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93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4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51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992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97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8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921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16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17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1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D2337-BB48-4627-B36B-7B99C13C66B1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4E45F-863A-4B42-8EA1-3E769C9086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51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hyperlink" Target="http://www.exampaperspractice.co.uk/" TargetMode="Externa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image" Target="../media/image2.png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sldjump"/>
          </p:cNvPr>
          <p:cNvSpPr/>
          <p:nvPr/>
        </p:nvSpPr>
        <p:spPr>
          <a:xfrm>
            <a:off x="2873528" y="1198874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Increase in Demand</a:t>
            </a:r>
          </a:p>
        </p:txBody>
      </p:sp>
      <p:sp>
        <p:nvSpPr>
          <p:cNvPr id="4" name="Rectangle 3">
            <a:hlinkClick r:id="rId3" action="ppaction://hlinksldjump"/>
          </p:cNvPr>
          <p:cNvSpPr/>
          <p:nvPr/>
        </p:nvSpPr>
        <p:spPr>
          <a:xfrm>
            <a:off x="2873528" y="1586446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Decrease in Demand</a:t>
            </a:r>
          </a:p>
        </p:txBody>
      </p:sp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2873528" y="1974018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Increase in Supply</a:t>
            </a:r>
          </a:p>
        </p:txBody>
      </p:sp>
      <p:sp>
        <p:nvSpPr>
          <p:cNvPr id="6" name="Rectangle 5">
            <a:hlinkClick r:id="rId5" action="ppaction://hlinksldjump"/>
          </p:cNvPr>
          <p:cNvSpPr/>
          <p:nvPr/>
        </p:nvSpPr>
        <p:spPr>
          <a:xfrm>
            <a:off x="2873528" y="2361590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Decrease in Supply</a:t>
            </a:r>
          </a:p>
        </p:txBody>
      </p:sp>
      <p:sp>
        <p:nvSpPr>
          <p:cNvPr id="7" name="Rectangle 6">
            <a:hlinkClick r:id="rId6" action="ppaction://hlinksldjump"/>
          </p:cNvPr>
          <p:cNvSpPr/>
          <p:nvPr/>
        </p:nvSpPr>
        <p:spPr>
          <a:xfrm>
            <a:off x="2873528" y="2749162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Indirect tax</a:t>
            </a:r>
          </a:p>
        </p:txBody>
      </p:sp>
      <p:sp>
        <p:nvSpPr>
          <p:cNvPr id="8" name="Rectangle 7">
            <a:hlinkClick r:id="rId7" action="ppaction://hlinksldjump"/>
          </p:cNvPr>
          <p:cNvSpPr/>
          <p:nvPr/>
        </p:nvSpPr>
        <p:spPr>
          <a:xfrm>
            <a:off x="2873528" y="3136734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/>
              <a:t>Subsidy</a:t>
            </a:r>
          </a:p>
        </p:txBody>
      </p:sp>
      <p:sp>
        <p:nvSpPr>
          <p:cNvPr id="9" name="Rectangle 8">
            <a:hlinkClick r:id="rId8" action="ppaction://hlinksldjump"/>
          </p:cNvPr>
          <p:cNvSpPr/>
          <p:nvPr/>
        </p:nvSpPr>
        <p:spPr>
          <a:xfrm>
            <a:off x="2873528" y="3524306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Maximum Price</a:t>
            </a:r>
          </a:p>
        </p:txBody>
      </p:sp>
      <p:sp>
        <p:nvSpPr>
          <p:cNvPr id="10" name="Rectangle 9">
            <a:hlinkClick r:id="rId9" action="ppaction://hlinksldjump"/>
          </p:cNvPr>
          <p:cNvSpPr/>
          <p:nvPr/>
        </p:nvSpPr>
        <p:spPr>
          <a:xfrm>
            <a:off x="2873528" y="3911878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Minimum Price</a:t>
            </a:r>
          </a:p>
        </p:txBody>
      </p:sp>
      <p:sp>
        <p:nvSpPr>
          <p:cNvPr id="11" name="Rectangle 10">
            <a:hlinkClick r:id="rId10" action="ppaction://hlinksldjump"/>
          </p:cNvPr>
          <p:cNvSpPr/>
          <p:nvPr/>
        </p:nvSpPr>
        <p:spPr>
          <a:xfrm>
            <a:off x="2873528" y="4299450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Free Trade</a:t>
            </a:r>
          </a:p>
        </p:txBody>
      </p:sp>
      <p:sp>
        <p:nvSpPr>
          <p:cNvPr id="12" name="Rectangle 11">
            <a:hlinkClick r:id="rId11" action="ppaction://hlinksldjump"/>
          </p:cNvPr>
          <p:cNvSpPr/>
          <p:nvPr/>
        </p:nvSpPr>
        <p:spPr>
          <a:xfrm>
            <a:off x="2873528" y="4687022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Tariff</a:t>
            </a:r>
          </a:p>
        </p:txBody>
      </p:sp>
      <p:sp>
        <p:nvSpPr>
          <p:cNvPr id="13" name="Rectangle 12">
            <a:hlinkClick r:id="rId12" action="ppaction://hlinksldjump"/>
          </p:cNvPr>
          <p:cNvSpPr/>
          <p:nvPr/>
        </p:nvSpPr>
        <p:spPr>
          <a:xfrm>
            <a:off x="2873528" y="5074594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Trade Subsidy</a:t>
            </a:r>
          </a:p>
        </p:txBody>
      </p:sp>
      <p:sp>
        <p:nvSpPr>
          <p:cNvPr id="14" name="Rectangle 13">
            <a:hlinkClick r:id="rId13" action="ppaction://hlinksldjump"/>
          </p:cNvPr>
          <p:cNvSpPr/>
          <p:nvPr/>
        </p:nvSpPr>
        <p:spPr>
          <a:xfrm>
            <a:off x="2873528" y="5462166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Trade Quota</a:t>
            </a:r>
          </a:p>
        </p:txBody>
      </p:sp>
      <p:sp>
        <p:nvSpPr>
          <p:cNvPr id="15" name="Rectangle 14">
            <a:hlinkClick r:id="rId14" action="ppaction://hlinksldjump"/>
          </p:cNvPr>
          <p:cNvSpPr/>
          <p:nvPr/>
        </p:nvSpPr>
        <p:spPr>
          <a:xfrm>
            <a:off x="2873528" y="5849738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ea typeface="Calibri"/>
                <a:cs typeface="Times New Roman"/>
              </a:rPr>
              <a:t>Positive externalities in consumption</a:t>
            </a:r>
          </a:p>
        </p:txBody>
      </p:sp>
      <p:sp>
        <p:nvSpPr>
          <p:cNvPr id="16" name="Rectangle 15">
            <a:hlinkClick r:id="rId15" action="ppaction://hlinksldjump"/>
          </p:cNvPr>
          <p:cNvSpPr/>
          <p:nvPr/>
        </p:nvSpPr>
        <p:spPr>
          <a:xfrm>
            <a:off x="2873528" y="6253078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ea typeface="Calibri"/>
                <a:cs typeface="Times New Roman"/>
              </a:rPr>
              <a:t>Negative externalities in consumption</a:t>
            </a:r>
          </a:p>
        </p:txBody>
      </p:sp>
      <p:sp>
        <p:nvSpPr>
          <p:cNvPr id="17" name="Rectangle 16">
            <a:hlinkClick r:id="rId16" action="ppaction://hlinksldjump"/>
          </p:cNvPr>
          <p:cNvSpPr/>
          <p:nvPr/>
        </p:nvSpPr>
        <p:spPr>
          <a:xfrm>
            <a:off x="6023992" y="1196752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ea typeface="Calibri"/>
                <a:cs typeface="Times New Roman"/>
              </a:rPr>
              <a:t>Negative externalities in production</a:t>
            </a:r>
          </a:p>
        </p:txBody>
      </p:sp>
      <p:sp>
        <p:nvSpPr>
          <p:cNvPr id="18" name="Rectangle 17">
            <a:hlinkClick r:id="rId17" action="ppaction://hlinksldjump"/>
          </p:cNvPr>
          <p:cNvSpPr/>
          <p:nvPr/>
        </p:nvSpPr>
        <p:spPr>
          <a:xfrm>
            <a:off x="6023992" y="1584324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ea typeface="Calibri"/>
                <a:cs typeface="Times New Roman"/>
              </a:rPr>
              <a:t>Positive externalities in production</a:t>
            </a:r>
          </a:p>
        </p:txBody>
      </p:sp>
      <p:sp>
        <p:nvSpPr>
          <p:cNvPr id="19" name="Rectangle 18">
            <a:hlinkClick r:id="rId18" action="ppaction://hlinksldjump"/>
          </p:cNvPr>
          <p:cNvSpPr/>
          <p:nvPr/>
        </p:nvSpPr>
        <p:spPr>
          <a:xfrm>
            <a:off x="6023992" y="1971896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Objectives of Firms</a:t>
            </a:r>
          </a:p>
        </p:txBody>
      </p:sp>
      <p:sp>
        <p:nvSpPr>
          <p:cNvPr id="20" name="Rectangle 19">
            <a:hlinkClick r:id="rId19" action="ppaction://hlinksldjump"/>
          </p:cNvPr>
          <p:cNvSpPr/>
          <p:nvPr/>
        </p:nvSpPr>
        <p:spPr>
          <a:xfrm>
            <a:off x="6023992" y="2359468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Efficiency</a:t>
            </a:r>
          </a:p>
        </p:txBody>
      </p:sp>
      <p:sp>
        <p:nvSpPr>
          <p:cNvPr id="21" name="Rectangle 20">
            <a:hlinkClick r:id="rId20" action="ppaction://hlinksldjump"/>
          </p:cNvPr>
          <p:cNvSpPr/>
          <p:nvPr/>
        </p:nvSpPr>
        <p:spPr>
          <a:xfrm>
            <a:off x="6023992" y="2747040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Perfect Competition 1</a:t>
            </a:r>
          </a:p>
        </p:txBody>
      </p:sp>
      <p:sp>
        <p:nvSpPr>
          <p:cNvPr id="22" name="Rectangle 21">
            <a:hlinkClick r:id="rId21" action="ppaction://hlinksldjump"/>
          </p:cNvPr>
          <p:cNvSpPr/>
          <p:nvPr/>
        </p:nvSpPr>
        <p:spPr>
          <a:xfrm>
            <a:off x="6023992" y="3134612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Perfect Competition 2</a:t>
            </a:r>
          </a:p>
        </p:txBody>
      </p:sp>
      <p:sp>
        <p:nvSpPr>
          <p:cNvPr id="23" name="Rectangle 22">
            <a:hlinkClick r:id="rId22" action="ppaction://hlinksldjump"/>
          </p:cNvPr>
          <p:cNvSpPr/>
          <p:nvPr/>
        </p:nvSpPr>
        <p:spPr>
          <a:xfrm>
            <a:off x="6023992" y="3522184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Perfect Competition 3</a:t>
            </a:r>
          </a:p>
        </p:txBody>
      </p:sp>
      <p:sp>
        <p:nvSpPr>
          <p:cNvPr id="24" name="Rectangle 23">
            <a:hlinkClick r:id="rId23" action="ppaction://hlinksldjump"/>
          </p:cNvPr>
          <p:cNvSpPr/>
          <p:nvPr/>
        </p:nvSpPr>
        <p:spPr>
          <a:xfrm>
            <a:off x="6023992" y="3909756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Perfect Competition 4</a:t>
            </a:r>
          </a:p>
        </p:txBody>
      </p:sp>
      <p:sp>
        <p:nvSpPr>
          <p:cNvPr id="25" name="Rectangle 24">
            <a:hlinkClick r:id="rId24" action="ppaction://hlinksldjump"/>
          </p:cNvPr>
          <p:cNvSpPr/>
          <p:nvPr/>
        </p:nvSpPr>
        <p:spPr>
          <a:xfrm>
            <a:off x="6023992" y="4297328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Monopolistic Competition</a:t>
            </a:r>
          </a:p>
        </p:txBody>
      </p:sp>
      <p:sp>
        <p:nvSpPr>
          <p:cNvPr id="26" name="Rectangle 25">
            <a:hlinkClick r:id="rId25" action="ppaction://hlinksldjump"/>
          </p:cNvPr>
          <p:cNvSpPr/>
          <p:nvPr/>
        </p:nvSpPr>
        <p:spPr>
          <a:xfrm>
            <a:off x="6023992" y="4684900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  <a:ea typeface="Calibri"/>
                <a:cs typeface="Times New Roman"/>
              </a:rPr>
              <a:t>Monopolistic Competition - Efficiency</a:t>
            </a:r>
          </a:p>
        </p:txBody>
      </p:sp>
      <p:sp>
        <p:nvSpPr>
          <p:cNvPr id="27" name="Rectangle 26">
            <a:hlinkClick r:id="rId26" action="ppaction://hlinksldjump"/>
          </p:cNvPr>
          <p:cNvSpPr/>
          <p:nvPr/>
        </p:nvSpPr>
        <p:spPr>
          <a:xfrm>
            <a:off x="6023992" y="5072472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Monopoly Welfare</a:t>
            </a:r>
          </a:p>
        </p:txBody>
      </p:sp>
      <p:sp>
        <p:nvSpPr>
          <p:cNvPr id="28" name="Rectangle 27">
            <a:hlinkClick r:id="rId27" action="ppaction://hlinksldjump"/>
          </p:cNvPr>
          <p:cNvSpPr/>
          <p:nvPr/>
        </p:nvSpPr>
        <p:spPr>
          <a:xfrm>
            <a:off x="6023992" y="5460044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Natural Monopoly</a:t>
            </a:r>
          </a:p>
        </p:txBody>
      </p:sp>
      <p:sp>
        <p:nvSpPr>
          <p:cNvPr id="29" name="Rectangle 28">
            <a:hlinkClick r:id="rId28" action="ppaction://hlinksldjump"/>
          </p:cNvPr>
          <p:cNvSpPr/>
          <p:nvPr/>
        </p:nvSpPr>
        <p:spPr>
          <a:xfrm>
            <a:off x="6023992" y="5847616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The Economic Cycle</a:t>
            </a:r>
          </a:p>
        </p:txBody>
      </p:sp>
      <p:sp>
        <p:nvSpPr>
          <p:cNvPr id="30" name="Rectangle 29">
            <a:hlinkClick r:id="rId29" action="ppaction://hlinksldjump"/>
          </p:cNvPr>
          <p:cNvSpPr/>
          <p:nvPr/>
        </p:nvSpPr>
        <p:spPr>
          <a:xfrm>
            <a:off x="6023992" y="6250956"/>
            <a:ext cx="2952328" cy="360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ea typeface="Calibri"/>
                <a:cs typeface="Times New Roman"/>
              </a:rPr>
              <a:t>Lorenz Curve</a:t>
            </a:r>
          </a:p>
        </p:txBody>
      </p:sp>
      <p:sp>
        <p:nvSpPr>
          <p:cNvPr id="31" name="Rectangle 30">
            <a:hlinkClick r:id="" action="ppaction://hlinkshowjump?jump=firstslide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Home</a:t>
            </a:r>
            <a:endParaRPr lang="en-US" sz="2000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103A5DF-61BE-E380-ACDC-CB424D1E773F}"/>
              </a:ext>
            </a:extLst>
          </p:cNvPr>
          <p:cNvPicPr>
            <a:picLocks noChangeAspect="1"/>
          </p:cNvPicPr>
          <p:nvPr/>
        </p:nvPicPr>
        <p:blipFill>
          <a:blip r:embed="rId30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F0283309-74FD-56A3-813F-55AB843BB1D9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37" name="Footer Placeholder 2">
            <a:extLst>
              <a:ext uri="{FF2B5EF4-FFF2-40B4-BE49-F238E27FC236}">
                <a16:creationId xmlns:a16="http://schemas.microsoft.com/office/drawing/2014/main" id="{E0B04213-B3D5-93DA-43BA-A274FF57F8B8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7DDD528-248F-142E-57CC-0FB066AF1BC7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82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Free Trade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3905529" y="5548416"/>
            <a:ext cx="4422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Click on coloured shape to reveal its meaning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703138" y="4113190"/>
            <a:ext cx="1489580" cy="107689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986008" y="4108732"/>
            <a:ext cx="1703482" cy="107689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703138" y="4113190"/>
            <a:ext cx="1489580" cy="107689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942074" y="1465620"/>
            <a:ext cx="7674206" cy="4299296"/>
            <a:chOff x="138154" y="1484784"/>
            <a:chExt cx="7674206" cy="4299296"/>
          </a:xfrm>
        </p:grpSpPr>
        <p:sp>
          <p:nvSpPr>
            <p:cNvPr id="38" name="TextBox 37"/>
            <p:cNvSpPr txBox="1"/>
            <p:nvPr/>
          </p:nvSpPr>
          <p:spPr>
            <a:xfrm flipH="1">
              <a:off x="1755862" y="3362366"/>
              <a:ext cx="3927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/>
                <a:t>Pe</a:t>
              </a:r>
              <a:endParaRPr lang="en-GB" sz="1100" dirty="0"/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138154" y="1484784"/>
              <a:ext cx="7674206" cy="4299296"/>
              <a:chOff x="138154" y="1484784"/>
              <a:chExt cx="7674206" cy="4299296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4663372" y="3531643"/>
                <a:ext cx="0" cy="167314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flipH="1">
                <a:off x="2182088" y="3531643"/>
                <a:ext cx="247593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0" name="Group 59"/>
              <p:cNvGrpSpPr/>
              <p:nvPr/>
            </p:nvGrpSpPr>
            <p:grpSpPr>
              <a:xfrm>
                <a:off x="138154" y="1484784"/>
                <a:ext cx="7674206" cy="4299296"/>
                <a:chOff x="138154" y="1484784"/>
                <a:chExt cx="7674206" cy="4299296"/>
              </a:xfrm>
            </p:grpSpPr>
            <p:grpSp>
              <p:nvGrpSpPr>
                <p:cNvPr id="61" name="Group 60"/>
                <p:cNvGrpSpPr/>
                <p:nvPr/>
              </p:nvGrpSpPr>
              <p:grpSpPr>
                <a:xfrm>
                  <a:off x="138154" y="1484784"/>
                  <a:ext cx="7674206" cy="4299296"/>
                  <a:chOff x="138154" y="1217936"/>
                  <a:chExt cx="7674206" cy="4299296"/>
                </a:xfrm>
              </p:grpSpPr>
              <p:cxnSp>
                <p:nvCxnSpPr>
                  <p:cNvPr id="64" name="Straight Arrow Connector 63"/>
                  <p:cNvCxnSpPr/>
                  <p:nvPr/>
                </p:nvCxnSpPr>
                <p:spPr>
                  <a:xfrm flipV="1">
                    <a:off x="2195736" y="1217936"/>
                    <a:ext cx="0" cy="3744416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Arrow Connector 64"/>
                  <p:cNvCxnSpPr/>
                  <p:nvPr/>
                </p:nvCxnSpPr>
                <p:spPr>
                  <a:xfrm>
                    <a:off x="2182088" y="4962352"/>
                    <a:ext cx="5630272" cy="0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" name="Rectangle 65"/>
                  <p:cNvSpPr/>
                  <p:nvPr/>
                </p:nvSpPr>
                <p:spPr>
                  <a:xfrm>
                    <a:off x="5523652" y="5007064"/>
                    <a:ext cx="1860904" cy="51016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Output</a:t>
                    </a:r>
                  </a:p>
                </p:txBody>
              </p:sp>
              <p:sp>
                <p:nvSpPr>
                  <p:cNvPr id="67" name="Rectangle 66"/>
                  <p:cNvSpPr/>
                  <p:nvPr/>
                </p:nvSpPr>
                <p:spPr>
                  <a:xfrm>
                    <a:off x="138154" y="1484784"/>
                    <a:ext cx="2030286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Price</a:t>
                    </a:r>
                  </a:p>
                </p:txBody>
              </p:sp>
              <p:sp>
                <p:nvSpPr>
                  <p:cNvPr id="68" name="TextBox 67"/>
                  <p:cNvSpPr txBox="1"/>
                  <p:nvPr/>
                </p:nvSpPr>
                <p:spPr>
                  <a:xfrm flipH="1">
                    <a:off x="6418329" y="1484784"/>
                    <a:ext cx="966227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Domestic</a:t>
                    </a:r>
                  </a:p>
                  <a:p>
                    <a:r>
                      <a:rPr lang="en-GB" sz="1600" dirty="0"/>
                      <a:t>Supply</a:t>
                    </a:r>
                    <a:endParaRPr lang="en-GB" sz="1200" dirty="0"/>
                  </a:p>
                </p:txBody>
              </p:sp>
              <p:sp>
                <p:nvSpPr>
                  <p:cNvPr id="69" name="TextBox 68"/>
                  <p:cNvSpPr txBox="1"/>
                  <p:nvPr/>
                </p:nvSpPr>
                <p:spPr>
                  <a:xfrm flipH="1">
                    <a:off x="3554795" y="4937944"/>
                    <a:ext cx="393056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Q</a:t>
                    </a:r>
                    <a:r>
                      <a:rPr lang="en-GB" sz="1400" dirty="0"/>
                      <a:t>s</a:t>
                    </a:r>
                    <a:endParaRPr lang="en-GB" sz="1100" dirty="0"/>
                  </a:p>
                </p:txBody>
              </p:sp>
              <p:cxnSp>
                <p:nvCxnSpPr>
                  <p:cNvPr id="70" name="Straight Connector 69"/>
                  <p:cNvCxnSpPr/>
                  <p:nvPr/>
                </p:nvCxnSpPr>
                <p:spPr>
                  <a:xfrm>
                    <a:off x="2915816" y="1772817"/>
                    <a:ext cx="3168352" cy="2684052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Straight Connector 70"/>
                  <p:cNvCxnSpPr/>
                  <p:nvPr/>
                </p:nvCxnSpPr>
                <p:spPr>
                  <a:xfrm flipV="1">
                    <a:off x="3059832" y="1772817"/>
                    <a:ext cx="3394272" cy="2777949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2" name="TextBox 71"/>
                  <p:cNvSpPr txBox="1"/>
                  <p:nvPr/>
                </p:nvSpPr>
                <p:spPr>
                  <a:xfrm flipH="1">
                    <a:off x="6079567" y="4293096"/>
                    <a:ext cx="1012713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Domestic </a:t>
                    </a:r>
                  </a:p>
                  <a:p>
                    <a:r>
                      <a:rPr lang="en-GB" sz="1600" dirty="0"/>
                      <a:t>Demand</a:t>
                    </a:r>
                    <a:endParaRPr lang="en-GB" sz="1200" dirty="0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2195736" y="3861048"/>
                    <a:ext cx="4284000" cy="0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Straight Connector 73"/>
                  <p:cNvCxnSpPr/>
                  <p:nvPr/>
                </p:nvCxnSpPr>
                <p:spPr>
                  <a:xfrm>
                    <a:off x="3899218" y="3861048"/>
                    <a:ext cx="0" cy="109145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>
                    <a:off x="5388798" y="3861048"/>
                    <a:ext cx="0" cy="110471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6" name="TextBox 75"/>
                  <p:cNvSpPr txBox="1"/>
                  <p:nvPr/>
                </p:nvSpPr>
                <p:spPr>
                  <a:xfrm flipH="1">
                    <a:off x="5256454" y="4937944"/>
                    <a:ext cx="417102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 err="1"/>
                      <a:t>Q</a:t>
                    </a:r>
                    <a:r>
                      <a:rPr lang="en-GB" sz="1400" dirty="0" err="1"/>
                      <a:t>d</a:t>
                    </a:r>
                    <a:endParaRPr lang="en-GB" sz="1100" dirty="0"/>
                  </a:p>
                </p:txBody>
              </p:sp>
              <p:sp>
                <p:nvSpPr>
                  <p:cNvPr id="77" name="TextBox 76"/>
                  <p:cNvSpPr txBox="1"/>
                  <p:nvPr/>
                </p:nvSpPr>
                <p:spPr>
                  <a:xfrm flipH="1">
                    <a:off x="6442668" y="3716481"/>
                    <a:ext cx="1189749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W</a:t>
                    </a:r>
                    <a:r>
                      <a:rPr lang="en-GB" sz="1400" dirty="0"/>
                      <a:t>orld Supply</a:t>
                    </a:r>
                    <a:endParaRPr lang="en-GB" sz="1100" dirty="0"/>
                  </a:p>
                </p:txBody>
              </p:sp>
              <p:sp>
                <p:nvSpPr>
                  <p:cNvPr id="78" name="TextBox 77"/>
                  <p:cNvSpPr txBox="1"/>
                  <p:nvPr/>
                </p:nvSpPr>
                <p:spPr>
                  <a:xfrm flipH="1">
                    <a:off x="4283968" y="4026541"/>
                    <a:ext cx="184666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endParaRPr lang="en-GB" sz="1100" dirty="0"/>
                  </a:p>
                </p:txBody>
              </p:sp>
            </p:grpSp>
            <p:sp>
              <p:nvSpPr>
                <p:cNvPr id="62" name="TextBox 61"/>
                <p:cNvSpPr txBox="1"/>
                <p:nvPr/>
              </p:nvSpPr>
              <p:spPr>
                <a:xfrm flipH="1">
                  <a:off x="1720726" y="3913089"/>
                  <a:ext cx="51526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 err="1"/>
                    <a:t>Wp</a:t>
                  </a:r>
                  <a:r>
                    <a:rPr lang="en-GB" sz="1600" dirty="0"/>
                    <a:t> </a:t>
                  </a:r>
                  <a:endParaRPr lang="en-GB" sz="1100" dirty="0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4442335" y="5204792"/>
                  <a:ext cx="44207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dirty="0" err="1"/>
                    <a:t>Q</a:t>
                  </a:r>
                  <a:r>
                    <a:rPr lang="en-GB" sz="1600" dirty="0" err="1"/>
                    <a:t>e</a:t>
                  </a:r>
                  <a:endParaRPr lang="en-US" dirty="0"/>
                </a:p>
              </p:txBody>
            </p:sp>
          </p:grpSp>
        </p:grpSp>
      </p:grpSp>
      <p:sp>
        <p:nvSpPr>
          <p:cNvPr id="82" name="Rectangle 81"/>
          <p:cNvSpPr/>
          <p:nvPr/>
        </p:nvSpPr>
        <p:spPr>
          <a:xfrm>
            <a:off x="8760296" y="1038134"/>
            <a:ext cx="544144" cy="53957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8760296" y="2204864"/>
            <a:ext cx="544144" cy="53957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>
            <a:off x="8760296" y="3609502"/>
            <a:ext cx="544144" cy="539578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8256241" y="2784411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Domestic Prod. Revenue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8327766" y="4217615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Foreign Prod. Revenue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256241" y="1628800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Imports</a:t>
            </a:r>
          </a:p>
        </p:txBody>
      </p:sp>
      <p:sp>
        <p:nvSpPr>
          <p:cNvPr id="88" name="Rectangle 87"/>
          <p:cNvSpPr/>
          <p:nvPr/>
        </p:nvSpPr>
        <p:spPr>
          <a:xfrm>
            <a:off x="4727849" y="4108604"/>
            <a:ext cx="1388799" cy="107702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0" name="Rectangle 89"/>
          <p:cNvSpPr/>
          <p:nvPr/>
        </p:nvSpPr>
        <p:spPr>
          <a:xfrm>
            <a:off x="8371489" y="2204865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06" name="Rectangle 105"/>
          <p:cNvSpPr/>
          <p:nvPr/>
        </p:nvSpPr>
        <p:spPr>
          <a:xfrm>
            <a:off x="3143673" y="4149080"/>
            <a:ext cx="1388799" cy="107702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07" name="Rectangle 106"/>
          <p:cNvSpPr/>
          <p:nvPr/>
        </p:nvSpPr>
        <p:spPr>
          <a:xfrm>
            <a:off x="8371489" y="3622986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08" name="Rectangle 107"/>
          <p:cNvSpPr/>
          <p:nvPr/>
        </p:nvSpPr>
        <p:spPr>
          <a:xfrm>
            <a:off x="4743615" y="4092838"/>
            <a:ext cx="1388799" cy="107702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7227E0-E29C-92A6-C0A0-2F6A440F09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9C2C8C-5A25-C674-4EF7-4855AB4ED16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30C8F98E-4709-EB14-E9E1-FF4D649D7309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203F0A-DBE2-43D3-6A38-87CF43D26697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5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</p:childTnLst>
        </p:cTn>
      </p:par>
    </p:tnLst>
    <p:bldLst>
      <p:bldP spid="80" grpId="0" animBg="1"/>
      <p:bldP spid="79" grpId="0" animBg="1"/>
      <p:bldP spid="81" grpId="0" animBg="1"/>
      <p:bldP spid="82" grpId="0" animBg="1"/>
      <p:bldP spid="83" grpId="0" animBg="1"/>
      <p:bldP spid="84" grpId="0" animBg="1"/>
      <p:bldP spid="85" grpId="0"/>
      <p:bldP spid="86" grpId="0"/>
      <p:bldP spid="87" grpId="0"/>
      <p:bldP spid="90" grpId="0" animBg="1"/>
      <p:bldP spid="90" grpId="1" animBg="1"/>
      <p:bldP spid="106" grpId="0" animBg="1"/>
      <p:bldP spid="107" grpId="0" animBg="1"/>
      <p:bldP spid="107" grpId="1" animBg="1"/>
      <p:bldP spid="1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1524001" y="1068502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420936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Tariff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43" name="Right Triangle 42"/>
          <p:cNvSpPr/>
          <p:nvPr/>
        </p:nvSpPr>
        <p:spPr>
          <a:xfrm>
            <a:off x="5557805" y="3501008"/>
            <a:ext cx="447814" cy="360000"/>
          </a:xfrm>
          <a:prstGeom prst="rt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Triangle 43"/>
          <p:cNvSpPr/>
          <p:nvPr/>
        </p:nvSpPr>
        <p:spPr>
          <a:xfrm rot="16200000">
            <a:off x="4566045" y="3453687"/>
            <a:ext cx="371738" cy="456708"/>
          </a:xfrm>
          <a:prstGeom prst="rtTriangl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986089" y="3492099"/>
            <a:ext cx="571716" cy="367055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816666" y="3499106"/>
            <a:ext cx="1703482" cy="14388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977843" y="3859153"/>
            <a:ext cx="571716" cy="1076896"/>
          </a:xfrm>
          <a:prstGeom prst="rect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746729" y="1217936"/>
            <a:ext cx="7674206" cy="4299296"/>
            <a:chOff x="138154" y="1217936"/>
            <a:chExt cx="7674206" cy="4299296"/>
          </a:xfrm>
        </p:grpSpPr>
        <p:grpSp>
          <p:nvGrpSpPr>
            <p:cNvPr id="49" name="Group 48"/>
            <p:cNvGrpSpPr/>
            <p:nvPr/>
          </p:nvGrpSpPr>
          <p:grpSpPr>
            <a:xfrm>
              <a:off x="138154" y="1217936"/>
              <a:ext cx="7674206" cy="4299296"/>
              <a:chOff x="138154" y="1217936"/>
              <a:chExt cx="7674206" cy="4299296"/>
            </a:xfrm>
          </p:grpSpPr>
          <p:cxnSp>
            <p:nvCxnSpPr>
              <p:cNvPr id="51" name="Straight Arrow Connector 50"/>
              <p:cNvCxnSpPr/>
              <p:nvPr/>
            </p:nvCxnSpPr>
            <p:spPr>
              <a:xfrm flipV="1">
                <a:off x="2195736" y="1217936"/>
                <a:ext cx="0" cy="3744416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/>
              <p:cNvCxnSpPr/>
              <p:nvPr/>
            </p:nvCxnSpPr>
            <p:spPr>
              <a:xfrm>
                <a:off x="2182088" y="4962352"/>
                <a:ext cx="563027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Rectangle 52"/>
              <p:cNvSpPr/>
              <p:nvPr/>
            </p:nvSpPr>
            <p:spPr>
              <a:xfrm>
                <a:off x="5523652" y="5007064"/>
                <a:ext cx="1860904" cy="51016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Output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138154" y="1484784"/>
                <a:ext cx="2030286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Price</a:t>
                </a: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 flipH="1">
                <a:off x="6418329" y="1484784"/>
                <a:ext cx="96622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Domestic</a:t>
                </a:r>
              </a:p>
              <a:p>
                <a:r>
                  <a:rPr lang="en-GB" sz="1600" dirty="0"/>
                  <a:t>Supply</a:t>
                </a:r>
                <a:endParaRPr lang="en-GB" sz="1200" dirty="0"/>
              </a:p>
            </p:txBody>
          </p:sp>
          <p:cxnSp>
            <p:nvCxnSpPr>
              <p:cNvPr id="91" name="Straight Connector 90"/>
              <p:cNvCxnSpPr/>
              <p:nvPr/>
            </p:nvCxnSpPr>
            <p:spPr>
              <a:xfrm rot="5400000" flipV="1">
                <a:off x="3649268" y="4246655"/>
                <a:ext cx="1440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TextBox 91"/>
              <p:cNvSpPr txBox="1"/>
              <p:nvPr/>
            </p:nvSpPr>
            <p:spPr>
              <a:xfrm flipH="1">
                <a:off x="1259632" y="3306470"/>
                <a:ext cx="9886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err="1"/>
                  <a:t>W</a:t>
                </a:r>
                <a:r>
                  <a:rPr lang="en-GB" sz="1400" dirty="0" err="1"/>
                  <a:t>p</a:t>
                </a:r>
                <a:r>
                  <a:rPr lang="en-GB" sz="1400" dirty="0"/>
                  <a:t> + tariff</a:t>
                </a:r>
                <a:endParaRPr lang="en-GB" sz="1100" dirty="0"/>
              </a:p>
            </p:txBody>
          </p:sp>
          <p:sp>
            <p:nvSpPr>
              <p:cNvPr id="93" name="TextBox 92"/>
              <p:cNvSpPr txBox="1"/>
              <p:nvPr/>
            </p:nvSpPr>
            <p:spPr>
              <a:xfrm flipH="1">
                <a:off x="3707904" y="4937944"/>
                <a:ext cx="3930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Q</a:t>
                </a:r>
                <a:r>
                  <a:rPr lang="en-GB" sz="1400" dirty="0"/>
                  <a:t>s</a:t>
                </a:r>
                <a:endParaRPr lang="en-GB" sz="1100" dirty="0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>
                <a:off x="2915816" y="1772817"/>
                <a:ext cx="3168352" cy="2684052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V="1">
                <a:off x="3059832" y="1772817"/>
                <a:ext cx="3394272" cy="2777949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2182088" y="3501008"/>
                <a:ext cx="4284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TextBox 96"/>
              <p:cNvSpPr txBox="1"/>
              <p:nvPr/>
            </p:nvSpPr>
            <p:spPr>
              <a:xfrm flipH="1">
                <a:off x="6079567" y="4293096"/>
                <a:ext cx="10127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Domestic </a:t>
                </a:r>
              </a:p>
              <a:p>
                <a:r>
                  <a:rPr lang="en-GB" sz="1600" dirty="0"/>
                  <a:t>Demand</a:t>
                </a:r>
                <a:endParaRPr lang="en-GB" sz="1200" dirty="0"/>
              </a:p>
            </p:txBody>
          </p:sp>
          <p:cxnSp>
            <p:nvCxnSpPr>
              <p:cNvPr id="98" name="Straight Connector 97"/>
              <p:cNvCxnSpPr/>
              <p:nvPr/>
            </p:nvCxnSpPr>
            <p:spPr>
              <a:xfrm>
                <a:off x="2195736" y="3861048"/>
                <a:ext cx="4284000" cy="0"/>
              </a:xfrm>
              <a:prstGeom prst="line">
                <a:avLst/>
              </a:prstGeom>
              <a:ln w="508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/>
              <p:nvPr/>
            </p:nvCxnSpPr>
            <p:spPr>
              <a:xfrm rot="5400000" flipV="1">
                <a:off x="4220984" y="4245718"/>
                <a:ext cx="1440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3899218" y="3499106"/>
                <a:ext cx="0" cy="1453392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5388798" y="3501008"/>
                <a:ext cx="0" cy="146475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TextBox 101"/>
              <p:cNvSpPr txBox="1"/>
              <p:nvPr/>
            </p:nvSpPr>
            <p:spPr>
              <a:xfrm flipH="1">
                <a:off x="4178944" y="4937944"/>
                <a:ext cx="4844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Q</a:t>
                </a:r>
                <a:r>
                  <a:rPr lang="en-GB" sz="1400" dirty="0"/>
                  <a:t>s1</a:t>
                </a:r>
                <a:endParaRPr lang="en-GB" sz="1100" dirty="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 flipH="1">
                <a:off x="4755008" y="4937944"/>
                <a:ext cx="5084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Q</a:t>
                </a:r>
                <a:r>
                  <a:rPr lang="en-GB" sz="1400" dirty="0"/>
                  <a:t>d1</a:t>
                </a:r>
                <a:endParaRPr lang="en-GB" sz="1100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 flipH="1">
                <a:off x="5143647" y="4937944"/>
                <a:ext cx="4171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err="1"/>
                  <a:t>Q</a:t>
                </a:r>
                <a:r>
                  <a:rPr lang="en-GB" sz="1400" dirty="0" err="1"/>
                  <a:t>d</a:t>
                </a:r>
                <a:endParaRPr lang="en-GB" sz="110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 flipH="1">
                <a:off x="6458446" y="3315965"/>
                <a:ext cx="9886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err="1"/>
                  <a:t>W</a:t>
                </a:r>
                <a:r>
                  <a:rPr lang="en-GB" sz="1400" dirty="0" err="1"/>
                  <a:t>p</a:t>
                </a:r>
                <a:r>
                  <a:rPr lang="en-GB" sz="1400" dirty="0"/>
                  <a:t> + tariff</a:t>
                </a:r>
                <a:endParaRPr lang="en-GB" sz="1100" dirty="0"/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 flipH="1">
                <a:off x="6442668" y="3716481"/>
                <a:ext cx="11897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W</a:t>
                </a:r>
                <a:r>
                  <a:rPr lang="en-GB" sz="1400" dirty="0"/>
                  <a:t>orld Supply</a:t>
                </a:r>
                <a:endParaRPr lang="en-GB" sz="1100" dirty="0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 flipH="1">
                <a:off x="4283968" y="4026541"/>
                <a:ext cx="1846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GB" sz="1100" dirty="0"/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 flipH="1">
              <a:off x="1720726" y="3697317"/>
              <a:ext cx="5152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/>
                <a:t>Wp</a:t>
              </a:r>
              <a:r>
                <a:rPr lang="en-GB" sz="1600" dirty="0"/>
                <a:t> </a:t>
              </a:r>
              <a:endParaRPr lang="en-GB" sz="1100" dirty="0"/>
            </a:p>
          </p:txBody>
        </p:sp>
      </p:grpSp>
      <p:sp>
        <p:nvSpPr>
          <p:cNvPr id="111" name="Rectangle 110"/>
          <p:cNvSpPr/>
          <p:nvPr/>
        </p:nvSpPr>
        <p:spPr>
          <a:xfrm>
            <a:off x="8328248" y="4384672"/>
            <a:ext cx="544144" cy="53957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8328248" y="1408122"/>
            <a:ext cx="544144" cy="53957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8328248" y="3507898"/>
            <a:ext cx="544144" cy="539578"/>
          </a:xfrm>
          <a:prstGeom prst="rect">
            <a:avLst/>
          </a:prstGeom>
          <a:solidFill>
            <a:srgbClr val="6600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ight Triangle 113"/>
          <p:cNvSpPr/>
          <p:nvPr/>
        </p:nvSpPr>
        <p:spPr>
          <a:xfrm>
            <a:off x="8375841" y="2950561"/>
            <a:ext cx="447814" cy="334393"/>
          </a:xfrm>
          <a:prstGeom prst="rt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ight Triangle 114"/>
          <p:cNvSpPr/>
          <p:nvPr/>
        </p:nvSpPr>
        <p:spPr>
          <a:xfrm rot="16200000">
            <a:off x="8338041" y="2146638"/>
            <a:ext cx="334381" cy="353965"/>
          </a:xfrm>
          <a:prstGeom prst="rtTriangl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8791418" y="1400488"/>
            <a:ext cx="158735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Government Revenue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8791418" y="2154342"/>
            <a:ext cx="158735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Deadweight Loss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8791418" y="3508064"/>
            <a:ext cx="168542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Imports/Foreign Prod. Revenue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8757118" y="2796695"/>
            <a:ext cx="158735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Deadweight Loss (Cons.)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8889488" y="4277920"/>
            <a:ext cx="158735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Domestic Prod. Revenue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5010967" y="3501009"/>
            <a:ext cx="538592" cy="358145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22" name="Rectangle 121"/>
          <p:cNvSpPr/>
          <p:nvPr/>
        </p:nvSpPr>
        <p:spPr>
          <a:xfrm>
            <a:off x="8600321" y="2071366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23" name="Rectangle 122"/>
          <p:cNvSpPr/>
          <p:nvPr/>
        </p:nvSpPr>
        <p:spPr>
          <a:xfrm>
            <a:off x="4523559" y="3459982"/>
            <a:ext cx="470615" cy="38340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24" name="Rectangle 123"/>
          <p:cNvSpPr/>
          <p:nvPr/>
        </p:nvSpPr>
        <p:spPr>
          <a:xfrm>
            <a:off x="8600321" y="2862302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25" name="Rectangle 124"/>
          <p:cNvSpPr/>
          <p:nvPr/>
        </p:nvSpPr>
        <p:spPr>
          <a:xfrm>
            <a:off x="5593854" y="3501008"/>
            <a:ext cx="470615" cy="38340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26" name="Rectangle 125"/>
          <p:cNvSpPr/>
          <p:nvPr/>
        </p:nvSpPr>
        <p:spPr>
          <a:xfrm>
            <a:off x="8616281" y="3526140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27" name="Rectangle 126"/>
          <p:cNvSpPr/>
          <p:nvPr/>
        </p:nvSpPr>
        <p:spPr>
          <a:xfrm>
            <a:off x="5033556" y="3973532"/>
            <a:ext cx="470615" cy="904339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28" name="Rectangle 127"/>
          <p:cNvSpPr/>
          <p:nvPr/>
        </p:nvSpPr>
        <p:spPr>
          <a:xfrm>
            <a:off x="8616281" y="4358704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29" name="Rectangle 128"/>
          <p:cNvSpPr/>
          <p:nvPr/>
        </p:nvSpPr>
        <p:spPr>
          <a:xfrm>
            <a:off x="2855641" y="3526656"/>
            <a:ext cx="1652153" cy="1342272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8" name="TextBox 57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31629BA-48FA-603D-D14E-4A9D1BC3547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31D9CC5-D224-FF43-8C50-09D9CF8B44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30332DF-DA48-EB65-0F70-0CA148439758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B18DB2-7FAC-2504-4008-46BDC1727E28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79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 animBg="1"/>
      <p:bldP spid="46" grpId="0" animBg="1"/>
      <p:bldP spid="47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/>
      <p:bldP spid="117" grpId="0"/>
      <p:bldP spid="118" grpId="0"/>
      <p:bldP spid="119" grpId="0"/>
      <p:bldP spid="120" grpId="0"/>
      <p:bldP spid="122" grpId="0" animBg="1"/>
      <p:bldP spid="122" grpId="1" animBg="1"/>
      <p:bldP spid="123" grpId="0" animBg="1"/>
      <p:bldP spid="124" grpId="0" animBg="1"/>
      <p:bldP spid="124" grpId="1" animBg="1"/>
      <p:bldP spid="125" grpId="0" animBg="1"/>
      <p:bldP spid="126" grpId="0" animBg="1"/>
      <p:bldP spid="126" grpId="1" animBg="1"/>
      <p:bldP spid="127" grpId="0" animBg="1"/>
      <p:bldP spid="128" grpId="0" animBg="1"/>
      <p:bldP spid="128" grpId="1" animBg="1"/>
      <p:bldP spid="1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 165"/>
          <p:cNvSpPr/>
          <p:nvPr/>
        </p:nvSpPr>
        <p:spPr>
          <a:xfrm>
            <a:off x="1524001" y="1084268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Rectangle 164"/>
          <p:cNvSpPr/>
          <p:nvPr/>
        </p:nvSpPr>
        <p:spPr>
          <a:xfrm>
            <a:off x="8420936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Trade Subsidy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155" name="Rectangle 154"/>
          <p:cNvSpPr/>
          <p:nvPr/>
        </p:nvSpPr>
        <p:spPr>
          <a:xfrm>
            <a:off x="2838503" y="3428998"/>
            <a:ext cx="2219317" cy="41288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ight Triangle 89"/>
          <p:cNvSpPr/>
          <p:nvPr/>
        </p:nvSpPr>
        <p:spPr>
          <a:xfrm rot="16200000">
            <a:off x="4619926" y="3376992"/>
            <a:ext cx="412885" cy="462902"/>
          </a:xfrm>
          <a:prstGeom prst="rt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2847110" y="3411854"/>
            <a:ext cx="2205390" cy="1531334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/>
          <p:cNvGrpSpPr/>
          <p:nvPr/>
        </p:nvGrpSpPr>
        <p:grpSpPr>
          <a:xfrm>
            <a:off x="762671" y="1198772"/>
            <a:ext cx="8103207" cy="4299296"/>
            <a:chOff x="138154" y="1198772"/>
            <a:chExt cx="8103207" cy="4299296"/>
          </a:xfrm>
        </p:grpSpPr>
        <p:grpSp>
          <p:nvGrpSpPr>
            <p:cNvPr id="107" name="Group 106"/>
            <p:cNvGrpSpPr/>
            <p:nvPr/>
          </p:nvGrpSpPr>
          <p:grpSpPr>
            <a:xfrm>
              <a:off x="138154" y="1198772"/>
              <a:ext cx="7674206" cy="4299296"/>
              <a:chOff x="138154" y="1217936"/>
              <a:chExt cx="7674206" cy="4299296"/>
            </a:xfrm>
          </p:grpSpPr>
          <p:cxnSp>
            <p:nvCxnSpPr>
              <p:cNvPr id="136" name="Straight Arrow Connector 135"/>
              <p:cNvCxnSpPr/>
              <p:nvPr/>
            </p:nvCxnSpPr>
            <p:spPr>
              <a:xfrm flipV="1">
                <a:off x="2195736" y="1217936"/>
                <a:ext cx="0" cy="3744416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Arrow Connector 136"/>
              <p:cNvCxnSpPr/>
              <p:nvPr/>
            </p:nvCxnSpPr>
            <p:spPr>
              <a:xfrm>
                <a:off x="2182088" y="4962352"/>
                <a:ext cx="563027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8" name="Rectangle 137"/>
              <p:cNvSpPr/>
              <p:nvPr/>
            </p:nvSpPr>
            <p:spPr>
              <a:xfrm>
                <a:off x="5523652" y="5007064"/>
                <a:ext cx="1860904" cy="51016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Output</a:t>
                </a: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138154" y="1484784"/>
                <a:ext cx="2030286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Price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 flipH="1">
                <a:off x="6418329" y="1246363"/>
                <a:ext cx="96622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Domestic</a:t>
                </a:r>
              </a:p>
              <a:p>
                <a:r>
                  <a:rPr lang="en-GB" sz="1600" dirty="0"/>
                  <a:t>Supply</a:t>
                </a:r>
                <a:endParaRPr lang="en-GB" sz="1200" dirty="0"/>
              </a:p>
            </p:txBody>
          </p:sp>
          <p:cxnSp>
            <p:nvCxnSpPr>
              <p:cNvPr id="141" name="Straight Connector 140"/>
              <p:cNvCxnSpPr/>
              <p:nvPr/>
            </p:nvCxnSpPr>
            <p:spPr>
              <a:xfrm>
                <a:off x="4427984" y="3448164"/>
                <a:ext cx="0" cy="153955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2" name="TextBox 141"/>
              <p:cNvSpPr txBox="1"/>
              <p:nvPr/>
            </p:nvSpPr>
            <p:spPr>
              <a:xfrm flipH="1">
                <a:off x="978153" y="3289054"/>
                <a:ext cx="11902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err="1"/>
                  <a:t>W</a:t>
                </a:r>
                <a:r>
                  <a:rPr lang="en-GB" sz="1400" dirty="0" err="1"/>
                  <a:t>p</a:t>
                </a:r>
                <a:r>
                  <a:rPr lang="en-GB" sz="1400" dirty="0"/>
                  <a:t> + Subsidy</a:t>
                </a:r>
                <a:endParaRPr lang="en-GB" sz="1100" dirty="0"/>
              </a:p>
            </p:txBody>
          </p:sp>
          <p:sp>
            <p:nvSpPr>
              <p:cNvPr id="143" name="TextBox 142"/>
              <p:cNvSpPr txBox="1"/>
              <p:nvPr/>
            </p:nvSpPr>
            <p:spPr>
              <a:xfrm flipH="1">
                <a:off x="3707904" y="4937944"/>
                <a:ext cx="3930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Q</a:t>
                </a:r>
                <a:r>
                  <a:rPr lang="en-GB" sz="1400" dirty="0"/>
                  <a:t>s</a:t>
                </a:r>
                <a:endParaRPr lang="en-GB" sz="1100" dirty="0"/>
              </a:p>
            </p:txBody>
          </p:sp>
          <p:cxnSp>
            <p:nvCxnSpPr>
              <p:cNvPr id="144" name="Straight Connector 143"/>
              <p:cNvCxnSpPr/>
              <p:nvPr/>
            </p:nvCxnSpPr>
            <p:spPr>
              <a:xfrm>
                <a:off x="2915816" y="1772817"/>
                <a:ext cx="3168352" cy="2684052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 flipV="1">
                <a:off x="3059832" y="1772817"/>
                <a:ext cx="3394272" cy="2777949"/>
              </a:xfrm>
              <a:prstGeom prst="line">
                <a:avLst/>
              </a:prstGeom>
              <a:ln w="508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6" name="TextBox 145"/>
              <p:cNvSpPr txBox="1"/>
              <p:nvPr/>
            </p:nvSpPr>
            <p:spPr>
              <a:xfrm flipH="1">
                <a:off x="6079567" y="4293096"/>
                <a:ext cx="101271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Domestic </a:t>
                </a:r>
              </a:p>
              <a:p>
                <a:r>
                  <a:rPr lang="en-GB" sz="1600" dirty="0"/>
                  <a:t>Demand</a:t>
                </a:r>
                <a:endParaRPr lang="en-GB" sz="1200" dirty="0"/>
              </a:p>
            </p:txBody>
          </p:sp>
          <p:cxnSp>
            <p:nvCxnSpPr>
              <p:cNvPr id="147" name="Straight Connector 146"/>
              <p:cNvCxnSpPr/>
              <p:nvPr/>
            </p:nvCxnSpPr>
            <p:spPr>
              <a:xfrm>
                <a:off x="2195736" y="3861048"/>
                <a:ext cx="4284000" cy="0"/>
              </a:xfrm>
              <a:prstGeom prst="line">
                <a:avLst/>
              </a:prstGeom>
              <a:ln w="508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4663372" y="3216199"/>
                <a:ext cx="0" cy="1749519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3899218" y="3448164"/>
                <a:ext cx="0" cy="1504334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TextBox 149"/>
              <p:cNvSpPr txBox="1"/>
              <p:nvPr/>
            </p:nvSpPr>
            <p:spPr>
              <a:xfrm flipH="1">
                <a:off x="4178944" y="4937944"/>
                <a:ext cx="4844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Q</a:t>
                </a:r>
                <a:r>
                  <a:rPr lang="en-GB" sz="1400" dirty="0"/>
                  <a:t>s1</a:t>
                </a:r>
                <a:endParaRPr lang="en-GB" sz="1100" dirty="0"/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 flipH="1">
                <a:off x="4500771" y="4965718"/>
                <a:ext cx="5084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Q</a:t>
                </a:r>
                <a:r>
                  <a:rPr lang="en-GB" sz="1400" dirty="0"/>
                  <a:t>d1</a:t>
                </a:r>
                <a:endParaRPr lang="en-GB" sz="1100" dirty="0"/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 flipH="1">
                <a:off x="5186747" y="4937944"/>
                <a:ext cx="4171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err="1"/>
                  <a:t>Q</a:t>
                </a:r>
                <a:r>
                  <a:rPr lang="en-GB" sz="1400" dirty="0" err="1"/>
                  <a:t>d</a:t>
                </a:r>
                <a:endParaRPr lang="en-GB" sz="1100" dirty="0"/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 flipH="1">
                <a:off x="6442668" y="3716481"/>
                <a:ext cx="11897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W</a:t>
                </a:r>
                <a:r>
                  <a:rPr lang="en-GB" sz="1400" dirty="0"/>
                  <a:t>orld Supply</a:t>
                </a:r>
                <a:endParaRPr lang="en-GB" sz="1100" dirty="0"/>
              </a:p>
            </p:txBody>
          </p:sp>
        </p:grpSp>
        <p:cxnSp>
          <p:nvCxnSpPr>
            <p:cNvPr id="108" name="Straight Connector 107"/>
            <p:cNvCxnSpPr/>
            <p:nvPr/>
          </p:nvCxnSpPr>
          <p:spPr>
            <a:xfrm flipV="1">
              <a:off x="3270859" y="2060848"/>
              <a:ext cx="3394272" cy="277794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flipH="1">
              <a:off x="2195736" y="3429000"/>
              <a:ext cx="2196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/>
            <p:cNvSpPr txBox="1"/>
            <p:nvPr/>
          </p:nvSpPr>
          <p:spPr>
            <a:xfrm flipH="1">
              <a:off x="6666190" y="1753653"/>
              <a:ext cx="157517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Domestic</a:t>
              </a:r>
            </a:p>
            <a:p>
              <a:r>
                <a:rPr lang="en-GB" sz="1600" dirty="0"/>
                <a:t>Supply + Subsidy</a:t>
              </a:r>
              <a:endParaRPr lang="en-GB" sz="1200" dirty="0"/>
            </a:p>
          </p:txBody>
        </p:sp>
        <p:cxnSp>
          <p:nvCxnSpPr>
            <p:cNvPr id="132" name="Straight Connector 131"/>
            <p:cNvCxnSpPr/>
            <p:nvPr/>
          </p:nvCxnSpPr>
          <p:spPr>
            <a:xfrm flipH="1" flipV="1">
              <a:off x="2195736" y="3197035"/>
              <a:ext cx="2467636" cy="513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TextBox 132"/>
            <p:cNvSpPr txBox="1"/>
            <p:nvPr/>
          </p:nvSpPr>
          <p:spPr>
            <a:xfrm flipH="1">
              <a:off x="1802980" y="2989093"/>
              <a:ext cx="3927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/>
                <a:t>Pe</a:t>
              </a:r>
              <a:endParaRPr lang="en-GB" sz="1100" dirty="0"/>
            </a:p>
          </p:txBody>
        </p:sp>
        <p:sp>
          <p:nvSpPr>
            <p:cNvPr id="134" name="TextBox 133"/>
            <p:cNvSpPr txBox="1"/>
            <p:nvPr/>
          </p:nvSpPr>
          <p:spPr>
            <a:xfrm flipH="1">
              <a:off x="1720726" y="3697317"/>
              <a:ext cx="5152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/>
                <a:t>Wp</a:t>
              </a:r>
              <a:r>
                <a:rPr lang="en-GB" sz="1600" dirty="0"/>
                <a:t> </a:t>
              </a:r>
              <a:endParaRPr lang="en-GB" sz="1100" dirty="0"/>
            </a:p>
          </p:txBody>
        </p:sp>
        <p:cxnSp>
          <p:nvCxnSpPr>
            <p:cNvPr id="135" name="Straight Connector 134"/>
            <p:cNvCxnSpPr>
              <a:endCxn id="152" idx="0"/>
            </p:cNvCxnSpPr>
            <p:nvPr/>
          </p:nvCxnSpPr>
          <p:spPr>
            <a:xfrm>
              <a:off x="5389980" y="3841884"/>
              <a:ext cx="5318" cy="1076896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" name="Rectangle 155"/>
          <p:cNvSpPr/>
          <p:nvPr/>
        </p:nvSpPr>
        <p:spPr>
          <a:xfrm>
            <a:off x="5057818" y="3847270"/>
            <a:ext cx="961996" cy="109928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8544272" y="1378296"/>
            <a:ext cx="544144" cy="53957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8975910" y="1324449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Government Revenue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8544272" y="3074383"/>
            <a:ext cx="544144" cy="539578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8544272" y="3942746"/>
            <a:ext cx="544144" cy="539578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ight Triangle 160"/>
          <p:cNvSpPr/>
          <p:nvPr/>
        </p:nvSpPr>
        <p:spPr>
          <a:xfrm rot="16200000">
            <a:off x="8593951" y="2470700"/>
            <a:ext cx="334381" cy="353965"/>
          </a:xfrm>
          <a:prstGeom prst="rt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TextBox 161"/>
          <p:cNvSpPr txBox="1"/>
          <p:nvPr/>
        </p:nvSpPr>
        <p:spPr>
          <a:xfrm>
            <a:off x="9088417" y="2276873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Deadweight Welfare Loss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9088417" y="3025388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Domestic Prod. Revenue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9128310" y="386279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Foreign Prod. Revenue</a:t>
            </a:r>
          </a:p>
        </p:txBody>
      </p:sp>
      <p:sp>
        <p:nvSpPr>
          <p:cNvPr id="167" name="Rectangle 166"/>
          <p:cNvSpPr/>
          <p:nvPr/>
        </p:nvSpPr>
        <p:spPr>
          <a:xfrm>
            <a:off x="2855641" y="3429000"/>
            <a:ext cx="2202179" cy="51374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8" name="Rectangle 167"/>
          <p:cNvSpPr/>
          <p:nvPr/>
        </p:nvSpPr>
        <p:spPr>
          <a:xfrm>
            <a:off x="8987616" y="2348881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69" name="Rectangle 168"/>
          <p:cNvSpPr/>
          <p:nvPr/>
        </p:nvSpPr>
        <p:spPr>
          <a:xfrm>
            <a:off x="4594917" y="3429000"/>
            <a:ext cx="462903" cy="51374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70" name="Rectangle 169"/>
          <p:cNvSpPr/>
          <p:nvPr/>
        </p:nvSpPr>
        <p:spPr>
          <a:xfrm>
            <a:off x="8976321" y="3084727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71" name="Rectangle 170"/>
          <p:cNvSpPr/>
          <p:nvPr/>
        </p:nvSpPr>
        <p:spPr>
          <a:xfrm>
            <a:off x="2881028" y="3469476"/>
            <a:ext cx="2176791" cy="1477078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72" name="Rectangle 171"/>
          <p:cNvSpPr/>
          <p:nvPr/>
        </p:nvSpPr>
        <p:spPr>
          <a:xfrm>
            <a:off x="8976321" y="3942422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73" name="Rectangle 172"/>
          <p:cNvSpPr/>
          <p:nvPr/>
        </p:nvSpPr>
        <p:spPr>
          <a:xfrm>
            <a:off x="5057820" y="3866594"/>
            <a:ext cx="966173" cy="1111492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36B0171-C2D5-354D-B13D-C623D275B6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2322492-43AB-1069-32F9-F1F0E64989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92E14F3-712F-A0CE-766F-CFDC891C1FDB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CF67E-5137-EBA9-D802-3FD521586357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72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</p:childTnLst>
        </p:cTn>
      </p:par>
    </p:tnLst>
    <p:bldLst>
      <p:bldP spid="155" grpId="0" animBg="1"/>
      <p:bldP spid="155" grpId="1" animBg="1"/>
      <p:bldP spid="90" grpId="0" animBg="1"/>
      <p:bldP spid="154" grpId="0" animBg="1"/>
      <p:bldP spid="156" grpId="0" animBg="1"/>
      <p:bldP spid="157" grpId="0" animBg="1"/>
      <p:bldP spid="158" grpId="0"/>
      <p:bldP spid="159" grpId="0" animBg="1"/>
      <p:bldP spid="160" grpId="0" animBg="1"/>
      <p:bldP spid="161" grpId="0" animBg="1"/>
      <p:bldP spid="162" grpId="0"/>
      <p:bldP spid="163" grpId="0"/>
      <p:bldP spid="164" grpId="0"/>
      <p:bldP spid="168" grpId="0" animBg="1"/>
      <p:bldP spid="168" grpId="1" animBg="1"/>
      <p:bldP spid="169" grpId="0" animBg="1"/>
      <p:bldP spid="170" grpId="0" animBg="1"/>
      <p:bldP spid="170" grpId="1" animBg="1"/>
      <p:bldP spid="171" grpId="0" animBg="1"/>
      <p:bldP spid="172" grpId="0" animBg="1"/>
      <p:bldP spid="172" grpId="1" animBg="1"/>
      <p:bldP spid="17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Trade Quota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53" name="Isosceles Triangle 52"/>
          <p:cNvSpPr/>
          <p:nvPr/>
        </p:nvSpPr>
        <p:spPr>
          <a:xfrm>
            <a:off x="5303001" y="3435161"/>
            <a:ext cx="916110" cy="412884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6" name="Group 55"/>
          <p:cNvGrpSpPr/>
          <p:nvPr/>
        </p:nvGrpSpPr>
        <p:grpSpPr>
          <a:xfrm>
            <a:off x="3019549" y="3405578"/>
            <a:ext cx="2736304" cy="1494038"/>
            <a:chOff x="2195736" y="3424742"/>
            <a:chExt cx="2736304" cy="1494038"/>
          </a:xfrm>
        </p:grpSpPr>
        <p:sp>
          <p:nvSpPr>
            <p:cNvPr id="57" name="Rectangle 56"/>
            <p:cNvSpPr/>
            <p:nvPr/>
          </p:nvSpPr>
          <p:spPr>
            <a:xfrm>
              <a:off x="2195736" y="3429000"/>
              <a:ext cx="1703482" cy="1489780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4427984" y="3424742"/>
              <a:ext cx="504056" cy="1479537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4725037" y="3415496"/>
            <a:ext cx="526760" cy="1508529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Isosceles Triangle 59"/>
          <p:cNvSpPr/>
          <p:nvPr/>
        </p:nvSpPr>
        <p:spPr>
          <a:xfrm>
            <a:off x="9264352" y="1568412"/>
            <a:ext cx="656590" cy="266848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9320575" y="2537075"/>
            <a:ext cx="544144" cy="53957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9311917" y="3847430"/>
            <a:ext cx="544144" cy="539578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8861319" y="1840109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Deadweight Loss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814736" y="3107493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Domestic Prod. Revenue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760297" y="4368634"/>
            <a:ext cx="168467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Foreign Prod. Revenue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961967" y="1179609"/>
            <a:ext cx="7986388" cy="4398599"/>
            <a:chOff x="-806185" y="1179608"/>
            <a:chExt cx="7986388" cy="4398599"/>
          </a:xfrm>
        </p:grpSpPr>
        <p:grpSp>
          <p:nvGrpSpPr>
            <p:cNvPr id="67" name="Group 66"/>
            <p:cNvGrpSpPr/>
            <p:nvPr/>
          </p:nvGrpSpPr>
          <p:grpSpPr>
            <a:xfrm>
              <a:off x="-806185" y="1179608"/>
              <a:ext cx="7986388" cy="4299296"/>
              <a:chOff x="138154" y="1198772"/>
              <a:chExt cx="7986388" cy="4299296"/>
            </a:xfrm>
          </p:grpSpPr>
          <p:grpSp>
            <p:nvGrpSpPr>
              <p:cNvPr id="70" name="Group 69"/>
              <p:cNvGrpSpPr/>
              <p:nvPr/>
            </p:nvGrpSpPr>
            <p:grpSpPr>
              <a:xfrm>
                <a:off x="138154" y="1198772"/>
                <a:ext cx="7986388" cy="4299296"/>
                <a:chOff x="138154" y="1198772"/>
                <a:chExt cx="7986388" cy="4299296"/>
              </a:xfrm>
            </p:grpSpPr>
            <p:grpSp>
              <p:nvGrpSpPr>
                <p:cNvPr id="73" name="Group 72"/>
                <p:cNvGrpSpPr/>
                <p:nvPr/>
              </p:nvGrpSpPr>
              <p:grpSpPr>
                <a:xfrm>
                  <a:off x="138154" y="1198772"/>
                  <a:ext cx="7674206" cy="4299296"/>
                  <a:chOff x="138154" y="1217936"/>
                  <a:chExt cx="7674206" cy="4299296"/>
                </a:xfrm>
              </p:grpSpPr>
              <p:cxnSp>
                <p:nvCxnSpPr>
                  <p:cNvPr id="81" name="Straight Arrow Connector 80"/>
                  <p:cNvCxnSpPr/>
                  <p:nvPr/>
                </p:nvCxnSpPr>
                <p:spPr>
                  <a:xfrm flipV="1">
                    <a:off x="2195736" y="1217936"/>
                    <a:ext cx="0" cy="3744416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Arrow Connector 81"/>
                  <p:cNvCxnSpPr/>
                  <p:nvPr/>
                </p:nvCxnSpPr>
                <p:spPr>
                  <a:xfrm>
                    <a:off x="2182088" y="4962352"/>
                    <a:ext cx="5630272" cy="0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3" name="Rectangle 82"/>
                  <p:cNvSpPr/>
                  <p:nvPr/>
                </p:nvSpPr>
                <p:spPr>
                  <a:xfrm>
                    <a:off x="5523652" y="5007064"/>
                    <a:ext cx="1860904" cy="51016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Output</a:t>
                    </a:r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138154" y="1484784"/>
                    <a:ext cx="2030286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Price</a:t>
                    </a:r>
                  </a:p>
                </p:txBody>
              </p:sp>
              <p:sp>
                <p:nvSpPr>
                  <p:cNvPr id="85" name="TextBox 84"/>
                  <p:cNvSpPr txBox="1"/>
                  <p:nvPr/>
                </p:nvSpPr>
                <p:spPr>
                  <a:xfrm flipH="1">
                    <a:off x="6418329" y="1246363"/>
                    <a:ext cx="966227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Domestic</a:t>
                    </a:r>
                  </a:p>
                  <a:p>
                    <a:r>
                      <a:rPr lang="en-GB" sz="1600" dirty="0"/>
                      <a:t>Supply</a:t>
                    </a:r>
                    <a:endParaRPr lang="en-GB" sz="1200" dirty="0"/>
                  </a:p>
                </p:txBody>
              </p:sp>
              <p:cxnSp>
                <p:nvCxnSpPr>
                  <p:cNvPr id="86" name="Straight Connector 85"/>
                  <p:cNvCxnSpPr/>
                  <p:nvPr/>
                </p:nvCxnSpPr>
                <p:spPr>
                  <a:xfrm>
                    <a:off x="4427984" y="3448164"/>
                    <a:ext cx="0" cy="153955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7" name="TextBox 86"/>
                  <p:cNvSpPr txBox="1"/>
                  <p:nvPr/>
                </p:nvSpPr>
                <p:spPr>
                  <a:xfrm flipH="1">
                    <a:off x="1400604" y="3278887"/>
                    <a:ext cx="78148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 err="1"/>
                      <a:t>Pquota</a:t>
                    </a:r>
                    <a:endParaRPr lang="en-GB" sz="1100" dirty="0"/>
                  </a:p>
                </p:txBody>
              </p:sp>
              <p:sp>
                <p:nvSpPr>
                  <p:cNvPr id="88" name="TextBox 87"/>
                  <p:cNvSpPr txBox="1"/>
                  <p:nvPr/>
                </p:nvSpPr>
                <p:spPr>
                  <a:xfrm flipH="1">
                    <a:off x="3707904" y="4937944"/>
                    <a:ext cx="393056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Q</a:t>
                    </a:r>
                    <a:r>
                      <a:rPr lang="en-GB" sz="1400" dirty="0"/>
                      <a:t>s</a:t>
                    </a:r>
                    <a:endParaRPr lang="en-GB" sz="1100" dirty="0"/>
                  </a:p>
                </p:txBody>
              </p:sp>
              <p:cxnSp>
                <p:nvCxnSpPr>
                  <p:cNvPr id="89" name="Straight Connector 88"/>
                  <p:cNvCxnSpPr/>
                  <p:nvPr/>
                </p:nvCxnSpPr>
                <p:spPr>
                  <a:xfrm>
                    <a:off x="2915816" y="1772817"/>
                    <a:ext cx="3168352" cy="2684052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 flipV="1">
                    <a:off x="3059832" y="1772817"/>
                    <a:ext cx="3394272" cy="2777949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2" name="TextBox 91"/>
                  <p:cNvSpPr txBox="1"/>
                  <p:nvPr/>
                </p:nvSpPr>
                <p:spPr>
                  <a:xfrm flipH="1">
                    <a:off x="6079567" y="4293096"/>
                    <a:ext cx="1012713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Domestic </a:t>
                    </a:r>
                  </a:p>
                  <a:p>
                    <a:r>
                      <a:rPr lang="en-GB" sz="1600" dirty="0"/>
                      <a:t>Demand</a:t>
                    </a:r>
                    <a:endParaRPr lang="en-GB" sz="1200" dirty="0"/>
                  </a:p>
                </p:txBody>
              </p:sp>
              <p:cxnSp>
                <p:nvCxnSpPr>
                  <p:cNvPr id="93" name="Straight Connector 92"/>
                  <p:cNvCxnSpPr/>
                  <p:nvPr/>
                </p:nvCxnSpPr>
                <p:spPr>
                  <a:xfrm>
                    <a:off x="2195736" y="3861048"/>
                    <a:ext cx="4284000" cy="0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  <a:prstDash val="soli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>
                    <a:off x="4663372" y="3216199"/>
                    <a:ext cx="0" cy="174951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>
                    <a:off x="3899218" y="3448164"/>
                    <a:ext cx="0" cy="1504334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6" name="TextBox 95"/>
                  <p:cNvSpPr txBox="1"/>
                  <p:nvPr/>
                </p:nvSpPr>
                <p:spPr>
                  <a:xfrm flipH="1">
                    <a:off x="4100960" y="4923443"/>
                    <a:ext cx="484428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Q</a:t>
                    </a:r>
                    <a:r>
                      <a:rPr lang="en-GB" sz="1400" dirty="0"/>
                      <a:t>s1</a:t>
                    </a:r>
                    <a:endParaRPr lang="en-GB" sz="1100" dirty="0"/>
                  </a:p>
                </p:txBody>
              </p:sp>
              <p:sp>
                <p:nvSpPr>
                  <p:cNvPr id="97" name="TextBox 96"/>
                  <p:cNvSpPr txBox="1"/>
                  <p:nvPr/>
                </p:nvSpPr>
                <p:spPr>
                  <a:xfrm flipH="1">
                    <a:off x="4772779" y="4952435"/>
                    <a:ext cx="508473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Q</a:t>
                    </a:r>
                    <a:r>
                      <a:rPr lang="en-GB" sz="1400" dirty="0"/>
                      <a:t>d1</a:t>
                    </a:r>
                    <a:endParaRPr lang="en-GB" sz="1100" dirty="0"/>
                  </a:p>
                </p:txBody>
              </p:sp>
              <p:sp>
                <p:nvSpPr>
                  <p:cNvPr id="98" name="TextBox 97"/>
                  <p:cNvSpPr txBox="1"/>
                  <p:nvPr/>
                </p:nvSpPr>
                <p:spPr>
                  <a:xfrm flipH="1">
                    <a:off x="5186747" y="4937944"/>
                    <a:ext cx="417102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 err="1"/>
                      <a:t>Q</a:t>
                    </a:r>
                    <a:r>
                      <a:rPr lang="en-GB" sz="1400" dirty="0" err="1"/>
                      <a:t>d</a:t>
                    </a:r>
                    <a:endParaRPr lang="en-GB" sz="1100" dirty="0"/>
                  </a:p>
                </p:txBody>
              </p:sp>
              <p:sp>
                <p:nvSpPr>
                  <p:cNvPr id="99" name="TextBox 98"/>
                  <p:cNvSpPr txBox="1"/>
                  <p:nvPr/>
                </p:nvSpPr>
                <p:spPr>
                  <a:xfrm flipH="1">
                    <a:off x="6442668" y="3716481"/>
                    <a:ext cx="1189749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W</a:t>
                    </a:r>
                    <a:r>
                      <a:rPr lang="en-GB" sz="1400" dirty="0"/>
                      <a:t>orld Supply</a:t>
                    </a:r>
                    <a:endParaRPr lang="en-GB" sz="1100" dirty="0"/>
                  </a:p>
                </p:txBody>
              </p:sp>
            </p:grpSp>
            <p:cxnSp>
              <p:nvCxnSpPr>
                <p:cNvPr id="74" name="Straight Connector 73"/>
                <p:cNvCxnSpPr/>
                <p:nvPr/>
              </p:nvCxnSpPr>
              <p:spPr>
                <a:xfrm flipV="1">
                  <a:off x="3270859" y="2060848"/>
                  <a:ext cx="3394272" cy="2777949"/>
                </a:xfrm>
                <a:prstGeom prst="line">
                  <a:avLst/>
                </a:prstGeom>
                <a:ln w="508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 flipH="1">
                  <a:off x="2195736" y="3429000"/>
                  <a:ext cx="2736304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TextBox 75"/>
                <p:cNvSpPr txBox="1"/>
                <p:nvPr/>
              </p:nvSpPr>
              <p:spPr>
                <a:xfrm flipH="1">
                  <a:off x="6666190" y="1656106"/>
                  <a:ext cx="1458352" cy="584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Domestic</a:t>
                  </a:r>
                </a:p>
                <a:p>
                  <a:r>
                    <a:rPr lang="en-GB" sz="1600" dirty="0"/>
                    <a:t>Supply + Quota</a:t>
                  </a:r>
                  <a:endParaRPr lang="en-GB" sz="1200" dirty="0"/>
                </a:p>
              </p:txBody>
            </p:sp>
            <p:cxnSp>
              <p:nvCxnSpPr>
                <p:cNvPr id="77" name="Straight Connector 76"/>
                <p:cNvCxnSpPr/>
                <p:nvPr/>
              </p:nvCxnSpPr>
              <p:spPr>
                <a:xfrm flipH="1">
                  <a:off x="2195736" y="3197035"/>
                  <a:ext cx="2467636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TextBox 77"/>
                <p:cNvSpPr txBox="1"/>
                <p:nvPr/>
              </p:nvSpPr>
              <p:spPr>
                <a:xfrm flipH="1">
                  <a:off x="1802980" y="2989093"/>
                  <a:ext cx="39275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 err="1"/>
                    <a:t>Pe</a:t>
                  </a:r>
                  <a:endParaRPr lang="en-GB" sz="1100" dirty="0"/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 flipH="1">
                  <a:off x="1720726" y="3697317"/>
                  <a:ext cx="515269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 err="1"/>
                    <a:t>Wp</a:t>
                  </a:r>
                  <a:r>
                    <a:rPr lang="en-GB" sz="1600" dirty="0"/>
                    <a:t> </a:t>
                  </a:r>
                  <a:endParaRPr lang="en-GB" sz="1100" dirty="0"/>
                </a:p>
              </p:txBody>
            </p:sp>
            <p:cxnSp>
              <p:nvCxnSpPr>
                <p:cNvPr id="80" name="Straight Connector 79"/>
                <p:cNvCxnSpPr>
                  <a:endCxn id="98" idx="0"/>
                </p:cNvCxnSpPr>
                <p:nvPr/>
              </p:nvCxnSpPr>
              <p:spPr>
                <a:xfrm>
                  <a:off x="5389980" y="3841884"/>
                  <a:ext cx="5318" cy="1076896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1" name="Straight Connector 70"/>
              <p:cNvCxnSpPr/>
              <p:nvPr/>
            </p:nvCxnSpPr>
            <p:spPr>
              <a:xfrm>
                <a:off x="4932040" y="3429000"/>
                <a:ext cx="0" cy="153955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TextBox 71"/>
              <p:cNvSpPr txBox="1"/>
              <p:nvPr/>
            </p:nvSpPr>
            <p:spPr>
              <a:xfrm flipH="1">
                <a:off x="4453046" y="4968557"/>
                <a:ext cx="4154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 err="1"/>
                  <a:t>Q</a:t>
                </a:r>
                <a:r>
                  <a:rPr lang="en-GB" sz="1400" dirty="0" err="1"/>
                  <a:t>e</a:t>
                </a:r>
                <a:endParaRPr lang="en-GB" sz="1100" dirty="0"/>
              </a:p>
            </p:txBody>
          </p:sp>
        </p:grpSp>
        <p:cxnSp>
          <p:nvCxnSpPr>
            <p:cNvPr id="68" name="Straight Arrow Connector 67"/>
            <p:cNvCxnSpPr/>
            <p:nvPr/>
          </p:nvCxnSpPr>
          <p:spPr>
            <a:xfrm flipV="1">
              <a:off x="3351048" y="5148760"/>
              <a:ext cx="0" cy="330145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3315797" y="5301208"/>
              <a:ext cx="5800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Quota</a:t>
              </a:r>
            </a:p>
          </p:txBody>
        </p:sp>
      </p:grpSp>
      <p:sp>
        <p:nvSpPr>
          <p:cNvPr id="100" name="Rectangle 99"/>
          <p:cNvSpPr/>
          <p:nvPr/>
        </p:nvSpPr>
        <p:spPr>
          <a:xfrm>
            <a:off x="5395008" y="3521711"/>
            <a:ext cx="818786" cy="308735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01" name="Rectangle 100"/>
          <p:cNvSpPr/>
          <p:nvPr/>
        </p:nvSpPr>
        <p:spPr>
          <a:xfrm>
            <a:off x="8987615" y="2574270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02" name="Rectangle 101"/>
          <p:cNvSpPr/>
          <p:nvPr/>
        </p:nvSpPr>
        <p:spPr>
          <a:xfrm>
            <a:off x="3044966" y="3429000"/>
            <a:ext cx="2710887" cy="1485170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03" name="Rectangle 102"/>
          <p:cNvSpPr/>
          <p:nvPr/>
        </p:nvSpPr>
        <p:spPr>
          <a:xfrm>
            <a:off x="8987615" y="3861322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04" name="Rectangle 103"/>
          <p:cNvSpPr/>
          <p:nvPr/>
        </p:nvSpPr>
        <p:spPr>
          <a:xfrm>
            <a:off x="4753266" y="3429000"/>
            <a:ext cx="498532" cy="1485170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0" name="TextBox 89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17B3F5C-07DC-A604-29B2-02CDBDCFE5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C0892BC-9626-C3F8-DEF2-9EB28DFAC7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CC7254E-C1E1-75E6-EF11-06BAF3577133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437A71-D085-2DF1-D7DC-E29B77E3AED7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68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</p:childTnLst>
        </p:cTn>
      </p:par>
    </p:tnLst>
    <p:bldLst>
      <p:bldP spid="53" grpId="0" animBg="1"/>
      <p:bldP spid="59" grpId="0" animBg="1"/>
      <p:bldP spid="60" grpId="0" animBg="1"/>
      <p:bldP spid="61" grpId="0" animBg="1"/>
      <p:bldP spid="62" grpId="0" animBg="1"/>
      <p:bldP spid="63" grpId="0"/>
      <p:bldP spid="64" grpId="0"/>
      <p:bldP spid="65" grpId="0"/>
      <p:bldP spid="101" grpId="0" animBg="1"/>
      <p:bldP spid="101" grpId="1" animBg="1"/>
      <p:bldP spid="102" grpId="0" animBg="1"/>
      <p:bldP spid="103" grpId="0" animBg="1"/>
      <p:bldP spid="103" grpId="1" animBg="1"/>
      <p:bldP spid="10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Positive externalities in consumption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131" name="Isosceles Triangle 130"/>
          <p:cNvSpPr/>
          <p:nvPr/>
        </p:nvSpPr>
        <p:spPr>
          <a:xfrm rot="5400000">
            <a:off x="5047702" y="2728780"/>
            <a:ext cx="762077" cy="576000"/>
          </a:xfrm>
          <a:prstGeom prst="triangle">
            <a:avLst>
              <a:gd name="adj" fmla="val 51762"/>
            </a:avLst>
          </a:prstGeom>
          <a:solidFill>
            <a:srgbClr val="660066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8" name="Group 107"/>
          <p:cNvGrpSpPr/>
          <p:nvPr/>
        </p:nvGrpSpPr>
        <p:grpSpPr>
          <a:xfrm>
            <a:off x="1271464" y="1330771"/>
            <a:ext cx="7674206" cy="4365192"/>
            <a:chOff x="138154" y="1217936"/>
            <a:chExt cx="7674206" cy="4365192"/>
          </a:xfrm>
        </p:grpSpPr>
        <p:sp>
          <p:nvSpPr>
            <p:cNvPr id="109" name="TextBox 108"/>
            <p:cNvSpPr txBox="1"/>
            <p:nvPr/>
          </p:nvSpPr>
          <p:spPr>
            <a:xfrm flipH="1">
              <a:off x="1714051" y="3100318"/>
              <a:ext cx="4315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Bp</a:t>
              </a:r>
              <a:endParaRPr lang="en-GB" sz="1600" dirty="0"/>
            </a:p>
          </p:txBody>
        </p:sp>
        <p:sp>
          <p:nvSpPr>
            <p:cNvPr id="110" name="TextBox 109"/>
            <p:cNvSpPr txBox="1"/>
            <p:nvPr/>
          </p:nvSpPr>
          <p:spPr>
            <a:xfrm flipH="1">
              <a:off x="1748178" y="2710868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Bs</a:t>
              </a:r>
              <a:endParaRPr lang="en-GB" sz="1600" dirty="0"/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138154" y="1217936"/>
              <a:ext cx="7674206" cy="4365192"/>
              <a:chOff x="138154" y="1217936"/>
              <a:chExt cx="7674206" cy="4365192"/>
            </a:xfrm>
          </p:grpSpPr>
          <p:sp>
            <p:nvSpPr>
              <p:cNvPr id="112" name="TextBox 111"/>
              <p:cNvSpPr txBox="1"/>
              <p:nvPr/>
            </p:nvSpPr>
            <p:spPr>
              <a:xfrm>
                <a:off x="5459662" y="4283216"/>
                <a:ext cx="6254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MPB</a:t>
                </a:r>
                <a:endParaRPr lang="en-GB" sz="1600" dirty="0"/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6287888" y="4139200"/>
                <a:ext cx="6126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MSB</a:t>
                </a:r>
                <a:endParaRPr lang="en-GB" sz="1600" dirty="0"/>
              </a:p>
            </p:txBody>
          </p:sp>
          <p:grpSp>
            <p:nvGrpSpPr>
              <p:cNvPr id="114" name="Group 113"/>
              <p:cNvGrpSpPr/>
              <p:nvPr/>
            </p:nvGrpSpPr>
            <p:grpSpPr>
              <a:xfrm>
                <a:off x="138154" y="1217936"/>
                <a:ext cx="7674206" cy="4365192"/>
                <a:chOff x="138154" y="1217936"/>
                <a:chExt cx="7674206" cy="4365192"/>
              </a:xfrm>
            </p:grpSpPr>
            <p:grpSp>
              <p:nvGrpSpPr>
                <p:cNvPr id="115" name="Group 114"/>
                <p:cNvGrpSpPr/>
                <p:nvPr/>
              </p:nvGrpSpPr>
              <p:grpSpPr>
                <a:xfrm>
                  <a:off x="138154" y="1217936"/>
                  <a:ext cx="7674206" cy="4365192"/>
                  <a:chOff x="138154" y="1217936"/>
                  <a:chExt cx="7674206" cy="4365192"/>
                </a:xfrm>
              </p:grpSpPr>
              <p:cxnSp>
                <p:nvCxnSpPr>
                  <p:cNvPr id="117" name="Straight Arrow Connector 116"/>
                  <p:cNvCxnSpPr/>
                  <p:nvPr/>
                </p:nvCxnSpPr>
                <p:spPr>
                  <a:xfrm flipV="1">
                    <a:off x="2195736" y="1217936"/>
                    <a:ext cx="0" cy="3744416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8" name="Straight Arrow Connector 117"/>
                  <p:cNvCxnSpPr/>
                  <p:nvPr/>
                </p:nvCxnSpPr>
                <p:spPr>
                  <a:xfrm>
                    <a:off x="2182088" y="4962352"/>
                    <a:ext cx="5630272" cy="0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9" name="Rectangle 118"/>
                  <p:cNvSpPr/>
                  <p:nvPr/>
                </p:nvSpPr>
                <p:spPr>
                  <a:xfrm>
                    <a:off x="5807440" y="5007064"/>
                    <a:ext cx="1860904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Output</a:t>
                    </a:r>
                  </a:p>
                </p:txBody>
              </p:sp>
              <p:sp>
                <p:nvSpPr>
                  <p:cNvPr id="120" name="Rectangle 119"/>
                  <p:cNvSpPr/>
                  <p:nvPr/>
                </p:nvSpPr>
                <p:spPr>
                  <a:xfrm>
                    <a:off x="138154" y="1484784"/>
                    <a:ext cx="2030286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Cost and </a:t>
                    </a:r>
                  </a:p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Benefits</a:t>
                    </a:r>
                  </a:p>
                </p:txBody>
              </p:sp>
              <p:cxnSp>
                <p:nvCxnSpPr>
                  <p:cNvPr id="121" name="Straight Arrow Connector 120"/>
                  <p:cNvCxnSpPr/>
                  <p:nvPr/>
                </p:nvCxnSpPr>
                <p:spPr>
                  <a:xfrm flipH="1" flipV="1">
                    <a:off x="2699792" y="2245514"/>
                    <a:ext cx="2787166" cy="2335614"/>
                  </a:xfrm>
                  <a:prstGeom prst="straightConnector1">
                    <a:avLst/>
                  </a:prstGeom>
                  <a:ln w="50800" cap="rnd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Arrow Connector 121"/>
                  <p:cNvCxnSpPr/>
                  <p:nvPr/>
                </p:nvCxnSpPr>
                <p:spPr>
                  <a:xfrm flipH="1" flipV="1">
                    <a:off x="3293737" y="2060848"/>
                    <a:ext cx="3300485" cy="2078352"/>
                  </a:xfrm>
                  <a:prstGeom prst="straightConnector1">
                    <a:avLst/>
                  </a:prstGeom>
                  <a:ln w="50800" cap="rnd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Arrow Connector 122"/>
                  <p:cNvCxnSpPr/>
                  <p:nvPr/>
                </p:nvCxnSpPr>
                <p:spPr>
                  <a:xfrm flipV="1">
                    <a:off x="2627784" y="1756775"/>
                    <a:ext cx="3428630" cy="2567091"/>
                  </a:xfrm>
                  <a:prstGeom prst="straightConnector1">
                    <a:avLst/>
                  </a:prstGeom>
                  <a:ln w="50800" cap="rnd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4" name="TextBox 123"/>
                  <p:cNvSpPr txBox="1"/>
                  <p:nvPr/>
                </p:nvSpPr>
                <p:spPr>
                  <a:xfrm flipH="1">
                    <a:off x="5920524" y="1876182"/>
                    <a:ext cx="61106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MSC</a:t>
                    </a:r>
                    <a:endParaRPr lang="en-GB" sz="1600" dirty="0"/>
                  </a:p>
                </p:txBody>
              </p:sp>
              <p:cxnSp>
                <p:nvCxnSpPr>
                  <p:cNvPr id="125" name="Straight Connector 124"/>
                  <p:cNvCxnSpPr/>
                  <p:nvPr/>
                </p:nvCxnSpPr>
                <p:spPr>
                  <a:xfrm flipH="1">
                    <a:off x="2195736" y="2524428"/>
                    <a:ext cx="1800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/>
                  <p:cNvCxnSpPr/>
                  <p:nvPr/>
                </p:nvCxnSpPr>
                <p:spPr>
                  <a:xfrm flipH="1">
                    <a:off x="2195736" y="3284984"/>
                    <a:ext cx="1764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7" name="TextBox 126"/>
                  <p:cNvSpPr txBox="1"/>
                  <p:nvPr/>
                </p:nvSpPr>
                <p:spPr>
                  <a:xfrm flipH="1">
                    <a:off x="3779912" y="5085139"/>
                    <a:ext cx="44755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 err="1"/>
                      <a:t>Q</a:t>
                    </a:r>
                    <a:r>
                      <a:rPr lang="en-GB" sz="1600" dirty="0" err="1"/>
                      <a:t>p</a:t>
                    </a:r>
                    <a:endParaRPr lang="en-GB" sz="1600" dirty="0"/>
                  </a:p>
                </p:txBody>
              </p:sp>
              <p:sp>
                <p:nvSpPr>
                  <p:cNvPr id="128" name="TextBox 127"/>
                  <p:cNvSpPr txBox="1"/>
                  <p:nvPr/>
                </p:nvSpPr>
                <p:spPr>
                  <a:xfrm flipH="1">
                    <a:off x="4387508" y="5085139"/>
                    <a:ext cx="42030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</a:t>
                    </a:r>
                    <a:r>
                      <a:rPr lang="en-GB" sz="1600" dirty="0"/>
                      <a:t>s</a:t>
                    </a:r>
                  </a:p>
                </p:txBody>
              </p:sp>
              <p:cxnSp>
                <p:nvCxnSpPr>
                  <p:cNvPr id="129" name="Straight Connector 128"/>
                  <p:cNvCxnSpPr/>
                  <p:nvPr/>
                </p:nvCxnSpPr>
                <p:spPr>
                  <a:xfrm rot="5400000" flipH="1">
                    <a:off x="2789936" y="3739372"/>
                    <a:ext cx="2412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Straight Connector 129"/>
                  <p:cNvCxnSpPr/>
                  <p:nvPr/>
                </p:nvCxnSpPr>
                <p:spPr>
                  <a:xfrm rot="5400000" flipH="1">
                    <a:off x="3561766" y="3921534"/>
                    <a:ext cx="2052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6" name="Straight Connector 115"/>
                <p:cNvCxnSpPr/>
                <p:nvPr/>
              </p:nvCxnSpPr>
              <p:spPr>
                <a:xfrm flipH="1" flipV="1">
                  <a:off x="2195937" y="2895534"/>
                  <a:ext cx="2403260" cy="56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90" name="Donut 89"/>
          <p:cNvSpPr/>
          <p:nvPr/>
        </p:nvSpPr>
        <p:spPr>
          <a:xfrm>
            <a:off x="5537142" y="2830873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/>
          <p:nvPr/>
        </p:nvCxnSpPr>
        <p:spPr>
          <a:xfrm flipH="1">
            <a:off x="5721077" y="3013989"/>
            <a:ext cx="11431" cy="925791"/>
          </a:xfrm>
          <a:prstGeom prst="straightConnector1">
            <a:avLst/>
          </a:prstGeom>
          <a:ln w="635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Donut 104"/>
          <p:cNvSpPr/>
          <p:nvPr/>
        </p:nvSpPr>
        <p:spPr>
          <a:xfrm>
            <a:off x="4945112" y="3245166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2" name="Donut 131"/>
          <p:cNvSpPr/>
          <p:nvPr/>
        </p:nvSpPr>
        <p:spPr>
          <a:xfrm>
            <a:off x="8429602" y="2678174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Donut 132"/>
          <p:cNvSpPr/>
          <p:nvPr/>
        </p:nvSpPr>
        <p:spPr>
          <a:xfrm>
            <a:off x="8431694" y="2131843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4" name="Donut 133"/>
          <p:cNvSpPr/>
          <p:nvPr/>
        </p:nvSpPr>
        <p:spPr>
          <a:xfrm>
            <a:off x="8433786" y="1578294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6" name="Isosceles Triangle 135"/>
          <p:cNvSpPr/>
          <p:nvPr/>
        </p:nvSpPr>
        <p:spPr>
          <a:xfrm rot="5400000">
            <a:off x="8392926" y="3316327"/>
            <a:ext cx="513348" cy="235592"/>
          </a:xfrm>
          <a:prstGeom prst="triangle">
            <a:avLst>
              <a:gd name="adj" fmla="val 51762"/>
            </a:avLst>
          </a:prstGeom>
          <a:solidFill>
            <a:srgbClr val="660066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TextBox 136"/>
          <p:cNvSpPr txBox="1"/>
          <p:nvPr/>
        </p:nvSpPr>
        <p:spPr>
          <a:xfrm>
            <a:off x="8689956" y="1429722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Under Production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8704807" y="1970829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Private Optimum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8704807" y="248952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Social Optimum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8704807" y="3275486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Welfare Loss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8761931" y="3790782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Positive Externality</a:t>
            </a:r>
          </a:p>
        </p:txBody>
      </p:sp>
      <p:sp>
        <p:nvSpPr>
          <p:cNvPr id="106" name="Donut 105"/>
          <p:cNvSpPr/>
          <p:nvPr/>
        </p:nvSpPr>
        <p:spPr>
          <a:xfrm>
            <a:off x="4961524" y="4913036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35" name="Straight Arrow Connector 134"/>
          <p:cNvCxnSpPr/>
          <p:nvPr/>
        </p:nvCxnSpPr>
        <p:spPr>
          <a:xfrm flipH="1">
            <a:off x="8649596" y="3887463"/>
            <a:ext cx="2" cy="462825"/>
          </a:xfrm>
          <a:prstGeom prst="straightConnector1">
            <a:avLst/>
          </a:prstGeom>
          <a:ln w="254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2" name="Rectangle 141"/>
          <p:cNvSpPr/>
          <p:nvPr/>
        </p:nvSpPr>
        <p:spPr>
          <a:xfrm>
            <a:off x="4960654" y="4936398"/>
            <a:ext cx="383735" cy="29280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3" name="Rectangle 142"/>
          <p:cNvSpPr/>
          <p:nvPr/>
        </p:nvSpPr>
        <p:spPr>
          <a:xfrm>
            <a:off x="8591572" y="2038765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44" name="Rectangle 143"/>
          <p:cNvSpPr/>
          <p:nvPr/>
        </p:nvSpPr>
        <p:spPr>
          <a:xfrm>
            <a:off x="4935944" y="3284985"/>
            <a:ext cx="383735" cy="29280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5" name="Rectangle 144"/>
          <p:cNvSpPr/>
          <p:nvPr/>
        </p:nvSpPr>
        <p:spPr>
          <a:xfrm>
            <a:off x="8616281" y="2630512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46" name="Rectangle 145"/>
          <p:cNvSpPr/>
          <p:nvPr/>
        </p:nvSpPr>
        <p:spPr>
          <a:xfrm>
            <a:off x="5568250" y="2852937"/>
            <a:ext cx="383735" cy="29280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7" name="Rectangle 146"/>
          <p:cNvSpPr/>
          <p:nvPr/>
        </p:nvSpPr>
        <p:spPr>
          <a:xfrm>
            <a:off x="8616281" y="323810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48" name="Rectangle 147"/>
          <p:cNvSpPr/>
          <p:nvPr/>
        </p:nvSpPr>
        <p:spPr>
          <a:xfrm>
            <a:off x="5159896" y="2636913"/>
            <a:ext cx="556844" cy="797211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9" name="Rectangle 148"/>
          <p:cNvSpPr/>
          <p:nvPr/>
        </p:nvSpPr>
        <p:spPr>
          <a:xfrm>
            <a:off x="8616281" y="385464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50" name="Rectangle 149"/>
          <p:cNvSpPr/>
          <p:nvPr/>
        </p:nvSpPr>
        <p:spPr>
          <a:xfrm>
            <a:off x="5568249" y="2885739"/>
            <a:ext cx="336761" cy="1148630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0F7FCC-EACD-A1E7-8874-BC3B83E3FD1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3D89A50-0F88-CD6A-ABDB-025BF976023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445641C-830A-802E-C5F4-79A1E0639B1C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EB79DA-F5A4-1EA0-E5F5-D3CE1714700E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54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</p:childTnLst>
        </p:cTn>
      </p:par>
    </p:tnLst>
    <p:bldLst>
      <p:bldP spid="131" grpId="0" animBg="1"/>
      <p:bldP spid="90" grpId="0" animBg="1"/>
      <p:bldP spid="105" grpId="0" animBg="1"/>
      <p:bldP spid="132" grpId="0" animBg="1"/>
      <p:bldP spid="133" grpId="0" animBg="1"/>
      <p:bldP spid="134" grpId="0" animBg="1"/>
      <p:bldP spid="136" grpId="0" animBg="1"/>
      <p:bldP spid="137" grpId="0"/>
      <p:bldP spid="138" grpId="0"/>
      <p:bldP spid="139" grpId="0"/>
      <p:bldP spid="140" grpId="0"/>
      <p:bldP spid="141" grpId="0"/>
      <p:bldP spid="106" grpId="0" animBg="1"/>
      <p:bldP spid="143" grpId="0" animBg="1"/>
      <p:bldP spid="143" grpId="1" animBg="1"/>
      <p:bldP spid="144" grpId="0" animBg="1"/>
      <p:bldP spid="145" grpId="0" animBg="1"/>
      <p:bldP spid="145" grpId="1" animBg="1"/>
      <p:bldP spid="146" grpId="0" animBg="1"/>
      <p:bldP spid="147" grpId="0" animBg="1"/>
      <p:bldP spid="147" grpId="1" animBg="1"/>
      <p:bldP spid="148" grpId="0" animBg="1"/>
      <p:bldP spid="149" grpId="0" animBg="1"/>
      <p:bldP spid="149" grpId="1" animBg="1"/>
      <p:bldP spid="15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Negative externalities in consumption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78" name="Isosceles Triangle 77"/>
          <p:cNvSpPr/>
          <p:nvPr/>
        </p:nvSpPr>
        <p:spPr>
          <a:xfrm rot="16200000">
            <a:off x="4780629" y="3214063"/>
            <a:ext cx="964833" cy="628030"/>
          </a:xfrm>
          <a:prstGeom prst="triangle">
            <a:avLst>
              <a:gd name="adj" fmla="val 51762"/>
            </a:avLst>
          </a:prstGeom>
          <a:solidFill>
            <a:srgbClr val="008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1127448" y="1368064"/>
            <a:ext cx="7674206" cy="4365192"/>
            <a:chOff x="138154" y="1217936"/>
            <a:chExt cx="7674206" cy="4365192"/>
          </a:xfrm>
        </p:grpSpPr>
        <p:sp>
          <p:nvSpPr>
            <p:cNvPr id="56" name="TextBox 55"/>
            <p:cNvSpPr txBox="1"/>
            <p:nvPr/>
          </p:nvSpPr>
          <p:spPr>
            <a:xfrm flipH="1">
              <a:off x="1775329" y="3100318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Bs</a:t>
              </a:r>
              <a:endParaRPr lang="en-GB" sz="1600" dirty="0"/>
            </a:p>
          </p:txBody>
        </p:sp>
        <p:sp>
          <p:nvSpPr>
            <p:cNvPr id="57" name="TextBox 56"/>
            <p:cNvSpPr txBox="1"/>
            <p:nvPr/>
          </p:nvSpPr>
          <p:spPr>
            <a:xfrm flipH="1">
              <a:off x="1748178" y="2710868"/>
              <a:ext cx="4315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Bp</a:t>
              </a:r>
              <a:endParaRPr lang="en-GB" sz="1600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138154" y="1217936"/>
              <a:ext cx="7674206" cy="4365192"/>
              <a:chOff x="138154" y="1217936"/>
              <a:chExt cx="7674206" cy="4365192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5459662" y="4283216"/>
                <a:ext cx="620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MSB</a:t>
                </a:r>
                <a:endParaRPr lang="en-GB" sz="16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6287888" y="4139200"/>
                <a:ext cx="63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MPB</a:t>
                </a:r>
                <a:endParaRPr lang="en-GB" sz="1600" dirty="0"/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138154" y="1217936"/>
                <a:ext cx="7674206" cy="4365192"/>
                <a:chOff x="138154" y="1217936"/>
                <a:chExt cx="7674206" cy="4365192"/>
              </a:xfrm>
            </p:grpSpPr>
            <p:grpSp>
              <p:nvGrpSpPr>
                <p:cNvPr id="62" name="Group 61"/>
                <p:cNvGrpSpPr/>
                <p:nvPr/>
              </p:nvGrpSpPr>
              <p:grpSpPr>
                <a:xfrm>
                  <a:off x="138154" y="1217936"/>
                  <a:ext cx="7674206" cy="4365192"/>
                  <a:chOff x="138154" y="1217936"/>
                  <a:chExt cx="7674206" cy="4365192"/>
                </a:xfrm>
              </p:grpSpPr>
              <p:cxnSp>
                <p:nvCxnSpPr>
                  <p:cNvPr id="64" name="Straight Arrow Connector 63"/>
                  <p:cNvCxnSpPr/>
                  <p:nvPr/>
                </p:nvCxnSpPr>
                <p:spPr>
                  <a:xfrm flipV="1">
                    <a:off x="2195736" y="1217936"/>
                    <a:ext cx="0" cy="3744416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Arrow Connector 64"/>
                  <p:cNvCxnSpPr/>
                  <p:nvPr/>
                </p:nvCxnSpPr>
                <p:spPr>
                  <a:xfrm>
                    <a:off x="2182088" y="4962352"/>
                    <a:ext cx="5630272" cy="0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" name="Rectangle 65"/>
                  <p:cNvSpPr/>
                  <p:nvPr/>
                </p:nvSpPr>
                <p:spPr>
                  <a:xfrm>
                    <a:off x="5807440" y="5007064"/>
                    <a:ext cx="1860904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Output</a:t>
                    </a:r>
                  </a:p>
                </p:txBody>
              </p:sp>
              <p:sp>
                <p:nvSpPr>
                  <p:cNvPr id="67" name="Rectangle 66"/>
                  <p:cNvSpPr/>
                  <p:nvPr/>
                </p:nvSpPr>
                <p:spPr>
                  <a:xfrm>
                    <a:off x="138154" y="1484784"/>
                    <a:ext cx="2030286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Cost and </a:t>
                    </a:r>
                  </a:p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Benefits</a:t>
                    </a:r>
                  </a:p>
                </p:txBody>
              </p:sp>
              <p:cxnSp>
                <p:nvCxnSpPr>
                  <p:cNvPr id="68" name="Straight Arrow Connector 67"/>
                  <p:cNvCxnSpPr/>
                  <p:nvPr/>
                </p:nvCxnSpPr>
                <p:spPr>
                  <a:xfrm flipH="1" flipV="1">
                    <a:off x="2699792" y="2245514"/>
                    <a:ext cx="2787166" cy="2335614"/>
                  </a:xfrm>
                  <a:prstGeom prst="straightConnector1">
                    <a:avLst/>
                  </a:prstGeom>
                  <a:ln w="50800" cap="rnd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Straight Arrow Connector 68"/>
                  <p:cNvCxnSpPr/>
                  <p:nvPr/>
                </p:nvCxnSpPr>
                <p:spPr>
                  <a:xfrm flipH="1" flipV="1">
                    <a:off x="3293737" y="2060848"/>
                    <a:ext cx="3300485" cy="2078352"/>
                  </a:xfrm>
                  <a:prstGeom prst="straightConnector1">
                    <a:avLst/>
                  </a:prstGeom>
                  <a:ln w="50800" cap="rnd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Arrow Connector 69"/>
                  <p:cNvCxnSpPr/>
                  <p:nvPr/>
                </p:nvCxnSpPr>
                <p:spPr>
                  <a:xfrm flipV="1">
                    <a:off x="2627784" y="1756775"/>
                    <a:ext cx="3428630" cy="2567091"/>
                  </a:xfrm>
                  <a:prstGeom prst="straightConnector1">
                    <a:avLst/>
                  </a:prstGeom>
                  <a:ln w="50800" cap="rnd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1" name="TextBox 70"/>
                  <p:cNvSpPr txBox="1"/>
                  <p:nvPr/>
                </p:nvSpPr>
                <p:spPr>
                  <a:xfrm flipH="1">
                    <a:off x="5920524" y="1876182"/>
                    <a:ext cx="61106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MSC</a:t>
                    </a:r>
                    <a:endParaRPr lang="en-GB" sz="1600" dirty="0"/>
                  </a:p>
                </p:txBody>
              </p:sp>
              <p:cxnSp>
                <p:nvCxnSpPr>
                  <p:cNvPr id="72" name="Straight Connector 71"/>
                  <p:cNvCxnSpPr/>
                  <p:nvPr/>
                </p:nvCxnSpPr>
                <p:spPr>
                  <a:xfrm flipH="1">
                    <a:off x="2195736" y="2524428"/>
                    <a:ext cx="1800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Straight Connector 72"/>
                  <p:cNvCxnSpPr/>
                  <p:nvPr/>
                </p:nvCxnSpPr>
                <p:spPr>
                  <a:xfrm flipH="1">
                    <a:off x="2195736" y="3284984"/>
                    <a:ext cx="1764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4" name="TextBox 73"/>
                  <p:cNvSpPr txBox="1"/>
                  <p:nvPr/>
                </p:nvSpPr>
                <p:spPr>
                  <a:xfrm flipH="1">
                    <a:off x="3779912" y="5085139"/>
                    <a:ext cx="43026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Qs</a:t>
                    </a:r>
                    <a:endParaRPr lang="en-GB" sz="1600" dirty="0"/>
                  </a:p>
                </p:txBody>
              </p:sp>
              <p:sp>
                <p:nvSpPr>
                  <p:cNvPr id="75" name="TextBox 74"/>
                  <p:cNvSpPr txBox="1"/>
                  <p:nvPr/>
                </p:nvSpPr>
                <p:spPr>
                  <a:xfrm flipH="1">
                    <a:off x="4387508" y="5085139"/>
                    <a:ext cx="46125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 err="1"/>
                      <a:t>Qp</a:t>
                    </a:r>
                    <a:endParaRPr lang="en-GB" sz="1600" dirty="0"/>
                  </a:p>
                </p:txBody>
              </p:sp>
              <p:cxnSp>
                <p:nvCxnSpPr>
                  <p:cNvPr id="76" name="Straight Connector 75"/>
                  <p:cNvCxnSpPr/>
                  <p:nvPr/>
                </p:nvCxnSpPr>
                <p:spPr>
                  <a:xfrm rot="5400000" flipH="1">
                    <a:off x="2789936" y="3739372"/>
                    <a:ext cx="2412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 rot="5400000" flipH="1">
                    <a:off x="3561766" y="3921534"/>
                    <a:ext cx="2052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3" name="Straight Connector 62"/>
                <p:cNvCxnSpPr/>
                <p:nvPr/>
              </p:nvCxnSpPr>
              <p:spPr>
                <a:xfrm flipH="1" flipV="1">
                  <a:off x="2195937" y="2895534"/>
                  <a:ext cx="2403260" cy="561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79" name="Straight Arrow Connector 78"/>
          <p:cNvCxnSpPr/>
          <p:nvPr/>
        </p:nvCxnSpPr>
        <p:spPr>
          <a:xfrm flipH="1">
            <a:off x="6006217" y="3250446"/>
            <a:ext cx="1" cy="1038882"/>
          </a:xfrm>
          <a:prstGeom prst="straightConnector1">
            <a:avLst/>
          </a:prstGeom>
          <a:ln w="635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Donut 79"/>
          <p:cNvSpPr/>
          <p:nvPr/>
        </p:nvSpPr>
        <p:spPr>
          <a:xfrm>
            <a:off x="5376803" y="4952470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1" name="Donut 80"/>
          <p:cNvSpPr/>
          <p:nvPr/>
        </p:nvSpPr>
        <p:spPr>
          <a:xfrm>
            <a:off x="5337777" y="2860996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Donut 81"/>
          <p:cNvSpPr/>
          <p:nvPr/>
        </p:nvSpPr>
        <p:spPr>
          <a:xfrm>
            <a:off x="4801297" y="3295476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Donut 82"/>
          <p:cNvSpPr/>
          <p:nvPr/>
        </p:nvSpPr>
        <p:spPr>
          <a:xfrm>
            <a:off x="8272580" y="3686193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Donut 83"/>
          <p:cNvSpPr/>
          <p:nvPr/>
        </p:nvSpPr>
        <p:spPr>
          <a:xfrm>
            <a:off x="8256567" y="3110810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5" name="Donut 84"/>
          <p:cNvSpPr/>
          <p:nvPr/>
        </p:nvSpPr>
        <p:spPr>
          <a:xfrm>
            <a:off x="8256567" y="252134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6" name="Straight Arrow Connector 85"/>
          <p:cNvCxnSpPr/>
          <p:nvPr/>
        </p:nvCxnSpPr>
        <p:spPr>
          <a:xfrm flipH="1">
            <a:off x="8426674" y="1886651"/>
            <a:ext cx="2" cy="462825"/>
          </a:xfrm>
          <a:prstGeom prst="straightConnector1">
            <a:avLst/>
          </a:prstGeom>
          <a:ln w="254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8489215" y="1272399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Welfare Loss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560791" y="1703145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Negative Externality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560791" y="2283142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Private Optimum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560791" y="2927281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Over Production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545940" y="3523098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Social Optimum</a:t>
            </a:r>
          </a:p>
        </p:txBody>
      </p:sp>
      <p:sp>
        <p:nvSpPr>
          <p:cNvPr id="93" name="Isosceles Triangle 92"/>
          <p:cNvSpPr/>
          <p:nvPr/>
        </p:nvSpPr>
        <p:spPr>
          <a:xfrm rot="16200000">
            <a:off x="7989288" y="1312253"/>
            <a:ext cx="592594" cy="292162"/>
          </a:xfrm>
          <a:prstGeom prst="triangle">
            <a:avLst>
              <a:gd name="adj" fmla="val 51762"/>
            </a:avLst>
          </a:prstGeom>
          <a:solidFill>
            <a:srgbClr val="008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>
            <a:off x="5082670" y="3023147"/>
            <a:ext cx="524763" cy="105539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5" name="Rectangle 94"/>
          <p:cNvSpPr/>
          <p:nvPr/>
        </p:nvSpPr>
        <p:spPr>
          <a:xfrm>
            <a:off x="8488031" y="1788583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96" name="Rectangle 95"/>
          <p:cNvSpPr/>
          <p:nvPr/>
        </p:nvSpPr>
        <p:spPr>
          <a:xfrm>
            <a:off x="5838062" y="3237700"/>
            <a:ext cx="329947" cy="105539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7" name="Rectangle 96"/>
          <p:cNvSpPr/>
          <p:nvPr/>
        </p:nvSpPr>
        <p:spPr>
          <a:xfrm>
            <a:off x="8488031" y="241448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98" name="Rectangle 97"/>
          <p:cNvSpPr/>
          <p:nvPr/>
        </p:nvSpPr>
        <p:spPr>
          <a:xfrm>
            <a:off x="5398422" y="2845652"/>
            <a:ext cx="307224" cy="33964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9" name="Rectangle 98"/>
          <p:cNvSpPr/>
          <p:nvPr/>
        </p:nvSpPr>
        <p:spPr>
          <a:xfrm>
            <a:off x="8488031" y="3068961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00" name="Rectangle 99"/>
          <p:cNvSpPr/>
          <p:nvPr/>
        </p:nvSpPr>
        <p:spPr>
          <a:xfrm>
            <a:off x="5423449" y="4941169"/>
            <a:ext cx="307224" cy="33964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01" name="Rectangle 100"/>
          <p:cNvSpPr/>
          <p:nvPr/>
        </p:nvSpPr>
        <p:spPr>
          <a:xfrm>
            <a:off x="8472265" y="3710632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02" name="Rectangle 101"/>
          <p:cNvSpPr/>
          <p:nvPr/>
        </p:nvSpPr>
        <p:spPr>
          <a:xfrm>
            <a:off x="4871864" y="3284985"/>
            <a:ext cx="307224" cy="33964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0" name="TextBox 89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40E7B54-4510-1F76-C3FA-40B3BC6FF75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33B1EB-4249-469C-6E6D-6905E438EC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372CE678-F6C1-D0CC-3ADE-317138A16C8B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151528-C705-ACA2-E848-362FE4BDDAFC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2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</p:childTnLst>
        </p:cTn>
      </p:par>
    </p:tnLst>
    <p:bldLst>
      <p:bldP spid="7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7" grpId="0"/>
      <p:bldP spid="88" grpId="0"/>
      <p:bldP spid="89" grpId="0"/>
      <p:bldP spid="91" grpId="0"/>
      <p:bldP spid="92" grpId="0"/>
      <p:bldP spid="93" grpId="0" animBg="1"/>
      <p:bldP spid="95" grpId="0" animBg="1"/>
      <p:bldP spid="95" grpId="1" animBg="1"/>
      <p:bldP spid="96" grpId="0" animBg="1"/>
      <p:bldP spid="97" grpId="0" animBg="1"/>
      <p:bldP spid="97" grpId="1" animBg="1"/>
      <p:bldP spid="98" grpId="0" animBg="1"/>
      <p:bldP spid="99" grpId="0" animBg="1"/>
      <p:bldP spid="99" grpId="1" animBg="1"/>
      <p:bldP spid="100" grpId="0" animBg="1"/>
      <p:bldP spid="101" grpId="0" animBg="1"/>
      <p:bldP spid="101" grpId="1" animBg="1"/>
      <p:bldP spid="10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Negative externalities in production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121" name="Isosceles Triangle 120"/>
          <p:cNvSpPr/>
          <p:nvPr/>
        </p:nvSpPr>
        <p:spPr>
          <a:xfrm rot="16200000">
            <a:off x="5686572" y="2483984"/>
            <a:ext cx="918000" cy="684000"/>
          </a:xfrm>
          <a:prstGeom prst="triangle">
            <a:avLst>
              <a:gd name="adj" fmla="val 51762"/>
            </a:avLst>
          </a:prstGeom>
          <a:solidFill>
            <a:srgbClr val="0000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0" name="Group 89"/>
          <p:cNvGrpSpPr/>
          <p:nvPr/>
        </p:nvGrpSpPr>
        <p:grpSpPr>
          <a:xfrm>
            <a:off x="1343472" y="1217936"/>
            <a:ext cx="7674206" cy="4365192"/>
            <a:chOff x="138154" y="1217936"/>
            <a:chExt cx="7674206" cy="4365192"/>
          </a:xfrm>
        </p:grpSpPr>
        <p:cxnSp>
          <p:nvCxnSpPr>
            <p:cNvPr id="103" name="Straight Arrow Connector 102"/>
            <p:cNvCxnSpPr/>
            <p:nvPr/>
          </p:nvCxnSpPr>
          <p:spPr>
            <a:xfrm flipV="1">
              <a:off x="2195736" y="1217936"/>
              <a:ext cx="0" cy="3744416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2182088" y="4962352"/>
              <a:ext cx="563027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Rectangle 104"/>
            <p:cNvSpPr/>
            <p:nvPr/>
          </p:nvSpPr>
          <p:spPr>
            <a:xfrm>
              <a:off x="5807440" y="5007064"/>
              <a:ext cx="1860904" cy="5760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ea typeface="Calibri"/>
                  <a:cs typeface="Times New Roman"/>
                </a:rPr>
                <a:t>Output</a:t>
              </a: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38154" y="1484784"/>
              <a:ext cx="2030286" cy="5760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dirty="0">
                  <a:solidFill>
                    <a:schemeClr val="tx1"/>
                  </a:solidFill>
                  <a:ea typeface="Calibri"/>
                  <a:cs typeface="Times New Roman"/>
                </a:rPr>
                <a:t>Cost and </a:t>
              </a:r>
            </a:p>
            <a:p>
              <a:pPr algn="r"/>
              <a:r>
                <a:rPr lang="en-GB" dirty="0">
                  <a:solidFill>
                    <a:schemeClr val="tx1"/>
                  </a:solidFill>
                  <a:ea typeface="Calibri"/>
                  <a:cs typeface="Times New Roman"/>
                </a:rPr>
                <a:t>Benefits</a:t>
              </a:r>
            </a:p>
          </p:txBody>
        </p:sp>
        <p:cxnSp>
          <p:nvCxnSpPr>
            <p:cNvPr id="107" name="Straight Arrow Connector 106"/>
            <p:cNvCxnSpPr>
              <a:stCxn id="108" idx="0"/>
            </p:cNvCxnSpPr>
            <p:nvPr/>
          </p:nvCxnSpPr>
          <p:spPr>
            <a:xfrm flipH="1" flipV="1">
              <a:off x="3183465" y="2060848"/>
              <a:ext cx="3631501" cy="2078352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TextBox 107"/>
            <p:cNvSpPr txBox="1"/>
            <p:nvPr/>
          </p:nvSpPr>
          <p:spPr>
            <a:xfrm>
              <a:off x="6177612" y="4139200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MPB = MSB</a:t>
              </a:r>
              <a:endParaRPr lang="en-GB" sz="1600" dirty="0"/>
            </a:p>
          </p:txBody>
        </p:sp>
        <p:cxnSp>
          <p:nvCxnSpPr>
            <p:cNvPr id="109" name="Straight Arrow Connector 108"/>
            <p:cNvCxnSpPr/>
            <p:nvPr/>
          </p:nvCxnSpPr>
          <p:spPr>
            <a:xfrm flipV="1">
              <a:off x="2627784" y="1756775"/>
              <a:ext cx="3428630" cy="2567091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 flipH="1">
              <a:off x="5920524" y="1876182"/>
              <a:ext cx="6110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MSC</a:t>
              </a:r>
              <a:endParaRPr lang="en-GB" sz="1600" dirty="0"/>
            </a:p>
          </p:txBody>
        </p:sp>
        <p:cxnSp>
          <p:nvCxnSpPr>
            <p:cNvPr id="111" name="Straight Connector 110"/>
            <p:cNvCxnSpPr/>
            <p:nvPr/>
          </p:nvCxnSpPr>
          <p:spPr>
            <a:xfrm flipH="1">
              <a:off x="2204680" y="2900234"/>
              <a:ext cx="2340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flipH="1">
              <a:off x="2195736" y="3300750"/>
              <a:ext cx="3024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 flipH="1">
              <a:off x="5076312" y="5049611"/>
              <a:ext cx="4475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Q</a:t>
              </a:r>
              <a:r>
                <a:rPr lang="en-GB" sz="1600" dirty="0" err="1"/>
                <a:t>p</a:t>
              </a:r>
              <a:endParaRPr lang="en-GB" sz="1600" dirty="0"/>
            </a:p>
          </p:txBody>
        </p:sp>
        <p:sp>
          <p:nvSpPr>
            <p:cNvPr id="114" name="TextBox 113"/>
            <p:cNvSpPr txBox="1"/>
            <p:nvPr/>
          </p:nvSpPr>
          <p:spPr>
            <a:xfrm flipH="1">
              <a:off x="4387508" y="4944000"/>
              <a:ext cx="4203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Q</a:t>
              </a:r>
              <a:r>
                <a:rPr lang="en-GB" sz="1600" dirty="0"/>
                <a:t>s</a:t>
              </a:r>
            </a:p>
          </p:txBody>
        </p:sp>
        <p:cxnSp>
          <p:nvCxnSpPr>
            <p:cNvPr id="115" name="Straight Connector 114"/>
            <p:cNvCxnSpPr/>
            <p:nvPr/>
          </p:nvCxnSpPr>
          <p:spPr>
            <a:xfrm rot="5400000" flipH="1">
              <a:off x="3525766" y="3926498"/>
              <a:ext cx="2124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5400000" flipH="1">
              <a:off x="4014080" y="3660534"/>
              <a:ext cx="2556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flipV="1">
              <a:off x="3044459" y="2533372"/>
              <a:ext cx="3428630" cy="2191773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TextBox 117"/>
            <p:cNvSpPr txBox="1"/>
            <p:nvPr/>
          </p:nvSpPr>
          <p:spPr>
            <a:xfrm flipH="1">
              <a:off x="6226056" y="2746560"/>
              <a:ext cx="6238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MPC</a:t>
              </a:r>
              <a:endParaRPr lang="en-GB" sz="1600" dirty="0"/>
            </a:p>
          </p:txBody>
        </p:sp>
        <p:sp>
          <p:nvSpPr>
            <p:cNvPr id="119" name="TextBox 118"/>
            <p:cNvSpPr txBox="1"/>
            <p:nvPr/>
          </p:nvSpPr>
          <p:spPr>
            <a:xfrm flipH="1">
              <a:off x="1833438" y="2668870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C</a:t>
              </a:r>
              <a:r>
                <a:rPr lang="en-GB" sz="1600" dirty="0"/>
                <a:t>s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 flipH="1">
              <a:off x="1752892" y="3068612"/>
              <a:ext cx="4155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C</a:t>
              </a:r>
              <a:r>
                <a:rPr lang="en-GB" sz="1600" dirty="0" err="1"/>
                <a:t>p</a:t>
              </a:r>
              <a:endParaRPr lang="en-GB" sz="1600" dirty="0"/>
            </a:p>
          </p:txBody>
        </p:sp>
      </p:grpSp>
      <p:cxnSp>
        <p:nvCxnSpPr>
          <p:cNvPr id="122" name="Straight Arrow Connector 121"/>
          <p:cNvCxnSpPr/>
          <p:nvPr/>
        </p:nvCxnSpPr>
        <p:spPr>
          <a:xfrm flipH="1">
            <a:off x="7012760" y="1958680"/>
            <a:ext cx="1" cy="1038882"/>
          </a:xfrm>
          <a:prstGeom prst="straightConnector1">
            <a:avLst/>
          </a:prstGeom>
          <a:ln w="635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Donut 122"/>
          <p:cNvSpPr/>
          <p:nvPr/>
        </p:nvSpPr>
        <p:spPr>
          <a:xfrm>
            <a:off x="5591361" y="2702347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4" name="Donut 123"/>
          <p:cNvSpPr/>
          <p:nvPr/>
        </p:nvSpPr>
        <p:spPr>
          <a:xfrm>
            <a:off x="6313464" y="313859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Donut 124"/>
          <p:cNvSpPr/>
          <p:nvPr/>
        </p:nvSpPr>
        <p:spPr>
          <a:xfrm>
            <a:off x="6313464" y="4776383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Donut 125"/>
          <p:cNvSpPr/>
          <p:nvPr/>
        </p:nvSpPr>
        <p:spPr>
          <a:xfrm>
            <a:off x="8488604" y="3047217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Donut 126"/>
          <p:cNvSpPr/>
          <p:nvPr/>
        </p:nvSpPr>
        <p:spPr>
          <a:xfrm>
            <a:off x="8428273" y="189692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8" name="Donut 127"/>
          <p:cNvSpPr/>
          <p:nvPr/>
        </p:nvSpPr>
        <p:spPr>
          <a:xfrm>
            <a:off x="8420107" y="118671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9" name="Straight Arrow Connector 128"/>
          <p:cNvCxnSpPr/>
          <p:nvPr/>
        </p:nvCxnSpPr>
        <p:spPr>
          <a:xfrm flipH="1">
            <a:off x="8678567" y="3657438"/>
            <a:ext cx="2" cy="462825"/>
          </a:xfrm>
          <a:prstGeom prst="straightConnector1">
            <a:avLst/>
          </a:prstGeom>
          <a:ln w="254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0" name="TextBox 129"/>
          <p:cNvSpPr txBox="1"/>
          <p:nvPr/>
        </p:nvSpPr>
        <p:spPr>
          <a:xfrm>
            <a:off x="8752537" y="114169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Social Optimum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776815" y="1682797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Private Optimum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8776815" y="2366947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Welfare Loss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8776815" y="2906933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Over Production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8761964" y="350275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Negative Externality</a:t>
            </a:r>
          </a:p>
        </p:txBody>
      </p:sp>
      <p:sp>
        <p:nvSpPr>
          <p:cNvPr id="135" name="Isosceles Triangle 134"/>
          <p:cNvSpPr/>
          <p:nvPr/>
        </p:nvSpPr>
        <p:spPr>
          <a:xfrm rot="16200000">
            <a:off x="8269890" y="2479343"/>
            <a:ext cx="592594" cy="292162"/>
          </a:xfrm>
          <a:prstGeom prst="triangle">
            <a:avLst>
              <a:gd name="adj" fmla="val 51762"/>
            </a:avLst>
          </a:prstGeom>
          <a:solidFill>
            <a:srgbClr val="0000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5547418" y="2625424"/>
            <a:ext cx="465717" cy="40122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7" name="Rectangle 136"/>
          <p:cNvSpPr/>
          <p:nvPr/>
        </p:nvSpPr>
        <p:spPr>
          <a:xfrm>
            <a:off x="8503797" y="1788583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8" name="Rectangle 137"/>
          <p:cNvSpPr/>
          <p:nvPr/>
        </p:nvSpPr>
        <p:spPr>
          <a:xfrm>
            <a:off x="6278356" y="3099782"/>
            <a:ext cx="465717" cy="40122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9" name="Rectangle 138"/>
          <p:cNvSpPr/>
          <p:nvPr/>
        </p:nvSpPr>
        <p:spPr>
          <a:xfrm>
            <a:off x="8544273" y="241448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40" name="Rectangle 139"/>
          <p:cNvSpPr/>
          <p:nvPr/>
        </p:nvSpPr>
        <p:spPr>
          <a:xfrm>
            <a:off x="5959230" y="2366947"/>
            <a:ext cx="528343" cy="886330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1" name="Rectangle 140"/>
          <p:cNvSpPr/>
          <p:nvPr/>
        </p:nvSpPr>
        <p:spPr>
          <a:xfrm>
            <a:off x="8544273" y="300631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42" name="Rectangle 141"/>
          <p:cNvSpPr/>
          <p:nvPr/>
        </p:nvSpPr>
        <p:spPr>
          <a:xfrm>
            <a:off x="6327790" y="4725145"/>
            <a:ext cx="401398" cy="443165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3" name="Rectangle 142"/>
          <p:cNvSpPr/>
          <p:nvPr/>
        </p:nvSpPr>
        <p:spPr>
          <a:xfrm>
            <a:off x="8544273" y="3638624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44" name="Rectangle 143"/>
          <p:cNvSpPr/>
          <p:nvPr/>
        </p:nvSpPr>
        <p:spPr>
          <a:xfrm>
            <a:off x="6758031" y="2005962"/>
            <a:ext cx="401398" cy="925265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EFA5F9-AB9A-2886-DF44-4AC641DAE5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4831B2A-D7A1-323C-BF91-ACB2F7E240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306190CE-626F-50E1-2091-806F6077EF88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E14DAC-43CD-8039-9E64-30BAD7326EA7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91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</p:childTnLst>
        </p:cTn>
      </p:par>
    </p:tnLst>
    <p:bldLst>
      <p:bldP spid="121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30" grpId="0"/>
      <p:bldP spid="131" grpId="0"/>
      <p:bldP spid="132" grpId="0"/>
      <p:bldP spid="133" grpId="0"/>
      <p:bldP spid="134" grpId="0"/>
      <p:bldP spid="135" grpId="0" animBg="1"/>
      <p:bldP spid="137" grpId="0" animBg="1"/>
      <p:bldP spid="137" grpId="1" animBg="1"/>
      <p:bldP spid="138" grpId="0" animBg="1"/>
      <p:bldP spid="139" grpId="0" animBg="1"/>
      <p:bldP spid="139" grpId="1" animBg="1"/>
      <p:bldP spid="140" grpId="0" animBg="1"/>
      <p:bldP spid="141" grpId="0" animBg="1"/>
      <p:bldP spid="141" grpId="1" animBg="1"/>
      <p:bldP spid="142" grpId="0" animBg="1"/>
      <p:bldP spid="143" grpId="0" animBg="1"/>
      <p:bldP spid="143" grpId="1" animBg="1"/>
      <p:bldP spid="1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Positive externalities in production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70" name="Isosceles Triangle 69"/>
          <p:cNvSpPr/>
          <p:nvPr/>
        </p:nvSpPr>
        <p:spPr>
          <a:xfrm rot="5400000">
            <a:off x="5562734" y="2958705"/>
            <a:ext cx="864000" cy="684000"/>
          </a:xfrm>
          <a:prstGeom prst="triangle">
            <a:avLst>
              <a:gd name="adj" fmla="val 51762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1199456" y="1217936"/>
            <a:ext cx="7674206" cy="4365192"/>
            <a:chOff x="138154" y="1217936"/>
            <a:chExt cx="7674206" cy="4365192"/>
          </a:xfrm>
        </p:grpSpPr>
        <p:cxnSp>
          <p:nvCxnSpPr>
            <p:cNvPr id="50" name="Straight Arrow Connector 49"/>
            <p:cNvCxnSpPr/>
            <p:nvPr/>
          </p:nvCxnSpPr>
          <p:spPr>
            <a:xfrm flipV="1">
              <a:off x="2195736" y="1217936"/>
              <a:ext cx="0" cy="3744416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2182088" y="4962352"/>
              <a:ext cx="5630272" cy="0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807440" y="5007064"/>
              <a:ext cx="1860904" cy="5760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  <a:ea typeface="Calibri"/>
                  <a:cs typeface="Times New Roman"/>
                </a:rPr>
                <a:t>Output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38154" y="1484784"/>
              <a:ext cx="2030286" cy="5760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GB" dirty="0">
                  <a:solidFill>
                    <a:schemeClr val="tx1"/>
                  </a:solidFill>
                  <a:ea typeface="Calibri"/>
                  <a:cs typeface="Times New Roman"/>
                </a:rPr>
                <a:t>Cost and </a:t>
              </a:r>
            </a:p>
            <a:p>
              <a:pPr algn="r"/>
              <a:r>
                <a:rPr lang="en-GB" dirty="0">
                  <a:solidFill>
                    <a:schemeClr val="tx1"/>
                  </a:solidFill>
                  <a:ea typeface="Calibri"/>
                  <a:cs typeface="Times New Roman"/>
                </a:rPr>
                <a:t>Benefits</a:t>
              </a:r>
            </a:p>
          </p:txBody>
        </p:sp>
        <p:cxnSp>
          <p:nvCxnSpPr>
            <p:cNvPr id="56" name="Straight Arrow Connector 55"/>
            <p:cNvCxnSpPr>
              <a:stCxn id="57" idx="0"/>
            </p:cNvCxnSpPr>
            <p:nvPr/>
          </p:nvCxnSpPr>
          <p:spPr>
            <a:xfrm flipH="1" flipV="1">
              <a:off x="3183465" y="2060848"/>
              <a:ext cx="3631501" cy="2078352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6177612" y="4139200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MPB = MSB</a:t>
              </a:r>
              <a:endParaRPr lang="en-GB" sz="1600" dirty="0"/>
            </a:p>
          </p:txBody>
        </p:sp>
        <p:cxnSp>
          <p:nvCxnSpPr>
            <p:cNvPr id="58" name="Straight Arrow Connector 57"/>
            <p:cNvCxnSpPr/>
            <p:nvPr/>
          </p:nvCxnSpPr>
          <p:spPr>
            <a:xfrm flipV="1">
              <a:off x="2627784" y="1756775"/>
              <a:ext cx="3428630" cy="2567091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 flipH="1">
              <a:off x="5920524" y="1876182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MPC</a:t>
              </a:r>
              <a:endParaRPr lang="en-GB" sz="1600" dirty="0"/>
            </a:p>
          </p:txBody>
        </p:sp>
        <p:cxnSp>
          <p:nvCxnSpPr>
            <p:cNvPr id="60" name="Straight Connector 59"/>
            <p:cNvCxnSpPr/>
            <p:nvPr/>
          </p:nvCxnSpPr>
          <p:spPr>
            <a:xfrm flipH="1">
              <a:off x="2204680" y="2900234"/>
              <a:ext cx="2340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H="1">
              <a:off x="2195736" y="3300750"/>
              <a:ext cx="3024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 flipH="1">
              <a:off x="5076312" y="5049611"/>
              <a:ext cx="4202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Q</a:t>
              </a:r>
              <a:r>
                <a:rPr lang="en-GB" sz="1600" dirty="0"/>
                <a:t>s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 flipH="1">
              <a:off x="4387508" y="5049611"/>
              <a:ext cx="4477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Q</a:t>
              </a:r>
              <a:r>
                <a:rPr lang="en-GB" sz="1600" dirty="0" err="1"/>
                <a:t>p</a:t>
              </a:r>
              <a:endParaRPr lang="en-GB" sz="1600" dirty="0"/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 flipH="1">
              <a:off x="3525766" y="3926498"/>
              <a:ext cx="2124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>
              <a:off x="4014080" y="3660534"/>
              <a:ext cx="2556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flipV="1">
              <a:off x="3044459" y="2533372"/>
              <a:ext cx="3428630" cy="2191773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 flipH="1">
              <a:off x="6226056" y="2746560"/>
              <a:ext cx="6206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MSC</a:t>
              </a:r>
              <a:endParaRPr lang="en-GB" sz="1600" dirty="0"/>
            </a:p>
          </p:txBody>
        </p:sp>
        <p:sp>
          <p:nvSpPr>
            <p:cNvPr id="68" name="TextBox 67"/>
            <p:cNvSpPr txBox="1"/>
            <p:nvPr/>
          </p:nvSpPr>
          <p:spPr>
            <a:xfrm flipH="1">
              <a:off x="1833438" y="2668870"/>
              <a:ext cx="429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Cp</a:t>
              </a:r>
              <a:endParaRPr lang="en-GB" sz="1600" dirty="0"/>
            </a:p>
          </p:txBody>
        </p:sp>
        <p:sp>
          <p:nvSpPr>
            <p:cNvPr id="69" name="TextBox 68"/>
            <p:cNvSpPr txBox="1"/>
            <p:nvPr/>
          </p:nvSpPr>
          <p:spPr>
            <a:xfrm flipH="1">
              <a:off x="1808280" y="3097295"/>
              <a:ext cx="402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Cs</a:t>
              </a:r>
              <a:endParaRPr lang="en-GB" sz="1600" dirty="0"/>
            </a:p>
          </p:txBody>
        </p:sp>
      </p:grpSp>
      <p:cxnSp>
        <p:nvCxnSpPr>
          <p:cNvPr id="71" name="Straight Arrow Connector 70"/>
          <p:cNvCxnSpPr/>
          <p:nvPr/>
        </p:nvCxnSpPr>
        <p:spPr>
          <a:xfrm>
            <a:off x="4131887" y="3907598"/>
            <a:ext cx="0" cy="832536"/>
          </a:xfrm>
          <a:prstGeom prst="straightConnector1">
            <a:avLst/>
          </a:prstGeom>
          <a:ln w="635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Donut 71"/>
          <p:cNvSpPr/>
          <p:nvPr/>
        </p:nvSpPr>
        <p:spPr>
          <a:xfrm>
            <a:off x="5465134" y="478184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Donut 72"/>
          <p:cNvSpPr/>
          <p:nvPr/>
        </p:nvSpPr>
        <p:spPr>
          <a:xfrm>
            <a:off x="5448811" y="2702347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Donut 73"/>
          <p:cNvSpPr/>
          <p:nvPr/>
        </p:nvSpPr>
        <p:spPr>
          <a:xfrm>
            <a:off x="6169448" y="3100594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Donut 74"/>
          <p:cNvSpPr/>
          <p:nvPr/>
        </p:nvSpPr>
        <p:spPr>
          <a:xfrm>
            <a:off x="8357594" y="2896076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Donut 75"/>
          <p:cNvSpPr/>
          <p:nvPr/>
        </p:nvSpPr>
        <p:spPr>
          <a:xfrm>
            <a:off x="8359686" y="2284794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Donut 76"/>
          <p:cNvSpPr/>
          <p:nvPr/>
        </p:nvSpPr>
        <p:spPr>
          <a:xfrm>
            <a:off x="8361778" y="3583296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 flipH="1">
            <a:off x="8509663" y="1090192"/>
            <a:ext cx="2" cy="462825"/>
          </a:xfrm>
          <a:prstGeom prst="straightConnector1">
            <a:avLst/>
          </a:prstGeom>
          <a:ln w="254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Isosceles Triangle 78"/>
          <p:cNvSpPr/>
          <p:nvPr/>
        </p:nvSpPr>
        <p:spPr>
          <a:xfrm rot="5400000">
            <a:off x="8315452" y="1797118"/>
            <a:ext cx="513348" cy="235592"/>
          </a:xfrm>
          <a:prstGeom prst="triangle">
            <a:avLst>
              <a:gd name="adj" fmla="val 51762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8617948" y="101191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Positive Externality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632799" y="1737682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Welfare Loss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689923" y="2171589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Private Optimum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632799" y="2857675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Social Optimum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689923" y="3466628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Under</a:t>
            </a:r>
          </a:p>
          <a:p>
            <a:pPr algn="ctr"/>
            <a:r>
              <a:rPr lang="en-US" dirty="0"/>
              <a:t>Production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942899" y="3933057"/>
            <a:ext cx="401398" cy="792089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6" name="Rectangle 85"/>
          <p:cNvSpPr/>
          <p:nvPr/>
        </p:nvSpPr>
        <p:spPr>
          <a:xfrm>
            <a:off x="8555568" y="1700809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87" name="Rectangle 86"/>
          <p:cNvSpPr/>
          <p:nvPr/>
        </p:nvSpPr>
        <p:spPr>
          <a:xfrm>
            <a:off x="5638360" y="2924945"/>
            <a:ext cx="642678" cy="792089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8" name="Rectangle 87"/>
          <p:cNvSpPr/>
          <p:nvPr/>
        </p:nvSpPr>
        <p:spPr>
          <a:xfrm>
            <a:off x="8568983" y="2295182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89" name="Rectangle 88"/>
          <p:cNvSpPr/>
          <p:nvPr/>
        </p:nvSpPr>
        <p:spPr>
          <a:xfrm>
            <a:off x="5519936" y="2677388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1" name="Rectangle 90"/>
          <p:cNvSpPr/>
          <p:nvPr/>
        </p:nvSpPr>
        <p:spPr>
          <a:xfrm>
            <a:off x="8584749" y="290277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92" name="Rectangle 91"/>
          <p:cNvSpPr/>
          <p:nvPr/>
        </p:nvSpPr>
        <p:spPr>
          <a:xfrm>
            <a:off x="6214982" y="3088938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3" name="Rectangle 92"/>
          <p:cNvSpPr/>
          <p:nvPr/>
        </p:nvSpPr>
        <p:spPr>
          <a:xfrm>
            <a:off x="8616281" y="349460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94" name="Rectangle 93"/>
          <p:cNvSpPr/>
          <p:nvPr/>
        </p:nvSpPr>
        <p:spPr>
          <a:xfrm>
            <a:off x="5519936" y="4754378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0" name="TextBox 89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7BE1B2-8E0F-D2AE-BC95-F17EF70112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35D451-B09A-B09E-7A29-698E598FFAB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576A097-4360-0649-5D12-FFD5A1ACA8DD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033BD6-3809-A02D-6FB6-114911777709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644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</p:childTnLst>
        </p:cTn>
      </p:par>
    </p:tnLst>
    <p:bldLst>
      <p:bldP spid="7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9" grpId="0" animBg="1"/>
      <p:bldP spid="80" grpId="0"/>
      <p:bldP spid="81" grpId="0"/>
      <p:bldP spid="82" grpId="0"/>
      <p:bldP spid="83" grpId="0"/>
      <p:bldP spid="84" grpId="0"/>
      <p:bldP spid="86" grpId="0" animBg="1"/>
      <p:bldP spid="86" grpId="1" animBg="1"/>
      <p:bldP spid="87" grpId="0" animBg="1"/>
      <p:bldP spid="88" grpId="0" animBg="1"/>
      <p:bldP spid="88" grpId="1" animBg="1"/>
      <p:bldP spid="89" grpId="0" animBg="1"/>
      <p:bldP spid="91" grpId="0" animBg="1"/>
      <p:bldP spid="91" grpId="1" animBg="1"/>
      <p:bldP spid="92" grpId="0" animBg="1"/>
      <p:bldP spid="93" grpId="0" animBg="1"/>
      <p:bldP spid="93" grpId="1" animBg="1"/>
      <p:bldP spid="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Objectives of Firms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grpSp>
        <p:nvGrpSpPr>
          <p:cNvPr id="90" name="Group 89"/>
          <p:cNvGrpSpPr/>
          <p:nvPr/>
        </p:nvGrpSpPr>
        <p:grpSpPr>
          <a:xfrm>
            <a:off x="1343472" y="1217936"/>
            <a:ext cx="7674206" cy="4448512"/>
            <a:chOff x="138154" y="1217936"/>
            <a:chExt cx="7674206" cy="4448512"/>
          </a:xfrm>
        </p:grpSpPr>
        <p:cxnSp>
          <p:nvCxnSpPr>
            <p:cNvPr id="95" name="Straight Connector 94"/>
            <p:cNvCxnSpPr/>
            <p:nvPr/>
          </p:nvCxnSpPr>
          <p:spPr>
            <a:xfrm flipV="1">
              <a:off x="4139952" y="2987020"/>
              <a:ext cx="0" cy="195394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up 95"/>
            <p:cNvGrpSpPr/>
            <p:nvPr/>
          </p:nvGrpSpPr>
          <p:grpSpPr>
            <a:xfrm>
              <a:off x="138154" y="1217936"/>
              <a:ext cx="7674206" cy="4448512"/>
              <a:chOff x="138154" y="1217936"/>
              <a:chExt cx="7674206" cy="4448512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2483768" y="1844824"/>
                <a:ext cx="4147351" cy="2798836"/>
                <a:chOff x="2354437" y="1844824"/>
                <a:chExt cx="4147351" cy="2798836"/>
              </a:xfrm>
            </p:grpSpPr>
            <p:sp>
              <p:nvSpPr>
                <p:cNvPr id="116" name="Freeform 115"/>
                <p:cNvSpPr/>
                <p:nvPr/>
              </p:nvSpPr>
              <p:spPr>
                <a:xfrm>
                  <a:off x="2354437" y="2033752"/>
                  <a:ext cx="3731053" cy="2609908"/>
                </a:xfrm>
                <a:custGeom>
                  <a:avLst/>
                  <a:gdLst>
                    <a:gd name="connsiteX0" fmla="*/ 0 w 3421118"/>
                    <a:gd name="connsiteY0" fmla="*/ 1513489 h 2609908"/>
                    <a:gd name="connsiteX1" fmla="*/ 1245476 w 3421118"/>
                    <a:gd name="connsiteY1" fmla="*/ 2554014 h 2609908"/>
                    <a:gd name="connsiteX2" fmla="*/ 3421118 w 3421118"/>
                    <a:gd name="connsiteY2" fmla="*/ 0 h 26099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421118" h="2609908">
                      <a:moveTo>
                        <a:pt x="0" y="1513489"/>
                      </a:moveTo>
                      <a:cubicBezTo>
                        <a:pt x="337645" y="2159875"/>
                        <a:pt x="675290" y="2806262"/>
                        <a:pt x="1245476" y="2554014"/>
                      </a:cubicBezTo>
                      <a:cubicBezTo>
                        <a:pt x="1815662" y="2301766"/>
                        <a:pt x="2618390" y="1150883"/>
                        <a:pt x="3421118" y="0"/>
                      </a:cubicBezTo>
                    </a:path>
                  </a:pathLst>
                </a:custGeom>
                <a:noFill/>
                <a:ln w="508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 flipH="1">
                  <a:off x="6033390" y="1844824"/>
                  <a:ext cx="4683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MC</a:t>
                  </a:r>
                  <a:endParaRPr lang="en-GB" sz="1400" dirty="0"/>
                </a:p>
              </p:txBody>
            </p:sp>
          </p:grpSp>
          <p:grpSp>
            <p:nvGrpSpPr>
              <p:cNvPr id="98" name="Group 97"/>
              <p:cNvGrpSpPr/>
              <p:nvPr/>
            </p:nvGrpSpPr>
            <p:grpSpPr>
              <a:xfrm>
                <a:off x="138154" y="1217936"/>
                <a:ext cx="7674206" cy="4448512"/>
                <a:chOff x="138154" y="1217936"/>
                <a:chExt cx="7674206" cy="4448512"/>
              </a:xfrm>
            </p:grpSpPr>
            <p:grpSp>
              <p:nvGrpSpPr>
                <p:cNvPr id="99" name="Group 98"/>
                <p:cNvGrpSpPr/>
                <p:nvPr/>
              </p:nvGrpSpPr>
              <p:grpSpPr>
                <a:xfrm>
                  <a:off x="138154" y="1217936"/>
                  <a:ext cx="7674206" cy="4448512"/>
                  <a:chOff x="138154" y="1217936"/>
                  <a:chExt cx="7674206" cy="4448512"/>
                </a:xfrm>
              </p:grpSpPr>
              <p:grpSp>
                <p:nvGrpSpPr>
                  <p:cNvPr id="104" name="Group 103"/>
                  <p:cNvGrpSpPr/>
                  <p:nvPr/>
                </p:nvGrpSpPr>
                <p:grpSpPr>
                  <a:xfrm>
                    <a:off x="138154" y="1217936"/>
                    <a:ext cx="7674206" cy="4365192"/>
                    <a:chOff x="-5862" y="1217936"/>
                    <a:chExt cx="7674206" cy="4365192"/>
                  </a:xfrm>
                </p:grpSpPr>
                <p:cxnSp>
                  <p:nvCxnSpPr>
                    <p:cNvPr id="112" name="Straight Arrow Connector 111"/>
                    <p:cNvCxnSpPr/>
                    <p:nvPr/>
                  </p:nvCxnSpPr>
                  <p:spPr>
                    <a:xfrm flipV="1">
                      <a:off x="2051720" y="1217936"/>
                      <a:ext cx="0" cy="3744416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Straight Arrow Connector 112"/>
                    <p:cNvCxnSpPr/>
                    <p:nvPr/>
                  </p:nvCxnSpPr>
                  <p:spPr>
                    <a:xfrm>
                      <a:off x="2038072" y="4962352"/>
                      <a:ext cx="5630272" cy="0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4" name="Rectangle 113"/>
                    <p:cNvSpPr/>
                    <p:nvPr/>
                  </p:nvSpPr>
                  <p:spPr>
                    <a:xfrm>
                      <a:off x="5663424" y="5007064"/>
                      <a:ext cx="1860904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Output</a:t>
                      </a:r>
                    </a:p>
                  </p:txBody>
                </p:sp>
                <p:sp>
                  <p:nvSpPr>
                    <p:cNvPr id="115" name="Rectangle 114"/>
                    <p:cNvSpPr/>
                    <p:nvPr/>
                  </p:nvSpPr>
                  <p:spPr>
                    <a:xfrm>
                      <a:off x="-5862" y="1484784"/>
                      <a:ext cx="2030286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Revenue/</a:t>
                      </a:r>
                    </a:p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Costs</a:t>
                      </a:r>
                    </a:p>
                  </p:txBody>
                </p:sp>
              </p:grpSp>
              <p:grpSp>
                <p:nvGrpSpPr>
                  <p:cNvPr id="105" name="Group 104"/>
                  <p:cNvGrpSpPr/>
                  <p:nvPr/>
                </p:nvGrpSpPr>
                <p:grpSpPr>
                  <a:xfrm>
                    <a:off x="2720970" y="2067837"/>
                    <a:ext cx="4371310" cy="1721203"/>
                    <a:chOff x="2585545" y="2067837"/>
                    <a:chExt cx="4371310" cy="1721203"/>
                  </a:xfrm>
                </p:grpSpPr>
                <p:sp>
                  <p:nvSpPr>
                    <p:cNvPr id="110" name="TextBox 109"/>
                    <p:cNvSpPr txBox="1"/>
                    <p:nvPr/>
                  </p:nvSpPr>
                  <p:spPr>
                    <a:xfrm flipH="1">
                      <a:off x="6465438" y="2067837"/>
                      <a:ext cx="491417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600" dirty="0"/>
                        <a:t>ATC</a:t>
                      </a:r>
                      <a:endParaRPr lang="en-GB" sz="1400" dirty="0"/>
                    </a:p>
                  </p:txBody>
                </p:sp>
                <p:sp>
                  <p:nvSpPr>
                    <p:cNvPr id="111" name="Freeform 110"/>
                    <p:cNvSpPr/>
                    <p:nvPr/>
                  </p:nvSpPr>
                  <p:spPr>
                    <a:xfrm>
                      <a:off x="2585545" y="2293154"/>
                      <a:ext cx="4130565" cy="1495886"/>
                    </a:xfrm>
                    <a:custGeom>
                      <a:avLst/>
                      <a:gdLst>
                        <a:gd name="connsiteX0" fmla="*/ 0 w 4130565"/>
                        <a:gd name="connsiteY0" fmla="*/ 0 h 898741"/>
                        <a:gd name="connsiteX1" fmla="*/ 2081048 w 4130565"/>
                        <a:gd name="connsiteY1" fmla="*/ 898635 h 898741"/>
                        <a:gd name="connsiteX2" fmla="*/ 4130565 w 4130565"/>
                        <a:gd name="connsiteY2" fmla="*/ 47297 h 89874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130565" h="898741">
                          <a:moveTo>
                            <a:pt x="0" y="0"/>
                          </a:moveTo>
                          <a:cubicBezTo>
                            <a:pt x="696310" y="445376"/>
                            <a:pt x="1392621" y="890752"/>
                            <a:pt x="2081048" y="898635"/>
                          </a:cubicBezTo>
                          <a:cubicBezTo>
                            <a:pt x="2769476" y="906518"/>
                            <a:pt x="3450020" y="476907"/>
                            <a:pt x="4130565" y="47297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627784" y="2564904"/>
                    <a:ext cx="4110108" cy="1224136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7" name="TextBox 106"/>
                  <p:cNvSpPr txBox="1"/>
                  <p:nvPr/>
                </p:nvSpPr>
                <p:spPr>
                  <a:xfrm flipH="1">
                    <a:off x="6846571" y="3619763"/>
                    <a:ext cx="415498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AR</a:t>
                    </a:r>
                    <a:endParaRPr lang="en-GB" sz="1400" dirty="0"/>
                  </a:p>
                </p:txBody>
              </p: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627784" y="2852936"/>
                    <a:ext cx="2602133" cy="2611739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9" name="TextBox 108"/>
                  <p:cNvSpPr txBox="1"/>
                  <p:nvPr/>
                </p:nvSpPr>
                <p:spPr>
                  <a:xfrm flipH="1">
                    <a:off x="5229917" y="5327894"/>
                    <a:ext cx="47160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MR</a:t>
                    </a:r>
                    <a:endParaRPr lang="en-GB" sz="1400" dirty="0"/>
                  </a:p>
                </p:txBody>
              </p:sp>
            </p:grpSp>
            <p:sp>
              <p:nvSpPr>
                <p:cNvPr id="100" name="TextBox 99"/>
                <p:cNvSpPr txBox="1"/>
                <p:nvPr/>
              </p:nvSpPr>
              <p:spPr>
                <a:xfrm flipH="1">
                  <a:off x="1899270" y="2815810"/>
                  <a:ext cx="3032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P</a:t>
                  </a:r>
                  <a:endParaRPr lang="en-GB" sz="1600" dirty="0"/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 flipH="1">
                  <a:off x="3969874" y="4944000"/>
                  <a:ext cx="3401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Q</a:t>
                  </a:r>
                  <a:endParaRPr lang="en-GB" sz="1600" dirty="0"/>
                </a:p>
              </p:txBody>
            </p: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182088" y="3611261"/>
                  <a:ext cx="1944217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216210" y="3000475"/>
                  <a:ext cx="1923743" cy="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18" name="Donut 117"/>
          <p:cNvSpPr/>
          <p:nvPr/>
        </p:nvSpPr>
        <p:spPr>
          <a:xfrm>
            <a:off x="5584440" y="2987020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Donut 118"/>
          <p:cNvSpPr/>
          <p:nvPr/>
        </p:nvSpPr>
        <p:spPr>
          <a:xfrm>
            <a:off x="6622308" y="3311322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Donut 119"/>
          <p:cNvSpPr/>
          <p:nvPr/>
        </p:nvSpPr>
        <p:spPr>
          <a:xfrm>
            <a:off x="5201255" y="4221088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1" name="Donut 120"/>
          <p:cNvSpPr/>
          <p:nvPr/>
        </p:nvSpPr>
        <p:spPr>
          <a:xfrm>
            <a:off x="5715651" y="478184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2" name="Donut 121"/>
          <p:cNvSpPr/>
          <p:nvPr/>
        </p:nvSpPr>
        <p:spPr>
          <a:xfrm>
            <a:off x="8659053" y="1160482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Donut 122"/>
          <p:cNvSpPr/>
          <p:nvPr/>
        </p:nvSpPr>
        <p:spPr>
          <a:xfrm>
            <a:off x="8664083" y="1770400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4" name="Donut 123"/>
          <p:cNvSpPr/>
          <p:nvPr/>
        </p:nvSpPr>
        <p:spPr>
          <a:xfrm>
            <a:off x="8659053" y="2465615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Donut 124"/>
          <p:cNvSpPr/>
          <p:nvPr/>
        </p:nvSpPr>
        <p:spPr>
          <a:xfrm>
            <a:off x="8664083" y="3191306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8914364" y="962342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Revenue </a:t>
            </a:r>
            <a:r>
              <a:rPr lang="en-US" dirty="0" err="1"/>
              <a:t>Maximising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8914364" y="1630618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Sales </a:t>
            </a:r>
            <a:r>
              <a:rPr lang="en-US" dirty="0" err="1"/>
              <a:t>Maximising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8873663" y="234069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Profit </a:t>
            </a:r>
            <a:r>
              <a:rPr lang="en-US" dirty="0" err="1"/>
              <a:t>Maximising</a:t>
            </a:r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8873663" y="3000477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Profit Satisficing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5767168" y="4754378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1" name="Rectangle 130"/>
          <p:cNvSpPr/>
          <p:nvPr/>
        </p:nvSpPr>
        <p:spPr>
          <a:xfrm>
            <a:off x="8843600" y="1700809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2" name="Rectangle 131"/>
          <p:cNvSpPr/>
          <p:nvPr/>
        </p:nvSpPr>
        <p:spPr>
          <a:xfrm>
            <a:off x="6662796" y="3285924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3" name="Rectangle 132"/>
          <p:cNvSpPr/>
          <p:nvPr/>
        </p:nvSpPr>
        <p:spPr>
          <a:xfrm>
            <a:off x="8843600" y="241448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4" name="Rectangle 133"/>
          <p:cNvSpPr/>
          <p:nvPr/>
        </p:nvSpPr>
        <p:spPr>
          <a:xfrm>
            <a:off x="5231904" y="4184824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5" name="Rectangle 134"/>
          <p:cNvSpPr/>
          <p:nvPr/>
        </p:nvSpPr>
        <p:spPr>
          <a:xfrm>
            <a:off x="8843600" y="3078326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6" name="Rectangle 135"/>
          <p:cNvSpPr/>
          <p:nvPr/>
        </p:nvSpPr>
        <p:spPr>
          <a:xfrm>
            <a:off x="5623476" y="2981186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0ACAD9-BA80-ABE8-79D8-B5B292790D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B7FBDEA-3D29-1431-2E78-DEAB7632C35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C264102-0C9C-EB4C-3239-FFB1D44E6FEF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268698-9DEF-28E9-88C8-15FEBA8CD491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779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/>
      <p:bldP spid="127" grpId="0"/>
      <p:bldP spid="128" grpId="0"/>
      <p:bldP spid="129" grpId="0"/>
      <p:bldP spid="131" grpId="0" animBg="1"/>
      <p:bldP spid="131" grpId="1" animBg="1"/>
      <p:bldP spid="132" grpId="0" animBg="1"/>
      <p:bldP spid="133" grpId="0" animBg="1"/>
      <p:bldP spid="133" grpId="1" animBg="1"/>
      <p:bldP spid="134" grpId="0" animBg="1"/>
      <p:bldP spid="135" grpId="0" animBg="1"/>
      <p:bldP spid="135" grpId="1" animBg="1"/>
      <p:bldP spid="13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Efficiency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grpSp>
        <p:nvGrpSpPr>
          <p:cNvPr id="90" name="Group 89"/>
          <p:cNvGrpSpPr/>
          <p:nvPr/>
        </p:nvGrpSpPr>
        <p:grpSpPr>
          <a:xfrm>
            <a:off x="1343472" y="1217936"/>
            <a:ext cx="7674206" cy="4448512"/>
            <a:chOff x="138154" y="1217936"/>
            <a:chExt cx="7674206" cy="4448512"/>
          </a:xfrm>
        </p:grpSpPr>
        <p:cxnSp>
          <p:nvCxnSpPr>
            <p:cNvPr id="95" name="Straight Connector 94"/>
            <p:cNvCxnSpPr/>
            <p:nvPr/>
          </p:nvCxnSpPr>
          <p:spPr>
            <a:xfrm flipV="1">
              <a:off x="4139952" y="2987020"/>
              <a:ext cx="0" cy="195394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oup 95"/>
            <p:cNvGrpSpPr/>
            <p:nvPr/>
          </p:nvGrpSpPr>
          <p:grpSpPr>
            <a:xfrm>
              <a:off x="138154" y="1217936"/>
              <a:ext cx="7674206" cy="4448512"/>
              <a:chOff x="138154" y="1217936"/>
              <a:chExt cx="7674206" cy="4448512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2483768" y="1844824"/>
                <a:ext cx="4147351" cy="2798836"/>
                <a:chOff x="2354437" y="1844824"/>
                <a:chExt cx="4147351" cy="2798836"/>
              </a:xfrm>
            </p:grpSpPr>
            <p:sp>
              <p:nvSpPr>
                <p:cNvPr id="116" name="Freeform 115"/>
                <p:cNvSpPr/>
                <p:nvPr/>
              </p:nvSpPr>
              <p:spPr>
                <a:xfrm>
                  <a:off x="2354437" y="2033752"/>
                  <a:ext cx="3731053" cy="2609908"/>
                </a:xfrm>
                <a:custGeom>
                  <a:avLst/>
                  <a:gdLst>
                    <a:gd name="connsiteX0" fmla="*/ 0 w 3421118"/>
                    <a:gd name="connsiteY0" fmla="*/ 1513489 h 2609908"/>
                    <a:gd name="connsiteX1" fmla="*/ 1245476 w 3421118"/>
                    <a:gd name="connsiteY1" fmla="*/ 2554014 h 2609908"/>
                    <a:gd name="connsiteX2" fmla="*/ 3421118 w 3421118"/>
                    <a:gd name="connsiteY2" fmla="*/ 0 h 26099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421118" h="2609908">
                      <a:moveTo>
                        <a:pt x="0" y="1513489"/>
                      </a:moveTo>
                      <a:cubicBezTo>
                        <a:pt x="337645" y="2159875"/>
                        <a:pt x="675290" y="2806262"/>
                        <a:pt x="1245476" y="2554014"/>
                      </a:cubicBezTo>
                      <a:cubicBezTo>
                        <a:pt x="1815662" y="2301766"/>
                        <a:pt x="2618390" y="1150883"/>
                        <a:pt x="3421118" y="0"/>
                      </a:cubicBezTo>
                    </a:path>
                  </a:pathLst>
                </a:custGeom>
                <a:noFill/>
                <a:ln w="508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7" name="TextBox 116"/>
                <p:cNvSpPr txBox="1"/>
                <p:nvPr/>
              </p:nvSpPr>
              <p:spPr>
                <a:xfrm flipH="1">
                  <a:off x="6033390" y="1844824"/>
                  <a:ext cx="468398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MC</a:t>
                  </a:r>
                  <a:endParaRPr lang="en-GB" sz="1400" dirty="0"/>
                </a:p>
              </p:txBody>
            </p:sp>
          </p:grpSp>
          <p:grpSp>
            <p:nvGrpSpPr>
              <p:cNvPr id="98" name="Group 97"/>
              <p:cNvGrpSpPr/>
              <p:nvPr/>
            </p:nvGrpSpPr>
            <p:grpSpPr>
              <a:xfrm>
                <a:off x="138154" y="1217936"/>
                <a:ext cx="7674206" cy="4448512"/>
                <a:chOff x="138154" y="1217936"/>
                <a:chExt cx="7674206" cy="4448512"/>
              </a:xfrm>
            </p:grpSpPr>
            <p:grpSp>
              <p:nvGrpSpPr>
                <p:cNvPr id="99" name="Group 98"/>
                <p:cNvGrpSpPr/>
                <p:nvPr/>
              </p:nvGrpSpPr>
              <p:grpSpPr>
                <a:xfrm>
                  <a:off x="138154" y="1217936"/>
                  <a:ext cx="7674206" cy="4448512"/>
                  <a:chOff x="138154" y="1217936"/>
                  <a:chExt cx="7674206" cy="4448512"/>
                </a:xfrm>
              </p:grpSpPr>
              <p:grpSp>
                <p:nvGrpSpPr>
                  <p:cNvPr id="104" name="Group 103"/>
                  <p:cNvGrpSpPr/>
                  <p:nvPr/>
                </p:nvGrpSpPr>
                <p:grpSpPr>
                  <a:xfrm>
                    <a:off x="138154" y="1217936"/>
                    <a:ext cx="7674206" cy="4365192"/>
                    <a:chOff x="-5862" y="1217936"/>
                    <a:chExt cx="7674206" cy="4365192"/>
                  </a:xfrm>
                </p:grpSpPr>
                <p:cxnSp>
                  <p:nvCxnSpPr>
                    <p:cNvPr id="112" name="Straight Arrow Connector 111"/>
                    <p:cNvCxnSpPr/>
                    <p:nvPr/>
                  </p:nvCxnSpPr>
                  <p:spPr>
                    <a:xfrm flipV="1">
                      <a:off x="2051720" y="1217936"/>
                      <a:ext cx="0" cy="3744416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Straight Arrow Connector 112"/>
                    <p:cNvCxnSpPr/>
                    <p:nvPr/>
                  </p:nvCxnSpPr>
                  <p:spPr>
                    <a:xfrm>
                      <a:off x="2038072" y="4962352"/>
                      <a:ext cx="5630272" cy="0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4" name="Rectangle 113"/>
                    <p:cNvSpPr/>
                    <p:nvPr/>
                  </p:nvSpPr>
                  <p:spPr>
                    <a:xfrm>
                      <a:off x="5663424" y="5007064"/>
                      <a:ext cx="1860904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Output</a:t>
                      </a:r>
                    </a:p>
                  </p:txBody>
                </p:sp>
                <p:sp>
                  <p:nvSpPr>
                    <p:cNvPr id="115" name="Rectangle 114"/>
                    <p:cNvSpPr/>
                    <p:nvPr/>
                  </p:nvSpPr>
                  <p:spPr>
                    <a:xfrm>
                      <a:off x="-5862" y="1484784"/>
                      <a:ext cx="2030286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Revenue/</a:t>
                      </a:r>
                    </a:p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Costs</a:t>
                      </a:r>
                    </a:p>
                  </p:txBody>
                </p:sp>
              </p:grpSp>
              <p:grpSp>
                <p:nvGrpSpPr>
                  <p:cNvPr id="105" name="Group 104"/>
                  <p:cNvGrpSpPr/>
                  <p:nvPr/>
                </p:nvGrpSpPr>
                <p:grpSpPr>
                  <a:xfrm>
                    <a:off x="2720970" y="2067837"/>
                    <a:ext cx="4371310" cy="1721203"/>
                    <a:chOff x="2585545" y="2067837"/>
                    <a:chExt cx="4371310" cy="1721203"/>
                  </a:xfrm>
                </p:grpSpPr>
                <p:sp>
                  <p:nvSpPr>
                    <p:cNvPr id="110" name="TextBox 109"/>
                    <p:cNvSpPr txBox="1"/>
                    <p:nvPr/>
                  </p:nvSpPr>
                  <p:spPr>
                    <a:xfrm flipH="1">
                      <a:off x="6465438" y="2067837"/>
                      <a:ext cx="491417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600" dirty="0"/>
                        <a:t>ATC</a:t>
                      </a:r>
                      <a:endParaRPr lang="en-GB" sz="1400" dirty="0"/>
                    </a:p>
                  </p:txBody>
                </p:sp>
                <p:sp>
                  <p:nvSpPr>
                    <p:cNvPr id="111" name="Freeform 110"/>
                    <p:cNvSpPr/>
                    <p:nvPr/>
                  </p:nvSpPr>
                  <p:spPr>
                    <a:xfrm>
                      <a:off x="2585545" y="2293154"/>
                      <a:ext cx="4130565" cy="1495886"/>
                    </a:xfrm>
                    <a:custGeom>
                      <a:avLst/>
                      <a:gdLst>
                        <a:gd name="connsiteX0" fmla="*/ 0 w 4130565"/>
                        <a:gd name="connsiteY0" fmla="*/ 0 h 898741"/>
                        <a:gd name="connsiteX1" fmla="*/ 2081048 w 4130565"/>
                        <a:gd name="connsiteY1" fmla="*/ 898635 h 898741"/>
                        <a:gd name="connsiteX2" fmla="*/ 4130565 w 4130565"/>
                        <a:gd name="connsiteY2" fmla="*/ 47297 h 89874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130565" h="898741">
                          <a:moveTo>
                            <a:pt x="0" y="0"/>
                          </a:moveTo>
                          <a:cubicBezTo>
                            <a:pt x="696310" y="445376"/>
                            <a:pt x="1392621" y="890752"/>
                            <a:pt x="2081048" y="898635"/>
                          </a:cubicBezTo>
                          <a:cubicBezTo>
                            <a:pt x="2769476" y="906518"/>
                            <a:pt x="3450020" y="476907"/>
                            <a:pt x="4130565" y="47297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</p:grpSp>
              <p:cxnSp>
                <p:nvCxnSpPr>
                  <p:cNvPr id="106" name="Straight Connector 105"/>
                  <p:cNvCxnSpPr/>
                  <p:nvPr/>
                </p:nvCxnSpPr>
                <p:spPr>
                  <a:xfrm>
                    <a:off x="2627784" y="2564904"/>
                    <a:ext cx="4110108" cy="1224136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7" name="TextBox 106"/>
                  <p:cNvSpPr txBox="1"/>
                  <p:nvPr/>
                </p:nvSpPr>
                <p:spPr>
                  <a:xfrm flipH="1">
                    <a:off x="6846571" y="3619763"/>
                    <a:ext cx="415498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AR</a:t>
                    </a:r>
                    <a:endParaRPr lang="en-GB" sz="1400" dirty="0"/>
                  </a:p>
                </p:txBody>
              </p:sp>
              <p:cxnSp>
                <p:nvCxnSpPr>
                  <p:cNvPr id="108" name="Straight Connector 107"/>
                  <p:cNvCxnSpPr/>
                  <p:nvPr/>
                </p:nvCxnSpPr>
                <p:spPr>
                  <a:xfrm>
                    <a:off x="2627784" y="2852936"/>
                    <a:ext cx="2602133" cy="2611739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9" name="TextBox 108"/>
                  <p:cNvSpPr txBox="1"/>
                  <p:nvPr/>
                </p:nvSpPr>
                <p:spPr>
                  <a:xfrm flipH="1">
                    <a:off x="5229917" y="5327894"/>
                    <a:ext cx="471604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MR</a:t>
                    </a:r>
                    <a:endParaRPr lang="en-GB" sz="1400" dirty="0"/>
                  </a:p>
                </p:txBody>
              </p:sp>
            </p:grpSp>
            <p:sp>
              <p:nvSpPr>
                <p:cNvPr id="100" name="TextBox 99"/>
                <p:cNvSpPr txBox="1"/>
                <p:nvPr/>
              </p:nvSpPr>
              <p:spPr>
                <a:xfrm flipH="1">
                  <a:off x="1899270" y="2815810"/>
                  <a:ext cx="3032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P</a:t>
                  </a:r>
                  <a:endParaRPr lang="en-GB" sz="1600" dirty="0"/>
                </a:p>
              </p:txBody>
            </p:sp>
            <p:sp>
              <p:nvSpPr>
                <p:cNvPr id="101" name="TextBox 100"/>
                <p:cNvSpPr txBox="1"/>
                <p:nvPr/>
              </p:nvSpPr>
              <p:spPr>
                <a:xfrm flipH="1">
                  <a:off x="3969874" y="4944000"/>
                  <a:ext cx="3401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Q</a:t>
                  </a:r>
                  <a:endParaRPr lang="en-GB" sz="1600" dirty="0"/>
                </a:p>
              </p:txBody>
            </p: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182088" y="3611261"/>
                  <a:ext cx="1944217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2216210" y="3000475"/>
                  <a:ext cx="1923743" cy="1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118" name="Donut 117"/>
          <p:cNvSpPr/>
          <p:nvPr/>
        </p:nvSpPr>
        <p:spPr>
          <a:xfrm>
            <a:off x="3647729" y="3110538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Donut 118"/>
          <p:cNvSpPr/>
          <p:nvPr/>
        </p:nvSpPr>
        <p:spPr>
          <a:xfrm>
            <a:off x="5848445" y="3593682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Donut 119"/>
          <p:cNvSpPr/>
          <p:nvPr/>
        </p:nvSpPr>
        <p:spPr>
          <a:xfrm>
            <a:off x="7103106" y="2976974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1" name="Donut 120"/>
          <p:cNvSpPr/>
          <p:nvPr/>
        </p:nvSpPr>
        <p:spPr>
          <a:xfrm>
            <a:off x="6232188" y="3181444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2" name="Donut 121"/>
          <p:cNvSpPr/>
          <p:nvPr/>
        </p:nvSpPr>
        <p:spPr>
          <a:xfrm>
            <a:off x="8659053" y="1160482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Donut 122"/>
          <p:cNvSpPr/>
          <p:nvPr/>
        </p:nvSpPr>
        <p:spPr>
          <a:xfrm>
            <a:off x="8664083" y="1770400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4" name="Donut 123"/>
          <p:cNvSpPr/>
          <p:nvPr/>
        </p:nvSpPr>
        <p:spPr>
          <a:xfrm>
            <a:off x="8659053" y="2465615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Donut 124"/>
          <p:cNvSpPr/>
          <p:nvPr/>
        </p:nvSpPr>
        <p:spPr>
          <a:xfrm>
            <a:off x="8664083" y="3191306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8914364" y="962342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Allocative Efficiency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8914364" y="1630618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Productive Efficiency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8873663" y="2452072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X Efficiency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873663" y="3000477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Dynamic Efficiency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6286990" y="3165678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1" name="Rectangle 130"/>
          <p:cNvSpPr/>
          <p:nvPr/>
        </p:nvSpPr>
        <p:spPr>
          <a:xfrm>
            <a:off x="8899842" y="1700809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2" name="Rectangle 131"/>
          <p:cNvSpPr/>
          <p:nvPr/>
        </p:nvSpPr>
        <p:spPr>
          <a:xfrm>
            <a:off x="5888933" y="3568284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3" name="Rectangle 132"/>
          <p:cNvSpPr/>
          <p:nvPr/>
        </p:nvSpPr>
        <p:spPr>
          <a:xfrm>
            <a:off x="8899842" y="241448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4" name="Rectangle 133"/>
          <p:cNvSpPr/>
          <p:nvPr/>
        </p:nvSpPr>
        <p:spPr>
          <a:xfrm>
            <a:off x="7133755" y="2940710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5" name="Rectangle 134"/>
          <p:cNvSpPr/>
          <p:nvPr/>
        </p:nvSpPr>
        <p:spPr>
          <a:xfrm>
            <a:off x="8899842" y="3078326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6" name="Rectangle 135"/>
          <p:cNvSpPr/>
          <p:nvPr/>
        </p:nvSpPr>
        <p:spPr>
          <a:xfrm>
            <a:off x="3686765" y="3104704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F78BFA-9424-325F-9024-455CF51913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C7D73F2-6DC9-BC29-3DDB-18B564B658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92B1C5F-CE40-AAD1-CB4F-4AD92D93CDDA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E24F4B-781B-9C48-1242-EB7A73CEBEE0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26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/>
      <p:bldP spid="127" grpId="0"/>
      <p:bldP spid="128" grpId="0"/>
      <p:bldP spid="129" grpId="0"/>
      <p:bldP spid="131" grpId="0" animBg="1"/>
      <p:bldP spid="131" grpId="1" animBg="1"/>
      <p:bldP spid="132" grpId="0" animBg="1"/>
      <p:bldP spid="133" grpId="0" animBg="1"/>
      <p:bldP spid="133" grpId="1" animBg="1"/>
      <p:bldP spid="134" grpId="0" animBg="1"/>
      <p:bldP spid="135" grpId="0" animBg="1"/>
      <p:bldP spid="135" grpId="1" animBg="1"/>
      <p:bldP spid="1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sosceles Triangle 27"/>
          <p:cNvSpPr/>
          <p:nvPr/>
        </p:nvSpPr>
        <p:spPr>
          <a:xfrm>
            <a:off x="5902507" y="2973889"/>
            <a:ext cx="918246" cy="443342"/>
          </a:xfrm>
          <a:prstGeom prst="triangl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62154" y="1217936"/>
            <a:ext cx="7674206" cy="4365192"/>
            <a:chOff x="138154" y="1217936"/>
            <a:chExt cx="7674206" cy="4365192"/>
          </a:xfrm>
        </p:grpSpPr>
        <p:grpSp>
          <p:nvGrpSpPr>
            <p:cNvPr id="9" name="Group 8"/>
            <p:cNvGrpSpPr/>
            <p:nvPr/>
          </p:nvGrpSpPr>
          <p:grpSpPr>
            <a:xfrm>
              <a:off x="138154" y="1217936"/>
              <a:ext cx="7674206" cy="4365192"/>
              <a:chOff x="138154" y="1217936"/>
              <a:chExt cx="7674206" cy="4365192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2195736" y="1217936"/>
                <a:ext cx="0" cy="3744416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2182088" y="4962352"/>
                <a:ext cx="563027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5807440" y="5007064"/>
                <a:ext cx="1860904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Quantity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38154" y="1484784"/>
                <a:ext cx="2030286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Price</a:t>
                </a:r>
              </a:p>
            </p:txBody>
          </p:sp>
          <p:cxnSp>
            <p:nvCxnSpPr>
              <p:cNvPr id="19" name="Straight Arrow Connector 18"/>
              <p:cNvCxnSpPr/>
              <p:nvPr/>
            </p:nvCxnSpPr>
            <p:spPr>
              <a:xfrm flipH="1" flipV="1">
                <a:off x="2699792" y="1772816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5459662" y="4283216"/>
                <a:ext cx="444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D</a:t>
                </a:r>
                <a:r>
                  <a:rPr lang="en-GB" sz="1600" dirty="0"/>
                  <a:t>1</a:t>
                </a:r>
              </a:p>
            </p:txBody>
          </p:sp>
          <p:cxnSp>
            <p:nvCxnSpPr>
              <p:cNvPr id="21" name="Straight Arrow Connector 20"/>
              <p:cNvCxnSpPr/>
              <p:nvPr/>
            </p:nvCxnSpPr>
            <p:spPr>
              <a:xfrm flipH="1" flipV="1">
                <a:off x="3528018" y="1628800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/>
              <p:cNvSpPr txBox="1"/>
              <p:nvPr/>
            </p:nvSpPr>
            <p:spPr>
              <a:xfrm>
                <a:off x="6287888" y="4139200"/>
                <a:ext cx="431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D</a:t>
                </a:r>
                <a:r>
                  <a:rPr lang="en-GB" sz="1600" dirty="0"/>
                  <a:t>2</a:t>
                </a: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V="1">
                <a:off x="3269248" y="1756775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 flipH="1">
                <a:off x="6084168" y="1412776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S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 flipH="1">
                <a:off x="1835696" y="2780928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2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flipH="1">
                <a:off x="4139952" y="4944000"/>
                <a:ext cx="444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 flipH="1">
                <a:off x="4644008" y="4944000"/>
                <a:ext cx="444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2</a:t>
                </a: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 flipH="1">
              <a:off x="1808254" y="3210978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</a:t>
              </a:r>
              <a:r>
                <a:rPr lang="en-GB" sz="1600" dirty="0"/>
                <a:t>1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2195736" y="2985658"/>
              <a:ext cx="2664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2195736" y="3429000"/>
              <a:ext cx="3101017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3613508" y="4214522"/>
              <a:ext cx="1548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3906032" y="3975662"/>
              <a:ext cx="1908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/>
          <p:nvPr/>
        </p:nvSpPr>
        <p:spPr>
          <a:xfrm>
            <a:off x="8100146" y="1823608"/>
            <a:ext cx="11372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Excess Demand</a:t>
            </a:r>
          </a:p>
        </p:txBody>
      </p:sp>
      <p:sp>
        <p:nvSpPr>
          <p:cNvPr id="30" name="Isosceles Triangle 29"/>
          <p:cNvSpPr/>
          <p:nvPr/>
        </p:nvSpPr>
        <p:spPr>
          <a:xfrm>
            <a:off x="8202113" y="1380265"/>
            <a:ext cx="918246" cy="443342"/>
          </a:xfrm>
          <a:prstGeom prst="triangl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Increase in Demand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86129" y="2730104"/>
            <a:ext cx="934625" cy="720080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2" name="Rectangle 31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0DBECFED-8467-4EEF-5F4D-75FD47BC04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85813758-5FE1-BCD0-C590-1B68C66F06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39" name="Footer Placeholder 2">
            <a:extLst>
              <a:ext uri="{FF2B5EF4-FFF2-40B4-BE49-F238E27FC236}">
                <a16:creationId xmlns:a16="http://schemas.microsoft.com/office/drawing/2014/main" id="{92E001AA-015C-9C76-8B46-BC9533ED4A5A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DB16349-FD04-C44C-7E19-FAC6EDCDF12F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134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Perfect Competition 1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1524001" y="1124918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Rectangle 140"/>
          <p:cNvSpPr/>
          <p:nvPr/>
        </p:nvSpPr>
        <p:spPr>
          <a:xfrm>
            <a:off x="6379295" y="3671283"/>
            <a:ext cx="2020961" cy="354264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552342" y="1833649"/>
            <a:ext cx="10120749" cy="4065353"/>
            <a:chOff x="-971659" y="1833648"/>
            <a:chExt cx="10120749" cy="4065353"/>
          </a:xfrm>
        </p:grpSpPr>
        <p:grpSp>
          <p:nvGrpSpPr>
            <p:cNvPr id="51" name="Group 50"/>
            <p:cNvGrpSpPr/>
            <p:nvPr/>
          </p:nvGrpSpPr>
          <p:grpSpPr>
            <a:xfrm>
              <a:off x="3441718" y="1842300"/>
              <a:ext cx="5707372" cy="3988674"/>
              <a:chOff x="138154" y="1217936"/>
              <a:chExt cx="8379777" cy="4657547"/>
            </a:xfrm>
          </p:grpSpPr>
          <p:grpSp>
            <p:nvGrpSpPr>
              <p:cNvPr id="82" name="Group 81"/>
              <p:cNvGrpSpPr/>
              <p:nvPr/>
            </p:nvGrpSpPr>
            <p:grpSpPr>
              <a:xfrm>
                <a:off x="138154" y="1217936"/>
                <a:ext cx="8379777" cy="4657547"/>
                <a:chOff x="138154" y="1217936"/>
                <a:chExt cx="8379777" cy="4657547"/>
              </a:xfrm>
            </p:grpSpPr>
            <p:grpSp>
              <p:nvGrpSpPr>
                <p:cNvPr id="84" name="Group 83"/>
                <p:cNvGrpSpPr/>
                <p:nvPr/>
              </p:nvGrpSpPr>
              <p:grpSpPr>
                <a:xfrm>
                  <a:off x="138154" y="1217936"/>
                  <a:ext cx="7674206" cy="4657547"/>
                  <a:chOff x="-5862" y="1217936"/>
                  <a:chExt cx="7674206" cy="4657547"/>
                </a:xfrm>
              </p:grpSpPr>
              <p:cxnSp>
                <p:nvCxnSpPr>
                  <p:cNvPr id="94" name="Straight Arrow Connector 93"/>
                  <p:cNvCxnSpPr/>
                  <p:nvPr/>
                </p:nvCxnSpPr>
                <p:spPr>
                  <a:xfrm flipH="1" flipV="1">
                    <a:off x="2051720" y="1217936"/>
                    <a:ext cx="17883" cy="4073356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Arrow Connector 136"/>
                  <p:cNvCxnSpPr/>
                  <p:nvPr/>
                </p:nvCxnSpPr>
                <p:spPr>
                  <a:xfrm>
                    <a:off x="2038071" y="5291292"/>
                    <a:ext cx="5630273" cy="0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8" name="Rectangle 137"/>
                  <p:cNvSpPr/>
                  <p:nvPr/>
                </p:nvSpPr>
                <p:spPr>
                  <a:xfrm>
                    <a:off x="5663425" y="5299419"/>
                    <a:ext cx="1860904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Quantity</a:t>
                    </a:r>
                  </a:p>
                </p:txBody>
              </p:sp>
              <p:sp>
                <p:nvSpPr>
                  <p:cNvPr id="139" name="Rectangle 138"/>
                  <p:cNvSpPr/>
                  <p:nvPr/>
                </p:nvSpPr>
                <p:spPr>
                  <a:xfrm>
                    <a:off x="-5862" y="1484784"/>
                    <a:ext cx="2030286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Revenue/</a:t>
                    </a:r>
                  </a:p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Costs</a:t>
                    </a:r>
                  </a:p>
                </p:txBody>
              </p:sp>
            </p:grpSp>
            <p:sp>
              <p:nvSpPr>
                <p:cNvPr id="85" name="TextBox 84"/>
                <p:cNvSpPr txBox="1"/>
                <p:nvPr/>
              </p:nvSpPr>
              <p:spPr>
                <a:xfrm flipH="1">
                  <a:off x="4392866" y="5369898"/>
                  <a:ext cx="670949" cy="4312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Q4</a:t>
                  </a:r>
                  <a:endParaRPr lang="en-GB" sz="1600" dirty="0"/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 flipH="1">
                  <a:off x="6465438" y="2067837"/>
                  <a:ext cx="721517" cy="3953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ATC</a:t>
                  </a:r>
                  <a:endParaRPr lang="en-GB" sz="1400" dirty="0"/>
                </a:p>
              </p:txBody>
            </p:sp>
            <p:sp>
              <p:nvSpPr>
                <p:cNvPr id="87" name="Freeform 86"/>
                <p:cNvSpPr/>
                <p:nvPr/>
              </p:nvSpPr>
              <p:spPr>
                <a:xfrm>
                  <a:off x="2585545" y="2293154"/>
                  <a:ext cx="4130565" cy="1495886"/>
                </a:xfrm>
                <a:custGeom>
                  <a:avLst/>
                  <a:gdLst>
                    <a:gd name="connsiteX0" fmla="*/ 0 w 4130565"/>
                    <a:gd name="connsiteY0" fmla="*/ 0 h 898741"/>
                    <a:gd name="connsiteX1" fmla="*/ 2081048 w 4130565"/>
                    <a:gd name="connsiteY1" fmla="*/ 898635 h 898741"/>
                    <a:gd name="connsiteX2" fmla="*/ 4130565 w 4130565"/>
                    <a:gd name="connsiteY2" fmla="*/ 47297 h 8987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30565" h="898741">
                      <a:moveTo>
                        <a:pt x="0" y="0"/>
                      </a:moveTo>
                      <a:cubicBezTo>
                        <a:pt x="696310" y="445376"/>
                        <a:pt x="1392621" y="890752"/>
                        <a:pt x="2081048" y="898635"/>
                      </a:cubicBezTo>
                      <a:cubicBezTo>
                        <a:pt x="2769476" y="906518"/>
                        <a:pt x="3450020" y="476907"/>
                        <a:pt x="4130565" y="47297"/>
                      </a:cubicBezTo>
                    </a:path>
                  </a:pathLst>
                </a:custGeom>
                <a:noFill/>
                <a:ln w="508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88" name="Straight Connector 87"/>
                <p:cNvCxnSpPr/>
                <p:nvPr/>
              </p:nvCxnSpPr>
              <p:spPr>
                <a:xfrm flipV="1">
                  <a:off x="4816766" y="3767298"/>
                  <a:ext cx="0" cy="1523994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9" name="Freeform 88"/>
                <p:cNvSpPr/>
                <p:nvPr/>
              </p:nvSpPr>
              <p:spPr>
                <a:xfrm>
                  <a:off x="2688907" y="2033752"/>
                  <a:ext cx="3396585" cy="2686753"/>
                </a:xfrm>
                <a:custGeom>
                  <a:avLst/>
                  <a:gdLst>
                    <a:gd name="connsiteX0" fmla="*/ 0 w 3421118"/>
                    <a:gd name="connsiteY0" fmla="*/ 1513489 h 2609908"/>
                    <a:gd name="connsiteX1" fmla="*/ 1245476 w 3421118"/>
                    <a:gd name="connsiteY1" fmla="*/ 2554014 h 2609908"/>
                    <a:gd name="connsiteX2" fmla="*/ 3421118 w 3421118"/>
                    <a:gd name="connsiteY2" fmla="*/ 0 h 2609908"/>
                    <a:gd name="connsiteX0" fmla="*/ 0 w 3396585"/>
                    <a:gd name="connsiteY0" fmla="*/ 2079394 h 2686753"/>
                    <a:gd name="connsiteX1" fmla="*/ 1220943 w 3396585"/>
                    <a:gd name="connsiteY1" fmla="*/ 2554014 h 2686753"/>
                    <a:gd name="connsiteX2" fmla="*/ 3396585 w 3396585"/>
                    <a:gd name="connsiteY2" fmla="*/ 0 h 26867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396585" h="2686753">
                      <a:moveTo>
                        <a:pt x="0" y="2079394"/>
                      </a:moveTo>
                      <a:cubicBezTo>
                        <a:pt x="337645" y="2725780"/>
                        <a:pt x="650757" y="2806262"/>
                        <a:pt x="1220943" y="2554014"/>
                      </a:cubicBezTo>
                      <a:cubicBezTo>
                        <a:pt x="1791129" y="2301766"/>
                        <a:pt x="2593857" y="1150883"/>
                        <a:pt x="3396585" y="0"/>
                      </a:cubicBezTo>
                    </a:path>
                  </a:pathLst>
                </a:custGeom>
                <a:noFill/>
                <a:ln w="508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 flipH="1">
                  <a:off x="6033390" y="1844824"/>
                  <a:ext cx="687719" cy="3953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MC</a:t>
                  </a:r>
                  <a:endParaRPr lang="en-GB" sz="1400" dirty="0"/>
                </a:p>
              </p:txBody>
            </p:sp>
            <p:cxnSp>
              <p:nvCxnSpPr>
                <p:cNvPr id="92" name="Straight Connector 91"/>
                <p:cNvCxnSpPr/>
                <p:nvPr/>
              </p:nvCxnSpPr>
              <p:spPr>
                <a:xfrm>
                  <a:off x="2213621" y="3789040"/>
                  <a:ext cx="4058221" cy="0"/>
                </a:xfrm>
                <a:prstGeom prst="line">
                  <a:avLst/>
                </a:prstGeom>
                <a:ln w="508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3" name="TextBox 92"/>
                <p:cNvSpPr txBox="1"/>
                <p:nvPr/>
              </p:nvSpPr>
              <p:spPr>
                <a:xfrm flipH="1">
                  <a:off x="6271842" y="3619763"/>
                  <a:ext cx="2246089" cy="3953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AR2 = MR2 = D2</a:t>
                  </a:r>
                  <a:endParaRPr lang="en-GB" sz="1400" dirty="0"/>
                </a:p>
              </p:txBody>
            </p:sp>
          </p:grpSp>
          <p:sp>
            <p:nvSpPr>
              <p:cNvPr id="83" name="TextBox 82"/>
              <p:cNvSpPr txBox="1"/>
              <p:nvPr/>
            </p:nvSpPr>
            <p:spPr>
              <a:xfrm flipH="1">
                <a:off x="1713508" y="3588985"/>
                <a:ext cx="617993" cy="4312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P2</a:t>
                </a:r>
                <a:endParaRPr lang="en-GB" sz="1600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-971659" y="1833648"/>
              <a:ext cx="5579283" cy="4065353"/>
              <a:chOff x="138154" y="908720"/>
              <a:chExt cx="7206171" cy="4674408"/>
            </a:xfrm>
          </p:grpSpPr>
          <p:grpSp>
            <p:nvGrpSpPr>
              <p:cNvPr id="60" name="Group 59"/>
              <p:cNvGrpSpPr/>
              <p:nvPr/>
            </p:nvGrpSpPr>
            <p:grpSpPr>
              <a:xfrm>
                <a:off x="138154" y="918668"/>
                <a:ext cx="7206171" cy="4664460"/>
                <a:chOff x="-5862" y="918668"/>
                <a:chExt cx="7206171" cy="4664460"/>
              </a:xfrm>
            </p:grpSpPr>
            <p:cxnSp>
              <p:nvCxnSpPr>
                <p:cNvPr id="78" name="Straight Arrow Connector 77"/>
                <p:cNvCxnSpPr/>
                <p:nvPr/>
              </p:nvCxnSpPr>
              <p:spPr>
                <a:xfrm flipH="1" flipV="1">
                  <a:off x="2024424" y="918668"/>
                  <a:ext cx="27297" cy="4043684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Arrow Connector 78"/>
                <p:cNvCxnSpPr/>
                <p:nvPr/>
              </p:nvCxnSpPr>
              <p:spPr>
                <a:xfrm flipV="1">
                  <a:off x="2038072" y="4944000"/>
                  <a:ext cx="4339893" cy="18351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Rectangle 79"/>
                <p:cNvSpPr/>
                <p:nvPr/>
              </p:nvSpPr>
              <p:spPr>
                <a:xfrm>
                  <a:off x="5699445" y="5007064"/>
                  <a:ext cx="1500864" cy="57606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>
                      <a:solidFill>
                        <a:schemeClr val="tx1"/>
                      </a:solidFill>
                      <a:ea typeface="Calibri"/>
                      <a:cs typeface="Times New Roman"/>
                    </a:rPr>
                    <a:t>Quantity</a:t>
                  </a: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-5862" y="1178655"/>
                  <a:ext cx="2030286" cy="57606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/>
                  <a:r>
                    <a:rPr lang="en-GB" dirty="0">
                      <a:solidFill>
                        <a:schemeClr val="tx1"/>
                      </a:solidFill>
                      <a:ea typeface="Calibri"/>
                      <a:cs typeface="Times New Roman"/>
                    </a:rPr>
                    <a:t>Price</a:t>
                  </a:r>
                </a:p>
              </p:txBody>
            </p:sp>
          </p:grpSp>
          <p:grpSp>
            <p:nvGrpSpPr>
              <p:cNvPr id="61" name="Group 60"/>
              <p:cNvGrpSpPr/>
              <p:nvPr/>
            </p:nvGrpSpPr>
            <p:grpSpPr>
              <a:xfrm>
                <a:off x="2699792" y="1772816"/>
                <a:ext cx="3317229" cy="2935064"/>
                <a:chOff x="2699792" y="1772816"/>
                <a:chExt cx="3317229" cy="2935064"/>
              </a:xfrm>
            </p:grpSpPr>
            <p:cxnSp>
              <p:nvCxnSpPr>
                <p:cNvPr id="76" name="Straight Arrow Connector 75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7" name="TextBox 76"/>
                <p:cNvSpPr txBox="1"/>
                <p:nvPr/>
              </p:nvSpPr>
              <p:spPr>
                <a:xfrm>
                  <a:off x="5459662" y="4283216"/>
                  <a:ext cx="557359" cy="424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D</a:t>
                  </a:r>
                  <a:r>
                    <a:rPr lang="en-GB" sz="1600" dirty="0"/>
                    <a:t>1</a:t>
                  </a:r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 flipH="1">
                <a:off x="3269248" y="1412776"/>
                <a:ext cx="3252653" cy="3152311"/>
                <a:chOff x="2234305" y="1428817"/>
                <a:chExt cx="3252653" cy="3152311"/>
              </a:xfrm>
            </p:grpSpPr>
            <p:cxnSp>
              <p:nvCxnSpPr>
                <p:cNvPr id="74" name="Straight Arrow Connector 73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5" name="TextBox 74"/>
                <p:cNvSpPr txBox="1"/>
                <p:nvPr/>
              </p:nvSpPr>
              <p:spPr>
                <a:xfrm>
                  <a:off x="2234305" y="1428817"/>
                  <a:ext cx="509741" cy="424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S</a:t>
                  </a:r>
                  <a:r>
                    <a:rPr lang="en-GB" sz="1600" dirty="0"/>
                    <a:t>2</a:t>
                  </a:r>
                </a:p>
              </p:txBody>
            </p:sp>
          </p:grpSp>
          <p:cxnSp>
            <p:nvCxnSpPr>
              <p:cNvPr id="63" name="Straight Connector 62"/>
              <p:cNvCxnSpPr/>
              <p:nvPr/>
            </p:nvCxnSpPr>
            <p:spPr>
              <a:xfrm flipH="1">
                <a:off x="2195737" y="2985658"/>
                <a:ext cx="5028533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stCxn id="83" idx="3"/>
              </p:cNvCxnSpPr>
              <p:nvPr/>
            </p:nvCxnSpPr>
            <p:spPr>
              <a:xfrm flipH="1" flipV="1">
                <a:off x="2195737" y="3429001"/>
                <a:ext cx="5028533" cy="3674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TextBox 64"/>
              <p:cNvSpPr txBox="1"/>
              <p:nvPr/>
            </p:nvSpPr>
            <p:spPr>
              <a:xfrm flipH="1">
                <a:off x="1673975" y="3210978"/>
                <a:ext cx="526304" cy="42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2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 flipH="1">
                <a:off x="1631742" y="2780927"/>
                <a:ext cx="526304" cy="42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 flipH="1">
                <a:off x="4139953" y="4944000"/>
                <a:ext cx="573438" cy="42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3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 flipH="1">
                <a:off x="3723671" y="4944000"/>
                <a:ext cx="573923" cy="42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1</a:t>
                </a: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5400000" flipH="1">
                <a:off x="3613508" y="4214522"/>
                <a:ext cx="1548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 flipH="1">
                <a:off x="2985694" y="3975662"/>
                <a:ext cx="1908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1" name="Group 70"/>
              <p:cNvGrpSpPr/>
              <p:nvPr/>
            </p:nvGrpSpPr>
            <p:grpSpPr>
              <a:xfrm flipH="1">
                <a:off x="2853526" y="908720"/>
                <a:ext cx="3236327" cy="3168352"/>
                <a:chOff x="2250631" y="1412776"/>
                <a:chExt cx="3236327" cy="3168352"/>
              </a:xfrm>
            </p:grpSpPr>
            <p:cxnSp>
              <p:nvCxnSpPr>
                <p:cNvPr id="72" name="Straight Arrow Connector 71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TextBox 72"/>
                <p:cNvSpPr txBox="1"/>
                <p:nvPr/>
              </p:nvSpPr>
              <p:spPr>
                <a:xfrm>
                  <a:off x="2250631" y="1412776"/>
                  <a:ext cx="509741" cy="424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S</a:t>
                  </a:r>
                  <a:r>
                    <a:rPr lang="en-GB" sz="1600" dirty="0"/>
                    <a:t>1</a:t>
                  </a:r>
                </a:p>
              </p:txBody>
            </p:sp>
          </p:grpSp>
        </p:grpSp>
        <p:sp>
          <p:nvSpPr>
            <p:cNvPr id="53" name="TextBox 52"/>
            <p:cNvSpPr txBox="1"/>
            <p:nvPr/>
          </p:nvSpPr>
          <p:spPr>
            <a:xfrm flipH="1">
              <a:off x="4507265" y="3461915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</a:t>
              </a:r>
              <a:r>
                <a:rPr lang="en-GB" sz="1600" dirty="0"/>
                <a:t>1</a:t>
              </a: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866905" y="3656540"/>
              <a:ext cx="2736633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6856756" y="3639970"/>
              <a:ext cx="0" cy="1690709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 flipH="1">
              <a:off x="6653620" y="5397996"/>
              <a:ext cx="4569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Q2</a:t>
              </a:r>
              <a:endParaRPr lang="en-GB" sz="1600" dirty="0"/>
            </a:p>
          </p:txBody>
        </p:sp>
        <p:sp>
          <p:nvSpPr>
            <p:cNvPr id="59" name="TextBox 58"/>
            <p:cNvSpPr txBox="1"/>
            <p:nvPr/>
          </p:nvSpPr>
          <p:spPr>
            <a:xfrm flipH="1">
              <a:off x="7619304" y="3470693"/>
              <a:ext cx="15297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AR1 = MR1 = D1</a:t>
              </a:r>
              <a:endParaRPr lang="en-GB" sz="1400" dirty="0"/>
            </a:p>
          </p:txBody>
        </p:sp>
      </p:grpSp>
      <p:cxnSp>
        <p:nvCxnSpPr>
          <p:cNvPr id="142" name="Straight Arrow Connector 141"/>
          <p:cNvCxnSpPr/>
          <p:nvPr/>
        </p:nvCxnSpPr>
        <p:spPr>
          <a:xfrm>
            <a:off x="4230859" y="2860080"/>
            <a:ext cx="581751" cy="0"/>
          </a:xfrm>
          <a:prstGeom prst="straightConnector1">
            <a:avLst/>
          </a:prstGeom>
          <a:ln w="50800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Donut 143"/>
          <p:cNvSpPr/>
          <p:nvPr/>
        </p:nvSpPr>
        <p:spPr>
          <a:xfrm>
            <a:off x="8216322" y="349438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0" name="Straight Arrow Connector 139"/>
          <p:cNvCxnSpPr/>
          <p:nvPr/>
        </p:nvCxnSpPr>
        <p:spPr>
          <a:xfrm>
            <a:off x="8380756" y="3639971"/>
            <a:ext cx="19500" cy="417537"/>
          </a:xfrm>
          <a:prstGeom prst="straightConnector1">
            <a:avLst/>
          </a:prstGeom>
          <a:ln w="38100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Donut 145"/>
          <p:cNvSpPr/>
          <p:nvPr/>
        </p:nvSpPr>
        <p:spPr>
          <a:xfrm>
            <a:off x="7968334" y="389919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7" name="Donut 146"/>
          <p:cNvSpPr/>
          <p:nvPr/>
        </p:nvSpPr>
        <p:spPr>
          <a:xfrm>
            <a:off x="6632610" y="1221023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8" name="Donut 147"/>
          <p:cNvSpPr/>
          <p:nvPr/>
        </p:nvSpPr>
        <p:spPr>
          <a:xfrm>
            <a:off x="1652849" y="1168503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9" name="Equal 148"/>
          <p:cNvSpPr/>
          <p:nvPr/>
        </p:nvSpPr>
        <p:spPr>
          <a:xfrm>
            <a:off x="7863556" y="1230661"/>
            <a:ext cx="367869" cy="324302"/>
          </a:xfrm>
          <a:prstGeom prst="mathEqual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0" name="Equal 149"/>
          <p:cNvSpPr/>
          <p:nvPr/>
        </p:nvSpPr>
        <p:spPr>
          <a:xfrm>
            <a:off x="9241991" y="1230661"/>
            <a:ext cx="367869" cy="324302"/>
          </a:xfrm>
          <a:prstGeom prst="mathEqual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1" name="Straight Arrow Connector 150"/>
          <p:cNvCxnSpPr/>
          <p:nvPr/>
        </p:nvCxnSpPr>
        <p:spPr>
          <a:xfrm>
            <a:off x="5016483" y="1349170"/>
            <a:ext cx="581751" cy="0"/>
          </a:xfrm>
          <a:prstGeom prst="straightConnector1">
            <a:avLst/>
          </a:prstGeom>
          <a:ln w="50800"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2698643" y="1085095"/>
            <a:ext cx="19500" cy="509110"/>
          </a:xfrm>
          <a:prstGeom prst="straightConnector1">
            <a:avLst/>
          </a:prstGeom>
          <a:ln w="38100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Rectangle 152"/>
          <p:cNvSpPr/>
          <p:nvPr/>
        </p:nvSpPr>
        <p:spPr>
          <a:xfrm>
            <a:off x="3449827" y="1103629"/>
            <a:ext cx="563179" cy="536726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3842348" y="1085095"/>
            <a:ext cx="130371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Abnormal Profit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963574" y="1073455"/>
            <a:ext cx="6911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Profit </a:t>
            </a:r>
          </a:p>
          <a:p>
            <a:pPr algn="ctr"/>
            <a:r>
              <a:rPr lang="en-US" sz="1600" dirty="0"/>
              <a:t>Max.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726063" y="1094197"/>
            <a:ext cx="7695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Unit </a:t>
            </a:r>
          </a:p>
          <a:p>
            <a:pPr algn="ctr"/>
            <a:r>
              <a:rPr lang="en-US" sz="1600" dirty="0"/>
              <a:t>Profit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494935" y="1085095"/>
            <a:ext cx="110737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New Firms Enter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943542" y="1093903"/>
            <a:ext cx="10040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Normal</a:t>
            </a:r>
          </a:p>
          <a:p>
            <a:pPr algn="ctr"/>
            <a:r>
              <a:rPr lang="en-US" sz="1600" dirty="0"/>
              <a:t>Profit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8231386" y="1114438"/>
            <a:ext cx="10040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Allocative Efficiency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9488504" y="1094197"/>
            <a:ext cx="110134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Productive Efficiency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8246972" y="3440034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2" name="Rectangle 161"/>
          <p:cNvSpPr/>
          <p:nvPr/>
        </p:nvSpPr>
        <p:spPr>
          <a:xfrm>
            <a:off x="2612792" y="1103630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63" name="Rectangle 162"/>
          <p:cNvSpPr/>
          <p:nvPr/>
        </p:nvSpPr>
        <p:spPr>
          <a:xfrm>
            <a:off x="8273244" y="3623966"/>
            <a:ext cx="313066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4" name="Rectangle 163"/>
          <p:cNvSpPr/>
          <p:nvPr/>
        </p:nvSpPr>
        <p:spPr>
          <a:xfrm>
            <a:off x="3715266" y="1108979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66" name="Rectangle 165"/>
          <p:cNvSpPr/>
          <p:nvPr/>
        </p:nvSpPr>
        <p:spPr>
          <a:xfrm>
            <a:off x="6384032" y="3645024"/>
            <a:ext cx="1952170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7" name="Rectangle 166"/>
          <p:cNvSpPr/>
          <p:nvPr/>
        </p:nvSpPr>
        <p:spPr>
          <a:xfrm>
            <a:off x="5155426" y="1108979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68" name="Rectangle 167"/>
          <p:cNvSpPr/>
          <p:nvPr/>
        </p:nvSpPr>
        <p:spPr>
          <a:xfrm>
            <a:off x="4223792" y="2636912"/>
            <a:ext cx="694718" cy="39630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9" name="Rectangle 168"/>
          <p:cNvSpPr/>
          <p:nvPr/>
        </p:nvSpPr>
        <p:spPr>
          <a:xfrm>
            <a:off x="6811610" y="1108979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70" name="Rectangle 169"/>
          <p:cNvSpPr/>
          <p:nvPr/>
        </p:nvSpPr>
        <p:spPr>
          <a:xfrm>
            <a:off x="8003668" y="3926234"/>
            <a:ext cx="349291" cy="328182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0" name="TextBox 89"/>
          <p:cNvSpPr txBox="1"/>
          <p:nvPr/>
        </p:nvSpPr>
        <p:spPr>
          <a:xfrm>
            <a:off x="1847529" y="5857528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D2BEC32-C805-5814-2774-D286398353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7A8E8C8-F9C7-3615-D41D-588C193947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77B7AE3D-206D-0863-F861-E9774B3FE234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BE149F-700B-2E31-08D6-78F1A4E31948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2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</p:childTnLst>
        </p:cTn>
      </p:par>
    </p:tnLst>
    <p:bldLst>
      <p:bldP spid="141" grpId="0" animBg="1"/>
      <p:bldP spid="144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3" grpId="0" animBg="1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2" grpId="0" animBg="1"/>
      <p:bldP spid="162" grpId="1" animBg="1"/>
      <p:bldP spid="163" grpId="0" animBg="1"/>
      <p:bldP spid="164" grpId="0" animBg="1"/>
      <p:bldP spid="164" grpId="1" animBg="1"/>
      <p:bldP spid="166" grpId="0" animBg="1"/>
      <p:bldP spid="167" grpId="0" animBg="1"/>
      <p:bldP spid="167" grpId="1" animBg="1"/>
      <p:bldP spid="168" grpId="0" animBg="1"/>
      <p:bldP spid="169" grpId="0" animBg="1"/>
      <p:bldP spid="169" grpId="1" animBg="1"/>
      <p:bldP spid="17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Perfect Competition 2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1524001" y="1124918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Rectangle 172"/>
          <p:cNvSpPr/>
          <p:nvPr/>
        </p:nvSpPr>
        <p:spPr>
          <a:xfrm>
            <a:off x="6391840" y="3656073"/>
            <a:ext cx="1494491" cy="396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Group 94"/>
          <p:cNvGrpSpPr/>
          <p:nvPr/>
        </p:nvGrpSpPr>
        <p:grpSpPr>
          <a:xfrm>
            <a:off x="552342" y="1778479"/>
            <a:ext cx="10120749" cy="4120523"/>
            <a:chOff x="-971659" y="1778478"/>
            <a:chExt cx="10120749" cy="4120523"/>
          </a:xfrm>
        </p:grpSpPr>
        <p:grpSp>
          <p:nvGrpSpPr>
            <p:cNvPr id="97" name="Group 96"/>
            <p:cNvGrpSpPr/>
            <p:nvPr/>
          </p:nvGrpSpPr>
          <p:grpSpPr>
            <a:xfrm>
              <a:off x="3441718" y="1778478"/>
              <a:ext cx="5707372" cy="4052496"/>
              <a:chOff x="138154" y="1143411"/>
              <a:chExt cx="8379777" cy="4732072"/>
            </a:xfrm>
          </p:grpSpPr>
          <p:grpSp>
            <p:nvGrpSpPr>
              <p:cNvPr id="126" name="Group 125"/>
              <p:cNvGrpSpPr/>
              <p:nvPr/>
            </p:nvGrpSpPr>
            <p:grpSpPr>
              <a:xfrm>
                <a:off x="138154" y="1143411"/>
                <a:ext cx="8379777" cy="4732072"/>
                <a:chOff x="138154" y="1143411"/>
                <a:chExt cx="8379777" cy="4732072"/>
              </a:xfrm>
            </p:grpSpPr>
            <p:grpSp>
              <p:nvGrpSpPr>
                <p:cNvPr id="128" name="Group 127"/>
                <p:cNvGrpSpPr/>
                <p:nvPr/>
              </p:nvGrpSpPr>
              <p:grpSpPr>
                <a:xfrm>
                  <a:off x="138154" y="1217936"/>
                  <a:ext cx="7674206" cy="4657547"/>
                  <a:chOff x="-5862" y="1217936"/>
                  <a:chExt cx="7674206" cy="4657547"/>
                </a:xfrm>
              </p:grpSpPr>
              <p:cxnSp>
                <p:nvCxnSpPr>
                  <p:cNvPr id="143" name="Straight Arrow Connector 142"/>
                  <p:cNvCxnSpPr/>
                  <p:nvPr/>
                </p:nvCxnSpPr>
                <p:spPr>
                  <a:xfrm flipH="1" flipV="1">
                    <a:off x="2051720" y="1217936"/>
                    <a:ext cx="17883" cy="4073356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Straight Arrow Connector 144"/>
                  <p:cNvCxnSpPr/>
                  <p:nvPr/>
                </p:nvCxnSpPr>
                <p:spPr>
                  <a:xfrm>
                    <a:off x="2038071" y="5291292"/>
                    <a:ext cx="5630273" cy="0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1" name="Rectangle 170"/>
                  <p:cNvSpPr/>
                  <p:nvPr/>
                </p:nvSpPr>
                <p:spPr>
                  <a:xfrm>
                    <a:off x="5663425" y="5299419"/>
                    <a:ext cx="1860904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Quantity</a:t>
                    </a:r>
                  </a:p>
                </p:txBody>
              </p:sp>
              <p:sp>
                <p:nvSpPr>
                  <p:cNvPr id="172" name="Rectangle 171"/>
                  <p:cNvSpPr/>
                  <p:nvPr/>
                </p:nvSpPr>
                <p:spPr>
                  <a:xfrm>
                    <a:off x="-5862" y="1484784"/>
                    <a:ext cx="2030286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Revenue/</a:t>
                    </a:r>
                  </a:p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Costs</a:t>
                    </a:r>
                  </a:p>
                </p:txBody>
              </p:sp>
            </p:grpSp>
            <p:sp>
              <p:nvSpPr>
                <p:cNvPr id="129" name="TextBox 128"/>
                <p:cNvSpPr txBox="1"/>
                <p:nvPr/>
              </p:nvSpPr>
              <p:spPr>
                <a:xfrm flipH="1">
                  <a:off x="4561083" y="5369898"/>
                  <a:ext cx="670949" cy="43126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Q4</a:t>
                  </a:r>
                  <a:endParaRPr lang="en-GB" sz="1600" dirty="0"/>
                </a:p>
              </p:txBody>
            </p:sp>
            <p:sp>
              <p:nvSpPr>
                <p:cNvPr id="130" name="TextBox 129"/>
                <p:cNvSpPr txBox="1"/>
                <p:nvPr/>
              </p:nvSpPr>
              <p:spPr>
                <a:xfrm flipH="1">
                  <a:off x="6465438" y="2067838"/>
                  <a:ext cx="721517" cy="3953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ATC</a:t>
                  </a:r>
                  <a:endParaRPr lang="en-GB" sz="1400" dirty="0"/>
                </a:p>
              </p:txBody>
            </p:sp>
            <p:sp>
              <p:nvSpPr>
                <p:cNvPr id="131" name="Freeform 130"/>
                <p:cNvSpPr/>
                <p:nvPr/>
              </p:nvSpPr>
              <p:spPr>
                <a:xfrm>
                  <a:off x="2677943" y="1719726"/>
                  <a:ext cx="4130564" cy="1597337"/>
                </a:xfrm>
                <a:custGeom>
                  <a:avLst/>
                  <a:gdLst>
                    <a:gd name="connsiteX0" fmla="*/ 0 w 4130565"/>
                    <a:gd name="connsiteY0" fmla="*/ 0 h 898741"/>
                    <a:gd name="connsiteX1" fmla="*/ 2081048 w 4130565"/>
                    <a:gd name="connsiteY1" fmla="*/ 898635 h 898741"/>
                    <a:gd name="connsiteX2" fmla="*/ 4130565 w 4130565"/>
                    <a:gd name="connsiteY2" fmla="*/ 47297 h 8987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4130565" h="898741">
                      <a:moveTo>
                        <a:pt x="0" y="0"/>
                      </a:moveTo>
                      <a:cubicBezTo>
                        <a:pt x="696310" y="445376"/>
                        <a:pt x="1392621" y="890752"/>
                        <a:pt x="2081048" y="898635"/>
                      </a:cubicBezTo>
                      <a:cubicBezTo>
                        <a:pt x="2769476" y="906518"/>
                        <a:pt x="3450020" y="476907"/>
                        <a:pt x="4130565" y="47297"/>
                      </a:cubicBezTo>
                    </a:path>
                  </a:pathLst>
                </a:custGeom>
                <a:noFill/>
                <a:ln w="508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32" name="Straight Connector 131"/>
                <p:cNvCxnSpPr/>
                <p:nvPr/>
              </p:nvCxnSpPr>
              <p:spPr>
                <a:xfrm flipV="1">
                  <a:off x="4816766" y="3317063"/>
                  <a:ext cx="0" cy="1974229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3" name="Freeform 132"/>
                <p:cNvSpPr/>
                <p:nvPr/>
              </p:nvSpPr>
              <p:spPr>
                <a:xfrm>
                  <a:off x="2645509" y="1437713"/>
                  <a:ext cx="3494716" cy="2887318"/>
                </a:xfrm>
                <a:custGeom>
                  <a:avLst/>
                  <a:gdLst>
                    <a:gd name="connsiteX0" fmla="*/ 0 w 3421118"/>
                    <a:gd name="connsiteY0" fmla="*/ 1513489 h 2609908"/>
                    <a:gd name="connsiteX1" fmla="*/ 1245476 w 3421118"/>
                    <a:gd name="connsiteY1" fmla="*/ 2554014 h 2609908"/>
                    <a:gd name="connsiteX2" fmla="*/ 3421118 w 3421118"/>
                    <a:gd name="connsiteY2" fmla="*/ 0 h 2609908"/>
                    <a:gd name="connsiteX0" fmla="*/ 0 w 3421118"/>
                    <a:gd name="connsiteY0" fmla="*/ 1513489 h 2573411"/>
                    <a:gd name="connsiteX1" fmla="*/ 1270009 w 3421118"/>
                    <a:gd name="connsiteY1" fmla="*/ 2514986 h 2573411"/>
                    <a:gd name="connsiteX2" fmla="*/ 3421118 w 3421118"/>
                    <a:gd name="connsiteY2" fmla="*/ 0 h 2573411"/>
                    <a:gd name="connsiteX0" fmla="*/ 0 w 3494716"/>
                    <a:gd name="connsiteY0" fmla="*/ 2528214 h 2875457"/>
                    <a:gd name="connsiteX1" fmla="*/ 1343607 w 3494716"/>
                    <a:gd name="connsiteY1" fmla="*/ 2514986 h 2875457"/>
                    <a:gd name="connsiteX2" fmla="*/ 3494716 w 3494716"/>
                    <a:gd name="connsiteY2" fmla="*/ 0 h 2875457"/>
                    <a:gd name="connsiteX0" fmla="*/ 0 w 3494716"/>
                    <a:gd name="connsiteY0" fmla="*/ 2528214 h 2803548"/>
                    <a:gd name="connsiteX1" fmla="*/ 1662534 w 3494716"/>
                    <a:gd name="connsiteY1" fmla="*/ 2261305 h 2803548"/>
                    <a:gd name="connsiteX2" fmla="*/ 3494716 w 3494716"/>
                    <a:gd name="connsiteY2" fmla="*/ 0 h 2803548"/>
                    <a:gd name="connsiteX0" fmla="*/ 0 w 3494716"/>
                    <a:gd name="connsiteY0" fmla="*/ 2528214 h 2856076"/>
                    <a:gd name="connsiteX1" fmla="*/ 1588935 w 3494716"/>
                    <a:gd name="connsiteY1" fmla="*/ 2456445 h 2856076"/>
                    <a:gd name="connsiteX2" fmla="*/ 3494716 w 3494716"/>
                    <a:gd name="connsiteY2" fmla="*/ 0 h 2856076"/>
                    <a:gd name="connsiteX0" fmla="*/ 0 w 3494716"/>
                    <a:gd name="connsiteY0" fmla="*/ 2528214 h 2850031"/>
                    <a:gd name="connsiteX1" fmla="*/ 1662534 w 3494716"/>
                    <a:gd name="connsiteY1" fmla="*/ 2436930 h 2850031"/>
                    <a:gd name="connsiteX2" fmla="*/ 3494716 w 3494716"/>
                    <a:gd name="connsiteY2" fmla="*/ 0 h 2850031"/>
                    <a:gd name="connsiteX0" fmla="*/ 0 w 3494716"/>
                    <a:gd name="connsiteY0" fmla="*/ 2528214 h 2850031"/>
                    <a:gd name="connsiteX1" fmla="*/ 1662534 w 3494716"/>
                    <a:gd name="connsiteY1" fmla="*/ 2436930 h 2850031"/>
                    <a:gd name="connsiteX2" fmla="*/ 3494716 w 3494716"/>
                    <a:gd name="connsiteY2" fmla="*/ 0 h 2850031"/>
                    <a:gd name="connsiteX0" fmla="*/ 0 w 3494716"/>
                    <a:gd name="connsiteY0" fmla="*/ 2528214 h 2887319"/>
                    <a:gd name="connsiteX1" fmla="*/ 1662534 w 3494716"/>
                    <a:gd name="connsiteY1" fmla="*/ 2436930 h 2887319"/>
                    <a:gd name="connsiteX2" fmla="*/ 3494716 w 3494716"/>
                    <a:gd name="connsiteY2" fmla="*/ 0 h 28873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3494716" h="2887319">
                      <a:moveTo>
                        <a:pt x="0" y="2528214"/>
                      </a:moveTo>
                      <a:cubicBezTo>
                        <a:pt x="337645" y="3174600"/>
                        <a:pt x="1165946" y="2825776"/>
                        <a:pt x="1662534" y="2436930"/>
                      </a:cubicBezTo>
                      <a:cubicBezTo>
                        <a:pt x="2183655" y="2087113"/>
                        <a:pt x="2691988" y="1150883"/>
                        <a:pt x="3494716" y="0"/>
                      </a:cubicBezTo>
                    </a:path>
                  </a:pathLst>
                </a:custGeom>
                <a:noFill/>
                <a:ln w="508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" name="TextBox 133"/>
                <p:cNvSpPr txBox="1"/>
                <p:nvPr/>
              </p:nvSpPr>
              <p:spPr>
                <a:xfrm flipH="1">
                  <a:off x="6222776" y="1143411"/>
                  <a:ext cx="687719" cy="3953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MC</a:t>
                  </a:r>
                  <a:endParaRPr lang="en-GB" sz="1400" dirty="0"/>
                </a:p>
              </p:txBody>
            </p:sp>
            <p:cxnSp>
              <p:nvCxnSpPr>
                <p:cNvPr id="135" name="Straight Connector 134"/>
                <p:cNvCxnSpPr/>
                <p:nvPr/>
              </p:nvCxnSpPr>
              <p:spPr>
                <a:xfrm>
                  <a:off x="2213621" y="3789040"/>
                  <a:ext cx="4058221" cy="0"/>
                </a:xfrm>
                <a:prstGeom prst="line">
                  <a:avLst/>
                </a:prstGeom>
                <a:ln w="508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TextBox 135"/>
                <p:cNvSpPr txBox="1"/>
                <p:nvPr/>
              </p:nvSpPr>
              <p:spPr>
                <a:xfrm flipH="1">
                  <a:off x="6271842" y="3619762"/>
                  <a:ext cx="2246089" cy="3953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600" dirty="0"/>
                    <a:t>AR1 = MR1 = D1</a:t>
                  </a:r>
                  <a:endParaRPr lang="en-GB" sz="1400" dirty="0"/>
                </a:p>
              </p:txBody>
            </p:sp>
          </p:grpSp>
          <p:sp>
            <p:nvSpPr>
              <p:cNvPr id="127" name="TextBox 126"/>
              <p:cNvSpPr txBox="1"/>
              <p:nvPr/>
            </p:nvSpPr>
            <p:spPr>
              <a:xfrm flipH="1">
                <a:off x="1614045" y="3588984"/>
                <a:ext cx="617993" cy="4312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P1</a:t>
                </a:r>
                <a:endParaRPr lang="en-GB" sz="1600" dirty="0"/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-971659" y="1833648"/>
              <a:ext cx="5579283" cy="4065353"/>
              <a:chOff x="138154" y="908720"/>
              <a:chExt cx="7206171" cy="4674408"/>
            </a:xfrm>
          </p:grpSpPr>
          <p:grpSp>
            <p:nvGrpSpPr>
              <p:cNvPr id="104" name="Group 103"/>
              <p:cNvGrpSpPr/>
              <p:nvPr/>
            </p:nvGrpSpPr>
            <p:grpSpPr>
              <a:xfrm>
                <a:off x="138154" y="918668"/>
                <a:ext cx="7206171" cy="4664460"/>
                <a:chOff x="-5862" y="918668"/>
                <a:chExt cx="7206171" cy="4664460"/>
              </a:xfrm>
            </p:grpSpPr>
            <p:cxnSp>
              <p:nvCxnSpPr>
                <p:cNvPr id="122" name="Straight Arrow Connector 121"/>
                <p:cNvCxnSpPr/>
                <p:nvPr/>
              </p:nvCxnSpPr>
              <p:spPr>
                <a:xfrm flipH="1" flipV="1">
                  <a:off x="2024424" y="918668"/>
                  <a:ext cx="27297" cy="4043684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Arrow Connector 122"/>
                <p:cNvCxnSpPr/>
                <p:nvPr/>
              </p:nvCxnSpPr>
              <p:spPr>
                <a:xfrm flipV="1">
                  <a:off x="2038072" y="4944000"/>
                  <a:ext cx="4339893" cy="18351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4" name="Rectangle 123"/>
                <p:cNvSpPr/>
                <p:nvPr/>
              </p:nvSpPr>
              <p:spPr>
                <a:xfrm>
                  <a:off x="5699445" y="5007064"/>
                  <a:ext cx="1500864" cy="57606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>
                      <a:solidFill>
                        <a:schemeClr val="tx1"/>
                      </a:solidFill>
                      <a:ea typeface="Calibri"/>
                      <a:cs typeface="Times New Roman"/>
                    </a:rPr>
                    <a:t>Quantity</a:t>
                  </a:r>
                </a:p>
              </p:txBody>
            </p:sp>
            <p:sp>
              <p:nvSpPr>
                <p:cNvPr id="125" name="Rectangle 124"/>
                <p:cNvSpPr/>
                <p:nvPr/>
              </p:nvSpPr>
              <p:spPr>
                <a:xfrm>
                  <a:off x="-5862" y="1178655"/>
                  <a:ext cx="2030286" cy="57606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/>
                  <a:r>
                    <a:rPr lang="en-GB" dirty="0">
                      <a:solidFill>
                        <a:schemeClr val="tx1"/>
                      </a:solidFill>
                      <a:ea typeface="Calibri"/>
                      <a:cs typeface="Times New Roman"/>
                    </a:rPr>
                    <a:t>Price</a:t>
                  </a:r>
                </a:p>
              </p:txBody>
            </p:sp>
          </p:grpSp>
          <p:grpSp>
            <p:nvGrpSpPr>
              <p:cNvPr id="105" name="Group 104"/>
              <p:cNvGrpSpPr/>
              <p:nvPr/>
            </p:nvGrpSpPr>
            <p:grpSpPr>
              <a:xfrm>
                <a:off x="2699792" y="1772816"/>
                <a:ext cx="3317229" cy="2935064"/>
                <a:chOff x="2699792" y="1772816"/>
                <a:chExt cx="3317229" cy="2935064"/>
              </a:xfrm>
            </p:grpSpPr>
            <p:cxnSp>
              <p:nvCxnSpPr>
                <p:cNvPr id="120" name="Straight Arrow Connector 119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TextBox 120"/>
                <p:cNvSpPr txBox="1"/>
                <p:nvPr/>
              </p:nvSpPr>
              <p:spPr>
                <a:xfrm>
                  <a:off x="5459662" y="4283216"/>
                  <a:ext cx="557359" cy="424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D</a:t>
                  </a:r>
                  <a:r>
                    <a:rPr lang="en-GB" sz="1600" dirty="0"/>
                    <a:t>1</a:t>
                  </a:r>
                </a:p>
              </p:txBody>
            </p:sp>
          </p:grpSp>
          <p:grpSp>
            <p:nvGrpSpPr>
              <p:cNvPr id="106" name="Group 105"/>
              <p:cNvGrpSpPr/>
              <p:nvPr/>
            </p:nvGrpSpPr>
            <p:grpSpPr>
              <a:xfrm flipH="1">
                <a:off x="3269248" y="1412776"/>
                <a:ext cx="3252733" cy="3152311"/>
                <a:chOff x="2234225" y="1428817"/>
                <a:chExt cx="3252733" cy="3152311"/>
              </a:xfrm>
            </p:grpSpPr>
            <p:cxnSp>
              <p:nvCxnSpPr>
                <p:cNvPr id="118" name="Straight Arrow Connector 117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9" name="TextBox 118"/>
                <p:cNvSpPr txBox="1"/>
                <p:nvPr/>
              </p:nvSpPr>
              <p:spPr>
                <a:xfrm>
                  <a:off x="2234225" y="1428817"/>
                  <a:ext cx="509821" cy="424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S</a:t>
                  </a:r>
                  <a:r>
                    <a:rPr lang="en-GB" sz="1600" dirty="0"/>
                    <a:t>1</a:t>
                  </a:r>
                </a:p>
              </p:txBody>
            </p:sp>
          </p:grpSp>
          <p:cxnSp>
            <p:nvCxnSpPr>
              <p:cNvPr id="107" name="Straight Connector 106"/>
              <p:cNvCxnSpPr/>
              <p:nvPr/>
            </p:nvCxnSpPr>
            <p:spPr>
              <a:xfrm flipH="1">
                <a:off x="2195737" y="2985658"/>
                <a:ext cx="5028533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>
                <a:stCxn id="127" idx="3"/>
              </p:cNvCxnSpPr>
              <p:nvPr/>
            </p:nvCxnSpPr>
            <p:spPr>
              <a:xfrm flipH="1" flipV="1">
                <a:off x="2108244" y="3429001"/>
                <a:ext cx="5028531" cy="36748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9" name="TextBox 108"/>
              <p:cNvSpPr txBox="1"/>
              <p:nvPr/>
            </p:nvSpPr>
            <p:spPr>
              <a:xfrm flipH="1">
                <a:off x="1612885" y="3210978"/>
                <a:ext cx="526853" cy="42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 flipH="1">
                <a:off x="1631742" y="2780927"/>
                <a:ext cx="526853" cy="42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2</a:t>
                </a: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 flipH="1">
                <a:off x="4139953" y="4944000"/>
                <a:ext cx="573438" cy="42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 flipH="1">
                <a:off x="3631010" y="4944000"/>
                <a:ext cx="573438" cy="424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3</a:t>
                </a:r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 rot="5400000" flipH="1">
                <a:off x="3613508" y="4214522"/>
                <a:ext cx="1548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rot="5400000" flipH="1">
                <a:off x="2985694" y="3975662"/>
                <a:ext cx="1908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5" name="Group 114"/>
              <p:cNvGrpSpPr/>
              <p:nvPr/>
            </p:nvGrpSpPr>
            <p:grpSpPr>
              <a:xfrm flipH="1">
                <a:off x="2853526" y="908720"/>
                <a:ext cx="3236407" cy="3168352"/>
                <a:chOff x="2250551" y="1412776"/>
                <a:chExt cx="3236407" cy="3168352"/>
              </a:xfrm>
            </p:grpSpPr>
            <p:cxnSp>
              <p:nvCxnSpPr>
                <p:cNvPr id="116" name="Straight Arrow Connector 115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7" name="TextBox 116"/>
                <p:cNvSpPr txBox="1"/>
                <p:nvPr/>
              </p:nvSpPr>
              <p:spPr>
                <a:xfrm>
                  <a:off x="2250551" y="1412776"/>
                  <a:ext cx="509821" cy="42466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S</a:t>
                  </a:r>
                  <a:r>
                    <a:rPr lang="en-GB" sz="1600" dirty="0"/>
                    <a:t>2</a:t>
                  </a:r>
                </a:p>
              </p:txBody>
            </p:sp>
          </p:grpSp>
        </p:grpSp>
        <p:sp>
          <p:nvSpPr>
            <p:cNvPr id="99" name="TextBox 98"/>
            <p:cNvSpPr txBox="1"/>
            <p:nvPr/>
          </p:nvSpPr>
          <p:spPr>
            <a:xfrm flipH="1">
              <a:off x="4507265" y="3461915"/>
              <a:ext cx="4079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</a:t>
              </a:r>
              <a:r>
                <a:rPr lang="en-GB" sz="1600" dirty="0"/>
                <a:t>2</a:t>
              </a:r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4866905" y="3656540"/>
              <a:ext cx="2736633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V="1">
              <a:off x="6362330" y="3573016"/>
              <a:ext cx="9870" cy="1757665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extBox 101"/>
            <p:cNvSpPr txBox="1"/>
            <p:nvPr/>
          </p:nvSpPr>
          <p:spPr>
            <a:xfrm flipH="1">
              <a:off x="6133842" y="5397996"/>
              <a:ext cx="4569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Q2</a:t>
              </a:r>
              <a:endParaRPr lang="en-GB" sz="1600" dirty="0"/>
            </a:p>
          </p:txBody>
        </p:sp>
        <p:sp>
          <p:nvSpPr>
            <p:cNvPr id="103" name="TextBox 102"/>
            <p:cNvSpPr txBox="1"/>
            <p:nvPr/>
          </p:nvSpPr>
          <p:spPr>
            <a:xfrm flipH="1">
              <a:off x="7619304" y="3470693"/>
              <a:ext cx="15297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AR2 = MR2 = D2</a:t>
              </a:r>
              <a:endParaRPr lang="en-GB" sz="1400" dirty="0"/>
            </a:p>
          </p:txBody>
        </p:sp>
      </p:grpSp>
      <p:sp>
        <p:nvSpPr>
          <p:cNvPr id="174" name="Donut 173"/>
          <p:cNvSpPr/>
          <p:nvPr/>
        </p:nvSpPr>
        <p:spPr>
          <a:xfrm>
            <a:off x="7702396" y="3880962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76" name="Straight Arrow Connector 175"/>
          <p:cNvCxnSpPr/>
          <p:nvPr/>
        </p:nvCxnSpPr>
        <p:spPr>
          <a:xfrm>
            <a:off x="7886330" y="3553820"/>
            <a:ext cx="0" cy="554854"/>
          </a:xfrm>
          <a:prstGeom prst="straightConnector1">
            <a:avLst/>
          </a:prstGeom>
          <a:ln w="38100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 flipH="1">
            <a:off x="4194679" y="2860081"/>
            <a:ext cx="617931" cy="2406"/>
          </a:xfrm>
          <a:prstGeom prst="straightConnector1">
            <a:avLst/>
          </a:prstGeom>
          <a:ln w="5080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Donut 178"/>
          <p:cNvSpPr/>
          <p:nvPr/>
        </p:nvSpPr>
        <p:spPr>
          <a:xfrm>
            <a:off x="7987893" y="3461915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0" name="Donut 179"/>
          <p:cNvSpPr/>
          <p:nvPr/>
        </p:nvSpPr>
        <p:spPr>
          <a:xfrm>
            <a:off x="6632610" y="1221023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1" name="Donut 180"/>
          <p:cNvSpPr/>
          <p:nvPr/>
        </p:nvSpPr>
        <p:spPr>
          <a:xfrm>
            <a:off x="1652849" y="1168503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2" name="Equal 181"/>
          <p:cNvSpPr/>
          <p:nvPr/>
        </p:nvSpPr>
        <p:spPr>
          <a:xfrm>
            <a:off x="7863556" y="1230661"/>
            <a:ext cx="367869" cy="324302"/>
          </a:xfrm>
          <a:prstGeom prst="mathEqual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3" name="Equal 182"/>
          <p:cNvSpPr/>
          <p:nvPr/>
        </p:nvSpPr>
        <p:spPr>
          <a:xfrm>
            <a:off x="9241991" y="1230661"/>
            <a:ext cx="367869" cy="324302"/>
          </a:xfrm>
          <a:prstGeom prst="mathEqual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84" name="Straight Arrow Connector 183"/>
          <p:cNvCxnSpPr/>
          <p:nvPr/>
        </p:nvCxnSpPr>
        <p:spPr>
          <a:xfrm flipH="1">
            <a:off x="4965719" y="1349170"/>
            <a:ext cx="589775" cy="0"/>
          </a:xfrm>
          <a:prstGeom prst="straightConnector1">
            <a:avLst/>
          </a:prstGeom>
          <a:ln w="5080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>
            <a:off x="2698643" y="1085095"/>
            <a:ext cx="19500" cy="509110"/>
          </a:xfrm>
          <a:prstGeom prst="straightConnector1">
            <a:avLst/>
          </a:prstGeom>
          <a:ln w="38100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Rectangle 185"/>
          <p:cNvSpPr/>
          <p:nvPr/>
        </p:nvSpPr>
        <p:spPr>
          <a:xfrm>
            <a:off x="3449827" y="1103629"/>
            <a:ext cx="563179" cy="53672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/>
          <p:cNvSpPr txBox="1"/>
          <p:nvPr/>
        </p:nvSpPr>
        <p:spPr>
          <a:xfrm>
            <a:off x="3842348" y="1085095"/>
            <a:ext cx="130371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Economic</a:t>
            </a:r>
          </a:p>
          <a:p>
            <a:pPr algn="ctr"/>
            <a:r>
              <a:rPr lang="en-US" sz="1600" dirty="0"/>
              <a:t>Loss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963574" y="1073455"/>
            <a:ext cx="6911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Profit </a:t>
            </a:r>
          </a:p>
          <a:p>
            <a:pPr algn="ctr"/>
            <a:r>
              <a:rPr lang="en-US" sz="1600" dirty="0"/>
              <a:t>Max.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2726063" y="1094197"/>
            <a:ext cx="7695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Unit </a:t>
            </a:r>
          </a:p>
          <a:p>
            <a:pPr algn="ctr"/>
            <a:r>
              <a:rPr lang="en-US" sz="1600" dirty="0"/>
              <a:t>Loss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5494935" y="1085095"/>
            <a:ext cx="110737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Firms Exit Market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6943542" y="1093903"/>
            <a:ext cx="10040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Normal</a:t>
            </a:r>
          </a:p>
          <a:p>
            <a:pPr algn="ctr"/>
            <a:r>
              <a:rPr lang="en-US" sz="1600" dirty="0"/>
              <a:t>Profit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8231386" y="1114438"/>
            <a:ext cx="10040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Allocative Efficiency</a:t>
            </a:r>
          </a:p>
          <a:p>
            <a:pPr algn="ctr"/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9488504" y="1094197"/>
            <a:ext cx="11013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Productive Efficiency</a:t>
            </a:r>
          </a:p>
          <a:p>
            <a:pPr algn="ctr"/>
            <a:endParaRPr lang="en-US" dirty="0"/>
          </a:p>
        </p:txBody>
      </p:sp>
      <p:sp>
        <p:nvSpPr>
          <p:cNvPr id="194" name="Rectangle 193"/>
          <p:cNvSpPr/>
          <p:nvPr/>
        </p:nvSpPr>
        <p:spPr>
          <a:xfrm>
            <a:off x="7745363" y="3910468"/>
            <a:ext cx="349291" cy="328182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95" name="Rectangle 194"/>
          <p:cNvSpPr/>
          <p:nvPr/>
        </p:nvSpPr>
        <p:spPr>
          <a:xfrm>
            <a:off x="2612792" y="1103630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96" name="Rectangle 195"/>
          <p:cNvSpPr/>
          <p:nvPr/>
        </p:nvSpPr>
        <p:spPr>
          <a:xfrm>
            <a:off x="7711709" y="3573016"/>
            <a:ext cx="335781" cy="535658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97" name="Rectangle 196"/>
          <p:cNvSpPr/>
          <p:nvPr/>
        </p:nvSpPr>
        <p:spPr>
          <a:xfrm>
            <a:off x="3715266" y="1103630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98" name="Rectangle 197"/>
          <p:cNvSpPr/>
          <p:nvPr/>
        </p:nvSpPr>
        <p:spPr>
          <a:xfrm>
            <a:off x="6424509" y="3645024"/>
            <a:ext cx="1439047" cy="37557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99" name="Rectangle 198"/>
          <p:cNvSpPr/>
          <p:nvPr/>
        </p:nvSpPr>
        <p:spPr>
          <a:xfrm>
            <a:off x="5299442" y="1103630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200" name="Rectangle 199"/>
          <p:cNvSpPr/>
          <p:nvPr/>
        </p:nvSpPr>
        <p:spPr>
          <a:xfrm>
            <a:off x="4193374" y="2715114"/>
            <a:ext cx="719523" cy="297372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01" name="Rectangle 200"/>
          <p:cNvSpPr/>
          <p:nvPr/>
        </p:nvSpPr>
        <p:spPr>
          <a:xfrm>
            <a:off x="6811610" y="1103630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202" name="Rectangle 201"/>
          <p:cNvSpPr/>
          <p:nvPr/>
        </p:nvSpPr>
        <p:spPr>
          <a:xfrm>
            <a:off x="7959265" y="3392910"/>
            <a:ext cx="396497" cy="41189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9" name="TextBox 78"/>
          <p:cNvSpPr txBox="1"/>
          <p:nvPr/>
        </p:nvSpPr>
        <p:spPr>
          <a:xfrm>
            <a:off x="1847529" y="5877273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6FEF39-385D-EC88-41AE-63AF55C917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745DFA2-5926-298E-043C-962CE3EDE7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1647BDC5-D898-6224-BC6D-54A7A1561C7D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9CACE2-A277-7DAF-194A-226993807C6E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248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0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2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2"/>
                  </p:tgtEl>
                </p:cond>
              </p:nextCondLst>
            </p:seq>
          </p:childTnLst>
        </p:cTn>
      </p:par>
    </p:tnLst>
    <p:bldLst>
      <p:bldP spid="173" grpId="0" animBg="1"/>
      <p:bldP spid="174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6" grpId="0" animBg="1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5" grpId="0" animBg="1"/>
      <p:bldP spid="195" grpId="1" animBg="1"/>
      <p:bldP spid="196" grpId="0" animBg="1"/>
      <p:bldP spid="197" grpId="0" animBg="1"/>
      <p:bldP spid="197" grpId="1" animBg="1"/>
      <p:bldP spid="198" grpId="0" animBg="1"/>
      <p:bldP spid="199" grpId="0" animBg="1"/>
      <p:bldP spid="199" grpId="1" animBg="1"/>
      <p:bldP spid="200" grpId="0" animBg="1"/>
      <p:bldP spid="201" grpId="0" animBg="1"/>
      <p:bldP spid="201" grpId="1" animBg="1"/>
      <p:bldP spid="20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Perfect Competition 3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1524001" y="1124918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Rectangle 159"/>
          <p:cNvSpPr/>
          <p:nvPr/>
        </p:nvSpPr>
        <p:spPr>
          <a:xfrm>
            <a:off x="6391840" y="3108792"/>
            <a:ext cx="1494491" cy="9360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552341" y="1633511"/>
            <a:ext cx="9866192" cy="4265490"/>
            <a:chOff x="-971659" y="1633511"/>
            <a:chExt cx="9866192" cy="4265490"/>
          </a:xfrm>
        </p:grpSpPr>
        <p:grpSp>
          <p:nvGrpSpPr>
            <p:cNvPr id="80" name="Group 79"/>
            <p:cNvGrpSpPr/>
            <p:nvPr/>
          </p:nvGrpSpPr>
          <p:grpSpPr>
            <a:xfrm>
              <a:off x="-971659" y="1633511"/>
              <a:ext cx="9808764" cy="4265490"/>
              <a:chOff x="-971659" y="1633511"/>
              <a:chExt cx="9808764" cy="4265490"/>
            </a:xfrm>
          </p:grpSpPr>
          <p:grpSp>
            <p:nvGrpSpPr>
              <p:cNvPr id="83" name="Group 82"/>
              <p:cNvGrpSpPr/>
              <p:nvPr/>
            </p:nvGrpSpPr>
            <p:grpSpPr>
              <a:xfrm>
                <a:off x="-971659" y="1633511"/>
                <a:ext cx="9808764" cy="4265490"/>
                <a:chOff x="-971659" y="1633511"/>
                <a:chExt cx="9808764" cy="4265490"/>
              </a:xfrm>
            </p:grpSpPr>
            <p:grpSp>
              <p:nvGrpSpPr>
                <p:cNvPr id="85" name="Group 84"/>
                <p:cNvGrpSpPr/>
                <p:nvPr/>
              </p:nvGrpSpPr>
              <p:grpSpPr>
                <a:xfrm>
                  <a:off x="3441718" y="1633511"/>
                  <a:ext cx="5395387" cy="4197463"/>
                  <a:chOff x="138154" y="974133"/>
                  <a:chExt cx="7921709" cy="4901350"/>
                </a:xfrm>
              </p:grpSpPr>
              <p:grpSp>
                <p:nvGrpSpPr>
                  <p:cNvPr id="147" name="Group 146"/>
                  <p:cNvGrpSpPr/>
                  <p:nvPr/>
                </p:nvGrpSpPr>
                <p:grpSpPr>
                  <a:xfrm>
                    <a:off x="138154" y="974133"/>
                    <a:ext cx="7921709" cy="4901350"/>
                    <a:chOff x="138154" y="974133"/>
                    <a:chExt cx="7921709" cy="4901350"/>
                  </a:xfrm>
                </p:grpSpPr>
                <p:grpSp>
                  <p:nvGrpSpPr>
                    <p:cNvPr id="149" name="Group 148"/>
                    <p:cNvGrpSpPr/>
                    <p:nvPr/>
                  </p:nvGrpSpPr>
                  <p:grpSpPr>
                    <a:xfrm>
                      <a:off x="138154" y="1217936"/>
                      <a:ext cx="7674206" cy="4657547"/>
                      <a:chOff x="-5862" y="1217936"/>
                      <a:chExt cx="7674206" cy="4657547"/>
                    </a:xfrm>
                  </p:grpSpPr>
                  <p:cxnSp>
                    <p:nvCxnSpPr>
                      <p:cNvPr id="156" name="Straight Arrow Connector 155"/>
                      <p:cNvCxnSpPr/>
                      <p:nvPr/>
                    </p:nvCxnSpPr>
                    <p:spPr>
                      <a:xfrm flipH="1" flipV="1">
                        <a:off x="2051720" y="1217936"/>
                        <a:ext cx="17883" cy="4073356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57" name="Straight Arrow Connector 156"/>
                      <p:cNvCxnSpPr/>
                      <p:nvPr/>
                    </p:nvCxnSpPr>
                    <p:spPr>
                      <a:xfrm>
                        <a:off x="2038071" y="5291292"/>
                        <a:ext cx="5630273" cy="0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58" name="Rectangle 157"/>
                      <p:cNvSpPr/>
                      <p:nvPr/>
                    </p:nvSpPr>
                    <p:spPr>
                      <a:xfrm>
                        <a:off x="5663425" y="5299419"/>
                        <a:ext cx="1860904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Quantity</a:t>
                        </a:r>
                      </a:p>
                    </p:txBody>
                  </p:sp>
                  <p:sp>
                    <p:nvSpPr>
                      <p:cNvPr id="159" name="Rectangle 158"/>
                      <p:cNvSpPr/>
                      <p:nvPr/>
                    </p:nvSpPr>
                    <p:spPr>
                      <a:xfrm>
                        <a:off x="-5862" y="1484784"/>
                        <a:ext cx="203028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Revenue/</a:t>
                        </a:r>
                      </a:p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Costs</a:t>
                        </a:r>
                      </a:p>
                    </p:txBody>
                  </p:sp>
                </p:grpSp>
                <p:sp>
                  <p:nvSpPr>
                    <p:cNvPr id="150" name="TextBox 149"/>
                    <p:cNvSpPr txBox="1"/>
                    <p:nvPr/>
                  </p:nvSpPr>
                  <p:spPr>
                    <a:xfrm flipH="1">
                      <a:off x="6945706" y="974133"/>
                      <a:ext cx="721517" cy="39532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600" dirty="0"/>
                        <a:t>ATC</a:t>
                      </a:r>
                      <a:endParaRPr lang="en-GB" sz="1400" dirty="0"/>
                    </a:p>
                  </p:txBody>
                </p:sp>
                <p:sp>
                  <p:nvSpPr>
                    <p:cNvPr id="151" name="Freeform 150"/>
                    <p:cNvSpPr/>
                    <p:nvPr/>
                  </p:nvSpPr>
                  <p:spPr>
                    <a:xfrm>
                      <a:off x="3045935" y="1286695"/>
                      <a:ext cx="4130564" cy="1597337"/>
                    </a:xfrm>
                    <a:custGeom>
                      <a:avLst/>
                      <a:gdLst>
                        <a:gd name="connsiteX0" fmla="*/ 0 w 4130565"/>
                        <a:gd name="connsiteY0" fmla="*/ 0 h 898741"/>
                        <a:gd name="connsiteX1" fmla="*/ 2081048 w 4130565"/>
                        <a:gd name="connsiteY1" fmla="*/ 898635 h 898741"/>
                        <a:gd name="connsiteX2" fmla="*/ 4130565 w 4130565"/>
                        <a:gd name="connsiteY2" fmla="*/ 47297 h 89874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130565" h="898741">
                          <a:moveTo>
                            <a:pt x="0" y="0"/>
                          </a:moveTo>
                          <a:cubicBezTo>
                            <a:pt x="696310" y="445376"/>
                            <a:pt x="1392621" y="890752"/>
                            <a:pt x="2081048" y="898635"/>
                          </a:cubicBezTo>
                          <a:cubicBezTo>
                            <a:pt x="2769476" y="906518"/>
                            <a:pt x="3450020" y="476907"/>
                            <a:pt x="4130565" y="47297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2" name="Freeform 151"/>
                    <p:cNvSpPr/>
                    <p:nvPr/>
                  </p:nvSpPr>
                  <p:spPr>
                    <a:xfrm>
                      <a:off x="2645509" y="1437713"/>
                      <a:ext cx="3494716" cy="2887318"/>
                    </a:xfrm>
                    <a:custGeom>
                      <a:avLst/>
                      <a:gdLst>
                        <a:gd name="connsiteX0" fmla="*/ 0 w 3421118"/>
                        <a:gd name="connsiteY0" fmla="*/ 1513489 h 2609908"/>
                        <a:gd name="connsiteX1" fmla="*/ 1245476 w 3421118"/>
                        <a:gd name="connsiteY1" fmla="*/ 2554014 h 2609908"/>
                        <a:gd name="connsiteX2" fmla="*/ 3421118 w 3421118"/>
                        <a:gd name="connsiteY2" fmla="*/ 0 h 2609908"/>
                        <a:gd name="connsiteX0" fmla="*/ 0 w 3421118"/>
                        <a:gd name="connsiteY0" fmla="*/ 1513489 h 2573411"/>
                        <a:gd name="connsiteX1" fmla="*/ 1270009 w 3421118"/>
                        <a:gd name="connsiteY1" fmla="*/ 2514986 h 2573411"/>
                        <a:gd name="connsiteX2" fmla="*/ 3421118 w 3421118"/>
                        <a:gd name="connsiteY2" fmla="*/ 0 h 2573411"/>
                        <a:gd name="connsiteX0" fmla="*/ 0 w 3494716"/>
                        <a:gd name="connsiteY0" fmla="*/ 2528214 h 2875457"/>
                        <a:gd name="connsiteX1" fmla="*/ 1343607 w 3494716"/>
                        <a:gd name="connsiteY1" fmla="*/ 2514986 h 2875457"/>
                        <a:gd name="connsiteX2" fmla="*/ 3494716 w 3494716"/>
                        <a:gd name="connsiteY2" fmla="*/ 0 h 2875457"/>
                        <a:gd name="connsiteX0" fmla="*/ 0 w 3494716"/>
                        <a:gd name="connsiteY0" fmla="*/ 2528214 h 2803548"/>
                        <a:gd name="connsiteX1" fmla="*/ 1662534 w 3494716"/>
                        <a:gd name="connsiteY1" fmla="*/ 2261305 h 2803548"/>
                        <a:gd name="connsiteX2" fmla="*/ 3494716 w 3494716"/>
                        <a:gd name="connsiteY2" fmla="*/ 0 h 2803548"/>
                        <a:gd name="connsiteX0" fmla="*/ 0 w 3494716"/>
                        <a:gd name="connsiteY0" fmla="*/ 2528214 h 2856076"/>
                        <a:gd name="connsiteX1" fmla="*/ 1588935 w 3494716"/>
                        <a:gd name="connsiteY1" fmla="*/ 2456445 h 2856076"/>
                        <a:gd name="connsiteX2" fmla="*/ 3494716 w 3494716"/>
                        <a:gd name="connsiteY2" fmla="*/ 0 h 2856076"/>
                        <a:gd name="connsiteX0" fmla="*/ 0 w 3494716"/>
                        <a:gd name="connsiteY0" fmla="*/ 2528214 h 2850031"/>
                        <a:gd name="connsiteX1" fmla="*/ 1662534 w 3494716"/>
                        <a:gd name="connsiteY1" fmla="*/ 2436930 h 2850031"/>
                        <a:gd name="connsiteX2" fmla="*/ 3494716 w 3494716"/>
                        <a:gd name="connsiteY2" fmla="*/ 0 h 2850031"/>
                        <a:gd name="connsiteX0" fmla="*/ 0 w 3494716"/>
                        <a:gd name="connsiteY0" fmla="*/ 2528214 h 2850031"/>
                        <a:gd name="connsiteX1" fmla="*/ 1662534 w 3494716"/>
                        <a:gd name="connsiteY1" fmla="*/ 2436930 h 2850031"/>
                        <a:gd name="connsiteX2" fmla="*/ 3494716 w 3494716"/>
                        <a:gd name="connsiteY2" fmla="*/ 0 h 2850031"/>
                        <a:gd name="connsiteX0" fmla="*/ 0 w 3494716"/>
                        <a:gd name="connsiteY0" fmla="*/ 2528214 h 2887319"/>
                        <a:gd name="connsiteX1" fmla="*/ 1662534 w 3494716"/>
                        <a:gd name="connsiteY1" fmla="*/ 2436930 h 2887319"/>
                        <a:gd name="connsiteX2" fmla="*/ 3494716 w 3494716"/>
                        <a:gd name="connsiteY2" fmla="*/ 0 h 288731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494716" h="2887319">
                          <a:moveTo>
                            <a:pt x="0" y="2528214"/>
                          </a:moveTo>
                          <a:cubicBezTo>
                            <a:pt x="337645" y="3174600"/>
                            <a:pt x="1165946" y="2825776"/>
                            <a:pt x="1662534" y="2436930"/>
                          </a:cubicBezTo>
                          <a:cubicBezTo>
                            <a:pt x="2183655" y="2087113"/>
                            <a:pt x="2691988" y="1150883"/>
                            <a:pt x="3494716" y="0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53" name="TextBox 152"/>
                    <p:cNvSpPr txBox="1"/>
                    <p:nvPr/>
                  </p:nvSpPr>
                  <p:spPr>
                    <a:xfrm flipH="1">
                      <a:off x="6222776" y="1143411"/>
                      <a:ext cx="687719" cy="39532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600" dirty="0"/>
                        <a:t>MC</a:t>
                      </a:r>
                      <a:endParaRPr lang="en-GB" sz="1400" dirty="0"/>
                    </a:p>
                  </p:txBody>
                </p:sp>
                <p:cxnSp>
                  <p:nvCxnSpPr>
                    <p:cNvPr id="154" name="Straight Connector 153"/>
                    <p:cNvCxnSpPr/>
                    <p:nvPr/>
                  </p:nvCxnSpPr>
                  <p:spPr>
                    <a:xfrm>
                      <a:off x="2213621" y="3789040"/>
                      <a:ext cx="4058221" cy="0"/>
                    </a:xfrm>
                    <a:prstGeom prst="line">
                      <a:avLst/>
                    </a:prstGeom>
                    <a:ln w="508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55" name="TextBox 154"/>
                    <p:cNvSpPr txBox="1"/>
                    <p:nvPr/>
                  </p:nvSpPr>
                  <p:spPr>
                    <a:xfrm flipH="1">
                      <a:off x="6271842" y="3619762"/>
                      <a:ext cx="1788021" cy="39532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600" dirty="0"/>
                        <a:t>AR = MR = D</a:t>
                      </a:r>
                      <a:endParaRPr lang="en-GB" sz="1400" dirty="0"/>
                    </a:p>
                  </p:txBody>
                </p:sp>
              </p:grpSp>
              <p:sp>
                <p:nvSpPr>
                  <p:cNvPr id="148" name="TextBox 147"/>
                  <p:cNvSpPr txBox="1"/>
                  <p:nvPr/>
                </p:nvSpPr>
                <p:spPr>
                  <a:xfrm flipH="1">
                    <a:off x="1614045" y="3588984"/>
                    <a:ext cx="617993" cy="43126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P1</a:t>
                    </a:r>
                    <a:endParaRPr lang="en-GB" sz="1600" dirty="0"/>
                  </a:p>
                </p:txBody>
              </p:sp>
            </p:grpSp>
            <p:grpSp>
              <p:nvGrpSpPr>
                <p:cNvPr id="86" name="Group 85"/>
                <p:cNvGrpSpPr/>
                <p:nvPr/>
              </p:nvGrpSpPr>
              <p:grpSpPr>
                <a:xfrm>
                  <a:off x="-971659" y="1842300"/>
                  <a:ext cx="5579283" cy="4056701"/>
                  <a:chOff x="138154" y="918668"/>
                  <a:chExt cx="7206171" cy="4664460"/>
                </a:xfrm>
              </p:grpSpPr>
              <p:grpSp>
                <p:nvGrpSpPr>
                  <p:cNvPr id="89" name="Group 88"/>
                  <p:cNvGrpSpPr/>
                  <p:nvPr/>
                </p:nvGrpSpPr>
                <p:grpSpPr>
                  <a:xfrm>
                    <a:off x="138154" y="918668"/>
                    <a:ext cx="7206171" cy="4664460"/>
                    <a:chOff x="-5862" y="918668"/>
                    <a:chExt cx="7206171" cy="4664460"/>
                  </a:xfrm>
                </p:grpSpPr>
                <p:cxnSp>
                  <p:nvCxnSpPr>
                    <p:cNvPr id="141" name="Straight Arrow Connector 140"/>
                    <p:cNvCxnSpPr/>
                    <p:nvPr/>
                  </p:nvCxnSpPr>
                  <p:spPr>
                    <a:xfrm flipH="1" flipV="1">
                      <a:off x="2024424" y="918668"/>
                      <a:ext cx="27297" cy="4043684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Straight Arrow Connector 141"/>
                    <p:cNvCxnSpPr/>
                    <p:nvPr/>
                  </p:nvCxnSpPr>
                  <p:spPr>
                    <a:xfrm flipV="1">
                      <a:off x="2038072" y="4944000"/>
                      <a:ext cx="4339893" cy="18351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44" name="Rectangle 143"/>
                    <p:cNvSpPr/>
                    <p:nvPr/>
                  </p:nvSpPr>
                  <p:spPr>
                    <a:xfrm>
                      <a:off x="5699445" y="5007064"/>
                      <a:ext cx="1500864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Quantity</a:t>
                      </a:r>
                    </a:p>
                  </p:txBody>
                </p:sp>
                <p:sp>
                  <p:nvSpPr>
                    <p:cNvPr id="146" name="Rectangle 145"/>
                    <p:cNvSpPr/>
                    <p:nvPr/>
                  </p:nvSpPr>
                  <p:spPr>
                    <a:xfrm>
                      <a:off x="-5862" y="1178655"/>
                      <a:ext cx="2030286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Price</a:t>
                      </a:r>
                    </a:p>
                  </p:txBody>
                </p:sp>
              </p:grpSp>
              <p:grpSp>
                <p:nvGrpSpPr>
                  <p:cNvPr id="90" name="Group 89"/>
                  <p:cNvGrpSpPr/>
                  <p:nvPr/>
                </p:nvGrpSpPr>
                <p:grpSpPr>
                  <a:xfrm>
                    <a:off x="2699792" y="1772816"/>
                    <a:ext cx="3317229" cy="2935064"/>
                    <a:chOff x="2699792" y="1772816"/>
                    <a:chExt cx="3317229" cy="2935064"/>
                  </a:xfrm>
                </p:grpSpPr>
                <p:cxnSp>
                  <p:nvCxnSpPr>
                    <p:cNvPr id="139" name="Straight Arrow Connector 138"/>
                    <p:cNvCxnSpPr/>
                    <p:nvPr/>
                  </p:nvCxnSpPr>
                  <p:spPr>
                    <a:xfrm flipH="1" flipV="1">
                      <a:off x="2699792" y="1772816"/>
                      <a:ext cx="2787166" cy="2808312"/>
                    </a:xfrm>
                    <a:prstGeom prst="straightConnector1">
                      <a:avLst/>
                    </a:prstGeom>
                    <a:ln w="50800" cap="rnd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40" name="TextBox 139"/>
                    <p:cNvSpPr txBox="1"/>
                    <p:nvPr/>
                  </p:nvSpPr>
                  <p:spPr>
                    <a:xfrm>
                      <a:off x="5459662" y="4283216"/>
                      <a:ext cx="557359" cy="42466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D</a:t>
                      </a:r>
                      <a:r>
                        <a:rPr lang="en-GB" sz="1600" dirty="0"/>
                        <a:t>1</a:t>
                      </a:r>
                    </a:p>
                  </p:txBody>
                </p:sp>
              </p:grpSp>
              <p:grpSp>
                <p:nvGrpSpPr>
                  <p:cNvPr id="91" name="Group 90"/>
                  <p:cNvGrpSpPr/>
                  <p:nvPr/>
                </p:nvGrpSpPr>
                <p:grpSpPr>
                  <a:xfrm flipH="1">
                    <a:off x="3269248" y="1412776"/>
                    <a:ext cx="3252733" cy="3152311"/>
                    <a:chOff x="2234225" y="1428817"/>
                    <a:chExt cx="3252733" cy="3152311"/>
                  </a:xfrm>
                </p:grpSpPr>
                <p:cxnSp>
                  <p:nvCxnSpPr>
                    <p:cNvPr id="137" name="Straight Arrow Connector 136"/>
                    <p:cNvCxnSpPr/>
                    <p:nvPr/>
                  </p:nvCxnSpPr>
                  <p:spPr>
                    <a:xfrm flipH="1" flipV="1">
                      <a:off x="2699792" y="1772816"/>
                      <a:ext cx="2787166" cy="2808312"/>
                    </a:xfrm>
                    <a:prstGeom prst="straightConnector1">
                      <a:avLst/>
                    </a:prstGeom>
                    <a:ln w="50800" cap="rnd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38" name="TextBox 137"/>
                    <p:cNvSpPr txBox="1"/>
                    <p:nvPr/>
                  </p:nvSpPr>
                  <p:spPr>
                    <a:xfrm>
                      <a:off x="2234225" y="1428817"/>
                      <a:ext cx="509821" cy="42466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S</a:t>
                      </a:r>
                      <a:r>
                        <a:rPr lang="en-GB" sz="1600" dirty="0"/>
                        <a:t>1</a:t>
                      </a:r>
                    </a:p>
                  </p:txBody>
                </p:sp>
              </p:grpSp>
              <p:cxnSp>
                <p:nvCxnSpPr>
                  <p:cNvPr id="92" name="Straight Connector 91"/>
                  <p:cNvCxnSpPr>
                    <a:stCxn id="148" idx="3"/>
                  </p:cNvCxnSpPr>
                  <p:nvPr/>
                </p:nvCxnSpPr>
                <p:spPr>
                  <a:xfrm flipH="1" flipV="1">
                    <a:off x="2108244" y="3429001"/>
                    <a:ext cx="5028531" cy="3674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3" name="TextBox 92"/>
                  <p:cNvSpPr txBox="1"/>
                  <p:nvPr/>
                </p:nvSpPr>
                <p:spPr>
                  <a:xfrm flipH="1">
                    <a:off x="1673975" y="3210978"/>
                    <a:ext cx="526853" cy="42466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P</a:t>
                    </a:r>
                    <a:r>
                      <a:rPr lang="en-GB" sz="1600" dirty="0"/>
                      <a:t>1</a:t>
                    </a:r>
                  </a:p>
                </p:txBody>
              </p:sp>
              <p:sp>
                <p:nvSpPr>
                  <p:cNvPr id="94" name="TextBox 93"/>
                  <p:cNvSpPr txBox="1"/>
                  <p:nvPr/>
                </p:nvSpPr>
                <p:spPr>
                  <a:xfrm flipH="1">
                    <a:off x="4139953" y="4944000"/>
                    <a:ext cx="573438" cy="42466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</a:t>
                    </a:r>
                    <a:r>
                      <a:rPr lang="en-GB" sz="1600" dirty="0"/>
                      <a:t>1</a:t>
                    </a:r>
                  </a:p>
                </p:txBody>
              </p:sp>
              <p:cxnSp>
                <p:nvCxnSpPr>
                  <p:cNvPr id="96" name="Straight Connector 95"/>
                  <p:cNvCxnSpPr/>
                  <p:nvPr/>
                </p:nvCxnSpPr>
                <p:spPr>
                  <a:xfrm rot="5400000" flipH="1">
                    <a:off x="3613508" y="4214522"/>
                    <a:ext cx="1548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7" name="Straight Connector 86"/>
                <p:cNvCxnSpPr/>
                <p:nvPr/>
              </p:nvCxnSpPr>
              <p:spPr>
                <a:xfrm flipV="1">
                  <a:off x="6362330" y="3041501"/>
                  <a:ext cx="0" cy="22891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8" name="TextBox 87"/>
                <p:cNvSpPr txBox="1"/>
                <p:nvPr/>
              </p:nvSpPr>
              <p:spPr>
                <a:xfrm flipH="1">
                  <a:off x="6133842" y="5397996"/>
                  <a:ext cx="4569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Q2</a:t>
                  </a:r>
                  <a:endParaRPr lang="en-GB" sz="1600" dirty="0"/>
                </a:p>
              </p:txBody>
            </p:sp>
          </p:grpSp>
          <p:cxnSp>
            <p:nvCxnSpPr>
              <p:cNvPr id="84" name="Straight Connector 83"/>
              <p:cNvCxnSpPr/>
              <p:nvPr/>
            </p:nvCxnSpPr>
            <p:spPr>
              <a:xfrm flipH="1">
                <a:off x="4890412" y="3088799"/>
                <a:ext cx="1449995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1" name="Freeform 80"/>
            <p:cNvSpPr/>
            <p:nvPr/>
          </p:nvSpPr>
          <p:spPr>
            <a:xfrm>
              <a:off x="5200748" y="2223817"/>
              <a:ext cx="3164170" cy="1479745"/>
            </a:xfrm>
            <a:custGeom>
              <a:avLst/>
              <a:gdLst>
                <a:gd name="connsiteX0" fmla="*/ 0 w 4130565"/>
                <a:gd name="connsiteY0" fmla="*/ 0 h 898741"/>
                <a:gd name="connsiteX1" fmla="*/ 2081048 w 4130565"/>
                <a:gd name="connsiteY1" fmla="*/ 898635 h 898741"/>
                <a:gd name="connsiteX2" fmla="*/ 4130565 w 4130565"/>
                <a:gd name="connsiteY2" fmla="*/ 47297 h 898741"/>
                <a:gd name="connsiteX0" fmla="*/ 0 w 4645753"/>
                <a:gd name="connsiteY0" fmla="*/ 73478 h 972196"/>
                <a:gd name="connsiteX1" fmla="*/ 2081048 w 4645753"/>
                <a:gd name="connsiteY1" fmla="*/ 972113 h 972196"/>
                <a:gd name="connsiteX2" fmla="*/ 4645753 w 4645753"/>
                <a:gd name="connsiteY2" fmla="*/ 0 h 972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645753" h="972196">
                  <a:moveTo>
                    <a:pt x="0" y="73478"/>
                  </a:moveTo>
                  <a:cubicBezTo>
                    <a:pt x="696310" y="518854"/>
                    <a:pt x="1392621" y="964230"/>
                    <a:pt x="2081048" y="972113"/>
                  </a:cubicBezTo>
                  <a:cubicBezTo>
                    <a:pt x="2769476" y="979996"/>
                    <a:pt x="3965208" y="429610"/>
                    <a:pt x="4645753" y="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TextBox 81"/>
            <p:cNvSpPr txBox="1"/>
            <p:nvPr/>
          </p:nvSpPr>
          <p:spPr>
            <a:xfrm flipH="1">
              <a:off x="8363618" y="2000161"/>
              <a:ext cx="5309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AVC</a:t>
              </a:r>
              <a:endParaRPr lang="en-GB" sz="1400" dirty="0"/>
            </a:p>
          </p:txBody>
        </p:sp>
      </p:grpSp>
      <p:sp>
        <p:nvSpPr>
          <p:cNvPr id="163" name="Donut 162"/>
          <p:cNvSpPr/>
          <p:nvPr/>
        </p:nvSpPr>
        <p:spPr>
          <a:xfrm>
            <a:off x="7702396" y="3863396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61" name="Straight Arrow Connector 160"/>
          <p:cNvCxnSpPr/>
          <p:nvPr/>
        </p:nvCxnSpPr>
        <p:spPr>
          <a:xfrm>
            <a:off x="7886330" y="3041502"/>
            <a:ext cx="0" cy="1002665"/>
          </a:xfrm>
          <a:prstGeom prst="straightConnector1">
            <a:avLst/>
          </a:prstGeom>
          <a:ln w="6350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stCxn id="160" idx="3"/>
          </p:cNvCxnSpPr>
          <p:nvPr/>
        </p:nvCxnSpPr>
        <p:spPr>
          <a:xfrm>
            <a:off x="7886330" y="3576793"/>
            <a:ext cx="0" cy="600993"/>
          </a:xfrm>
          <a:prstGeom prst="straightConnector1">
            <a:avLst/>
          </a:prstGeom>
          <a:ln w="38100">
            <a:solidFill>
              <a:srgbClr val="0000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4" name="Donut 163"/>
          <p:cNvSpPr/>
          <p:nvPr/>
        </p:nvSpPr>
        <p:spPr>
          <a:xfrm>
            <a:off x="2535656" y="1116714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/>
          <p:cNvCxnSpPr/>
          <p:nvPr/>
        </p:nvCxnSpPr>
        <p:spPr>
          <a:xfrm>
            <a:off x="4281258" y="1094057"/>
            <a:ext cx="19500" cy="50911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Rectangle 166"/>
          <p:cNvSpPr/>
          <p:nvPr/>
        </p:nvSpPr>
        <p:spPr>
          <a:xfrm>
            <a:off x="5970932" y="1094057"/>
            <a:ext cx="563179" cy="536726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8" name="Straight Arrow Connector 167"/>
          <p:cNvCxnSpPr/>
          <p:nvPr/>
        </p:nvCxnSpPr>
        <p:spPr>
          <a:xfrm>
            <a:off x="8526966" y="1094057"/>
            <a:ext cx="19500" cy="509110"/>
          </a:xfrm>
          <a:prstGeom prst="straightConnector1">
            <a:avLst/>
          </a:prstGeom>
          <a:ln w="38100">
            <a:solidFill>
              <a:srgbClr val="0000FF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2976549" y="1018391"/>
            <a:ext cx="6911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Profit </a:t>
            </a:r>
          </a:p>
          <a:p>
            <a:pPr algn="ctr"/>
            <a:r>
              <a:rPr lang="en-US" sz="1600" dirty="0"/>
              <a:t>Max.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580933" y="1008112"/>
            <a:ext cx="7695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Unit </a:t>
            </a:r>
          </a:p>
          <a:p>
            <a:pPr algn="ctr"/>
            <a:r>
              <a:rPr lang="en-US" sz="1600" dirty="0"/>
              <a:t>Loss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6676206" y="1018391"/>
            <a:ext cx="130371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Economic</a:t>
            </a:r>
          </a:p>
          <a:p>
            <a:pPr algn="ctr"/>
            <a:r>
              <a:rPr lang="en-US" sz="1600" dirty="0"/>
              <a:t>Loss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8633252" y="1116714"/>
            <a:ext cx="1303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Shutdown</a:t>
            </a:r>
          </a:p>
        </p:txBody>
      </p:sp>
      <p:sp>
        <p:nvSpPr>
          <p:cNvPr id="203" name="Rectangle 202"/>
          <p:cNvSpPr/>
          <p:nvPr/>
        </p:nvSpPr>
        <p:spPr>
          <a:xfrm>
            <a:off x="7720653" y="3824958"/>
            <a:ext cx="396497" cy="41189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04" name="Rectangle 203"/>
          <p:cNvSpPr/>
          <p:nvPr/>
        </p:nvSpPr>
        <p:spPr>
          <a:xfrm>
            <a:off x="4239559" y="1059559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205" name="Rectangle 204"/>
          <p:cNvSpPr/>
          <p:nvPr/>
        </p:nvSpPr>
        <p:spPr>
          <a:xfrm>
            <a:off x="7695943" y="3041502"/>
            <a:ext cx="396497" cy="115943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06" name="Rectangle 205"/>
          <p:cNvSpPr/>
          <p:nvPr/>
        </p:nvSpPr>
        <p:spPr>
          <a:xfrm>
            <a:off x="6307554" y="1059559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207" name="Rectangle 206"/>
          <p:cNvSpPr/>
          <p:nvPr/>
        </p:nvSpPr>
        <p:spPr>
          <a:xfrm>
            <a:off x="6424509" y="3076547"/>
            <a:ext cx="1392601" cy="980961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08" name="Rectangle 207"/>
          <p:cNvSpPr/>
          <p:nvPr/>
        </p:nvSpPr>
        <p:spPr>
          <a:xfrm>
            <a:off x="8467794" y="1059559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209" name="Rectangle 208"/>
          <p:cNvSpPr/>
          <p:nvPr/>
        </p:nvSpPr>
        <p:spPr>
          <a:xfrm>
            <a:off x="7792661" y="3528160"/>
            <a:ext cx="268247" cy="54031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1847529" y="5857528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6078C0-7B57-CBA6-1686-9F680CEAE9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AC2C1AB-AB4A-F126-1949-C86CEBF7B38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83E4B72-6327-89ED-B3AC-6D938EA501D7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EC235-4879-680C-2FC6-BF75CD067293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57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2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</p:childTnLst>
        </p:cTn>
      </p:par>
    </p:tnLst>
    <p:bldLst>
      <p:bldP spid="160" grpId="0" animBg="1"/>
      <p:bldP spid="163" grpId="0" animBg="1"/>
      <p:bldP spid="164" grpId="0" animBg="1"/>
      <p:bldP spid="167" grpId="0" animBg="1"/>
      <p:bldP spid="169" grpId="0"/>
      <p:bldP spid="170" grpId="0"/>
      <p:bldP spid="175" grpId="0"/>
      <p:bldP spid="178" grpId="0"/>
      <p:bldP spid="204" grpId="0" animBg="1"/>
      <p:bldP spid="204" grpId="1" animBg="1"/>
      <p:bldP spid="205" grpId="0" animBg="1"/>
      <p:bldP spid="206" grpId="0" animBg="1"/>
      <p:bldP spid="206" grpId="1" animBg="1"/>
      <p:bldP spid="207" grpId="0" animBg="1"/>
      <p:bldP spid="208" grpId="0" animBg="1"/>
      <p:bldP spid="208" grpId="1" animBg="1"/>
      <p:bldP spid="20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Perfect Competition 4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1524001" y="1124918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Rectangle 117"/>
          <p:cNvSpPr/>
          <p:nvPr/>
        </p:nvSpPr>
        <p:spPr>
          <a:xfrm>
            <a:off x="6391840" y="3125202"/>
            <a:ext cx="1494491" cy="936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/>
          <p:cNvGrpSpPr/>
          <p:nvPr/>
        </p:nvGrpSpPr>
        <p:grpSpPr>
          <a:xfrm>
            <a:off x="552341" y="1665043"/>
            <a:ext cx="9808764" cy="4265490"/>
            <a:chOff x="-971659" y="1633511"/>
            <a:chExt cx="9808764" cy="4265490"/>
          </a:xfrm>
        </p:grpSpPr>
        <p:grpSp>
          <p:nvGrpSpPr>
            <p:cNvPr id="64" name="Group 63"/>
            <p:cNvGrpSpPr/>
            <p:nvPr/>
          </p:nvGrpSpPr>
          <p:grpSpPr>
            <a:xfrm>
              <a:off x="-971659" y="1633511"/>
              <a:ext cx="9808764" cy="4265490"/>
              <a:chOff x="-971659" y="1633511"/>
              <a:chExt cx="9808764" cy="4265490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-971659" y="1633511"/>
                <a:ext cx="9808764" cy="4265490"/>
                <a:chOff x="-971659" y="1633511"/>
                <a:chExt cx="9808764" cy="4265490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3441718" y="1633511"/>
                  <a:ext cx="5395387" cy="4197463"/>
                  <a:chOff x="138154" y="974133"/>
                  <a:chExt cx="7921709" cy="4901350"/>
                </a:xfrm>
              </p:grpSpPr>
              <p:grpSp>
                <p:nvGrpSpPr>
                  <p:cNvPr id="105" name="Group 104"/>
                  <p:cNvGrpSpPr/>
                  <p:nvPr/>
                </p:nvGrpSpPr>
                <p:grpSpPr>
                  <a:xfrm>
                    <a:off x="138154" y="974133"/>
                    <a:ext cx="7921709" cy="4901350"/>
                    <a:chOff x="138154" y="974133"/>
                    <a:chExt cx="7921709" cy="4901350"/>
                  </a:xfrm>
                </p:grpSpPr>
                <p:grpSp>
                  <p:nvGrpSpPr>
                    <p:cNvPr id="107" name="Group 106"/>
                    <p:cNvGrpSpPr/>
                    <p:nvPr/>
                  </p:nvGrpSpPr>
                  <p:grpSpPr>
                    <a:xfrm>
                      <a:off x="138154" y="1217936"/>
                      <a:ext cx="7674206" cy="4657547"/>
                      <a:chOff x="-5862" y="1217936"/>
                      <a:chExt cx="7674206" cy="4657547"/>
                    </a:xfrm>
                  </p:grpSpPr>
                  <p:cxnSp>
                    <p:nvCxnSpPr>
                      <p:cNvPr id="114" name="Straight Arrow Connector 113"/>
                      <p:cNvCxnSpPr/>
                      <p:nvPr/>
                    </p:nvCxnSpPr>
                    <p:spPr>
                      <a:xfrm flipH="1" flipV="1">
                        <a:off x="2051720" y="1217936"/>
                        <a:ext cx="17883" cy="4073356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5" name="Straight Arrow Connector 114"/>
                      <p:cNvCxnSpPr/>
                      <p:nvPr/>
                    </p:nvCxnSpPr>
                    <p:spPr>
                      <a:xfrm>
                        <a:off x="2038071" y="5291292"/>
                        <a:ext cx="5630273" cy="0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16" name="Rectangle 115"/>
                      <p:cNvSpPr/>
                      <p:nvPr/>
                    </p:nvSpPr>
                    <p:spPr>
                      <a:xfrm>
                        <a:off x="5663425" y="5299419"/>
                        <a:ext cx="1860904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Quantity</a:t>
                        </a:r>
                      </a:p>
                    </p:txBody>
                  </p:sp>
                  <p:sp>
                    <p:nvSpPr>
                      <p:cNvPr id="117" name="Rectangle 116"/>
                      <p:cNvSpPr/>
                      <p:nvPr/>
                    </p:nvSpPr>
                    <p:spPr>
                      <a:xfrm>
                        <a:off x="-5862" y="1484784"/>
                        <a:ext cx="203028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Revenue/</a:t>
                        </a:r>
                      </a:p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Costs</a:t>
                        </a:r>
                      </a:p>
                    </p:txBody>
                  </p:sp>
                </p:grpSp>
                <p:sp>
                  <p:nvSpPr>
                    <p:cNvPr id="108" name="TextBox 107"/>
                    <p:cNvSpPr txBox="1"/>
                    <p:nvPr/>
                  </p:nvSpPr>
                  <p:spPr>
                    <a:xfrm flipH="1">
                      <a:off x="6945706" y="974133"/>
                      <a:ext cx="721517" cy="39532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600" dirty="0"/>
                        <a:t>ATC</a:t>
                      </a:r>
                      <a:endParaRPr lang="en-GB" sz="1400" dirty="0"/>
                    </a:p>
                  </p:txBody>
                </p:sp>
                <p:sp>
                  <p:nvSpPr>
                    <p:cNvPr id="109" name="Freeform 108"/>
                    <p:cNvSpPr/>
                    <p:nvPr/>
                  </p:nvSpPr>
                  <p:spPr>
                    <a:xfrm>
                      <a:off x="3045935" y="1286695"/>
                      <a:ext cx="4130564" cy="1597337"/>
                    </a:xfrm>
                    <a:custGeom>
                      <a:avLst/>
                      <a:gdLst>
                        <a:gd name="connsiteX0" fmla="*/ 0 w 4130565"/>
                        <a:gd name="connsiteY0" fmla="*/ 0 h 898741"/>
                        <a:gd name="connsiteX1" fmla="*/ 2081048 w 4130565"/>
                        <a:gd name="connsiteY1" fmla="*/ 898635 h 898741"/>
                        <a:gd name="connsiteX2" fmla="*/ 4130565 w 4130565"/>
                        <a:gd name="connsiteY2" fmla="*/ 47297 h 89874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4130565" h="898741">
                          <a:moveTo>
                            <a:pt x="0" y="0"/>
                          </a:moveTo>
                          <a:cubicBezTo>
                            <a:pt x="696310" y="445376"/>
                            <a:pt x="1392621" y="890752"/>
                            <a:pt x="2081048" y="898635"/>
                          </a:cubicBezTo>
                          <a:cubicBezTo>
                            <a:pt x="2769476" y="906518"/>
                            <a:pt x="3450020" y="476907"/>
                            <a:pt x="4130565" y="47297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0" name="Freeform 109"/>
                    <p:cNvSpPr/>
                    <p:nvPr/>
                  </p:nvSpPr>
                  <p:spPr>
                    <a:xfrm>
                      <a:off x="2645509" y="1437713"/>
                      <a:ext cx="3494716" cy="3140641"/>
                    </a:xfrm>
                    <a:custGeom>
                      <a:avLst/>
                      <a:gdLst>
                        <a:gd name="connsiteX0" fmla="*/ 0 w 3421118"/>
                        <a:gd name="connsiteY0" fmla="*/ 1513489 h 2609908"/>
                        <a:gd name="connsiteX1" fmla="*/ 1245476 w 3421118"/>
                        <a:gd name="connsiteY1" fmla="*/ 2554014 h 2609908"/>
                        <a:gd name="connsiteX2" fmla="*/ 3421118 w 3421118"/>
                        <a:gd name="connsiteY2" fmla="*/ 0 h 2609908"/>
                        <a:gd name="connsiteX0" fmla="*/ 0 w 3421118"/>
                        <a:gd name="connsiteY0" fmla="*/ 1513489 h 2573411"/>
                        <a:gd name="connsiteX1" fmla="*/ 1270009 w 3421118"/>
                        <a:gd name="connsiteY1" fmla="*/ 2514986 h 2573411"/>
                        <a:gd name="connsiteX2" fmla="*/ 3421118 w 3421118"/>
                        <a:gd name="connsiteY2" fmla="*/ 0 h 2573411"/>
                        <a:gd name="connsiteX0" fmla="*/ 0 w 3494716"/>
                        <a:gd name="connsiteY0" fmla="*/ 2528214 h 2875457"/>
                        <a:gd name="connsiteX1" fmla="*/ 1343607 w 3494716"/>
                        <a:gd name="connsiteY1" fmla="*/ 2514986 h 2875457"/>
                        <a:gd name="connsiteX2" fmla="*/ 3494716 w 3494716"/>
                        <a:gd name="connsiteY2" fmla="*/ 0 h 2875457"/>
                        <a:gd name="connsiteX0" fmla="*/ 0 w 3494716"/>
                        <a:gd name="connsiteY0" fmla="*/ 2528214 h 2803548"/>
                        <a:gd name="connsiteX1" fmla="*/ 1662534 w 3494716"/>
                        <a:gd name="connsiteY1" fmla="*/ 2261305 h 2803548"/>
                        <a:gd name="connsiteX2" fmla="*/ 3494716 w 3494716"/>
                        <a:gd name="connsiteY2" fmla="*/ 0 h 2803548"/>
                        <a:gd name="connsiteX0" fmla="*/ 0 w 3494716"/>
                        <a:gd name="connsiteY0" fmla="*/ 2528214 h 2856076"/>
                        <a:gd name="connsiteX1" fmla="*/ 1588935 w 3494716"/>
                        <a:gd name="connsiteY1" fmla="*/ 2456445 h 2856076"/>
                        <a:gd name="connsiteX2" fmla="*/ 3494716 w 3494716"/>
                        <a:gd name="connsiteY2" fmla="*/ 0 h 2856076"/>
                        <a:gd name="connsiteX0" fmla="*/ 0 w 3494716"/>
                        <a:gd name="connsiteY0" fmla="*/ 2528214 h 2850031"/>
                        <a:gd name="connsiteX1" fmla="*/ 1662534 w 3494716"/>
                        <a:gd name="connsiteY1" fmla="*/ 2436930 h 2850031"/>
                        <a:gd name="connsiteX2" fmla="*/ 3494716 w 3494716"/>
                        <a:gd name="connsiteY2" fmla="*/ 0 h 2850031"/>
                        <a:gd name="connsiteX0" fmla="*/ 0 w 3494716"/>
                        <a:gd name="connsiteY0" fmla="*/ 2528214 h 2850031"/>
                        <a:gd name="connsiteX1" fmla="*/ 1662534 w 3494716"/>
                        <a:gd name="connsiteY1" fmla="*/ 2436930 h 2850031"/>
                        <a:gd name="connsiteX2" fmla="*/ 3494716 w 3494716"/>
                        <a:gd name="connsiteY2" fmla="*/ 0 h 2850031"/>
                        <a:gd name="connsiteX0" fmla="*/ 0 w 3494716"/>
                        <a:gd name="connsiteY0" fmla="*/ 2528214 h 2887319"/>
                        <a:gd name="connsiteX1" fmla="*/ 1662534 w 3494716"/>
                        <a:gd name="connsiteY1" fmla="*/ 2436930 h 2887319"/>
                        <a:gd name="connsiteX2" fmla="*/ 3494716 w 3494716"/>
                        <a:gd name="connsiteY2" fmla="*/ 0 h 2887319"/>
                        <a:gd name="connsiteX0" fmla="*/ 0 w 3494716"/>
                        <a:gd name="connsiteY0" fmla="*/ 2528214 h 3140642"/>
                        <a:gd name="connsiteX1" fmla="*/ 1270009 w 3494716"/>
                        <a:gd name="connsiteY1" fmla="*/ 2924780 h 3140642"/>
                        <a:gd name="connsiteX2" fmla="*/ 3494716 w 3494716"/>
                        <a:gd name="connsiteY2" fmla="*/ 0 h 314064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494716" h="3140642">
                          <a:moveTo>
                            <a:pt x="0" y="2528214"/>
                          </a:moveTo>
                          <a:cubicBezTo>
                            <a:pt x="337645" y="3174600"/>
                            <a:pt x="773421" y="3313626"/>
                            <a:pt x="1270009" y="2924780"/>
                          </a:cubicBezTo>
                          <a:cubicBezTo>
                            <a:pt x="1791130" y="2574963"/>
                            <a:pt x="2691988" y="1150883"/>
                            <a:pt x="3494716" y="0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sp>
                  <p:nvSpPr>
                    <p:cNvPr id="111" name="TextBox 110"/>
                    <p:cNvSpPr txBox="1"/>
                    <p:nvPr/>
                  </p:nvSpPr>
                  <p:spPr>
                    <a:xfrm flipH="1">
                      <a:off x="6222776" y="1143411"/>
                      <a:ext cx="687719" cy="39532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600" dirty="0"/>
                        <a:t>MC</a:t>
                      </a:r>
                      <a:endParaRPr lang="en-GB" sz="1400" dirty="0"/>
                    </a:p>
                  </p:txBody>
                </p:sp>
                <p:cxnSp>
                  <p:nvCxnSpPr>
                    <p:cNvPr id="112" name="Straight Connector 111"/>
                    <p:cNvCxnSpPr/>
                    <p:nvPr/>
                  </p:nvCxnSpPr>
                  <p:spPr>
                    <a:xfrm>
                      <a:off x="2213621" y="3789040"/>
                      <a:ext cx="4058221" cy="0"/>
                    </a:xfrm>
                    <a:prstGeom prst="line">
                      <a:avLst/>
                    </a:prstGeom>
                    <a:ln w="508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13" name="TextBox 112"/>
                    <p:cNvSpPr txBox="1"/>
                    <p:nvPr/>
                  </p:nvSpPr>
                  <p:spPr>
                    <a:xfrm flipH="1">
                      <a:off x="6271842" y="3619762"/>
                      <a:ext cx="1788021" cy="395327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sz="1600" dirty="0"/>
                        <a:t>AR = MR = D</a:t>
                      </a:r>
                      <a:endParaRPr lang="en-GB" sz="1400" dirty="0"/>
                    </a:p>
                  </p:txBody>
                </p:sp>
              </p:grpSp>
              <p:sp>
                <p:nvSpPr>
                  <p:cNvPr id="106" name="TextBox 105"/>
                  <p:cNvSpPr txBox="1"/>
                  <p:nvPr/>
                </p:nvSpPr>
                <p:spPr>
                  <a:xfrm flipH="1">
                    <a:off x="1614045" y="3588984"/>
                    <a:ext cx="617993" cy="43126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P1</a:t>
                    </a:r>
                    <a:endParaRPr lang="en-GB" sz="1600" dirty="0"/>
                  </a:p>
                </p:txBody>
              </p:sp>
            </p:grpSp>
            <p:grpSp>
              <p:nvGrpSpPr>
                <p:cNvPr id="70" name="Group 69"/>
                <p:cNvGrpSpPr/>
                <p:nvPr/>
              </p:nvGrpSpPr>
              <p:grpSpPr>
                <a:xfrm>
                  <a:off x="-971659" y="1842300"/>
                  <a:ext cx="5579283" cy="4056701"/>
                  <a:chOff x="138154" y="918668"/>
                  <a:chExt cx="7206171" cy="4664460"/>
                </a:xfrm>
              </p:grpSpPr>
              <p:grpSp>
                <p:nvGrpSpPr>
                  <p:cNvPr id="73" name="Group 72"/>
                  <p:cNvGrpSpPr/>
                  <p:nvPr/>
                </p:nvGrpSpPr>
                <p:grpSpPr>
                  <a:xfrm>
                    <a:off x="138154" y="918668"/>
                    <a:ext cx="7206171" cy="4664460"/>
                    <a:chOff x="-5862" y="918668"/>
                    <a:chExt cx="7206171" cy="4664460"/>
                  </a:xfrm>
                </p:grpSpPr>
                <p:cxnSp>
                  <p:nvCxnSpPr>
                    <p:cNvPr id="101" name="Straight Arrow Connector 100"/>
                    <p:cNvCxnSpPr/>
                    <p:nvPr/>
                  </p:nvCxnSpPr>
                  <p:spPr>
                    <a:xfrm flipH="1" flipV="1">
                      <a:off x="2024424" y="918668"/>
                      <a:ext cx="27297" cy="4043684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" name="Straight Arrow Connector 101"/>
                    <p:cNvCxnSpPr/>
                    <p:nvPr/>
                  </p:nvCxnSpPr>
                  <p:spPr>
                    <a:xfrm flipV="1">
                      <a:off x="2038072" y="4944000"/>
                      <a:ext cx="4339893" cy="18351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3" name="Rectangle 102"/>
                    <p:cNvSpPr/>
                    <p:nvPr/>
                  </p:nvSpPr>
                  <p:spPr>
                    <a:xfrm>
                      <a:off x="5699445" y="5007064"/>
                      <a:ext cx="1500864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Quantity</a:t>
                      </a:r>
                    </a:p>
                  </p:txBody>
                </p:sp>
                <p:sp>
                  <p:nvSpPr>
                    <p:cNvPr id="104" name="Rectangle 103"/>
                    <p:cNvSpPr/>
                    <p:nvPr/>
                  </p:nvSpPr>
                  <p:spPr>
                    <a:xfrm>
                      <a:off x="-5862" y="1178655"/>
                      <a:ext cx="2030286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Price</a:t>
                      </a:r>
                    </a:p>
                  </p:txBody>
                </p:sp>
              </p:grpSp>
              <p:grpSp>
                <p:nvGrpSpPr>
                  <p:cNvPr id="74" name="Group 73"/>
                  <p:cNvGrpSpPr/>
                  <p:nvPr/>
                </p:nvGrpSpPr>
                <p:grpSpPr>
                  <a:xfrm>
                    <a:off x="2699792" y="1772816"/>
                    <a:ext cx="3317229" cy="2935064"/>
                    <a:chOff x="2699792" y="1772816"/>
                    <a:chExt cx="3317229" cy="2935064"/>
                  </a:xfrm>
                </p:grpSpPr>
                <p:cxnSp>
                  <p:nvCxnSpPr>
                    <p:cNvPr id="99" name="Straight Arrow Connector 98"/>
                    <p:cNvCxnSpPr/>
                    <p:nvPr/>
                  </p:nvCxnSpPr>
                  <p:spPr>
                    <a:xfrm flipH="1" flipV="1">
                      <a:off x="2699792" y="1772816"/>
                      <a:ext cx="2787166" cy="2808312"/>
                    </a:xfrm>
                    <a:prstGeom prst="straightConnector1">
                      <a:avLst/>
                    </a:prstGeom>
                    <a:ln w="50800" cap="rnd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0" name="TextBox 99"/>
                    <p:cNvSpPr txBox="1"/>
                    <p:nvPr/>
                  </p:nvSpPr>
                  <p:spPr>
                    <a:xfrm>
                      <a:off x="5459662" y="4283216"/>
                      <a:ext cx="557359" cy="42466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D</a:t>
                      </a:r>
                      <a:r>
                        <a:rPr lang="en-GB" sz="1600" dirty="0"/>
                        <a:t>1</a:t>
                      </a:r>
                    </a:p>
                  </p:txBody>
                </p:sp>
              </p:grpSp>
              <p:grpSp>
                <p:nvGrpSpPr>
                  <p:cNvPr id="75" name="Group 74"/>
                  <p:cNvGrpSpPr/>
                  <p:nvPr/>
                </p:nvGrpSpPr>
                <p:grpSpPr>
                  <a:xfrm flipH="1">
                    <a:off x="3269248" y="1412776"/>
                    <a:ext cx="3252733" cy="3152311"/>
                    <a:chOff x="2234225" y="1428817"/>
                    <a:chExt cx="3252733" cy="3152311"/>
                  </a:xfrm>
                </p:grpSpPr>
                <p:cxnSp>
                  <p:nvCxnSpPr>
                    <p:cNvPr id="97" name="Straight Arrow Connector 96"/>
                    <p:cNvCxnSpPr/>
                    <p:nvPr/>
                  </p:nvCxnSpPr>
                  <p:spPr>
                    <a:xfrm flipH="1" flipV="1">
                      <a:off x="2699792" y="1772816"/>
                      <a:ext cx="2787166" cy="2808312"/>
                    </a:xfrm>
                    <a:prstGeom prst="straightConnector1">
                      <a:avLst/>
                    </a:prstGeom>
                    <a:ln w="50800" cap="rnd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8" name="TextBox 97"/>
                    <p:cNvSpPr txBox="1"/>
                    <p:nvPr/>
                  </p:nvSpPr>
                  <p:spPr>
                    <a:xfrm>
                      <a:off x="2234225" y="1428817"/>
                      <a:ext cx="509821" cy="424664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S</a:t>
                      </a:r>
                      <a:r>
                        <a:rPr lang="en-GB" sz="1600" dirty="0"/>
                        <a:t>1</a:t>
                      </a:r>
                    </a:p>
                  </p:txBody>
                </p:sp>
              </p:grpSp>
              <p:cxnSp>
                <p:nvCxnSpPr>
                  <p:cNvPr id="76" name="Straight Connector 75"/>
                  <p:cNvCxnSpPr>
                    <a:stCxn id="106" idx="3"/>
                  </p:cNvCxnSpPr>
                  <p:nvPr/>
                </p:nvCxnSpPr>
                <p:spPr>
                  <a:xfrm flipH="1" flipV="1">
                    <a:off x="2108244" y="3429001"/>
                    <a:ext cx="5028531" cy="3674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7" name="TextBox 76"/>
                  <p:cNvSpPr txBox="1"/>
                  <p:nvPr/>
                </p:nvSpPr>
                <p:spPr>
                  <a:xfrm flipH="1">
                    <a:off x="1673975" y="3210978"/>
                    <a:ext cx="526853" cy="42466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P</a:t>
                    </a:r>
                    <a:r>
                      <a:rPr lang="en-GB" sz="1600" dirty="0"/>
                      <a:t>1</a:t>
                    </a:r>
                  </a:p>
                </p:txBody>
              </p:sp>
              <p:sp>
                <p:nvSpPr>
                  <p:cNvPr id="78" name="TextBox 77"/>
                  <p:cNvSpPr txBox="1"/>
                  <p:nvPr/>
                </p:nvSpPr>
                <p:spPr>
                  <a:xfrm flipH="1">
                    <a:off x="4139953" y="4944000"/>
                    <a:ext cx="573438" cy="42466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</a:t>
                    </a:r>
                    <a:r>
                      <a:rPr lang="en-GB" sz="1600" dirty="0"/>
                      <a:t>1</a:t>
                    </a:r>
                  </a:p>
                </p:txBody>
              </p:sp>
              <p:cxnSp>
                <p:nvCxnSpPr>
                  <p:cNvPr id="95" name="Straight Connector 94"/>
                  <p:cNvCxnSpPr/>
                  <p:nvPr/>
                </p:nvCxnSpPr>
                <p:spPr>
                  <a:xfrm rot="5400000" flipH="1">
                    <a:off x="3613508" y="4214522"/>
                    <a:ext cx="1548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1" name="Straight Connector 70"/>
                <p:cNvCxnSpPr/>
                <p:nvPr/>
              </p:nvCxnSpPr>
              <p:spPr>
                <a:xfrm flipV="1">
                  <a:off x="6362330" y="3041501"/>
                  <a:ext cx="0" cy="2289181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2" name="TextBox 71"/>
                <p:cNvSpPr txBox="1"/>
                <p:nvPr/>
              </p:nvSpPr>
              <p:spPr>
                <a:xfrm flipH="1">
                  <a:off x="6133842" y="5397996"/>
                  <a:ext cx="4569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Q2</a:t>
                  </a:r>
                  <a:endParaRPr lang="en-GB" sz="1600" dirty="0"/>
                </a:p>
              </p:txBody>
            </p:sp>
          </p:grpSp>
          <p:cxnSp>
            <p:nvCxnSpPr>
              <p:cNvPr id="68" name="Straight Connector 67"/>
              <p:cNvCxnSpPr/>
              <p:nvPr/>
            </p:nvCxnSpPr>
            <p:spPr>
              <a:xfrm flipH="1">
                <a:off x="4890412" y="3088799"/>
                <a:ext cx="1449995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Freeform 64"/>
            <p:cNvSpPr/>
            <p:nvPr/>
          </p:nvSpPr>
          <p:spPr>
            <a:xfrm>
              <a:off x="4960804" y="2930265"/>
              <a:ext cx="2896826" cy="1463035"/>
            </a:xfrm>
            <a:custGeom>
              <a:avLst/>
              <a:gdLst>
                <a:gd name="connsiteX0" fmla="*/ 0 w 4130565"/>
                <a:gd name="connsiteY0" fmla="*/ 0 h 898741"/>
                <a:gd name="connsiteX1" fmla="*/ 2081048 w 4130565"/>
                <a:gd name="connsiteY1" fmla="*/ 898635 h 898741"/>
                <a:gd name="connsiteX2" fmla="*/ 4130565 w 4130565"/>
                <a:gd name="connsiteY2" fmla="*/ 47297 h 898741"/>
                <a:gd name="connsiteX0" fmla="*/ 0 w 4645753"/>
                <a:gd name="connsiteY0" fmla="*/ 73478 h 972196"/>
                <a:gd name="connsiteX1" fmla="*/ 2081048 w 4645753"/>
                <a:gd name="connsiteY1" fmla="*/ 972113 h 972196"/>
                <a:gd name="connsiteX2" fmla="*/ 4645753 w 4645753"/>
                <a:gd name="connsiteY2" fmla="*/ 0 h 972196"/>
                <a:gd name="connsiteX0" fmla="*/ 0 w 4645753"/>
                <a:gd name="connsiteY0" fmla="*/ 73478 h 939262"/>
                <a:gd name="connsiteX1" fmla="*/ 1860252 w 4645753"/>
                <a:gd name="connsiteY1" fmla="*/ 939174 h 939262"/>
                <a:gd name="connsiteX2" fmla="*/ 4645753 w 4645753"/>
                <a:gd name="connsiteY2" fmla="*/ 0 h 939262"/>
                <a:gd name="connsiteX0" fmla="*/ 0 w 4523089"/>
                <a:gd name="connsiteY0" fmla="*/ 150335 h 939262"/>
                <a:gd name="connsiteX1" fmla="*/ 1737588 w 4523089"/>
                <a:gd name="connsiteY1" fmla="*/ 939174 h 939262"/>
                <a:gd name="connsiteX2" fmla="*/ 4523089 w 4523089"/>
                <a:gd name="connsiteY2" fmla="*/ 0 h 939262"/>
                <a:gd name="connsiteX0" fmla="*/ 0 w 4253228"/>
                <a:gd name="connsiteY0" fmla="*/ 172294 h 961218"/>
                <a:gd name="connsiteX1" fmla="*/ 1737588 w 4253228"/>
                <a:gd name="connsiteY1" fmla="*/ 961133 h 961218"/>
                <a:gd name="connsiteX2" fmla="*/ 4253228 w 4253228"/>
                <a:gd name="connsiteY2" fmla="*/ 0 h 961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53228" h="961218">
                  <a:moveTo>
                    <a:pt x="0" y="172294"/>
                  </a:moveTo>
                  <a:cubicBezTo>
                    <a:pt x="696310" y="617670"/>
                    <a:pt x="1049161" y="953250"/>
                    <a:pt x="1737588" y="961133"/>
                  </a:cubicBezTo>
                  <a:cubicBezTo>
                    <a:pt x="2426016" y="969016"/>
                    <a:pt x="3572683" y="429610"/>
                    <a:pt x="4253228" y="0"/>
                  </a:cubicBezTo>
                </a:path>
              </a:pathLst>
            </a:cu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TextBox 65"/>
            <p:cNvSpPr txBox="1"/>
            <p:nvPr/>
          </p:nvSpPr>
          <p:spPr>
            <a:xfrm flipH="1">
              <a:off x="7812807" y="2591711"/>
              <a:ext cx="53091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/>
                <a:t>AVC</a:t>
              </a:r>
              <a:endParaRPr lang="en-GB" sz="1400" dirty="0"/>
            </a:p>
          </p:txBody>
        </p:sp>
      </p:grpSp>
      <p:sp>
        <p:nvSpPr>
          <p:cNvPr id="119" name="Donut 118"/>
          <p:cNvSpPr/>
          <p:nvPr/>
        </p:nvSpPr>
        <p:spPr>
          <a:xfrm>
            <a:off x="7702396" y="3894928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0" name="Straight Arrow Connector 119"/>
          <p:cNvCxnSpPr/>
          <p:nvPr/>
        </p:nvCxnSpPr>
        <p:spPr>
          <a:xfrm>
            <a:off x="7886330" y="4057080"/>
            <a:ext cx="0" cy="367753"/>
          </a:xfrm>
          <a:prstGeom prst="straightConnector1">
            <a:avLst/>
          </a:prstGeom>
          <a:ln w="31750">
            <a:solidFill>
              <a:srgbClr val="66006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/>
        </p:nvCxnSpPr>
        <p:spPr>
          <a:xfrm>
            <a:off x="7886330" y="3073034"/>
            <a:ext cx="0" cy="1002665"/>
          </a:xfrm>
          <a:prstGeom prst="straightConnector1">
            <a:avLst/>
          </a:prstGeom>
          <a:ln w="63500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Donut 121"/>
          <p:cNvSpPr/>
          <p:nvPr/>
        </p:nvSpPr>
        <p:spPr>
          <a:xfrm>
            <a:off x="2535656" y="1258747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>
            <a:off x="4281258" y="1236090"/>
            <a:ext cx="19500" cy="509110"/>
          </a:xfrm>
          <a:prstGeom prst="straightConnector1">
            <a:avLst/>
          </a:prstGeom>
          <a:ln w="38100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5970932" y="1236090"/>
            <a:ext cx="563179" cy="53672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8526966" y="1236090"/>
            <a:ext cx="19500" cy="509110"/>
          </a:xfrm>
          <a:prstGeom prst="straightConnector1">
            <a:avLst/>
          </a:prstGeom>
          <a:ln w="38100">
            <a:solidFill>
              <a:srgbClr val="660066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2976549" y="1160424"/>
            <a:ext cx="6911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Profit </a:t>
            </a:r>
          </a:p>
          <a:p>
            <a:pPr algn="ctr"/>
            <a:r>
              <a:rPr lang="en-US" sz="1600" dirty="0"/>
              <a:t>Max.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580933" y="1150145"/>
            <a:ext cx="7695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Unit </a:t>
            </a:r>
          </a:p>
          <a:p>
            <a:pPr algn="ctr"/>
            <a:r>
              <a:rPr lang="en-US" sz="1600" dirty="0"/>
              <a:t>Loss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676206" y="1160424"/>
            <a:ext cx="130371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Economic</a:t>
            </a:r>
          </a:p>
          <a:p>
            <a:pPr algn="ctr"/>
            <a:r>
              <a:rPr lang="en-US" sz="1600" dirty="0"/>
              <a:t>Loss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633252" y="1187809"/>
            <a:ext cx="1303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No Shutdown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7761128" y="3966696"/>
            <a:ext cx="309136" cy="270158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1" name="Rectangle 130"/>
          <p:cNvSpPr/>
          <p:nvPr/>
        </p:nvSpPr>
        <p:spPr>
          <a:xfrm>
            <a:off x="4239559" y="1124745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2" name="Rectangle 131"/>
          <p:cNvSpPr/>
          <p:nvPr/>
        </p:nvSpPr>
        <p:spPr>
          <a:xfrm>
            <a:off x="7752184" y="3140968"/>
            <a:ext cx="318080" cy="959040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3" name="Rectangle 132"/>
          <p:cNvSpPr/>
          <p:nvPr/>
        </p:nvSpPr>
        <p:spPr>
          <a:xfrm>
            <a:off x="6451570" y="1124745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4" name="Rectangle 133"/>
          <p:cNvSpPr/>
          <p:nvPr/>
        </p:nvSpPr>
        <p:spPr>
          <a:xfrm>
            <a:off x="6384032" y="3073033"/>
            <a:ext cx="1502298" cy="959040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5" name="Rectangle 134"/>
          <p:cNvSpPr/>
          <p:nvPr/>
        </p:nvSpPr>
        <p:spPr>
          <a:xfrm>
            <a:off x="8611810" y="1124745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6" name="Rectangle 135"/>
          <p:cNvSpPr/>
          <p:nvPr/>
        </p:nvSpPr>
        <p:spPr>
          <a:xfrm>
            <a:off x="7792660" y="4134814"/>
            <a:ext cx="215196" cy="25848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9" name="TextBox 78"/>
          <p:cNvSpPr txBox="1"/>
          <p:nvPr/>
        </p:nvSpPr>
        <p:spPr>
          <a:xfrm>
            <a:off x="1847529" y="5857528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0C93DE4-12F3-AD48-0A80-2F0D39C645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38A1AF-B34A-12ED-7AF5-B4019D05A9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3C7B0409-E230-21DC-AD9E-FF75340B33DF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E59FD5-B76B-D118-5775-4FC760D02A79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</p:childTnLst>
        </p:cTn>
      </p:par>
    </p:tnLst>
    <p:bldLst>
      <p:bldP spid="118" grpId="0" animBg="1"/>
      <p:bldP spid="119" grpId="0" animBg="1"/>
      <p:bldP spid="122" grpId="0" animBg="1"/>
      <p:bldP spid="124" grpId="0" animBg="1"/>
      <p:bldP spid="126" grpId="0"/>
      <p:bldP spid="127" grpId="0"/>
      <p:bldP spid="128" grpId="0"/>
      <p:bldP spid="129" grpId="0"/>
      <p:bldP spid="131" grpId="0" animBg="1"/>
      <p:bldP spid="131" grpId="1" animBg="1"/>
      <p:bldP spid="132" grpId="0" animBg="1"/>
      <p:bldP spid="133" grpId="0" animBg="1"/>
      <p:bldP spid="133" grpId="1" animBg="1"/>
      <p:bldP spid="134" grpId="0" animBg="1"/>
      <p:bldP spid="135" grpId="0" animBg="1"/>
      <p:bldP spid="135" grpId="1" animBg="1"/>
      <p:bldP spid="13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Monopolistic Competition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1524001" y="1124918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Rectangle 219"/>
          <p:cNvSpPr/>
          <p:nvPr/>
        </p:nvSpPr>
        <p:spPr>
          <a:xfrm>
            <a:off x="1926607" y="3308886"/>
            <a:ext cx="1652328" cy="791714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1" name="Group 170"/>
          <p:cNvGrpSpPr/>
          <p:nvPr/>
        </p:nvGrpSpPr>
        <p:grpSpPr>
          <a:xfrm>
            <a:off x="1381702" y="1604454"/>
            <a:ext cx="8947913" cy="3978675"/>
            <a:chOff x="-142299" y="1604453"/>
            <a:chExt cx="8947913" cy="3978675"/>
          </a:xfrm>
        </p:grpSpPr>
        <p:grpSp>
          <p:nvGrpSpPr>
            <p:cNvPr id="172" name="Group 171"/>
            <p:cNvGrpSpPr/>
            <p:nvPr/>
          </p:nvGrpSpPr>
          <p:grpSpPr>
            <a:xfrm>
              <a:off x="-142299" y="1604453"/>
              <a:ext cx="8947913" cy="3978675"/>
              <a:chOff x="-142299" y="1604453"/>
              <a:chExt cx="8947913" cy="3978675"/>
            </a:xfrm>
          </p:grpSpPr>
          <p:grpSp>
            <p:nvGrpSpPr>
              <p:cNvPr id="174" name="Group 173"/>
              <p:cNvGrpSpPr/>
              <p:nvPr/>
            </p:nvGrpSpPr>
            <p:grpSpPr>
              <a:xfrm>
                <a:off x="3713828" y="1604598"/>
                <a:ext cx="5091786" cy="3974049"/>
                <a:chOff x="3713828" y="1609079"/>
                <a:chExt cx="5091786" cy="3974049"/>
              </a:xfrm>
            </p:grpSpPr>
            <p:grpSp>
              <p:nvGrpSpPr>
                <p:cNvPr id="196" name="Group 195"/>
                <p:cNvGrpSpPr/>
                <p:nvPr/>
              </p:nvGrpSpPr>
              <p:grpSpPr>
                <a:xfrm>
                  <a:off x="3713828" y="1609079"/>
                  <a:ext cx="5091786" cy="3974049"/>
                  <a:chOff x="652967" y="658055"/>
                  <a:chExt cx="7159393" cy="4925073"/>
                </a:xfrm>
              </p:grpSpPr>
              <p:sp>
                <p:nvSpPr>
                  <p:cNvPr id="199" name="TextBox 198"/>
                  <p:cNvSpPr txBox="1"/>
                  <p:nvPr/>
                </p:nvSpPr>
                <p:spPr>
                  <a:xfrm flipH="1">
                    <a:off x="3516590" y="4944000"/>
                    <a:ext cx="478285" cy="45771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</a:t>
                    </a:r>
                    <a:endParaRPr lang="en-GB" sz="1600" dirty="0"/>
                  </a:p>
                </p:txBody>
              </p:sp>
              <p:sp>
                <p:nvSpPr>
                  <p:cNvPr id="200" name="TextBox 199"/>
                  <p:cNvSpPr txBox="1"/>
                  <p:nvPr/>
                </p:nvSpPr>
                <p:spPr>
                  <a:xfrm flipH="1">
                    <a:off x="6033390" y="1844824"/>
                    <a:ext cx="658599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MC</a:t>
                    </a:r>
                    <a:endParaRPr lang="en-GB" sz="1400" dirty="0"/>
                  </a:p>
                </p:txBody>
              </p:sp>
              <p:sp>
                <p:nvSpPr>
                  <p:cNvPr id="201" name="TextBox 200"/>
                  <p:cNvSpPr txBox="1"/>
                  <p:nvPr/>
                </p:nvSpPr>
                <p:spPr>
                  <a:xfrm flipH="1">
                    <a:off x="5100767" y="4442832"/>
                    <a:ext cx="584218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AR</a:t>
                    </a:r>
                    <a:endParaRPr lang="en-GB" sz="1400" dirty="0"/>
                  </a:p>
                </p:txBody>
              </p:sp>
              <p:grpSp>
                <p:nvGrpSpPr>
                  <p:cNvPr id="202" name="Group 201"/>
                  <p:cNvGrpSpPr/>
                  <p:nvPr/>
                </p:nvGrpSpPr>
                <p:grpSpPr>
                  <a:xfrm>
                    <a:off x="652967" y="658055"/>
                    <a:ext cx="7159393" cy="4925073"/>
                    <a:chOff x="652967" y="658055"/>
                    <a:chExt cx="7159393" cy="4925073"/>
                  </a:xfrm>
                </p:grpSpPr>
                <p:grpSp>
                  <p:nvGrpSpPr>
                    <p:cNvPr id="204" name="Group 203"/>
                    <p:cNvGrpSpPr/>
                    <p:nvPr/>
                  </p:nvGrpSpPr>
                  <p:grpSpPr>
                    <a:xfrm>
                      <a:off x="652967" y="658055"/>
                      <a:ext cx="7159393" cy="4925073"/>
                      <a:chOff x="508951" y="658055"/>
                      <a:chExt cx="7159393" cy="4925073"/>
                    </a:xfrm>
                  </p:grpSpPr>
                  <p:cxnSp>
                    <p:nvCxnSpPr>
                      <p:cNvPr id="212" name="Straight Arrow Connector 211"/>
                      <p:cNvCxnSpPr/>
                      <p:nvPr/>
                    </p:nvCxnSpPr>
                    <p:spPr>
                      <a:xfrm flipV="1">
                        <a:off x="2051720" y="1217936"/>
                        <a:ext cx="0" cy="3744416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3" name="Straight Arrow Connector 212"/>
                      <p:cNvCxnSpPr/>
                      <p:nvPr/>
                    </p:nvCxnSpPr>
                    <p:spPr>
                      <a:xfrm>
                        <a:off x="2038072" y="4962352"/>
                        <a:ext cx="5630272" cy="0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14" name="Rectangle 213"/>
                      <p:cNvSpPr/>
                      <p:nvPr/>
                    </p:nvSpPr>
                    <p:spPr>
                      <a:xfrm>
                        <a:off x="5663424" y="5007064"/>
                        <a:ext cx="1860904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Output</a:t>
                        </a:r>
                      </a:p>
                    </p:txBody>
                  </p:sp>
                  <p:sp>
                    <p:nvSpPr>
                      <p:cNvPr id="215" name="Rectangle 214"/>
                      <p:cNvSpPr/>
                      <p:nvPr/>
                    </p:nvSpPr>
                    <p:spPr>
                      <a:xfrm>
                        <a:off x="508951" y="658055"/>
                        <a:ext cx="258281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Revenue/Costs</a:t>
                        </a:r>
                      </a:p>
                    </p:txBody>
                  </p:sp>
                </p:grpSp>
                <p:sp>
                  <p:nvSpPr>
                    <p:cNvPr id="205" name="TextBox 204"/>
                    <p:cNvSpPr txBox="1"/>
                    <p:nvPr/>
                  </p:nvSpPr>
                  <p:spPr>
                    <a:xfrm flipH="1">
                      <a:off x="1747625" y="3068960"/>
                      <a:ext cx="426443" cy="457716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P</a:t>
                      </a:r>
                      <a:endParaRPr lang="en-GB" sz="1600" dirty="0"/>
                    </a:p>
                  </p:txBody>
                </p:sp>
                <p:grpSp>
                  <p:nvGrpSpPr>
                    <p:cNvPr id="206" name="Group 205"/>
                    <p:cNvGrpSpPr/>
                    <p:nvPr/>
                  </p:nvGrpSpPr>
                  <p:grpSpPr>
                    <a:xfrm>
                      <a:off x="2720970" y="2050960"/>
                      <a:ext cx="4821530" cy="1738080"/>
                      <a:chOff x="2585545" y="2050960"/>
                      <a:chExt cx="4821530" cy="1738080"/>
                    </a:xfrm>
                  </p:grpSpPr>
                  <p:sp>
                    <p:nvSpPr>
                      <p:cNvPr id="210" name="TextBox 209"/>
                      <p:cNvSpPr txBox="1"/>
                      <p:nvPr/>
                    </p:nvSpPr>
                    <p:spPr>
                      <a:xfrm flipH="1">
                        <a:off x="6716110" y="2050960"/>
                        <a:ext cx="690965" cy="4195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1600" dirty="0"/>
                          <a:t>ATC</a:t>
                        </a:r>
                        <a:endParaRPr lang="en-GB" sz="1400" dirty="0"/>
                      </a:p>
                    </p:txBody>
                  </p:sp>
                  <p:sp>
                    <p:nvSpPr>
                      <p:cNvPr id="211" name="Freeform 210"/>
                      <p:cNvSpPr/>
                      <p:nvPr/>
                    </p:nvSpPr>
                    <p:spPr>
                      <a:xfrm>
                        <a:off x="2585545" y="2293154"/>
                        <a:ext cx="4130565" cy="1495886"/>
                      </a:xfrm>
                      <a:custGeom>
                        <a:avLst/>
                        <a:gdLst>
                          <a:gd name="connsiteX0" fmla="*/ 0 w 4130565"/>
                          <a:gd name="connsiteY0" fmla="*/ 0 h 898741"/>
                          <a:gd name="connsiteX1" fmla="*/ 2081048 w 4130565"/>
                          <a:gd name="connsiteY1" fmla="*/ 898635 h 898741"/>
                          <a:gd name="connsiteX2" fmla="*/ 4130565 w 4130565"/>
                          <a:gd name="connsiteY2" fmla="*/ 47297 h 89874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4130565" h="898741">
                            <a:moveTo>
                              <a:pt x="0" y="0"/>
                            </a:moveTo>
                            <a:cubicBezTo>
                              <a:pt x="696310" y="445376"/>
                              <a:pt x="1392621" y="890752"/>
                              <a:pt x="2081048" y="898635"/>
                            </a:cubicBezTo>
                            <a:cubicBezTo>
                              <a:pt x="2769476" y="906518"/>
                              <a:pt x="3450020" y="476907"/>
                              <a:pt x="4130565" y="47297"/>
                            </a:cubicBezTo>
                          </a:path>
                        </a:pathLst>
                      </a:custGeom>
                      <a:noFill/>
                      <a:ln w="508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207" name="Freeform 206"/>
                    <p:cNvSpPr/>
                    <p:nvPr/>
                  </p:nvSpPr>
                  <p:spPr>
                    <a:xfrm>
                      <a:off x="2354437" y="2033752"/>
                      <a:ext cx="3731053" cy="2609908"/>
                    </a:xfrm>
                    <a:custGeom>
                      <a:avLst/>
                      <a:gdLst>
                        <a:gd name="connsiteX0" fmla="*/ 0 w 3421118"/>
                        <a:gd name="connsiteY0" fmla="*/ 1513489 h 2609908"/>
                        <a:gd name="connsiteX1" fmla="*/ 1245476 w 3421118"/>
                        <a:gd name="connsiteY1" fmla="*/ 2554014 h 2609908"/>
                        <a:gd name="connsiteX2" fmla="*/ 3421118 w 3421118"/>
                        <a:gd name="connsiteY2" fmla="*/ 0 h 260990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421118" h="2609908">
                          <a:moveTo>
                            <a:pt x="0" y="1513489"/>
                          </a:moveTo>
                          <a:cubicBezTo>
                            <a:pt x="337645" y="2159875"/>
                            <a:pt x="675290" y="2806262"/>
                            <a:pt x="1245476" y="2554014"/>
                          </a:cubicBezTo>
                          <a:cubicBezTo>
                            <a:pt x="1815662" y="2301766"/>
                            <a:pt x="2618390" y="1150883"/>
                            <a:pt x="3421118" y="0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208" name="Straight Connector 207"/>
                    <p:cNvCxnSpPr/>
                    <p:nvPr/>
                  </p:nvCxnSpPr>
                  <p:spPr>
                    <a:xfrm>
                      <a:off x="2483768" y="2183378"/>
                      <a:ext cx="2599110" cy="2460282"/>
                    </a:xfrm>
                    <a:prstGeom prst="line">
                      <a:avLst/>
                    </a:prstGeom>
                    <a:ln w="508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9" name="Straight Connector 208"/>
                    <p:cNvCxnSpPr/>
                    <p:nvPr/>
                  </p:nvCxnSpPr>
                  <p:spPr>
                    <a:xfrm>
                      <a:off x="2354437" y="2389514"/>
                      <a:ext cx="1428886" cy="2391872"/>
                    </a:xfrm>
                    <a:prstGeom prst="line">
                      <a:avLst/>
                    </a:prstGeom>
                    <a:ln w="508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03" name="TextBox 202"/>
                  <p:cNvSpPr txBox="1"/>
                  <p:nvPr/>
                </p:nvSpPr>
                <p:spPr>
                  <a:xfrm flipH="1">
                    <a:off x="3829332" y="4546372"/>
                    <a:ext cx="663107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MR</a:t>
                    </a:r>
                    <a:endParaRPr lang="en-GB" sz="1400" dirty="0"/>
                  </a:p>
                </p:txBody>
              </p:sp>
            </p:grp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4787864" y="3717032"/>
                  <a:ext cx="108028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8" name="Straight Connector 197"/>
                <p:cNvCxnSpPr>
                  <a:stCxn id="199" idx="0"/>
                </p:cNvCxnSpPr>
                <p:nvPr/>
              </p:nvCxnSpPr>
              <p:spPr>
                <a:xfrm flipH="1" flipV="1">
                  <a:off x="5868144" y="3717033"/>
                  <a:ext cx="52382" cy="135038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5" name="Group 174"/>
              <p:cNvGrpSpPr/>
              <p:nvPr/>
            </p:nvGrpSpPr>
            <p:grpSpPr>
              <a:xfrm>
                <a:off x="-142299" y="1604453"/>
                <a:ext cx="4539469" cy="3978675"/>
                <a:chOff x="4266145" y="1604453"/>
                <a:chExt cx="4539469" cy="3978675"/>
              </a:xfrm>
            </p:grpSpPr>
            <p:grpSp>
              <p:nvGrpSpPr>
                <p:cNvPr id="176" name="Group 175"/>
                <p:cNvGrpSpPr/>
                <p:nvPr/>
              </p:nvGrpSpPr>
              <p:grpSpPr>
                <a:xfrm>
                  <a:off x="4266145" y="1604453"/>
                  <a:ext cx="4539469" cy="3978675"/>
                  <a:chOff x="1429562" y="652322"/>
                  <a:chExt cx="6382798" cy="4930806"/>
                </a:xfrm>
              </p:grpSpPr>
              <p:sp>
                <p:nvSpPr>
                  <p:cNvPr id="179" name="TextBox 178"/>
                  <p:cNvSpPr txBox="1"/>
                  <p:nvPr/>
                </p:nvSpPr>
                <p:spPr>
                  <a:xfrm flipH="1">
                    <a:off x="4334239" y="4938447"/>
                    <a:ext cx="478285" cy="45771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</a:t>
                    </a:r>
                    <a:endParaRPr lang="en-GB" sz="1600" dirty="0"/>
                  </a:p>
                </p:txBody>
              </p:sp>
              <p:sp>
                <p:nvSpPr>
                  <p:cNvPr id="180" name="TextBox 179"/>
                  <p:cNvSpPr txBox="1"/>
                  <p:nvPr/>
                </p:nvSpPr>
                <p:spPr>
                  <a:xfrm flipH="1">
                    <a:off x="6033390" y="1844824"/>
                    <a:ext cx="658599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MC</a:t>
                    </a:r>
                    <a:endParaRPr lang="en-GB" sz="1400" dirty="0"/>
                  </a:p>
                </p:txBody>
              </p:sp>
              <p:sp>
                <p:nvSpPr>
                  <p:cNvPr id="181" name="TextBox 180"/>
                  <p:cNvSpPr txBox="1"/>
                  <p:nvPr/>
                </p:nvSpPr>
                <p:spPr>
                  <a:xfrm flipH="1">
                    <a:off x="6128973" y="4207818"/>
                    <a:ext cx="584218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AR</a:t>
                    </a:r>
                    <a:endParaRPr lang="en-GB" sz="1400" dirty="0"/>
                  </a:p>
                </p:txBody>
              </p:sp>
              <p:grpSp>
                <p:nvGrpSpPr>
                  <p:cNvPr id="182" name="Group 181"/>
                  <p:cNvGrpSpPr/>
                  <p:nvPr/>
                </p:nvGrpSpPr>
                <p:grpSpPr>
                  <a:xfrm>
                    <a:off x="1429562" y="652322"/>
                    <a:ext cx="6382798" cy="4930806"/>
                    <a:chOff x="1429562" y="652322"/>
                    <a:chExt cx="6382798" cy="4930806"/>
                  </a:xfrm>
                </p:grpSpPr>
                <p:grpSp>
                  <p:nvGrpSpPr>
                    <p:cNvPr id="184" name="Group 183"/>
                    <p:cNvGrpSpPr/>
                    <p:nvPr/>
                  </p:nvGrpSpPr>
                  <p:grpSpPr>
                    <a:xfrm>
                      <a:off x="1429562" y="652322"/>
                      <a:ext cx="6382798" cy="4930806"/>
                      <a:chOff x="1285546" y="652322"/>
                      <a:chExt cx="6382798" cy="4930806"/>
                    </a:xfrm>
                  </p:grpSpPr>
                  <p:cxnSp>
                    <p:nvCxnSpPr>
                      <p:cNvPr id="192" name="Straight Arrow Connector 191"/>
                      <p:cNvCxnSpPr/>
                      <p:nvPr/>
                    </p:nvCxnSpPr>
                    <p:spPr>
                      <a:xfrm flipV="1">
                        <a:off x="2051720" y="1217936"/>
                        <a:ext cx="0" cy="3744416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3" name="Straight Arrow Connector 192"/>
                      <p:cNvCxnSpPr/>
                      <p:nvPr/>
                    </p:nvCxnSpPr>
                    <p:spPr>
                      <a:xfrm>
                        <a:off x="2038072" y="4962352"/>
                        <a:ext cx="5630272" cy="0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94" name="Rectangle 193"/>
                      <p:cNvSpPr/>
                      <p:nvPr/>
                    </p:nvSpPr>
                    <p:spPr>
                      <a:xfrm>
                        <a:off x="5663424" y="5007064"/>
                        <a:ext cx="1860904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Output</a:t>
                        </a:r>
                      </a:p>
                    </p:txBody>
                  </p:sp>
                  <p:sp>
                    <p:nvSpPr>
                      <p:cNvPr id="195" name="Rectangle 194"/>
                      <p:cNvSpPr/>
                      <p:nvPr/>
                    </p:nvSpPr>
                    <p:spPr>
                      <a:xfrm>
                        <a:off x="1285546" y="652322"/>
                        <a:ext cx="258281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Revenue/Costs</a:t>
                        </a:r>
                      </a:p>
                    </p:txBody>
                  </p:sp>
                </p:grpSp>
                <p:sp>
                  <p:nvSpPr>
                    <p:cNvPr id="185" name="TextBox 184"/>
                    <p:cNvSpPr txBox="1"/>
                    <p:nvPr/>
                  </p:nvSpPr>
                  <p:spPr>
                    <a:xfrm flipH="1">
                      <a:off x="1769498" y="2579974"/>
                      <a:ext cx="426443" cy="457716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P</a:t>
                      </a:r>
                      <a:endParaRPr lang="en-GB" sz="1600" dirty="0"/>
                    </a:p>
                  </p:txBody>
                </p:sp>
                <p:grpSp>
                  <p:nvGrpSpPr>
                    <p:cNvPr id="186" name="Group 185"/>
                    <p:cNvGrpSpPr/>
                    <p:nvPr/>
                  </p:nvGrpSpPr>
                  <p:grpSpPr>
                    <a:xfrm>
                      <a:off x="2720970" y="2067837"/>
                      <a:ext cx="4827757" cy="1721203"/>
                      <a:chOff x="2585545" y="2067837"/>
                      <a:chExt cx="4827757" cy="1721203"/>
                    </a:xfrm>
                  </p:grpSpPr>
                  <p:sp>
                    <p:nvSpPr>
                      <p:cNvPr id="190" name="TextBox 189"/>
                      <p:cNvSpPr txBox="1"/>
                      <p:nvPr/>
                    </p:nvSpPr>
                    <p:spPr>
                      <a:xfrm flipH="1">
                        <a:off x="6722337" y="2067837"/>
                        <a:ext cx="690965" cy="4195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1600" dirty="0"/>
                          <a:t>ATC</a:t>
                        </a:r>
                        <a:endParaRPr lang="en-GB" sz="1400" dirty="0"/>
                      </a:p>
                    </p:txBody>
                  </p:sp>
                  <p:sp>
                    <p:nvSpPr>
                      <p:cNvPr id="191" name="Freeform 190"/>
                      <p:cNvSpPr/>
                      <p:nvPr/>
                    </p:nvSpPr>
                    <p:spPr>
                      <a:xfrm>
                        <a:off x="2585545" y="2293154"/>
                        <a:ext cx="4130565" cy="1495886"/>
                      </a:xfrm>
                      <a:custGeom>
                        <a:avLst/>
                        <a:gdLst>
                          <a:gd name="connsiteX0" fmla="*/ 0 w 4130565"/>
                          <a:gd name="connsiteY0" fmla="*/ 0 h 898741"/>
                          <a:gd name="connsiteX1" fmla="*/ 2081048 w 4130565"/>
                          <a:gd name="connsiteY1" fmla="*/ 898635 h 898741"/>
                          <a:gd name="connsiteX2" fmla="*/ 4130565 w 4130565"/>
                          <a:gd name="connsiteY2" fmla="*/ 47297 h 89874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4130565" h="898741">
                            <a:moveTo>
                              <a:pt x="0" y="0"/>
                            </a:moveTo>
                            <a:cubicBezTo>
                              <a:pt x="696310" y="445376"/>
                              <a:pt x="1392621" y="890752"/>
                              <a:pt x="2081048" y="898635"/>
                            </a:cubicBezTo>
                            <a:cubicBezTo>
                              <a:pt x="2769476" y="906518"/>
                              <a:pt x="3450020" y="476907"/>
                              <a:pt x="4130565" y="47297"/>
                            </a:cubicBezTo>
                          </a:path>
                        </a:pathLst>
                      </a:custGeom>
                      <a:noFill/>
                      <a:ln w="508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87" name="Freeform 186"/>
                    <p:cNvSpPr/>
                    <p:nvPr/>
                  </p:nvSpPr>
                  <p:spPr>
                    <a:xfrm>
                      <a:off x="2354437" y="2033752"/>
                      <a:ext cx="3731053" cy="2609908"/>
                    </a:xfrm>
                    <a:custGeom>
                      <a:avLst/>
                      <a:gdLst>
                        <a:gd name="connsiteX0" fmla="*/ 0 w 3421118"/>
                        <a:gd name="connsiteY0" fmla="*/ 1513489 h 2609908"/>
                        <a:gd name="connsiteX1" fmla="*/ 1245476 w 3421118"/>
                        <a:gd name="connsiteY1" fmla="*/ 2554014 h 2609908"/>
                        <a:gd name="connsiteX2" fmla="*/ 3421118 w 3421118"/>
                        <a:gd name="connsiteY2" fmla="*/ 0 h 260990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421118" h="2609908">
                          <a:moveTo>
                            <a:pt x="0" y="1513489"/>
                          </a:moveTo>
                          <a:cubicBezTo>
                            <a:pt x="337645" y="2159875"/>
                            <a:pt x="675290" y="2806262"/>
                            <a:pt x="1245476" y="2554014"/>
                          </a:cubicBezTo>
                          <a:cubicBezTo>
                            <a:pt x="1815662" y="2301766"/>
                            <a:pt x="2618390" y="1150883"/>
                            <a:pt x="3421118" y="0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188" name="Straight Connector 187"/>
                    <p:cNvCxnSpPr/>
                    <p:nvPr/>
                  </p:nvCxnSpPr>
                  <p:spPr>
                    <a:xfrm>
                      <a:off x="3516590" y="1838819"/>
                      <a:ext cx="2599109" cy="2460282"/>
                    </a:xfrm>
                    <a:prstGeom prst="line">
                      <a:avLst/>
                    </a:prstGeom>
                    <a:ln w="508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9" name="Straight Connector 188"/>
                    <p:cNvCxnSpPr/>
                    <p:nvPr/>
                  </p:nvCxnSpPr>
                  <p:spPr>
                    <a:xfrm>
                      <a:off x="3297934" y="1907229"/>
                      <a:ext cx="1597372" cy="2736430"/>
                    </a:xfrm>
                    <a:prstGeom prst="line">
                      <a:avLst/>
                    </a:prstGeom>
                    <a:ln w="508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83" name="TextBox 182"/>
                  <p:cNvSpPr txBox="1"/>
                  <p:nvPr/>
                </p:nvSpPr>
                <p:spPr>
                  <a:xfrm flipH="1">
                    <a:off x="4834667" y="4546372"/>
                    <a:ext cx="663107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MR</a:t>
                    </a:r>
                    <a:endParaRPr lang="en-GB" sz="1400" dirty="0"/>
                  </a:p>
                </p:txBody>
              </p:sp>
            </p:grpSp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4811051" y="3308886"/>
                  <a:ext cx="164187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8" name="Straight Connector 177"/>
                <p:cNvCxnSpPr/>
                <p:nvPr/>
              </p:nvCxnSpPr>
              <p:spPr>
                <a:xfrm flipV="1">
                  <a:off x="6463379" y="3308886"/>
                  <a:ext cx="0" cy="17583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73" name="Straight Connector 172"/>
            <p:cNvCxnSpPr/>
            <p:nvPr/>
          </p:nvCxnSpPr>
          <p:spPr>
            <a:xfrm>
              <a:off x="392900" y="4100600"/>
              <a:ext cx="1641872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6" name="Donut 215"/>
          <p:cNvSpPr/>
          <p:nvPr/>
        </p:nvSpPr>
        <p:spPr>
          <a:xfrm>
            <a:off x="7211474" y="4607418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7" name="Donut 216"/>
          <p:cNvSpPr/>
          <p:nvPr/>
        </p:nvSpPr>
        <p:spPr>
          <a:xfrm>
            <a:off x="3384545" y="4100600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8" name="Donut 217"/>
          <p:cNvSpPr/>
          <p:nvPr/>
        </p:nvSpPr>
        <p:spPr>
          <a:xfrm>
            <a:off x="7216595" y="3550400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9" name="Straight Arrow Connector 218"/>
          <p:cNvCxnSpPr/>
          <p:nvPr/>
        </p:nvCxnSpPr>
        <p:spPr>
          <a:xfrm flipH="1">
            <a:off x="3568479" y="3308887"/>
            <a:ext cx="10456" cy="857253"/>
          </a:xfrm>
          <a:prstGeom prst="straightConnector1">
            <a:avLst/>
          </a:prstGeom>
          <a:ln w="63500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1" name="Donut 220"/>
          <p:cNvSpPr/>
          <p:nvPr/>
        </p:nvSpPr>
        <p:spPr>
          <a:xfrm>
            <a:off x="2116221" y="1006352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22" name="Straight Arrow Connector 221"/>
          <p:cNvCxnSpPr/>
          <p:nvPr/>
        </p:nvCxnSpPr>
        <p:spPr>
          <a:xfrm>
            <a:off x="3827051" y="895772"/>
            <a:ext cx="19500" cy="509110"/>
          </a:xfrm>
          <a:prstGeom prst="straightConnector1">
            <a:avLst/>
          </a:prstGeom>
          <a:ln w="38100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3" name="Rectangle 222"/>
          <p:cNvSpPr/>
          <p:nvPr/>
        </p:nvSpPr>
        <p:spPr>
          <a:xfrm>
            <a:off x="5126163" y="936074"/>
            <a:ext cx="563179" cy="53672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Donut 223"/>
          <p:cNvSpPr/>
          <p:nvPr/>
        </p:nvSpPr>
        <p:spPr>
          <a:xfrm>
            <a:off x="8444136" y="1006352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5" name="Donut 224"/>
          <p:cNvSpPr/>
          <p:nvPr/>
        </p:nvSpPr>
        <p:spPr>
          <a:xfrm>
            <a:off x="7024276" y="1006352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2630995" y="897750"/>
            <a:ext cx="6911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Profit </a:t>
            </a:r>
          </a:p>
          <a:p>
            <a:pPr algn="ctr"/>
            <a:r>
              <a:rPr lang="en-US" sz="1600" dirty="0"/>
              <a:t>Max.</a:t>
            </a:r>
          </a:p>
        </p:txBody>
      </p:sp>
      <p:sp>
        <p:nvSpPr>
          <p:cNvPr id="227" name="TextBox 226"/>
          <p:cNvSpPr txBox="1"/>
          <p:nvPr/>
        </p:nvSpPr>
        <p:spPr>
          <a:xfrm>
            <a:off x="4110479" y="888024"/>
            <a:ext cx="7695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Unit </a:t>
            </a:r>
          </a:p>
          <a:p>
            <a:pPr algn="ctr"/>
            <a:r>
              <a:rPr lang="en-US" sz="1600" dirty="0"/>
              <a:t>Profit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5818747" y="902636"/>
            <a:ext cx="101395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Abnormal</a:t>
            </a:r>
          </a:p>
          <a:p>
            <a:pPr algn="ctr"/>
            <a:r>
              <a:rPr lang="en-US" sz="1600" dirty="0"/>
              <a:t>Profit</a:t>
            </a:r>
          </a:p>
        </p:txBody>
      </p:sp>
      <p:sp>
        <p:nvSpPr>
          <p:cNvPr id="229" name="TextBox 228"/>
          <p:cNvSpPr txBox="1"/>
          <p:nvPr/>
        </p:nvSpPr>
        <p:spPr>
          <a:xfrm>
            <a:off x="7459583" y="892910"/>
            <a:ext cx="76957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Profit </a:t>
            </a:r>
          </a:p>
          <a:p>
            <a:pPr algn="ctr"/>
            <a:r>
              <a:rPr lang="en-US" sz="1600" dirty="0"/>
              <a:t>Max.</a:t>
            </a:r>
          </a:p>
        </p:txBody>
      </p:sp>
      <p:sp>
        <p:nvSpPr>
          <p:cNvPr id="230" name="TextBox 229"/>
          <p:cNvSpPr txBox="1"/>
          <p:nvPr/>
        </p:nvSpPr>
        <p:spPr>
          <a:xfrm>
            <a:off x="8903709" y="888024"/>
            <a:ext cx="101395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Normal</a:t>
            </a:r>
          </a:p>
          <a:p>
            <a:pPr algn="ctr"/>
            <a:r>
              <a:rPr lang="en-US" sz="1600" dirty="0"/>
              <a:t>Profit</a:t>
            </a:r>
          </a:p>
        </p:txBody>
      </p:sp>
      <p:sp>
        <p:nvSpPr>
          <p:cNvPr id="231" name="Rectangle 230"/>
          <p:cNvSpPr/>
          <p:nvPr/>
        </p:nvSpPr>
        <p:spPr>
          <a:xfrm>
            <a:off x="3396508" y="4056227"/>
            <a:ext cx="355905" cy="479520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32" name="Rectangle 231"/>
          <p:cNvSpPr/>
          <p:nvPr/>
        </p:nvSpPr>
        <p:spPr>
          <a:xfrm>
            <a:off x="3811156" y="980729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233" name="Rectangle 232"/>
          <p:cNvSpPr/>
          <p:nvPr/>
        </p:nvSpPr>
        <p:spPr>
          <a:xfrm>
            <a:off x="3431705" y="3356992"/>
            <a:ext cx="355905" cy="699235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34" name="Rectangle 233"/>
          <p:cNvSpPr/>
          <p:nvPr/>
        </p:nvSpPr>
        <p:spPr>
          <a:xfrm>
            <a:off x="5515466" y="961679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235" name="Rectangle 234"/>
          <p:cNvSpPr/>
          <p:nvPr/>
        </p:nvSpPr>
        <p:spPr>
          <a:xfrm>
            <a:off x="1991544" y="3356993"/>
            <a:ext cx="1567228" cy="699235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36" name="Rectangle 235"/>
          <p:cNvSpPr/>
          <p:nvPr/>
        </p:nvSpPr>
        <p:spPr>
          <a:xfrm>
            <a:off x="7099642" y="980729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237" name="Rectangle 236"/>
          <p:cNvSpPr/>
          <p:nvPr/>
        </p:nvSpPr>
        <p:spPr>
          <a:xfrm>
            <a:off x="7229079" y="4653137"/>
            <a:ext cx="393467" cy="28714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38" name="Rectangle 237"/>
          <p:cNvSpPr/>
          <p:nvPr/>
        </p:nvSpPr>
        <p:spPr>
          <a:xfrm>
            <a:off x="8616281" y="980729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239" name="Rectangle 238"/>
          <p:cNvSpPr/>
          <p:nvPr/>
        </p:nvSpPr>
        <p:spPr>
          <a:xfrm>
            <a:off x="7248129" y="3573017"/>
            <a:ext cx="393467" cy="28714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6" name="TextBox 75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06BA1C-660A-1998-DB7F-B24D36D006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2DA0050-D2BF-EF29-21D0-EDBA203EE3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5D734B84-2CDF-FAF6-B97C-9EB4728A9BC1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28AE92-3BC6-770D-C08A-61D53712F931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92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9"/>
                  </p:tgtEl>
                </p:cond>
              </p:nextCondLst>
            </p:seq>
          </p:childTnLst>
        </p:cTn>
      </p:par>
    </p:tnLst>
    <p:bldLst>
      <p:bldP spid="220" grpId="0" animBg="1"/>
      <p:bldP spid="216" grpId="0" animBg="1"/>
      <p:bldP spid="217" grpId="0" animBg="1"/>
      <p:bldP spid="218" grpId="0" animBg="1"/>
      <p:bldP spid="221" grpId="0" animBg="1"/>
      <p:bldP spid="223" grpId="0" animBg="1"/>
      <p:bldP spid="224" grpId="0" animBg="1"/>
      <p:bldP spid="225" grpId="0" animBg="1"/>
      <p:bldP spid="226" grpId="0"/>
      <p:bldP spid="227" grpId="0"/>
      <p:bldP spid="228" grpId="0"/>
      <p:bldP spid="229" grpId="0"/>
      <p:bldP spid="230" grpId="0"/>
      <p:bldP spid="232" grpId="0" animBg="1"/>
      <p:bldP spid="232" grpId="1" animBg="1"/>
      <p:bldP spid="233" grpId="0" animBg="1"/>
      <p:bldP spid="234" grpId="0" animBg="1"/>
      <p:bldP spid="234" grpId="1" animBg="1"/>
      <p:bldP spid="235" grpId="0" animBg="1"/>
      <p:bldP spid="236" grpId="0" animBg="1"/>
      <p:bldP spid="236" grpId="1" animBg="1"/>
      <p:bldP spid="237" grpId="0" animBg="1"/>
      <p:bldP spid="238" grpId="0" animBg="1"/>
      <p:bldP spid="238" grpId="1" animBg="1"/>
      <p:bldP spid="23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Monopolistic Competition - Efficiency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1524001" y="1124918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5" name="Group 74"/>
          <p:cNvGrpSpPr/>
          <p:nvPr/>
        </p:nvGrpSpPr>
        <p:grpSpPr>
          <a:xfrm>
            <a:off x="1487489" y="1604454"/>
            <a:ext cx="8947913" cy="3978675"/>
            <a:chOff x="-142299" y="1604453"/>
            <a:chExt cx="8947913" cy="3978675"/>
          </a:xfrm>
        </p:grpSpPr>
        <p:grpSp>
          <p:nvGrpSpPr>
            <p:cNvPr id="76" name="Group 75"/>
            <p:cNvGrpSpPr/>
            <p:nvPr/>
          </p:nvGrpSpPr>
          <p:grpSpPr>
            <a:xfrm>
              <a:off x="-142299" y="1604453"/>
              <a:ext cx="8947913" cy="3978675"/>
              <a:chOff x="-142299" y="1604453"/>
              <a:chExt cx="8947913" cy="3978675"/>
            </a:xfrm>
          </p:grpSpPr>
          <p:grpSp>
            <p:nvGrpSpPr>
              <p:cNvPr id="78" name="Group 77"/>
              <p:cNvGrpSpPr/>
              <p:nvPr/>
            </p:nvGrpSpPr>
            <p:grpSpPr>
              <a:xfrm>
                <a:off x="3713828" y="1604598"/>
                <a:ext cx="5091786" cy="3974049"/>
                <a:chOff x="3713828" y="1609079"/>
                <a:chExt cx="5091786" cy="3974049"/>
              </a:xfrm>
            </p:grpSpPr>
            <p:grpSp>
              <p:nvGrpSpPr>
                <p:cNvPr id="100" name="Group 99"/>
                <p:cNvGrpSpPr/>
                <p:nvPr/>
              </p:nvGrpSpPr>
              <p:grpSpPr>
                <a:xfrm>
                  <a:off x="3713828" y="1609079"/>
                  <a:ext cx="5091786" cy="3974049"/>
                  <a:chOff x="652967" y="658055"/>
                  <a:chExt cx="7159393" cy="4925073"/>
                </a:xfrm>
              </p:grpSpPr>
              <p:sp>
                <p:nvSpPr>
                  <p:cNvPr id="103" name="TextBox 102"/>
                  <p:cNvSpPr txBox="1"/>
                  <p:nvPr/>
                </p:nvSpPr>
                <p:spPr>
                  <a:xfrm flipH="1">
                    <a:off x="3516590" y="4944000"/>
                    <a:ext cx="478285" cy="45771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</a:t>
                    </a:r>
                    <a:endParaRPr lang="en-GB" sz="1600" dirty="0"/>
                  </a:p>
                </p:txBody>
              </p:sp>
              <p:sp>
                <p:nvSpPr>
                  <p:cNvPr id="104" name="TextBox 103"/>
                  <p:cNvSpPr txBox="1"/>
                  <p:nvPr/>
                </p:nvSpPr>
                <p:spPr>
                  <a:xfrm flipH="1">
                    <a:off x="6033390" y="1844824"/>
                    <a:ext cx="658599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MC</a:t>
                    </a:r>
                    <a:endParaRPr lang="en-GB" sz="1400" dirty="0"/>
                  </a:p>
                </p:txBody>
              </p:sp>
              <p:sp>
                <p:nvSpPr>
                  <p:cNvPr id="105" name="TextBox 104"/>
                  <p:cNvSpPr txBox="1"/>
                  <p:nvPr/>
                </p:nvSpPr>
                <p:spPr>
                  <a:xfrm flipH="1">
                    <a:off x="5100767" y="4442832"/>
                    <a:ext cx="584218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AR</a:t>
                    </a:r>
                    <a:endParaRPr lang="en-GB" sz="1400" dirty="0"/>
                  </a:p>
                </p:txBody>
              </p:sp>
              <p:grpSp>
                <p:nvGrpSpPr>
                  <p:cNvPr id="106" name="Group 105"/>
                  <p:cNvGrpSpPr/>
                  <p:nvPr/>
                </p:nvGrpSpPr>
                <p:grpSpPr>
                  <a:xfrm>
                    <a:off x="652967" y="658055"/>
                    <a:ext cx="7159393" cy="4925073"/>
                    <a:chOff x="652967" y="658055"/>
                    <a:chExt cx="7159393" cy="4925073"/>
                  </a:xfrm>
                </p:grpSpPr>
                <p:grpSp>
                  <p:nvGrpSpPr>
                    <p:cNvPr id="108" name="Group 107"/>
                    <p:cNvGrpSpPr/>
                    <p:nvPr/>
                  </p:nvGrpSpPr>
                  <p:grpSpPr>
                    <a:xfrm>
                      <a:off x="652967" y="658055"/>
                      <a:ext cx="7159393" cy="4925073"/>
                      <a:chOff x="508951" y="658055"/>
                      <a:chExt cx="7159393" cy="4925073"/>
                    </a:xfrm>
                  </p:grpSpPr>
                  <p:cxnSp>
                    <p:nvCxnSpPr>
                      <p:cNvPr id="116" name="Straight Arrow Connector 115"/>
                      <p:cNvCxnSpPr/>
                      <p:nvPr/>
                    </p:nvCxnSpPr>
                    <p:spPr>
                      <a:xfrm flipV="1">
                        <a:off x="2051720" y="1217936"/>
                        <a:ext cx="0" cy="3744416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7" name="Straight Arrow Connector 116"/>
                      <p:cNvCxnSpPr/>
                      <p:nvPr/>
                    </p:nvCxnSpPr>
                    <p:spPr>
                      <a:xfrm>
                        <a:off x="2038072" y="4962352"/>
                        <a:ext cx="5630272" cy="0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18" name="Rectangle 117"/>
                      <p:cNvSpPr/>
                      <p:nvPr/>
                    </p:nvSpPr>
                    <p:spPr>
                      <a:xfrm>
                        <a:off x="5663424" y="5007064"/>
                        <a:ext cx="1860904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Output</a:t>
                        </a:r>
                      </a:p>
                    </p:txBody>
                  </p:sp>
                  <p:sp>
                    <p:nvSpPr>
                      <p:cNvPr id="119" name="Rectangle 118"/>
                      <p:cNvSpPr/>
                      <p:nvPr/>
                    </p:nvSpPr>
                    <p:spPr>
                      <a:xfrm>
                        <a:off x="508951" y="658055"/>
                        <a:ext cx="258281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Revenue/Costs</a:t>
                        </a:r>
                      </a:p>
                    </p:txBody>
                  </p:sp>
                </p:grpSp>
                <p:sp>
                  <p:nvSpPr>
                    <p:cNvPr id="109" name="TextBox 108"/>
                    <p:cNvSpPr txBox="1"/>
                    <p:nvPr/>
                  </p:nvSpPr>
                  <p:spPr>
                    <a:xfrm flipH="1">
                      <a:off x="1747625" y="3068960"/>
                      <a:ext cx="426443" cy="457716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P</a:t>
                      </a:r>
                      <a:endParaRPr lang="en-GB" sz="1600" dirty="0"/>
                    </a:p>
                  </p:txBody>
                </p:sp>
                <p:grpSp>
                  <p:nvGrpSpPr>
                    <p:cNvPr id="110" name="Group 109"/>
                    <p:cNvGrpSpPr/>
                    <p:nvPr/>
                  </p:nvGrpSpPr>
                  <p:grpSpPr>
                    <a:xfrm>
                      <a:off x="2720970" y="2050960"/>
                      <a:ext cx="4821530" cy="1738080"/>
                      <a:chOff x="2585545" y="2050960"/>
                      <a:chExt cx="4821530" cy="1738080"/>
                    </a:xfrm>
                  </p:grpSpPr>
                  <p:sp>
                    <p:nvSpPr>
                      <p:cNvPr id="114" name="TextBox 113"/>
                      <p:cNvSpPr txBox="1"/>
                      <p:nvPr/>
                    </p:nvSpPr>
                    <p:spPr>
                      <a:xfrm flipH="1">
                        <a:off x="6716110" y="2050960"/>
                        <a:ext cx="690965" cy="4195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1600" dirty="0"/>
                          <a:t>ATC</a:t>
                        </a:r>
                        <a:endParaRPr lang="en-GB" sz="1400" dirty="0"/>
                      </a:p>
                    </p:txBody>
                  </p:sp>
                  <p:sp>
                    <p:nvSpPr>
                      <p:cNvPr id="115" name="Freeform 114"/>
                      <p:cNvSpPr/>
                      <p:nvPr/>
                    </p:nvSpPr>
                    <p:spPr>
                      <a:xfrm>
                        <a:off x="2585545" y="2293154"/>
                        <a:ext cx="4130565" cy="1495886"/>
                      </a:xfrm>
                      <a:custGeom>
                        <a:avLst/>
                        <a:gdLst>
                          <a:gd name="connsiteX0" fmla="*/ 0 w 4130565"/>
                          <a:gd name="connsiteY0" fmla="*/ 0 h 898741"/>
                          <a:gd name="connsiteX1" fmla="*/ 2081048 w 4130565"/>
                          <a:gd name="connsiteY1" fmla="*/ 898635 h 898741"/>
                          <a:gd name="connsiteX2" fmla="*/ 4130565 w 4130565"/>
                          <a:gd name="connsiteY2" fmla="*/ 47297 h 89874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4130565" h="898741">
                            <a:moveTo>
                              <a:pt x="0" y="0"/>
                            </a:moveTo>
                            <a:cubicBezTo>
                              <a:pt x="696310" y="445376"/>
                              <a:pt x="1392621" y="890752"/>
                              <a:pt x="2081048" y="898635"/>
                            </a:cubicBezTo>
                            <a:cubicBezTo>
                              <a:pt x="2769476" y="906518"/>
                              <a:pt x="3450020" y="476907"/>
                              <a:pt x="4130565" y="47297"/>
                            </a:cubicBezTo>
                          </a:path>
                        </a:pathLst>
                      </a:custGeom>
                      <a:noFill/>
                      <a:ln w="508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111" name="Freeform 110"/>
                    <p:cNvSpPr/>
                    <p:nvPr/>
                  </p:nvSpPr>
                  <p:spPr>
                    <a:xfrm>
                      <a:off x="2354437" y="2033752"/>
                      <a:ext cx="3731053" cy="2609908"/>
                    </a:xfrm>
                    <a:custGeom>
                      <a:avLst/>
                      <a:gdLst>
                        <a:gd name="connsiteX0" fmla="*/ 0 w 3421118"/>
                        <a:gd name="connsiteY0" fmla="*/ 1513489 h 2609908"/>
                        <a:gd name="connsiteX1" fmla="*/ 1245476 w 3421118"/>
                        <a:gd name="connsiteY1" fmla="*/ 2554014 h 2609908"/>
                        <a:gd name="connsiteX2" fmla="*/ 3421118 w 3421118"/>
                        <a:gd name="connsiteY2" fmla="*/ 0 h 260990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421118" h="2609908">
                          <a:moveTo>
                            <a:pt x="0" y="1513489"/>
                          </a:moveTo>
                          <a:cubicBezTo>
                            <a:pt x="337645" y="2159875"/>
                            <a:pt x="675290" y="2806262"/>
                            <a:pt x="1245476" y="2554014"/>
                          </a:cubicBezTo>
                          <a:cubicBezTo>
                            <a:pt x="1815662" y="2301766"/>
                            <a:pt x="2618390" y="1150883"/>
                            <a:pt x="3421118" y="0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112" name="Straight Connector 111"/>
                    <p:cNvCxnSpPr/>
                    <p:nvPr/>
                  </p:nvCxnSpPr>
                  <p:spPr>
                    <a:xfrm>
                      <a:off x="2483768" y="2183378"/>
                      <a:ext cx="2599110" cy="2460282"/>
                    </a:xfrm>
                    <a:prstGeom prst="line">
                      <a:avLst/>
                    </a:prstGeom>
                    <a:ln w="508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Straight Connector 112"/>
                    <p:cNvCxnSpPr/>
                    <p:nvPr/>
                  </p:nvCxnSpPr>
                  <p:spPr>
                    <a:xfrm>
                      <a:off x="2354437" y="2389514"/>
                      <a:ext cx="1428886" cy="2391872"/>
                    </a:xfrm>
                    <a:prstGeom prst="line">
                      <a:avLst/>
                    </a:prstGeom>
                    <a:ln w="508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7" name="TextBox 106"/>
                  <p:cNvSpPr txBox="1"/>
                  <p:nvPr/>
                </p:nvSpPr>
                <p:spPr>
                  <a:xfrm flipH="1">
                    <a:off x="3829332" y="4546372"/>
                    <a:ext cx="663107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MR</a:t>
                    </a:r>
                    <a:endParaRPr lang="en-GB" sz="1400" dirty="0"/>
                  </a:p>
                </p:txBody>
              </p:sp>
            </p:grp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4787864" y="3717032"/>
                  <a:ext cx="108028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/>
                <p:cNvCxnSpPr>
                  <a:stCxn id="103" idx="0"/>
                </p:cNvCxnSpPr>
                <p:nvPr/>
              </p:nvCxnSpPr>
              <p:spPr>
                <a:xfrm flipH="1" flipV="1">
                  <a:off x="5868144" y="3717033"/>
                  <a:ext cx="52382" cy="1350382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9" name="Group 78"/>
              <p:cNvGrpSpPr/>
              <p:nvPr/>
            </p:nvGrpSpPr>
            <p:grpSpPr>
              <a:xfrm>
                <a:off x="-142299" y="1604453"/>
                <a:ext cx="4539469" cy="3978675"/>
                <a:chOff x="4266145" y="1604453"/>
                <a:chExt cx="4539469" cy="3978675"/>
              </a:xfrm>
            </p:grpSpPr>
            <p:grpSp>
              <p:nvGrpSpPr>
                <p:cNvPr id="80" name="Group 79"/>
                <p:cNvGrpSpPr/>
                <p:nvPr/>
              </p:nvGrpSpPr>
              <p:grpSpPr>
                <a:xfrm>
                  <a:off x="4266145" y="1604453"/>
                  <a:ext cx="4539469" cy="3978675"/>
                  <a:chOff x="1429562" y="652322"/>
                  <a:chExt cx="6382798" cy="4930806"/>
                </a:xfrm>
              </p:grpSpPr>
              <p:sp>
                <p:nvSpPr>
                  <p:cNvPr id="83" name="TextBox 82"/>
                  <p:cNvSpPr txBox="1"/>
                  <p:nvPr/>
                </p:nvSpPr>
                <p:spPr>
                  <a:xfrm flipH="1">
                    <a:off x="4334239" y="4938447"/>
                    <a:ext cx="478285" cy="457716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</a:t>
                    </a:r>
                    <a:endParaRPr lang="en-GB" sz="1600" dirty="0"/>
                  </a:p>
                </p:txBody>
              </p:sp>
              <p:sp>
                <p:nvSpPr>
                  <p:cNvPr id="84" name="TextBox 83"/>
                  <p:cNvSpPr txBox="1"/>
                  <p:nvPr/>
                </p:nvSpPr>
                <p:spPr>
                  <a:xfrm flipH="1">
                    <a:off x="6033390" y="1844824"/>
                    <a:ext cx="658599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MC</a:t>
                    </a:r>
                    <a:endParaRPr lang="en-GB" sz="1400" dirty="0"/>
                  </a:p>
                </p:txBody>
              </p:sp>
              <p:sp>
                <p:nvSpPr>
                  <p:cNvPr id="85" name="TextBox 84"/>
                  <p:cNvSpPr txBox="1"/>
                  <p:nvPr/>
                </p:nvSpPr>
                <p:spPr>
                  <a:xfrm flipH="1">
                    <a:off x="6128973" y="4207818"/>
                    <a:ext cx="584218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AR</a:t>
                    </a:r>
                    <a:endParaRPr lang="en-GB" sz="1400" dirty="0"/>
                  </a:p>
                </p:txBody>
              </p:sp>
              <p:grpSp>
                <p:nvGrpSpPr>
                  <p:cNvPr id="86" name="Group 85"/>
                  <p:cNvGrpSpPr/>
                  <p:nvPr/>
                </p:nvGrpSpPr>
                <p:grpSpPr>
                  <a:xfrm>
                    <a:off x="1429562" y="652322"/>
                    <a:ext cx="6382798" cy="4930806"/>
                    <a:chOff x="1429562" y="652322"/>
                    <a:chExt cx="6382798" cy="4930806"/>
                  </a:xfrm>
                </p:grpSpPr>
                <p:grpSp>
                  <p:nvGrpSpPr>
                    <p:cNvPr id="88" name="Group 87"/>
                    <p:cNvGrpSpPr/>
                    <p:nvPr/>
                  </p:nvGrpSpPr>
                  <p:grpSpPr>
                    <a:xfrm>
                      <a:off x="1429562" y="652322"/>
                      <a:ext cx="6382798" cy="4930806"/>
                      <a:chOff x="1285546" y="652322"/>
                      <a:chExt cx="6382798" cy="4930806"/>
                    </a:xfrm>
                  </p:grpSpPr>
                  <p:cxnSp>
                    <p:nvCxnSpPr>
                      <p:cNvPr id="96" name="Straight Arrow Connector 95"/>
                      <p:cNvCxnSpPr/>
                      <p:nvPr/>
                    </p:nvCxnSpPr>
                    <p:spPr>
                      <a:xfrm flipV="1">
                        <a:off x="2051720" y="1217936"/>
                        <a:ext cx="0" cy="3744416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7" name="Straight Arrow Connector 96"/>
                      <p:cNvCxnSpPr/>
                      <p:nvPr/>
                    </p:nvCxnSpPr>
                    <p:spPr>
                      <a:xfrm>
                        <a:off x="2038072" y="4962352"/>
                        <a:ext cx="5630272" cy="0"/>
                      </a:xfrm>
                      <a:prstGeom prst="straightConnector1">
                        <a:avLst/>
                      </a:prstGeom>
                      <a:ln w="50800">
                        <a:solidFill>
                          <a:schemeClr val="tx1"/>
                        </a:solidFill>
                        <a:tailEnd type="arrow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98" name="Rectangle 97"/>
                      <p:cNvSpPr/>
                      <p:nvPr/>
                    </p:nvSpPr>
                    <p:spPr>
                      <a:xfrm>
                        <a:off x="5663424" y="5007064"/>
                        <a:ext cx="1860904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Output</a:t>
                        </a:r>
                      </a:p>
                    </p:txBody>
                  </p:sp>
                  <p:sp>
                    <p:nvSpPr>
                      <p:cNvPr id="99" name="Rectangle 98"/>
                      <p:cNvSpPr/>
                      <p:nvPr/>
                    </p:nvSpPr>
                    <p:spPr>
                      <a:xfrm>
                        <a:off x="1285546" y="652322"/>
                        <a:ext cx="2582816" cy="5760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r"/>
                        <a:r>
                          <a:rPr lang="en-GB" dirty="0">
                            <a:solidFill>
                              <a:schemeClr val="tx1"/>
                            </a:solidFill>
                            <a:ea typeface="Calibri"/>
                            <a:cs typeface="Times New Roman"/>
                          </a:rPr>
                          <a:t>Revenue/Costs</a:t>
                        </a:r>
                      </a:p>
                    </p:txBody>
                  </p:sp>
                </p:grpSp>
                <p:sp>
                  <p:nvSpPr>
                    <p:cNvPr id="89" name="TextBox 88"/>
                    <p:cNvSpPr txBox="1"/>
                    <p:nvPr/>
                  </p:nvSpPr>
                  <p:spPr>
                    <a:xfrm flipH="1">
                      <a:off x="1769498" y="2579974"/>
                      <a:ext cx="426443" cy="457716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P</a:t>
                      </a:r>
                      <a:endParaRPr lang="en-GB" sz="1600" dirty="0"/>
                    </a:p>
                  </p:txBody>
                </p:sp>
                <p:grpSp>
                  <p:nvGrpSpPr>
                    <p:cNvPr id="90" name="Group 89"/>
                    <p:cNvGrpSpPr/>
                    <p:nvPr/>
                  </p:nvGrpSpPr>
                  <p:grpSpPr>
                    <a:xfrm>
                      <a:off x="2720970" y="2067837"/>
                      <a:ext cx="4827757" cy="1721203"/>
                      <a:chOff x="2585545" y="2067837"/>
                      <a:chExt cx="4827757" cy="1721203"/>
                    </a:xfrm>
                  </p:grpSpPr>
                  <p:sp>
                    <p:nvSpPr>
                      <p:cNvPr id="94" name="TextBox 93"/>
                      <p:cNvSpPr txBox="1"/>
                      <p:nvPr/>
                    </p:nvSpPr>
                    <p:spPr>
                      <a:xfrm flipH="1">
                        <a:off x="6722337" y="2067837"/>
                        <a:ext cx="690965" cy="4195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r>
                          <a:rPr lang="en-GB" sz="1600" dirty="0"/>
                          <a:t>ATC</a:t>
                        </a:r>
                        <a:endParaRPr lang="en-GB" sz="1400" dirty="0"/>
                      </a:p>
                    </p:txBody>
                  </p:sp>
                  <p:sp>
                    <p:nvSpPr>
                      <p:cNvPr id="95" name="Freeform 94"/>
                      <p:cNvSpPr/>
                      <p:nvPr/>
                    </p:nvSpPr>
                    <p:spPr>
                      <a:xfrm>
                        <a:off x="2585545" y="2293154"/>
                        <a:ext cx="4130565" cy="1495886"/>
                      </a:xfrm>
                      <a:custGeom>
                        <a:avLst/>
                        <a:gdLst>
                          <a:gd name="connsiteX0" fmla="*/ 0 w 4130565"/>
                          <a:gd name="connsiteY0" fmla="*/ 0 h 898741"/>
                          <a:gd name="connsiteX1" fmla="*/ 2081048 w 4130565"/>
                          <a:gd name="connsiteY1" fmla="*/ 898635 h 898741"/>
                          <a:gd name="connsiteX2" fmla="*/ 4130565 w 4130565"/>
                          <a:gd name="connsiteY2" fmla="*/ 47297 h 89874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4130565" h="898741">
                            <a:moveTo>
                              <a:pt x="0" y="0"/>
                            </a:moveTo>
                            <a:cubicBezTo>
                              <a:pt x="696310" y="445376"/>
                              <a:pt x="1392621" y="890752"/>
                              <a:pt x="2081048" y="898635"/>
                            </a:cubicBezTo>
                            <a:cubicBezTo>
                              <a:pt x="2769476" y="906518"/>
                              <a:pt x="3450020" y="476907"/>
                              <a:pt x="4130565" y="47297"/>
                            </a:cubicBezTo>
                          </a:path>
                        </a:pathLst>
                      </a:custGeom>
                      <a:noFill/>
                      <a:ln w="50800">
                        <a:solidFill>
                          <a:schemeClr val="tx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GB"/>
                      </a:p>
                    </p:txBody>
                  </p:sp>
                </p:grpSp>
                <p:sp>
                  <p:nvSpPr>
                    <p:cNvPr id="91" name="Freeform 90"/>
                    <p:cNvSpPr/>
                    <p:nvPr/>
                  </p:nvSpPr>
                  <p:spPr>
                    <a:xfrm>
                      <a:off x="2354437" y="2033752"/>
                      <a:ext cx="3731053" cy="2609908"/>
                    </a:xfrm>
                    <a:custGeom>
                      <a:avLst/>
                      <a:gdLst>
                        <a:gd name="connsiteX0" fmla="*/ 0 w 3421118"/>
                        <a:gd name="connsiteY0" fmla="*/ 1513489 h 2609908"/>
                        <a:gd name="connsiteX1" fmla="*/ 1245476 w 3421118"/>
                        <a:gd name="connsiteY1" fmla="*/ 2554014 h 2609908"/>
                        <a:gd name="connsiteX2" fmla="*/ 3421118 w 3421118"/>
                        <a:gd name="connsiteY2" fmla="*/ 0 h 260990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</a:cxnLst>
                      <a:rect l="l" t="t" r="r" b="b"/>
                      <a:pathLst>
                        <a:path w="3421118" h="2609908">
                          <a:moveTo>
                            <a:pt x="0" y="1513489"/>
                          </a:moveTo>
                          <a:cubicBezTo>
                            <a:pt x="337645" y="2159875"/>
                            <a:pt x="675290" y="2806262"/>
                            <a:pt x="1245476" y="2554014"/>
                          </a:cubicBezTo>
                          <a:cubicBezTo>
                            <a:pt x="1815662" y="2301766"/>
                            <a:pt x="2618390" y="1150883"/>
                            <a:pt x="3421118" y="0"/>
                          </a:cubicBezTo>
                        </a:path>
                      </a:pathLst>
                    </a:custGeom>
                    <a:noFill/>
                    <a:ln w="50800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GB"/>
                    </a:p>
                  </p:txBody>
                </p:sp>
                <p:cxnSp>
                  <p:nvCxnSpPr>
                    <p:cNvPr id="92" name="Straight Connector 91"/>
                    <p:cNvCxnSpPr/>
                    <p:nvPr/>
                  </p:nvCxnSpPr>
                  <p:spPr>
                    <a:xfrm>
                      <a:off x="3516590" y="1838819"/>
                      <a:ext cx="2599109" cy="2460282"/>
                    </a:xfrm>
                    <a:prstGeom prst="line">
                      <a:avLst/>
                    </a:prstGeom>
                    <a:ln w="508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Straight Connector 92"/>
                    <p:cNvCxnSpPr/>
                    <p:nvPr/>
                  </p:nvCxnSpPr>
                  <p:spPr>
                    <a:xfrm>
                      <a:off x="3297934" y="1907229"/>
                      <a:ext cx="1597372" cy="2736430"/>
                    </a:xfrm>
                    <a:prstGeom prst="line">
                      <a:avLst/>
                    </a:prstGeom>
                    <a:ln w="508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87" name="TextBox 86"/>
                  <p:cNvSpPr txBox="1"/>
                  <p:nvPr/>
                </p:nvSpPr>
                <p:spPr>
                  <a:xfrm flipH="1">
                    <a:off x="4834667" y="4546372"/>
                    <a:ext cx="663107" cy="419573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MR</a:t>
                    </a:r>
                    <a:endParaRPr lang="en-GB" sz="1400" dirty="0"/>
                  </a:p>
                </p:txBody>
              </p:sp>
            </p:grpSp>
            <p:cxnSp>
              <p:nvCxnSpPr>
                <p:cNvPr id="81" name="Straight Connector 80"/>
                <p:cNvCxnSpPr/>
                <p:nvPr/>
              </p:nvCxnSpPr>
              <p:spPr>
                <a:xfrm>
                  <a:off x="4811051" y="3308886"/>
                  <a:ext cx="1641872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/>
                <p:cNvCxnSpPr/>
                <p:nvPr/>
              </p:nvCxnSpPr>
              <p:spPr>
                <a:xfrm flipV="1">
                  <a:off x="6463379" y="3308886"/>
                  <a:ext cx="0" cy="175835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77" name="Straight Connector 76"/>
            <p:cNvCxnSpPr/>
            <p:nvPr/>
          </p:nvCxnSpPr>
          <p:spPr>
            <a:xfrm>
              <a:off x="392900" y="4100600"/>
              <a:ext cx="1641872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Donut 119"/>
          <p:cNvSpPr/>
          <p:nvPr/>
        </p:nvSpPr>
        <p:spPr>
          <a:xfrm>
            <a:off x="3577740" y="3967121"/>
            <a:ext cx="367869" cy="324302"/>
          </a:xfrm>
          <a:prstGeom prst="don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1" name="Donut 120"/>
          <p:cNvSpPr/>
          <p:nvPr/>
        </p:nvSpPr>
        <p:spPr>
          <a:xfrm>
            <a:off x="7313997" y="3586863"/>
            <a:ext cx="367869" cy="324302"/>
          </a:xfrm>
          <a:prstGeom prst="donu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2" name="Donut 121"/>
          <p:cNvSpPr/>
          <p:nvPr/>
        </p:nvSpPr>
        <p:spPr>
          <a:xfrm>
            <a:off x="2508694" y="354188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Donut 122"/>
          <p:cNvSpPr/>
          <p:nvPr/>
        </p:nvSpPr>
        <p:spPr>
          <a:xfrm>
            <a:off x="7813510" y="4149575"/>
            <a:ext cx="367869" cy="324302"/>
          </a:xfrm>
          <a:prstGeom prst="donu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4" name="Donut 123"/>
          <p:cNvSpPr/>
          <p:nvPr/>
        </p:nvSpPr>
        <p:spPr>
          <a:xfrm>
            <a:off x="7997445" y="3968843"/>
            <a:ext cx="367869" cy="324302"/>
          </a:xfrm>
          <a:prstGeom prst="donu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5" name="Donut 124"/>
          <p:cNvSpPr/>
          <p:nvPr/>
        </p:nvSpPr>
        <p:spPr>
          <a:xfrm>
            <a:off x="3909212" y="3613363"/>
            <a:ext cx="367869" cy="324302"/>
          </a:xfrm>
          <a:prstGeom prst="don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Donut 125"/>
          <p:cNvSpPr/>
          <p:nvPr/>
        </p:nvSpPr>
        <p:spPr>
          <a:xfrm>
            <a:off x="3510317" y="3146735"/>
            <a:ext cx="367869" cy="324302"/>
          </a:xfrm>
          <a:prstGeom prst="don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Donut 126"/>
          <p:cNvSpPr/>
          <p:nvPr/>
        </p:nvSpPr>
        <p:spPr>
          <a:xfrm>
            <a:off x="3694251" y="1154234"/>
            <a:ext cx="367869" cy="324302"/>
          </a:xfrm>
          <a:prstGeom prst="don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8" name="Donut 127"/>
          <p:cNvSpPr/>
          <p:nvPr/>
        </p:nvSpPr>
        <p:spPr>
          <a:xfrm>
            <a:off x="1944953" y="1168503"/>
            <a:ext cx="367869" cy="324302"/>
          </a:xfrm>
          <a:prstGeom prst="donu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9" name="Donut 128"/>
          <p:cNvSpPr/>
          <p:nvPr/>
        </p:nvSpPr>
        <p:spPr>
          <a:xfrm>
            <a:off x="7130062" y="1154234"/>
            <a:ext cx="367869" cy="324302"/>
          </a:xfrm>
          <a:prstGeom prst="donu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0" name="Donut 129"/>
          <p:cNvSpPr/>
          <p:nvPr/>
        </p:nvSpPr>
        <p:spPr>
          <a:xfrm>
            <a:off x="8839377" y="1154234"/>
            <a:ext cx="367869" cy="324302"/>
          </a:xfrm>
          <a:prstGeom prst="donu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218368" y="1028286"/>
            <a:ext cx="144095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Allocative Inefficiency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4062120" y="1046055"/>
            <a:ext cx="123902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Productive Inefficiency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7622157" y="1028286"/>
            <a:ext cx="118025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Allocative Inefficiency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334059" y="1028286"/>
            <a:ext cx="11857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Productive Inefficiency</a:t>
            </a:r>
          </a:p>
        </p:txBody>
      </p:sp>
      <p:sp>
        <p:nvSpPr>
          <p:cNvPr id="135" name="Donut 134"/>
          <p:cNvSpPr/>
          <p:nvPr/>
        </p:nvSpPr>
        <p:spPr>
          <a:xfrm>
            <a:off x="5301143" y="1154234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5795052" y="1028286"/>
            <a:ext cx="100408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Dynamic Efficiency</a:t>
            </a:r>
          </a:p>
        </p:txBody>
      </p:sp>
      <p:sp>
        <p:nvSpPr>
          <p:cNvPr id="137" name="Rectangle 136"/>
          <p:cNvSpPr/>
          <p:nvPr/>
        </p:nvSpPr>
        <p:spPr>
          <a:xfrm rot="19303232">
            <a:off x="3704112" y="3039154"/>
            <a:ext cx="408423" cy="1021189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38" name="Rectangle 137"/>
          <p:cNvSpPr/>
          <p:nvPr/>
        </p:nvSpPr>
        <p:spPr>
          <a:xfrm>
            <a:off x="4003298" y="1046336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39" name="Rectangle 138"/>
          <p:cNvSpPr/>
          <p:nvPr/>
        </p:nvSpPr>
        <p:spPr>
          <a:xfrm>
            <a:off x="3614302" y="4005954"/>
            <a:ext cx="393467" cy="28714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0" name="Rectangle 139"/>
          <p:cNvSpPr/>
          <p:nvPr/>
        </p:nvSpPr>
        <p:spPr>
          <a:xfrm>
            <a:off x="5587474" y="1052737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41" name="Rectangle 140"/>
          <p:cNvSpPr/>
          <p:nvPr/>
        </p:nvSpPr>
        <p:spPr>
          <a:xfrm>
            <a:off x="2534182" y="3573017"/>
            <a:ext cx="393467" cy="28714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2" name="Rectangle 141"/>
          <p:cNvSpPr/>
          <p:nvPr/>
        </p:nvSpPr>
        <p:spPr>
          <a:xfrm rot="19556314">
            <a:off x="7551358" y="3557356"/>
            <a:ext cx="393467" cy="108342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3" name="Rectangle 142"/>
          <p:cNvSpPr/>
          <p:nvPr/>
        </p:nvSpPr>
        <p:spPr>
          <a:xfrm>
            <a:off x="7531690" y="1052737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44" name="Rectangle 143"/>
          <p:cNvSpPr/>
          <p:nvPr/>
        </p:nvSpPr>
        <p:spPr>
          <a:xfrm>
            <a:off x="9192345" y="1052737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45" name="Rectangle 144"/>
          <p:cNvSpPr/>
          <p:nvPr/>
        </p:nvSpPr>
        <p:spPr>
          <a:xfrm>
            <a:off x="8031500" y="4005065"/>
            <a:ext cx="393467" cy="28714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47" name="TextBox 146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CCC15D-D5F1-B810-4E2F-64CAB0BD85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D831207-FE25-C516-74A4-7C90DC1F77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0AD81F6-B1F1-1126-5800-3917A652DBE9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61DB2A-D3D7-D944-2BE8-D9DB4981BA15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15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</p:childTnLst>
        </p:cTn>
      </p:par>
    </p:tnLst>
    <p:bldLst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/>
      <p:bldP spid="132" grpId="0"/>
      <p:bldP spid="133" grpId="0"/>
      <p:bldP spid="134" grpId="0"/>
      <p:bldP spid="135" grpId="0" animBg="1"/>
      <p:bldP spid="136" grpId="0"/>
      <p:bldP spid="138" grpId="0" animBg="1"/>
      <p:bldP spid="138" grpId="1" animBg="1"/>
      <p:bldP spid="139" grpId="0" animBg="1"/>
      <p:bldP spid="140" grpId="0" animBg="1"/>
      <p:bldP spid="140" grpId="1" animBg="1"/>
      <p:bldP spid="141" grpId="0" animBg="1"/>
      <p:bldP spid="142" grpId="0" animBg="1"/>
      <p:bldP spid="143" grpId="0" animBg="1"/>
      <p:bldP spid="143" grpId="1" animBg="1"/>
      <p:bldP spid="144" grpId="0" animBg="1"/>
      <p:bldP spid="144" grpId="1" animBg="1"/>
      <p:bldP spid="14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Monopoly Welfare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171" name="Right Triangle 170"/>
          <p:cNvSpPr/>
          <p:nvPr/>
        </p:nvSpPr>
        <p:spPr>
          <a:xfrm>
            <a:off x="5375920" y="2524429"/>
            <a:ext cx="560543" cy="371107"/>
          </a:xfrm>
          <a:prstGeom prst="rtTriangl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ight Triangle 171"/>
          <p:cNvSpPr/>
          <p:nvPr/>
        </p:nvSpPr>
        <p:spPr>
          <a:xfrm rot="5400000">
            <a:off x="5430795" y="2870069"/>
            <a:ext cx="450788" cy="560539"/>
          </a:xfrm>
          <a:prstGeom prst="rtTriangl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7" name="Group 146"/>
          <p:cNvGrpSpPr/>
          <p:nvPr/>
        </p:nvGrpSpPr>
        <p:grpSpPr>
          <a:xfrm>
            <a:off x="1646633" y="1217936"/>
            <a:ext cx="7674206" cy="4365192"/>
            <a:chOff x="122633" y="1217936"/>
            <a:chExt cx="7674206" cy="4365192"/>
          </a:xfrm>
        </p:grpSpPr>
        <p:grpSp>
          <p:nvGrpSpPr>
            <p:cNvPr id="148" name="Group 147"/>
            <p:cNvGrpSpPr/>
            <p:nvPr/>
          </p:nvGrpSpPr>
          <p:grpSpPr>
            <a:xfrm>
              <a:off x="122633" y="1217936"/>
              <a:ext cx="7674206" cy="4365192"/>
              <a:chOff x="138154" y="1217936"/>
              <a:chExt cx="7674206" cy="4365192"/>
            </a:xfrm>
          </p:grpSpPr>
          <p:sp>
            <p:nvSpPr>
              <p:cNvPr id="150" name="TextBox 149"/>
              <p:cNvSpPr txBox="1"/>
              <p:nvPr/>
            </p:nvSpPr>
            <p:spPr>
              <a:xfrm flipH="1">
                <a:off x="1748178" y="2710868"/>
                <a:ext cx="4015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Pc</a:t>
                </a:r>
                <a:endParaRPr lang="en-GB" sz="1600" dirty="0"/>
              </a:p>
            </p:txBody>
          </p:sp>
          <p:grpSp>
            <p:nvGrpSpPr>
              <p:cNvPr id="151" name="Group 150"/>
              <p:cNvGrpSpPr/>
              <p:nvPr/>
            </p:nvGrpSpPr>
            <p:grpSpPr>
              <a:xfrm>
                <a:off x="138154" y="1217936"/>
                <a:ext cx="7674206" cy="4365192"/>
                <a:chOff x="138154" y="1217936"/>
                <a:chExt cx="7674206" cy="4365192"/>
              </a:xfrm>
            </p:grpSpPr>
            <p:sp>
              <p:nvSpPr>
                <p:cNvPr id="152" name="TextBox 151"/>
                <p:cNvSpPr txBox="1"/>
                <p:nvPr/>
              </p:nvSpPr>
              <p:spPr>
                <a:xfrm>
                  <a:off x="4845535" y="4508532"/>
                  <a:ext cx="50735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MR</a:t>
                  </a:r>
                  <a:endParaRPr lang="en-GB" sz="1600" dirty="0"/>
                </a:p>
              </p:txBody>
            </p:sp>
            <p:sp>
              <p:nvSpPr>
                <p:cNvPr id="153" name="TextBox 152"/>
                <p:cNvSpPr txBox="1"/>
                <p:nvPr/>
              </p:nvSpPr>
              <p:spPr>
                <a:xfrm>
                  <a:off x="6287888" y="4139200"/>
                  <a:ext cx="7005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D=AR</a:t>
                  </a:r>
                  <a:endParaRPr lang="en-GB" sz="1600" dirty="0"/>
                </a:p>
              </p:txBody>
            </p:sp>
            <p:grpSp>
              <p:nvGrpSpPr>
                <p:cNvPr id="154" name="Group 153"/>
                <p:cNvGrpSpPr/>
                <p:nvPr/>
              </p:nvGrpSpPr>
              <p:grpSpPr>
                <a:xfrm>
                  <a:off x="138154" y="1217936"/>
                  <a:ext cx="7674206" cy="4365192"/>
                  <a:chOff x="138154" y="1217936"/>
                  <a:chExt cx="7674206" cy="4365192"/>
                </a:xfrm>
              </p:grpSpPr>
              <p:grpSp>
                <p:nvGrpSpPr>
                  <p:cNvPr id="155" name="Group 154"/>
                  <p:cNvGrpSpPr/>
                  <p:nvPr/>
                </p:nvGrpSpPr>
                <p:grpSpPr>
                  <a:xfrm>
                    <a:off x="138154" y="1217936"/>
                    <a:ext cx="7674206" cy="4365192"/>
                    <a:chOff x="138154" y="1217936"/>
                    <a:chExt cx="7674206" cy="4365192"/>
                  </a:xfrm>
                </p:grpSpPr>
                <p:cxnSp>
                  <p:nvCxnSpPr>
                    <p:cNvPr id="157" name="Straight Arrow Connector 156"/>
                    <p:cNvCxnSpPr/>
                    <p:nvPr/>
                  </p:nvCxnSpPr>
                  <p:spPr>
                    <a:xfrm flipV="1">
                      <a:off x="2195736" y="1217936"/>
                      <a:ext cx="0" cy="3744416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Straight Arrow Connector 157"/>
                    <p:cNvCxnSpPr/>
                    <p:nvPr/>
                  </p:nvCxnSpPr>
                  <p:spPr>
                    <a:xfrm>
                      <a:off x="2182088" y="4962352"/>
                      <a:ext cx="5630272" cy="0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59" name="Rectangle 158"/>
                    <p:cNvSpPr/>
                    <p:nvPr/>
                  </p:nvSpPr>
                  <p:spPr>
                    <a:xfrm>
                      <a:off x="5807440" y="5007064"/>
                      <a:ext cx="1860904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Output</a:t>
                      </a:r>
                    </a:p>
                  </p:txBody>
                </p:sp>
                <p:sp>
                  <p:nvSpPr>
                    <p:cNvPr id="160" name="Rectangle 159"/>
                    <p:cNvSpPr/>
                    <p:nvPr/>
                  </p:nvSpPr>
                  <p:spPr>
                    <a:xfrm>
                      <a:off x="138154" y="1484784"/>
                      <a:ext cx="2030286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Revenue/</a:t>
                      </a:r>
                    </a:p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Costs</a:t>
                      </a:r>
                    </a:p>
                  </p:txBody>
                </p:sp>
                <p:cxnSp>
                  <p:nvCxnSpPr>
                    <p:cNvPr id="161" name="Straight Arrow Connector 160"/>
                    <p:cNvCxnSpPr/>
                    <p:nvPr/>
                  </p:nvCxnSpPr>
                  <p:spPr>
                    <a:xfrm flipH="1" flipV="1">
                      <a:off x="3036764" y="2167439"/>
                      <a:ext cx="1918345" cy="2839625"/>
                    </a:xfrm>
                    <a:prstGeom prst="straightConnector1">
                      <a:avLst/>
                    </a:prstGeom>
                    <a:ln w="50800" cap="rnd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Straight Arrow Connector 161"/>
                    <p:cNvCxnSpPr>
                      <a:stCxn id="153" idx="1"/>
                    </p:cNvCxnSpPr>
                    <p:nvPr/>
                  </p:nvCxnSpPr>
                  <p:spPr>
                    <a:xfrm flipH="1" flipV="1">
                      <a:off x="3293738" y="2060848"/>
                      <a:ext cx="2994150" cy="2263018"/>
                    </a:xfrm>
                    <a:prstGeom prst="straightConnector1">
                      <a:avLst/>
                    </a:prstGeom>
                    <a:ln w="50800" cap="rnd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Straight Arrow Connector 162"/>
                    <p:cNvCxnSpPr/>
                    <p:nvPr/>
                  </p:nvCxnSpPr>
                  <p:spPr>
                    <a:xfrm flipV="1">
                      <a:off x="2627784" y="1756775"/>
                      <a:ext cx="3428630" cy="2567091"/>
                    </a:xfrm>
                    <a:prstGeom prst="straightConnector1">
                      <a:avLst/>
                    </a:prstGeom>
                    <a:ln w="50800" cap="rnd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64" name="TextBox 163"/>
                    <p:cNvSpPr txBox="1"/>
                    <p:nvPr/>
                  </p:nvSpPr>
                  <p:spPr>
                    <a:xfrm flipH="1">
                      <a:off x="5920524" y="1876182"/>
                      <a:ext cx="73609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S=MC</a:t>
                      </a:r>
                      <a:endParaRPr lang="en-GB" sz="1600" dirty="0"/>
                    </a:p>
                  </p:txBody>
                </p:sp>
                <p:cxnSp>
                  <p:nvCxnSpPr>
                    <p:cNvPr id="166" name="Straight Connector 165"/>
                    <p:cNvCxnSpPr/>
                    <p:nvPr/>
                  </p:nvCxnSpPr>
                  <p:spPr>
                    <a:xfrm flipH="1">
                      <a:off x="2195736" y="2524428"/>
                      <a:ext cx="1671705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67" name="TextBox 166"/>
                    <p:cNvSpPr txBox="1"/>
                    <p:nvPr/>
                  </p:nvSpPr>
                  <p:spPr>
                    <a:xfrm flipH="1">
                      <a:off x="3605252" y="5007064"/>
                      <a:ext cx="524377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 err="1"/>
                        <a:t>Qm</a:t>
                      </a:r>
                      <a:endParaRPr lang="en-GB" sz="1600" dirty="0"/>
                    </a:p>
                  </p:txBody>
                </p:sp>
                <p:sp>
                  <p:nvSpPr>
                    <p:cNvPr id="168" name="TextBox 167"/>
                    <p:cNvSpPr txBox="1"/>
                    <p:nvPr/>
                  </p:nvSpPr>
                  <p:spPr>
                    <a:xfrm flipH="1">
                      <a:off x="4175563" y="5007064"/>
                      <a:ext cx="43759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Qc</a:t>
                      </a:r>
                      <a:endParaRPr lang="en-GB" sz="1600" dirty="0"/>
                    </a:p>
                  </p:txBody>
                </p:sp>
                <p:cxnSp>
                  <p:nvCxnSpPr>
                    <p:cNvPr id="169" name="Straight Connector 168"/>
                    <p:cNvCxnSpPr/>
                    <p:nvPr/>
                  </p:nvCxnSpPr>
                  <p:spPr>
                    <a:xfrm flipV="1">
                      <a:off x="3867441" y="2524428"/>
                      <a:ext cx="0" cy="2452476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0" name="Straight Connector 169"/>
                    <p:cNvCxnSpPr/>
                    <p:nvPr/>
                  </p:nvCxnSpPr>
                  <p:spPr>
                    <a:xfrm rot="5400000" flipH="1">
                      <a:off x="3401984" y="3950944"/>
                      <a:ext cx="2052000" cy="0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  <a:prstDash val="sys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56" name="Straight Connector 155"/>
                  <p:cNvCxnSpPr/>
                  <p:nvPr/>
                </p:nvCxnSpPr>
                <p:spPr>
                  <a:xfrm flipH="1" flipV="1">
                    <a:off x="2195937" y="2895535"/>
                    <a:ext cx="2232047" cy="561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149" name="TextBox 148"/>
            <p:cNvSpPr txBox="1"/>
            <p:nvPr/>
          </p:nvSpPr>
          <p:spPr>
            <a:xfrm flipH="1">
              <a:off x="1727578" y="2363841"/>
              <a:ext cx="488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Pm</a:t>
              </a:r>
              <a:endParaRPr lang="en-GB" sz="1600" dirty="0"/>
            </a:p>
          </p:txBody>
        </p:sp>
      </p:grpSp>
      <p:sp>
        <p:nvSpPr>
          <p:cNvPr id="173" name="Donut 172"/>
          <p:cNvSpPr/>
          <p:nvPr/>
        </p:nvSpPr>
        <p:spPr>
          <a:xfrm>
            <a:off x="5739558" y="2768186"/>
            <a:ext cx="367869" cy="324302"/>
          </a:xfrm>
          <a:prstGeom prst="don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4" name="Donut 173"/>
          <p:cNvSpPr/>
          <p:nvPr/>
        </p:nvSpPr>
        <p:spPr>
          <a:xfrm>
            <a:off x="5191985" y="3213581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5" name="Donut 174"/>
          <p:cNvSpPr/>
          <p:nvPr/>
        </p:nvSpPr>
        <p:spPr>
          <a:xfrm>
            <a:off x="8530235" y="1689939"/>
            <a:ext cx="367869" cy="324302"/>
          </a:xfrm>
          <a:prstGeom prst="don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6" name="Donut 175"/>
          <p:cNvSpPr/>
          <p:nvPr/>
        </p:nvSpPr>
        <p:spPr>
          <a:xfrm>
            <a:off x="8530235" y="1055785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7" name="Right Triangle 176"/>
          <p:cNvSpPr/>
          <p:nvPr/>
        </p:nvSpPr>
        <p:spPr>
          <a:xfrm rot="5400000">
            <a:off x="8392439" y="2870069"/>
            <a:ext cx="450788" cy="560539"/>
          </a:xfrm>
          <a:prstGeom prst="rtTriangl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ight Triangle 177"/>
          <p:cNvSpPr/>
          <p:nvPr/>
        </p:nvSpPr>
        <p:spPr>
          <a:xfrm>
            <a:off x="8337561" y="2245515"/>
            <a:ext cx="560543" cy="371107"/>
          </a:xfrm>
          <a:prstGeom prst="rtTriangle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8898104" y="1033270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Profit Max.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8898104" y="1521109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Allocative Efficiency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8896438" y="2121856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Deadweight Loss Consumer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8896438" y="2769323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Deadweight Loss Producer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5176869" y="3269219"/>
            <a:ext cx="393467" cy="28714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84" name="Rectangle 183"/>
          <p:cNvSpPr/>
          <p:nvPr/>
        </p:nvSpPr>
        <p:spPr>
          <a:xfrm>
            <a:off x="8949318" y="1550392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85" name="Rectangle 184"/>
          <p:cNvSpPr/>
          <p:nvPr/>
        </p:nvSpPr>
        <p:spPr>
          <a:xfrm>
            <a:off x="5734066" y="2780929"/>
            <a:ext cx="393467" cy="28714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86" name="Rectangle 185"/>
          <p:cNvSpPr/>
          <p:nvPr/>
        </p:nvSpPr>
        <p:spPr>
          <a:xfrm>
            <a:off x="8976321" y="2270472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87" name="Rectangle 186"/>
          <p:cNvSpPr/>
          <p:nvPr/>
        </p:nvSpPr>
        <p:spPr>
          <a:xfrm>
            <a:off x="5375920" y="2524429"/>
            <a:ext cx="474658" cy="343385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88" name="Rectangle 187"/>
          <p:cNvSpPr/>
          <p:nvPr/>
        </p:nvSpPr>
        <p:spPr>
          <a:xfrm>
            <a:off x="8976321" y="2918544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89" name="Rectangle 188"/>
          <p:cNvSpPr/>
          <p:nvPr/>
        </p:nvSpPr>
        <p:spPr>
          <a:xfrm>
            <a:off x="5375920" y="2996953"/>
            <a:ext cx="474658" cy="343385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162C27-6651-E74E-C251-97C8E64E41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142415D-439C-8190-BA31-529408F0E3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362039B-58AF-B9AB-43D7-574348B905FC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8185D8-A0C7-0E93-B87E-663A15F9F1A3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48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</p:childTnLst>
        </p:cTn>
      </p:par>
    </p:tnLst>
    <p:bldLst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/>
      <p:bldP spid="180" grpId="0"/>
      <p:bldP spid="181" grpId="0"/>
      <p:bldP spid="182" grpId="0"/>
      <p:bldP spid="184" grpId="0" animBg="1"/>
      <p:bldP spid="184" grpId="1" animBg="1"/>
      <p:bldP spid="185" grpId="0" animBg="1"/>
      <p:bldP spid="186" grpId="0" animBg="1"/>
      <p:bldP spid="186" grpId="1" animBg="1"/>
      <p:bldP spid="187" grpId="0" animBg="1"/>
      <p:bldP spid="188" grpId="0" animBg="1"/>
      <p:bldP spid="188" grpId="1" animBg="1"/>
      <p:bldP spid="18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Natural Monopoly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75" name="Rectangle 74"/>
          <p:cNvSpPr/>
          <p:nvPr/>
        </p:nvSpPr>
        <p:spPr>
          <a:xfrm>
            <a:off x="2979526" y="2461541"/>
            <a:ext cx="1650943" cy="905945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2979525" y="4024780"/>
            <a:ext cx="3941920" cy="632811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900938" y="1340769"/>
            <a:ext cx="8939479" cy="4546759"/>
            <a:chOff x="138154" y="1217936"/>
            <a:chExt cx="8939479" cy="4546759"/>
          </a:xfrm>
        </p:grpSpPr>
        <p:cxnSp>
          <p:nvCxnSpPr>
            <p:cNvPr id="49" name="Straight Connector 48"/>
            <p:cNvCxnSpPr/>
            <p:nvPr/>
          </p:nvCxnSpPr>
          <p:spPr>
            <a:xfrm flipH="1">
              <a:off x="2196024" y="4534758"/>
              <a:ext cx="3982533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2196024" y="2348880"/>
              <a:ext cx="1692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>
              <a:off x="2571685" y="3640596"/>
              <a:ext cx="2592000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6178557" y="3904514"/>
              <a:ext cx="0" cy="103208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Group 52"/>
            <p:cNvGrpSpPr/>
            <p:nvPr/>
          </p:nvGrpSpPr>
          <p:grpSpPr>
            <a:xfrm>
              <a:off x="138154" y="1217936"/>
              <a:ext cx="8939479" cy="4546759"/>
              <a:chOff x="138154" y="1217936"/>
              <a:chExt cx="8939479" cy="4546759"/>
            </a:xfrm>
          </p:grpSpPr>
          <p:sp>
            <p:nvSpPr>
              <p:cNvPr id="57" name="TextBox 56"/>
              <p:cNvSpPr txBox="1"/>
              <p:nvPr/>
            </p:nvSpPr>
            <p:spPr>
              <a:xfrm flipH="1">
                <a:off x="6333860" y="4615946"/>
                <a:ext cx="12923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Demand (AR)</a:t>
                </a:r>
                <a:endParaRPr lang="en-GB" sz="1200" dirty="0"/>
              </a:p>
            </p:txBody>
          </p:sp>
          <p:grpSp>
            <p:nvGrpSpPr>
              <p:cNvPr id="58" name="Group 57"/>
              <p:cNvGrpSpPr/>
              <p:nvPr/>
            </p:nvGrpSpPr>
            <p:grpSpPr>
              <a:xfrm>
                <a:off x="138154" y="1217936"/>
                <a:ext cx="8939479" cy="4546759"/>
                <a:chOff x="138154" y="1217936"/>
                <a:chExt cx="8939479" cy="4546759"/>
              </a:xfrm>
            </p:grpSpPr>
            <p:sp>
              <p:nvSpPr>
                <p:cNvPr id="59" name="TextBox 58"/>
                <p:cNvSpPr txBox="1"/>
                <p:nvPr/>
              </p:nvSpPr>
              <p:spPr>
                <a:xfrm>
                  <a:off x="5927848" y="5020964"/>
                  <a:ext cx="443977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Q</a:t>
                  </a:r>
                  <a:r>
                    <a:rPr lang="en-GB" sz="1600" dirty="0"/>
                    <a:t>2</a:t>
                  </a:r>
                </a:p>
              </p:txBody>
            </p:sp>
            <p:grpSp>
              <p:nvGrpSpPr>
                <p:cNvPr id="60" name="Group 59"/>
                <p:cNvGrpSpPr/>
                <p:nvPr/>
              </p:nvGrpSpPr>
              <p:grpSpPr>
                <a:xfrm>
                  <a:off x="138154" y="1217936"/>
                  <a:ext cx="8939479" cy="4546759"/>
                  <a:chOff x="138154" y="1217936"/>
                  <a:chExt cx="8939479" cy="4546759"/>
                </a:xfrm>
              </p:grpSpPr>
              <p:cxnSp>
                <p:nvCxnSpPr>
                  <p:cNvPr id="61" name="Straight Arrow Connector 60"/>
                  <p:cNvCxnSpPr/>
                  <p:nvPr/>
                </p:nvCxnSpPr>
                <p:spPr>
                  <a:xfrm flipV="1">
                    <a:off x="2195736" y="1217936"/>
                    <a:ext cx="0" cy="3744416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61"/>
                  <p:cNvSpPr/>
                  <p:nvPr/>
                </p:nvSpPr>
                <p:spPr>
                  <a:xfrm>
                    <a:off x="5523652" y="5007064"/>
                    <a:ext cx="1860904" cy="51016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Quantity</a:t>
                    </a:r>
                  </a:p>
                </p:txBody>
              </p:sp>
              <p:sp>
                <p:nvSpPr>
                  <p:cNvPr id="63" name="Rectangle 62"/>
                  <p:cNvSpPr/>
                  <p:nvPr/>
                </p:nvSpPr>
                <p:spPr>
                  <a:xfrm>
                    <a:off x="138154" y="1484784"/>
                    <a:ext cx="2030286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Price</a:t>
                    </a:r>
                  </a:p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(AC)</a:t>
                    </a:r>
                  </a:p>
                </p:txBody>
              </p:sp>
              <p:cxnSp>
                <p:nvCxnSpPr>
                  <p:cNvPr id="64" name="Straight Connector 63"/>
                  <p:cNvCxnSpPr/>
                  <p:nvPr/>
                </p:nvCxnSpPr>
                <p:spPr>
                  <a:xfrm>
                    <a:off x="2987824" y="1484784"/>
                    <a:ext cx="3384376" cy="3240360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5" name="TextBox 64"/>
                  <p:cNvSpPr txBox="1"/>
                  <p:nvPr/>
                </p:nvSpPr>
                <p:spPr>
                  <a:xfrm flipH="1">
                    <a:off x="6717018" y="3705384"/>
                    <a:ext cx="236061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600" dirty="0"/>
                      <a:t>Long Run Average Cost </a:t>
                    </a:r>
                    <a:endParaRPr lang="en-GB" sz="1200" dirty="0"/>
                  </a:p>
                </p:txBody>
              </p:sp>
              <p:sp>
                <p:nvSpPr>
                  <p:cNvPr id="66" name="Freeform 65"/>
                  <p:cNvSpPr/>
                  <p:nvPr/>
                </p:nvSpPr>
                <p:spPr>
                  <a:xfrm rot="20951452">
                    <a:off x="3281784" y="1279933"/>
                    <a:ext cx="3216165" cy="2979683"/>
                  </a:xfrm>
                  <a:custGeom>
                    <a:avLst/>
                    <a:gdLst>
                      <a:gd name="connsiteX0" fmla="*/ 0 w 3216165"/>
                      <a:gd name="connsiteY0" fmla="*/ 0 h 2979683"/>
                      <a:gd name="connsiteX1" fmla="*/ 662152 w 3216165"/>
                      <a:gd name="connsiteY1" fmla="*/ 1939159 h 2979683"/>
                      <a:gd name="connsiteX2" fmla="*/ 3216165 w 3216165"/>
                      <a:gd name="connsiteY2" fmla="*/ 2979683 h 29796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216165" h="2979683">
                        <a:moveTo>
                          <a:pt x="0" y="0"/>
                        </a:moveTo>
                        <a:cubicBezTo>
                          <a:pt x="63062" y="721272"/>
                          <a:pt x="126125" y="1442545"/>
                          <a:pt x="662152" y="1939159"/>
                        </a:cubicBezTo>
                        <a:cubicBezTo>
                          <a:pt x="1198180" y="2435773"/>
                          <a:pt x="2207172" y="2707728"/>
                          <a:pt x="3216165" y="2979683"/>
                        </a:cubicBezTo>
                      </a:path>
                    </a:pathLst>
                  </a:custGeom>
                  <a:noFill/>
                  <a:ln w="508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67" name="TextBox 66"/>
                  <p:cNvSpPr txBox="1"/>
                  <p:nvPr/>
                </p:nvSpPr>
                <p:spPr>
                  <a:xfrm>
                    <a:off x="1793929" y="4301839"/>
                    <a:ext cx="420908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P2</a:t>
                    </a:r>
                    <a:endParaRPr lang="en-GB" sz="1600" dirty="0"/>
                  </a:p>
                </p:txBody>
              </p:sp>
              <p:sp>
                <p:nvSpPr>
                  <p:cNvPr id="68" name="TextBox 67"/>
                  <p:cNvSpPr txBox="1"/>
                  <p:nvPr/>
                </p:nvSpPr>
                <p:spPr>
                  <a:xfrm>
                    <a:off x="1828728" y="2132856"/>
                    <a:ext cx="40790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P</a:t>
                    </a:r>
                    <a:r>
                      <a:rPr lang="en-GB" sz="1600" dirty="0"/>
                      <a:t>1</a:t>
                    </a:r>
                  </a:p>
                </p:txBody>
              </p:sp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3648302" y="5006365"/>
                    <a:ext cx="443977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</a:t>
                    </a:r>
                    <a:r>
                      <a:rPr lang="en-GB" sz="1600" dirty="0"/>
                      <a:t>1</a:t>
                    </a:r>
                  </a:p>
                </p:txBody>
              </p:sp>
              <p:cxnSp>
                <p:nvCxnSpPr>
                  <p:cNvPr id="70" name="Straight Arrow Connector 69"/>
                  <p:cNvCxnSpPr/>
                  <p:nvPr/>
                </p:nvCxnSpPr>
                <p:spPr>
                  <a:xfrm>
                    <a:off x="2182088" y="4962352"/>
                    <a:ext cx="5630272" cy="0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1" name="Freeform 70"/>
                  <p:cNvSpPr/>
                  <p:nvPr/>
                </p:nvSpPr>
                <p:spPr>
                  <a:xfrm rot="20951452">
                    <a:off x="2885964" y="2081890"/>
                    <a:ext cx="3599385" cy="2811168"/>
                  </a:xfrm>
                  <a:custGeom>
                    <a:avLst/>
                    <a:gdLst>
                      <a:gd name="connsiteX0" fmla="*/ 0 w 3216165"/>
                      <a:gd name="connsiteY0" fmla="*/ 0 h 2979683"/>
                      <a:gd name="connsiteX1" fmla="*/ 662152 w 3216165"/>
                      <a:gd name="connsiteY1" fmla="*/ 1939159 h 2979683"/>
                      <a:gd name="connsiteX2" fmla="*/ 3216165 w 3216165"/>
                      <a:gd name="connsiteY2" fmla="*/ 2979683 h 297968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216165" h="2979683">
                        <a:moveTo>
                          <a:pt x="0" y="0"/>
                        </a:moveTo>
                        <a:cubicBezTo>
                          <a:pt x="63062" y="721272"/>
                          <a:pt x="126125" y="1442545"/>
                          <a:pt x="662152" y="1939159"/>
                        </a:cubicBezTo>
                        <a:cubicBezTo>
                          <a:pt x="1198180" y="2435773"/>
                          <a:pt x="2207172" y="2707728"/>
                          <a:pt x="3216165" y="2979683"/>
                        </a:cubicBezTo>
                      </a:path>
                    </a:pathLst>
                  </a:custGeom>
                  <a:noFill/>
                  <a:ln w="508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  <p:sp>
                <p:nvSpPr>
                  <p:cNvPr id="72" name="TextBox 71"/>
                  <p:cNvSpPr txBox="1"/>
                  <p:nvPr/>
                </p:nvSpPr>
                <p:spPr>
                  <a:xfrm flipH="1">
                    <a:off x="6717018" y="4350092"/>
                    <a:ext cx="236061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sz="1600" dirty="0"/>
                      <a:t>Long Run Marginal Cost </a:t>
                    </a:r>
                    <a:endParaRPr lang="en-GB" sz="1200" dirty="0"/>
                  </a:p>
                </p:txBody>
              </p:sp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2696963" y="1641543"/>
                    <a:ext cx="1838364" cy="3875689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4" name="TextBox 73"/>
                  <p:cNvSpPr txBox="1"/>
                  <p:nvPr/>
                </p:nvSpPr>
                <p:spPr>
                  <a:xfrm flipH="1">
                    <a:off x="4418364" y="5426141"/>
                    <a:ext cx="471503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sz="1600" dirty="0"/>
                      <a:t>MR</a:t>
                    </a:r>
                    <a:endParaRPr lang="en-GB" sz="1200" dirty="0"/>
                  </a:p>
                </p:txBody>
              </p:sp>
            </p:grpSp>
          </p:grpSp>
        </p:grpSp>
        <p:cxnSp>
          <p:nvCxnSpPr>
            <p:cNvPr id="55" name="Straight Connector 54"/>
            <p:cNvCxnSpPr/>
            <p:nvPr/>
          </p:nvCxnSpPr>
          <p:spPr>
            <a:xfrm flipH="1" flipV="1">
              <a:off x="2186194" y="3244653"/>
              <a:ext cx="1689438" cy="1017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2168440" y="3904514"/>
              <a:ext cx="4037083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Donut 76"/>
          <p:cNvSpPr/>
          <p:nvPr/>
        </p:nvSpPr>
        <p:spPr>
          <a:xfrm>
            <a:off x="4466873" y="4106105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9" name="Donut 78"/>
          <p:cNvSpPr/>
          <p:nvPr/>
        </p:nvSpPr>
        <p:spPr>
          <a:xfrm>
            <a:off x="6741815" y="4484079"/>
            <a:ext cx="367869" cy="324302"/>
          </a:xfrm>
          <a:prstGeom prst="don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955512" y="4027346"/>
            <a:ext cx="0" cy="630244"/>
          </a:xfrm>
          <a:prstGeom prst="straightConnector1">
            <a:avLst/>
          </a:prstGeom>
          <a:ln w="508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Donut 80"/>
          <p:cNvSpPr/>
          <p:nvPr/>
        </p:nvSpPr>
        <p:spPr>
          <a:xfrm>
            <a:off x="8455018" y="1914085"/>
            <a:ext cx="367869" cy="324302"/>
          </a:xfrm>
          <a:prstGeom prst="don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2" name="Donut 81"/>
          <p:cNvSpPr/>
          <p:nvPr/>
        </p:nvSpPr>
        <p:spPr>
          <a:xfrm>
            <a:off x="4655841" y="1314432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3" name="Donut 82"/>
          <p:cNvSpPr/>
          <p:nvPr/>
        </p:nvSpPr>
        <p:spPr>
          <a:xfrm>
            <a:off x="8455018" y="1349805"/>
            <a:ext cx="367869" cy="324302"/>
          </a:xfrm>
          <a:prstGeom prst="don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8654316" y="3044436"/>
            <a:ext cx="0" cy="450558"/>
          </a:xfrm>
          <a:prstGeom prst="straightConnector1">
            <a:avLst/>
          </a:prstGeom>
          <a:ln w="25400" cmpd="sng">
            <a:solidFill>
              <a:srgbClr val="008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8429702" y="2490900"/>
            <a:ext cx="393185" cy="38942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600056" y="1281368"/>
            <a:ext cx="380018" cy="358604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8941263" y="113882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Allocative Efficiency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5109380" y="1314432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Profit Max.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941263" y="166146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Social Optimum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941263" y="2403573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Economic Loss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8941263" y="3014065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Subsidy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057146" y="1124745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Abnormal Profit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439817" y="4146747"/>
            <a:ext cx="393467" cy="28714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4" name="Rectangle 93"/>
          <p:cNvSpPr/>
          <p:nvPr/>
        </p:nvSpPr>
        <p:spPr>
          <a:xfrm>
            <a:off x="7094357" y="1196753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95" name="Rectangle 94"/>
          <p:cNvSpPr/>
          <p:nvPr/>
        </p:nvSpPr>
        <p:spPr>
          <a:xfrm>
            <a:off x="3023612" y="2496199"/>
            <a:ext cx="1606857" cy="87128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6" name="Rectangle 95"/>
          <p:cNvSpPr/>
          <p:nvPr/>
        </p:nvSpPr>
        <p:spPr>
          <a:xfrm>
            <a:off x="8949318" y="1190352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97" name="Donut 96"/>
          <p:cNvSpPr/>
          <p:nvPr/>
        </p:nvSpPr>
        <p:spPr>
          <a:xfrm>
            <a:off x="6752010" y="4897277"/>
            <a:ext cx="367869" cy="324302"/>
          </a:xfrm>
          <a:prstGeom prst="don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04612" y="4963180"/>
            <a:ext cx="283735" cy="244008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99" name="Rectangle 98"/>
          <p:cNvSpPr/>
          <p:nvPr/>
        </p:nvSpPr>
        <p:spPr>
          <a:xfrm>
            <a:off x="8949318" y="1806892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00" name="Rectangle 99"/>
          <p:cNvSpPr/>
          <p:nvPr/>
        </p:nvSpPr>
        <p:spPr>
          <a:xfrm>
            <a:off x="6816081" y="4506786"/>
            <a:ext cx="283735" cy="244008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01" name="Rectangle 100"/>
          <p:cNvSpPr/>
          <p:nvPr/>
        </p:nvSpPr>
        <p:spPr>
          <a:xfrm>
            <a:off x="8949318" y="2398722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02" name="Rectangle 101"/>
          <p:cNvSpPr/>
          <p:nvPr/>
        </p:nvSpPr>
        <p:spPr>
          <a:xfrm>
            <a:off x="3031677" y="4074738"/>
            <a:ext cx="3880943" cy="554052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03" name="Rectangle 102"/>
          <p:cNvSpPr/>
          <p:nvPr/>
        </p:nvSpPr>
        <p:spPr>
          <a:xfrm>
            <a:off x="8960555" y="2990552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04" name="Rectangle 103"/>
          <p:cNvSpPr/>
          <p:nvPr/>
        </p:nvSpPr>
        <p:spPr>
          <a:xfrm>
            <a:off x="6812474" y="4074738"/>
            <a:ext cx="307405" cy="554052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8" name="TextBox 77"/>
          <p:cNvSpPr txBox="1"/>
          <p:nvPr/>
        </p:nvSpPr>
        <p:spPr>
          <a:xfrm>
            <a:off x="1847529" y="5877273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3B3F6B-3A57-148B-42C7-B76C9150B1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866E724-4E41-D562-0E57-A1A4FC0A8CA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1482ABF-08A4-72D8-505D-0C70545E7B7B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AD5969-3A7F-2621-36CC-D2DB5091E60F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28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9" grpId="0" animBg="1"/>
      <p:bldP spid="81" grpId="0" animBg="1"/>
      <p:bldP spid="82" grpId="0" animBg="1"/>
      <p:bldP spid="83" grpId="0" animBg="1"/>
      <p:bldP spid="85" grpId="0" animBg="1"/>
      <p:bldP spid="86" grpId="0" animBg="1"/>
      <p:bldP spid="87" grpId="0"/>
      <p:bldP spid="88" grpId="0"/>
      <p:bldP spid="89" grpId="0"/>
      <p:bldP spid="90" grpId="0"/>
      <p:bldP spid="91" grpId="0"/>
      <p:bldP spid="92" grpId="0"/>
      <p:bldP spid="94" grpId="0" animBg="1"/>
      <p:bldP spid="94" grpId="1" animBg="1"/>
      <p:bldP spid="95" grpId="0" animBg="1"/>
      <p:bldP spid="96" grpId="0" animBg="1"/>
      <p:bldP spid="96" grpId="1" animBg="1"/>
      <p:bldP spid="97" grpId="0" animBg="1"/>
      <p:bldP spid="98" grpId="0" animBg="1"/>
      <p:bldP spid="99" grpId="0" animBg="1"/>
      <p:bldP spid="99" grpId="1" animBg="1"/>
      <p:bldP spid="100" grpId="0" animBg="1"/>
      <p:bldP spid="101" grpId="0" animBg="1"/>
      <p:bldP spid="101" grpId="1" animBg="1"/>
      <p:bldP spid="102" grpId="0" animBg="1"/>
      <p:bldP spid="103" grpId="0" animBg="1"/>
      <p:bldP spid="103" grpId="1" animBg="1"/>
      <p:bldP spid="10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Rectangle 135"/>
          <p:cNvSpPr/>
          <p:nvPr/>
        </p:nvSpPr>
        <p:spPr>
          <a:xfrm>
            <a:off x="1524001" y="1124918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Rectangle 164"/>
          <p:cNvSpPr/>
          <p:nvPr/>
        </p:nvSpPr>
        <p:spPr>
          <a:xfrm>
            <a:off x="8416023" y="1052736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The Economic Cycle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grpSp>
        <p:nvGrpSpPr>
          <p:cNvPr id="78" name="Group 77"/>
          <p:cNvGrpSpPr/>
          <p:nvPr/>
        </p:nvGrpSpPr>
        <p:grpSpPr>
          <a:xfrm>
            <a:off x="852769" y="1440072"/>
            <a:ext cx="7674206" cy="4365192"/>
            <a:chOff x="138154" y="1217936"/>
            <a:chExt cx="7674206" cy="4365192"/>
          </a:xfrm>
        </p:grpSpPr>
        <p:grpSp>
          <p:nvGrpSpPr>
            <p:cNvPr id="105" name="Group 104"/>
            <p:cNvGrpSpPr/>
            <p:nvPr/>
          </p:nvGrpSpPr>
          <p:grpSpPr>
            <a:xfrm>
              <a:off x="138154" y="1217936"/>
              <a:ext cx="7674206" cy="4365192"/>
              <a:chOff x="-5862" y="1217936"/>
              <a:chExt cx="7674206" cy="4365192"/>
            </a:xfrm>
          </p:grpSpPr>
          <p:cxnSp>
            <p:nvCxnSpPr>
              <p:cNvPr id="108" name="Straight Arrow Connector 107"/>
              <p:cNvCxnSpPr/>
              <p:nvPr/>
            </p:nvCxnSpPr>
            <p:spPr>
              <a:xfrm flipV="1">
                <a:off x="2051720" y="1217936"/>
                <a:ext cx="0" cy="3744416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/>
              <p:cNvCxnSpPr/>
              <p:nvPr/>
            </p:nvCxnSpPr>
            <p:spPr>
              <a:xfrm>
                <a:off x="2038072" y="4962352"/>
                <a:ext cx="563027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0" name="Rectangle 109"/>
              <p:cNvSpPr/>
              <p:nvPr/>
            </p:nvSpPr>
            <p:spPr>
              <a:xfrm>
                <a:off x="5663424" y="5007064"/>
                <a:ext cx="1860904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Time</a:t>
                </a: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-5862" y="1484784"/>
                <a:ext cx="2030286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Output</a:t>
                </a:r>
              </a:p>
            </p:txBody>
          </p:sp>
        </p:grpSp>
        <p:cxnSp>
          <p:nvCxnSpPr>
            <p:cNvPr id="106" name="Straight Arrow Connector 105"/>
            <p:cNvCxnSpPr/>
            <p:nvPr/>
          </p:nvCxnSpPr>
          <p:spPr>
            <a:xfrm flipV="1">
              <a:off x="2195736" y="1956600"/>
              <a:ext cx="4896544" cy="1671009"/>
            </a:xfrm>
            <a:prstGeom prst="straightConnector1">
              <a:avLst/>
            </a:prstGeom>
            <a:ln w="50800" cap="rnd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reeform 106"/>
            <p:cNvSpPr/>
            <p:nvPr/>
          </p:nvSpPr>
          <p:spPr>
            <a:xfrm>
              <a:off x="2205588" y="1746355"/>
              <a:ext cx="5112954" cy="2230993"/>
            </a:xfrm>
            <a:custGeom>
              <a:avLst/>
              <a:gdLst>
                <a:gd name="connsiteX0" fmla="*/ 0 w 5380298"/>
                <a:gd name="connsiteY0" fmla="*/ 2227023 h 2227023"/>
                <a:gd name="connsiteX1" fmla="*/ 534688 w 5380298"/>
                <a:gd name="connsiteY1" fmla="*/ 1040503 h 2227023"/>
                <a:gd name="connsiteX2" fmla="*/ 2539768 w 5380298"/>
                <a:gd name="connsiteY2" fmla="*/ 1692253 h 2227023"/>
                <a:gd name="connsiteX3" fmla="*/ 3876488 w 5380298"/>
                <a:gd name="connsiteY3" fmla="*/ 21099 h 2227023"/>
                <a:gd name="connsiteX4" fmla="*/ 5380298 w 5380298"/>
                <a:gd name="connsiteY4" fmla="*/ 706272 h 2227023"/>
                <a:gd name="connsiteX0" fmla="*/ 0 w 5112954"/>
                <a:gd name="connsiteY0" fmla="*/ 2205924 h 2205924"/>
                <a:gd name="connsiteX1" fmla="*/ 534688 w 5112954"/>
                <a:gd name="connsiteY1" fmla="*/ 1019404 h 2205924"/>
                <a:gd name="connsiteX2" fmla="*/ 2539768 w 5112954"/>
                <a:gd name="connsiteY2" fmla="*/ 1671154 h 2205924"/>
                <a:gd name="connsiteX3" fmla="*/ 3876488 w 5112954"/>
                <a:gd name="connsiteY3" fmla="*/ 0 h 2205924"/>
                <a:gd name="connsiteX4" fmla="*/ 5112954 w 5112954"/>
                <a:gd name="connsiteY4" fmla="*/ 534769 h 2205924"/>
                <a:gd name="connsiteX0" fmla="*/ 0 w 5112954"/>
                <a:gd name="connsiteY0" fmla="*/ 2230993 h 2230993"/>
                <a:gd name="connsiteX1" fmla="*/ 534688 w 5112954"/>
                <a:gd name="connsiteY1" fmla="*/ 1044473 h 2230993"/>
                <a:gd name="connsiteX2" fmla="*/ 2539768 w 5112954"/>
                <a:gd name="connsiteY2" fmla="*/ 1696223 h 2230993"/>
                <a:gd name="connsiteX3" fmla="*/ 3876488 w 5112954"/>
                <a:gd name="connsiteY3" fmla="*/ 25069 h 2230993"/>
                <a:gd name="connsiteX4" fmla="*/ 5112954 w 5112954"/>
                <a:gd name="connsiteY4" fmla="*/ 743665 h 223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12954" h="2230993">
                  <a:moveTo>
                    <a:pt x="0" y="2230993"/>
                  </a:moveTo>
                  <a:cubicBezTo>
                    <a:pt x="55696" y="1682297"/>
                    <a:pt x="111393" y="1133601"/>
                    <a:pt x="534688" y="1044473"/>
                  </a:cubicBezTo>
                  <a:cubicBezTo>
                    <a:pt x="957983" y="955345"/>
                    <a:pt x="1982801" y="1866124"/>
                    <a:pt x="2539768" y="1696223"/>
                  </a:cubicBezTo>
                  <a:cubicBezTo>
                    <a:pt x="3096735" y="1526322"/>
                    <a:pt x="3447624" y="183829"/>
                    <a:pt x="3876488" y="25069"/>
                  </a:cubicBezTo>
                  <a:cubicBezTo>
                    <a:pt x="4305352" y="-133691"/>
                    <a:pt x="4700799" y="504133"/>
                    <a:pt x="5112954" y="743665"/>
                  </a:cubicBezTo>
                </a:path>
              </a:pathLst>
            </a:custGeom>
            <a:ln w="508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12" name="Straight Arrow Connector 111"/>
          <p:cNvCxnSpPr/>
          <p:nvPr/>
        </p:nvCxnSpPr>
        <p:spPr>
          <a:xfrm flipH="1">
            <a:off x="7170087" y="1440072"/>
            <a:ext cx="267344" cy="842912"/>
          </a:xfrm>
          <a:prstGeom prst="straightConnector1">
            <a:avLst/>
          </a:prstGeom>
          <a:ln w="5080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H="1" flipV="1">
            <a:off x="5531011" y="3303668"/>
            <a:ext cx="723760" cy="44953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Donut 113"/>
          <p:cNvSpPr/>
          <p:nvPr/>
        </p:nvSpPr>
        <p:spPr>
          <a:xfrm>
            <a:off x="5159535" y="3528437"/>
            <a:ext cx="367869" cy="324302"/>
          </a:xfrm>
          <a:prstGeom prst="don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5" name="Donut 114"/>
          <p:cNvSpPr/>
          <p:nvPr/>
        </p:nvSpPr>
        <p:spPr>
          <a:xfrm>
            <a:off x="3273951" y="2845125"/>
            <a:ext cx="367869" cy="324302"/>
          </a:xfrm>
          <a:prstGeom prst="don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6" name="Donut 115"/>
          <p:cNvSpPr/>
          <p:nvPr/>
        </p:nvSpPr>
        <p:spPr>
          <a:xfrm>
            <a:off x="4058234" y="3097945"/>
            <a:ext cx="367869" cy="324302"/>
          </a:xfrm>
          <a:prstGeom prst="don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Donut 116"/>
          <p:cNvSpPr/>
          <p:nvPr/>
        </p:nvSpPr>
        <p:spPr>
          <a:xfrm>
            <a:off x="5928823" y="2805175"/>
            <a:ext cx="367869" cy="324302"/>
          </a:xfrm>
          <a:prstGeom prst="don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8" name="Donut 117"/>
          <p:cNvSpPr/>
          <p:nvPr/>
        </p:nvSpPr>
        <p:spPr>
          <a:xfrm>
            <a:off x="7726973" y="2004935"/>
            <a:ext cx="367869" cy="324302"/>
          </a:xfrm>
          <a:prstGeom prst="donu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Donut 118"/>
          <p:cNvSpPr/>
          <p:nvPr/>
        </p:nvSpPr>
        <p:spPr>
          <a:xfrm>
            <a:off x="7910907" y="2643024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0" name="Donut 119"/>
          <p:cNvSpPr/>
          <p:nvPr/>
        </p:nvSpPr>
        <p:spPr>
          <a:xfrm>
            <a:off x="8497570" y="1115770"/>
            <a:ext cx="367869" cy="324302"/>
          </a:xfrm>
          <a:prstGeom prst="don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8450023" y="1744953"/>
            <a:ext cx="552512" cy="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Donut 121"/>
          <p:cNvSpPr/>
          <p:nvPr/>
        </p:nvSpPr>
        <p:spPr>
          <a:xfrm>
            <a:off x="8487998" y="2643024"/>
            <a:ext cx="367869" cy="324302"/>
          </a:xfrm>
          <a:prstGeom prst="don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3" name="Donut 122"/>
          <p:cNvSpPr/>
          <p:nvPr/>
        </p:nvSpPr>
        <p:spPr>
          <a:xfrm>
            <a:off x="8487998" y="2016585"/>
            <a:ext cx="367869" cy="324302"/>
          </a:xfrm>
          <a:prstGeom prst="don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24" name="Straight Arrow Connector 123"/>
          <p:cNvCxnSpPr/>
          <p:nvPr/>
        </p:nvCxnSpPr>
        <p:spPr>
          <a:xfrm>
            <a:off x="8450023" y="3303668"/>
            <a:ext cx="552512" cy="0"/>
          </a:xfrm>
          <a:prstGeom prst="straightConnector1">
            <a:avLst/>
          </a:prstGeom>
          <a:ln w="5080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Donut 124"/>
          <p:cNvSpPr/>
          <p:nvPr/>
        </p:nvSpPr>
        <p:spPr>
          <a:xfrm>
            <a:off x="8497570" y="3591055"/>
            <a:ext cx="367869" cy="324302"/>
          </a:xfrm>
          <a:prstGeom prst="don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6" name="Donut 125"/>
          <p:cNvSpPr/>
          <p:nvPr/>
        </p:nvSpPr>
        <p:spPr>
          <a:xfrm>
            <a:off x="8497570" y="4110664"/>
            <a:ext cx="367869" cy="324302"/>
          </a:xfrm>
          <a:prstGeom prst="donut">
            <a:avLst/>
          </a:prstGeom>
          <a:solidFill>
            <a:schemeClr val="bg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7" name="Donut 126"/>
          <p:cNvSpPr/>
          <p:nvPr/>
        </p:nvSpPr>
        <p:spPr>
          <a:xfrm>
            <a:off x="8497570" y="463909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9045150" y="1070740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Slowdown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8957922" y="2016585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Boom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957922" y="2575652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Recovery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957922" y="3560392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Recession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9045150" y="1421788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Negative Output Gap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8957922" y="2943189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Positive Output Gap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9002536" y="4110664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Trend Growth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9045150" y="4639099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Actual Growth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120253" y="3150925"/>
            <a:ext cx="283735" cy="244008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0" name="Rectangle 39"/>
          <p:cNvSpPr/>
          <p:nvPr/>
        </p:nvSpPr>
        <p:spPr>
          <a:xfrm>
            <a:off x="9100100" y="1494150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41" name="Rectangle 40"/>
          <p:cNvSpPr/>
          <p:nvPr/>
        </p:nvSpPr>
        <p:spPr>
          <a:xfrm rot="1579648">
            <a:off x="5541212" y="3372729"/>
            <a:ext cx="803431" cy="35494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2" name="Rectangle 41"/>
          <p:cNvSpPr/>
          <p:nvPr/>
        </p:nvSpPr>
        <p:spPr>
          <a:xfrm>
            <a:off x="9104571" y="2038682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43" name="Rectangle 42"/>
          <p:cNvSpPr/>
          <p:nvPr/>
        </p:nvSpPr>
        <p:spPr>
          <a:xfrm>
            <a:off x="3257027" y="2837171"/>
            <a:ext cx="401715" cy="384501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9104571" y="2572148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45" name="Rectangle 44"/>
          <p:cNvSpPr/>
          <p:nvPr/>
        </p:nvSpPr>
        <p:spPr>
          <a:xfrm>
            <a:off x="5935020" y="2780929"/>
            <a:ext cx="401715" cy="384501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6" name="Rectangle 45"/>
          <p:cNvSpPr/>
          <p:nvPr/>
        </p:nvSpPr>
        <p:spPr>
          <a:xfrm>
            <a:off x="9104571" y="3118802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47" name="Rectangle 46"/>
          <p:cNvSpPr/>
          <p:nvPr/>
        </p:nvSpPr>
        <p:spPr>
          <a:xfrm rot="17197527">
            <a:off x="6921464" y="1684056"/>
            <a:ext cx="803431" cy="354944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48" name="Rectangle 47"/>
          <p:cNvSpPr/>
          <p:nvPr/>
        </p:nvSpPr>
        <p:spPr>
          <a:xfrm>
            <a:off x="9104571" y="3654390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49" name="Rectangle 48"/>
          <p:cNvSpPr/>
          <p:nvPr/>
        </p:nvSpPr>
        <p:spPr>
          <a:xfrm>
            <a:off x="5166033" y="3515091"/>
            <a:ext cx="401715" cy="384501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9115866" y="4198922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7735220" y="1987919"/>
            <a:ext cx="401715" cy="384501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2" name="Rectangle 51"/>
          <p:cNvSpPr/>
          <p:nvPr/>
        </p:nvSpPr>
        <p:spPr>
          <a:xfrm>
            <a:off x="9120337" y="4725145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53" name="Rectangle 52"/>
          <p:cNvSpPr/>
          <p:nvPr/>
        </p:nvSpPr>
        <p:spPr>
          <a:xfrm>
            <a:off x="7926534" y="2612452"/>
            <a:ext cx="401715" cy="384501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117B40-A5CA-F088-EE48-1B16F78CDE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AEE8E54-6C59-A782-DB43-C690153AE9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72390FAC-8CDE-C04B-9417-BA39D1E5194F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70AD9-1B48-470B-4FB2-2311A818C4DB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38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2" grpId="0" animBg="1"/>
      <p:bldP spid="123" grpId="0" animBg="1"/>
      <p:bldP spid="125" grpId="0" animBg="1"/>
      <p:bldP spid="126" grpId="0" animBg="1"/>
      <p:bldP spid="127" grpId="0" animBg="1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40" grpId="0" animBg="1"/>
      <p:bldP spid="40" grpId="1" animBg="1"/>
      <p:bldP spid="41" grpId="0" animBg="1"/>
      <p:bldP spid="42" grpId="0" animBg="1"/>
      <p:bldP spid="42" grpId="1" animBg="1"/>
      <p:bldP spid="43" grpId="0" animBg="1"/>
      <p:bldP spid="44" grpId="0" animBg="1"/>
      <p:bldP spid="44" grpId="1" animBg="1"/>
      <p:bldP spid="45" grpId="0" animBg="1"/>
      <p:bldP spid="46" grpId="0" animBg="1"/>
      <p:bldP spid="46" grpId="1" animBg="1"/>
      <p:bldP spid="47" grpId="0" animBg="1"/>
      <p:bldP spid="48" grpId="0" animBg="1"/>
      <p:bldP spid="48" grpId="1" animBg="1"/>
      <p:bldP spid="49" grpId="0" animBg="1"/>
      <p:bldP spid="50" grpId="0" animBg="1"/>
      <p:bldP spid="50" grpId="1" animBg="1"/>
      <p:bldP spid="51" grpId="0" animBg="1"/>
      <p:bldP spid="52" grpId="0" animBg="1"/>
      <p:bldP spid="52" grpId="1" animBg="1"/>
      <p:bldP spid="5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Rectangle 164"/>
          <p:cNvSpPr/>
          <p:nvPr/>
        </p:nvSpPr>
        <p:spPr>
          <a:xfrm>
            <a:off x="8416023" y="980902"/>
            <a:ext cx="2247065" cy="46803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Lorenz Curve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grpSp>
        <p:nvGrpSpPr>
          <p:cNvPr id="58" name="Group 57"/>
          <p:cNvGrpSpPr/>
          <p:nvPr/>
        </p:nvGrpSpPr>
        <p:grpSpPr>
          <a:xfrm>
            <a:off x="1991544" y="1114395"/>
            <a:ext cx="6138350" cy="4464496"/>
            <a:chOff x="756387" y="1654351"/>
            <a:chExt cx="6138350" cy="4464496"/>
          </a:xfrm>
        </p:grpSpPr>
        <p:grpSp>
          <p:nvGrpSpPr>
            <p:cNvPr id="59" name="Group 58"/>
            <p:cNvGrpSpPr/>
            <p:nvPr/>
          </p:nvGrpSpPr>
          <p:grpSpPr>
            <a:xfrm>
              <a:off x="756387" y="1654351"/>
              <a:ext cx="6138350" cy="4464496"/>
              <a:chOff x="138154" y="1052736"/>
              <a:chExt cx="6138350" cy="4464496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138154" y="1052736"/>
                <a:ext cx="6138350" cy="4464496"/>
                <a:chOff x="138154" y="1052736"/>
                <a:chExt cx="6138350" cy="4464496"/>
              </a:xfrm>
            </p:grpSpPr>
            <p:cxnSp>
              <p:nvCxnSpPr>
                <p:cNvPr id="65" name="Straight Arrow Connector 64"/>
                <p:cNvCxnSpPr/>
                <p:nvPr/>
              </p:nvCxnSpPr>
              <p:spPr>
                <a:xfrm>
                  <a:off x="2182088" y="4962352"/>
                  <a:ext cx="3744000" cy="0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66" name="Group 65"/>
                <p:cNvGrpSpPr/>
                <p:nvPr/>
              </p:nvGrpSpPr>
              <p:grpSpPr>
                <a:xfrm>
                  <a:off x="138154" y="1052736"/>
                  <a:ext cx="6138350" cy="4464496"/>
                  <a:chOff x="138154" y="1052736"/>
                  <a:chExt cx="6138350" cy="4464496"/>
                </a:xfrm>
              </p:grpSpPr>
              <p:cxnSp>
                <p:nvCxnSpPr>
                  <p:cNvPr id="67" name="Straight Arrow Connector 66"/>
                  <p:cNvCxnSpPr/>
                  <p:nvPr/>
                </p:nvCxnSpPr>
                <p:spPr>
                  <a:xfrm flipV="1">
                    <a:off x="2195736" y="1217936"/>
                    <a:ext cx="0" cy="3744416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8" name="Rectangle 67"/>
                  <p:cNvSpPr/>
                  <p:nvPr/>
                </p:nvSpPr>
                <p:spPr>
                  <a:xfrm>
                    <a:off x="3203848" y="5007064"/>
                    <a:ext cx="1860904" cy="51016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% of Households</a:t>
                    </a:r>
                  </a:p>
                </p:txBody>
              </p:sp>
              <p:sp>
                <p:nvSpPr>
                  <p:cNvPr id="69" name="Rectangle 68"/>
                  <p:cNvSpPr/>
                  <p:nvPr/>
                </p:nvSpPr>
                <p:spPr>
                  <a:xfrm>
                    <a:off x="138154" y="2132856"/>
                    <a:ext cx="2030286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% of</a:t>
                    </a:r>
                  </a:p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Income</a:t>
                    </a:r>
                  </a:p>
                </p:txBody>
              </p:sp>
              <p:sp>
                <p:nvSpPr>
                  <p:cNvPr id="70" name="TextBox 69"/>
                  <p:cNvSpPr txBox="1"/>
                  <p:nvPr/>
                </p:nvSpPr>
                <p:spPr>
                  <a:xfrm>
                    <a:off x="1422895" y="1052736"/>
                    <a:ext cx="70083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100%</a:t>
                    </a:r>
                  </a:p>
                </p:txBody>
              </p:sp>
              <p:sp>
                <p:nvSpPr>
                  <p:cNvPr id="71" name="TextBox 70"/>
                  <p:cNvSpPr txBox="1"/>
                  <p:nvPr/>
                </p:nvSpPr>
                <p:spPr>
                  <a:xfrm>
                    <a:off x="5575671" y="5077482"/>
                    <a:ext cx="70083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100%</a:t>
                    </a:r>
                  </a:p>
                </p:txBody>
              </p:sp>
              <p:cxnSp>
                <p:nvCxnSpPr>
                  <p:cNvPr id="72" name="Straight Connector 71"/>
                  <p:cNvCxnSpPr/>
                  <p:nvPr/>
                </p:nvCxnSpPr>
                <p:spPr>
                  <a:xfrm flipV="1">
                    <a:off x="2195736" y="1237402"/>
                    <a:ext cx="3730352" cy="3724950"/>
                  </a:xfrm>
                  <a:prstGeom prst="line">
                    <a:avLst/>
                  </a:prstGeom>
                  <a:ln w="508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3" name="Freeform 72"/>
                  <p:cNvSpPr/>
                  <p:nvPr/>
                </p:nvSpPr>
                <p:spPr>
                  <a:xfrm>
                    <a:off x="2238703" y="1245476"/>
                    <a:ext cx="3705346" cy="3689131"/>
                  </a:xfrm>
                  <a:custGeom>
                    <a:avLst/>
                    <a:gdLst>
                      <a:gd name="connsiteX0" fmla="*/ 0 w 3710500"/>
                      <a:gd name="connsiteY0" fmla="*/ 3689131 h 3689131"/>
                      <a:gd name="connsiteX1" fmla="*/ 3121573 w 3710500"/>
                      <a:gd name="connsiteY1" fmla="*/ 2475186 h 3689131"/>
                      <a:gd name="connsiteX2" fmla="*/ 3704897 w 3710500"/>
                      <a:gd name="connsiteY2" fmla="*/ 0 h 3689131"/>
                      <a:gd name="connsiteX0" fmla="*/ 0 w 3705626"/>
                      <a:gd name="connsiteY0" fmla="*/ 3689131 h 3689131"/>
                      <a:gd name="connsiteX1" fmla="*/ 2822029 w 3705626"/>
                      <a:gd name="connsiteY1" fmla="*/ 2680137 h 3689131"/>
                      <a:gd name="connsiteX2" fmla="*/ 3704897 w 3705626"/>
                      <a:gd name="connsiteY2" fmla="*/ 0 h 3689131"/>
                      <a:gd name="connsiteX0" fmla="*/ 0 w 3705346"/>
                      <a:gd name="connsiteY0" fmla="*/ 3689131 h 3689131"/>
                      <a:gd name="connsiteX1" fmla="*/ 2632843 w 3705346"/>
                      <a:gd name="connsiteY1" fmla="*/ 2490951 h 3689131"/>
                      <a:gd name="connsiteX2" fmla="*/ 3704897 w 3705346"/>
                      <a:gd name="connsiteY2" fmla="*/ 0 h 36891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3705346" h="3689131">
                        <a:moveTo>
                          <a:pt x="0" y="3689131"/>
                        </a:moveTo>
                        <a:cubicBezTo>
                          <a:pt x="1252045" y="3389586"/>
                          <a:pt x="2015360" y="3105806"/>
                          <a:pt x="2632843" y="2490951"/>
                        </a:cubicBezTo>
                        <a:cubicBezTo>
                          <a:pt x="3250326" y="1876096"/>
                          <a:pt x="3721976" y="930165"/>
                          <a:pt x="3704897" y="0"/>
                        </a:cubicBezTo>
                      </a:path>
                    </a:pathLst>
                  </a:custGeom>
                  <a:noFill/>
                  <a:ln w="508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/>
                  </a:p>
                </p:txBody>
              </p:sp>
            </p:grpSp>
          </p:grpSp>
          <p:cxnSp>
            <p:nvCxnSpPr>
              <p:cNvPr id="63" name="Straight Arrow Connector 62"/>
              <p:cNvCxnSpPr/>
              <p:nvPr/>
            </p:nvCxnSpPr>
            <p:spPr>
              <a:xfrm>
                <a:off x="2168440" y="1263207"/>
                <a:ext cx="3744000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Arrow Connector 63"/>
              <p:cNvCxnSpPr/>
              <p:nvPr/>
            </p:nvCxnSpPr>
            <p:spPr>
              <a:xfrm flipV="1">
                <a:off x="5944049" y="1245476"/>
                <a:ext cx="0" cy="3744416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 flipH="1">
              <a:off x="5156001" y="3671988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</a:t>
              </a:r>
              <a:endParaRPr lang="en-GB" sz="1600" dirty="0"/>
            </a:p>
          </p:txBody>
        </p:sp>
        <p:sp>
          <p:nvSpPr>
            <p:cNvPr id="61" name="TextBox 60"/>
            <p:cNvSpPr txBox="1"/>
            <p:nvPr/>
          </p:nvSpPr>
          <p:spPr>
            <a:xfrm flipH="1">
              <a:off x="5702324" y="471694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B</a:t>
              </a:r>
              <a:endParaRPr lang="en-GB" sz="1600" dirty="0"/>
            </a:p>
          </p:txBody>
        </p:sp>
      </p:grpSp>
      <p:sp>
        <p:nvSpPr>
          <p:cNvPr id="55" name="Donut 54"/>
          <p:cNvSpPr/>
          <p:nvPr/>
        </p:nvSpPr>
        <p:spPr>
          <a:xfrm>
            <a:off x="6550274" y="3636435"/>
            <a:ext cx="367869" cy="324302"/>
          </a:xfrm>
          <a:prstGeom prst="donu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Donut 55"/>
          <p:cNvSpPr/>
          <p:nvPr/>
        </p:nvSpPr>
        <p:spPr>
          <a:xfrm>
            <a:off x="5781889" y="2953258"/>
            <a:ext cx="367869" cy="324302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Donut 56"/>
          <p:cNvSpPr/>
          <p:nvPr/>
        </p:nvSpPr>
        <p:spPr>
          <a:xfrm>
            <a:off x="6550274" y="2770579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4" name="Donut 73"/>
          <p:cNvSpPr/>
          <p:nvPr/>
        </p:nvSpPr>
        <p:spPr>
          <a:xfrm>
            <a:off x="8399376" y="4400842"/>
            <a:ext cx="367869" cy="324302"/>
          </a:xfrm>
          <a:prstGeom prst="donu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5" name="Donut 74"/>
          <p:cNvSpPr/>
          <p:nvPr/>
        </p:nvSpPr>
        <p:spPr>
          <a:xfrm>
            <a:off x="8399376" y="2958922"/>
            <a:ext cx="367869" cy="324302"/>
          </a:xfrm>
          <a:prstGeom prst="donu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6" name="Donut 75"/>
          <p:cNvSpPr/>
          <p:nvPr/>
        </p:nvSpPr>
        <p:spPr>
          <a:xfrm>
            <a:off x="8415760" y="1610411"/>
            <a:ext cx="367869" cy="324302"/>
          </a:xfrm>
          <a:prstGeom prst="donu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829126" y="1565381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Lorenz Curve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829126" y="2754625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Perfect Equality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29126" y="4355812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Inequality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550274" y="3638203"/>
            <a:ext cx="401715" cy="384501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2" name="Rectangle 81"/>
          <p:cNvSpPr/>
          <p:nvPr/>
        </p:nvSpPr>
        <p:spPr>
          <a:xfrm>
            <a:off x="9115866" y="2847150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83" name="Rectangle 82"/>
          <p:cNvSpPr/>
          <p:nvPr/>
        </p:nvSpPr>
        <p:spPr>
          <a:xfrm>
            <a:off x="5766294" y="2949655"/>
            <a:ext cx="401715" cy="384501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4" name="Rectangle 83"/>
          <p:cNvSpPr/>
          <p:nvPr/>
        </p:nvSpPr>
        <p:spPr>
          <a:xfrm>
            <a:off x="9120337" y="4286696"/>
            <a:ext cx="86856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85" name="Rectangle 84"/>
          <p:cNvSpPr/>
          <p:nvPr/>
        </p:nvSpPr>
        <p:spPr>
          <a:xfrm>
            <a:off x="6558382" y="2765163"/>
            <a:ext cx="401715" cy="384501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6" name="TextBox 85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E6F08A-5A1A-2212-E7B0-106B6A6525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F97CC0E-3FAD-0FE3-14E3-80CAED6D2C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E66E0A8-CE9B-F5BA-9E3A-F622315FB0C1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89F23A-AE82-2C41-A3DC-BF9A225CD466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56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  <p:bldP spid="74" grpId="0" animBg="1"/>
      <p:bldP spid="75" grpId="0" animBg="1"/>
      <p:bldP spid="76" grpId="0" animBg="1"/>
      <p:bldP spid="77" grpId="0"/>
      <p:bldP spid="79" grpId="0"/>
      <p:bldP spid="80" grpId="0"/>
      <p:bldP spid="82" grpId="0" animBg="1"/>
      <p:bldP spid="82" grpId="1" animBg="1"/>
      <p:bldP spid="83" grpId="0" animBg="1"/>
      <p:bldP spid="84" grpId="0" animBg="1"/>
      <p:bldP spid="84" grpId="1" animBg="1"/>
      <p:bldP spid="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Isosceles Triangle 50"/>
          <p:cNvSpPr/>
          <p:nvPr/>
        </p:nvSpPr>
        <p:spPr>
          <a:xfrm rot="10800000">
            <a:off x="5452385" y="2985658"/>
            <a:ext cx="918246" cy="443343"/>
          </a:xfrm>
          <a:prstGeom prst="triangle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662154" y="1217936"/>
            <a:ext cx="7674206" cy="4365192"/>
            <a:chOff x="138154" y="1217936"/>
            <a:chExt cx="7674206" cy="4365192"/>
          </a:xfrm>
        </p:grpSpPr>
        <p:grpSp>
          <p:nvGrpSpPr>
            <p:cNvPr id="32" name="Group 31"/>
            <p:cNvGrpSpPr/>
            <p:nvPr/>
          </p:nvGrpSpPr>
          <p:grpSpPr>
            <a:xfrm>
              <a:off x="138154" y="1217936"/>
              <a:ext cx="7674206" cy="4365192"/>
              <a:chOff x="138154" y="1217936"/>
              <a:chExt cx="7674206" cy="4365192"/>
            </a:xfrm>
          </p:grpSpPr>
          <p:cxnSp>
            <p:nvCxnSpPr>
              <p:cNvPr id="38" name="Straight Arrow Connector 37"/>
              <p:cNvCxnSpPr/>
              <p:nvPr/>
            </p:nvCxnSpPr>
            <p:spPr>
              <a:xfrm flipV="1">
                <a:off x="2195736" y="1217936"/>
                <a:ext cx="0" cy="3744416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2182088" y="4962352"/>
                <a:ext cx="563027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5807440" y="5007064"/>
                <a:ext cx="1860904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Quantity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38154" y="1484784"/>
                <a:ext cx="2030286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Price</a:t>
                </a:r>
              </a:p>
            </p:txBody>
          </p:sp>
          <p:cxnSp>
            <p:nvCxnSpPr>
              <p:cNvPr id="42" name="Straight Arrow Connector 41"/>
              <p:cNvCxnSpPr/>
              <p:nvPr/>
            </p:nvCxnSpPr>
            <p:spPr>
              <a:xfrm flipH="1" flipV="1">
                <a:off x="2699792" y="1772816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5459662" y="4283216"/>
                <a:ext cx="4306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D</a:t>
                </a:r>
                <a:r>
                  <a:rPr lang="en-GB" sz="1600" dirty="0"/>
                  <a:t>2</a:t>
                </a:r>
              </a:p>
            </p:txBody>
          </p:sp>
          <p:cxnSp>
            <p:nvCxnSpPr>
              <p:cNvPr id="44" name="Straight Arrow Connector 43"/>
              <p:cNvCxnSpPr/>
              <p:nvPr/>
            </p:nvCxnSpPr>
            <p:spPr>
              <a:xfrm flipH="1" flipV="1">
                <a:off x="3528018" y="1628800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TextBox 44"/>
              <p:cNvSpPr txBox="1"/>
              <p:nvPr/>
            </p:nvSpPr>
            <p:spPr>
              <a:xfrm>
                <a:off x="6287888" y="4139200"/>
                <a:ext cx="4306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D</a:t>
                </a:r>
                <a:r>
                  <a:rPr lang="en-GB" sz="1600" dirty="0"/>
                  <a:t>1</a:t>
                </a:r>
              </a:p>
            </p:txBody>
          </p:sp>
          <p:cxnSp>
            <p:nvCxnSpPr>
              <p:cNvPr id="46" name="Straight Arrow Connector 45"/>
              <p:cNvCxnSpPr/>
              <p:nvPr/>
            </p:nvCxnSpPr>
            <p:spPr>
              <a:xfrm flipV="1">
                <a:off x="3269248" y="1756775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46"/>
              <p:cNvSpPr txBox="1"/>
              <p:nvPr/>
            </p:nvSpPr>
            <p:spPr>
              <a:xfrm flipH="1">
                <a:off x="6084168" y="1412776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S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 flipH="1">
                <a:off x="1835696" y="2780928"/>
                <a:ext cx="4079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 flipH="1">
                <a:off x="4139952" y="4944000"/>
                <a:ext cx="4439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2</a:t>
                </a: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 flipH="1">
                <a:off x="4644008" y="4944000"/>
                <a:ext cx="4439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1</a:t>
                </a:r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 flipH="1">
              <a:off x="1808254" y="3210978"/>
              <a:ext cx="4079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</a:t>
              </a:r>
              <a:r>
                <a:rPr lang="en-GB" sz="1600" dirty="0"/>
                <a:t>2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 flipH="1">
              <a:off x="2195736" y="2985658"/>
              <a:ext cx="2664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 flipV="1">
              <a:off x="2195737" y="3429000"/>
              <a:ext cx="2191771" cy="11522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 flipH="1">
              <a:off x="3613508" y="4214522"/>
              <a:ext cx="1548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 flipH="1">
              <a:off x="3906032" y="3975662"/>
              <a:ext cx="1908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Isosceles Triangle 51"/>
          <p:cNvSpPr/>
          <p:nvPr/>
        </p:nvSpPr>
        <p:spPr>
          <a:xfrm rot="10800000">
            <a:off x="8274098" y="1338766"/>
            <a:ext cx="918246" cy="443343"/>
          </a:xfrm>
          <a:prstGeom prst="triangle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8164586" y="2060849"/>
            <a:ext cx="11372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Excess Supply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Decrease in Demand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98423" y="2965594"/>
            <a:ext cx="1047179" cy="46340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B90DFB-F68C-D9ED-803B-8F3C357026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24BF2E-E788-287C-5623-9EDC8E8E25C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061BFB03-4CA4-40E7-D314-969F21D899FC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DC9C83-ECA2-09C2-26F0-4DE342E8C0BE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34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Isosceles Triangle 74"/>
          <p:cNvSpPr/>
          <p:nvPr/>
        </p:nvSpPr>
        <p:spPr>
          <a:xfrm rot="10800000">
            <a:off x="5452385" y="2985658"/>
            <a:ext cx="918246" cy="44334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Increase in Supply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1662154" y="908720"/>
            <a:ext cx="7674206" cy="4674408"/>
            <a:chOff x="138154" y="908720"/>
            <a:chExt cx="7674206" cy="4674408"/>
          </a:xfrm>
        </p:grpSpPr>
        <p:grpSp>
          <p:nvGrpSpPr>
            <p:cNvPr id="29" name="Group 28"/>
            <p:cNvGrpSpPr/>
            <p:nvPr/>
          </p:nvGrpSpPr>
          <p:grpSpPr>
            <a:xfrm>
              <a:off x="138154" y="1217936"/>
              <a:ext cx="7674206" cy="4365192"/>
              <a:chOff x="-5862" y="1217936"/>
              <a:chExt cx="7674206" cy="4365192"/>
            </a:xfrm>
          </p:grpSpPr>
          <p:cxnSp>
            <p:nvCxnSpPr>
              <p:cNvPr id="71" name="Straight Arrow Connector 70"/>
              <p:cNvCxnSpPr/>
              <p:nvPr/>
            </p:nvCxnSpPr>
            <p:spPr>
              <a:xfrm flipV="1">
                <a:off x="2051720" y="1217936"/>
                <a:ext cx="0" cy="3744416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/>
              <p:cNvCxnSpPr/>
              <p:nvPr/>
            </p:nvCxnSpPr>
            <p:spPr>
              <a:xfrm>
                <a:off x="2038072" y="4962352"/>
                <a:ext cx="563027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ectangle 72"/>
              <p:cNvSpPr/>
              <p:nvPr/>
            </p:nvSpPr>
            <p:spPr>
              <a:xfrm>
                <a:off x="6095472" y="5007064"/>
                <a:ext cx="1500864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Quantity</a:t>
                </a: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-5862" y="1484784"/>
                <a:ext cx="2030286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Price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2699792" y="1772816"/>
              <a:ext cx="3204222" cy="2879732"/>
              <a:chOff x="2699792" y="1772816"/>
              <a:chExt cx="3204222" cy="2879732"/>
            </a:xfrm>
          </p:grpSpPr>
          <p:cxnSp>
            <p:nvCxnSpPr>
              <p:cNvPr id="69" name="Straight Arrow Connector 68"/>
              <p:cNvCxnSpPr/>
              <p:nvPr/>
            </p:nvCxnSpPr>
            <p:spPr>
              <a:xfrm flipH="1" flipV="1">
                <a:off x="2699792" y="1772816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5459662" y="4283216"/>
                <a:ext cx="444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D</a:t>
                </a:r>
                <a:r>
                  <a:rPr lang="en-GB" sz="1600" dirty="0"/>
                  <a:t>1</a:t>
                </a:r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 flipH="1">
              <a:off x="3269248" y="1412776"/>
              <a:ext cx="3137634" cy="3152311"/>
              <a:chOff x="2349324" y="1428817"/>
              <a:chExt cx="3137634" cy="3152311"/>
            </a:xfrm>
          </p:grpSpPr>
          <p:cxnSp>
            <p:nvCxnSpPr>
              <p:cNvPr id="67" name="Straight Arrow Connector 66"/>
              <p:cNvCxnSpPr/>
              <p:nvPr/>
            </p:nvCxnSpPr>
            <p:spPr>
              <a:xfrm flipH="1" flipV="1">
                <a:off x="2699792" y="1772816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TextBox 67"/>
              <p:cNvSpPr txBox="1"/>
              <p:nvPr/>
            </p:nvSpPr>
            <p:spPr>
              <a:xfrm>
                <a:off x="2349324" y="1428817"/>
                <a:ext cx="3947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S</a:t>
                </a:r>
                <a:r>
                  <a:rPr lang="en-GB" sz="1600" dirty="0"/>
                  <a:t>2</a:t>
                </a:r>
              </a:p>
            </p:txBody>
          </p:sp>
        </p:grpSp>
        <p:cxnSp>
          <p:nvCxnSpPr>
            <p:cNvPr id="56" name="Straight Connector 55"/>
            <p:cNvCxnSpPr/>
            <p:nvPr/>
          </p:nvCxnSpPr>
          <p:spPr>
            <a:xfrm flipH="1">
              <a:off x="2195736" y="2985658"/>
              <a:ext cx="2599747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H="1">
              <a:off x="2195736" y="3429000"/>
              <a:ext cx="2196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 flipH="1">
              <a:off x="1808254" y="3210978"/>
              <a:ext cx="4079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</a:t>
              </a:r>
              <a:r>
                <a:rPr lang="en-GB" sz="1600" dirty="0"/>
                <a:t>2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 flipH="1">
              <a:off x="1835696" y="2780928"/>
              <a:ext cx="4079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</a:t>
              </a:r>
              <a:r>
                <a:rPr lang="en-GB" sz="1600" dirty="0"/>
                <a:t>1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 flipH="1">
              <a:off x="4139952" y="4944000"/>
              <a:ext cx="4439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Q</a:t>
              </a:r>
              <a:r>
                <a:rPr lang="en-GB" sz="1600" dirty="0"/>
                <a:t>2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 flipH="1">
              <a:off x="3723670" y="4944000"/>
              <a:ext cx="4439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Q</a:t>
              </a:r>
              <a:r>
                <a:rPr lang="en-GB" sz="1600" dirty="0"/>
                <a:t>1</a:t>
              </a:r>
            </a:p>
          </p:txBody>
        </p:sp>
        <p:cxnSp>
          <p:nvCxnSpPr>
            <p:cNvPr id="62" name="Straight Connector 61"/>
            <p:cNvCxnSpPr/>
            <p:nvPr/>
          </p:nvCxnSpPr>
          <p:spPr>
            <a:xfrm rot="5400000" flipH="1">
              <a:off x="3613508" y="4214522"/>
              <a:ext cx="1548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>
              <a:off x="2985694" y="3975662"/>
              <a:ext cx="1908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63"/>
            <p:cNvGrpSpPr/>
            <p:nvPr/>
          </p:nvGrpSpPr>
          <p:grpSpPr>
            <a:xfrm flipH="1">
              <a:off x="2853526" y="908720"/>
              <a:ext cx="3121308" cy="3168352"/>
              <a:chOff x="2365650" y="1412776"/>
              <a:chExt cx="3121308" cy="3168352"/>
            </a:xfrm>
          </p:grpSpPr>
          <p:cxnSp>
            <p:nvCxnSpPr>
              <p:cNvPr id="65" name="Straight Arrow Connector 64"/>
              <p:cNvCxnSpPr/>
              <p:nvPr/>
            </p:nvCxnSpPr>
            <p:spPr>
              <a:xfrm flipH="1" flipV="1">
                <a:off x="2699792" y="1772816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TextBox 65"/>
              <p:cNvSpPr txBox="1"/>
              <p:nvPr/>
            </p:nvSpPr>
            <p:spPr>
              <a:xfrm>
                <a:off x="2365650" y="1412776"/>
                <a:ext cx="3947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S</a:t>
                </a:r>
                <a:r>
                  <a:rPr lang="en-GB" sz="1600" dirty="0"/>
                  <a:t>1</a:t>
                </a:r>
              </a:p>
            </p:txBody>
          </p:sp>
        </p:grpSp>
      </p:grpSp>
      <p:sp>
        <p:nvSpPr>
          <p:cNvPr id="76" name="Isosceles Triangle 75"/>
          <p:cNvSpPr/>
          <p:nvPr/>
        </p:nvSpPr>
        <p:spPr>
          <a:xfrm rot="10800000">
            <a:off x="8335060" y="1420300"/>
            <a:ext cx="918246" cy="44334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8225548" y="1883400"/>
            <a:ext cx="11372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Excess Supply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463695" y="2965594"/>
            <a:ext cx="855788" cy="463406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90F7C8-F9BF-CE83-D0C3-E547085B8B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934AF2-6986-DB46-460E-3809685270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7215CA76-A078-BAC9-35A3-8B51A9C1678B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06B197-26F4-3666-4F51-775448650957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25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75" grpId="0" animBg="1"/>
      <p:bldP spid="27" grpId="0" animBg="1"/>
      <p:bldP spid="76" grpId="0" animBg="1"/>
      <p:bldP spid="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Isosceles Triangle 79"/>
          <p:cNvSpPr/>
          <p:nvPr/>
        </p:nvSpPr>
        <p:spPr>
          <a:xfrm>
            <a:off x="4997490" y="2985658"/>
            <a:ext cx="918246" cy="443342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Decrease in Supply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grpSp>
        <p:nvGrpSpPr>
          <p:cNvPr id="31" name="Group 30"/>
          <p:cNvGrpSpPr/>
          <p:nvPr/>
        </p:nvGrpSpPr>
        <p:grpSpPr>
          <a:xfrm>
            <a:off x="1662154" y="918714"/>
            <a:ext cx="7674206" cy="4664415"/>
            <a:chOff x="138154" y="918713"/>
            <a:chExt cx="7674206" cy="4664415"/>
          </a:xfrm>
        </p:grpSpPr>
        <p:grpSp>
          <p:nvGrpSpPr>
            <p:cNvPr id="32" name="Group 31"/>
            <p:cNvGrpSpPr/>
            <p:nvPr/>
          </p:nvGrpSpPr>
          <p:grpSpPr>
            <a:xfrm>
              <a:off x="138154" y="918713"/>
              <a:ext cx="7674206" cy="4664415"/>
              <a:chOff x="138154" y="918713"/>
              <a:chExt cx="7674206" cy="4664415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138154" y="1217936"/>
                <a:ext cx="7674206" cy="4365192"/>
                <a:chOff x="-5862" y="1217936"/>
                <a:chExt cx="7674206" cy="4365192"/>
              </a:xfrm>
            </p:grpSpPr>
            <p:cxnSp>
              <p:nvCxnSpPr>
                <p:cNvPr id="52" name="Straight Arrow Connector 51"/>
                <p:cNvCxnSpPr/>
                <p:nvPr/>
              </p:nvCxnSpPr>
              <p:spPr>
                <a:xfrm flipV="1">
                  <a:off x="2051720" y="1217936"/>
                  <a:ext cx="0" cy="3744416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Arrow Connector 52"/>
                <p:cNvCxnSpPr/>
                <p:nvPr/>
              </p:nvCxnSpPr>
              <p:spPr>
                <a:xfrm>
                  <a:off x="2038072" y="4962352"/>
                  <a:ext cx="5630272" cy="0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Rectangle 77"/>
                <p:cNvSpPr/>
                <p:nvPr/>
              </p:nvSpPr>
              <p:spPr>
                <a:xfrm>
                  <a:off x="6095472" y="5007064"/>
                  <a:ext cx="1500864" cy="57606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>
                      <a:solidFill>
                        <a:schemeClr val="tx1"/>
                      </a:solidFill>
                      <a:ea typeface="Calibri"/>
                      <a:cs typeface="Times New Roman"/>
                    </a:rPr>
                    <a:t>Quantity</a:t>
                  </a: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-5862" y="1484784"/>
                  <a:ext cx="2030286" cy="57606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/>
                  <a:r>
                    <a:rPr lang="en-GB" dirty="0">
                      <a:solidFill>
                        <a:schemeClr val="tx1"/>
                      </a:solidFill>
                      <a:ea typeface="Calibri"/>
                      <a:cs typeface="Times New Roman"/>
                    </a:rPr>
                    <a:t>Price</a:t>
                  </a:r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2699792" y="1772816"/>
                <a:ext cx="3204222" cy="2879732"/>
                <a:chOff x="2699792" y="1772816"/>
                <a:chExt cx="3204222" cy="2879732"/>
              </a:xfrm>
            </p:grpSpPr>
            <p:cxnSp>
              <p:nvCxnSpPr>
                <p:cNvPr id="50" name="Straight Arrow Connector 49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1" name="TextBox 50"/>
                <p:cNvSpPr txBox="1"/>
                <p:nvPr/>
              </p:nvSpPr>
              <p:spPr>
                <a:xfrm>
                  <a:off x="5459662" y="4283216"/>
                  <a:ext cx="4443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D</a:t>
                  </a:r>
                  <a:r>
                    <a:rPr lang="en-GB" sz="1600" dirty="0"/>
                    <a:t>1</a:t>
                  </a:r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 flipH="1">
                <a:off x="3269248" y="1407790"/>
                <a:ext cx="3181826" cy="3157297"/>
                <a:chOff x="2305132" y="1423831"/>
                <a:chExt cx="3181826" cy="3157297"/>
              </a:xfrm>
            </p:grpSpPr>
            <p:cxnSp>
              <p:nvCxnSpPr>
                <p:cNvPr id="48" name="Straight Arrow Connector 47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TextBox 48"/>
                <p:cNvSpPr txBox="1"/>
                <p:nvPr/>
              </p:nvSpPr>
              <p:spPr>
                <a:xfrm>
                  <a:off x="2305132" y="1423831"/>
                  <a:ext cx="3946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S</a:t>
                  </a:r>
                  <a:r>
                    <a:rPr lang="en-GB" sz="1600" dirty="0"/>
                    <a:t>1</a:t>
                  </a:r>
                </a:p>
              </p:txBody>
            </p:sp>
          </p:grpSp>
          <p:cxnSp>
            <p:nvCxnSpPr>
              <p:cNvPr id="37" name="Straight Connector 36"/>
              <p:cNvCxnSpPr/>
              <p:nvPr/>
            </p:nvCxnSpPr>
            <p:spPr>
              <a:xfrm flipH="1">
                <a:off x="2195736" y="2985658"/>
                <a:ext cx="1692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2195736" y="3429000"/>
                <a:ext cx="2196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TextBox 38"/>
              <p:cNvSpPr txBox="1"/>
              <p:nvPr/>
            </p:nvSpPr>
            <p:spPr>
              <a:xfrm flipH="1">
                <a:off x="1808254" y="3210978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 flipH="1">
                <a:off x="1835696" y="2780928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2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 flipH="1">
                <a:off x="4139952" y="4944000"/>
                <a:ext cx="444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 flipH="1">
                <a:off x="3723670" y="4944000"/>
                <a:ext cx="444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2</a:t>
                </a: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 rot="5400000" flipH="1">
                <a:off x="3613508" y="4214522"/>
                <a:ext cx="1548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5400000" flipH="1">
                <a:off x="2985694" y="3975662"/>
                <a:ext cx="1908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Group 44"/>
              <p:cNvGrpSpPr/>
              <p:nvPr/>
            </p:nvGrpSpPr>
            <p:grpSpPr>
              <a:xfrm flipH="1">
                <a:off x="2853526" y="918713"/>
                <a:ext cx="3028092" cy="3158359"/>
                <a:chOff x="2458866" y="1422769"/>
                <a:chExt cx="3028092" cy="3158359"/>
              </a:xfrm>
            </p:grpSpPr>
            <p:cxnSp>
              <p:nvCxnSpPr>
                <p:cNvPr id="46" name="Straight Arrow Connector 45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>
                <a:xfrm>
                  <a:off x="2458866" y="1422769"/>
                  <a:ext cx="3946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S</a:t>
                  </a:r>
                  <a:r>
                    <a:rPr lang="en-GB" sz="1600" dirty="0"/>
                    <a:t>2</a:t>
                  </a:r>
                </a:p>
              </p:txBody>
            </p:sp>
          </p:grpSp>
        </p:grpSp>
        <p:sp>
          <p:nvSpPr>
            <p:cNvPr id="33" name="TextBox 32"/>
            <p:cNvSpPr txBox="1"/>
            <p:nvPr/>
          </p:nvSpPr>
          <p:spPr>
            <a:xfrm flipH="1">
              <a:off x="5486958" y="918713"/>
              <a:ext cx="3947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</a:t>
              </a:r>
              <a:r>
                <a:rPr lang="en-GB" sz="1600" dirty="0"/>
                <a:t>2</a:t>
              </a:r>
            </a:p>
          </p:txBody>
        </p:sp>
      </p:grpSp>
      <p:sp>
        <p:nvSpPr>
          <p:cNvPr id="81" name="Isosceles Triangle 80"/>
          <p:cNvSpPr/>
          <p:nvPr/>
        </p:nvSpPr>
        <p:spPr>
          <a:xfrm>
            <a:off x="8174219" y="1390377"/>
            <a:ext cx="918246" cy="443342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8070840" y="1844825"/>
            <a:ext cx="113727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Excess Demand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997490" y="2965594"/>
            <a:ext cx="888638" cy="474928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CECD2B5-0EC1-B8F6-825D-263BA5F505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6CF1D9-1C5D-8DED-7809-9E6247E8B4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520F419-7FDF-BFEA-2590-E48E90C55841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C4769D-0243-37DC-989B-58FD03F6EEA8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03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80" grpId="0" animBg="1"/>
      <p:bldP spid="27" grpId="0" animBg="1"/>
      <p:bldP spid="81" grpId="0" animBg="1"/>
      <p:bldP spid="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Indirect tax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56" name="Rectangle 55"/>
          <p:cNvSpPr/>
          <p:nvPr/>
        </p:nvSpPr>
        <p:spPr>
          <a:xfrm>
            <a:off x="2844992" y="3905124"/>
            <a:ext cx="1723956" cy="1024539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2824991" y="2982862"/>
            <a:ext cx="1723957" cy="919465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/>
          <p:cNvGrpSpPr/>
          <p:nvPr/>
        </p:nvGrpSpPr>
        <p:grpSpPr>
          <a:xfrm>
            <a:off x="2860136" y="2985659"/>
            <a:ext cx="1708813" cy="904425"/>
            <a:chOff x="2230882" y="2985658"/>
            <a:chExt cx="1723956" cy="904425"/>
          </a:xfrm>
        </p:grpSpPr>
        <p:sp>
          <p:nvSpPr>
            <p:cNvPr id="58" name="Rectangle 57"/>
            <p:cNvSpPr/>
            <p:nvPr/>
          </p:nvSpPr>
          <p:spPr>
            <a:xfrm>
              <a:off x="2230882" y="2985658"/>
              <a:ext cx="1723956" cy="4433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230882" y="3425482"/>
              <a:ext cx="1723956" cy="464601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67408" y="918714"/>
            <a:ext cx="7674206" cy="4664415"/>
            <a:chOff x="138154" y="918713"/>
            <a:chExt cx="7674206" cy="4664415"/>
          </a:xfrm>
        </p:grpSpPr>
        <p:grpSp>
          <p:nvGrpSpPr>
            <p:cNvPr id="62" name="Group 61"/>
            <p:cNvGrpSpPr/>
            <p:nvPr/>
          </p:nvGrpSpPr>
          <p:grpSpPr>
            <a:xfrm>
              <a:off x="138154" y="918713"/>
              <a:ext cx="7674206" cy="4664415"/>
              <a:chOff x="138154" y="918713"/>
              <a:chExt cx="7674206" cy="4664415"/>
            </a:xfrm>
          </p:grpSpPr>
          <p:cxnSp>
            <p:nvCxnSpPr>
              <p:cNvPr id="64" name="Straight Connector 63"/>
              <p:cNvCxnSpPr/>
              <p:nvPr/>
            </p:nvCxnSpPr>
            <p:spPr>
              <a:xfrm flipH="1">
                <a:off x="2215738" y="3905123"/>
                <a:ext cx="1692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5" name="Group 64"/>
              <p:cNvGrpSpPr/>
              <p:nvPr/>
            </p:nvGrpSpPr>
            <p:grpSpPr>
              <a:xfrm>
                <a:off x="138154" y="918713"/>
                <a:ext cx="7674206" cy="4664415"/>
                <a:chOff x="138154" y="918713"/>
                <a:chExt cx="7674206" cy="4664415"/>
              </a:xfrm>
            </p:grpSpPr>
            <p:grpSp>
              <p:nvGrpSpPr>
                <p:cNvPr id="66" name="Group 65"/>
                <p:cNvGrpSpPr/>
                <p:nvPr/>
              </p:nvGrpSpPr>
              <p:grpSpPr>
                <a:xfrm>
                  <a:off x="138154" y="918713"/>
                  <a:ext cx="7674206" cy="4664415"/>
                  <a:chOff x="138154" y="918713"/>
                  <a:chExt cx="7674206" cy="4664415"/>
                </a:xfrm>
              </p:grpSpPr>
              <p:grpSp>
                <p:nvGrpSpPr>
                  <p:cNvPr id="68" name="Group 67"/>
                  <p:cNvGrpSpPr/>
                  <p:nvPr/>
                </p:nvGrpSpPr>
                <p:grpSpPr>
                  <a:xfrm>
                    <a:off x="138154" y="1217936"/>
                    <a:ext cx="7674206" cy="4365192"/>
                    <a:chOff x="-5862" y="1217936"/>
                    <a:chExt cx="7674206" cy="4365192"/>
                  </a:xfrm>
                </p:grpSpPr>
                <p:cxnSp>
                  <p:nvCxnSpPr>
                    <p:cNvPr id="91" name="Straight Arrow Connector 90"/>
                    <p:cNvCxnSpPr/>
                    <p:nvPr/>
                  </p:nvCxnSpPr>
                  <p:spPr>
                    <a:xfrm flipV="1">
                      <a:off x="2051720" y="1217936"/>
                      <a:ext cx="0" cy="3744416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Straight Arrow Connector 91"/>
                    <p:cNvCxnSpPr/>
                    <p:nvPr/>
                  </p:nvCxnSpPr>
                  <p:spPr>
                    <a:xfrm>
                      <a:off x="2038072" y="4962352"/>
                      <a:ext cx="5630272" cy="0"/>
                    </a:xfrm>
                    <a:prstGeom prst="straightConnector1">
                      <a:avLst/>
                    </a:prstGeom>
                    <a:ln w="508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3" name="Rectangle 92"/>
                    <p:cNvSpPr/>
                    <p:nvPr/>
                  </p:nvSpPr>
                  <p:spPr>
                    <a:xfrm>
                      <a:off x="6095472" y="5007064"/>
                      <a:ext cx="1500864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Quantity</a:t>
                      </a:r>
                    </a:p>
                  </p:txBody>
                </p:sp>
                <p:sp>
                  <p:nvSpPr>
                    <p:cNvPr id="94" name="Rectangle 93"/>
                    <p:cNvSpPr/>
                    <p:nvPr/>
                  </p:nvSpPr>
                  <p:spPr>
                    <a:xfrm>
                      <a:off x="-5862" y="1484784"/>
                      <a:ext cx="2030286" cy="57606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r"/>
                      <a:r>
                        <a:rPr lang="en-GB" dirty="0">
                          <a:solidFill>
                            <a:schemeClr val="tx1"/>
                          </a:solidFill>
                          <a:ea typeface="Calibri"/>
                          <a:cs typeface="Times New Roman"/>
                        </a:rPr>
                        <a:t>Price</a:t>
                      </a:r>
                    </a:p>
                  </p:txBody>
                </p:sp>
              </p:grpSp>
              <p:grpSp>
                <p:nvGrpSpPr>
                  <p:cNvPr id="69" name="Group 68"/>
                  <p:cNvGrpSpPr/>
                  <p:nvPr/>
                </p:nvGrpSpPr>
                <p:grpSpPr>
                  <a:xfrm>
                    <a:off x="2699792" y="1772816"/>
                    <a:ext cx="3204222" cy="2879732"/>
                    <a:chOff x="2699792" y="1772816"/>
                    <a:chExt cx="3204222" cy="2879732"/>
                  </a:xfrm>
                </p:grpSpPr>
                <p:cxnSp>
                  <p:nvCxnSpPr>
                    <p:cNvPr id="89" name="Straight Arrow Connector 88"/>
                    <p:cNvCxnSpPr/>
                    <p:nvPr/>
                  </p:nvCxnSpPr>
                  <p:spPr>
                    <a:xfrm flipH="1" flipV="1">
                      <a:off x="2699792" y="1772816"/>
                      <a:ext cx="2787166" cy="2808312"/>
                    </a:xfrm>
                    <a:prstGeom prst="straightConnector1">
                      <a:avLst/>
                    </a:prstGeom>
                    <a:ln w="50800" cap="rnd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90" name="TextBox 89"/>
                    <p:cNvSpPr txBox="1"/>
                    <p:nvPr/>
                  </p:nvSpPr>
                  <p:spPr>
                    <a:xfrm>
                      <a:off x="5459662" y="4283216"/>
                      <a:ext cx="444352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D</a:t>
                      </a:r>
                      <a:r>
                        <a:rPr lang="en-GB" sz="1600" dirty="0"/>
                        <a:t>1</a:t>
                      </a:r>
                    </a:p>
                  </p:txBody>
                </p:sp>
              </p:grpSp>
              <p:grpSp>
                <p:nvGrpSpPr>
                  <p:cNvPr id="70" name="Group 69"/>
                  <p:cNvGrpSpPr/>
                  <p:nvPr/>
                </p:nvGrpSpPr>
                <p:grpSpPr>
                  <a:xfrm flipH="1">
                    <a:off x="3269248" y="1407790"/>
                    <a:ext cx="3181826" cy="3157297"/>
                    <a:chOff x="2305132" y="1423831"/>
                    <a:chExt cx="3181826" cy="3157297"/>
                  </a:xfrm>
                </p:grpSpPr>
                <p:cxnSp>
                  <p:nvCxnSpPr>
                    <p:cNvPr id="87" name="Straight Arrow Connector 86"/>
                    <p:cNvCxnSpPr/>
                    <p:nvPr/>
                  </p:nvCxnSpPr>
                  <p:spPr>
                    <a:xfrm flipH="1" flipV="1">
                      <a:off x="2699792" y="1772816"/>
                      <a:ext cx="2787166" cy="2808312"/>
                    </a:xfrm>
                    <a:prstGeom prst="straightConnector1">
                      <a:avLst/>
                    </a:prstGeom>
                    <a:ln w="50800" cap="rnd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8" name="TextBox 87"/>
                    <p:cNvSpPr txBox="1"/>
                    <p:nvPr/>
                  </p:nvSpPr>
                  <p:spPr>
                    <a:xfrm>
                      <a:off x="2305132" y="1423831"/>
                      <a:ext cx="39466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S</a:t>
                      </a:r>
                      <a:r>
                        <a:rPr lang="en-GB" sz="1600" dirty="0"/>
                        <a:t>1</a:t>
                      </a:r>
                    </a:p>
                  </p:txBody>
                </p:sp>
              </p:grpSp>
              <p:cxnSp>
                <p:nvCxnSpPr>
                  <p:cNvPr id="71" name="Straight Connector 70"/>
                  <p:cNvCxnSpPr/>
                  <p:nvPr/>
                </p:nvCxnSpPr>
                <p:spPr>
                  <a:xfrm flipH="1">
                    <a:off x="2195736" y="2985658"/>
                    <a:ext cx="1692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Straight Connector 71"/>
                  <p:cNvCxnSpPr/>
                  <p:nvPr/>
                </p:nvCxnSpPr>
                <p:spPr>
                  <a:xfrm flipH="1">
                    <a:off x="2195736" y="3429000"/>
                    <a:ext cx="2196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3" name="TextBox 72"/>
                  <p:cNvSpPr txBox="1"/>
                  <p:nvPr/>
                </p:nvSpPr>
                <p:spPr>
                  <a:xfrm flipH="1">
                    <a:off x="1808254" y="3210978"/>
                    <a:ext cx="40748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P</a:t>
                    </a:r>
                    <a:r>
                      <a:rPr lang="en-GB" sz="1600" dirty="0"/>
                      <a:t>1</a:t>
                    </a: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 flipH="1">
                    <a:off x="1835696" y="2780928"/>
                    <a:ext cx="407484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P</a:t>
                    </a:r>
                    <a:r>
                      <a:rPr lang="en-GB" sz="1600" dirty="0"/>
                      <a:t>2</a:t>
                    </a:r>
                  </a:p>
                </p:txBody>
              </p:sp>
              <p:sp>
                <p:nvSpPr>
                  <p:cNvPr id="75" name="TextBox 74"/>
                  <p:cNvSpPr txBox="1"/>
                  <p:nvPr/>
                </p:nvSpPr>
                <p:spPr>
                  <a:xfrm flipH="1">
                    <a:off x="4139952" y="4944000"/>
                    <a:ext cx="44435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</a:t>
                    </a:r>
                    <a:r>
                      <a:rPr lang="en-GB" sz="1600" dirty="0"/>
                      <a:t>1</a:t>
                    </a:r>
                  </a:p>
                </p:txBody>
              </p:sp>
              <p:sp>
                <p:nvSpPr>
                  <p:cNvPr id="76" name="TextBox 75"/>
                  <p:cNvSpPr txBox="1"/>
                  <p:nvPr/>
                </p:nvSpPr>
                <p:spPr>
                  <a:xfrm flipH="1">
                    <a:off x="3723670" y="4944000"/>
                    <a:ext cx="44435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GB" dirty="0"/>
                      <a:t>Q</a:t>
                    </a:r>
                    <a:r>
                      <a:rPr lang="en-GB" sz="1600" dirty="0"/>
                      <a:t>2</a:t>
                    </a:r>
                  </a:p>
                </p:txBody>
              </p:sp>
              <p:cxnSp>
                <p:nvCxnSpPr>
                  <p:cNvPr id="77" name="Straight Connector 76"/>
                  <p:cNvCxnSpPr/>
                  <p:nvPr/>
                </p:nvCxnSpPr>
                <p:spPr>
                  <a:xfrm rot="5400000" flipH="1">
                    <a:off x="3613508" y="4214522"/>
                    <a:ext cx="1548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/>
                  <p:nvPr/>
                </p:nvCxnSpPr>
                <p:spPr>
                  <a:xfrm rot="5400000" flipH="1">
                    <a:off x="2985694" y="3975662"/>
                    <a:ext cx="1908000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4" name="Group 83"/>
                  <p:cNvGrpSpPr/>
                  <p:nvPr/>
                </p:nvGrpSpPr>
                <p:grpSpPr>
                  <a:xfrm flipH="1">
                    <a:off x="2853526" y="918713"/>
                    <a:ext cx="3028092" cy="3158359"/>
                    <a:chOff x="2458866" y="1422769"/>
                    <a:chExt cx="3028092" cy="3158359"/>
                  </a:xfrm>
                </p:grpSpPr>
                <p:cxnSp>
                  <p:nvCxnSpPr>
                    <p:cNvPr id="85" name="Straight Arrow Connector 84"/>
                    <p:cNvCxnSpPr/>
                    <p:nvPr/>
                  </p:nvCxnSpPr>
                  <p:spPr>
                    <a:xfrm flipH="1" flipV="1">
                      <a:off x="2699792" y="1772816"/>
                      <a:ext cx="2787166" cy="2808312"/>
                    </a:xfrm>
                    <a:prstGeom prst="straightConnector1">
                      <a:avLst/>
                    </a:prstGeom>
                    <a:ln w="50800" cap="rnd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86" name="TextBox 85"/>
                    <p:cNvSpPr txBox="1"/>
                    <p:nvPr/>
                  </p:nvSpPr>
                  <p:spPr>
                    <a:xfrm>
                      <a:off x="2458866" y="1422769"/>
                      <a:ext cx="394660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en-GB" dirty="0"/>
                        <a:t>S</a:t>
                      </a:r>
                      <a:r>
                        <a:rPr lang="en-GB" sz="1600" dirty="0"/>
                        <a:t>2</a:t>
                      </a:r>
                    </a:p>
                  </p:txBody>
                </p:sp>
              </p:grpSp>
            </p:grpSp>
            <p:sp>
              <p:nvSpPr>
                <p:cNvPr id="67" name="Rectangle 66"/>
                <p:cNvSpPr/>
                <p:nvPr/>
              </p:nvSpPr>
              <p:spPr>
                <a:xfrm>
                  <a:off x="1902832" y="3707740"/>
                  <a:ext cx="3129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dirty="0"/>
                    <a:t>C</a:t>
                  </a:r>
                  <a:endParaRPr lang="en-US" dirty="0"/>
                </a:p>
              </p:txBody>
            </p:sp>
          </p:grpSp>
        </p:grpSp>
        <p:sp>
          <p:nvSpPr>
            <p:cNvPr id="63" name="TextBox 62"/>
            <p:cNvSpPr txBox="1"/>
            <p:nvPr/>
          </p:nvSpPr>
          <p:spPr>
            <a:xfrm flipH="1">
              <a:off x="5486958" y="918713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</a:t>
              </a:r>
              <a:r>
                <a:rPr lang="en-GB" sz="1600" dirty="0"/>
                <a:t>2 + Tax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2834077" y="3429001"/>
            <a:ext cx="2171771" cy="1489141"/>
            <a:chOff x="2215737" y="3440521"/>
            <a:chExt cx="2171771" cy="1489141"/>
          </a:xfrm>
          <a:solidFill>
            <a:srgbClr val="660066"/>
          </a:solidFill>
        </p:grpSpPr>
        <p:sp>
          <p:nvSpPr>
            <p:cNvPr id="96" name="Rectangle 95"/>
            <p:cNvSpPr/>
            <p:nvPr/>
          </p:nvSpPr>
          <p:spPr>
            <a:xfrm>
              <a:off x="2215737" y="3440521"/>
              <a:ext cx="1723957" cy="464601"/>
            </a:xfrm>
            <a:prstGeom prst="rect">
              <a:avLst/>
            </a:prstGeom>
            <a:grpFill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3939695" y="3440522"/>
              <a:ext cx="447813" cy="1489140"/>
            </a:xfrm>
            <a:prstGeom prst="rect">
              <a:avLst/>
            </a:prstGeom>
            <a:grpFill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Isosceles Triangle 97"/>
          <p:cNvSpPr/>
          <p:nvPr/>
        </p:nvSpPr>
        <p:spPr>
          <a:xfrm rot="5400000">
            <a:off x="4351125" y="3239488"/>
            <a:ext cx="883459" cy="447813"/>
          </a:xfrm>
          <a:prstGeom prst="triangle">
            <a:avLst>
              <a:gd name="adj" fmla="val 49654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7242712" y="1115123"/>
            <a:ext cx="563179" cy="53672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7805891" y="1084625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Government Revenue</a:t>
            </a:r>
          </a:p>
        </p:txBody>
      </p:sp>
      <p:grpSp>
        <p:nvGrpSpPr>
          <p:cNvPr id="101" name="Group 100"/>
          <p:cNvGrpSpPr/>
          <p:nvPr/>
        </p:nvGrpSpPr>
        <p:grpSpPr>
          <a:xfrm>
            <a:off x="7242712" y="1777123"/>
            <a:ext cx="583973" cy="623601"/>
            <a:chOff x="2230882" y="2985658"/>
            <a:chExt cx="1723956" cy="904425"/>
          </a:xfrm>
        </p:grpSpPr>
        <p:sp>
          <p:nvSpPr>
            <p:cNvPr id="102" name="Rectangle 101"/>
            <p:cNvSpPr/>
            <p:nvPr/>
          </p:nvSpPr>
          <p:spPr>
            <a:xfrm>
              <a:off x="2230882" y="2985658"/>
              <a:ext cx="1723956" cy="4433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230882" y="3425482"/>
              <a:ext cx="1723956" cy="464601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7805890" y="1653912"/>
            <a:ext cx="2142538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660"/>
              </a:lnSpc>
            </a:pPr>
            <a:r>
              <a:rPr lang="en-US" dirty="0"/>
              <a:t>Consumer Burden</a:t>
            </a:r>
          </a:p>
          <a:p>
            <a:pPr>
              <a:lnSpc>
                <a:spcPts val="2660"/>
              </a:lnSpc>
            </a:pPr>
            <a:r>
              <a:rPr lang="en-US" dirty="0"/>
              <a:t>Producer Burden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7242711" y="2616490"/>
            <a:ext cx="583973" cy="53377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7805891" y="2564648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Producer Revenue</a:t>
            </a:r>
          </a:p>
        </p:txBody>
      </p:sp>
      <p:grpSp>
        <p:nvGrpSpPr>
          <p:cNvPr id="107" name="Group 106"/>
          <p:cNvGrpSpPr/>
          <p:nvPr/>
        </p:nvGrpSpPr>
        <p:grpSpPr>
          <a:xfrm>
            <a:off x="7104112" y="3382184"/>
            <a:ext cx="722572" cy="526973"/>
            <a:chOff x="2215737" y="3440521"/>
            <a:chExt cx="2171771" cy="1489141"/>
          </a:xfrm>
          <a:solidFill>
            <a:srgbClr val="660066"/>
          </a:solidFill>
        </p:grpSpPr>
        <p:sp>
          <p:nvSpPr>
            <p:cNvPr id="108" name="Rectangle 107"/>
            <p:cNvSpPr/>
            <p:nvPr/>
          </p:nvSpPr>
          <p:spPr>
            <a:xfrm>
              <a:off x="2215737" y="3440521"/>
              <a:ext cx="1723957" cy="464601"/>
            </a:xfrm>
            <a:prstGeom prst="rect">
              <a:avLst/>
            </a:prstGeom>
            <a:grpFill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939695" y="3440522"/>
              <a:ext cx="447813" cy="1489140"/>
            </a:xfrm>
            <a:prstGeom prst="rect">
              <a:avLst/>
            </a:prstGeom>
            <a:grpFill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7805891" y="3395644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Revenue Loss</a:t>
            </a:r>
          </a:p>
        </p:txBody>
      </p:sp>
      <p:sp>
        <p:nvSpPr>
          <p:cNvPr id="111" name="Isosceles Triangle 110"/>
          <p:cNvSpPr/>
          <p:nvPr/>
        </p:nvSpPr>
        <p:spPr>
          <a:xfrm rot="5400000">
            <a:off x="7131401" y="4171574"/>
            <a:ext cx="736002" cy="356580"/>
          </a:xfrm>
          <a:prstGeom prst="triangle">
            <a:avLst>
              <a:gd name="adj" fmla="val 49654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7805891" y="407756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Deadweight Welfare Loss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855641" y="3012274"/>
            <a:ext cx="1676513" cy="877809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78" name="Rectangle 77"/>
          <p:cNvSpPr/>
          <p:nvPr/>
        </p:nvSpPr>
        <p:spPr>
          <a:xfrm>
            <a:off x="7547456" y="1829059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79" name="Rectangle 78"/>
          <p:cNvSpPr/>
          <p:nvPr/>
        </p:nvSpPr>
        <p:spPr>
          <a:xfrm>
            <a:off x="2855641" y="2996953"/>
            <a:ext cx="1676513" cy="877809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0" name="Rectangle 79"/>
          <p:cNvSpPr/>
          <p:nvPr/>
        </p:nvSpPr>
        <p:spPr>
          <a:xfrm>
            <a:off x="7547456" y="2630512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81" name="Rectangle 80"/>
          <p:cNvSpPr/>
          <p:nvPr/>
        </p:nvSpPr>
        <p:spPr>
          <a:xfrm>
            <a:off x="2855641" y="4005065"/>
            <a:ext cx="1676513" cy="877809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2" name="Rectangle 81"/>
          <p:cNvSpPr/>
          <p:nvPr/>
        </p:nvSpPr>
        <p:spPr>
          <a:xfrm>
            <a:off x="7547456" y="3382124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13" name="Rectangle 112"/>
          <p:cNvSpPr/>
          <p:nvPr/>
        </p:nvSpPr>
        <p:spPr>
          <a:xfrm>
            <a:off x="2927649" y="3469477"/>
            <a:ext cx="1948715" cy="141339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14" name="Rectangle 113"/>
          <p:cNvSpPr/>
          <p:nvPr/>
        </p:nvSpPr>
        <p:spPr>
          <a:xfrm>
            <a:off x="7547456" y="408643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15" name="Rectangle 114"/>
          <p:cNvSpPr/>
          <p:nvPr/>
        </p:nvSpPr>
        <p:spPr>
          <a:xfrm>
            <a:off x="4541170" y="3037428"/>
            <a:ext cx="479821" cy="861702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16" name="TextBox 115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E1A2393-7874-89B4-1ED8-5988307976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3A2C50-89CD-B563-F57A-3554D81EE4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7C62F58B-4A77-F33E-C21A-B300020A6231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578BCF-6090-C865-CA6D-0981E4AF526F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3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</p:childTnLst>
        </p:cTn>
      </p:par>
    </p:tnLst>
    <p:bldLst>
      <p:bldP spid="27" grpId="0" animBg="1"/>
      <p:bldP spid="56" grpId="0" animBg="1"/>
      <p:bldP spid="60" grpId="0" animBg="1"/>
      <p:bldP spid="98" grpId="0" animBg="1"/>
      <p:bldP spid="99" grpId="0" animBg="1"/>
      <p:bldP spid="100" grpId="0"/>
      <p:bldP spid="104" grpId="0"/>
      <p:bldP spid="105" grpId="0" animBg="1"/>
      <p:bldP spid="106" grpId="0"/>
      <p:bldP spid="110" grpId="0"/>
      <p:bldP spid="111" grpId="0" animBg="1"/>
      <p:bldP spid="112" grpId="0"/>
      <p:bldP spid="78" grpId="0" animBg="1"/>
      <p:bldP spid="78" grpId="1" animBg="1"/>
      <p:bldP spid="79" grpId="0" animBg="1"/>
      <p:bldP spid="80" grpId="0" animBg="1"/>
      <p:bldP spid="80" grpId="1" animBg="1"/>
      <p:bldP spid="81" grpId="0" animBg="1"/>
      <p:bldP spid="82" grpId="0" animBg="1"/>
      <p:bldP spid="82" grpId="1" animBg="1"/>
      <p:bldP spid="113" grpId="0" animBg="1"/>
      <p:bldP spid="114" grpId="0" animBg="1"/>
      <p:bldP spid="114" grpId="1" animBg="1"/>
      <p:bldP spid="1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144"/>
          <p:cNvSpPr/>
          <p:nvPr/>
        </p:nvSpPr>
        <p:spPr>
          <a:xfrm>
            <a:off x="3740164" y="2511862"/>
            <a:ext cx="2171345" cy="917138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Subsidy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146" name="Rectangle 145"/>
          <p:cNvSpPr/>
          <p:nvPr/>
        </p:nvSpPr>
        <p:spPr>
          <a:xfrm>
            <a:off x="3740163" y="2985658"/>
            <a:ext cx="1723531" cy="443342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7" name="Group 146"/>
          <p:cNvGrpSpPr/>
          <p:nvPr/>
        </p:nvGrpSpPr>
        <p:grpSpPr>
          <a:xfrm>
            <a:off x="3743966" y="2511863"/>
            <a:ext cx="2171771" cy="2406279"/>
            <a:chOff x="2204822" y="2511862"/>
            <a:chExt cx="2171771" cy="2406279"/>
          </a:xfrm>
          <a:solidFill>
            <a:srgbClr val="660066"/>
          </a:solidFill>
        </p:grpSpPr>
        <p:sp>
          <p:nvSpPr>
            <p:cNvPr id="148" name="Rectangle 147"/>
            <p:cNvSpPr/>
            <p:nvPr/>
          </p:nvSpPr>
          <p:spPr>
            <a:xfrm>
              <a:off x="3928780" y="2511862"/>
              <a:ext cx="447813" cy="2406279"/>
            </a:xfrm>
            <a:prstGeom prst="rect">
              <a:avLst/>
            </a:prstGeom>
            <a:grpFill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2204822" y="2511862"/>
              <a:ext cx="1723957" cy="464601"/>
            </a:xfrm>
            <a:prstGeom prst="rect">
              <a:avLst/>
            </a:prstGeom>
            <a:grpFill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0" name="Isosceles Triangle 149"/>
          <p:cNvSpPr/>
          <p:nvPr/>
        </p:nvSpPr>
        <p:spPr>
          <a:xfrm rot="5400000">
            <a:off x="5245871" y="3239488"/>
            <a:ext cx="883459" cy="447813"/>
          </a:xfrm>
          <a:prstGeom prst="triangle">
            <a:avLst>
              <a:gd name="adj" fmla="val 49654"/>
            </a:avLst>
          </a:prstGeom>
          <a:solidFill>
            <a:srgbClr val="008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1662154" y="908720"/>
            <a:ext cx="7674206" cy="4674408"/>
            <a:chOff x="138154" y="908720"/>
            <a:chExt cx="7674206" cy="4674408"/>
          </a:xfrm>
        </p:grpSpPr>
        <p:grpSp>
          <p:nvGrpSpPr>
            <p:cNvPr id="117" name="Group 116"/>
            <p:cNvGrpSpPr/>
            <p:nvPr/>
          </p:nvGrpSpPr>
          <p:grpSpPr>
            <a:xfrm>
              <a:off x="138154" y="908720"/>
              <a:ext cx="7674206" cy="4674408"/>
              <a:chOff x="138154" y="908720"/>
              <a:chExt cx="7674206" cy="4674408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138154" y="1217936"/>
                <a:ext cx="7674206" cy="4365192"/>
                <a:chOff x="-5862" y="1217936"/>
                <a:chExt cx="7674206" cy="4365192"/>
              </a:xfrm>
            </p:grpSpPr>
            <p:cxnSp>
              <p:nvCxnSpPr>
                <p:cNvPr id="141" name="Straight Arrow Connector 140"/>
                <p:cNvCxnSpPr/>
                <p:nvPr/>
              </p:nvCxnSpPr>
              <p:spPr>
                <a:xfrm flipV="1">
                  <a:off x="2051720" y="1217936"/>
                  <a:ext cx="0" cy="3744416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Arrow Connector 141"/>
                <p:cNvCxnSpPr/>
                <p:nvPr/>
              </p:nvCxnSpPr>
              <p:spPr>
                <a:xfrm>
                  <a:off x="2038072" y="4962352"/>
                  <a:ext cx="5630272" cy="0"/>
                </a:xfrm>
                <a:prstGeom prst="straightConnector1">
                  <a:avLst/>
                </a:prstGeom>
                <a:ln w="508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3" name="Rectangle 142"/>
                <p:cNvSpPr/>
                <p:nvPr/>
              </p:nvSpPr>
              <p:spPr>
                <a:xfrm>
                  <a:off x="6095472" y="5007064"/>
                  <a:ext cx="1500864" cy="57606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>
                      <a:solidFill>
                        <a:schemeClr val="tx1"/>
                      </a:solidFill>
                      <a:ea typeface="Calibri"/>
                      <a:cs typeface="Times New Roman"/>
                    </a:rPr>
                    <a:t>Quantity</a:t>
                  </a:r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>
                  <a:off x="-5862" y="1484784"/>
                  <a:ext cx="2030286" cy="576064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/>
                  <a:r>
                    <a:rPr lang="en-GB" dirty="0">
                      <a:solidFill>
                        <a:schemeClr val="tx1"/>
                      </a:solidFill>
                      <a:ea typeface="Calibri"/>
                      <a:cs typeface="Times New Roman"/>
                    </a:rPr>
                    <a:t>Price</a:t>
                  </a:r>
                </a:p>
              </p:txBody>
            </p:sp>
          </p:grpSp>
          <p:grpSp>
            <p:nvGrpSpPr>
              <p:cNvPr id="124" name="Group 123"/>
              <p:cNvGrpSpPr/>
              <p:nvPr/>
            </p:nvGrpSpPr>
            <p:grpSpPr>
              <a:xfrm>
                <a:off x="2699792" y="1772816"/>
                <a:ext cx="3204222" cy="2879732"/>
                <a:chOff x="2699792" y="1772816"/>
                <a:chExt cx="3204222" cy="2879732"/>
              </a:xfrm>
            </p:grpSpPr>
            <p:cxnSp>
              <p:nvCxnSpPr>
                <p:cNvPr id="139" name="Straight Arrow Connector 138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0" name="TextBox 139"/>
                <p:cNvSpPr txBox="1"/>
                <p:nvPr/>
              </p:nvSpPr>
              <p:spPr>
                <a:xfrm>
                  <a:off x="5459662" y="4283216"/>
                  <a:ext cx="4443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D</a:t>
                  </a:r>
                  <a:r>
                    <a:rPr lang="en-GB" sz="1600" dirty="0"/>
                    <a:t>1</a:t>
                  </a:r>
                </a:p>
              </p:txBody>
            </p:sp>
          </p:grpSp>
          <p:grpSp>
            <p:nvGrpSpPr>
              <p:cNvPr id="125" name="Group 124"/>
              <p:cNvGrpSpPr/>
              <p:nvPr/>
            </p:nvGrpSpPr>
            <p:grpSpPr>
              <a:xfrm flipH="1">
                <a:off x="3269248" y="1412776"/>
                <a:ext cx="3970494" cy="3152311"/>
                <a:chOff x="1516464" y="1428817"/>
                <a:chExt cx="3970494" cy="3152311"/>
              </a:xfrm>
            </p:grpSpPr>
            <p:cxnSp>
              <p:nvCxnSpPr>
                <p:cNvPr id="137" name="Straight Arrow Connector 136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8" name="TextBox 137"/>
                <p:cNvSpPr txBox="1"/>
                <p:nvPr/>
              </p:nvSpPr>
              <p:spPr>
                <a:xfrm>
                  <a:off x="1516464" y="1428817"/>
                  <a:ext cx="122758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S</a:t>
                  </a:r>
                  <a:r>
                    <a:rPr lang="en-GB" sz="1600" dirty="0"/>
                    <a:t>2 + Subsidy</a:t>
                  </a:r>
                </a:p>
              </p:txBody>
            </p:sp>
          </p:grpSp>
          <p:cxnSp>
            <p:nvCxnSpPr>
              <p:cNvPr id="126" name="Straight Connector 125"/>
              <p:cNvCxnSpPr/>
              <p:nvPr/>
            </p:nvCxnSpPr>
            <p:spPr>
              <a:xfrm flipH="1">
                <a:off x="2195736" y="2985658"/>
                <a:ext cx="1692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 flipH="1">
                <a:off x="2195736" y="3429000"/>
                <a:ext cx="2196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TextBox 127"/>
              <p:cNvSpPr txBox="1"/>
              <p:nvPr/>
            </p:nvSpPr>
            <p:spPr>
              <a:xfrm flipH="1">
                <a:off x="1808254" y="3210978"/>
                <a:ext cx="4079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2</a:t>
                </a: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 flipH="1">
                <a:off x="1835696" y="2780928"/>
                <a:ext cx="4079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 flipH="1">
                <a:off x="4139952" y="4944000"/>
                <a:ext cx="4439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2</a:t>
                </a: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 flipH="1">
                <a:off x="3723670" y="4944000"/>
                <a:ext cx="4439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1</a:t>
                </a:r>
              </a:p>
            </p:txBody>
          </p:sp>
          <p:cxnSp>
            <p:nvCxnSpPr>
              <p:cNvPr id="132" name="Straight Connector 131"/>
              <p:cNvCxnSpPr/>
              <p:nvPr/>
            </p:nvCxnSpPr>
            <p:spPr>
              <a:xfrm rot="5400000" flipH="1">
                <a:off x="3613508" y="4214522"/>
                <a:ext cx="1548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 rot="5400000" flipH="1">
                <a:off x="2985694" y="3975662"/>
                <a:ext cx="1908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4" name="Group 133"/>
              <p:cNvGrpSpPr/>
              <p:nvPr/>
            </p:nvGrpSpPr>
            <p:grpSpPr>
              <a:xfrm flipH="1">
                <a:off x="2853526" y="908720"/>
                <a:ext cx="3121308" cy="3168352"/>
                <a:chOff x="2365650" y="1412776"/>
                <a:chExt cx="3121308" cy="3168352"/>
              </a:xfrm>
            </p:grpSpPr>
            <p:cxnSp>
              <p:nvCxnSpPr>
                <p:cNvPr id="135" name="Straight Arrow Connector 134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6" name="TextBox 135"/>
                <p:cNvSpPr txBox="1"/>
                <p:nvPr/>
              </p:nvSpPr>
              <p:spPr>
                <a:xfrm>
                  <a:off x="2365650" y="1412776"/>
                  <a:ext cx="3947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S</a:t>
                  </a:r>
                  <a:r>
                    <a:rPr lang="en-GB" sz="1600" dirty="0"/>
                    <a:t>1</a:t>
                  </a:r>
                </a:p>
              </p:txBody>
            </p:sp>
          </p:grpSp>
        </p:grpSp>
        <p:cxnSp>
          <p:nvCxnSpPr>
            <p:cNvPr id="118" name="Straight Connector 117"/>
            <p:cNvCxnSpPr/>
            <p:nvPr/>
          </p:nvCxnSpPr>
          <p:spPr>
            <a:xfrm flipH="1">
              <a:off x="2260878" y="3856654"/>
              <a:ext cx="1692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flipH="1">
              <a:off x="2216163" y="2511862"/>
              <a:ext cx="2196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flipV="1">
              <a:off x="4387508" y="2511862"/>
              <a:ext cx="0" cy="91713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 flipH="1">
              <a:off x="1865384" y="3671988"/>
              <a:ext cx="3182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</a:t>
              </a:r>
              <a:endParaRPr lang="en-GB" sz="1600" dirty="0"/>
            </a:p>
          </p:txBody>
        </p:sp>
        <p:sp>
          <p:nvSpPr>
            <p:cNvPr id="122" name="TextBox 121"/>
            <p:cNvSpPr txBox="1"/>
            <p:nvPr/>
          </p:nvSpPr>
          <p:spPr>
            <a:xfrm flipH="1">
              <a:off x="1870707" y="2327196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B</a:t>
              </a:r>
              <a:endParaRPr lang="en-GB" sz="1600" dirty="0"/>
            </a:p>
          </p:txBody>
        </p:sp>
      </p:grpSp>
      <p:sp>
        <p:nvSpPr>
          <p:cNvPr id="151" name="Rectangle 150"/>
          <p:cNvSpPr/>
          <p:nvPr/>
        </p:nvSpPr>
        <p:spPr>
          <a:xfrm>
            <a:off x="7475143" y="2750671"/>
            <a:ext cx="583973" cy="533771"/>
          </a:xfrm>
          <a:prstGeom prst="rect">
            <a:avLst/>
          </a:prstGeom>
          <a:solidFill>
            <a:srgbClr val="0000FF"/>
          </a:solidFill>
          <a:ln>
            <a:solidFill>
              <a:srgbClr val="3366FF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51"/>
          <p:cNvSpPr txBox="1"/>
          <p:nvPr/>
        </p:nvSpPr>
        <p:spPr>
          <a:xfrm>
            <a:off x="8059116" y="2734124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Consumer Gain</a:t>
            </a:r>
          </a:p>
        </p:txBody>
      </p:sp>
      <p:sp>
        <p:nvSpPr>
          <p:cNvPr id="153" name="Rectangle 152"/>
          <p:cNvSpPr/>
          <p:nvPr/>
        </p:nvSpPr>
        <p:spPr>
          <a:xfrm>
            <a:off x="7475143" y="2011458"/>
            <a:ext cx="583973" cy="533771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TextBox 153"/>
          <p:cNvSpPr txBox="1"/>
          <p:nvPr/>
        </p:nvSpPr>
        <p:spPr>
          <a:xfrm>
            <a:off x="8059116" y="1979235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Government Cost</a:t>
            </a:r>
          </a:p>
        </p:txBody>
      </p:sp>
      <p:grpSp>
        <p:nvGrpSpPr>
          <p:cNvPr id="155" name="Group 154"/>
          <p:cNvGrpSpPr/>
          <p:nvPr/>
        </p:nvGrpSpPr>
        <p:grpSpPr>
          <a:xfrm>
            <a:off x="7392144" y="3476119"/>
            <a:ext cx="722572" cy="526973"/>
            <a:chOff x="2215737" y="3440521"/>
            <a:chExt cx="2171771" cy="1489141"/>
          </a:xfrm>
          <a:solidFill>
            <a:srgbClr val="660066"/>
          </a:solidFill>
        </p:grpSpPr>
        <p:sp>
          <p:nvSpPr>
            <p:cNvPr id="156" name="Rectangle 155"/>
            <p:cNvSpPr/>
            <p:nvPr/>
          </p:nvSpPr>
          <p:spPr>
            <a:xfrm>
              <a:off x="2215737" y="3440521"/>
              <a:ext cx="1723957" cy="464601"/>
            </a:xfrm>
            <a:prstGeom prst="rect">
              <a:avLst/>
            </a:prstGeom>
            <a:grpFill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3939695" y="3440522"/>
              <a:ext cx="447813" cy="1489140"/>
            </a:xfrm>
            <a:prstGeom prst="rect">
              <a:avLst/>
            </a:prstGeom>
            <a:grpFill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TextBox 157"/>
          <p:cNvSpPr txBox="1"/>
          <p:nvPr/>
        </p:nvSpPr>
        <p:spPr>
          <a:xfrm>
            <a:off x="8114717" y="3473757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Producer Gain</a:t>
            </a:r>
          </a:p>
        </p:txBody>
      </p:sp>
      <p:sp>
        <p:nvSpPr>
          <p:cNvPr id="159" name="Isosceles Triangle 158"/>
          <p:cNvSpPr/>
          <p:nvPr/>
        </p:nvSpPr>
        <p:spPr>
          <a:xfrm rot="5400000">
            <a:off x="7529594" y="4249611"/>
            <a:ext cx="611228" cy="447813"/>
          </a:xfrm>
          <a:prstGeom prst="triangle">
            <a:avLst>
              <a:gd name="adj" fmla="val 49654"/>
            </a:avLst>
          </a:prstGeom>
          <a:solidFill>
            <a:srgbClr val="008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extBox 159"/>
          <p:cNvSpPr txBox="1"/>
          <p:nvPr/>
        </p:nvSpPr>
        <p:spPr>
          <a:xfrm>
            <a:off x="8135510" y="422283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Deadweight Welfare Loss</a:t>
            </a:r>
          </a:p>
        </p:txBody>
      </p:sp>
      <p:sp>
        <p:nvSpPr>
          <p:cNvPr id="161" name="Rectangle 160"/>
          <p:cNvSpPr/>
          <p:nvPr/>
        </p:nvSpPr>
        <p:spPr>
          <a:xfrm>
            <a:off x="3771416" y="2564905"/>
            <a:ext cx="2114525" cy="877809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2" name="Rectangle 161"/>
          <p:cNvSpPr/>
          <p:nvPr/>
        </p:nvSpPr>
        <p:spPr>
          <a:xfrm>
            <a:off x="7675706" y="277452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63" name="Rectangle 162"/>
          <p:cNvSpPr/>
          <p:nvPr/>
        </p:nvSpPr>
        <p:spPr>
          <a:xfrm>
            <a:off x="3690786" y="3029756"/>
            <a:ext cx="1757142" cy="412958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4" name="Rectangle 163"/>
          <p:cNvSpPr/>
          <p:nvPr/>
        </p:nvSpPr>
        <p:spPr>
          <a:xfrm>
            <a:off x="7675706" y="3476119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65" name="Rectangle 164"/>
          <p:cNvSpPr/>
          <p:nvPr/>
        </p:nvSpPr>
        <p:spPr>
          <a:xfrm>
            <a:off x="3687165" y="2616797"/>
            <a:ext cx="2198775" cy="2252363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66" name="Rectangle 165"/>
          <p:cNvSpPr/>
          <p:nvPr/>
        </p:nvSpPr>
        <p:spPr>
          <a:xfrm>
            <a:off x="7675706" y="421468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167" name="Rectangle 166"/>
          <p:cNvSpPr/>
          <p:nvPr/>
        </p:nvSpPr>
        <p:spPr>
          <a:xfrm>
            <a:off x="5447929" y="2965595"/>
            <a:ext cx="438012" cy="103749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F771A83-6D8C-6A38-8FE8-27C2FEBC854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F6E2E04-CB12-F11C-09F4-A33528EAF9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0B8575E-392D-DA48-AF14-95993B7DB8AC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49C8E7-93B8-154A-53CB-EA8D4D4A3F61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19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50" grpId="0" animBg="1"/>
      <p:bldP spid="151" grpId="0" animBg="1"/>
      <p:bldP spid="152" grpId="0"/>
      <p:bldP spid="153" grpId="0" animBg="1"/>
      <p:bldP spid="154" grpId="0"/>
      <p:bldP spid="158" grpId="0"/>
      <p:bldP spid="159" grpId="0" animBg="1"/>
      <p:bldP spid="160" grpId="0"/>
      <p:bldP spid="162" grpId="0" animBg="1"/>
      <p:bldP spid="162" grpId="1" animBg="1"/>
      <p:bldP spid="164" grpId="0" animBg="1"/>
      <p:bldP spid="164" grpId="1" animBg="1"/>
      <p:bldP spid="165" grpId="0" animBg="1"/>
      <p:bldP spid="166" grpId="0" animBg="1"/>
      <p:bldP spid="166" grpId="1" animBg="1"/>
      <p:bldP spid="1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Maximum Price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57" name="Isosceles Triangle 56"/>
          <p:cNvSpPr/>
          <p:nvPr/>
        </p:nvSpPr>
        <p:spPr>
          <a:xfrm>
            <a:off x="5298899" y="3440522"/>
            <a:ext cx="1186339" cy="636550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Isosceles Triangle 83"/>
          <p:cNvSpPr/>
          <p:nvPr/>
        </p:nvSpPr>
        <p:spPr>
          <a:xfrm rot="5400000">
            <a:off x="8461433" y="1187396"/>
            <a:ext cx="991307" cy="453247"/>
          </a:xfrm>
          <a:prstGeom prst="triangle">
            <a:avLst>
              <a:gd name="adj" fmla="val 49654"/>
            </a:avLst>
          </a:prstGeom>
          <a:solidFill>
            <a:srgbClr val="6600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Isosceles Triangle 82"/>
          <p:cNvSpPr/>
          <p:nvPr/>
        </p:nvSpPr>
        <p:spPr>
          <a:xfrm rot="5400000">
            <a:off x="4997376" y="3184787"/>
            <a:ext cx="1202684" cy="581889"/>
          </a:xfrm>
          <a:prstGeom prst="triangle">
            <a:avLst>
              <a:gd name="adj" fmla="val 49654"/>
            </a:avLst>
          </a:prstGeom>
          <a:solidFill>
            <a:srgbClr val="6600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1662154" y="1217936"/>
            <a:ext cx="7674206" cy="4365192"/>
            <a:chOff x="138154" y="1217936"/>
            <a:chExt cx="7674206" cy="4365192"/>
          </a:xfrm>
        </p:grpSpPr>
        <p:grpSp>
          <p:nvGrpSpPr>
            <p:cNvPr id="59" name="Group 58"/>
            <p:cNvGrpSpPr/>
            <p:nvPr/>
          </p:nvGrpSpPr>
          <p:grpSpPr>
            <a:xfrm>
              <a:off x="138154" y="1217936"/>
              <a:ext cx="7674206" cy="4365192"/>
              <a:chOff x="138154" y="1217936"/>
              <a:chExt cx="7674206" cy="4365192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2699792" y="1772816"/>
                <a:ext cx="3204222" cy="2879732"/>
                <a:chOff x="2699792" y="1772816"/>
                <a:chExt cx="3204222" cy="2879732"/>
              </a:xfrm>
            </p:grpSpPr>
            <p:cxnSp>
              <p:nvCxnSpPr>
                <p:cNvPr id="81" name="Straight Arrow Connector 80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" name="TextBox 81"/>
                <p:cNvSpPr txBox="1"/>
                <p:nvPr/>
              </p:nvSpPr>
              <p:spPr>
                <a:xfrm>
                  <a:off x="5459662" y="4283216"/>
                  <a:ext cx="4443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D</a:t>
                  </a:r>
                  <a:r>
                    <a:rPr lang="en-GB" sz="1600" dirty="0"/>
                    <a:t>1</a:t>
                  </a:r>
                </a:p>
              </p:txBody>
            </p:sp>
          </p:grpSp>
          <p:grpSp>
            <p:nvGrpSpPr>
              <p:cNvPr id="63" name="Group 62"/>
              <p:cNvGrpSpPr/>
              <p:nvPr/>
            </p:nvGrpSpPr>
            <p:grpSpPr>
              <a:xfrm flipH="1">
                <a:off x="3269248" y="1484784"/>
                <a:ext cx="3181826" cy="3080303"/>
                <a:chOff x="2305132" y="1500825"/>
                <a:chExt cx="3181826" cy="3080303"/>
              </a:xfrm>
            </p:grpSpPr>
            <p:cxnSp>
              <p:nvCxnSpPr>
                <p:cNvPr id="79" name="Straight Arrow Connector 78"/>
                <p:cNvCxnSpPr/>
                <p:nvPr/>
              </p:nvCxnSpPr>
              <p:spPr>
                <a:xfrm flipH="1" flipV="1">
                  <a:off x="2699792" y="1772816"/>
                  <a:ext cx="2787166" cy="2808312"/>
                </a:xfrm>
                <a:prstGeom prst="straightConnector1">
                  <a:avLst/>
                </a:prstGeom>
                <a:ln w="50800" cap="rnd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TextBox 79"/>
                <p:cNvSpPr txBox="1"/>
                <p:nvPr/>
              </p:nvSpPr>
              <p:spPr>
                <a:xfrm>
                  <a:off x="2305132" y="1500825"/>
                  <a:ext cx="3946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dirty="0"/>
                    <a:t>S</a:t>
                  </a:r>
                  <a:r>
                    <a:rPr lang="en-GB" sz="1600" dirty="0"/>
                    <a:t>1</a:t>
                  </a:r>
                </a:p>
              </p:txBody>
            </p:sp>
          </p:grpSp>
          <p:grpSp>
            <p:nvGrpSpPr>
              <p:cNvPr id="64" name="Group 63"/>
              <p:cNvGrpSpPr/>
              <p:nvPr/>
            </p:nvGrpSpPr>
            <p:grpSpPr>
              <a:xfrm>
                <a:off x="138154" y="1217936"/>
                <a:ext cx="7674206" cy="4365192"/>
                <a:chOff x="138154" y="1217936"/>
                <a:chExt cx="7674206" cy="4365192"/>
              </a:xfrm>
            </p:grpSpPr>
            <p:grpSp>
              <p:nvGrpSpPr>
                <p:cNvPr id="73" name="Group 72"/>
                <p:cNvGrpSpPr/>
                <p:nvPr/>
              </p:nvGrpSpPr>
              <p:grpSpPr>
                <a:xfrm>
                  <a:off x="138154" y="1217936"/>
                  <a:ext cx="7674206" cy="4365192"/>
                  <a:chOff x="-5862" y="1217936"/>
                  <a:chExt cx="7674206" cy="4365192"/>
                </a:xfrm>
              </p:grpSpPr>
              <p:cxnSp>
                <p:nvCxnSpPr>
                  <p:cNvPr id="75" name="Straight Arrow Connector 74"/>
                  <p:cNvCxnSpPr/>
                  <p:nvPr/>
                </p:nvCxnSpPr>
                <p:spPr>
                  <a:xfrm flipV="1">
                    <a:off x="2051720" y="1217936"/>
                    <a:ext cx="0" cy="3744416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Arrow Connector 75"/>
                  <p:cNvCxnSpPr/>
                  <p:nvPr/>
                </p:nvCxnSpPr>
                <p:spPr>
                  <a:xfrm>
                    <a:off x="2038072" y="4962352"/>
                    <a:ext cx="5630272" cy="0"/>
                  </a:xfrm>
                  <a:prstGeom prst="straightConnector1">
                    <a:avLst/>
                  </a:prstGeom>
                  <a:ln w="508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7" name="Rectangle 76"/>
                  <p:cNvSpPr/>
                  <p:nvPr/>
                </p:nvSpPr>
                <p:spPr>
                  <a:xfrm>
                    <a:off x="5663424" y="5007064"/>
                    <a:ext cx="1860904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Quantity</a:t>
                    </a:r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-5862" y="1484784"/>
                    <a:ext cx="2030286" cy="576064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r"/>
                    <a:r>
                      <a:rPr lang="en-GB" dirty="0">
                        <a:solidFill>
                          <a:schemeClr val="tx1"/>
                        </a:solidFill>
                        <a:ea typeface="Calibri"/>
                        <a:cs typeface="Times New Roman"/>
                      </a:rPr>
                      <a:t>Price</a:t>
                    </a:r>
                  </a:p>
                </p:txBody>
              </p:sp>
            </p:grpSp>
            <p:cxnSp>
              <p:nvCxnSpPr>
                <p:cNvPr id="74" name="Straight Connector 73"/>
                <p:cNvCxnSpPr/>
                <p:nvPr/>
              </p:nvCxnSpPr>
              <p:spPr>
                <a:xfrm flipH="1">
                  <a:off x="2195736" y="3429000"/>
                  <a:ext cx="219600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TextBox 64"/>
              <p:cNvSpPr txBox="1"/>
              <p:nvPr/>
            </p:nvSpPr>
            <p:spPr>
              <a:xfrm flipH="1">
                <a:off x="1808254" y="3210978"/>
                <a:ext cx="4058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/>
                  <a:t>P</a:t>
                </a:r>
                <a:r>
                  <a:rPr lang="en-GB" sz="1600" dirty="0" err="1"/>
                  <a:t>e</a:t>
                </a:r>
                <a:endParaRPr lang="en-GB" sz="1600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 flipH="1">
                <a:off x="1806650" y="3827046"/>
                <a:ext cx="4074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P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 flipH="1">
                <a:off x="4139952" y="4944000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/>
                  <a:t>Q</a:t>
                </a:r>
                <a:r>
                  <a:rPr lang="en-GB" sz="1600" dirty="0" err="1"/>
                  <a:t>e</a:t>
                </a:r>
                <a:endParaRPr lang="en-GB" sz="16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 flipH="1">
                <a:off x="4738604" y="4944000"/>
                <a:ext cx="444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2</a:t>
                </a:r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5400000" flipH="1">
                <a:off x="3613508" y="4214522"/>
                <a:ext cx="154800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H="1">
                <a:off x="2195736" y="4077072"/>
                <a:ext cx="5292000" cy="0"/>
              </a:xfrm>
              <a:prstGeom prst="line">
                <a:avLst/>
              </a:prstGeom>
              <a:ln w="9525" cmpd="sng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TextBox 70"/>
              <p:cNvSpPr txBox="1"/>
              <p:nvPr/>
            </p:nvSpPr>
            <p:spPr>
              <a:xfrm flipH="1">
                <a:off x="3604364" y="4944000"/>
                <a:ext cx="444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Q</a:t>
                </a:r>
                <a:r>
                  <a:rPr lang="en-GB" sz="1600" dirty="0"/>
                  <a:t>1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 flipH="1">
                <a:off x="6270134" y="3789040"/>
                <a:ext cx="9661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/>
                  <a:t>P</a:t>
                </a:r>
                <a:r>
                  <a:rPr lang="en-GB" sz="1600" dirty="0" err="1"/>
                  <a:t>govt</a:t>
                </a:r>
                <a:r>
                  <a:rPr lang="en-GB" sz="1600" dirty="0"/>
                  <a:t> set</a:t>
                </a:r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 flipH="1" flipV="1">
              <a:off x="3774898" y="2874386"/>
              <a:ext cx="8876" cy="2087966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endCxn id="57" idx="4"/>
            </p:cNvCxnSpPr>
            <p:nvPr/>
          </p:nvCxnSpPr>
          <p:spPr>
            <a:xfrm flipV="1">
              <a:off x="4961237" y="4077072"/>
              <a:ext cx="0" cy="83750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Isosceles Triangle 84"/>
          <p:cNvSpPr/>
          <p:nvPr/>
        </p:nvSpPr>
        <p:spPr>
          <a:xfrm>
            <a:off x="8187300" y="2636913"/>
            <a:ext cx="1005045" cy="517515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7984993" y="1841938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Deadweight Welfare Loss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966619" y="3142710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Excess Demand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303912" y="2936210"/>
            <a:ext cx="588155" cy="103749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89" name="Rectangle 88"/>
          <p:cNvSpPr/>
          <p:nvPr/>
        </p:nvSpPr>
        <p:spPr>
          <a:xfrm>
            <a:off x="8100241" y="2613995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90" name="Rectangle 89"/>
          <p:cNvSpPr/>
          <p:nvPr/>
        </p:nvSpPr>
        <p:spPr>
          <a:xfrm>
            <a:off x="5303913" y="3429001"/>
            <a:ext cx="1181325" cy="67745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7356D66-C838-BD09-E857-4F3BB54208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D64AC7-C927-0872-D9D9-1487F6EE6BA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1A3C900-B6FB-CCDD-8E84-ED078742B89B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F69C2C-FC61-0C2D-EE7B-7ADEB6638013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879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</p:childTnLst>
        </p:cTn>
      </p:par>
    </p:tnLst>
    <p:bldLst>
      <p:bldP spid="57" grpId="0" animBg="1"/>
      <p:bldP spid="84" grpId="0" animBg="1"/>
      <p:bldP spid="83" grpId="0" animBg="1"/>
      <p:bldP spid="85" grpId="0" animBg="1"/>
      <p:bldP spid="86" grpId="0"/>
      <p:bldP spid="87" grpId="0"/>
      <p:bldP spid="89" grpId="0" animBg="1"/>
      <p:bldP spid="89" grpId="1" animBg="1"/>
      <p:bldP spid="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>
          <a:xfrm>
            <a:off x="1847529" y="5877272"/>
            <a:ext cx="7101789" cy="8640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</a:pPr>
            <a:r>
              <a:rPr lang="en-GB" sz="3200" dirty="0">
                <a:solidFill>
                  <a:schemeClr val="tx1"/>
                </a:solidFill>
                <a:ea typeface="Calibri"/>
                <a:cs typeface="Times New Roman"/>
              </a:rPr>
              <a:t>Minimum Price</a:t>
            </a:r>
          </a:p>
        </p:txBody>
      </p:sp>
      <p:sp>
        <p:nvSpPr>
          <p:cNvPr id="27" name="Rectangle 26">
            <a:hlinkClick r:id="rId2" action="ppaction://hlinksldjump"/>
          </p:cNvPr>
          <p:cNvSpPr/>
          <p:nvPr/>
        </p:nvSpPr>
        <p:spPr>
          <a:xfrm>
            <a:off x="9336360" y="116632"/>
            <a:ext cx="1224136" cy="720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Select</a:t>
            </a:r>
            <a:endParaRPr lang="en-US" sz="2000" dirty="0"/>
          </a:p>
        </p:txBody>
      </p:sp>
      <p:sp>
        <p:nvSpPr>
          <p:cNvPr id="89" name="Rectangle 88"/>
          <p:cNvSpPr/>
          <p:nvPr/>
        </p:nvSpPr>
        <p:spPr>
          <a:xfrm>
            <a:off x="8327766" y="2774528"/>
            <a:ext cx="1356857" cy="5104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next</a:t>
            </a:r>
            <a:endParaRPr lang="en-US" sz="2000" dirty="0"/>
          </a:p>
        </p:txBody>
      </p:sp>
      <p:sp>
        <p:nvSpPr>
          <p:cNvPr id="98" name="Isosceles Triangle 97"/>
          <p:cNvSpPr/>
          <p:nvPr/>
        </p:nvSpPr>
        <p:spPr>
          <a:xfrm rot="5400000">
            <a:off x="5043662" y="3180388"/>
            <a:ext cx="1152000" cy="540000"/>
          </a:xfrm>
          <a:prstGeom prst="triangle">
            <a:avLst>
              <a:gd name="adj" fmla="val 49654"/>
            </a:avLst>
          </a:prstGeom>
          <a:solidFill>
            <a:srgbClr val="6600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Isosceles Triangle 98"/>
          <p:cNvSpPr/>
          <p:nvPr/>
        </p:nvSpPr>
        <p:spPr>
          <a:xfrm rot="10800000">
            <a:off x="5344380" y="2873026"/>
            <a:ext cx="1080000" cy="612000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662154" y="1217936"/>
            <a:ext cx="7674206" cy="4365192"/>
            <a:chOff x="138154" y="1217936"/>
            <a:chExt cx="7674206" cy="4365192"/>
          </a:xfrm>
        </p:grpSpPr>
        <p:grpSp>
          <p:nvGrpSpPr>
            <p:cNvPr id="40" name="Group 39"/>
            <p:cNvGrpSpPr/>
            <p:nvPr/>
          </p:nvGrpSpPr>
          <p:grpSpPr>
            <a:xfrm>
              <a:off x="138154" y="1217936"/>
              <a:ext cx="7674206" cy="4365192"/>
              <a:chOff x="-5862" y="1217936"/>
              <a:chExt cx="7674206" cy="4365192"/>
            </a:xfrm>
          </p:grpSpPr>
          <p:cxnSp>
            <p:nvCxnSpPr>
              <p:cNvPr id="94" name="Straight Arrow Connector 93"/>
              <p:cNvCxnSpPr/>
              <p:nvPr/>
            </p:nvCxnSpPr>
            <p:spPr>
              <a:xfrm flipV="1">
                <a:off x="2051720" y="1217936"/>
                <a:ext cx="0" cy="3744416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/>
              <p:cNvCxnSpPr/>
              <p:nvPr/>
            </p:nvCxnSpPr>
            <p:spPr>
              <a:xfrm>
                <a:off x="2038072" y="4962352"/>
                <a:ext cx="5630272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6" name="Rectangle 95"/>
              <p:cNvSpPr/>
              <p:nvPr/>
            </p:nvSpPr>
            <p:spPr>
              <a:xfrm>
                <a:off x="5663424" y="5007064"/>
                <a:ext cx="1860904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Quantity</a:t>
                </a: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-5862" y="1484784"/>
                <a:ext cx="2030286" cy="57606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en-GB" dirty="0">
                    <a:solidFill>
                      <a:schemeClr val="tx1"/>
                    </a:solidFill>
                    <a:ea typeface="Calibri"/>
                    <a:cs typeface="Times New Roman"/>
                  </a:rPr>
                  <a:t>Price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2699792" y="1772816"/>
              <a:ext cx="3204222" cy="2879732"/>
              <a:chOff x="2699792" y="1772816"/>
              <a:chExt cx="3204222" cy="2879732"/>
            </a:xfrm>
          </p:grpSpPr>
          <p:cxnSp>
            <p:nvCxnSpPr>
              <p:cNvPr id="92" name="Straight Arrow Connector 91"/>
              <p:cNvCxnSpPr/>
              <p:nvPr/>
            </p:nvCxnSpPr>
            <p:spPr>
              <a:xfrm flipH="1" flipV="1">
                <a:off x="2699792" y="1772816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TextBox 92"/>
              <p:cNvSpPr txBox="1"/>
              <p:nvPr/>
            </p:nvSpPr>
            <p:spPr>
              <a:xfrm>
                <a:off x="5459662" y="4283216"/>
                <a:ext cx="444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D</a:t>
                </a:r>
                <a:r>
                  <a:rPr lang="en-GB" sz="1600" dirty="0"/>
                  <a:t>1</a:t>
                </a: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 flipH="1">
              <a:off x="3269248" y="1387443"/>
              <a:ext cx="3181826" cy="3177644"/>
              <a:chOff x="2305132" y="1403484"/>
              <a:chExt cx="3181826" cy="3177644"/>
            </a:xfrm>
          </p:grpSpPr>
          <p:cxnSp>
            <p:nvCxnSpPr>
              <p:cNvPr id="56" name="Straight Arrow Connector 55"/>
              <p:cNvCxnSpPr/>
              <p:nvPr/>
            </p:nvCxnSpPr>
            <p:spPr>
              <a:xfrm flipH="1" flipV="1">
                <a:off x="2699792" y="1772816"/>
                <a:ext cx="2787166" cy="280831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TextBox 90"/>
              <p:cNvSpPr txBox="1"/>
              <p:nvPr/>
            </p:nvSpPr>
            <p:spPr>
              <a:xfrm>
                <a:off x="2305132" y="1403484"/>
                <a:ext cx="394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S</a:t>
                </a:r>
                <a:r>
                  <a:rPr lang="en-GB" sz="1600" dirty="0"/>
                  <a:t>1</a:t>
                </a:r>
              </a:p>
            </p:txBody>
          </p:sp>
        </p:grpSp>
        <p:cxnSp>
          <p:nvCxnSpPr>
            <p:cNvPr id="43" name="Straight Connector 42"/>
            <p:cNvCxnSpPr/>
            <p:nvPr/>
          </p:nvCxnSpPr>
          <p:spPr>
            <a:xfrm flipH="1">
              <a:off x="2195736" y="3429000"/>
              <a:ext cx="2196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 flipH="1">
              <a:off x="1808254" y="3210978"/>
              <a:ext cx="4058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P</a:t>
              </a:r>
              <a:r>
                <a:rPr lang="en-GB" sz="1600" dirty="0" err="1"/>
                <a:t>e</a:t>
              </a:r>
              <a:endParaRPr lang="en-GB" sz="1600" dirty="0"/>
            </a:p>
          </p:txBody>
        </p:sp>
        <p:sp>
          <p:nvSpPr>
            <p:cNvPr id="45" name="TextBox 44"/>
            <p:cNvSpPr txBox="1"/>
            <p:nvPr/>
          </p:nvSpPr>
          <p:spPr>
            <a:xfrm flipH="1">
              <a:off x="1806650" y="2636912"/>
              <a:ext cx="4074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P</a:t>
              </a:r>
              <a:r>
                <a:rPr lang="en-GB" sz="1600" dirty="0"/>
                <a:t>1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 flipH="1">
              <a:off x="4139952" y="4944000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Q</a:t>
              </a:r>
              <a:r>
                <a:rPr lang="en-GB" sz="1600" dirty="0" err="1"/>
                <a:t>e</a:t>
              </a:r>
              <a:endParaRPr lang="en-GB" sz="1600" dirty="0"/>
            </a:p>
          </p:txBody>
        </p:sp>
        <p:sp>
          <p:nvSpPr>
            <p:cNvPr id="47" name="TextBox 46"/>
            <p:cNvSpPr txBox="1"/>
            <p:nvPr/>
          </p:nvSpPr>
          <p:spPr>
            <a:xfrm flipH="1">
              <a:off x="4644008" y="4944000"/>
              <a:ext cx="444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Q</a:t>
              </a:r>
              <a:r>
                <a:rPr lang="en-GB" sz="1600" dirty="0"/>
                <a:t>2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 rot="5400000" flipH="1">
              <a:off x="3613508" y="4214522"/>
              <a:ext cx="1548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53" idx="2"/>
            </p:cNvCxnSpPr>
            <p:nvPr/>
          </p:nvCxnSpPr>
          <p:spPr>
            <a:xfrm flipH="1" flipV="1">
              <a:off x="2195736" y="2868702"/>
              <a:ext cx="4094785" cy="8002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>
              <a:off x="2812388" y="3917178"/>
              <a:ext cx="2016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>
              <a:off x="3939806" y="3917178"/>
              <a:ext cx="2016000" cy="0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 flipH="1">
              <a:off x="3604364" y="4944000"/>
              <a:ext cx="444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Q</a:t>
              </a:r>
              <a:r>
                <a:rPr lang="en-GB" sz="1600" dirty="0"/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 flipH="1">
              <a:off x="5807440" y="2507372"/>
              <a:ext cx="9661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P</a:t>
              </a:r>
              <a:r>
                <a:rPr lang="en-GB" sz="1600" dirty="0" err="1"/>
                <a:t>govt</a:t>
              </a:r>
              <a:r>
                <a:rPr lang="en-GB" sz="1600" dirty="0"/>
                <a:t> set</a:t>
              </a:r>
            </a:p>
          </p:txBody>
        </p:sp>
      </p:grpSp>
      <p:sp>
        <p:nvSpPr>
          <p:cNvPr id="100" name="Isosceles Triangle 99"/>
          <p:cNvSpPr/>
          <p:nvPr/>
        </p:nvSpPr>
        <p:spPr>
          <a:xfrm rot="5400000">
            <a:off x="8614084" y="1338572"/>
            <a:ext cx="991307" cy="453247"/>
          </a:xfrm>
          <a:prstGeom prst="triangle">
            <a:avLst>
              <a:gd name="adj" fmla="val 49654"/>
            </a:avLst>
          </a:prstGeom>
          <a:solidFill>
            <a:srgbClr val="660066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Isosceles Triangle 100"/>
          <p:cNvSpPr/>
          <p:nvPr/>
        </p:nvSpPr>
        <p:spPr>
          <a:xfrm>
            <a:off x="8187300" y="3343534"/>
            <a:ext cx="1005045" cy="517515"/>
          </a:xfrm>
          <a:prstGeom prst="triangl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/>
          <p:cNvSpPr txBox="1"/>
          <p:nvPr/>
        </p:nvSpPr>
        <p:spPr>
          <a:xfrm>
            <a:off x="8187300" y="2044823"/>
            <a:ext cx="158735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Deadweight Welfare Loss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896144" y="4029856"/>
            <a:ext cx="158735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Excess Supply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5303912" y="2936210"/>
            <a:ext cx="588155" cy="1037497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105" name="Rectangle 104"/>
          <p:cNvSpPr/>
          <p:nvPr/>
        </p:nvSpPr>
        <p:spPr>
          <a:xfrm>
            <a:off x="5377482" y="2884469"/>
            <a:ext cx="1012703" cy="544532"/>
          </a:xfrm>
          <a:prstGeom prst="rect">
            <a:avLst/>
          </a:prstGeom>
          <a:solidFill>
            <a:schemeClr val="dk1">
              <a:alpha val="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2112466" y="5548417"/>
            <a:ext cx="3479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/>
              <a:t>Click on coloured shape to reveal its meaning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5E97375-C4BF-30F7-DABD-CB2E90186E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172" y="1519357"/>
            <a:ext cx="7695738" cy="309835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A3402A9-0AFC-4EE3-3C2C-1633B00A302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335" y="100875"/>
            <a:ext cx="933411" cy="375797"/>
          </a:xfrm>
          <a:prstGeom prst="rect">
            <a:avLst/>
          </a:prstGeom>
        </p:spPr>
      </p:pic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0BECC782-CBD1-5F1C-AC35-BF4DC845B95F}"/>
              </a:ext>
            </a:extLst>
          </p:cNvPr>
          <p:cNvSpPr txBox="1">
            <a:spLocks/>
          </p:cNvSpPr>
          <p:nvPr/>
        </p:nvSpPr>
        <p:spPr>
          <a:xfrm>
            <a:off x="-132239" y="6632853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5533F4-EC3A-3987-3EC7-7E431B29A5BA}"/>
              </a:ext>
            </a:extLst>
          </p:cNvPr>
          <p:cNvSpPr txBox="1"/>
          <p:nvPr/>
        </p:nvSpPr>
        <p:spPr>
          <a:xfrm>
            <a:off x="9242611" y="6639669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2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04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98" grpId="0" animBg="1"/>
      <p:bldP spid="99" grpId="0" animBg="1"/>
      <p:bldP spid="100" grpId="0" animBg="1"/>
      <p:bldP spid="101" grpId="0" animBg="1"/>
      <p:bldP spid="102" grpId="0"/>
      <p:bldP spid="103" grpId="0"/>
      <p:bldP spid="10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4032C13F49FB47BF5EE4A5A6BF83A0" ma:contentTypeVersion="4" ma:contentTypeDescription="Create a new document." ma:contentTypeScope="" ma:versionID="627ce39c4e419775df0982b0470750b4">
  <xsd:schema xmlns:xsd="http://www.w3.org/2001/XMLSchema" xmlns:xs="http://www.w3.org/2001/XMLSchema" xmlns:p="http://schemas.microsoft.com/office/2006/metadata/properties" xmlns:ns2="52c89d63-6a20-4f5c-977c-79d31da25a80" targetNamespace="http://schemas.microsoft.com/office/2006/metadata/properties" ma:root="true" ma:fieldsID="9962f4622fd55fda8fa6f4dc93429848" ns2:_="">
    <xsd:import namespace="52c89d63-6a20-4f5c-977c-79d31da25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89d63-6a20-4f5c-977c-79d31da25a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E43400-165A-45D8-8633-9F2AE14F89D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6ADE546-0EF0-450C-B6AF-A935FB4C06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DB3F86-BEEA-4ECD-9E3C-DB93DCA4FC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89d63-6a20-4f5c-977c-79d31da25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1794</Words>
  <Application>Microsoft Office PowerPoint</Application>
  <PresentationFormat>Widescreen</PresentationFormat>
  <Paragraphs>714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gg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Eexpress Manager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Maddison, Craig</dc:creator>
  <cp:lastModifiedBy>Chezka Mae Madrona</cp:lastModifiedBy>
  <cp:revision>2</cp:revision>
  <dcterms:created xsi:type="dcterms:W3CDTF">2018-02-23T14:44:46Z</dcterms:created>
  <dcterms:modified xsi:type="dcterms:W3CDTF">2025-03-18T11:48:26Z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0x0101002F4032C13F49FB47BF5EE4A5A6BF83A0</vt:lpwstr>
  </property>
  <property fmtid="{D5CDD505-2E9C-101B-9397-08002B2CF9AE}" pid="3" name="Order">
    <vt:r8>54900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riggerFlowInfo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</Properties>
</file>