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21"/>
  </p:notesMasterIdLst>
  <p:handoutMasterIdLst>
    <p:handoutMasterId r:id="rId22"/>
  </p:handoutMasterIdLst>
  <p:sldIdLst>
    <p:sldId id="256" r:id="rId5"/>
    <p:sldId id="271" r:id="rId6"/>
    <p:sldId id="274" r:id="rId7"/>
    <p:sldId id="272" r:id="rId8"/>
    <p:sldId id="257" r:id="rId9"/>
    <p:sldId id="261" r:id="rId10"/>
    <p:sldId id="262" r:id="rId11"/>
    <p:sldId id="263" r:id="rId12"/>
    <p:sldId id="264" r:id="rId13"/>
    <p:sldId id="265" r:id="rId14"/>
    <p:sldId id="266" r:id="rId15"/>
    <p:sldId id="270" r:id="rId16"/>
    <p:sldId id="267" r:id="rId17"/>
    <p:sldId id="268" r:id="rId18"/>
    <p:sldId id="269"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58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9D30BDFC-17D0-431D-A7AF-363630170D3F}"/>
    <pc:docChg chg="modSld">
      <pc:chgData name="Max Thrilling" userId="1a0901c82f0d6655" providerId="LiveId" clId="{9D30BDFC-17D0-431D-A7AF-363630170D3F}" dt="2024-03-08T11:44:02.260" v="0" actId="27107"/>
      <pc:docMkLst>
        <pc:docMk/>
      </pc:docMkLst>
      <pc:sldChg chg="modSp mod">
        <pc:chgData name="Max Thrilling" userId="1a0901c82f0d6655" providerId="LiveId" clId="{9D30BDFC-17D0-431D-A7AF-363630170D3F}" dt="2024-03-08T11:44:02.260" v="0" actId="27107"/>
        <pc:sldMkLst>
          <pc:docMk/>
          <pc:sldMk cId="1763523207" sldId="268"/>
        </pc:sldMkLst>
        <pc:graphicFrameChg chg="modGraphic">
          <ac:chgData name="Max Thrilling" userId="1a0901c82f0d6655" providerId="LiveId" clId="{9D30BDFC-17D0-431D-A7AF-363630170D3F}" dt="2024-03-08T11:44:02.260" v="0" actId="27107"/>
          <ac:graphicFrameMkLst>
            <pc:docMk/>
            <pc:sldMk cId="1763523207" sldId="268"/>
            <ac:graphicFrameMk id="7" creationId="{59EA61C5-9FE0-5085-F9C3-AB69A2D36DEB}"/>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4A67E9-F678-4CE2-A35C-DBF3CF0F3766}"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B579A5B1-3EAD-4AF7-B974-93C7905167D2}">
      <dgm:prSet/>
      <dgm:spPr/>
      <dgm:t>
        <a:bodyPr/>
        <a:lstStyle/>
        <a:p>
          <a:r>
            <a:rPr lang="en-GB" dirty="0"/>
            <a:t>To mobilise savings for lending to firms and individuals </a:t>
          </a:r>
          <a:endParaRPr lang="en-US" dirty="0"/>
        </a:p>
      </dgm:t>
    </dgm:pt>
    <dgm:pt modelId="{906FA599-09EB-45A9-8196-D2C4E26ABBB1}" type="parTrans" cxnId="{FEE09DEC-287A-4FF3-AE49-531F793B2CCF}">
      <dgm:prSet/>
      <dgm:spPr/>
      <dgm:t>
        <a:bodyPr/>
        <a:lstStyle/>
        <a:p>
          <a:endParaRPr lang="en-US"/>
        </a:p>
      </dgm:t>
    </dgm:pt>
    <dgm:pt modelId="{833854AB-D3E8-45DA-96A9-C4919B34AE48}" type="sibTrans" cxnId="{FEE09DEC-287A-4FF3-AE49-531F793B2CCF}">
      <dgm:prSet/>
      <dgm:spPr/>
      <dgm:t>
        <a:bodyPr/>
        <a:lstStyle/>
        <a:p>
          <a:endParaRPr lang="en-US"/>
        </a:p>
      </dgm:t>
    </dgm:pt>
    <dgm:pt modelId="{3751B89F-885E-4E3E-BD56-DE26A990AF6E}">
      <dgm:prSet/>
      <dgm:spPr/>
      <dgm:t>
        <a:bodyPr/>
        <a:lstStyle/>
        <a:p>
          <a:r>
            <a:rPr lang="en-GB" dirty="0"/>
            <a:t>To lend to business for investment in working capital</a:t>
          </a:r>
          <a:endParaRPr lang="en-US" dirty="0"/>
        </a:p>
      </dgm:t>
    </dgm:pt>
    <dgm:pt modelId="{44EA13F5-A6E6-4D7A-9E03-C01B6A4E0902}" type="parTrans" cxnId="{99D5986D-EE8E-4885-97C0-A61C3B443A1F}">
      <dgm:prSet/>
      <dgm:spPr/>
      <dgm:t>
        <a:bodyPr/>
        <a:lstStyle/>
        <a:p>
          <a:endParaRPr lang="en-US"/>
        </a:p>
      </dgm:t>
    </dgm:pt>
    <dgm:pt modelId="{F0E8AABE-7B80-424E-9A4E-79EEBA6A4057}" type="sibTrans" cxnId="{99D5986D-EE8E-4885-97C0-A61C3B443A1F}">
      <dgm:prSet/>
      <dgm:spPr/>
      <dgm:t>
        <a:bodyPr/>
        <a:lstStyle/>
        <a:p>
          <a:endParaRPr lang="en-US"/>
        </a:p>
      </dgm:t>
    </dgm:pt>
    <dgm:pt modelId="{5A0B62AC-5340-44C5-881E-9847D3F271D0}">
      <dgm:prSet/>
      <dgm:spPr/>
      <dgm:t>
        <a:bodyPr/>
        <a:lstStyle/>
        <a:p>
          <a:r>
            <a:rPr lang="en-GB"/>
            <a:t>To lend to individuals</a:t>
          </a:r>
          <a:endParaRPr lang="en-US"/>
        </a:p>
      </dgm:t>
    </dgm:pt>
    <dgm:pt modelId="{2E710AF5-F500-486A-A55A-984AF70D3235}" type="parTrans" cxnId="{68721B54-545D-48AB-9270-9C63B20F776B}">
      <dgm:prSet/>
      <dgm:spPr/>
      <dgm:t>
        <a:bodyPr/>
        <a:lstStyle/>
        <a:p>
          <a:endParaRPr lang="en-US"/>
        </a:p>
      </dgm:t>
    </dgm:pt>
    <dgm:pt modelId="{557365AF-0DB6-4D68-8679-DA7AF607EDCF}" type="sibTrans" cxnId="{68721B54-545D-48AB-9270-9C63B20F776B}">
      <dgm:prSet/>
      <dgm:spPr/>
      <dgm:t>
        <a:bodyPr/>
        <a:lstStyle/>
        <a:p>
          <a:endParaRPr lang="en-US"/>
        </a:p>
      </dgm:t>
    </dgm:pt>
    <dgm:pt modelId="{1DD63D76-A99E-421D-9123-AF9D03C0DDC0}">
      <dgm:prSet/>
      <dgm:spPr/>
      <dgm:t>
        <a:bodyPr/>
        <a:lstStyle/>
        <a:p>
          <a:r>
            <a:rPr lang="en-GB" dirty="0"/>
            <a:t>To facilitate the exchange of goods and services</a:t>
          </a:r>
          <a:endParaRPr lang="en-US" dirty="0"/>
        </a:p>
      </dgm:t>
    </dgm:pt>
    <dgm:pt modelId="{99F0EAC6-0AB0-4CFC-B4C2-672BF22CEBA9}" type="parTrans" cxnId="{1EAE9DC3-647E-4E69-A45C-CE70A7485FEC}">
      <dgm:prSet/>
      <dgm:spPr/>
      <dgm:t>
        <a:bodyPr/>
        <a:lstStyle/>
        <a:p>
          <a:endParaRPr lang="en-US"/>
        </a:p>
      </dgm:t>
    </dgm:pt>
    <dgm:pt modelId="{69640F07-7A9C-4023-BA9E-0562AD640F5A}" type="sibTrans" cxnId="{1EAE9DC3-647E-4E69-A45C-CE70A7485FEC}">
      <dgm:prSet/>
      <dgm:spPr/>
      <dgm:t>
        <a:bodyPr/>
        <a:lstStyle/>
        <a:p>
          <a:endParaRPr lang="en-US"/>
        </a:p>
      </dgm:t>
    </dgm:pt>
    <dgm:pt modelId="{BD3DF8F0-5C18-4215-B890-E2B86599DD49}">
      <dgm:prSet/>
      <dgm:spPr/>
      <dgm:t>
        <a:bodyPr/>
        <a:lstStyle/>
        <a:p>
          <a:r>
            <a:rPr lang="en-GB" dirty="0"/>
            <a:t>To assess creditor risk</a:t>
          </a:r>
          <a:endParaRPr lang="en-US" dirty="0"/>
        </a:p>
      </dgm:t>
    </dgm:pt>
    <dgm:pt modelId="{DE7738E0-C1D8-4645-8C58-BC8AB3D4449A}" type="parTrans" cxnId="{91FC88CE-8915-4104-8138-3DF3DC6DBF1D}">
      <dgm:prSet/>
      <dgm:spPr/>
      <dgm:t>
        <a:bodyPr/>
        <a:lstStyle/>
        <a:p>
          <a:endParaRPr lang="en-US"/>
        </a:p>
      </dgm:t>
    </dgm:pt>
    <dgm:pt modelId="{612BA174-4A4E-4E1D-A987-92F23E5B261B}" type="sibTrans" cxnId="{91FC88CE-8915-4104-8138-3DF3DC6DBF1D}">
      <dgm:prSet/>
      <dgm:spPr/>
      <dgm:t>
        <a:bodyPr/>
        <a:lstStyle/>
        <a:p>
          <a:endParaRPr lang="en-US"/>
        </a:p>
      </dgm:t>
    </dgm:pt>
    <dgm:pt modelId="{B355A6F2-4C9F-4592-A0D9-FC1A17D44405}">
      <dgm:prSet/>
      <dgm:spPr/>
      <dgm:t>
        <a:bodyPr/>
        <a:lstStyle/>
        <a:p>
          <a:r>
            <a:rPr lang="en-GB"/>
            <a:t>To provide forward markets in currencies and commodities</a:t>
          </a:r>
          <a:endParaRPr lang="en-US"/>
        </a:p>
      </dgm:t>
    </dgm:pt>
    <dgm:pt modelId="{F6766868-5178-4A7E-B607-7AECAFEFEB62}" type="parTrans" cxnId="{02836003-8D25-4E0D-A910-D71A6E8DE526}">
      <dgm:prSet/>
      <dgm:spPr/>
      <dgm:t>
        <a:bodyPr/>
        <a:lstStyle/>
        <a:p>
          <a:endParaRPr lang="en-US"/>
        </a:p>
      </dgm:t>
    </dgm:pt>
    <dgm:pt modelId="{14BAAE30-F506-421F-B093-4D7B77E72C18}" type="sibTrans" cxnId="{02836003-8D25-4E0D-A910-D71A6E8DE526}">
      <dgm:prSet/>
      <dgm:spPr/>
      <dgm:t>
        <a:bodyPr/>
        <a:lstStyle/>
        <a:p>
          <a:endParaRPr lang="en-US"/>
        </a:p>
      </dgm:t>
    </dgm:pt>
    <dgm:pt modelId="{87B8B865-F105-462A-B982-31AEAD22D872}">
      <dgm:prSet/>
      <dgm:spPr/>
      <dgm:t>
        <a:bodyPr/>
        <a:lstStyle/>
        <a:p>
          <a:r>
            <a:rPr lang="en-GB" dirty="0"/>
            <a:t>To provide a market for equities </a:t>
          </a:r>
          <a:endParaRPr lang="en-US" dirty="0"/>
        </a:p>
      </dgm:t>
    </dgm:pt>
    <dgm:pt modelId="{8C1650E8-BC95-43EA-9368-4E99EB149C2D}" type="parTrans" cxnId="{01781310-E788-46FF-82F7-092AC8F0883A}">
      <dgm:prSet/>
      <dgm:spPr/>
      <dgm:t>
        <a:bodyPr/>
        <a:lstStyle/>
        <a:p>
          <a:endParaRPr lang="en-US"/>
        </a:p>
      </dgm:t>
    </dgm:pt>
    <dgm:pt modelId="{356A3F94-2E64-416A-B246-FDFF7B1A3F1B}" type="sibTrans" cxnId="{01781310-E788-46FF-82F7-092AC8F0883A}">
      <dgm:prSet/>
      <dgm:spPr/>
      <dgm:t>
        <a:bodyPr/>
        <a:lstStyle/>
        <a:p>
          <a:endParaRPr lang="en-US"/>
        </a:p>
      </dgm:t>
    </dgm:pt>
    <dgm:pt modelId="{9AB6E92D-0ACE-4781-A6FD-04F74020EA6C}" type="pres">
      <dgm:prSet presAssocID="{574A67E9-F678-4CE2-A35C-DBF3CF0F3766}" presName="linear" presStyleCnt="0">
        <dgm:presLayoutVars>
          <dgm:animLvl val="lvl"/>
          <dgm:resizeHandles val="exact"/>
        </dgm:presLayoutVars>
      </dgm:prSet>
      <dgm:spPr/>
    </dgm:pt>
    <dgm:pt modelId="{B8C35662-1DB4-40DF-B295-F46C5D62C862}" type="pres">
      <dgm:prSet presAssocID="{B579A5B1-3EAD-4AF7-B974-93C7905167D2}" presName="parentText" presStyleLbl="node1" presStyleIdx="0" presStyleCnt="7">
        <dgm:presLayoutVars>
          <dgm:chMax val="0"/>
          <dgm:bulletEnabled val="1"/>
        </dgm:presLayoutVars>
      </dgm:prSet>
      <dgm:spPr/>
    </dgm:pt>
    <dgm:pt modelId="{272D29E5-AD60-49CD-8256-80C1348728AD}" type="pres">
      <dgm:prSet presAssocID="{833854AB-D3E8-45DA-96A9-C4919B34AE48}" presName="spacer" presStyleCnt="0"/>
      <dgm:spPr/>
    </dgm:pt>
    <dgm:pt modelId="{E5C80FDA-F3C3-4AE9-903D-BF72F04B0E91}" type="pres">
      <dgm:prSet presAssocID="{3751B89F-885E-4E3E-BD56-DE26A990AF6E}" presName="parentText" presStyleLbl="node1" presStyleIdx="1" presStyleCnt="7">
        <dgm:presLayoutVars>
          <dgm:chMax val="0"/>
          <dgm:bulletEnabled val="1"/>
        </dgm:presLayoutVars>
      </dgm:prSet>
      <dgm:spPr/>
    </dgm:pt>
    <dgm:pt modelId="{57BA47AD-197D-443D-A97A-FC9987576135}" type="pres">
      <dgm:prSet presAssocID="{F0E8AABE-7B80-424E-9A4E-79EEBA6A4057}" presName="spacer" presStyleCnt="0"/>
      <dgm:spPr/>
    </dgm:pt>
    <dgm:pt modelId="{8AD1F945-DC6F-40BD-90DC-93BCA5E2BEE5}" type="pres">
      <dgm:prSet presAssocID="{5A0B62AC-5340-44C5-881E-9847D3F271D0}" presName="parentText" presStyleLbl="node1" presStyleIdx="2" presStyleCnt="7">
        <dgm:presLayoutVars>
          <dgm:chMax val="0"/>
          <dgm:bulletEnabled val="1"/>
        </dgm:presLayoutVars>
      </dgm:prSet>
      <dgm:spPr/>
    </dgm:pt>
    <dgm:pt modelId="{BA8FCCAC-302E-4752-8759-0368F1EFC7C6}" type="pres">
      <dgm:prSet presAssocID="{557365AF-0DB6-4D68-8679-DA7AF607EDCF}" presName="spacer" presStyleCnt="0"/>
      <dgm:spPr/>
    </dgm:pt>
    <dgm:pt modelId="{F3B6572C-D8A8-48E8-9288-42D0092C68CF}" type="pres">
      <dgm:prSet presAssocID="{1DD63D76-A99E-421D-9123-AF9D03C0DDC0}" presName="parentText" presStyleLbl="node1" presStyleIdx="3" presStyleCnt="7">
        <dgm:presLayoutVars>
          <dgm:chMax val="0"/>
          <dgm:bulletEnabled val="1"/>
        </dgm:presLayoutVars>
      </dgm:prSet>
      <dgm:spPr/>
    </dgm:pt>
    <dgm:pt modelId="{9ABB1EAF-6C89-4C41-8689-F58CA97B85ED}" type="pres">
      <dgm:prSet presAssocID="{69640F07-7A9C-4023-BA9E-0562AD640F5A}" presName="spacer" presStyleCnt="0"/>
      <dgm:spPr/>
    </dgm:pt>
    <dgm:pt modelId="{F3ACD23C-34D0-4826-80AA-F2F4539CC49B}" type="pres">
      <dgm:prSet presAssocID="{BD3DF8F0-5C18-4215-B890-E2B86599DD49}" presName="parentText" presStyleLbl="node1" presStyleIdx="4" presStyleCnt="7">
        <dgm:presLayoutVars>
          <dgm:chMax val="0"/>
          <dgm:bulletEnabled val="1"/>
        </dgm:presLayoutVars>
      </dgm:prSet>
      <dgm:spPr/>
    </dgm:pt>
    <dgm:pt modelId="{24931875-CFEA-4C34-B35A-0C98D177BDD2}" type="pres">
      <dgm:prSet presAssocID="{612BA174-4A4E-4E1D-A987-92F23E5B261B}" presName="spacer" presStyleCnt="0"/>
      <dgm:spPr/>
    </dgm:pt>
    <dgm:pt modelId="{15CB1753-D9E1-4900-B6E5-ECAF2394EB0B}" type="pres">
      <dgm:prSet presAssocID="{B355A6F2-4C9F-4592-A0D9-FC1A17D44405}" presName="parentText" presStyleLbl="node1" presStyleIdx="5" presStyleCnt="7">
        <dgm:presLayoutVars>
          <dgm:chMax val="0"/>
          <dgm:bulletEnabled val="1"/>
        </dgm:presLayoutVars>
      </dgm:prSet>
      <dgm:spPr/>
    </dgm:pt>
    <dgm:pt modelId="{4FDFA532-EDCB-4427-ACD9-92D8ADAA695A}" type="pres">
      <dgm:prSet presAssocID="{14BAAE30-F506-421F-B093-4D7B77E72C18}" presName="spacer" presStyleCnt="0"/>
      <dgm:spPr/>
    </dgm:pt>
    <dgm:pt modelId="{C014F8B9-6334-42C6-8AA5-98A21A4088BF}" type="pres">
      <dgm:prSet presAssocID="{87B8B865-F105-462A-B982-31AEAD22D872}" presName="parentText" presStyleLbl="node1" presStyleIdx="6" presStyleCnt="7">
        <dgm:presLayoutVars>
          <dgm:chMax val="0"/>
          <dgm:bulletEnabled val="1"/>
        </dgm:presLayoutVars>
      </dgm:prSet>
      <dgm:spPr/>
    </dgm:pt>
  </dgm:ptLst>
  <dgm:cxnLst>
    <dgm:cxn modelId="{02836003-8D25-4E0D-A910-D71A6E8DE526}" srcId="{574A67E9-F678-4CE2-A35C-DBF3CF0F3766}" destId="{B355A6F2-4C9F-4592-A0D9-FC1A17D44405}" srcOrd="5" destOrd="0" parTransId="{F6766868-5178-4A7E-B607-7AECAFEFEB62}" sibTransId="{14BAAE30-F506-421F-B093-4D7B77E72C18}"/>
    <dgm:cxn modelId="{01781310-E788-46FF-82F7-092AC8F0883A}" srcId="{574A67E9-F678-4CE2-A35C-DBF3CF0F3766}" destId="{87B8B865-F105-462A-B982-31AEAD22D872}" srcOrd="6" destOrd="0" parTransId="{8C1650E8-BC95-43EA-9368-4E99EB149C2D}" sibTransId="{356A3F94-2E64-416A-B246-FDFF7B1A3F1B}"/>
    <dgm:cxn modelId="{6F6C0C39-E5DA-4CC7-908C-3A073C090986}" type="presOf" srcId="{574A67E9-F678-4CE2-A35C-DBF3CF0F3766}" destId="{9AB6E92D-0ACE-4781-A6FD-04F74020EA6C}" srcOrd="0" destOrd="0" presId="urn:microsoft.com/office/officeart/2005/8/layout/vList2"/>
    <dgm:cxn modelId="{769E2B44-CD0F-4D91-979E-589DA12EF00C}" type="presOf" srcId="{BD3DF8F0-5C18-4215-B890-E2B86599DD49}" destId="{F3ACD23C-34D0-4826-80AA-F2F4539CC49B}" srcOrd="0" destOrd="0" presId="urn:microsoft.com/office/officeart/2005/8/layout/vList2"/>
    <dgm:cxn modelId="{99D5986D-EE8E-4885-97C0-A61C3B443A1F}" srcId="{574A67E9-F678-4CE2-A35C-DBF3CF0F3766}" destId="{3751B89F-885E-4E3E-BD56-DE26A990AF6E}" srcOrd="1" destOrd="0" parTransId="{44EA13F5-A6E6-4D7A-9E03-C01B6A4E0902}" sibTransId="{F0E8AABE-7B80-424E-9A4E-79EEBA6A4057}"/>
    <dgm:cxn modelId="{68721B54-545D-48AB-9270-9C63B20F776B}" srcId="{574A67E9-F678-4CE2-A35C-DBF3CF0F3766}" destId="{5A0B62AC-5340-44C5-881E-9847D3F271D0}" srcOrd="2" destOrd="0" parTransId="{2E710AF5-F500-486A-A55A-984AF70D3235}" sibTransId="{557365AF-0DB6-4D68-8679-DA7AF607EDCF}"/>
    <dgm:cxn modelId="{38F69B7C-929D-4699-8C21-5C68D044A99F}" type="presOf" srcId="{B355A6F2-4C9F-4592-A0D9-FC1A17D44405}" destId="{15CB1753-D9E1-4900-B6E5-ECAF2394EB0B}" srcOrd="0" destOrd="0" presId="urn:microsoft.com/office/officeart/2005/8/layout/vList2"/>
    <dgm:cxn modelId="{FFD9C17F-5BDB-4460-B9DA-BC1E6354D1AB}" type="presOf" srcId="{87B8B865-F105-462A-B982-31AEAD22D872}" destId="{C014F8B9-6334-42C6-8AA5-98A21A4088BF}" srcOrd="0" destOrd="0" presId="urn:microsoft.com/office/officeart/2005/8/layout/vList2"/>
    <dgm:cxn modelId="{1A17648C-8C8B-468E-A0AF-E0AED7CA0FAD}" type="presOf" srcId="{3751B89F-885E-4E3E-BD56-DE26A990AF6E}" destId="{E5C80FDA-F3C3-4AE9-903D-BF72F04B0E91}" srcOrd="0" destOrd="0" presId="urn:microsoft.com/office/officeart/2005/8/layout/vList2"/>
    <dgm:cxn modelId="{12445F90-77C1-4BA9-807D-8E2E6F84CED1}" type="presOf" srcId="{5A0B62AC-5340-44C5-881E-9847D3F271D0}" destId="{8AD1F945-DC6F-40BD-90DC-93BCA5E2BEE5}" srcOrd="0" destOrd="0" presId="urn:microsoft.com/office/officeart/2005/8/layout/vList2"/>
    <dgm:cxn modelId="{01E4E8B6-E81C-451D-B22E-322AF27D93CD}" type="presOf" srcId="{B579A5B1-3EAD-4AF7-B974-93C7905167D2}" destId="{B8C35662-1DB4-40DF-B295-F46C5D62C862}" srcOrd="0" destOrd="0" presId="urn:microsoft.com/office/officeart/2005/8/layout/vList2"/>
    <dgm:cxn modelId="{1EAE9DC3-647E-4E69-A45C-CE70A7485FEC}" srcId="{574A67E9-F678-4CE2-A35C-DBF3CF0F3766}" destId="{1DD63D76-A99E-421D-9123-AF9D03C0DDC0}" srcOrd="3" destOrd="0" parTransId="{99F0EAC6-0AB0-4CFC-B4C2-672BF22CEBA9}" sibTransId="{69640F07-7A9C-4023-BA9E-0562AD640F5A}"/>
    <dgm:cxn modelId="{9A55B8C3-2D1C-4D2A-8F2A-6AD654CB2003}" type="presOf" srcId="{1DD63D76-A99E-421D-9123-AF9D03C0DDC0}" destId="{F3B6572C-D8A8-48E8-9288-42D0092C68CF}" srcOrd="0" destOrd="0" presId="urn:microsoft.com/office/officeart/2005/8/layout/vList2"/>
    <dgm:cxn modelId="{91FC88CE-8915-4104-8138-3DF3DC6DBF1D}" srcId="{574A67E9-F678-4CE2-A35C-DBF3CF0F3766}" destId="{BD3DF8F0-5C18-4215-B890-E2B86599DD49}" srcOrd="4" destOrd="0" parTransId="{DE7738E0-C1D8-4645-8C58-BC8AB3D4449A}" sibTransId="{612BA174-4A4E-4E1D-A987-92F23E5B261B}"/>
    <dgm:cxn modelId="{FEE09DEC-287A-4FF3-AE49-531F793B2CCF}" srcId="{574A67E9-F678-4CE2-A35C-DBF3CF0F3766}" destId="{B579A5B1-3EAD-4AF7-B974-93C7905167D2}" srcOrd="0" destOrd="0" parTransId="{906FA599-09EB-45A9-8196-D2C4E26ABBB1}" sibTransId="{833854AB-D3E8-45DA-96A9-C4919B34AE48}"/>
    <dgm:cxn modelId="{4250DBFA-8A30-4930-95B0-4F77785C9590}" type="presParOf" srcId="{9AB6E92D-0ACE-4781-A6FD-04F74020EA6C}" destId="{B8C35662-1DB4-40DF-B295-F46C5D62C862}" srcOrd="0" destOrd="0" presId="urn:microsoft.com/office/officeart/2005/8/layout/vList2"/>
    <dgm:cxn modelId="{BC54C4CB-BA38-478D-A986-3021D72F23BE}" type="presParOf" srcId="{9AB6E92D-0ACE-4781-A6FD-04F74020EA6C}" destId="{272D29E5-AD60-49CD-8256-80C1348728AD}" srcOrd="1" destOrd="0" presId="urn:microsoft.com/office/officeart/2005/8/layout/vList2"/>
    <dgm:cxn modelId="{9AB22A8A-E95D-4B77-9495-DC16C5B73CD1}" type="presParOf" srcId="{9AB6E92D-0ACE-4781-A6FD-04F74020EA6C}" destId="{E5C80FDA-F3C3-4AE9-903D-BF72F04B0E91}" srcOrd="2" destOrd="0" presId="urn:microsoft.com/office/officeart/2005/8/layout/vList2"/>
    <dgm:cxn modelId="{8E0E83C9-6318-4CF8-97E0-A22751C05292}" type="presParOf" srcId="{9AB6E92D-0ACE-4781-A6FD-04F74020EA6C}" destId="{57BA47AD-197D-443D-A97A-FC9987576135}" srcOrd="3" destOrd="0" presId="urn:microsoft.com/office/officeart/2005/8/layout/vList2"/>
    <dgm:cxn modelId="{FD8F55B7-DF25-4FF3-BF11-F2A409F69B69}" type="presParOf" srcId="{9AB6E92D-0ACE-4781-A6FD-04F74020EA6C}" destId="{8AD1F945-DC6F-40BD-90DC-93BCA5E2BEE5}" srcOrd="4" destOrd="0" presId="urn:microsoft.com/office/officeart/2005/8/layout/vList2"/>
    <dgm:cxn modelId="{21D8AD65-D7E2-4171-9DD8-C16DB1B3E303}" type="presParOf" srcId="{9AB6E92D-0ACE-4781-A6FD-04F74020EA6C}" destId="{BA8FCCAC-302E-4752-8759-0368F1EFC7C6}" srcOrd="5" destOrd="0" presId="urn:microsoft.com/office/officeart/2005/8/layout/vList2"/>
    <dgm:cxn modelId="{97C93192-9066-4E6F-B093-4E2825B06656}" type="presParOf" srcId="{9AB6E92D-0ACE-4781-A6FD-04F74020EA6C}" destId="{F3B6572C-D8A8-48E8-9288-42D0092C68CF}" srcOrd="6" destOrd="0" presId="urn:microsoft.com/office/officeart/2005/8/layout/vList2"/>
    <dgm:cxn modelId="{F2FDAA06-0B0D-4A9C-90E4-68C71C0DCB92}" type="presParOf" srcId="{9AB6E92D-0ACE-4781-A6FD-04F74020EA6C}" destId="{9ABB1EAF-6C89-4C41-8689-F58CA97B85ED}" srcOrd="7" destOrd="0" presId="urn:microsoft.com/office/officeart/2005/8/layout/vList2"/>
    <dgm:cxn modelId="{F4CDFCCC-B0DE-4E90-B2B8-73A583A52A0A}" type="presParOf" srcId="{9AB6E92D-0ACE-4781-A6FD-04F74020EA6C}" destId="{F3ACD23C-34D0-4826-80AA-F2F4539CC49B}" srcOrd="8" destOrd="0" presId="urn:microsoft.com/office/officeart/2005/8/layout/vList2"/>
    <dgm:cxn modelId="{528065CE-FFBF-4701-8A05-2973FA446309}" type="presParOf" srcId="{9AB6E92D-0ACE-4781-A6FD-04F74020EA6C}" destId="{24931875-CFEA-4C34-B35A-0C98D177BDD2}" srcOrd="9" destOrd="0" presId="urn:microsoft.com/office/officeart/2005/8/layout/vList2"/>
    <dgm:cxn modelId="{0488E08E-DECF-4718-89FD-19665475684E}" type="presParOf" srcId="{9AB6E92D-0ACE-4781-A6FD-04F74020EA6C}" destId="{15CB1753-D9E1-4900-B6E5-ECAF2394EB0B}" srcOrd="10" destOrd="0" presId="urn:microsoft.com/office/officeart/2005/8/layout/vList2"/>
    <dgm:cxn modelId="{CEDDBB7B-4812-4C93-B42C-18E861D94284}" type="presParOf" srcId="{9AB6E92D-0ACE-4781-A6FD-04F74020EA6C}" destId="{4FDFA532-EDCB-4427-ACD9-92D8ADAA695A}" srcOrd="11" destOrd="0" presId="urn:microsoft.com/office/officeart/2005/8/layout/vList2"/>
    <dgm:cxn modelId="{082FEA34-5B55-4E8C-9A32-5B207C14872B}" type="presParOf" srcId="{9AB6E92D-0ACE-4781-A6FD-04F74020EA6C}" destId="{C014F8B9-6334-42C6-8AA5-98A21A4088BF}"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E95237-C5CD-4893-884E-1F1E87C909E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40257DC-1723-459D-90F3-4A61A52C1048}">
      <dgm:prSet/>
      <dgm:spPr/>
      <dgm:t>
        <a:bodyPr/>
        <a:lstStyle/>
        <a:p>
          <a:r>
            <a:rPr lang="en-GB" dirty="0">
              <a:solidFill>
                <a:schemeClr val="tx1"/>
              </a:solidFill>
            </a:rPr>
            <a:t>Financial markets make it easy for individuals and firms to store and access money</a:t>
          </a:r>
          <a:endParaRPr lang="en-US" dirty="0">
            <a:solidFill>
              <a:schemeClr val="tx1"/>
            </a:solidFill>
          </a:endParaRPr>
        </a:p>
      </dgm:t>
    </dgm:pt>
    <dgm:pt modelId="{94287948-9D34-4E80-831A-C3D21B2809C5}" type="parTrans" cxnId="{BAF80385-5785-4A09-B0B2-E677EF09D5C4}">
      <dgm:prSet/>
      <dgm:spPr/>
      <dgm:t>
        <a:bodyPr/>
        <a:lstStyle/>
        <a:p>
          <a:endParaRPr lang="en-US">
            <a:solidFill>
              <a:schemeClr val="tx1"/>
            </a:solidFill>
          </a:endParaRPr>
        </a:p>
      </dgm:t>
    </dgm:pt>
    <dgm:pt modelId="{0CB6ECA9-D0A2-49FB-9A24-D75439CC7D80}" type="sibTrans" cxnId="{BAF80385-5785-4A09-B0B2-E677EF09D5C4}">
      <dgm:prSet/>
      <dgm:spPr/>
      <dgm:t>
        <a:bodyPr/>
        <a:lstStyle/>
        <a:p>
          <a:endParaRPr lang="en-US">
            <a:solidFill>
              <a:schemeClr val="tx1"/>
            </a:solidFill>
          </a:endParaRPr>
        </a:p>
      </dgm:t>
    </dgm:pt>
    <dgm:pt modelId="{3062C650-0252-4DB6-A882-C682FDD289BE}">
      <dgm:prSet/>
      <dgm:spPr/>
      <dgm:t>
        <a:bodyPr/>
        <a:lstStyle/>
        <a:p>
          <a:r>
            <a:rPr lang="en-GB" dirty="0">
              <a:solidFill>
                <a:schemeClr val="tx1"/>
              </a:solidFill>
            </a:rPr>
            <a:t>They act as a financial intermediary that facilitate the exchange of goods and services as they provide the channel through which payment can be made</a:t>
          </a:r>
          <a:endParaRPr lang="en-US" dirty="0">
            <a:solidFill>
              <a:schemeClr val="tx1"/>
            </a:solidFill>
          </a:endParaRPr>
        </a:p>
      </dgm:t>
    </dgm:pt>
    <dgm:pt modelId="{C496EE78-526E-4AB2-B6DD-576A412AD13F}" type="parTrans" cxnId="{1402EBCE-084E-4CF3-848C-FAD799CC1370}">
      <dgm:prSet/>
      <dgm:spPr/>
      <dgm:t>
        <a:bodyPr/>
        <a:lstStyle/>
        <a:p>
          <a:endParaRPr lang="en-US">
            <a:solidFill>
              <a:schemeClr val="tx1"/>
            </a:solidFill>
          </a:endParaRPr>
        </a:p>
      </dgm:t>
    </dgm:pt>
    <dgm:pt modelId="{0701235D-A36F-4ECD-834C-B4B9C5966044}" type="sibTrans" cxnId="{1402EBCE-084E-4CF3-848C-FAD799CC1370}">
      <dgm:prSet/>
      <dgm:spPr/>
      <dgm:t>
        <a:bodyPr/>
        <a:lstStyle/>
        <a:p>
          <a:endParaRPr lang="en-US">
            <a:solidFill>
              <a:schemeClr val="tx1"/>
            </a:solidFill>
          </a:endParaRPr>
        </a:p>
      </dgm:t>
    </dgm:pt>
    <dgm:pt modelId="{C5B053FD-00B8-4D49-8C23-DD0F8F3C542C}">
      <dgm:prSet/>
      <dgm:spPr/>
      <dgm:t>
        <a:bodyPr/>
        <a:lstStyle/>
        <a:p>
          <a:r>
            <a:rPr lang="en-GB" dirty="0">
              <a:solidFill>
                <a:schemeClr val="tx1"/>
              </a:solidFill>
            </a:rPr>
            <a:t>This might be in providing cash, debit and credit cards, online transactions etc. that make it quick and easy to exchange goods and services</a:t>
          </a:r>
          <a:endParaRPr lang="en-US" dirty="0">
            <a:solidFill>
              <a:schemeClr val="tx1"/>
            </a:solidFill>
          </a:endParaRPr>
        </a:p>
      </dgm:t>
    </dgm:pt>
    <dgm:pt modelId="{A0416801-B37C-4B47-9607-1758F3D4761D}" type="parTrans" cxnId="{FC9A51FF-15D9-4ED5-B2C6-F8F3188E9AF8}">
      <dgm:prSet/>
      <dgm:spPr/>
      <dgm:t>
        <a:bodyPr/>
        <a:lstStyle/>
        <a:p>
          <a:endParaRPr lang="en-US">
            <a:solidFill>
              <a:schemeClr val="tx1"/>
            </a:solidFill>
          </a:endParaRPr>
        </a:p>
      </dgm:t>
    </dgm:pt>
    <dgm:pt modelId="{B02A3487-8335-4045-B823-6BAD9C87D538}" type="sibTrans" cxnId="{FC9A51FF-15D9-4ED5-B2C6-F8F3188E9AF8}">
      <dgm:prSet/>
      <dgm:spPr/>
      <dgm:t>
        <a:bodyPr/>
        <a:lstStyle/>
        <a:p>
          <a:endParaRPr lang="en-US">
            <a:solidFill>
              <a:schemeClr val="tx1"/>
            </a:solidFill>
          </a:endParaRPr>
        </a:p>
      </dgm:t>
    </dgm:pt>
    <dgm:pt modelId="{D10D1447-2E84-43AE-80C8-85CD8B20C988}">
      <dgm:prSet/>
      <dgm:spPr/>
      <dgm:t>
        <a:bodyPr/>
        <a:lstStyle/>
        <a:p>
          <a:r>
            <a:rPr lang="en-GB" dirty="0">
              <a:solidFill>
                <a:schemeClr val="tx1"/>
              </a:solidFill>
            </a:rPr>
            <a:t>Financial institutions underpin the financial markets because they provide security for both buyer and seller and confidence that transactions will be undertaken successfully</a:t>
          </a:r>
          <a:endParaRPr lang="en-US" dirty="0">
            <a:solidFill>
              <a:schemeClr val="tx1"/>
            </a:solidFill>
          </a:endParaRPr>
        </a:p>
      </dgm:t>
    </dgm:pt>
    <dgm:pt modelId="{745939E8-AD0B-48A4-A21E-F275D89C1227}" type="parTrans" cxnId="{33BCB801-19EB-4EEB-8073-F6BAF02BFA42}">
      <dgm:prSet/>
      <dgm:spPr/>
      <dgm:t>
        <a:bodyPr/>
        <a:lstStyle/>
        <a:p>
          <a:endParaRPr lang="en-US">
            <a:solidFill>
              <a:schemeClr val="tx1"/>
            </a:solidFill>
          </a:endParaRPr>
        </a:p>
      </dgm:t>
    </dgm:pt>
    <dgm:pt modelId="{E08DFD1C-786D-4A5F-94E6-40DB96711073}" type="sibTrans" cxnId="{33BCB801-19EB-4EEB-8073-F6BAF02BFA42}">
      <dgm:prSet/>
      <dgm:spPr/>
      <dgm:t>
        <a:bodyPr/>
        <a:lstStyle/>
        <a:p>
          <a:endParaRPr lang="en-US">
            <a:solidFill>
              <a:schemeClr val="tx1"/>
            </a:solidFill>
          </a:endParaRPr>
        </a:p>
      </dgm:t>
    </dgm:pt>
    <dgm:pt modelId="{1DE18AF4-3355-4749-952C-3F9B2415E070}">
      <dgm:prSet/>
      <dgm:spPr/>
      <dgm:t>
        <a:bodyPr/>
        <a:lstStyle/>
        <a:p>
          <a:r>
            <a:rPr lang="en-GB" dirty="0">
              <a:solidFill>
                <a:schemeClr val="tx1"/>
              </a:solidFill>
            </a:rPr>
            <a:t>This facilitates product markets, making it easy to exchange goods and services</a:t>
          </a:r>
          <a:endParaRPr lang="en-US" dirty="0">
            <a:solidFill>
              <a:schemeClr val="tx1"/>
            </a:solidFill>
          </a:endParaRPr>
        </a:p>
      </dgm:t>
    </dgm:pt>
    <dgm:pt modelId="{FDE3BB45-68DA-44F3-9975-7BB511F9A0DC}" type="parTrans" cxnId="{92EE911C-7264-43D1-B88E-799A3CBB296C}">
      <dgm:prSet/>
      <dgm:spPr/>
      <dgm:t>
        <a:bodyPr/>
        <a:lstStyle/>
        <a:p>
          <a:endParaRPr lang="en-US">
            <a:solidFill>
              <a:schemeClr val="tx1"/>
            </a:solidFill>
          </a:endParaRPr>
        </a:p>
      </dgm:t>
    </dgm:pt>
    <dgm:pt modelId="{D1AF61DE-BED0-4DCB-BEE3-7A7D40F20FB3}" type="sibTrans" cxnId="{92EE911C-7264-43D1-B88E-799A3CBB296C}">
      <dgm:prSet/>
      <dgm:spPr/>
      <dgm:t>
        <a:bodyPr/>
        <a:lstStyle/>
        <a:p>
          <a:endParaRPr lang="en-US">
            <a:solidFill>
              <a:schemeClr val="tx1"/>
            </a:solidFill>
          </a:endParaRPr>
        </a:p>
      </dgm:t>
    </dgm:pt>
    <dgm:pt modelId="{E3F68FBA-661B-4364-9535-7BAC50420ED3}" type="pres">
      <dgm:prSet presAssocID="{51E95237-C5CD-4893-884E-1F1E87C909EE}" presName="linear" presStyleCnt="0">
        <dgm:presLayoutVars>
          <dgm:animLvl val="lvl"/>
          <dgm:resizeHandles val="exact"/>
        </dgm:presLayoutVars>
      </dgm:prSet>
      <dgm:spPr/>
    </dgm:pt>
    <dgm:pt modelId="{65309BBC-0A7A-4A41-B6EF-BB95A65B1F4E}" type="pres">
      <dgm:prSet presAssocID="{D40257DC-1723-459D-90F3-4A61A52C1048}" presName="parentText" presStyleLbl="node1" presStyleIdx="0" presStyleCnt="5">
        <dgm:presLayoutVars>
          <dgm:chMax val="0"/>
          <dgm:bulletEnabled val="1"/>
        </dgm:presLayoutVars>
      </dgm:prSet>
      <dgm:spPr/>
    </dgm:pt>
    <dgm:pt modelId="{EB99838F-7A9F-48E5-8FEF-863E89B73D1D}" type="pres">
      <dgm:prSet presAssocID="{0CB6ECA9-D0A2-49FB-9A24-D75439CC7D80}" presName="spacer" presStyleCnt="0"/>
      <dgm:spPr/>
    </dgm:pt>
    <dgm:pt modelId="{A83B0F32-6E75-49B4-B5CB-A1F61D7D4F6C}" type="pres">
      <dgm:prSet presAssocID="{3062C650-0252-4DB6-A882-C682FDD289BE}" presName="parentText" presStyleLbl="node1" presStyleIdx="1" presStyleCnt="5">
        <dgm:presLayoutVars>
          <dgm:chMax val="0"/>
          <dgm:bulletEnabled val="1"/>
        </dgm:presLayoutVars>
      </dgm:prSet>
      <dgm:spPr/>
    </dgm:pt>
    <dgm:pt modelId="{2C7D96D9-F437-418C-B77C-9AF59A546F4D}" type="pres">
      <dgm:prSet presAssocID="{0701235D-A36F-4ECD-834C-B4B9C5966044}" presName="spacer" presStyleCnt="0"/>
      <dgm:spPr/>
    </dgm:pt>
    <dgm:pt modelId="{E4A27AC8-1E74-40B8-AF3D-C9F047600977}" type="pres">
      <dgm:prSet presAssocID="{C5B053FD-00B8-4D49-8C23-DD0F8F3C542C}" presName="parentText" presStyleLbl="node1" presStyleIdx="2" presStyleCnt="5">
        <dgm:presLayoutVars>
          <dgm:chMax val="0"/>
          <dgm:bulletEnabled val="1"/>
        </dgm:presLayoutVars>
      </dgm:prSet>
      <dgm:spPr/>
    </dgm:pt>
    <dgm:pt modelId="{D0646677-2974-4BA4-83C8-1487A217A4DA}" type="pres">
      <dgm:prSet presAssocID="{B02A3487-8335-4045-B823-6BAD9C87D538}" presName="spacer" presStyleCnt="0"/>
      <dgm:spPr/>
    </dgm:pt>
    <dgm:pt modelId="{6F3FB556-ECDF-4CAE-B750-6152D1A7912B}" type="pres">
      <dgm:prSet presAssocID="{D10D1447-2E84-43AE-80C8-85CD8B20C988}" presName="parentText" presStyleLbl="node1" presStyleIdx="3" presStyleCnt="5">
        <dgm:presLayoutVars>
          <dgm:chMax val="0"/>
          <dgm:bulletEnabled val="1"/>
        </dgm:presLayoutVars>
      </dgm:prSet>
      <dgm:spPr/>
    </dgm:pt>
    <dgm:pt modelId="{89713D4E-35FC-46FF-9E04-A5083F6D718D}" type="pres">
      <dgm:prSet presAssocID="{E08DFD1C-786D-4A5F-94E6-40DB96711073}" presName="spacer" presStyleCnt="0"/>
      <dgm:spPr/>
    </dgm:pt>
    <dgm:pt modelId="{11B26259-4244-4982-B4FE-DF1586B6BF07}" type="pres">
      <dgm:prSet presAssocID="{1DE18AF4-3355-4749-952C-3F9B2415E070}" presName="parentText" presStyleLbl="node1" presStyleIdx="4" presStyleCnt="5">
        <dgm:presLayoutVars>
          <dgm:chMax val="0"/>
          <dgm:bulletEnabled val="1"/>
        </dgm:presLayoutVars>
      </dgm:prSet>
      <dgm:spPr/>
    </dgm:pt>
  </dgm:ptLst>
  <dgm:cxnLst>
    <dgm:cxn modelId="{33BCB801-19EB-4EEB-8073-F6BAF02BFA42}" srcId="{51E95237-C5CD-4893-884E-1F1E87C909EE}" destId="{D10D1447-2E84-43AE-80C8-85CD8B20C988}" srcOrd="3" destOrd="0" parTransId="{745939E8-AD0B-48A4-A21E-F275D89C1227}" sibTransId="{E08DFD1C-786D-4A5F-94E6-40DB96711073}"/>
    <dgm:cxn modelId="{92EE911C-7264-43D1-B88E-799A3CBB296C}" srcId="{51E95237-C5CD-4893-884E-1F1E87C909EE}" destId="{1DE18AF4-3355-4749-952C-3F9B2415E070}" srcOrd="4" destOrd="0" parTransId="{FDE3BB45-68DA-44F3-9975-7BB511F9A0DC}" sibTransId="{D1AF61DE-BED0-4DCB-BEE3-7A7D40F20FB3}"/>
    <dgm:cxn modelId="{BFC92221-4DE6-4A11-8083-BFE81C266839}" type="presOf" srcId="{3062C650-0252-4DB6-A882-C682FDD289BE}" destId="{A83B0F32-6E75-49B4-B5CB-A1F61D7D4F6C}" srcOrd="0" destOrd="0" presId="urn:microsoft.com/office/officeart/2005/8/layout/vList2"/>
    <dgm:cxn modelId="{41F24637-AD2A-4B24-976E-A82D8EAED5BA}" type="presOf" srcId="{51E95237-C5CD-4893-884E-1F1E87C909EE}" destId="{E3F68FBA-661B-4364-9535-7BAC50420ED3}" srcOrd="0" destOrd="0" presId="urn:microsoft.com/office/officeart/2005/8/layout/vList2"/>
    <dgm:cxn modelId="{3882DF49-7B51-4708-A509-121460D2BB1B}" type="presOf" srcId="{D40257DC-1723-459D-90F3-4A61A52C1048}" destId="{65309BBC-0A7A-4A41-B6EF-BB95A65B1F4E}" srcOrd="0" destOrd="0" presId="urn:microsoft.com/office/officeart/2005/8/layout/vList2"/>
    <dgm:cxn modelId="{BAF80385-5785-4A09-B0B2-E677EF09D5C4}" srcId="{51E95237-C5CD-4893-884E-1F1E87C909EE}" destId="{D40257DC-1723-459D-90F3-4A61A52C1048}" srcOrd="0" destOrd="0" parTransId="{94287948-9D34-4E80-831A-C3D21B2809C5}" sibTransId="{0CB6ECA9-D0A2-49FB-9A24-D75439CC7D80}"/>
    <dgm:cxn modelId="{5AE59EA1-FC7B-4286-BD17-AF83CCBAD101}" type="presOf" srcId="{C5B053FD-00B8-4D49-8C23-DD0F8F3C542C}" destId="{E4A27AC8-1E74-40B8-AF3D-C9F047600977}" srcOrd="0" destOrd="0" presId="urn:microsoft.com/office/officeart/2005/8/layout/vList2"/>
    <dgm:cxn modelId="{1402EBCE-084E-4CF3-848C-FAD799CC1370}" srcId="{51E95237-C5CD-4893-884E-1F1E87C909EE}" destId="{3062C650-0252-4DB6-A882-C682FDD289BE}" srcOrd="1" destOrd="0" parTransId="{C496EE78-526E-4AB2-B6DD-576A412AD13F}" sibTransId="{0701235D-A36F-4ECD-834C-B4B9C5966044}"/>
    <dgm:cxn modelId="{76BFF2D4-274A-4B6B-AA91-D9F74F92733F}" type="presOf" srcId="{D10D1447-2E84-43AE-80C8-85CD8B20C988}" destId="{6F3FB556-ECDF-4CAE-B750-6152D1A7912B}" srcOrd="0" destOrd="0" presId="urn:microsoft.com/office/officeart/2005/8/layout/vList2"/>
    <dgm:cxn modelId="{0198EBED-6071-4C79-8097-6A537FB9C878}" type="presOf" srcId="{1DE18AF4-3355-4749-952C-3F9B2415E070}" destId="{11B26259-4244-4982-B4FE-DF1586B6BF07}" srcOrd="0" destOrd="0" presId="urn:microsoft.com/office/officeart/2005/8/layout/vList2"/>
    <dgm:cxn modelId="{FC9A51FF-15D9-4ED5-B2C6-F8F3188E9AF8}" srcId="{51E95237-C5CD-4893-884E-1F1E87C909EE}" destId="{C5B053FD-00B8-4D49-8C23-DD0F8F3C542C}" srcOrd="2" destOrd="0" parTransId="{A0416801-B37C-4B47-9607-1758F3D4761D}" sibTransId="{B02A3487-8335-4045-B823-6BAD9C87D538}"/>
    <dgm:cxn modelId="{F1CAB5DA-458A-496E-8336-7032B4AF9454}" type="presParOf" srcId="{E3F68FBA-661B-4364-9535-7BAC50420ED3}" destId="{65309BBC-0A7A-4A41-B6EF-BB95A65B1F4E}" srcOrd="0" destOrd="0" presId="urn:microsoft.com/office/officeart/2005/8/layout/vList2"/>
    <dgm:cxn modelId="{A8729BFB-D43D-45DD-B1B8-94F8FBE041D7}" type="presParOf" srcId="{E3F68FBA-661B-4364-9535-7BAC50420ED3}" destId="{EB99838F-7A9F-48E5-8FEF-863E89B73D1D}" srcOrd="1" destOrd="0" presId="urn:microsoft.com/office/officeart/2005/8/layout/vList2"/>
    <dgm:cxn modelId="{1A4E9207-9257-4131-943F-CED0766CE4C2}" type="presParOf" srcId="{E3F68FBA-661B-4364-9535-7BAC50420ED3}" destId="{A83B0F32-6E75-49B4-B5CB-A1F61D7D4F6C}" srcOrd="2" destOrd="0" presId="urn:microsoft.com/office/officeart/2005/8/layout/vList2"/>
    <dgm:cxn modelId="{7775B441-60B5-4550-A4A3-F71A77677AED}" type="presParOf" srcId="{E3F68FBA-661B-4364-9535-7BAC50420ED3}" destId="{2C7D96D9-F437-418C-B77C-9AF59A546F4D}" srcOrd="3" destOrd="0" presId="urn:microsoft.com/office/officeart/2005/8/layout/vList2"/>
    <dgm:cxn modelId="{DB125A61-7884-45AE-9617-ABC0F1372A31}" type="presParOf" srcId="{E3F68FBA-661B-4364-9535-7BAC50420ED3}" destId="{E4A27AC8-1E74-40B8-AF3D-C9F047600977}" srcOrd="4" destOrd="0" presId="urn:microsoft.com/office/officeart/2005/8/layout/vList2"/>
    <dgm:cxn modelId="{5E2DA681-58DD-4A9E-983E-3D4FFFB08857}" type="presParOf" srcId="{E3F68FBA-661B-4364-9535-7BAC50420ED3}" destId="{D0646677-2974-4BA4-83C8-1487A217A4DA}" srcOrd="5" destOrd="0" presId="urn:microsoft.com/office/officeart/2005/8/layout/vList2"/>
    <dgm:cxn modelId="{32E73AB9-2F65-40A7-A6A0-C309C5406E9E}" type="presParOf" srcId="{E3F68FBA-661B-4364-9535-7BAC50420ED3}" destId="{6F3FB556-ECDF-4CAE-B750-6152D1A7912B}" srcOrd="6" destOrd="0" presId="urn:microsoft.com/office/officeart/2005/8/layout/vList2"/>
    <dgm:cxn modelId="{63276F3D-1114-49E2-8430-D5513B30EA49}" type="presParOf" srcId="{E3F68FBA-661B-4364-9535-7BAC50420ED3}" destId="{89713D4E-35FC-46FF-9E04-A5083F6D718D}" srcOrd="7" destOrd="0" presId="urn:microsoft.com/office/officeart/2005/8/layout/vList2"/>
    <dgm:cxn modelId="{A652AB82-8C59-48BE-86C6-1BA12B0930D0}" type="presParOf" srcId="{E3F68FBA-661B-4364-9535-7BAC50420ED3}" destId="{11B26259-4244-4982-B4FE-DF1586B6BF07}"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CA324C-CDE0-4AE9-A70F-F1CB8D78FD97}"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066981F5-7E78-4800-AAAD-F7FF7A85FA7D}">
      <dgm:prSet/>
      <dgm:spPr/>
      <dgm:t>
        <a:bodyPr/>
        <a:lstStyle/>
        <a:p>
          <a:r>
            <a:rPr lang="en-GB" dirty="0"/>
            <a:t>Financial markets assess whether individuals and firms are creditworthy </a:t>
          </a:r>
          <a:endParaRPr lang="en-US" dirty="0"/>
        </a:p>
      </dgm:t>
    </dgm:pt>
    <dgm:pt modelId="{9B43E59C-2EE4-42C6-8E0A-5F12BC78EBD4}" type="parTrans" cxnId="{9F2AA257-5C1C-454F-9687-E36ECD342C5C}">
      <dgm:prSet/>
      <dgm:spPr/>
      <dgm:t>
        <a:bodyPr/>
        <a:lstStyle/>
        <a:p>
          <a:endParaRPr lang="en-US"/>
        </a:p>
      </dgm:t>
    </dgm:pt>
    <dgm:pt modelId="{F2323B44-D42B-419E-B3FB-388AF68B4C5A}" type="sibTrans" cxnId="{9F2AA257-5C1C-454F-9687-E36ECD342C5C}">
      <dgm:prSet/>
      <dgm:spPr/>
      <dgm:t>
        <a:bodyPr/>
        <a:lstStyle/>
        <a:p>
          <a:endParaRPr lang="en-US"/>
        </a:p>
      </dgm:t>
    </dgm:pt>
    <dgm:pt modelId="{0A6BBF6A-FCF4-416F-B70E-29A74212A561}">
      <dgm:prSet/>
      <dgm:spPr/>
      <dgm:t>
        <a:bodyPr/>
        <a:lstStyle/>
        <a:p>
          <a:r>
            <a:rPr lang="en-GB" dirty="0"/>
            <a:t>Lending money is risky</a:t>
          </a:r>
          <a:endParaRPr lang="en-US" dirty="0"/>
        </a:p>
      </dgm:t>
    </dgm:pt>
    <dgm:pt modelId="{C2117578-D3C6-4044-A559-FFF4D48D2EC5}" type="parTrans" cxnId="{173C7EEF-3043-4D85-96BD-6158FA77ABAC}">
      <dgm:prSet/>
      <dgm:spPr/>
      <dgm:t>
        <a:bodyPr/>
        <a:lstStyle/>
        <a:p>
          <a:endParaRPr lang="en-US"/>
        </a:p>
      </dgm:t>
    </dgm:pt>
    <dgm:pt modelId="{06A6CAEE-F3CE-465B-8E81-5F9EC639BDEF}" type="sibTrans" cxnId="{173C7EEF-3043-4D85-96BD-6158FA77ABAC}">
      <dgm:prSet/>
      <dgm:spPr/>
      <dgm:t>
        <a:bodyPr/>
        <a:lstStyle/>
        <a:p>
          <a:endParaRPr lang="en-US"/>
        </a:p>
      </dgm:t>
    </dgm:pt>
    <dgm:pt modelId="{F15B4EF8-B407-4044-9B93-8173594F6412}">
      <dgm:prSet/>
      <dgm:spPr/>
      <dgm:t>
        <a:bodyPr/>
        <a:lstStyle/>
        <a:p>
          <a:r>
            <a:rPr lang="en-GB" dirty="0"/>
            <a:t>The higher the degree of risk the higher the interest rate is likely to be</a:t>
          </a:r>
          <a:endParaRPr lang="en-US" dirty="0"/>
        </a:p>
      </dgm:t>
    </dgm:pt>
    <dgm:pt modelId="{B5391788-AEBE-4959-B61F-014812E51F4F}" type="parTrans" cxnId="{661C826A-10D1-4D20-8678-61BCA2FE394D}">
      <dgm:prSet/>
      <dgm:spPr/>
      <dgm:t>
        <a:bodyPr/>
        <a:lstStyle/>
        <a:p>
          <a:endParaRPr lang="en-US"/>
        </a:p>
      </dgm:t>
    </dgm:pt>
    <dgm:pt modelId="{350B500C-0B3E-44E1-AF20-F17A42EDA636}" type="sibTrans" cxnId="{661C826A-10D1-4D20-8678-61BCA2FE394D}">
      <dgm:prSet/>
      <dgm:spPr/>
      <dgm:t>
        <a:bodyPr/>
        <a:lstStyle/>
        <a:p>
          <a:endParaRPr lang="en-US"/>
        </a:p>
      </dgm:t>
    </dgm:pt>
    <dgm:pt modelId="{9B724EA0-E9AC-4A46-BE7F-04AFA9D642EB}">
      <dgm:prSet/>
      <dgm:spPr/>
      <dgm:t>
        <a:bodyPr/>
        <a:lstStyle/>
        <a:p>
          <a:r>
            <a:rPr lang="en-GB" dirty="0"/>
            <a:t>The borrower might default on payments of a loan and this will impact negatively on the lender and the financial sector as a whole</a:t>
          </a:r>
          <a:endParaRPr lang="en-US" dirty="0"/>
        </a:p>
      </dgm:t>
    </dgm:pt>
    <dgm:pt modelId="{E80021C1-4478-4795-B623-8ACB3139C13E}" type="parTrans" cxnId="{0BC0C730-92A9-4359-BCEC-60D782E6FE61}">
      <dgm:prSet/>
      <dgm:spPr/>
      <dgm:t>
        <a:bodyPr/>
        <a:lstStyle/>
        <a:p>
          <a:endParaRPr lang="en-US"/>
        </a:p>
      </dgm:t>
    </dgm:pt>
    <dgm:pt modelId="{B376BFE2-3989-4049-8C28-5BF74C77FB0D}" type="sibTrans" cxnId="{0BC0C730-92A9-4359-BCEC-60D782E6FE61}">
      <dgm:prSet/>
      <dgm:spPr/>
      <dgm:t>
        <a:bodyPr/>
        <a:lstStyle/>
        <a:p>
          <a:endParaRPr lang="en-US"/>
        </a:p>
      </dgm:t>
    </dgm:pt>
    <dgm:pt modelId="{5E22C62C-AF99-43B6-90D0-A0661B784219}">
      <dgm:prSet/>
      <dgm:spPr/>
      <dgm:t>
        <a:bodyPr/>
        <a:lstStyle/>
        <a:p>
          <a:r>
            <a:rPr lang="en-GB" dirty="0"/>
            <a:t>There are a number of businesses that provide information on borrowers using sophisticated programmes that gather financial data about individuals and firms</a:t>
          </a:r>
          <a:endParaRPr lang="en-US" dirty="0"/>
        </a:p>
      </dgm:t>
    </dgm:pt>
    <dgm:pt modelId="{AF9D67DE-BBD8-4734-8849-A01F1A6B6494}" type="parTrans" cxnId="{9A134A90-9D29-43BD-B52E-8E43140F7142}">
      <dgm:prSet/>
      <dgm:spPr/>
      <dgm:t>
        <a:bodyPr/>
        <a:lstStyle/>
        <a:p>
          <a:endParaRPr lang="en-US"/>
        </a:p>
      </dgm:t>
    </dgm:pt>
    <dgm:pt modelId="{EFA3BC07-CE3B-4335-AAA5-9624DA454D41}" type="sibTrans" cxnId="{9A134A90-9D29-43BD-B52E-8E43140F7142}">
      <dgm:prSet/>
      <dgm:spPr/>
      <dgm:t>
        <a:bodyPr/>
        <a:lstStyle/>
        <a:p>
          <a:endParaRPr lang="en-US"/>
        </a:p>
      </dgm:t>
    </dgm:pt>
    <dgm:pt modelId="{9668A7EC-248D-4C39-BCF1-0219E06E01AD}">
      <dgm:prSet/>
      <dgm:spPr/>
      <dgm:t>
        <a:bodyPr/>
        <a:lstStyle/>
        <a:p>
          <a:r>
            <a:rPr lang="en-GB" dirty="0"/>
            <a:t>Firms will use </a:t>
          </a:r>
          <a:r>
            <a:rPr lang="en-GB" b="1" dirty="0"/>
            <a:t>credit checks </a:t>
          </a:r>
          <a:r>
            <a:rPr lang="en-GB" dirty="0"/>
            <a:t>through these firms and create their own </a:t>
          </a:r>
          <a:r>
            <a:rPr lang="en-GB" b="1" dirty="0"/>
            <a:t>credit scorecards </a:t>
          </a:r>
          <a:r>
            <a:rPr lang="en-GB" dirty="0"/>
            <a:t>assessing the suitability of a borrower for a loan or other financial product</a:t>
          </a:r>
          <a:endParaRPr lang="en-US" dirty="0"/>
        </a:p>
      </dgm:t>
    </dgm:pt>
    <dgm:pt modelId="{B8598B77-0C58-4B5D-94A7-AD2928094348}" type="parTrans" cxnId="{915BB9C6-BD08-4348-B316-FC85683AAB94}">
      <dgm:prSet/>
      <dgm:spPr/>
      <dgm:t>
        <a:bodyPr/>
        <a:lstStyle/>
        <a:p>
          <a:endParaRPr lang="en-US"/>
        </a:p>
      </dgm:t>
    </dgm:pt>
    <dgm:pt modelId="{DBCF8E95-843B-4AE4-B92F-5AC55C64085C}" type="sibTrans" cxnId="{915BB9C6-BD08-4348-B316-FC85683AAB94}">
      <dgm:prSet/>
      <dgm:spPr/>
      <dgm:t>
        <a:bodyPr/>
        <a:lstStyle/>
        <a:p>
          <a:endParaRPr lang="en-US"/>
        </a:p>
      </dgm:t>
    </dgm:pt>
    <dgm:pt modelId="{3F0C3C80-ECA0-4D59-A207-70557A640517}" type="pres">
      <dgm:prSet presAssocID="{E9CA324C-CDE0-4AE9-A70F-F1CB8D78FD97}" presName="vert0" presStyleCnt="0">
        <dgm:presLayoutVars>
          <dgm:dir/>
          <dgm:animOne val="branch"/>
          <dgm:animLvl val="lvl"/>
        </dgm:presLayoutVars>
      </dgm:prSet>
      <dgm:spPr/>
    </dgm:pt>
    <dgm:pt modelId="{F5C2B6A0-80B4-4ACB-873F-3D2C96B7EE36}" type="pres">
      <dgm:prSet presAssocID="{066981F5-7E78-4800-AAAD-F7FF7A85FA7D}" presName="thickLine" presStyleLbl="alignNode1" presStyleIdx="0" presStyleCnt="6"/>
      <dgm:spPr/>
    </dgm:pt>
    <dgm:pt modelId="{BF8FB470-6653-4BD4-9A0A-7BA03804375A}" type="pres">
      <dgm:prSet presAssocID="{066981F5-7E78-4800-AAAD-F7FF7A85FA7D}" presName="horz1" presStyleCnt="0"/>
      <dgm:spPr/>
    </dgm:pt>
    <dgm:pt modelId="{21BD5A7A-6297-424A-B619-237CD366A35A}" type="pres">
      <dgm:prSet presAssocID="{066981F5-7E78-4800-AAAD-F7FF7A85FA7D}" presName="tx1" presStyleLbl="revTx" presStyleIdx="0" presStyleCnt="6"/>
      <dgm:spPr/>
    </dgm:pt>
    <dgm:pt modelId="{5B467A46-A376-466A-B107-31A95A353C75}" type="pres">
      <dgm:prSet presAssocID="{066981F5-7E78-4800-AAAD-F7FF7A85FA7D}" presName="vert1" presStyleCnt="0"/>
      <dgm:spPr/>
    </dgm:pt>
    <dgm:pt modelId="{6C2F7E27-126E-47DF-AD34-90D26188407E}" type="pres">
      <dgm:prSet presAssocID="{0A6BBF6A-FCF4-416F-B70E-29A74212A561}" presName="thickLine" presStyleLbl="alignNode1" presStyleIdx="1" presStyleCnt="6"/>
      <dgm:spPr/>
    </dgm:pt>
    <dgm:pt modelId="{CEF792F1-8983-4505-8738-F590D57F7CFC}" type="pres">
      <dgm:prSet presAssocID="{0A6BBF6A-FCF4-416F-B70E-29A74212A561}" presName="horz1" presStyleCnt="0"/>
      <dgm:spPr/>
    </dgm:pt>
    <dgm:pt modelId="{B126C8ED-6653-45A4-A5EF-A8A8F3470B88}" type="pres">
      <dgm:prSet presAssocID="{0A6BBF6A-FCF4-416F-B70E-29A74212A561}" presName="tx1" presStyleLbl="revTx" presStyleIdx="1" presStyleCnt="6"/>
      <dgm:spPr/>
    </dgm:pt>
    <dgm:pt modelId="{0C235B47-909A-49DF-80AA-54584470D4B7}" type="pres">
      <dgm:prSet presAssocID="{0A6BBF6A-FCF4-416F-B70E-29A74212A561}" presName="vert1" presStyleCnt="0"/>
      <dgm:spPr/>
    </dgm:pt>
    <dgm:pt modelId="{958E5E2F-4A94-4F1B-8F08-517B43BF7BD7}" type="pres">
      <dgm:prSet presAssocID="{F15B4EF8-B407-4044-9B93-8173594F6412}" presName="thickLine" presStyleLbl="alignNode1" presStyleIdx="2" presStyleCnt="6"/>
      <dgm:spPr/>
    </dgm:pt>
    <dgm:pt modelId="{489C81D1-7008-4E94-89AB-3F67D64556AC}" type="pres">
      <dgm:prSet presAssocID="{F15B4EF8-B407-4044-9B93-8173594F6412}" presName="horz1" presStyleCnt="0"/>
      <dgm:spPr/>
    </dgm:pt>
    <dgm:pt modelId="{D63A3BD9-C0D1-460E-89F3-2A85414DC5B7}" type="pres">
      <dgm:prSet presAssocID="{F15B4EF8-B407-4044-9B93-8173594F6412}" presName="tx1" presStyleLbl="revTx" presStyleIdx="2" presStyleCnt="6"/>
      <dgm:spPr/>
    </dgm:pt>
    <dgm:pt modelId="{FE131BA6-D37C-4BFF-840F-86D0D8196B7E}" type="pres">
      <dgm:prSet presAssocID="{F15B4EF8-B407-4044-9B93-8173594F6412}" presName="vert1" presStyleCnt="0"/>
      <dgm:spPr/>
    </dgm:pt>
    <dgm:pt modelId="{F8ECCDB0-4695-4D0E-AD23-FCE3622E15C2}" type="pres">
      <dgm:prSet presAssocID="{9B724EA0-E9AC-4A46-BE7F-04AFA9D642EB}" presName="thickLine" presStyleLbl="alignNode1" presStyleIdx="3" presStyleCnt="6"/>
      <dgm:spPr/>
    </dgm:pt>
    <dgm:pt modelId="{A0FAFFEB-28C0-4C59-8BED-BF55F19619E4}" type="pres">
      <dgm:prSet presAssocID="{9B724EA0-E9AC-4A46-BE7F-04AFA9D642EB}" presName="horz1" presStyleCnt="0"/>
      <dgm:spPr/>
    </dgm:pt>
    <dgm:pt modelId="{8B4C3FCB-617A-4299-A4F3-55214161C4C6}" type="pres">
      <dgm:prSet presAssocID="{9B724EA0-E9AC-4A46-BE7F-04AFA9D642EB}" presName="tx1" presStyleLbl="revTx" presStyleIdx="3" presStyleCnt="6"/>
      <dgm:spPr/>
    </dgm:pt>
    <dgm:pt modelId="{FD68AD5E-DEA7-4481-8E64-761B40D5F5F0}" type="pres">
      <dgm:prSet presAssocID="{9B724EA0-E9AC-4A46-BE7F-04AFA9D642EB}" presName="vert1" presStyleCnt="0"/>
      <dgm:spPr/>
    </dgm:pt>
    <dgm:pt modelId="{7E45FA67-3BAB-45D9-9485-8F7B9BC0A108}" type="pres">
      <dgm:prSet presAssocID="{5E22C62C-AF99-43B6-90D0-A0661B784219}" presName="thickLine" presStyleLbl="alignNode1" presStyleIdx="4" presStyleCnt="6"/>
      <dgm:spPr/>
    </dgm:pt>
    <dgm:pt modelId="{EF50F46B-51F6-464B-BAC0-9A8BC167F22D}" type="pres">
      <dgm:prSet presAssocID="{5E22C62C-AF99-43B6-90D0-A0661B784219}" presName="horz1" presStyleCnt="0"/>
      <dgm:spPr/>
    </dgm:pt>
    <dgm:pt modelId="{9001CBAB-4D70-4470-B08A-F0E74F053320}" type="pres">
      <dgm:prSet presAssocID="{5E22C62C-AF99-43B6-90D0-A0661B784219}" presName="tx1" presStyleLbl="revTx" presStyleIdx="4" presStyleCnt="6"/>
      <dgm:spPr/>
    </dgm:pt>
    <dgm:pt modelId="{06293002-E97B-44C9-962D-38B25E36E84A}" type="pres">
      <dgm:prSet presAssocID="{5E22C62C-AF99-43B6-90D0-A0661B784219}" presName="vert1" presStyleCnt="0"/>
      <dgm:spPr/>
    </dgm:pt>
    <dgm:pt modelId="{1A461706-0AF7-4252-AC7E-A94439ABB34B}" type="pres">
      <dgm:prSet presAssocID="{9668A7EC-248D-4C39-BCF1-0219E06E01AD}" presName="thickLine" presStyleLbl="alignNode1" presStyleIdx="5" presStyleCnt="6"/>
      <dgm:spPr/>
    </dgm:pt>
    <dgm:pt modelId="{E4C7F0B2-579B-4B66-A0BA-E501343FF646}" type="pres">
      <dgm:prSet presAssocID="{9668A7EC-248D-4C39-BCF1-0219E06E01AD}" presName="horz1" presStyleCnt="0"/>
      <dgm:spPr/>
    </dgm:pt>
    <dgm:pt modelId="{2CFDBD77-13E7-4FEA-859B-6487DF60321F}" type="pres">
      <dgm:prSet presAssocID="{9668A7EC-248D-4C39-BCF1-0219E06E01AD}" presName="tx1" presStyleLbl="revTx" presStyleIdx="5" presStyleCnt="6"/>
      <dgm:spPr/>
    </dgm:pt>
    <dgm:pt modelId="{0C14E7FB-3979-4ECB-B431-566CBD2D5C7A}" type="pres">
      <dgm:prSet presAssocID="{9668A7EC-248D-4C39-BCF1-0219E06E01AD}" presName="vert1" presStyleCnt="0"/>
      <dgm:spPr/>
    </dgm:pt>
  </dgm:ptLst>
  <dgm:cxnLst>
    <dgm:cxn modelId="{0E5A4403-4A1F-46E5-88F5-1B5889A0D58F}" type="presOf" srcId="{5E22C62C-AF99-43B6-90D0-A0661B784219}" destId="{9001CBAB-4D70-4470-B08A-F0E74F053320}" srcOrd="0" destOrd="0" presId="urn:microsoft.com/office/officeart/2008/layout/LinedList"/>
    <dgm:cxn modelId="{D6160507-3518-4CED-B01A-46ACD4C6C2AB}" type="presOf" srcId="{F15B4EF8-B407-4044-9B93-8173594F6412}" destId="{D63A3BD9-C0D1-460E-89F3-2A85414DC5B7}" srcOrd="0" destOrd="0" presId="urn:microsoft.com/office/officeart/2008/layout/LinedList"/>
    <dgm:cxn modelId="{6F933427-A713-4CD1-A35D-7AA109EFE25E}" type="presOf" srcId="{9668A7EC-248D-4C39-BCF1-0219E06E01AD}" destId="{2CFDBD77-13E7-4FEA-859B-6487DF60321F}" srcOrd="0" destOrd="0" presId="urn:microsoft.com/office/officeart/2008/layout/LinedList"/>
    <dgm:cxn modelId="{0BC0C730-92A9-4359-BCEC-60D782E6FE61}" srcId="{E9CA324C-CDE0-4AE9-A70F-F1CB8D78FD97}" destId="{9B724EA0-E9AC-4A46-BE7F-04AFA9D642EB}" srcOrd="3" destOrd="0" parTransId="{E80021C1-4478-4795-B623-8ACB3139C13E}" sibTransId="{B376BFE2-3989-4049-8C28-5BF74C77FB0D}"/>
    <dgm:cxn modelId="{57DBD75B-8A61-4AB7-9351-143D081B27B3}" type="presOf" srcId="{E9CA324C-CDE0-4AE9-A70F-F1CB8D78FD97}" destId="{3F0C3C80-ECA0-4D59-A207-70557A640517}" srcOrd="0" destOrd="0" presId="urn:microsoft.com/office/officeart/2008/layout/LinedList"/>
    <dgm:cxn modelId="{2E2B4564-CC50-45D4-A773-684F11A92088}" type="presOf" srcId="{9B724EA0-E9AC-4A46-BE7F-04AFA9D642EB}" destId="{8B4C3FCB-617A-4299-A4F3-55214161C4C6}" srcOrd="0" destOrd="0" presId="urn:microsoft.com/office/officeart/2008/layout/LinedList"/>
    <dgm:cxn modelId="{661C826A-10D1-4D20-8678-61BCA2FE394D}" srcId="{E9CA324C-CDE0-4AE9-A70F-F1CB8D78FD97}" destId="{F15B4EF8-B407-4044-9B93-8173594F6412}" srcOrd="2" destOrd="0" parTransId="{B5391788-AEBE-4959-B61F-014812E51F4F}" sibTransId="{350B500C-0B3E-44E1-AF20-F17A42EDA636}"/>
    <dgm:cxn modelId="{B6E56C72-A787-425F-BDD2-23C812478721}" type="presOf" srcId="{0A6BBF6A-FCF4-416F-B70E-29A74212A561}" destId="{B126C8ED-6653-45A4-A5EF-A8A8F3470B88}" srcOrd="0" destOrd="0" presId="urn:microsoft.com/office/officeart/2008/layout/LinedList"/>
    <dgm:cxn modelId="{9F2AA257-5C1C-454F-9687-E36ECD342C5C}" srcId="{E9CA324C-CDE0-4AE9-A70F-F1CB8D78FD97}" destId="{066981F5-7E78-4800-AAAD-F7FF7A85FA7D}" srcOrd="0" destOrd="0" parTransId="{9B43E59C-2EE4-42C6-8E0A-5F12BC78EBD4}" sibTransId="{F2323B44-D42B-419E-B3FB-388AF68B4C5A}"/>
    <dgm:cxn modelId="{9A134A90-9D29-43BD-B52E-8E43140F7142}" srcId="{E9CA324C-CDE0-4AE9-A70F-F1CB8D78FD97}" destId="{5E22C62C-AF99-43B6-90D0-A0661B784219}" srcOrd="4" destOrd="0" parTransId="{AF9D67DE-BBD8-4734-8849-A01F1A6B6494}" sibTransId="{EFA3BC07-CE3B-4335-AAA5-9624DA454D41}"/>
    <dgm:cxn modelId="{915BB9C6-BD08-4348-B316-FC85683AAB94}" srcId="{E9CA324C-CDE0-4AE9-A70F-F1CB8D78FD97}" destId="{9668A7EC-248D-4C39-BCF1-0219E06E01AD}" srcOrd="5" destOrd="0" parTransId="{B8598B77-0C58-4B5D-94A7-AD2928094348}" sibTransId="{DBCF8E95-843B-4AE4-B92F-5AC55C64085C}"/>
    <dgm:cxn modelId="{173C7EEF-3043-4D85-96BD-6158FA77ABAC}" srcId="{E9CA324C-CDE0-4AE9-A70F-F1CB8D78FD97}" destId="{0A6BBF6A-FCF4-416F-B70E-29A74212A561}" srcOrd="1" destOrd="0" parTransId="{C2117578-D3C6-4044-A559-FFF4D48D2EC5}" sibTransId="{06A6CAEE-F3CE-465B-8E81-5F9EC639BDEF}"/>
    <dgm:cxn modelId="{89FE35F4-6C17-4935-81B4-19C01FBAF96F}" type="presOf" srcId="{066981F5-7E78-4800-AAAD-F7FF7A85FA7D}" destId="{21BD5A7A-6297-424A-B619-237CD366A35A}" srcOrd="0" destOrd="0" presId="urn:microsoft.com/office/officeart/2008/layout/LinedList"/>
    <dgm:cxn modelId="{78AD5A51-7ED5-4827-AEB7-EAEFC56C3E29}" type="presParOf" srcId="{3F0C3C80-ECA0-4D59-A207-70557A640517}" destId="{F5C2B6A0-80B4-4ACB-873F-3D2C96B7EE36}" srcOrd="0" destOrd="0" presId="urn:microsoft.com/office/officeart/2008/layout/LinedList"/>
    <dgm:cxn modelId="{752439D0-0175-40A7-BBDB-A174E99A1C5D}" type="presParOf" srcId="{3F0C3C80-ECA0-4D59-A207-70557A640517}" destId="{BF8FB470-6653-4BD4-9A0A-7BA03804375A}" srcOrd="1" destOrd="0" presId="urn:microsoft.com/office/officeart/2008/layout/LinedList"/>
    <dgm:cxn modelId="{2FC97F7B-6DFF-4ACA-B021-6F0820DEB7E0}" type="presParOf" srcId="{BF8FB470-6653-4BD4-9A0A-7BA03804375A}" destId="{21BD5A7A-6297-424A-B619-237CD366A35A}" srcOrd="0" destOrd="0" presId="urn:microsoft.com/office/officeart/2008/layout/LinedList"/>
    <dgm:cxn modelId="{47661FBC-05C6-4CD2-B59A-8CD4DED964F0}" type="presParOf" srcId="{BF8FB470-6653-4BD4-9A0A-7BA03804375A}" destId="{5B467A46-A376-466A-B107-31A95A353C75}" srcOrd="1" destOrd="0" presId="urn:microsoft.com/office/officeart/2008/layout/LinedList"/>
    <dgm:cxn modelId="{E165BB49-05FB-4B04-82C6-1E02300D06AE}" type="presParOf" srcId="{3F0C3C80-ECA0-4D59-A207-70557A640517}" destId="{6C2F7E27-126E-47DF-AD34-90D26188407E}" srcOrd="2" destOrd="0" presId="urn:microsoft.com/office/officeart/2008/layout/LinedList"/>
    <dgm:cxn modelId="{EA622DA3-E1EA-4AC2-8EE3-43C500AF7329}" type="presParOf" srcId="{3F0C3C80-ECA0-4D59-A207-70557A640517}" destId="{CEF792F1-8983-4505-8738-F590D57F7CFC}" srcOrd="3" destOrd="0" presId="urn:microsoft.com/office/officeart/2008/layout/LinedList"/>
    <dgm:cxn modelId="{DF8D4C64-D132-4D1B-9E9D-D88C3C25BE19}" type="presParOf" srcId="{CEF792F1-8983-4505-8738-F590D57F7CFC}" destId="{B126C8ED-6653-45A4-A5EF-A8A8F3470B88}" srcOrd="0" destOrd="0" presId="urn:microsoft.com/office/officeart/2008/layout/LinedList"/>
    <dgm:cxn modelId="{1EA020E9-E773-42B8-8C62-EFDABAB872FF}" type="presParOf" srcId="{CEF792F1-8983-4505-8738-F590D57F7CFC}" destId="{0C235B47-909A-49DF-80AA-54584470D4B7}" srcOrd="1" destOrd="0" presId="urn:microsoft.com/office/officeart/2008/layout/LinedList"/>
    <dgm:cxn modelId="{E9EBCDB8-68DD-478A-921E-E0519D27BC3E}" type="presParOf" srcId="{3F0C3C80-ECA0-4D59-A207-70557A640517}" destId="{958E5E2F-4A94-4F1B-8F08-517B43BF7BD7}" srcOrd="4" destOrd="0" presId="urn:microsoft.com/office/officeart/2008/layout/LinedList"/>
    <dgm:cxn modelId="{629BB1E9-3D2B-4C9B-BA60-2913A85430EF}" type="presParOf" srcId="{3F0C3C80-ECA0-4D59-A207-70557A640517}" destId="{489C81D1-7008-4E94-89AB-3F67D64556AC}" srcOrd="5" destOrd="0" presId="urn:microsoft.com/office/officeart/2008/layout/LinedList"/>
    <dgm:cxn modelId="{9471BB0B-D916-4C49-935C-60A377576BBA}" type="presParOf" srcId="{489C81D1-7008-4E94-89AB-3F67D64556AC}" destId="{D63A3BD9-C0D1-460E-89F3-2A85414DC5B7}" srcOrd="0" destOrd="0" presId="urn:microsoft.com/office/officeart/2008/layout/LinedList"/>
    <dgm:cxn modelId="{465A1727-3BD7-48FD-9DD9-D6DE691D999C}" type="presParOf" srcId="{489C81D1-7008-4E94-89AB-3F67D64556AC}" destId="{FE131BA6-D37C-4BFF-840F-86D0D8196B7E}" srcOrd="1" destOrd="0" presId="urn:microsoft.com/office/officeart/2008/layout/LinedList"/>
    <dgm:cxn modelId="{2C1D136F-2594-49B8-91ED-31B16A548255}" type="presParOf" srcId="{3F0C3C80-ECA0-4D59-A207-70557A640517}" destId="{F8ECCDB0-4695-4D0E-AD23-FCE3622E15C2}" srcOrd="6" destOrd="0" presId="urn:microsoft.com/office/officeart/2008/layout/LinedList"/>
    <dgm:cxn modelId="{B7F1EB44-3FFF-4062-8C6D-227918E7DA4C}" type="presParOf" srcId="{3F0C3C80-ECA0-4D59-A207-70557A640517}" destId="{A0FAFFEB-28C0-4C59-8BED-BF55F19619E4}" srcOrd="7" destOrd="0" presId="urn:microsoft.com/office/officeart/2008/layout/LinedList"/>
    <dgm:cxn modelId="{CAC75345-1181-410F-85D3-FB054C3B5117}" type="presParOf" srcId="{A0FAFFEB-28C0-4C59-8BED-BF55F19619E4}" destId="{8B4C3FCB-617A-4299-A4F3-55214161C4C6}" srcOrd="0" destOrd="0" presId="urn:microsoft.com/office/officeart/2008/layout/LinedList"/>
    <dgm:cxn modelId="{15F5B260-B428-4EC1-B31F-C5C5C438E217}" type="presParOf" srcId="{A0FAFFEB-28C0-4C59-8BED-BF55F19619E4}" destId="{FD68AD5E-DEA7-4481-8E64-761B40D5F5F0}" srcOrd="1" destOrd="0" presId="urn:microsoft.com/office/officeart/2008/layout/LinedList"/>
    <dgm:cxn modelId="{91ECA854-8D29-4B89-B488-C2EBAE0B8A26}" type="presParOf" srcId="{3F0C3C80-ECA0-4D59-A207-70557A640517}" destId="{7E45FA67-3BAB-45D9-9485-8F7B9BC0A108}" srcOrd="8" destOrd="0" presId="urn:microsoft.com/office/officeart/2008/layout/LinedList"/>
    <dgm:cxn modelId="{ADAA55F5-5F99-4ACC-8DF4-21FD8C99FC30}" type="presParOf" srcId="{3F0C3C80-ECA0-4D59-A207-70557A640517}" destId="{EF50F46B-51F6-464B-BAC0-9A8BC167F22D}" srcOrd="9" destOrd="0" presId="urn:microsoft.com/office/officeart/2008/layout/LinedList"/>
    <dgm:cxn modelId="{717D54E3-4BD4-42BF-8D8E-314B0B6D013F}" type="presParOf" srcId="{EF50F46B-51F6-464B-BAC0-9A8BC167F22D}" destId="{9001CBAB-4D70-4470-B08A-F0E74F053320}" srcOrd="0" destOrd="0" presId="urn:microsoft.com/office/officeart/2008/layout/LinedList"/>
    <dgm:cxn modelId="{E0CDDBC1-EC73-4F20-A2DC-F50CB460D276}" type="presParOf" srcId="{EF50F46B-51F6-464B-BAC0-9A8BC167F22D}" destId="{06293002-E97B-44C9-962D-38B25E36E84A}" srcOrd="1" destOrd="0" presId="urn:microsoft.com/office/officeart/2008/layout/LinedList"/>
    <dgm:cxn modelId="{289397C4-1B12-466F-B6FF-17B0ACD15957}" type="presParOf" srcId="{3F0C3C80-ECA0-4D59-A207-70557A640517}" destId="{1A461706-0AF7-4252-AC7E-A94439ABB34B}" srcOrd="10" destOrd="0" presId="urn:microsoft.com/office/officeart/2008/layout/LinedList"/>
    <dgm:cxn modelId="{DFC6BC00-139B-4803-8B5B-88A9422EE737}" type="presParOf" srcId="{3F0C3C80-ECA0-4D59-A207-70557A640517}" destId="{E4C7F0B2-579B-4B66-A0BA-E501343FF646}" srcOrd="11" destOrd="0" presId="urn:microsoft.com/office/officeart/2008/layout/LinedList"/>
    <dgm:cxn modelId="{56CCEBD4-782A-4B4A-861B-EE83A6EE328C}" type="presParOf" srcId="{E4C7F0B2-579B-4B66-A0BA-E501343FF646}" destId="{2CFDBD77-13E7-4FEA-859B-6487DF60321F}" srcOrd="0" destOrd="0" presId="urn:microsoft.com/office/officeart/2008/layout/LinedList"/>
    <dgm:cxn modelId="{750A3CB3-363A-4756-B9B6-A5D1576B72F8}" type="presParOf" srcId="{E4C7F0B2-579B-4B66-A0BA-E501343FF646}" destId="{0C14E7FB-3979-4ECB-B431-566CBD2D5C7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76C3CB-987D-4C80-9255-53044A610EA5}"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ECD962F7-3CDD-4AB8-9C67-AD0E27AFF51E}">
      <dgm:prSet/>
      <dgm:spPr/>
      <dgm:t>
        <a:bodyPr/>
        <a:lstStyle/>
        <a:p>
          <a:r>
            <a:rPr lang="en-GB" dirty="0"/>
            <a:t>A forward market is one that allows economic agents to set the price of an asset today for delivery in the future</a:t>
          </a:r>
          <a:endParaRPr lang="en-US" dirty="0"/>
        </a:p>
      </dgm:t>
    </dgm:pt>
    <dgm:pt modelId="{C8EEFD2F-C9D6-441C-8D01-95746FCECC25}" type="parTrans" cxnId="{2869989F-1664-4C77-B8F1-FA61D9B7B21E}">
      <dgm:prSet/>
      <dgm:spPr/>
      <dgm:t>
        <a:bodyPr/>
        <a:lstStyle/>
        <a:p>
          <a:endParaRPr lang="en-US"/>
        </a:p>
      </dgm:t>
    </dgm:pt>
    <dgm:pt modelId="{2C717F69-6B62-4257-8A72-996180329307}" type="sibTrans" cxnId="{2869989F-1664-4C77-B8F1-FA61D9B7B21E}">
      <dgm:prSet/>
      <dgm:spPr/>
      <dgm:t>
        <a:bodyPr/>
        <a:lstStyle/>
        <a:p>
          <a:endParaRPr lang="en-US"/>
        </a:p>
      </dgm:t>
    </dgm:pt>
    <dgm:pt modelId="{1F05B358-D9CA-4DA9-876E-690EB17C3BB1}">
      <dgm:prSet/>
      <dgm:spPr/>
      <dgm:t>
        <a:bodyPr/>
        <a:lstStyle/>
        <a:p>
          <a:r>
            <a:rPr lang="en-GB" dirty="0"/>
            <a:t>The agreement undertaken is called a forward contract</a:t>
          </a:r>
          <a:endParaRPr lang="en-US" dirty="0"/>
        </a:p>
      </dgm:t>
    </dgm:pt>
    <dgm:pt modelId="{7C6589F4-04CE-4B66-BB0C-CE548EE587E1}" type="parTrans" cxnId="{AF8C79A2-73EB-48D1-84F9-1F9429738CDE}">
      <dgm:prSet/>
      <dgm:spPr/>
      <dgm:t>
        <a:bodyPr/>
        <a:lstStyle/>
        <a:p>
          <a:endParaRPr lang="en-US"/>
        </a:p>
      </dgm:t>
    </dgm:pt>
    <dgm:pt modelId="{453CA4A4-DD68-4981-8AF2-D8B8B82A1AB5}" type="sibTrans" cxnId="{AF8C79A2-73EB-48D1-84F9-1F9429738CDE}">
      <dgm:prSet/>
      <dgm:spPr/>
      <dgm:t>
        <a:bodyPr/>
        <a:lstStyle/>
        <a:p>
          <a:endParaRPr lang="en-US"/>
        </a:p>
      </dgm:t>
    </dgm:pt>
    <dgm:pt modelId="{B186929C-72F8-4C9B-AD76-C4B738A653F4}">
      <dgm:prSet/>
      <dgm:spPr/>
      <dgm:t>
        <a:bodyPr/>
        <a:lstStyle/>
        <a:p>
          <a:r>
            <a:rPr lang="en-GB" dirty="0"/>
            <a:t>Unlike futures contracts these are not traded on exchanges and are settled on delivery of the asset</a:t>
          </a:r>
          <a:endParaRPr lang="en-US" dirty="0"/>
        </a:p>
      </dgm:t>
    </dgm:pt>
    <dgm:pt modelId="{3B15E894-27A5-49A4-B485-1F30C39EBF0A}" type="parTrans" cxnId="{248F1D56-C243-455D-8D00-AE5A5FA36004}">
      <dgm:prSet/>
      <dgm:spPr/>
      <dgm:t>
        <a:bodyPr/>
        <a:lstStyle/>
        <a:p>
          <a:endParaRPr lang="en-US"/>
        </a:p>
      </dgm:t>
    </dgm:pt>
    <dgm:pt modelId="{B31BA9E6-C86F-4753-BC00-FB139AE17ACF}" type="sibTrans" cxnId="{248F1D56-C243-455D-8D00-AE5A5FA36004}">
      <dgm:prSet/>
      <dgm:spPr/>
      <dgm:t>
        <a:bodyPr/>
        <a:lstStyle/>
        <a:p>
          <a:endParaRPr lang="en-US"/>
        </a:p>
      </dgm:t>
    </dgm:pt>
    <dgm:pt modelId="{2ABBE547-4A74-4794-8C9E-5CDF286A20B8}">
      <dgm:prSet/>
      <dgm:spPr/>
      <dgm:t>
        <a:bodyPr/>
        <a:lstStyle/>
        <a:p>
          <a:r>
            <a:rPr lang="en-GB" dirty="0"/>
            <a:t>Futures contracts are undertaken to </a:t>
          </a:r>
          <a:r>
            <a:rPr lang="en-GB" b="1" dirty="0"/>
            <a:t>hedge </a:t>
          </a:r>
          <a:r>
            <a:rPr lang="en-GB" dirty="0"/>
            <a:t>against adverse movements in exchange rates or commodity prices</a:t>
          </a:r>
          <a:endParaRPr lang="en-US" dirty="0"/>
        </a:p>
      </dgm:t>
    </dgm:pt>
    <dgm:pt modelId="{F7BFE0B8-9F15-4609-93DC-46CA799FD4D4}" type="parTrans" cxnId="{E89AC008-9FF2-4AE1-9832-5C6B960A1CCC}">
      <dgm:prSet/>
      <dgm:spPr/>
      <dgm:t>
        <a:bodyPr/>
        <a:lstStyle/>
        <a:p>
          <a:endParaRPr lang="en-US"/>
        </a:p>
      </dgm:t>
    </dgm:pt>
    <dgm:pt modelId="{5128D6F9-E1D4-442C-91CD-08B4A1197FC4}" type="sibTrans" cxnId="{E89AC008-9FF2-4AE1-9832-5C6B960A1CCC}">
      <dgm:prSet/>
      <dgm:spPr/>
      <dgm:t>
        <a:bodyPr/>
        <a:lstStyle/>
        <a:p>
          <a:endParaRPr lang="en-US"/>
        </a:p>
      </dgm:t>
    </dgm:pt>
    <dgm:pt modelId="{CCD075B6-E1E2-4D82-B80F-73813466AC96}">
      <dgm:prSet/>
      <dgm:spPr/>
      <dgm:t>
        <a:bodyPr/>
        <a:lstStyle/>
        <a:p>
          <a:r>
            <a:rPr lang="en-GB" dirty="0"/>
            <a:t>The contracts are customised to individual firms and ensure price stability e.g. the food industry can guarantee the delivery price for food items allowing it to set prices for the future</a:t>
          </a:r>
          <a:endParaRPr lang="en-US" dirty="0"/>
        </a:p>
      </dgm:t>
    </dgm:pt>
    <dgm:pt modelId="{DC21B2F0-F291-4697-8958-62E8F14209B2}" type="parTrans" cxnId="{0558EBBF-00DA-4164-A1EB-B87EEC28D389}">
      <dgm:prSet/>
      <dgm:spPr/>
      <dgm:t>
        <a:bodyPr/>
        <a:lstStyle/>
        <a:p>
          <a:endParaRPr lang="en-US"/>
        </a:p>
      </dgm:t>
    </dgm:pt>
    <dgm:pt modelId="{96E532BE-64CB-4259-99EC-B5BF821AADE9}" type="sibTrans" cxnId="{0558EBBF-00DA-4164-A1EB-B87EEC28D389}">
      <dgm:prSet/>
      <dgm:spPr/>
      <dgm:t>
        <a:bodyPr/>
        <a:lstStyle/>
        <a:p>
          <a:endParaRPr lang="en-US"/>
        </a:p>
      </dgm:t>
    </dgm:pt>
    <dgm:pt modelId="{CEACE840-8C07-4010-86BA-5633419699EE}">
      <dgm:prSet/>
      <dgm:spPr/>
      <dgm:t>
        <a:bodyPr/>
        <a:lstStyle/>
        <a:p>
          <a:r>
            <a:rPr lang="en-GB" dirty="0"/>
            <a:t>The forwards market is an enormous industry and is particularly used by firms that import/export and those that deal in commodities, with its volatile prices</a:t>
          </a:r>
          <a:endParaRPr lang="en-US" dirty="0"/>
        </a:p>
      </dgm:t>
    </dgm:pt>
    <dgm:pt modelId="{06E5D48D-1E17-4D98-89B4-8FB8FA99A477}" type="parTrans" cxnId="{0B267384-1A9D-4B2F-826E-A9A566DBAC0D}">
      <dgm:prSet/>
      <dgm:spPr/>
      <dgm:t>
        <a:bodyPr/>
        <a:lstStyle/>
        <a:p>
          <a:endParaRPr lang="en-US"/>
        </a:p>
      </dgm:t>
    </dgm:pt>
    <dgm:pt modelId="{E0B56898-192E-4EFC-9AC2-CC4C93017389}" type="sibTrans" cxnId="{0B267384-1A9D-4B2F-826E-A9A566DBAC0D}">
      <dgm:prSet/>
      <dgm:spPr/>
      <dgm:t>
        <a:bodyPr/>
        <a:lstStyle/>
        <a:p>
          <a:endParaRPr lang="en-US"/>
        </a:p>
      </dgm:t>
    </dgm:pt>
    <dgm:pt modelId="{7352327E-FCD9-4E81-AEAD-F97D4029F297}" type="pres">
      <dgm:prSet presAssocID="{D576C3CB-987D-4C80-9255-53044A610EA5}" presName="vert0" presStyleCnt="0">
        <dgm:presLayoutVars>
          <dgm:dir/>
          <dgm:animOne val="branch"/>
          <dgm:animLvl val="lvl"/>
        </dgm:presLayoutVars>
      </dgm:prSet>
      <dgm:spPr/>
    </dgm:pt>
    <dgm:pt modelId="{2705BACD-89CF-4DFC-969E-284230BC2643}" type="pres">
      <dgm:prSet presAssocID="{ECD962F7-3CDD-4AB8-9C67-AD0E27AFF51E}" presName="thickLine" presStyleLbl="alignNode1" presStyleIdx="0" presStyleCnt="6"/>
      <dgm:spPr/>
    </dgm:pt>
    <dgm:pt modelId="{1233AC99-6776-4987-A05C-6393341BDEB4}" type="pres">
      <dgm:prSet presAssocID="{ECD962F7-3CDD-4AB8-9C67-AD0E27AFF51E}" presName="horz1" presStyleCnt="0"/>
      <dgm:spPr/>
    </dgm:pt>
    <dgm:pt modelId="{8318AF0A-5B79-4D2E-9446-070F9ECDD088}" type="pres">
      <dgm:prSet presAssocID="{ECD962F7-3CDD-4AB8-9C67-AD0E27AFF51E}" presName="tx1" presStyleLbl="revTx" presStyleIdx="0" presStyleCnt="6"/>
      <dgm:spPr/>
    </dgm:pt>
    <dgm:pt modelId="{9259BB17-C22B-43CB-B263-91126D0BB52A}" type="pres">
      <dgm:prSet presAssocID="{ECD962F7-3CDD-4AB8-9C67-AD0E27AFF51E}" presName="vert1" presStyleCnt="0"/>
      <dgm:spPr/>
    </dgm:pt>
    <dgm:pt modelId="{724A6152-5E67-4627-AAF0-C198F4293642}" type="pres">
      <dgm:prSet presAssocID="{1F05B358-D9CA-4DA9-876E-690EB17C3BB1}" presName="thickLine" presStyleLbl="alignNode1" presStyleIdx="1" presStyleCnt="6"/>
      <dgm:spPr/>
    </dgm:pt>
    <dgm:pt modelId="{EDBAC9DC-0AE6-42B9-B844-874A1B1D4C9A}" type="pres">
      <dgm:prSet presAssocID="{1F05B358-D9CA-4DA9-876E-690EB17C3BB1}" presName="horz1" presStyleCnt="0"/>
      <dgm:spPr/>
    </dgm:pt>
    <dgm:pt modelId="{1CA6A7FD-5E64-4091-B2CD-355E37CA96C9}" type="pres">
      <dgm:prSet presAssocID="{1F05B358-D9CA-4DA9-876E-690EB17C3BB1}" presName="tx1" presStyleLbl="revTx" presStyleIdx="1" presStyleCnt="6"/>
      <dgm:spPr/>
    </dgm:pt>
    <dgm:pt modelId="{DA878F12-3B8A-41BE-AEC5-26494503E8A6}" type="pres">
      <dgm:prSet presAssocID="{1F05B358-D9CA-4DA9-876E-690EB17C3BB1}" presName="vert1" presStyleCnt="0"/>
      <dgm:spPr/>
    </dgm:pt>
    <dgm:pt modelId="{1B356B98-EE5A-424B-AF33-A17C367FDB7E}" type="pres">
      <dgm:prSet presAssocID="{B186929C-72F8-4C9B-AD76-C4B738A653F4}" presName="thickLine" presStyleLbl="alignNode1" presStyleIdx="2" presStyleCnt="6"/>
      <dgm:spPr/>
    </dgm:pt>
    <dgm:pt modelId="{7FCB9812-AC18-4493-9F99-1865A6882F98}" type="pres">
      <dgm:prSet presAssocID="{B186929C-72F8-4C9B-AD76-C4B738A653F4}" presName="horz1" presStyleCnt="0"/>
      <dgm:spPr/>
    </dgm:pt>
    <dgm:pt modelId="{9C9A9176-D9DE-4C7A-AB27-E7FB66A763BB}" type="pres">
      <dgm:prSet presAssocID="{B186929C-72F8-4C9B-AD76-C4B738A653F4}" presName="tx1" presStyleLbl="revTx" presStyleIdx="2" presStyleCnt="6"/>
      <dgm:spPr/>
    </dgm:pt>
    <dgm:pt modelId="{ED047FC1-E4D4-4119-A3E4-CDEA851E804A}" type="pres">
      <dgm:prSet presAssocID="{B186929C-72F8-4C9B-AD76-C4B738A653F4}" presName="vert1" presStyleCnt="0"/>
      <dgm:spPr/>
    </dgm:pt>
    <dgm:pt modelId="{94312631-287B-4D11-95DD-EB168BE93CAE}" type="pres">
      <dgm:prSet presAssocID="{2ABBE547-4A74-4794-8C9E-5CDF286A20B8}" presName="thickLine" presStyleLbl="alignNode1" presStyleIdx="3" presStyleCnt="6"/>
      <dgm:spPr/>
    </dgm:pt>
    <dgm:pt modelId="{E5874F54-1D92-49E5-A957-041450F159E9}" type="pres">
      <dgm:prSet presAssocID="{2ABBE547-4A74-4794-8C9E-5CDF286A20B8}" presName="horz1" presStyleCnt="0"/>
      <dgm:spPr/>
    </dgm:pt>
    <dgm:pt modelId="{3D7D9740-9CE2-4D0C-9E2E-7569A02D8BDF}" type="pres">
      <dgm:prSet presAssocID="{2ABBE547-4A74-4794-8C9E-5CDF286A20B8}" presName="tx1" presStyleLbl="revTx" presStyleIdx="3" presStyleCnt="6"/>
      <dgm:spPr/>
    </dgm:pt>
    <dgm:pt modelId="{37ED42C5-37AA-45FA-8356-CF86EACFE58C}" type="pres">
      <dgm:prSet presAssocID="{2ABBE547-4A74-4794-8C9E-5CDF286A20B8}" presName="vert1" presStyleCnt="0"/>
      <dgm:spPr/>
    </dgm:pt>
    <dgm:pt modelId="{212C2B75-25CF-4085-AC24-BFC138E617E4}" type="pres">
      <dgm:prSet presAssocID="{CCD075B6-E1E2-4D82-B80F-73813466AC96}" presName="thickLine" presStyleLbl="alignNode1" presStyleIdx="4" presStyleCnt="6"/>
      <dgm:spPr/>
    </dgm:pt>
    <dgm:pt modelId="{A54BCECC-C123-4D58-80AD-CBFC5F994705}" type="pres">
      <dgm:prSet presAssocID="{CCD075B6-E1E2-4D82-B80F-73813466AC96}" presName="horz1" presStyleCnt="0"/>
      <dgm:spPr/>
    </dgm:pt>
    <dgm:pt modelId="{6587B387-44D3-4D06-A506-EC2CC8876BC3}" type="pres">
      <dgm:prSet presAssocID="{CCD075B6-E1E2-4D82-B80F-73813466AC96}" presName="tx1" presStyleLbl="revTx" presStyleIdx="4" presStyleCnt="6"/>
      <dgm:spPr/>
    </dgm:pt>
    <dgm:pt modelId="{998A96AC-2D8A-4880-8CB9-BBACBD77B931}" type="pres">
      <dgm:prSet presAssocID="{CCD075B6-E1E2-4D82-B80F-73813466AC96}" presName="vert1" presStyleCnt="0"/>
      <dgm:spPr/>
    </dgm:pt>
    <dgm:pt modelId="{40BD76CA-1B08-482D-8651-42993A05A572}" type="pres">
      <dgm:prSet presAssocID="{CEACE840-8C07-4010-86BA-5633419699EE}" presName="thickLine" presStyleLbl="alignNode1" presStyleIdx="5" presStyleCnt="6"/>
      <dgm:spPr/>
    </dgm:pt>
    <dgm:pt modelId="{4D2B8767-EB58-4613-BFC6-8B08B38EAACF}" type="pres">
      <dgm:prSet presAssocID="{CEACE840-8C07-4010-86BA-5633419699EE}" presName="horz1" presStyleCnt="0"/>
      <dgm:spPr/>
    </dgm:pt>
    <dgm:pt modelId="{18F54596-4D24-4CAF-AF64-358BA17CD3F2}" type="pres">
      <dgm:prSet presAssocID="{CEACE840-8C07-4010-86BA-5633419699EE}" presName="tx1" presStyleLbl="revTx" presStyleIdx="5" presStyleCnt="6"/>
      <dgm:spPr/>
    </dgm:pt>
    <dgm:pt modelId="{2DC4A770-65EA-4B07-8AA9-6B2F8DAA4D96}" type="pres">
      <dgm:prSet presAssocID="{CEACE840-8C07-4010-86BA-5633419699EE}" presName="vert1" presStyleCnt="0"/>
      <dgm:spPr/>
    </dgm:pt>
  </dgm:ptLst>
  <dgm:cxnLst>
    <dgm:cxn modelId="{E89AC008-9FF2-4AE1-9832-5C6B960A1CCC}" srcId="{D576C3CB-987D-4C80-9255-53044A610EA5}" destId="{2ABBE547-4A74-4794-8C9E-5CDF286A20B8}" srcOrd="3" destOrd="0" parTransId="{F7BFE0B8-9F15-4609-93DC-46CA799FD4D4}" sibTransId="{5128D6F9-E1D4-442C-91CD-08B4A1197FC4}"/>
    <dgm:cxn modelId="{0459C127-C71C-4E64-898D-D82915255196}" type="presOf" srcId="{B186929C-72F8-4C9B-AD76-C4B738A653F4}" destId="{9C9A9176-D9DE-4C7A-AB27-E7FB66A763BB}" srcOrd="0" destOrd="0" presId="urn:microsoft.com/office/officeart/2008/layout/LinedList"/>
    <dgm:cxn modelId="{EFD66137-A827-4D60-8A48-62C670E26928}" type="presOf" srcId="{CEACE840-8C07-4010-86BA-5633419699EE}" destId="{18F54596-4D24-4CAF-AF64-358BA17CD3F2}" srcOrd="0" destOrd="0" presId="urn:microsoft.com/office/officeart/2008/layout/LinedList"/>
    <dgm:cxn modelId="{248F1D56-C243-455D-8D00-AE5A5FA36004}" srcId="{D576C3CB-987D-4C80-9255-53044A610EA5}" destId="{B186929C-72F8-4C9B-AD76-C4B738A653F4}" srcOrd="2" destOrd="0" parTransId="{3B15E894-27A5-49A4-B485-1F30C39EBF0A}" sibTransId="{B31BA9E6-C86F-4753-BC00-FB139AE17ACF}"/>
    <dgm:cxn modelId="{0B267384-1A9D-4B2F-826E-A9A566DBAC0D}" srcId="{D576C3CB-987D-4C80-9255-53044A610EA5}" destId="{CEACE840-8C07-4010-86BA-5633419699EE}" srcOrd="5" destOrd="0" parTransId="{06E5D48D-1E17-4D98-89B4-8FB8FA99A477}" sibTransId="{E0B56898-192E-4EFC-9AC2-CC4C93017389}"/>
    <dgm:cxn modelId="{2E074690-F82B-484E-A6EB-2D8D51A01AE6}" type="presOf" srcId="{CCD075B6-E1E2-4D82-B80F-73813466AC96}" destId="{6587B387-44D3-4D06-A506-EC2CC8876BC3}" srcOrd="0" destOrd="0" presId="urn:microsoft.com/office/officeart/2008/layout/LinedList"/>
    <dgm:cxn modelId="{2869989F-1664-4C77-B8F1-FA61D9B7B21E}" srcId="{D576C3CB-987D-4C80-9255-53044A610EA5}" destId="{ECD962F7-3CDD-4AB8-9C67-AD0E27AFF51E}" srcOrd="0" destOrd="0" parTransId="{C8EEFD2F-C9D6-441C-8D01-95746FCECC25}" sibTransId="{2C717F69-6B62-4257-8A72-996180329307}"/>
    <dgm:cxn modelId="{AF8C79A2-73EB-48D1-84F9-1F9429738CDE}" srcId="{D576C3CB-987D-4C80-9255-53044A610EA5}" destId="{1F05B358-D9CA-4DA9-876E-690EB17C3BB1}" srcOrd="1" destOrd="0" parTransId="{7C6589F4-04CE-4B66-BB0C-CE548EE587E1}" sibTransId="{453CA4A4-DD68-4981-8AF2-D8B8B82A1AB5}"/>
    <dgm:cxn modelId="{EABE9AB9-6597-41AC-9582-309AB655B250}" type="presOf" srcId="{D576C3CB-987D-4C80-9255-53044A610EA5}" destId="{7352327E-FCD9-4E81-AEAD-F97D4029F297}" srcOrd="0" destOrd="0" presId="urn:microsoft.com/office/officeart/2008/layout/LinedList"/>
    <dgm:cxn modelId="{B04C97BF-C516-43A3-9437-E1F24C8F8783}" type="presOf" srcId="{1F05B358-D9CA-4DA9-876E-690EB17C3BB1}" destId="{1CA6A7FD-5E64-4091-B2CD-355E37CA96C9}" srcOrd="0" destOrd="0" presId="urn:microsoft.com/office/officeart/2008/layout/LinedList"/>
    <dgm:cxn modelId="{0558EBBF-00DA-4164-A1EB-B87EEC28D389}" srcId="{D576C3CB-987D-4C80-9255-53044A610EA5}" destId="{CCD075B6-E1E2-4D82-B80F-73813466AC96}" srcOrd="4" destOrd="0" parTransId="{DC21B2F0-F291-4697-8958-62E8F14209B2}" sibTransId="{96E532BE-64CB-4259-99EC-B5BF821AADE9}"/>
    <dgm:cxn modelId="{9D9AC3E2-F9E3-4E71-830D-16F7CC83E746}" type="presOf" srcId="{2ABBE547-4A74-4794-8C9E-5CDF286A20B8}" destId="{3D7D9740-9CE2-4D0C-9E2E-7569A02D8BDF}" srcOrd="0" destOrd="0" presId="urn:microsoft.com/office/officeart/2008/layout/LinedList"/>
    <dgm:cxn modelId="{2E973CF7-EF66-40AF-A92D-69404B268778}" type="presOf" srcId="{ECD962F7-3CDD-4AB8-9C67-AD0E27AFF51E}" destId="{8318AF0A-5B79-4D2E-9446-070F9ECDD088}" srcOrd="0" destOrd="0" presId="urn:microsoft.com/office/officeart/2008/layout/LinedList"/>
    <dgm:cxn modelId="{A3C59CB6-9827-4D5D-BB28-01B1FD5D1892}" type="presParOf" srcId="{7352327E-FCD9-4E81-AEAD-F97D4029F297}" destId="{2705BACD-89CF-4DFC-969E-284230BC2643}" srcOrd="0" destOrd="0" presId="urn:microsoft.com/office/officeart/2008/layout/LinedList"/>
    <dgm:cxn modelId="{C3AD7609-4672-4284-92AC-E7194D7C299D}" type="presParOf" srcId="{7352327E-FCD9-4E81-AEAD-F97D4029F297}" destId="{1233AC99-6776-4987-A05C-6393341BDEB4}" srcOrd="1" destOrd="0" presId="urn:microsoft.com/office/officeart/2008/layout/LinedList"/>
    <dgm:cxn modelId="{C026DA8C-2283-453D-AB52-9B0381B21E2D}" type="presParOf" srcId="{1233AC99-6776-4987-A05C-6393341BDEB4}" destId="{8318AF0A-5B79-4D2E-9446-070F9ECDD088}" srcOrd="0" destOrd="0" presId="urn:microsoft.com/office/officeart/2008/layout/LinedList"/>
    <dgm:cxn modelId="{381D4AC7-67E6-45C1-B6D8-A12101191A13}" type="presParOf" srcId="{1233AC99-6776-4987-A05C-6393341BDEB4}" destId="{9259BB17-C22B-43CB-B263-91126D0BB52A}" srcOrd="1" destOrd="0" presId="urn:microsoft.com/office/officeart/2008/layout/LinedList"/>
    <dgm:cxn modelId="{059C9F49-EE37-4260-8C7F-DB6D168BA1BD}" type="presParOf" srcId="{7352327E-FCD9-4E81-AEAD-F97D4029F297}" destId="{724A6152-5E67-4627-AAF0-C198F4293642}" srcOrd="2" destOrd="0" presId="urn:microsoft.com/office/officeart/2008/layout/LinedList"/>
    <dgm:cxn modelId="{579BCA10-6A47-4C98-A0C8-D38E70C5CD42}" type="presParOf" srcId="{7352327E-FCD9-4E81-AEAD-F97D4029F297}" destId="{EDBAC9DC-0AE6-42B9-B844-874A1B1D4C9A}" srcOrd="3" destOrd="0" presId="urn:microsoft.com/office/officeart/2008/layout/LinedList"/>
    <dgm:cxn modelId="{9783BA3E-65A1-4B28-9AE7-ED28CD73D217}" type="presParOf" srcId="{EDBAC9DC-0AE6-42B9-B844-874A1B1D4C9A}" destId="{1CA6A7FD-5E64-4091-B2CD-355E37CA96C9}" srcOrd="0" destOrd="0" presId="urn:microsoft.com/office/officeart/2008/layout/LinedList"/>
    <dgm:cxn modelId="{47AA9897-8F05-4E10-8F7B-F3ECF8021E35}" type="presParOf" srcId="{EDBAC9DC-0AE6-42B9-B844-874A1B1D4C9A}" destId="{DA878F12-3B8A-41BE-AEC5-26494503E8A6}" srcOrd="1" destOrd="0" presId="urn:microsoft.com/office/officeart/2008/layout/LinedList"/>
    <dgm:cxn modelId="{58834E73-EF1E-4E99-9977-EFA7F41948FE}" type="presParOf" srcId="{7352327E-FCD9-4E81-AEAD-F97D4029F297}" destId="{1B356B98-EE5A-424B-AF33-A17C367FDB7E}" srcOrd="4" destOrd="0" presId="urn:microsoft.com/office/officeart/2008/layout/LinedList"/>
    <dgm:cxn modelId="{333761C1-B472-4F06-B0A8-BF3929E51DBD}" type="presParOf" srcId="{7352327E-FCD9-4E81-AEAD-F97D4029F297}" destId="{7FCB9812-AC18-4493-9F99-1865A6882F98}" srcOrd="5" destOrd="0" presId="urn:microsoft.com/office/officeart/2008/layout/LinedList"/>
    <dgm:cxn modelId="{89A4856D-5E56-4682-9CAD-0424E0D3D54C}" type="presParOf" srcId="{7FCB9812-AC18-4493-9F99-1865A6882F98}" destId="{9C9A9176-D9DE-4C7A-AB27-E7FB66A763BB}" srcOrd="0" destOrd="0" presId="urn:microsoft.com/office/officeart/2008/layout/LinedList"/>
    <dgm:cxn modelId="{A74591C4-31BE-4CBC-BDD2-A94622BE0F39}" type="presParOf" srcId="{7FCB9812-AC18-4493-9F99-1865A6882F98}" destId="{ED047FC1-E4D4-4119-A3E4-CDEA851E804A}" srcOrd="1" destOrd="0" presId="urn:microsoft.com/office/officeart/2008/layout/LinedList"/>
    <dgm:cxn modelId="{8CC2C744-A47B-4F0F-A6FF-991D88906584}" type="presParOf" srcId="{7352327E-FCD9-4E81-AEAD-F97D4029F297}" destId="{94312631-287B-4D11-95DD-EB168BE93CAE}" srcOrd="6" destOrd="0" presId="urn:microsoft.com/office/officeart/2008/layout/LinedList"/>
    <dgm:cxn modelId="{DDCB3926-1398-48F2-A373-007E1FFDF414}" type="presParOf" srcId="{7352327E-FCD9-4E81-AEAD-F97D4029F297}" destId="{E5874F54-1D92-49E5-A957-041450F159E9}" srcOrd="7" destOrd="0" presId="urn:microsoft.com/office/officeart/2008/layout/LinedList"/>
    <dgm:cxn modelId="{E9807468-76C1-4BF8-B47D-702ED9ED836F}" type="presParOf" srcId="{E5874F54-1D92-49E5-A957-041450F159E9}" destId="{3D7D9740-9CE2-4D0C-9E2E-7569A02D8BDF}" srcOrd="0" destOrd="0" presId="urn:microsoft.com/office/officeart/2008/layout/LinedList"/>
    <dgm:cxn modelId="{6FEA6435-4CFE-44DB-BF9A-4623CDB4BDD5}" type="presParOf" srcId="{E5874F54-1D92-49E5-A957-041450F159E9}" destId="{37ED42C5-37AA-45FA-8356-CF86EACFE58C}" srcOrd="1" destOrd="0" presId="urn:microsoft.com/office/officeart/2008/layout/LinedList"/>
    <dgm:cxn modelId="{FF606B9B-7E6B-4843-8ADE-3CF08F5653E6}" type="presParOf" srcId="{7352327E-FCD9-4E81-AEAD-F97D4029F297}" destId="{212C2B75-25CF-4085-AC24-BFC138E617E4}" srcOrd="8" destOrd="0" presId="urn:microsoft.com/office/officeart/2008/layout/LinedList"/>
    <dgm:cxn modelId="{75C988D8-2E91-46A7-B128-E19B6E468517}" type="presParOf" srcId="{7352327E-FCD9-4E81-AEAD-F97D4029F297}" destId="{A54BCECC-C123-4D58-80AD-CBFC5F994705}" srcOrd="9" destOrd="0" presId="urn:microsoft.com/office/officeart/2008/layout/LinedList"/>
    <dgm:cxn modelId="{AEC9FBD7-36FA-4306-B4FB-74D37473F39F}" type="presParOf" srcId="{A54BCECC-C123-4D58-80AD-CBFC5F994705}" destId="{6587B387-44D3-4D06-A506-EC2CC8876BC3}" srcOrd="0" destOrd="0" presId="urn:microsoft.com/office/officeart/2008/layout/LinedList"/>
    <dgm:cxn modelId="{05930312-AAE1-4CDE-A6B0-9DF5F9072A9C}" type="presParOf" srcId="{A54BCECC-C123-4D58-80AD-CBFC5F994705}" destId="{998A96AC-2D8A-4880-8CB9-BBACBD77B931}" srcOrd="1" destOrd="0" presId="urn:microsoft.com/office/officeart/2008/layout/LinedList"/>
    <dgm:cxn modelId="{7B6E2B2A-7FE8-47D8-8B7E-F1668F4BCE62}" type="presParOf" srcId="{7352327E-FCD9-4E81-AEAD-F97D4029F297}" destId="{40BD76CA-1B08-482D-8651-42993A05A572}" srcOrd="10" destOrd="0" presId="urn:microsoft.com/office/officeart/2008/layout/LinedList"/>
    <dgm:cxn modelId="{B33F9F44-BD55-467A-BEE9-56F0E6DB3B70}" type="presParOf" srcId="{7352327E-FCD9-4E81-AEAD-F97D4029F297}" destId="{4D2B8767-EB58-4613-BFC6-8B08B38EAACF}" srcOrd="11" destOrd="0" presId="urn:microsoft.com/office/officeart/2008/layout/LinedList"/>
    <dgm:cxn modelId="{1F4AEC92-668A-44A2-81C1-66B6DB145B14}" type="presParOf" srcId="{4D2B8767-EB58-4613-BFC6-8B08B38EAACF}" destId="{18F54596-4D24-4CAF-AF64-358BA17CD3F2}" srcOrd="0" destOrd="0" presId="urn:microsoft.com/office/officeart/2008/layout/LinedList"/>
    <dgm:cxn modelId="{626A39B6-55CC-4292-8993-0C4C03ED080A}" type="presParOf" srcId="{4D2B8767-EB58-4613-BFC6-8B08B38EAACF}" destId="{2DC4A770-65EA-4B07-8AA9-6B2F8DAA4D9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9B4C24-06D7-428F-8438-1C45BAECA46B}"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en-US"/>
        </a:p>
      </dgm:t>
    </dgm:pt>
    <dgm:pt modelId="{574C19B2-F71E-4058-8BC5-242C3F5BE716}">
      <dgm:prSet/>
      <dgm:spPr/>
      <dgm:t>
        <a:bodyPr/>
        <a:lstStyle/>
        <a:p>
          <a:r>
            <a:rPr lang="en-GB" b="1"/>
            <a:t>Financial markets help in issuing shares (equities)</a:t>
          </a:r>
          <a:endParaRPr lang="en-US"/>
        </a:p>
      </dgm:t>
    </dgm:pt>
    <dgm:pt modelId="{D270B556-B24D-4A16-914A-9C4407A5A683}" type="parTrans" cxnId="{773DE654-7825-45F5-BD73-8BD85162DF4F}">
      <dgm:prSet/>
      <dgm:spPr/>
      <dgm:t>
        <a:bodyPr/>
        <a:lstStyle/>
        <a:p>
          <a:endParaRPr lang="en-US"/>
        </a:p>
      </dgm:t>
    </dgm:pt>
    <dgm:pt modelId="{FEEF06C5-74F9-48C2-AFC1-2944F3556306}" type="sibTrans" cxnId="{773DE654-7825-45F5-BD73-8BD85162DF4F}">
      <dgm:prSet/>
      <dgm:spPr/>
      <dgm:t>
        <a:bodyPr/>
        <a:lstStyle/>
        <a:p>
          <a:endParaRPr lang="en-US"/>
        </a:p>
      </dgm:t>
    </dgm:pt>
    <dgm:pt modelId="{BBFB73FB-0503-4A1E-9A82-42ED7460A068}">
      <dgm:prSet/>
      <dgm:spPr/>
      <dgm:t>
        <a:bodyPr/>
        <a:lstStyle/>
        <a:p>
          <a:r>
            <a:rPr lang="en-GB"/>
            <a:t>These are shares sold by a company in return for a stake in the future profits of the firm</a:t>
          </a:r>
          <a:endParaRPr lang="en-US"/>
        </a:p>
      </dgm:t>
    </dgm:pt>
    <dgm:pt modelId="{CB2B9962-2541-4E8C-9619-083A407A28E1}" type="parTrans" cxnId="{AF6EBF05-2F94-44BB-A604-B20885CD35FB}">
      <dgm:prSet/>
      <dgm:spPr/>
      <dgm:t>
        <a:bodyPr/>
        <a:lstStyle/>
        <a:p>
          <a:endParaRPr lang="en-US"/>
        </a:p>
      </dgm:t>
    </dgm:pt>
    <dgm:pt modelId="{418B90C1-4114-4832-91A8-23C6350B2B47}" type="sibTrans" cxnId="{AF6EBF05-2F94-44BB-A604-B20885CD35FB}">
      <dgm:prSet/>
      <dgm:spPr/>
      <dgm:t>
        <a:bodyPr/>
        <a:lstStyle/>
        <a:p>
          <a:endParaRPr lang="en-US"/>
        </a:p>
      </dgm:t>
    </dgm:pt>
    <dgm:pt modelId="{94E74653-D1BD-465B-8792-F6067F4FAA77}">
      <dgm:prSet/>
      <dgm:spPr/>
      <dgm:t>
        <a:bodyPr/>
        <a:lstStyle/>
        <a:p>
          <a:r>
            <a:rPr lang="en-GB"/>
            <a:t>They can be issued by private (LTDs) or public limited companies (PLCs), but only shares issued by PLCs can be traded on the stock exchange</a:t>
          </a:r>
          <a:endParaRPr lang="en-US"/>
        </a:p>
      </dgm:t>
    </dgm:pt>
    <dgm:pt modelId="{C701339A-AED5-4601-BF45-C7A6906F38B9}" type="parTrans" cxnId="{0807CB82-012A-4751-B20D-83948F3191E7}">
      <dgm:prSet/>
      <dgm:spPr/>
      <dgm:t>
        <a:bodyPr/>
        <a:lstStyle/>
        <a:p>
          <a:endParaRPr lang="en-US"/>
        </a:p>
      </dgm:t>
    </dgm:pt>
    <dgm:pt modelId="{6CED939C-E70C-4375-B20F-06A081D75F4A}" type="sibTrans" cxnId="{0807CB82-012A-4751-B20D-83948F3191E7}">
      <dgm:prSet/>
      <dgm:spPr/>
      <dgm:t>
        <a:bodyPr/>
        <a:lstStyle/>
        <a:p>
          <a:endParaRPr lang="en-US"/>
        </a:p>
      </dgm:t>
    </dgm:pt>
    <dgm:pt modelId="{5403335C-A858-402D-A56A-4932D69B5B5A}">
      <dgm:prSet/>
      <dgm:spPr/>
      <dgm:t>
        <a:bodyPr/>
        <a:lstStyle/>
        <a:p>
          <a:r>
            <a:rPr lang="en-GB"/>
            <a:t>Issuing shares is a good way to raise large amounts of financial capital</a:t>
          </a:r>
          <a:endParaRPr lang="en-US"/>
        </a:p>
      </dgm:t>
    </dgm:pt>
    <dgm:pt modelId="{66B416CB-B1EB-4318-85E0-77177677C064}" type="parTrans" cxnId="{89A3FB55-7F66-4AAE-B319-7FD2A014A65F}">
      <dgm:prSet/>
      <dgm:spPr/>
      <dgm:t>
        <a:bodyPr/>
        <a:lstStyle/>
        <a:p>
          <a:endParaRPr lang="en-US"/>
        </a:p>
      </dgm:t>
    </dgm:pt>
    <dgm:pt modelId="{06543F10-D579-48B5-9D14-097CD6D34352}" type="sibTrans" cxnId="{89A3FB55-7F66-4AAE-B319-7FD2A014A65F}">
      <dgm:prSet/>
      <dgm:spPr/>
      <dgm:t>
        <a:bodyPr/>
        <a:lstStyle/>
        <a:p>
          <a:endParaRPr lang="en-US"/>
        </a:p>
      </dgm:t>
    </dgm:pt>
    <dgm:pt modelId="{969B863B-D5E2-4C33-9C63-ACBE765B1090}">
      <dgm:prSet/>
      <dgm:spPr/>
      <dgm:t>
        <a:bodyPr/>
        <a:lstStyle/>
        <a:p>
          <a:r>
            <a:rPr lang="en-GB" b="1"/>
            <a:t>They provide a market for buying and selling shares</a:t>
          </a:r>
          <a:endParaRPr lang="en-US"/>
        </a:p>
      </dgm:t>
    </dgm:pt>
    <dgm:pt modelId="{F9FFDA31-5051-4745-A766-F62F3FEA4E1E}" type="parTrans" cxnId="{B709936C-0033-4DB5-96D7-9FD4BF0D6FBB}">
      <dgm:prSet/>
      <dgm:spPr/>
      <dgm:t>
        <a:bodyPr/>
        <a:lstStyle/>
        <a:p>
          <a:endParaRPr lang="en-US"/>
        </a:p>
      </dgm:t>
    </dgm:pt>
    <dgm:pt modelId="{A4F9110D-F3C3-461A-AD03-99D17C54DA86}" type="sibTrans" cxnId="{B709936C-0033-4DB5-96D7-9FD4BF0D6FBB}">
      <dgm:prSet/>
      <dgm:spPr/>
      <dgm:t>
        <a:bodyPr/>
        <a:lstStyle/>
        <a:p>
          <a:endParaRPr lang="en-US"/>
        </a:p>
      </dgm:t>
    </dgm:pt>
    <dgm:pt modelId="{7DB502BC-5D4B-4BCB-BF86-93B74702234A}">
      <dgm:prSet/>
      <dgm:spPr/>
      <dgm:t>
        <a:bodyPr/>
        <a:lstStyle/>
        <a:p>
          <a:r>
            <a:rPr lang="en-GB"/>
            <a:t>New issue and secondary markets provide businesses looking for finance an opportunity to be matched with investors seeking a return</a:t>
          </a:r>
          <a:endParaRPr lang="en-US"/>
        </a:p>
      </dgm:t>
    </dgm:pt>
    <dgm:pt modelId="{D43B165D-B5BA-4E12-AC96-574B926F3669}" type="parTrans" cxnId="{E23A01C1-7296-4EF5-B522-15E07297E432}">
      <dgm:prSet/>
      <dgm:spPr/>
      <dgm:t>
        <a:bodyPr/>
        <a:lstStyle/>
        <a:p>
          <a:endParaRPr lang="en-US"/>
        </a:p>
      </dgm:t>
    </dgm:pt>
    <dgm:pt modelId="{E727A383-DC6A-4212-AFD2-FFDB67A3A807}" type="sibTrans" cxnId="{E23A01C1-7296-4EF5-B522-15E07297E432}">
      <dgm:prSet/>
      <dgm:spPr/>
      <dgm:t>
        <a:bodyPr/>
        <a:lstStyle/>
        <a:p>
          <a:endParaRPr lang="en-US"/>
        </a:p>
      </dgm:t>
    </dgm:pt>
    <dgm:pt modelId="{E4170093-553B-465B-8A32-18D8CEBF93ED}">
      <dgm:prSet/>
      <dgm:spPr/>
      <dgm:t>
        <a:bodyPr/>
        <a:lstStyle/>
        <a:p>
          <a:r>
            <a:rPr lang="en-GB"/>
            <a:t>Financial institutions must create a market for buying and selling shares. This means that they must hold an adequate supply of shares</a:t>
          </a:r>
          <a:endParaRPr lang="en-US"/>
        </a:p>
      </dgm:t>
    </dgm:pt>
    <dgm:pt modelId="{C372A75D-9632-4549-8B50-A23C1563FDE9}" type="parTrans" cxnId="{A6D5BAE4-03E7-402F-B6C9-28E05B35F647}">
      <dgm:prSet/>
      <dgm:spPr/>
      <dgm:t>
        <a:bodyPr/>
        <a:lstStyle/>
        <a:p>
          <a:endParaRPr lang="en-US"/>
        </a:p>
      </dgm:t>
    </dgm:pt>
    <dgm:pt modelId="{6C0A177A-C66E-4C0F-8ED1-208ACC6ACC6A}" type="sibTrans" cxnId="{A6D5BAE4-03E7-402F-B6C9-28E05B35F647}">
      <dgm:prSet/>
      <dgm:spPr/>
      <dgm:t>
        <a:bodyPr/>
        <a:lstStyle/>
        <a:p>
          <a:endParaRPr lang="en-US"/>
        </a:p>
      </dgm:t>
    </dgm:pt>
    <dgm:pt modelId="{35B17BBA-A539-4970-9EEF-09709E31D62A}">
      <dgm:prSet/>
      <dgm:spPr/>
      <dgm:t>
        <a:bodyPr/>
        <a:lstStyle/>
        <a:p>
          <a:r>
            <a:rPr lang="en-GB"/>
            <a:t>If they start to run out of shares the share price is bid up to ensure that there are enough shares available in the market </a:t>
          </a:r>
          <a:endParaRPr lang="en-US"/>
        </a:p>
      </dgm:t>
    </dgm:pt>
    <dgm:pt modelId="{3CC1BF41-E9C8-41BB-95AA-CE2B7D09773D}" type="parTrans" cxnId="{3639E730-2454-4258-9749-65CB99DBD832}">
      <dgm:prSet/>
      <dgm:spPr/>
      <dgm:t>
        <a:bodyPr/>
        <a:lstStyle/>
        <a:p>
          <a:endParaRPr lang="en-US"/>
        </a:p>
      </dgm:t>
    </dgm:pt>
    <dgm:pt modelId="{0D4DABBB-9368-42C1-8D73-C6C391EE2E07}" type="sibTrans" cxnId="{3639E730-2454-4258-9749-65CB99DBD832}">
      <dgm:prSet/>
      <dgm:spPr/>
      <dgm:t>
        <a:bodyPr/>
        <a:lstStyle/>
        <a:p>
          <a:endParaRPr lang="en-US"/>
        </a:p>
      </dgm:t>
    </dgm:pt>
    <dgm:pt modelId="{CDA595FE-3D66-48A9-80FE-76BDE41414CA}">
      <dgm:prSet/>
      <dgm:spPr/>
      <dgm:t>
        <a:bodyPr/>
        <a:lstStyle/>
        <a:p>
          <a:r>
            <a:rPr lang="en-GB" dirty="0"/>
            <a:t>If any of these markets become inefficient or cease to function as effectively as they might it can have large consequences on individuals, firms and governments</a:t>
          </a:r>
          <a:endParaRPr lang="en-US" dirty="0"/>
        </a:p>
      </dgm:t>
    </dgm:pt>
    <dgm:pt modelId="{18F74BAB-8BF0-4281-9AAD-012C4B7EC515}" type="parTrans" cxnId="{86207512-8423-422E-9AE5-57D7C119F701}">
      <dgm:prSet/>
      <dgm:spPr/>
      <dgm:t>
        <a:bodyPr/>
        <a:lstStyle/>
        <a:p>
          <a:endParaRPr lang="en-US"/>
        </a:p>
      </dgm:t>
    </dgm:pt>
    <dgm:pt modelId="{D4BEF9DA-F20B-4906-8FBE-5EC2E1DDB042}" type="sibTrans" cxnId="{86207512-8423-422E-9AE5-57D7C119F701}">
      <dgm:prSet/>
      <dgm:spPr/>
      <dgm:t>
        <a:bodyPr/>
        <a:lstStyle/>
        <a:p>
          <a:endParaRPr lang="en-US"/>
        </a:p>
      </dgm:t>
    </dgm:pt>
    <dgm:pt modelId="{C438578F-A509-46E0-9B71-99BE4CE7AB5A}" type="pres">
      <dgm:prSet presAssocID="{F09B4C24-06D7-428F-8438-1C45BAECA46B}" presName="Name0" presStyleCnt="0">
        <dgm:presLayoutVars>
          <dgm:dir/>
          <dgm:animLvl val="lvl"/>
          <dgm:resizeHandles val="exact"/>
        </dgm:presLayoutVars>
      </dgm:prSet>
      <dgm:spPr/>
    </dgm:pt>
    <dgm:pt modelId="{33739A80-A721-4428-B9CD-203BC2681700}" type="pres">
      <dgm:prSet presAssocID="{574C19B2-F71E-4058-8BC5-242C3F5BE716}" presName="composite" presStyleCnt="0"/>
      <dgm:spPr/>
    </dgm:pt>
    <dgm:pt modelId="{81D60845-553D-4EC0-B2FA-19F90A32D837}" type="pres">
      <dgm:prSet presAssocID="{574C19B2-F71E-4058-8BC5-242C3F5BE716}" presName="parTx" presStyleLbl="alignNode1" presStyleIdx="0" presStyleCnt="2">
        <dgm:presLayoutVars>
          <dgm:chMax val="0"/>
          <dgm:chPref val="0"/>
          <dgm:bulletEnabled val="1"/>
        </dgm:presLayoutVars>
      </dgm:prSet>
      <dgm:spPr/>
    </dgm:pt>
    <dgm:pt modelId="{95731506-4A71-4D1F-91C5-D3F81FA77F48}" type="pres">
      <dgm:prSet presAssocID="{574C19B2-F71E-4058-8BC5-242C3F5BE716}" presName="desTx" presStyleLbl="alignAccFollowNode1" presStyleIdx="0" presStyleCnt="2">
        <dgm:presLayoutVars>
          <dgm:bulletEnabled val="1"/>
        </dgm:presLayoutVars>
      </dgm:prSet>
      <dgm:spPr/>
    </dgm:pt>
    <dgm:pt modelId="{B176F905-58CD-46A8-8AFD-D8F168F69AC3}" type="pres">
      <dgm:prSet presAssocID="{FEEF06C5-74F9-48C2-AFC1-2944F3556306}" presName="space" presStyleCnt="0"/>
      <dgm:spPr/>
    </dgm:pt>
    <dgm:pt modelId="{49EB03C4-017F-4602-9D06-ED5047B20E79}" type="pres">
      <dgm:prSet presAssocID="{969B863B-D5E2-4C33-9C63-ACBE765B1090}" presName="composite" presStyleCnt="0"/>
      <dgm:spPr/>
    </dgm:pt>
    <dgm:pt modelId="{E28CAFC2-1779-4028-A875-3BDE872A41F1}" type="pres">
      <dgm:prSet presAssocID="{969B863B-D5E2-4C33-9C63-ACBE765B1090}" presName="parTx" presStyleLbl="alignNode1" presStyleIdx="1" presStyleCnt="2">
        <dgm:presLayoutVars>
          <dgm:chMax val="0"/>
          <dgm:chPref val="0"/>
          <dgm:bulletEnabled val="1"/>
        </dgm:presLayoutVars>
      </dgm:prSet>
      <dgm:spPr/>
    </dgm:pt>
    <dgm:pt modelId="{3AF39B7E-F9F8-47B2-AF14-B81EF9DF6C56}" type="pres">
      <dgm:prSet presAssocID="{969B863B-D5E2-4C33-9C63-ACBE765B1090}" presName="desTx" presStyleLbl="alignAccFollowNode1" presStyleIdx="1" presStyleCnt="2">
        <dgm:presLayoutVars>
          <dgm:bulletEnabled val="1"/>
        </dgm:presLayoutVars>
      </dgm:prSet>
      <dgm:spPr/>
    </dgm:pt>
  </dgm:ptLst>
  <dgm:cxnLst>
    <dgm:cxn modelId="{AF6EBF05-2F94-44BB-A604-B20885CD35FB}" srcId="{574C19B2-F71E-4058-8BC5-242C3F5BE716}" destId="{BBFB73FB-0503-4A1E-9A82-42ED7460A068}" srcOrd="0" destOrd="0" parTransId="{CB2B9962-2541-4E8C-9619-083A407A28E1}" sibTransId="{418B90C1-4114-4832-91A8-23C6350B2B47}"/>
    <dgm:cxn modelId="{86207512-8423-422E-9AE5-57D7C119F701}" srcId="{969B863B-D5E2-4C33-9C63-ACBE765B1090}" destId="{CDA595FE-3D66-48A9-80FE-76BDE41414CA}" srcOrd="3" destOrd="0" parTransId="{18F74BAB-8BF0-4281-9AAD-012C4B7EC515}" sibTransId="{D4BEF9DA-F20B-4906-8FBE-5EC2E1DDB042}"/>
    <dgm:cxn modelId="{CE5A6622-1CF6-45AE-B261-122701A7C771}" type="presOf" srcId="{5403335C-A858-402D-A56A-4932D69B5B5A}" destId="{95731506-4A71-4D1F-91C5-D3F81FA77F48}" srcOrd="0" destOrd="2" presId="urn:microsoft.com/office/officeart/2005/8/layout/hList1"/>
    <dgm:cxn modelId="{3639E730-2454-4258-9749-65CB99DBD832}" srcId="{969B863B-D5E2-4C33-9C63-ACBE765B1090}" destId="{35B17BBA-A539-4970-9EEF-09709E31D62A}" srcOrd="2" destOrd="0" parTransId="{3CC1BF41-E9C8-41BB-95AA-CE2B7D09773D}" sibTransId="{0D4DABBB-9368-42C1-8D73-C6C391EE2E07}"/>
    <dgm:cxn modelId="{8B112F3C-DFEF-4BC1-BEB2-C820CC505560}" type="presOf" srcId="{BBFB73FB-0503-4A1E-9A82-42ED7460A068}" destId="{95731506-4A71-4D1F-91C5-D3F81FA77F48}" srcOrd="0" destOrd="0" presId="urn:microsoft.com/office/officeart/2005/8/layout/hList1"/>
    <dgm:cxn modelId="{0F218A5D-67F9-484C-9D57-A34DDEDC29C1}" type="presOf" srcId="{E4170093-553B-465B-8A32-18D8CEBF93ED}" destId="{3AF39B7E-F9F8-47B2-AF14-B81EF9DF6C56}" srcOrd="0" destOrd="1" presId="urn:microsoft.com/office/officeart/2005/8/layout/hList1"/>
    <dgm:cxn modelId="{462ABE6B-3466-46C3-A37D-6E800799284D}" type="presOf" srcId="{94E74653-D1BD-465B-8792-F6067F4FAA77}" destId="{95731506-4A71-4D1F-91C5-D3F81FA77F48}" srcOrd="0" destOrd="1" presId="urn:microsoft.com/office/officeart/2005/8/layout/hList1"/>
    <dgm:cxn modelId="{B709936C-0033-4DB5-96D7-9FD4BF0D6FBB}" srcId="{F09B4C24-06D7-428F-8438-1C45BAECA46B}" destId="{969B863B-D5E2-4C33-9C63-ACBE765B1090}" srcOrd="1" destOrd="0" parTransId="{F9FFDA31-5051-4745-A766-F62F3FEA4E1E}" sibTransId="{A4F9110D-F3C3-461A-AD03-99D17C54DA86}"/>
    <dgm:cxn modelId="{773DE654-7825-45F5-BD73-8BD85162DF4F}" srcId="{F09B4C24-06D7-428F-8438-1C45BAECA46B}" destId="{574C19B2-F71E-4058-8BC5-242C3F5BE716}" srcOrd="0" destOrd="0" parTransId="{D270B556-B24D-4A16-914A-9C4407A5A683}" sibTransId="{FEEF06C5-74F9-48C2-AFC1-2944F3556306}"/>
    <dgm:cxn modelId="{89A3FB55-7F66-4AAE-B319-7FD2A014A65F}" srcId="{574C19B2-F71E-4058-8BC5-242C3F5BE716}" destId="{5403335C-A858-402D-A56A-4932D69B5B5A}" srcOrd="2" destOrd="0" parTransId="{66B416CB-B1EB-4318-85E0-77177677C064}" sibTransId="{06543F10-D579-48B5-9D14-097CD6D34352}"/>
    <dgm:cxn modelId="{0807CB82-012A-4751-B20D-83948F3191E7}" srcId="{574C19B2-F71E-4058-8BC5-242C3F5BE716}" destId="{94E74653-D1BD-465B-8792-F6067F4FAA77}" srcOrd="1" destOrd="0" parTransId="{C701339A-AED5-4601-BF45-C7A6906F38B9}" sibTransId="{6CED939C-E70C-4375-B20F-06A081D75F4A}"/>
    <dgm:cxn modelId="{7167199C-1F48-48C6-A0B7-19721846C5F7}" type="presOf" srcId="{574C19B2-F71E-4058-8BC5-242C3F5BE716}" destId="{81D60845-553D-4EC0-B2FA-19F90A32D837}" srcOrd="0" destOrd="0" presId="urn:microsoft.com/office/officeart/2005/8/layout/hList1"/>
    <dgm:cxn modelId="{75E5D7A4-229D-4159-AF87-B4B8E564067A}" type="presOf" srcId="{F09B4C24-06D7-428F-8438-1C45BAECA46B}" destId="{C438578F-A509-46E0-9B71-99BE4CE7AB5A}" srcOrd="0" destOrd="0" presId="urn:microsoft.com/office/officeart/2005/8/layout/hList1"/>
    <dgm:cxn modelId="{A1A08AB0-F613-4B04-BCE7-3D73DFD9F278}" type="presOf" srcId="{35B17BBA-A539-4970-9EEF-09709E31D62A}" destId="{3AF39B7E-F9F8-47B2-AF14-B81EF9DF6C56}" srcOrd="0" destOrd="2" presId="urn:microsoft.com/office/officeart/2005/8/layout/hList1"/>
    <dgm:cxn modelId="{E66CAEBB-4159-4FF8-AA41-61963B32813D}" type="presOf" srcId="{CDA595FE-3D66-48A9-80FE-76BDE41414CA}" destId="{3AF39B7E-F9F8-47B2-AF14-B81EF9DF6C56}" srcOrd="0" destOrd="3" presId="urn:microsoft.com/office/officeart/2005/8/layout/hList1"/>
    <dgm:cxn modelId="{E23A01C1-7296-4EF5-B522-15E07297E432}" srcId="{969B863B-D5E2-4C33-9C63-ACBE765B1090}" destId="{7DB502BC-5D4B-4BCB-BF86-93B74702234A}" srcOrd="0" destOrd="0" parTransId="{D43B165D-B5BA-4E12-AC96-574B926F3669}" sibTransId="{E727A383-DC6A-4212-AFD2-FFDB67A3A807}"/>
    <dgm:cxn modelId="{A6D5BAE4-03E7-402F-B6C9-28E05B35F647}" srcId="{969B863B-D5E2-4C33-9C63-ACBE765B1090}" destId="{E4170093-553B-465B-8A32-18D8CEBF93ED}" srcOrd="1" destOrd="0" parTransId="{C372A75D-9632-4549-8B50-A23C1563FDE9}" sibTransId="{6C0A177A-C66E-4C0F-8ED1-208ACC6ACC6A}"/>
    <dgm:cxn modelId="{A729DFE5-DE15-44A5-BCFA-30C70EBF9430}" type="presOf" srcId="{969B863B-D5E2-4C33-9C63-ACBE765B1090}" destId="{E28CAFC2-1779-4028-A875-3BDE872A41F1}" srcOrd="0" destOrd="0" presId="urn:microsoft.com/office/officeart/2005/8/layout/hList1"/>
    <dgm:cxn modelId="{0341F6ED-E70F-4240-A067-D6477781C8D6}" type="presOf" srcId="{7DB502BC-5D4B-4BCB-BF86-93B74702234A}" destId="{3AF39B7E-F9F8-47B2-AF14-B81EF9DF6C56}" srcOrd="0" destOrd="0" presId="urn:microsoft.com/office/officeart/2005/8/layout/hList1"/>
    <dgm:cxn modelId="{E6F80102-9FDD-43B1-821B-FC59B9B4853B}" type="presParOf" srcId="{C438578F-A509-46E0-9B71-99BE4CE7AB5A}" destId="{33739A80-A721-4428-B9CD-203BC2681700}" srcOrd="0" destOrd="0" presId="urn:microsoft.com/office/officeart/2005/8/layout/hList1"/>
    <dgm:cxn modelId="{428E8D34-8B3F-4BC1-A945-A6F6D6D84E54}" type="presParOf" srcId="{33739A80-A721-4428-B9CD-203BC2681700}" destId="{81D60845-553D-4EC0-B2FA-19F90A32D837}" srcOrd="0" destOrd="0" presId="urn:microsoft.com/office/officeart/2005/8/layout/hList1"/>
    <dgm:cxn modelId="{7188E5FF-4B4D-4396-811E-C0393AED9A49}" type="presParOf" srcId="{33739A80-A721-4428-B9CD-203BC2681700}" destId="{95731506-4A71-4D1F-91C5-D3F81FA77F48}" srcOrd="1" destOrd="0" presId="urn:microsoft.com/office/officeart/2005/8/layout/hList1"/>
    <dgm:cxn modelId="{D938631B-C3C9-45F8-86D4-BA3C9F2D6B86}" type="presParOf" srcId="{C438578F-A509-46E0-9B71-99BE4CE7AB5A}" destId="{B176F905-58CD-46A8-8AFD-D8F168F69AC3}" srcOrd="1" destOrd="0" presId="urn:microsoft.com/office/officeart/2005/8/layout/hList1"/>
    <dgm:cxn modelId="{8C7FE09C-9EA7-4EB2-8CE7-FFC6124A69E7}" type="presParOf" srcId="{C438578F-A509-46E0-9B71-99BE4CE7AB5A}" destId="{49EB03C4-017F-4602-9D06-ED5047B20E79}" srcOrd="2" destOrd="0" presId="urn:microsoft.com/office/officeart/2005/8/layout/hList1"/>
    <dgm:cxn modelId="{ABD1D8D3-05E7-424D-8AA8-1CF870949937}" type="presParOf" srcId="{49EB03C4-017F-4602-9D06-ED5047B20E79}" destId="{E28CAFC2-1779-4028-A875-3BDE872A41F1}" srcOrd="0" destOrd="0" presId="urn:microsoft.com/office/officeart/2005/8/layout/hList1"/>
    <dgm:cxn modelId="{1392A9CD-2784-45BD-B8C4-44F176D38043}" type="presParOf" srcId="{49EB03C4-017F-4602-9D06-ED5047B20E79}" destId="{3AF39B7E-F9F8-47B2-AF14-B81EF9DF6C5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6B9886-E51E-4B13-8797-85D7F41FD6F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AE482F5-C01B-4226-9D22-625312847575}">
      <dgm:prSet/>
      <dgm:spPr/>
      <dgm:t>
        <a:bodyPr/>
        <a:lstStyle/>
        <a:p>
          <a:r>
            <a:rPr lang="en-GB"/>
            <a:t>The overall structure of financial markets and financial assets can have a significant bearing on the performance of the wider economy</a:t>
          </a:r>
          <a:endParaRPr lang="en-US"/>
        </a:p>
      </dgm:t>
    </dgm:pt>
    <dgm:pt modelId="{7FCDC7E0-EAA4-49BD-AB8A-EE31A8187B85}" type="parTrans" cxnId="{E7991FE9-5820-468E-9DB7-510AB95E603D}">
      <dgm:prSet/>
      <dgm:spPr/>
      <dgm:t>
        <a:bodyPr/>
        <a:lstStyle/>
        <a:p>
          <a:endParaRPr lang="en-US"/>
        </a:p>
      </dgm:t>
    </dgm:pt>
    <dgm:pt modelId="{CE918D5F-1576-4A75-B49A-D075CDCED65E}" type="sibTrans" cxnId="{E7991FE9-5820-468E-9DB7-510AB95E603D}">
      <dgm:prSet/>
      <dgm:spPr/>
      <dgm:t>
        <a:bodyPr/>
        <a:lstStyle/>
        <a:p>
          <a:endParaRPr lang="en-US"/>
        </a:p>
      </dgm:t>
    </dgm:pt>
    <dgm:pt modelId="{8593CFD3-A40C-4025-845A-2BBDBCEB8836}">
      <dgm:prSet/>
      <dgm:spPr/>
      <dgm:t>
        <a:bodyPr/>
        <a:lstStyle/>
        <a:p>
          <a:r>
            <a:rPr lang="en-GB"/>
            <a:t>The money supply, and its control, has an impact on the rate of inflation </a:t>
          </a:r>
          <a:endParaRPr lang="en-US"/>
        </a:p>
      </dgm:t>
    </dgm:pt>
    <dgm:pt modelId="{51E74847-5B8F-4312-9DD4-9B5B4A9870DD}" type="parTrans" cxnId="{9E887B38-7F8E-41F2-B172-E89FA761625D}">
      <dgm:prSet/>
      <dgm:spPr/>
      <dgm:t>
        <a:bodyPr/>
        <a:lstStyle/>
        <a:p>
          <a:endParaRPr lang="en-US"/>
        </a:p>
      </dgm:t>
    </dgm:pt>
    <dgm:pt modelId="{0743A5EE-165E-4308-89C1-E1FDAED102F4}" type="sibTrans" cxnId="{9E887B38-7F8E-41F2-B172-E89FA761625D}">
      <dgm:prSet/>
      <dgm:spPr/>
      <dgm:t>
        <a:bodyPr/>
        <a:lstStyle/>
        <a:p>
          <a:endParaRPr lang="en-US"/>
        </a:p>
      </dgm:t>
    </dgm:pt>
    <dgm:pt modelId="{5234B1E6-76E8-4866-96E5-13C5C0F7F939}">
      <dgm:prSet/>
      <dgm:spPr/>
      <dgm:t>
        <a:bodyPr/>
        <a:lstStyle/>
        <a:p>
          <a:r>
            <a:rPr lang="en-GB"/>
            <a:t>Money, capital and foreign exchange markets provide individuals, businesses and governments with vital means of raising finance and trading internationally</a:t>
          </a:r>
          <a:endParaRPr lang="en-US"/>
        </a:p>
      </dgm:t>
    </dgm:pt>
    <dgm:pt modelId="{427CB975-680B-45CE-ADEB-97E09F8DB3F6}" type="parTrans" cxnId="{CBB1CC64-E71C-46EE-97D4-743B90EFDAEE}">
      <dgm:prSet/>
      <dgm:spPr/>
      <dgm:t>
        <a:bodyPr/>
        <a:lstStyle/>
        <a:p>
          <a:endParaRPr lang="en-US"/>
        </a:p>
      </dgm:t>
    </dgm:pt>
    <dgm:pt modelId="{E60165D6-F0CA-458E-92AF-E46D2FFBE1A9}" type="sibTrans" cxnId="{CBB1CC64-E71C-46EE-97D4-743B90EFDAEE}">
      <dgm:prSet/>
      <dgm:spPr/>
      <dgm:t>
        <a:bodyPr/>
        <a:lstStyle/>
        <a:p>
          <a:endParaRPr lang="en-US"/>
        </a:p>
      </dgm:t>
    </dgm:pt>
    <dgm:pt modelId="{A181B62C-A1E4-403B-95CD-2FBF255A2417}">
      <dgm:prSet/>
      <dgm:spPr/>
      <dgm:t>
        <a:bodyPr/>
        <a:lstStyle/>
        <a:p>
          <a:r>
            <a:rPr lang="en-GB"/>
            <a:t>Financial markets enable firms to raise money for investment via both debt and equity measures which can offer a balance between different financial instruments</a:t>
          </a:r>
          <a:endParaRPr lang="en-US"/>
        </a:p>
      </dgm:t>
    </dgm:pt>
    <dgm:pt modelId="{5D906414-2953-492E-BC68-BD4C8C5313AF}" type="parTrans" cxnId="{A7B3974B-608B-4242-9107-AF6BAD36E219}">
      <dgm:prSet/>
      <dgm:spPr/>
      <dgm:t>
        <a:bodyPr/>
        <a:lstStyle/>
        <a:p>
          <a:endParaRPr lang="en-US"/>
        </a:p>
      </dgm:t>
    </dgm:pt>
    <dgm:pt modelId="{D64E49E2-CB81-430A-9862-AFC1C98977D0}" type="sibTrans" cxnId="{A7B3974B-608B-4242-9107-AF6BAD36E219}">
      <dgm:prSet/>
      <dgm:spPr/>
      <dgm:t>
        <a:bodyPr/>
        <a:lstStyle/>
        <a:p>
          <a:endParaRPr lang="en-US"/>
        </a:p>
      </dgm:t>
    </dgm:pt>
    <dgm:pt modelId="{37E6026C-B247-42F7-8C3C-51214F1256C4}" type="pres">
      <dgm:prSet presAssocID="{2D6B9886-E51E-4B13-8797-85D7F41FD6FD}" presName="linear" presStyleCnt="0">
        <dgm:presLayoutVars>
          <dgm:animLvl val="lvl"/>
          <dgm:resizeHandles val="exact"/>
        </dgm:presLayoutVars>
      </dgm:prSet>
      <dgm:spPr/>
    </dgm:pt>
    <dgm:pt modelId="{457C7414-5D7F-4705-B8FA-0D8E0F454D30}" type="pres">
      <dgm:prSet presAssocID="{5AE482F5-C01B-4226-9D22-625312847575}" presName="parentText" presStyleLbl="node1" presStyleIdx="0" presStyleCnt="4">
        <dgm:presLayoutVars>
          <dgm:chMax val="0"/>
          <dgm:bulletEnabled val="1"/>
        </dgm:presLayoutVars>
      </dgm:prSet>
      <dgm:spPr/>
    </dgm:pt>
    <dgm:pt modelId="{7F5AA574-1CAB-415B-8ACB-4B14C6B13B75}" type="pres">
      <dgm:prSet presAssocID="{CE918D5F-1576-4A75-B49A-D075CDCED65E}" presName="spacer" presStyleCnt="0"/>
      <dgm:spPr/>
    </dgm:pt>
    <dgm:pt modelId="{43EEFFBF-EDFE-4BA8-8C56-55DA832BCC19}" type="pres">
      <dgm:prSet presAssocID="{8593CFD3-A40C-4025-845A-2BBDBCEB8836}" presName="parentText" presStyleLbl="node1" presStyleIdx="1" presStyleCnt="4">
        <dgm:presLayoutVars>
          <dgm:chMax val="0"/>
          <dgm:bulletEnabled val="1"/>
        </dgm:presLayoutVars>
      </dgm:prSet>
      <dgm:spPr/>
    </dgm:pt>
    <dgm:pt modelId="{80884C53-BE87-4845-99FF-75B90EF335B1}" type="pres">
      <dgm:prSet presAssocID="{0743A5EE-165E-4308-89C1-E1FDAED102F4}" presName="spacer" presStyleCnt="0"/>
      <dgm:spPr/>
    </dgm:pt>
    <dgm:pt modelId="{0FCF8E42-78F5-48EF-859E-1035C7D32CC9}" type="pres">
      <dgm:prSet presAssocID="{5234B1E6-76E8-4866-96E5-13C5C0F7F939}" presName="parentText" presStyleLbl="node1" presStyleIdx="2" presStyleCnt="4">
        <dgm:presLayoutVars>
          <dgm:chMax val="0"/>
          <dgm:bulletEnabled val="1"/>
        </dgm:presLayoutVars>
      </dgm:prSet>
      <dgm:spPr/>
    </dgm:pt>
    <dgm:pt modelId="{CB406992-CC08-41F7-82DF-E69E70E33A66}" type="pres">
      <dgm:prSet presAssocID="{E60165D6-F0CA-458E-92AF-E46D2FFBE1A9}" presName="spacer" presStyleCnt="0"/>
      <dgm:spPr/>
    </dgm:pt>
    <dgm:pt modelId="{A762C4FB-6583-4A1A-8A1B-7CEB86C54B2D}" type="pres">
      <dgm:prSet presAssocID="{A181B62C-A1E4-403B-95CD-2FBF255A2417}" presName="parentText" presStyleLbl="node1" presStyleIdx="3" presStyleCnt="4">
        <dgm:presLayoutVars>
          <dgm:chMax val="0"/>
          <dgm:bulletEnabled val="1"/>
        </dgm:presLayoutVars>
      </dgm:prSet>
      <dgm:spPr/>
    </dgm:pt>
  </dgm:ptLst>
  <dgm:cxnLst>
    <dgm:cxn modelId="{3DAD7801-B955-4A21-8914-B0168823530C}" type="presOf" srcId="{2D6B9886-E51E-4B13-8797-85D7F41FD6FD}" destId="{37E6026C-B247-42F7-8C3C-51214F1256C4}" srcOrd="0" destOrd="0" presId="urn:microsoft.com/office/officeart/2005/8/layout/vList2"/>
    <dgm:cxn modelId="{1BF2961A-48B1-46CA-973D-221C8D1A6480}" type="presOf" srcId="{A181B62C-A1E4-403B-95CD-2FBF255A2417}" destId="{A762C4FB-6583-4A1A-8A1B-7CEB86C54B2D}" srcOrd="0" destOrd="0" presId="urn:microsoft.com/office/officeart/2005/8/layout/vList2"/>
    <dgm:cxn modelId="{9E887B38-7F8E-41F2-B172-E89FA761625D}" srcId="{2D6B9886-E51E-4B13-8797-85D7F41FD6FD}" destId="{8593CFD3-A40C-4025-845A-2BBDBCEB8836}" srcOrd="1" destOrd="0" parTransId="{51E74847-5B8F-4312-9DD4-9B5B4A9870DD}" sibTransId="{0743A5EE-165E-4308-89C1-E1FDAED102F4}"/>
    <dgm:cxn modelId="{CBB1CC64-E71C-46EE-97D4-743B90EFDAEE}" srcId="{2D6B9886-E51E-4B13-8797-85D7F41FD6FD}" destId="{5234B1E6-76E8-4866-96E5-13C5C0F7F939}" srcOrd="2" destOrd="0" parTransId="{427CB975-680B-45CE-ADEB-97E09F8DB3F6}" sibTransId="{E60165D6-F0CA-458E-92AF-E46D2FFBE1A9}"/>
    <dgm:cxn modelId="{A7B3974B-608B-4242-9107-AF6BAD36E219}" srcId="{2D6B9886-E51E-4B13-8797-85D7F41FD6FD}" destId="{A181B62C-A1E4-403B-95CD-2FBF255A2417}" srcOrd="3" destOrd="0" parTransId="{5D906414-2953-492E-BC68-BD4C8C5313AF}" sibTransId="{D64E49E2-CB81-430A-9862-AFC1C98977D0}"/>
    <dgm:cxn modelId="{E4990E82-E7F5-4C9D-BA3B-62A9A83796C2}" type="presOf" srcId="{5234B1E6-76E8-4866-96E5-13C5C0F7F939}" destId="{0FCF8E42-78F5-48EF-859E-1035C7D32CC9}" srcOrd="0" destOrd="0" presId="urn:microsoft.com/office/officeart/2005/8/layout/vList2"/>
    <dgm:cxn modelId="{55C95E96-02EA-4DB8-B4CA-90F3AA626AFF}" type="presOf" srcId="{8593CFD3-A40C-4025-845A-2BBDBCEB8836}" destId="{43EEFFBF-EDFE-4BA8-8C56-55DA832BCC19}" srcOrd="0" destOrd="0" presId="urn:microsoft.com/office/officeart/2005/8/layout/vList2"/>
    <dgm:cxn modelId="{BD2D90E3-6980-40EB-8EDA-0D934EB8F29D}" type="presOf" srcId="{5AE482F5-C01B-4226-9D22-625312847575}" destId="{457C7414-5D7F-4705-B8FA-0D8E0F454D30}" srcOrd="0" destOrd="0" presId="urn:microsoft.com/office/officeart/2005/8/layout/vList2"/>
    <dgm:cxn modelId="{E7991FE9-5820-468E-9DB7-510AB95E603D}" srcId="{2D6B9886-E51E-4B13-8797-85D7F41FD6FD}" destId="{5AE482F5-C01B-4226-9D22-625312847575}" srcOrd="0" destOrd="0" parTransId="{7FCDC7E0-EAA4-49BD-AB8A-EE31A8187B85}" sibTransId="{CE918D5F-1576-4A75-B49A-D075CDCED65E}"/>
    <dgm:cxn modelId="{81B9C1C6-FDF4-4FC8-9BDE-73B964BD3EFD}" type="presParOf" srcId="{37E6026C-B247-42F7-8C3C-51214F1256C4}" destId="{457C7414-5D7F-4705-B8FA-0D8E0F454D30}" srcOrd="0" destOrd="0" presId="urn:microsoft.com/office/officeart/2005/8/layout/vList2"/>
    <dgm:cxn modelId="{C6751FEB-0723-4A3B-AD93-1FCAF24F0637}" type="presParOf" srcId="{37E6026C-B247-42F7-8C3C-51214F1256C4}" destId="{7F5AA574-1CAB-415B-8ACB-4B14C6B13B75}" srcOrd="1" destOrd="0" presId="urn:microsoft.com/office/officeart/2005/8/layout/vList2"/>
    <dgm:cxn modelId="{A0865DDC-5D4D-4CE5-A406-2FD91A3E7C7F}" type="presParOf" srcId="{37E6026C-B247-42F7-8C3C-51214F1256C4}" destId="{43EEFFBF-EDFE-4BA8-8C56-55DA832BCC19}" srcOrd="2" destOrd="0" presId="urn:microsoft.com/office/officeart/2005/8/layout/vList2"/>
    <dgm:cxn modelId="{46C0D6BC-8B00-413A-AFED-626E5BDCF744}" type="presParOf" srcId="{37E6026C-B247-42F7-8C3C-51214F1256C4}" destId="{80884C53-BE87-4845-99FF-75B90EF335B1}" srcOrd="3" destOrd="0" presId="urn:microsoft.com/office/officeart/2005/8/layout/vList2"/>
    <dgm:cxn modelId="{930BE3AC-2E1B-42C9-8875-1418DCF2A0EA}" type="presParOf" srcId="{37E6026C-B247-42F7-8C3C-51214F1256C4}" destId="{0FCF8E42-78F5-48EF-859E-1035C7D32CC9}" srcOrd="4" destOrd="0" presId="urn:microsoft.com/office/officeart/2005/8/layout/vList2"/>
    <dgm:cxn modelId="{1CD50208-8431-4C7F-80F5-F117A925DDFD}" type="presParOf" srcId="{37E6026C-B247-42F7-8C3C-51214F1256C4}" destId="{CB406992-CC08-41F7-82DF-E69E70E33A66}" srcOrd="5" destOrd="0" presId="urn:microsoft.com/office/officeart/2005/8/layout/vList2"/>
    <dgm:cxn modelId="{2F086F93-A911-414F-8499-DC1C42B1B539}" type="presParOf" srcId="{37E6026C-B247-42F7-8C3C-51214F1256C4}" destId="{A762C4FB-6583-4A1A-8A1B-7CEB86C54B2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6B9886-E51E-4B13-8797-85D7F41FD6F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AE482F5-C01B-4226-9D22-625312847575}">
      <dgm:prSet/>
      <dgm:spPr/>
      <dgm:t>
        <a:bodyPr/>
        <a:lstStyle/>
        <a:p>
          <a:r>
            <a:rPr lang="en-GB" dirty="0"/>
            <a:t>How does the MPC interact with the high street banks?</a:t>
          </a:r>
          <a:endParaRPr lang="en-US" dirty="0"/>
        </a:p>
      </dgm:t>
    </dgm:pt>
    <dgm:pt modelId="{7FCDC7E0-EAA4-49BD-AB8A-EE31A8187B85}" type="parTrans" cxnId="{E7991FE9-5820-468E-9DB7-510AB95E603D}">
      <dgm:prSet/>
      <dgm:spPr/>
      <dgm:t>
        <a:bodyPr/>
        <a:lstStyle/>
        <a:p>
          <a:endParaRPr lang="en-US"/>
        </a:p>
      </dgm:t>
    </dgm:pt>
    <dgm:pt modelId="{CE918D5F-1576-4A75-B49A-D075CDCED65E}" type="sibTrans" cxnId="{E7991FE9-5820-468E-9DB7-510AB95E603D}">
      <dgm:prSet/>
      <dgm:spPr/>
      <dgm:t>
        <a:bodyPr/>
        <a:lstStyle/>
        <a:p>
          <a:endParaRPr lang="en-US"/>
        </a:p>
      </dgm:t>
    </dgm:pt>
    <dgm:pt modelId="{8593CFD3-A40C-4025-845A-2BBDBCEB8836}">
      <dgm:prSet/>
      <dgm:spPr/>
      <dgm:t>
        <a:bodyPr/>
        <a:lstStyle/>
        <a:p>
          <a:r>
            <a:rPr lang="en-GB" dirty="0"/>
            <a:t>What is the equities market?</a:t>
          </a:r>
          <a:endParaRPr lang="en-US" dirty="0"/>
        </a:p>
      </dgm:t>
    </dgm:pt>
    <dgm:pt modelId="{51E74847-5B8F-4312-9DD4-9B5B4A9870DD}" type="parTrans" cxnId="{9E887B38-7F8E-41F2-B172-E89FA761625D}">
      <dgm:prSet/>
      <dgm:spPr/>
      <dgm:t>
        <a:bodyPr/>
        <a:lstStyle/>
        <a:p>
          <a:endParaRPr lang="en-US"/>
        </a:p>
      </dgm:t>
    </dgm:pt>
    <dgm:pt modelId="{0743A5EE-165E-4308-89C1-E1FDAED102F4}" type="sibTrans" cxnId="{9E887B38-7F8E-41F2-B172-E89FA761625D}">
      <dgm:prSet/>
      <dgm:spPr/>
      <dgm:t>
        <a:bodyPr/>
        <a:lstStyle/>
        <a:p>
          <a:endParaRPr lang="en-US"/>
        </a:p>
      </dgm:t>
    </dgm:pt>
    <dgm:pt modelId="{5234B1E6-76E8-4866-96E5-13C5C0F7F939}">
      <dgm:prSet/>
      <dgm:spPr/>
      <dgm:t>
        <a:bodyPr/>
        <a:lstStyle/>
        <a:p>
          <a:r>
            <a:rPr lang="en-GB" dirty="0"/>
            <a:t>What is an investment bank?</a:t>
          </a:r>
          <a:endParaRPr lang="en-US" dirty="0"/>
        </a:p>
      </dgm:t>
    </dgm:pt>
    <dgm:pt modelId="{427CB975-680B-45CE-ADEB-97E09F8DB3F6}" type="parTrans" cxnId="{CBB1CC64-E71C-46EE-97D4-743B90EFDAEE}">
      <dgm:prSet/>
      <dgm:spPr/>
      <dgm:t>
        <a:bodyPr/>
        <a:lstStyle/>
        <a:p>
          <a:endParaRPr lang="en-US"/>
        </a:p>
      </dgm:t>
    </dgm:pt>
    <dgm:pt modelId="{E60165D6-F0CA-458E-92AF-E46D2FFBE1A9}" type="sibTrans" cxnId="{CBB1CC64-E71C-46EE-97D4-743B90EFDAEE}">
      <dgm:prSet/>
      <dgm:spPr/>
      <dgm:t>
        <a:bodyPr/>
        <a:lstStyle/>
        <a:p>
          <a:endParaRPr lang="en-US"/>
        </a:p>
      </dgm:t>
    </dgm:pt>
    <dgm:pt modelId="{37E6026C-B247-42F7-8C3C-51214F1256C4}" type="pres">
      <dgm:prSet presAssocID="{2D6B9886-E51E-4B13-8797-85D7F41FD6FD}" presName="linear" presStyleCnt="0">
        <dgm:presLayoutVars>
          <dgm:animLvl val="lvl"/>
          <dgm:resizeHandles val="exact"/>
        </dgm:presLayoutVars>
      </dgm:prSet>
      <dgm:spPr/>
    </dgm:pt>
    <dgm:pt modelId="{457C7414-5D7F-4705-B8FA-0D8E0F454D30}" type="pres">
      <dgm:prSet presAssocID="{5AE482F5-C01B-4226-9D22-625312847575}" presName="parentText" presStyleLbl="node1" presStyleIdx="0" presStyleCnt="3">
        <dgm:presLayoutVars>
          <dgm:chMax val="0"/>
          <dgm:bulletEnabled val="1"/>
        </dgm:presLayoutVars>
      </dgm:prSet>
      <dgm:spPr/>
    </dgm:pt>
    <dgm:pt modelId="{7F5AA574-1CAB-415B-8ACB-4B14C6B13B75}" type="pres">
      <dgm:prSet presAssocID="{CE918D5F-1576-4A75-B49A-D075CDCED65E}" presName="spacer" presStyleCnt="0"/>
      <dgm:spPr/>
    </dgm:pt>
    <dgm:pt modelId="{43EEFFBF-EDFE-4BA8-8C56-55DA832BCC19}" type="pres">
      <dgm:prSet presAssocID="{8593CFD3-A40C-4025-845A-2BBDBCEB8836}" presName="parentText" presStyleLbl="node1" presStyleIdx="1" presStyleCnt="3">
        <dgm:presLayoutVars>
          <dgm:chMax val="0"/>
          <dgm:bulletEnabled val="1"/>
        </dgm:presLayoutVars>
      </dgm:prSet>
      <dgm:spPr/>
    </dgm:pt>
    <dgm:pt modelId="{80884C53-BE87-4845-99FF-75B90EF335B1}" type="pres">
      <dgm:prSet presAssocID="{0743A5EE-165E-4308-89C1-E1FDAED102F4}" presName="spacer" presStyleCnt="0"/>
      <dgm:spPr/>
    </dgm:pt>
    <dgm:pt modelId="{0FCF8E42-78F5-48EF-859E-1035C7D32CC9}" type="pres">
      <dgm:prSet presAssocID="{5234B1E6-76E8-4866-96E5-13C5C0F7F939}" presName="parentText" presStyleLbl="node1" presStyleIdx="2" presStyleCnt="3">
        <dgm:presLayoutVars>
          <dgm:chMax val="0"/>
          <dgm:bulletEnabled val="1"/>
        </dgm:presLayoutVars>
      </dgm:prSet>
      <dgm:spPr/>
    </dgm:pt>
  </dgm:ptLst>
  <dgm:cxnLst>
    <dgm:cxn modelId="{3DAD7801-B955-4A21-8914-B0168823530C}" type="presOf" srcId="{2D6B9886-E51E-4B13-8797-85D7F41FD6FD}" destId="{37E6026C-B247-42F7-8C3C-51214F1256C4}" srcOrd="0" destOrd="0" presId="urn:microsoft.com/office/officeart/2005/8/layout/vList2"/>
    <dgm:cxn modelId="{9E887B38-7F8E-41F2-B172-E89FA761625D}" srcId="{2D6B9886-E51E-4B13-8797-85D7F41FD6FD}" destId="{8593CFD3-A40C-4025-845A-2BBDBCEB8836}" srcOrd="1" destOrd="0" parTransId="{51E74847-5B8F-4312-9DD4-9B5B4A9870DD}" sibTransId="{0743A5EE-165E-4308-89C1-E1FDAED102F4}"/>
    <dgm:cxn modelId="{CBB1CC64-E71C-46EE-97D4-743B90EFDAEE}" srcId="{2D6B9886-E51E-4B13-8797-85D7F41FD6FD}" destId="{5234B1E6-76E8-4866-96E5-13C5C0F7F939}" srcOrd="2" destOrd="0" parTransId="{427CB975-680B-45CE-ADEB-97E09F8DB3F6}" sibTransId="{E60165D6-F0CA-458E-92AF-E46D2FFBE1A9}"/>
    <dgm:cxn modelId="{E4990E82-E7F5-4C9D-BA3B-62A9A83796C2}" type="presOf" srcId="{5234B1E6-76E8-4866-96E5-13C5C0F7F939}" destId="{0FCF8E42-78F5-48EF-859E-1035C7D32CC9}" srcOrd="0" destOrd="0" presId="urn:microsoft.com/office/officeart/2005/8/layout/vList2"/>
    <dgm:cxn modelId="{55C95E96-02EA-4DB8-B4CA-90F3AA626AFF}" type="presOf" srcId="{8593CFD3-A40C-4025-845A-2BBDBCEB8836}" destId="{43EEFFBF-EDFE-4BA8-8C56-55DA832BCC19}" srcOrd="0" destOrd="0" presId="urn:microsoft.com/office/officeart/2005/8/layout/vList2"/>
    <dgm:cxn modelId="{BD2D90E3-6980-40EB-8EDA-0D934EB8F29D}" type="presOf" srcId="{5AE482F5-C01B-4226-9D22-625312847575}" destId="{457C7414-5D7F-4705-B8FA-0D8E0F454D30}" srcOrd="0" destOrd="0" presId="urn:microsoft.com/office/officeart/2005/8/layout/vList2"/>
    <dgm:cxn modelId="{E7991FE9-5820-468E-9DB7-510AB95E603D}" srcId="{2D6B9886-E51E-4B13-8797-85D7F41FD6FD}" destId="{5AE482F5-C01B-4226-9D22-625312847575}" srcOrd="0" destOrd="0" parTransId="{7FCDC7E0-EAA4-49BD-AB8A-EE31A8187B85}" sibTransId="{CE918D5F-1576-4A75-B49A-D075CDCED65E}"/>
    <dgm:cxn modelId="{81B9C1C6-FDF4-4FC8-9BDE-73B964BD3EFD}" type="presParOf" srcId="{37E6026C-B247-42F7-8C3C-51214F1256C4}" destId="{457C7414-5D7F-4705-B8FA-0D8E0F454D30}" srcOrd="0" destOrd="0" presId="urn:microsoft.com/office/officeart/2005/8/layout/vList2"/>
    <dgm:cxn modelId="{C6751FEB-0723-4A3B-AD93-1FCAF24F0637}" type="presParOf" srcId="{37E6026C-B247-42F7-8C3C-51214F1256C4}" destId="{7F5AA574-1CAB-415B-8ACB-4B14C6B13B75}" srcOrd="1" destOrd="0" presId="urn:microsoft.com/office/officeart/2005/8/layout/vList2"/>
    <dgm:cxn modelId="{A0865DDC-5D4D-4CE5-A406-2FD91A3E7C7F}" type="presParOf" srcId="{37E6026C-B247-42F7-8C3C-51214F1256C4}" destId="{43EEFFBF-EDFE-4BA8-8C56-55DA832BCC19}" srcOrd="2" destOrd="0" presId="urn:microsoft.com/office/officeart/2005/8/layout/vList2"/>
    <dgm:cxn modelId="{46C0D6BC-8B00-413A-AFED-626E5BDCF744}" type="presParOf" srcId="{37E6026C-B247-42F7-8C3C-51214F1256C4}" destId="{80884C53-BE87-4845-99FF-75B90EF335B1}" srcOrd="3" destOrd="0" presId="urn:microsoft.com/office/officeart/2005/8/layout/vList2"/>
    <dgm:cxn modelId="{930BE3AC-2E1B-42C9-8875-1418DCF2A0EA}" type="presParOf" srcId="{37E6026C-B247-42F7-8C3C-51214F1256C4}" destId="{0FCF8E42-78F5-48EF-859E-1035C7D32CC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C35662-1DB4-40DF-B295-F46C5D62C862}">
      <dsp:nvSpPr>
        <dsp:cNvPr id="0" name=""/>
        <dsp:cNvSpPr/>
      </dsp:nvSpPr>
      <dsp:spPr>
        <a:xfrm>
          <a:off x="0" y="65299"/>
          <a:ext cx="5000124" cy="71604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To mobilise savings for lending to firms and individuals </a:t>
          </a:r>
          <a:endParaRPr lang="en-US" sz="1800" kern="1200" dirty="0"/>
        </a:p>
      </dsp:txBody>
      <dsp:txXfrm>
        <a:off x="34954" y="100253"/>
        <a:ext cx="4930216" cy="646132"/>
      </dsp:txXfrm>
    </dsp:sp>
    <dsp:sp modelId="{E5C80FDA-F3C3-4AE9-903D-BF72F04B0E91}">
      <dsp:nvSpPr>
        <dsp:cNvPr id="0" name=""/>
        <dsp:cNvSpPr/>
      </dsp:nvSpPr>
      <dsp:spPr>
        <a:xfrm>
          <a:off x="0" y="833179"/>
          <a:ext cx="5000124" cy="716040"/>
        </a:xfrm>
        <a:prstGeom prst="roundRect">
          <a:avLst/>
        </a:prstGeom>
        <a:gradFill rotWithShape="0">
          <a:gsLst>
            <a:gs pos="0">
              <a:schemeClr val="accent5">
                <a:hueOff val="-1126424"/>
                <a:satOff val="-2903"/>
                <a:lumOff val="-1961"/>
                <a:alphaOff val="0"/>
                <a:satMod val="103000"/>
                <a:lumMod val="102000"/>
                <a:tint val="94000"/>
              </a:schemeClr>
            </a:gs>
            <a:gs pos="50000">
              <a:schemeClr val="accent5">
                <a:hueOff val="-1126424"/>
                <a:satOff val="-2903"/>
                <a:lumOff val="-1961"/>
                <a:alphaOff val="0"/>
                <a:satMod val="110000"/>
                <a:lumMod val="100000"/>
                <a:shade val="100000"/>
              </a:schemeClr>
            </a:gs>
            <a:gs pos="100000">
              <a:schemeClr val="accent5">
                <a:hueOff val="-1126424"/>
                <a:satOff val="-2903"/>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To lend to business for investment in working capital</a:t>
          </a:r>
          <a:endParaRPr lang="en-US" sz="1800" kern="1200" dirty="0"/>
        </a:p>
      </dsp:txBody>
      <dsp:txXfrm>
        <a:off x="34954" y="868133"/>
        <a:ext cx="4930216" cy="646132"/>
      </dsp:txXfrm>
    </dsp:sp>
    <dsp:sp modelId="{8AD1F945-DC6F-40BD-90DC-93BCA5E2BEE5}">
      <dsp:nvSpPr>
        <dsp:cNvPr id="0" name=""/>
        <dsp:cNvSpPr/>
      </dsp:nvSpPr>
      <dsp:spPr>
        <a:xfrm>
          <a:off x="0" y="1601059"/>
          <a:ext cx="5000124" cy="716040"/>
        </a:xfrm>
        <a:prstGeom prst="roundRect">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To lend to individuals</a:t>
          </a:r>
          <a:endParaRPr lang="en-US" sz="1800" kern="1200"/>
        </a:p>
      </dsp:txBody>
      <dsp:txXfrm>
        <a:off x="34954" y="1636013"/>
        <a:ext cx="4930216" cy="646132"/>
      </dsp:txXfrm>
    </dsp:sp>
    <dsp:sp modelId="{F3B6572C-D8A8-48E8-9288-42D0092C68CF}">
      <dsp:nvSpPr>
        <dsp:cNvPr id="0" name=""/>
        <dsp:cNvSpPr/>
      </dsp:nvSpPr>
      <dsp:spPr>
        <a:xfrm>
          <a:off x="0" y="2368939"/>
          <a:ext cx="5000124" cy="71604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To facilitate the exchange of goods and services</a:t>
          </a:r>
          <a:endParaRPr lang="en-US" sz="1800" kern="1200" dirty="0"/>
        </a:p>
      </dsp:txBody>
      <dsp:txXfrm>
        <a:off x="34954" y="2403893"/>
        <a:ext cx="4930216" cy="646132"/>
      </dsp:txXfrm>
    </dsp:sp>
    <dsp:sp modelId="{F3ACD23C-34D0-4826-80AA-F2F4539CC49B}">
      <dsp:nvSpPr>
        <dsp:cNvPr id="0" name=""/>
        <dsp:cNvSpPr/>
      </dsp:nvSpPr>
      <dsp:spPr>
        <a:xfrm>
          <a:off x="0" y="3136819"/>
          <a:ext cx="5000124" cy="716040"/>
        </a:xfrm>
        <a:prstGeom prst="roundRect">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To assess creditor risk</a:t>
          </a:r>
          <a:endParaRPr lang="en-US" sz="1800" kern="1200" dirty="0"/>
        </a:p>
      </dsp:txBody>
      <dsp:txXfrm>
        <a:off x="34954" y="3171773"/>
        <a:ext cx="4930216" cy="646132"/>
      </dsp:txXfrm>
    </dsp:sp>
    <dsp:sp modelId="{15CB1753-D9E1-4900-B6E5-ECAF2394EB0B}">
      <dsp:nvSpPr>
        <dsp:cNvPr id="0" name=""/>
        <dsp:cNvSpPr/>
      </dsp:nvSpPr>
      <dsp:spPr>
        <a:xfrm>
          <a:off x="0" y="3904699"/>
          <a:ext cx="5000124" cy="716040"/>
        </a:xfrm>
        <a:prstGeom prst="roundRect">
          <a:avLst/>
        </a:prstGeom>
        <a:gradFill rotWithShape="0">
          <a:gsLst>
            <a:gs pos="0">
              <a:schemeClr val="accent5">
                <a:hueOff val="-5632119"/>
                <a:satOff val="-14516"/>
                <a:lumOff val="-9804"/>
                <a:alphaOff val="0"/>
                <a:satMod val="103000"/>
                <a:lumMod val="102000"/>
                <a:tint val="94000"/>
              </a:schemeClr>
            </a:gs>
            <a:gs pos="50000">
              <a:schemeClr val="accent5">
                <a:hueOff val="-5632119"/>
                <a:satOff val="-14516"/>
                <a:lumOff val="-9804"/>
                <a:alphaOff val="0"/>
                <a:satMod val="110000"/>
                <a:lumMod val="100000"/>
                <a:shade val="100000"/>
              </a:schemeClr>
            </a:gs>
            <a:gs pos="100000">
              <a:schemeClr val="accent5">
                <a:hueOff val="-5632119"/>
                <a:satOff val="-14516"/>
                <a:lumOff val="-980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To provide forward markets in currencies and commodities</a:t>
          </a:r>
          <a:endParaRPr lang="en-US" sz="1800" kern="1200"/>
        </a:p>
      </dsp:txBody>
      <dsp:txXfrm>
        <a:off x="34954" y="3939653"/>
        <a:ext cx="4930216" cy="646132"/>
      </dsp:txXfrm>
    </dsp:sp>
    <dsp:sp modelId="{C014F8B9-6334-42C6-8AA5-98A21A4088BF}">
      <dsp:nvSpPr>
        <dsp:cNvPr id="0" name=""/>
        <dsp:cNvSpPr/>
      </dsp:nvSpPr>
      <dsp:spPr>
        <a:xfrm>
          <a:off x="0" y="4672580"/>
          <a:ext cx="5000124" cy="71604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To provide a market for equities </a:t>
          </a:r>
          <a:endParaRPr lang="en-US" sz="1800" kern="1200" dirty="0"/>
        </a:p>
      </dsp:txBody>
      <dsp:txXfrm>
        <a:off x="34954" y="4707534"/>
        <a:ext cx="4930216" cy="6461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309BBC-0A7A-4A41-B6EF-BB95A65B1F4E}">
      <dsp:nvSpPr>
        <dsp:cNvPr id="0" name=""/>
        <dsp:cNvSpPr/>
      </dsp:nvSpPr>
      <dsp:spPr>
        <a:xfrm>
          <a:off x="0" y="161097"/>
          <a:ext cx="3807803" cy="86008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solidFill>
                <a:schemeClr val="tx1"/>
              </a:solidFill>
            </a:rPr>
            <a:t>Financial markets make it easy for individuals and firms to store and access money</a:t>
          </a:r>
          <a:endParaRPr lang="en-US" sz="1200" kern="1200" dirty="0">
            <a:solidFill>
              <a:schemeClr val="tx1"/>
            </a:solidFill>
          </a:endParaRPr>
        </a:p>
      </dsp:txBody>
      <dsp:txXfrm>
        <a:off x="41986" y="203083"/>
        <a:ext cx="3723831" cy="776115"/>
      </dsp:txXfrm>
    </dsp:sp>
    <dsp:sp modelId="{A83B0F32-6E75-49B4-B5CB-A1F61D7D4F6C}">
      <dsp:nvSpPr>
        <dsp:cNvPr id="0" name=""/>
        <dsp:cNvSpPr/>
      </dsp:nvSpPr>
      <dsp:spPr>
        <a:xfrm>
          <a:off x="0" y="1055744"/>
          <a:ext cx="3807803" cy="860087"/>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solidFill>
                <a:schemeClr val="tx1"/>
              </a:solidFill>
            </a:rPr>
            <a:t>They act as a financial intermediary that facilitate the exchange of goods and services as they provide the channel through which payment can be made</a:t>
          </a:r>
          <a:endParaRPr lang="en-US" sz="1200" kern="1200" dirty="0">
            <a:solidFill>
              <a:schemeClr val="tx1"/>
            </a:solidFill>
          </a:endParaRPr>
        </a:p>
      </dsp:txBody>
      <dsp:txXfrm>
        <a:off x="41986" y="1097730"/>
        <a:ext cx="3723831" cy="776115"/>
      </dsp:txXfrm>
    </dsp:sp>
    <dsp:sp modelId="{E4A27AC8-1E74-40B8-AF3D-C9F047600977}">
      <dsp:nvSpPr>
        <dsp:cNvPr id="0" name=""/>
        <dsp:cNvSpPr/>
      </dsp:nvSpPr>
      <dsp:spPr>
        <a:xfrm>
          <a:off x="0" y="1950391"/>
          <a:ext cx="3807803" cy="860087"/>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solidFill>
                <a:schemeClr val="tx1"/>
              </a:solidFill>
            </a:rPr>
            <a:t>This might be in providing cash, debit and credit cards, online transactions etc. that make it quick and easy to exchange goods and services</a:t>
          </a:r>
          <a:endParaRPr lang="en-US" sz="1200" kern="1200" dirty="0">
            <a:solidFill>
              <a:schemeClr val="tx1"/>
            </a:solidFill>
          </a:endParaRPr>
        </a:p>
      </dsp:txBody>
      <dsp:txXfrm>
        <a:off x="41986" y="1992377"/>
        <a:ext cx="3723831" cy="776115"/>
      </dsp:txXfrm>
    </dsp:sp>
    <dsp:sp modelId="{6F3FB556-ECDF-4CAE-B750-6152D1A7912B}">
      <dsp:nvSpPr>
        <dsp:cNvPr id="0" name=""/>
        <dsp:cNvSpPr/>
      </dsp:nvSpPr>
      <dsp:spPr>
        <a:xfrm>
          <a:off x="0" y="2845039"/>
          <a:ext cx="3807803" cy="860087"/>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solidFill>
                <a:schemeClr val="tx1"/>
              </a:solidFill>
            </a:rPr>
            <a:t>Financial institutions underpin the financial markets because they provide security for both buyer and seller and confidence that transactions will be undertaken successfully</a:t>
          </a:r>
          <a:endParaRPr lang="en-US" sz="1200" kern="1200" dirty="0">
            <a:solidFill>
              <a:schemeClr val="tx1"/>
            </a:solidFill>
          </a:endParaRPr>
        </a:p>
      </dsp:txBody>
      <dsp:txXfrm>
        <a:off x="41986" y="2887025"/>
        <a:ext cx="3723831" cy="776115"/>
      </dsp:txXfrm>
    </dsp:sp>
    <dsp:sp modelId="{11B26259-4244-4982-B4FE-DF1586B6BF07}">
      <dsp:nvSpPr>
        <dsp:cNvPr id="0" name=""/>
        <dsp:cNvSpPr/>
      </dsp:nvSpPr>
      <dsp:spPr>
        <a:xfrm>
          <a:off x="0" y="3739686"/>
          <a:ext cx="3807803" cy="86008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dirty="0">
              <a:solidFill>
                <a:schemeClr val="tx1"/>
              </a:solidFill>
            </a:rPr>
            <a:t>This facilitates product markets, making it easy to exchange goods and services</a:t>
          </a:r>
          <a:endParaRPr lang="en-US" sz="1200" kern="1200" dirty="0">
            <a:solidFill>
              <a:schemeClr val="tx1"/>
            </a:solidFill>
          </a:endParaRPr>
        </a:p>
      </dsp:txBody>
      <dsp:txXfrm>
        <a:off x="41986" y="3781672"/>
        <a:ext cx="3723831" cy="7761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C2B6A0-80B4-4ACB-873F-3D2C96B7EE36}">
      <dsp:nvSpPr>
        <dsp:cNvPr id="0" name=""/>
        <dsp:cNvSpPr/>
      </dsp:nvSpPr>
      <dsp:spPr>
        <a:xfrm>
          <a:off x="0" y="2324"/>
          <a:ext cx="38078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BD5A7A-6297-424A-B619-237CD366A35A}">
      <dsp:nvSpPr>
        <dsp:cNvPr id="0" name=""/>
        <dsp:cNvSpPr/>
      </dsp:nvSpPr>
      <dsp:spPr>
        <a:xfrm>
          <a:off x="0" y="2324"/>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Financial markets assess whether individuals and firms are creditworthy </a:t>
          </a:r>
          <a:endParaRPr lang="en-US" sz="1200" kern="1200" dirty="0"/>
        </a:p>
      </dsp:txBody>
      <dsp:txXfrm>
        <a:off x="0" y="2324"/>
        <a:ext cx="3807803" cy="792703"/>
      </dsp:txXfrm>
    </dsp:sp>
    <dsp:sp modelId="{6C2F7E27-126E-47DF-AD34-90D26188407E}">
      <dsp:nvSpPr>
        <dsp:cNvPr id="0" name=""/>
        <dsp:cNvSpPr/>
      </dsp:nvSpPr>
      <dsp:spPr>
        <a:xfrm>
          <a:off x="0" y="795028"/>
          <a:ext cx="38078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26C8ED-6653-45A4-A5EF-A8A8F3470B88}">
      <dsp:nvSpPr>
        <dsp:cNvPr id="0" name=""/>
        <dsp:cNvSpPr/>
      </dsp:nvSpPr>
      <dsp:spPr>
        <a:xfrm>
          <a:off x="0" y="795028"/>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Lending money is risky</a:t>
          </a:r>
          <a:endParaRPr lang="en-US" sz="1200" kern="1200" dirty="0"/>
        </a:p>
      </dsp:txBody>
      <dsp:txXfrm>
        <a:off x="0" y="795028"/>
        <a:ext cx="3807803" cy="792703"/>
      </dsp:txXfrm>
    </dsp:sp>
    <dsp:sp modelId="{958E5E2F-4A94-4F1B-8F08-517B43BF7BD7}">
      <dsp:nvSpPr>
        <dsp:cNvPr id="0" name=""/>
        <dsp:cNvSpPr/>
      </dsp:nvSpPr>
      <dsp:spPr>
        <a:xfrm>
          <a:off x="0" y="1587731"/>
          <a:ext cx="38078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3A3BD9-C0D1-460E-89F3-2A85414DC5B7}">
      <dsp:nvSpPr>
        <dsp:cNvPr id="0" name=""/>
        <dsp:cNvSpPr/>
      </dsp:nvSpPr>
      <dsp:spPr>
        <a:xfrm>
          <a:off x="0" y="1587731"/>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The higher the degree of risk the higher the interest rate is likely to be</a:t>
          </a:r>
          <a:endParaRPr lang="en-US" sz="1200" kern="1200" dirty="0"/>
        </a:p>
      </dsp:txBody>
      <dsp:txXfrm>
        <a:off x="0" y="1587731"/>
        <a:ext cx="3807803" cy="792703"/>
      </dsp:txXfrm>
    </dsp:sp>
    <dsp:sp modelId="{F8ECCDB0-4695-4D0E-AD23-FCE3622E15C2}">
      <dsp:nvSpPr>
        <dsp:cNvPr id="0" name=""/>
        <dsp:cNvSpPr/>
      </dsp:nvSpPr>
      <dsp:spPr>
        <a:xfrm>
          <a:off x="0" y="2380435"/>
          <a:ext cx="38078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4C3FCB-617A-4299-A4F3-55214161C4C6}">
      <dsp:nvSpPr>
        <dsp:cNvPr id="0" name=""/>
        <dsp:cNvSpPr/>
      </dsp:nvSpPr>
      <dsp:spPr>
        <a:xfrm>
          <a:off x="0" y="2380435"/>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The borrower might default on payments of a loan and this will impact negatively on the lender and the financial sector as a whole</a:t>
          </a:r>
          <a:endParaRPr lang="en-US" sz="1200" kern="1200" dirty="0"/>
        </a:p>
      </dsp:txBody>
      <dsp:txXfrm>
        <a:off x="0" y="2380435"/>
        <a:ext cx="3807803" cy="792703"/>
      </dsp:txXfrm>
    </dsp:sp>
    <dsp:sp modelId="{7E45FA67-3BAB-45D9-9485-8F7B9BC0A108}">
      <dsp:nvSpPr>
        <dsp:cNvPr id="0" name=""/>
        <dsp:cNvSpPr/>
      </dsp:nvSpPr>
      <dsp:spPr>
        <a:xfrm>
          <a:off x="0" y="3173139"/>
          <a:ext cx="38078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01CBAB-4D70-4470-B08A-F0E74F053320}">
      <dsp:nvSpPr>
        <dsp:cNvPr id="0" name=""/>
        <dsp:cNvSpPr/>
      </dsp:nvSpPr>
      <dsp:spPr>
        <a:xfrm>
          <a:off x="0" y="3173139"/>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There are a number of businesses that provide information on borrowers using sophisticated programmes that gather financial data about individuals and firms</a:t>
          </a:r>
          <a:endParaRPr lang="en-US" sz="1200" kern="1200" dirty="0"/>
        </a:p>
      </dsp:txBody>
      <dsp:txXfrm>
        <a:off x="0" y="3173139"/>
        <a:ext cx="3807803" cy="792703"/>
      </dsp:txXfrm>
    </dsp:sp>
    <dsp:sp modelId="{1A461706-0AF7-4252-AC7E-A94439ABB34B}">
      <dsp:nvSpPr>
        <dsp:cNvPr id="0" name=""/>
        <dsp:cNvSpPr/>
      </dsp:nvSpPr>
      <dsp:spPr>
        <a:xfrm>
          <a:off x="0" y="3965842"/>
          <a:ext cx="38078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FDBD77-13E7-4FEA-859B-6487DF60321F}">
      <dsp:nvSpPr>
        <dsp:cNvPr id="0" name=""/>
        <dsp:cNvSpPr/>
      </dsp:nvSpPr>
      <dsp:spPr>
        <a:xfrm>
          <a:off x="0" y="3965842"/>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Firms will use </a:t>
          </a:r>
          <a:r>
            <a:rPr lang="en-GB" sz="1200" b="1" kern="1200" dirty="0"/>
            <a:t>credit checks </a:t>
          </a:r>
          <a:r>
            <a:rPr lang="en-GB" sz="1200" kern="1200" dirty="0"/>
            <a:t>through these firms and create their own </a:t>
          </a:r>
          <a:r>
            <a:rPr lang="en-GB" sz="1200" b="1" kern="1200" dirty="0"/>
            <a:t>credit scorecards </a:t>
          </a:r>
          <a:r>
            <a:rPr lang="en-GB" sz="1200" kern="1200" dirty="0"/>
            <a:t>assessing the suitability of a borrower for a loan or other financial product</a:t>
          </a:r>
          <a:endParaRPr lang="en-US" sz="1200" kern="1200" dirty="0"/>
        </a:p>
      </dsp:txBody>
      <dsp:txXfrm>
        <a:off x="0" y="3965842"/>
        <a:ext cx="3807803" cy="7927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05BACD-89CF-4DFC-969E-284230BC2643}">
      <dsp:nvSpPr>
        <dsp:cNvPr id="0" name=""/>
        <dsp:cNvSpPr/>
      </dsp:nvSpPr>
      <dsp:spPr>
        <a:xfrm>
          <a:off x="0" y="2324"/>
          <a:ext cx="380780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18AF0A-5B79-4D2E-9446-070F9ECDD088}">
      <dsp:nvSpPr>
        <dsp:cNvPr id="0" name=""/>
        <dsp:cNvSpPr/>
      </dsp:nvSpPr>
      <dsp:spPr>
        <a:xfrm>
          <a:off x="0" y="2324"/>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A forward market is one that allows economic agents to set the price of an asset today for delivery in the future</a:t>
          </a:r>
          <a:endParaRPr lang="en-US" sz="1200" kern="1200" dirty="0"/>
        </a:p>
      </dsp:txBody>
      <dsp:txXfrm>
        <a:off x="0" y="2324"/>
        <a:ext cx="3807803" cy="792703"/>
      </dsp:txXfrm>
    </dsp:sp>
    <dsp:sp modelId="{724A6152-5E67-4627-AAF0-C198F4293642}">
      <dsp:nvSpPr>
        <dsp:cNvPr id="0" name=""/>
        <dsp:cNvSpPr/>
      </dsp:nvSpPr>
      <dsp:spPr>
        <a:xfrm>
          <a:off x="0" y="795028"/>
          <a:ext cx="380780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A6A7FD-5E64-4091-B2CD-355E37CA96C9}">
      <dsp:nvSpPr>
        <dsp:cNvPr id="0" name=""/>
        <dsp:cNvSpPr/>
      </dsp:nvSpPr>
      <dsp:spPr>
        <a:xfrm>
          <a:off x="0" y="795028"/>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The agreement undertaken is called a forward contract</a:t>
          </a:r>
          <a:endParaRPr lang="en-US" sz="1200" kern="1200" dirty="0"/>
        </a:p>
      </dsp:txBody>
      <dsp:txXfrm>
        <a:off x="0" y="795028"/>
        <a:ext cx="3807803" cy="792703"/>
      </dsp:txXfrm>
    </dsp:sp>
    <dsp:sp modelId="{1B356B98-EE5A-424B-AF33-A17C367FDB7E}">
      <dsp:nvSpPr>
        <dsp:cNvPr id="0" name=""/>
        <dsp:cNvSpPr/>
      </dsp:nvSpPr>
      <dsp:spPr>
        <a:xfrm>
          <a:off x="0" y="1587731"/>
          <a:ext cx="380780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9A9176-D9DE-4C7A-AB27-E7FB66A763BB}">
      <dsp:nvSpPr>
        <dsp:cNvPr id="0" name=""/>
        <dsp:cNvSpPr/>
      </dsp:nvSpPr>
      <dsp:spPr>
        <a:xfrm>
          <a:off x="0" y="1587731"/>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Unlike futures contracts these are not traded on exchanges and are settled on delivery of the asset</a:t>
          </a:r>
          <a:endParaRPr lang="en-US" sz="1200" kern="1200" dirty="0"/>
        </a:p>
      </dsp:txBody>
      <dsp:txXfrm>
        <a:off x="0" y="1587731"/>
        <a:ext cx="3807803" cy="792703"/>
      </dsp:txXfrm>
    </dsp:sp>
    <dsp:sp modelId="{94312631-287B-4D11-95DD-EB168BE93CAE}">
      <dsp:nvSpPr>
        <dsp:cNvPr id="0" name=""/>
        <dsp:cNvSpPr/>
      </dsp:nvSpPr>
      <dsp:spPr>
        <a:xfrm>
          <a:off x="0" y="2380435"/>
          <a:ext cx="380780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7D9740-9CE2-4D0C-9E2E-7569A02D8BDF}">
      <dsp:nvSpPr>
        <dsp:cNvPr id="0" name=""/>
        <dsp:cNvSpPr/>
      </dsp:nvSpPr>
      <dsp:spPr>
        <a:xfrm>
          <a:off x="0" y="2380435"/>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Futures contracts are undertaken to </a:t>
          </a:r>
          <a:r>
            <a:rPr lang="en-GB" sz="1200" b="1" kern="1200" dirty="0"/>
            <a:t>hedge </a:t>
          </a:r>
          <a:r>
            <a:rPr lang="en-GB" sz="1200" kern="1200" dirty="0"/>
            <a:t>against adverse movements in exchange rates or commodity prices</a:t>
          </a:r>
          <a:endParaRPr lang="en-US" sz="1200" kern="1200" dirty="0"/>
        </a:p>
      </dsp:txBody>
      <dsp:txXfrm>
        <a:off x="0" y="2380435"/>
        <a:ext cx="3807803" cy="792703"/>
      </dsp:txXfrm>
    </dsp:sp>
    <dsp:sp modelId="{212C2B75-25CF-4085-AC24-BFC138E617E4}">
      <dsp:nvSpPr>
        <dsp:cNvPr id="0" name=""/>
        <dsp:cNvSpPr/>
      </dsp:nvSpPr>
      <dsp:spPr>
        <a:xfrm>
          <a:off x="0" y="3173139"/>
          <a:ext cx="380780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87B387-44D3-4D06-A506-EC2CC8876BC3}">
      <dsp:nvSpPr>
        <dsp:cNvPr id="0" name=""/>
        <dsp:cNvSpPr/>
      </dsp:nvSpPr>
      <dsp:spPr>
        <a:xfrm>
          <a:off x="0" y="3173139"/>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The contracts are customised to individual firms and ensure price stability e.g. the food industry can guarantee the delivery price for food items allowing it to set prices for the future</a:t>
          </a:r>
          <a:endParaRPr lang="en-US" sz="1200" kern="1200" dirty="0"/>
        </a:p>
      </dsp:txBody>
      <dsp:txXfrm>
        <a:off x="0" y="3173139"/>
        <a:ext cx="3807803" cy="792703"/>
      </dsp:txXfrm>
    </dsp:sp>
    <dsp:sp modelId="{40BD76CA-1B08-482D-8651-42993A05A572}">
      <dsp:nvSpPr>
        <dsp:cNvPr id="0" name=""/>
        <dsp:cNvSpPr/>
      </dsp:nvSpPr>
      <dsp:spPr>
        <a:xfrm>
          <a:off x="0" y="3965842"/>
          <a:ext cx="380780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F54596-4D24-4CAF-AF64-358BA17CD3F2}">
      <dsp:nvSpPr>
        <dsp:cNvPr id="0" name=""/>
        <dsp:cNvSpPr/>
      </dsp:nvSpPr>
      <dsp:spPr>
        <a:xfrm>
          <a:off x="0" y="3965842"/>
          <a:ext cx="3807803" cy="792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kern="1200" dirty="0"/>
            <a:t>The forwards market is an enormous industry and is particularly used by firms that import/export and those that deal in commodities, with its volatile prices</a:t>
          </a:r>
          <a:endParaRPr lang="en-US" sz="1200" kern="1200" dirty="0"/>
        </a:p>
      </dsp:txBody>
      <dsp:txXfrm>
        <a:off x="0" y="3965842"/>
        <a:ext cx="3807803" cy="79270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60845-553D-4EC0-B2FA-19F90A32D837}">
      <dsp:nvSpPr>
        <dsp:cNvPr id="0" name=""/>
        <dsp:cNvSpPr/>
      </dsp:nvSpPr>
      <dsp:spPr>
        <a:xfrm>
          <a:off x="38" y="155535"/>
          <a:ext cx="3685337" cy="562266"/>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a:t>Financial markets help in issuing shares (equities)</a:t>
          </a:r>
          <a:endParaRPr lang="en-US" sz="1500" kern="1200"/>
        </a:p>
      </dsp:txBody>
      <dsp:txXfrm>
        <a:off x="38" y="155535"/>
        <a:ext cx="3685337" cy="562266"/>
      </dsp:txXfrm>
    </dsp:sp>
    <dsp:sp modelId="{95731506-4A71-4D1F-91C5-D3F81FA77F48}">
      <dsp:nvSpPr>
        <dsp:cNvPr id="0" name=""/>
        <dsp:cNvSpPr/>
      </dsp:nvSpPr>
      <dsp:spPr>
        <a:xfrm>
          <a:off x="38" y="717802"/>
          <a:ext cx="3685337" cy="347800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kern="1200"/>
            <a:t>These are shares sold by a company in return for a stake in the future profits of the firm</a:t>
          </a:r>
          <a:endParaRPr lang="en-US" sz="1500" kern="1200"/>
        </a:p>
        <a:p>
          <a:pPr marL="114300" lvl="1" indent="-114300" algn="l" defTabSz="666750">
            <a:lnSpc>
              <a:spcPct val="90000"/>
            </a:lnSpc>
            <a:spcBef>
              <a:spcPct val="0"/>
            </a:spcBef>
            <a:spcAft>
              <a:spcPct val="15000"/>
            </a:spcAft>
            <a:buChar char="•"/>
          </a:pPr>
          <a:r>
            <a:rPr lang="en-GB" sz="1500" kern="1200"/>
            <a:t>They can be issued by private (LTDs) or public limited companies (PLCs), but only shares issued by PLCs can be traded on the stock exchange</a:t>
          </a:r>
          <a:endParaRPr lang="en-US" sz="1500" kern="1200"/>
        </a:p>
        <a:p>
          <a:pPr marL="114300" lvl="1" indent="-114300" algn="l" defTabSz="666750">
            <a:lnSpc>
              <a:spcPct val="90000"/>
            </a:lnSpc>
            <a:spcBef>
              <a:spcPct val="0"/>
            </a:spcBef>
            <a:spcAft>
              <a:spcPct val="15000"/>
            </a:spcAft>
            <a:buChar char="•"/>
          </a:pPr>
          <a:r>
            <a:rPr lang="en-GB" sz="1500" kern="1200"/>
            <a:t>Issuing shares is a good way to raise large amounts of financial capital</a:t>
          </a:r>
          <a:endParaRPr lang="en-US" sz="1500" kern="1200"/>
        </a:p>
      </dsp:txBody>
      <dsp:txXfrm>
        <a:off x="38" y="717802"/>
        <a:ext cx="3685337" cy="3478000"/>
      </dsp:txXfrm>
    </dsp:sp>
    <dsp:sp modelId="{E28CAFC2-1779-4028-A875-3BDE872A41F1}">
      <dsp:nvSpPr>
        <dsp:cNvPr id="0" name=""/>
        <dsp:cNvSpPr/>
      </dsp:nvSpPr>
      <dsp:spPr>
        <a:xfrm>
          <a:off x="4201323" y="155535"/>
          <a:ext cx="3685337" cy="562266"/>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GB" sz="1500" b="1" kern="1200"/>
            <a:t>They provide a market for buying and selling shares</a:t>
          </a:r>
          <a:endParaRPr lang="en-US" sz="1500" kern="1200"/>
        </a:p>
      </dsp:txBody>
      <dsp:txXfrm>
        <a:off x="4201323" y="155535"/>
        <a:ext cx="3685337" cy="562266"/>
      </dsp:txXfrm>
    </dsp:sp>
    <dsp:sp modelId="{3AF39B7E-F9F8-47B2-AF14-B81EF9DF6C56}">
      <dsp:nvSpPr>
        <dsp:cNvPr id="0" name=""/>
        <dsp:cNvSpPr/>
      </dsp:nvSpPr>
      <dsp:spPr>
        <a:xfrm>
          <a:off x="4201323" y="717802"/>
          <a:ext cx="3685337" cy="3478000"/>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kern="1200"/>
            <a:t>New issue and secondary markets provide businesses looking for finance an opportunity to be matched with investors seeking a return</a:t>
          </a:r>
          <a:endParaRPr lang="en-US" sz="1500" kern="1200"/>
        </a:p>
        <a:p>
          <a:pPr marL="114300" lvl="1" indent="-114300" algn="l" defTabSz="666750">
            <a:lnSpc>
              <a:spcPct val="90000"/>
            </a:lnSpc>
            <a:spcBef>
              <a:spcPct val="0"/>
            </a:spcBef>
            <a:spcAft>
              <a:spcPct val="15000"/>
            </a:spcAft>
            <a:buChar char="•"/>
          </a:pPr>
          <a:r>
            <a:rPr lang="en-GB" sz="1500" kern="1200"/>
            <a:t>Financial institutions must create a market for buying and selling shares. This means that they must hold an adequate supply of shares</a:t>
          </a:r>
          <a:endParaRPr lang="en-US" sz="1500" kern="1200"/>
        </a:p>
        <a:p>
          <a:pPr marL="114300" lvl="1" indent="-114300" algn="l" defTabSz="666750">
            <a:lnSpc>
              <a:spcPct val="90000"/>
            </a:lnSpc>
            <a:spcBef>
              <a:spcPct val="0"/>
            </a:spcBef>
            <a:spcAft>
              <a:spcPct val="15000"/>
            </a:spcAft>
            <a:buChar char="•"/>
          </a:pPr>
          <a:r>
            <a:rPr lang="en-GB" sz="1500" kern="1200"/>
            <a:t>If they start to run out of shares the share price is bid up to ensure that there are enough shares available in the market </a:t>
          </a:r>
          <a:endParaRPr lang="en-US" sz="1500" kern="1200"/>
        </a:p>
        <a:p>
          <a:pPr marL="114300" lvl="1" indent="-114300" algn="l" defTabSz="666750">
            <a:lnSpc>
              <a:spcPct val="90000"/>
            </a:lnSpc>
            <a:spcBef>
              <a:spcPct val="0"/>
            </a:spcBef>
            <a:spcAft>
              <a:spcPct val="15000"/>
            </a:spcAft>
            <a:buChar char="•"/>
          </a:pPr>
          <a:r>
            <a:rPr lang="en-GB" sz="1500" kern="1200" dirty="0"/>
            <a:t>If any of these markets become inefficient or cease to function as effectively as they might it can have large consequences on individuals, firms and governments</a:t>
          </a:r>
          <a:endParaRPr lang="en-US" sz="1500" kern="1200" dirty="0"/>
        </a:p>
      </dsp:txBody>
      <dsp:txXfrm>
        <a:off x="4201323" y="717802"/>
        <a:ext cx="3685337" cy="3478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C7414-5D7F-4705-B8FA-0D8E0F454D30}">
      <dsp:nvSpPr>
        <dsp:cNvPr id="0" name=""/>
        <dsp:cNvSpPr/>
      </dsp:nvSpPr>
      <dsp:spPr>
        <a:xfrm>
          <a:off x="0" y="286042"/>
          <a:ext cx="4093369" cy="121328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The overall structure of financial markets and financial assets can have a significant bearing on the performance of the wider economy</a:t>
          </a:r>
          <a:endParaRPr lang="en-US" sz="1700" kern="1200"/>
        </a:p>
      </dsp:txBody>
      <dsp:txXfrm>
        <a:off x="59228" y="345270"/>
        <a:ext cx="3974913" cy="1094833"/>
      </dsp:txXfrm>
    </dsp:sp>
    <dsp:sp modelId="{43EEFFBF-EDFE-4BA8-8C56-55DA832BCC19}">
      <dsp:nvSpPr>
        <dsp:cNvPr id="0" name=""/>
        <dsp:cNvSpPr/>
      </dsp:nvSpPr>
      <dsp:spPr>
        <a:xfrm>
          <a:off x="0" y="1548292"/>
          <a:ext cx="4093369" cy="1213289"/>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The money supply, and its control, has an impact on the rate of inflation </a:t>
          </a:r>
          <a:endParaRPr lang="en-US" sz="1700" kern="1200"/>
        </a:p>
      </dsp:txBody>
      <dsp:txXfrm>
        <a:off x="59228" y="1607520"/>
        <a:ext cx="3974913" cy="1094833"/>
      </dsp:txXfrm>
    </dsp:sp>
    <dsp:sp modelId="{0FCF8E42-78F5-48EF-859E-1035C7D32CC9}">
      <dsp:nvSpPr>
        <dsp:cNvPr id="0" name=""/>
        <dsp:cNvSpPr/>
      </dsp:nvSpPr>
      <dsp:spPr>
        <a:xfrm>
          <a:off x="0" y="2810542"/>
          <a:ext cx="4093369" cy="121328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Money, capital and foreign exchange markets provide individuals, businesses and governments with vital means of raising finance and trading internationally</a:t>
          </a:r>
          <a:endParaRPr lang="en-US" sz="1700" kern="1200"/>
        </a:p>
      </dsp:txBody>
      <dsp:txXfrm>
        <a:off x="59228" y="2869770"/>
        <a:ext cx="3974913" cy="1094833"/>
      </dsp:txXfrm>
    </dsp:sp>
    <dsp:sp modelId="{A762C4FB-6583-4A1A-8A1B-7CEB86C54B2D}">
      <dsp:nvSpPr>
        <dsp:cNvPr id="0" name=""/>
        <dsp:cNvSpPr/>
      </dsp:nvSpPr>
      <dsp:spPr>
        <a:xfrm>
          <a:off x="0" y="4072792"/>
          <a:ext cx="4093369" cy="121328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Financial markets enable firms to raise money for investment via both debt and equity measures which can offer a balance between different financial instruments</a:t>
          </a:r>
          <a:endParaRPr lang="en-US" sz="1700" kern="1200"/>
        </a:p>
      </dsp:txBody>
      <dsp:txXfrm>
        <a:off x="59228" y="4132020"/>
        <a:ext cx="3974913" cy="109483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C7414-5D7F-4705-B8FA-0D8E0F454D30}">
      <dsp:nvSpPr>
        <dsp:cNvPr id="0" name=""/>
        <dsp:cNvSpPr/>
      </dsp:nvSpPr>
      <dsp:spPr>
        <a:xfrm>
          <a:off x="0" y="54382"/>
          <a:ext cx="4093369" cy="17596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t>How does the MPC interact with the high street banks?</a:t>
          </a:r>
          <a:endParaRPr lang="en-US" sz="3200" kern="1200" dirty="0"/>
        </a:p>
      </dsp:txBody>
      <dsp:txXfrm>
        <a:off x="85900" y="140282"/>
        <a:ext cx="3921569" cy="1587880"/>
      </dsp:txXfrm>
    </dsp:sp>
    <dsp:sp modelId="{43EEFFBF-EDFE-4BA8-8C56-55DA832BCC19}">
      <dsp:nvSpPr>
        <dsp:cNvPr id="0" name=""/>
        <dsp:cNvSpPr/>
      </dsp:nvSpPr>
      <dsp:spPr>
        <a:xfrm>
          <a:off x="0" y="1906222"/>
          <a:ext cx="4093369" cy="175968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t>What is the equities market?</a:t>
          </a:r>
          <a:endParaRPr lang="en-US" sz="3200" kern="1200" dirty="0"/>
        </a:p>
      </dsp:txBody>
      <dsp:txXfrm>
        <a:off x="85900" y="1992122"/>
        <a:ext cx="3921569" cy="1587880"/>
      </dsp:txXfrm>
    </dsp:sp>
    <dsp:sp modelId="{0FCF8E42-78F5-48EF-859E-1035C7D32CC9}">
      <dsp:nvSpPr>
        <dsp:cNvPr id="0" name=""/>
        <dsp:cNvSpPr/>
      </dsp:nvSpPr>
      <dsp:spPr>
        <a:xfrm>
          <a:off x="0" y="3758062"/>
          <a:ext cx="4093369" cy="17596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t>What is an investment bank?</a:t>
          </a:r>
          <a:endParaRPr lang="en-US" sz="3200" kern="1200" dirty="0"/>
        </a:p>
      </dsp:txBody>
      <dsp:txXfrm>
        <a:off x="85900" y="3843962"/>
        <a:ext cx="3921569" cy="15878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3/18/2025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3/18/2025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3092674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14</a:t>
            </a:fld>
            <a:endParaRPr lang="en-GB"/>
          </a:p>
        </p:txBody>
      </p:sp>
    </p:spTree>
    <p:extLst>
      <p:ext uri="{BB962C8B-B14F-4D97-AF65-F5344CB8AC3E}">
        <p14:creationId xmlns:p14="http://schemas.microsoft.com/office/powerpoint/2010/main" val="3939545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a:t>http://www.bbc.co.uk/news/business-37299838</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15</a:t>
            </a:fld>
            <a:endParaRPr lang="en-GB"/>
          </a:p>
        </p:txBody>
      </p:sp>
    </p:spTree>
    <p:extLst>
      <p:ext uri="{BB962C8B-B14F-4D97-AF65-F5344CB8AC3E}">
        <p14:creationId xmlns:p14="http://schemas.microsoft.com/office/powerpoint/2010/main" val="3715291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a:t>http://www.bbc.co.uk/news/business-37299838</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16</a:t>
            </a:fld>
            <a:endParaRPr lang="en-GB"/>
          </a:p>
        </p:txBody>
      </p:sp>
    </p:spTree>
    <p:extLst>
      <p:ext uri="{BB962C8B-B14F-4D97-AF65-F5344CB8AC3E}">
        <p14:creationId xmlns:p14="http://schemas.microsoft.com/office/powerpoint/2010/main" val="2870268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http://www.bbc.co.uk/news/business-36985454</a:t>
            </a:r>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extLst>
      <p:ext uri="{BB962C8B-B14F-4D97-AF65-F5344CB8AC3E}">
        <p14:creationId xmlns:p14="http://schemas.microsoft.com/office/powerpoint/2010/main" val="177217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a:p>
        </p:txBody>
      </p:sp>
    </p:spTree>
    <p:extLst>
      <p:ext uri="{BB962C8B-B14F-4D97-AF65-F5344CB8AC3E}">
        <p14:creationId xmlns:p14="http://schemas.microsoft.com/office/powerpoint/2010/main" val="635039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http://www.investmentbank.barclays.com/</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7222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http://www.bbc.co.uk/news/world-us-canada-37162373</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extLst>
      <p:ext uri="{BB962C8B-B14F-4D97-AF65-F5344CB8AC3E}">
        <p14:creationId xmlns:p14="http://schemas.microsoft.com/office/powerpoint/2010/main" val="3939545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12</a:t>
            </a:fld>
            <a:endParaRPr lang="en-GB"/>
          </a:p>
        </p:txBody>
      </p:sp>
    </p:spTree>
    <p:extLst>
      <p:ext uri="{BB962C8B-B14F-4D97-AF65-F5344CB8AC3E}">
        <p14:creationId xmlns:p14="http://schemas.microsoft.com/office/powerpoint/2010/main" val="3939545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extLst>
      <p:ext uri="{BB962C8B-B14F-4D97-AF65-F5344CB8AC3E}">
        <p14:creationId xmlns:p14="http://schemas.microsoft.com/office/powerpoint/2010/main" val="3939545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2915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132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68217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1555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298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4896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7564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6731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5940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257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01698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3/18/2025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4534162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hyperlink" Target="http://www.exampaperspractice.co.uk/" TargetMode="External"/><Relationship Id="rId4" Type="http://schemas.openxmlformats.org/officeDocument/2006/relationships/diagramLayout" Target="../diagrams/layout2.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http://www.exampaperspractice.co.uk/" TargetMode="External"/><Relationship Id="rId4" Type="http://schemas.openxmlformats.org/officeDocument/2006/relationships/diagramLayout" Target="../diagrams/layout3.xml"/><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hyperlink" Target="http://www.exampaperspractice.co.uk/" TargetMode="External"/><Relationship Id="rId4" Type="http://schemas.openxmlformats.org/officeDocument/2006/relationships/diagramLayout" Target="../diagrams/layout4.xml"/><Relationship Id="rId9"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hyperlink" Target="http://www.exampaperspractice.co.uk/" TargetMode="External"/><Relationship Id="rId4" Type="http://schemas.openxmlformats.org/officeDocument/2006/relationships/diagramLayout" Target="../diagrams/layout5.xml"/><Relationship Id="rId9" Type="http://schemas.openxmlformats.org/officeDocument/2006/relationships/image" Target="../media/image3.png"/></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10" Type="http://schemas.openxmlformats.org/officeDocument/2006/relationships/hyperlink" Target="http://www.exampaperspractice.co.uk/" TargetMode="External"/><Relationship Id="rId4" Type="http://schemas.openxmlformats.org/officeDocument/2006/relationships/diagramLayout" Target="../diagrams/layout6.xml"/><Relationship Id="rId9"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10" Type="http://schemas.openxmlformats.org/officeDocument/2006/relationships/hyperlink" Target="http://www.exampaperspractice.co.uk/" TargetMode="External"/><Relationship Id="rId4" Type="http://schemas.openxmlformats.org/officeDocument/2006/relationships/diagramLayout" Target="../diagrams/layout7.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598460" y="1783959"/>
            <a:ext cx="3065480" cy="2889114"/>
          </a:xfrm>
        </p:spPr>
        <p:txBody>
          <a:bodyPr vert="horz" lIns="91440" tIns="45720" rIns="91440" bIns="45720" rtlCol="0" anchor="b">
            <a:normAutofit/>
          </a:bodyPr>
          <a:lstStyle/>
          <a:p>
            <a:pPr algn="l"/>
            <a:r>
              <a:rPr lang="en-US" sz="4700"/>
              <a:t>4.5.2 The role of the financial sector </a:t>
            </a:r>
          </a:p>
        </p:txBody>
      </p:sp>
      <p:sp>
        <p:nvSpPr>
          <p:cNvPr id="24" name="Freeform: Shape 17">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Picture 8">
            <a:extLst>
              <a:ext uri="{FF2B5EF4-FFF2-40B4-BE49-F238E27FC236}">
                <a16:creationId xmlns:a16="http://schemas.microsoft.com/office/drawing/2014/main" id="{92027522-7A3D-5322-1CD6-C58321CA722E}"/>
              </a:ext>
            </a:extLst>
          </p:cNvPr>
          <p:cNvPicPr>
            <a:picLocks noChangeAspect="1"/>
          </p:cNvPicPr>
          <p:nvPr/>
        </p:nvPicPr>
        <p:blipFill rotWithShape="1">
          <a:blip r:embed="rId3"/>
          <a:srcRect l="645" r="22491"/>
          <a:stretch/>
        </p:blipFill>
        <p:spPr>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
        <p:nvSpPr>
          <p:cNvPr id="5" name="Rectangle 4"/>
          <p:cNvSpPr/>
          <p:nvPr/>
        </p:nvSpPr>
        <p:spPr>
          <a:xfrm>
            <a:off x="4885341" y="2333297"/>
            <a:ext cx="3630007" cy="3843666"/>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endParaRPr lang="en-US" sz="1300" dirty="0">
              <a:cs typeface="Calibri"/>
            </a:endParaRPr>
          </a:p>
        </p:txBody>
      </p:sp>
      <p:pic>
        <p:nvPicPr>
          <p:cNvPr id="2" name="Picture 1">
            <a:extLst>
              <a:ext uri="{FF2B5EF4-FFF2-40B4-BE49-F238E27FC236}">
                <a16:creationId xmlns:a16="http://schemas.microsoft.com/office/drawing/2014/main" id="{4D5DEDA2-6A01-1DB0-AC54-411CD45C6E4A}"/>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FFA3C361-F554-755F-E308-46CFF20F3C9E}"/>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616D18DA-07FC-ACD8-A678-EFA9B9CDC8BF}"/>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3303420-FF36-BEB7-B36D-DD0CF819ED6A}"/>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963930" y="1050595"/>
            <a:ext cx="6056111" cy="1618489"/>
          </a:xfrm>
        </p:spPr>
        <p:txBody>
          <a:bodyPr anchor="ctr">
            <a:normAutofit/>
          </a:bodyPr>
          <a:lstStyle/>
          <a:p>
            <a:r>
              <a:rPr lang="en-GB" sz="3500"/>
              <a:t>To mobilise savings for lending </a:t>
            </a:r>
            <a:br>
              <a:rPr lang="en-GB" sz="3500"/>
            </a:br>
            <a:r>
              <a:rPr lang="en-GB" sz="3500"/>
              <a:t>to firms and individuals</a:t>
            </a:r>
          </a:p>
        </p:txBody>
      </p:sp>
      <p:sp>
        <p:nvSpPr>
          <p:cNvPr id="4" name="Content Placeholder 2"/>
          <p:cNvSpPr>
            <a:spLocks noGrp="1"/>
          </p:cNvSpPr>
          <p:nvPr>
            <p:ph idx="1"/>
          </p:nvPr>
        </p:nvSpPr>
        <p:spPr>
          <a:xfrm>
            <a:off x="913082" y="2471727"/>
            <a:ext cx="7266988" cy="3533223"/>
          </a:xfrm>
        </p:spPr>
        <p:txBody>
          <a:bodyPr anchor="t">
            <a:normAutofit/>
          </a:bodyPr>
          <a:lstStyle/>
          <a:p>
            <a:pPr marL="0" indent="0">
              <a:spcBef>
                <a:spcPts val="0"/>
              </a:spcBef>
              <a:spcAft>
                <a:spcPts val="600"/>
              </a:spcAft>
              <a:buNone/>
            </a:pPr>
            <a:r>
              <a:rPr lang="en-GB" sz="1400" dirty="0"/>
              <a:t>Financial markets help firms to raise finance in different ways. The primary sources of </a:t>
            </a:r>
            <a:r>
              <a:rPr lang="en-GB" sz="1400" b="1" dirty="0"/>
              <a:t>lending</a:t>
            </a:r>
            <a:r>
              <a:rPr lang="en-GB" sz="1400" dirty="0"/>
              <a:t> to be aware of are:</a:t>
            </a:r>
          </a:p>
          <a:p>
            <a:pPr>
              <a:spcBef>
                <a:spcPts val="0"/>
              </a:spcBef>
              <a:spcAft>
                <a:spcPts val="600"/>
              </a:spcAft>
            </a:pPr>
            <a:r>
              <a:rPr lang="en-GB" sz="1400" b="1" dirty="0"/>
              <a:t>Issuing corporate bonds</a:t>
            </a:r>
          </a:p>
          <a:p>
            <a:pPr lvl="1">
              <a:spcBef>
                <a:spcPts val="0"/>
              </a:spcBef>
              <a:spcAft>
                <a:spcPts val="600"/>
              </a:spcAft>
            </a:pPr>
            <a:r>
              <a:rPr lang="en-GB" sz="1400" dirty="0"/>
              <a:t>A corporate bond is a loan made to a company for a fixed period by an investor, for which they receive a defined return</a:t>
            </a:r>
          </a:p>
          <a:p>
            <a:pPr lvl="1">
              <a:spcBef>
                <a:spcPts val="0"/>
              </a:spcBef>
              <a:spcAft>
                <a:spcPts val="600"/>
              </a:spcAft>
            </a:pPr>
            <a:r>
              <a:rPr lang="en-GB" sz="1400" dirty="0"/>
              <a:t>Investors usually receive annual payments for their cash, usually expressed as a percentage, as well as receiving the principal sum back at the end of the term</a:t>
            </a:r>
          </a:p>
          <a:p>
            <a:pPr lvl="1">
              <a:spcBef>
                <a:spcPts val="0"/>
              </a:spcBef>
              <a:spcAft>
                <a:spcPts val="600"/>
              </a:spcAft>
            </a:pPr>
            <a:r>
              <a:rPr lang="en-GB" sz="1400" dirty="0"/>
              <a:t>Corporate bonds, once issued, can then be traded on secondary markets</a:t>
            </a:r>
          </a:p>
          <a:p>
            <a:pPr marL="457200" lvl="1" indent="0">
              <a:spcBef>
                <a:spcPts val="0"/>
              </a:spcBef>
              <a:spcAft>
                <a:spcPts val="600"/>
              </a:spcAft>
              <a:buNone/>
            </a:pPr>
            <a:endParaRPr lang="en-GB" sz="1400" dirty="0"/>
          </a:p>
          <a:p>
            <a:pPr>
              <a:spcBef>
                <a:spcPts val="0"/>
              </a:spcBef>
              <a:spcAft>
                <a:spcPts val="600"/>
              </a:spcAft>
            </a:pPr>
            <a:r>
              <a:rPr lang="en-GB" sz="1400" b="1" dirty="0"/>
              <a:t>Bank borrowing</a:t>
            </a:r>
          </a:p>
          <a:p>
            <a:pPr lvl="1">
              <a:spcBef>
                <a:spcPts val="0"/>
              </a:spcBef>
              <a:spcAft>
                <a:spcPts val="600"/>
              </a:spcAft>
            </a:pPr>
            <a:r>
              <a:rPr lang="en-GB" sz="1400" dirty="0"/>
              <a:t>Perhaps the most traditional source of funds for a firm, a loan can be taken from a commercial bank and repaid with interest over a pre determined time period</a:t>
            </a:r>
          </a:p>
          <a:p>
            <a:pPr lvl="1">
              <a:spcBef>
                <a:spcPts val="0"/>
              </a:spcBef>
              <a:spcAft>
                <a:spcPts val="600"/>
              </a:spcAft>
            </a:pPr>
            <a:r>
              <a:rPr lang="en-GB" sz="1400" dirty="0"/>
              <a:t>It is likely that the loan will be secured against some of the assets of the firm, which the bank will have a claim to in the event of default</a:t>
            </a:r>
          </a:p>
        </p:txBody>
      </p:sp>
      <p:pic>
        <p:nvPicPr>
          <p:cNvPr id="2" name="Picture 1">
            <a:extLst>
              <a:ext uri="{FF2B5EF4-FFF2-40B4-BE49-F238E27FC236}">
                <a16:creationId xmlns:a16="http://schemas.microsoft.com/office/drawing/2014/main" id="{0E41FA9F-5D6D-DE47-FF98-4969BD9BBAFE}"/>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4B75BAB0-7ADD-BE4F-F92C-826BC52D9D2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C678192B-A511-841B-CDE3-91CB7A54A8CA}"/>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86F960A-8875-4412-055F-4E4D2D85ED59}"/>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788989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295636" cy="4480726"/>
          </a:xfrm>
        </p:spPr>
        <p:txBody>
          <a:bodyPr>
            <a:normAutofit/>
          </a:bodyPr>
          <a:lstStyle/>
          <a:p>
            <a:pPr algn="r"/>
            <a:r>
              <a:rPr lang="en-GB" dirty="0"/>
              <a:t>To facilitate the exchange of goods and services</a:t>
            </a:r>
          </a:p>
        </p:txBody>
      </p:sp>
      <p:sp>
        <p:nvSpPr>
          <p:cNvPr id="13" name="Freeform: Shape 12">
            <a:extLst>
              <a:ext uri="{FF2B5EF4-FFF2-40B4-BE49-F238E27FC236}">
                <a16:creationId xmlns:a16="http://schemas.microsoft.com/office/drawing/2014/main" id="{79FCBE05-E963-41B2-97FD-8631A61EB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8437" y="323519"/>
            <a:ext cx="5412983" cy="6212748"/>
          </a:xfrm>
          <a:custGeom>
            <a:avLst/>
            <a:gdLst>
              <a:gd name="connsiteX0" fmla="*/ 0 w 7217311"/>
              <a:gd name="connsiteY0" fmla="*/ 0 h 6212748"/>
              <a:gd name="connsiteX1" fmla="*/ 1121310 w 7217311"/>
              <a:gd name="connsiteY1" fmla="*/ 0 h 6212748"/>
              <a:gd name="connsiteX2" fmla="*/ 1837014 w 7217311"/>
              <a:gd name="connsiteY2" fmla="*/ 0 h 6212748"/>
              <a:gd name="connsiteX3" fmla="*/ 2893412 w 7217311"/>
              <a:gd name="connsiteY3" fmla="*/ 0 h 6212748"/>
              <a:gd name="connsiteX4" fmla="*/ 3635911 w 7217311"/>
              <a:gd name="connsiteY4" fmla="*/ 0 h 6212748"/>
              <a:gd name="connsiteX5" fmla="*/ 3635913 w 7217311"/>
              <a:gd name="connsiteY5" fmla="*/ 0 h 6212748"/>
              <a:gd name="connsiteX6" fmla="*/ 7217311 w 7217311"/>
              <a:gd name="connsiteY6" fmla="*/ 0 h 6212748"/>
              <a:gd name="connsiteX7" fmla="*/ 7217311 w 7217311"/>
              <a:gd name="connsiteY7" fmla="*/ 2864954 h 6212748"/>
              <a:gd name="connsiteX8" fmla="*/ 3773866 w 7217311"/>
              <a:gd name="connsiteY8" fmla="*/ 6212748 h 6212748"/>
              <a:gd name="connsiteX9" fmla="*/ 2893412 w 7217311"/>
              <a:gd name="connsiteY9" fmla="*/ 6212748 h 6212748"/>
              <a:gd name="connsiteX10" fmla="*/ 2893412 w 7217311"/>
              <a:gd name="connsiteY10" fmla="*/ 6210962 h 6212748"/>
              <a:gd name="connsiteX11" fmla="*/ 1837014 w 7217311"/>
              <a:gd name="connsiteY11" fmla="*/ 6210962 h 6212748"/>
              <a:gd name="connsiteX12" fmla="*/ 1837014 w 7217311"/>
              <a:gd name="connsiteY12" fmla="*/ 6212748 h 6212748"/>
              <a:gd name="connsiteX13" fmla="*/ 0 w 7217311"/>
              <a:gd name="connsiteY13"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17311" h="6212748">
                <a:moveTo>
                  <a:pt x="0" y="0"/>
                </a:moveTo>
                <a:lnTo>
                  <a:pt x="1121310" y="0"/>
                </a:lnTo>
                <a:lnTo>
                  <a:pt x="1837014" y="0"/>
                </a:lnTo>
                <a:lnTo>
                  <a:pt x="2893412" y="0"/>
                </a:lnTo>
                <a:lnTo>
                  <a:pt x="3635911" y="0"/>
                </a:lnTo>
                <a:lnTo>
                  <a:pt x="3635913" y="0"/>
                </a:lnTo>
                <a:lnTo>
                  <a:pt x="7217311" y="0"/>
                </a:lnTo>
                <a:lnTo>
                  <a:pt x="7217311" y="2864954"/>
                </a:lnTo>
                <a:lnTo>
                  <a:pt x="3773866" y="6212748"/>
                </a:lnTo>
                <a:lnTo>
                  <a:pt x="2893412" y="6212748"/>
                </a:lnTo>
                <a:lnTo>
                  <a:pt x="2893412" y="6210962"/>
                </a:lnTo>
                <a:lnTo>
                  <a:pt x="1837014" y="6210962"/>
                </a:lnTo>
                <a:lnTo>
                  <a:pt x="1837014"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ight Triangle 14">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4D233ACE-F3A1-4543-B9F4-425DDA579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880CE7B4-2A5F-ED16-933C-A9A9F46A697F}"/>
              </a:ext>
            </a:extLst>
          </p:cNvPr>
          <p:cNvGraphicFramePr>
            <a:graphicFrameLocks noGrp="1"/>
          </p:cNvGraphicFramePr>
          <p:nvPr>
            <p:ph idx="1"/>
            <p:extLst>
              <p:ext uri="{D42A27DB-BD31-4B8C-83A1-F6EECF244321}">
                <p14:modId xmlns:p14="http://schemas.microsoft.com/office/powerpoint/2010/main" val="3045051621"/>
              </p:ext>
            </p:extLst>
          </p:nvPr>
        </p:nvGraphicFramePr>
        <p:xfrm>
          <a:off x="3825857" y="1008993"/>
          <a:ext cx="3807803" cy="4760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43CC7C8D-0C53-B9A6-9341-1796A63E347A}"/>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160F4875-538A-441B-04FB-44E54CA5EDD0}"/>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75D251CC-A702-0D02-F355-582112C8C2C4}"/>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25568DC6-27F9-1C8C-AB7C-CDB484A004BD}"/>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025550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295636" cy="4480726"/>
          </a:xfrm>
        </p:spPr>
        <p:txBody>
          <a:bodyPr>
            <a:normAutofit/>
          </a:bodyPr>
          <a:lstStyle/>
          <a:p>
            <a:pPr algn="r"/>
            <a:r>
              <a:rPr lang="en-GB" sz="4800" dirty="0"/>
              <a:t>To assess creditor risk</a:t>
            </a:r>
          </a:p>
        </p:txBody>
      </p:sp>
      <p:sp>
        <p:nvSpPr>
          <p:cNvPr id="25" name="Freeform: Shape 12">
            <a:extLst>
              <a:ext uri="{FF2B5EF4-FFF2-40B4-BE49-F238E27FC236}">
                <a16:creationId xmlns:a16="http://schemas.microsoft.com/office/drawing/2014/main" id="{79FCBE05-E963-41B2-97FD-8631A61EB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8437" y="323519"/>
            <a:ext cx="5412983" cy="6212748"/>
          </a:xfrm>
          <a:custGeom>
            <a:avLst/>
            <a:gdLst>
              <a:gd name="connsiteX0" fmla="*/ 0 w 7217311"/>
              <a:gd name="connsiteY0" fmla="*/ 0 h 6212748"/>
              <a:gd name="connsiteX1" fmla="*/ 1121310 w 7217311"/>
              <a:gd name="connsiteY1" fmla="*/ 0 h 6212748"/>
              <a:gd name="connsiteX2" fmla="*/ 1837014 w 7217311"/>
              <a:gd name="connsiteY2" fmla="*/ 0 h 6212748"/>
              <a:gd name="connsiteX3" fmla="*/ 2893412 w 7217311"/>
              <a:gd name="connsiteY3" fmla="*/ 0 h 6212748"/>
              <a:gd name="connsiteX4" fmla="*/ 3635911 w 7217311"/>
              <a:gd name="connsiteY4" fmla="*/ 0 h 6212748"/>
              <a:gd name="connsiteX5" fmla="*/ 3635913 w 7217311"/>
              <a:gd name="connsiteY5" fmla="*/ 0 h 6212748"/>
              <a:gd name="connsiteX6" fmla="*/ 7217311 w 7217311"/>
              <a:gd name="connsiteY6" fmla="*/ 0 h 6212748"/>
              <a:gd name="connsiteX7" fmla="*/ 7217311 w 7217311"/>
              <a:gd name="connsiteY7" fmla="*/ 2864954 h 6212748"/>
              <a:gd name="connsiteX8" fmla="*/ 3773866 w 7217311"/>
              <a:gd name="connsiteY8" fmla="*/ 6212748 h 6212748"/>
              <a:gd name="connsiteX9" fmla="*/ 2893412 w 7217311"/>
              <a:gd name="connsiteY9" fmla="*/ 6212748 h 6212748"/>
              <a:gd name="connsiteX10" fmla="*/ 2893412 w 7217311"/>
              <a:gd name="connsiteY10" fmla="*/ 6210962 h 6212748"/>
              <a:gd name="connsiteX11" fmla="*/ 1837014 w 7217311"/>
              <a:gd name="connsiteY11" fmla="*/ 6210962 h 6212748"/>
              <a:gd name="connsiteX12" fmla="*/ 1837014 w 7217311"/>
              <a:gd name="connsiteY12" fmla="*/ 6212748 h 6212748"/>
              <a:gd name="connsiteX13" fmla="*/ 0 w 7217311"/>
              <a:gd name="connsiteY13"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17311" h="6212748">
                <a:moveTo>
                  <a:pt x="0" y="0"/>
                </a:moveTo>
                <a:lnTo>
                  <a:pt x="1121310" y="0"/>
                </a:lnTo>
                <a:lnTo>
                  <a:pt x="1837014" y="0"/>
                </a:lnTo>
                <a:lnTo>
                  <a:pt x="2893412" y="0"/>
                </a:lnTo>
                <a:lnTo>
                  <a:pt x="3635911" y="0"/>
                </a:lnTo>
                <a:lnTo>
                  <a:pt x="3635913" y="0"/>
                </a:lnTo>
                <a:lnTo>
                  <a:pt x="7217311" y="0"/>
                </a:lnTo>
                <a:lnTo>
                  <a:pt x="7217311" y="2864954"/>
                </a:lnTo>
                <a:lnTo>
                  <a:pt x="3773866" y="6212748"/>
                </a:lnTo>
                <a:lnTo>
                  <a:pt x="2893412" y="6212748"/>
                </a:lnTo>
                <a:lnTo>
                  <a:pt x="2893412" y="6210962"/>
                </a:lnTo>
                <a:lnTo>
                  <a:pt x="1837014" y="6210962"/>
                </a:lnTo>
                <a:lnTo>
                  <a:pt x="1837014"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ight Triangle 14">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16">
            <a:extLst>
              <a:ext uri="{FF2B5EF4-FFF2-40B4-BE49-F238E27FC236}">
                <a16:creationId xmlns:a16="http://schemas.microsoft.com/office/drawing/2014/main" id="{4D233ACE-F3A1-4543-B9F4-425DDA579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Content Placeholder 2">
            <a:extLst>
              <a:ext uri="{FF2B5EF4-FFF2-40B4-BE49-F238E27FC236}">
                <a16:creationId xmlns:a16="http://schemas.microsoft.com/office/drawing/2014/main" id="{F1F6FA2C-3E33-6498-1587-18F7A3478BB2}"/>
              </a:ext>
            </a:extLst>
          </p:cNvPr>
          <p:cNvGraphicFramePr>
            <a:graphicFrameLocks noGrp="1"/>
          </p:cNvGraphicFramePr>
          <p:nvPr>
            <p:ph idx="1"/>
            <p:extLst>
              <p:ext uri="{D42A27DB-BD31-4B8C-83A1-F6EECF244321}">
                <p14:modId xmlns:p14="http://schemas.microsoft.com/office/powerpoint/2010/main" val="2102063208"/>
              </p:ext>
            </p:extLst>
          </p:nvPr>
        </p:nvGraphicFramePr>
        <p:xfrm>
          <a:off x="3825857" y="1008993"/>
          <a:ext cx="3807803" cy="4760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CE709C7E-9150-7608-56DB-6B6AC860383B}"/>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A1B0C863-B3D5-42CD-628E-BF088835D15F}"/>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B3CACA1B-30D7-AC55-512D-92A66CE9A5DF}"/>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3D2256B-A8B0-AD47-EEBB-EFD647DC8897}"/>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20920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295636" cy="4480726"/>
          </a:xfrm>
        </p:spPr>
        <p:txBody>
          <a:bodyPr>
            <a:normAutofit/>
          </a:bodyPr>
          <a:lstStyle/>
          <a:p>
            <a:pPr algn="r"/>
            <a:r>
              <a:rPr lang="en-GB" sz="3100" dirty="0"/>
              <a:t>To provide forward markets in </a:t>
            </a:r>
            <a:br>
              <a:rPr lang="en-GB" sz="3100" dirty="0"/>
            </a:br>
            <a:r>
              <a:rPr lang="en-GB" sz="3100" dirty="0"/>
              <a:t>currencies and commodities</a:t>
            </a:r>
          </a:p>
        </p:txBody>
      </p:sp>
      <p:sp>
        <p:nvSpPr>
          <p:cNvPr id="13" name="Freeform: Shape 12">
            <a:extLst>
              <a:ext uri="{FF2B5EF4-FFF2-40B4-BE49-F238E27FC236}">
                <a16:creationId xmlns:a16="http://schemas.microsoft.com/office/drawing/2014/main" id="{79FCBE05-E963-41B2-97FD-8631A61EB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8437" y="323519"/>
            <a:ext cx="5412983" cy="6212748"/>
          </a:xfrm>
          <a:custGeom>
            <a:avLst/>
            <a:gdLst>
              <a:gd name="connsiteX0" fmla="*/ 0 w 7217311"/>
              <a:gd name="connsiteY0" fmla="*/ 0 h 6212748"/>
              <a:gd name="connsiteX1" fmla="*/ 1121310 w 7217311"/>
              <a:gd name="connsiteY1" fmla="*/ 0 h 6212748"/>
              <a:gd name="connsiteX2" fmla="*/ 1837014 w 7217311"/>
              <a:gd name="connsiteY2" fmla="*/ 0 h 6212748"/>
              <a:gd name="connsiteX3" fmla="*/ 2893412 w 7217311"/>
              <a:gd name="connsiteY3" fmla="*/ 0 h 6212748"/>
              <a:gd name="connsiteX4" fmla="*/ 3635911 w 7217311"/>
              <a:gd name="connsiteY4" fmla="*/ 0 h 6212748"/>
              <a:gd name="connsiteX5" fmla="*/ 3635913 w 7217311"/>
              <a:gd name="connsiteY5" fmla="*/ 0 h 6212748"/>
              <a:gd name="connsiteX6" fmla="*/ 7217311 w 7217311"/>
              <a:gd name="connsiteY6" fmla="*/ 0 h 6212748"/>
              <a:gd name="connsiteX7" fmla="*/ 7217311 w 7217311"/>
              <a:gd name="connsiteY7" fmla="*/ 2864954 h 6212748"/>
              <a:gd name="connsiteX8" fmla="*/ 3773866 w 7217311"/>
              <a:gd name="connsiteY8" fmla="*/ 6212748 h 6212748"/>
              <a:gd name="connsiteX9" fmla="*/ 2893412 w 7217311"/>
              <a:gd name="connsiteY9" fmla="*/ 6212748 h 6212748"/>
              <a:gd name="connsiteX10" fmla="*/ 2893412 w 7217311"/>
              <a:gd name="connsiteY10" fmla="*/ 6210962 h 6212748"/>
              <a:gd name="connsiteX11" fmla="*/ 1837014 w 7217311"/>
              <a:gd name="connsiteY11" fmla="*/ 6210962 h 6212748"/>
              <a:gd name="connsiteX12" fmla="*/ 1837014 w 7217311"/>
              <a:gd name="connsiteY12" fmla="*/ 6212748 h 6212748"/>
              <a:gd name="connsiteX13" fmla="*/ 0 w 7217311"/>
              <a:gd name="connsiteY13"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17311" h="6212748">
                <a:moveTo>
                  <a:pt x="0" y="0"/>
                </a:moveTo>
                <a:lnTo>
                  <a:pt x="1121310" y="0"/>
                </a:lnTo>
                <a:lnTo>
                  <a:pt x="1837014" y="0"/>
                </a:lnTo>
                <a:lnTo>
                  <a:pt x="2893412" y="0"/>
                </a:lnTo>
                <a:lnTo>
                  <a:pt x="3635911" y="0"/>
                </a:lnTo>
                <a:lnTo>
                  <a:pt x="3635913" y="0"/>
                </a:lnTo>
                <a:lnTo>
                  <a:pt x="7217311" y="0"/>
                </a:lnTo>
                <a:lnTo>
                  <a:pt x="7217311" y="2864954"/>
                </a:lnTo>
                <a:lnTo>
                  <a:pt x="3773866" y="6212748"/>
                </a:lnTo>
                <a:lnTo>
                  <a:pt x="2893412" y="6212748"/>
                </a:lnTo>
                <a:lnTo>
                  <a:pt x="2893412" y="6210962"/>
                </a:lnTo>
                <a:lnTo>
                  <a:pt x="1837014" y="6210962"/>
                </a:lnTo>
                <a:lnTo>
                  <a:pt x="1837014"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ight Triangle 14">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4D233ACE-F3A1-4543-B9F4-425DDA579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35A3FAFC-2F24-4EB5-86B4-DCAB553EB7AE}"/>
              </a:ext>
            </a:extLst>
          </p:cNvPr>
          <p:cNvGraphicFramePr>
            <a:graphicFrameLocks noGrp="1"/>
          </p:cNvGraphicFramePr>
          <p:nvPr>
            <p:ph idx="1"/>
            <p:extLst>
              <p:ext uri="{D42A27DB-BD31-4B8C-83A1-F6EECF244321}">
                <p14:modId xmlns:p14="http://schemas.microsoft.com/office/powerpoint/2010/main" val="4153400189"/>
              </p:ext>
            </p:extLst>
          </p:nvPr>
        </p:nvGraphicFramePr>
        <p:xfrm>
          <a:off x="3825857" y="1008993"/>
          <a:ext cx="3807803" cy="4760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ECCE1F7C-53B0-9704-0486-11304F78DEBD}"/>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4EE4A7B2-A567-EB52-508E-60FBFB0EA31F}"/>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F75EC8BB-2293-FB6A-FB70-2CD3912E0936}"/>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2D8911AA-7833-4B23-A9AE-A4CFFBAE149E}"/>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935419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82600" y="321734"/>
            <a:ext cx="8178799" cy="1135737"/>
          </a:xfrm>
        </p:spPr>
        <p:txBody>
          <a:bodyPr>
            <a:normAutofit/>
          </a:bodyPr>
          <a:lstStyle/>
          <a:p>
            <a:r>
              <a:rPr lang="en-GB" sz="3100" dirty="0"/>
              <a:t>To provide a market for equities</a:t>
            </a:r>
          </a:p>
        </p:txBody>
      </p:sp>
      <p:sp>
        <p:nvSpPr>
          <p:cNvPr id="13" name="Rectangle 1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08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00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8518" y="5230015"/>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60240" y="578940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59EA61C5-9FE0-5085-F9C3-AB69A2D36DEB}"/>
              </a:ext>
            </a:extLst>
          </p:cNvPr>
          <p:cNvGraphicFramePr>
            <a:graphicFrameLocks noGrp="1"/>
          </p:cNvGraphicFramePr>
          <p:nvPr>
            <p:ph idx="1"/>
            <p:extLst>
              <p:ext uri="{D42A27DB-BD31-4B8C-83A1-F6EECF244321}">
                <p14:modId xmlns:p14="http://schemas.microsoft.com/office/powerpoint/2010/main" val="402922326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F80C722B-A6D8-5321-41D6-7ABDE4EC651B}"/>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994E4D7A-4FB3-E49B-8A3B-1E29DC109731}"/>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6FBC3A5C-0D47-F7D1-23E8-70B6D9D574C8}"/>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0403098-B5B5-2053-97F8-D0221387E4A1}"/>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763523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82601" y="643467"/>
            <a:ext cx="3603048" cy="5571065"/>
          </a:xfrm>
        </p:spPr>
        <p:txBody>
          <a:bodyPr>
            <a:normAutofit/>
          </a:bodyPr>
          <a:lstStyle/>
          <a:p>
            <a:r>
              <a:rPr lang="en-GB" sz="3100"/>
              <a:t>Financial markets and the wider economy</a:t>
            </a:r>
          </a:p>
        </p:txBody>
      </p:sp>
      <p:sp>
        <p:nvSpPr>
          <p:cNvPr id="13" name="Freeform: Shape 12">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87577" y="3359"/>
            <a:ext cx="1409491" cy="1407490"/>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65267" y="134348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526406" y="6114337"/>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2583" y="5721108"/>
            <a:ext cx="1696473"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94C662CB-385D-0279-C5AF-83F5C260EC37}"/>
              </a:ext>
            </a:extLst>
          </p:cNvPr>
          <p:cNvGraphicFramePr>
            <a:graphicFrameLocks noGrp="1"/>
          </p:cNvGraphicFramePr>
          <p:nvPr>
            <p:ph idx="1"/>
            <p:extLst>
              <p:ext uri="{D42A27DB-BD31-4B8C-83A1-F6EECF244321}">
                <p14:modId xmlns:p14="http://schemas.microsoft.com/office/powerpoint/2010/main" val="3367656786"/>
              </p:ext>
            </p:extLst>
          </p:nvPr>
        </p:nvGraphicFramePr>
        <p:xfrm>
          <a:off x="4568428" y="642938"/>
          <a:ext cx="4093369"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E1C3A798-A41D-D8FA-3CA8-B409B08BC725}"/>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D46CA853-CB82-B1CD-0755-39ABD1000B42}"/>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64387530-FF85-A254-EEBE-95039CA240A7}"/>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40B7F6F-1BBB-E24C-F604-599F76F850F0}"/>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020779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A297797-5C89-4791-8204-AB071FA1F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94943" y="643467"/>
            <a:ext cx="3090705" cy="5571065"/>
          </a:xfrm>
        </p:spPr>
        <p:txBody>
          <a:bodyPr>
            <a:normAutofit/>
          </a:bodyPr>
          <a:lstStyle/>
          <a:p>
            <a:r>
              <a:rPr lang="en-GB" sz="3100" dirty="0"/>
              <a:t>Plenary</a:t>
            </a:r>
          </a:p>
        </p:txBody>
      </p:sp>
      <p:sp>
        <p:nvSpPr>
          <p:cNvPr id="13" name="Freeform: Shape 12">
            <a:extLst>
              <a:ext uri="{FF2B5EF4-FFF2-40B4-BE49-F238E27FC236}">
                <a16:creationId xmlns:a16="http://schemas.microsoft.com/office/drawing/2014/main" id="{569BBA9B-8F4E-4D2B-BEFA-41A475443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87577" y="3359"/>
            <a:ext cx="1409491" cy="1407490"/>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51012D1-8033-40B1-9EC0-91390FFC7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65267" y="1343485"/>
            <a:ext cx="485578"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526406" y="6114337"/>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D291F021-C45C-4D44-A2B8-A789E386C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2583" y="5721108"/>
            <a:ext cx="1696473"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94C662CB-385D-0279-C5AF-83F5C260EC37}"/>
              </a:ext>
            </a:extLst>
          </p:cNvPr>
          <p:cNvGraphicFramePr>
            <a:graphicFrameLocks noGrp="1"/>
          </p:cNvGraphicFramePr>
          <p:nvPr>
            <p:ph idx="1"/>
            <p:extLst>
              <p:ext uri="{D42A27DB-BD31-4B8C-83A1-F6EECF244321}">
                <p14:modId xmlns:p14="http://schemas.microsoft.com/office/powerpoint/2010/main" val="3802287980"/>
              </p:ext>
            </p:extLst>
          </p:nvPr>
        </p:nvGraphicFramePr>
        <p:xfrm>
          <a:off x="4568428" y="642938"/>
          <a:ext cx="4093369"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41CC9C34-4646-36B0-07A1-C95C7FD87031}"/>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85B401DC-0B64-C2E7-7401-66ED95FF7255}"/>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B3E7938C-A50D-85AB-275F-D6B0ED8133A2}"/>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4B3BD86-8A10-236A-DE9E-9935242C018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96289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CE1C1-B09F-5A80-1406-61EE4EC3E602}"/>
              </a:ext>
            </a:extLst>
          </p:cNvPr>
          <p:cNvSpPr>
            <a:spLocks noGrp="1"/>
          </p:cNvSpPr>
          <p:nvPr>
            <p:ph type="title"/>
          </p:nvPr>
        </p:nvSpPr>
        <p:spPr>
          <a:xfrm>
            <a:off x="1240022" y="365760"/>
            <a:ext cx="7025402" cy="1188720"/>
          </a:xfrm>
        </p:spPr>
        <p:txBody>
          <a:bodyPr vert="horz" lIns="91440" tIns="45720" rIns="91440" bIns="45720" rtlCol="0" anchor="ctr">
            <a:normAutofit/>
          </a:bodyPr>
          <a:lstStyle/>
          <a:p>
            <a:r>
              <a:rPr lang="en-US" kern="1200" dirty="0">
                <a:solidFill>
                  <a:schemeClr val="tx1"/>
                </a:solidFill>
                <a:latin typeface="+mj-lt"/>
                <a:ea typeface="+mj-ea"/>
                <a:cs typeface="+mj-cs"/>
              </a:rPr>
              <a:t>Recall</a:t>
            </a:r>
          </a:p>
        </p:txBody>
      </p:sp>
      <p:sp>
        <p:nvSpPr>
          <p:cNvPr id="16" name="Freeform: Shape 1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2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a:extLst>
              <a:ext uri="{FF2B5EF4-FFF2-40B4-BE49-F238E27FC236}">
                <a16:creationId xmlns:a16="http://schemas.microsoft.com/office/drawing/2014/main" id="{C85BEDE9-8410-B87B-82C5-16F180742A58}"/>
              </a:ext>
            </a:extLst>
          </p:cNvPr>
          <p:cNvSpPr>
            <a:spLocks noGrp="1"/>
          </p:cNvSpPr>
          <p:nvPr>
            <p:ph sz="half" idx="1"/>
          </p:nvPr>
        </p:nvSpPr>
        <p:spPr>
          <a:xfrm>
            <a:off x="1240022" y="2176272"/>
            <a:ext cx="7025403" cy="4041648"/>
          </a:xfrm>
        </p:spPr>
        <p:txBody>
          <a:bodyPr vert="horz" lIns="91440" tIns="45720" rIns="91440" bIns="45720" rtlCol="0" anchor="t">
            <a:normAutofit/>
          </a:bodyPr>
          <a:lstStyle/>
          <a:p>
            <a:r>
              <a:rPr lang="en-US" sz="1900" dirty="0"/>
              <a:t>What is the difference between risk and uncertainty?</a:t>
            </a:r>
          </a:p>
          <a:p>
            <a:r>
              <a:rPr lang="en-US" sz="1900" dirty="0"/>
              <a:t>How do firms assess risk?</a:t>
            </a:r>
          </a:p>
          <a:p>
            <a:r>
              <a:rPr lang="en-US" sz="1900" dirty="0"/>
              <a:t>What is a credit rating?</a:t>
            </a:r>
          </a:p>
        </p:txBody>
      </p:sp>
      <p:pic>
        <p:nvPicPr>
          <p:cNvPr id="3" name="Picture 2">
            <a:extLst>
              <a:ext uri="{FF2B5EF4-FFF2-40B4-BE49-F238E27FC236}">
                <a16:creationId xmlns:a16="http://schemas.microsoft.com/office/drawing/2014/main" id="{1BC4B51C-B871-B47B-749F-E423C46E1AB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B996BEFA-9729-DD58-48EA-14793CC3089A}"/>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D1B3FD6A-3FAA-D2D4-1CFA-6FA55FB6C96E}"/>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A25DF53-A0F3-715E-D000-E290F4740878}"/>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579618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CE1C1-B09F-5A80-1406-61EE4EC3E602}"/>
              </a:ext>
            </a:extLst>
          </p:cNvPr>
          <p:cNvSpPr>
            <a:spLocks noGrp="1"/>
          </p:cNvSpPr>
          <p:nvPr>
            <p:ph type="title"/>
          </p:nvPr>
        </p:nvSpPr>
        <p:spPr>
          <a:xfrm>
            <a:off x="1240022" y="365760"/>
            <a:ext cx="7025402" cy="1188720"/>
          </a:xfrm>
        </p:spPr>
        <p:txBody>
          <a:bodyPr vert="horz" lIns="91440" tIns="45720" rIns="91440" bIns="45720" rtlCol="0" anchor="ctr">
            <a:normAutofit/>
          </a:bodyPr>
          <a:lstStyle/>
          <a:p>
            <a:r>
              <a:rPr lang="en-US" kern="1200" dirty="0">
                <a:solidFill>
                  <a:schemeClr val="tx1"/>
                </a:solidFill>
                <a:latin typeface="+mj-lt"/>
                <a:ea typeface="+mj-ea"/>
                <a:cs typeface="+mj-cs"/>
              </a:rPr>
              <a:t>Starter – True or False?</a:t>
            </a:r>
          </a:p>
        </p:txBody>
      </p:sp>
      <p:sp>
        <p:nvSpPr>
          <p:cNvPr id="16" name="Freeform: Shape 1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2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a:extLst>
              <a:ext uri="{FF2B5EF4-FFF2-40B4-BE49-F238E27FC236}">
                <a16:creationId xmlns:a16="http://schemas.microsoft.com/office/drawing/2014/main" id="{C85BEDE9-8410-B87B-82C5-16F180742A58}"/>
              </a:ext>
            </a:extLst>
          </p:cNvPr>
          <p:cNvSpPr>
            <a:spLocks noGrp="1"/>
          </p:cNvSpPr>
          <p:nvPr>
            <p:ph sz="half" idx="1"/>
          </p:nvPr>
        </p:nvSpPr>
        <p:spPr>
          <a:xfrm>
            <a:off x="1240022" y="2176272"/>
            <a:ext cx="7025403" cy="4041648"/>
          </a:xfrm>
        </p:spPr>
        <p:txBody>
          <a:bodyPr vert="horz" lIns="91440" tIns="45720" rIns="91440" bIns="45720" rtlCol="0" anchor="t">
            <a:normAutofit/>
          </a:bodyPr>
          <a:lstStyle/>
          <a:p>
            <a:r>
              <a:rPr lang="en-US" sz="1900"/>
              <a:t>The World's first paper money was created in China 1,400 years ago</a:t>
            </a:r>
          </a:p>
          <a:p>
            <a:r>
              <a:rPr lang="en-US" sz="1900"/>
              <a:t>More Monopoly money is printed every year than real money</a:t>
            </a:r>
          </a:p>
          <a:p>
            <a:r>
              <a:rPr lang="en-US" sz="1900"/>
              <a:t>At a spending rate of $1 million a day, it would take Bill Gates 218 years to spend all his money</a:t>
            </a:r>
          </a:p>
          <a:p>
            <a:r>
              <a:rPr lang="en-US" sz="1900"/>
              <a:t>Until World War 2, tea bricks were used as money in Siberia</a:t>
            </a:r>
          </a:p>
          <a:p>
            <a:r>
              <a:rPr lang="en-US" sz="1900"/>
              <a:t>Sea shells were once commonly used in many parts of the world as money </a:t>
            </a:r>
          </a:p>
          <a:p>
            <a:r>
              <a:rPr lang="en-US" sz="1900"/>
              <a:t>The 100 richest people in the world earned enough money in 2012 to end global poverty 4 times</a:t>
            </a:r>
          </a:p>
          <a:p>
            <a:r>
              <a:rPr lang="en-US" sz="1900"/>
              <a:t>The first transaction of Bitcoins was to buy pizza for 10,000 Bitcoins, which later increased in value to over US$12 million</a:t>
            </a:r>
          </a:p>
        </p:txBody>
      </p:sp>
      <p:pic>
        <p:nvPicPr>
          <p:cNvPr id="3" name="Picture 2">
            <a:extLst>
              <a:ext uri="{FF2B5EF4-FFF2-40B4-BE49-F238E27FC236}">
                <a16:creationId xmlns:a16="http://schemas.microsoft.com/office/drawing/2014/main" id="{9DFFF04D-36D8-7ABB-92D5-1408E711EAF9}"/>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4698B2ED-20F7-0056-2EF1-D86E258C5857}"/>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ABBFE4CF-5F14-65A9-8772-599785EF00AA}"/>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B955B40-5CE7-EA92-6376-CA946040F798}"/>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33987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0" name="Straight Connector 9">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843625"/>
            <a:ext cx="9141618"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2" y="968282"/>
            <a:ext cx="9141618" cy="4946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8547ED-38B3-AC93-EC0C-41C95253B193}"/>
              </a:ext>
            </a:extLst>
          </p:cNvPr>
          <p:cNvSpPr>
            <a:spLocks noGrp="1"/>
          </p:cNvSpPr>
          <p:nvPr>
            <p:ph type="title"/>
          </p:nvPr>
        </p:nvSpPr>
        <p:spPr>
          <a:xfrm>
            <a:off x="596503" y="1566473"/>
            <a:ext cx="7950994" cy="2166723"/>
          </a:xfrm>
        </p:spPr>
        <p:txBody>
          <a:bodyPr vert="horz" lIns="91440" tIns="45720" rIns="91440" bIns="45720" rtlCol="0" anchor="b">
            <a:normAutofit/>
          </a:bodyPr>
          <a:lstStyle/>
          <a:p>
            <a:pPr algn="ctr"/>
            <a:r>
              <a:rPr lang="en-US" sz="5700" kern="1200" dirty="0">
                <a:latin typeface="+mj-lt"/>
                <a:ea typeface="+mj-ea"/>
                <a:cs typeface="+mj-cs"/>
              </a:rPr>
              <a:t>Learning </a:t>
            </a:r>
            <a:r>
              <a:rPr lang="en-US" sz="5700" dirty="0"/>
              <a:t>Objectives</a:t>
            </a:r>
            <a:endParaRPr lang="en-US" sz="5700" kern="1200" dirty="0">
              <a:solidFill>
                <a:schemeClr val="tx1"/>
              </a:solidFill>
              <a:latin typeface="+mj-lt"/>
              <a:ea typeface="+mj-ea"/>
              <a:cs typeface="+mj-cs"/>
            </a:endParaRPr>
          </a:p>
        </p:txBody>
      </p:sp>
      <p:sp>
        <p:nvSpPr>
          <p:cNvPr id="3" name="Content Placeholder 2">
            <a:extLst>
              <a:ext uri="{FF2B5EF4-FFF2-40B4-BE49-F238E27FC236}">
                <a16:creationId xmlns:a16="http://schemas.microsoft.com/office/drawing/2014/main" id="{A3712F45-32F4-57BD-7444-37640388C629}"/>
              </a:ext>
            </a:extLst>
          </p:cNvPr>
          <p:cNvSpPr>
            <a:spLocks noGrp="1"/>
          </p:cNvSpPr>
          <p:nvPr>
            <p:ph sz="half" idx="1"/>
          </p:nvPr>
        </p:nvSpPr>
        <p:spPr>
          <a:xfrm>
            <a:off x="596503" y="4092320"/>
            <a:ext cx="7950994" cy="1144884"/>
          </a:xfrm>
        </p:spPr>
        <p:txBody>
          <a:bodyPr vert="horz" lIns="91440" tIns="45720" rIns="91440" bIns="45720" rtlCol="0">
            <a:normAutofit fontScale="85000" lnSpcReduction="10000"/>
          </a:bodyPr>
          <a:lstStyle/>
          <a:p>
            <a:pPr marL="0" indent="0" algn="ctr">
              <a:buNone/>
            </a:pPr>
            <a:r>
              <a:rPr lang="en-US" sz="2400" kern="1200" dirty="0">
                <a:solidFill>
                  <a:schemeClr val="tx1"/>
                </a:solidFill>
                <a:latin typeface="+mn-lt"/>
                <a:ea typeface="+mn-ea"/>
                <a:cs typeface="+mn-cs"/>
              </a:rPr>
              <a:t>Are you able to explain the roles of commercial and investment banks?</a:t>
            </a:r>
          </a:p>
          <a:p>
            <a:pPr marL="0" indent="0" algn="ctr">
              <a:buNone/>
            </a:pPr>
            <a:r>
              <a:rPr lang="en-US" sz="2400" kern="1200" dirty="0">
                <a:solidFill>
                  <a:schemeClr val="tx1"/>
                </a:solidFill>
                <a:latin typeface="+mn-lt"/>
                <a:ea typeface="+mn-ea"/>
                <a:cs typeface="+mn-cs"/>
              </a:rPr>
              <a:t>Are you able to explain the differences between the types of banks?</a:t>
            </a:r>
          </a:p>
          <a:p>
            <a:pPr marL="0" indent="0" algn="ctr">
              <a:buNone/>
            </a:pPr>
            <a:r>
              <a:rPr lang="en-US" sz="2400" kern="1200" dirty="0">
                <a:solidFill>
                  <a:schemeClr val="tx1"/>
                </a:solidFill>
                <a:latin typeface="+mn-lt"/>
                <a:ea typeface="+mn-ea"/>
                <a:cs typeface="+mn-cs"/>
              </a:rPr>
              <a:t>Are you able to evaluate the role of commercial and investment banks?</a:t>
            </a:r>
          </a:p>
        </p:txBody>
      </p:sp>
      <p:cxnSp>
        <p:nvCxnSpPr>
          <p:cNvPr id="14" name="Straight Connector 13">
            <a:extLst>
              <a:ext uri="{FF2B5EF4-FFF2-40B4-BE49-F238E27FC236}">
                <a16:creationId xmlns:a16="http://schemas.microsoft.com/office/drawing/2014/main" id="{42CDBECE-872A-4C73-9DC1-BB4E805E2C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3300" y="3894594"/>
            <a:ext cx="2057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028863"/>
            <a:ext cx="9141618"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3A5716E9-9FBC-C7BE-141A-2209C1821BA3}"/>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8D73E6CE-98AF-0D6B-4D5F-2A844748F7A2}"/>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45346E71-4EAB-E12D-4903-A6D489CF47F9}"/>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4E9DFC5-57AD-FFE6-8CBE-FB12A3A58DD2}"/>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925162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a:spLocks noGrp="1"/>
          </p:cNvSpPr>
          <p:nvPr>
            <p:ph type="title"/>
          </p:nvPr>
        </p:nvSpPr>
        <p:spPr>
          <a:xfrm>
            <a:off x="439858" y="1683756"/>
            <a:ext cx="2336449" cy="2396359"/>
          </a:xfrm>
        </p:spPr>
        <p:txBody>
          <a:bodyPr anchor="b">
            <a:normAutofit/>
          </a:bodyPr>
          <a:lstStyle/>
          <a:p>
            <a:pPr algn="r"/>
            <a:r>
              <a:rPr lang="en-GB" sz="3500" dirty="0">
                <a:solidFill>
                  <a:srgbClr val="FFFFFF"/>
                </a:solidFill>
              </a:rPr>
              <a:t>What they need to do?</a:t>
            </a:r>
            <a:endParaRPr lang="en-GB" sz="3500" dirty="0">
              <a:solidFill>
                <a:srgbClr val="FFFFFF"/>
              </a:solidFill>
              <a:cs typeface="Calibri Light"/>
            </a:endParaRPr>
          </a:p>
        </p:txBody>
      </p:sp>
      <p:graphicFrame>
        <p:nvGraphicFramePr>
          <p:cNvPr id="7" name="Content Placeholder 2">
            <a:extLst>
              <a:ext uri="{FF2B5EF4-FFF2-40B4-BE49-F238E27FC236}">
                <a16:creationId xmlns:a16="http://schemas.microsoft.com/office/drawing/2014/main" id="{F0EC9384-F1F5-3E6C-E387-6E649FFC6459}"/>
              </a:ext>
            </a:extLst>
          </p:cNvPr>
          <p:cNvGraphicFramePr>
            <a:graphicFrameLocks noGrp="1"/>
          </p:cNvGraphicFramePr>
          <p:nvPr>
            <p:ph idx="1"/>
            <p:extLst>
              <p:ext uri="{D42A27DB-BD31-4B8C-83A1-F6EECF244321}">
                <p14:modId xmlns:p14="http://schemas.microsoft.com/office/powerpoint/2010/main" val="1211191219"/>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a:extLst>
              <a:ext uri="{FF2B5EF4-FFF2-40B4-BE49-F238E27FC236}">
                <a16:creationId xmlns:a16="http://schemas.microsoft.com/office/drawing/2014/main" id="{D0DB439D-ACAF-9C36-EA18-CBF0F15DD87E}"/>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64A5580A-BAEE-96D8-A7E9-E6FF461136DC}"/>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C82E7093-47CE-2744-C885-07480DB6D1CB}"/>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90C88E1-4C9B-F3DF-1531-937DD0042CC4}"/>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958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1240022" y="365760"/>
            <a:ext cx="7025402" cy="118872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pPr algn="l">
              <a:lnSpc>
                <a:spcPct val="90000"/>
              </a:lnSpc>
              <a:spcAft>
                <a:spcPts val="600"/>
              </a:spcAft>
            </a:pPr>
            <a:r>
              <a:rPr lang="en-US" kern="1200">
                <a:solidFill>
                  <a:schemeClr val="tx1"/>
                </a:solidFill>
                <a:latin typeface="+mj-lt"/>
                <a:ea typeface="+mj-ea"/>
                <a:cs typeface="+mj-cs"/>
              </a:rPr>
              <a:t>Role of financial markets</a:t>
            </a:r>
          </a:p>
        </p:txBody>
      </p:sp>
      <p:sp>
        <p:nvSpPr>
          <p:cNvPr id="12" name="Freeform: Shape 11">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Content Placeholder 2"/>
          <p:cNvSpPr>
            <a:spLocks noGrp="1"/>
          </p:cNvSpPr>
          <p:nvPr/>
        </p:nvSpPr>
        <p:spPr>
          <a:xfrm>
            <a:off x="1240022" y="2176272"/>
            <a:ext cx="7025403" cy="4041648"/>
          </a:xfrm>
          <a:prstGeom prst="rect">
            <a:avLst/>
          </a:prstGeom>
        </p:spPr>
        <p:txBody>
          <a:bodyPr vert="horz" lIns="91440" tIns="45720" rIns="91440" bIns="45720" rtlCol="0" anchor="t">
            <a:normAutofit/>
          </a:bodyPr>
          <a:lst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a:lstStyle>
          <a:p>
            <a:pPr indent="-228600">
              <a:lnSpc>
                <a:spcPct val="90000"/>
              </a:lnSpc>
              <a:buFont typeface="Arial" panose="020B0604020202020204" pitchFamily="34" charset="0"/>
              <a:buChar char="•"/>
            </a:pPr>
            <a:r>
              <a:rPr lang="en-US" sz="1600" dirty="0"/>
              <a:t>A </a:t>
            </a:r>
            <a:r>
              <a:rPr lang="en-US" sz="1600" b="1" dirty="0"/>
              <a:t>financial market </a:t>
            </a:r>
            <a:r>
              <a:rPr lang="en-US" sz="1600" dirty="0"/>
              <a:t>is a one where buyers and sellers exchange financial assets (securities) such as shares (equities), currency or bonds</a:t>
            </a:r>
          </a:p>
          <a:p>
            <a:pPr indent="-228600">
              <a:lnSpc>
                <a:spcPct val="90000"/>
              </a:lnSpc>
              <a:buFont typeface="Arial" panose="020B0604020202020204" pitchFamily="34" charset="0"/>
              <a:buChar char="•"/>
            </a:pPr>
            <a:r>
              <a:rPr lang="en-US" sz="1600" dirty="0"/>
              <a:t>Market forces determine the price of the financial assets being traded</a:t>
            </a:r>
          </a:p>
          <a:p>
            <a:pPr indent="-228600">
              <a:lnSpc>
                <a:spcPct val="90000"/>
              </a:lnSpc>
              <a:buFont typeface="Arial" panose="020B0604020202020204" pitchFamily="34" charset="0"/>
              <a:buChar char="•"/>
            </a:pPr>
            <a:r>
              <a:rPr lang="en-US" sz="1600" dirty="0"/>
              <a:t>Financial markets are regulated in a number of ways</a:t>
            </a:r>
          </a:p>
          <a:p>
            <a:pPr indent="-228600">
              <a:lnSpc>
                <a:spcPct val="90000"/>
              </a:lnSpc>
              <a:buFont typeface="Arial" panose="020B0604020202020204" pitchFamily="34" charset="0"/>
              <a:buChar char="•"/>
            </a:pPr>
            <a:r>
              <a:rPr lang="en-US" sz="1600" dirty="0"/>
              <a:t>Financial markets take many forms, including:</a:t>
            </a:r>
          </a:p>
          <a:p>
            <a:pPr lvl="1" indent="-228600">
              <a:lnSpc>
                <a:spcPct val="90000"/>
              </a:lnSpc>
              <a:buFont typeface="Arial" panose="020B0604020202020204" pitchFamily="34" charset="0"/>
              <a:buChar char="•"/>
            </a:pPr>
            <a:r>
              <a:rPr lang="en-US" sz="1600" dirty="0"/>
              <a:t>Capital markets e.g. stocks (shares) and bonds</a:t>
            </a:r>
          </a:p>
          <a:p>
            <a:pPr lvl="1" indent="-228600">
              <a:lnSpc>
                <a:spcPct val="90000"/>
              </a:lnSpc>
              <a:buFont typeface="Arial" panose="020B0604020202020204" pitchFamily="34" charset="0"/>
              <a:buChar char="•"/>
            </a:pPr>
            <a:r>
              <a:rPr lang="en-US" sz="1600" dirty="0"/>
              <a:t>Foreign exchange markets</a:t>
            </a:r>
          </a:p>
          <a:p>
            <a:pPr lvl="1" indent="-228600">
              <a:lnSpc>
                <a:spcPct val="90000"/>
              </a:lnSpc>
              <a:buFont typeface="Arial" panose="020B0604020202020204" pitchFamily="34" charset="0"/>
              <a:buChar char="•"/>
            </a:pPr>
            <a:r>
              <a:rPr lang="en-US" sz="1600" dirty="0"/>
              <a:t>Other markets include derivatives, spot and money markets</a:t>
            </a:r>
            <a:br>
              <a:rPr lang="en-US" sz="1600" dirty="0"/>
            </a:br>
            <a:endParaRPr lang="en-US" sz="1600" dirty="0"/>
          </a:p>
        </p:txBody>
      </p:sp>
      <p:pic>
        <p:nvPicPr>
          <p:cNvPr id="2" name="Picture 1">
            <a:extLst>
              <a:ext uri="{FF2B5EF4-FFF2-40B4-BE49-F238E27FC236}">
                <a16:creationId xmlns:a16="http://schemas.microsoft.com/office/drawing/2014/main" id="{67ACFE42-7F50-AEBB-0F2E-192BC8DF3FA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20B3A5CC-E387-91EF-75C4-558CB540D85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43A8AA1A-676F-31C4-C3B1-AF547D137412}"/>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53A8EA8-18C3-56AD-11B9-F76F14947A12}"/>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075798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a:spLocks noGrp="1"/>
          </p:cNvSpPr>
          <p:nvPr>
            <p:ph type="title"/>
          </p:nvPr>
        </p:nvSpPr>
        <p:spPr>
          <a:xfrm>
            <a:off x="963930" y="1050595"/>
            <a:ext cx="6056111" cy="1618489"/>
          </a:xfrm>
        </p:spPr>
        <p:txBody>
          <a:bodyPr anchor="ctr">
            <a:normAutofit/>
          </a:bodyPr>
          <a:lstStyle/>
          <a:p>
            <a:r>
              <a:rPr lang="en-GB" sz="3500"/>
              <a:t>To mobilise savings for lending </a:t>
            </a:r>
            <a:br>
              <a:rPr lang="en-GB" sz="3500"/>
            </a:br>
            <a:r>
              <a:rPr lang="en-GB" sz="3500"/>
              <a:t>to firms and individuals</a:t>
            </a:r>
          </a:p>
        </p:txBody>
      </p:sp>
      <p:sp>
        <p:nvSpPr>
          <p:cNvPr id="5" name="Content Placeholder 2"/>
          <p:cNvSpPr>
            <a:spLocks noGrp="1"/>
          </p:cNvSpPr>
          <p:nvPr>
            <p:ph idx="1"/>
          </p:nvPr>
        </p:nvSpPr>
        <p:spPr>
          <a:xfrm>
            <a:off x="963930" y="2677640"/>
            <a:ext cx="7064454" cy="3092224"/>
          </a:xfrm>
        </p:spPr>
        <p:txBody>
          <a:bodyPr anchor="t">
            <a:normAutofit fontScale="92500" lnSpcReduction="10000"/>
          </a:bodyPr>
          <a:lstStyle/>
          <a:p>
            <a:pPr marL="0" indent="0">
              <a:buNone/>
            </a:pPr>
            <a:r>
              <a:rPr lang="en-GB" sz="1400" b="1" dirty="0"/>
              <a:t>Commercial Banks</a:t>
            </a:r>
          </a:p>
          <a:p>
            <a:pPr>
              <a:spcBef>
                <a:spcPts val="600"/>
              </a:spcBef>
            </a:pPr>
            <a:r>
              <a:rPr lang="en-GB" sz="1400" dirty="0"/>
              <a:t>These are known as high street or retail banks e.g. Barclays, HSBC &amp; NatWest </a:t>
            </a:r>
          </a:p>
          <a:p>
            <a:pPr>
              <a:spcBef>
                <a:spcPts val="600"/>
              </a:spcBef>
            </a:pPr>
            <a:r>
              <a:rPr lang="en-GB" sz="1400" dirty="0"/>
              <a:t>Their main customers are members of the general public</a:t>
            </a:r>
          </a:p>
          <a:p>
            <a:pPr>
              <a:spcBef>
                <a:spcPts val="600"/>
              </a:spcBef>
            </a:pPr>
            <a:r>
              <a:rPr lang="en-GB" sz="1400" dirty="0"/>
              <a:t>They have 3 core functions:</a:t>
            </a:r>
          </a:p>
          <a:p>
            <a:pPr marL="619125" lvl="1" indent="-266700">
              <a:spcBef>
                <a:spcPts val="600"/>
              </a:spcBef>
              <a:buFont typeface="+mj-lt"/>
              <a:buAutoNum type="arabicParenR"/>
            </a:pPr>
            <a:r>
              <a:rPr lang="en-GB" sz="1400" dirty="0"/>
              <a:t>accepting deposits in order provide security and to facilitate saving</a:t>
            </a:r>
          </a:p>
          <a:p>
            <a:pPr marL="619125" lvl="1" indent="-266700">
              <a:spcBef>
                <a:spcPts val="600"/>
              </a:spcBef>
              <a:buFont typeface="+mj-lt"/>
              <a:buAutoNum type="arabicParenR"/>
            </a:pPr>
            <a:r>
              <a:rPr lang="en-GB" sz="1400" dirty="0"/>
              <a:t>lending money to different economic agents who wish to borrow </a:t>
            </a:r>
          </a:p>
          <a:p>
            <a:pPr marL="619125" lvl="1" indent="-266700">
              <a:spcBef>
                <a:spcPts val="600"/>
              </a:spcBef>
              <a:buFont typeface="+mj-lt"/>
              <a:buAutoNum type="arabicParenR"/>
            </a:pPr>
            <a:r>
              <a:rPr lang="en-GB" sz="1400" dirty="0"/>
              <a:t>providing an efficient means of payment and transferring funds between different economic agents</a:t>
            </a:r>
          </a:p>
          <a:p>
            <a:pPr>
              <a:spcBef>
                <a:spcPts val="600"/>
              </a:spcBef>
            </a:pPr>
            <a:r>
              <a:rPr lang="en-GB" sz="1400" dirty="0"/>
              <a:t>They also provide some other services to customers such as: foreign exchange, insurance and brokerage services </a:t>
            </a:r>
          </a:p>
          <a:p>
            <a:pPr>
              <a:spcBef>
                <a:spcPts val="600"/>
              </a:spcBef>
            </a:pPr>
            <a:r>
              <a:rPr lang="en-GB" sz="1400" dirty="0"/>
              <a:t>They typically have extensive branch networks, although in the modern economy many banking services are available online and through mobile technology</a:t>
            </a:r>
          </a:p>
          <a:p>
            <a:pPr>
              <a:spcBef>
                <a:spcPts val="600"/>
              </a:spcBef>
            </a:pPr>
            <a:r>
              <a:rPr lang="en-GB" sz="1400" dirty="0"/>
              <a:t>Commercial banks are in business to make profit for their shareholders through the provision of banking services to their customers</a:t>
            </a:r>
          </a:p>
        </p:txBody>
      </p:sp>
      <p:pic>
        <p:nvPicPr>
          <p:cNvPr id="2" name="Picture 1">
            <a:extLst>
              <a:ext uri="{FF2B5EF4-FFF2-40B4-BE49-F238E27FC236}">
                <a16:creationId xmlns:a16="http://schemas.microsoft.com/office/drawing/2014/main" id="{43D33DEE-9092-4C85-A1D6-38FD6C41787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5A6A3762-B5F6-5A78-0CDA-E0297D2273E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06A0B0DB-44B7-B468-A40C-354A5E73DDC6}"/>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5B37237-830C-7C9B-E2D4-123B89B3EDF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927872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963930" y="1050595"/>
            <a:ext cx="6056111" cy="1618489"/>
          </a:xfrm>
        </p:spPr>
        <p:txBody>
          <a:bodyPr anchor="ctr">
            <a:normAutofit/>
          </a:bodyPr>
          <a:lstStyle/>
          <a:p>
            <a:r>
              <a:rPr lang="en-GB" sz="3500"/>
              <a:t>To mobilise savings for lending </a:t>
            </a:r>
            <a:br>
              <a:rPr lang="en-GB" sz="3500"/>
            </a:br>
            <a:r>
              <a:rPr lang="en-GB" sz="3500"/>
              <a:t>to firms and individuals</a:t>
            </a:r>
          </a:p>
        </p:txBody>
      </p:sp>
      <p:sp>
        <p:nvSpPr>
          <p:cNvPr id="5" name="Content Placeholder 2"/>
          <p:cNvSpPr>
            <a:spLocks noGrp="1"/>
          </p:cNvSpPr>
          <p:nvPr>
            <p:ph idx="1"/>
          </p:nvPr>
        </p:nvSpPr>
        <p:spPr>
          <a:xfrm>
            <a:off x="963930" y="2969469"/>
            <a:ext cx="7424494" cy="3123827"/>
          </a:xfrm>
        </p:spPr>
        <p:txBody>
          <a:bodyPr anchor="t">
            <a:normAutofit/>
          </a:bodyPr>
          <a:lstStyle/>
          <a:p>
            <a:pPr marL="0" indent="0">
              <a:buNone/>
            </a:pPr>
            <a:r>
              <a:rPr lang="en-GB" sz="1400" b="1" dirty="0"/>
              <a:t>Investment Banks</a:t>
            </a:r>
          </a:p>
          <a:p>
            <a:pPr>
              <a:spcBef>
                <a:spcPts val="600"/>
              </a:spcBef>
            </a:pPr>
            <a:r>
              <a:rPr lang="en-GB" sz="1400" dirty="0"/>
              <a:t>Unlike commercial banks they do not directly serve households</a:t>
            </a:r>
          </a:p>
          <a:p>
            <a:pPr>
              <a:spcBef>
                <a:spcPts val="600"/>
              </a:spcBef>
            </a:pPr>
            <a:r>
              <a:rPr lang="en-GB" sz="1400" dirty="0"/>
              <a:t>The key function of investment banks is to help companies, the government and other financial institutions e.g. insurance companies and pension funds raise finance by giving advice, arranging the new issues of shares or corporate bonds and helping them to manage the risk in doing so</a:t>
            </a:r>
          </a:p>
          <a:p>
            <a:pPr>
              <a:spcBef>
                <a:spcPts val="600"/>
              </a:spcBef>
            </a:pPr>
            <a:r>
              <a:rPr lang="en-GB" sz="1400" dirty="0"/>
              <a:t>Some banks carry out both commercial and investment banking activities</a:t>
            </a:r>
          </a:p>
          <a:p>
            <a:pPr>
              <a:spcBef>
                <a:spcPts val="600"/>
              </a:spcBef>
            </a:pPr>
            <a:r>
              <a:rPr lang="en-GB" sz="1400" dirty="0"/>
              <a:t>Provide advice and support for firms seeking a merger or takeover in terms of price, timing and strategy</a:t>
            </a:r>
          </a:p>
          <a:p>
            <a:pPr>
              <a:spcBef>
                <a:spcPts val="600"/>
              </a:spcBef>
            </a:pPr>
            <a:r>
              <a:rPr lang="en-GB" sz="1400" dirty="0"/>
              <a:t>Provide advice and support to the government if it wishes to privatise a public sector enterprise. For example Goldman Sachs, Barclays, Bank of America </a:t>
            </a:r>
            <a:r>
              <a:rPr lang="en-GB" sz="1400" dirty="0" err="1"/>
              <a:t>Merill</a:t>
            </a:r>
            <a:r>
              <a:rPr lang="en-GB" sz="1400" dirty="0"/>
              <a:t> Lynch and UBS were appointed to lead the sale of the Royal Mail in 2013</a:t>
            </a:r>
          </a:p>
          <a:p>
            <a:pPr>
              <a:spcBef>
                <a:spcPts val="600"/>
              </a:spcBef>
            </a:pPr>
            <a:r>
              <a:rPr lang="en-GB" sz="1400" dirty="0"/>
              <a:t>These services command large fees, and often they will guarantee to purchase any unsold shares in a stock market flotation to remove uncertainty and risk for the client</a:t>
            </a:r>
          </a:p>
        </p:txBody>
      </p:sp>
      <p:pic>
        <p:nvPicPr>
          <p:cNvPr id="2" name="Picture 1">
            <a:extLst>
              <a:ext uri="{FF2B5EF4-FFF2-40B4-BE49-F238E27FC236}">
                <a16:creationId xmlns:a16="http://schemas.microsoft.com/office/drawing/2014/main" id="{9B262D42-ED1C-C587-1728-8E1CB0A298B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3C0343A3-79F9-ECE5-284B-37C0CF28CD2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12D3743F-7AC2-F435-2BFF-E87CBE78B5C4}"/>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EC4C711-4DDD-6F33-2E2F-C07918F9185E}"/>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524774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p:nvPr>
        </p:nvSpPr>
        <p:spPr>
          <a:xfrm>
            <a:off x="963930" y="1050595"/>
            <a:ext cx="6056111" cy="1618489"/>
          </a:xfrm>
        </p:spPr>
        <p:txBody>
          <a:bodyPr anchor="ctr">
            <a:normAutofit/>
          </a:bodyPr>
          <a:lstStyle/>
          <a:p>
            <a:r>
              <a:rPr lang="en-GB" sz="3500"/>
              <a:t>To mobilise savings for lending </a:t>
            </a:r>
            <a:br>
              <a:rPr lang="en-GB" sz="3500"/>
            </a:br>
            <a:r>
              <a:rPr lang="en-GB" sz="3500"/>
              <a:t>to firms and individuals</a:t>
            </a:r>
          </a:p>
        </p:txBody>
      </p:sp>
      <p:sp>
        <p:nvSpPr>
          <p:cNvPr id="5" name="Content Placeholder 2"/>
          <p:cNvSpPr>
            <a:spLocks noGrp="1"/>
          </p:cNvSpPr>
          <p:nvPr>
            <p:ph idx="1"/>
          </p:nvPr>
        </p:nvSpPr>
        <p:spPr>
          <a:xfrm>
            <a:off x="963930" y="2969469"/>
            <a:ext cx="7208470" cy="2800395"/>
          </a:xfrm>
        </p:spPr>
        <p:txBody>
          <a:bodyPr anchor="t">
            <a:normAutofit lnSpcReduction="10000"/>
          </a:bodyPr>
          <a:lstStyle/>
          <a:p>
            <a:pPr marL="0" indent="0">
              <a:buNone/>
            </a:pPr>
            <a:r>
              <a:rPr lang="en-GB" sz="1600" b="1" dirty="0"/>
              <a:t>Investment Banks continued</a:t>
            </a:r>
          </a:p>
          <a:p>
            <a:r>
              <a:rPr lang="en-GB" sz="1600" dirty="0"/>
              <a:t>Often involved with buying and selling corporate and government bonds and other financial instruments on behalf of their clients, but also for themselves</a:t>
            </a:r>
          </a:p>
          <a:p>
            <a:r>
              <a:rPr lang="en-GB" sz="1600" dirty="0"/>
              <a:t>Some investment banks are involved with foreign exchange and commodity trading in the secondary market</a:t>
            </a:r>
          </a:p>
          <a:p>
            <a:r>
              <a:rPr lang="en-GB" sz="1600" dirty="0"/>
              <a:t>However, whilst important to the efficient operation of global capital finance and providing important services to multinational corporations and governments, a number of their activities are inherently risky, which has led to recent changes in regulation of commercial and investment banking activities and problems of systemic risk as investment banks were criticised for excessive risk-taking and their contribution to global financial instability</a:t>
            </a:r>
          </a:p>
        </p:txBody>
      </p:sp>
      <p:pic>
        <p:nvPicPr>
          <p:cNvPr id="2" name="Picture 1">
            <a:extLst>
              <a:ext uri="{FF2B5EF4-FFF2-40B4-BE49-F238E27FC236}">
                <a16:creationId xmlns:a16="http://schemas.microsoft.com/office/drawing/2014/main" id="{6B3242FA-B7AE-A3CE-3DB8-17C8BC5C928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24AFFC73-C18C-DB0E-61B9-BB402AB5911D}"/>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D147E081-514D-57DF-DB72-2C36D1745EF6}"/>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01D14EB-4D51-9912-7BF7-3B8F98A2BC8C}"/>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0622359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01D391-ABD1-440B-BDDC-A86386B878DA}">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3F5248C1-2650-4AEA-9002-8CAC127DF257}">
  <ds:schemaRefs>
    <ds:schemaRef ds:uri="http://schemas.microsoft.com/sharepoint/v3/contenttype/forms"/>
  </ds:schemaRefs>
</ds:datastoreItem>
</file>

<file path=customXml/itemProps3.xml><?xml version="1.0" encoding="utf-8"?>
<ds:datastoreItem xmlns:ds="http://schemas.openxmlformats.org/officeDocument/2006/customXml" ds:itemID="{629E8A9C-2C08-4D85-83CF-CF85A986BE95}">
  <ds:schemaRefs>
    <ds:schemaRef ds:uri="http://schemas.microsoft.com/office/2006/metadata/contentType"/>
    <ds:schemaRef ds:uri="http://schemas.microsoft.com/office/2006/metadata/properties/metaAttributes"/>
    <ds:schemaRef ds:uri="http://www.w3.org/2000/xmlns/"/>
    <ds:schemaRef ds:uri="http://www.w3.org/2001/XMLSchema"/>
    <ds:schemaRef ds:uri="52c89d63-6a20-4f5c-977c-79d31da25a8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Template>
  <TotalTime>2214</TotalTime>
  <Words>1986</Words>
  <Application>Microsoft Office PowerPoint</Application>
  <PresentationFormat>On-screen Show (4:3)</PresentationFormat>
  <Paragraphs>155</Paragraphs>
  <Slides>16</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gg sans</vt:lpstr>
      <vt:lpstr>Times New Roman</vt:lpstr>
      <vt:lpstr>Office Theme</vt:lpstr>
      <vt:lpstr>4.5.2 The role of the financial sector </vt:lpstr>
      <vt:lpstr>Recall</vt:lpstr>
      <vt:lpstr>Starter – True or False?</vt:lpstr>
      <vt:lpstr>Learning Objectives</vt:lpstr>
      <vt:lpstr>What they need to do?</vt:lpstr>
      <vt:lpstr>PowerPoint Presentation</vt:lpstr>
      <vt:lpstr>To mobilise savings for lending  to firms and individuals</vt:lpstr>
      <vt:lpstr>To mobilise savings for lending  to firms and individuals</vt:lpstr>
      <vt:lpstr>To mobilise savings for lending  to firms and individuals</vt:lpstr>
      <vt:lpstr>To mobilise savings for lending  to firms and individuals</vt:lpstr>
      <vt:lpstr>To facilitate the exchange of goods and services</vt:lpstr>
      <vt:lpstr>To assess creditor risk</vt:lpstr>
      <vt:lpstr>To provide forward markets in  currencies and commodities</vt:lpstr>
      <vt:lpstr>To provide a market for equities</vt:lpstr>
      <vt:lpstr>Financial markets and the wider economy</vt:lpstr>
      <vt:lpstr>Plenary</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435</cp:revision>
  <dcterms:created xsi:type="dcterms:W3CDTF">2009-08-01T13:37:35Z</dcterms:created>
  <dcterms:modified xsi:type="dcterms:W3CDTF">2025-03-18T11:31:21Z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ies>
</file>