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4"/>
  </p:sldMasterIdLst>
  <p:notesMasterIdLst>
    <p:notesMasterId r:id="rId18"/>
  </p:notesMasterIdLst>
  <p:handoutMasterIdLst>
    <p:handoutMasterId r:id="rId19"/>
  </p:handoutMasterIdLst>
  <p:sldIdLst>
    <p:sldId id="256" r:id="rId5"/>
    <p:sldId id="267" r:id="rId6"/>
    <p:sldId id="271" r:id="rId7"/>
    <p:sldId id="257" r:id="rId8"/>
    <p:sldId id="261" r:id="rId9"/>
    <p:sldId id="262" r:id="rId10"/>
    <p:sldId id="269" r:id="rId11"/>
    <p:sldId id="263" r:id="rId12"/>
    <p:sldId id="264" r:id="rId13"/>
    <p:sldId id="265" r:id="rId14"/>
    <p:sldId id="268" r:id="rId15"/>
    <p:sldId id="258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58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6D8EFC-4B73-47F9-A60E-AA2FFDF09D5D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ECDBD33-1AC1-43CF-AB40-9D50AD5ED9DA}">
      <dgm:prSet/>
      <dgm:spPr/>
      <dgm:t>
        <a:bodyPr/>
        <a:lstStyle/>
        <a:p>
          <a:r>
            <a:rPr lang="en-GB"/>
            <a:t>The global economy faces </a:t>
          </a:r>
          <a:r>
            <a:rPr lang="en-GB" b="1"/>
            <a:t>supply-side shocks</a:t>
          </a:r>
          <a:r>
            <a:rPr lang="en-GB"/>
            <a:t>, particularly in the form of food and commodities</a:t>
          </a:r>
          <a:endParaRPr lang="en-US"/>
        </a:p>
      </dgm:t>
    </dgm:pt>
    <dgm:pt modelId="{FDC9B891-C494-49D8-AFA4-223B3E2E644A}" type="parTrans" cxnId="{E03C91E5-D39B-4A98-850D-0261F0F8DD2B}">
      <dgm:prSet/>
      <dgm:spPr/>
      <dgm:t>
        <a:bodyPr/>
        <a:lstStyle/>
        <a:p>
          <a:endParaRPr lang="en-US"/>
        </a:p>
      </dgm:t>
    </dgm:pt>
    <dgm:pt modelId="{64AEA3BB-6C72-42AA-9796-8F56F994ACDE}" type="sibTrans" cxnId="{E03C91E5-D39B-4A98-850D-0261F0F8DD2B}">
      <dgm:prSet/>
      <dgm:spPr/>
      <dgm:t>
        <a:bodyPr/>
        <a:lstStyle/>
        <a:p>
          <a:endParaRPr lang="en-US"/>
        </a:p>
      </dgm:t>
    </dgm:pt>
    <dgm:pt modelId="{3644E483-38A3-498F-9E23-FDAEB330460C}">
      <dgm:prSet/>
      <dgm:spPr/>
      <dgm:t>
        <a:bodyPr/>
        <a:lstStyle/>
        <a:p>
          <a:r>
            <a:rPr lang="en-GB"/>
            <a:t>Between 2005 and 2008 the prices of certain staple foods, including rice and wheat, tripled</a:t>
          </a:r>
          <a:endParaRPr lang="en-US"/>
        </a:p>
      </dgm:t>
    </dgm:pt>
    <dgm:pt modelId="{74BF7ADE-5547-4178-8A92-CFBC41A448E5}" type="parTrans" cxnId="{2B4277EA-A36D-43D1-8CBC-5A38C75529C8}">
      <dgm:prSet/>
      <dgm:spPr/>
      <dgm:t>
        <a:bodyPr/>
        <a:lstStyle/>
        <a:p>
          <a:endParaRPr lang="en-US"/>
        </a:p>
      </dgm:t>
    </dgm:pt>
    <dgm:pt modelId="{55FA7E69-A165-4F10-9A2D-A49E4E023602}" type="sibTrans" cxnId="{2B4277EA-A36D-43D1-8CBC-5A38C75529C8}">
      <dgm:prSet/>
      <dgm:spPr/>
      <dgm:t>
        <a:bodyPr/>
        <a:lstStyle/>
        <a:p>
          <a:endParaRPr lang="en-US"/>
        </a:p>
      </dgm:t>
    </dgm:pt>
    <dgm:pt modelId="{3EA15C6E-ACC6-437A-93C1-59B5F2F583E6}">
      <dgm:prSet/>
      <dgm:spPr/>
      <dgm:t>
        <a:bodyPr/>
        <a:lstStyle/>
        <a:p>
          <a:r>
            <a:rPr lang="en-GB"/>
            <a:t>In the second half of 2014 a range of global commodity prices fell significantly on global markets </a:t>
          </a:r>
          <a:endParaRPr lang="en-US"/>
        </a:p>
      </dgm:t>
    </dgm:pt>
    <dgm:pt modelId="{7560C181-2978-40E4-A84F-F9E7D2F61D86}" type="parTrans" cxnId="{524E49FA-1059-4250-8BA1-F332646B761D}">
      <dgm:prSet/>
      <dgm:spPr/>
      <dgm:t>
        <a:bodyPr/>
        <a:lstStyle/>
        <a:p>
          <a:endParaRPr lang="en-US"/>
        </a:p>
      </dgm:t>
    </dgm:pt>
    <dgm:pt modelId="{5CECD4B5-EE9D-4C33-B5CC-08C4B4B40022}" type="sibTrans" cxnId="{524E49FA-1059-4250-8BA1-F332646B761D}">
      <dgm:prSet/>
      <dgm:spPr/>
      <dgm:t>
        <a:bodyPr/>
        <a:lstStyle/>
        <a:p>
          <a:endParaRPr lang="en-US"/>
        </a:p>
      </dgm:t>
    </dgm:pt>
    <dgm:pt modelId="{5FEC504E-317F-460B-A3B8-5D5F231033D4}">
      <dgm:prSet/>
      <dgm:spPr/>
      <dgm:t>
        <a:bodyPr/>
        <a:lstStyle/>
        <a:p>
          <a:r>
            <a:rPr lang="en-GB" b="1"/>
            <a:t>Demand-side shocks </a:t>
          </a:r>
          <a:r>
            <a:rPr lang="en-GB"/>
            <a:t>often occur when there is negative news from a major economy</a:t>
          </a:r>
          <a:endParaRPr lang="en-US"/>
        </a:p>
      </dgm:t>
    </dgm:pt>
    <dgm:pt modelId="{C13736F7-E502-4832-81DC-FE3BE0EDD5EF}" type="parTrans" cxnId="{227A7F57-93E4-4526-867F-B2F1ED0AFEF2}">
      <dgm:prSet/>
      <dgm:spPr/>
      <dgm:t>
        <a:bodyPr/>
        <a:lstStyle/>
        <a:p>
          <a:endParaRPr lang="en-US"/>
        </a:p>
      </dgm:t>
    </dgm:pt>
    <dgm:pt modelId="{2ED98DC6-F8C8-4DF8-92D2-C8C1DE220F33}" type="sibTrans" cxnId="{227A7F57-93E4-4526-867F-B2F1ED0AFEF2}">
      <dgm:prSet/>
      <dgm:spPr/>
      <dgm:t>
        <a:bodyPr/>
        <a:lstStyle/>
        <a:p>
          <a:endParaRPr lang="en-US"/>
        </a:p>
      </dgm:t>
    </dgm:pt>
    <dgm:pt modelId="{7969F3C3-27A3-4E12-BD20-783E39B49666}">
      <dgm:prSet/>
      <dgm:spPr/>
      <dgm:t>
        <a:bodyPr/>
        <a:lstStyle/>
        <a:p>
          <a:r>
            <a:rPr lang="en-GB"/>
            <a:t>In 2008 a range of negative factors led to a decrease in consumer spending in the US economy</a:t>
          </a:r>
          <a:endParaRPr lang="en-US"/>
        </a:p>
      </dgm:t>
    </dgm:pt>
    <dgm:pt modelId="{F11DD066-2599-4377-96CB-34F1FE6706A8}" type="parTrans" cxnId="{5121C30B-F0BC-448A-9B75-E8BEDCDC6484}">
      <dgm:prSet/>
      <dgm:spPr/>
      <dgm:t>
        <a:bodyPr/>
        <a:lstStyle/>
        <a:p>
          <a:endParaRPr lang="en-US"/>
        </a:p>
      </dgm:t>
    </dgm:pt>
    <dgm:pt modelId="{47FC2E42-4E52-4348-AF50-CE59BED7B32C}" type="sibTrans" cxnId="{5121C30B-F0BC-448A-9B75-E8BEDCDC6484}">
      <dgm:prSet/>
      <dgm:spPr/>
      <dgm:t>
        <a:bodyPr/>
        <a:lstStyle/>
        <a:p>
          <a:endParaRPr lang="en-US"/>
        </a:p>
      </dgm:t>
    </dgm:pt>
    <dgm:pt modelId="{DBD1F629-CD03-4E39-A41E-C44525685E53}" type="pres">
      <dgm:prSet presAssocID="{AD6D8EFC-4B73-47F9-A60E-AA2FFDF09D5D}" presName="vert0" presStyleCnt="0">
        <dgm:presLayoutVars>
          <dgm:dir/>
          <dgm:animOne val="branch"/>
          <dgm:animLvl val="lvl"/>
        </dgm:presLayoutVars>
      </dgm:prSet>
      <dgm:spPr/>
    </dgm:pt>
    <dgm:pt modelId="{879A4B6F-2715-4BD7-A2BF-E9F0C925B82E}" type="pres">
      <dgm:prSet presAssocID="{8ECDBD33-1AC1-43CF-AB40-9D50AD5ED9DA}" presName="thickLine" presStyleLbl="alignNode1" presStyleIdx="0" presStyleCnt="5"/>
      <dgm:spPr/>
    </dgm:pt>
    <dgm:pt modelId="{157E82BE-EF13-4068-8C37-85E512F4A8BE}" type="pres">
      <dgm:prSet presAssocID="{8ECDBD33-1AC1-43CF-AB40-9D50AD5ED9DA}" presName="horz1" presStyleCnt="0"/>
      <dgm:spPr/>
    </dgm:pt>
    <dgm:pt modelId="{0B5782BB-81FB-4109-B822-A6BD67CE1972}" type="pres">
      <dgm:prSet presAssocID="{8ECDBD33-1AC1-43CF-AB40-9D50AD5ED9DA}" presName="tx1" presStyleLbl="revTx" presStyleIdx="0" presStyleCnt="5"/>
      <dgm:spPr/>
    </dgm:pt>
    <dgm:pt modelId="{2B858AC0-7C12-49AD-815D-6A669BD3A075}" type="pres">
      <dgm:prSet presAssocID="{8ECDBD33-1AC1-43CF-AB40-9D50AD5ED9DA}" presName="vert1" presStyleCnt="0"/>
      <dgm:spPr/>
    </dgm:pt>
    <dgm:pt modelId="{445A48CB-F5EC-41C4-A8B5-AC60F8D041A9}" type="pres">
      <dgm:prSet presAssocID="{3644E483-38A3-498F-9E23-FDAEB330460C}" presName="thickLine" presStyleLbl="alignNode1" presStyleIdx="1" presStyleCnt="5"/>
      <dgm:spPr/>
    </dgm:pt>
    <dgm:pt modelId="{92E50262-B417-42BF-9A4F-68547208AD44}" type="pres">
      <dgm:prSet presAssocID="{3644E483-38A3-498F-9E23-FDAEB330460C}" presName="horz1" presStyleCnt="0"/>
      <dgm:spPr/>
    </dgm:pt>
    <dgm:pt modelId="{97127145-3E33-49A9-939B-BB5E5045BA98}" type="pres">
      <dgm:prSet presAssocID="{3644E483-38A3-498F-9E23-FDAEB330460C}" presName="tx1" presStyleLbl="revTx" presStyleIdx="1" presStyleCnt="5"/>
      <dgm:spPr/>
    </dgm:pt>
    <dgm:pt modelId="{374923E1-3503-48DC-BC39-18C9B2845329}" type="pres">
      <dgm:prSet presAssocID="{3644E483-38A3-498F-9E23-FDAEB330460C}" presName="vert1" presStyleCnt="0"/>
      <dgm:spPr/>
    </dgm:pt>
    <dgm:pt modelId="{49275ECD-FA5A-4594-93EB-FA65015F2CA3}" type="pres">
      <dgm:prSet presAssocID="{3EA15C6E-ACC6-437A-93C1-59B5F2F583E6}" presName="thickLine" presStyleLbl="alignNode1" presStyleIdx="2" presStyleCnt="5"/>
      <dgm:spPr/>
    </dgm:pt>
    <dgm:pt modelId="{4AE09066-F722-4A31-8E88-3F67532F3F26}" type="pres">
      <dgm:prSet presAssocID="{3EA15C6E-ACC6-437A-93C1-59B5F2F583E6}" presName="horz1" presStyleCnt="0"/>
      <dgm:spPr/>
    </dgm:pt>
    <dgm:pt modelId="{BD1511F7-3636-43EB-BB3A-E5334D875EC2}" type="pres">
      <dgm:prSet presAssocID="{3EA15C6E-ACC6-437A-93C1-59B5F2F583E6}" presName="tx1" presStyleLbl="revTx" presStyleIdx="2" presStyleCnt="5"/>
      <dgm:spPr/>
    </dgm:pt>
    <dgm:pt modelId="{E40AA4BE-3F16-43B2-84B5-88B00FF73954}" type="pres">
      <dgm:prSet presAssocID="{3EA15C6E-ACC6-437A-93C1-59B5F2F583E6}" presName="vert1" presStyleCnt="0"/>
      <dgm:spPr/>
    </dgm:pt>
    <dgm:pt modelId="{ACC93655-FDCA-4D8B-8494-631D2401C672}" type="pres">
      <dgm:prSet presAssocID="{5FEC504E-317F-460B-A3B8-5D5F231033D4}" presName="thickLine" presStyleLbl="alignNode1" presStyleIdx="3" presStyleCnt="5"/>
      <dgm:spPr/>
    </dgm:pt>
    <dgm:pt modelId="{A7470A71-C83D-4EA1-8AC5-9DD071DC6F46}" type="pres">
      <dgm:prSet presAssocID="{5FEC504E-317F-460B-A3B8-5D5F231033D4}" presName="horz1" presStyleCnt="0"/>
      <dgm:spPr/>
    </dgm:pt>
    <dgm:pt modelId="{D418603C-B90C-4F59-AF5E-C7826BA42D2B}" type="pres">
      <dgm:prSet presAssocID="{5FEC504E-317F-460B-A3B8-5D5F231033D4}" presName="tx1" presStyleLbl="revTx" presStyleIdx="3" presStyleCnt="5"/>
      <dgm:spPr/>
    </dgm:pt>
    <dgm:pt modelId="{4F4ED7B0-36E9-4DF2-B66C-6623056F7F27}" type="pres">
      <dgm:prSet presAssocID="{5FEC504E-317F-460B-A3B8-5D5F231033D4}" presName="vert1" presStyleCnt="0"/>
      <dgm:spPr/>
    </dgm:pt>
    <dgm:pt modelId="{ADA1E38C-E436-47C0-970B-B3F1C1E14ECA}" type="pres">
      <dgm:prSet presAssocID="{7969F3C3-27A3-4E12-BD20-783E39B49666}" presName="thickLine" presStyleLbl="alignNode1" presStyleIdx="4" presStyleCnt="5"/>
      <dgm:spPr/>
    </dgm:pt>
    <dgm:pt modelId="{9BD5B15C-C193-47E9-AC5D-934DF096970D}" type="pres">
      <dgm:prSet presAssocID="{7969F3C3-27A3-4E12-BD20-783E39B49666}" presName="horz1" presStyleCnt="0"/>
      <dgm:spPr/>
    </dgm:pt>
    <dgm:pt modelId="{61340B38-50EB-4959-900F-ED5721AF360C}" type="pres">
      <dgm:prSet presAssocID="{7969F3C3-27A3-4E12-BD20-783E39B49666}" presName="tx1" presStyleLbl="revTx" presStyleIdx="4" presStyleCnt="5"/>
      <dgm:spPr/>
    </dgm:pt>
    <dgm:pt modelId="{BCE97FC8-26DD-4301-BEBA-9E0A72DC8763}" type="pres">
      <dgm:prSet presAssocID="{7969F3C3-27A3-4E12-BD20-783E39B49666}" presName="vert1" presStyleCnt="0"/>
      <dgm:spPr/>
    </dgm:pt>
  </dgm:ptLst>
  <dgm:cxnLst>
    <dgm:cxn modelId="{5121C30B-F0BC-448A-9B75-E8BEDCDC6484}" srcId="{AD6D8EFC-4B73-47F9-A60E-AA2FFDF09D5D}" destId="{7969F3C3-27A3-4E12-BD20-783E39B49666}" srcOrd="4" destOrd="0" parTransId="{F11DD066-2599-4377-96CB-34F1FE6706A8}" sibTransId="{47FC2E42-4E52-4348-AF50-CE59BED7B32C}"/>
    <dgm:cxn modelId="{1A79B413-19D9-44F1-AA9C-CC0567C2AB2B}" type="presOf" srcId="{5FEC504E-317F-460B-A3B8-5D5F231033D4}" destId="{D418603C-B90C-4F59-AF5E-C7826BA42D2B}" srcOrd="0" destOrd="0" presId="urn:microsoft.com/office/officeart/2008/layout/LinedList"/>
    <dgm:cxn modelId="{1A01B514-5CF7-42D5-9EC2-1412443433A3}" type="presOf" srcId="{3644E483-38A3-498F-9E23-FDAEB330460C}" destId="{97127145-3E33-49A9-939B-BB5E5045BA98}" srcOrd="0" destOrd="0" presId="urn:microsoft.com/office/officeart/2008/layout/LinedList"/>
    <dgm:cxn modelId="{645A162F-F99F-43F7-A31F-278491C0C546}" type="presOf" srcId="{AD6D8EFC-4B73-47F9-A60E-AA2FFDF09D5D}" destId="{DBD1F629-CD03-4E39-A41E-C44525685E53}" srcOrd="0" destOrd="0" presId="urn:microsoft.com/office/officeart/2008/layout/LinedList"/>
    <dgm:cxn modelId="{1BBFF539-F36B-4BA7-A6C4-7457E9C78623}" type="presOf" srcId="{8ECDBD33-1AC1-43CF-AB40-9D50AD5ED9DA}" destId="{0B5782BB-81FB-4109-B822-A6BD67CE1972}" srcOrd="0" destOrd="0" presId="urn:microsoft.com/office/officeart/2008/layout/LinedList"/>
    <dgm:cxn modelId="{227A7F57-93E4-4526-867F-B2F1ED0AFEF2}" srcId="{AD6D8EFC-4B73-47F9-A60E-AA2FFDF09D5D}" destId="{5FEC504E-317F-460B-A3B8-5D5F231033D4}" srcOrd="3" destOrd="0" parTransId="{C13736F7-E502-4832-81DC-FE3BE0EDD5EF}" sibTransId="{2ED98DC6-F8C8-4DF8-92D2-C8C1DE220F33}"/>
    <dgm:cxn modelId="{99C7167B-B310-4773-B2A6-D77D5E7261DB}" type="presOf" srcId="{7969F3C3-27A3-4E12-BD20-783E39B49666}" destId="{61340B38-50EB-4959-900F-ED5721AF360C}" srcOrd="0" destOrd="0" presId="urn:microsoft.com/office/officeart/2008/layout/LinedList"/>
    <dgm:cxn modelId="{C1822FBD-2136-40DD-968F-CD4D31D70497}" type="presOf" srcId="{3EA15C6E-ACC6-437A-93C1-59B5F2F583E6}" destId="{BD1511F7-3636-43EB-BB3A-E5334D875EC2}" srcOrd="0" destOrd="0" presId="urn:microsoft.com/office/officeart/2008/layout/LinedList"/>
    <dgm:cxn modelId="{E03C91E5-D39B-4A98-850D-0261F0F8DD2B}" srcId="{AD6D8EFC-4B73-47F9-A60E-AA2FFDF09D5D}" destId="{8ECDBD33-1AC1-43CF-AB40-9D50AD5ED9DA}" srcOrd="0" destOrd="0" parTransId="{FDC9B891-C494-49D8-AFA4-223B3E2E644A}" sibTransId="{64AEA3BB-6C72-42AA-9796-8F56F994ACDE}"/>
    <dgm:cxn modelId="{2B4277EA-A36D-43D1-8CBC-5A38C75529C8}" srcId="{AD6D8EFC-4B73-47F9-A60E-AA2FFDF09D5D}" destId="{3644E483-38A3-498F-9E23-FDAEB330460C}" srcOrd="1" destOrd="0" parTransId="{74BF7ADE-5547-4178-8A92-CFBC41A448E5}" sibTransId="{55FA7E69-A165-4F10-9A2D-A49E4E023602}"/>
    <dgm:cxn modelId="{524E49FA-1059-4250-8BA1-F332646B761D}" srcId="{AD6D8EFC-4B73-47F9-A60E-AA2FFDF09D5D}" destId="{3EA15C6E-ACC6-437A-93C1-59B5F2F583E6}" srcOrd="2" destOrd="0" parTransId="{7560C181-2978-40E4-A84F-F9E7D2F61D86}" sibTransId="{5CECD4B5-EE9D-4C33-B5CC-08C4B4B40022}"/>
    <dgm:cxn modelId="{EDF0AF57-6040-4DD6-A6E9-017C4388D04C}" type="presParOf" srcId="{DBD1F629-CD03-4E39-A41E-C44525685E53}" destId="{879A4B6F-2715-4BD7-A2BF-E9F0C925B82E}" srcOrd="0" destOrd="0" presId="urn:microsoft.com/office/officeart/2008/layout/LinedList"/>
    <dgm:cxn modelId="{9B7A5E68-AC2E-4294-A074-A42798BC9F68}" type="presParOf" srcId="{DBD1F629-CD03-4E39-A41E-C44525685E53}" destId="{157E82BE-EF13-4068-8C37-85E512F4A8BE}" srcOrd="1" destOrd="0" presId="urn:microsoft.com/office/officeart/2008/layout/LinedList"/>
    <dgm:cxn modelId="{D46355F1-EF21-4F64-9E96-6C974A374FBC}" type="presParOf" srcId="{157E82BE-EF13-4068-8C37-85E512F4A8BE}" destId="{0B5782BB-81FB-4109-B822-A6BD67CE1972}" srcOrd="0" destOrd="0" presId="urn:microsoft.com/office/officeart/2008/layout/LinedList"/>
    <dgm:cxn modelId="{E6090C1A-C089-4AC4-8982-B078EBC3A889}" type="presParOf" srcId="{157E82BE-EF13-4068-8C37-85E512F4A8BE}" destId="{2B858AC0-7C12-49AD-815D-6A669BD3A075}" srcOrd="1" destOrd="0" presId="urn:microsoft.com/office/officeart/2008/layout/LinedList"/>
    <dgm:cxn modelId="{A0883A0C-44C4-4152-8477-84F777FB6AD4}" type="presParOf" srcId="{DBD1F629-CD03-4E39-A41E-C44525685E53}" destId="{445A48CB-F5EC-41C4-A8B5-AC60F8D041A9}" srcOrd="2" destOrd="0" presId="urn:microsoft.com/office/officeart/2008/layout/LinedList"/>
    <dgm:cxn modelId="{9D57A1D9-6312-4ECA-B7CD-B5BF795456AB}" type="presParOf" srcId="{DBD1F629-CD03-4E39-A41E-C44525685E53}" destId="{92E50262-B417-42BF-9A4F-68547208AD44}" srcOrd="3" destOrd="0" presId="urn:microsoft.com/office/officeart/2008/layout/LinedList"/>
    <dgm:cxn modelId="{9C5BC10E-C6E8-42EC-B83E-87CA6D71A405}" type="presParOf" srcId="{92E50262-B417-42BF-9A4F-68547208AD44}" destId="{97127145-3E33-49A9-939B-BB5E5045BA98}" srcOrd="0" destOrd="0" presId="urn:microsoft.com/office/officeart/2008/layout/LinedList"/>
    <dgm:cxn modelId="{65E7707F-6856-4312-8539-BDAA623F5B5D}" type="presParOf" srcId="{92E50262-B417-42BF-9A4F-68547208AD44}" destId="{374923E1-3503-48DC-BC39-18C9B2845329}" srcOrd="1" destOrd="0" presId="urn:microsoft.com/office/officeart/2008/layout/LinedList"/>
    <dgm:cxn modelId="{7A95B5D6-6E2C-46B5-A007-09E384890C6D}" type="presParOf" srcId="{DBD1F629-CD03-4E39-A41E-C44525685E53}" destId="{49275ECD-FA5A-4594-93EB-FA65015F2CA3}" srcOrd="4" destOrd="0" presId="urn:microsoft.com/office/officeart/2008/layout/LinedList"/>
    <dgm:cxn modelId="{A3901503-3547-44DC-B123-2A8D3FA51755}" type="presParOf" srcId="{DBD1F629-CD03-4E39-A41E-C44525685E53}" destId="{4AE09066-F722-4A31-8E88-3F67532F3F26}" srcOrd="5" destOrd="0" presId="urn:microsoft.com/office/officeart/2008/layout/LinedList"/>
    <dgm:cxn modelId="{C93C0B79-9BA2-466E-996A-7176FC40BD9E}" type="presParOf" srcId="{4AE09066-F722-4A31-8E88-3F67532F3F26}" destId="{BD1511F7-3636-43EB-BB3A-E5334D875EC2}" srcOrd="0" destOrd="0" presId="urn:microsoft.com/office/officeart/2008/layout/LinedList"/>
    <dgm:cxn modelId="{765692A3-8D07-41A5-B105-0878C4F13C5F}" type="presParOf" srcId="{4AE09066-F722-4A31-8E88-3F67532F3F26}" destId="{E40AA4BE-3F16-43B2-84B5-88B00FF73954}" srcOrd="1" destOrd="0" presId="urn:microsoft.com/office/officeart/2008/layout/LinedList"/>
    <dgm:cxn modelId="{EE2378E5-8281-478F-A225-50F862D28286}" type="presParOf" srcId="{DBD1F629-CD03-4E39-A41E-C44525685E53}" destId="{ACC93655-FDCA-4D8B-8494-631D2401C672}" srcOrd="6" destOrd="0" presId="urn:microsoft.com/office/officeart/2008/layout/LinedList"/>
    <dgm:cxn modelId="{A9FCDF58-7048-48EF-823F-0D16FF0567AA}" type="presParOf" srcId="{DBD1F629-CD03-4E39-A41E-C44525685E53}" destId="{A7470A71-C83D-4EA1-8AC5-9DD071DC6F46}" srcOrd="7" destOrd="0" presId="urn:microsoft.com/office/officeart/2008/layout/LinedList"/>
    <dgm:cxn modelId="{3E4184E8-DCFC-4554-88AD-A5BE38AD4DF4}" type="presParOf" srcId="{A7470A71-C83D-4EA1-8AC5-9DD071DC6F46}" destId="{D418603C-B90C-4F59-AF5E-C7826BA42D2B}" srcOrd="0" destOrd="0" presId="urn:microsoft.com/office/officeart/2008/layout/LinedList"/>
    <dgm:cxn modelId="{B580AB36-182A-4A4E-8E46-F2A8739D8858}" type="presParOf" srcId="{A7470A71-C83D-4EA1-8AC5-9DD071DC6F46}" destId="{4F4ED7B0-36E9-4DF2-B66C-6623056F7F27}" srcOrd="1" destOrd="0" presId="urn:microsoft.com/office/officeart/2008/layout/LinedList"/>
    <dgm:cxn modelId="{35169ABD-FA23-40B6-87D8-0B7756F8EAC5}" type="presParOf" srcId="{DBD1F629-CD03-4E39-A41E-C44525685E53}" destId="{ADA1E38C-E436-47C0-970B-B3F1C1E14ECA}" srcOrd="8" destOrd="0" presId="urn:microsoft.com/office/officeart/2008/layout/LinedList"/>
    <dgm:cxn modelId="{D838D958-C64C-4C55-9D1D-EDD2F9A09DF8}" type="presParOf" srcId="{DBD1F629-CD03-4E39-A41E-C44525685E53}" destId="{9BD5B15C-C193-47E9-AC5D-934DF096970D}" srcOrd="9" destOrd="0" presId="urn:microsoft.com/office/officeart/2008/layout/LinedList"/>
    <dgm:cxn modelId="{9DF81083-2425-42F5-B478-D4504026F165}" type="presParOf" srcId="{9BD5B15C-C193-47E9-AC5D-934DF096970D}" destId="{61340B38-50EB-4959-900F-ED5721AF360C}" srcOrd="0" destOrd="0" presId="urn:microsoft.com/office/officeart/2008/layout/LinedList"/>
    <dgm:cxn modelId="{8CB187E8-D65F-4BA1-99BF-D93FC9197DB7}" type="presParOf" srcId="{9BD5B15C-C193-47E9-AC5D-934DF096970D}" destId="{BCE97FC8-26DD-4301-BEBA-9E0A72DC876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8CA245-B8A3-4DF1-920A-F00B60D8FD4A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CF4B29EE-3821-4C3C-9B96-FFC1571296C5}">
      <dgm:prSet/>
      <dgm:spPr/>
      <dgm:t>
        <a:bodyPr/>
        <a:lstStyle/>
        <a:p>
          <a:r>
            <a:rPr lang="en-GB"/>
            <a:t>A </a:t>
          </a:r>
          <a:r>
            <a:rPr lang="en-GB" b="1"/>
            <a:t>forward market </a:t>
          </a:r>
          <a:r>
            <a:rPr lang="en-GB"/>
            <a:t>is one that allows economic agents to set the price of an asset today for delivery in the future</a:t>
          </a:r>
          <a:endParaRPr lang="en-US"/>
        </a:p>
      </dgm:t>
    </dgm:pt>
    <dgm:pt modelId="{394663FA-3CE1-487D-8D45-44878332CA40}" type="parTrans" cxnId="{B3DC3592-FDC4-47E0-A796-0E0AD841DC98}">
      <dgm:prSet/>
      <dgm:spPr/>
      <dgm:t>
        <a:bodyPr/>
        <a:lstStyle/>
        <a:p>
          <a:endParaRPr lang="en-US"/>
        </a:p>
      </dgm:t>
    </dgm:pt>
    <dgm:pt modelId="{8819D2E3-EB4F-4269-8462-817ED354AB9B}" type="sibTrans" cxnId="{B3DC3592-FDC4-47E0-A796-0E0AD841DC98}">
      <dgm:prSet/>
      <dgm:spPr/>
      <dgm:t>
        <a:bodyPr/>
        <a:lstStyle/>
        <a:p>
          <a:endParaRPr lang="en-US"/>
        </a:p>
      </dgm:t>
    </dgm:pt>
    <dgm:pt modelId="{B7B155FA-00E1-47F4-8C23-71D709C750D6}">
      <dgm:prSet/>
      <dgm:spPr/>
      <dgm:t>
        <a:bodyPr/>
        <a:lstStyle/>
        <a:p>
          <a:r>
            <a:rPr lang="en-GB" b="1"/>
            <a:t>Forward markets </a:t>
          </a:r>
          <a:r>
            <a:rPr lang="en-GB"/>
            <a:t>can be used to limit exchange rate risks</a:t>
          </a:r>
          <a:endParaRPr lang="en-US"/>
        </a:p>
      </dgm:t>
    </dgm:pt>
    <dgm:pt modelId="{30E2838D-057E-4B04-8D1D-306662C16F93}" type="parTrans" cxnId="{3D1DAFAD-CE30-4674-BDF4-002BB8B42E36}">
      <dgm:prSet/>
      <dgm:spPr/>
      <dgm:t>
        <a:bodyPr/>
        <a:lstStyle/>
        <a:p>
          <a:endParaRPr lang="en-US"/>
        </a:p>
      </dgm:t>
    </dgm:pt>
    <dgm:pt modelId="{39C4F38B-30A1-4AE9-98C4-0548CBA4C497}" type="sibTrans" cxnId="{3D1DAFAD-CE30-4674-BDF4-002BB8B42E36}">
      <dgm:prSet/>
      <dgm:spPr/>
      <dgm:t>
        <a:bodyPr/>
        <a:lstStyle/>
        <a:p>
          <a:endParaRPr lang="en-US"/>
        </a:p>
      </dgm:t>
    </dgm:pt>
    <dgm:pt modelId="{1EF746FC-6FDC-4860-82F9-F203D1BDAD90}">
      <dgm:prSet/>
      <dgm:spPr/>
      <dgm:t>
        <a:bodyPr/>
        <a:lstStyle/>
        <a:p>
          <a:r>
            <a:rPr lang="en-GB"/>
            <a:t>These occur as exchange rates are dynamic i.e. constantly moving</a:t>
          </a:r>
          <a:endParaRPr lang="en-US"/>
        </a:p>
      </dgm:t>
    </dgm:pt>
    <dgm:pt modelId="{0D5E3E3E-3E6F-4843-9ABB-1E19A67136E2}" type="parTrans" cxnId="{7F7554AD-8431-45C7-9942-F5741E6BFEFD}">
      <dgm:prSet/>
      <dgm:spPr/>
      <dgm:t>
        <a:bodyPr/>
        <a:lstStyle/>
        <a:p>
          <a:endParaRPr lang="en-US"/>
        </a:p>
      </dgm:t>
    </dgm:pt>
    <dgm:pt modelId="{18A3C6DB-6D5D-43EE-AE37-E94AD414F0A0}" type="sibTrans" cxnId="{7F7554AD-8431-45C7-9942-F5741E6BFEFD}">
      <dgm:prSet/>
      <dgm:spPr/>
      <dgm:t>
        <a:bodyPr/>
        <a:lstStyle/>
        <a:p>
          <a:endParaRPr lang="en-US"/>
        </a:p>
      </dgm:t>
    </dgm:pt>
    <dgm:pt modelId="{D06B988E-79D9-4BDD-997C-C2C11FA3C941}">
      <dgm:prSet/>
      <dgm:spPr/>
      <dgm:t>
        <a:bodyPr/>
        <a:lstStyle/>
        <a:p>
          <a:r>
            <a:rPr lang="en-GB"/>
            <a:t>Firms that complete a transaction today might actually settle i.e. pay for the product at a later date</a:t>
          </a:r>
          <a:endParaRPr lang="en-US"/>
        </a:p>
      </dgm:t>
    </dgm:pt>
    <dgm:pt modelId="{93E0BCC6-0C9C-4C3B-8785-808152CDF042}" type="parTrans" cxnId="{97DB9611-44C9-4A35-9D43-1DE08BB90B73}">
      <dgm:prSet/>
      <dgm:spPr/>
      <dgm:t>
        <a:bodyPr/>
        <a:lstStyle/>
        <a:p>
          <a:endParaRPr lang="en-US"/>
        </a:p>
      </dgm:t>
    </dgm:pt>
    <dgm:pt modelId="{AD43DC9B-F5D3-4B83-8D66-B05EA4CDDECE}" type="sibTrans" cxnId="{97DB9611-44C9-4A35-9D43-1DE08BB90B73}">
      <dgm:prSet/>
      <dgm:spPr/>
      <dgm:t>
        <a:bodyPr/>
        <a:lstStyle/>
        <a:p>
          <a:endParaRPr lang="en-US"/>
        </a:p>
      </dgm:t>
    </dgm:pt>
    <dgm:pt modelId="{F398A5C8-6C9E-49F9-B78D-B42F8BB37900}">
      <dgm:prSet/>
      <dgm:spPr/>
      <dgm:t>
        <a:bodyPr/>
        <a:lstStyle/>
        <a:p>
          <a:r>
            <a:rPr lang="en-GB"/>
            <a:t>If the exchange rate changes adversely this would impact on profits</a:t>
          </a:r>
          <a:endParaRPr lang="en-US"/>
        </a:p>
      </dgm:t>
    </dgm:pt>
    <dgm:pt modelId="{FEEEC349-046A-4ED4-B489-E65FDCB54D81}" type="parTrans" cxnId="{413462F7-E585-4191-BE91-8EAC560972F8}">
      <dgm:prSet/>
      <dgm:spPr/>
      <dgm:t>
        <a:bodyPr/>
        <a:lstStyle/>
        <a:p>
          <a:endParaRPr lang="en-US"/>
        </a:p>
      </dgm:t>
    </dgm:pt>
    <dgm:pt modelId="{288BADD3-1B03-4BEC-9004-B42BF2871F1E}" type="sibTrans" cxnId="{413462F7-E585-4191-BE91-8EAC560972F8}">
      <dgm:prSet/>
      <dgm:spPr/>
      <dgm:t>
        <a:bodyPr/>
        <a:lstStyle/>
        <a:p>
          <a:endParaRPr lang="en-US"/>
        </a:p>
      </dgm:t>
    </dgm:pt>
    <dgm:pt modelId="{2A28ECB0-C5BF-4BFC-92AF-39A3B8D749C7}" type="pres">
      <dgm:prSet presAssocID="{8B8CA245-B8A3-4DF1-920A-F00B60D8FD4A}" presName="vert0" presStyleCnt="0">
        <dgm:presLayoutVars>
          <dgm:dir/>
          <dgm:animOne val="branch"/>
          <dgm:animLvl val="lvl"/>
        </dgm:presLayoutVars>
      </dgm:prSet>
      <dgm:spPr/>
    </dgm:pt>
    <dgm:pt modelId="{10B918B9-6BAC-474F-909B-31D0E94A2C08}" type="pres">
      <dgm:prSet presAssocID="{CF4B29EE-3821-4C3C-9B96-FFC1571296C5}" presName="thickLine" presStyleLbl="alignNode1" presStyleIdx="0" presStyleCnt="5"/>
      <dgm:spPr/>
    </dgm:pt>
    <dgm:pt modelId="{E8EC7AD1-1FB3-4F1B-8842-322ABD675B38}" type="pres">
      <dgm:prSet presAssocID="{CF4B29EE-3821-4C3C-9B96-FFC1571296C5}" presName="horz1" presStyleCnt="0"/>
      <dgm:spPr/>
    </dgm:pt>
    <dgm:pt modelId="{54B5D553-0166-417E-A9CD-3FCEE9D71176}" type="pres">
      <dgm:prSet presAssocID="{CF4B29EE-3821-4C3C-9B96-FFC1571296C5}" presName="tx1" presStyleLbl="revTx" presStyleIdx="0" presStyleCnt="5"/>
      <dgm:spPr/>
    </dgm:pt>
    <dgm:pt modelId="{7B2EDD21-D189-480F-B15E-950C5E4511FA}" type="pres">
      <dgm:prSet presAssocID="{CF4B29EE-3821-4C3C-9B96-FFC1571296C5}" presName="vert1" presStyleCnt="0"/>
      <dgm:spPr/>
    </dgm:pt>
    <dgm:pt modelId="{4A73AC1C-7B0A-4AFD-8A0F-6B9507E3EB14}" type="pres">
      <dgm:prSet presAssocID="{B7B155FA-00E1-47F4-8C23-71D709C750D6}" presName="thickLine" presStyleLbl="alignNode1" presStyleIdx="1" presStyleCnt="5"/>
      <dgm:spPr/>
    </dgm:pt>
    <dgm:pt modelId="{E8EF0E67-B232-41BB-8D66-9ABF451B0891}" type="pres">
      <dgm:prSet presAssocID="{B7B155FA-00E1-47F4-8C23-71D709C750D6}" presName="horz1" presStyleCnt="0"/>
      <dgm:spPr/>
    </dgm:pt>
    <dgm:pt modelId="{87D88B67-2B79-41F2-AB27-317F5F977A0C}" type="pres">
      <dgm:prSet presAssocID="{B7B155FA-00E1-47F4-8C23-71D709C750D6}" presName="tx1" presStyleLbl="revTx" presStyleIdx="1" presStyleCnt="5"/>
      <dgm:spPr/>
    </dgm:pt>
    <dgm:pt modelId="{373AD3BA-5222-4810-B027-7867CBC5EE68}" type="pres">
      <dgm:prSet presAssocID="{B7B155FA-00E1-47F4-8C23-71D709C750D6}" presName="vert1" presStyleCnt="0"/>
      <dgm:spPr/>
    </dgm:pt>
    <dgm:pt modelId="{A3A2DAD2-23B2-4C18-965E-31E702341582}" type="pres">
      <dgm:prSet presAssocID="{1EF746FC-6FDC-4860-82F9-F203D1BDAD90}" presName="thickLine" presStyleLbl="alignNode1" presStyleIdx="2" presStyleCnt="5"/>
      <dgm:spPr/>
    </dgm:pt>
    <dgm:pt modelId="{5663B28B-5976-47CF-B9FA-E827CA904DCB}" type="pres">
      <dgm:prSet presAssocID="{1EF746FC-6FDC-4860-82F9-F203D1BDAD90}" presName="horz1" presStyleCnt="0"/>
      <dgm:spPr/>
    </dgm:pt>
    <dgm:pt modelId="{37C24F64-2FEF-4209-B1D8-C647C653A42D}" type="pres">
      <dgm:prSet presAssocID="{1EF746FC-6FDC-4860-82F9-F203D1BDAD90}" presName="tx1" presStyleLbl="revTx" presStyleIdx="2" presStyleCnt="5"/>
      <dgm:spPr/>
    </dgm:pt>
    <dgm:pt modelId="{B73EC078-96A3-4281-B395-2E97CE139B4E}" type="pres">
      <dgm:prSet presAssocID="{1EF746FC-6FDC-4860-82F9-F203D1BDAD90}" presName="vert1" presStyleCnt="0"/>
      <dgm:spPr/>
    </dgm:pt>
    <dgm:pt modelId="{B9B2AC27-C4F2-4A6D-B095-FB67671D9551}" type="pres">
      <dgm:prSet presAssocID="{D06B988E-79D9-4BDD-997C-C2C11FA3C941}" presName="thickLine" presStyleLbl="alignNode1" presStyleIdx="3" presStyleCnt="5"/>
      <dgm:spPr/>
    </dgm:pt>
    <dgm:pt modelId="{3CBACEB3-D65A-4E2D-9C67-72C73D5ED876}" type="pres">
      <dgm:prSet presAssocID="{D06B988E-79D9-4BDD-997C-C2C11FA3C941}" presName="horz1" presStyleCnt="0"/>
      <dgm:spPr/>
    </dgm:pt>
    <dgm:pt modelId="{AA2AD96D-C4C1-47A7-B691-EA796B43136C}" type="pres">
      <dgm:prSet presAssocID="{D06B988E-79D9-4BDD-997C-C2C11FA3C941}" presName="tx1" presStyleLbl="revTx" presStyleIdx="3" presStyleCnt="5"/>
      <dgm:spPr/>
    </dgm:pt>
    <dgm:pt modelId="{527234C0-2583-40FA-AB63-8106046C5004}" type="pres">
      <dgm:prSet presAssocID="{D06B988E-79D9-4BDD-997C-C2C11FA3C941}" presName="vert1" presStyleCnt="0"/>
      <dgm:spPr/>
    </dgm:pt>
    <dgm:pt modelId="{7E9A3CF0-29CD-46E7-9A91-4769584EC8D2}" type="pres">
      <dgm:prSet presAssocID="{F398A5C8-6C9E-49F9-B78D-B42F8BB37900}" presName="thickLine" presStyleLbl="alignNode1" presStyleIdx="4" presStyleCnt="5"/>
      <dgm:spPr/>
    </dgm:pt>
    <dgm:pt modelId="{6EB6DBCA-A3D3-4F61-A791-969CC0D9D2D2}" type="pres">
      <dgm:prSet presAssocID="{F398A5C8-6C9E-49F9-B78D-B42F8BB37900}" presName="horz1" presStyleCnt="0"/>
      <dgm:spPr/>
    </dgm:pt>
    <dgm:pt modelId="{5AAD4880-655A-48BE-94B4-DE9CC5292672}" type="pres">
      <dgm:prSet presAssocID="{F398A5C8-6C9E-49F9-B78D-B42F8BB37900}" presName="tx1" presStyleLbl="revTx" presStyleIdx="4" presStyleCnt="5"/>
      <dgm:spPr/>
    </dgm:pt>
    <dgm:pt modelId="{B51B07B7-7DF8-49AF-AB0C-04664ABEA576}" type="pres">
      <dgm:prSet presAssocID="{F398A5C8-6C9E-49F9-B78D-B42F8BB37900}" presName="vert1" presStyleCnt="0"/>
      <dgm:spPr/>
    </dgm:pt>
  </dgm:ptLst>
  <dgm:cxnLst>
    <dgm:cxn modelId="{97DB9611-44C9-4A35-9D43-1DE08BB90B73}" srcId="{8B8CA245-B8A3-4DF1-920A-F00B60D8FD4A}" destId="{D06B988E-79D9-4BDD-997C-C2C11FA3C941}" srcOrd="3" destOrd="0" parTransId="{93E0BCC6-0C9C-4C3B-8785-808152CDF042}" sibTransId="{AD43DC9B-F5D3-4B83-8D66-B05EA4CDDECE}"/>
    <dgm:cxn modelId="{81988719-A2AE-469D-B59F-1D8C5DB838E9}" type="presOf" srcId="{D06B988E-79D9-4BDD-997C-C2C11FA3C941}" destId="{AA2AD96D-C4C1-47A7-B691-EA796B43136C}" srcOrd="0" destOrd="0" presId="urn:microsoft.com/office/officeart/2008/layout/LinedList"/>
    <dgm:cxn modelId="{26457A7E-B52E-427A-BE3B-84EFFB084AD0}" type="presOf" srcId="{CF4B29EE-3821-4C3C-9B96-FFC1571296C5}" destId="{54B5D553-0166-417E-A9CD-3FCEE9D71176}" srcOrd="0" destOrd="0" presId="urn:microsoft.com/office/officeart/2008/layout/LinedList"/>
    <dgm:cxn modelId="{B3DC3592-FDC4-47E0-A796-0E0AD841DC98}" srcId="{8B8CA245-B8A3-4DF1-920A-F00B60D8FD4A}" destId="{CF4B29EE-3821-4C3C-9B96-FFC1571296C5}" srcOrd="0" destOrd="0" parTransId="{394663FA-3CE1-487D-8D45-44878332CA40}" sibTransId="{8819D2E3-EB4F-4269-8462-817ED354AB9B}"/>
    <dgm:cxn modelId="{7F7554AD-8431-45C7-9942-F5741E6BFEFD}" srcId="{8B8CA245-B8A3-4DF1-920A-F00B60D8FD4A}" destId="{1EF746FC-6FDC-4860-82F9-F203D1BDAD90}" srcOrd="2" destOrd="0" parTransId="{0D5E3E3E-3E6F-4843-9ABB-1E19A67136E2}" sibTransId="{18A3C6DB-6D5D-43EE-AE37-E94AD414F0A0}"/>
    <dgm:cxn modelId="{3D1DAFAD-CE30-4674-BDF4-002BB8B42E36}" srcId="{8B8CA245-B8A3-4DF1-920A-F00B60D8FD4A}" destId="{B7B155FA-00E1-47F4-8C23-71D709C750D6}" srcOrd="1" destOrd="0" parTransId="{30E2838D-057E-4B04-8D1D-306662C16F93}" sibTransId="{39C4F38B-30A1-4AE9-98C4-0548CBA4C497}"/>
    <dgm:cxn modelId="{BD6F15B6-2D90-478B-AE74-CE219D791000}" type="presOf" srcId="{8B8CA245-B8A3-4DF1-920A-F00B60D8FD4A}" destId="{2A28ECB0-C5BF-4BFC-92AF-39A3B8D749C7}" srcOrd="0" destOrd="0" presId="urn:microsoft.com/office/officeart/2008/layout/LinedList"/>
    <dgm:cxn modelId="{F05C85BB-E2FF-4FF5-B960-CF6308DC3806}" type="presOf" srcId="{1EF746FC-6FDC-4860-82F9-F203D1BDAD90}" destId="{37C24F64-2FEF-4209-B1D8-C647C653A42D}" srcOrd="0" destOrd="0" presId="urn:microsoft.com/office/officeart/2008/layout/LinedList"/>
    <dgm:cxn modelId="{6D021BD5-E306-4846-B3E7-01049E1E3672}" type="presOf" srcId="{F398A5C8-6C9E-49F9-B78D-B42F8BB37900}" destId="{5AAD4880-655A-48BE-94B4-DE9CC5292672}" srcOrd="0" destOrd="0" presId="urn:microsoft.com/office/officeart/2008/layout/LinedList"/>
    <dgm:cxn modelId="{15CEC9D8-373C-4ACC-A979-4B4547C3BA12}" type="presOf" srcId="{B7B155FA-00E1-47F4-8C23-71D709C750D6}" destId="{87D88B67-2B79-41F2-AB27-317F5F977A0C}" srcOrd="0" destOrd="0" presId="urn:microsoft.com/office/officeart/2008/layout/LinedList"/>
    <dgm:cxn modelId="{413462F7-E585-4191-BE91-8EAC560972F8}" srcId="{8B8CA245-B8A3-4DF1-920A-F00B60D8FD4A}" destId="{F398A5C8-6C9E-49F9-B78D-B42F8BB37900}" srcOrd="4" destOrd="0" parTransId="{FEEEC349-046A-4ED4-B489-E65FDCB54D81}" sibTransId="{288BADD3-1B03-4BEC-9004-B42BF2871F1E}"/>
    <dgm:cxn modelId="{F990274B-AD42-477A-964E-7597F394CFAC}" type="presParOf" srcId="{2A28ECB0-C5BF-4BFC-92AF-39A3B8D749C7}" destId="{10B918B9-6BAC-474F-909B-31D0E94A2C08}" srcOrd="0" destOrd="0" presId="urn:microsoft.com/office/officeart/2008/layout/LinedList"/>
    <dgm:cxn modelId="{9E06E80A-C046-44EF-9F8B-40C79ED38DE9}" type="presParOf" srcId="{2A28ECB0-C5BF-4BFC-92AF-39A3B8D749C7}" destId="{E8EC7AD1-1FB3-4F1B-8842-322ABD675B38}" srcOrd="1" destOrd="0" presId="urn:microsoft.com/office/officeart/2008/layout/LinedList"/>
    <dgm:cxn modelId="{19B2908A-BB06-42B3-8B7B-149BF76AA9D0}" type="presParOf" srcId="{E8EC7AD1-1FB3-4F1B-8842-322ABD675B38}" destId="{54B5D553-0166-417E-A9CD-3FCEE9D71176}" srcOrd="0" destOrd="0" presId="urn:microsoft.com/office/officeart/2008/layout/LinedList"/>
    <dgm:cxn modelId="{B5E403AB-4850-4765-86AC-2FC412DA8412}" type="presParOf" srcId="{E8EC7AD1-1FB3-4F1B-8842-322ABD675B38}" destId="{7B2EDD21-D189-480F-B15E-950C5E4511FA}" srcOrd="1" destOrd="0" presId="urn:microsoft.com/office/officeart/2008/layout/LinedList"/>
    <dgm:cxn modelId="{0A9873DE-CB97-4AF3-96BC-EC02CCE21BC1}" type="presParOf" srcId="{2A28ECB0-C5BF-4BFC-92AF-39A3B8D749C7}" destId="{4A73AC1C-7B0A-4AFD-8A0F-6B9507E3EB14}" srcOrd="2" destOrd="0" presId="urn:microsoft.com/office/officeart/2008/layout/LinedList"/>
    <dgm:cxn modelId="{56290DBD-A9D3-4EDB-B7CB-8F07612BC266}" type="presParOf" srcId="{2A28ECB0-C5BF-4BFC-92AF-39A3B8D749C7}" destId="{E8EF0E67-B232-41BB-8D66-9ABF451B0891}" srcOrd="3" destOrd="0" presId="urn:microsoft.com/office/officeart/2008/layout/LinedList"/>
    <dgm:cxn modelId="{B329FB2C-8D5A-4BE2-A5CE-405008896221}" type="presParOf" srcId="{E8EF0E67-B232-41BB-8D66-9ABF451B0891}" destId="{87D88B67-2B79-41F2-AB27-317F5F977A0C}" srcOrd="0" destOrd="0" presId="urn:microsoft.com/office/officeart/2008/layout/LinedList"/>
    <dgm:cxn modelId="{717D231E-FF85-466C-B3D0-2107879973AC}" type="presParOf" srcId="{E8EF0E67-B232-41BB-8D66-9ABF451B0891}" destId="{373AD3BA-5222-4810-B027-7867CBC5EE68}" srcOrd="1" destOrd="0" presId="urn:microsoft.com/office/officeart/2008/layout/LinedList"/>
    <dgm:cxn modelId="{D36F522B-C9CF-4E67-AF42-FE35BD7174E7}" type="presParOf" srcId="{2A28ECB0-C5BF-4BFC-92AF-39A3B8D749C7}" destId="{A3A2DAD2-23B2-4C18-965E-31E702341582}" srcOrd="4" destOrd="0" presId="urn:microsoft.com/office/officeart/2008/layout/LinedList"/>
    <dgm:cxn modelId="{8006D2BB-A4E1-4D83-84CA-961957D85BFE}" type="presParOf" srcId="{2A28ECB0-C5BF-4BFC-92AF-39A3B8D749C7}" destId="{5663B28B-5976-47CF-B9FA-E827CA904DCB}" srcOrd="5" destOrd="0" presId="urn:microsoft.com/office/officeart/2008/layout/LinedList"/>
    <dgm:cxn modelId="{4021CBFB-C856-4E8E-886E-2BE1493BF356}" type="presParOf" srcId="{5663B28B-5976-47CF-B9FA-E827CA904DCB}" destId="{37C24F64-2FEF-4209-B1D8-C647C653A42D}" srcOrd="0" destOrd="0" presId="urn:microsoft.com/office/officeart/2008/layout/LinedList"/>
    <dgm:cxn modelId="{16EA1B5A-1C29-4750-BFB1-B3B91B9B0505}" type="presParOf" srcId="{5663B28B-5976-47CF-B9FA-E827CA904DCB}" destId="{B73EC078-96A3-4281-B395-2E97CE139B4E}" srcOrd="1" destOrd="0" presId="urn:microsoft.com/office/officeart/2008/layout/LinedList"/>
    <dgm:cxn modelId="{C14F22CD-5BCF-482D-A5D3-6803AA62759F}" type="presParOf" srcId="{2A28ECB0-C5BF-4BFC-92AF-39A3B8D749C7}" destId="{B9B2AC27-C4F2-4A6D-B095-FB67671D9551}" srcOrd="6" destOrd="0" presId="urn:microsoft.com/office/officeart/2008/layout/LinedList"/>
    <dgm:cxn modelId="{7633205C-9FA6-4885-B7E7-95B2AF72ABB5}" type="presParOf" srcId="{2A28ECB0-C5BF-4BFC-92AF-39A3B8D749C7}" destId="{3CBACEB3-D65A-4E2D-9C67-72C73D5ED876}" srcOrd="7" destOrd="0" presId="urn:microsoft.com/office/officeart/2008/layout/LinedList"/>
    <dgm:cxn modelId="{465F8098-F265-4745-BD36-33913CC34D0B}" type="presParOf" srcId="{3CBACEB3-D65A-4E2D-9C67-72C73D5ED876}" destId="{AA2AD96D-C4C1-47A7-B691-EA796B43136C}" srcOrd="0" destOrd="0" presId="urn:microsoft.com/office/officeart/2008/layout/LinedList"/>
    <dgm:cxn modelId="{2F0F98C5-0B28-4460-A9AE-3781921CE1BA}" type="presParOf" srcId="{3CBACEB3-D65A-4E2D-9C67-72C73D5ED876}" destId="{527234C0-2583-40FA-AB63-8106046C5004}" srcOrd="1" destOrd="0" presId="urn:microsoft.com/office/officeart/2008/layout/LinedList"/>
    <dgm:cxn modelId="{83D9A0C6-AFB0-4D60-9A41-D4A48B2DFF5E}" type="presParOf" srcId="{2A28ECB0-C5BF-4BFC-92AF-39A3B8D749C7}" destId="{7E9A3CF0-29CD-46E7-9A91-4769584EC8D2}" srcOrd="8" destOrd="0" presId="urn:microsoft.com/office/officeart/2008/layout/LinedList"/>
    <dgm:cxn modelId="{E57F094A-4835-4863-A965-D4678F8C285D}" type="presParOf" srcId="{2A28ECB0-C5BF-4BFC-92AF-39A3B8D749C7}" destId="{6EB6DBCA-A3D3-4F61-A791-969CC0D9D2D2}" srcOrd="9" destOrd="0" presId="urn:microsoft.com/office/officeart/2008/layout/LinedList"/>
    <dgm:cxn modelId="{0AB38B79-B0C0-4E93-B0DD-E69621026FAB}" type="presParOf" srcId="{6EB6DBCA-A3D3-4F61-A791-969CC0D9D2D2}" destId="{5AAD4880-655A-48BE-94B4-DE9CC5292672}" srcOrd="0" destOrd="0" presId="urn:microsoft.com/office/officeart/2008/layout/LinedList"/>
    <dgm:cxn modelId="{1A9CBC89-190C-4423-A3C9-BB3D108E5C88}" type="presParOf" srcId="{6EB6DBCA-A3D3-4F61-A791-969CC0D9D2D2}" destId="{B51B07B7-7DF8-49AF-AB0C-04664ABEA57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87356E-19FA-4403-A94E-4CF52BEC3B6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2862B4E-86B5-4564-9167-41D5BFE1191E}">
      <dgm:prSet/>
      <dgm:spPr/>
      <dgm:t>
        <a:bodyPr/>
        <a:lstStyle/>
        <a:p>
          <a:r>
            <a:rPr lang="en-GB" b="0" dirty="0"/>
            <a:t>Firms will remove this risk by agreeing a fixed price that they will pay at a future date when the transaction will be settled</a:t>
          </a:r>
          <a:endParaRPr lang="en-US" b="0" dirty="0"/>
        </a:p>
      </dgm:t>
    </dgm:pt>
    <dgm:pt modelId="{EACF0D82-F5D2-4C50-9362-D165B39CFF9F}" type="parTrans" cxnId="{5D8956B0-D437-4A6E-8FA2-F41A1CA1603D}">
      <dgm:prSet/>
      <dgm:spPr/>
      <dgm:t>
        <a:bodyPr/>
        <a:lstStyle/>
        <a:p>
          <a:endParaRPr lang="en-US"/>
        </a:p>
      </dgm:t>
    </dgm:pt>
    <dgm:pt modelId="{562B3945-A34E-404E-9443-C7AAF52BC2B3}" type="sibTrans" cxnId="{5D8956B0-D437-4A6E-8FA2-F41A1CA1603D}">
      <dgm:prSet/>
      <dgm:spPr/>
      <dgm:t>
        <a:bodyPr/>
        <a:lstStyle/>
        <a:p>
          <a:endParaRPr lang="en-US"/>
        </a:p>
      </dgm:t>
    </dgm:pt>
    <dgm:pt modelId="{EBC693C0-F534-466E-A2E0-02EB85733A71}">
      <dgm:prSet/>
      <dgm:spPr/>
      <dgm:t>
        <a:bodyPr/>
        <a:lstStyle/>
        <a:p>
          <a:r>
            <a:rPr lang="en-GB" b="0" dirty="0"/>
            <a:t>For example, a firm might import a tonne of wheat from the US at a price of $1000. The exchange rate is currently £1=$1.  So this would cost £1000. However, this will be paid for, in dollars, in three months time. If the exchange rate was to move adversely e.g. £1= $0.8 the firm would have to pay £1250 for the same transaction</a:t>
          </a:r>
          <a:endParaRPr lang="en-US" b="0" dirty="0"/>
        </a:p>
      </dgm:t>
    </dgm:pt>
    <dgm:pt modelId="{254CC217-15A7-4CD9-9233-B97669AA4B15}" type="parTrans" cxnId="{BCB78E2A-7DC9-45C1-B2AE-9036132CBEC0}">
      <dgm:prSet/>
      <dgm:spPr/>
      <dgm:t>
        <a:bodyPr/>
        <a:lstStyle/>
        <a:p>
          <a:endParaRPr lang="en-US"/>
        </a:p>
      </dgm:t>
    </dgm:pt>
    <dgm:pt modelId="{A3FCCDA2-A459-4D89-ABDC-5C712F556EEC}" type="sibTrans" cxnId="{BCB78E2A-7DC9-45C1-B2AE-9036132CBEC0}">
      <dgm:prSet/>
      <dgm:spPr/>
      <dgm:t>
        <a:bodyPr/>
        <a:lstStyle/>
        <a:p>
          <a:endParaRPr lang="en-US"/>
        </a:p>
      </dgm:t>
    </dgm:pt>
    <dgm:pt modelId="{7979BED5-D6E0-455E-9917-3053DA74493E}">
      <dgm:prSet/>
      <dgm:spPr/>
      <dgm:t>
        <a:bodyPr/>
        <a:lstStyle/>
        <a:p>
          <a:r>
            <a:rPr lang="en-GB" b="0" dirty="0"/>
            <a:t>To negate this risk the firm can set an agreed price in the forward market so that they know today what price they will have to pay in three months time</a:t>
          </a:r>
          <a:endParaRPr lang="en-US" b="0" dirty="0"/>
        </a:p>
      </dgm:t>
    </dgm:pt>
    <dgm:pt modelId="{1848A7C0-6EED-4924-9299-B8B8CC8D2E90}" type="parTrans" cxnId="{44ED0483-AAA9-4804-8C5B-54852120EECE}">
      <dgm:prSet/>
      <dgm:spPr/>
      <dgm:t>
        <a:bodyPr/>
        <a:lstStyle/>
        <a:p>
          <a:endParaRPr lang="en-US"/>
        </a:p>
      </dgm:t>
    </dgm:pt>
    <dgm:pt modelId="{20DB3DC5-EEAD-48C8-A08E-5CCEB2F67439}" type="sibTrans" cxnId="{44ED0483-AAA9-4804-8C5B-54852120EECE}">
      <dgm:prSet/>
      <dgm:spPr/>
      <dgm:t>
        <a:bodyPr/>
        <a:lstStyle/>
        <a:p>
          <a:endParaRPr lang="en-US"/>
        </a:p>
      </dgm:t>
    </dgm:pt>
    <dgm:pt modelId="{EE75ED08-B796-4811-AFF0-2BB522791CAF}" type="pres">
      <dgm:prSet presAssocID="{D087356E-19FA-4403-A94E-4CF52BEC3B67}" presName="linear" presStyleCnt="0">
        <dgm:presLayoutVars>
          <dgm:animLvl val="lvl"/>
          <dgm:resizeHandles val="exact"/>
        </dgm:presLayoutVars>
      </dgm:prSet>
      <dgm:spPr/>
    </dgm:pt>
    <dgm:pt modelId="{4D834ADB-9AFE-4415-829D-740B11CA06D9}" type="pres">
      <dgm:prSet presAssocID="{12862B4E-86B5-4564-9167-41D5BFE1191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B093439-F5A5-4CCA-A41F-D063131C2BDD}" type="pres">
      <dgm:prSet presAssocID="{562B3945-A34E-404E-9443-C7AAF52BC2B3}" presName="spacer" presStyleCnt="0"/>
      <dgm:spPr/>
    </dgm:pt>
    <dgm:pt modelId="{812022E2-EC42-426D-BB31-47BE99CFC535}" type="pres">
      <dgm:prSet presAssocID="{EBC693C0-F534-466E-A2E0-02EB85733A7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EFE9E6A-F2A0-4C9A-807E-E31D4F1C3CCD}" type="pres">
      <dgm:prSet presAssocID="{A3FCCDA2-A459-4D89-ABDC-5C712F556EEC}" presName="spacer" presStyleCnt="0"/>
      <dgm:spPr/>
    </dgm:pt>
    <dgm:pt modelId="{71A1CD92-47CC-4AE2-B7BA-E5CEA5762C16}" type="pres">
      <dgm:prSet presAssocID="{7979BED5-D6E0-455E-9917-3053DA74493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CB78E2A-7DC9-45C1-B2AE-9036132CBEC0}" srcId="{D087356E-19FA-4403-A94E-4CF52BEC3B67}" destId="{EBC693C0-F534-466E-A2E0-02EB85733A71}" srcOrd="1" destOrd="0" parTransId="{254CC217-15A7-4CD9-9233-B97669AA4B15}" sibTransId="{A3FCCDA2-A459-4D89-ABDC-5C712F556EEC}"/>
    <dgm:cxn modelId="{E1611A2E-BE51-4223-8B60-9C11B47D8DB6}" type="presOf" srcId="{7979BED5-D6E0-455E-9917-3053DA74493E}" destId="{71A1CD92-47CC-4AE2-B7BA-E5CEA5762C16}" srcOrd="0" destOrd="0" presId="urn:microsoft.com/office/officeart/2005/8/layout/vList2"/>
    <dgm:cxn modelId="{1A06EF5E-5B7E-4F88-BE3D-03E6B4475CFB}" type="presOf" srcId="{12862B4E-86B5-4564-9167-41D5BFE1191E}" destId="{4D834ADB-9AFE-4415-829D-740B11CA06D9}" srcOrd="0" destOrd="0" presId="urn:microsoft.com/office/officeart/2005/8/layout/vList2"/>
    <dgm:cxn modelId="{44ED0483-AAA9-4804-8C5B-54852120EECE}" srcId="{D087356E-19FA-4403-A94E-4CF52BEC3B67}" destId="{7979BED5-D6E0-455E-9917-3053DA74493E}" srcOrd="2" destOrd="0" parTransId="{1848A7C0-6EED-4924-9299-B8B8CC8D2E90}" sibTransId="{20DB3DC5-EEAD-48C8-A08E-5CCEB2F67439}"/>
    <dgm:cxn modelId="{F61BBC8A-35B1-4442-A371-FC12D488858A}" type="presOf" srcId="{EBC693C0-F534-466E-A2E0-02EB85733A71}" destId="{812022E2-EC42-426D-BB31-47BE99CFC535}" srcOrd="0" destOrd="0" presId="urn:microsoft.com/office/officeart/2005/8/layout/vList2"/>
    <dgm:cxn modelId="{5D8956B0-D437-4A6E-8FA2-F41A1CA1603D}" srcId="{D087356E-19FA-4403-A94E-4CF52BEC3B67}" destId="{12862B4E-86B5-4564-9167-41D5BFE1191E}" srcOrd="0" destOrd="0" parTransId="{EACF0D82-F5D2-4C50-9362-D165B39CFF9F}" sibTransId="{562B3945-A34E-404E-9443-C7AAF52BC2B3}"/>
    <dgm:cxn modelId="{1AC0A0F9-A51F-41A2-82DE-75E9D4F23989}" type="presOf" srcId="{D087356E-19FA-4403-A94E-4CF52BEC3B67}" destId="{EE75ED08-B796-4811-AFF0-2BB522791CAF}" srcOrd="0" destOrd="0" presId="urn:microsoft.com/office/officeart/2005/8/layout/vList2"/>
    <dgm:cxn modelId="{84D9C55D-6B62-436A-B0DB-744EDCE5BC40}" type="presParOf" srcId="{EE75ED08-B796-4811-AFF0-2BB522791CAF}" destId="{4D834ADB-9AFE-4415-829D-740B11CA06D9}" srcOrd="0" destOrd="0" presId="urn:microsoft.com/office/officeart/2005/8/layout/vList2"/>
    <dgm:cxn modelId="{82C5B7B9-95E1-4C3F-8966-F400DE57921A}" type="presParOf" srcId="{EE75ED08-B796-4811-AFF0-2BB522791CAF}" destId="{EB093439-F5A5-4CCA-A41F-D063131C2BDD}" srcOrd="1" destOrd="0" presId="urn:microsoft.com/office/officeart/2005/8/layout/vList2"/>
    <dgm:cxn modelId="{A7A86B6E-8F1F-4273-938F-1BCC0F64432D}" type="presParOf" srcId="{EE75ED08-B796-4811-AFF0-2BB522791CAF}" destId="{812022E2-EC42-426D-BB31-47BE99CFC535}" srcOrd="2" destOrd="0" presId="urn:microsoft.com/office/officeart/2005/8/layout/vList2"/>
    <dgm:cxn modelId="{3349FA10-B140-4E64-B59A-912C451DBD5D}" type="presParOf" srcId="{EE75ED08-B796-4811-AFF0-2BB522791CAF}" destId="{5EFE9E6A-F2A0-4C9A-807E-E31D4F1C3CCD}" srcOrd="3" destOrd="0" presId="urn:microsoft.com/office/officeart/2005/8/layout/vList2"/>
    <dgm:cxn modelId="{FD7A4AA2-B4FE-44AD-A436-ECA30E06DFF8}" type="presParOf" srcId="{EE75ED08-B796-4811-AFF0-2BB522791CAF}" destId="{71A1CD92-47CC-4AE2-B7BA-E5CEA5762C1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54F6D1-7A5D-43A7-9B74-F82600F56821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B89D029-6C10-4CD4-9F8E-859D0EE6B50A}">
      <dgm:prSet/>
      <dgm:spPr/>
      <dgm:t>
        <a:bodyPr/>
        <a:lstStyle/>
        <a:p>
          <a:r>
            <a:rPr lang="en-GB"/>
            <a:t>Insurance is a contract between two parties that looks to provide financial protection against losses incurred by a business</a:t>
          </a:r>
          <a:endParaRPr lang="en-US"/>
        </a:p>
      </dgm:t>
    </dgm:pt>
    <dgm:pt modelId="{970B4EE6-0D12-4D3E-AB75-D5458A966632}" type="parTrans" cxnId="{351BFC98-4E93-4FE9-808B-F483B0E45F1A}">
      <dgm:prSet/>
      <dgm:spPr/>
      <dgm:t>
        <a:bodyPr/>
        <a:lstStyle/>
        <a:p>
          <a:endParaRPr lang="en-US"/>
        </a:p>
      </dgm:t>
    </dgm:pt>
    <dgm:pt modelId="{941D184B-FC58-4073-869A-C27452FD7854}" type="sibTrans" cxnId="{351BFC98-4E93-4FE9-808B-F483B0E45F1A}">
      <dgm:prSet/>
      <dgm:spPr/>
      <dgm:t>
        <a:bodyPr/>
        <a:lstStyle/>
        <a:p>
          <a:endParaRPr lang="en-US"/>
        </a:p>
      </dgm:t>
    </dgm:pt>
    <dgm:pt modelId="{2B0BC308-1236-46B7-9B20-68F5FAADB580}">
      <dgm:prSet/>
      <dgm:spPr/>
      <dgm:t>
        <a:bodyPr/>
        <a:lstStyle/>
        <a:p>
          <a:r>
            <a:rPr lang="en-GB"/>
            <a:t>The price of insurance will depend upon the risk involved</a:t>
          </a:r>
          <a:endParaRPr lang="en-US"/>
        </a:p>
      </dgm:t>
    </dgm:pt>
    <dgm:pt modelId="{A02FF752-EF9F-43C4-9846-EC7698EF3F95}" type="parTrans" cxnId="{9B1228FA-0FBB-454B-B89D-E719262DDFC0}">
      <dgm:prSet/>
      <dgm:spPr/>
      <dgm:t>
        <a:bodyPr/>
        <a:lstStyle/>
        <a:p>
          <a:endParaRPr lang="en-US"/>
        </a:p>
      </dgm:t>
    </dgm:pt>
    <dgm:pt modelId="{9841C95D-52B9-4F18-BE1A-D28506FEF228}" type="sibTrans" cxnId="{9B1228FA-0FBB-454B-B89D-E719262DDFC0}">
      <dgm:prSet/>
      <dgm:spPr/>
      <dgm:t>
        <a:bodyPr/>
        <a:lstStyle/>
        <a:p>
          <a:endParaRPr lang="en-US"/>
        </a:p>
      </dgm:t>
    </dgm:pt>
    <dgm:pt modelId="{DB94BCBD-5D1E-45A9-8828-C394A6545C69}">
      <dgm:prSet/>
      <dgm:spPr/>
      <dgm:t>
        <a:bodyPr/>
        <a:lstStyle/>
        <a:p>
          <a:r>
            <a:rPr lang="en-GB"/>
            <a:t>The </a:t>
          </a:r>
          <a:r>
            <a:rPr lang="en-GB" b="1"/>
            <a:t>premium</a:t>
          </a:r>
          <a:r>
            <a:rPr lang="en-GB"/>
            <a:t> is the price of the insurance; the </a:t>
          </a:r>
          <a:r>
            <a:rPr lang="en-GB" b="1"/>
            <a:t>payout</a:t>
          </a:r>
          <a:r>
            <a:rPr lang="en-GB"/>
            <a:t> is the cost to the insurer if they have to honour the contract</a:t>
          </a:r>
          <a:endParaRPr lang="en-US"/>
        </a:p>
      </dgm:t>
    </dgm:pt>
    <dgm:pt modelId="{79181FDB-9727-40F8-801F-9E8C1E20C6C6}" type="parTrans" cxnId="{CA09CE11-975D-44E2-89F4-ADC0FC9B9AF8}">
      <dgm:prSet/>
      <dgm:spPr/>
      <dgm:t>
        <a:bodyPr/>
        <a:lstStyle/>
        <a:p>
          <a:endParaRPr lang="en-US"/>
        </a:p>
      </dgm:t>
    </dgm:pt>
    <dgm:pt modelId="{05BB903B-61B0-4214-B05E-314BA6549D9F}" type="sibTrans" cxnId="{CA09CE11-975D-44E2-89F4-ADC0FC9B9AF8}">
      <dgm:prSet/>
      <dgm:spPr/>
      <dgm:t>
        <a:bodyPr/>
        <a:lstStyle/>
        <a:p>
          <a:endParaRPr lang="en-US"/>
        </a:p>
      </dgm:t>
    </dgm:pt>
    <dgm:pt modelId="{B095D25E-4794-44DA-9209-E81AA1B05BC2}">
      <dgm:prSet/>
      <dgm:spPr/>
      <dgm:t>
        <a:bodyPr/>
        <a:lstStyle/>
        <a:p>
          <a:r>
            <a:rPr lang="en-GB"/>
            <a:t>Insurance can protect a business from severe losses and provide confidence to invest time and money into the business</a:t>
          </a:r>
          <a:endParaRPr lang="en-US"/>
        </a:p>
      </dgm:t>
    </dgm:pt>
    <dgm:pt modelId="{82609E7C-20CE-4959-9342-130D975C1864}" type="parTrans" cxnId="{9A60667D-B117-4E44-8DBA-2DD9A522BED2}">
      <dgm:prSet/>
      <dgm:spPr/>
      <dgm:t>
        <a:bodyPr/>
        <a:lstStyle/>
        <a:p>
          <a:endParaRPr lang="en-US"/>
        </a:p>
      </dgm:t>
    </dgm:pt>
    <dgm:pt modelId="{4B3336F5-73B5-4FF6-A2C8-337AD9BD3D48}" type="sibTrans" cxnId="{9A60667D-B117-4E44-8DBA-2DD9A522BED2}">
      <dgm:prSet/>
      <dgm:spPr/>
      <dgm:t>
        <a:bodyPr/>
        <a:lstStyle/>
        <a:p>
          <a:endParaRPr lang="en-US"/>
        </a:p>
      </dgm:t>
    </dgm:pt>
    <dgm:pt modelId="{340139FE-D047-4B58-AD56-0B716F5F8897}">
      <dgm:prSet/>
      <dgm:spPr/>
      <dgm:t>
        <a:bodyPr/>
        <a:lstStyle/>
        <a:p>
          <a:r>
            <a:rPr lang="en-GB"/>
            <a:t>There are a variety of insurance policies e.g. liability insurance in case your business has caused injury to a person or damage to a property</a:t>
          </a:r>
          <a:endParaRPr lang="en-US"/>
        </a:p>
      </dgm:t>
    </dgm:pt>
    <dgm:pt modelId="{6908033B-1140-425E-BC24-7A109B637C5E}" type="parTrans" cxnId="{EDBE342A-E717-47AA-8803-BD8889D43A6B}">
      <dgm:prSet/>
      <dgm:spPr/>
      <dgm:t>
        <a:bodyPr/>
        <a:lstStyle/>
        <a:p>
          <a:endParaRPr lang="en-US"/>
        </a:p>
      </dgm:t>
    </dgm:pt>
    <dgm:pt modelId="{8475485A-23A6-4CC0-99C2-E04E0356BFB5}" type="sibTrans" cxnId="{EDBE342A-E717-47AA-8803-BD8889D43A6B}">
      <dgm:prSet/>
      <dgm:spPr/>
      <dgm:t>
        <a:bodyPr/>
        <a:lstStyle/>
        <a:p>
          <a:endParaRPr lang="en-US"/>
        </a:p>
      </dgm:t>
    </dgm:pt>
    <dgm:pt modelId="{DA28AF72-31AA-40C2-9459-E3D354024121}" type="pres">
      <dgm:prSet presAssocID="{D754F6D1-7A5D-43A7-9B74-F82600F56821}" presName="diagram" presStyleCnt="0">
        <dgm:presLayoutVars>
          <dgm:dir/>
          <dgm:resizeHandles val="exact"/>
        </dgm:presLayoutVars>
      </dgm:prSet>
      <dgm:spPr/>
    </dgm:pt>
    <dgm:pt modelId="{E5C497B1-90AD-4C48-A1FD-272250EA4CDA}" type="pres">
      <dgm:prSet presAssocID="{AB89D029-6C10-4CD4-9F8E-859D0EE6B50A}" presName="node" presStyleLbl="node1" presStyleIdx="0" presStyleCnt="5">
        <dgm:presLayoutVars>
          <dgm:bulletEnabled val="1"/>
        </dgm:presLayoutVars>
      </dgm:prSet>
      <dgm:spPr/>
    </dgm:pt>
    <dgm:pt modelId="{5AD436B9-6119-4BB2-830B-D467217B1803}" type="pres">
      <dgm:prSet presAssocID="{941D184B-FC58-4073-869A-C27452FD7854}" presName="sibTrans" presStyleCnt="0"/>
      <dgm:spPr/>
    </dgm:pt>
    <dgm:pt modelId="{058B4320-96C9-4D35-A312-E8976B1468B6}" type="pres">
      <dgm:prSet presAssocID="{2B0BC308-1236-46B7-9B20-68F5FAADB580}" presName="node" presStyleLbl="node1" presStyleIdx="1" presStyleCnt="5">
        <dgm:presLayoutVars>
          <dgm:bulletEnabled val="1"/>
        </dgm:presLayoutVars>
      </dgm:prSet>
      <dgm:spPr/>
    </dgm:pt>
    <dgm:pt modelId="{9956F594-125A-415F-951D-F96DAEAA380A}" type="pres">
      <dgm:prSet presAssocID="{9841C95D-52B9-4F18-BE1A-D28506FEF228}" presName="sibTrans" presStyleCnt="0"/>
      <dgm:spPr/>
    </dgm:pt>
    <dgm:pt modelId="{CADA41E1-A0E7-4260-8986-3DE8CDBF79E2}" type="pres">
      <dgm:prSet presAssocID="{DB94BCBD-5D1E-45A9-8828-C394A6545C69}" presName="node" presStyleLbl="node1" presStyleIdx="2" presStyleCnt="5">
        <dgm:presLayoutVars>
          <dgm:bulletEnabled val="1"/>
        </dgm:presLayoutVars>
      </dgm:prSet>
      <dgm:spPr/>
    </dgm:pt>
    <dgm:pt modelId="{ABF8645B-7D99-43F2-B893-3B0E21F0A582}" type="pres">
      <dgm:prSet presAssocID="{05BB903B-61B0-4214-B05E-314BA6549D9F}" presName="sibTrans" presStyleCnt="0"/>
      <dgm:spPr/>
    </dgm:pt>
    <dgm:pt modelId="{66F447A3-191E-4235-B395-D0378C51C543}" type="pres">
      <dgm:prSet presAssocID="{B095D25E-4794-44DA-9209-E81AA1B05BC2}" presName="node" presStyleLbl="node1" presStyleIdx="3" presStyleCnt="5">
        <dgm:presLayoutVars>
          <dgm:bulletEnabled val="1"/>
        </dgm:presLayoutVars>
      </dgm:prSet>
      <dgm:spPr/>
    </dgm:pt>
    <dgm:pt modelId="{775DB464-5DA6-4B37-8C03-0510AE1F16D8}" type="pres">
      <dgm:prSet presAssocID="{4B3336F5-73B5-4FF6-A2C8-337AD9BD3D48}" presName="sibTrans" presStyleCnt="0"/>
      <dgm:spPr/>
    </dgm:pt>
    <dgm:pt modelId="{485AF0BB-143E-4268-B7ED-91B007D85AAE}" type="pres">
      <dgm:prSet presAssocID="{340139FE-D047-4B58-AD56-0B716F5F8897}" presName="node" presStyleLbl="node1" presStyleIdx="4" presStyleCnt="5">
        <dgm:presLayoutVars>
          <dgm:bulletEnabled val="1"/>
        </dgm:presLayoutVars>
      </dgm:prSet>
      <dgm:spPr/>
    </dgm:pt>
  </dgm:ptLst>
  <dgm:cxnLst>
    <dgm:cxn modelId="{CA09CE11-975D-44E2-89F4-ADC0FC9B9AF8}" srcId="{D754F6D1-7A5D-43A7-9B74-F82600F56821}" destId="{DB94BCBD-5D1E-45A9-8828-C394A6545C69}" srcOrd="2" destOrd="0" parTransId="{79181FDB-9727-40F8-801F-9E8C1E20C6C6}" sibTransId="{05BB903B-61B0-4214-B05E-314BA6549D9F}"/>
    <dgm:cxn modelId="{9D5BB725-9B72-4702-A3D7-43FAB0EF7832}" type="presOf" srcId="{2B0BC308-1236-46B7-9B20-68F5FAADB580}" destId="{058B4320-96C9-4D35-A312-E8976B1468B6}" srcOrd="0" destOrd="0" presId="urn:microsoft.com/office/officeart/2005/8/layout/default"/>
    <dgm:cxn modelId="{EDBE342A-E717-47AA-8803-BD8889D43A6B}" srcId="{D754F6D1-7A5D-43A7-9B74-F82600F56821}" destId="{340139FE-D047-4B58-AD56-0B716F5F8897}" srcOrd="4" destOrd="0" parTransId="{6908033B-1140-425E-BC24-7A109B637C5E}" sibTransId="{8475485A-23A6-4CC0-99C2-E04E0356BFB5}"/>
    <dgm:cxn modelId="{9A60667D-B117-4E44-8DBA-2DD9A522BED2}" srcId="{D754F6D1-7A5D-43A7-9B74-F82600F56821}" destId="{B095D25E-4794-44DA-9209-E81AA1B05BC2}" srcOrd="3" destOrd="0" parTransId="{82609E7C-20CE-4959-9342-130D975C1864}" sibTransId="{4B3336F5-73B5-4FF6-A2C8-337AD9BD3D48}"/>
    <dgm:cxn modelId="{351BFC98-4E93-4FE9-808B-F483B0E45F1A}" srcId="{D754F6D1-7A5D-43A7-9B74-F82600F56821}" destId="{AB89D029-6C10-4CD4-9F8E-859D0EE6B50A}" srcOrd="0" destOrd="0" parTransId="{970B4EE6-0D12-4D3E-AB75-D5458A966632}" sibTransId="{941D184B-FC58-4073-869A-C27452FD7854}"/>
    <dgm:cxn modelId="{14C36499-3964-4819-ADF0-EE3B751E357E}" type="presOf" srcId="{D754F6D1-7A5D-43A7-9B74-F82600F56821}" destId="{DA28AF72-31AA-40C2-9459-E3D354024121}" srcOrd="0" destOrd="0" presId="urn:microsoft.com/office/officeart/2005/8/layout/default"/>
    <dgm:cxn modelId="{A6A609A5-AF78-452F-B865-37322E9B3244}" type="presOf" srcId="{340139FE-D047-4B58-AD56-0B716F5F8897}" destId="{485AF0BB-143E-4268-B7ED-91B007D85AAE}" srcOrd="0" destOrd="0" presId="urn:microsoft.com/office/officeart/2005/8/layout/default"/>
    <dgm:cxn modelId="{9BC7CBAC-BFC2-4306-B096-7C5C0A2630C6}" type="presOf" srcId="{B095D25E-4794-44DA-9209-E81AA1B05BC2}" destId="{66F447A3-191E-4235-B395-D0378C51C543}" srcOrd="0" destOrd="0" presId="urn:microsoft.com/office/officeart/2005/8/layout/default"/>
    <dgm:cxn modelId="{D76C63DB-B468-4FDF-A6CE-1B795CA518EA}" type="presOf" srcId="{DB94BCBD-5D1E-45A9-8828-C394A6545C69}" destId="{CADA41E1-A0E7-4260-8986-3DE8CDBF79E2}" srcOrd="0" destOrd="0" presId="urn:microsoft.com/office/officeart/2005/8/layout/default"/>
    <dgm:cxn modelId="{9B1228FA-0FBB-454B-B89D-E719262DDFC0}" srcId="{D754F6D1-7A5D-43A7-9B74-F82600F56821}" destId="{2B0BC308-1236-46B7-9B20-68F5FAADB580}" srcOrd="1" destOrd="0" parTransId="{A02FF752-EF9F-43C4-9846-EC7698EF3F95}" sibTransId="{9841C95D-52B9-4F18-BE1A-D28506FEF228}"/>
    <dgm:cxn modelId="{D17651FA-A319-4D16-B582-D0D636180C5A}" type="presOf" srcId="{AB89D029-6C10-4CD4-9F8E-859D0EE6B50A}" destId="{E5C497B1-90AD-4C48-A1FD-272250EA4CDA}" srcOrd="0" destOrd="0" presId="urn:microsoft.com/office/officeart/2005/8/layout/default"/>
    <dgm:cxn modelId="{0465CB77-677C-4D54-B4E7-B3A878E43303}" type="presParOf" srcId="{DA28AF72-31AA-40C2-9459-E3D354024121}" destId="{E5C497B1-90AD-4C48-A1FD-272250EA4CDA}" srcOrd="0" destOrd="0" presId="urn:microsoft.com/office/officeart/2005/8/layout/default"/>
    <dgm:cxn modelId="{58DC3E64-C016-4AC7-8B48-1B23EE05A860}" type="presParOf" srcId="{DA28AF72-31AA-40C2-9459-E3D354024121}" destId="{5AD436B9-6119-4BB2-830B-D467217B1803}" srcOrd="1" destOrd="0" presId="urn:microsoft.com/office/officeart/2005/8/layout/default"/>
    <dgm:cxn modelId="{E05FC8A0-B6D4-4997-A77C-946E6C24E781}" type="presParOf" srcId="{DA28AF72-31AA-40C2-9459-E3D354024121}" destId="{058B4320-96C9-4D35-A312-E8976B1468B6}" srcOrd="2" destOrd="0" presId="urn:microsoft.com/office/officeart/2005/8/layout/default"/>
    <dgm:cxn modelId="{D26BE08C-093D-4622-A5A6-4F09D1FA4E64}" type="presParOf" srcId="{DA28AF72-31AA-40C2-9459-E3D354024121}" destId="{9956F594-125A-415F-951D-F96DAEAA380A}" srcOrd="3" destOrd="0" presId="urn:microsoft.com/office/officeart/2005/8/layout/default"/>
    <dgm:cxn modelId="{8C6C5B05-2991-4616-926E-DDFCE39B7445}" type="presParOf" srcId="{DA28AF72-31AA-40C2-9459-E3D354024121}" destId="{CADA41E1-A0E7-4260-8986-3DE8CDBF79E2}" srcOrd="4" destOrd="0" presId="urn:microsoft.com/office/officeart/2005/8/layout/default"/>
    <dgm:cxn modelId="{DB3205BE-D691-46B7-B75C-09ADDA3777D3}" type="presParOf" srcId="{DA28AF72-31AA-40C2-9459-E3D354024121}" destId="{ABF8645B-7D99-43F2-B893-3B0E21F0A582}" srcOrd="5" destOrd="0" presId="urn:microsoft.com/office/officeart/2005/8/layout/default"/>
    <dgm:cxn modelId="{96C44EEC-9114-4BFB-A13B-F01B1C71CA03}" type="presParOf" srcId="{DA28AF72-31AA-40C2-9459-E3D354024121}" destId="{66F447A3-191E-4235-B395-D0378C51C543}" srcOrd="6" destOrd="0" presId="urn:microsoft.com/office/officeart/2005/8/layout/default"/>
    <dgm:cxn modelId="{22A94BC5-FAA6-4343-B54C-2ADA17EFF9D0}" type="presParOf" srcId="{DA28AF72-31AA-40C2-9459-E3D354024121}" destId="{775DB464-5DA6-4B37-8C03-0510AE1F16D8}" srcOrd="7" destOrd="0" presId="urn:microsoft.com/office/officeart/2005/8/layout/default"/>
    <dgm:cxn modelId="{8027EF26-39C8-4B30-AF19-78815AB1ACA7}" type="presParOf" srcId="{DA28AF72-31AA-40C2-9459-E3D354024121}" destId="{485AF0BB-143E-4268-B7ED-91B007D85AA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087356E-19FA-4403-A94E-4CF52BEC3B6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2862B4E-86B5-4564-9167-41D5BFE1191E}">
      <dgm:prSet/>
      <dgm:spPr/>
      <dgm:t>
        <a:bodyPr/>
        <a:lstStyle/>
        <a:p>
          <a:r>
            <a:rPr lang="en-GB" b="0" dirty="0"/>
            <a:t>How do we define risk and uncertainty?</a:t>
          </a:r>
          <a:endParaRPr lang="en-US" b="0" dirty="0"/>
        </a:p>
      </dgm:t>
    </dgm:pt>
    <dgm:pt modelId="{EACF0D82-F5D2-4C50-9362-D165B39CFF9F}" type="parTrans" cxnId="{5D8956B0-D437-4A6E-8FA2-F41A1CA1603D}">
      <dgm:prSet/>
      <dgm:spPr/>
      <dgm:t>
        <a:bodyPr/>
        <a:lstStyle/>
        <a:p>
          <a:endParaRPr lang="en-US"/>
        </a:p>
      </dgm:t>
    </dgm:pt>
    <dgm:pt modelId="{562B3945-A34E-404E-9443-C7AAF52BC2B3}" type="sibTrans" cxnId="{5D8956B0-D437-4A6E-8FA2-F41A1CA1603D}">
      <dgm:prSet/>
      <dgm:spPr/>
      <dgm:t>
        <a:bodyPr/>
        <a:lstStyle/>
        <a:p>
          <a:endParaRPr lang="en-US"/>
        </a:p>
      </dgm:t>
    </dgm:pt>
    <dgm:pt modelId="{EBC693C0-F534-466E-A2E0-02EB85733A71}">
      <dgm:prSet/>
      <dgm:spPr/>
      <dgm:t>
        <a:bodyPr/>
        <a:lstStyle/>
        <a:p>
          <a:r>
            <a:rPr lang="en-GB" b="0" dirty="0"/>
            <a:t>What is the role of forward markets?</a:t>
          </a:r>
          <a:endParaRPr lang="en-US" b="0" dirty="0"/>
        </a:p>
      </dgm:t>
    </dgm:pt>
    <dgm:pt modelId="{254CC217-15A7-4CD9-9233-B97669AA4B15}" type="parTrans" cxnId="{BCB78E2A-7DC9-45C1-B2AE-9036132CBEC0}">
      <dgm:prSet/>
      <dgm:spPr/>
      <dgm:t>
        <a:bodyPr/>
        <a:lstStyle/>
        <a:p>
          <a:endParaRPr lang="en-US"/>
        </a:p>
      </dgm:t>
    </dgm:pt>
    <dgm:pt modelId="{A3FCCDA2-A459-4D89-ABDC-5C712F556EEC}" type="sibTrans" cxnId="{BCB78E2A-7DC9-45C1-B2AE-9036132CBEC0}">
      <dgm:prSet/>
      <dgm:spPr/>
      <dgm:t>
        <a:bodyPr/>
        <a:lstStyle/>
        <a:p>
          <a:endParaRPr lang="en-US"/>
        </a:p>
      </dgm:t>
    </dgm:pt>
    <dgm:pt modelId="{7979BED5-D6E0-455E-9917-3053DA74493E}">
      <dgm:prSet/>
      <dgm:spPr/>
      <dgm:t>
        <a:bodyPr/>
        <a:lstStyle/>
        <a:p>
          <a:r>
            <a:rPr lang="en-GB" b="0" dirty="0"/>
            <a:t>How does insurance impact business performance?</a:t>
          </a:r>
          <a:endParaRPr lang="en-US" b="0" dirty="0"/>
        </a:p>
      </dgm:t>
    </dgm:pt>
    <dgm:pt modelId="{1848A7C0-6EED-4924-9299-B8B8CC8D2E90}" type="parTrans" cxnId="{44ED0483-AAA9-4804-8C5B-54852120EECE}">
      <dgm:prSet/>
      <dgm:spPr/>
      <dgm:t>
        <a:bodyPr/>
        <a:lstStyle/>
        <a:p>
          <a:endParaRPr lang="en-US"/>
        </a:p>
      </dgm:t>
    </dgm:pt>
    <dgm:pt modelId="{20DB3DC5-EEAD-48C8-A08E-5CCEB2F67439}" type="sibTrans" cxnId="{44ED0483-AAA9-4804-8C5B-54852120EECE}">
      <dgm:prSet/>
      <dgm:spPr/>
      <dgm:t>
        <a:bodyPr/>
        <a:lstStyle/>
        <a:p>
          <a:endParaRPr lang="en-US"/>
        </a:p>
      </dgm:t>
    </dgm:pt>
    <dgm:pt modelId="{EE75ED08-B796-4811-AFF0-2BB522791CAF}" type="pres">
      <dgm:prSet presAssocID="{D087356E-19FA-4403-A94E-4CF52BEC3B67}" presName="linear" presStyleCnt="0">
        <dgm:presLayoutVars>
          <dgm:animLvl val="lvl"/>
          <dgm:resizeHandles val="exact"/>
        </dgm:presLayoutVars>
      </dgm:prSet>
      <dgm:spPr/>
    </dgm:pt>
    <dgm:pt modelId="{4D834ADB-9AFE-4415-829D-740B11CA06D9}" type="pres">
      <dgm:prSet presAssocID="{12862B4E-86B5-4564-9167-41D5BFE1191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B093439-F5A5-4CCA-A41F-D063131C2BDD}" type="pres">
      <dgm:prSet presAssocID="{562B3945-A34E-404E-9443-C7AAF52BC2B3}" presName="spacer" presStyleCnt="0"/>
      <dgm:spPr/>
    </dgm:pt>
    <dgm:pt modelId="{812022E2-EC42-426D-BB31-47BE99CFC535}" type="pres">
      <dgm:prSet presAssocID="{EBC693C0-F534-466E-A2E0-02EB85733A7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EFE9E6A-F2A0-4C9A-807E-E31D4F1C3CCD}" type="pres">
      <dgm:prSet presAssocID="{A3FCCDA2-A459-4D89-ABDC-5C712F556EEC}" presName="spacer" presStyleCnt="0"/>
      <dgm:spPr/>
    </dgm:pt>
    <dgm:pt modelId="{71A1CD92-47CC-4AE2-B7BA-E5CEA5762C16}" type="pres">
      <dgm:prSet presAssocID="{7979BED5-D6E0-455E-9917-3053DA74493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CB78E2A-7DC9-45C1-B2AE-9036132CBEC0}" srcId="{D087356E-19FA-4403-A94E-4CF52BEC3B67}" destId="{EBC693C0-F534-466E-A2E0-02EB85733A71}" srcOrd="1" destOrd="0" parTransId="{254CC217-15A7-4CD9-9233-B97669AA4B15}" sibTransId="{A3FCCDA2-A459-4D89-ABDC-5C712F556EEC}"/>
    <dgm:cxn modelId="{E1611A2E-BE51-4223-8B60-9C11B47D8DB6}" type="presOf" srcId="{7979BED5-D6E0-455E-9917-3053DA74493E}" destId="{71A1CD92-47CC-4AE2-B7BA-E5CEA5762C16}" srcOrd="0" destOrd="0" presId="urn:microsoft.com/office/officeart/2005/8/layout/vList2"/>
    <dgm:cxn modelId="{1A06EF5E-5B7E-4F88-BE3D-03E6B4475CFB}" type="presOf" srcId="{12862B4E-86B5-4564-9167-41D5BFE1191E}" destId="{4D834ADB-9AFE-4415-829D-740B11CA06D9}" srcOrd="0" destOrd="0" presId="urn:microsoft.com/office/officeart/2005/8/layout/vList2"/>
    <dgm:cxn modelId="{44ED0483-AAA9-4804-8C5B-54852120EECE}" srcId="{D087356E-19FA-4403-A94E-4CF52BEC3B67}" destId="{7979BED5-D6E0-455E-9917-3053DA74493E}" srcOrd="2" destOrd="0" parTransId="{1848A7C0-6EED-4924-9299-B8B8CC8D2E90}" sibTransId="{20DB3DC5-EEAD-48C8-A08E-5CCEB2F67439}"/>
    <dgm:cxn modelId="{F61BBC8A-35B1-4442-A371-FC12D488858A}" type="presOf" srcId="{EBC693C0-F534-466E-A2E0-02EB85733A71}" destId="{812022E2-EC42-426D-BB31-47BE99CFC535}" srcOrd="0" destOrd="0" presId="urn:microsoft.com/office/officeart/2005/8/layout/vList2"/>
    <dgm:cxn modelId="{5D8956B0-D437-4A6E-8FA2-F41A1CA1603D}" srcId="{D087356E-19FA-4403-A94E-4CF52BEC3B67}" destId="{12862B4E-86B5-4564-9167-41D5BFE1191E}" srcOrd="0" destOrd="0" parTransId="{EACF0D82-F5D2-4C50-9362-D165B39CFF9F}" sibTransId="{562B3945-A34E-404E-9443-C7AAF52BC2B3}"/>
    <dgm:cxn modelId="{1AC0A0F9-A51F-41A2-82DE-75E9D4F23989}" type="presOf" srcId="{D087356E-19FA-4403-A94E-4CF52BEC3B67}" destId="{EE75ED08-B796-4811-AFF0-2BB522791CAF}" srcOrd="0" destOrd="0" presId="urn:microsoft.com/office/officeart/2005/8/layout/vList2"/>
    <dgm:cxn modelId="{84D9C55D-6B62-436A-B0DB-744EDCE5BC40}" type="presParOf" srcId="{EE75ED08-B796-4811-AFF0-2BB522791CAF}" destId="{4D834ADB-9AFE-4415-829D-740B11CA06D9}" srcOrd="0" destOrd="0" presId="urn:microsoft.com/office/officeart/2005/8/layout/vList2"/>
    <dgm:cxn modelId="{82C5B7B9-95E1-4C3F-8966-F400DE57921A}" type="presParOf" srcId="{EE75ED08-B796-4811-AFF0-2BB522791CAF}" destId="{EB093439-F5A5-4CCA-A41F-D063131C2BDD}" srcOrd="1" destOrd="0" presId="urn:microsoft.com/office/officeart/2005/8/layout/vList2"/>
    <dgm:cxn modelId="{A7A86B6E-8F1F-4273-938F-1BCC0F64432D}" type="presParOf" srcId="{EE75ED08-B796-4811-AFF0-2BB522791CAF}" destId="{812022E2-EC42-426D-BB31-47BE99CFC535}" srcOrd="2" destOrd="0" presId="urn:microsoft.com/office/officeart/2005/8/layout/vList2"/>
    <dgm:cxn modelId="{3349FA10-B140-4E64-B59A-912C451DBD5D}" type="presParOf" srcId="{EE75ED08-B796-4811-AFF0-2BB522791CAF}" destId="{5EFE9E6A-F2A0-4C9A-807E-E31D4F1C3CCD}" srcOrd="3" destOrd="0" presId="urn:microsoft.com/office/officeart/2005/8/layout/vList2"/>
    <dgm:cxn modelId="{FD7A4AA2-B4FE-44AD-A436-ECA30E06DFF8}" type="presParOf" srcId="{EE75ED08-B796-4811-AFF0-2BB522791CAF}" destId="{71A1CD92-47CC-4AE2-B7BA-E5CEA5762C1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9A4B6F-2715-4BD7-A2BF-E9F0C925B82E}">
      <dsp:nvSpPr>
        <dsp:cNvPr id="0" name=""/>
        <dsp:cNvSpPr/>
      </dsp:nvSpPr>
      <dsp:spPr>
        <a:xfrm>
          <a:off x="0" y="675"/>
          <a:ext cx="51753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5782BB-81FB-4109-B822-A6BD67CE1972}">
      <dsp:nvSpPr>
        <dsp:cNvPr id="0" name=""/>
        <dsp:cNvSpPr/>
      </dsp:nvSpPr>
      <dsp:spPr>
        <a:xfrm>
          <a:off x="0" y="675"/>
          <a:ext cx="5175384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The global economy faces </a:t>
          </a:r>
          <a:r>
            <a:rPr lang="en-GB" sz="2200" b="1" kern="1200"/>
            <a:t>supply-side shocks</a:t>
          </a:r>
          <a:r>
            <a:rPr lang="en-GB" sz="2200" kern="1200"/>
            <a:t>, particularly in the form of food and commodities</a:t>
          </a:r>
          <a:endParaRPr lang="en-US" sz="2200" kern="1200"/>
        </a:p>
      </dsp:txBody>
      <dsp:txXfrm>
        <a:off x="0" y="675"/>
        <a:ext cx="5175384" cy="1106957"/>
      </dsp:txXfrm>
    </dsp:sp>
    <dsp:sp modelId="{445A48CB-F5EC-41C4-A8B5-AC60F8D041A9}">
      <dsp:nvSpPr>
        <dsp:cNvPr id="0" name=""/>
        <dsp:cNvSpPr/>
      </dsp:nvSpPr>
      <dsp:spPr>
        <a:xfrm>
          <a:off x="0" y="1107633"/>
          <a:ext cx="5175384" cy="0"/>
        </a:xfrm>
        <a:prstGeom prst="line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127145-3E33-49A9-939B-BB5E5045BA98}">
      <dsp:nvSpPr>
        <dsp:cNvPr id="0" name=""/>
        <dsp:cNvSpPr/>
      </dsp:nvSpPr>
      <dsp:spPr>
        <a:xfrm>
          <a:off x="0" y="1107633"/>
          <a:ext cx="5175384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Between 2005 and 2008 the prices of certain staple foods, including rice and wheat, tripled</a:t>
          </a:r>
          <a:endParaRPr lang="en-US" sz="2200" kern="1200"/>
        </a:p>
      </dsp:txBody>
      <dsp:txXfrm>
        <a:off x="0" y="1107633"/>
        <a:ext cx="5175384" cy="1106957"/>
      </dsp:txXfrm>
    </dsp:sp>
    <dsp:sp modelId="{49275ECD-FA5A-4594-93EB-FA65015F2CA3}">
      <dsp:nvSpPr>
        <dsp:cNvPr id="0" name=""/>
        <dsp:cNvSpPr/>
      </dsp:nvSpPr>
      <dsp:spPr>
        <a:xfrm>
          <a:off x="0" y="2214591"/>
          <a:ext cx="5175384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1511F7-3636-43EB-BB3A-E5334D875EC2}">
      <dsp:nvSpPr>
        <dsp:cNvPr id="0" name=""/>
        <dsp:cNvSpPr/>
      </dsp:nvSpPr>
      <dsp:spPr>
        <a:xfrm>
          <a:off x="0" y="2214591"/>
          <a:ext cx="5175384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In the second half of 2014 a range of global commodity prices fell significantly on global markets </a:t>
          </a:r>
          <a:endParaRPr lang="en-US" sz="2200" kern="1200"/>
        </a:p>
      </dsp:txBody>
      <dsp:txXfrm>
        <a:off x="0" y="2214591"/>
        <a:ext cx="5175384" cy="1106957"/>
      </dsp:txXfrm>
    </dsp:sp>
    <dsp:sp modelId="{ACC93655-FDCA-4D8B-8494-631D2401C672}">
      <dsp:nvSpPr>
        <dsp:cNvPr id="0" name=""/>
        <dsp:cNvSpPr/>
      </dsp:nvSpPr>
      <dsp:spPr>
        <a:xfrm>
          <a:off x="0" y="3321549"/>
          <a:ext cx="5175384" cy="0"/>
        </a:xfrm>
        <a:prstGeom prst="line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18603C-B90C-4F59-AF5E-C7826BA42D2B}">
      <dsp:nvSpPr>
        <dsp:cNvPr id="0" name=""/>
        <dsp:cNvSpPr/>
      </dsp:nvSpPr>
      <dsp:spPr>
        <a:xfrm>
          <a:off x="0" y="3321549"/>
          <a:ext cx="5175384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/>
            <a:t>Demand-side shocks </a:t>
          </a:r>
          <a:r>
            <a:rPr lang="en-GB" sz="2200" kern="1200"/>
            <a:t>often occur when there is negative news from a major economy</a:t>
          </a:r>
          <a:endParaRPr lang="en-US" sz="2200" kern="1200"/>
        </a:p>
      </dsp:txBody>
      <dsp:txXfrm>
        <a:off x="0" y="3321549"/>
        <a:ext cx="5175384" cy="1106957"/>
      </dsp:txXfrm>
    </dsp:sp>
    <dsp:sp modelId="{ADA1E38C-E436-47C0-970B-B3F1C1E14ECA}">
      <dsp:nvSpPr>
        <dsp:cNvPr id="0" name=""/>
        <dsp:cNvSpPr/>
      </dsp:nvSpPr>
      <dsp:spPr>
        <a:xfrm>
          <a:off x="0" y="4428507"/>
          <a:ext cx="5175384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340B38-50EB-4959-900F-ED5721AF360C}">
      <dsp:nvSpPr>
        <dsp:cNvPr id="0" name=""/>
        <dsp:cNvSpPr/>
      </dsp:nvSpPr>
      <dsp:spPr>
        <a:xfrm>
          <a:off x="0" y="4428507"/>
          <a:ext cx="5175384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In 2008 a range of negative factors led to a decrease in consumer spending in the US economy</a:t>
          </a:r>
          <a:endParaRPr lang="en-US" sz="2200" kern="1200"/>
        </a:p>
      </dsp:txBody>
      <dsp:txXfrm>
        <a:off x="0" y="4428507"/>
        <a:ext cx="5175384" cy="11069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B918B9-6BAC-474F-909B-31D0E94A2C08}">
      <dsp:nvSpPr>
        <dsp:cNvPr id="0" name=""/>
        <dsp:cNvSpPr/>
      </dsp:nvSpPr>
      <dsp:spPr>
        <a:xfrm>
          <a:off x="0" y="675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B5D553-0166-417E-A9CD-3FCEE9D71176}">
      <dsp:nvSpPr>
        <dsp:cNvPr id="0" name=""/>
        <dsp:cNvSpPr/>
      </dsp:nvSpPr>
      <dsp:spPr>
        <a:xfrm>
          <a:off x="0" y="675"/>
          <a:ext cx="5175384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A </a:t>
          </a:r>
          <a:r>
            <a:rPr lang="en-GB" sz="2200" b="1" kern="1200"/>
            <a:t>forward market </a:t>
          </a:r>
          <a:r>
            <a:rPr lang="en-GB" sz="2200" kern="1200"/>
            <a:t>is one that allows economic agents to set the price of an asset today for delivery in the future</a:t>
          </a:r>
          <a:endParaRPr lang="en-US" sz="2200" kern="1200"/>
        </a:p>
      </dsp:txBody>
      <dsp:txXfrm>
        <a:off x="0" y="675"/>
        <a:ext cx="5175384" cy="1106957"/>
      </dsp:txXfrm>
    </dsp:sp>
    <dsp:sp modelId="{4A73AC1C-7B0A-4AFD-8A0F-6B9507E3EB14}">
      <dsp:nvSpPr>
        <dsp:cNvPr id="0" name=""/>
        <dsp:cNvSpPr/>
      </dsp:nvSpPr>
      <dsp:spPr>
        <a:xfrm>
          <a:off x="0" y="1107633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D88B67-2B79-41F2-AB27-317F5F977A0C}">
      <dsp:nvSpPr>
        <dsp:cNvPr id="0" name=""/>
        <dsp:cNvSpPr/>
      </dsp:nvSpPr>
      <dsp:spPr>
        <a:xfrm>
          <a:off x="0" y="1107633"/>
          <a:ext cx="5175384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/>
            <a:t>Forward markets </a:t>
          </a:r>
          <a:r>
            <a:rPr lang="en-GB" sz="2200" kern="1200"/>
            <a:t>can be used to limit exchange rate risks</a:t>
          </a:r>
          <a:endParaRPr lang="en-US" sz="2200" kern="1200"/>
        </a:p>
      </dsp:txBody>
      <dsp:txXfrm>
        <a:off x="0" y="1107633"/>
        <a:ext cx="5175384" cy="1106957"/>
      </dsp:txXfrm>
    </dsp:sp>
    <dsp:sp modelId="{A3A2DAD2-23B2-4C18-965E-31E702341582}">
      <dsp:nvSpPr>
        <dsp:cNvPr id="0" name=""/>
        <dsp:cNvSpPr/>
      </dsp:nvSpPr>
      <dsp:spPr>
        <a:xfrm>
          <a:off x="0" y="2214591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C24F64-2FEF-4209-B1D8-C647C653A42D}">
      <dsp:nvSpPr>
        <dsp:cNvPr id="0" name=""/>
        <dsp:cNvSpPr/>
      </dsp:nvSpPr>
      <dsp:spPr>
        <a:xfrm>
          <a:off x="0" y="2214591"/>
          <a:ext cx="5175384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These occur as exchange rates are dynamic i.e. constantly moving</a:t>
          </a:r>
          <a:endParaRPr lang="en-US" sz="2200" kern="1200"/>
        </a:p>
      </dsp:txBody>
      <dsp:txXfrm>
        <a:off x="0" y="2214591"/>
        <a:ext cx="5175384" cy="1106957"/>
      </dsp:txXfrm>
    </dsp:sp>
    <dsp:sp modelId="{B9B2AC27-C4F2-4A6D-B095-FB67671D9551}">
      <dsp:nvSpPr>
        <dsp:cNvPr id="0" name=""/>
        <dsp:cNvSpPr/>
      </dsp:nvSpPr>
      <dsp:spPr>
        <a:xfrm>
          <a:off x="0" y="3321549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2AD96D-C4C1-47A7-B691-EA796B43136C}">
      <dsp:nvSpPr>
        <dsp:cNvPr id="0" name=""/>
        <dsp:cNvSpPr/>
      </dsp:nvSpPr>
      <dsp:spPr>
        <a:xfrm>
          <a:off x="0" y="3321549"/>
          <a:ext cx="5175384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Firms that complete a transaction today might actually settle i.e. pay for the product at a later date</a:t>
          </a:r>
          <a:endParaRPr lang="en-US" sz="2200" kern="1200"/>
        </a:p>
      </dsp:txBody>
      <dsp:txXfrm>
        <a:off x="0" y="3321549"/>
        <a:ext cx="5175384" cy="1106957"/>
      </dsp:txXfrm>
    </dsp:sp>
    <dsp:sp modelId="{7E9A3CF0-29CD-46E7-9A91-4769584EC8D2}">
      <dsp:nvSpPr>
        <dsp:cNvPr id="0" name=""/>
        <dsp:cNvSpPr/>
      </dsp:nvSpPr>
      <dsp:spPr>
        <a:xfrm>
          <a:off x="0" y="4428507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AD4880-655A-48BE-94B4-DE9CC5292672}">
      <dsp:nvSpPr>
        <dsp:cNvPr id="0" name=""/>
        <dsp:cNvSpPr/>
      </dsp:nvSpPr>
      <dsp:spPr>
        <a:xfrm>
          <a:off x="0" y="4428507"/>
          <a:ext cx="5175384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If the exchange rate changes adversely this would impact on profits</a:t>
          </a:r>
          <a:endParaRPr lang="en-US" sz="2200" kern="1200"/>
        </a:p>
      </dsp:txBody>
      <dsp:txXfrm>
        <a:off x="0" y="4428507"/>
        <a:ext cx="5175384" cy="11069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834ADB-9AFE-4415-829D-740B11CA06D9}">
      <dsp:nvSpPr>
        <dsp:cNvPr id="0" name=""/>
        <dsp:cNvSpPr/>
      </dsp:nvSpPr>
      <dsp:spPr>
        <a:xfrm>
          <a:off x="0" y="288682"/>
          <a:ext cx="5175384" cy="162220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/>
            <a:t>Firms will remove this risk by agreeing a fixed price that they will pay at a future date when the transaction will be settled</a:t>
          </a:r>
          <a:endParaRPr lang="en-US" sz="1600" b="0" kern="1200" dirty="0"/>
        </a:p>
      </dsp:txBody>
      <dsp:txXfrm>
        <a:off x="79190" y="367872"/>
        <a:ext cx="5017004" cy="1463825"/>
      </dsp:txXfrm>
    </dsp:sp>
    <dsp:sp modelId="{812022E2-EC42-426D-BB31-47BE99CFC535}">
      <dsp:nvSpPr>
        <dsp:cNvPr id="0" name=""/>
        <dsp:cNvSpPr/>
      </dsp:nvSpPr>
      <dsp:spPr>
        <a:xfrm>
          <a:off x="0" y="1956968"/>
          <a:ext cx="5175384" cy="162220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/>
            <a:t>For example, a firm might import a tonne of wheat from the US at a price of $1000. The exchange rate is currently £1=$1.  So this would cost £1000. However, this will be paid for, in dollars, in three months time. If the exchange rate was to move adversely e.g. £1= $0.8 the firm would have to pay £1250 for the same transaction</a:t>
          </a:r>
          <a:endParaRPr lang="en-US" sz="1600" b="0" kern="1200" dirty="0"/>
        </a:p>
      </dsp:txBody>
      <dsp:txXfrm>
        <a:off x="79190" y="2036158"/>
        <a:ext cx="5017004" cy="1463825"/>
      </dsp:txXfrm>
    </dsp:sp>
    <dsp:sp modelId="{71A1CD92-47CC-4AE2-B7BA-E5CEA5762C16}">
      <dsp:nvSpPr>
        <dsp:cNvPr id="0" name=""/>
        <dsp:cNvSpPr/>
      </dsp:nvSpPr>
      <dsp:spPr>
        <a:xfrm>
          <a:off x="0" y="3625253"/>
          <a:ext cx="5175384" cy="162220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/>
            <a:t>To negate this risk the firm can set an agreed price in the forward market so that they know today what price they will have to pay in three months time</a:t>
          </a:r>
          <a:endParaRPr lang="en-US" sz="1600" b="0" kern="1200" dirty="0"/>
        </a:p>
      </dsp:txBody>
      <dsp:txXfrm>
        <a:off x="79190" y="3704443"/>
        <a:ext cx="5017004" cy="14638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C497B1-90AD-4C48-A1FD-272250EA4CDA}">
      <dsp:nvSpPr>
        <dsp:cNvPr id="0" name=""/>
        <dsp:cNvSpPr/>
      </dsp:nvSpPr>
      <dsp:spPr>
        <a:xfrm>
          <a:off x="0" y="179916"/>
          <a:ext cx="2561209" cy="153672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Insurance is a contract between two parties that looks to provide financial protection against losses incurred by a business</a:t>
          </a:r>
          <a:endParaRPr lang="en-US" sz="1600" kern="1200"/>
        </a:p>
      </dsp:txBody>
      <dsp:txXfrm>
        <a:off x="0" y="179916"/>
        <a:ext cx="2561209" cy="1536725"/>
      </dsp:txXfrm>
    </dsp:sp>
    <dsp:sp modelId="{058B4320-96C9-4D35-A312-E8976B1468B6}">
      <dsp:nvSpPr>
        <dsp:cNvPr id="0" name=""/>
        <dsp:cNvSpPr/>
      </dsp:nvSpPr>
      <dsp:spPr>
        <a:xfrm>
          <a:off x="2817330" y="179916"/>
          <a:ext cx="2561209" cy="1536725"/>
        </a:xfrm>
        <a:prstGeom prst="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The price of insurance will depend upon the risk involved</a:t>
          </a:r>
          <a:endParaRPr lang="en-US" sz="1600" kern="1200"/>
        </a:p>
      </dsp:txBody>
      <dsp:txXfrm>
        <a:off x="2817330" y="179916"/>
        <a:ext cx="2561209" cy="1536725"/>
      </dsp:txXfrm>
    </dsp:sp>
    <dsp:sp modelId="{CADA41E1-A0E7-4260-8986-3DE8CDBF79E2}">
      <dsp:nvSpPr>
        <dsp:cNvPr id="0" name=""/>
        <dsp:cNvSpPr/>
      </dsp:nvSpPr>
      <dsp:spPr>
        <a:xfrm>
          <a:off x="5634661" y="179916"/>
          <a:ext cx="2561209" cy="1536725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The </a:t>
          </a:r>
          <a:r>
            <a:rPr lang="en-GB" sz="1600" b="1" kern="1200"/>
            <a:t>premium</a:t>
          </a:r>
          <a:r>
            <a:rPr lang="en-GB" sz="1600" kern="1200"/>
            <a:t> is the price of the insurance; the </a:t>
          </a:r>
          <a:r>
            <a:rPr lang="en-GB" sz="1600" b="1" kern="1200"/>
            <a:t>payout</a:t>
          </a:r>
          <a:r>
            <a:rPr lang="en-GB" sz="1600" kern="1200"/>
            <a:t> is the cost to the insurer if they have to honour the contract</a:t>
          </a:r>
          <a:endParaRPr lang="en-US" sz="1600" kern="1200"/>
        </a:p>
      </dsp:txBody>
      <dsp:txXfrm>
        <a:off x="5634661" y="179916"/>
        <a:ext cx="2561209" cy="1536725"/>
      </dsp:txXfrm>
    </dsp:sp>
    <dsp:sp modelId="{66F447A3-191E-4235-B395-D0378C51C543}">
      <dsp:nvSpPr>
        <dsp:cNvPr id="0" name=""/>
        <dsp:cNvSpPr/>
      </dsp:nvSpPr>
      <dsp:spPr>
        <a:xfrm>
          <a:off x="1408665" y="1972762"/>
          <a:ext cx="2561209" cy="1536725"/>
        </a:xfrm>
        <a:prstGeom prst="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Insurance can protect a business from severe losses and provide confidence to invest time and money into the business</a:t>
          </a:r>
          <a:endParaRPr lang="en-US" sz="1600" kern="1200"/>
        </a:p>
      </dsp:txBody>
      <dsp:txXfrm>
        <a:off x="1408665" y="1972762"/>
        <a:ext cx="2561209" cy="1536725"/>
      </dsp:txXfrm>
    </dsp:sp>
    <dsp:sp modelId="{485AF0BB-143E-4268-B7ED-91B007D85AAE}">
      <dsp:nvSpPr>
        <dsp:cNvPr id="0" name=""/>
        <dsp:cNvSpPr/>
      </dsp:nvSpPr>
      <dsp:spPr>
        <a:xfrm>
          <a:off x="4225995" y="1972762"/>
          <a:ext cx="2561209" cy="1536725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There are a variety of insurance policies e.g. liability insurance in case your business has caused injury to a person or damage to a property</a:t>
          </a:r>
          <a:endParaRPr lang="en-US" sz="1600" kern="1200"/>
        </a:p>
      </dsp:txBody>
      <dsp:txXfrm>
        <a:off x="4225995" y="1972762"/>
        <a:ext cx="2561209" cy="15367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834ADB-9AFE-4415-829D-740B11CA06D9}">
      <dsp:nvSpPr>
        <dsp:cNvPr id="0" name=""/>
        <dsp:cNvSpPr/>
      </dsp:nvSpPr>
      <dsp:spPr>
        <a:xfrm>
          <a:off x="0" y="703920"/>
          <a:ext cx="5175384" cy="13127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b="0" kern="1200" dirty="0"/>
            <a:t>How do we define risk and uncertainty?</a:t>
          </a:r>
          <a:endParaRPr lang="en-US" sz="3300" b="0" kern="1200" dirty="0"/>
        </a:p>
      </dsp:txBody>
      <dsp:txXfrm>
        <a:off x="64083" y="768003"/>
        <a:ext cx="5047218" cy="1184574"/>
      </dsp:txXfrm>
    </dsp:sp>
    <dsp:sp modelId="{812022E2-EC42-426D-BB31-47BE99CFC535}">
      <dsp:nvSpPr>
        <dsp:cNvPr id="0" name=""/>
        <dsp:cNvSpPr/>
      </dsp:nvSpPr>
      <dsp:spPr>
        <a:xfrm>
          <a:off x="0" y="2111700"/>
          <a:ext cx="5175384" cy="131274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b="0" kern="1200" dirty="0"/>
            <a:t>What is the role of forward markets?</a:t>
          </a:r>
          <a:endParaRPr lang="en-US" sz="3300" b="0" kern="1200" dirty="0"/>
        </a:p>
      </dsp:txBody>
      <dsp:txXfrm>
        <a:off x="64083" y="2175783"/>
        <a:ext cx="5047218" cy="1184574"/>
      </dsp:txXfrm>
    </dsp:sp>
    <dsp:sp modelId="{71A1CD92-47CC-4AE2-B7BA-E5CEA5762C16}">
      <dsp:nvSpPr>
        <dsp:cNvPr id="0" name=""/>
        <dsp:cNvSpPr/>
      </dsp:nvSpPr>
      <dsp:spPr>
        <a:xfrm>
          <a:off x="0" y="3519480"/>
          <a:ext cx="5175384" cy="131274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b="0" kern="1200" dirty="0"/>
            <a:t>How does insurance impact business performance?</a:t>
          </a:r>
          <a:endParaRPr lang="en-US" sz="3300" b="0" kern="1200" dirty="0"/>
        </a:p>
      </dsp:txBody>
      <dsp:txXfrm>
        <a:off x="64083" y="3583563"/>
        <a:ext cx="5047218" cy="11845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3/18/2025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3/18/2025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674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466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879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http://www.businessinsider.com.au/difference-between-risk-and-uncertainty-2013-3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4584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http://www.bbc.co.uk/news/world-africa-36382701</a:t>
            </a:r>
          </a:p>
          <a:p>
            <a:r>
              <a:rPr lang="en-GB" dirty="0"/>
              <a:t>http://www.bbc.co.uk/news/world-africa-36330216</a:t>
            </a:r>
          </a:p>
          <a:p>
            <a:r>
              <a:rPr lang="en-GB" dirty="0"/>
              <a:t>http://www.bbc.co.uk/news/business-37273889</a:t>
            </a:r>
          </a:p>
          <a:p>
            <a:r>
              <a:rPr lang="en-GB" dirty="0"/>
              <a:t>http://www.bbc.co.uk/news/business-36720616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412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http://www.bbc.co.uk/news/world-africa-36382701</a:t>
            </a:r>
          </a:p>
          <a:p>
            <a:r>
              <a:rPr lang="en-GB" dirty="0"/>
              <a:t>http://www.bbc.co.uk/news/world-africa-36330216</a:t>
            </a:r>
          </a:p>
          <a:p>
            <a:r>
              <a:rPr lang="en-GB" dirty="0"/>
              <a:t>http://www.bbc.co.uk/news/business-37273889</a:t>
            </a:r>
          </a:p>
          <a:p>
            <a:r>
              <a:rPr lang="en-GB"/>
              <a:t>http://www.bbc.co.uk/news/business-36720616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4120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http://www.bbc.co.uk/news/world-africa-36382701</a:t>
            </a:r>
          </a:p>
          <a:p>
            <a:r>
              <a:rPr lang="en-GB" dirty="0"/>
              <a:t>http://www.bbc.co.uk/news/world-africa-36330216</a:t>
            </a:r>
          </a:p>
          <a:p>
            <a:r>
              <a:rPr lang="en-GB" dirty="0"/>
              <a:t>http://www.bbc.co.uk/news/business-37273889</a:t>
            </a:r>
          </a:p>
          <a:p>
            <a:r>
              <a:rPr lang="en-GB"/>
              <a:t>http://www.bbc.co.uk/news/business-36720616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2102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http://www.bbc.co.uk/news/uk-england-birmingham-37287937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093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http://www.bbc.co.uk/news/world-africa-36382701</a:t>
            </a:r>
          </a:p>
          <a:p>
            <a:r>
              <a:rPr lang="en-GB" dirty="0"/>
              <a:t>http://www.bbc.co.uk/news/world-africa-36330216</a:t>
            </a:r>
          </a:p>
          <a:p>
            <a:r>
              <a:rPr lang="en-GB" dirty="0"/>
              <a:t>http://www.bbc.co.uk/news/business-37273889</a:t>
            </a:r>
          </a:p>
          <a:p>
            <a:r>
              <a:rPr lang="en-GB"/>
              <a:t>http://www.bbc.co.uk/news/business-36720616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72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943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074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36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31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179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592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596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18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337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93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354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82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hyperlink" Target="http://www.exampaperspractice.co.uk/" TargetMode="External"/><Relationship Id="rId4" Type="http://schemas.openxmlformats.org/officeDocument/2006/relationships/diagramLayout" Target="../diagrams/layout2.xml"/><Relationship Id="rId9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10" Type="http://schemas.openxmlformats.org/officeDocument/2006/relationships/hyperlink" Target="http://www.exampaperspractice.co.uk/" TargetMode="External"/><Relationship Id="rId4" Type="http://schemas.openxmlformats.org/officeDocument/2006/relationships/diagramLayout" Target="../diagrams/layout3.xml"/><Relationship Id="rId9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10" Type="http://schemas.openxmlformats.org/officeDocument/2006/relationships/hyperlink" Target="http://www.exampaperspractice.co.uk/" TargetMode="External"/><Relationship Id="rId4" Type="http://schemas.openxmlformats.org/officeDocument/2006/relationships/diagramLayout" Target="../diagrams/layout4.xml"/><Relationship Id="rId9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10" Type="http://schemas.openxmlformats.org/officeDocument/2006/relationships/hyperlink" Target="http://www.exampaperspractice.co.uk/" TargetMode="External"/><Relationship Id="rId4" Type="http://schemas.openxmlformats.org/officeDocument/2006/relationships/diagramLayout" Target="../diagrams/layout5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hyperlink" Target="http://www.exampaperspractice.co.uk/" TargetMode="Externa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724072" y="629268"/>
            <a:ext cx="4939868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100"/>
              <a:t>4.5.1 Risks and uncertainty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24073" y="2438400"/>
            <a:ext cx="4939867" cy="37854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>
              <a:cs typeface="Calibri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D1D915D-380C-5D7A-E266-AC46177055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126" r="20649" b="-7"/>
          <a:stretch/>
        </p:blipFill>
        <p:spPr>
          <a:xfrm>
            <a:off x="20" y="10"/>
            <a:ext cx="3476673" cy="6857990"/>
          </a:xfrm>
          <a:prstGeom prst="rect">
            <a:avLst/>
          </a:prstGeom>
          <a:effectLst/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10700" y="2115117"/>
            <a:ext cx="4732020" cy="0"/>
          </a:xfrm>
          <a:prstGeom prst="line">
            <a:avLst/>
          </a:prstGeom>
          <a:ln w="19050">
            <a:solidFill>
              <a:srgbClr val="CD24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C405EA9F-35DB-4E76-CBF2-D6D6EDB5DC9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F95B50B-7322-A6BE-FCB7-6D5D1F450CC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F16F0134-D2E5-6A82-8E81-A0CC404D855E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171B76-D45F-7A38-ED92-CFE8A145FE95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n-GB" sz="4700"/>
              <a:t>Exchange rate risks and forward markets</a:t>
            </a:r>
          </a:p>
        </p:txBody>
      </p:sp>
      <p:sp>
        <p:nvSpPr>
          <p:cNvPr id="24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  <a:gd name="connsiteX0" fmla="*/ 0 w 5410200"/>
              <a:gd name="connsiteY0" fmla="*/ 0 h 13716"/>
              <a:gd name="connsiteX1" fmla="*/ 622173 w 5410200"/>
              <a:gd name="connsiteY1" fmla="*/ 0 h 13716"/>
              <a:gd name="connsiteX2" fmla="*/ 1136142 w 5410200"/>
              <a:gd name="connsiteY2" fmla="*/ 0 h 13716"/>
              <a:gd name="connsiteX3" fmla="*/ 1920621 w 5410200"/>
              <a:gd name="connsiteY3" fmla="*/ 0 h 13716"/>
              <a:gd name="connsiteX4" fmla="*/ 2542794 w 5410200"/>
              <a:gd name="connsiteY4" fmla="*/ 0 h 13716"/>
              <a:gd name="connsiteX5" fmla="*/ 3164967 w 5410200"/>
              <a:gd name="connsiteY5" fmla="*/ 0 h 13716"/>
              <a:gd name="connsiteX6" fmla="*/ 3949446 w 5410200"/>
              <a:gd name="connsiteY6" fmla="*/ 0 h 13716"/>
              <a:gd name="connsiteX7" fmla="*/ 4517517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165854 w 5410200"/>
              <a:gd name="connsiteY11" fmla="*/ 13716 h 13716"/>
              <a:gd name="connsiteX12" fmla="*/ 3543681 w 5410200"/>
              <a:gd name="connsiteY12" fmla="*/ 13716 h 13716"/>
              <a:gd name="connsiteX13" fmla="*/ 2759202 w 5410200"/>
              <a:gd name="connsiteY13" fmla="*/ 13716 h 13716"/>
              <a:gd name="connsiteX14" fmla="*/ 1974723 w 5410200"/>
              <a:gd name="connsiteY14" fmla="*/ 13716 h 13716"/>
              <a:gd name="connsiteX15" fmla="*/ 1406652 w 5410200"/>
              <a:gd name="connsiteY15" fmla="*/ 13716 h 13716"/>
              <a:gd name="connsiteX16" fmla="*/ 730377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76940" y="8795"/>
                  <a:pt x="295530" y="-3818"/>
                  <a:pt x="568071" y="0"/>
                </a:cubicBezTo>
                <a:cubicBezTo>
                  <a:pt x="821049" y="-7814"/>
                  <a:pt x="977778" y="-9274"/>
                  <a:pt x="1298448" y="0"/>
                </a:cubicBezTo>
                <a:cubicBezTo>
                  <a:pt x="1590381" y="13044"/>
                  <a:pt x="1630605" y="-28"/>
                  <a:pt x="1920621" y="0"/>
                </a:cubicBezTo>
                <a:cubicBezTo>
                  <a:pt x="2206035" y="10386"/>
                  <a:pt x="2357755" y="-28028"/>
                  <a:pt x="2488692" y="0"/>
                </a:cubicBezTo>
                <a:cubicBezTo>
                  <a:pt x="2633521" y="25625"/>
                  <a:pt x="3022777" y="-45440"/>
                  <a:pt x="3219069" y="0"/>
                </a:cubicBezTo>
                <a:cubicBezTo>
                  <a:pt x="3460337" y="63290"/>
                  <a:pt x="3645640" y="26494"/>
                  <a:pt x="3895344" y="0"/>
                </a:cubicBezTo>
                <a:cubicBezTo>
                  <a:pt x="4126339" y="-535"/>
                  <a:pt x="4382665" y="-55222"/>
                  <a:pt x="4571619" y="0"/>
                </a:cubicBezTo>
                <a:cubicBezTo>
                  <a:pt x="4776405" y="-816"/>
                  <a:pt x="5201098" y="-43036"/>
                  <a:pt x="5410200" y="0"/>
                </a:cubicBezTo>
                <a:cubicBezTo>
                  <a:pt x="5409052" y="2649"/>
                  <a:pt x="5410186" y="9063"/>
                  <a:pt x="5410200" y="13716"/>
                </a:cubicBezTo>
                <a:cubicBezTo>
                  <a:pt x="5133704" y="5182"/>
                  <a:pt x="5123444" y="31477"/>
                  <a:pt x="4842129" y="13716"/>
                </a:cubicBezTo>
                <a:cubicBezTo>
                  <a:pt x="4568650" y="-219"/>
                  <a:pt x="4447390" y="8221"/>
                  <a:pt x="4328160" y="13716"/>
                </a:cubicBezTo>
                <a:cubicBezTo>
                  <a:pt x="4227436" y="28078"/>
                  <a:pt x="3754725" y="-2253"/>
                  <a:pt x="3597783" y="13716"/>
                </a:cubicBezTo>
                <a:cubicBezTo>
                  <a:pt x="3459353" y="10223"/>
                  <a:pt x="3317740" y="47315"/>
                  <a:pt x="3029712" y="13716"/>
                </a:cubicBezTo>
                <a:cubicBezTo>
                  <a:pt x="2766446" y="5245"/>
                  <a:pt x="2645518" y="35922"/>
                  <a:pt x="2299335" y="13716"/>
                </a:cubicBezTo>
                <a:cubicBezTo>
                  <a:pt x="1977844" y="23735"/>
                  <a:pt x="1781583" y="-1801"/>
                  <a:pt x="1514856" y="13716"/>
                </a:cubicBezTo>
                <a:cubicBezTo>
                  <a:pt x="1212648" y="18781"/>
                  <a:pt x="1087880" y="-4407"/>
                  <a:pt x="892683" y="13716"/>
                </a:cubicBezTo>
                <a:cubicBezTo>
                  <a:pt x="745769" y="11772"/>
                  <a:pt x="183254" y="-32062"/>
                  <a:pt x="0" y="13716"/>
                </a:cubicBezTo>
                <a:cubicBezTo>
                  <a:pt x="-907" y="9799"/>
                  <a:pt x="-75" y="7151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69468" y="-22806"/>
                  <a:pt x="392563" y="4840"/>
                  <a:pt x="622173" y="0"/>
                </a:cubicBezTo>
                <a:cubicBezTo>
                  <a:pt x="884216" y="-2196"/>
                  <a:pt x="1034637" y="7784"/>
                  <a:pt x="1136142" y="0"/>
                </a:cubicBezTo>
                <a:cubicBezTo>
                  <a:pt x="1204956" y="5920"/>
                  <a:pt x="1559779" y="-61408"/>
                  <a:pt x="1920621" y="0"/>
                </a:cubicBezTo>
                <a:cubicBezTo>
                  <a:pt x="2280250" y="-18581"/>
                  <a:pt x="2372470" y="4128"/>
                  <a:pt x="2542794" y="0"/>
                </a:cubicBezTo>
                <a:cubicBezTo>
                  <a:pt x="2688150" y="-17189"/>
                  <a:pt x="2885478" y="-51412"/>
                  <a:pt x="3164967" y="0"/>
                </a:cubicBezTo>
                <a:cubicBezTo>
                  <a:pt x="3470933" y="16143"/>
                  <a:pt x="3588003" y="-4313"/>
                  <a:pt x="3949446" y="0"/>
                </a:cubicBezTo>
                <a:cubicBezTo>
                  <a:pt x="4331172" y="1470"/>
                  <a:pt x="4289286" y="5331"/>
                  <a:pt x="4517517" y="0"/>
                </a:cubicBezTo>
                <a:cubicBezTo>
                  <a:pt x="4736577" y="41911"/>
                  <a:pt x="5141868" y="443"/>
                  <a:pt x="5410200" y="0"/>
                </a:cubicBezTo>
                <a:cubicBezTo>
                  <a:pt x="5410845" y="2936"/>
                  <a:pt x="5409877" y="9829"/>
                  <a:pt x="5410200" y="13716"/>
                </a:cubicBezTo>
                <a:cubicBezTo>
                  <a:pt x="5130880" y="48304"/>
                  <a:pt x="5008082" y="-27188"/>
                  <a:pt x="4842129" y="13716"/>
                </a:cubicBezTo>
                <a:cubicBezTo>
                  <a:pt x="4629232" y="38478"/>
                  <a:pt x="4430159" y="43872"/>
                  <a:pt x="4165854" y="13716"/>
                </a:cubicBezTo>
                <a:cubicBezTo>
                  <a:pt x="3880517" y="17026"/>
                  <a:pt x="3820863" y="-12209"/>
                  <a:pt x="3543681" y="13716"/>
                </a:cubicBezTo>
                <a:cubicBezTo>
                  <a:pt x="3267577" y="39687"/>
                  <a:pt x="3047131" y="-8774"/>
                  <a:pt x="2759202" y="13716"/>
                </a:cubicBezTo>
                <a:cubicBezTo>
                  <a:pt x="2418778" y="17929"/>
                  <a:pt x="2206820" y="-35095"/>
                  <a:pt x="1974723" y="13716"/>
                </a:cubicBezTo>
                <a:cubicBezTo>
                  <a:pt x="1740429" y="35710"/>
                  <a:pt x="1599301" y="34493"/>
                  <a:pt x="1406652" y="13716"/>
                </a:cubicBezTo>
                <a:cubicBezTo>
                  <a:pt x="1196601" y="3966"/>
                  <a:pt x="938578" y="38717"/>
                  <a:pt x="730377" y="13716"/>
                </a:cubicBezTo>
                <a:cubicBezTo>
                  <a:pt x="524173" y="26651"/>
                  <a:pt x="336004" y="-17469"/>
                  <a:pt x="0" y="13716"/>
                </a:cubicBezTo>
                <a:cubicBezTo>
                  <a:pt x="-377" y="9245"/>
                  <a:pt x="1157" y="3819"/>
                  <a:pt x="0" y="0"/>
                </a:cubicBezTo>
                <a:close/>
              </a:path>
              <a:path w="5410200" h="13716" fill="none" stroke="0" extrusionOk="0">
                <a:moveTo>
                  <a:pt x="0" y="0"/>
                </a:moveTo>
                <a:cubicBezTo>
                  <a:pt x="148438" y="-27720"/>
                  <a:pt x="315263" y="-14841"/>
                  <a:pt x="568071" y="0"/>
                </a:cubicBezTo>
                <a:cubicBezTo>
                  <a:pt x="840209" y="21288"/>
                  <a:pt x="982180" y="-6281"/>
                  <a:pt x="1298448" y="0"/>
                </a:cubicBezTo>
                <a:cubicBezTo>
                  <a:pt x="1577021" y="13763"/>
                  <a:pt x="1630910" y="1060"/>
                  <a:pt x="1920621" y="0"/>
                </a:cubicBezTo>
                <a:cubicBezTo>
                  <a:pt x="2200928" y="-1340"/>
                  <a:pt x="2382869" y="-10369"/>
                  <a:pt x="2488692" y="0"/>
                </a:cubicBezTo>
                <a:cubicBezTo>
                  <a:pt x="2620356" y="20061"/>
                  <a:pt x="3042766" y="-74691"/>
                  <a:pt x="3219069" y="0"/>
                </a:cubicBezTo>
                <a:cubicBezTo>
                  <a:pt x="3395755" y="31704"/>
                  <a:pt x="3646717" y="33546"/>
                  <a:pt x="3895344" y="0"/>
                </a:cubicBezTo>
                <a:cubicBezTo>
                  <a:pt x="4131847" y="-43416"/>
                  <a:pt x="4371681" y="11418"/>
                  <a:pt x="4571619" y="0"/>
                </a:cubicBezTo>
                <a:cubicBezTo>
                  <a:pt x="4799447" y="47677"/>
                  <a:pt x="5212547" y="1562"/>
                  <a:pt x="5410200" y="0"/>
                </a:cubicBezTo>
                <a:cubicBezTo>
                  <a:pt x="5408905" y="2744"/>
                  <a:pt x="5410401" y="9950"/>
                  <a:pt x="5410200" y="13716"/>
                </a:cubicBezTo>
                <a:cubicBezTo>
                  <a:pt x="5139576" y="2947"/>
                  <a:pt x="5122299" y="33775"/>
                  <a:pt x="4842129" y="13716"/>
                </a:cubicBezTo>
                <a:cubicBezTo>
                  <a:pt x="4566356" y="6655"/>
                  <a:pt x="4456854" y="15426"/>
                  <a:pt x="4328160" y="13716"/>
                </a:cubicBezTo>
                <a:cubicBezTo>
                  <a:pt x="4234703" y="-822"/>
                  <a:pt x="3768176" y="-16062"/>
                  <a:pt x="3597783" y="13716"/>
                </a:cubicBezTo>
                <a:cubicBezTo>
                  <a:pt x="3430303" y="10148"/>
                  <a:pt x="3287506" y="20215"/>
                  <a:pt x="3029712" y="13716"/>
                </a:cubicBezTo>
                <a:cubicBezTo>
                  <a:pt x="2742636" y="-2421"/>
                  <a:pt x="2637847" y="18109"/>
                  <a:pt x="2299335" y="13716"/>
                </a:cubicBezTo>
                <a:cubicBezTo>
                  <a:pt x="1959433" y="-7861"/>
                  <a:pt x="1779456" y="37101"/>
                  <a:pt x="1514856" y="13716"/>
                </a:cubicBezTo>
                <a:cubicBezTo>
                  <a:pt x="1212431" y="31797"/>
                  <a:pt x="1086601" y="7282"/>
                  <a:pt x="892683" y="13716"/>
                </a:cubicBezTo>
                <a:cubicBezTo>
                  <a:pt x="721500" y="45800"/>
                  <a:pt x="194249" y="-29802"/>
                  <a:pt x="0" y="13716"/>
                </a:cubicBezTo>
                <a:cubicBezTo>
                  <a:pt x="-508" y="9800"/>
                  <a:pt x="-280" y="682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5410200"/>
                      <a:gd name="connsiteY0" fmla="*/ 0 h 13716"/>
                      <a:gd name="connsiteX1" fmla="*/ 568071 w 5410200"/>
                      <a:gd name="connsiteY1" fmla="*/ 0 h 13716"/>
                      <a:gd name="connsiteX2" fmla="*/ 1298448 w 5410200"/>
                      <a:gd name="connsiteY2" fmla="*/ 0 h 13716"/>
                      <a:gd name="connsiteX3" fmla="*/ 1920621 w 5410200"/>
                      <a:gd name="connsiteY3" fmla="*/ 0 h 13716"/>
                      <a:gd name="connsiteX4" fmla="*/ 2488692 w 5410200"/>
                      <a:gd name="connsiteY4" fmla="*/ 0 h 13716"/>
                      <a:gd name="connsiteX5" fmla="*/ 3219069 w 5410200"/>
                      <a:gd name="connsiteY5" fmla="*/ 0 h 13716"/>
                      <a:gd name="connsiteX6" fmla="*/ 3895344 w 5410200"/>
                      <a:gd name="connsiteY6" fmla="*/ 0 h 13716"/>
                      <a:gd name="connsiteX7" fmla="*/ 4571619 w 5410200"/>
                      <a:gd name="connsiteY7" fmla="*/ 0 h 13716"/>
                      <a:gd name="connsiteX8" fmla="*/ 5410200 w 5410200"/>
                      <a:gd name="connsiteY8" fmla="*/ 0 h 13716"/>
                      <a:gd name="connsiteX9" fmla="*/ 5410200 w 5410200"/>
                      <a:gd name="connsiteY9" fmla="*/ 13716 h 13716"/>
                      <a:gd name="connsiteX10" fmla="*/ 4842129 w 5410200"/>
                      <a:gd name="connsiteY10" fmla="*/ 13716 h 13716"/>
                      <a:gd name="connsiteX11" fmla="*/ 4328160 w 5410200"/>
                      <a:gd name="connsiteY11" fmla="*/ 13716 h 13716"/>
                      <a:gd name="connsiteX12" fmla="*/ 3597783 w 5410200"/>
                      <a:gd name="connsiteY12" fmla="*/ 13716 h 13716"/>
                      <a:gd name="connsiteX13" fmla="*/ 3029712 w 5410200"/>
                      <a:gd name="connsiteY13" fmla="*/ 13716 h 13716"/>
                      <a:gd name="connsiteX14" fmla="*/ 2299335 w 5410200"/>
                      <a:gd name="connsiteY14" fmla="*/ 13716 h 13716"/>
                      <a:gd name="connsiteX15" fmla="*/ 1514856 w 5410200"/>
                      <a:gd name="connsiteY15" fmla="*/ 13716 h 13716"/>
                      <a:gd name="connsiteX16" fmla="*/ 892683 w 5410200"/>
                      <a:gd name="connsiteY16" fmla="*/ 13716 h 13716"/>
                      <a:gd name="connsiteX17" fmla="*/ 0 w 5410200"/>
                      <a:gd name="connsiteY17" fmla="*/ 13716 h 13716"/>
                      <a:gd name="connsiteX18" fmla="*/ 0 w 5410200"/>
                      <a:gd name="connsiteY18" fmla="*/ 0 h 137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5410200" h="13716" fill="none" extrusionOk="0">
                        <a:moveTo>
                          <a:pt x="0" y="0"/>
                        </a:moveTo>
                        <a:cubicBezTo>
                          <a:pt x="163050" y="-18707"/>
                          <a:pt x="319321" y="-16364"/>
                          <a:pt x="568071" y="0"/>
                        </a:cubicBezTo>
                        <a:cubicBezTo>
                          <a:pt x="816821" y="16364"/>
                          <a:pt x="1013224" y="-7268"/>
                          <a:pt x="1298448" y="0"/>
                        </a:cubicBezTo>
                        <a:cubicBezTo>
                          <a:pt x="1583672" y="7268"/>
                          <a:pt x="1631711" y="-3367"/>
                          <a:pt x="1920621" y="0"/>
                        </a:cubicBezTo>
                        <a:cubicBezTo>
                          <a:pt x="2209531" y="3367"/>
                          <a:pt x="2364420" y="-19184"/>
                          <a:pt x="2488692" y="0"/>
                        </a:cubicBezTo>
                        <a:cubicBezTo>
                          <a:pt x="2612964" y="19184"/>
                          <a:pt x="3023298" y="-34627"/>
                          <a:pt x="3219069" y="0"/>
                        </a:cubicBezTo>
                        <a:cubicBezTo>
                          <a:pt x="3414840" y="34627"/>
                          <a:pt x="3656810" y="24043"/>
                          <a:pt x="3895344" y="0"/>
                        </a:cubicBezTo>
                        <a:cubicBezTo>
                          <a:pt x="4133879" y="-24043"/>
                          <a:pt x="4393984" y="-19577"/>
                          <a:pt x="4571619" y="0"/>
                        </a:cubicBezTo>
                        <a:cubicBezTo>
                          <a:pt x="4749255" y="19577"/>
                          <a:pt x="5179928" y="-6281"/>
                          <a:pt x="5410200" y="0"/>
                        </a:cubicBezTo>
                        <a:cubicBezTo>
                          <a:pt x="5409587" y="2854"/>
                          <a:pt x="5409791" y="9451"/>
                          <a:pt x="5410200" y="13716"/>
                        </a:cubicBezTo>
                        <a:cubicBezTo>
                          <a:pt x="5139060" y="2179"/>
                          <a:pt x="5121593" y="26463"/>
                          <a:pt x="4842129" y="13716"/>
                        </a:cubicBezTo>
                        <a:cubicBezTo>
                          <a:pt x="4562665" y="969"/>
                          <a:pt x="4448273" y="4915"/>
                          <a:pt x="4328160" y="13716"/>
                        </a:cubicBezTo>
                        <a:cubicBezTo>
                          <a:pt x="4208047" y="22517"/>
                          <a:pt x="3760936" y="17995"/>
                          <a:pt x="3597783" y="13716"/>
                        </a:cubicBezTo>
                        <a:cubicBezTo>
                          <a:pt x="3434630" y="9437"/>
                          <a:pt x="3299718" y="28641"/>
                          <a:pt x="3029712" y="13716"/>
                        </a:cubicBezTo>
                        <a:cubicBezTo>
                          <a:pt x="2759706" y="-1209"/>
                          <a:pt x="2640159" y="22822"/>
                          <a:pt x="2299335" y="13716"/>
                        </a:cubicBezTo>
                        <a:cubicBezTo>
                          <a:pt x="1958511" y="4610"/>
                          <a:pt x="1801186" y="24413"/>
                          <a:pt x="1514856" y="13716"/>
                        </a:cubicBezTo>
                        <a:cubicBezTo>
                          <a:pt x="1228526" y="3019"/>
                          <a:pt x="1063509" y="-9877"/>
                          <a:pt x="892683" y="13716"/>
                        </a:cubicBezTo>
                        <a:cubicBezTo>
                          <a:pt x="721857" y="37309"/>
                          <a:pt x="186945" y="-25469"/>
                          <a:pt x="0" y="13716"/>
                        </a:cubicBezTo>
                        <a:cubicBezTo>
                          <a:pt x="-342" y="9537"/>
                          <a:pt x="-97" y="6817"/>
                          <a:pt x="0" y="0"/>
                        </a:cubicBezTo>
                        <a:close/>
                      </a:path>
                      <a:path w="5410200" h="13716" stroke="0" extrusionOk="0">
                        <a:moveTo>
                          <a:pt x="0" y="0"/>
                        </a:moveTo>
                        <a:cubicBezTo>
                          <a:pt x="285096" y="-4925"/>
                          <a:pt x="376456" y="22268"/>
                          <a:pt x="622173" y="0"/>
                        </a:cubicBezTo>
                        <a:cubicBezTo>
                          <a:pt x="867890" y="-22268"/>
                          <a:pt x="1031392" y="7228"/>
                          <a:pt x="1136142" y="0"/>
                        </a:cubicBezTo>
                        <a:cubicBezTo>
                          <a:pt x="1240892" y="-7228"/>
                          <a:pt x="1561853" y="9877"/>
                          <a:pt x="1920621" y="0"/>
                        </a:cubicBezTo>
                        <a:cubicBezTo>
                          <a:pt x="2279389" y="-9877"/>
                          <a:pt x="2367255" y="19546"/>
                          <a:pt x="2542794" y="0"/>
                        </a:cubicBezTo>
                        <a:cubicBezTo>
                          <a:pt x="2718333" y="-19546"/>
                          <a:pt x="2866732" y="-22226"/>
                          <a:pt x="3164967" y="0"/>
                        </a:cubicBezTo>
                        <a:cubicBezTo>
                          <a:pt x="3463202" y="22226"/>
                          <a:pt x="3568055" y="-2765"/>
                          <a:pt x="3949446" y="0"/>
                        </a:cubicBezTo>
                        <a:cubicBezTo>
                          <a:pt x="4330837" y="2765"/>
                          <a:pt x="4287895" y="10557"/>
                          <a:pt x="4517517" y="0"/>
                        </a:cubicBezTo>
                        <a:cubicBezTo>
                          <a:pt x="4747139" y="-10557"/>
                          <a:pt x="5149588" y="8716"/>
                          <a:pt x="5410200" y="0"/>
                        </a:cubicBezTo>
                        <a:cubicBezTo>
                          <a:pt x="5410660" y="2787"/>
                          <a:pt x="5410166" y="9748"/>
                          <a:pt x="5410200" y="13716"/>
                        </a:cubicBezTo>
                        <a:cubicBezTo>
                          <a:pt x="5163327" y="36922"/>
                          <a:pt x="5008749" y="6121"/>
                          <a:pt x="4842129" y="13716"/>
                        </a:cubicBezTo>
                        <a:cubicBezTo>
                          <a:pt x="4675509" y="21311"/>
                          <a:pt x="4433401" y="-5187"/>
                          <a:pt x="4165854" y="13716"/>
                        </a:cubicBezTo>
                        <a:cubicBezTo>
                          <a:pt x="3898308" y="32619"/>
                          <a:pt x="3809032" y="-13282"/>
                          <a:pt x="3543681" y="13716"/>
                        </a:cubicBezTo>
                        <a:cubicBezTo>
                          <a:pt x="3278330" y="40714"/>
                          <a:pt x="3073876" y="-20489"/>
                          <a:pt x="2759202" y="13716"/>
                        </a:cubicBezTo>
                        <a:cubicBezTo>
                          <a:pt x="2444528" y="47921"/>
                          <a:pt x="2204144" y="-1200"/>
                          <a:pt x="1974723" y="13716"/>
                        </a:cubicBezTo>
                        <a:cubicBezTo>
                          <a:pt x="1745302" y="28632"/>
                          <a:pt x="1602335" y="26918"/>
                          <a:pt x="1406652" y="13716"/>
                        </a:cubicBezTo>
                        <a:cubicBezTo>
                          <a:pt x="1210969" y="514"/>
                          <a:pt x="923948" y="-1411"/>
                          <a:pt x="730377" y="13716"/>
                        </a:cubicBezTo>
                        <a:cubicBezTo>
                          <a:pt x="536806" y="28843"/>
                          <a:pt x="336496" y="-4713"/>
                          <a:pt x="0" y="13716"/>
                        </a:cubicBezTo>
                        <a:cubicBezTo>
                          <a:pt x="-535" y="9547"/>
                          <a:pt x="488" y="451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512C6D58-70C3-D4B9-FE87-98FE47B83C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8558283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D5BD87A-D236-C65F-0944-7A11210F9A7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4D27E62-93C6-2BCA-0FAC-74DA51503D4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0031952E-8514-BCAD-9529-855A955C1DE2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A9221D-66C3-AFB9-C4DC-2DA67BA8F97A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037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n-GB" sz="4700"/>
              <a:t>Exchange rate risks and forward markets</a:t>
            </a:r>
          </a:p>
        </p:txBody>
      </p:sp>
      <p:sp>
        <p:nvSpPr>
          <p:cNvPr id="3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  <a:gd name="connsiteX0" fmla="*/ 0 w 5410200"/>
              <a:gd name="connsiteY0" fmla="*/ 0 h 13716"/>
              <a:gd name="connsiteX1" fmla="*/ 622173 w 5410200"/>
              <a:gd name="connsiteY1" fmla="*/ 0 h 13716"/>
              <a:gd name="connsiteX2" fmla="*/ 1136142 w 5410200"/>
              <a:gd name="connsiteY2" fmla="*/ 0 h 13716"/>
              <a:gd name="connsiteX3" fmla="*/ 1920621 w 5410200"/>
              <a:gd name="connsiteY3" fmla="*/ 0 h 13716"/>
              <a:gd name="connsiteX4" fmla="*/ 2542794 w 5410200"/>
              <a:gd name="connsiteY4" fmla="*/ 0 h 13716"/>
              <a:gd name="connsiteX5" fmla="*/ 3164967 w 5410200"/>
              <a:gd name="connsiteY5" fmla="*/ 0 h 13716"/>
              <a:gd name="connsiteX6" fmla="*/ 3949446 w 5410200"/>
              <a:gd name="connsiteY6" fmla="*/ 0 h 13716"/>
              <a:gd name="connsiteX7" fmla="*/ 4517517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165854 w 5410200"/>
              <a:gd name="connsiteY11" fmla="*/ 13716 h 13716"/>
              <a:gd name="connsiteX12" fmla="*/ 3543681 w 5410200"/>
              <a:gd name="connsiteY12" fmla="*/ 13716 h 13716"/>
              <a:gd name="connsiteX13" fmla="*/ 2759202 w 5410200"/>
              <a:gd name="connsiteY13" fmla="*/ 13716 h 13716"/>
              <a:gd name="connsiteX14" fmla="*/ 1974723 w 5410200"/>
              <a:gd name="connsiteY14" fmla="*/ 13716 h 13716"/>
              <a:gd name="connsiteX15" fmla="*/ 1406652 w 5410200"/>
              <a:gd name="connsiteY15" fmla="*/ 13716 h 13716"/>
              <a:gd name="connsiteX16" fmla="*/ 730377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76940" y="8795"/>
                  <a:pt x="295530" y="-3818"/>
                  <a:pt x="568071" y="0"/>
                </a:cubicBezTo>
                <a:cubicBezTo>
                  <a:pt x="821049" y="-7814"/>
                  <a:pt x="977778" y="-9274"/>
                  <a:pt x="1298448" y="0"/>
                </a:cubicBezTo>
                <a:cubicBezTo>
                  <a:pt x="1590381" y="13044"/>
                  <a:pt x="1630605" y="-28"/>
                  <a:pt x="1920621" y="0"/>
                </a:cubicBezTo>
                <a:cubicBezTo>
                  <a:pt x="2206035" y="10386"/>
                  <a:pt x="2357755" y="-28028"/>
                  <a:pt x="2488692" y="0"/>
                </a:cubicBezTo>
                <a:cubicBezTo>
                  <a:pt x="2633521" y="25625"/>
                  <a:pt x="3022777" y="-45440"/>
                  <a:pt x="3219069" y="0"/>
                </a:cubicBezTo>
                <a:cubicBezTo>
                  <a:pt x="3460337" y="63290"/>
                  <a:pt x="3645640" y="26494"/>
                  <a:pt x="3895344" y="0"/>
                </a:cubicBezTo>
                <a:cubicBezTo>
                  <a:pt x="4126339" y="-535"/>
                  <a:pt x="4382665" y="-55222"/>
                  <a:pt x="4571619" y="0"/>
                </a:cubicBezTo>
                <a:cubicBezTo>
                  <a:pt x="4776405" y="-816"/>
                  <a:pt x="5201098" y="-43036"/>
                  <a:pt x="5410200" y="0"/>
                </a:cubicBezTo>
                <a:cubicBezTo>
                  <a:pt x="5409052" y="2649"/>
                  <a:pt x="5410186" y="9063"/>
                  <a:pt x="5410200" y="13716"/>
                </a:cubicBezTo>
                <a:cubicBezTo>
                  <a:pt x="5133704" y="5182"/>
                  <a:pt x="5123444" y="31477"/>
                  <a:pt x="4842129" y="13716"/>
                </a:cubicBezTo>
                <a:cubicBezTo>
                  <a:pt x="4568650" y="-219"/>
                  <a:pt x="4447390" y="8221"/>
                  <a:pt x="4328160" y="13716"/>
                </a:cubicBezTo>
                <a:cubicBezTo>
                  <a:pt x="4227436" y="28078"/>
                  <a:pt x="3754725" y="-2253"/>
                  <a:pt x="3597783" y="13716"/>
                </a:cubicBezTo>
                <a:cubicBezTo>
                  <a:pt x="3459353" y="10223"/>
                  <a:pt x="3317740" y="47315"/>
                  <a:pt x="3029712" y="13716"/>
                </a:cubicBezTo>
                <a:cubicBezTo>
                  <a:pt x="2766446" y="5245"/>
                  <a:pt x="2645518" y="35922"/>
                  <a:pt x="2299335" y="13716"/>
                </a:cubicBezTo>
                <a:cubicBezTo>
                  <a:pt x="1977844" y="23735"/>
                  <a:pt x="1781583" y="-1801"/>
                  <a:pt x="1514856" y="13716"/>
                </a:cubicBezTo>
                <a:cubicBezTo>
                  <a:pt x="1212648" y="18781"/>
                  <a:pt x="1087880" y="-4407"/>
                  <a:pt x="892683" y="13716"/>
                </a:cubicBezTo>
                <a:cubicBezTo>
                  <a:pt x="745769" y="11772"/>
                  <a:pt x="183254" y="-32062"/>
                  <a:pt x="0" y="13716"/>
                </a:cubicBezTo>
                <a:cubicBezTo>
                  <a:pt x="-907" y="9799"/>
                  <a:pt x="-75" y="7151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69468" y="-22806"/>
                  <a:pt x="392563" y="4840"/>
                  <a:pt x="622173" y="0"/>
                </a:cubicBezTo>
                <a:cubicBezTo>
                  <a:pt x="884216" y="-2196"/>
                  <a:pt x="1034637" y="7784"/>
                  <a:pt x="1136142" y="0"/>
                </a:cubicBezTo>
                <a:cubicBezTo>
                  <a:pt x="1204956" y="5920"/>
                  <a:pt x="1559779" y="-61408"/>
                  <a:pt x="1920621" y="0"/>
                </a:cubicBezTo>
                <a:cubicBezTo>
                  <a:pt x="2280250" y="-18581"/>
                  <a:pt x="2372470" y="4128"/>
                  <a:pt x="2542794" y="0"/>
                </a:cubicBezTo>
                <a:cubicBezTo>
                  <a:pt x="2688150" y="-17189"/>
                  <a:pt x="2885478" y="-51412"/>
                  <a:pt x="3164967" y="0"/>
                </a:cubicBezTo>
                <a:cubicBezTo>
                  <a:pt x="3470933" y="16143"/>
                  <a:pt x="3588003" y="-4313"/>
                  <a:pt x="3949446" y="0"/>
                </a:cubicBezTo>
                <a:cubicBezTo>
                  <a:pt x="4331172" y="1470"/>
                  <a:pt x="4289286" y="5331"/>
                  <a:pt x="4517517" y="0"/>
                </a:cubicBezTo>
                <a:cubicBezTo>
                  <a:pt x="4736577" y="41911"/>
                  <a:pt x="5141868" y="443"/>
                  <a:pt x="5410200" y="0"/>
                </a:cubicBezTo>
                <a:cubicBezTo>
                  <a:pt x="5410845" y="2936"/>
                  <a:pt x="5409877" y="9829"/>
                  <a:pt x="5410200" y="13716"/>
                </a:cubicBezTo>
                <a:cubicBezTo>
                  <a:pt x="5130880" y="48304"/>
                  <a:pt x="5008082" y="-27188"/>
                  <a:pt x="4842129" y="13716"/>
                </a:cubicBezTo>
                <a:cubicBezTo>
                  <a:pt x="4629232" y="38478"/>
                  <a:pt x="4430159" y="43872"/>
                  <a:pt x="4165854" y="13716"/>
                </a:cubicBezTo>
                <a:cubicBezTo>
                  <a:pt x="3880517" y="17026"/>
                  <a:pt x="3820863" y="-12209"/>
                  <a:pt x="3543681" y="13716"/>
                </a:cubicBezTo>
                <a:cubicBezTo>
                  <a:pt x="3267577" y="39687"/>
                  <a:pt x="3047131" y="-8774"/>
                  <a:pt x="2759202" y="13716"/>
                </a:cubicBezTo>
                <a:cubicBezTo>
                  <a:pt x="2418778" y="17929"/>
                  <a:pt x="2206820" y="-35095"/>
                  <a:pt x="1974723" y="13716"/>
                </a:cubicBezTo>
                <a:cubicBezTo>
                  <a:pt x="1740429" y="35710"/>
                  <a:pt x="1599301" y="34493"/>
                  <a:pt x="1406652" y="13716"/>
                </a:cubicBezTo>
                <a:cubicBezTo>
                  <a:pt x="1196601" y="3966"/>
                  <a:pt x="938578" y="38717"/>
                  <a:pt x="730377" y="13716"/>
                </a:cubicBezTo>
                <a:cubicBezTo>
                  <a:pt x="524173" y="26651"/>
                  <a:pt x="336004" y="-17469"/>
                  <a:pt x="0" y="13716"/>
                </a:cubicBezTo>
                <a:cubicBezTo>
                  <a:pt x="-377" y="9245"/>
                  <a:pt x="1157" y="3819"/>
                  <a:pt x="0" y="0"/>
                </a:cubicBezTo>
                <a:close/>
              </a:path>
              <a:path w="5410200" h="13716" fill="none" stroke="0" extrusionOk="0">
                <a:moveTo>
                  <a:pt x="0" y="0"/>
                </a:moveTo>
                <a:cubicBezTo>
                  <a:pt x="148438" y="-27720"/>
                  <a:pt x="315263" y="-14841"/>
                  <a:pt x="568071" y="0"/>
                </a:cubicBezTo>
                <a:cubicBezTo>
                  <a:pt x="840209" y="21288"/>
                  <a:pt x="982180" y="-6281"/>
                  <a:pt x="1298448" y="0"/>
                </a:cubicBezTo>
                <a:cubicBezTo>
                  <a:pt x="1577021" y="13763"/>
                  <a:pt x="1630910" y="1060"/>
                  <a:pt x="1920621" y="0"/>
                </a:cubicBezTo>
                <a:cubicBezTo>
                  <a:pt x="2200928" y="-1340"/>
                  <a:pt x="2382869" y="-10369"/>
                  <a:pt x="2488692" y="0"/>
                </a:cubicBezTo>
                <a:cubicBezTo>
                  <a:pt x="2620356" y="20061"/>
                  <a:pt x="3042766" y="-74691"/>
                  <a:pt x="3219069" y="0"/>
                </a:cubicBezTo>
                <a:cubicBezTo>
                  <a:pt x="3395755" y="31704"/>
                  <a:pt x="3646717" y="33546"/>
                  <a:pt x="3895344" y="0"/>
                </a:cubicBezTo>
                <a:cubicBezTo>
                  <a:pt x="4131847" y="-43416"/>
                  <a:pt x="4371681" y="11418"/>
                  <a:pt x="4571619" y="0"/>
                </a:cubicBezTo>
                <a:cubicBezTo>
                  <a:pt x="4799447" y="47677"/>
                  <a:pt x="5212547" y="1562"/>
                  <a:pt x="5410200" y="0"/>
                </a:cubicBezTo>
                <a:cubicBezTo>
                  <a:pt x="5408905" y="2744"/>
                  <a:pt x="5410401" y="9950"/>
                  <a:pt x="5410200" y="13716"/>
                </a:cubicBezTo>
                <a:cubicBezTo>
                  <a:pt x="5139576" y="2947"/>
                  <a:pt x="5122299" y="33775"/>
                  <a:pt x="4842129" y="13716"/>
                </a:cubicBezTo>
                <a:cubicBezTo>
                  <a:pt x="4566356" y="6655"/>
                  <a:pt x="4456854" y="15426"/>
                  <a:pt x="4328160" y="13716"/>
                </a:cubicBezTo>
                <a:cubicBezTo>
                  <a:pt x="4234703" y="-822"/>
                  <a:pt x="3768176" y="-16062"/>
                  <a:pt x="3597783" y="13716"/>
                </a:cubicBezTo>
                <a:cubicBezTo>
                  <a:pt x="3430303" y="10148"/>
                  <a:pt x="3287506" y="20215"/>
                  <a:pt x="3029712" y="13716"/>
                </a:cubicBezTo>
                <a:cubicBezTo>
                  <a:pt x="2742636" y="-2421"/>
                  <a:pt x="2637847" y="18109"/>
                  <a:pt x="2299335" y="13716"/>
                </a:cubicBezTo>
                <a:cubicBezTo>
                  <a:pt x="1959433" y="-7861"/>
                  <a:pt x="1779456" y="37101"/>
                  <a:pt x="1514856" y="13716"/>
                </a:cubicBezTo>
                <a:cubicBezTo>
                  <a:pt x="1212431" y="31797"/>
                  <a:pt x="1086601" y="7282"/>
                  <a:pt x="892683" y="13716"/>
                </a:cubicBezTo>
                <a:cubicBezTo>
                  <a:pt x="721500" y="45800"/>
                  <a:pt x="194249" y="-29802"/>
                  <a:pt x="0" y="13716"/>
                </a:cubicBezTo>
                <a:cubicBezTo>
                  <a:pt x="-508" y="9800"/>
                  <a:pt x="-280" y="682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5410200"/>
                      <a:gd name="connsiteY0" fmla="*/ 0 h 13716"/>
                      <a:gd name="connsiteX1" fmla="*/ 568071 w 5410200"/>
                      <a:gd name="connsiteY1" fmla="*/ 0 h 13716"/>
                      <a:gd name="connsiteX2" fmla="*/ 1298448 w 5410200"/>
                      <a:gd name="connsiteY2" fmla="*/ 0 h 13716"/>
                      <a:gd name="connsiteX3" fmla="*/ 1920621 w 5410200"/>
                      <a:gd name="connsiteY3" fmla="*/ 0 h 13716"/>
                      <a:gd name="connsiteX4" fmla="*/ 2488692 w 5410200"/>
                      <a:gd name="connsiteY4" fmla="*/ 0 h 13716"/>
                      <a:gd name="connsiteX5" fmla="*/ 3219069 w 5410200"/>
                      <a:gd name="connsiteY5" fmla="*/ 0 h 13716"/>
                      <a:gd name="connsiteX6" fmla="*/ 3895344 w 5410200"/>
                      <a:gd name="connsiteY6" fmla="*/ 0 h 13716"/>
                      <a:gd name="connsiteX7" fmla="*/ 4571619 w 5410200"/>
                      <a:gd name="connsiteY7" fmla="*/ 0 h 13716"/>
                      <a:gd name="connsiteX8" fmla="*/ 5410200 w 5410200"/>
                      <a:gd name="connsiteY8" fmla="*/ 0 h 13716"/>
                      <a:gd name="connsiteX9" fmla="*/ 5410200 w 5410200"/>
                      <a:gd name="connsiteY9" fmla="*/ 13716 h 13716"/>
                      <a:gd name="connsiteX10" fmla="*/ 4842129 w 5410200"/>
                      <a:gd name="connsiteY10" fmla="*/ 13716 h 13716"/>
                      <a:gd name="connsiteX11" fmla="*/ 4328160 w 5410200"/>
                      <a:gd name="connsiteY11" fmla="*/ 13716 h 13716"/>
                      <a:gd name="connsiteX12" fmla="*/ 3597783 w 5410200"/>
                      <a:gd name="connsiteY12" fmla="*/ 13716 h 13716"/>
                      <a:gd name="connsiteX13" fmla="*/ 3029712 w 5410200"/>
                      <a:gd name="connsiteY13" fmla="*/ 13716 h 13716"/>
                      <a:gd name="connsiteX14" fmla="*/ 2299335 w 5410200"/>
                      <a:gd name="connsiteY14" fmla="*/ 13716 h 13716"/>
                      <a:gd name="connsiteX15" fmla="*/ 1514856 w 5410200"/>
                      <a:gd name="connsiteY15" fmla="*/ 13716 h 13716"/>
                      <a:gd name="connsiteX16" fmla="*/ 892683 w 5410200"/>
                      <a:gd name="connsiteY16" fmla="*/ 13716 h 13716"/>
                      <a:gd name="connsiteX17" fmla="*/ 0 w 5410200"/>
                      <a:gd name="connsiteY17" fmla="*/ 13716 h 13716"/>
                      <a:gd name="connsiteX18" fmla="*/ 0 w 5410200"/>
                      <a:gd name="connsiteY18" fmla="*/ 0 h 137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5410200" h="13716" fill="none" extrusionOk="0">
                        <a:moveTo>
                          <a:pt x="0" y="0"/>
                        </a:moveTo>
                        <a:cubicBezTo>
                          <a:pt x="163050" y="-18707"/>
                          <a:pt x="319321" y="-16364"/>
                          <a:pt x="568071" y="0"/>
                        </a:cubicBezTo>
                        <a:cubicBezTo>
                          <a:pt x="816821" y="16364"/>
                          <a:pt x="1013224" y="-7268"/>
                          <a:pt x="1298448" y="0"/>
                        </a:cubicBezTo>
                        <a:cubicBezTo>
                          <a:pt x="1583672" y="7268"/>
                          <a:pt x="1631711" y="-3367"/>
                          <a:pt x="1920621" y="0"/>
                        </a:cubicBezTo>
                        <a:cubicBezTo>
                          <a:pt x="2209531" y="3367"/>
                          <a:pt x="2364420" y="-19184"/>
                          <a:pt x="2488692" y="0"/>
                        </a:cubicBezTo>
                        <a:cubicBezTo>
                          <a:pt x="2612964" y="19184"/>
                          <a:pt x="3023298" y="-34627"/>
                          <a:pt x="3219069" y="0"/>
                        </a:cubicBezTo>
                        <a:cubicBezTo>
                          <a:pt x="3414840" y="34627"/>
                          <a:pt x="3656810" y="24043"/>
                          <a:pt x="3895344" y="0"/>
                        </a:cubicBezTo>
                        <a:cubicBezTo>
                          <a:pt x="4133879" y="-24043"/>
                          <a:pt x="4393984" y="-19577"/>
                          <a:pt x="4571619" y="0"/>
                        </a:cubicBezTo>
                        <a:cubicBezTo>
                          <a:pt x="4749255" y="19577"/>
                          <a:pt x="5179928" y="-6281"/>
                          <a:pt x="5410200" y="0"/>
                        </a:cubicBezTo>
                        <a:cubicBezTo>
                          <a:pt x="5409587" y="2854"/>
                          <a:pt x="5409791" y="9451"/>
                          <a:pt x="5410200" y="13716"/>
                        </a:cubicBezTo>
                        <a:cubicBezTo>
                          <a:pt x="5139060" y="2179"/>
                          <a:pt x="5121593" y="26463"/>
                          <a:pt x="4842129" y="13716"/>
                        </a:cubicBezTo>
                        <a:cubicBezTo>
                          <a:pt x="4562665" y="969"/>
                          <a:pt x="4448273" y="4915"/>
                          <a:pt x="4328160" y="13716"/>
                        </a:cubicBezTo>
                        <a:cubicBezTo>
                          <a:pt x="4208047" y="22517"/>
                          <a:pt x="3760936" y="17995"/>
                          <a:pt x="3597783" y="13716"/>
                        </a:cubicBezTo>
                        <a:cubicBezTo>
                          <a:pt x="3434630" y="9437"/>
                          <a:pt x="3299718" y="28641"/>
                          <a:pt x="3029712" y="13716"/>
                        </a:cubicBezTo>
                        <a:cubicBezTo>
                          <a:pt x="2759706" y="-1209"/>
                          <a:pt x="2640159" y="22822"/>
                          <a:pt x="2299335" y="13716"/>
                        </a:cubicBezTo>
                        <a:cubicBezTo>
                          <a:pt x="1958511" y="4610"/>
                          <a:pt x="1801186" y="24413"/>
                          <a:pt x="1514856" y="13716"/>
                        </a:cubicBezTo>
                        <a:cubicBezTo>
                          <a:pt x="1228526" y="3019"/>
                          <a:pt x="1063509" y="-9877"/>
                          <a:pt x="892683" y="13716"/>
                        </a:cubicBezTo>
                        <a:cubicBezTo>
                          <a:pt x="721857" y="37309"/>
                          <a:pt x="186945" y="-25469"/>
                          <a:pt x="0" y="13716"/>
                        </a:cubicBezTo>
                        <a:cubicBezTo>
                          <a:pt x="-342" y="9537"/>
                          <a:pt x="-97" y="6817"/>
                          <a:pt x="0" y="0"/>
                        </a:cubicBezTo>
                        <a:close/>
                      </a:path>
                      <a:path w="5410200" h="13716" stroke="0" extrusionOk="0">
                        <a:moveTo>
                          <a:pt x="0" y="0"/>
                        </a:moveTo>
                        <a:cubicBezTo>
                          <a:pt x="285096" y="-4925"/>
                          <a:pt x="376456" y="22268"/>
                          <a:pt x="622173" y="0"/>
                        </a:cubicBezTo>
                        <a:cubicBezTo>
                          <a:pt x="867890" y="-22268"/>
                          <a:pt x="1031392" y="7228"/>
                          <a:pt x="1136142" y="0"/>
                        </a:cubicBezTo>
                        <a:cubicBezTo>
                          <a:pt x="1240892" y="-7228"/>
                          <a:pt x="1561853" y="9877"/>
                          <a:pt x="1920621" y="0"/>
                        </a:cubicBezTo>
                        <a:cubicBezTo>
                          <a:pt x="2279389" y="-9877"/>
                          <a:pt x="2367255" y="19546"/>
                          <a:pt x="2542794" y="0"/>
                        </a:cubicBezTo>
                        <a:cubicBezTo>
                          <a:pt x="2718333" y="-19546"/>
                          <a:pt x="2866732" y="-22226"/>
                          <a:pt x="3164967" y="0"/>
                        </a:cubicBezTo>
                        <a:cubicBezTo>
                          <a:pt x="3463202" y="22226"/>
                          <a:pt x="3568055" y="-2765"/>
                          <a:pt x="3949446" y="0"/>
                        </a:cubicBezTo>
                        <a:cubicBezTo>
                          <a:pt x="4330837" y="2765"/>
                          <a:pt x="4287895" y="10557"/>
                          <a:pt x="4517517" y="0"/>
                        </a:cubicBezTo>
                        <a:cubicBezTo>
                          <a:pt x="4747139" y="-10557"/>
                          <a:pt x="5149588" y="8716"/>
                          <a:pt x="5410200" y="0"/>
                        </a:cubicBezTo>
                        <a:cubicBezTo>
                          <a:pt x="5410660" y="2787"/>
                          <a:pt x="5410166" y="9748"/>
                          <a:pt x="5410200" y="13716"/>
                        </a:cubicBezTo>
                        <a:cubicBezTo>
                          <a:pt x="5163327" y="36922"/>
                          <a:pt x="5008749" y="6121"/>
                          <a:pt x="4842129" y="13716"/>
                        </a:cubicBezTo>
                        <a:cubicBezTo>
                          <a:pt x="4675509" y="21311"/>
                          <a:pt x="4433401" y="-5187"/>
                          <a:pt x="4165854" y="13716"/>
                        </a:cubicBezTo>
                        <a:cubicBezTo>
                          <a:pt x="3898308" y="32619"/>
                          <a:pt x="3809032" y="-13282"/>
                          <a:pt x="3543681" y="13716"/>
                        </a:cubicBezTo>
                        <a:cubicBezTo>
                          <a:pt x="3278330" y="40714"/>
                          <a:pt x="3073876" y="-20489"/>
                          <a:pt x="2759202" y="13716"/>
                        </a:cubicBezTo>
                        <a:cubicBezTo>
                          <a:pt x="2444528" y="47921"/>
                          <a:pt x="2204144" y="-1200"/>
                          <a:pt x="1974723" y="13716"/>
                        </a:cubicBezTo>
                        <a:cubicBezTo>
                          <a:pt x="1745302" y="28632"/>
                          <a:pt x="1602335" y="26918"/>
                          <a:pt x="1406652" y="13716"/>
                        </a:cubicBezTo>
                        <a:cubicBezTo>
                          <a:pt x="1210969" y="514"/>
                          <a:pt x="923948" y="-1411"/>
                          <a:pt x="730377" y="13716"/>
                        </a:cubicBezTo>
                        <a:cubicBezTo>
                          <a:pt x="536806" y="28843"/>
                          <a:pt x="336496" y="-4713"/>
                          <a:pt x="0" y="13716"/>
                        </a:cubicBezTo>
                        <a:cubicBezTo>
                          <a:pt x="-535" y="9547"/>
                          <a:pt x="488" y="451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E3F5C47A-25F6-D343-4778-7CD59DA09E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6076564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83A3B37-E9B1-2629-131B-046EFDBFA54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E46C54E-3E3D-5891-CBB5-50586A08F43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C493A2BB-C282-2C6F-8027-1AE837464FA6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E825A2-A30D-DF83-BE74-03577E5C65F6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415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GB" sz="3500">
                <a:solidFill>
                  <a:srgbClr val="FFFFFF"/>
                </a:solidFill>
              </a:rPr>
              <a:t>The role of insurance in business</a:t>
            </a: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E18E1135-A91C-3EA9-1B8A-F46B3E1AF7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925935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C8FA12EC-8198-78B0-4B69-E78BA1141D7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CB0782E-91E3-184D-F71D-CD65F5F26A8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30B7DD6D-9907-6993-DB49-E0DCA4CEC6A1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E79011-3AF7-1C1B-3BB1-9D60EF32BE9F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302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n-GB" sz="4700" dirty="0"/>
              <a:t>Plenary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E3F5C47A-25F6-D343-4778-7CD59DA09E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6253382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5D497471-6F0A-EFC3-F043-87E8870B042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9E2D20E-591E-8610-D80F-1EF18CD9306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B0A5109-EF52-70A8-0157-A80AE411CF90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639B49-7A3C-5B9C-6F75-25C142CD7F66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644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724072" y="629268"/>
            <a:ext cx="4939868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100" dirty="0">
                <a:cs typeface="Calibri Light"/>
              </a:rPr>
              <a:t>Recall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24073" y="2438400"/>
            <a:ext cx="4939867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Name the four macroeconomic policies.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Draw a diagram to show one of them.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Explain the diagram.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D1D915D-380C-5D7A-E266-AC46177055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126" r="20649" b="-7"/>
          <a:stretch/>
        </p:blipFill>
        <p:spPr>
          <a:xfrm>
            <a:off x="20" y="10"/>
            <a:ext cx="3476673" cy="6857990"/>
          </a:xfrm>
          <a:prstGeom prst="rect">
            <a:avLst/>
          </a:prstGeom>
          <a:effectLst/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10700" y="2115117"/>
            <a:ext cx="4732020" cy="0"/>
          </a:xfrm>
          <a:prstGeom prst="line">
            <a:avLst/>
          </a:prstGeom>
          <a:ln w="19050">
            <a:solidFill>
              <a:srgbClr val="CD24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775E472C-2022-A4C9-DFB0-8723471D228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D1AC586-2B94-337F-8A8C-607E0A6C61A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C123D162-99A5-46C8-B95B-FCA87506A76B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2A82CC-0AB1-4512-1986-1006AF18DB71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814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724072" y="629268"/>
            <a:ext cx="4939868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100" dirty="0">
                <a:cs typeface="Calibri Light"/>
              </a:rPr>
              <a:t>Starter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24073" y="2438400"/>
            <a:ext cx="4939867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/>
              <a:t>How would you describe yourself – risk taker  or risk averse?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/>
              <a:t>What factors influence when you are willing to take risks?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/>
              <a:t>What risks do entrepreneurs take when setting up a business?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/>
              <a:t>Would you lend the person sat next to you £20?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D1D915D-380C-5D7A-E266-AC46177055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126" r="20649" b="-7"/>
          <a:stretch/>
        </p:blipFill>
        <p:spPr>
          <a:xfrm>
            <a:off x="20" y="10"/>
            <a:ext cx="3476673" cy="6857990"/>
          </a:xfrm>
          <a:prstGeom prst="rect">
            <a:avLst/>
          </a:prstGeom>
          <a:effectLst/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10700" y="2115117"/>
            <a:ext cx="4732020" cy="0"/>
          </a:xfrm>
          <a:prstGeom prst="line">
            <a:avLst/>
          </a:prstGeom>
          <a:ln w="19050">
            <a:solidFill>
              <a:srgbClr val="CD24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02D725C0-5F87-44A5-BF70-97730CC1A56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B562A0D-6B49-0007-6FB4-828D6B70EA4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83DB5235-587A-A05A-4B1A-2CF7A4191D53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90AC5E-3E5B-8EC4-7743-8F5DC27EC9CF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731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758" y="448055"/>
            <a:ext cx="2560777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82930" y="731519"/>
            <a:ext cx="2133893" cy="3237579"/>
          </a:xfrm>
        </p:spPr>
        <p:txBody>
          <a:bodyPr>
            <a:normAutofit/>
          </a:bodyPr>
          <a:lstStyle/>
          <a:p>
            <a:r>
              <a:rPr lang="en-GB" sz="3300" dirty="0">
                <a:solidFill>
                  <a:srgbClr val="FFFFFF"/>
                </a:solidFill>
              </a:rPr>
              <a:t>Learning Objectives</a:t>
            </a:r>
            <a:endParaRPr lang="en-GB" sz="3300" dirty="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757" y="4419227"/>
            <a:ext cx="2560777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3452" y="448055"/>
            <a:ext cx="5766356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4781" y="686862"/>
            <a:ext cx="5278194" cy="5475129"/>
          </a:xfrm>
        </p:spPr>
        <p:txBody>
          <a:bodyPr anchor="ctr">
            <a:normAutofit/>
          </a:bodyPr>
          <a:lstStyle/>
          <a:p>
            <a:pPr lvl="1"/>
            <a:r>
              <a:rPr lang="en-GB" sz="2300" dirty="0"/>
              <a:t>Are you able the difference between risk and uncertainty?</a:t>
            </a:r>
            <a:endParaRPr lang="en-US" dirty="0"/>
          </a:p>
          <a:p>
            <a:pPr lvl="1"/>
            <a:r>
              <a:rPr lang="en-GB" sz="2300" dirty="0"/>
              <a:t>Are you able to explain the impact of shocks?</a:t>
            </a:r>
            <a:endParaRPr lang="en-GB" sz="2300" dirty="0">
              <a:cs typeface="Calibri"/>
            </a:endParaRPr>
          </a:p>
          <a:p>
            <a:pPr lvl="1"/>
            <a:r>
              <a:rPr lang="en-GB" sz="2300" dirty="0"/>
              <a:t>Are you able to analyse exchange rate risk and the need for forward markets?</a:t>
            </a:r>
            <a:endParaRPr lang="en-GB" sz="2300" dirty="0">
              <a:cs typeface="Calibri"/>
            </a:endParaRPr>
          </a:p>
          <a:p>
            <a:pPr lvl="1"/>
            <a:r>
              <a:rPr lang="en-GB" sz="2300" dirty="0"/>
              <a:t>Are you able to explain the role of insurance in business?</a:t>
            </a:r>
            <a:endParaRPr lang="en-GB" sz="2300" dirty="0">
              <a:cs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08F8EF5-A960-E9D4-7E5B-8F7DEF9138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58AB71A-C7EF-4509-2D25-EB44B7A224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ECA0A9C-376A-1B9C-E528-5D1989EB6DBA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988F8C-FB2C-3ECB-71E2-14C569454B68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3321" y="329184"/>
            <a:ext cx="4688333" cy="1783080"/>
          </a:xfrm>
        </p:spPr>
        <p:txBody>
          <a:bodyPr anchor="b">
            <a:normAutofit/>
          </a:bodyPr>
          <a:lstStyle/>
          <a:p>
            <a:r>
              <a:rPr lang="en-GB" sz="4700"/>
              <a:t>Risk and uncertainty</a:t>
            </a:r>
          </a:p>
        </p:txBody>
      </p:sp>
      <p:pic>
        <p:nvPicPr>
          <p:cNvPr id="15" name="Picture 4" descr="Red toy person in front of two lines of white figures">
            <a:extLst>
              <a:ext uri="{FF2B5EF4-FFF2-40B4-BE49-F238E27FC236}">
                <a16:creationId xmlns:a16="http://schemas.microsoft.com/office/drawing/2014/main" id="{68809B43-7D5F-5586-5E0B-34DFD2C41F1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986" r="31466" b="5"/>
          <a:stretch/>
        </p:blipFill>
        <p:spPr>
          <a:xfrm>
            <a:off x="20" y="10"/>
            <a:ext cx="3492988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6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3321" y="2374947"/>
            <a:ext cx="3182692" cy="18288"/>
          </a:xfrm>
          <a:custGeom>
            <a:avLst/>
            <a:gdLst>
              <a:gd name="connsiteX0" fmla="*/ 0 w 3182692"/>
              <a:gd name="connsiteY0" fmla="*/ 0 h 18288"/>
              <a:gd name="connsiteX1" fmla="*/ 636538 w 3182692"/>
              <a:gd name="connsiteY1" fmla="*/ 0 h 18288"/>
              <a:gd name="connsiteX2" fmla="*/ 1273077 w 3182692"/>
              <a:gd name="connsiteY2" fmla="*/ 0 h 18288"/>
              <a:gd name="connsiteX3" fmla="*/ 1909615 w 3182692"/>
              <a:gd name="connsiteY3" fmla="*/ 0 h 18288"/>
              <a:gd name="connsiteX4" fmla="*/ 2482500 w 3182692"/>
              <a:gd name="connsiteY4" fmla="*/ 0 h 18288"/>
              <a:gd name="connsiteX5" fmla="*/ 3182692 w 3182692"/>
              <a:gd name="connsiteY5" fmla="*/ 0 h 18288"/>
              <a:gd name="connsiteX6" fmla="*/ 3182692 w 3182692"/>
              <a:gd name="connsiteY6" fmla="*/ 18288 h 18288"/>
              <a:gd name="connsiteX7" fmla="*/ 2609807 w 3182692"/>
              <a:gd name="connsiteY7" fmla="*/ 18288 h 18288"/>
              <a:gd name="connsiteX8" fmla="*/ 2068750 w 3182692"/>
              <a:gd name="connsiteY8" fmla="*/ 18288 h 18288"/>
              <a:gd name="connsiteX9" fmla="*/ 1432211 w 3182692"/>
              <a:gd name="connsiteY9" fmla="*/ 18288 h 18288"/>
              <a:gd name="connsiteX10" fmla="*/ 859327 w 3182692"/>
              <a:gd name="connsiteY10" fmla="*/ 18288 h 18288"/>
              <a:gd name="connsiteX11" fmla="*/ 0 w 3182692"/>
              <a:gd name="connsiteY11" fmla="*/ 18288 h 18288"/>
              <a:gd name="connsiteX12" fmla="*/ 0 w 3182692"/>
              <a:gd name="connsiteY12" fmla="*/ 0 h 18288"/>
              <a:gd name="connsiteX0" fmla="*/ 0 w 3182692"/>
              <a:gd name="connsiteY0" fmla="*/ 0 h 18288"/>
              <a:gd name="connsiteX1" fmla="*/ 572885 w 3182692"/>
              <a:gd name="connsiteY1" fmla="*/ 0 h 18288"/>
              <a:gd name="connsiteX2" fmla="*/ 1113942 w 3182692"/>
              <a:gd name="connsiteY2" fmla="*/ 0 h 18288"/>
              <a:gd name="connsiteX3" fmla="*/ 1686827 w 3182692"/>
              <a:gd name="connsiteY3" fmla="*/ 0 h 18288"/>
              <a:gd name="connsiteX4" fmla="*/ 2323365 w 3182692"/>
              <a:gd name="connsiteY4" fmla="*/ 0 h 18288"/>
              <a:gd name="connsiteX5" fmla="*/ 3182692 w 3182692"/>
              <a:gd name="connsiteY5" fmla="*/ 0 h 18288"/>
              <a:gd name="connsiteX6" fmla="*/ 3182692 w 3182692"/>
              <a:gd name="connsiteY6" fmla="*/ 18288 h 18288"/>
              <a:gd name="connsiteX7" fmla="*/ 2546154 w 3182692"/>
              <a:gd name="connsiteY7" fmla="*/ 18288 h 18288"/>
              <a:gd name="connsiteX8" fmla="*/ 1845961 w 3182692"/>
              <a:gd name="connsiteY8" fmla="*/ 18288 h 18288"/>
              <a:gd name="connsiteX9" fmla="*/ 1304904 w 3182692"/>
              <a:gd name="connsiteY9" fmla="*/ 18288 h 18288"/>
              <a:gd name="connsiteX10" fmla="*/ 604711 w 3182692"/>
              <a:gd name="connsiteY10" fmla="*/ 18288 h 18288"/>
              <a:gd name="connsiteX11" fmla="*/ 0 w 3182692"/>
              <a:gd name="connsiteY11" fmla="*/ 18288 h 18288"/>
              <a:gd name="connsiteX12" fmla="*/ 0 w 3182692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82692" h="18288" fill="none" extrusionOk="0">
                <a:moveTo>
                  <a:pt x="0" y="0"/>
                </a:moveTo>
                <a:cubicBezTo>
                  <a:pt x="225870" y="33585"/>
                  <a:pt x="418138" y="17639"/>
                  <a:pt x="636538" y="0"/>
                </a:cubicBezTo>
                <a:cubicBezTo>
                  <a:pt x="865372" y="-3887"/>
                  <a:pt x="1010746" y="-18166"/>
                  <a:pt x="1273077" y="0"/>
                </a:cubicBezTo>
                <a:cubicBezTo>
                  <a:pt x="1527846" y="-24408"/>
                  <a:pt x="1703704" y="-36055"/>
                  <a:pt x="1909615" y="0"/>
                </a:cubicBezTo>
                <a:cubicBezTo>
                  <a:pt x="2119487" y="1667"/>
                  <a:pt x="2200543" y="-19343"/>
                  <a:pt x="2482500" y="0"/>
                </a:cubicBezTo>
                <a:cubicBezTo>
                  <a:pt x="2736775" y="57438"/>
                  <a:pt x="2997998" y="-48885"/>
                  <a:pt x="3182692" y="0"/>
                </a:cubicBezTo>
                <a:cubicBezTo>
                  <a:pt x="3182658" y="4844"/>
                  <a:pt x="3182282" y="11009"/>
                  <a:pt x="3182692" y="18288"/>
                </a:cubicBezTo>
                <a:cubicBezTo>
                  <a:pt x="2944477" y="15825"/>
                  <a:pt x="2868931" y="12370"/>
                  <a:pt x="2609807" y="18288"/>
                </a:cubicBezTo>
                <a:cubicBezTo>
                  <a:pt x="2341556" y="6193"/>
                  <a:pt x="2324113" y="22706"/>
                  <a:pt x="2068750" y="18288"/>
                </a:cubicBezTo>
                <a:cubicBezTo>
                  <a:pt x="1817163" y="7852"/>
                  <a:pt x="1716254" y="25979"/>
                  <a:pt x="1432211" y="18288"/>
                </a:cubicBezTo>
                <a:cubicBezTo>
                  <a:pt x="1164747" y="-28137"/>
                  <a:pt x="993140" y="27575"/>
                  <a:pt x="859327" y="18288"/>
                </a:cubicBezTo>
                <a:cubicBezTo>
                  <a:pt x="750703" y="-24974"/>
                  <a:pt x="236193" y="38731"/>
                  <a:pt x="0" y="18288"/>
                </a:cubicBezTo>
                <a:cubicBezTo>
                  <a:pt x="-649" y="11698"/>
                  <a:pt x="663" y="5413"/>
                  <a:pt x="0" y="0"/>
                </a:cubicBezTo>
                <a:close/>
              </a:path>
              <a:path w="3182692" h="18288" stroke="0" extrusionOk="0">
                <a:moveTo>
                  <a:pt x="0" y="0"/>
                </a:moveTo>
                <a:cubicBezTo>
                  <a:pt x="224421" y="-39331"/>
                  <a:pt x="418777" y="11439"/>
                  <a:pt x="572885" y="0"/>
                </a:cubicBezTo>
                <a:cubicBezTo>
                  <a:pt x="750333" y="-6388"/>
                  <a:pt x="940592" y="15806"/>
                  <a:pt x="1113942" y="0"/>
                </a:cubicBezTo>
                <a:cubicBezTo>
                  <a:pt x="1322785" y="-1777"/>
                  <a:pt x="1505363" y="28230"/>
                  <a:pt x="1686827" y="0"/>
                </a:cubicBezTo>
                <a:cubicBezTo>
                  <a:pt x="1853304" y="1595"/>
                  <a:pt x="2194652" y="-1232"/>
                  <a:pt x="2323365" y="0"/>
                </a:cubicBezTo>
                <a:cubicBezTo>
                  <a:pt x="2488732" y="36406"/>
                  <a:pt x="2902093" y="-40336"/>
                  <a:pt x="3182692" y="0"/>
                </a:cubicBezTo>
                <a:cubicBezTo>
                  <a:pt x="3182167" y="5049"/>
                  <a:pt x="3182885" y="12044"/>
                  <a:pt x="3182692" y="18288"/>
                </a:cubicBezTo>
                <a:cubicBezTo>
                  <a:pt x="3012563" y="-37820"/>
                  <a:pt x="2765409" y="35618"/>
                  <a:pt x="2546154" y="18288"/>
                </a:cubicBezTo>
                <a:cubicBezTo>
                  <a:pt x="2333381" y="13914"/>
                  <a:pt x="2154438" y="9838"/>
                  <a:pt x="1845961" y="18288"/>
                </a:cubicBezTo>
                <a:cubicBezTo>
                  <a:pt x="1531509" y="33812"/>
                  <a:pt x="1456631" y="-6606"/>
                  <a:pt x="1304904" y="18288"/>
                </a:cubicBezTo>
                <a:cubicBezTo>
                  <a:pt x="1168344" y="36351"/>
                  <a:pt x="928499" y="15047"/>
                  <a:pt x="604711" y="18288"/>
                </a:cubicBezTo>
                <a:cubicBezTo>
                  <a:pt x="285438" y="38007"/>
                  <a:pt x="116029" y="-22204"/>
                  <a:pt x="0" y="18288"/>
                </a:cubicBezTo>
                <a:cubicBezTo>
                  <a:pt x="-39" y="12511"/>
                  <a:pt x="-381" y="8039"/>
                  <a:pt x="0" y="0"/>
                </a:cubicBezTo>
                <a:close/>
              </a:path>
              <a:path w="3182692" h="18288" fill="none" stroke="0" extrusionOk="0">
                <a:moveTo>
                  <a:pt x="0" y="0"/>
                </a:moveTo>
                <a:cubicBezTo>
                  <a:pt x="245832" y="29445"/>
                  <a:pt x="388924" y="-28919"/>
                  <a:pt x="636538" y="0"/>
                </a:cubicBezTo>
                <a:cubicBezTo>
                  <a:pt x="854919" y="4634"/>
                  <a:pt x="991654" y="8864"/>
                  <a:pt x="1273077" y="0"/>
                </a:cubicBezTo>
                <a:cubicBezTo>
                  <a:pt x="1566644" y="-14667"/>
                  <a:pt x="1666526" y="3717"/>
                  <a:pt x="1909615" y="0"/>
                </a:cubicBezTo>
                <a:cubicBezTo>
                  <a:pt x="2138795" y="27220"/>
                  <a:pt x="2225506" y="-13892"/>
                  <a:pt x="2482500" y="0"/>
                </a:cubicBezTo>
                <a:cubicBezTo>
                  <a:pt x="2775583" y="32183"/>
                  <a:pt x="3003218" y="-43687"/>
                  <a:pt x="3182692" y="0"/>
                </a:cubicBezTo>
                <a:cubicBezTo>
                  <a:pt x="3183006" y="4158"/>
                  <a:pt x="3181713" y="12539"/>
                  <a:pt x="3182692" y="18288"/>
                </a:cubicBezTo>
                <a:cubicBezTo>
                  <a:pt x="2959845" y="25574"/>
                  <a:pt x="2868929" y="24980"/>
                  <a:pt x="2609807" y="18288"/>
                </a:cubicBezTo>
                <a:cubicBezTo>
                  <a:pt x="2341405" y="5992"/>
                  <a:pt x="2328488" y="20436"/>
                  <a:pt x="2068750" y="18288"/>
                </a:cubicBezTo>
                <a:cubicBezTo>
                  <a:pt x="1816113" y="2395"/>
                  <a:pt x="1699345" y="36855"/>
                  <a:pt x="1432211" y="18288"/>
                </a:cubicBezTo>
                <a:cubicBezTo>
                  <a:pt x="1148381" y="-28184"/>
                  <a:pt x="987622" y="2403"/>
                  <a:pt x="859327" y="18288"/>
                </a:cubicBezTo>
                <a:cubicBezTo>
                  <a:pt x="743387" y="37422"/>
                  <a:pt x="194182" y="18789"/>
                  <a:pt x="0" y="18288"/>
                </a:cubicBezTo>
                <a:cubicBezTo>
                  <a:pt x="20" y="11469"/>
                  <a:pt x="-29" y="515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custGeom>
                    <a:avLst/>
                    <a:gdLst>
                      <a:gd name="connsiteX0" fmla="*/ 0 w 3182692"/>
                      <a:gd name="connsiteY0" fmla="*/ 0 h 18288"/>
                      <a:gd name="connsiteX1" fmla="*/ 636538 w 3182692"/>
                      <a:gd name="connsiteY1" fmla="*/ 0 h 18288"/>
                      <a:gd name="connsiteX2" fmla="*/ 1273077 w 3182692"/>
                      <a:gd name="connsiteY2" fmla="*/ 0 h 18288"/>
                      <a:gd name="connsiteX3" fmla="*/ 1909615 w 3182692"/>
                      <a:gd name="connsiteY3" fmla="*/ 0 h 18288"/>
                      <a:gd name="connsiteX4" fmla="*/ 2482500 w 3182692"/>
                      <a:gd name="connsiteY4" fmla="*/ 0 h 18288"/>
                      <a:gd name="connsiteX5" fmla="*/ 3182692 w 3182692"/>
                      <a:gd name="connsiteY5" fmla="*/ 0 h 18288"/>
                      <a:gd name="connsiteX6" fmla="*/ 3182692 w 3182692"/>
                      <a:gd name="connsiteY6" fmla="*/ 18288 h 18288"/>
                      <a:gd name="connsiteX7" fmla="*/ 2609807 w 3182692"/>
                      <a:gd name="connsiteY7" fmla="*/ 18288 h 18288"/>
                      <a:gd name="connsiteX8" fmla="*/ 2068750 w 3182692"/>
                      <a:gd name="connsiteY8" fmla="*/ 18288 h 18288"/>
                      <a:gd name="connsiteX9" fmla="*/ 1432211 w 3182692"/>
                      <a:gd name="connsiteY9" fmla="*/ 18288 h 18288"/>
                      <a:gd name="connsiteX10" fmla="*/ 859327 w 3182692"/>
                      <a:gd name="connsiteY10" fmla="*/ 18288 h 18288"/>
                      <a:gd name="connsiteX11" fmla="*/ 0 w 3182692"/>
                      <a:gd name="connsiteY11" fmla="*/ 18288 h 18288"/>
                      <a:gd name="connsiteX12" fmla="*/ 0 w 3182692"/>
                      <a:gd name="connsiteY12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3182692" h="18288" fill="none" extrusionOk="0">
                        <a:moveTo>
                          <a:pt x="0" y="0"/>
                        </a:moveTo>
                        <a:cubicBezTo>
                          <a:pt x="253588" y="25878"/>
                          <a:pt x="409323" y="-5359"/>
                          <a:pt x="636538" y="0"/>
                        </a:cubicBezTo>
                        <a:cubicBezTo>
                          <a:pt x="863753" y="5359"/>
                          <a:pt x="1007727" y="-28"/>
                          <a:pt x="1273077" y="0"/>
                        </a:cubicBezTo>
                        <a:cubicBezTo>
                          <a:pt x="1538427" y="28"/>
                          <a:pt x="1698640" y="-12775"/>
                          <a:pt x="1909615" y="0"/>
                        </a:cubicBezTo>
                        <a:cubicBezTo>
                          <a:pt x="2120590" y="12775"/>
                          <a:pt x="2210293" y="-21823"/>
                          <a:pt x="2482500" y="0"/>
                        </a:cubicBezTo>
                        <a:cubicBezTo>
                          <a:pt x="2754708" y="21823"/>
                          <a:pt x="3004133" y="-28750"/>
                          <a:pt x="3182692" y="0"/>
                        </a:cubicBezTo>
                        <a:cubicBezTo>
                          <a:pt x="3183134" y="4516"/>
                          <a:pt x="3181865" y="12266"/>
                          <a:pt x="3182692" y="18288"/>
                        </a:cubicBezTo>
                        <a:cubicBezTo>
                          <a:pt x="2947402" y="22440"/>
                          <a:pt x="2876226" y="27191"/>
                          <a:pt x="2609807" y="18288"/>
                        </a:cubicBezTo>
                        <a:cubicBezTo>
                          <a:pt x="2343389" y="9385"/>
                          <a:pt x="2326689" y="25579"/>
                          <a:pt x="2068750" y="18288"/>
                        </a:cubicBezTo>
                        <a:cubicBezTo>
                          <a:pt x="1810811" y="10997"/>
                          <a:pt x="1713836" y="48219"/>
                          <a:pt x="1432211" y="18288"/>
                        </a:cubicBezTo>
                        <a:cubicBezTo>
                          <a:pt x="1150586" y="-11643"/>
                          <a:pt x="982765" y="3747"/>
                          <a:pt x="859327" y="18288"/>
                        </a:cubicBezTo>
                        <a:cubicBezTo>
                          <a:pt x="735889" y="32829"/>
                          <a:pt x="254183" y="35231"/>
                          <a:pt x="0" y="18288"/>
                        </a:cubicBezTo>
                        <a:cubicBezTo>
                          <a:pt x="-306" y="11477"/>
                          <a:pt x="485" y="4355"/>
                          <a:pt x="0" y="0"/>
                        </a:cubicBezTo>
                        <a:close/>
                      </a:path>
                      <a:path w="3182692" h="18288" stroke="0" extrusionOk="0">
                        <a:moveTo>
                          <a:pt x="0" y="0"/>
                        </a:moveTo>
                        <a:cubicBezTo>
                          <a:pt x="243108" y="-22426"/>
                          <a:pt x="387854" y="22949"/>
                          <a:pt x="572885" y="0"/>
                        </a:cubicBezTo>
                        <a:cubicBezTo>
                          <a:pt x="757916" y="-22949"/>
                          <a:pt x="923707" y="6797"/>
                          <a:pt x="1113942" y="0"/>
                        </a:cubicBezTo>
                        <a:cubicBezTo>
                          <a:pt x="1304177" y="-6797"/>
                          <a:pt x="1495991" y="20627"/>
                          <a:pt x="1686827" y="0"/>
                        </a:cubicBezTo>
                        <a:cubicBezTo>
                          <a:pt x="1877663" y="-20627"/>
                          <a:pt x="2170182" y="-20672"/>
                          <a:pt x="2323365" y="0"/>
                        </a:cubicBezTo>
                        <a:cubicBezTo>
                          <a:pt x="2476548" y="20672"/>
                          <a:pt x="2919164" y="6097"/>
                          <a:pt x="3182692" y="0"/>
                        </a:cubicBezTo>
                        <a:cubicBezTo>
                          <a:pt x="3183269" y="4624"/>
                          <a:pt x="3183511" y="11191"/>
                          <a:pt x="3182692" y="18288"/>
                        </a:cubicBezTo>
                        <a:cubicBezTo>
                          <a:pt x="3026065" y="-10849"/>
                          <a:pt x="2775006" y="23067"/>
                          <a:pt x="2546154" y="18288"/>
                        </a:cubicBezTo>
                        <a:cubicBezTo>
                          <a:pt x="2317302" y="13509"/>
                          <a:pt x="2168173" y="-8513"/>
                          <a:pt x="1845961" y="18288"/>
                        </a:cubicBezTo>
                        <a:cubicBezTo>
                          <a:pt x="1523749" y="45089"/>
                          <a:pt x="1450078" y="-844"/>
                          <a:pt x="1304904" y="18288"/>
                        </a:cubicBezTo>
                        <a:cubicBezTo>
                          <a:pt x="1159730" y="37420"/>
                          <a:pt x="942635" y="-10021"/>
                          <a:pt x="604711" y="18288"/>
                        </a:cubicBezTo>
                        <a:cubicBezTo>
                          <a:pt x="266787" y="46597"/>
                          <a:pt x="141927" y="-8395"/>
                          <a:pt x="0" y="18288"/>
                        </a:cubicBezTo>
                        <a:cubicBezTo>
                          <a:pt x="-171" y="12755"/>
                          <a:pt x="-690" y="793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3321" y="2706624"/>
            <a:ext cx="4688333" cy="3483864"/>
          </a:xfrm>
        </p:spPr>
        <p:txBody>
          <a:bodyPr>
            <a:normAutofit/>
          </a:bodyPr>
          <a:lstStyle/>
          <a:p>
            <a:r>
              <a:rPr lang="en-GB" sz="1600"/>
              <a:t>Both risk and uncertainty deal with unknowns</a:t>
            </a:r>
          </a:p>
          <a:p>
            <a:r>
              <a:rPr lang="en-GB" sz="1600"/>
              <a:t>Risks</a:t>
            </a:r>
          </a:p>
          <a:p>
            <a:pPr lvl="1"/>
            <a:r>
              <a:rPr lang="en-GB" sz="1600"/>
              <a:t>It is possible to add a probability to quantify the degree of risk</a:t>
            </a:r>
          </a:p>
          <a:p>
            <a:pPr lvl="1"/>
            <a:r>
              <a:rPr lang="en-GB" sz="1600"/>
              <a:t>It is measurable</a:t>
            </a:r>
          </a:p>
          <a:p>
            <a:r>
              <a:rPr lang="en-GB" sz="1600"/>
              <a:t>Uncertainties</a:t>
            </a:r>
          </a:p>
          <a:p>
            <a:pPr lvl="1"/>
            <a:r>
              <a:rPr lang="en-GB" sz="1600"/>
              <a:t>It is not possible to add a quantifiable probability as the outcome is too unpredictable</a:t>
            </a:r>
          </a:p>
          <a:p>
            <a:pPr lvl="1"/>
            <a:r>
              <a:rPr lang="en-GB" sz="1600"/>
              <a:t>It is not measurable</a:t>
            </a:r>
          </a:p>
          <a:p>
            <a:r>
              <a:rPr lang="en-GB" sz="1600"/>
              <a:t>Economic decision making involves both risk and uncertainties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86C6E9-93E6-CAC5-D0D3-558F1DF0550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F0B4A55-3078-1880-1971-E68577AF3D7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328451C-045F-B79B-5229-7DD01811EA34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2AC358-7428-ABA3-7DE3-7E8EC7C8EC9C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280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GB" sz="4700"/>
              <a:t>Risk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r>
              <a:rPr lang="en-GB" sz="1900" dirty="0"/>
              <a:t>Examples of risk in business and economics include:</a:t>
            </a:r>
          </a:p>
          <a:p>
            <a:pPr lvl="1">
              <a:spcBef>
                <a:spcPts val="0"/>
              </a:spcBef>
            </a:pPr>
            <a:r>
              <a:rPr lang="en-GB" sz="1900" dirty="0"/>
              <a:t>An entrepreneur takes a risk when setting up in business</a:t>
            </a:r>
            <a:endParaRPr lang="en-GB" sz="1900" dirty="0">
              <a:cs typeface="Calibri"/>
            </a:endParaRPr>
          </a:p>
          <a:p>
            <a:pPr lvl="2">
              <a:spcBef>
                <a:spcPts val="0"/>
              </a:spcBef>
            </a:pPr>
            <a:r>
              <a:rPr lang="en-GB" sz="1900" dirty="0"/>
              <a:t>May have given up paid employment</a:t>
            </a:r>
            <a:endParaRPr lang="en-GB" sz="1900" dirty="0">
              <a:cs typeface="Calibri"/>
            </a:endParaRPr>
          </a:p>
          <a:p>
            <a:pPr lvl="2">
              <a:spcBef>
                <a:spcPts val="0"/>
              </a:spcBef>
            </a:pPr>
            <a:r>
              <a:rPr lang="en-GB" sz="1900" dirty="0"/>
              <a:t>Investing personal savings into a venture that may not work</a:t>
            </a:r>
            <a:endParaRPr lang="en-GB" sz="1900" dirty="0">
              <a:cs typeface="Calibri"/>
            </a:endParaRPr>
          </a:p>
          <a:p>
            <a:pPr lvl="2">
              <a:spcBef>
                <a:spcPts val="0"/>
              </a:spcBef>
            </a:pPr>
            <a:r>
              <a:rPr lang="en-GB" sz="1900" dirty="0"/>
              <a:t>Personal esteem and reputation</a:t>
            </a:r>
            <a:endParaRPr lang="en-GB" sz="1900" dirty="0">
              <a:cs typeface="Calibri"/>
            </a:endParaRPr>
          </a:p>
          <a:p>
            <a:pPr lvl="2">
              <a:spcBef>
                <a:spcPts val="0"/>
              </a:spcBef>
            </a:pPr>
            <a:r>
              <a:rPr lang="en-GB" sz="1900" dirty="0"/>
              <a:t>Family home and possessions may be at risk</a:t>
            </a:r>
            <a:endParaRPr lang="en-GB" sz="1900" dirty="0">
              <a:cs typeface="Calibri"/>
            </a:endParaRPr>
          </a:p>
          <a:p>
            <a:pPr lvl="1">
              <a:spcBef>
                <a:spcPts val="0"/>
              </a:spcBef>
            </a:pPr>
            <a:endParaRPr lang="en-GB" sz="1900" dirty="0">
              <a:cs typeface="Calibri"/>
            </a:endParaRPr>
          </a:p>
          <a:p>
            <a:endParaRPr lang="en-GB" sz="19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592A93-33BF-60F9-26E8-594933C450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2233D3D-A35D-9051-0E99-7ED5DEE8AC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DBBEA18-7BEB-33E3-30FB-4E109FD337FD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5EB127-8AEF-C6DA-C7F3-698EADFD353D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956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GB" sz="4700"/>
              <a:t>Risk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>
              <a:spcBef>
                <a:spcPts val="0"/>
              </a:spcBef>
            </a:pPr>
            <a:r>
              <a:rPr lang="en-GB" sz="1900" dirty="0"/>
              <a:t>A financial institution when lending money</a:t>
            </a:r>
            <a:endParaRPr lang="en-US" dirty="0"/>
          </a:p>
          <a:p>
            <a:pPr lvl="2">
              <a:spcBef>
                <a:spcPts val="0"/>
              </a:spcBef>
            </a:pPr>
            <a:r>
              <a:rPr lang="en-GB" sz="1900" dirty="0"/>
              <a:t>Will it be paid back?</a:t>
            </a:r>
            <a:endParaRPr lang="en-GB" sz="1900" dirty="0">
              <a:cs typeface="Calibri"/>
            </a:endParaRPr>
          </a:p>
          <a:p>
            <a:pPr lvl="2">
              <a:spcBef>
                <a:spcPts val="0"/>
              </a:spcBef>
            </a:pPr>
            <a:r>
              <a:rPr lang="en-GB" sz="1900" dirty="0"/>
              <a:t>Is it secured against an asset?</a:t>
            </a:r>
            <a:endParaRPr lang="en-GB" sz="1900" dirty="0">
              <a:cs typeface="Calibri"/>
            </a:endParaRPr>
          </a:p>
          <a:p>
            <a:pPr lvl="2">
              <a:spcBef>
                <a:spcPts val="0"/>
              </a:spcBef>
            </a:pPr>
            <a:r>
              <a:rPr lang="en-GB" sz="1900" dirty="0"/>
              <a:t>What will happen if the business fails?</a:t>
            </a:r>
            <a:endParaRPr lang="en-GB" sz="1900" dirty="0">
              <a:cs typeface="Calibri"/>
            </a:endParaRPr>
          </a:p>
          <a:p>
            <a:pPr lvl="1">
              <a:spcBef>
                <a:spcPts val="0"/>
              </a:spcBef>
            </a:pPr>
            <a:r>
              <a:rPr lang="en-GB" sz="1900" dirty="0"/>
              <a:t>A supplier providing goods or services on credit i.e. supply now but give the customer time to pay</a:t>
            </a:r>
            <a:endParaRPr lang="en-GB" sz="1900" dirty="0">
              <a:cs typeface="Calibri"/>
            </a:endParaRPr>
          </a:p>
          <a:p>
            <a:pPr lvl="2">
              <a:spcBef>
                <a:spcPts val="0"/>
              </a:spcBef>
            </a:pPr>
            <a:r>
              <a:rPr lang="en-GB" sz="1900" dirty="0"/>
              <a:t>Will the supplier get paid?</a:t>
            </a:r>
            <a:endParaRPr lang="en-GB" sz="1900" dirty="0">
              <a:cs typeface="Calibri"/>
            </a:endParaRPr>
          </a:p>
          <a:p>
            <a:pPr lvl="2">
              <a:spcBef>
                <a:spcPts val="0"/>
              </a:spcBef>
            </a:pPr>
            <a:r>
              <a:rPr lang="en-GB" sz="1900" dirty="0"/>
              <a:t>If not how much have they lost?</a:t>
            </a:r>
            <a:endParaRPr lang="en-GB" sz="1900" dirty="0">
              <a:cs typeface="Calibri"/>
            </a:endParaRPr>
          </a:p>
          <a:p>
            <a:pPr lvl="2">
              <a:spcBef>
                <a:spcPts val="0"/>
              </a:spcBef>
            </a:pPr>
            <a:r>
              <a:rPr lang="en-GB" sz="1900" dirty="0"/>
              <a:t>How serious will this loss be to their own business?</a:t>
            </a:r>
            <a:endParaRPr lang="en-GB" sz="1900" dirty="0">
              <a:cs typeface="Calibri"/>
            </a:endParaRPr>
          </a:p>
          <a:p>
            <a:endParaRPr lang="en-GB" sz="19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2BBBED-92FA-6D19-6354-17426C44A2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D793E3-E299-78A1-A8ED-847C72275D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621AD23F-8F06-FF09-0D17-4573625808F8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1FD357-18E8-F6B4-084E-E3D2A36995A4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885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022" y="365760"/>
            <a:ext cx="7025402" cy="1188720"/>
          </a:xfrm>
        </p:spPr>
        <p:txBody>
          <a:bodyPr>
            <a:normAutofit/>
          </a:bodyPr>
          <a:lstStyle/>
          <a:p>
            <a:r>
              <a:rPr lang="en-GB"/>
              <a:t>The impact of shocks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23075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0"/>
            <a:ext cx="9144000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728740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0022" y="2176272"/>
            <a:ext cx="7025403" cy="4041648"/>
          </a:xfrm>
        </p:spPr>
        <p:txBody>
          <a:bodyPr anchor="t">
            <a:normAutofit/>
          </a:bodyPr>
          <a:lstStyle/>
          <a:p>
            <a:r>
              <a:rPr lang="en-GB" sz="2100"/>
              <a:t>A </a:t>
            </a:r>
            <a:r>
              <a:rPr lang="en-GB" sz="2100" b="1"/>
              <a:t>shock</a:t>
            </a:r>
            <a:r>
              <a:rPr lang="en-GB" sz="2100"/>
              <a:t> is an unpredictable event that has impacted on the economy</a:t>
            </a:r>
          </a:p>
          <a:p>
            <a:r>
              <a:rPr lang="en-GB" sz="2100"/>
              <a:t>Economic theory could not have been used to predict the shock</a:t>
            </a:r>
          </a:p>
          <a:p>
            <a:r>
              <a:rPr lang="en-GB" sz="2100"/>
              <a:t>Therefore, it can have a significant impact on individuals, firms and governments</a:t>
            </a:r>
          </a:p>
          <a:p>
            <a:r>
              <a:rPr lang="en-GB" sz="2100"/>
              <a:t>A </a:t>
            </a:r>
            <a:r>
              <a:rPr lang="en-GB" sz="2100" b="1"/>
              <a:t>supply-side shock </a:t>
            </a:r>
            <a:r>
              <a:rPr lang="en-GB" sz="2100"/>
              <a:t>will impact on the provision of a good or service and will effect price</a:t>
            </a:r>
          </a:p>
          <a:p>
            <a:r>
              <a:rPr lang="en-GB" sz="2100"/>
              <a:t>A </a:t>
            </a:r>
            <a:r>
              <a:rPr lang="en-GB" sz="2100" b="1"/>
              <a:t>demand-side shock </a:t>
            </a:r>
            <a:r>
              <a:rPr lang="en-GB" sz="2100"/>
              <a:t>will impact on the consumption of a good or service and will effect price</a:t>
            </a:r>
          </a:p>
          <a:p>
            <a:endParaRPr lang="en-GB" sz="2100"/>
          </a:p>
          <a:p>
            <a:endParaRPr lang="en-GB" sz="2100"/>
          </a:p>
          <a:p>
            <a:pPr>
              <a:spcBef>
                <a:spcPts val="0"/>
              </a:spcBef>
            </a:pPr>
            <a:endParaRPr lang="en-GB" sz="2100"/>
          </a:p>
          <a:p>
            <a:endParaRPr lang="en-GB" sz="21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6920F6-CF28-ABC8-4911-4BE2CD5A5B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9526976-BCE3-1F94-B50F-8AB97B96D2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CDCE6CE-6FCB-82F0-5A27-8188FDA063ED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0E29D3-04F5-CA42-453F-0E1E45EAD12D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582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n-GB" sz="4700"/>
              <a:t>The impact of shocks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  <a:gd name="connsiteX0" fmla="*/ 0 w 5410200"/>
              <a:gd name="connsiteY0" fmla="*/ 0 h 13716"/>
              <a:gd name="connsiteX1" fmla="*/ 622173 w 5410200"/>
              <a:gd name="connsiteY1" fmla="*/ 0 h 13716"/>
              <a:gd name="connsiteX2" fmla="*/ 1136142 w 5410200"/>
              <a:gd name="connsiteY2" fmla="*/ 0 h 13716"/>
              <a:gd name="connsiteX3" fmla="*/ 1920621 w 5410200"/>
              <a:gd name="connsiteY3" fmla="*/ 0 h 13716"/>
              <a:gd name="connsiteX4" fmla="*/ 2542794 w 5410200"/>
              <a:gd name="connsiteY4" fmla="*/ 0 h 13716"/>
              <a:gd name="connsiteX5" fmla="*/ 3164967 w 5410200"/>
              <a:gd name="connsiteY5" fmla="*/ 0 h 13716"/>
              <a:gd name="connsiteX6" fmla="*/ 3949446 w 5410200"/>
              <a:gd name="connsiteY6" fmla="*/ 0 h 13716"/>
              <a:gd name="connsiteX7" fmla="*/ 4517517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165854 w 5410200"/>
              <a:gd name="connsiteY11" fmla="*/ 13716 h 13716"/>
              <a:gd name="connsiteX12" fmla="*/ 3543681 w 5410200"/>
              <a:gd name="connsiteY12" fmla="*/ 13716 h 13716"/>
              <a:gd name="connsiteX13" fmla="*/ 2759202 w 5410200"/>
              <a:gd name="connsiteY13" fmla="*/ 13716 h 13716"/>
              <a:gd name="connsiteX14" fmla="*/ 1974723 w 5410200"/>
              <a:gd name="connsiteY14" fmla="*/ 13716 h 13716"/>
              <a:gd name="connsiteX15" fmla="*/ 1406652 w 5410200"/>
              <a:gd name="connsiteY15" fmla="*/ 13716 h 13716"/>
              <a:gd name="connsiteX16" fmla="*/ 730377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76940" y="8795"/>
                  <a:pt x="295530" y="-3818"/>
                  <a:pt x="568071" y="0"/>
                </a:cubicBezTo>
                <a:cubicBezTo>
                  <a:pt x="821049" y="-7814"/>
                  <a:pt x="977778" y="-9274"/>
                  <a:pt x="1298448" y="0"/>
                </a:cubicBezTo>
                <a:cubicBezTo>
                  <a:pt x="1590381" y="13044"/>
                  <a:pt x="1630605" y="-28"/>
                  <a:pt x="1920621" y="0"/>
                </a:cubicBezTo>
                <a:cubicBezTo>
                  <a:pt x="2206035" y="10386"/>
                  <a:pt x="2357755" y="-28028"/>
                  <a:pt x="2488692" y="0"/>
                </a:cubicBezTo>
                <a:cubicBezTo>
                  <a:pt x="2633521" y="25625"/>
                  <a:pt x="3022777" y="-45440"/>
                  <a:pt x="3219069" y="0"/>
                </a:cubicBezTo>
                <a:cubicBezTo>
                  <a:pt x="3460337" y="63290"/>
                  <a:pt x="3645640" y="26494"/>
                  <a:pt x="3895344" y="0"/>
                </a:cubicBezTo>
                <a:cubicBezTo>
                  <a:pt x="4126339" y="-535"/>
                  <a:pt x="4382665" y="-55222"/>
                  <a:pt x="4571619" y="0"/>
                </a:cubicBezTo>
                <a:cubicBezTo>
                  <a:pt x="4776405" y="-816"/>
                  <a:pt x="5201098" y="-43036"/>
                  <a:pt x="5410200" y="0"/>
                </a:cubicBezTo>
                <a:cubicBezTo>
                  <a:pt x="5409052" y="2649"/>
                  <a:pt x="5410186" y="9063"/>
                  <a:pt x="5410200" y="13716"/>
                </a:cubicBezTo>
                <a:cubicBezTo>
                  <a:pt x="5133704" y="5182"/>
                  <a:pt x="5123444" y="31477"/>
                  <a:pt x="4842129" y="13716"/>
                </a:cubicBezTo>
                <a:cubicBezTo>
                  <a:pt x="4568650" y="-219"/>
                  <a:pt x="4447390" y="8221"/>
                  <a:pt x="4328160" y="13716"/>
                </a:cubicBezTo>
                <a:cubicBezTo>
                  <a:pt x="4227436" y="28078"/>
                  <a:pt x="3754725" y="-2253"/>
                  <a:pt x="3597783" y="13716"/>
                </a:cubicBezTo>
                <a:cubicBezTo>
                  <a:pt x="3459353" y="10223"/>
                  <a:pt x="3317740" y="47315"/>
                  <a:pt x="3029712" y="13716"/>
                </a:cubicBezTo>
                <a:cubicBezTo>
                  <a:pt x="2766446" y="5245"/>
                  <a:pt x="2645518" y="35922"/>
                  <a:pt x="2299335" y="13716"/>
                </a:cubicBezTo>
                <a:cubicBezTo>
                  <a:pt x="1977844" y="23735"/>
                  <a:pt x="1781583" y="-1801"/>
                  <a:pt x="1514856" y="13716"/>
                </a:cubicBezTo>
                <a:cubicBezTo>
                  <a:pt x="1212648" y="18781"/>
                  <a:pt x="1087880" y="-4407"/>
                  <a:pt x="892683" y="13716"/>
                </a:cubicBezTo>
                <a:cubicBezTo>
                  <a:pt x="745769" y="11772"/>
                  <a:pt x="183254" y="-32062"/>
                  <a:pt x="0" y="13716"/>
                </a:cubicBezTo>
                <a:cubicBezTo>
                  <a:pt x="-907" y="9799"/>
                  <a:pt x="-75" y="7151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69468" y="-22806"/>
                  <a:pt x="392563" y="4840"/>
                  <a:pt x="622173" y="0"/>
                </a:cubicBezTo>
                <a:cubicBezTo>
                  <a:pt x="884216" y="-2196"/>
                  <a:pt x="1034637" y="7784"/>
                  <a:pt x="1136142" y="0"/>
                </a:cubicBezTo>
                <a:cubicBezTo>
                  <a:pt x="1204956" y="5920"/>
                  <a:pt x="1559779" y="-61408"/>
                  <a:pt x="1920621" y="0"/>
                </a:cubicBezTo>
                <a:cubicBezTo>
                  <a:pt x="2280250" y="-18581"/>
                  <a:pt x="2372470" y="4128"/>
                  <a:pt x="2542794" y="0"/>
                </a:cubicBezTo>
                <a:cubicBezTo>
                  <a:pt x="2688150" y="-17189"/>
                  <a:pt x="2885478" y="-51412"/>
                  <a:pt x="3164967" y="0"/>
                </a:cubicBezTo>
                <a:cubicBezTo>
                  <a:pt x="3470933" y="16143"/>
                  <a:pt x="3588003" y="-4313"/>
                  <a:pt x="3949446" y="0"/>
                </a:cubicBezTo>
                <a:cubicBezTo>
                  <a:pt x="4331172" y="1470"/>
                  <a:pt x="4289286" y="5331"/>
                  <a:pt x="4517517" y="0"/>
                </a:cubicBezTo>
                <a:cubicBezTo>
                  <a:pt x="4736577" y="41911"/>
                  <a:pt x="5141868" y="443"/>
                  <a:pt x="5410200" y="0"/>
                </a:cubicBezTo>
                <a:cubicBezTo>
                  <a:pt x="5410845" y="2936"/>
                  <a:pt x="5409877" y="9829"/>
                  <a:pt x="5410200" y="13716"/>
                </a:cubicBezTo>
                <a:cubicBezTo>
                  <a:pt x="5130880" y="48304"/>
                  <a:pt x="5008082" y="-27188"/>
                  <a:pt x="4842129" y="13716"/>
                </a:cubicBezTo>
                <a:cubicBezTo>
                  <a:pt x="4629232" y="38478"/>
                  <a:pt x="4430159" y="43872"/>
                  <a:pt x="4165854" y="13716"/>
                </a:cubicBezTo>
                <a:cubicBezTo>
                  <a:pt x="3880517" y="17026"/>
                  <a:pt x="3820863" y="-12209"/>
                  <a:pt x="3543681" y="13716"/>
                </a:cubicBezTo>
                <a:cubicBezTo>
                  <a:pt x="3267577" y="39687"/>
                  <a:pt x="3047131" y="-8774"/>
                  <a:pt x="2759202" y="13716"/>
                </a:cubicBezTo>
                <a:cubicBezTo>
                  <a:pt x="2418778" y="17929"/>
                  <a:pt x="2206820" y="-35095"/>
                  <a:pt x="1974723" y="13716"/>
                </a:cubicBezTo>
                <a:cubicBezTo>
                  <a:pt x="1740429" y="35710"/>
                  <a:pt x="1599301" y="34493"/>
                  <a:pt x="1406652" y="13716"/>
                </a:cubicBezTo>
                <a:cubicBezTo>
                  <a:pt x="1196601" y="3966"/>
                  <a:pt x="938578" y="38717"/>
                  <a:pt x="730377" y="13716"/>
                </a:cubicBezTo>
                <a:cubicBezTo>
                  <a:pt x="524173" y="26651"/>
                  <a:pt x="336004" y="-17469"/>
                  <a:pt x="0" y="13716"/>
                </a:cubicBezTo>
                <a:cubicBezTo>
                  <a:pt x="-377" y="9245"/>
                  <a:pt x="1157" y="3819"/>
                  <a:pt x="0" y="0"/>
                </a:cubicBezTo>
                <a:close/>
              </a:path>
              <a:path w="5410200" h="13716" fill="none" stroke="0" extrusionOk="0">
                <a:moveTo>
                  <a:pt x="0" y="0"/>
                </a:moveTo>
                <a:cubicBezTo>
                  <a:pt x="148438" y="-27720"/>
                  <a:pt x="315263" y="-14841"/>
                  <a:pt x="568071" y="0"/>
                </a:cubicBezTo>
                <a:cubicBezTo>
                  <a:pt x="840209" y="21288"/>
                  <a:pt x="982180" y="-6281"/>
                  <a:pt x="1298448" y="0"/>
                </a:cubicBezTo>
                <a:cubicBezTo>
                  <a:pt x="1577021" y="13763"/>
                  <a:pt x="1630910" y="1060"/>
                  <a:pt x="1920621" y="0"/>
                </a:cubicBezTo>
                <a:cubicBezTo>
                  <a:pt x="2200928" y="-1340"/>
                  <a:pt x="2382869" y="-10369"/>
                  <a:pt x="2488692" y="0"/>
                </a:cubicBezTo>
                <a:cubicBezTo>
                  <a:pt x="2620356" y="20061"/>
                  <a:pt x="3042766" y="-74691"/>
                  <a:pt x="3219069" y="0"/>
                </a:cubicBezTo>
                <a:cubicBezTo>
                  <a:pt x="3395755" y="31704"/>
                  <a:pt x="3646717" y="33546"/>
                  <a:pt x="3895344" y="0"/>
                </a:cubicBezTo>
                <a:cubicBezTo>
                  <a:pt x="4131847" y="-43416"/>
                  <a:pt x="4371681" y="11418"/>
                  <a:pt x="4571619" y="0"/>
                </a:cubicBezTo>
                <a:cubicBezTo>
                  <a:pt x="4799447" y="47677"/>
                  <a:pt x="5212547" y="1562"/>
                  <a:pt x="5410200" y="0"/>
                </a:cubicBezTo>
                <a:cubicBezTo>
                  <a:pt x="5408905" y="2744"/>
                  <a:pt x="5410401" y="9950"/>
                  <a:pt x="5410200" y="13716"/>
                </a:cubicBezTo>
                <a:cubicBezTo>
                  <a:pt x="5139576" y="2947"/>
                  <a:pt x="5122299" y="33775"/>
                  <a:pt x="4842129" y="13716"/>
                </a:cubicBezTo>
                <a:cubicBezTo>
                  <a:pt x="4566356" y="6655"/>
                  <a:pt x="4456854" y="15426"/>
                  <a:pt x="4328160" y="13716"/>
                </a:cubicBezTo>
                <a:cubicBezTo>
                  <a:pt x="4234703" y="-822"/>
                  <a:pt x="3768176" y="-16062"/>
                  <a:pt x="3597783" y="13716"/>
                </a:cubicBezTo>
                <a:cubicBezTo>
                  <a:pt x="3430303" y="10148"/>
                  <a:pt x="3287506" y="20215"/>
                  <a:pt x="3029712" y="13716"/>
                </a:cubicBezTo>
                <a:cubicBezTo>
                  <a:pt x="2742636" y="-2421"/>
                  <a:pt x="2637847" y="18109"/>
                  <a:pt x="2299335" y="13716"/>
                </a:cubicBezTo>
                <a:cubicBezTo>
                  <a:pt x="1959433" y="-7861"/>
                  <a:pt x="1779456" y="37101"/>
                  <a:pt x="1514856" y="13716"/>
                </a:cubicBezTo>
                <a:cubicBezTo>
                  <a:pt x="1212431" y="31797"/>
                  <a:pt x="1086601" y="7282"/>
                  <a:pt x="892683" y="13716"/>
                </a:cubicBezTo>
                <a:cubicBezTo>
                  <a:pt x="721500" y="45800"/>
                  <a:pt x="194249" y="-29802"/>
                  <a:pt x="0" y="13716"/>
                </a:cubicBezTo>
                <a:cubicBezTo>
                  <a:pt x="-508" y="9800"/>
                  <a:pt x="-280" y="682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5410200"/>
                      <a:gd name="connsiteY0" fmla="*/ 0 h 13716"/>
                      <a:gd name="connsiteX1" fmla="*/ 568071 w 5410200"/>
                      <a:gd name="connsiteY1" fmla="*/ 0 h 13716"/>
                      <a:gd name="connsiteX2" fmla="*/ 1298448 w 5410200"/>
                      <a:gd name="connsiteY2" fmla="*/ 0 h 13716"/>
                      <a:gd name="connsiteX3" fmla="*/ 1920621 w 5410200"/>
                      <a:gd name="connsiteY3" fmla="*/ 0 h 13716"/>
                      <a:gd name="connsiteX4" fmla="*/ 2488692 w 5410200"/>
                      <a:gd name="connsiteY4" fmla="*/ 0 h 13716"/>
                      <a:gd name="connsiteX5" fmla="*/ 3219069 w 5410200"/>
                      <a:gd name="connsiteY5" fmla="*/ 0 h 13716"/>
                      <a:gd name="connsiteX6" fmla="*/ 3895344 w 5410200"/>
                      <a:gd name="connsiteY6" fmla="*/ 0 h 13716"/>
                      <a:gd name="connsiteX7" fmla="*/ 4571619 w 5410200"/>
                      <a:gd name="connsiteY7" fmla="*/ 0 h 13716"/>
                      <a:gd name="connsiteX8" fmla="*/ 5410200 w 5410200"/>
                      <a:gd name="connsiteY8" fmla="*/ 0 h 13716"/>
                      <a:gd name="connsiteX9" fmla="*/ 5410200 w 5410200"/>
                      <a:gd name="connsiteY9" fmla="*/ 13716 h 13716"/>
                      <a:gd name="connsiteX10" fmla="*/ 4842129 w 5410200"/>
                      <a:gd name="connsiteY10" fmla="*/ 13716 h 13716"/>
                      <a:gd name="connsiteX11" fmla="*/ 4328160 w 5410200"/>
                      <a:gd name="connsiteY11" fmla="*/ 13716 h 13716"/>
                      <a:gd name="connsiteX12" fmla="*/ 3597783 w 5410200"/>
                      <a:gd name="connsiteY12" fmla="*/ 13716 h 13716"/>
                      <a:gd name="connsiteX13" fmla="*/ 3029712 w 5410200"/>
                      <a:gd name="connsiteY13" fmla="*/ 13716 h 13716"/>
                      <a:gd name="connsiteX14" fmla="*/ 2299335 w 5410200"/>
                      <a:gd name="connsiteY14" fmla="*/ 13716 h 13716"/>
                      <a:gd name="connsiteX15" fmla="*/ 1514856 w 5410200"/>
                      <a:gd name="connsiteY15" fmla="*/ 13716 h 13716"/>
                      <a:gd name="connsiteX16" fmla="*/ 892683 w 5410200"/>
                      <a:gd name="connsiteY16" fmla="*/ 13716 h 13716"/>
                      <a:gd name="connsiteX17" fmla="*/ 0 w 5410200"/>
                      <a:gd name="connsiteY17" fmla="*/ 13716 h 13716"/>
                      <a:gd name="connsiteX18" fmla="*/ 0 w 5410200"/>
                      <a:gd name="connsiteY18" fmla="*/ 0 h 137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5410200" h="13716" fill="none" extrusionOk="0">
                        <a:moveTo>
                          <a:pt x="0" y="0"/>
                        </a:moveTo>
                        <a:cubicBezTo>
                          <a:pt x="163050" y="-18707"/>
                          <a:pt x="319321" y="-16364"/>
                          <a:pt x="568071" y="0"/>
                        </a:cubicBezTo>
                        <a:cubicBezTo>
                          <a:pt x="816821" y="16364"/>
                          <a:pt x="1013224" y="-7268"/>
                          <a:pt x="1298448" y="0"/>
                        </a:cubicBezTo>
                        <a:cubicBezTo>
                          <a:pt x="1583672" y="7268"/>
                          <a:pt x="1631711" y="-3367"/>
                          <a:pt x="1920621" y="0"/>
                        </a:cubicBezTo>
                        <a:cubicBezTo>
                          <a:pt x="2209531" y="3367"/>
                          <a:pt x="2364420" y="-19184"/>
                          <a:pt x="2488692" y="0"/>
                        </a:cubicBezTo>
                        <a:cubicBezTo>
                          <a:pt x="2612964" y="19184"/>
                          <a:pt x="3023298" y="-34627"/>
                          <a:pt x="3219069" y="0"/>
                        </a:cubicBezTo>
                        <a:cubicBezTo>
                          <a:pt x="3414840" y="34627"/>
                          <a:pt x="3656810" y="24043"/>
                          <a:pt x="3895344" y="0"/>
                        </a:cubicBezTo>
                        <a:cubicBezTo>
                          <a:pt x="4133879" y="-24043"/>
                          <a:pt x="4393984" y="-19577"/>
                          <a:pt x="4571619" y="0"/>
                        </a:cubicBezTo>
                        <a:cubicBezTo>
                          <a:pt x="4749255" y="19577"/>
                          <a:pt x="5179928" y="-6281"/>
                          <a:pt x="5410200" y="0"/>
                        </a:cubicBezTo>
                        <a:cubicBezTo>
                          <a:pt x="5409587" y="2854"/>
                          <a:pt x="5409791" y="9451"/>
                          <a:pt x="5410200" y="13716"/>
                        </a:cubicBezTo>
                        <a:cubicBezTo>
                          <a:pt x="5139060" y="2179"/>
                          <a:pt x="5121593" y="26463"/>
                          <a:pt x="4842129" y="13716"/>
                        </a:cubicBezTo>
                        <a:cubicBezTo>
                          <a:pt x="4562665" y="969"/>
                          <a:pt x="4448273" y="4915"/>
                          <a:pt x="4328160" y="13716"/>
                        </a:cubicBezTo>
                        <a:cubicBezTo>
                          <a:pt x="4208047" y="22517"/>
                          <a:pt x="3760936" y="17995"/>
                          <a:pt x="3597783" y="13716"/>
                        </a:cubicBezTo>
                        <a:cubicBezTo>
                          <a:pt x="3434630" y="9437"/>
                          <a:pt x="3299718" y="28641"/>
                          <a:pt x="3029712" y="13716"/>
                        </a:cubicBezTo>
                        <a:cubicBezTo>
                          <a:pt x="2759706" y="-1209"/>
                          <a:pt x="2640159" y="22822"/>
                          <a:pt x="2299335" y="13716"/>
                        </a:cubicBezTo>
                        <a:cubicBezTo>
                          <a:pt x="1958511" y="4610"/>
                          <a:pt x="1801186" y="24413"/>
                          <a:pt x="1514856" y="13716"/>
                        </a:cubicBezTo>
                        <a:cubicBezTo>
                          <a:pt x="1228526" y="3019"/>
                          <a:pt x="1063509" y="-9877"/>
                          <a:pt x="892683" y="13716"/>
                        </a:cubicBezTo>
                        <a:cubicBezTo>
                          <a:pt x="721857" y="37309"/>
                          <a:pt x="186945" y="-25469"/>
                          <a:pt x="0" y="13716"/>
                        </a:cubicBezTo>
                        <a:cubicBezTo>
                          <a:pt x="-342" y="9537"/>
                          <a:pt x="-97" y="6817"/>
                          <a:pt x="0" y="0"/>
                        </a:cubicBezTo>
                        <a:close/>
                      </a:path>
                      <a:path w="5410200" h="13716" stroke="0" extrusionOk="0">
                        <a:moveTo>
                          <a:pt x="0" y="0"/>
                        </a:moveTo>
                        <a:cubicBezTo>
                          <a:pt x="285096" y="-4925"/>
                          <a:pt x="376456" y="22268"/>
                          <a:pt x="622173" y="0"/>
                        </a:cubicBezTo>
                        <a:cubicBezTo>
                          <a:pt x="867890" y="-22268"/>
                          <a:pt x="1031392" y="7228"/>
                          <a:pt x="1136142" y="0"/>
                        </a:cubicBezTo>
                        <a:cubicBezTo>
                          <a:pt x="1240892" y="-7228"/>
                          <a:pt x="1561853" y="9877"/>
                          <a:pt x="1920621" y="0"/>
                        </a:cubicBezTo>
                        <a:cubicBezTo>
                          <a:pt x="2279389" y="-9877"/>
                          <a:pt x="2367255" y="19546"/>
                          <a:pt x="2542794" y="0"/>
                        </a:cubicBezTo>
                        <a:cubicBezTo>
                          <a:pt x="2718333" y="-19546"/>
                          <a:pt x="2866732" y="-22226"/>
                          <a:pt x="3164967" y="0"/>
                        </a:cubicBezTo>
                        <a:cubicBezTo>
                          <a:pt x="3463202" y="22226"/>
                          <a:pt x="3568055" y="-2765"/>
                          <a:pt x="3949446" y="0"/>
                        </a:cubicBezTo>
                        <a:cubicBezTo>
                          <a:pt x="4330837" y="2765"/>
                          <a:pt x="4287895" y="10557"/>
                          <a:pt x="4517517" y="0"/>
                        </a:cubicBezTo>
                        <a:cubicBezTo>
                          <a:pt x="4747139" y="-10557"/>
                          <a:pt x="5149588" y="8716"/>
                          <a:pt x="5410200" y="0"/>
                        </a:cubicBezTo>
                        <a:cubicBezTo>
                          <a:pt x="5410660" y="2787"/>
                          <a:pt x="5410166" y="9748"/>
                          <a:pt x="5410200" y="13716"/>
                        </a:cubicBezTo>
                        <a:cubicBezTo>
                          <a:pt x="5163327" y="36922"/>
                          <a:pt x="5008749" y="6121"/>
                          <a:pt x="4842129" y="13716"/>
                        </a:cubicBezTo>
                        <a:cubicBezTo>
                          <a:pt x="4675509" y="21311"/>
                          <a:pt x="4433401" y="-5187"/>
                          <a:pt x="4165854" y="13716"/>
                        </a:cubicBezTo>
                        <a:cubicBezTo>
                          <a:pt x="3898308" y="32619"/>
                          <a:pt x="3809032" y="-13282"/>
                          <a:pt x="3543681" y="13716"/>
                        </a:cubicBezTo>
                        <a:cubicBezTo>
                          <a:pt x="3278330" y="40714"/>
                          <a:pt x="3073876" y="-20489"/>
                          <a:pt x="2759202" y="13716"/>
                        </a:cubicBezTo>
                        <a:cubicBezTo>
                          <a:pt x="2444528" y="47921"/>
                          <a:pt x="2204144" y="-1200"/>
                          <a:pt x="1974723" y="13716"/>
                        </a:cubicBezTo>
                        <a:cubicBezTo>
                          <a:pt x="1745302" y="28632"/>
                          <a:pt x="1602335" y="26918"/>
                          <a:pt x="1406652" y="13716"/>
                        </a:cubicBezTo>
                        <a:cubicBezTo>
                          <a:pt x="1210969" y="514"/>
                          <a:pt x="923948" y="-1411"/>
                          <a:pt x="730377" y="13716"/>
                        </a:cubicBezTo>
                        <a:cubicBezTo>
                          <a:pt x="536806" y="28843"/>
                          <a:pt x="336496" y="-4713"/>
                          <a:pt x="0" y="13716"/>
                        </a:cubicBezTo>
                        <a:cubicBezTo>
                          <a:pt x="-535" y="9547"/>
                          <a:pt x="488" y="451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5586A373-58EB-762F-41F2-2A181A18FF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419327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773513D9-FFF7-C042-21D6-81671551949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0" y="1485944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3E2D6DF-30DF-6DFE-4CF5-9E919A382E2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474" y="81192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1394D9A-DEE7-B8D8-B108-B06CFD9E6963}"/>
              </a:ext>
            </a:extLst>
          </p:cNvPr>
          <p:cNvSpPr txBox="1">
            <a:spLocks/>
          </p:cNvSpPr>
          <p:nvPr/>
        </p:nvSpPr>
        <p:spPr>
          <a:xfrm>
            <a:off x="38090" y="65796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CBA202-A334-1D00-243C-6171F7DBDAF3}"/>
              </a:ext>
            </a:extLst>
          </p:cNvPr>
          <p:cNvSpPr txBox="1"/>
          <p:nvPr/>
        </p:nvSpPr>
        <p:spPr>
          <a:xfrm>
            <a:off x="609600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554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032C13F49FB47BF5EE4A5A6BF83A0" ma:contentTypeVersion="4" ma:contentTypeDescription="Create a new document." ma:contentTypeScope="" ma:versionID="627ce39c4e419775df0982b0470750b4">
  <xsd:schema xmlns:xsd="http://www.w3.org/2001/XMLSchema" xmlns:xs="http://www.w3.org/2001/XMLSchema" xmlns:p="http://schemas.microsoft.com/office/2006/metadata/properties" xmlns:ns2="52c89d63-6a20-4f5c-977c-79d31da25a80" targetNamespace="http://schemas.microsoft.com/office/2006/metadata/properties" ma:root="true" ma:fieldsID="9962f4622fd55fda8fa6f4dc93429848" ns2:_="">
    <xsd:import namespace="52c89d63-6a20-4f5c-977c-79d31da25a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89d63-6a20-4f5c-977c-79d31da25a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432C48-F09A-4C6A-816D-9088CC9D3C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F39257-80CE-4884-BB88-BD09B4616313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0542BE8-FCC3-4792-A8FF-982721E810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52c89d63-6a20-4f5c-977c-79d31da25a80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2207</TotalTime>
  <Words>1340</Words>
  <Application>Microsoft Office PowerPoint</Application>
  <PresentationFormat>On-screen Show (4:3)</PresentationFormat>
  <Paragraphs>130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gg sans</vt:lpstr>
      <vt:lpstr>Times New Roman</vt:lpstr>
      <vt:lpstr>Office Theme</vt:lpstr>
      <vt:lpstr>4.5.1 Risks and uncertainty</vt:lpstr>
      <vt:lpstr>Recall</vt:lpstr>
      <vt:lpstr>Starter</vt:lpstr>
      <vt:lpstr>Learning Objectives</vt:lpstr>
      <vt:lpstr>Risk and uncertainty</vt:lpstr>
      <vt:lpstr>Risk</vt:lpstr>
      <vt:lpstr>Risk</vt:lpstr>
      <vt:lpstr>The impact of shocks</vt:lpstr>
      <vt:lpstr>The impact of shocks</vt:lpstr>
      <vt:lpstr>Exchange rate risks and forward markets</vt:lpstr>
      <vt:lpstr>Exchange rate risks and forward markets</vt:lpstr>
      <vt:lpstr>The role of insurance in business</vt:lpstr>
      <vt:lpstr>Plenary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Chezka Mae Madrona</cp:lastModifiedBy>
  <cp:revision>420</cp:revision>
  <dcterms:created xsi:type="dcterms:W3CDTF">2009-08-01T13:37:35Z</dcterms:created>
  <dcterms:modified xsi:type="dcterms:W3CDTF">2025-03-18T11:28:14Z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0x0101002F4032C13F49FB47BF5EE4A5A6BF83A0</vt:lpwstr>
  </property>
</Properties>
</file>