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1" r:id="rId6"/>
    <p:sldId id="287" r:id="rId7"/>
    <p:sldId id="257" r:id="rId8"/>
    <p:sldId id="263" r:id="rId9"/>
    <p:sldId id="271" r:id="rId10"/>
    <p:sldId id="285" r:id="rId11"/>
    <p:sldId id="283" r:id="rId12"/>
    <p:sldId id="284" r:id="rId13"/>
    <p:sldId id="282" r:id="rId14"/>
    <p:sldId id="272" r:id="rId15"/>
    <p:sldId id="273" r:id="rId16"/>
    <p:sldId id="289" r:id="rId17"/>
    <p:sldId id="274" r:id="rId18"/>
    <p:sldId id="286" r:id="rId19"/>
    <p:sldId id="28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4E0B6E-88D2-42B6-8033-5E1F215EEBB1}" v="4" dt="2024-01-30T10:09:44.5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5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DF4E0B6E-88D2-42B6-8033-5E1F215EEBB1}"/>
    <pc:docChg chg="undo custSel modSld">
      <pc:chgData name="Max Thrilling" userId="1a0901c82f0d6655" providerId="LiveId" clId="{DF4E0B6E-88D2-42B6-8033-5E1F215EEBB1}" dt="2024-01-30T10:09:44.519" v="3" actId="113"/>
      <pc:docMkLst>
        <pc:docMk/>
      </pc:docMkLst>
      <pc:sldChg chg="modSp mod">
        <pc:chgData name="Max Thrilling" userId="1a0901c82f0d6655" providerId="LiveId" clId="{DF4E0B6E-88D2-42B6-8033-5E1F215EEBB1}" dt="2024-01-30T10:09:44.519" v="3" actId="113"/>
        <pc:sldMkLst>
          <pc:docMk/>
          <pc:sldMk cId="91481786" sldId="286"/>
        </pc:sldMkLst>
        <pc:spChg chg="mod">
          <ac:chgData name="Max Thrilling" userId="1a0901c82f0d6655" providerId="LiveId" clId="{DF4E0B6E-88D2-42B6-8033-5E1F215EEBB1}" dt="2024-01-30T10:09:44.519" v="3" actId="113"/>
          <ac:spMkLst>
            <pc:docMk/>
            <pc:sldMk cId="91481786" sldId="286"/>
            <ac:spMk id="4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706BD2-22DB-4D0F-AAB5-0134ADC03DD3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8C81473-F61B-4D3E-AEE3-FD43040B736E}">
      <dgm:prSet/>
      <dgm:spPr/>
      <dgm:t>
        <a:bodyPr/>
        <a:lstStyle/>
        <a:p>
          <a:r>
            <a:rPr lang="en-GB" b="1">
              <a:solidFill>
                <a:schemeClr val="tx1"/>
              </a:solidFill>
            </a:rPr>
            <a:t>Classical economists </a:t>
          </a:r>
          <a:r>
            <a:rPr lang="en-GB">
              <a:solidFill>
                <a:schemeClr val="tx1"/>
              </a:solidFill>
            </a:rPr>
            <a:t>believed in a laissez faire approach to the economy with little government involvement</a:t>
          </a:r>
          <a:endParaRPr lang="en-US">
            <a:solidFill>
              <a:schemeClr val="tx1"/>
            </a:solidFill>
          </a:endParaRPr>
        </a:p>
      </dgm:t>
    </dgm:pt>
    <dgm:pt modelId="{4567B12F-BCFD-4C03-946F-887379385EDC}" type="parTrans" cxnId="{30E1C35C-D137-4D1F-BEBA-7E59916E5B0A}">
      <dgm:prSet/>
      <dgm:spPr/>
      <dgm:t>
        <a:bodyPr/>
        <a:lstStyle/>
        <a:p>
          <a:endParaRPr lang="en-US"/>
        </a:p>
      </dgm:t>
    </dgm:pt>
    <dgm:pt modelId="{7E7346A8-57CF-4394-8171-AB61FDC47BBE}" type="sibTrans" cxnId="{30E1C35C-D137-4D1F-BEBA-7E59916E5B0A}">
      <dgm:prSet/>
      <dgm:spPr/>
      <dgm:t>
        <a:bodyPr/>
        <a:lstStyle/>
        <a:p>
          <a:endParaRPr lang="en-US"/>
        </a:p>
      </dgm:t>
    </dgm:pt>
    <dgm:pt modelId="{35C93770-683B-4FD8-92F7-FDC9F62A4994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In the long-run aggregate supply is inelastic and the economy operates at full employment. Increases in aggregate demand cause inflation</a:t>
          </a:r>
          <a:endParaRPr lang="en-US">
            <a:solidFill>
              <a:schemeClr val="tx1"/>
            </a:solidFill>
          </a:endParaRPr>
        </a:p>
      </dgm:t>
    </dgm:pt>
    <dgm:pt modelId="{8129B51B-169E-4B4A-8C09-7C2BB2669A76}" type="parTrans" cxnId="{A7F841AC-88C6-4FA7-BCBF-7C539322F2CA}">
      <dgm:prSet/>
      <dgm:spPr/>
      <dgm:t>
        <a:bodyPr/>
        <a:lstStyle/>
        <a:p>
          <a:endParaRPr lang="en-US"/>
        </a:p>
      </dgm:t>
    </dgm:pt>
    <dgm:pt modelId="{4CAE88D6-5204-4906-AF38-95C3AFE23AC0}" type="sibTrans" cxnId="{A7F841AC-88C6-4FA7-BCBF-7C539322F2CA}">
      <dgm:prSet/>
      <dgm:spPr/>
      <dgm:t>
        <a:bodyPr/>
        <a:lstStyle/>
        <a:p>
          <a:endParaRPr lang="en-US"/>
        </a:p>
      </dgm:t>
    </dgm:pt>
    <dgm:pt modelId="{7E683954-243F-49FE-8B8E-267B5ED6B0D3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Unemployment is caused by supply-side factors and policies should target these e.g. real wage growth</a:t>
          </a:r>
          <a:endParaRPr lang="en-US">
            <a:solidFill>
              <a:schemeClr val="tx1"/>
            </a:solidFill>
          </a:endParaRPr>
        </a:p>
      </dgm:t>
    </dgm:pt>
    <dgm:pt modelId="{61B80840-0F83-48F8-BA3B-722D781AE1AB}" type="parTrans" cxnId="{67B36C58-A6B6-4918-8F0D-1689F9DF34A8}">
      <dgm:prSet/>
      <dgm:spPr/>
      <dgm:t>
        <a:bodyPr/>
        <a:lstStyle/>
        <a:p>
          <a:endParaRPr lang="en-US"/>
        </a:p>
      </dgm:t>
    </dgm:pt>
    <dgm:pt modelId="{6B0224F6-E1AA-404E-9DC2-86654BDF8B7A}" type="sibTrans" cxnId="{67B36C58-A6B6-4918-8F0D-1689F9DF34A8}">
      <dgm:prSet/>
      <dgm:spPr/>
      <dgm:t>
        <a:bodyPr/>
        <a:lstStyle/>
        <a:p>
          <a:endParaRPr lang="en-US"/>
        </a:p>
      </dgm:t>
    </dgm:pt>
    <dgm:pt modelId="{C371D7CB-0916-4C16-AD36-61FB1137CA07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When demand for labour falls wages will be bid down and the market will clear</a:t>
          </a:r>
          <a:endParaRPr lang="en-US">
            <a:solidFill>
              <a:schemeClr val="tx1"/>
            </a:solidFill>
          </a:endParaRPr>
        </a:p>
      </dgm:t>
    </dgm:pt>
    <dgm:pt modelId="{82E92AD5-8CB5-40F3-A816-9A1793B80E3E}" type="parTrans" cxnId="{656433CF-B343-4A73-94AB-79AB9AD7DD9B}">
      <dgm:prSet/>
      <dgm:spPr/>
      <dgm:t>
        <a:bodyPr/>
        <a:lstStyle/>
        <a:p>
          <a:endParaRPr lang="en-US"/>
        </a:p>
      </dgm:t>
    </dgm:pt>
    <dgm:pt modelId="{329AE3BD-7CF8-4230-8E16-161409A6C9ED}" type="sibTrans" cxnId="{656433CF-B343-4A73-94AB-79AB9AD7DD9B}">
      <dgm:prSet/>
      <dgm:spPr/>
      <dgm:t>
        <a:bodyPr/>
        <a:lstStyle/>
        <a:p>
          <a:endParaRPr lang="en-US"/>
        </a:p>
      </dgm:t>
    </dgm:pt>
    <dgm:pt modelId="{849030C3-7F91-4F88-8381-307116A3A87D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At lower wages demand for labour will increase and the labour market will operate efficiently with no interference e.g. trade unions</a:t>
          </a:r>
          <a:endParaRPr lang="en-US">
            <a:solidFill>
              <a:schemeClr val="tx1"/>
            </a:solidFill>
          </a:endParaRPr>
        </a:p>
      </dgm:t>
    </dgm:pt>
    <dgm:pt modelId="{FAF9F336-B8B4-49D9-BCA8-49FB03E7C9B9}" type="parTrans" cxnId="{CC03753B-2C97-4411-9D37-E517763771D7}">
      <dgm:prSet/>
      <dgm:spPr/>
      <dgm:t>
        <a:bodyPr/>
        <a:lstStyle/>
        <a:p>
          <a:endParaRPr lang="en-US"/>
        </a:p>
      </dgm:t>
    </dgm:pt>
    <dgm:pt modelId="{1BBB6DB0-FB21-4CC9-A9ED-63C643809ECB}" type="sibTrans" cxnId="{CC03753B-2C97-4411-9D37-E517763771D7}">
      <dgm:prSet/>
      <dgm:spPr/>
      <dgm:t>
        <a:bodyPr/>
        <a:lstStyle/>
        <a:p>
          <a:endParaRPr lang="en-US"/>
        </a:p>
      </dgm:t>
    </dgm:pt>
    <dgm:pt modelId="{D2C0DB88-F1E8-4792-BBFF-924940DE61D1}" type="pres">
      <dgm:prSet presAssocID="{E3706BD2-22DB-4D0F-AAB5-0134ADC03DD3}" presName="outerComposite" presStyleCnt="0">
        <dgm:presLayoutVars>
          <dgm:chMax val="5"/>
          <dgm:dir/>
          <dgm:resizeHandles val="exact"/>
        </dgm:presLayoutVars>
      </dgm:prSet>
      <dgm:spPr/>
    </dgm:pt>
    <dgm:pt modelId="{198FFDE7-1346-45C2-B971-8B3DDA9927C8}" type="pres">
      <dgm:prSet presAssocID="{E3706BD2-22DB-4D0F-AAB5-0134ADC03DD3}" presName="dummyMaxCanvas" presStyleCnt="0">
        <dgm:presLayoutVars/>
      </dgm:prSet>
      <dgm:spPr/>
    </dgm:pt>
    <dgm:pt modelId="{C5296E7C-A711-45AA-BFBB-5B30E7C6689C}" type="pres">
      <dgm:prSet presAssocID="{E3706BD2-22DB-4D0F-AAB5-0134ADC03DD3}" presName="FiveNodes_1" presStyleLbl="node1" presStyleIdx="0" presStyleCnt="5">
        <dgm:presLayoutVars>
          <dgm:bulletEnabled val="1"/>
        </dgm:presLayoutVars>
      </dgm:prSet>
      <dgm:spPr/>
    </dgm:pt>
    <dgm:pt modelId="{1FA81F9B-1875-4DA7-817E-45FE98810753}" type="pres">
      <dgm:prSet presAssocID="{E3706BD2-22DB-4D0F-AAB5-0134ADC03DD3}" presName="FiveNodes_2" presStyleLbl="node1" presStyleIdx="1" presStyleCnt="5">
        <dgm:presLayoutVars>
          <dgm:bulletEnabled val="1"/>
        </dgm:presLayoutVars>
      </dgm:prSet>
      <dgm:spPr/>
    </dgm:pt>
    <dgm:pt modelId="{44CC5342-649A-4301-A8BF-1E91CCFBA20E}" type="pres">
      <dgm:prSet presAssocID="{E3706BD2-22DB-4D0F-AAB5-0134ADC03DD3}" presName="FiveNodes_3" presStyleLbl="node1" presStyleIdx="2" presStyleCnt="5">
        <dgm:presLayoutVars>
          <dgm:bulletEnabled val="1"/>
        </dgm:presLayoutVars>
      </dgm:prSet>
      <dgm:spPr/>
    </dgm:pt>
    <dgm:pt modelId="{B0A8BE8D-19A5-4FDE-B9DD-A14D812F3DB5}" type="pres">
      <dgm:prSet presAssocID="{E3706BD2-22DB-4D0F-AAB5-0134ADC03DD3}" presName="FiveNodes_4" presStyleLbl="node1" presStyleIdx="3" presStyleCnt="5">
        <dgm:presLayoutVars>
          <dgm:bulletEnabled val="1"/>
        </dgm:presLayoutVars>
      </dgm:prSet>
      <dgm:spPr/>
    </dgm:pt>
    <dgm:pt modelId="{4D25C2CD-F368-4146-B9DF-389F85BE8F26}" type="pres">
      <dgm:prSet presAssocID="{E3706BD2-22DB-4D0F-AAB5-0134ADC03DD3}" presName="FiveNodes_5" presStyleLbl="node1" presStyleIdx="4" presStyleCnt="5">
        <dgm:presLayoutVars>
          <dgm:bulletEnabled val="1"/>
        </dgm:presLayoutVars>
      </dgm:prSet>
      <dgm:spPr/>
    </dgm:pt>
    <dgm:pt modelId="{D8F4DC64-6DB4-4BA1-9535-A795F3B6EA3A}" type="pres">
      <dgm:prSet presAssocID="{E3706BD2-22DB-4D0F-AAB5-0134ADC03DD3}" presName="FiveConn_1-2" presStyleLbl="fgAccFollowNode1" presStyleIdx="0" presStyleCnt="4">
        <dgm:presLayoutVars>
          <dgm:bulletEnabled val="1"/>
        </dgm:presLayoutVars>
      </dgm:prSet>
      <dgm:spPr/>
    </dgm:pt>
    <dgm:pt modelId="{6DD43943-626A-4713-9EBA-44CBE506F5CF}" type="pres">
      <dgm:prSet presAssocID="{E3706BD2-22DB-4D0F-AAB5-0134ADC03DD3}" presName="FiveConn_2-3" presStyleLbl="fgAccFollowNode1" presStyleIdx="1" presStyleCnt="4">
        <dgm:presLayoutVars>
          <dgm:bulletEnabled val="1"/>
        </dgm:presLayoutVars>
      </dgm:prSet>
      <dgm:spPr/>
    </dgm:pt>
    <dgm:pt modelId="{726F9F86-2718-453A-824B-B0C2A3DC0ECB}" type="pres">
      <dgm:prSet presAssocID="{E3706BD2-22DB-4D0F-AAB5-0134ADC03DD3}" presName="FiveConn_3-4" presStyleLbl="fgAccFollowNode1" presStyleIdx="2" presStyleCnt="4">
        <dgm:presLayoutVars>
          <dgm:bulletEnabled val="1"/>
        </dgm:presLayoutVars>
      </dgm:prSet>
      <dgm:spPr/>
    </dgm:pt>
    <dgm:pt modelId="{854ED0E6-C571-48DA-BF88-E5FF98A34EF1}" type="pres">
      <dgm:prSet presAssocID="{E3706BD2-22DB-4D0F-AAB5-0134ADC03DD3}" presName="FiveConn_4-5" presStyleLbl="fgAccFollowNode1" presStyleIdx="3" presStyleCnt="4">
        <dgm:presLayoutVars>
          <dgm:bulletEnabled val="1"/>
        </dgm:presLayoutVars>
      </dgm:prSet>
      <dgm:spPr/>
    </dgm:pt>
    <dgm:pt modelId="{4581CDE0-45E5-452B-8FDB-CA8711DD2AE1}" type="pres">
      <dgm:prSet presAssocID="{E3706BD2-22DB-4D0F-AAB5-0134ADC03DD3}" presName="FiveNodes_1_text" presStyleLbl="node1" presStyleIdx="4" presStyleCnt="5">
        <dgm:presLayoutVars>
          <dgm:bulletEnabled val="1"/>
        </dgm:presLayoutVars>
      </dgm:prSet>
      <dgm:spPr/>
    </dgm:pt>
    <dgm:pt modelId="{4AED63E3-19AB-4C19-84B0-28EBF0E737F1}" type="pres">
      <dgm:prSet presAssocID="{E3706BD2-22DB-4D0F-AAB5-0134ADC03DD3}" presName="FiveNodes_2_text" presStyleLbl="node1" presStyleIdx="4" presStyleCnt="5">
        <dgm:presLayoutVars>
          <dgm:bulletEnabled val="1"/>
        </dgm:presLayoutVars>
      </dgm:prSet>
      <dgm:spPr/>
    </dgm:pt>
    <dgm:pt modelId="{EDB2C82A-55B2-43F7-920E-72FEBF384707}" type="pres">
      <dgm:prSet presAssocID="{E3706BD2-22DB-4D0F-AAB5-0134ADC03DD3}" presName="FiveNodes_3_text" presStyleLbl="node1" presStyleIdx="4" presStyleCnt="5">
        <dgm:presLayoutVars>
          <dgm:bulletEnabled val="1"/>
        </dgm:presLayoutVars>
      </dgm:prSet>
      <dgm:spPr/>
    </dgm:pt>
    <dgm:pt modelId="{997B7EF1-205F-4FAC-BC37-61843099244D}" type="pres">
      <dgm:prSet presAssocID="{E3706BD2-22DB-4D0F-AAB5-0134ADC03DD3}" presName="FiveNodes_4_text" presStyleLbl="node1" presStyleIdx="4" presStyleCnt="5">
        <dgm:presLayoutVars>
          <dgm:bulletEnabled val="1"/>
        </dgm:presLayoutVars>
      </dgm:prSet>
      <dgm:spPr/>
    </dgm:pt>
    <dgm:pt modelId="{58C529F7-85A0-4ED5-815C-C581654F2356}" type="pres">
      <dgm:prSet presAssocID="{E3706BD2-22DB-4D0F-AAB5-0134ADC03DD3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F57EA0A-8D75-4E72-8D4D-68F920CC2AE4}" type="presOf" srcId="{A8C81473-F61B-4D3E-AEE3-FD43040B736E}" destId="{4581CDE0-45E5-452B-8FDB-CA8711DD2AE1}" srcOrd="1" destOrd="0" presId="urn:microsoft.com/office/officeart/2005/8/layout/vProcess5"/>
    <dgm:cxn modelId="{3AE6B916-E2E3-47CE-9DDC-7AEEFC5B92A6}" type="presOf" srcId="{7E683954-243F-49FE-8B8E-267B5ED6B0D3}" destId="{EDB2C82A-55B2-43F7-920E-72FEBF384707}" srcOrd="1" destOrd="0" presId="urn:microsoft.com/office/officeart/2005/8/layout/vProcess5"/>
    <dgm:cxn modelId="{1E8D2A25-C570-4ACB-965F-4340CC309282}" type="presOf" srcId="{35C93770-683B-4FD8-92F7-FDC9F62A4994}" destId="{1FA81F9B-1875-4DA7-817E-45FE98810753}" srcOrd="0" destOrd="0" presId="urn:microsoft.com/office/officeart/2005/8/layout/vProcess5"/>
    <dgm:cxn modelId="{B5A5202F-6A97-4224-9B62-4B96B0C1882E}" type="presOf" srcId="{7E683954-243F-49FE-8B8E-267B5ED6B0D3}" destId="{44CC5342-649A-4301-A8BF-1E91CCFBA20E}" srcOrd="0" destOrd="0" presId="urn:microsoft.com/office/officeart/2005/8/layout/vProcess5"/>
    <dgm:cxn modelId="{A34D3336-2A2A-4A7E-BA21-F69419489438}" type="presOf" srcId="{C371D7CB-0916-4C16-AD36-61FB1137CA07}" destId="{997B7EF1-205F-4FAC-BC37-61843099244D}" srcOrd="1" destOrd="0" presId="urn:microsoft.com/office/officeart/2005/8/layout/vProcess5"/>
    <dgm:cxn modelId="{4A69F538-F630-4C4A-9057-5D8B6CCAD726}" type="presOf" srcId="{35C93770-683B-4FD8-92F7-FDC9F62A4994}" destId="{4AED63E3-19AB-4C19-84B0-28EBF0E737F1}" srcOrd="1" destOrd="0" presId="urn:microsoft.com/office/officeart/2005/8/layout/vProcess5"/>
    <dgm:cxn modelId="{CC03753B-2C97-4411-9D37-E517763771D7}" srcId="{E3706BD2-22DB-4D0F-AAB5-0134ADC03DD3}" destId="{849030C3-7F91-4F88-8381-307116A3A87D}" srcOrd="4" destOrd="0" parTransId="{FAF9F336-B8B4-49D9-BCA8-49FB03E7C9B9}" sibTransId="{1BBB6DB0-FB21-4CC9-A9ED-63C643809ECB}"/>
    <dgm:cxn modelId="{30E1C35C-D137-4D1F-BEBA-7E59916E5B0A}" srcId="{E3706BD2-22DB-4D0F-AAB5-0134ADC03DD3}" destId="{A8C81473-F61B-4D3E-AEE3-FD43040B736E}" srcOrd="0" destOrd="0" parTransId="{4567B12F-BCFD-4C03-946F-887379385EDC}" sibTransId="{7E7346A8-57CF-4394-8171-AB61FDC47BBE}"/>
    <dgm:cxn modelId="{5F277E43-96D8-4A11-925A-E74619BCCEDA}" type="presOf" srcId="{7E7346A8-57CF-4394-8171-AB61FDC47BBE}" destId="{D8F4DC64-6DB4-4BA1-9535-A795F3B6EA3A}" srcOrd="0" destOrd="0" presId="urn:microsoft.com/office/officeart/2005/8/layout/vProcess5"/>
    <dgm:cxn modelId="{E64A0667-CB1F-4FB9-A49A-30D2906C86E4}" type="presOf" srcId="{329AE3BD-7CF8-4230-8E16-161409A6C9ED}" destId="{854ED0E6-C571-48DA-BF88-E5FF98A34EF1}" srcOrd="0" destOrd="0" presId="urn:microsoft.com/office/officeart/2005/8/layout/vProcess5"/>
    <dgm:cxn modelId="{17CCBB47-8A46-4230-A1B4-EF6255C5359D}" type="presOf" srcId="{C371D7CB-0916-4C16-AD36-61FB1137CA07}" destId="{B0A8BE8D-19A5-4FDE-B9DD-A14D812F3DB5}" srcOrd="0" destOrd="0" presId="urn:microsoft.com/office/officeart/2005/8/layout/vProcess5"/>
    <dgm:cxn modelId="{DEA2F972-9C79-4EA4-9C34-DA149E4D5230}" type="presOf" srcId="{4CAE88D6-5204-4906-AF38-95C3AFE23AC0}" destId="{6DD43943-626A-4713-9EBA-44CBE506F5CF}" srcOrd="0" destOrd="0" presId="urn:microsoft.com/office/officeart/2005/8/layout/vProcess5"/>
    <dgm:cxn modelId="{67B36C58-A6B6-4918-8F0D-1689F9DF34A8}" srcId="{E3706BD2-22DB-4D0F-AAB5-0134ADC03DD3}" destId="{7E683954-243F-49FE-8B8E-267B5ED6B0D3}" srcOrd="2" destOrd="0" parTransId="{61B80840-0F83-48F8-BA3B-722D781AE1AB}" sibTransId="{6B0224F6-E1AA-404E-9DC2-86654BDF8B7A}"/>
    <dgm:cxn modelId="{5FF7AC85-4CAB-43A8-A7C8-DC6952568B89}" type="presOf" srcId="{E3706BD2-22DB-4D0F-AAB5-0134ADC03DD3}" destId="{D2C0DB88-F1E8-4792-BBFF-924940DE61D1}" srcOrd="0" destOrd="0" presId="urn:microsoft.com/office/officeart/2005/8/layout/vProcess5"/>
    <dgm:cxn modelId="{F32B0789-1429-4355-8F49-A75759E58874}" type="presOf" srcId="{6B0224F6-E1AA-404E-9DC2-86654BDF8B7A}" destId="{726F9F86-2718-453A-824B-B0C2A3DC0ECB}" srcOrd="0" destOrd="0" presId="urn:microsoft.com/office/officeart/2005/8/layout/vProcess5"/>
    <dgm:cxn modelId="{A7F841AC-88C6-4FA7-BCBF-7C539322F2CA}" srcId="{E3706BD2-22DB-4D0F-AAB5-0134ADC03DD3}" destId="{35C93770-683B-4FD8-92F7-FDC9F62A4994}" srcOrd="1" destOrd="0" parTransId="{8129B51B-169E-4B4A-8C09-7C2BB2669A76}" sibTransId="{4CAE88D6-5204-4906-AF38-95C3AFE23AC0}"/>
    <dgm:cxn modelId="{656433CF-B343-4A73-94AB-79AB9AD7DD9B}" srcId="{E3706BD2-22DB-4D0F-AAB5-0134ADC03DD3}" destId="{C371D7CB-0916-4C16-AD36-61FB1137CA07}" srcOrd="3" destOrd="0" parTransId="{82E92AD5-8CB5-40F3-A816-9A1793B80E3E}" sibTransId="{329AE3BD-7CF8-4230-8E16-161409A6C9ED}"/>
    <dgm:cxn modelId="{062A10E1-3362-4C45-9ED5-52CF17B610E8}" type="presOf" srcId="{A8C81473-F61B-4D3E-AEE3-FD43040B736E}" destId="{C5296E7C-A711-45AA-BFBB-5B30E7C6689C}" srcOrd="0" destOrd="0" presId="urn:microsoft.com/office/officeart/2005/8/layout/vProcess5"/>
    <dgm:cxn modelId="{B0FFB4E6-121F-4333-8BFE-C1EE3EA27F64}" type="presOf" srcId="{849030C3-7F91-4F88-8381-307116A3A87D}" destId="{58C529F7-85A0-4ED5-815C-C581654F2356}" srcOrd="1" destOrd="0" presId="urn:microsoft.com/office/officeart/2005/8/layout/vProcess5"/>
    <dgm:cxn modelId="{DA5558FE-733D-43B6-A621-E6BA6A3760CF}" type="presOf" srcId="{849030C3-7F91-4F88-8381-307116A3A87D}" destId="{4D25C2CD-F368-4146-B9DF-389F85BE8F26}" srcOrd="0" destOrd="0" presId="urn:microsoft.com/office/officeart/2005/8/layout/vProcess5"/>
    <dgm:cxn modelId="{3BC348EC-BED3-4DF4-9891-24EE58A32181}" type="presParOf" srcId="{D2C0DB88-F1E8-4792-BBFF-924940DE61D1}" destId="{198FFDE7-1346-45C2-B971-8B3DDA9927C8}" srcOrd="0" destOrd="0" presId="urn:microsoft.com/office/officeart/2005/8/layout/vProcess5"/>
    <dgm:cxn modelId="{FBB659B3-72EA-442C-926D-AE60FDD65F2A}" type="presParOf" srcId="{D2C0DB88-F1E8-4792-BBFF-924940DE61D1}" destId="{C5296E7C-A711-45AA-BFBB-5B30E7C6689C}" srcOrd="1" destOrd="0" presId="urn:microsoft.com/office/officeart/2005/8/layout/vProcess5"/>
    <dgm:cxn modelId="{8796726F-0E6E-4408-AC40-1A278D5B311C}" type="presParOf" srcId="{D2C0DB88-F1E8-4792-BBFF-924940DE61D1}" destId="{1FA81F9B-1875-4DA7-817E-45FE98810753}" srcOrd="2" destOrd="0" presId="urn:microsoft.com/office/officeart/2005/8/layout/vProcess5"/>
    <dgm:cxn modelId="{2D5772A6-7C7C-4EF7-AB3D-C7BDF5B01FCC}" type="presParOf" srcId="{D2C0DB88-F1E8-4792-BBFF-924940DE61D1}" destId="{44CC5342-649A-4301-A8BF-1E91CCFBA20E}" srcOrd="3" destOrd="0" presId="urn:microsoft.com/office/officeart/2005/8/layout/vProcess5"/>
    <dgm:cxn modelId="{A2D6BC4C-BF5D-4782-8F56-BEC1725C7425}" type="presParOf" srcId="{D2C0DB88-F1E8-4792-BBFF-924940DE61D1}" destId="{B0A8BE8D-19A5-4FDE-B9DD-A14D812F3DB5}" srcOrd="4" destOrd="0" presId="urn:microsoft.com/office/officeart/2005/8/layout/vProcess5"/>
    <dgm:cxn modelId="{EAA13176-3251-460B-8E5E-54C1B78D67C2}" type="presParOf" srcId="{D2C0DB88-F1E8-4792-BBFF-924940DE61D1}" destId="{4D25C2CD-F368-4146-B9DF-389F85BE8F26}" srcOrd="5" destOrd="0" presId="urn:microsoft.com/office/officeart/2005/8/layout/vProcess5"/>
    <dgm:cxn modelId="{4BAAEF70-E81D-4C5C-B32B-5C63A2148911}" type="presParOf" srcId="{D2C0DB88-F1E8-4792-BBFF-924940DE61D1}" destId="{D8F4DC64-6DB4-4BA1-9535-A795F3B6EA3A}" srcOrd="6" destOrd="0" presId="urn:microsoft.com/office/officeart/2005/8/layout/vProcess5"/>
    <dgm:cxn modelId="{FEA6FA4D-C6E2-4DC2-8140-E8C1FCE4D860}" type="presParOf" srcId="{D2C0DB88-F1E8-4792-BBFF-924940DE61D1}" destId="{6DD43943-626A-4713-9EBA-44CBE506F5CF}" srcOrd="7" destOrd="0" presId="urn:microsoft.com/office/officeart/2005/8/layout/vProcess5"/>
    <dgm:cxn modelId="{D02EB50A-9D44-462B-9347-C7089B848CF0}" type="presParOf" srcId="{D2C0DB88-F1E8-4792-BBFF-924940DE61D1}" destId="{726F9F86-2718-453A-824B-B0C2A3DC0ECB}" srcOrd="8" destOrd="0" presId="urn:microsoft.com/office/officeart/2005/8/layout/vProcess5"/>
    <dgm:cxn modelId="{19835E79-FAE7-4533-B92B-ED03A787CA71}" type="presParOf" srcId="{D2C0DB88-F1E8-4792-BBFF-924940DE61D1}" destId="{854ED0E6-C571-48DA-BF88-E5FF98A34EF1}" srcOrd="9" destOrd="0" presId="urn:microsoft.com/office/officeart/2005/8/layout/vProcess5"/>
    <dgm:cxn modelId="{064C414A-2265-47D9-922A-CCE9A49E0265}" type="presParOf" srcId="{D2C0DB88-F1E8-4792-BBFF-924940DE61D1}" destId="{4581CDE0-45E5-452B-8FDB-CA8711DD2AE1}" srcOrd="10" destOrd="0" presId="urn:microsoft.com/office/officeart/2005/8/layout/vProcess5"/>
    <dgm:cxn modelId="{4E1638F0-1DB3-4CF1-82E5-070AB9C6899E}" type="presParOf" srcId="{D2C0DB88-F1E8-4792-BBFF-924940DE61D1}" destId="{4AED63E3-19AB-4C19-84B0-28EBF0E737F1}" srcOrd="11" destOrd="0" presId="urn:microsoft.com/office/officeart/2005/8/layout/vProcess5"/>
    <dgm:cxn modelId="{FDB39C40-5F99-4A10-88D6-09C3BEFB83F2}" type="presParOf" srcId="{D2C0DB88-F1E8-4792-BBFF-924940DE61D1}" destId="{EDB2C82A-55B2-43F7-920E-72FEBF384707}" srcOrd="12" destOrd="0" presId="urn:microsoft.com/office/officeart/2005/8/layout/vProcess5"/>
    <dgm:cxn modelId="{8469FA62-831E-49D1-835F-D55995364742}" type="presParOf" srcId="{D2C0DB88-F1E8-4792-BBFF-924940DE61D1}" destId="{997B7EF1-205F-4FAC-BC37-61843099244D}" srcOrd="13" destOrd="0" presId="urn:microsoft.com/office/officeart/2005/8/layout/vProcess5"/>
    <dgm:cxn modelId="{0A9A969D-0C27-471D-B147-C3A5046E543E}" type="presParOf" srcId="{D2C0DB88-F1E8-4792-BBFF-924940DE61D1}" destId="{58C529F7-85A0-4ED5-815C-C581654F235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2CB5EF-390F-4B66-A060-255E4F069CC7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F10D9D1-4D69-4D1B-A4CF-FDC72DE39979}">
      <dgm:prSet/>
      <dgm:spPr/>
      <dgm:t>
        <a:bodyPr/>
        <a:lstStyle/>
        <a:p>
          <a:r>
            <a:rPr lang="en-GB" b="1">
              <a:solidFill>
                <a:schemeClr val="tx1"/>
              </a:solidFill>
            </a:rPr>
            <a:t>Neo-classical economists </a:t>
          </a:r>
          <a:r>
            <a:rPr lang="en-GB">
              <a:solidFill>
                <a:schemeClr val="tx1"/>
              </a:solidFill>
            </a:rPr>
            <a:t>believe that the focus of economic policy should be based on demand and supply, with both individuals and firms behaving rationally to maximise utility and profits</a:t>
          </a:r>
          <a:endParaRPr lang="en-US">
            <a:solidFill>
              <a:schemeClr val="tx1"/>
            </a:solidFill>
          </a:endParaRPr>
        </a:p>
      </dgm:t>
    </dgm:pt>
    <dgm:pt modelId="{A2F6B509-556D-46D3-902D-78E66F34ACF6}" type="parTrans" cxnId="{2C5A83DD-44D4-4D31-B3E7-EC3491402361}">
      <dgm:prSet/>
      <dgm:spPr/>
      <dgm:t>
        <a:bodyPr/>
        <a:lstStyle/>
        <a:p>
          <a:endParaRPr lang="en-US"/>
        </a:p>
      </dgm:t>
    </dgm:pt>
    <dgm:pt modelId="{7FE9BFCB-5C5B-4B3A-A2A4-2062100D788F}" type="sibTrans" cxnId="{2C5A83DD-44D4-4D31-B3E7-EC3491402361}">
      <dgm:prSet/>
      <dgm:spPr/>
      <dgm:t>
        <a:bodyPr/>
        <a:lstStyle/>
        <a:p>
          <a:endParaRPr lang="en-US"/>
        </a:p>
      </dgm:t>
    </dgm:pt>
    <dgm:pt modelId="{98620525-E6E7-4804-B033-6F5562822462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The emphasis is on supply-side economics with little room for fiscal policy to control the economy</a:t>
          </a:r>
          <a:endParaRPr lang="en-US">
            <a:solidFill>
              <a:schemeClr val="tx1"/>
            </a:solidFill>
          </a:endParaRPr>
        </a:p>
      </dgm:t>
    </dgm:pt>
    <dgm:pt modelId="{5FABF47B-60D0-4D88-A368-BB3531739BE4}" type="parTrans" cxnId="{6DC4ACF6-1179-4A41-A907-1E14E3A7F8FB}">
      <dgm:prSet/>
      <dgm:spPr/>
      <dgm:t>
        <a:bodyPr/>
        <a:lstStyle/>
        <a:p>
          <a:endParaRPr lang="en-US"/>
        </a:p>
      </dgm:t>
    </dgm:pt>
    <dgm:pt modelId="{8837A60F-6925-4713-A56C-F075F55C845C}" type="sibTrans" cxnId="{6DC4ACF6-1179-4A41-A907-1E14E3A7F8FB}">
      <dgm:prSet/>
      <dgm:spPr/>
      <dgm:t>
        <a:bodyPr/>
        <a:lstStyle/>
        <a:p>
          <a:endParaRPr lang="en-US"/>
        </a:p>
      </dgm:t>
    </dgm:pt>
    <dgm:pt modelId="{434B7369-9ED0-42CA-8D77-5A41CFEC72CC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The government should focus on reducing borrowing and balancing the budget as could be seen under George Osborne</a:t>
          </a:r>
          <a:endParaRPr lang="en-US">
            <a:solidFill>
              <a:schemeClr val="tx1"/>
            </a:solidFill>
          </a:endParaRPr>
        </a:p>
      </dgm:t>
    </dgm:pt>
    <dgm:pt modelId="{84145F7C-526D-4DAA-8F60-0A38CD22844E}" type="parTrans" cxnId="{04EBCA50-4696-4A9D-B324-48293F5290A8}">
      <dgm:prSet/>
      <dgm:spPr/>
      <dgm:t>
        <a:bodyPr/>
        <a:lstStyle/>
        <a:p>
          <a:endParaRPr lang="en-US"/>
        </a:p>
      </dgm:t>
    </dgm:pt>
    <dgm:pt modelId="{92CD7BA9-DCE8-4E55-B203-233B391AFC96}" type="sibTrans" cxnId="{04EBCA50-4696-4A9D-B324-48293F5290A8}">
      <dgm:prSet/>
      <dgm:spPr/>
      <dgm:t>
        <a:bodyPr/>
        <a:lstStyle/>
        <a:p>
          <a:endParaRPr lang="en-US"/>
        </a:p>
      </dgm:t>
    </dgm:pt>
    <dgm:pt modelId="{DD2D68F1-D0B8-4BF8-8AD6-DDE42EC4DE59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In particular, there should be an emphasis on free markets and wage flexibility</a:t>
          </a:r>
          <a:endParaRPr lang="en-US">
            <a:solidFill>
              <a:schemeClr val="tx1"/>
            </a:solidFill>
          </a:endParaRPr>
        </a:p>
      </dgm:t>
    </dgm:pt>
    <dgm:pt modelId="{34575990-AF13-4DDD-8D71-7F85053768E5}" type="parTrans" cxnId="{8C3CE706-9269-4D3D-874E-59BC3EA42555}">
      <dgm:prSet/>
      <dgm:spPr/>
      <dgm:t>
        <a:bodyPr/>
        <a:lstStyle/>
        <a:p>
          <a:endParaRPr lang="en-US"/>
        </a:p>
      </dgm:t>
    </dgm:pt>
    <dgm:pt modelId="{F234864D-92EE-4ADB-B6E3-2F1ED9907334}" type="sibTrans" cxnId="{8C3CE706-9269-4D3D-874E-59BC3EA42555}">
      <dgm:prSet/>
      <dgm:spPr/>
      <dgm:t>
        <a:bodyPr/>
        <a:lstStyle/>
        <a:p>
          <a:endParaRPr lang="en-US"/>
        </a:p>
      </dgm:t>
    </dgm:pt>
    <dgm:pt modelId="{C8729FDE-3F00-4F0C-974F-A7F2901BED8C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This might include reducing the power of trade unions, making it easier to bid wages down</a:t>
          </a:r>
          <a:endParaRPr lang="en-US">
            <a:solidFill>
              <a:schemeClr val="tx1"/>
            </a:solidFill>
          </a:endParaRPr>
        </a:p>
      </dgm:t>
    </dgm:pt>
    <dgm:pt modelId="{87472BD8-870B-4A83-9D54-D7A8809EB451}" type="parTrans" cxnId="{A9A9A075-E598-4760-A5C0-AEB1E3D3E84B}">
      <dgm:prSet/>
      <dgm:spPr/>
      <dgm:t>
        <a:bodyPr/>
        <a:lstStyle/>
        <a:p>
          <a:endParaRPr lang="en-US"/>
        </a:p>
      </dgm:t>
    </dgm:pt>
    <dgm:pt modelId="{C565FF70-8654-4098-AFAF-16D7B538AD48}" type="sibTrans" cxnId="{A9A9A075-E598-4760-A5C0-AEB1E3D3E84B}">
      <dgm:prSet/>
      <dgm:spPr/>
      <dgm:t>
        <a:bodyPr/>
        <a:lstStyle/>
        <a:p>
          <a:endParaRPr lang="en-US"/>
        </a:p>
      </dgm:t>
    </dgm:pt>
    <dgm:pt modelId="{BA491E60-CB44-4910-A3D9-AB0DBF3A6E4B}" type="pres">
      <dgm:prSet presAssocID="{482CB5EF-390F-4B66-A060-255E4F069CC7}" presName="outerComposite" presStyleCnt="0">
        <dgm:presLayoutVars>
          <dgm:chMax val="5"/>
          <dgm:dir/>
          <dgm:resizeHandles val="exact"/>
        </dgm:presLayoutVars>
      </dgm:prSet>
      <dgm:spPr/>
    </dgm:pt>
    <dgm:pt modelId="{9F39E08A-A5F9-4D6D-9551-43640270D206}" type="pres">
      <dgm:prSet presAssocID="{482CB5EF-390F-4B66-A060-255E4F069CC7}" presName="dummyMaxCanvas" presStyleCnt="0">
        <dgm:presLayoutVars/>
      </dgm:prSet>
      <dgm:spPr/>
    </dgm:pt>
    <dgm:pt modelId="{1207D0C7-5F78-4075-B9BA-AF7A1F1748E8}" type="pres">
      <dgm:prSet presAssocID="{482CB5EF-390F-4B66-A060-255E4F069CC7}" presName="FiveNodes_1" presStyleLbl="node1" presStyleIdx="0" presStyleCnt="5">
        <dgm:presLayoutVars>
          <dgm:bulletEnabled val="1"/>
        </dgm:presLayoutVars>
      </dgm:prSet>
      <dgm:spPr/>
    </dgm:pt>
    <dgm:pt modelId="{5C888356-1E85-40A2-BD9D-B171DC0C8C1B}" type="pres">
      <dgm:prSet presAssocID="{482CB5EF-390F-4B66-A060-255E4F069CC7}" presName="FiveNodes_2" presStyleLbl="node1" presStyleIdx="1" presStyleCnt="5">
        <dgm:presLayoutVars>
          <dgm:bulletEnabled val="1"/>
        </dgm:presLayoutVars>
      </dgm:prSet>
      <dgm:spPr/>
    </dgm:pt>
    <dgm:pt modelId="{0D7708E9-50DB-49AA-85DA-E804FE2A7187}" type="pres">
      <dgm:prSet presAssocID="{482CB5EF-390F-4B66-A060-255E4F069CC7}" presName="FiveNodes_3" presStyleLbl="node1" presStyleIdx="2" presStyleCnt="5">
        <dgm:presLayoutVars>
          <dgm:bulletEnabled val="1"/>
        </dgm:presLayoutVars>
      </dgm:prSet>
      <dgm:spPr/>
    </dgm:pt>
    <dgm:pt modelId="{8ABE0EE8-DE38-448B-8A18-38C5DAEDFC4B}" type="pres">
      <dgm:prSet presAssocID="{482CB5EF-390F-4B66-A060-255E4F069CC7}" presName="FiveNodes_4" presStyleLbl="node1" presStyleIdx="3" presStyleCnt="5">
        <dgm:presLayoutVars>
          <dgm:bulletEnabled val="1"/>
        </dgm:presLayoutVars>
      </dgm:prSet>
      <dgm:spPr/>
    </dgm:pt>
    <dgm:pt modelId="{7BFF2DCF-2626-4763-8470-72D1E7C4CAA4}" type="pres">
      <dgm:prSet presAssocID="{482CB5EF-390F-4B66-A060-255E4F069CC7}" presName="FiveNodes_5" presStyleLbl="node1" presStyleIdx="4" presStyleCnt="5">
        <dgm:presLayoutVars>
          <dgm:bulletEnabled val="1"/>
        </dgm:presLayoutVars>
      </dgm:prSet>
      <dgm:spPr/>
    </dgm:pt>
    <dgm:pt modelId="{103BBA57-D86D-4075-88BB-D444F668DB1D}" type="pres">
      <dgm:prSet presAssocID="{482CB5EF-390F-4B66-A060-255E4F069CC7}" presName="FiveConn_1-2" presStyleLbl="fgAccFollowNode1" presStyleIdx="0" presStyleCnt="4">
        <dgm:presLayoutVars>
          <dgm:bulletEnabled val="1"/>
        </dgm:presLayoutVars>
      </dgm:prSet>
      <dgm:spPr/>
    </dgm:pt>
    <dgm:pt modelId="{2884F09C-E3FE-4431-B823-E02C1398D128}" type="pres">
      <dgm:prSet presAssocID="{482CB5EF-390F-4B66-A060-255E4F069CC7}" presName="FiveConn_2-3" presStyleLbl="fgAccFollowNode1" presStyleIdx="1" presStyleCnt="4">
        <dgm:presLayoutVars>
          <dgm:bulletEnabled val="1"/>
        </dgm:presLayoutVars>
      </dgm:prSet>
      <dgm:spPr/>
    </dgm:pt>
    <dgm:pt modelId="{98C2DF9E-4EC7-45A1-A3B4-9AE573AFB31D}" type="pres">
      <dgm:prSet presAssocID="{482CB5EF-390F-4B66-A060-255E4F069CC7}" presName="FiveConn_3-4" presStyleLbl="fgAccFollowNode1" presStyleIdx="2" presStyleCnt="4">
        <dgm:presLayoutVars>
          <dgm:bulletEnabled val="1"/>
        </dgm:presLayoutVars>
      </dgm:prSet>
      <dgm:spPr/>
    </dgm:pt>
    <dgm:pt modelId="{8A5B8AE9-3B49-432B-9A17-8CD3FBBB129B}" type="pres">
      <dgm:prSet presAssocID="{482CB5EF-390F-4B66-A060-255E4F069CC7}" presName="FiveConn_4-5" presStyleLbl="fgAccFollowNode1" presStyleIdx="3" presStyleCnt="4">
        <dgm:presLayoutVars>
          <dgm:bulletEnabled val="1"/>
        </dgm:presLayoutVars>
      </dgm:prSet>
      <dgm:spPr/>
    </dgm:pt>
    <dgm:pt modelId="{64896E16-AE16-433B-80FE-58C37B5D6923}" type="pres">
      <dgm:prSet presAssocID="{482CB5EF-390F-4B66-A060-255E4F069CC7}" presName="FiveNodes_1_text" presStyleLbl="node1" presStyleIdx="4" presStyleCnt="5">
        <dgm:presLayoutVars>
          <dgm:bulletEnabled val="1"/>
        </dgm:presLayoutVars>
      </dgm:prSet>
      <dgm:spPr/>
    </dgm:pt>
    <dgm:pt modelId="{93D659A1-4CBE-4C86-8A08-9A7FD8C9D50F}" type="pres">
      <dgm:prSet presAssocID="{482CB5EF-390F-4B66-A060-255E4F069CC7}" presName="FiveNodes_2_text" presStyleLbl="node1" presStyleIdx="4" presStyleCnt="5">
        <dgm:presLayoutVars>
          <dgm:bulletEnabled val="1"/>
        </dgm:presLayoutVars>
      </dgm:prSet>
      <dgm:spPr/>
    </dgm:pt>
    <dgm:pt modelId="{EAE65A0C-271D-4447-97B0-0A45EFE2CE06}" type="pres">
      <dgm:prSet presAssocID="{482CB5EF-390F-4B66-A060-255E4F069CC7}" presName="FiveNodes_3_text" presStyleLbl="node1" presStyleIdx="4" presStyleCnt="5">
        <dgm:presLayoutVars>
          <dgm:bulletEnabled val="1"/>
        </dgm:presLayoutVars>
      </dgm:prSet>
      <dgm:spPr/>
    </dgm:pt>
    <dgm:pt modelId="{7233B10C-B06E-46BA-B6AC-1D152A7F02E6}" type="pres">
      <dgm:prSet presAssocID="{482CB5EF-390F-4B66-A060-255E4F069CC7}" presName="FiveNodes_4_text" presStyleLbl="node1" presStyleIdx="4" presStyleCnt="5">
        <dgm:presLayoutVars>
          <dgm:bulletEnabled val="1"/>
        </dgm:presLayoutVars>
      </dgm:prSet>
      <dgm:spPr/>
    </dgm:pt>
    <dgm:pt modelId="{5D1DA73C-DB7A-4A3C-BAE0-8CDA9B0C8459}" type="pres">
      <dgm:prSet presAssocID="{482CB5EF-390F-4B66-A060-255E4F069CC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C3CE706-9269-4D3D-874E-59BC3EA42555}" srcId="{482CB5EF-390F-4B66-A060-255E4F069CC7}" destId="{DD2D68F1-D0B8-4BF8-8AD6-DDE42EC4DE59}" srcOrd="3" destOrd="0" parTransId="{34575990-AF13-4DDD-8D71-7F85053768E5}" sibTransId="{F234864D-92EE-4ADB-B6E3-2F1ED9907334}"/>
    <dgm:cxn modelId="{F27E5C1B-1068-4E46-AD1F-223930BBDFA5}" type="presOf" srcId="{98620525-E6E7-4804-B033-6F5562822462}" destId="{5C888356-1E85-40A2-BD9D-B171DC0C8C1B}" srcOrd="0" destOrd="0" presId="urn:microsoft.com/office/officeart/2005/8/layout/vProcess5"/>
    <dgm:cxn modelId="{E8F93F1C-49F3-46A3-9732-C17A08D46D68}" type="presOf" srcId="{434B7369-9ED0-42CA-8D77-5A41CFEC72CC}" destId="{EAE65A0C-271D-4447-97B0-0A45EFE2CE06}" srcOrd="1" destOrd="0" presId="urn:microsoft.com/office/officeart/2005/8/layout/vProcess5"/>
    <dgm:cxn modelId="{074A5830-3EAC-4367-B9AF-0B114D06102B}" type="presOf" srcId="{DD2D68F1-D0B8-4BF8-8AD6-DDE42EC4DE59}" destId="{7233B10C-B06E-46BA-B6AC-1D152A7F02E6}" srcOrd="1" destOrd="0" presId="urn:microsoft.com/office/officeart/2005/8/layout/vProcess5"/>
    <dgm:cxn modelId="{695A5B31-DCC2-4734-AD8F-45D32216AC34}" type="presOf" srcId="{6F10D9D1-4D69-4D1B-A4CF-FDC72DE39979}" destId="{64896E16-AE16-433B-80FE-58C37B5D6923}" srcOrd="1" destOrd="0" presId="urn:microsoft.com/office/officeart/2005/8/layout/vProcess5"/>
    <dgm:cxn modelId="{A6FBE338-5ECC-44BD-9D87-8F30539A84EC}" type="presOf" srcId="{482CB5EF-390F-4B66-A060-255E4F069CC7}" destId="{BA491E60-CB44-4910-A3D9-AB0DBF3A6E4B}" srcOrd="0" destOrd="0" presId="urn:microsoft.com/office/officeart/2005/8/layout/vProcess5"/>
    <dgm:cxn modelId="{9F746448-5220-423C-99B8-5179C89E0DB2}" type="presOf" srcId="{C8729FDE-3F00-4F0C-974F-A7F2901BED8C}" destId="{7BFF2DCF-2626-4763-8470-72D1E7C4CAA4}" srcOrd="0" destOrd="0" presId="urn:microsoft.com/office/officeart/2005/8/layout/vProcess5"/>
    <dgm:cxn modelId="{1C26B54A-54F5-48E5-893F-F969823E0AA7}" type="presOf" srcId="{8837A60F-6925-4713-A56C-F075F55C845C}" destId="{2884F09C-E3FE-4431-B823-E02C1398D128}" srcOrd="0" destOrd="0" presId="urn:microsoft.com/office/officeart/2005/8/layout/vProcess5"/>
    <dgm:cxn modelId="{04EBCA50-4696-4A9D-B324-48293F5290A8}" srcId="{482CB5EF-390F-4B66-A060-255E4F069CC7}" destId="{434B7369-9ED0-42CA-8D77-5A41CFEC72CC}" srcOrd="2" destOrd="0" parTransId="{84145F7C-526D-4DAA-8F60-0A38CD22844E}" sibTransId="{92CD7BA9-DCE8-4E55-B203-233B391AFC96}"/>
    <dgm:cxn modelId="{25D5CE51-4630-4250-86D7-8F30CE99F976}" type="presOf" srcId="{7FE9BFCB-5C5B-4B3A-A2A4-2062100D788F}" destId="{103BBA57-D86D-4075-88BB-D444F668DB1D}" srcOrd="0" destOrd="0" presId="urn:microsoft.com/office/officeart/2005/8/layout/vProcess5"/>
    <dgm:cxn modelId="{B7E31D75-0755-48C9-AF9A-560392133937}" type="presOf" srcId="{F234864D-92EE-4ADB-B6E3-2F1ED9907334}" destId="{8A5B8AE9-3B49-432B-9A17-8CD3FBBB129B}" srcOrd="0" destOrd="0" presId="urn:microsoft.com/office/officeart/2005/8/layout/vProcess5"/>
    <dgm:cxn modelId="{A9A9A075-E598-4760-A5C0-AEB1E3D3E84B}" srcId="{482CB5EF-390F-4B66-A060-255E4F069CC7}" destId="{C8729FDE-3F00-4F0C-974F-A7F2901BED8C}" srcOrd="4" destOrd="0" parTransId="{87472BD8-870B-4A83-9D54-D7A8809EB451}" sibTransId="{C565FF70-8654-4098-AFAF-16D7B538AD48}"/>
    <dgm:cxn modelId="{304D758F-F7B5-4A79-9703-4BCFD42289D1}" type="presOf" srcId="{6F10D9D1-4D69-4D1B-A4CF-FDC72DE39979}" destId="{1207D0C7-5F78-4075-B9BA-AF7A1F1748E8}" srcOrd="0" destOrd="0" presId="urn:microsoft.com/office/officeart/2005/8/layout/vProcess5"/>
    <dgm:cxn modelId="{2F1D5198-825A-4B6A-88DA-83AD939D2CEB}" type="presOf" srcId="{98620525-E6E7-4804-B033-6F5562822462}" destId="{93D659A1-4CBE-4C86-8A08-9A7FD8C9D50F}" srcOrd="1" destOrd="0" presId="urn:microsoft.com/office/officeart/2005/8/layout/vProcess5"/>
    <dgm:cxn modelId="{52D59EB5-8840-405F-82D2-4962F55164B3}" type="presOf" srcId="{DD2D68F1-D0B8-4BF8-8AD6-DDE42EC4DE59}" destId="{8ABE0EE8-DE38-448B-8A18-38C5DAEDFC4B}" srcOrd="0" destOrd="0" presId="urn:microsoft.com/office/officeart/2005/8/layout/vProcess5"/>
    <dgm:cxn modelId="{C3C583C9-7B45-419F-A179-8B101A746A3C}" type="presOf" srcId="{434B7369-9ED0-42CA-8D77-5A41CFEC72CC}" destId="{0D7708E9-50DB-49AA-85DA-E804FE2A7187}" srcOrd="0" destOrd="0" presId="urn:microsoft.com/office/officeart/2005/8/layout/vProcess5"/>
    <dgm:cxn modelId="{756AE4DA-8504-46AF-AFBB-856DCE7EC0B4}" type="presOf" srcId="{C8729FDE-3F00-4F0C-974F-A7F2901BED8C}" destId="{5D1DA73C-DB7A-4A3C-BAE0-8CDA9B0C8459}" srcOrd="1" destOrd="0" presId="urn:microsoft.com/office/officeart/2005/8/layout/vProcess5"/>
    <dgm:cxn modelId="{2C5A83DD-44D4-4D31-B3E7-EC3491402361}" srcId="{482CB5EF-390F-4B66-A060-255E4F069CC7}" destId="{6F10D9D1-4D69-4D1B-A4CF-FDC72DE39979}" srcOrd="0" destOrd="0" parTransId="{A2F6B509-556D-46D3-902D-78E66F34ACF6}" sibTransId="{7FE9BFCB-5C5B-4B3A-A2A4-2062100D788F}"/>
    <dgm:cxn modelId="{ACA739F6-29DD-4F3A-82B9-701CDB6895B3}" type="presOf" srcId="{92CD7BA9-DCE8-4E55-B203-233B391AFC96}" destId="{98C2DF9E-4EC7-45A1-A3B4-9AE573AFB31D}" srcOrd="0" destOrd="0" presId="urn:microsoft.com/office/officeart/2005/8/layout/vProcess5"/>
    <dgm:cxn modelId="{6DC4ACF6-1179-4A41-A907-1E14E3A7F8FB}" srcId="{482CB5EF-390F-4B66-A060-255E4F069CC7}" destId="{98620525-E6E7-4804-B033-6F5562822462}" srcOrd="1" destOrd="0" parTransId="{5FABF47B-60D0-4D88-A368-BB3531739BE4}" sibTransId="{8837A60F-6925-4713-A56C-F075F55C845C}"/>
    <dgm:cxn modelId="{DDE89592-A206-462B-80A1-A4BA3E0187CC}" type="presParOf" srcId="{BA491E60-CB44-4910-A3D9-AB0DBF3A6E4B}" destId="{9F39E08A-A5F9-4D6D-9551-43640270D206}" srcOrd="0" destOrd="0" presId="urn:microsoft.com/office/officeart/2005/8/layout/vProcess5"/>
    <dgm:cxn modelId="{84D0D219-5EFB-45BD-8BCC-F2877F950B59}" type="presParOf" srcId="{BA491E60-CB44-4910-A3D9-AB0DBF3A6E4B}" destId="{1207D0C7-5F78-4075-B9BA-AF7A1F1748E8}" srcOrd="1" destOrd="0" presId="urn:microsoft.com/office/officeart/2005/8/layout/vProcess5"/>
    <dgm:cxn modelId="{E18DC281-24FA-4BA9-B8C0-C19981744879}" type="presParOf" srcId="{BA491E60-CB44-4910-A3D9-AB0DBF3A6E4B}" destId="{5C888356-1E85-40A2-BD9D-B171DC0C8C1B}" srcOrd="2" destOrd="0" presId="urn:microsoft.com/office/officeart/2005/8/layout/vProcess5"/>
    <dgm:cxn modelId="{FC3AF314-C8C2-4C4E-B512-EC44E1A8BB2A}" type="presParOf" srcId="{BA491E60-CB44-4910-A3D9-AB0DBF3A6E4B}" destId="{0D7708E9-50DB-49AA-85DA-E804FE2A7187}" srcOrd="3" destOrd="0" presId="urn:microsoft.com/office/officeart/2005/8/layout/vProcess5"/>
    <dgm:cxn modelId="{995CD4BB-E793-4B02-9D07-9F1EB455E076}" type="presParOf" srcId="{BA491E60-CB44-4910-A3D9-AB0DBF3A6E4B}" destId="{8ABE0EE8-DE38-448B-8A18-38C5DAEDFC4B}" srcOrd="4" destOrd="0" presId="urn:microsoft.com/office/officeart/2005/8/layout/vProcess5"/>
    <dgm:cxn modelId="{FA426828-D36A-4D19-A5BB-325B93E3B4A6}" type="presParOf" srcId="{BA491E60-CB44-4910-A3D9-AB0DBF3A6E4B}" destId="{7BFF2DCF-2626-4763-8470-72D1E7C4CAA4}" srcOrd="5" destOrd="0" presId="urn:microsoft.com/office/officeart/2005/8/layout/vProcess5"/>
    <dgm:cxn modelId="{711EF07E-FCA0-475E-B76D-89101056E899}" type="presParOf" srcId="{BA491E60-CB44-4910-A3D9-AB0DBF3A6E4B}" destId="{103BBA57-D86D-4075-88BB-D444F668DB1D}" srcOrd="6" destOrd="0" presId="urn:microsoft.com/office/officeart/2005/8/layout/vProcess5"/>
    <dgm:cxn modelId="{2E4131E0-BC50-407F-BC71-B950F62009DE}" type="presParOf" srcId="{BA491E60-CB44-4910-A3D9-AB0DBF3A6E4B}" destId="{2884F09C-E3FE-4431-B823-E02C1398D128}" srcOrd="7" destOrd="0" presId="urn:microsoft.com/office/officeart/2005/8/layout/vProcess5"/>
    <dgm:cxn modelId="{9FEEB4FF-995C-4886-BDBB-1E2AD0A36141}" type="presParOf" srcId="{BA491E60-CB44-4910-A3D9-AB0DBF3A6E4B}" destId="{98C2DF9E-4EC7-45A1-A3B4-9AE573AFB31D}" srcOrd="8" destOrd="0" presId="urn:microsoft.com/office/officeart/2005/8/layout/vProcess5"/>
    <dgm:cxn modelId="{780DE55B-495F-4EA1-B27E-0B1FC588BF43}" type="presParOf" srcId="{BA491E60-CB44-4910-A3D9-AB0DBF3A6E4B}" destId="{8A5B8AE9-3B49-432B-9A17-8CD3FBBB129B}" srcOrd="9" destOrd="0" presId="urn:microsoft.com/office/officeart/2005/8/layout/vProcess5"/>
    <dgm:cxn modelId="{4D2FA799-371C-492A-8565-1C1539B1C932}" type="presParOf" srcId="{BA491E60-CB44-4910-A3D9-AB0DBF3A6E4B}" destId="{64896E16-AE16-433B-80FE-58C37B5D6923}" srcOrd="10" destOrd="0" presId="urn:microsoft.com/office/officeart/2005/8/layout/vProcess5"/>
    <dgm:cxn modelId="{B240A732-A2FF-421A-98C4-8E0104BB87A4}" type="presParOf" srcId="{BA491E60-CB44-4910-A3D9-AB0DBF3A6E4B}" destId="{93D659A1-4CBE-4C86-8A08-9A7FD8C9D50F}" srcOrd="11" destOrd="0" presId="urn:microsoft.com/office/officeart/2005/8/layout/vProcess5"/>
    <dgm:cxn modelId="{E3ABD2E2-C156-4122-B390-123F99895E45}" type="presParOf" srcId="{BA491E60-CB44-4910-A3D9-AB0DBF3A6E4B}" destId="{EAE65A0C-271D-4447-97B0-0A45EFE2CE06}" srcOrd="12" destOrd="0" presId="urn:microsoft.com/office/officeart/2005/8/layout/vProcess5"/>
    <dgm:cxn modelId="{80C9262E-275A-4DFE-A56B-EFB76464B3DB}" type="presParOf" srcId="{BA491E60-CB44-4910-A3D9-AB0DBF3A6E4B}" destId="{7233B10C-B06E-46BA-B6AC-1D152A7F02E6}" srcOrd="13" destOrd="0" presId="urn:microsoft.com/office/officeart/2005/8/layout/vProcess5"/>
    <dgm:cxn modelId="{F8DCF472-55DB-45B0-8EA9-87B4B4B7BE36}" type="presParOf" srcId="{BA491E60-CB44-4910-A3D9-AB0DBF3A6E4B}" destId="{5D1DA73C-DB7A-4A3C-BAE0-8CDA9B0C845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C09BB8-2635-4307-BA5C-07F3D14F8B2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A5DC300-2061-4FD6-8A8B-6030CAF3ADE9}">
      <dgm:prSet/>
      <dgm:spPr/>
      <dgm:t>
        <a:bodyPr/>
        <a:lstStyle/>
        <a:p>
          <a:r>
            <a:rPr lang="en-GB" b="1">
              <a:solidFill>
                <a:schemeClr val="tx1"/>
              </a:solidFill>
            </a:rPr>
            <a:t>Keynesian economists </a:t>
          </a:r>
          <a:r>
            <a:rPr lang="en-GB">
              <a:solidFill>
                <a:schemeClr val="tx1"/>
              </a:solidFill>
            </a:rPr>
            <a:t>believe that in the long run the economy can operate below full employment</a:t>
          </a:r>
          <a:endParaRPr lang="en-US">
            <a:solidFill>
              <a:schemeClr val="tx1"/>
            </a:solidFill>
          </a:endParaRPr>
        </a:p>
      </dgm:t>
    </dgm:pt>
    <dgm:pt modelId="{FDB5E845-37FD-4C0A-AA6E-DF7519EFB352}" type="parTrans" cxnId="{6F56B445-8D08-4C1E-A4FE-6A3267A1D69D}">
      <dgm:prSet/>
      <dgm:spPr/>
      <dgm:t>
        <a:bodyPr/>
        <a:lstStyle/>
        <a:p>
          <a:endParaRPr lang="en-US"/>
        </a:p>
      </dgm:t>
    </dgm:pt>
    <dgm:pt modelId="{FC9A33A8-9CD5-4A1E-9B8D-72C977652D60}" type="sibTrans" cxnId="{6F56B445-8D08-4C1E-A4FE-6A3267A1D69D}">
      <dgm:prSet/>
      <dgm:spPr/>
      <dgm:t>
        <a:bodyPr/>
        <a:lstStyle/>
        <a:p>
          <a:endParaRPr lang="en-US"/>
        </a:p>
      </dgm:t>
    </dgm:pt>
    <dgm:pt modelId="{0C549452-E408-4C88-AECD-3EED18A7C078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In this situation the government should boost aggregate demand to increase economic welfare</a:t>
          </a:r>
          <a:endParaRPr lang="en-US">
            <a:solidFill>
              <a:schemeClr val="tx1"/>
            </a:solidFill>
          </a:endParaRPr>
        </a:p>
      </dgm:t>
    </dgm:pt>
    <dgm:pt modelId="{AAF3C7B2-EFA6-46C5-89A9-80306C5C72BE}" type="parTrans" cxnId="{56934616-10C1-4062-90FB-86439128EA61}">
      <dgm:prSet/>
      <dgm:spPr/>
      <dgm:t>
        <a:bodyPr/>
        <a:lstStyle/>
        <a:p>
          <a:endParaRPr lang="en-US"/>
        </a:p>
      </dgm:t>
    </dgm:pt>
    <dgm:pt modelId="{F447C114-71A0-42E3-9E51-C50950C4E6F9}" type="sibTrans" cxnId="{56934616-10C1-4062-90FB-86439128EA61}">
      <dgm:prSet/>
      <dgm:spPr/>
      <dgm:t>
        <a:bodyPr/>
        <a:lstStyle/>
        <a:p>
          <a:endParaRPr lang="en-US"/>
        </a:p>
      </dgm:t>
    </dgm:pt>
    <dgm:pt modelId="{3193FC0D-3342-4367-8840-DD78837D8FDB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Unemployment is caused by a deficiency in demand</a:t>
          </a:r>
          <a:endParaRPr lang="en-US">
            <a:solidFill>
              <a:schemeClr val="tx1"/>
            </a:solidFill>
          </a:endParaRPr>
        </a:p>
      </dgm:t>
    </dgm:pt>
    <dgm:pt modelId="{38EDA561-1F65-4D4E-AD4D-4476B4A2F058}" type="parTrans" cxnId="{0341B14A-9AF5-49CE-8E7F-73B3149F32EB}">
      <dgm:prSet/>
      <dgm:spPr/>
      <dgm:t>
        <a:bodyPr/>
        <a:lstStyle/>
        <a:p>
          <a:endParaRPr lang="en-US"/>
        </a:p>
      </dgm:t>
    </dgm:pt>
    <dgm:pt modelId="{AED4B15C-3172-4ED4-BA10-F5D04A53FDDF}" type="sibTrans" cxnId="{0341B14A-9AF5-49CE-8E7F-73B3149F32EB}">
      <dgm:prSet/>
      <dgm:spPr/>
      <dgm:t>
        <a:bodyPr/>
        <a:lstStyle/>
        <a:p>
          <a:endParaRPr lang="en-US"/>
        </a:p>
      </dgm:t>
    </dgm:pt>
    <dgm:pt modelId="{5E85ECBC-76A7-416A-8155-85921A2E8A06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When demand for labour falls markets do not operate efficiently and wages are ‘sticky’ with workers resisting wage cuts e.g. through trade union power</a:t>
          </a:r>
          <a:endParaRPr lang="en-US">
            <a:solidFill>
              <a:schemeClr val="tx1"/>
            </a:solidFill>
          </a:endParaRPr>
        </a:p>
      </dgm:t>
    </dgm:pt>
    <dgm:pt modelId="{C9BE8D1A-61D9-4A51-ADDF-091CB1033C73}" type="parTrans" cxnId="{0FEFD09A-BAE3-4357-BCF0-17C6A476E6C1}">
      <dgm:prSet/>
      <dgm:spPr/>
      <dgm:t>
        <a:bodyPr/>
        <a:lstStyle/>
        <a:p>
          <a:endParaRPr lang="en-US"/>
        </a:p>
      </dgm:t>
    </dgm:pt>
    <dgm:pt modelId="{F2FBFC25-F523-40BC-8C41-582151626AF7}" type="sibTrans" cxnId="{0FEFD09A-BAE3-4357-BCF0-17C6A476E6C1}">
      <dgm:prSet/>
      <dgm:spPr/>
      <dgm:t>
        <a:bodyPr/>
        <a:lstStyle/>
        <a:p>
          <a:endParaRPr lang="en-US"/>
        </a:p>
      </dgm:t>
    </dgm:pt>
    <dgm:pt modelId="{01221312-AF01-4FEE-9333-D10B2DC00239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If the government managed to force wages down this would impact negatively on the economy as aggregate demand would fall even further</a:t>
          </a:r>
          <a:endParaRPr lang="en-US">
            <a:solidFill>
              <a:schemeClr val="tx1"/>
            </a:solidFill>
          </a:endParaRPr>
        </a:p>
      </dgm:t>
    </dgm:pt>
    <dgm:pt modelId="{3B9395D8-C3A7-4EB7-975C-F1C0DBC2FAC1}" type="parTrans" cxnId="{B5622F9C-356F-4CD4-858A-D8B98D81D82F}">
      <dgm:prSet/>
      <dgm:spPr/>
      <dgm:t>
        <a:bodyPr/>
        <a:lstStyle/>
        <a:p>
          <a:endParaRPr lang="en-US"/>
        </a:p>
      </dgm:t>
    </dgm:pt>
    <dgm:pt modelId="{BEDFDA5A-185C-49AE-9678-848F2AAF2413}" type="sibTrans" cxnId="{B5622F9C-356F-4CD4-858A-D8B98D81D82F}">
      <dgm:prSet/>
      <dgm:spPr/>
      <dgm:t>
        <a:bodyPr/>
        <a:lstStyle/>
        <a:p>
          <a:endParaRPr lang="en-US"/>
        </a:p>
      </dgm:t>
    </dgm:pt>
    <dgm:pt modelId="{FA551456-39F0-48E6-855E-139BF641F49B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Keynesians believe that individuals and firms do not always behave rationally. This branch of economics has gained momentum in recent years through </a:t>
          </a:r>
          <a:r>
            <a:rPr lang="en-GB" b="1">
              <a:solidFill>
                <a:schemeClr val="tx1"/>
              </a:solidFill>
            </a:rPr>
            <a:t>behavioural economics</a:t>
          </a:r>
          <a:endParaRPr lang="en-US">
            <a:solidFill>
              <a:schemeClr val="tx1"/>
            </a:solidFill>
          </a:endParaRPr>
        </a:p>
      </dgm:t>
    </dgm:pt>
    <dgm:pt modelId="{ED7EC3B2-4360-4912-86EF-95F626DB8054}" type="parTrans" cxnId="{483B85F5-C10D-4F4E-9D38-84C3547BB564}">
      <dgm:prSet/>
      <dgm:spPr/>
      <dgm:t>
        <a:bodyPr/>
        <a:lstStyle/>
        <a:p>
          <a:endParaRPr lang="en-US"/>
        </a:p>
      </dgm:t>
    </dgm:pt>
    <dgm:pt modelId="{79179D60-4FF5-43E9-9F0F-BE6E99878826}" type="sibTrans" cxnId="{483B85F5-C10D-4F4E-9D38-84C3547BB564}">
      <dgm:prSet/>
      <dgm:spPr/>
      <dgm:t>
        <a:bodyPr/>
        <a:lstStyle/>
        <a:p>
          <a:endParaRPr lang="en-US"/>
        </a:p>
      </dgm:t>
    </dgm:pt>
    <dgm:pt modelId="{3BFBC456-0660-4002-B60C-B60F5AA0C719}" type="pres">
      <dgm:prSet presAssocID="{34C09BB8-2635-4307-BA5C-07F3D14F8B2B}" presName="linear" presStyleCnt="0">
        <dgm:presLayoutVars>
          <dgm:animLvl val="lvl"/>
          <dgm:resizeHandles val="exact"/>
        </dgm:presLayoutVars>
      </dgm:prSet>
      <dgm:spPr/>
    </dgm:pt>
    <dgm:pt modelId="{E1A6187A-8B9C-433C-8FF8-2F96B6080C18}" type="pres">
      <dgm:prSet presAssocID="{2A5DC300-2061-4FD6-8A8B-6030CAF3ADE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0C35C7A-A74A-438A-9EC7-74E00FA7517A}" type="pres">
      <dgm:prSet presAssocID="{FC9A33A8-9CD5-4A1E-9B8D-72C977652D60}" presName="spacer" presStyleCnt="0"/>
      <dgm:spPr/>
    </dgm:pt>
    <dgm:pt modelId="{59A0525B-8445-456C-B345-7AB01E0292AB}" type="pres">
      <dgm:prSet presAssocID="{0C549452-E408-4C88-AECD-3EED18A7C07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535C5FC-43F5-48E6-9860-646EEF0ABABA}" type="pres">
      <dgm:prSet presAssocID="{F447C114-71A0-42E3-9E51-C50950C4E6F9}" presName="spacer" presStyleCnt="0"/>
      <dgm:spPr/>
    </dgm:pt>
    <dgm:pt modelId="{64D7707B-1D3C-4C2C-85D7-4DD1713749BF}" type="pres">
      <dgm:prSet presAssocID="{3193FC0D-3342-4367-8840-DD78837D8FD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6A7FD4B-68BE-4582-A1EB-C95F2E59B684}" type="pres">
      <dgm:prSet presAssocID="{AED4B15C-3172-4ED4-BA10-F5D04A53FDDF}" presName="spacer" presStyleCnt="0"/>
      <dgm:spPr/>
    </dgm:pt>
    <dgm:pt modelId="{B7DA09C2-0098-4AE0-A182-57E6B127415E}" type="pres">
      <dgm:prSet presAssocID="{5E85ECBC-76A7-416A-8155-85921A2E8A0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67D9D77-411B-4CA1-A481-DDCD0A1FB987}" type="pres">
      <dgm:prSet presAssocID="{F2FBFC25-F523-40BC-8C41-582151626AF7}" presName="spacer" presStyleCnt="0"/>
      <dgm:spPr/>
    </dgm:pt>
    <dgm:pt modelId="{C2A6B280-8CC3-4A67-8CD2-3C72D2913649}" type="pres">
      <dgm:prSet presAssocID="{01221312-AF01-4FEE-9333-D10B2DC0023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A374B55-2419-4585-8227-A55D15665993}" type="pres">
      <dgm:prSet presAssocID="{BEDFDA5A-185C-49AE-9678-848F2AAF2413}" presName="spacer" presStyleCnt="0"/>
      <dgm:spPr/>
    </dgm:pt>
    <dgm:pt modelId="{8748549A-DEBF-4B7D-A6C4-69C7F798AFDD}" type="pres">
      <dgm:prSet presAssocID="{FA551456-39F0-48E6-855E-139BF641F49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93D7009-CE7A-4E12-BF0D-F74E204D5E71}" type="presOf" srcId="{0C549452-E408-4C88-AECD-3EED18A7C078}" destId="{59A0525B-8445-456C-B345-7AB01E0292AB}" srcOrd="0" destOrd="0" presId="urn:microsoft.com/office/officeart/2005/8/layout/vList2"/>
    <dgm:cxn modelId="{56934616-10C1-4062-90FB-86439128EA61}" srcId="{34C09BB8-2635-4307-BA5C-07F3D14F8B2B}" destId="{0C549452-E408-4C88-AECD-3EED18A7C078}" srcOrd="1" destOrd="0" parTransId="{AAF3C7B2-EFA6-46C5-89A9-80306C5C72BE}" sibTransId="{F447C114-71A0-42E3-9E51-C50950C4E6F9}"/>
    <dgm:cxn modelId="{C6E4AD5C-C9EA-4760-AE8F-E9E68BF68793}" type="presOf" srcId="{2A5DC300-2061-4FD6-8A8B-6030CAF3ADE9}" destId="{E1A6187A-8B9C-433C-8FF8-2F96B6080C18}" srcOrd="0" destOrd="0" presId="urn:microsoft.com/office/officeart/2005/8/layout/vList2"/>
    <dgm:cxn modelId="{6F56B445-8D08-4C1E-A4FE-6A3267A1D69D}" srcId="{34C09BB8-2635-4307-BA5C-07F3D14F8B2B}" destId="{2A5DC300-2061-4FD6-8A8B-6030CAF3ADE9}" srcOrd="0" destOrd="0" parTransId="{FDB5E845-37FD-4C0A-AA6E-DF7519EFB352}" sibTransId="{FC9A33A8-9CD5-4A1E-9B8D-72C977652D60}"/>
    <dgm:cxn modelId="{0341B14A-9AF5-49CE-8E7F-73B3149F32EB}" srcId="{34C09BB8-2635-4307-BA5C-07F3D14F8B2B}" destId="{3193FC0D-3342-4367-8840-DD78837D8FDB}" srcOrd="2" destOrd="0" parTransId="{38EDA561-1F65-4D4E-AD4D-4476B4A2F058}" sibTransId="{AED4B15C-3172-4ED4-BA10-F5D04A53FDDF}"/>
    <dgm:cxn modelId="{D31DEA4B-81F5-407F-A7AF-ED7CCB97D5A9}" type="presOf" srcId="{5E85ECBC-76A7-416A-8155-85921A2E8A06}" destId="{B7DA09C2-0098-4AE0-A182-57E6B127415E}" srcOrd="0" destOrd="0" presId="urn:microsoft.com/office/officeart/2005/8/layout/vList2"/>
    <dgm:cxn modelId="{BF200B95-F55C-4866-83F6-C707D4FC531B}" type="presOf" srcId="{34C09BB8-2635-4307-BA5C-07F3D14F8B2B}" destId="{3BFBC456-0660-4002-B60C-B60F5AA0C719}" srcOrd="0" destOrd="0" presId="urn:microsoft.com/office/officeart/2005/8/layout/vList2"/>
    <dgm:cxn modelId="{0FEFD09A-BAE3-4357-BCF0-17C6A476E6C1}" srcId="{34C09BB8-2635-4307-BA5C-07F3D14F8B2B}" destId="{5E85ECBC-76A7-416A-8155-85921A2E8A06}" srcOrd="3" destOrd="0" parTransId="{C9BE8D1A-61D9-4A51-ADDF-091CB1033C73}" sibTransId="{F2FBFC25-F523-40BC-8C41-582151626AF7}"/>
    <dgm:cxn modelId="{B5622F9C-356F-4CD4-858A-D8B98D81D82F}" srcId="{34C09BB8-2635-4307-BA5C-07F3D14F8B2B}" destId="{01221312-AF01-4FEE-9333-D10B2DC00239}" srcOrd="4" destOrd="0" parTransId="{3B9395D8-C3A7-4EB7-975C-F1C0DBC2FAC1}" sibTransId="{BEDFDA5A-185C-49AE-9678-848F2AAF2413}"/>
    <dgm:cxn modelId="{B96991AE-6A1F-4C29-9684-58464F7F4FC8}" type="presOf" srcId="{FA551456-39F0-48E6-855E-139BF641F49B}" destId="{8748549A-DEBF-4B7D-A6C4-69C7F798AFDD}" srcOrd="0" destOrd="0" presId="urn:microsoft.com/office/officeart/2005/8/layout/vList2"/>
    <dgm:cxn modelId="{98DB55D5-D5FB-4F83-BFD5-442CF56835EE}" type="presOf" srcId="{3193FC0D-3342-4367-8840-DD78837D8FDB}" destId="{64D7707B-1D3C-4C2C-85D7-4DD1713749BF}" srcOrd="0" destOrd="0" presId="urn:microsoft.com/office/officeart/2005/8/layout/vList2"/>
    <dgm:cxn modelId="{A0D29AEA-B67C-4754-A51E-7B562355CF43}" type="presOf" srcId="{01221312-AF01-4FEE-9333-D10B2DC00239}" destId="{C2A6B280-8CC3-4A67-8CD2-3C72D2913649}" srcOrd="0" destOrd="0" presId="urn:microsoft.com/office/officeart/2005/8/layout/vList2"/>
    <dgm:cxn modelId="{483B85F5-C10D-4F4E-9D38-84C3547BB564}" srcId="{34C09BB8-2635-4307-BA5C-07F3D14F8B2B}" destId="{FA551456-39F0-48E6-855E-139BF641F49B}" srcOrd="5" destOrd="0" parTransId="{ED7EC3B2-4360-4912-86EF-95F626DB8054}" sibTransId="{79179D60-4FF5-43E9-9F0F-BE6E99878826}"/>
    <dgm:cxn modelId="{0C6BD749-18D8-4A5F-9497-80749F7E687B}" type="presParOf" srcId="{3BFBC456-0660-4002-B60C-B60F5AA0C719}" destId="{E1A6187A-8B9C-433C-8FF8-2F96B6080C18}" srcOrd="0" destOrd="0" presId="urn:microsoft.com/office/officeart/2005/8/layout/vList2"/>
    <dgm:cxn modelId="{EEA3E89F-B326-4239-B59B-20CEF10A6EA5}" type="presParOf" srcId="{3BFBC456-0660-4002-B60C-B60F5AA0C719}" destId="{80C35C7A-A74A-438A-9EC7-74E00FA7517A}" srcOrd="1" destOrd="0" presId="urn:microsoft.com/office/officeart/2005/8/layout/vList2"/>
    <dgm:cxn modelId="{25619E0D-951C-4727-8C86-A6DFE400D876}" type="presParOf" srcId="{3BFBC456-0660-4002-B60C-B60F5AA0C719}" destId="{59A0525B-8445-456C-B345-7AB01E0292AB}" srcOrd="2" destOrd="0" presId="urn:microsoft.com/office/officeart/2005/8/layout/vList2"/>
    <dgm:cxn modelId="{1B877E6C-EB52-4573-B569-FF33E4590E6B}" type="presParOf" srcId="{3BFBC456-0660-4002-B60C-B60F5AA0C719}" destId="{F535C5FC-43F5-48E6-9860-646EEF0ABABA}" srcOrd="3" destOrd="0" presId="urn:microsoft.com/office/officeart/2005/8/layout/vList2"/>
    <dgm:cxn modelId="{A74F23A9-99A3-4AA8-9A1B-72883910100D}" type="presParOf" srcId="{3BFBC456-0660-4002-B60C-B60F5AA0C719}" destId="{64D7707B-1D3C-4C2C-85D7-4DD1713749BF}" srcOrd="4" destOrd="0" presId="urn:microsoft.com/office/officeart/2005/8/layout/vList2"/>
    <dgm:cxn modelId="{5ECB432A-E342-4338-B5A3-26A0229FBE8B}" type="presParOf" srcId="{3BFBC456-0660-4002-B60C-B60F5AA0C719}" destId="{86A7FD4B-68BE-4582-A1EB-C95F2E59B684}" srcOrd="5" destOrd="0" presId="urn:microsoft.com/office/officeart/2005/8/layout/vList2"/>
    <dgm:cxn modelId="{410CA508-8C82-4C2D-BAC4-AF90C37C1A87}" type="presParOf" srcId="{3BFBC456-0660-4002-B60C-B60F5AA0C719}" destId="{B7DA09C2-0098-4AE0-A182-57E6B127415E}" srcOrd="6" destOrd="0" presId="urn:microsoft.com/office/officeart/2005/8/layout/vList2"/>
    <dgm:cxn modelId="{0D3FF662-7A2E-4384-8C5B-D4E365AB630A}" type="presParOf" srcId="{3BFBC456-0660-4002-B60C-B60F5AA0C719}" destId="{967D9D77-411B-4CA1-A481-DDCD0A1FB987}" srcOrd="7" destOrd="0" presId="urn:microsoft.com/office/officeart/2005/8/layout/vList2"/>
    <dgm:cxn modelId="{F297F74F-65A1-4346-8ACD-EEAED47D6DC9}" type="presParOf" srcId="{3BFBC456-0660-4002-B60C-B60F5AA0C719}" destId="{C2A6B280-8CC3-4A67-8CD2-3C72D2913649}" srcOrd="8" destOrd="0" presId="urn:microsoft.com/office/officeart/2005/8/layout/vList2"/>
    <dgm:cxn modelId="{9B47A57B-0094-4FCA-8BDC-F94D879D1D33}" type="presParOf" srcId="{3BFBC456-0660-4002-B60C-B60F5AA0C719}" destId="{5A374B55-2419-4585-8227-A55D15665993}" srcOrd="9" destOrd="0" presId="urn:microsoft.com/office/officeart/2005/8/layout/vList2"/>
    <dgm:cxn modelId="{C5837A99-7171-4B2D-8055-5B73BF3DC856}" type="presParOf" srcId="{3BFBC456-0660-4002-B60C-B60F5AA0C719}" destId="{8748549A-DEBF-4B7D-A6C4-69C7F798AFD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F3EEE6-4B1F-4551-BF24-0AC5E30AFE6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9CC3A97-AA38-4330-BC5E-56D135E541AF}">
      <dgm:prSet/>
      <dgm:spPr/>
      <dgm:t>
        <a:bodyPr/>
        <a:lstStyle/>
        <a:p>
          <a:r>
            <a:rPr lang="en-GB" b="1">
              <a:solidFill>
                <a:schemeClr val="tx1"/>
              </a:solidFill>
            </a:rPr>
            <a:t>Keynesians </a:t>
          </a:r>
          <a:r>
            <a:rPr lang="en-GB">
              <a:solidFill>
                <a:schemeClr val="tx1"/>
              </a:solidFill>
            </a:rPr>
            <a:t>would look to increase aggregate demand when the economy has a negative output gap and operates below the trend rate of economic growth</a:t>
          </a:r>
          <a:endParaRPr lang="en-US">
            <a:solidFill>
              <a:schemeClr val="tx1"/>
            </a:solidFill>
          </a:endParaRPr>
        </a:p>
      </dgm:t>
    </dgm:pt>
    <dgm:pt modelId="{F139FEA6-41E4-4A04-B0AF-6811342EE739}" type="parTrans" cxnId="{ECA149F2-3B06-4AF7-81FD-7618BCCFD6A4}">
      <dgm:prSet/>
      <dgm:spPr/>
      <dgm:t>
        <a:bodyPr/>
        <a:lstStyle/>
        <a:p>
          <a:endParaRPr lang="en-US"/>
        </a:p>
      </dgm:t>
    </dgm:pt>
    <dgm:pt modelId="{DDB57577-5A82-40FF-9850-7B67DCB2D54A}" type="sibTrans" cxnId="{ECA149F2-3B06-4AF7-81FD-7618BCCFD6A4}">
      <dgm:prSet/>
      <dgm:spPr/>
      <dgm:t>
        <a:bodyPr/>
        <a:lstStyle/>
        <a:p>
          <a:endParaRPr lang="en-US"/>
        </a:p>
      </dgm:t>
    </dgm:pt>
    <dgm:pt modelId="{F5990889-724F-43BC-85CB-FBDD4C3F3B48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This is particularly the case during recession, where fiscal policy should be used to increase AD</a:t>
          </a:r>
          <a:endParaRPr lang="en-US">
            <a:solidFill>
              <a:schemeClr val="tx1"/>
            </a:solidFill>
          </a:endParaRPr>
        </a:p>
      </dgm:t>
    </dgm:pt>
    <dgm:pt modelId="{AFE04EFD-195E-4290-8464-63105E34A725}" type="parTrans" cxnId="{D8ED0CEA-F06B-4348-93F7-6FA08C028D06}">
      <dgm:prSet/>
      <dgm:spPr/>
      <dgm:t>
        <a:bodyPr/>
        <a:lstStyle/>
        <a:p>
          <a:endParaRPr lang="en-US"/>
        </a:p>
      </dgm:t>
    </dgm:pt>
    <dgm:pt modelId="{A4077336-ACAC-4227-A266-92D22550574A}" type="sibTrans" cxnId="{D8ED0CEA-F06B-4348-93F7-6FA08C028D06}">
      <dgm:prSet/>
      <dgm:spPr/>
      <dgm:t>
        <a:bodyPr/>
        <a:lstStyle/>
        <a:p>
          <a:endParaRPr lang="en-US"/>
        </a:p>
      </dgm:t>
    </dgm:pt>
    <dgm:pt modelId="{27832F89-1095-439E-B9B0-26A91C722A64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When the economy has a positive output gap the government would pay back its borrowing</a:t>
          </a:r>
          <a:endParaRPr lang="en-US">
            <a:solidFill>
              <a:schemeClr val="tx1"/>
            </a:solidFill>
          </a:endParaRPr>
        </a:p>
      </dgm:t>
    </dgm:pt>
    <dgm:pt modelId="{2EFC6082-6F03-4090-8F26-FC4633E013D5}" type="parTrans" cxnId="{22C2CCE7-F9A0-4453-A5D8-B688AD85177F}">
      <dgm:prSet/>
      <dgm:spPr/>
      <dgm:t>
        <a:bodyPr/>
        <a:lstStyle/>
        <a:p>
          <a:endParaRPr lang="en-US"/>
        </a:p>
      </dgm:t>
    </dgm:pt>
    <dgm:pt modelId="{B4224989-D5F5-40A6-B790-ADC2ACA97082}" type="sibTrans" cxnId="{22C2CCE7-F9A0-4453-A5D8-B688AD85177F}">
      <dgm:prSet/>
      <dgm:spPr/>
      <dgm:t>
        <a:bodyPr/>
        <a:lstStyle/>
        <a:p>
          <a:endParaRPr lang="en-US"/>
        </a:p>
      </dgm:t>
    </dgm:pt>
    <dgm:pt modelId="{490E2928-69B0-4FB2-8B35-5DB707528591}">
      <dgm:prSet/>
      <dgm:spPr/>
      <dgm:t>
        <a:bodyPr/>
        <a:lstStyle/>
        <a:p>
          <a:r>
            <a:rPr lang="en-GB">
              <a:solidFill>
                <a:schemeClr val="tx1"/>
              </a:solidFill>
            </a:rPr>
            <a:t>Demand-side policies should be used in conjunction with supply-side polices which, on their own, are not enough to deal with demand deficient unemployment in times of recession</a:t>
          </a:r>
          <a:endParaRPr lang="en-US">
            <a:solidFill>
              <a:schemeClr val="tx1"/>
            </a:solidFill>
          </a:endParaRPr>
        </a:p>
      </dgm:t>
    </dgm:pt>
    <dgm:pt modelId="{CDD37AAA-55EC-4685-BB22-11E54F4CEDE5}" type="parTrans" cxnId="{52CB8D6F-88BB-4B6D-BDA5-570C06D33F58}">
      <dgm:prSet/>
      <dgm:spPr/>
      <dgm:t>
        <a:bodyPr/>
        <a:lstStyle/>
        <a:p>
          <a:endParaRPr lang="en-US"/>
        </a:p>
      </dgm:t>
    </dgm:pt>
    <dgm:pt modelId="{A309DC42-2941-4863-B65E-17781C5A72E6}" type="sibTrans" cxnId="{52CB8D6F-88BB-4B6D-BDA5-570C06D33F58}">
      <dgm:prSet/>
      <dgm:spPr/>
      <dgm:t>
        <a:bodyPr/>
        <a:lstStyle/>
        <a:p>
          <a:endParaRPr lang="en-US"/>
        </a:p>
      </dgm:t>
    </dgm:pt>
    <dgm:pt modelId="{BCC82C82-2A68-4F6C-8E67-B060E92A9263}" type="pres">
      <dgm:prSet presAssocID="{69F3EEE6-4B1F-4551-BF24-0AC5E30AFE6F}" presName="linear" presStyleCnt="0">
        <dgm:presLayoutVars>
          <dgm:animLvl val="lvl"/>
          <dgm:resizeHandles val="exact"/>
        </dgm:presLayoutVars>
      </dgm:prSet>
      <dgm:spPr/>
    </dgm:pt>
    <dgm:pt modelId="{7FFF49F4-6A7F-4D08-97FA-22B1047A4D8E}" type="pres">
      <dgm:prSet presAssocID="{B9CC3A97-AA38-4330-BC5E-56D135E541A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E737F2C-B1B0-4FD3-8534-7BFF969C84DD}" type="pres">
      <dgm:prSet presAssocID="{DDB57577-5A82-40FF-9850-7B67DCB2D54A}" presName="spacer" presStyleCnt="0"/>
      <dgm:spPr/>
    </dgm:pt>
    <dgm:pt modelId="{D0D994B1-A767-4336-B5AF-703112DE3596}" type="pres">
      <dgm:prSet presAssocID="{F5990889-724F-43BC-85CB-FBDD4C3F3B4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9AE7FB4-02DA-4C41-B9C4-E246754FF378}" type="pres">
      <dgm:prSet presAssocID="{A4077336-ACAC-4227-A266-92D22550574A}" presName="spacer" presStyleCnt="0"/>
      <dgm:spPr/>
    </dgm:pt>
    <dgm:pt modelId="{E8FAFF16-30A3-482C-B929-325743C05345}" type="pres">
      <dgm:prSet presAssocID="{27832F89-1095-439E-B9B0-26A91C722A6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D6FE6E4-81A9-4D49-B88E-4360248BDEE4}" type="pres">
      <dgm:prSet presAssocID="{B4224989-D5F5-40A6-B790-ADC2ACA97082}" presName="spacer" presStyleCnt="0"/>
      <dgm:spPr/>
    </dgm:pt>
    <dgm:pt modelId="{902FABDA-58F6-4FE6-9AA9-5076389F80F8}" type="pres">
      <dgm:prSet presAssocID="{490E2928-69B0-4FB2-8B35-5DB70752859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BCC0D43-F0BE-4A9B-AE01-1F0BB7858611}" type="presOf" srcId="{B9CC3A97-AA38-4330-BC5E-56D135E541AF}" destId="{7FFF49F4-6A7F-4D08-97FA-22B1047A4D8E}" srcOrd="0" destOrd="0" presId="urn:microsoft.com/office/officeart/2005/8/layout/vList2"/>
    <dgm:cxn modelId="{52CB8D6F-88BB-4B6D-BDA5-570C06D33F58}" srcId="{69F3EEE6-4B1F-4551-BF24-0AC5E30AFE6F}" destId="{490E2928-69B0-4FB2-8B35-5DB707528591}" srcOrd="3" destOrd="0" parTransId="{CDD37AAA-55EC-4685-BB22-11E54F4CEDE5}" sibTransId="{A309DC42-2941-4863-B65E-17781C5A72E6}"/>
    <dgm:cxn modelId="{4FE9B353-26F6-4523-9DB5-079589C9C2BD}" type="presOf" srcId="{F5990889-724F-43BC-85CB-FBDD4C3F3B48}" destId="{D0D994B1-A767-4336-B5AF-703112DE3596}" srcOrd="0" destOrd="0" presId="urn:microsoft.com/office/officeart/2005/8/layout/vList2"/>
    <dgm:cxn modelId="{2E9B309A-4649-453B-902D-18BE04242E7A}" type="presOf" srcId="{69F3EEE6-4B1F-4551-BF24-0AC5E30AFE6F}" destId="{BCC82C82-2A68-4F6C-8E67-B060E92A9263}" srcOrd="0" destOrd="0" presId="urn:microsoft.com/office/officeart/2005/8/layout/vList2"/>
    <dgm:cxn modelId="{B33B2FB0-EFDA-4060-9EE1-F5F0229C3DB7}" type="presOf" srcId="{490E2928-69B0-4FB2-8B35-5DB707528591}" destId="{902FABDA-58F6-4FE6-9AA9-5076389F80F8}" srcOrd="0" destOrd="0" presId="urn:microsoft.com/office/officeart/2005/8/layout/vList2"/>
    <dgm:cxn modelId="{22C2CCE7-F9A0-4453-A5D8-B688AD85177F}" srcId="{69F3EEE6-4B1F-4551-BF24-0AC5E30AFE6F}" destId="{27832F89-1095-439E-B9B0-26A91C722A64}" srcOrd="2" destOrd="0" parTransId="{2EFC6082-6F03-4090-8F26-FC4633E013D5}" sibTransId="{B4224989-D5F5-40A6-B790-ADC2ACA97082}"/>
    <dgm:cxn modelId="{806E1AE9-4509-4F4F-B78B-96085FA8CCE4}" type="presOf" srcId="{27832F89-1095-439E-B9B0-26A91C722A64}" destId="{E8FAFF16-30A3-482C-B929-325743C05345}" srcOrd="0" destOrd="0" presId="urn:microsoft.com/office/officeart/2005/8/layout/vList2"/>
    <dgm:cxn modelId="{D8ED0CEA-F06B-4348-93F7-6FA08C028D06}" srcId="{69F3EEE6-4B1F-4551-BF24-0AC5E30AFE6F}" destId="{F5990889-724F-43BC-85CB-FBDD4C3F3B48}" srcOrd="1" destOrd="0" parTransId="{AFE04EFD-195E-4290-8464-63105E34A725}" sibTransId="{A4077336-ACAC-4227-A266-92D22550574A}"/>
    <dgm:cxn modelId="{ECA149F2-3B06-4AF7-81FD-7618BCCFD6A4}" srcId="{69F3EEE6-4B1F-4551-BF24-0AC5E30AFE6F}" destId="{B9CC3A97-AA38-4330-BC5E-56D135E541AF}" srcOrd="0" destOrd="0" parTransId="{F139FEA6-41E4-4A04-B0AF-6811342EE739}" sibTransId="{DDB57577-5A82-40FF-9850-7B67DCB2D54A}"/>
    <dgm:cxn modelId="{C9E53B16-8FE2-44F3-B7FC-E0F9E722FBA0}" type="presParOf" srcId="{BCC82C82-2A68-4F6C-8E67-B060E92A9263}" destId="{7FFF49F4-6A7F-4D08-97FA-22B1047A4D8E}" srcOrd="0" destOrd="0" presId="urn:microsoft.com/office/officeart/2005/8/layout/vList2"/>
    <dgm:cxn modelId="{95A00114-A769-460A-AB2F-6B8BB47A76C9}" type="presParOf" srcId="{BCC82C82-2A68-4F6C-8E67-B060E92A9263}" destId="{5E737F2C-B1B0-4FD3-8534-7BFF969C84DD}" srcOrd="1" destOrd="0" presId="urn:microsoft.com/office/officeart/2005/8/layout/vList2"/>
    <dgm:cxn modelId="{8680D5F9-A2F7-449D-8C0E-75DAE2596488}" type="presParOf" srcId="{BCC82C82-2A68-4F6C-8E67-B060E92A9263}" destId="{D0D994B1-A767-4336-B5AF-703112DE3596}" srcOrd="2" destOrd="0" presId="urn:microsoft.com/office/officeart/2005/8/layout/vList2"/>
    <dgm:cxn modelId="{D007AA93-F427-4E4D-A0A4-41D9A00CEC36}" type="presParOf" srcId="{BCC82C82-2A68-4F6C-8E67-B060E92A9263}" destId="{19AE7FB4-02DA-4C41-B9C4-E246754FF378}" srcOrd="3" destOrd="0" presId="urn:microsoft.com/office/officeart/2005/8/layout/vList2"/>
    <dgm:cxn modelId="{66CC0AEC-C355-4CEA-B16B-F4F1FF01FC44}" type="presParOf" srcId="{BCC82C82-2A68-4F6C-8E67-B060E92A9263}" destId="{E8FAFF16-30A3-482C-B929-325743C05345}" srcOrd="4" destOrd="0" presId="urn:microsoft.com/office/officeart/2005/8/layout/vList2"/>
    <dgm:cxn modelId="{02AC5623-7608-4EA9-9BED-F279606065FD}" type="presParOf" srcId="{BCC82C82-2A68-4F6C-8E67-B060E92A9263}" destId="{CD6FE6E4-81A9-4D49-B88E-4360248BDEE4}" srcOrd="5" destOrd="0" presId="urn:microsoft.com/office/officeart/2005/8/layout/vList2"/>
    <dgm:cxn modelId="{3F298652-8AAF-44D0-B575-78249BB81A96}" type="presParOf" srcId="{BCC82C82-2A68-4F6C-8E67-B060E92A9263}" destId="{902FABDA-58F6-4FE6-9AA9-5076389F80F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787EC55-E854-436F-B037-1199BFA747F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016F8FF-6574-4BCC-AA76-F6284FCE6741}">
      <dgm:prSet/>
      <dgm:spPr/>
      <dgm:t>
        <a:bodyPr/>
        <a:lstStyle/>
        <a:p>
          <a:r>
            <a:rPr lang="en-GB"/>
            <a:t>A balanced government budget is one where government revenue is equal to government expenditure</a:t>
          </a:r>
          <a:endParaRPr lang="en-US"/>
        </a:p>
      </dgm:t>
    </dgm:pt>
    <dgm:pt modelId="{28EF6A27-F861-4139-9F92-A4A1A3671819}" type="parTrans" cxnId="{04925803-456B-4047-B25D-8F52741805FB}">
      <dgm:prSet/>
      <dgm:spPr/>
      <dgm:t>
        <a:bodyPr/>
        <a:lstStyle/>
        <a:p>
          <a:endParaRPr lang="en-US"/>
        </a:p>
      </dgm:t>
    </dgm:pt>
    <dgm:pt modelId="{F966586D-662E-4A1C-9073-E1495992B75B}" type="sibTrans" cxnId="{04925803-456B-4047-B25D-8F52741805FB}">
      <dgm:prSet/>
      <dgm:spPr/>
      <dgm:t>
        <a:bodyPr/>
        <a:lstStyle/>
        <a:p>
          <a:endParaRPr lang="en-US"/>
        </a:p>
      </dgm:t>
    </dgm:pt>
    <dgm:pt modelId="{BCF07051-3FF7-4487-ABCD-01948C801CF2}">
      <dgm:prSet/>
      <dgm:spPr/>
      <dgm:t>
        <a:bodyPr/>
        <a:lstStyle/>
        <a:p>
          <a:r>
            <a:rPr lang="en-GB"/>
            <a:t>This means that there is not:</a:t>
          </a:r>
          <a:endParaRPr lang="en-US"/>
        </a:p>
      </dgm:t>
    </dgm:pt>
    <dgm:pt modelId="{2E08FBD9-9D68-4ED9-A951-D97853BFEBAE}" type="parTrans" cxnId="{B2B03399-7947-454A-8D3B-2898E56663AB}">
      <dgm:prSet/>
      <dgm:spPr/>
      <dgm:t>
        <a:bodyPr/>
        <a:lstStyle/>
        <a:p>
          <a:endParaRPr lang="en-US"/>
        </a:p>
      </dgm:t>
    </dgm:pt>
    <dgm:pt modelId="{9A605439-D4B6-477A-B0D1-E6BB7B74D529}" type="sibTrans" cxnId="{B2B03399-7947-454A-8D3B-2898E56663AB}">
      <dgm:prSet/>
      <dgm:spPr/>
      <dgm:t>
        <a:bodyPr/>
        <a:lstStyle/>
        <a:p>
          <a:endParaRPr lang="en-US"/>
        </a:p>
      </dgm:t>
    </dgm:pt>
    <dgm:pt modelId="{1AE22FB3-B765-40CE-9C0D-9C2E928B7310}">
      <dgm:prSet/>
      <dgm:spPr/>
      <dgm:t>
        <a:bodyPr/>
        <a:lstStyle/>
        <a:p>
          <a:r>
            <a:rPr lang="en-GB"/>
            <a:t>A budget surplus, where revenue is greater than expenditure</a:t>
          </a:r>
          <a:endParaRPr lang="en-US"/>
        </a:p>
      </dgm:t>
    </dgm:pt>
    <dgm:pt modelId="{DBF21472-2206-41B9-8F72-5FAE8AF5B658}" type="parTrans" cxnId="{E366F52F-4505-4DFC-BAD6-232FDFF36396}">
      <dgm:prSet/>
      <dgm:spPr/>
      <dgm:t>
        <a:bodyPr/>
        <a:lstStyle/>
        <a:p>
          <a:endParaRPr lang="en-US"/>
        </a:p>
      </dgm:t>
    </dgm:pt>
    <dgm:pt modelId="{8C47045C-9CF3-4B85-B0EA-849416DBF000}" type="sibTrans" cxnId="{E366F52F-4505-4DFC-BAD6-232FDFF36396}">
      <dgm:prSet/>
      <dgm:spPr/>
      <dgm:t>
        <a:bodyPr/>
        <a:lstStyle/>
        <a:p>
          <a:endParaRPr lang="en-US"/>
        </a:p>
      </dgm:t>
    </dgm:pt>
    <dgm:pt modelId="{114E6ACC-065E-4503-8C74-DA1022E6A7E1}">
      <dgm:prSet/>
      <dgm:spPr/>
      <dgm:t>
        <a:bodyPr/>
        <a:lstStyle/>
        <a:p>
          <a:r>
            <a:rPr lang="en-GB"/>
            <a:t>A budget deficit, where expenditure is greater than revenue</a:t>
          </a:r>
          <a:endParaRPr lang="en-US"/>
        </a:p>
      </dgm:t>
    </dgm:pt>
    <dgm:pt modelId="{E3EC6B50-9E63-409E-B8F1-355F6A149837}" type="parTrans" cxnId="{F1CB8FB0-868D-47D2-816A-EF7C3D8200BB}">
      <dgm:prSet/>
      <dgm:spPr/>
      <dgm:t>
        <a:bodyPr/>
        <a:lstStyle/>
        <a:p>
          <a:endParaRPr lang="en-US"/>
        </a:p>
      </dgm:t>
    </dgm:pt>
    <dgm:pt modelId="{7B7426C3-DEE3-4AB6-93F8-3E983A32D94C}" type="sibTrans" cxnId="{F1CB8FB0-868D-47D2-816A-EF7C3D8200BB}">
      <dgm:prSet/>
      <dgm:spPr/>
      <dgm:t>
        <a:bodyPr/>
        <a:lstStyle/>
        <a:p>
          <a:endParaRPr lang="en-US"/>
        </a:p>
      </dgm:t>
    </dgm:pt>
    <dgm:pt modelId="{124C944E-7715-4248-BF6C-8A2A3EB85D9E}">
      <dgm:prSet/>
      <dgm:spPr/>
      <dgm:t>
        <a:bodyPr/>
        <a:lstStyle/>
        <a:p>
          <a:r>
            <a:rPr lang="en-GB"/>
            <a:t>Under George Osborne a priority of the Government had been to create a budget surplus </a:t>
          </a:r>
          <a:endParaRPr lang="en-US"/>
        </a:p>
      </dgm:t>
    </dgm:pt>
    <dgm:pt modelId="{8D30FA45-CC65-4CB8-BD22-6BCE03650229}" type="parTrans" cxnId="{E4943D3A-FF76-4B4C-8B34-52E7E7AD4DFD}">
      <dgm:prSet/>
      <dgm:spPr/>
      <dgm:t>
        <a:bodyPr/>
        <a:lstStyle/>
        <a:p>
          <a:endParaRPr lang="en-US"/>
        </a:p>
      </dgm:t>
    </dgm:pt>
    <dgm:pt modelId="{9388C0DD-C430-4FFD-B392-F773D2A99AB7}" type="sibTrans" cxnId="{E4943D3A-FF76-4B4C-8B34-52E7E7AD4DFD}">
      <dgm:prSet/>
      <dgm:spPr/>
      <dgm:t>
        <a:bodyPr/>
        <a:lstStyle/>
        <a:p>
          <a:endParaRPr lang="en-US"/>
        </a:p>
      </dgm:t>
    </dgm:pt>
    <dgm:pt modelId="{6507BB59-DCF7-466B-8F2B-22B081893082}" type="pres">
      <dgm:prSet presAssocID="{D787EC55-E854-436F-B037-1199BFA747FB}" presName="linear" presStyleCnt="0">
        <dgm:presLayoutVars>
          <dgm:animLvl val="lvl"/>
          <dgm:resizeHandles val="exact"/>
        </dgm:presLayoutVars>
      </dgm:prSet>
      <dgm:spPr/>
    </dgm:pt>
    <dgm:pt modelId="{CE599B20-441E-4575-A2AE-44A9CF88E36B}" type="pres">
      <dgm:prSet presAssocID="{3016F8FF-6574-4BCC-AA76-F6284FCE674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C9796AF-B158-47F4-BF15-111895D677E5}" type="pres">
      <dgm:prSet presAssocID="{F966586D-662E-4A1C-9073-E1495992B75B}" presName="spacer" presStyleCnt="0"/>
      <dgm:spPr/>
    </dgm:pt>
    <dgm:pt modelId="{9A804C6F-0316-49FD-833B-C361270EC3DA}" type="pres">
      <dgm:prSet presAssocID="{BCF07051-3FF7-4487-ABCD-01948C801CF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416ED78-CF28-4386-BBB6-B708C46893FF}" type="pres">
      <dgm:prSet presAssocID="{BCF07051-3FF7-4487-ABCD-01948C801CF2}" presName="childText" presStyleLbl="revTx" presStyleIdx="0" presStyleCnt="1">
        <dgm:presLayoutVars>
          <dgm:bulletEnabled val="1"/>
        </dgm:presLayoutVars>
      </dgm:prSet>
      <dgm:spPr/>
    </dgm:pt>
    <dgm:pt modelId="{2DFF58C3-DEE6-46F8-A6C6-67D7F534453D}" type="pres">
      <dgm:prSet presAssocID="{124C944E-7715-4248-BF6C-8A2A3EB85D9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4925803-456B-4047-B25D-8F52741805FB}" srcId="{D787EC55-E854-436F-B037-1199BFA747FB}" destId="{3016F8FF-6574-4BCC-AA76-F6284FCE6741}" srcOrd="0" destOrd="0" parTransId="{28EF6A27-F861-4139-9F92-A4A1A3671819}" sibTransId="{F966586D-662E-4A1C-9073-E1495992B75B}"/>
    <dgm:cxn modelId="{81F4E026-A9E9-41DD-8A22-C36792D6E878}" type="presOf" srcId="{1AE22FB3-B765-40CE-9C0D-9C2E928B7310}" destId="{1416ED78-CF28-4386-BBB6-B708C46893FF}" srcOrd="0" destOrd="0" presId="urn:microsoft.com/office/officeart/2005/8/layout/vList2"/>
    <dgm:cxn modelId="{ED1F5727-7EE3-4AD8-8C6A-DA0995B0EC1E}" type="presOf" srcId="{3016F8FF-6574-4BCC-AA76-F6284FCE6741}" destId="{CE599B20-441E-4575-A2AE-44A9CF88E36B}" srcOrd="0" destOrd="0" presId="urn:microsoft.com/office/officeart/2005/8/layout/vList2"/>
    <dgm:cxn modelId="{E366F52F-4505-4DFC-BAD6-232FDFF36396}" srcId="{BCF07051-3FF7-4487-ABCD-01948C801CF2}" destId="{1AE22FB3-B765-40CE-9C0D-9C2E928B7310}" srcOrd="0" destOrd="0" parTransId="{DBF21472-2206-41B9-8F72-5FAE8AF5B658}" sibTransId="{8C47045C-9CF3-4B85-B0EA-849416DBF000}"/>
    <dgm:cxn modelId="{E4943D3A-FF76-4B4C-8B34-52E7E7AD4DFD}" srcId="{D787EC55-E854-436F-B037-1199BFA747FB}" destId="{124C944E-7715-4248-BF6C-8A2A3EB85D9E}" srcOrd="2" destOrd="0" parTransId="{8D30FA45-CC65-4CB8-BD22-6BCE03650229}" sibTransId="{9388C0DD-C430-4FFD-B392-F773D2A99AB7}"/>
    <dgm:cxn modelId="{909C5263-AFA6-45F0-A8FC-2E30C344C07E}" type="presOf" srcId="{D787EC55-E854-436F-B037-1199BFA747FB}" destId="{6507BB59-DCF7-466B-8F2B-22B081893082}" srcOrd="0" destOrd="0" presId="urn:microsoft.com/office/officeart/2005/8/layout/vList2"/>
    <dgm:cxn modelId="{2CE9B873-437A-43AE-9BCA-8FFAAB8C4CE1}" type="presOf" srcId="{BCF07051-3FF7-4487-ABCD-01948C801CF2}" destId="{9A804C6F-0316-49FD-833B-C361270EC3DA}" srcOrd="0" destOrd="0" presId="urn:microsoft.com/office/officeart/2005/8/layout/vList2"/>
    <dgm:cxn modelId="{03D8B48E-6B67-43C3-AAA4-81F1CEB4B74A}" type="presOf" srcId="{114E6ACC-065E-4503-8C74-DA1022E6A7E1}" destId="{1416ED78-CF28-4386-BBB6-B708C46893FF}" srcOrd="0" destOrd="1" presId="urn:microsoft.com/office/officeart/2005/8/layout/vList2"/>
    <dgm:cxn modelId="{B2B03399-7947-454A-8D3B-2898E56663AB}" srcId="{D787EC55-E854-436F-B037-1199BFA747FB}" destId="{BCF07051-3FF7-4487-ABCD-01948C801CF2}" srcOrd="1" destOrd="0" parTransId="{2E08FBD9-9D68-4ED9-A951-D97853BFEBAE}" sibTransId="{9A605439-D4B6-477A-B0D1-E6BB7B74D529}"/>
    <dgm:cxn modelId="{F1CB8FB0-868D-47D2-816A-EF7C3D8200BB}" srcId="{BCF07051-3FF7-4487-ABCD-01948C801CF2}" destId="{114E6ACC-065E-4503-8C74-DA1022E6A7E1}" srcOrd="1" destOrd="0" parTransId="{E3EC6B50-9E63-409E-B8F1-355F6A149837}" sibTransId="{7B7426C3-DEE3-4AB6-93F8-3E983A32D94C}"/>
    <dgm:cxn modelId="{BFF9EAEF-BBD5-42E0-9E15-B765705B060F}" type="presOf" srcId="{124C944E-7715-4248-BF6C-8A2A3EB85D9E}" destId="{2DFF58C3-DEE6-46F8-A6C6-67D7F534453D}" srcOrd="0" destOrd="0" presId="urn:microsoft.com/office/officeart/2005/8/layout/vList2"/>
    <dgm:cxn modelId="{6D16655C-ABD0-4B5E-A3AF-AD72C1972FD4}" type="presParOf" srcId="{6507BB59-DCF7-466B-8F2B-22B081893082}" destId="{CE599B20-441E-4575-A2AE-44A9CF88E36B}" srcOrd="0" destOrd="0" presId="urn:microsoft.com/office/officeart/2005/8/layout/vList2"/>
    <dgm:cxn modelId="{4CEDFBD8-69E6-4C1C-94D8-6896D7277D81}" type="presParOf" srcId="{6507BB59-DCF7-466B-8F2B-22B081893082}" destId="{DC9796AF-B158-47F4-BF15-111895D677E5}" srcOrd="1" destOrd="0" presId="urn:microsoft.com/office/officeart/2005/8/layout/vList2"/>
    <dgm:cxn modelId="{7D742146-1C47-4417-8AA3-F9F405FF5BAB}" type="presParOf" srcId="{6507BB59-DCF7-466B-8F2B-22B081893082}" destId="{9A804C6F-0316-49FD-833B-C361270EC3DA}" srcOrd="2" destOrd="0" presId="urn:microsoft.com/office/officeart/2005/8/layout/vList2"/>
    <dgm:cxn modelId="{FEB6C83D-DBDE-4BA5-85F9-44F507E6E00B}" type="presParOf" srcId="{6507BB59-DCF7-466B-8F2B-22B081893082}" destId="{1416ED78-CF28-4386-BBB6-B708C46893FF}" srcOrd="3" destOrd="0" presId="urn:microsoft.com/office/officeart/2005/8/layout/vList2"/>
    <dgm:cxn modelId="{69CA8896-108C-4B5F-BFC2-7B8D90427E91}" type="presParOf" srcId="{6507BB59-DCF7-466B-8F2B-22B081893082}" destId="{2DFF58C3-DEE6-46F8-A6C6-67D7F534453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801F81-C259-46BC-9A78-5BA57732F89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104665F-CECB-4778-B645-B9F1DAB7AEE4}">
      <dgm:prSet/>
      <dgm:spPr/>
      <dgm:t>
        <a:bodyPr/>
        <a:lstStyle/>
        <a:p>
          <a:r>
            <a:rPr lang="en-GB"/>
            <a:t>What is the history of the UK government budget?</a:t>
          </a:r>
          <a:endParaRPr lang="en-US"/>
        </a:p>
      </dgm:t>
    </dgm:pt>
    <dgm:pt modelId="{843A5CA3-9F9A-433F-96BA-7FEE5FF3DA6A}" type="parTrans" cxnId="{124CED0A-7E4F-459F-89C4-A974CAFD5844}">
      <dgm:prSet/>
      <dgm:spPr/>
      <dgm:t>
        <a:bodyPr/>
        <a:lstStyle/>
        <a:p>
          <a:endParaRPr lang="en-US"/>
        </a:p>
      </dgm:t>
    </dgm:pt>
    <dgm:pt modelId="{73341B92-A0EC-4018-AA96-7B6625FF2472}" type="sibTrans" cxnId="{124CED0A-7E4F-459F-89C4-A974CAFD5844}">
      <dgm:prSet/>
      <dgm:spPr/>
      <dgm:t>
        <a:bodyPr/>
        <a:lstStyle/>
        <a:p>
          <a:endParaRPr lang="en-US"/>
        </a:p>
      </dgm:t>
    </dgm:pt>
    <dgm:pt modelId="{E4997A53-5CC4-45E1-A035-22841515DEBF}">
      <dgm:prSet/>
      <dgm:spPr/>
      <dgm:t>
        <a:bodyPr/>
        <a:lstStyle/>
        <a:p>
          <a:r>
            <a:rPr lang="en-US"/>
            <a:t>How does the UK government manage their budget?</a:t>
          </a:r>
        </a:p>
      </dgm:t>
    </dgm:pt>
    <dgm:pt modelId="{401AED08-BDCA-49E6-88D8-2773E3578B65}" type="parTrans" cxnId="{95CA502E-A4D8-4BAD-BDB7-463AEF483C99}">
      <dgm:prSet/>
      <dgm:spPr/>
      <dgm:t>
        <a:bodyPr/>
        <a:lstStyle/>
        <a:p>
          <a:endParaRPr lang="en-US"/>
        </a:p>
      </dgm:t>
    </dgm:pt>
    <dgm:pt modelId="{BDD0B60B-457F-4072-BA98-D89829E9DC81}" type="sibTrans" cxnId="{95CA502E-A4D8-4BAD-BDB7-463AEF483C99}">
      <dgm:prSet/>
      <dgm:spPr/>
      <dgm:t>
        <a:bodyPr/>
        <a:lstStyle/>
        <a:p>
          <a:endParaRPr lang="en-US"/>
        </a:p>
      </dgm:t>
    </dgm:pt>
    <dgm:pt modelId="{6F46D536-4AC4-4D07-B513-7146ED3BAB2C}" type="pres">
      <dgm:prSet presAssocID="{A5801F81-C259-46BC-9A78-5BA57732F894}" presName="linear" presStyleCnt="0">
        <dgm:presLayoutVars>
          <dgm:animLvl val="lvl"/>
          <dgm:resizeHandles val="exact"/>
        </dgm:presLayoutVars>
      </dgm:prSet>
      <dgm:spPr/>
    </dgm:pt>
    <dgm:pt modelId="{EE4501B8-D322-4CD8-8F74-4C1525BB0E71}" type="pres">
      <dgm:prSet presAssocID="{B104665F-CECB-4778-B645-B9F1DAB7AEE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11BF9AC-1840-49D1-9969-980515161ED8}" type="pres">
      <dgm:prSet presAssocID="{73341B92-A0EC-4018-AA96-7B6625FF2472}" presName="spacer" presStyleCnt="0"/>
      <dgm:spPr/>
    </dgm:pt>
    <dgm:pt modelId="{297E2CE9-F5B2-44FE-9CF5-022E6587218B}" type="pres">
      <dgm:prSet presAssocID="{E4997A53-5CC4-45E1-A035-22841515DEB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24CED0A-7E4F-459F-89C4-A974CAFD5844}" srcId="{A5801F81-C259-46BC-9A78-5BA57732F894}" destId="{B104665F-CECB-4778-B645-B9F1DAB7AEE4}" srcOrd="0" destOrd="0" parTransId="{843A5CA3-9F9A-433F-96BA-7FEE5FF3DA6A}" sibTransId="{73341B92-A0EC-4018-AA96-7B6625FF2472}"/>
    <dgm:cxn modelId="{1FBBE01A-DBBE-4FDE-AF9C-DD0B0326E77E}" type="presOf" srcId="{A5801F81-C259-46BC-9A78-5BA57732F894}" destId="{6F46D536-4AC4-4D07-B513-7146ED3BAB2C}" srcOrd="0" destOrd="0" presId="urn:microsoft.com/office/officeart/2005/8/layout/vList2"/>
    <dgm:cxn modelId="{2C81EF28-E05C-4696-91DB-56C4CDF12F98}" type="presOf" srcId="{B104665F-CECB-4778-B645-B9F1DAB7AEE4}" destId="{EE4501B8-D322-4CD8-8F74-4C1525BB0E71}" srcOrd="0" destOrd="0" presId="urn:microsoft.com/office/officeart/2005/8/layout/vList2"/>
    <dgm:cxn modelId="{95CA502E-A4D8-4BAD-BDB7-463AEF483C99}" srcId="{A5801F81-C259-46BC-9A78-5BA57732F894}" destId="{E4997A53-5CC4-45E1-A035-22841515DEBF}" srcOrd="1" destOrd="0" parTransId="{401AED08-BDCA-49E6-88D8-2773E3578B65}" sibTransId="{BDD0B60B-457F-4072-BA98-D89829E9DC81}"/>
    <dgm:cxn modelId="{F83627FF-B4D4-4DBE-A191-B7826A7A70EF}" type="presOf" srcId="{E4997A53-5CC4-45E1-A035-22841515DEBF}" destId="{297E2CE9-F5B2-44FE-9CF5-022E6587218B}" srcOrd="0" destOrd="0" presId="urn:microsoft.com/office/officeart/2005/8/layout/vList2"/>
    <dgm:cxn modelId="{8FCC3C1C-3817-4452-A71E-B3229993AEA5}" type="presParOf" srcId="{6F46D536-4AC4-4D07-B513-7146ED3BAB2C}" destId="{EE4501B8-D322-4CD8-8F74-4C1525BB0E71}" srcOrd="0" destOrd="0" presId="urn:microsoft.com/office/officeart/2005/8/layout/vList2"/>
    <dgm:cxn modelId="{36AAFFD5-636A-440E-ACC8-D88B6FDB80F4}" type="presParOf" srcId="{6F46D536-4AC4-4D07-B513-7146ED3BAB2C}" destId="{611BF9AC-1840-49D1-9969-980515161ED8}" srcOrd="1" destOrd="0" presId="urn:microsoft.com/office/officeart/2005/8/layout/vList2"/>
    <dgm:cxn modelId="{515CD358-DA1C-4210-B4DA-D349A014D03B}" type="presParOf" srcId="{6F46D536-4AC4-4D07-B513-7146ED3BAB2C}" destId="{297E2CE9-F5B2-44FE-9CF5-022E6587218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801F81-C259-46BC-9A78-5BA57732F89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104665F-CECB-4778-B645-B9F1DAB7AEE4}">
      <dgm:prSet/>
      <dgm:spPr/>
      <dgm:t>
        <a:bodyPr/>
        <a:lstStyle/>
        <a:p>
          <a:r>
            <a:rPr lang="en-GB"/>
            <a:t>Global warming and climate change have been on the political agenda for some time now</a:t>
          </a:r>
          <a:endParaRPr lang="en-US"/>
        </a:p>
      </dgm:t>
    </dgm:pt>
    <dgm:pt modelId="{843A5CA3-9F9A-433F-96BA-7FEE5FF3DA6A}" type="parTrans" cxnId="{124CED0A-7E4F-459F-89C4-A974CAFD5844}">
      <dgm:prSet/>
      <dgm:spPr/>
      <dgm:t>
        <a:bodyPr/>
        <a:lstStyle/>
        <a:p>
          <a:endParaRPr lang="en-US"/>
        </a:p>
      </dgm:t>
    </dgm:pt>
    <dgm:pt modelId="{73341B92-A0EC-4018-AA96-7B6625FF2472}" type="sibTrans" cxnId="{124CED0A-7E4F-459F-89C4-A974CAFD5844}">
      <dgm:prSet/>
      <dgm:spPr/>
      <dgm:t>
        <a:bodyPr/>
        <a:lstStyle/>
        <a:p>
          <a:endParaRPr lang="en-US"/>
        </a:p>
      </dgm:t>
    </dgm:pt>
    <dgm:pt modelId="{E4997A53-5CC4-45E1-A035-22841515DEBF}">
      <dgm:prSet/>
      <dgm:spPr/>
      <dgm:t>
        <a:bodyPr/>
        <a:lstStyle/>
        <a:p>
          <a:r>
            <a:rPr lang="en-GB"/>
            <a:t>Government will look to develop a sustainable future, particularly for our energy needs</a:t>
          </a:r>
          <a:endParaRPr lang="en-US"/>
        </a:p>
      </dgm:t>
    </dgm:pt>
    <dgm:pt modelId="{401AED08-BDCA-49E6-88D8-2773E3578B65}" type="parTrans" cxnId="{95CA502E-A4D8-4BAD-BDB7-463AEF483C99}">
      <dgm:prSet/>
      <dgm:spPr/>
      <dgm:t>
        <a:bodyPr/>
        <a:lstStyle/>
        <a:p>
          <a:endParaRPr lang="en-US"/>
        </a:p>
      </dgm:t>
    </dgm:pt>
    <dgm:pt modelId="{BDD0B60B-457F-4072-BA98-D89829E9DC81}" type="sibTrans" cxnId="{95CA502E-A4D8-4BAD-BDB7-463AEF483C99}">
      <dgm:prSet/>
      <dgm:spPr/>
      <dgm:t>
        <a:bodyPr/>
        <a:lstStyle/>
        <a:p>
          <a:endParaRPr lang="en-US"/>
        </a:p>
      </dgm:t>
    </dgm:pt>
    <dgm:pt modelId="{F5F7BA08-5FEE-4472-A356-7D34A0E56A9C}">
      <dgm:prSet/>
      <dgm:spPr/>
      <dgm:t>
        <a:bodyPr/>
        <a:lstStyle/>
        <a:p>
          <a:r>
            <a:rPr lang="en-GB"/>
            <a:t>This might involve supporting businesses through the form of investment grants</a:t>
          </a:r>
          <a:endParaRPr lang="en-US"/>
        </a:p>
      </dgm:t>
    </dgm:pt>
    <dgm:pt modelId="{4E38DBD8-D9BE-4EF2-AD3F-2556B313DF34}" type="parTrans" cxnId="{65D12F1A-B92E-43F5-BA22-06921AEB7F14}">
      <dgm:prSet/>
      <dgm:spPr/>
      <dgm:t>
        <a:bodyPr/>
        <a:lstStyle/>
        <a:p>
          <a:endParaRPr lang="en-US"/>
        </a:p>
      </dgm:t>
    </dgm:pt>
    <dgm:pt modelId="{C795AF3F-E8D8-4EFF-B5F1-FAF2A7E1DDCC}" type="sibTrans" cxnId="{65D12F1A-B92E-43F5-BA22-06921AEB7F14}">
      <dgm:prSet/>
      <dgm:spPr/>
      <dgm:t>
        <a:bodyPr/>
        <a:lstStyle/>
        <a:p>
          <a:endParaRPr lang="en-US"/>
        </a:p>
      </dgm:t>
    </dgm:pt>
    <dgm:pt modelId="{6F46D536-4AC4-4D07-B513-7146ED3BAB2C}" type="pres">
      <dgm:prSet presAssocID="{A5801F81-C259-46BC-9A78-5BA57732F894}" presName="linear" presStyleCnt="0">
        <dgm:presLayoutVars>
          <dgm:animLvl val="lvl"/>
          <dgm:resizeHandles val="exact"/>
        </dgm:presLayoutVars>
      </dgm:prSet>
      <dgm:spPr/>
    </dgm:pt>
    <dgm:pt modelId="{EE4501B8-D322-4CD8-8F74-4C1525BB0E71}" type="pres">
      <dgm:prSet presAssocID="{B104665F-CECB-4778-B645-B9F1DAB7AEE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11BF9AC-1840-49D1-9969-980515161ED8}" type="pres">
      <dgm:prSet presAssocID="{73341B92-A0EC-4018-AA96-7B6625FF2472}" presName="spacer" presStyleCnt="0"/>
      <dgm:spPr/>
    </dgm:pt>
    <dgm:pt modelId="{297E2CE9-F5B2-44FE-9CF5-022E6587218B}" type="pres">
      <dgm:prSet presAssocID="{E4997A53-5CC4-45E1-A035-22841515DEB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3D8FAEE-0CBD-4BFA-B3DE-90AFF26A2BCD}" type="pres">
      <dgm:prSet presAssocID="{BDD0B60B-457F-4072-BA98-D89829E9DC81}" presName="spacer" presStyleCnt="0"/>
      <dgm:spPr/>
    </dgm:pt>
    <dgm:pt modelId="{0CAD3CF2-83C0-4D4F-89D4-2BF7EA96B47C}" type="pres">
      <dgm:prSet presAssocID="{F5F7BA08-5FEE-4472-A356-7D34A0E56A9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24CED0A-7E4F-459F-89C4-A974CAFD5844}" srcId="{A5801F81-C259-46BC-9A78-5BA57732F894}" destId="{B104665F-CECB-4778-B645-B9F1DAB7AEE4}" srcOrd="0" destOrd="0" parTransId="{843A5CA3-9F9A-433F-96BA-7FEE5FF3DA6A}" sibTransId="{73341B92-A0EC-4018-AA96-7B6625FF2472}"/>
    <dgm:cxn modelId="{65D12F1A-B92E-43F5-BA22-06921AEB7F14}" srcId="{A5801F81-C259-46BC-9A78-5BA57732F894}" destId="{F5F7BA08-5FEE-4472-A356-7D34A0E56A9C}" srcOrd="2" destOrd="0" parTransId="{4E38DBD8-D9BE-4EF2-AD3F-2556B313DF34}" sibTransId="{C795AF3F-E8D8-4EFF-B5F1-FAF2A7E1DDCC}"/>
    <dgm:cxn modelId="{057D371A-BF23-40A3-9749-F13449E8F6FA}" type="presOf" srcId="{F5F7BA08-5FEE-4472-A356-7D34A0E56A9C}" destId="{0CAD3CF2-83C0-4D4F-89D4-2BF7EA96B47C}" srcOrd="0" destOrd="0" presId="urn:microsoft.com/office/officeart/2005/8/layout/vList2"/>
    <dgm:cxn modelId="{1FBBE01A-DBBE-4FDE-AF9C-DD0B0326E77E}" type="presOf" srcId="{A5801F81-C259-46BC-9A78-5BA57732F894}" destId="{6F46D536-4AC4-4D07-B513-7146ED3BAB2C}" srcOrd="0" destOrd="0" presId="urn:microsoft.com/office/officeart/2005/8/layout/vList2"/>
    <dgm:cxn modelId="{2C81EF28-E05C-4696-91DB-56C4CDF12F98}" type="presOf" srcId="{B104665F-CECB-4778-B645-B9F1DAB7AEE4}" destId="{EE4501B8-D322-4CD8-8F74-4C1525BB0E71}" srcOrd="0" destOrd="0" presId="urn:microsoft.com/office/officeart/2005/8/layout/vList2"/>
    <dgm:cxn modelId="{95CA502E-A4D8-4BAD-BDB7-463AEF483C99}" srcId="{A5801F81-C259-46BC-9A78-5BA57732F894}" destId="{E4997A53-5CC4-45E1-A035-22841515DEBF}" srcOrd="1" destOrd="0" parTransId="{401AED08-BDCA-49E6-88D8-2773E3578B65}" sibTransId="{BDD0B60B-457F-4072-BA98-D89829E9DC81}"/>
    <dgm:cxn modelId="{F83627FF-B4D4-4DBE-A191-B7826A7A70EF}" type="presOf" srcId="{E4997A53-5CC4-45E1-A035-22841515DEBF}" destId="{297E2CE9-F5B2-44FE-9CF5-022E6587218B}" srcOrd="0" destOrd="0" presId="urn:microsoft.com/office/officeart/2005/8/layout/vList2"/>
    <dgm:cxn modelId="{8FCC3C1C-3817-4452-A71E-B3229993AEA5}" type="presParOf" srcId="{6F46D536-4AC4-4D07-B513-7146ED3BAB2C}" destId="{EE4501B8-D322-4CD8-8F74-4C1525BB0E71}" srcOrd="0" destOrd="0" presId="urn:microsoft.com/office/officeart/2005/8/layout/vList2"/>
    <dgm:cxn modelId="{36AAFFD5-636A-440E-ACC8-D88B6FDB80F4}" type="presParOf" srcId="{6F46D536-4AC4-4D07-B513-7146ED3BAB2C}" destId="{611BF9AC-1840-49D1-9969-980515161ED8}" srcOrd="1" destOrd="0" presId="urn:microsoft.com/office/officeart/2005/8/layout/vList2"/>
    <dgm:cxn modelId="{515CD358-DA1C-4210-B4DA-D349A014D03B}" type="presParOf" srcId="{6F46D536-4AC4-4D07-B513-7146ED3BAB2C}" destId="{297E2CE9-F5B2-44FE-9CF5-022E6587218B}" srcOrd="2" destOrd="0" presId="urn:microsoft.com/office/officeart/2005/8/layout/vList2"/>
    <dgm:cxn modelId="{E5D81BDA-FD30-455F-9660-1FAA906D7AB0}" type="presParOf" srcId="{6F46D536-4AC4-4D07-B513-7146ED3BAB2C}" destId="{83D8FAEE-0CBD-4BFA-B3DE-90AFF26A2BCD}" srcOrd="3" destOrd="0" presId="urn:microsoft.com/office/officeart/2005/8/layout/vList2"/>
    <dgm:cxn modelId="{A2A469EA-F4A2-4538-9C2E-F736AD07FC44}" type="presParOf" srcId="{6F46D536-4AC4-4D07-B513-7146ED3BAB2C}" destId="{0CAD3CF2-83C0-4D4F-89D4-2BF7EA96B47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25C926-1145-4644-9FD9-E69FB6036E88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D49DD51-F753-40F4-8FBE-8B12B5123078}">
      <dgm:prSet/>
      <dgm:spPr/>
      <dgm:t>
        <a:bodyPr/>
        <a:lstStyle/>
        <a:p>
          <a:r>
            <a:rPr lang="en-GB"/>
            <a:t>Extreme income inequality is generally regarded as socially unacceptable</a:t>
          </a:r>
          <a:endParaRPr lang="en-US"/>
        </a:p>
      </dgm:t>
    </dgm:pt>
    <dgm:pt modelId="{2E718BB1-D210-479B-B97C-EA36FDB4EFB5}" type="parTrans" cxnId="{62471E1E-3075-4BF6-8D6E-D4D157F7C1B3}">
      <dgm:prSet/>
      <dgm:spPr/>
      <dgm:t>
        <a:bodyPr/>
        <a:lstStyle/>
        <a:p>
          <a:endParaRPr lang="en-US"/>
        </a:p>
      </dgm:t>
    </dgm:pt>
    <dgm:pt modelId="{F0261837-C8D5-4D2A-9990-C304E7051600}" type="sibTrans" cxnId="{62471E1E-3075-4BF6-8D6E-D4D157F7C1B3}">
      <dgm:prSet/>
      <dgm:spPr/>
      <dgm:t>
        <a:bodyPr/>
        <a:lstStyle/>
        <a:p>
          <a:endParaRPr lang="en-US"/>
        </a:p>
      </dgm:t>
    </dgm:pt>
    <dgm:pt modelId="{01FF3617-A977-40FD-BEA1-5A5DC859BC95}">
      <dgm:prSet/>
      <dgm:spPr/>
      <dgm:t>
        <a:bodyPr/>
        <a:lstStyle/>
        <a:p>
          <a:r>
            <a:rPr lang="en-GB"/>
            <a:t>As a society people believe that all citizens should be able to access fair wages for a fair day’s work</a:t>
          </a:r>
          <a:endParaRPr lang="en-US"/>
        </a:p>
      </dgm:t>
    </dgm:pt>
    <dgm:pt modelId="{FFD8D3F2-5AF6-476B-95DC-21A788AB11AD}" type="parTrans" cxnId="{F6596215-0F2A-4DB4-8D85-F8A78AA21AD3}">
      <dgm:prSet/>
      <dgm:spPr/>
      <dgm:t>
        <a:bodyPr/>
        <a:lstStyle/>
        <a:p>
          <a:endParaRPr lang="en-US"/>
        </a:p>
      </dgm:t>
    </dgm:pt>
    <dgm:pt modelId="{F909CA88-1AFF-412F-84FD-C5A97DB26129}" type="sibTrans" cxnId="{F6596215-0F2A-4DB4-8D85-F8A78AA21AD3}">
      <dgm:prSet/>
      <dgm:spPr/>
      <dgm:t>
        <a:bodyPr/>
        <a:lstStyle/>
        <a:p>
          <a:endParaRPr lang="en-US"/>
        </a:p>
      </dgm:t>
    </dgm:pt>
    <dgm:pt modelId="{B255D95D-455E-445F-A031-3D5E466CA8B6}">
      <dgm:prSet/>
      <dgm:spPr/>
      <dgm:t>
        <a:bodyPr/>
        <a:lstStyle/>
        <a:p>
          <a:r>
            <a:rPr lang="en-GB"/>
            <a:t>Many studies suggest that increasing income equality will lead to higher levels of economic growth, better living standards for all and a happier society overall</a:t>
          </a:r>
          <a:endParaRPr lang="en-US"/>
        </a:p>
      </dgm:t>
    </dgm:pt>
    <dgm:pt modelId="{88275D08-EACD-4981-903A-D32168A9FD3D}" type="parTrans" cxnId="{E58E9E7A-DC0C-4261-8243-A70A1A4B8409}">
      <dgm:prSet/>
      <dgm:spPr/>
      <dgm:t>
        <a:bodyPr/>
        <a:lstStyle/>
        <a:p>
          <a:endParaRPr lang="en-US"/>
        </a:p>
      </dgm:t>
    </dgm:pt>
    <dgm:pt modelId="{C8F99AA4-2B71-4003-A76F-40AA6F1C5669}" type="sibTrans" cxnId="{E58E9E7A-DC0C-4261-8243-A70A1A4B8409}">
      <dgm:prSet/>
      <dgm:spPr/>
      <dgm:t>
        <a:bodyPr/>
        <a:lstStyle/>
        <a:p>
          <a:endParaRPr lang="en-US"/>
        </a:p>
      </dgm:t>
    </dgm:pt>
    <dgm:pt modelId="{C92B1A0A-568A-4C57-B24C-9B2F5F6A9E7C}" type="pres">
      <dgm:prSet presAssocID="{D925C926-1145-4644-9FD9-E69FB6036E88}" presName="outerComposite" presStyleCnt="0">
        <dgm:presLayoutVars>
          <dgm:chMax val="5"/>
          <dgm:dir/>
          <dgm:resizeHandles val="exact"/>
        </dgm:presLayoutVars>
      </dgm:prSet>
      <dgm:spPr/>
    </dgm:pt>
    <dgm:pt modelId="{413F421B-B999-4AE4-B4E3-3717188F0761}" type="pres">
      <dgm:prSet presAssocID="{D925C926-1145-4644-9FD9-E69FB6036E88}" presName="dummyMaxCanvas" presStyleCnt="0">
        <dgm:presLayoutVars/>
      </dgm:prSet>
      <dgm:spPr/>
    </dgm:pt>
    <dgm:pt modelId="{13E8A1AB-DCC2-46BC-81A3-65B703D579BD}" type="pres">
      <dgm:prSet presAssocID="{D925C926-1145-4644-9FD9-E69FB6036E88}" presName="ThreeNodes_1" presStyleLbl="node1" presStyleIdx="0" presStyleCnt="3">
        <dgm:presLayoutVars>
          <dgm:bulletEnabled val="1"/>
        </dgm:presLayoutVars>
      </dgm:prSet>
      <dgm:spPr/>
    </dgm:pt>
    <dgm:pt modelId="{C7686AF3-3AD9-4A33-B669-E174D4FAB53F}" type="pres">
      <dgm:prSet presAssocID="{D925C926-1145-4644-9FD9-E69FB6036E88}" presName="ThreeNodes_2" presStyleLbl="node1" presStyleIdx="1" presStyleCnt="3">
        <dgm:presLayoutVars>
          <dgm:bulletEnabled val="1"/>
        </dgm:presLayoutVars>
      </dgm:prSet>
      <dgm:spPr/>
    </dgm:pt>
    <dgm:pt modelId="{097BFC4A-491F-46FA-89A6-3D47369BD003}" type="pres">
      <dgm:prSet presAssocID="{D925C926-1145-4644-9FD9-E69FB6036E88}" presName="ThreeNodes_3" presStyleLbl="node1" presStyleIdx="2" presStyleCnt="3">
        <dgm:presLayoutVars>
          <dgm:bulletEnabled val="1"/>
        </dgm:presLayoutVars>
      </dgm:prSet>
      <dgm:spPr/>
    </dgm:pt>
    <dgm:pt modelId="{0795C635-0E05-4105-97D5-4AA93A08D89D}" type="pres">
      <dgm:prSet presAssocID="{D925C926-1145-4644-9FD9-E69FB6036E88}" presName="ThreeConn_1-2" presStyleLbl="fgAccFollowNode1" presStyleIdx="0" presStyleCnt="2">
        <dgm:presLayoutVars>
          <dgm:bulletEnabled val="1"/>
        </dgm:presLayoutVars>
      </dgm:prSet>
      <dgm:spPr/>
    </dgm:pt>
    <dgm:pt modelId="{D345D841-885B-4CCB-8C43-209EF54552F7}" type="pres">
      <dgm:prSet presAssocID="{D925C926-1145-4644-9FD9-E69FB6036E88}" presName="ThreeConn_2-3" presStyleLbl="fgAccFollowNode1" presStyleIdx="1" presStyleCnt="2">
        <dgm:presLayoutVars>
          <dgm:bulletEnabled val="1"/>
        </dgm:presLayoutVars>
      </dgm:prSet>
      <dgm:spPr/>
    </dgm:pt>
    <dgm:pt modelId="{492A0A22-162E-4305-B6CF-6E143CFA8685}" type="pres">
      <dgm:prSet presAssocID="{D925C926-1145-4644-9FD9-E69FB6036E88}" presName="ThreeNodes_1_text" presStyleLbl="node1" presStyleIdx="2" presStyleCnt="3">
        <dgm:presLayoutVars>
          <dgm:bulletEnabled val="1"/>
        </dgm:presLayoutVars>
      </dgm:prSet>
      <dgm:spPr/>
    </dgm:pt>
    <dgm:pt modelId="{C6F141CA-9194-4877-9734-ED7CC052E7CE}" type="pres">
      <dgm:prSet presAssocID="{D925C926-1145-4644-9FD9-E69FB6036E88}" presName="ThreeNodes_2_text" presStyleLbl="node1" presStyleIdx="2" presStyleCnt="3">
        <dgm:presLayoutVars>
          <dgm:bulletEnabled val="1"/>
        </dgm:presLayoutVars>
      </dgm:prSet>
      <dgm:spPr/>
    </dgm:pt>
    <dgm:pt modelId="{55AC9099-374B-4E73-9CFA-BF8D442AAFB6}" type="pres">
      <dgm:prSet presAssocID="{D925C926-1145-4644-9FD9-E69FB6036E88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2915A10-4739-44DB-993C-70CCCB8803EA}" type="presOf" srcId="{01FF3617-A977-40FD-BEA1-5A5DC859BC95}" destId="{C7686AF3-3AD9-4A33-B669-E174D4FAB53F}" srcOrd="0" destOrd="0" presId="urn:microsoft.com/office/officeart/2005/8/layout/vProcess5"/>
    <dgm:cxn modelId="{F6596215-0F2A-4DB4-8D85-F8A78AA21AD3}" srcId="{D925C926-1145-4644-9FD9-E69FB6036E88}" destId="{01FF3617-A977-40FD-BEA1-5A5DC859BC95}" srcOrd="1" destOrd="0" parTransId="{FFD8D3F2-5AF6-476B-95DC-21A788AB11AD}" sibTransId="{F909CA88-1AFF-412F-84FD-C5A97DB26129}"/>
    <dgm:cxn modelId="{62471E1E-3075-4BF6-8D6E-D4D157F7C1B3}" srcId="{D925C926-1145-4644-9FD9-E69FB6036E88}" destId="{3D49DD51-F753-40F4-8FBE-8B12B5123078}" srcOrd="0" destOrd="0" parTransId="{2E718BB1-D210-479B-B97C-EA36FDB4EFB5}" sibTransId="{F0261837-C8D5-4D2A-9990-C304E7051600}"/>
    <dgm:cxn modelId="{68074336-5D36-45C9-A397-0BA96FC068D3}" type="presOf" srcId="{F909CA88-1AFF-412F-84FD-C5A97DB26129}" destId="{D345D841-885B-4CCB-8C43-209EF54552F7}" srcOrd="0" destOrd="0" presId="urn:microsoft.com/office/officeart/2005/8/layout/vProcess5"/>
    <dgm:cxn modelId="{A9ACF56D-A8A0-432B-9B2D-DE572D99DE2F}" type="presOf" srcId="{B255D95D-455E-445F-A031-3D5E466CA8B6}" destId="{097BFC4A-491F-46FA-89A6-3D47369BD003}" srcOrd="0" destOrd="0" presId="urn:microsoft.com/office/officeart/2005/8/layout/vProcess5"/>
    <dgm:cxn modelId="{E58E9E7A-DC0C-4261-8243-A70A1A4B8409}" srcId="{D925C926-1145-4644-9FD9-E69FB6036E88}" destId="{B255D95D-455E-445F-A031-3D5E466CA8B6}" srcOrd="2" destOrd="0" parTransId="{88275D08-EACD-4981-903A-D32168A9FD3D}" sibTransId="{C8F99AA4-2B71-4003-A76F-40AA6F1C5669}"/>
    <dgm:cxn modelId="{A8693A88-135D-428B-8E89-FC3AFDD084C4}" type="presOf" srcId="{B255D95D-455E-445F-A031-3D5E466CA8B6}" destId="{55AC9099-374B-4E73-9CFA-BF8D442AAFB6}" srcOrd="1" destOrd="0" presId="urn:microsoft.com/office/officeart/2005/8/layout/vProcess5"/>
    <dgm:cxn modelId="{7A727199-18A7-464A-87F2-9E17078F7C24}" type="presOf" srcId="{D925C926-1145-4644-9FD9-E69FB6036E88}" destId="{C92B1A0A-568A-4C57-B24C-9B2F5F6A9E7C}" srcOrd="0" destOrd="0" presId="urn:microsoft.com/office/officeart/2005/8/layout/vProcess5"/>
    <dgm:cxn modelId="{299A5B9D-47A1-4A69-B016-3067C2460654}" type="presOf" srcId="{F0261837-C8D5-4D2A-9990-C304E7051600}" destId="{0795C635-0E05-4105-97D5-4AA93A08D89D}" srcOrd="0" destOrd="0" presId="urn:microsoft.com/office/officeart/2005/8/layout/vProcess5"/>
    <dgm:cxn modelId="{E0944EA0-8B1B-420B-8DA9-F50F847BCA5E}" type="presOf" srcId="{3D49DD51-F753-40F4-8FBE-8B12B5123078}" destId="{492A0A22-162E-4305-B6CF-6E143CFA8685}" srcOrd="1" destOrd="0" presId="urn:microsoft.com/office/officeart/2005/8/layout/vProcess5"/>
    <dgm:cxn modelId="{C48D5DAB-F57C-4EBC-9ADF-C6FC6E779324}" type="presOf" srcId="{01FF3617-A977-40FD-BEA1-5A5DC859BC95}" destId="{C6F141CA-9194-4877-9734-ED7CC052E7CE}" srcOrd="1" destOrd="0" presId="urn:microsoft.com/office/officeart/2005/8/layout/vProcess5"/>
    <dgm:cxn modelId="{34A219F4-C58B-426D-9C60-FE9432C90F4A}" type="presOf" srcId="{3D49DD51-F753-40F4-8FBE-8B12B5123078}" destId="{13E8A1AB-DCC2-46BC-81A3-65B703D579BD}" srcOrd="0" destOrd="0" presId="urn:microsoft.com/office/officeart/2005/8/layout/vProcess5"/>
    <dgm:cxn modelId="{E06C793A-DD7A-4F50-8A28-054300465B87}" type="presParOf" srcId="{C92B1A0A-568A-4C57-B24C-9B2F5F6A9E7C}" destId="{413F421B-B999-4AE4-B4E3-3717188F0761}" srcOrd="0" destOrd="0" presId="urn:microsoft.com/office/officeart/2005/8/layout/vProcess5"/>
    <dgm:cxn modelId="{D217CDA1-2FED-4635-BBC3-E932300F4840}" type="presParOf" srcId="{C92B1A0A-568A-4C57-B24C-9B2F5F6A9E7C}" destId="{13E8A1AB-DCC2-46BC-81A3-65B703D579BD}" srcOrd="1" destOrd="0" presId="urn:microsoft.com/office/officeart/2005/8/layout/vProcess5"/>
    <dgm:cxn modelId="{436EEDE4-7985-41AA-B792-99FFCF972374}" type="presParOf" srcId="{C92B1A0A-568A-4C57-B24C-9B2F5F6A9E7C}" destId="{C7686AF3-3AD9-4A33-B669-E174D4FAB53F}" srcOrd="2" destOrd="0" presId="urn:microsoft.com/office/officeart/2005/8/layout/vProcess5"/>
    <dgm:cxn modelId="{E1D11A77-8B32-4D73-9D85-760A80FFF6B0}" type="presParOf" srcId="{C92B1A0A-568A-4C57-B24C-9B2F5F6A9E7C}" destId="{097BFC4A-491F-46FA-89A6-3D47369BD003}" srcOrd="3" destOrd="0" presId="urn:microsoft.com/office/officeart/2005/8/layout/vProcess5"/>
    <dgm:cxn modelId="{7F4FB6D1-AF65-4B55-AB79-31E260F0B242}" type="presParOf" srcId="{C92B1A0A-568A-4C57-B24C-9B2F5F6A9E7C}" destId="{0795C635-0E05-4105-97D5-4AA93A08D89D}" srcOrd="4" destOrd="0" presId="urn:microsoft.com/office/officeart/2005/8/layout/vProcess5"/>
    <dgm:cxn modelId="{D5D0F098-EDAA-4894-AB66-78EE0F2447E1}" type="presParOf" srcId="{C92B1A0A-568A-4C57-B24C-9B2F5F6A9E7C}" destId="{D345D841-885B-4CCB-8C43-209EF54552F7}" srcOrd="5" destOrd="0" presId="urn:microsoft.com/office/officeart/2005/8/layout/vProcess5"/>
    <dgm:cxn modelId="{DA246AE5-9C56-4FA2-BADD-C6BC033A108A}" type="presParOf" srcId="{C92B1A0A-568A-4C57-B24C-9B2F5F6A9E7C}" destId="{492A0A22-162E-4305-B6CF-6E143CFA8685}" srcOrd="6" destOrd="0" presId="urn:microsoft.com/office/officeart/2005/8/layout/vProcess5"/>
    <dgm:cxn modelId="{0C894DD6-3B7F-4431-BD1C-6A7D7EA34248}" type="presParOf" srcId="{C92B1A0A-568A-4C57-B24C-9B2F5F6A9E7C}" destId="{C6F141CA-9194-4877-9734-ED7CC052E7CE}" srcOrd="7" destOrd="0" presId="urn:microsoft.com/office/officeart/2005/8/layout/vProcess5"/>
    <dgm:cxn modelId="{1AAF555E-700A-45D0-B83D-DC60F2341877}" type="presParOf" srcId="{C92B1A0A-568A-4C57-B24C-9B2F5F6A9E7C}" destId="{55AC9099-374B-4E73-9CFA-BF8D442AAFB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96E7C-A711-45AA-BFBB-5B30E7C6689C}">
      <dsp:nvSpPr>
        <dsp:cNvPr id="0" name=""/>
        <dsp:cNvSpPr/>
      </dsp:nvSpPr>
      <dsp:spPr>
        <a:xfrm>
          <a:off x="0" y="0"/>
          <a:ext cx="6310820" cy="6640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>
              <a:solidFill>
                <a:schemeClr val="tx1"/>
              </a:solidFill>
            </a:rPr>
            <a:t>Classical economists </a:t>
          </a:r>
          <a:r>
            <a:rPr lang="en-GB" sz="1400" kern="1200">
              <a:solidFill>
                <a:schemeClr val="tx1"/>
              </a:solidFill>
            </a:rPr>
            <a:t>believed in a laissez faire approach to the economy with little government involvement</a:t>
          </a:r>
          <a:endParaRPr lang="en-US" sz="1400" kern="1200">
            <a:solidFill>
              <a:schemeClr val="tx1"/>
            </a:solidFill>
          </a:endParaRPr>
        </a:p>
      </dsp:txBody>
      <dsp:txXfrm>
        <a:off x="19451" y="19451"/>
        <a:ext cx="5516512" cy="625190"/>
      </dsp:txXfrm>
    </dsp:sp>
    <dsp:sp modelId="{1FA81F9B-1875-4DA7-817E-45FE98810753}">
      <dsp:nvSpPr>
        <dsp:cNvPr id="0" name=""/>
        <dsp:cNvSpPr/>
      </dsp:nvSpPr>
      <dsp:spPr>
        <a:xfrm>
          <a:off x="471262" y="756328"/>
          <a:ext cx="6310820" cy="664092"/>
        </a:xfrm>
        <a:prstGeom prst="roundRect">
          <a:avLst>
            <a:gd name="adj" fmla="val 1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In the long-run aggregate supply is inelastic and the economy operates at full employment. Increases in aggregate demand cause inflation</a:t>
          </a:r>
          <a:endParaRPr lang="en-US" sz="1400" kern="1200">
            <a:solidFill>
              <a:schemeClr val="tx1"/>
            </a:solidFill>
          </a:endParaRPr>
        </a:p>
      </dsp:txBody>
      <dsp:txXfrm>
        <a:off x="490713" y="775779"/>
        <a:ext cx="5368995" cy="625190"/>
      </dsp:txXfrm>
    </dsp:sp>
    <dsp:sp modelId="{44CC5342-649A-4301-A8BF-1E91CCFBA20E}">
      <dsp:nvSpPr>
        <dsp:cNvPr id="0" name=""/>
        <dsp:cNvSpPr/>
      </dsp:nvSpPr>
      <dsp:spPr>
        <a:xfrm>
          <a:off x="942525" y="1512656"/>
          <a:ext cx="6310820" cy="664092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Unemployment is caused by supply-side factors and policies should target these e.g. real wage growth</a:t>
          </a:r>
          <a:endParaRPr lang="en-US" sz="1400" kern="1200">
            <a:solidFill>
              <a:schemeClr val="tx1"/>
            </a:solidFill>
          </a:endParaRPr>
        </a:p>
      </dsp:txBody>
      <dsp:txXfrm>
        <a:off x="961976" y="1532107"/>
        <a:ext cx="5368995" cy="625190"/>
      </dsp:txXfrm>
    </dsp:sp>
    <dsp:sp modelId="{B0A8BE8D-19A5-4FDE-B9DD-A14D812F3DB5}">
      <dsp:nvSpPr>
        <dsp:cNvPr id="0" name=""/>
        <dsp:cNvSpPr/>
      </dsp:nvSpPr>
      <dsp:spPr>
        <a:xfrm>
          <a:off x="1413787" y="2268984"/>
          <a:ext cx="6310820" cy="664092"/>
        </a:xfrm>
        <a:prstGeom prst="roundRect">
          <a:avLst>
            <a:gd name="adj" fmla="val 1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When demand for labour falls wages will be bid down and the market will clear</a:t>
          </a:r>
          <a:endParaRPr lang="en-US" sz="1400" kern="1200">
            <a:solidFill>
              <a:schemeClr val="tx1"/>
            </a:solidFill>
          </a:endParaRPr>
        </a:p>
      </dsp:txBody>
      <dsp:txXfrm>
        <a:off x="1433238" y="2288435"/>
        <a:ext cx="5368995" cy="625190"/>
      </dsp:txXfrm>
    </dsp:sp>
    <dsp:sp modelId="{4D25C2CD-F368-4146-B9DF-389F85BE8F26}">
      <dsp:nvSpPr>
        <dsp:cNvPr id="0" name=""/>
        <dsp:cNvSpPr/>
      </dsp:nvSpPr>
      <dsp:spPr>
        <a:xfrm>
          <a:off x="1885050" y="3025312"/>
          <a:ext cx="6310820" cy="664092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At lower wages demand for labour will increase and the labour market will operate efficiently with no interference e.g. trade unions</a:t>
          </a:r>
          <a:endParaRPr lang="en-US" sz="1400" kern="1200">
            <a:solidFill>
              <a:schemeClr val="tx1"/>
            </a:solidFill>
          </a:endParaRPr>
        </a:p>
      </dsp:txBody>
      <dsp:txXfrm>
        <a:off x="1904501" y="3044763"/>
        <a:ext cx="5368995" cy="625190"/>
      </dsp:txXfrm>
    </dsp:sp>
    <dsp:sp modelId="{D8F4DC64-6DB4-4BA1-9535-A795F3B6EA3A}">
      <dsp:nvSpPr>
        <dsp:cNvPr id="0" name=""/>
        <dsp:cNvSpPr/>
      </dsp:nvSpPr>
      <dsp:spPr>
        <a:xfrm>
          <a:off x="5879160" y="485156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5976283" y="485156"/>
        <a:ext cx="237414" cy="324824"/>
      </dsp:txXfrm>
    </dsp:sp>
    <dsp:sp modelId="{6DD43943-626A-4713-9EBA-44CBE506F5CF}">
      <dsp:nvSpPr>
        <dsp:cNvPr id="0" name=""/>
        <dsp:cNvSpPr/>
      </dsp:nvSpPr>
      <dsp:spPr>
        <a:xfrm>
          <a:off x="6350422" y="1241484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447545" y="1241484"/>
        <a:ext cx="237414" cy="324824"/>
      </dsp:txXfrm>
    </dsp:sp>
    <dsp:sp modelId="{726F9F86-2718-453A-824B-B0C2A3DC0ECB}">
      <dsp:nvSpPr>
        <dsp:cNvPr id="0" name=""/>
        <dsp:cNvSpPr/>
      </dsp:nvSpPr>
      <dsp:spPr>
        <a:xfrm>
          <a:off x="6821685" y="1986744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918808" y="1986744"/>
        <a:ext cx="237414" cy="324824"/>
      </dsp:txXfrm>
    </dsp:sp>
    <dsp:sp modelId="{854ED0E6-C571-48DA-BF88-E5FF98A34EF1}">
      <dsp:nvSpPr>
        <dsp:cNvPr id="0" name=""/>
        <dsp:cNvSpPr/>
      </dsp:nvSpPr>
      <dsp:spPr>
        <a:xfrm>
          <a:off x="7292948" y="2750451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7390071" y="2750451"/>
        <a:ext cx="237414" cy="3248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7D0C7-5F78-4075-B9BA-AF7A1F1748E8}">
      <dsp:nvSpPr>
        <dsp:cNvPr id="0" name=""/>
        <dsp:cNvSpPr/>
      </dsp:nvSpPr>
      <dsp:spPr>
        <a:xfrm>
          <a:off x="0" y="0"/>
          <a:ext cx="6310820" cy="7547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>
              <a:solidFill>
                <a:schemeClr val="tx1"/>
              </a:solidFill>
            </a:rPr>
            <a:t>Neo-classical economists </a:t>
          </a:r>
          <a:r>
            <a:rPr lang="en-GB" sz="1400" kern="1200">
              <a:solidFill>
                <a:schemeClr val="tx1"/>
              </a:solidFill>
            </a:rPr>
            <a:t>believe that the focus of economic policy should be based on demand and supply, with both individuals and firms behaving rationally to maximise utility and profits</a:t>
          </a:r>
          <a:endParaRPr lang="en-US" sz="1400" kern="1200">
            <a:solidFill>
              <a:schemeClr val="tx1"/>
            </a:solidFill>
          </a:endParaRPr>
        </a:p>
      </dsp:txBody>
      <dsp:txXfrm>
        <a:off x="22105" y="22105"/>
        <a:ext cx="5408133" cy="710494"/>
      </dsp:txXfrm>
    </dsp:sp>
    <dsp:sp modelId="{5C888356-1E85-40A2-BD9D-B171DC0C8C1B}">
      <dsp:nvSpPr>
        <dsp:cNvPr id="0" name=""/>
        <dsp:cNvSpPr/>
      </dsp:nvSpPr>
      <dsp:spPr>
        <a:xfrm>
          <a:off x="471262" y="859525"/>
          <a:ext cx="6310820" cy="754704"/>
        </a:xfrm>
        <a:prstGeom prst="roundRect">
          <a:avLst>
            <a:gd name="adj" fmla="val 1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The emphasis is on supply-side economics with little room for fiscal policy to control the economy</a:t>
          </a:r>
          <a:endParaRPr lang="en-US" sz="1400" kern="1200">
            <a:solidFill>
              <a:schemeClr val="tx1"/>
            </a:solidFill>
          </a:endParaRPr>
        </a:p>
      </dsp:txBody>
      <dsp:txXfrm>
        <a:off x="493367" y="881630"/>
        <a:ext cx="5304789" cy="710494"/>
      </dsp:txXfrm>
    </dsp:sp>
    <dsp:sp modelId="{0D7708E9-50DB-49AA-85DA-E804FE2A7187}">
      <dsp:nvSpPr>
        <dsp:cNvPr id="0" name=""/>
        <dsp:cNvSpPr/>
      </dsp:nvSpPr>
      <dsp:spPr>
        <a:xfrm>
          <a:off x="942525" y="1719050"/>
          <a:ext cx="6310820" cy="754704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The government should focus on reducing borrowing and balancing the budget as could be seen under George Osborne</a:t>
          </a:r>
          <a:endParaRPr lang="en-US" sz="1400" kern="1200">
            <a:solidFill>
              <a:schemeClr val="tx1"/>
            </a:solidFill>
          </a:endParaRPr>
        </a:p>
      </dsp:txBody>
      <dsp:txXfrm>
        <a:off x="964630" y="1741155"/>
        <a:ext cx="5304789" cy="710494"/>
      </dsp:txXfrm>
    </dsp:sp>
    <dsp:sp modelId="{8ABE0EE8-DE38-448B-8A18-38C5DAEDFC4B}">
      <dsp:nvSpPr>
        <dsp:cNvPr id="0" name=""/>
        <dsp:cNvSpPr/>
      </dsp:nvSpPr>
      <dsp:spPr>
        <a:xfrm>
          <a:off x="1413787" y="2578575"/>
          <a:ext cx="6310820" cy="754704"/>
        </a:xfrm>
        <a:prstGeom prst="roundRect">
          <a:avLst>
            <a:gd name="adj" fmla="val 1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In particular, there should be an emphasis on free markets and wage flexibility</a:t>
          </a:r>
          <a:endParaRPr lang="en-US" sz="1400" kern="1200">
            <a:solidFill>
              <a:schemeClr val="tx1"/>
            </a:solidFill>
          </a:endParaRPr>
        </a:p>
      </dsp:txBody>
      <dsp:txXfrm>
        <a:off x="1435892" y="2600680"/>
        <a:ext cx="5304789" cy="710494"/>
      </dsp:txXfrm>
    </dsp:sp>
    <dsp:sp modelId="{7BFF2DCF-2626-4763-8470-72D1E7C4CAA4}">
      <dsp:nvSpPr>
        <dsp:cNvPr id="0" name=""/>
        <dsp:cNvSpPr/>
      </dsp:nvSpPr>
      <dsp:spPr>
        <a:xfrm>
          <a:off x="1885050" y="3438100"/>
          <a:ext cx="6310820" cy="754704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This might include reducing the power of trade unions, making it easier to bid wages down</a:t>
          </a:r>
          <a:endParaRPr lang="en-US" sz="1400" kern="1200">
            <a:solidFill>
              <a:schemeClr val="tx1"/>
            </a:solidFill>
          </a:endParaRPr>
        </a:p>
      </dsp:txBody>
      <dsp:txXfrm>
        <a:off x="1907155" y="3460205"/>
        <a:ext cx="5304789" cy="710494"/>
      </dsp:txXfrm>
    </dsp:sp>
    <dsp:sp modelId="{103BBA57-D86D-4075-88BB-D444F668DB1D}">
      <dsp:nvSpPr>
        <dsp:cNvPr id="0" name=""/>
        <dsp:cNvSpPr/>
      </dsp:nvSpPr>
      <dsp:spPr>
        <a:xfrm>
          <a:off x="5820262" y="551353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5930638" y="551353"/>
        <a:ext cx="269806" cy="369145"/>
      </dsp:txXfrm>
    </dsp:sp>
    <dsp:sp modelId="{2884F09C-E3FE-4431-B823-E02C1398D128}">
      <dsp:nvSpPr>
        <dsp:cNvPr id="0" name=""/>
        <dsp:cNvSpPr/>
      </dsp:nvSpPr>
      <dsp:spPr>
        <a:xfrm>
          <a:off x="6291525" y="1410878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6401901" y="1410878"/>
        <a:ext cx="269806" cy="369145"/>
      </dsp:txXfrm>
    </dsp:sp>
    <dsp:sp modelId="{98C2DF9E-4EC7-45A1-A3B4-9AE573AFB31D}">
      <dsp:nvSpPr>
        <dsp:cNvPr id="0" name=""/>
        <dsp:cNvSpPr/>
      </dsp:nvSpPr>
      <dsp:spPr>
        <a:xfrm>
          <a:off x="6762787" y="2257825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6873163" y="2257825"/>
        <a:ext cx="269806" cy="369145"/>
      </dsp:txXfrm>
    </dsp:sp>
    <dsp:sp modelId="{8A5B8AE9-3B49-432B-9A17-8CD3FBBB129B}">
      <dsp:nvSpPr>
        <dsp:cNvPr id="0" name=""/>
        <dsp:cNvSpPr/>
      </dsp:nvSpPr>
      <dsp:spPr>
        <a:xfrm>
          <a:off x="7234050" y="3125736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344426" y="3125736"/>
        <a:ext cx="269806" cy="3691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6187A-8B9C-433C-8FF8-2F96B6080C18}">
      <dsp:nvSpPr>
        <dsp:cNvPr id="0" name=""/>
        <dsp:cNvSpPr/>
      </dsp:nvSpPr>
      <dsp:spPr>
        <a:xfrm>
          <a:off x="0" y="302037"/>
          <a:ext cx="4697730" cy="78316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>
              <a:solidFill>
                <a:schemeClr val="tx1"/>
              </a:solidFill>
            </a:rPr>
            <a:t>Keynesian economists </a:t>
          </a:r>
          <a:r>
            <a:rPr lang="en-GB" sz="1400" kern="1200">
              <a:solidFill>
                <a:schemeClr val="tx1"/>
              </a:solidFill>
            </a:rPr>
            <a:t>believe that in the long run the economy can operate below full employment</a:t>
          </a:r>
          <a:endParaRPr lang="en-US" sz="1400" kern="1200">
            <a:solidFill>
              <a:schemeClr val="tx1"/>
            </a:solidFill>
          </a:endParaRPr>
        </a:p>
      </dsp:txBody>
      <dsp:txXfrm>
        <a:off x="38231" y="340268"/>
        <a:ext cx="4621268" cy="706706"/>
      </dsp:txXfrm>
    </dsp:sp>
    <dsp:sp modelId="{59A0525B-8445-456C-B345-7AB01E0292AB}">
      <dsp:nvSpPr>
        <dsp:cNvPr id="0" name=""/>
        <dsp:cNvSpPr/>
      </dsp:nvSpPr>
      <dsp:spPr>
        <a:xfrm>
          <a:off x="0" y="1125526"/>
          <a:ext cx="4697730" cy="783168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In this situation the government should boost aggregate demand to increase economic welfare</a:t>
          </a:r>
          <a:endParaRPr lang="en-US" sz="1400" kern="1200">
            <a:solidFill>
              <a:schemeClr val="tx1"/>
            </a:solidFill>
          </a:endParaRPr>
        </a:p>
      </dsp:txBody>
      <dsp:txXfrm>
        <a:off x="38231" y="1163757"/>
        <a:ext cx="4621268" cy="706706"/>
      </dsp:txXfrm>
    </dsp:sp>
    <dsp:sp modelId="{64D7707B-1D3C-4C2C-85D7-4DD1713749BF}">
      <dsp:nvSpPr>
        <dsp:cNvPr id="0" name=""/>
        <dsp:cNvSpPr/>
      </dsp:nvSpPr>
      <dsp:spPr>
        <a:xfrm>
          <a:off x="0" y="1949015"/>
          <a:ext cx="4697730" cy="783168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Unemployment is caused by a deficiency in demand</a:t>
          </a:r>
          <a:endParaRPr lang="en-US" sz="1400" kern="1200">
            <a:solidFill>
              <a:schemeClr val="tx1"/>
            </a:solidFill>
          </a:endParaRPr>
        </a:p>
      </dsp:txBody>
      <dsp:txXfrm>
        <a:off x="38231" y="1987246"/>
        <a:ext cx="4621268" cy="706706"/>
      </dsp:txXfrm>
    </dsp:sp>
    <dsp:sp modelId="{B7DA09C2-0098-4AE0-A182-57E6B127415E}">
      <dsp:nvSpPr>
        <dsp:cNvPr id="0" name=""/>
        <dsp:cNvSpPr/>
      </dsp:nvSpPr>
      <dsp:spPr>
        <a:xfrm>
          <a:off x="0" y="2772504"/>
          <a:ext cx="4697730" cy="783168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When demand for labour falls markets do not operate efficiently and wages are ‘sticky’ with workers resisting wage cuts e.g. through trade union power</a:t>
          </a:r>
          <a:endParaRPr lang="en-US" sz="1400" kern="1200">
            <a:solidFill>
              <a:schemeClr val="tx1"/>
            </a:solidFill>
          </a:endParaRPr>
        </a:p>
      </dsp:txBody>
      <dsp:txXfrm>
        <a:off x="38231" y="2810735"/>
        <a:ext cx="4621268" cy="706706"/>
      </dsp:txXfrm>
    </dsp:sp>
    <dsp:sp modelId="{C2A6B280-8CC3-4A67-8CD2-3C72D2913649}">
      <dsp:nvSpPr>
        <dsp:cNvPr id="0" name=""/>
        <dsp:cNvSpPr/>
      </dsp:nvSpPr>
      <dsp:spPr>
        <a:xfrm>
          <a:off x="0" y="3595992"/>
          <a:ext cx="4697730" cy="783168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If the government managed to force wages down this would impact negatively on the economy as aggregate demand would fall even further</a:t>
          </a:r>
          <a:endParaRPr lang="en-US" sz="1400" kern="1200">
            <a:solidFill>
              <a:schemeClr val="tx1"/>
            </a:solidFill>
          </a:endParaRPr>
        </a:p>
      </dsp:txBody>
      <dsp:txXfrm>
        <a:off x="38231" y="3634223"/>
        <a:ext cx="4621268" cy="706706"/>
      </dsp:txXfrm>
    </dsp:sp>
    <dsp:sp modelId="{8748549A-DEBF-4B7D-A6C4-69C7F798AFDD}">
      <dsp:nvSpPr>
        <dsp:cNvPr id="0" name=""/>
        <dsp:cNvSpPr/>
      </dsp:nvSpPr>
      <dsp:spPr>
        <a:xfrm>
          <a:off x="0" y="4419481"/>
          <a:ext cx="4697730" cy="78316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Keynesians believe that individuals and firms do not always behave rationally. This branch of economics has gained momentum in recent years through </a:t>
          </a:r>
          <a:r>
            <a:rPr lang="en-GB" sz="1400" b="1" kern="1200">
              <a:solidFill>
                <a:schemeClr val="tx1"/>
              </a:solidFill>
            </a:rPr>
            <a:t>behavioural economics</a:t>
          </a:r>
          <a:endParaRPr lang="en-US" sz="1400" kern="1200">
            <a:solidFill>
              <a:schemeClr val="tx1"/>
            </a:solidFill>
          </a:endParaRPr>
        </a:p>
      </dsp:txBody>
      <dsp:txXfrm>
        <a:off x="38231" y="4457712"/>
        <a:ext cx="4621268" cy="7067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F49F4-6A7F-4D08-97FA-22B1047A4D8E}">
      <dsp:nvSpPr>
        <dsp:cNvPr id="0" name=""/>
        <dsp:cNvSpPr/>
      </dsp:nvSpPr>
      <dsp:spPr>
        <a:xfrm>
          <a:off x="0" y="353727"/>
          <a:ext cx="4314825" cy="1141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solidFill>
                <a:schemeClr val="tx1"/>
              </a:solidFill>
            </a:rPr>
            <a:t>Keynesians </a:t>
          </a:r>
          <a:r>
            <a:rPr lang="en-GB" sz="1600" kern="1200">
              <a:solidFill>
                <a:schemeClr val="tx1"/>
              </a:solidFill>
            </a:rPr>
            <a:t>would look to increase aggregate demand when the economy has a negative output gap and operates below the trend rate of economic growth</a:t>
          </a:r>
          <a:endParaRPr lang="en-US" sz="1600" kern="1200">
            <a:solidFill>
              <a:schemeClr val="tx1"/>
            </a:solidFill>
          </a:endParaRPr>
        </a:p>
      </dsp:txBody>
      <dsp:txXfrm>
        <a:off x="55744" y="409471"/>
        <a:ext cx="4203337" cy="1030432"/>
      </dsp:txXfrm>
    </dsp:sp>
    <dsp:sp modelId="{D0D994B1-A767-4336-B5AF-703112DE3596}">
      <dsp:nvSpPr>
        <dsp:cNvPr id="0" name=""/>
        <dsp:cNvSpPr/>
      </dsp:nvSpPr>
      <dsp:spPr>
        <a:xfrm>
          <a:off x="0" y="1541727"/>
          <a:ext cx="4314825" cy="114192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solidFill>
                <a:schemeClr val="tx1"/>
              </a:solidFill>
            </a:rPr>
            <a:t>This is particularly the case during recession, where fiscal policy should be used to increase AD</a:t>
          </a:r>
          <a:endParaRPr lang="en-US" sz="1600" kern="1200">
            <a:solidFill>
              <a:schemeClr val="tx1"/>
            </a:solidFill>
          </a:endParaRPr>
        </a:p>
      </dsp:txBody>
      <dsp:txXfrm>
        <a:off x="55744" y="1597471"/>
        <a:ext cx="4203337" cy="1030432"/>
      </dsp:txXfrm>
    </dsp:sp>
    <dsp:sp modelId="{E8FAFF16-30A3-482C-B929-325743C05345}">
      <dsp:nvSpPr>
        <dsp:cNvPr id="0" name=""/>
        <dsp:cNvSpPr/>
      </dsp:nvSpPr>
      <dsp:spPr>
        <a:xfrm>
          <a:off x="0" y="2729727"/>
          <a:ext cx="4314825" cy="114192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solidFill>
                <a:schemeClr val="tx1"/>
              </a:solidFill>
            </a:rPr>
            <a:t>When the economy has a positive output gap the government would pay back its borrowing</a:t>
          </a:r>
          <a:endParaRPr lang="en-US" sz="1600" kern="1200">
            <a:solidFill>
              <a:schemeClr val="tx1"/>
            </a:solidFill>
          </a:endParaRPr>
        </a:p>
      </dsp:txBody>
      <dsp:txXfrm>
        <a:off x="55744" y="2785471"/>
        <a:ext cx="4203337" cy="1030432"/>
      </dsp:txXfrm>
    </dsp:sp>
    <dsp:sp modelId="{902FABDA-58F6-4FE6-9AA9-5076389F80F8}">
      <dsp:nvSpPr>
        <dsp:cNvPr id="0" name=""/>
        <dsp:cNvSpPr/>
      </dsp:nvSpPr>
      <dsp:spPr>
        <a:xfrm>
          <a:off x="0" y="3917727"/>
          <a:ext cx="4314825" cy="11419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solidFill>
                <a:schemeClr val="tx1"/>
              </a:solidFill>
            </a:rPr>
            <a:t>Demand-side policies should be used in conjunction with supply-side polices which, on their own, are not enough to deal with demand deficient unemployment in times of recession</a:t>
          </a:r>
          <a:endParaRPr lang="en-US" sz="1600" kern="1200">
            <a:solidFill>
              <a:schemeClr val="tx1"/>
            </a:solidFill>
          </a:endParaRPr>
        </a:p>
      </dsp:txBody>
      <dsp:txXfrm>
        <a:off x="55744" y="3973471"/>
        <a:ext cx="4203337" cy="10304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99B20-441E-4575-A2AE-44A9CF88E36B}">
      <dsp:nvSpPr>
        <dsp:cNvPr id="0" name=""/>
        <dsp:cNvSpPr/>
      </dsp:nvSpPr>
      <dsp:spPr>
        <a:xfrm>
          <a:off x="0" y="141984"/>
          <a:ext cx="4697730" cy="13197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A balanced government budget is one where government revenue is equal to government expenditure</a:t>
          </a:r>
          <a:endParaRPr lang="en-US" sz="2400" kern="1200"/>
        </a:p>
      </dsp:txBody>
      <dsp:txXfrm>
        <a:off x="64425" y="206409"/>
        <a:ext cx="4568880" cy="1190909"/>
      </dsp:txXfrm>
    </dsp:sp>
    <dsp:sp modelId="{9A804C6F-0316-49FD-833B-C361270EC3DA}">
      <dsp:nvSpPr>
        <dsp:cNvPr id="0" name=""/>
        <dsp:cNvSpPr/>
      </dsp:nvSpPr>
      <dsp:spPr>
        <a:xfrm>
          <a:off x="0" y="1530864"/>
          <a:ext cx="4697730" cy="131975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This means that there is not:</a:t>
          </a:r>
          <a:endParaRPr lang="en-US" sz="2400" kern="1200"/>
        </a:p>
      </dsp:txBody>
      <dsp:txXfrm>
        <a:off x="64425" y="1595289"/>
        <a:ext cx="4568880" cy="1190909"/>
      </dsp:txXfrm>
    </dsp:sp>
    <dsp:sp modelId="{1416ED78-CF28-4386-BBB6-B708C46893FF}">
      <dsp:nvSpPr>
        <dsp:cNvPr id="0" name=""/>
        <dsp:cNvSpPr/>
      </dsp:nvSpPr>
      <dsp:spPr>
        <a:xfrm>
          <a:off x="0" y="2850624"/>
          <a:ext cx="4697730" cy="1192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153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A budget surplus, where revenue is greater than expenditure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A budget deficit, where expenditure is greater than revenue</a:t>
          </a:r>
          <a:endParaRPr lang="en-US" sz="1900" kern="1200"/>
        </a:p>
      </dsp:txBody>
      <dsp:txXfrm>
        <a:off x="0" y="2850624"/>
        <a:ext cx="4697730" cy="1192320"/>
      </dsp:txXfrm>
    </dsp:sp>
    <dsp:sp modelId="{2DFF58C3-DEE6-46F8-A6C6-67D7F534453D}">
      <dsp:nvSpPr>
        <dsp:cNvPr id="0" name=""/>
        <dsp:cNvSpPr/>
      </dsp:nvSpPr>
      <dsp:spPr>
        <a:xfrm>
          <a:off x="0" y="4042944"/>
          <a:ext cx="4697730" cy="131975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Under George Osborne a priority of the Government had been to create a budget surplus </a:t>
          </a:r>
          <a:endParaRPr lang="en-US" sz="2400" kern="1200"/>
        </a:p>
      </dsp:txBody>
      <dsp:txXfrm>
        <a:off x="64425" y="4107369"/>
        <a:ext cx="4568880" cy="11909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501B8-D322-4CD8-8F74-4C1525BB0E71}">
      <dsp:nvSpPr>
        <dsp:cNvPr id="0" name=""/>
        <dsp:cNvSpPr/>
      </dsp:nvSpPr>
      <dsp:spPr>
        <a:xfrm>
          <a:off x="0" y="608003"/>
          <a:ext cx="4697730" cy="20896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What is the history of the UK government budget?</a:t>
          </a:r>
          <a:endParaRPr lang="en-US" sz="3800" kern="1200"/>
        </a:p>
      </dsp:txBody>
      <dsp:txXfrm>
        <a:off x="102007" y="710010"/>
        <a:ext cx="4493716" cy="1885605"/>
      </dsp:txXfrm>
    </dsp:sp>
    <dsp:sp modelId="{297E2CE9-F5B2-44FE-9CF5-022E6587218B}">
      <dsp:nvSpPr>
        <dsp:cNvPr id="0" name=""/>
        <dsp:cNvSpPr/>
      </dsp:nvSpPr>
      <dsp:spPr>
        <a:xfrm>
          <a:off x="0" y="2807063"/>
          <a:ext cx="4697730" cy="208961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How does the UK government manage their budget?</a:t>
          </a:r>
        </a:p>
      </dsp:txBody>
      <dsp:txXfrm>
        <a:off x="102007" y="2909070"/>
        <a:ext cx="4493716" cy="18856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501B8-D322-4CD8-8F74-4C1525BB0E71}">
      <dsp:nvSpPr>
        <dsp:cNvPr id="0" name=""/>
        <dsp:cNvSpPr/>
      </dsp:nvSpPr>
      <dsp:spPr>
        <a:xfrm>
          <a:off x="0" y="618218"/>
          <a:ext cx="4697730" cy="1374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Global warming and climate change have been on the political agenda for some time now</a:t>
          </a:r>
          <a:endParaRPr lang="en-US" sz="2500" kern="1200"/>
        </a:p>
      </dsp:txBody>
      <dsp:txXfrm>
        <a:off x="67110" y="685328"/>
        <a:ext cx="4563510" cy="1240530"/>
      </dsp:txXfrm>
    </dsp:sp>
    <dsp:sp modelId="{297E2CE9-F5B2-44FE-9CF5-022E6587218B}">
      <dsp:nvSpPr>
        <dsp:cNvPr id="0" name=""/>
        <dsp:cNvSpPr/>
      </dsp:nvSpPr>
      <dsp:spPr>
        <a:xfrm>
          <a:off x="0" y="2064968"/>
          <a:ext cx="4697730" cy="137475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Government will look to develop a sustainable future, particularly for our energy needs</a:t>
          </a:r>
          <a:endParaRPr lang="en-US" sz="2500" kern="1200"/>
        </a:p>
      </dsp:txBody>
      <dsp:txXfrm>
        <a:off x="67110" y="2132078"/>
        <a:ext cx="4563510" cy="1240530"/>
      </dsp:txXfrm>
    </dsp:sp>
    <dsp:sp modelId="{0CAD3CF2-83C0-4D4F-89D4-2BF7EA96B47C}">
      <dsp:nvSpPr>
        <dsp:cNvPr id="0" name=""/>
        <dsp:cNvSpPr/>
      </dsp:nvSpPr>
      <dsp:spPr>
        <a:xfrm>
          <a:off x="0" y="3511719"/>
          <a:ext cx="4697730" cy="137475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This might involve supporting businesses through the form of investment grants</a:t>
          </a:r>
          <a:endParaRPr lang="en-US" sz="2500" kern="1200"/>
        </a:p>
      </dsp:txBody>
      <dsp:txXfrm>
        <a:off x="67110" y="3578829"/>
        <a:ext cx="4563510" cy="12405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E8A1AB-DCC2-46BC-81A3-65B703D579BD}">
      <dsp:nvSpPr>
        <dsp:cNvPr id="0" name=""/>
        <dsp:cNvSpPr/>
      </dsp:nvSpPr>
      <dsp:spPr>
        <a:xfrm>
          <a:off x="0" y="0"/>
          <a:ext cx="6966490" cy="12578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Extreme income inequality is generally regarded as socially unacceptable</a:t>
          </a:r>
          <a:endParaRPr lang="en-US" sz="1900" kern="1200"/>
        </a:p>
      </dsp:txBody>
      <dsp:txXfrm>
        <a:off x="36841" y="36841"/>
        <a:ext cx="5609181" cy="1184159"/>
      </dsp:txXfrm>
    </dsp:sp>
    <dsp:sp modelId="{C7686AF3-3AD9-4A33-B669-E174D4FAB53F}">
      <dsp:nvSpPr>
        <dsp:cNvPr id="0" name=""/>
        <dsp:cNvSpPr/>
      </dsp:nvSpPr>
      <dsp:spPr>
        <a:xfrm>
          <a:off x="614690" y="1467481"/>
          <a:ext cx="6966490" cy="1257841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As a society people believe that all citizens should be able to access fair wages for a fair day’s work</a:t>
          </a:r>
          <a:endParaRPr lang="en-US" sz="1900" kern="1200"/>
        </a:p>
      </dsp:txBody>
      <dsp:txXfrm>
        <a:off x="651531" y="1504322"/>
        <a:ext cx="5460521" cy="1184159"/>
      </dsp:txXfrm>
    </dsp:sp>
    <dsp:sp modelId="{097BFC4A-491F-46FA-89A6-3D47369BD003}">
      <dsp:nvSpPr>
        <dsp:cNvPr id="0" name=""/>
        <dsp:cNvSpPr/>
      </dsp:nvSpPr>
      <dsp:spPr>
        <a:xfrm>
          <a:off x="1229380" y="2934963"/>
          <a:ext cx="6966490" cy="1257841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Many studies suggest that increasing income equality will lead to higher levels of economic growth, better living standards for all and a happier society overall</a:t>
          </a:r>
          <a:endParaRPr lang="en-US" sz="1900" kern="1200"/>
        </a:p>
      </dsp:txBody>
      <dsp:txXfrm>
        <a:off x="1266221" y="2971804"/>
        <a:ext cx="5460521" cy="1184159"/>
      </dsp:txXfrm>
    </dsp:sp>
    <dsp:sp modelId="{0795C635-0E05-4105-97D5-4AA93A08D89D}">
      <dsp:nvSpPr>
        <dsp:cNvPr id="0" name=""/>
        <dsp:cNvSpPr/>
      </dsp:nvSpPr>
      <dsp:spPr>
        <a:xfrm>
          <a:off x="6148893" y="953863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332852" y="953863"/>
        <a:ext cx="449678" cy="615241"/>
      </dsp:txXfrm>
    </dsp:sp>
    <dsp:sp modelId="{D345D841-885B-4CCB-8C43-209EF54552F7}">
      <dsp:nvSpPr>
        <dsp:cNvPr id="0" name=""/>
        <dsp:cNvSpPr/>
      </dsp:nvSpPr>
      <dsp:spPr>
        <a:xfrm>
          <a:off x="6763583" y="2412959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947542" y="2412959"/>
        <a:ext cx="449678" cy="615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3/18/2025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3/18/2025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674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http://www.bbc.co.uk/news/business-33074500</a:t>
            </a:r>
          </a:p>
          <a:p>
            <a:r>
              <a:rPr lang="en-US"/>
              <a:t>http://www.independent.co.uk/news/uk/politics/george-osborne-wasnt-so-keen-on-balanced-budget-laws-when-gordon-brown-proposed-one-10309624.html</a:t>
            </a:r>
          </a:p>
          <a:p>
            <a:r>
              <a:rPr lang="en-US"/>
              <a:t>http://www.independent.co.uk/news/uk/politics/how-unusual-is-it-for-the-british-government-to-run-a-budget-surplus-10309178.html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973D71B-FA3F-4632-A261-6DBE0333F07F}" type="slidenum">
              <a:rPr lang="en-GB" smtClean="0">
                <a:latin typeface="Arial" charset="0"/>
              </a:rPr>
              <a:pPr eaLnBrk="1" hangingPunct="1"/>
              <a:t>11</a:t>
            </a:fld>
            <a:endParaRPr lang="en-GB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https://www.greenparty.org.uk/we-stand-for/safe-climate.html</a:t>
            </a:r>
          </a:p>
          <a:p>
            <a:r>
              <a:rPr lang="en-US"/>
              <a:t>http://www.bbc.co.uk/news/science-environment-29210467</a:t>
            </a:r>
          </a:p>
          <a:p>
            <a:r>
              <a:rPr lang="en-US"/>
              <a:t>http://www.bbc.co.uk/news/business-32067675</a:t>
            </a:r>
          </a:p>
          <a:p>
            <a:r>
              <a:rPr lang="en-US"/>
              <a:t>http://www.bbc.co.uk/news/world-asia-china-24575430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973D71B-FA3F-4632-A261-6DBE0333F07F}" type="slidenum">
              <a:rPr lang="en-GB" smtClean="0">
                <a:latin typeface="Arial" charset="0"/>
              </a:rPr>
              <a:pPr eaLnBrk="1" hangingPunct="1"/>
              <a:t>12</a:t>
            </a:fld>
            <a:endParaRPr lang="en-GB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https://www.greenparty.org.uk/we-stand-for/safe-climate.html</a:t>
            </a:r>
          </a:p>
          <a:p>
            <a:r>
              <a:rPr lang="en-US"/>
              <a:t>http://www.bbc.co.uk/news/science-environment-29210467</a:t>
            </a:r>
          </a:p>
          <a:p>
            <a:r>
              <a:rPr lang="en-US"/>
              <a:t>http://www.bbc.co.uk/news/business-32067675</a:t>
            </a:r>
          </a:p>
          <a:p>
            <a:r>
              <a:rPr lang="en-US"/>
              <a:t>http://www.bbc.co.uk/news/world-asia-china-24575430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973D71B-FA3F-4632-A261-6DBE0333F07F}" type="slidenum">
              <a:rPr lang="en-GB" smtClean="0">
                <a:latin typeface="Arial" charset="0"/>
              </a:rPr>
              <a:pPr eaLnBrk="1" hangingPunct="1"/>
              <a:t>13</a:t>
            </a:fld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971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http://www.equalitytrust.org.uk/</a:t>
            </a:r>
          </a:p>
          <a:p>
            <a:r>
              <a:rPr lang="en-US"/>
              <a:t>http://www.bbc.co.uk/news/uk-politics-31907601</a:t>
            </a:r>
          </a:p>
          <a:p>
            <a:r>
              <a:rPr lang="en-US"/>
              <a:t>http://www.theguardian.com/society/2014/nov/24/record-numbers-working-families-poverty-joseph-rowntree-foundation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973D71B-FA3F-4632-A261-6DBE0333F07F}" type="slidenum">
              <a:rPr lang="en-GB" smtClean="0">
                <a:latin typeface="Arial" charset="0"/>
              </a:rPr>
              <a:pPr eaLnBrk="1" hangingPunct="1"/>
              <a:t>14</a:t>
            </a:fld>
            <a:endParaRPr lang="en-GB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525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39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963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216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963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973D71B-FA3F-4632-A261-6DBE0333F07F}" type="slidenum">
              <a:rPr lang="en-GB" smtClean="0">
                <a:latin typeface="Arial" charset="0"/>
              </a:rPr>
              <a:pPr eaLnBrk="1" hangingPunct="1"/>
              <a:t>6</a:t>
            </a:fld>
            <a:endParaRPr lang="en-GB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973D71B-FA3F-4632-A261-6DBE0333F07F}" type="slidenum">
              <a:rPr lang="en-GB" smtClean="0">
                <a:latin typeface="Arial" charset="0"/>
              </a:rPr>
              <a:pPr eaLnBrk="1" hangingPunct="1"/>
              <a:t>7</a:t>
            </a:fld>
            <a:endParaRPr lang="en-GB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973D71B-FA3F-4632-A261-6DBE0333F07F}" type="slidenum">
              <a:rPr lang="en-GB" smtClean="0">
                <a:latin typeface="Arial" charset="0"/>
              </a:rPr>
              <a:pPr eaLnBrk="1" hangingPunct="1"/>
              <a:t>8</a:t>
            </a:fld>
            <a:endParaRPr lang="en-GB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973D71B-FA3F-4632-A261-6DBE0333F07F}" type="slidenum">
              <a:rPr lang="en-GB" smtClean="0">
                <a:latin typeface="Arial" charset="0"/>
              </a:rPr>
              <a:pPr eaLnBrk="1" hangingPunct="1"/>
              <a:t>9</a:t>
            </a:fld>
            <a:endParaRPr lang="en-GB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973D71B-FA3F-4632-A261-6DBE0333F07F}" type="slidenum">
              <a:rPr lang="en-GB" smtClean="0">
                <a:latin typeface="Arial" charset="0"/>
              </a:rPr>
              <a:pPr eaLnBrk="1" hangingPunct="1"/>
              <a:t>10</a:t>
            </a:fld>
            <a:endParaRPr lang="en-GB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9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5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8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9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3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58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9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7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0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5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0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1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5.xml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6.xml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7.xml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8.xml"/><Relationship Id="rId9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3.xml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4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igital graphs and numbers in 3D">
            <a:extLst>
              <a:ext uri="{FF2B5EF4-FFF2-40B4-BE49-F238E27FC236}">
                <a16:creationId xmlns:a16="http://schemas.microsoft.com/office/drawing/2014/main" id="{0590770C-DE53-DAFC-A6F4-F5A6FF6DFA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l="10375" r="684" b="-10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66216" y="2099733"/>
            <a:ext cx="6619243" cy="2677648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4.4.4 The impact of macroeconomic policies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C701BFA-1ACF-0876-33BB-D562AFD0EF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1223A51-ADB0-4073-1F5D-2070D0FE79C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DB8BF1A-3269-6910-FEF8-AB9C270E80CE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E2CB5-9EAD-7764-B1EB-D427EDB9399F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8200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3" name="Rectangle 8202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108" y="0"/>
            <a:ext cx="349304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5871" y="3050434"/>
            <a:ext cx="2792200" cy="757130"/>
          </a:xfrm>
          <a:ln w="25400" cap="sq">
            <a:solidFill>
              <a:srgbClr val="FFFFFF"/>
            </a:solidFill>
            <a:miter lim="800000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Alternative approaches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2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205" name="Rectangle 8204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010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4930902" y="640080"/>
            <a:ext cx="3789799" cy="25466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/>
            </a:pPr>
            <a:r>
              <a:rPr lang="en-US" sz="1700"/>
              <a:t>The emphasis on each individual Government objective changes over time. The current Government could focus on other objectives:  </a:t>
            </a:r>
            <a:endParaRPr lang="en-US"/>
          </a:p>
          <a:p>
            <a:pPr marL="342900">
              <a:defRPr/>
            </a:pPr>
            <a:r>
              <a:rPr lang="en-US" sz="1700"/>
              <a:t>A balanced government budget</a:t>
            </a:r>
            <a:endParaRPr lang="en-US" sz="1700">
              <a:cs typeface="Calibri"/>
            </a:endParaRPr>
          </a:p>
          <a:p>
            <a:pPr marL="342900">
              <a:defRPr/>
            </a:pPr>
            <a:r>
              <a:rPr lang="en-US" sz="1700"/>
              <a:t>Protection of the environment</a:t>
            </a:r>
            <a:endParaRPr lang="en-US" sz="1700">
              <a:cs typeface="Calibri"/>
            </a:endParaRPr>
          </a:p>
          <a:p>
            <a:pPr marL="342900">
              <a:defRPr/>
            </a:pPr>
            <a:r>
              <a:rPr lang="en-US" sz="1700"/>
              <a:t>Greater income equality</a:t>
            </a:r>
            <a:endParaRPr lang="en-US" sz="1700">
              <a:cs typeface="Calibri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27653" y="3671315"/>
            <a:ext cx="3793048" cy="10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700">
                <a:solidFill>
                  <a:schemeClr val="tx1"/>
                </a:solidFill>
              </a:rPr>
              <a:t>Why are these objectives desirable?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700">
                <a:solidFill>
                  <a:schemeClr val="tx1"/>
                </a:solidFill>
              </a:rPr>
              <a:t> Which one do you think is the most important?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714EFF-0856-2519-37FE-B51B1925BF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64E5879-8564-53E7-BD1C-818FEBF1A5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EFA39AC-39A7-5AA7-EAB7-9E3BDF7BD282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D4892-EEE5-77E5-B24A-DC1E814935C8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79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8201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br>
              <a:rPr lang="en-GB" sz="4000">
                <a:solidFill>
                  <a:schemeClr val="bg1"/>
                </a:solidFill>
              </a:rPr>
            </a:br>
            <a:br>
              <a:rPr lang="en-GB" sz="4000">
                <a:solidFill>
                  <a:schemeClr val="bg1"/>
                </a:solidFill>
              </a:rPr>
            </a:br>
            <a:r>
              <a:rPr lang="en-GB" sz="4000">
                <a:solidFill>
                  <a:schemeClr val="bg1"/>
                </a:solidFill>
              </a:rPr>
              <a:t>A balanced government budget</a:t>
            </a:r>
            <a:br>
              <a:rPr lang="en-GB" sz="4000">
                <a:solidFill>
                  <a:schemeClr val="bg1"/>
                </a:solidFill>
              </a:rPr>
            </a:br>
            <a:br>
              <a:rPr lang="en-GB" sz="4000">
                <a:solidFill>
                  <a:schemeClr val="bg1"/>
                </a:solidFill>
              </a:rPr>
            </a:br>
            <a:endParaRPr lang="en-GB" sz="4000">
              <a:solidFill>
                <a:schemeClr val="bg1"/>
              </a:solidFill>
            </a:endParaRPr>
          </a:p>
        </p:txBody>
      </p:sp>
      <p:graphicFrame>
        <p:nvGraphicFramePr>
          <p:cNvPr id="8198" name="Rectangle 3">
            <a:extLst>
              <a:ext uri="{FF2B5EF4-FFF2-40B4-BE49-F238E27FC236}">
                <a16:creationId xmlns:a16="http://schemas.microsoft.com/office/drawing/2014/main" id="{7E1A1D45-FCE6-BF1D-65B4-A3B22E4167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409269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C8153310-B9B4-DF20-4721-1DBBEF5C22A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C738274-6EC0-746F-B5DE-3B391385B7F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3073C6B-1E4A-C727-673A-BCA779E33944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34A9B7-E8C1-B6B6-AD46-25DD8165284F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656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8201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chemeClr val="bg1"/>
                </a:solidFill>
              </a:rPr>
              <a:t>Activity</a:t>
            </a:r>
          </a:p>
        </p:txBody>
      </p:sp>
      <p:graphicFrame>
        <p:nvGraphicFramePr>
          <p:cNvPr id="8198" name="Rectangle 3">
            <a:extLst>
              <a:ext uri="{FF2B5EF4-FFF2-40B4-BE49-F238E27FC236}">
                <a16:creationId xmlns:a16="http://schemas.microsoft.com/office/drawing/2014/main" id="{4E319A97-8648-0123-56C2-E562243DB5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359540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B3EC4350-BD98-B0EA-A63F-96130327595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842327-0535-9300-E4C8-41E3CC3FED9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654C63-DD73-7751-667A-E6ECC55C305B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0AB635-5A05-7D0F-3461-57496062B749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707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8201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br>
              <a:rPr lang="en-GB" sz="4000">
                <a:solidFill>
                  <a:schemeClr val="bg1"/>
                </a:solidFill>
              </a:rPr>
            </a:br>
            <a:br>
              <a:rPr lang="en-GB" sz="4000">
                <a:solidFill>
                  <a:schemeClr val="bg1"/>
                </a:solidFill>
              </a:rPr>
            </a:br>
            <a:r>
              <a:rPr lang="en-GB" sz="4000">
                <a:solidFill>
                  <a:schemeClr val="bg1"/>
                </a:solidFill>
              </a:rPr>
              <a:t>Protection of the environment</a:t>
            </a:r>
            <a:br>
              <a:rPr lang="en-GB" sz="4000">
                <a:solidFill>
                  <a:schemeClr val="bg1"/>
                </a:solidFill>
              </a:rPr>
            </a:br>
            <a:br>
              <a:rPr lang="en-GB" sz="4000">
                <a:solidFill>
                  <a:schemeClr val="bg1"/>
                </a:solidFill>
              </a:rPr>
            </a:br>
            <a:br>
              <a:rPr lang="en-GB" sz="4000">
                <a:solidFill>
                  <a:schemeClr val="bg1"/>
                </a:solidFill>
              </a:rPr>
            </a:br>
            <a:endParaRPr lang="en-GB" sz="4000">
              <a:solidFill>
                <a:schemeClr val="bg1"/>
              </a:solidFill>
            </a:endParaRPr>
          </a:p>
        </p:txBody>
      </p:sp>
      <p:graphicFrame>
        <p:nvGraphicFramePr>
          <p:cNvPr id="8198" name="Rectangle 3">
            <a:extLst>
              <a:ext uri="{FF2B5EF4-FFF2-40B4-BE49-F238E27FC236}">
                <a16:creationId xmlns:a16="http://schemas.microsoft.com/office/drawing/2014/main" id="{4E319A97-8648-0123-56C2-E562243DB5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1DC8069-9139-F8C2-2C54-D8FE5F32529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F494A4-0827-C7B3-973B-31C78B20827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9F51CAD-2EB1-810A-ABA4-9AF704A779DB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7F9876-5633-6B62-D8A5-0C39F863509A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18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2" name="Rectangle 820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4" name="Rectangle 820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6" name="Rectangle 820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8" name="Rectangle 820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br>
              <a:rPr lang="en-GB" sz="1900">
                <a:solidFill>
                  <a:srgbClr val="FFFFFF"/>
                </a:solidFill>
              </a:rPr>
            </a:br>
            <a:r>
              <a:rPr lang="en-GB" sz="1900">
                <a:solidFill>
                  <a:srgbClr val="FFFFFF"/>
                </a:solidFill>
              </a:rPr>
              <a:t>Greater income equality</a:t>
            </a:r>
            <a:br>
              <a:rPr lang="en-GB" sz="1900">
                <a:solidFill>
                  <a:srgbClr val="FFFFFF"/>
                </a:solidFill>
              </a:rPr>
            </a:br>
            <a:endParaRPr lang="en-GB" sz="1900">
              <a:solidFill>
                <a:srgbClr val="FFFFFF"/>
              </a:solidFill>
            </a:endParaRPr>
          </a:p>
        </p:txBody>
      </p:sp>
      <p:graphicFrame>
        <p:nvGraphicFramePr>
          <p:cNvPr id="8198" name="Rectangle 3">
            <a:extLst>
              <a:ext uri="{FF2B5EF4-FFF2-40B4-BE49-F238E27FC236}">
                <a16:creationId xmlns:a16="http://schemas.microsoft.com/office/drawing/2014/main" id="{C4E23470-D769-AC3A-EA5E-F149402B72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07816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1CCA4434-8889-D5EE-2570-FFCD1C67123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5523F6C-3BA6-F665-78D9-0A0B87A3370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BC50397-B54A-5BFE-3550-F76104AE8D25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D23676-2D5B-5858-59B7-9F03C08AB556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205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8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10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6891" y="1119031"/>
            <a:ext cx="3464954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305" y="1396686"/>
            <a:ext cx="2430380" cy="4064628"/>
          </a:xfrm>
        </p:spPr>
        <p:txBody>
          <a:bodyPr>
            <a:normAutofit/>
          </a:bodyPr>
          <a:lstStyle/>
          <a:p>
            <a:r>
              <a:rPr lang="en-GB" sz="2400">
                <a:solidFill>
                  <a:srgbClr val="FFFFFF"/>
                </a:solidFill>
              </a:rPr>
              <a:t>How successful are </a:t>
            </a:r>
            <a:br>
              <a:rPr lang="en-GB" sz="2400">
                <a:solidFill>
                  <a:srgbClr val="FFFFFF"/>
                </a:solidFill>
              </a:rPr>
            </a:br>
            <a:r>
              <a:rPr lang="en-GB" sz="2400">
                <a:solidFill>
                  <a:srgbClr val="FFFFFF"/>
                </a:solidFill>
              </a:rPr>
              <a:t>macroeconomic policies?</a:t>
            </a:r>
          </a:p>
        </p:txBody>
      </p:sp>
      <p:sp>
        <p:nvSpPr>
          <p:cNvPr id="31" name="Arc 12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6512790" y="941148"/>
            <a:ext cx="2240924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14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536" y="4780992"/>
            <a:ext cx="409575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27614" y="1526033"/>
            <a:ext cx="4152298" cy="489392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</a:pPr>
            <a:r>
              <a:rPr lang="en-GB" sz="1400"/>
              <a:t>Criteria for success might include:</a:t>
            </a:r>
            <a:endParaRPr lang="en-GB" sz="1400">
              <a:cs typeface="Calibri"/>
            </a:endParaRPr>
          </a:p>
          <a:p>
            <a:pPr lvl="1">
              <a:spcBef>
                <a:spcPts val="0"/>
              </a:spcBef>
            </a:pPr>
            <a:r>
              <a:rPr lang="en-GB" sz="1400"/>
              <a:t>Meeting the </a:t>
            </a:r>
            <a:r>
              <a:rPr lang="en-GB" sz="1400" b="1"/>
              <a:t>inflation</a:t>
            </a:r>
            <a:r>
              <a:rPr lang="en-GB" sz="1400"/>
              <a:t> target of 2% +/- 1% over a period of time. This provides the economy with stability so that individuals, firms and government can undertake decision-making with greater confidence</a:t>
            </a:r>
            <a:endParaRPr lang="en-GB" sz="1400">
              <a:cs typeface="Calibri"/>
            </a:endParaRPr>
          </a:p>
          <a:p>
            <a:pPr lvl="1">
              <a:spcBef>
                <a:spcPts val="0"/>
              </a:spcBef>
            </a:pPr>
            <a:r>
              <a:rPr lang="en-GB" sz="1400"/>
              <a:t>Having low </a:t>
            </a:r>
            <a:r>
              <a:rPr lang="en-GB" sz="1400" b="1"/>
              <a:t>unemployment</a:t>
            </a:r>
            <a:r>
              <a:rPr lang="en-GB" sz="1400"/>
              <a:t> close to 5%. Too low and there is a threat of a boom and inflationary pressure. This would lead to the economy becoming less competitive</a:t>
            </a:r>
            <a:endParaRPr lang="en-GB" sz="1400">
              <a:cs typeface="Calibri"/>
            </a:endParaRPr>
          </a:p>
          <a:p>
            <a:pPr lvl="1">
              <a:spcBef>
                <a:spcPts val="0"/>
              </a:spcBef>
            </a:pPr>
            <a:r>
              <a:rPr lang="en-GB" sz="1400"/>
              <a:t>Having a healthy rate of </a:t>
            </a:r>
            <a:r>
              <a:rPr lang="en-GB" sz="1400" b="1"/>
              <a:t>economic growth </a:t>
            </a:r>
            <a:r>
              <a:rPr lang="en-GB" sz="1400"/>
              <a:t>close to the trend rate. A sustainable rate might be between 2-3%. If above 4% it suggests that there is an asset bubble with speculation leading to dramatic increases in prices. A big boom tends to lead to a big bust!</a:t>
            </a:r>
            <a:endParaRPr lang="en-GB" sz="1400">
              <a:cs typeface="Calibri"/>
            </a:endParaRPr>
          </a:p>
          <a:p>
            <a:pPr lvl="1">
              <a:spcBef>
                <a:spcPts val="0"/>
              </a:spcBef>
            </a:pPr>
            <a:r>
              <a:rPr lang="en-GB" sz="1400"/>
              <a:t>Movement towards a </a:t>
            </a:r>
            <a:r>
              <a:rPr lang="en-GB" sz="1400" b="1"/>
              <a:t>balance of payments </a:t>
            </a:r>
            <a:r>
              <a:rPr lang="en-GB" sz="1400"/>
              <a:t>surplus. A persistent balance of payments deficit means that the economy as a whole might lack competitiveness as imports consistently exceed exports</a:t>
            </a:r>
            <a:endParaRPr lang="en-GB" sz="1400">
              <a:cs typeface="Calibri"/>
            </a:endParaRPr>
          </a:p>
          <a:p>
            <a:pPr lvl="1">
              <a:spcBef>
                <a:spcPts val="0"/>
              </a:spcBef>
            </a:pPr>
            <a:endParaRPr lang="en-GB" sz="1400">
              <a:cs typeface="Calibri"/>
            </a:endParaRPr>
          </a:p>
          <a:p>
            <a:endParaRPr lang="en-GB" sz="10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38A269-A2CA-8C92-554E-568092D3E3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C30743-B811-3145-A196-04BF24E561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389BDE7-E798-29F1-B0F3-FFC67690230B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AA08C0-5C18-1FD7-22BB-6B472FDB090D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81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8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10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6891" y="1119031"/>
            <a:ext cx="3464954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305" y="1396686"/>
            <a:ext cx="2430380" cy="4064628"/>
          </a:xfrm>
        </p:spPr>
        <p:txBody>
          <a:bodyPr>
            <a:normAutofit/>
          </a:bodyPr>
          <a:lstStyle/>
          <a:p>
            <a:pPr algn="ctr"/>
            <a:r>
              <a:rPr lang="en-GB" sz="3200">
                <a:solidFill>
                  <a:srgbClr val="FFFFFF"/>
                </a:solidFill>
              </a:rPr>
              <a:t>Plenary</a:t>
            </a:r>
          </a:p>
        </p:txBody>
      </p:sp>
      <p:sp>
        <p:nvSpPr>
          <p:cNvPr id="31" name="Arc 12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6512790" y="941148"/>
            <a:ext cx="2240924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14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536" y="4780992"/>
            <a:ext cx="409575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27614" y="2132857"/>
            <a:ext cx="4152298" cy="428710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</a:pPr>
            <a:r>
              <a:rPr lang="en-GB" sz="2400"/>
              <a:t>How do the different objectives conflict?</a:t>
            </a:r>
          </a:p>
          <a:p>
            <a:pPr>
              <a:spcBef>
                <a:spcPts val="0"/>
              </a:spcBef>
            </a:pPr>
            <a:endParaRPr lang="en-GB" sz="2400"/>
          </a:p>
          <a:p>
            <a:pPr>
              <a:spcBef>
                <a:spcPts val="0"/>
              </a:spcBef>
            </a:pPr>
            <a:r>
              <a:rPr lang="en-GB" sz="2400">
                <a:cs typeface="Calibri"/>
              </a:rPr>
              <a:t>What objectives are the most important?</a:t>
            </a:r>
          </a:p>
          <a:p>
            <a:pPr>
              <a:spcBef>
                <a:spcPts val="0"/>
              </a:spcBef>
            </a:pPr>
            <a:endParaRPr lang="en-GB" sz="2400"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GB" sz="2400">
                <a:cs typeface="Calibri"/>
              </a:rPr>
              <a:t>What objectives are least important and why?</a:t>
            </a:r>
          </a:p>
          <a:p>
            <a:pPr lvl="1">
              <a:spcBef>
                <a:spcPts val="0"/>
              </a:spcBef>
            </a:pPr>
            <a:endParaRPr lang="en-GB" sz="1400">
              <a:cs typeface="Calibri"/>
            </a:endParaRPr>
          </a:p>
          <a:p>
            <a:endParaRPr lang="en-GB" sz="10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7027BE-D4AF-C758-9CFE-6EE3B4763D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38C42D-34D9-B368-A22E-9B0714B0C3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ED19E2A-90A2-BE9A-5F4F-A384AF63CC02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8A7BC8-DE7C-A148-F095-29417BF08DDB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571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96" y="1040837"/>
            <a:ext cx="3566211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558" y="1029607"/>
            <a:ext cx="3566211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970" y="934855"/>
            <a:ext cx="3566211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776" y="1877492"/>
            <a:ext cx="3022599" cy="3215373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Recall</a:t>
            </a:r>
          </a:p>
        </p:txBody>
      </p:sp>
      <p:grpSp>
        <p:nvGrpSpPr>
          <p:cNvPr id="35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396390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36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37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38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393" y="457812"/>
            <a:ext cx="685923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393" y="457812"/>
            <a:ext cx="685923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232" y="4946663"/>
            <a:ext cx="239955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232" y="4946663"/>
            <a:ext cx="239955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6151" y="1130846"/>
            <a:ext cx="3912879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GB">
                <a:solidFill>
                  <a:schemeClr val="bg1"/>
                </a:solidFill>
              </a:rPr>
              <a:t>Define each of these and give the most up to date stats on each.</a:t>
            </a:r>
          </a:p>
          <a:p>
            <a:pPr marL="0" indent="0">
              <a:buNone/>
            </a:pPr>
            <a:endParaRPr lang="en-GB">
              <a:solidFill>
                <a:schemeClr val="bg1"/>
              </a:solidFill>
            </a:endParaRPr>
          </a:p>
          <a:p>
            <a:pPr marL="571500" indent="-571500">
              <a:buFont typeface="Arial" charset="0"/>
              <a:buAutoNum type="arabicPeriod"/>
            </a:pPr>
            <a:r>
              <a:rPr lang="en-GB">
                <a:solidFill>
                  <a:schemeClr val="bg1"/>
                </a:solidFill>
              </a:rPr>
              <a:t>Economic Growth</a:t>
            </a:r>
          </a:p>
          <a:p>
            <a:pPr marL="571500" indent="-571500">
              <a:buFont typeface="Arial" charset="0"/>
              <a:buAutoNum type="arabicPeriod"/>
            </a:pPr>
            <a:r>
              <a:rPr lang="en-GB">
                <a:solidFill>
                  <a:schemeClr val="bg1"/>
                </a:solidFill>
              </a:rPr>
              <a:t>Unemployment</a:t>
            </a:r>
          </a:p>
          <a:p>
            <a:pPr marL="571500" indent="-571500">
              <a:buFont typeface="Arial" charset="0"/>
              <a:buAutoNum type="arabicPeriod"/>
            </a:pPr>
            <a:r>
              <a:rPr lang="en-GB">
                <a:solidFill>
                  <a:schemeClr val="bg1"/>
                </a:solidFill>
              </a:rPr>
              <a:t>Inflation</a:t>
            </a:r>
          </a:p>
          <a:p>
            <a:pPr marL="571500" indent="-571500">
              <a:buFont typeface="Arial" charset="0"/>
              <a:buAutoNum type="arabicPeriod"/>
            </a:pPr>
            <a:r>
              <a:rPr lang="en-GB">
                <a:solidFill>
                  <a:schemeClr val="bg1"/>
                </a:solidFill>
              </a:rPr>
              <a:t>Balance of Payments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59174" y="6139464"/>
            <a:ext cx="790849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AC47CA3-CB8E-6A0D-D47B-110E968860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9B8631-2AFC-D013-F322-4862178B48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0473525-6967-BA7D-498F-BBF904A46F71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DE4A53-F28C-46B2-3EFE-46FF7B347A69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92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96" y="1040837"/>
            <a:ext cx="3566211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558" y="1029607"/>
            <a:ext cx="3566211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970" y="934855"/>
            <a:ext cx="3566211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776" y="1877492"/>
            <a:ext cx="3022599" cy="3215373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Starter</a:t>
            </a:r>
          </a:p>
        </p:txBody>
      </p:sp>
      <p:grpSp>
        <p:nvGrpSpPr>
          <p:cNvPr id="35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396390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36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37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38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393" y="457812"/>
            <a:ext cx="685923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393" y="457812"/>
            <a:ext cx="685923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232" y="4946663"/>
            <a:ext cx="239955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232" y="4946663"/>
            <a:ext cx="239955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6151" y="2564904"/>
            <a:ext cx="3912879" cy="291728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>
                <a:solidFill>
                  <a:schemeClr val="bg1"/>
                </a:solidFill>
              </a:rPr>
              <a:t>What is economic growth?</a:t>
            </a:r>
          </a:p>
          <a:p>
            <a:r>
              <a:rPr lang="en-GB">
                <a:solidFill>
                  <a:schemeClr val="bg1"/>
                </a:solidFill>
              </a:rPr>
              <a:t>How can we measure growth?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59174" y="6139464"/>
            <a:ext cx="790849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E3E4154B-511F-38F7-3637-786F6D8C2A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A7E02F-AF5A-2509-F072-F55E28B8B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2862941-9A1D-0B51-DEFD-D0002AACA4C2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784941-A837-B062-1886-EE01CE50388E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9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hite bulbs with a yellow one standing out">
            <a:extLst>
              <a:ext uri="{FF2B5EF4-FFF2-40B4-BE49-F238E27FC236}">
                <a16:creationId xmlns:a16="http://schemas.microsoft.com/office/drawing/2014/main" id="{F6FFBF95-8F6B-2CCF-98AA-3C8900BF40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11133" r="-3" b="-3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66215" y="973668"/>
            <a:ext cx="6571060" cy="7069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215" y="2603500"/>
            <a:ext cx="6619244" cy="34163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 indent="-283210"/>
            <a:r>
              <a:rPr lang="en-GB">
                <a:solidFill>
                  <a:schemeClr val="tx1"/>
                </a:solidFill>
              </a:rPr>
              <a:t>What are the possible impact of macroeconomic policies? </a:t>
            </a:r>
            <a:endParaRPr lang="en-US">
              <a:solidFill>
                <a:schemeClr val="tx1"/>
              </a:solidFill>
            </a:endParaRPr>
          </a:p>
          <a:p>
            <a:pPr lvl="1" indent="-283210"/>
            <a:r>
              <a:rPr lang="en-GB">
                <a:solidFill>
                  <a:schemeClr val="tx1"/>
                </a:solidFill>
              </a:rPr>
              <a:t>Are you able to compare alternative approaches?</a:t>
            </a:r>
          </a:p>
          <a:p>
            <a:pPr lvl="1" indent="-283210"/>
            <a:r>
              <a:rPr lang="en-GB">
                <a:solidFill>
                  <a:schemeClr val="tx1"/>
                </a:solidFill>
              </a:rPr>
              <a:t>Are you able to Identify criteria for success and evaluating effectiveness?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669B60-5AED-CDC0-AE46-68EDAC8AEC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598A5D8-78EE-A2F4-6639-8069C098BB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60AAE61-3C72-4A78-381B-DA11E5FF06FF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2260E3-066F-9C33-3CE7-FB2B969C5C8F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Activity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GB"/>
              <a:t>In year 1 you looked at the impact of macroeconomic policy on: </a:t>
            </a:r>
          </a:p>
          <a:p>
            <a:pPr lvl="1">
              <a:spcBef>
                <a:spcPts val="0"/>
              </a:spcBef>
              <a:defRPr/>
            </a:pPr>
            <a:r>
              <a:rPr lang="en-GB"/>
              <a:t>Economic growth</a:t>
            </a:r>
          </a:p>
          <a:p>
            <a:pPr lvl="1">
              <a:spcBef>
                <a:spcPts val="0"/>
              </a:spcBef>
              <a:defRPr/>
            </a:pPr>
            <a:r>
              <a:rPr lang="en-GB"/>
              <a:t>Unemployment</a:t>
            </a:r>
          </a:p>
          <a:p>
            <a:pPr lvl="1">
              <a:spcBef>
                <a:spcPts val="0"/>
              </a:spcBef>
              <a:defRPr/>
            </a:pPr>
            <a:r>
              <a:rPr lang="en-GB"/>
              <a:t>Inflation</a:t>
            </a:r>
          </a:p>
          <a:p>
            <a:pPr lvl="1">
              <a:spcBef>
                <a:spcPts val="0"/>
              </a:spcBef>
              <a:defRPr/>
            </a:pPr>
            <a:r>
              <a:rPr lang="en-GB"/>
              <a:t>Balance of payment</a:t>
            </a:r>
          </a:p>
          <a:p>
            <a:pPr>
              <a:spcBef>
                <a:spcPts val="0"/>
              </a:spcBef>
              <a:defRPr/>
            </a:pPr>
            <a:endParaRPr lang="en-GB"/>
          </a:p>
          <a:p>
            <a:pPr>
              <a:spcBef>
                <a:spcPts val="0"/>
              </a:spcBef>
              <a:defRPr/>
            </a:pPr>
            <a:r>
              <a:rPr lang="en-GB"/>
              <a:t>Prepare a presentation to recap the year 1 content.</a:t>
            </a:r>
          </a:p>
          <a:p>
            <a:pPr>
              <a:defRPr/>
            </a:pPr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9A1C61-5069-1BDC-B0E3-41554BF1A8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10FA95-8861-4651-A79A-C1F47546A8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1E6085C-5399-6B2E-6CAE-4E9831BFBE92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CD54E6-2907-EE3F-ECA1-A1AF3970EE02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51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2" name="Rectangle 820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4" name="Rectangle 820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6" name="Rectangle 820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8" name="Rectangle 820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GB" sz="3500">
                <a:solidFill>
                  <a:srgbClr val="FFFFFF"/>
                </a:solidFill>
              </a:rPr>
              <a:t>Alternative approaches</a:t>
            </a:r>
          </a:p>
        </p:txBody>
      </p:sp>
      <p:graphicFrame>
        <p:nvGraphicFramePr>
          <p:cNvPr id="8198" name="Rectangle 3">
            <a:extLst>
              <a:ext uri="{FF2B5EF4-FFF2-40B4-BE49-F238E27FC236}">
                <a16:creationId xmlns:a16="http://schemas.microsoft.com/office/drawing/2014/main" id="{8E37B501-F1DF-A165-93CC-09722C26C0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431893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641661E4-C05A-4827-D402-02BB643A07E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B41533B-DF42-28DA-E552-44908CE8295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7BB1891-6D1E-54DA-00B6-BD5C54CD3BAB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4400F2-0ECB-E591-E5B1-A22A97A99F14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32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2" name="Rectangle 820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4" name="Rectangle 820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6" name="Rectangle 820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8" name="Rectangle 820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GB" sz="2700">
                <a:solidFill>
                  <a:srgbClr val="FFFFFF"/>
                </a:solidFill>
              </a:rPr>
              <a:t>Alternative approaches</a:t>
            </a:r>
            <a:br>
              <a:rPr lang="en-GB" sz="2700">
                <a:solidFill>
                  <a:srgbClr val="FFFFFF"/>
                </a:solidFill>
              </a:rPr>
            </a:br>
            <a:endParaRPr lang="en-GB" sz="2700">
              <a:solidFill>
                <a:srgbClr val="FFFFFF"/>
              </a:solidFill>
            </a:endParaRPr>
          </a:p>
        </p:txBody>
      </p:sp>
      <p:graphicFrame>
        <p:nvGraphicFramePr>
          <p:cNvPr id="8198" name="Rectangle 3">
            <a:extLst>
              <a:ext uri="{FF2B5EF4-FFF2-40B4-BE49-F238E27FC236}">
                <a16:creationId xmlns:a16="http://schemas.microsoft.com/office/drawing/2014/main" id="{809C6B2F-C062-0D85-CE69-F0E58CF3CC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552213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DDF89CB-2305-4FE9-8692-49496C0C2AF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CD55192-7F80-5759-8A61-0DEFC6D62FB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3339825-462A-4AF2-A26B-6901B18A64F5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96962-9B13-893C-B48B-48D723CEA976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98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8201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pPr eaLnBrk="1" hangingPunct="1"/>
            <a:r>
              <a:rPr lang="en-GB">
                <a:solidFill>
                  <a:schemeClr val="bg1"/>
                </a:solidFill>
              </a:rPr>
              <a:t>Alternative approaches</a:t>
            </a:r>
            <a:br>
              <a:rPr lang="en-GB">
                <a:solidFill>
                  <a:schemeClr val="bg1"/>
                </a:solidFill>
              </a:rPr>
            </a:br>
            <a:endParaRPr lang="en-GB">
              <a:solidFill>
                <a:schemeClr val="bg1"/>
              </a:solidFill>
            </a:endParaRPr>
          </a:p>
        </p:txBody>
      </p:sp>
      <p:graphicFrame>
        <p:nvGraphicFramePr>
          <p:cNvPr id="8198" name="Rectangle 3">
            <a:extLst>
              <a:ext uri="{FF2B5EF4-FFF2-40B4-BE49-F238E27FC236}">
                <a16:creationId xmlns:a16="http://schemas.microsoft.com/office/drawing/2014/main" id="{A509CDED-0C7E-F90E-6069-0CE611D325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653825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F15F57B7-C870-CC49-8015-59EEB4D4DC9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22AED1-5DED-1CF6-ACB5-6E8378684F0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0300AA7-C516-ED81-982B-07B1720665D2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B60F9D-0FD6-AEC5-CEF7-A03BB344D321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043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8201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24568"/>
            <a:ext cx="2824842" cy="5412920"/>
          </a:xfrm>
        </p:spPr>
        <p:txBody>
          <a:bodyPr>
            <a:normAutofit/>
          </a:bodyPr>
          <a:lstStyle/>
          <a:p>
            <a:pPr eaLnBrk="1" hangingPunct="1"/>
            <a:r>
              <a:rPr lang="en-GB">
                <a:solidFill>
                  <a:srgbClr val="FFFFFF"/>
                </a:solidFill>
              </a:rPr>
              <a:t>Alternative approaches</a:t>
            </a:r>
            <a:br>
              <a:rPr lang="en-GB">
                <a:solidFill>
                  <a:srgbClr val="FFFFFF"/>
                </a:solidFill>
              </a:rPr>
            </a:br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8198" name="Rectangle 3">
            <a:extLst>
              <a:ext uri="{FF2B5EF4-FFF2-40B4-BE49-F238E27FC236}">
                <a16:creationId xmlns:a16="http://schemas.microsoft.com/office/drawing/2014/main" id="{32F7EFB3-6D6E-D582-C1B2-2835ED11D7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100739"/>
              </p:ext>
            </p:extLst>
          </p:nvPr>
        </p:nvGraphicFramePr>
        <p:xfrm>
          <a:off x="4200525" y="623888"/>
          <a:ext cx="4314825" cy="5413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A6D6593F-A2F5-EAD3-8552-449800CB69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188A39-A291-BEBE-AC2C-FDD57B295F5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4C415C6-4CFF-FB27-A1C5-2E557AF376E8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F82C6F-833B-4AAB-E9B4-053B7767B39C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869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032C13F49FB47BF5EE4A5A6BF83A0" ma:contentTypeVersion="4" ma:contentTypeDescription="Create a new document." ma:contentTypeScope="" ma:versionID="627ce39c4e419775df0982b0470750b4">
  <xsd:schema xmlns:xsd="http://www.w3.org/2001/XMLSchema" xmlns:xs="http://www.w3.org/2001/XMLSchema" xmlns:p="http://schemas.microsoft.com/office/2006/metadata/properties" xmlns:ns2="52c89d63-6a20-4f5c-977c-79d31da25a80" targetNamespace="http://schemas.microsoft.com/office/2006/metadata/properties" ma:root="true" ma:fieldsID="9962f4622fd55fda8fa6f4dc93429848" ns2:_="">
    <xsd:import namespace="52c89d63-6a20-4f5c-977c-79d31da25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89d63-6a20-4f5c-977c-79d31da25a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CF65C5-00CA-44A9-9582-6AB343B2CE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96C413-95DF-4AB8-BC8F-E785C1ACC39D}">
  <ds:schemaRefs>
    <ds:schemaRef ds:uri="52c89d63-6a20-4f5c-977c-79d31da25a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85C854A-6BC3-411B-942D-31FF65227532}">
  <ds:schemaRefs>
    <ds:schemaRef ds:uri="http://schemas.microsoft.com/office/2006/metadata/properties"/>
    <ds:schemaRef ds:uri="http://schemas.microsoft.com/office/infopath/2007/PartnerControl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1493</Words>
  <Application>Microsoft Office PowerPoint</Application>
  <PresentationFormat>On-screen Show (4:3)</PresentationFormat>
  <Paragraphs>146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gg sans</vt:lpstr>
      <vt:lpstr>Times New Roman</vt:lpstr>
      <vt:lpstr>Office Theme</vt:lpstr>
      <vt:lpstr>4.4.4 The impact of macroeconomic policies </vt:lpstr>
      <vt:lpstr>Recall</vt:lpstr>
      <vt:lpstr>Starter</vt:lpstr>
      <vt:lpstr>Learning Objectives</vt:lpstr>
      <vt:lpstr>Activity</vt:lpstr>
      <vt:lpstr>Alternative approaches</vt:lpstr>
      <vt:lpstr>Alternative approaches </vt:lpstr>
      <vt:lpstr>Alternative approaches </vt:lpstr>
      <vt:lpstr>Alternative approaches </vt:lpstr>
      <vt:lpstr>Alternative approaches </vt:lpstr>
      <vt:lpstr>  A balanced government budget  </vt:lpstr>
      <vt:lpstr>Activity</vt:lpstr>
      <vt:lpstr>  Protection of the environment   </vt:lpstr>
      <vt:lpstr> Greater income equality </vt:lpstr>
      <vt:lpstr>How successful are  macroeconomic policies?</vt:lpstr>
      <vt:lpstr>Plenary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Chezka Mae Madrona</cp:lastModifiedBy>
  <cp:revision>2</cp:revision>
  <dcterms:created xsi:type="dcterms:W3CDTF">2009-08-01T13:37:35Z</dcterms:created>
  <dcterms:modified xsi:type="dcterms:W3CDTF">2025-03-18T11:22:21Z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0x0101002F4032C13F49FB47BF5EE4A5A6BF83A0</vt:lpwstr>
  </property>
</Properties>
</file>