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8.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ink/ink1.xml" ContentType="application/inkml+xml"/>
  <Override PartName="/ppt/notesSlides/notesSlide19.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20.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2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4"/>
  </p:sldMasterIdLst>
  <p:notesMasterIdLst>
    <p:notesMasterId r:id="rId33"/>
  </p:notesMasterIdLst>
  <p:handoutMasterIdLst>
    <p:handoutMasterId r:id="rId34"/>
  </p:handoutMasterIdLst>
  <p:sldIdLst>
    <p:sldId id="256" r:id="rId5"/>
    <p:sldId id="289" r:id="rId6"/>
    <p:sldId id="257" r:id="rId7"/>
    <p:sldId id="270" r:id="rId8"/>
    <p:sldId id="271" r:id="rId9"/>
    <p:sldId id="279" r:id="rId10"/>
    <p:sldId id="280" r:id="rId11"/>
    <p:sldId id="281" r:id="rId12"/>
    <p:sldId id="282" r:id="rId13"/>
    <p:sldId id="283" r:id="rId14"/>
    <p:sldId id="290" r:id="rId15"/>
    <p:sldId id="291" r:id="rId16"/>
    <p:sldId id="265" r:id="rId17"/>
    <p:sldId id="266" r:id="rId18"/>
    <p:sldId id="268" r:id="rId19"/>
    <p:sldId id="269" r:id="rId20"/>
    <p:sldId id="259" r:id="rId21"/>
    <p:sldId id="295" r:id="rId22"/>
    <p:sldId id="273" r:id="rId23"/>
    <p:sldId id="286" r:id="rId24"/>
    <p:sldId id="294" r:id="rId25"/>
    <p:sldId id="288" r:id="rId26"/>
    <p:sldId id="284" r:id="rId27"/>
    <p:sldId id="285" r:id="rId28"/>
    <p:sldId id="274" r:id="rId29"/>
    <p:sldId id="275" r:id="rId30"/>
    <p:sldId id="276" r:id="rId31"/>
    <p:sldId id="27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F513FB-44FE-47B1-8451-1992AF937DF6}" v="28" dt="2024-01-15T19:14:57.1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5" d="100"/>
          <a:sy n="125" d="100"/>
        </p:scale>
        <p:origin x="588"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 Thrilling" userId="1a0901c82f0d6655" providerId="LiveId" clId="{72F513FB-44FE-47B1-8451-1992AF937DF6}"/>
    <pc:docChg chg="undo custSel addSld delSld modSld sldOrd">
      <pc:chgData name="Max Thrilling" userId="1a0901c82f0d6655" providerId="LiveId" clId="{72F513FB-44FE-47B1-8451-1992AF937DF6}" dt="2024-01-15T19:15:14.322" v="138" actId="1076"/>
      <pc:docMkLst>
        <pc:docMk/>
      </pc:docMkLst>
      <pc:sldChg chg="modSp mod setBg">
        <pc:chgData name="Max Thrilling" userId="1a0901c82f0d6655" providerId="LiveId" clId="{72F513FB-44FE-47B1-8451-1992AF937DF6}" dt="2024-01-15T18:49:43.823" v="87"/>
        <pc:sldMkLst>
          <pc:docMk/>
          <pc:sldMk cId="123229895" sldId="259"/>
        </pc:sldMkLst>
        <pc:spChg chg="mod">
          <ac:chgData name="Max Thrilling" userId="1a0901c82f0d6655" providerId="LiveId" clId="{72F513FB-44FE-47B1-8451-1992AF937DF6}" dt="2024-01-15T18:48:53.460" v="77" actId="207"/>
          <ac:spMkLst>
            <pc:docMk/>
            <pc:sldMk cId="123229895" sldId="259"/>
            <ac:spMk id="8278" creationId="{B6F2F770-C657-2B7C-5E84-190D538D5F99}"/>
          </ac:spMkLst>
        </pc:spChg>
        <pc:spChg chg="mod">
          <ac:chgData name="Max Thrilling" userId="1a0901c82f0d6655" providerId="LiveId" clId="{72F513FB-44FE-47B1-8451-1992AF937DF6}" dt="2024-01-15T18:47:25.052" v="58" actId="207"/>
          <ac:spMkLst>
            <pc:docMk/>
            <pc:sldMk cId="123229895" sldId="259"/>
            <ac:spMk id="8279" creationId="{3ED0183E-1F35-69A1-DB5F-4E2E27CE67D8}"/>
          </ac:spMkLst>
        </pc:spChg>
        <pc:spChg chg="mod">
          <ac:chgData name="Max Thrilling" userId="1a0901c82f0d6655" providerId="LiveId" clId="{72F513FB-44FE-47B1-8451-1992AF937DF6}" dt="2024-01-15T18:48:01.169" v="66" actId="207"/>
          <ac:spMkLst>
            <pc:docMk/>
            <pc:sldMk cId="123229895" sldId="259"/>
            <ac:spMk id="8282" creationId="{6F147BA4-608C-35C2-15A1-30C8EECD08AD}"/>
          </ac:spMkLst>
        </pc:spChg>
        <pc:spChg chg="mod">
          <ac:chgData name="Max Thrilling" userId="1a0901c82f0d6655" providerId="LiveId" clId="{72F513FB-44FE-47B1-8451-1992AF937DF6}" dt="2024-01-15T18:47:36.454" v="61" actId="207"/>
          <ac:spMkLst>
            <pc:docMk/>
            <pc:sldMk cId="123229895" sldId="259"/>
            <ac:spMk id="8286" creationId="{E22411CA-3125-C45F-6D8D-38497EDD7589}"/>
          </ac:spMkLst>
        </pc:spChg>
        <pc:spChg chg="mod">
          <ac:chgData name="Max Thrilling" userId="1a0901c82f0d6655" providerId="LiveId" clId="{72F513FB-44FE-47B1-8451-1992AF937DF6}" dt="2024-01-15T18:48:44.461" v="75" actId="14100"/>
          <ac:spMkLst>
            <pc:docMk/>
            <pc:sldMk cId="123229895" sldId="259"/>
            <ac:spMk id="8288" creationId="{AC7C4B16-955B-D3F0-09DA-7B9F82E13AF3}"/>
          </ac:spMkLst>
        </pc:spChg>
        <pc:spChg chg="mod">
          <ac:chgData name="Max Thrilling" userId="1a0901c82f0d6655" providerId="LiveId" clId="{72F513FB-44FE-47B1-8451-1992AF937DF6}" dt="2024-01-15T18:48:37.245" v="73" actId="207"/>
          <ac:spMkLst>
            <pc:docMk/>
            <pc:sldMk cId="123229895" sldId="259"/>
            <ac:spMk id="8291" creationId="{FA1D83B6-62C2-0728-3486-B6331B527AE8}"/>
          </ac:spMkLst>
        </pc:spChg>
        <pc:spChg chg="mod">
          <ac:chgData name="Max Thrilling" userId="1a0901c82f0d6655" providerId="LiveId" clId="{72F513FB-44FE-47B1-8451-1992AF937DF6}" dt="2024-01-15T18:48:48.273" v="76" actId="14100"/>
          <ac:spMkLst>
            <pc:docMk/>
            <pc:sldMk cId="123229895" sldId="259"/>
            <ac:spMk id="8294" creationId="{394B2ECD-FC47-0CAF-18D7-DE779E32EE20}"/>
          </ac:spMkLst>
        </pc:spChg>
        <pc:spChg chg="mod">
          <ac:chgData name="Max Thrilling" userId="1a0901c82f0d6655" providerId="LiveId" clId="{72F513FB-44FE-47B1-8451-1992AF937DF6}" dt="2024-01-15T18:47:29.354" v="59" actId="207"/>
          <ac:spMkLst>
            <pc:docMk/>
            <pc:sldMk cId="123229895" sldId="259"/>
            <ac:spMk id="8295" creationId="{E7E88400-A880-2BA9-BB0A-32174E43CCA8}"/>
          </ac:spMkLst>
        </pc:spChg>
        <pc:spChg chg="mod">
          <ac:chgData name="Max Thrilling" userId="1a0901c82f0d6655" providerId="LiveId" clId="{72F513FB-44FE-47B1-8451-1992AF937DF6}" dt="2024-01-15T18:47:32.588" v="60" actId="207"/>
          <ac:spMkLst>
            <pc:docMk/>
            <pc:sldMk cId="123229895" sldId="259"/>
            <ac:spMk id="8298" creationId="{952790EB-3673-CC5A-BB50-94D4D0A6D90F}"/>
          </ac:spMkLst>
        </pc:spChg>
        <pc:grpChg chg="mod">
          <ac:chgData name="Max Thrilling" userId="1a0901c82f0d6655" providerId="LiveId" clId="{72F513FB-44FE-47B1-8451-1992AF937DF6}" dt="2024-01-15T18:49:01.972" v="78" actId="1076"/>
          <ac:grpSpMkLst>
            <pc:docMk/>
            <pc:sldMk cId="123229895" sldId="259"/>
            <ac:grpSpMk id="8301" creationId="{D2B05F68-EAA5-CDA3-9242-6BAA879979B5}"/>
          </ac:grpSpMkLst>
        </pc:grpChg>
        <pc:graphicFrameChg chg="mod">
          <ac:chgData name="Max Thrilling" userId="1a0901c82f0d6655" providerId="LiveId" clId="{72F513FB-44FE-47B1-8451-1992AF937DF6}" dt="2024-01-15T18:49:17.386" v="84" actId="1076"/>
          <ac:graphicFrameMkLst>
            <pc:docMk/>
            <pc:sldMk cId="123229895" sldId="259"/>
            <ac:graphicFrameMk id="8197" creationId="{30A80123-138B-4F1E-8698-897BB03363F5}"/>
          </ac:graphicFrameMkLst>
        </pc:graphicFrameChg>
      </pc:sldChg>
      <pc:sldChg chg="modSp mod">
        <pc:chgData name="Max Thrilling" userId="1a0901c82f0d6655" providerId="LiveId" clId="{72F513FB-44FE-47B1-8451-1992AF937DF6}" dt="2024-01-15T18:15:41.625" v="3" actId="113"/>
        <pc:sldMkLst>
          <pc:docMk/>
          <pc:sldMk cId="3342591310" sldId="279"/>
        </pc:sldMkLst>
        <pc:spChg chg="mod">
          <ac:chgData name="Max Thrilling" userId="1a0901c82f0d6655" providerId="LiveId" clId="{72F513FB-44FE-47B1-8451-1992AF937DF6}" dt="2024-01-15T18:15:41.625" v="3" actId="113"/>
          <ac:spMkLst>
            <pc:docMk/>
            <pc:sldMk cId="3342591310" sldId="279"/>
            <ac:spMk id="8" creationId="{00000000-0000-0000-0000-000000000000}"/>
          </ac:spMkLst>
        </pc:spChg>
      </pc:sldChg>
      <pc:sldChg chg="addSp delSp modSp mod">
        <pc:chgData name="Max Thrilling" userId="1a0901c82f0d6655" providerId="LiveId" clId="{72F513FB-44FE-47B1-8451-1992AF937DF6}" dt="2024-01-15T18:23:00.248" v="52" actId="33524"/>
        <pc:sldMkLst>
          <pc:docMk/>
          <pc:sldMk cId="2570097095" sldId="281"/>
        </pc:sldMkLst>
        <pc:spChg chg="mod">
          <ac:chgData name="Max Thrilling" userId="1a0901c82f0d6655" providerId="LiveId" clId="{72F513FB-44FE-47B1-8451-1992AF937DF6}" dt="2024-01-15T18:21:31.980" v="17" actId="26606"/>
          <ac:spMkLst>
            <pc:docMk/>
            <pc:sldMk cId="2570097095" sldId="281"/>
            <ac:spMk id="2" creationId="{00000000-0000-0000-0000-000000000000}"/>
          </ac:spMkLst>
        </pc:spChg>
        <pc:spChg chg="mod">
          <ac:chgData name="Max Thrilling" userId="1a0901c82f0d6655" providerId="LiveId" clId="{72F513FB-44FE-47B1-8451-1992AF937DF6}" dt="2024-01-15T18:23:00.248" v="52" actId="33524"/>
          <ac:spMkLst>
            <pc:docMk/>
            <pc:sldMk cId="2570097095" sldId="281"/>
            <ac:spMk id="3" creationId="{00000000-0000-0000-0000-000000000000}"/>
          </ac:spMkLst>
        </pc:spChg>
        <pc:spChg chg="del">
          <ac:chgData name="Max Thrilling" userId="1a0901c82f0d6655" providerId="LiveId" clId="{72F513FB-44FE-47B1-8451-1992AF937DF6}" dt="2024-01-15T18:21:31.980" v="17" actId="26606"/>
          <ac:spMkLst>
            <pc:docMk/>
            <pc:sldMk cId="2570097095" sldId="281"/>
            <ac:spMk id="11" creationId="{05C7EBC3-4672-4DAB-81C2-58661FAFAED6}"/>
          </ac:spMkLst>
        </pc:spChg>
        <pc:spChg chg="del">
          <ac:chgData name="Max Thrilling" userId="1a0901c82f0d6655" providerId="LiveId" clId="{72F513FB-44FE-47B1-8451-1992AF937DF6}" dt="2024-01-15T18:21:31.980" v="17" actId="26606"/>
          <ac:spMkLst>
            <pc:docMk/>
            <pc:sldMk cId="2570097095" sldId="281"/>
            <ac:spMk id="13" creationId="{40BF962F-4C6F-461E-86F2-C43F56CC939B}"/>
          </ac:spMkLst>
        </pc:spChg>
        <pc:spChg chg="del">
          <ac:chgData name="Max Thrilling" userId="1a0901c82f0d6655" providerId="LiveId" clId="{72F513FB-44FE-47B1-8451-1992AF937DF6}" dt="2024-01-15T18:21:31.980" v="17" actId="26606"/>
          <ac:spMkLst>
            <pc:docMk/>
            <pc:sldMk cId="2570097095" sldId="281"/>
            <ac:spMk id="15" creationId="{2E94A4F7-38E4-45EA-8E2E-CE1B5766B4F1}"/>
          </ac:spMkLst>
        </pc:spChg>
        <pc:spChg chg="add">
          <ac:chgData name="Max Thrilling" userId="1a0901c82f0d6655" providerId="LiveId" clId="{72F513FB-44FE-47B1-8451-1992AF937DF6}" dt="2024-01-15T18:21:31.980" v="17" actId="26606"/>
          <ac:spMkLst>
            <pc:docMk/>
            <pc:sldMk cId="2570097095" sldId="281"/>
            <ac:spMk id="20" creationId="{131BAD53-4E89-4F62-BBB7-26359763ED39}"/>
          </ac:spMkLst>
        </pc:spChg>
        <pc:spChg chg="add">
          <ac:chgData name="Max Thrilling" userId="1a0901c82f0d6655" providerId="LiveId" clId="{72F513FB-44FE-47B1-8451-1992AF937DF6}" dt="2024-01-15T18:21:31.980" v="17" actId="26606"/>
          <ac:spMkLst>
            <pc:docMk/>
            <pc:sldMk cId="2570097095" sldId="281"/>
            <ac:spMk id="22" creationId="{62756DA2-40EB-4C6F-B962-5822FFB54FB6}"/>
          </ac:spMkLst>
        </pc:spChg>
        <pc:graphicFrameChg chg="mod modGraphic">
          <ac:chgData name="Max Thrilling" userId="1a0901c82f0d6655" providerId="LiveId" clId="{72F513FB-44FE-47B1-8451-1992AF937DF6}" dt="2024-01-15T18:22:49.223" v="50" actId="14100"/>
          <ac:graphicFrameMkLst>
            <pc:docMk/>
            <pc:sldMk cId="2570097095" sldId="281"/>
            <ac:graphicFrameMk id="6" creationId="{2D26F3A3-51FE-1A87-8607-EF5631B2C3FC}"/>
          </ac:graphicFrameMkLst>
        </pc:graphicFrameChg>
      </pc:sldChg>
      <pc:sldChg chg="modSp">
        <pc:chgData name="Max Thrilling" userId="1a0901c82f0d6655" providerId="LiveId" clId="{72F513FB-44FE-47B1-8451-1992AF937DF6}" dt="2024-01-15T18:29:49.727" v="53" actId="20578"/>
        <pc:sldMkLst>
          <pc:docMk/>
          <pc:sldMk cId="3529104418" sldId="283"/>
        </pc:sldMkLst>
        <pc:spChg chg="mod">
          <ac:chgData name="Max Thrilling" userId="1a0901c82f0d6655" providerId="LiveId" clId="{72F513FB-44FE-47B1-8451-1992AF937DF6}" dt="2024-01-15T18:29:49.727" v="53" actId="20578"/>
          <ac:spMkLst>
            <pc:docMk/>
            <pc:sldMk cId="3529104418" sldId="283"/>
            <ac:spMk id="3" creationId="{00000000-0000-0000-0000-000000000000}"/>
          </ac:spMkLst>
        </pc:spChg>
      </pc:sldChg>
      <pc:sldChg chg="modSp mod">
        <pc:chgData name="Max Thrilling" userId="1a0901c82f0d6655" providerId="LiveId" clId="{72F513FB-44FE-47B1-8451-1992AF937DF6}" dt="2024-01-15T19:14:06.526" v="132" actId="207"/>
        <pc:sldMkLst>
          <pc:docMk/>
          <pc:sldMk cId="3570733850" sldId="286"/>
        </pc:sldMkLst>
        <pc:graphicFrameChg chg="mod modGraphic">
          <ac:chgData name="Max Thrilling" userId="1a0901c82f0d6655" providerId="LiveId" clId="{72F513FB-44FE-47B1-8451-1992AF937DF6}" dt="2024-01-15T19:14:06.526" v="132" actId="207"/>
          <ac:graphicFrameMkLst>
            <pc:docMk/>
            <pc:sldMk cId="3570733850" sldId="286"/>
            <ac:graphicFrameMk id="29" creationId="{2C41B2BB-FE7C-D2EA-7A64-42F5AB178442}"/>
          </ac:graphicFrameMkLst>
        </pc:graphicFrameChg>
      </pc:sldChg>
      <pc:sldChg chg="modSp del mod setBg">
        <pc:chgData name="Max Thrilling" userId="1a0901c82f0d6655" providerId="LiveId" clId="{72F513FB-44FE-47B1-8451-1992AF937DF6}" dt="2024-01-15T18:51:35.795" v="103" actId="47"/>
        <pc:sldMkLst>
          <pc:docMk/>
          <pc:sldMk cId="3274458688" sldId="293"/>
        </pc:sldMkLst>
        <pc:graphicFrameChg chg="modGraphic">
          <ac:chgData name="Max Thrilling" userId="1a0901c82f0d6655" providerId="LiveId" clId="{72F513FB-44FE-47B1-8451-1992AF937DF6}" dt="2024-01-15T18:50:57.395" v="94" actId="26606"/>
          <ac:graphicFrameMkLst>
            <pc:docMk/>
            <pc:sldMk cId="3274458688" sldId="293"/>
            <ac:graphicFrameMk id="8197" creationId="{30A80123-138B-4F1E-8698-897BB03363F5}"/>
          </ac:graphicFrameMkLst>
        </pc:graphicFrameChg>
      </pc:sldChg>
      <pc:sldChg chg="modSp mod">
        <pc:chgData name="Max Thrilling" userId="1a0901c82f0d6655" providerId="LiveId" clId="{72F513FB-44FE-47B1-8451-1992AF937DF6}" dt="2024-01-15T19:15:14.322" v="138" actId="1076"/>
        <pc:sldMkLst>
          <pc:docMk/>
          <pc:sldMk cId="3480516777" sldId="294"/>
        </pc:sldMkLst>
        <pc:grpChg chg="mod">
          <ac:chgData name="Max Thrilling" userId="1a0901c82f0d6655" providerId="LiveId" clId="{72F513FB-44FE-47B1-8451-1992AF937DF6}" dt="2024-01-15T19:15:09.247" v="136" actId="1076"/>
          <ac:grpSpMkLst>
            <pc:docMk/>
            <pc:sldMk cId="3480516777" sldId="294"/>
            <ac:grpSpMk id="8249" creationId="{F04A63A2-F74F-1F88-4ED4-C5012117F29F}"/>
          </ac:grpSpMkLst>
        </pc:grpChg>
        <pc:graphicFrameChg chg="mod modGraphic">
          <ac:chgData name="Max Thrilling" userId="1a0901c82f0d6655" providerId="LiveId" clId="{72F513FB-44FE-47B1-8451-1992AF937DF6}" dt="2024-01-15T19:15:14.322" v="138" actId="1076"/>
          <ac:graphicFrameMkLst>
            <pc:docMk/>
            <pc:sldMk cId="3480516777" sldId="294"/>
            <ac:graphicFrameMk id="8208" creationId="{0CBD6F2F-5985-11F3-19FF-91F3BE6FADB5}"/>
          </ac:graphicFrameMkLst>
        </pc:graphicFrameChg>
      </pc:sldChg>
      <pc:sldChg chg="addSp delSp modSp add mod ord">
        <pc:chgData name="Max Thrilling" userId="1a0901c82f0d6655" providerId="LiveId" clId="{72F513FB-44FE-47B1-8451-1992AF937DF6}" dt="2024-01-15T18:52:42.914" v="113" actId="1076"/>
        <pc:sldMkLst>
          <pc:docMk/>
          <pc:sldMk cId="3551882531" sldId="295"/>
        </pc:sldMkLst>
        <pc:spChg chg="mod">
          <ac:chgData name="Max Thrilling" userId="1a0901c82f0d6655" providerId="LiveId" clId="{72F513FB-44FE-47B1-8451-1992AF937DF6}" dt="2024-01-15T18:51:15.224" v="99" actId="207"/>
          <ac:spMkLst>
            <pc:docMk/>
            <pc:sldMk cId="3551882531" sldId="295"/>
            <ac:spMk id="2" creationId="{00000000-0000-0000-0000-000000000000}"/>
          </ac:spMkLst>
        </pc:spChg>
        <pc:spChg chg="add del mod">
          <ac:chgData name="Max Thrilling" userId="1a0901c82f0d6655" providerId="LiveId" clId="{72F513FB-44FE-47B1-8451-1992AF937DF6}" dt="2024-01-15T18:51:29.520" v="101" actId="478"/>
          <ac:spMkLst>
            <pc:docMk/>
            <pc:sldMk cId="3551882531" sldId="295"/>
            <ac:spMk id="4" creationId="{4FBE977D-AA30-63DB-126F-9D0A41CA878E}"/>
          </ac:spMkLst>
        </pc:spChg>
        <pc:spChg chg="del">
          <ac:chgData name="Max Thrilling" userId="1a0901c82f0d6655" providerId="LiveId" clId="{72F513FB-44FE-47B1-8451-1992AF937DF6}" dt="2024-01-15T18:51:27.036" v="100" actId="478"/>
          <ac:spMkLst>
            <pc:docMk/>
            <pc:sldMk cId="3551882531" sldId="295"/>
            <ac:spMk id="5" creationId="{00000000-0000-0000-0000-000000000000}"/>
          </ac:spMkLst>
        </pc:spChg>
        <pc:spChg chg="mod">
          <ac:chgData name="Max Thrilling" userId="1a0901c82f0d6655" providerId="LiveId" clId="{72F513FB-44FE-47B1-8451-1992AF937DF6}" dt="2024-01-15T18:51:31.259" v="102"/>
          <ac:spMkLst>
            <pc:docMk/>
            <pc:sldMk cId="3551882531" sldId="295"/>
            <ac:spMk id="9" creationId="{16877227-8621-03C1-1C1C-9442D8039DF9}"/>
          </ac:spMkLst>
        </pc:spChg>
        <pc:spChg chg="mod">
          <ac:chgData name="Max Thrilling" userId="1a0901c82f0d6655" providerId="LiveId" clId="{72F513FB-44FE-47B1-8451-1992AF937DF6}" dt="2024-01-15T18:51:31.259" v="102"/>
          <ac:spMkLst>
            <pc:docMk/>
            <pc:sldMk cId="3551882531" sldId="295"/>
            <ac:spMk id="11" creationId="{63C37B2B-A18F-8AE8-F575-19B04FAA7593}"/>
          </ac:spMkLst>
        </pc:spChg>
        <pc:spChg chg="mod">
          <ac:chgData name="Max Thrilling" userId="1a0901c82f0d6655" providerId="LiveId" clId="{72F513FB-44FE-47B1-8451-1992AF937DF6}" dt="2024-01-15T18:51:31.259" v="102"/>
          <ac:spMkLst>
            <pc:docMk/>
            <pc:sldMk cId="3551882531" sldId="295"/>
            <ac:spMk id="13" creationId="{6DAC032E-85F5-AABB-96F7-2BB702D5A855}"/>
          </ac:spMkLst>
        </pc:spChg>
        <pc:spChg chg="mod">
          <ac:chgData name="Max Thrilling" userId="1a0901c82f0d6655" providerId="LiveId" clId="{72F513FB-44FE-47B1-8451-1992AF937DF6}" dt="2024-01-15T18:51:31.259" v="102"/>
          <ac:spMkLst>
            <pc:docMk/>
            <pc:sldMk cId="3551882531" sldId="295"/>
            <ac:spMk id="16" creationId="{9A2F26F0-B123-553E-C831-80AB11FF3132}"/>
          </ac:spMkLst>
        </pc:spChg>
        <pc:spChg chg="mod">
          <ac:chgData name="Max Thrilling" userId="1a0901c82f0d6655" providerId="LiveId" clId="{72F513FB-44FE-47B1-8451-1992AF937DF6}" dt="2024-01-15T18:51:31.259" v="102"/>
          <ac:spMkLst>
            <pc:docMk/>
            <pc:sldMk cId="3551882531" sldId="295"/>
            <ac:spMk id="17" creationId="{7F2130C0-2C47-6437-75E2-E68D28190629}"/>
          </ac:spMkLst>
        </pc:spChg>
        <pc:spChg chg="mod">
          <ac:chgData name="Max Thrilling" userId="1a0901c82f0d6655" providerId="LiveId" clId="{72F513FB-44FE-47B1-8451-1992AF937DF6}" dt="2024-01-15T18:51:31.259" v="102"/>
          <ac:spMkLst>
            <pc:docMk/>
            <pc:sldMk cId="3551882531" sldId="295"/>
            <ac:spMk id="18" creationId="{2DFE8F33-9CF7-42C6-9649-202C8879E1ED}"/>
          </ac:spMkLst>
        </pc:spChg>
        <pc:spChg chg="mod">
          <ac:chgData name="Max Thrilling" userId="1a0901c82f0d6655" providerId="LiveId" clId="{72F513FB-44FE-47B1-8451-1992AF937DF6}" dt="2024-01-15T18:51:31.259" v="102"/>
          <ac:spMkLst>
            <pc:docMk/>
            <pc:sldMk cId="3551882531" sldId="295"/>
            <ac:spMk id="21" creationId="{1BF8B3A6-7122-AB26-18DC-0929A5DBA97E}"/>
          </ac:spMkLst>
        </pc:spChg>
        <pc:spChg chg="mod">
          <ac:chgData name="Max Thrilling" userId="1a0901c82f0d6655" providerId="LiveId" clId="{72F513FB-44FE-47B1-8451-1992AF937DF6}" dt="2024-01-15T18:52:08.023" v="107" actId="207"/>
          <ac:spMkLst>
            <pc:docMk/>
            <pc:sldMk cId="3551882531" sldId="295"/>
            <ac:spMk id="23" creationId="{12E7877E-765A-6499-F20C-CA6A7E22D279}"/>
          </ac:spMkLst>
        </pc:spChg>
        <pc:spChg chg="mod">
          <ac:chgData name="Max Thrilling" userId="1a0901c82f0d6655" providerId="LiveId" clId="{72F513FB-44FE-47B1-8451-1992AF937DF6}" dt="2024-01-15T18:52:16.441" v="109" actId="207"/>
          <ac:spMkLst>
            <pc:docMk/>
            <pc:sldMk cId="3551882531" sldId="295"/>
            <ac:spMk id="26" creationId="{28093CEE-1381-E508-26FC-2077FC39045C}"/>
          </ac:spMkLst>
        </pc:spChg>
        <pc:spChg chg="mod">
          <ac:chgData name="Max Thrilling" userId="1a0901c82f0d6655" providerId="LiveId" clId="{72F513FB-44FE-47B1-8451-1992AF937DF6}" dt="2024-01-15T18:51:31.259" v="102"/>
          <ac:spMkLst>
            <pc:docMk/>
            <pc:sldMk cId="3551882531" sldId="295"/>
            <ac:spMk id="27" creationId="{26953FC0-ABCA-9416-D702-8084BA35A972}"/>
          </ac:spMkLst>
        </pc:spChg>
        <pc:spChg chg="mod">
          <ac:chgData name="Max Thrilling" userId="1a0901c82f0d6655" providerId="LiveId" clId="{72F513FB-44FE-47B1-8451-1992AF937DF6}" dt="2024-01-15T18:52:24.363" v="111" actId="1076"/>
          <ac:spMkLst>
            <pc:docMk/>
            <pc:sldMk cId="3551882531" sldId="295"/>
            <ac:spMk id="29" creationId="{A386139D-FE11-7652-BFB9-C145144815ED}"/>
          </ac:spMkLst>
        </pc:spChg>
        <pc:spChg chg="mod">
          <ac:chgData name="Max Thrilling" userId="1a0901c82f0d6655" providerId="LiveId" clId="{72F513FB-44FE-47B1-8451-1992AF937DF6}" dt="2024-01-15T18:51:31.259" v="102"/>
          <ac:spMkLst>
            <pc:docMk/>
            <pc:sldMk cId="3551882531" sldId="295"/>
            <ac:spMk id="30" creationId="{8FFFA62F-A15B-A0C1-2C7F-34CB3125DA68}"/>
          </ac:spMkLst>
        </pc:spChg>
        <pc:spChg chg="mod">
          <ac:chgData name="Max Thrilling" userId="1a0901c82f0d6655" providerId="LiveId" clId="{72F513FB-44FE-47B1-8451-1992AF937DF6}" dt="2024-01-15T18:51:31.259" v="102"/>
          <ac:spMkLst>
            <pc:docMk/>
            <pc:sldMk cId="3551882531" sldId="295"/>
            <ac:spMk id="33" creationId="{C600AAEB-53FF-4A20-20B5-99966B70D057}"/>
          </ac:spMkLst>
        </pc:spChg>
        <pc:grpChg chg="add mod">
          <ac:chgData name="Max Thrilling" userId="1a0901c82f0d6655" providerId="LiveId" clId="{72F513FB-44FE-47B1-8451-1992AF937DF6}" dt="2024-01-15T18:52:33.842" v="112" actId="1076"/>
          <ac:grpSpMkLst>
            <pc:docMk/>
            <pc:sldMk cId="3551882531" sldId="295"/>
            <ac:grpSpMk id="7" creationId="{E4FB7562-24F3-BCF7-AE9D-657A2E798404}"/>
          </ac:grpSpMkLst>
        </pc:grpChg>
        <pc:graphicFrameChg chg="add mod modGraphic">
          <ac:chgData name="Max Thrilling" userId="1a0901c82f0d6655" providerId="LiveId" clId="{72F513FB-44FE-47B1-8451-1992AF937DF6}" dt="2024-01-15T18:52:42.914" v="113" actId="1076"/>
          <ac:graphicFrameMkLst>
            <pc:docMk/>
            <pc:sldMk cId="3551882531" sldId="295"/>
            <ac:graphicFrameMk id="6" creationId="{053FD608-48A9-8C77-31D8-B60923249574}"/>
          </ac:graphicFrameMkLst>
        </pc:graphicFrameChg>
        <pc:cxnChg chg="mod">
          <ac:chgData name="Max Thrilling" userId="1a0901c82f0d6655" providerId="LiveId" clId="{72F513FB-44FE-47B1-8451-1992AF937DF6}" dt="2024-01-15T18:51:31.259" v="102"/>
          <ac:cxnSpMkLst>
            <pc:docMk/>
            <pc:sldMk cId="3551882531" sldId="295"/>
            <ac:cxnSpMk id="8" creationId="{54AE0EE2-CC32-56CA-91B4-6CBE772D6B04}"/>
          </ac:cxnSpMkLst>
        </pc:cxnChg>
        <pc:cxnChg chg="mod">
          <ac:chgData name="Max Thrilling" userId="1a0901c82f0d6655" providerId="LiveId" clId="{72F513FB-44FE-47B1-8451-1992AF937DF6}" dt="2024-01-15T18:51:31.259" v="102"/>
          <ac:cxnSpMkLst>
            <pc:docMk/>
            <pc:sldMk cId="3551882531" sldId="295"/>
            <ac:cxnSpMk id="15" creationId="{7D0445D6-5EC0-BE73-86DD-BBA966FE5139}"/>
          </ac:cxnSpMkLst>
        </pc:cxnChg>
        <pc:cxnChg chg="mod">
          <ac:chgData name="Max Thrilling" userId="1a0901c82f0d6655" providerId="LiveId" clId="{72F513FB-44FE-47B1-8451-1992AF937DF6}" dt="2024-01-15T18:51:31.259" v="102"/>
          <ac:cxnSpMkLst>
            <pc:docMk/>
            <pc:sldMk cId="3551882531" sldId="295"/>
            <ac:cxnSpMk id="19" creationId="{95C0B32C-2D02-CF26-CCA1-8A5CC730C37D}"/>
          </ac:cxnSpMkLst>
        </pc:cxnChg>
        <pc:cxnChg chg="mod">
          <ac:chgData name="Max Thrilling" userId="1a0901c82f0d6655" providerId="LiveId" clId="{72F513FB-44FE-47B1-8451-1992AF937DF6}" dt="2024-01-15T18:51:31.259" v="102"/>
          <ac:cxnSpMkLst>
            <pc:docMk/>
            <pc:sldMk cId="3551882531" sldId="295"/>
            <ac:cxnSpMk id="20" creationId="{37F66A17-39C9-D495-4AE2-3C57F9F64E38}"/>
          </ac:cxnSpMkLst>
        </pc:cxnChg>
        <pc:cxnChg chg="mod">
          <ac:chgData name="Max Thrilling" userId="1a0901c82f0d6655" providerId="LiveId" clId="{72F513FB-44FE-47B1-8451-1992AF937DF6}" dt="2024-01-15T18:51:31.259" v="102"/>
          <ac:cxnSpMkLst>
            <pc:docMk/>
            <pc:sldMk cId="3551882531" sldId="295"/>
            <ac:cxnSpMk id="22" creationId="{62ED67D7-7CDC-BBBC-58DE-E86E3D6551E3}"/>
          </ac:cxnSpMkLst>
        </pc:cxnChg>
        <pc:cxnChg chg="mod">
          <ac:chgData name="Max Thrilling" userId="1a0901c82f0d6655" providerId="LiveId" clId="{72F513FB-44FE-47B1-8451-1992AF937DF6}" dt="2024-01-15T18:51:31.259" v="102"/>
          <ac:cxnSpMkLst>
            <pc:docMk/>
            <pc:sldMk cId="3551882531" sldId="295"/>
            <ac:cxnSpMk id="24" creationId="{20C3895A-8D18-BEE9-0CCB-AD76BCA88DF3}"/>
          </ac:cxnSpMkLst>
        </pc:cxnChg>
        <pc:cxnChg chg="mod">
          <ac:chgData name="Max Thrilling" userId="1a0901c82f0d6655" providerId="LiveId" clId="{72F513FB-44FE-47B1-8451-1992AF937DF6}" dt="2024-01-15T18:51:31.259" v="102"/>
          <ac:cxnSpMkLst>
            <pc:docMk/>
            <pc:sldMk cId="3551882531" sldId="295"/>
            <ac:cxnSpMk id="25" creationId="{83D579D9-9145-6EFA-6DA1-6662EA29E9DE}"/>
          </ac:cxnSpMkLst>
        </pc:cxnChg>
        <pc:cxnChg chg="mod">
          <ac:chgData name="Max Thrilling" userId="1a0901c82f0d6655" providerId="LiveId" clId="{72F513FB-44FE-47B1-8451-1992AF937DF6}" dt="2024-01-15T18:51:31.259" v="102"/>
          <ac:cxnSpMkLst>
            <pc:docMk/>
            <pc:sldMk cId="3551882531" sldId="295"/>
            <ac:cxnSpMk id="28" creationId="{F1B04E7A-0977-8B24-334D-E4A887BC1BE3}"/>
          </ac:cxnSpMkLst>
        </pc:cxnChg>
        <pc:cxnChg chg="mod">
          <ac:chgData name="Max Thrilling" userId="1a0901c82f0d6655" providerId="LiveId" clId="{72F513FB-44FE-47B1-8451-1992AF937DF6}" dt="2024-01-15T18:51:31.259" v="102"/>
          <ac:cxnSpMkLst>
            <pc:docMk/>
            <pc:sldMk cId="3551882531" sldId="295"/>
            <ac:cxnSpMk id="31" creationId="{C16BF7B8-F380-75C6-C7C4-1E8819CFF7D5}"/>
          </ac:cxnSpMkLst>
        </pc:cxnChg>
        <pc:cxnChg chg="mod">
          <ac:chgData name="Max Thrilling" userId="1a0901c82f0d6655" providerId="LiveId" clId="{72F513FB-44FE-47B1-8451-1992AF937DF6}" dt="2024-01-15T18:51:31.259" v="102"/>
          <ac:cxnSpMkLst>
            <pc:docMk/>
            <pc:sldMk cId="3551882531" sldId="295"/>
            <ac:cxnSpMk id="32" creationId="{16B1FEF3-8FB2-5C92-29D2-CA2FE84B429D}"/>
          </ac:cxnSpMkLst>
        </pc:cxnChg>
        <pc:cxnChg chg="mod">
          <ac:chgData name="Max Thrilling" userId="1a0901c82f0d6655" providerId="LiveId" clId="{72F513FB-44FE-47B1-8451-1992AF937DF6}" dt="2024-01-15T18:51:31.259" v="102"/>
          <ac:cxnSpMkLst>
            <pc:docMk/>
            <pc:sldMk cId="3551882531" sldId="295"/>
            <ac:cxnSpMk id="34" creationId="{54A9AE26-65AC-A43E-BBA6-B0CC0AB9AA58}"/>
          </ac:cxnSpMkLst>
        </pc:cxnChg>
        <pc:cxnChg chg="mod">
          <ac:chgData name="Max Thrilling" userId="1a0901c82f0d6655" providerId="LiveId" clId="{72F513FB-44FE-47B1-8451-1992AF937DF6}" dt="2024-01-15T18:51:31.259" v="102"/>
          <ac:cxnSpMkLst>
            <pc:docMk/>
            <pc:sldMk cId="3551882531" sldId="295"/>
            <ac:cxnSpMk id="35" creationId="{C9666CCB-F4DA-295C-06B6-19442EC68F10}"/>
          </ac:cxnSpMkLst>
        </pc:cxn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0E5F12-EAE3-4327-A63B-410BB692E34D}"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45BD9BA9-DE46-41D5-9717-EDD534415695}">
      <dgm:prSet/>
      <dgm:spPr/>
      <dgm:t>
        <a:bodyPr/>
        <a:lstStyle/>
        <a:p>
          <a:r>
            <a:rPr lang="en-GB"/>
            <a:t>What is meant by the term supply-side policy.</a:t>
          </a:r>
          <a:endParaRPr lang="en-US"/>
        </a:p>
      </dgm:t>
    </dgm:pt>
    <dgm:pt modelId="{DC152EFA-C812-4893-873E-FB811154DEA6}" type="parTrans" cxnId="{0B465722-09D1-429F-B72B-39812F736CCC}">
      <dgm:prSet/>
      <dgm:spPr/>
      <dgm:t>
        <a:bodyPr/>
        <a:lstStyle/>
        <a:p>
          <a:endParaRPr lang="en-US"/>
        </a:p>
      </dgm:t>
    </dgm:pt>
    <dgm:pt modelId="{E9911CA3-869E-44C5-BFFF-5DE8F7185C35}" type="sibTrans" cxnId="{0B465722-09D1-429F-B72B-39812F736CCC}">
      <dgm:prSet/>
      <dgm:spPr/>
      <dgm:t>
        <a:bodyPr/>
        <a:lstStyle/>
        <a:p>
          <a:endParaRPr lang="en-US"/>
        </a:p>
      </dgm:t>
    </dgm:pt>
    <dgm:pt modelId="{73943025-1D43-4DE8-A5C8-83320CDB287A}">
      <dgm:prSet/>
      <dgm:spPr/>
      <dgm:t>
        <a:bodyPr/>
        <a:lstStyle/>
        <a:p>
          <a:r>
            <a:rPr lang="en-GB"/>
            <a:t>Write down 3 different supply-side policies.</a:t>
          </a:r>
          <a:endParaRPr lang="en-US"/>
        </a:p>
      </dgm:t>
    </dgm:pt>
    <dgm:pt modelId="{E7F8B579-C83E-43E6-8DA2-5EDE52B06897}" type="parTrans" cxnId="{8B013528-065B-4D90-9D04-0534048CE423}">
      <dgm:prSet/>
      <dgm:spPr/>
      <dgm:t>
        <a:bodyPr/>
        <a:lstStyle/>
        <a:p>
          <a:endParaRPr lang="en-US"/>
        </a:p>
      </dgm:t>
    </dgm:pt>
    <dgm:pt modelId="{D18C12A2-0B21-428E-A0A6-01F0C427385E}" type="sibTrans" cxnId="{8B013528-065B-4D90-9D04-0534048CE423}">
      <dgm:prSet/>
      <dgm:spPr/>
      <dgm:t>
        <a:bodyPr/>
        <a:lstStyle/>
        <a:p>
          <a:endParaRPr lang="en-US"/>
        </a:p>
      </dgm:t>
    </dgm:pt>
    <dgm:pt modelId="{8298BF68-E83A-40AB-BBAF-575321C6F6D9}">
      <dgm:prSet/>
      <dgm:spPr/>
      <dgm:t>
        <a:bodyPr/>
        <a:lstStyle/>
        <a:p>
          <a:r>
            <a:rPr lang="en-GB"/>
            <a:t>Research recent supply-side policies implemented by the UK Government.</a:t>
          </a:r>
          <a:endParaRPr lang="en-US"/>
        </a:p>
      </dgm:t>
    </dgm:pt>
    <dgm:pt modelId="{63C8F949-A78D-4FB2-9CB7-D06F3189E5D1}" type="parTrans" cxnId="{A9DC2B4A-F225-4B4C-8BF4-64772632960B}">
      <dgm:prSet/>
      <dgm:spPr/>
      <dgm:t>
        <a:bodyPr/>
        <a:lstStyle/>
        <a:p>
          <a:endParaRPr lang="en-US"/>
        </a:p>
      </dgm:t>
    </dgm:pt>
    <dgm:pt modelId="{12E79317-EB0A-4B94-BE6E-FB5064794F21}" type="sibTrans" cxnId="{A9DC2B4A-F225-4B4C-8BF4-64772632960B}">
      <dgm:prSet/>
      <dgm:spPr/>
      <dgm:t>
        <a:bodyPr/>
        <a:lstStyle/>
        <a:p>
          <a:endParaRPr lang="en-US"/>
        </a:p>
      </dgm:t>
    </dgm:pt>
    <dgm:pt modelId="{8C310CAA-1712-4210-99D2-C58D20762C19}" type="pres">
      <dgm:prSet presAssocID="{160E5F12-EAE3-4327-A63B-410BB692E34D}" presName="vert0" presStyleCnt="0">
        <dgm:presLayoutVars>
          <dgm:dir/>
          <dgm:animOne val="branch"/>
          <dgm:animLvl val="lvl"/>
        </dgm:presLayoutVars>
      </dgm:prSet>
      <dgm:spPr/>
    </dgm:pt>
    <dgm:pt modelId="{E00A6466-1581-422E-A3F7-0E65C8EB070B}" type="pres">
      <dgm:prSet presAssocID="{45BD9BA9-DE46-41D5-9717-EDD534415695}" presName="thickLine" presStyleLbl="alignNode1" presStyleIdx="0" presStyleCnt="3"/>
      <dgm:spPr/>
    </dgm:pt>
    <dgm:pt modelId="{BF3B41C6-9E18-485E-8EC2-3E5BA4517AD3}" type="pres">
      <dgm:prSet presAssocID="{45BD9BA9-DE46-41D5-9717-EDD534415695}" presName="horz1" presStyleCnt="0"/>
      <dgm:spPr/>
    </dgm:pt>
    <dgm:pt modelId="{D7D613BA-69CD-44DB-A47F-7256705E3750}" type="pres">
      <dgm:prSet presAssocID="{45BD9BA9-DE46-41D5-9717-EDD534415695}" presName="tx1" presStyleLbl="revTx" presStyleIdx="0" presStyleCnt="3"/>
      <dgm:spPr/>
    </dgm:pt>
    <dgm:pt modelId="{5DBFC14E-CC15-4029-AF55-A39CEDE5EBFA}" type="pres">
      <dgm:prSet presAssocID="{45BD9BA9-DE46-41D5-9717-EDD534415695}" presName="vert1" presStyleCnt="0"/>
      <dgm:spPr/>
    </dgm:pt>
    <dgm:pt modelId="{1858C79A-9A9F-47C8-8D77-193C39744823}" type="pres">
      <dgm:prSet presAssocID="{73943025-1D43-4DE8-A5C8-83320CDB287A}" presName="thickLine" presStyleLbl="alignNode1" presStyleIdx="1" presStyleCnt="3"/>
      <dgm:spPr/>
    </dgm:pt>
    <dgm:pt modelId="{A9067F15-47D4-4789-ACF4-859947D98160}" type="pres">
      <dgm:prSet presAssocID="{73943025-1D43-4DE8-A5C8-83320CDB287A}" presName="horz1" presStyleCnt="0"/>
      <dgm:spPr/>
    </dgm:pt>
    <dgm:pt modelId="{938D4A4A-DCCB-4A8C-81EE-9F48F1F2865D}" type="pres">
      <dgm:prSet presAssocID="{73943025-1D43-4DE8-A5C8-83320CDB287A}" presName="tx1" presStyleLbl="revTx" presStyleIdx="1" presStyleCnt="3"/>
      <dgm:spPr/>
    </dgm:pt>
    <dgm:pt modelId="{072F9161-0EE4-4C8D-B38B-0C09EA99D30D}" type="pres">
      <dgm:prSet presAssocID="{73943025-1D43-4DE8-A5C8-83320CDB287A}" presName="vert1" presStyleCnt="0"/>
      <dgm:spPr/>
    </dgm:pt>
    <dgm:pt modelId="{77B04F02-CA26-4F12-83B8-11FD4C4096EA}" type="pres">
      <dgm:prSet presAssocID="{8298BF68-E83A-40AB-BBAF-575321C6F6D9}" presName="thickLine" presStyleLbl="alignNode1" presStyleIdx="2" presStyleCnt="3"/>
      <dgm:spPr/>
    </dgm:pt>
    <dgm:pt modelId="{85F34AD2-87C4-49C9-AD3F-048724131673}" type="pres">
      <dgm:prSet presAssocID="{8298BF68-E83A-40AB-BBAF-575321C6F6D9}" presName="horz1" presStyleCnt="0"/>
      <dgm:spPr/>
    </dgm:pt>
    <dgm:pt modelId="{4297BF06-DB07-4225-A0FE-34B2A3554230}" type="pres">
      <dgm:prSet presAssocID="{8298BF68-E83A-40AB-BBAF-575321C6F6D9}" presName="tx1" presStyleLbl="revTx" presStyleIdx="2" presStyleCnt="3"/>
      <dgm:spPr/>
    </dgm:pt>
    <dgm:pt modelId="{59B16391-C878-471B-B0F6-70022AEF995B}" type="pres">
      <dgm:prSet presAssocID="{8298BF68-E83A-40AB-BBAF-575321C6F6D9}" presName="vert1" presStyleCnt="0"/>
      <dgm:spPr/>
    </dgm:pt>
  </dgm:ptLst>
  <dgm:cxnLst>
    <dgm:cxn modelId="{0B465722-09D1-429F-B72B-39812F736CCC}" srcId="{160E5F12-EAE3-4327-A63B-410BB692E34D}" destId="{45BD9BA9-DE46-41D5-9717-EDD534415695}" srcOrd="0" destOrd="0" parTransId="{DC152EFA-C812-4893-873E-FB811154DEA6}" sibTransId="{E9911CA3-869E-44C5-BFFF-5DE8F7185C35}"/>
    <dgm:cxn modelId="{8B013528-065B-4D90-9D04-0534048CE423}" srcId="{160E5F12-EAE3-4327-A63B-410BB692E34D}" destId="{73943025-1D43-4DE8-A5C8-83320CDB287A}" srcOrd="1" destOrd="0" parTransId="{E7F8B579-C83E-43E6-8DA2-5EDE52B06897}" sibTransId="{D18C12A2-0B21-428E-A0A6-01F0C427385E}"/>
    <dgm:cxn modelId="{F2318A3E-1F5C-482D-BB80-43970EF5BD27}" type="presOf" srcId="{73943025-1D43-4DE8-A5C8-83320CDB287A}" destId="{938D4A4A-DCCB-4A8C-81EE-9F48F1F2865D}" srcOrd="0" destOrd="0" presId="urn:microsoft.com/office/officeart/2008/layout/LinedList"/>
    <dgm:cxn modelId="{A9DC2B4A-F225-4B4C-8BF4-64772632960B}" srcId="{160E5F12-EAE3-4327-A63B-410BB692E34D}" destId="{8298BF68-E83A-40AB-BBAF-575321C6F6D9}" srcOrd="2" destOrd="0" parTransId="{63C8F949-A78D-4FB2-9CB7-D06F3189E5D1}" sibTransId="{12E79317-EB0A-4B94-BE6E-FB5064794F21}"/>
    <dgm:cxn modelId="{11136DDA-5C1A-4B2D-81B6-BF3BF18CE299}" type="presOf" srcId="{8298BF68-E83A-40AB-BBAF-575321C6F6D9}" destId="{4297BF06-DB07-4225-A0FE-34B2A3554230}" srcOrd="0" destOrd="0" presId="urn:microsoft.com/office/officeart/2008/layout/LinedList"/>
    <dgm:cxn modelId="{9E0CA2DA-2B0A-41A4-BECE-B4E61DBFBE87}" type="presOf" srcId="{160E5F12-EAE3-4327-A63B-410BB692E34D}" destId="{8C310CAA-1712-4210-99D2-C58D20762C19}" srcOrd="0" destOrd="0" presId="urn:microsoft.com/office/officeart/2008/layout/LinedList"/>
    <dgm:cxn modelId="{ECFD1AEC-289E-4C5A-AA91-1C4A5ABD11B4}" type="presOf" srcId="{45BD9BA9-DE46-41D5-9717-EDD534415695}" destId="{D7D613BA-69CD-44DB-A47F-7256705E3750}" srcOrd="0" destOrd="0" presId="urn:microsoft.com/office/officeart/2008/layout/LinedList"/>
    <dgm:cxn modelId="{D8B145AE-A8A9-4EB4-9B93-60F2819BAB82}" type="presParOf" srcId="{8C310CAA-1712-4210-99D2-C58D20762C19}" destId="{E00A6466-1581-422E-A3F7-0E65C8EB070B}" srcOrd="0" destOrd="0" presId="urn:microsoft.com/office/officeart/2008/layout/LinedList"/>
    <dgm:cxn modelId="{A26DC445-B39B-4B33-92D7-B30BA12B0E9F}" type="presParOf" srcId="{8C310CAA-1712-4210-99D2-C58D20762C19}" destId="{BF3B41C6-9E18-485E-8EC2-3E5BA4517AD3}" srcOrd="1" destOrd="0" presId="urn:microsoft.com/office/officeart/2008/layout/LinedList"/>
    <dgm:cxn modelId="{B8A2076F-026F-416A-98EC-79592DFACC6C}" type="presParOf" srcId="{BF3B41C6-9E18-485E-8EC2-3E5BA4517AD3}" destId="{D7D613BA-69CD-44DB-A47F-7256705E3750}" srcOrd="0" destOrd="0" presId="urn:microsoft.com/office/officeart/2008/layout/LinedList"/>
    <dgm:cxn modelId="{0AA91DB9-AB22-4668-8033-18D66F7ABE51}" type="presParOf" srcId="{BF3B41C6-9E18-485E-8EC2-3E5BA4517AD3}" destId="{5DBFC14E-CC15-4029-AF55-A39CEDE5EBFA}" srcOrd="1" destOrd="0" presId="urn:microsoft.com/office/officeart/2008/layout/LinedList"/>
    <dgm:cxn modelId="{900C210D-4D56-4ED8-A806-A753074C82B6}" type="presParOf" srcId="{8C310CAA-1712-4210-99D2-C58D20762C19}" destId="{1858C79A-9A9F-47C8-8D77-193C39744823}" srcOrd="2" destOrd="0" presId="urn:microsoft.com/office/officeart/2008/layout/LinedList"/>
    <dgm:cxn modelId="{8E225219-1488-4803-AA8E-831E06739E61}" type="presParOf" srcId="{8C310CAA-1712-4210-99D2-C58D20762C19}" destId="{A9067F15-47D4-4789-ACF4-859947D98160}" srcOrd="3" destOrd="0" presId="urn:microsoft.com/office/officeart/2008/layout/LinedList"/>
    <dgm:cxn modelId="{44BDD5E4-9767-411B-9084-F1980BC224EB}" type="presParOf" srcId="{A9067F15-47D4-4789-ACF4-859947D98160}" destId="{938D4A4A-DCCB-4A8C-81EE-9F48F1F2865D}" srcOrd="0" destOrd="0" presId="urn:microsoft.com/office/officeart/2008/layout/LinedList"/>
    <dgm:cxn modelId="{453CB413-D503-4FFE-AFB2-D3C49A9E410D}" type="presParOf" srcId="{A9067F15-47D4-4789-ACF4-859947D98160}" destId="{072F9161-0EE4-4C8D-B38B-0C09EA99D30D}" srcOrd="1" destOrd="0" presId="urn:microsoft.com/office/officeart/2008/layout/LinedList"/>
    <dgm:cxn modelId="{C4E0DB08-EEEF-4412-9609-B2B1666ADCEF}" type="presParOf" srcId="{8C310CAA-1712-4210-99D2-C58D20762C19}" destId="{77B04F02-CA26-4F12-83B8-11FD4C4096EA}" srcOrd="4" destOrd="0" presId="urn:microsoft.com/office/officeart/2008/layout/LinedList"/>
    <dgm:cxn modelId="{1E5E42A0-321B-4761-8AC6-83A0A9E4C969}" type="presParOf" srcId="{8C310CAA-1712-4210-99D2-C58D20762C19}" destId="{85F34AD2-87C4-49C9-AD3F-048724131673}" srcOrd="5" destOrd="0" presId="urn:microsoft.com/office/officeart/2008/layout/LinedList"/>
    <dgm:cxn modelId="{0C7120ED-6362-4623-BDC9-05C894AE5E32}" type="presParOf" srcId="{85F34AD2-87C4-49C9-AD3F-048724131673}" destId="{4297BF06-DB07-4225-A0FE-34B2A3554230}" srcOrd="0" destOrd="0" presId="urn:microsoft.com/office/officeart/2008/layout/LinedList"/>
    <dgm:cxn modelId="{CC83BC81-74B6-421D-8EBC-7C33D8EA6260}" type="presParOf" srcId="{85F34AD2-87C4-49C9-AD3F-048724131673}" destId="{59B16391-C878-471B-B0F6-70022AEF995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D86C692-0A6F-4BBE-B221-553D22B560D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AF21D07E-028F-4CE5-A600-56B04156A197}">
      <dgm:prSet/>
      <dgm:spPr/>
      <dgm:t>
        <a:bodyPr/>
        <a:lstStyle/>
        <a:p>
          <a:r>
            <a:rPr lang="en-GB"/>
            <a:t>The achievement of one objective may also help to meet additional objectives</a:t>
          </a:r>
          <a:endParaRPr lang="en-US"/>
        </a:p>
      </dgm:t>
    </dgm:pt>
    <dgm:pt modelId="{2B9A785D-5250-4B4B-8564-C890BFDAE924}" type="parTrans" cxnId="{1DBF8CA8-AFA9-43FF-97B4-57C4CC6965FF}">
      <dgm:prSet/>
      <dgm:spPr/>
      <dgm:t>
        <a:bodyPr/>
        <a:lstStyle/>
        <a:p>
          <a:endParaRPr lang="en-US"/>
        </a:p>
      </dgm:t>
    </dgm:pt>
    <dgm:pt modelId="{AE242A0C-0E85-493B-B400-B76E59FEF630}" type="sibTrans" cxnId="{1DBF8CA8-AFA9-43FF-97B4-57C4CC6965FF}">
      <dgm:prSet/>
      <dgm:spPr/>
      <dgm:t>
        <a:bodyPr/>
        <a:lstStyle/>
        <a:p>
          <a:endParaRPr lang="en-US"/>
        </a:p>
      </dgm:t>
    </dgm:pt>
    <dgm:pt modelId="{3D4610CD-FA2B-4CA0-9542-D5F2F06BEFFC}">
      <dgm:prSet/>
      <dgm:spPr/>
      <dgm:t>
        <a:bodyPr/>
        <a:lstStyle/>
        <a:p>
          <a:r>
            <a:rPr lang="en-GB"/>
            <a:t>However, the objectives also </a:t>
          </a:r>
          <a:r>
            <a:rPr lang="en-GB" b="1"/>
            <a:t>inherently conflict</a:t>
          </a:r>
          <a:r>
            <a:rPr lang="en-GB"/>
            <a:t>, so progress towards one, may hamper the progress towards others</a:t>
          </a:r>
          <a:endParaRPr lang="en-US"/>
        </a:p>
      </dgm:t>
    </dgm:pt>
    <dgm:pt modelId="{F2F5CF7B-C26C-40D9-956F-02E552D4DB8E}" type="parTrans" cxnId="{BDAB46AD-9974-4361-873C-880C54FD76E9}">
      <dgm:prSet/>
      <dgm:spPr/>
      <dgm:t>
        <a:bodyPr/>
        <a:lstStyle/>
        <a:p>
          <a:endParaRPr lang="en-US"/>
        </a:p>
      </dgm:t>
    </dgm:pt>
    <dgm:pt modelId="{97F9F40C-D93C-41E0-B244-107558B1CCC4}" type="sibTrans" cxnId="{BDAB46AD-9974-4361-873C-880C54FD76E9}">
      <dgm:prSet/>
      <dgm:spPr/>
      <dgm:t>
        <a:bodyPr/>
        <a:lstStyle/>
        <a:p>
          <a:endParaRPr lang="en-US"/>
        </a:p>
      </dgm:t>
    </dgm:pt>
    <dgm:pt modelId="{400FE473-BE3F-492C-AF7D-23D159981EFF}">
      <dgm:prSet/>
      <dgm:spPr/>
      <dgm:t>
        <a:bodyPr/>
        <a:lstStyle/>
        <a:p>
          <a:r>
            <a:rPr lang="en-GB"/>
            <a:t>As a consequence, governments have to </a:t>
          </a:r>
          <a:r>
            <a:rPr lang="en-GB" b="1"/>
            <a:t>prioritise</a:t>
          </a:r>
          <a:r>
            <a:rPr lang="en-GB"/>
            <a:t> which objective they consider to be the most important</a:t>
          </a:r>
          <a:endParaRPr lang="en-US"/>
        </a:p>
      </dgm:t>
    </dgm:pt>
    <dgm:pt modelId="{987BE037-3E64-48E6-AAB5-F5D7460DF660}" type="parTrans" cxnId="{1F9FE0C5-417C-40E1-B8C8-0BABB0A244D0}">
      <dgm:prSet/>
      <dgm:spPr/>
      <dgm:t>
        <a:bodyPr/>
        <a:lstStyle/>
        <a:p>
          <a:endParaRPr lang="en-US"/>
        </a:p>
      </dgm:t>
    </dgm:pt>
    <dgm:pt modelId="{029B0963-25A8-49CA-A918-425FC912D04A}" type="sibTrans" cxnId="{1F9FE0C5-417C-40E1-B8C8-0BABB0A244D0}">
      <dgm:prSet/>
      <dgm:spPr/>
      <dgm:t>
        <a:bodyPr/>
        <a:lstStyle/>
        <a:p>
          <a:endParaRPr lang="en-US"/>
        </a:p>
      </dgm:t>
    </dgm:pt>
    <dgm:pt modelId="{090D78B0-64E8-440B-B6C1-08B5C1663A71}" type="pres">
      <dgm:prSet presAssocID="{6D86C692-0A6F-4BBE-B221-553D22B560D4}" presName="linear" presStyleCnt="0">
        <dgm:presLayoutVars>
          <dgm:animLvl val="lvl"/>
          <dgm:resizeHandles val="exact"/>
        </dgm:presLayoutVars>
      </dgm:prSet>
      <dgm:spPr/>
    </dgm:pt>
    <dgm:pt modelId="{404E2F92-7E0A-457A-8A25-6E417F9E855D}" type="pres">
      <dgm:prSet presAssocID="{AF21D07E-028F-4CE5-A600-56B04156A197}" presName="parentText" presStyleLbl="node1" presStyleIdx="0" presStyleCnt="3">
        <dgm:presLayoutVars>
          <dgm:chMax val="0"/>
          <dgm:bulletEnabled val="1"/>
        </dgm:presLayoutVars>
      </dgm:prSet>
      <dgm:spPr/>
    </dgm:pt>
    <dgm:pt modelId="{D4CCB7B1-B7C4-4AF3-B399-A2919D222D35}" type="pres">
      <dgm:prSet presAssocID="{AE242A0C-0E85-493B-B400-B76E59FEF630}" presName="spacer" presStyleCnt="0"/>
      <dgm:spPr/>
    </dgm:pt>
    <dgm:pt modelId="{C0EC6FB0-2E89-44A1-A9DF-B6E2C99E4382}" type="pres">
      <dgm:prSet presAssocID="{3D4610CD-FA2B-4CA0-9542-D5F2F06BEFFC}" presName="parentText" presStyleLbl="node1" presStyleIdx="1" presStyleCnt="3">
        <dgm:presLayoutVars>
          <dgm:chMax val="0"/>
          <dgm:bulletEnabled val="1"/>
        </dgm:presLayoutVars>
      </dgm:prSet>
      <dgm:spPr/>
    </dgm:pt>
    <dgm:pt modelId="{42C4D36C-9A2F-440F-91A8-046CEB6003A5}" type="pres">
      <dgm:prSet presAssocID="{97F9F40C-D93C-41E0-B244-107558B1CCC4}" presName="spacer" presStyleCnt="0"/>
      <dgm:spPr/>
    </dgm:pt>
    <dgm:pt modelId="{64E5202E-1083-4A98-A234-7EFDFA7CD3C6}" type="pres">
      <dgm:prSet presAssocID="{400FE473-BE3F-492C-AF7D-23D159981EFF}" presName="parentText" presStyleLbl="node1" presStyleIdx="2" presStyleCnt="3">
        <dgm:presLayoutVars>
          <dgm:chMax val="0"/>
          <dgm:bulletEnabled val="1"/>
        </dgm:presLayoutVars>
      </dgm:prSet>
      <dgm:spPr/>
    </dgm:pt>
  </dgm:ptLst>
  <dgm:cxnLst>
    <dgm:cxn modelId="{44E09F2A-C3A1-48C8-ABD8-DAD486EB75B7}" type="presOf" srcId="{AF21D07E-028F-4CE5-A600-56B04156A197}" destId="{404E2F92-7E0A-457A-8A25-6E417F9E855D}" srcOrd="0" destOrd="0" presId="urn:microsoft.com/office/officeart/2005/8/layout/vList2"/>
    <dgm:cxn modelId="{2FD89F73-92CF-4527-A782-B7CBCE533309}" type="presOf" srcId="{400FE473-BE3F-492C-AF7D-23D159981EFF}" destId="{64E5202E-1083-4A98-A234-7EFDFA7CD3C6}" srcOrd="0" destOrd="0" presId="urn:microsoft.com/office/officeart/2005/8/layout/vList2"/>
    <dgm:cxn modelId="{7A9ED58E-0208-4A26-BDE8-0E08FE067639}" type="presOf" srcId="{3D4610CD-FA2B-4CA0-9542-D5F2F06BEFFC}" destId="{C0EC6FB0-2E89-44A1-A9DF-B6E2C99E4382}" srcOrd="0" destOrd="0" presId="urn:microsoft.com/office/officeart/2005/8/layout/vList2"/>
    <dgm:cxn modelId="{1DBF8CA8-AFA9-43FF-97B4-57C4CC6965FF}" srcId="{6D86C692-0A6F-4BBE-B221-553D22B560D4}" destId="{AF21D07E-028F-4CE5-A600-56B04156A197}" srcOrd="0" destOrd="0" parTransId="{2B9A785D-5250-4B4B-8564-C890BFDAE924}" sibTransId="{AE242A0C-0E85-493B-B400-B76E59FEF630}"/>
    <dgm:cxn modelId="{BDAB46AD-9974-4361-873C-880C54FD76E9}" srcId="{6D86C692-0A6F-4BBE-B221-553D22B560D4}" destId="{3D4610CD-FA2B-4CA0-9542-D5F2F06BEFFC}" srcOrd="1" destOrd="0" parTransId="{F2F5CF7B-C26C-40D9-956F-02E552D4DB8E}" sibTransId="{97F9F40C-D93C-41E0-B244-107558B1CCC4}"/>
    <dgm:cxn modelId="{8A4748BC-63EC-48C4-9F5D-37602DDF55D7}" type="presOf" srcId="{6D86C692-0A6F-4BBE-B221-553D22B560D4}" destId="{090D78B0-64E8-440B-B6C1-08B5C1663A71}" srcOrd="0" destOrd="0" presId="urn:microsoft.com/office/officeart/2005/8/layout/vList2"/>
    <dgm:cxn modelId="{1F9FE0C5-417C-40E1-B8C8-0BABB0A244D0}" srcId="{6D86C692-0A6F-4BBE-B221-553D22B560D4}" destId="{400FE473-BE3F-492C-AF7D-23D159981EFF}" srcOrd="2" destOrd="0" parTransId="{987BE037-3E64-48E6-AAB5-F5D7460DF660}" sibTransId="{029B0963-25A8-49CA-A918-425FC912D04A}"/>
    <dgm:cxn modelId="{F26BE1F2-AAC8-4B4A-AD87-A5B9064E2A55}" type="presParOf" srcId="{090D78B0-64E8-440B-B6C1-08B5C1663A71}" destId="{404E2F92-7E0A-457A-8A25-6E417F9E855D}" srcOrd="0" destOrd="0" presId="urn:microsoft.com/office/officeart/2005/8/layout/vList2"/>
    <dgm:cxn modelId="{2B69C5F4-6690-4C81-8D43-9859E66B5D18}" type="presParOf" srcId="{090D78B0-64E8-440B-B6C1-08B5C1663A71}" destId="{D4CCB7B1-B7C4-4AF3-B399-A2919D222D35}" srcOrd="1" destOrd="0" presId="urn:microsoft.com/office/officeart/2005/8/layout/vList2"/>
    <dgm:cxn modelId="{43769465-9D1C-4AA7-A42F-F75016989E22}" type="presParOf" srcId="{090D78B0-64E8-440B-B6C1-08B5C1663A71}" destId="{C0EC6FB0-2E89-44A1-A9DF-B6E2C99E4382}" srcOrd="2" destOrd="0" presId="urn:microsoft.com/office/officeart/2005/8/layout/vList2"/>
    <dgm:cxn modelId="{5E1F798A-1067-4B4B-A96F-EF40EB6571E4}" type="presParOf" srcId="{090D78B0-64E8-440B-B6C1-08B5C1663A71}" destId="{42C4D36C-9A2F-440F-91A8-046CEB6003A5}" srcOrd="3" destOrd="0" presId="urn:microsoft.com/office/officeart/2005/8/layout/vList2"/>
    <dgm:cxn modelId="{96A6C860-9DA8-4CD6-998E-F859D4B7A083}" type="presParOf" srcId="{090D78B0-64E8-440B-B6C1-08B5C1663A71}" destId="{64E5202E-1083-4A98-A234-7EFDFA7CD3C6}"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A3E4E4A-77F8-4204-8219-222B119DF83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BA083404-1078-453B-8835-27C2BCD1AA94}">
      <dgm:prSet/>
      <dgm:spPr/>
      <dgm:t>
        <a:bodyPr/>
        <a:lstStyle/>
        <a:p>
          <a:r>
            <a:rPr lang="en-GB"/>
            <a:t>Negative externalities</a:t>
          </a:r>
          <a:endParaRPr lang="en-US"/>
        </a:p>
      </dgm:t>
    </dgm:pt>
    <dgm:pt modelId="{1ACC4B44-A247-41E9-9376-145D563AE88B}" type="parTrans" cxnId="{42B7A37E-09B6-48B0-B8D2-413D1AB2433F}">
      <dgm:prSet/>
      <dgm:spPr/>
      <dgm:t>
        <a:bodyPr/>
        <a:lstStyle/>
        <a:p>
          <a:endParaRPr lang="en-US"/>
        </a:p>
      </dgm:t>
    </dgm:pt>
    <dgm:pt modelId="{F88029E0-49F4-40F5-9B0D-8895CA33D846}" type="sibTrans" cxnId="{42B7A37E-09B6-48B0-B8D2-413D1AB2433F}">
      <dgm:prSet/>
      <dgm:spPr/>
      <dgm:t>
        <a:bodyPr/>
        <a:lstStyle/>
        <a:p>
          <a:endParaRPr lang="en-US"/>
        </a:p>
      </dgm:t>
    </dgm:pt>
    <dgm:pt modelId="{D34FBFF4-2B07-488F-9054-462DE61178B2}">
      <dgm:prSet/>
      <dgm:spPr/>
      <dgm:t>
        <a:bodyPr/>
        <a:lstStyle/>
        <a:p>
          <a:r>
            <a:rPr lang="en-GB"/>
            <a:t>the costs and benefits to a third party created by economic agents when undertaking their activities e.g. pollution</a:t>
          </a:r>
          <a:endParaRPr lang="en-US"/>
        </a:p>
      </dgm:t>
    </dgm:pt>
    <dgm:pt modelId="{04C02E83-1CF7-479B-A350-819391A81949}" type="parTrans" cxnId="{1C16E701-B7D8-41C1-95E1-917B8A2E0152}">
      <dgm:prSet/>
      <dgm:spPr/>
      <dgm:t>
        <a:bodyPr/>
        <a:lstStyle/>
        <a:p>
          <a:endParaRPr lang="en-US"/>
        </a:p>
      </dgm:t>
    </dgm:pt>
    <dgm:pt modelId="{2F4C9258-D93B-4597-B86A-37552FA11658}" type="sibTrans" cxnId="{1C16E701-B7D8-41C1-95E1-917B8A2E0152}">
      <dgm:prSet/>
      <dgm:spPr/>
      <dgm:t>
        <a:bodyPr/>
        <a:lstStyle/>
        <a:p>
          <a:endParaRPr lang="en-US"/>
        </a:p>
      </dgm:t>
    </dgm:pt>
    <dgm:pt modelId="{CF7B5AE2-ACC5-452F-B181-CC9AC853001E}">
      <dgm:prSet/>
      <dgm:spPr/>
      <dgm:t>
        <a:bodyPr/>
        <a:lstStyle/>
        <a:p>
          <a:r>
            <a:rPr lang="en-GB"/>
            <a:t>Long term impact on the environment e.g. global warming</a:t>
          </a:r>
          <a:endParaRPr lang="en-US"/>
        </a:p>
      </dgm:t>
    </dgm:pt>
    <dgm:pt modelId="{59BFEEB2-A5F0-4642-BD77-1B0E3C8B4E84}" type="parTrans" cxnId="{4D9641C6-DF31-4F75-8675-60EC1A968AF5}">
      <dgm:prSet/>
      <dgm:spPr/>
      <dgm:t>
        <a:bodyPr/>
        <a:lstStyle/>
        <a:p>
          <a:endParaRPr lang="en-US"/>
        </a:p>
      </dgm:t>
    </dgm:pt>
    <dgm:pt modelId="{6D59D832-C00A-436E-A82F-CFE85C1DD45E}" type="sibTrans" cxnId="{4D9641C6-DF31-4F75-8675-60EC1A968AF5}">
      <dgm:prSet/>
      <dgm:spPr/>
      <dgm:t>
        <a:bodyPr/>
        <a:lstStyle/>
        <a:p>
          <a:endParaRPr lang="en-US"/>
        </a:p>
      </dgm:t>
    </dgm:pt>
    <dgm:pt modelId="{85A12A93-94D5-42EC-ADFE-D21F4564D9FB}">
      <dgm:prSet/>
      <dgm:spPr/>
      <dgm:t>
        <a:bodyPr/>
        <a:lstStyle/>
        <a:p>
          <a:r>
            <a:rPr lang="en-GB"/>
            <a:t>Overuse of scarce resources</a:t>
          </a:r>
          <a:endParaRPr lang="en-US"/>
        </a:p>
      </dgm:t>
    </dgm:pt>
    <dgm:pt modelId="{E0A4811E-23BA-41E2-A123-DE53AD72BE13}" type="parTrans" cxnId="{C74ABA17-8200-494E-8239-8E0565D4B4A9}">
      <dgm:prSet/>
      <dgm:spPr/>
      <dgm:t>
        <a:bodyPr/>
        <a:lstStyle/>
        <a:p>
          <a:endParaRPr lang="en-US"/>
        </a:p>
      </dgm:t>
    </dgm:pt>
    <dgm:pt modelId="{05D299A2-3C09-40DE-847E-2A8EB2FBEA62}" type="sibTrans" cxnId="{C74ABA17-8200-494E-8239-8E0565D4B4A9}">
      <dgm:prSet/>
      <dgm:spPr/>
      <dgm:t>
        <a:bodyPr/>
        <a:lstStyle/>
        <a:p>
          <a:endParaRPr lang="en-US"/>
        </a:p>
      </dgm:t>
    </dgm:pt>
    <dgm:pt modelId="{C84CABAD-89A2-4AB1-8F41-441C669E1AF1}">
      <dgm:prSet/>
      <dgm:spPr/>
      <dgm:t>
        <a:bodyPr/>
        <a:lstStyle/>
        <a:p>
          <a:r>
            <a:rPr lang="en-GB"/>
            <a:t>Potential increase in the consumption of demerit goods</a:t>
          </a:r>
          <a:endParaRPr lang="en-US"/>
        </a:p>
      </dgm:t>
    </dgm:pt>
    <dgm:pt modelId="{39D6099C-8069-4499-8AFB-9A0AD627511A}" type="parTrans" cxnId="{2FC19C11-19F2-4A84-BFDE-87F887351A32}">
      <dgm:prSet/>
      <dgm:spPr/>
      <dgm:t>
        <a:bodyPr/>
        <a:lstStyle/>
        <a:p>
          <a:endParaRPr lang="en-US"/>
        </a:p>
      </dgm:t>
    </dgm:pt>
    <dgm:pt modelId="{B82FC1CD-669A-4252-83F6-941C0364CCB2}" type="sibTrans" cxnId="{2FC19C11-19F2-4A84-BFDE-87F887351A32}">
      <dgm:prSet/>
      <dgm:spPr/>
      <dgm:t>
        <a:bodyPr/>
        <a:lstStyle/>
        <a:p>
          <a:endParaRPr lang="en-US"/>
        </a:p>
      </dgm:t>
    </dgm:pt>
    <dgm:pt modelId="{EFBC04EB-0E6F-4660-802E-C8FA4CEEF761}">
      <dgm:prSet/>
      <dgm:spPr/>
      <dgm:t>
        <a:bodyPr/>
        <a:lstStyle/>
        <a:p>
          <a:r>
            <a:rPr lang="en-GB"/>
            <a:t>Income and wealth inequality</a:t>
          </a:r>
          <a:endParaRPr lang="en-US"/>
        </a:p>
      </dgm:t>
    </dgm:pt>
    <dgm:pt modelId="{4D9558DD-4B74-45A2-9D02-D7D5CEDAB8D1}" type="parTrans" cxnId="{130B43E5-933D-44B5-B050-2298E8FA71A6}">
      <dgm:prSet/>
      <dgm:spPr/>
      <dgm:t>
        <a:bodyPr/>
        <a:lstStyle/>
        <a:p>
          <a:endParaRPr lang="en-US"/>
        </a:p>
      </dgm:t>
    </dgm:pt>
    <dgm:pt modelId="{4D2A7F91-5BCF-432B-9807-F3DD75995D4F}" type="sibTrans" cxnId="{130B43E5-933D-44B5-B050-2298E8FA71A6}">
      <dgm:prSet/>
      <dgm:spPr/>
      <dgm:t>
        <a:bodyPr/>
        <a:lstStyle/>
        <a:p>
          <a:endParaRPr lang="en-US"/>
        </a:p>
      </dgm:t>
    </dgm:pt>
    <dgm:pt modelId="{8C44BD48-2176-41ED-82E4-986F1DCE5F04}">
      <dgm:prSet/>
      <dgm:spPr/>
      <dgm:t>
        <a:bodyPr/>
        <a:lstStyle/>
        <a:p>
          <a:r>
            <a:rPr lang="en-GB"/>
            <a:t>Work life balance</a:t>
          </a:r>
          <a:endParaRPr lang="en-US"/>
        </a:p>
      </dgm:t>
    </dgm:pt>
    <dgm:pt modelId="{EEDFC4A8-1F2C-4484-A128-208277953AC1}" type="parTrans" cxnId="{084CD847-080B-424C-B93F-82027915027B}">
      <dgm:prSet/>
      <dgm:spPr/>
      <dgm:t>
        <a:bodyPr/>
        <a:lstStyle/>
        <a:p>
          <a:endParaRPr lang="en-US"/>
        </a:p>
      </dgm:t>
    </dgm:pt>
    <dgm:pt modelId="{00BBE13C-F223-4484-8AAB-93E675454BCE}" type="sibTrans" cxnId="{084CD847-080B-424C-B93F-82027915027B}">
      <dgm:prSet/>
      <dgm:spPr/>
      <dgm:t>
        <a:bodyPr/>
        <a:lstStyle/>
        <a:p>
          <a:endParaRPr lang="en-US"/>
        </a:p>
      </dgm:t>
    </dgm:pt>
    <dgm:pt modelId="{AEA5D126-E1EA-4F31-8D52-57262F9F765A}">
      <dgm:prSet/>
      <dgm:spPr/>
      <dgm:t>
        <a:bodyPr/>
        <a:lstStyle/>
        <a:p>
          <a:r>
            <a:rPr lang="en-GB"/>
            <a:t>What is the opportunity cost of growth?</a:t>
          </a:r>
          <a:endParaRPr lang="en-US"/>
        </a:p>
      </dgm:t>
    </dgm:pt>
    <dgm:pt modelId="{C5DFD5F1-3786-437B-BE2F-E3F631691067}" type="parTrans" cxnId="{B987DFC1-9944-4758-89BA-B0C6B1FB313F}">
      <dgm:prSet/>
      <dgm:spPr/>
      <dgm:t>
        <a:bodyPr/>
        <a:lstStyle/>
        <a:p>
          <a:endParaRPr lang="en-US"/>
        </a:p>
      </dgm:t>
    </dgm:pt>
    <dgm:pt modelId="{F4A6A3DE-6349-4F59-BC38-7219E0A5AABB}" type="sibTrans" cxnId="{B987DFC1-9944-4758-89BA-B0C6B1FB313F}">
      <dgm:prSet/>
      <dgm:spPr/>
      <dgm:t>
        <a:bodyPr/>
        <a:lstStyle/>
        <a:p>
          <a:endParaRPr lang="en-US"/>
        </a:p>
      </dgm:t>
    </dgm:pt>
    <dgm:pt modelId="{56BF77D0-A13B-4AB4-8DF4-CD4E9D925D26}" type="pres">
      <dgm:prSet presAssocID="{4A3E4E4A-77F8-4204-8219-222B119DF83D}" presName="linear" presStyleCnt="0">
        <dgm:presLayoutVars>
          <dgm:animLvl val="lvl"/>
          <dgm:resizeHandles val="exact"/>
        </dgm:presLayoutVars>
      </dgm:prSet>
      <dgm:spPr/>
    </dgm:pt>
    <dgm:pt modelId="{D95F98AD-CA66-4EA1-BB4B-9D0DD5CE37EE}" type="pres">
      <dgm:prSet presAssocID="{BA083404-1078-453B-8835-27C2BCD1AA94}" presName="parentText" presStyleLbl="node1" presStyleIdx="0" presStyleCnt="7">
        <dgm:presLayoutVars>
          <dgm:chMax val="0"/>
          <dgm:bulletEnabled val="1"/>
        </dgm:presLayoutVars>
      </dgm:prSet>
      <dgm:spPr/>
    </dgm:pt>
    <dgm:pt modelId="{C0182F48-AB3D-402E-8763-B25C6C854107}" type="pres">
      <dgm:prSet presAssocID="{BA083404-1078-453B-8835-27C2BCD1AA94}" presName="childText" presStyleLbl="revTx" presStyleIdx="0" presStyleCnt="1">
        <dgm:presLayoutVars>
          <dgm:bulletEnabled val="1"/>
        </dgm:presLayoutVars>
      </dgm:prSet>
      <dgm:spPr/>
    </dgm:pt>
    <dgm:pt modelId="{947993A3-1C87-4E34-A4EE-1486699AA6E2}" type="pres">
      <dgm:prSet presAssocID="{CF7B5AE2-ACC5-452F-B181-CC9AC853001E}" presName="parentText" presStyleLbl="node1" presStyleIdx="1" presStyleCnt="7">
        <dgm:presLayoutVars>
          <dgm:chMax val="0"/>
          <dgm:bulletEnabled val="1"/>
        </dgm:presLayoutVars>
      </dgm:prSet>
      <dgm:spPr/>
    </dgm:pt>
    <dgm:pt modelId="{3F6416C0-F65F-4361-A2FB-C40673D3B2D8}" type="pres">
      <dgm:prSet presAssocID="{6D59D832-C00A-436E-A82F-CFE85C1DD45E}" presName="spacer" presStyleCnt="0"/>
      <dgm:spPr/>
    </dgm:pt>
    <dgm:pt modelId="{08993BE4-5D2D-44B3-A9FC-79213A8D3548}" type="pres">
      <dgm:prSet presAssocID="{85A12A93-94D5-42EC-ADFE-D21F4564D9FB}" presName="parentText" presStyleLbl="node1" presStyleIdx="2" presStyleCnt="7">
        <dgm:presLayoutVars>
          <dgm:chMax val="0"/>
          <dgm:bulletEnabled val="1"/>
        </dgm:presLayoutVars>
      </dgm:prSet>
      <dgm:spPr/>
    </dgm:pt>
    <dgm:pt modelId="{51A50C27-1A7E-4E89-8B45-90A83512DB59}" type="pres">
      <dgm:prSet presAssocID="{05D299A2-3C09-40DE-847E-2A8EB2FBEA62}" presName="spacer" presStyleCnt="0"/>
      <dgm:spPr/>
    </dgm:pt>
    <dgm:pt modelId="{360A8428-6BE6-4249-9AD6-D781D549297F}" type="pres">
      <dgm:prSet presAssocID="{C84CABAD-89A2-4AB1-8F41-441C669E1AF1}" presName="parentText" presStyleLbl="node1" presStyleIdx="3" presStyleCnt="7">
        <dgm:presLayoutVars>
          <dgm:chMax val="0"/>
          <dgm:bulletEnabled val="1"/>
        </dgm:presLayoutVars>
      </dgm:prSet>
      <dgm:spPr/>
    </dgm:pt>
    <dgm:pt modelId="{BEA6B7CE-A71F-4749-8780-FC7002953BE1}" type="pres">
      <dgm:prSet presAssocID="{B82FC1CD-669A-4252-83F6-941C0364CCB2}" presName="spacer" presStyleCnt="0"/>
      <dgm:spPr/>
    </dgm:pt>
    <dgm:pt modelId="{FD678C5F-6851-4B1C-B33A-2CF07CC95BA9}" type="pres">
      <dgm:prSet presAssocID="{EFBC04EB-0E6F-4660-802E-C8FA4CEEF761}" presName="parentText" presStyleLbl="node1" presStyleIdx="4" presStyleCnt="7">
        <dgm:presLayoutVars>
          <dgm:chMax val="0"/>
          <dgm:bulletEnabled val="1"/>
        </dgm:presLayoutVars>
      </dgm:prSet>
      <dgm:spPr/>
    </dgm:pt>
    <dgm:pt modelId="{BA5FEB74-2183-484A-B717-BE7E5DFF981D}" type="pres">
      <dgm:prSet presAssocID="{4D2A7F91-5BCF-432B-9807-F3DD75995D4F}" presName="spacer" presStyleCnt="0"/>
      <dgm:spPr/>
    </dgm:pt>
    <dgm:pt modelId="{86E04F02-9A40-4166-98B2-265E82D60E67}" type="pres">
      <dgm:prSet presAssocID="{8C44BD48-2176-41ED-82E4-986F1DCE5F04}" presName="parentText" presStyleLbl="node1" presStyleIdx="5" presStyleCnt="7">
        <dgm:presLayoutVars>
          <dgm:chMax val="0"/>
          <dgm:bulletEnabled val="1"/>
        </dgm:presLayoutVars>
      </dgm:prSet>
      <dgm:spPr/>
    </dgm:pt>
    <dgm:pt modelId="{EF70B689-5498-4297-A675-F04B779A2563}" type="pres">
      <dgm:prSet presAssocID="{00BBE13C-F223-4484-8AAB-93E675454BCE}" presName="spacer" presStyleCnt="0"/>
      <dgm:spPr/>
    </dgm:pt>
    <dgm:pt modelId="{227A8526-B028-4C0D-BB7C-CE6DA27E57B2}" type="pres">
      <dgm:prSet presAssocID="{AEA5D126-E1EA-4F31-8D52-57262F9F765A}" presName="parentText" presStyleLbl="node1" presStyleIdx="6" presStyleCnt="7">
        <dgm:presLayoutVars>
          <dgm:chMax val="0"/>
          <dgm:bulletEnabled val="1"/>
        </dgm:presLayoutVars>
      </dgm:prSet>
      <dgm:spPr/>
    </dgm:pt>
  </dgm:ptLst>
  <dgm:cxnLst>
    <dgm:cxn modelId="{1C16E701-B7D8-41C1-95E1-917B8A2E0152}" srcId="{BA083404-1078-453B-8835-27C2BCD1AA94}" destId="{D34FBFF4-2B07-488F-9054-462DE61178B2}" srcOrd="0" destOrd="0" parTransId="{04C02E83-1CF7-479B-A350-819391A81949}" sibTransId="{2F4C9258-D93B-4597-B86A-37552FA11658}"/>
    <dgm:cxn modelId="{65A8B803-D687-40E2-A78E-32C7073F169B}" type="presOf" srcId="{CF7B5AE2-ACC5-452F-B181-CC9AC853001E}" destId="{947993A3-1C87-4E34-A4EE-1486699AA6E2}" srcOrd="0" destOrd="0" presId="urn:microsoft.com/office/officeart/2005/8/layout/vList2"/>
    <dgm:cxn modelId="{A107360A-1464-4343-9AEB-D78160DA0799}" type="presOf" srcId="{4A3E4E4A-77F8-4204-8219-222B119DF83D}" destId="{56BF77D0-A13B-4AB4-8DF4-CD4E9D925D26}" srcOrd="0" destOrd="0" presId="urn:microsoft.com/office/officeart/2005/8/layout/vList2"/>
    <dgm:cxn modelId="{2FC19C11-19F2-4A84-BFDE-87F887351A32}" srcId="{4A3E4E4A-77F8-4204-8219-222B119DF83D}" destId="{C84CABAD-89A2-4AB1-8F41-441C669E1AF1}" srcOrd="3" destOrd="0" parTransId="{39D6099C-8069-4499-8AFB-9A0AD627511A}" sibTransId="{B82FC1CD-669A-4252-83F6-941C0364CCB2}"/>
    <dgm:cxn modelId="{4B153B16-4494-4BA4-97AC-D976FF55E56C}" type="presOf" srcId="{EFBC04EB-0E6F-4660-802E-C8FA4CEEF761}" destId="{FD678C5F-6851-4B1C-B33A-2CF07CC95BA9}" srcOrd="0" destOrd="0" presId="urn:microsoft.com/office/officeart/2005/8/layout/vList2"/>
    <dgm:cxn modelId="{C74ABA17-8200-494E-8239-8E0565D4B4A9}" srcId="{4A3E4E4A-77F8-4204-8219-222B119DF83D}" destId="{85A12A93-94D5-42EC-ADFE-D21F4564D9FB}" srcOrd="2" destOrd="0" parTransId="{E0A4811E-23BA-41E2-A123-DE53AD72BE13}" sibTransId="{05D299A2-3C09-40DE-847E-2A8EB2FBEA62}"/>
    <dgm:cxn modelId="{084CD847-080B-424C-B93F-82027915027B}" srcId="{4A3E4E4A-77F8-4204-8219-222B119DF83D}" destId="{8C44BD48-2176-41ED-82E4-986F1DCE5F04}" srcOrd="5" destOrd="0" parTransId="{EEDFC4A8-1F2C-4484-A128-208277953AC1}" sibTransId="{00BBE13C-F223-4484-8AAB-93E675454BCE}"/>
    <dgm:cxn modelId="{C93B914D-E35E-490B-AD93-6E13DEBE1C34}" type="presOf" srcId="{85A12A93-94D5-42EC-ADFE-D21F4564D9FB}" destId="{08993BE4-5D2D-44B3-A9FC-79213A8D3548}" srcOrd="0" destOrd="0" presId="urn:microsoft.com/office/officeart/2005/8/layout/vList2"/>
    <dgm:cxn modelId="{42B7A37E-09B6-48B0-B8D2-413D1AB2433F}" srcId="{4A3E4E4A-77F8-4204-8219-222B119DF83D}" destId="{BA083404-1078-453B-8835-27C2BCD1AA94}" srcOrd="0" destOrd="0" parTransId="{1ACC4B44-A247-41E9-9376-145D563AE88B}" sibTransId="{F88029E0-49F4-40F5-9B0D-8895CA33D846}"/>
    <dgm:cxn modelId="{047AB0A7-ED8C-4D65-8BF9-9B09C5E8391A}" type="presOf" srcId="{AEA5D126-E1EA-4F31-8D52-57262F9F765A}" destId="{227A8526-B028-4C0D-BB7C-CE6DA27E57B2}" srcOrd="0" destOrd="0" presId="urn:microsoft.com/office/officeart/2005/8/layout/vList2"/>
    <dgm:cxn modelId="{3CDB53B0-3296-4EBA-A02E-648907FBA79A}" type="presOf" srcId="{D34FBFF4-2B07-488F-9054-462DE61178B2}" destId="{C0182F48-AB3D-402E-8763-B25C6C854107}" srcOrd="0" destOrd="0" presId="urn:microsoft.com/office/officeart/2005/8/layout/vList2"/>
    <dgm:cxn modelId="{6ABF4CC1-181B-4697-8316-F7283C9F7EF7}" type="presOf" srcId="{C84CABAD-89A2-4AB1-8F41-441C669E1AF1}" destId="{360A8428-6BE6-4249-9AD6-D781D549297F}" srcOrd="0" destOrd="0" presId="urn:microsoft.com/office/officeart/2005/8/layout/vList2"/>
    <dgm:cxn modelId="{B987DFC1-9944-4758-89BA-B0C6B1FB313F}" srcId="{4A3E4E4A-77F8-4204-8219-222B119DF83D}" destId="{AEA5D126-E1EA-4F31-8D52-57262F9F765A}" srcOrd="6" destOrd="0" parTransId="{C5DFD5F1-3786-437B-BE2F-E3F631691067}" sibTransId="{F4A6A3DE-6349-4F59-BC38-7219E0A5AABB}"/>
    <dgm:cxn modelId="{4D9641C6-DF31-4F75-8675-60EC1A968AF5}" srcId="{4A3E4E4A-77F8-4204-8219-222B119DF83D}" destId="{CF7B5AE2-ACC5-452F-B181-CC9AC853001E}" srcOrd="1" destOrd="0" parTransId="{59BFEEB2-A5F0-4642-BD77-1B0E3C8B4E84}" sibTransId="{6D59D832-C00A-436E-A82F-CFE85C1DD45E}"/>
    <dgm:cxn modelId="{9413C6CC-6379-4BD7-A863-B5E0A951A4D4}" type="presOf" srcId="{8C44BD48-2176-41ED-82E4-986F1DCE5F04}" destId="{86E04F02-9A40-4166-98B2-265E82D60E67}" srcOrd="0" destOrd="0" presId="urn:microsoft.com/office/officeart/2005/8/layout/vList2"/>
    <dgm:cxn modelId="{BAAA98DE-2457-4C74-A2C3-CBD0CF80D659}" type="presOf" srcId="{BA083404-1078-453B-8835-27C2BCD1AA94}" destId="{D95F98AD-CA66-4EA1-BB4B-9D0DD5CE37EE}" srcOrd="0" destOrd="0" presId="urn:microsoft.com/office/officeart/2005/8/layout/vList2"/>
    <dgm:cxn modelId="{130B43E5-933D-44B5-B050-2298E8FA71A6}" srcId="{4A3E4E4A-77F8-4204-8219-222B119DF83D}" destId="{EFBC04EB-0E6F-4660-802E-C8FA4CEEF761}" srcOrd="4" destOrd="0" parTransId="{4D9558DD-4B74-45A2-9D02-D7D5CEDAB8D1}" sibTransId="{4D2A7F91-5BCF-432B-9807-F3DD75995D4F}"/>
    <dgm:cxn modelId="{CA7285C9-93C4-464B-93D1-E55A1C18805B}" type="presParOf" srcId="{56BF77D0-A13B-4AB4-8DF4-CD4E9D925D26}" destId="{D95F98AD-CA66-4EA1-BB4B-9D0DD5CE37EE}" srcOrd="0" destOrd="0" presId="urn:microsoft.com/office/officeart/2005/8/layout/vList2"/>
    <dgm:cxn modelId="{534E95E6-7716-4F3E-81F5-B8A145A098C1}" type="presParOf" srcId="{56BF77D0-A13B-4AB4-8DF4-CD4E9D925D26}" destId="{C0182F48-AB3D-402E-8763-B25C6C854107}" srcOrd="1" destOrd="0" presId="urn:microsoft.com/office/officeart/2005/8/layout/vList2"/>
    <dgm:cxn modelId="{62BD3389-6F0F-459E-804A-3B6FDDEE3D25}" type="presParOf" srcId="{56BF77D0-A13B-4AB4-8DF4-CD4E9D925D26}" destId="{947993A3-1C87-4E34-A4EE-1486699AA6E2}" srcOrd="2" destOrd="0" presId="urn:microsoft.com/office/officeart/2005/8/layout/vList2"/>
    <dgm:cxn modelId="{CEF40FA3-01C7-4011-871E-CCE05F51EC02}" type="presParOf" srcId="{56BF77D0-A13B-4AB4-8DF4-CD4E9D925D26}" destId="{3F6416C0-F65F-4361-A2FB-C40673D3B2D8}" srcOrd="3" destOrd="0" presId="urn:microsoft.com/office/officeart/2005/8/layout/vList2"/>
    <dgm:cxn modelId="{1B4398F5-4504-4553-B070-A31C89278ED4}" type="presParOf" srcId="{56BF77D0-A13B-4AB4-8DF4-CD4E9D925D26}" destId="{08993BE4-5D2D-44B3-A9FC-79213A8D3548}" srcOrd="4" destOrd="0" presId="urn:microsoft.com/office/officeart/2005/8/layout/vList2"/>
    <dgm:cxn modelId="{D523C4BC-18FC-410A-BE7B-3FBE03C61BB2}" type="presParOf" srcId="{56BF77D0-A13B-4AB4-8DF4-CD4E9D925D26}" destId="{51A50C27-1A7E-4E89-8B45-90A83512DB59}" srcOrd="5" destOrd="0" presId="urn:microsoft.com/office/officeart/2005/8/layout/vList2"/>
    <dgm:cxn modelId="{B9D681DE-E359-4CC1-86F2-72F0EAD09021}" type="presParOf" srcId="{56BF77D0-A13B-4AB4-8DF4-CD4E9D925D26}" destId="{360A8428-6BE6-4249-9AD6-D781D549297F}" srcOrd="6" destOrd="0" presId="urn:microsoft.com/office/officeart/2005/8/layout/vList2"/>
    <dgm:cxn modelId="{737B2C1E-4B21-43D7-A735-8107349295B7}" type="presParOf" srcId="{56BF77D0-A13B-4AB4-8DF4-CD4E9D925D26}" destId="{BEA6B7CE-A71F-4749-8780-FC7002953BE1}" srcOrd="7" destOrd="0" presId="urn:microsoft.com/office/officeart/2005/8/layout/vList2"/>
    <dgm:cxn modelId="{8532FFD1-A394-4344-B979-82457C195AD0}" type="presParOf" srcId="{56BF77D0-A13B-4AB4-8DF4-CD4E9D925D26}" destId="{FD678C5F-6851-4B1C-B33A-2CF07CC95BA9}" srcOrd="8" destOrd="0" presId="urn:microsoft.com/office/officeart/2005/8/layout/vList2"/>
    <dgm:cxn modelId="{F788CBB4-07B5-4DA6-AF07-0DFA2393A0F1}" type="presParOf" srcId="{56BF77D0-A13B-4AB4-8DF4-CD4E9D925D26}" destId="{BA5FEB74-2183-484A-B717-BE7E5DFF981D}" srcOrd="9" destOrd="0" presId="urn:microsoft.com/office/officeart/2005/8/layout/vList2"/>
    <dgm:cxn modelId="{BF2F4CEC-8501-4E75-9657-8511934EE940}" type="presParOf" srcId="{56BF77D0-A13B-4AB4-8DF4-CD4E9D925D26}" destId="{86E04F02-9A40-4166-98B2-265E82D60E67}" srcOrd="10" destOrd="0" presId="urn:microsoft.com/office/officeart/2005/8/layout/vList2"/>
    <dgm:cxn modelId="{B16C5794-F354-4C19-9404-E0E0EBA289CB}" type="presParOf" srcId="{56BF77D0-A13B-4AB4-8DF4-CD4E9D925D26}" destId="{EF70B689-5498-4297-A675-F04B779A2563}" srcOrd="11" destOrd="0" presId="urn:microsoft.com/office/officeart/2005/8/layout/vList2"/>
    <dgm:cxn modelId="{558BB7F9-7A2E-4F26-BBC2-CBECFC664620}" type="presParOf" srcId="{56BF77D0-A13B-4AB4-8DF4-CD4E9D925D26}" destId="{227A8526-B028-4C0D-BB7C-CE6DA27E57B2}"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C0CB707-D1CC-40EC-9883-23686AB2C27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D2075228-1023-4BF4-868D-C29A35895333}">
      <dgm:prSet/>
      <dgm:spPr/>
      <dgm:t>
        <a:bodyPr/>
        <a:lstStyle/>
        <a:p>
          <a:r>
            <a:rPr lang="en-GB"/>
            <a:t>The Government can increase government spending in order to pay for merit goods in areas such as education and health. This can impact on private sector supply</a:t>
          </a:r>
          <a:endParaRPr lang="en-US"/>
        </a:p>
      </dgm:t>
    </dgm:pt>
    <dgm:pt modelId="{76A2FAA3-27B8-4F0F-ACDC-3FE245EC18D5}" type="parTrans" cxnId="{BAFCEB76-1D07-4B3E-A96D-290C58A4E011}">
      <dgm:prSet/>
      <dgm:spPr/>
      <dgm:t>
        <a:bodyPr/>
        <a:lstStyle/>
        <a:p>
          <a:endParaRPr lang="en-US"/>
        </a:p>
      </dgm:t>
    </dgm:pt>
    <dgm:pt modelId="{8C98DEC0-7203-468C-BC31-E672D945936C}" type="sibTrans" cxnId="{BAFCEB76-1D07-4B3E-A96D-290C58A4E011}">
      <dgm:prSet/>
      <dgm:spPr/>
      <dgm:t>
        <a:bodyPr/>
        <a:lstStyle/>
        <a:p>
          <a:endParaRPr lang="en-US"/>
        </a:p>
      </dgm:t>
    </dgm:pt>
    <dgm:pt modelId="{C575890A-5016-41A6-8DA2-273872D22E1B}">
      <dgm:prSet/>
      <dgm:spPr/>
      <dgm:t>
        <a:bodyPr/>
        <a:lstStyle/>
        <a:p>
          <a:r>
            <a:rPr lang="en-GB"/>
            <a:t>The </a:t>
          </a:r>
          <a:r>
            <a:rPr lang="en-GB" b="1"/>
            <a:t>crowding-out </a:t>
          </a:r>
          <a:r>
            <a:rPr lang="en-GB"/>
            <a:t>of the private sector as:</a:t>
          </a:r>
          <a:endParaRPr lang="en-US"/>
        </a:p>
      </dgm:t>
    </dgm:pt>
    <dgm:pt modelId="{325C6B92-FBC0-410E-B90B-EA66D90079EF}" type="parTrans" cxnId="{BED1DAD9-3EF8-4E9D-81B8-3F46AFDADC3E}">
      <dgm:prSet/>
      <dgm:spPr/>
      <dgm:t>
        <a:bodyPr/>
        <a:lstStyle/>
        <a:p>
          <a:endParaRPr lang="en-US"/>
        </a:p>
      </dgm:t>
    </dgm:pt>
    <dgm:pt modelId="{6BC9DBE5-2E53-4608-9C0C-28BFD6417D19}" type="sibTrans" cxnId="{BED1DAD9-3EF8-4E9D-81B8-3F46AFDADC3E}">
      <dgm:prSet/>
      <dgm:spPr/>
      <dgm:t>
        <a:bodyPr/>
        <a:lstStyle/>
        <a:p>
          <a:endParaRPr lang="en-US"/>
        </a:p>
      </dgm:t>
    </dgm:pt>
    <dgm:pt modelId="{CDFC1AAB-4FA5-4C35-9E86-8A50951B159C}">
      <dgm:prSet/>
      <dgm:spPr/>
      <dgm:t>
        <a:bodyPr/>
        <a:lstStyle/>
        <a:p>
          <a:r>
            <a:rPr lang="en-GB"/>
            <a:t>Public sector spending takes the place of the private sector</a:t>
          </a:r>
          <a:endParaRPr lang="en-US"/>
        </a:p>
      </dgm:t>
    </dgm:pt>
    <dgm:pt modelId="{EB561118-4636-4C61-80C3-7AB9C914E88F}" type="parTrans" cxnId="{56BCFEF4-57AC-4C2E-9E10-6BBD73B6EC38}">
      <dgm:prSet/>
      <dgm:spPr/>
      <dgm:t>
        <a:bodyPr/>
        <a:lstStyle/>
        <a:p>
          <a:endParaRPr lang="en-US"/>
        </a:p>
      </dgm:t>
    </dgm:pt>
    <dgm:pt modelId="{F62FC5A8-47B4-4B45-8BBA-A19B69BA3AC1}" type="sibTrans" cxnId="{56BCFEF4-57AC-4C2E-9E10-6BBD73B6EC38}">
      <dgm:prSet/>
      <dgm:spPr/>
      <dgm:t>
        <a:bodyPr/>
        <a:lstStyle/>
        <a:p>
          <a:endParaRPr lang="en-US"/>
        </a:p>
      </dgm:t>
    </dgm:pt>
    <dgm:pt modelId="{64CF5038-3186-4827-828E-182B85F1FE0B}">
      <dgm:prSet/>
      <dgm:spPr/>
      <dgm:t>
        <a:bodyPr/>
        <a:lstStyle/>
        <a:p>
          <a:r>
            <a:rPr lang="en-GB"/>
            <a:t>Public sector borrowing reduces the supply of funds available to the private sector, pushing up interest rates</a:t>
          </a:r>
          <a:endParaRPr lang="en-US"/>
        </a:p>
      </dgm:t>
    </dgm:pt>
    <dgm:pt modelId="{A8B13069-6834-413D-A8BD-EEA6BAAF0E2E}" type="parTrans" cxnId="{4E6FC0A8-4C6D-4028-9299-8881E6D95F08}">
      <dgm:prSet/>
      <dgm:spPr/>
      <dgm:t>
        <a:bodyPr/>
        <a:lstStyle/>
        <a:p>
          <a:endParaRPr lang="en-US"/>
        </a:p>
      </dgm:t>
    </dgm:pt>
    <dgm:pt modelId="{1130FFF7-DB93-422C-9CA3-75696A937070}" type="sibTrans" cxnId="{4E6FC0A8-4C6D-4028-9299-8881E6D95F08}">
      <dgm:prSet/>
      <dgm:spPr/>
      <dgm:t>
        <a:bodyPr/>
        <a:lstStyle/>
        <a:p>
          <a:endParaRPr lang="en-US"/>
        </a:p>
      </dgm:t>
    </dgm:pt>
    <dgm:pt modelId="{B958242A-01C4-4767-9F49-E63A304FB6FF}">
      <dgm:prSet/>
      <dgm:spPr/>
      <dgm:t>
        <a:bodyPr/>
        <a:lstStyle/>
        <a:p>
          <a:r>
            <a:rPr lang="en-GB"/>
            <a:t>Bottlenecks occur in the production process as firms cannot cope with the increased demand brought about by government expenditure, effectively slowing down supply</a:t>
          </a:r>
          <a:endParaRPr lang="en-US"/>
        </a:p>
      </dgm:t>
    </dgm:pt>
    <dgm:pt modelId="{D371C9FF-B730-4F8D-B4B4-BDC04EBCC7F2}" type="parTrans" cxnId="{4B6863BD-DF74-49AC-9547-E3DD89409EE8}">
      <dgm:prSet/>
      <dgm:spPr/>
      <dgm:t>
        <a:bodyPr/>
        <a:lstStyle/>
        <a:p>
          <a:endParaRPr lang="en-US"/>
        </a:p>
      </dgm:t>
    </dgm:pt>
    <dgm:pt modelId="{8CF57FA8-1D5A-4A5E-8ECE-AA1793380293}" type="sibTrans" cxnId="{4B6863BD-DF74-49AC-9547-E3DD89409EE8}">
      <dgm:prSet/>
      <dgm:spPr/>
      <dgm:t>
        <a:bodyPr/>
        <a:lstStyle/>
        <a:p>
          <a:endParaRPr lang="en-US"/>
        </a:p>
      </dgm:t>
    </dgm:pt>
    <dgm:pt modelId="{8D09BC5D-74E6-48D0-8358-7E04FFB1820A}">
      <dgm:prSet/>
      <dgm:spPr/>
      <dgm:t>
        <a:bodyPr/>
        <a:lstStyle/>
        <a:p>
          <a:r>
            <a:rPr lang="en-GB"/>
            <a:t>Nevertheless, spending in areas such as education are likely to boost the productive potential of the economy in the long run as the LRAS curve shifts to the right</a:t>
          </a:r>
          <a:endParaRPr lang="en-US"/>
        </a:p>
      </dgm:t>
    </dgm:pt>
    <dgm:pt modelId="{B9BF2443-60BC-4BA1-BAA7-B4FBA78B3975}" type="parTrans" cxnId="{CEC265DF-860C-49B3-A89F-004C9F3B8F07}">
      <dgm:prSet/>
      <dgm:spPr/>
      <dgm:t>
        <a:bodyPr/>
        <a:lstStyle/>
        <a:p>
          <a:endParaRPr lang="en-US"/>
        </a:p>
      </dgm:t>
    </dgm:pt>
    <dgm:pt modelId="{F1940F42-D12C-4028-92BF-EFF7A0635077}" type="sibTrans" cxnId="{CEC265DF-860C-49B3-A89F-004C9F3B8F07}">
      <dgm:prSet/>
      <dgm:spPr/>
      <dgm:t>
        <a:bodyPr/>
        <a:lstStyle/>
        <a:p>
          <a:endParaRPr lang="en-US"/>
        </a:p>
      </dgm:t>
    </dgm:pt>
    <dgm:pt modelId="{ADEA2E7C-46AF-4CD6-9113-80AAB2C534B8}" type="pres">
      <dgm:prSet presAssocID="{1C0CB707-D1CC-40EC-9883-23686AB2C27D}" presName="linear" presStyleCnt="0">
        <dgm:presLayoutVars>
          <dgm:animLvl val="lvl"/>
          <dgm:resizeHandles val="exact"/>
        </dgm:presLayoutVars>
      </dgm:prSet>
      <dgm:spPr/>
    </dgm:pt>
    <dgm:pt modelId="{5331300F-5405-4082-9B4D-532A9F8656E7}" type="pres">
      <dgm:prSet presAssocID="{D2075228-1023-4BF4-868D-C29A35895333}" presName="parentText" presStyleLbl="node1" presStyleIdx="0" presStyleCnt="4">
        <dgm:presLayoutVars>
          <dgm:chMax val="0"/>
          <dgm:bulletEnabled val="1"/>
        </dgm:presLayoutVars>
      </dgm:prSet>
      <dgm:spPr/>
    </dgm:pt>
    <dgm:pt modelId="{97E2788D-0FA0-49C5-BE63-959BD7FEBC59}" type="pres">
      <dgm:prSet presAssocID="{8C98DEC0-7203-468C-BC31-E672D945936C}" presName="spacer" presStyleCnt="0"/>
      <dgm:spPr/>
    </dgm:pt>
    <dgm:pt modelId="{890580D5-5457-4C48-AF7D-2229317F02AC}" type="pres">
      <dgm:prSet presAssocID="{C575890A-5016-41A6-8DA2-273872D22E1B}" presName="parentText" presStyleLbl="node1" presStyleIdx="1" presStyleCnt="4">
        <dgm:presLayoutVars>
          <dgm:chMax val="0"/>
          <dgm:bulletEnabled val="1"/>
        </dgm:presLayoutVars>
      </dgm:prSet>
      <dgm:spPr/>
    </dgm:pt>
    <dgm:pt modelId="{6627C7DC-5B0B-4782-AE64-872D8B157884}" type="pres">
      <dgm:prSet presAssocID="{C575890A-5016-41A6-8DA2-273872D22E1B}" presName="childText" presStyleLbl="revTx" presStyleIdx="0" presStyleCnt="1">
        <dgm:presLayoutVars>
          <dgm:bulletEnabled val="1"/>
        </dgm:presLayoutVars>
      </dgm:prSet>
      <dgm:spPr/>
    </dgm:pt>
    <dgm:pt modelId="{0860F943-91E4-4BCE-8148-01FCF3076035}" type="pres">
      <dgm:prSet presAssocID="{B958242A-01C4-4767-9F49-E63A304FB6FF}" presName="parentText" presStyleLbl="node1" presStyleIdx="2" presStyleCnt="4">
        <dgm:presLayoutVars>
          <dgm:chMax val="0"/>
          <dgm:bulletEnabled val="1"/>
        </dgm:presLayoutVars>
      </dgm:prSet>
      <dgm:spPr/>
    </dgm:pt>
    <dgm:pt modelId="{D0A2A175-7712-4344-A8F2-21E781BBC2CE}" type="pres">
      <dgm:prSet presAssocID="{8CF57FA8-1D5A-4A5E-8ECE-AA1793380293}" presName="spacer" presStyleCnt="0"/>
      <dgm:spPr/>
    </dgm:pt>
    <dgm:pt modelId="{0009419F-01DD-4FCD-9E25-871112B2159D}" type="pres">
      <dgm:prSet presAssocID="{8D09BC5D-74E6-48D0-8358-7E04FFB1820A}" presName="parentText" presStyleLbl="node1" presStyleIdx="3" presStyleCnt="4">
        <dgm:presLayoutVars>
          <dgm:chMax val="0"/>
          <dgm:bulletEnabled val="1"/>
        </dgm:presLayoutVars>
      </dgm:prSet>
      <dgm:spPr/>
    </dgm:pt>
  </dgm:ptLst>
  <dgm:cxnLst>
    <dgm:cxn modelId="{71715210-7B40-4DB0-8F1D-81C41BC7AB18}" type="presOf" srcId="{1C0CB707-D1CC-40EC-9883-23686AB2C27D}" destId="{ADEA2E7C-46AF-4CD6-9113-80AAB2C534B8}" srcOrd="0" destOrd="0" presId="urn:microsoft.com/office/officeart/2005/8/layout/vList2"/>
    <dgm:cxn modelId="{03723245-9D2C-40E0-A486-B51D08C70A64}" type="presOf" srcId="{C575890A-5016-41A6-8DA2-273872D22E1B}" destId="{890580D5-5457-4C48-AF7D-2229317F02AC}" srcOrd="0" destOrd="0" presId="urn:microsoft.com/office/officeart/2005/8/layout/vList2"/>
    <dgm:cxn modelId="{EB8BB070-A904-4664-B201-B8481C852837}" type="presOf" srcId="{8D09BC5D-74E6-48D0-8358-7E04FFB1820A}" destId="{0009419F-01DD-4FCD-9E25-871112B2159D}" srcOrd="0" destOrd="0" presId="urn:microsoft.com/office/officeart/2005/8/layout/vList2"/>
    <dgm:cxn modelId="{BAFCEB76-1D07-4B3E-A96D-290C58A4E011}" srcId="{1C0CB707-D1CC-40EC-9883-23686AB2C27D}" destId="{D2075228-1023-4BF4-868D-C29A35895333}" srcOrd="0" destOrd="0" parTransId="{76A2FAA3-27B8-4F0F-ACDC-3FE245EC18D5}" sibTransId="{8C98DEC0-7203-468C-BC31-E672D945936C}"/>
    <dgm:cxn modelId="{6EFF2881-E5D0-4461-98CD-8CF6DF808269}" type="presOf" srcId="{64CF5038-3186-4827-828E-182B85F1FE0B}" destId="{6627C7DC-5B0B-4782-AE64-872D8B157884}" srcOrd="0" destOrd="1" presId="urn:microsoft.com/office/officeart/2005/8/layout/vList2"/>
    <dgm:cxn modelId="{FCE8308D-A1EF-49E9-BD19-B2948C3821DC}" type="presOf" srcId="{CDFC1AAB-4FA5-4C35-9E86-8A50951B159C}" destId="{6627C7DC-5B0B-4782-AE64-872D8B157884}" srcOrd="0" destOrd="0" presId="urn:microsoft.com/office/officeart/2005/8/layout/vList2"/>
    <dgm:cxn modelId="{4E6FC0A8-4C6D-4028-9299-8881E6D95F08}" srcId="{C575890A-5016-41A6-8DA2-273872D22E1B}" destId="{64CF5038-3186-4827-828E-182B85F1FE0B}" srcOrd="1" destOrd="0" parTransId="{A8B13069-6834-413D-A8BD-EEA6BAAF0E2E}" sibTransId="{1130FFF7-DB93-422C-9CA3-75696A937070}"/>
    <dgm:cxn modelId="{1DAB3AB9-12E0-47E6-8C05-BED254CCD700}" type="presOf" srcId="{B958242A-01C4-4767-9F49-E63A304FB6FF}" destId="{0860F943-91E4-4BCE-8148-01FCF3076035}" srcOrd="0" destOrd="0" presId="urn:microsoft.com/office/officeart/2005/8/layout/vList2"/>
    <dgm:cxn modelId="{4B6863BD-DF74-49AC-9547-E3DD89409EE8}" srcId="{1C0CB707-D1CC-40EC-9883-23686AB2C27D}" destId="{B958242A-01C4-4767-9F49-E63A304FB6FF}" srcOrd="2" destOrd="0" parTransId="{D371C9FF-B730-4F8D-B4B4-BDC04EBCC7F2}" sibTransId="{8CF57FA8-1D5A-4A5E-8ECE-AA1793380293}"/>
    <dgm:cxn modelId="{83D16FCC-BAF5-4C5E-ACE5-7ECC8AB530DE}" type="presOf" srcId="{D2075228-1023-4BF4-868D-C29A35895333}" destId="{5331300F-5405-4082-9B4D-532A9F8656E7}" srcOrd="0" destOrd="0" presId="urn:microsoft.com/office/officeart/2005/8/layout/vList2"/>
    <dgm:cxn modelId="{BED1DAD9-3EF8-4E9D-81B8-3F46AFDADC3E}" srcId="{1C0CB707-D1CC-40EC-9883-23686AB2C27D}" destId="{C575890A-5016-41A6-8DA2-273872D22E1B}" srcOrd="1" destOrd="0" parTransId="{325C6B92-FBC0-410E-B90B-EA66D90079EF}" sibTransId="{6BC9DBE5-2E53-4608-9C0C-28BFD6417D19}"/>
    <dgm:cxn modelId="{CEC265DF-860C-49B3-A89F-004C9F3B8F07}" srcId="{1C0CB707-D1CC-40EC-9883-23686AB2C27D}" destId="{8D09BC5D-74E6-48D0-8358-7E04FFB1820A}" srcOrd="3" destOrd="0" parTransId="{B9BF2443-60BC-4BA1-BAA7-B4FBA78B3975}" sibTransId="{F1940F42-D12C-4028-92BF-EFF7A0635077}"/>
    <dgm:cxn modelId="{56BCFEF4-57AC-4C2E-9E10-6BBD73B6EC38}" srcId="{C575890A-5016-41A6-8DA2-273872D22E1B}" destId="{CDFC1AAB-4FA5-4C35-9E86-8A50951B159C}" srcOrd="0" destOrd="0" parTransId="{EB561118-4636-4C61-80C3-7AB9C914E88F}" sibTransId="{F62FC5A8-47B4-4B45-8BBA-A19B69BA3AC1}"/>
    <dgm:cxn modelId="{AD250D9A-B522-4DF7-B87A-721989A9CC44}" type="presParOf" srcId="{ADEA2E7C-46AF-4CD6-9113-80AAB2C534B8}" destId="{5331300F-5405-4082-9B4D-532A9F8656E7}" srcOrd="0" destOrd="0" presId="urn:microsoft.com/office/officeart/2005/8/layout/vList2"/>
    <dgm:cxn modelId="{3C3F158A-0E4B-4708-8E68-E6BF63FAB06C}" type="presParOf" srcId="{ADEA2E7C-46AF-4CD6-9113-80AAB2C534B8}" destId="{97E2788D-0FA0-49C5-BE63-959BD7FEBC59}" srcOrd="1" destOrd="0" presId="urn:microsoft.com/office/officeart/2005/8/layout/vList2"/>
    <dgm:cxn modelId="{BECDD544-6E87-44DD-9D0B-F5C8A0C23ACC}" type="presParOf" srcId="{ADEA2E7C-46AF-4CD6-9113-80AAB2C534B8}" destId="{890580D5-5457-4C48-AF7D-2229317F02AC}" srcOrd="2" destOrd="0" presId="urn:microsoft.com/office/officeart/2005/8/layout/vList2"/>
    <dgm:cxn modelId="{31F0D1BE-CBE8-42E5-9EDB-D3D6BE60D26C}" type="presParOf" srcId="{ADEA2E7C-46AF-4CD6-9113-80AAB2C534B8}" destId="{6627C7DC-5B0B-4782-AE64-872D8B157884}" srcOrd="3" destOrd="0" presId="urn:microsoft.com/office/officeart/2005/8/layout/vList2"/>
    <dgm:cxn modelId="{2A7C884F-C8B3-40A7-8342-D141DA78AF83}" type="presParOf" srcId="{ADEA2E7C-46AF-4CD6-9113-80AAB2C534B8}" destId="{0860F943-91E4-4BCE-8148-01FCF3076035}" srcOrd="4" destOrd="0" presId="urn:microsoft.com/office/officeart/2005/8/layout/vList2"/>
    <dgm:cxn modelId="{9C42DADF-8E6E-45B0-A8A0-5102F9CF9D4A}" type="presParOf" srcId="{ADEA2E7C-46AF-4CD6-9113-80AAB2C534B8}" destId="{D0A2A175-7712-4344-A8F2-21E781BBC2CE}" srcOrd="5" destOrd="0" presId="urn:microsoft.com/office/officeart/2005/8/layout/vList2"/>
    <dgm:cxn modelId="{217D0A60-3043-479F-AB2D-C3DC69DA8080}" type="presParOf" srcId="{ADEA2E7C-46AF-4CD6-9113-80AAB2C534B8}" destId="{0009419F-01DD-4FCD-9E25-871112B2159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0F1804-3F65-4937-9B17-EA972A43CE0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A635B5F3-7327-405D-BF7A-6A0AC65B86FD}">
      <dgm:prSet/>
      <dgm:spPr/>
      <dgm:t>
        <a:bodyPr/>
        <a:lstStyle/>
        <a:p>
          <a:r>
            <a:rPr lang="en-GB"/>
            <a:t>What is the difference between market-based and interventionist methods?</a:t>
          </a:r>
          <a:endParaRPr lang="en-US"/>
        </a:p>
      </dgm:t>
    </dgm:pt>
    <dgm:pt modelId="{ED870017-B492-4B34-A954-2386C27254F3}" type="parTrans" cxnId="{D96AFCEE-4E84-4719-9E8A-2A55F0FCD6B9}">
      <dgm:prSet/>
      <dgm:spPr/>
      <dgm:t>
        <a:bodyPr/>
        <a:lstStyle/>
        <a:p>
          <a:endParaRPr lang="en-US"/>
        </a:p>
      </dgm:t>
    </dgm:pt>
    <dgm:pt modelId="{626E8FF2-32E5-40D0-957E-14A168CC5C38}" type="sibTrans" cxnId="{D96AFCEE-4E84-4719-9E8A-2A55F0FCD6B9}">
      <dgm:prSet/>
      <dgm:spPr/>
      <dgm:t>
        <a:bodyPr/>
        <a:lstStyle/>
        <a:p>
          <a:endParaRPr lang="en-US"/>
        </a:p>
      </dgm:t>
    </dgm:pt>
    <dgm:pt modelId="{55E3777C-F925-406D-87E4-FCD7E2664B55}">
      <dgm:prSet/>
      <dgm:spPr/>
      <dgm:t>
        <a:bodyPr/>
        <a:lstStyle/>
        <a:p>
          <a:r>
            <a:rPr lang="en-GB"/>
            <a:t>Are you able to explain the impact of Market-based and interventionist policies?</a:t>
          </a:r>
          <a:endParaRPr lang="en-US"/>
        </a:p>
      </dgm:t>
    </dgm:pt>
    <dgm:pt modelId="{F6C27EEC-5AAA-42FB-BFE7-5E9008716361}" type="parTrans" cxnId="{2D0AC938-EA88-47C9-862D-701DAFB18E4E}">
      <dgm:prSet/>
      <dgm:spPr/>
      <dgm:t>
        <a:bodyPr/>
        <a:lstStyle/>
        <a:p>
          <a:endParaRPr lang="en-US"/>
        </a:p>
      </dgm:t>
    </dgm:pt>
    <dgm:pt modelId="{4D747F4F-2128-4586-BE0A-8A2FB0EA3D28}" type="sibTrans" cxnId="{2D0AC938-EA88-47C9-862D-701DAFB18E4E}">
      <dgm:prSet/>
      <dgm:spPr/>
      <dgm:t>
        <a:bodyPr/>
        <a:lstStyle/>
        <a:p>
          <a:endParaRPr lang="en-US"/>
        </a:p>
      </dgm:t>
    </dgm:pt>
    <dgm:pt modelId="{909CB781-24DB-41A2-8514-86973580AE90}">
      <dgm:prSet/>
      <dgm:spPr/>
      <dgm:t>
        <a:bodyPr/>
        <a:lstStyle/>
        <a:p>
          <a:r>
            <a:rPr lang="en-GB"/>
            <a:t>Can you use AD/AS diagrams to illustrate supply-side policies?</a:t>
          </a:r>
          <a:endParaRPr lang="en-US"/>
        </a:p>
      </dgm:t>
    </dgm:pt>
    <dgm:pt modelId="{769936DB-8AE6-492A-A55F-FF7210A7197D}" type="parTrans" cxnId="{308C6B6F-B556-4526-BCC9-8634AA3BE789}">
      <dgm:prSet/>
      <dgm:spPr/>
      <dgm:t>
        <a:bodyPr/>
        <a:lstStyle/>
        <a:p>
          <a:endParaRPr lang="en-US"/>
        </a:p>
      </dgm:t>
    </dgm:pt>
    <dgm:pt modelId="{62FC8205-78D4-4490-8810-84556B242CDA}" type="sibTrans" cxnId="{308C6B6F-B556-4526-BCC9-8634AA3BE789}">
      <dgm:prSet/>
      <dgm:spPr/>
      <dgm:t>
        <a:bodyPr/>
        <a:lstStyle/>
        <a:p>
          <a:endParaRPr lang="en-US"/>
        </a:p>
      </dgm:t>
    </dgm:pt>
    <dgm:pt modelId="{594C4E76-07D4-44B4-9354-7154724B1A27}">
      <dgm:prSet/>
      <dgm:spPr/>
      <dgm:t>
        <a:bodyPr/>
        <a:lstStyle/>
        <a:p>
          <a:r>
            <a:rPr lang="en-GB"/>
            <a:t>Can you explain the strengths and weaknesses of supply-side policies?</a:t>
          </a:r>
          <a:endParaRPr lang="en-US"/>
        </a:p>
      </dgm:t>
    </dgm:pt>
    <dgm:pt modelId="{708C3486-7AE8-4E42-BD66-39507B796FD1}" type="parTrans" cxnId="{4682F6D7-DB72-4098-AB2A-6C0909B0468B}">
      <dgm:prSet/>
      <dgm:spPr/>
      <dgm:t>
        <a:bodyPr/>
        <a:lstStyle/>
        <a:p>
          <a:endParaRPr lang="en-US"/>
        </a:p>
      </dgm:t>
    </dgm:pt>
    <dgm:pt modelId="{0D15C963-7160-49CC-A504-11AA74B3797B}" type="sibTrans" cxnId="{4682F6D7-DB72-4098-AB2A-6C0909B0468B}">
      <dgm:prSet/>
      <dgm:spPr/>
      <dgm:t>
        <a:bodyPr/>
        <a:lstStyle/>
        <a:p>
          <a:endParaRPr lang="en-US"/>
        </a:p>
      </dgm:t>
    </dgm:pt>
    <dgm:pt modelId="{6CAFCF73-D896-42AC-83B8-9E57508B2809}">
      <dgm:prSet/>
      <dgm:spPr/>
      <dgm:t>
        <a:bodyPr/>
        <a:lstStyle/>
        <a:p>
          <a:r>
            <a:rPr lang="en-GB"/>
            <a:t>Are you able to explain the potential policy conflicts and trade-offs facing policy-makers when applying policies?</a:t>
          </a:r>
          <a:endParaRPr lang="en-US"/>
        </a:p>
      </dgm:t>
    </dgm:pt>
    <dgm:pt modelId="{53F68614-381E-4EC7-A82F-405C7ACDFF70}" type="parTrans" cxnId="{32148FF2-8196-4915-AE2D-671768A69601}">
      <dgm:prSet/>
      <dgm:spPr/>
      <dgm:t>
        <a:bodyPr/>
        <a:lstStyle/>
        <a:p>
          <a:endParaRPr lang="en-US"/>
        </a:p>
      </dgm:t>
    </dgm:pt>
    <dgm:pt modelId="{D9022580-9D3C-4074-9E50-53756B373A90}" type="sibTrans" cxnId="{32148FF2-8196-4915-AE2D-671768A69601}">
      <dgm:prSet/>
      <dgm:spPr/>
      <dgm:t>
        <a:bodyPr/>
        <a:lstStyle/>
        <a:p>
          <a:endParaRPr lang="en-US"/>
        </a:p>
      </dgm:t>
    </dgm:pt>
    <dgm:pt modelId="{C3EF5002-6259-4BC1-8161-6E41ABD9DBC6}" type="pres">
      <dgm:prSet presAssocID="{ED0F1804-3F65-4937-9B17-EA972A43CE0C}" presName="linear" presStyleCnt="0">
        <dgm:presLayoutVars>
          <dgm:animLvl val="lvl"/>
          <dgm:resizeHandles val="exact"/>
        </dgm:presLayoutVars>
      </dgm:prSet>
      <dgm:spPr/>
    </dgm:pt>
    <dgm:pt modelId="{2CA889E7-A1B3-4A94-BC31-EAA5339F0CCD}" type="pres">
      <dgm:prSet presAssocID="{A635B5F3-7327-405D-BF7A-6A0AC65B86FD}" presName="parentText" presStyleLbl="node1" presStyleIdx="0" presStyleCnt="5">
        <dgm:presLayoutVars>
          <dgm:chMax val="0"/>
          <dgm:bulletEnabled val="1"/>
        </dgm:presLayoutVars>
      </dgm:prSet>
      <dgm:spPr/>
    </dgm:pt>
    <dgm:pt modelId="{74D697A2-9C10-4206-A94C-C1C24978EAB9}" type="pres">
      <dgm:prSet presAssocID="{626E8FF2-32E5-40D0-957E-14A168CC5C38}" presName="spacer" presStyleCnt="0"/>
      <dgm:spPr/>
    </dgm:pt>
    <dgm:pt modelId="{4191DC76-6D9A-485C-9885-5C6E5425AF02}" type="pres">
      <dgm:prSet presAssocID="{55E3777C-F925-406D-87E4-FCD7E2664B55}" presName="parentText" presStyleLbl="node1" presStyleIdx="1" presStyleCnt="5">
        <dgm:presLayoutVars>
          <dgm:chMax val="0"/>
          <dgm:bulletEnabled val="1"/>
        </dgm:presLayoutVars>
      </dgm:prSet>
      <dgm:spPr/>
    </dgm:pt>
    <dgm:pt modelId="{77271A3C-C18A-4E4F-B179-6E1720FB61E4}" type="pres">
      <dgm:prSet presAssocID="{4D747F4F-2128-4586-BE0A-8A2FB0EA3D28}" presName="spacer" presStyleCnt="0"/>
      <dgm:spPr/>
    </dgm:pt>
    <dgm:pt modelId="{DCFE1213-A2FD-427B-97A7-0A8580AD7B0B}" type="pres">
      <dgm:prSet presAssocID="{909CB781-24DB-41A2-8514-86973580AE90}" presName="parentText" presStyleLbl="node1" presStyleIdx="2" presStyleCnt="5">
        <dgm:presLayoutVars>
          <dgm:chMax val="0"/>
          <dgm:bulletEnabled val="1"/>
        </dgm:presLayoutVars>
      </dgm:prSet>
      <dgm:spPr/>
    </dgm:pt>
    <dgm:pt modelId="{AA139713-94BF-4241-B128-3FC4A45C32C6}" type="pres">
      <dgm:prSet presAssocID="{62FC8205-78D4-4490-8810-84556B242CDA}" presName="spacer" presStyleCnt="0"/>
      <dgm:spPr/>
    </dgm:pt>
    <dgm:pt modelId="{50592ECA-6A7A-4D7B-AB5D-A6DAE9740AC6}" type="pres">
      <dgm:prSet presAssocID="{594C4E76-07D4-44B4-9354-7154724B1A27}" presName="parentText" presStyleLbl="node1" presStyleIdx="3" presStyleCnt="5">
        <dgm:presLayoutVars>
          <dgm:chMax val="0"/>
          <dgm:bulletEnabled val="1"/>
        </dgm:presLayoutVars>
      </dgm:prSet>
      <dgm:spPr/>
    </dgm:pt>
    <dgm:pt modelId="{8C70349F-4F25-4214-B743-66DA915F74E2}" type="pres">
      <dgm:prSet presAssocID="{0D15C963-7160-49CC-A504-11AA74B3797B}" presName="spacer" presStyleCnt="0"/>
      <dgm:spPr/>
    </dgm:pt>
    <dgm:pt modelId="{EA8B2A22-CB6F-4413-80AC-8704262CD009}" type="pres">
      <dgm:prSet presAssocID="{6CAFCF73-D896-42AC-83B8-9E57508B2809}" presName="parentText" presStyleLbl="node1" presStyleIdx="4" presStyleCnt="5">
        <dgm:presLayoutVars>
          <dgm:chMax val="0"/>
          <dgm:bulletEnabled val="1"/>
        </dgm:presLayoutVars>
      </dgm:prSet>
      <dgm:spPr/>
    </dgm:pt>
  </dgm:ptLst>
  <dgm:cxnLst>
    <dgm:cxn modelId="{31862B01-8591-422D-933D-96248EDC72B0}" type="presOf" srcId="{594C4E76-07D4-44B4-9354-7154724B1A27}" destId="{50592ECA-6A7A-4D7B-AB5D-A6DAE9740AC6}" srcOrd="0" destOrd="0" presId="urn:microsoft.com/office/officeart/2005/8/layout/vList2"/>
    <dgm:cxn modelId="{2D0AC938-EA88-47C9-862D-701DAFB18E4E}" srcId="{ED0F1804-3F65-4937-9B17-EA972A43CE0C}" destId="{55E3777C-F925-406D-87E4-FCD7E2664B55}" srcOrd="1" destOrd="0" parTransId="{F6C27EEC-5AAA-42FB-BFE7-5E9008716361}" sibTransId="{4D747F4F-2128-4586-BE0A-8A2FB0EA3D28}"/>
    <dgm:cxn modelId="{145F723B-49CB-4670-B7FF-118D9781FAE8}" type="presOf" srcId="{909CB781-24DB-41A2-8514-86973580AE90}" destId="{DCFE1213-A2FD-427B-97A7-0A8580AD7B0B}" srcOrd="0" destOrd="0" presId="urn:microsoft.com/office/officeart/2005/8/layout/vList2"/>
    <dgm:cxn modelId="{0DA3D76D-CA90-41FA-9E39-BB0A5DF144F4}" type="presOf" srcId="{ED0F1804-3F65-4937-9B17-EA972A43CE0C}" destId="{C3EF5002-6259-4BC1-8161-6E41ABD9DBC6}" srcOrd="0" destOrd="0" presId="urn:microsoft.com/office/officeart/2005/8/layout/vList2"/>
    <dgm:cxn modelId="{308C6B6F-B556-4526-BCC9-8634AA3BE789}" srcId="{ED0F1804-3F65-4937-9B17-EA972A43CE0C}" destId="{909CB781-24DB-41A2-8514-86973580AE90}" srcOrd="2" destOrd="0" parTransId="{769936DB-8AE6-492A-A55F-FF7210A7197D}" sibTransId="{62FC8205-78D4-4490-8810-84556B242CDA}"/>
    <dgm:cxn modelId="{3BFD2252-228B-4D24-B32B-DD54EB5A622A}" type="presOf" srcId="{6CAFCF73-D896-42AC-83B8-9E57508B2809}" destId="{EA8B2A22-CB6F-4413-80AC-8704262CD009}" srcOrd="0" destOrd="0" presId="urn:microsoft.com/office/officeart/2005/8/layout/vList2"/>
    <dgm:cxn modelId="{9A2E2D59-AD4C-4C2A-B032-BB9FAE951802}" type="presOf" srcId="{A635B5F3-7327-405D-BF7A-6A0AC65B86FD}" destId="{2CA889E7-A1B3-4A94-BC31-EAA5339F0CCD}" srcOrd="0" destOrd="0" presId="urn:microsoft.com/office/officeart/2005/8/layout/vList2"/>
    <dgm:cxn modelId="{7C4DAD97-4745-4EB5-AD61-0B0C1997AA09}" type="presOf" srcId="{55E3777C-F925-406D-87E4-FCD7E2664B55}" destId="{4191DC76-6D9A-485C-9885-5C6E5425AF02}" srcOrd="0" destOrd="0" presId="urn:microsoft.com/office/officeart/2005/8/layout/vList2"/>
    <dgm:cxn modelId="{4682F6D7-DB72-4098-AB2A-6C0909B0468B}" srcId="{ED0F1804-3F65-4937-9B17-EA972A43CE0C}" destId="{594C4E76-07D4-44B4-9354-7154724B1A27}" srcOrd="3" destOrd="0" parTransId="{708C3486-7AE8-4E42-BD66-39507B796FD1}" sibTransId="{0D15C963-7160-49CC-A504-11AA74B3797B}"/>
    <dgm:cxn modelId="{D96AFCEE-4E84-4719-9E8A-2A55F0FCD6B9}" srcId="{ED0F1804-3F65-4937-9B17-EA972A43CE0C}" destId="{A635B5F3-7327-405D-BF7A-6A0AC65B86FD}" srcOrd="0" destOrd="0" parTransId="{ED870017-B492-4B34-A954-2386C27254F3}" sibTransId="{626E8FF2-32E5-40D0-957E-14A168CC5C38}"/>
    <dgm:cxn modelId="{32148FF2-8196-4915-AE2D-671768A69601}" srcId="{ED0F1804-3F65-4937-9B17-EA972A43CE0C}" destId="{6CAFCF73-D896-42AC-83B8-9E57508B2809}" srcOrd="4" destOrd="0" parTransId="{53F68614-381E-4EC7-A82F-405C7ACDFF70}" sibTransId="{D9022580-9D3C-4074-9E50-53756B373A90}"/>
    <dgm:cxn modelId="{E2A628E4-B1B1-40A5-9182-ABFA826B959A}" type="presParOf" srcId="{C3EF5002-6259-4BC1-8161-6E41ABD9DBC6}" destId="{2CA889E7-A1B3-4A94-BC31-EAA5339F0CCD}" srcOrd="0" destOrd="0" presId="urn:microsoft.com/office/officeart/2005/8/layout/vList2"/>
    <dgm:cxn modelId="{2AC41BA2-DD76-4B31-9FA3-A7CE85A27E4A}" type="presParOf" srcId="{C3EF5002-6259-4BC1-8161-6E41ABD9DBC6}" destId="{74D697A2-9C10-4206-A94C-C1C24978EAB9}" srcOrd="1" destOrd="0" presId="urn:microsoft.com/office/officeart/2005/8/layout/vList2"/>
    <dgm:cxn modelId="{181A9774-BE4A-43E4-8267-99983EDEFA9C}" type="presParOf" srcId="{C3EF5002-6259-4BC1-8161-6E41ABD9DBC6}" destId="{4191DC76-6D9A-485C-9885-5C6E5425AF02}" srcOrd="2" destOrd="0" presId="urn:microsoft.com/office/officeart/2005/8/layout/vList2"/>
    <dgm:cxn modelId="{C27FCD2B-D2A3-4627-A5D3-5FB4A6B6FBFE}" type="presParOf" srcId="{C3EF5002-6259-4BC1-8161-6E41ABD9DBC6}" destId="{77271A3C-C18A-4E4F-B179-6E1720FB61E4}" srcOrd="3" destOrd="0" presId="urn:microsoft.com/office/officeart/2005/8/layout/vList2"/>
    <dgm:cxn modelId="{E73B1F6F-4C90-4062-AE15-A46BC079BD2F}" type="presParOf" srcId="{C3EF5002-6259-4BC1-8161-6E41ABD9DBC6}" destId="{DCFE1213-A2FD-427B-97A7-0A8580AD7B0B}" srcOrd="4" destOrd="0" presId="urn:microsoft.com/office/officeart/2005/8/layout/vList2"/>
    <dgm:cxn modelId="{090FC2EC-255A-4A49-957B-1314F97B0855}" type="presParOf" srcId="{C3EF5002-6259-4BC1-8161-6E41ABD9DBC6}" destId="{AA139713-94BF-4241-B128-3FC4A45C32C6}" srcOrd="5" destOrd="0" presId="urn:microsoft.com/office/officeart/2005/8/layout/vList2"/>
    <dgm:cxn modelId="{243F951C-E9DD-4AE2-8F45-90DE9D7FA1BB}" type="presParOf" srcId="{C3EF5002-6259-4BC1-8161-6E41ABD9DBC6}" destId="{50592ECA-6A7A-4D7B-AB5D-A6DAE9740AC6}" srcOrd="6" destOrd="0" presId="urn:microsoft.com/office/officeart/2005/8/layout/vList2"/>
    <dgm:cxn modelId="{7E445510-8058-4EC0-8846-6DA54D891750}" type="presParOf" srcId="{C3EF5002-6259-4BC1-8161-6E41ABD9DBC6}" destId="{8C70349F-4F25-4214-B743-66DA915F74E2}" srcOrd="7" destOrd="0" presId="urn:microsoft.com/office/officeart/2005/8/layout/vList2"/>
    <dgm:cxn modelId="{AB1AAF5C-28F2-4625-A2CA-6F4CF172E885}" type="presParOf" srcId="{C3EF5002-6259-4BC1-8161-6E41ABD9DBC6}" destId="{EA8B2A22-CB6F-4413-80AC-8704262CD00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EABE5B-E360-47FB-8A77-1BCC77AE458A}" type="doc">
      <dgm:prSet loTypeId="urn:microsoft.com/office/officeart/2005/8/layout/vList2" loCatId="list" qsTypeId="urn:microsoft.com/office/officeart/2005/8/quickstyle/simple5" qsCatId="simple" csTypeId="urn:microsoft.com/office/officeart/2005/8/colors/colorful5" csCatId="colorful"/>
      <dgm:spPr/>
      <dgm:t>
        <a:bodyPr/>
        <a:lstStyle/>
        <a:p>
          <a:endParaRPr lang="en-US"/>
        </a:p>
      </dgm:t>
    </dgm:pt>
    <dgm:pt modelId="{49A3B554-092D-4DB2-81CB-0B5EAA7447EE}">
      <dgm:prSet/>
      <dgm:spPr/>
      <dgm:t>
        <a:bodyPr/>
        <a:lstStyle/>
        <a:p>
          <a:r>
            <a:rPr lang="en-GB" dirty="0"/>
            <a:t>These are policies to increase the country’s </a:t>
          </a:r>
          <a:r>
            <a:rPr lang="en-GB" b="1" dirty="0"/>
            <a:t>long term growth potential</a:t>
          </a:r>
          <a:endParaRPr lang="en-US" dirty="0"/>
        </a:p>
      </dgm:t>
    </dgm:pt>
    <dgm:pt modelId="{5FCA14B6-BEF0-427F-A2CE-33AD795A5DD2}" type="parTrans" cxnId="{B6E6F560-F71D-44F3-8E97-DB4FCC151A87}">
      <dgm:prSet/>
      <dgm:spPr/>
      <dgm:t>
        <a:bodyPr/>
        <a:lstStyle/>
        <a:p>
          <a:endParaRPr lang="en-US"/>
        </a:p>
      </dgm:t>
    </dgm:pt>
    <dgm:pt modelId="{955BE8C2-0755-4737-AFBB-578F0DE3690C}" type="sibTrans" cxnId="{B6E6F560-F71D-44F3-8E97-DB4FCC151A87}">
      <dgm:prSet/>
      <dgm:spPr/>
      <dgm:t>
        <a:bodyPr/>
        <a:lstStyle/>
        <a:p>
          <a:endParaRPr lang="en-US"/>
        </a:p>
      </dgm:t>
    </dgm:pt>
    <dgm:pt modelId="{3A4E2971-27C4-4FED-8DB5-7B9189886EF7}">
      <dgm:prSet/>
      <dgm:spPr/>
      <dgm:t>
        <a:bodyPr/>
        <a:lstStyle/>
        <a:p>
          <a:r>
            <a:rPr lang="en-GB" dirty="0"/>
            <a:t>A successful supply side policy will </a:t>
          </a:r>
          <a:r>
            <a:rPr lang="en-GB" b="1" dirty="0"/>
            <a:t>shift a country’s production possibility frontier to the right</a:t>
          </a:r>
          <a:endParaRPr lang="en-US" dirty="0"/>
        </a:p>
      </dgm:t>
    </dgm:pt>
    <dgm:pt modelId="{E81F8423-631D-483F-85E5-4FBA8179606F}" type="parTrans" cxnId="{6944056B-9DD9-48A9-AA89-A29D3316E1AE}">
      <dgm:prSet/>
      <dgm:spPr/>
      <dgm:t>
        <a:bodyPr/>
        <a:lstStyle/>
        <a:p>
          <a:endParaRPr lang="en-US"/>
        </a:p>
      </dgm:t>
    </dgm:pt>
    <dgm:pt modelId="{436F3FB0-34B2-450E-A0F1-EEFB3A332E9A}" type="sibTrans" cxnId="{6944056B-9DD9-48A9-AA89-A29D3316E1AE}">
      <dgm:prSet/>
      <dgm:spPr/>
      <dgm:t>
        <a:bodyPr/>
        <a:lstStyle/>
        <a:p>
          <a:endParaRPr lang="en-US"/>
        </a:p>
      </dgm:t>
    </dgm:pt>
    <dgm:pt modelId="{E4DB4486-A1AF-4716-B941-B0D782505B11}" type="pres">
      <dgm:prSet presAssocID="{A2EABE5B-E360-47FB-8A77-1BCC77AE458A}" presName="linear" presStyleCnt="0">
        <dgm:presLayoutVars>
          <dgm:animLvl val="lvl"/>
          <dgm:resizeHandles val="exact"/>
        </dgm:presLayoutVars>
      </dgm:prSet>
      <dgm:spPr/>
    </dgm:pt>
    <dgm:pt modelId="{5C8783CD-67E7-40CB-89B8-612900E05756}" type="pres">
      <dgm:prSet presAssocID="{49A3B554-092D-4DB2-81CB-0B5EAA7447EE}" presName="parentText" presStyleLbl="node1" presStyleIdx="0" presStyleCnt="2">
        <dgm:presLayoutVars>
          <dgm:chMax val="0"/>
          <dgm:bulletEnabled val="1"/>
        </dgm:presLayoutVars>
      </dgm:prSet>
      <dgm:spPr/>
    </dgm:pt>
    <dgm:pt modelId="{92C0FFC4-C514-4F15-A87C-20EB7DC9BDEC}" type="pres">
      <dgm:prSet presAssocID="{955BE8C2-0755-4737-AFBB-578F0DE3690C}" presName="spacer" presStyleCnt="0"/>
      <dgm:spPr/>
    </dgm:pt>
    <dgm:pt modelId="{F3B25F55-518E-4073-AE8F-649B8AF18E7D}" type="pres">
      <dgm:prSet presAssocID="{3A4E2971-27C4-4FED-8DB5-7B9189886EF7}" presName="parentText" presStyleLbl="node1" presStyleIdx="1" presStyleCnt="2">
        <dgm:presLayoutVars>
          <dgm:chMax val="0"/>
          <dgm:bulletEnabled val="1"/>
        </dgm:presLayoutVars>
      </dgm:prSet>
      <dgm:spPr/>
    </dgm:pt>
  </dgm:ptLst>
  <dgm:cxnLst>
    <dgm:cxn modelId="{B6E6F560-F71D-44F3-8E97-DB4FCC151A87}" srcId="{A2EABE5B-E360-47FB-8A77-1BCC77AE458A}" destId="{49A3B554-092D-4DB2-81CB-0B5EAA7447EE}" srcOrd="0" destOrd="0" parTransId="{5FCA14B6-BEF0-427F-A2CE-33AD795A5DD2}" sibTransId="{955BE8C2-0755-4737-AFBB-578F0DE3690C}"/>
    <dgm:cxn modelId="{6944056B-9DD9-48A9-AA89-A29D3316E1AE}" srcId="{A2EABE5B-E360-47FB-8A77-1BCC77AE458A}" destId="{3A4E2971-27C4-4FED-8DB5-7B9189886EF7}" srcOrd="1" destOrd="0" parTransId="{E81F8423-631D-483F-85E5-4FBA8179606F}" sibTransId="{436F3FB0-34B2-450E-A0F1-EEFB3A332E9A}"/>
    <dgm:cxn modelId="{50B11A9A-38AC-462F-90B1-010D5F40B192}" type="presOf" srcId="{3A4E2971-27C4-4FED-8DB5-7B9189886EF7}" destId="{F3B25F55-518E-4073-AE8F-649B8AF18E7D}" srcOrd="0" destOrd="0" presId="urn:microsoft.com/office/officeart/2005/8/layout/vList2"/>
    <dgm:cxn modelId="{30B396AF-E800-45B8-A3B3-44202ACAD9F7}" type="presOf" srcId="{A2EABE5B-E360-47FB-8A77-1BCC77AE458A}" destId="{E4DB4486-A1AF-4716-B941-B0D782505B11}" srcOrd="0" destOrd="0" presId="urn:microsoft.com/office/officeart/2005/8/layout/vList2"/>
    <dgm:cxn modelId="{C16E03D0-6857-4EBD-9159-20FB269166EA}" type="presOf" srcId="{49A3B554-092D-4DB2-81CB-0B5EAA7447EE}" destId="{5C8783CD-67E7-40CB-89B8-612900E05756}" srcOrd="0" destOrd="0" presId="urn:microsoft.com/office/officeart/2005/8/layout/vList2"/>
    <dgm:cxn modelId="{FE52767D-C526-4C84-9732-B3A1916EF0A5}" type="presParOf" srcId="{E4DB4486-A1AF-4716-B941-B0D782505B11}" destId="{5C8783CD-67E7-40CB-89B8-612900E05756}" srcOrd="0" destOrd="0" presId="urn:microsoft.com/office/officeart/2005/8/layout/vList2"/>
    <dgm:cxn modelId="{3ACDF0FB-CE42-4771-AB61-74FAE0A9F285}" type="presParOf" srcId="{E4DB4486-A1AF-4716-B941-B0D782505B11}" destId="{92C0FFC4-C514-4F15-A87C-20EB7DC9BDEC}" srcOrd="1" destOrd="0" presId="urn:microsoft.com/office/officeart/2005/8/layout/vList2"/>
    <dgm:cxn modelId="{3B022F73-2184-41AD-9F84-376A405E75F4}" type="presParOf" srcId="{E4DB4486-A1AF-4716-B941-B0D782505B11}" destId="{F3B25F55-518E-4073-AE8F-649B8AF18E7D}"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21090FE-0694-4EC2-ACE6-D72F06BC012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6632470C-017C-43DA-8170-74E9B47D785C}">
      <dgm:prSet/>
      <dgm:spPr/>
      <dgm:t>
        <a:bodyPr/>
        <a:lstStyle/>
        <a:p>
          <a:r>
            <a:rPr lang="en-GB" b="1" dirty="0"/>
            <a:t>Cutting Income Tax</a:t>
          </a:r>
          <a:endParaRPr lang="en-US" dirty="0"/>
        </a:p>
      </dgm:t>
    </dgm:pt>
    <dgm:pt modelId="{C5FEE175-E688-4E81-923B-8459BEA31E85}" type="parTrans" cxnId="{1A536E65-472B-4FBA-A25A-5CB8F9B7FB48}">
      <dgm:prSet/>
      <dgm:spPr/>
      <dgm:t>
        <a:bodyPr/>
        <a:lstStyle/>
        <a:p>
          <a:endParaRPr lang="en-US"/>
        </a:p>
      </dgm:t>
    </dgm:pt>
    <dgm:pt modelId="{6B33BFA5-2A96-4F5B-91B2-770CFE8F2FA7}" type="sibTrans" cxnId="{1A536E65-472B-4FBA-A25A-5CB8F9B7FB48}">
      <dgm:prSet/>
      <dgm:spPr/>
      <dgm:t>
        <a:bodyPr/>
        <a:lstStyle/>
        <a:p>
          <a:endParaRPr lang="en-US"/>
        </a:p>
      </dgm:t>
    </dgm:pt>
    <dgm:pt modelId="{2F883031-AC09-4E81-A51E-1660F8C71A37}">
      <dgm:prSet/>
      <dgm:spPr/>
      <dgm:t>
        <a:bodyPr/>
        <a:lstStyle/>
        <a:p>
          <a:r>
            <a:rPr lang="en-GB" dirty="0"/>
            <a:t>This should create incentives to work and expand the labour force</a:t>
          </a:r>
          <a:endParaRPr lang="en-US" dirty="0"/>
        </a:p>
      </dgm:t>
    </dgm:pt>
    <dgm:pt modelId="{6E9B363B-0423-4323-BEE1-8F77D3FFE92E}" type="parTrans" cxnId="{591569A2-00C7-4786-9757-DF4A40164847}">
      <dgm:prSet/>
      <dgm:spPr/>
      <dgm:t>
        <a:bodyPr/>
        <a:lstStyle/>
        <a:p>
          <a:endParaRPr lang="en-US"/>
        </a:p>
      </dgm:t>
    </dgm:pt>
    <dgm:pt modelId="{6F3BADDC-2627-4C12-BDB0-EEDC301EDB18}" type="sibTrans" cxnId="{591569A2-00C7-4786-9757-DF4A40164847}">
      <dgm:prSet/>
      <dgm:spPr/>
      <dgm:t>
        <a:bodyPr/>
        <a:lstStyle/>
        <a:p>
          <a:endParaRPr lang="en-US"/>
        </a:p>
      </dgm:t>
    </dgm:pt>
    <dgm:pt modelId="{4BE2CACB-F9FC-44FB-974A-1215F29591E9}">
      <dgm:prSet/>
      <dgm:spPr/>
      <dgm:t>
        <a:bodyPr/>
        <a:lstStyle/>
        <a:p>
          <a:r>
            <a:rPr lang="en-GB" dirty="0"/>
            <a:t>This may influence the economically inactive to enter labour force and boost output   </a:t>
          </a:r>
          <a:endParaRPr lang="en-US" dirty="0"/>
        </a:p>
      </dgm:t>
    </dgm:pt>
    <dgm:pt modelId="{EF6E87BE-260A-4A37-97D6-3C3F5D9DF376}" type="parTrans" cxnId="{799F485F-1679-445E-A7C8-24610101A849}">
      <dgm:prSet/>
      <dgm:spPr/>
      <dgm:t>
        <a:bodyPr/>
        <a:lstStyle/>
        <a:p>
          <a:endParaRPr lang="en-US"/>
        </a:p>
      </dgm:t>
    </dgm:pt>
    <dgm:pt modelId="{870F36DE-7DC7-445E-BAD7-CF174E881C66}" type="sibTrans" cxnId="{799F485F-1679-445E-A7C8-24610101A849}">
      <dgm:prSet/>
      <dgm:spPr/>
      <dgm:t>
        <a:bodyPr/>
        <a:lstStyle/>
        <a:p>
          <a:endParaRPr lang="en-US"/>
        </a:p>
      </dgm:t>
    </dgm:pt>
    <dgm:pt modelId="{3554AB7D-8251-45D9-96E3-09194FD51047}">
      <dgm:prSet/>
      <dgm:spPr/>
      <dgm:t>
        <a:bodyPr/>
        <a:lstStyle/>
        <a:p>
          <a:r>
            <a:rPr lang="en-GB" b="1" dirty="0"/>
            <a:t>Cutting Corporation Tax</a:t>
          </a:r>
          <a:endParaRPr lang="en-US" dirty="0"/>
        </a:p>
      </dgm:t>
    </dgm:pt>
    <dgm:pt modelId="{20AE1806-0FFA-44E5-9376-DCD035663BB2}" type="parTrans" cxnId="{53F7ED8B-9358-4983-AD80-0F27CD5C1FA9}">
      <dgm:prSet/>
      <dgm:spPr/>
      <dgm:t>
        <a:bodyPr/>
        <a:lstStyle/>
        <a:p>
          <a:endParaRPr lang="en-US"/>
        </a:p>
      </dgm:t>
    </dgm:pt>
    <dgm:pt modelId="{BA55D14D-249C-451C-8C30-1B4221838FC4}" type="sibTrans" cxnId="{53F7ED8B-9358-4983-AD80-0F27CD5C1FA9}">
      <dgm:prSet/>
      <dgm:spPr/>
      <dgm:t>
        <a:bodyPr/>
        <a:lstStyle/>
        <a:p>
          <a:endParaRPr lang="en-US"/>
        </a:p>
      </dgm:t>
    </dgm:pt>
    <dgm:pt modelId="{7C029FE3-A611-4A22-82FD-64B4E50B6FDE}">
      <dgm:prSet/>
      <dgm:spPr/>
      <dgm:t>
        <a:bodyPr/>
        <a:lstStyle/>
        <a:p>
          <a:r>
            <a:rPr lang="en-GB" dirty="0"/>
            <a:t>Increases profit motive of firms which can be re-invested in capital</a:t>
          </a:r>
          <a:endParaRPr lang="en-US" dirty="0"/>
        </a:p>
      </dgm:t>
    </dgm:pt>
    <dgm:pt modelId="{200D418C-62BC-40B6-8B33-09E459632958}" type="parTrans" cxnId="{63D8BFC0-CEB7-4546-97E3-4837004CC0C3}">
      <dgm:prSet/>
      <dgm:spPr/>
      <dgm:t>
        <a:bodyPr/>
        <a:lstStyle/>
        <a:p>
          <a:endParaRPr lang="en-US"/>
        </a:p>
      </dgm:t>
    </dgm:pt>
    <dgm:pt modelId="{5529D7F5-E451-47AE-AADD-A31C86E0550E}" type="sibTrans" cxnId="{63D8BFC0-CEB7-4546-97E3-4837004CC0C3}">
      <dgm:prSet/>
      <dgm:spPr/>
      <dgm:t>
        <a:bodyPr/>
        <a:lstStyle/>
        <a:p>
          <a:endParaRPr lang="en-US"/>
        </a:p>
      </dgm:t>
    </dgm:pt>
    <dgm:pt modelId="{7932FB9D-62F1-4752-8A95-23B17F32E8EE}">
      <dgm:prSet/>
      <dgm:spPr/>
      <dgm:t>
        <a:bodyPr/>
        <a:lstStyle/>
        <a:p>
          <a:r>
            <a:rPr lang="en-GB" b="1" dirty="0"/>
            <a:t>Modification of Welfare Payments</a:t>
          </a:r>
          <a:endParaRPr lang="en-US" dirty="0"/>
        </a:p>
      </dgm:t>
    </dgm:pt>
    <dgm:pt modelId="{B23066EE-D484-4992-89E3-5F6C1FF1A2D1}" type="parTrans" cxnId="{56FED34C-128F-4646-B7E9-286C18A5B7A0}">
      <dgm:prSet/>
      <dgm:spPr/>
      <dgm:t>
        <a:bodyPr/>
        <a:lstStyle/>
        <a:p>
          <a:endParaRPr lang="en-US"/>
        </a:p>
      </dgm:t>
    </dgm:pt>
    <dgm:pt modelId="{02C179CD-9734-4AA9-BBD6-F44DAD8F905C}" type="sibTrans" cxnId="{56FED34C-128F-4646-B7E9-286C18A5B7A0}">
      <dgm:prSet/>
      <dgm:spPr/>
      <dgm:t>
        <a:bodyPr/>
        <a:lstStyle/>
        <a:p>
          <a:endParaRPr lang="en-US"/>
        </a:p>
      </dgm:t>
    </dgm:pt>
    <dgm:pt modelId="{96083E49-1977-4D10-8D1D-A1C3BFBD0CC0}">
      <dgm:prSet/>
      <dgm:spPr/>
      <dgm:t>
        <a:bodyPr/>
        <a:lstStyle/>
        <a:p>
          <a:r>
            <a:rPr lang="en-GB" dirty="0"/>
            <a:t>Widen gap between benefits and wages to boost work incentives</a:t>
          </a:r>
          <a:endParaRPr lang="en-US" dirty="0"/>
        </a:p>
      </dgm:t>
    </dgm:pt>
    <dgm:pt modelId="{4FFF246A-956B-4CE7-8F36-0BA843F199EC}" type="parTrans" cxnId="{48640EF8-2937-4814-AAF6-891AF636AEB8}">
      <dgm:prSet/>
      <dgm:spPr/>
      <dgm:t>
        <a:bodyPr/>
        <a:lstStyle/>
        <a:p>
          <a:endParaRPr lang="en-US"/>
        </a:p>
      </dgm:t>
    </dgm:pt>
    <dgm:pt modelId="{8FD64EEF-AB3C-4A14-BF67-24A5AEA0C2DF}" type="sibTrans" cxnId="{48640EF8-2937-4814-AAF6-891AF636AEB8}">
      <dgm:prSet/>
      <dgm:spPr/>
      <dgm:t>
        <a:bodyPr/>
        <a:lstStyle/>
        <a:p>
          <a:endParaRPr lang="en-US"/>
        </a:p>
      </dgm:t>
    </dgm:pt>
    <dgm:pt modelId="{3703925B-D8B6-40D5-98C9-19D2E010D85D}">
      <dgm:prSet/>
      <dgm:spPr/>
      <dgm:t>
        <a:bodyPr/>
        <a:lstStyle/>
        <a:p>
          <a:r>
            <a:rPr lang="en-GB" b="1" dirty="0"/>
            <a:t>Investment Grants </a:t>
          </a:r>
          <a:endParaRPr lang="en-US" dirty="0"/>
        </a:p>
      </dgm:t>
    </dgm:pt>
    <dgm:pt modelId="{00AB1C83-DC3A-4681-878F-0949704759DA}" type="parTrans" cxnId="{EBC724D0-3F64-463F-AB23-FBD3A186FD11}">
      <dgm:prSet/>
      <dgm:spPr/>
      <dgm:t>
        <a:bodyPr/>
        <a:lstStyle/>
        <a:p>
          <a:endParaRPr lang="en-US"/>
        </a:p>
      </dgm:t>
    </dgm:pt>
    <dgm:pt modelId="{DF4915DF-1D72-4D78-AB86-E3A7961C6634}" type="sibTrans" cxnId="{EBC724D0-3F64-463F-AB23-FBD3A186FD11}">
      <dgm:prSet/>
      <dgm:spPr/>
      <dgm:t>
        <a:bodyPr/>
        <a:lstStyle/>
        <a:p>
          <a:endParaRPr lang="en-US"/>
        </a:p>
      </dgm:t>
    </dgm:pt>
    <dgm:pt modelId="{F9B75AB1-091F-453B-A203-7461189063D5}">
      <dgm:prSet/>
      <dgm:spPr/>
      <dgm:t>
        <a:bodyPr/>
        <a:lstStyle/>
        <a:p>
          <a:r>
            <a:rPr lang="en-GB"/>
            <a:t>Offers incentives to invest in capital</a:t>
          </a:r>
          <a:endParaRPr lang="en-US"/>
        </a:p>
      </dgm:t>
    </dgm:pt>
    <dgm:pt modelId="{51BD0CB2-FE0E-444E-9B79-3EE1AEED48E1}" type="parTrans" cxnId="{275A7FC6-1427-47AC-84BA-6AE1ECE48F1F}">
      <dgm:prSet/>
      <dgm:spPr/>
      <dgm:t>
        <a:bodyPr/>
        <a:lstStyle/>
        <a:p>
          <a:endParaRPr lang="en-US"/>
        </a:p>
      </dgm:t>
    </dgm:pt>
    <dgm:pt modelId="{4D3AE271-34AC-42D9-896E-484C4FD5A26A}" type="sibTrans" cxnId="{275A7FC6-1427-47AC-84BA-6AE1ECE48F1F}">
      <dgm:prSet/>
      <dgm:spPr/>
      <dgm:t>
        <a:bodyPr/>
        <a:lstStyle/>
        <a:p>
          <a:endParaRPr lang="en-US"/>
        </a:p>
      </dgm:t>
    </dgm:pt>
    <dgm:pt modelId="{C9705998-ACC9-4B6A-AE72-D2B93EC0557A}">
      <dgm:prSet/>
      <dgm:spPr/>
      <dgm:t>
        <a:bodyPr/>
        <a:lstStyle/>
        <a:p>
          <a:r>
            <a:rPr lang="en-GB" b="1" dirty="0"/>
            <a:t>Regional Policy</a:t>
          </a:r>
          <a:endParaRPr lang="en-US" dirty="0"/>
        </a:p>
      </dgm:t>
    </dgm:pt>
    <dgm:pt modelId="{D01CF328-D4EE-44C4-A029-B8691056ECB8}" type="parTrans" cxnId="{EA540768-C742-4745-97DA-73C0D005AD25}">
      <dgm:prSet/>
      <dgm:spPr/>
      <dgm:t>
        <a:bodyPr/>
        <a:lstStyle/>
        <a:p>
          <a:endParaRPr lang="en-US"/>
        </a:p>
      </dgm:t>
    </dgm:pt>
    <dgm:pt modelId="{33EF428E-B142-4A62-8ADC-A62492CB3CFE}" type="sibTrans" cxnId="{EA540768-C742-4745-97DA-73C0D005AD25}">
      <dgm:prSet/>
      <dgm:spPr/>
      <dgm:t>
        <a:bodyPr/>
        <a:lstStyle/>
        <a:p>
          <a:endParaRPr lang="en-US"/>
        </a:p>
      </dgm:t>
    </dgm:pt>
    <dgm:pt modelId="{D45A0858-DC73-4931-A147-5185D7D46B21}">
      <dgm:prSet/>
      <dgm:spPr/>
      <dgm:t>
        <a:bodyPr/>
        <a:lstStyle/>
        <a:p>
          <a:r>
            <a:rPr lang="en-GB" dirty="0"/>
            <a:t>Provides incentives for firms to set up in depressed regions</a:t>
          </a:r>
          <a:endParaRPr lang="en-US" dirty="0"/>
        </a:p>
      </dgm:t>
    </dgm:pt>
    <dgm:pt modelId="{ED75DF65-815E-40B9-A6CA-C0F9FEFBDB65}" type="parTrans" cxnId="{2DC53B21-692E-4F82-B01A-FCE31F302275}">
      <dgm:prSet/>
      <dgm:spPr/>
      <dgm:t>
        <a:bodyPr/>
        <a:lstStyle/>
        <a:p>
          <a:endParaRPr lang="en-US"/>
        </a:p>
      </dgm:t>
    </dgm:pt>
    <dgm:pt modelId="{5DF60B7B-7D1F-4FB2-9634-060AF64E78AB}" type="sibTrans" cxnId="{2DC53B21-692E-4F82-B01A-FCE31F302275}">
      <dgm:prSet/>
      <dgm:spPr/>
      <dgm:t>
        <a:bodyPr/>
        <a:lstStyle/>
        <a:p>
          <a:endParaRPr lang="en-US"/>
        </a:p>
      </dgm:t>
    </dgm:pt>
    <dgm:pt modelId="{EDA95570-EC78-4FF1-83C1-C87AEE05C899}">
      <dgm:prSet/>
      <dgm:spPr/>
      <dgm:t>
        <a:bodyPr/>
        <a:lstStyle/>
        <a:p>
          <a:r>
            <a:rPr lang="en-GB" b="1"/>
            <a:t>Subsidies</a:t>
          </a:r>
          <a:endParaRPr lang="en-US"/>
        </a:p>
      </dgm:t>
    </dgm:pt>
    <dgm:pt modelId="{62275CCF-B9BC-4BF4-B74D-DFCFB79B2C38}" type="parTrans" cxnId="{90371D46-511A-43D0-80C8-04C375353D9C}">
      <dgm:prSet/>
      <dgm:spPr/>
      <dgm:t>
        <a:bodyPr/>
        <a:lstStyle/>
        <a:p>
          <a:endParaRPr lang="en-US"/>
        </a:p>
      </dgm:t>
    </dgm:pt>
    <dgm:pt modelId="{B4DDB3D7-BA44-4136-B923-8307C4217DFC}" type="sibTrans" cxnId="{90371D46-511A-43D0-80C8-04C375353D9C}">
      <dgm:prSet/>
      <dgm:spPr/>
      <dgm:t>
        <a:bodyPr/>
        <a:lstStyle/>
        <a:p>
          <a:endParaRPr lang="en-US"/>
        </a:p>
      </dgm:t>
    </dgm:pt>
    <dgm:pt modelId="{D1CB5385-49D6-4201-B661-EFBBF92E50E6}">
      <dgm:prSet/>
      <dgm:spPr/>
      <dgm:t>
        <a:bodyPr/>
        <a:lstStyle/>
        <a:p>
          <a:r>
            <a:rPr lang="en-GB" dirty="0"/>
            <a:t>Creating incentives for firms to produce more</a:t>
          </a:r>
          <a:endParaRPr lang="en-US" dirty="0"/>
        </a:p>
      </dgm:t>
    </dgm:pt>
    <dgm:pt modelId="{B18D98B3-DE1A-4196-BE45-CF3D502D5F1F}" type="parTrans" cxnId="{A478C0A1-FB94-4860-904F-A22AB8BE43F3}">
      <dgm:prSet/>
      <dgm:spPr/>
      <dgm:t>
        <a:bodyPr/>
        <a:lstStyle/>
        <a:p>
          <a:endParaRPr lang="en-US"/>
        </a:p>
      </dgm:t>
    </dgm:pt>
    <dgm:pt modelId="{F6D267F4-9A6F-4BD5-BCC7-323C5E02DB07}" type="sibTrans" cxnId="{A478C0A1-FB94-4860-904F-A22AB8BE43F3}">
      <dgm:prSet/>
      <dgm:spPr/>
      <dgm:t>
        <a:bodyPr/>
        <a:lstStyle/>
        <a:p>
          <a:endParaRPr lang="en-US"/>
        </a:p>
      </dgm:t>
    </dgm:pt>
    <dgm:pt modelId="{CD16C1BF-1F12-4CE7-A474-589222581301}" type="pres">
      <dgm:prSet presAssocID="{E21090FE-0694-4EC2-ACE6-D72F06BC012E}" presName="linear" presStyleCnt="0">
        <dgm:presLayoutVars>
          <dgm:animLvl val="lvl"/>
          <dgm:resizeHandles val="exact"/>
        </dgm:presLayoutVars>
      </dgm:prSet>
      <dgm:spPr/>
    </dgm:pt>
    <dgm:pt modelId="{E976EDE5-1AB6-4649-91DD-86C53819AA18}" type="pres">
      <dgm:prSet presAssocID="{6632470C-017C-43DA-8170-74E9B47D785C}" presName="parentText" presStyleLbl="node1" presStyleIdx="0" presStyleCnt="6">
        <dgm:presLayoutVars>
          <dgm:chMax val="0"/>
          <dgm:bulletEnabled val="1"/>
        </dgm:presLayoutVars>
      </dgm:prSet>
      <dgm:spPr/>
    </dgm:pt>
    <dgm:pt modelId="{EA0A67DE-A976-4DED-92AB-C5519243A306}" type="pres">
      <dgm:prSet presAssocID="{6632470C-017C-43DA-8170-74E9B47D785C}" presName="childText" presStyleLbl="revTx" presStyleIdx="0" presStyleCnt="6">
        <dgm:presLayoutVars>
          <dgm:bulletEnabled val="1"/>
        </dgm:presLayoutVars>
      </dgm:prSet>
      <dgm:spPr/>
    </dgm:pt>
    <dgm:pt modelId="{8BE303F3-8087-473B-89FF-E8DDD506F8F1}" type="pres">
      <dgm:prSet presAssocID="{3554AB7D-8251-45D9-96E3-09194FD51047}" presName="parentText" presStyleLbl="node1" presStyleIdx="1" presStyleCnt="6">
        <dgm:presLayoutVars>
          <dgm:chMax val="0"/>
          <dgm:bulletEnabled val="1"/>
        </dgm:presLayoutVars>
      </dgm:prSet>
      <dgm:spPr/>
    </dgm:pt>
    <dgm:pt modelId="{62ED960A-F7C0-4305-8C78-F817FC950C19}" type="pres">
      <dgm:prSet presAssocID="{3554AB7D-8251-45D9-96E3-09194FD51047}" presName="childText" presStyleLbl="revTx" presStyleIdx="1" presStyleCnt="6">
        <dgm:presLayoutVars>
          <dgm:bulletEnabled val="1"/>
        </dgm:presLayoutVars>
      </dgm:prSet>
      <dgm:spPr/>
    </dgm:pt>
    <dgm:pt modelId="{9C084830-3DF1-4E83-9F6B-67085DC44DD6}" type="pres">
      <dgm:prSet presAssocID="{7932FB9D-62F1-4752-8A95-23B17F32E8EE}" presName="parentText" presStyleLbl="node1" presStyleIdx="2" presStyleCnt="6">
        <dgm:presLayoutVars>
          <dgm:chMax val="0"/>
          <dgm:bulletEnabled val="1"/>
        </dgm:presLayoutVars>
      </dgm:prSet>
      <dgm:spPr/>
    </dgm:pt>
    <dgm:pt modelId="{B33FFFE2-84B6-4D38-AA70-9CDAC8BA9743}" type="pres">
      <dgm:prSet presAssocID="{7932FB9D-62F1-4752-8A95-23B17F32E8EE}" presName="childText" presStyleLbl="revTx" presStyleIdx="2" presStyleCnt="6">
        <dgm:presLayoutVars>
          <dgm:bulletEnabled val="1"/>
        </dgm:presLayoutVars>
      </dgm:prSet>
      <dgm:spPr/>
    </dgm:pt>
    <dgm:pt modelId="{1310D8AD-E2DE-42FA-BEAA-B40BD075DAED}" type="pres">
      <dgm:prSet presAssocID="{3703925B-D8B6-40D5-98C9-19D2E010D85D}" presName="parentText" presStyleLbl="node1" presStyleIdx="3" presStyleCnt="6">
        <dgm:presLayoutVars>
          <dgm:chMax val="0"/>
          <dgm:bulletEnabled val="1"/>
        </dgm:presLayoutVars>
      </dgm:prSet>
      <dgm:spPr/>
    </dgm:pt>
    <dgm:pt modelId="{5F927A70-38A2-45BA-B009-CEDE3C99A50A}" type="pres">
      <dgm:prSet presAssocID="{3703925B-D8B6-40D5-98C9-19D2E010D85D}" presName="childText" presStyleLbl="revTx" presStyleIdx="3" presStyleCnt="6">
        <dgm:presLayoutVars>
          <dgm:bulletEnabled val="1"/>
        </dgm:presLayoutVars>
      </dgm:prSet>
      <dgm:spPr/>
    </dgm:pt>
    <dgm:pt modelId="{8CA1A670-7CE0-4B15-9CA8-A96E5FE09D5F}" type="pres">
      <dgm:prSet presAssocID="{C9705998-ACC9-4B6A-AE72-D2B93EC0557A}" presName="parentText" presStyleLbl="node1" presStyleIdx="4" presStyleCnt="6">
        <dgm:presLayoutVars>
          <dgm:chMax val="0"/>
          <dgm:bulletEnabled val="1"/>
        </dgm:presLayoutVars>
      </dgm:prSet>
      <dgm:spPr/>
    </dgm:pt>
    <dgm:pt modelId="{E9627F75-553B-4355-BC39-CB039A98A3B1}" type="pres">
      <dgm:prSet presAssocID="{C9705998-ACC9-4B6A-AE72-D2B93EC0557A}" presName="childText" presStyleLbl="revTx" presStyleIdx="4" presStyleCnt="6">
        <dgm:presLayoutVars>
          <dgm:bulletEnabled val="1"/>
        </dgm:presLayoutVars>
      </dgm:prSet>
      <dgm:spPr/>
    </dgm:pt>
    <dgm:pt modelId="{635D3A67-4317-40B9-8040-0A880E4809F3}" type="pres">
      <dgm:prSet presAssocID="{EDA95570-EC78-4FF1-83C1-C87AEE05C899}" presName="parentText" presStyleLbl="node1" presStyleIdx="5" presStyleCnt="6">
        <dgm:presLayoutVars>
          <dgm:chMax val="0"/>
          <dgm:bulletEnabled val="1"/>
        </dgm:presLayoutVars>
      </dgm:prSet>
      <dgm:spPr/>
    </dgm:pt>
    <dgm:pt modelId="{BBE7ABE7-EFC3-483A-BEFB-7D5C63F0EC6E}" type="pres">
      <dgm:prSet presAssocID="{EDA95570-EC78-4FF1-83C1-C87AEE05C899}" presName="childText" presStyleLbl="revTx" presStyleIdx="5" presStyleCnt="6">
        <dgm:presLayoutVars>
          <dgm:bulletEnabled val="1"/>
        </dgm:presLayoutVars>
      </dgm:prSet>
      <dgm:spPr/>
    </dgm:pt>
  </dgm:ptLst>
  <dgm:cxnLst>
    <dgm:cxn modelId="{090EE71D-F4EC-47EA-BD7E-32293B412E23}" type="presOf" srcId="{7C029FE3-A611-4A22-82FD-64B4E50B6FDE}" destId="{62ED960A-F7C0-4305-8C78-F817FC950C19}" srcOrd="0" destOrd="0" presId="urn:microsoft.com/office/officeart/2005/8/layout/vList2"/>
    <dgm:cxn modelId="{2DC53B21-692E-4F82-B01A-FCE31F302275}" srcId="{C9705998-ACC9-4B6A-AE72-D2B93EC0557A}" destId="{D45A0858-DC73-4931-A147-5185D7D46B21}" srcOrd="0" destOrd="0" parTransId="{ED75DF65-815E-40B9-A6CA-C0F9FEFBDB65}" sibTransId="{5DF60B7B-7D1F-4FB2-9634-060AF64E78AB}"/>
    <dgm:cxn modelId="{1F7D6133-E2F3-45E4-8261-1EE2023BD257}" type="presOf" srcId="{3703925B-D8B6-40D5-98C9-19D2E010D85D}" destId="{1310D8AD-E2DE-42FA-BEAA-B40BD075DAED}" srcOrd="0" destOrd="0" presId="urn:microsoft.com/office/officeart/2005/8/layout/vList2"/>
    <dgm:cxn modelId="{799F485F-1679-445E-A7C8-24610101A849}" srcId="{6632470C-017C-43DA-8170-74E9B47D785C}" destId="{4BE2CACB-F9FC-44FB-974A-1215F29591E9}" srcOrd="1" destOrd="0" parTransId="{EF6E87BE-260A-4A37-97D6-3C3F5D9DF376}" sibTransId="{870F36DE-7DC7-445E-BAD7-CF174E881C66}"/>
    <dgm:cxn modelId="{1A536E65-472B-4FBA-A25A-5CB8F9B7FB48}" srcId="{E21090FE-0694-4EC2-ACE6-D72F06BC012E}" destId="{6632470C-017C-43DA-8170-74E9B47D785C}" srcOrd="0" destOrd="0" parTransId="{C5FEE175-E688-4E81-923B-8459BEA31E85}" sibTransId="{6B33BFA5-2A96-4F5B-91B2-770CFE8F2FA7}"/>
    <dgm:cxn modelId="{90371D46-511A-43D0-80C8-04C375353D9C}" srcId="{E21090FE-0694-4EC2-ACE6-D72F06BC012E}" destId="{EDA95570-EC78-4FF1-83C1-C87AEE05C899}" srcOrd="5" destOrd="0" parTransId="{62275CCF-B9BC-4BF4-B74D-DFCFB79B2C38}" sibTransId="{B4DDB3D7-BA44-4136-B923-8307C4217DFC}"/>
    <dgm:cxn modelId="{EA540768-C742-4745-97DA-73C0D005AD25}" srcId="{E21090FE-0694-4EC2-ACE6-D72F06BC012E}" destId="{C9705998-ACC9-4B6A-AE72-D2B93EC0557A}" srcOrd="4" destOrd="0" parTransId="{D01CF328-D4EE-44C4-A029-B8691056ECB8}" sibTransId="{33EF428E-B142-4A62-8ADC-A62492CB3CFE}"/>
    <dgm:cxn modelId="{56FED34C-128F-4646-B7E9-286C18A5B7A0}" srcId="{E21090FE-0694-4EC2-ACE6-D72F06BC012E}" destId="{7932FB9D-62F1-4752-8A95-23B17F32E8EE}" srcOrd="2" destOrd="0" parTransId="{B23066EE-D484-4992-89E3-5F6C1FF1A2D1}" sibTransId="{02C179CD-9734-4AA9-BBD6-F44DAD8F905C}"/>
    <dgm:cxn modelId="{88BA7B75-E493-4A9E-A0B2-B490658014E9}" type="presOf" srcId="{7932FB9D-62F1-4752-8A95-23B17F32E8EE}" destId="{9C084830-3DF1-4E83-9F6B-67085DC44DD6}" srcOrd="0" destOrd="0" presId="urn:microsoft.com/office/officeart/2005/8/layout/vList2"/>
    <dgm:cxn modelId="{E9A28B5A-749C-4C0C-BDD6-68300EE87CF6}" type="presOf" srcId="{D1CB5385-49D6-4201-B661-EFBBF92E50E6}" destId="{BBE7ABE7-EFC3-483A-BEFB-7D5C63F0EC6E}" srcOrd="0" destOrd="0" presId="urn:microsoft.com/office/officeart/2005/8/layout/vList2"/>
    <dgm:cxn modelId="{7D42B87B-61C5-4C40-B35A-FA61AB17D165}" type="presOf" srcId="{3554AB7D-8251-45D9-96E3-09194FD51047}" destId="{8BE303F3-8087-473B-89FF-E8DDD506F8F1}" srcOrd="0" destOrd="0" presId="urn:microsoft.com/office/officeart/2005/8/layout/vList2"/>
    <dgm:cxn modelId="{D8E8488B-A7E8-46FB-A5A9-FD76D7170BE4}" type="presOf" srcId="{E21090FE-0694-4EC2-ACE6-D72F06BC012E}" destId="{CD16C1BF-1F12-4CE7-A474-589222581301}" srcOrd="0" destOrd="0" presId="urn:microsoft.com/office/officeart/2005/8/layout/vList2"/>
    <dgm:cxn modelId="{53F7ED8B-9358-4983-AD80-0F27CD5C1FA9}" srcId="{E21090FE-0694-4EC2-ACE6-D72F06BC012E}" destId="{3554AB7D-8251-45D9-96E3-09194FD51047}" srcOrd="1" destOrd="0" parTransId="{20AE1806-0FFA-44E5-9376-DCD035663BB2}" sibTransId="{BA55D14D-249C-451C-8C30-1B4221838FC4}"/>
    <dgm:cxn modelId="{A621FAA0-FFD7-4CB9-943C-29FF9FC91010}" type="presOf" srcId="{2F883031-AC09-4E81-A51E-1660F8C71A37}" destId="{EA0A67DE-A976-4DED-92AB-C5519243A306}" srcOrd="0" destOrd="0" presId="urn:microsoft.com/office/officeart/2005/8/layout/vList2"/>
    <dgm:cxn modelId="{A478C0A1-FB94-4860-904F-A22AB8BE43F3}" srcId="{EDA95570-EC78-4FF1-83C1-C87AEE05C899}" destId="{D1CB5385-49D6-4201-B661-EFBBF92E50E6}" srcOrd="0" destOrd="0" parTransId="{B18D98B3-DE1A-4196-BE45-CF3D502D5F1F}" sibTransId="{F6D267F4-9A6F-4BD5-BCC7-323C5E02DB07}"/>
    <dgm:cxn modelId="{591569A2-00C7-4786-9757-DF4A40164847}" srcId="{6632470C-017C-43DA-8170-74E9B47D785C}" destId="{2F883031-AC09-4E81-A51E-1660F8C71A37}" srcOrd="0" destOrd="0" parTransId="{6E9B363B-0423-4323-BEE1-8F77D3FFE92E}" sibTransId="{6F3BADDC-2627-4C12-BDB0-EEDC301EDB18}"/>
    <dgm:cxn modelId="{83B92FA4-5395-422A-8033-F0FF05C0DBBF}" type="presOf" srcId="{96083E49-1977-4D10-8D1D-A1C3BFBD0CC0}" destId="{B33FFFE2-84B6-4D38-AA70-9CDAC8BA9743}" srcOrd="0" destOrd="0" presId="urn:microsoft.com/office/officeart/2005/8/layout/vList2"/>
    <dgm:cxn modelId="{63D8BFC0-CEB7-4546-97E3-4837004CC0C3}" srcId="{3554AB7D-8251-45D9-96E3-09194FD51047}" destId="{7C029FE3-A611-4A22-82FD-64B4E50B6FDE}" srcOrd="0" destOrd="0" parTransId="{200D418C-62BC-40B6-8B33-09E459632958}" sibTransId="{5529D7F5-E451-47AE-AADD-A31C86E0550E}"/>
    <dgm:cxn modelId="{275A7FC6-1427-47AC-84BA-6AE1ECE48F1F}" srcId="{3703925B-D8B6-40D5-98C9-19D2E010D85D}" destId="{F9B75AB1-091F-453B-A203-7461189063D5}" srcOrd="0" destOrd="0" parTransId="{51BD0CB2-FE0E-444E-9B79-3EE1AEED48E1}" sibTransId="{4D3AE271-34AC-42D9-896E-484C4FD5A26A}"/>
    <dgm:cxn modelId="{40BB12D0-BD80-4E80-B894-C34EF40BEAE1}" type="presOf" srcId="{EDA95570-EC78-4FF1-83C1-C87AEE05C899}" destId="{635D3A67-4317-40B9-8040-0A880E4809F3}" srcOrd="0" destOrd="0" presId="urn:microsoft.com/office/officeart/2005/8/layout/vList2"/>
    <dgm:cxn modelId="{EBC724D0-3F64-463F-AB23-FBD3A186FD11}" srcId="{E21090FE-0694-4EC2-ACE6-D72F06BC012E}" destId="{3703925B-D8B6-40D5-98C9-19D2E010D85D}" srcOrd="3" destOrd="0" parTransId="{00AB1C83-DC3A-4681-878F-0949704759DA}" sibTransId="{DF4915DF-1D72-4D78-AB86-E3A7961C6634}"/>
    <dgm:cxn modelId="{0D6B44D4-9024-42EC-8814-B101A1C7BB84}" type="presOf" srcId="{6632470C-017C-43DA-8170-74E9B47D785C}" destId="{E976EDE5-1AB6-4649-91DD-86C53819AA18}" srcOrd="0" destOrd="0" presId="urn:microsoft.com/office/officeart/2005/8/layout/vList2"/>
    <dgm:cxn modelId="{B5F103DC-E78A-4B57-9860-2895A30953F6}" type="presOf" srcId="{D45A0858-DC73-4931-A147-5185D7D46B21}" destId="{E9627F75-553B-4355-BC39-CB039A98A3B1}" srcOrd="0" destOrd="0" presId="urn:microsoft.com/office/officeart/2005/8/layout/vList2"/>
    <dgm:cxn modelId="{C402D5E5-3CF6-4600-B58F-9971A8656D3D}" type="presOf" srcId="{4BE2CACB-F9FC-44FB-974A-1215F29591E9}" destId="{EA0A67DE-A976-4DED-92AB-C5519243A306}" srcOrd="0" destOrd="1" presId="urn:microsoft.com/office/officeart/2005/8/layout/vList2"/>
    <dgm:cxn modelId="{9A08AEEB-9C93-4571-A395-D7B6A2A6425E}" type="presOf" srcId="{C9705998-ACC9-4B6A-AE72-D2B93EC0557A}" destId="{8CA1A670-7CE0-4B15-9CA8-A96E5FE09D5F}" srcOrd="0" destOrd="0" presId="urn:microsoft.com/office/officeart/2005/8/layout/vList2"/>
    <dgm:cxn modelId="{A54CEEF0-3F3D-44E3-B1E7-48952F4AE1C5}" type="presOf" srcId="{F9B75AB1-091F-453B-A203-7461189063D5}" destId="{5F927A70-38A2-45BA-B009-CEDE3C99A50A}" srcOrd="0" destOrd="0" presId="urn:microsoft.com/office/officeart/2005/8/layout/vList2"/>
    <dgm:cxn modelId="{48640EF8-2937-4814-AAF6-891AF636AEB8}" srcId="{7932FB9D-62F1-4752-8A95-23B17F32E8EE}" destId="{96083E49-1977-4D10-8D1D-A1C3BFBD0CC0}" srcOrd="0" destOrd="0" parTransId="{4FFF246A-956B-4CE7-8F36-0BA843F199EC}" sibTransId="{8FD64EEF-AB3C-4A14-BF67-24A5AEA0C2DF}"/>
    <dgm:cxn modelId="{C7755462-3AB1-4EFE-B65B-00205E5DB200}" type="presParOf" srcId="{CD16C1BF-1F12-4CE7-A474-589222581301}" destId="{E976EDE5-1AB6-4649-91DD-86C53819AA18}" srcOrd="0" destOrd="0" presId="urn:microsoft.com/office/officeart/2005/8/layout/vList2"/>
    <dgm:cxn modelId="{269FF239-F7CD-43EE-A041-D6DC5937AA8F}" type="presParOf" srcId="{CD16C1BF-1F12-4CE7-A474-589222581301}" destId="{EA0A67DE-A976-4DED-92AB-C5519243A306}" srcOrd="1" destOrd="0" presId="urn:microsoft.com/office/officeart/2005/8/layout/vList2"/>
    <dgm:cxn modelId="{61957F28-83BE-4089-AB16-335752F95634}" type="presParOf" srcId="{CD16C1BF-1F12-4CE7-A474-589222581301}" destId="{8BE303F3-8087-473B-89FF-E8DDD506F8F1}" srcOrd="2" destOrd="0" presId="urn:microsoft.com/office/officeart/2005/8/layout/vList2"/>
    <dgm:cxn modelId="{8D1C0739-6D22-47C3-A6B7-CBDB9EF1885A}" type="presParOf" srcId="{CD16C1BF-1F12-4CE7-A474-589222581301}" destId="{62ED960A-F7C0-4305-8C78-F817FC950C19}" srcOrd="3" destOrd="0" presId="urn:microsoft.com/office/officeart/2005/8/layout/vList2"/>
    <dgm:cxn modelId="{61F76387-8A44-4BFA-A95B-D36E859D9593}" type="presParOf" srcId="{CD16C1BF-1F12-4CE7-A474-589222581301}" destId="{9C084830-3DF1-4E83-9F6B-67085DC44DD6}" srcOrd="4" destOrd="0" presId="urn:microsoft.com/office/officeart/2005/8/layout/vList2"/>
    <dgm:cxn modelId="{F8ED43BD-F022-472F-B8DE-2AB97D83B831}" type="presParOf" srcId="{CD16C1BF-1F12-4CE7-A474-589222581301}" destId="{B33FFFE2-84B6-4D38-AA70-9CDAC8BA9743}" srcOrd="5" destOrd="0" presId="urn:microsoft.com/office/officeart/2005/8/layout/vList2"/>
    <dgm:cxn modelId="{D1299456-EA27-4DEC-A818-A4755C90345C}" type="presParOf" srcId="{CD16C1BF-1F12-4CE7-A474-589222581301}" destId="{1310D8AD-E2DE-42FA-BEAA-B40BD075DAED}" srcOrd="6" destOrd="0" presId="urn:microsoft.com/office/officeart/2005/8/layout/vList2"/>
    <dgm:cxn modelId="{39326A34-01CC-4C2B-BFD8-D00E7B2AFE20}" type="presParOf" srcId="{CD16C1BF-1F12-4CE7-A474-589222581301}" destId="{5F927A70-38A2-45BA-B009-CEDE3C99A50A}" srcOrd="7" destOrd="0" presId="urn:microsoft.com/office/officeart/2005/8/layout/vList2"/>
    <dgm:cxn modelId="{3B2CD55E-6232-49B5-AF3B-B42E28AC955F}" type="presParOf" srcId="{CD16C1BF-1F12-4CE7-A474-589222581301}" destId="{8CA1A670-7CE0-4B15-9CA8-A96E5FE09D5F}" srcOrd="8" destOrd="0" presId="urn:microsoft.com/office/officeart/2005/8/layout/vList2"/>
    <dgm:cxn modelId="{A8B5370A-97F2-4B5D-8EAD-821CFB936C28}" type="presParOf" srcId="{CD16C1BF-1F12-4CE7-A474-589222581301}" destId="{E9627F75-553B-4355-BC39-CB039A98A3B1}" srcOrd="9" destOrd="0" presId="urn:microsoft.com/office/officeart/2005/8/layout/vList2"/>
    <dgm:cxn modelId="{4A52D9A7-3DF7-49BD-9AEF-45308F58BED5}" type="presParOf" srcId="{CD16C1BF-1F12-4CE7-A474-589222581301}" destId="{635D3A67-4317-40B9-8040-0A880E4809F3}" srcOrd="10" destOrd="0" presId="urn:microsoft.com/office/officeart/2005/8/layout/vList2"/>
    <dgm:cxn modelId="{BA33602E-A0FA-4E06-8CAE-588C8E64BD94}" type="presParOf" srcId="{CD16C1BF-1F12-4CE7-A474-589222581301}" destId="{BBE7ABE7-EFC3-483A-BEFB-7D5C63F0EC6E}" srcOrd="1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EDC585C-9D36-403D-AB09-119FF015D50B}"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57A4476A-9C4F-4546-965C-9A4B85CA1923}">
      <dgm:prSet/>
      <dgm:spPr/>
      <dgm:t>
        <a:bodyPr/>
        <a:lstStyle/>
        <a:p>
          <a:r>
            <a:rPr lang="en-GB" b="1" dirty="0"/>
            <a:t>To promote competition</a:t>
          </a:r>
          <a:endParaRPr lang="en-US" dirty="0"/>
        </a:p>
      </dgm:t>
    </dgm:pt>
    <dgm:pt modelId="{09FCF2A8-5658-4545-BD14-E8F8B3056236}" type="parTrans" cxnId="{A9194379-ACD8-4C34-BD67-2F4DE48F67A4}">
      <dgm:prSet/>
      <dgm:spPr/>
      <dgm:t>
        <a:bodyPr/>
        <a:lstStyle/>
        <a:p>
          <a:endParaRPr lang="en-US"/>
        </a:p>
      </dgm:t>
    </dgm:pt>
    <dgm:pt modelId="{992AAD6A-35B0-4551-BC0F-A4152FC06A61}" type="sibTrans" cxnId="{A9194379-ACD8-4C34-BD67-2F4DE48F67A4}">
      <dgm:prSet/>
      <dgm:spPr/>
      <dgm:t>
        <a:bodyPr/>
        <a:lstStyle/>
        <a:p>
          <a:endParaRPr lang="en-US"/>
        </a:p>
      </dgm:t>
    </dgm:pt>
    <dgm:pt modelId="{AC082540-DEAE-47DD-993D-F316F6B7320C}">
      <dgm:prSet/>
      <dgm:spPr/>
      <dgm:t>
        <a:bodyPr/>
        <a:lstStyle/>
        <a:p>
          <a:r>
            <a:rPr lang="en-GB" b="1" dirty="0"/>
            <a:t>Deregulation</a:t>
          </a:r>
          <a:endParaRPr lang="en-US" dirty="0"/>
        </a:p>
      </dgm:t>
    </dgm:pt>
    <dgm:pt modelId="{D6EE1243-4CE3-48FE-B1D8-93E7951EE2A6}" type="parTrans" cxnId="{12EA6B72-0215-4AE5-AF1F-729D51AE360D}">
      <dgm:prSet/>
      <dgm:spPr/>
      <dgm:t>
        <a:bodyPr/>
        <a:lstStyle/>
        <a:p>
          <a:endParaRPr lang="en-US"/>
        </a:p>
      </dgm:t>
    </dgm:pt>
    <dgm:pt modelId="{61525157-514C-4B26-ACE5-C3952A15F9E1}" type="sibTrans" cxnId="{12EA6B72-0215-4AE5-AF1F-729D51AE360D}">
      <dgm:prSet/>
      <dgm:spPr/>
      <dgm:t>
        <a:bodyPr/>
        <a:lstStyle/>
        <a:p>
          <a:endParaRPr lang="en-US"/>
        </a:p>
      </dgm:t>
    </dgm:pt>
    <dgm:pt modelId="{987E210E-C256-4F68-8DCE-05A0531AD057}">
      <dgm:prSet/>
      <dgm:spPr/>
      <dgm:t>
        <a:bodyPr/>
        <a:lstStyle/>
        <a:p>
          <a:r>
            <a:rPr lang="en-GB" dirty="0"/>
            <a:t>Opening markets to freer competition and removing barriers to entry should help to drive productivity gains and boost supply</a:t>
          </a:r>
          <a:endParaRPr lang="en-US" dirty="0"/>
        </a:p>
      </dgm:t>
    </dgm:pt>
    <dgm:pt modelId="{B79735E7-15A7-479B-A9DE-C7E5C468F59A}" type="parTrans" cxnId="{C4D72E7D-85E9-4256-9C93-E48F0D0049E9}">
      <dgm:prSet/>
      <dgm:spPr/>
      <dgm:t>
        <a:bodyPr/>
        <a:lstStyle/>
        <a:p>
          <a:endParaRPr lang="en-US"/>
        </a:p>
      </dgm:t>
    </dgm:pt>
    <dgm:pt modelId="{C54C5AB1-AC12-44A3-B796-3F10AB8E998E}" type="sibTrans" cxnId="{C4D72E7D-85E9-4256-9C93-E48F0D0049E9}">
      <dgm:prSet/>
      <dgm:spPr/>
      <dgm:t>
        <a:bodyPr/>
        <a:lstStyle/>
        <a:p>
          <a:endParaRPr lang="en-US"/>
        </a:p>
      </dgm:t>
    </dgm:pt>
    <dgm:pt modelId="{EBDD204C-2140-4DC1-9927-551B328315C6}">
      <dgm:prSet/>
      <dgm:spPr/>
      <dgm:t>
        <a:bodyPr/>
        <a:lstStyle/>
        <a:p>
          <a:r>
            <a:rPr lang="en-GB" b="1" dirty="0"/>
            <a:t>Privatisation</a:t>
          </a:r>
          <a:endParaRPr lang="en-US" dirty="0"/>
        </a:p>
      </dgm:t>
    </dgm:pt>
    <dgm:pt modelId="{7DDF3C96-4733-491E-8B63-BE1EDE73C050}" type="parTrans" cxnId="{4307A4C8-F7FC-402C-8A05-97C95D3694DE}">
      <dgm:prSet/>
      <dgm:spPr/>
      <dgm:t>
        <a:bodyPr/>
        <a:lstStyle/>
        <a:p>
          <a:endParaRPr lang="en-US"/>
        </a:p>
      </dgm:t>
    </dgm:pt>
    <dgm:pt modelId="{093D1391-A6DA-4E98-9FE5-D5C633E09A3E}" type="sibTrans" cxnId="{4307A4C8-F7FC-402C-8A05-97C95D3694DE}">
      <dgm:prSet/>
      <dgm:spPr/>
      <dgm:t>
        <a:bodyPr/>
        <a:lstStyle/>
        <a:p>
          <a:endParaRPr lang="en-US"/>
        </a:p>
      </dgm:t>
    </dgm:pt>
    <dgm:pt modelId="{32CB3083-20EB-4419-8095-0D0D33315B4F}">
      <dgm:prSet/>
      <dgm:spPr/>
      <dgm:t>
        <a:bodyPr/>
        <a:lstStyle/>
        <a:p>
          <a:r>
            <a:rPr lang="en-GB" dirty="0"/>
            <a:t>Minimisation of state control which can often be inefficient</a:t>
          </a:r>
          <a:endParaRPr lang="en-US" dirty="0"/>
        </a:p>
      </dgm:t>
    </dgm:pt>
    <dgm:pt modelId="{7F639CDA-7E1B-4284-8512-6622C919E3AF}" type="parTrans" cxnId="{F6914131-9223-4CAE-A992-15250E7F48D9}">
      <dgm:prSet/>
      <dgm:spPr/>
      <dgm:t>
        <a:bodyPr/>
        <a:lstStyle/>
        <a:p>
          <a:endParaRPr lang="en-US"/>
        </a:p>
      </dgm:t>
    </dgm:pt>
    <dgm:pt modelId="{5884ECF8-214F-4654-A486-6441FCA786CA}" type="sibTrans" cxnId="{F6914131-9223-4CAE-A992-15250E7F48D9}">
      <dgm:prSet/>
      <dgm:spPr/>
      <dgm:t>
        <a:bodyPr/>
        <a:lstStyle/>
        <a:p>
          <a:endParaRPr lang="en-US"/>
        </a:p>
      </dgm:t>
    </dgm:pt>
    <dgm:pt modelId="{0F697297-1C64-4C84-95A6-93EF75EB4B1F}">
      <dgm:prSet/>
      <dgm:spPr/>
      <dgm:t>
        <a:bodyPr/>
        <a:lstStyle/>
        <a:p>
          <a:r>
            <a:rPr lang="en-GB" dirty="0"/>
            <a:t>This has been pursued by a number of (mainly Conservative) governments to privatise key areas of the economy in order to drive efficiency</a:t>
          </a:r>
          <a:endParaRPr lang="en-US" dirty="0"/>
        </a:p>
      </dgm:t>
    </dgm:pt>
    <dgm:pt modelId="{061BBB8F-2A6F-4722-9207-EF89F7531F7B}" type="parTrans" cxnId="{B913EF9E-A1D7-457C-9221-4513099DC331}">
      <dgm:prSet/>
      <dgm:spPr/>
      <dgm:t>
        <a:bodyPr/>
        <a:lstStyle/>
        <a:p>
          <a:endParaRPr lang="en-US"/>
        </a:p>
      </dgm:t>
    </dgm:pt>
    <dgm:pt modelId="{78482CB2-CE46-4C74-BC8B-C41FD279715D}" type="sibTrans" cxnId="{B913EF9E-A1D7-457C-9221-4513099DC331}">
      <dgm:prSet/>
      <dgm:spPr/>
      <dgm:t>
        <a:bodyPr/>
        <a:lstStyle/>
        <a:p>
          <a:endParaRPr lang="en-US"/>
        </a:p>
      </dgm:t>
    </dgm:pt>
    <dgm:pt modelId="{6AD0F5B1-7606-4939-AB53-17D987E18099}" type="pres">
      <dgm:prSet presAssocID="{3EDC585C-9D36-403D-AB09-119FF015D50B}" presName="linear" presStyleCnt="0">
        <dgm:presLayoutVars>
          <dgm:animLvl val="lvl"/>
          <dgm:resizeHandles val="exact"/>
        </dgm:presLayoutVars>
      </dgm:prSet>
      <dgm:spPr/>
    </dgm:pt>
    <dgm:pt modelId="{D1F992A4-7516-4AEA-87D4-97535B0817D0}" type="pres">
      <dgm:prSet presAssocID="{57A4476A-9C4F-4546-965C-9A4B85CA1923}" presName="parentText" presStyleLbl="node1" presStyleIdx="0" presStyleCnt="3">
        <dgm:presLayoutVars>
          <dgm:chMax val="0"/>
          <dgm:bulletEnabled val="1"/>
        </dgm:presLayoutVars>
      </dgm:prSet>
      <dgm:spPr/>
    </dgm:pt>
    <dgm:pt modelId="{D44B8EF1-EBFE-4898-BF99-39AECB2CB9F1}" type="pres">
      <dgm:prSet presAssocID="{992AAD6A-35B0-4551-BC0F-A4152FC06A61}" presName="spacer" presStyleCnt="0"/>
      <dgm:spPr/>
    </dgm:pt>
    <dgm:pt modelId="{7071950F-19C1-4624-891A-DDB64AA37869}" type="pres">
      <dgm:prSet presAssocID="{AC082540-DEAE-47DD-993D-F316F6B7320C}" presName="parentText" presStyleLbl="node1" presStyleIdx="1" presStyleCnt="3">
        <dgm:presLayoutVars>
          <dgm:chMax val="0"/>
          <dgm:bulletEnabled val="1"/>
        </dgm:presLayoutVars>
      </dgm:prSet>
      <dgm:spPr/>
    </dgm:pt>
    <dgm:pt modelId="{AF1153CA-BCAC-481F-A133-1F0212B9DB45}" type="pres">
      <dgm:prSet presAssocID="{AC082540-DEAE-47DD-993D-F316F6B7320C}" presName="childText" presStyleLbl="revTx" presStyleIdx="0" presStyleCnt="2">
        <dgm:presLayoutVars>
          <dgm:bulletEnabled val="1"/>
        </dgm:presLayoutVars>
      </dgm:prSet>
      <dgm:spPr/>
    </dgm:pt>
    <dgm:pt modelId="{56A0C14F-E26D-4462-A22A-A29F2066788B}" type="pres">
      <dgm:prSet presAssocID="{EBDD204C-2140-4DC1-9927-551B328315C6}" presName="parentText" presStyleLbl="node1" presStyleIdx="2" presStyleCnt="3">
        <dgm:presLayoutVars>
          <dgm:chMax val="0"/>
          <dgm:bulletEnabled val="1"/>
        </dgm:presLayoutVars>
      </dgm:prSet>
      <dgm:spPr/>
    </dgm:pt>
    <dgm:pt modelId="{3A48BDFA-C0D7-4C7D-BD36-8AF703F86957}" type="pres">
      <dgm:prSet presAssocID="{EBDD204C-2140-4DC1-9927-551B328315C6}" presName="childText" presStyleLbl="revTx" presStyleIdx="1" presStyleCnt="2">
        <dgm:presLayoutVars>
          <dgm:bulletEnabled val="1"/>
        </dgm:presLayoutVars>
      </dgm:prSet>
      <dgm:spPr/>
    </dgm:pt>
  </dgm:ptLst>
  <dgm:cxnLst>
    <dgm:cxn modelId="{5277071C-B545-47D1-8D80-384110273AF4}" type="presOf" srcId="{0F697297-1C64-4C84-95A6-93EF75EB4B1F}" destId="{3A48BDFA-C0D7-4C7D-BD36-8AF703F86957}" srcOrd="0" destOrd="1" presId="urn:microsoft.com/office/officeart/2005/8/layout/vList2"/>
    <dgm:cxn modelId="{F6914131-9223-4CAE-A992-15250E7F48D9}" srcId="{EBDD204C-2140-4DC1-9927-551B328315C6}" destId="{32CB3083-20EB-4419-8095-0D0D33315B4F}" srcOrd="0" destOrd="0" parTransId="{7F639CDA-7E1B-4284-8512-6622C919E3AF}" sibTransId="{5884ECF8-214F-4654-A486-6441FCA786CA}"/>
    <dgm:cxn modelId="{88715D5F-A5F1-4E37-B4F7-D1D54F93630A}" type="presOf" srcId="{32CB3083-20EB-4419-8095-0D0D33315B4F}" destId="{3A48BDFA-C0D7-4C7D-BD36-8AF703F86957}" srcOrd="0" destOrd="0" presId="urn:microsoft.com/office/officeart/2005/8/layout/vList2"/>
    <dgm:cxn modelId="{12EA6B72-0215-4AE5-AF1F-729D51AE360D}" srcId="{3EDC585C-9D36-403D-AB09-119FF015D50B}" destId="{AC082540-DEAE-47DD-993D-F316F6B7320C}" srcOrd="1" destOrd="0" parTransId="{D6EE1243-4CE3-48FE-B1D8-93E7951EE2A6}" sibTransId="{61525157-514C-4B26-ACE5-C3952A15F9E1}"/>
    <dgm:cxn modelId="{B7E79F56-7213-4823-927E-7430C0EA39FE}" type="presOf" srcId="{3EDC585C-9D36-403D-AB09-119FF015D50B}" destId="{6AD0F5B1-7606-4939-AB53-17D987E18099}" srcOrd="0" destOrd="0" presId="urn:microsoft.com/office/officeart/2005/8/layout/vList2"/>
    <dgm:cxn modelId="{A9194379-ACD8-4C34-BD67-2F4DE48F67A4}" srcId="{3EDC585C-9D36-403D-AB09-119FF015D50B}" destId="{57A4476A-9C4F-4546-965C-9A4B85CA1923}" srcOrd="0" destOrd="0" parTransId="{09FCF2A8-5658-4545-BD14-E8F8B3056236}" sibTransId="{992AAD6A-35B0-4551-BC0F-A4152FC06A61}"/>
    <dgm:cxn modelId="{C4D72E7D-85E9-4256-9C93-E48F0D0049E9}" srcId="{AC082540-DEAE-47DD-993D-F316F6B7320C}" destId="{987E210E-C256-4F68-8DCE-05A0531AD057}" srcOrd="0" destOrd="0" parTransId="{B79735E7-15A7-479B-A9DE-C7E5C468F59A}" sibTransId="{C54C5AB1-AC12-44A3-B796-3F10AB8E998E}"/>
    <dgm:cxn modelId="{D27FF98E-36B8-42C2-AB69-E90D8FC073D5}" type="presOf" srcId="{57A4476A-9C4F-4546-965C-9A4B85CA1923}" destId="{D1F992A4-7516-4AEA-87D4-97535B0817D0}" srcOrd="0" destOrd="0" presId="urn:microsoft.com/office/officeart/2005/8/layout/vList2"/>
    <dgm:cxn modelId="{B913EF9E-A1D7-457C-9221-4513099DC331}" srcId="{EBDD204C-2140-4DC1-9927-551B328315C6}" destId="{0F697297-1C64-4C84-95A6-93EF75EB4B1F}" srcOrd="1" destOrd="0" parTransId="{061BBB8F-2A6F-4722-9207-EF89F7531F7B}" sibTransId="{78482CB2-CE46-4C74-BC8B-C41FD279715D}"/>
    <dgm:cxn modelId="{4307A4C8-F7FC-402C-8A05-97C95D3694DE}" srcId="{3EDC585C-9D36-403D-AB09-119FF015D50B}" destId="{EBDD204C-2140-4DC1-9927-551B328315C6}" srcOrd="2" destOrd="0" parTransId="{7DDF3C96-4733-491E-8B63-BE1EDE73C050}" sibTransId="{093D1391-A6DA-4E98-9FE5-D5C633E09A3E}"/>
    <dgm:cxn modelId="{C85B80E7-6B8B-47C2-8213-3F3AC80DB7EB}" type="presOf" srcId="{987E210E-C256-4F68-8DCE-05A0531AD057}" destId="{AF1153CA-BCAC-481F-A133-1F0212B9DB45}" srcOrd="0" destOrd="0" presId="urn:microsoft.com/office/officeart/2005/8/layout/vList2"/>
    <dgm:cxn modelId="{E524F8EF-36F0-4804-9CC2-5F4D5865A363}" type="presOf" srcId="{EBDD204C-2140-4DC1-9927-551B328315C6}" destId="{56A0C14F-E26D-4462-A22A-A29F2066788B}" srcOrd="0" destOrd="0" presId="urn:microsoft.com/office/officeart/2005/8/layout/vList2"/>
    <dgm:cxn modelId="{C75C06FA-12D1-487B-8784-1C174B9E9A2D}" type="presOf" srcId="{AC082540-DEAE-47DD-993D-F316F6B7320C}" destId="{7071950F-19C1-4624-891A-DDB64AA37869}" srcOrd="0" destOrd="0" presId="urn:microsoft.com/office/officeart/2005/8/layout/vList2"/>
    <dgm:cxn modelId="{CB9C6C62-7CD1-4C45-B3F4-E807F9CF0C1A}" type="presParOf" srcId="{6AD0F5B1-7606-4939-AB53-17D987E18099}" destId="{D1F992A4-7516-4AEA-87D4-97535B0817D0}" srcOrd="0" destOrd="0" presId="urn:microsoft.com/office/officeart/2005/8/layout/vList2"/>
    <dgm:cxn modelId="{2E3B0E41-B168-43B0-AF3F-8F300A7F326A}" type="presParOf" srcId="{6AD0F5B1-7606-4939-AB53-17D987E18099}" destId="{D44B8EF1-EBFE-4898-BF99-39AECB2CB9F1}" srcOrd="1" destOrd="0" presId="urn:microsoft.com/office/officeart/2005/8/layout/vList2"/>
    <dgm:cxn modelId="{8130CAAA-ABED-4883-B1B1-2A4AE76A2108}" type="presParOf" srcId="{6AD0F5B1-7606-4939-AB53-17D987E18099}" destId="{7071950F-19C1-4624-891A-DDB64AA37869}" srcOrd="2" destOrd="0" presId="urn:microsoft.com/office/officeart/2005/8/layout/vList2"/>
    <dgm:cxn modelId="{BE724954-B420-488D-AB78-A37F7AD351E2}" type="presParOf" srcId="{6AD0F5B1-7606-4939-AB53-17D987E18099}" destId="{AF1153CA-BCAC-481F-A133-1F0212B9DB45}" srcOrd="3" destOrd="0" presId="urn:microsoft.com/office/officeart/2005/8/layout/vList2"/>
    <dgm:cxn modelId="{4CD01169-5F4A-429B-95EC-D587C56A2261}" type="presParOf" srcId="{6AD0F5B1-7606-4939-AB53-17D987E18099}" destId="{56A0C14F-E26D-4462-A22A-A29F2066788B}" srcOrd="4" destOrd="0" presId="urn:microsoft.com/office/officeart/2005/8/layout/vList2"/>
    <dgm:cxn modelId="{196ACDB4-C892-4FCE-977C-A95AE225763D}" type="presParOf" srcId="{6AD0F5B1-7606-4939-AB53-17D987E18099}" destId="{3A48BDFA-C0D7-4C7D-BD36-8AF703F86957}"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4AB570E-7796-46DA-AFAA-E7D8A290DE1F}"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A4A9B9E4-1D0F-45F4-99FE-7D838867F020}">
      <dgm:prSet/>
      <dgm:spPr/>
      <dgm:t>
        <a:bodyPr/>
        <a:lstStyle/>
        <a:p>
          <a:r>
            <a:rPr lang="en-GB" dirty="0">
              <a:solidFill>
                <a:schemeClr val="bg1"/>
              </a:solidFill>
            </a:rPr>
            <a:t>1) Whilst monetary policy has numerous effects on AD, it can also </a:t>
          </a:r>
          <a:r>
            <a:rPr lang="en-GB" b="1" dirty="0">
              <a:solidFill>
                <a:schemeClr val="bg1"/>
              </a:solidFill>
            </a:rPr>
            <a:t>influence LRAS</a:t>
          </a:r>
          <a:r>
            <a:rPr lang="en-GB" dirty="0">
              <a:solidFill>
                <a:schemeClr val="bg1"/>
              </a:solidFill>
            </a:rPr>
            <a:t>.</a:t>
          </a:r>
          <a:endParaRPr lang="en-US" dirty="0">
            <a:solidFill>
              <a:schemeClr val="bg1"/>
            </a:solidFill>
          </a:endParaRPr>
        </a:p>
      </dgm:t>
    </dgm:pt>
    <dgm:pt modelId="{00F06081-E891-4BD8-B7A2-E14988CCE0A6}" type="parTrans" cxnId="{B1853645-4C1C-4D4A-ACC8-F8D2D6637725}">
      <dgm:prSet/>
      <dgm:spPr/>
      <dgm:t>
        <a:bodyPr/>
        <a:lstStyle/>
        <a:p>
          <a:endParaRPr lang="en-US"/>
        </a:p>
      </dgm:t>
    </dgm:pt>
    <dgm:pt modelId="{110A8327-3973-4992-854C-B854369EFE96}" type="sibTrans" cxnId="{B1853645-4C1C-4D4A-ACC8-F8D2D6637725}">
      <dgm:prSet/>
      <dgm:spPr/>
      <dgm:t>
        <a:bodyPr/>
        <a:lstStyle/>
        <a:p>
          <a:endParaRPr lang="en-US"/>
        </a:p>
      </dgm:t>
    </dgm:pt>
    <dgm:pt modelId="{C0CB454A-95B7-4296-8DEB-D2DEB1E4B8D9}">
      <dgm:prSet/>
      <dgm:spPr/>
      <dgm:t>
        <a:bodyPr/>
        <a:lstStyle/>
        <a:p>
          <a:r>
            <a:rPr lang="en-GB" dirty="0">
              <a:solidFill>
                <a:schemeClr val="bg1"/>
              </a:solidFill>
            </a:rPr>
            <a:t>2) A cut in interest rates </a:t>
          </a:r>
          <a:r>
            <a:rPr lang="en-GB" b="1" dirty="0">
              <a:solidFill>
                <a:schemeClr val="bg1"/>
              </a:solidFill>
            </a:rPr>
            <a:t>might stimulate businesses investment into capital process to improve their productivity and efficiency</a:t>
          </a:r>
          <a:r>
            <a:rPr lang="en-GB" dirty="0">
              <a:solidFill>
                <a:schemeClr val="bg1"/>
              </a:solidFill>
            </a:rPr>
            <a:t>, which will shift LRAS to LRAS1.</a:t>
          </a:r>
          <a:endParaRPr lang="en-US" dirty="0">
            <a:solidFill>
              <a:schemeClr val="bg1"/>
            </a:solidFill>
          </a:endParaRPr>
        </a:p>
      </dgm:t>
    </dgm:pt>
    <dgm:pt modelId="{F0B5ED83-49DD-496A-B0F8-2A0A4A2447D1}" type="parTrans" cxnId="{182656FA-CE48-4D96-9A1E-CC64FDD71A0E}">
      <dgm:prSet/>
      <dgm:spPr/>
      <dgm:t>
        <a:bodyPr/>
        <a:lstStyle/>
        <a:p>
          <a:endParaRPr lang="en-US"/>
        </a:p>
      </dgm:t>
    </dgm:pt>
    <dgm:pt modelId="{4ED04ADE-F8B0-41C0-AC86-0A89C209E371}" type="sibTrans" cxnId="{182656FA-CE48-4D96-9A1E-CC64FDD71A0E}">
      <dgm:prSet/>
      <dgm:spPr/>
      <dgm:t>
        <a:bodyPr/>
        <a:lstStyle/>
        <a:p>
          <a:endParaRPr lang="en-US"/>
        </a:p>
      </dgm:t>
    </dgm:pt>
    <dgm:pt modelId="{9A1C1E04-A706-458C-96B0-6CB888204F50}">
      <dgm:prSet/>
      <dgm:spPr/>
      <dgm:t>
        <a:bodyPr/>
        <a:lstStyle/>
        <a:p>
          <a:r>
            <a:rPr lang="en-GB" dirty="0">
              <a:solidFill>
                <a:schemeClr val="bg1"/>
              </a:solidFill>
            </a:rPr>
            <a:t>3) As Investment is a component of AD, AD will shift to AD1.</a:t>
          </a:r>
          <a:endParaRPr lang="en-US" dirty="0">
            <a:solidFill>
              <a:schemeClr val="bg1"/>
            </a:solidFill>
          </a:endParaRPr>
        </a:p>
      </dgm:t>
    </dgm:pt>
    <dgm:pt modelId="{56A7D872-2C45-4508-A32C-30D837178A7D}" type="parTrans" cxnId="{A60F024E-7D21-4AAB-ADAC-8FDE481FCB7D}">
      <dgm:prSet/>
      <dgm:spPr/>
      <dgm:t>
        <a:bodyPr/>
        <a:lstStyle/>
        <a:p>
          <a:endParaRPr lang="en-US"/>
        </a:p>
      </dgm:t>
    </dgm:pt>
    <dgm:pt modelId="{52A2653B-36F2-40FD-B6C6-F12398A66DFD}" type="sibTrans" cxnId="{A60F024E-7D21-4AAB-ADAC-8FDE481FCB7D}">
      <dgm:prSet/>
      <dgm:spPr/>
      <dgm:t>
        <a:bodyPr/>
        <a:lstStyle/>
        <a:p>
          <a:endParaRPr lang="en-US"/>
        </a:p>
      </dgm:t>
    </dgm:pt>
    <dgm:pt modelId="{FF06BE17-9D8A-4DB3-80C8-93AA027FE4D9}">
      <dgm:prSet/>
      <dgm:spPr/>
      <dgm:t>
        <a:bodyPr/>
        <a:lstStyle/>
        <a:p>
          <a:r>
            <a:rPr lang="en-GB" dirty="0">
              <a:solidFill>
                <a:schemeClr val="bg1"/>
              </a:solidFill>
            </a:rPr>
            <a:t>4) </a:t>
          </a:r>
          <a:r>
            <a:rPr lang="en-GB" b="1" dirty="0">
              <a:solidFill>
                <a:schemeClr val="bg1"/>
              </a:solidFill>
            </a:rPr>
            <a:t>Productive capacity has now increased to FE1 </a:t>
          </a:r>
          <a:r>
            <a:rPr lang="en-GB" dirty="0">
              <a:solidFill>
                <a:schemeClr val="bg1"/>
              </a:solidFill>
            </a:rPr>
            <a:t>and increases in AD can feed through to higher growth and employment. In this example, there has been </a:t>
          </a:r>
          <a:r>
            <a:rPr lang="en-GB" b="1" dirty="0">
              <a:solidFill>
                <a:schemeClr val="bg1"/>
              </a:solidFill>
            </a:rPr>
            <a:t>no change in the price level</a:t>
          </a:r>
          <a:r>
            <a:rPr lang="en-GB" dirty="0">
              <a:solidFill>
                <a:schemeClr val="bg1"/>
              </a:solidFill>
            </a:rPr>
            <a:t>.</a:t>
          </a:r>
          <a:endParaRPr lang="en-US" dirty="0">
            <a:solidFill>
              <a:schemeClr val="bg1"/>
            </a:solidFill>
          </a:endParaRPr>
        </a:p>
      </dgm:t>
    </dgm:pt>
    <dgm:pt modelId="{335940D0-6A8D-44A1-A155-9F461738575B}" type="parTrans" cxnId="{803D6A25-9182-4C5B-906D-A21438578D21}">
      <dgm:prSet/>
      <dgm:spPr/>
      <dgm:t>
        <a:bodyPr/>
        <a:lstStyle/>
        <a:p>
          <a:endParaRPr lang="en-US"/>
        </a:p>
      </dgm:t>
    </dgm:pt>
    <dgm:pt modelId="{E8FB9470-26A2-4479-A8AE-A2948A324044}" type="sibTrans" cxnId="{803D6A25-9182-4C5B-906D-A21438578D21}">
      <dgm:prSet/>
      <dgm:spPr/>
      <dgm:t>
        <a:bodyPr/>
        <a:lstStyle/>
        <a:p>
          <a:endParaRPr lang="en-US"/>
        </a:p>
      </dgm:t>
    </dgm:pt>
    <dgm:pt modelId="{E48B03CA-8D66-41D0-A978-8597DD4C6764}" type="pres">
      <dgm:prSet presAssocID="{64AB570E-7796-46DA-AFAA-E7D8A290DE1F}" presName="linear" presStyleCnt="0">
        <dgm:presLayoutVars>
          <dgm:animLvl val="lvl"/>
          <dgm:resizeHandles val="exact"/>
        </dgm:presLayoutVars>
      </dgm:prSet>
      <dgm:spPr/>
    </dgm:pt>
    <dgm:pt modelId="{479B08A9-61CA-4119-AFC6-1E8A6DD28B1A}" type="pres">
      <dgm:prSet presAssocID="{A4A9B9E4-1D0F-45F4-99FE-7D838867F020}" presName="parentText" presStyleLbl="node1" presStyleIdx="0" presStyleCnt="4">
        <dgm:presLayoutVars>
          <dgm:chMax val="0"/>
          <dgm:bulletEnabled val="1"/>
        </dgm:presLayoutVars>
      </dgm:prSet>
      <dgm:spPr/>
    </dgm:pt>
    <dgm:pt modelId="{6A0E86F3-C69D-465E-AEC1-CCDCC5A44B58}" type="pres">
      <dgm:prSet presAssocID="{110A8327-3973-4992-854C-B854369EFE96}" presName="spacer" presStyleCnt="0"/>
      <dgm:spPr/>
    </dgm:pt>
    <dgm:pt modelId="{FE3EC013-0811-4DBA-8700-8846E60F9484}" type="pres">
      <dgm:prSet presAssocID="{C0CB454A-95B7-4296-8DEB-D2DEB1E4B8D9}" presName="parentText" presStyleLbl="node1" presStyleIdx="1" presStyleCnt="4">
        <dgm:presLayoutVars>
          <dgm:chMax val="0"/>
          <dgm:bulletEnabled val="1"/>
        </dgm:presLayoutVars>
      </dgm:prSet>
      <dgm:spPr/>
    </dgm:pt>
    <dgm:pt modelId="{C4AAA701-E61B-4DBE-BE79-75EABF1D3578}" type="pres">
      <dgm:prSet presAssocID="{4ED04ADE-F8B0-41C0-AC86-0A89C209E371}" presName="spacer" presStyleCnt="0"/>
      <dgm:spPr/>
    </dgm:pt>
    <dgm:pt modelId="{3EB885FF-F7D7-4C51-9469-05926DF4316E}" type="pres">
      <dgm:prSet presAssocID="{9A1C1E04-A706-458C-96B0-6CB888204F50}" presName="parentText" presStyleLbl="node1" presStyleIdx="2" presStyleCnt="4">
        <dgm:presLayoutVars>
          <dgm:chMax val="0"/>
          <dgm:bulletEnabled val="1"/>
        </dgm:presLayoutVars>
      </dgm:prSet>
      <dgm:spPr/>
    </dgm:pt>
    <dgm:pt modelId="{635462FD-81A5-4070-9382-64930292CAF8}" type="pres">
      <dgm:prSet presAssocID="{52A2653B-36F2-40FD-B6C6-F12398A66DFD}" presName="spacer" presStyleCnt="0"/>
      <dgm:spPr/>
    </dgm:pt>
    <dgm:pt modelId="{DE49EC7B-6A18-4EC4-9FAD-122198FF79DD}" type="pres">
      <dgm:prSet presAssocID="{FF06BE17-9D8A-4DB3-80C8-93AA027FE4D9}" presName="parentText" presStyleLbl="node1" presStyleIdx="3" presStyleCnt="4">
        <dgm:presLayoutVars>
          <dgm:chMax val="0"/>
          <dgm:bulletEnabled val="1"/>
        </dgm:presLayoutVars>
      </dgm:prSet>
      <dgm:spPr/>
    </dgm:pt>
  </dgm:ptLst>
  <dgm:cxnLst>
    <dgm:cxn modelId="{803D6A25-9182-4C5B-906D-A21438578D21}" srcId="{64AB570E-7796-46DA-AFAA-E7D8A290DE1F}" destId="{FF06BE17-9D8A-4DB3-80C8-93AA027FE4D9}" srcOrd="3" destOrd="0" parTransId="{335940D0-6A8D-44A1-A155-9F461738575B}" sibTransId="{E8FB9470-26A2-4479-A8AE-A2948A324044}"/>
    <dgm:cxn modelId="{B1853645-4C1C-4D4A-ACC8-F8D2D6637725}" srcId="{64AB570E-7796-46DA-AFAA-E7D8A290DE1F}" destId="{A4A9B9E4-1D0F-45F4-99FE-7D838867F020}" srcOrd="0" destOrd="0" parTransId="{00F06081-E891-4BD8-B7A2-E14988CCE0A6}" sibTransId="{110A8327-3973-4992-854C-B854369EFE96}"/>
    <dgm:cxn modelId="{A60F024E-7D21-4AAB-ADAC-8FDE481FCB7D}" srcId="{64AB570E-7796-46DA-AFAA-E7D8A290DE1F}" destId="{9A1C1E04-A706-458C-96B0-6CB888204F50}" srcOrd="2" destOrd="0" parTransId="{56A7D872-2C45-4508-A32C-30D837178A7D}" sibTransId="{52A2653B-36F2-40FD-B6C6-F12398A66DFD}"/>
    <dgm:cxn modelId="{19D1C496-EF62-4788-8A5C-632B6E1656B1}" type="presOf" srcId="{C0CB454A-95B7-4296-8DEB-D2DEB1E4B8D9}" destId="{FE3EC013-0811-4DBA-8700-8846E60F9484}" srcOrd="0" destOrd="0" presId="urn:microsoft.com/office/officeart/2005/8/layout/vList2"/>
    <dgm:cxn modelId="{20773AA5-4236-4B52-B914-06B348046D2B}" type="presOf" srcId="{64AB570E-7796-46DA-AFAA-E7D8A290DE1F}" destId="{E48B03CA-8D66-41D0-A978-8597DD4C6764}" srcOrd="0" destOrd="0" presId="urn:microsoft.com/office/officeart/2005/8/layout/vList2"/>
    <dgm:cxn modelId="{1D5FC9CC-425B-4C83-846B-D3C319003F9A}" type="presOf" srcId="{9A1C1E04-A706-458C-96B0-6CB888204F50}" destId="{3EB885FF-F7D7-4C51-9469-05926DF4316E}" srcOrd="0" destOrd="0" presId="urn:microsoft.com/office/officeart/2005/8/layout/vList2"/>
    <dgm:cxn modelId="{182656FA-CE48-4D96-9A1E-CC64FDD71A0E}" srcId="{64AB570E-7796-46DA-AFAA-E7D8A290DE1F}" destId="{C0CB454A-95B7-4296-8DEB-D2DEB1E4B8D9}" srcOrd="1" destOrd="0" parTransId="{F0B5ED83-49DD-496A-B0F8-2A0A4A2447D1}" sibTransId="{4ED04ADE-F8B0-41C0-AC86-0A89C209E371}"/>
    <dgm:cxn modelId="{0CDE84FA-9F2F-4914-AA9F-41EA52F9DF4F}" type="presOf" srcId="{FF06BE17-9D8A-4DB3-80C8-93AA027FE4D9}" destId="{DE49EC7B-6A18-4EC4-9FAD-122198FF79DD}" srcOrd="0" destOrd="0" presId="urn:microsoft.com/office/officeart/2005/8/layout/vList2"/>
    <dgm:cxn modelId="{12AEC7FA-52A4-4B90-AFA0-34BFE0BB032E}" type="presOf" srcId="{A4A9B9E4-1D0F-45F4-99FE-7D838867F020}" destId="{479B08A9-61CA-4119-AFC6-1E8A6DD28B1A}" srcOrd="0" destOrd="0" presId="urn:microsoft.com/office/officeart/2005/8/layout/vList2"/>
    <dgm:cxn modelId="{B9C6F223-4789-4B24-88F1-AD99BC41F618}" type="presParOf" srcId="{E48B03CA-8D66-41D0-A978-8597DD4C6764}" destId="{479B08A9-61CA-4119-AFC6-1E8A6DD28B1A}" srcOrd="0" destOrd="0" presId="urn:microsoft.com/office/officeart/2005/8/layout/vList2"/>
    <dgm:cxn modelId="{2E41A9FF-81E1-49A3-9BF9-BE708EF94F17}" type="presParOf" srcId="{E48B03CA-8D66-41D0-A978-8597DD4C6764}" destId="{6A0E86F3-C69D-465E-AEC1-CCDCC5A44B58}" srcOrd="1" destOrd="0" presId="urn:microsoft.com/office/officeart/2005/8/layout/vList2"/>
    <dgm:cxn modelId="{4E2D3501-0DC8-4F8E-90B3-A273978DDB83}" type="presParOf" srcId="{E48B03CA-8D66-41D0-A978-8597DD4C6764}" destId="{FE3EC013-0811-4DBA-8700-8846E60F9484}" srcOrd="2" destOrd="0" presId="urn:microsoft.com/office/officeart/2005/8/layout/vList2"/>
    <dgm:cxn modelId="{7FF1CE6B-5371-43BB-A31D-757F7D6DA06D}" type="presParOf" srcId="{E48B03CA-8D66-41D0-A978-8597DD4C6764}" destId="{C4AAA701-E61B-4DBE-BE79-75EABF1D3578}" srcOrd="3" destOrd="0" presId="urn:microsoft.com/office/officeart/2005/8/layout/vList2"/>
    <dgm:cxn modelId="{F6890840-9270-4639-80FB-440C23D4508A}" type="presParOf" srcId="{E48B03CA-8D66-41D0-A978-8597DD4C6764}" destId="{3EB885FF-F7D7-4C51-9469-05926DF4316E}" srcOrd="4" destOrd="0" presId="urn:microsoft.com/office/officeart/2005/8/layout/vList2"/>
    <dgm:cxn modelId="{E74B5CD9-CC81-4444-842E-C6069A978BEA}" type="presParOf" srcId="{E48B03CA-8D66-41D0-A978-8597DD4C6764}" destId="{635462FD-81A5-4070-9382-64930292CAF8}" srcOrd="5" destOrd="0" presId="urn:microsoft.com/office/officeart/2005/8/layout/vList2"/>
    <dgm:cxn modelId="{0F6D220B-E6E6-4C0A-B314-D3B8A8C9FBBF}" type="presParOf" srcId="{E48B03CA-8D66-41D0-A978-8597DD4C6764}" destId="{DE49EC7B-6A18-4EC4-9FAD-122198FF79D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4AB570E-7796-46DA-AFAA-E7D8A290DE1F}"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A4A9B9E4-1D0F-45F4-99FE-7D838867F020}">
      <dgm:prSet/>
      <dgm:spPr/>
      <dgm:t>
        <a:bodyPr/>
        <a:lstStyle/>
        <a:p>
          <a:pPr algn="l" rtl="0"/>
          <a:r>
            <a:rPr lang="en-GB" b="0">
              <a:solidFill>
                <a:schemeClr val="tx1"/>
              </a:solidFill>
            </a:rPr>
            <a:t>If the economy is running up against capacity constraints, the government might implement a supply-side policy</a:t>
          </a:r>
          <a:r>
            <a:rPr lang="en-GB" b="0" i="1">
              <a:solidFill>
                <a:schemeClr val="tx1"/>
              </a:solidFill>
            </a:rPr>
            <a:t>.</a:t>
          </a:r>
          <a:endParaRPr lang="en-US" b="0" i="1" dirty="0">
            <a:solidFill>
              <a:schemeClr val="tx1"/>
            </a:solidFill>
          </a:endParaRPr>
        </a:p>
      </dgm:t>
    </dgm:pt>
    <dgm:pt modelId="{00F06081-E891-4BD8-B7A2-E14988CCE0A6}" type="parTrans" cxnId="{B1853645-4C1C-4D4A-ACC8-F8D2D6637725}">
      <dgm:prSet/>
      <dgm:spPr/>
      <dgm:t>
        <a:bodyPr/>
        <a:lstStyle/>
        <a:p>
          <a:endParaRPr lang="en-US">
            <a:solidFill>
              <a:schemeClr val="tx1"/>
            </a:solidFill>
          </a:endParaRPr>
        </a:p>
      </dgm:t>
    </dgm:pt>
    <dgm:pt modelId="{110A8327-3973-4992-854C-B854369EFE96}" type="sibTrans" cxnId="{B1853645-4C1C-4D4A-ACC8-F8D2D6637725}">
      <dgm:prSet/>
      <dgm:spPr/>
      <dgm:t>
        <a:bodyPr/>
        <a:lstStyle/>
        <a:p>
          <a:endParaRPr lang="en-US">
            <a:solidFill>
              <a:schemeClr val="tx1"/>
            </a:solidFill>
          </a:endParaRPr>
        </a:p>
      </dgm:t>
    </dgm:pt>
    <dgm:pt modelId="{C0CB454A-95B7-4296-8DEB-D2DEB1E4B8D9}">
      <dgm:prSet/>
      <dgm:spPr/>
      <dgm:t>
        <a:bodyPr/>
        <a:lstStyle/>
        <a:p>
          <a:pPr algn="l"/>
          <a:r>
            <a:rPr lang="en-GB" b="0">
              <a:solidFill>
                <a:schemeClr val="tx1"/>
              </a:solidFill>
              <a:latin typeface="Calibri"/>
              <a:ea typeface="Calibri"/>
              <a:cs typeface="Calibri"/>
            </a:rPr>
            <a:t>Investment, for example into training and education, should boost LRAS to LRAS1.</a:t>
          </a:r>
          <a:endParaRPr lang="en-US" b="0" dirty="0">
            <a:solidFill>
              <a:schemeClr val="tx1"/>
            </a:solidFill>
            <a:latin typeface="Calibri"/>
            <a:ea typeface="Calibri"/>
            <a:cs typeface="Calibri"/>
          </a:endParaRPr>
        </a:p>
      </dgm:t>
    </dgm:pt>
    <dgm:pt modelId="{F0B5ED83-49DD-496A-B0F8-2A0A4A2447D1}" type="parTrans" cxnId="{182656FA-CE48-4D96-9A1E-CC64FDD71A0E}">
      <dgm:prSet/>
      <dgm:spPr/>
      <dgm:t>
        <a:bodyPr/>
        <a:lstStyle/>
        <a:p>
          <a:endParaRPr lang="en-US">
            <a:solidFill>
              <a:schemeClr val="tx1"/>
            </a:solidFill>
          </a:endParaRPr>
        </a:p>
      </dgm:t>
    </dgm:pt>
    <dgm:pt modelId="{4ED04ADE-F8B0-41C0-AC86-0A89C209E371}" type="sibTrans" cxnId="{182656FA-CE48-4D96-9A1E-CC64FDD71A0E}">
      <dgm:prSet/>
      <dgm:spPr/>
      <dgm:t>
        <a:bodyPr/>
        <a:lstStyle/>
        <a:p>
          <a:endParaRPr lang="en-US">
            <a:solidFill>
              <a:schemeClr val="tx1"/>
            </a:solidFill>
          </a:endParaRPr>
        </a:p>
      </dgm:t>
    </dgm:pt>
    <dgm:pt modelId="{9A1C1E04-A706-458C-96B0-6CB888204F50}">
      <dgm:prSet/>
      <dgm:spPr/>
      <dgm:t>
        <a:bodyPr/>
        <a:lstStyle/>
        <a:p>
          <a:pPr algn="l"/>
          <a:r>
            <a:rPr lang="en-GB" b="0">
              <a:solidFill>
                <a:schemeClr val="tx1"/>
              </a:solidFill>
              <a:latin typeface="Calibri"/>
              <a:ea typeface="Calibri"/>
              <a:cs typeface="Calibri"/>
            </a:rPr>
            <a:t>This has a positive effect on inflation</a:t>
          </a:r>
          <a:r>
            <a:rPr lang="en-GB" b="0" i="1">
              <a:solidFill>
                <a:schemeClr val="tx1"/>
              </a:solidFill>
              <a:latin typeface="Calibri"/>
              <a:ea typeface="Calibri"/>
              <a:cs typeface="Calibri"/>
            </a:rPr>
            <a:t> </a:t>
          </a:r>
          <a:r>
            <a:rPr lang="en-GB" b="0">
              <a:solidFill>
                <a:schemeClr val="tx1"/>
              </a:solidFill>
              <a:latin typeface="Calibri"/>
              <a:ea typeface="Calibri"/>
              <a:cs typeface="Calibri"/>
            </a:rPr>
            <a:t>as the price level moves from P to P1.</a:t>
          </a:r>
          <a:endParaRPr lang="en-US" b="0" dirty="0">
            <a:solidFill>
              <a:schemeClr val="tx1"/>
            </a:solidFill>
            <a:latin typeface="Calibri"/>
            <a:ea typeface="Calibri"/>
            <a:cs typeface="Calibri"/>
          </a:endParaRPr>
        </a:p>
      </dgm:t>
    </dgm:pt>
    <dgm:pt modelId="{56A7D872-2C45-4508-A32C-30D837178A7D}" type="parTrans" cxnId="{A60F024E-7D21-4AAB-ADAC-8FDE481FCB7D}">
      <dgm:prSet/>
      <dgm:spPr/>
      <dgm:t>
        <a:bodyPr/>
        <a:lstStyle/>
        <a:p>
          <a:endParaRPr lang="en-US">
            <a:solidFill>
              <a:schemeClr val="tx1"/>
            </a:solidFill>
          </a:endParaRPr>
        </a:p>
      </dgm:t>
    </dgm:pt>
    <dgm:pt modelId="{52A2653B-36F2-40FD-B6C6-F12398A66DFD}" type="sibTrans" cxnId="{A60F024E-7D21-4AAB-ADAC-8FDE481FCB7D}">
      <dgm:prSet/>
      <dgm:spPr/>
      <dgm:t>
        <a:bodyPr/>
        <a:lstStyle/>
        <a:p>
          <a:endParaRPr lang="en-US">
            <a:solidFill>
              <a:schemeClr val="tx1"/>
            </a:solidFill>
          </a:endParaRPr>
        </a:p>
      </dgm:t>
    </dgm:pt>
    <dgm:pt modelId="{FF06BE17-9D8A-4DB3-80C8-93AA027FE4D9}">
      <dgm:prSet/>
      <dgm:spPr/>
      <dgm:t>
        <a:bodyPr/>
        <a:lstStyle/>
        <a:p>
          <a:pPr algn="l"/>
          <a:r>
            <a:rPr lang="en-GB" b="0">
              <a:solidFill>
                <a:schemeClr val="tx1"/>
              </a:solidFill>
              <a:latin typeface="Calibri"/>
              <a:ea typeface="Calibri"/>
              <a:cs typeface="Calibri"/>
            </a:rPr>
            <a:t>Economic growth has been enhanced to Y1, also creating employment. Productive potential has also increased to FE1.</a:t>
          </a:r>
          <a:endParaRPr lang="en-US" b="0" dirty="0">
            <a:solidFill>
              <a:schemeClr val="tx1"/>
            </a:solidFill>
            <a:latin typeface="Calibri"/>
            <a:ea typeface="Calibri"/>
            <a:cs typeface="Calibri"/>
          </a:endParaRPr>
        </a:p>
      </dgm:t>
    </dgm:pt>
    <dgm:pt modelId="{335940D0-6A8D-44A1-A155-9F461738575B}" type="parTrans" cxnId="{803D6A25-9182-4C5B-906D-A21438578D21}">
      <dgm:prSet/>
      <dgm:spPr/>
      <dgm:t>
        <a:bodyPr/>
        <a:lstStyle/>
        <a:p>
          <a:endParaRPr lang="en-US">
            <a:solidFill>
              <a:schemeClr val="tx1"/>
            </a:solidFill>
          </a:endParaRPr>
        </a:p>
      </dgm:t>
    </dgm:pt>
    <dgm:pt modelId="{E8FB9470-26A2-4479-A8AE-A2948A324044}" type="sibTrans" cxnId="{803D6A25-9182-4C5B-906D-A21438578D21}">
      <dgm:prSet/>
      <dgm:spPr/>
      <dgm:t>
        <a:bodyPr/>
        <a:lstStyle/>
        <a:p>
          <a:endParaRPr lang="en-US">
            <a:solidFill>
              <a:schemeClr val="tx1"/>
            </a:solidFill>
          </a:endParaRPr>
        </a:p>
      </dgm:t>
    </dgm:pt>
    <dgm:pt modelId="{313EC0A1-1DC2-4412-BC3C-D9F28DCEE946}">
      <dgm:prSet phldr="0"/>
      <dgm:spPr/>
      <dgm:t>
        <a:bodyPr/>
        <a:lstStyle/>
        <a:p>
          <a:pPr algn="l"/>
          <a:r>
            <a:rPr lang="en-GB" b="0">
              <a:solidFill>
                <a:schemeClr val="tx1"/>
              </a:solidFill>
              <a:latin typeface="Calibri"/>
              <a:ea typeface="Calibri"/>
              <a:cs typeface="Calibri"/>
            </a:rPr>
            <a:t>With a more highly skilled workforce, this may improve the competitiveness of UK exports in terms of both quantity and quality, which, all other things being equal, may improve the balance of payments on current account.</a:t>
          </a:r>
          <a:endParaRPr lang="en-US" b="0" dirty="0">
            <a:solidFill>
              <a:schemeClr val="tx1"/>
            </a:solidFill>
            <a:latin typeface="Calibri"/>
            <a:ea typeface="Calibri"/>
            <a:cs typeface="Calibri"/>
          </a:endParaRPr>
        </a:p>
      </dgm:t>
    </dgm:pt>
    <dgm:pt modelId="{3844C549-D2E0-4340-8269-1C41D90AE97E}" type="parTrans" cxnId="{960CA3FB-2AF5-45A6-8BF6-EA801248EF58}">
      <dgm:prSet/>
      <dgm:spPr/>
      <dgm:t>
        <a:bodyPr/>
        <a:lstStyle/>
        <a:p>
          <a:endParaRPr lang="en-GB">
            <a:solidFill>
              <a:schemeClr val="tx1"/>
            </a:solidFill>
          </a:endParaRPr>
        </a:p>
      </dgm:t>
    </dgm:pt>
    <dgm:pt modelId="{70B19D0B-E714-48A4-AB30-14A7C13E1861}" type="sibTrans" cxnId="{960CA3FB-2AF5-45A6-8BF6-EA801248EF58}">
      <dgm:prSet/>
      <dgm:spPr/>
      <dgm:t>
        <a:bodyPr/>
        <a:lstStyle/>
        <a:p>
          <a:endParaRPr lang="en-GB">
            <a:solidFill>
              <a:schemeClr val="tx1"/>
            </a:solidFill>
          </a:endParaRPr>
        </a:p>
      </dgm:t>
    </dgm:pt>
    <dgm:pt modelId="{E48B03CA-8D66-41D0-A978-8597DD4C6764}" type="pres">
      <dgm:prSet presAssocID="{64AB570E-7796-46DA-AFAA-E7D8A290DE1F}" presName="linear" presStyleCnt="0">
        <dgm:presLayoutVars>
          <dgm:animLvl val="lvl"/>
          <dgm:resizeHandles val="exact"/>
        </dgm:presLayoutVars>
      </dgm:prSet>
      <dgm:spPr/>
    </dgm:pt>
    <dgm:pt modelId="{479B08A9-61CA-4119-AFC6-1E8A6DD28B1A}" type="pres">
      <dgm:prSet presAssocID="{A4A9B9E4-1D0F-45F4-99FE-7D838867F020}" presName="parentText" presStyleLbl="node1" presStyleIdx="0" presStyleCnt="5">
        <dgm:presLayoutVars>
          <dgm:chMax val="0"/>
          <dgm:bulletEnabled val="1"/>
        </dgm:presLayoutVars>
      </dgm:prSet>
      <dgm:spPr/>
    </dgm:pt>
    <dgm:pt modelId="{6A0E86F3-C69D-465E-AEC1-CCDCC5A44B58}" type="pres">
      <dgm:prSet presAssocID="{110A8327-3973-4992-854C-B854369EFE96}" presName="spacer" presStyleCnt="0"/>
      <dgm:spPr/>
    </dgm:pt>
    <dgm:pt modelId="{FE3EC013-0811-4DBA-8700-8846E60F9484}" type="pres">
      <dgm:prSet presAssocID="{C0CB454A-95B7-4296-8DEB-D2DEB1E4B8D9}" presName="parentText" presStyleLbl="node1" presStyleIdx="1" presStyleCnt="5">
        <dgm:presLayoutVars>
          <dgm:chMax val="0"/>
          <dgm:bulletEnabled val="1"/>
        </dgm:presLayoutVars>
      </dgm:prSet>
      <dgm:spPr/>
    </dgm:pt>
    <dgm:pt modelId="{C4AAA701-E61B-4DBE-BE79-75EABF1D3578}" type="pres">
      <dgm:prSet presAssocID="{4ED04ADE-F8B0-41C0-AC86-0A89C209E371}" presName="spacer" presStyleCnt="0"/>
      <dgm:spPr/>
    </dgm:pt>
    <dgm:pt modelId="{3EB885FF-F7D7-4C51-9469-05926DF4316E}" type="pres">
      <dgm:prSet presAssocID="{9A1C1E04-A706-458C-96B0-6CB888204F50}" presName="parentText" presStyleLbl="node1" presStyleIdx="2" presStyleCnt="5">
        <dgm:presLayoutVars>
          <dgm:chMax val="0"/>
          <dgm:bulletEnabled val="1"/>
        </dgm:presLayoutVars>
      </dgm:prSet>
      <dgm:spPr/>
    </dgm:pt>
    <dgm:pt modelId="{635462FD-81A5-4070-9382-64930292CAF8}" type="pres">
      <dgm:prSet presAssocID="{52A2653B-36F2-40FD-B6C6-F12398A66DFD}" presName="spacer" presStyleCnt="0"/>
      <dgm:spPr/>
    </dgm:pt>
    <dgm:pt modelId="{DE49EC7B-6A18-4EC4-9FAD-122198FF79DD}" type="pres">
      <dgm:prSet presAssocID="{FF06BE17-9D8A-4DB3-80C8-93AA027FE4D9}" presName="parentText" presStyleLbl="node1" presStyleIdx="3" presStyleCnt="5">
        <dgm:presLayoutVars>
          <dgm:chMax val="0"/>
          <dgm:bulletEnabled val="1"/>
        </dgm:presLayoutVars>
      </dgm:prSet>
      <dgm:spPr/>
    </dgm:pt>
    <dgm:pt modelId="{636A412F-94C6-466E-BA71-30F214CB7E60}" type="pres">
      <dgm:prSet presAssocID="{E8FB9470-26A2-4479-A8AE-A2948A324044}" presName="spacer" presStyleCnt="0"/>
      <dgm:spPr/>
    </dgm:pt>
    <dgm:pt modelId="{017CB6AA-037B-4B65-99C3-52D0A3AF10EB}" type="pres">
      <dgm:prSet presAssocID="{313EC0A1-1DC2-4412-BC3C-D9F28DCEE946}" presName="parentText" presStyleLbl="node1" presStyleIdx="4" presStyleCnt="5">
        <dgm:presLayoutVars>
          <dgm:chMax val="0"/>
          <dgm:bulletEnabled val="1"/>
        </dgm:presLayoutVars>
      </dgm:prSet>
      <dgm:spPr/>
    </dgm:pt>
  </dgm:ptLst>
  <dgm:cxnLst>
    <dgm:cxn modelId="{2A0A8712-A112-4A91-92C7-511F8623328E}" type="presOf" srcId="{9A1C1E04-A706-458C-96B0-6CB888204F50}" destId="{3EB885FF-F7D7-4C51-9469-05926DF4316E}" srcOrd="0" destOrd="0" presId="urn:microsoft.com/office/officeart/2005/8/layout/vList2"/>
    <dgm:cxn modelId="{1BA6A515-953B-49AA-AEAC-441FEEEB522A}" type="presOf" srcId="{A4A9B9E4-1D0F-45F4-99FE-7D838867F020}" destId="{479B08A9-61CA-4119-AFC6-1E8A6DD28B1A}" srcOrd="0" destOrd="0" presId="urn:microsoft.com/office/officeart/2005/8/layout/vList2"/>
    <dgm:cxn modelId="{803D6A25-9182-4C5B-906D-A21438578D21}" srcId="{64AB570E-7796-46DA-AFAA-E7D8A290DE1F}" destId="{FF06BE17-9D8A-4DB3-80C8-93AA027FE4D9}" srcOrd="3" destOrd="0" parTransId="{335940D0-6A8D-44A1-A155-9F461738575B}" sibTransId="{E8FB9470-26A2-4479-A8AE-A2948A324044}"/>
    <dgm:cxn modelId="{2250423D-9F8B-436C-80F4-C5F272F989F6}" type="presOf" srcId="{C0CB454A-95B7-4296-8DEB-D2DEB1E4B8D9}" destId="{FE3EC013-0811-4DBA-8700-8846E60F9484}" srcOrd="0" destOrd="0" presId="urn:microsoft.com/office/officeart/2005/8/layout/vList2"/>
    <dgm:cxn modelId="{B1853645-4C1C-4D4A-ACC8-F8D2D6637725}" srcId="{64AB570E-7796-46DA-AFAA-E7D8A290DE1F}" destId="{A4A9B9E4-1D0F-45F4-99FE-7D838867F020}" srcOrd="0" destOrd="0" parTransId="{00F06081-E891-4BD8-B7A2-E14988CCE0A6}" sibTransId="{110A8327-3973-4992-854C-B854369EFE96}"/>
    <dgm:cxn modelId="{A31DC667-F9B4-4FBB-B83A-3EE14BA97A82}" type="presOf" srcId="{313EC0A1-1DC2-4412-BC3C-D9F28DCEE946}" destId="{017CB6AA-037B-4B65-99C3-52D0A3AF10EB}" srcOrd="0" destOrd="0" presId="urn:microsoft.com/office/officeart/2005/8/layout/vList2"/>
    <dgm:cxn modelId="{A60F024E-7D21-4AAB-ADAC-8FDE481FCB7D}" srcId="{64AB570E-7796-46DA-AFAA-E7D8A290DE1F}" destId="{9A1C1E04-A706-458C-96B0-6CB888204F50}" srcOrd="2" destOrd="0" parTransId="{56A7D872-2C45-4508-A32C-30D837178A7D}" sibTransId="{52A2653B-36F2-40FD-B6C6-F12398A66DFD}"/>
    <dgm:cxn modelId="{CAFC4B83-0EB8-48DF-A0EA-C33AE528BDB4}" type="presOf" srcId="{FF06BE17-9D8A-4DB3-80C8-93AA027FE4D9}" destId="{DE49EC7B-6A18-4EC4-9FAD-122198FF79DD}" srcOrd="0" destOrd="0" presId="urn:microsoft.com/office/officeart/2005/8/layout/vList2"/>
    <dgm:cxn modelId="{D076379B-2D98-44F1-AEE4-D59588A05945}" type="presOf" srcId="{64AB570E-7796-46DA-AFAA-E7D8A290DE1F}" destId="{E48B03CA-8D66-41D0-A978-8597DD4C6764}" srcOrd="0" destOrd="0" presId="urn:microsoft.com/office/officeart/2005/8/layout/vList2"/>
    <dgm:cxn modelId="{182656FA-CE48-4D96-9A1E-CC64FDD71A0E}" srcId="{64AB570E-7796-46DA-AFAA-E7D8A290DE1F}" destId="{C0CB454A-95B7-4296-8DEB-D2DEB1E4B8D9}" srcOrd="1" destOrd="0" parTransId="{F0B5ED83-49DD-496A-B0F8-2A0A4A2447D1}" sibTransId="{4ED04ADE-F8B0-41C0-AC86-0A89C209E371}"/>
    <dgm:cxn modelId="{960CA3FB-2AF5-45A6-8BF6-EA801248EF58}" srcId="{64AB570E-7796-46DA-AFAA-E7D8A290DE1F}" destId="{313EC0A1-1DC2-4412-BC3C-D9F28DCEE946}" srcOrd="4" destOrd="0" parTransId="{3844C549-D2E0-4340-8269-1C41D90AE97E}" sibTransId="{70B19D0B-E714-48A4-AB30-14A7C13E1861}"/>
    <dgm:cxn modelId="{65FC9714-D72C-40B5-A407-E424E2251560}" type="presParOf" srcId="{E48B03CA-8D66-41D0-A978-8597DD4C6764}" destId="{479B08A9-61CA-4119-AFC6-1E8A6DD28B1A}" srcOrd="0" destOrd="0" presId="urn:microsoft.com/office/officeart/2005/8/layout/vList2"/>
    <dgm:cxn modelId="{2F19E3E3-E0F3-473C-A2AE-47B35030B469}" type="presParOf" srcId="{E48B03CA-8D66-41D0-A978-8597DD4C6764}" destId="{6A0E86F3-C69D-465E-AEC1-CCDCC5A44B58}" srcOrd="1" destOrd="0" presId="urn:microsoft.com/office/officeart/2005/8/layout/vList2"/>
    <dgm:cxn modelId="{0D178102-A706-41BB-8526-DFB77EE5D200}" type="presParOf" srcId="{E48B03CA-8D66-41D0-A978-8597DD4C6764}" destId="{FE3EC013-0811-4DBA-8700-8846E60F9484}" srcOrd="2" destOrd="0" presId="urn:microsoft.com/office/officeart/2005/8/layout/vList2"/>
    <dgm:cxn modelId="{37595351-CF5D-4C4D-8B86-D5B866F51EBD}" type="presParOf" srcId="{E48B03CA-8D66-41D0-A978-8597DD4C6764}" destId="{C4AAA701-E61B-4DBE-BE79-75EABF1D3578}" srcOrd="3" destOrd="0" presId="urn:microsoft.com/office/officeart/2005/8/layout/vList2"/>
    <dgm:cxn modelId="{092E12F4-C924-4C83-A36C-A43782175964}" type="presParOf" srcId="{E48B03CA-8D66-41D0-A978-8597DD4C6764}" destId="{3EB885FF-F7D7-4C51-9469-05926DF4316E}" srcOrd="4" destOrd="0" presId="urn:microsoft.com/office/officeart/2005/8/layout/vList2"/>
    <dgm:cxn modelId="{8154A714-7152-4C72-A064-93939170F632}" type="presParOf" srcId="{E48B03CA-8D66-41D0-A978-8597DD4C6764}" destId="{635462FD-81A5-4070-9382-64930292CAF8}" srcOrd="5" destOrd="0" presId="urn:microsoft.com/office/officeart/2005/8/layout/vList2"/>
    <dgm:cxn modelId="{AA5BDE1A-B12C-4AC0-B7E3-6D01549E259C}" type="presParOf" srcId="{E48B03CA-8D66-41D0-A978-8597DD4C6764}" destId="{DE49EC7B-6A18-4EC4-9FAD-122198FF79DD}" srcOrd="6" destOrd="0" presId="urn:microsoft.com/office/officeart/2005/8/layout/vList2"/>
    <dgm:cxn modelId="{50A42767-5201-4BA4-8ED2-E92882568B31}" type="presParOf" srcId="{E48B03CA-8D66-41D0-A978-8597DD4C6764}" destId="{636A412F-94C6-466E-BA71-30F214CB7E60}" srcOrd="7" destOrd="0" presId="urn:microsoft.com/office/officeart/2005/8/layout/vList2"/>
    <dgm:cxn modelId="{E968087A-A19E-4CC7-AFD1-7E47345BCAF2}" type="presParOf" srcId="{E48B03CA-8D66-41D0-A978-8597DD4C6764}" destId="{017CB6AA-037B-4B65-99C3-52D0A3AF10EB}"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F7E575A-7209-478A-9D9E-D13E6FE4D629}"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928108D7-E1B2-49C5-AD21-DD0F6C6709FD}">
      <dgm:prSet/>
      <dgm:spPr/>
      <dgm:t>
        <a:bodyPr/>
        <a:lstStyle/>
        <a:p>
          <a:r>
            <a:rPr lang="en-GB">
              <a:solidFill>
                <a:schemeClr val="tx1"/>
              </a:solidFill>
            </a:rPr>
            <a:t>1) Consider a government wishes to </a:t>
          </a:r>
          <a:r>
            <a:rPr lang="en-GB" b="1">
              <a:solidFill>
                <a:schemeClr val="tx1"/>
              </a:solidFill>
            </a:rPr>
            <a:t>lower unemployment</a:t>
          </a:r>
          <a:r>
            <a:rPr lang="en-GB">
              <a:solidFill>
                <a:schemeClr val="tx1"/>
              </a:solidFill>
            </a:rPr>
            <a:t>.</a:t>
          </a:r>
          <a:endParaRPr lang="en-US">
            <a:solidFill>
              <a:schemeClr val="tx1"/>
            </a:solidFill>
          </a:endParaRPr>
        </a:p>
      </dgm:t>
    </dgm:pt>
    <dgm:pt modelId="{2C7A6C08-09D1-42DF-A9C2-83EC6B9DEA12}" type="parTrans" cxnId="{412FC3D5-17E3-4342-B30B-C71CF3AC8607}">
      <dgm:prSet/>
      <dgm:spPr/>
      <dgm:t>
        <a:bodyPr/>
        <a:lstStyle/>
        <a:p>
          <a:endParaRPr lang="en-US">
            <a:solidFill>
              <a:schemeClr val="tx1"/>
            </a:solidFill>
          </a:endParaRPr>
        </a:p>
      </dgm:t>
    </dgm:pt>
    <dgm:pt modelId="{F2241EF7-9B3E-4AAB-AA6F-E28E8B210B7A}" type="sibTrans" cxnId="{412FC3D5-17E3-4342-B30B-C71CF3AC8607}">
      <dgm:prSet/>
      <dgm:spPr/>
      <dgm:t>
        <a:bodyPr/>
        <a:lstStyle/>
        <a:p>
          <a:endParaRPr lang="en-US">
            <a:solidFill>
              <a:schemeClr val="tx1"/>
            </a:solidFill>
          </a:endParaRPr>
        </a:p>
      </dgm:t>
    </dgm:pt>
    <dgm:pt modelId="{AE1578E7-C74F-41AA-90B4-5DD415779E68}">
      <dgm:prSet/>
      <dgm:spPr/>
      <dgm:t>
        <a:bodyPr/>
        <a:lstStyle/>
        <a:p>
          <a:r>
            <a:rPr lang="en-GB" dirty="0">
              <a:solidFill>
                <a:schemeClr val="tx1"/>
              </a:solidFill>
            </a:rPr>
            <a:t>2) It may </a:t>
          </a:r>
          <a:r>
            <a:rPr lang="en-GB" b="1" dirty="0">
              <a:solidFill>
                <a:schemeClr val="tx1"/>
              </a:solidFill>
            </a:rPr>
            <a:t>increase Government spending</a:t>
          </a:r>
          <a:r>
            <a:rPr lang="en-GB" dirty="0">
              <a:solidFill>
                <a:schemeClr val="tx1"/>
              </a:solidFill>
            </a:rPr>
            <a:t> to achieve this, so </a:t>
          </a:r>
          <a:r>
            <a:rPr lang="en-GB" b="1" dirty="0">
              <a:solidFill>
                <a:schemeClr val="tx1"/>
              </a:solidFill>
            </a:rPr>
            <a:t>AD shifts to the right to AD1</a:t>
          </a:r>
          <a:r>
            <a:rPr lang="en-GB" dirty="0">
              <a:solidFill>
                <a:schemeClr val="tx1"/>
              </a:solidFill>
            </a:rPr>
            <a:t>.</a:t>
          </a:r>
          <a:endParaRPr lang="en-US" dirty="0">
            <a:solidFill>
              <a:schemeClr val="tx1"/>
            </a:solidFill>
          </a:endParaRPr>
        </a:p>
      </dgm:t>
    </dgm:pt>
    <dgm:pt modelId="{E1D70AA5-4B1C-49F8-B534-F3C9D4E5FAD3}" type="parTrans" cxnId="{C9336B43-F275-421E-969F-D7A2CA241C25}">
      <dgm:prSet/>
      <dgm:spPr/>
      <dgm:t>
        <a:bodyPr/>
        <a:lstStyle/>
        <a:p>
          <a:endParaRPr lang="en-US">
            <a:solidFill>
              <a:schemeClr val="tx1"/>
            </a:solidFill>
          </a:endParaRPr>
        </a:p>
      </dgm:t>
    </dgm:pt>
    <dgm:pt modelId="{0BF1937B-D8E4-40E4-B06A-1F467E2A04D6}" type="sibTrans" cxnId="{C9336B43-F275-421E-969F-D7A2CA241C25}">
      <dgm:prSet/>
      <dgm:spPr/>
      <dgm:t>
        <a:bodyPr/>
        <a:lstStyle/>
        <a:p>
          <a:endParaRPr lang="en-US">
            <a:solidFill>
              <a:schemeClr val="tx1"/>
            </a:solidFill>
          </a:endParaRPr>
        </a:p>
      </dgm:t>
    </dgm:pt>
    <dgm:pt modelId="{5015E2F9-5546-44BE-8012-E5131F06CEC3}">
      <dgm:prSet/>
      <dgm:spPr/>
      <dgm:t>
        <a:bodyPr/>
        <a:lstStyle/>
        <a:p>
          <a:r>
            <a:rPr lang="en-GB">
              <a:solidFill>
                <a:schemeClr val="tx1"/>
              </a:solidFill>
            </a:rPr>
            <a:t>3) This has the effect of </a:t>
          </a:r>
          <a:r>
            <a:rPr lang="en-GB" b="1">
              <a:solidFill>
                <a:schemeClr val="tx1"/>
              </a:solidFill>
            </a:rPr>
            <a:t>increasing real national output </a:t>
          </a:r>
          <a:r>
            <a:rPr lang="en-GB">
              <a:solidFill>
                <a:schemeClr val="tx1"/>
              </a:solidFill>
            </a:rPr>
            <a:t>and </a:t>
          </a:r>
          <a:r>
            <a:rPr lang="en-GB" b="1">
              <a:solidFill>
                <a:schemeClr val="tx1"/>
              </a:solidFill>
            </a:rPr>
            <a:t>creating jobs</a:t>
          </a:r>
          <a:r>
            <a:rPr lang="en-GB" b="1" i="1">
              <a:solidFill>
                <a:schemeClr val="tx1"/>
              </a:solidFill>
            </a:rPr>
            <a:t> </a:t>
          </a:r>
          <a:r>
            <a:rPr lang="en-GB">
              <a:solidFill>
                <a:schemeClr val="tx1"/>
              </a:solidFill>
            </a:rPr>
            <a:t>as the economy moves along the SRAS curve.</a:t>
          </a:r>
          <a:endParaRPr lang="en-US">
            <a:solidFill>
              <a:schemeClr val="tx1"/>
            </a:solidFill>
          </a:endParaRPr>
        </a:p>
      </dgm:t>
    </dgm:pt>
    <dgm:pt modelId="{2B55014B-89CC-4F57-9631-66EEFAA9A126}" type="parTrans" cxnId="{A0703789-48C9-4FFA-AC84-7E89B412A468}">
      <dgm:prSet/>
      <dgm:spPr/>
      <dgm:t>
        <a:bodyPr/>
        <a:lstStyle/>
        <a:p>
          <a:endParaRPr lang="en-US">
            <a:solidFill>
              <a:schemeClr val="tx1"/>
            </a:solidFill>
          </a:endParaRPr>
        </a:p>
      </dgm:t>
    </dgm:pt>
    <dgm:pt modelId="{D6B3E750-9AD2-4D39-A193-BBF26B90E490}" type="sibTrans" cxnId="{A0703789-48C9-4FFA-AC84-7E89B412A468}">
      <dgm:prSet/>
      <dgm:spPr/>
      <dgm:t>
        <a:bodyPr/>
        <a:lstStyle/>
        <a:p>
          <a:endParaRPr lang="en-US">
            <a:solidFill>
              <a:schemeClr val="tx1"/>
            </a:solidFill>
          </a:endParaRPr>
        </a:p>
      </dgm:t>
    </dgm:pt>
    <dgm:pt modelId="{C212ABD5-F925-48CA-93CF-83091E63BD2A}">
      <dgm:prSet/>
      <dgm:spPr/>
      <dgm:t>
        <a:bodyPr/>
        <a:lstStyle/>
        <a:p>
          <a:r>
            <a:rPr lang="en-GB">
              <a:solidFill>
                <a:schemeClr val="tx1"/>
              </a:solidFill>
            </a:rPr>
            <a:t>4) However, this has been at the </a:t>
          </a:r>
          <a:r>
            <a:rPr lang="en-GB" b="1">
              <a:solidFill>
                <a:schemeClr val="tx1"/>
              </a:solidFill>
            </a:rPr>
            <a:t>expense of a rise in the price level from P to P1</a:t>
          </a:r>
          <a:r>
            <a:rPr lang="en-GB">
              <a:solidFill>
                <a:schemeClr val="tx1"/>
              </a:solidFill>
            </a:rPr>
            <a:t>.</a:t>
          </a:r>
          <a:endParaRPr lang="en-US">
            <a:solidFill>
              <a:schemeClr val="tx1"/>
            </a:solidFill>
          </a:endParaRPr>
        </a:p>
      </dgm:t>
    </dgm:pt>
    <dgm:pt modelId="{FFE9817B-E362-400F-988E-31DB17E3838D}" type="parTrans" cxnId="{58649D8F-3A49-4C4B-94E5-3E7EBEB9160C}">
      <dgm:prSet/>
      <dgm:spPr/>
      <dgm:t>
        <a:bodyPr/>
        <a:lstStyle/>
        <a:p>
          <a:endParaRPr lang="en-US">
            <a:solidFill>
              <a:schemeClr val="tx1"/>
            </a:solidFill>
          </a:endParaRPr>
        </a:p>
      </dgm:t>
    </dgm:pt>
    <dgm:pt modelId="{62CFF624-50F2-4348-8B65-57AE7690C8C8}" type="sibTrans" cxnId="{58649D8F-3A49-4C4B-94E5-3E7EBEB9160C}">
      <dgm:prSet/>
      <dgm:spPr/>
      <dgm:t>
        <a:bodyPr/>
        <a:lstStyle/>
        <a:p>
          <a:endParaRPr lang="en-US">
            <a:solidFill>
              <a:schemeClr val="tx1"/>
            </a:solidFill>
          </a:endParaRPr>
        </a:p>
      </dgm:t>
    </dgm:pt>
    <dgm:pt modelId="{62A479C0-A737-4305-8E32-995B2F809FC1}" type="pres">
      <dgm:prSet presAssocID="{DF7E575A-7209-478A-9D9E-D13E6FE4D629}" presName="linear" presStyleCnt="0">
        <dgm:presLayoutVars>
          <dgm:animLvl val="lvl"/>
          <dgm:resizeHandles val="exact"/>
        </dgm:presLayoutVars>
      </dgm:prSet>
      <dgm:spPr/>
    </dgm:pt>
    <dgm:pt modelId="{D320BFE9-0610-4963-801D-F14D7961B033}" type="pres">
      <dgm:prSet presAssocID="{928108D7-E1B2-49C5-AD21-DD0F6C6709FD}" presName="parentText" presStyleLbl="node1" presStyleIdx="0" presStyleCnt="4">
        <dgm:presLayoutVars>
          <dgm:chMax val="0"/>
          <dgm:bulletEnabled val="1"/>
        </dgm:presLayoutVars>
      </dgm:prSet>
      <dgm:spPr/>
    </dgm:pt>
    <dgm:pt modelId="{F8A58CC8-927D-4260-95D8-AC12BA5A5725}" type="pres">
      <dgm:prSet presAssocID="{F2241EF7-9B3E-4AAB-AA6F-E28E8B210B7A}" presName="spacer" presStyleCnt="0"/>
      <dgm:spPr/>
    </dgm:pt>
    <dgm:pt modelId="{F4A2BB70-4356-46B8-B8E3-6D37F9B733CE}" type="pres">
      <dgm:prSet presAssocID="{AE1578E7-C74F-41AA-90B4-5DD415779E68}" presName="parentText" presStyleLbl="node1" presStyleIdx="1" presStyleCnt="4">
        <dgm:presLayoutVars>
          <dgm:chMax val="0"/>
          <dgm:bulletEnabled val="1"/>
        </dgm:presLayoutVars>
      </dgm:prSet>
      <dgm:spPr/>
    </dgm:pt>
    <dgm:pt modelId="{38C17B7B-65E9-4DE0-B40F-155365380CA0}" type="pres">
      <dgm:prSet presAssocID="{0BF1937B-D8E4-40E4-B06A-1F467E2A04D6}" presName="spacer" presStyleCnt="0"/>
      <dgm:spPr/>
    </dgm:pt>
    <dgm:pt modelId="{563C50B8-CBCE-45BC-8649-4DB12C1A9363}" type="pres">
      <dgm:prSet presAssocID="{5015E2F9-5546-44BE-8012-E5131F06CEC3}" presName="parentText" presStyleLbl="node1" presStyleIdx="2" presStyleCnt="4">
        <dgm:presLayoutVars>
          <dgm:chMax val="0"/>
          <dgm:bulletEnabled val="1"/>
        </dgm:presLayoutVars>
      </dgm:prSet>
      <dgm:spPr/>
    </dgm:pt>
    <dgm:pt modelId="{0F5F746A-EB26-4756-A3F9-EAD8DA6EEC2E}" type="pres">
      <dgm:prSet presAssocID="{D6B3E750-9AD2-4D39-A193-BBF26B90E490}" presName="spacer" presStyleCnt="0"/>
      <dgm:spPr/>
    </dgm:pt>
    <dgm:pt modelId="{F8D98107-B834-442B-979B-7F2BA0371684}" type="pres">
      <dgm:prSet presAssocID="{C212ABD5-F925-48CA-93CF-83091E63BD2A}" presName="parentText" presStyleLbl="node1" presStyleIdx="3" presStyleCnt="4">
        <dgm:presLayoutVars>
          <dgm:chMax val="0"/>
          <dgm:bulletEnabled val="1"/>
        </dgm:presLayoutVars>
      </dgm:prSet>
      <dgm:spPr/>
    </dgm:pt>
  </dgm:ptLst>
  <dgm:cxnLst>
    <dgm:cxn modelId="{C9336B43-F275-421E-969F-D7A2CA241C25}" srcId="{DF7E575A-7209-478A-9D9E-D13E6FE4D629}" destId="{AE1578E7-C74F-41AA-90B4-5DD415779E68}" srcOrd="1" destOrd="0" parTransId="{E1D70AA5-4B1C-49F8-B534-F3C9D4E5FAD3}" sibTransId="{0BF1937B-D8E4-40E4-B06A-1F467E2A04D6}"/>
    <dgm:cxn modelId="{C0DDF36B-88EA-4F84-98CA-EACB80AD3D41}" type="presOf" srcId="{C212ABD5-F925-48CA-93CF-83091E63BD2A}" destId="{F8D98107-B834-442B-979B-7F2BA0371684}" srcOrd="0" destOrd="0" presId="urn:microsoft.com/office/officeart/2005/8/layout/vList2"/>
    <dgm:cxn modelId="{226F2457-3EC9-4A62-A707-3E0D2E34279A}" type="presOf" srcId="{928108D7-E1B2-49C5-AD21-DD0F6C6709FD}" destId="{D320BFE9-0610-4963-801D-F14D7961B033}" srcOrd="0" destOrd="0" presId="urn:microsoft.com/office/officeart/2005/8/layout/vList2"/>
    <dgm:cxn modelId="{4175B77E-4E12-4E7B-B554-CEBAD6AE740A}" type="presOf" srcId="{AE1578E7-C74F-41AA-90B4-5DD415779E68}" destId="{F4A2BB70-4356-46B8-B8E3-6D37F9B733CE}" srcOrd="0" destOrd="0" presId="urn:microsoft.com/office/officeart/2005/8/layout/vList2"/>
    <dgm:cxn modelId="{59825787-D40F-4B65-8DE4-05F39EC55982}" type="presOf" srcId="{DF7E575A-7209-478A-9D9E-D13E6FE4D629}" destId="{62A479C0-A737-4305-8E32-995B2F809FC1}" srcOrd="0" destOrd="0" presId="urn:microsoft.com/office/officeart/2005/8/layout/vList2"/>
    <dgm:cxn modelId="{A0703789-48C9-4FFA-AC84-7E89B412A468}" srcId="{DF7E575A-7209-478A-9D9E-D13E6FE4D629}" destId="{5015E2F9-5546-44BE-8012-E5131F06CEC3}" srcOrd="2" destOrd="0" parTransId="{2B55014B-89CC-4F57-9631-66EEFAA9A126}" sibTransId="{D6B3E750-9AD2-4D39-A193-BBF26B90E490}"/>
    <dgm:cxn modelId="{58649D8F-3A49-4C4B-94E5-3E7EBEB9160C}" srcId="{DF7E575A-7209-478A-9D9E-D13E6FE4D629}" destId="{C212ABD5-F925-48CA-93CF-83091E63BD2A}" srcOrd="3" destOrd="0" parTransId="{FFE9817B-E362-400F-988E-31DB17E3838D}" sibTransId="{62CFF624-50F2-4348-8B65-57AE7690C8C8}"/>
    <dgm:cxn modelId="{150ECEA4-F874-4D55-B6E4-AE8C63B5C1B9}" type="presOf" srcId="{5015E2F9-5546-44BE-8012-E5131F06CEC3}" destId="{563C50B8-CBCE-45BC-8649-4DB12C1A9363}" srcOrd="0" destOrd="0" presId="urn:microsoft.com/office/officeart/2005/8/layout/vList2"/>
    <dgm:cxn modelId="{412FC3D5-17E3-4342-B30B-C71CF3AC8607}" srcId="{DF7E575A-7209-478A-9D9E-D13E6FE4D629}" destId="{928108D7-E1B2-49C5-AD21-DD0F6C6709FD}" srcOrd="0" destOrd="0" parTransId="{2C7A6C08-09D1-42DF-A9C2-83EC6B9DEA12}" sibTransId="{F2241EF7-9B3E-4AAB-AA6F-E28E8B210B7A}"/>
    <dgm:cxn modelId="{F663794E-476F-4CD8-AE0F-B85AC7689938}" type="presParOf" srcId="{62A479C0-A737-4305-8E32-995B2F809FC1}" destId="{D320BFE9-0610-4963-801D-F14D7961B033}" srcOrd="0" destOrd="0" presId="urn:microsoft.com/office/officeart/2005/8/layout/vList2"/>
    <dgm:cxn modelId="{584FC98E-0828-4FFC-8C61-8F18EDEED9CE}" type="presParOf" srcId="{62A479C0-A737-4305-8E32-995B2F809FC1}" destId="{F8A58CC8-927D-4260-95D8-AC12BA5A5725}" srcOrd="1" destOrd="0" presId="urn:microsoft.com/office/officeart/2005/8/layout/vList2"/>
    <dgm:cxn modelId="{25D4D511-07CE-4D0B-99B2-09BB52ADB128}" type="presParOf" srcId="{62A479C0-A737-4305-8E32-995B2F809FC1}" destId="{F4A2BB70-4356-46B8-B8E3-6D37F9B733CE}" srcOrd="2" destOrd="0" presId="urn:microsoft.com/office/officeart/2005/8/layout/vList2"/>
    <dgm:cxn modelId="{7DB86B27-7EDB-4FF6-819B-84EDD5CE1D31}" type="presParOf" srcId="{62A479C0-A737-4305-8E32-995B2F809FC1}" destId="{38C17B7B-65E9-4DE0-B40F-155365380CA0}" srcOrd="3" destOrd="0" presId="urn:microsoft.com/office/officeart/2005/8/layout/vList2"/>
    <dgm:cxn modelId="{A75FBA64-536E-4C60-8514-257DE9CA03B6}" type="presParOf" srcId="{62A479C0-A737-4305-8E32-995B2F809FC1}" destId="{563C50B8-CBCE-45BC-8649-4DB12C1A9363}" srcOrd="4" destOrd="0" presId="urn:microsoft.com/office/officeart/2005/8/layout/vList2"/>
    <dgm:cxn modelId="{69071E06-B47D-40F9-8F2B-2525CAD6FB45}" type="presParOf" srcId="{62A479C0-A737-4305-8E32-995B2F809FC1}" destId="{0F5F746A-EB26-4756-A3F9-EAD8DA6EEC2E}" srcOrd="5" destOrd="0" presId="urn:microsoft.com/office/officeart/2005/8/layout/vList2"/>
    <dgm:cxn modelId="{B5BBAB2C-72A6-43C0-BF3B-0F5ACDECEAA1}" type="presParOf" srcId="{62A479C0-A737-4305-8E32-995B2F809FC1}" destId="{F8D98107-B834-442B-979B-7F2BA0371684}"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D20E6CC-76DB-40B1-8D29-9B1100754732}" type="doc">
      <dgm:prSet loTypeId="urn:microsoft.com/office/officeart/2005/8/layout/vList2" loCatId="list" qsTypeId="urn:microsoft.com/office/officeart/2005/8/quickstyle/simple5" qsCatId="simple" csTypeId="urn:microsoft.com/office/officeart/2005/8/colors/colorful5" csCatId="colorful" phldr="1"/>
      <dgm:spPr/>
      <dgm:t>
        <a:bodyPr/>
        <a:lstStyle/>
        <a:p>
          <a:endParaRPr lang="en-US"/>
        </a:p>
      </dgm:t>
    </dgm:pt>
    <dgm:pt modelId="{99436CD9-57AB-41D5-982F-86D632BDD3B7}">
      <dgm:prSet/>
      <dgm:spPr/>
      <dgm:t>
        <a:bodyPr/>
        <a:lstStyle/>
        <a:p>
          <a:r>
            <a:rPr lang="en-US" dirty="0">
              <a:solidFill>
                <a:schemeClr val="tx1"/>
              </a:solidFill>
            </a:rPr>
            <a:t>1) Imagine the economy is in </a:t>
          </a:r>
          <a:r>
            <a:rPr lang="en-US" b="1" dirty="0">
              <a:solidFill>
                <a:schemeClr val="tx1"/>
              </a:solidFill>
            </a:rPr>
            <a:t>equilibrium at PQ</a:t>
          </a:r>
          <a:r>
            <a:rPr lang="en-US" dirty="0">
              <a:solidFill>
                <a:schemeClr val="tx1"/>
              </a:solidFill>
            </a:rPr>
            <a:t>, and the government is concerned about </a:t>
          </a:r>
          <a:r>
            <a:rPr lang="en-US" b="1" dirty="0">
              <a:solidFill>
                <a:schemeClr val="tx1"/>
              </a:solidFill>
            </a:rPr>
            <a:t>inflation</a:t>
          </a:r>
          <a:r>
            <a:rPr lang="en-US" dirty="0">
              <a:solidFill>
                <a:schemeClr val="tx1"/>
              </a:solidFill>
            </a:rPr>
            <a:t>.</a:t>
          </a:r>
        </a:p>
      </dgm:t>
    </dgm:pt>
    <dgm:pt modelId="{8B407561-1D80-4082-850D-56D427B946C0}" type="parTrans" cxnId="{5F48D045-69FB-4FC9-B12A-73F3AEA02552}">
      <dgm:prSet/>
      <dgm:spPr/>
      <dgm:t>
        <a:bodyPr/>
        <a:lstStyle/>
        <a:p>
          <a:endParaRPr lang="en-US">
            <a:solidFill>
              <a:schemeClr val="tx1"/>
            </a:solidFill>
          </a:endParaRPr>
        </a:p>
      </dgm:t>
    </dgm:pt>
    <dgm:pt modelId="{57A9F746-5A6A-4EC4-919D-3FE812AC78E5}" type="sibTrans" cxnId="{5F48D045-69FB-4FC9-B12A-73F3AEA02552}">
      <dgm:prSet/>
      <dgm:spPr/>
      <dgm:t>
        <a:bodyPr/>
        <a:lstStyle/>
        <a:p>
          <a:endParaRPr lang="en-US">
            <a:solidFill>
              <a:schemeClr val="tx1"/>
            </a:solidFill>
          </a:endParaRPr>
        </a:p>
      </dgm:t>
    </dgm:pt>
    <dgm:pt modelId="{A229EADC-659E-4B55-AE17-6272865D3FFF}">
      <dgm:prSet/>
      <dgm:spPr/>
      <dgm:t>
        <a:bodyPr/>
        <a:lstStyle/>
        <a:p>
          <a:r>
            <a:rPr lang="en-US" dirty="0">
              <a:solidFill>
                <a:schemeClr val="tx1"/>
              </a:solidFill>
            </a:rPr>
            <a:t>2) It may</a:t>
          </a:r>
          <a:r>
            <a:rPr lang="en-US" i="1" dirty="0">
              <a:solidFill>
                <a:schemeClr val="tx1"/>
              </a:solidFill>
            </a:rPr>
            <a:t> </a:t>
          </a:r>
          <a:r>
            <a:rPr lang="en-US" b="1" dirty="0">
              <a:solidFill>
                <a:schemeClr val="tx1"/>
              </a:solidFill>
            </a:rPr>
            <a:t>increase taxes</a:t>
          </a:r>
          <a:r>
            <a:rPr lang="en-US" b="1" i="1" dirty="0">
              <a:solidFill>
                <a:schemeClr val="tx1"/>
              </a:solidFill>
            </a:rPr>
            <a:t> </a:t>
          </a:r>
          <a:r>
            <a:rPr lang="en-US" dirty="0">
              <a:solidFill>
                <a:schemeClr val="tx1"/>
              </a:solidFill>
            </a:rPr>
            <a:t>in order to </a:t>
          </a:r>
          <a:r>
            <a:rPr lang="en-US" b="1" dirty="0">
              <a:solidFill>
                <a:schemeClr val="tx1"/>
              </a:solidFill>
            </a:rPr>
            <a:t>reduce consumption</a:t>
          </a:r>
          <a:r>
            <a:rPr lang="en-US" dirty="0">
              <a:solidFill>
                <a:schemeClr val="tx1"/>
              </a:solidFill>
            </a:rPr>
            <a:t>.</a:t>
          </a:r>
        </a:p>
      </dgm:t>
    </dgm:pt>
    <dgm:pt modelId="{AB718340-206F-49B8-B0C0-90C12A383ABB}" type="parTrans" cxnId="{90C7F7A8-18B3-47AB-AFB3-9FB77E837F17}">
      <dgm:prSet/>
      <dgm:spPr/>
      <dgm:t>
        <a:bodyPr/>
        <a:lstStyle/>
        <a:p>
          <a:endParaRPr lang="en-US">
            <a:solidFill>
              <a:schemeClr val="tx1"/>
            </a:solidFill>
          </a:endParaRPr>
        </a:p>
      </dgm:t>
    </dgm:pt>
    <dgm:pt modelId="{1265C0BE-58C4-4BBC-AD7C-6A7D4BD94547}" type="sibTrans" cxnId="{90C7F7A8-18B3-47AB-AFB3-9FB77E837F17}">
      <dgm:prSet/>
      <dgm:spPr/>
      <dgm:t>
        <a:bodyPr/>
        <a:lstStyle/>
        <a:p>
          <a:endParaRPr lang="en-US">
            <a:solidFill>
              <a:schemeClr val="tx1"/>
            </a:solidFill>
          </a:endParaRPr>
        </a:p>
      </dgm:t>
    </dgm:pt>
    <dgm:pt modelId="{600DE320-EF2A-485B-9276-8FA789985347}">
      <dgm:prSet/>
      <dgm:spPr/>
      <dgm:t>
        <a:bodyPr/>
        <a:lstStyle/>
        <a:p>
          <a:r>
            <a:rPr lang="en-US" dirty="0">
              <a:solidFill>
                <a:schemeClr val="tx1"/>
              </a:solidFill>
            </a:rPr>
            <a:t>3) As a result, AD will </a:t>
          </a:r>
          <a:r>
            <a:rPr lang="en-US" b="1" dirty="0">
              <a:solidFill>
                <a:schemeClr val="tx1"/>
              </a:solidFill>
            </a:rPr>
            <a:t>shift to the left</a:t>
          </a:r>
          <a:r>
            <a:rPr lang="en-US" dirty="0">
              <a:solidFill>
                <a:schemeClr val="tx1"/>
              </a:solidFill>
            </a:rPr>
            <a:t>.</a:t>
          </a:r>
        </a:p>
      </dgm:t>
    </dgm:pt>
    <dgm:pt modelId="{A9ACAF4F-3613-4667-9242-7D2713C9CD09}" type="parTrans" cxnId="{D4083E2E-24C0-4D37-A800-AB04D71E703D}">
      <dgm:prSet/>
      <dgm:spPr/>
      <dgm:t>
        <a:bodyPr/>
        <a:lstStyle/>
        <a:p>
          <a:endParaRPr lang="en-US">
            <a:solidFill>
              <a:schemeClr val="tx1"/>
            </a:solidFill>
          </a:endParaRPr>
        </a:p>
      </dgm:t>
    </dgm:pt>
    <dgm:pt modelId="{A1E52165-6D51-4E7A-9785-A6F60A86EACC}" type="sibTrans" cxnId="{D4083E2E-24C0-4D37-A800-AB04D71E703D}">
      <dgm:prSet/>
      <dgm:spPr/>
      <dgm:t>
        <a:bodyPr/>
        <a:lstStyle/>
        <a:p>
          <a:endParaRPr lang="en-US">
            <a:solidFill>
              <a:schemeClr val="tx1"/>
            </a:solidFill>
          </a:endParaRPr>
        </a:p>
      </dgm:t>
    </dgm:pt>
    <dgm:pt modelId="{3A954A7D-03FF-449C-B384-88AED2EE3D52}">
      <dgm:prSet/>
      <dgm:spPr/>
      <dgm:t>
        <a:bodyPr/>
        <a:lstStyle/>
        <a:p>
          <a:r>
            <a:rPr lang="en-US" dirty="0">
              <a:solidFill>
                <a:schemeClr val="tx1"/>
              </a:solidFill>
            </a:rPr>
            <a:t>4) This will be effective in </a:t>
          </a:r>
          <a:r>
            <a:rPr lang="en-US" b="1" dirty="0">
              <a:solidFill>
                <a:schemeClr val="tx1"/>
              </a:solidFill>
            </a:rPr>
            <a:t>reducing inflationary pressure </a:t>
          </a:r>
          <a:r>
            <a:rPr lang="en-US" dirty="0">
              <a:solidFill>
                <a:schemeClr val="tx1"/>
              </a:solidFill>
            </a:rPr>
            <a:t>as the</a:t>
          </a:r>
          <a:r>
            <a:rPr lang="en-US" b="1" i="1" dirty="0">
              <a:solidFill>
                <a:schemeClr val="tx1"/>
              </a:solidFill>
            </a:rPr>
            <a:t> </a:t>
          </a:r>
          <a:r>
            <a:rPr lang="en-US" b="1" dirty="0">
              <a:solidFill>
                <a:schemeClr val="tx1"/>
              </a:solidFill>
            </a:rPr>
            <a:t>price level falls from P to P1</a:t>
          </a:r>
          <a:r>
            <a:rPr lang="en-US" dirty="0">
              <a:solidFill>
                <a:schemeClr val="tx1"/>
              </a:solidFill>
            </a:rPr>
            <a:t>.</a:t>
          </a:r>
        </a:p>
      </dgm:t>
    </dgm:pt>
    <dgm:pt modelId="{2ED4567A-A809-4F9D-BA4B-97256A38D32A}" type="parTrans" cxnId="{DD21DA8F-0938-407B-B9F1-8E725FF9082D}">
      <dgm:prSet/>
      <dgm:spPr/>
      <dgm:t>
        <a:bodyPr/>
        <a:lstStyle/>
        <a:p>
          <a:endParaRPr lang="en-US">
            <a:solidFill>
              <a:schemeClr val="tx1"/>
            </a:solidFill>
          </a:endParaRPr>
        </a:p>
      </dgm:t>
    </dgm:pt>
    <dgm:pt modelId="{E8F9C77D-CB6F-4DCB-804C-1E5300DA9A3A}" type="sibTrans" cxnId="{DD21DA8F-0938-407B-B9F1-8E725FF9082D}">
      <dgm:prSet/>
      <dgm:spPr/>
      <dgm:t>
        <a:bodyPr/>
        <a:lstStyle/>
        <a:p>
          <a:endParaRPr lang="en-US">
            <a:solidFill>
              <a:schemeClr val="tx1"/>
            </a:solidFill>
          </a:endParaRPr>
        </a:p>
      </dgm:t>
    </dgm:pt>
    <dgm:pt modelId="{0AACD9BA-F0A5-4472-B2AC-492F58AF633C}">
      <dgm:prSet/>
      <dgm:spPr/>
      <dgm:t>
        <a:bodyPr/>
        <a:lstStyle/>
        <a:p>
          <a:r>
            <a:rPr lang="en-US" dirty="0">
              <a:solidFill>
                <a:schemeClr val="tx1"/>
              </a:solidFill>
            </a:rPr>
            <a:t>6) However, as </a:t>
          </a:r>
          <a:r>
            <a:rPr lang="en-US" b="1" dirty="0">
              <a:solidFill>
                <a:schemeClr val="tx1"/>
              </a:solidFill>
            </a:rPr>
            <a:t>AD falls so does real national output and economic growth</a:t>
          </a:r>
          <a:r>
            <a:rPr lang="en-US" dirty="0">
              <a:solidFill>
                <a:schemeClr val="tx1"/>
              </a:solidFill>
            </a:rPr>
            <a:t>. It is also likely that with lower AD, </a:t>
          </a:r>
          <a:r>
            <a:rPr lang="en-US" b="1" dirty="0">
              <a:solidFill>
                <a:schemeClr val="tx1"/>
              </a:solidFill>
            </a:rPr>
            <a:t>unemployment would rise</a:t>
          </a:r>
          <a:r>
            <a:rPr lang="en-US" dirty="0">
              <a:solidFill>
                <a:schemeClr val="tx1"/>
              </a:solidFill>
            </a:rPr>
            <a:t>.</a:t>
          </a:r>
        </a:p>
      </dgm:t>
    </dgm:pt>
    <dgm:pt modelId="{F2298260-447D-4671-ABF5-B9639F578B5A}" type="parTrans" cxnId="{FFA07608-B4BF-469D-9371-22BBE7230B17}">
      <dgm:prSet/>
      <dgm:spPr/>
      <dgm:t>
        <a:bodyPr/>
        <a:lstStyle/>
        <a:p>
          <a:endParaRPr lang="en-US">
            <a:solidFill>
              <a:schemeClr val="tx1"/>
            </a:solidFill>
          </a:endParaRPr>
        </a:p>
      </dgm:t>
    </dgm:pt>
    <dgm:pt modelId="{414E631B-2C2C-47AC-84E2-084F807A6460}" type="sibTrans" cxnId="{FFA07608-B4BF-469D-9371-22BBE7230B17}">
      <dgm:prSet/>
      <dgm:spPr/>
      <dgm:t>
        <a:bodyPr/>
        <a:lstStyle/>
        <a:p>
          <a:endParaRPr lang="en-US">
            <a:solidFill>
              <a:schemeClr val="tx1"/>
            </a:solidFill>
          </a:endParaRPr>
        </a:p>
      </dgm:t>
    </dgm:pt>
    <dgm:pt modelId="{27B593B9-3878-4373-BEE1-F36BFEE8D2E2}">
      <dgm:prSet/>
      <dgm:spPr/>
      <dgm:t>
        <a:bodyPr/>
        <a:lstStyle/>
        <a:p>
          <a:r>
            <a:rPr lang="en-US" dirty="0">
              <a:solidFill>
                <a:schemeClr val="tx1"/>
              </a:solidFill>
            </a:rPr>
            <a:t>5) As consumers have reduced disposable income, they may </a:t>
          </a:r>
          <a:r>
            <a:rPr lang="en-US" b="1" dirty="0">
              <a:solidFill>
                <a:schemeClr val="tx1"/>
              </a:solidFill>
            </a:rPr>
            <a:t>spend less on imports, so improving the balance of payments</a:t>
          </a:r>
          <a:r>
            <a:rPr lang="en-US" dirty="0">
              <a:solidFill>
                <a:schemeClr val="tx1"/>
              </a:solidFill>
            </a:rPr>
            <a:t>.</a:t>
          </a:r>
        </a:p>
      </dgm:t>
    </dgm:pt>
    <dgm:pt modelId="{C3AA4F10-42AA-4C6C-8C44-7DDA1A0CD4FA}" type="parTrans" cxnId="{8C5476CC-F1BE-49EE-A28D-96618BC73918}">
      <dgm:prSet/>
      <dgm:spPr/>
      <dgm:t>
        <a:bodyPr/>
        <a:lstStyle/>
        <a:p>
          <a:endParaRPr lang="en-US">
            <a:solidFill>
              <a:schemeClr val="tx1"/>
            </a:solidFill>
          </a:endParaRPr>
        </a:p>
      </dgm:t>
    </dgm:pt>
    <dgm:pt modelId="{83912EAA-BEFE-4904-A90E-43A0D031D045}" type="sibTrans" cxnId="{8C5476CC-F1BE-49EE-A28D-96618BC73918}">
      <dgm:prSet/>
      <dgm:spPr/>
      <dgm:t>
        <a:bodyPr/>
        <a:lstStyle/>
        <a:p>
          <a:endParaRPr lang="en-US">
            <a:solidFill>
              <a:schemeClr val="tx1"/>
            </a:solidFill>
          </a:endParaRPr>
        </a:p>
      </dgm:t>
    </dgm:pt>
    <dgm:pt modelId="{5A72FCEC-316F-4276-9AC4-EDDA4BFBF61F}" type="pres">
      <dgm:prSet presAssocID="{ED20E6CC-76DB-40B1-8D29-9B1100754732}" presName="linear" presStyleCnt="0">
        <dgm:presLayoutVars>
          <dgm:animLvl val="lvl"/>
          <dgm:resizeHandles val="exact"/>
        </dgm:presLayoutVars>
      </dgm:prSet>
      <dgm:spPr/>
    </dgm:pt>
    <dgm:pt modelId="{2B820B20-CAB5-40AA-9B6E-AC9B541B4DD8}" type="pres">
      <dgm:prSet presAssocID="{99436CD9-57AB-41D5-982F-86D632BDD3B7}" presName="parentText" presStyleLbl="node1" presStyleIdx="0" presStyleCnt="6">
        <dgm:presLayoutVars>
          <dgm:chMax val="0"/>
          <dgm:bulletEnabled val="1"/>
        </dgm:presLayoutVars>
      </dgm:prSet>
      <dgm:spPr/>
    </dgm:pt>
    <dgm:pt modelId="{2C7AEB10-EAAF-41AD-BC5D-492F0F8132D3}" type="pres">
      <dgm:prSet presAssocID="{57A9F746-5A6A-4EC4-919D-3FE812AC78E5}" presName="spacer" presStyleCnt="0"/>
      <dgm:spPr/>
    </dgm:pt>
    <dgm:pt modelId="{71C49394-EF87-4CF5-BB01-D899A02EA9B0}" type="pres">
      <dgm:prSet presAssocID="{A229EADC-659E-4B55-AE17-6272865D3FFF}" presName="parentText" presStyleLbl="node1" presStyleIdx="1" presStyleCnt="6">
        <dgm:presLayoutVars>
          <dgm:chMax val="0"/>
          <dgm:bulletEnabled val="1"/>
        </dgm:presLayoutVars>
      </dgm:prSet>
      <dgm:spPr/>
    </dgm:pt>
    <dgm:pt modelId="{43545EC3-2020-4CE1-BD87-C943A6CC3EA8}" type="pres">
      <dgm:prSet presAssocID="{1265C0BE-58C4-4BBC-AD7C-6A7D4BD94547}" presName="spacer" presStyleCnt="0"/>
      <dgm:spPr/>
    </dgm:pt>
    <dgm:pt modelId="{865EC6EE-74B2-4FB6-8E19-02667E954BB2}" type="pres">
      <dgm:prSet presAssocID="{600DE320-EF2A-485B-9276-8FA789985347}" presName="parentText" presStyleLbl="node1" presStyleIdx="2" presStyleCnt="6">
        <dgm:presLayoutVars>
          <dgm:chMax val="0"/>
          <dgm:bulletEnabled val="1"/>
        </dgm:presLayoutVars>
      </dgm:prSet>
      <dgm:spPr/>
    </dgm:pt>
    <dgm:pt modelId="{410F8B7E-7F42-45B1-89AF-A6AC0A7CF123}" type="pres">
      <dgm:prSet presAssocID="{A1E52165-6D51-4E7A-9785-A6F60A86EACC}" presName="spacer" presStyleCnt="0"/>
      <dgm:spPr/>
    </dgm:pt>
    <dgm:pt modelId="{17C455B2-4102-4A31-9EE2-F16DB3A19C43}" type="pres">
      <dgm:prSet presAssocID="{3A954A7D-03FF-449C-B384-88AED2EE3D52}" presName="parentText" presStyleLbl="node1" presStyleIdx="3" presStyleCnt="6">
        <dgm:presLayoutVars>
          <dgm:chMax val="0"/>
          <dgm:bulletEnabled val="1"/>
        </dgm:presLayoutVars>
      </dgm:prSet>
      <dgm:spPr/>
    </dgm:pt>
    <dgm:pt modelId="{8FE53461-BA40-4922-89D6-311D36623533}" type="pres">
      <dgm:prSet presAssocID="{E8F9C77D-CB6F-4DCB-804C-1E5300DA9A3A}" presName="spacer" presStyleCnt="0"/>
      <dgm:spPr/>
    </dgm:pt>
    <dgm:pt modelId="{DE36ED64-69DF-4063-B091-4A18DDAA4EA0}" type="pres">
      <dgm:prSet presAssocID="{27B593B9-3878-4373-BEE1-F36BFEE8D2E2}" presName="parentText" presStyleLbl="node1" presStyleIdx="4" presStyleCnt="6">
        <dgm:presLayoutVars>
          <dgm:chMax val="0"/>
          <dgm:bulletEnabled val="1"/>
        </dgm:presLayoutVars>
      </dgm:prSet>
      <dgm:spPr/>
    </dgm:pt>
    <dgm:pt modelId="{F34097B1-5F2F-4E9C-A0F2-DE5683C74418}" type="pres">
      <dgm:prSet presAssocID="{83912EAA-BEFE-4904-A90E-43A0D031D045}" presName="spacer" presStyleCnt="0"/>
      <dgm:spPr/>
    </dgm:pt>
    <dgm:pt modelId="{A4252D5B-A57A-45C2-9479-B85F91C1CFCB}" type="pres">
      <dgm:prSet presAssocID="{0AACD9BA-F0A5-4472-B2AC-492F58AF633C}" presName="parentText" presStyleLbl="node1" presStyleIdx="5" presStyleCnt="6">
        <dgm:presLayoutVars>
          <dgm:chMax val="0"/>
          <dgm:bulletEnabled val="1"/>
        </dgm:presLayoutVars>
      </dgm:prSet>
      <dgm:spPr/>
    </dgm:pt>
  </dgm:ptLst>
  <dgm:cxnLst>
    <dgm:cxn modelId="{FFA07608-B4BF-469D-9371-22BBE7230B17}" srcId="{ED20E6CC-76DB-40B1-8D29-9B1100754732}" destId="{0AACD9BA-F0A5-4472-B2AC-492F58AF633C}" srcOrd="5" destOrd="0" parTransId="{F2298260-447D-4671-ABF5-B9639F578B5A}" sibTransId="{414E631B-2C2C-47AC-84E2-084F807A6460}"/>
    <dgm:cxn modelId="{25C07E1C-A275-4715-8F6B-DFB81BE84A7A}" type="presOf" srcId="{ED20E6CC-76DB-40B1-8D29-9B1100754732}" destId="{5A72FCEC-316F-4276-9AC4-EDDA4BFBF61F}" srcOrd="0" destOrd="0" presId="urn:microsoft.com/office/officeart/2005/8/layout/vList2"/>
    <dgm:cxn modelId="{D4083E2E-24C0-4D37-A800-AB04D71E703D}" srcId="{ED20E6CC-76DB-40B1-8D29-9B1100754732}" destId="{600DE320-EF2A-485B-9276-8FA789985347}" srcOrd="2" destOrd="0" parTransId="{A9ACAF4F-3613-4667-9242-7D2713C9CD09}" sibTransId="{A1E52165-6D51-4E7A-9785-A6F60A86EACC}"/>
    <dgm:cxn modelId="{462D662F-634B-43FE-B78F-1C22A72474B3}" type="presOf" srcId="{27B593B9-3878-4373-BEE1-F36BFEE8D2E2}" destId="{DE36ED64-69DF-4063-B091-4A18DDAA4EA0}" srcOrd="0" destOrd="0" presId="urn:microsoft.com/office/officeart/2005/8/layout/vList2"/>
    <dgm:cxn modelId="{D679D832-6F8A-4C7B-AE88-4457204E0890}" type="presOf" srcId="{600DE320-EF2A-485B-9276-8FA789985347}" destId="{865EC6EE-74B2-4FB6-8E19-02667E954BB2}" srcOrd="0" destOrd="0" presId="urn:microsoft.com/office/officeart/2005/8/layout/vList2"/>
    <dgm:cxn modelId="{5F48D045-69FB-4FC9-B12A-73F3AEA02552}" srcId="{ED20E6CC-76DB-40B1-8D29-9B1100754732}" destId="{99436CD9-57AB-41D5-982F-86D632BDD3B7}" srcOrd="0" destOrd="0" parTransId="{8B407561-1D80-4082-850D-56D427B946C0}" sibTransId="{57A9F746-5A6A-4EC4-919D-3FE812AC78E5}"/>
    <dgm:cxn modelId="{DD21DA8F-0938-407B-B9F1-8E725FF9082D}" srcId="{ED20E6CC-76DB-40B1-8D29-9B1100754732}" destId="{3A954A7D-03FF-449C-B384-88AED2EE3D52}" srcOrd="3" destOrd="0" parTransId="{2ED4567A-A809-4F9D-BA4B-97256A38D32A}" sibTransId="{E8F9C77D-CB6F-4DCB-804C-1E5300DA9A3A}"/>
    <dgm:cxn modelId="{088A63A4-0E82-4BAB-82F3-7E748389215E}" type="presOf" srcId="{A229EADC-659E-4B55-AE17-6272865D3FFF}" destId="{71C49394-EF87-4CF5-BB01-D899A02EA9B0}" srcOrd="0" destOrd="0" presId="urn:microsoft.com/office/officeart/2005/8/layout/vList2"/>
    <dgm:cxn modelId="{90C7F7A8-18B3-47AB-AFB3-9FB77E837F17}" srcId="{ED20E6CC-76DB-40B1-8D29-9B1100754732}" destId="{A229EADC-659E-4B55-AE17-6272865D3FFF}" srcOrd="1" destOrd="0" parTransId="{AB718340-206F-49B8-B0C0-90C12A383ABB}" sibTransId="{1265C0BE-58C4-4BBC-AD7C-6A7D4BD94547}"/>
    <dgm:cxn modelId="{74AAA2CB-5961-4E97-90D8-419623495FEB}" type="presOf" srcId="{3A954A7D-03FF-449C-B384-88AED2EE3D52}" destId="{17C455B2-4102-4A31-9EE2-F16DB3A19C43}" srcOrd="0" destOrd="0" presId="urn:microsoft.com/office/officeart/2005/8/layout/vList2"/>
    <dgm:cxn modelId="{8C5476CC-F1BE-49EE-A28D-96618BC73918}" srcId="{ED20E6CC-76DB-40B1-8D29-9B1100754732}" destId="{27B593B9-3878-4373-BEE1-F36BFEE8D2E2}" srcOrd="4" destOrd="0" parTransId="{C3AA4F10-42AA-4C6C-8C44-7DDA1A0CD4FA}" sibTransId="{83912EAA-BEFE-4904-A90E-43A0D031D045}"/>
    <dgm:cxn modelId="{7C537CDC-02FD-4C42-B591-DD740831CB00}" type="presOf" srcId="{99436CD9-57AB-41D5-982F-86D632BDD3B7}" destId="{2B820B20-CAB5-40AA-9B6E-AC9B541B4DD8}" srcOrd="0" destOrd="0" presId="urn:microsoft.com/office/officeart/2005/8/layout/vList2"/>
    <dgm:cxn modelId="{180BB4EC-D3A2-4B12-8F39-BBA1C24ABF08}" type="presOf" srcId="{0AACD9BA-F0A5-4472-B2AC-492F58AF633C}" destId="{A4252D5B-A57A-45C2-9479-B85F91C1CFCB}" srcOrd="0" destOrd="0" presId="urn:microsoft.com/office/officeart/2005/8/layout/vList2"/>
    <dgm:cxn modelId="{D72B3931-8F1B-4177-A835-9541940BD794}" type="presParOf" srcId="{5A72FCEC-316F-4276-9AC4-EDDA4BFBF61F}" destId="{2B820B20-CAB5-40AA-9B6E-AC9B541B4DD8}" srcOrd="0" destOrd="0" presId="urn:microsoft.com/office/officeart/2005/8/layout/vList2"/>
    <dgm:cxn modelId="{D73172C6-FB81-43A3-9C9A-3C87C1F459F1}" type="presParOf" srcId="{5A72FCEC-316F-4276-9AC4-EDDA4BFBF61F}" destId="{2C7AEB10-EAAF-41AD-BC5D-492F0F8132D3}" srcOrd="1" destOrd="0" presId="urn:microsoft.com/office/officeart/2005/8/layout/vList2"/>
    <dgm:cxn modelId="{F04DE2D9-3B7C-42A4-B2CB-4A4F867D9C1B}" type="presParOf" srcId="{5A72FCEC-316F-4276-9AC4-EDDA4BFBF61F}" destId="{71C49394-EF87-4CF5-BB01-D899A02EA9B0}" srcOrd="2" destOrd="0" presId="urn:microsoft.com/office/officeart/2005/8/layout/vList2"/>
    <dgm:cxn modelId="{41ACFFC6-51FD-48FD-86FC-41C2B62FAB95}" type="presParOf" srcId="{5A72FCEC-316F-4276-9AC4-EDDA4BFBF61F}" destId="{43545EC3-2020-4CE1-BD87-C943A6CC3EA8}" srcOrd="3" destOrd="0" presId="urn:microsoft.com/office/officeart/2005/8/layout/vList2"/>
    <dgm:cxn modelId="{B9396057-0262-4CCA-A58F-408715431040}" type="presParOf" srcId="{5A72FCEC-316F-4276-9AC4-EDDA4BFBF61F}" destId="{865EC6EE-74B2-4FB6-8E19-02667E954BB2}" srcOrd="4" destOrd="0" presId="urn:microsoft.com/office/officeart/2005/8/layout/vList2"/>
    <dgm:cxn modelId="{F35A9782-3FCC-4014-BB0A-BC9A0F76995A}" type="presParOf" srcId="{5A72FCEC-316F-4276-9AC4-EDDA4BFBF61F}" destId="{410F8B7E-7F42-45B1-89AF-A6AC0A7CF123}" srcOrd="5" destOrd="0" presId="urn:microsoft.com/office/officeart/2005/8/layout/vList2"/>
    <dgm:cxn modelId="{794AF6E8-8878-4E95-A01C-20E2DE60E51C}" type="presParOf" srcId="{5A72FCEC-316F-4276-9AC4-EDDA4BFBF61F}" destId="{17C455B2-4102-4A31-9EE2-F16DB3A19C43}" srcOrd="6" destOrd="0" presId="urn:microsoft.com/office/officeart/2005/8/layout/vList2"/>
    <dgm:cxn modelId="{39D8F38F-0F15-4DA1-9F26-91D5E877E2B8}" type="presParOf" srcId="{5A72FCEC-316F-4276-9AC4-EDDA4BFBF61F}" destId="{8FE53461-BA40-4922-89D6-311D36623533}" srcOrd="7" destOrd="0" presId="urn:microsoft.com/office/officeart/2005/8/layout/vList2"/>
    <dgm:cxn modelId="{E0383BF8-982A-42EA-BD69-2E60F56C7D68}" type="presParOf" srcId="{5A72FCEC-316F-4276-9AC4-EDDA4BFBF61F}" destId="{DE36ED64-69DF-4063-B091-4A18DDAA4EA0}" srcOrd="8" destOrd="0" presId="urn:microsoft.com/office/officeart/2005/8/layout/vList2"/>
    <dgm:cxn modelId="{D3F4767C-A814-49D8-9C9F-5D6205D85E41}" type="presParOf" srcId="{5A72FCEC-316F-4276-9AC4-EDDA4BFBF61F}" destId="{F34097B1-5F2F-4E9C-A0F2-DE5683C74418}" srcOrd="9" destOrd="0" presId="urn:microsoft.com/office/officeart/2005/8/layout/vList2"/>
    <dgm:cxn modelId="{053C85B8-3C89-4AB5-9A1A-66CE9793AD60}" type="presParOf" srcId="{5A72FCEC-316F-4276-9AC4-EDDA4BFBF61F}" destId="{A4252D5B-A57A-45C2-9479-B85F91C1CFCB}"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0A6466-1581-422E-A3F7-0E65C8EB070B}">
      <dsp:nvSpPr>
        <dsp:cNvPr id="0" name=""/>
        <dsp:cNvSpPr/>
      </dsp:nvSpPr>
      <dsp:spPr>
        <a:xfrm>
          <a:off x="0" y="2492"/>
          <a:ext cx="4869656"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D613BA-69CD-44DB-A47F-7256705E3750}">
      <dsp:nvSpPr>
        <dsp:cNvPr id="0" name=""/>
        <dsp:cNvSpPr/>
      </dsp:nvSpPr>
      <dsp:spPr>
        <a:xfrm>
          <a:off x="0" y="2492"/>
          <a:ext cx="4869656"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a:t>What is meant by the term supply-side policy.</a:t>
          </a:r>
          <a:endParaRPr lang="en-US" sz="3400" kern="1200"/>
        </a:p>
      </dsp:txBody>
      <dsp:txXfrm>
        <a:off x="0" y="2492"/>
        <a:ext cx="4869656" cy="1700138"/>
      </dsp:txXfrm>
    </dsp:sp>
    <dsp:sp modelId="{1858C79A-9A9F-47C8-8D77-193C39744823}">
      <dsp:nvSpPr>
        <dsp:cNvPr id="0" name=""/>
        <dsp:cNvSpPr/>
      </dsp:nvSpPr>
      <dsp:spPr>
        <a:xfrm>
          <a:off x="0" y="1702630"/>
          <a:ext cx="4869656" cy="0"/>
        </a:xfrm>
        <a:prstGeom prst="line">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8D4A4A-DCCB-4A8C-81EE-9F48F1F2865D}">
      <dsp:nvSpPr>
        <dsp:cNvPr id="0" name=""/>
        <dsp:cNvSpPr/>
      </dsp:nvSpPr>
      <dsp:spPr>
        <a:xfrm>
          <a:off x="0" y="1702630"/>
          <a:ext cx="4869656"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a:t>Write down 3 different supply-side policies.</a:t>
          </a:r>
          <a:endParaRPr lang="en-US" sz="3400" kern="1200"/>
        </a:p>
      </dsp:txBody>
      <dsp:txXfrm>
        <a:off x="0" y="1702630"/>
        <a:ext cx="4869656" cy="1700138"/>
      </dsp:txXfrm>
    </dsp:sp>
    <dsp:sp modelId="{77B04F02-CA26-4F12-83B8-11FD4C4096EA}">
      <dsp:nvSpPr>
        <dsp:cNvPr id="0" name=""/>
        <dsp:cNvSpPr/>
      </dsp:nvSpPr>
      <dsp:spPr>
        <a:xfrm>
          <a:off x="0" y="3402769"/>
          <a:ext cx="4869656" cy="0"/>
        </a:xfrm>
        <a:prstGeom prst="line">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97BF06-DB07-4225-A0FE-34B2A3554230}">
      <dsp:nvSpPr>
        <dsp:cNvPr id="0" name=""/>
        <dsp:cNvSpPr/>
      </dsp:nvSpPr>
      <dsp:spPr>
        <a:xfrm>
          <a:off x="0" y="3402769"/>
          <a:ext cx="4869656" cy="17001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en-GB" sz="3400" kern="1200"/>
            <a:t>Research recent supply-side policies implemented by the UK Government.</a:t>
          </a:r>
          <a:endParaRPr lang="en-US" sz="3400" kern="1200"/>
        </a:p>
      </dsp:txBody>
      <dsp:txXfrm>
        <a:off x="0" y="3402769"/>
        <a:ext cx="4869656" cy="170013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4E2F92-7E0A-457A-8A25-6E417F9E855D}">
      <dsp:nvSpPr>
        <dsp:cNvPr id="0" name=""/>
        <dsp:cNvSpPr/>
      </dsp:nvSpPr>
      <dsp:spPr>
        <a:xfrm>
          <a:off x="0" y="38246"/>
          <a:ext cx="4697730" cy="176139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The achievement of one objective may also help to meet additional objectives</a:t>
          </a:r>
          <a:endParaRPr lang="en-US" sz="2500" kern="1200"/>
        </a:p>
      </dsp:txBody>
      <dsp:txXfrm>
        <a:off x="85984" y="124230"/>
        <a:ext cx="4525762" cy="1589430"/>
      </dsp:txXfrm>
    </dsp:sp>
    <dsp:sp modelId="{C0EC6FB0-2E89-44A1-A9DF-B6E2C99E4382}">
      <dsp:nvSpPr>
        <dsp:cNvPr id="0" name=""/>
        <dsp:cNvSpPr/>
      </dsp:nvSpPr>
      <dsp:spPr>
        <a:xfrm>
          <a:off x="0" y="1871644"/>
          <a:ext cx="4697730" cy="1761398"/>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However, the objectives also </a:t>
          </a:r>
          <a:r>
            <a:rPr lang="en-GB" sz="2500" b="1" kern="1200"/>
            <a:t>inherently conflict</a:t>
          </a:r>
          <a:r>
            <a:rPr lang="en-GB" sz="2500" kern="1200"/>
            <a:t>, so progress towards one, may hamper the progress towards others</a:t>
          </a:r>
          <a:endParaRPr lang="en-US" sz="2500" kern="1200"/>
        </a:p>
      </dsp:txBody>
      <dsp:txXfrm>
        <a:off x="85984" y="1957628"/>
        <a:ext cx="4525762" cy="1589430"/>
      </dsp:txXfrm>
    </dsp:sp>
    <dsp:sp modelId="{64E5202E-1083-4A98-A234-7EFDFA7CD3C6}">
      <dsp:nvSpPr>
        <dsp:cNvPr id="0" name=""/>
        <dsp:cNvSpPr/>
      </dsp:nvSpPr>
      <dsp:spPr>
        <a:xfrm>
          <a:off x="0" y="3705043"/>
          <a:ext cx="4697730" cy="176139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GB" sz="2500" kern="1200"/>
            <a:t>As a consequence, governments have to </a:t>
          </a:r>
          <a:r>
            <a:rPr lang="en-GB" sz="2500" b="1" kern="1200"/>
            <a:t>prioritise</a:t>
          </a:r>
          <a:r>
            <a:rPr lang="en-GB" sz="2500" kern="1200"/>
            <a:t> which objective they consider to be the most important</a:t>
          </a:r>
          <a:endParaRPr lang="en-US" sz="2500" kern="1200"/>
        </a:p>
      </dsp:txBody>
      <dsp:txXfrm>
        <a:off x="85984" y="3791027"/>
        <a:ext cx="4525762" cy="15894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5F98AD-CA66-4EA1-BB4B-9D0DD5CE37EE}">
      <dsp:nvSpPr>
        <dsp:cNvPr id="0" name=""/>
        <dsp:cNvSpPr/>
      </dsp:nvSpPr>
      <dsp:spPr>
        <a:xfrm>
          <a:off x="0" y="59555"/>
          <a:ext cx="4697730" cy="67532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Negative externalities</a:t>
          </a:r>
          <a:endParaRPr lang="en-US" sz="1700" kern="1200"/>
        </a:p>
      </dsp:txBody>
      <dsp:txXfrm>
        <a:off x="32967" y="92522"/>
        <a:ext cx="4631796" cy="609393"/>
      </dsp:txXfrm>
    </dsp:sp>
    <dsp:sp modelId="{C0182F48-AB3D-402E-8763-B25C6C854107}">
      <dsp:nvSpPr>
        <dsp:cNvPr id="0" name=""/>
        <dsp:cNvSpPr/>
      </dsp:nvSpPr>
      <dsp:spPr>
        <a:xfrm>
          <a:off x="0" y="734883"/>
          <a:ext cx="4697730" cy="413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153" tIns="21590" rIns="120904" bIns="21590" numCol="1" spcCol="1270" anchor="t" anchorCtr="0">
          <a:noAutofit/>
        </a:bodyPr>
        <a:lstStyle/>
        <a:p>
          <a:pPr marL="114300" lvl="1" indent="-114300" algn="l" defTabSz="577850">
            <a:lnSpc>
              <a:spcPct val="90000"/>
            </a:lnSpc>
            <a:spcBef>
              <a:spcPct val="0"/>
            </a:spcBef>
            <a:spcAft>
              <a:spcPct val="20000"/>
            </a:spcAft>
            <a:buChar char="•"/>
          </a:pPr>
          <a:r>
            <a:rPr lang="en-GB" sz="1300" kern="1200"/>
            <a:t>the costs and benefits to a third party created by economic agents when undertaking their activities e.g. pollution</a:t>
          </a:r>
          <a:endParaRPr lang="en-US" sz="1300" kern="1200"/>
        </a:p>
      </dsp:txBody>
      <dsp:txXfrm>
        <a:off x="0" y="734883"/>
        <a:ext cx="4697730" cy="413482"/>
      </dsp:txXfrm>
    </dsp:sp>
    <dsp:sp modelId="{947993A3-1C87-4E34-A4EE-1486699AA6E2}">
      <dsp:nvSpPr>
        <dsp:cNvPr id="0" name=""/>
        <dsp:cNvSpPr/>
      </dsp:nvSpPr>
      <dsp:spPr>
        <a:xfrm>
          <a:off x="0" y="1148366"/>
          <a:ext cx="4697730" cy="675327"/>
        </a:xfrm>
        <a:prstGeom prst="roundRect">
          <a:avLst/>
        </a:prstGeom>
        <a:solidFill>
          <a:schemeClr val="accent2">
            <a:hueOff val="-242561"/>
            <a:satOff val="-13988"/>
            <a:lumOff val="14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Long term impact on the environment e.g. global warming</a:t>
          </a:r>
          <a:endParaRPr lang="en-US" sz="1700" kern="1200"/>
        </a:p>
      </dsp:txBody>
      <dsp:txXfrm>
        <a:off x="32967" y="1181333"/>
        <a:ext cx="4631796" cy="609393"/>
      </dsp:txXfrm>
    </dsp:sp>
    <dsp:sp modelId="{08993BE4-5D2D-44B3-A9FC-79213A8D3548}">
      <dsp:nvSpPr>
        <dsp:cNvPr id="0" name=""/>
        <dsp:cNvSpPr/>
      </dsp:nvSpPr>
      <dsp:spPr>
        <a:xfrm>
          <a:off x="0" y="1872653"/>
          <a:ext cx="4697730" cy="675327"/>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Overuse of scarce resources</a:t>
          </a:r>
          <a:endParaRPr lang="en-US" sz="1700" kern="1200"/>
        </a:p>
      </dsp:txBody>
      <dsp:txXfrm>
        <a:off x="32967" y="1905620"/>
        <a:ext cx="4631796" cy="609393"/>
      </dsp:txXfrm>
    </dsp:sp>
    <dsp:sp modelId="{360A8428-6BE6-4249-9AD6-D781D549297F}">
      <dsp:nvSpPr>
        <dsp:cNvPr id="0" name=""/>
        <dsp:cNvSpPr/>
      </dsp:nvSpPr>
      <dsp:spPr>
        <a:xfrm>
          <a:off x="0" y="2596941"/>
          <a:ext cx="4697730" cy="675327"/>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Potential increase in the consumption of demerit goods</a:t>
          </a:r>
          <a:endParaRPr lang="en-US" sz="1700" kern="1200"/>
        </a:p>
      </dsp:txBody>
      <dsp:txXfrm>
        <a:off x="32967" y="2629908"/>
        <a:ext cx="4631796" cy="609393"/>
      </dsp:txXfrm>
    </dsp:sp>
    <dsp:sp modelId="{FD678C5F-6851-4B1C-B33A-2CF07CC95BA9}">
      <dsp:nvSpPr>
        <dsp:cNvPr id="0" name=""/>
        <dsp:cNvSpPr/>
      </dsp:nvSpPr>
      <dsp:spPr>
        <a:xfrm>
          <a:off x="0" y="3321229"/>
          <a:ext cx="4697730" cy="675327"/>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Income and wealth inequality</a:t>
          </a:r>
          <a:endParaRPr lang="en-US" sz="1700" kern="1200"/>
        </a:p>
      </dsp:txBody>
      <dsp:txXfrm>
        <a:off x="32967" y="3354196"/>
        <a:ext cx="4631796" cy="609393"/>
      </dsp:txXfrm>
    </dsp:sp>
    <dsp:sp modelId="{86E04F02-9A40-4166-98B2-265E82D60E67}">
      <dsp:nvSpPr>
        <dsp:cNvPr id="0" name=""/>
        <dsp:cNvSpPr/>
      </dsp:nvSpPr>
      <dsp:spPr>
        <a:xfrm>
          <a:off x="0" y="4045516"/>
          <a:ext cx="4697730" cy="675327"/>
        </a:xfrm>
        <a:prstGeom prst="roundRect">
          <a:avLst/>
        </a:prstGeom>
        <a:solidFill>
          <a:schemeClr val="accent2">
            <a:hueOff val="-1212803"/>
            <a:satOff val="-69940"/>
            <a:lumOff val="7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Work life balance</a:t>
          </a:r>
          <a:endParaRPr lang="en-US" sz="1700" kern="1200"/>
        </a:p>
      </dsp:txBody>
      <dsp:txXfrm>
        <a:off x="32967" y="4078483"/>
        <a:ext cx="4631796" cy="609393"/>
      </dsp:txXfrm>
    </dsp:sp>
    <dsp:sp modelId="{227A8526-B028-4C0D-BB7C-CE6DA27E57B2}">
      <dsp:nvSpPr>
        <dsp:cNvPr id="0" name=""/>
        <dsp:cNvSpPr/>
      </dsp:nvSpPr>
      <dsp:spPr>
        <a:xfrm>
          <a:off x="0" y="4769804"/>
          <a:ext cx="4697730" cy="675327"/>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What is the opportunity cost of growth?</a:t>
          </a:r>
          <a:endParaRPr lang="en-US" sz="1700" kern="1200"/>
        </a:p>
      </dsp:txBody>
      <dsp:txXfrm>
        <a:off x="32967" y="4802771"/>
        <a:ext cx="4631796" cy="60939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1300F-5405-4082-9B4D-532A9F8656E7}">
      <dsp:nvSpPr>
        <dsp:cNvPr id="0" name=""/>
        <dsp:cNvSpPr/>
      </dsp:nvSpPr>
      <dsp:spPr>
        <a:xfrm>
          <a:off x="0" y="124343"/>
          <a:ext cx="4697730" cy="11419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The Government can increase government spending in order to pay for merit goods in areas such as education and health. This can impact on private sector supply</a:t>
          </a:r>
          <a:endParaRPr lang="en-US" sz="1600" kern="1200"/>
        </a:p>
      </dsp:txBody>
      <dsp:txXfrm>
        <a:off x="55744" y="180087"/>
        <a:ext cx="4586242" cy="1030432"/>
      </dsp:txXfrm>
    </dsp:sp>
    <dsp:sp modelId="{890580D5-5457-4C48-AF7D-2229317F02AC}">
      <dsp:nvSpPr>
        <dsp:cNvPr id="0" name=""/>
        <dsp:cNvSpPr/>
      </dsp:nvSpPr>
      <dsp:spPr>
        <a:xfrm>
          <a:off x="0" y="1312343"/>
          <a:ext cx="4697730" cy="114192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The </a:t>
          </a:r>
          <a:r>
            <a:rPr lang="en-GB" sz="1600" b="1" kern="1200"/>
            <a:t>crowding-out </a:t>
          </a:r>
          <a:r>
            <a:rPr lang="en-GB" sz="1600" kern="1200"/>
            <a:t>of the private sector as:</a:t>
          </a:r>
          <a:endParaRPr lang="en-US" sz="1600" kern="1200"/>
        </a:p>
      </dsp:txBody>
      <dsp:txXfrm>
        <a:off x="55744" y="1368087"/>
        <a:ext cx="4586242" cy="1030432"/>
      </dsp:txXfrm>
    </dsp:sp>
    <dsp:sp modelId="{6627C7DC-5B0B-4782-AE64-872D8B157884}">
      <dsp:nvSpPr>
        <dsp:cNvPr id="0" name=""/>
        <dsp:cNvSpPr/>
      </dsp:nvSpPr>
      <dsp:spPr>
        <a:xfrm>
          <a:off x="0" y="2454263"/>
          <a:ext cx="4697730" cy="596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153" tIns="20320" rIns="113792" bIns="20320" numCol="1" spcCol="1270" anchor="t" anchorCtr="0">
          <a:noAutofit/>
        </a:bodyPr>
        <a:lstStyle/>
        <a:p>
          <a:pPr marL="114300" lvl="1" indent="-114300" algn="l" defTabSz="533400">
            <a:lnSpc>
              <a:spcPct val="90000"/>
            </a:lnSpc>
            <a:spcBef>
              <a:spcPct val="0"/>
            </a:spcBef>
            <a:spcAft>
              <a:spcPct val="20000"/>
            </a:spcAft>
            <a:buChar char="•"/>
          </a:pPr>
          <a:r>
            <a:rPr lang="en-GB" sz="1200" kern="1200"/>
            <a:t>Public sector spending takes the place of the private sector</a:t>
          </a:r>
          <a:endParaRPr lang="en-US" sz="1200" kern="1200"/>
        </a:p>
        <a:p>
          <a:pPr marL="114300" lvl="1" indent="-114300" algn="l" defTabSz="533400">
            <a:lnSpc>
              <a:spcPct val="90000"/>
            </a:lnSpc>
            <a:spcBef>
              <a:spcPct val="0"/>
            </a:spcBef>
            <a:spcAft>
              <a:spcPct val="20000"/>
            </a:spcAft>
            <a:buChar char="•"/>
          </a:pPr>
          <a:r>
            <a:rPr lang="en-GB" sz="1200" kern="1200"/>
            <a:t>Public sector borrowing reduces the supply of funds available to the private sector, pushing up interest rates</a:t>
          </a:r>
          <a:endParaRPr lang="en-US" sz="1200" kern="1200"/>
        </a:p>
      </dsp:txBody>
      <dsp:txXfrm>
        <a:off x="0" y="2454263"/>
        <a:ext cx="4697730" cy="596160"/>
      </dsp:txXfrm>
    </dsp:sp>
    <dsp:sp modelId="{0860F943-91E4-4BCE-8148-01FCF3076035}">
      <dsp:nvSpPr>
        <dsp:cNvPr id="0" name=""/>
        <dsp:cNvSpPr/>
      </dsp:nvSpPr>
      <dsp:spPr>
        <a:xfrm>
          <a:off x="0" y="3050423"/>
          <a:ext cx="4697730" cy="114192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Bottlenecks occur in the production process as firms cannot cope with the increased demand brought about by government expenditure, effectively slowing down supply</a:t>
          </a:r>
          <a:endParaRPr lang="en-US" sz="1600" kern="1200"/>
        </a:p>
      </dsp:txBody>
      <dsp:txXfrm>
        <a:off x="55744" y="3106167"/>
        <a:ext cx="4586242" cy="1030432"/>
      </dsp:txXfrm>
    </dsp:sp>
    <dsp:sp modelId="{0009419F-01DD-4FCD-9E25-871112B2159D}">
      <dsp:nvSpPr>
        <dsp:cNvPr id="0" name=""/>
        <dsp:cNvSpPr/>
      </dsp:nvSpPr>
      <dsp:spPr>
        <a:xfrm>
          <a:off x="0" y="4238424"/>
          <a:ext cx="4697730" cy="114192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kern="1200"/>
            <a:t>Nevertheless, spending in areas such as education are likely to boost the productive potential of the economy in the long run as the LRAS curve shifts to the right</a:t>
          </a:r>
          <a:endParaRPr lang="en-US" sz="1600" kern="1200"/>
        </a:p>
      </dsp:txBody>
      <dsp:txXfrm>
        <a:off x="55744" y="4294168"/>
        <a:ext cx="4586242" cy="10304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A889E7-A1B3-4A94-BC31-EAA5339F0CCD}">
      <dsp:nvSpPr>
        <dsp:cNvPr id="0" name=""/>
        <dsp:cNvSpPr/>
      </dsp:nvSpPr>
      <dsp:spPr>
        <a:xfrm>
          <a:off x="0" y="77303"/>
          <a:ext cx="4869656" cy="95099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What is the difference between market-based and interventionist methods?</a:t>
          </a:r>
          <a:endParaRPr lang="en-US" sz="1700" kern="1200"/>
        </a:p>
      </dsp:txBody>
      <dsp:txXfrm>
        <a:off x="46424" y="123727"/>
        <a:ext cx="4776808" cy="858142"/>
      </dsp:txXfrm>
    </dsp:sp>
    <dsp:sp modelId="{4191DC76-6D9A-485C-9885-5C6E5425AF02}">
      <dsp:nvSpPr>
        <dsp:cNvPr id="0" name=""/>
        <dsp:cNvSpPr/>
      </dsp:nvSpPr>
      <dsp:spPr>
        <a:xfrm>
          <a:off x="0" y="1077254"/>
          <a:ext cx="4869656" cy="950990"/>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Are you able to explain the impact of Market-based and interventionist policies?</a:t>
          </a:r>
          <a:endParaRPr lang="en-US" sz="1700" kern="1200"/>
        </a:p>
      </dsp:txBody>
      <dsp:txXfrm>
        <a:off x="46424" y="1123678"/>
        <a:ext cx="4776808" cy="858142"/>
      </dsp:txXfrm>
    </dsp:sp>
    <dsp:sp modelId="{DCFE1213-A2FD-427B-97A7-0A8580AD7B0B}">
      <dsp:nvSpPr>
        <dsp:cNvPr id="0" name=""/>
        <dsp:cNvSpPr/>
      </dsp:nvSpPr>
      <dsp:spPr>
        <a:xfrm>
          <a:off x="0" y="2077204"/>
          <a:ext cx="4869656" cy="950990"/>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Can you use AD/AS diagrams to illustrate supply-side policies?</a:t>
          </a:r>
          <a:endParaRPr lang="en-US" sz="1700" kern="1200"/>
        </a:p>
      </dsp:txBody>
      <dsp:txXfrm>
        <a:off x="46424" y="2123628"/>
        <a:ext cx="4776808" cy="858142"/>
      </dsp:txXfrm>
    </dsp:sp>
    <dsp:sp modelId="{50592ECA-6A7A-4D7B-AB5D-A6DAE9740AC6}">
      <dsp:nvSpPr>
        <dsp:cNvPr id="0" name=""/>
        <dsp:cNvSpPr/>
      </dsp:nvSpPr>
      <dsp:spPr>
        <a:xfrm>
          <a:off x="0" y="3077155"/>
          <a:ext cx="4869656" cy="950990"/>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Can you explain the strengths and weaknesses of supply-side policies?</a:t>
          </a:r>
          <a:endParaRPr lang="en-US" sz="1700" kern="1200"/>
        </a:p>
      </dsp:txBody>
      <dsp:txXfrm>
        <a:off x="46424" y="3123579"/>
        <a:ext cx="4776808" cy="858142"/>
      </dsp:txXfrm>
    </dsp:sp>
    <dsp:sp modelId="{EA8B2A22-CB6F-4413-80AC-8704262CD009}">
      <dsp:nvSpPr>
        <dsp:cNvPr id="0" name=""/>
        <dsp:cNvSpPr/>
      </dsp:nvSpPr>
      <dsp:spPr>
        <a:xfrm>
          <a:off x="0" y="4077105"/>
          <a:ext cx="4869656" cy="95099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t>Are you able to explain the potential policy conflicts and trade-offs facing policy-makers when applying policies?</a:t>
          </a:r>
          <a:endParaRPr lang="en-US" sz="1700" kern="1200"/>
        </a:p>
      </dsp:txBody>
      <dsp:txXfrm>
        <a:off x="46424" y="4123529"/>
        <a:ext cx="4776808" cy="8581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8783CD-67E7-40CB-89B8-612900E05756}">
      <dsp:nvSpPr>
        <dsp:cNvPr id="0" name=""/>
        <dsp:cNvSpPr/>
      </dsp:nvSpPr>
      <dsp:spPr>
        <a:xfrm>
          <a:off x="0" y="153956"/>
          <a:ext cx="2538000" cy="1739643"/>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These are policies to increase the country’s </a:t>
          </a:r>
          <a:r>
            <a:rPr lang="en-GB" sz="2000" b="1" kern="1200" dirty="0"/>
            <a:t>long term growth potential</a:t>
          </a:r>
          <a:endParaRPr lang="en-US" sz="2000" kern="1200" dirty="0"/>
        </a:p>
      </dsp:txBody>
      <dsp:txXfrm>
        <a:off x="84922" y="238878"/>
        <a:ext cx="2368156" cy="1569799"/>
      </dsp:txXfrm>
    </dsp:sp>
    <dsp:sp modelId="{F3B25F55-518E-4073-AE8F-649B8AF18E7D}">
      <dsp:nvSpPr>
        <dsp:cNvPr id="0" name=""/>
        <dsp:cNvSpPr/>
      </dsp:nvSpPr>
      <dsp:spPr>
        <a:xfrm>
          <a:off x="0" y="1951200"/>
          <a:ext cx="2538000" cy="1739643"/>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A successful supply side policy will </a:t>
          </a:r>
          <a:r>
            <a:rPr lang="en-GB" sz="2000" b="1" kern="1200" dirty="0"/>
            <a:t>shift a country’s production possibility frontier to the right</a:t>
          </a:r>
          <a:endParaRPr lang="en-US" sz="2000" kern="1200" dirty="0"/>
        </a:p>
      </dsp:txBody>
      <dsp:txXfrm>
        <a:off x="84922" y="2036122"/>
        <a:ext cx="2368156" cy="15697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6EDE5-1AB6-4649-91DD-86C53819AA18}">
      <dsp:nvSpPr>
        <dsp:cNvPr id="0" name=""/>
        <dsp:cNvSpPr/>
      </dsp:nvSpPr>
      <dsp:spPr>
        <a:xfrm>
          <a:off x="0" y="134423"/>
          <a:ext cx="4697730" cy="43173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1" kern="1200" dirty="0"/>
            <a:t>Cutting Income Tax</a:t>
          </a:r>
          <a:endParaRPr lang="en-US" sz="1800" kern="1200" dirty="0"/>
        </a:p>
      </dsp:txBody>
      <dsp:txXfrm>
        <a:off x="21075" y="155498"/>
        <a:ext cx="4655580" cy="389580"/>
      </dsp:txXfrm>
    </dsp:sp>
    <dsp:sp modelId="{EA0A67DE-A976-4DED-92AB-C5519243A306}">
      <dsp:nvSpPr>
        <dsp:cNvPr id="0" name=""/>
        <dsp:cNvSpPr/>
      </dsp:nvSpPr>
      <dsp:spPr>
        <a:xfrm>
          <a:off x="0" y="566153"/>
          <a:ext cx="4697730" cy="8756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153"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GB" sz="1400" kern="1200" dirty="0"/>
            <a:t>This should create incentives to work and expand the labour force</a:t>
          </a:r>
          <a:endParaRPr lang="en-US" sz="1400" kern="1200" dirty="0"/>
        </a:p>
        <a:p>
          <a:pPr marL="114300" lvl="1" indent="-114300" algn="l" defTabSz="622300">
            <a:lnSpc>
              <a:spcPct val="90000"/>
            </a:lnSpc>
            <a:spcBef>
              <a:spcPct val="0"/>
            </a:spcBef>
            <a:spcAft>
              <a:spcPct val="20000"/>
            </a:spcAft>
            <a:buChar char="•"/>
          </a:pPr>
          <a:r>
            <a:rPr lang="en-GB" sz="1400" kern="1200" dirty="0"/>
            <a:t>This may influence the economically inactive to enter labour force and boost output   </a:t>
          </a:r>
          <a:endParaRPr lang="en-US" sz="1400" kern="1200" dirty="0"/>
        </a:p>
      </dsp:txBody>
      <dsp:txXfrm>
        <a:off x="0" y="566153"/>
        <a:ext cx="4697730" cy="875610"/>
      </dsp:txXfrm>
    </dsp:sp>
    <dsp:sp modelId="{8BE303F3-8087-473B-89FF-E8DDD506F8F1}">
      <dsp:nvSpPr>
        <dsp:cNvPr id="0" name=""/>
        <dsp:cNvSpPr/>
      </dsp:nvSpPr>
      <dsp:spPr>
        <a:xfrm>
          <a:off x="0" y="1441763"/>
          <a:ext cx="4697730" cy="431730"/>
        </a:xfrm>
        <a:prstGeom prst="roundRect">
          <a:avLst/>
        </a:prstGeom>
        <a:solidFill>
          <a:schemeClr val="accent5">
            <a:hueOff val="-1351709"/>
            <a:satOff val="-3484"/>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1" kern="1200" dirty="0"/>
            <a:t>Cutting Corporation Tax</a:t>
          </a:r>
          <a:endParaRPr lang="en-US" sz="1800" kern="1200" dirty="0"/>
        </a:p>
      </dsp:txBody>
      <dsp:txXfrm>
        <a:off x="21075" y="1462838"/>
        <a:ext cx="4655580" cy="389580"/>
      </dsp:txXfrm>
    </dsp:sp>
    <dsp:sp modelId="{62ED960A-F7C0-4305-8C78-F817FC950C19}">
      <dsp:nvSpPr>
        <dsp:cNvPr id="0" name=""/>
        <dsp:cNvSpPr/>
      </dsp:nvSpPr>
      <dsp:spPr>
        <a:xfrm>
          <a:off x="0" y="1873493"/>
          <a:ext cx="4697730"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153"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GB" sz="1400" kern="1200" dirty="0"/>
            <a:t>Increases profit motive of firms which can be re-invested in capital</a:t>
          </a:r>
          <a:endParaRPr lang="en-US" sz="1400" kern="1200" dirty="0"/>
        </a:p>
      </dsp:txBody>
      <dsp:txXfrm>
        <a:off x="0" y="1873493"/>
        <a:ext cx="4697730" cy="437805"/>
      </dsp:txXfrm>
    </dsp:sp>
    <dsp:sp modelId="{9C084830-3DF1-4E83-9F6B-67085DC44DD6}">
      <dsp:nvSpPr>
        <dsp:cNvPr id="0" name=""/>
        <dsp:cNvSpPr/>
      </dsp:nvSpPr>
      <dsp:spPr>
        <a:xfrm>
          <a:off x="0" y="2311298"/>
          <a:ext cx="4697730" cy="431730"/>
        </a:xfrm>
        <a:prstGeom prst="roundRect">
          <a:avLst/>
        </a:prstGeom>
        <a:solidFill>
          <a:schemeClr val="accent5">
            <a:hueOff val="-2703417"/>
            <a:satOff val="-6968"/>
            <a:lumOff val="-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1" kern="1200" dirty="0"/>
            <a:t>Modification of Welfare Payments</a:t>
          </a:r>
          <a:endParaRPr lang="en-US" sz="1800" kern="1200" dirty="0"/>
        </a:p>
      </dsp:txBody>
      <dsp:txXfrm>
        <a:off x="21075" y="2332373"/>
        <a:ext cx="4655580" cy="389580"/>
      </dsp:txXfrm>
    </dsp:sp>
    <dsp:sp modelId="{B33FFFE2-84B6-4D38-AA70-9CDAC8BA9743}">
      <dsp:nvSpPr>
        <dsp:cNvPr id="0" name=""/>
        <dsp:cNvSpPr/>
      </dsp:nvSpPr>
      <dsp:spPr>
        <a:xfrm>
          <a:off x="0" y="2743028"/>
          <a:ext cx="4697730"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153"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GB" sz="1400" kern="1200" dirty="0"/>
            <a:t>Widen gap between benefits and wages to boost work incentives</a:t>
          </a:r>
          <a:endParaRPr lang="en-US" sz="1400" kern="1200" dirty="0"/>
        </a:p>
      </dsp:txBody>
      <dsp:txXfrm>
        <a:off x="0" y="2743028"/>
        <a:ext cx="4697730" cy="437805"/>
      </dsp:txXfrm>
    </dsp:sp>
    <dsp:sp modelId="{1310D8AD-E2DE-42FA-BEAA-B40BD075DAED}">
      <dsp:nvSpPr>
        <dsp:cNvPr id="0" name=""/>
        <dsp:cNvSpPr/>
      </dsp:nvSpPr>
      <dsp:spPr>
        <a:xfrm>
          <a:off x="0" y="3180833"/>
          <a:ext cx="4697730" cy="431730"/>
        </a:xfrm>
        <a:prstGeom prst="roundRect">
          <a:avLst/>
        </a:prstGeom>
        <a:solidFill>
          <a:schemeClr val="accent5">
            <a:hueOff val="-4055126"/>
            <a:satOff val="-10451"/>
            <a:lumOff val="-705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1" kern="1200" dirty="0"/>
            <a:t>Investment Grants </a:t>
          </a:r>
          <a:endParaRPr lang="en-US" sz="1800" kern="1200" dirty="0"/>
        </a:p>
      </dsp:txBody>
      <dsp:txXfrm>
        <a:off x="21075" y="3201908"/>
        <a:ext cx="4655580" cy="389580"/>
      </dsp:txXfrm>
    </dsp:sp>
    <dsp:sp modelId="{5F927A70-38A2-45BA-B009-CEDE3C99A50A}">
      <dsp:nvSpPr>
        <dsp:cNvPr id="0" name=""/>
        <dsp:cNvSpPr/>
      </dsp:nvSpPr>
      <dsp:spPr>
        <a:xfrm>
          <a:off x="0" y="3612563"/>
          <a:ext cx="4697730" cy="298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153"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GB" sz="1400" kern="1200"/>
            <a:t>Offers incentives to invest in capital</a:t>
          </a:r>
          <a:endParaRPr lang="en-US" sz="1400" kern="1200"/>
        </a:p>
      </dsp:txBody>
      <dsp:txXfrm>
        <a:off x="0" y="3612563"/>
        <a:ext cx="4697730" cy="298080"/>
      </dsp:txXfrm>
    </dsp:sp>
    <dsp:sp modelId="{8CA1A670-7CE0-4B15-9CA8-A96E5FE09D5F}">
      <dsp:nvSpPr>
        <dsp:cNvPr id="0" name=""/>
        <dsp:cNvSpPr/>
      </dsp:nvSpPr>
      <dsp:spPr>
        <a:xfrm>
          <a:off x="0" y="3910644"/>
          <a:ext cx="4697730" cy="431730"/>
        </a:xfrm>
        <a:prstGeom prst="roundRect">
          <a:avLst/>
        </a:prstGeom>
        <a:solidFill>
          <a:schemeClr val="accent5">
            <a:hueOff val="-5406834"/>
            <a:satOff val="-13935"/>
            <a:lumOff val="-94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1" kern="1200" dirty="0"/>
            <a:t>Regional Policy</a:t>
          </a:r>
          <a:endParaRPr lang="en-US" sz="1800" kern="1200" dirty="0"/>
        </a:p>
      </dsp:txBody>
      <dsp:txXfrm>
        <a:off x="21075" y="3931719"/>
        <a:ext cx="4655580" cy="389580"/>
      </dsp:txXfrm>
    </dsp:sp>
    <dsp:sp modelId="{E9627F75-553B-4355-BC39-CB039A98A3B1}">
      <dsp:nvSpPr>
        <dsp:cNvPr id="0" name=""/>
        <dsp:cNvSpPr/>
      </dsp:nvSpPr>
      <dsp:spPr>
        <a:xfrm>
          <a:off x="0" y="4342374"/>
          <a:ext cx="4697730" cy="298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153"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GB" sz="1400" kern="1200" dirty="0"/>
            <a:t>Provides incentives for firms to set up in depressed regions</a:t>
          </a:r>
          <a:endParaRPr lang="en-US" sz="1400" kern="1200" dirty="0"/>
        </a:p>
      </dsp:txBody>
      <dsp:txXfrm>
        <a:off x="0" y="4342374"/>
        <a:ext cx="4697730" cy="298080"/>
      </dsp:txXfrm>
    </dsp:sp>
    <dsp:sp modelId="{635D3A67-4317-40B9-8040-0A880E4809F3}">
      <dsp:nvSpPr>
        <dsp:cNvPr id="0" name=""/>
        <dsp:cNvSpPr/>
      </dsp:nvSpPr>
      <dsp:spPr>
        <a:xfrm>
          <a:off x="0" y="4640454"/>
          <a:ext cx="4697730" cy="43173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b="1" kern="1200"/>
            <a:t>Subsidies</a:t>
          </a:r>
          <a:endParaRPr lang="en-US" sz="1800" kern="1200"/>
        </a:p>
      </dsp:txBody>
      <dsp:txXfrm>
        <a:off x="21075" y="4661529"/>
        <a:ext cx="4655580" cy="389580"/>
      </dsp:txXfrm>
    </dsp:sp>
    <dsp:sp modelId="{BBE7ABE7-EFC3-483A-BEFB-7D5C63F0EC6E}">
      <dsp:nvSpPr>
        <dsp:cNvPr id="0" name=""/>
        <dsp:cNvSpPr/>
      </dsp:nvSpPr>
      <dsp:spPr>
        <a:xfrm>
          <a:off x="0" y="5072184"/>
          <a:ext cx="4697730" cy="298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153"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GB" sz="1400" kern="1200" dirty="0"/>
            <a:t>Creating incentives for firms to produce more</a:t>
          </a:r>
          <a:endParaRPr lang="en-US" sz="1400" kern="1200" dirty="0"/>
        </a:p>
      </dsp:txBody>
      <dsp:txXfrm>
        <a:off x="0" y="5072184"/>
        <a:ext cx="4697730" cy="2980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F992A4-7516-4AEA-87D4-97535B0817D0}">
      <dsp:nvSpPr>
        <dsp:cNvPr id="0" name=""/>
        <dsp:cNvSpPr/>
      </dsp:nvSpPr>
      <dsp:spPr>
        <a:xfrm>
          <a:off x="0" y="72884"/>
          <a:ext cx="4869656" cy="62361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b="1" kern="1200" dirty="0"/>
            <a:t>To promote competition</a:t>
          </a:r>
          <a:endParaRPr lang="en-US" sz="2600" kern="1200" dirty="0"/>
        </a:p>
      </dsp:txBody>
      <dsp:txXfrm>
        <a:off x="30442" y="103326"/>
        <a:ext cx="4808772" cy="562726"/>
      </dsp:txXfrm>
    </dsp:sp>
    <dsp:sp modelId="{7071950F-19C1-4624-891A-DDB64AA37869}">
      <dsp:nvSpPr>
        <dsp:cNvPr id="0" name=""/>
        <dsp:cNvSpPr/>
      </dsp:nvSpPr>
      <dsp:spPr>
        <a:xfrm>
          <a:off x="0" y="771375"/>
          <a:ext cx="4869656" cy="62361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b="1" kern="1200" dirty="0"/>
            <a:t>Deregulation</a:t>
          </a:r>
          <a:endParaRPr lang="en-US" sz="2600" kern="1200" dirty="0"/>
        </a:p>
      </dsp:txBody>
      <dsp:txXfrm>
        <a:off x="30442" y="801817"/>
        <a:ext cx="4808772" cy="562726"/>
      </dsp:txXfrm>
    </dsp:sp>
    <dsp:sp modelId="{AF1153CA-BCAC-481F-A133-1F0212B9DB45}">
      <dsp:nvSpPr>
        <dsp:cNvPr id="0" name=""/>
        <dsp:cNvSpPr/>
      </dsp:nvSpPr>
      <dsp:spPr>
        <a:xfrm>
          <a:off x="0" y="1394985"/>
          <a:ext cx="4869656" cy="1184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612"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GB" sz="2000" kern="1200" dirty="0"/>
            <a:t>Opening markets to freer competition and removing barriers to entry should help to drive productivity gains and boost supply</a:t>
          </a:r>
          <a:endParaRPr lang="en-US" sz="2000" kern="1200" dirty="0"/>
        </a:p>
      </dsp:txBody>
      <dsp:txXfrm>
        <a:off x="0" y="1394985"/>
        <a:ext cx="4869656" cy="1184040"/>
      </dsp:txXfrm>
    </dsp:sp>
    <dsp:sp modelId="{56A0C14F-E26D-4462-A22A-A29F2066788B}">
      <dsp:nvSpPr>
        <dsp:cNvPr id="0" name=""/>
        <dsp:cNvSpPr/>
      </dsp:nvSpPr>
      <dsp:spPr>
        <a:xfrm>
          <a:off x="0" y="2579025"/>
          <a:ext cx="4869656" cy="62361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GB" sz="2600" b="1" kern="1200" dirty="0"/>
            <a:t>Privatisation</a:t>
          </a:r>
          <a:endParaRPr lang="en-US" sz="2600" kern="1200" dirty="0"/>
        </a:p>
      </dsp:txBody>
      <dsp:txXfrm>
        <a:off x="30442" y="2609467"/>
        <a:ext cx="4808772" cy="562726"/>
      </dsp:txXfrm>
    </dsp:sp>
    <dsp:sp modelId="{3A48BDFA-C0D7-4C7D-BD36-8AF703F86957}">
      <dsp:nvSpPr>
        <dsp:cNvPr id="0" name=""/>
        <dsp:cNvSpPr/>
      </dsp:nvSpPr>
      <dsp:spPr>
        <a:xfrm>
          <a:off x="0" y="3202635"/>
          <a:ext cx="4869656" cy="1829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4612"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GB" sz="2000" kern="1200" dirty="0"/>
            <a:t>Minimisation of state control which can often be inefficient</a:t>
          </a:r>
          <a:endParaRPr lang="en-US" sz="2000" kern="1200" dirty="0"/>
        </a:p>
        <a:p>
          <a:pPr marL="228600" lvl="1" indent="-228600" algn="l" defTabSz="889000">
            <a:lnSpc>
              <a:spcPct val="90000"/>
            </a:lnSpc>
            <a:spcBef>
              <a:spcPct val="0"/>
            </a:spcBef>
            <a:spcAft>
              <a:spcPct val="20000"/>
            </a:spcAft>
            <a:buChar char="•"/>
          </a:pPr>
          <a:r>
            <a:rPr lang="en-GB" sz="2000" kern="1200" dirty="0"/>
            <a:t>This has been pursued by a number of (mainly Conservative) governments to privatise key areas of the economy in order to drive efficiency</a:t>
          </a:r>
          <a:endParaRPr lang="en-US" sz="2000" kern="1200" dirty="0"/>
        </a:p>
      </dsp:txBody>
      <dsp:txXfrm>
        <a:off x="0" y="3202635"/>
        <a:ext cx="4869656" cy="18298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B08A9-61CA-4119-AFC6-1E8A6DD28B1A}">
      <dsp:nvSpPr>
        <dsp:cNvPr id="0" name=""/>
        <dsp:cNvSpPr/>
      </dsp:nvSpPr>
      <dsp:spPr>
        <a:xfrm>
          <a:off x="0" y="47266"/>
          <a:ext cx="3211561" cy="77943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GB" sz="1100" kern="1200" dirty="0">
              <a:solidFill>
                <a:schemeClr val="bg1"/>
              </a:solidFill>
            </a:rPr>
            <a:t>1) Whilst monetary policy has numerous effects on AD, it can also </a:t>
          </a:r>
          <a:r>
            <a:rPr lang="en-GB" sz="1100" b="1" kern="1200" dirty="0">
              <a:solidFill>
                <a:schemeClr val="bg1"/>
              </a:solidFill>
            </a:rPr>
            <a:t>influence LRAS</a:t>
          </a:r>
          <a:r>
            <a:rPr lang="en-GB" sz="1100" kern="1200" dirty="0">
              <a:solidFill>
                <a:schemeClr val="bg1"/>
              </a:solidFill>
            </a:rPr>
            <a:t>.</a:t>
          </a:r>
          <a:endParaRPr lang="en-US" sz="1100" kern="1200" dirty="0">
            <a:solidFill>
              <a:schemeClr val="bg1"/>
            </a:solidFill>
          </a:endParaRPr>
        </a:p>
      </dsp:txBody>
      <dsp:txXfrm>
        <a:off x="38049" y="85315"/>
        <a:ext cx="3135463" cy="703341"/>
      </dsp:txXfrm>
    </dsp:sp>
    <dsp:sp modelId="{FE3EC013-0811-4DBA-8700-8846E60F9484}">
      <dsp:nvSpPr>
        <dsp:cNvPr id="0" name=""/>
        <dsp:cNvSpPr/>
      </dsp:nvSpPr>
      <dsp:spPr>
        <a:xfrm>
          <a:off x="0" y="858386"/>
          <a:ext cx="3211561" cy="77943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GB" sz="1100" kern="1200" dirty="0">
              <a:solidFill>
                <a:schemeClr val="bg1"/>
              </a:solidFill>
            </a:rPr>
            <a:t>2) A cut in interest rates </a:t>
          </a:r>
          <a:r>
            <a:rPr lang="en-GB" sz="1100" b="1" kern="1200" dirty="0">
              <a:solidFill>
                <a:schemeClr val="bg1"/>
              </a:solidFill>
            </a:rPr>
            <a:t>might stimulate businesses investment into capital process to improve their productivity and efficiency</a:t>
          </a:r>
          <a:r>
            <a:rPr lang="en-GB" sz="1100" kern="1200" dirty="0">
              <a:solidFill>
                <a:schemeClr val="bg1"/>
              </a:solidFill>
            </a:rPr>
            <a:t>, which will shift LRAS to LRAS1.</a:t>
          </a:r>
          <a:endParaRPr lang="en-US" sz="1100" kern="1200" dirty="0">
            <a:solidFill>
              <a:schemeClr val="bg1"/>
            </a:solidFill>
          </a:endParaRPr>
        </a:p>
      </dsp:txBody>
      <dsp:txXfrm>
        <a:off x="38049" y="896435"/>
        <a:ext cx="3135463" cy="703341"/>
      </dsp:txXfrm>
    </dsp:sp>
    <dsp:sp modelId="{3EB885FF-F7D7-4C51-9469-05926DF4316E}">
      <dsp:nvSpPr>
        <dsp:cNvPr id="0" name=""/>
        <dsp:cNvSpPr/>
      </dsp:nvSpPr>
      <dsp:spPr>
        <a:xfrm>
          <a:off x="0" y="1669505"/>
          <a:ext cx="3211561" cy="77943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GB" sz="1100" kern="1200" dirty="0">
              <a:solidFill>
                <a:schemeClr val="bg1"/>
              </a:solidFill>
            </a:rPr>
            <a:t>3) As Investment is a component of AD, AD will shift to AD1.</a:t>
          </a:r>
          <a:endParaRPr lang="en-US" sz="1100" kern="1200" dirty="0">
            <a:solidFill>
              <a:schemeClr val="bg1"/>
            </a:solidFill>
          </a:endParaRPr>
        </a:p>
      </dsp:txBody>
      <dsp:txXfrm>
        <a:off x="38049" y="1707554"/>
        <a:ext cx="3135463" cy="703341"/>
      </dsp:txXfrm>
    </dsp:sp>
    <dsp:sp modelId="{DE49EC7B-6A18-4EC4-9FAD-122198FF79DD}">
      <dsp:nvSpPr>
        <dsp:cNvPr id="0" name=""/>
        <dsp:cNvSpPr/>
      </dsp:nvSpPr>
      <dsp:spPr>
        <a:xfrm>
          <a:off x="0" y="2480624"/>
          <a:ext cx="3211561" cy="77943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GB" sz="1100" kern="1200" dirty="0">
              <a:solidFill>
                <a:schemeClr val="bg1"/>
              </a:solidFill>
            </a:rPr>
            <a:t>4) </a:t>
          </a:r>
          <a:r>
            <a:rPr lang="en-GB" sz="1100" b="1" kern="1200" dirty="0">
              <a:solidFill>
                <a:schemeClr val="bg1"/>
              </a:solidFill>
            </a:rPr>
            <a:t>Productive capacity has now increased to FE1 </a:t>
          </a:r>
          <a:r>
            <a:rPr lang="en-GB" sz="1100" kern="1200" dirty="0">
              <a:solidFill>
                <a:schemeClr val="bg1"/>
              </a:solidFill>
            </a:rPr>
            <a:t>and increases in AD can feed through to higher growth and employment. In this example, there has been </a:t>
          </a:r>
          <a:r>
            <a:rPr lang="en-GB" sz="1100" b="1" kern="1200" dirty="0">
              <a:solidFill>
                <a:schemeClr val="bg1"/>
              </a:solidFill>
            </a:rPr>
            <a:t>no change in the price level</a:t>
          </a:r>
          <a:r>
            <a:rPr lang="en-GB" sz="1100" kern="1200" dirty="0">
              <a:solidFill>
                <a:schemeClr val="bg1"/>
              </a:solidFill>
            </a:rPr>
            <a:t>.</a:t>
          </a:r>
          <a:endParaRPr lang="en-US" sz="1100" kern="1200" dirty="0">
            <a:solidFill>
              <a:schemeClr val="bg1"/>
            </a:solidFill>
          </a:endParaRPr>
        </a:p>
      </dsp:txBody>
      <dsp:txXfrm>
        <a:off x="38049" y="2518673"/>
        <a:ext cx="3135463" cy="70334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B08A9-61CA-4119-AFC6-1E8A6DD28B1A}">
      <dsp:nvSpPr>
        <dsp:cNvPr id="0" name=""/>
        <dsp:cNvSpPr/>
      </dsp:nvSpPr>
      <dsp:spPr>
        <a:xfrm>
          <a:off x="0" y="190767"/>
          <a:ext cx="3464396" cy="71673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rtl="0">
            <a:lnSpc>
              <a:spcPct val="90000"/>
            </a:lnSpc>
            <a:spcBef>
              <a:spcPct val="0"/>
            </a:spcBef>
            <a:spcAft>
              <a:spcPct val="35000"/>
            </a:spcAft>
            <a:buNone/>
          </a:pPr>
          <a:r>
            <a:rPr lang="en-GB" sz="1000" b="0" kern="1200">
              <a:solidFill>
                <a:schemeClr val="tx1"/>
              </a:solidFill>
            </a:rPr>
            <a:t>If the economy is running up against capacity constraints, the government might implement a supply-side policy</a:t>
          </a:r>
          <a:r>
            <a:rPr lang="en-GB" sz="1000" b="0" i="1" kern="1200">
              <a:solidFill>
                <a:schemeClr val="tx1"/>
              </a:solidFill>
            </a:rPr>
            <a:t>.</a:t>
          </a:r>
          <a:endParaRPr lang="en-US" sz="1000" b="0" i="1" kern="1200" dirty="0">
            <a:solidFill>
              <a:schemeClr val="tx1"/>
            </a:solidFill>
          </a:endParaRPr>
        </a:p>
      </dsp:txBody>
      <dsp:txXfrm>
        <a:off x="34988" y="225755"/>
        <a:ext cx="3394420" cy="646763"/>
      </dsp:txXfrm>
    </dsp:sp>
    <dsp:sp modelId="{FE3EC013-0811-4DBA-8700-8846E60F9484}">
      <dsp:nvSpPr>
        <dsp:cNvPr id="0" name=""/>
        <dsp:cNvSpPr/>
      </dsp:nvSpPr>
      <dsp:spPr>
        <a:xfrm>
          <a:off x="0" y="936306"/>
          <a:ext cx="3464396" cy="71673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GB" sz="1000" b="0" kern="1200">
              <a:solidFill>
                <a:schemeClr val="tx1"/>
              </a:solidFill>
              <a:latin typeface="Calibri"/>
              <a:ea typeface="Calibri"/>
              <a:cs typeface="Calibri"/>
            </a:rPr>
            <a:t>Investment, for example into training and education, should boost LRAS to LRAS1.</a:t>
          </a:r>
          <a:endParaRPr lang="en-US" sz="1000" b="0" kern="1200" dirty="0">
            <a:solidFill>
              <a:schemeClr val="tx1"/>
            </a:solidFill>
            <a:latin typeface="Calibri"/>
            <a:ea typeface="Calibri"/>
            <a:cs typeface="Calibri"/>
          </a:endParaRPr>
        </a:p>
      </dsp:txBody>
      <dsp:txXfrm>
        <a:off x="34988" y="971294"/>
        <a:ext cx="3394420" cy="646763"/>
      </dsp:txXfrm>
    </dsp:sp>
    <dsp:sp modelId="{3EB885FF-F7D7-4C51-9469-05926DF4316E}">
      <dsp:nvSpPr>
        <dsp:cNvPr id="0" name=""/>
        <dsp:cNvSpPr/>
      </dsp:nvSpPr>
      <dsp:spPr>
        <a:xfrm>
          <a:off x="0" y="1681845"/>
          <a:ext cx="3464396" cy="71673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GB" sz="1000" b="0" kern="1200">
              <a:solidFill>
                <a:schemeClr val="tx1"/>
              </a:solidFill>
              <a:latin typeface="Calibri"/>
              <a:ea typeface="Calibri"/>
              <a:cs typeface="Calibri"/>
            </a:rPr>
            <a:t>This has a positive effect on inflation</a:t>
          </a:r>
          <a:r>
            <a:rPr lang="en-GB" sz="1000" b="0" i="1" kern="1200">
              <a:solidFill>
                <a:schemeClr val="tx1"/>
              </a:solidFill>
              <a:latin typeface="Calibri"/>
              <a:ea typeface="Calibri"/>
              <a:cs typeface="Calibri"/>
            </a:rPr>
            <a:t> </a:t>
          </a:r>
          <a:r>
            <a:rPr lang="en-GB" sz="1000" b="0" kern="1200">
              <a:solidFill>
                <a:schemeClr val="tx1"/>
              </a:solidFill>
              <a:latin typeface="Calibri"/>
              <a:ea typeface="Calibri"/>
              <a:cs typeface="Calibri"/>
            </a:rPr>
            <a:t>as the price level moves from P to P1.</a:t>
          </a:r>
          <a:endParaRPr lang="en-US" sz="1000" b="0" kern="1200" dirty="0">
            <a:solidFill>
              <a:schemeClr val="tx1"/>
            </a:solidFill>
            <a:latin typeface="Calibri"/>
            <a:ea typeface="Calibri"/>
            <a:cs typeface="Calibri"/>
          </a:endParaRPr>
        </a:p>
      </dsp:txBody>
      <dsp:txXfrm>
        <a:off x="34988" y="1716833"/>
        <a:ext cx="3394420" cy="646763"/>
      </dsp:txXfrm>
    </dsp:sp>
    <dsp:sp modelId="{DE49EC7B-6A18-4EC4-9FAD-122198FF79DD}">
      <dsp:nvSpPr>
        <dsp:cNvPr id="0" name=""/>
        <dsp:cNvSpPr/>
      </dsp:nvSpPr>
      <dsp:spPr>
        <a:xfrm>
          <a:off x="0" y="2427385"/>
          <a:ext cx="3464396" cy="71673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GB" sz="1000" b="0" kern="1200">
              <a:solidFill>
                <a:schemeClr val="tx1"/>
              </a:solidFill>
              <a:latin typeface="Calibri"/>
              <a:ea typeface="Calibri"/>
              <a:cs typeface="Calibri"/>
            </a:rPr>
            <a:t>Economic growth has been enhanced to Y1, also creating employment. Productive potential has also increased to FE1.</a:t>
          </a:r>
          <a:endParaRPr lang="en-US" sz="1000" b="0" kern="1200" dirty="0">
            <a:solidFill>
              <a:schemeClr val="tx1"/>
            </a:solidFill>
            <a:latin typeface="Calibri"/>
            <a:ea typeface="Calibri"/>
            <a:cs typeface="Calibri"/>
          </a:endParaRPr>
        </a:p>
      </dsp:txBody>
      <dsp:txXfrm>
        <a:off x="34988" y="2462373"/>
        <a:ext cx="3394420" cy="646763"/>
      </dsp:txXfrm>
    </dsp:sp>
    <dsp:sp modelId="{017CB6AA-037B-4B65-99C3-52D0A3AF10EB}">
      <dsp:nvSpPr>
        <dsp:cNvPr id="0" name=""/>
        <dsp:cNvSpPr/>
      </dsp:nvSpPr>
      <dsp:spPr>
        <a:xfrm>
          <a:off x="0" y="3172924"/>
          <a:ext cx="3464396" cy="716739"/>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l" defTabSz="444500">
            <a:lnSpc>
              <a:spcPct val="90000"/>
            </a:lnSpc>
            <a:spcBef>
              <a:spcPct val="0"/>
            </a:spcBef>
            <a:spcAft>
              <a:spcPct val="35000"/>
            </a:spcAft>
            <a:buNone/>
          </a:pPr>
          <a:r>
            <a:rPr lang="en-GB" sz="1000" b="0" kern="1200">
              <a:solidFill>
                <a:schemeClr val="tx1"/>
              </a:solidFill>
              <a:latin typeface="Calibri"/>
              <a:ea typeface="Calibri"/>
              <a:cs typeface="Calibri"/>
            </a:rPr>
            <a:t>With a more highly skilled workforce, this may improve the competitiveness of UK exports in terms of both quantity and quality, which, all other things being equal, may improve the balance of payments on current account.</a:t>
          </a:r>
          <a:endParaRPr lang="en-US" sz="1000" b="0" kern="1200" dirty="0">
            <a:solidFill>
              <a:schemeClr val="tx1"/>
            </a:solidFill>
            <a:latin typeface="Calibri"/>
            <a:ea typeface="Calibri"/>
            <a:cs typeface="Calibri"/>
          </a:endParaRPr>
        </a:p>
      </dsp:txBody>
      <dsp:txXfrm>
        <a:off x="34988" y="3207912"/>
        <a:ext cx="3394420" cy="64676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20BFE9-0610-4963-801D-F14D7961B033}">
      <dsp:nvSpPr>
        <dsp:cNvPr id="0" name=""/>
        <dsp:cNvSpPr/>
      </dsp:nvSpPr>
      <dsp:spPr>
        <a:xfrm>
          <a:off x="0" y="99415"/>
          <a:ext cx="4083947" cy="95099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solidFill>
                <a:schemeClr val="tx1"/>
              </a:solidFill>
            </a:rPr>
            <a:t>1) Consider a government wishes to </a:t>
          </a:r>
          <a:r>
            <a:rPr lang="en-GB" sz="1700" b="1" kern="1200">
              <a:solidFill>
                <a:schemeClr val="tx1"/>
              </a:solidFill>
            </a:rPr>
            <a:t>lower unemployment</a:t>
          </a:r>
          <a:r>
            <a:rPr lang="en-GB" sz="1700" kern="1200">
              <a:solidFill>
                <a:schemeClr val="tx1"/>
              </a:solidFill>
            </a:rPr>
            <a:t>.</a:t>
          </a:r>
          <a:endParaRPr lang="en-US" sz="1700" kern="1200">
            <a:solidFill>
              <a:schemeClr val="tx1"/>
            </a:solidFill>
          </a:endParaRPr>
        </a:p>
      </dsp:txBody>
      <dsp:txXfrm>
        <a:off x="46424" y="145839"/>
        <a:ext cx="3991099" cy="858142"/>
      </dsp:txXfrm>
    </dsp:sp>
    <dsp:sp modelId="{F4A2BB70-4356-46B8-B8E3-6D37F9B733CE}">
      <dsp:nvSpPr>
        <dsp:cNvPr id="0" name=""/>
        <dsp:cNvSpPr/>
      </dsp:nvSpPr>
      <dsp:spPr>
        <a:xfrm>
          <a:off x="0" y="1099365"/>
          <a:ext cx="4083947" cy="95099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dirty="0">
              <a:solidFill>
                <a:schemeClr val="tx1"/>
              </a:solidFill>
            </a:rPr>
            <a:t>2) It may </a:t>
          </a:r>
          <a:r>
            <a:rPr lang="en-GB" sz="1700" b="1" kern="1200" dirty="0">
              <a:solidFill>
                <a:schemeClr val="tx1"/>
              </a:solidFill>
            </a:rPr>
            <a:t>increase Government spending</a:t>
          </a:r>
          <a:r>
            <a:rPr lang="en-GB" sz="1700" kern="1200" dirty="0">
              <a:solidFill>
                <a:schemeClr val="tx1"/>
              </a:solidFill>
            </a:rPr>
            <a:t> to achieve this, so </a:t>
          </a:r>
          <a:r>
            <a:rPr lang="en-GB" sz="1700" b="1" kern="1200" dirty="0">
              <a:solidFill>
                <a:schemeClr val="tx1"/>
              </a:solidFill>
            </a:rPr>
            <a:t>AD shifts to the right to AD1</a:t>
          </a:r>
          <a:r>
            <a:rPr lang="en-GB" sz="1700" kern="1200" dirty="0">
              <a:solidFill>
                <a:schemeClr val="tx1"/>
              </a:solidFill>
            </a:rPr>
            <a:t>.</a:t>
          </a:r>
          <a:endParaRPr lang="en-US" sz="1700" kern="1200" dirty="0">
            <a:solidFill>
              <a:schemeClr val="tx1"/>
            </a:solidFill>
          </a:endParaRPr>
        </a:p>
      </dsp:txBody>
      <dsp:txXfrm>
        <a:off x="46424" y="1145789"/>
        <a:ext cx="3991099" cy="858142"/>
      </dsp:txXfrm>
    </dsp:sp>
    <dsp:sp modelId="{563C50B8-CBCE-45BC-8649-4DB12C1A9363}">
      <dsp:nvSpPr>
        <dsp:cNvPr id="0" name=""/>
        <dsp:cNvSpPr/>
      </dsp:nvSpPr>
      <dsp:spPr>
        <a:xfrm>
          <a:off x="0" y="2099316"/>
          <a:ext cx="4083947" cy="95099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solidFill>
                <a:schemeClr val="tx1"/>
              </a:solidFill>
            </a:rPr>
            <a:t>3) This has the effect of </a:t>
          </a:r>
          <a:r>
            <a:rPr lang="en-GB" sz="1700" b="1" kern="1200">
              <a:solidFill>
                <a:schemeClr val="tx1"/>
              </a:solidFill>
            </a:rPr>
            <a:t>increasing real national output </a:t>
          </a:r>
          <a:r>
            <a:rPr lang="en-GB" sz="1700" kern="1200">
              <a:solidFill>
                <a:schemeClr val="tx1"/>
              </a:solidFill>
            </a:rPr>
            <a:t>and </a:t>
          </a:r>
          <a:r>
            <a:rPr lang="en-GB" sz="1700" b="1" kern="1200">
              <a:solidFill>
                <a:schemeClr val="tx1"/>
              </a:solidFill>
            </a:rPr>
            <a:t>creating jobs</a:t>
          </a:r>
          <a:r>
            <a:rPr lang="en-GB" sz="1700" b="1" i="1" kern="1200">
              <a:solidFill>
                <a:schemeClr val="tx1"/>
              </a:solidFill>
            </a:rPr>
            <a:t> </a:t>
          </a:r>
          <a:r>
            <a:rPr lang="en-GB" sz="1700" kern="1200">
              <a:solidFill>
                <a:schemeClr val="tx1"/>
              </a:solidFill>
            </a:rPr>
            <a:t>as the economy moves along the SRAS curve.</a:t>
          </a:r>
          <a:endParaRPr lang="en-US" sz="1700" kern="1200">
            <a:solidFill>
              <a:schemeClr val="tx1"/>
            </a:solidFill>
          </a:endParaRPr>
        </a:p>
      </dsp:txBody>
      <dsp:txXfrm>
        <a:off x="46424" y="2145740"/>
        <a:ext cx="3991099" cy="858142"/>
      </dsp:txXfrm>
    </dsp:sp>
    <dsp:sp modelId="{F8D98107-B834-442B-979B-7F2BA0371684}">
      <dsp:nvSpPr>
        <dsp:cNvPr id="0" name=""/>
        <dsp:cNvSpPr/>
      </dsp:nvSpPr>
      <dsp:spPr>
        <a:xfrm>
          <a:off x="0" y="3099267"/>
          <a:ext cx="4083947" cy="95099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GB" sz="1700" kern="1200">
              <a:solidFill>
                <a:schemeClr val="tx1"/>
              </a:solidFill>
            </a:rPr>
            <a:t>4) However, this has been at the </a:t>
          </a:r>
          <a:r>
            <a:rPr lang="en-GB" sz="1700" b="1" kern="1200">
              <a:solidFill>
                <a:schemeClr val="tx1"/>
              </a:solidFill>
            </a:rPr>
            <a:t>expense of a rise in the price level from P to P1</a:t>
          </a:r>
          <a:r>
            <a:rPr lang="en-GB" sz="1700" kern="1200">
              <a:solidFill>
                <a:schemeClr val="tx1"/>
              </a:solidFill>
            </a:rPr>
            <a:t>.</a:t>
          </a:r>
          <a:endParaRPr lang="en-US" sz="1700" kern="1200">
            <a:solidFill>
              <a:schemeClr val="tx1"/>
            </a:solidFill>
          </a:endParaRPr>
        </a:p>
      </dsp:txBody>
      <dsp:txXfrm>
        <a:off x="46424" y="3145691"/>
        <a:ext cx="3991099" cy="85814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820B20-CAB5-40AA-9B6E-AC9B541B4DD8}">
      <dsp:nvSpPr>
        <dsp:cNvPr id="0" name=""/>
        <dsp:cNvSpPr/>
      </dsp:nvSpPr>
      <dsp:spPr>
        <a:xfrm>
          <a:off x="0" y="190234"/>
          <a:ext cx="3241487" cy="671287"/>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1) Imagine the economy is in </a:t>
          </a:r>
          <a:r>
            <a:rPr lang="en-US" sz="1200" b="1" kern="1200" dirty="0">
              <a:solidFill>
                <a:schemeClr val="tx1"/>
              </a:solidFill>
            </a:rPr>
            <a:t>equilibrium at PQ</a:t>
          </a:r>
          <a:r>
            <a:rPr lang="en-US" sz="1200" kern="1200" dirty="0">
              <a:solidFill>
                <a:schemeClr val="tx1"/>
              </a:solidFill>
            </a:rPr>
            <a:t>, and the government is concerned about </a:t>
          </a:r>
          <a:r>
            <a:rPr lang="en-US" sz="1200" b="1" kern="1200" dirty="0">
              <a:solidFill>
                <a:schemeClr val="tx1"/>
              </a:solidFill>
            </a:rPr>
            <a:t>inflation</a:t>
          </a:r>
          <a:r>
            <a:rPr lang="en-US" sz="1200" kern="1200" dirty="0">
              <a:solidFill>
                <a:schemeClr val="tx1"/>
              </a:solidFill>
            </a:rPr>
            <a:t>.</a:t>
          </a:r>
        </a:p>
      </dsp:txBody>
      <dsp:txXfrm>
        <a:off x="32770" y="223004"/>
        <a:ext cx="3175947" cy="605747"/>
      </dsp:txXfrm>
    </dsp:sp>
    <dsp:sp modelId="{71C49394-EF87-4CF5-BB01-D899A02EA9B0}">
      <dsp:nvSpPr>
        <dsp:cNvPr id="0" name=""/>
        <dsp:cNvSpPr/>
      </dsp:nvSpPr>
      <dsp:spPr>
        <a:xfrm>
          <a:off x="0" y="896081"/>
          <a:ext cx="3241487" cy="671287"/>
        </a:xfrm>
        <a:prstGeom prst="roundRect">
          <a:avLst/>
        </a:prstGeom>
        <a:gradFill rotWithShape="0">
          <a:gsLst>
            <a:gs pos="0">
              <a:schemeClr val="accent5">
                <a:hueOff val="-1351709"/>
                <a:satOff val="-3484"/>
                <a:lumOff val="-2353"/>
                <a:alphaOff val="0"/>
                <a:satMod val="103000"/>
                <a:lumMod val="102000"/>
                <a:tint val="94000"/>
              </a:schemeClr>
            </a:gs>
            <a:gs pos="50000">
              <a:schemeClr val="accent5">
                <a:hueOff val="-1351709"/>
                <a:satOff val="-3484"/>
                <a:lumOff val="-2353"/>
                <a:alphaOff val="0"/>
                <a:satMod val="110000"/>
                <a:lumMod val="100000"/>
                <a:shade val="100000"/>
              </a:schemeClr>
            </a:gs>
            <a:gs pos="100000">
              <a:schemeClr val="accent5">
                <a:hueOff val="-1351709"/>
                <a:satOff val="-3484"/>
                <a:lumOff val="-2353"/>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2) It may</a:t>
          </a:r>
          <a:r>
            <a:rPr lang="en-US" sz="1200" i="1" kern="1200" dirty="0">
              <a:solidFill>
                <a:schemeClr val="tx1"/>
              </a:solidFill>
            </a:rPr>
            <a:t> </a:t>
          </a:r>
          <a:r>
            <a:rPr lang="en-US" sz="1200" b="1" kern="1200" dirty="0">
              <a:solidFill>
                <a:schemeClr val="tx1"/>
              </a:solidFill>
            </a:rPr>
            <a:t>increase taxes</a:t>
          </a:r>
          <a:r>
            <a:rPr lang="en-US" sz="1200" b="1" i="1" kern="1200" dirty="0">
              <a:solidFill>
                <a:schemeClr val="tx1"/>
              </a:solidFill>
            </a:rPr>
            <a:t> </a:t>
          </a:r>
          <a:r>
            <a:rPr lang="en-US" sz="1200" kern="1200" dirty="0">
              <a:solidFill>
                <a:schemeClr val="tx1"/>
              </a:solidFill>
            </a:rPr>
            <a:t>in order to </a:t>
          </a:r>
          <a:r>
            <a:rPr lang="en-US" sz="1200" b="1" kern="1200" dirty="0">
              <a:solidFill>
                <a:schemeClr val="tx1"/>
              </a:solidFill>
            </a:rPr>
            <a:t>reduce consumption</a:t>
          </a:r>
          <a:r>
            <a:rPr lang="en-US" sz="1200" kern="1200" dirty="0">
              <a:solidFill>
                <a:schemeClr val="tx1"/>
              </a:solidFill>
            </a:rPr>
            <a:t>.</a:t>
          </a:r>
        </a:p>
      </dsp:txBody>
      <dsp:txXfrm>
        <a:off x="32770" y="928851"/>
        <a:ext cx="3175947" cy="605747"/>
      </dsp:txXfrm>
    </dsp:sp>
    <dsp:sp modelId="{865EC6EE-74B2-4FB6-8E19-02667E954BB2}">
      <dsp:nvSpPr>
        <dsp:cNvPr id="0" name=""/>
        <dsp:cNvSpPr/>
      </dsp:nvSpPr>
      <dsp:spPr>
        <a:xfrm>
          <a:off x="0" y="1601929"/>
          <a:ext cx="3241487" cy="671287"/>
        </a:xfrm>
        <a:prstGeom prst="roundRect">
          <a:avLst/>
        </a:prstGeom>
        <a:gradFill rotWithShape="0">
          <a:gsLst>
            <a:gs pos="0">
              <a:schemeClr val="accent5">
                <a:hueOff val="-2703417"/>
                <a:satOff val="-6968"/>
                <a:lumOff val="-4706"/>
                <a:alphaOff val="0"/>
                <a:satMod val="103000"/>
                <a:lumMod val="102000"/>
                <a:tint val="94000"/>
              </a:schemeClr>
            </a:gs>
            <a:gs pos="50000">
              <a:schemeClr val="accent5">
                <a:hueOff val="-2703417"/>
                <a:satOff val="-6968"/>
                <a:lumOff val="-4706"/>
                <a:alphaOff val="0"/>
                <a:satMod val="110000"/>
                <a:lumMod val="100000"/>
                <a:shade val="100000"/>
              </a:schemeClr>
            </a:gs>
            <a:gs pos="100000">
              <a:schemeClr val="accent5">
                <a:hueOff val="-2703417"/>
                <a:satOff val="-6968"/>
                <a:lumOff val="-4706"/>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3) As a result, AD will </a:t>
          </a:r>
          <a:r>
            <a:rPr lang="en-US" sz="1200" b="1" kern="1200" dirty="0">
              <a:solidFill>
                <a:schemeClr val="tx1"/>
              </a:solidFill>
            </a:rPr>
            <a:t>shift to the left</a:t>
          </a:r>
          <a:r>
            <a:rPr lang="en-US" sz="1200" kern="1200" dirty="0">
              <a:solidFill>
                <a:schemeClr val="tx1"/>
              </a:solidFill>
            </a:rPr>
            <a:t>.</a:t>
          </a:r>
        </a:p>
      </dsp:txBody>
      <dsp:txXfrm>
        <a:off x="32770" y="1634699"/>
        <a:ext cx="3175947" cy="605747"/>
      </dsp:txXfrm>
    </dsp:sp>
    <dsp:sp modelId="{17C455B2-4102-4A31-9EE2-F16DB3A19C43}">
      <dsp:nvSpPr>
        <dsp:cNvPr id="0" name=""/>
        <dsp:cNvSpPr/>
      </dsp:nvSpPr>
      <dsp:spPr>
        <a:xfrm>
          <a:off x="0" y="2307776"/>
          <a:ext cx="3241487" cy="671287"/>
        </a:xfrm>
        <a:prstGeom prst="roundRect">
          <a:avLst/>
        </a:prstGeom>
        <a:gradFill rotWithShape="0">
          <a:gsLst>
            <a:gs pos="0">
              <a:schemeClr val="accent5">
                <a:hueOff val="-4055126"/>
                <a:satOff val="-10451"/>
                <a:lumOff val="-7059"/>
                <a:alphaOff val="0"/>
                <a:satMod val="103000"/>
                <a:lumMod val="102000"/>
                <a:tint val="94000"/>
              </a:schemeClr>
            </a:gs>
            <a:gs pos="50000">
              <a:schemeClr val="accent5">
                <a:hueOff val="-4055126"/>
                <a:satOff val="-10451"/>
                <a:lumOff val="-7059"/>
                <a:alphaOff val="0"/>
                <a:satMod val="110000"/>
                <a:lumMod val="100000"/>
                <a:shade val="100000"/>
              </a:schemeClr>
            </a:gs>
            <a:gs pos="100000">
              <a:schemeClr val="accent5">
                <a:hueOff val="-4055126"/>
                <a:satOff val="-10451"/>
                <a:lumOff val="-7059"/>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4) This will be effective in </a:t>
          </a:r>
          <a:r>
            <a:rPr lang="en-US" sz="1200" b="1" kern="1200" dirty="0">
              <a:solidFill>
                <a:schemeClr val="tx1"/>
              </a:solidFill>
            </a:rPr>
            <a:t>reducing inflationary pressure </a:t>
          </a:r>
          <a:r>
            <a:rPr lang="en-US" sz="1200" kern="1200" dirty="0">
              <a:solidFill>
                <a:schemeClr val="tx1"/>
              </a:solidFill>
            </a:rPr>
            <a:t>as the</a:t>
          </a:r>
          <a:r>
            <a:rPr lang="en-US" sz="1200" b="1" i="1" kern="1200" dirty="0">
              <a:solidFill>
                <a:schemeClr val="tx1"/>
              </a:solidFill>
            </a:rPr>
            <a:t> </a:t>
          </a:r>
          <a:r>
            <a:rPr lang="en-US" sz="1200" b="1" kern="1200" dirty="0">
              <a:solidFill>
                <a:schemeClr val="tx1"/>
              </a:solidFill>
            </a:rPr>
            <a:t>price level falls from P to P1</a:t>
          </a:r>
          <a:r>
            <a:rPr lang="en-US" sz="1200" kern="1200" dirty="0">
              <a:solidFill>
                <a:schemeClr val="tx1"/>
              </a:solidFill>
            </a:rPr>
            <a:t>.</a:t>
          </a:r>
        </a:p>
      </dsp:txBody>
      <dsp:txXfrm>
        <a:off x="32770" y="2340546"/>
        <a:ext cx="3175947" cy="605747"/>
      </dsp:txXfrm>
    </dsp:sp>
    <dsp:sp modelId="{DE36ED64-69DF-4063-B091-4A18DDAA4EA0}">
      <dsp:nvSpPr>
        <dsp:cNvPr id="0" name=""/>
        <dsp:cNvSpPr/>
      </dsp:nvSpPr>
      <dsp:spPr>
        <a:xfrm>
          <a:off x="0" y="3013623"/>
          <a:ext cx="3241487" cy="671287"/>
        </a:xfrm>
        <a:prstGeom prst="roundRect">
          <a:avLst/>
        </a:prstGeom>
        <a:gradFill rotWithShape="0">
          <a:gsLst>
            <a:gs pos="0">
              <a:schemeClr val="accent5">
                <a:hueOff val="-5406834"/>
                <a:satOff val="-13935"/>
                <a:lumOff val="-9412"/>
                <a:alphaOff val="0"/>
                <a:satMod val="103000"/>
                <a:lumMod val="102000"/>
                <a:tint val="94000"/>
              </a:schemeClr>
            </a:gs>
            <a:gs pos="50000">
              <a:schemeClr val="accent5">
                <a:hueOff val="-5406834"/>
                <a:satOff val="-13935"/>
                <a:lumOff val="-9412"/>
                <a:alphaOff val="0"/>
                <a:satMod val="110000"/>
                <a:lumMod val="100000"/>
                <a:shade val="100000"/>
              </a:schemeClr>
            </a:gs>
            <a:gs pos="100000">
              <a:schemeClr val="accent5">
                <a:hueOff val="-5406834"/>
                <a:satOff val="-13935"/>
                <a:lumOff val="-941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5) As consumers have reduced disposable income, they may </a:t>
          </a:r>
          <a:r>
            <a:rPr lang="en-US" sz="1200" b="1" kern="1200" dirty="0">
              <a:solidFill>
                <a:schemeClr val="tx1"/>
              </a:solidFill>
            </a:rPr>
            <a:t>spend less on imports, so improving the balance of payments</a:t>
          </a:r>
          <a:r>
            <a:rPr lang="en-US" sz="1200" kern="1200" dirty="0">
              <a:solidFill>
                <a:schemeClr val="tx1"/>
              </a:solidFill>
            </a:rPr>
            <a:t>.</a:t>
          </a:r>
        </a:p>
      </dsp:txBody>
      <dsp:txXfrm>
        <a:off x="32770" y="3046393"/>
        <a:ext cx="3175947" cy="605747"/>
      </dsp:txXfrm>
    </dsp:sp>
    <dsp:sp modelId="{A4252D5B-A57A-45C2-9479-B85F91C1CFCB}">
      <dsp:nvSpPr>
        <dsp:cNvPr id="0" name=""/>
        <dsp:cNvSpPr/>
      </dsp:nvSpPr>
      <dsp:spPr>
        <a:xfrm>
          <a:off x="0" y="3719471"/>
          <a:ext cx="3241487" cy="671287"/>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6) However, as </a:t>
          </a:r>
          <a:r>
            <a:rPr lang="en-US" sz="1200" b="1" kern="1200" dirty="0">
              <a:solidFill>
                <a:schemeClr val="tx1"/>
              </a:solidFill>
            </a:rPr>
            <a:t>AD falls so does real national output and economic growth</a:t>
          </a:r>
          <a:r>
            <a:rPr lang="en-US" sz="1200" kern="1200" dirty="0">
              <a:solidFill>
                <a:schemeClr val="tx1"/>
              </a:solidFill>
            </a:rPr>
            <a:t>. It is also likely that with lower AD, </a:t>
          </a:r>
          <a:r>
            <a:rPr lang="en-US" sz="1200" b="1" kern="1200" dirty="0">
              <a:solidFill>
                <a:schemeClr val="tx1"/>
              </a:solidFill>
            </a:rPr>
            <a:t>unemployment would rise</a:t>
          </a:r>
          <a:r>
            <a:rPr lang="en-US" sz="1200" kern="1200" dirty="0">
              <a:solidFill>
                <a:schemeClr val="tx1"/>
              </a:solidFill>
            </a:rPr>
            <a:t>.</a:t>
          </a:r>
        </a:p>
      </dsp:txBody>
      <dsp:txXfrm>
        <a:off x="32770" y="3752241"/>
        <a:ext cx="3175947" cy="605747"/>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3/18/2025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T" type="integer" max="2.14748E9" units="dev"/>
        </inkml:traceFormat>
        <inkml:channelProperties>
          <inkml:channelProperty channel="X" name="resolution" value="284.93042" units="1/cm"/>
          <inkml:channelProperty channel="Y" name="resolution" value="504.1077" units="1/cm"/>
          <inkml:channelProperty channel="T" name="resolution" value="1" units="1/dev"/>
        </inkml:channelProperties>
      </inkml:inkSource>
      <inkml:timestamp xml:id="ts0" timeString="2024-01-15T12:57:45.573"/>
    </inkml:context>
    <inkml:brush xml:id="br0">
      <inkml:brushProperty name="width" value="0.05292" units="cm"/>
      <inkml:brushProperty name="height" value="0.05292" units="cm"/>
      <inkml:brushProperty name="color" value="#FF0000"/>
    </inkml:brush>
  </inkml:definitions>
  <inkml:trace contextRef="#ctx0" brushRef="#br0">8878 7186 0,'0'0'16,"24"-11"0,6-10-16,15-5 0,-4-1 15,1 1-15,-42 26 0,47-36 0,16-14 16,2-6-16,-9 2 15,1-3-15,-4 2 0,0 1 16,-5 4-16,-4-4 16,-3-2-16,1 0 15,-1 2-15,-6-1 16,1-2-16,-2-2 0,-2 0 16,-2-4-16,2 4 0,-6-3 15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3/18/2025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bbc.co.uk/news/business-23588958"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bbc.co.uk/news/business-24058989"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bbc.co.uk/news/business-24058989"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bbc.co.uk/news/business-23730015"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bbc.co.uk/news/business-23730015"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extLst>
      <p:ext uri="{BB962C8B-B14F-4D97-AF65-F5344CB8AC3E}">
        <p14:creationId xmlns:p14="http://schemas.microsoft.com/office/powerpoint/2010/main" val="3092674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http://www.bbc.co.uk/news/business-37305581</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13</a:t>
            </a:fld>
            <a:endParaRPr lang="en-GB"/>
          </a:p>
        </p:txBody>
      </p:sp>
    </p:spTree>
    <p:extLst>
      <p:ext uri="{BB962C8B-B14F-4D97-AF65-F5344CB8AC3E}">
        <p14:creationId xmlns:p14="http://schemas.microsoft.com/office/powerpoint/2010/main" val="24466545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14</a:t>
            </a:fld>
            <a:endParaRPr lang="en-GB"/>
          </a:p>
        </p:txBody>
      </p:sp>
    </p:spTree>
    <p:extLst>
      <p:ext uri="{BB962C8B-B14F-4D97-AF65-F5344CB8AC3E}">
        <p14:creationId xmlns:p14="http://schemas.microsoft.com/office/powerpoint/2010/main" val="41393548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15</a:t>
            </a:fld>
            <a:endParaRPr lang="en-GB"/>
          </a:p>
        </p:txBody>
      </p:sp>
    </p:spTree>
    <p:extLst>
      <p:ext uri="{BB962C8B-B14F-4D97-AF65-F5344CB8AC3E}">
        <p14:creationId xmlns:p14="http://schemas.microsoft.com/office/powerpoint/2010/main" val="35869049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16</a:t>
            </a:fld>
            <a:endParaRPr lang="en-GB"/>
          </a:p>
        </p:txBody>
      </p:sp>
    </p:spTree>
    <p:extLst>
      <p:ext uri="{BB962C8B-B14F-4D97-AF65-F5344CB8AC3E}">
        <p14:creationId xmlns:p14="http://schemas.microsoft.com/office/powerpoint/2010/main" val="19059923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17</a:t>
            </a:fld>
            <a:endParaRPr lang="en-GB">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18</a:t>
            </a:fld>
            <a:endParaRPr lang="en-GB"/>
          </a:p>
        </p:txBody>
      </p:sp>
    </p:spTree>
    <p:extLst>
      <p:ext uri="{BB962C8B-B14F-4D97-AF65-F5344CB8AC3E}">
        <p14:creationId xmlns:p14="http://schemas.microsoft.com/office/powerpoint/2010/main" val="37786997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19</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20</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2458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9973D71B-FA3F-4632-A261-6DBE0333F07F}" type="slidenum">
              <a:rPr lang="en-GB" smtClean="0">
                <a:latin typeface="Arial" charset="0"/>
              </a:rPr>
              <a:pPr eaLnBrk="1" hangingPunct="1"/>
              <a:t>21</a:t>
            </a:fld>
            <a:endParaRPr lang="en-GB">
              <a:latin typeface="Arial" charset="0"/>
            </a:endParaRPr>
          </a:p>
        </p:txBody>
      </p:sp>
    </p:spTree>
    <p:extLst>
      <p:ext uri="{BB962C8B-B14F-4D97-AF65-F5344CB8AC3E}">
        <p14:creationId xmlns:p14="http://schemas.microsoft.com/office/powerpoint/2010/main" val="23473394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http://www.bbc.co.uk/news/business-23588958</a:t>
            </a:r>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22</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4</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23</a:t>
            </a:fld>
            <a:endParaRPr lang="en-GB"/>
          </a:p>
        </p:txBody>
      </p:sp>
    </p:spTree>
    <p:extLst>
      <p:ext uri="{BB962C8B-B14F-4D97-AF65-F5344CB8AC3E}">
        <p14:creationId xmlns:p14="http://schemas.microsoft.com/office/powerpoint/2010/main" val="18998916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24</a:t>
            </a:fld>
            <a:endParaRPr lang="en-GB"/>
          </a:p>
        </p:txBody>
      </p:sp>
    </p:spTree>
    <p:extLst>
      <p:ext uri="{BB962C8B-B14F-4D97-AF65-F5344CB8AC3E}">
        <p14:creationId xmlns:p14="http://schemas.microsoft.com/office/powerpoint/2010/main" val="2342119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a:t>
            </a:r>
          </a:p>
        </p:txBody>
      </p:sp>
      <p:sp>
        <p:nvSpPr>
          <p:cNvPr id="4" name="Slide Number Placeholder 3"/>
          <p:cNvSpPr>
            <a:spLocks noGrp="1"/>
          </p:cNvSpPr>
          <p:nvPr>
            <p:ph type="sldNum" sz="quarter" idx="10"/>
          </p:nvPr>
        </p:nvSpPr>
        <p:spPr/>
        <p:txBody>
          <a:bodyPr/>
          <a:lstStyle/>
          <a:p>
            <a:fld id="{2A5C52F8-D14D-49FB-963A-D0594AB1E07D}" type="slidenum">
              <a:rPr lang="en-GB" smtClean="0"/>
              <a:pPr/>
              <a:t>25</a:t>
            </a:fld>
            <a:endParaRPr lang="en-GB"/>
          </a:p>
        </p:txBody>
      </p:sp>
    </p:spTree>
    <p:extLst>
      <p:ext uri="{BB962C8B-B14F-4D97-AF65-F5344CB8AC3E}">
        <p14:creationId xmlns:p14="http://schemas.microsoft.com/office/powerpoint/2010/main" val="24865254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fld id="{2A5C52F8-D14D-49FB-963A-D0594AB1E07D}" type="slidenum">
              <a:rPr lang="en-GB" smtClean="0"/>
              <a:pPr/>
              <a:t>26</a:t>
            </a:fld>
            <a:endParaRPr lang="en-GB"/>
          </a:p>
        </p:txBody>
      </p:sp>
    </p:spTree>
    <p:extLst>
      <p:ext uri="{BB962C8B-B14F-4D97-AF65-F5344CB8AC3E}">
        <p14:creationId xmlns:p14="http://schemas.microsoft.com/office/powerpoint/2010/main" val="24865254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a:t>
            </a:r>
          </a:p>
        </p:txBody>
      </p:sp>
      <p:sp>
        <p:nvSpPr>
          <p:cNvPr id="4" name="Slide Number Placeholder 3"/>
          <p:cNvSpPr>
            <a:spLocks noGrp="1"/>
          </p:cNvSpPr>
          <p:nvPr>
            <p:ph type="sldNum" sz="quarter" idx="10"/>
          </p:nvPr>
        </p:nvSpPr>
        <p:spPr/>
        <p:txBody>
          <a:bodyPr/>
          <a:lstStyle/>
          <a:p>
            <a:fld id="{2A5C52F8-D14D-49FB-963A-D0594AB1E07D}" type="slidenum">
              <a:rPr lang="en-GB" smtClean="0"/>
              <a:pPr/>
              <a:t>27</a:t>
            </a:fld>
            <a:endParaRPr lang="en-GB"/>
          </a:p>
        </p:txBody>
      </p:sp>
    </p:spTree>
    <p:extLst>
      <p:ext uri="{BB962C8B-B14F-4D97-AF65-F5344CB8AC3E}">
        <p14:creationId xmlns:p14="http://schemas.microsoft.com/office/powerpoint/2010/main" val="24865254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t>
            </a:r>
          </a:p>
        </p:txBody>
      </p:sp>
      <p:sp>
        <p:nvSpPr>
          <p:cNvPr id="4" name="Slide Number Placeholder 3"/>
          <p:cNvSpPr>
            <a:spLocks noGrp="1"/>
          </p:cNvSpPr>
          <p:nvPr>
            <p:ph type="sldNum" sz="quarter" idx="10"/>
          </p:nvPr>
        </p:nvSpPr>
        <p:spPr/>
        <p:txBody>
          <a:bodyPr/>
          <a:lstStyle/>
          <a:p>
            <a:fld id="{2A5C52F8-D14D-49FB-963A-D0594AB1E07D}" type="slidenum">
              <a:rPr lang="en-GB" smtClean="0"/>
              <a:pPr/>
              <a:t>28</a:t>
            </a:fld>
            <a:endParaRPr lang="en-GB"/>
          </a:p>
        </p:txBody>
      </p:sp>
    </p:spTree>
    <p:extLst>
      <p:ext uri="{BB962C8B-B14F-4D97-AF65-F5344CB8AC3E}">
        <p14:creationId xmlns:p14="http://schemas.microsoft.com/office/powerpoint/2010/main" val="2486525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5</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http://www.bbc.co.uk/news/business-24058989</a:t>
            </a:r>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6</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http://www.bbc.co.uk/news/business-24058989</a:t>
            </a:r>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7</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8</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9</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http://www.bbc.co.uk/news/business-23730015</a:t>
            </a:r>
            <a:endParaRPr lang="en-GB" dirty="0"/>
          </a:p>
          <a:p>
            <a:r>
              <a:rPr lang="en-GB" dirty="0"/>
              <a:t>http://www.bbc.co.uk/news/uk-31748422</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10</a:t>
            </a:fld>
            <a:endParaRPr lang="en-GB"/>
          </a:p>
        </p:txBody>
      </p:sp>
    </p:spTree>
    <p:extLst>
      <p:ext uri="{BB962C8B-B14F-4D97-AF65-F5344CB8AC3E}">
        <p14:creationId xmlns:p14="http://schemas.microsoft.com/office/powerpoint/2010/main" val="3902963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http://www.bbc.co.uk/news/business-23730015</a:t>
            </a:r>
            <a:endParaRPr lang="en-GB" dirty="0"/>
          </a:p>
          <a:p>
            <a:r>
              <a:rPr lang="en-GB" dirty="0"/>
              <a:t>http://www.bbc.co.uk/news/uk-31748422</a:t>
            </a:r>
          </a:p>
        </p:txBody>
      </p:sp>
      <p:sp>
        <p:nvSpPr>
          <p:cNvPr id="4" name="Slide Number Placeholder 3"/>
          <p:cNvSpPr>
            <a:spLocks noGrp="1"/>
          </p:cNvSpPr>
          <p:nvPr>
            <p:ph type="sldNum" sz="quarter" idx="10"/>
          </p:nvPr>
        </p:nvSpPr>
        <p:spPr/>
        <p:txBody>
          <a:bodyPr/>
          <a:lstStyle/>
          <a:p>
            <a:fld id="{2A5C52F8-D14D-49FB-963A-D0594AB1E07D}" type="slidenum">
              <a:rPr lang="en-GB" smtClean="0"/>
              <a:pPr/>
              <a:t>11</a:t>
            </a:fld>
            <a:endParaRPr lang="en-GB"/>
          </a:p>
        </p:txBody>
      </p:sp>
    </p:spTree>
    <p:extLst>
      <p:ext uri="{BB962C8B-B14F-4D97-AF65-F5344CB8AC3E}">
        <p14:creationId xmlns:p14="http://schemas.microsoft.com/office/powerpoint/2010/main" val="3371429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58005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43455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01926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64924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3/18/2025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845588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966570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3/18/2025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77199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3/18/2025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47253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3/18/2025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89313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508581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3/18/2025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727291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3/18/2025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308516858"/>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10" Type="http://schemas.openxmlformats.org/officeDocument/2006/relationships/hyperlink" Target="http://www.exampaperspractice.co.uk/" TargetMode="External"/><Relationship Id="rId4" Type="http://schemas.openxmlformats.org/officeDocument/2006/relationships/diagramLayout" Target="../diagrams/layout6.xml"/><Relationship Id="rId9" Type="http://schemas.openxmlformats.org/officeDocument/2006/relationships/image" Target="../media/image3.png"/></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10" Type="http://schemas.openxmlformats.org/officeDocument/2006/relationships/hyperlink" Target="http://www.exampaperspractice.co.uk/" TargetMode="External"/><Relationship Id="rId4" Type="http://schemas.openxmlformats.org/officeDocument/2006/relationships/diagramLayout" Target="../diagrams/layout7.xml"/><Relationship Id="rId9"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1.xml"/><Relationship Id="rId7" Type="http://schemas.openxmlformats.org/officeDocument/2006/relationships/image" Target="../media/image2.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hyperlink" Target="http://www.exampaperspractice.co.uk/" TargetMode="External"/></Relationships>
</file>

<file path=ppt/slides/_rels/slide20.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10" Type="http://schemas.openxmlformats.org/officeDocument/2006/relationships/hyperlink" Target="http://www.exampaperspractice.co.uk/" TargetMode="External"/><Relationship Id="rId4" Type="http://schemas.openxmlformats.org/officeDocument/2006/relationships/diagramLayout" Target="../diagrams/layout8.xml"/><Relationship Id="rId9" Type="http://schemas.openxmlformats.org/officeDocument/2006/relationships/image" Target="../media/image3.png"/></Relationships>
</file>

<file path=ppt/slides/_rels/slide21.xml.rels><?xml version="1.0" encoding="UTF-8" standalone="yes"?>
<Relationships xmlns="http://schemas.openxmlformats.org/package/2006/relationships"><Relationship Id="rId8" Type="http://schemas.openxmlformats.org/officeDocument/2006/relationships/customXml" Target="../ink/ink1.xml"/><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hyperlink" Target="http://www.exampaperspractice.co.uk/"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Colors" Target="../diagrams/colors9.xml"/><Relationship Id="rId11" Type="http://schemas.openxmlformats.org/officeDocument/2006/relationships/image" Target="../media/image3.png"/><Relationship Id="rId5" Type="http://schemas.openxmlformats.org/officeDocument/2006/relationships/diagramQuickStyle" Target="../diagrams/quickStyle9.xml"/><Relationship Id="rId10" Type="http://schemas.openxmlformats.org/officeDocument/2006/relationships/image" Target="../media/image2.png"/><Relationship Id="rId4" Type="http://schemas.openxmlformats.org/officeDocument/2006/relationships/diagramLayout" Target="../diagrams/layout9.xml"/><Relationship Id="rId9" Type="http://schemas.openxmlformats.org/officeDocument/2006/relationships/image" Target="../media/image5.emf"/></Relationships>
</file>

<file path=ppt/slides/_rels/slide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10" Type="http://schemas.openxmlformats.org/officeDocument/2006/relationships/hyperlink" Target="http://www.exampaperspractice.co.uk/" TargetMode="External"/><Relationship Id="rId4" Type="http://schemas.openxmlformats.org/officeDocument/2006/relationships/diagramLayout" Target="../diagrams/layout10.xml"/><Relationship Id="rId9" Type="http://schemas.openxmlformats.org/officeDocument/2006/relationships/image" Target="../media/image3.png"/></Relationships>
</file>

<file path=ppt/slides/_rels/slide2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10" Type="http://schemas.openxmlformats.org/officeDocument/2006/relationships/hyperlink" Target="http://www.exampaperspractice.co.uk/" TargetMode="External"/><Relationship Id="rId4" Type="http://schemas.openxmlformats.org/officeDocument/2006/relationships/diagramLayout" Target="../diagrams/layout11.xml"/><Relationship Id="rId9" Type="http://schemas.openxmlformats.org/officeDocument/2006/relationships/image" Target="../media/image3.png"/></Relationships>
</file>

<file path=ppt/slides/_rels/slide2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10" Type="http://schemas.openxmlformats.org/officeDocument/2006/relationships/hyperlink" Target="http://www.exampaperspractice.co.uk/" TargetMode="External"/><Relationship Id="rId4" Type="http://schemas.openxmlformats.org/officeDocument/2006/relationships/diagramLayout" Target="../diagrams/layout12.xml"/><Relationship Id="rId9" Type="http://schemas.openxmlformats.org/officeDocument/2006/relationships/image" Target="../media/image3.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hyperlink" Target="http://www.exampaperspractice.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www.exampaperspractice.co.uk/" TargetMode="Externa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10" Type="http://schemas.openxmlformats.org/officeDocument/2006/relationships/hyperlink" Target="http://www.exampaperspractice.co.uk/" TargetMode="External"/><Relationship Id="rId4" Type="http://schemas.openxmlformats.org/officeDocument/2006/relationships/diagramLayout" Target="../diagrams/layout3.xml"/><Relationship Id="rId9"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10" Type="http://schemas.openxmlformats.org/officeDocument/2006/relationships/hyperlink" Target="http://www.exampaperspractice.co.uk/" TargetMode="External"/><Relationship Id="rId4" Type="http://schemas.openxmlformats.org/officeDocument/2006/relationships/diagramLayout" Target="../diagrams/layout4.xml"/><Relationship Id="rId9"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hyperlink" Target="http://www.exampaperspractice.co.uk/" TargetMode="External"/><Relationship Id="rId4" Type="http://schemas.openxmlformats.org/officeDocument/2006/relationships/diagramLayout" Target="../diagrams/layout5.xml"/><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598460" y="1783959"/>
            <a:ext cx="3065480" cy="2889114"/>
          </a:xfrm>
        </p:spPr>
        <p:txBody>
          <a:bodyPr anchor="b">
            <a:normAutofit/>
          </a:bodyPr>
          <a:lstStyle/>
          <a:p>
            <a:pPr algn="l"/>
            <a:r>
              <a:rPr lang="en-GB" sz="4700"/>
              <a:t>4.4.3 Supply-side policies </a:t>
            </a:r>
          </a:p>
        </p:txBody>
      </p:sp>
      <p:sp>
        <p:nvSpPr>
          <p:cNvPr id="13" name="Freeform: Shape 12">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0"/>
            <a:ext cx="5391039"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9" name="Picture 8" descr="Close-up of hopscotch on a sidewalk">
            <a:extLst>
              <a:ext uri="{FF2B5EF4-FFF2-40B4-BE49-F238E27FC236}">
                <a16:creationId xmlns:a16="http://schemas.microsoft.com/office/drawing/2014/main" id="{37EE4573-FCD6-D3DD-1D55-F056197C5AE9}"/>
              </a:ext>
            </a:extLst>
          </p:cNvPr>
          <p:cNvPicPr>
            <a:picLocks noChangeAspect="1"/>
          </p:cNvPicPr>
          <p:nvPr/>
        </p:nvPicPr>
        <p:blipFill rotWithShape="1">
          <a:blip r:embed="rId3"/>
          <a:srcRect l="27348" r="21379" b="-10"/>
          <a:stretch/>
        </p:blipFill>
        <p:spPr>
          <a:xfrm>
            <a:off x="20" y="10"/>
            <a:ext cx="5271352"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pic>
        <p:nvPicPr>
          <p:cNvPr id="2" name="Picture 1">
            <a:extLst>
              <a:ext uri="{FF2B5EF4-FFF2-40B4-BE49-F238E27FC236}">
                <a16:creationId xmlns:a16="http://schemas.microsoft.com/office/drawing/2014/main" id="{C02A9467-F4B1-155C-074B-4977A45C1F81}"/>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F53322F9-7893-A57C-D50C-BBCD15E6B982}"/>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DC5911B7-1E9C-71E3-F8E1-EA2D9EA603CB}"/>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75194C9-C979-F6A4-EDF3-B5AB13CAC6FF}"/>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40022" y="365760"/>
            <a:ext cx="7025402" cy="1188720"/>
          </a:xfrm>
        </p:spPr>
        <p:txBody>
          <a:bodyPr>
            <a:normAutofit/>
          </a:bodyPr>
          <a:lstStyle/>
          <a:p>
            <a:r>
              <a:rPr lang="en-GB"/>
              <a:t>Supply-side policy options</a:t>
            </a:r>
          </a:p>
        </p:txBody>
      </p:sp>
      <p:sp>
        <p:nvSpPr>
          <p:cNvPr id="15" name="Freeform: Shape 14">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Shape 18">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1240022" y="2176272"/>
            <a:ext cx="7025403" cy="4041648"/>
          </a:xfrm>
        </p:spPr>
        <p:txBody>
          <a:bodyPr vert="horz" lIns="91440" tIns="45720" rIns="91440" bIns="45720" rtlCol="0" anchor="t">
            <a:normAutofit lnSpcReduction="10000"/>
          </a:bodyPr>
          <a:lstStyle/>
          <a:p>
            <a:pPr marL="0" lvl="1" indent="0">
              <a:spcBef>
                <a:spcPts val="0"/>
              </a:spcBef>
              <a:spcAft>
                <a:spcPts val="600"/>
              </a:spcAft>
              <a:buNone/>
              <a:defRPr/>
            </a:pPr>
            <a:r>
              <a:rPr lang="en-GB" sz="2100" b="1" dirty="0"/>
              <a:t>To improve skills, quality and quantity of the labour force</a:t>
            </a:r>
            <a:endParaRPr lang="en-US" sz="2100" dirty="0"/>
          </a:p>
          <a:p>
            <a:pPr marL="0" lvl="1" indent="0">
              <a:spcBef>
                <a:spcPts val="0"/>
              </a:spcBef>
              <a:spcAft>
                <a:spcPts val="600"/>
              </a:spcAft>
              <a:buNone/>
              <a:defRPr/>
            </a:pPr>
            <a:endParaRPr lang="en-GB" sz="2100" b="1" dirty="0"/>
          </a:p>
          <a:p>
            <a:pPr marL="285750" indent="-285750">
              <a:spcBef>
                <a:spcPts val="0"/>
              </a:spcBef>
              <a:spcAft>
                <a:spcPts val="600"/>
              </a:spcAft>
              <a:defRPr/>
            </a:pPr>
            <a:r>
              <a:rPr lang="en-GB" sz="2100" b="1" dirty="0"/>
              <a:t>Training and Education</a:t>
            </a:r>
            <a:endParaRPr lang="en-GB" sz="2100" b="1" dirty="0">
              <a:ea typeface="Calibri" panose="020F0502020204030204"/>
              <a:cs typeface="Calibri" panose="020F0502020204030204"/>
            </a:endParaRPr>
          </a:p>
          <a:p>
            <a:pPr lvl="1">
              <a:spcBef>
                <a:spcPts val="0"/>
              </a:spcBef>
              <a:spcAft>
                <a:spcPts val="600"/>
              </a:spcAft>
              <a:buClr>
                <a:schemeClr val="accent2"/>
              </a:buClr>
              <a:buFont typeface="Wingdings" panose="05000000000000000000" pitchFamily="2" charset="2"/>
              <a:buChar char="¤"/>
              <a:defRPr/>
            </a:pPr>
            <a:r>
              <a:rPr lang="en-GB" sz="2100" dirty="0"/>
              <a:t>Improves productivity, mobility and flexibility of the workforce</a:t>
            </a:r>
            <a:endParaRPr lang="en-GB" sz="2100" dirty="0">
              <a:ea typeface="Calibri"/>
              <a:cs typeface="Calibri"/>
            </a:endParaRPr>
          </a:p>
          <a:p>
            <a:pPr>
              <a:spcBef>
                <a:spcPts val="0"/>
              </a:spcBef>
              <a:spcAft>
                <a:spcPts val="600"/>
              </a:spcAft>
              <a:buClr>
                <a:schemeClr val="accent2"/>
              </a:buClr>
              <a:buFont typeface="Wingdings" panose="05000000000000000000" pitchFamily="2" charset="2"/>
              <a:buChar char="¤"/>
              <a:defRPr/>
            </a:pPr>
            <a:endParaRPr lang="en-GB" sz="2100" dirty="0"/>
          </a:p>
          <a:p>
            <a:pPr marL="285750" indent="-285750">
              <a:spcBef>
                <a:spcPts val="0"/>
              </a:spcBef>
              <a:spcAft>
                <a:spcPts val="600"/>
              </a:spcAft>
              <a:buClr>
                <a:schemeClr val="accent2"/>
              </a:buClr>
              <a:defRPr/>
            </a:pPr>
            <a:r>
              <a:rPr lang="en-GB" sz="2100" b="1" dirty="0"/>
              <a:t>Immigration</a:t>
            </a:r>
            <a:endParaRPr lang="en-GB" sz="2100" b="1" dirty="0">
              <a:ea typeface="Calibri" panose="020F0502020204030204"/>
              <a:cs typeface="Calibri" panose="020F0502020204030204"/>
            </a:endParaRPr>
          </a:p>
          <a:p>
            <a:pPr lvl="1">
              <a:spcBef>
                <a:spcPts val="0"/>
              </a:spcBef>
              <a:spcAft>
                <a:spcPts val="600"/>
              </a:spcAft>
              <a:buClr>
                <a:schemeClr val="accent2"/>
              </a:buClr>
              <a:buFont typeface="Wingdings" panose="05000000000000000000" pitchFamily="2" charset="2"/>
              <a:buChar char="¤"/>
              <a:defRPr/>
            </a:pPr>
            <a:r>
              <a:rPr lang="en-GB" sz="2100" dirty="0"/>
              <a:t>Improves the quality of workforce as skilled workers can be used to improve the skills base of the economy</a:t>
            </a:r>
            <a:endParaRPr lang="en-GB" sz="2100" dirty="0">
              <a:ea typeface="Calibri"/>
              <a:cs typeface="Calibri"/>
            </a:endParaRPr>
          </a:p>
          <a:p>
            <a:pPr lvl="1">
              <a:spcBef>
                <a:spcPts val="0"/>
              </a:spcBef>
              <a:spcAft>
                <a:spcPts val="600"/>
              </a:spcAft>
              <a:buClr>
                <a:schemeClr val="accent2"/>
              </a:buClr>
              <a:buFont typeface="Wingdings" panose="05000000000000000000" pitchFamily="2" charset="2"/>
              <a:buChar char="¤"/>
              <a:defRPr/>
            </a:pPr>
            <a:r>
              <a:rPr lang="en-GB" sz="2100" dirty="0"/>
              <a:t>Improves the quantity of the workforce as increased numbers can be used to fill vacancies in the economy or to help cut costs through lower wages</a:t>
            </a:r>
            <a:endParaRPr lang="en-GB" sz="2100" dirty="0">
              <a:ea typeface="Calibri" panose="020F0502020204030204"/>
              <a:cs typeface="Calibri" panose="020F0502020204030204"/>
            </a:endParaRPr>
          </a:p>
          <a:p>
            <a:pPr>
              <a:spcBef>
                <a:spcPts val="0"/>
              </a:spcBef>
              <a:spcAft>
                <a:spcPts val="600"/>
              </a:spcAft>
              <a:buClr>
                <a:schemeClr val="accent2"/>
              </a:buClr>
              <a:buFont typeface="Wingdings" panose="05000000000000000000" pitchFamily="2" charset="2"/>
              <a:buChar char="¤"/>
              <a:defRPr/>
            </a:pPr>
            <a:endParaRPr lang="en-GB" sz="2100" dirty="0"/>
          </a:p>
          <a:p>
            <a:pPr>
              <a:spcBef>
                <a:spcPts val="0"/>
              </a:spcBef>
              <a:spcAft>
                <a:spcPts val="600"/>
              </a:spcAft>
              <a:buClr>
                <a:schemeClr val="accent2"/>
              </a:buClr>
              <a:buFont typeface="Wingdings" panose="05000000000000000000" pitchFamily="2" charset="2"/>
              <a:buChar char="¤"/>
              <a:defRPr/>
            </a:pPr>
            <a:endParaRPr lang="en-GB" sz="2100" dirty="0"/>
          </a:p>
          <a:p>
            <a:pPr marL="0" indent="0">
              <a:spcBef>
                <a:spcPts val="0"/>
              </a:spcBef>
              <a:spcAft>
                <a:spcPts val="600"/>
              </a:spcAft>
              <a:buClr>
                <a:schemeClr val="accent2"/>
              </a:buClr>
              <a:buNone/>
              <a:defRPr/>
            </a:pPr>
            <a:endParaRPr lang="en-GB" sz="2100" dirty="0"/>
          </a:p>
        </p:txBody>
      </p:sp>
      <p:pic>
        <p:nvPicPr>
          <p:cNvPr id="4" name="Picture 3">
            <a:extLst>
              <a:ext uri="{FF2B5EF4-FFF2-40B4-BE49-F238E27FC236}">
                <a16:creationId xmlns:a16="http://schemas.microsoft.com/office/drawing/2014/main" id="{D0DA77C7-DDA0-8225-0BC6-8D4885B24900}"/>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011A0208-D667-9DD7-E621-432048E341DE}"/>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A6A69F5D-2FD2-BB50-795F-A56E896F129F}"/>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022330C-DB67-8439-AEF0-BD90C8F1AC60}"/>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529104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9264D464-898B-4908-88FD-33A83D6ED6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9144000" cy="685799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28650" y="365126"/>
            <a:ext cx="7356447" cy="1146176"/>
          </a:xfrm>
        </p:spPr>
        <p:txBody>
          <a:bodyPr>
            <a:normAutofit/>
          </a:bodyPr>
          <a:lstStyle/>
          <a:p>
            <a:r>
              <a:rPr lang="en-GB">
                <a:solidFill>
                  <a:schemeClr val="bg1"/>
                </a:solidFill>
              </a:rPr>
              <a:t>Supply-side policy options</a:t>
            </a:r>
          </a:p>
        </p:txBody>
      </p:sp>
      <p:sp>
        <p:nvSpPr>
          <p:cNvPr id="17" name="Freeform: Shape 16">
            <a:extLst>
              <a:ext uri="{FF2B5EF4-FFF2-40B4-BE49-F238E27FC236}">
                <a16:creationId xmlns:a16="http://schemas.microsoft.com/office/drawing/2014/main" id="{F0BC1D9E-4401-4EC0-88FD-ED103CB570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50502" y="2"/>
            <a:ext cx="893498" cy="1511301"/>
          </a:xfrm>
          <a:custGeom>
            <a:avLst/>
            <a:gdLst>
              <a:gd name="connsiteX0" fmla="*/ 697617 w 1191330"/>
              <a:gd name="connsiteY0" fmla="*/ 0 h 1511301"/>
              <a:gd name="connsiteX1" fmla="*/ 1191330 w 1191330"/>
              <a:gd name="connsiteY1" fmla="*/ 0 h 1511301"/>
              <a:gd name="connsiteX2" fmla="*/ 1191330 w 1191330"/>
              <a:gd name="connsiteY2" fmla="*/ 1511301 h 1511301"/>
              <a:gd name="connsiteX3" fmla="*/ 0 w 1191330"/>
              <a:gd name="connsiteY3" fmla="*/ 1511301 h 1511301"/>
            </a:gdLst>
            <a:ahLst/>
            <a:cxnLst>
              <a:cxn ang="0">
                <a:pos x="connsiteX0" y="connsiteY0"/>
              </a:cxn>
              <a:cxn ang="0">
                <a:pos x="connsiteX1" y="connsiteY1"/>
              </a:cxn>
              <a:cxn ang="0">
                <a:pos x="connsiteX2" y="connsiteY2"/>
              </a:cxn>
              <a:cxn ang="0">
                <a:pos x="connsiteX3" y="connsiteY3"/>
              </a:cxn>
            </a:cxnLst>
            <a:rect l="l" t="t" r="r" b="b"/>
            <a:pathLst>
              <a:path w="1191330" h="1511301">
                <a:moveTo>
                  <a:pt x="697617" y="0"/>
                </a:moveTo>
                <a:lnTo>
                  <a:pt x="1191330" y="0"/>
                </a:lnTo>
                <a:lnTo>
                  <a:pt x="1191330" y="1511301"/>
                </a:lnTo>
                <a:lnTo>
                  <a:pt x="0" y="1511301"/>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useBgFill="1">
        <p:nvSpPr>
          <p:cNvPr id="19" name="Freeform: Shape 18">
            <a:extLst>
              <a:ext uri="{FF2B5EF4-FFF2-40B4-BE49-F238E27FC236}">
                <a16:creationId xmlns:a16="http://schemas.microsoft.com/office/drawing/2014/main" id="{B0AAF7C9-094E-400C-A428-F6C2262F65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0688"/>
            <a:ext cx="8064990" cy="5167312"/>
          </a:xfrm>
          <a:custGeom>
            <a:avLst/>
            <a:gdLst>
              <a:gd name="connsiteX0" fmla="*/ 0 w 10753320"/>
              <a:gd name="connsiteY0" fmla="*/ 0 h 5167312"/>
              <a:gd name="connsiteX1" fmla="*/ 9680943 w 10753320"/>
              <a:gd name="connsiteY1" fmla="*/ 0 h 5167312"/>
              <a:gd name="connsiteX2" fmla="*/ 9680223 w 10753320"/>
              <a:gd name="connsiteY2" fmla="*/ 952 h 5167312"/>
              <a:gd name="connsiteX3" fmla="*/ 10753320 w 10753320"/>
              <a:gd name="connsiteY3" fmla="*/ 952 h 5167312"/>
              <a:gd name="connsiteX4" fmla="*/ 8359441 w 10753320"/>
              <a:gd name="connsiteY4" fmla="*/ 5167312 h 5167312"/>
              <a:gd name="connsiteX5" fmla="*/ 4821866 w 10753320"/>
              <a:gd name="connsiteY5" fmla="*/ 5167312 h 5167312"/>
              <a:gd name="connsiteX6" fmla="*/ 4821866 w 10753320"/>
              <a:gd name="connsiteY6" fmla="*/ 5166360 h 5167312"/>
              <a:gd name="connsiteX7" fmla="*/ 0 w 10753320"/>
              <a:gd name="connsiteY7" fmla="*/ 5166360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53320" h="5167312">
                <a:moveTo>
                  <a:pt x="0" y="0"/>
                </a:moveTo>
                <a:lnTo>
                  <a:pt x="9680943" y="0"/>
                </a:lnTo>
                <a:lnTo>
                  <a:pt x="9680223" y="952"/>
                </a:lnTo>
                <a:lnTo>
                  <a:pt x="10753320" y="952"/>
                </a:lnTo>
                <a:lnTo>
                  <a:pt x="8359441" y="5167312"/>
                </a:lnTo>
                <a:lnTo>
                  <a:pt x="4821866" y="5167312"/>
                </a:lnTo>
                <a:lnTo>
                  <a:pt x="4821866" y="5166360"/>
                </a:lnTo>
                <a:lnTo>
                  <a:pt x="0" y="51663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628650" y="2055811"/>
            <a:ext cx="5486400" cy="4121152"/>
          </a:xfrm>
        </p:spPr>
        <p:txBody>
          <a:bodyPr vert="horz" lIns="91440" tIns="45720" rIns="91440" bIns="45720" rtlCol="0" anchor="t">
            <a:normAutofit/>
          </a:bodyPr>
          <a:lstStyle/>
          <a:p>
            <a:pPr marL="0" indent="0">
              <a:spcBef>
                <a:spcPts val="0"/>
              </a:spcBef>
              <a:spcAft>
                <a:spcPts val="600"/>
              </a:spcAft>
              <a:buNone/>
              <a:defRPr/>
            </a:pPr>
            <a:r>
              <a:rPr lang="en-GB" sz="2100" b="1" dirty="0"/>
              <a:t>To reform the labour market</a:t>
            </a:r>
          </a:p>
          <a:p>
            <a:pPr marL="0" indent="0">
              <a:spcBef>
                <a:spcPts val="0"/>
              </a:spcBef>
              <a:spcAft>
                <a:spcPts val="600"/>
              </a:spcAft>
              <a:buNone/>
              <a:defRPr/>
            </a:pPr>
            <a:endParaRPr lang="en-GB" sz="2100" b="1" dirty="0"/>
          </a:p>
          <a:p>
            <a:pPr marL="285750" indent="-285750">
              <a:spcBef>
                <a:spcPts val="0"/>
              </a:spcBef>
              <a:spcAft>
                <a:spcPts val="600"/>
              </a:spcAft>
              <a:defRPr/>
            </a:pPr>
            <a:r>
              <a:rPr lang="en-GB" sz="2100" b="1" dirty="0"/>
              <a:t>Reformation of Trade Unions</a:t>
            </a:r>
            <a:endParaRPr lang="en-GB" sz="2100" b="1" dirty="0">
              <a:ea typeface="Calibri" panose="020F0502020204030204"/>
              <a:cs typeface="Calibri" panose="020F0502020204030204"/>
            </a:endParaRPr>
          </a:p>
          <a:p>
            <a:pPr lvl="1">
              <a:spcBef>
                <a:spcPts val="0"/>
              </a:spcBef>
              <a:spcAft>
                <a:spcPts val="600"/>
              </a:spcAft>
              <a:buClr>
                <a:schemeClr val="accent2"/>
              </a:buClr>
              <a:buFont typeface="Wingdings" panose="05000000000000000000" pitchFamily="2" charset="2"/>
              <a:buChar char="¤"/>
              <a:defRPr/>
            </a:pPr>
            <a:r>
              <a:rPr lang="en-GB" sz="2100" dirty="0"/>
              <a:t>A reduction in trade union power and influence may give rise to lower wage rises, feeding through to lower inflation, and more labour market flexibility</a:t>
            </a:r>
            <a:endParaRPr lang="en-GB" sz="2100" dirty="0">
              <a:ea typeface="Calibri"/>
              <a:cs typeface="Calibri"/>
            </a:endParaRPr>
          </a:p>
          <a:p>
            <a:pPr lvl="1">
              <a:spcBef>
                <a:spcPts val="0"/>
              </a:spcBef>
              <a:spcAft>
                <a:spcPts val="600"/>
              </a:spcAft>
              <a:buClr>
                <a:schemeClr val="accent2"/>
              </a:buClr>
              <a:buFont typeface="Wingdings" panose="05000000000000000000" pitchFamily="2" charset="2"/>
              <a:buChar char="¤"/>
              <a:defRPr/>
            </a:pPr>
            <a:endParaRPr lang="en-GB" sz="2100" dirty="0"/>
          </a:p>
          <a:p>
            <a:pPr lvl="1">
              <a:spcBef>
                <a:spcPts val="0"/>
              </a:spcBef>
              <a:spcAft>
                <a:spcPts val="600"/>
              </a:spcAft>
              <a:buClr>
                <a:schemeClr val="accent2"/>
              </a:buClr>
              <a:buFont typeface="Wingdings" panose="05000000000000000000" pitchFamily="2" charset="2"/>
              <a:buChar char="¤"/>
              <a:defRPr/>
            </a:pPr>
            <a:r>
              <a:rPr lang="en-GB" sz="2100" dirty="0"/>
              <a:t>Providing incentives to work such as lower marginal tax rates and supplying accommodation in areas such as London with high housing costs</a:t>
            </a:r>
            <a:endParaRPr lang="en-GB" sz="2100" dirty="0">
              <a:ea typeface="Calibri" panose="020F0502020204030204"/>
              <a:cs typeface="Calibri" panose="020F0502020204030204"/>
            </a:endParaRPr>
          </a:p>
          <a:p>
            <a:pPr marL="0" lvl="1" indent="0">
              <a:spcBef>
                <a:spcPts val="0"/>
              </a:spcBef>
              <a:spcAft>
                <a:spcPts val="600"/>
              </a:spcAft>
              <a:buNone/>
              <a:defRPr/>
            </a:pPr>
            <a:endParaRPr lang="en-GB" sz="2100" b="1" dirty="0"/>
          </a:p>
          <a:p>
            <a:pPr marL="0" lvl="1" indent="0">
              <a:spcBef>
                <a:spcPts val="0"/>
              </a:spcBef>
              <a:spcAft>
                <a:spcPts val="600"/>
              </a:spcAft>
              <a:buNone/>
              <a:defRPr/>
            </a:pPr>
            <a:endParaRPr lang="en-GB" sz="2100" b="1" dirty="0">
              <a:ea typeface="Calibri" panose="020F0502020204030204"/>
              <a:cs typeface="Calibri" panose="020F0502020204030204"/>
            </a:endParaRPr>
          </a:p>
          <a:p>
            <a:pPr>
              <a:spcBef>
                <a:spcPts val="0"/>
              </a:spcBef>
              <a:spcAft>
                <a:spcPts val="600"/>
              </a:spcAft>
              <a:buClr>
                <a:schemeClr val="accent2"/>
              </a:buClr>
              <a:buFont typeface="Wingdings" panose="05000000000000000000" pitchFamily="2" charset="2"/>
              <a:buChar char="¤"/>
              <a:defRPr/>
            </a:pPr>
            <a:endParaRPr lang="en-GB" sz="2100" dirty="0"/>
          </a:p>
          <a:p>
            <a:pPr>
              <a:spcBef>
                <a:spcPts val="0"/>
              </a:spcBef>
              <a:spcAft>
                <a:spcPts val="600"/>
              </a:spcAft>
              <a:buClr>
                <a:schemeClr val="accent2"/>
              </a:buClr>
              <a:buFont typeface="Wingdings" panose="05000000000000000000" pitchFamily="2" charset="2"/>
              <a:buChar char="¤"/>
              <a:defRPr/>
            </a:pPr>
            <a:endParaRPr lang="en-GB" sz="2100" dirty="0"/>
          </a:p>
          <a:p>
            <a:pPr marL="0" indent="0">
              <a:spcBef>
                <a:spcPts val="0"/>
              </a:spcBef>
              <a:spcAft>
                <a:spcPts val="600"/>
              </a:spcAft>
              <a:buClr>
                <a:schemeClr val="accent2"/>
              </a:buClr>
              <a:buNone/>
              <a:defRPr/>
            </a:pPr>
            <a:endParaRPr lang="en-GB" sz="2100" dirty="0"/>
          </a:p>
        </p:txBody>
      </p:sp>
      <p:sp>
        <p:nvSpPr>
          <p:cNvPr id="21" name="Freeform: Shape 20">
            <a:extLst>
              <a:ext uri="{FF2B5EF4-FFF2-40B4-BE49-F238E27FC236}">
                <a16:creationId xmlns:a16="http://schemas.microsoft.com/office/drawing/2014/main" id="{6200B311-3585-4069-AAC6-CD443FA5B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2989" y="1690688"/>
            <a:ext cx="2751011" cy="5167312"/>
          </a:xfrm>
          <a:custGeom>
            <a:avLst/>
            <a:gdLst>
              <a:gd name="connsiteX0" fmla="*/ 2391664 w 3668014"/>
              <a:gd name="connsiteY0" fmla="*/ 0 h 5167312"/>
              <a:gd name="connsiteX1" fmla="*/ 3668014 w 3668014"/>
              <a:gd name="connsiteY1" fmla="*/ 0 h 5167312"/>
              <a:gd name="connsiteX2" fmla="*/ 3668014 w 3668014"/>
              <a:gd name="connsiteY2" fmla="*/ 5167312 h 5167312"/>
              <a:gd name="connsiteX3" fmla="*/ 0 w 3668014"/>
              <a:gd name="connsiteY3" fmla="*/ 5167312 h 5167312"/>
              <a:gd name="connsiteX4" fmla="*/ 2393879 w 3668014"/>
              <a:gd name="connsiteY4" fmla="*/ 952 h 5167312"/>
              <a:gd name="connsiteX5" fmla="*/ 2391664 w 3668014"/>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68014" h="5167312">
                <a:moveTo>
                  <a:pt x="2391664" y="0"/>
                </a:moveTo>
                <a:lnTo>
                  <a:pt x="3668014" y="0"/>
                </a:lnTo>
                <a:lnTo>
                  <a:pt x="3668014" y="5167312"/>
                </a:lnTo>
                <a:lnTo>
                  <a:pt x="0" y="5167312"/>
                </a:lnTo>
                <a:lnTo>
                  <a:pt x="2393879" y="952"/>
                </a:lnTo>
                <a:lnTo>
                  <a:pt x="2391664"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9BC34757-0C84-3342-9B1C-7775F070FBB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A3F9EE22-0F42-4A55-4327-BB31A19B8A8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1566A5E4-91F7-EAFD-5A3B-B50499AB2980}"/>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BBE3E06-2366-3086-9700-40179B8DA123}"/>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635808347"/>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73229-60B0-389F-5DB1-907E7C0EA541}"/>
              </a:ext>
            </a:extLst>
          </p:cNvPr>
          <p:cNvSpPr>
            <a:spLocks noGrp="1"/>
          </p:cNvSpPr>
          <p:nvPr>
            <p:ph type="title"/>
          </p:nvPr>
        </p:nvSpPr>
        <p:spPr>
          <a:xfrm>
            <a:off x="628650" y="365126"/>
            <a:ext cx="4005453" cy="1146176"/>
          </a:xfrm>
        </p:spPr>
        <p:txBody>
          <a:bodyPr>
            <a:normAutofit/>
          </a:bodyPr>
          <a:lstStyle/>
          <a:p>
            <a:r>
              <a:rPr lang="en-US" sz="3700">
                <a:ea typeface="Calibri Light"/>
                <a:cs typeface="Calibri Light"/>
              </a:rPr>
              <a:t>Task: Income Tax Cuts</a:t>
            </a:r>
          </a:p>
        </p:txBody>
      </p:sp>
      <p:sp>
        <p:nvSpPr>
          <p:cNvPr id="41" name="Freeform: Shape 40">
            <a:extLst>
              <a:ext uri="{FF2B5EF4-FFF2-40B4-BE49-F238E27FC236}">
                <a16:creationId xmlns:a16="http://schemas.microsoft.com/office/drawing/2014/main" id="{05C7EBC3-4672-4DAB-81C2-58661FAFA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4103" y="-2"/>
            <a:ext cx="4509896"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40BF962F-4C6F-461E-86F2-C43F56CC9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10597" y="1690688"/>
            <a:ext cx="65334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2E94A4F7-38E4-45EA-8E2E-CE1B5766B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4448591"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D217CCA6-9AA6-E01D-412D-9F6D287DE7C2}"/>
              </a:ext>
            </a:extLst>
          </p:cNvPr>
          <p:cNvSpPr>
            <a:spLocks noGrp="1"/>
          </p:cNvSpPr>
          <p:nvPr>
            <p:ph idx="1"/>
          </p:nvPr>
        </p:nvSpPr>
        <p:spPr>
          <a:xfrm>
            <a:off x="628650" y="2173288"/>
            <a:ext cx="2702378" cy="3639684"/>
          </a:xfrm>
        </p:spPr>
        <p:txBody>
          <a:bodyPr vert="horz" lIns="91440" tIns="45720" rIns="91440" bIns="45720" rtlCol="0" anchor="ctr">
            <a:normAutofit/>
          </a:bodyPr>
          <a:lstStyle/>
          <a:p>
            <a:pPr>
              <a:spcBef>
                <a:spcPts val="0"/>
              </a:spcBef>
              <a:spcAft>
                <a:spcPts val="600"/>
              </a:spcAft>
            </a:pPr>
            <a:r>
              <a:rPr lang="en-GB" sz="1600">
                <a:solidFill>
                  <a:srgbClr val="FFFFFF"/>
                </a:solidFill>
                <a:ea typeface="+mn-lt"/>
                <a:cs typeface="+mn-lt"/>
              </a:rPr>
              <a:t>What impact do you think the increase in the personal tax allowance and the increase in salary band on the 20% and 40% rate will have on the labour market? </a:t>
            </a:r>
            <a:endParaRPr lang="en-US" sz="1600">
              <a:solidFill>
                <a:srgbClr val="FFFFFF"/>
              </a:solidFill>
            </a:endParaRPr>
          </a:p>
          <a:p>
            <a:pPr>
              <a:spcBef>
                <a:spcPts val="0"/>
              </a:spcBef>
              <a:spcAft>
                <a:spcPts val="600"/>
              </a:spcAft>
            </a:pPr>
            <a:r>
              <a:rPr lang="en-GB" sz="1600">
                <a:solidFill>
                  <a:srgbClr val="FFFFFF"/>
                </a:solidFill>
                <a:ea typeface="+mn-lt"/>
                <a:cs typeface="+mn-lt"/>
              </a:rPr>
              <a:t>To what extent would this improve the functioning of the labour market and supply-side of the economy? What would you change, and why? What impact might your decisions have?</a:t>
            </a:r>
            <a:endParaRPr lang="en-US" sz="1600">
              <a:solidFill>
                <a:srgbClr val="FFFFFF"/>
              </a:solidFill>
            </a:endParaRPr>
          </a:p>
        </p:txBody>
      </p:sp>
      <p:graphicFrame>
        <p:nvGraphicFramePr>
          <p:cNvPr id="5" name="Table 4">
            <a:extLst>
              <a:ext uri="{FF2B5EF4-FFF2-40B4-BE49-F238E27FC236}">
                <a16:creationId xmlns:a16="http://schemas.microsoft.com/office/drawing/2014/main" id="{F4FA5A34-ED5D-9437-4BA4-B96F4CF10A9C}"/>
              </a:ext>
            </a:extLst>
          </p:cNvPr>
          <p:cNvGraphicFramePr>
            <a:graphicFrameLocks noGrp="1"/>
          </p:cNvGraphicFramePr>
          <p:nvPr>
            <p:extLst>
              <p:ext uri="{D42A27DB-BD31-4B8C-83A1-F6EECF244321}">
                <p14:modId xmlns:p14="http://schemas.microsoft.com/office/powerpoint/2010/main" val="3612399126"/>
              </p:ext>
            </p:extLst>
          </p:nvPr>
        </p:nvGraphicFramePr>
        <p:xfrm>
          <a:off x="4637316" y="2243865"/>
          <a:ext cx="3878035" cy="3862520"/>
        </p:xfrm>
        <a:graphic>
          <a:graphicData uri="http://schemas.openxmlformats.org/drawingml/2006/table">
            <a:tbl>
              <a:tblPr firstRow="1" bandRow="1">
                <a:solidFill>
                  <a:schemeClr val="bg1"/>
                </a:solidFill>
                <a:tableStyleId>{5C22544A-7EE6-4342-B048-85BDC9FD1C3A}</a:tableStyleId>
              </a:tblPr>
              <a:tblGrid>
                <a:gridCol w="1550568">
                  <a:extLst>
                    <a:ext uri="{9D8B030D-6E8A-4147-A177-3AD203B41FA5}">
                      <a16:colId xmlns:a16="http://schemas.microsoft.com/office/drawing/2014/main" val="841911843"/>
                    </a:ext>
                  </a:extLst>
                </a:gridCol>
                <a:gridCol w="1517387">
                  <a:extLst>
                    <a:ext uri="{9D8B030D-6E8A-4147-A177-3AD203B41FA5}">
                      <a16:colId xmlns:a16="http://schemas.microsoft.com/office/drawing/2014/main" val="80789921"/>
                    </a:ext>
                  </a:extLst>
                </a:gridCol>
                <a:gridCol w="810080">
                  <a:extLst>
                    <a:ext uri="{9D8B030D-6E8A-4147-A177-3AD203B41FA5}">
                      <a16:colId xmlns:a16="http://schemas.microsoft.com/office/drawing/2014/main" val="4068652024"/>
                    </a:ext>
                  </a:extLst>
                </a:gridCol>
              </a:tblGrid>
              <a:tr h="772504">
                <a:tc>
                  <a:txBody>
                    <a:bodyPr/>
                    <a:lstStyle/>
                    <a:p>
                      <a:pPr algn="l" fontAlgn="t"/>
                      <a:r>
                        <a:rPr lang="en-US" sz="1700" b="0" cap="none" spc="0" dirty="0">
                          <a:solidFill>
                            <a:schemeClr val="bg1"/>
                          </a:solidFill>
                          <a:effectLst/>
                        </a:rPr>
                        <a:t>Band</a:t>
                      </a:r>
                      <a:endParaRPr lang="en-US" sz="1700" b="0" cap="none" spc="0" dirty="0">
                        <a:solidFill>
                          <a:schemeClr val="bg1"/>
                        </a:solidFill>
                        <a:effectLst/>
                        <a:latin typeface="GDS Transport"/>
                      </a:endParaRPr>
                    </a:p>
                  </a:txBody>
                  <a:tcPr marL="141549" marR="226841" marT="108884" marB="108884" anchor="ctr">
                    <a:lnL w="12700" cap="flat" cmpd="sng" algn="ctr">
                      <a:solidFill>
                        <a:schemeClr val="tx1"/>
                      </a:solidFill>
                      <a:prstDash val="solid"/>
                    </a:lnL>
                    <a:lnR w="12700" cmpd="sng">
                      <a:solidFill>
                        <a:schemeClr val="tx1"/>
                      </a:solidFill>
                    </a:lnR>
                    <a:lnT w="12700" cap="flat" cmpd="sng" algn="ctr">
                      <a:solidFill>
                        <a:schemeClr val="tx1"/>
                      </a:solidFill>
                      <a:prstDash val="solid"/>
                    </a:lnT>
                    <a:lnB w="12700" cmpd="sng">
                      <a:solidFill>
                        <a:schemeClr val="tx1"/>
                      </a:solidFill>
                    </a:lnB>
                    <a:solidFill>
                      <a:schemeClr val="tx1"/>
                    </a:solidFill>
                  </a:tcPr>
                </a:tc>
                <a:tc>
                  <a:txBody>
                    <a:bodyPr/>
                    <a:lstStyle/>
                    <a:p>
                      <a:pPr algn="l" fontAlgn="t"/>
                      <a:r>
                        <a:rPr lang="en-US" sz="1700" b="0" cap="none" spc="0" dirty="0">
                          <a:solidFill>
                            <a:schemeClr val="bg1"/>
                          </a:solidFill>
                          <a:effectLst/>
                        </a:rPr>
                        <a:t>Taxable income</a:t>
                      </a:r>
                      <a:endParaRPr lang="en-US" sz="1700" b="0" cap="none" spc="0" dirty="0">
                        <a:solidFill>
                          <a:schemeClr val="bg1"/>
                        </a:solidFill>
                        <a:effectLst/>
                        <a:latin typeface="GDS Transport"/>
                      </a:endParaRPr>
                    </a:p>
                  </a:txBody>
                  <a:tcPr marL="141549" marR="226841" marT="108884" marB="108884" anchor="ctr">
                    <a:lnL w="12700" cmpd="sng">
                      <a:solidFill>
                        <a:schemeClr val="tx1"/>
                      </a:solidFill>
                    </a:lnL>
                    <a:lnR w="12700" cmpd="sng">
                      <a:solidFill>
                        <a:schemeClr val="tx1"/>
                      </a:solidFill>
                    </a:lnR>
                    <a:lnT w="12700" cap="flat" cmpd="sng" algn="ctr">
                      <a:solidFill>
                        <a:schemeClr val="tx1"/>
                      </a:solidFill>
                      <a:prstDash val="solid"/>
                    </a:lnT>
                    <a:lnB w="12700" cmpd="sng">
                      <a:solidFill>
                        <a:schemeClr val="tx1"/>
                      </a:solidFill>
                    </a:lnB>
                    <a:solidFill>
                      <a:schemeClr val="tx1"/>
                    </a:solidFill>
                  </a:tcPr>
                </a:tc>
                <a:tc>
                  <a:txBody>
                    <a:bodyPr/>
                    <a:lstStyle/>
                    <a:p>
                      <a:pPr algn="l" fontAlgn="t"/>
                      <a:r>
                        <a:rPr lang="en-US" sz="1700" b="0" cap="none" spc="0" dirty="0">
                          <a:solidFill>
                            <a:schemeClr val="bg1"/>
                          </a:solidFill>
                          <a:effectLst/>
                        </a:rPr>
                        <a:t>Tax rate</a:t>
                      </a:r>
                      <a:endParaRPr lang="en-US" sz="1700" b="0" cap="none" spc="0" dirty="0">
                        <a:solidFill>
                          <a:schemeClr val="bg1"/>
                        </a:solidFill>
                        <a:effectLst/>
                        <a:latin typeface="GDS Transport"/>
                      </a:endParaRPr>
                    </a:p>
                  </a:txBody>
                  <a:tcPr marL="141549" marR="108884" marT="108884" marB="108884" anchor="ctr">
                    <a:lnL w="12700" cmpd="sng">
                      <a:solidFill>
                        <a:schemeClr val="tx1"/>
                      </a:solidFill>
                    </a:lnL>
                    <a:lnR w="12700" cmpd="sng">
                      <a:solidFill>
                        <a:schemeClr val="tx1"/>
                      </a:solidFill>
                    </a:lnR>
                    <a:lnT w="12700" cap="flat" cmpd="sng" algn="ctr">
                      <a:solidFill>
                        <a:schemeClr val="tx1"/>
                      </a:solidFill>
                      <a:prstDash val="solid"/>
                    </a:lnT>
                    <a:lnB w="12700" cmpd="sng">
                      <a:solidFill>
                        <a:schemeClr val="tx1"/>
                      </a:solidFill>
                    </a:lnB>
                    <a:solidFill>
                      <a:schemeClr val="tx1"/>
                    </a:solidFill>
                  </a:tcPr>
                </a:tc>
                <a:extLst>
                  <a:ext uri="{0D108BD9-81ED-4DB2-BD59-A6C34878D82A}">
                    <a16:rowId xmlns:a16="http://schemas.microsoft.com/office/drawing/2014/main" val="1647952246"/>
                  </a:ext>
                </a:extLst>
              </a:tr>
              <a:tr h="772504">
                <a:tc>
                  <a:txBody>
                    <a:bodyPr/>
                    <a:lstStyle/>
                    <a:p>
                      <a:pPr algn="l" fontAlgn="t"/>
                      <a:r>
                        <a:rPr lang="en-US" sz="1700" cap="none" spc="0" dirty="0">
                          <a:solidFill>
                            <a:schemeClr val="tx1"/>
                          </a:solidFill>
                          <a:effectLst/>
                        </a:rPr>
                        <a:t>Personal Allowance</a:t>
                      </a:r>
                      <a:endParaRPr lang="en-US" sz="1700" b="1" cap="none" spc="0" dirty="0">
                        <a:solidFill>
                          <a:schemeClr val="tx1"/>
                        </a:solidFill>
                        <a:effectLst/>
                        <a:latin typeface="GDS Transport"/>
                      </a:endParaRPr>
                    </a:p>
                  </a:txBody>
                  <a:tcPr marL="141549" marR="226841" marT="108884" marB="108884">
                    <a:lnL w="12700" cap="flat" cmpd="sng" algn="ctr">
                      <a:solidFill>
                        <a:schemeClr val="tx1"/>
                      </a:solidFill>
                      <a:prstDash val="solid"/>
                    </a:lnL>
                    <a:lnR w="12700" cap="flat" cmpd="sng" algn="ctr">
                      <a:solidFill>
                        <a:schemeClr val="tx1"/>
                      </a:solidFill>
                      <a:prstDash val="solid"/>
                    </a:lnR>
                    <a:lnT w="12700" cmpd="sng">
                      <a:solidFill>
                        <a:schemeClr val="tx1"/>
                      </a:solidFill>
                    </a:lnT>
                    <a:lnB w="12700" cap="flat" cmpd="sng" algn="ctr">
                      <a:solidFill>
                        <a:schemeClr val="tx1"/>
                      </a:solidFill>
                      <a:prstDash val="solid"/>
                    </a:lnB>
                    <a:noFill/>
                  </a:tcPr>
                </a:tc>
                <a:tc>
                  <a:txBody>
                    <a:bodyPr/>
                    <a:lstStyle/>
                    <a:p>
                      <a:pPr fontAlgn="t"/>
                      <a:r>
                        <a:rPr lang="en-US" sz="1700" cap="none" spc="0" dirty="0">
                          <a:solidFill>
                            <a:schemeClr val="tx1"/>
                          </a:solidFill>
                          <a:effectLst/>
                        </a:rPr>
                        <a:t>Up to £12,570</a:t>
                      </a:r>
                    </a:p>
                  </a:txBody>
                  <a:tcPr marL="141549" marR="226841" marT="108884" marB="108884">
                    <a:lnL w="12700" cap="flat" cmpd="sng" algn="ctr">
                      <a:solidFill>
                        <a:schemeClr val="tx1"/>
                      </a:solidFill>
                      <a:prstDash val="solid"/>
                    </a:lnL>
                    <a:lnR w="12700" cap="flat" cmpd="sng" algn="ctr">
                      <a:solidFill>
                        <a:schemeClr val="tx1"/>
                      </a:solidFill>
                      <a:prstDash val="solid"/>
                    </a:lnR>
                    <a:lnT w="12700" cmpd="sng">
                      <a:solidFill>
                        <a:schemeClr val="tx1"/>
                      </a:solidFill>
                    </a:lnT>
                    <a:lnB w="12700" cap="flat" cmpd="sng" algn="ctr">
                      <a:solidFill>
                        <a:schemeClr val="tx1"/>
                      </a:solidFill>
                      <a:prstDash val="solid"/>
                    </a:lnB>
                    <a:noFill/>
                  </a:tcPr>
                </a:tc>
                <a:tc>
                  <a:txBody>
                    <a:bodyPr/>
                    <a:lstStyle/>
                    <a:p>
                      <a:pPr fontAlgn="t"/>
                      <a:r>
                        <a:rPr lang="en-US" sz="1700" cap="none" spc="0" dirty="0">
                          <a:solidFill>
                            <a:schemeClr val="tx1"/>
                          </a:solidFill>
                          <a:effectLst/>
                        </a:rPr>
                        <a:t>0%</a:t>
                      </a:r>
                    </a:p>
                  </a:txBody>
                  <a:tcPr marL="141549" marR="108884" marT="108884" marB="108884">
                    <a:lnL w="12700" cap="flat" cmpd="sng" algn="ctr">
                      <a:solidFill>
                        <a:schemeClr val="tx1"/>
                      </a:solidFill>
                      <a:prstDash val="solid"/>
                    </a:lnL>
                    <a:lnR w="12700" cap="flat" cmpd="sng" algn="ctr">
                      <a:solidFill>
                        <a:schemeClr val="tx1"/>
                      </a:solidFill>
                      <a:prstDash val="solid"/>
                    </a:lnR>
                    <a:lnT w="12700" cmpd="sng">
                      <a:solidFill>
                        <a:schemeClr val="tx1"/>
                      </a:solidFill>
                    </a:lnT>
                    <a:lnB w="12700" cap="flat" cmpd="sng" algn="ctr">
                      <a:solidFill>
                        <a:schemeClr val="tx1"/>
                      </a:solidFill>
                      <a:prstDash val="solid"/>
                    </a:lnB>
                    <a:noFill/>
                  </a:tcPr>
                </a:tc>
                <a:extLst>
                  <a:ext uri="{0D108BD9-81ED-4DB2-BD59-A6C34878D82A}">
                    <a16:rowId xmlns:a16="http://schemas.microsoft.com/office/drawing/2014/main" val="3125701329"/>
                  </a:ext>
                </a:extLst>
              </a:tr>
              <a:tr h="772504">
                <a:tc>
                  <a:txBody>
                    <a:bodyPr/>
                    <a:lstStyle/>
                    <a:p>
                      <a:pPr algn="l" fontAlgn="t"/>
                      <a:r>
                        <a:rPr lang="en-US" sz="1700" cap="none" spc="0" dirty="0">
                          <a:solidFill>
                            <a:schemeClr val="tx1"/>
                          </a:solidFill>
                          <a:effectLst/>
                        </a:rPr>
                        <a:t>Basic rate</a:t>
                      </a:r>
                      <a:endParaRPr lang="en-US" sz="1700" b="1" cap="none" spc="0" dirty="0">
                        <a:solidFill>
                          <a:schemeClr val="tx1"/>
                        </a:solidFill>
                        <a:effectLst/>
                        <a:latin typeface="GDS Transport"/>
                      </a:endParaRPr>
                    </a:p>
                  </a:txBody>
                  <a:tcPr marL="141549" marR="226841" marT="108884" marB="108884">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fontAlgn="t"/>
                      <a:r>
                        <a:rPr lang="en-US" sz="1700" cap="none" spc="0" dirty="0">
                          <a:solidFill>
                            <a:schemeClr val="tx1"/>
                          </a:solidFill>
                          <a:effectLst/>
                        </a:rPr>
                        <a:t>£12,571 to £50,270</a:t>
                      </a:r>
                    </a:p>
                  </a:txBody>
                  <a:tcPr marL="141549" marR="226841" marT="108884" marB="108884">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fontAlgn="t"/>
                      <a:r>
                        <a:rPr lang="en-US" sz="1700" cap="none" spc="0" dirty="0">
                          <a:solidFill>
                            <a:schemeClr val="tx1"/>
                          </a:solidFill>
                          <a:effectLst/>
                        </a:rPr>
                        <a:t>20%</a:t>
                      </a:r>
                    </a:p>
                  </a:txBody>
                  <a:tcPr marL="141549" marR="108884" marT="108884" marB="108884">
                    <a:lnL w="12700" cap="flat" cmpd="sng" algn="ctr">
                      <a:solidFill>
                        <a:schemeClr val="tx1"/>
                      </a:solidFill>
                      <a:prstDash val="solid"/>
                    </a:lnL>
                    <a:lnR w="12700" cmpd="sng">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extLst>
                  <a:ext uri="{0D108BD9-81ED-4DB2-BD59-A6C34878D82A}">
                    <a16:rowId xmlns:a16="http://schemas.microsoft.com/office/drawing/2014/main" val="2359353886"/>
                  </a:ext>
                </a:extLst>
              </a:tr>
              <a:tr h="772504">
                <a:tc>
                  <a:txBody>
                    <a:bodyPr/>
                    <a:lstStyle/>
                    <a:p>
                      <a:pPr algn="l" fontAlgn="t"/>
                      <a:r>
                        <a:rPr lang="en-US" sz="1700" cap="none" spc="0" dirty="0">
                          <a:solidFill>
                            <a:schemeClr val="tx1"/>
                          </a:solidFill>
                          <a:effectLst/>
                        </a:rPr>
                        <a:t>Higher rate</a:t>
                      </a:r>
                      <a:endParaRPr lang="en-US" sz="1700" b="1" cap="none" spc="0" dirty="0">
                        <a:solidFill>
                          <a:schemeClr val="tx1"/>
                        </a:solidFill>
                        <a:effectLst/>
                        <a:latin typeface="GDS Transport"/>
                      </a:endParaRPr>
                    </a:p>
                  </a:txBody>
                  <a:tcPr marL="141549" marR="226841" marT="108884" marB="108884">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fontAlgn="t"/>
                      <a:r>
                        <a:rPr lang="en-US" sz="1700" cap="none" spc="0" dirty="0">
                          <a:solidFill>
                            <a:schemeClr val="tx1"/>
                          </a:solidFill>
                          <a:effectLst/>
                        </a:rPr>
                        <a:t>£50,271 to £150,000</a:t>
                      </a:r>
                    </a:p>
                  </a:txBody>
                  <a:tcPr marL="141549" marR="226841" marT="108884" marB="108884">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fontAlgn="t"/>
                      <a:r>
                        <a:rPr lang="en-US" sz="1700" cap="none" spc="0" dirty="0">
                          <a:solidFill>
                            <a:schemeClr val="tx1"/>
                          </a:solidFill>
                          <a:effectLst/>
                        </a:rPr>
                        <a:t>40%</a:t>
                      </a:r>
                    </a:p>
                  </a:txBody>
                  <a:tcPr marL="141549" marR="108884" marT="108884" marB="108884">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extLst>
                  <a:ext uri="{0D108BD9-81ED-4DB2-BD59-A6C34878D82A}">
                    <a16:rowId xmlns:a16="http://schemas.microsoft.com/office/drawing/2014/main" val="1725308246"/>
                  </a:ext>
                </a:extLst>
              </a:tr>
              <a:tr h="772504">
                <a:tc>
                  <a:txBody>
                    <a:bodyPr/>
                    <a:lstStyle/>
                    <a:p>
                      <a:pPr algn="l" fontAlgn="t"/>
                      <a:r>
                        <a:rPr lang="en-US" sz="1700" cap="none" spc="0" dirty="0">
                          <a:solidFill>
                            <a:schemeClr val="tx1"/>
                          </a:solidFill>
                          <a:effectLst/>
                        </a:rPr>
                        <a:t>Additional rate</a:t>
                      </a:r>
                      <a:endParaRPr lang="en-US" sz="1700" b="1" cap="none" spc="0" dirty="0">
                        <a:solidFill>
                          <a:schemeClr val="tx1"/>
                        </a:solidFill>
                        <a:effectLst/>
                        <a:latin typeface="GDS Transport"/>
                      </a:endParaRPr>
                    </a:p>
                  </a:txBody>
                  <a:tcPr marL="141549" marR="226841" marT="108884" marB="108884">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fontAlgn="t"/>
                      <a:r>
                        <a:rPr lang="en-US" sz="1700" cap="none" spc="0" dirty="0">
                          <a:solidFill>
                            <a:schemeClr val="tx1"/>
                          </a:solidFill>
                          <a:effectLst/>
                        </a:rPr>
                        <a:t>over £150,000</a:t>
                      </a:r>
                    </a:p>
                  </a:txBody>
                  <a:tcPr marL="141549" marR="226841" marT="108884" marB="108884">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fontAlgn="t"/>
                      <a:r>
                        <a:rPr lang="en-US" sz="1700" cap="none" spc="0" dirty="0">
                          <a:solidFill>
                            <a:schemeClr val="tx1"/>
                          </a:solidFill>
                          <a:effectLst/>
                        </a:rPr>
                        <a:t>45%</a:t>
                      </a:r>
                    </a:p>
                  </a:txBody>
                  <a:tcPr marL="141549" marR="108884" marT="108884" marB="108884">
                    <a:lnL w="12700" cap="flat" cmpd="sng" algn="ctr">
                      <a:solidFill>
                        <a:schemeClr val="tx1"/>
                      </a:solidFill>
                      <a:prstDash val="solid"/>
                    </a:lnL>
                    <a:lnR w="12700" cmpd="sng">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extLst>
                  <a:ext uri="{0D108BD9-81ED-4DB2-BD59-A6C34878D82A}">
                    <a16:rowId xmlns:a16="http://schemas.microsoft.com/office/drawing/2014/main" val="1266600988"/>
                  </a:ext>
                </a:extLst>
              </a:tr>
            </a:tbl>
          </a:graphicData>
        </a:graphic>
      </p:graphicFrame>
      <p:pic>
        <p:nvPicPr>
          <p:cNvPr id="4" name="Picture 3">
            <a:extLst>
              <a:ext uri="{FF2B5EF4-FFF2-40B4-BE49-F238E27FC236}">
                <a16:creationId xmlns:a16="http://schemas.microsoft.com/office/drawing/2014/main" id="{D025EB8E-9F18-EEDA-44BD-94A95DE5CB35}"/>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6" name="Picture 5">
            <a:extLst>
              <a:ext uri="{FF2B5EF4-FFF2-40B4-BE49-F238E27FC236}">
                <a16:creationId xmlns:a16="http://schemas.microsoft.com/office/drawing/2014/main" id="{94B6ED02-ABAB-019D-A7BB-ADF4CA6D895D}"/>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7" name="Footer Placeholder 2">
            <a:extLst>
              <a:ext uri="{FF2B5EF4-FFF2-40B4-BE49-F238E27FC236}">
                <a16:creationId xmlns:a16="http://schemas.microsoft.com/office/drawing/2014/main" id="{22624339-77C7-6312-B61B-0D7AA3EEAD01}"/>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B0F9FE4-6FD2-F8EB-B2C3-1DC358A6CFC2}"/>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993589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DBC6133C-0615-4CE4-9132-37E609A9BD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9479" y="525982"/>
            <a:ext cx="3516226" cy="1188202"/>
          </a:xfrm>
        </p:spPr>
        <p:txBody>
          <a:bodyPr vert="horz" lIns="91440" tIns="45720" rIns="91440" bIns="45720" rtlCol="0" anchor="b">
            <a:normAutofit/>
          </a:bodyPr>
          <a:lstStyle/>
          <a:p>
            <a:r>
              <a:rPr lang="en-US" sz="3100" kern="1200">
                <a:solidFill>
                  <a:schemeClr val="tx1"/>
                </a:solidFill>
                <a:latin typeface="+mj-lt"/>
                <a:ea typeface="+mj-ea"/>
                <a:cs typeface="+mj-cs"/>
              </a:rPr>
              <a:t>Zero Hours Contracts</a:t>
            </a:r>
          </a:p>
        </p:txBody>
      </p:sp>
      <p:sp>
        <p:nvSpPr>
          <p:cNvPr id="49" name="Rectangle 48">
            <a:extLst>
              <a:ext uri="{FF2B5EF4-FFF2-40B4-BE49-F238E27FC236}">
                <a16:creationId xmlns:a16="http://schemas.microsoft.com/office/drawing/2014/main" id="{169CC832-2974-4E8D-90ED-3E2941BA73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2399" y="1944913"/>
            <a:ext cx="301752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483799" y="2031101"/>
            <a:ext cx="3212238" cy="3511943"/>
          </a:xfrm>
          <a:prstGeom prst="rect">
            <a:avLst/>
          </a:prstGeom>
        </p:spPr>
        <p:txBody>
          <a:bodyPr vert="horz" lIns="91440" tIns="45720" rIns="91440" bIns="45720" rtlCol="0" anchor="ctr">
            <a:normAutofit/>
          </a:bodyPr>
          <a:lstStyle/>
          <a:p>
            <a:pPr>
              <a:lnSpc>
                <a:spcPct val="90000"/>
              </a:lnSpc>
              <a:spcBef>
                <a:spcPts val="1000"/>
              </a:spcBef>
            </a:pPr>
            <a:r>
              <a:rPr lang="en-US" sz="1600" dirty="0"/>
              <a:t>Task 1: What impact do you think the rise in zero hour contracts will have on the supply-side of the economy? </a:t>
            </a:r>
            <a:endParaRPr lang="en-US" dirty="0"/>
          </a:p>
          <a:p>
            <a:pPr>
              <a:lnSpc>
                <a:spcPct val="90000"/>
              </a:lnSpc>
              <a:spcBef>
                <a:spcPts val="1000"/>
              </a:spcBef>
            </a:pPr>
            <a:r>
              <a:rPr lang="en-US" sz="1600" dirty="0"/>
              <a:t>Task 2: Will it make it more flexible? </a:t>
            </a:r>
            <a:endParaRPr lang="en-US" sz="1600" dirty="0">
              <a:ea typeface="Calibri" panose="020F0502020204030204"/>
              <a:cs typeface="Calibri" panose="020F0502020204030204"/>
            </a:endParaRPr>
          </a:p>
          <a:p>
            <a:pPr>
              <a:lnSpc>
                <a:spcPct val="90000"/>
              </a:lnSpc>
              <a:spcBef>
                <a:spcPts val="1000"/>
              </a:spcBef>
            </a:pPr>
            <a:r>
              <a:rPr lang="en-US" sz="1600" dirty="0"/>
              <a:t>Task 3: What are the consequences of this change in the labor market?</a:t>
            </a:r>
            <a:endParaRPr lang="en-US" sz="1600" dirty="0">
              <a:ea typeface="Calibri" panose="020F0502020204030204"/>
              <a:cs typeface="Calibri" panose="020F0502020204030204"/>
            </a:endParaRPr>
          </a:p>
          <a:p>
            <a:pPr indent="-228600">
              <a:lnSpc>
                <a:spcPct val="90000"/>
              </a:lnSpc>
              <a:spcBef>
                <a:spcPts val="1000"/>
              </a:spcBef>
              <a:buFont typeface="Arial" panose="020B0604020202020204" pitchFamily="34" charset="0"/>
              <a:buChar char="•"/>
            </a:pPr>
            <a:endParaRPr lang="en-US" sz="1600"/>
          </a:p>
        </p:txBody>
      </p:sp>
      <p:sp>
        <p:nvSpPr>
          <p:cNvPr id="51" name="Rectangle 50">
            <a:extLst>
              <a:ext uri="{FF2B5EF4-FFF2-40B4-BE49-F238E27FC236}">
                <a16:creationId xmlns:a16="http://schemas.microsoft.com/office/drawing/2014/main" id="{55222F96-971A-4F90-B841-6BAB416C7A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61965" y="6072626"/>
            <a:ext cx="740664" cy="11559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08980754-6F4B-43C9-B9BE-127B6BED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336109" y="1694387"/>
            <a:ext cx="740664" cy="887511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2594" y="354959"/>
            <a:ext cx="4638730" cy="591521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10" descr="Chart, histogram&#10;&#10;Description automatically generated">
            <a:extLst>
              <a:ext uri="{FF2B5EF4-FFF2-40B4-BE49-F238E27FC236}">
                <a16:creationId xmlns:a16="http://schemas.microsoft.com/office/drawing/2014/main" id="{8B9C821E-1742-B075-07F9-3E17267E91FD}"/>
              </a:ext>
            </a:extLst>
          </p:cNvPr>
          <p:cNvPicPr>
            <a:picLocks noChangeAspect="1"/>
          </p:cNvPicPr>
          <p:nvPr/>
        </p:nvPicPr>
        <p:blipFill>
          <a:blip r:embed="rId3"/>
          <a:stretch>
            <a:fillRect/>
          </a:stretch>
        </p:blipFill>
        <p:spPr>
          <a:xfrm>
            <a:off x="4490803" y="1745513"/>
            <a:ext cx="4221014" cy="3134103"/>
          </a:xfrm>
          <a:prstGeom prst="rect">
            <a:avLst/>
          </a:prstGeom>
        </p:spPr>
      </p:pic>
      <p:pic>
        <p:nvPicPr>
          <p:cNvPr id="4" name="Picture 3">
            <a:extLst>
              <a:ext uri="{FF2B5EF4-FFF2-40B4-BE49-F238E27FC236}">
                <a16:creationId xmlns:a16="http://schemas.microsoft.com/office/drawing/2014/main" id="{57C2A4C4-4A5A-2840-DB28-9C1C863D522E}"/>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09E57775-30B6-03D4-B575-BC256A0FCB48}"/>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EA0DF0A7-E20B-463A-2E66-1CB17C20E735}"/>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739ED078-212F-52FD-43CD-E16FFB7BE4C6}"/>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37886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4005453" cy="1146176"/>
          </a:xfrm>
        </p:spPr>
        <p:txBody>
          <a:bodyPr vert="horz" lIns="91440" tIns="45720" rIns="91440" bIns="45720" rtlCol="0" anchor="ctr">
            <a:normAutofit/>
          </a:bodyPr>
          <a:lstStyle/>
          <a:p>
            <a:r>
              <a:rPr lang="en-US" sz="3700" kern="1200">
                <a:solidFill>
                  <a:schemeClr val="tx1"/>
                </a:solidFill>
                <a:latin typeface="+mj-lt"/>
                <a:ea typeface="+mj-ea"/>
                <a:cs typeface="+mj-cs"/>
              </a:rPr>
              <a:t>UK Corporation Tax Rates</a:t>
            </a:r>
          </a:p>
        </p:txBody>
      </p:sp>
      <p:sp>
        <p:nvSpPr>
          <p:cNvPr id="43" name="Freeform: Shape 42">
            <a:extLst>
              <a:ext uri="{FF2B5EF4-FFF2-40B4-BE49-F238E27FC236}">
                <a16:creationId xmlns:a16="http://schemas.microsoft.com/office/drawing/2014/main" id="{05C7EBC3-4672-4DAB-81C2-58661FAFA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4103" y="-2"/>
            <a:ext cx="4509896"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40BF962F-4C6F-461E-86F2-C43F56CC9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10597" y="1690688"/>
            <a:ext cx="65334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2E94A4F7-38E4-45EA-8E2E-CE1B5766B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4448591"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p:cNvSpPr txBox="1"/>
          <p:nvPr/>
        </p:nvSpPr>
        <p:spPr>
          <a:xfrm>
            <a:off x="628650" y="2173288"/>
            <a:ext cx="2702378" cy="3639684"/>
          </a:xfrm>
          <a:prstGeom prst="rect">
            <a:avLst/>
          </a:prstGeom>
        </p:spPr>
        <p:txBody>
          <a:bodyPr vert="horz" lIns="91440" tIns="45720" rIns="91440" bIns="45720" rtlCol="0" anchor="ctr">
            <a:normAutofit/>
          </a:bodyPr>
          <a:lstStyle/>
          <a:p>
            <a:pPr marL="285750" indent="-285750">
              <a:lnSpc>
                <a:spcPct val="90000"/>
              </a:lnSpc>
              <a:spcAft>
                <a:spcPts val="600"/>
              </a:spcAft>
              <a:buFont typeface="Arial"/>
              <a:buChar char="•"/>
            </a:pPr>
            <a:r>
              <a:rPr lang="en-US" sz="1700" dirty="0">
                <a:solidFill>
                  <a:srgbClr val="FFFFFF"/>
                </a:solidFill>
              </a:rPr>
              <a:t>The long term trend for corporation tax rates is downwards.</a:t>
            </a:r>
            <a:endParaRPr lang="en-US" dirty="0">
              <a:ea typeface="Calibri" panose="020F0502020204030204"/>
              <a:cs typeface="Calibri" panose="020F0502020204030204"/>
            </a:endParaRPr>
          </a:p>
          <a:p>
            <a:pPr marL="285750" indent="-285750">
              <a:lnSpc>
                <a:spcPct val="90000"/>
              </a:lnSpc>
              <a:spcAft>
                <a:spcPts val="600"/>
              </a:spcAft>
              <a:buFont typeface="Arial"/>
              <a:buChar char="•"/>
            </a:pPr>
            <a:endParaRPr lang="en-US" sz="1700" dirty="0">
              <a:solidFill>
                <a:srgbClr val="FFFFFF"/>
              </a:solidFill>
              <a:ea typeface="Calibri" panose="020F0502020204030204"/>
              <a:cs typeface="Calibri" panose="020F0502020204030204"/>
            </a:endParaRPr>
          </a:p>
          <a:p>
            <a:pPr marL="285750" indent="-285750">
              <a:lnSpc>
                <a:spcPct val="90000"/>
              </a:lnSpc>
              <a:spcAft>
                <a:spcPts val="600"/>
              </a:spcAft>
              <a:buFont typeface="Arial" panose="020B0604020202020204" pitchFamily="34" charset="0"/>
              <a:buChar char="•"/>
            </a:pPr>
            <a:r>
              <a:rPr lang="en-US" sz="1700" dirty="0">
                <a:solidFill>
                  <a:srgbClr val="FFFFFF"/>
                </a:solidFill>
              </a:rPr>
              <a:t>What are the impacts of this type of government policy? Are there any drawbacks?</a:t>
            </a:r>
            <a:endParaRPr lang="en-US" dirty="0">
              <a:ea typeface="Calibri" panose="020F0502020204030204"/>
              <a:cs typeface="Calibri" panose="020F0502020204030204"/>
            </a:endParaRPr>
          </a:p>
          <a:p>
            <a:pPr indent="-228600">
              <a:lnSpc>
                <a:spcPct val="90000"/>
              </a:lnSpc>
              <a:spcAft>
                <a:spcPts val="600"/>
              </a:spcAft>
              <a:buFont typeface="Arial" panose="020B0604020202020204" pitchFamily="34" charset="0"/>
              <a:buChar char="•"/>
            </a:pPr>
            <a:endParaRPr lang="en-US" sz="1700">
              <a:solidFill>
                <a:srgbClr val="FFFFFF"/>
              </a:solidFill>
            </a:endParaRPr>
          </a:p>
        </p:txBody>
      </p:sp>
      <p:pic>
        <p:nvPicPr>
          <p:cNvPr id="5" name="Picture 6" descr="Chart&#10;&#10;Description automatically generated">
            <a:extLst>
              <a:ext uri="{FF2B5EF4-FFF2-40B4-BE49-F238E27FC236}">
                <a16:creationId xmlns:a16="http://schemas.microsoft.com/office/drawing/2014/main" id="{B48013E9-CC0E-C339-3426-B78B5A0AAE7C}"/>
              </a:ext>
            </a:extLst>
          </p:cNvPr>
          <p:cNvPicPr>
            <a:picLocks noChangeAspect="1"/>
          </p:cNvPicPr>
          <p:nvPr/>
        </p:nvPicPr>
        <p:blipFill rotWithShape="1">
          <a:blip r:embed="rId3"/>
          <a:srcRect l="11724" t="44615" r="41264" b="20192"/>
          <a:stretch/>
        </p:blipFill>
        <p:spPr>
          <a:xfrm>
            <a:off x="4637316" y="3307830"/>
            <a:ext cx="3878033" cy="1734588"/>
          </a:xfrm>
          <a:custGeom>
            <a:avLst/>
            <a:gdLst/>
            <a:ahLst/>
            <a:cxnLst/>
            <a:rect l="l" t="t" r="r" b="b"/>
            <a:pathLst>
              <a:path w="4636009" h="5032375">
                <a:moveTo>
                  <a:pt x="0" y="0"/>
                </a:moveTo>
                <a:lnTo>
                  <a:pt x="4636009" y="0"/>
                </a:lnTo>
                <a:lnTo>
                  <a:pt x="4636009" y="5032375"/>
                </a:lnTo>
                <a:lnTo>
                  <a:pt x="0" y="5032375"/>
                </a:lnTo>
                <a:close/>
              </a:path>
            </a:pathLst>
          </a:custGeom>
        </p:spPr>
      </p:pic>
      <p:pic>
        <p:nvPicPr>
          <p:cNvPr id="4" name="Picture 3">
            <a:extLst>
              <a:ext uri="{FF2B5EF4-FFF2-40B4-BE49-F238E27FC236}">
                <a16:creationId xmlns:a16="http://schemas.microsoft.com/office/drawing/2014/main" id="{2A412145-D88F-51E8-9416-C4A98ABC7A48}"/>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6" name="Picture 5">
            <a:extLst>
              <a:ext uri="{FF2B5EF4-FFF2-40B4-BE49-F238E27FC236}">
                <a16:creationId xmlns:a16="http://schemas.microsoft.com/office/drawing/2014/main" id="{35609901-6201-D7A5-00BB-7D86BEB8957C}"/>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7" name="Footer Placeholder 2">
            <a:extLst>
              <a:ext uri="{FF2B5EF4-FFF2-40B4-BE49-F238E27FC236}">
                <a16:creationId xmlns:a16="http://schemas.microsoft.com/office/drawing/2014/main" id="{FDA03775-9794-0984-4954-1ADB279712C2}"/>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B885C69-CA2F-482F-EBD0-66554ACADEAA}"/>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4219085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40022" y="365760"/>
            <a:ext cx="7025402" cy="1188720"/>
          </a:xfrm>
        </p:spPr>
        <p:txBody>
          <a:bodyPr>
            <a:normAutofit/>
          </a:bodyPr>
          <a:lstStyle/>
          <a:p>
            <a:r>
              <a:rPr lang="en-GB" sz="3700" dirty="0"/>
              <a:t>Microeconomic effects of </a:t>
            </a:r>
            <a:br>
              <a:rPr lang="en-GB" sz="3700" dirty="0"/>
            </a:br>
            <a:r>
              <a:rPr lang="en-GB" sz="3700" dirty="0"/>
              <a:t>supply-side policies</a:t>
            </a:r>
          </a:p>
        </p:txBody>
      </p:sp>
      <p:sp>
        <p:nvSpPr>
          <p:cNvPr id="10" name="Freeform: Shape 9">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Content Placeholder 2"/>
          <p:cNvSpPr>
            <a:spLocks noGrp="1"/>
          </p:cNvSpPr>
          <p:nvPr>
            <p:ph idx="1"/>
          </p:nvPr>
        </p:nvSpPr>
        <p:spPr>
          <a:xfrm>
            <a:off x="1240022" y="2176272"/>
            <a:ext cx="7025403" cy="4041648"/>
          </a:xfrm>
        </p:spPr>
        <p:txBody>
          <a:bodyPr anchor="t">
            <a:normAutofit/>
          </a:bodyPr>
          <a:lstStyle/>
          <a:p>
            <a:pPr marL="0" indent="0">
              <a:buNone/>
            </a:pPr>
            <a:r>
              <a:rPr lang="en-GB" sz="2100" dirty="0"/>
              <a:t>If supply-side policies are effective, they can have a number of microeconomic benefits, such as:</a:t>
            </a:r>
          </a:p>
          <a:p>
            <a:r>
              <a:rPr lang="en-GB" sz="2100" dirty="0"/>
              <a:t>Improved flexibility and strength of the labour market</a:t>
            </a:r>
          </a:p>
          <a:p>
            <a:r>
              <a:rPr lang="en-GB" sz="2100" dirty="0"/>
              <a:t>Improved competitiveness within product markets</a:t>
            </a:r>
          </a:p>
          <a:p>
            <a:r>
              <a:rPr lang="en-GB" sz="2100" dirty="0"/>
              <a:t>Higher levels of innovation within product markets</a:t>
            </a:r>
          </a:p>
          <a:p>
            <a:r>
              <a:rPr lang="en-GB" sz="2100" dirty="0"/>
              <a:t>Greater efficiency and productivity of firms</a:t>
            </a:r>
          </a:p>
          <a:p>
            <a:pPr marL="0" indent="0">
              <a:buNone/>
            </a:pPr>
            <a:endParaRPr lang="en-GB" sz="2100" dirty="0"/>
          </a:p>
          <a:p>
            <a:pPr marL="0" indent="0">
              <a:buNone/>
            </a:pPr>
            <a:endParaRPr lang="en-GB" sz="2100" dirty="0"/>
          </a:p>
        </p:txBody>
      </p:sp>
      <p:pic>
        <p:nvPicPr>
          <p:cNvPr id="3" name="Picture 2">
            <a:extLst>
              <a:ext uri="{FF2B5EF4-FFF2-40B4-BE49-F238E27FC236}">
                <a16:creationId xmlns:a16="http://schemas.microsoft.com/office/drawing/2014/main" id="{28787DF4-17DB-F145-967C-E6B53F33693B}"/>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1A11FFE8-1658-1930-ED5F-E397DB83E86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B057E9E6-D356-6616-B6B1-309F74014B50}"/>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75E7DE3-ED2B-7E69-F7AF-77E0FF3387A4}"/>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179364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40022" y="365760"/>
            <a:ext cx="7025402" cy="1188720"/>
          </a:xfrm>
        </p:spPr>
        <p:txBody>
          <a:bodyPr>
            <a:normAutofit/>
          </a:bodyPr>
          <a:lstStyle/>
          <a:p>
            <a:r>
              <a:rPr lang="en-GB" sz="3700" dirty="0"/>
              <a:t>Macroeconomic effects of </a:t>
            </a:r>
            <a:br>
              <a:rPr lang="en-GB" sz="3700" dirty="0"/>
            </a:br>
            <a:r>
              <a:rPr lang="en-GB" sz="3700" dirty="0"/>
              <a:t>supply-side policies</a:t>
            </a:r>
          </a:p>
        </p:txBody>
      </p:sp>
      <p:sp>
        <p:nvSpPr>
          <p:cNvPr id="10" name="Freeform: Shape 9">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Content Placeholder 2"/>
          <p:cNvSpPr>
            <a:spLocks noGrp="1"/>
          </p:cNvSpPr>
          <p:nvPr>
            <p:ph idx="1"/>
          </p:nvPr>
        </p:nvSpPr>
        <p:spPr>
          <a:xfrm>
            <a:off x="1240022" y="2176272"/>
            <a:ext cx="7025403" cy="4041648"/>
          </a:xfrm>
        </p:spPr>
        <p:txBody>
          <a:bodyPr anchor="t">
            <a:normAutofit/>
          </a:bodyPr>
          <a:lstStyle/>
          <a:p>
            <a:pPr marL="0" indent="0">
              <a:spcBef>
                <a:spcPts val="0"/>
              </a:spcBef>
              <a:spcAft>
                <a:spcPts val="600"/>
              </a:spcAft>
              <a:buNone/>
            </a:pPr>
            <a:r>
              <a:rPr lang="en-GB" sz="2100" dirty="0"/>
              <a:t>If supply-side policies are effective, they can have several macroeconomic benefits, such as:</a:t>
            </a:r>
          </a:p>
          <a:p>
            <a:pPr>
              <a:spcBef>
                <a:spcPts val="0"/>
              </a:spcBef>
              <a:spcAft>
                <a:spcPts val="600"/>
              </a:spcAft>
            </a:pPr>
            <a:r>
              <a:rPr lang="en-GB" sz="2100" dirty="0"/>
              <a:t>Lower rates of unemployment and a lower natural rate of unemployment</a:t>
            </a:r>
            <a:endParaRPr lang="en-GB" sz="2100" dirty="0">
              <a:ea typeface="Calibri"/>
              <a:cs typeface="Calibri"/>
            </a:endParaRPr>
          </a:p>
          <a:p>
            <a:pPr>
              <a:spcBef>
                <a:spcPts val="0"/>
              </a:spcBef>
              <a:spcAft>
                <a:spcPts val="600"/>
              </a:spcAft>
            </a:pPr>
            <a:r>
              <a:rPr lang="en-GB" sz="2100" dirty="0"/>
              <a:t>Improved international competitiveness</a:t>
            </a:r>
            <a:endParaRPr lang="en-GB" sz="2100" dirty="0">
              <a:ea typeface="Calibri"/>
              <a:cs typeface="Calibri"/>
            </a:endParaRPr>
          </a:p>
          <a:p>
            <a:pPr>
              <a:spcBef>
                <a:spcPts val="0"/>
              </a:spcBef>
              <a:spcAft>
                <a:spcPts val="600"/>
              </a:spcAft>
            </a:pPr>
            <a:r>
              <a:rPr lang="en-GB" sz="2100" dirty="0"/>
              <a:t>Higher rates of long-run economic growth leading to improved living standards</a:t>
            </a:r>
            <a:endParaRPr lang="en-GB" sz="2100" dirty="0">
              <a:ea typeface="Calibri"/>
              <a:cs typeface="Calibri"/>
            </a:endParaRPr>
          </a:p>
          <a:p>
            <a:pPr>
              <a:spcBef>
                <a:spcPts val="0"/>
              </a:spcBef>
              <a:spcAft>
                <a:spcPts val="600"/>
              </a:spcAft>
            </a:pPr>
            <a:r>
              <a:rPr lang="en-GB" sz="2100" dirty="0"/>
              <a:t>Greater flexibility within the economy to withstand economic shocks</a:t>
            </a:r>
            <a:endParaRPr lang="en-GB" sz="2100" dirty="0">
              <a:ea typeface="Calibri"/>
              <a:cs typeface="Calibri"/>
            </a:endParaRPr>
          </a:p>
          <a:p>
            <a:pPr>
              <a:spcBef>
                <a:spcPts val="0"/>
              </a:spcBef>
              <a:spcAft>
                <a:spcPts val="600"/>
              </a:spcAft>
            </a:pPr>
            <a:r>
              <a:rPr lang="en-GB" sz="2100" dirty="0"/>
              <a:t>Softer inflationary pressures as long-run aggregate supply reduces capacity constraints</a:t>
            </a:r>
            <a:endParaRPr lang="en-GB" sz="2100" dirty="0">
              <a:ea typeface="Calibri"/>
              <a:cs typeface="Calibri"/>
            </a:endParaRPr>
          </a:p>
          <a:p>
            <a:pPr>
              <a:spcBef>
                <a:spcPts val="0"/>
              </a:spcBef>
              <a:spcAft>
                <a:spcPts val="600"/>
              </a:spcAft>
            </a:pPr>
            <a:endParaRPr lang="en-GB" sz="2100" dirty="0"/>
          </a:p>
        </p:txBody>
      </p:sp>
      <p:pic>
        <p:nvPicPr>
          <p:cNvPr id="3" name="Picture 2">
            <a:extLst>
              <a:ext uri="{FF2B5EF4-FFF2-40B4-BE49-F238E27FC236}">
                <a16:creationId xmlns:a16="http://schemas.microsoft.com/office/drawing/2014/main" id="{E37817BA-113A-EC9E-CAB5-E6EAE5E507B5}"/>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F15C1B44-F8C2-D79A-5A3C-FD2D7860BF1F}"/>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06E594B4-6FD0-4F75-77F3-B4F101EF518B}"/>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7DD5143-1E3A-D4AA-7F4A-08371BA21F91}"/>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9867082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205" name="Rectangle 8205">
            <a:extLst>
              <a:ext uri="{FF2B5EF4-FFF2-40B4-BE49-F238E27FC236}">
                <a16:creationId xmlns:a16="http://schemas.microsoft.com/office/drawing/2014/main" id="{B137817A-6E43-41BF-8F21-9349BDFD27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 y="0"/>
            <a:ext cx="9141714"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08" name="Freeform 12">
            <a:extLst>
              <a:ext uri="{FF2B5EF4-FFF2-40B4-BE49-F238E27FC236}">
                <a16:creationId xmlns:a16="http://schemas.microsoft.com/office/drawing/2014/main" id="{A5BE2DA6-83C9-46EF-B42E-C40224302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1388" y="1690688"/>
            <a:ext cx="5432612" cy="5167312"/>
          </a:xfrm>
          <a:custGeom>
            <a:avLst/>
            <a:gdLst>
              <a:gd name="connsiteX0" fmla="*/ 0 w 7243482"/>
              <a:gd name="connsiteY0" fmla="*/ 0 h 5167312"/>
              <a:gd name="connsiteX1" fmla="*/ 7243482 w 7243482"/>
              <a:gd name="connsiteY1" fmla="*/ 0 h 5167312"/>
              <a:gd name="connsiteX2" fmla="*/ 7243482 w 7243482"/>
              <a:gd name="connsiteY2" fmla="*/ 5167312 h 5167312"/>
              <a:gd name="connsiteX3" fmla="*/ 221324 w 7243482"/>
              <a:gd name="connsiteY3" fmla="*/ 5167312 h 5167312"/>
              <a:gd name="connsiteX4" fmla="*/ 2615203 w 7243482"/>
              <a:gd name="connsiteY4" fmla="*/ 952 h 5167312"/>
              <a:gd name="connsiteX5" fmla="*/ 0 w 7243482"/>
              <a:gd name="connsiteY5"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243482" h="5167312">
                <a:moveTo>
                  <a:pt x="0" y="0"/>
                </a:moveTo>
                <a:lnTo>
                  <a:pt x="7243482" y="0"/>
                </a:lnTo>
                <a:lnTo>
                  <a:pt x="7243482" y="5167312"/>
                </a:lnTo>
                <a:lnTo>
                  <a:pt x="221324" y="5167312"/>
                </a:lnTo>
                <a:lnTo>
                  <a:pt x="2615203" y="952"/>
                </a:lnTo>
                <a:lnTo>
                  <a:pt x="0" y="952"/>
                </a:lnTo>
                <a:close/>
              </a:path>
            </a:pathLst>
          </a:custGeom>
          <a:solidFill>
            <a:schemeClr val="bg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09" name="Freeform 11">
            <a:extLst>
              <a:ext uri="{FF2B5EF4-FFF2-40B4-BE49-F238E27FC236}">
                <a16:creationId xmlns:a16="http://schemas.microsoft.com/office/drawing/2014/main" id="{A1A2EF03-D0CA-4967-B631-C09F910E9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5549382" cy="5166360"/>
          </a:xfrm>
          <a:custGeom>
            <a:avLst/>
            <a:gdLst>
              <a:gd name="connsiteX0" fmla="*/ 0 w 7399176"/>
              <a:gd name="connsiteY0" fmla="*/ 0 h 5166360"/>
              <a:gd name="connsiteX1" fmla="*/ 7399176 w 7399176"/>
              <a:gd name="connsiteY1" fmla="*/ 0 h 5166360"/>
              <a:gd name="connsiteX2" fmla="*/ 5005297 w 7399176"/>
              <a:gd name="connsiteY2" fmla="*/ 5166360 h 5166360"/>
              <a:gd name="connsiteX3" fmla="*/ 0 w 7399176"/>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7399176" h="5166360">
                <a:moveTo>
                  <a:pt x="0" y="0"/>
                </a:moveTo>
                <a:lnTo>
                  <a:pt x="7399176" y="0"/>
                </a:lnTo>
                <a:lnTo>
                  <a:pt x="5005297" y="5166360"/>
                </a:lnTo>
                <a:lnTo>
                  <a:pt x="0" y="5166360"/>
                </a:ln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95" name="Rectangle 2"/>
          <p:cNvSpPr>
            <a:spLocks noGrp="1" noChangeArrowheads="1"/>
          </p:cNvSpPr>
          <p:nvPr>
            <p:ph type="title" idx="4294967295"/>
          </p:nvPr>
        </p:nvSpPr>
        <p:spPr>
          <a:xfrm>
            <a:off x="628650" y="365125"/>
            <a:ext cx="7886700" cy="1325563"/>
          </a:xfrm>
        </p:spPr>
        <p:txBody>
          <a:bodyPr vert="horz" lIns="91440" tIns="45720" rIns="91440" bIns="45720" rtlCol="0" anchor="ctr">
            <a:normAutofit/>
          </a:bodyPr>
          <a:lstStyle/>
          <a:p>
            <a:r>
              <a:rPr lang="en-US" kern="1200" dirty="0">
                <a:solidFill>
                  <a:schemeClr val="bg1">
                    <a:lumMod val="95000"/>
                    <a:lumOff val="5000"/>
                  </a:schemeClr>
                </a:solidFill>
                <a:latin typeface="+mj-lt"/>
                <a:ea typeface="+mj-ea"/>
                <a:cs typeface="+mj-cs"/>
              </a:rPr>
              <a:t>The supply-side effects of monetary policy</a:t>
            </a:r>
          </a:p>
        </p:txBody>
      </p:sp>
      <p:graphicFrame>
        <p:nvGraphicFramePr>
          <p:cNvPr id="8197" name="TextBox 22">
            <a:extLst>
              <a:ext uri="{FF2B5EF4-FFF2-40B4-BE49-F238E27FC236}">
                <a16:creationId xmlns:a16="http://schemas.microsoft.com/office/drawing/2014/main" id="{30A80123-138B-4F1E-8698-897BB03363F5}"/>
              </a:ext>
            </a:extLst>
          </p:cNvPr>
          <p:cNvGraphicFramePr/>
          <p:nvPr>
            <p:extLst>
              <p:ext uri="{D42A27DB-BD31-4B8C-83A1-F6EECF244321}">
                <p14:modId xmlns:p14="http://schemas.microsoft.com/office/powerpoint/2010/main" val="4171380692"/>
              </p:ext>
            </p:extLst>
          </p:nvPr>
        </p:nvGraphicFramePr>
        <p:xfrm>
          <a:off x="4893669" y="1727710"/>
          <a:ext cx="3211561" cy="33073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301" name="Group 8300">
            <a:extLst>
              <a:ext uri="{FF2B5EF4-FFF2-40B4-BE49-F238E27FC236}">
                <a16:creationId xmlns:a16="http://schemas.microsoft.com/office/drawing/2014/main" id="{D2B05F68-EAA5-CDA3-9242-6BAA879979B5}"/>
              </a:ext>
            </a:extLst>
          </p:cNvPr>
          <p:cNvGrpSpPr/>
          <p:nvPr/>
        </p:nvGrpSpPr>
        <p:grpSpPr>
          <a:xfrm>
            <a:off x="-26842" y="1873809"/>
            <a:ext cx="4750383" cy="3015133"/>
            <a:chOff x="-232100" y="1412776"/>
            <a:chExt cx="9197258" cy="4676485"/>
          </a:xfrm>
        </p:grpSpPr>
        <p:cxnSp>
          <p:nvCxnSpPr>
            <p:cNvPr id="8276" name="Straight Connector 8275">
              <a:extLst>
                <a:ext uri="{FF2B5EF4-FFF2-40B4-BE49-F238E27FC236}">
                  <a16:creationId xmlns:a16="http://schemas.microsoft.com/office/drawing/2014/main" id="{629BFD2E-4664-2139-CABD-ADB417AC1FD6}"/>
                </a:ext>
              </a:extLst>
            </p:cNvPr>
            <p:cNvCxnSpPr/>
            <p:nvPr/>
          </p:nvCxnSpPr>
          <p:spPr>
            <a:xfrm>
              <a:off x="915185" y="1814414"/>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277" name="TextBox 8276">
              <a:extLst>
                <a:ext uri="{FF2B5EF4-FFF2-40B4-BE49-F238E27FC236}">
                  <a16:creationId xmlns:a16="http://schemas.microsoft.com/office/drawing/2014/main" id="{7CF36021-1FE3-7C79-61DE-CB2081A7E4B0}"/>
                </a:ext>
              </a:extLst>
            </p:cNvPr>
            <p:cNvSpPr txBox="1">
              <a:spLocks noChangeArrowheads="1"/>
            </p:cNvSpPr>
            <p:nvPr/>
          </p:nvSpPr>
          <p:spPr bwMode="auto">
            <a:xfrm>
              <a:off x="-232100" y="1698525"/>
              <a:ext cx="1169795" cy="716045"/>
            </a:xfrm>
            <a:prstGeom prst="rect">
              <a:avLst/>
            </a:prstGeom>
            <a:noFill/>
            <a:ln w="9525">
              <a:noFill/>
              <a:miter lim="800000"/>
              <a:headEnd/>
              <a:tailEnd/>
            </a:ln>
          </p:spPr>
          <p:txBody>
            <a:bodyPr wrap="square" lIns="91440" tIns="45720" rIns="91440" bIns="45720" anchor="t">
              <a:spAutoFit/>
            </a:bodyPr>
            <a:lstStyle/>
            <a:p>
              <a:pPr algn="ctr"/>
              <a:r>
                <a:rPr lang="en-GB" sz="1200" dirty="0"/>
                <a:t>Price</a:t>
              </a:r>
              <a:r>
                <a:rPr lang="en-GB" sz="1200" dirty="0">
                  <a:solidFill>
                    <a:srgbClr val="000000"/>
                  </a:solidFill>
                </a:rPr>
                <a:t> </a:t>
              </a:r>
              <a:r>
                <a:rPr lang="en-GB" sz="1200" dirty="0"/>
                <a:t>Level</a:t>
              </a:r>
              <a:endParaRPr lang="en-US" sz="1200" dirty="0"/>
            </a:p>
          </p:txBody>
        </p:sp>
        <p:sp>
          <p:nvSpPr>
            <p:cNvPr id="8278" name="TextBox 8277">
              <a:extLst>
                <a:ext uri="{FF2B5EF4-FFF2-40B4-BE49-F238E27FC236}">
                  <a16:creationId xmlns:a16="http://schemas.microsoft.com/office/drawing/2014/main" id="{B6F2F770-C657-2B7C-5E84-190D538D5F99}"/>
                </a:ext>
              </a:extLst>
            </p:cNvPr>
            <p:cNvSpPr txBox="1">
              <a:spLocks noChangeArrowheads="1"/>
            </p:cNvSpPr>
            <p:nvPr/>
          </p:nvSpPr>
          <p:spPr bwMode="auto">
            <a:xfrm>
              <a:off x="6444207" y="5373216"/>
              <a:ext cx="2520951" cy="716045"/>
            </a:xfrm>
            <a:prstGeom prst="rect">
              <a:avLst/>
            </a:prstGeom>
            <a:noFill/>
            <a:ln w="9525">
              <a:noFill/>
              <a:miter lim="800000"/>
              <a:headEnd/>
              <a:tailEnd/>
            </a:ln>
          </p:spPr>
          <p:txBody>
            <a:bodyPr>
              <a:spAutoFit/>
            </a:bodyPr>
            <a:lstStyle/>
            <a:p>
              <a:pPr algn="ctr"/>
              <a:r>
                <a:rPr lang="en-GB" sz="1200" dirty="0"/>
                <a:t>Real National Output</a:t>
              </a:r>
              <a:endParaRPr lang="en-US" sz="1200" dirty="0"/>
            </a:p>
          </p:txBody>
        </p:sp>
        <p:sp>
          <p:nvSpPr>
            <p:cNvPr id="8279" name="TextBox 8278">
              <a:extLst>
                <a:ext uri="{FF2B5EF4-FFF2-40B4-BE49-F238E27FC236}">
                  <a16:creationId xmlns:a16="http://schemas.microsoft.com/office/drawing/2014/main" id="{3ED0183E-1F35-69A1-DB5F-4E2E27CE67D8}"/>
                </a:ext>
              </a:extLst>
            </p:cNvPr>
            <p:cNvSpPr txBox="1">
              <a:spLocks noChangeArrowheads="1"/>
            </p:cNvSpPr>
            <p:nvPr/>
          </p:nvSpPr>
          <p:spPr bwMode="auto">
            <a:xfrm>
              <a:off x="3784727" y="1412776"/>
              <a:ext cx="1269071" cy="429627"/>
            </a:xfrm>
            <a:prstGeom prst="rect">
              <a:avLst/>
            </a:prstGeom>
            <a:noFill/>
            <a:ln w="9525">
              <a:noFill/>
              <a:miter lim="800000"/>
              <a:headEnd/>
              <a:tailEnd/>
            </a:ln>
          </p:spPr>
          <p:txBody>
            <a:bodyPr wrap="square">
              <a:spAutoFit/>
            </a:bodyPr>
            <a:lstStyle/>
            <a:p>
              <a:r>
                <a:rPr lang="en-GB" sz="1200" dirty="0"/>
                <a:t>LRAS</a:t>
              </a:r>
              <a:endParaRPr lang="en-US" sz="1200" dirty="0"/>
            </a:p>
          </p:txBody>
        </p:sp>
        <p:cxnSp>
          <p:nvCxnSpPr>
            <p:cNvPr id="8280" name="Straight Connector 8279">
              <a:extLst>
                <a:ext uri="{FF2B5EF4-FFF2-40B4-BE49-F238E27FC236}">
                  <a16:creationId xmlns:a16="http://schemas.microsoft.com/office/drawing/2014/main" id="{2872D6EF-89B2-A55A-0C73-61886C340EC1}"/>
                </a:ext>
              </a:extLst>
            </p:cNvPr>
            <p:cNvCxnSpPr/>
            <p:nvPr/>
          </p:nvCxnSpPr>
          <p:spPr>
            <a:xfrm>
              <a:off x="4572785" y="2685951"/>
              <a:ext cx="0" cy="2663825"/>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8281" name="TextBox 8280">
              <a:extLst>
                <a:ext uri="{FF2B5EF4-FFF2-40B4-BE49-F238E27FC236}">
                  <a16:creationId xmlns:a16="http://schemas.microsoft.com/office/drawing/2014/main" id="{35BBD176-0916-17B8-0C4B-9B699905575D}"/>
                </a:ext>
              </a:extLst>
            </p:cNvPr>
            <p:cNvSpPr txBox="1">
              <a:spLocks noChangeArrowheads="1"/>
            </p:cNvSpPr>
            <p:nvPr/>
          </p:nvSpPr>
          <p:spPr bwMode="auto">
            <a:xfrm>
              <a:off x="548840" y="3149927"/>
              <a:ext cx="431801" cy="429627"/>
            </a:xfrm>
            <a:prstGeom prst="rect">
              <a:avLst/>
            </a:prstGeom>
            <a:noFill/>
            <a:ln w="9525">
              <a:noFill/>
              <a:miter lim="800000"/>
              <a:headEnd/>
              <a:tailEnd/>
            </a:ln>
          </p:spPr>
          <p:txBody>
            <a:bodyPr>
              <a:spAutoFit/>
            </a:bodyPr>
            <a:lstStyle/>
            <a:p>
              <a:pPr algn="ctr"/>
              <a:r>
                <a:rPr lang="en-GB" sz="1200" dirty="0">
                  <a:solidFill>
                    <a:srgbClr val="000000"/>
                  </a:solidFill>
                </a:rPr>
                <a:t>P</a:t>
              </a:r>
              <a:endParaRPr lang="en-US" sz="1200" dirty="0">
                <a:solidFill>
                  <a:srgbClr val="000000"/>
                </a:solidFill>
              </a:endParaRPr>
            </a:p>
          </p:txBody>
        </p:sp>
        <p:sp>
          <p:nvSpPr>
            <p:cNvPr id="8282" name="TextBox 8281">
              <a:extLst>
                <a:ext uri="{FF2B5EF4-FFF2-40B4-BE49-F238E27FC236}">
                  <a16:creationId xmlns:a16="http://schemas.microsoft.com/office/drawing/2014/main" id="{6F147BA4-608C-35C2-15A1-30C8EECD08AD}"/>
                </a:ext>
              </a:extLst>
            </p:cNvPr>
            <p:cNvSpPr txBox="1">
              <a:spLocks noChangeArrowheads="1"/>
            </p:cNvSpPr>
            <p:nvPr/>
          </p:nvSpPr>
          <p:spPr bwMode="auto">
            <a:xfrm>
              <a:off x="4152207" y="5349776"/>
              <a:ext cx="865187" cy="381890"/>
            </a:xfrm>
            <a:prstGeom prst="rect">
              <a:avLst/>
            </a:prstGeom>
            <a:noFill/>
            <a:ln w="9525">
              <a:noFill/>
              <a:miter lim="800000"/>
              <a:headEnd/>
              <a:tailEnd/>
            </a:ln>
          </p:spPr>
          <p:txBody>
            <a:bodyPr>
              <a:spAutoFit/>
            </a:bodyPr>
            <a:lstStyle/>
            <a:p>
              <a:pPr algn="ctr"/>
              <a:r>
                <a:rPr lang="en-GB" sz="1000" dirty="0"/>
                <a:t>FE</a:t>
              </a:r>
              <a:endParaRPr lang="en-US" sz="1200" dirty="0"/>
            </a:p>
          </p:txBody>
        </p:sp>
        <p:sp>
          <p:nvSpPr>
            <p:cNvPr id="8283" name="Freeform 10">
              <a:extLst>
                <a:ext uri="{FF2B5EF4-FFF2-40B4-BE49-F238E27FC236}">
                  <a16:creationId xmlns:a16="http://schemas.microsoft.com/office/drawing/2014/main" id="{E11B17BC-C932-721F-EE6F-01B03CF73F1B}"/>
                </a:ext>
              </a:extLst>
            </p:cNvPr>
            <p:cNvSpPr/>
            <p:nvPr/>
          </p:nvSpPr>
          <p:spPr>
            <a:xfrm>
              <a:off x="915185" y="1793776"/>
              <a:ext cx="3670300" cy="2224088"/>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solidFill>
                  <a:srgbClr val="000000"/>
                </a:solidFill>
              </a:endParaRPr>
            </a:p>
          </p:txBody>
        </p:sp>
        <p:cxnSp>
          <p:nvCxnSpPr>
            <p:cNvPr id="8284" name="Straight Connector 8283">
              <a:extLst>
                <a:ext uri="{FF2B5EF4-FFF2-40B4-BE49-F238E27FC236}">
                  <a16:creationId xmlns:a16="http://schemas.microsoft.com/office/drawing/2014/main" id="{BB16A32B-56CC-E6C0-E6B1-49E1A731B8E0}"/>
                </a:ext>
              </a:extLst>
            </p:cNvPr>
            <p:cNvCxnSpPr/>
            <p:nvPr/>
          </p:nvCxnSpPr>
          <p:spPr>
            <a:xfrm>
              <a:off x="915185" y="5341839"/>
              <a:ext cx="6516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285" name="Straight Connector 8284">
              <a:extLst>
                <a:ext uri="{FF2B5EF4-FFF2-40B4-BE49-F238E27FC236}">
                  <a16:creationId xmlns:a16="http://schemas.microsoft.com/office/drawing/2014/main" id="{C3D3D60C-C21F-B3C6-9634-0CD43BBD8942}"/>
                </a:ext>
              </a:extLst>
            </p:cNvPr>
            <p:cNvCxnSpPr/>
            <p:nvPr/>
          </p:nvCxnSpPr>
          <p:spPr>
            <a:xfrm>
              <a:off x="3275856" y="2492896"/>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8286" name="TextBox 8285">
              <a:extLst>
                <a:ext uri="{FF2B5EF4-FFF2-40B4-BE49-F238E27FC236}">
                  <a16:creationId xmlns:a16="http://schemas.microsoft.com/office/drawing/2014/main" id="{E22411CA-3125-C45F-6D8D-38497EDD7589}"/>
                </a:ext>
              </a:extLst>
            </p:cNvPr>
            <p:cNvSpPr txBox="1">
              <a:spLocks noChangeArrowheads="1"/>
            </p:cNvSpPr>
            <p:nvPr/>
          </p:nvSpPr>
          <p:spPr bwMode="auto">
            <a:xfrm>
              <a:off x="5580112" y="4221088"/>
              <a:ext cx="811516" cy="429627"/>
            </a:xfrm>
            <a:prstGeom prst="rect">
              <a:avLst/>
            </a:prstGeom>
            <a:noFill/>
            <a:ln w="9525">
              <a:noFill/>
              <a:miter lim="800000"/>
              <a:headEnd/>
              <a:tailEnd/>
            </a:ln>
          </p:spPr>
          <p:txBody>
            <a:bodyPr wrap="square">
              <a:spAutoFit/>
            </a:bodyPr>
            <a:lstStyle/>
            <a:p>
              <a:r>
                <a:rPr lang="en-GB" sz="1200" dirty="0"/>
                <a:t>AD</a:t>
              </a:r>
              <a:endParaRPr lang="en-US" sz="1200" dirty="0"/>
            </a:p>
          </p:txBody>
        </p:sp>
        <p:cxnSp>
          <p:nvCxnSpPr>
            <p:cNvPr id="8287" name="Straight Connector 8286">
              <a:extLst>
                <a:ext uri="{FF2B5EF4-FFF2-40B4-BE49-F238E27FC236}">
                  <a16:creationId xmlns:a16="http://schemas.microsoft.com/office/drawing/2014/main" id="{7AB71094-77CF-7026-3C8C-F29EAFF81F5D}"/>
                </a:ext>
              </a:extLst>
            </p:cNvPr>
            <p:cNvCxnSpPr/>
            <p:nvPr/>
          </p:nvCxnSpPr>
          <p:spPr>
            <a:xfrm>
              <a:off x="4348661" y="3377795"/>
              <a:ext cx="0" cy="1944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8288" name="TextBox 8287">
              <a:extLst>
                <a:ext uri="{FF2B5EF4-FFF2-40B4-BE49-F238E27FC236}">
                  <a16:creationId xmlns:a16="http://schemas.microsoft.com/office/drawing/2014/main" id="{AC7C4B16-955B-D3F0-09DA-7B9F82E13AF3}"/>
                </a:ext>
              </a:extLst>
            </p:cNvPr>
            <p:cNvSpPr txBox="1">
              <a:spLocks noChangeArrowheads="1"/>
            </p:cNvSpPr>
            <p:nvPr/>
          </p:nvSpPr>
          <p:spPr bwMode="auto">
            <a:xfrm>
              <a:off x="4148123" y="5304735"/>
              <a:ext cx="391071" cy="429627"/>
            </a:xfrm>
            <a:prstGeom prst="rect">
              <a:avLst/>
            </a:prstGeom>
            <a:noFill/>
            <a:ln w="9525">
              <a:noFill/>
              <a:miter lim="800000"/>
              <a:headEnd/>
              <a:tailEnd/>
            </a:ln>
          </p:spPr>
          <p:txBody>
            <a:bodyPr wrap="square">
              <a:spAutoFit/>
            </a:bodyPr>
            <a:lstStyle/>
            <a:p>
              <a:pPr algn="ctr"/>
              <a:r>
                <a:rPr lang="en-GB" sz="1200" dirty="0">
                  <a:solidFill>
                    <a:srgbClr val="FFFF00"/>
                  </a:solidFill>
                </a:rPr>
                <a:t>Y</a:t>
              </a:r>
              <a:endParaRPr lang="en-US" sz="1200" dirty="0">
                <a:solidFill>
                  <a:srgbClr val="FFFF00"/>
                </a:solidFill>
              </a:endParaRPr>
            </a:p>
          </p:txBody>
        </p:sp>
        <p:cxnSp>
          <p:nvCxnSpPr>
            <p:cNvPr id="8289" name="Straight Arrow Connector 8288">
              <a:extLst>
                <a:ext uri="{FF2B5EF4-FFF2-40B4-BE49-F238E27FC236}">
                  <a16:creationId xmlns:a16="http://schemas.microsoft.com/office/drawing/2014/main" id="{5DE93A9D-917D-BB91-A199-89CC7E1DBB34}"/>
                </a:ext>
              </a:extLst>
            </p:cNvPr>
            <p:cNvCxnSpPr/>
            <p:nvPr/>
          </p:nvCxnSpPr>
          <p:spPr>
            <a:xfrm>
              <a:off x="4716016" y="2392422"/>
              <a:ext cx="50405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290" name="Straight Connector 8289">
              <a:extLst>
                <a:ext uri="{FF2B5EF4-FFF2-40B4-BE49-F238E27FC236}">
                  <a16:creationId xmlns:a16="http://schemas.microsoft.com/office/drawing/2014/main" id="{E2B7ACD8-3331-C2C8-3611-EE8C787F4343}"/>
                </a:ext>
              </a:extLst>
            </p:cNvPr>
            <p:cNvCxnSpPr/>
            <p:nvPr/>
          </p:nvCxnSpPr>
          <p:spPr>
            <a:xfrm>
              <a:off x="921537" y="3329696"/>
              <a:ext cx="34200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8291" name="TextBox 8290">
              <a:extLst>
                <a:ext uri="{FF2B5EF4-FFF2-40B4-BE49-F238E27FC236}">
                  <a16:creationId xmlns:a16="http://schemas.microsoft.com/office/drawing/2014/main" id="{FA1D83B6-62C2-0728-3486-B6331B527AE8}"/>
                </a:ext>
              </a:extLst>
            </p:cNvPr>
            <p:cNvSpPr txBox="1">
              <a:spLocks noChangeArrowheads="1"/>
            </p:cNvSpPr>
            <p:nvPr/>
          </p:nvSpPr>
          <p:spPr bwMode="auto">
            <a:xfrm>
              <a:off x="4699440" y="5293352"/>
              <a:ext cx="865187" cy="429627"/>
            </a:xfrm>
            <a:prstGeom prst="rect">
              <a:avLst/>
            </a:prstGeom>
            <a:noFill/>
            <a:ln w="9525">
              <a:noFill/>
              <a:miter lim="800000"/>
              <a:headEnd/>
              <a:tailEnd/>
            </a:ln>
          </p:spPr>
          <p:txBody>
            <a:bodyPr>
              <a:spAutoFit/>
            </a:bodyPr>
            <a:lstStyle/>
            <a:p>
              <a:pPr algn="ctr"/>
              <a:r>
                <a:rPr lang="en-GB" sz="1200" dirty="0">
                  <a:solidFill>
                    <a:srgbClr val="FFFF00"/>
                  </a:solidFill>
                </a:rPr>
                <a:t>Y1</a:t>
              </a:r>
              <a:endParaRPr lang="en-US" sz="1200" dirty="0">
                <a:solidFill>
                  <a:srgbClr val="FFFF00"/>
                </a:solidFill>
              </a:endParaRPr>
            </a:p>
          </p:txBody>
        </p:sp>
        <p:sp>
          <p:nvSpPr>
            <p:cNvPr id="8292" name="Freeform 28">
              <a:extLst>
                <a:ext uri="{FF2B5EF4-FFF2-40B4-BE49-F238E27FC236}">
                  <a16:creationId xmlns:a16="http://schemas.microsoft.com/office/drawing/2014/main" id="{89E0CFB6-9430-6F17-F77D-18F30D524C1D}"/>
                </a:ext>
              </a:extLst>
            </p:cNvPr>
            <p:cNvSpPr/>
            <p:nvPr/>
          </p:nvSpPr>
          <p:spPr>
            <a:xfrm>
              <a:off x="1187624" y="1772816"/>
              <a:ext cx="4176464" cy="2232248"/>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solidFill>
                  <a:srgbClr val="000000"/>
                </a:solidFill>
              </a:endParaRPr>
            </a:p>
          </p:txBody>
        </p:sp>
        <p:cxnSp>
          <p:nvCxnSpPr>
            <p:cNvPr id="8293" name="Straight Connector 8292">
              <a:extLst>
                <a:ext uri="{FF2B5EF4-FFF2-40B4-BE49-F238E27FC236}">
                  <a16:creationId xmlns:a16="http://schemas.microsoft.com/office/drawing/2014/main" id="{E83D43E5-4BFA-722E-BEBC-710A32FEE5A4}"/>
                </a:ext>
              </a:extLst>
            </p:cNvPr>
            <p:cNvCxnSpPr/>
            <p:nvPr/>
          </p:nvCxnSpPr>
          <p:spPr>
            <a:xfrm>
              <a:off x="5364088" y="2708920"/>
              <a:ext cx="0" cy="2591817"/>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8294" name="TextBox 8293">
              <a:extLst>
                <a:ext uri="{FF2B5EF4-FFF2-40B4-BE49-F238E27FC236}">
                  <a16:creationId xmlns:a16="http://schemas.microsoft.com/office/drawing/2014/main" id="{394B2ECD-FC47-0CAF-18D7-DE779E32EE20}"/>
                </a:ext>
              </a:extLst>
            </p:cNvPr>
            <p:cNvSpPr txBox="1">
              <a:spLocks noChangeArrowheads="1"/>
            </p:cNvSpPr>
            <p:nvPr/>
          </p:nvSpPr>
          <p:spPr bwMode="auto">
            <a:xfrm>
              <a:off x="5068253" y="5316599"/>
              <a:ext cx="865185" cy="381890"/>
            </a:xfrm>
            <a:prstGeom prst="rect">
              <a:avLst/>
            </a:prstGeom>
            <a:noFill/>
            <a:ln w="9525">
              <a:noFill/>
              <a:miter lim="800000"/>
              <a:headEnd/>
              <a:tailEnd/>
            </a:ln>
          </p:spPr>
          <p:txBody>
            <a:bodyPr wrap="square">
              <a:spAutoFit/>
            </a:bodyPr>
            <a:lstStyle/>
            <a:p>
              <a:pPr algn="ctr"/>
              <a:r>
                <a:rPr lang="en-GB" sz="1000" dirty="0"/>
                <a:t>FE1</a:t>
              </a:r>
              <a:endParaRPr lang="en-US" sz="1200" dirty="0"/>
            </a:p>
          </p:txBody>
        </p:sp>
        <p:sp>
          <p:nvSpPr>
            <p:cNvPr id="8295" name="TextBox 8294">
              <a:extLst>
                <a:ext uri="{FF2B5EF4-FFF2-40B4-BE49-F238E27FC236}">
                  <a16:creationId xmlns:a16="http://schemas.microsoft.com/office/drawing/2014/main" id="{E7E88400-A880-2BA9-BB0A-32174E43CCA8}"/>
                </a:ext>
              </a:extLst>
            </p:cNvPr>
            <p:cNvSpPr txBox="1">
              <a:spLocks noChangeArrowheads="1"/>
            </p:cNvSpPr>
            <p:nvPr/>
          </p:nvSpPr>
          <p:spPr bwMode="auto">
            <a:xfrm>
              <a:off x="4952722" y="1417426"/>
              <a:ext cx="1380414" cy="429627"/>
            </a:xfrm>
            <a:prstGeom prst="rect">
              <a:avLst/>
            </a:prstGeom>
            <a:noFill/>
            <a:ln w="9525">
              <a:noFill/>
              <a:miter lim="800000"/>
              <a:headEnd/>
              <a:tailEnd/>
            </a:ln>
          </p:spPr>
          <p:txBody>
            <a:bodyPr wrap="square">
              <a:spAutoFit/>
            </a:bodyPr>
            <a:lstStyle/>
            <a:p>
              <a:r>
                <a:rPr lang="en-GB" sz="1200" dirty="0"/>
                <a:t>LRAS1</a:t>
              </a:r>
              <a:endParaRPr lang="en-US" sz="1200" dirty="0"/>
            </a:p>
          </p:txBody>
        </p:sp>
        <p:cxnSp>
          <p:nvCxnSpPr>
            <p:cNvPr id="8296" name="Straight Connector 8295">
              <a:extLst>
                <a:ext uri="{FF2B5EF4-FFF2-40B4-BE49-F238E27FC236}">
                  <a16:creationId xmlns:a16="http://schemas.microsoft.com/office/drawing/2014/main" id="{A92077EA-60DE-42B4-5949-803BB60727ED}"/>
                </a:ext>
              </a:extLst>
            </p:cNvPr>
            <p:cNvCxnSpPr/>
            <p:nvPr/>
          </p:nvCxnSpPr>
          <p:spPr>
            <a:xfrm>
              <a:off x="5089704" y="3343344"/>
              <a:ext cx="0" cy="1980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8297" name="Straight Connector 8296">
              <a:extLst>
                <a:ext uri="{FF2B5EF4-FFF2-40B4-BE49-F238E27FC236}">
                  <a16:creationId xmlns:a16="http://schemas.microsoft.com/office/drawing/2014/main" id="{DB57AB11-E7B6-F52B-1D30-89282B2267F8}"/>
                </a:ext>
              </a:extLst>
            </p:cNvPr>
            <p:cNvCxnSpPr/>
            <p:nvPr/>
          </p:nvCxnSpPr>
          <p:spPr>
            <a:xfrm>
              <a:off x="3832160" y="2311704"/>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8298" name="TextBox 8297">
              <a:extLst>
                <a:ext uri="{FF2B5EF4-FFF2-40B4-BE49-F238E27FC236}">
                  <a16:creationId xmlns:a16="http://schemas.microsoft.com/office/drawing/2014/main" id="{952790EB-3673-CC5A-BB50-94D4D0A6D90F}"/>
                </a:ext>
              </a:extLst>
            </p:cNvPr>
            <p:cNvSpPr txBox="1">
              <a:spLocks noChangeArrowheads="1"/>
            </p:cNvSpPr>
            <p:nvPr/>
          </p:nvSpPr>
          <p:spPr bwMode="auto">
            <a:xfrm>
              <a:off x="6060064" y="4067224"/>
              <a:ext cx="1089717" cy="429627"/>
            </a:xfrm>
            <a:prstGeom prst="rect">
              <a:avLst/>
            </a:prstGeom>
            <a:noFill/>
            <a:ln w="9525">
              <a:noFill/>
              <a:miter lim="800000"/>
              <a:headEnd/>
              <a:tailEnd/>
            </a:ln>
          </p:spPr>
          <p:txBody>
            <a:bodyPr wrap="square">
              <a:spAutoFit/>
            </a:bodyPr>
            <a:lstStyle/>
            <a:p>
              <a:r>
                <a:rPr lang="en-GB" sz="1200" dirty="0"/>
                <a:t>AD1</a:t>
              </a:r>
              <a:endParaRPr lang="en-US" sz="1200" dirty="0"/>
            </a:p>
          </p:txBody>
        </p:sp>
        <p:cxnSp>
          <p:nvCxnSpPr>
            <p:cNvPr id="8299" name="Straight Arrow Connector 8298">
              <a:extLst>
                <a:ext uri="{FF2B5EF4-FFF2-40B4-BE49-F238E27FC236}">
                  <a16:creationId xmlns:a16="http://schemas.microsoft.com/office/drawing/2014/main" id="{DA9FCA0B-4A94-0B9F-39F4-BD03D900F664}"/>
                </a:ext>
              </a:extLst>
            </p:cNvPr>
            <p:cNvCxnSpPr/>
            <p:nvPr/>
          </p:nvCxnSpPr>
          <p:spPr>
            <a:xfrm flipV="1">
              <a:off x="3984632" y="2715032"/>
              <a:ext cx="216024" cy="21602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300" name="Straight Connector 8299">
              <a:extLst>
                <a:ext uri="{FF2B5EF4-FFF2-40B4-BE49-F238E27FC236}">
                  <a16:creationId xmlns:a16="http://schemas.microsoft.com/office/drawing/2014/main" id="{1F28677E-E496-CF85-B644-65B301D46E0D}"/>
                </a:ext>
              </a:extLst>
            </p:cNvPr>
            <p:cNvCxnSpPr/>
            <p:nvPr/>
          </p:nvCxnSpPr>
          <p:spPr>
            <a:xfrm>
              <a:off x="4355976" y="3332752"/>
              <a:ext cx="7200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grpSp>
      <p:pic>
        <p:nvPicPr>
          <p:cNvPr id="2" name="Picture 1">
            <a:extLst>
              <a:ext uri="{FF2B5EF4-FFF2-40B4-BE49-F238E27FC236}">
                <a16:creationId xmlns:a16="http://schemas.microsoft.com/office/drawing/2014/main" id="{55C45AC9-C36E-1610-5AAC-3C72EB9D3F85}"/>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5E59C2B1-333C-4E39-6B00-C7B9B8933792}"/>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777423D1-8315-FD50-FBD8-7D02270131E6}"/>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D8639FB-24CA-4677-D0CE-5C1EEA29F395}"/>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23229895"/>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40022" y="365760"/>
            <a:ext cx="7025402" cy="1188720"/>
          </a:xfrm>
        </p:spPr>
        <p:txBody>
          <a:bodyPr>
            <a:normAutofit/>
          </a:bodyPr>
          <a:lstStyle/>
          <a:p>
            <a:r>
              <a:rPr lang="en-GB" sz="4000" dirty="0">
                <a:ea typeface="+mj-lt"/>
                <a:cs typeface="+mj-lt"/>
              </a:rPr>
              <a:t>Expansionary Supply-Side Policy</a:t>
            </a:r>
            <a:endParaRPr lang="en-GB" sz="3700" dirty="0"/>
          </a:p>
        </p:txBody>
      </p:sp>
      <p:sp>
        <p:nvSpPr>
          <p:cNvPr id="10" name="Freeform: Shape 9">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6" name="TextBox 22">
            <a:extLst>
              <a:ext uri="{FF2B5EF4-FFF2-40B4-BE49-F238E27FC236}">
                <a16:creationId xmlns:a16="http://schemas.microsoft.com/office/drawing/2014/main" id="{053FD608-48A9-8C77-31D8-B60923249574}"/>
              </a:ext>
            </a:extLst>
          </p:cNvPr>
          <p:cNvGraphicFramePr/>
          <p:nvPr>
            <p:extLst>
              <p:ext uri="{D42A27DB-BD31-4B8C-83A1-F6EECF244321}">
                <p14:modId xmlns:p14="http://schemas.microsoft.com/office/powerpoint/2010/main" val="3028269389"/>
              </p:ext>
            </p:extLst>
          </p:nvPr>
        </p:nvGraphicFramePr>
        <p:xfrm>
          <a:off x="793358" y="1988840"/>
          <a:ext cx="3464396" cy="40804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7" name="Group 6">
            <a:extLst>
              <a:ext uri="{FF2B5EF4-FFF2-40B4-BE49-F238E27FC236}">
                <a16:creationId xmlns:a16="http://schemas.microsoft.com/office/drawing/2014/main" id="{E4FB7562-24F3-BCF7-AE9D-657A2E798404}"/>
              </a:ext>
            </a:extLst>
          </p:cNvPr>
          <p:cNvGrpSpPr/>
          <p:nvPr/>
        </p:nvGrpSpPr>
        <p:grpSpPr>
          <a:xfrm>
            <a:off x="4253068" y="2545513"/>
            <a:ext cx="4750383" cy="3015133"/>
            <a:chOff x="-232100" y="1412776"/>
            <a:chExt cx="9197258" cy="4676485"/>
          </a:xfrm>
        </p:grpSpPr>
        <p:cxnSp>
          <p:nvCxnSpPr>
            <p:cNvPr id="8" name="Straight Connector 7">
              <a:extLst>
                <a:ext uri="{FF2B5EF4-FFF2-40B4-BE49-F238E27FC236}">
                  <a16:creationId xmlns:a16="http://schemas.microsoft.com/office/drawing/2014/main" id="{54AE0EE2-CC32-56CA-91B4-6CBE772D6B04}"/>
                </a:ext>
              </a:extLst>
            </p:cNvPr>
            <p:cNvCxnSpPr/>
            <p:nvPr/>
          </p:nvCxnSpPr>
          <p:spPr>
            <a:xfrm>
              <a:off x="915185" y="1814414"/>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16877227-8621-03C1-1C1C-9442D8039DF9}"/>
                </a:ext>
              </a:extLst>
            </p:cNvPr>
            <p:cNvSpPr txBox="1">
              <a:spLocks noChangeArrowheads="1"/>
            </p:cNvSpPr>
            <p:nvPr/>
          </p:nvSpPr>
          <p:spPr bwMode="auto">
            <a:xfrm>
              <a:off x="-232100" y="1698525"/>
              <a:ext cx="1169795" cy="716045"/>
            </a:xfrm>
            <a:prstGeom prst="rect">
              <a:avLst/>
            </a:prstGeom>
            <a:noFill/>
            <a:ln w="9525">
              <a:noFill/>
              <a:miter lim="800000"/>
              <a:headEnd/>
              <a:tailEnd/>
            </a:ln>
          </p:spPr>
          <p:txBody>
            <a:bodyPr wrap="square" lIns="91440" tIns="45720" rIns="91440" bIns="45720" anchor="t">
              <a:spAutoFit/>
            </a:bodyPr>
            <a:lstStyle/>
            <a:p>
              <a:pPr algn="ctr"/>
              <a:r>
                <a:rPr lang="en-GB" sz="1200" dirty="0"/>
                <a:t>Price</a:t>
              </a:r>
              <a:r>
                <a:rPr lang="en-GB" sz="1200" dirty="0">
                  <a:solidFill>
                    <a:srgbClr val="000000"/>
                  </a:solidFill>
                </a:rPr>
                <a:t> </a:t>
              </a:r>
              <a:r>
                <a:rPr lang="en-GB" sz="1200" dirty="0"/>
                <a:t>Level</a:t>
              </a:r>
              <a:endParaRPr lang="en-US" sz="1200" dirty="0"/>
            </a:p>
          </p:txBody>
        </p:sp>
        <p:sp>
          <p:nvSpPr>
            <p:cNvPr id="11" name="TextBox 10">
              <a:extLst>
                <a:ext uri="{FF2B5EF4-FFF2-40B4-BE49-F238E27FC236}">
                  <a16:creationId xmlns:a16="http://schemas.microsoft.com/office/drawing/2014/main" id="{63C37B2B-A18F-8AE8-F575-19B04FAA7593}"/>
                </a:ext>
              </a:extLst>
            </p:cNvPr>
            <p:cNvSpPr txBox="1">
              <a:spLocks noChangeArrowheads="1"/>
            </p:cNvSpPr>
            <p:nvPr/>
          </p:nvSpPr>
          <p:spPr bwMode="auto">
            <a:xfrm>
              <a:off x="6444207" y="5373216"/>
              <a:ext cx="2520951" cy="716045"/>
            </a:xfrm>
            <a:prstGeom prst="rect">
              <a:avLst/>
            </a:prstGeom>
            <a:noFill/>
            <a:ln w="9525">
              <a:noFill/>
              <a:miter lim="800000"/>
              <a:headEnd/>
              <a:tailEnd/>
            </a:ln>
          </p:spPr>
          <p:txBody>
            <a:bodyPr>
              <a:spAutoFit/>
            </a:bodyPr>
            <a:lstStyle/>
            <a:p>
              <a:pPr algn="ctr"/>
              <a:r>
                <a:rPr lang="en-GB" sz="1200" dirty="0">
                  <a:solidFill>
                    <a:srgbClr val="000000"/>
                  </a:solidFill>
                </a:rPr>
                <a:t>Real National Output</a:t>
              </a:r>
              <a:endParaRPr lang="en-US" sz="1200" dirty="0">
                <a:solidFill>
                  <a:srgbClr val="000000"/>
                </a:solidFill>
              </a:endParaRPr>
            </a:p>
          </p:txBody>
        </p:sp>
        <p:sp>
          <p:nvSpPr>
            <p:cNvPr id="13" name="TextBox 12">
              <a:extLst>
                <a:ext uri="{FF2B5EF4-FFF2-40B4-BE49-F238E27FC236}">
                  <a16:creationId xmlns:a16="http://schemas.microsoft.com/office/drawing/2014/main" id="{6DAC032E-85F5-AABB-96F7-2BB702D5A855}"/>
                </a:ext>
              </a:extLst>
            </p:cNvPr>
            <p:cNvSpPr txBox="1">
              <a:spLocks noChangeArrowheads="1"/>
            </p:cNvSpPr>
            <p:nvPr/>
          </p:nvSpPr>
          <p:spPr bwMode="auto">
            <a:xfrm>
              <a:off x="3784727" y="1412776"/>
              <a:ext cx="1269071" cy="429627"/>
            </a:xfrm>
            <a:prstGeom prst="rect">
              <a:avLst/>
            </a:prstGeom>
            <a:noFill/>
            <a:ln w="9525">
              <a:noFill/>
              <a:miter lim="800000"/>
              <a:headEnd/>
              <a:tailEnd/>
            </a:ln>
          </p:spPr>
          <p:txBody>
            <a:bodyPr wrap="square">
              <a:spAutoFit/>
            </a:bodyPr>
            <a:lstStyle/>
            <a:p>
              <a:r>
                <a:rPr lang="en-GB" sz="1200" dirty="0">
                  <a:solidFill>
                    <a:srgbClr val="000000"/>
                  </a:solidFill>
                </a:rPr>
                <a:t>LRAS</a:t>
              </a:r>
              <a:endParaRPr lang="en-US" sz="1200" dirty="0">
                <a:solidFill>
                  <a:srgbClr val="000000"/>
                </a:solidFill>
              </a:endParaRPr>
            </a:p>
          </p:txBody>
        </p:sp>
        <p:cxnSp>
          <p:nvCxnSpPr>
            <p:cNvPr id="15" name="Straight Connector 14">
              <a:extLst>
                <a:ext uri="{FF2B5EF4-FFF2-40B4-BE49-F238E27FC236}">
                  <a16:creationId xmlns:a16="http://schemas.microsoft.com/office/drawing/2014/main" id="{7D0445D6-5EC0-BE73-86DD-BBA966FE5139}"/>
                </a:ext>
              </a:extLst>
            </p:cNvPr>
            <p:cNvCxnSpPr/>
            <p:nvPr/>
          </p:nvCxnSpPr>
          <p:spPr>
            <a:xfrm>
              <a:off x="4572785" y="2685951"/>
              <a:ext cx="0" cy="2663825"/>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9A2F26F0-B123-553E-C831-80AB11FF3132}"/>
                </a:ext>
              </a:extLst>
            </p:cNvPr>
            <p:cNvSpPr txBox="1">
              <a:spLocks noChangeArrowheads="1"/>
            </p:cNvSpPr>
            <p:nvPr/>
          </p:nvSpPr>
          <p:spPr bwMode="auto">
            <a:xfrm>
              <a:off x="548840" y="3149927"/>
              <a:ext cx="431801" cy="429627"/>
            </a:xfrm>
            <a:prstGeom prst="rect">
              <a:avLst/>
            </a:prstGeom>
            <a:noFill/>
            <a:ln w="9525">
              <a:noFill/>
              <a:miter lim="800000"/>
              <a:headEnd/>
              <a:tailEnd/>
            </a:ln>
          </p:spPr>
          <p:txBody>
            <a:bodyPr>
              <a:spAutoFit/>
            </a:bodyPr>
            <a:lstStyle/>
            <a:p>
              <a:pPr algn="ctr"/>
              <a:r>
                <a:rPr lang="en-GB" sz="1200" dirty="0">
                  <a:solidFill>
                    <a:srgbClr val="000000"/>
                  </a:solidFill>
                </a:rPr>
                <a:t>P</a:t>
              </a:r>
              <a:endParaRPr lang="en-US" sz="1200" dirty="0">
                <a:solidFill>
                  <a:srgbClr val="000000"/>
                </a:solidFill>
              </a:endParaRPr>
            </a:p>
          </p:txBody>
        </p:sp>
        <p:sp>
          <p:nvSpPr>
            <p:cNvPr id="17" name="TextBox 16">
              <a:extLst>
                <a:ext uri="{FF2B5EF4-FFF2-40B4-BE49-F238E27FC236}">
                  <a16:creationId xmlns:a16="http://schemas.microsoft.com/office/drawing/2014/main" id="{7F2130C0-2C47-6437-75E2-E68D28190629}"/>
                </a:ext>
              </a:extLst>
            </p:cNvPr>
            <p:cNvSpPr txBox="1">
              <a:spLocks noChangeArrowheads="1"/>
            </p:cNvSpPr>
            <p:nvPr/>
          </p:nvSpPr>
          <p:spPr bwMode="auto">
            <a:xfrm>
              <a:off x="4152207" y="5349776"/>
              <a:ext cx="865187" cy="381890"/>
            </a:xfrm>
            <a:prstGeom prst="rect">
              <a:avLst/>
            </a:prstGeom>
            <a:noFill/>
            <a:ln w="9525">
              <a:noFill/>
              <a:miter lim="800000"/>
              <a:headEnd/>
              <a:tailEnd/>
            </a:ln>
          </p:spPr>
          <p:txBody>
            <a:bodyPr>
              <a:spAutoFit/>
            </a:bodyPr>
            <a:lstStyle/>
            <a:p>
              <a:pPr algn="ctr"/>
              <a:r>
                <a:rPr lang="en-GB" sz="1000" dirty="0">
                  <a:solidFill>
                    <a:srgbClr val="000000"/>
                  </a:solidFill>
                </a:rPr>
                <a:t>FE</a:t>
              </a:r>
              <a:endParaRPr lang="en-US" sz="1200" dirty="0">
                <a:solidFill>
                  <a:srgbClr val="000000"/>
                </a:solidFill>
              </a:endParaRPr>
            </a:p>
          </p:txBody>
        </p:sp>
        <p:sp>
          <p:nvSpPr>
            <p:cNvPr id="18" name="Freeform 10">
              <a:extLst>
                <a:ext uri="{FF2B5EF4-FFF2-40B4-BE49-F238E27FC236}">
                  <a16:creationId xmlns:a16="http://schemas.microsoft.com/office/drawing/2014/main" id="{2DFE8F33-9CF7-42C6-9649-202C8879E1ED}"/>
                </a:ext>
              </a:extLst>
            </p:cNvPr>
            <p:cNvSpPr/>
            <p:nvPr/>
          </p:nvSpPr>
          <p:spPr>
            <a:xfrm>
              <a:off x="915185" y="1793776"/>
              <a:ext cx="3670300" cy="2224088"/>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solidFill>
                  <a:srgbClr val="000000"/>
                </a:solidFill>
              </a:endParaRPr>
            </a:p>
          </p:txBody>
        </p:sp>
        <p:cxnSp>
          <p:nvCxnSpPr>
            <p:cNvPr id="19" name="Straight Connector 18">
              <a:extLst>
                <a:ext uri="{FF2B5EF4-FFF2-40B4-BE49-F238E27FC236}">
                  <a16:creationId xmlns:a16="http://schemas.microsoft.com/office/drawing/2014/main" id="{95C0B32C-2D02-CF26-CCA1-8A5CC730C37D}"/>
                </a:ext>
              </a:extLst>
            </p:cNvPr>
            <p:cNvCxnSpPr/>
            <p:nvPr/>
          </p:nvCxnSpPr>
          <p:spPr>
            <a:xfrm>
              <a:off x="915185" y="5341839"/>
              <a:ext cx="651600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7F66A17-39C9-D495-4AE2-3C57F9F64E38}"/>
                </a:ext>
              </a:extLst>
            </p:cNvPr>
            <p:cNvCxnSpPr/>
            <p:nvPr/>
          </p:nvCxnSpPr>
          <p:spPr>
            <a:xfrm>
              <a:off x="3275856" y="2492896"/>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1BF8B3A6-7122-AB26-18DC-0929A5DBA97E}"/>
                </a:ext>
              </a:extLst>
            </p:cNvPr>
            <p:cNvSpPr txBox="1">
              <a:spLocks noChangeArrowheads="1"/>
            </p:cNvSpPr>
            <p:nvPr/>
          </p:nvSpPr>
          <p:spPr bwMode="auto">
            <a:xfrm>
              <a:off x="5580112" y="4221088"/>
              <a:ext cx="811516" cy="429627"/>
            </a:xfrm>
            <a:prstGeom prst="rect">
              <a:avLst/>
            </a:prstGeom>
            <a:noFill/>
            <a:ln w="9525">
              <a:noFill/>
              <a:miter lim="800000"/>
              <a:headEnd/>
              <a:tailEnd/>
            </a:ln>
          </p:spPr>
          <p:txBody>
            <a:bodyPr wrap="square">
              <a:spAutoFit/>
            </a:bodyPr>
            <a:lstStyle/>
            <a:p>
              <a:r>
                <a:rPr lang="en-GB" sz="1200" dirty="0">
                  <a:solidFill>
                    <a:srgbClr val="000000"/>
                  </a:solidFill>
                </a:rPr>
                <a:t>AD</a:t>
              </a:r>
              <a:endParaRPr lang="en-US" sz="1200" dirty="0">
                <a:solidFill>
                  <a:srgbClr val="000000"/>
                </a:solidFill>
              </a:endParaRPr>
            </a:p>
          </p:txBody>
        </p:sp>
        <p:cxnSp>
          <p:nvCxnSpPr>
            <p:cNvPr id="22" name="Straight Connector 21">
              <a:extLst>
                <a:ext uri="{FF2B5EF4-FFF2-40B4-BE49-F238E27FC236}">
                  <a16:creationId xmlns:a16="http://schemas.microsoft.com/office/drawing/2014/main" id="{62ED67D7-7CDC-BBBC-58DE-E86E3D6551E3}"/>
                </a:ext>
              </a:extLst>
            </p:cNvPr>
            <p:cNvCxnSpPr/>
            <p:nvPr/>
          </p:nvCxnSpPr>
          <p:spPr>
            <a:xfrm>
              <a:off x="4348661" y="3377795"/>
              <a:ext cx="0" cy="1944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12E7877E-765A-6499-F20C-CA6A7E22D279}"/>
                </a:ext>
              </a:extLst>
            </p:cNvPr>
            <p:cNvSpPr txBox="1">
              <a:spLocks noChangeArrowheads="1"/>
            </p:cNvSpPr>
            <p:nvPr/>
          </p:nvSpPr>
          <p:spPr bwMode="auto">
            <a:xfrm>
              <a:off x="3923061" y="5304729"/>
              <a:ext cx="865187" cy="429627"/>
            </a:xfrm>
            <a:prstGeom prst="rect">
              <a:avLst/>
            </a:prstGeom>
            <a:noFill/>
            <a:ln w="9525">
              <a:noFill/>
              <a:miter lim="800000"/>
              <a:headEnd/>
              <a:tailEnd/>
            </a:ln>
          </p:spPr>
          <p:txBody>
            <a:bodyPr>
              <a:spAutoFit/>
            </a:bodyPr>
            <a:lstStyle/>
            <a:p>
              <a:pPr algn="ctr"/>
              <a:r>
                <a:rPr lang="en-GB" sz="1200" dirty="0">
                  <a:solidFill>
                    <a:srgbClr val="FF0000"/>
                  </a:solidFill>
                </a:rPr>
                <a:t>Y</a:t>
              </a:r>
              <a:endParaRPr lang="en-US" sz="1200" dirty="0">
                <a:solidFill>
                  <a:srgbClr val="FF0000"/>
                </a:solidFill>
              </a:endParaRPr>
            </a:p>
          </p:txBody>
        </p:sp>
        <p:cxnSp>
          <p:nvCxnSpPr>
            <p:cNvPr id="24" name="Straight Arrow Connector 23">
              <a:extLst>
                <a:ext uri="{FF2B5EF4-FFF2-40B4-BE49-F238E27FC236}">
                  <a16:creationId xmlns:a16="http://schemas.microsoft.com/office/drawing/2014/main" id="{20C3895A-8D18-BEE9-0CCB-AD76BCA88DF3}"/>
                </a:ext>
              </a:extLst>
            </p:cNvPr>
            <p:cNvCxnSpPr/>
            <p:nvPr/>
          </p:nvCxnSpPr>
          <p:spPr>
            <a:xfrm>
              <a:off x="4716016" y="2392422"/>
              <a:ext cx="50405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D579D9-9145-6EFA-6DA1-6662EA29E9DE}"/>
                </a:ext>
              </a:extLst>
            </p:cNvPr>
            <p:cNvCxnSpPr/>
            <p:nvPr/>
          </p:nvCxnSpPr>
          <p:spPr>
            <a:xfrm>
              <a:off x="921537" y="3329696"/>
              <a:ext cx="34200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28093CEE-1381-E508-26FC-2077FC39045C}"/>
                </a:ext>
              </a:extLst>
            </p:cNvPr>
            <p:cNvSpPr txBox="1">
              <a:spLocks noChangeArrowheads="1"/>
            </p:cNvSpPr>
            <p:nvPr/>
          </p:nvSpPr>
          <p:spPr bwMode="auto">
            <a:xfrm>
              <a:off x="4699440" y="5293352"/>
              <a:ext cx="865187" cy="429627"/>
            </a:xfrm>
            <a:prstGeom prst="rect">
              <a:avLst/>
            </a:prstGeom>
            <a:noFill/>
            <a:ln w="9525">
              <a:noFill/>
              <a:miter lim="800000"/>
              <a:headEnd/>
              <a:tailEnd/>
            </a:ln>
          </p:spPr>
          <p:txBody>
            <a:bodyPr>
              <a:spAutoFit/>
            </a:bodyPr>
            <a:lstStyle/>
            <a:p>
              <a:pPr algn="ctr"/>
              <a:r>
                <a:rPr lang="en-GB" sz="1200" dirty="0">
                  <a:solidFill>
                    <a:srgbClr val="FF0000"/>
                  </a:solidFill>
                </a:rPr>
                <a:t>Y1</a:t>
              </a:r>
              <a:endParaRPr lang="en-US" sz="1200" dirty="0">
                <a:solidFill>
                  <a:srgbClr val="FF0000"/>
                </a:solidFill>
              </a:endParaRPr>
            </a:p>
          </p:txBody>
        </p:sp>
        <p:sp>
          <p:nvSpPr>
            <p:cNvPr id="27" name="Freeform 28">
              <a:extLst>
                <a:ext uri="{FF2B5EF4-FFF2-40B4-BE49-F238E27FC236}">
                  <a16:creationId xmlns:a16="http://schemas.microsoft.com/office/drawing/2014/main" id="{26953FC0-ABCA-9416-D702-8084BA35A972}"/>
                </a:ext>
              </a:extLst>
            </p:cNvPr>
            <p:cNvSpPr/>
            <p:nvPr/>
          </p:nvSpPr>
          <p:spPr>
            <a:xfrm>
              <a:off x="1187624" y="1772816"/>
              <a:ext cx="4176464" cy="2232248"/>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200">
                <a:solidFill>
                  <a:srgbClr val="000000"/>
                </a:solidFill>
              </a:endParaRPr>
            </a:p>
          </p:txBody>
        </p:sp>
        <p:cxnSp>
          <p:nvCxnSpPr>
            <p:cNvPr id="28" name="Straight Connector 27">
              <a:extLst>
                <a:ext uri="{FF2B5EF4-FFF2-40B4-BE49-F238E27FC236}">
                  <a16:creationId xmlns:a16="http://schemas.microsoft.com/office/drawing/2014/main" id="{F1B04E7A-0977-8B24-334D-E4A887BC1BE3}"/>
                </a:ext>
              </a:extLst>
            </p:cNvPr>
            <p:cNvCxnSpPr/>
            <p:nvPr/>
          </p:nvCxnSpPr>
          <p:spPr>
            <a:xfrm>
              <a:off x="5364088" y="2708920"/>
              <a:ext cx="0" cy="2591817"/>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A386139D-FE11-7652-BFB9-C145144815ED}"/>
                </a:ext>
              </a:extLst>
            </p:cNvPr>
            <p:cNvSpPr txBox="1">
              <a:spLocks noChangeArrowheads="1"/>
            </p:cNvSpPr>
            <p:nvPr/>
          </p:nvSpPr>
          <p:spPr bwMode="auto">
            <a:xfrm>
              <a:off x="5051699" y="5349775"/>
              <a:ext cx="879264" cy="381890"/>
            </a:xfrm>
            <a:prstGeom prst="rect">
              <a:avLst/>
            </a:prstGeom>
            <a:noFill/>
            <a:ln w="9525">
              <a:noFill/>
              <a:miter lim="800000"/>
              <a:headEnd/>
              <a:tailEnd/>
            </a:ln>
          </p:spPr>
          <p:txBody>
            <a:bodyPr wrap="square">
              <a:spAutoFit/>
            </a:bodyPr>
            <a:lstStyle/>
            <a:p>
              <a:pPr algn="ctr"/>
              <a:r>
                <a:rPr lang="en-GB" sz="1000" dirty="0">
                  <a:solidFill>
                    <a:srgbClr val="000000"/>
                  </a:solidFill>
                </a:rPr>
                <a:t>FE1</a:t>
              </a:r>
              <a:endParaRPr lang="en-US" sz="1200" dirty="0">
                <a:solidFill>
                  <a:srgbClr val="000000"/>
                </a:solidFill>
              </a:endParaRPr>
            </a:p>
          </p:txBody>
        </p:sp>
        <p:sp>
          <p:nvSpPr>
            <p:cNvPr id="30" name="TextBox 29">
              <a:extLst>
                <a:ext uri="{FF2B5EF4-FFF2-40B4-BE49-F238E27FC236}">
                  <a16:creationId xmlns:a16="http://schemas.microsoft.com/office/drawing/2014/main" id="{8FFFA62F-A15B-A0C1-2C7F-34CB3125DA68}"/>
                </a:ext>
              </a:extLst>
            </p:cNvPr>
            <p:cNvSpPr txBox="1">
              <a:spLocks noChangeArrowheads="1"/>
            </p:cNvSpPr>
            <p:nvPr/>
          </p:nvSpPr>
          <p:spPr bwMode="auto">
            <a:xfrm>
              <a:off x="4952722" y="1417426"/>
              <a:ext cx="1380414" cy="429627"/>
            </a:xfrm>
            <a:prstGeom prst="rect">
              <a:avLst/>
            </a:prstGeom>
            <a:noFill/>
            <a:ln w="9525">
              <a:noFill/>
              <a:miter lim="800000"/>
              <a:headEnd/>
              <a:tailEnd/>
            </a:ln>
          </p:spPr>
          <p:txBody>
            <a:bodyPr wrap="square">
              <a:spAutoFit/>
            </a:bodyPr>
            <a:lstStyle/>
            <a:p>
              <a:r>
                <a:rPr lang="en-GB" sz="1200" dirty="0">
                  <a:solidFill>
                    <a:srgbClr val="000000"/>
                  </a:solidFill>
                </a:rPr>
                <a:t>LRAS1</a:t>
              </a:r>
              <a:endParaRPr lang="en-US" sz="1200" dirty="0">
                <a:solidFill>
                  <a:srgbClr val="000000"/>
                </a:solidFill>
              </a:endParaRPr>
            </a:p>
          </p:txBody>
        </p:sp>
        <p:cxnSp>
          <p:nvCxnSpPr>
            <p:cNvPr id="31" name="Straight Connector 30">
              <a:extLst>
                <a:ext uri="{FF2B5EF4-FFF2-40B4-BE49-F238E27FC236}">
                  <a16:creationId xmlns:a16="http://schemas.microsoft.com/office/drawing/2014/main" id="{C16BF7B8-F380-75C6-C7C4-1E8819CFF7D5}"/>
                </a:ext>
              </a:extLst>
            </p:cNvPr>
            <p:cNvCxnSpPr/>
            <p:nvPr/>
          </p:nvCxnSpPr>
          <p:spPr>
            <a:xfrm>
              <a:off x="5089704" y="3343344"/>
              <a:ext cx="0" cy="1980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6B1FEF3-8FB2-5C92-29D2-CA2FE84B429D}"/>
                </a:ext>
              </a:extLst>
            </p:cNvPr>
            <p:cNvCxnSpPr/>
            <p:nvPr/>
          </p:nvCxnSpPr>
          <p:spPr>
            <a:xfrm>
              <a:off x="3832160" y="2311704"/>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C600AAEB-53FF-4A20-20B5-99966B70D057}"/>
                </a:ext>
              </a:extLst>
            </p:cNvPr>
            <p:cNvSpPr txBox="1">
              <a:spLocks noChangeArrowheads="1"/>
            </p:cNvSpPr>
            <p:nvPr/>
          </p:nvSpPr>
          <p:spPr bwMode="auto">
            <a:xfrm>
              <a:off x="6060064" y="4067224"/>
              <a:ext cx="1089717" cy="429627"/>
            </a:xfrm>
            <a:prstGeom prst="rect">
              <a:avLst/>
            </a:prstGeom>
            <a:noFill/>
            <a:ln w="9525">
              <a:noFill/>
              <a:miter lim="800000"/>
              <a:headEnd/>
              <a:tailEnd/>
            </a:ln>
          </p:spPr>
          <p:txBody>
            <a:bodyPr wrap="square">
              <a:spAutoFit/>
            </a:bodyPr>
            <a:lstStyle/>
            <a:p>
              <a:r>
                <a:rPr lang="en-GB" sz="1200" dirty="0">
                  <a:solidFill>
                    <a:srgbClr val="000000"/>
                  </a:solidFill>
                </a:rPr>
                <a:t>AD1</a:t>
              </a:r>
              <a:endParaRPr lang="en-US" sz="1200" dirty="0">
                <a:solidFill>
                  <a:srgbClr val="000000"/>
                </a:solidFill>
              </a:endParaRPr>
            </a:p>
          </p:txBody>
        </p:sp>
        <p:cxnSp>
          <p:nvCxnSpPr>
            <p:cNvPr id="34" name="Straight Arrow Connector 33">
              <a:extLst>
                <a:ext uri="{FF2B5EF4-FFF2-40B4-BE49-F238E27FC236}">
                  <a16:creationId xmlns:a16="http://schemas.microsoft.com/office/drawing/2014/main" id="{54A9AE26-65AC-A43E-BBA6-B0CC0AB9AA58}"/>
                </a:ext>
              </a:extLst>
            </p:cNvPr>
            <p:cNvCxnSpPr/>
            <p:nvPr/>
          </p:nvCxnSpPr>
          <p:spPr>
            <a:xfrm flipV="1">
              <a:off x="3984632" y="2715032"/>
              <a:ext cx="216024" cy="21602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9666CCB-F4DA-295C-06B6-19442EC68F10}"/>
                </a:ext>
              </a:extLst>
            </p:cNvPr>
            <p:cNvCxnSpPr/>
            <p:nvPr/>
          </p:nvCxnSpPr>
          <p:spPr>
            <a:xfrm>
              <a:off x="4355976" y="3332752"/>
              <a:ext cx="7200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grpSp>
      <p:pic>
        <p:nvPicPr>
          <p:cNvPr id="3" name="Picture 2">
            <a:extLst>
              <a:ext uri="{FF2B5EF4-FFF2-40B4-BE49-F238E27FC236}">
                <a16:creationId xmlns:a16="http://schemas.microsoft.com/office/drawing/2014/main" id="{228BCC66-DD88-9430-9A41-4BC49C197DA2}"/>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8CCBD315-E958-32E0-1884-F90C7B36AF44}"/>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3C69275D-D70F-1D33-5D25-FDBC691500E0}"/>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36" name="TextBox 35">
            <a:extLst>
              <a:ext uri="{FF2B5EF4-FFF2-40B4-BE49-F238E27FC236}">
                <a16:creationId xmlns:a16="http://schemas.microsoft.com/office/drawing/2014/main" id="{3AFD6929-86B0-9AF8-60BB-44D2D0D25DBA}"/>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551882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40022" y="365760"/>
            <a:ext cx="7025402" cy="1188720"/>
          </a:xfrm>
        </p:spPr>
        <p:txBody>
          <a:bodyPr>
            <a:normAutofit/>
          </a:bodyPr>
          <a:lstStyle/>
          <a:p>
            <a:r>
              <a:rPr lang="en-GB" sz="3700"/>
              <a:t>Strengths and weaknesses:</a:t>
            </a:r>
            <a:br>
              <a:rPr lang="en-GB" sz="3700"/>
            </a:br>
            <a:r>
              <a:rPr lang="en-GB" sz="3700"/>
              <a:t>is supply-side policy effective?</a:t>
            </a: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p:cNvSpPr>
            <a:spLocks noGrp="1"/>
          </p:cNvSpPr>
          <p:nvPr>
            <p:ph idx="1"/>
          </p:nvPr>
        </p:nvSpPr>
        <p:spPr>
          <a:xfrm>
            <a:off x="1240022" y="2176272"/>
            <a:ext cx="7025403" cy="4041648"/>
          </a:xfrm>
        </p:spPr>
        <p:txBody>
          <a:bodyPr vert="horz" lIns="91440" tIns="45720" rIns="91440" bIns="45720" rtlCol="0" anchor="t">
            <a:normAutofit/>
          </a:bodyPr>
          <a:lstStyle/>
          <a:p>
            <a:pPr>
              <a:spcBef>
                <a:spcPts val="0"/>
              </a:spcBef>
              <a:defRPr/>
            </a:pPr>
            <a:r>
              <a:rPr lang="en-GB" sz="1800" b="1" dirty="0"/>
              <a:t>Time Lags</a:t>
            </a:r>
            <a:endParaRPr lang="en-US" sz="1800" dirty="0"/>
          </a:p>
          <a:p>
            <a:pPr lvl="1">
              <a:spcBef>
                <a:spcPts val="0"/>
              </a:spcBef>
              <a:defRPr/>
            </a:pPr>
            <a:r>
              <a:rPr lang="en-GB" sz="1800" dirty="0"/>
              <a:t>Many policies have significant time lags in terms of effectiveness</a:t>
            </a:r>
          </a:p>
          <a:p>
            <a:pPr lvl="1">
              <a:spcBef>
                <a:spcPts val="0"/>
              </a:spcBef>
              <a:defRPr/>
            </a:pPr>
            <a:r>
              <a:rPr lang="en-GB" sz="1800" dirty="0"/>
              <a:t>Training and education may take several years for its full effects to be felt</a:t>
            </a:r>
          </a:p>
          <a:p>
            <a:pPr>
              <a:spcBef>
                <a:spcPts val="0"/>
              </a:spcBef>
              <a:defRPr/>
            </a:pPr>
            <a:r>
              <a:rPr lang="en-GB" sz="1800" b="1" dirty="0"/>
              <a:t>Cost</a:t>
            </a:r>
          </a:p>
          <a:p>
            <a:pPr lvl="1">
              <a:spcBef>
                <a:spcPts val="0"/>
              </a:spcBef>
              <a:defRPr/>
            </a:pPr>
            <a:r>
              <a:rPr lang="en-GB" sz="1800" dirty="0"/>
              <a:t>May be expensive to implement e.g. HS2 is estimated to cost at least £42bn</a:t>
            </a:r>
          </a:p>
          <a:p>
            <a:pPr>
              <a:spcBef>
                <a:spcPts val="0"/>
              </a:spcBef>
              <a:defRPr/>
            </a:pPr>
            <a:r>
              <a:rPr lang="en-GB" sz="1800" b="1" dirty="0"/>
              <a:t>Policies of competing nations</a:t>
            </a:r>
          </a:p>
          <a:p>
            <a:pPr lvl="1">
              <a:spcBef>
                <a:spcPts val="0"/>
              </a:spcBef>
              <a:defRPr/>
            </a:pPr>
            <a:r>
              <a:rPr lang="en-GB" sz="1800" dirty="0"/>
              <a:t>Our main competitors e.g. Germany, USA, China will also be introducing their own supply-side policies</a:t>
            </a:r>
          </a:p>
          <a:p>
            <a:pPr lvl="1">
              <a:spcBef>
                <a:spcPts val="0"/>
              </a:spcBef>
              <a:defRPr/>
            </a:pPr>
            <a:r>
              <a:rPr lang="en-GB" sz="1800" dirty="0"/>
              <a:t>If their policies are more effective than ours, then the anticipated gains in international trade may not occur</a:t>
            </a:r>
          </a:p>
          <a:p>
            <a:pPr>
              <a:spcBef>
                <a:spcPts val="0"/>
              </a:spcBef>
              <a:defRPr/>
            </a:pPr>
            <a:r>
              <a:rPr lang="en-GB" sz="1800" b="1" dirty="0"/>
              <a:t>Likelihood of government failure?</a:t>
            </a:r>
          </a:p>
          <a:p>
            <a:pPr lvl="1">
              <a:spcBef>
                <a:spcPts val="0"/>
              </a:spcBef>
              <a:defRPr/>
            </a:pPr>
            <a:r>
              <a:rPr lang="en-GB" sz="1800" dirty="0"/>
              <a:t>Do governments spend wisely and efficiently on projects?</a:t>
            </a:r>
          </a:p>
          <a:p>
            <a:pPr lvl="1">
              <a:spcBef>
                <a:spcPts val="0"/>
              </a:spcBef>
              <a:defRPr/>
            </a:pPr>
            <a:r>
              <a:rPr lang="en-GB" sz="1800" dirty="0"/>
              <a:t>There are a number of cases of poorly administered government supply-side polices which have not had the desired outcome</a:t>
            </a:r>
          </a:p>
          <a:p>
            <a:pPr lvl="1">
              <a:buFont typeface="Wingdings" pitchFamily="2" charset="2"/>
              <a:buChar char="Ø"/>
              <a:defRPr/>
            </a:pPr>
            <a:endParaRPr lang="en-GB" sz="1800" dirty="0"/>
          </a:p>
          <a:p>
            <a:pPr marL="273050" indent="-268288">
              <a:defRPr/>
            </a:pPr>
            <a:endParaRPr lang="en-GB" sz="1800" dirty="0"/>
          </a:p>
        </p:txBody>
      </p:sp>
      <p:pic>
        <p:nvPicPr>
          <p:cNvPr id="4" name="Picture 3">
            <a:extLst>
              <a:ext uri="{FF2B5EF4-FFF2-40B4-BE49-F238E27FC236}">
                <a16:creationId xmlns:a16="http://schemas.microsoft.com/office/drawing/2014/main" id="{BB4160BB-C044-A898-8879-CC6697E95E03}"/>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F6E43D41-E6FF-E3B1-881E-5BD62E961009}"/>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637DA151-E790-2720-B7D4-B4CC5A015A51}"/>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C2AEF24-B886-A1BA-3D00-A3142628906B}"/>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815872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txBody>
            <a:bodyPr/>
            <a:lstStyle/>
            <a:p>
              <a:endParaRPr lang="en-GB"/>
            </a:p>
          </p:txBody>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txBody>
            <a:bodyPr/>
            <a:lstStyle/>
            <a:p>
              <a:endParaRPr lang="en-GB"/>
            </a:p>
          </p:txBody>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txBody>
            <a:bodyPr/>
            <a:lstStyle/>
            <a:p>
              <a:endParaRPr lang="en-GB"/>
            </a:p>
          </p:txBody>
        </p:sp>
      </p:grpSp>
      <p:sp>
        <p:nvSpPr>
          <p:cNvPr id="2" name="Title 1">
            <a:extLst>
              <a:ext uri="{FF2B5EF4-FFF2-40B4-BE49-F238E27FC236}">
                <a16:creationId xmlns:a16="http://schemas.microsoft.com/office/drawing/2014/main" id="{4C90466A-128F-CBC4-D9AB-27CF28B6DBFF}"/>
              </a:ext>
            </a:extLst>
          </p:cNvPr>
          <p:cNvSpPr>
            <a:spLocks noGrp="1"/>
          </p:cNvSpPr>
          <p:nvPr>
            <p:ph type="title"/>
          </p:nvPr>
        </p:nvSpPr>
        <p:spPr>
          <a:xfrm>
            <a:off x="401265" y="685800"/>
            <a:ext cx="2085203" cy="5105400"/>
          </a:xfrm>
        </p:spPr>
        <p:txBody>
          <a:bodyPr>
            <a:normAutofit/>
          </a:bodyPr>
          <a:lstStyle/>
          <a:p>
            <a:r>
              <a:rPr lang="en-US" sz="3500">
                <a:solidFill>
                  <a:srgbClr val="FFFFFF"/>
                </a:solidFill>
              </a:rPr>
              <a:t>Recall</a:t>
            </a:r>
          </a:p>
        </p:txBody>
      </p:sp>
      <p:graphicFrame>
        <p:nvGraphicFramePr>
          <p:cNvPr id="5" name="Content Placeholder 2">
            <a:extLst>
              <a:ext uri="{FF2B5EF4-FFF2-40B4-BE49-F238E27FC236}">
                <a16:creationId xmlns:a16="http://schemas.microsoft.com/office/drawing/2014/main" id="{E9D1A464-0425-B2C9-BFD2-276103CD617F}"/>
              </a:ext>
            </a:extLst>
          </p:cNvPr>
          <p:cNvGraphicFramePr>
            <a:graphicFrameLocks noGrp="1"/>
          </p:cNvGraphicFramePr>
          <p:nvPr>
            <p:ph idx="1"/>
            <p:extLst>
              <p:ext uri="{D42A27DB-BD31-4B8C-83A1-F6EECF244321}">
                <p14:modId xmlns:p14="http://schemas.microsoft.com/office/powerpoint/2010/main" val="1164855579"/>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a:extLst>
              <a:ext uri="{FF2B5EF4-FFF2-40B4-BE49-F238E27FC236}">
                <a16:creationId xmlns:a16="http://schemas.microsoft.com/office/drawing/2014/main" id="{E4554A39-7B35-3D55-6818-7FA3D4953BA5}"/>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8311ACF6-F349-051E-CDDB-C3FA56A4DAB7}"/>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8F5A8EAF-E4DA-1124-4C9D-FB47EEA8B7D2}"/>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403DABE1-E96F-79F1-89D1-C96060D6A6BD}"/>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391603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0"/>
            <a:ext cx="9143999"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096642" y="0"/>
            <a:ext cx="3047358"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83777" y="-3783778"/>
            <a:ext cx="1576446" cy="9144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1028697" y="348865"/>
            <a:ext cx="7533018" cy="877729"/>
          </a:xfrm>
        </p:spPr>
        <p:txBody>
          <a:bodyPr anchor="ctr">
            <a:normAutofit/>
          </a:bodyPr>
          <a:lstStyle/>
          <a:p>
            <a:r>
              <a:rPr lang="en-GB" sz="3500">
                <a:solidFill>
                  <a:srgbClr val="FFFFFF"/>
                </a:solidFill>
              </a:rPr>
              <a:t>Macroeconomic policy conflicts</a:t>
            </a:r>
          </a:p>
        </p:txBody>
      </p:sp>
      <p:graphicFrame>
        <p:nvGraphicFramePr>
          <p:cNvPr id="29" name="TextBox 15">
            <a:extLst>
              <a:ext uri="{FF2B5EF4-FFF2-40B4-BE49-F238E27FC236}">
                <a16:creationId xmlns:a16="http://schemas.microsoft.com/office/drawing/2014/main" id="{2C41B2BB-FE7C-D2EA-7A64-42F5AB178442}"/>
              </a:ext>
            </a:extLst>
          </p:cNvPr>
          <p:cNvGraphicFramePr/>
          <p:nvPr>
            <p:extLst>
              <p:ext uri="{D42A27DB-BD31-4B8C-83A1-F6EECF244321}">
                <p14:modId xmlns:p14="http://schemas.microsoft.com/office/powerpoint/2010/main" val="3229084752"/>
              </p:ext>
            </p:extLst>
          </p:nvPr>
        </p:nvGraphicFramePr>
        <p:xfrm>
          <a:off x="483042" y="2112579"/>
          <a:ext cx="4083947" cy="41496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100" name="Group 99">
            <a:extLst>
              <a:ext uri="{FF2B5EF4-FFF2-40B4-BE49-F238E27FC236}">
                <a16:creationId xmlns:a16="http://schemas.microsoft.com/office/drawing/2014/main" id="{75E769AB-479F-15C5-CF40-47D8D1CAC166}"/>
              </a:ext>
            </a:extLst>
          </p:cNvPr>
          <p:cNvGrpSpPr/>
          <p:nvPr/>
        </p:nvGrpSpPr>
        <p:grpSpPr>
          <a:xfrm>
            <a:off x="4726997" y="2416900"/>
            <a:ext cx="4414961" cy="3771728"/>
            <a:chOff x="-46286" y="2445654"/>
            <a:chExt cx="7074772" cy="4131162"/>
          </a:xfrm>
        </p:grpSpPr>
        <p:cxnSp>
          <p:nvCxnSpPr>
            <p:cNvPr id="81" name="Straight Connector 80">
              <a:extLst>
                <a:ext uri="{FF2B5EF4-FFF2-40B4-BE49-F238E27FC236}">
                  <a16:creationId xmlns:a16="http://schemas.microsoft.com/office/drawing/2014/main" id="{28C7B41C-246B-059C-8017-B70A4817717F}"/>
                </a:ext>
              </a:extLst>
            </p:cNvPr>
            <p:cNvCxnSpPr/>
            <p:nvPr/>
          </p:nvCxnSpPr>
          <p:spPr>
            <a:xfrm>
              <a:off x="764211" y="2669070"/>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FEDE5DE5-7820-F9EF-3092-4BA28CB0DDD1}"/>
                </a:ext>
              </a:extLst>
            </p:cNvPr>
            <p:cNvCxnSpPr/>
            <p:nvPr/>
          </p:nvCxnSpPr>
          <p:spPr>
            <a:xfrm>
              <a:off x="764211" y="6196495"/>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FDBF15BD-CB90-D809-F9B8-EA61C8D2E0C0}"/>
                </a:ext>
              </a:extLst>
            </p:cNvPr>
            <p:cNvSpPr txBox="1">
              <a:spLocks noChangeArrowheads="1"/>
            </p:cNvSpPr>
            <p:nvPr/>
          </p:nvSpPr>
          <p:spPr bwMode="auto">
            <a:xfrm>
              <a:off x="-46286" y="2445654"/>
              <a:ext cx="863599" cy="505660"/>
            </a:xfrm>
            <a:prstGeom prst="rect">
              <a:avLst/>
            </a:prstGeom>
            <a:noFill/>
            <a:ln w="9525">
              <a:noFill/>
              <a:miter lim="800000"/>
              <a:headEnd/>
              <a:tailEnd/>
            </a:ln>
          </p:spPr>
          <p:txBody>
            <a:bodyPr>
              <a:spAutoFit/>
            </a:bodyPr>
            <a:lstStyle/>
            <a:p>
              <a:pPr algn="ctr"/>
              <a:r>
                <a:rPr lang="en-GB" sz="1200" dirty="0"/>
                <a:t>Price Level</a:t>
              </a:r>
              <a:endParaRPr lang="en-US" sz="1200" dirty="0"/>
            </a:p>
          </p:txBody>
        </p:sp>
        <p:sp>
          <p:nvSpPr>
            <p:cNvPr id="84" name="TextBox 83">
              <a:extLst>
                <a:ext uri="{FF2B5EF4-FFF2-40B4-BE49-F238E27FC236}">
                  <a16:creationId xmlns:a16="http://schemas.microsoft.com/office/drawing/2014/main" id="{90B0E030-18EE-6FA0-3B49-5E86E9CCC020}"/>
                </a:ext>
              </a:extLst>
            </p:cNvPr>
            <p:cNvSpPr txBox="1">
              <a:spLocks noChangeArrowheads="1"/>
            </p:cNvSpPr>
            <p:nvPr/>
          </p:nvSpPr>
          <p:spPr bwMode="auto">
            <a:xfrm>
              <a:off x="4507536" y="6199063"/>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sp>
          <p:nvSpPr>
            <p:cNvPr id="85" name="TextBox 84">
              <a:extLst>
                <a:ext uri="{FF2B5EF4-FFF2-40B4-BE49-F238E27FC236}">
                  <a16:creationId xmlns:a16="http://schemas.microsoft.com/office/drawing/2014/main" id="{4A44FF1E-92A0-AD76-57B2-4A3260C0C3F0}"/>
                </a:ext>
              </a:extLst>
            </p:cNvPr>
            <p:cNvSpPr txBox="1">
              <a:spLocks noChangeArrowheads="1"/>
            </p:cNvSpPr>
            <p:nvPr/>
          </p:nvSpPr>
          <p:spPr bwMode="auto">
            <a:xfrm>
              <a:off x="3853138" y="3004226"/>
              <a:ext cx="1238130" cy="404528"/>
            </a:xfrm>
            <a:prstGeom prst="rect">
              <a:avLst/>
            </a:prstGeom>
            <a:noFill/>
            <a:ln w="9525">
              <a:noFill/>
              <a:miter lim="800000"/>
              <a:headEnd/>
              <a:tailEnd/>
            </a:ln>
          </p:spPr>
          <p:txBody>
            <a:bodyPr wrap="square">
              <a:spAutoFit/>
            </a:bodyPr>
            <a:lstStyle/>
            <a:p>
              <a:pPr algn="ctr"/>
              <a:r>
                <a:rPr lang="en-GB" dirty="0"/>
                <a:t>SRAS</a:t>
              </a:r>
              <a:endParaRPr lang="en-US" dirty="0"/>
            </a:p>
          </p:txBody>
        </p:sp>
        <p:cxnSp>
          <p:nvCxnSpPr>
            <p:cNvPr id="86" name="Straight Connector 85">
              <a:extLst>
                <a:ext uri="{FF2B5EF4-FFF2-40B4-BE49-F238E27FC236}">
                  <a16:creationId xmlns:a16="http://schemas.microsoft.com/office/drawing/2014/main" id="{DAE2D253-8823-8B37-B126-B6A9C5B07472}"/>
                </a:ext>
              </a:extLst>
            </p:cNvPr>
            <p:cNvCxnSpPr/>
            <p:nvPr/>
          </p:nvCxnSpPr>
          <p:spPr>
            <a:xfrm flipH="1">
              <a:off x="1627712" y="3316968"/>
              <a:ext cx="2376264" cy="208823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0C08A3F4-E811-7747-05B3-0553DA42F62C}"/>
                </a:ext>
              </a:extLst>
            </p:cNvPr>
            <p:cNvCxnSpPr/>
            <p:nvPr/>
          </p:nvCxnSpPr>
          <p:spPr>
            <a:xfrm>
              <a:off x="763616" y="4325080"/>
              <a:ext cx="208823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88" name="TextBox 87">
              <a:extLst>
                <a:ext uri="{FF2B5EF4-FFF2-40B4-BE49-F238E27FC236}">
                  <a16:creationId xmlns:a16="http://schemas.microsoft.com/office/drawing/2014/main" id="{2638CDC5-4731-B15F-29ED-9E870249A9DF}"/>
                </a:ext>
              </a:extLst>
            </p:cNvPr>
            <p:cNvSpPr txBox="1">
              <a:spLocks noChangeArrowheads="1"/>
            </p:cNvSpPr>
            <p:nvPr/>
          </p:nvSpPr>
          <p:spPr bwMode="auto">
            <a:xfrm>
              <a:off x="305432" y="4175764"/>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89" name="TextBox 88">
              <a:extLst>
                <a:ext uri="{FF2B5EF4-FFF2-40B4-BE49-F238E27FC236}">
                  <a16:creationId xmlns:a16="http://schemas.microsoft.com/office/drawing/2014/main" id="{77972D3B-55BD-15B3-FAE0-24726CFABB73}"/>
                </a:ext>
              </a:extLst>
            </p:cNvPr>
            <p:cNvSpPr txBox="1">
              <a:spLocks noChangeArrowheads="1"/>
            </p:cNvSpPr>
            <p:nvPr/>
          </p:nvSpPr>
          <p:spPr bwMode="auto">
            <a:xfrm>
              <a:off x="2439289" y="6204432"/>
              <a:ext cx="865188" cy="369332"/>
            </a:xfrm>
            <a:prstGeom prst="rect">
              <a:avLst/>
            </a:prstGeom>
            <a:noFill/>
            <a:ln w="9525">
              <a:noFill/>
              <a:miter lim="800000"/>
              <a:headEnd/>
              <a:tailEnd/>
            </a:ln>
          </p:spPr>
          <p:txBody>
            <a:bodyPr wrap="square">
              <a:spAutoFit/>
            </a:bodyPr>
            <a:lstStyle/>
            <a:p>
              <a:pPr algn="ctr"/>
              <a:r>
                <a:rPr lang="en-GB" dirty="0"/>
                <a:t>Q</a:t>
              </a:r>
              <a:endParaRPr lang="en-US" dirty="0"/>
            </a:p>
          </p:txBody>
        </p:sp>
        <p:cxnSp>
          <p:nvCxnSpPr>
            <p:cNvPr id="90" name="Straight Connector 89">
              <a:extLst>
                <a:ext uri="{FF2B5EF4-FFF2-40B4-BE49-F238E27FC236}">
                  <a16:creationId xmlns:a16="http://schemas.microsoft.com/office/drawing/2014/main" id="{CBA05737-D36D-2964-F922-6247D011E1C0}"/>
                </a:ext>
              </a:extLst>
            </p:cNvPr>
            <p:cNvCxnSpPr/>
            <p:nvPr/>
          </p:nvCxnSpPr>
          <p:spPr>
            <a:xfrm>
              <a:off x="1555704" y="3388976"/>
              <a:ext cx="2736304" cy="1944216"/>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91" name="TextBox 90">
              <a:extLst>
                <a:ext uri="{FF2B5EF4-FFF2-40B4-BE49-F238E27FC236}">
                  <a16:creationId xmlns:a16="http://schemas.microsoft.com/office/drawing/2014/main" id="{5BC6A831-9A29-62B4-8027-D2C6FF469AEF}"/>
                </a:ext>
              </a:extLst>
            </p:cNvPr>
            <p:cNvSpPr txBox="1">
              <a:spLocks noChangeArrowheads="1"/>
            </p:cNvSpPr>
            <p:nvPr/>
          </p:nvSpPr>
          <p:spPr bwMode="auto">
            <a:xfrm>
              <a:off x="4285186" y="5263306"/>
              <a:ext cx="935038" cy="369888"/>
            </a:xfrm>
            <a:prstGeom prst="rect">
              <a:avLst/>
            </a:prstGeom>
            <a:noFill/>
            <a:ln w="9525">
              <a:noFill/>
              <a:miter lim="800000"/>
              <a:headEnd/>
              <a:tailEnd/>
            </a:ln>
          </p:spPr>
          <p:txBody>
            <a:bodyPr>
              <a:spAutoFit/>
            </a:bodyPr>
            <a:lstStyle/>
            <a:p>
              <a:r>
                <a:rPr lang="en-GB" dirty="0"/>
                <a:t>AD</a:t>
              </a:r>
              <a:endParaRPr lang="en-US" dirty="0"/>
            </a:p>
          </p:txBody>
        </p:sp>
        <p:cxnSp>
          <p:nvCxnSpPr>
            <p:cNvPr id="92" name="Straight Connector 91">
              <a:extLst>
                <a:ext uri="{FF2B5EF4-FFF2-40B4-BE49-F238E27FC236}">
                  <a16:creationId xmlns:a16="http://schemas.microsoft.com/office/drawing/2014/main" id="{728DAD82-D521-0AA1-EB1A-8DF791825987}"/>
                </a:ext>
              </a:extLst>
            </p:cNvPr>
            <p:cNvCxnSpPr/>
            <p:nvPr/>
          </p:nvCxnSpPr>
          <p:spPr>
            <a:xfrm>
              <a:off x="2851848" y="4325080"/>
              <a:ext cx="0" cy="1872208"/>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00A47BA1-5A7B-2C4F-2799-70780DE4530D}"/>
                </a:ext>
              </a:extLst>
            </p:cNvPr>
            <p:cNvCxnSpPr/>
            <p:nvPr/>
          </p:nvCxnSpPr>
          <p:spPr>
            <a:xfrm>
              <a:off x="2149552" y="3021098"/>
              <a:ext cx="2736304" cy="1944216"/>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94" name="TextBox 93">
              <a:extLst>
                <a:ext uri="{FF2B5EF4-FFF2-40B4-BE49-F238E27FC236}">
                  <a16:creationId xmlns:a16="http://schemas.microsoft.com/office/drawing/2014/main" id="{42825A02-0FB0-BB6A-17A7-4AC77EA258EC}"/>
                </a:ext>
              </a:extLst>
            </p:cNvPr>
            <p:cNvSpPr txBox="1">
              <a:spLocks noChangeArrowheads="1"/>
            </p:cNvSpPr>
            <p:nvPr/>
          </p:nvSpPr>
          <p:spPr bwMode="auto">
            <a:xfrm>
              <a:off x="4940080" y="4829136"/>
              <a:ext cx="935038" cy="369888"/>
            </a:xfrm>
            <a:prstGeom prst="rect">
              <a:avLst/>
            </a:prstGeom>
            <a:noFill/>
            <a:ln w="9525">
              <a:noFill/>
              <a:miter lim="800000"/>
              <a:headEnd/>
              <a:tailEnd/>
            </a:ln>
          </p:spPr>
          <p:txBody>
            <a:bodyPr>
              <a:spAutoFit/>
            </a:bodyPr>
            <a:lstStyle/>
            <a:p>
              <a:r>
                <a:rPr lang="en-GB" dirty="0"/>
                <a:t>AD</a:t>
              </a:r>
              <a:r>
                <a:rPr lang="en-GB" sz="1600" dirty="0"/>
                <a:t>1</a:t>
              </a:r>
              <a:endParaRPr lang="en-US" sz="1600" dirty="0"/>
            </a:p>
          </p:txBody>
        </p:sp>
        <p:cxnSp>
          <p:nvCxnSpPr>
            <p:cNvPr id="95" name="Straight Connector 94">
              <a:extLst>
                <a:ext uri="{FF2B5EF4-FFF2-40B4-BE49-F238E27FC236}">
                  <a16:creationId xmlns:a16="http://schemas.microsoft.com/office/drawing/2014/main" id="{80AA4C59-8AB5-E263-6970-67B751846AAC}"/>
                </a:ext>
              </a:extLst>
            </p:cNvPr>
            <p:cNvCxnSpPr/>
            <p:nvPr/>
          </p:nvCxnSpPr>
          <p:spPr>
            <a:xfrm>
              <a:off x="763616" y="3871294"/>
              <a:ext cx="2592288"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3E460D8C-FDFD-C05B-18BC-ACE59A4F4D32}"/>
                </a:ext>
              </a:extLst>
            </p:cNvPr>
            <p:cNvSpPr txBox="1">
              <a:spLocks noChangeArrowheads="1"/>
            </p:cNvSpPr>
            <p:nvPr/>
          </p:nvSpPr>
          <p:spPr bwMode="auto">
            <a:xfrm>
              <a:off x="153834" y="3681758"/>
              <a:ext cx="731972" cy="368300"/>
            </a:xfrm>
            <a:prstGeom prst="rect">
              <a:avLst/>
            </a:prstGeom>
            <a:noFill/>
            <a:ln w="9525">
              <a:noFill/>
              <a:miter lim="800000"/>
              <a:headEnd/>
              <a:tailEnd/>
            </a:ln>
          </p:spPr>
          <p:txBody>
            <a:bodyPr wrap="square">
              <a:spAutoFit/>
            </a:bodyPr>
            <a:lstStyle/>
            <a:p>
              <a:pPr algn="ctr"/>
              <a:r>
                <a:rPr lang="en-GB" dirty="0"/>
                <a:t>P</a:t>
              </a:r>
              <a:r>
                <a:rPr lang="en-GB" sz="1600" dirty="0"/>
                <a:t>1</a:t>
              </a:r>
              <a:endParaRPr lang="en-US" sz="1600" dirty="0"/>
            </a:p>
          </p:txBody>
        </p:sp>
        <p:cxnSp>
          <p:nvCxnSpPr>
            <p:cNvPr id="97" name="Straight Connector 96">
              <a:extLst>
                <a:ext uri="{FF2B5EF4-FFF2-40B4-BE49-F238E27FC236}">
                  <a16:creationId xmlns:a16="http://schemas.microsoft.com/office/drawing/2014/main" id="{B733BD35-5616-F72B-F6B0-AE219E42E7E8}"/>
                </a:ext>
              </a:extLst>
            </p:cNvPr>
            <p:cNvCxnSpPr/>
            <p:nvPr/>
          </p:nvCxnSpPr>
          <p:spPr>
            <a:xfrm>
              <a:off x="3355904" y="3893032"/>
              <a:ext cx="0" cy="2268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98" name="TextBox 97">
              <a:extLst>
                <a:ext uri="{FF2B5EF4-FFF2-40B4-BE49-F238E27FC236}">
                  <a16:creationId xmlns:a16="http://schemas.microsoft.com/office/drawing/2014/main" id="{611F5705-ECBA-47B9-8CD6-BAE1856698E9}"/>
                </a:ext>
              </a:extLst>
            </p:cNvPr>
            <p:cNvSpPr txBox="1">
              <a:spLocks noChangeArrowheads="1"/>
            </p:cNvSpPr>
            <p:nvPr/>
          </p:nvSpPr>
          <p:spPr bwMode="auto">
            <a:xfrm>
              <a:off x="2995864" y="6207484"/>
              <a:ext cx="865188" cy="369332"/>
            </a:xfrm>
            <a:prstGeom prst="rect">
              <a:avLst/>
            </a:prstGeom>
            <a:noFill/>
            <a:ln w="9525">
              <a:noFill/>
              <a:miter lim="800000"/>
              <a:headEnd/>
              <a:tailEnd/>
            </a:ln>
          </p:spPr>
          <p:txBody>
            <a:bodyPr wrap="square">
              <a:spAutoFit/>
            </a:bodyPr>
            <a:lstStyle/>
            <a:p>
              <a:pPr algn="ctr"/>
              <a:r>
                <a:rPr lang="en-GB" dirty="0"/>
                <a:t>Q</a:t>
              </a:r>
              <a:r>
                <a:rPr lang="en-GB" sz="1600" dirty="0"/>
                <a:t>1</a:t>
              </a:r>
              <a:endParaRPr lang="en-US" sz="1600" dirty="0"/>
            </a:p>
          </p:txBody>
        </p:sp>
        <p:cxnSp>
          <p:nvCxnSpPr>
            <p:cNvPr id="99" name="Straight Arrow Connector 98">
              <a:extLst>
                <a:ext uri="{FF2B5EF4-FFF2-40B4-BE49-F238E27FC236}">
                  <a16:creationId xmlns:a16="http://schemas.microsoft.com/office/drawing/2014/main" id="{C5BAB9C5-93A5-CDA8-B146-BB35103BFA31}"/>
                </a:ext>
              </a:extLst>
            </p:cNvPr>
            <p:cNvCxnSpPr/>
            <p:nvPr/>
          </p:nvCxnSpPr>
          <p:spPr>
            <a:xfrm flipV="1">
              <a:off x="2852410" y="3907546"/>
              <a:ext cx="360000" cy="33157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pic>
        <p:nvPicPr>
          <p:cNvPr id="3" name="Picture 2">
            <a:extLst>
              <a:ext uri="{FF2B5EF4-FFF2-40B4-BE49-F238E27FC236}">
                <a16:creationId xmlns:a16="http://schemas.microsoft.com/office/drawing/2014/main" id="{214B264E-4B46-E5F3-979D-D25D4FFEF1D4}"/>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BE677687-B683-9B07-0FC2-AA55FB23D72F}"/>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A0367666-CB7C-7ED0-32FA-1413E0121EAD}"/>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6FFDA80-E743-8456-70A7-6320767A3483}"/>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570733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17" name="Freeform: Shape 8216">
            <a:extLst>
              <a:ext uri="{FF2B5EF4-FFF2-40B4-BE49-F238E27FC236}">
                <a16:creationId xmlns:a16="http://schemas.microsoft.com/office/drawing/2014/main" id="{F60FCA6E-0894-46CD-BD49-5955A51E00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3966" y="5346696"/>
            <a:ext cx="4020034" cy="1511304"/>
          </a:xfrm>
          <a:custGeom>
            <a:avLst/>
            <a:gdLst>
              <a:gd name="connsiteX0" fmla="*/ 4545473 w 5360045"/>
              <a:gd name="connsiteY0" fmla="*/ 0 h 1511304"/>
              <a:gd name="connsiteX1" fmla="*/ 5360045 w 5360045"/>
              <a:gd name="connsiteY1" fmla="*/ 0 h 1511304"/>
              <a:gd name="connsiteX2" fmla="*/ 5360045 w 5360045"/>
              <a:gd name="connsiteY2" fmla="*/ 1046730 h 1511304"/>
              <a:gd name="connsiteX3" fmla="*/ 5360045 w 5360045"/>
              <a:gd name="connsiteY3" fmla="*/ 1508760 h 1511304"/>
              <a:gd name="connsiteX4" fmla="*/ 5360045 w 5360045"/>
              <a:gd name="connsiteY4" fmla="*/ 1511304 h 1511304"/>
              <a:gd name="connsiteX5" fmla="*/ 4545474 w 5360045"/>
              <a:gd name="connsiteY5" fmla="*/ 1511304 h 1511304"/>
              <a:gd name="connsiteX6" fmla="*/ 2525897 w 5360045"/>
              <a:gd name="connsiteY6" fmla="*/ 1511304 h 1511304"/>
              <a:gd name="connsiteX7" fmla="*/ 0 w 5360045"/>
              <a:gd name="connsiteY7" fmla="*/ 1511304 h 1511304"/>
              <a:gd name="connsiteX8" fmla="*/ 697617 w 5360045"/>
              <a:gd name="connsiteY8" fmla="*/ 3 h 1511304"/>
              <a:gd name="connsiteX9" fmla="*/ 4545473 w 5360045"/>
              <a:gd name="connsiteY9"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360045" h="1511304">
                <a:moveTo>
                  <a:pt x="4545473" y="0"/>
                </a:moveTo>
                <a:lnTo>
                  <a:pt x="5360045" y="0"/>
                </a:lnTo>
                <a:lnTo>
                  <a:pt x="5360045" y="1046730"/>
                </a:lnTo>
                <a:lnTo>
                  <a:pt x="5360045" y="1508760"/>
                </a:lnTo>
                <a:lnTo>
                  <a:pt x="5360045" y="1511304"/>
                </a:lnTo>
                <a:lnTo>
                  <a:pt x="4545474" y="1511304"/>
                </a:lnTo>
                <a:lnTo>
                  <a:pt x="2525897" y="1511304"/>
                </a:lnTo>
                <a:lnTo>
                  <a:pt x="0" y="1511304"/>
                </a:lnTo>
                <a:lnTo>
                  <a:pt x="697617" y="3"/>
                </a:lnTo>
                <a:lnTo>
                  <a:pt x="4545473" y="3"/>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19" name="Freeform: Shape 8218">
            <a:extLst>
              <a:ext uri="{FF2B5EF4-FFF2-40B4-BE49-F238E27FC236}">
                <a16:creationId xmlns:a16="http://schemas.microsoft.com/office/drawing/2014/main" id="{E78C6E4B-A1F1-4B6C-97EC-BE997495D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5509953" cy="1511306"/>
          </a:xfrm>
          <a:custGeom>
            <a:avLst/>
            <a:gdLst>
              <a:gd name="connsiteX0" fmla="*/ 0 w 7346605"/>
              <a:gd name="connsiteY0" fmla="*/ 0 h 1511306"/>
              <a:gd name="connsiteX1" fmla="*/ 239486 w 7346605"/>
              <a:gd name="connsiteY1" fmla="*/ 0 h 1511306"/>
              <a:gd name="connsiteX2" fmla="*/ 1209568 w 7346605"/>
              <a:gd name="connsiteY2" fmla="*/ 0 h 1511306"/>
              <a:gd name="connsiteX3" fmla="*/ 2405743 w 7346605"/>
              <a:gd name="connsiteY3" fmla="*/ 0 h 1511306"/>
              <a:gd name="connsiteX4" fmla="*/ 2405743 w 7346605"/>
              <a:gd name="connsiteY4" fmla="*/ 2544 h 1511306"/>
              <a:gd name="connsiteX5" fmla="*/ 2801131 w 7346605"/>
              <a:gd name="connsiteY5" fmla="*/ 2544 h 1511306"/>
              <a:gd name="connsiteX6" fmla="*/ 2801131 w 7346605"/>
              <a:gd name="connsiteY6" fmla="*/ 0 h 1511306"/>
              <a:gd name="connsiteX7" fmla="*/ 7346605 w 7346605"/>
              <a:gd name="connsiteY7" fmla="*/ 0 h 1511306"/>
              <a:gd name="connsiteX8" fmla="*/ 6648988 w 7346605"/>
              <a:gd name="connsiteY8" fmla="*/ 1511301 h 1511306"/>
              <a:gd name="connsiteX9" fmla="*/ 2801132 w 7346605"/>
              <a:gd name="connsiteY9" fmla="*/ 1511301 h 1511306"/>
              <a:gd name="connsiteX10" fmla="*/ 2801132 w 7346605"/>
              <a:gd name="connsiteY10" fmla="*/ 1511304 h 1511306"/>
              <a:gd name="connsiteX11" fmla="*/ 2405743 w 7346605"/>
              <a:gd name="connsiteY11" fmla="*/ 1511304 h 1511306"/>
              <a:gd name="connsiteX12" fmla="*/ 2405743 w 7346605"/>
              <a:gd name="connsiteY12" fmla="*/ 1511306 h 1511306"/>
              <a:gd name="connsiteX13" fmla="*/ 1333411 w 7346605"/>
              <a:gd name="connsiteY13" fmla="*/ 1511306 h 1511306"/>
              <a:gd name="connsiteX14" fmla="*/ 1219208 w 7346605"/>
              <a:gd name="connsiteY14" fmla="*/ 1511306 h 1511306"/>
              <a:gd name="connsiteX15" fmla="*/ 1209568 w 7346605"/>
              <a:gd name="connsiteY15" fmla="*/ 1511306 h 1511306"/>
              <a:gd name="connsiteX16" fmla="*/ 239486 w 7346605"/>
              <a:gd name="connsiteY16" fmla="*/ 1511306 h 1511306"/>
              <a:gd name="connsiteX17" fmla="*/ 0 w 7346605"/>
              <a:gd name="connsiteY17"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346605" h="1511306">
                <a:moveTo>
                  <a:pt x="0" y="0"/>
                </a:moveTo>
                <a:lnTo>
                  <a:pt x="239486" y="0"/>
                </a:lnTo>
                <a:lnTo>
                  <a:pt x="1209568" y="0"/>
                </a:lnTo>
                <a:lnTo>
                  <a:pt x="2405743" y="0"/>
                </a:lnTo>
                <a:lnTo>
                  <a:pt x="2405743" y="2544"/>
                </a:lnTo>
                <a:lnTo>
                  <a:pt x="2801131" y="2544"/>
                </a:lnTo>
                <a:lnTo>
                  <a:pt x="2801131" y="0"/>
                </a:lnTo>
                <a:lnTo>
                  <a:pt x="7346605" y="0"/>
                </a:lnTo>
                <a:lnTo>
                  <a:pt x="6648988" y="1511301"/>
                </a:lnTo>
                <a:lnTo>
                  <a:pt x="2801132" y="1511301"/>
                </a:lnTo>
                <a:lnTo>
                  <a:pt x="2801132" y="1511304"/>
                </a:lnTo>
                <a:lnTo>
                  <a:pt x="2405743" y="1511304"/>
                </a:lnTo>
                <a:lnTo>
                  <a:pt x="2405743" y="1511306"/>
                </a:lnTo>
                <a:lnTo>
                  <a:pt x="1333411" y="1511306"/>
                </a:lnTo>
                <a:lnTo>
                  <a:pt x="1219208" y="1511306"/>
                </a:lnTo>
                <a:lnTo>
                  <a:pt x="120956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95000"/>
                </a:schemeClr>
              </a:solidFill>
            </a:endParaRPr>
          </a:p>
        </p:txBody>
      </p:sp>
      <p:sp>
        <p:nvSpPr>
          <p:cNvPr id="8195" name="Rectangle 2"/>
          <p:cNvSpPr>
            <a:spLocks noGrp="1" noChangeArrowheads="1"/>
          </p:cNvSpPr>
          <p:nvPr>
            <p:ph type="title" idx="4294967295"/>
          </p:nvPr>
        </p:nvSpPr>
        <p:spPr>
          <a:xfrm>
            <a:off x="630936" y="5529884"/>
            <a:ext cx="4351992" cy="1096331"/>
          </a:xfrm>
        </p:spPr>
        <p:txBody>
          <a:bodyPr vert="horz" lIns="91440" tIns="45720" rIns="91440" bIns="45720" rtlCol="0" anchor="ctr">
            <a:normAutofit/>
          </a:bodyPr>
          <a:lstStyle/>
          <a:p>
            <a:r>
              <a:rPr lang="en-US" sz="3500">
                <a:solidFill>
                  <a:srgbClr val="303030"/>
                </a:solidFill>
              </a:rPr>
              <a:t>Macroeconomic policy conflicts</a:t>
            </a:r>
          </a:p>
        </p:txBody>
      </p:sp>
      <p:graphicFrame>
        <p:nvGraphicFramePr>
          <p:cNvPr id="8208" name="TextBox 22">
            <a:extLst>
              <a:ext uri="{FF2B5EF4-FFF2-40B4-BE49-F238E27FC236}">
                <a16:creationId xmlns:a16="http://schemas.microsoft.com/office/drawing/2014/main" id="{0CBD6F2F-5985-11F3-19FF-91F3BE6FADB5}"/>
              </a:ext>
            </a:extLst>
          </p:cNvPr>
          <p:cNvGraphicFramePr/>
          <p:nvPr>
            <p:extLst>
              <p:ext uri="{D42A27DB-BD31-4B8C-83A1-F6EECF244321}">
                <p14:modId xmlns:p14="http://schemas.microsoft.com/office/powerpoint/2010/main" val="1432657197"/>
              </p:ext>
            </p:extLst>
          </p:nvPr>
        </p:nvGraphicFramePr>
        <p:xfrm>
          <a:off x="5538561" y="416683"/>
          <a:ext cx="3241487" cy="45809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8249" name="Group 8248">
            <a:extLst>
              <a:ext uri="{FF2B5EF4-FFF2-40B4-BE49-F238E27FC236}">
                <a16:creationId xmlns:a16="http://schemas.microsoft.com/office/drawing/2014/main" id="{F04A63A2-F74F-1F88-4ED4-C5012117F29F}"/>
              </a:ext>
            </a:extLst>
          </p:cNvPr>
          <p:cNvGrpSpPr/>
          <p:nvPr/>
        </p:nvGrpSpPr>
        <p:grpSpPr>
          <a:xfrm>
            <a:off x="120737" y="680448"/>
            <a:ext cx="5530254" cy="3813744"/>
            <a:chOff x="-199080" y="2157728"/>
            <a:chExt cx="7282150" cy="4230688"/>
          </a:xfrm>
        </p:grpSpPr>
        <p:sp>
          <p:nvSpPr>
            <p:cNvPr id="8228" name="TextBox 8227">
              <a:extLst>
                <a:ext uri="{FF2B5EF4-FFF2-40B4-BE49-F238E27FC236}">
                  <a16:creationId xmlns:a16="http://schemas.microsoft.com/office/drawing/2014/main" id="{C4E20880-3C15-6C2F-45E6-BB68E1C1AED5}"/>
                </a:ext>
              </a:extLst>
            </p:cNvPr>
            <p:cNvSpPr txBox="1">
              <a:spLocks noChangeArrowheads="1"/>
            </p:cNvSpPr>
            <p:nvPr/>
          </p:nvSpPr>
          <p:spPr bwMode="auto">
            <a:xfrm>
              <a:off x="4562120" y="5966728"/>
              <a:ext cx="2520950" cy="369888"/>
            </a:xfrm>
            <a:prstGeom prst="rect">
              <a:avLst/>
            </a:prstGeom>
            <a:noFill/>
            <a:ln w="9525">
              <a:noFill/>
              <a:miter lim="800000"/>
              <a:headEnd/>
              <a:tailEnd/>
            </a:ln>
          </p:spPr>
          <p:txBody>
            <a:bodyPr>
              <a:spAutoFit/>
            </a:bodyPr>
            <a:lstStyle/>
            <a:p>
              <a:pPr algn="ctr"/>
              <a:r>
                <a:rPr lang="en-GB" dirty="0"/>
                <a:t>Real National Output</a:t>
              </a:r>
              <a:endParaRPr lang="en-US" dirty="0"/>
            </a:p>
          </p:txBody>
        </p:sp>
        <p:cxnSp>
          <p:nvCxnSpPr>
            <p:cNvPr id="8229" name="Straight Connector 8228">
              <a:extLst>
                <a:ext uri="{FF2B5EF4-FFF2-40B4-BE49-F238E27FC236}">
                  <a16:creationId xmlns:a16="http://schemas.microsoft.com/office/drawing/2014/main" id="{0BA2A9BC-D5B3-23AA-4E68-3D46FAE845EA}"/>
                </a:ext>
              </a:extLst>
            </p:cNvPr>
            <p:cNvCxnSpPr/>
            <p:nvPr/>
          </p:nvCxnSpPr>
          <p:spPr>
            <a:xfrm>
              <a:off x="765057" y="2483166"/>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8230" name="TextBox 8229">
              <a:extLst>
                <a:ext uri="{FF2B5EF4-FFF2-40B4-BE49-F238E27FC236}">
                  <a16:creationId xmlns:a16="http://schemas.microsoft.com/office/drawing/2014/main" id="{1E4391B9-8B5F-9E7C-F673-12399964423B}"/>
                </a:ext>
              </a:extLst>
            </p:cNvPr>
            <p:cNvSpPr txBox="1">
              <a:spLocks noChangeArrowheads="1"/>
            </p:cNvSpPr>
            <p:nvPr/>
          </p:nvSpPr>
          <p:spPr bwMode="auto">
            <a:xfrm>
              <a:off x="-199080" y="2367278"/>
              <a:ext cx="1033986" cy="716992"/>
            </a:xfrm>
            <a:prstGeom prst="rect">
              <a:avLst/>
            </a:prstGeom>
            <a:noFill/>
            <a:ln w="9525">
              <a:noFill/>
              <a:miter lim="800000"/>
              <a:headEnd/>
              <a:tailEnd/>
            </a:ln>
          </p:spPr>
          <p:txBody>
            <a:bodyPr wrap="square">
              <a:spAutoFit/>
            </a:bodyPr>
            <a:lstStyle/>
            <a:p>
              <a:pPr algn="ctr"/>
              <a:r>
                <a:rPr lang="en-GB" dirty="0"/>
                <a:t>Price Level</a:t>
              </a:r>
              <a:endParaRPr lang="en-US" dirty="0"/>
            </a:p>
          </p:txBody>
        </p:sp>
        <p:sp>
          <p:nvSpPr>
            <p:cNvPr id="8231" name="TextBox 8230">
              <a:extLst>
                <a:ext uri="{FF2B5EF4-FFF2-40B4-BE49-F238E27FC236}">
                  <a16:creationId xmlns:a16="http://schemas.microsoft.com/office/drawing/2014/main" id="{8A2A9F9C-EB90-68A6-1D17-D8162ACDA6BB}"/>
                </a:ext>
              </a:extLst>
            </p:cNvPr>
            <p:cNvSpPr txBox="1">
              <a:spLocks noChangeArrowheads="1"/>
            </p:cNvSpPr>
            <p:nvPr/>
          </p:nvSpPr>
          <p:spPr bwMode="auto">
            <a:xfrm>
              <a:off x="4025782" y="2157728"/>
              <a:ext cx="935038" cy="369888"/>
            </a:xfrm>
            <a:prstGeom prst="rect">
              <a:avLst/>
            </a:prstGeom>
            <a:noFill/>
            <a:ln w="9525">
              <a:noFill/>
              <a:miter lim="800000"/>
              <a:headEnd/>
              <a:tailEnd/>
            </a:ln>
          </p:spPr>
          <p:txBody>
            <a:bodyPr>
              <a:spAutoFit/>
            </a:bodyPr>
            <a:lstStyle/>
            <a:p>
              <a:r>
                <a:rPr lang="en-GB" dirty="0"/>
                <a:t>LRAS</a:t>
              </a:r>
              <a:endParaRPr lang="en-US" dirty="0"/>
            </a:p>
          </p:txBody>
        </p:sp>
        <p:cxnSp>
          <p:nvCxnSpPr>
            <p:cNvPr id="8232" name="Straight Connector 8231">
              <a:extLst>
                <a:ext uri="{FF2B5EF4-FFF2-40B4-BE49-F238E27FC236}">
                  <a16:creationId xmlns:a16="http://schemas.microsoft.com/office/drawing/2014/main" id="{7934AE60-525A-2AF6-3506-93E91CD90819}"/>
                </a:ext>
              </a:extLst>
            </p:cNvPr>
            <p:cNvCxnSpPr/>
            <p:nvPr/>
          </p:nvCxnSpPr>
          <p:spPr>
            <a:xfrm>
              <a:off x="4422657" y="3354703"/>
              <a:ext cx="0" cy="2663825"/>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8233" name="TextBox 8232">
              <a:extLst>
                <a:ext uri="{FF2B5EF4-FFF2-40B4-BE49-F238E27FC236}">
                  <a16:creationId xmlns:a16="http://schemas.microsoft.com/office/drawing/2014/main" id="{BC185E95-E81C-2BA3-C591-6F9400C17ADE}"/>
                </a:ext>
              </a:extLst>
            </p:cNvPr>
            <p:cNvSpPr txBox="1">
              <a:spLocks noChangeArrowheads="1"/>
            </p:cNvSpPr>
            <p:nvPr/>
          </p:nvSpPr>
          <p:spPr bwMode="auto">
            <a:xfrm>
              <a:off x="296267" y="4201634"/>
              <a:ext cx="538640" cy="368300"/>
            </a:xfrm>
            <a:prstGeom prst="rect">
              <a:avLst/>
            </a:prstGeom>
            <a:noFill/>
            <a:ln w="9525">
              <a:noFill/>
              <a:miter lim="800000"/>
              <a:headEnd/>
              <a:tailEnd/>
            </a:ln>
          </p:spPr>
          <p:txBody>
            <a:bodyPr wrap="square">
              <a:spAutoFit/>
            </a:bodyPr>
            <a:lstStyle/>
            <a:p>
              <a:pPr algn="ctr"/>
              <a:r>
                <a:rPr lang="en-GB" dirty="0"/>
                <a:t>P</a:t>
              </a:r>
              <a:r>
                <a:rPr lang="en-GB" sz="1600" dirty="0"/>
                <a:t>1</a:t>
              </a:r>
              <a:endParaRPr lang="en-US" sz="1600" dirty="0"/>
            </a:p>
          </p:txBody>
        </p:sp>
        <p:sp>
          <p:nvSpPr>
            <p:cNvPr id="8234" name="TextBox 8233">
              <a:extLst>
                <a:ext uri="{FF2B5EF4-FFF2-40B4-BE49-F238E27FC236}">
                  <a16:creationId xmlns:a16="http://schemas.microsoft.com/office/drawing/2014/main" id="{9E4A3407-160D-F8CF-42A2-704D906B0D69}"/>
                </a:ext>
              </a:extLst>
            </p:cNvPr>
            <p:cNvSpPr txBox="1">
              <a:spLocks noChangeArrowheads="1"/>
            </p:cNvSpPr>
            <p:nvPr/>
          </p:nvSpPr>
          <p:spPr bwMode="auto">
            <a:xfrm>
              <a:off x="4002079" y="6018528"/>
              <a:ext cx="865187" cy="276999"/>
            </a:xfrm>
            <a:prstGeom prst="rect">
              <a:avLst/>
            </a:prstGeom>
            <a:noFill/>
            <a:ln w="9525">
              <a:noFill/>
              <a:miter lim="800000"/>
              <a:headEnd/>
              <a:tailEnd/>
            </a:ln>
          </p:spPr>
          <p:txBody>
            <a:bodyPr>
              <a:spAutoFit/>
            </a:bodyPr>
            <a:lstStyle/>
            <a:p>
              <a:pPr algn="ctr"/>
              <a:r>
                <a:rPr lang="en-GB" sz="1200" dirty="0"/>
                <a:t>FE</a:t>
              </a:r>
              <a:endParaRPr lang="en-US" dirty="0"/>
            </a:p>
          </p:txBody>
        </p:sp>
        <p:sp>
          <p:nvSpPr>
            <p:cNvPr id="8235" name="Freeform 10">
              <a:extLst>
                <a:ext uri="{FF2B5EF4-FFF2-40B4-BE49-F238E27FC236}">
                  <a16:creationId xmlns:a16="http://schemas.microsoft.com/office/drawing/2014/main" id="{7680E94C-6361-CC8D-1427-9F018305A7B9}"/>
                </a:ext>
              </a:extLst>
            </p:cNvPr>
            <p:cNvSpPr/>
            <p:nvPr/>
          </p:nvSpPr>
          <p:spPr>
            <a:xfrm>
              <a:off x="765057" y="2462528"/>
              <a:ext cx="3670300" cy="2224088"/>
            </a:xfrm>
            <a:custGeom>
              <a:avLst/>
              <a:gdLst>
                <a:gd name="connsiteX0" fmla="*/ 0 w 3399903"/>
                <a:gd name="connsiteY0" fmla="*/ 2175309 h 2206686"/>
                <a:gd name="connsiteX1" fmla="*/ 2849078 w 3399903"/>
                <a:gd name="connsiteY1" fmla="*/ 1905802 h 2206686"/>
                <a:gd name="connsiteX2" fmla="*/ 3397718 w 3399903"/>
                <a:gd name="connsiteY2" fmla="*/ 0 h 2206686"/>
                <a:gd name="connsiteX0" fmla="*/ 0 w 3380528"/>
                <a:gd name="connsiteY0" fmla="*/ 2213810 h 2237635"/>
                <a:gd name="connsiteX1" fmla="*/ 2829828 w 3380528"/>
                <a:gd name="connsiteY1" fmla="*/ 1905802 h 2237635"/>
                <a:gd name="connsiteX2" fmla="*/ 3378468 w 3380528"/>
                <a:gd name="connsiteY2" fmla="*/ 0 h 2237635"/>
                <a:gd name="connsiteX0" fmla="*/ 0 w 3380528"/>
                <a:gd name="connsiteY0" fmla="*/ 2213810 h 2225098"/>
                <a:gd name="connsiteX1" fmla="*/ 2829828 w 3380528"/>
                <a:gd name="connsiteY1" fmla="*/ 1905802 h 2225098"/>
                <a:gd name="connsiteX2" fmla="*/ 3378468 w 3380528"/>
                <a:gd name="connsiteY2" fmla="*/ 0 h 2225098"/>
              </a:gdLst>
              <a:ahLst/>
              <a:cxnLst>
                <a:cxn ang="0">
                  <a:pos x="connsiteX0" y="connsiteY0"/>
                </a:cxn>
                <a:cxn ang="0">
                  <a:pos x="connsiteX1" y="connsiteY1"/>
                </a:cxn>
                <a:cxn ang="0">
                  <a:pos x="connsiteX2" y="connsiteY2"/>
                </a:cxn>
              </a:cxnLst>
              <a:rect l="l" t="t" r="r" b="b"/>
              <a:pathLst>
                <a:path w="3380528" h="2225098">
                  <a:moveTo>
                    <a:pt x="0" y="2213810"/>
                  </a:moveTo>
                  <a:cubicBezTo>
                    <a:pt x="1151022" y="2231457"/>
                    <a:pt x="2266750" y="2274770"/>
                    <a:pt x="2829828" y="1905802"/>
                  </a:cubicBezTo>
                  <a:cubicBezTo>
                    <a:pt x="3392906" y="1536834"/>
                    <a:pt x="3387291" y="771625"/>
                    <a:pt x="3378468" y="0"/>
                  </a:cubicBez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236" name="Straight Connector 8235">
              <a:extLst>
                <a:ext uri="{FF2B5EF4-FFF2-40B4-BE49-F238E27FC236}">
                  <a16:creationId xmlns:a16="http://schemas.microsoft.com/office/drawing/2014/main" id="{78AE8586-4885-2AAA-EA35-347415AF46DF}"/>
                </a:ext>
              </a:extLst>
            </p:cNvPr>
            <p:cNvCxnSpPr/>
            <p:nvPr/>
          </p:nvCxnSpPr>
          <p:spPr>
            <a:xfrm>
              <a:off x="765057" y="6010591"/>
              <a:ext cx="4679950"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237" name="Straight Connector 8236">
              <a:extLst>
                <a:ext uri="{FF2B5EF4-FFF2-40B4-BE49-F238E27FC236}">
                  <a16:creationId xmlns:a16="http://schemas.microsoft.com/office/drawing/2014/main" id="{0E7756E6-C8A5-39DC-DF5E-F30F8129DBC4}"/>
                </a:ext>
              </a:extLst>
            </p:cNvPr>
            <p:cNvCxnSpPr/>
            <p:nvPr/>
          </p:nvCxnSpPr>
          <p:spPr>
            <a:xfrm>
              <a:off x="2492728" y="3305664"/>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8238" name="TextBox 8237">
              <a:extLst>
                <a:ext uri="{FF2B5EF4-FFF2-40B4-BE49-F238E27FC236}">
                  <a16:creationId xmlns:a16="http://schemas.microsoft.com/office/drawing/2014/main" id="{A8CA59D1-D4D0-E0E6-4A2C-C4E5AF3C9090}"/>
                </a:ext>
              </a:extLst>
            </p:cNvPr>
            <p:cNvSpPr txBox="1">
              <a:spLocks noChangeArrowheads="1"/>
            </p:cNvSpPr>
            <p:nvPr/>
          </p:nvSpPr>
          <p:spPr bwMode="auto">
            <a:xfrm>
              <a:off x="4796984" y="5033856"/>
              <a:ext cx="935038" cy="369888"/>
            </a:xfrm>
            <a:prstGeom prst="rect">
              <a:avLst/>
            </a:prstGeom>
            <a:noFill/>
            <a:ln w="9525">
              <a:noFill/>
              <a:miter lim="800000"/>
              <a:headEnd/>
              <a:tailEnd/>
            </a:ln>
          </p:spPr>
          <p:txBody>
            <a:bodyPr>
              <a:spAutoFit/>
            </a:bodyPr>
            <a:lstStyle/>
            <a:p>
              <a:r>
                <a:rPr lang="en-GB" dirty="0"/>
                <a:t>AD</a:t>
              </a:r>
              <a:r>
                <a:rPr lang="en-GB" sz="1600" dirty="0"/>
                <a:t>1</a:t>
              </a:r>
              <a:endParaRPr lang="en-US" sz="1600" dirty="0"/>
            </a:p>
          </p:txBody>
        </p:sp>
        <p:cxnSp>
          <p:nvCxnSpPr>
            <p:cNvPr id="8239" name="Straight Connector 8238">
              <a:extLst>
                <a:ext uri="{FF2B5EF4-FFF2-40B4-BE49-F238E27FC236}">
                  <a16:creationId xmlns:a16="http://schemas.microsoft.com/office/drawing/2014/main" id="{178555B7-8886-CED5-B6CC-59659A9CACBD}"/>
                </a:ext>
              </a:extLst>
            </p:cNvPr>
            <p:cNvCxnSpPr/>
            <p:nvPr/>
          </p:nvCxnSpPr>
          <p:spPr>
            <a:xfrm>
              <a:off x="3814750" y="4406036"/>
              <a:ext cx="0" cy="1584176"/>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8240" name="TextBox 8239">
              <a:extLst>
                <a:ext uri="{FF2B5EF4-FFF2-40B4-BE49-F238E27FC236}">
                  <a16:creationId xmlns:a16="http://schemas.microsoft.com/office/drawing/2014/main" id="{3C5CFFF3-6EA1-BAEA-C460-4C18DC00D7CD}"/>
                </a:ext>
              </a:extLst>
            </p:cNvPr>
            <p:cNvSpPr txBox="1">
              <a:spLocks noChangeArrowheads="1"/>
            </p:cNvSpPr>
            <p:nvPr/>
          </p:nvSpPr>
          <p:spPr bwMode="auto">
            <a:xfrm>
              <a:off x="3385237" y="6014424"/>
              <a:ext cx="865187" cy="369888"/>
            </a:xfrm>
            <a:prstGeom prst="rect">
              <a:avLst/>
            </a:prstGeom>
            <a:noFill/>
            <a:ln w="9525">
              <a:noFill/>
              <a:miter lim="800000"/>
              <a:headEnd/>
              <a:tailEnd/>
            </a:ln>
          </p:spPr>
          <p:txBody>
            <a:bodyPr>
              <a:spAutoFit/>
            </a:bodyPr>
            <a:lstStyle/>
            <a:p>
              <a:pPr algn="ctr"/>
              <a:r>
                <a:rPr lang="en-GB" dirty="0"/>
                <a:t>Q</a:t>
              </a:r>
              <a:r>
                <a:rPr lang="en-GB" sz="1600" dirty="0"/>
                <a:t>1</a:t>
              </a:r>
              <a:endParaRPr lang="en-US" sz="1600" dirty="0"/>
            </a:p>
          </p:txBody>
        </p:sp>
        <p:cxnSp>
          <p:nvCxnSpPr>
            <p:cNvPr id="8241" name="Straight Connector 8240">
              <a:extLst>
                <a:ext uri="{FF2B5EF4-FFF2-40B4-BE49-F238E27FC236}">
                  <a16:creationId xmlns:a16="http://schemas.microsoft.com/office/drawing/2014/main" id="{D9287BD1-FB57-2ACF-D9D9-9BE6C8584C62}"/>
                </a:ext>
              </a:extLst>
            </p:cNvPr>
            <p:cNvCxnSpPr/>
            <p:nvPr/>
          </p:nvCxnSpPr>
          <p:spPr>
            <a:xfrm>
              <a:off x="2904440" y="3089568"/>
              <a:ext cx="2304256" cy="1872208"/>
            </a:xfrm>
            <a:prstGeom prst="line">
              <a:avLst/>
            </a:prstGeom>
            <a:ln w="28575">
              <a:solidFill>
                <a:srgbClr val="0033CC"/>
              </a:solidFill>
            </a:ln>
          </p:spPr>
          <p:style>
            <a:lnRef idx="1">
              <a:schemeClr val="accent1"/>
            </a:lnRef>
            <a:fillRef idx="0">
              <a:schemeClr val="accent1"/>
            </a:fillRef>
            <a:effectRef idx="0">
              <a:schemeClr val="accent1"/>
            </a:effectRef>
            <a:fontRef idx="minor">
              <a:schemeClr val="tx1"/>
            </a:fontRef>
          </p:style>
        </p:cxnSp>
        <p:sp>
          <p:nvSpPr>
            <p:cNvPr id="8242" name="TextBox 8241">
              <a:extLst>
                <a:ext uri="{FF2B5EF4-FFF2-40B4-BE49-F238E27FC236}">
                  <a16:creationId xmlns:a16="http://schemas.microsoft.com/office/drawing/2014/main" id="{1F7D78B9-1DDD-C6F9-96B0-C0010E54C999}"/>
                </a:ext>
              </a:extLst>
            </p:cNvPr>
            <p:cNvSpPr txBox="1">
              <a:spLocks noChangeArrowheads="1"/>
            </p:cNvSpPr>
            <p:nvPr/>
          </p:nvSpPr>
          <p:spPr bwMode="auto">
            <a:xfrm>
              <a:off x="5213960" y="4745824"/>
              <a:ext cx="648072" cy="369888"/>
            </a:xfrm>
            <a:prstGeom prst="rect">
              <a:avLst/>
            </a:prstGeom>
            <a:noFill/>
            <a:ln w="9525">
              <a:noFill/>
              <a:miter lim="800000"/>
              <a:headEnd/>
              <a:tailEnd/>
            </a:ln>
          </p:spPr>
          <p:txBody>
            <a:bodyPr wrap="square">
              <a:spAutoFit/>
            </a:bodyPr>
            <a:lstStyle/>
            <a:p>
              <a:r>
                <a:rPr lang="en-GB" dirty="0"/>
                <a:t>AD</a:t>
              </a:r>
              <a:endParaRPr lang="en-US" dirty="0"/>
            </a:p>
          </p:txBody>
        </p:sp>
        <p:cxnSp>
          <p:nvCxnSpPr>
            <p:cNvPr id="8243" name="Straight Arrow Connector 8242">
              <a:extLst>
                <a:ext uri="{FF2B5EF4-FFF2-40B4-BE49-F238E27FC236}">
                  <a16:creationId xmlns:a16="http://schemas.microsoft.com/office/drawing/2014/main" id="{265E9640-E7CB-0C75-C05B-8C415CAF4E44}"/>
                </a:ext>
              </a:extLst>
            </p:cNvPr>
            <p:cNvCxnSpPr/>
            <p:nvPr/>
          </p:nvCxnSpPr>
          <p:spPr>
            <a:xfrm rot="10800000" flipV="1">
              <a:off x="2909704" y="3377672"/>
              <a:ext cx="216024" cy="18755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244" name="Straight Connector 8243">
              <a:extLst>
                <a:ext uri="{FF2B5EF4-FFF2-40B4-BE49-F238E27FC236}">
                  <a16:creationId xmlns:a16="http://schemas.microsoft.com/office/drawing/2014/main" id="{99A7CF44-7E28-CD6A-A3FA-87A4BE0EA2A6}"/>
                </a:ext>
              </a:extLst>
            </p:cNvPr>
            <p:cNvCxnSpPr/>
            <p:nvPr/>
          </p:nvCxnSpPr>
          <p:spPr>
            <a:xfrm>
              <a:off x="4133840" y="4097752"/>
              <a:ext cx="0" cy="1908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8245" name="Straight Connector 8244">
              <a:extLst>
                <a:ext uri="{FF2B5EF4-FFF2-40B4-BE49-F238E27FC236}">
                  <a16:creationId xmlns:a16="http://schemas.microsoft.com/office/drawing/2014/main" id="{03DAF08B-50B8-616A-125D-23FFFF4CD6CE}"/>
                </a:ext>
              </a:extLst>
            </p:cNvPr>
            <p:cNvCxnSpPr/>
            <p:nvPr/>
          </p:nvCxnSpPr>
          <p:spPr>
            <a:xfrm>
              <a:off x="749464" y="4385784"/>
              <a:ext cx="302297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8246" name="Straight Connector 8245">
              <a:extLst>
                <a:ext uri="{FF2B5EF4-FFF2-40B4-BE49-F238E27FC236}">
                  <a16:creationId xmlns:a16="http://schemas.microsoft.com/office/drawing/2014/main" id="{1BF2EDA2-BAFF-9A6E-C7F1-CE2013A00FCF}"/>
                </a:ext>
              </a:extLst>
            </p:cNvPr>
            <p:cNvCxnSpPr/>
            <p:nvPr/>
          </p:nvCxnSpPr>
          <p:spPr>
            <a:xfrm>
              <a:off x="749464" y="4097752"/>
              <a:ext cx="3383012"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8247" name="TextBox 8246">
              <a:extLst>
                <a:ext uri="{FF2B5EF4-FFF2-40B4-BE49-F238E27FC236}">
                  <a16:creationId xmlns:a16="http://schemas.microsoft.com/office/drawing/2014/main" id="{45AD127A-E27E-E963-ADB5-8F12E2774B1A}"/>
                </a:ext>
              </a:extLst>
            </p:cNvPr>
            <p:cNvSpPr txBox="1">
              <a:spLocks noChangeArrowheads="1"/>
            </p:cNvSpPr>
            <p:nvPr/>
          </p:nvSpPr>
          <p:spPr bwMode="auto">
            <a:xfrm>
              <a:off x="331064" y="3899144"/>
              <a:ext cx="431800" cy="368300"/>
            </a:xfrm>
            <a:prstGeom prst="rect">
              <a:avLst/>
            </a:prstGeom>
            <a:noFill/>
            <a:ln w="9525">
              <a:noFill/>
              <a:miter lim="800000"/>
              <a:headEnd/>
              <a:tailEnd/>
            </a:ln>
          </p:spPr>
          <p:txBody>
            <a:bodyPr>
              <a:spAutoFit/>
            </a:bodyPr>
            <a:lstStyle/>
            <a:p>
              <a:pPr algn="ctr"/>
              <a:r>
                <a:rPr lang="en-GB" dirty="0"/>
                <a:t>P</a:t>
              </a:r>
              <a:endParaRPr lang="en-US" dirty="0"/>
            </a:p>
          </p:txBody>
        </p:sp>
        <p:sp>
          <p:nvSpPr>
            <p:cNvPr id="8248" name="TextBox 8247">
              <a:extLst>
                <a:ext uri="{FF2B5EF4-FFF2-40B4-BE49-F238E27FC236}">
                  <a16:creationId xmlns:a16="http://schemas.microsoft.com/office/drawing/2014/main" id="{023378FF-B5A6-868B-C9BC-E39E30518603}"/>
                </a:ext>
              </a:extLst>
            </p:cNvPr>
            <p:cNvSpPr txBox="1">
              <a:spLocks noChangeArrowheads="1"/>
            </p:cNvSpPr>
            <p:nvPr/>
          </p:nvSpPr>
          <p:spPr bwMode="auto">
            <a:xfrm>
              <a:off x="3727525" y="6018528"/>
              <a:ext cx="865187" cy="369888"/>
            </a:xfrm>
            <a:prstGeom prst="rect">
              <a:avLst/>
            </a:prstGeom>
            <a:noFill/>
            <a:ln w="9525">
              <a:noFill/>
              <a:miter lim="800000"/>
              <a:headEnd/>
              <a:tailEnd/>
            </a:ln>
          </p:spPr>
          <p:txBody>
            <a:bodyPr>
              <a:spAutoFit/>
            </a:bodyPr>
            <a:lstStyle/>
            <a:p>
              <a:pPr algn="ctr"/>
              <a:r>
                <a:rPr lang="en-GB" dirty="0"/>
                <a:t>Q</a:t>
              </a:r>
              <a:endParaRPr lang="en-US" dirty="0"/>
            </a:p>
          </p:txBody>
        </p:sp>
      </p:grpSp>
      <mc:AlternateContent xmlns:mc="http://schemas.openxmlformats.org/markup-compatibility/2006" xmlns:p14="http://schemas.microsoft.com/office/powerpoint/2010/main">
        <mc:Choice Requires="p14">
          <p:contentPart p14:bwMode="auto" r:id="rId8">
            <p14:nvContentPartPr>
              <p14:cNvPr id="2" name="Ink 1">
                <a:extLst>
                  <a:ext uri="{FF2B5EF4-FFF2-40B4-BE49-F238E27FC236}">
                    <a16:creationId xmlns:a16="http://schemas.microsoft.com/office/drawing/2014/main" id="{F9D99AC1-9F2F-1123-D830-CD9B9CE49106}"/>
                  </a:ext>
                </a:extLst>
              </p14:cNvPr>
              <p14:cNvContentPartPr/>
              <p14:nvPr/>
            </p14:nvContentPartPr>
            <p14:xfrm>
              <a:off x="3196080" y="2170440"/>
              <a:ext cx="366480" cy="416880"/>
            </p14:xfrm>
          </p:contentPart>
        </mc:Choice>
        <mc:Fallback xmlns="">
          <p:pic>
            <p:nvPicPr>
              <p:cNvPr id="2" name="Ink 1">
                <a:extLst>
                  <a:ext uri="{FF2B5EF4-FFF2-40B4-BE49-F238E27FC236}">
                    <a16:creationId xmlns:a16="http://schemas.microsoft.com/office/drawing/2014/main" id="{F9D99AC1-9F2F-1123-D830-CD9B9CE49106}"/>
                  </a:ext>
                </a:extLst>
              </p:cNvPr>
              <p:cNvPicPr/>
              <p:nvPr/>
            </p:nvPicPr>
            <p:blipFill>
              <a:blip r:embed="rId9"/>
              <a:stretch>
                <a:fillRect/>
              </a:stretch>
            </p:blipFill>
            <p:spPr>
              <a:xfrm>
                <a:off x="3186720" y="2161080"/>
                <a:ext cx="385200" cy="435600"/>
              </a:xfrm>
              <a:prstGeom prst="rect">
                <a:avLst/>
              </a:prstGeom>
            </p:spPr>
          </p:pic>
        </mc:Fallback>
      </mc:AlternateContent>
      <p:pic>
        <p:nvPicPr>
          <p:cNvPr id="3" name="Picture 2">
            <a:extLst>
              <a:ext uri="{FF2B5EF4-FFF2-40B4-BE49-F238E27FC236}">
                <a16:creationId xmlns:a16="http://schemas.microsoft.com/office/drawing/2014/main" id="{A2DD66E7-9380-9593-911D-69385552B882}"/>
              </a:ext>
            </a:extLst>
          </p:cNvPr>
          <p:cNvPicPr>
            <a:picLocks noChangeAspect="1"/>
          </p:cNvPicPr>
          <p:nvPr/>
        </p:nvPicPr>
        <p:blipFill>
          <a:blip r:embed="rId10"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DF92CB74-517A-2A17-96BE-2406247292F2}"/>
              </a:ext>
            </a:extLst>
          </p:cNvPr>
          <p:cNvPicPr>
            <a:picLocks noChangeAspect="1"/>
          </p:cNvPicPr>
          <p:nvPr/>
        </p:nvPicPr>
        <p:blipFill>
          <a:blip r:embed="rId11"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162BFDBB-A12D-3947-1EBF-55D2DE8B28BD}"/>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2">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DE1A6919-B183-5745-5AD6-A175898F6EB9}"/>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480516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93555" y="620392"/>
            <a:ext cx="2856201" cy="5504688"/>
          </a:xfrm>
        </p:spPr>
        <p:txBody>
          <a:bodyPr>
            <a:normAutofit/>
          </a:bodyPr>
          <a:lstStyle/>
          <a:p>
            <a:r>
              <a:rPr lang="en-GB" sz="4800">
                <a:solidFill>
                  <a:schemeClr val="bg1"/>
                </a:solidFill>
              </a:rPr>
              <a:t>So, which objective?</a:t>
            </a:r>
          </a:p>
        </p:txBody>
      </p:sp>
      <p:graphicFrame>
        <p:nvGraphicFramePr>
          <p:cNvPr id="6" name="Content Placeholder 2">
            <a:extLst>
              <a:ext uri="{FF2B5EF4-FFF2-40B4-BE49-F238E27FC236}">
                <a16:creationId xmlns:a16="http://schemas.microsoft.com/office/drawing/2014/main" id="{66D016B6-918B-2FC7-094A-7AB52DE7BF2B}"/>
              </a:ext>
            </a:extLst>
          </p:cNvPr>
          <p:cNvGraphicFramePr>
            <a:graphicFrameLocks noGrp="1"/>
          </p:cNvGraphicFramePr>
          <p:nvPr>
            <p:ph idx="1"/>
            <p:extLst>
              <p:ext uri="{D42A27DB-BD31-4B8C-83A1-F6EECF244321}">
                <p14:modId xmlns:p14="http://schemas.microsoft.com/office/powerpoint/2010/main" val="2613697843"/>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F170822D-DBBF-59B7-EF52-E60DE2DC72A3}"/>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FE0FF3F2-D1BB-E9D7-7BA7-04967AA9F220}"/>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56C3A291-BF17-A29E-87A4-5CD017004464}"/>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0BF5332-317B-FC9D-E4AD-E67B00677901}"/>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1568207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93555" y="620392"/>
            <a:ext cx="2856201" cy="5504688"/>
          </a:xfrm>
        </p:spPr>
        <p:txBody>
          <a:bodyPr>
            <a:normAutofit/>
          </a:bodyPr>
          <a:lstStyle/>
          <a:p>
            <a:r>
              <a:rPr lang="en-GB" sz="4000">
                <a:solidFill>
                  <a:schemeClr val="bg1"/>
                </a:solidFill>
              </a:rPr>
              <a:t>Policy conflicts and trade offs:</a:t>
            </a:r>
            <a:br>
              <a:rPr lang="en-GB" sz="4000">
                <a:solidFill>
                  <a:schemeClr val="bg1"/>
                </a:solidFill>
              </a:rPr>
            </a:br>
            <a:r>
              <a:rPr lang="en-GB" sz="4000">
                <a:solidFill>
                  <a:schemeClr val="bg1"/>
                </a:solidFill>
              </a:rPr>
              <a:t>economic growth and negative externalities</a:t>
            </a:r>
          </a:p>
        </p:txBody>
      </p:sp>
      <p:graphicFrame>
        <p:nvGraphicFramePr>
          <p:cNvPr id="5" name="Content Placeholder 2">
            <a:extLst>
              <a:ext uri="{FF2B5EF4-FFF2-40B4-BE49-F238E27FC236}">
                <a16:creationId xmlns:a16="http://schemas.microsoft.com/office/drawing/2014/main" id="{B5B9D850-D578-2156-E37E-3BC7EF93BE1D}"/>
              </a:ext>
            </a:extLst>
          </p:cNvPr>
          <p:cNvGraphicFramePr>
            <a:graphicFrameLocks noGrp="1"/>
          </p:cNvGraphicFramePr>
          <p:nvPr>
            <p:ph idx="1"/>
            <p:extLst>
              <p:ext uri="{D42A27DB-BD31-4B8C-83A1-F6EECF244321}">
                <p14:modId xmlns:p14="http://schemas.microsoft.com/office/powerpoint/2010/main" val="1295896176"/>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B0D0E4FF-D444-9B03-C5FE-EE518DA1255C}"/>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DD918A3E-403D-FF26-D3C5-EDE9AADB582E}"/>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3CDBF031-43CB-6B4B-FE65-E991D6777E31}"/>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31DE48A-E67D-C7F3-8095-33340E0196FF}"/>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287415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5"/>
          <p:cNvSpPr>
            <a:spLocks noGrp="1"/>
          </p:cNvSpPr>
          <p:nvPr>
            <p:ph type="title"/>
          </p:nvPr>
        </p:nvSpPr>
        <p:spPr>
          <a:xfrm>
            <a:off x="393555" y="620392"/>
            <a:ext cx="2856201" cy="5504688"/>
          </a:xfrm>
        </p:spPr>
        <p:txBody>
          <a:bodyPr>
            <a:normAutofit/>
          </a:bodyPr>
          <a:lstStyle/>
          <a:p>
            <a:r>
              <a:rPr lang="en-GB" sz="4000">
                <a:solidFill>
                  <a:schemeClr val="bg1"/>
                </a:solidFill>
              </a:rPr>
              <a:t>Policy conflicts and trade offs:</a:t>
            </a:r>
            <a:br>
              <a:rPr lang="en-GB" sz="4000">
                <a:solidFill>
                  <a:schemeClr val="bg1"/>
                </a:solidFill>
              </a:rPr>
            </a:br>
            <a:r>
              <a:rPr lang="en-GB" sz="4000">
                <a:solidFill>
                  <a:schemeClr val="bg1"/>
                </a:solidFill>
              </a:rPr>
              <a:t>conflicts between fiscal and supply-side policies</a:t>
            </a:r>
          </a:p>
        </p:txBody>
      </p:sp>
      <p:graphicFrame>
        <p:nvGraphicFramePr>
          <p:cNvPr id="9" name="Content Placeholder 6">
            <a:extLst>
              <a:ext uri="{FF2B5EF4-FFF2-40B4-BE49-F238E27FC236}">
                <a16:creationId xmlns:a16="http://schemas.microsoft.com/office/drawing/2014/main" id="{D7F158CF-862A-8AC9-F816-7E52B3BF1051}"/>
              </a:ext>
            </a:extLst>
          </p:cNvPr>
          <p:cNvGraphicFramePr>
            <a:graphicFrameLocks noGrp="1"/>
          </p:cNvGraphicFramePr>
          <p:nvPr>
            <p:ph idx="1"/>
            <p:extLst>
              <p:ext uri="{D42A27DB-BD31-4B8C-83A1-F6EECF244321}">
                <p14:modId xmlns:p14="http://schemas.microsoft.com/office/powerpoint/2010/main" val="2963651396"/>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 name="Picture 1">
            <a:extLst>
              <a:ext uri="{FF2B5EF4-FFF2-40B4-BE49-F238E27FC236}">
                <a16:creationId xmlns:a16="http://schemas.microsoft.com/office/drawing/2014/main" id="{97C3A901-4AE0-89C8-4DB6-307D7701A51E}"/>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68225E88-4552-5F0B-4458-8AF6BC68B28C}"/>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34C88DF2-925E-96F9-E786-34615402863A}"/>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794EADD-3F09-24B7-DBFB-EC476AAB76E0}"/>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3259508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40022" y="365760"/>
            <a:ext cx="7025402" cy="1188720"/>
          </a:xfrm>
        </p:spPr>
        <p:txBody>
          <a:bodyPr>
            <a:normAutofit/>
          </a:bodyPr>
          <a:lstStyle/>
          <a:p>
            <a:r>
              <a:rPr lang="en-GB" dirty="0"/>
              <a:t>Plenary </a:t>
            </a:r>
          </a:p>
        </p:txBody>
      </p:sp>
      <p:sp>
        <p:nvSpPr>
          <p:cNvPr id="9" name="Freeform: Shape 8">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ontent Placeholder 3"/>
          <p:cNvSpPr>
            <a:spLocks noGrp="1"/>
          </p:cNvSpPr>
          <p:nvPr>
            <p:ph idx="1"/>
          </p:nvPr>
        </p:nvSpPr>
        <p:spPr>
          <a:xfrm>
            <a:off x="1240022" y="2176272"/>
            <a:ext cx="7025403" cy="4041648"/>
          </a:xfrm>
        </p:spPr>
        <p:txBody>
          <a:bodyPr anchor="t">
            <a:normAutofit/>
          </a:bodyPr>
          <a:lstStyle/>
          <a:p>
            <a:pPr>
              <a:spcBef>
                <a:spcPts val="0"/>
              </a:spcBef>
            </a:pPr>
            <a:r>
              <a:rPr lang="en-GB" sz="2100" dirty="0"/>
              <a:t>Which one of the following is most likely to be an example of a supply-side improvement in the economy? An increase in</a:t>
            </a:r>
          </a:p>
          <a:p>
            <a:pPr marL="629920" indent="-361950">
              <a:spcBef>
                <a:spcPts val="0"/>
              </a:spcBef>
              <a:buFont typeface="+mj-lt"/>
              <a:buAutoNum type="alphaLcParenR"/>
            </a:pPr>
            <a:r>
              <a:rPr lang="en-GB" sz="2100" dirty="0"/>
              <a:t>business innovation</a:t>
            </a:r>
            <a:endParaRPr lang="en-GB" sz="2100" dirty="0">
              <a:ea typeface="Calibri"/>
              <a:cs typeface="Calibri"/>
            </a:endParaRPr>
          </a:p>
          <a:p>
            <a:pPr marL="629920" indent="-361950">
              <a:spcBef>
                <a:spcPts val="0"/>
              </a:spcBef>
              <a:buFont typeface="+mj-lt"/>
              <a:buAutoNum type="alphaLcParenR"/>
            </a:pPr>
            <a:r>
              <a:rPr lang="en-GB" sz="2100" dirty="0"/>
              <a:t>consumer expenditure</a:t>
            </a:r>
            <a:endParaRPr lang="en-GB" sz="2100" dirty="0">
              <a:ea typeface="Calibri"/>
              <a:cs typeface="Calibri"/>
            </a:endParaRPr>
          </a:p>
          <a:p>
            <a:pPr marL="629920" indent="-361950">
              <a:spcBef>
                <a:spcPts val="0"/>
              </a:spcBef>
              <a:buFont typeface="+mj-lt"/>
              <a:buAutoNum type="alphaLcParenR"/>
            </a:pPr>
            <a:r>
              <a:rPr lang="en-GB" sz="2100" dirty="0"/>
              <a:t>exports</a:t>
            </a:r>
            <a:endParaRPr lang="en-GB" sz="2100" dirty="0">
              <a:ea typeface="Calibri"/>
              <a:cs typeface="Calibri"/>
            </a:endParaRPr>
          </a:p>
          <a:p>
            <a:pPr marL="629920" indent="-361950">
              <a:spcBef>
                <a:spcPts val="0"/>
              </a:spcBef>
              <a:buFont typeface="+mj-lt"/>
              <a:buAutoNum type="alphaLcParenR"/>
            </a:pPr>
            <a:r>
              <a:rPr lang="en-GB" sz="2100" dirty="0"/>
              <a:t>factor immobility</a:t>
            </a:r>
            <a:endParaRPr lang="en-GB" sz="2100" dirty="0">
              <a:ea typeface="Calibri"/>
              <a:cs typeface="Calibri"/>
            </a:endParaRPr>
          </a:p>
          <a:p>
            <a:pPr lvl="1">
              <a:buFont typeface="+mj-lt"/>
              <a:buAutoNum type="alphaLcParenR"/>
            </a:pPr>
            <a:endParaRPr lang="en-GB" sz="2100"/>
          </a:p>
          <a:p>
            <a:endParaRPr lang="en-GB" sz="2100">
              <a:ea typeface="Calibri" panose="020F0502020204030204"/>
              <a:cs typeface="Calibri" panose="020F0502020204030204"/>
            </a:endParaRPr>
          </a:p>
        </p:txBody>
      </p:sp>
      <p:pic>
        <p:nvPicPr>
          <p:cNvPr id="3" name="Picture 2">
            <a:extLst>
              <a:ext uri="{FF2B5EF4-FFF2-40B4-BE49-F238E27FC236}">
                <a16:creationId xmlns:a16="http://schemas.microsoft.com/office/drawing/2014/main" id="{8F55B162-9381-2164-2ADA-17C0EF9738C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D0F59B77-4BF4-5FD3-D28F-51E3483AD150}"/>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81DCAE99-6E78-8881-E2FA-9575F5F06B76}"/>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5ACE852-19B0-8CE5-9691-005DFFCF36BE}"/>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0613987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40022" y="365760"/>
            <a:ext cx="7025402" cy="1188720"/>
          </a:xfrm>
        </p:spPr>
        <p:txBody>
          <a:bodyPr>
            <a:normAutofit/>
          </a:bodyPr>
          <a:lstStyle/>
          <a:p>
            <a:r>
              <a:rPr lang="en-GB"/>
              <a:t>Multiple Choice 2</a:t>
            </a:r>
          </a:p>
        </p:txBody>
      </p:sp>
      <p:sp>
        <p:nvSpPr>
          <p:cNvPr id="9" name="Freeform: Shape 8">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ontent Placeholder 3"/>
          <p:cNvSpPr>
            <a:spLocks noGrp="1"/>
          </p:cNvSpPr>
          <p:nvPr>
            <p:ph idx="1"/>
          </p:nvPr>
        </p:nvSpPr>
        <p:spPr>
          <a:xfrm>
            <a:off x="1240022" y="2176272"/>
            <a:ext cx="7025403" cy="4041648"/>
          </a:xfrm>
        </p:spPr>
        <p:txBody>
          <a:bodyPr vert="horz" lIns="91440" tIns="45720" rIns="91440" bIns="45720" rtlCol="0" anchor="t">
            <a:normAutofit/>
          </a:bodyPr>
          <a:lstStyle/>
          <a:p>
            <a:pPr>
              <a:spcBef>
                <a:spcPts val="0"/>
              </a:spcBef>
            </a:pPr>
            <a:r>
              <a:rPr lang="en-GB" sz="2100"/>
              <a:t>The government wishes to increase the trend rate of growth of national output through the use of supply-side policies. To achieve its objective, the government would be most likely to increase its spending on</a:t>
            </a:r>
          </a:p>
          <a:p>
            <a:pPr marL="630238" indent="-361950">
              <a:spcBef>
                <a:spcPts val="0"/>
              </a:spcBef>
              <a:buFont typeface="+mj-lt"/>
              <a:buAutoNum type="alphaLcParenR"/>
            </a:pPr>
            <a:r>
              <a:rPr lang="en-GB" sz="2100"/>
              <a:t>wages for public sector employees</a:t>
            </a:r>
          </a:p>
          <a:p>
            <a:pPr marL="630238" indent="-361950">
              <a:spcBef>
                <a:spcPts val="0"/>
              </a:spcBef>
              <a:buFont typeface="+mj-lt"/>
              <a:buAutoNum type="alphaLcParenR"/>
            </a:pPr>
            <a:r>
              <a:rPr lang="en-GB" sz="2100"/>
              <a:t>welfare benefits</a:t>
            </a:r>
          </a:p>
          <a:p>
            <a:pPr marL="630238" indent="-361950">
              <a:spcBef>
                <a:spcPts val="0"/>
              </a:spcBef>
              <a:buFont typeface="+mj-lt"/>
              <a:buAutoNum type="alphaLcParenR"/>
            </a:pPr>
            <a:r>
              <a:rPr lang="en-GB" sz="2100"/>
              <a:t>subsidies to failing firms</a:t>
            </a:r>
          </a:p>
          <a:p>
            <a:pPr marL="630238" indent="-361950">
              <a:spcBef>
                <a:spcPts val="0"/>
              </a:spcBef>
              <a:buFont typeface="+mj-lt"/>
              <a:buAutoNum type="alphaLcParenR"/>
            </a:pPr>
            <a:r>
              <a:rPr lang="en-GB" sz="2100"/>
              <a:t>education and training</a:t>
            </a:r>
          </a:p>
          <a:p>
            <a:pPr lvl="1">
              <a:buFont typeface="+mj-lt"/>
              <a:buAutoNum type="alphaLcParenR"/>
            </a:pPr>
            <a:endParaRPr lang="en-GB" sz="2100"/>
          </a:p>
          <a:p>
            <a:pPr lvl="1">
              <a:buFont typeface="+mj-lt"/>
              <a:buAutoNum type="alphaLcParenR"/>
            </a:pPr>
            <a:endParaRPr lang="en-GB" sz="2100"/>
          </a:p>
          <a:p>
            <a:pPr>
              <a:buFont typeface="Wingdings" pitchFamily="2" charset="2"/>
              <a:buChar char="ü"/>
            </a:pPr>
            <a:endParaRPr lang="en-GB" sz="2100"/>
          </a:p>
          <a:p>
            <a:endParaRPr lang="en-GB" sz="2100"/>
          </a:p>
        </p:txBody>
      </p:sp>
      <p:pic>
        <p:nvPicPr>
          <p:cNvPr id="3" name="Picture 2">
            <a:extLst>
              <a:ext uri="{FF2B5EF4-FFF2-40B4-BE49-F238E27FC236}">
                <a16:creationId xmlns:a16="http://schemas.microsoft.com/office/drawing/2014/main" id="{508B62D3-E3E0-495C-4108-CD16BC630FB4}"/>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6D85E305-611D-5450-13C1-6D9BEA5C43D7}"/>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2242A595-2E03-18F4-660A-F5B3C7CAFB8E}"/>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32AE038-C7DB-9755-6FE6-F53E483207EC}"/>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094464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4005453" cy="1146176"/>
          </a:xfrm>
        </p:spPr>
        <p:txBody>
          <a:bodyPr>
            <a:normAutofit/>
          </a:bodyPr>
          <a:lstStyle/>
          <a:p>
            <a:r>
              <a:rPr lang="en-GB" sz="4100"/>
              <a:t>Multiple Choice 3</a:t>
            </a:r>
          </a:p>
        </p:txBody>
      </p:sp>
      <p:sp>
        <p:nvSpPr>
          <p:cNvPr id="10" name="Freeform: Shape 9">
            <a:extLst>
              <a:ext uri="{FF2B5EF4-FFF2-40B4-BE49-F238E27FC236}">
                <a16:creationId xmlns:a16="http://schemas.microsoft.com/office/drawing/2014/main" id="{05C7EBC3-4672-4DAB-81C2-58661FAFAE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4103" y="-2"/>
            <a:ext cx="4509896" cy="1511304"/>
          </a:xfrm>
          <a:custGeom>
            <a:avLst/>
            <a:gdLst>
              <a:gd name="connsiteX0" fmla="*/ 4545473 w 6013194"/>
              <a:gd name="connsiteY0" fmla="*/ 0 h 1511304"/>
              <a:gd name="connsiteX1" fmla="*/ 6013194 w 6013194"/>
              <a:gd name="connsiteY1" fmla="*/ 0 h 1511304"/>
              <a:gd name="connsiteX2" fmla="*/ 6013194 w 6013194"/>
              <a:gd name="connsiteY2" fmla="*/ 1508760 h 1511304"/>
              <a:gd name="connsiteX3" fmla="*/ 4545474 w 6013194"/>
              <a:gd name="connsiteY3" fmla="*/ 1508760 h 1511304"/>
              <a:gd name="connsiteX4" fmla="*/ 4545474 w 6013194"/>
              <a:gd name="connsiteY4" fmla="*/ 1511304 h 1511304"/>
              <a:gd name="connsiteX5" fmla="*/ 0 w 6013194"/>
              <a:gd name="connsiteY5" fmla="*/ 1511304 h 1511304"/>
              <a:gd name="connsiteX6" fmla="*/ 697617 w 6013194"/>
              <a:gd name="connsiteY6" fmla="*/ 3 h 1511304"/>
              <a:gd name="connsiteX7" fmla="*/ 4545473 w 6013194"/>
              <a:gd name="connsiteY7" fmla="*/ 3 h 1511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013194" h="1511304">
                <a:moveTo>
                  <a:pt x="4545473" y="0"/>
                </a:moveTo>
                <a:lnTo>
                  <a:pt x="6013194" y="0"/>
                </a:lnTo>
                <a:lnTo>
                  <a:pt x="6013194" y="1508760"/>
                </a:lnTo>
                <a:lnTo>
                  <a:pt x="4545474" y="1508760"/>
                </a:lnTo>
                <a:lnTo>
                  <a:pt x="4545474" y="1511304"/>
                </a:lnTo>
                <a:lnTo>
                  <a:pt x="0" y="1511304"/>
                </a:lnTo>
                <a:lnTo>
                  <a:pt x="697617" y="3"/>
                </a:lnTo>
                <a:lnTo>
                  <a:pt x="4545473" y="3"/>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0BF962F-4C6F-461E-86F2-C43F56CC9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10597" y="1690688"/>
            <a:ext cx="6533402" cy="5167312"/>
          </a:xfrm>
          <a:custGeom>
            <a:avLst/>
            <a:gdLst>
              <a:gd name="connsiteX0" fmla="*/ 0 w 8711202"/>
              <a:gd name="connsiteY0" fmla="*/ 0 h 5167312"/>
              <a:gd name="connsiteX1" fmla="*/ 7243482 w 8711202"/>
              <a:gd name="connsiteY1" fmla="*/ 0 h 5167312"/>
              <a:gd name="connsiteX2" fmla="*/ 8711202 w 8711202"/>
              <a:gd name="connsiteY2" fmla="*/ 0 h 5167312"/>
              <a:gd name="connsiteX3" fmla="*/ 8711202 w 8711202"/>
              <a:gd name="connsiteY3" fmla="*/ 5167312 h 5167312"/>
              <a:gd name="connsiteX4" fmla="*/ 7243482 w 8711202"/>
              <a:gd name="connsiteY4" fmla="*/ 5167312 h 5167312"/>
              <a:gd name="connsiteX5" fmla="*/ 221324 w 8711202"/>
              <a:gd name="connsiteY5" fmla="*/ 5167312 h 5167312"/>
              <a:gd name="connsiteX6" fmla="*/ 2615203 w 8711202"/>
              <a:gd name="connsiteY6" fmla="*/ 952 h 5167312"/>
              <a:gd name="connsiteX7" fmla="*/ 0 w 8711202"/>
              <a:gd name="connsiteY7" fmla="*/ 952 h 5167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711202" h="5167312">
                <a:moveTo>
                  <a:pt x="0" y="0"/>
                </a:moveTo>
                <a:lnTo>
                  <a:pt x="7243482" y="0"/>
                </a:lnTo>
                <a:lnTo>
                  <a:pt x="8711202" y="0"/>
                </a:lnTo>
                <a:lnTo>
                  <a:pt x="8711202" y="5167312"/>
                </a:lnTo>
                <a:lnTo>
                  <a:pt x="7243482" y="5167312"/>
                </a:lnTo>
                <a:lnTo>
                  <a:pt x="221324" y="5167312"/>
                </a:lnTo>
                <a:lnTo>
                  <a:pt x="2615203" y="952"/>
                </a:lnTo>
                <a:lnTo>
                  <a:pt x="0" y="952"/>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2E94A4F7-38E4-45EA-8E2E-CE1B5766B4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4448591" cy="5166360"/>
          </a:xfrm>
          <a:custGeom>
            <a:avLst/>
            <a:gdLst>
              <a:gd name="connsiteX0" fmla="*/ 0 w 5931454"/>
              <a:gd name="connsiteY0" fmla="*/ 0 h 5166360"/>
              <a:gd name="connsiteX1" fmla="*/ 5931454 w 5931454"/>
              <a:gd name="connsiteY1" fmla="*/ 0 h 5166360"/>
              <a:gd name="connsiteX2" fmla="*/ 3537575 w 5931454"/>
              <a:gd name="connsiteY2" fmla="*/ 5166360 h 5166360"/>
              <a:gd name="connsiteX3" fmla="*/ 0 w 5931454"/>
              <a:gd name="connsiteY3" fmla="*/ 5166360 h 5166360"/>
            </a:gdLst>
            <a:ahLst/>
            <a:cxnLst>
              <a:cxn ang="0">
                <a:pos x="connsiteX0" y="connsiteY0"/>
              </a:cxn>
              <a:cxn ang="0">
                <a:pos x="connsiteX1" y="connsiteY1"/>
              </a:cxn>
              <a:cxn ang="0">
                <a:pos x="connsiteX2" y="connsiteY2"/>
              </a:cxn>
              <a:cxn ang="0">
                <a:pos x="connsiteX3" y="connsiteY3"/>
              </a:cxn>
            </a:cxnLst>
            <a:rect l="l" t="t" r="r" b="b"/>
            <a:pathLst>
              <a:path w="5931454" h="5166360">
                <a:moveTo>
                  <a:pt x="0" y="0"/>
                </a:moveTo>
                <a:lnTo>
                  <a:pt x="5931454" y="0"/>
                </a:lnTo>
                <a:lnTo>
                  <a:pt x="3537575" y="5166360"/>
                </a:lnTo>
                <a:lnTo>
                  <a:pt x="0" y="5166360"/>
                </a:lnTo>
                <a:close/>
              </a:path>
            </a:pathLst>
          </a:custGeom>
          <a:solidFill>
            <a:srgbClr val="30303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ontent Placeholder 3"/>
          <p:cNvSpPr>
            <a:spLocks noGrp="1"/>
          </p:cNvSpPr>
          <p:nvPr>
            <p:ph idx="1"/>
          </p:nvPr>
        </p:nvSpPr>
        <p:spPr>
          <a:xfrm>
            <a:off x="628650" y="2173288"/>
            <a:ext cx="3133698" cy="3639684"/>
          </a:xfrm>
        </p:spPr>
        <p:txBody>
          <a:bodyPr anchor="ctr">
            <a:normAutofit/>
          </a:bodyPr>
          <a:lstStyle/>
          <a:p>
            <a:r>
              <a:rPr lang="en-GB" sz="1400" dirty="0">
                <a:solidFill>
                  <a:srgbClr val="FFFFFF"/>
                </a:solidFill>
              </a:rPr>
              <a:t>An economy has introduced a series of successful supply side policies. All other things being equal, which combination of macroeconomic indicators is the most likely outcome?</a:t>
            </a:r>
          </a:p>
          <a:p>
            <a:pPr lvl="1">
              <a:buFont typeface="+mj-lt"/>
              <a:buAutoNum type="alphaLcParenR"/>
            </a:pPr>
            <a:endParaRPr lang="en-GB" sz="1400">
              <a:solidFill>
                <a:srgbClr val="FFFFFF"/>
              </a:solidFill>
            </a:endParaRPr>
          </a:p>
          <a:p>
            <a:pPr lvl="1">
              <a:buFont typeface="+mj-lt"/>
              <a:buAutoNum type="alphaLcParenR"/>
            </a:pPr>
            <a:endParaRPr lang="en-GB" sz="1400">
              <a:solidFill>
                <a:srgbClr val="FFFFFF"/>
              </a:solidFill>
            </a:endParaRPr>
          </a:p>
          <a:p>
            <a:pPr lvl="1">
              <a:buFont typeface="+mj-lt"/>
              <a:buAutoNum type="alphaLcParenR"/>
            </a:pPr>
            <a:endParaRPr lang="en-GB" sz="1400">
              <a:solidFill>
                <a:srgbClr val="FFFFFF"/>
              </a:solidFill>
            </a:endParaRPr>
          </a:p>
          <a:p>
            <a:pPr marL="457200" lvl="1" indent="0">
              <a:buNone/>
            </a:pPr>
            <a:endParaRPr lang="en-GB" sz="1400">
              <a:solidFill>
                <a:srgbClr val="FFFFFF"/>
              </a:solidFill>
              <a:ea typeface="Calibri" panose="020F0502020204030204"/>
              <a:cs typeface="Calibri" panose="020F0502020204030204"/>
            </a:endParaRPr>
          </a:p>
          <a:p>
            <a:endParaRPr lang="en-GB" sz="1400">
              <a:solidFill>
                <a:srgbClr val="FFFFFF"/>
              </a:solidFill>
              <a:ea typeface="Calibri" panose="020F0502020204030204"/>
              <a:cs typeface="Calibri" panose="020F0502020204030204"/>
            </a:endParaRPr>
          </a:p>
        </p:txBody>
      </p:sp>
      <p:graphicFrame>
        <p:nvGraphicFramePr>
          <p:cNvPr id="5" name="Table 4"/>
          <p:cNvGraphicFramePr>
            <a:graphicFrameLocks noGrp="1"/>
          </p:cNvGraphicFramePr>
          <p:nvPr>
            <p:extLst>
              <p:ext uri="{D42A27DB-BD31-4B8C-83A1-F6EECF244321}">
                <p14:modId xmlns:p14="http://schemas.microsoft.com/office/powerpoint/2010/main" val="735312240"/>
              </p:ext>
            </p:extLst>
          </p:nvPr>
        </p:nvGraphicFramePr>
        <p:xfrm>
          <a:off x="4637316" y="3120143"/>
          <a:ext cx="3878036" cy="2109967"/>
        </p:xfrm>
        <a:graphic>
          <a:graphicData uri="http://schemas.openxmlformats.org/drawingml/2006/table">
            <a:tbl>
              <a:tblPr firstRow="1" bandRow="1">
                <a:solidFill>
                  <a:srgbClr val="404040"/>
                </a:solidFill>
                <a:tableStyleId>{5C22544A-7EE6-4342-B048-85BDC9FD1C3A}</a:tableStyleId>
              </a:tblPr>
              <a:tblGrid>
                <a:gridCol w="365452">
                  <a:extLst>
                    <a:ext uri="{9D8B030D-6E8A-4147-A177-3AD203B41FA5}">
                      <a16:colId xmlns:a16="http://schemas.microsoft.com/office/drawing/2014/main" val="20000"/>
                    </a:ext>
                  </a:extLst>
                </a:gridCol>
                <a:gridCol w="1352342">
                  <a:extLst>
                    <a:ext uri="{9D8B030D-6E8A-4147-A177-3AD203B41FA5}">
                      <a16:colId xmlns:a16="http://schemas.microsoft.com/office/drawing/2014/main" val="20001"/>
                    </a:ext>
                  </a:extLst>
                </a:gridCol>
                <a:gridCol w="960172">
                  <a:extLst>
                    <a:ext uri="{9D8B030D-6E8A-4147-A177-3AD203B41FA5}">
                      <a16:colId xmlns:a16="http://schemas.microsoft.com/office/drawing/2014/main" val="20002"/>
                    </a:ext>
                  </a:extLst>
                </a:gridCol>
                <a:gridCol w="1200070">
                  <a:extLst>
                    <a:ext uri="{9D8B030D-6E8A-4147-A177-3AD203B41FA5}">
                      <a16:colId xmlns:a16="http://schemas.microsoft.com/office/drawing/2014/main" val="20003"/>
                    </a:ext>
                  </a:extLst>
                </a:gridCol>
              </a:tblGrid>
              <a:tr h="819163">
                <a:tc>
                  <a:txBody>
                    <a:bodyPr/>
                    <a:lstStyle/>
                    <a:p>
                      <a:pPr algn="ctr"/>
                      <a:endParaRPr lang="en-GB" sz="1400" b="0" cap="none" spc="0">
                        <a:solidFill>
                          <a:schemeClr val="bg1"/>
                        </a:solidFill>
                      </a:endParaRPr>
                    </a:p>
                  </a:txBody>
                  <a:tcPr marL="82744" marR="82744" marT="82744" marB="41372" anchor="ctr">
                    <a:lnL w="12700" cmpd="sng">
                      <a:noFill/>
                    </a:lnL>
                    <a:lnR w="12700" cmpd="sng">
                      <a:noFill/>
                    </a:lnR>
                    <a:lnT w="19050" cap="flat" cmpd="sng" algn="ctr">
                      <a:noFill/>
                      <a:prstDash val="solid"/>
                    </a:lnT>
                    <a:lnB w="38100" cmpd="sng">
                      <a:noFill/>
                    </a:lnB>
                    <a:solidFill>
                      <a:schemeClr val="accent2"/>
                    </a:solidFill>
                  </a:tcPr>
                </a:tc>
                <a:tc>
                  <a:txBody>
                    <a:bodyPr/>
                    <a:lstStyle/>
                    <a:p>
                      <a:pPr algn="ctr"/>
                      <a:r>
                        <a:rPr lang="en-GB" sz="1400" b="0" cap="none" spc="0">
                          <a:solidFill>
                            <a:schemeClr val="bg1"/>
                          </a:solidFill>
                        </a:rPr>
                        <a:t>Employment </a:t>
                      </a:r>
                    </a:p>
                  </a:txBody>
                  <a:tcPr marL="82744" marR="82744" marT="82744" marB="41372" anchor="ctr">
                    <a:lnL w="12700" cmpd="sng">
                      <a:noFill/>
                    </a:lnL>
                    <a:lnR w="12700" cmpd="sng">
                      <a:noFill/>
                    </a:lnR>
                    <a:lnT w="19050" cap="flat" cmpd="sng" algn="ctr">
                      <a:noFill/>
                      <a:prstDash val="solid"/>
                    </a:lnT>
                    <a:lnB w="38100" cmpd="sng">
                      <a:noFill/>
                    </a:lnB>
                    <a:solidFill>
                      <a:schemeClr val="accent2"/>
                    </a:solidFill>
                  </a:tcPr>
                </a:tc>
                <a:tc>
                  <a:txBody>
                    <a:bodyPr/>
                    <a:lstStyle/>
                    <a:p>
                      <a:pPr algn="ctr"/>
                      <a:r>
                        <a:rPr lang="en-GB" sz="1400" b="0" cap="none" spc="0">
                          <a:solidFill>
                            <a:schemeClr val="bg1"/>
                          </a:solidFill>
                        </a:rPr>
                        <a:t>Inflation</a:t>
                      </a:r>
                    </a:p>
                  </a:txBody>
                  <a:tcPr marL="82744" marR="82744" marT="82744" marB="41372" anchor="ctr">
                    <a:lnL w="12700" cmpd="sng">
                      <a:noFill/>
                    </a:lnL>
                    <a:lnR w="12700" cmpd="sng">
                      <a:noFill/>
                    </a:lnR>
                    <a:lnT w="19050" cap="flat" cmpd="sng" algn="ctr">
                      <a:noFill/>
                      <a:prstDash val="solid"/>
                    </a:lnT>
                    <a:lnB w="38100" cmpd="sng">
                      <a:noFill/>
                    </a:lnB>
                    <a:solidFill>
                      <a:schemeClr val="accent2"/>
                    </a:solidFill>
                  </a:tcPr>
                </a:tc>
                <a:tc>
                  <a:txBody>
                    <a:bodyPr/>
                    <a:lstStyle/>
                    <a:p>
                      <a:pPr algn="ctr"/>
                      <a:r>
                        <a:rPr lang="en-GB" sz="1400" b="0" cap="none" spc="0">
                          <a:solidFill>
                            <a:schemeClr val="bg1"/>
                          </a:solidFill>
                        </a:rPr>
                        <a:t>Deficit on the Current Account</a:t>
                      </a:r>
                    </a:p>
                  </a:txBody>
                  <a:tcPr marL="82744" marR="82744" marT="82744" marB="41372" anchor="ctr">
                    <a:lnL w="12700" cmpd="sng">
                      <a:noFill/>
                    </a:lnL>
                    <a:lnR w="12700" cmpd="sng">
                      <a:noFill/>
                    </a:lnR>
                    <a:lnT w="19050" cap="flat" cmpd="sng" algn="ctr">
                      <a:noFill/>
                      <a:prstDash val="solid"/>
                    </a:lnT>
                    <a:lnB w="38100" cmpd="sng">
                      <a:noFill/>
                    </a:lnB>
                    <a:solidFill>
                      <a:schemeClr val="accent2"/>
                    </a:solidFill>
                  </a:tcPr>
                </a:tc>
                <a:extLst>
                  <a:ext uri="{0D108BD9-81ED-4DB2-BD59-A6C34878D82A}">
                    <a16:rowId xmlns:a16="http://schemas.microsoft.com/office/drawing/2014/main" val="10000"/>
                  </a:ext>
                </a:extLst>
              </a:tr>
              <a:tr h="322701">
                <a:tc>
                  <a:txBody>
                    <a:bodyPr/>
                    <a:lstStyle/>
                    <a:p>
                      <a:pPr algn="ctr"/>
                      <a:r>
                        <a:rPr lang="en-GB" sz="1100" b="1" cap="none" spc="0">
                          <a:solidFill>
                            <a:schemeClr val="bg1"/>
                          </a:solidFill>
                        </a:rPr>
                        <a:t>A</a:t>
                      </a:r>
                    </a:p>
                  </a:txBody>
                  <a:tcPr marL="82744" marR="82744" marT="82744" marB="41372">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404040"/>
                    </a:solidFill>
                  </a:tcPr>
                </a:tc>
                <a:tc>
                  <a:txBody>
                    <a:bodyPr/>
                    <a:lstStyle/>
                    <a:p>
                      <a:pPr algn="ctr"/>
                      <a:r>
                        <a:rPr lang="en-GB" sz="1100" cap="none" spc="0">
                          <a:solidFill>
                            <a:schemeClr val="bg1"/>
                          </a:solidFill>
                        </a:rPr>
                        <a:t>Increasing</a:t>
                      </a:r>
                    </a:p>
                  </a:txBody>
                  <a:tcPr marL="82744" marR="82744" marT="82744" marB="41372">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404040"/>
                    </a:solidFill>
                  </a:tcPr>
                </a:tc>
                <a:tc>
                  <a:txBody>
                    <a:bodyPr/>
                    <a:lstStyle/>
                    <a:p>
                      <a:pPr algn="ctr"/>
                      <a:r>
                        <a:rPr lang="en-GB" sz="1100" cap="none" spc="0">
                          <a:solidFill>
                            <a:schemeClr val="bg1"/>
                          </a:solidFill>
                        </a:rPr>
                        <a:t>Decreasing</a:t>
                      </a:r>
                    </a:p>
                  </a:txBody>
                  <a:tcPr marL="82744" marR="82744" marT="82744" marB="41372">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404040"/>
                    </a:solidFill>
                  </a:tcPr>
                </a:tc>
                <a:tc>
                  <a:txBody>
                    <a:bodyPr/>
                    <a:lstStyle/>
                    <a:p>
                      <a:pPr algn="ctr"/>
                      <a:r>
                        <a:rPr lang="en-GB" sz="1100" cap="none" spc="0">
                          <a:solidFill>
                            <a:schemeClr val="bg1"/>
                          </a:solidFill>
                        </a:rPr>
                        <a:t>Decreasing</a:t>
                      </a:r>
                    </a:p>
                  </a:txBody>
                  <a:tcPr marL="82744" marR="82744" marT="82744" marB="41372">
                    <a:lnL w="12700" cmpd="sng">
                      <a:noFill/>
                      <a:prstDash val="solid"/>
                    </a:lnL>
                    <a:lnR w="12700" cmpd="sng">
                      <a:noFill/>
                      <a:prstDash val="solid"/>
                    </a:lnR>
                    <a:lnT w="38100" cmpd="sng">
                      <a:noFill/>
                    </a:lnT>
                    <a:lnB w="12700" cap="flat" cmpd="sng" algn="ctr">
                      <a:solidFill>
                        <a:schemeClr val="bg1">
                          <a:lumMod val="75000"/>
                        </a:schemeClr>
                      </a:solidFill>
                      <a:prstDash val="solid"/>
                    </a:lnB>
                    <a:solidFill>
                      <a:srgbClr val="404040"/>
                    </a:solidFill>
                  </a:tcPr>
                </a:tc>
                <a:extLst>
                  <a:ext uri="{0D108BD9-81ED-4DB2-BD59-A6C34878D82A}">
                    <a16:rowId xmlns:a16="http://schemas.microsoft.com/office/drawing/2014/main" val="10001"/>
                  </a:ext>
                </a:extLst>
              </a:tr>
              <a:tr h="322701">
                <a:tc>
                  <a:txBody>
                    <a:bodyPr/>
                    <a:lstStyle/>
                    <a:p>
                      <a:pPr algn="ctr"/>
                      <a:r>
                        <a:rPr lang="en-GB" sz="1100" b="1" cap="none" spc="0">
                          <a:solidFill>
                            <a:schemeClr val="bg1"/>
                          </a:solidFill>
                        </a:rPr>
                        <a:t>B</a:t>
                      </a:r>
                    </a:p>
                  </a:txBody>
                  <a:tcPr marL="82744" marR="82744" marT="82744" marB="41372">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pPr algn="ctr"/>
                      <a:r>
                        <a:rPr lang="en-GB" sz="1100" cap="none" spc="0">
                          <a:solidFill>
                            <a:schemeClr val="bg1"/>
                          </a:solidFill>
                        </a:rPr>
                        <a:t>Decreasing</a:t>
                      </a:r>
                    </a:p>
                  </a:txBody>
                  <a:tcPr marL="82744" marR="82744" marT="82744" marB="41372">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pPr algn="ctr"/>
                      <a:r>
                        <a:rPr lang="en-GB" sz="1100" cap="none" spc="0">
                          <a:solidFill>
                            <a:schemeClr val="bg1"/>
                          </a:solidFill>
                        </a:rPr>
                        <a:t>Increasing</a:t>
                      </a:r>
                    </a:p>
                  </a:txBody>
                  <a:tcPr marL="82744" marR="82744" marT="82744" marB="41372">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pPr algn="ctr"/>
                      <a:r>
                        <a:rPr lang="en-GB" sz="1100" cap="none" spc="0">
                          <a:solidFill>
                            <a:schemeClr val="bg1"/>
                          </a:solidFill>
                        </a:rPr>
                        <a:t>Increasing</a:t>
                      </a:r>
                    </a:p>
                  </a:txBody>
                  <a:tcPr marL="82744" marR="82744" marT="82744" marB="41372">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extLst>
                  <a:ext uri="{0D108BD9-81ED-4DB2-BD59-A6C34878D82A}">
                    <a16:rowId xmlns:a16="http://schemas.microsoft.com/office/drawing/2014/main" val="10002"/>
                  </a:ext>
                </a:extLst>
              </a:tr>
              <a:tr h="322701">
                <a:tc>
                  <a:txBody>
                    <a:bodyPr/>
                    <a:lstStyle/>
                    <a:p>
                      <a:pPr algn="ctr"/>
                      <a:r>
                        <a:rPr lang="en-GB" sz="1100" b="1" cap="none" spc="0">
                          <a:solidFill>
                            <a:schemeClr val="bg1"/>
                          </a:solidFill>
                        </a:rPr>
                        <a:t>C</a:t>
                      </a:r>
                    </a:p>
                  </a:txBody>
                  <a:tcPr marL="82744" marR="82744" marT="82744" marB="41372">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tc>
                  <a:txBody>
                    <a:bodyPr/>
                    <a:lstStyle/>
                    <a:p>
                      <a:pPr algn="ctr"/>
                      <a:r>
                        <a:rPr lang="en-GB" sz="1100" cap="none" spc="0">
                          <a:solidFill>
                            <a:schemeClr val="bg1"/>
                          </a:solidFill>
                        </a:rPr>
                        <a:t>Increasing</a:t>
                      </a:r>
                    </a:p>
                  </a:txBody>
                  <a:tcPr marL="82744" marR="82744" marT="82744" marB="41372">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tc>
                  <a:txBody>
                    <a:bodyPr/>
                    <a:lstStyle/>
                    <a:p>
                      <a:pPr algn="ctr"/>
                      <a:r>
                        <a:rPr lang="en-GB" sz="1100" cap="none" spc="0">
                          <a:solidFill>
                            <a:schemeClr val="bg1"/>
                          </a:solidFill>
                        </a:rPr>
                        <a:t>Increasing</a:t>
                      </a:r>
                    </a:p>
                  </a:txBody>
                  <a:tcPr marL="82744" marR="82744" marT="82744" marB="41372">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tc>
                  <a:txBody>
                    <a:bodyPr/>
                    <a:lstStyle/>
                    <a:p>
                      <a:pPr algn="ctr"/>
                      <a:r>
                        <a:rPr lang="en-GB" sz="1100" cap="none" spc="0">
                          <a:solidFill>
                            <a:schemeClr val="bg1"/>
                          </a:solidFill>
                        </a:rPr>
                        <a:t>Decreasing</a:t>
                      </a:r>
                    </a:p>
                  </a:txBody>
                  <a:tcPr marL="82744" marR="82744" marT="82744" marB="41372">
                    <a:lnL w="12700" cmpd="sng">
                      <a:noFill/>
                      <a:prstDash val="solid"/>
                    </a:lnL>
                    <a:lnR w="12700" cmpd="sng">
                      <a:noFill/>
                      <a:prstDash val="solid"/>
                    </a:lnR>
                    <a:lnT w="12700" cmpd="sng">
                      <a:noFill/>
                      <a:prstDash val="solid"/>
                    </a:lnT>
                    <a:lnB w="12700" cap="flat" cmpd="sng" algn="ctr">
                      <a:solidFill>
                        <a:schemeClr val="bg1">
                          <a:lumMod val="75000"/>
                        </a:schemeClr>
                      </a:solidFill>
                      <a:prstDash val="solid"/>
                    </a:lnB>
                    <a:solidFill>
                      <a:srgbClr val="404040"/>
                    </a:solidFill>
                  </a:tcPr>
                </a:tc>
                <a:extLst>
                  <a:ext uri="{0D108BD9-81ED-4DB2-BD59-A6C34878D82A}">
                    <a16:rowId xmlns:a16="http://schemas.microsoft.com/office/drawing/2014/main" val="10003"/>
                  </a:ext>
                </a:extLst>
              </a:tr>
              <a:tr h="322701">
                <a:tc>
                  <a:txBody>
                    <a:bodyPr/>
                    <a:lstStyle/>
                    <a:p>
                      <a:pPr algn="ctr"/>
                      <a:r>
                        <a:rPr lang="en-GB" sz="1100" b="1" cap="none" spc="0">
                          <a:solidFill>
                            <a:schemeClr val="bg1"/>
                          </a:solidFill>
                        </a:rPr>
                        <a:t>D</a:t>
                      </a:r>
                    </a:p>
                  </a:txBody>
                  <a:tcPr marL="82744" marR="82744" marT="82744" marB="41372">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pPr algn="ctr"/>
                      <a:r>
                        <a:rPr lang="en-GB" sz="1100" cap="none" spc="0">
                          <a:solidFill>
                            <a:schemeClr val="bg1"/>
                          </a:solidFill>
                        </a:rPr>
                        <a:t>Decreasing</a:t>
                      </a:r>
                    </a:p>
                  </a:txBody>
                  <a:tcPr marL="82744" marR="82744" marT="82744" marB="41372">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pPr algn="ctr"/>
                      <a:r>
                        <a:rPr lang="en-GB" sz="1100" cap="none" spc="0">
                          <a:solidFill>
                            <a:schemeClr val="bg1"/>
                          </a:solidFill>
                        </a:rPr>
                        <a:t>Decreasing</a:t>
                      </a:r>
                    </a:p>
                  </a:txBody>
                  <a:tcPr marL="82744" marR="82744" marT="82744" marB="41372">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tc>
                  <a:txBody>
                    <a:bodyPr/>
                    <a:lstStyle/>
                    <a:p>
                      <a:pPr algn="ctr"/>
                      <a:r>
                        <a:rPr lang="en-GB" sz="1100" cap="none" spc="0">
                          <a:solidFill>
                            <a:schemeClr val="bg1"/>
                          </a:solidFill>
                        </a:rPr>
                        <a:t>Increasing</a:t>
                      </a:r>
                    </a:p>
                  </a:txBody>
                  <a:tcPr marL="82744" marR="82744" marT="82744" marB="41372">
                    <a:lnL w="12700" cmpd="sng">
                      <a:noFill/>
                      <a:prstDash val="solid"/>
                    </a:lnL>
                    <a:lnR w="12700" cmpd="sng">
                      <a:noFill/>
                      <a:prstDash val="solid"/>
                    </a:lnR>
                    <a:lnT w="12700" cap="flat" cmpd="sng" algn="ctr">
                      <a:solidFill>
                        <a:schemeClr val="bg1">
                          <a:lumMod val="75000"/>
                        </a:schemeClr>
                      </a:solidFill>
                      <a:prstDash val="solid"/>
                    </a:lnT>
                    <a:lnB w="12700" cmpd="sng">
                      <a:noFill/>
                      <a:prstDash val="solid"/>
                    </a:lnB>
                    <a:solidFill>
                      <a:srgbClr val="262626"/>
                    </a:solidFill>
                  </a:tcPr>
                </a:tc>
                <a:extLst>
                  <a:ext uri="{0D108BD9-81ED-4DB2-BD59-A6C34878D82A}">
                    <a16:rowId xmlns:a16="http://schemas.microsoft.com/office/drawing/2014/main" val="10004"/>
                  </a:ext>
                </a:extLst>
              </a:tr>
            </a:tbl>
          </a:graphicData>
        </a:graphic>
      </p:graphicFrame>
      <p:pic>
        <p:nvPicPr>
          <p:cNvPr id="3" name="Picture 2">
            <a:extLst>
              <a:ext uri="{FF2B5EF4-FFF2-40B4-BE49-F238E27FC236}">
                <a16:creationId xmlns:a16="http://schemas.microsoft.com/office/drawing/2014/main" id="{9A3C3123-8C75-04C6-2396-202278AEC1DF}"/>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6" name="Picture 5">
            <a:extLst>
              <a:ext uri="{FF2B5EF4-FFF2-40B4-BE49-F238E27FC236}">
                <a16:creationId xmlns:a16="http://schemas.microsoft.com/office/drawing/2014/main" id="{354AE09B-0AFD-CB19-1EDA-E972C17A2514}"/>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7" name="Footer Placeholder 2">
            <a:extLst>
              <a:ext uri="{FF2B5EF4-FFF2-40B4-BE49-F238E27FC236}">
                <a16:creationId xmlns:a16="http://schemas.microsoft.com/office/drawing/2014/main" id="{791055AE-9B77-CEF8-3A47-427960D30EBC}"/>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5251C080-B6F8-BDE0-E89F-73427FB7575A}"/>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162833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40022" y="365760"/>
            <a:ext cx="7025402" cy="1188720"/>
          </a:xfrm>
        </p:spPr>
        <p:txBody>
          <a:bodyPr>
            <a:normAutofit/>
          </a:bodyPr>
          <a:lstStyle/>
          <a:p>
            <a:r>
              <a:rPr lang="en-GB"/>
              <a:t>Multiple Choice 4</a:t>
            </a:r>
          </a:p>
        </p:txBody>
      </p:sp>
      <p:sp>
        <p:nvSpPr>
          <p:cNvPr id="9" name="Freeform: Shape 8">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Content Placeholder 3"/>
          <p:cNvSpPr>
            <a:spLocks noGrp="1"/>
          </p:cNvSpPr>
          <p:nvPr>
            <p:ph idx="1"/>
          </p:nvPr>
        </p:nvSpPr>
        <p:spPr>
          <a:xfrm>
            <a:off x="1240022" y="2176272"/>
            <a:ext cx="7025403" cy="4041648"/>
          </a:xfrm>
        </p:spPr>
        <p:txBody>
          <a:bodyPr vert="horz" lIns="91440" tIns="45720" rIns="91440" bIns="45720" rtlCol="0" anchor="t">
            <a:normAutofit/>
          </a:bodyPr>
          <a:lstStyle/>
          <a:p>
            <a:r>
              <a:rPr lang="en-GB" sz="2100"/>
              <a:t>A cut in income tax could be considered</a:t>
            </a:r>
          </a:p>
          <a:p>
            <a:pPr marL="630238" indent="-361950">
              <a:buFont typeface="+mj-lt"/>
              <a:buAutoNum type="alphaLcParenR"/>
            </a:pPr>
            <a:r>
              <a:rPr lang="en-GB" sz="2100"/>
              <a:t>both a monetary policy and a fiscal policy</a:t>
            </a:r>
          </a:p>
          <a:p>
            <a:pPr marL="630238" indent="-361950">
              <a:buFont typeface="+mj-lt"/>
              <a:buAutoNum type="alphaLcParenR"/>
            </a:pPr>
            <a:r>
              <a:rPr lang="en-GB" sz="2100"/>
              <a:t>both a monetary policy and a supply-side policy</a:t>
            </a:r>
          </a:p>
          <a:p>
            <a:pPr marL="630238" indent="-361950">
              <a:buFont typeface="+mj-lt"/>
              <a:buAutoNum type="alphaLcParenR"/>
            </a:pPr>
            <a:r>
              <a:rPr lang="en-GB" sz="2100"/>
              <a:t>both a fiscal policy and a supply-side policy</a:t>
            </a:r>
          </a:p>
          <a:p>
            <a:pPr marL="629920" indent="-361950">
              <a:buFont typeface="+mj-lt"/>
              <a:buAutoNum type="alphaLcParenR"/>
            </a:pPr>
            <a:r>
              <a:rPr lang="en-GB" sz="2100"/>
              <a:t>neither a monetary policy nor a fiscal policy</a:t>
            </a:r>
            <a:endParaRPr lang="en-GB" sz="2100">
              <a:ea typeface="Calibri"/>
              <a:cs typeface="Calibri"/>
            </a:endParaRPr>
          </a:p>
        </p:txBody>
      </p:sp>
      <p:pic>
        <p:nvPicPr>
          <p:cNvPr id="3" name="Picture 2">
            <a:extLst>
              <a:ext uri="{FF2B5EF4-FFF2-40B4-BE49-F238E27FC236}">
                <a16:creationId xmlns:a16="http://schemas.microsoft.com/office/drawing/2014/main" id="{190E54AC-DD1C-0874-1626-E9F4B0F6E99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81D83567-ECF7-C978-0E99-6C8BA76DD7C8}"/>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D9F83AC2-90E2-EBE7-B95D-274488B679CA}"/>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1C63971-A947-79F0-B7CF-2D481C82602D}"/>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4258232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Freeform: Shape 1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22" name="Group 2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2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2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txBody>
            <a:bodyPr/>
            <a:lstStyle/>
            <a:p>
              <a:endParaRPr lang="en-GB"/>
            </a:p>
          </p:txBody>
        </p:sp>
        <p:sp>
          <p:nvSpPr>
            <p:cNvPr id="2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txBody>
            <a:bodyPr/>
            <a:lstStyle/>
            <a:p>
              <a:endParaRPr lang="en-GB"/>
            </a:p>
          </p:txBody>
        </p:sp>
        <p:sp>
          <p:nvSpPr>
            <p:cNvPr id="2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2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2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txBody>
            <a:bodyPr/>
            <a:lstStyle/>
            <a:p>
              <a:endParaRPr lang="en-GB"/>
            </a:p>
          </p:txBody>
        </p:sp>
      </p:grpSp>
      <p:sp>
        <p:nvSpPr>
          <p:cNvPr id="5" name="Title 1"/>
          <p:cNvSpPr>
            <a:spLocks noGrp="1"/>
          </p:cNvSpPr>
          <p:nvPr>
            <p:ph type="title"/>
          </p:nvPr>
        </p:nvSpPr>
        <p:spPr>
          <a:xfrm>
            <a:off x="401265" y="685800"/>
            <a:ext cx="2085203" cy="5105400"/>
          </a:xfrm>
        </p:spPr>
        <p:txBody>
          <a:bodyPr>
            <a:normAutofit/>
          </a:bodyPr>
          <a:lstStyle/>
          <a:p>
            <a:r>
              <a:rPr lang="en-GB" sz="3500">
                <a:solidFill>
                  <a:srgbClr val="FFFFFF"/>
                </a:solidFill>
              </a:rPr>
              <a:t>Learning Objectives</a:t>
            </a:r>
            <a:endParaRPr lang="en-US" sz="3500">
              <a:solidFill>
                <a:srgbClr val="FFFFFF"/>
              </a:solidFill>
            </a:endParaRPr>
          </a:p>
        </p:txBody>
      </p:sp>
      <p:graphicFrame>
        <p:nvGraphicFramePr>
          <p:cNvPr id="16" name="Content Placeholder 2">
            <a:extLst>
              <a:ext uri="{FF2B5EF4-FFF2-40B4-BE49-F238E27FC236}">
                <a16:creationId xmlns:a16="http://schemas.microsoft.com/office/drawing/2014/main" id="{572427B3-EFE0-4922-6B94-726F7B223517}"/>
              </a:ext>
            </a:extLst>
          </p:cNvPr>
          <p:cNvGraphicFramePr>
            <a:graphicFrameLocks noGrp="1"/>
          </p:cNvGraphicFramePr>
          <p:nvPr>
            <p:ph idx="1"/>
            <p:extLst>
              <p:ext uri="{D42A27DB-BD31-4B8C-83A1-F6EECF244321}">
                <p14:modId xmlns:p14="http://schemas.microsoft.com/office/powerpoint/2010/main" val="3022836390"/>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Picture 1">
            <a:extLst>
              <a:ext uri="{FF2B5EF4-FFF2-40B4-BE49-F238E27FC236}">
                <a16:creationId xmlns:a16="http://schemas.microsoft.com/office/drawing/2014/main" id="{BE3553DD-DBEE-A110-5E29-A88896A6502C}"/>
              </a:ext>
            </a:extLst>
          </p:cNvPr>
          <p:cNvPicPr>
            <a:picLocks noChangeAspect="1"/>
          </p:cNvPicPr>
          <p:nvPr/>
        </p:nvPicPr>
        <p:blipFill>
          <a:blip r:embed="rId7"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3" name="Picture 2">
            <a:extLst>
              <a:ext uri="{FF2B5EF4-FFF2-40B4-BE49-F238E27FC236}">
                <a16:creationId xmlns:a16="http://schemas.microsoft.com/office/drawing/2014/main" id="{22792AC6-07B5-B8F0-60D6-9674457541A6}"/>
              </a:ext>
            </a:extLst>
          </p:cNvPr>
          <p:cNvPicPr>
            <a:picLocks noChangeAspect="1"/>
          </p:cNvPicPr>
          <p:nvPr/>
        </p:nvPicPr>
        <p:blipFill>
          <a:blip r:embed="rId8"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4" name="Footer Placeholder 2">
            <a:extLst>
              <a:ext uri="{FF2B5EF4-FFF2-40B4-BE49-F238E27FC236}">
                <a16:creationId xmlns:a16="http://schemas.microsoft.com/office/drawing/2014/main" id="{3BBB4F2F-16B4-AFB5-C17D-FFADA149EE80}"/>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640F9537-543B-CC0B-D0ED-8DC512FA2BC5}"/>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9581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089" name="Rectangle 46088">
            <a:extLst>
              <a:ext uri="{FF2B5EF4-FFF2-40B4-BE49-F238E27FC236}">
                <a16:creationId xmlns:a16="http://schemas.microsoft.com/office/drawing/2014/main" id="{9AA72BD9-2C5A-4EDC-931F-5AA08EACA0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6084" name="Picture 4" descr="http://blogpool4tool.com/wp-content/uploads/2012/09/industry-Manufacturing.jpeg"/>
          <p:cNvPicPr>
            <a:picLocks noChangeAspect="1" noChangeArrowheads="1"/>
          </p:cNvPicPr>
          <p:nvPr/>
        </p:nvPicPr>
        <p:blipFill rotWithShape="1">
          <a:blip r:embed="rId3" cstate="print"/>
          <a:srcRect r="31141" b="2"/>
          <a:stretch/>
        </p:blipFill>
        <p:spPr bwMode="auto">
          <a:xfrm>
            <a:off x="2641851" y="10"/>
            <a:ext cx="6502149" cy="6857990"/>
          </a:xfrm>
          <a:prstGeom prst="rect">
            <a:avLst/>
          </a:prstGeom>
        </p:spPr>
      </p:pic>
      <p:sp>
        <p:nvSpPr>
          <p:cNvPr id="46091" name="Rectangle 46090">
            <a:extLst>
              <a:ext uri="{FF2B5EF4-FFF2-40B4-BE49-F238E27FC236}">
                <a16:creationId xmlns:a16="http://schemas.microsoft.com/office/drawing/2014/main" id="{DD3981AC-7B61-4947-BCF3-F7AA7FA38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1745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78320" y="1161288"/>
            <a:ext cx="2578608" cy="1124712"/>
          </a:xfrm>
        </p:spPr>
        <p:txBody>
          <a:bodyPr anchor="b">
            <a:normAutofit/>
          </a:bodyPr>
          <a:lstStyle/>
          <a:p>
            <a:r>
              <a:rPr lang="en-GB" sz="2400"/>
              <a:t>Supply-side Policy: A Definition</a:t>
            </a:r>
          </a:p>
        </p:txBody>
      </p:sp>
      <p:sp>
        <p:nvSpPr>
          <p:cNvPr id="46093" name="Rectangle 46092">
            <a:extLst>
              <a:ext uri="{FF2B5EF4-FFF2-40B4-BE49-F238E27FC236}">
                <a16:creationId xmlns:a16="http://schemas.microsoft.com/office/drawing/2014/main" id="{55D4142C-5077-457F-A6AD-3FECFDB39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87775" y="674370"/>
            <a:ext cx="73152" cy="4114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46095" name="Rectangle 46094">
            <a:extLst>
              <a:ext uri="{FF2B5EF4-FFF2-40B4-BE49-F238E27FC236}">
                <a16:creationId xmlns:a16="http://schemas.microsoft.com/office/drawing/2014/main" id="{7A5F0580-5EE9-419F-96EE-B6529EF6E7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183" y="2443480"/>
            <a:ext cx="2475738"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278320" y="2718054"/>
            <a:ext cx="2579180" cy="3207258"/>
          </a:xfrm>
        </p:spPr>
        <p:txBody>
          <a:bodyPr anchor="t">
            <a:normAutofit/>
          </a:bodyPr>
          <a:lstStyle/>
          <a:p>
            <a:pPr marL="0" indent="0">
              <a:buNone/>
              <a:defRPr/>
            </a:pPr>
            <a:r>
              <a:rPr lang="en-GB" sz="2400" dirty="0"/>
              <a:t>“Policies that seek to improve the long run productive potential of the economy.”</a:t>
            </a:r>
          </a:p>
          <a:p>
            <a:pPr marL="0" indent="0">
              <a:buNone/>
            </a:pPr>
            <a:endParaRPr lang="en-GB" sz="2400" dirty="0">
              <a:ea typeface="Calibri" panose="020F0502020204030204"/>
              <a:cs typeface="Calibri" panose="020F0502020204030204"/>
            </a:endParaRPr>
          </a:p>
          <a:p>
            <a:pPr marL="0" indent="0">
              <a:buNone/>
            </a:pPr>
            <a:endParaRPr lang="en-GB" sz="2400" dirty="0"/>
          </a:p>
          <a:p>
            <a:pPr marL="0" indent="0">
              <a:buNone/>
            </a:pPr>
            <a:endParaRPr lang="en-GB" sz="2400" dirty="0"/>
          </a:p>
          <a:p>
            <a:pPr marL="0" indent="0">
              <a:buNone/>
            </a:pPr>
            <a:endParaRPr lang="en-GB" sz="2400" dirty="0"/>
          </a:p>
        </p:txBody>
      </p:sp>
      <p:pic>
        <p:nvPicPr>
          <p:cNvPr id="4" name="Picture 3">
            <a:extLst>
              <a:ext uri="{FF2B5EF4-FFF2-40B4-BE49-F238E27FC236}">
                <a16:creationId xmlns:a16="http://schemas.microsoft.com/office/drawing/2014/main" id="{3C1178E3-3676-0DF2-876D-F0B69818B1D5}"/>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64BB1344-DD2B-C727-9E7D-973FCB84A84C}"/>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6835F507-6229-E87D-AAD4-EE1043E98032}"/>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C77AB34-23F8-A41C-2C1F-CF57C1393648}"/>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933423711"/>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C232B152-3720-4D3B-97ED-45CE5483F1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11BAB570-FF10-4E96-8A3F-FA9804702B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3520273" cy="6858000"/>
          </a:xfrm>
          <a:custGeom>
            <a:avLst/>
            <a:gdLst>
              <a:gd name="connsiteX0" fmla="*/ 0 w 4693698"/>
              <a:gd name="connsiteY0" fmla="*/ 0 h 6858000"/>
              <a:gd name="connsiteX1" fmla="*/ 420914 w 4693698"/>
              <a:gd name="connsiteY1" fmla="*/ 0 h 6858000"/>
              <a:gd name="connsiteX2" fmla="*/ 1582057 w 4693698"/>
              <a:gd name="connsiteY2" fmla="*/ 0 h 6858000"/>
              <a:gd name="connsiteX3" fmla="*/ 4503903 w 4693698"/>
              <a:gd name="connsiteY3" fmla="*/ 0 h 6858000"/>
              <a:gd name="connsiteX4" fmla="*/ 4508943 w 4693698"/>
              <a:gd name="connsiteY4" fmla="*/ 66675 h 6858000"/>
              <a:gd name="connsiteX5" fmla="*/ 4517340 w 4693698"/>
              <a:gd name="connsiteY5" fmla="*/ 122237 h 6858000"/>
              <a:gd name="connsiteX6" fmla="*/ 4527418 w 4693698"/>
              <a:gd name="connsiteY6" fmla="*/ 174625 h 6858000"/>
              <a:gd name="connsiteX7" fmla="*/ 4544214 w 4693698"/>
              <a:gd name="connsiteY7" fmla="*/ 217487 h 6858000"/>
              <a:gd name="connsiteX8" fmla="*/ 4561010 w 4693698"/>
              <a:gd name="connsiteY8" fmla="*/ 260350 h 6858000"/>
              <a:gd name="connsiteX9" fmla="*/ 4581165 w 4693698"/>
              <a:gd name="connsiteY9" fmla="*/ 296862 h 6858000"/>
              <a:gd name="connsiteX10" fmla="*/ 4601320 w 4693698"/>
              <a:gd name="connsiteY10" fmla="*/ 334962 h 6858000"/>
              <a:gd name="connsiteX11" fmla="*/ 4619796 w 4693698"/>
              <a:gd name="connsiteY11" fmla="*/ 369887 h 6858000"/>
              <a:gd name="connsiteX12" fmla="*/ 4638271 w 4693698"/>
              <a:gd name="connsiteY12" fmla="*/ 409575 h 6858000"/>
              <a:gd name="connsiteX13" fmla="*/ 4655067 w 4693698"/>
              <a:gd name="connsiteY13" fmla="*/ 450850 h 6858000"/>
              <a:gd name="connsiteX14" fmla="*/ 4670184 w 4693698"/>
              <a:gd name="connsiteY14" fmla="*/ 496887 h 6858000"/>
              <a:gd name="connsiteX15" fmla="*/ 4681941 w 4693698"/>
              <a:gd name="connsiteY15" fmla="*/ 546100 h 6858000"/>
              <a:gd name="connsiteX16" fmla="*/ 4690339 w 4693698"/>
              <a:gd name="connsiteY16" fmla="*/ 606425 h 6858000"/>
              <a:gd name="connsiteX17" fmla="*/ 4693698 w 4693698"/>
              <a:gd name="connsiteY17" fmla="*/ 673100 h 6858000"/>
              <a:gd name="connsiteX18" fmla="*/ 4690339 w 4693698"/>
              <a:gd name="connsiteY18" fmla="*/ 744537 h 6858000"/>
              <a:gd name="connsiteX19" fmla="*/ 4681941 w 4693698"/>
              <a:gd name="connsiteY19" fmla="*/ 801687 h 6858000"/>
              <a:gd name="connsiteX20" fmla="*/ 4670184 w 4693698"/>
              <a:gd name="connsiteY20" fmla="*/ 854075 h 6858000"/>
              <a:gd name="connsiteX21" fmla="*/ 4655067 w 4693698"/>
              <a:gd name="connsiteY21" fmla="*/ 901700 h 6858000"/>
              <a:gd name="connsiteX22" fmla="*/ 4638271 w 4693698"/>
              <a:gd name="connsiteY22" fmla="*/ 942975 h 6858000"/>
              <a:gd name="connsiteX23" fmla="*/ 4618116 w 4693698"/>
              <a:gd name="connsiteY23" fmla="*/ 981075 h 6858000"/>
              <a:gd name="connsiteX24" fmla="*/ 4597961 w 4693698"/>
              <a:gd name="connsiteY24" fmla="*/ 1017587 h 6858000"/>
              <a:gd name="connsiteX25" fmla="*/ 4577806 w 4693698"/>
              <a:gd name="connsiteY25" fmla="*/ 1055687 h 6858000"/>
              <a:gd name="connsiteX26" fmla="*/ 4559330 w 4693698"/>
              <a:gd name="connsiteY26" fmla="*/ 1095375 h 6858000"/>
              <a:gd name="connsiteX27" fmla="*/ 4540854 w 4693698"/>
              <a:gd name="connsiteY27" fmla="*/ 1136650 h 6858000"/>
              <a:gd name="connsiteX28" fmla="*/ 4525739 w 4693698"/>
              <a:gd name="connsiteY28" fmla="*/ 1182687 h 6858000"/>
              <a:gd name="connsiteX29" fmla="*/ 4515661 w 4693698"/>
              <a:gd name="connsiteY29" fmla="*/ 1235075 h 6858000"/>
              <a:gd name="connsiteX30" fmla="*/ 4505583 w 4693698"/>
              <a:gd name="connsiteY30" fmla="*/ 1295400 h 6858000"/>
              <a:gd name="connsiteX31" fmla="*/ 4503903 w 4693698"/>
              <a:gd name="connsiteY31" fmla="*/ 1363662 h 6858000"/>
              <a:gd name="connsiteX32" fmla="*/ 4505583 w 4693698"/>
              <a:gd name="connsiteY32" fmla="*/ 1431925 h 6858000"/>
              <a:gd name="connsiteX33" fmla="*/ 4515661 w 4693698"/>
              <a:gd name="connsiteY33" fmla="*/ 1492250 h 6858000"/>
              <a:gd name="connsiteX34" fmla="*/ 4525739 w 4693698"/>
              <a:gd name="connsiteY34" fmla="*/ 1544637 h 6858000"/>
              <a:gd name="connsiteX35" fmla="*/ 4540854 w 4693698"/>
              <a:gd name="connsiteY35" fmla="*/ 1589087 h 6858000"/>
              <a:gd name="connsiteX36" fmla="*/ 4559330 w 4693698"/>
              <a:gd name="connsiteY36" fmla="*/ 1631950 h 6858000"/>
              <a:gd name="connsiteX37" fmla="*/ 4577806 w 4693698"/>
              <a:gd name="connsiteY37" fmla="*/ 1671637 h 6858000"/>
              <a:gd name="connsiteX38" fmla="*/ 4597961 w 4693698"/>
              <a:gd name="connsiteY38" fmla="*/ 1708150 h 6858000"/>
              <a:gd name="connsiteX39" fmla="*/ 4618116 w 4693698"/>
              <a:gd name="connsiteY39" fmla="*/ 1743075 h 6858000"/>
              <a:gd name="connsiteX40" fmla="*/ 4638271 w 4693698"/>
              <a:gd name="connsiteY40" fmla="*/ 1782762 h 6858000"/>
              <a:gd name="connsiteX41" fmla="*/ 4655067 w 4693698"/>
              <a:gd name="connsiteY41" fmla="*/ 1824037 h 6858000"/>
              <a:gd name="connsiteX42" fmla="*/ 4670184 w 4693698"/>
              <a:gd name="connsiteY42" fmla="*/ 1870075 h 6858000"/>
              <a:gd name="connsiteX43" fmla="*/ 4681941 w 4693698"/>
              <a:gd name="connsiteY43" fmla="*/ 1922462 h 6858000"/>
              <a:gd name="connsiteX44" fmla="*/ 4690339 w 4693698"/>
              <a:gd name="connsiteY44" fmla="*/ 1982787 h 6858000"/>
              <a:gd name="connsiteX45" fmla="*/ 4693698 w 4693698"/>
              <a:gd name="connsiteY45" fmla="*/ 2051050 h 6858000"/>
              <a:gd name="connsiteX46" fmla="*/ 4690339 w 4693698"/>
              <a:gd name="connsiteY46" fmla="*/ 2119312 h 6858000"/>
              <a:gd name="connsiteX47" fmla="*/ 4681941 w 4693698"/>
              <a:gd name="connsiteY47" fmla="*/ 2179637 h 6858000"/>
              <a:gd name="connsiteX48" fmla="*/ 4670184 w 4693698"/>
              <a:gd name="connsiteY48" fmla="*/ 2232025 h 6858000"/>
              <a:gd name="connsiteX49" fmla="*/ 4655067 w 4693698"/>
              <a:gd name="connsiteY49" fmla="*/ 2278062 h 6858000"/>
              <a:gd name="connsiteX50" fmla="*/ 4638271 w 4693698"/>
              <a:gd name="connsiteY50" fmla="*/ 2319337 h 6858000"/>
              <a:gd name="connsiteX51" fmla="*/ 4618116 w 4693698"/>
              <a:gd name="connsiteY51" fmla="*/ 2359025 h 6858000"/>
              <a:gd name="connsiteX52" fmla="*/ 4597961 w 4693698"/>
              <a:gd name="connsiteY52" fmla="*/ 2395537 h 6858000"/>
              <a:gd name="connsiteX53" fmla="*/ 4577806 w 4693698"/>
              <a:gd name="connsiteY53" fmla="*/ 2433637 h 6858000"/>
              <a:gd name="connsiteX54" fmla="*/ 4559330 w 4693698"/>
              <a:gd name="connsiteY54" fmla="*/ 2471737 h 6858000"/>
              <a:gd name="connsiteX55" fmla="*/ 4540854 w 4693698"/>
              <a:gd name="connsiteY55" fmla="*/ 2513012 h 6858000"/>
              <a:gd name="connsiteX56" fmla="*/ 4525739 w 4693698"/>
              <a:gd name="connsiteY56" fmla="*/ 2560637 h 6858000"/>
              <a:gd name="connsiteX57" fmla="*/ 4515661 w 4693698"/>
              <a:gd name="connsiteY57" fmla="*/ 2613025 h 6858000"/>
              <a:gd name="connsiteX58" fmla="*/ 4505583 w 4693698"/>
              <a:gd name="connsiteY58" fmla="*/ 2671762 h 6858000"/>
              <a:gd name="connsiteX59" fmla="*/ 4503903 w 4693698"/>
              <a:gd name="connsiteY59" fmla="*/ 2741612 h 6858000"/>
              <a:gd name="connsiteX60" fmla="*/ 4505583 w 4693698"/>
              <a:gd name="connsiteY60" fmla="*/ 2809875 h 6858000"/>
              <a:gd name="connsiteX61" fmla="*/ 4515661 w 4693698"/>
              <a:gd name="connsiteY61" fmla="*/ 2868612 h 6858000"/>
              <a:gd name="connsiteX62" fmla="*/ 4525739 w 4693698"/>
              <a:gd name="connsiteY62" fmla="*/ 2922587 h 6858000"/>
              <a:gd name="connsiteX63" fmla="*/ 4540854 w 4693698"/>
              <a:gd name="connsiteY63" fmla="*/ 2967037 h 6858000"/>
              <a:gd name="connsiteX64" fmla="*/ 4559330 w 4693698"/>
              <a:gd name="connsiteY64" fmla="*/ 3009900 h 6858000"/>
              <a:gd name="connsiteX65" fmla="*/ 4577806 w 4693698"/>
              <a:gd name="connsiteY65" fmla="*/ 3046412 h 6858000"/>
              <a:gd name="connsiteX66" fmla="*/ 4597961 w 4693698"/>
              <a:gd name="connsiteY66" fmla="*/ 3084512 h 6858000"/>
              <a:gd name="connsiteX67" fmla="*/ 4618116 w 4693698"/>
              <a:gd name="connsiteY67" fmla="*/ 3121025 h 6858000"/>
              <a:gd name="connsiteX68" fmla="*/ 4638271 w 4693698"/>
              <a:gd name="connsiteY68" fmla="*/ 3160712 h 6858000"/>
              <a:gd name="connsiteX69" fmla="*/ 4655067 w 4693698"/>
              <a:gd name="connsiteY69" fmla="*/ 3201987 h 6858000"/>
              <a:gd name="connsiteX70" fmla="*/ 4670184 w 4693698"/>
              <a:gd name="connsiteY70" fmla="*/ 3248025 h 6858000"/>
              <a:gd name="connsiteX71" fmla="*/ 4681941 w 4693698"/>
              <a:gd name="connsiteY71" fmla="*/ 3300412 h 6858000"/>
              <a:gd name="connsiteX72" fmla="*/ 4690339 w 4693698"/>
              <a:gd name="connsiteY72" fmla="*/ 3360737 h 6858000"/>
              <a:gd name="connsiteX73" fmla="*/ 4693698 w 4693698"/>
              <a:gd name="connsiteY73" fmla="*/ 3427412 h 6858000"/>
              <a:gd name="connsiteX74" fmla="*/ 4690339 w 4693698"/>
              <a:gd name="connsiteY74" fmla="*/ 3497262 h 6858000"/>
              <a:gd name="connsiteX75" fmla="*/ 4681941 w 4693698"/>
              <a:gd name="connsiteY75" fmla="*/ 3557587 h 6858000"/>
              <a:gd name="connsiteX76" fmla="*/ 4670184 w 4693698"/>
              <a:gd name="connsiteY76" fmla="*/ 3609975 h 6858000"/>
              <a:gd name="connsiteX77" fmla="*/ 4655067 w 4693698"/>
              <a:gd name="connsiteY77" fmla="*/ 3656012 h 6858000"/>
              <a:gd name="connsiteX78" fmla="*/ 4638271 w 4693698"/>
              <a:gd name="connsiteY78" fmla="*/ 3697287 h 6858000"/>
              <a:gd name="connsiteX79" fmla="*/ 4618116 w 4693698"/>
              <a:gd name="connsiteY79" fmla="*/ 3736975 h 6858000"/>
              <a:gd name="connsiteX80" fmla="*/ 4577806 w 4693698"/>
              <a:gd name="connsiteY80" fmla="*/ 3811587 h 6858000"/>
              <a:gd name="connsiteX81" fmla="*/ 4559330 w 4693698"/>
              <a:gd name="connsiteY81" fmla="*/ 3848100 h 6858000"/>
              <a:gd name="connsiteX82" fmla="*/ 4540854 w 4693698"/>
              <a:gd name="connsiteY82" fmla="*/ 3890962 h 6858000"/>
              <a:gd name="connsiteX83" fmla="*/ 4525739 w 4693698"/>
              <a:gd name="connsiteY83" fmla="*/ 3935412 h 6858000"/>
              <a:gd name="connsiteX84" fmla="*/ 4515661 w 4693698"/>
              <a:gd name="connsiteY84" fmla="*/ 3987800 h 6858000"/>
              <a:gd name="connsiteX85" fmla="*/ 4505583 w 4693698"/>
              <a:gd name="connsiteY85" fmla="*/ 4048125 h 6858000"/>
              <a:gd name="connsiteX86" fmla="*/ 4503903 w 4693698"/>
              <a:gd name="connsiteY86" fmla="*/ 4116387 h 6858000"/>
              <a:gd name="connsiteX87" fmla="*/ 4505583 w 4693698"/>
              <a:gd name="connsiteY87" fmla="*/ 4186237 h 6858000"/>
              <a:gd name="connsiteX88" fmla="*/ 4515661 w 4693698"/>
              <a:gd name="connsiteY88" fmla="*/ 4244975 h 6858000"/>
              <a:gd name="connsiteX89" fmla="*/ 4525739 w 4693698"/>
              <a:gd name="connsiteY89" fmla="*/ 4297362 h 6858000"/>
              <a:gd name="connsiteX90" fmla="*/ 4540854 w 4693698"/>
              <a:gd name="connsiteY90" fmla="*/ 4343400 h 6858000"/>
              <a:gd name="connsiteX91" fmla="*/ 4559330 w 4693698"/>
              <a:gd name="connsiteY91" fmla="*/ 4386262 h 6858000"/>
              <a:gd name="connsiteX92" fmla="*/ 4577806 w 4693698"/>
              <a:gd name="connsiteY92" fmla="*/ 4424362 h 6858000"/>
              <a:gd name="connsiteX93" fmla="*/ 4618116 w 4693698"/>
              <a:gd name="connsiteY93" fmla="*/ 4498975 h 6858000"/>
              <a:gd name="connsiteX94" fmla="*/ 4638271 w 4693698"/>
              <a:gd name="connsiteY94" fmla="*/ 4537075 h 6858000"/>
              <a:gd name="connsiteX95" fmla="*/ 4655067 w 4693698"/>
              <a:gd name="connsiteY95" fmla="*/ 4579937 h 6858000"/>
              <a:gd name="connsiteX96" fmla="*/ 4670184 w 4693698"/>
              <a:gd name="connsiteY96" fmla="*/ 4625975 h 6858000"/>
              <a:gd name="connsiteX97" fmla="*/ 4681941 w 4693698"/>
              <a:gd name="connsiteY97" fmla="*/ 4678362 h 6858000"/>
              <a:gd name="connsiteX98" fmla="*/ 4690339 w 4693698"/>
              <a:gd name="connsiteY98" fmla="*/ 4738687 h 6858000"/>
              <a:gd name="connsiteX99" fmla="*/ 4693698 w 4693698"/>
              <a:gd name="connsiteY99" fmla="*/ 4806950 h 6858000"/>
              <a:gd name="connsiteX100" fmla="*/ 4690339 w 4693698"/>
              <a:gd name="connsiteY100" fmla="*/ 4875212 h 6858000"/>
              <a:gd name="connsiteX101" fmla="*/ 4681941 w 4693698"/>
              <a:gd name="connsiteY101" fmla="*/ 4935537 h 6858000"/>
              <a:gd name="connsiteX102" fmla="*/ 4670184 w 4693698"/>
              <a:gd name="connsiteY102" fmla="*/ 4987925 h 6858000"/>
              <a:gd name="connsiteX103" fmla="*/ 4655067 w 4693698"/>
              <a:gd name="connsiteY103" fmla="*/ 5033962 h 6858000"/>
              <a:gd name="connsiteX104" fmla="*/ 4638271 w 4693698"/>
              <a:gd name="connsiteY104" fmla="*/ 5075237 h 6858000"/>
              <a:gd name="connsiteX105" fmla="*/ 4618116 w 4693698"/>
              <a:gd name="connsiteY105" fmla="*/ 5114925 h 6858000"/>
              <a:gd name="connsiteX106" fmla="*/ 4597961 w 4693698"/>
              <a:gd name="connsiteY106" fmla="*/ 5149850 h 6858000"/>
              <a:gd name="connsiteX107" fmla="*/ 4577806 w 4693698"/>
              <a:gd name="connsiteY107" fmla="*/ 5186362 h 6858000"/>
              <a:gd name="connsiteX108" fmla="*/ 4559330 w 4693698"/>
              <a:gd name="connsiteY108" fmla="*/ 5226050 h 6858000"/>
              <a:gd name="connsiteX109" fmla="*/ 4540854 w 4693698"/>
              <a:gd name="connsiteY109" fmla="*/ 5268912 h 6858000"/>
              <a:gd name="connsiteX110" fmla="*/ 4525739 w 4693698"/>
              <a:gd name="connsiteY110" fmla="*/ 5313362 h 6858000"/>
              <a:gd name="connsiteX111" fmla="*/ 4515661 w 4693698"/>
              <a:gd name="connsiteY111" fmla="*/ 5365750 h 6858000"/>
              <a:gd name="connsiteX112" fmla="*/ 4505583 w 4693698"/>
              <a:gd name="connsiteY112" fmla="*/ 5426075 h 6858000"/>
              <a:gd name="connsiteX113" fmla="*/ 4503903 w 4693698"/>
              <a:gd name="connsiteY113" fmla="*/ 5494337 h 6858000"/>
              <a:gd name="connsiteX114" fmla="*/ 4505583 w 4693698"/>
              <a:gd name="connsiteY114" fmla="*/ 5562600 h 6858000"/>
              <a:gd name="connsiteX115" fmla="*/ 4515661 w 4693698"/>
              <a:gd name="connsiteY115" fmla="*/ 5622925 h 6858000"/>
              <a:gd name="connsiteX116" fmla="*/ 4525739 w 4693698"/>
              <a:gd name="connsiteY116" fmla="*/ 5675312 h 6858000"/>
              <a:gd name="connsiteX117" fmla="*/ 4540854 w 4693698"/>
              <a:gd name="connsiteY117" fmla="*/ 5721350 h 6858000"/>
              <a:gd name="connsiteX118" fmla="*/ 4559330 w 4693698"/>
              <a:gd name="connsiteY118" fmla="*/ 5762625 h 6858000"/>
              <a:gd name="connsiteX119" fmla="*/ 4577806 w 4693698"/>
              <a:gd name="connsiteY119" fmla="*/ 5802312 h 6858000"/>
              <a:gd name="connsiteX120" fmla="*/ 4597961 w 4693698"/>
              <a:gd name="connsiteY120" fmla="*/ 5840412 h 6858000"/>
              <a:gd name="connsiteX121" fmla="*/ 4618116 w 4693698"/>
              <a:gd name="connsiteY121" fmla="*/ 5876925 h 6858000"/>
              <a:gd name="connsiteX122" fmla="*/ 4638271 w 4693698"/>
              <a:gd name="connsiteY122" fmla="*/ 5915025 h 6858000"/>
              <a:gd name="connsiteX123" fmla="*/ 4655067 w 4693698"/>
              <a:gd name="connsiteY123" fmla="*/ 5956300 h 6858000"/>
              <a:gd name="connsiteX124" fmla="*/ 4670184 w 4693698"/>
              <a:gd name="connsiteY124" fmla="*/ 6003925 h 6858000"/>
              <a:gd name="connsiteX125" fmla="*/ 4681941 w 4693698"/>
              <a:gd name="connsiteY125" fmla="*/ 6056312 h 6858000"/>
              <a:gd name="connsiteX126" fmla="*/ 4690339 w 4693698"/>
              <a:gd name="connsiteY126" fmla="*/ 6113462 h 6858000"/>
              <a:gd name="connsiteX127" fmla="*/ 4693698 w 4693698"/>
              <a:gd name="connsiteY127" fmla="*/ 6183312 h 6858000"/>
              <a:gd name="connsiteX128" fmla="*/ 4690339 w 4693698"/>
              <a:gd name="connsiteY128" fmla="*/ 6251575 h 6858000"/>
              <a:gd name="connsiteX129" fmla="*/ 4681941 w 4693698"/>
              <a:gd name="connsiteY129" fmla="*/ 6311900 h 6858000"/>
              <a:gd name="connsiteX130" fmla="*/ 4670184 w 4693698"/>
              <a:gd name="connsiteY130" fmla="*/ 6361112 h 6858000"/>
              <a:gd name="connsiteX131" fmla="*/ 4655067 w 4693698"/>
              <a:gd name="connsiteY131" fmla="*/ 6407150 h 6858000"/>
              <a:gd name="connsiteX132" fmla="*/ 4638271 w 4693698"/>
              <a:gd name="connsiteY132" fmla="*/ 6448425 h 6858000"/>
              <a:gd name="connsiteX133" fmla="*/ 4619796 w 4693698"/>
              <a:gd name="connsiteY133" fmla="*/ 6488112 h 6858000"/>
              <a:gd name="connsiteX134" fmla="*/ 4601320 w 4693698"/>
              <a:gd name="connsiteY134" fmla="*/ 6523037 h 6858000"/>
              <a:gd name="connsiteX135" fmla="*/ 4581165 w 4693698"/>
              <a:gd name="connsiteY135" fmla="*/ 6561137 h 6858000"/>
              <a:gd name="connsiteX136" fmla="*/ 4561010 w 4693698"/>
              <a:gd name="connsiteY136" fmla="*/ 6597650 h 6858000"/>
              <a:gd name="connsiteX137" fmla="*/ 4544214 w 4693698"/>
              <a:gd name="connsiteY137" fmla="*/ 6640512 h 6858000"/>
              <a:gd name="connsiteX138" fmla="*/ 4527418 w 4693698"/>
              <a:gd name="connsiteY138" fmla="*/ 6683375 h 6858000"/>
              <a:gd name="connsiteX139" fmla="*/ 4517340 w 4693698"/>
              <a:gd name="connsiteY139" fmla="*/ 6735762 h 6858000"/>
              <a:gd name="connsiteX140" fmla="*/ 4508943 w 4693698"/>
              <a:gd name="connsiteY140" fmla="*/ 6791325 h 6858000"/>
              <a:gd name="connsiteX141" fmla="*/ 4503903 w 4693698"/>
              <a:gd name="connsiteY141" fmla="*/ 6858000 h 6858000"/>
              <a:gd name="connsiteX142" fmla="*/ 1582057 w 4693698"/>
              <a:gd name="connsiteY142" fmla="*/ 6858000 h 6858000"/>
              <a:gd name="connsiteX143" fmla="*/ 420914 w 4693698"/>
              <a:gd name="connsiteY143" fmla="*/ 6858000 h 6858000"/>
              <a:gd name="connsiteX144" fmla="*/ 0 w 4693698"/>
              <a:gd name="connsiteY14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4693698" h="6858000">
                <a:moveTo>
                  <a:pt x="0" y="0"/>
                </a:moveTo>
                <a:lnTo>
                  <a:pt x="420914" y="0"/>
                </a:lnTo>
                <a:lnTo>
                  <a:pt x="1582057" y="0"/>
                </a:lnTo>
                <a:lnTo>
                  <a:pt x="4503903" y="0"/>
                </a:lnTo>
                <a:lnTo>
                  <a:pt x="4508943" y="66675"/>
                </a:lnTo>
                <a:lnTo>
                  <a:pt x="4517340" y="122237"/>
                </a:lnTo>
                <a:lnTo>
                  <a:pt x="4527418" y="174625"/>
                </a:lnTo>
                <a:lnTo>
                  <a:pt x="4544214" y="217487"/>
                </a:lnTo>
                <a:lnTo>
                  <a:pt x="4561010" y="260350"/>
                </a:lnTo>
                <a:lnTo>
                  <a:pt x="4581165" y="296862"/>
                </a:lnTo>
                <a:lnTo>
                  <a:pt x="4601320" y="334962"/>
                </a:lnTo>
                <a:lnTo>
                  <a:pt x="4619796" y="369887"/>
                </a:lnTo>
                <a:lnTo>
                  <a:pt x="4638271" y="409575"/>
                </a:lnTo>
                <a:lnTo>
                  <a:pt x="4655067" y="450850"/>
                </a:lnTo>
                <a:lnTo>
                  <a:pt x="4670184" y="496887"/>
                </a:lnTo>
                <a:lnTo>
                  <a:pt x="4681941" y="546100"/>
                </a:lnTo>
                <a:lnTo>
                  <a:pt x="4690339" y="606425"/>
                </a:lnTo>
                <a:lnTo>
                  <a:pt x="4693698" y="673100"/>
                </a:lnTo>
                <a:lnTo>
                  <a:pt x="4690339" y="744537"/>
                </a:lnTo>
                <a:lnTo>
                  <a:pt x="4681941" y="801687"/>
                </a:lnTo>
                <a:lnTo>
                  <a:pt x="4670184" y="854075"/>
                </a:lnTo>
                <a:lnTo>
                  <a:pt x="4655067" y="901700"/>
                </a:lnTo>
                <a:lnTo>
                  <a:pt x="4638271" y="942975"/>
                </a:lnTo>
                <a:lnTo>
                  <a:pt x="4618116" y="981075"/>
                </a:lnTo>
                <a:lnTo>
                  <a:pt x="4597961" y="1017587"/>
                </a:lnTo>
                <a:lnTo>
                  <a:pt x="4577806" y="1055687"/>
                </a:lnTo>
                <a:lnTo>
                  <a:pt x="4559330" y="1095375"/>
                </a:lnTo>
                <a:lnTo>
                  <a:pt x="4540854" y="1136650"/>
                </a:lnTo>
                <a:lnTo>
                  <a:pt x="4525739" y="1182687"/>
                </a:lnTo>
                <a:lnTo>
                  <a:pt x="4515661" y="1235075"/>
                </a:lnTo>
                <a:lnTo>
                  <a:pt x="4505583" y="1295400"/>
                </a:lnTo>
                <a:lnTo>
                  <a:pt x="4503903" y="1363662"/>
                </a:lnTo>
                <a:lnTo>
                  <a:pt x="4505583" y="1431925"/>
                </a:lnTo>
                <a:lnTo>
                  <a:pt x="4515661" y="1492250"/>
                </a:lnTo>
                <a:lnTo>
                  <a:pt x="4525739" y="1544637"/>
                </a:lnTo>
                <a:lnTo>
                  <a:pt x="4540854" y="1589087"/>
                </a:lnTo>
                <a:lnTo>
                  <a:pt x="4559330" y="1631950"/>
                </a:lnTo>
                <a:lnTo>
                  <a:pt x="4577806" y="1671637"/>
                </a:lnTo>
                <a:lnTo>
                  <a:pt x="4597961" y="1708150"/>
                </a:lnTo>
                <a:lnTo>
                  <a:pt x="4618116" y="1743075"/>
                </a:lnTo>
                <a:lnTo>
                  <a:pt x="4638271" y="1782762"/>
                </a:lnTo>
                <a:lnTo>
                  <a:pt x="4655067" y="1824037"/>
                </a:lnTo>
                <a:lnTo>
                  <a:pt x="4670184" y="1870075"/>
                </a:lnTo>
                <a:lnTo>
                  <a:pt x="4681941" y="1922462"/>
                </a:lnTo>
                <a:lnTo>
                  <a:pt x="4690339" y="1982787"/>
                </a:lnTo>
                <a:lnTo>
                  <a:pt x="4693698" y="2051050"/>
                </a:lnTo>
                <a:lnTo>
                  <a:pt x="4690339" y="2119312"/>
                </a:lnTo>
                <a:lnTo>
                  <a:pt x="4681941" y="2179637"/>
                </a:lnTo>
                <a:lnTo>
                  <a:pt x="4670184" y="2232025"/>
                </a:lnTo>
                <a:lnTo>
                  <a:pt x="4655067" y="2278062"/>
                </a:lnTo>
                <a:lnTo>
                  <a:pt x="4638271" y="2319337"/>
                </a:lnTo>
                <a:lnTo>
                  <a:pt x="4618116" y="2359025"/>
                </a:lnTo>
                <a:lnTo>
                  <a:pt x="4597961" y="2395537"/>
                </a:lnTo>
                <a:lnTo>
                  <a:pt x="4577806" y="2433637"/>
                </a:lnTo>
                <a:lnTo>
                  <a:pt x="4559330" y="2471737"/>
                </a:lnTo>
                <a:lnTo>
                  <a:pt x="4540854" y="2513012"/>
                </a:lnTo>
                <a:lnTo>
                  <a:pt x="4525739" y="2560637"/>
                </a:lnTo>
                <a:lnTo>
                  <a:pt x="4515661" y="2613025"/>
                </a:lnTo>
                <a:lnTo>
                  <a:pt x="4505583" y="2671762"/>
                </a:lnTo>
                <a:lnTo>
                  <a:pt x="4503903" y="2741612"/>
                </a:lnTo>
                <a:lnTo>
                  <a:pt x="4505583" y="2809875"/>
                </a:lnTo>
                <a:lnTo>
                  <a:pt x="4515661" y="2868612"/>
                </a:lnTo>
                <a:lnTo>
                  <a:pt x="4525739" y="2922587"/>
                </a:lnTo>
                <a:lnTo>
                  <a:pt x="4540854" y="2967037"/>
                </a:lnTo>
                <a:lnTo>
                  <a:pt x="4559330" y="3009900"/>
                </a:lnTo>
                <a:lnTo>
                  <a:pt x="4577806" y="3046412"/>
                </a:lnTo>
                <a:lnTo>
                  <a:pt x="4597961" y="3084512"/>
                </a:lnTo>
                <a:lnTo>
                  <a:pt x="4618116" y="3121025"/>
                </a:lnTo>
                <a:lnTo>
                  <a:pt x="4638271" y="3160712"/>
                </a:lnTo>
                <a:lnTo>
                  <a:pt x="4655067" y="3201987"/>
                </a:lnTo>
                <a:lnTo>
                  <a:pt x="4670184" y="3248025"/>
                </a:lnTo>
                <a:lnTo>
                  <a:pt x="4681941" y="3300412"/>
                </a:lnTo>
                <a:lnTo>
                  <a:pt x="4690339" y="3360737"/>
                </a:lnTo>
                <a:lnTo>
                  <a:pt x="4693698" y="3427412"/>
                </a:lnTo>
                <a:lnTo>
                  <a:pt x="4690339" y="3497262"/>
                </a:lnTo>
                <a:lnTo>
                  <a:pt x="4681941" y="3557587"/>
                </a:lnTo>
                <a:lnTo>
                  <a:pt x="4670184" y="3609975"/>
                </a:lnTo>
                <a:lnTo>
                  <a:pt x="4655067" y="3656012"/>
                </a:lnTo>
                <a:lnTo>
                  <a:pt x="4638271" y="3697287"/>
                </a:lnTo>
                <a:lnTo>
                  <a:pt x="4618116" y="3736975"/>
                </a:lnTo>
                <a:lnTo>
                  <a:pt x="4577806" y="3811587"/>
                </a:lnTo>
                <a:lnTo>
                  <a:pt x="4559330" y="3848100"/>
                </a:lnTo>
                <a:lnTo>
                  <a:pt x="4540854" y="3890962"/>
                </a:lnTo>
                <a:lnTo>
                  <a:pt x="4525739" y="3935412"/>
                </a:lnTo>
                <a:lnTo>
                  <a:pt x="4515661" y="3987800"/>
                </a:lnTo>
                <a:lnTo>
                  <a:pt x="4505583" y="4048125"/>
                </a:lnTo>
                <a:lnTo>
                  <a:pt x="4503903" y="4116387"/>
                </a:lnTo>
                <a:lnTo>
                  <a:pt x="4505583" y="4186237"/>
                </a:lnTo>
                <a:lnTo>
                  <a:pt x="4515661" y="4244975"/>
                </a:lnTo>
                <a:lnTo>
                  <a:pt x="4525739" y="4297362"/>
                </a:lnTo>
                <a:lnTo>
                  <a:pt x="4540854" y="4343400"/>
                </a:lnTo>
                <a:lnTo>
                  <a:pt x="4559330" y="4386262"/>
                </a:lnTo>
                <a:lnTo>
                  <a:pt x="4577806" y="4424362"/>
                </a:lnTo>
                <a:lnTo>
                  <a:pt x="4618116" y="4498975"/>
                </a:lnTo>
                <a:lnTo>
                  <a:pt x="4638271" y="4537075"/>
                </a:lnTo>
                <a:lnTo>
                  <a:pt x="4655067" y="4579937"/>
                </a:lnTo>
                <a:lnTo>
                  <a:pt x="4670184" y="4625975"/>
                </a:lnTo>
                <a:lnTo>
                  <a:pt x="4681941" y="4678362"/>
                </a:lnTo>
                <a:lnTo>
                  <a:pt x="4690339" y="4738687"/>
                </a:lnTo>
                <a:lnTo>
                  <a:pt x="4693698" y="4806950"/>
                </a:lnTo>
                <a:lnTo>
                  <a:pt x="4690339" y="4875212"/>
                </a:lnTo>
                <a:lnTo>
                  <a:pt x="4681941" y="4935537"/>
                </a:lnTo>
                <a:lnTo>
                  <a:pt x="4670184" y="4987925"/>
                </a:lnTo>
                <a:lnTo>
                  <a:pt x="4655067" y="5033962"/>
                </a:lnTo>
                <a:lnTo>
                  <a:pt x="4638271" y="5075237"/>
                </a:lnTo>
                <a:lnTo>
                  <a:pt x="4618116" y="5114925"/>
                </a:lnTo>
                <a:lnTo>
                  <a:pt x="4597961" y="5149850"/>
                </a:lnTo>
                <a:lnTo>
                  <a:pt x="4577806" y="5186362"/>
                </a:lnTo>
                <a:lnTo>
                  <a:pt x="4559330" y="5226050"/>
                </a:lnTo>
                <a:lnTo>
                  <a:pt x="4540854" y="5268912"/>
                </a:lnTo>
                <a:lnTo>
                  <a:pt x="4525739" y="5313362"/>
                </a:lnTo>
                <a:lnTo>
                  <a:pt x="4515661" y="5365750"/>
                </a:lnTo>
                <a:lnTo>
                  <a:pt x="4505583" y="5426075"/>
                </a:lnTo>
                <a:lnTo>
                  <a:pt x="4503903" y="5494337"/>
                </a:lnTo>
                <a:lnTo>
                  <a:pt x="4505583" y="5562600"/>
                </a:lnTo>
                <a:lnTo>
                  <a:pt x="4515661" y="5622925"/>
                </a:lnTo>
                <a:lnTo>
                  <a:pt x="4525739" y="5675312"/>
                </a:lnTo>
                <a:lnTo>
                  <a:pt x="4540854" y="5721350"/>
                </a:lnTo>
                <a:lnTo>
                  <a:pt x="4559330" y="5762625"/>
                </a:lnTo>
                <a:lnTo>
                  <a:pt x="4577806" y="5802312"/>
                </a:lnTo>
                <a:lnTo>
                  <a:pt x="4597961" y="5840412"/>
                </a:lnTo>
                <a:lnTo>
                  <a:pt x="4618116" y="5876925"/>
                </a:lnTo>
                <a:lnTo>
                  <a:pt x="4638271" y="5915025"/>
                </a:lnTo>
                <a:lnTo>
                  <a:pt x="4655067" y="5956300"/>
                </a:lnTo>
                <a:lnTo>
                  <a:pt x="4670184" y="6003925"/>
                </a:lnTo>
                <a:lnTo>
                  <a:pt x="4681941" y="6056312"/>
                </a:lnTo>
                <a:lnTo>
                  <a:pt x="4690339" y="6113462"/>
                </a:lnTo>
                <a:lnTo>
                  <a:pt x="4693698" y="6183312"/>
                </a:lnTo>
                <a:lnTo>
                  <a:pt x="4690339" y="6251575"/>
                </a:lnTo>
                <a:lnTo>
                  <a:pt x="4681941" y="6311900"/>
                </a:lnTo>
                <a:lnTo>
                  <a:pt x="4670184" y="6361112"/>
                </a:lnTo>
                <a:lnTo>
                  <a:pt x="4655067" y="6407150"/>
                </a:lnTo>
                <a:lnTo>
                  <a:pt x="4638271" y="6448425"/>
                </a:lnTo>
                <a:lnTo>
                  <a:pt x="4619796" y="6488112"/>
                </a:lnTo>
                <a:lnTo>
                  <a:pt x="4601320" y="6523037"/>
                </a:lnTo>
                <a:lnTo>
                  <a:pt x="4581165" y="6561137"/>
                </a:lnTo>
                <a:lnTo>
                  <a:pt x="4561010" y="6597650"/>
                </a:lnTo>
                <a:lnTo>
                  <a:pt x="4544214" y="6640512"/>
                </a:lnTo>
                <a:lnTo>
                  <a:pt x="4527418" y="6683375"/>
                </a:lnTo>
                <a:lnTo>
                  <a:pt x="4517340" y="6735762"/>
                </a:lnTo>
                <a:lnTo>
                  <a:pt x="4508943" y="6791325"/>
                </a:lnTo>
                <a:lnTo>
                  <a:pt x="4503903" y="6858000"/>
                </a:lnTo>
                <a:lnTo>
                  <a:pt x="1582057" y="6858000"/>
                </a:lnTo>
                <a:lnTo>
                  <a:pt x="420914" y="6858000"/>
                </a:lnTo>
                <a:lnTo>
                  <a:pt x="0" y="6858000"/>
                </a:lnTo>
                <a:close/>
              </a:path>
            </a:pathLst>
          </a:custGeom>
          <a:solidFill>
            <a:schemeClr val="tx1"/>
          </a:solidFill>
          <a:ln w="0">
            <a:noFill/>
            <a:prstDash val="solid"/>
            <a:round/>
            <a:headEnd/>
            <a:tailEnd/>
          </a:ln>
        </p:spPr>
        <p:txBody>
          <a:bodyPr wrap="square">
            <a:noAutofit/>
          </a:bodyPr>
          <a:lstStyle/>
          <a:p>
            <a:endParaRPr lang="en-US" dirty="0"/>
          </a:p>
        </p:txBody>
      </p:sp>
      <p:sp>
        <p:nvSpPr>
          <p:cNvPr id="37" name="Freeform: Shape 36">
            <a:extLst>
              <a:ext uri="{FF2B5EF4-FFF2-40B4-BE49-F238E27FC236}">
                <a16:creationId xmlns:a16="http://schemas.microsoft.com/office/drawing/2014/main" id="{4B9FAFB2-BEB5-4848-8018-BCAD99E2E1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3628557" cy="6858000"/>
          </a:xfrm>
          <a:custGeom>
            <a:avLst/>
            <a:gdLst>
              <a:gd name="connsiteX0" fmla="*/ 4838076 w 4838076"/>
              <a:gd name="connsiteY0" fmla="*/ 0 h 6858000"/>
              <a:gd name="connsiteX1" fmla="*/ 4417162 w 4838076"/>
              <a:gd name="connsiteY1" fmla="*/ 0 h 6858000"/>
              <a:gd name="connsiteX2" fmla="*/ 3459219 w 4838076"/>
              <a:gd name="connsiteY2" fmla="*/ 0 h 6858000"/>
              <a:gd name="connsiteX3" fmla="*/ 334174 w 4838076"/>
              <a:gd name="connsiteY3" fmla="*/ 0 h 6858000"/>
              <a:gd name="connsiteX4" fmla="*/ 334173 w 4838076"/>
              <a:gd name="connsiteY4" fmla="*/ 0 h 6858000"/>
              <a:gd name="connsiteX5" fmla="*/ 189795 w 4838076"/>
              <a:gd name="connsiteY5" fmla="*/ 0 h 6858000"/>
              <a:gd name="connsiteX6" fmla="*/ 184756 w 4838076"/>
              <a:gd name="connsiteY6" fmla="*/ 66675 h 6858000"/>
              <a:gd name="connsiteX7" fmla="*/ 176358 w 4838076"/>
              <a:gd name="connsiteY7" fmla="*/ 122237 h 6858000"/>
              <a:gd name="connsiteX8" fmla="*/ 166281 w 4838076"/>
              <a:gd name="connsiteY8" fmla="*/ 174625 h 6858000"/>
              <a:gd name="connsiteX9" fmla="*/ 149485 w 4838076"/>
              <a:gd name="connsiteY9" fmla="*/ 217487 h 6858000"/>
              <a:gd name="connsiteX10" fmla="*/ 132689 w 4838076"/>
              <a:gd name="connsiteY10" fmla="*/ 260350 h 6858000"/>
              <a:gd name="connsiteX11" fmla="*/ 112534 w 4838076"/>
              <a:gd name="connsiteY11" fmla="*/ 296862 h 6858000"/>
              <a:gd name="connsiteX12" fmla="*/ 92379 w 4838076"/>
              <a:gd name="connsiteY12" fmla="*/ 334962 h 6858000"/>
              <a:gd name="connsiteX13" fmla="*/ 73903 w 4838076"/>
              <a:gd name="connsiteY13" fmla="*/ 369887 h 6858000"/>
              <a:gd name="connsiteX14" fmla="*/ 55427 w 4838076"/>
              <a:gd name="connsiteY14" fmla="*/ 409575 h 6858000"/>
              <a:gd name="connsiteX15" fmla="*/ 38632 w 4838076"/>
              <a:gd name="connsiteY15" fmla="*/ 450850 h 6858000"/>
              <a:gd name="connsiteX16" fmla="*/ 23515 w 4838076"/>
              <a:gd name="connsiteY16" fmla="*/ 496887 h 6858000"/>
              <a:gd name="connsiteX17" fmla="*/ 11758 w 4838076"/>
              <a:gd name="connsiteY17" fmla="*/ 546100 h 6858000"/>
              <a:gd name="connsiteX18" fmla="*/ 3359 w 4838076"/>
              <a:gd name="connsiteY18" fmla="*/ 606425 h 6858000"/>
              <a:gd name="connsiteX19" fmla="*/ 0 w 4838076"/>
              <a:gd name="connsiteY19" fmla="*/ 673100 h 6858000"/>
              <a:gd name="connsiteX20" fmla="*/ 3359 w 4838076"/>
              <a:gd name="connsiteY20" fmla="*/ 744537 h 6858000"/>
              <a:gd name="connsiteX21" fmla="*/ 11758 w 4838076"/>
              <a:gd name="connsiteY21" fmla="*/ 801687 h 6858000"/>
              <a:gd name="connsiteX22" fmla="*/ 23515 w 4838076"/>
              <a:gd name="connsiteY22" fmla="*/ 854075 h 6858000"/>
              <a:gd name="connsiteX23" fmla="*/ 38632 w 4838076"/>
              <a:gd name="connsiteY23" fmla="*/ 901700 h 6858000"/>
              <a:gd name="connsiteX24" fmla="*/ 55427 w 4838076"/>
              <a:gd name="connsiteY24" fmla="*/ 942975 h 6858000"/>
              <a:gd name="connsiteX25" fmla="*/ 75583 w 4838076"/>
              <a:gd name="connsiteY25" fmla="*/ 981075 h 6858000"/>
              <a:gd name="connsiteX26" fmla="*/ 95738 w 4838076"/>
              <a:gd name="connsiteY26" fmla="*/ 1017587 h 6858000"/>
              <a:gd name="connsiteX27" fmla="*/ 115893 w 4838076"/>
              <a:gd name="connsiteY27" fmla="*/ 1055687 h 6858000"/>
              <a:gd name="connsiteX28" fmla="*/ 134368 w 4838076"/>
              <a:gd name="connsiteY28" fmla="*/ 1095375 h 6858000"/>
              <a:gd name="connsiteX29" fmla="*/ 152844 w 4838076"/>
              <a:gd name="connsiteY29" fmla="*/ 1136650 h 6858000"/>
              <a:gd name="connsiteX30" fmla="*/ 167960 w 4838076"/>
              <a:gd name="connsiteY30" fmla="*/ 1182687 h 6858000"/>
              <a:gd name="connsiteX31" fmla="*/ 178038 w 4838076"/>
              <a:gd name="connsiteY31" fmla="*/ 1235075 h 6858000"/>
              <a:gd name="connsiteX32" fmla="*/ 188115 w 4838076"/>
              <a:gd name="connsiteY32" fmla="*/ 1295400 h 6858000"/>
              <a:gd name="connsiteX33" fmla="*/ 189795 w 4838076"/>
              <a:gd name="connsiteY33" fmla="*/ 1363662 h 6858000"/>
              <a:gd name="connsiteX34" fmla="*/ 188115 w 4838076"/>
              <a:gd name="connsiteY34" fmla="*/ 1431925 h 6858000"/>
              <a:gd name="connsiteX35" fmla="*/ 178038 w 4838076"/>
              <a:gd name="connsiteY35" fmla="*/ 1492250 h 6858000"/>
              <a:gd name="connsiteX36" fmla="*/ 167960 w 4838076"/>
              <a:gd name="connsiteY36" fmla="*/ 1544637 h 6858000"/>
              <a:gd name="connsiteX37" fmla="*/ 152844 w 4838076"/>
              <a:gd name="connsiteY37" fmla="*/ 1589087 h 6858000"/>
              <a:gd name="connsiteX38" fmla="*/ 134368 w 4838076"/>
              <a:gd name="connsiteY38" fmla="*/ 1631950 h 6858000"/>
              <a:gd name="connsiteX39" fmla="*/ 115893 w 4838076"/>
              <a:gd name="connsiteY39" fmla="*/ 1671637 h 6858000"/>
              <a:gd name="connsiteX40" fmla="*/ 95738 w 4838076"/>
              <a:gd name="connsiteY40" fmla="*/ 1708150 h 6858000"/>
              <a:gd name="connsiteX41" fmla="*/ 75583 w 4838076"/>
              <a:gd name="connsiteY41" fmla="*/ 1743075 h 6858000"/>
              <a:gd name="connsiteX42" fmla="*/ 55427 w 4838076"/>
              <a:gd name="connsiteY42" fmla="*/ 1782762 h 6858000"/>
              <a:gd name="connsiteX43" fmla="*/ 38632 w 4838076"/>
              <a:gd name="connsiteY43" fmla="*/ 1824037 h 6858000"/>
              <a:gd name="connsiteX44" fmla="*/ 23515 w 4838076"/>
              <a:gd name="connsiteY44" fmla="*/ 1870075 h 6858000"/>
              <a:gd name="connsiteX45" fmla="*/ 11758 w 4838076"/>
              <a:gd name="connsiteY45" fmla="*/ 1922462 h 6858000"/>
              <a:gd name="connsiteX46" fmla="*/ 3359 w 4838076"/>
              <a:gd name="connsiteY46" fmla="*/ 1982787 h 6858000"/>
              <a:gd name="connsiteX47" fmla="*/ 0 w 4838076"/>
              <a:gd name="connsiteY47" fmla="*/ 2051050 h 6858000"/>
              <a:gd name="connsiteX48" fmla="*/ 3359 w 4838076"/>
              <a:gd name="connsiteY48" fmla="*/ 2119312 h 6858000"/>
              <a:gd name="connsiteX49" fmla="*/ 11758 w 4838076"/>
              <a:gd name="connsiteY49" fmla="*/ 2179637 h 6858000"/>
              <a:gd name="connsiteX50" fmla="*/ 23515 w 4838076"/>
              <a:gd name="connsiteY50" fmla="*/ 2232025 h 6858000"/>
              <a:gd name="connsiteX51" fmla="*/ 38632 w 4838076"/>
              <a:gd name="connsiteY51" fmla="*/ 2278062 h 6858000"/>
              <a:gd name="connsiteX52" fmla="*/ 55427 w 4838076"/>
              <a:gd name="connsiteY52" fmla="*/ 2319337 h 6858000"/>
              <a:gd name="connsiteX53" fmla="*/ 75583 w 4838076"/>
              <a:gd name="connsiteY53" fmla="*/ 2359025 h 6858000"/>
              <a:gd name="connsiteX54" fmla="*/ 95738 w 4838076"/>
              <a:gd name="connsiteY54" fmla="*/ 2395537 h 6858000"/>
              <a:gd name="connsiteX55" fmla="*/ 115893 w 4838076"/>
              <a:gd name="connsiteY55" fmla="*/ 2433637 h 6858000"/>
              <a:gd name="connsiteX56" fmla="*/ 134368 w 4838076"/>
              <a:gd name="connsiteY56" fmla="*/ 2471737 h 6858000"/>
              <a:gd name="connsiteX57" fmla="*/ 152844 w 4838076"/>
              <a:gd name="connsiteY57" fmla="*/ 2513012 h 6858000"/>
              <a:gd name="connsiteX58" fmla="*/ 167960 w 4838076"/>
              <a:gd name="connsiteY58" fmla="*/ 2560637 h 6858000"/>
              <a:gd name="connsiteX59" fmla="*/ 178038 w 4838076"/>
              <a:gd name="connsiteY59" fmla="*/ 2613025 h 6858000"/>
              <a:gd name="connsiteX60" fmla="*/ 188115 w 4838076"/>
              <a:gd name="connsiteY60" fmla="*/ 2671762 h 6858000"/>
              <a:gd name="connsiteX61" fmla="*/ 189795 w 4838076"/>
              <a:gd name="connsiteY61" fmla="*/ 2741612 h 6858000"/>
              <a:gd name="connsiteX62" fmla="*/ 188115 w 4838076"/>
              <a:gd name="connsiteY62" fmla="*/ 2809875 h 6858000"/>
              <a:gd name="connsiteX63" fmla="*/ 178038 w 4838076"/>
              <a:gd name="connsiteY63" fmla="*/ 2868612 h 6858000"/>
              <a:gd name="connsiteX64" fmla="*/ 167960 w 4838076"/>
              <a:gd name="connsiteY64" fmla="*/ 2922587 h 6858000"/>
              <a:gd name="connsiteX65" fmla="*/ 152844 w 4838076"/>
              <a:gd name="connsiteY65" fmla="*/ 2967037 h 6858000"/>
              <a:gd name="connsiteX66" fmla="*/ 134368 w 4838076"/>
              <a:gd name="connsiteY66" fmla="*/ 3009900 h 6858000"/>
              <a:gd name="connsiteX67" fmla="*/ 115893 w 4838076"/>
              <a:gd name="connsiteY67" fmla="*/ 3046412 h 6858000"/>
              <a:gd name="connsiteX68" fmla="*/ 95738 w 4838076"/>
              <a:gd name="connsiteY68" fmla="*/ 3084512 h 6858000"/>
              <a:gd name="connsiteX69" fmla="*/ 75583 w 4838076"/>
              <a:gd name="connsiteY69" fmla="*/ 3121025 h 6858000"/>
              <a:gd name="connsiteX70" fmla="*/ 55427 w 4838076"/>
              <a:gd name="connsiteY70" fmla="*/ 3160712 h 6858000"/>
              <a:gd name="connsiteX71" fmla="*/ 38632 w 4838076"/>
              <a:gd name="connsiteY71" fmla="*/ 3201987 h 6858000"/>
              <a:gd name="connsiteX72" fmla="*/ 23515 w 4838076"/>
              <a:gd name="connsiteY72" fmla="*/ 3248025 h 6858000"/>
              <a:gd name="connsiteX73" fmla="*/ 11758 w 4838076"/>
              <a:gd name="connsiteY73" fmla="*/ 3300412 h 6858000"/>
              <a:gd name="connsiteX74" fmla="*/ 3359 w 4838076"/>
              <a:gd name="connsiteY74" fmla="*/ 3360737 h 6858000"/>
              <a:gd name="connsiteX75" fmla="*/ 0 w 4838076"/>
              <a:gd name="connsiteY75" fmla="*/ 3427412 h 6858000"/>
              <a:gd name="connsiteX76" fmla="*/ 3359 w 4838076"/>
              <a:gd name="connsiteY76" fmla="*/ 3497262 h 6858000"/>
              <a:gd name="connsiteX77" fmla="*/ 11758 w 4838076"/>
              <a:gd name="connsiteY77" fmla="*/ 3557587 h 6858000"/>
              <a:gd name="connsiteX78" fmla="*/ 23515 w 4838076"/>
              <a:gd name="connsiteY78" fmla="*/ 3609975 h 6858000"/>
              <a:gd name="connsiteX79" fmla="*/ 38632 w 4838076"/>
              <a:gd name="connsiteY79" fmla="*/ 3656012 h 6858000"/>
              <a:gd name="connsiteX80" fmla="*/ 55427 w 4838076"/>
              <a:gd name="connsiteY80" fmla="*/ 3697287 h 6858000"/>
              <a:gd name="connsiteX81" fmla="*/ 75583 w 4838076"/>
              <a:gd name="connsiteY81" fmla="*/ 3736975 h 6858000"/>
              <a:gd name="connsiteX82" fmla="*/ 115893 w 4838076"/>
              <a:gd name="connsiteY82" fmla="*/ 3811587 h 6858000"/>
              <a:gd name="connsiteX83" fmla="*/ 134368 w 4838076"/>
              <a:gd name="connsiteY83" fmla="*/ 3848100 h 6858000"/>
              <a:gd name="connsiteX84" fmla="*/ 152844 w 4838076"/>
              <a:gd name="connsiteY84" fmla="*/ 3890962 h 6858000"/>
              <a:gd name="connsiteX85" fmla="*/ 167960 w 4838076"/>
              <a:gd name="connsiteY85" fmla="*/ 3935412 h 6858000"/>
              <a:gd name="connsiteX86" fmla="*/ 178038 w 4838076"/>
              <a:gd name="connsiteY86" fmla="*/ 3987800 h 6858000"/>
              <a:gd name="connsiteX87" fmla="*/ 188115 w 4838076"/>
              <a:gd name="connsiteY87" fmla="*/ 4048125 h 6858000"/>
              <a:gd name="connsiteX88" fmla="*/ 189795 w 4838076"/>
              <a:gd name="connsiteY88" fmla="*/ 4116387 h 6858000"/>
              <a:gd name="connsiteX89" fmla="*/ 188115 w 4838076"/>
              <a:gd name="connsiteY89" fmla="*/ 4186237 h 6858000"/>
              <a:gd name="connsiteX90" fmla="*/ 178038 w 4838076"/>
              <a:gd name="connsiteY90" fmla="*/ 4244975 h 6858000"/>
              <a:gd name="connsiteX91" fmla="*/ 167960 w 4838076"/>
              <a:gd name="connsiteY91" fmla="*/ 4297362 h 6858000"/>
              <a:gd name="connsiteX92" fmla="*/ 152844 w 4838076"/>
              <a:gd name="connsiteY92" fmla="*/ 4343400 h 6858000"/>
              <a:gd name="connsiteX93" fmla="*/ 134368 w 4838076"/>
              <a:gd name="connsiteY93" fmla="*/ 4386262 h 6858000"/>
              <a:gd name="connsiteX94" fmla="*/ 115893 w 4838076"/>
              <a:gd name="connsiteY94" fmla="*/ 4424362 h 6858000"/>
              <a:gd name="connsiteX95" fmla="*/ 75583 w 4838076"/>
              <a:gd name="connsiteY95" fmla="*/ 4498975 h 6858000"/>
              <a:gd name="connsiteX96" fmla="*/ 55427 w 4838076"/>
              <a:gd name="connsiteY96" fmla="*/ 4537075 h 6858000"/>
              <a:gd name="connsiteX97" fmla="*/ 38632 w 4838076"/>
              <a:gd name="connsiteY97" fmla="*/ 4579937 h 6858000"/>
              <a:gd name="connsiteX98" fmla="*/ 23515 w 4838076"/>
              <a:gd name="connsiteY98" fmla="*/ 4625975 h 6858000"/>
              <a:gd name="connsiteX99" fmla="*/ 11758 w 4838076"/>
              <a:gd name="connsiteY99" fmla="*/ 4678362 h 6858000"/>
              <a:gd name="connsiteX100" fmla="*/ 3359 w 4838076"/>
              <a:gd name="connsiteY100" fmla="*/ 4738687 h 6858000"/>
              <a:gd name="connsiteX101" fmla="*/ 0 w 4838076"/>
              <a:gd name="connsiteY101" fmla="*/ 4806950 h 6858000"/>
              <a:gd name="connsiteX102" fmla="*/ 3359 w 4838076"/>
              <a:gd name="connsiteY102" fmla="*/ 4875212 h 6858000"/>
              <a:gd name="connsiteX103" fmla="*/ 11758 w 4838076"/>
              <a:gd name="connsiteY103" fmla="*/ 4935537 h 6858000"/>
              <a:gd name="connsiteX104" fmla="*/ 23515 w 4838076"/>
              <a:gd name="connsiteY104" fmla="*/ 4987925 h 6858000"/>
              <a:gd name="connsiteX105" fmla="*/ 38632 w 4838076"/>
              <a:gd name="connsiteY105" fmla="*/ 5033962 h 6858000"/>
              <a:gd name="connsiteX106" fmla="*/ 55427 w 4838076"/>
              <a:gd name="connsiteY106" fmla="*/ 5075237 h 6858000"/>
              <a:gd name="connsiteX107" fmla="*/ 75583 w 4838076"/>
              <a:gd name="connsiteY107" fmla="*/ 5114925 h 6858000"/>
              <a:gd name="connsiteX108" fmla="*/ 95738 w 4838076"/>
              <a:gd name="connsiteY108" fmla="*/ 5149850 h 6858000"/>
              <a:gd name="connsiteX109" fmla="*/ 115893 w 4838076"/>
              <a:gd name="connsiteY109" fmla="*/ 5186362 h 6858000"/>
              <a:gd name="connsiteX110" fmla="*/ 134368 w 4838076"/>
              <a:gd name="connsiteY110" fmla="*/ 5226050 h 6858000"/>
              <a:gd name="connsiteX111" fmla="*/ 152844 w 4838076"/>
              <a:gd name="connsiteY111" fmla="*/ 5268912 h 6858000"/>
              <a:gd name="connsiteX112" fmla="*/ 167960 w 4838076"/>
              <a:gd name="connsiteY112" fmla="*/ 5313362 h 6858000"/>
              <a:gd name="connsiteX113" fmla="*/ 178038 w 4838076"/>
              <a:gd name="connsiteY113" fmla="*/ 5365750 h 6858000"/>
              <a:gd name="connsiteX114" fmla="*/ 188115 w 4838076"/>
              <a:gd name="connsiteY114" fmla="*/ 5426075 h 6858000"/>
              <a:gd name="connsiteX115" fmla="*/ 189795 w 4838076"/>
              <a:gd name="connsiteY115" fmla="*/ 5494337 h 6858000"/>
              <a:gd name="connsiteX116" fmla="*/ 188115 w 4838076"/>
              <a:gd name="connsiteY116" fmla="*/ 5562600 h 6858000"/>
              <a:gd name="connsiteX117" fmla="*/ 178038 w 4838076"/>
              <a:gd name="connsiteY117" fmla="*/ 5622925 h 6858000"/>
              <a:gd name="connsiteX118" fmla="*/ 167960 w 4838076"/>
              <a:gd name="connsiteY118" fmla="*/ 5675312 h 6858000"/>
              <a:gd name="connsiteX119" fmla="*/ 152844 w 4838076"/>
              <a:gd name="connsiteY119" fmla="*/ 5721350 h 6858000"/>
              <a:gd name="connsiteX120" fmla="*/ 134368 w 4838076"/>
              <a:gd name="connsiteY120" fmla="*/ 5762625 h 6858000"/>
              <a:gd name="connsiteX121" fmla="*/ 115893 w 4838076"/>
              <a:gd name="connsiteY121" fmla="*/ 5802312 h 6858000"/>
              <a:gd name="connsiteX122" fmla="*/ 95738 w 4838076"/>
              <a:gd name="connsiteY122" fmla="*/ 5840412 h 6858000"/>
              <a:gd name="connsiteX123" fmla="*/ 75583 w 4838076"/>
              <a:gd name="connsiteY123" fmla="*/ 5876925 h 6858000"/>
              <a:gd name="connsiteX124" fmla="*/ 55427 w 4838076"/>
              <a:gd name="connsiteY124" fmla="*/ 5915025 h 6858000"/>
              <a:gd name="connsiteX125" fmla="*/ 38632 w 4838076"/>
              <a:gd name="connsiteY125" fmla="*/ 5956300 h 6858000"/>
              <a:gd name="connsiteX126" fmla="*/ 23515 w 4838076"/>
              <a:gd name="connsiteY126" fmla="*/ 6003925 h 6858000"/>
              <a:gd name="connsiteX127" fmla="*/ 11758 w 4838076"/>
              <a:gd name="connsiteY127" fmla="*/ 6056312 h 6858000"/>
              <a:gd name="connsiteX128" fmla="*/ 3359 w 4838076"/>
              <a:gd name="connsiteY128" fmla="*/ 6113462 h 6858000"/>
              <a:gd name="connsiteX129" fmla="*/ 0 w 4838076"/>
              <a:gd name="connsiteY129" fmla="*/ 6183312 h 6858000"/>
              <a:gd name="connsiteX130" fmla="*/ 3359 w 4838076"/>
              <a:gd name="connsiteY130" fmla="*/ 6251575 h 6858000"/>
              <a:gd name="connsiteX131" fmla="*/ 11758 w 4838076"/>
              <a:gd name="connsiteY131" fmla="*/ 6311900 h 6858000"/>
              <a:gd name="connsiteX132" fmla="*/ 23515 w 4838076"/>
              <a:gd name="connsiteY132" fmla="*/ 6361112 h 6858000"/>
              <a:gd name="connsiteX133" fmla="*/ 38632 w 4838076"/>
              <a:gd name="connsiteY133" fmla="*/ 6407150 h 6858000"/>
              <a:gd name="connsiteX134" fmla="*/ 55427 w 4838076"/>
              <a:gd name="connsiteY134" fmla="*/ 6448425 h 6858000"/>
              <a:gd name="connsiteX135" fmla="*/ 73903 w 4838076"/>
              <a:gd name="connsiteY135" fmla="*/ 6488112 h 6858000"/>
              <a:gd name="connsiteX136" fmla="*/ 92379 w 4838076"/>
              <a:gd name="connsiteY136" fmla="*/ 6523037 h 6858000"/>
              <a:gd name="connsiteX137" fmla="*/ 112534 w 4838076"/>
              <a:gd name="connsiteY137" fmla="*/ 6561137 h 6858000"/>
              <a:gd name="connsiteX138" fmla="*/ 132689 w 4838076"/>
              <a:gd name="connsiteY138" fmla="*/ 6597650 h 6858000"/>
              <a:gd name="connsiteX139" fmla="*/ 149485 w 4838076"/>
              <a:gd name="connsiteY139" fmla="*/ 6640512 h 6858000"/>
              <a:gd name="connsiteX140" fmla="*/ 166281 w 4838076"/>
              <a:gd name="connsiteY140" fmla="*/ 6683375 h 6858000"/>
              <a:gd name="connsiteX141" fmla="*/ 176358 w 4838076"/>
              <a:gd name="connsiteY141" fmla="*/ 6735762 h 6858000"/>
              <a:gd name="connsiteX142" fmla="*/ 184756 w 4838076"/>
              <a:gd name="connsiteY142" fmla="*/ 6791325 h 6858000"/>
              <a:gd name="connsiteX143" fmla="*/ 189795 w 4838076"/>
              <a:gd name="connsiteY143" fmla="*/ 6858000 h 6858000"/>
              <a:gd name="connsiteX144" fmla="*/ 334173 w 4838076"/>
              <a:gd name="connsiteY144" fmla="*/ 6858000 h 6858000"/>
              <a:gd name="connsiteX145" fmla="*/ 334174 w 4838076"/>
              <a:gd name="connsiteY145" fmla="*/ 6858000 h 6858000"/>
              <a:gd name="connsiteX146" fmla="*/ 3459219 w 4838076"/>
              <a:gd name="connsiteY146" fmla="*/ 6858000 h 6858000"/>
              <a:gd name="connsiteX147" fmla="*/ 4417162 w 4838076"/>
              <a:gd name="connsiteY147" fmla="*/ 6858000 h 6858000"/>
              <a:gd name="connsiteX148" fmla="*/ 4838076 w 4838076"/>
              <a:gd name="connsiteY14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Lst>
            <a:rect l="l" t="t" r="r" b="b"/>
            <a:pathLst>
              <a:path w="4838076" h="6858000">
                <a:moveTo>
                  <a:pt x="4838076" y="0"/>
                </a:moveTo>
                <a:lnTo>
                  <a:pt x="4417162" y="0"/>
                </a:lnTo>
                <a:lnTo>
                  <a:pt x="3459219" y="0"/>
                </a:lnTo>
                <a:lnTo>
                  <a:pt x="334174" y="0"/>
                </a:lnTo>
                <a:lnTo>
                  <a:pt x="334173" y="0"/>
                </a:lnTo>
                <a:lnTo>
                  <a:pt x="189795" y="0"/>
                </a:lnTo>
                <a:lnTo>
                  <a:pt x="184756" y="66675"/>
                </a:lnTo>
                <a:lnTo>
                  <a:pt x="176358" y="122237"/>
                </a:lnTo>
                <a:lnTo>
                  <a:pt x="166281" y="174625"/>
                </a:lnTo>
                <a:lnTo>
                  <a:pt x="149485" y="217487"/>
                </a:lnTo>
                <a:lnTo>
                  <a:pt x="132689" y="260350"/>
                </a:lnTo>
                <a:lnTo>
                  <a:pt x="112534" y="296862"/>
                </a:lnTo>
                <a:lnTo>
                  <a:pt x="92379" y="334962"/>
                </a:lnTo>
                <a:lnTo>
                  <a:pt x="73903" y="369887"/>
                </a:lnTo>
                <a:lnTo>
                  <a:pt x="55427" y="409575"/>
                </a:lnTo>
                <a:lnTo>
                  <a:pt x="38632" y="450850"/>
                </a:lnTo>
                <a:lnTo>
                  <a:pt x="23515" y="496887"/>
                </a:lnTo>
                <a:lnTo>
                  <a:pt x="11758" y="546100"/>
                </a:lnTo>
                <a:lnTo>
                  <a:pt x="3359" y="606425"/>
                </a:lnTo>
                <a:lnTo>
                  <a:pt x="0" y="673100"/>
                </a:lnTo>
                <a:lnTo>
                  <a:pt x="3359" y="744537"/>
                </a:lnTo>
                <a:lnTo>
                  <a:pt x="11758" y="801687"/>
                </a:lnTo>
                <a:lnTo>
                  <a:pt x="23515" y="854075"/>
                </a:lnTo>
                <a:lnTo>
                  <a:pt x="38632" y="901700"/>
                </a:lnTo>
                <a:lnTo>
                  <a:pt x="55427" y="942975"/>
                </a:lnTo>
                <a:lnTo>
                  <a:pt x="75583" y="981075"/>
                </a:lnTo>
                <a:lnTo>
                  <a:pt x="95738" y="1017587"/>
                </a:lnTo>
                <a:lnTo>
                  <a:pt x="115893" y="1055687"/>
                </a:lnTo>
                <a:lnTo>
                  <a:pt x="134368" y="1095375"/>
                </a:lnTo>
                <a:lnTo>
                  <a:pt x="152844" y="1136650"/>
                </a:lnTo>
                <a:lnTo>
                  <a:pt x="167960" y="1182687"/>
                </a:lnTo>
                <a:lnTo>
                  <a:pt x="178038" y="1235075"/>
                </a:lnTo>
                <a:lnTo>
                  <a:pt x="188115" y="1295400"/>
                </a:lnTo>
                <a:lnTo>
                  <a:pt x="189795" y="1363662"/>
                </a:lnTo>
                <a:lnTo>
                  <a:pt x="188115" y="1431925"/>
                </a:lnTo>
                <a:lnTo>
                  <a:pt x="178038" y="1492250"/>
                </a:lnTo>
                <a:lnTo>
                  <a:pt x="167960" y="1544637"/>
                </a:lnTo>
                <a:lnTo>
                  <a:pt x="152844" y="1589087"/>
                </a:lnTo>
                <a:lnTo>
                  <a:pt x="134368" y="1631950"/>
                </a:lnTo>
                <a:lnTo>
                  <a:pt x="115893" y="1671637"/>
                </a:lnTo>
                <a:lnTo>
                  <a:pt x="95738" y="1708150"/>
                </a:lnTo>
                <a:lnTo>
                  <a:pt x="75583" y="1743075"/>
                </a:lnTo>
                <a:lnTo>
                  <a:pt x="55427" y="1782762"/>
                </a:lnTo>
                <a:lnTo>
                  <a:pt x="38632" y="1824037"/>
                </a:lnTo>
                <a:lnTo>
                  <a:pt x="23515" y="1870075"/>
                </a:lnTo>
                <a:lnTo>
                  <a:pt x="11758" y="1922462"/>
                </a:lnTo>
                <a:lnTo>
                  <a:pt x="3359" y="1982787"/>
                </a:lnTo>
                <a:lnTo>
                  <a:pt x="0" y="2051050"/>
                </a:lnTo>
                <a:lnTo>
                  <a:pt x="3359" y="2119312"/>
                </a:lnTo>
                <a:lnTo>
                  <a:pt x="11758" y="2179637"/>
                </a:lnTo>
                <a:lnTo>
                  <a:pt x="23515" y="2232025"/>
                </a:lnTo>
                <a:lnTo>
                  <a:pt x="38632" y="2278062"/>
                </a:lnTo>
                <a:lnTo>
                  <a:pt x="55427" y="2319337"/>
                </a:lnTo>
                <a:lnTo>
                  <a:pt x="75583" y="2359025"/>
                </a:lnTo>
                <a:lnTo>
                  <a:pt x="95738" y="2395537"/>
                </a:lnTo>
                <a:lnTo>
                  <a:pt x="115893" y="2433637"/>
                </a:lnTo>
                <a:lnTo>
                  <a:pt x="134368" y="2471737"/>
                </a:lnTo>
                <a:lnTo>
                  <a:pt x="152844" y="2513012"/>
                </a:lnTo>
                <a:lnTo>
                  <a:pt x="167960" y="2560637"/>
                </a:lnTo>
                <a:lnTo>
                  <a:pt x="178038" y="2613025"/>
                </a:lnTo>
                <a:lnTo>
                  <a:pt x="188115" y="2671762"/>
                </a:lnTo>
                <a:lnTo>
                  <a:pt x="189795" y="2741612"/>
                </a:lnTo>
                <a:lnTo>
                  <a:pt x="188115" y="2809875"/>
                </a:lnTo>
                <a:lnTo>
                  <a:pt x="178038" y="2868612"/>
                </a:lnTo>
                <a:lnTo>
                  <a:pt x="167960" y="2922587"/>
                </a:lnTo>
                <a:lnTo>
                  <a:pt x="152844" y="2967037"/>
                </a:lnTo>
                <a:lnTo>
                  <a:pt x="134368" y="3009900"/>
                </a:lnTo>
                <a:lnTo>
                  <a:pt x="115893" y="3046412"/>
                </a:lnTo>
                <a:lnTo>
                  <a:pt x="95738" y="3084512"/>
                </a:lnTo>
                <a:lnTo>
                  <a:pt x="75583" y="3121025"/>
                </a:lnTo>
                <a:lnTo>
                  <a:pt x="55427" y="3160712"/>
                </a:lnTo>
                <a:lnTo>
                  <a:pt x="38632" y="3201987"/>
                </a:lnTo>
                <a:lnTo>
                  <a:pt x="23515" y="3248025"/>
                </a:lnTo>
                <a:lnTo>
                  <a:pt x="11758" y="3300412"/>
                </a:lnTo>
                <a:lnTo>
                  <a:pt x="3359" y="3360737"/>
                </a:lnTo>
                <a:lnTo>
                  <a:pt x="0" y="3427412"/>
                </a:lnTo>
                <a:lnTo>
                  <a:pt x="3359" y="3497262"/>
                </a:lnTo>
                <a:lnTo>
                  <a:pt x="11758" y="3557587"/>
                </a:lnTo>
                <a:lnTo>
                  <a:pt x="23515" y="3609975"/>
                </a:lnTo>
                <a:lnTo>
                  <a:pt x="38632" y="3656012"/>
                </a:lnTo>
                <a:lnTo>
                  <a:pt x="55427" y="3697287"/>
                </a:lnTo>
                <a:lnTo>
                  <a:pt x="75583" y="3736975"/>
                </a:lnTo>
                <a:lnTo>
                  <a:pt x="115893" y="3811587"/>
                </a:lnTo>
                <a:lnTo>
                  <a:pt x="134368" y="3848100"/>
                </a:lnTo>
                <a:lnTo>
                  <a:pt x="152844" y="3890962"/>
                </a:lnTo>
                <a:lnTo>
                  <a:pt x="167960" y="3935412"/>
                </a:lnTo>
                <a:lnTo>
                  <a:pt x="178038" y="3987800"/>
                </a:lnTo>
                <a:lnTo>
                  <a:pt x="188115" y="4048125"/>
                </a:lnTo>
                <a:lnTo>
                  <a:pt x="189795" y="4116387"/>
                </a:lnTo>
                <a:lnTo>
                  <a:pt x="188115" y="4186237"/>
                </a:lnTo>
                <a:lnTo>
                  <a:pt x="178038" y="4244975"/>
                </a:lnTo>
                <a:lnTo>
                  <a:pt x="167960" y="4297362"/>
                </a:lnTo>
                <a:lnTo>
                  <a:pt x="152844" y="4343400"/>
                </a:lnTo>
                <a:lnTo>
                  <a:pt x="134368" y="4386262"/>
                </a:lnTo>
                <a:lnTo>
                  <a:pt x="115893" y="4424362"/>
                </a:lnTo>
                <a:lnTo>
                  <a:pt x="75583" y="4498975"/>
                </a:lnTo>
                <a:lnTo>
                  <a:pt x="55427" y="4537075"/>
                </a:lnTo>
                <a:lnTo>
                  <a:pt x="38632" y="4579937"/>
                </a:lnTo>
                <a:lnTo>
                  <a:pt x="23515" y="4625975"/>
                </a:lnTo>
                <a:lnTo>
                  <a:pt x="11758" y="4678362"/>
                </a:lnTo>
                <a:lnTo>
                  <a:pt x="3359" y="4738687"/>
                </a:lnTo>
                <a:lnTo>
                  <a:pt x="0" y="4806950"/>
                </a:lnTo>
                <a:lnTo>
                  <a:pt x="3359" y="4875212"/>
                </a:lnTo>
                <a:lnTo>
                  <a:pt x="11758" y="4935537"/>
                </a:lnTo>
                <a:lnTo>
                  <a:pt x="23515" y="4987925"/>
                </a:lnTo>
                <a:lnTo>
                  <a:pt x="38632" y="5033962"/>
                </a:lnTo>
                <a:lnTo>
                  <a:pt x="55427" y="5075237"/>
                </a:lnTo>
                <a:lnTo>
                  <a:pt x="75583" y="5114925"/>
                </a:lnTo>
                <a:lnTo>
                  <a:pt x="95738" y="5149850"/>
                </a:lnTo>
                <a:lnTo>
                  <a:pt x="115893" y="5186362"/>
                </a:lnTo>
                <a:lnTo>
                  <a:pt x="134368" y="5226050"/>
                </a:lnTo>
                <a:lnTo>
                  <a:pt x="152844" y="5268912"/>
                </a:lnTo>
                <a:lnTo>
                  <a:pt x="167960" y="5313362"/>
                </a:lnTo>
                <a:lnTo>
                  <a:pt x="178038" y="5365750"/>
                </a:lnTo>
                <a:lnTo>
                  <a:pt x="188115" y="5426075"/>
                </a:lnTo>
                <a:lnTo>
                  <a:pt x="189795" y="5494337"/>
                </a:lnTo>
                <a:lnTo>
                  <a:pt x="188115" y="5562600"/>
                </a:lnTo>
                <a:lnTo>
                  <a:pt x="178038" y="5622925"/>
                </a:lnTo>
                <a:lnTo>
                  <a:pt x="167960" y="5675312"/>
                </a:lnTo>
                <a:lnTo>
                  <a:pt x="152844" y="5721350"/>
                </a:lnTo>
                <a:lnTo>
                  <a:pt x="134368" y="5762625"/>
                </a:lnTo>
                <a:lnTo>
                  <a:pt x="115893" y="5802312"/>
                </a:lnTo>
                <a:lnTo>
                  <a:pt x="95738" y="5840412"/>
                </a:lnTo>
                <a:lnTo>
                  <a:pt x="75583" y="5876925"/>
                </a:lnTo>
                <a:lnTo>
                  <a:pt x="55427" y="5915025"/>
                </a:lnTo>
                <a:lnTo>
                  <a:pt x="38632" y="5956300"/>
                </a:lnTo>
                <a:lnTo>
                  <a:pt x="23515" y="6003925"/>
                </a:lnTo>
                <a:lnTo>
                  <a:pt x="11758" y="6056312"/>
                </a:lnTo>
                <a:lnTo>
                  <a:pt x="3359" y="6113462"/>
                </a:lnTo>
                <a:lnTo>
                  <a:pt x="0" y="6183312"/>
                </a:lnTo>
                <a:lnTo>
                  <a:pt x="3359" y="6251575"/>
                </a:lnTo>
                <a:lnTo>
                  <a:pt x="11758" y="6311900"/>
                </a:lnTo>
                <a:lnTo>
                  <a:pt x="23515" y="6361112"/>
                </a:lnTo>
                <a:lnTo>
                  <a:pt x="38632" y="6407150"/>
                </a:lnTo>
                <a:lnTo>
                  <a:pt x="55427" y="6448425"/>
                </a:lnTo>
                <a:lnTo>
                  <a:pt x="73903" y="6488112"/>
                </a:lnTo>
                <a:lnTo>
                  <a:pt x="92379" y="6523037"/>
                </a:lnTo>
                <a:lnTo>
                  <a:pt x="112534" y="6561137"/>
                </a:lnTo>
                <a:lnTo>
                  <a:pt x="132689" y="6597650"/>
                </a:lnTo>
                <a:lnTo>
                  <a:pt x="149485" y="6640512"/>
                </a:lnTo>
                <a:lnTo>
                  <a:pt x="166281" y="6683375"/>
                </a:lnTo>
                <a:lnTo>
                  <a:pt x="176358" y="6735762"/>
                </a:lnTo>
                <a:lnTo>
                  <a:pt x="184756" y="6791325"/>
                </a:lnTo>
                <a:lnTo>
                  <a:pt x="189795" y="6858000"/>
                </a:lnTo>
                <a:lnTo>
                  <a:pt x="334173" y="6858000"/>
                </a:lnTo>
                <a:lnTo>
                  <a:pt x="334174" y="6858000"/>
                </a:lnTo>
                <a:lnTo>
                  <a:pt x="3459219" y="6858000"/>
                </a:lnTo>
                <a:lnTo>
                  <a:pt x="4417162" y="6858000"/>
                </a:lnTo>
                <a:lnTo>
                  <a:pt x="4838076" y="6858000"/>
                </a:lnTo>
                <a:close/>
              </a:path>
            </a:pathLst>
          </a:custGeom>
          <a:solidFill>
            <a:schemeClr val="accent1">
              <a:lumMod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title"/>
          </p:nvPr>
        </p:nvSpPr>
        <p:spPr>
          <a:xfrm>
            <a:off x="573788" y="662400"/>
            <a:ext cx="2538000" cy="1492132"/>
          </a:xfrm>
        </p:spPr>
        <p:txBody>
          <a:bodyPr vert="horz" lIns="91440" tIns="45720" rIns="91440" bIns="45720" rtlCol="0" anchor="t">
            <a:normAutofit/>
          </a:bodyPr>
          <a:lstStyle/>
          <a:p>
            <a:r>
              <a:rPr lang="en-US" sz="3700" kern="1200">
                <a:solidFill>
                  <a:schemeClr val="bg1"/>
                </a:solidFill>
                <a:latin typeface="+mj-lt"/>
                <a:ea typeface="+mj-ea"/>
                <a:cs typeface="+mj-cs"/>
              </a:rPr>
              <a:t>Supply-Side Policy Goals</a:t>
            </a:r>
          </a:p>
        </p:txBody>
      </p:sp>
      <p:graphicFrame>
        <p:nvGraphicFramePr>
          <p:cNvPr id="28" name="Content Placeholder 2">
            <a:extLst>
              <a:ext uri="{FF2B5EF4-FFF2-40B4-BE49-F238E27FC236}">
                <a16:creationId xmlns:a16="http://schemas.microsoft.com/office/drawing/2014/main" id="{C49BC846-8867-3BD1-B2DB-03CF213F5CD4}"/>
              </a:ext>
            </a:extLst>
          </p:cNvPr>
          <p:cNvGraphicFramePr>
            <a:graphicFrameLocks noGrp="1"/>
          </p:cNvGraphicFramePr>
          <p:nvPr>
            <p:ph idx="4294967295"/>
            <p:extLst>
              <p:ext uri="{D42A27DB-BD31-4B8C-83A1-F6EECF244321}">
                <p14:modId xmlns:p14="http://schemas.microsoft.com/office/powerpoint/2010/main" val="2077021633"/>
              </p:ext>
            </p:extLst>
          </p:nvPr>
        </p:nvGraphicFramePr>
        <p:xfrm>
          <a:off x="573788" y="2286000"/>
          <a:ext cx="2538000" cy="384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42" name="Straight Connector 41">
            <a:extLst>
              <a:ext uri="{FF2B5EF4-FFF2-40B4-BE49-F238E27FC236}">
                <a16:creationId xmlns:a16="http://schemas.microsoft.com/office/drawing/2014/main" id="{02162988-B47E-608F-82BB-0CC34C0676DD}"/>
              </a:ext>
            </a:extLst>
          </p:cNvPr>
          <p:cNvCxnSpPr/>
          <p:nvPr/>
        </p:nvCxnSpPr>
        <p:spPr>
          <a:xfrm>
            <a:off x="4754267" y="2230821"/>
            <a:ext cx="0" cy="3527425"/>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B41E0672-8548-17D6-BC53-B7ED0ED9B925}"/>
              </a:ext>
            </a:extLst>
          </p:cNvPr>
          <p:cNvCxnSpPr/>
          <p:nvPr/>
        </p:nvCxnSpPr>
        <p:spPr>
          <a:xfrm flipV="1">
            <a:off x="4754267" y="5746087"/>
            <a:ext cx="4242206" cy="12159"/>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70020600-D9BC-B117-187B-387392EF44C2}"/>
              </a:ext>
            </a:extLst>
          </p:cNvPr>
          <p:cNvSpPr txBox="1">
            <a:spLocks noChangeArrowheads="1"/>
          </p:cNvSpPr>
          <p:nvPr/>
        </p:nvSpPr>
        <p:spPr bwMode="auto">
          <a:xfrm>
            <a:off x="3416840" y="2367102"/>
            <a:ext cx="1250673" cy="584775"/>
          </a:xfrm>
          <a:prstGeom prst="rect">
            <a:avLst/>
          </a:prstGeom>
          <a:noFill/>
          <a:ln w="9525">
            <a:noFill/>
            <a:miter lim="800000"/>
            <a:headEnd/>
            <a:tailEnd/>
          </a:ln>
        </p:spPr>
        <p:txBody>
          <a:bodyPr vert="horz" wrap="square">
            <a:spAutoFit/>
          </a:bodyPr>
          <a:lstStyle/>
          <a:p>
            <a:pPr algn="ctr"/>
            <a:r>
              <a:rPr lang="en-GB" sz="1600" dirty="0"/>
              <a:t>Consumer Goods</a:t>
            </a:r>
            <a:endParaRPr lang="en-US" sz="1600" dirty="0"/>
          </a:p>
        </p:txBody>
      </p:sp>
      <p:sp>
        <p:nvSpPr>
          <p:cNvPr id="48" name="TextBox 47">
            <a:extLst>
              <a:ext uri="{FF2B5EF4-FFF2-40B4-BE49-F238E27FC236}">
                <a16:creationId xmlns:a16="http://schemas.microsoft.com/office/drawing/2014/main" id="{E15752DE-1A8D-7925-CAB7-5D28C257AAAE}"/>
              </a:ext>
            </a:extLst>
          </p:cNvPr>
          <p:cNvSpPr txBox="1">
            <a:spLocks noChangeArrowheads="1"/>
          </p:cNvSpPr>
          <p:nvPr/>
        </p:nvSpPr>
        <p:spPr bwMode="auto">
          <a:xfrm>
            <a:off x="7099241" y="6125601"/>
            <a:ext cx="2520950" cy="338554"/>
          </a:xfrm>
          <a:prstGeom prst="rect">
            <a:avLst/>
          </a:prstGeom>
          <a:noFill/>
          <a:ln w="9525">
            <a:noFill/>
            <a:miter lim="800000"/>
            <a:headEnd/>
            <a:tailEnd/>
          </a:ln>
        </p:spPr>
        <p:txBody>
          <a:bodyPr>
            <a:spAutoFit/>
          </a:bodyPr>
          <a:lstStyle/>
          <a:p>
            <a:pPr algn="ctr"/>
            <a:r>
              <a:rPr lang="en-GB" sz="1600" dirty="0"/>
              <a:t>Capital Goods</a:t>
            </a:r>
            <a:endParaRPr lang="en-US" sz="1600" dirty="0"/>
          </a:p>
        </p:txBody>
      </p:sp>
      <p:sp>
        <p:nvSpPr>
          <p:cNvPr id="50" name="Arc 14">
            <a:extLst>
              <a:ext uri="{FF2B5EF4-FFF2-40B4-BE49-F238E27FC236}">
                <a16:creationId xmlns:a16="http://schemas.microsoft.com/office/drawing/2014/main" id="{EAB56425-B550-21D5-AF5E-74763FADA9A0}"/>
              </a:ext>
            </a:extLst>
          </p:cNvPr>
          <p:cNvSpPr/>
          <p:nvPr/>
        </p:nvSpPr>
        <p:spPr bwMode="auto">
          <a:xfrm>
            <a:off x="4676473" y="3165858"/>
            <a:ext cx="3397454" cy="2593975"/>
          </a:xfrm>
          <a:custGeom>
            <a:avLst/>
            <a:gdLst>
              <a:gd name="connsiteX0" fmla="*/ 1656184 w 3312368"/>
              <a:gd name="connsiteY0" fmla="*/ 0 h 2286000"/>
              <a:gd name="connsiteX1" fmla="*/ 3312368 w 3312368"/>
              <a:gd name="connsiteY1" fmla="*/ 1143000 h 2286000"/>
              <a:gd name="connsiteX2" fmla="*/ 1656184 w 3312368"/>
              <a:gd name="connsiteY2" fmla="*/ 1143000 h 2286000"/>
              <a:gd name="connsiteX3" fmla="*/ 1656184 w 3312368"/>
              <a:gd name="connsiteY3" fmla="*/ 0 h 2286000"/>
              <a:gd name="connsiteX0" fmla="*/ 1656184 w 3312368"/>
              <a:gd name="connsiteY0" fmla="*/ 0 h 2286000"/>
              <a:gd name="connsiteX1" fmla="*/ 3312368 w 3312368"/>
              <a:gd name="connsiteY1" fmla="*/ 1143000 h 2286000"/>
              <a:gd name="connsiteX0" fmla="*/ 0 w 1656184"/>
              <a:gd name="connsiteY0" fmla="*/ 0 h 1143000"/>
              <a:gd name="connsiteX1" fmla="*/ 1656184 w 1656184"/>
              <a:gd name="connsiteY1" fmla="*/ 1143000 h 1143000"/>
              <a:gd name="connsiteX2" fmla="*/ 0 w 1656184"/>
              <a:gd name="connsiteY2" fmla="*/ 1143000 h 1143000"/>
              <a:gd name="connsiteX3" fmla="*/ 0 w 1656184"/>
              <a:gd name="connsiteY3" fmla="*/ 0 h 1143000"/>
              <a:gd name="connsiteX0" fmla="*/ 0 w 1656184"/>
              <a:gd name="connsiteY0" fmla="*/ 0 h 1143000"/>
              <a:gd name="connsiteX1" fmla="*/ 1656184 w 1656184"/>
              <a:gd name="connsiteY1" fmla="*/ 1143000 h 1143000"/>
              <a:gd name="connsiteX0" fmla="*/ 0 w 1656184"/>
              <a:gd name="connsiteY0" fmla="*/ 249381 h 1392381"/>
              <a:gd name="connsiteX1" fmla="*/ 1656184 w 1656184"/>
              <a:gd name="connsiteY1" fmla="*/ 1392381 h 1392381"/>
              <a:gd name="connsiteX2" fmla="*/ 0 w 1656184"/>
              <a:gd name="connsiteY2" fmla="*/ 1392381 h 1392381"/>
              <a:gd name="connsiteX3" fmla="*/ 0 w 1656184"/>
              <a:gd name="connsiteY3" fmla="*/ 249381 h 1392381"/>
              <a:gd name="connsiteX0" fmla="*/ 27709 w 1656184"/>
              <a:gd name="connsiteY0" fmla="*/ 0 h 1392381"/>
              <a:gd name="connsiteX1" fmla="*/ 1656184 w 1656184"/>
              <a:gd name="connsiteY1" fmla="*/ 1392381 h 1392381"/>
            </a:gdLst>
            <a:ahLst/>
            <a:cxnLst>
              <a:cxn ang="0">
                <a:pos x="connsiteX0" y="connsiteY0"/>
              </a:cxn>
              <a:cxn ang="0">
                <a:pos x="connsiteX1" y="connsiteY1"/>
              </a:cxn>
            </a:cxnLst>
            <a:rect l="l" t="t" r="r" b="b"/>
            <a:pathLst>
              <a:path w="1656184" h="1392381" stroke="0" extrusionOk="0">
                <a:moveTo>
                  <a:pt x="0" y="249381"/>
                </a:moveTo>
                <a:cubicBezTo>
                  <a:pt x="914685" y="249381"/>
                  <a:pt x="1656184" y="761120"/>
                  <a:pt x="1656184" y="1392381"/>
                </a:cubicBezTo>
                <a:lnTo>
                  <a:pt x="0" y="1392381"/>
                </a:lnTo>
                <a:lnTo>
                  <a:pt x="0" y="249381"/>
                </a:lnTo>
                <a:close/>
              </a:path>
              <a:path w="1656184" h="1392381" fill="none">
                <a:moveTo>
                  <a:pt x="27709" y="0"/>
                </a:moveTo>
                <a:cubicBezTo>
                  <a:pt x="942394" y="0"/>
                  <a:pt x="1656184" y="761120"/>
                  <a:pt x="1656184" y="1392381"/>
                </a:cubicBezTo>
              </a:path>
            </a:pathLst>
          </a:custGeom>
          <a:ln w="28575">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sp>
        <p:nvSpPr>
          <p:cNvPr id="52" name="Arc 14">
            <a:extLst>
              <a:ext uri="{FF2B5EF4-FFF2-40B4-BE49-F238E27FC236}">
                <a16:creationId xmlns:a16="http://schemas.microsoft.com/office/drawing/2014/main" id="{FD284095-CD00-2C3E-0359-6922DCD69483}"/>
              </a:ext>
            </a:extLst>
          </p:cNvPr>
          <p:cNvSpPr/>
          <p:nvPr/>
        </p:nvSpPr>
        <p:spPr>
          <a:xfrm>
            <a:off x="4676472" y="2617063"/>
            <a:ext cx="4176464" cy="3096344"/>
          </a:xfrm>
          <a:custGeom>
            <a:avLst/>
            <a:gdLst>
              <a:gd name="connsiteX0" fmla="*/ 1656184 w 3312368"/>
              <a:gd name="connsiteY0" fmla="*/ 0 h 2286000"/>
              <a:gd name="connsiteX1" fmla="*/ 3312368 w 3312368"/>
              <a:gd name="connsiteY1" fmla="*/ 1143000 h 2286000"/>
              <a:gd name="connsiteX2" fmla="*/ 1656184 w 3312368"/>
              <a:gd name="connsiteY2" fmla="*/ 1143000 h 2286000"/>
              <a:gd name="connsiteX3" fmla="*/ 1656184 w 3312368"/>
              <a:gd name="connsiteY3" fmla="*/ 0 h 2286000"/>
              <a:gd name="connsiteX0" fmla="*/ 1656184 w 3312368"/>
              <a:gd name="connsiteY0" fmla="*/ 0 h 2286000"/>
              <a:gd name="connsiteX1" fmla="*/ 3312368 w 3312368"/>
              <a:gd name="connsiteY1" fmla="*/ 1143000 h 2286000"/>
              <a:gd name="connsiteX0" fmla="*/ 0 w 1656184"/>
              <a:gd name="connsiteY0" fmla="*/ 0 h 1143000"/>
              <a:gd name="connsiteX1" fmla="*/ 1656184 w 1656184"/>
              <a:gd name="connsiteY1" fmla="*/ 1143000 h 1143000"/>
              <a:gd name="connsiteX2" fmla="*/ 0 w 1656184"/>
              <a:gd name="connsiteY2" fmla="*/ 1143000 h 1143000"/>
              <a:gd name="connsiteX3" fmla="*/ 0 w 1656184"/>
              <a:gd name="connsiteY3" fmla="*/ 0 h 1143000"/>
              <a:gd name="connsiteX0" fmla="*/ 0 w 1656184"/>
              <a:gd name="connsiteY0" fmla="*/ 0 h 1143000"/>
              <a:gd name="connsiteX1" fmla="*/ 1656184 w 1656184"/>
              <a:gd name="connsiteY1" fmla="*/ 1143000 h 1143000"/>
              <a:gd name="connsiteX0" fmla="*/ 0 w 1656184"/>
              <a:gd name="connsiteY0" fmla="*/ 249381 h 1392381"/>
              <a:gd name="connsiteX1" fmla="*/ 1656184 w 1656184"/>
              <a:gd name="connsiteY1" fmla="*/ 1392381 h 1392381"/>
              <a:gd name="connsiteX2" fmla="*/ 0 w 1656184"/>
              <a:gd name="connsiteY2" fmla="*/ 1392381 h 1392381"/>
              <a:gd name="connsiteX3" fmla="*/ 0 w 1656184"/>
              <a:gd name="connsiteY3" fmla="*/ 249381 h 1392381"/>
              <a:gd name="connsiteX0" fmla="*/ 27709 w 1656184"/>
              <a:gd name="connsiteY0" fmla="*/ 0 h 1392381"/>
              <a:gd name="connsiteX1" fmla="*/ 1656184 w 1656184"/>
              <a:gd name="connsiteY1" fmla="*/ 1392381 h 1392381"/>
            </a:gdLst>
            <a:ahLst/>
            <a:cxnLst>
              <a:cxn ang="0">
                <a:pos x="connsiteX0" y="connsiteY0"/>
              </a:cxn>
              <a:cxn ang="0">
                <a:pos x="connsiteX1" y="connsiteY1"/>
              </a:cxn>
            </a:cxnLst>
            <a:rect l="l" t="t" r="r" b="b"/>
            <a:pathLst>
              <a:path w="1656184" h="1392381" stroke="0" extrusionOk="0">
                <a:moveTo>
                  <a:pt x="0" y="249381"/>
                </a:moveTo>
                <a:cubicBezTo>
                  <a:pt x="914685" y="249381"/>
                  <a:pt x="1656184" y="761120"/>
                  <a:pt x="1656184" y="1392381"/>
                </a:cubicBezTo>
                <a:lnTo>
                  <a:pt x="0" y="1392381"/>
                </a:lnTo>
                <a:lnTo>
                  <a:pt x="0" y="249381"/>
                </a:lnTo>
                <a:close/>
              </a:path>
              <a:path w="1656184" h="1392381" fill="none">
                <a:moveTo>
                  <a:pt x="27709" y="0"/>
                </a:moveTo>
                <a:cubicBezTo>
                  <a:pt x="942394" y="0"/>
                  <a:pt x="1656184" y="761120"/>
                  <a:pt x="1656184" y="1392381"/>
                </a:cubicBezTo>
              </a:path>
            </a:pathLst>
          </a:custGeom>
          <a:ln w="28575">
            <a:solidFill>
              <a:srgbClr val="0070C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a:p>
        </p:txBody>
      </p:sp>
      <p:cxnSp>
        <p:nvCxnSpPr>
          <p:cNvPr id="54" name="Straight Arrow Connector 53">
            <a:extLst>
              <a:ext uri="{FF2B5EF4-FFF2-40B4-BE49-F238E27FC236}">
                <a16:creationId xmlns:a16="http://schemas.microsoft.com/office/drawing/2014/main" id="{7D157DBB-AE15-A5DC-63E7-CCE6605ED30B}"/>
              </a:ext>
            </a:extLst>
          </p:cNvPr>
          <p:cNvCxnSpPr/>
          <p:nvPr/>
        </p:nvCxnSpPr>
        <p:spPr>
          <a:xfrm flipV="1">
            <a:off x="6101724" y="2951877"/>
            <a:ext cx="204787" cy="361950"/>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094B01C0-334D-AB1F-974F-EF709B94389F}"/>
              </a:ext>
            </a:extLst>
          </p:cNvPr>
          <p:cNvCxnSpPr/>
          <p:nvPr/>
        </p:nvCxnSpPr>
        <p:spPr>
          <a:xfrm flipV="1">
            <a:off x="7821536" y="4421902"/>
            <a:ext cx="400050" cy="180975"/>
          </a:xfrm>
          <a:prstGeom prst="straightConnector1">
            <a:avLst/>
          </a:prstGeom>
          <a:ln w="28575">
            <a:solidFill>
              <a:schemeClr val="tx2"/>
            </a:solidFill>
            <a:tailEnd type="arrow"/>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1F554C4D-3CF5-C793-BC6E-AE2B98A7776E}"/>
              </a:ext>
            </a:extLst>
          </p:cNvPr>
          <p:cNvCxnSpPr/>
          <p:nvPr/>
        </p:nvCxnSpPr>
        <p:spPr>
          <a:xfrm>
            <a:off x="4748480" y="3913207"/>
            <a:ext cx="21960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C35DEE33-7A42-D7E9-27D1-3BF081091999}"/>
              </a:ext>
            </a:extLst>
          </p:cNvPr>
          <p:cNvCxnSpPr/>
          <p:nvPr/>
        </p:nvCxnSpPr>
        <p:spPr>
          <a:xfrm>
            <a:off x="6980728" y="3913207"/>
            <a:ext cx="0" cy="1836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3211AFBE-187F-47DE-98EB-786A450C6F7E}"/>
              </a:ext>
            </a:extLst>
          </p:cNvPr>
          <p:cNvCxnSpPr/>
          <p:nvPr/>
        </p:nvCxnSpPr>
        <p:spPr>
          <a:xfrm>
            <a:off x="4748480" y="3422799"/>
            <a:ext cx="2592000" cy="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2F329F7C-315D-B8E6-681F-36AC154F465D}"/>
              </a:ext>
            </a:extLst>
          </p:cNvPr>
          <p:cNvCxnSpPr/>
          <p:nvPr/>
        </p:nvCxnSpPr>
        <p:spPr>
          <a:xfrm>
            <a:off x="7364296" y="3440215"/>
            <a:ext cx="0" cy="2304000"/>
          </a:xfrm>
          <a:prstGeom prst="line">
            <a:avLst/>
          </a:prstGeom>
          <a:ln>
            <a:solidFill>
              <a:schemeClr val="tx2"/>
            </a:solidFill>
            <a:prstDash val="dash"/>
          </a:ln>
        </p:spPr>
        <p:style>
          <a:lnRef idx="1">
            <a:schemeClr val="accent1"/>
          </a:lnRef>
          <a:fillRef idx="0">
            <a:schemeClr val="accent1"/>
          </a:fillRef>
          <a:effectRef idx="0">
            <a:schemeClr val="accent1"/>
          </a:effectRef>
          <a:fontRef idx="minor">
            <a:schemeClr val="tx1"/>
          </a:fontRef>
        </p:style>
      </p:cxnSp>
      <p:sp>
        <p:nvSpPr>
          <p:cNvPr id="66" name="TextBox 65">
            <a:extLst>
              <a:ext uri="{FF2B5EF4-FFF2-40B4-BE49-F238E27FC236}">
                <a16:creationId xmlns:a16="http://schemas.microsoft.com/office/drawing/2014/main" id="{A01FEA14-7400-2509-7E6B-A5C0F2AF9052}"/>
              </a:ext>
            </a:extLst>
          </p:cNvPr>
          <p:cNvSpPr txBox="1">
            <a:spLocks noChangeArrowheads="1"/>
          </p:cNvSpPr>
          <p:nvPr/>
        </p:nvSpPr>
        <p:spPr bwMode="auto">
          <a:xfrm>
            <a:off x="4042176" y="3734837"/>
            <a:ext cx="734444" cy="368300"/>
          </a:xfrm>
          <a:prstGeom prst="rect">
            <a:avLst/>
          </a:prstGeom>
          <a:noFill/>
          <a:ln w="9525">
            <a:noFill/>
            <a:miter lim="800000"/>
            <a:headEnd/>
            <a:tailEnd/>
          </a:ln>
        </p:spPr>
        <p:txBody>
          <a:bodyPr wrap="square">
            <a:spAutoFit/>
          </a:bodyPr>
          <a:lstStyle/>
          <a:p>
            <a:pPr algn="ctr"/>
            <a:r>
              <a:rPr lang="en-GB" dirty="0"/>
              <a:t>X1</a:t>
            </a:r>
            <a:endParaRPr lang="en-US" dirty="0"/>
          </a:p>
        </p:txBody>
      </p:sp>
      <p:sp>
        <p:nvSpPr>
          <p:cNvPr id="68" name="TextBox 67">
            <a:extLst>
              <a:ext uri="{FF2B5EF4-FFF2-40B4-BE49-F238E27FC236}">
                <a16:creationId xmlns:a16="http://schemas.microsoft.com/office/drawing/2014/main" id="{63A8BCFE-8940-0AEA-59B5-C7AA4D9F45AC}"/>
              </a:ext>
            </a:extLst>
          </p:cNvPr>
          <p:cNvSpPr txBox="1">
            <a:spLocks noChangeArrowheads="1"/>
          </p:cNvSpPr>
          <p:nvPr/>
        </p:nvSpPr>
        <p:spPr bwMode="auto">
          <a:xfrm>
            <a:off x="6979636" y="5728291"/>
            <a:ext cx="865188" cy="369332"/>
          </a:xfrm>
          <a:prstGeom prst="rect">
            <a:avLst/>
          </a:prstGeom>
          <a:noFill/>
          <a:ln w="9525">
            <a:noFill/>
            <a:miter lim="800000"/>
            <a:headEnd/>
            <a:tailEnd/>
          </a:ln>
        </p:spPr>
        <p:txBody>
          <a:bodyPr wrap="square">
            <a:spAutoFit/>
          </a:bodyPr>
          <a:lstStyle/>
          <a:p>
            <a:pPr algn="ctr"/>
            <a:r>
              <a:rPr lang="en-GB" dirty="0"/>
              <a:t>Y2</a:t>
            </a:r>
            <a:endParaRPr lang="en-US" dirty="0"/>
          </a:p>
        </p:txBody>
      </p:sp>
      <p:sp>
        <p:nvSpPr>
          <p:cNvPr id="70" name="TextBox 69">
            <a:extLst>
              <a:ext uri="{FF2B5EF4-FFF2-40B4-BE49-F238E27FC236}">
                <a16:creationId xmlns:a16="http://schemas.microsoft.com/office/drawing/2014/main" id="{C2CAB137-CDE0-35B6-C831-67E99589B67A}"/>
              </a:ext>
            </a:extLst>
          </p:cNvPr>
          <p:cNvSpPr txBox="1">
            <a:spLocks noChangeArrowheads="1"/>
          </p:cNvSpPr>
          <p:nvPr/>
        </p:nvSpPr>
        <p:spPr bwMode="auto">
          <a:xfrm>
            <a:off x="4042176" y="3218485"/>
            <a:ext cx="750364" cy="368300"/>
          </a:xfrm>
          <a:prstGeom prst="rect">
            <a:avLst/>
          </a:prstGeom>
          <a:noFill/>
          <a:ln w="9525">
            <a:noFill/>
            <a:miter lim="800000"/>
            <a:headEnd/>
            <a:tailEnd/>
          </a:ln>
        </p:spPr>
        <p:txBody>
          <a:bodyPr wrap="square">
            <a:spAutoFit/>
          </a:bodyPr>
          <a:lstStyle/>
          <a:p>
            <a:pPr algn="ctr"/>
            <a:r>
              <a:rPr lang="en-GB" dirty="0"/>
              <a:t>X2</a:t>
            </a:r>
            <a:endParaRPr lang="en-US" dirty="0"/>
          </a:p>
        </p:txBody>
      </p:sp>
      <p:sp>
        <p:nvSpPr>
          <p:cNvPr id="72" name="TextBox 71">
            <a:extLst>
              <a:ext uri="{FF2B5EF4-FFF2-40B4-BE49-F238E27FC236}">
                <a16:creationId xmlns:a16="http://schemas.microsoft.com/office/drawing/2014/main" id="{5C7A687B-6AC4-AA9B-BD0C-379DDBD011E2}"/>
              </a:ext>
            </a:extLst>
          </p:cNvPr>
          <p:cNvSpPr txBox="1">
            <a:spLocks noChangeArrowheads="1"/>
          </p:cNvSpPr>
          <p:nvPr/>
        </p:nvSpPr>
        <p:spPr bwMode="auto">
          <a:xfrm>
            <a:off x="6592300" y="5724711"/>
            <a:ext cx="865188" cy="369332"/>
          </a:xfrm>
          <a:prstGeom prst="rect">
            <a:avLst/>
          </a:prstGeom>
          <a:noFill/>
          <a:ln w="9525">
            <a:noFill/>
            <a:miter lim="800000"/>
            <a:headEnd/>
            <a:tailEnd/>
          </a:ln>
        </p:spPr>
        <p:txBody>
          <a:bodyPr wrap="square">
            <a:spAutoFit/>
          </a:bodyPr>
          <a:lstStyle/>
          <a:p>
            <a:pPr algn="ctr"/>
            <a:r>
              <a:rPr lang="en-GB" dirty="0"/>
              <a:t>Y1</a:t>
            </a:r>
            <a:endParaRPr lang="en-US" dirty="0"/>
          </a:p>
        </p:txBody>
      </p:sp>
      <p:pic>
        <p:nvPicPr>
          <p:cNvPr id="3" name="Picture 2">
            <a:extLst>
              <a:ext uri="{FF2B5EF4-FFF2-40B4-BE49-F238E27FC236}">
                <a16:creationId xmlns:a16="http://schemas.microsoft.com/office/drawing/2014/main" id="{9F27CAE0-DB7D-17AD-D14E-3940E313D9A9}"/>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D9C7D335-4723-B8ED-4C47-266826E409BD}"/>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201FC032-2481-78B0-A315-C1DA9EB7B7DB}"/>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95776AC9-4A8C-055F-3117-9F7D3687C8E2}"/>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433472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40022" y="365760"/>
            <a:ext cx="7025402" cy="1188720"/>
          </a:xfrm>
        </p:spPr>
        <p:txBody>
          <a:bodyPr>
            <a:normAutofit/>
          </a:bodyPr>
          <a:lstStyle/>
          <a:p>
            <a:r>
              <a:rPr lang="en-GB" sz="3700" dirty="0"/>
              <a:t>Market-based v interventionist </a:t>
            </a:r>
            <a:br>
              <a:rPr lang="en-GB" sz="3700"/>
            </a:br>
            <a:r>
              <a:rPr lang="en-GB" sz="3700" dirty="0"/>
              <a:t>supply side policy options</a:t>
            </a:r>
          </a:p>
        </p:txBody>
      </p:sp>
      <p:sp>
        <p:nvSpPr>
          <p:cNvPr id="13" name="Freeform: Shape 12">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23075"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4">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0"/>
            <a:ext cx="9144000"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728740"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Content Placeholder 7"/>
          <p:cNvSpPr txBox="1">
            <a:spLocks noGrp="1"/>
          </p:cNvSpPr>
          <p:nvPr>
            <p:ph idx="1"/>
          </p:nvPr>
        </p:nvSpPr>
        <p:spPr>
          <a:xfrm>
            <a:off x="1240022" y="2176272"/>
            <a:ext cx="7025403" cy="4041648"/>
          </a:xfrm>
          <a:prstGeom prst="rect">
            <a:avLst/>
          </a:prstGeom>
        </p:spPr>
        <p:txBody>
          <a:bodyPr vert="horz" lIns="91440" tIns="45720" rIns="91440" bIns="45720" rtlCol="0" anchor="t">
            <a:normAutofit/>
          </a:bodyPr>
          <a:lstStyle/>
          <a:p>
            <a:r>
              <a:rPr lang="en-GB" sz="2000" dirty="0"/>
              <a:t>Supply side policies can be broadly split into two categories:</a:t>
            </a:r>
            <a:endParaRPr lang="en-GB" sz="2000" dirty="0">
              <a:ea typeface="Calibri"/>
              <a:cs typeface="Calibri"/>
            </a:endParaRPr>
          </a:p>
          <a:p>
            <a:endParaRPr lang="en-GB" sz="2000" b="1" dirty="0">
              <a:ea typeface="Calibri"/>
              <a:cs typeface="Calibri"/>
            </a:endParaRPr>
          </a:p>
          <a:p>
            <a:r>
              <a:rPr lang="en-GB" sz="2000" b="1" dirty="0"/>
              <a:t>Market-based</a:t>
            </a:r>
            <a:r>
              <a:rPr lang="en-GB" sz="2000" dirty="0"/>
              <a:t> or free market supply-side policies</a:t>
            </a:r>
            <a:endParaRPr lang="en-GB" sz="2000" dirty="0">
              <a:ea typeface="Calibri"/>
              <a:cs typeface="Calibri"/>
            </a:endParaRPr>
          </a:p>
          <a:p>
            <a:pPr lvl="1"/>
            <a:r>
              <a:rPr lang="en-GB" sz="2000" dirty="0"/>
              <a:t>are those which aim to make labour and product markets more flexible and efficient by reducing government involvement and interference</a:t>
            </a:r>
            <a:endParaRPr lang="en-GB" sz="2000" dirty="0">
              <a:ea typeface="Calibri" panose="020F0502020204030204"/>
              <a:cs typeface="Calibri" panose="020F0502020204030204"/>
            </a:endParaRPr>
          </a:p>
          <a:p>
            <a:r>
              <a:rPr lang="en-GB" sz="2000" b="1" dirty="0"/>
              <a:t>Interventionist supply-side policies</a:t>
            </a:r>
            <a:endParaRPr lang="en-GB" sz="2000" b="1" dirty="0">
              <a:ea typeface="Calibri"/>
              <a:cs typeface="Calibri"/>
            </a:endParaRPr>
          </a:p>
          <a:p>
            <a:pPr lvl="1"/>
            <a:r>
              <a:rPr lang="en-GB" sz="2000" dirty="0"/>
              <a:t>are supported by those who believe the government has a key role to play in the efficient operation of markets</a:t>
            </a:r>
            <a:endParaRPr lang="en-GB" sz="2000" dirty="0">
              <a:ea typeface="Calibri"/>
              <a:cs typeface="Calibri"/>
            </a:endParaRPr>
          </a:p>
          <a:p>
            <a:endParaRPr lang="en-GB" sz="2100" dirty="0"/>
          </a:p>
          <a:p>
            <a:endParaRPr lang="en-GB" sz="2100" dirty="0"/>
          </a:p>
          <a:p>
            <a:endParaRPr lang="en-GB" sz="2100" dirty="0"/>
          </a:p>
        </p:txBody>
      </p:sp>
      <p:pic>
        <p:nvPicPr>
          <p:cNvPr id="3" name="Picture 2">
            <a:extLst>
              <a:ext uri="{FF2B5EF4-FFF2-40B4-BE49-F238E27FC236}">
                <a16:creationId xmlns:a16="http://schemas.microsoft.com/office/drawing/2014/main" id="{5CC37D82-FF46-3E01-C1B6-9879899E94F3}"/>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BCF0ACC9-148D-84B1-528E-A6EF0938FCEB}"/>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A06AE6F6-B93E-8968-5DA3-CE7A129C11B7}"/>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2DB988AF-33CD-28AE-2988-826566835F57}"/>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342591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8">
            <a:extLst>
              <a:ext uri="{FF2B5EF4-FFF2-40B4-BE49-F238E27FC236}">
                <a16:creationId xmlns:a16="http://schemas.microsoft.com/office/drawing/2014/main" id="{B819A166-7571-4003-A6B8-B62034C3ED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8199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393555" y="620392"/>
            <a:ext cx="2856201" cy="5504688"/>
          </a:xfrm>
        </p:spPr>
        <p:txBody>
          <a:bodyPr>
            <a:normAutofit/>
          </a:bodyPr>
          <a:lstStyle/>
          <a:p>
            <a:r>
              <a:rPr lang="en-GB" sz="5200" dirty="0">
                <a:solidFill>
                  <a:schemeClr val="bg1"/>
                </a:solidFill>
              </a:rPr>
              <a:t>Supply side policy options</a:t>
            </a:r>
          </a:p>
        </p:txBody>
      </p:sp>
      <p:graphicFrame>
        <p:nvGraphicFramePr>
          <p:cNvPr id="8" name="Content Placeholder 2">
            <a:extLst>
              <a:ext uri="{FF2B5EF4-FFF2-40B4-BE49-F238E27FC236}">
                <a16:creationId xmlns:a16="http://schemas.microsoft.com/office/drawing/2014/main" id="{0DDE7C56-A390-6888-D2A5-DDA09AD7524E}"/>
              </a:ext>
            </a:extLst>
          </p:cNvPr>
          <p:cNvGraphicFramePr>
            <a:graphicFrameLocks noGrp="1"/>
          </p:cNvGraphicFramePr>
          <p:nvPr>
            <p:ph idx="1"/>
            <p:extLst>
              <p:ext uri="{D42A27DB-BD31-4B8C-83A1-F6EECF244321}">
                <p14:modId xmlns:p14="http://schemas.microsoft.com/office/powerpoint/2010/main" val="1452019823"/>
              </p:ext>
            </p:extLst>
          </p:nvPr>
        </p:nvGraphicFramePr>
        <p:xfrm>
          <a:off x="4101291" y="620392"/>
          <a:ext cx="4697730" cy="55046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509EA21F-C936-81E1-D12F-61C12A9CE37A}"/>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D61CAA97-19CD-0B8D-4287-F42A1FC233FC}"/>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5" name="Footer Placeholder 2">
            <a:extLst>
              <a:ext uri="{FF2B5EF4-FFF2-40B4-BE49-F238E27FC236}">
                <a16:creationId xmlns:a16="http://schemas.microsoft.com/office/drawing/2014/main" id="{E55AE79F-17B3-E538-2731-D6DE29BD2014}"/>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F9F23D3C-AF13-97F9-2CFF-0643358648BE}"/>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1254488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131BAD53-4E89-4F62-BBB7-26359763ED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62756DA2-40EB-4C6F-B962-5822FFB54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240078" cy="6858000"/>
          </a:xfrm>
          <a:custGeom>
            <a:avLst/>
            <a:gdLst>
              <a:gd name="connsiteX0" fmla="*/ 0 w 6096000"/>
              <a:gd name="connsiteY0" fmla="*/ 0 h 6858000"/>
              <a:gd name="connsiteX1" fmla="*/ 5567517 w 6096000"/>
              <a:gd name="connsiteY1" fmla="*/ 0 h 6858000"/>
              <a:gd name="connsiteX2" fmla="*/ 5566938 w 6096000"/>
              <a:gd name="connsiteY2" fmla="*/ 1705 h 6858000"/>
              <a:gd name="connsiteX3" fmla="*/ 5551594 w 6096000"/>
              <a:gd name="connsiteY3" fmla="*/ 17287 h 6858000"/>
              <a:gd name="connsiteX4" fmla="*/ 5545641 w 6096000"/>
              <a:gd name="connsiteY4" fmla="*/ 130336 h 6858000"/>
              <a:gd name="connsiteX5" fmla="*/ 5538289 w 6096000"/>
              <a:gd name="connsiteY5" fmla="*/ 187093 h 6858000"/>
              <a:gd name="connsiteX6" fmla="*/ 5545790 w 6096000"/>
              <a:gd name="connsiteY6" fmla="*/ 265704 h 6858000"/>
              <a:gd name="connsiteX7" fmla="*/ 5542313 w 6096000"/>
              <a:gd name="connsiteY7" fmla="*/ 354566 h 6858000"/>
              <a:gd name="connsiteX8" fmla="*/ 5524126 w 6096000"/>
              <a:gd name="connsiteY8" fmla="*/ 472000 h 6858000"/>
              <a:gd name="connsiteX9" fmla="*/ 5522170 w 6096000"/>
              <a:gd name="connsiteY9" fmla="*/ 473782 h 6858000"/>
              <a:gd name="connsiteX10" fmla="*/ 5521798 w 6096000"/>
              <a:gd name="connsiteY10" fmla="*/ 491380 h 6858000"/>
              <a:gd name="connsiteX11" fmla="*/ 5536419 w 6096000"/>
              <a:gd name="connsiteY11" fmla="*/ 531675 h 6858000"/>
              <a:gd name="connsiteX12" fmla="*/ 5533435 w 6096000"/>
              <a:gd name="connsiteY12" fmla="*/ 536015 h 6858000"/>
              <a:gd name="connsiteX13" fmla="*/ 5538088 w 6096000"/>
              <a:gd name="connsiteY13" fmla="*/ 572092 h 6858000"/>
              <a:gd name="connsiteX14" fmla="*/ 5536061 w 6096000"/>
              <a:gd name="connsiteY14" fmla="*/ 572511 h 6858000"/>
              <a:gd name="connsiteX15" fmla="*/ 5528218 w 6096000"/>
              <a:gd name="connsiteY15" fmla="*/ 582332 h 6858000"/>
              <a:gd name="connsiteX16" fmla="*/ 5518011 w 6096000"/>
              <a:gd name="connsiteY16" fmla="*/ 601285 h 6858000"/>
              <a:gd name="connsiteX17" fmla="*/ 5473174 w 6096000"/>
              <a:gd name="connsiteY17" fmla="*/ 681608 h 6858000"/>
              <a:gd name="connsiteX18" fmla="*/ 5472963 w 6096000"/>
              <a:gd name="connsiteY18" fmla="*/ 689151 h 6858000"/>
              <a:gd name="connsiteX19" fmla="*/ 5472485 w 6096000"/>
              <a:gd name="connsiteY19" fmla="*/ 689289 h 6858000"/>
              <a:gd name="connsiteX20" fmla="*/ 5471326 w 6096000"/>
              <a:gd name="connsiteY20" fmla="*/ 697222 h 6858000"/>
              <a:gd name="connsiteX21" fmla="*/ 5472164 w 6096000"/>
              <a:gd name="connsiteY21" fmla="*/ 717531 h 6858000"/>
              <a:gd name="connsiteX22" fmla="*/ 5468891 w 6096000"/>
              <a:gd name="connsiteY22" fmla="*/ 722494 h 6858000"/>
              <a:gd name="connsiteX23" fmla="*/ 5463081 w 6096000"/>
              <a:gd name="connsiteY23" fmla="*/ 724368 h 6858000"/>
              <a:gd name="connsiteX24" fmla="*/ 5446981 w 6096000"/>
              <a:gd name="connsiteY24" fmla="*/ 752692 h 6858000"/>
              <a:gd name="connsiteX25" fmla="*/ 5417190 w 6096000"/>
              <a:gd name="connsiteY25" fmla="*/ 816346 h 6858000"/>
              <a:gd name="connsiteX26" fmla="*/ 5388958 w 6096000"/>
              <a:gd name="connsiteY26" fmla="*/ 889417 h 6858000"/>
              <a:gd name="connsiteX27" fmla="*/ 5307044 w 6096000"/>
              <a:gd name="connsiteY27" fmla="*/ 1063288 h 6858000"/>
              <a:gd name="connsiteX28" fmla="*/ 5303837 w 6096000"/>
              <a:gd name="connsiteY28" fmla="*/ 1157176 h 6858000"/>
              <a:gd name="connsiteX29" fmla="*/ 5286494 w 6096000"/>
              <a:gd name="connsiteY29" fmla="*/ 1210776 h 6858000"/>
              <a:gd name="connsiteX30" fmla="*/ 5282463 w 6096000"/>
              <a:gd name="connsiteY30" fmla="*/ 1301993 h 6858000"/>
              <a:gd name="connsiteX31" fmla="*/ 5252235 w 6096000"/>
              <a:gd name="connsiteY31" fmla="*/ 1360879 h 6858000"/>
              <a:gd name="connsiteX32" fmla="*/ 5244497 w 6096000"/>
              <a:gd name="connsiteY32" fmla="*/ 1404045 h 6858000"/>
              <a:gd name="connsiteX33" fmla="*/ 5223823 w 6096000"/>
              <a:gd name="connsiteY33" fmla="*/ 1429568 h 6858000"/>
              <a:gd name="connsiteX34" fmla="*/ 5224851 w 6096000"/>
              <a:gd name="connsiteY34" fmla="*/ 1430305 h 6858000"/>
              <a:gd name="connsiteX35" fmla="*/ 5212394 w 6096000"/>
              <a:gd name="connsiteY35" fmla="*/ 1463304 h 6858000"/>
              <a:gd name="connsiteX36" fmla="*/ 5209958 w 6096000"/>
              <a:gd name="connsiteY36" fmla="*/ 1514846 h 6858000"/>
              <a:gd name="connsiteX37" fmla="*/ 5206417 w 6096000"/>
              <a:gd name="connsiteY37" fmla="*/ 1519731 h 6858000"/>
              <a:gd name="connsiteX38" fmla="*/ 5206640 w 6096000"/>
              <a:gd name="connsiteY38" fmla="*/ 1519929 h 6858000"/>
              <a:gd name="connsiteX39" fmla="*/ 5207632 w 6096000"/>
              <a:gd name="connsiteY39" fmla="*/ 1546022 h 6858000"/>
              <a:gd name="connsiteX40" fmla="*/ 5212030 w 6096000"/>
              <a:gd name="connsiteY40" fmla="*/ 1578752 h 6858000"/>
              <a:gd name="connsiteX41" fmla="*/ 5203533 w 6096000"/>
              <a:gd name="connsiteY41" fmla="*/ 1647555 h 6858000"/>
              <a:gd name="connsiteX42" fmla="*/ 5190877 w 6096000"/>
              <a:gd name="connsiteY42" fmla="*/ 1715685 h 6858000"/>
              <a:gd name="connsiteX43" fmla="*/ 5184235 w 6096000"/>
              <a:gd name="connsiteY43" fmla="*/ 1740358 h 6858000"/>
              <a:gd name="connsiteX44" fmla="*/ 5181475 w 6096000"/>
              <a:gd name="connsiteY44" fmla="*/ 1784314 h 6858000"/>
              <a:gd name="connsiteX45" fmla="*/ 5185845 w 6096000"/>
              <a:gd name="connsiteY45" fmla="*/ 1804434 h 6858000"/>
              <a:gd name="connsiteX46" fmla="*/ 5185068 w 6096000"/>
              <a:gd name="connsiteY46" fmla="*/ 1805316 h 6858000"/>
              <a:gd name="connsiteX47" fmla="*/ 5188593 w 6096000"/>
              <a:gd name="connsiteY47" fmla="*/ 1807109 h 6858000"/>
              <a:gd name="connsiteX48" fmla="*/ 5185920 w 6096000"/>
              <a:gd name="connsiteY48" fmla="*/ 1821003 h 6858000"/>
              <a:gd name="connsiteX49" fmla="*/ 5183543 w 6096000"/>
              <a:gd name="connsiteY49" fmla="*/ 1824832 h 6858000"/>
              <a:gd name="connsiteX50" fmla="*/ 5182235 w 6096000"/>
              <a:gd name="connsiteY50" fmla="*/ 1830429 h 6858000"/>
              <a:gd name="connsiteX51" fmla="*/ 5182525 w 6096000"/>
              <a:gd name="connsiteY51" fmla="*/ 1830569 h 6858000"/>
              <a:gd name="connsiteX52" fmla="*/ 5180663 w 6096000"/>
              <a:gd name="connsiteY52" fmla="*/ 1835810 h 6858000"/>
              <a:gd name="connsiteX53" fmla="*/ 5167452 w 6096000"/>
              <a:gd name="connsiteY53" fmla="*/ 1861483 h 6858000"/>
              <a:gd name="connsiteX54" fmla="*/ 5174266 w 6096000"/>
              <a:gd name="connsiteY54" fmla="*/ 1892417 h 6858000"/>
              <a:gd name="connsiteX55" fmla="*/ 5189262 w 6096000"/>
              <a:gd name="connsiteY55" fmla="*/ 1895114 h 6858000"/>
              <a:gd name="connsiteX56" fmla="*/ 5187100 w 6096000"/>
              <a:gd name="connsiteY56" fmla="*/ 1899379 h 6858000"/>
              <a:gd name="connsiteX57" fmla="*/ 5180471 w 6096000"/>
              <a:gd name="connsiteY57" fmla="*/ 1907867 h 6858000"/>
              <a:gd name="connsiteX58" fmla="*/ 5181361 w 6096000"/>
              <a:gd name="connsiteY58" fmla="*/ 1910265 h 6858000"/>
              <a:gd name="connsiteX59" fmla="*/ 5178268 w 6096000"/>
              <a:gd name="connsiteY59" fmla="*/ 1935584 h 6858000"/>
              <a:gd name="connsiteX60" fmla="*/ 5183619 w 6096000"/>
              <a:gd name="connsiteY60" fmla="*/ 1942021 h 6858000"/>
              <a:gd name="connsiteX61" fmla="*/ 5184480 w 6096000"/>
              <a:gd name="connsiteY61" fmla="*/ 1945112 h 6858000"/>
              <a:gd name="connsiteX62" fmla="*/ 5172776 w 6096000"/>
              <a:gd name="connsiteY62" fmla="*/ 1961162 h 6858000"/>
              <a:gd name="connsiteX63" fmla="*/ 5168513 w 6096000"/>
              <a:gd name="connsiteY63" fmla="*/ 1969445 h 6858000"/>
              <a:gd name="connsiteX64" fmla="*/ 5126597 w 6096000"/>
              <a:gd name="connsiteY64" fmla="*/ 2024270 h 6858000"/>
              <a:gd name="connsiteX65" fmla="*/ 5119528 w 6096000"/>
              <a:gd name="connsiteY65" fmla="*/ 2107942 h 6858000"/>
              <a:gd name="connsiteX66" fmla="*/ 5110356 w 6096000"/>
              <a:gd name="connsiteY66" fmla="*/ 2193455 h 6858000"/>
              <a:gd name="connsiteX67" fmla="*/ 5104992 w 6096000"/>
              <a:gd name="connsiteY67" fmla="*/ 2260088 h 6858000"/>
              <a:gd name="connsiteX68" fmla="*/ 5059439 w 6096000"/>
              <a:gd name="connsiteY68" fmla="*/ 2335735 h 6858000"/>
              <a:gd name="connsiteX69" fmla="*/ 5022061 w 6096000"/>
              <a:gd name="connsiteY69" fmla="*/ 2408995 h 6858000"/>
              <a:gd name="connsiteX70" fmla="*/ 5022253 w 6096000"/>
              <a:gd name="connsiteY70" fmla="*/ 2445869 h 6858000"/>
              <a:gd name="connsiteX71" fmla="*/ 5011426 w 6096000"/>
              <a:gd name="connsiteY71" fmla="*/ 2496499 h 6858000"/>
              <a:gd name="connsiteX72" fmla="*/ 4994224 w 6096000"/>
              <a:gd name="connsiteY72" fmla="*/ 2549900 h 6858000"/>
              <a:gd name="connsiteX73" fmla="*/ 4995245 w 6096000"/>
              <a:gd name="connsiteY73" fmla="*/ 2596456 h 6858000"/>
              <a:gd name="connsiteX74" fmla="*/ 4988570 w 6096000"/>
              <a:gd name="connsiteY74" fmla="*/ 2606088 h 6858000"/>
              <a:gd name="connsiteX75" fmla="*/ 4988371 w 6096000"/>
              <a:gd name="connsiteY75" fmla="*/ 2635351 h 6858000"/>
              <a:gd name="connsiteX76" fmla="*/ 4983212 w 6096000"/>
              <a:gd name="connsiteY76" fmla="*/ 2665666 h 6858000"/>
              <a:gd name="connsiteX77" fmla="*/ 4968234 w 6096000"/>
              <a:gd name="connsiteY77" fmla="*/ 2715895 h 6858000"/>
              <a:gd name="connsiteX78" fmla="*/ 4975888 w 6096000"/>
              <a:gd name="connsiteY78" fmla="*/ 2725052 h 6858000"/>
              <a:gd name="connsiteX79" fmla="*/ 4980195 w 6096000"/>
              <a:gd name="connsiteY79" fmla="*/ 2726489 h 6858000"/>
              <a:gd name="connsiteX80" fmla="*/ 4976218 w 6096000"/>
              <a:gd name="connsiteY80" fmla="*/ 2740278 h 6858000"/>
              <a:gd name="connsiteX81" fmla="*/ 4980571 w 6096000"/>
              <a:gd name="connsiteY81" fmla="*/ 2751112 h 6858000"/>
              <a:gd name="connsiteX82" fmla="*/ 4973893 w 6096000"/>
              <a:gd name="connsiteY82" fmla="*/ 2760208 h 6858000"/>
              <a:gd name="connsiteX83" fmla="*/ 4979005 w 6096000"/>
              <a:gd name="connsiteY83" fmla="*/ 2790136 h 6858000"/>
              <a:gd name="connsiteX84" fmla="*/ 4986137 w 6096000"/>
              <a:gd name="connsiteY84" fmla="*/ 2804183 h 6858000"/>
              <a:gd name="connsiteX85" fmla="*/ 4986175 w 6096000"/>
              <a:gd name="connsiteY85" fmla="*/ 2825860 h 6858000"/>
              <a:gd name="connsiteX86" fmla="*/ 4993936 w 6096000"/>
              <a:gd name="connsiteY86" fmla="*/ 2911749 h 6858000"/>
              <a:gd name="connsiteX87" fmla="*/ 4992563 w 6096000"/>
              <a:gd name="connsiteY87" fmla="*/ 2977278 h 6858000"/>
              <a:gd name="connsiteX88" fmla="*/ 4980516 w 6096000"/>
              <a:gd name="connsiteY88" fmla="*/ 2991092 h 6858000"/>
              <a:gd name="connsiteX89" fmla="*/ 4992801 w 6096000"/>
              <a:gd name="connsiteY89" fmla="*/ 3020247 h 6858000"/>
              <a:gd name="connsiteX90" fmla="*/ 5014805 w 6096000"/>
              <a:gd name="connsiteY90" fmla="*/ 3065434 h 6858000"/>
              <a:gd name="connsiteX91" fmla="*/ 5002733 w 6096000"/>
              <a:gd name="connsiteY91" fmla="*/ 3103777 h 6858000"/>
              <a:gd name="connsiteX92" fmla="*/ 5002941 w 6096000"/>
              <a:gd name="connsiteY92" fmla="*/ 3151828 h 6858000"/>
              <a:gd name="connsiteX93" fmla="*/ 5002883 w 6096000"/>
              <a:gd name="connsiteY93" fmla="*/ 3180546 h 6858000"/>
              <a:gd name="connsiteX94" fmla="*/ 5016711 w 6096000"/>
              <a:gd name="connsiteY94" fmla="*/ 3258677 h 6858000"/>
              <a:gd name="connsiteX95" fmla="*/ 5017918 w 6096000"/>
              <a:gd name="connsiteY95" fmla="*/ 3262610 h 6858000"/>
              <a:gd name="connsiteX96" fmla="*/ 5011672 w 6096000"/>
              <a:gd name="connsiteY96" fmla="*/ 3277179 h 6858000"/>
              <a:gd name="connsiteX97" fmla="*/ 5009344 w 6096000"/>
              <a:gd name="connsiteY97" fmla="*/ 3278130 h 6858000"/>
              <a:gd name="connsiteX98" fmla="*/ 5026770 w 6096000"/>
              <a:gd name="connsiteY98" fmla="*/ 3325671 h 6858000"/>
              <a:gd name="connsiteX99" fmla="*/ 5024571 w 6096000"/>
              <a:gd name="connsiteY99" fmla="*/ 3332072 h 6858000"/>
              <a:gd name="connsiteX100" fmla="*/ 5041705 w 6096000"/>
              <a:gd name="connsiteY100" fmla="*/ 3362948 h 6858000"/>
              <a:gd name="connsiteX101" fmla="*/ 5047477 w 6096000"/>
              <a:gd name="connsiteY101" fmla="*/ 3378959 h 6858000"/>
              <a:gd name="connsiteX102" fmla="*/ 5060758 w 6096000"/>
              <a:gd name="connsiteY102" fmla="*/ 3407057 h 6858000"/>
              <a:gd name="connsiteX103" fmla="*/ 5058968 w 6096000"/>
              <a:gd name="connsiteY103" fmla="*/ 3409825 h 6858000"/>
              <a:gd name="connsiteX104" fmla="*/ 5062667 w 6096000"/>
              <a:gd name="connsiteY104" fmla="*/ 3415218 h 6858000"/>
              <a:gd name="connsiteX105" fmla="*/ 5060928 w 6096000"/>
              <a:gd name="connsiteY105" fmla="*/ 3419880 h 6858000"/>
              <a:gd name="connsiteX106" fmla="*/ 5062923 w 6096000"/>
              <a:gd name="connsiteY106" fmla="*/ 3424545 h 6858000"/>
              <a:gd name="connsiteX107" fmla="*/ 5064623 w 6096000"/>
              <a:gd name="connsiteY107" fmla="*/ 3476412 h 6858000"/>
              <a:gd name="connsiteX108" fmla="*/ 5069684 w 6096000"/>
              <a:gd name="connsiteY108" fmla="*/ 3486850 h 6858000"/>
              <a:gd name="connsiteX109" fmla="*/ 5063339 w 6096000"/>
              <a:gd name="connsiteY109" fmla="*/ 3496391 h 6858000"/>
              <a:gd name="connsiteX110" fmla="*/ 5070139 w 6096000"/>
              <a:gd name="connsiteY110" fmla="*/ 3531201 h 6858000"/>
              <a:gd name="connsiteX111" fmla="*/ 5079896 w 6096000"/>
              <a:gd name="connsiteY111" fmla="*/ 3542019 h 6858000"/>
              <a:gd name="connsiteX112" fmla="*/ 5087540 w 6096000"/>
              <a:gd name="connsiteY112" fmla="*/ 3552249 h 6858000"/>
              <a:gd name="connsiteX113" fmla="*/ 5087902 w 6096000"/>
              <a:gd name="connsiteY113" fmla="*/ 3553678 h 6858000"/>
              <a:gd name="connsiteX114" fmla="*/ 5091509 w 6096000"/>
              <a:gd name="connsiteY114" fmla="*/ 3568021 h 6858000"/>
              <a:gd name="connsiteX115" fmla="*/ 5091934 w 6096000"/>
              <a:gd name="connsiteY115" fmla="*/ 3569719 h 6858000"/>
              <a:gd name="connsiteX116" fmla="*/ 5089362 w 6096000"/>
              <a:gd name="connsiteY116" fmla="*/ 3586412 h 6858000"/>
              <a:gd name="connsiteX117" fmla="*/ 5092358 w 6096000"/>
              <a:gd name="connsiteY117" fmla="*/ 3597336 h 6858000"/>
              <a:gd name="connsiteX118" fmla="*/ 5084254 w 6096000"/>
              <a:gd name="connsiteY118" fmla="*/ 3606007 h 6858000"/>
              <a:gd name="connsiteX119" fmla="*/ 5084281 w 6096000"/>
              <a:gd name="connsiteY119" fmla="*/ 3641228 h 6858000"/>
              <a:gd name="connsiteX120" fmla="*/ 5091848 w 6096000"/>
              <a:gd name="connsiteY120" fmla="*/ 3653088 h 6858000"/>
              <a:gd name="connsiteX121" fmla="*/ 5097436 w 6096000"/>
              <a:gd name="connsiteY121" fmla="*/ 3664114 h 6858000"/>
              <a:gd name="connsiteX122" fmla="*/ 5097518 w 6096000"/>
              <a:gd name="connsiteY122" fmla="*/ 3665569 h 6858000"/>
              <a:gd name="connsiteX123" fmla="*/ 5099829 w 6096000"/>
              <a:gd name="connsiteY123" fmla="*/ 3707357 h 6858000"/>
              <a:gd name="connsiteX124" fmla="*/ 5114696 w 6096000"/>
              <a:gd name="connsiteY124" fmla="*/ 3778166 h 6858000"/>
              <a:gd name="connsiteX125" fmla="*/ 5135379 w 6096000"/>
              <a:gd name="connsiteY125" fmla="*/ 3878222 h 6858000"/>
              <a:gd name="connsiteX126" fmla="*/ 5130138 w 6096000"/>
              <a:gd name="connsiteY126" fmla="*/ 4048117 h 6858000"/>
              <a:gd name="connsiteX127" fmla="*/ 5090040 w 6096000"/>
              <a:gd name="connsiteY127" fmla="*/ 4219510 h 6858000"/>
              <a:gd name="connsiteX128" fmla="*/ 5092812 w 6096000"/>
              <a:gd name="connsiteY128" fmla="*/ 4411258 h 6858000"/>
              <a:gd name="connsiteX129" fmla="*/ 5084599 w 6096000"/>
              <a:gd name="connsiteY129" fmla="*/ 4488531 h 6858000"/>
              <a:gd name="connsiteX130" fmla="*/ 5084072 w 6096000"/>
              <a:gd name="connsiteY130" fmla="*/ 4539168 h 6858000"/>
              <a:gd name="connsiteX131" fmla="*/ 5068936 w 6096000"/>
              <a:gd name="connsiteY131" fmla="*/ 4625153 h 6858000"/>
              <a:gd name="connsiteX132" fmla="*/ 5059114 w 6096000"/>
              <a:gd name="connsiteY132" fmla="*/ 4733115 h 6858000"/>
              <a:gd name="connsiteX133" fmla="*/ 5037209 w 6096000"/>
              <a:gd name="connsiteY133" fmla="*/ 4844323 h 6858000"/>
              <a:gd name="connsiteX134" fmla="*/ 5020638 w 6096000"/>
              <a:gd name="connsiteY134" fmla="*/ 4877992 h 6858000"/>
              <a:gd name="connsiteX135" fmla="*/ 5006413 w 6096000"/>
              <a:gd name="connsiteY135" fmla="*/ 4925805 h 6858000"/>
              <a:gd name="connsiteX136" fmla="*/ 4971037 w 6096000"/>
              <a:gd name="connsiteY136" fmla="*/ 5009272 h 6858000"/>
              <a:gd name="connsiteX137" fmla="*/ 4963105 w 6096000"/>
              <a:gd name="connsiteY137" fmla="*/ 5111369 h 6858000"/>
              <a:gd name="connsiteX138" fmla="*/ 4976341 w 6096000"/>
              <a:gd name="connsiteY138" fmla="*/ 5210876 h 6858000"/>
              <a:gd name="connsiteX139" fmla="*/ 4980617 w 6096000"/>
              <a:gd name="connsiteY139" fmla="*/ 5269726 h 6858000"/>
              <a:gd name="connsiteX140" fmla="*/ 4997733 w 6096000"/>
              <a:gd name="connsiteY140" fmla="*/ 5464225 h 6858000"/>
              <a:gd name="connsiteX141" fmla="*/ 5001400 w 6096000"/>
              <a:gd name="connsiteY141" fmla="*/ 5594585 h 6858000"/>
              <a:gd name="connsiteX142" fmla="*/ 4983700 w 6096000"/>
              <a:gd name="connsiteY142" fmla="*/ 5667896 h 6858000"/>
              <a:gd name="connsiteX143" fmla="*/ 4968506 w 6096000"/>
              <a:gd name="connsiteY143" fmla="*/ 5769225 h 6858000"/>
              <a:gd name="connsiteX144" fmla="*/ 4969765 w 6096000"/>
              <a:gd name="connsiteY144" fmla="*/ 5823324 h 6858000"/>
              <a:gd name="connsiteX145" fmla="*/ 4966129 w 6096000"/>
              <a:gd name="connsiteY145" fmla="*/ 5862699 h 6858000"/>
              <a:gd name="connsiteX146" fmla="*/ 4970695 w 6096000"/>
              <a:gd name="connsiteY146" fmla="*/ 5906467 h 6858000"/>
              <a:gd name="connsiteX147" fmla="*/ 4991568 w 6096000"/>
              <a:gd name="connsiteY147" fmla="*/ 5939847 h 6858000"/>
              <a:gd name="connsiteX148" fmla="*/ 4986815 w 6096000"/>
              <a:gd name="connsiteY148" fmla="*/ 5973994 h 6858000"/>
              <a:gd name="connsiteX149" fmla="*/ 4987776 w 6096000"/>
              <a:gd name="connsiteY149" fmla="*/ 6089693 h 6858000"/>
              <a:gd name="connsiteX150" fmla="*/ 4991621 w 6096000"/>
              <a:gd name="connsiteY150" fmla="*/ 6224938 h 6858000"/>
              <a:gd name="connsiteX151" fmla="*/ 5017157 w 6096000"/>
              <a:gd name="connsiteY151" fmla="*/ 6370251 h 6858000"/>
              <a:gd name="connsiteX152" fmla="*/ 5040797 w 6096000"/>
              <a:gd name="connsiteY152" fmla="*/ 6541313 h 6858000"/>
              <a:gd name="connsiteX153" fmla="*/ 5045375 w 6096000"/>
              <a:gd name="connsiteY153" fmla="*/ 6640957 h 6858000"/>
              <a:gd name="connsiteX154" fmla="*/ 5058442 w 6096000"/>
              <a:gd name="connsiteY154" fmla="*/ 6705297 h 6858000"/>
              <a:gd name="connsiteX155" fmla="*/ 5071125 w 6096000"/>
              <a:gd name="connsiteY155" fmla="*/ 6759582 h 6858000"/>
              <a:gd name="connsiteX156" fmla="*/ 5069172 w 6096000"/>
              <a:gd name="connsiteY156" fmla="*/ 6817746 h 6858000"/>
              <a:gd name="connsiteX157" fmla="*/ 5072322 w 6096000"/>
              <a:gd name="connsiteY157" fmla="*/ 6843646 h 6858000"/>
              <a:gd name="connsiteX158" fmla="*/ 5091388 w 6096000"/>
              <a:gd name="connsiteY158" fmla="*/ 6857998 h 6858000"/>
              <a:gd name="connsiteX159" fmla="*/ 6096000 w 6096000"/>
              <a:gd name="connsiteY159" fmla="*/ 6857998 h 6858000"/>
              <a:gd name="connsiteX160" fmla="*/ 6096000 w 6096000"/>
              <a:gd name="connsiteY160" fmla="*/ 6858000 h 6858000"/>
              <a:gd name="connsiteX161" fmla="*/ 0 w 6096000"/>
              <a:gd name="connsiteY16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Lst>
            <a:rect l="l" t="t" r="r" b="b"/>
            <a:pathLst>
              <a:path w="6096000" h="6858000">
                <a:moveTo>
                  <a:pt x="0" y="0"/>
                </a:moveTo>
                <a:lnTo>
                  <a:pt x="5567517" y="0"/>
                </a:lnTo>
                <a:lnTo>
                  <a:pt x="5566938" y="1705"/>
                </a:lnTo>
                <a:cubicBezTo>
                  <a:pt x="5563126" y="8440"/>
                  <a:pt x="5558112" y="13784"/>
                  <a:pt x="5551594" y="17287"/>
                </a:cubicBezTo>
                <a:cubicBezTo>
                  <a:pt x="5562364" y="82036"/>
                  <a:pt x="5510349" y="69804"/>
                  <a:pt x="5545641" y="130336"/>
                </a:cubicBezTo>
                <a:cubicBezTo>
                  <a:pt x="5526953" y="117589"/>
                  <a:pt x="5536978" y="162458"/>
                  <a:pt x="5538289" y="187093"/>
                </a:cubicBezTo>
                <a:cubicBezTo>
                  <a:pt x="5536205" y="226511"/>
                  <a:pt x="5545722" y="205530"/>
                  <a:pt x="5545790" y="265704"/>
                </a:cubicBezTo>
                <a:cubicBezTo>
                  <a:pt x="5542296" y="317533"/>
                  <a:pt x="5543813" y="325288"/>
                  <a:pt x="5542313" y="354566"/>
                </a:cubicBezTo>
                <a:lnTo>
                  <a:pt x="5524126" y="472000"/>
                </a:lnTo>
                <a:lnTo>
                  <a:pt x="5522170" y="473782"/>
                </a:lnTo>
                <a:cubicBezTo>
                  <a:pt x="5517847" y="482008"/>
                  <a:pt x="5518682" y="487340"/>
                  <a:pt x="5521798" y="491380"/>
                </a:cubicBezTo>
                <a:lnTo>
                  <a:pt x="5536419" y="531675"/>
                </a:lnTo>
                <a:lnTo>
                  <a:pt x="5533435" y="536015"/>
                </a:lnTo>
                <a:lnTo>
                  <a:pt x="5538088" y="572092"/>
                </a:lnTo>
                <a:lnTo>
                  <a:pt x="5536061" y="572511"/>
                </a:lnTo>
                <a:cubicBezTo>
                  <a:pt x="5531611" y="574271"/>
                  <a:pt x="5528529" y="577121"/>
                  <a:pt x="5528218" y="582332"/>
                </a:cubicBezTo>
                <a:cubicBezTo>
                  <a:pt x="5498002" y="573171"/>
                  <a:pt x="5516262" y="585107"/>
                  <a:pt x="5518011" y="601285"/>
                </a:cubicBezTo>
                <a:cubicBezTo>
                  <a:pt x="5508838" y="617831"/>
                  <a:pt x="5480684" y="666964"/>
                  <a:pt x="5473174" y="681608"/>
                </a:cubicBezTo>
                <a:cubicBezTo>
                  <a:pt x="5473102" y="684122"/>
                  <a:pt x="5473033" y="686637"/>
                  <a:pt x="5472963" y="689151"/>
                </a:cubicBezTo>
                <a:lnTo>
                  <a:pt x="5472485" y="689289"/>
                </a:lnTo>
                <a:cubicBezTo>
                  <a:pt x="5471434" y="690905"/>
                  <a:pt x="5470986" y="693376"/>
                  <a:pt x="5471326" y="697222"/>
                </a:cubicBezTo>
                <a:cubicBezTo>
                  <a:pt x="5471606" y="703992"/>
                  <a:pt x="5471884" y="710761"/>
                  <a:pt x="5472164" y="717531"/>
                </a:cubicBezTo>
                <a:lnTo>
                  <a:pt x="5468891" y="722494"/>
                </a:lnTo>
                <a:lnTo>
                  <a:pt x="5463081" y="724368"/>
                </a:lnTo>
                <a:lnTo>
                  <a:pt x="5446981" y="752692"/>
                </a:lnTo>
                <a:cubicBezTo>
                  <a:pt x="5454691" y="764380"/>
                  <a:pt x="5422719" y="808083"/>
                  <a:pt x="5417190" y="816346"/>
                </a:cubicBezTo>
                <a:lnTo>
                  <a:pt x="5388958" y="889417"/>
                </a:lnTo>
                <a:cubicBezTo>
                  <a:pt x="5320491" y="969963"/>
                  <a:pt x="5321907" y="1005331"/>
                  <a:pt x="5307044" y="1063288"/>
                </a:cubicBezTo>
                <a:cubicBezTo>
                  <a:pt x="5313332" y="1111028"/>
                  <a:pt x="5317096" y="1110140"/>
                  <a:pt x="5303837" y="1157176"/>
                </a:cubicBezTo>
                <a:cubicBezTo>
                  <a:pt x="5301103" y="1192124"/>
                  <a:pt x="5301884" y="1197232"/>
                  <a:pt x="5286494" y="1210776"/>
                </a:cubicBezTo>
                <a:lnTo>
                  <a:pt x="5282463" y="1301993"/>
                </a:lnTo>
                <a:lnTo>
                  <a:pt x="5252235" y="1360879"/>
                </a:lnTo>
                <a:lnTo>
                  <a:pt x="5244497" y="1404045"/>
                </a:lnTo>
                <a:lnTo>
                  <a:pt x="5223823" y="1429568"/>
                </a:lnTo>
                <a:lnTo>
                  <a:pt x="5224851" y="1430305"/>
                </a:lnTo>
                <a:cubicBezTo>
                  <a:pt x="5226697" y="1432466"/>
                  <a:pt x="5214738" y="1459891"/>
                  <a:pt x="5212394" y="1463304"/>
                </a:cubicBezTo>
                <a:cubicBezTo>
                  <a:pt x="5209912" y="1477394"/>
                  <a:pt x="5213027" y="1501295"/>
                  <a:pt x="5209958" y="1514846"/>
                </a:cubicBezTo>
                <a:lnTo>
                  <a:pt x="5206417" y="1519731"/>
                </a:lnTo>
                <a:lnTo>
                  <a:pt x="5206640" y="1519929"/>
                </a:lnTo>
                <a:cubicBezTo>
                  <a:pt x="5206490" y="1521210"/>
                  <a:pt x="5209710" y="1543635"/>
                  <a:pt x="5207632" y="1546022"/>
                </a:cubicBezTo>
                <a:lnTo>
                  <a:pt x="5212030" y="1578752"/>
                </a:lnTo>
                <a:cubicBezTo>
                  <a:pt x="5206147" y="1605585"/>
                  <a:pt x="5226381" y="1622803"/>
                  <a:pt x="5203533" y="1647555"/>
                </a:cubicBezTo>
                <a:cubicBezTo>
                  <a:pt x="5198128" y="1672675"/>
                  <a:pt x="5203213" y="1694404"/>
                  <a:pt x="5190877" y="1715685"/>
                </a:cubicBezTo>
                <a:cubicBezTo>
                  <a:pt x="5196815" y="1724301"/>
                  <a:pt x="5198098" y="1732435"/>
                  <a:pt x="5184235" y="1740358"/>
                </a:cubicBezTo>
                <a:cubicBezTo>
                  <a:pt x="5182625" y="1763793"/>
                  <a:pt x="5198368" y="1769422"/>
                  <a:pt x="5181475" y="1784314"/>
                </a:cubicBezTo>
                <a:cubicBezTo>
                  <a:pt x="5205987" y="1797417"/>
                  <a:pt x="5195246" y="1798221"/>
                  <a:pt x="5185845" y="1804434"/>
                </a:cubicBezTo>
                <a:lnTo>
                  <a:pt x="5185068" y="1805316"/>
                </a:lnTo>
                <a:lnTo>
                  <a:pt x="5188593" y="1807109"/>
                </a:lnTo>
                <a:lnTo>
                  <a:pt x="5185920" y="1821003"/>
                </a:lnTo>
                <a:lnTo>
                  <a:pt x="5183543" y="1824832"/>
                </a:lnTo>
                <a:cubicBezTo>
                  <a:pt x="5182284" y="1827468"/>
                  <a:pt x="5181937" y="1829219"/>
                  <a:pt x="5182235" y="1830429"/>
                </a:cubicBezTo>
                <a:lnTo>
                  <a:pt x="5182525" y="1830569"/>
                </a:lnTo>
                <a:lnTo>
                  <a:pt x="5180663" y="1835810"/>
                </a:lnTo>
                <a:cubicBezTo>
                  <a:pt x="5176779" y="1844665"/>
                  <a:pt x="5172297" y="1853278"/>
                  <a:pt x="5167452" y="1861483"/>
                </a:cubicBezTo>
                <a:cubicBezTo>
                  <a:pt x="5179827" y="1866643"/>
                  <a:pt x="5166788" y="1884999"/>
                  <a:pt x="5174266" y="1892417"/>
                </a:cubicBezTo>
                <a:lnTo>
                  <a:pt x="5189262" y="1895114"/>
                </a:lnTo>
                <a:lnTo>
                  <a:pt x="5187100" y="1899379"/>
                </a:lnTo>
                <a:lnTo>
                  <a:pt x="5180471" y="1907867"/>
                </a:lnTo>
                <a:cubicBezTo>
                  <a:pt x="5179609" y="1909162"/>
                  <a:pt x="5179647" y="1909994"/>
                  <a:pt x="5181361" y="1910265"/>
                </a:cubicBezTo>
                <a:cubicBezTo>
                  <a:pt x="5180995" y="1914884"/>
                  <a:pt x="5177893" y="1930292"/>
                  <a:pt x="5178268" y="1935584"/>
                </a:cubicBezTo>
                <a:lnTo>
                  <a:pt x="5183619" y="1942021"/>
                </a:lnTo>
                <a:lnTo>
                  <a:pt x="5184480" y="1945112"/>
                </a:lnTo>
                <a:lnTo>
                  <a:pt x="5172776" y="1961162"/>
                </a:lnTo>
                <a:lnTo>
                  <a:pt x="5168513" y="1969445"/>
                </a:lnTo>
                <a:lnTo>
                  <a:pt x="5126597" y="2024270"/>
                </a:lnTo>
                <a:lnTo>
                  <a:pt x="5119528" y="2107942"/>
                </a:lnTo>
                <a:cubicBezTo>
                  <a:pt x="5089290" y="2138038"/>
                  <a:pt x="5110415" y="2159228"/>
                  <a:pt x="5110356" y="2193455"/>
                </a:cubicBezTo>
                <a:cubicBezTo>
                  <a:pt x="5101302" y="2220953"/>
                  <a:pt x="5110381" y="2224200"/>
                  <a:pt x="5104992" y="2260088"/>
                </a:cubicBezTo>
                <a:cubicBezTo>
                  <a:pt x="5096504" y="2291744"/>
                  <a:pt x="5078225" y="2299003"/>
                  <a:pt x="5059439" y="2335735"/>
                </a:cubicBezTo>
                <a:cubicBezTo>
                  <a:pt x="5029465" y="2329020"/>
                  <a:pt x="5058046" y="2407546"/>
                  <a:pt x="5022061" y="2408995"/>
                </a:cubicBezTo>
                <a:cubicBezTo>
                  <a:pt x="5023289" y="2413465"/>
                  <a:pt x="5019654" y="2441580"/>
                  <a:pt x="5022253" y="2445869"/>
                </a:cubicBezTo>
                <a:cubicBezTo>
                  <a:pt x="5022440" y="2449625"/>
                  <a:pt x="5011241" y="2492743"/>
                  <a:pt x="5011426" y="2496499"/>
                </a:cubicBezTo>
                <a:lnTo>
                  <a:pt x="4994224" y="2549900"/>
                </a:lnTo>
                <a:cubicBezTo>
                  <a:pt x="4992353" y="2564757"/>
                  <a:pt x="4998952" y="2582253"/>
                  <a:pt x="4995245" y="2596456"/>
                </a:cubicBezTo>
                <a:lnTo>
                  <a:pt x="4988570" y="2606088"/>
                </a:lnTo>
                <a:cubicBezTo>
                  <a:pt x="4988504" y="2615842"/>
                  <a:pt x="4988436" y="2625597"/>
                  <a:pt x="4988371" y="2635351"/>
                </a:cubicBezTo>
                <a:lnTo>
                  <a:pt x="4983212" y="2665666"/>
                </a:lnTo>
                <a:lnTo>
                  <a:pt x="4968234" y="2715895"/>
                </a:lnTo>
                <a:lnTo>
                  <a:pt x="4975888" y="2725052"/>
                </a:lnTo>
                <a:lnTo>
                  <a:pt x="4980195" y="2726489"/>
                </a:lnTo>
                <a:lnTo>
                  <a:pt x="4976218" y="2740278"/>
                </a:lnTo>
                <a:lnTo>
                  <a:pt x="4980571" y="2751112"/>
                </a:lnTo>
                <a:lnTo>
                  <a:pt x="4973893" y="2760208"/>
                </a:lnTo>
                <a:lnTo>
                  <a:pt x="4979005" y="2790136"/>
                </a:lnTo>
                <a:lnTo>
                  <a:pt x="4986137" y="2804183"/>
                </a:lnTo>
                <a:cubicBezTo>
                  <a:pt x="4986150" y="2811409"/>
                  <a:pt x="4986162" y="2818634"/>
                  <a:pt x="4986175" y="2825860"/>
                </a:cubicBezTo>
                <a:cubicBezTo>
                  <a:pt x="4987474" y="2843788"/>
                  <a:pt x="4992871" y="2886513"/>
                  <a:pt x="4993936" y="2911749"/>
                </a:cubicBezTo>
                <a:cubicBezTo>
                  <a:pt x="4993313" y="2946689"/>
                  <a:pt x="4980300" y="2954448"/>
                  <a:pt x="4992563" y="2977278"/>
                </a:cubicBezTo>
                <a:cubicBezTo>
                  <a:pt x="4985688" y="2983455"/>
                  <a:pt x="4982051" y="2987749"/>
                  <a:pt x="4980516" y="2991092"/>
                </a:cubicBezTo>
                <a:cubicBezTo>
                  <a:pt x="4975910" y="3001119"/>
                  <a:pt x="4990216" y="3002537"/>
                  <a:pt x="4992801" y="3020247"/>
                </a:cubicBezTo>
                <a:cubicBezTo>
                  <a:pt x="4998517" y="3032637"/>
                  <a:pt x="5013148" y="3051512"/>
                  <a:pt x="5014805" y="3065434"/>
                </a:cubicBezTo>
                <a:cubicBezTo>
                  <a:pt x="4998836" y="3057428"/>
                  <a:pt x="5016840" y="3105196"/>
                  <a:pt x="5002733" y="3103777"/>
                </a:cubicBezTo>
                <a:cubicBezTo>
                  <a:pt x="5022381" y="3124610"/>
                  <a:pt x="4997365" y="3128169"/>
                  <a:pt x="5002941" y="3151828"/>
                </a:cubicBezTo>
                <a:cubicBezTo>
                  <a:pt x="5010264" y="3163902"/>
                  <a:pt x="5011356" y="3171780"/>
                  <a:pt x="5002883" y="3180546"/>
                </a:cubicBezTo>
                <a:cubicBezTo>
                  <a:pt x="5038586" y="3236545"/>
                  <a:pt x="5003723" y="3210316"/>
                  <a:pt x="5016711" y="3258677"/>
                </a:cubicBezTo>
                <a:lnTo>
                  <a:pt x="5017918" y="3262610"/>
                </a:lnTo>
                <a:lnTo>
                  <a:pt x="5011672" y="3277179"/>
                </a:lnTo>
                <a:lnTo>
                  <a:pt x="5009344" y="3278130"/>
                </a:lnTo>
                <a:lnTo>
                  <a:pt x="5026770" y="3325671"/>
                </a:lnTo>
                <a:lnTo>
                  <a:pt x="5024571" y="3332072"/>
                </a:lnTo>
                <a:lnTo>
                  <a:pt x="5041705" y="3362948"/>
                </a:lnTo>
                <a:lnTo>
                  <a:pt x="5047477" y="3378959"/>
                </a:lnTo>
                <a:lnTo>
                  <a:pt x="5060758" y="3407057"/>
                </a:lnTo>
                <a:lnTo>
                  <a:pt x="5058968" y="3409825"/>
                </a:lnTo>
                <a:lnTo>
                  <a:pt x="5062667" y="3415218"/>
                </a:lnTo>
                <a:lnTo>
                  <a:pt x="5060928" y="3419880"/>
                </a:lnTo>
                <a:lnTo>
                  <a:pt x="5062923" y="3424545"/>
                </a:lnTo>
                <a:cubicBezTo>
                  <a:pt x="5063537" y="3433967"/>
                  <a:pt x="5063494" y="3466028"/>
                  <a:pt x="5064623" y="3476412"/>
                </a:cubicBezTo>
                <a:lnTo>
                  <a:pt x="5069684" y="3486850"/>
                </a:lnTo>
                <a:lnTo>
                  <a:pt x="5063339" y="3496391"/>
                </a:lnTo>
                <a:lnTo>
                  <a:pt x="5070139" y="3531201"/>
                </a:lnTo>
                <a:lnTo>
                  <a:pt x="5079896" y="3542019"/>
                </a:lnTo>
                <a:lnTo>
                  <a:pt x="5087540" y="3552249"/>
                </a:lnTo>
                <a:lnTo>
                  <a:pt x="5087902" y="3553678"/>
                </a:lnTo>
                <a:lnTo>
                  <a:pt x="5091509" y="3568021"/>
                </a:lnTo>
                <a:lnTo>
                  <a:pt x="5091934" y="3569719"/>
                </a:lnTo>
                <a:lnTo>
                  <a:pt x="5089362" y="3586412"/>
                </a:lnTo>
                <a:lnTo>
                  <a:pt x="5092358" y="3597336"/>
                </a:lnTo>
                <a:lnTo>
                  <a:pt x="5084254" y="3606007"/>
                </a:lnTo>
                <a:cubicBezTo>
                  <a:pt x="5084262" y="3617747"/>
                  <a:pt x="5084273" y="3629488"/>
                  <a:pt x="5084281" y="3641228"/>
                </a:cubicBezTo>
                <a:lnTo>
                  <a:pt x="5091848" y="3653088"/>
                </a:lnTo>
                <a:lnTo>
                  <a:pt x="5097436" y="3664114"/>
                </a:lnTo>
                <a:cubicBezTo>
                  <a:pt x="5097463" y="3664599"/>
                  <a:pt x="5097491" y="3665084"/>
                  <a:pt x="5097518" y="3665569"/>
                </a:cubicBezTo>
                <a:cubicBezTo>
                  <a:pt x="5097915" y="3672776"/>
                  <a:pt x="5096966" y="3688591"/>
                  <a:pt x="5099829" y="3707357"/>
                </a:cubicBezTo>
                <a:cubicBezTo>
                  <a:pt x="5100505" y="3724716"/>
                  <a:pt x="5118078" y="3760234"/>
                  <a:pt x="5114696" y="3778166"/>
                </a:cubicBezTo>
                <a:cubicBezTo>
                  <a:pt x="5141627" y="3845122"/>
                  <a:pt x="5125427" y="3821305"/>
                  <a:pt x="5135379" y="3878222"/>
                </a:cubicBezTo>
                <a:cubicBezTo>
                  <a:pt x="5161519" y="3905047"/>
                  <a:pt x="5125417" y="4015047"/>
                  <a:pt x="5130138" y="4048117"/>
                </a:cubicBezTo>
                <a:cubicBezTo>
                  <a:pt x="5081804" y="4192084"/>
                  <a:pt x="5096262" y="4158987"/>
                  <a:pt x="5090040" y="4219510"/>
                </a:cubicBezTo>
                <a:cubicBezTo>
                  <a:pt x="5104553" y="4280033"/>
                  <a:pt x="5065380" y="4345686"/>
                  <a:pt x="5092812" y="4411258"/>
                </a:cubicBezTo>
                <a:cubicBezTo>
                  <a:pt x="5090630" y="4437329"/>
                  <a:pt x="5083878" y="4473140"/>
                  <a:pt x="5084599" y="4488531"/>
                </a:cubicBezTo>
                <a:cubicBezTo>
                  <a:pt x="5084423" y="4505410"/>
                  <a:pt x="5084248" y="4522289"/>
                  <a:pt x="5084072" y="4539168"/>
                </a:cubicBezTo>
                <a:cubicBezTo>
                  <a:pt x="5072114" y="4567830"/>
                  <a:pt x="5064305" y="4588197"/>
                  <a:pt x="5068936" y="4625153"/>
                </a:cubicBezTo>
                <a:cubicBezTo>
                  <a:pt x="5077433" y="4662889"/>
                  <a:pt x="5065899" y="4679357"/>
                  <a:pt x="5059114" y="4733115"/>
                </a:cubicBezTo>
                <a:cubicBezTo>
                  <a:pt x="5068687" y="4752352"/>
                  <a:pt x="5055370" y="4832308"/>
                  <a:pt x="5037209" y="4844323"/>
                </a:cubicBezTo>
                <a:cubicBezTo>
                  <a:pt x="5033444" y="4857054"/>
                  <a:pt x="5040194" y="4871554"/>
                  <a:pt x="5020638" y="4877992"/>
                </a:cubicBezTo>
                <a:cubicBezTo>
                  <a:pt x="4997151" y="4888353"/>
                  <a:pt x="5034418" y="4931200"/>
                  <a:pt x="5006413" y="4925805"/>
                </a:cubicBezTo>
                <a:cubicBezTo>
                  <a:pt x="5031964" y="4956261"/>
                  <a:pt x="4982840" y="4982633"/>
                  <a:pt x="4971037" y="5009272"/>
                </a:cubicBezTo>
                <a:cubicBezTo>
                  <a:pt x="4973259" y="5034036"/>
                  <a:pt x="4968375" y="5053859"/>
                  <a:pt x="4963105" y="5111369"/>
                </a:cubicBezTo>
                <a:cubicBezTo>
                  <a:pt x="4973224" y="5141336"/>
                  <a:pt x="4937413" y="5161742"/>
                  <a:pt x="4976341" y="5210876"/>
                </a:cubicBezTo>
                <a:cubicBezTo>
                  <a:pt x="4972455" y="5212581"/>
                  <a:pt x="4977054" y="5227501"/>
                  <a:pt x="4980617" y="5269726"/>
                </a:cubicBezTo>
                <a:cubicBezTo>
                  <a:pt x="4984182" y="5311951"/>
                  <a:pt x="4990390" y="5400671"/>
                  <a:pt x="4997733" y="5464225"/>
                </a:cubicBezTo>
                <a:cubicBezTo>
                  <a:pt x="5001765" y="5536542"/>
                  <a:pt x="4990225" y="5517959"/>
                  <a:pt x="5001400" y="5594585"/>
                </a:cubicBezTo>
                <a:cubicBezTo>
                  <a:pt x="4999908" y="5619318"/>
                  <a:pt x="4974042" y="5647975"/>
                  <a:pt x="4983700" y="5667896"/>
                </a:cubicBezTo>
                <a:cubicBezTo>
                  <a:pt x="4976834" y="5696311"/>
                  <a:pt x="4975579" y="5738356"/>
                  <a:pt x="4968506" y="5769225"/>
                </a:cubicBezTo>
                <a:cubicBezTo>
                  <a:pt x="4968926" y="5787258"/>
                  <a:pt x="4969344" y="5805291"/>
                  <a:pt x="4969765" y="5823324"/>
                </a:cubicBezTo>
                <a:cubicBezTo>
                  <a:pt x="4966122" y="5853058"/>
                  <a:pt x="4965608" y="5838948"/>
                  <a:pt x="4966129" y="5862699"/>
                </a:cubicBezTo>
                <a:lnTo>
                  <a:pt x="4970695" y="5906467"/>
                </a:lnTo>
                <a:lnTo>
                  <a:pt x="4991568" y="5939847"/>
                </a:lnTo>
                <a:cubicBezTo>
                  <a:pt x="4998848" y="5955713"/>
                  <a:pt x="4974731" y="5940131"/>
                  <a:pt x="4986815" y="5973994"/>
                </a:cubicBezTo>
                <a:cubicBezTo>
                  <a:pt x="4961187" y="5997051"/>
                  <a:pt x="4983444" y="6032039"/>
                  <a:pt x="4987776" y="6089693"/>
                </a:cubicBezTo>
                <a:lnTo>
                  <a:pt x="4991621" y="6224938"/>
                </a:lnTo>
                <a:cubicBezTo>
                  <a:pt x="4988442" y="6270972"/>
                  <a:pt x="5008962" y="6317522"/>
                  <a:pt x="5017157" y="6370251"/>
                </a:cubicBezTo>
                <a:cubicBezTo>
                  <a:pt x="5025353" y="6422980"/>
                  <a:pt x="5039938" y="6490855"/>
                  <a:pt x="5040797" y="6541313"/>
                </a:cubicBezTo>
                <a:cubicBezTo>
                  <a:pt x="5039898" y="6576319"/>
                  <a:pt x="5031912" y="6591883"/>
                  <a:pt x="5045375" y="6640957"/>
                </a:cubicBezTo>
                <a:cubicBezTo>
                  <a:pt x="5057505" y="6669536"/>
                  <a:pt x="5052276" y="6675394"/>
                  <a:pt x="5058442" y="6705297"/>
                </a:cubicBezTo>
                <a:cubicBezTo>
                  <a:pt x="5057367" y="6727133"/>
                  <a:pt x="5067901" y="6732087"/>
                  <a:pt x="5071125" y="6759582"/>
                </a:cubicBezTo>
                <a:cubicBezTo>
                  <a:pt x="5055614" y="6796071"/>
                  <a:pt x="5051656" y="6769544"/>
                  <a:pt x="5069172" y="6817746"/>
                </a:cubicBezTo>
                <a:cubicBezTo>
                  <a:pt x="5060956" y="6828354"/>
                  <a:pt x="5064525" y="6836369"/>
                  <a:pt x="5072322" y="6843646"/>
                </a:cubicBezTo>
                <a:lnTo>
                  <a:pt x="5091388" y="6857998"/>
                </a:lnTo>
                <a:lnTo>
                  <a:pt x="6096000" y="6857998"/>
                </a:lnTo>
                <a:lnTo>
                  <a:pt x="6096000" y="6858000"/>
                </a:lnTo>
                <a:lnTo>
                  <a:pt x="0" y="6858000"/>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p:cNvSpPr>
            <a:spLocks noGrp="1"/>
          </p:cNvSpPr>
          <p:nvPr>
            <p:ph type="title"/>
          </p:nvPr>
        </p:nvSpPr>
        <p:spPr>
          <a:xfrm>
            <a:off x="628650" y="609600"/>
            <a:ext cx="2804505" cy="1330839"/>
          </a:xfrm>
        </p:spPr>
        <p:txBody>
          <a:bodyPr>
            <a:normAutofit/>
          </a:bodyPr>
          <a:lstStyle/>
          <a:p>
            <a:r>
              <a:rPr lang="en-GB" sz="2800"/>
              <a:t>Reducing marginal tax rates</a:t>
            </a:r>
          </a:p>
        </p:txBody>
      </p:sp>
      <p:sp>
        <p:nvSpPr>
          <p:cNvPr id="3" name="Content Placeholder 2"/>
          <p:cNvSpPr>
            <a:spLocks noGrp="1"/>
          </p:cNvSpPr>
          <p:nvPr>
            <p:ph idx="1"/>
          </p:nvPr>
        </p:nvSpPr>
        <p:spPr>
          <a:xfrm>
            <a:off x="1043608" y="2339814"/>
            <a:ext cx="2570251" cy="3908586"/>
          </a:xfrm>
        </p:spPr>
        <p:txBody>
          <a:bodyPr vert="horz" lIns="91440" tIns="45720" rIns="91440" bIns="45720" rtlCol="0">
            <a:normAutofit/>
          </a:bodyPr>
          <a:lstStyle/>
          <a:p>
            <a:pPr marL="438150" indent="-342900">
              <a:spcBef>
                <a:spcPts val="0"/>
              </a:spcBef>
              <a:spcAft>
                <a:spcPts val="600"/>
              </a:spcAft>
              <a:defRPr/>
            </a:pPr>
            <a:r>
              <a:rPr lang="en-GB" sz="1700" b="1" dirty="0"/>
              <a:t>Marginal tax </a:t>
            </a:r>
            <a:r>
              <a:rPr lang="en-GB" sz="1700" dirty="0"/>
              <a:t>is the percentage of tax paid on an additional £1 of earnings</a:t>
            </a:r>
            <a:endParaRPr lang="en-GB" sz="1700" dirty="0">
              <a:ea typeface="Calibri" panose="020F0502020204030204"/>
              <a:cs typeface="Calibri" panose="020F0502020204030204"/>
            </a:endParaRPr>
          </a:p>
          <a:p>
            <a:pPr marL="438150" indent="-342900">
              <a:spcBef>
                <a:spcPts val="0"/>
              </a:spcBef>
              <a:spcAft>
                <a:spcPts val="600"/>
              </a:spcAft>
              <a:defRPr/>
            </a:pPr>
            <a:endParaRPr lang="en-GB" sz="1700" dirty="0"/>
          </a:p>
          <a:p>
            <a:pPr marL="438150" indent="-342900">
              <a:spcBef>
                <a:spcPts val="0"/>
              </a:spcBef>
              <a:spcAft>
                <a:spcPts val="600"/>
              </a:spcAft>
              <a:defRPr/>
            </a:pPr>
            <a:r>
              <a:rPr lang="en-GB" sz="1700" dirty="0"/>
              <a:t>In a progressive tax regime, the marginal tax rate will increase as income increases</a:t>
            </a:r>
          </a:p>
          <a:p>
            <a:pPr marL="438150" indent="-342900">
              <a:spcBef>
                <a:spcPts val="0"/>
              </a:spcBef>
              <a:spcAft>
                <a:spcPts val="600"/>
              </a:spcAft>
              <a:defRPr/>
            </a:pPr>
            <a:endParaRPr lang="en-GB" sz="1700" dirty="0"/>
          </a:p>
          <a:p>
            <a:pPr marL="438150" indent="-342900">
              <a:spcBef>
                <a:spcPts val="0"/>
              </a:spcBef>
              <a:spcAft>
                <a:spcPts val="600"/>
              </a:spcAft>
              <a:defRPr/>
            </a:pPr>
            <a:endParaRPr lang="en-GB" sz="1700" dirty="0">
              <a:ea typeface="Calibri" panose="020F0502020204030204"/>
              <a:cs typeface="Calibri" panose="020F0502020204030204"/>
            </a:endParaRPr>
          </a:p>
        </p:txBody>
      </p:sp>
      <p:graphicFrame>
        <p:nvGraphicFramePr>
          <p:cNvPr id="6" name="Table 5">
            <a:extLst>
              <a:ext uri="{FF2B5EF4-FFF2-40B4-BE49-F238E27FC236}">
                <a16:creationId xmlns:a16="http://schemas.microsoft.com/office/drawing/2014/main" id="{2D26F3A3-51FE-1A87-8607-EF5631B2C3FC}"/>
              </a:ext>
            </a:extLst>
          </p:cNvPr>
          <p:cNvGraphicFramePr>
            <a:graphicFrameLocks noGrp="1"/>
          </p:cNvGraphicFramePr>
          <p:nvPr>
            <p:extLst>
              <p:ext uri="{D42A27DB-BD31-4B8C-83A1-F6EECF244321}">
                <p14:modId xmlns:p14="http://schemas.microsoft.com/office/powerpoint/2010/main" val="698938791"/>
              </p:ext>
            </p:extLst>
          </p:nvPr>
        </p:nvGraphicFramePr>
        <p:xfrm>
          <a:off x="3707905" y="2079817"/>
          <a:ext cx="4608512" cy="2793310"/>
        </p:xfrm>
        <a:graphic>
          <a:graphicData uri="http://schemas.openxmlformats.org/drawingml/2006/table">
            <a:tbl>
              <a:tblPr firstRow="1" bandRow="1">
                <a:solidFill>
                  <a:schemeClr val="bg1"/>
                </a:solidFill>
                <a:tableStyleId>{5C22544A-7EE6-4342-B048-85BDC9FD1C3A}</a:tableStyleId>
              </a:tblPr>
              <a:tblGrid>
                <a:gridCol w="1656183">
                  <a:extLst>
                    <a:ext uri="{9D8B030D-6E8A-4147-A177-3AD203B41FA5}">
                      <a16:colId xmlns:a16="http://schemas.microsoft.com/office/drawing/2014/main" val="841911843"/>
                    </a:ext>
                  </a:extLst>
                </a:gridCol>
                <a:gridCol w="2016224">
                  <a:extLst>
                    <a:ext uri="{9D8B030D-6E8A-4147-A177-3AD203B41FA5}">
                      <a16:colId xmlns:a16="http://schemas.microsoft.com/office/drawing/2014/main" val="80789921"/>
                    </a:ext>
                  </a:extLst>
                </a:gridCol>
                <a:gridCol w="936105">
                  <a:extLst>
                    <a:ext uri="{9D8B030D-6E8A-4147-A177-3AD203B41FA5}">
                      <a16:colId xmlns:a16="http://schemas.microsoft.com/office/drawing/2014/main" val="4068652024"/>
                    </a:ext>
                  </a:extLst>
                </a:gridCol>
              </a:tblGrid>
              <a:tr h="435448">
                <a:tc>
                  <a:txBody>
                    <a:bodyPr/>
                    <a:lstStyle/>
                    <a:p>
                      <a:pPr algn="l" fontAlgn="t"/>
                      <a:r>
                        <a:rPr lang="en-US" sz="1400" b="0" cap="none" spc="0">
                          <a:solidFill>
                            <a:schemeClr val="bg1"/>
                          </a:solidFill>
                          <a:effectLst/>
                        </a:rPr>
                        <a:t>Band</a:t>
                      </a:r>
                      <a:endParaRPr lang="en-US" sz="1400" b="0" cap="none" spc="0">
                        <a:solidFill>
                          <a:schemeClr val="bg1"/>
                        </a:solidFill>
                        <a:effectLst/>
                        <a:latin typeface="GDS Transport"/>
                      </a:endParaRPr>
                    </a:p>
                  </a:txBody>
                  <a:tcPr marL="196709" marR="315239" marT="151315" marB="151315" anchor="ctr">
                    <a:lnL w="12700" cap="flat" cmpd="sng" algn="ctr">
                      <a:solidFill>
                        <a:schemeClr val="tx1"/>
                      </a:solidFill>
                      <a:prstDash val="solid"/>
                    </a:lnL>
                    <a:lnR w="12700" cmpd="sng">
                      <a:solidFill>
                        <a:schemeClr val="tx1"/>
                      </a:solidFill>
                    </a:lnR>
                    <a:lnT w="12700" cap="flat" cmpd="sng" algn="ctr">
                      <a:solidFill>
                        <a:schemeClr val="tx1"/>
                      </a:solidFill>
                      <a:prstDash val="solid"/>
                    </a:lnT>
                    <a:lnB w="12700" cmpd="sng">
                      <a:solidFill>
                        <a:schemeClr val="tx1"/>
                      </a:solidFill>
                    </a:lnB>
                    <a:solidFill>
                      <a:schemeClr val="tx1"/>
                    </a:solidFill>
                  </a:tcPr>
                </a:tc>
                <a:tc>
                  <a:txBody>
                    <a:bodyPr/>
                    <a:lstStyle/>
                    <a:p>
                      <a:pPr algn="l" fontAlgn="t"/>
                      <a:r>
                        <a:rPr lang="en-US" sz="1400" b="0" cap="none" spc="0">
                          <a:solidFill>
                            <a:schemeClr val="bg1"/>
                          </a:solidFill>
                          <a:effectLst/>
                        </a:rPr>
                        <a:t>Taxable income</a:t>
                      </a:r>
                      <a:endParaRPr lang="en-US" sz="1400" b="0" cap="none" spc="0">
                        <a:solidFill>
                          <a:schemeClr val="bg1"/>
                        </a:solidFill>
                        <a:effectLst/>
                        <a:latin typeface="GDS Transport"/>
                      </a:endParaRPr>
                    </a:p>
                  </a:txBody>
                  <a:tcPr marL="196709" marR="315239" marT="151315" marB="151315" anchor="ctr">
                    <a:lnL w="12700" cmpd="sng">
                      <a:solidFill>
                        <a:schemeClr val="tx1"/>
                      </a:solidFill>
                    </a:lnL>
                    <a:lnR w="12700" cmpd="sng">
                      <a:solidFill>
                        <a:schemeClr val="tx1"/>
                      </a:solidFill>
                    </a:lnR>
                    <a:lnT w="12700" cap="flat" cmpd="sng" algn="ctr">
                      <a:solidFill>
                        <a:schemeClr val="tx1"/>
                      </a:solidFill>
                      <a:prstDash val="solid"/>
                    </a:lnT>
                    <a:lnB w="12700" cmpd="sng">
                      <a:solidFill>
                        <a:schemeClr val="tx1"/>
                      </a:solidFill>
                    </a:lnB>
                    <a:solidFill>
                      <a:schemeClr val="tx1"/>
                    </a:solidFill>
                  </a:tcPr>
                </a:tc>
                <a:tc>
                  <a:txBody>
                    <a:bodyPr/>
                    <a:lstStyle/>
                    <a:p>
                      <a:pPr algn="l" fontAlgn="t"/>
                      <a:r>
                        <a:rPr lang="en-US" sz="1400" b="0" cap="none" spc="0">
                          <a:solidFill>
                            <a:schemeClr val="bg1"/>
                          </a:solidFill>
                          <a:effectLst/>
                        </a:rPr>
                        <a:t>Tax rate</a:t>
                      </a:r>
                      <a:endParaRPr lang="en-US" sz="1400" b="0" cap="none" spc="0">
                        <a:solidFill>
                          <a:schemeClr val="bg1"/>
                        </a:solidFill>
                        <a:effectLst/>
                        <a:latin typeface="GDS Transport"/>
                      </a:endParaRPr>
                    </a:p>
                  </a:txBody>
                  <a:tcPr marL="196709" marR="151315" marT="151315" marB="151315" anchor="ctr">
                    <a:lnL w="12700" cmpd="sng">
                      <a:solidFill>
                        <a:schemeClr val="tx1"/>
                      </a:solidFill>
                    </a:lnL>
                    <a:lnR w="12700" cmpd="sng">
                      <a:solidFill>
                        <a:schemeClr val="tx1"/>
                      </a:solidFill>
                    </a:lnR>
                    <a:lnT w="12700" cap="flat" cmpd="sng" algn="ctr">
                      <a:solidFill>
                        <a:schemeClr val="tx1"/>
                      </a:solidFill>
                      <a:prstDash val="solid"/>
                    </a:lnT>
                    <a:lnB w="12700" cmpd="sng">
                      <a:solidFill>
                        <a:schemeClr val="tx1"/>
                      </a:solidFill>
                    </a:lnB>
                    <a:solidFill>
                      <a:schemeClr val="tx1"/>
                    </a:solidFill>
                  </a:tcPr>
                </a:tc>
                <a:extLst>
                  <a:ext uri="{0D108BD9-81ED-4DB2-BD59-A6C34878D82A}">
                    <a16:rowId xmlns:a16="http://schemas.microsoft.com/office/drawing/2014/main" val="1647952246"/>
                  </a:ext>
                </a:extLst>
              </a:tr>
              <a:tr h="615504">
                <a:tc>
                  <a:txBody>
                    <a:bodyPr/>
                    <a:lstStyle/>
                    <a:p>
                      <a:pPr algn="l" fontAlgn="t"/>
                      <a:r>
                        <a:rPr lang="en-US" sz="1400" cap="none" spc="0" dirty="0">
                          <a:solidFill>
                            <a:schemeClr val="tx1"/>
                          </a:solidFill>
                          <a:effectLst/>
                        </a:rPr>
                        <a:t>Personal Allowance</a:t>
                      </a:r>
                      <a:endParaRPr lang="en-US" sz="1400" b="1" cap="none" spc="0" dirty="0">
                        <a:solidFill>
                          <a:schemeClr val="tx1"/>
                        </a:solidFill>
                        <a:effectLst/>
                        <a:latin typeface="GDS Transport"/>
                      </a:endParaRPr>
                    </a:p>
                  </a:txBody>
                  <a:tcPr marL="196709" marR="315239" marT="151315" marB="151315">
                    <a:lnL w="12700" cap="flat" cmpd="sng" algn="ctr">
                      <a:solidFill>
                        <a:schemeClr val="tx1"/>
                      </a:solidFill>
                      <a:prstDash val="solid"/>
                    </a:lnL>
                    <a:lnR w="12700" cap="flat" cmpd="sng" algn="ctr">
                      <a:solidFill>
                        <a:schemeClr val="tx1"/>
                      </a:solidFill>
                      <a:prstDash val="solid"/>
                    </a:lnR>
                    <a:lnT w="12700" cmpd="sng">
                      <a:solidFill>
                        <a:schemeClr val="tx1"/>
                      </a:solidFill>
                    </a:lnT>
                    <a:lnB w="12700" cap="flat" cmpd="sng" algn="ctr">
                      <a:solidFill>
                        <a:schemeClr val="tx1"/>
                      </a:solidFill>
                      <a:prstDash val="solid"/>
                    </a:lnB>
                    <a:noFill/>
                  </a:tcPr>
                </a:tc>
                <a:tc>
                  <a:txBody>
                    <a:bodyPr/>
                    <a:lstStyle/>
                    <a:p>
                      <a:pPr fontAlgn="t"/>
                      <a:r>
                        <a:rPr lang="en-US" sz="1400" cap="none" spc="0">
                          <a:solidFill>
                            <a:schemeClr val="tx1"/>
                          </a:solidFill>
                          <a:effectLst/>
                        </a:rPr>
                        <a:t>Up to £12,570</a:t>
                      </a:r>
                    </a:p>
                  </a:txBody>
                  <a:tcPr marL="196709" marR="315239" marT="151315" marB="151315">
                    <a:lnL w="12700" cap="flat" cmpd="sng" algn="ctr">
                      <a:solidFill>
                        <a:schemeClr val="tx1"/>
                      </a:solidFill>
                      <a:prstDash val="solid"/>
                    </a:lnL>
                    <a:lnR w="12700" cap="flat" cmpd="sng" algn="ctr">
                      <a:solidFill>
                        <a:schemeClr val="tx1"/>
                      </a:solidFill>
                      <a:prstDash val="solid"/>
                    </a:lnR>
                    <a:lnT w="12700" cmpd="sng">
                      <a:solidFill>
                        <a:schemeClr val="tx1"/>
                      </a:solidFill>
                    </a:lnT>
                    <a:lnB w="12700" cap="flat" cmpd="sng" algn="ctr">
                      <a:solidFill>
                        <a:schemeClr val="tx1"/>
                      </a:solidFill>
                      <a:prstDash val="solid"/>
                    </a:lnB>
                    <a:noFill/>
                  </a:tcPr>
                </a:tc>
                <a:tc>
                  <a:txBody>
                    <a:bodyPr/>
                    <a:lstStyle/>
                    <a:p>
                      <a:pPr fontAlgn="t"/>
                      <a:r>
                        <a:rPr lang="en-US" sz="1400" cap="none" spc="0">
                          <a:solidFill>
                            <a:schemeClr val="tx1"/>
                          </a:solidFill>
                          <a:effectLst/>
                        </a:rPr>
                        <a:t>0%</a:t>
                      </a:r>
                    </a:p>
                  </a:txBody>
                  <a:tcPr marL="196709" marR="151315" marT="151315" marB="151315">
                    <a:lnL w="12700" cap="flat" cmpd="sng" algn="ctr">
                      <a:solidFill>
                        <a:schemeClr val="tx1"/>
                      </a:solidFill>
                      <a:prstDash val="solid"/>
                    </a:lnL>
                    <a:lnR w="12700" cap="flat" cmpd="sng" algn="ctr">
                      <a:solidFill>
                        <a:schemeClr val="tx1"/>
                      </a:solidFill>
                      <a:prstDash val="solid"/>
                    </a:lnR>
                    <a:lnT w="12700" cmpd="sng">
                      <a:solidFill>
                        <a:schemeClr val="tx1"/>
                      </a:solidFill>
                    </a:lnT>
                    <a:lnB w="12700" cap="flat" cmpd="sng" algn="ctr">
                      <a:solidFill>
                        <a:schemeClr val="tx1"/>
                      </a:solidFill>
                      <a:prstDash val="solid"/>
                    </a:lnB>
                    <a:noFill/>
                  </a:tcPr>
                </a:tc>
                <a:extLst>
                  <a:ext uri="{0D108BD9-81ED-4DB2-BD59-A6C34878D82A}">
                    <a16:rowId xmlns:a16="http://schemas.microsoft.com/office/drawing/2014/main" val="3125701329"/>
                  </a:ext>
                </a:extLst>
              </a:tr>
              <a:tr h="435448">
                <a:tc>
                  <a:txBody>
                    <a:bodyPr/>
                    <a:lstStyle/>
                    <a:p>
                      <a:pPr algn="l" fontAlgn="t"/>
                      <a:r>
                        <a:rPr lang="en-US" sz="1400" cap="none" spc="0">
                          <a:solidFill>
                            <a:schemeClr val="tx1"/>
                          </a:solidFill>
                          <a:effectLst/>
                        </a:rPr>
                        <a:t>Basic rate</a:t>
                      </a:r>
                      <a:endParaRPr lang="en-US" sz="1400" b="1" cap="none" spc="0">
                        <a:solidFill>
                          <a:schemeClr val="tx1"/>
                        </a:solidFill>
                        <a:effectLst/>
                        <a:latin typeface="GDS Transport"/>
                      </a:endParaRPr>
                    </a:p>
                  </a:txBody>
                  <a:tcPr marL="196709" marR="315239" marT="151315" marB="151315">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fontAlgn="t"/>
                      <a:r>
                        <a:rPr lang="en-US" sz="1400" cap="none" spc="0" dirty="0">
                          <a:solidFill>
                            <a:schemeClr val="tx1"/>
                          </a:solidFill>
                          <a:effectLst/>
                        </a:rPr>
                        <a:t>£12,571 - £50,270</a:t>
                      </a:r>
                    </a:p>
                  </a:txBody>
                  <a:tcPr marL="196709" marR="315239" marT="151315" marB="151315">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fontAlgn="t"/>
                      <a:r>
                        <a:rPr lang="en-US" sz="1400" cap="none" spc="0">
                          <a:solidFill>
                            <a:schemeClr val="tx1"/>
                          </a:solidFill>
                          <a:effectLst/>
                        </a:rPr>
                        <a:t>20%</a:t>
                      </a:r>
                    </a:p>
                  </a:txBody>
                  <a:tcPr marL="196709" marR="151315" marT="151315" marB="151315">
                    <a:lnL w="12700" cap="flat" cmpd="sng" algn="ctr">
                      <a:solidFill>
                        <a:schemeClr val="tx1"/>
                      </a:solidFill>
                      <a:prstDash val="solid"/>
                    </a:lnL>
                    <a:lnR w="12700" cmpd="sng">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extLst>
                  <a:ext uri="{0D108BD9-81ED-4DB2-BD59-A6C34878D82A}">
                    <a16:rowId xmlns:a16="http://schemas.microsoft.com/office/drawing/2014/main" val="2359353886"/>
                  </a:ext>
                </a:extLst>
              </a:tr>
              <a:tr h="435448">
                <a:tc>
                  <a:txBody>
                    <a:bodyPr/>
                    <a:lstStyle/>
                    <a:p>
                      <a:pPr algn="l" fontAlgn="t"/>
                      <a:r>
                        <a:rPr lang="en-US" sz="1400" cap="none" spc="0">
                          <a:solidFill>
                            <a:schemeClr val="tx1"/>
                          </a:solidFill>
                          <a:effectLst/>
                        </a:rPr>
                        <a:t>Higher rate</a:t>
                      </a:r>
                      <a:endParaRPr lang="en-US" sz="1400" b="1" cap="none" spc="0">
                        <a:solidFill>
                          <a:schemeClr val="tx1"/>
                        </a:solidFill>
                        <a:effectLst/>
                        <a:latin typeface="GDS Transport"/>
                      </a:endParaRPr>
                    </a:p>
                  </a:txBody>
                  <a:tcPr marL="196709" marR="315239" marT="151315" marB="151315">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fontAlgn="t"/>
                      <a:r>
                        <a:rPr lang="en-US" sz="1400" cap="none" spc="0" dirty="0">
                          <a:solidFill>
                            <a:schemeClr val="tx1"/>
                          </a:solidFill>
                          <a:effectLst/>
                        </a:rPr>
                        <a:t>£50,271 - £150,000</a:t>
                      </a:r>
                    </a:p>
                  </a:txBody>
                  <a:tcPr marL="196709" marR="315239" marT="151315" marB="151315">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tc>
                  <a:txBody>
                    <a:bodyPr/>
                    <a:lstStyle/>
                    <a:p>
                      <a:pPr fontAlgn="t"/>
                      <a:r>
                        <a:rPr lang="en-US" sz="1400" cap="none" spc="0" dirty="0">
                          <a:solidFill>
                            <a:schemeClr val="tx1"/>
                          </a:solidFill>
                          <a:effectLst/>
                        </a:rPr>
                        <a:t>40%</a:t>
                      </a:r>
                    </a:p>
                  </a:txBody>
                  <a:tcPr marL="196709" marR="151315" marT="151315" marB="151315">
                    <a:lnL w="12700" cap="flat" cmpd="sng" algn="ctr">
                      <a:solidFill>
                        <a:schemeClr val="tx1"/>
                      </a:solidFill>
                      <a:prstDash val="solid"/>
                    </a:lnL>
                    <a:lnR w="12700" cap="flat" cmpd="sng" algn="ctr">
                      <a:solidFill>
                        <a:schemeClr val="tx1"/>
                      </a:solidFill>
                      <a:prstDash val="solid"/>
                    </a:lnR>
                    <a:lnT w="12700" cmpd="sng">
                      <a:solidFill>
                        <a:schemeClr val="tx1"/>
                      </a:solidFill>
                      <a:prstDash val="solid"/>
                    </a:lnT>
                    <a:lnB w="12700" cap="flat" cmpd="sng" algn="ctr">
                      <a:solidFill>
                        <a:schemeClr val="tx1"/>
                      </a:solidFill>
                      <a:prstDash val="solid"/>
                    </a:lnB>
                    <a:noFill/>
                  </a:tcPr>
                </a:tc>
                <a:extLst>
                  <a:ext uri="{0D108BD9-81ED-4DB2-BD59-A6C34878D82A}">
                    <a16:rowId xmlns:a16="http://schemas.microsoft.com/office/drawing/2014/main" val="1725308246"/>
                  </a:ext>
                </a:extLst>
              </a:tr>
              <a:tr h="435448">
                <a:tc>
                  <a:txBody>
                    <a:bodyPr/>
                    <a:lstStyle/>
                    <a:p>
                      <a:pPr algn="l" fontAlgn="t"/>
                      <a:r>
                        <a:rPr lang="en-US" sz="1400" cap="none" spc="0">
                          <a:solidFill>
                            <a:schemeClr val="tx1"/>
                          </a:solidFill>
                          <a:effectLst/>
                        </a:rPr>
                        <a:t>Additional rate</a:t>
                      </a:r>
                      <a:endParaRPr lang="en-US" sz="1400" b="1" cap="none" spc="0">
                        <a:solidFill>
                          <a:schemeClr val="tx1"/>
                        </a:solidFill>
                        <a:effectLst/>
                        <a:latin typeface="GDS Transport"/>
                      </a:endParaRPr>
                    </a:p>
                  </a:txBody>
                  <a:tcPr marL="196709" marR="315239" marT="151315" marB="151315">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fontAlgn="t"/>
                      <a:r>
                        <a:rPr lang="en-US" sz="1400" cap="none" spc="0" dirty="0">
                          <a:solidFill>
                            <a:schemeClr val="tx1"/>
                          </a:solidFill>
                          <a:effectLst/>
                        </a:rPr>
                        <a:t>Over £150,000</a:t>
                      </a:r>
                    </a:p>
                  </a:txBody>
                  <a:tcPr marL="196709" marR="315239" marT="151315" marB="151315">
                    <a:lnL w="12700" cap="flat" cmpd="sng" algn="ctr">
                      <a:solidFill>
                        <a:schemeClr val="tx1"/>
                      </a:solidFill>
                      <a:prstDash val="solid"/>
                    </a:lnL>
                    <a:lnR w="12700" cap="flat" cmpd="sng" algn="ctr">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tc>
                  <a:txBody>
                    <a:bodyPr/>
                    <a:lstStyle/>
                    <a:p>
                      <a:pPr fontAlgn="t"/>
                      <a:r>
                        <a:rPr lang="en-US" sz="1400" cap="none" spc="0" dirty="0">
                          <a:solidFill>
                            <a:schemeClr val="tx1"/>
                          </a:solidFill>
                          <a:effectLst/>
                        </a:rPr>
                        <a:t>45%</a:t>
                      </a:r>
                    </a:p>
                  </a:txBody>
                  <a:tcPr marL="196709" marR="151315" marT="151315" marB="151315">
                    <a:lnL w="12700" cap="flat" cmpd="sng" algn="ctr">
                      <a:solidFill>
                        <a:schemeClr val="tx1"/>
                      </a:solidFill>
                      <a:prstDash val="solid"/>
                    </a:lnL>
                    <a:lnR w="12700" cmpd="sng">
                      <a:solidFill>
                        <a:schemeClr val="tx1"/>
                      </a:solidFill>
                      <a:prstDash val="solid"/>
                    </a:lnR>
                    <a:lnT w="12700" cap="flat" cmpd="sng" algn="ctr">
                      <a:solidFill>
                        <a:schemeClr val="tx1"/>
                      </a:solidFill>
                      <a:prstDash val="solid"/>
                    </a:lnT>
                    <a:lnB w="12700" cmpd="sng">
                      <a:solidFill>
                        <a:schemeClr val="tx1"/>
                      </a:solidFill>
                      <a:prstDash val="solid"/>
                    </a:lnB>
                    <a:solidFill>
                      <a:schemeClr val="bg1">
                        <a:lumMod val="85000"/>
                      </a:schemeClr>
                    </a:solidFill>
                  </a:tcPr>
                </a:tc>
                <a:extLst>
                  <a:ext uri="{0D108BD9-81ED-4DB2-BD59-A6C34878D82A}">
                    <a16:rowId xmlns:a16="http://schemas.microsoft.com/office/drawing/2014/main" val="1266600988"/>
                  </a:ext>
                </a:extLst>
              </a:tr>
            </a:tbl>
          </a:graphicData>
        </a:graphic>
      </p:graphicFrame>
      <p:pic>
        <p:nvPicPr>
          <p:cNvPr id="4" name="Picture 3">
            <a:extLst>
              <a:ext uri="{FF2B5EF4-FFF2-40B4-BE49-F238E27FC236}">
                <a16:creationId xmlns:a16="http://schemas.microsoft.com/office/drawing/2014/main" id="{EF0BAB22-A88A-F992-690C-2A3C601476DA}"/>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5" name="Picture 4">
            <a:extLst>
              <a:ext uri="{FF2B5EF4-FFF2-40B4-BE49-F238E27FC236}">
                <a16:creationId xmlns:a16="http://schemas.microsoft.com/office/drawing/2014/main" id="{575B3AAB-2482-ED84-8946-9EAC2CF2B0BD}"/>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7" name="Footer Placeholder 2">
            <a:extLst>
              <a:ext uri="{FF2B5EF4-FFF2-40B4-BE49-F238E27FC236}">
                <a16:creationId xmlns:a16="http://schemas.microsoft.com/office/drawing/2014/main" id="{C4BAC478-366A-5FCE-2A35-3C861FEF7E1A}"/>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89B5EF17-A07F-27DA-DAEB-5119D383E883}"/>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2570097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1"/>
            <a:ext cx="3302781"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1" name="Group 10">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486469" y="0"/>
            <a:ext cx="1827609" cy="6858001"/>
            <a:chOff x="1320800" y="0"/>
            <a:chExt cx="2436813" cy="6858001"/>
          </a:xfrm>
        </p:grpSpPr>
        <p:sp>
          <p:nvSpPr>
            <p:cNvPr id="12"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txBody>
            <a:bodyPr/>
            <a:lstStyle/>
            <a:p>
              <a:endParaRPr lang="en-GB"/>
            </a:p>
          </p:txBody>
        </p:sp>
        <p:sp>
          <p:nvSpPr>
            <p:cNvPr id="13"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txBody>
            <a:bodyPr/>
            <a:lstStyle/>
            <a:p>
              <a:endParaRPr lang="en-GB"/>
            </a:p>
          </p:txBody>
        </p:sp>
        <p:sp>
          <p:nvSpPr>
            <p:cNvPr id="14"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txBody>
            <a:bodyPr/>
            <a:lstStyle/>
            <a:p>
              <a:endParaRPr lang="en-GB"/>
            </a:p>
          </p:txBody>
        </p:sp>
        <p:sp>
          <p:nvSpPr>
            <p:cNvPr id="15"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txBody>
            <a:bodyPr/>
            <a:lstStyle/>
            <a:p>
              <a:endParaRPr lang="en-GB"/>
            </a:p>
          </p:txBody>
        </p:sp>
        <p:sp>
          <p:nvSpPr>
            <p:cNvPr id="16"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txBody>
            <a:bodyPr/>
            <a:lstStyle/>
            <a:p>
              <a:endParaRPr lang="en-GB"/>
            </a:p>
          </p:txBody>
        </p:sp>
        <p:sp>
          <p:nvSpPr>
            <p:cNvPr id="17"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txBody>
            <a:bodyPr/>
            <a:lstStyle/>
            <a:p>
              <a:endParaRPr lang="en-GB"/>
            </a:p>
          </p:txBody>
        </p:sp>
      </p:grpSp>
      <p:sp>
        <p:nvSpPr>
          <p:cNvPr id="2" name="Title 1"/>
          <p:cNvSpPr>
            <a:spLocks noGrp="1"/>
          </p:cNvSpPr>
          <p:nvPr>
            <p:ph type="title"/>
          </p:nvPr>
        </p:nvSpPr>
        <p:spPr>
          <a:xfrm>
            <a:off x="401265" y="685800"/>
            <a:ext cx="2085203" cy="5105400"/>
          </a:xfrm>
        </p:spPr>
        <p:txBody>
          <a:bodyPr>
            <a:normAutofit/>
          </a:bodyPr>
          <a:lstStyle/>
          <a:p>
            <a:r>
              <a:rPr lang="en-GB" sz="3500">
                <a:solidFill>
                  <a:srgbClr val="FFFFFF"/>
                </a:solidFill>
              </a:rPr>
              <a:t>Supply-side policy options</a:t>
            </a:r>
          </a:p>
        </p:txBody>
      </p:sp>
      <p:graphicFrame>
        <p:nvGraphicFramePr>
          <p:cNvPr id="5" name="Content Placeholder 2">
            <a:extLst>
              <a:ext uri="{FF2B5EF4-FFF2-40B4-BE49-F238E27FC236}">
                <a16:creationId xmlns:a16="http://schemas.microsoft.com/office/drawing/2014/main" id="{D265C6C0-77C8-57A9-1FAA-657AD04EAF4D}"/>
              </a:ext>
            </a:extLst>
          </p:cNvPr>
          <p:cNvGraphicFramePr>
            <a:graphicFrameLocks noGrp="1"/>
          </p:cNvGraphicFramePr>
          <p:nvPr>
            <p:ph idx="1"/>
            <p:extLst>
              <p:ext uri="{D42A27DB-BD31-4B8C-83A1-F6EECF244321}">
                <p14:modId xmlns:p14="http://schemas.microsoft.com/office/powerpoint/2010/main" val="1173351706"/>
              </p:ext>
            </p:extLst>
          </p:nvPr>
        </p:nvGraphicFramePr>
        <p:xfrm>
          <a:off x="3757612" y="685800"/>
          <a:ext cx="4869656"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F448FE35-3983-5C62-11DB-03B06B508750}"/>
              </a:ext>
            </a:extLst>
          </p:cNvPr>
          <p:cNvPicPr>
            <a:picLocks noChangeAspect="1"/>
          </p:cNvPicPr>
          <p:nvPr/>
        </p:nvPicPr>
        <p:blipFill>
          <a:blip r:embed="rId8" cstate="print">
            <a:alphaModFix amt="5000"/>
            <a:extLst>
              <a:ext uri="{28A0092B-C50C-407E-A947-70E740481C1C}">
                <a14:useLocalDpi xmlns:a14="http://schemas.microsoft.com/office/drawing/2010/main" val="0"/>
              </a:ext>
            </a:extLst>
          </a:blip>
          <a:stretch>
            <a:fillRect/>
          </a:stretch>
        </p:blipFill>
        <p:spPr>
          <a:xfrm>
            <a:off x="797090" y="1485944"/>
            <a:ext cx="7695738" cy="3098355"/>
          </a:xfrm>
          <a:prstGeom prst="rect">
            <a:avLst/>
          </a:prstGeom>
        </p:spPr>
      </p:pic>
      <p:pic>
        <p:nvPicPr>
          <p:cNvPr id="4" name="Picture 3">
            <a:extLst>
              <a:ext uri="{FF2B5EF4-FFF2-40B4-BE49-F238E27FC236}">
                <a16:creationId xmlns:a16="http://schemas.microsoft.com/office/drawing/2014/main" id="{4A885C21-A627-938C-CDE0-886BA09FD01D}"/>
              </a:ext>
            </a:extLst>
          </p:cNvPr>
          <p:cNvPicPr>
            <a:picLocks noChangeAspect="1"/>
          </p:cNvPicPr>
          <p:nvPr/>
        </p:nvPicPr>
        <p:blipFill>
          <a:blip r:embed="rId9" cstate="print">
            <a:alphaModFix amt="85000"/>
            <a:extLst>
              <a:ext uri="{28A0092B-C50C-407E-A947-70E740481C1C}">
                <a14:useLocalDpi xmlns:a14="http://schemas.microsoft.com/office/drawing/2010/main" val="0"/>
              </a:ext>
            </a:extLst>
          </a:blip>
          <a:stretch>
            <a:fillRect/>
          </a:stretch>
        </p:blipFill>
        <p:spPr>
          <a:xfrm>
            <a:off x="4253474" y="81192"/>
            <a:ext cx="933411" cy="375797"/>
          </a:xfrm>
          <a:prstGeom prst="rect">
            <a:avLst/>
          </a:prstGeom>
        </p:spPr>
      </p:pic>
      <p:sp>
        <p:nvSpPr>
          <p:cNvPr id="6" name="Footer Placeholder 2">
            <a:extLst>
              <a:ext uri="{FF2B5EF4-FFF2-40B4-BE49-F238E27FC236}">
                <a16:creationId xmlns:a16="http://schemas.microsoft.com/office/drawing/2014/main" id="{122FBF8C-362F-9120-E566-C5633831C397}"/>
              </a:ext>
            </a:extLst>
          </p:cNvPr>
          <p:cNvSpPr txBox="1">
            <a:spLocks/>
          </p:cNvSpPr>
          <p:nvPr/>
        </p:nvSpPr>
        <p:spPr>
          <a:xfrm>
            <a:off x="38090" y="6579662"/>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0">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883964D-4C39-306D-3B5F-B3578F1D4732}"/>
              </a:ext>
            </a:extLst>
          </p:cNvPr>
          <p:cNvSpPr txBox="1"/>
          <p:nvPr/>
        </p:nvSpPr>
        <p:spPr>
          <a:xfrm>
            <a:off x="6096000" y="6627168"/>
            <a:ext cx="3048000" cy="230832"/>
          </a:xfrm>
          <a:prstGeom prst="rect">
            <a:avLst/>
          </a:prstGeom>
          <a:noFill/>
        </p:spPr>
        <p:txBody>
          <a:bodyPr wrap="square" rtlCol="0">
            <a:spAutoFit/>
          </a:bodyPr>
          <a:lstStyle/>
          <a:p>
            <a:pPr algn="ctr"/>
            <a:r>
              <a:rPr lang="en-US" sz="900" i="0" dirty="0">
                <a:solidFill>
                  <a:schemeClr val="tx2"/>
                </a:solidFill>
                <a:effectLst/>
                <a:latin typeface="gg sans"/>
              </a:rPr>
              <a:t>© 2025 Exams Papers Practice. All Rights Reserved</a:t>
            </a:r>
            <a:endParaRPr lang="en-PH" sz="900" dirty="0">
              <a:solidFill>
                <a:schemeClr val="tx2"/>
              </a:solidFill>
            </a:endParaRPr>
          </a:p>
        </p:txBody>
      </p:sp>
    </p:spTree>
    <p:extLst>
      <p:ext uri="{BB962C8B-B14F-4D97-AF65-F5344CB8AC3E}">
        <p14:creationId xmlns:p14="http://schemas.microsoft.com/office/powerpoint/2010/main" val="33973951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4032C13F49FB47BF5EE4A5A6BF83A0" ma:contentTypeVersion="4" ma:contentTypeDescription="Create a new document." ma:contentTypeScope="" ma:versionID="627ce39c4e419775df0982b0470750b4">
  <xsd:schema xmlns:xsd="http://www.w3.org/2001/XMLSchema" xmlns:xs="http://www.w3.org/2001/XMLSchema" xmlns:p="http://schemas.microsoft.com/office/2006/metadata/properties" xmlns:ns2="52c89d63-6a20-4f5c-977c-79d31da25a80" targetNamespace="http://schemas.microsoft.com/office/2006/metadata/properties" ma:root="true" ma:fieldsID="9962f4622fd55fda8fa6f4dc93429848" ns2:_="">
    <xsd:import namespace="52c89d63-6a20-4f5c-977c-79d31da25a8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c89d63-6a20-4f5c-977c-79d31da25a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B1FDBA7-52FF-4705-BCCD-B40E176BF1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c89d63-6a20-4f5c-977c-79d31da25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6006155-173F-481C-973E-A56817BCE513}">
  <ds:schemaRefs>
    <ds:schemaRef ds:uri="http://schemas.microsoft.com/sharepoint/v3/contenttype/forms"/>
  </ds:schemaRefs>
</ds:datastoreItem>
</file>

<file path=customXml/itemProps3.xml><?xml version="1.0" encoding="utf-8"?>
<ds:datastoreItem xmlns:ds="http://schemas.openxmlformats.org/officeDocument/2006/customXml" ds:itemID="{56A86220-9EBD-43B6-A38A-9364528C07B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Mod</Template>
  <TotalTime>2443</TotalTime>
  <Words>2667</Words>
  <Application>Microsoft Office PowerPoint</Application>
  <PresentationFormat>On-screen Show (4:3)</PresentationFormat>
  <Paragraphs>364</Paragraphs>
  <Slides>28</Slides>
  <Notes>25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Arial</vt:lpstr>
      <vt:lpstr>Calibri</vt:lpstr>
      <vt:lpstr>Calibri Light</vt:lpstr>
      <vt:lpstr>GDS Transport</vt:lpstr>
      <vt:lpstr>gg sans</vt:lpstr>
      <vt:lpstr>Times New Roman</vt:lpstr>
      <vt:lpstr>Wingdings</vt:lpstr>
      <vt:lpstr>Office Theme</vt:lpstr>
      <vt:lpstr>4.4.3 Supply-side policies </vt:lpstr>
      <vt:lpstr>Recall</vt:lpstr>
      <vt:lpstr>Learning Objectives</vt:lpstr>
      <vt:lpstr>Supply-side Policy: A Definition</vt:lpstr>
      <vt:lpstr>Supply-Side Policy Goals</vt:lpstr>
      <vt:lpstr>Market-based v interventionist  supply side policy options</vt:lpstr>
      <vt:lpstr>Supply side policy options</vt:lpstr>
      <vt:lpstr>Reducing marginal tax rates</vt:lpstr>
      <vt:lpstr>Supply-side policy options</vt:lpstr>
      <vt:lpstr>Supply-side policy options</vt:lpstr>
      <vt:lpstr>Supply-side policy options</vt:lpstr>
      <vt:lpstr>Task: Income Tax Cuts</vt:lpstr>
      <vt:lpstr>Zero Hours Contracts</vt:lpstr>
      <vt:lpstr>UK Corporation Tax Rates</vt:lpstr>
      <vt:lpstr>Microeconomic effects of  supply-side policies</vt:lpstr>
      <vt:lpstr>Macroeconomic effects of  supply-side policies</vt:lpstr>
      <vt:lpstr>The supply-side effects of monetary policy</vt:lpstr>
      <vt:lpstr>Expansionary Supply-Side Policy</vt:lpstr>
      <vt:lpstr>Strengths and weaknesses: is supply-side policy effective?</vt:lpstr>
      <vt:lpstr>Macroeconomic policy conflicts</vt:lpstr>
      <vt:lpstr>Macroeconomic policy conflicts</vt:lpstr>
      <vt:lpstr>So, which objective?</vt:lpstr>
      <vt:lpstr>Policy conflicts and trade offs: economic growth and negative externalities</vt:lpstr>
      <vt:lpstr>Policy conflicts and trade offs: conflicts between fiscal and supply-side policies</vt:lpstr>
      <vt:lpstr>Plenary </vt:lpstr>
      <vt:lpstr>Multiple Choice 2</vt:lpstr>
      <vt:lpstr>Multiple Choice 3</vt:lpstr>
      <vt:lpstr>Multiple Choice 4</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Chezka Mae Madrona</cp:lastModifiedBy>
  <cp:revision>692</cp:revision>
  <dcterms:created xsi:type="dcterms:W3CDTF">2009-08-01T13:37:35Z</dcterms:created>
  <dcterms:modified xsi:type="dcterms:W3CDTF">2025-03-18T11:36:50Z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0x0101002F4032C13F49FB47BF5EE4A5A6BF83A0</vt:lpwstr>
  </property>
</Properties>
</file>