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8.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tags/tag50.xml" ContentType="application/vnd.openxmlformats-officedocument.presentationml.tags+xml"/>
  <Override PartName="/ppt/notesSlides/notesSlide40.xml" ContentType="application/vnd.openxmlformats-officedocument.presentationml.notesSlide+xml"/>
  <Override PartName="/ppt/tags/tag51.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69"/>
  </p:notesMasterIdLst>
  <p:handoutMasterIdLst>
    <p:handoutMasterId r:id="rId70"/>
  </p:handoutMasterIdLst>
  <p:sldIdLst>
    <p:sldId id="256" r:id="rId5"/>
    <p:sldId id="329" r:id="rId6"/>
    <p:sldId id="314" r:id="rId7"/>
    <p:sldId id="324" r:id="rId8"/>
    <p:sldId id="315" r:id="rId9"/>
    <p:sldId id="323" r:id="rId10"/>
    <p:sldId id="325" r:id="rId11"/>
    <p:sldId id="317" r:id="rId12"/>
    <p:sldId id="332" r:id="rId13"/>
    <p:sldId id="326" r:id="rId14"/>
    <p:sldId id="316" r:id="rId15"/>
    <p:sldId id="331" r:id="rId16"/>
    <p:sldId id="328" r:id="rId17"/>
    <p:sldId id="318" r:id="rId18"/>
    <p:sldId id="319" r:id="rId19"/>
    <p:sldId id="320" r:id="rId20"/>
    <p:sldId id="321" r:id="rId21"/>
    <p:sldId id="327" r:id="rId22"/>
    <p:sldId id="279" r:id="rId23"/>
    <p:sldId id="280" r:id="rId24"/>
    <p:sldId id="281" r:id="rId25"/>
    <p:sldId id="282" r:id="rId26"/>
    <p:sldId id="330" r:id="rId27"/>
    <p:sldId id="283" r:id="rId28"/>
    <p:sldId id="284" r:id="rId29"/>
    <p:sldId id="285" r:id="rId30"/>
    <p:sldId id="286" r:id="rId31"/>
    <p:sldId id="287" r:id="rId32"/>
    <p:sldId id="294" r:id="rId33"/>
    <p:sldId id="289" r:id="rId34"/>
    <p:sldId id="333" r:id="rId35"/>
    <p:sldId id="290" r:id="rId36"/>
    <p:sldId id="291" r:id="rId37"/>
    <p:sldId id="292" r:id="rId38"/>
    <p:sldId id="293" r:id="rId39"/>
    <p:sldId id="313" r:id="rId40"/>
    <p:sldId id="261" r:id="rId41"/>
    <p:sldId id="262" r:id="rId42"/>
    <p:sldId id="263" r:id="rId43"/>
    <p:sldId id="264" r:id="rId44"/>
    <p:sldId id="265" r:id="rId45"/>
    <p:sldId id="266" r:id="rId46"/>
    <p:sldId id="322" r:id="rId47"/>
    <p:sldId id="267" r:id="rId48"/>
    <p:sldId id="268" r:id="rId49"/>
    <p:sldId id="269" r:id="rId50"/>
    <p:sldId id="270" r:id="rId51"/>
    <p:sldId id="271" r:id="rId52"/>
    <p:sldId id="273" r:id="rId53"/>
    <p:sldId id="274" r:id="rId54"/>
    <p:sldId id="275" r:id="rId55"/>
    <p:sldId id="276" r:id="rId56"/>
    <p:sldId id="277" r:id="rId57"/>
    <p:sldId id="278" r:id="rId58"/>
    <p:sldId id="258" r:id="rId59"/>
    <p:sldId id="296" r:id="rId60"/>
    <p:sldId id="297" r:id="rId61"/>
    <p:sldId id="299" r:id="rId62"/>
    <p:sldId id="300" r:id="rId63"/>
    <p:sldId id="301" r:id="rId64"/>
    <p:sldId id="302" r:id="rId65"/>
    <p:sldId id="303" r:id="rId66"/>
    <p:sldId id="306" r:id="rId67"/>
    <p:sldId id="31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1C658-ED5B-44D5-8EFF-7E0ADAF56A1F}" v="44" dt="2024-01-09T17:28:36.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125" d="100"/>
          <a:sy n="125" d="100"/>
        </p:scale>
        <p:origin x="5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1321C658-ED5B-44D5-8EFF-7E0ADAF56A1F}"/>
    <pc:docChg chg="undo custSel modSld">
      <pc:chgData name="Max Thrilling" userId="1a0901c82f0d6655" providerId="LiveId" clId="{1321C658-ED5B-44D5-8EFF-7E0ADAF56A1F}" dt="2024-01-09T18:12:57.302" v="404" actId="5793"/>
      <pc:docMkLst>
        <pc:docMk/>
      </pc:docMkLst>
      <pc:sldChg chg="addSp modSp mod">
        <pc:chgData name="Max Thrilling" userId="1a0901c82f0d6655" providerId="LiveId" clId="{1321C658-ED5B-44D5-8EFF-7E0ADAF56A1F}" dt="2024-01-09T17:16:31.282" v="229" actId="207"/>
        <pc:sldMkLst>
          <pc:docMk/>
          <pc:sldMk cId="2926031982" sldId="270"/>
        </pc:sldMkLst>
        <pc:spChg chg="add mod ord">
          <ac:chgData name="Max Thrilling" userId="1a0901c82f0d6655" providerId="LiveId" clId="{1321C658-ED5B-44D5-8EFF-7E0ADAF56A1F}" dt="2024-01-09T17:16:07.409" v="223" actId="14100"/>
          <ac:spMkLst>
            <pc:docMk/>
            <pc:sldMk cId="2926031982" sldId="270"/>
            <ac:spMk id="2" creationId="{67F17FD2-289A-8709-A90C-38DFC9390425}"/>
          </ac:spMkLst>
        </pc:spChg>
        <pc:spChg chg="mod">
          <ac:chgData name="Max Thrilling" userId="1a0901c82f0d6655" providerId="LiveId" clId="{1321C658-ED5B-44D5-8EFF-7E0ADAF56A1F}" dt="2024-01-09T17:16:14.926" v="225" actId="207"/>
          <ac:spMkLst>
            <pc:docMk/>
            <pc:sldMk cId="2926031982" sldId="270"/>
            <ac:spMk id="23" creationId="{00000000-0000-0000-0000-000000000000}"/>
          </ac:spMkLst>
        </pc:spChg>
        <pc:spChg chg="mod">
          <ac:chgData name="Max Thrilling" userId="1a0901c82f0d6655" providerId="LiveId" clId="{1321C658-ED5B-44D5-8EFF-7E0ADAF56A1F}" dt="2024-01-09T17:16:21.518" v="227" actId="207"/>
          <ac:spMkLst>
            <pc:docMk/>
            <pc:sldMk cId="2926031982" sldId="270"/>
            <ac:spMk id="24" creationId="{00000000-0000-0000-0000-000000000000}"/>
          </ac:spMkLst>
        </pc:spChg>
        <pc:spChg chg="mod">
          <ac:chgData name="Max Thrilling" userId="1a0901c82f0d6655" providerId="LiveId" clId="{1321C658-ED5B-44D5-8EFF-7E0ADAF56A1F}" dt="2024-01-09T17:16:26.222" v="228" actId="207"/>
          <ac:spMkLst>
            <pc:docMk/>
            <pc:sldMk cId="2926031982" sldId="270"/>
            <ac:spMk id="26" creationId="{00000000-0000-0000-0000-000000000000}"/>
          </ac:spMkLst>
        </pc:spChg>
        <pc:spChg chg="mod">
          <ac:chgData name="Max Thrilling" userId="1a0901c82f0d6655" providerId="LiveId" clId="{1321C658-ED5B-44D5-8EFF-7E0ADAF56A1F}" dt="2024-01-09T17:16:31.282" v="229" actId="207"/>
          <ac:spMkLst>
            <pc:docMk/>
            <pc:sldMk cId="2926031982" sldId="270"/>
            <ac:spMk id="28" creationId="{00000000-0000-0000-0000-000000000000}"/>
          </ac:spMkLst>
        </pc:spChg>
        <pc:spChg chg="mod">
          <ac:chgData name="Max Thrilling" userId="1a0901c82f0d6655" providerId="LiveId" clId="{1321C658-ED5B-44D5-8EFF-7E0ADAF56A1F}" dt="2024-01-09T17:16:03.976" v="222" actId="113"/>
          <ac:spMkLst>
            <pc:docMk/>
            <pc:sldMk cId="2926031982" sldId="270"/>
            <ac:spMk id="8195" creationId="{00000000-0000-0000-0000-000000000000}"/>
          </ac:spMkLst>
        </pc:spChg>
      </pc:sldChg>
      <pc:sldChg chg="addSp modSp mod">
        <pc:chgData name="Max Thrilling" userId="1a0901c82f0d6655" providerId="LiveId" clId="{1321C658-ED5B-44D5-8EFF-7E0ADAF56A1F}" dt="2024-01-09T17:19:14.730" v="261" actId="14100"/>
        <pc:sldMkLst>
          <pc:docMk/>
          <pc:sldMk cId="608853925" sldId="271"/>
        </pc:sldMkLst>
        <pc:spChg chg="add mod ord">
          <ac:chgData name="Max Thrilling" userId="1a0901c82f0d6655" providerId="LiveId" clId="{1321C658-ED5B-44D5-8EFF-7E0ADAF56A1F}" dt="2024-01-09T17:19:14.730" v="261" actId="14100"/>
          <ac:spMkLst>
            <pc:docMk/>
            <pc:sldMk cId="608853925" sldId="271"/>
            <ac:spMk id="2" creationId="{D706962A-77E2-E890-9CE5-9C8B395BCEAB}"/>
          </ac:spMkLst>
        </pc:spChg>
        <pc:spChg chg="mod">
          <ac:chgData name="Max Thrilling" userId="1a0901c82f0d6655" providerId="LiveId" clId="{1321C658-ED5B-44D5-8EFF-7E0ADAF56A1F}" dt="2024-01-09T17:18:18.026" v="251" actId="207"/>
          <ac:spMkLst>
            <pc:docMk/>
            <pc:sldMk cId="608853925" sldId="271"/>
            <ac:spMk id="23" creationId="{00000000-0000-0000-0000-000000000000}"/>
          </ac:spMkLst>
        </pc:spChg>
        <pc:spChg chg="mod">
          <ac:chgData name="Max Thrilling" userId="1a0901c82f0d6655" providerId="LiveId" clId="{1321C658-ED5B-44D5-8EFF-7E0ADAF56A1F}" dt="2024-01-09T17:17:53.653" v="244" actId="1076"/>
          <ac:spMkLst>
            <pc:docMk/>
            <pc:sldMk cId="608853925" sldId="271"/>
            <ac:spMk id="24" creationId="{00000000-0000-0000-0000-000000000000}"/>
          </ac:spMkLst>
        </pc:spChg>
        <pc:spChg chg="mod">
          <ac:chgData name="Max Thrilling" userId="1a0901c82f0d6655" providerId="LiveId" clId="{1321C658-ED5B-44D5-8EFF-7E0ADAF56A1F}" dt="2024-01-09T17:18:20.785" v="252" actId="207"/>
          <ac:spMkLst>
            <pc:docMk/>
            <pc:sldMk cId="608853925" sldId="271"/>
            <ac:spMk id="26" creationId="{00000000-0000-0000-0000-000000000000}"/>
          </ac:spMkLst>
        </pc:spChg>
        <pc:spChg chg="mod">
          <ac:chgData name="Max Thrilling" userId="1a0901c82f0d6655" providerId="LiveId" clId="{1321C658-ED5B-44D5-8EFF-7E0ADAF56A1F}" dt="2024-01-09T17:18:24.160" v="253" actId="207"/>
          <ac:spMkLst>
            <pc:docMk/>
            <pc:sldMk cId="608853925" sldId="271"/>
            <ac:spMk id="29" creationId="{00000000-0000-0000-0000-000000000000}"/>
          </ac:spMkLst>
        </pc:spChg>
        <pc:spChg chg="mod">
          <ac:chgData name="Max Thrilling" userId="1a0901c82f0d6655" providerId="LiveId" clId="{1321C658-ED5B-44D5-8EFF-7E0ADAF56A1F}" dt="2024-01-09T17:18:37.659" v="256" actId="207"/>
          <ac:spMkLst>
            <pc:docMk/>
            <pc:sldMk cId="608853925" sldId="271"/>
            <ac:spMk id="8195" creationId="{00000000-0000-0000-0000-000000000000}"/>
          </ac:spMkLst>
        </pc:spChg>
      </pc:sldChg>
      <pc:sldChg chg="modSp mod">
        <pc:chgData name="Max Thrilling" userId="1a0901c82f0d6655" providerId="LiveId" clId="{1321C658-ED5B-44D5-8EFF-7E0ADAF56A1F}" dt="2024-01-09T17:20:04.749" v="272" actId="113"/>
        <pc:sldMkLst>
          <pc:docMk/>
          <pc:sldMk cId="195971830" sldId="273"/>
        </pc:sldMkLst>
        <pc:spChg chg="mod">
          <ac:chgData name="Max Thrilling" userId="1a0901c82f0d6655" providerId="LiveId" clId="{1321C658-ED5B-44D5-8EFF-7E0ADAF56A1F}" dt="2024-01-09T17:20:04.749" v="272" actId="113"/>
          <ac:spMkLst>
            <pc:docMk/>
            <pc:sldMk cId="195971830" sldId="273"/>
            <ac:spMk id="3" creationId="{00000000-0000-0000-0000-000000000000}"/>
          </ac:spMkLst>
        </pc:spChg>
      </pc:sldChg>
      <pc:sldChg chg="addSp modSp mod">
        <pc:chgData name="Max Thrilling" userId="1a0901c82f0d6655" providerId="LiveId" clId="{1321C658-ED5B-44D5-8EFF-7E0ADAF56A1F}" dt="2024-01-09T16:07:08.823" v="60" actId="113"/>
        <pc:sldMkLst>
          <pc:docMk/>
          <pc:sldMk cId="1810631080" sldId="283"/>
        </pc:sldMkLst>
        <pc:spChg chg="add mod ord">
          <ac:chgData name="Max Thrilling" userId="1a0901c82f0d6655" providerId="LiveId" clId="{1321C658-ED5B-44D5-8EFF-7E0ADAF56A1F}" dt="2024-01-09T16:05:36.642" v="24" actId="14100"/>
          <ac:spMkLst>
            <pc:docMk/>
            <pc:sldMk cId="1810631080" sldId="283"/>
            <ac:spMk id="2" creationId="{9F408778-6495-07FB-FC31-A5003B3A138B}"/>
          </ac:spMkLst>
        </pc:spChg>
        <pc:spChg chg="mod">
          <ac:chgData name="Max Thrilling" userId="1a0901c82f0d6655" providerId="LiveId" clId="{1321C658-ED5B-44D5-8EFF-7E0ADAF56A1F}" dt="2024-01-09T16:06:02.888" v="28" actId="207"/>
          <ac:spMkLst>
            <pc:docMk/>
            <pc:sldMk cId="1810631080" sldId="283"/>
            <ac:spMk id="23" creationId="{00000000-0000-0000-0000-000000000000}"/>
          </ac:spMkLst>
        </pc:spChg>
        <pc:spChg chg="mod">
          <ac:chgData name="Max Thrilling" userId="1a0901c82f0d6655" providerId="LiveId" clId="{1321C658-ED5B-44D5-8EFF-7E0ADAF56A1F}" dt="2024-01-09T16:06:09.693" v="30" actId="207"/>
          <ac:spMkLst>
            <pc:docMk/>
            <pc:sldMk cId="1810631080" sldId="283"/>
            <ac:spMk id="24" creationId="{00000000-0000-0000-0000-000000000000}"/>
          </ac:spMkLst>
        </pc:spChg>
        <pc:spChg chg="mod">
          <ac:chgData name="Max Thrilling" userId="1a0901c82f0d6655" providerId="LiveId" clId="{1321C658-ED5B-44D5-8EFF-7E0ADAF56A1F}" dt="2024-01-09T16:06:12.941" v="31" actId="207"/>
          <ac:spMkLst>
            <pc:docMk/>
            <pc:sldMk cId="1810631080" sldId="283"/>
            <ac:spMk id="26" creationId="{00000000-0000-0000-0000-000000000000}"/>
          </ac:spMkLst>
        </pc:spChg>
        <pc:spChg chg="mod">
          <ac:chgData name="Max Thrilling" userId="1a0901c82f0d6655" providerId="LiveId" clId="{1321C658-ED5B-44D5-8EFF-7E0ADAF56A1F}" dt="2024-01-09T16:05:58.444" v="27" actId="207"/>
          <ac:spMkLst>
            <pc:docMk/>
            <pc:sldMk cId="1810631080" sldId="283"/>
            <ac:spMk id="28" creationId="{00000000-0000-0000-0000-000000000000}"/>
          </ac:spMkLst>
        </pc:spChg>
        <pc:spChg chg="mod">
          <ac:chgData name="Max Thrilling" userId="1a0901c82f0d6655" providerId="LiveId" clId="{1321C658-ED5B-44D5-8EFF-7E0ADAF56A1F}" dt="2024-01-09T16:06:32.805" v="35" actId="1076"/>
          <ac:spMkLst>
            <pc:docMk/>
            <pc:sldMk cId="1810631080" sldId="283"/>
            <ac:spMk id="29" creationId="{00000000-0000-0000-0000-000000000000}"/>
          </ac:spMkLst>
        </pc:spChg>
        <pc:spChg chg="mod">
          <ac:chgData name="Max Thrilling" userId="1a0901c82f0d6655" providerId="LiveId" clId="{1321C658-ED5B-44D5-8EFF-7E0ADAF56A1F}" dt="2024-01-09T16:06:48.356" v="41" actId="1076"/>
          <ac:spMkLst>
            <pc:docMk/>
            <pc:sldMk cId="1810631080" sldId="283"/>
            <ac:spMk id="30" creationId="{00000000-0000-0000-0000-000000000000}"/>
          </ac:spMkLst>
        </pc:spChg>
        <pc:spChg chg="mod">
          <ac:chgData name="Max Thrilling" userId="1a0901c82f0d6655" providerId="LiveId" clId="{1321C658-ED5B-44D5-8EFF-7E0ADAF56A1F}" dt="2024-01-09T16:07:08.823" v="60" actId="113"/>
          <ac:spMkLst>
            <pc:docMk/>
            <pc:sldMk cId="1810631080" sldId="283"/>
            <ac:spMk id="8195" creationId="{00000000-0000-0000-0000-000000000000}"/>
          </ac:spMkLst>
        </pc:spChg>
      </pc:sldChg>
      <pc:sldChg chg="addSp modSp mod">
        <pc:chgData name="Max Thrilling" userId="1a0901c82f0d6655" providerId="LiveId" clId="{1321C658-ED5B-44D5-8EFF-7E0ADAF56A1F}" dt="2024-01-09T16:10:33.631" v="130" actId="207"/>
        <pc:sldMkLst>
          <pc:docMk/>
          <pc:sldMk cId="1075453433" sldId="284"/>
        </pc:sldMkLst>
        <pc:spChg chg="add mod ord">
          <ac:chgData name="Max Thrilling" userId="1a0901c82f0d6655" providerId="LiveId" clId="{1321C658-ED5B-44D5-8EFF-7E0ADAF56A1F}" dt="2024-01-09T16:09:54.304" v="123" actId="207"/>
          <ac:spMkLst>
            <pc:docMk/>
            <pc:sldMk cId="1075453433" sldId="284"/>
            <ac:spMk id="2" creationId="{190D0AFC-5273-933B-D904-99FA4EDC16D2}"/>
          </ac:spMkLst>
        </pc:spChg>
        <pc:spChg chg="mod">
          <ac:chgData name="Max Thrilling" userId="1a0901c82f0d6655" providerId="LiveId" clId="{1321C658-ED5B-44D5-8EFF-7E0ADAF56A1F}" dt="2024-01-09T16:10:10.933" v="124" actId="207"/>
          <ac:spMkLst>
            <pc:docMk/>
            <pc:sldMk cId="1075453433" sldId="284"/>
            <ac:spMk id="23" creationId="{00000000-0000-0000-0000-000000000000}"/>
          </ac:spMkLst>
        </pc:spChg>
        <pc:spChg chg="mod">
          <ac:chgData name="Max Thrilling" userId="1a0901c82f0d6655" providerId="LiveId" clId="{1321C658-ED5B-44D5-8EFF-7E0ADAF56A1F}" dt="2024-01-09T16:10:18.109" v="126" actId="27107"/>
          <ac:spMkLst>
            <pc:docMk/>
            <pc:sldMk cId="1075453433" sldId="284"/>
            <ac:spMk id="24" creationId="{00000000-0000-0000-0000-000000000000}"/>
          </ac:spMkLst>
        </pc:spChg>
        <pc:spChg chg="mod">
          <ac:chgData name="Max Thrilling" userId="1a0901c82f0d6655" providerId="LiveId" clId="{1321C658-ED5B-44D5-8EFF-7E0ADAF56A1F}" dt="2024-01-09T16:10:21.597" v="127" actId="207"/>
          <ac:spMkLst>
            <pc:docMk/>
            <pc:sldMk cId="1075453433" sldId="284"/>
            <ac:spMk id="26" creationId="{00000000-0000-0000-0000-000000000000}"/>
          </ac:spMkLst>
        </pc:spChg>
        <pc:spChg chg="mod">
          <ac:chgData name="Max Thrilling" userId="1a0901c82f0d6655" providerId="LiveId" clId="{1321C658-ED5B-44D5-8EFF-7E0ADAF56A1F}" dt="2024-01-09T16:10:29.592" v="129" actId="207"/>
          <ac:spMkLst>
            <pc:docMk/>
            <pc:sldMk cId="1075453433" sldId="284"/>
            <ac:spMk id="28" creationId="{00000000-0000-0000-0000-000000000000}"/>
          </ac:spMkLst>
        </pc:spChg>
        <pc:spChg chg="mod">
          <ac:chgData name="Max Thrilling" userId="1a0901c82f0d6655" providerId="LiveId" clId="{1321C658-ED5B-44D5-8EFF-7E0ADAF56A1F}" dt="2024-01-09T16:10:33.631" v="130" actId="207"/>
          <ac:spMkLst>
            <pc:docMk/>
            <pc:sldMk cId="1075453433" sldId="284"/>
            <ac:spMk id="33" creationId="{00000000-0000-0000-0000-000000000000}"/>
          </ac:spMkLst>
        </pc:spChg>
        <pc:spChg chg="mod">
          <ac:chgData name="Max Thrilling" userId="1a0901c82f0d6655" providerId="LiveId" clId="{1321C658-ED5B-44D5-8EFF-7E0ADAF56A1F}" dt="2024-01-09T16:09:42.248" v="122" actId="113"/>
          <ac:spMkLst>
            <pc:docMk/>
            <pc:sldMk cId="1075453433" sldId="284"/>
            <ac:spMk id="8195" creationId="{00000000-0000-0000-0000-000000000000}"/>
          </ac:spMkLst>
        </pc:spChg>
      </pc:sldChg>
      <pc:sldChg chg="addSp modSp mod">
        <pc:chgData name="Max Thrilling" userId="1a0901c82f0d6655" providerId="LiveId" clId="{1321C658-ED5B-44D5-8EFF-7E0ADAF56A1F}" dt="2024-01-09T16:16:19.047" v="197" actId="1076"/>
        <pc:sldMkLst>
          <pc:docMk/>
          <pc:sldMk cId="3522972101" sldId="285"/>
        </pc:sldMkLst>
        <pc:spChg chg="add mod ord">
          <ac:chgData name="Max Thrilling" userId="1a0901c82f0d6655" providerId="LiveId" clId="{1321C658-ED5B-44D5-8EFF-7E0ADAF56A1F}" dt="2024-01-09T16:16:14.948" v="196" actId="14100"/>
          <ac:spMkLst>
            <pc:docMk/>
            <pc:sldMk cId="3522972101" sldId="285"/>
            <ac:spMk id="2" creationId="{61C8030C-BE7A-2C3C-4D2F-2D34BB8323E7}"/>
          </ac:spMkLst>
        </pc:spChg>
        <pc:spChg chg="mod">
          <ac:chgData name="Max Thrilling" userId="1a0901c82f0d6655" providerId="LiveId" clId="{1321C658-ED5B-44D5-8EFF-7E0ADAF56A1F}" dt="2024-01-09T16:16:00.960" v="194" actId="207"/>
          <ac:spMkLst>
            <pc:docMk/>
            <pc:sldMk cId="3522972101" sldId="285"/>
            <ac:spMk id="23" creationId="{00000000-0000-0000-0000-000000000000}"/>
          </ac:spMkLst>
        </pc:spChg>
        <pc:spChg chg="mod">
          <ac:chgData name="Max Thrilling" userId="1a0901c82f0d6655" providerId="LiveId" clId="{1321C658-ED5B-44D5-8EFF-7E0ADAF56A1F}" dt="2024-01-09T16:16:08.738" v="195" actId="207"/>
          <ac:spMkLst>
            <pc:docMk/>
            <pc:sldMk cId="3522972101" sldId="285"/>
            <ac:spMk id="24" creationId="{00000000-0000-0000-0000-000000000000}"/>
          </ac:spMkLst>
        </pc:spChg>
        <pc:spChg chg="mod">
          <ac:chgData name="Max Thrilling" userId="1a0901c82f0d6655" providerId="LiveId" clId="{1321C658-ED5B-44D5-8EFF-7E0ADAF56A1F}" dt="2024-01-09T16:15:52.866" v="192" actId="207"/>
          <ac:spMkLst>
            <pc:docMk/>
            <pc:sldMk cId="3522972101" sldId="285"/>
            <ac:spMk id="26" creationId="{00000000-0000-0000-0000-000000000000}"/>
          </ac:spMkLst>
        </pc:spChg>
        <pc:spChg chg="mod">
          <ac:chgData name="Max Thrilling" userId="1a0901c82f0d6655" providerId="LiveId" clId="{1321C658-ED5B-44D5-8EFF-7E0ADAF56A1F}" dt="2024-01-09T16:15:48.865" v="191" actId="207"/>
          <ac:spMkLst>
            <pc:docMk/>
            <pc:sldMk cId="3522972101" sldId="285"/>
            <ac:spMk id="28" creationId="{00000000-0000-0000-0000-000000000000}"/>
          </ac:spMkLst>
        </pc:spChg>
        <pc:spChg chg="mod">
          <ac:chgData name="Max Thrilling" userId="1a0901c82f0d6655" providerId="LiveId" clId="{1321C658-ED5B-44D5-8EFF-7E0ADAF56A1F}" dt="2024-01-09T16:15:44.775" v="190" actId="207"/>
          <ac:spMkLst>
            <pc:docMk/>
            <pc:sldMk cId="3522972101" sldId="285"/>
            <ac:spMk id="29" creationId="{00000000-0000-0000-0000-000000000000}"/>
          </ac:spMkLst>
        </pc:spChg>
        <pc:spChg chg="mod">
          <ac:chgData name="Max Thrilling" userId="1a0901c82f0d6655" providerId="LiveId" clId="{1321C658-ED5B-44D5-8EFF-7E0ADAF56A1F}" dt="2024-01-09T16:12:31.549" v="134" actId="1076"/>
          <ac:spMkLst>
            <pc:docMk/>
            <pc:sldMk cId="3522972101" sldId="285"/>
            <ac:spMk id="30" creationId="{00000000-0000-0000-0000-000000000000}"/>
          </ac:spMkLst>
        </pc:spChg>
        <pc:spChg chg="mod">
          <ac:chgData name="Max Thrilling" userId="1a0901c82f0d6655" providerId="LiveId" clId="{1321C658-ED5B-44D5-8EFF-7E0ADAF56A1F}" dt="2024-01-09T16:16:19.047" v="197" actId="1076"/>
          <ac:spMkLst>
            <pc:docMk/>
            <pc:sldMk cId="3522972101" sldId="285"/>
            <ac:spMk id="8195" creationId="{00000000-0000-0000-0000-000000000000}"/>
          </ac:spMkLst>
        </pc:spChg>
      </pc:sldChg>
      <pc:sldChg chg="modSp mod">
        <pc:chgData name="Max Thrilling" userId="1a0901c82f0d6655" providerId="LiveId" clId="{1321C658-ED5B-44D5-8EFF-7E0ADAF56A1F}" dt="2024-01-09T17:22:41.532" v="273" actId="113"/>
        <pc:sldMkLst>
          <pc:docMk/>
          <pc:sldMk cId="3402482491" sldId="297"/>
        </pc:sldMkLst>
        <pc:spChg chg="mod">
          <ac:chgData name="Max Thrilling" userId="1a0901c82f0d6655" providerId="LiveId" clId="{1321C658-ED5B-44D5-8EFF-7E0ADAF56A1F}" dt="2024-01-09T17:22:41.532" v="273" actId="113"/>
          <ac:spMkLst>
            <pc:docMk/>
            <pc:sldMk cId="3402482491" sldId="297"/>
            <ac:spMk id="6" creationId="{00000000-0000-0000-0000-000000000000}"/>
          </ac:spMkLst>
        </pc:spChg>
      </pc:sldChg>
      <pc:sldChg chg="modSp mod">
        <pc:chgData name="Max Thrilling" userId="1a0901c82f0d6655" providerId="LiveId" clId="{1321C658-ED5B-44D5-8EFF-7E0ADAF56A1F}" dt="2024-01-09T17:25:39.814" v="277" actId="113"/>
        <pc:sldMkLst>
          <pc:docMk/>
          <pc:sldMk cId="590108763" sldId="301"/>
        </pc:sldMkLst>
        <pc:spChg chg="mod">
          <ac:chgData name="Max Thrilling" userId="1a0901c82f0d6655" providerId="LiveId" clId="{1321C658-ED5B-44D5-8EFF-7E0ADAF56A1F}" dt="2024-01-09T17:25:39.814" v="277" actId="113"/>
          <ac:spMkLst>
            <pc:docMk/>
            <pc:sldMk cId="590108763" sldId="301"/>
            <ac:spMk id="9" creationId="{00000000-0000-0000-0000-000000000000}"/>
          </ac:spMkLst>
        </pc:spChg>
      </pc:sldChg>
      <pc:sldChg chg="addSp modSp mod">
        <pc:chgData name="Max Thrilling" userId="1a0901c82f0d6655" providerId="LiveId" clId="{1321C658-ED5B-44D5-8EFF-7E0ADAF56A1F}" dt="2024-01-09T17:27:50.214" v="297" actId="207"/>
        <pc:sldMkLst>
          <pc:docMk/>
          <pc:sldMk cId="700643205" sldId="302"/>
        </pc:sldMkLst>
        <pc:spChg chg="mod">
          <ac:chgData name="Max Thrilling" userId="1a0901c82f0d6655" providerId="LiveId" clId="{1321C658-ED5B-44D5-8EFF-7E0ADAF56A1F}" dt="2024-01-09T17:27:01.958" v="285" actId="1076"/>
          <ac:spMkLst>
            <pc:docMk/>
            <pc:sldMk cId="700643205" sldId="302"/>
            <ac:spMk id="2" creationId="{00000000-0000-0000-0000-000000000000}"/>
          </ac:spMkLst>
        </pc:spChg>
        <pc:spChg chg="mod">
          <ac:chgData name="Max Thrilling" userId="1a0901c82f0d6655" providerId="LiveId" clId="{1321C658-ED5B-44D5-8EFF-7E0ADAF56A1F}" dt="2024-01-09T17:27:50.214" v="297" actId="207"/>
          <ac:spMkLst>
            <pc:docMk/>
            <pc:sldMk cId="700643205" sldId="302"/>
            <ac:spMk id="3" creationId="{00000000-0000-0000-0000-000000000000}"/>
          </ac:spMkLst>
        </pc:spChg>
        <pc:spChg chg="add mod ord">
          <ac:chgData name="Max Thrilling" userId="1a0901c82f0d6655" providerId="LiveId" clId="{1321C658-ED5B-44D5-8EFF-7E0ADAF56A1F}" dt="2024-01-09T17:27:42.781" v="296" actId="14100"/>
          <ac:spMkLst>
            <pc:docMk/>
            <pc:sldMk cId="700643205" sldId="302"/>
            <ac:spMk id="13" creationId="{AB44ABA4-B5E6-8C1C-D6A1-AC6423B6D630}"/>
          </ac:spMkLst>
        </pc:spChg>
        <pc:spChg chg="mod">
          <ac:chgData name="Max Thrilling" userId="1a0901c82f0d6655" providerId="LiveId" clId="{1321C658-ED5B-44D5-8EFF-7E0ADAF56A1F}" dt="2024-01-09T17:26:37.427" v="280" actId="1076"/>
          <ac:spMkLst>
            <pc:docMk/>
            <pc:sldMk cId="700643205" sldId="302"/>
            <ac:spMk id="14" creationId="{00000000-0000-0000-0000-000000000000}"/>
          </ac:spMkLst>
        </pc:spChg>
      </pc:sldChg>
      <pc:sldChg chg="addSp modSp mod">
        <pc:chgData name="Max Thrilling" userId="1a0901c82f0d6655" providerId="LiveId" clId="{1321C658-ED5B-44D5-8EFF-7E0ADAF56A1F}" dt="2024-01-09T17:30:26.590" v="314" actId="14100"/>
        <pc:sldMkLst>
          <pc:docMk/>
          <pc:sldMk cId="337820076" sldId="303"/>
        </pc:sldMkLst>
        <pc:spChg chg="mod">
          <ac:chgData name="Max Thrilling" userId="1a0901c82f0d6655" providerId="LiveId" clId="{1321C658-ED5B-44D5-8EFF-7E0ADAF56A1F}" dt="2024-01-09T17:30:17.538" v="313" actId="207"/>
          <ac:spMkLst>
            <pc:docMk/>
            <pc:sldMk cId="337820076" sldId="303"/>
            <ac:spMk id="3" creationId="{00000000-0000-0000-0000-000000000000}"/>
          </ac:spMkLst>
        </pc:spChg>
        <pc:spChg chg="add mod ord">
          <ac:chgData name="Max Thrilling" userId="1a0901c82f0d6655" providerId="LiveId" clId="{1321C658-ED5B-44D5-8EFF-7E0ADAF56A1F}" dt="2024-01-09T17:30:26.590" v="314" actId="14100"/>
          <ac:spMkLst>
            <pc:docMk/>
            <pc:sldMk cId="337820076" sldId="303"/>
            <ac:spMk id="13" creationId="{863CFB1E-3010-799A-45FC-D4C424D645B6}"/>
          </ac:spMkLst>
        </pc:spChg>
        <pc:spChg chg="mod">
          <ac:chgData name="Max Thrilling" userId="1a0901c82f0d6655" providerId="LiveId" clId="{1321C658-ED5B-44D5-8EFF-7E0ADAF56A1F}" dt="2024-01-09T17:29:41.420" v="308" actId="1076"/>
          <ac:spMkLst>
            <pc:docMk/>
            <pc:sldMk cId="337820076" sldId="303"/>
            <ac:spMk id="14" creationId="{00000000-0000-0000-0000-000000000000}"/>
          </ac:spMkLst>
        </pc:spChg>
      </pc:sldChg>
      <pc:sldChg chg="modSp">
        <pc:chgData name="Max Thrilling" userId="1a0901c82f0d6655" providerId="LiveId" clId="{1321C658-ED5B-44D5-8EFF-7E0ADAF56A1F}" dt="2024-01-09T16:26:18.923" v="198" actId="732"/>
        <pc:sldMkLst>
          <pc:docMk/>
          <pc:sldMk cId="1014895499" sldId="314"/>
        </pc:sldMkLst>
        <pc:picChg chg="mod">
          <ac:chgData name="Max Thrilling" userId="1a0901c82f0d6655" providerId="LiveId" clId="{1321C658-ED5B-44D5-8EFF-7E0ADAF56A1F}" dt="2024-01-09T16:26:18.923" v="198" actId="732"/>
          <ac:picMkLst>
            <pc:docMk/>
            <pc:sldMk cId="1014895499" sldId="314"/>
            <ac:picMk id="4" creationId="{00000000-0000-0000-0000-000000000000}"/>
          </ac:picMkLst>
        </pc:picChg>
      </pc:sldChg>
      <pc:sldChg chg="modSp">
        <pc:chgData name="Max Thrilling" userId="1a0901c82f0d6655" providerId="LiveId" clId="{1321C658-ED5B-44D5-8EFF-7E0ADAF56A1F}" dt="2024-01-09T15:55:34.098" v="5" actId="14100"/>
        <pc:sldMkLst>
          <pc:docMk/>
          <pc:sldMk cId="2918843116" sldId="320"/>
        </pc:sldMkLst>
        <pc:picChg chg="mod">
          <ac:chgData name="Max Thrilling" userId="1a0901c82f0d6655" providerId="LiveId" clId="{1321C658-ED5B-44D5-8EFF-7E0ADAF56A1F}" dt="2024-01-09T15:55:34.098" v="5" actId="14100"/>
          <ac:picMkLst>
            <pc:docMk/>
            <pc:sldMk cId="2918843116" sldId="320"/>
            <ac:picMk id="6146" creationId="{00000000-0000-0000-0000-000000000000}"/>
          </ac:picMkLst>
        </pc:picChg>
      </pc:sldChg>
      <pc:sldChg chg="modSp">
        <pc:chgData name="Max Thrilling" userId="1a0901c82f0d6655" providerId="LiveId" clId="{1321C658-ED5B-44D5-8EFF-7E0ADAF56A1F}" dt="2024-01-09T15:56:24.479" v="8" actId="14100"/>
        <pc:sldMkLst>
          <pc:docMk/>
          <pc:sldMk cId="333823743" sldId="321"/>
        </pc:sldMkLst>
        <pc:picChg chg="mod">
          <ac:chgData name="Max Thrilling" userId="1a0901c82f0d6655" providerId="LiveId" clId="{1321C658-ED5B-44D5-8EFF-7E0ADAF56A1F}" dt="2024-01-09T15:56:24.479" v="8" actId="14100"/>
          <ac:picMkLst>
            <pc:docMk/>
            <pc:sldMk cId="333823743" sldId="321"/>
            <ac:picMk id="7170" creationId="{00000000-0000-0000-0000-000000000000}"/>
          </ac:picMkLst>
        </pc:picChg>
      </pc:sldChg>
      <pc:sldChg chg="modSp mod">
        <pc:chgData name="Max Thrilling" userId="1a0901c82f0d6655" providerId="LiveId" clId="{1321C658-ED5B-44D5-8EFF-7E0ADAF56A1F}" dt="2024-01-09T18:08:19.166" v="340" actId="113"/>
        <pc:sldMkLst>
          <pc:docMk/>
          <pc:sldMk cId="151130581" sldId="324"/>
        </pc:sldMkLst>
        <pc:spChg chg="mod ord">
          <ac:chgData name="Max Thrilling" userId="1a0901c82f0d6655" providerId="LiveId" clId="{1321C658-ED5B-44D5-8EFF-7E0ADAF56A1F}" dt="2024-01-09T18:08:19.166" v="340" actId="113"/>
          <ac:spMkLst>
            <pc:docMk/>
            <pc:sldMk cId="151130581" sldId="324"/>
            <ac:spMk id="2" creationId="{5DE5A26A-25F7-124D-1857-2EB27ABE5DCD}"/>
          </ac:spMkLst>
        </pc:spChg>
        <pc:spChg chg="mod">
          <ac:chgData name="Max Thrilling" userId="1a0901c82f0d6655" providerId="LiveId" clId="{1321C658-ED5B-44D5-8EFF-7E0ADAF56A1F}" dt="2024-01-09T18:08:04.835" v="330" actId="27636"/>
          <ac:spMkLst>
            <pc:docMk/>
            <pc:sldMk cId="151130581" sldId="324"/>
            <ac:spMk id="3" creationId="{B9CFEC88-26A1-6A66-1E78-62A24C557763}"/>
          </ac:spMkLst>
        </pc:spChg>
      </pc:sldChg>
      <pc:sldChg chg="modSp mod">
        <pc:chgData name="Max Thrilling" userId="1a0901c82f0d6655" providerId="LiveId" clId="{1321C658-ED5B-44D5-8EFF-7E0ADAF56A1F}" dt="2024-01-09T18:10:16.532" v="363" actId="20577"/>
        <pc:sldMkLst>
          <pc:docMk/>
          <pc:sldMk cId="4072753172" sldId="325"/>
        </pc:sldMkLst>
        <pc:spChg chg="mod">
          <ac:chgData name="Max Thrilling" userId="1a0901c82f0d6655" providerId="LiveId" clId="{1321C658-ED5B-44D5-8EFF-7E0ADAF56A1F}" dt="2024-01-09T18:09:48.195" v="361" actId="1076"/>
          <ac:spMkLst>
            <pc:docMk/>
            <pc:sldMk cId="4072753172" sldId="325"/>
            <ac:spMk id="2" creationId="{DA214BB7-BD06-4920-B681-FFCDE0335A31}"/>
          </ac:spMkLst>
        </pc:spChg>
        <pc:spChg chg="mod">
          <ac:chgData name="Max Thrilling" userId="1a0901c82f0d6655" providerId="LiveId" clId="{1321C658-ED5B-44D5-8EFF-7E0ADAF56A1F}" dt="2024-01-09T18:10:16.532" v="363" actId="20577"/>
          <ac:spMkLst>
            <pc:docMk/>
            <pc:sldMk cId="4072753172" sldId="325"/>
            <ac:spMk id="3" creationId="{9CF4783A-DE30-4571-91FC-654E49DBB823}"/>
          </ac:spMkLst>
        </pc:spChg>
      </pc:sldChg>
      <pc:sldChg chg="modSp mod">
        <pc:chgData name="Max Thrilling" userId="1a0901c82f0d6655" providerId="LiveId" clId="{1321C658-ED5B-44D5-8EFF-7E0ADAF56A1F}" dt="2024-01-09T18:11:47.222" v="378" actId="14100"/>
        <pc:sldMkLst>
          <pc:docMk/>
          <pc:sldMk cId="3864364272" sldId="326"/>
        </pc:sldMkLst>
        <pc:spChg chg="mod">
          <ac:chgData name="Max Thrilling" userId="1a0901c82f0d6655" providerId="LiveId" clId="{1321C658-ED5B-44D5-8EFF-7E0ADAF56A1F}" dt="2024-01-09T18:11:44.187" v="377" actId="1076"/>
          <ac:spMkLst>
            <pc:docMk/>
            <pc:sldMk cId="3864364272" sldId="326"/>
            <ac:spMk id="2" creationId="{D0E058FF-91A4-405F-9952-63AAF857EFAF}"/>
          </ac:spMkLst>
        </pc:spChg>
        <pc:spChg chg="mod">
          <ac:chgData name="Max Thrilling" userId="1a0901c82f0d6655" providerId="LiveId" clId="{1321C658-ED5B-44D5-8EFF-7E0ADAF56A1F}" dt="2024-01-09T18:11:47.222" v="378" actId="14100"/>
          <ac:spMkLst>
            <pc:docMk/>
            <pc:sldMk cId="3864364272" sldId="326"/>
            <ac:spMk id="3" creationId="{7572334B-31C5-458D-A447-B54F17374433}"/>
          </ac:spMkLst>
        </pc:spChg>
      </pc:sldChg>
      <pc:sldChg chg="modSp mod">
        <pc:chgData name="Max Thrilling" userId="1a0901c82f0d6655" providerId="LiveId" clId="{1321C658-ED5B-44D5-8EFF-7E0ADAF56A1F}" dt="2024-01-09T18:12:57.302" v="404" actId="5793"/>
        <pc:sldMkLst>
          <pc:docMk/>
          <pc:sldMk cId="4123922499" sldId="327"/>
        </pc:sldMkLst>
        <pc:spChg chg="mod">
          <ac:chgData name="Max Thrilling" userId="1a0901c82f0d6655" providerId="LiveId" clId="{1321C658-ED5B-44D5-8EFF-7E0ADAF56A1F}" dt="2024-01-09T18:12:57.302" v="404" actId="5793"/>
          <ac:spMkLst>
            <pc:docMk/>
            <pc:sldMk cId="4123922499" sldId="327"/>
            <ac:spMk id="3" creationId="{6D6D37E9-F1DB-4673-85C5-2856A3FADC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C7A7F-3712-4E55-B301-87062EAE475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30A26BE-7048-4FE6-8D42-23325A14016E}">
      <dgm:prSet/>
      <dgm:spPr/>
      <dgm:t>
        <a:bodyPr/>
        <a:lstStyle/>
        <a:p>
          <a:r>
            <a:rPr lang="en-GB" dirty="0"/>
            <a:t>Demand-pull inflation – aggregate demand growing faster than aggregate supply (growth too rapid)</a:t>
          </a:r>
          <a:endParaRPr lang="en-US" dirty="0"/>
        </a:p>
      </dgm:t>
    </dgm:pt>
    <dgm:pt modelId="{7F2BD324-279F-4D78-93E8-4FBEE4295E7D}" type="parTrans" cxnId="{A0AAB99B-664B-4C6F-88BE-D14768CAFED2}">
      <dgm:prSet/>
      <dgm:spPr/>
      <dgm:t>
        <a:bodyPr/>
        <a:lstStyle/>
        <a:p>
          <a:endParaRPr lang="en-US"/>
        </a:p>
      </dgm:t>
    </dgm:pt>
    <dgm:pt modelId="{F33A04A5-1CD4-49A1-8A6C-A993940C7791}" type="sibTrans" cxnId="{A0AAB99B-664B-4C6F-88BE-D14768CAFED2}">
      <dgm:prSet/>
      <dgm:spPr/>
      <dgm:t>
        <a:bodyPr/>
        <a:lstStyle/>
        <a:p>
          <a:endParaRPr lang="en-US"/>
        </a:p>
      </dgm:t>
    </dgm:pt>
    <dgm:pt modelId="{18F4EC00-11EC-4A71-AB2F-4F98AC251D28}">
      <dgm:prSet/>
      <dgm:spPr/>
      <dgm:t>
        <a:bodyPr/>
        <a:lstStyle/>
        <a:p>
          <a:r>
            <a:rPr lang="en-GB" dirty="0"/>
            <a:t>Cost-push inflation – For example, higher oil prices feeding through into higher costs.</a:t>
          </a:r>
          <a:endParaRPr lang="en-US" dirty="0"/>
        </a:p>
      </dgm:t>
    </dgm:pt>
    <dgm:pt modelId="{4132AEFB-BBBC-476E-9D13-FE14086AEEFB}" type="parTrans" cxnId="{8B8167A5-D219-4241-867C-ADBA6BEEBFFC}">
      <dgm:prSet/>
      <dgm:spPr/>
      <dgm:t>
        <a:bodyPr/>
        <a:lstStyle/>
        <a:p>
          <a:endParaRPr lang="en-US"/>
        </a:p>
      </dgm:t>
    </dgm:pt>
    <dgm:pt modelId="{98665D38-509F-49F6-92B9-82DD76F8EFF3}" type="sibTrans" cxnId="{8B8167A5-D219-4241-867C-ADBA6BEEBFFC}">
      <dgm:prSet/>
      <dgm:spPr/>
      <dgm:t>
        <a:bodyPr/>
        <a:lstStyle/>
        <a:p>
          <a:endParaRPr lang="en-US"/>
        </a:p>
      </dgm:t>
    </dgm:pt>
    <dgm:pt modelId="{CBDA88A3-B2EC-4464-AD61-00012A90678F}">
      <dgm:prSet/>
      <dgm:spPr/>
      <dgm:t>
        <a:bodyPr/>
        <a:lstStyle/>
        <a:p>
          <a:r>
            <a:rPr lang="en-GB" dirty="0"/>
            <a:t>Devaluation – increasing cost of imported goods, and also the boost to domestic demand.</a:t>
          </a:r>
          <a:endParaRPr lang="en-US" dirty="0"/>
        </a:p>
      </dgm:t>
    </dgm:pt>
    <dgm:pt modelId="{013EC0D4-F1D1-48CA-BFB6-29EC0635113D}" type="parTrans" cxnId="{1E522FDB-FD78-4157-A917-D62E0FAF8F64}">
      <dgm:prSet/>
      <dgm:spPr/>
      <dgm:t>
        <a:bodyPr/>
        <a:lstStyle/>
        <a:p>
          <a:endParaRPr lang="en-US"/>
        </a:p>
      </dgm:t>
    </dgm:pt>
    <dgm:pt modelId="{89C6412B-E57C-4DDA-999F-1841516EAA15}" type="sibTrans" cxnId="{1E522FDB-FD78-4157-A917-D62E0FAF8F64}">
      <dgm:prSet/>
      <dgm:spPr/>
      <dgm:t>
        <a:bodyPr/>
        <a:lstStyle/>
        <a:p>
          <a:endParaRPr lang="en-US"/>
        </a:p>
      </dgm:t>
    </dgm:pt>
    <dgm:pt modelId="{B3A98164-347F-4A15-8CED-182C42301BD3}">
      <dgm:prSet/>
      <dgm:spPr/>
      <dgm:t>
        <a:bodyPr/>
        <a:lstStyle/>
        <a:p>
          <a:r>
            <a:rPr lang="en-GB" dirty="0"/>
            <a:t>Rising wages – higher wages increase firms costs and increase consumers’ disposable income to spend more.</a:t>
          </a:r>
          <a:endParaRPr lang="en-US" dirty="0"/>
        </a:p>
      </dgm:t>
    </dgm:pt>
    <dgm:pt modelId="{9CC8295D-E98A-4937-8DE1-64AF319F1545}" type="parTrans" cxnId="{67D97131-7513-4108-A3A8-45084519F9CD}">
      <dgm:prSet/>
      <dgm:spPr/>
      <dgm:t>
        <a:bodyPr/>
        <a:lstStyle/>
        <a:p>
          <a:endParaRPr lang="en-US"/>
        </a:p>
      </dgm:t>
    </dgm:pt>
    <dgm:pt modelId="{0C539E40-23E8-4750-B23A-DC9931832583}" type="sibTrans" cxnId="{67D97131-7513-4108-A3A8-45084519F9CD}">
      <dgm:prSet/>
      <dgm:spPr/>
      <dgm:t>
        <a:bodyPr/>
        <a:lstStyle/>
        <a:p>
          <a:endParaRPr lang="en-US"/>
        </a:p>
      </dgm:t>
    </dgm:pt>
    <dgm:pt modelId="{B636CEB7-F242-414D-85F8-53C149479378}">
      <dgm:prSet/>
      <dgm:spPr/>
      <dgm:t>
        <a:bodyPr/>
        <a:lstStyle/>
        <a:p>
          <a:r>
            <a:rPr lang="en-GB" dirty="0"/>
            <a:t>Expectations of inflation – causes workers to demand wage increases and firms to push up prices.</a:t>
          </a:r>
          <a:endParaRPr lang="en-US" dirty="0"/>
        </a:p>
      </dgm:t>
    </dgm:pt>
    <dgm:pt modelId="{7D782EFA-2F00-4112-9FD0-B848A5CDD56C}" type="parTrans" cxnId="{EAF4CCE1-AC1C-42B0-A0FF-3AA0935B582E}">
      <dgm:prSet/>
      <dgm:spPr/>
      <dgm:t>
        <a:bodyPr/>
        <a:lstStyle/>
        <a:p>
          <a:endParaRPr lang="en-US"/>
        </a:p>
      </dgm:t>
    </dgm:pt>
    <dgm:pt modelId="{7DC13BB1-B1DA-4460-ABA9-2AB400F86DEC}" type="sibTrans" cxnId="{EAF4CCE1-AC1C-42B0-A0FF-3AA0935B582E}">
      <dgm:prSet/>
      <dgm:spPr/>
      <dgm:t>
        <a:bodyPr/>
        <a:lstStyle/>
        <a:p>
          <a:endParaRPr lang="en-US"/>
        </a:p>
      </dgm:t>
    </dgm:pt>
    <dgm:pt modelId="{AF304964-7A3C-4BA9-B335-A66CEEAAC658}" type="pres">
      <dgm:prSet presAssocID="{725C7A7F-3712-4E55-B301-87062EAE475B}" presName="linear" presStyleCnt="0">
        <dgm:presLayoutVars>
          <dgm:animLvl val="lvl"/>
          <dgm:resizeHandles val="exact"/>
        </dgm:presLayoutVars>
      </dgm:prSet>
      <dgm:spPr/>
    </dgm:pt>
    <dgm:pt modelId="{E769ACAC-6865-4339-B464-6795CD13899C}" type="pres">
      <dgm:prSet presAssocID="{330A26BE-7048-4FE6-8D42-23325A14016E}" presName="parentText" presStyleLbl="node1" presStyleIdx="0" presStyleCnt="5">
        <dgm:presLayoutVars>
          <dgm:chMax val="0"/>
          <dgm:bulletEnabled val="1"/>
        </dgm:presLayoutVars>
      </dgm:prSet>
      <dgm:spPr/>
    </dgm:pt>
    <dgm:pt modelId="{AEFBDC29-4277-44F9-BC7B-1401C0B9CE9F}" type="pres">
      <dgm:prSet presAssocID="{F33A04A5-1CD4-49A1-8A6C-A993940C7791}" presName="spacer" presStyleCnt="0"/>
      <dgm:spPr/>
    </dgm:pt>
    <dgm:pt modelId="{577C371E-5B97-4C99-A3C4-E449C882ABFE}" type="pres">
      <dgm:prSet presAssocID="{18F4EC00-11EC-4A71-AB2F-4F98AC251D28}" presName="parentText" presStyleLbl="node1" presStyleIdx="1" presStyleCnt="5">
        <dgm:presLayoutVars>
          <dgm:chMax val="0"/>
          <dgm:bulletEnabled val="1"/>
        </dgm:presLayoutVars>
      </dgm:prSet>
      <dgm:spPr/>
    </dgm:pt>
    <dgm:pt modelId="{D77C0B94-E529-4771-B304-2D711F82433A}" type="pres">
      <dgm:prSet presAssocID="{98665D38-509F-49F6-92B9-82DD76F8EFF3}" presName="spacer" presStyleCnt="0"/>
      <dgm:spPr/>
    </dgm:pt>
    <dgm:pt modelId="{2A85BF46-9AF5-45FC-B3C8-F8F9AAD72E8F}" type="pres">
      <dgm:prSet presAssocID="{CBDA88A3-B2EC-4464-AD61-00012A90678F}" presName="parentText" presStyleLbl="node1" presStyleIdx="2" presStyleCnt="5">
        <dgm:presLayoutVars>
          <dgm:chMax val="0"/>
          <dgm:bulletEnabled val="1"/>
        </dgm:presLayoutVars>
      </dgm:prSet>
      <dgm:spPr/>
    </dgm:pt>
    <dgm:pt modelId="{29B34377-EEC3-4FBD-A17C-C03DF2E944C3}" type="pres">
      <dgm:prSet presAssocID="{89C6412B-E57C-4DDA-999F-1841516EAA15}" presName="spacer" presStyleCnt="0"/>
      <dgm:spPr/>
    </dgm:pt>
    <dgm:pt modelId="{F78B3168-F627-4C4D-97BB-129EA83EA2A2}" type="pres">
      <dgm:prSet presAssocID="{B3A98164-347F-4A15-8CED-182C42301BD3}" presName="parentText" presStyleLbl="node1" presStyleIdx="3" presStyleCnt="5">
        <dgm:presLayoutVars>
          <dgm:chMax val="0"/>
          <dgm:bulletEnabled val="1"/>
        </dgm:presLayoutVars>
      </dgm:prSet>
      <dgm:spPr/>
    </dgm:pt>
    <dgm:pt modelId="{64890785-2BA8-443A-AD58-28E84323DA5D}" type="pres">
      <dgm:prSet presAssocID="{0C539E40-23E8-4750-B23A-DC9931832583}" presName="spacer" presStyleCnt="0"/>
      <dgm:spPr/>
    </dgm:pt>
    <dgm:pt modelId="{3EA05B1C-3346-43C8-B5D1-1FEF45B4BAF0}" type="pres">
      <dgm:prSet presAssocID="{B636CEB7-F242-414D-85F8-53C149479378}" presName="parentText" presStyleLbl="node1" presStyleIdx="4" presStyleCnt="5">
        <dgm:presLayoutVars>
          <dgm:chMax val="0"/>
          <dgm:bulletEnabled val="1"/>
        </dgm:presLayoutVars>
      </dgm:prSet>
      <dgm:spPr/>
    </dgm:pt>
  </dgm:ptLst>
  <dgm:cxnLst>
    <dgm:cxn modelId="{33668615-D5B8-4903-8754-7F2EFFD9FC2C}" type="presOf" srcId="{CBDA88A3-B2EC-4464-AD61-00012A90678F}" destId="{2A85BF46-9AF5-45FC-B3C8-F8F9AAD72E8F}" srcOrd="0" destOrd="0" presId="urn:microsoft.com/office/officeart/2005/8/layout/vList2"/>
    <dgm:cxn modelId="{9F09E618-B201-4A5B-A85D-797E5310782E}" type="presOf" srcId="{B636CEB7-F242-414D-85F8-53C149479378}" destId="{3EA05B1C-3346-43C8-B5D1-1FEF45B4BAF0}" srcOrd="0" destOrd="0" presId="urn:microsoft.com/office/officeart/2005/8/layout/vList2"/>
    <dgm:cxn modelId="{67D97131-7513-4108-A3A8-45084519F9CD}" srcId="{725C7A7F-3712-4E55-B301-87062EAE475B}" destId="{B3A98164-347F-4A15-8CED-182C42301BD3}" srcOrd="3" destOrd="0" parTransId="{9CC8295D-E98A-4937-8DE1-64AF319F1545}" sibTransId="{0C539E40-23E8-4750-B23A-DC9931832583}"/>
    <dgm:cxn modelId="{51073763-3371-4C11-AE30-60E343FB7C0A}" type="presOf" srcId="{18F4EC00-11EC-4A71-AB2F-4F98AC251D28}" destId="{577C371E-5B97-4C99-A3C4-E449C882ABFE}" srcOrd="0" destOrd="0" presId="urn:microsoft.com/office/officeart/2005/8/layout/vList2"/>
    <dgm:cxn modelId="{81365A6B-A8FB-4607-965F-39176FD75029}" type="presOf" srcId="{B3A98164-347F-4A15-8CED-182C42301BD3}" destId="{F78B3168-F627-4C4D-97BB-129EA83EA2A2}" srcOrd="0" destOrd="0" presId="urn:microsoft.com/office/officeart/2005/8/layout/vList2"/>
    <dgm:cxn modelId="{42900E87-9C22-4EC7-BE4D-7BBDB6214B38}" type="presOf" srcId="{330A26BE-7048-4FE6-8D42-23325A14016E}" destId="{E769ACAC-6865-4339-B464-6795CD13899C}" srcOrd="0" destOrd="0" presId="urn:microsoft.com/office/officeart/2005/8/layout/vList2"/>
    <dgm:cxn modelId="{A0AAB99B-664B-4C6F-88BE-D14768CAFED2}" srcId="{725C7A7F-3712-4E55-B301-87062EAE475B}" destId="{330A26BE-7048-4FE6-8D42-23325A14016E}" srcOrd="0" destOrd="0" parTransId="{7F2BD324-279F-4D78-93E8-4FBEE4295E7D}" sibTransId="{F33A04A5-1CD4-49A1-8A6C-A993940C7791}"/>
    <dgm:cxn modelId="{8B8167A5-D219-4241-867C-ADBA6BEEBFFC}" srcId="{725C7A7F-3712-4E55-B301-87062EAE475B}" destId="{18F4EC00-11EC-4A71-AB2F-4F98AC251D28}" srcOrd="1" destOrd="0" parTransId="{4132AEFB-BBBC-476E-9D13-FE14086AEEFB}" sibTransId="{98665D38-509F-49F6-92B9-82DD76F8EFF3}"/>
    <dgm:cxn modelId="{2718C9CF-FD1A-4E4F-9A38-422F6D7C1EB6}" type="presOf" srcId="{725C7A7F-3712-4E55-B301-87062EAE475B}" destId="{AF304964-7A3C-4BA9-B335-A66CEEAAC658}" srcOrd="0" destOrd="0" presId="urn:microsoft.com/office/officeart/2005/8/layout/vList2"/>
    <dgm:cxn modelId="{1E522FDB-FD78-4157-A917-D62E0FAF8F64}" srcId="{725C7A7F-3712-4E55-B301-87062EAE475B}" destId="{CBDA88A3-B2EC-4464-AD61-00012A90678F}" srcOrd="2" destOrd="0" parTransId="{013EC0D4-F1D1-48CA-BFB6-29EC0635113D}" sibTransId="{89C6412B-E57C-4DDA-999F-1841516EAA15}"/>
    <dgm:cxn modelId="{EAF4CCE1-AC1C-42B0-A0FF-3AA0935B582E}" srcId="{725C7A7F-3712-4E55-B301-87062EAE475B}" destId="{B636CEB7-F242-414D-85F8-53C149479378}" srcOrd="4" destOrd="0" parTransId="{7D782EFA-2F00-4112-9FD0-B848A5CDD56C}" sibTransId="{7DC13BB1-B1DA-4460-ABA9-2AB400F86DEC}"/>
    <dgm:cxn modelId="{FA51CD94-6F6C-4F75-811D-2B5CA8F0EC23}" type="presParOf" srcId="{AF304964-7A3C-4BA9-B335-A66CEEAAC658}" destId="{E769ACAC-6865-4339-B464-6795CD13899C}" srcOrd="0" destOrd="0" presId="urn:microsoft.com/office/officeart/2005/8/layout/vList2"/>
    <dgm:cxn modelId="{90120EF8-D38D-4A8F-9550-94816841ECFB}" type="presParOf" srcId="{AF304964-7A3C-4BA9-B335-A66CEEAAC658}" destId="{AEFBDC29-4277-44F9-BC7B-1401C0B9CE9F}" srcOrd="1" destOrd="0" presId="urn:microsoft.com/office/officeart/2005/8/layout/vList2"/>
    <dgm:cxn modelId="{364F3397-2CC1-4F0D-AB9E-FC06BC52EC11}" type="presParOf" srcId="{AF304964-7A3C-4BA9-B335-A66CEEAAC658}" destId="{577C371E-5B97-4C99-A3C4-E449C882ABFE}" srcOrd="2" destOrd="0" presId="urn:microsoft.com/office/officeart/2005/8/layout/vList2"/>
    <dgm:cxn modelId="{13C69F09-0244-4386-9C59-F54BF3F8CDE2}" type="presParOf" srcId="{AF304964-7A3C-4BA9-B335-A66CEEAAC658}" destId="{D77C0B94-E529-4771-B304-2D711F82433A}" srcOrd="3" destOrd="0" presId="urn:microsoft.com/office/officeart/2005/8/layout/vList2"/>
    <dgm:cxn modelId="{795468B6-D07B-4E6E-A9E8-CEF6C3152A69}" type="presParOf" srcId="{AF304964-7A3C-4BA9-B335-A66CEEAAC658}" destId="{2A85BF46-9AF5-45FC-B3C8-F8F9AAD72E8F}" srcOrd="4" destOrd="0" presId="urn:microsoft.com/office/officeart/2005/8/layout/vList2"/>
    <dgm:cxn modelId="{AF1A96A2-19F0-41D0-8E1B-992F8DBB9793}" type="presParOf" srcId="{AF304964-7A3C-4BA9-B335-A66CEEAAC658}" destId="{29B34377-EEC3-4FBD-A17C-C03DF2E944C3}" srcOrd="5" destOrd="0" presId="urn:microsoft.com/office/officeart/2005/8/layout/vList2"/>
    <dgm:cxn modelId="{CC070754-89B8-40BA-BAFD-4378842D7A0D}" type="presParOf" srcId="{AF304964-7A3C-4BA9-B335-A66CEEAAC658}" destId="{F78B3168-F627-4C4D-97BB-129EA83EA2A2}" srcOrd="6" destOrd="0" presId="urn:microsoft.com/office/officeart/2005/8/layout/vList2"/>
    <dgm:cxn modelId="{84C66F3D-80DE-415F-82E4-D7F6B8E37B5B}" type="presParOf" srcId="{AF304964-7A3C-4BA9-B335-A66CEEAAC658}" destId="{64890785-2BA8-443A-AD58-28E84323DA5D}" srcOrd="7" destOrd="0" presId="urn:microsoft.com/office/officeart/2005/8/layout/vList2"/>
    <dgm:cxn modelId="{DF3B61A8-CECC-4E97-829C-E6DD6BB25F22}" type="presParOf" srcId="{AF304964-7A3C-4BA9-B335-A66CEEAAC658}" destId="{3EA05B1C-3346-43C8-B5D1-1FEF45B4BAF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854B6-4A08-43BC-83F5-508E92285F4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3AD0E48-250A-4244-B1F3-3B2C474DC8D0}">
      <dgm:prSet/>
      <dgm:spPr/>
      <dgm:t>
        <a:bodyPr/>
        <a:lstStyle/>
        <a:p>
          <a:r>
            <a:rPr lang="en-GB" dirty="0"/>
            <a:t>The primary target of monetary policy is to maintain a </a:t>
          </a:r>
          <a:r>
            <a:rPr lang="en-GB" b="1" dirty="0"/>
            <a:t>low rate of inflation</a:t>
          </a:r>
          <a:endParaRPr lang="en-US" dirty="0"/>
        </a:p>
      </dgm:t>
    </dgm:pt>
    <dgm:pt modelId="{C233F8EA-A9D7-4832-B88B-756B0599AF03}" type="parTrans" cxnId="{1CFE9B42-0897-43A1-A60B-1AD3DEA815BC}">
      <dgm:prSet/>
      <dgm:spPr/>
      <dgm:t>
        <a:bodyPr/>
        <a:lstStyle/>
        <a:p>
          <a:endParaRPr lang="en-US"/>
        </a:p>
      </dgm:t>
    </dgm:pt>
    <dgm:pt modelId="{DE37BC36-8F2A-41DE-9F13-1110323F8D66}" type="sibTrans" cxnId="{1CFE9B42-0897-43A1-A60B-1AD3DEA815BC}">
      <dgm:prSet/>
      <dgm:spPr/>
      <dgm:t>
        <a:bodyPr/>
        <a:lstStyle/>
        <a:p>
          <a:endParaRPr lang="en-US"/>
        </a:p>
      </dgm:t>
    </dgm:pt>
    <dgm:pt modelId="{91C1F2F4-964F-4612-A095-8D415A7F3B25}">
      <dgm:prSet/>
      <dgm:spPr/>
      <dgm:t>
        <a:bodyPr/>
        <a:lstStyle/>
        <a:p>
          <a:r>
            <a:rPr lang="en-GB" b="1" dirty="0"/>
            <a:t>Target = 2% (CPI) +/- 1%</a:t>
          </a:r>
          <a:endParaRPr lang="en-US" dirty="0"/>
        </a:p>
      </dgm:t>
    </dgm:pt>
    <dgm:pt modelId="{682C2E89-489F-4B04-B718-969EC3463BFF}" type="parTrans" cxnId="{FCBEC0A7-9CAE-4B72-BC56-542FA1FC3510}">
      <dgm:prSet/>
      <dgm:spPr/>
      <dgm:t>
        <a:bodyPr/>
        <a:lstStyle/>
        <a:p>
          <a:endParaRPr lang="en-US"/>
        </a:p>
      </dgm:t>
    </dgm:pt>
    <dgm:pt modelId="{5F55F187-192D-49C1-84C7-B5277712A007}" type="sibTrans" cxnId="{FCBEC0A7-9CAE-4B72-BC56-542FA1FC3510}">
      <dgm:prSet/>
      <dgm:spPr/>
      <dgm:t>
        <a:bodyPr/>
        <a:lstStyle/>
        <a:p>
          <a:endParaRPr lang="en-US"/>
        </a:p>
      </dgm:t>
    </dgm:pt>
    <dgm:pt modelId="{19587957-31E9-45C2-BB2E-64E6EBF8C031}">
      <dgm:prSet/>
      <dgm:spPr/>
      <dgm:t>
        <a:bodyPr/>
        <a:lstStyle/>
        <a:p>
          <a:r>
            <a:rPr lang="en-GB" dirty="0"/>
            <a:t>Monetary policy in the UK has been delegated to the </a:t>
          </a:r>
          <a:r>
            <a:rPr lang="en-GB" b="1" dirty="0"/>
            <a:t>Bank of England (BoE)</a:t>
          </a:r>
          <a:r>
            <a:rPr lang="en-GB" dirty="0"/>
            <a:t>, who have responsibility for setting </a:t>
          </a:r>
          <a:r>
            <a:rPr lang="en-GB" b="1" dirty="0"/>
            <a:t>interest rates </a:t>
          </a:r>
          <a:r>
            <a:rPr lang="en-GB" dirty="0"/>
            <a:t>(also known as the base rate) and </a:t>
          </a:r>
          <a:r>
            <a:rPr lang="en-GB" b="1" dirty="0"/>
            <a:t>controlling the money supply</a:t>
          </a:r>
          <a:endParaRPr lang="en-US" dirty="0"/>
        </a:p>
      </dgm:t>
    </dgm:pt>
    <dgm:pt modelId="{678D2EFE-86EC-414A-8FBF-F9F46B8A36FB}" type="parTrans" cxnId="{DCCAEAEE-619F-4522-B1DD-EE870CA53B9A}">
      <dgm:prSet/>
      <dgm:spPr/>
      <dgm:t>
        <a:bodyPr/>
        <a:lstStyle/>
        <a:p>
          <a:endParaRPr lang="en-US"/>
        </a:p>
      </dgm:t>
    </dgm:pt>
    <dgm:pt modelId="{C12F4345-9BB8-43D1-A836-01F13E7B2C3B}" type="sibTrans" cxnId="{DCCAEAEE-619F-4522-B1DD-EE870CA53B9A}">
      <dgm:prSet/>
      <dgm:spPr/>
      <dgm:t>
        <a:bodyPr/>
        <a:lstStyle/>
        <a:p>
          <a:endParaRPr lang="en-US"/>
        </a:p>
      </dgm:t>
    </dgm:pt>
    <dgm:pt modelId="{8C4AC309-00AA-4289-A576-74B72BEF3E16}">
      <dgm:prSet/>
      <dgm:spPr/>
      <dgm:t>
        <a:bodyPr/>
        <a:lstStyle/>
        <a:p>
          <a:r>
            <a:rPr lang="en-GB" dirty="0"/>
            <a:t>In recent times the Bank has also assumed a degree of responsibility for assisting in stimulating economic growth and employment</a:t>
          </a:r>
          <a:endParaRPr lang="en-US" dirty="0"/>
        </a:p>
      </dgm:t>
    </dgm:pt>
    <dgm:pt modelId="{07C24E7D-7EF1-4E7B-AF0E-60A67E05F5EE}" type="parTrans" cxnId="{8058F00B-B36A-4149-85A5-3DD5A3DFC1FF}">
      <dgm:prSet/>
      <dgm:spPr/>
      <dgm:t>
        <a:bodyPr/>
        <a:lstStyle/>
        <a:p>
          <a:endParaRPr lang="en-US"/>
        </a:p>
      </dgm:t>
    </dgm:pt>
    <dgm:pt modelId="{702F4D75-40B6-47F3-8186-5B3E8B9BE9E3}" type="sibTrans" cxnId="{8058F00B-B36A-4149-85A5-3DD5A3DFC1FF}">
      <dgm:prSet/>
      <dgm:spPr/>
      <dgm:t>
        <a:bodyPr/>
        <a:lstStyle/>
        <a:p>
          <a:endParaRPr lang="en-US"/>
        </a:p>
      </dgm:t>
    </dgm:pt>
    <dgm:pt modelId="{01B91770-DDC5-4071-836D-835DE5CC6868}" type="pres">
      <dgm:prSet presAssocID="{15D854B6-4A08-43BC-83F5-508E92285F4D}" presName="outerComposite" presStyleCnt="0">
        <dgm:presLayoutVars>
          <dgm:chMax val="5"/>
          <dgm:dir/>
          <dgm:resizeHandles val="exact"/>
        </dgm:presLayoutVars>
      </dgm:prSet>
      <dgm:spPr/>
    </dgm:pt>
    <dgm:pt modelId="{5D1A19DC-61E9-4606-9620-518836F89DF8}" type="pres">
      <dgm:prSet presAssocID="{15D854B6-4A08-43BC-83F5-508E92285F4D}" presName="dummyMaxCanvas" presStyleCnt="0">
        <dgm:presLayoutVars/>
      </dgm:prSet>
      <dgm:spPr/>
    </dgm:pt>
    <dgm:pt modelId="{2B067A9A-BC8F-4E1A-A7EC-D34A67CDAC44}" type="pres">
      <dgm:prSet presAssocID="{15D854B6-4A08-43BC-83F5-508E92285F4D}" presName="FourNodes_1" presStyleLbl="node1" presStyleIdx="0" presStyleCnt="4">
        <dgm:presLayoutVars>
          <dgm:bulletEnabled val="1"/>
        </dgm:presLayoutVars>
      </dgm:prSet>
      <dgm:spPr/>
    </dgm:pt>
    <dgm:pt modelId="{72E17F6E-6563-4020-A350-B81DB3FA4FEC}" type="pres">
      <dgm:prSet presAssocID="{15D854B6-4A08-43BC-83F5-508E92285F4D}" presName="FourNodes_2" presStyleLbl="node1" presStyleIdx="1" presStyleCnt="4">
        <dgm:presLayoutVars>
          <dgm:bulletEnabled val="1"/>
        </dgm:presLayoutVars>
      </dgm:prSet>
      <dgm:spPr/>
    </dgm:pt>
    <dgm:pt modelId="{C83A3926-0AE2-4B9E-9B9D-117F99E1F501}" type="pres">
      <dgm:prSet presAssocID="{15D854B6-4A08-43BC-83F5-508E92285F4D}" presName="FourNodes_3" presStyleLbl="node1" presStyleIdx="2" presStyleCnt="4">
        <dgm:presLayoutVars>
          <dgm:bulletEnabled val="1"/>
        </dgm:presLayoutVars>
      </dgm:prSet>
      <dgm:spPr/>
    </dgm:pt>
    <dgm:pt modelId="{E5EC8EC0-2F80-4B88-912F-0B199AFB83E8}" type="pres">
      <dgm:prSet presAssocID="{15D854B6-4A08-43BC-83F5-508E92285F4D}" presName="FourNodes_4" presStyleLbl="node1" presStyleIdx="3" presStyleCnt="4">
        <dgm:presLayoutVars>
          <dgm:bulletEnabled val="1"/>
        </dgm:presLayoutVars>
      </dgm:prSet>
      <dgm:spPr/>
    </dgm:pt>
    <dgm:pt modelId="{8786BE9E-76BB-4C64-819E-369DDA092CA5}" type="pres">
      <dgm:prSet presAssocID="{15D854B6-4A08-43BC-83F5-508E92285F4D}" presName="FourConn_1-2" presStyleLbl="fgAccFollowNode1" presStyleIdx="0" presStyleCnt="3">
        <dgm:presLayoutVars>
          <dgm:bulletEnabled val="1"/>
        </dgm:presLayoutVars>
      </dgm:prSet>
      <dgm:spPr/>
    </dgm:pt>
    <dgm:pt modelId="{D92DCCAD-8668-42D6-9CA9-437D1CA68445}" type="pres">
      <dgm:prSet presAssocID="{15D854B6-4A08-43BC-83F5-508E92285F4D}" presName="FourConn_2-3" presStyleLbl="fgAccFollowNode1" presStyleIdx="1" presStyleCnt="3">
        <dgm:presLayoutVars>
          <dgm:bulletEnabled val="1"/>
        </dgm:presLayoutVars>
      </dgm:prSet>
      <dgm:spPr/>
    </dgm:pt>
    <dgm:pt modelId="{F686D065-3166-49AD-89E5-06DD478D9A32}" type="pres">
      <dgm:prSet presAssocID="{15D854B6-4A08-43BC-83F5-508E92285F4D}" presName="FourConn_3-4" presStyleLbl="fgAccFollowNode1" presStyleIdx="2" presStyleCnt="3">
        <dgm:presLayoutVars>
          <dgm:bulletEnabled val="1"/>
        </dgm:presLayoutVars>
      </dgm:prSet>
      <dgm:spPr/>
    </dgm:pt>
    <dgm:pt modelId="{B12903B6-D13C-4E95-9FC0-028E03E53A68}" type="pres">
      <dgm:prSet presAssocID="{15D854B6-4A08-43BC-83F5-508E92285F4D}" presName="FourNodes_1_text" presStyleLbl="node1" presStyleIdx="3" presStyleCnt="4">
        <dgm:presLayoutVars>
          <dgm:bulletEnabled val="1"/>
        </dgm:presLayoutVars>
      </dgm:prSet>
      <dgm:spPr/>
    </dgm:pt>
    <dgm:pt modelId="{EC31E59B-39CD-42FB-ADFA-79CBDC7F3DC5}" type="pres">
      <dgm:prSet presAssocID="{15D854B6-4A08-43BC-83F5-508E92285F4D}" presName="FourNodes_2_text" presStyleLbl="node1" presStyleIdx="3" presStyleCnt="4">
        <dgm:presLayoutVars>
          <dgm:bulletEnabled val="1"/>
        </dgm:presLayoutVars>
      </dgm:prSet>
      <dgm:spPr/>
    </dgm:pt>
    <dgm:pt modelId="{8DBE264F-542D-4D98-80E6-6EA8FE7A3DB1}" type="pres">
      <dgm:prSet presAssocID="{15D854B6-4A08-43BC-83F5-508E92285F4D}" presName="FourNodes_3_text" presStyleLbl="node1" presStyleIdx="3" presStyleCnt="4">
        <dgm:presLayoutVars>
          <dgm:bulletEnabled val="1"/>
        </dgm:presLayoutVars>
      </dgm:prSet>
      <dgm:spPr/>
    </dgm:pt>
    <dgm:pt modelId="{3546335D-3111-4A6E-AC10-7C4090AAC097}" type="pres">
      <dgm:prSet presAssocID="{15D854B6-4A08-43BC-83F5-508E92285F4D}" presName="FourNodes_4_text" presStyleLbl="node1" presStyleIdx="3" presStyleCnt="4">
        <dgm:presLayoutVars>
          <dgm:bulletEnabled val="1"/>
        </dgm:presLayoutVars>
      </dgm:prSet>
      <dgm:spPr/>
    </dgm:pt>
  </dgm:ptLst>
  <dgm:cxnLst>
    <dgm:cxn modelId="{8058F00B-B36A-4149-85A5-3DD5A3DFC1FF}" srcId="{15D854B6-4A08-43BC-83F5-508E92285F4D}" destId="{8C4AC309-00AA-4289-A576-74B72BEF3E16}" srcOrd="3" destOrd="0" parTransId="{07C24E7D-7EF1-4E7B-AF0E-60A67E05F5EE}" sibTransId="{702F4D75-40B6-47F3-8186-5B3E8B9BE9E3}"/>
    <dgm:cxn modelId="{E0D27E13-D0CC-49D6-A8FE-55031A64D5A7}" type="presOf" srcId="{5F55F187-192D-49C1-84C7-B5277712A007}" destId="{D92DCCAD-8668-42D6-9CA9-437D1CA68445}" srcOrd="0" destOrd="0" presId="urn:microsoft.com/office/officeart/2005/8/layout/vProcess5"/>
    <dgm:cxn modelId="{C7B5C435-455B-4545-A500-94C922A67985}" type="presOf" srcId="{F3AD0E48-250A-4244-B1F3-3B2C474DC8D0}" destId="{2B067A9A-BC8F-4E1A-A7EC-D34A67CDAC44}" srcOrd="0" destOrd="0" presId="urn:microsoft.com/office/officeart/2005/8/layout/vProcess5"/>
    <dgm:cxn modelId="{E2E04938-0F01-4257-9558-BBB26176A1FF}" type="presOf" srcId="{91C1F2F4-964F-4612-A095-8D415A7F3B25}" destId="{EC31E59B-39CD-42FB-ADFA-79CBDC7F3DC5}" srcOrd="1" destOrd="0" presId="urn:microsoft.com/office/officeart/2005/8/layout/vProcess5"/>
    <dgm:cxn modelId="{75D93439-5021-4EBC-B666-D6D4DD7FC01E}" type="presOf" srcId="{91C1F2F4-964F-4612-A095-8D415A7F3B25}" destId="{72E17F6E-6563-4020-A350-B81DB3FA4FEC}" srcOrd="0" destOrd="0" presId="urn:microsoft.com/office/officeart/2005/8/layout/vProcess5"/>
    <dgm:cxn modelId="{D6A52340-E0F4-4AF7-A4C8-A66A08CC628A}" type="presOf" srcId="{8C4AC309-00AA-4289-A576-74B72BEF3E16}" destId="{E5EC8EC0-2F80-4B88-912F-0B199AFB83E8}" srcOrd="0" destOrd="0" presId="urn:microsoft.com/office/officeart/2005/8/layout/vProcess5"/>
    <dgm:cxn modelId="{1CFE9B42-0897-43A1-A60B-1AD3DEA815BC}" srcId="{15D854B6-4A08-43BC-83F5-508E92285F4D}" destId="{F3AD0E48-250A-4244-B1F3-3B2C474DC8D0}" srcOrd="0" destOrd="0" parTransId="{C233F8EA-A9D7-4832-B88B-756B0599AF03}" sibTransId="{DE37BC36-8F2A-41DE-9F13-1110323F8D66}"/>
    <dgm:cxn modelId="{7FCD1982-9B1D-49FE-8E36-38E87BEA5DEC}" type="presOf" srcId="{19587957-31E9-45C2-BB2E-64E6EBF8C031}" destId="{C83A3926-0AE2-4B9E-9B9D-117F99E1F501}" srcOrd="0" destOrd="0" presId="urn:microsoft.com/office/officeart/2005/8/layout/vProcess5"/>
    <dgm:cxn modelId="{7F90CC82-AA3D-4B7C-BCE6-776FB8DD2D4E}" type="presOf" srcId="{C12F4345-9BB8-43D1-A836-01F13E7B2C3B}" destId="{F686D065-3166-49AD-89E5-06DD478D9A32}" srcOrd="0" destOrd="0" presId="urn:microsoft.com/office/officeart/2005/8/layout/vProcess5"/>
    <dgm:cxn modelId="{FCBEC0A7-9CAE-4B72-BC56-542FA1FC3510}" srcId="{15D854B6-4A08-43BC-83F5-508E92285F4D}" destId="{91C1F2F4-964F-4612-A095-8D415A7F3B25}" srcOrd="1" destOrd="0" parTransId="{682C2E89-489F-4B04-B718-969EC3463BFF}" sibTransId="{5F55F187-192D-49C1-84C7-B5277712A007}"/>
    <dgm:cxn modelId="{87F1B3BA-35DF-4384-B2F8-2D2EB266F2D3}" type="presOf" srcId="{8C4AC309-00AA-4289-A576-74B72BEF3E16}" destId="{3546335D-3111-4A6E-AC10-7C4090AAC097}" srcOrd="1" destOrd="0" presId="urn:microsoft.com/office/officeart/2005/8/layout/vProcess5"/>
    <dgm:cxn modelId="{322672D2-F49B-4275-82D1-B2F13B504B7A}" type="presOf" srcId="{DE37BC36-8F2A-41DE-9F13-1110323F8D66}" destId="{8786BE9E-76BB-4C64-819E-369DDA092CA5}" srcOrd="0" destOrd="0" presId="urn:microsoft.com/office/officeart/2005/8/layout/vProcess5"/>
    <dgm:cxn modelId="{D4FCF0DF-10B6-4A54-A62C-24EB4F6143C7}" type="presOf" srcId="{F3AD0E48-250A-4244-B1F3-3B2C474DC8D0}" destId="{B12903B6-D13C-4E95-9FC0-028E03E53A68}" srcOrd="1" destOrd="0" presId="urn:microsoft.com/office/officeart/2005/8/layout/vProcess5"/>
    <dgm:cxn modelId="{049D0BEB-04A1-4559-AFE1-77CED0E23628}" type="presOf" srcId="{15D854B6-4A08-43BC-83F5-508E92285F4D}" destId="{01B91770-DDC5-4071-836D-835DE5CC6868}" srcOrd="0" destOrd="0" presId="urn:microsoft.com/office/officeart/2005/8/layout/vProcess5"/>
    <dgm:cxn modelId="{DCCAEAEE-619F-4522-B1DD-EE870CA53B9A}" srcId="{15D854B6-4A08-43BC-83F5-508E92285F4D}" destId="{19587957-31E9-45C2-BB2E-64E6EBF8C031}" srcOrd="2" destOrd="0" parTransId="{678D2EFE-86EC-414A-8FBF-F9F46B8A36FB}" sibTransId="{C12F4345-9BB8-43D1-A836-01F13E7B2C3B}"/>
    <dgm:cxn modelId="{95836FF6-EDE8-4111-8F0D-5BA7CB458FCE}" type="presOf" srcId="{19587957-31E9-45C2-BB2E-64E6EBF8C031}" destId="{8DBE264F-542D-4D98-80E6-6EA8FE7A3DB1}" srcOrd="1" destOrd="0" presId="urn:microsoft.com/office/officeart/2005/8/layout/vProcess5"/>
    <dgm:cxn modelId="{F8FE2DC5-EED4-4B7E-9503-5E1EDE1A1CF2}" type="presParOf" srcId="{01B91770-DDC5-4071-836D-835DE5CC6868}" destId="{5D1A19DC-61E9-4606-9620-518836F89DF8}" srcOrd="0" destOrd="0" presId="urn:microsoft.com/office/officeart/2005/8/layout/vProcess5"/>
    <dgm:cxn modelId="{502644D4-2059-43BE-8D3F-69C9928D3CB9}" type="presParOf" srcId="{01B91770-DDC5-4071-836D-835DE5CC6868}" destId="{2B067A9A-BC8F-4E1A-A7EC-D34A67CDAC44}" srcOrd="1" destOrd="0" presId="urn:microsoft.com/office/officeart/2005/8/layout/vProcess5"/>
    <dgm:cxn modelId="{CE3CFEDF-71C1-4968-9DB9-94E493D43FB7}" type="presParOf" srcId="{01B91770-DDC5-4071-836D-835DE5CC6868}" destId="{72E17F6E-6563-4020-A350-B81DB3FA4FEC}" srcOrd="2" destOrd="0" presId="urn:microsoft.com/office/officeart/2005/8/layout/vProcess5"/>
    <dgm:cxn modelId="{F7575D25-6C1A-4C9C-9763-6E0EA7AAEB47}" type="presParOf" srcId="{01B91770-DDC5-4071-836D-835DE5CC6868}" destId="{C83A3926-0AE2-4B9E-9B9D-117F99E1F501}" srcOrd="3" destOrd="0" presId="urn:microsoft.com/office/officeart/2005/8/layout/vProcess5"/>
    <dgm:cxn modelId="{313E1FDC-FA65-4DCD-BDD3-8E34114A3496}" type="presParOf" srcId="{01B91770-DDC5-4071-836D-835DE5CC6868}" destId="{E5EC8EC0-2F80-4B88-912F-0B199AFB83E8}" srcOrd="4" destOrd="0" presId="urn:microsoft.com/office/officeart/2005/8/layout/vProcess5"/>
    <dgm:cxn modelId="{A5E412B0-C8D8-421D-946D-08867A0CA1CA}" type="presParOf" srcId="{01B91770-DDC5-4071-836D-835DE5CC6868}" destId="{8786BE9E-76BB-4C64-819E-369DDA092CA5}" srcOrd="5" destOrd="0" presId="urn:microsoft.com/office/officeart/2005/8/layout/vProcess5"/>
    <dgm:cxn modelId="{70E3D306-CD4F-4322-BCB2-26419C853D10}" type="presParOf" srcId="{01B91770-DDC5-4071-836D-835DE5CC6868}" destId="{D92DCCAD-8668-42D6-9CA9-437D1CA68445}" srcOrd="6" destOrd="0" presId="urn:microsoft.com/office/officeart/2005/8/layout/vProcess5"/>
    <dgm:cxn modelId="{76F4A70F-F335-460F-A3B4-53A3FB317CBE}" type="presParOf" srcId="{01B91770-DDC5-4071-836D-835DE5CC6868}" destId="{F686D065-3166-49AD-89E5-06DD478D9A32}" srcOrd="7" destOrd="0" presId="urn:microsoft.com/office/officeart/2005/8/layout/vProcess5"/>
    <dgm:cxn modelId="{38D59744-6549-4441-A99E-6EAF9FF94D94}" type="presParOf" srcId="{01B91770-DDC5-4071-836D-835DE5CC6868}" destId="{B12903B6-D13C-4E95-9FC0-028E03E53A68}" srcOrd="8" destOrd="0" presId="urn:microsoft.com/office/officeart/2005/8/layout/vProcess5"/>
    <dgm:cxn modelId="{8C7FCFF5-FB9B-4B82-A55D-438ED28D3D2B}" type="presParOf" srcId="{01B91770-DDC5-4071-836D-835DE5CC6868}" destId="{EC31E59B-39CD-42FB-ADFA-79CBDC7F3DC5}" srcOrd="9" destOrd="0" presId="urn:microsoft.com/office/officeart/2005/8/layout/vProcess5"/>
    <dgm:cxn modelId="{0ADA7BD7-D2D9-4FD7-BAF9-0DFDF62D62CA}" type="presParOf" srcId="{01B91770-DDC5-4071-836D-835DE5CC6868}" destId="{8DBE264F-542D-4D98-80E6-6EA8FE7A3DB1}" srcOrd="10" destOrd="0" presId="urn:microsoft.com/office/officeart/2005/8/layout/vProcess5"/>
    <dgm:cxn modelId="{16B04195-044F-4625-A6ED-ABDEBFAA6892}" type="presParOf" srcId="{01B91770-DDC5-4071-836D-835DE5CC6868}" destId="{3546335D-3111-4A6E-AC10-7C4090AAC09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7AE72-5127-467D-AA1B-801DF393FA9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00E50CD-FBF8-47CD-B106-C3ED0C5FC105}">
      <dgm:prSet/>
      <dgm:spPr/>
      <dgm:t>
        <a:bodyPr/>
        <a:lstStyle/>
        <a:p>
          <a:r>
            <a:rPr lang="en-GB" dirty="0"/>
            <a:t>The Bank, via the </a:t>
          </a:r>
          <a:r>
            <a:rPr lang="en-GB" b="1" dirty="0"/>
            <a:t>Monetary Policy Committee (MPC)</a:t>
          </a:r>
          <a:r>
            <a:rPr lang="en-GB" dirty="0"/>
            <a:t>, meet every month to decide the level of </a:t>
          </a:r>
          <a:r>
            <a:rPr lang="en-GB" b="1" dirty="0"/>
            <a:t>interest rates </a:t>
          </a:r>
          <a:r>
            <a:rPr lang="en-GB" dirty="0"/>
            <a:t>and any other changes to policy strategy</a:t>
          </a:r>
          <a:endParaRPr lang="en-US" dirty="0"/>
        </a:p>
      </dgm:t>
    </dgm:pt>
    <dgm:pt modelId="{AC39D9B1-C5D5-4611-ACB1-6B85EC6248A4}" type="parTrans" cxnId="{CD0E2FEB-94AC-429F-A729-3DC068387665}">
      <dgm:prSet/>
      <dgm:spPr/>
      <dgm:t>
        <a:bodyPr/>
        <a:lstStyle/>
        <a:p>
          <a:endParaRPr lang="en-US"/>
        </a:p>
      </dgm:t>
    </dgm:pt>
    <dgm:pt modelId="{CCC3A6C4-7262-473A-88B4-75B5A9E434F4}" type="sibTrans" cxnId="{CD0E2FEB-94AC-429F-A729-3DC068387665}">
      <dgm:prSet/>
      <dgm:spPr/>
      <dgm:t>
        <a:bodyPr/>
        <a:lstStyle/>
        <a:p>
          <a:endParaRPr lang="en-US"/>
        </a:p>
      </dgm:t>
    </dgm:pt>
    <dgm:pt modelId="{691ACFD7-35F3-4385-A68B-4B75C133B4B3}">
      <dgm:prSet/>
      <dgm:spPr/>
      <dgm:t>
        <a:bodyPr/>
        <a:lstStyle/>
        <a:p>
          <a:r>
            <a:rPr lang="en-GB" dirty="0"/>
            <a:t>In order to make their decision </a:t>
          </a:r>
          <a:r>
            <a:rPr lang="en-GB" b="1" dirty="0"/>
            <a:t>the MPC consider a wide range of macroeconomic variables</a:t>
          </a:r>
          <a:r>
            <a:rPr lang="en-GB" dirty="0"/>
            <a:t> including GDP, unemployment, exchange rates, house prices, the level of investment by firms and GDP growth in other countries</a:t>
          </a:r>
          <a:endParaRPr lang="en-US" dirty="0"/>
        </a:p>
      </dgm:t>
    </dgm:pt>
    <dgm:pt modelId="{1477157E-654E-4131-9259-6BE3D9E81F7F}" type="parTrans" cxnId="{E768F27B-D261-48D7-AB2A-85EB2E756867}">
      <dgm:prSet/>
      <dgm:spPr/>
      <dgm:t>
        <a:bodyPr/>
        <a:lstStyle/>
        <a:p>
          <a:endParaRPr lang="en-US"/>
        </a:p>
      </dgm:t>
    </dgm:pt>
    <dgm:pt modelId="{E176AFDD-83D0-437A-BD72-B8839B356531}" type="sibTrans" cxnId="{E768F27B-D261-48D7-AB2A-85EB2E756867}">
      <dgm:prSet/>
      <dgm:spPr/>
      <dgm:t>
        <a:bodyPr/>
        <a:lstStyle/>
        <a:p>
          <a:endParaRPr lang="en-US"/>
        </a:p>
      </dgm:t>
    </dgm:pt>
    <dgm:pt modelId="{C028E8CD-F206-48FC-8AA7-D78F8760FC74}">
      <dgm:prSet/>
      <dgm:spPr/>
      <dgm:t>
        <a:bodyPr/>
        <a:lstStyle/>
        <a:p>
          <a:r>
            <a:rPr lang="en-GB" dirty="0"/>
            <a:t>The main tool they have at their disposal is </a:t>
          </a:r>
          <a:r>
            <a:rPr lang="en-GB" b="1" dirty="0"/>
            <a:t>interest rates</a:t>
          </a:r>
          <a:r>
            <a:rPr lang="en-GB" dirty="0"/>
            <a:t>, although they may also use other tools to influence the money supply, such as </a:t>
          </a:r>
          <a:r>
            <a:rPr lang="en-GB" b="1" dirty="0"/>
            <a:t>quantitative easing</a:t>
          </a:r>
          <a:endParaRPr lang="en-US" dirty="0"/>
        </a:p>
      </dgm:t>
    </dgm:pt>
    <dgm:pt modelId="{3BD62FB9-0D67-452D-BBEF-877ECAEBA419}" type="parTrans" cxnId="{1F01A6A1-1610-435F-BFE1-0C3036F47FCD}">
      <dgm:prSet/>
      <dgm:spPr/>
      <dgm:t>
        <a:bodyPr/>
        <a:lstStyle/>
        <a:p>
          <a:endParaRPr lang="en-US"/>
        </a:p>
      </dgm:t>
    </dgm:pt>
    <dgm:pt modelId="{CFBEB274-5CE1-4F32-9914-130DABFD8732}" type="sibTrans" cxnId="{1F01A6A1-1610-435F-BFE1-0C3036F47FCD}">
      <dgm:prSet/>
      <dgm:spPr/>
      <dgm:t>
        <a:bodyPr/>
        <a:lstStyle/>
        <a:p>
          <a:endParaRPr lang="en-US"/>
        </a:p>
      </dgm:t>
    </dgm:pt>
    <dgm:pt modelId="{2B3A7B28-D194-42D0-8F4A-F9495E5097C8}">
      <dgm:prSet/>
      <dgm:spPr/>
      <dgm:t>
        <a:bodyPr/>
        <a:lstStyle/>
        <a:p>
          <a:r>
            <a:rPr lang="en-GB" dirty="0"/>
            <a:t>In theory, if inflation remains around the target level of 2%, then this will give </a:t>
          </a:r>
          <a:r>
            <a:rPr lang="en-GB" b="1" dirty="0"/>
            <a:t>confidence</a:t>
          </a:r>
          <a:r>
            <a:rPr lang="en-GB" dirty="0"/>
            <a:t> to</a:t>
          </a:r>
          <a:endParaRPr lang="en-US" dirty="0"/>
        </a:p>
      </dgm:t>
    </dgm:pt>
    <dgm:pt modelId="{0B3483E3-9000-488A-A81D-EA3133E1CB15}" type="parTrans" cxnId="{72C81229-0769-4106-B6F0-A2B10DEB7C35}">
      <dgm:prSet/>
      <dgm:spPr/>
      <dgm:t>
        <a:bodyPr/>
        <a:lstStyle/>
        <a:p>
          <a:endParaRPr lang="en-US"/>
        </a:p>
      </dgm:t>
    </dgm:pt>
    <dgm:pt modelId="{42C88A63-6B88-4D59-AAD0-BBA505E3EA7B}" type="sibTrans" cxnId="{72C81229-0769-4106-B6F0-A2B10DEB7C35}">
      <dgm:prSet/>
      <dgm:spPr/>
      <dgm:t>
        <a:bodyPr/>
        <a:lstStyle/>
        <a:p>
          <a:endParaRPr lang="en-US"/>
        </a:p>
      </dgm:t>
    </dgm:pt>
    <dgm:pt modelId="{F39BC269-FA56-4901-BA61-9944D5B2C405}">
      <dgm:prSet/>
      <dgm:spPr/>
      <dgm:t>
        <a:bodyPr/>
        <a:lstStyle/>
        <a:p>
          <a:r>
            <a:rPr lang="en-GB" b="1" dirty="0"/>
            <a:t>Consumers</a:t>
          </a:r>
          <a:r>
            <a:rPr lang="en-GB" dirty="0"/>
            <a:t> – as regards to spending decisions</a:t>
          </a:r>
          <a:endParaRPr lang="en-US" dirty="0"/>
        </a:p>
      </dgm:t>
    </dgm:pt>
    <dgm:pt modelId="{361A18CE-3F5A-4F91-A7C8-4163E7CCC01E}" type="parTrans" cxnId="{82B7C586-25C7-4708-8561-D973798B417A}">
      <dgm:prSet/>
      <dgm:spPr/>
      <dgm:t>
        <a:bodyPr/>
        <a:lstStyle/>
        <a:p>
          <a:endParaRPr lang="en-US"/>
        </a:p>
      </dgm:t>
    </dgm:pt>
    <dgm:pt modelId="{BC3D8E53-EF78-420E-B1DF-E0969BCDEA49}" type="sibTrans" cxnId="{82B7C586-25C7-4708-8561-D973798B417A}">
      <dgm:prSet/>
      <dgm:spPr/>
      <dgm:t>
        <a:bodyPr/>
        <a:lstStyle/>
        <a:p>
          <a:endParaRPr lang="en-US"/>
        </a:p>
      </dgm:t>
    </dgm:pt>
    <dgm:pt modelId="{5D1561DD-407E-4C20-AE68-A82AA97DA6DC}">
      <dgm:prSet/>
      <dgm:spPr/>
      <dgm:t>
        <a:bodyPr/>
        <a:lstStyle/>
        <a:p>
          <a:r>
            <a:rPr lang="en-GB" b="1" dirty="0"/>
            <a:t>Firms</a:t>
          </a:r>
          <a:r>
            <a:rPr lang="en-GB" dirty="0"/>
            <a:t> – as regards to investment decisions</a:t>
          </a:r>
          <a:endParaRPr lang="en-US" dirty="0"/>
        </a:p>
      </dgm:t>
    </dgm:pt>
    <dgm:pt modelId="{F563D6F9-A9F2-48F7-BCFB-C77CF05D75C8}" type="parTrans" cxnId="{24C2CFCF-D359-4053-A7AC-B5DD893C8822}">
      <dgm:prSet/>
      <dgm:spPr/>
      <dgm:t>
        <a:bodyPr/>
        <a:lstStyle/>
        <a:p>
          <a:endParaRPr lang="en-US"/>
        </a:p>
      </dgm:t>
    </dgm:pt>
    <dgm:pt modelId="{2AD81F01-0C14-4246-BFCD-5B3EFCAF8A85}" type="sibTrans" cxnId="{24C2CFCF-D359-4053-A7AC-B5DD893C8822}">
      <dgm:prSet/>
      <dgm:spPr/>
      <dgm:t>
        <a:bodyPr/>
        <a:lstStyle/>
        <a:p>
          <a:endParaRPr lang="en-US"/>
        </a:p>
      </dgm:t>
    </dgm:pt>
    <dgm:pt modelId="{E77D9110-C857-4ECA-A1C8-5D754F6739DB}">
      <dgm:prSet/>
      <dgm:spPr/>
      <dgm:t>
        <a:bodyPr/>
        <a:lstStyle/>
        <a:p>
          <a:r>
            <a:rPr lang="en-GB" b="1" dirty="0"/>
            <a:t>Workers</a:t>
          </a:r>
          <a:r>
            <a:rPr lang="en-GB" dirty="0"/>
            <a:t> – as regards to wage demands </a:t>
          </a:r>
          <a:endParaRPr lang="en-US" dirty="0"/>
        </a:p>
      </dgm:t>
    </dgm:pt>
    <dgm:pt modelId="{3569A4A9-B3A1-49C4-B554-E0249D8B6FB0}" type="parTrans" cxnId="{DE2CC99E-CA10-48CB-A732-337ADC143784}">
      <dgm:prSet/>
      <dgm:spPr/>
      <dgm:t>
        <a:bodyPr/>
        <a:lstStyle/>
        <a:p>
          <a:endParaRPr lang="en-US"/>
        </a:p>
      </dgm:t>
    </dgm:pt>
    <dgm:pt modelId="{088440E1-153F-4D91-8F8D-E1B45DB8E582}" type="sibTrans" cxnId="{DE2CC99E-CA10-48CB-A732-337ADC143784}">
      <dgm:prSet/>
      <dgm:spPr/>
      <dgm:t>
        <a:bodyPr/>
        <a:lstStyle/>
        <a:p>
          <a:endParaRPr lang="en-US"/>
        </a:p>
      </dgm:t>
    </dgm:pt>
    <dgm:pt modelId="{FDF92EA0-8F40-4CC6-990F-71406A1AE8E2}" type="pres">
      <dgm:prSet presAssocID="{DCF7AE72-5127-467D-AA1B-801DF393FA98}" presName="matrix" presStyleCnt="0">
        <dgm:presLayoutVars>
          <dgm:chMax val="1"/>
          <dgm:dir/>
          <dgm:resizeHandles val="exact"/>
        </dgm:presLayoutVars>
      </dgm:prSet>
      <dgm:spPr/>
    </dgm:pt>
    <dgm:pt modelId="{E8EC621D-E429-40CA-8E46-72976733A314}" type="pres">
      <dgm:prSet presAssocID="{DCF7AE72-5127-467D-AA1B-801DF393FA98}" presName="diamond" presStyleLbl="bgShp" presStyleIdx="0" presStyleCnt="1"/>
      <dgm:spPr/>
    </dgm:pt>
    <dgm:pt modelId="{ED2B462F-B222-481B-9BCF-193F87941373}" type="pres">
      <dgm:prSet presAssocID="{DCF7AE72-5127-467D-AA1B-801DF393FA98}" presName="quad1" presStyleLbl="node1" presStyleIdx="0" presStyleCnt="4">
        <dgm:presLayoutVars>
          <dgm:chMax val="0"/>
          <dgm:chPref val="0"/>
          <dgm:bulletEnabled val="1"/>
        </dgm:presLayoutVars>
      </dgm:prSet>
      <dgm:spPr/>
    </dgm:pt>
    <dgm:pt modelId="{25473FB9-2D45-4994-AACF-A3670F5A86EE}" type="pres">
      <dgm:prSet presAssocID="{DCF7AE72-5127-467D-AA1B-801DF393FA98}" presName="quad2" presStyleLbl="node1" presStyleIdx="1" presStyleCnt="4">
        <dgm:presLayoutVars>
          <dgm:chMax val="0"/>
          <dgm:chPref val="0"/>
          <dgm:bulletEnabled val="1"/>
        </dgm:presLayoutVars>
      </dgm:prSet>
      <dgm:spPr/>
    </dgm:pt>
    <dgm:pt modelId="{18B88CCE-B3B0-4105-A640-EDC746059B50}" type="pres">
      <dgm:prSet presAssocID="{DCF7AE72-5127-467D-AA1B-801DF393FA98}" presName="quad3" presStyleLbl="node1" presStyleIdx="2" presStyleCnt="4">
        <dgm:presLayoutVars>
          <dgm:chMax val="0"/>
          <dgm:chPref val="0"/>
          <dgm:bulletEnabled val="1"/>
        </dgm:presLayoutVars>
      </dgm:prSet>
      <dgm:spPr/>
    </dgm:pt>
    <dgm:pt modelId="{801C8651-D8D4-4703-AEB4-DDECD559B8FD}" type="pres">
      <dgm:prSet presAssocID="{DCF7AE72-5127-467D-AA1B-801DF393FA98}" presName="quad4" presStyleLbl="node1" presStyleIdx="3" presStyleCnt="4">
        <dgm:presLayoutVars>
          <dgm:chMax val="0"/>
          <dgm:chPref val="0"/>
          <dgm:bulletEnabled val="1"/>
        </dgm:presLayoutVars>
      </dgm:prSet>
      <dgm:spPr/>
    </dgm:pt>
  </dgm:ptLst>
  <dgm:cxnLst>
    <dgm:cxn modelId="{B8787011-89BD-484F-AFA8-766A61EFD0B9}" type="presOf" srcId="{F39BC269-FA56-4901-BA61-9944D5B2C405}" destId="{801C8651-D8D4-4703-AEB4-DDECD559B8FD}" srcOrd="0" destOrd="1" presId="urn:microsoft.com/office/officeart/2005/8/layout/matrix3"/>
    <dgm:cxn modelId="{3E8A3526-8376-4AE6-993B-359FE42C9238}" type="presOf" srcId="{DCF7AE72-5127-467D-AA1B-801DF393FA98}" destId="{FDF92EA0-8F40-4CC6-990F-71406A1AE8E2}" srcOrd="0" destOrd="0" presId="urn:microsoft.com/office/officeart/2005/8/layout/matrix3"/>
    <dgm:cxn modelId="{72C81229-0769-4106-B6F0-A2B10DEB7C35}" srcId="{DCF7AE72-5127-467D-AA1B-801DF393FA98}" destId="{2B3A7B28-D194-42D0-8F4A-F9495E5097C8}" srcOrd="3" destOrd="0" parTransId="{0B3483E3-9000-488A-A81D-EA3133E1CB15}" sibTransId="{42C88A63-6B88-4D59-AAD0-BBA505E3EA7B}"/>
    <dgm:cxn modelId="{D5CEA368-0F52-4BE0-8F18-EB61EA64ADD5}" type="presOf" srcId="{5D1561DD-407E-4C20-AE68-A82AA97DA6DC}" destId="{801C8651-D8D4-4703-AEB4-DDECD559B8FD}" srcOrd="0" destOrd="2" presId="urn:microsoft.com/office/officeart/2005/8/layout/matrix3"/>
    <dgm:cxn modelId="{B50EF06E-F2AC-4D9C-AA1F-05B327D6D430}" type="presOf" srcId="{A00E50CD-FBF8-47CD-B106-C3ED0C5FC105}" destId="{ED2B462F-B222-481B-9BCF-193F87941373}" srcOrd="0" destOrd="0" presId="urn:microsoft.com/office/officeart/2005/8/layout/matrix3"/>
    <dgm:cxn modelId="{E768F27B-D261-48D7-AB2A-85EB2E756867}" srcId="{DCF7AE72-5127-467D-AA1B-801DF393FA98}" destId="{691ACFD7-35F3-4385-A68B-4B75C133B4B3}" srcOrd="1" destOrd="0" parTransId="{1477157E-654E-4131-9259-6BE3D9E81F7F}" sibTransId="{E176AFDD-83D0-437A-BD72-B8839B356531}"/>
    <dgm:cxn modelId="{F20D2E7C-22B6-4C2B-8C22-B3DF8BC7899D}" type="presOf" srcId="{2B3A7B28-D194-42D0-8F4A-F9495E5097C8}" destId="{801C8651-D8D4-4703-AEB4-DDECD559B8FD}" srcOrd="0" destOrd="0" presId="urn:microsoft.com/office/officeart/2005/8/layout/matrix3"/>
    <dgm:cxn modelId="{82B7C586-25C7-4708-8561-D973798B417A}" srcId="{2B3A7B28-D194-42D0-8F4A-F9495E5097C8}" destId="{F39BC269-FA56-4901-BA61-9944D5B2C405}" srcOrd="0" destOrd="0" parTransId="{361A18CE-3F5A-4F91-A7C8-4163E7CCC01E}" sibTransId="{BC3D8E53-EF78-420E-B1DF-E0969BCDEA49}"/>
    <dgm:cxn modelId="{37951C87-D97C-40C7-8333-2EE8FB95D2BD}" type="presOf" srcId="{C028E8CD-F206-48FC-8AA7-D78F8760FC74}" destId="{18B88CCE-B3B0-4105-A640-EDC746059B50}" srcOrd="0" destOrd="0" presId="urn:microsoft.com/office/officeart/2005/8/layout/matrix3"/>
    <dgm:cxn modelId="{C30F9690-61EE-4F03-A414-D7A7E209B02E}" type="presOf" srcId="{E77D9110-C857-4ECA-A1C8-5D754F6739DB}" destId="{801C8651-D8D4-4703-AEB4-DDECD559B8FD}" srcOrd="0" destOrd="3" presId="urn:microsoft.com/office/officeart/2005/8/layout/matrix3"/>
    <dgm:cxn modelId="{DE2CC99E-CA10-48CB-A732-337ADC143784}" srcId="{2B3A7B28-D194-42D0-8F4A-F9495E5097C8}" destId="{E77D9110-C857-4ECA-A1C8-5D754F6739DB}" srcOrd="2" destOrd="0" parTransId="{3569A4A9-B3A1-49C4-B554-E0249D8B6FB0}" sibTransId="{088440E1-153F-4D91-8F8D-E1B45DB8E582}"/>
    <dgm:cxn modelId="{1F01A6A1-1610-435F-BFE1-0C3036F47FCD}" srcId="{DCF7AE72-5127-467D-AA1B-801DF393FA98}" destId="{C028E8CD-F206-48FC-8AA7-D78F8760FC74}" srcOrd="2" destOrd="0" parTransId="{3BD62FB9-0D67-452D-BBEF-877ECAEBA419}" sibTransId="{CFBEB274-5CE1-4F32-9914-130DABFD8732}"/>
    <dgm:cxn modelId="{24C2CFCF-D359-4053-A7AC-B5DD893C8822}" srcId="{2B3A7B28-D194-42D0-8F4A-F9495E5097C8}" destId="{5D1561DD-407E-4C20-AE68-A82AA97DA6DC}" srcOrd="1" destOrd="0" parTransId="{F563D6F9-A9F2-48F7-BCFB-C77CF05D75C8}" sibTransId="{2AD81F01-0C14-4246-BFCD-5B3EFCAF8A85}"/>
    <dgm:cxn modelId="{CD0E2FEB-94AC-429F-A729-3DC068387665}" srcId="{DCF7AE72-5127-467D-AA1B-801DF393FA98}" destId="{A00E50CD-FBF8-47CD-B106-C3ED0C5FC105}" srcOrd="0" destOrd="0" parTransId="{AC39D9B1-C5D5-4611-ACB1-6B85EC6248A4}" sibTransId="{CCC3A6C4-7262-473A-88B4-75B5A9E434F4}"/>
    <dgm:cxn modelId="{92BDB2F5-6D2F-420C-A8F1-41314BF532C9}" type="presOf" srcId="{691ACFD7-35F3-4385-A68B-4B75C133B4B3}" destId="{25473FB9-2D45-4994-AACF-A3670F5A86EE}" srcOrd="0" destOrd="0" presId="urn:microsoft.com/office/officeart/2005/8/layout/matrix3"/>
    <dgm:cxn modelId="{FA515DD5-41CB-42F4-8247-3CE5D398AEDE}" type="presParOf" srcId="{FDF92EA0-8F40-4CC6-990F-71406A1AE8E2}" destId="{E8EC621D-E429-40CA-8E46-72976733A314}" srcOrd="0" destOrd="0" presId="urn:microsoft.com/office/officeart/2005/8/layout/matrix3"/>
    <dgm:cxn modelId="{F76BD3E2-17A8-40E7-93FD-08B772262532}" type="presParOf" srcId="{FDF92EA0-8F40-4CC6-990F-71406A1AE8E2}" destId="{ED2B462F-B222-481B-9BCF-193F87941373}" srcOrd="1" destOrd="0" presId="urn:microsoft.com/office/officeart/2005/8/layout/matrix3"/>
    <dgm:cxn modelId="{B8D60E4C-2078-4657-B909-2C35A5826C35}" type="presParOf" srcId="{FDF92EA0-8F40-4CC6-990F-71406A1AE8E2}" destId="{25473FB9-2D45-4994-AACF-A3670F5A86EE}" srcOrd="2" destOrd="0" presId="urn:microsoft.com/office/officeart/2005/8/layout/matrix3"/>
    <dgm:cxn modelId="{7931C84B-802F-44BF-8281-619AF6F440B5}" type="presParOf" srcId="{FDF92EA0-8F40-4CC6-990F-71406A1AE8E2}" destId="{18B88CCE-B3B0-4105-A640-EDC746059B50}" srcOrd="3" destOrd="0" presId="urn:microsoft.com/office/officeart/2005/8/layout/matrix3"/>
    <dgm:cxn modelId="{B655A52C-E777-4618-A343-5B1CAA8BA99D}" type="presParOf" srcId="{FDF92EA0-8F40-4CC6-990F-71406A1AE8E2}" destId="{801C8651-D8D4-4703-AEB4-DDECD559B8FD}"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9ACAC-6865-4339-B464-6795CD13899C}">
      <dsp:nvSpPr>
        <dsp:cNvPr id="0" name=""/>
        <dsp:cNvSpPr/>
      </dsp:nvSpPr>
      <dsp:spPr>
        <a:xfrm>
          <a:off x="0" y="209349"/>
          <a:ext cx="4939867"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Demand-pull inflation – aggregate demand growing faster than aggregate supply (growth too rapid)</a:t>
          </a:r>
          <a:endParaRPr lang="en-US" sz="1600" kern="1200" dirty="0"/>
        </a:p>
      </dsp:txBody>
      <dsp:txXfrm>
        <a:off x="31070" y="240419"/>
        <a:ext cx="4877727" cy="574340"/>
      </dsp:txXfrm>
    </dsp:sp>
    <dsp:sp modelId="{577C371E-5B97-4C99-A3C4-E449C882ABFE}">
      <dsp:nvSpPr>
        <dsp:cNvPr id="0" name=""/>
        <dsp:cNvSpPr/>
      </dsp:nvSpPr>
      <dsp:spPr>
        <a:xfrm>
          <a:off x="0" y="891909"/>
          <a:ext cx="4939867" cy="6364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Cost-push inflation – For example, higher oil prices feeding through into higher costs.</a:t>
          </a:r>
          <a:endParaRPr lang="en-US" sz="1600" kern="1200" dirty="0"/>
        </a:p>
      </dsp:txBody>
      <dsp:txXfrm>
        <a:off x="31070" y="922979"/>
        <a:ext cx="4877727" cy="574340"/>
      </dsp:txXfrm>
    </dsp:sp>
    <dsp:sp modelId="{2A85BF46-9AF5-45FC-B3C8-F8F9AAD72E8F}">
      <dsp:nvSpPr>
        <dsp:cNvPr id="0" name=""/>
        <dsp:cNvSpPr/>
      </dsp:nvSpPr>
      <dsp:spPr>
        <a:xfrm>
          <a:off x="0" y="1574469"/>
          <a:ext cx="4939867" cy="636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Devaluation – increasing cost of imported goods, and also the boost to domestic demand.</a:t>
          </a:r>
          <a:endParaRPr lang="en-US" sz="1600" kern="1200" dirty="0"/>
        </a:p>
      </dsp:txBody>
      <dsp:txXfrm>
        <a:off x="31070" y="1605539"/>
        <a:ext cx="4877727" cy="574340"/>
      </dsp:txXfrm>
    </dsp:sp>
    <dsp:sp modelId="{F78B3168-F627-4C4D-97BB-129EA83EA2A2}">
      <dsp:nvSpPr>
        <dsp:cNvPr id="0" name=""/>
        <dsp:cNvSpPr/>
      </dsp:nvSpPr>
      <dsp:spPr>
        <a:xfrm>
          <a:off x="0" y="2257029"/>
          <a:ext cx="4939867" cy="6364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Rising wages – higher wages increase firms costs and increase consumers’ disposable income to spend more.</a:t>
          </a:r>
          <a:endParaRPr lang="en-US" sz="1600" kern="1200" dirty="0"/>
        </a:p>
      </dsp:txBody>
      <dsp:txXfrm>
        <a:off x="31070" y="2288099"/>
        <a:ext cx="4877727" cy="574340"/>
      </dsp:txXfrm>
    </dsp:sp>
    <dsp:sp modelId="{3EA05B1C-3346-43C8-B5D1-1FEF45B4BAF0}">
      <dsp:nvSpPr>
        <dsp:cNvPr id="0" name=""/>
        <dsp:cNvSpPr/>
      </dsp:nvSpPr>
      <dsp:spPr>
        <a:xfrm>
          <a:off x="0" y="2939589"/>
          <a:ext cx="4939867" cy="636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Expectations of inflation – causes workers to demand wage increases and firms to push up prices.</a:t>
          </a:r>
          <a:endParaRPr lang="en-US" sz="1600" kern="1200" dirty="0"/>
        </a:p>
      </dsp:txBody>
      <dsp:txXfrm>
        <a:off x="31070" y="2970659"/>
        <a:ext cx="4877727"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7A9A-BC8F-4E1A-A7EC-D34A67CDAC44}">
      <dsp:nvSpPr>
        <dsp:cNvPr id="0" name=""/>
        <dsp:cNvSpPr/>
      </dsp:nvSpPr>
      <dsp:spPr>
        <a:xfrm>
          <a:off x="0" y="0"/>
          <a:ext cx="6556696" cy="9224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 primary target of monetary policy is to maintain a </a:t>
          </a:r>
          <a:r>
            <a:rPr lang="en-GB" sz="1500" b="1" kern="1200" dirty="0"/>
            <a:t>low rate of inflation</a:t>
          </a:r>
          <a:endParaRPr lang="en-US" sz="1500" kern="1200" dirty="0"/>
        </a:p>
      </dsp:txBody>
      <dsp:txXfrm>
        <a:off x="27017" y="27017"/>
        <a:ext cx="5483391" cy="868383"/>
      </dsp:txXfrm>
    </dsp:sp>
    <dsp:sp modelId="{72E17F6E-6563-4020-A350-B81DB3FA4FEC}">
      <dsp:nvSpPr>
        <dsp:cNvPr id="0" name=""/>
        <dsp:cNvSpPr/>
      </dsp:nvSpPr>
      <dsp:spPr>
        <a:xfrm>
          <a:off x="549123" y="1090129"/>
          <a:ext cx="6556696" cy="922417"/>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Target = 2% (CPI) +/- 1%</a:t>
          </a:r>
          <a:endParaRPr lang="en-US" sz="1500" kern="1200" dirty="0"/>
        </a:p>
      </dsp:txBody>
      <dsp:txXfrm>
        <a:off x="576140" y="1117146"/>
        <a:ext cx="5353968" cy="868383"/>
      </dsp:txXfrm>
    </dsp:sp>
    <dsp:sp modelId="{C83A3926-0AE2-4B9E-9B9D-117F99E1F501}">
      <dsp:nvSpPr>
        <dsp:cNvPr id="0" name=""/>
        <dsp:cNvSpPr/>
      </dsp:nvSpPr>
      <dsp:spPr>
        <a:xfrm>
          <a:off x="1090050" y="2180258"/>
          <a:ext cx="6556696" cy="922417"/>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Monetary policy in the UK has been delegated to the </a:t>
          </a:r>
          <a:r>
            <a:rPr lang="en-GB" sz="1500" b="1" kern="1200" dirty="0"/>
            <a:t>Bank of England (BoE)</a:t>
          </a:r>
          <a:r>
            <a:rPr lang="en-GB" sz="1500" kern="1200" dirty="0"/>
            <a:t>, who have responsibility for setting </a:t>
          </a:r>
          <a:r>
            <a:rPr lang="en-GB" sz="1500" b="1" kern="1200" dirty="0"/>
            <a:t>interest rates </a:t>
          </a:r>
          <a:r>
            <a:rPr lang="en-GB" sz="1500" kern="1200" dirty="0"/>
            <a:t>(also known as the base rate) and </a:t>
          </a:r>
          <a:r>
            <a:rPr lang="en-GB" sz="1500" b="1" kern="1200" dirty="0"/>
            <a:t>controlling the money supply</a:t>
          </a:r>
          <a:endParaRPr lang="en-US" sz="1500" kern="1200" dirty="0"/>
        </a:p>
      </dsp:txBody>
      <dsp:txXfrm>
        <a:off x="1117067" y="2207275"/>
        <a:ext cx="5362164" cy="868383"/>
      </dsp:txXfrm>
    </dsp:sp>
    <dsp:sp modelId="{E5EC8EC0-2F80-4B88-912F-0B199AFB83E8}">
      <dsp:nvSpPr>
        <dsp:cNvPr id="0" name=""/>
        <dsp:cNvSpPr/>
      </dsp:nvSpPr>
      <dsp:spPr>
        <a:xfrm>
          <a:off x="1639174" y="3270387"/>
          <a:ext cx="6556696" cy="92241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In recent times the Bank has also assumed a degree of responsibility for assisting in stimulating economic growth and employment</a:t>
          </a:r>
          <a:endParaRPr lang="en-US" sz="1500" kern="1200" dirty="0"/>
        </a:p>
      </dsp:txBody>
      <dsp:txXfrm>
        <a:off x="1666191" y="3297404"/>
        <a:ext cx="5353968" cy="868383"/>
      </dsp:txXfrm>
    </dsp:sp>
    <dsp:sp modelId="{8786BE9E-76BB-4C64-819E-369DDA092CA5}">
      <dsp:nvSpPr>
        <dsp:cNvPr id="0" name=""/>
        <dsp:cNvSpPr/>
      </dsp:nvSpPr>
      <dsp:spPr>
        <a:xfrm>
          <a:off x="5957125"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092028" y="706487"/>
        <a:ext cx="329765" cy="451177"/>
      </dsp:txXfrm>
    </dsp:sp>
    <dsp:sp modelId="{D92DCCAD-8668-42D6-9CA9-437D1CA68445}">
      <dsp:nvSpPr>
        <dsp:cNvPr id="0" name=""/>
        <dsp:cNvSpPr/>
      </dsp:nvSpPr>
      <dsp:spPr>
        <a:xfrm>
          <a:off x="6506249" y="1796616"/>
          <a:ext cx="599571" cy="59957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641152" y="1796616"/>
        <a:ext cx="329765" cy="451177"/>
      </dsp:txXfrm>
    </dsp:sp>
    <dsp:sp modelId="{F686D065-3166-49AD-89E5-06DD478D9A32}">
      <dsp:nvSpPr>
        <dsp:cNvPr id="0" name=""/>
        <dsp:cNvSpPr/>
      </dsp:nvSpPr>
      <dsp:spPr>
        <a:xfrm>
          <a:off x="7047176" y="2886746"/>
          <a:ext cx="599571" cy="59957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182079" y="2886746"/>
        <a:ext cx="329765" cy="451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C621D-E429-40CA-8E46-72976733A314}">
      <dsp:nvSpPr>
        <dsp:cNvPr id="0" name=""/>
        <dsp:cNvSpPr/>
      </dsp:nvSpPr>
      <dsp:spPr>
        <a:xfrm>
          <a:off x="0" y="403478"/>
          <a:ext cx="4697730" cy="469773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B462F-B222-481B-9BCF-193F87941373}">
      <dsp:nvSpPr>
        <dsp:cNvPr id="0" name=""/>
        <dsp:cNvSpPr/>
      </dsp:nvSpPr>
      <dsp:spPr>
        <a:xfrm>
          <a:off x="446284" y="849763"/>
          <a:ext cx="1832114" cy="18321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The Bank, via the </a:t>
          </a:r>
          <a:r>
            <a:rPr lang="en-GB" sz="1100" b="1" kern="1200" dirty="0"/>
            <a:t>Monetary Policy Committee (MPC)</a:t>
          </a:r>
          <a:r>
            <a:rPr lang="en-GB" sz="1100" kern="1200" dirty="0"/>
            <a:t>, meet every month to decide the level of </a:t>
          </a:r>
          <a:r>
            <a:rPr lang="en-GB" sz="1100" b="1" kern="1200" dirty="0"/>
            <a:t>interest rates </a:t>
          </a:r>
          <a:r>
            <a:rPr lang="en-GB" sz="1100" kern="1200" dirty="0"/>
            <a:t>and any other changes to policy strategy</a:t>
          </a:r>
          <a:endParaRPr lang="en-US" sz="1100" kern="1200" dirty="0"/>
        </a:p>
      </dsp:txBody>
      <dsp:txXfrm>
        <a:off x="535720" y="939199"/>
        <a:ext cx="1653242" cy="1653242"/>
      </dsp:txXfrm>
    </dsp:sp>
    <dsp:sp modelId="{25473FB9-2D45-4994-AACF-A3670F5A86EE}">
      <dsp:nvSpPr>
        <dsp:cNvPr id="0" name=""/>
        <dsp:cNvSpPr/>
      </dsp:nvSpPr>
      <dsp:spPr>
        <a:xfrm>
          <a:off x="2419330" y="849763"/>
          <a:ext cx="1832114" cy="18321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In order to make their decision </a:t>
          </a:r>
          <a:r>
            <a:rPr lang="en-GB" sz="1100" b="1" kern="1200" dirty="0"/>
            <a:t>the MPC consider a wide range of macroeconomic variables</a:t>
          </a:r>
          <a:r>
            <a:rPr lang="en-GB" sz="1100" kern="1200" dirty="0"/>
            <a:t> including GDP, unemployment, exchange rates, house prices, the level of investment by firms and GDP growth in other countries</a:t>
          </a:r>
          <a:endParaRPr lang="en-US" sz="1100" kern="1200" dirty="0"/>
        </a:p>
      </dsp:txBody>
      <dsp:txXfrm>
        <a:off x="2508766" y="939199"/>
        <a:ext cx="1653242" cy="1653242"/>
      </dsp:txXfrm>
    </dsp:sp>
    <dsp:sp modelId="{18B88CCE-B3B0-4105-A640-EDC746059B50}">
      <dsp:nvSpPr>
        <dsp:cNvPr id="0" name=""/>
        <dsp:cNvSpPr/>
      </dsp:nvSpPr>
      <dsp:spPr>
        <a:xfrm>
          <a:off x="446284" y="2822809"/>
          <a:ext cx="1832114" cy="18321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The main tool they have at their disposal is </a:t>
          </a:r>
          <a:r>
            <a:rPr lang="en-GB" sz="1100" b="1" kern="1200" dirty="0"/>
            <a:t>interest rates</a:t>
          </a:r>
          <a:r>
            <a:rPr lang="en-GB" sz="1100" kern="1200" dirty="0"/>
            <a:t>, although they may also use other tools to influence the money supply, such as </a:t>
          </a:r>
          <a:r>
            <a:rPr lang="en-GB" sz="1100" b="1" kern="1200" dirty="0"/>
            <a:t>quantitative easing</a:t>
          </a:r>
          <a:endParaRPr lang="en-US" sz="1100" kern="1200" dirty="0"/>
        </a:p>
      </dsp:txBody>
      <dsp:txXfrm>
        <a:off x="535720" y="2912245"/>
        <a:ext cx="1653242" cy="1653242"/>
      </dsp:txXfrm>
    </dsp:sp>
    <dsp:sp modelId="{801C8651-D8D4-4703-AEB4-DDECD559B8FD}">
      <dsp:nvSpPr>
        <dsp:cNvPr id="0" name=""/>
        <dsp:cNvSpPr/>
      </dsp:nvSpPr>
      <dsp:spPr>
        <a:xfrm>
          <a:off x="2419330" y="2822809"/>
          <a:ext cx="1832114" cy="18321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In theory, if inflation remains around the target level of 2%, then this will give </a:t>
          </a:r>
          <a:r>
            <a:rPr lang="en-GB" sz="1100" b="1" kern="1200" dirty="0"/>
            <a:t>confidence</a:t>
          </a:r>
          <a:r>
            <a:rPr lang="en-GB" sz="1100" kern="1200" dirty="0"/>
            <a:t> to</a:t>
          </a:r>
          <a:endParaRPr lang="en-US" sz="1100" kern="1200" dirty="0"/>
        </a:p>
        <a:p>
          <a:pPr marL="57150" lvl="1" indent="-57150" algn="l" defTabSz="400050">
            <a:lnSpc>
              <a:spcPct val="90000"/>
            </a:lnSpc>
            <a:spcBef>
              <a:spcPct val="0"/>
            </a:spcBef>
            <a:spcAft>
              <a:spcPct val="15000"/>
            </a:spcAft>
            <a:buChar char="•"/>
          </a:pPr>
          <a:r>
            <a:rPr lang="en-GB" sz="900" b="1" kern="1200" dirty="0"/>
            <a:t>Consumers</a:t>
          </a:r>
          <a:r>
            <a:rPr lang="en-GB" sz="900" kern="1200" dirty="0"/>
            <a:t> – as regards to spending decisions</a:t>
          </a:r>
          <a:endParaRPr lang="en-US" sz="900" kern="1200" dirty="0"/>
        </a:p>
        <a:p>
          <a:pPr marL="57150" lvl="1" indent="-57150" algn="l" defTabSz="400050">
            <a:lnSpc>
              <a:spcPct val="90000"/>
            </a:lnSpc>
            <a:spcBef>
              <a:spcPct val="0"/>
            </a:spcBef>
            <a:spcAft>
              <a:spcPct val="15000"/>
            </a:spcAft>
            <a:buChar char="•"/>
          </a:pPr>
          <a:r>
            <a:rPr lang="en-GB" sz="900" b="1" kern="1200" dirty="0"/>
            <a:t>Firms</a:t>
          </a:r>
          <a:r>
            <a:rPr lang="en-GB" sz="900" kern="1200" dirty="0"/>
            <a:t> – as regards to investment decisions</a:t>
          </a:r>
          <a:endParaRPr lang="en-US" sz="900" kern="1200" dirty="0"/>
        </a:p>
        <a:p>
          <a:pPr marL="57150" lvl="1" indent="-57150" algn="l" defTabSz="400050">
            <a:lnSpc>
              <a:spcPct val="90000"/>
            </a:lnSpc>
            <a:spcBef>
              <a:spcPct val="0"/>
            </a:spcBef>
            <a:spcAft>
              <a:spcPct val="15000"/>
            </a:spcAft>
            <a:buChar char="•"/>
          </a:pPr>
          <a:r>
            <a:rPr lang="en-GB" sz="900" b="1" kern="1200" dirty="0"/>
            <a:t>Workers</a:t>
          </a:r>
          <a:r>
            <a:rPr lang="en-GB" sz="900" kern="1200" dirty="0"/>
            <a:t> – as regards to wage demands </a:t>
          </a:r>
          <a:endParaRPr lang="en-US" sz="900" kern="1200" dirty="0"/>
        </a:p>
      </dsp:txBody>
      <dsp:txXfrm>
        <a:off x="2508766" y="2912245"/>
        <a:ext cx="1653242" cy="16532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bc.co.uk/news/business-2193372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youtube.com/watch?v=ZwFLddDB8jw"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bc.co.uk/learningzone/clips/government-spending-cuts-causes-and-effects/11909.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ankofengland.co.uk/monetarypolicy/Pages/how.asp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bc.co.uk/news/business-23093989"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bankofengland.co.uk/monetarypolicy/Pages/overview.aspx"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bc.co.uk/news/business-15198789"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a:t>
            </a:fld>
            <a:endParaRPr lang="en-GB"/>
          </a:p>
        </p:txBody>
      </p:sp>
    </p:spTree>
    <p:extLst>
      <p:ext uri="{BB962C8B-B14F-4D97-AF65-F5344CB8AC3E}">
        <p14:creationId xmlns:p14="http://schemas.microsoft.com/office/powerpoint/2010/main" val="309267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http://www.bbc.co.uk/news/business-21933720</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28</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http://www.bbc.co.uk/news/business-32194031</a:t>
            </a:r>
          </a:p>
          <a:p>
            <a:r>
              <a:rPr lang="en-GB"/>
              <a:t>http://www.bbc.co.uk/news/business-32897770</a:t>
            </a:r>
            <a:endParaRPr lang="en-GB" dirty="0"/>
          </a:p>
          <a:p>
            <a:r>
              <a:rPr lang="en-GB" dirty="0"/>
              <a:t>http://www.bbc.co.uk/news/business-12099638</a:t>
            </a:r>
          </a:p>
        </p:txBody>
      </p:sp>
      <p:sp>
        <p:nvSpPr>
          <p:cNvPr id="4" name="Slide Number Placeholder 3"/>
          <p:cNvSpPr>
            <a:spLocks noGrp="1"/>
          </p:cNvSpPr>
          <p:nvPr>
            <p:ph type="sldNum" sz="quarter" idx="10"/>
          </p:nvPr>
        </p:nvSpPr>
        <p:spPr/>
        <p:txBody>
          <a:bodyPr/>
          <a:lstStyle/>
          <a:p>
            <a:fld id="{2A5C52F8-D14D-49FB-963A-D0594AB1E07D}" type="slidenum">
              <a:rPr lang="en-GB" smtClean="0"/>
              <a:pPr/>
              <a:t>29</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30</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p>
        </p:txBody>
      </p:sp>
      <p:sp>
        <p:nvSpPr>
          <p:cNvPr id="4" name="Slide Number Placeholder 3"/>
          <p:cNvSpPr>
            <a:spLocks noGrp="1"/>
          </p:cNvSpPr>
          <p:nvPr>
            <p:ph type="sldNum" sz="quarter" idx="10"/>
          </p:nvPr>
        </p:nvSpPr>
        <p:spPr/>
        <p:txBody>
          <a:bodyPr/>
          <a:lstStyle/>
          <a:p>
            <a:fld id="{2A5C52F8-D14D-49FB-963A-D0594AB1E07D}" type="slidenum">
              <a:rPr lang="en-GB" smtClean="0"/>
              <a:pPr/>
              <a:t>32</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p>
        </p:txBody>
      </p:sp>
      <p:sp>
        <p:nvSpPr>
          <p:cNvPr id="4" name="Slide Number Placeholder 3"/>
          <p:cNvSpPr>
            <a:spLocks noGrp="1"/>
          </p:cNvSpPr>
          <p:nvPr>
            <p:ph type="sldNum" sz="quarter" idx="10"/>
          </p:nvPr>
        </p:nvSpPr>
        <p:spPr/>
        <p:txBody>
          <a:bodyPr/>
          <a:lstStyle/>
          <a:p>
            <a:fld id="{2A5C52F8-D14D-49FB-963A-D0594AB1E07D}" type="slidenum">
              <a:rPr lang="en-GB" smtClean="0"/>
              <a:pPr/>
              <a:t>33</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p>
        </p:txBody>
      </p:sp>
      <p:sp>
        <p:nvSpPr>
          <p:cNvPr id="4" name="Slide Number Placeholder 3"/>
          <p:cNvSpPr>
            <a:spLocks noGrp="1"/>
          </p:cNvSpPr>
          <p:nvPr>
            <p:ph type="sldNum" sz="quarter" idx="10"/>
          </p:nvPr>
        </p:nvSpPr>
        <p:spPr/>
        <p:txBody>
          <a:bodyPr/>
          <a:lstStyle/>
          <a:p>
            <a:fld id="{2A5C52F8-D14D-49FB-963A-D0594AB1E07D}" type="slidenum">
              <a:rPr lang="en-GB" smtClean="0"/>
              <a:pPr/>
              <a:t>34</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p>
        </p:txBody>
      </p:sp>
      <p:sp>
        <p:nvSpPr>
          <p:cNvPr id="4" name="Slide Number Placeholder 3"/>
          <p:cNvSpPr>
            <a:spLocks noGrp="1"/>
          </p:cNvSpPr>
          <p:nvPr>
            <p:ph type="sldNum" sz="quarter" idx="10"/>
          </p:nvPr>
        </p:nvSpPr>
        <p:spPr/>
        <p:txBody>
          <a:bodyPr/>
          <a:lstStyle/>
          <a:p>
            <a:fld id="{2A5C52F8-D14D-49FB-963A-D0594AB1E07D}" type="slidenum">
              <a:rPr lang="en-GB" smtClean="0"/>
              <a:pPr/>
              <a:t>35</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36</a:t>
            </a:fld>
            <a:endParaRPr lang="en-GB"/>
          </a:p>
        </p:txBody>
      </p:sp>
    </p:spTree>
    <p:extLst>
      <p:ext uri="{BB962C8B-B14F-4D97-AF65-F5344CB8AC3E}">
        <p14:creationId xmlns:p14="http://schemas.microsoft.com/office/powerpoint/2010/main" val="23852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37</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http://www.youtube.com/watch?v=ZwFLddDB8jw</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38</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http://www.bbc.co.uk/learningzone/clips/government-spending-cuts-causes-and-effects/11909.html</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19</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http://www.bankofengland.co.uk/monetarypolicy/Pages/how.aspx</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39</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http://www.bbc.co.uk/news/business-23093989</a:t>
            </a:r>
            <a:endParaRPr lang="en-GB" dirty="0"/>
          </a:p>
          <a:p>
            <a:r>
              <a:rPr lang="en-GB" dirty="0">
                <a:hlinkClick r:id="rId4"/>
              </a:rPr>
              <a:t>http://www.bankofengland.co.uk/monetarypolicy/Pages/overview.aspx</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40</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41</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42</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44</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http://www.bbc.co.uk/news/business-15198789</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45</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46</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47</a:t>
            </a:fld>
            <a:endParaRPr lang="en-GB">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48</a:t>
            </a:fld>
            <a:endParaRPr lang="en-GB">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49</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20</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5C52F8-D14D-49FB-963A-D0594AB1E07D}" type="slidenum">
              <a:rPr lang="en-GB" smtClean="0"/>
              <a:pPr/>
              <a:t>50</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5C52F8-D14D-49FB-963A-D0594AB1E07D}" type="slidenum">
              <a:rPr lang="en-GB" smtClean="0"/>
              <a:pPr/>
              <a:t>51</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5C52F8-D14D-49FB-963A-D0594AB1E07D}" type="slidenum">
              <a:rPr lang="en-GB" smtClean="0"/>
              <a:pPr/>
              <a:t>52</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5C52F8-D14D-49FB-963A-D0594AB1E07D}" type="slidenum">
              <a:rPr lang="en-GB" smtClean="0"/>
              <a:pPr/>
              <a:t>53</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p>
        </p:txBody>
      </p:sp>
      <p:sp>
        <p:nvSpPr>
          <p:cNvPr id="4" name="Slide Number Placeholder 3"/>
          <p:cNvSpPr>
            <a:spLocks noGrp="1"/>
          </p:cNvSpPr>
          <p:nvPr>
            <p:ph type="sldNum" sz="quarter" idx="10"/>
          </p:nvPr>
        </p:nvSpPr>
        <p:spPr/>
        <p:txBody>
          <a:bodyPr/>
          <a:lstStyle/>
          <a:p>
            <a:fld id="{2A5C52F8-D14D-49FB-963A-D0594AB1E07D}" type="slidenum">
              <a:rPr lang="en-GB" smtClean="0"/>
              <a:pPr/>
              <a:t>54</a:t>
            </a:fld>
            <a:endParaRPr lang="en-GB"/>
          </a:p>
        </p:txBody>
      </p:sp>
    </p:spTree>
    <p:extLst>
      <p:ext uri="{BB962C8B-B14F-4D97-AF65-F5344CB8AC3E}">
        <p14:creationId xmlns:p14="http://schemas.microsoft.com/office/powerpoint/2010/main" val="2486525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http://www.bbc.co.uk/news/uk-politics-37309834</a:t>
            </a:r>
          </a:p>
        </p:txBody>
      </p:sp>
      <p:sp>
        <p:nvSpPr>
          <p:cNvPr id="4" name="Slide Number Placeholder 3"/>
          <p:cNvSpPr>
            <a:spLocks noGrp="1"/>
          </p:cNvSpPr>
          <p:nvPr>
            <p:ph type="sldNum" sz="quarter" idx="10"/>
          </p:nvPr>
        </p:nvSpPr>
        <p:spPr/>
        <p:txBody>
          <a:bodyPr/>
          <a:lstStyle/>
          <a:p>
            <a:fld id="{2A5C52F8-D14D-49FB-963A-D0594AB1E07D}" type="slidenum">
              <a:rPr lang="en-GB" smtClean="0"/>
              <a:pPr/>
              <a:t>57</a:t>
            </a:fld>
            <a:endParaRPr lang="en-GB"/>
          </a:p>
        </p:txBody>
      </p:sp>
    </p:spTree>
    <p:extLst>
      <p:ext uri="{BB962C8B-B14F-4D97-AF65-F5344CB8AC3E}">
        <p14:creationId xmlns:p14="http://schemas.microsoft.com/office/powerpoint/2010/main" val="1850160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58</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59</a:t>
            </a:fld>
            <a:endParaRPr lang="en-GB">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http://www.theguardian.com/commentisfree/2011/nov/25/george-osborne-unemployment-norman-lamont</a:t>
            </a:r>
          </a:p>
        </p:txBody>
      </p:sp>
      <p:sp>
        <p:nvSpPr>
          <p:cNvPr id="4" name="Slide Number Placeholder 3"/>
          <p:cNvSpPr>
            <a:spLocks noGrp="1"/>
          </p:cNvSpPr>
          <p:nvPr>
            <p:ph type="sldNum" sz="quarter" idx="10"/>
          </p:nvPr>
        </p:nvSpPr>
        <p:spPr/>
        <p:txBody>
          <a:bodyPr/>
          <a:lstStyle/>
          <a:p>
            <a:fld id="{2A5C52F8-D14D-49FB-963A-D0594AB1E07D}" type="slidenum">
              <a:rPr lang="en-GB" smtClean="0"/>
              <a:pPr/>
              <a:t>60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61</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21</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62</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63</a:t>
            </a:fld>
            <a:endParaRPr lang="en-GB"/>
          </a:p>
        </p:txBody>
      </p:sp>
    </p:spTree>
    <p:extLst>
      <p:ext uri="{BB962C8B-B14F-4D97-AF65-F5344CB8AC3E}">
        <p14:creationId xmlns:p14="http://schemas.microsoft.com/office/powerpoint/2010/main" val="234211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64</a:t>
            </a:fld>
            <a:endParaRPr lang="en-GB"/>
          </a:p>
        </p:txBody>
      </p:sp>
    </p:spTree>
    <p:extLst>
      <p:ext uri="{BB962C8B-B14F-4D97-AF65-F5344CB8AC3E}">
        <p14:creationId xmlns:p14="http://schemas.microsoft.com/office/powerpoint/2010/main" val="150213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22</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24</a:t>
            </a:fld>
            <a:endParaRPr lang="en-GB">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25</a:t>
            </a:fld>
            <a:endParaRPr lang="en-GB">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26</a:t>
            </a:fld>
            <a:endParaRPr lang="en-GB">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27</a:t>
            </a:fld>
            <a:endParaRPr lang="en-GB"/>
          </a:p>
        </p:txBody>
      </p:sp>
    </p:spTree>
    <p:extLst>
      <p:ext uri="{BB962C8B-B14F-4D97-AF65-F5344CB8AC3E}">
        <p14:creationId xmlns:p14="http://schemas.microsoft.com/office/powerpoint/2010/main" val="390296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C9F7-1172-44B9-979E-F65C969A3DE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6B0459A-135A-489B-BE6F-8430279905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3B8147-7318-451B-9AAE-24F4992212E6}"/>
              </a:ext>
            </a:extLst>
          </p:cNvPr>
          <p:cNvSpPr>
            <a:spLocks noGrp="1"/>
          </p:cNvSpPr>
          <p:nvPr>
            <p:ph type="dt" sz="half" idx="10"/>
          </p:nvPr>
        </p:nvSpPr>
        <p:spPr/>
        <p:txBody>
          <a:bodyPr/>
          <a:lstStyle/>
          <a:p>
            <a:fld id="{E36CFC58-D41E-4E24-AFF6-FC4432159365}" type="datetime1">
              <a:rPr lang="en-US" smtClean="0"/>
              <a:pPr/>
              <a:t>3/18/2025</a:t>
            </a:fld>
            <a:endParaRPr lang="en-GB"/>
          </a:p>
        </p:txBody>
      </p:sp>
      <p:sp>
        <p:nvSpPr>
          <p:cNvPr id="5" name="Footer Placeholder 4">
            <a:extLst>
              <a:ext uri="{FF2B5EF4-FFF2-40B4-BE49-F238E27FC236}">
                <a16:creationId xmlns:a16="http://schemas.microsoft.com/office/drawing/2014/main" id="{A2FFB3C0-D4FA-4B5F-9BD2-8765AAAE959B}"/>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D303A43B-AAAC-40E1-B044-FED910F41E7D}"/>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63840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E43A-9CEE-44C2-89F2-C06A862ADF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71DD62-1F20-45CB-9853-13751EC3B1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50AE85-0DEB-45F7-B45F-01800CC7559F}"/>
              </a:ext>
            </a:extLst>
          </p:cNvPr>
          <p:cNvSpPr>
            <a:spLocks noGrp="1"/>
          </p:cNvSpPr>
          <p:nvPr>
            <p:ph type="dt" sz="half" idx="10"/>
          </p:nvPr>
        </p:nvSpPr>
        <p:spPr/>
        <p:txBody>
          <a:bodyPr/>
          <a:lstStyle/>
          <a:p>
            <a:fld id="{33B1D897-2DBC-4702-862E-63BEA7C3BA98}" type="datetime1">
              <a:rPr lang="en-US" smtClean="0"/>
              <a:pPr/>
              <a:t>3/18/2025</a:t>
            </a:fld>
            <a:endParaRPr lang="en-GB"/>
          </a:p>
        </p:txBody>
      </p:sp>
      <p:sp>
        <p:nvSpPr>
          <p:cNvPr id="5" name="Footer Placeholder 4">
            <a:extLst>
              <a:ext uri="{FF2B5EF4-FFF2-40B4-BE49-F238E27FC236}">
                <a16:creationId xmlns:a16="http://schemas.microsoft.com/office/drawing/2014/main" id="{E4BF9E14-B2E5-4408-96B5-6B6071BA1B1B}"/>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074CC325-5E17-4E02-B2DC-7912DD6DE172}"/>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64614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95B8D5-FD06-44F3-A9A4-8FB091C6A5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A54E13-0502-4216-B078-307EDAF2B2E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A8FC8E-CDCC-4662-96CB-713E032D106E}"/>
              </a:ext>
            </a:extLst>
          </p:cNvPr>
          <p:cNvSpPr>
            <a:spLocks noGrp="1"/>
          </p:cNvSpPr>
          <p:nvPr>
            <p:ph type="dt" sz="half" idx="10"/>
          </p:nvPr>
        </p:nvSpPr>
        <p:spPr/>
        <p:txBody>
          <a:bodyPr/>
          <a:lstStyle/>
          <a:p>
            <a:fld id="{54480207-6D92-4A2E-8D1F-CF32E9980CCB}" type="datetime1">
              <a:rPr lang="en-US" smtClean="0"/>
              <a:pPr/>
              <a:t>3/18/2025</a:t>
            </a:fld>
            <a:endParaRPr lang="en-GB"/>
          </a:p>
        </p:txBody>
      </p:sp>
      <p:sp>
        <p:nvSpPr>
          <p:cNvPr id="5" name="Footer Placeholder 4">
            <a:extLst>
              <a:ext uri="{FF2B5EF4-FFF2-40B4-BE49-F238E27FC236}">
                <a16:creationId xmlns:a16="http://schemas.microsoft.com/office/drawing/2014/main" id="{0E8F25E2-040F-43B6-9696-9E8ABBC41F65}"/>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E84C894D-5081-40D0-93D4-20CD3D1D5B42}"/>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96295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1D35-56CD-4901-8AFB-9AB898C643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51B091-C019-4B70-BBAC-75B962EF31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DE5A49-1F87-49E2-94D2-DCEF58C532E1}"/>
              </a:ext>
            </a:extLst>
          </p:cNvPr>
          <p:cNvSpPr>
            <a:spLocks noGrp="1"/>
          </p:cNvSpPr>
          <p:nvPr>
            <p:ph type="dt" sz="half" idx="10"/>
          </p:nvPr>
        </p:nvSpPr>
        <p:spPr/>
        <p:txBody>
          <a:bodyPr/>
          <a:lstStyle/>
          <a:p>
            <a:fld id="{6187390D-D41A-4EC6-AEB6-D9B2B746EC70}" type="datetime1">
              <a:rPr lang="en-US" smtClean="0"/>
              <a:pPr/>
              <a:t>3/18/2025</a:t>
            </a:fld>
            <a:endParaRPr lang="en-GB"/>
          </a:p>
        </p:txBody>
      </p:sp>
      <p:sp>
        <p:nvSpPr>
          <p:cNvPr id="5" name="Footer Placeholder 4">
            <a:extLst>
              <a:ext uri="{FF2B5EF4-FFF2-40B4-BE49-F238E27FC236}">
                <a16:creationId xmlns:a16="http://schemas.microsoft.com/office/drawing/2014/main" id="{8ECFD628-5D7F-4F1F-BF37-156EFB7B3755}"/>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C64A9D44-9313-42AB-88A4-A7136E959947}"/>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90073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FE27-2A98-4EFA-89E1-6C66938E0FF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75C5D5-F332-4237-8D54-F762D3C8B4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7680A5-75B3-47BC-A98D-4CC67600D9E8}"/>
              </a:ext>
            </a:extLst>
          </p:cNvPr>
          <p:cNvSpPr>
            <a:spLocks noGrp="1"/>
          </p:cNvSpPr>
          <p:nvPr>
            <p:ph type="dt" sz="half" idx="10"/>
          </p:nvPr>
        </p:nvSpPr>
        <p:spPr/>
        <p:txBody>
          <a:bodyPr/>
          <a:lstStyle/>
          <a:p>
            <a:fld id="{5CF2AD47-6B98-4D82-867D-CD86E57DF61A}" type="datetime1">
              <a:rPr lang="en-US" smtClean="0"/>
              <a:pPr/>
              <a:t>3/18/2025</a:t>
            </a:fld>
            <a:endParaRPr lang="en-GB"/>
          </a:p>
        </p:txBody>
      </p:sp>
      <p:sp>
        <p:nvSpPr>
          <p:cNvPr id="5" name="Footer Placeholder 4">
            <a:extLst>
              <a:ext uri="{FF2B5EF4-FFF2-40B4-BE49-F238E27FC236}">
                <a16:creationId xmlns:a16="http://schemas.microsoft.com/office/drawing/2014/main" id="{EA6FEC93-4285-42A6-B663-C859CC21018F}"/>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4BFC5C65-5C79-4D1E-AD4D-959A393AE8A9}"/>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140723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3D1A-DAAA-41DE-A80B-EC9680F175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9A0E1B-C172-4D9C-8564-1FC66B78443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A96536-42C6-4BB9-8E73-5E324333AD6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65AE9B-5A36-4305-896C-620791F7E820}"/>
              </a:ext>
            </a:extLst>
          </p:cNvPr>
          <p:cNvSpPr>
            <a:spLocks noGrp="1"/>
          </p:cNvSpPr>
          <p:nvPr>
            <p:ph type="dt" sz="half" idx="10"/>
          </p:nvPr>
        </p:nvSpPr>
        <p:spPr/>
        <p:txBody>
          <a:bodyPr/>
          <a:lstStyle/>
          <a:p>
            <a:fld id="{F5C68903-366D-460B-9AD5-00399F5CA010}" type="datetime1">
              <a:rPr lang="en-US" smtClean="0"/>
              <a:pPr/>
              <a:t>3/18/2025</a:t>
            </a:fld>
            <a:endParaRPr lang="en-GB"/>
          </a:p>
        </p:txBody>
      </p:sp>
      <p:sp>
        <p:nvSpPr>
          <p:cNvPr id="6" name="Footer Placeholder 5">
            <a:extLst>
              <a:ext uri="{FF2B5EF4-FFF2-40B4-BE49-F238E27FC236}">
                <a16:creationId xmlns:a16="http://schemas.microsoft.com/office/drawing/2014/main" id="{85BAC8F3-8679-4AAF-A2B2-61F47C5086C3}"/>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75B621B1-850F-405F-A057-305FADDD3431}"/>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35257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C850-5C66-4F08-AA23-33E4A3EF172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187729-2CA5-4098-AB9E-B44C9D5C69E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5F4CED2-80A0-4F53-8AA9-08D4EC064D9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BE04AD-2489-4A4A-A159-1474F041BE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B7ED023-7CE1-47D2-BCF9-6611A69B048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6347DD-570F-4A0F-B520-7016DFC9F3B9}"/>
              </a:ext>
            </a:extLst>
          </p:cNvPr>
          <p:cNvSpPr>
            <a:spLocks noGrp="1"/>
          </p:cNvSpPr>
          <p:nvPr>
            <p:ph type="dt" sz="half" idx="10"/>
          </p:nvPr>
        </p:nvSpPr>
        <p:spPr/>
        <p:txBody>
          <a:bodyPr/>
          <a:lstStyle/>
          <a:p>
            <a:fld id="{31D883DA-6C5C-4438-A4EC-2C755D4835D8}" type="datetime1">
              <a:rPr lang="en-US" smtClean="0"/>
              <a:pPr/>
              <a:t>3/18/2025</a:t>
            </a:fld>
            <a:endParaRPr lang="en-GB"/>
          </a:p>
        </p:txBody>
      </p:sp>
      <p:sp>
        <p:nvSpPr>
          <p:cNvPr id="8" name="Footer Placeholder 7">
            <a:extLst>
              <a:ext uri="{FF2B5EF4-FFF2-40B4-BE49-F238E27FC236}">
                <a16:creationId xmlns:a16="http://schemas.microsoft.com/office/drawing/2014/main" id="{F32B3A30-D29D-4361-9FAA-B0C7052FECB5}"/>
              </a:ext>
            </a:extLst>
          </p:cNvPr>
          <p:cNvSpPr>
            <a:spLocks noGrp="1"/>
          </p:cNvSpPr>
          <p:nvPr>
            <p:ph type="ftr" sz="quarter" idx="11"/>
          </p:nvPr>
        </p:nvSpPr>
        <p:spPr/>
        <p:txBody>
          <a:bodyPr/>
          <a:lstStyle/>
          <a:p>
            <a:r>
              <a:rPr lang="en-GB"/>
              <a:t>1.4.1 The meaning of market failure</a:t>
            </a:r>
          </a:p>
        </p:txBody>
      </p:sp>
      <p:sp>
        <p:nvSpPr>
          <p:cNvPr id="9" name="Slide Number Placeholder 8">
            <a:extLst>
              <a:ext uri="{FF2B5EF4-FFF2-40B4-BE49-F238E27FC236}">
                <a16:creationId xmlns:a16="http://schemas.microsoft.com/office/drawing/2014/main" id="{AE88A5DF-7297-4915-8C90-CF2B12E67014}"/>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67097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4DF9-04BC-4D5E-9557-5C04C1BA9F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903BE7-40C7-444C-BBB1-AAD62DC46B91}"/>
              </a:ext>
            </a:extLst>
          </p:cNvPr>
          <p:cNvSpPr>
            <a:spLocks noGrp="1"/>
          </p:cNvSpPr>
          <p:nvPr>
            <p:ph type="dt" sz="half" idx="10"/>
          </p:nvPr>
        </p:nvSpPr>
        <p:spPr/>
        <p:txBody>
          <a:bodyPr/>
          <a:lstStyle/>
          <a:p>
            <a:fld id="{520FE39F-B4B7-4DE8-BBE1-D95255806007}" type="datetime1">
              <a:rPr lang="en-US" smtClean="0"/>
              <a:pPr/>
              <a:t>3/18/2025</a:t>
            </a:fld>
            <a:endParaRPr lang="en-GB"/>
          </a:p>
        </p:txBody>
      </p:sp>
      <p:sp>
        <p:nvSpPr>
          <p:cNvPr id="4" name="Footer Placeholder 3">
            <a:extLst>
              <a:ext uri="{FF2B5EF4-FFF2-40B4-BE49-F238E27FC236}">
                <a16:creationId xmlns:a16="http://schemas.microsoft.com/office/drawing/2014/main" id="{B0DC46E5-3B79-425A-9099-5100639F2B74}"/>
              </a:ext>
            </a:extLst>
          </p:cNvPr>
          <p:cNvSpPr>
            <a:spLocks noGrp="1"/>
          </p:cNvSpPr>
          <p:nvPr>
            <p:ph type="ftr" sz="quarter" idx="11"/>
          </p:nvPr>
        </p:nvSpPr>
        <p:spPr/>
        <p:txBody>
          <a:bodyPr/>
          <a:lstStyle/>
          <a:p>
            <a:r>
              <a:rPr lang="en-GB"/>
              <a:t>1.4.1 The meaning of market failure</a:t>
            </a:r>
          </a:p>
        </p:txBody>
      </p:sp>
      <p:sp>
        <p:nvSpPr>
          <p:cNvPr id="5" name="Slide Number Placeholder 4">
            <a:extLst>
              <a:ext uri="{FF2B5EF4-FFF2-40B4-BE49-F238E27FC236}">
                <a16:creationId xmlns:a16="http://schemas.microsoft.com/office/drawing/2014/main" id="{71E9FDBE-2980-46C8-B50A-C9847283E143}"/>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80670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EDD92-2FF5-4C9C-AEF5-F0ABA75A3818}"/>
              </a:ext>
            </a:extLst>
          </p:cNvPr>
          <p:cNvSpPr>
            <a:spLocks noGrp="1"/>
          </p:cNvSpPr>
          <p:nvPr>
            <p:ph type="dt" sz="half" idx="10"/>
          </p:nvPr>
        </p:nvSpPr>
        <p:spPr/>
        <p:txBody>
          <a:bodyPr/>
          <a:lstStyle/>
          <a:p>
            <a:fld id="{9E3C8E02-F8BA-4752-B8B2-155C9CF3B77D}" type="datetime1">
              <a:rPr lang="en-US" smtClean="0"/>
              <a:pPr/>
              <a:t>3/18/2025</a:t>
            </a:fld>
            <a:endParaRPr lang="en-GB"/>
          </a:p>
        </p:txBody>
      </p:sp>
      <p:sp>
        <p:nvSpPr>
          <p:cNvPr id="3" name="Footer Placeholder 2">
            <a:extLst>
              <a:ext uri="{FF2B5EF4-FFF2-40B4-BE49-F238E27FC236}">
                <a16:creationId xmlns:a16="http://schemas.microsoft.com/office/drawing/2014/main" id="{F7F3C0A2-59FC-4F68-BD63-65AC594E2511}"/>
              </a:ext>
            </a:extLst>
          </p:cNvPr>
          <p:cNvSpPr>
            <a:spLocks noGrp="1"/>
          </p:cNvSpPr>
          <p:nvPr>
            <p:ph type="ftr" sz="quarter" idx="11"/>
          </p:nvPr>
        </p:nvSpPr>
        <p:spPr/>
        <p:txBody>
          <a:bodyPr/>
          <a:lstStyle/>
          <a:p>
            <a:r>
              <a:rPr lang="en-GB"/>
              <a:t>1.4.1 The meaning of market failure</a:t>
            </a:r>
          </a:p>
        </p:txBody>
      </p:sp>
      <p:sp>
        <p:nvSpPr>
          <p:cNvPr id="4" name="Slide Number Placeholder 3">
            <a:extLst>
              <a:ext uri="{FF2B5EF4-FFF2-40B4-BE49-F238E27FC236}">
                <a16:creationId xmlns:a16="http://schemas.microsoft.com/office/drawing/2014/main" id="{C6D484CC-F5C1-43F5-A900-644069357E2F}"/>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48227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842C-D2AC-49E5-AB9B-3AA64993201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605CFB-EC3E-4EBF-9999-BF277C4B69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D841A8-CA93-4DD4-9973-0922209884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B4C35B9-845E-4F5B-BB7C-1792C1624444}"/>
              </a:ext>
            </a:extLst>
          </p:cNvPr>
          <p:cNvSpPr>
            <a:spLocks noGrp="1"/>
          </p:cNvSpPr>
          <p:nvPr>
            <p:ph type="dt" sz="half" idx="10"/>
          </p:nvPr>
        </p:nvSpPr>
        <p:spPr/>
        <p:txBody>
          <a:bodyPr/>
          <a:lstStyle/>
          <a:p>
            <a:fld id="{2E85F6F8-8FBA-4F26-9800-0F833715770D}" type="datetime1">
              <a:rPr lang="en-US" smtClean="0"/>
              <a:pPr/>
              <a:t>3/18/2025</a:t>
            </a:fld>
            <a:endParaRPr lang="en-GB"/>
          </a:p>
        </p:txBody>
      </p:sp>
      <p:sp>
        <p:nvSpPr>
          <p:cNvPr id="6" name="Footer Placeholder 5">
            <a:extLst>
              <a:ext uri="{FF2B5EF4-FFF2-40B4-BE49-F238E27FC236}">
                <a16:creationId xmlns:a16="http://schemas.microsoft.com/office/drawing/2014/main" id="{11D9087D-23B0-4EE9-B9D5-8F9C0DD1AEA2}"/>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62415263-D4A3-45D5-9013-F5AF1A96BA45}"/>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46389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684B-DB0F-4C49-8AE5-94AE1454EB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80419E-F278-45E7-8A3E-3F65219020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D102D55-DF1C-43AB-AC32-A6ED0D7FF1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E000EA8-805C-4411-8444-548C812CA147}"/>
              </a:ext>
            </a:extLst>
          </p:cNvPr>
          <p:cNvSpPr>
            <a:spLocks noGrp="1"/>
          </p:cNvSpPr>
          <p:nvPr>
            <p:ph type="dt" sz="half" idx="10"/>
          </p:nvPr>
        </p:nvSpPr>
        <p:spPr/>
        <p:txBody>
          <a:bodyPr/>
          <a:lstStyle/>
          <a:p>
            <a:fld id="{8FBCD364-AECF-4565-8F42-94AB3F4CAB51}" type="datetime1">
              <a:rPr lang="en-US" smtClean="0"/>
              <a:pPr/>
              <a:t>3/18/2025</a:t>
            </a:fld>
            <a:endParaRPr lang="en-GB"/>
          </a:p>
        </p:txBody>
      </p:sp>
      <p:sp>
        <p:nvSpPr>
          <p:cNvPr id="6" name="Footer Placeholder 5">
            <a:extLst>
              <a:ext uri="{FF2B5EF4-FFF2-40B4-BE49-F238E27FC236}">
                <a16:creationId xmlns:a16="http://schemas.microsoft.com/office/drawing/2014/main" id="{6B78DB4C-ECF6-46AA-BEA4-5D50DB18BA8B}"/>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025DDA8B-C193-4C4F-892A-668E89D95D2C}"/>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146242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91CFC-DF69-4ADC-8AF1-BE7E9995D5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9A40A0-458B-47F5-A156-220C62FFDCA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8BC92-5FC2-4CD9-9166-DD07098483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6295EE-E9DF-4F74-8D7E-94BDE7766083}" type="datetime1">
              <a:rPr lang="en-US" smtClean="0"/>
              <a:pPr/>
              <a:t>3/18/2025</a:t>
            </a:fld>
            <a:endParaRPr lang="en-GB"/>
          </a:p>
        </p:txBody>
      </p:sp>
      <p:sp>
        <p:nvSpPr>
          <p:cNvPr id="5" name="Footer Placeholder 4">
            <a:extLst>
              <a:ext uri="{FF2B5EF4-FFF2-40B4-BE49-F238E27FC236}">
                <a16:creationId xmlns:a16="http://schemas.microsoft.com/office/drawing/2014/main" id="{58E7D8DF-5863-4050-B704-86E1605B265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1.4.1 The meaning of market failure</a:t>
            </a:r>
          </a:p>
        </p:txBody>
      </p:sp>
      <p:sp>
        <p:nvSpPr>
          <p:cNvPr id="6" name="Slide Number Placeholder 5">
            <a:extLst>
              <a:ext uri="{FF2B5EF4-FFF2-40B4-BE49-F238E27FC236}">
                <a16:creationId xmlns:a16="http://schemas.microsoft.com/office/drawing/2014/main" id="{43F92197-BD37-47C3-93DD-A1804758DA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52EB75-A76F-4F4A-9051-0F946D070F9F}" type="slidenum">
              <a:rPr lang="en-GB" smtClean="0"/>
              <a:pPr/>
              <a:t>‹#›</a:t>
            </a:fld>
            <a:endParaRPr lang="en-GB"/>
          </a:p>
        </p:txBody>
      </p:sp>
    </p:spTree>
    <p:extLst>
      <p:ext uri="{BB962C8B-B14F-4D97-AF65-F5344CB8AC3E}">
        <p14:creationId xmlns:p14="http://schemas.microsoft.com/office/powerpoint/2010/main" val="39876129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exampaperspractice.co.uk/"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1.xml"/><Relationship Id="rId11" Type="http://schemas.openxmlformats.org/officeDocument/2006/relationships/hyperlink" Target="http://www.exampaperspractice.co.uk/" TargetMode="Externa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9.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2.xml"/><Relationship Id="rId11" Type="http://schemas.openxmlformats.org/officeDocument/2006/relationships/hyperlink" Target="http://www.exampaperspractice.co.uk/" TargetMode="External"/><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3.xml"/><Relationship Id="rId11" Type="http://schemas.openxmlformats.org/officeDocument/2006/relationships/hyperlink" Target="http://www.exampaperspractice.co.uk/" TargetMode="External"/><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www.exampaperspractice.co.uk/" TargetMode="Externa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hyperlink" Target="http://www.exampaperspractice.co.uk/" TargetMode="Externa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www.businessnewsdaily.com/images/i/3317/iFF/shutterstock_88790245.jpg?1354122509"/>
          <p:cNvPicPr>
            <a:picLocks noChangeAspect="1" noChangeArrowheads="1"/>
          </p:cNvPicPr>
          <p:nvPr/>
        </p:nvPicPr>
        <p:blipFill rotWithShape="1">
          <a:blip r:embed="rId4" cstate="print"/>
          <a:srcRect l="7642" r="29158"/>
          <a:stretch/>
        </p:blipFill>
        <p:spPr bwMode="auto">
          <a:xfrm>
            <a:off x="2642616" y="10"/>
            <a:ext cx="6501384"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358485" y="1122363"/>
            <a:ext cx="3017520" cy="3204134"/>
          </a:xfrm>
        </p:spPr>
        <p:txBody>
          <a:bodyPr anchor="b">
            <a:normAutofit/>
          </a:bodyPr>
          <a:lstStyle/>
          <a:p>
            <a:pPr algn="l"/>
            <a:r>
              <a:rPr lang="en-GB" sz="4200" dirty="0"/>
              <a:t>4.4.2 Demand-side policies </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86BEDB2-9F3F-DBDD-8F3C-B9F76CF2DEF9}"/>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D2BFD285-5A1D-2BB7-5835-7C8DE93FB46E}"/>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757FC214-59F7-52BA-BDF9-DB7E0D71665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D1AB6EF-C3AD-6F5F-6AF1-12DE96093381}"/>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58FF-91A4-405F-9952-63AAF857EFAF}"/>
              </a:ext>
            </a:extLst>
          </p:cNvPr>
          <p:cNvSpPr>
            <a:spLocks noGrp="1"/>
          </p:cNvSpPr>
          <p:nvPr>
            <p:ph type="title"/>
          </p:nvPr>
        </p:nvSpPr>
        <p:spPr>
          <a:xfrm>
            <a:off x="628650" y="2996952"/>
            <a:ext cx="7886700" cy="1325563"/>
          </a:xfrm>
        </p:spPr>
        <p:txBody>
          <a:bodyPr>
            <a:normAutofit/>
          </a:bodyPr>
          <a:lstStyle/>
          <a:p>
            <a:r>
              <a:rPr lang="en-GB" sz="2000" b="1" dirty="0"/>
              <a:t>Discuss the most effective policy to reduce inflation.</a:t>
            </a:r>
          </a:p>
        </p:txBody>
      </p:sp>
      <p:sp>
        <p:nvSpPr>
          <p:cNvPr id="3" name="Content Placeholder 2">
            <a:extLst>
              <a:ext uri="{FF2B5EF4-FFF2-40B4-BE49-F238E27FC236}">
                <a16:creationId xmlns:a16="http://schemas.microsoft.com/office/drawing/2014/main" id="{7572334B-31C5-458D-A447-B54F17374433}"/>
              </a:ext>
            </a:extLst>
          </p:cNvPr>
          <p:cNvSpPr>
            <a:spLocks noGrp="1"/>
          </p:cNvSpPr>
          <p:nvPr>
            <p:ph idx="1"/>
          </p:nvPr>
        </p:nvSpPr>
        <p:spPr>
          <a:xfrm>
            <a:off x="628650" y="4005063"/>
            <a:ext cx="5671542" cy="2171899"/>
          </a:xfrm>
        </p:spPr>
        <p:txBody>
          <a:bodyPr>
            <a:normAutofit fontScale="92500" lnSpcReduction="20000"/>
          </a:bodyPr>
          <a:lstStyle/>
          <a:p>
            <a:r>
              <a:rPr lang="en-GB" b="1" dirty="0">
                <a:solidFill>
                  <a:srgbClr val="00B050"/>
                </a:solidFill>
              </a:rPr>
              <a:t>Increase interest rates</a:t>
            </a:r>
          </a:p>
          <a:p>
            <a:pPr lvl="1"/>
            <a:r>
              <a:rPr lang="en-GB" b="1" dirty="0">
                <a:solidFill>
                  <a:srgbClr val="00B050"/>
                </a:solidFill>
              </a:rPr>
              <a:t>Saving more attractive</a:t>
            </a:r>
          </a:p>
          <a:p>
            <a:pPr lvl="1"/>
            <a:r>
              <a:rPr lang="en-GB" b="1" dirty="0">
                <a:solidFill>
                  <a:srgbClr val="00B050"/>
                </a:solidFill>
              </a:rPr>
              <a:t>MPS increases</a:t>
            </a:r>
          </a:p>
          <a:p>
            <a:pPr lvl="1"/>
            <a:r>
              <a:rPr lang="en-GB" b="1" dirty="0">
                <a:solidFill>
                  <a:srgbClr val="00B050"/>
                </a:solidFill>
              </a:rPr>
              <a:t>Consumption falls © 65%</a:t>
            </a:r>
          </a:p>
          <a:p>
            <a:pPr lvl="1"/>
            <a:r>
              <a:rPr lang="en-GB" b="1" dirty="0">
                <a:solidFill>
                  <a:srgbClr val="00B050"/>
                </a:solidFill>
              </a:rPr>
              <a:t>AD shifts to the left (Diagram)</a:t>
            </a:r>
          </a:p>
          <a:p>
            <a:r>
              <a:rPr lang="en-GB" b="1" dirty="0">
                <a:solidFill>
                  <a:srgbClr val="00B050"/>
                </a:solidFill>
              </a:rPr>
              <a:t>Fiscal policy</a:t>
            </a:r>
          </a:p>
          <a:p>
            <a:pPr lvl="1"/>
            <a:r>
              <a:rPr lang="en-GB" b="1" dirty="0">
                <a:solidFill>
                  <a:srgbClr val="00B050"/>
                </a:solidFill>
              </a:rPr>
              <a:t>Increase taxes on individuals</a:t>
            </a:r>
          </a:p>
          <a:p>
            <a:pPr lvl="2"/>
            <a:r>
              <a:rPr lang="en-GB" b="1" dirty="0">
                <a:solidFill>
                  <a:srgbClr val="00B050"/>
                </a:solidFill>
              </a:rPr>
              <a:t>Less disposable income </a:t>
            </a:r>
            <a:r>
              <a:rPr lang="en-GB" b="1" dirty="0">
                <a:solidFill>
                  <a:srgbClr val="00B050"/>
                </a:solidFill>
                <a:sym typeface="Wingdings" panose="05000000000000000000" pitchFamily="2" charset="2"/>
              </a:rPr>
              <a:t> </a:t>
            </a:r>
            <a:r>
              <a:rPr lang="en-GB" b="1" dirty="0">
                <a:solidFill>
                  <a:srgbClr val="00B050"/>
                </a:solidFill>
              </a:rPr>
              <a:t>Reduce consumption </a:t>
            </a:r>
            <a:r>
              <a:rPr lang="en-GB" b="1" dirty="0">
                <a:solidFill>
                  <a:srgbClr val="00B050"/>
                </a:solidFill>
                <a:sym typeface="Wingdings" panose="05000000000000000000" pitchFamily="2" charset="2"/>
              </a:rPr>
              <a:t> lay workers off   higher unemployment  Less tax income AD falls</a:t>
            </a:r>
            <a:endParaRPr lang="en-GB" b="1" dirty="0">
              <a:solidFill>
                <a:srgbClr val="00B050"/>
              </a:solidFill>
            </a:endParaRPr>
          </a:p>
          <a:p>
            <a:pPr lvl="1"/>
            <a:endParaRPr lang="en-GB" dirty="0"/>
          </a:p>
        </p:txBody>
      </p:sp>
      <p:pic>
        <p:nvPicPr>
          <p:cNvPr id="4" name="Picture 3">
            <a:extLst>
              <a:ext uri="{FF2B5EF4-FFF2-40B4-BE49-F238E27FC236}">
                <a16:creationId xmlns:a16="http://schemas.microsoft.com/office/drawing/2014/main" id="{F5582C4D-E975-AA70-9326-5DAD0D892E5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27E73795-12DA-00B1-BA87-E1C9D6346D4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0A7F729A-1219-A3B9-4BD4-DE5A0E6D4680}"/>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0598C8B-CC6E-7658-CC2A-7957EDB79857}"/>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86436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Freeform: Shape 4119">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0273"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4122" name="Freeform: Shape 4121">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28557"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573788" y="662400"/>
            <a:ext cx="2538000" cy="1492132"/>
          </a:xfrm>
        </p:spPr>
        <p:txBody>
          <a:bodyPr anchor="t">
            <a:normAutofit/>
          </a:bodyPr>
          <a:lstStyle/>
          <a:p>
            <a:r>
              <a:rPr lang="en-GB">
                <a:solidFill>
                  <a:schemeClr val="bg1"/>
                </a:solidFill>
                <a:cs typeface="Calibri Light"/>
              </a:rPr>
              <a:t>Task</a:t>
            </a:r>
            <a:endParaRPr lang="en-GB">
              <a:solidFill>
                <a:schemeClr val="bg1"/>
              </a:solidFill>
            </a:endParaRPr>
          </a:p>
        </p:txBody>
      </p:sp>
      <p:sp>
        <p:nvSpPr>
          <p:cNvPr id="3" name="Content Placeholder 2"/>
          <p:cNvSpPr>
            <a:spLocks noGrp="1"/>
          </p:cNvSpPr>
          <p:nvPr>
            <p:ph idx="1"/>
          </p:nvPr>
        </p:nvSpPr>
        <p:spPr>
          <a:xfrm>
            <a:off x="573788" y="2286000"/>
            <a:ext cx="2538000" cy="3844800"/>
          </a:xfrm>
        </p:spPr>
        <p:txBody>
          <a:bodyPr vert="horz" lIns="91440" tIns="45720" rIns="91440" bIns="45720" rtlCol="0" anchor="t">
            <a:normAutofit/>
          </a:bodyPr>
          <a:lstStyle/>
          <a:p>
            <a:r>
              <a:rPr lang="en-GB" sz="1700" dirty="0">
                <a:solidFill>
                  <a:schemeClr val="bg1">
                    <a:alpha val="60000"/>
                  </a:schemeClr>
                </a:solidFill>
                <a:cs typeface="Calibri"/>
              </a:rPr>
              <a:t>Task 1: What is this diagram showing?</a:t>
            </a:r>
          </a:p>
          <a:p>
            <a:r>
              <a:rPr lang="en-GB" sz="1700" dirty="0">
                <a:solidFill>
                  <a:schemeClr val="bg1">
                    <a:alpha val="60000"/>
                  </a:schemeClr>
                </a:solidFill>
                <a:cs typeface="Calibri"/>
              </a:rPr>
              <a:t>Task 2: How may this occur?</a:t>
            </a:r>
          </a:p>
        </p:txBody>
      </p:sp>
      <p:pic>
        <p:nvPicPr>
          <p:cNvPr id="4098" name="Picture 2" descr="https://www.economicshelp.org/wp-content/uploads/2015/08/fall-ad-full-capacity-600x412.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58289" y="1878468"/>
            <a:ext cx="4510639" cy="3101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A704B08-0E57-C2C4-8D78-53FEE6C75F6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50528289-4C4C-C06D-83F6-CE591C5876D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7AF172A2-8158-4CDB-88D0-289DD80DC6B4}"/>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4CD9F37-CFBC-5523-CF0E-B22291DF3098}"/>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42258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B3E8-87C6-44DD-BFEC-95E55095CB17}"/>
              </a:ext>
            </a:extLst>
          </p:cNvPr>
          <p:cNvSpPr>
            <a:spLocks noGrp="1"/>
          </p:cNvSpPr>
          <p:nvPr>
            <p:ph type="title"/>
          </p:nvPr>
        </p:nvSpPr>
        <p:spPr/>
        <p:txBody>
          <a:bodyPr>
            <a:normAutofit/>
          </a:bodyPr>
          <a:lstStyle/>
          <a:p>
            <a:r>
              <a:rPr lang="en-GB" dirty="0"/>
              <a:t>Task 3: Discuss whether this Is this a bad thing for an economy?</a:t>
            </a:r>
          </a:p>
        </p:txBody>
      </p:sp>
      <p:sp>
        <p:nvSpPr>
          <p:cNvPr id="3" name="Content Placeholder 2">
            <a:extLst>
              <a:ext uri="{FF2B5EF4-FFF2-40B4-BE49-F238E27FC236}">
                <a16:creationId xmlns:a16="http://schemas.microsoft.com/office/drawing/2014/main" id="{1CD5F383-B59C-4392-9A6D-77419B92A363}"/>
              </a:ext>
            </a:extLst>
          </p:cNvPr>
          <p:cNvSpPr>
            <a:spLocks noGrp="1"/>
          </p:cNvSpPr>
          <p:nvPr>
            <p:ph idx="1"/>
          </p:nvPr>
        </p:nvSpPr>
        <p:spPr>
          <a:xfrm>
            <a:off x="641866" y="1878468"/>
            <a:ext cx="7886700" cy="4351338"/>
          </a:xfrm>
        </p:spPr>
        <p:txBody>
          <a:bodyPr/>
          <a:lstStyle/>
          <a:p>
            <a:endParaRPr lang="en-GB" dirty="0">
              <a:sym typeface="Wingdings" panose="05000000000000000000" pitchFamily="2" charset="2"/>
            </a:endParaRPr>
          </a:p>
          <a:p>
            <a:endParaRPr lang="en-GB" dirty="0"/>
          </a:p>
        </p:txBody>
      </p:sp>
      <p:pic>
        <p:nvPicPr>
          <p:cNvPr id="5" name="Picture 2" descr="https://www.economicshelp.org/wp-content/uploads/2015/08/fall-ad-full-capacity-600x412.jpg">
            <a:extLst>
              <a:ext uri="{FF2B5EF4-FFF2-40B4-BE49-F238E27FC236}">
                <a16:creationId xmlns:a16="http://schemas.microsoft.com/office/drawing/2014/main" id="{4FC50B72-F8AF-4B3D-B0E4-6F2BDF2A1A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8289" y="1878468"/>
            <a:ext cx="4510639" cy="3101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727ADAF-731E-8C02-2467-48A028547CB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D71FF992-F9FF-B26E-A9FB-FCB9A3C3AEF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059B0B80-6308-4A16-DB51-764B9143F1C1}"/>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BC9F6E8-306D-889B-D807-9D33DB6C94BF}"/>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62828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B3E8-87C6-44DD-BFEC-95E55095CB17}"/>
              </a:ext>
            </a:extLst>
          </p:cNvPr>
          <p:cNvSpPr>
            <a:spLocks noGrp="1"/>
          </p:cNvSpPr>
          <p:nvPr>
            <p:ph type="title"/>
          </p:nvPr>
        </p:nvSpPr>
        <p:spPr/>
        <p:txBody>
          <a:bodyPr>
            <a:normAutofit/>
          </a:bodyPr>
          <a:lstStyle/>
          <a:p>
            <a:r>
              <a:rPr lang="en-GB" dirty="0"/>
              <a:t>Task 3: Discuss whether this Is this a bad thing for an economy?</a:t>
            </a:r>
          </a:p>
        </p:txBody>
      </p:sp>
      <p:sp>
        <p:nvSpPr>
          <p:cNvPr id="3" name="Content Placeholder 2">
            <a:extLst>
              <a:ext uri="{FF2B5EF4-FFF2-40B4-BE49-F238E27FC236}">
                <a16:creationId xmlns:a16="http://schemas.microsoft.com/office/drawing/2014/main" id="{1CD5F383-B59C-4392-9A6D-77419B92A363}"/>
              </a:ext>
            </a:extLst>
          </p:cNvPr>
          <p:cNvSpPr>
            <a:spLocks noGrp="1"/>
          </p:cNvSpPr>
          <p:nvPr>
            <p:ph idx="1"/>
          </p:nvPr>
        </p:nvSpPr>
        <p:spPr>
          <a:xfrm>
            <a:off x="641866" y="1878468"/>
            <a:ext cx="7886700" cy="4351338"/>
          </a:xfrm>
        </p:spPr>
        <p:txBody>
          <a:bodyPr/>
          <a:lstStyle/>
          <a:p>
            <a:r>
              <a:rPr lang="en-GB" dirty="0"/>
              <a:t>Bad thing </a:t>
            </a:r>
            <a:r>
              <a:rPr lang="en-GB" dirty="0">
                <a:sym typeface="Wingdings" panose="05000000000000000000" pitchFamily="2" charset="2"/>
              </a:rPr>
              <a:t> interest rates are higher  appreciation in the exchange rate SPICED  Leads to less exports  Net exports reduced  Continued low economic growth.</a:t>
            </a:r>
          </a:p>
          <a:p>
            <a:endParaRPr lang="en-GB" dirty="0">
              <a:sym typeface="Wingdings" panose="05000000000000000000" pitchFamily="2" charset="2"/>
            </a:endParaRPr>
          </a:p>
          <a:p>
            <a:r>
              <a:rPr lang="en-GB" dirty="0">
                <a:sym typeface="Wingdings" panose="05000000000000000000" pitchFamily="2" charset="2"/>
              </a:rPr>
              <a:t>Good thing  ATM high rate of inflation  Needs to be controlled  Reduce disposable income  IR rise or fiscal policy (higher taxes)  less consumption  more businesses laying off staff  higher unemployment  Lower wages  inflation reduces  Over time we recover and demand starts to rise.</a:t>
            </a:r>
          </a:p>
          <a:p>
            <a:endParaRPr lang="en-GB" dirty="0">
              <a:sym typeface="Wingdings" panose="05000000000000000000" pitchFamily="2" charset="2"/>
            </a:endParaRPr>
          </a:p>
          <a:p>
            <a:endParaRPr lang="en-GB" dirty="0"/>
          </a:p>
        </p:txBody>
      </p:sp>
      <p:pic>
        <p:nvPicPr>
          <p:cNvPr id="4" name="Picture 2" descr="https://www.economicshelp.org/wp-content/uploads/2015/08/fall-ad-full-capacity-600x412.jpg">
            <a:extLst>
              <a:ext uri="{FF2B5EF4-FFF2-40B4-BE49-F238E27FC236}">
                <a16:creationId xmlns:a16="http://schemas.microsoft.com/office/drawing/2014/main" id="{0A495298-8D21-42D2-BFF4-4F62FB4A12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5238" y="4725144"/>
            <a:ext cx="2700784" cy="1856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F758F0-4290-123F-E612-83C2941CC7D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0F2341F7-A8BA-4AD1-D4C6-0355552237D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CF5F90BD-16E1-A3B1-2AAD-08BB677FCF1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C725824-4F51-61FC-A2E4-67AC8721386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98280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2" name="Rectangle 513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Inflation</a:t>
            </a:r>
          </a:p>
        </p:txBody>
      </p:sp>
      <p:pic>
        <p:nvPicPr>
          <p:cNvPr id="5122" name="Picture 2" descr="causes-of-inflati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600" y="1715168"/>
            <a:ext cx="8178799" cy="43143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4435E8-E2AA-A7E5-CD47-0F708DBED8D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CCA8BA03-0EBE-6849-F90B-394EDA5113C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21A4CA1A-0602-971F-A0E6-DC329D58A82D}"/>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2E646C2-92BF-4A35-5C56-93486F0B66F9}"/>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9626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6"/>
            <a:ext cx="4939868" cy="1676603"/>
          </a:xfrm>
        </p:spPr>
        <p:txBody>
          <a:bodyPr>
            <a:normAutofit/>
          </a:bodyPr>
          <a:lstStyle/>
          <a:p>
            <a:r>
              <a:rPr lang="en-GB" sz="4700" dirty="0">
                <a:cs typeface="Calibri Light"/>
              </a:rPr>
              <a:t>Summary of Main causes of inflation</a:t>
            </a:r>
          </a:p>
        </p:txBody>
      </p:sp>
      <p:pic>
        <p:nvPicPr>
          <p:cNvPr id="6" name="Picture 5">
            <a:extLst>
              <a:ext uri="{FF2B5EF4-FFF2-40B4-BE49-F238E27FC236}">
                <a16:creationId xmlns:a16="http://schemas.microsoft.com/office/drawing/2014/main" id="{7F06B31D-94C7-7A07-17E0-B81448451176}"/>
              </a:ext>
            </a:extLst>
          </p:cNvPr>
          <p:cNvPicPr>
            <a:picLocks noChangeAspect="1"/>
          </p:cNvPicPr>
          <p:nvPr/>
        </p:nvPicPr>
        <p:blipFill rotWithShape="1">
          <a:blip r:embed="rId3"/>
          <a:srcRect l="32847" r="33364" b="-3"/>
          <a:stretch/>
        </p:blipFill>
        <p:spPr>
          <a:xfrm>
            <a:off x="20" y="10"/>
            <a:ext cx="3476673" cy="6857990"/>
          </a:xfrm>
          <a:prstGeom prst="rect">
            <a:avLst/>
          </a:prstGeom>
          <a:effectLst/>
        </p:spPr>
      </p:pic>
      <p:graphicFrame>
        <p:nvGraphicFramePr>
          <p:cNvPr id="5" name="Content Placeholder 2">
            <a:extLst>
              <a:ext uri="{FF2B5EF4-FFF2-40B4-BE49-F238E27FC236}">
                <a16:creationId xmlns:a16="http://schemas.microsoft.com/office/drawing/2014/main" id="{CDE0C687-0192-8A4C-65DD-2E8FA97EE12E}"/>
              </a:ext>
            </a:extLst>
          </p:cNvPr>
          <p:cNvGraphicFramePr>
            <a:graphicFrameLocks noGrp="1"/>
          </p:cNvGraphicFramePr>
          <p:nvPr>
            <p:ph idx="1"/>
            <p:extLst>
              <p:ext uri="{D42A27DB-BD31-4B8C-83A1-F6EECF244321}">
                <p14:modId xmlns:p14="http://schemas.microsoft.com/office/powerpoint/2010/main" val="866641474"/>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1478CCEE-AF9A-FB3C-EA48-D01301A541A5}"/>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891AA880-D164-8A27-54A2-5BB8E3E72EC6}"/>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655827B6-1286-8633-097F-F1263AA83CA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0317671-F1A1-16BE-BA80-A20D14D5CE72}"/>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70770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r>
              <a:rPr lang="en-GB" sz="3500"/>
              <a:t>Demand Pull Inflation</a:t>
            </a:r>
          </a:p>
        </p:txBody>
      </p:sp>
      <p:grpSp>
        <p:nvGrpSpPr>
          <p:cNvPr id="6153" name="Group 615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6154" name="Rectangle 615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7" name="Rectangle 615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039" y="2330505"/>
            <a:ext cx="3419569" cy="3979585"/>
          </a:xfrm>
        </p:spPr>
        <p:txBody>
          <a:bodyPr anchor="ctr">
            <a:normAutofit/>
          </a:bodyPr>
          <a:lstStyle/>
          <a:p>
            <a:r>
              <a:rPr lang="en-GB" sz="1700" dirty="0"/>
              <a:t>If the economy is at or close to full employment, then an increase in aggregate demand (AD) leads to an increase in the price level (PL). As firms reach full capacity, they respond by putting up prices leading to inflation. Also, near full employment with labour shortages, workers can get higher wages which increase their spending power.</a:t>
            </a:r>
          </a:p>
        </p:txBody>
      </p:sp>
      <p:sp>
        <p:nvSpPr>
          <p:cNvPr id="6159" name="Rectangle 615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ncrease-ad-inflation-growth-for-PC"/>
          <p:cNvPicPr>
            <a:picLocks noChangeAspect="1" noChangeArrowheads="1"/>
          </p:cNvPicPr>
          <p:nvPr/>
        </p:nvPicPr>
        <p:blipFill rotWithShape="1">
          <a:blip r:embed="rId3">
            <a:extLst>
              <a:ext uri="{28A0092B-C50C-407E-A947-70E740481C1C}">
                <a14:useLocalDpi xmlns:a14="http://schemas.microsoft.com/office/drawing/2010/main" val="0"/>
              </a:ext>
            </a:extLst>
          </a:blip>
          <a:srcRect l="-570" r="-175" b="5775"/>
          <a:stretch/>
        </p:blipFill>
        <p:spPr bwMode="auto">
          <a:xfrm>
            <a:off x="4305646" y="1984247"/>
            <a:ext cx="4465735" cy="2955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98ADC4E-0A2C-A6DF-707F-61FA10BC987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844835D1-84B1-CA92-245B-1F76A0E0AF7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0B770BC4-694A-0007-7C44-DA950F056747}"/>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5FB903F-760F-991D-F155-910E2714204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91884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7" name="Rectangle 7174">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Rectangle 717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34" y="349664"/>
            <a:ext cx="4384178" cy="1638377"/>
          </a:xfrm>
        </p:spPr>
        <p:txBody>
          <a:bodyPr anchor="b">
            <a:normAutofit/>
          </a:bodyPr>
          <a:lstStyle/>
          <a:p>
            <a:r>
              <a:rPr lang="en-GB" sz="4200"/>
              <a:t>Cost-push inflation</a:t>
            </a:r>
            <a:br>
              <a:rPr lang="en-GB" sz="4200"/>
            </a:br>
            <a:endParaRPr lang="en-GB" sz="4200"/>
          </a:p>
        </p:txBody>
      </p:sp>
      <p:sp>
        <p:nvSpPr>
          <p:cNvPr id="3" name="Content Placeholder 2"/>
          <p:cNvSpPr>
            <a:spLocks noGrp="1"/>
          </p:cNvSpPr>
          <p:nvPr>
            <p:ph idx="1"/>
          </p:nvPr>
        </p:nvSpPr>
        <p:spPr>
          <a:xfrm>
            <a:off x="440991" y="2620641"/>
            <a:ext cx="4378312" cy="3023702"/>
          </a:xfrm>
        </p:spPr>
        <p:txBody>
          <a:bodyPr anchor="ctr">
            <a:normAutofit/>
          </a:bodyPr>
          <a:lstStyle/>
          <a:p>
            <a:r>
              <a:rPr lang="en-GB" sz="1700" dirty="0"/>
              <a:t>If there is an increase in the costs of firms, then businesses will pass this on to consumers. There will be a shift to the left in the AS.</a:t>
            </a:r>
          </a:p>
        </p:txBody>
      </p:sp>
      <p:sp>
        <p:nvSpPr>
          <p:cNvPr id="7179" name="Rectangle 717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186644" y="1760836"/>
            <a:ext cx="524256"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9" name="Rectangle 718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399675"/>
            <a:ext cx="3485526"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RAS-shift-left"/>
          <p:cNvPicPr>
            <a:picLocks noChangeAspect="1" noChangeArrowheads="1"/>
          </p:cNvPicPr>
          <p:nvPr/>
        </p:nvPicPr>
        <p:blipFill rotWithShape="1">
          <a:blip r:embed="rId3">
            <a:extLst>
              <a:ext uri="{28A0092B-C50C-407E-A947-70E740481C1C}">
                <a14:useLocalDpi xmlns:a14="http://schemas.microsoft.com/office/drawing/2010/main" val="0"/>
              </a:ext>
            </a:extLst>
          </a:blip>
          <a:srcRect b="4904"/>
          <a:stretch/>
        </p:blipFill>
        <p:spPr bwMode="auto">
          <a:xfrm>
            <a:off x="5410476" y="2165207"/>
            <a:ext cx="3559615" cy="2335691"/>
          </a:xfrm>
          <a:prstGeom prst="rect">
            <a:avLst/>
          </a:prstGeom>
          <a:noFill/>
          <a:extLst>
            <a:ext uri="{909E8E84-426E-40DD-AFC4-6F175D3DCCD1}">
              <a14:hiddenFill xmlns:a14="http://schemas.microsoft.com/office/drawing/2010/main">
                <a:solidFill>
                  <a:srgbClr val="FFFFFF"/>
                </a:solidFill>
              </a14:hiddenFill>
            </a:ext>
          </a:extLst>
        </p:spPr>
      </p:pic>
      <p:sp>
        <p:nvSpPr>
          <p:cNvPr id="7190" name="Rectangle 718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65107" y="6150940"/>
            <a:ext cx="524256"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B482D58-E993-06C7-BF65-01DCBB63D08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03BD3875-7620-6AE6-6426-10D4860BE85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A8080A1F-D96F-7C63-4134-E6CEB418BFE9}"/>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E8634EA-A310-82D5-6347-1B5E732584ED}"/>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3382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F44C-5F58-4B1C-8246-E6388E08F6CA}"/>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6D6D37E9-F1DB-4673-85C5-2856A3FADC4A}"/>
              </a:ext>
            </a:extLst>
          </p:cNvPr>
          <p:cNvSpPr>
            <a:spLocks noGrp="1"/>
          </p:cNvSpPr>
          <p:nvPr>
            <p:ph idx="1"/>
          </p:nvPr>
        </p:nvSpPr>
        <p:spPr>
          <a:xfrm>
            <a:off x="628650" y="3789040"/>
            <a:ext cx="7886700" cy="2387922"/>
          </a:xfrm>
        </p:spPr>
        <p:txBody>
          <a:bodyPr>
            <a:normAutofit fontScale="85000" lnSpcReduction="20000"/>
          </a:bodyPr>
          <a:lstStyle/>
          <a:p>
            <a:pPr marL="0" indent="0">
              <a:buNone/>
            </a:pPr>
            <a:r>
              <a:rPr lang="en-GB" b="1" dirty="0"/>
              <a:t>Discuss which type of inflation is most damaging to an economy?</a:t>
            </a:r>
          </a:p>
          <a:p>
            <a:endParaRPr lang="en-GB" sz="500" dirty="0"/>
          </a:p>
          <a:p>
            <a:r>
              <a:rPr lang="en-GB" b="1" dirty="0">
                <a:solidFill>
                  <a:srgbClr val="00B050"/>
                </a:solidFill>
              </a:rPr>
              <a:t>Cost push </a:t>
            </a:r>
            <a:r>
              <a:rPr lang="en-GB" b="1" dirty="0">
                <a:solidFill>
                  <a:srgbClr val="00B050"/>
                </a:solidFill>
                <a:sym typeface="Wingdings" panose="05000000000000000000" pitchFamily="2" charset="2"/>
              </a:rPr>
              <a:t> Need for certain goods such as gas  finite resources leads to higher prices  excess demand of these goods  firms set higher prices  inelastic goods still need to be bought  increased costs to firms  higher prices for consumers/employ less staff  generate less government tax revenue.</a:t>
            </a:r>
          </a:p>
          <a:p>
            <a:r>
              <a:rPr lang="en-GB" b="1" dirty="0">
                <a:solidFill>
                  <a:srgbClr val="00B050"/>
                </a:solidFill>
                <a:sym typeface="Wingdings" panose="05000000000000000000" pitchFamily="2" charset="2"/>
              </a:rPr>
              <a:t>Demand pull  High prices need to be dealt with by fiscal or monetary policy  Discourages consumption  reducing consumer confidence  long time to recover and encourage people to spend again.</a:t>
            </a:r>
            <a:endParaRPr lang="en-GB" b="1" dirty="0">
              <a:solidFill>
                <a:srgbClr val="00B050"/>
              </a:solidFill>
            </a:endParaRPr>
          </a:p>
        </p:txBody>
      </p:sp>
      <p:pic>
        <p:nvPicPr>
          <p:cNvPr id="4" name="Picture 3">
            <a:extLst>
              <a:ext uri="{FF2B5EF4-FFF2-40B4-BE49-F238E27FC236}">
                <a16:creationId xmlns:a16="http://schemas.microsoft.com/office/drawing/2014/main" id="{0116D62A-75A2-C3D1-AA74-C9D56495C65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BD152AE1-E47D-18C2-BBB6-D5CBEE3D868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0C105100-32CD-1F7B-81EB-365E0814046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0B5B05-AFBD-21A5-35F1-C2FC9D544578}"/>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12392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1" name="Rectangle 4199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993" name="Arc 4199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421221" y="479493"/>
            <a:ext cx="4094129" cy="1325563"/>
          </a:xfrm>
        </p:spPr>
        <p:txBody>
          <a:bodyPr>
            <a:normAutofit/>
          </a:bodyPr>
          <a:lstStyle/>
          <a:p>
            <a:r>
              <a:rPr lang="en-GB"/>
              <a:t>Fiscal Policy</a:t>
            </a:r>
          </a:p>
        </p:txBody>
      </p:sp>
      <p:sp>
        <p:nvSpPr>
          <p:cNvPr id="41995" name="Freeform: Shape 4199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986" name="Picture 2" descr="http://frontpagemag.com/wp-content/uploads/2011/12/taxes.jpg"/>
          <p:cNvPicPr>
            <a:picLocks noChangeAspect="1" noChangeArrowheads="1"/>
          </p:cNvPicPr>
          <p:nvPr/>
        </p:nvPicPr>
        <p:blipFill>
          <a:blip r:embed="rId4" cstate="print"/>
          <a:stretch>
            <a:fillRect/>
          </a:stretch>
        </p:blipFill>
        <p:spPr bwMode="auto">
          <a:xfrm>
            <a:off x="527386" y="1654129"/>
            <a:ext cx="3583036" cy="33799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 name="Content Placeholder 2"/>
          <p:cNvSpPr>
            <a:spLocks noGrp="1"/>
          </p:cNvSpPr>
          <p:nvPr>
            <p:ph idx="1"/>
          </p:nvPr>
        </p:nvSpPr>
        <p:spPr>
          <a:xfrm>
            <a:off x="4421221" y="1984443"/>
            <a:ext cx="4094129" cy="4192520"/>
          </a:xfrm>
        </p:spPr>
        <p:txBody>
          <a:bodyPr>
            <a:normAutofit/>
          </a:bodyPr>
          <a:lstStyle/>
          <a:p>
            <a:pPr marL="0" indent="0">
              <a:spcBef>
                <a:spcPts val="0"/>
              </a:spcBef>
              <a:buNone/>
            </a:pPr>
            <a:r>
              <a:rPr lang="en-GB" dirty="0"/>
              <a:t>“The manipulation of government spending, taxation and government borrowing to influence the level of economic activity.”</a:t>
            </a:r>
          </a:p>
          <a:p>
            <a:pPr marL="0" indent="0">
              <a:buNone/>
            </a:pPr>
            <a:endParaRPr lang="en-GB" b="1" i="1"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C4059104-1C59-0B3C-176F-EEBB87C48D31}"/>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1E1746BD-6565-C441-EEC2-4B5F45C2C384}"/>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8196080A-F298-C5EB-0332-33A4E15C79F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1A723B-2C82-A2F4-0EE9-FC36EB3C2761}"/>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93424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6167-810D-4146-BAF3-0CF4007D39B8}"/>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B4FAA476-2F1D-4057-8337-6BD6D7CB0562}"/>
              </a:ext>
            </a:extLst>
          </p:cNvPr>
          <p:cNvSpPr>
            <a:spLocks noGrp="1"/>
          </p:cNvSpPr>
          <p:nvPr>
            <p:ph idx="1"/>
          </p:nvPr>
        </p:nvSpPr>
        <p:spPr/>
        <p:txBody>
          <a:bodyPr/>
          <a:lstStyle/>
          <a:p>
            <a:r>
              <a:rPr lang="en-GB" dirty="0"/>
              <a:t>Are you able to explain how monetary policy works?</a:t>
            </a:r>
          </a:p>
          <a:p>
            <a:r>
              <a:rPr lang="en-GB" dirty="0"/>
              <a:t>Are you able to explain how fiscal policy works?</a:t>
            </a:r>
          </a:p>
          <a:p>
            <a:r>
              <a:rPr lang="en-GB" dirty="0"/>
              <a:t>Are you able to evaluate different policies and give their benefits/drawbacks in different situations?</a:t>
            </a:r>
          </a:p>
        </p:txBody>
      </p:sp>
      <p:pic>
        <p:nvPicPr>
          <p:cNvPr id="4" name="Picture 3">
            <a:extLst>
              <a:ext uri="{FF2B5EF4-FFF2-40B4-BE49-F238E27FC236}">
                <a16:creationId xmlns:a16="http://schemas.microsoft.com/office/drawing/2014/main" id="{03716E76-2F7B-06A1-9F5E-EF703DE6948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113EBAE8-EF03-B0D5-912D-03D49B119A5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2EE2B254-3CB5-EF7D-11E8-5ACAD668D0C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74F04A2-A82D-97A7-0080-63DEFC905948}"/>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08662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GB" sz="4700"/>
              <a:t>Fiscal policy goals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595245" y="2599509"/>
            <a:ext cx="7607751" cy="3435531"/>
          </a:xfrm>
        </p:spPr>
        <p:txBody>
          <a:bodyPr anchor="ctr">
            <a:normAutofit/>
          </a:bodyPr>
          <a:lstStyle/>
          <a:p>
            <a:pPr>
              <a:spcBef>
                <a:spcPts val="0"/>
              </a:spcBef>
              <a:defRPr/>
            </a:pPr>
            <a:r>
              <a:rPr lang="en-GB" sz="1900" dirty="0"/>
              <a:t>Fiscal policy is used to achieve a wide variety of objectives</a:t>
            </a:r>
          </a:p>
          <a:p>
            <a:pPr lvl="1">
              <a:spcBef>
                <a:spcPts val="0"/>
              </a:spcBef>
              <a:buFont typeface="Wingdings" pitchFamily="2" charset="2"/>
              <a:buChar char="Ø"/>
              <a:defRPr/>
            </a:pPr>
            <a:r>
              <a:rPr lang="en-GB" sz="1900" dirty="0"/>
              <a:t>Keep inflation on target (2%)</a:t>
            </a:r>
          </a:p>
          <a:p>
            <a:pPr lvl="1">
              <a:spcBef>
                <a:spcPts val="0"/>
              </a:spcBef>
              <a:buFont typeface="Wingdings" pitchFamily="2" charset="2"/>
              <a:buChar char="Ø"/>
              <a:defRPr/>
            </a:pPr>
            <a:r>
              <a:rPr lang="en-GB" sz="1900" dirty="0"/>
              <a:t>Stimulate economic growth and employment during times of recession</a:t>
            </a:r>
          </a:p>
          <a:p>
            <a:pPr lvl="1">
              <a:spcBef>
                <a:spcPts val="0"/>
              </a:spcBef>
              <a:buFont typeface="Wingdings" pitchFamily="2" charset="2"/>
              <a:buChar char="Ø"/>
              <a:defRPr/>
            </a:pPr>
            <a:r>
              <a:rPr lang="en-GB" sz="1900" dirty="0"/>
              <a:t>Maintain a stable economic cycle that minimises boom and bust</a:t>
            </a:r>
          </a:p>
          <a:p>
            <a:pPr>
              <a:spcBef>
                <a:spcPts val="0"/>
              </a:spcBef>
              <a:defRPr/>
            </a:pPr>
            <a:r>
              <a:rPr lang="en-GB" sz="1900" dirty="0"/>
              <a:t>Note however, that fiscal policy can have supply side effects too</a:t>
            </a:r>
          </a:p>
          <a:p>
            <a:pPr>
              <a:spcBef>
                <a:spcPts val="0"/>
              </a:spcBef>
              <a:defRPr/>
            </a:pPr>
            <a:r>
              <a:rPr lang="en-GB" sz="1900" dirty="0"/>
              <a:t>Any change in the balance between government spending and taxation, will impact upon the 4 macroeconomic targets </a:t>
            </a:r>
          </a:p>
          <a:p>
            <a:pPr>
              <a:spcBef>
                <a:spcPts val="0"/>
              </a:spcBef>
              <a:defRPr/>
            </a:pPr>
            <a:r>
              <a:rPr lang="en-GB" sz="1900" dirty="0"/>
              <a:t>However, fiscal policy has a wide variety of goals and may have microeconomic targets in addition to this, which can include improving education, health and the redistribution of income</a:t>
            </a:r>
          </a:p>
          <a:p>
            <a:pPr marL="273050" indent="-268288">
              <a:defRPr/>
            </a:pPr>
            <a:endParaRPr lang="en-GB" sz="1900" dirty="0"/>
          </a:p>
        </p:txBody>
      </p:sp>
      <p:pic>
        <p:nvPicPr>
          <p:cNvPr id="3" name="Picture 2">
            <a:extLst>
              <a:ext uri="{FF2B5EF4-FFF2-40B4-BE49-F238E27FC236}">
                <a16:creationId xmlns:a16="http://schemas.microsoft.com/office/drawing/2014/main" id="{659E8033-8428-035E-8468-3CCEFB474D4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6114096C-9E5B-15B2-3BC6-192F9808E7C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5F09A6EB-B3E5-631E-D969-159032E8BA9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FAE58-FE35-5DBA-8980-979ED014B74E}"/>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54212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700"/>
              <a:t>Fiscal policy instruments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628650" y="1929384"/>
            <a:ext cx="7886700" cy="4251960"/>
          </a:xfrm>
        </p:spPr>
        <p:txBody>
          <a:bodyPr>
            <a:normAutofit/>
          </a:bodyPr>
          <a:lstStyle/>
          <a:p>
            <a:pPr marL="0" indent="4763">
              <a:spcBef>
                <a:spcPts val="0"/>
              </a:spcBef>
              <a:spcAft>
                <a:spcPts val="600"/>
              </a:spcAft>
              <a:buNone/>
              <a:defRPr/>
            </a:pPr>
            <a:r>
              <a:rPr lang="en-GB" sz="1500" dirty="0"/>
              <a:t>Fiscal policy is said to be “</a:t>
            </a:r>
            <a:r>
              <a:rPr lang="en-GB" sz="1500" b="1" dirty="0"/>
              <a:t>expansionary</a:t>
            </a:r>
            <a:r>
              <a:rPr lang="en-GB" sz="1500" dirty="0"/>
              <a:t>” if the government is trying to </a:t>
            </a:r>
            <a:r>
              <a:rPr lang="en-GB" sz="1500" b="1" dirty="0"/>
              <a:t>positively stimulate economic activity</a:t>
            </a:r>
            <a:r>
              <a:rPr lang="en-GB" sz="1500" b="1" i="1" dirty="0"/>
              <a:t>.</a:t>
            </a:r>
            <a:endParaRPr lang="en-GB" sz="1500" dirty="0"/>
          </a:p>
          <a:p>
            <a:pPr marL="0" indent="4763">
              <a:spcBef>
                <a:spcPts val="0"/>
              </a:spcBef>
              <a:spcAft>
                <a:spcPts val="600"/>
              </a:spcAft>
              <a:buNone/>
              <a:defRPr/>
            </a:pPr>
            <a:r>
              <a:rPr lang="en-GB" sz="1500" dirty="0"/>
              <a:t>Possible methods include:</a:t>
            </a:r>
          </a:p>
          <a:p>
            <a:pPr marL="273050" indent="-268288">
              <a:spcBef>
                <a:spcPts val="0"/>
              </a:spcBef>
              <a:spcAft>
                <a:spcPts val="600"/>
              </a:spcAft>
              <a:defRPr/>
            </a:pPr>
            <a:r>
              <a:rPr lang="en-GB" sz="1500" b="1" dirty="0"/>
              <a:t>Cutting taxes</a:t>
            </a:r>
          </a:p>
          <a:p>
            <a:pPr marL="592455" lvl="1" indent="-285750">
              <a:spcBef>
                <a:spcPts val="0"/>
              </a:spcBef>
              <a:spcAft>
                <a:spcPts val="600"/>
              </a:spcAft>
              <a:defRPr/>
            </a:pPr>
            <a:r>
              <a:rPr lang="en-GB" sz="1500" dirty="0"/>
              <a:t>A cut in income tax may give consumers more disposable income, thus raising consumption</a:t>
            </a:r>
          </a:p>
          <a:p>
            <a:pPr marL="592455" lvl="1" indent="-285750">
              <a:spcBef>
                <a:spcPts val="0"/>
              </a:spcBef>
              <a:spcAft>
                <a:spcPts val="600"/>
              </a:spcAft>
              <a:defRPr/>
            </a:pPr>
            <a:r>
              <a:rPr lang="en-GB" sz="1500" dirty="0"/>
              <a:t>A cut in corporation tax may increase available profits for firms which may stimulate investment</a:t>
            </a:r>
          </a:p>
          <a:p>
            <a:pPr marL="273050" indent="-268288">
              <a:spcBef>
                <a:spcPts val="0"/>
              </a:spcBef>
              <a:spcAft>
                <a:spcPts val="600"/>
              </a:spcAft>
              <a:defRPr/>
            </a:pPr>
            <a:r>
              <a:rPr lang="en-GB" sz="1500" b="1" dirty="0"/>
              <a:t>Raising government spending</a:t>
            </a:r>
          </a:p>
          <a:p>
            <a:pPr marL="592455" lvl="1" indent="-285750">
              <a:spcBef>
                <a:spcPts val="0"/>
              </a:spcBef>
              <a:spcAft>
                <a:spcPts val="600"/>
              </a:spcAft>
              <a:defRPr/>
            </a:pPr>
            <a:r>
              <a:rPr lang="en-GB" sz="1500" dirty="0"/>
              <a:t>The government may increase its spending on core infrastructure projects or increase the pay of public sector workers</a:t>
            </a:r>
          </a:p>
          <a:p>
            <a:pPr marL="273050" indent="-268288">
              <a:spcBef>
                <a:spcPts val="0"/>
              </a:spcBef>
              <a:spcAft>
                <a:spcPts val="600"/>
              </a:spcAft>
              <a:defRPr/>
            </a:pPr>
            <a:r>
              <a:rPr lang="en-GB" sz="1500" b="1" dirty="0"/>
              <a:t>Increasing the budget deficit</a:t>
            </a:r>
            <a:endParaRPr lang="en-GB" sz="1500" dirty="0"/>
          </a:p>
          <a:p>
            <a:pPr marL="592455" lvl="1" indent="-285750">
              <a:spcBef>
                <a:spcPts val="0"/>
              </a:spcBef>
              <a:spcAft>
                <a:spcPts val="600"/>
              </a:spcAft>
              <a:defRPr/>
            </a:pPr>
            <a:r>
              <a:rPr lang="en-GB" sz="1500" dirty="0"/>
              <a:t>Another way of increasing spending if the government do not wish to raise taxation is to </a:t>
            </a:r>
            <a:r>
              <a:rPr lang="en-GB" sz="1500" b="1" dirty="0"/>
              <a:t>increase borrowing</a:t>
            </a:r>
            <a:endParaRPr lang="en-GB" sz="1500" dirty="0"/>
          </a:p>
          <a:p>
            <a:pPr marL="592455" lvl="1" indent="-285750">
              <a:spcBef>
                <a:spcPts val="0"/>
              </a:spcBef>
              <a:spcAft>
                <a:spcPts val="600"/>
              </a:spcAft>
              <a:defRPr/>
            </a:pPr>
            <a:r>
              <a:rPr lang="en-GB" sz="1500" dirty="0"/>
              <a:t>This can be spent on a variety of projects nationally</a:t>
            </a:r>
          </a:p>
          <a:p>
            <a:pPr marL="592455" lvl="1" indent="-285750">
              <a:spcBef>
                <a:spcPts val="0"/>
              </a:spcBef>
              <a:spcAft>
                <a:spcPts val="600"/>
              </a:spcAft>
              <a:defRPr/>
            </a:pPr>
            <a:r>
              <a:rPr lang="en-GB" sz="1500" dirty="0"/>
              <a:t>However, this adds to the national debt, and must be repaid with interest</a:t>
            </a:r>
          </a:p>
        </p:txBody>
      </p:sp>
      <p:pic>
        <p:nvPicPr>
          <p:cNvPr id="3" name="Picture 2">
            <a:extLst>
              <a:ext uri="{FF2B5EF4-FFF2-40B4-BE49-F238E27FC236}">
                <a16:creationId xmlns:a16="http://schemas.microsoft.com/office/drawing/2014/main" id="{3A1337A8-D190-A689-BA7F-A1A84316B0D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BD5863B1-8184-11D8-46DC-687D391E815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92B0B8D4-3376-D75A-1DAF-DA38AB06126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E099306-B2E7-DD25-60A7-30780C502F67}"/>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1753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GB" sz="4700"/>
              <a:t>Fiscal policy instruments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pPr marL="0" indent="4763">
              <a:spcBef>
                <a:spcPts val="0"/>
              </a:spcBef>
              <a:spcAft>
                <a:spcPts val="600"/>
              </a:spcAft>
              <a:buNone/>
              <a:defRPr/>
            </a:pPr>
            <a:r>
              <a:rPr lang="en-GB" sz="1200" dirty="0"/>
              <a:t>Fiscal policy is said to be “</a:t>
            </a:r>
            <a:r>
              <a:rPr lang="en-GB" sz="1200" b="1" dirty="0"/>
              <a:t>contractionary</a:t>
            </a:r>
            <a:r>
              <a:rPr lang="en-GB" sz="1200" dirty="0"/>
              <a:t>” if the government is trying to </a:t>
            </a:r>
            <a:r>
              <a:rPr lang="en-GB" sz="1200" b="1" dirty="0"/>
              <a:t>constrain aggregate demand, reduce debt or control inflation</a:t>
            </a:r>
            <a:r>
              <a:rPr lang="en-GB" sz="1200" dirty="0"/>
              <a:t>.</a:t>
            </a:r>
          </a:p>
          <a:p>
            <a:pPr marL="0" indent="4763">
              <a:spcBef>
                <a:spcPts val="0"/>
              </a:spcBef>
              <a:spcAft>
                <a:spcPts val="600"/>
              </a:spcAft>
              <a:buNone/>
              <a:defRPr/>
            </a:pPr>
            <a:r>
              <a:rPr lang="en-GB" sz="1200" dirty="0"/>
              <a:t>Possible methods include:</a:t>
            </a:r>
          </a:p>
          <a:p>
            <a:pPr marL="273050" indent="-268288">
              <a:spcBef>
                <a:spcPts val="0"/>
              </a:spcBef>
              <a:spcAft>
                <a:spcPts val="600"/>
              </a:spcAft>
              <a:defRPr/>
            </a:pPr>
            <a:r>
              <a:rPr lang="en-GB" sz="1200" b="1" dirty="0"/>
              <a:t>Increasing taxes</a:t>
            </a:r>
          </a:p>
          <a:p>
            <a:pPr marL="592455" lvl="1" indent="-285750">
              <a:spcBef>
                <a:spcPts val="0"/>
              </a:spcBef>
              <a:spcAft>
                <a:spcPts val="600"/>
              </a:spcAft>
              <a:defRPr/>
            </a:pPr>
            <a:r>
              <a:rPr lang="en-GB" sz="1200" dirty="0"/>
              <a:t>If income tax is raised this may discourage spending and reduce consumption</a:t>
            </a:r>
          </a:p>
          <a:p>
            <a:pPr marL="592455" lvl="1" indent="-285750">
              <a:spcBef>
                <a:spcPts val="0"/>
              </a:spcBef>
              <a:spcAft>
                <a:spcPts val="600"/>
              </a:spcAft>
              <a:defRPr/>
            </a:pPr>
            <a:r>
              <a:rPr lang="en-GB" sz="1200" dirty="0"/>
              <a:t>This will reduce aggregate demand and may help to bring inflation under control</a:t>
            </a:r>
          </a:p>
          <a:p>
            <a:pPr marL="273050" indent="-268288">
              <a:spcBef>
                <a:spcPts val="0"/>
              </a:spcBef>
              <a:spcAft>
                <a:spcPts val="600"/>
              </a:spcAft>
              <a:defRPr/>
            </a:pPr>
            <a:r>
              <a:rPr lang="en-GB" sz="1200" b="1" dirty="0"/>
              <a:t>Cutting government spending</a:t>
            </a:r>
          </a:p>
          <a:p>
            <a:pPr marL="592455" lvl="1" indent="-285750">
              <a:spcBef>
                <a:spcPts val="0"/>
              </a:spcBef>
              <a:spcAft>
                <a:spcPts val="600"/>
              </a:spcAft>
              <a:defRPr/>
            </a:pPr>
            <a:r>
              <a:rPr lang="en-GB" sz="1200" dirty="0"/>
              <a:t>The government may decide to reduce expenditure on public projects or cut key government budgets if it considers excessive government spending to </a:t>
            </a:r>
            <a:r>
              <a:rPr lang="en-GB" sz="1200" b="1" dirty="0"/>
              <a:t>be unaffordable or perhaps inflationary</a:t>
            </a:r>
          </a:p>
          <a:p>
            <a:pPr marL="273050" indent="-268288">
              <a:spcBef>
                <a:spcPts val="0"/>
              </a:spcBef>
              <a:spcAft>
                <a:spcPts val="600"/>
              </a:spcAft>
              <a:defRPr/>
            </a:pPr>
            <a:r>
              <a:rPr lang="en-GB" sz="1200" b="1" dirty="0"/>
              <a:t>Cutting the budget deficit</a:t>
            </a:r>
          </a:p>
          <a:p>
            <a:pPr marL="592455" lvl="1" indent="-285750">
              <a:spcBef>
                <a:spcPts val="0"/>
              </a:spcBef>
              <a:spcAft>
                <a:spcPts val="600"/>
              </a:spcAft>
              <a:defRPr/>
            </a:pPr>
            <a:r>
              <a:rPr lang="en-GB" sz="1200" dirty="0"/>
              <a:t>The UK budget deficit is large and thus must be repaid with interest</a:t>
            </a:r>
          </a:p>
          <a:p>
            <a:pPr marL="592455" lvl="1" indent="-285750">
              <a:spcBef>
                <a:spcPts val="0"/>
              </a:spcBef>
              <a:spcAft>
                <a:spcPts val="600"/>
              </a:spcAft>
              <a:defRPr/>
            </a:pPr>
            <a:r>
              <a:rPr lang="en-GB" sz="1200" dirty="0"/>
              <a:t>Cutting the governments long term borrowing commitments may help to stabilise economic growth as reduced debt repayments in future can be reinvested back into the economy</a:t>
            </a:r>
          </a:p>
          <a:p>
            <a:pPr marL="365760" indent="-285750">
              <a:spcBef>
                <a:spcPts val="0"/>
              </a:spcBef>
              <a:spcAft>
                <a:spcPts val="600"/>
              </a:spcAft>
              <a:defRPr/>
            </a:pPr>
            <a:r>
              <a:rPr lang="en-GB" sz="1200" dirty="0"/>
              <a:t>The following diagrams serve to illustrate how fiscal policy can be used to control inflation and unemployment</a:t>
            </a:r>
          </a:p>
        </p:txBody>
      </p:sp>
      <p:pic>
        <p:nvPicPr>
          <p:cNvPr id="4" name="Picture 3">
            <a:extLst>
              <a:ext uri="{FF2B5EF4-FFF2-40B4-BE49-F238E27FC236}">
                <a16:creationId xmlns:a16="http://schemas.microsoft.com/office/drawing/2014/main" id="{1EDED4DB-94ED-81AF-10FF-A8C12B05485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5EE9DC27-4D21-BF5C-6D0A-9F0421F6F4E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647441CB-EBB6-7D93-F9D8-EC61595F6436}"/>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67B893F-C23A-3E5D-F16F-031E662C6E92}"/>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58890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7D7D-FDC9-432A-92BE-A686CB80ACE6}"/>
              </a:ext>
            </a:extLst>
          </p:cNvPr>
          <p:cNvSpPr>
            <a:spLocks noGrp="1"/>
          </p:cNvSpPr>
          <p:nvPr>
            <p:ph type="title"/>
          </p:nvPr>
        </p:nvSpPr>
        <p:spPr/>
        <p:txBody>
          <a:bodyPr/>
          <a:lstStyle/>
          <a:p>
            <a:r>
              <a:rPr lang="en-GB" dirty="0"/>
              <a:t>Task: Cutting corporation tax will create economic growth. Discuss.</a:t>
            </a:r>
          </a:p>
        </p:txBody>
      </p:sp>
      <p:sp>
        <p:nvSpPr>
          <p:cNvPr id="3" name="Content Placeholder 2">
            <a:extLst>
              <a:ext uri="{FF2B5EF4-FFF2-40B4-BE49-F238E27FC236}">
                <a16:creationId xmlns:a16="http://schemas.microsoft.com/office/drawing/2014/main" id="{F69BCB90-A76A-45B2-B560-17FB1060294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613644D-AC9B-6AD6-9F6A-38E11447B87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8A4ED30D-F639-FEFF-D7CB-2B0151DA44B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9740833B-77E7-39FF-45E1-495C4105E92B}"/>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33CAED2-18E6-9D63-151E-E30C49315FA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377087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08778-6495-07FB-FC31-A5003B3A138B}"/>
              </a:ext>
            </a:extLst>
          </p:cNvPr>
          <p:cNvSpPr/>
          <p:nvPr/>
        </p:nvSpPr>
        <p:spPr>
          <a:xfrm>
            <a:off x="107504" y="980728"/>
            <a:ext cx="8822870" cy="576290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5" name="Rectangle 2"/>
          <p:cNvSpPr>
            <a:spLocks noGrp="1" noChangeArrowheads="1"/>
          </p:cNvSpPr>
          <p:nvPr>
            <p:ph type="title" idx="4294967295"/>
          </p:nvPr>
        </p:nvSpPr>
        <p:spPr>
          <a:xfrm>
            <a:off x="-1466666" y="940007"/>
            <a:ext cx="6938962" cy="895350"/>
          </a:xfrm>
        </p:spPr>
        <p:txBody>
          <a:bodyPr>
            <a:normAutofit/>
          </a:bodyPr>
          <a:lstStyle/>
          <a:p>
            <a:pPr algn="r" eaLnBrk="1" hangingPunct="1"/>
            <a:r>
              <a:rPr lang="en-GB" sz="2400" b="1" dirty="0"/>
              <a:t>Increase in AD</a:t>
            </a:r>
            <a:br>
              <a:rPr lang="en-GB" sz="2400" b="1" dirty="0"/>
            </a:br>
            <a:endParaRPr lang="en-GB" sz="2400" b="1" dirty="0"/>
          </a:p>
        </p:txBody>
      </p:sp>
      <p:sp>
        <p:nvSpPr>
          <p:cNvPr id="23" name="TextBox 22"/>
          <p:cNvSpPr txBox="1"/>
          <p:nvPr/>
        </p:nvSpPr>
        <p:spPr>
          <a:xfrm>
            <a:off x="5072039" y="1912332"/>
            <a:ext cx="3744416" cy="584775"/>
          </a:xfrm>
          <a:prstGeom prst="rect">
            <a:avLst/>
          </a:prstGeom>
          <a:noFill/>
        </p:spPr>
        <p:txBody>
          <a:bodyPr wrap="square" rtlCol="0">
            <a:spAutoFit/>
          </a:bodyPr>
          <a:lstStyle/>
          <a:p>
            <a:r>
              <a:rPr lang="en-GB" sz="1600" dirty="0"/>
              <a:t>1) Assume the government would like to </a:t>
            </a:r>
            <a:r>
              <a:rPr lang="en-GB" sz="1600" b="1" dirty="0">
                <a:solidFill>
                  <a:srgbClr val="FF0000"/>
                </a:solidFill>
              </a:rPr>
              <a:t>stimulate economic growth</a:t>
            </a:r>
            <a:r>
              <a:rPr lang="en-GB" sz="1600" b="1" i="1" dirty="0">
                <a:solidFill>
                  <a:srgbClr val="FF0000"/>
                </a:solidFill>
              </a:rPr>
              <a:t>.</a:t>
            </a:r>
          </a:p>
        </p:txBody>
      </p:sp>
      <p:cxnSp>
        <p:nvCxnSpPr>
          <p:cNvPr id="4" name="Straight Connector 3"/>
          <p:cNvCxnSpPr/>
          <p:nvPr/>
        </p:nvCxnSpPr>
        <p:spPr>
          <a:xfrm>
            <a:off x="915185" y="1814414"/>
            <a:ext cx="0" cy="35274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21435" y="1698526"/>
            <a:ext cx="863600" cy="646113"/>
          </a:xfrm>
          <a:prstGeom prst="rect">
            <a:avLst/>
          </a:prstGeom>
          <a:noFill/>
          <a:ln w="9525">
            <a:noFill/>
            <a:miter lim="800000"/>
            <a:headEnd/>
            <a:tailEnd/>
          </a:ln>
        </p:spPr>
        <p:txBody>
          <a:bodyPr>
            <a:spAutoFit/>
          </a:bodyPr>
          <a:lstStyle/>
          <a:p>
            <a:pPr algn="ctr"/>
            <a:r>
              <a:rPr lang="en-GB" dirty="0"/>
              <a:t>Price Level</a:t>
            </a:r>
            <a:endParaRPr lang="en-US" dirty="0"/>
          </a:p>
        </p:txBody>
      </p:sp>
      <p:sp>
        <p:nvSpPr>
          <p:cNvPr id="6" name="TextBox 5"/>
          <p:cNvSpPr txBox="1">
            <a:spLocks noChangeArrowheads="1"/>
          </p:cNvSpPr>
          <p:nvPr/>
        </p:nvSpPr>
        <p:spPr bwMode="auto">
          <a:xfrm>
            <a:off x="4658510" y="5308877"/>
            <a:ext cx="2520950" cy="369888"/>
          </a:xfrm>
          <a:prstGeom prst="rect">
            <a:avLst/>
          </a:prstGeom>
          <a:noFill/>
          <a:ln w="9525">
            <a:noFill/>
            <a:miter lim="800000"/>
            <a:headEnd/>
            <a:tailEnd/>
          </a:ln>
        </p:spPr>
        <p:txBody>
          <a:bodyPr>
            <a:spAutoFit/>
          </a:bodyPr>
          <a:lstStyle/>
          <a:p>
            <a:pPr algn="ctr"/>
            <a:r>
              <a:rPr lang="en-GB" dirty="0"/>
              <a:t>Real National Output</a:t>
            </a:r>
            <a:endParaRPr lang="en-US" dirty="0"/>
          </a:p>
        </p:txBody>
      </p:sp>
      <p:sp>
        <p:nvSpPr>
          <p:cNvPr id="7" name="TextBox 6"/>
          <p:cNvSpPr txBox="1">
            <a:spLocks noChangeArrowheads="1"/>
          </p:cNvSpPr>
          <p:nvPr/>
        </p:nvSpPr>
        <p:spPr bwMode="auto">
          <a:xfrm>
            <a:off x="4175910" y="1488976"/>
            <a:ext cx="935038" cy="369888"/>
          </a:xfrm>
          <a:prstGeom prst="rect">
            <a:avLst/>
          </a:prstGeom>
          <a:noFill/>
          <a:ln w="9525">
            <a:noFill/>
            <a:miter lim="800000"/>
            <a:headEnd/>
            <a:tailEnd/>
          </a:ln>
        </p:spPr>
        <p:txBody>
          <a:bodyPr>
            <a:spAutoFit/>
          </a:bodyPr>
          <a:lstStyle/>
          <a:p>
            <a:r>
              <a:rPr lang="en-GB" dirty="0"/>
              <a:t>LRAS</a:t>
            </a:r>
            <a:endParaRPr lang="en-US" dirty="0"/>
          </a:p>
        </p:txBody>
      </p:sp>
      <p:cxnSp>
        <p:nvCxnSpPr>
          <p:cNvPr id="8" name="Straight Connector 7"/>
          <p:cNvCxnSpPr/>
          <p:nvPr/>
        </p:nvCxnSpPr>
        <p:spPr>
          <a:xfrm>
            <a:off x="4572785" y="2685951"/>
            <a:ext cx="0" cy="26638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24611" y="3530295"/>
            <a:ext cx="544752" cy="368300"/>
          </a:xfrm>
          <a:prstGeom prst="rect">
            <a:avLst/>
          </a:prstGeom>
          <a:noFill/>
          <a:ln w="9525">
            <a:noFill/>
            <a:miter lim="800000"/>
            <a:headEnd/>
            <a:tailEnd/>
          </a:ln>
        </p:spPr>
        <p:txBody>
          <a:bodyPr wrap="square">
            <a:spAutoFit/>
          </a:bodyPr>
          <a:lstStyle/>
          <a:p>
            <a:pPr algn="ctr"/>
            <a:r>
              <a:rPr lang="en-GB" dirty="0"/>
              <a:t>P</a:t>
            </a:r>
            <a:endParaRPr lang="en-US" dirty="0"/>
          </a:p>
        </p:txBody>
      </p:sp>
      <p:sp>
        <p:nvSpPr>
          <p:cNvPr id="10" name="TextBox 9"/>
          <p:cNvSpPr txBox="1">
            <a:spLocks noChangeArrowheads="1"/>
          </p:cNvSpPr>
          <p:nvPr/>
        </p:nvSpPr>
        <p:spPr bwMode="auto">
          <a:xfrm>
            <a:off x="4152207" y="5349776"/>
            <a:ext cx="865187" cy="276999"/>
          </a:xfrm>
          <a:prstGeom prst="rect">
            <a:avLst/>
          </a:prstGeom>
          <a:noFill/>
          <a:ln w="9525">
            <a:noFill/>
            <a:miter lim="800000"/>
            <a:headEnd/>
            <a:tailEnd/>
          </a:ln>
        </p:spPr>
        <p:txBody>
          <a:bodyPr>
            <a:spAutoFit/>
          </a:bodyPr>
          <a:lstStyle/>
          <a:p>
            <a:pPr algn="ctr"/>
            <a:r>
              <a:rPr lang="en-GB" sz="1200" dirty="0"/>
              <a:t>FE</a:t>
            </a:r>
            <a:endParaRPr lang="en-US" dirty="0"/>
          </a:p>
        </p:txBody>
      </p:sp>
      <p:sp>
        <p:nvSpPr>
          <p:cNvPr id="11" name="Freeform 10"/>
          <p:cNvSpPr/>
          <p:nvPr/>
        </p:nvSpPr>
        <p:spPr>
          <a:xfrm>
            <a:off x="915185" y="1793776"/>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p:cNvCxnSpPr/>
          <p:nvPr/>
        </p:nvCxnSpPr>
        <p:spPr>
          <a:xfrm>
            <a:off x="915185" y="5341839"/>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42856" y="2636912"/>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4947112" y="4365104"/>
            <a:ext cx="935038" cy="369888"/>
          </a:xfrm>
          <a:prstGeom prst="rect">
            <a:avLst/>
          </a:prstGeom>
          <a:noFill/>
          <a:ln w="9525">
            <a:noFill/>
            <a:miter lim="800000"/>
            <a:headEnd/>
            <a:tailEnd/>
          </a:ln>
        </p:spPr>
        <p:txBody>
          <a:bodyPr>
            <a:spAutoFit/>
          </a:bodyPr>
          <a:lstStyle/>
          <a:p>
            <a:r>
              <a:rPr lang="en-GB" dirty="0"/>
              <a:t>AD</a:t>
            </a:r>
            <a:endParaRPr lang="en-US" dirty="0"/>
          </a:p>
        </p:txBody>
      </p:sp>
      <p:cxnSp>
        <p:nvCxnSpPr>
          <p:cNvPr id="25" name="Straight Connector 24"/>
          <p:cNvCxnSpPr/>
          <p:nvPr/>
        </p:nvCxnSpPr>
        <p:spPr>
          <a:xfrm>
            <a:off x="3964878" y="3737284"/>
            <a:ext cx="0" cy="158417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3535365" y="5345672"/>
            <a:ext cx="865187" cy="369888"/>
          </a:xfrm>
          <a:prstGeom prst="rect">
            <a:avLst/>
          </a:prstGeom>
          <a:noFill/>
          <a:ln w="9525">
            <a:noFill/>
            <a:miter lim="800000"/>
            <a:headEnd/>
            <a:tailEnd/>
          </a:ln>
        </p:spPr>
        <p:txBody>
          <a:bodyPr>
            <a:spAutoFit/>
          </a:bodyPr>
          <a:lstStyle/>
          <a:p>
            <a:pPr algn="ctr"/>
            <a:r>
              <a:rPr lang="en-GB" dirty="0"/>
              <a:t>Y</a:t>
            </a:r>
            <a:endParaRPr lang="en-US" dirty="0"/>
          </a:p>
        </p:txBody>
      </p:sp>
      <p:sp>
        <p:nvSpPr>
          <p:cNvPr id="24" name="TextBox 23"/>
          <p:cNvSpPr txBox="1"/>
          <p:nvPr/>
        </p:nvSpPr>
        <p:spPr>
          <a:xfrm>
            <a:off x="5170418" y="2766671"/>
            <a:ext cx="3834444" cy="584775"/>
          </a:xfrm>
          <a:prstGeom prst="rect">
            <a:avLst/>
          </a:prstGeom>
          <a:noFill/>
        </p:spPr>
        <p:txBody>
          <a:bodyPr wrap="square" rtlCol="0">
            <a:spAutoFit/>
          </a:bodyPr>
          <a:lstStyle/>
          <a:p>
            <a:r>
              <a:rPr lang="en-GB" sz="1600" dirty="0"/>
              <a:t>2) It may decide to </a:t>
            </a:r>
            <a:r>
              <a:rPr lang="en-GB" sz="1600" b="1" dirty="0">
                <a:solidFill>
                  <a:srgbClr val="FF0000"/>
                </a:solidFill>
              </a:rPr>
              <a:t>cut taxation</a:t>
            </a:r>
            <a:r>
              <a:rPr lang="en-GB" sz="1600" b="1" dirty="0"/>
              <a:t>,</a:t>
            </a:r>
            <a:r>
              <a:rPr lang="en-GB" sz="1600" dirty="0"/>
              <a:t> which will boost </a:t>
            </a:r>
            <a:r>
              <a:rPr lang="en-GB" sz="1600" b="1" dirty="0">
                <a:solidFill>
                  <a:srgbClr val="FF0000"/>
                </a:solidFill>
              </a:rPr>
              <a:t>AD to AD1, as consumption rises</a:t>
            </a:r>
            <a:r>
              <a:rPr lang="en-GB" sz="1600" b="1" i="1" dirty="0">
                <a:solidFill>
                  <a:srgbClr val="FF0000"/>
                </a:solidFill>
              </a:rPr>
              <a:t>.</a:t>
            </a:r>
          </a:p>
        </p:txBody>
      </p:sp>
      <p:sp>
        <p:nvSpPr>
          <p:cNvPr id="26" name="TextBox 25"/>
          <p:cNvSpPr txBox="1"/>
          <p:nvPr/>
        </p:nvSpPr>
        <p:spPr>
          <a:xfrm>
            <a:off x="5379235" y="3456257"/>
            <a:ext cx="3573944" cy="584775"/>
          </a:xfrm>
          <a:prstGeom prst="rect">
            <a:avLst/>
          </a:prstGeom>
          <a:noFill/>
        </p:spPr>
        <p:txBody>
          <a:bodyPr wrap="square" rtlCol="0">
            <a:spAutoFit/>
          </a:bodyPr>
          <a:lstStyle/>
          <a:p>
            <a:r>
              <a:rPr lang="en-GB" sz="1600" dirty="0"/>
              <a:t>3) This has the effect of </a:t>
            </a:r>
            <a:r>
              <a:rPr lang="en-GB" sz="1600" b="1" dirty="0">
                <a:solidFill>
                  <a:srgbClr val="FF0000"/>
                </a:solidFill>
              </a:rPr>
              <a:t>increasing real national output from Y to Y1.</a:t>
            </a:r>
          </a:p>
        </p:txBody>
      </p:sp>
      <p:sp>
        <p:nvSpPr>
          <p:cNvPr id="28" name="TextBox 27"/>
          <p:cNvSpPr txBox="1"/>
          <p:nvPr/>
        </p:nvSpPr>
        <p:spPr>
          <a:xfrm>
            <a:off x="6176512" y="4293024"/>
            <a:ext cx="2789216" cy="830997"/>
          </a:xfrm>
          <a:prstGeom prst="rect">
            <a:avLst/>
          </a:prstGeom>
          <a:noFill/>
        </p:spPr>
        <p:txBody>
          <a:bodyPr wrap="square" rtlCol="0">
            <a:spAutoFit/>
          </a:bodyPr>
          <a:lstStyle/>
          <a:p>
            <a:r>
              <a:rPr lang="en-GB" sz="1600" dirty="0"/>
              <a:t>4) There will also be the added benefit of </a:t>
            </a:r>
            <a:r>
              <a:rPr lang="en-GB" sz="1600" b="1" dirty="0">
                <a:solidFill>
                  <a:srgbClr val="FF0000"/>
                </a:solidFill>
              </a:rPr>
              <a:t>creating employment</a:t>
            </a:r>
            <a:r>
              <a:rPr lang="en-GB" sz="1600" b="1" i="1" dirty="0">
                <a:solidFill>
                  <a:srgbClr val="FF0000"/>
                </a:solidFill>
              </a:rPr>
              <a:t>.</a:t>
            </a:r>
            <a:endParaRPr lang="en-GB" sz="2000" b="1" i="1" dirty="0">
              <a:solidFill>
                <a:srgbClr val="FF0000"/>
              </a:solidFill>
            </a:endParaRPr>
          </a:p>
        </p:txBody>
      </p:sp>
      <p:cxnSp>
        <p:nvCxnSpPr>
          <p:cNvPr id="34" name="Straight Connector 33"/>
          <p:cNvCxnSpPr/>
          <p:nvPr/>
        </p:nvCxnSpPr>
        <p:spPr>
          <a:xfrm>
            <a:off x="3054568" y="2420816"/>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5364088" y="4077072"/>
            <a:ext cx="648072" cy="369888"/>
          </a:xfrm>
          <a:prstGeom prst="rect">
            <a:avLst/>
          </a:prstGeom>
          <a:noFill/>
          <a:ln w="9525">
            <a:noFill/>
            <a:miter lim="800000"/>
            <a:headEnd/>
            <a:tailEnd/>
          </a:ln>
        </p:spPr>
        <p:txBody>
          <a:bodyPr wrap="square">
            <a:spAutoFit/>
          </a:bodyPr>
          <a:lstStyle/>
          <a:p>
            <a:r>
              <a:rPr lang="en-GB" dirty="0"/>
              <a:t>AD1</a:t>
            </a:r>
            <a:endParaRPr lang="en-US" dirty="0"/>
          </a:p>
        </p:txBody>
      </p:sp>
      <p:cxnSp>
        <p:nvCxnSpPr>
          <p:cNvPr id="36" name="Straight Arrow Connector 35"/>
          <p:cNvCxnSpPr/>
          <p:nvPr/>
        </p:nvCxnSpPr>
        <p:spPr>
          <a:xfrm flipV="1">
            <a:off x="3059832" y="2708920"/>
            <a:ext cx="216024" cy="1875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3968" y="3429000"/>
            <a:ext cx="0" cy="1908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99592" y="3717032"/>
            <a:ext cx="3022972"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99592" y="3429000"/>
            <a:ext cx="3383012"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481192" y="3230392"/>
            <a:ext cx="431800" cy="368300"/>
          </a:xfrm>
          <a:prstGeom prst="rect">
            <a:avLst/>
          </a:prstGeom>
          <a:noFill/>
          <a:ln w="9525">
            <a:noFill/>
            <a:miter lim="800000"/>
            <a:headEnd/>
            <a:tailEnd/>
          </a:ln>
        </p:spPr>
        <p:txBody>
          <a:bodyPr>
            <a:spAutoFit/>
          </a:bodyPr>
          <a:lstStyle/>
          <a:p>
            <a:pPr algn="ctr"/>
            <a:r>
              <a:rPr lang="en-GB" dirty="0"/>
              <a:t>P1</a:t>
            </a:r>
            <a:endParaRPr lang="en-US" dirty="0"/>
          </a:p>
        </p:txBody>
      </p:sp>
      <p:sp>
        <p:nvSpPr>
          <p:cNvPr id="48" name="TextBox 47"/>
          <p:cNvSpPr txBox="1">
            <a:spLocks noChangeArrowheads="1"/>
          </p:cNvSpPr>
          <p:nvPr/>
        </p:nvSpPr>
        <p:spPr bwMode="auto">
          <a:xfrm>
            <a:off x="3837893" y="5347944"/>
            <a:ext cx="865187" cy="369888"/>
          </a:xfrm>
          <a:prstGeom prst="rect">
            <a:avLst/>
          </a:prstGeom>
          <a:noFill/>
          <a:ln w="9525">
            <a:noFill/>
            <a:miter lim="800000"/>
            <a:headEnd/>
            <a:tailEnd/>
          </a:ln>
        </p:spPr>
        <p:txBody>
          <a:bodyPr>
            <a:spAutoFit/>
          </a:bodyPr>
          <a:lstStyle/>
          <a:p>
            <a:pPr algn="ctr"/>
            <a:r>
              <a:rPr lang="en-GB" dirty="0"/>
              <a:t>Y1</a:t>
            </a:r>
            <a:endParaRPr lang="en-US" dirty="0"/>
          </a:p>
        </p:txBody>
      </p:sp>
      <p:sp>
        <p:nvSpPr>
          <p:cNvPr id="29" name="TextBox 28"/>
          <p:cNvSpPr txBox="1"/>
          <p:nvPr/>
        </p:nvSpPr>
        <p:spPr>
          <a:xfrm>
            <a:off x="5151104" y="5859950"/>
            <a:ext cx="3713659" cy="830997"/>
          </a:xfrm>
          <a:prstGeom prst="rect">
            <a:avLst/>
          </a:prstGeom>
          <a:noFill/>
        </p:spPr>
        <p:txBody>
          <a:bodyPr wrap="square" rtlCol="0">
            <a:spAutoFit/>
          </a:bodyPr>
          <a:lstStyle/>
          <a:p>
            <a:r>
              <a:rPr lang="en-GB" sz="1600" dirty="0"/>
              <a:t>5) However, this has come at the expense of an </a:t>
            </a:r>
            <a:r>
              <a:rPr lang="en-GB" sz="1600" b="1" dirty="0">
                <a:solidFill>
                  <a:srgbClr val="FF0000"/>
                </a:solidFill>
              </a:rPr>
              <a:t>increase in the price level to P1</a:t>
            </a:r>
            <a:r>
              <a:rPr lang="en-GB" sz="1600" dirty="0"/>
              <a:t>,</a:t>
            </a:r>
            <a:r>
              <a:rPr lang="en-GB" sz="1600" b="1" i="1" dirty="0"/>
              <a:t> </a:t>
            </a:r>
            <a:r>
              <a:rPr lang="en-GB" sz="1600" dirty="0"/>
              <a:t>which may hamper the inflation target.</a:t>
            </a:r>
          </a:p>
        </p:txBody>
      </p:sp>
      <p:sp>
        <p:nvSpPr>
          <p:cNvPr id="30" name="TextBox 29"/>
          <p:cNvSpPr txBox="1"/>
          <p:nvPr/>
        </p:nvSpPr>
        <p:spPr>
          <a:xfrm>
            <a:off x="197939" y="5909871"/>
            <a:ext cx="5021464" cy="830997"/>
          </a:xfrm>
          <a:prstGeom prst="rect">
            <a:avLst/>
          </a:prstGeom>
          <a:noFill/>
        </p:spPr>
        <p:txBody>
          <a:bodyPr wrap="square" rtlCol="0">
            <a:spAutoFit/>
          </a:bodyPr>
          <a:lstStyle/>
          <a:p>
            <a:r>
              <a:rPr lang="en-GB" sz="1600" dirty="0"/>
              <a:t>6) In addition, if additional consumption is spent on imports, then this </a:t>
            </a:r>
            <a:r>
              <a:rPr lang="en-GB" sz="1600" b="1" dirty="0">
                <a:solidFill>
                  <a:srgbClr val="FF0000"/>
                </a:solidFill>
              </a:rPr>
              <a:t>will worsen the balance of payments on current account</a:t>
            </a:r>
            <a:r>
              <a:rPr lang="en-GB" sz="1600" dirty="0">
                <a:solidFill>
                  <a:srgbClr val="FF0000"/>
                </a:solidFill>
              </a:rPr>
              <a:t>.</a:t>
            </a:r>
          </a:p>
        </p:txBody>
      </p:sp>
      <p:pic>
        <p:nvPicPr>
          <p:cNvPr id="3" name="Picture 2">
            <a:extLst>
              <a:ext uri="{FF2B5EF4-FFF2-40B4-BE49-F238E27FC236}">
                <a16:creationId xmlns:a16="http://schemas.microsoft.com/office/drawing/2014/main" id="{0A87B3A9-D16F-883F-3467-7E418ECC8A5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12" name="Picture 11">
            <a:extLst>
              <a:ext uri="{FF2B5EF4-FFF2-40B4-BE49-F238E27FC236}">
                <a16:creationId xmlns:a16="http://schemas.microsoft.com/office/drawing/2014/main" id="{3659AB15-57CD-FE82-4B48-F5A6F0452B5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13" name="Footer Placeholder 2">
            <a:extLst>
              <a:ext uri="{FF2B5EF4-FFF2-40B4-BE49-F238E27FC236}">
                <a16:creationId xmlns:a16="http://schemas.microsoft.com/office/drawing/2014/main" id="{2276FDBB-D5A3-7721-1671-E9F48AD57DA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F887F63-CDC2-591C-8E66-016F4ABEEB5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1063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1000"/>
                                        <p:tgtEl>
                                          <p:spTgt spid="3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1000"/>
                                        <p:tgtEl>
                                          <p:spTgt spid="45"/>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1000"/>
                                        <p:tgtEl>
                                          <p:spTgt spid="38"/>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5" grpId="0"/>
      <p:bldP spid="47" grpId="0"/>
      <p:bldP spid="4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0D0AFC-5273-933B-D904-99FA4EDC16D2}"/>
              </a:ext>
            </a:extLst>
          </p:cNvPr>
          <p:cNvSpPr/>
          <p:nvPr/>
        </p:nvSpPr>
        <p:spPr>
          <a:xfrm>
            <a:off x="107504" y="764704"/>
            <a:ext cx="8822870" cy="597892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5" name="Rectangle 2"/>
          <p:cNvSpPr>
            <a:spLocks noGrp="1" noChangeArrowheads="1"/>
          </p:cNvSpPr>
          <p:nvPr>
            <p:ph type="title" idx="4294967295"/>
          </p:nvPr>
        </p:nvSpPr>
        <p:spPr>
          <a:xfrm>
            <a:off x="1763688" y="740247"/>
            <a:ext cx="5454650" cy="744537"/>
          </a:xfrm>
        </p:spPr>
        <p:txBody>
          <a:bodyPr>
            <a:normAutofit/>
          </a:bodyPr>
          <a:lstStyle/>
          <a:p>
            <a:pPr algn="ctr"/>
            <a:r>
              <a:rPr lang="en-GB" sz="2700" b="1" dirty="0"/>
              <a:t>Increase in LRAS</a:t>
            </a:r>
            <a:endParaRPr lang="en-GB" sz="3200" b="1" dirty="0"/>
          </a:p>
        </p:txBody>
      </p:sp>
      <p:sp>
        <p:nvSpPr>
          <p:cNvPr id="23" name="TextBox 22"/>
          <p:cNvSpPr txBox="1"/>
          <p:nvPr/>
        </p:nvSpPr>
        <p:spPr>
          <a:xfrm>
            <a:off x="5827906" y="1782664"/>
            <a:ext cx="3219168" cy="830997"/>
          </a:xfrm>
          <a:prstGeom prst="rect">
            <a:avLst/>
          </a:prstGeom>
          <a:noFill/>
        </p:spPr>
        <p:txBody>
          <a:bodyPr wrap="square" rtlCol="0">
            <a:spAutoFit/>
          </a:bodyPr>
          <a:lstStyle/>
          <a:p>
            <a:r>
              <a:rPr lang="en-GB" sz="1600" dirty="0"/>
              <a:t>1) Imagine the government would like to </a:t>
            </a:r>
            <a:r>
              <a:rPr lang="en-GB" sz="1600" b="1" dirty="0">
                <a:solidFill>
                  <a:srgbClr val="002060"/>
                </a:solidFill>
              </a:rPr>
              <a:t>stimulate the supply-side</a:t>
            </a:r>
            <a:r>
              <a:rPr lang="en-GB" sz="1600" dirty="0">
                <a:solidFill>
                  <a:srgbClr val="002060"/>
                </a:solidFill>
              </a:rPr>
              <a:t> </a:t>
            </a:r>
            <a:r>
              <a:rPr lang="en-GB" sz="1600" dirty="0"/>
              <a:t>of the economy.</a:t>
            </a:r>
          </a:p>
        </p:txBody>
      </p:sp>
      <p:cxnSp>
        <p:nvCxnSpPr>
          <p:cNvPr id="4" name="Straight Connector 3"/>
          <p:cNvCxnSpPr/>
          <p:nvPr/>
        </p:nvCxnSpPr>
        <p:spPr>
          <a:xfrm>
            <a:off x="915185" y="1814414"/>
            <a:ext cx="0" cy="35274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74096" y="1698526"/>
            <a:ext cx="863600" cy="646113"/>
          </a:xfrm>
          <a:prstGeom prst="rect">
            <a:avLst/>
          </a:prstGeom>
          <a:noFill/>
          <a:ln w="9525">
            <a:noFill/>
            <a:miter lim="800000"/>
            <a:headEnd/>
            <a:tailEnd/>
          </a:ln>
        </p:spPr>
        <p:txBody>
          <a:bodyPr>
            <a:spAutoFit/>
          </a:bodyPr>
          <a:lstStyle/>
          <a:p>
            <a:pPr algn="ctr"/>
            <a:r>
              <a:rPr lang="en-GB" dirty="0"/>
              <a:t>Price Level</a:t>
            </a:r>
            <a:endParaRPr lang="en-US" dirty="0"/>
          </a:p>
        </p:txBody>
      </p:sp>
      <p:sp>
        <p:nvSpPr>
          <p:cNvPr id="6" name="TextBox 5"/>
          <p:cNvSpPr txBox="1">
            <a:spLocks noChangeArrowheads="1"/>
          </p:cNvSpPr>
          <p:nvPr/>
        </p:nvSpPr>
        <p:spPr bwMode="auto">
          <a:xfrm>
            <a:off x="6084168" y="5373216"/>
            <a:ext cx="2520950" cy="369888"/>
          </a:xfrm>
          <a:prstGeom prst="rect">
            <a:avLst/>
          </a:prstGeom>
          <a:noFill/>
          <a:ln w="9525">
            <a:noFill/>
            <a:miter lim="800000"/>
            <a:headEnd/>
            <a:tailEnd/>
          </a:ln>
        </p:spPr>
        <p:txBody>
          <a:bodyPr>
            <a:spAutoFit/>
          </a:bodyPr>
          <a:lstStyle/>
          <a:p>
            <a:pPr algn="ctr"/>
            <a:r>
              <a:rPr lang="en-GB" dirty="0"/>
              <a:t>Real National Output</a:t>
            </a:r>
            <a:endParaRPr lang="en-US" dirty="0"/>
          </a:p>
        </p:txBody>
      </p:sp>
      <p:sp>
        <p:nvSpPr>
          <p:cNvPr id="7" name="TextBox 6"/>
          <p:cNvSpPr txBox="1">
            <a:spLocks noChangeArrowheads="1"/>
          </p:cNvSpPr>
          <p:nvPr/>
        </p:nvSpPr>
        <p:spPr bwMode="auto">
          <a:xfrm>
            <a:off x="4118760" y="1412776"/>
            <a:ext cx="935038" cy="369888"/>
          </a:xfrm>
          <a:prstGeom prst="rect">
            <a:avLst/>
          </a:prstGeom>
          <a:noFill/>
          <a:ln w="9525">
            <a:noFill/>
            <a:miter lim="800000"/>
            <a:headEnd/>
            <a:tailEnd/>
          </a:ln>
        </p:spPr>
        <p:txBody>
          <a:bodyPr>
            <a:spAutoFit/>
          </a:bodyPr>
          <a:lstStyle/>
          <a:p>
            <a:r>
              <a:rPr lang="en-GB" dirty="0"/>
              <a:t>LRAS</a:t>
            </a:r>
            <a:endParaRPr lang="en-US" dirty="0"/>
          </a:p>
        </p:txBody>
      </p:sp>
      <p:cxnSp>
        <p:nvCxnSpPr>
          <p:cNvPr id="8" name="Straight Connector 7"/>
          <p:cNvCxnSpPr/>
          <p:nvPr/>
        </p:nvCxnSpPr>
        <p:spPr>
          <a:xfrm>
            <a:off x="4572785" y="2685951"/>
            <a:ext cx="0" cy="26638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32940" y="3190872"/>
            <a:ext cx="431800" cy="368300"/>
          </a:xfrm>
          <a:prstGeom prst="rect">
            <a:avLst/>
          </a:prstGeom>
          <a:noFill/>
          <a:ln w="9525">
            <a:noFill/>
            <a:miter lim="800000"/>
            <a:headEnd/>
            <a:tailEnd/>
          </a:ln>
        </p:spPr>
        <p:txBody>
          <a:bodyPr>
            <a:spAutoFit/>
          </a:bodyPr>
          <a:lstStyle/>
          <a:p>
            <a:pPr algn="ctr"/>
            <a:r>
              <a:rPr lang="en-GB" dirty="0"/>
              <a:t>P</a:t>
            </a:r>
            <a:endParaRPr lang="en-US" dirty="0"/>
          </a:p>
        </p:txBody>
      </p:sp>
      <p:sp>
        <p:nvSpPr>
          <p:cNvPr id="10" name="TextBox 9"/>
          <p:cNvSpPr txBox="1">
            <a:spLocks noChangeArrowheads="1"/>
          </p:cNvSpPr>
          <p:nvPr/>
        </p:nvSpPr>
        <p:spPr bwMode="auto">
          <a:xfrm>
            <a:off x="4152207" y="5349776"/>
            <a:ext cx="865187" cy="276999"/>
          </a:xfrm>
          <a:prstGeom prst="rect">
            <a:avLst/>
          </a:prstGeom>
          <a:noFill/>
          <a:ln w="9525">
            <a:noFill/>
            <a:miter lim="800000"/>
            <a:headEnd/>
            <a:tailEnd/>
          </a:ln>
        </p:spPr>
        <p:txBody>
          <a:bodyPr>
            <a:spAutoFit/>
          </a:bodyPr>
          <a:lstStyle/>
          <a:p>
            <a:pPr algn="ctr"/>
            <a:r>
              <a:rPr lang="en-GB" sz="1200" dirty="0"/>
              <a:t>FE</a:t>
            </a:r>
            <a:endParaRPr lang="en-US" dirty="0"/>
          </a:p>
        </p:txBody>
      </p:sp>
      <p:sp>
        <p:nvSpPr>
          <p:cNvPr id="11" name="Freeform 10"/>
          <p:cNvSpPr/>
          <p:nvPr/>
        </p:nvSpPr>
        <p:spPr>
          <a:xfrm>
            <a:off x="915185" y="1793776"/>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p:cNvCxnSpPr/>
          <p:nvPr/>
        </p:nvCxnSpPr>
        <p:spPr>
          <a:xfrm>
            <a:off x="915185" y="5341839"/>
            <a:ext cx="651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75856" y="2492896"/>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580112" y="4221088"/>
            <a:ext cx="560992" cy="369888"/>
          </a:xfrm>
          <a:prstGeom prst="rect">
            <a:avLst/>
          </a:prstGeom>
          <a:noFill/>
          <a:ln w="9525">
            <a:noFill/>
            <a:miter lim="800000"/>
            <a:headEnd/>
            <a:tailEnd/>
          </a:ln>
        </p:spPr>
        <p:txBody>
          <a:bodyPr wrap="square">
            <a:spAutoFit/>
          </a:bodyPr>
          <a:lstStyle/>
          <a:p>
            <a:r>
              <a:rPr lang="en-GB" dirty="0"/>
              <a:t>AD</a:t>
            </a:r>
            <a:endParaRPr lang="en-US" dirty="0"/>
          </a:p>
        </p:txBody>
      </p:sp>
      <p:cxnSp>
        <p:nvCxnSpPr>
          <p:cNvPr id="25" name="Straight Connector 24"/>
          <p:cNvCxnSpPr/>
          <p:nvPr/>
        </p:nvCxnSpPr>
        <p:spPr>
          <a:xfrm>
            <a:off x="4348661" y="3377795"/>
            <a:ext cx="0" cy="1944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3923060" y="5345672"/>
            <a:ext cx="865187" cy="369888"/>
          </a:xfrm>
          <a:prstGeom prst="rect">
            <a:avLst/>
          </a:prstGeom>
          <a:noFill/>
          <a:ln w="9525">
            <a:noFill/>
            <a:miter lim="800000"/>
            <a:headEnd/>
            <a:tailEnd/>
          </a:ln>
        </p:spPr>
        <p:txBody>
          <a:bodyPr>
            <a:spAutoFit/>
          </a:bodyPr>
          <a:lstStyle/>
          <a:p>
            <a:pPr algn="ctr"/>
            <a:r>
              <a:rPr lang="en-GB" dirty="0"/>
              <a:t>Y</a:t>
            </a:r>
            <a:endParaRPr lang="en-US" dirty="0"/>
          </a:p>
        </p:txBody>
      </p:sp>
      <p:sp>
        <p:nvSpPr>
          <p:cNvPr id="24" name="TextBox 23"/>
          <p:cNvSpPr txBox="1"/>
          <p:nvPr/>
        </p:nvSpPr>
        <p:spPr>
          <a:xfrm>
            <a:off x="5827906" y="2870108"/>
            <a:ext cx="3081272" cy="1077218"/>
          </a:xfrm>
          <a:prstGeom prst="rect">
            <a:avLst/>
          </a:prstGeom>
          <a:noFill/>
        </p:spPr>
        <p:txBody>
          <a:bodyPr wrap="square" rtlCol="0">
            <a:spAutoFit/>
          </a:bodyPr>
          <a:lstStyle/>
          <a:p>
            <a:r>
              <a:rPr lang="en-GB" sz="1600" dirty="0"/>
              <a:t>2) They may </a:t>
            </a:r>
            <a:r>
              <a:rPr lang="en-GB" sz="1600" b="1" dirty="0">
                <a:solidFill>
                  <a:srgbClr val="002060"/>
                </a:solidFill>
              </a:rPr>
              <a:t>cut corporation tax</a:t>
            </a:r>
            <a:r>
              <a:rPr lang="en-GB" sz="1600" b="1" i="1" dirty="0">
                <a:solidFill>
                  <a:srgbClr val="002060"/>
                </a:solidFill>
              </a:rPr>
              <a:t> </a:t>
            </a:r>
            <a:r>
              <a:rPr lang="en-GB" sz="1600" dirty="0"/>
              <a:t>in order to boost firms’ profits, which can then be reinvested in capital projects.</a:t>
            </a:r>
          </a:p>
        </p:txBody>
      </p:sp>
      <p:sp>
        <p:nvSpPr>
          <p:cNvPr id="26" name="TextBox 25"/>
          <p:cNvSpPr txBox="1"/>
          <p:nvPr/>
        </p:nvSpPr>
        <p:spPr>
          <a:xfrm>
            <a:off x="6539125" y="4252702"/>
            <a:ext cx="2425363" cy="584775"/>
          </a:xfrm>
          <a:prstGeom prst="rect">
            <a:avLst/>
          </a:prstGeom>
          <a:noFill/>
        </p:spPr>
        <p:txBody>
          <a:bodyPr wrap="square" rtlCol="0">
            <a:spAutoFit/>
          </a:bodyPr>
          <a:lstStyle/>
          <a:p>
            <a:r>
              <a:rPr lang="en-GB" sz="1600" dirty="0"/>
              <a:t>3) LRAS will </a:t>
            </a:r>
            <a:r>
              <a:rPr lang="en-GB" sz="1600" b="1" dirty="0">
                <a:solidFill>
                  <a:srgbClr val="002060"/>
                </a:solidFill>
              </a:rPr>
              <a:t>shift to the right to LRAS1.</a:t>
            </a:r>
          </a:p>
        </p:txBody>
      </p:sp>
      <p:sp>
        <p:nvSpPr>
          <p:cNvPr id="28" name="TextBox 27"/>
          <p:cNvSpPr txBox="1"/>
          <p:nvPr/>
        </p:nvSpPr>
        <p:spPr>
          <a:xfrm>
            <a:off x="4518086" y="5899249"/>
            <a:ext cx="4446402" cy="830997"/>
          </a:xfrm>
          <a:prstGeom prst="rect">
            <a:avLst/>
          </a:prstGeom>
          <a:noFill/>
        </p:spPr>
        <p:txBody>
          <a:bodyPr wrap="square" rtlCol="0">
            <a:spAutoFit/>
          </a:bodyPr>
          <a:lstStyle/>
          <a:p>
            <a:r>
              <a:rPr lang="en-GB" sz="1600" dirty="0"/>
              <a:t>4) </a:t>
            </a:r>
            <a:r>
              <a:rPr lang="en-GB" sz="1600" b="1" dirty="0">
                <a:solidFill>
                  <a:srgbClr val="002060"/>
                </a:solidFill>
              </a:rPr>
              <a:t>Productive capacity has now increased to FE1 </a:t>
            </a:r>
            <a:r>
              <a:rPr lang="en-GB" sz="1600" dirty="0"/>
              <a:t>and there has been a fall in the price level from P to P1, </a:t>
            </a:r>
            <a:r>
              <a:rPr lang="en-GB" sz="1600" b="1" dirty="0">
                <a:solidFill>
                  <a:srgbClr val="002060"/>
                </a:solidFill>
              </a:rPr>
              <a:t>helping to soften inflationary pressure</a:t>
            </a:r>
            <a:r>
              <a:rPr lang="en-GB" sz="1600" dirty="0">
                <a:solidFill>
                  <a:srgbClr val="002060"/>
                </a:solidFill>
              </a:rPr>
              <a:t>.</a:t>
            </a:r>
            <a:endParaRPr lang="en-GB" sz="2000" dirty="0">
              <a:solidFill>
                <a:srgbClr val="002060"/>
              </a:solidFill>
            </a:endParaRPr>
          </a:p>
        </p:txBody>
      </p:sp>
      <p:cxnSp>
        <p:nvCxnSpPr>
          <p:cNvPr id="36" name="Straight Arrow Connector 35"/>
          <p:cNvCxnSpPr/>
          <p:nvPr/>
        </p:nvCxnSpPr>
        <p:spPr>
          <a:xfrm>
            <a:off x="4716016" y="239242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21537" y="3356992"/>
            <a:ext cx="3420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13080" y="3665827"/>
            <a:ext cx="381506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251520" y="3487472"/>
            <a:ext cx="693371" cy="368300"/>
          </a:xfrm>
          <a:prstGeom prst="rect">
            <a:avLst/>
          </a:prstGeom>
          <a:noFill/>
          <a:ln w="9525">
            <a:noFill/>
            <a:miter lim="800000"/>
            <a:headEnd/>
            <a:tailEnd/>
          </a:ln>
        </p:spPr>
        <p:txBody>
          <a:bodyPr wrap="square">
            <a:spAutoFit/>
          </a:bodyPr>
          <a:lstStyle/>
          <a:p>
            <a:pPr algn="ctr"/>
            <a:r>
              <a:rPr lang="en-GB" dirty="0"/>
              <a:t>P1</a:t>
            </a:r>
            <a:endParaRPr lang="en-US" dirty="0"/>
          </a:p>
        </p:txBody>
      </p:sp>
      <p:sp>
        <p:nvSpPr>
          <p:cNvPr id="48" name="TextBox 47"/>
          <p:cNvSpPr txBox="1">
            <a:spLocks noChangeArrowheads="1"/>
          </p:cNvSpPr>
          <p:nvPr/>
        </p:nvSpPr>
        <p:spPr bwMode="auto">
          <a:xfrm>
            <a:off x="4371888" y="5347944"/>
            <a:ext cx="865187" cy="369888"/>
          </a:xfrm>
          <a:prstGeom prst="rect">
            <a:avLst/>
          </a:prstGeom>
          <a:noFill/>
          <a:ln w="9525">
            <a:noFill/>
            <a:miter lim="800000"/>
            <a:headEnd/>
            <a:tailEnd/>
          </a:ln>
        </p:spPr>
        <p:txBody>
          <a:bodyPr>
            <a:spAutoFit/>
          </a:bodyPr>
          <a:lstStyle/>
          <a:p>
            <a:pPr algn="ctr"/>
            <a:r>
              <a:rPr lang="en-GB" dirty="0"/>
              <a:t>Y1</a:t>
            </a:r>
            <a:endParaRPr lang="en-US" dirty="0"/>
          </a:p>
        </p:txBody>
      </p:sp>
      <p:sp>
        <p:nvSpPr>
          <p:cNvPr id="29" name="Freeform 28"/>
          <p:cNvSpPr/>
          <p:nvPr/>
        </p:nvSpPr>
        <p:spPr>
          <a:xfrm>
            <a:off x="1187624" y="1772816"/>
            <a:ext cx="4176464" cy="223224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Connector 29"/>
          <p:cNvCxnSpPr/>
          <p:nvPr/>
        </p:nvCxnSpPr>
        <p:spPr>
          <a:xfrm>
            <a:off x="5364088" y="2708920"/>
            <a:ext cx="0" cy="259181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085717" y="5330076"/>
            <a:ext cx="657225" cy="276999"/>
          </a:xfrm>
          <a:prstGeom prst="rect">
            <a:avLst/>
          </a:prstGeom>
          <a:noFill/>
          <a:ln w="9525">
            <a:noFill/>
            <a:miter lim="800000"/>
            <a:headEnd/>
            <a:tailEnd/>
          </a:ln>
        </p:spPr>
        <p:txBody>
          <a:bodyPr>
            <a:spAutoFit/>
          </a:bodyPr>
          <a:lstStyle/>
          <a:p>
            <a:pPr algn="ctr"/>
            <a:r>
              <a:rPr lang="en-GB" sz="1200" dirty="0"/>
              <a:t>FE1</a:t>
            </a:r>
            <a:endParaRPr lang="en-US" dirty="0"/>
          </a:p>
        </p:txBody>
      </p:sp>
      <p:sp>
        <p:nvSpPr>
          <p:cNvPr id="32" name="TextBox 31"/>
          <p:cNvSpPr txBox="1">
            <a:spLocks noChangeArrowheads="1"/>
          </p:cNvSpPr>
          <p:nvPr/>
        </p:nvSpPr>
        <p:spPr bwMode="auto">
          <a:xfrm>
            <a:off x="4952721" y="1417426"/>
            <a:ext cx="935037" cy="368300"/>
          </a:xfrm>
          <a:prstGeom prst="rect">
            <a:avLst/>
          </a:prstGeom>
          <a:noFill/>
          <a:ln w="9525">
            <a:noFill/>
            <a:miter lim="800000"/>
            <a:headEnd/>
            <a:tailEnd/>
          </a:ln>
        </p:spPr>
        <p:txBody>
          <a:bodyPr>
            <a:spAutoFit/>
          </a:bodyPr>
          <a:lstStyle/>
          <a:p>
            <a:r>
              <a:rPr lang="en-GB" dirty="0"/>
              <a:t>LRAS1</a:t>
            </a:r>
            <a:endParaRPr lang="en-US" dirty="0"/>
          </a:p>
        </p:txBody>
      </p:sp>
      <p:cxnSp>
        <p:nvCxnSpPr>
          <p:cNvPr id="42" name="Straight Connector 41"/>
          <p:cNvCxnSpPr/>
          <p:nvPr/>
        </p:nvCxnSpPr>
        <p:spPr>
          <a:xfrm>
            <a:off x="4730646" y="3673142"/>
            <a:ext cx="0" cy="1656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2417" y="5883031"/>
            <a:ext cx="4315567" cy="830997"/>
          </a:xfrm>
          <a:prstGeom prst="rect">
            <a:avLst/>
          </a:prstGeom>
          <a:noFill/>
        </p:spPr>
        <p:txBody>
          <a:bodyPr wrap="square" rtlCol="0">
            <a:spAutoFit/>
          </a:bodyPr>
          <a:lstStyle/>
          <a:p>
            <a:r>
              <a:rPr lang="en-GB" sz="1600" dirty="0"/>
              <a:t>5) However, if AD remains unchanged, </a:t>
            </a:r>
            <a:r>
              <a:rPr lang="en-GB" sz="1600" b="1" dirty="0">
                <a:solidFill>
                  <a:srgbClr val="002060"/>
                </a:solidFill>
              </a:rPr>
              <a:t>spare capacity has now increased in size from Y-FE to Y1-FE1</a:t>
            </a:r>
            <a:r>
              <a:rPr lang="en-GB" sz="1600" dirty="0"/>
              <a:t>, indicating a waste of economic resources.</a:t>
            </a:r>
            <a:endParaRPr lang="en-GB" sz="2000" dirty="0"/>
          </a:p>
        </p:txBody>
      </p:sp>
      <p:pic>
        <p:nvPicPr>
          <p:cNvPr id="3" name="Picture 2">
            <a:extLst>
              <a:ext uri="{FF2B5EF4-FFF2-40B4-BE49-F238E27FC236}">
                <a16:creationId xmlns:a16="http://schemas.microsoft.com/office/drawing/2014/main" id="{27398E91-6043-C741-57A4-7673C4628C3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12" name="Picture 11">
            <a:extLst>
              <a:ext uri="{FF2B5EF4-FFF2-40B4-BE49-F238E27FC236}">
                <a16:creationId xmlns:a16="http://schemas.microsoft.com/office/drawing/2014/main" id="{8D3D730C-9578-23DD-ED51-1A6A8483275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13" name="Footer Placeholder 2">
            <a:extLst>
              <a:ext uri="{FF2B5EF4-FFF2-40B4-BE49-F238E27FC236}">
                <a16:creationId xmlns:a16="http://schemas.microsoft.com/office/drawing/2014/main" id="{04B51328-E10E-0270-04C8-4443063B4B0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0186A97-DBD6-B746-D34E-44A33E9D7337}"/>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0754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1000"/>
                                        <p:tgtEl>
                                          <p:spTgt spid="3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1000"/>
                                        <p:tgtEl>
                                          <p:spTgt spid="2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1000"/>
                                        <p:tgtEl>
                                          <p:spTgt spid="30"/>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1000"/>
                                        <p:tgtEl>
                                          <p:spTgt spid="45"/>
                                        </p:tgtEl>
                                      </p:cBhvr>
                                    </p:animEffect>
                                  </p:childTnLst>
                                </p:cTn>
                              </p:par>
                            </p:childTnLst>
                          </p:cTn>
                        </p:par>
                        <p:par>
                          <p:cTn id="42" fill="hold">
                            <p:stCondLst>
                              <p:cond delay="6000"/>
                            </p:stCondLst>
                            <p:childTnLst>
                              <p:par>
                                <p:cTn id="43" presetID="22" presetClass="entr" presetSubtype="1"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up)">
                                      <p:cBhvr>
                                        <p:cTn id="45" dur="1000"/>
                                        <p:tgtEl>
                                          <p:spTgt spid="42"/>
                                        </p:tgtEl>
                                      </p:cBhvr>
                                    </p:animEffect>
                                  </p:childTnLst>
                                </p:cTn>
                              </p:par>
                            </p:childTnLst>
                          </p:cTn>
                        </p:par>
                        <p:par>
                          <p:cTn id="46" fill="hold">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47" grpId="0"/>
      <p:bldP spid="48"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8030C-BE7A-2C3C-4D2F-2D34BB8323E7}"/>
              </a:ext>
            </a:extLst>
          </p:cNvPr>
          <p:cNvSpPr/>
          <p:nvPr/>
        </p:nvSpPr>
        <p:spPr>
          <a:xfrm>
            <a:off x="107503" y="940954"/>
            <a:ext cx="8915061" cy="580267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5" name="Rectangle 2"/>
          <p:cNvSpPr>
            <a:spLocks noGrp="1" noChangeArrowheads="1"/>
          </p:cNvSpPr>
          <p:nvPr>
            <p:ph type="title" idx="4294967295"/>
          </p:nvPr>
        </p:nvSpPr>
        <p:spPr>
          <a:xfrm>
            <a:off x="-3288294" y="920279"/>
            <a:ext cx="6824662" cy="641350"/>
          </a:xfrm>
        </p:spPr>
        <p:txBody>
          <a:bodyPr>
            <a:normAutofit/>
          </a:bodyPr>
          <a:lstStyle/>
          <a:p>
            <a:pPr algn="r" eaLnBrk="1" hangingPunct="1"/>
            <a:r>
              <a:rPr lang="en-GB" sz="2700" b="1" dirty="0"/>
              <a:t>Decrease in AD</a:t>
            </a:r>
            <a:endParaRPr lang="en-GB" sz="3200" b="1" dirty="0"/>
          </a:p>
        </p:txBody>
      </p:sp>
      <p:sp>
        <p:nvSpPr>
          <p:cNvPr id="23" name="TextBox 22"/>
          <p:cNvSpPr txBox="1"/>
          <p:nvPr/>
        </p:nvSpPr>
        <p:spPr>
          <a:xfrm>
            <a:off x="4824586" y="1251347"/>
            <a:ext cx="4211910" cy="1077218"/>
          </a:xfrm>
          <a:prstGeom prst="rect">
            <a:avLst/>
          </a:prstGeom>
          <a:noFill/>
        </p:spPr>
        <p:txBody>
          <a:bodyPr wrap="square" rtlCol="0">
            <a:spAutoFit/>
          </a:bodyPr>
          <a:lstStyle/>
          <a:p>
            <a:r>
              <a:rPr lang="en-GB" sz="1600" dirty="0"/>
              <a:t>1) Assume the government would like to </a:t>
            </a:r>
            <a:r>
              <a:rPr lang="en-GB" sz="1600" b="1" dirty="0">
                <a:solidFill>
                  <a:srgbClr val="3333FF"/>
                </a:solidFill>
              </a:rPr>
              <a:t>use fiscal policy to maintain its inflationary target of 2%</a:t>
            </a:r>
            <a:r>
              <a:rPr lang="en-GB" sz="1600" dirty="0">
                <a:solidFill>
                  <a:srgbClr val="3333FF"/>
                </a:solidFill>
              </a:rPr>
              <a:t>,</a:t>
            </a:r>
            <a:r>
              <a:rPr lang="en-GB" sz="1600" b="1" dirty="0">
                <a:solidFill>
                  <a:srgbClr val="00B0F0"/>
                </a:solidFill>
              </a:rPr>
              <a:t> </a:t>
            </a:r>
            <a:r>
              <a:rPr lang="en-GB" sz="1600" dirty="0"/>
              <a:t>because the economy is running up against capacity constraints.</a:t>
            </a:r>
          </a:p>
        </p:txBody>
      </p:sp>
      <p:cxnSp>
        <p:nvCxnSpPr>
          <p:cNvPr id="4" name="Straight Connector 3"/>
          <p:cNvCxnSpPr/>
          <p:nvPr/>
        </p:nvCxnSpPr>
        <p:spPr>
          <a:xfrm>
            <a:off x="915185" y="1814414"/>
            <a:ext cx="0" cy="35274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21435" y="1698526"/>
            <a:ext cx="863600" cy="646113"/>
          </a:xfrm>
          <a:prstGeom prst="rect">
            <a:avLst/>
          </a:prstGeom>
          <a:noFill/>
          <a:ln w="9525">
            <a:noFill/>
            <a:miter lim="800000"/>
            <a:headEnd/>
            <a:tailEnd/>
          </a:ln>
        </p:spPr>
        <p:txBody>
          <a:bodyPr>
            <a:spAutoFit/>
          </a:bodyPr>
          <a:lstStyle/>
          <a:p>
            <a:pPr algn="ctr"/>
            <a:r>
              <a:rPr lang="en-GB" dirty="0"/>
              <a:t>Price Level</a:t>
            </a:r>
            <a:endParaRPr lang="en-US" dirty="0"/>
          </a:p>
        </p:txBody>
      </p:sp>
      <p:sp>
        <p:nvSpPr>
          <p:cNvPr id="6" name="TextBox 5"/>
          <p:cNvSpPr txBox="1">
            <a:spLocks noChangeArrowheads="1"/>
          </p:cNvSpPr>
          <p:nvPr/>
        </p:nvSpPr>
        <p:spPr bwMode="auto">
          <a:xfrm>
            <a:off x="4658510" y="5308877"/>
            <a:ext cx="2520950" cy="369888"/>
          </a:xfrm>
          <a:prstGeom prst="rect">
            <a:avLst/>
          </a:prstGeom>
          <a:noFill/>
          <a:ln w="9525">
            <a:noFill/>
            <a:miter lim="800000"/>
            <a:headEnd/>
            <a:tailEnd/>
          </a:ln>
        </p:spPr>
        <p:txBody>
          <a:bodyPr>
            <a:spAutoFit/>
          </a:bodyPr>
          <a:lstStyle/>
          <a:p>
            <a:pPr algn="ctr"/>
            <a:r>
              <a:rPr lang="en-GB" dirty="0"/>
              <a:t>Real National Output</a:t>
            </a:r>
            <a:endParaRPr lang="en-US" dirty="0"/>
          </a:p>
        </p:txBody>
      </p:sp>
      <p:sp>
        <p:nvSpPr>
          <p:cNvPr id="7" name="TextBox 6"/>
          <p:cNvSpPr txBox="1">
            <a:spLocks noChangeArrowheads="1"/>
          </p:cNvSpPr>
          <p:nvPr/>
        </p:nvSpPr>
        <p:spPr bwMode="auto">
          <a:xfrm>
            <a:off x="3889548" y="1755906"/>
            <a:ext cx="935038" cy="369888"/>
          </a:xfrm>
          <a:prstGeom prst="rect">
            <a:avLst/>
          </a:prstGeom>
          <a:noFill/>
          <a:ln w="9525">
            <a:noFill/>
            <a:miter lim="800000"/>
            <a:headEnd/>
            <a:tailEnd/>
          </a:ln>
        </p:spPr>
        <p:txBody>
          <a:bodyPr>
            <a:spAutoFit/>
          </a:bodyPr>
          <a:lstStyle/>
          <a:p>
            <a:r>
              <a:rPr lang="en-GB" dirty="0"/>
              <a:t>LRAS</a:t>
            </a:r>
            <a:endParaRPr lang="en-US" dirty="0"/>
          </a:p>
        </p:txBody>
      </p:sp>
      <p:cxnSp>
        <p:nvCxnSpPr>
          <p:cNvPr id="8" name="Straight Connector 7"/>
          <p:cNvCxnSpPr/>
          <p:nvPr/>
        </p:nvCxnSpPr>
        <p:spPr>
          <a:xfrm>
            <a:off x="4572785" y="2685951"/>
            <a:ext cx="0" cy="26638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37335" y="3208433"/>
            <a:ext cx="431800" cy="368300"/>
          </a:xfrm>
          <a:prstGeom prst="rect">
            <a:avLst/>
          </a:prstGeom>
          <a:noFill/>
          <a:ln w="9525">
            <a:noFill/>
            <a:miter lim="800000"/>
            <a:headEnd/>
            <a:tailEnd/>
          </a:ln>
        </p:spPr>
        <p:txBody>
          <a:bodyPr>
            <a:spAutoFit/>
          </a:bodyPr>
          <a:lstStyle/>
          <a:p>
            <a:pPr algn="ctr"/>
            <a:r>
              <a:rPr lang="en-GB" dirty="0"/>
              <a:t>P</a:t>
            </a:r>
            <a:endParaRPr lang="en-US" dirty="0"/>
          </a:p>
        </p:txBody>
      </p:sp>
      <p:sp>
        <p:nvSpPr>
          <p:cNvPr id="10" name="TextBox 9"/>
          <p:cNvSpPr txBox="1">
            <a:spLocks noChangeArrowheads="1"/>
          </p:cNvSpPr>
          <p:nvPr/>
        </p:nvSpPr>
        <p:spPr bwMode="auto">
          <a:xfrm>
            <a:off x="4152207" y="5349776"/>
            <a:ext cx="865187" cy="276999"/>
          </a:xfrm>
          <a:prstGeom prst="rect">
            <a:avLst/>
          </a:prstGeom>
          <a:noFill/>
          <a:ln w="9525">
            <a:noFill/>
            <a:miter lim="800000"/>
            <a:headEnd/>
            <a:tailEnd/>
          </a:ln>
        </p:spPr>
        <p:txBody>
          <a:bodyPr>
            <a:spAutoFit/>
          </a:bodyPr>
          <a:lstStyle/>
          <a:p>
            <a:pPr algn="ctr"/>
            <a:r>
              <a:rPr lang="en-GB" sz="1200" dirty="0"/>
              <a:t>FE</a:t>
            </a:r>
            <a:endParaRPr lang="en-US" dirty="0"/>
          </a:p>
        </p:txBody>
      </p:sp>
      <p:sp>
        <p:nvSpPr>
          <p:cNvPr id="11" name="Freeform 10"/>
          <p:cNvSpPr/>
          <p:nvPr/>
        </p:nvSpPr>
        <p:spPr>
          <a:xfrm>
            <a:off x="915185" y="1793776"/>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p:cNvCxnSpPr/>
          <p:nvPr/>
        </p:nvCxnSpPr>
        <p:spPr>
          <a:xfrm>
            <a:off x="915185" y="5341839"/>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31840" y="2492896"/>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364088" y="4227200"/>
            <a:ext cx="935038" cy="369888"/>
          </a:xfrm>
          <a:prstGeom prst="rect">
            <a:avLst/>
          </a:prstGeom>
          <a:noFill/>
          <a:ln w="9525">
            <a:noFill/>
            <a:miter lim="800000"/>
            <a:headEnd/>
            <a:tailEnd/>
          </a:ln>
        </p:spPr>
        <p:txBody>
          <a:bodyPr>
            <a:spAutoFit/>
          </a:bodyPr>
          <a:lstStyle/>
          <a:p>
            <a:r>
              <a:rPr lang="en-GB" dirty="0"/>
              <a:t>AD</a:t>
            </a:r>
            <a:endParaRPr lang="en-US" dirty="0"/>
          </a:p>
        </p:txBody>
      </p:sp>
      <p:cxnSp>
        <p:nvCxnSpPr>
          <p:cNvPr id="25" name="Straight Connector 24"/>
          <p:cNvCxnSpPr/>
          <p:nvPr/>
        </p:nvCxnSpPr>
        <p:spPr>
          <a:xfrm>
            <a:off x="4283968" y="3429000"/>
            <a:ext cx="0" cy="1908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3842544" y="5329928"/>
            <a:ext cx="865187" cy="369888"/>
          </a:xfrm>
          <a:prstGeom prst="rect">
            <a:avLst/>
          </a:prstGeom>
          <a:noFill/>
          <a:ln w="9525">
            <a:noFill/>
            <a:miter lim="800000"/>
            <a:headEnd/>
            <a:tailEnd/>
          </a:ln>
        </p:spPr>
        <p:txBody>
          <a:bodyPr>
            <a:spAutoFit/>
          </a:bodyPr>
          <a:lstStyle/>
          <a:p>
            <a:pPr algn="ctr"/>
            <a:r>
              <a:rPr lang="en-GB" dirty="0"/>
              <a:t>Y</a:t>
            </a:r>
            <a:endParaRPr lang="en-US" dirty="0"/>
          </a:p>
        </p:txBody>
      </p:sp>
      <p:sp>
        <p:nvSpPr>
          <p:cNvPr id="24" name="TextBox 23"/>
          <p:cNvSpPr txBox="1"/>
          <p:nvPr/>
        </p:nvSpPr>
        <p:spPr>
          <a:xfrm>
            <a:off x="4979367" y="2411749"/>
            <a:ext cx="3929376" cy="584775"/>
          </a:xfrm>
          <a:prstGeom prst="rect">
            <a:avLst/>
          </a:prstGeom>
          <a:noFill/>
        </p:spPr>
        <p:txBody>
          <a:bodyPr wrap="square" rtlCol="0">
            <a:spAutoFit/>
          </a:bodyPr>
          <a:lstStyle/>
          <a:p>
            <a:r>
              <a:rPr lang="en-GB" sz="1600" dirty="0"/>
              <a:t>2) It may decide to </a:t>
            </a:r>
            <a:r>
              <a:rPr lang="en-GB" sz="1600" b="1" dirty="0">
                <a:solidFill>
                  <a:srgbClr val="3333FF"/>
                </a:solidFill>
              </a:rPr>
              <a:t>increase taxation</a:t>
            </a:r>
            <a:r>
              <a:rPr lang="en-GB" sz="1600" dirty="0">
                <a:solidFill>
                  <a:srgbClr val="3333FF"/>
                </a:solidFill>
              </a:rPr>
              <a:t>, </a:t>
            </a:r>
            <a:r>
              <a:rPr lang="en-GB" sz="1600" dirty="0"/>
              <a:t>which will cut</a:t>
            </a:r>
            <a:r>
              <a:rPr lang="en-GB" sz="1600" dirty="0">
                <a:solidFill>
                  <a:srgbClr val="3333FF"/>
                </a:solidFill>
              </a:rPr>
              <a:t> </a:t>
            </a:r>
            <a:r>
              <a:rPr lang="en-GB" sz="1600" b="1" dirty="0">
                <a:solidFill>
                  <a:srgbClr val="3333FF"/>
                </a:solidFill>
              </a:rPr>
              <a:t>AD to AD1, as consumption falls.</a:t>
            </a:r>
          </a:p>
        </p:txBody>
      </p:sp>
      <p:sp>
        <p:nvSpPr>
          <p:cNvPr id="26" name="TextBox 25"/>
          <p:cNvSpPr txBox="1"/>
          <p:nvPr/>
        </p:nvSpPr>
        <p:spPr>
          <a:xfrm>
            <a:off x="5651814" y="3126152"/>
            <a:ext cx="3492186" cy="830997"/>
          </a:xfrm>
          <a:prstGeom prst="rect">
            <a:avLst/>
          </a:prstGeom>
          <a:noFill/>
        </p:spPr>
        <p:txBody>
          <a:bodyPr wrap="square" rtlCol="0">
            <a:spAutoFit/>
          </a:bodyPr>
          <a:lstStyle/>
          <a:p>
            <a:r>
              <a:rPr lang="en-GB" sz="1600" dirty="0"/>
              <a:t>3) This has the effect of </a:t>
            </a:r>
            <a:r>
              <a:rPr lang="en-GB" sz="1600" b="1" dirty="0">
                <a:solidFill>
                  <a:srgbClr val="3333FF"/>
                </a:solidFill>
              </a:rPr>
              <a:t>reducing inflationary pressure</a:t>
            </a:r>
            <a:r>
              <a:rPr lang="en-GB" sz="1600" b="1" dirty="0">
                <a:solidFill>
                  <a:srgbClr val="00B0F0"/>
                </a:solidFill>
              </a:rPr>
              <a:t> </a:t>
            </a:r>
            <a:r>
              <a:rPr lang="en-GB" sz="1600" dirty="0"/>
              <a:t>as the price level falls from P to P1.</a:t>
            </a:r>
          </a:p>
        </p:txBody>
      </p:sp>
      <p:sp>
        <p:nvSpPr>
          <p:cNvPr id="28" name="TextBox 27"/>
          <p:cNvSpPr txBox="1"/>
          <p:nvPr/>
        </p:nvSpPr>
        <p:spPr>
          <a:xfrm>
            <a:off x="5940152" y="4093327"/>
            <a:ext cx="3065498" cy="1077218"/>
          </a:xfrm>
          <a:prstGeom prst="rect">
            <a:avLst/>
          </a:prstGeom>
          <a:noFill/>
        </p:spPr>
        <p:txBody>
          <a:bodyPr wrap="square" rtlCol="0">
            <a:spAutoFit/>
          </a:bodyPr>
          <a:lstStyle/>
          <a:p>
            <a:r>
              <a:rPr lang="en-GB" sz="1600" dirty="0"/>
              <a:t>4) There will also be the added benefit of </a:t>
            </a:r>
            <a:r>
              <a:rPr lang="en-GB" sz="1600" b="1" dirty="0">
                <a:solidFill>
                  <a:srgbClr val="3333FF"/>
                </a:solidFill>
              </a:rPr>
              <a:t>improving the balance of payments on current account</a:t>
            </a:r>
            <a:r>
              <a:rPr lang="en-GB" sz="1600" dirty="0">
                <a:solidFill>
                  <a:srgbClr val="3333FF"/>
                </a:solidFill>
              </a:rPr>
              <a:t> </a:t>
            </a:r>
            <a:r>
              <a:rPr lang="en-GB" sz="1600" dirty="0"/>
              <a:t>as less income is spent on imports.</a:t>
            </a:r>
            <a:endParaRPr lang="en-GB" sz="2000" b="1" i="1" dirty="0"/>
          </a:p>
        </p:txBody>
      </p:sp>
      <p:cxnSp>
        <p:nvCxnSpPr>
          <p:cNvPr id="34" name="Straight Connector 33"/>
          <p:cNvCxnSpPr/>
          <p:nvPr/>
        </p:nvCxnSpPr>
        <p:spPr>
          <a:xfrm>
            <a:off x="2699792" y="2708920"/>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4963104" y="4446992"/>
            <a:ext cx="648072" cy="369888"/>
          </a:xfrm>
          <a:prstGeom prst="rect">
            <a:avLst/>
          </a:prstGeom>
          <a:noFill/>
          <a:ln w="9525">
            <a:noFill/>
            <a:miter lim="800000"/>
            <a:headEnd/>
            <a:tailEnd/>
          </a:ln>
        </p:spPr>
        <p:txBody>
          <a:bodyPr wrap="square">
            <a:spAutoFit/>
          </a:bodyPr>
          <a:lstStyle/>
          <a:p>
            <a:r>
              <a:rPr lang="en-GB" dirty="0"/>
              <a:t>AD1</a:t>
            </a:r>
            <a:endParaRPr lang="en-US" dirty="0"/>
          </a:p>
        </p:txBody>
      </p:sp>
      <p:cxnSp>
        <p:nvCxnSpPr>
          <p:cNvPr id="36" name="Straight Arrow Connector 35"/>
          <p:cNvCxnSpPr/>
          <p:nvPr/>
        </p:nvCxnSpPr>
        <p:spPr>
          <a:xfrm rot="10800000" flipV="1">
            <a:off x="3059832" y="2708920"/>
            <a:ext cx="216024" cy="1875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51224" y="3734448"/>
            <a:ext cx="0" cy="1584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99592" y="3429000"/>
            <a:ext cx="3384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26888" y="3717032"/>
            <a:ext cx="2988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323528" y="3509968"/>
            <a:ext cx="603112" cy="368300"/>
          </a:xfrm>
          <a:prstGeom prst="rect">
            <a:avLst/>
          </a:prstGeom>
          <a:noFill/>
          <a:ln w="9525">
            <a:noFill/>
            <a:miter lim="800000"/>
            <a:headEnd/>
            <a:tailEnd/>
          </a:ln>
        </p:spPr>
        <p:txBody>
          <a:bodyPr wrap="square">
            <a:spAutoFit/>
          </a:bodyPr>
          <a:lstStyle/>
          <a:p>
            <a:pPr algn="ctr"/>
            <a:r>
              <a:rPr lang="en-GB" dirty="0"/>
              <a:t>P1</a:t>
            </a:r>
            <a:endParaRPr lang="en-US" dirty="0"/>
          </a:p>
        </p:txBody>
      </p:sp>
      <p:sp>
        <p:nvSpPr>
          <p:cNvPr id="48" name="TextBox 47"/>
          <p:cNvSpPr txBox="1">
            <a:spLocks noChangeArrowheads="1"/>
          </p:cNvSpPr>
          <p:nvPr/>
        </p:nvSpPr>
        <p:spPr bwMode="auto">
          <a:xfrm>
            <a:off x="3491880" y="5332272"/>
            <a:ext cx="865187" cy="369888"/>
          </a:xfrm>
          <a:prstGeom prst="rect">
            <a:avLst/>
          </a:prstGeom>
          <a:noFill/>
          <a:ln w="9525">
            <a:noFill/>
            <a:miter lim="800000"/>
            <a:headEnd/>
            <a:tailEnd/>
          </a:ln>
        </p:spPr>
        <p:txBody>
          <a:bodyPr>
            <a:spAutoFit/>
          </a:bodyPr>
          <a:lstStyle/>
          <a:p>
            <a:pPr algn="ctr"/>
            <a:r>
              <a:rPr lang="en-GB" dirty="0"/>
              <a:t>Y1</a:t>
            </a:r>
            <a:endParaRPr lang="en-US" dirty="0"/>
          </a:p>
        </p:txBody>
      </p:sp>
      <p:sp>
        <p:nvSpPr>
          <p:cNvPr id="29" name="TextBox 28"/>
          <p:cNvSpPr txBox="1"/>
          <p:nvPr/>
        </p:nvSpPr>
        <p:spPr>
          <a:xfrm>
            <a:off x="4584800" y="5899933"/>
            <a:ext cx="3793453" cy="830997"/>
          </a:xfrm>
          <a:prstGeom prst="rect">
            <a:avLst/>
          </a:prstGeom>
          <a:noFill/>
        </p:spPr>
        <p:txBody>
          <a:bodyPr wrap="square" rtlCol="0">
            <a:spAutoFit/>
          </a:bodyPr>
          <a:lstStyle/>
          <a:p>
            <a:r>
              <a:rPr lang="en-GB" sz="1600" dirty="0"/>
              <a:t>5) However, this has come at the expense of a </a:t>
            </a:r>
            <a:r>
              <a:rPr lang="en-GB" sz="1600" b="1" dirty="0">
                <a:solidFill>
                  <a:srgbClr val="3333FF"/>
                </a:solidFill>
              </a:rPr>
              <a:t>reduction in real national output</a:t>
            </a:r>
            <a:r>
              <a:rPr lang="en-GB" sz="1600" dirty="0">
                <a:solidFill>
                  <a:srgbClr val="3333FF"/>
                </a:solidFill>
              </a:rPr>
              <a:t> </a:t>
            </a:r>
            <a:r>
              <a:rPr lang="en-GB" sz="1600" dirty="0"/>
              <a:t>from Y to Y1, which damages economic growth.</a:t>
            </a:r>
          </a:p>
        </p:txBody>
      </p:sp>
      <p:sp>
        <p:nvSpPr>
          <p:cNvPr id="30" name="TextBox 29"/>
          <p:cNvSpPr txBox="1"/>
          <p:nvPr/>
        </p:nvSpPr>
        <p:spPr>
          <a:xfrm>
            <a:off x="244847" y="5906529"/>
            <a:ext cx="4514494" cy="1107996"/>
          </a:xfrm>
          <a:prstGeom prst="rect">
            <a:avLst/>
          </a:prstGeom>
          <a:noFill/>
        </p:spPr>
        <p:txBody>
          <a:bodyPr wrap="square" rtlCol="0">
            <a:spAutoFit/>
          </a:bodyPr>
          <a:lstStyle/>
          <a:p>
            <a:r>
              <a:rPr lang="en-GB" sz="1600" dirty="0"/>
              <a:t>6) In addition, falling consumption and lower aggregate demand is </a:t>
            </a:r>
            <a:r>
              <a:rPr lang="en-GB" sz="1600" b="1" dirty="0">
                <a:solidFill>
                  <a:srgbClr val="3333FF"/>
                </a:solidFill>
              </a:rPr>
              <a:t>likely to increase cyclical unemployment</a:t>
            </a:r>
            <a:r>
              <a:rPr lang="en-GB" sz="1600" dirty="0">
                <a:solidFill>
                  <a:srgbClr val="3333FF"/>
                </a:solidFill>
              </a:rPr>
              <a:t>.</a:t>
            </a:r>
          </a:p>
          <a:p>
            <a:endParaRPr lang="en-GB" dirty="0"/>
          </a:p>
        </p:txBody>
      </p:sp>
      <p:pic>
        <p:nvPicPr>
          <p:cNvPr id="3" name="Picture 2">
            <a:extLst>
              <a:ext uri="{FF2B5EF4-FFF2-40B4-BE49-F238E27FC236}">
                <a16:creationId xmlns:a16="http://schemas.microsoft.com/office/drawing/2014/main" id="{C381B71D-1239-8BC3-87CC-0AF69D195D9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12" name="Picture 11">
            <a:extLst>
              <a:ext uri="{FF2B5EF4-FFF2-40B4-BE49-F238E27FC236}">
                <a16:creationId xmlns:a16="http://schemas.microsoft.com/office/drawing/2014/main" id="{A1C37DA6-5BB9-7305-D823-3DFBC07E76E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13" name="Footer Placeholder 2">
            <a:extLst>
              <a:ext uri="{FF2B5EF4-FFF2-40B4-BE49-F238E27FC236}">
                <a16:creationId xmlns:a16="http://schemas.microsoft.com/office/drawing/2014/main" id="{C663E274-C6AE-6BDF-9434-9B9AF8379CA8}"/>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1F7824D-57F3-FF0E-2C1F-B8B8F6995D69}"/>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5229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1000"/>
                                        <p:tgtEl>
                                          <p:spTgt spid="3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1000"/>
                                        <p:tgtEl>
                                          <p:spTgt spid="45"/>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1000"/>
                                        <p:tgtEl>
                                          <p:spTgt spid="38"/>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5" grpId="0"/>
      <p:bldP spid="47" grpId="0"/>
      <p:bldP spid="4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300"/>
              <a:t>Strengths and weaknesses of fiscal policy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pPr>
              <a:spcBef>
                <a:spcPts val="0"/>
              </a:spcBef>
            </a:pPr>
            <a:r>
              <a:rPr lang="en-GB" sz="1800" b="1" dirty="0"/>
              <a:t>Economic Growth</a:t>
            </a:r>
          </a:p>
          <a:p>
            <a:pPr lvl="1">
              <a:spcBef>
                <a:spcPts val="0"/>
              </a:spcBef>
            </a:pPr>
            <a:r>
              <a:rPr lang="en-GB" dirty="0"/>
              <a:t>Expansionary policy alone won’t increase the long-run growth rate, but will act as a short-run stimulus to economic growth</a:t>
            </a:r>
          </a:p>
          <a:p>
            <a:pPr lvl="1">
              <a:spcBef>
                <a:spcPts val="0"/>
              </a:spcBef>
            </a:pPr>
            <a:r>
              <a:rPr lang="en-GB" dirty="0"/>
              <a:t>However, fiscal stimulus through tax cuts and increasing government spending may be employed to help lift a country out of recession, therefore smoothing out fluctuations in the economic cycle</a:t>
            </a:r>
          </a:p>
          <a:p>
            <a:pPr lvl="1">
              <a:spcBef>
                <a:spcPts val="0"/>
              </a:spcBef>
            </a:pPr>
            <a:r>
              <a:rPr lang="en-GB" dirty="0"/>
              <a:t>Keynesian economists favour this approach and might consider increasing the governments budget deficit in the short-run - a necessary requirement to put an economy back on target in terms of economic growth</a:t>
            </a:r>
          </a:p>
          <a:p>
            <a:pPr>
              <a:spcBef>
                <a:spcPts val="0"/>
              </a:spcBef>
            </a:pPr>
            <a:r>
              <a:rPr lang="en-GB" sz="1800" b="1" dirty="0"/>
              <a:t>Unemployment</a:t>
            </a:r>
          </a:p>
          <a:p>
            <a:pPr lvl="1">
              <a:spcBef>
                <a:spcPts val="0"/>
              </a:spcBef>
            </a:pPr>
            <a:r>
              <a:rPr lang="en-GB" dirty="0"/>
              <a:t>Higher government spending should lead to </a:t>
            </a:r>
            <a:r>
              <a:rPr lang="en-GB" dirty="0">
                <a:sym typeface="Wingdings" pitchFamily="2" charset="2"/>
              </a:rPr>
              <a:t>higher levels of employment if there are good polices to support training programmes and back to work schemes</a:t>
            </a:r>
          </a:p>
          <a:p>
            <a:pPr lvl="1">
              <a:spcBef>
                <a:spcPts val="0"/>
              </a:spcBef>
            </a:pPr>
            <a:r>
              <a:rPr lang="en-GB" dirty="0">
                <a:sym typeface="Wingdings" pitchFamily="2" charset="2"/>
              </a:rPr>
              <a:t>The use of fiscal policy to improve employment statistics is a vital part of economic policy</a:t>
            </a:r>
          </a:p>
          <a:p>
            <a:pPr lvl="1">
              <a:spcBef>
                <a:spcPts val="0"/>
              </a:spcBef>
            </a:pPr>
            <a:r>
              <a:rPr lang="en-GB" dirty="0">
                <a:sym typeface="Wingdings" pitchFamily="2" charset="2"/>
              </a:rPr>
              <a:t>Tax credit and welfare changes are on-going – keep up to date with these!</a:t>
            </a:r>
            <a:endParaRPr lang="en-GB" dirty="0"/>
          </a:p>
          <a:p>
            <a:pPr lvl="1">
              <a:buFont typeface="Wingdings" pitchFamily="2" charset="2"/>
              <a:buChar char="Ø"/>
              <a:defRPr/>
            </a:pPr>
            <a:endParaRPr lang="en-GB" dirty="0"/>
          </a:p>
          <a:p>
            <a:pPr marL="273050" indent="-268288">
              <a:defRPr/>
            </a:pPr>
            <a:endParaRPr lang="en-GB" sz="1800" dirty="0"/>
          </a:p>
        </p:txBody>
      </p:sp>
      <p:pic>
        <p:nvPicPr>
          <p:cNvPr id="4" name="Picture 3">
            <a:extLst>
              <a:ext uri="{FF2B5EF4-FFF2-40B4-BE49-F238E27FC236}">
                <a16:creationId xmlns:a16="http://schemas.microsoft.com/office/drawing/2014/main" id="{869E41CB-EEA2-A304-30B2-F20A5750BF2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A312248C-4898-B19F-A8FF-911EB97B0C4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C761EF8B-CB84-185B-5A3F-309E62D0E81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C6A7571-A90B-8BFC-D2C9-E2E505018BC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802658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a:bodyPr>
          <a:lstStyle/>
          <a:p>
            <a:r>
              <a:rPr lang="en-GB" sz="4300">
                <a:solidFill>
                  <a:srgbClr val="FFFFFF"/>
                </a:solidFill>
              </a:rPr>
              <a:t>Strengths and weaknesses of fiscal policy</a:t>
            </a:r>
          </a:p>
        </p:txBody>
      </p:sp>
      <p:sp>
        <p:nvSpPr>
          <p:cNvPr id="3" name="Content Placeholder 2"/>
          <p:cNvSpPr>
            <a:spLocks noGrp="1"/>
          </p:cNvSpPr>
          <p:nvPr>
            <p:ph idx="1"/>
          </p:nvPr>
        </p:nvSpPr>
        <p:spPr>
          <a:xfrm>
            <a:off x="628650" y="2586789"/>
            <a:ext cx="7886700" cy="3590174"/>
          </a:xfrm>
        </p:spPr>
        <p:txBody>
          <a:bodyPr>
            <a:normAutofit/>
          </a:bodyPr>
          <a:lstStyle/>
          <a:p>
            <a:pPr>
              <a:spcBef>
                <a:spcPts val="0"/>
              </a:spcBef>
            </a:pPr>
            <a:r>
              <a:rPr lang="en-GB" sz="1600" b="1" dirty="0"/>
              <a:t>Inflation</a:t>
            </a:r>
          </a:p>
          <a:p>
            <a:pPr lvl="1">
              <a:spcBef>
                <a:spcPts val="0"/>
              </a:spcBef>
            </a:pPr>
            <a:r>
              <a:rPr lang="en-GB" sz="1600" dirty="0"/>
              <a:t>Fiscal policy is a fairly blunt instrument with which to seek to control the price level</a:t>
            </a:r>
          </a:p>
          <a:p>
            <a:pPr lvl="1">
              <a:spcBef>
                <a:spcPts val="0"/>
              </a:spcBef>
            </a:pPr>
            <a:r>
              <a:rPr lang="en-GB" sz="1600" dirty="0"/>
              <a:t>In theory, expansionary policy will boost AD and create inflationary pressure, whilst contractionary policy will do the opposite</a:t>
            </a:r>
          </a:p>
          <a:p>
            <a:pPr lvl="1">
              <a:spcBef>
                <a:spcPts val="0"/>
              </a:spcBef>
            </a:pPr>
            <a:r>
              <a:rPr lang="en-GB" sz="1600" dirty="0"/>
              <a:t>In reality, it is very difficult to ‘fine tune’ the economy towards a 2% inflation target using broad instruments such as taxation and government spending</a:t>
            </a:r>
          </a:p>
          <a:p>
            <a:pPr lvl="1">
              <a:spcBef>
                <a:spcPts val="0"/>
              </a:spcBef>
            </a:pPr>
            <a:r>
              <a:rPr lang="en-GB" sz="1600" dirty="0"/>
              <a:t>In any case, the causes of inflation are varied and come from many sources which fiscal policy cannot control e.g. increasing raw material costs from abroad</a:t>
            </a:r>
          </a:p>
          <a:p>
            <a:pPr>
              <a:spcBef>
                <a:spcPts val="0"/>
              </a:spcBef>
            </a:pPr>
            <a:r>
              <a:rPr lang="en-GB" sz="1600" b="1" dirty="0"/>
              <a:t>Balance of Payments on Current Account</a:t>
            </a:r>
          </a:p>
          <a:p>
            <a:pPr lvl="1">
              <a:spcBef>
                <a:spcPts val="0"/>
              </a:spcBef>
            </a:pPr>
            <a:r>
              <a:rPr lang="en-GB" sz="1600" dirty="0"/>
              <a:t>The UK has a high propensity to import, so expansionary policy tends to limit our ability to achieve this target</a:t>
            </a:r>
          </a:p>
          <a:p>
            <a:pPr lvl="1">
              <a:spcBef>
                <a:spcPts val="0"/>
              </a:spcBef>
            </a:pPr>
            <a:r>
              <a:rPr lang="en-GB" sz="1600" dirty="0"/>
              <a:t>However, the government could employ expenditure-switching policies by e.g. taxing foreign imports to make domestic goods more attractive</a:t>
            </a:r>
          </a:p>
          <a:p>
            <a:pPr lvl="1">
              <a:buFont typeface="Wingdings" pitchFamily="2" charset="2"/>
              <a:buChar char="Ø"/>
              <a:defRPr/>
            </a:pPr>
            <a:endParaRPr lang="en-GB" sz="1600" dirty="0"/>
          </a:p>
          <a:p>
            <a:pPr marL="273050" indent="-268288">
              <a:defRPr/>
            </a:pPr>
            <a:endParaRPr lang="en-GB" sz="1600" dirty="0"/>
          </a:p>
        </p:txBody>
      </p:sp>
      <p:pic>
        <p:nvPicPr>
          <p:cNvPr id="4" name="Picture 3">
            <a:extLst>
              <a:ext uri="{FF2B5EF4-FFF2-40B4-BE49-F238E27FC236}">
                <a16:creationId xmlns:a16="http://schemas.microsoft.com/office/drawing/2014/main" id="{FBA6A99B-04C6-3130-D335-00F9C383D3E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B0BBBAE4-E9FF-774D-4A9B-479717A5DEE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B1917BF7-6F3B-B609-30E5-5B784EBFEE87}"/>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B48FC6-E545-724B-85D2-F268B5329AAD}"/>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7412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GB" sz="4700"/>
              <a:t>Direct and indirect taxation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pPr marL="273050" indent="-268288">
              <a:spcBef>
                <a:spcPts val="0"/>
              </a:spcBef>
              <a:spcAft>
                <a:spcPts val="600"/>
              </a:spcAft>
              <a:defRPr/>
            </a:pPr>
            <a:r>
              <a:rPr lang="en-GB" sz="1500" b="1" dirty="0"/>
              <a:t>Direct tax </a:t>
            </a:r>
            <a:r>
              <a:rPr lang="en-GB" sz="1500" dirty="0"/>
              <a:t>is imposed on the income of individuals or profits of businesses</a:t>
            </a:r>
          </a:p>
          <a:p>
            <a:pPr marL="273050" indent="-268288">
              <a:spcBef>
                <a:spcPts val="0"/>
              </a:spcBef>
              <a:spcAft>
                <a:spcPts val="600"/>
              </a:spcAft>
              <a:defRPr/>
            </a:pPr>
            <a:endParaRPr lang="en-GB" sz="1500" dirty="0"/>
          </a:p>
          <a:p>
            <a:pPr marL="273050" indent="-268288">
              <a:spcBef>
                <a:spcPts val="0"/>
              </a:spcBef>
              <a:spcAft>
                <a:spcPts val="600"/>
              </a:spcAft>
              <a:defRPr/>
            </a:pPr>
            <a:r>
              <a:rPr lang="en-GB" sz="1500" dirty="0"/>
              <a:t>This type of tax is paid directly to the government</a:t>
            </a:r>
          </a:p>
          <a:p>
            <a:pPr marL="273050" indent="-268288">
              <a:spcBef>
                <a:spcPts val="0"/>
              </a:spcBef>
              <a:spcAft>
                <a:spcPts val="600"/>
              </a:spcAft>
              <a:defRPr/>
            </a:pPr>
            <a:endParaRPr lang="en-GB" sz="1500" dirty="0"/>
          </a:p>
          <a:p>
            <a:pPr marL="273050" indent="-268288">
              <a:spcBef>
                <a:spcPts val="0"/>
              </a:spcBef>
              <a:spcAft>
                <a:spcPts val="600"/>
              </a:spcAft>
              <a:defRPr/>
            </a:pPr>
            <a:r>
              <a:rPr lang="en-GB" sz="1500" dirty="0"/>
              <a:t>Examples include:</a:t>
            </a:r>
          </a:p>
          <a:p>
            <a:pPr marL="730250" lvl="1" indent="-268288">
              <a:spcBef>
                <a:spcPts val="0"/>
              </a:spcBef>
              <a:spcAft>
                <a:spcPts val="600"/>
              </a:spcAft>
              <a:defRPr/>
            </a:pPr>
            <a:r>
              <a:rPr lang="en-GB" sz="1500" dirty="0"/>
              <a:t>Income tax</a:t>
            </a:r>
          </a:p>
          <a:p>
            <a:pPr marL="730250" lvl="1" indent="-268288">
              <a:spcBef>
                <a:spcPts val="0"/>
              </a:spcBef>
              <a:spcAft>
                <a:spcPts val="600"/>
              </a:spcAft>
              <a:defRPr/>
            </a:pPr>
            <a:r>
              <a:rPr lang="en-GB" sz="1500" dirty="0"/>
              <a:t>Corporation tax</a:t>
            </a:r>
          </a:p>
          <a:p>
            <a:pPr marL="730250" lvl="1" indent="-268288">
              <a:spcBef>
                <a:spcPts val="0"/>
              </a:spcBef>
              <a:spcAft>
                <a:spcPts val="600"/>
              </a:spcAft>
              <a:defRPr/>
            </a:pPr>
            <a:r>
              <a:rPr lang="en-GB" sz="1500" dirty="0"/>
              <a:t>Inheritance tax</a:t>
            </a:r>
          </a:p>
          <a:p>
            <a:pPr marL="730250" lvl="1" indent="-268288">
              <a:spcBef>
                <a:spcPts val="0"/>
              </a:spcBef>
              <a:spcAft>
                <a:spcPts val="600"/>
              </a:spcAft>
              <a:defRPr/>
            </a:pPr>
            <a:r>
              <a:rPr lang="en-GB" sz="1500" dirty="0"/>
              <a:t>National Insurance contributions</a:t>
            </a:r>
          </a:p>
          <a:p>
            <a:pPr marL="273050" indent="-268288">
              <a:spcBef>
                <a:spcPts val="0"/>
              </a:spcBef>
              <a:spcAft>
                <a:spcPts val="600"/>
              </a:spcAft>
              <a:defRPr/>
            </a:pPr>
            <a:endParaRPr lang="en-GB" sz="1500" dirty="0"/>
          </a:p>
          <a:p>
            <a:pPr marL="273050" indent="-268288">
              <a:spcBef>
                <a:spcPts val="0"/>
              </a:spcBef>
              <a:spcAft>
                <a:spcPts val="600"/>
              </a:spcAft>
              <a:defRPr/>
            </a:pPr>
            <a:r>
              <a:rPr lang="en-GB" sz="1500" b="1" dirty="0"/>
              <a:t>Indirect tax </a:t>
            </a:r>
            <a:r>
              <a:rPr lang="en-GB" sz="1500" dirty="0"/>
              <a:t>is imposed on goods or services </a:t>
            </a:r>
          </a:p>
          <a:p>
            <a:pPr marL="273050" indent="-268288">
              <a:spcBef>
                <a:spcPts val="0"/>
              </a:spcBef>
              <a:spcAft>
                <a:spcPts val="600"/>
              </a:spcAft>
              <a:defRPr/>
            </a:pPr>
            <a:endParaRPr lang="en-GB" sz="1500" b="1" dirty="0"/>
          </a:p>
          <a:p>
            <a:pPr marL="273050" indent="-268288">
              <a:spcBef>
                <a:spcPts val="0"/>
              </a:spcBef>
              <a:spcAft>
                <a:spcPts val="600"/>
              </a:spcAft>
              <a:defRPr/>
            </a:pPr>
            <a:r>
              <a:rPr lang="en-GB" sz="1500" dirty="0"/>
              <a:t>This increases the price of that good or service</a:t>
            </a:r>
          </a:p>
          <a:p>
            <a:pPr marL="273050" indent="-268288">
              <a:spcBef>
                <a:spcPts val="0"/>
              </a:spcBef>
              <a:spcAft>
                <a:spcPts val="600"/>
              </a:spcAft>
              <a:defRPr/>
            </a:pPr>
            <a:endParaRPr lang="en-GB" sz="1500" dirty="0"/>
          </a:p>
          <a:p>
            <a:pPr marL="273050" indent="-268288">
              <a:spcBef>
                <a:spcPts val="0"/>
              </a:spcBef>
              <a:spcAft>
                <a:spcPts val="600"/>
              </a:spcAft>
              <a:defRPr/>
            </a:pPr>
            <a:r>
              <a:rPr lang="en-GB" sz="1500" dirty="0"/>
              <a:t>Examples include:</a:t>
            </a:r>
          </a:p>
          <a:p>
            <a:pPr marL="730250" lvl="1" indent="-268288">
              <a:spcBef>
                <a:spcPts val="0"/>
              </a:spcBef>
              <a:spcAft>
                <a:spcPts val="600"/>
              </a:spcAft>
              <a:defRPr/>
            </a:pPr>
            <a:r>
              <a:rPr lang="en-GB" sz="1500" dirty="0"/>
              <a:t>Value Added Tax</a:t>
            </a:r>
          </a:p>
          <a:p>
            <a:pPr marL="730250" lvl="1" indent="-268288">
              <a:spcBef>
                <a:spcPts val="0"/>
              </a:spcBef>
              <a:spcAft>
                <a:spcPts val="600"/>
              </a:spcAft>
              <a:defRPr/>
            </a:pPr>
            <a:r>
              <a:rPr lang="en-GB" sz="1500" dirty="0"/>
              <a:t>Excise duty</a:t>
            </a:r>
          </a:p>
          <a:p>
            <a:pPr marL="730250" lvl="1" indent="-268288">
              <a:spcBef>
                <a:spcPts val="0"/>
              </a:spcBef>
              <a:spcAft>
                <a:spcPts val="600"/>
              </a:spcAft>
              <a:defRPr/>
            </a:pPr>
            <a:r>
              <a:rPr lang="en-GB" sz="1500" dirty="0"/>
              <a:t>Customs duty</a:t>
            </a:r>
          </a:p>
          <a:p>
            <a:pPr marL="273050" indent="-268288">
              <a:spcBef>
                <a:spcPts val="0"/>
              </a:spcBef>
              <a:spcAft>
                <a:spcPts val="600"/>
              </a:spcAft>
              <a:defRPr/>
            </a:pPr>
            <a:endParaRPr lang="en-GB" sz="1500" dirty="0"/>
          </a:p>
        </p:txBody>
      </p:sp>
      <p:pic>
        <p:nvPicPr>
          <p:cNvPr id="4" name="Picture 3">
            <a:extLst>
              <a:ext uri="{FF2B5EF4-FFF2-40B4-BE49-F238E27FC236}">
                <a16:creationId xmlns:a16="http://schemas.microsoft.com/office/drawing/2014/main" id="{7A13CF56-FF56-B44F-E315-F77BFCE876F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799245FD-AB3D-7465-17A5-6887AEEA638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08BFB12C-65DE-062D-7633-A18B8F3A9123}"/>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93815A6-AF1A-F490-20AF-C33856D45D99}"/>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4174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Interest rates</a:t>
            </a:r>
          </a:p>
        </p:txBody>
      </p:sp>
      <p:pic>
        <p:nvPicPr>
          <p:cNvPr id="4" name="Picture 2" descr="effect-of-higher-interest-rat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647"/>
          <a:stretch/>
        </p:blipFill>
        <p:spPr bwMode="auto">
          <a:xfrm>
            <a:off x="482600" y="2185449"/>
            <a:ext cx="8178799" cy="31157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20BFB8-0385-C822-B6D7-2A01D113455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459D55B1-03E0-82AB-03FD-5E9E2B81838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F6DD8811-C417-DE63-40D8-E3F92CB9364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176BA29-7B80-0C73-70D1-003841E90B3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01489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GB">
                <a:solidFill>
                  <a:srgbClr val="FFFFFF"/>
                </a:solidFill>
              </a:rPr>
              <a:t>Strengths and weaknesses – </a:t>
            </a:r>
            <a:br>
              <a:rPr lang="en-GB">
                <a:solidFill>
                  <a:srgbClr val="FFFFFF"/>
                </a:solidFill>
              </a:rPr>
            </a:br>
            <a:r>
              <a:rPr lang="en-GB">
                <a:solidFill>
                  <a:srgbClr val="FFFFFF"/>
                </a:solidFill>
              </a:rPr>
              <a:t>is fiscal policy effective?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spcBef>
                <a:spcPts val="0"/>
              </a:spcBef>
              <a:buFont typeface="Wingdings" pitchFamily="2" charset="2"/>
              <a:buNone/>
              <a:defRPr/>
            </a:pPr>
            <a:r>
              <a:rPr lang="en-GB" b="1" dirty="0"/>
              <a:t>It depends!</a:t>
            </a:r>
          </a:p>
          <a:p>
            <a:pPr>
              <a:spcBef>
                <a:spcPts val="0"/>
              </a:spcBef>
              <a:defRPr/>
            </a:pPr>
            <a:r>
              <a:rPr lang="en-GB" dirty="0"/>
              <a:t>The </a:t>
            </a:r>
            <a:r>
              <a:rPr lang="en-GB" b="1" dirty="0"/>
              <a:t>size of the change </a:t>
            </a:r>
            <a:r>
              <a:rPr lang="en-GB" dirty="0"/>
              <a:t>in government spending and/or taxation will vary the impact it has</a:t>
            </a:r>
          </a:p>
          <a:p>
            <a:pPr>
              <a:spcBef>
                <a:spcPts val="0"/>
              </a:spcBef>
              <a:defRPr/>
            </a:pPr>
            <a:r>
              <a:rPr lang="en-GB" dirty="0"/>
              <a:t>The </a:t>
            </a:r>
            <a:r>
              <a:rPr lang="en-GB" b="1" dirty="0"/>
              <a:t>effectiveness, efficiency and timing</a:t>
            </a:r>
            <a:r>
              <a:rPr lang="en-GB" dirty="0"/>
              <a:t> of changes will also influence policy effectiveness</a:t>
            </a:r>
          </a:p>
          <a:p>
            <a:pPr>
              <a:spcBef>
                <a:spcPts val="0"/>
              </a:spcBef>
              <a:defRPr/>
            </a:pPr>
            <a:r>
              <a:rPr lang="en-GB" dirty="0"/>
              <a:t>The size of the </a:t>
            </a:r>
            <a:r>
              <a:rPr lang="en-GB" b="1" dirty="0"/>
              <a:t>multiplier will influence the size of changes in AD</a:t>
            </a:r>
          </a:p>
          <a:p>
            <a:pPr>
              <a:spcBef>
                <a:spcPts val="0"/>
              </a:spcBef>
              <a:defRPr/>
            </a:pPr>
            <a:r>
              <a:rPr lang="en-GB" dirty="0"/>
              <a:t>How close to </a:t>
            </a:r>
            <a:r>
              <a:rPr lang="en-GB" b="1" dirty="0"/>
              <a:t>full employment</a:t>
            </a:r>
            <a:r>
              <a:rPr lang="en-GB" dirty="0"/>
              <a:t> the economy is</a:t>
            </a:r>
          </a:p>
          <a:p>
            <a:pPr lvl="1">
              <a:spcBef>
                <a:spcPts val="0"/>
              </a:spcBef>
              <a:defRPr/>
            </a:pPr>
            <a:r>
              <a:rPr lang="en-GB" dirty="0"/>
              <a:t>Expansionary policy will have different effects if there is significant spare capacity compared to if it is close to full employment</a:t>
            </a:r>
          </a:p>
          <a:p>
            <a:pPr>
              <a:spcBef>
                <a:spcPts val="0"/>
              </a:spcBef>
              <a:defRPr/>
            </a:pPr>
            <a:r>
              <a:rPr lang="en-GB" b="1" dirty="0"/>
              <a:t>Time</a:t>
            </a:r>
            <a:r>
              <a:rPr lang="en-GB" dirty="0"/>
              <a:t> – It takes time for the full effect of tax cuts or spending increases to have the desired effect on the economy</a:t>
            </a:r>
          </a:p>
          <a:p>
            <a:pPr lvl="1">
              <a:buFont typeface="Wingdings" pitchFamily="2" charset="2"/>
              <a:buChar char="Ø"/>
              <a:defRPr/>
            </a:pPr>
            <a:endParaRPr lang="en-GB" dirty="0"/>
          </a:p>
          <a:p>
            <a:pPr marL="273050" indent="-268288">
              <a:defRPr/>
            </a:pPr>
            <a:endParaRPr lang="en-GB" dirty="0"/>
          </a:p>
        </p:txBody>
      </p:sp>
      <p:pic>
        <p:nvPicPr>
          <p:cNvPr id="4" name="Picture 3">
            <a:extLst>
              <a:ext uri="{FF2B5EF4-FFF2-40B4-BE49-F238E27FC236}">
                <a16:creationId xmlns:a16="http://schemas.microsoft.com/office/drawing/2014/main" id="{852867EE-6C8A-E52F-398C-824FEE97F31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3CD348FD-4910-A661-063B-638E268F7AD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382972DF-B3D9-85E5-AF5D-3C33DAC4C61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7E7D2A8-C3B7-F3BB-0D6C-E78C916D3F3E}"/>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pic>
        <p:nvPicPr>
          <p:cNvPr id="9" name="Picture 8">
            <a:extLst>
              <a:ext uri="{FF2B5EF4-FFF2-40B4-BE49-F238E27FC236}">
                <a16:creationId xmlns:a16="http://schemas.microsoft.com/office/drawing/2014/main" id="{D3C7355F-434C-3E6B-92A7-C5F9809E793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949490" y="1638344"/>
            <a:ext cx="7695738" cy="3098355"/>
          </a:xfrm>
          <a:prstGeom prst="rect">
            <a:avLst/>
          </a:prstGeom>
        </p:spPr>
      </p:pic>
      <p:pic>
        <p:nvPicPr>
          <p:cNvPr id="11" name="Picture 10">
            <a:extLst>
              <a:ext uri="{FF2B5EF4-FFF2-40B4-BE49-F238E27FC236}">
                <a16:creationId xmlns:a16="http://schemas.microsoft.com/office/drawing/2014/main" id="{BAD9F21F-8A37-AEF1-F74C-07027CF2E41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405874" y="233592"/>
            <a:ext cx="933411" cy="375797"/>
          </a:xfrm>
          <a:prstGeom prst="rect">
            <a:avLst/>
          </a:prstGeom>
        </p:spPr>
      </p:pic>
      <p:sp>
        <p:nvSpPr>
          <p:cNvPr id="13" name="Footer Placeholder 2">
            <a:extLst>
              <a:ext uri="{FF2B5EF4-FFF2-40B4-BE49-F238E27FC236}">
                <a16:creationId xmlns:a16="http://schemas.microsoft.com/office/drawing/2014/main" id="{835768CB-4AFE-1169-924E-5CC3D1D6D0D5}"/>
              </a:ext>
            </a:extLst>
          </p:cNvPr>
          <p:cNvSpPr txBox="1">
            <a:spLocks/>
          </p:cNvSpPr>
          <p:nvPr/>
        </p:nvSpPr>
        <p:spPr>
          <a:xfrm>
            <a:off x="190490" y="673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6D7C93F-8DD7-389B-7DAD-BC52D9532D99}"/>
              </a:ext>
            </a:extLst>
          </p:cNvPr>
          <p:cNvSpPr txBox="1"/>
          <p:nvPr/>
        </p:nvSpPr>
        <p:spPr>
          <a:xfrm>
            <a:off x="6248400" y="67795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821420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C50B-2B77-4B34-A930-5DA5E1CA93C5}"/>
              </a:ext>
            </a:extLst>
          </p:cNvPr>
          <p:cNvSpPr>
            <a:spLocks noGrp="1"/>
          </p:cNvSpPr>
          <p:nvPr>
            <p:ph type="title"/>
          </p:nvPr>
        </p:nvSpPr>
        <p:spPr/>
        <p:txBody>
          <a:bodyPr/>
          <a:lstStyle/>
          <a:p>
            <a:r>
              <a:rPr lang="en-GB" dirty="0"/>
              <a:t>Task: Discuss whether indirect taxes are the most effective way of reducing smoking. </a:t>
            </a:r>
          </a:p>
        </p:txBody>
      </p:sp>
      <p:sp>
        <p:nvSpPr>
          <p:cNvPr id="3" name="Content Placeholder 2">
            <a:extLst>
              <a:ext uri="{FF2B5EF4-FFF2-40B4-BE49-F238E27FC236}">
                <a16:creationId xmlns:a16="http://schemas.microsoft.com/office/drawing/2014/main" id="{500D8209-4840-4204-9A16-0A2E069890D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78196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GB" sz="4700"/>
              <a:t>Multiple choice 1</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95245" y="2599509"/>
            <a:ext cx="7607751" cy="3435531"/>
          </a:xfrm>
        </p:spPr>
        <p:txBody>
          <a:bodyPr anchor="ctr">
            <a:normAutofit/>
          </a:bodyPr>
          <a:lstStyle/>
          <a:p>
            <a:pPr>
              <a:spcBef>
                <a:spcPts val="0"/>
              </a:spcBef>
            </a:pPr>
            <a:r>
              <a:rPr lang="en-GB" dirty="0"/>
              <a:t>Fiscal policy involves changes in both</a:t>
            </a:r>
          </a:p>
          <a:p>
            <a:pPr marL="630238" indent="-361950">
              <a:spcBef>
                <a:spcPts val="0"/>
              </a:spcBef>
              <a:buFont typeface="+mj-lt"/>
              <a:buAutoNum type="alphaLcParenR"/>
            </a:pPr>
            <a:r>
              <a:rPr lang="en-GB" dirty="0"/>
              <a:t>the budget balance and the balance of payments</a:t>
            </a:r>
          </a:p>
          <a:p>
            <a:pPr marL="630238" indent="-361950">
              <a:spcBef>
                <a:spcPts val="0"/>
              </a:spcBef>
              <a:buFont typeface="+mj-lt"/>
              <a:buAutoNum type="alphaLcParenR"/>
            </a:pPr>
            <a:r>
              <a:rPr lang="en-GB" dirty="0"/>
              <a:t>interest rates and the supply of credit</a:t>
            </a:r>
          </a:p>
          <a:p>
            <a:pPr marL="630238" indent="-361950">
              <a:spcBef>
                <a:spcPts val="0"/>
              </a:spcBef>
              <a:buFont typeface="+mj-lt"/>
              <a:buAutoNum type="alphaLcParenR"/>
            </a:pPr>
            <a:r>
              <a:rPr lang="en-GB" dirty="0"/>
              <a:t>the money supply and the exchange rate</a:t>
            </a:r>
          </a:p>
          <a:p>
            <a:pPr marL="630238" indent="-361950">
              <a:spcBef>
                <a:spcPts val="0"/>
              </a:spcBef>
              <a:buFont typeface="+mj-lt"/>
              <a:buAutoNum type="alphaLcParenR"/>
            </a:pPr>
            <a:r>
              <a:rPr lang="en-GB" dirty="0"/>
              <a:t>government spending and tax revenue</a:t>
            </a:r>
          </a:p>
          <a:p>
            <a:pPr lvl="1">
              <a:buFont typeface="+mj-lt"/>
              <a:buAutoNum type="alphaLcParenR"/>
            </a:pPr>
            <a:endParaRPr lang="en-GB" sz="2100"/>
          </a:p>
          <a:p>
            <a:pPr lvl="1">
              <a:buFont typeface="+mj-lt"/>
              <a:buAutoNum type="alphaLcParenR"/>
            </a:pPr>
            <a:endParaRPr lang="en-GB" sz="2100"/>
          </a:p>
          <a:p>
            <a:endParaRPr lang="en-GB" dirty="0"/>
          </a:p>
        </p:txBody>
      </p:sp>
      <p:pic>
        <p:nvPicPr>
          <p:cNvPr id="3" name="Picture 2">
            <a:extLst>
              <a:ext uri="{FF2B5EF4-FFF2-40B4-BE49-F238E27FC236}">
                <a16:creationId xmlns:a16="http://schemas.microsoft.com/office/drawing/2014/main" id="{897F4A72-C2CA-2104-BBC4-2494CA6A330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EA2C925B-D76F-BB98-8F19-3A38336E1EE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29011E52-3E56-E744-97E2-9C6EC70F959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AD5E0D9-7A37-B628-A06C-F2653131390E}"/>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65675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GB" sz="4700"/>
              <a:t>Multiple choice 2</a:t>
            </a:r>
          </a:p>
        </p:txBody>
      </p:sp>
      <p:grpSp>
        <p:nvGrpSpPr>
          <p:cNvPr id="16"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95245" y="2599509"/>
            <a:ext cx="7607751" cy="3435531"/>
          </a:xfrm>
        </p:spPr>
        <p:txBody>
          <a:bodyPr vert="horz" lIns="91440" tIns="45720" rIns="91440" bIns="45720" rtlCol="0" anchor="ctr">
            <a:normAutofit/>
          </a:bodyPr>
          <a:lstStyle/>
          <a:p>
            <a:pPr>
              <a:spcBef>
                <a:spcPts val="0"/>
              </a:spcBef>
            </a:pPr>
            <a:r>
              <a:rPr lang="en-GB" dirty="0"/>
              <a:t>Which one of the following is an example of expansionary fiscal policy?</a:t>
            </a:r>
            <a:endParaRPr lang="en-GB"/>
          </a:p>
          <a:p>
            <a:pPr marL="630238" indent="-361950">
              <a:spcBef>
                <a:spcPts val="0"/>
              </a:spcBef>
              <a:buFont typeface="+mj-lt"/>
              <a:buAutoNum type="alphaLcParenR"/>
            </a:pPr>
            <a:r>
              <a:rPr lang="en-GB" dirty="0"/>
              <a:t>A reduction in interest rates</a:t>
            </a:r>
            <a:endParaRPr lang="en-GB"/>
          </a:p>
          <a:p>
            <a:pPr marL="630238" indent="-361950">
              <a:spcBef>
                <a:spcPts val="0"/>
              </a:spcBef>
              <a:buFont typeface="+mj-lt"/>
              <a:buAutoNum type="alphaLcParenR"/>
            </a:pPr>
            <a:r>
              <a:rPr lang="en-GB" dirty="0"/>
              <a:t>An increase in the budget deficit</a:t>
            </a:r>
            <a:endParaRPr lang="en-GB"/>
          </a:p>
          <a:p>
            <a:pPr marL="630238" indent="-361950">
              <a:spcBef>
                <a:spcPts val="0"/>
              </a:spcBef>
              <a:buFont typeface="+mj-lt"/>
              <a:buAutoNum type="alphaLcParenR"/>
            </a:pPr>
            <a:r>
              <a:rPr lang="en-GB" dirty="0"/>
              <a:t>An increase in the money supply</a:t>
            </a:r>
            <a:endParaRPr lang="en-GB"/>
          </a:p>
          <a:p>
            <a:pPr marL="630238" indent="-361950">
              <a:spcBef>
                <a:spcPts val="0"/>
              </a:spcBef>
              <a:buFont typeface="+mj-lt"/>
              <a:buAutoNum type="alphaLcParenR"/>
            </a:pPr>
            <a:r>
              <a:rPr lang="en-GB" dirty="0"/>
              <a:t>An increase in tax rates</a:t>
            </a:r>
            <a:endParaRPr lang="en-GB"/>
          </a:p>
          <a:p>
            <a:pPr lvl="1">
              <a:buFont typeface="+mj-lt"/>
              <a:buAutoNum type="alphaLcParenR"/>
            </a:pPr>
            <a:endParaRPr lang="en-GB" sz="2100"/>
          </a:p>
          <a:p>
            <a:pPr lvl="1">
              <a:buFont typeface="+mj-lt"/>
              <a:buAutoNum type="alphaLcParenR"/>
            </a:pPr>
            <a:endParaRPr lang="en-GB" sz="2100"/>
          </a:p>
          <a:p>
            <a:endParaRPr lang="en-GB" dirty="0"/>
          </a:p>
        </p:txBody>
      </p:sp>
      <p:pic>
        <p:nvPicPr>
          <p:cNvPr id="3" name="Picture 2">
            <a:extLst>
              <a:ext uri="{FF2B5EF4-FFF2-40B4-BE49-F238E27FC236}">
                <a16:creationId xmlns:a16="http://schemas.microsoft.com/office/drawing/2014/main" id="{9F8C81EF-51F9-AF3A-D391-CBAAA370DD0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3440F716-E5FB-5F0F-46FD-0667BA80B92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F6A76B65-1916-BBAB-967A-AB8E1E650C53}"/>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26D2F61-A01C-E69F-A609-56A11EED898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693601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GB" sz="4700"/>
              <a:t>Multiple choice 3</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95245" y="2599509"/>
            <a:ext cx="7607751" cy="3435531"/>
          </a:xfrm>
        </p:spPr>
        <p:txBody>
          <a:bodyPr vert="horz" lIns="91440" tIns="45720" rIns="91440" bIns="45720" rtlCol="0" anchor="ctr">
            <a:normAutofit/>
          </a:bodyPr>
          <a:lstStyle/>
          <a:p>
            <a:pPr>
              <a:spcBef>
                <a:spcPts val="0"/>
              </a:spcBef>
            </a:pPr>
            <a:r>
              <a:rPr lang="en-GB" dirty="0"/>
              <a:t>All other things being equal, a substantial cut in the rate of income tax in the short run is most likely to reduce</a:t>
            </a:r>
            <a:endParaRPr lang="en-GB"/>
          </a:p>
          <a:p>
            <a:pPr marL="630238" indent="-361950">
              <a:spcBef>
                <a:spcPts val="0"/>
              </a:spcBef>
              <a:buFont typeface="+mj-lt"/>
              <a:buAutoNum type="alphaLcParenR"/>
            </a:pPr>
            <a:r>
              <a:rPr lang="en-GB" dirty="0"/>
              <a:t>inflation</a:t>
            </a:r>
            <a:endParaRPr lang="en-GB"/>
          </a:p>
          <a:p>
            <a:pPr marL="630238" indent="-361950">
              <a:spcBef>
                <a:spcPts val="0"/>
              </a:spcBef>
              <a:buFont typeface="+mj-lt"/>
              <a:buAutoNum type="alphaLcParenR"/>
            </a:pPr>
            <a:r>
              <a:rPr lang="en-GB" dirty="0"/>
              <a:t>unemployment</a:t>
            </a:r>
            <a:endParaRPr lang="en-GB"/>
          </a:p>
          <a:p>
            <a:pPr marL="630238" indent="-361950">
              <a:spcBef>
                <a:spcPts val="0"/>
              </a:spcBef>
              <a:buFont typeface="+mj-lt"/>
              <a:buAutoNum type="alphaLcParenR"/>
            </a:pPr>
            <a:r>
              <a:rPr lang="en-GB" dirty="0"/>
              <a:t>spending on imports</a:t>
            </a:r>
            <a:endParaRPr lang="en-GB"/>
          </a:p>
          <a:p>
            <a:pPr marL="630238" indent="-361950">
              <a:spcBef>
                <a:spcPts val="0"/>
              </a:spcBef>
              <a:buFont typeface="+mj-lt"/>
              <a:buAutoNum type="alphaLcParenR"/>
            </a:pPr>
            <a:r>
              <a:rPr lang="en-GB" dirty="0"/>
              <a:t>the government budget deficit</a:t>
            </a:r>
            <a:endParaRPr lang="en-GB"/>
          </a:p>
          <a:p>
            <a:pPr lvl="1">
              <a:buFont typeface="+mj-lt"/>
              <a:buAutoNum type="alphaLcParenR"/>
            </a:pPr>
            <a:endParaRPr lang="en-GB" sz="2100"/>
          </a:p>
          <a:p>
            <a:pPr lvl="1">
              <a:buFont typeface="+mj-lt"/>
              <a:buAutoNum type="alphaLcParenR"/>
            </a:pPr>
            <a:endParaRPr lang="en-GB" sz="2100"/>
          </a:p>
          <a:p>
            <a:pPr>
              <a:buFont typeface="Wingdings" pitchFamily="2" charset="2"/>
              <a:buChar char="ü"/>
            </a:pPr>
            <a:endParaRPr lang="en-GB" dirty="0"/>
          </a:p>
          <a:p>
            <a:endParaRPr lang="en-GB" dirty="0"/>
          </a:p>
        </p:txBody>
      </p:sp>
      <p:pic>
        <p:nvPicPr>
          <p:cNvPr id="3" name="Picture 2">
            <a:extLst>
              <a:ext uri="{FF2B5EF4-FFF2-40B4-BE49-F238E27FC236}">
                <a16:creationId xmlns:a16="http://schemas.microsoft.com/office/drawing/2014/main" id="{35C8EFEB-1C5F-B7C7-EE1C-E4D9641CD23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134608B6-7FBD-DA05-8E0F-70A6ABD3928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D5556575-C2F4-407F-C5A3-96CB0F25EECB}"/>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BB0C60C-7271-384A-AD17-475EE474409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13346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GB" sz="4700"/>
              <a:t>Multiple choice 4</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95245" y="2599509"/>
            <a:ext cx="7607751" cy="3435531"/>
          </a:xfrm>
        </p:spPr>
        <p:txBody>
          <a:bodyPr vert="horz" lIns="91440" tIns="45720" rIns="91440" bIns="45720" rtlCol="0" anchor="ctr">
            <a:normAutofit/>
          </a:bodyPr>
          <a:lstStyle/>
          <a:p>
            <a:pPr>
              <a:spcBef>
                <a:spcPts val="0"/>
              </a:spcBef>
            </a:pPr>
            <a:r>
              <a:rPr lang="en-GB" dirty="0"/>
              <a:t>Which one of the following is the best example of fiscal policy having a direct supply-side effect?</a:t>
            </a:r>
            <a:endParaRPr lang="en-GB"/>
          </a:p>
          <a:p>
            <a:pPr marL="630238" indent="-361950">
              <a:spcBef>
                <a:spcPts val="0"/>
              </a:spcBef>
              <a:buFont typeface="+mj-lt"/>
              <a:buAutoNum type="alphaLcParenR"/>
            </a:pPr>
            <a:r>
              <a:rPr lang="en-GB" dirty="0"/>
              <a:t>An increase in the money supply leading to greater output</a:t>
            </a:r>
            <a:endParaRPr lang="en-GB"/>
          </a:p>
          <a:p>
            <a:pPr marL="630238" indent="-361950">
              <a:spcBef>
                <a:spcPts val="0"/>
              </a:spcBef>
              <a:buFont typeface="+mj-lt"/>
              <a:buAutoNum type="alphaLcParenR"/>
            </a:pPr>
            <a:r>
              <a:rPr lang="en-GB" dirty="0"/>
              <a:t>A reduction in income tax boosting consumption and the supply of consumer credit from banks</a:t>
            </a:r>
            <a:endParaRPr lang="en-GB"/>
          </a:p>
          <a:p>
            <a:pPr marL="630238" indent="-361950">
              <a:spcBef>
                <a:spcPts val="0"/>
              </a:spcBef>
              <a:buFont typeface="+mj-lt"/>
              <a:buAutoNum type="alphaLcParenR"/>
            </a:pPr>
            <a:r>
              <a:rPr lang="en-GB" dirty="0"/>
              <a:t>A reduction in interest rates boosting investment and the productive potential of the economy</a:t>
            </a:r>
            <a:endParaRPr lang="en-GB"/>
          </a:p>
          <a:p>
            <a:pPr marL="630238" indent="-361950">
              <a:spcBef>
                <a:spcPts val="0"/>
              </a:spcBef>
              <a:buFont typeface="+mj-lt"/>
              <a:buAutoNum type="alphaLcParenR"/>
            </a:pPr>
            <a:r>
              <a:rPr lang="en-GB" dirty="0"/>
              <a:t>Government expenditure on retraining schemes increasing factor mobility</a:t>
            </a:r>
            <a:endParaRPr lang="en-GB"/>
          </a:p>
          <a:p>
            <a:pPr lvl="1">
              <a:buFont typeface="+mj-lt"/>
              <a:buAutoNum type="alphaLcParenR"/>
            </a:pPr>
            <a:endParaRPr lang="en-GB" sz="2100"/>
          </a:p>
        </p:txBody>
      </p:sp>
      <p:pic>
        <p:nvPicPr>
          <p:cNvPr id="3" name="Picture 2">
            <a:extLst>
              <a:ext uri="{FF2B5EF4-FFF2-40B4-BE49-F238E27FC236}">
                <a16:creationId xmlns:a16="http://schemas.microsoft.com/office/drawing/2014/main" id="{D4E463CB-F4CA-6B1B-F53A-993DC75B35F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11BA50C8-27E2-B110-AD7A-53FBBFC6AA6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2E92C908-C4E5-3A9C-B948-067F593C9895}"/>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C058A14-A734-4A23-FC45-1631DF9C6BC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123822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91443"/>
            <a:ext cx="3332365" cy="1087819"/>
          </a:xfrm>
        </p:spPr>
        <p:txBody>
          <a:bodyPr vert="horz" lIns="91440" tIns="45720" rIns="91440" bIns="45720" rtlCol="0" anchor="b">
            <a:normAutofit/>
          </a:bodyPr>
          <a:lstStyle/>
          <a:p>
            <a:pPr defTabSz="914400"/>
            <a:r>
              <a:rPr lang="en-US" sz="3000" kern="1200" dirty="0">
                <a:latin typeface="+mj-lt"/>
                <a:ea typeface="+mj-ea"/>
                <a:cs typeface="+mj-cs"/>
              </a:rPr>
              <a:t>Sources of Tax Revenue</a:t>
            </a:r>
          </a:p>
        </p:txBody>
      </p:sp>
      <p:sp>
        <p:nvSpPr>
          <p:cNvPr id="15" name="Rectangle 14">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5541"/>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C286D5B7-A2AC-590F-9D34-C07560F5FFB7}"/>
              </a:ext>
            </a:extLst>
          </p:cNvPr>
          <p:cNvSpPr>
            <a:spLocks noGrp="1"/>
          </p:cNvSpPr>
          <p:nvPr>
            <p:ph idx="1"/>
          </p:nvPr>
        </p:nvSpPr>
        <p:spPr>
          <a:xfrm>
            <a:off x="308610" y="2684095"/>
            <a:ext cx="3332365" cy="3492868"/>
          </a:xfrm>
        </p:spPr>
        <p:txBody>
          <a:bodyPr vert="horz" lIns="91440" tIns="45720" rIns="91440" bIns="45720" rtlCol="0" anchor="t">
            <a:normAutofit/>
          </a:bodyPr>
          <a:lstStyle/>
          <a:p>
            <a:pPr indent="-228600" defTabSz="914400"/>
            <a:r>
              <a:rPr lang="en-US" sz="1600" dirty="0"/>
              <a:t>Task 1: What will be the impact of changes in the levels and types of tax revenue? </a:t>
            </a:r>
            <a:endParaRPr lang="en-US" dirty="0"/>
          </a:p>
          <a:p>
            <a:pPr indent="-228600" defTabSz="914400"/>
            <a:endParaRPr lang="en-US" sz="1600"/>
          </a:p>
          <a:p>
            <a:pPr indent="-228600" defTabSz="914400"/>
            <a:r>
              <a:rPr lang="en-US" sz="1600" dirty="0"/>
              <a:t>Task 2: What changes would you make? </a:t>
            </a:r>
            <a:endParaRPr lang="en-US" sz="1600" dirty="0">
              <a:cs typeface="Calibri"/>
            </a:endParaRPr>
          </a:p>
          <a:p>
            <a:pPr indent="-228600" defTabSz="914400"/>
            <a:endParaRPr lang="en-US" sz="1600"/>
          </a:p>
          <a:p>
            <a:pPr indent="-228600" defTabSz="914400"/>
            <a:r>
              <a:rPr lang="en-US" sz="1600" dirty="0"/>
              <a:t>Task 3: What would the impact be?</a:t>
            </a:r>
            <a:endParaRPr lang="en-US" sz="1600" dirty="0">
              <a:cs typeface="Calibri"/>
            </a:endParaRPr>
          </a:p>
          <a:p>
            <a:pPr indent="-228600" defTabSz="914400"/>
            <a:endParaRPr lang="en-US" sz="1600"/>
          </a:p>
        </p:txBody>
      </p:sp>
      <p:pic>
        <p:nvPicPr>
          <p:cNvPr id="5" name="Picture 6" descr="Graphical user interface, chart&#10;&#10;Description automatically generated">
            <a:extLst>
              <a:ext uri="{FF2B5EF4-FFF2-40B4-BE49-F238E27FC236}">
                <a16:creationId xmlns:a16="http://schemas.microsoft.com/office/drawing/2014/main" id="{82554354-60BF-1A62-B5BC-74B57CCA36A0}"/>
              </a:ext>
            </a:extLst>
          </p:cNvPr>
          <p:cNvPicPr>
            <a:picLocks noChangeAspect="1"/>
          </p:cNvPicPr>
          <p:nvPr/>
        </p:nvPicPr>
        <p:blipFill rotWithShape="1">
          <a:blip r:embed="rId4"/>
          <a:srcRect l="20893" t="39788" r="45821" b="15915"/>
          <a:stretch/>
        </p:blipFill>
        <p:spPr>
          <a:xfrm>
            <a:off x="4039362" y="1657677"/>
            <a:ext cx="4830318" cy="3487291"/>
          </a:xfrm>
          <a:prstGeom prst="rect">
            <a:avLst/>
          </a:prstGeom>
        </p:spPr>
      </p:pic>
      <p:pic>
        <p:nvPicPr>
          <p:cNvPr id="3" name="Picture 2">
            <a:extLst>
              <a:ext uri="{FF2B5EF4-FFF2-40B4-BE49-F238E27FC236}">
                <a16:creationId xmlns:a16="http://schemas.microsoft.com/office/drawing/2014/main" id="{13E265E6-5851-E4EC-CC42-8D7249028442}"/>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1055158C-5E09-A6D8-3DC6-7193F599F8D6}"/>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EFD80002-FB7C-2743-8AED-1AB1A59B0935}"/>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313348-5A04-F594-FE4A-51EF24EAFDCC}"/>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014712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7" name="Rectangle 46086">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525982"/>
            <a:ext cx="3212237" cy="1200361"/>
          </a:xfrm>
        </p:spPr>
        <p:txBody>
          <a:bodyPr anchor="b">
            <a:normAutofit/>
          </a:bodyPr>
          <a:lstStyle/>
          <a:p>
            <a:r>
              <a:rPr lang="en-GB" sz="3100"/>
              <a:t>Monetary policy: a definition</a:t>
            </a:r>
          </a:p>
        </p:txBody>
      </p:sp>
      <p:sp>
        <p:nvSpPr>
          <p:cNvPr id="46089" name="Rectangle 4608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3799" y="2031101"/>
            <a:ext cx="3212238" cy="3511943"/>
          </a:xfrm>
        </p:spPr>
        <p:txBody>
          <a:bodyPr anchor="ctr">
            <a:normAutofit/>
          </a:bodyPr>
          <a:lstStyle/>
          <a:p>
            <a:pPr marL="0" indent="0">
              <a:buNone/>
            </a:pPr>
            <a:r>
              <a:rPr lang="en-GB" sz="1600" dirty="0"/>
              <a:t>“The manipulation of the rate of interest, the money supply and exchange rates to influence the level of economic activity.”</a:t>
            </a:r>
          </a:p>
          <a:p>
            <a:pPr marL="0" indent="0">
              <a:buNone/>
            </a:pPr>
            <a:endParaRPr lang="en-GB" sz="1600" b="1" i="1"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p:txBody>
      </p:sp>
      <p:sp>
        <p:nvSpPr>
          <p:cNvPr id="46091" name="Rectangle 4609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3" name="Rectangle 4609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5" name="Rectangle 4609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2" name="Picture 2" descr="http://www.newyorkdailysun.com/wp-content/uploads/2012/10/interest-rates.jpg"/>
          <p:cNvPicPr>
            <a:picLocks noChangeAspect="1" noChangeArrowheads="1"/>
          </p:cNvPicPr>
          <p:nvPr/>
        </p:nvPicPr>
        <p:blipFill rotWithShape="1">
          <a:blip r:embed="rId4" cstate="print"/>
          <a:srcRect l="15102" r="18700" b="3"/>
          <a:stretch/>
        </p:blipFill>
        <p:spPr bwMode="auto">
          <a:xfrm>
            <a:off x="4490803" y="650494"/>
            <a:ext cx="4221014" cy="5324142"/>
          </a:xfrm>
          <a:prstGeom prst="rect">
            <a:avLst/>
          </a:prstGeom>
        </p:spPr>
      </p:pic>
      <p:pic>
        <p:nvPicPr>
          <p:cNvPr id="4" name="Picture 3">
            <a:extLst>
              <a:ext uri="{FF2B5EF4-FFF2-40B4-BE49-F238E27FC236}">
                <a16:creationId xmlns:a16="http://schemas.microsoft.com/office/drawing/2014/main" id="{6AF39884-0F40-AD24-BCD9-B531905BE8CA}"/>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80349A48-F1A1-1053-1766-D0BEC9741484}"/>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59B8D7BF-3A9A-F129-889C-088E1B9D43AC}"/>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66F4984-4333-D417-87B0-0E4304AD3CD7}"/>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078138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GB" sz="3500">
                <a:solidFill>
                  <a:srgbClr val="FFFFFF"/>
                </a:solidFill>
              </a:rPr>
              <a:t>Monetary policy goals</a:t>
            </a:r>
          </a:p>
        </p:txBody>
      </p:sp>
      <p:graphicFrame>
        <p:nvGraphicFramePr>
          <p:cNvPr id="5" name="Content Placeholder 2">
            <a:extLst>
              <a:ext uri="{FF2B5EF4-FFF2-40B4-BE49-F238E27FC236}">
                <a16:creationId xmlns:a16="http://schemas.microsoft.com/office/drawing/2014/main" id="{29E7A873-ECC9-4BDC-E9E4-99E4888AD14A}"/>
              </a:ext>
            </a:extLst>
          </p:cNvPr>
          <p:cNvGraphicFramePr>
            <a:graphicFrameLocks noGrp="1"/>
          </p:cNvGraphicFramePr>
          <p:nvPr>
            <p:ph idx="1"/>
            <p:extLst>
              <p:ext uri="{D42A27DB-BD31-4B8C-83A1-F6EECF244321}">
                <p14:modId xmlns:p14="http://schemas.microsoft.com/office/powerpoint/2010/main" val="195745602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5D91B36-F545-580F-F1F7-B14ABAC1111B}"/>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8C9B2576-50E5-3D9A-1FA4-7C4E5933BEB2}"/>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E31B5602-CFEC-A73A-7C58-793BB92ACB47}"/>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1152448-7C67-0391-2EB6-98EBA6B9E14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567961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5504688"/>
          </a:xfrm>
        </p:spPr>
        <p:txBody>
          <a:bodyPr>
            <a:normAutofit/>
          </a:bodyPr>
          <a:lstStyle/>
          <a:p>
            <a:r>
              <a:rPr lang="en-GB" sz="5200">
                <a:solidFill>
                  <a:schemeClr val="bg1"/>
                </a:solidFill>
              </a:rPr>
              <a:t>How does monetary policy work?</a:t>
            </a:r>
          </a:p>
        </p:txBody>
      </p:sp>
      <p:graphicFrame>
        <p:nvGraphicFramePr>
          <p:cNvPr id="5" name="Content Placeholder 2">
            <a:extLst>
              <a:ext uri="{FF2B5EF4-FFF2-40B4-BE49-F238E27FC236}">
                <a16:creationId xmlns:a16="http://schemas.microsoft.com/office/drawing/2014/main" id="{3176F20B-CC7D-9905-2261-954A233721F3}"/>
              </a:ext>
            </a:extLst>
          </p:cNvPr>
          <p:cNvGraphicFramePr>
            <a:graphicFrameLocks noGrp="1"/>
          </p:cNvGraphicFramePr>
          <p:nvPr>
            <p:ph idx="1"/>
            <p:extLst>
              <p:ext uri="{D42A27DB-BD31-4B8C-83A1-F6EECF244321}">
                <p14:modId xmlns:p14="http://schemas.microsoft.com/office/powerpoint/2010/main" val="4233437765"/>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B7BD3C9E-CB1E-1295-C661-64B0E1AB731C}"/>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FB2D10C9-7516-CDB5-D05D-28169406B6F6}"/>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29709BEE-6515-35D6-E4DF-445C2912DC9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F84FF9-E761-8735-2EC2-BBDA5EE7A7C9}"/>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14282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CFEC88-26A1-6A66-1E78-62A24C557763}"/>
              </a:ext>
            </a:extLst>
          </p:cNvPr>
          <p:cNvSpPr>
            <a:spLocks noGrp="1"/>
          </p:cNvSpPr>
          <p:nvPr>
            <p:ph idx="1"/>
          </p:nvPr>
        </p:nvSpPr>
        <p:spPr>
          <a:xfrm>
            <a:off x="595245" y="3861048"/>
            <a:ext cx="7607751" cy="1800200"/>
          </a:xfrm>
        </p:spPr>
        <p:txBody>
          <a:bodyPr vert="horz" lIns="91440" tIns="45720" rIns="91440" bIns="45720" rtlCol="0" anchor="ctr">
            <a:normAutofit fontScale="85000" lnSpcReduction="20000"/>
          </a:bodyPr>
          <a:lstStyle/>
          <a:p>
            <a:endParaRPr lang="en-US" sz="1600" dirty="0">
              <a:cs typeface="Calibri" panose="020F0502020204030204"/>
            </a:endParaRPr>
          </a:p>
          <a:p>
            <a:r>
              <a:rPr lang="en-US" sz="1600" b="1" dirty="0">
                <a:solidFill>
                  <a:srgbClr val="00B050"/>
                </a:solidFill>
                <a:ea typeface="+mn-lt"/>
                <a:cs typeface="+mn-lt"/>
              </a:rPr>
              <a:t>Incentivise saving, Marginal Propensity Save rises, Consumption falls, AD components © (greatest component 65%) falls and thus AD falls. AD shift to left diagram. Leads to fall in inflation. This is dependent on it being demand pull and not cost push inflation? We are a heavy importer on Price inelastic goods such as gas?</a:t>
            </a:r>
          </a:p>
          <a:p>
            <a:r>
              <a:rPr lang="en-US" sz="1600" b="1" dirty="0">
                <a:solidFill>
                  <a:srgbClr val="00B050"/>
                </a:solidFill>
                <a:ea typeface="+mn-lt"/>
                <a:cs typeface="+mn-lt"/>
              </a:rPr>
              <a:t>DIAGRAM – Left shift in AD</a:t>
            </a:r>
            <a:endParaRPr lang="en-US" sz="1600" b="1" dirty="0">
              <a:solidFill>
                <a:srgbClr val="00B050"/>
              </a:solidFill>
              <a:cs typeface="Calibri"/>
            </a:endParaRPr>
          </a:p>
          <a:p>
            <a:r>
              <a:rPr lang="en-US" sz="1600" b="1" dirty="0">
                <a:solidFill>
                  <a:srgbClr val="00B050"/>
                </a:solidFill>
                <a:ea typeface="+mn-lt"/>
                <a:cs typeface="+mn-lt"/>
              </a:rPr>
              <a:t>Increase cost of borrowing, lower investment AD Component (I), less firms investing into the economy, less growth, LRAS/AD shifting potentially? FDI may actually increase and not reduce inflation due to hot money flows.</a:t>
            </a:r>
            <a:endParaRPr lang="en-US" sz="1600" b="1" dirty="0">
              <a:solidFill>
                <a:srgbClr val="00B050"/>
              </a:solidFill>
            </a:endParaRPr>
          </a:p>
          <a:p>
            <a:endParaRPr lang="en-US" sz="1600" dirty="0">
              <a:cs typeface="Calibri"/>
            </a:endParaRPr>
          </a:p>
        </p:txBody>
      </p:sp>
      <p:sp>
        <p:nvSpPr>
          <p:cNvPr id="2" name="Title 1">
            <a:extLst>
              <a:ext uri="{FF2B5EF4-FFF2-40B4-BE49-F238E27FC236}">
                <a16:creationId xmlns:a16="http://schemas.microsoft.com/office/drawing/2014/main" id="{5DE5A26A-25F7-124D-1857-2EB27ABE5DCD}"/>
              </a:ext>
            </a:extLst>
          </p:cNvPr>
          <p:cNvSpPr>
            <a:spLocks noGrp="1"/>
          </p:cNvSpPr>
          <p:nvPr>
            <p:ph type="title"/>
          </p:nvPr>
        </p:nvSpPr>
        <p:spPr>
          <a:xfrm>
            <a:off x="699526" y="2760132"/>
            <a:ext cx="7138467" cy="1188950"/>
          </a:xfrm>
        </p:spPr>
        <p:txBody>
          <a:bodyPr anchor="b">
            <a:normAutofit/>
          </a:bodyPr>
          <a:lstStyle/>
          <a:p>
            <a:r>
              <a:rPr lang="en-US" sz="1800" b="1" dirty="0">
                <a:latin typeface="Calibri"/>
                <a:cs typeface="Calibri"/>
              </a:rPr>
              <a:t>Discuss the impact of higher interest rates on dealing with high inflation? </a:t>
            </a:r>
            <a:endParaRPr lang="en-US" sz="1800" b="1" dirty="0"/>
          </a:p>
        </p:txBody>
      </p:sp>
      <p:pic>
        <p:nvPicPr>
          <p:cNvPr id="4" name="Picture 3">
            <a:extLst>
              <a:ext uri="{FF2B5EF4-FFF2-40B4-BE49-F238E27FC236}">
                <a16:creationId xmlns:a16="http://schemas.microsoft.com/office/drawing/2014/main" id="{9ECF193D-68BF-A036-7790-134A565B6B6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A8F4B915-D9AE-9CEC-75D2-77EB4ACF8A1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695217FA-F334-4597-C965-2A1611F946FF}"/>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E7E79C-4EDE-4849-C1C1-7AA5036DBD4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51130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idx="4294967295"/>
          </p:nvPr>
        </p:nvSpPr>
        <p:spPr>
          <a:xfrm>
            <a:off x="628650" y="365125"/>
            <a:ext cx="4040626" cy="1325563"/>
          </a:xfrm>
        </p:spPr>
        <p:txBody>
          <a:bodyPr vert="horz" lIns="91440" tIns="45720" rIns="91440" bIns="45720" rtlCol="0" anchor="ctr">
            <a:normAutofit/>
          </a:bodyPr>
          <a:lstStyle/>
          <a:p>
            <a:pPr defTabSz="914400"/>
            <a:r>
              <a:rPr lang="en-US" sz="3400"/>
              <a:t>The Monetary Policy Committee (MPC)</a:t>
            </a:r>
          </a:p>
        </p:txBody>
      </p:sp>
      <p:sp>
        <p:nvSpPr>
          <p:cNvPr id="3" name="Content Placeholder 2"/>
          <p:cNvSpPr>
            <a:spLocks noGrp="1"/>
          </p:cNvSpPr>
          <p:nvPr>
            <p:ph idx="4294967295"/>
          </p:nvPr>
        </p:nvSpPr>
        <p:spPr>
          <a:xfrm>
            <a:off x="628650" y="1825625"/>
            <a:ext cx="4040626" cy="4351338"/>
          </a:xfrm>
        </p:spPr>
        <p:txBody>
          <a:bodyPr vert="horz" lIns="91440" tIns="45720" rIns="91440" bIns="45720" rtlCol="0">
            <a:normAutofit/>
          </a:bodyPr>
          <a:lstStyle/>
          <a:p>
            <a:pPr indent="-228600" defTabSz="914400">
              <a:defRPr/>
            </a:pPr>
            <a:r>
              <a:rPr lang="en-US" sz="1900" dirty="0"/>
              <a:t>Setting interest rates is the responsibility of the </a:t>
            </a:r>
            <a:r>
              <a:rPr lang="en-US" sz="1900" b="1" dirty="0"/>
              <a:t>MPC</a:t>
            </a:r>
          </a:p>
          <a:p>
            <a:pPr indent="-228600" defTabSz="914400">
              <a:defRPr/>
            </a:pPr>
            <a:r>
              <a:rPr lang="en-US" sz="1900" dirty="0"/>
              <a:t>MPC: </a:t>
            </a:r>
            <a:r>
              <a:rPr lang="en-US" sz="1900" b="1" dirty="0"/>
              <a:t>9 members </a:t>
            </a:r>
            <a:r>
              <a:rPr lang="en-US" sz="1900" dirty="0"/>
              <a:t>(4 independent, 5 from within bank)</a:t>
            </a:r>
          </a:p>
          <a:p>
            <a:pPr indent="-228600" defTabSz="914400">
              <a:defRPr/>
            </a:pPr>
            <a:r>
              <a:rPr lang="en-US" sz="1900" dirty="0"/>
              <a:t>Chaired by the Governor of the Bank of England </a:t>
            </a:r>
            <a:r>
              <a:rPr lang="en-US" sz="1900" b="1" dirty="0"/>
              <a:t>Andrew Bailey</a:t>
            </a:r>
            <a:endParaRPr lang="en-US" sz="1900" dirty="0"/>
          </a:p>
          <a:p>
            <a:pPr indent="-228600" defTabSz="914400">
              <a:defRPr/>
            </a:pPr>
            <a:r>
              <a:rPr lang="en-US" sz="1900" dirty="0"/>
              <a:t>The MPC meet monthly to assess the state of the economy and decide whether it is appropriate to increase, decrease or hold interest rates from their existing level</a:t>
            </a:r>
          </a:p>
          <a:p>
            <a:pPr indent="-228600" defTabSz="914400">
              <a:defRPr/>
            </a:pPr>
            <a:r>
              <a:rPr lang="en-US" sz="1900" dirty="0"/>
              <a:t>It is </a:t>
            </a:r>
            <a:r>
              <a:rPr lang="en-US" sz="1900" b="1" dirty="0"/>
              <a:t>independent</a:t>
            </a:r>
            <a:r>
              <a:rPr lang="en-US" sz="1900" dirty="0"/>
              <a:t> from government, which should give it </a:t>
            </a:r>
            <a:r>
              <a:rPr lang="en-US" sz="1900" b="1" dirty="0"/>
              <a:t>more credibility </a:t>
            </a:r>
            <a:r>
              <a:rPr lang="en-US" sz="1900" dirty="0"/>
              <a:t>(free from political influence)</a:t>
            </a:r>
            <a:endParaRPr lang="en-US" sz="1900" b="1" i="1" dirty="0"/>
          </a:p>
          <a:p>
            <a:pPr indent="-228600" defTabSz="914400"/>
            <a:endParaRPr lang="en-US" sz="1900" dirty="0"/>
          </a:p>
        </p:txBody>
      </p:sp>
      <p:pic>
        <p:nvPicPr>
          <p:cNvPr id="9" name="Picture 8"/>
          <p:cNvPicPr>
            <a:picLocks noChangeAspect="1"/>
          </p:cNvPicPr>
          <p:nvPr/>
        </p:nvPicPr>
        <p:blipFill rotWithShape="1">
          <a:blip r:embed="rId4"/>
          <a:srcRect l="19005" r="32268" b="2"/>
          <a:stretch/>
        </p:blipFill>
        <p:spPr>
          <a:xfrm>
            <a:off x="4965970" y="1295416"/>
            <a:ext cx="4178030"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2588" y="1656147"/>
            <a:ext cx="409575"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054"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AutoShape 2" descr="Governor of the Bank of England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Governor of the Bank of England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5662C465-210B-3F5B-E37F-2A6B04DFE7FA}"/>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2A6C7F39-9E5F-8E3C-BF7C-64AC79E40B05}"/>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D2875422-9E74-BBA8-E8A9-09B4D8A98EEC}"/>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0275CFA-5D4C-2880-1F49-B68CFD390645}"/>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335384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5246" y="386930"/>
            <a:ext cx="7549592" cy="1298448"/>
          </a:xfrm>
        </p:spPr>
        <p:txBody>
          <a:bodyPr anchor="b">
            <a:normAutofit/>
          </a:bodyPr>
          <a:lstStyle/>
          <a:p>
            <a:r>
              <a:rPr lang="en-GB" sz="4200"/>
              <a:t>Interest rates</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3398174" cy="3639450"/>
          </a:xfrm>
        </p:spPr>
        <p:txBody>
          <a:bodyPr anchor="ctr">
            <a:normAutofit/>
          </a:bodyPr>
          <a:lstStyle/>
          <a:p>
            <a:pPr>
              <a:defRPr/>
            </a:pPr>
            <a:r>
              <a:rPr lang="en-GB" sz="1700" dirty="0"/>
              <a:t>Interest rates are best described as the “</a:t>
            </a:r>
            <a:r>
              <a:rPr lang="en-GB" sz="1700" b="1" dirty="0"/>
              <a:t>price of money</a:t>
            </a:r>
            <a:r>
              <a:rPr lang="en-GB" sz="1700" dirty="0"/>
              <a:t>”</a:t>
            </a:r>
          </a:p>
          <a:p>
            <a:pPr>
              <a:defRPr/>
            </a:pPr>
            <a:r>
              <a:rPr lang="en-GB" sz="1700" dirty="0"/>
              <a:t>Interest rates are the </a:t>
            </a:r>
            <a:r>
              <a:rPr lang="en-GB" sz="1700" b="1" dirty="0"/>
              <a:t>cost of borrowing </a:t>
            </a:r>
            <a:r>
              <a:rPr lang="en-GB" sz="1700" dirty="0"/>
              <a:t>and the </a:t>
            </a:r>
            <a:r>
              <a:rPr lang="en-GB" sz="1700" b="1" dirty="0"/>
              <a:t>reward for saving</a:t>
            </a:r>
            <a:endParaRPr lang="en-GB" sz="1700" dirty="0"/>
          </a:p>
          <a:p>
            <a:pPr>
              <a:defRPr/>
            </a:pPr>
            <a:endParaRPr lang="en-GB" sz="1700" b="1" dirty="0">
              <a:cs typeface="Calibri"/>
            </a:endParaRPr>
          </a:p>
          <a:p>
            <a:pPr>
              <a:defRPr/>
            </a:pPr>
            <a:r>
              <a:rPr lang="en-GB" sz="1700" b="1" dirty="0">
                <a:cs typeface="Calibri"/>
              </a:rPr>
              <a:t>Task 1: Complete the table.</a:t>
            </a:r>
          </a:p>
          <a:p>
            <a:pPr>
              <a:defRPr/>
            </a:pPr>
            <a:r>
              <a:rPr lang="en-GB" sz="1700" b="1" dirty="0">
                <a:cs typeface="Calibri"/>
              </a:rPr>
              <a:t>Task 2: Explain your answers.</a:t>
            </a:r>
          </a:p>
          <a:p>
            <a:pPr>
              <a:defRPr/>
            </a:pPr>
            <a:endParaRPr lang="en-GB" sz="1700" dirty="0">
              <a:cs typeface="Calibri" panose="020F0502020204030204"/>
            </a:endParaRPr>
          </a:p>
        </p:txBody>
      </p:sp>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0686676"/>
              </p:ext>
            </p:extLst>
          </p:nvPr>
        </p:nvGraphicFramePr>
        <p:xfrm>
          <a:off x="4433649" y="3676968"/>
          <a:ext cx="3862709" cy="1328820"/>
        </p:xfrm>
        <a:graphic>
          <a:graphicData uri="http://schemas.openxmlformats.org/drawingml/2006/table">
            <a:tbl>
              <a:tblPr firstRow="1" bandRow="1">
                <a:tableStyleId>{5C22544A-7EE6-4342-B048-85BDC9FD1C3A}</a:tableStyleId>
              </a:tblPr>
              <a:tblGrid>
                <a:gridCol w="531197">
                  <a:extLst>
                    <a:ext uri="{9D8B030D-6E8A-4147-A177-3AD203B41FA5}">
                      <a16:colId xmlns:a16="http://schemas.microsoft.com/office/drawing/2014/main" val="20000"/>
                    </a:ext>
                  </a:extLst>
                </a:gridCol>
                <a:gridCol w="832878">
                  <a:extLst>
                    <a:ext uri="{9D8B030D-6E8A-4147-A177-3AD203B41FA5}">
                      <a16:colId xmlns:a16="http://schemas.microsoft.com/office/drawing/2014/main" val="20001"/>
                    </a:ext>
                  </a:extLst>
                </a:gridCol>
                <a:gridCol w="832878">
                  <a:extLst>
                    <a:ext uri="{9D8B030D-6E8A-4147-A177-3AD203B41FA5}">
                      <a16:colId xmlns:a16="http://schemas.microsoft.com/office/drawing/2014/main" val="20002"/>
                    </a:ext>
                  </a:extLst>
                </a:gridCol>
                <a:gridCol w="832878">
                  <a:extLst>
                    <a:ext uri="{9D8B030D-6E8A-4147-A177-3AD203B41FA5}">
                      <a16:colId xmlns:a16="http://schemas.microsoft.com/office/drawing/2014/main" val="20003"/>
                    </a:ext>
                  </a:extLst>
                </a:gridCol>
                <a:gridCol w="832878">
                  <a:extLst>
                    <a:ext uri="{9D8B030D-6E8A-4147-A177-3AD203B41FA5}">
                      <a16:colId xmlns:a16="http://schemas.microsoft.com/office/drawing/2014/main" val="20004"/>
                    </a:ext>
                  </a:extLst>
                </a:gridCol>
              </a:tblGrid>
              <a:tr h="442940">
                <a:tc>
                  <a:txBody>
                    <a:bodyPr/>
                    <a:lstStyle/>
                    <a:p>
                      <a:endParaRPr lang="en-GB" sz="600"/>
                    </a:p>
                  </a:txBody>
                  <a:tcPr marL="42590" marR="42590" marT="21295" marB="21295"/>
                </a:tc>
                <a:tc>
                  <a:txBody>
                    <a:bodyPr/>
                    <a:lstStyle/>
                    <a:p>
                      <a:pPr algn="ctr"/>
                      <a:r>
                        <a:rPr lang="en-GB" sz="600"/>
                        <a:t>Likely</a:t>
                      </a:r>
                      <a:r>
                        <a:rPr lang="en-GB" sz="600" baseline="0"/>
                        <a:t> impact on consumer saving</a:t>
                      </a:r>
                      <a:endParaRPr lang="en-GB" sz="600"/>
                    </a:p>
                  </a:txBody>
                  <a:tcPr marL="42590" marR="42590" marT="21295" marB="21295"/>
                </a:tc>
                <a:tc>
                  <a:txBody>
                    <a:bodyPr/>
                    <a:lstStyle/>
                    <a:p>
                      <a:pPr algn="ctr"/>
                      <a:r>
                        <a:rPr lang="en-GB" sz="600"/>
                        <a:t>Likely impact on consumer borrowing</a:t>
                      </a:r>
                    </a:p>
                  </a:txBody>
                  <a:tcPr marL="42590" marR="42590" marT="21295" marB="21295"/>
                </a:tc>
                <a:tc>
                  <a:txBody>
                    <a:bodyPr/>
                    <a:lstStyle/>
                    <a:p>
                      <a:pPr algn="ctr"/>
                      <a:r>
                        <a:rPr lang="en-GB" sz="600"/>
                        <a:t>Likely impact on investment</a:t>
                      </a:r>
                    </a:p>
                  </a:txBody>
                  <a:tcPr marL="42590" marR="42590" marT="21295" marB="21295"/>
                </a:tc>
                <a:tc>
                  <a:txBody>
                    <a:bodyPr/>
                    <a:lstStyle/>
                    <a:p>
                      <a:pPr algn="ctr"/>
                      <a:r>
                        <a:rPr lang="en-GB" sz="600"/>
                        <a:t>Likely impact on house prices</a:t>
                      </a:r>
                    </a:p>
                  </a:txBody>
                  <a:tcPr marL="42590" marR="42590" marT="21295" marB="21295"/>
                </a:tc>
                <a:extLst>
                  <a:ext uri="{0D108BD9-81ED-4DB2-BD59-A6C34878D82A}">
                    <a16:rowId xmlns:a16="http://schemas.microsoft.com/office/drawing/2014/main" val="10000"/>
                  </a:ext>
                </a:extLst>
              </a:tr>
              <a:tr h="442940">
                <a:tc>
                  <a:txBody>
                    <a:bodyPr/>
                    <a:lstStyle/>
                    <a:p>
                      <a:r>
                        <a:rPr lang="en-GB" sz="600" b="1"/>
                        <a:t>High Interest Rates</a:t>
                      </a:r>
                    </a:p>
                  </a:txBody>
                  <a:tcPr marL="42590" marR="42590" marT="21295" marB="21295"/>
                </a:tc>
                <a:tc>
                  <a:txBody>
                    <a:bodyPr/>
                    <a:lstStyle/>
                    <a:p>
                      <a:pPr algn="ctr"/>
                      <a:r>
                        <a:rPr lang="en-GB" sz="700"/>
                        <a:t>Increase/Decrease</a:t>
                      </a:r>
                    </a:p>
                  </a:txBody>
                  <a:tcPr marL="42590" marR="42590" marT="21295" marB="21295"/>
                </a:tc>
                <a:tc>
                  <a:txBody>
                    <a:bodyPr/>
                    <a:lstStyle/>
                    <a:p>
                      <a:pPr algn="ctr"/>
                      <a:r>
                        <a:rPr lang="en-GB" sz="700"/>
                        <a:t>Increase/Decrease</a:t>
                      </a:r>
                    </a:p>
                  </a:txBody>
                  <a:tcPr marL="42590" marR="42590" marT="21295" marB="21295"/>
                </a:tc>
                <a:tc>
                  <a:txBody>
                    <a:bodyPr/>
                    <a:lstStyle/>
                    <a:p>
                      <a:pPr algn="ctr"/>
                      <a:r>
                        <a:rPr lang="en-GB" sz="700"/>
                        <a:t>Increase/Decrease</a:t>
                      </a:r>
                    </a:p>
                  </a:txBody>
                  <a:tcPr marL="42590" marR="42590" marT="21295" marB="21295"/>
                </a:tc>
                <a:tc>
                  <a:txBody>
                    <a:bodyPr/>
                    <a:lstStyle/>
                    <a:p>
                      <a:pPr algn="ctr"/>
                      <a:r>
                        <a:rPr lang="en-GB" sz="700"/>
                        <a:t>Increase/Decrease</a:t>
                      </a:r>
                    </a:p>
                  </a:txBody>
                  <a:tcPr marL="42590" marR="42590" marT="21295" marB="21295"/>
                </a:tc>
                <a:extLst>
                  <a:ext uri="{0D108BD9-81ED-4DB2-BD59-A6C34878D82A}">
                    <a16:rowId xmlns:a16="http://schemas.microsoft.com/office/drawing/2014/main" val="10001"/>
                  </a:ext>
                </a:extLst>
              </a:tr>
              <a:tr h="442940">
                <a:tc>
                  <a:txBody>
                    <a:bodyPr/>
                    <a:lstStyle/>
                    <a:p>
                      <a:r>
                        <a:rPr lang="en-GB" sz="600" b="1"/>
                        <a:t>Low Interest Rates</a:t>
                      </a:r>
                    </a:p>
                  </a:txBody>
                  <a:tcPr marL="42590" marR="42590" marT="21295" marB="21295"/>
                </a:tc>
                <a:tc>
                  <a:txBody>
                    <a:bodyPr/>
                    <a:lstStyle/>
                    <a:p>
                      <a:pPr algn="ctr"/>
                      <a:r>
                        <a:rPr lang="en-GB" sz="700"/>
                        <a:t>Increase/Decrease</a:t>
                      </a:r>
                    </a:p>
                  </a:txBody>
                  <a:tcPr marL="42590" marR="42590" marT="21295" marB="21295"/>
                </a:tc>
                <a:tc>
                  <a:txBody>
                    <a:bodyPr/>
                    <a:lstStyle/>
                    <a:p>
                      <a:pPr algn="ctr"/>
                      <a:r>
                        <a:rPr lang="en-GB" sz="700"/>
                        <a:t>Increase/Decrease</a:t>
                      </a:r>
                    </a:p>
                  </a:txBody>
                  <a:tcPr marL="42590" marR="42590" marT="21295" marB="21295"/>
                </a:tc>
                <a:tc>
                  <a:txBody>
                    <a:bodyPr/>
                    <a:lstStyle/>
                    <a:p>
                      <a:pPr algn="ctr"/>
                      <a:r>
                        <a:rPr lang="en-GB" sz="700"/>
                        <a:t>Increase/Decrease</a:t>
                      </a:r>
                    </a:p>
                  </a:txBody>
                  <a:tcPr marL="42590" marR="42590" marT="21295" marB="21295"/>
                </a:tc>
                <a:tc>
                  <a:txBody>
                    <a:bodyPr/>
                    <a:lstStyle/>
                    <a:p>
                      <a:pPr algn="ctr"/>
                      <a:r>
                        <a:rPr lang="en-GB" sz="700"/>
                        <a:t>Increase/Decrease</a:t>
                      </a:r>
                    </a:p>
                  </a:txBody>
                  <a:tcPr marL="42590" marR="42590" marT="21295" marB="21295"/>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09C83383-0D65-F576-9F2F-1AF4BDBDE96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DFE157AB-5A5A-A32B-3BEC-C95A097DD0C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18C621A0-65A1-7129-3DA1-FBAB5208F811}"/>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BD07454-F449-C38F-B0CE-ED83FB9C4902}"/>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775709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73202" y="640823"/>
            <a:ext cx="2564892" cy="5583148"/>
          </a:xfrm>
        </p:spPr>
        <p:txBody>
          <a:bodyPr vert="horz" lIns="91440" tIns="45720" rIns="91440" bIns="45720" rtlCol="0" anchor="ctr">
            <a:normAutofit/>
          </a:bodyPr>
          <a:lstStyle/>
          <a:p>
            <a:pPr defTabSz="914400"/>
            <a:r>
              <a:rPr lang="en-US" sz="4700" kern="1200">
                <a:solidFill>
                  <a:schemeClr val="tx1"/>
                </a:solidFill>
                <a:latin typeface="+mj-lt"/>
                <a:ea typeface="+mj-ea"/>
                <a:cs typeface="+mj-cs"/>
              </a:rPr>
              <a:t>Interest rates in the UK</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630936"/>
            <a:ext cx="13716" cy="5590381"/>
          </a:xfrm>
          <a:custGeom>
            <a:avLst/>
            <a:gdLst>
              <a:gd name="connsiteX0" fmla="*/ 0 w 13716"/>
              <a:gd name="connsiteY0" fmla="*/ 0 h 5590381"/>
              <a:gd name="connsiteX1" fmla="*/ 13716 w 13716"/>
              <a:gd name="connsiteY1" fmla="*/ 0 h 5590381"/>
              <a:gd name="connsiteX2" fmla="*/ 13716 w 13716"/>
              <a:gd name="connsiteY2" fmla="*/ 754701 h 5590381"/>
              <a:gd name="connsiteX3" fmla="*/ 13716 w 13716"/>
              <a:gd name="connsiteY3" fmla="*/ 1565307 h 5590381"/>
              <a:gd name="connsiteX4" fmla="*/ 13716 w 13716"/>
              <a:gd name="connsiteY4" fmla="*/ 2152297 h 5590381"/>
              <a:gd name="connsiteX5" fmla="*/ 13716 w 13716"/>
              <a:gd name="connsiteY5" fmla="*/ 2906998 h 5590381"/>
              <a:gd name="connsiteX6" fmla="*/ 13716 w 13716"/>
              <a:gd name="connsiteY6" fmla="*/ 3549892 h 5590381"/>
              <a:gd name="connsiteX7" fmla="*/ 13716 w 13716"/>
              <a:gd name="connsiteY7" fmla="*/ 4080978 h 5590381"/>
              <a:gd name="connsiteX8" fmla="*/ 13716 w 13716"/>
              <a:gd name="connsiteY8" fmla="*/ 4835680 h 5590381"/>
              <a:gd name="connsiteX9" fmla="*/ 13716 w 13716"/>
              <a:gd name="connsiteY9" fmla="*/ 5590381 h 5590381"/>
              <a:gd name="connsiteX10" fmla="*/ 0 w 13716"/>
              <a:gd name="connsiteY10" fmla="*/ 5590381 h 5590381"/>
              <a:gd name="connsiteX11" fmla="*/ 0 w 13716"/>
              <a:gd name="connsiteY11" fmla="*/ 4835680 h 5590381"/>
              <a:gd name="connsiteX12" fmla="*/ 0 w 13716"/>
              <a:gd name="connsiteY12" fmla="*/ 4304593 h 5590381"/>
              <a:gd name="connsiteX13" fmla="*/ 0 w 13716"/>
              <a:gd name="connsiteY13" fmla="*/ 3773507 h 5590381"/>
              <a:gd name="connsiteX14" fmla="*/ 0 w 13716"/>
              <a:gd name="connsiteY14" fmla="*/ 3186517 h 5590381"/>
              <a:gd name="connsiteX15" fmla="*/ 0 w 13716"/>
              <a:gd name="connsiteY15" fmla="*/ 2487720 h 5590381"/>
              <a:gd name="connsiteX16" fmla="*/ 0 w 13716"/>
              <a:gd name="connsiteY16" fmla="*/ 1956633 h 5590381"/>
              <a:gd name="connsiteX17" fmla="*/ 0 w 13716"/>
              <a:gd name="connsiteY17" fmla="*/ 1425547 h 5590381"/>
              <a:gd name="connsiteX18" fmla="*/ 0 w 13716"/>
              <a:gd name="connsiteY18" fmla="*/ 614942 h 5590381"/>
              <a:gd name="connsiteX19" fmla="*/ 0 w 13716"/>
              <a:gd name="connsiteY19" fmla="*/ 0 h 5590381"/>
              <a:gd name="connsiteX0" fmla="*/ 0 w 13716"/>
              <a:gd name="connsiteY0" fmla="*/ 0 h 5590381"/>
              <a:gd name="connsiteX1" fmla="*/ 13716 w 13716"/>
              <a:gd name="connsiteY1" fmla="*/ 0 h 5590381"/>
              <a:gd name="connsiteX2" fmla="*/ 13716 w 13716"/>
              <a:gd name="connsiteY2" fmla="*/ 698798 h 5590381"/>
              <a:gd name="connsiteX3" fmla="*/ 13716 w 13716"/>
              <a:gd name="connsiteY3" fmla="*/ 1397595 h 5590381"/>
              <a:gd name="connsiteX4" fmla="*/ 13716 w 13716"/>
              <a:gd name="connsiteY4" fmla="*/ 2152297 h 5590381"/>
              <a:gd name="connsiteX5" fmla="*/ 13716 w 13716"/>
              <a:gd name="connsiteY5" fmla="*/ 2739287 h 5590381"/>
              <a:gd name="connsiteX6" fmla="*/ 13716 w 13716"/>
              <a:gd name="connsiteY6" fmla="*/ 3493988 h 5590381"/>
              <a:gd name="connsiteX7" fmla="*/ 13716 w 13716"/>
              <a:gd name="connsiteY7" fmla="*/ 4304593 h 5590381"/>
              <a:gd name="connsiteX8" fmla="*/ 13716 w 13716"/>
              <a:gd name="connsiteY8" fmla="*/ 5590381 h 5590381"/>
              <a:gd name="connsiteX9" fmla="*/ 0 w 13716"/>
              <a:gd name="connsiteY9" fmla="*/ 5590381 h 5590381"/>
              <a:gd name="connsiteX10" fmla="*/ 0 w 13716"/>
              <a:gd name="connsiteY10" fmla="*/ 4835680 h 5590381"/>
              <a:gd name="connsiteX11" fmla="*/ 0 w 13716"/>
              <a:gd name="connsiteY11" fmla="*/ 4136882 h 5590381"/>
              <a:gd name="connsiteX12" fmla="*/ 0 w 13716"/>
              <a:gd name="connsiteY12" fmla="*/ 3549892 h 5590381"/>
              <a:gd name="connsiteX13" fmla="*/ 0 w 13716"/>
              <a:gd name="connsiteY13" fmla="*/ 2851094 h 5590381"/>
              <a:gd name="connsiteX14" fmla="*/ 0 w 13716"/>
              <a:gd name="connsiteY14" fmla="*/ 2264104 h 5590381"/>
              <a:gd name="connsiteX15" fmla="*/ 0 w 13716"/>
              <a:gd name="connsiteY15" fmla="*/ 1733018 h 5590381"/>
              <a:gd name="connsiteX16" fmla="*/ 0 w 13716"/>
              <a:gd name="connsiteY16" fmla="*/ 1090124 h 5590381"/>
              <a:gd name="connsiteX17" fmla="*/ 0 w 13716"/>
              <a:gd name="connsiteY17"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5590381" fill="none" extrusionOk="0">
                <a:moveTo>
                  <a:pt x="0" y="0"/>
                </a:moveTo>
                <a:cubicBezTo>
                  <a:pt x="6858" y="-583"/>
                  <a:pt x="7851" y="431"/>
                  <a:pt x="13716" y="0"/>
                </a:cubicBezTo>
                <a:cubicBezTo>
                  <a:pt x="34933" y="215318"/>
                  <a:pt x="27251" y="565582"/>
                  <a:pt x="13716" y="754701"/>
                </a:cubicBezTo>
                <a:cubicBezTo>
                  <a:pt x="-46127" y="1001571"/>
                  <a:pt x="16502" y="1226848"/>
                  <a:pt x="13716" y="1565307"/>
                </a:cubicBezTo>
                <a:cubicBezTo>
                  <a:pt x="518" y="1889109"/>
                  <a:pt x="-16367" y="2000548"/>
                  <a:pt x="13716" y="2152297"/>
                </a:cubicBezTo>
                <a:cubicBezTo>
                  <a:pt x="-27751" y="2293511"/>
                  <a:pt x="26467" y="2577637"/>
                  <a:pt x="13716" y="2906998"/>
                </a:cubicBezTo>
                <a:cubicBezTo>
                  <a:pt x="10317" y="3210592"/>
                  <a:pt x="23894" y="3347388"/>
                  <a:pt x="13716" y="3549892"/>
                </a:cubicBezTo>
                <a:cubicBezTo>
                  <a:pt x="-2084" y="3774164"/>
                  <a:pt x="29811" y="3846282"/>
                  <a:pt x="13716" y="4080978"/>
                </a:cubicBezTo>
                <a:cubicBezTo>
                  <a:pt x="-34083" y="4316157"/>
                  <a:pt x="-21714" y="4469094"/>
                  <a:pt x="13716" y="4835680"/>
                </a:cubicBezTo>
                <a:cubicBezTo>
                  <a:pt x="54813" y="5147918"/>
                  <a:pt x="-17924" y="5390556"/>
                  <a:pt x="13716" y="5590381"/>
                </a:cubicBezTo>
                <a:cubicBezTo>
                  <a:pt x="8175" y="5590136"/>
                  <a:pt x="6849" y="5590599"/>
                  <a:pt x="0" y="5590381"/>
                </a:cubicBezTo>
                <a:cubicBezTo>
                  <a:pt x="25138" y="5250698"/>
                  <a:pt x="-4619" y="5075445"/>
                  <a:pt x="0" y="4835680"/>
                </a:cubicBezTo>
                <a:cubicBezTo>
                  <a:pt x="36581" y="4590550"/>
                  <a:pt x="3022" y="4474529"/>
                  <a:pt x="0" y="4304593"/>
                </a:cubicBezTo>
                <a:cubicBezTo>
                  <a:pt x="-12701" y="4111845"/>
                  <a:pt x="27688" y="3905584"/>
                  <a:pt x="0" y="3773507"/>
                </a:cubicBezTo>
                <a:cubicBezTo>
                  <a:pt x="-26601" y="3606595"/>
                  <a:pt x="-5508" y="3333425"/>
                  <a:pt x="0" y="3186517"/>
                </a:cubicBezTo>
                <a:cubicBezTo>
                  <a:pt x="27803" y="3020623"/>
                  <a:pt x="39608" y="2648539"/>
                  <a:pt x="0" y="2487720"/>
                </a:cubicBezTo>
                <a:cubicBezTo>
                  <a:pt x="-30668" y="2356394"/>
                  <a:pt x="-10848" y="2125581"/>
                  <a:pt x="0" y="1956633"/>
                </a:cubicBezTo>
                <a:cubicBezTo>
                  <a:pt x="21350" y="1832604"/>
                  <a:pt x="13098" y="1675326"/>
                  <a:pt x="0" y="1425547"/>
                </a:cubicBezTo>
                <a:cubicBezTo>
                  <a:pt x="51943" y="1231575"/>
                  <a:pt x="-49685" y="947153"/>
                  <a:pt x="0" y="614942"/>
                </a:cubicBezTo>
                <a:cubicBezTo>
                  <a:pt x="23685" y="274445"/>
                  <a:pt x="15608" y="143232"/>
                  <a:pt x="0" y="0"/>
                </a:cubicBezTo>
                <a:close/>
              </a:path>
              <a:path w="13716" h="5590381" stroke="0" extrusionOk="0">
                <a:moveTo>
                  <a:pt x="0" y="0"/>
                </a:moveTo>
                <a:cubicBezTo>
                  <a:pt x="4519" y="745"/>
                  <a:pt x="7608" y="27"/>
                  <a:pt x="13716" y="0"/>
                </a:cubicBezTo>
                <a:cubicBezTo>
                  <a:pt x="44022" y="114427"/>
                  <a:pt x="8229" y="453118"/>
                  <a:pt x="13716" y="698798"/>
                </a:cubicBezTo>
                <a:cubicBezTo>
                  <a:pt x="34424" y="963774"/>
                  <a:pt x="36600" y="1212364"/>
                  <a:pt x="13716" y="1397595"/>
                </a:cubicBezTo>
                <a:cubicBezTo>
                  <a:pt x="48283" y="1542354"/>
                  <a:pt x="25375" y="1802464"/>
                  <a:pt x="13716" y="2152297"/>
                </a:cubicBezTo>
                <a:cubicBezTo>
                  <a:pt x="3835" y="2525678"/>
                  <a:pt x="21814" y="2592868"/>
                  <a:pt x="13716" y="2739287"/>
                </a:cubicBezTo>
                <a:cubicBezTo>
                  <a:pt x="1084" y="2874965"/>
                  <a:pt x="-36448" y="3144013"/>
                  <a:pt x="13716" y="3493988"/>
                </a:cubicBezTo>
                <a:cubicBezTo>
                  <a:pt x="-17205" y="3852647"/>
                  <a:pt x="66492" y="4038484"/>
                  <a:pt x="13716" y="4304593"/>
                </a:cubicBezTo>
                <a:cubicBezTo>
                  <a:pt x="-83354" y="4564310"/>
                  <a:pt x="113944" y="5225828"/>
                  <a:pt x="13716" y="5590381"/>
                </a:cubicBezTo>
                <a:cubicBezTo>
                  <a:pt x="9333" y="5590250"/>
                  <a:pt x="5993" y="5589792"/>
                  <a:pt x="0" y="5590381"/>
                </a:cubicBezTo>
                <a:cubicBezTo>
                  <a:pt x="35863" y="5257220"/>
                  <a:pt x="-32757" y="5135372"/>
                  <a:pt x="0" y="4835680"/>
                </a:cubicBezTo>
                <a:cubicBezTo>
                  <a:pt x="7921" y="4562721"/>
                  <a:pt x="-29047" y="4351594"/>
                  <a:pt x="0" y="4136882"/>
                </a:cubicBezTo>
                <a:cubicBezTo>
                  <a:pt x="1393" y="3929098"/>
                  <a:pt x="-4372" y="3755796"/>
                  <a:pt x="0" y="3549892"/>
                </a:cubicBezTo>
                <a:cubicBezTo>
                  <a:pt x="-14123" y="3323552"/>
                  <a:pt x="21701" y="3076195"/>
                  <a:pt x="0" y="2851094"/>
                </a:cubicBezTo>
                <a:cubicBezTo>
                  <a:pt x="-51577" y="2661940"/>
                  <a:pt x="-7702" y="2448681"/>
                  <a:pt x="0" y="2264104"/>
                </a:cubicBezTo>
                <a:cubicBezTo>
                  <a:pt x="-8180" y="2080123"/>
                  <a:pt x="16108" y="1991682"/>
                  <a:pt x="0" y="1733018"/>
                </a:cubicBezTo>
                <a:cubicBezTo>
                  <a:pt x="-21280" y="1472795"/>
                  <a:pt x="8343" y="1385598"/>
                  <a:pt x="0" y="1090124"/>
                </a:cubicBezTo>
                <a:cubicBezTo>
                  <a:pt x="41559" y="815693"/>
                  <a:pt x="-53513" y="485395"/>
                  <a:pt x="0" y="0"/>
                </a:cubicBezTo>
                <a:close/>
              </a:path>
              <a:path w="13716" h="5590381" fill="none" stroke="0" extrusionOk="0">
                <a:moveTo>
                  <a:pt x="0" y="0"/>
                </a:moveTo>
                <a:cubicBezTo>
                  <a:pt x="6692" y="-634"/>
                  <a:pt x="7933" y="727"/>
                  <a:pt x="13716" y="0"/>
                </a:cubicBezTo>
                <a:cubicBezTo>
                  <a:pt x="-11397" y="210553"/>
                  <a:pt x="41795" y="570219"/>
                  <a:pt x="13716" y="754701"/>
                </a:cubicBezTo>
                <a:cubicBezTo>
                  <a:pt x="-16345" y="939055"/>
                  <a:pt x="5480" y="1271330"/>
                  <a:pt x="13716" y="1565307"/>
                </a:cubicBezTo>
                <a:cubicBezTo>
                  <a:pt x="214" y="1888228"/>
                  <a:pt x="-22439" y="2000817"/>
                  <a:pt x="13716" y="2152297"/>
                </a:cubicBezTo>
                <a:cubicBezTo>
                  <a:pt x="36483" y="2302199"/>
                  <a:pt x="43294" y="2645200"/>
                  <a:pt x="13716" y="2906998"/>
                </a:cubicBezTo>
                <a:cubicBezTo>
                  <a:pt x="10400" y="3203875"/>
                  <a:pt x="27719" y="3309255"/>
                  <a:pt x="13716" y="3549892"/>
                </a:cubicBezTo>
                <a:cubicBezTo>
                  <a:pt x="-8323" y="3767364"/>
                  <a:pt x="36239" y="3859248"/>
                  <a:pt x="13716" y="4080978"/>
                </a:cubicBezTo>
                <a:cubicBezTo>
                  <a:pt x="-28362" y="4308528"/>
                  <a:pt x="-17360" y="4464817"/>
                  <a:pt x="13716" y="4835680"/>
                </a:cubicBezTo>
                <a:cubicBezTo>
                  <a:pt x="37186" y="5120324"/>
                  <a:pt x="-5183" y="5409792"/>
                  <a:pt x="13716" y="5590381"/>
                </a:cubicBezTo>
                <a:cubicBezTo>
                  <a:pt x="8151" y="5590111"/>
                  <a:pt x="6756" y="5590651"/>
                  <a:pt x="0" y="5590381"/>
                </a:cubicBezTo>
                <a:cubicBezTo>
                  <a:pt x="366" y="5289836"/>
                  <a:pt x="-51421" y="5037027"/>
                  <a:pt x="0" y="4835680"/>
                </a:cubicBezTo>
                <a:cubicBezTo>
                  <a:pt x="30695" y="4638845"/>
                  <a:pt x="15954" y="4503929"/>
                  <a:pt x="0" y="4304593"/>
                </a:cubicBezTo>
                <a:cubicBezTo>
                  <a:pt x="14622" y="4089881"/>
                  <a:pt x="18900" y="3917008"/>
                  <a:pt x="0" y="3773507"/>
                </a:cubicBezTo>
                <a:cubicBezTo>
                  <a:pt x="-3147" y="3613850"/>
                  <a:pt x="-23547" y="3335869"/>
                  <a:pt x="0" y="3186517"/>
                </a:cubicBezTo>
                <a:cubicBezTo>
                  <a:pt x="5486" y="3055843"/>
                  <a:pt x="41826" y="2645889"/>
                  <a:pt x="0" y="2487720"/>
                </a:cubicBezTo>
                <a:cubicBezTo>
                  <a:pt x="-23992" y="2347034"/>
                  <a:pt x="14189" y="2145771"/>
                  <a:pt x="0" y="1956633"/>
                </a:cubicBezTo>
                <a:cubicBezTo>
                  <a:pt x="14669" y="1780910"/>
                  <a:pt x="-4302" y="1660669"/>
                  <a:pt x="0" y="1425547"/>
                </a:cubicBezTo>
                <a:cubicBezTo>
                  <a:pt x="70611" y="1196115"/>
                  <a:pt x="14725" y="924393"/>
                  <a:pt x="0" y="614942"/>
                </a:cubicBezTo>
                <a:cubicBezTo>
                  <a:pt x="-2330" y="269013"/>
                  <a:pt x="15133" y="13266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custGeom>
                    <a:avLst/>
                    <a:gdLst>
                      <a:gd name="connsiteX0" fmla="*/ 0 w 13716"/>
                      <a:gd name="connsiteY0" fmla="*/ 0 h 5590381"/>
                      <a:gd name="connsiteX1" fmla="*/ 13716 w 13716"/>
                      <a:gd name="connsiteY1" fmla="*/ 0 h 5590381"/>
                      <a:gd name="connsiteX2" fmla="*/ 13716 w 13716"/>
                      <a:gd name="connsiteY2" fmla="*/ 754701 h 5590381"/>
                      <a:gd name="connsiteX3" fmla="*/ 13716 w 13716"/>
                      <a:gd name="connsiteY3" fmla="*/ 1565307 h 5590381"/>
                      <a:gd name="connsiteX4" fmla="*/ 13716 w 13716"/>
                      <a:gd name="connsiteY4" fmla="*/ 2152297 h 5590381"/>
                      <a:gd name="connsiteX5" fmla="*/ 13716 w 13716"/>
                      <a:gd name="connsiteY5" fmla="*/ 2906998 h 5590381"/>
                      <a:gd name="connsiteX6" fmla="*/ 13716 w 13716"/>
                      <a:gd name="connsiteY6" fmla="*/ 3549892 h 5590381"/>
                      <a:gd name="connsiteX7" fmla="*/ 13716 w 13716"/>
                      <a:gd name="connsiteY7" fmla="*/ 4080978 h 5590381"/>
                      <a:gd name="connsiteX8" fmla="*/ 13716 w 13716"/>
                      <a:gd name="connsiteY8" fmla="*/ 4835680 h 5590381"/>
                      <a:gd name="connsiteX9" fmla="*/ 13716 w 13716"/>
                      <a:gd name="connsiteY9" fmla="*/ 5590381 h 5590381"/>
                      <a:gd name="connsiteX10" fmla="*/ 0 w 13716"/>
                      <a:gd name="connsiteY10" fmla="*/ 5590381 h 5590381"/>
                      <a:gd name="connsiteX11" fmla="*/ 0 w 13716"/>
                      <a:gd name="connsiteY11" fmla="*/ 4835680 h 5590381"/>
                      <a:gd name="connsiteX12" fmla="*/ 0 w 13716"/>
                      <a:gd name="connsiteY12" fmla="*/ 4304593 h 5590381"/>
                      <a:gd name="connsiteX13" fmla="*/ 0 w 13716"/>
                      <a:gd name="connsiteY13" fmla="*/ 3773507 h 5590381"/>
                      <a:gd name="connsiteX14" fmla="*/ 0 w 13716"/>
                      <a:gd name="connsiteY14" fmla="*/ 3186517 h 5590381"/>
                      <a:gd name="connsiteX15" fmla="*/ 0 w 13716"/>
                      <a:gd name="connsiteY15" fmla="*/ 2487720 h 5590381"/>
                      <a:gd name="connsiteX16" fmla="*/ 0 w 13716"/>
                      <a:gd name="connsiteY16" fmla="*/ 1956633 h 5590381"/>
                      <a:gd name="connsiteX17" fmla="*/ 0 w 13716"/>
                      <a:gd name="connsiteY17" fmla="*/ 1425547 h 5590381"/>
                      <a:gd name="connsiteX18" fmla="*/ 0 w 13716"/>
                      <a:gd name="connsiteY18" fmla="*/ 614942 h 5590381"/>
                      <a:gd name="connsiteX19" fmla="*/ 0 w 13716"/>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5590381" fill="none" extrusionOk="0">
                        <a:moveTo>
                          <a:pt x="0" y="0"/>
                        </a:moveTo>
                        <a:cubicBezTo>
                          <a:pt x="6519" y="-664"/>
                          <a:pt x="8288" y="665"/>
                          <a:pt x="13716" y="0"/>
                        </a:cubicBezTo>
                        <a:cubicBezTo>
                          <a:pt x="-9798" y="225076"/>
                          <a:pt x="41703" y="562283"/>
                          <a:pt x="13716" y="754701"/>
                        </a:cubicBezTo>
                        <a:cubicBezTo>
                          <a:pt x="-14271" y="947119"/>
                          <a:pt x="25509" y="1239251"/>
                          <a:pt x="13716" y="1565307"/>
                        </a:cubicBezTo>
                        <a:cubicBezTo>
                          <a:pt x="1923" y="1891363"/>
                          <a:pt x="2588" y="1999140"/>
                          <a:pt x="13716" y="2152297"/>
                        </a:cubicBezTo>
                        <a:cubicBezTo>
                          <a:pt x="24845" y="2305454"/>
                          <a:pt x="24133" y="2598333"/>
                          <a:pt x="13716" y="2906998"/>
                        </a:cubicBezTo>
                        <a:cubicBezTo>
                          <a:pt x="3299" y="3215663"/>
                          <a:pt x="30691" y="3327412"/>
                          <a:pt x="13716" y="3549892"/>
                        </a:cubicBezTo>
                        <a:cubicBezTo>
                          <a:pt x="-3259" y="3772372"/>
                          <a:pt x="33989" y="3843836"/>
                          <a:pt x="13716" y="4080978"/>
                        </a:cubicBezTo>
                        <a:cubicBezTo>
                          <a:pt x="-6557" y="4318120"/>
                          <a:pt x="-8378" y="4511166"/>
                          <a:pt x="13716" y="4835680"/>
                        </a:cubicBezTo>
                        <a:cubicBezTo>
                          <a:pt x="35810" y="5160194"/>
                          <a:pt x="-17642" y="5401748"/>
                          <a:pt x="13716" y="5590381"/>
                        </a:cubicBezTo>
                        <a:cubicBezTo>
                          <a:pt x="8599" y="5590092"/>
                          <a:pt x="6708" y="5590668"/>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3716" h="5590381"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4226" y="1794517"/>
                          <a:pt x="13716" y="2152297"/>
                        </a:cubicBezTo>
                        <a:cubicBezTo>
                          <a:pt x="-6794" y="2510077"/>
                          <a:pt x="36274" y="2594424"/>
                          <a:pt x="13716" y="2739287"/>
                        </a:cubicBezTo>
                        <a:cubicBezTo>
                          <a:pt x="-8842" y="2884150"/>
                          <a:pt x="22545" y="3129706"/>
                          <a:pt x="13716" y="3493988"/>
                        </a:cubicBezTo>
                        <a:cubicBezTo>
                          <a:pt x="4887" y="3858270"/>
                          <a:pt x="49629" y="4041447"/>
                          <a:pt x="13716" y="4304593"/>
                        </a:cubicBezTo>
                        <a:cubicBezTo>
                          <a:pt x="-22197" y="4567740"/>
                          <a:pt x="45055" y="5149125"/>
                          <a:pt x="13716" y="5590381"/>
                        </a:cubicBezTo>
                        <a:cubicBezTo>
                          <a:pt x="9649" y="5590058"/>
                          <a:pt x="6483" y="5589928"/>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Chart&#10;&#10;Description automatically generated">
            <a:extLst>
              <a:ext uri="{FF2B5EF4-FFF2-40B4-BE49-F238E27FC236}">
                <a16:creationId xmlns:a16="http://schemas.microsoft.com/office/drawing/2014/main" id="{C4CB1846-041C-64C6-0CF3-3E140D25C840}"/>
              </a:ext>
            </a:extLst>
          </p:cNvPr>
          <p:cNvPicPr>
            <a:picLocks noChangeAspect="1"/>
          </p:cNvPicPr>
          <p:nvPr/>
        </p:nvPicPr>
        <p:blipFill>
          <a:blip r:embed="rId4"/>
          <a:stretch>
            <a:fillRect/>
          </a:stretch>
        </p:blipFill>
        <p:spPr>
          <a:xfrm>
            <a:off x="3490722" y="1101109"/>
            <a:ext cx="5170932" cy="2973285"/>
          </a:xfrm>
          <a:prstGeom prst="rect">
            <a:avLst/>
          </a:prstGeom>
        </p:spPr>
      </p:pic>
      <p:sp>
        <p:nvSpPr>
          <p:cNvPr id="5" name="TextBox 4"/>
          <p:cNvSpPr txBox="1">
            <a:spLocks noChangeArrowheads="1"/>
          </p:cNvSpPr>
          <p:nvPr/>
        </p:nvSpPr>
        <p:spPr bwMode="auto">
          <a:xfrm>
            <a:off x="3490722" y="4798577"/>
            <a:ext cx="5170932" cy="1428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a:solidFill>
                  <a:schemeClr val="tx1"/>
                </a:solidFill>
              </a:rPr>
              <a:t>Task 1: What impact do you think this might have on aggregate demand? </a:t>
            </a:r>
          </a:p>
          <a:p>
            <a:pPr indent="-228600">
              <a:lnSpc>
                <a:spcPct val="90000"/>
              </a:lnSpc>
              <a:spcAft>
                <a:spcPts val="600"/>
              </a:spcAft>
              <a:buFont typeface="Arial" panose="020B0604020202020204" pitchFamily="34" charset="0"/>
              <a:buChar char="•"/>
            </a:pPr>
            <a:r>
              <a:rPr lang="en-US" sz="1600">
                <a:solidFill>
                  <a:schemeClr val="tx1"/>
                </a:solidFill>
              </a:rPr>
              <a:t>Task 2: Why do you think rates have remained so low for so long?</a:t>
            </a:r>
            <a:endParaRPr lang="en-US" sz="1600" i="1">
              <a:solidFill>
                <a:schemeClr val="tx1"/>
              </a:solidFill>
            </a:endParaRPr>
          </a:p>
          <a:p>
            <a:pPr indent="-228600">
              <a:lnSpc>
                <a:spcPct val="90000"/>
              </a:lnSpc>
              <a:spcAft>
                <a:spcPts val="600"/>
              </a:spcAft>
              <a:buFont typeface="Arial" panose="020B0604020202020204" pitchFamily="34" charset="0"/>
              <a:buChar char="•"/>
            </a:pPr>
            <a:r>
              <a:rPr lang="en-US" sz="1600">
                <a:solidFill>
                  <a:schemeClr val="tx1"/>
                </a:solidFill>
              </a:rPr>
              <a:t>Task 3: Why have interest rates increased so rapidly?</a:t>
            </a:r>
          </a:p>
        </p:txBody>
      </p:sp>
      <p:pic>
        <p:nvPicPr>
          <p:cNvPr id="4" name="Picture 3">
            <a:extLst>
              <a:ext uri="{FF2B5EF4-FFF2-40B4-BE49-F238E27FC236}">
                <a16:creationId xmlns:a16="http://schemas.microsoft.com/office/drawing/2014/main" id="{64C52E20-9B22-8E2E-8B58-32DD8080ABB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E8E06256-3B63-3CBA-01F5-16C07EEC7F94}"/>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F0195C7E-B1F5-4A76-BDC5-89E02EBD7754}"/>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F090500-9386-E116-704A-A15FE973616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919985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BCEB-1681-45EC-8598-75BFE544FE9F}"/>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C16822B3-4368-434E-999E-BD1B71ADCD17}"/>
              </a:ext>
            </a:extLst>
          </p:cNvPr>
          <p:cNvSpPr>
            <a:spLocks noGrp="1"/>
          </p:cNvSpPr>
          <p:nvPr>
            <p:ph idx="1"/>
          </p:nvPr>
        </p:nvSpPr>
        <p:spPr/>
        <p:txBody>
          <a:bodyPr vert="horz" lIns="91440" tIns="45720" rIns="91440" bIns="45720" rtlCol="0" anchor="t">
            <a:normAutofit/>
          </a:bodyPr>
          <a:lstStyle/>
          <a:p>
            <a:r>
              <a:rPr lang="en-GB" dirty="0"/>
              <a:t>Discuss the impact when interest rates increase, what happens to exchange rates?</a:t>
            </a:r>
            <a:endParaRPr lang="en-GB" dirty="0">
              <a:cs typeface="Calibri"/>
            </a:endParaRPr>
          </a:p>
        </p:txBody>
      </p:sp>
      <p:pic>
        <p:nvPicPr>
          <p:cNvPr id="4" name="Picture 3">
            <a:extLst>
              <a:ext uri="{FF2B5EF4-FFF2-40B4-BE49-F238E27FC236}">
                <a16:creationId xmlns:a16="http://schemas.microsoft.com/office/drawing/2014/main" id="{C2B61E06-16E0-00F8-975F-89FA0F230D4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311872C3-2CF7-D6D3-E479-DCC0CF3E86B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FC72ACDF-C3B2-179C-3DE6-9C27B82FD988}"/>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FA456C-7350-CBF0-71DC-B06D68D51A6E}"/>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748745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4400" kern="1200">
                <a:solidFill>
                  <a:schemeClr val="tx1"/>
                </a:solidFill>
                <a:latin typeface="+mj-lt"/>
                <a:ea typeface="+mj-ea"/>
                <a:cs typeface="+mj-cs"/>
              </a:rPr>
              <a:t>Interest rates and the exchange rate</a:t>
            </a:r>
          </a:p>
        </p:txBody>
      </p:sp>
      <p:sp>
        <p:nvSpPr>
          <p:cNvPr id="3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4294967295"/>
          </p:nvPr>
        </p:nvSpPr>
        <p:spPr>
          <a:xfrm>
            <a:off x="628650" y="1825625"/>
            <a:ext cx="7886700" cy="4351338"/>
          </a:xfrm>
        </p:spPr>
        <p:txBody>
          <a:bodyPr vert="horz" lIns="91440" tIns="45720" rIns="91440" bIns="45720" rtlCol="0">
            <a:normAutofit/>
          </a:bodyPr>
          <a:lstStyle/>
          <a:p>
            <a:pPr indent="-228600" defTabSz="914400">
              <a:spcBef>
                <a:spcPts val="0"/>
              </a:spcBef>
              <a:spcAft>
                <a:spcPts val="600"/>
              </a:spcAft>
            </a:pPr>
            <a:r>
              <a:rPr lang="en-US" sz="1600" dirty="0"/>
              <a:t>It is important to </a:t>
            </a:r>
            <a:r>
              <a:rPr lang="en-US" sz="1600" b="1" dirty="0"/>
              <a:t>understand the link between interest rates and exchange rates</a:t>
            </a:r>
          </a:p>
          <a:p>
            <a:pPr indent="-228600" defTabSz="914400">
              <a:spcBef>
                <a:spcPts val="0"/>
              </a:spcBef>
              <a:spcAft>
                <a:spcPts val="600"/>
              </a:spcAft>
            </a:pPr>
            <a:r>
              <a:rPr lang="en-US" sz="1600" b="1" dirty="0"/>
              <a:t>Global investors </a:t>
            </a:r>
            <a:r>
              <a:rPr lang="en-US" sz="1600" dirty="0"/>
              <a:t>who have significant sums of money to deposit in banks will seek to place it in the country where they get the </a:t>
            </a:r>
            <a:r>
              <a:rPr lang="en-US" sz="1600" b="1" dirty="0"/>
              <a:t>best return</a:t>
            </a:r>
            <a:r>
              <a:rPr lang="en-US" sz="1600" dirty="0"/>
              <a:t> i.e. where the interest rate is highest</a:t>
            </a:r>
          </a:p>
          <a:p>
            <a:pPr indent="-228600" defTabSz="914400">
              <a:spcBef>
                <a:spcPts val="0"/>
              </a:spcBef>
              <a:spcAft>
                <a:spcPts val="600"/>
              </a:spcAft>
            </a:pPr>
            <a:r>
              <a:rPr lang="en-US" sz="1600" dirty="0"/>
              <a:t>If we assume that the UK has the same interest rates as the USA, then for that investor, the return is the same whether they deposit it in the UK or USA</a:t>
            </a:r>
          </a:p>
          <a:p>
            <a:pPr indent="-228600" defTabSz="914400">
              <a:spcBef>
                <a:spcPts val="0"/>
              </a:spcBef>
              <a:spcAft>
                <a:spcPts val="600"/>
              </a:spcAft>
            </a:pPr>
            <a:r>
              <a:rPr lang="en-US" sz="1600" dirty="0"/>
              <a:t>If the </a:t>
            </a:r>
            <a:r>
              <a:rPr lang="en-US" sz="1600" b="1" dirty="0"/>
              <a:t>UK raises interest rates, then investors will move their money to the UK</a:t>
            </a:r>
            <a:r>
              <a:rPr lang="en-US" sz="1600" dirty="0"/>
              <a:t> in order to get the best return</a:t>
            </a:r>
          </a:p>
          <a:p>
            <a:pPr indent="-228600" defTabSz="914400">
              <a:spcBef>
                <a:spcPts val="0"/>
              </a:spcBef>
              <a:spcAft>
                <a:spcPts val="600"/>
              </a:spcAft>
            </a:pPr>
            <a:r>
              <a:rPr lang="en-US" sz="1600" dirty="0"/>
              <a:t>This means they will have to </a:t>
            </a:r>
            <a:r>
              <a:rPr lang="en-US" sz="1600" b="1" dirty="0"/>
              <a:t>sell their $s and buy £s </a:t>
            </a:r>
            <a:r>
              <a:rPr lang="en-US" sz="1600" dirty="0"/>
              <a:t>to deposit in the UK</a:t>
            </a:r>
          </a:p>
          <a:p>
            <a:pPr indent="-228600" defTabSz="914400">
              <a:spcBef>
                <a:spcPts val="0"/>
              </a:spcBef>
              <a:spcAft>
                <a:spcPts val="600"/>
              </a:spcAft>
            </a:pPr>
            <a:r>
              <a:rPr lang="en-US" sz="1600" dirty="0"/>
              <a:t>This increased demand for UK pounds </a:t>
            </a:r>
            <a:r>
              <a:rPr lang="en-US" sz="1600" b="1" dirty="0"/>
              <a:t>increases the exchange rate</a:t>
            </a:r>
            <a:endParaRPr lang="en-US" sz="1600" dirty="0"/>
          </a:p>
          <a:p>
            <a:pPr indent="-228600" defTabSz="914400">
              <a:spcBef>
                <a:spcPts val="0"/>
              </a:spcBef>
              <a:spcAft>
                <a:spcPts val="600"/>
              </a:spcAft>
            </a:pPr>
            <a:r>
              <a:rPr lang="en-US" sz="1600" dirty="0"/>
              <a:t>This then feeds through to </a:t>
            </a:r>
            <a:r>
              <a:rPr lang="en-US" sz="1600" b="1" dirty="0"/>
              <a:t>exports</a:t>
            </a:r>
            <a:r>
              <a:rPr lang="en-US" sz="1600" dirty="0"/>
              <a:t>, making them </a:t>
            </a:r>
            <a:r>
              <a:rPr lang="en-US" sz="1600" b="1" dirty="0"/>
              <a:t>relatively less price competitive</a:t>
            </a:r>
            <a:r>
              <a:rPr lang="en-US" sz="1600" dirty="0"/>
              <a:t>, and making </a:t>
            </a:r>
            <a:r>
              <a:rPr lang="en-US" sz="1600" b="1" dirty="0"/>
              <a:t>imports more attractive</a:t>
            </a:r>
            <a:endParaRPr lang="en-US" sz="1600" dirty="0"/>
          </a:p>
          <a:p>
            <a:pPr indent="-228600" defTabSz="914400">
              <a:spcBef>
                <a:spcPts val="0"/>
              </a:spcBef>
              <a:spcAft>
                <a:spcPts val="600"/>
              </a:spcAft>
            </a:pPr>
            <a:r>
              <a:rPr lang="en-US" sz="1600" dirty="0"/>
              <a:t>This will have the effect of </a:t>
            </a:r>
            <a:r>
              <a:rPr lang="en-US" sz="1600" b="1" dirty="0"/>
              <a:t>worsening the balance of payments on current account</a:t>
            </a:r>
          </a:p>
          <a:p>
            <a:pPr indent="-228600" defTabSz="914400">
              <a:spcBef>
                <a:spcPts val="0"/>
              </a:spcBef>
              <a:spcAft>
                <a:spcPts val="600"/>
              </a:spcAft>
            </a:pPr>
            <a:r>
              <a:rPr lang="en-US" sz="1600" dirty="0"/>
              <a:t>This process is sometimes referred to as </a:t>
            </a:r>
            <a:r>
              <a:rPr lang="en-US" sz="1600" b="1" dirty="0"/>
              <a:t>Hot Money</a:t>
            </a:r>
            <a:r>
              <a:rPr lang="en-US" sz="1600" dirty="0"/>
              <a:t>, as international funds move around the world chasing the best interest rates</a:t>
            </a:r>
          </a:p>
        </p:txBody>
      </p:sp>
      <p:pic>
        <p:nvPicPr>
          <p:cNvPr id="4" name="Picture 3">
            <a:extLst>
              <a:ext uri="{FF2B5EF4-FFF2-40B4-BE49-F238E27FC236}">
                <a16:creationId xmlns:a16="http://schemas.microsoft.com/office/drawing/2014/main" id="{39BAFE2B-939C-0FCC-D8E5-19385A1534E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9377D846-1F88-A671-7525-12699652CEA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272473FE-62EF-AE53-46D9-970F93B867DB}"/>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74301C9-CB6E-132F-E2D4-4E0307B7F1CF}"/>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4185679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t>Asset purchases to increase the </a:t>
            </a:r>
            <a:br>
              <a:rPr lang="en-GB" dirty="0"/>
            </a:br>
            <a:r>
              <a:rPr lang="en-GB" dirty="0"/>
              <a:t>money supply (quantitative easing)</a:t>
            </a:r>
          </a:p>
        </p:txBody>
      </p:sp>
      <p:sp>
        <p:nvSpPr>
          <p:cNvPr id="3" name="Content Placeholder 2"/>
          <p:cNvSpPr>
            <a:spLocks noGrp="1"/>
          </p:cNvSpPr>
          <p:nvPr>
            <p:ph idx="1"/>
          </p:nvPr>
        </p:nvSpPr>
        <p:spPr>
          <a:xfrm>
            <a:off x="628650" y="2057400"/>
            <a:ext cx="7886700" cy="3871762"/>
          </a:xfrm>
        </p:spPr>
        <p:txBody>
          <a:bodyPr>
            <a:normAutofit/>
          </a:bodyPr>
          <a:lstStyle/>
          <a:p>
            <a:pPr marL="0" lvl="1" indent="0">
              <a:spcBef>
                <a:spcPts val="0"/>
              </a:spcBef>
              <a:buNone/>
              <a:defRPr/>
            </a:pPr>
            <a:r>
              <a:rPr lang="en-GB" sz="2100" b="1" dirty="0"/>
              <a:t>Quantitative Easing (QE)</a:t>
            </a:r>
          </a:p>
          <a:p>
            <a:pPr marL="730250" lvl="2" indent="-450850">
              <a:spcBef>
                <a:spcPts val="0"/>
              </a:spcBef>
              <a:defRPr/>
            </a:pPr>
            <a:r>
              <a:rPr lang="en-GB" sz="2100" dirty="0"/>
              <a:t>When the recession began in the UK in 2008, the BoE would have been expected to cut interest rates in order to help stimulate economic activity</a:t>
            </a:r>
          </a:p>
          <a:p>
            <a:pPr marL="730250" lvl="2" indent="-450850">
              <a:spcBef>
                <a:spcPts val="0"/>
              </a:spcBef>
              <a:defRPr/>
            </a:pPr>
            <a:r>
              <a:rPr lang="en-GB" sz="2100" dirty="0"/>
              <a:t>However, with interest rates at 0.5%, they had very little downwards movement to manipulate the economy with</a:t>
            </a:r>
          </a:p>
          <a:p>
            <a:pPr marL="730250" lvl="2" indent="-450850">
              <a:spcBef>
                <a:spcPts val="0"/>
              </a:spcBef>
              <a:defRPr/>
            </a:pPr>
            <a:r>
              <a:rPr lang="en-GB" sz="2100" dirty="0"/>
              <a:t>In addition, banks were nervous about lending money to firms and individuals, so the BoE sought to boost the funds available for lending to businesses and firms</a:t>
            </a:r>
          </a:p>
          <a:p>
            <a:pPr marL="730250" lvl="2" indent="-450850">
              <a:spcBef>
                <a:spcPts val="0"/>
              </a:spcBef>
              <a:defRPr/>
            </a:pPr>
            <a:r>
              <a:rPr lang="en-GB" sz="2100" dirty="0"/>
              <a:t>In total, £375bn has been raised in QE</a:t>
            </a:r>
          </a:p>
          <a:p>
            <a:pPr marL="730250" lvl="2" indent="-450850">
              <a:spcBef>
                <a:spcPts val="0"/>
              </a:spcBef>
              <a:defRPr/>
            </a:pPr>
            <a:r>
              <a:rPr lang="en-GB" sz="2100" dirty="0"/>
              <a:t>How effective this has been is a matter of debate, but it could be argued that the recession may have been worse had  the BoE not intervened in this manner</a:t>
            </a:r>
          </a:p>
          <a:p>
            <a:endParaRPr lang="en-GB" dirty="0"/>
          </a:p>
          <a:p>
            <a:endParaRPr lang="en-GB" dirty="0"/>
          </a:p>
          <a:p>
            <a:endParaRPr lang="en-GB" dirty="0"/>
          </a:p>
          <a:p>
            <a:pPr marL="273050" indent="-268288">
              <a:defRPr/>
            </a:pPr>
            <a:endParaRPr lang="en-GB" dirty="0"/>
          </a:p>
        </p:txBody>
      </p:sp>
      <p:pic>
        <p:nvPicPr>
          <p:cNvPr id="4" name="Picture 3">
            <a:extLst>
              <a:ext uri="{FF2B5EF4-FFF2-40B4-BE49-F238E27FC236}">
                <a16:creationId xmlns:a16="http://schemas.microsoft.com/office/drawing/2014/main" id="{C179BB3E-999E-0216-3C14-A9D91294541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0A59DEFC-4E7D-BD2D-212F-1157ACE3B9C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4AC52057-16CD-DA39-E056-4A2C372DE409}"/>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54E18E0-C728-9642-0093-FBFA97B02A1D}"/>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325313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dirty="0"/>
              <a:t>The impact of changing the level of AD on the economy as a whole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pPr marL="231775" indent="-231775">
              <a:spcBef>
                <a:spcPts val="0"/>
              </a:spcBef>
              <a:buFont typeface="Arial" charset="0"/>
              <a:buAutoNum type="arabicPeriod"/>
            </a:pPr>
            <a:r>
              <a:rPr lang="en-GB" sz="1600" b="1" dirty="0"/>
              <a:t>Consumption</a:t>
            </a:r>
          </a:p>
          <a:p>
            <a:pPr marL="231775" lvl="1" indent="0">
              <a:spcBef>
                <a:spcPts val="0"/>
              </a:spcBef>
            </a:pPr>
            <a:r>
              <a:rPr lang="en-GB" sz="1600" dirty="0"/>
              <a:t> Low interest rates = less incentive to save, more incentive to borrow and therefore higher consumption</a:t>
            </a:r>
          </a:p>
          <a:p>
            <a:pPr marL="231775" lvl="1" indent="0">
              <a:spcBef>
                <a:spcPts val="0"/>
              </a:spcBef>
            </a:pPr>
            <a:r>
              <a:rPr lang="en-GB" sz="1600" dirty="0"/>
              <a:t> This affects general spending and consumer durables especially</a:t>
            </a:r>
          </a:p>
          <a:p>
            <a:pPr marL="231775" lvl="1" indent="0">
              <a:spcBef>
                <a:spcPts val="0"/>
              </a:spcBef>
            </a:pPr>
            <a:r>
              <a:rPr lang="en-GB" sz="1600" dirty="0"/>
              <a:t> Higher interest rates = vice versa</a:t>
            </a:r>
          </a:p>
          <a:p>
            <a:pPr marL="231775" indent="-231775">
              <a:spcBef>
                <a:spcPts val="0"/>
              </a:spcBef>
              <a:buFont typeface="Arial" charset="0"/>
              <a:buAutoNum type="arabicPeriod"/>
            </a:pPr>
            <a:r>
              <a:rPr lang="en-GB" sz="1600" b="1" dirty="0"/>
              <a:t>Investment</a:t>
            </a:r>
          </a:p>
          <a:p>
            <a:pPr marL="231775" lvl="1" indent="0">
              <a:spcBef>
                <a:spcPts val="0"/>
              </a:spcBef>
            </a:pPr>
            <a:r>
              <a:rPr lang="en-GB" sz="1600" dirty="0"/>
              <a:t> Low interest rates = investment projects become less costly/more profitable thus more attractive, so investment should rise</a:t>
            </a:r>
          </a:p>
          <a:p>
            <a:pPr marL="231775" lvl="1" indent="0">
              <a:spcBef>
                <a:spcPts val="0"/>
              </a:spcBef>
            </a:pPr>
            <a:r>
              <a:rPr lang="en-GB" sz="1600" dirty="0"/>
              <a:t> High interest rates = vice versa</a:t>
            </a:r>
          </a:p>
          <a:p>
            <a:pPr marL="231775" indent="-231775">
              <a:spcBef>
                <a:spcPts val="0"/>
              </a:spcBef>
              <a:buFont typeface="Arial" charset="0"/>
              <a:buAutoNum type="arabicPeriod"/>
            </a:pPr>
            <a:r>
              <a:rPr lang="en-GB" sz="1600" b="1" dirty="0"/>
              <a:t>Net Exports</a:t>
            </a:r>
          </a:p>
          <a:p>
            <a:pPr marL="231775" lvl="1" indent="0">
              <a:spcBef>
                <a:spcPts val="0"/>
              </a:spcBef>
            </a:pPr>
            <a:r>
              <a:rPr lang="en-GB" sz="1600" dirty="0"/>
              <a:t> Low interest rates = weaker £ as less attractive to currency investors</a:t>
            </a:r>
          </a:p>
          <a:p>
            <a:pPr marL="231775" lvl="1" indent="0">
              <a:spcBef>
                <a:spcPts val="0"/>
              </a:spcBef>
            </a:pPr>
            <a:r>
              <a:rPr lang="en-GB" sz="1600" dirty="0"/>
              <a:t> Weak £ = Stronger Exports, fewer Imports</a:t>
            </a:r>
          </a:p>
          <a:p>
            <a:pPr marL="231775" lvl="1" indent="0">
              <a:spcBef>
                <a:spcPts val="0"/>
              </a:spcBef>
            </a:pPr>
            <a:r>
              <a:rPr lang="en-GB" sz="1600" dirty="0"/>
              <a:t> High rates = vice versa</a:t>
            </a:r>
          </a:p>
          <a:p>
            <a:pPr marL="231775" lvl="1" indent="0">
              <a:spcBef>
                <a:spcPts val="0"/>
              </a:spcBef>
            </a:pPr>
            <a:endParaRPr lang="en-GB" sz="1600" dirty="0"/>
          </a:p>
          <a:p>
            <a:pPr marL="365760" lvl="1" indent="0">
              <a:spcBef>
                <a:spcPts val="0"/>
              </a:spcBef>
              <a:buNone/>
            </a:pPr>
            <a:endParaRPr lang="en-GB" sz="1600" dirty="0"/>
          </a:p>
          <a:p>
            <a:pPr marL="365760" indent="-225425">
              <a:spcBef>
                <a:spcPts val="0"/>
              </a:spcBef>
            </a:pPr>
            <a:r>
              <a:rPr lang="en-GB" sz="1600" dirty="0"/>
              <a:t>The following diagrams serve to illustrate how monetary policy can be used to control inflation and unemployment</a:t>
            </a:r>
          </a:p>
          <a:p>
            <a:pPr marL="0" indent="-225425">
              <a:spcBef>
                <a:spcPts val="0"/>
              </a:spcBef>
            </a:pPr>
            <a:endParaRPr lang="en-GB" sz="1600" dirty="0"/>
          </a:p>
          <a:p>
            <a:endParaRPr lang="en-GB" sz="1600" dirty="0"/>
          </a:p>
          <a:p>
            <a:endParaRPr lang="en-GB" sz="1600" dirty="0"/>
          </a:p>
          <a:p>
            <a:pPr marL="273050" indent="-268288">
              <a:defRPr/>
            </a:pPr>
            <a:endParaRPr lang="en-GB" sz="1600" dirty="0"/>
          </a:p>
        </p:txBody>
      </p:sp>
      <p:pic>
        <p:nvPicPr>
          <p:cNvPr id="4" name="Picture 3">
            <a:extLst>
              <a:ext uri="{FF2B5EF4-FFF2-40B4-BE49-F238E27FC236}">
                <a16:creationId xmlns:a16="http://schemas.microsoft.com/office/drawing/2014/main" id="{53C87499-2747-1424-9B9E-006AD9A4D7C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29E1B1A8-D2BD-7139-3511-2AAD085FFDD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A6A34DAB-E43E-072A-8EDB-5CADF92A6DE8}"/>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D210F7-F726-57E7-6EAB-0F2D2597DAA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705584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17FD2-289A-8709-A90C-38DFC9390425}"/>
              </a:ext>
            </a:extLst>
          </p:cNvPr>
          <p:cNvSpPr/>
          <p:nvPr/>
        </p:nvSpPr>
        <p:spPr>
          <a:xfrm>
            <a:off x="107504" y="764704"/>
            <a:ext cx="8822870" cy="50405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5" name="Rectangle 2"/>
          <p:cNvSpPr>
            <a:spLocks noGrp="1" noChangeArrowheads="1"/>
          </p:cNvSpPr>
          <p:nvPr>
            <p:ph type="title" idx="4294967295"/>
          </p:nvPr>
        </p:nvSpPr>
        <p:spPr>
          <a:xfrm>
            <a:off x="-468560" y="882403"/>
            <a:ext cx="6757987" cy="763587"/>
          </a:xfrm>
        </p:spPr>
        <p:txBody>
          <a:bodyPr>
            <a:normAutofit fontScale="90000"/>
          </a:bodyPr>
          <a:lstStyle/>
          <a:p>
            <a:pPr algn="r" eaLnBrk="1" hangingPunct="1"/>
            <a:r>
              <a:rPr lang="en-GB" sz="2700" b="1" dirty="0"/>
              <a:t>Expansionary monetary policy</a:t>
            </a:r>
            <a:br>
              <a:rPr lang="en-GB" sz="3200" b="1" dirty="0"/>
            </a:br>
            <a:endParaRPr lang="en-GB" sz="3200" b="1" dirty="0"/>
          </a:p>
        </p:txBody>
      </p:sp>
      <p:sp>
        <p:nvSpPr>
          <p:cNvPr id="23" name="TextBox 22"/>
          <p:cNvSpPr txBox="1"/>
          <p:nvPr/>
        </p:nvSpPr>
        <p:spPr>
          <a:xfrm>
            <a:off x="4776240" y="1929140"/>
            <a:ext cx="4182278" cy="830997"/>
          </a:xfrm>
          <a:prstGeom prst="rect">
            <a:avLst/>
          </a:prstGeom>
          <a:noFill/>
        </p:spPr>
        <p:txBody>
          <a:bodyPr wrap="square" rtlCol="0">
            <a:spAutoFit/>
          </a:bodyPr>
          <a:lstStyle/>
          <a:p>
            <a:r>
              <a:rPr lang="en-GB" sz="1600" dirty="0"/>
              <a:t>1) If the Bank of England is concerned that slow </a:t>
            </a:r>
            <a:r>
              <a:rPr lang="en-GB" sz="1600" b="1" dirty="0">
                <a:solidFill>
                  <a:srgbClr val="FF0000"/>
                </a:solidFill>
              </a:rPr>
              <a:t>economic growth is likely to feed through to lower inflation, they may cut interest rates</a:t>
            </a:r>
            <a:r>
              <a:rPr lang="en-GB" sz="1600" dirty="0">
                <a:solidFill>
                  <a:srgbClr val="FF0000"/>
                </a:solidFill>
              </a:rPr>
              <a:t>.</a:t>
            </a:r>
            <a:endParaRPr lang="en-GB" sz="1600" b="1" i="1" dirty="0">
              <a:solidFill>
                <a:srgbClr val="FF0000"/>
              </a:solidFill>
            </a:endParaRPr>
          </a:p>
        </p:txBody>
      </p:sp>
      <p:cxnSp>
        <p:nvCxnSpPr>
          <p:cNvPr id="4" name="Straight Connector 3"/>
          <p:cNvCxnSpPr/>
          <p:nvPr/>
        </p:nvCxnSpPr>
        <p:spPr>
          <a:xfrm>
            <a:off x="915185" y="1814414"/>
            <a:ext cx="0" cy="35274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21435" y="1698526"/>
            <a:ext cx="863600" cy="646113"/>
          </a:xfrm>
          <a:prstGeom prst="rect">
            <a:avLst/>
          </a:prstGeom>
          <a:noFill/>
          <a:ln w="9525">
            <a:noFill/>
            <a:miter lim="800000"/>
            <a:headEnd/>
            <a:tailEnd/>
          </a:ln>
        </p:spPr>
        <p:txBody>
          <a:bodyPr>
            <a:spAutoFit/>
          </a:bodyPr>
          <a:lstStyle/>
          <a:p>
            <a:pPr algn="ctr"/>
            <a:r>
              <a:rPr lang="en-GB" dirty="0"/>
              <a:t>Price Level</a:t>
            </a:r>
            <a:endParaRPr lang="en-US" dirty="0"/>
          </a:p>
        </p:txBody>
      </p:sp>
      <p:sp>
        <p:nvSpPr>
          <p:cNvPr id="6" name="TextBox 5"/>
          <p:cNvSpPr txBox="1">
            <a:spLocks noChangeArrowheads="1"/>
          </p:cNvSpPr>
          <p:nvPr/>
        </p:nvSpPr>
        <p:spPr bwMode="auto">
          <a:xfrm>
            <a:off x="4893162" y="5339408"/>
            <a:ext cx="2520950" cy="369888"/>
          </a:xfrm>
          <a:prstGeom prst="rect">
            <a:avLst/>
          </a:prstGeom>
          <a:noFill/>
          <a:ln w="9525">
            <a:noFill/>
            <a:miter lim="800000"/>
            <a:headEnd/>
            <a:tailEnd/>
          </a:ln>
        </p:spPr>
        <p:txBody>
          <a:bodyPr>
            <a:spAutoFit/>
          </a:bodyPr>
          <a:lstStyle/>
          <a:p>
            <a:pPr algn="ctr"/>
            <a:r>
              <a:rPr lang="en-GB" dirty="0"/>
              <a:t>Real National Output</a:t>
            </a:r>
            <a:endParaRPr lang="en-US" dirty="0"/>
          </a:p>
        </p:txBody>
      </p:sp>
      <p:sp>
        <p:nvSpPr>
          <p:cNvPr id="7" name="TextBox 6"/>
          <p:cNvSpPr txBox="1">
            <a:spLocks noChangeArrowheads="1"/>
          </p:cNvSpPr>
          <p:nvPr/>
        </p:nvSpPr>
        <p:spPr bwMode="auto">
          <a:xfrm>
            <a:off x="4175910" y="1488976"/>
            <a:ext cx="935038" cy="369888"/>
          </a:xfrm>
          <a:prstGeom prst="rect">
            <a:avLst/>
          </a:prstGeom>
          <a:noFill/>
          <a:ln w="9525">
            <a:noFill/>
            <a:miter lim="800000"/>
            <a:headEnd/>
            <a:tailEnd/>
          </a:ln>
        </p:spPr>
        <p:txBody>
          <a:bodyPr>
            <a:spAutoFit/>
          </a:bodyPr>
          <a:lstStyle/>
          <a:p>
            <a:r>
              <a:rPr lang="en-GB" dirty="0"/>
              <a:t>LRAS</a:t>
            </a:r>
            <a:endParaRPr lang="en-US" dirty="0"/>
          </a:p>
        </p:txBody>
      </p:sp>
      <p:cxnSp>
        <p:nvCxnSpPr>
          <p:cNvPr id="8" name="Straight Connector 7"/>
          <p:cNvCxnSpPr/>
          <p:nvPr/>
        </p:nvCxnSpPr>
        <p:spPr>
          <a:xfrm>
            <a:off x="4572785" y="2685951"/>
            <a:ext cx="0" cy="26638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13683" y="3837520"/>
            <a:ext cx="671352" cy="368300"/>
          </a:xfrm>
          <a:prstGeom prst="rect">
            <a:avLst/>
          </a:prstGeom>
          <a:noFill/>
          <a:ln w="9525">
            <a:noFill/>
            <a:miter lim="800000"/>
            <a:headEnd/>
            <a:tailEnd/>
          </a:ln>
        </p:spPr>
        <p:txBody>
          <a:bodyPr wrap="square">
            <a:spAutoFit/>
          </a:bodyPr>
          <a:lstStyle/>
          <a:p>
            <a:pPr algn="ctr"/>
            <a:r>
              <a:rPr lang="en-GB" dirty="0"/>
              <a:t>P</a:t>
            </a:r>
            <a:endParaRPr lang="en-US" dirty="0"/>
          </a:p>
        </p:txBody>
      </p:sp>
      <p:sp>
        <p:nvSpPr>
          <p:cNvPr id="10" name="TextBox 9"/>
          <p:cNvSpPr txBox="1">
            <a:spLocks noChangeArrowheads="1"/>
          </p:cNvSpPr>
          <p:nvPr/>
        </p:nvSpPr>
        <p:spPr bwMode="auto">
          <a:xfrm>
            <a:off x="4152207" y="5349776"/>
            <a:ext cx="865187" cy="276999"/>
          </a:xfrm>
          <a:prstGeom prst="rect">
            <a:avLst/>
          </a:prstGeom>
          <a:noFill/>
          <a:ln w="9525">
            <a:noFill/>
            <a:miter lim="800000"/>
            <a:headEnd/>
            <a:tailEnd/>
          </a:ln>
        </p:spPr>
        <p:txBody>
          <a:bodyPr>
            <a:spAutoFit/>
          </a:bodyPr>
          <a:lstStyle/>
          <a:p>
            <a:pPr algn="ctr"/>
            <a:r>
              <a:rPr lang="en-GB" sz="1200" dirty="0"/>
              <a:t>FE</a:t>
            </a:r>
            <a:endParaRPr lang="en-US" dirty="0"/>
          </a:p>
        </p:txBody>
      </p:sp>
      <p:sp>
        <p:nvSpPr>
          <p:cNvPr id="11" name="Freeform 10"/>
          <p:cNvSpPr/>
          <p:nvPr/>
        </p:nvSpPr>
        <p:spPr>
          <a:xfrm>
            <a:off x="915185" y="1793776"/>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p:cNvCxnSpPr/>
          <p:nvPr/>
        </p:nvCxnSpPr>
        <p:spPr>
          <a:xfrm>
            <a:off x="915185" y="5341839"/>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1640" y="2924944"/>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3563888" y="4581128"/>
            <a:ext cx="935038" cy="369888"/>
          </a:xfrm>
          <a:prstGeom prst="rect">
            <a:avLst/>
          </a:prstGeom>
          <a:noFill/>
          <a:ln w="9525">
            <a:noFill/>
            <a:miter lim="800000"/>
            <a:headEnd/>
            <a:tailEnd/>
          </a:ln>
        </p:spPr>
        <p:txBody>
          <a:bodyPr>
            <a:spAutoFit/>
          </a:bodyPr>
          <a:lstStyle/>
          <a:p>
            <a:r>
              <a:rPr lang="en-GB" dirty="0"/>
              <a:t>AD</a:t>
            </a:r>
            <a:endParaRPr lang="en-US" dirty="0"/>
          </a:p>
        </p:txBody>
      </p:sp>
      <p:cxnSp>
        <p:nvCxnSpPr>
          <p:cNvPr id="25" name="Straight Connector 24"/>
          <p:cNvCxnSpPr/>
          <p:nvPr/>
        </p:nvCxnSpPr>
        <p:spPr>
          <a:xfrm>
            <a:off x="2658848" y="4007408"/>
            <a:ext cx="0" cy="1332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2245595" y="5349776"/>
            <a:ext cx="865187" cy="369888"/>
          </a:xfrm>
          <a:prstGeom prst="rect">
            <a:avLst/>
          </a:prstGeom>
          <a:noFill/>
          <a:ln w="9525">
            <a:noFill/>
            <a:miter lim="800000"/>
            <a:headEnd/>
            <a:tailEnd/>
          </a:ln>
        </p:spPr>
        <p:txBody>
          <a:bodyPr>
            <a:spAutoFit/>
          </a:bodyPr>
          <a:lstStyle/>
          <a:p>
            <a:pPr algn="ctr"/>
            <a:r>
              <a:rPr lang="en-GB" dirty="0"/>
              <a:t>Y</a:t>
            </a:r>
            <a:endParaRPr lang="en-US" dirty="0"/>
          </a:p>
        </p:txBody>
      </p:sp>
      <p:sp>
        <p:nvSpPr>
          <p:cNvPr id="24" name="TextBox 23"/>
          <p:cNvSpPr txBox="1"/>
          <p:nvPr/>
        </p:nvSpPr>
        <p:spPr>
          <a:xfrm>
            <a:off x="4988411" y="2944568"/>
            <a:ext cx="3970107" cy="830997"/>
          </a:xfrm>
          <a:prstGeom prst="rect">
            <a:avLst/>
          </a:prstGeom>
          <a:noFill/>
        </p:spPr>
        <p:txBody>
          <a:bodyPr wrap="square" rtlCol="0">
            <a:spAutoFit/>
          </a:bodyPr>
          <a:lstStyle/>
          <a:p>
            <a:r>
              <a:rPr lang="en-GB" sz="1600" dirty="0"/>
              <a:t>2) This </a:t>
            </a:r>
            <a:r>
              <a:rPr lang="en-GB" sz="1600" b="1" dirty="0">
                <a:solidFill>
                  <a:srgbClr val="FF0000"/>
                </a:solidFill>
              </a:rPr>
              <a:t>reduces the savings ratio </a:t>
            </a:r>
            <a:r>
              <a:rPr lang="en-GB" sz="1600" dirty="0"/>
              <a:t>and </a:t>
            </a:r>
            <a:r>
              <a:rPr lang="en-GB" sz="1600" b="1" dirty="0">
                <a:solidFill>
                  <a:srgbClr val="FF0000"/>
                </a:solidFill>
              </a:rPr>
              <a:t>makes borrowing more attractive, so consumption rises</a:t>
            </a:r>
            <a:r>
              <a:rPr lang="en-GB" sz="1600" dirty="0">
                <a:solidFill>
                  <a:srgbClr val="FF0000"/>
                </a:solidFill>
              </a:rPr>
              <a:t>.</a:t>
            </a:r>
            <a:endParaRPr lang="en-GB" sz="1600" b="1" i="1" dirty="0">
              <a:solidFill>
                <a:srgbClr val="FF0000"/>
              </a:solidFill>
            </a:endParaRPr>
          </a:p>
        </p:txBody>
      </p:sp>
      <p:sp>
        <p:nvSpPr>
          <p:cNvPr id="26" name="TextBox 25"/>
          <p:cNvSpPr txBox="1"/>
          <p:nvPr/>
        </p:nvSpPr>
        <p:spPr>
          <a:xfrm>
            <a:off x="5362226" y="3867214"/>
            <a:ext cx="3512713" cy="584775"/>
          </a:xfrm>
          <a:prstGeom prst="rect">
            <a:avLst/>
          </a:prstGeom>
          <a:noFill/>
        </p:spPr>
        <p:txBody>
          <a:bodyPr wrap="square" rtlCol="0">
            <a:spAutoFit/>
          </a:bodyPr>
          <a:lstStyle/>
          <a:p>
            <a:r>
              <a:rPr lang="en-GB" sz="1600" dirty="0"/>
              <a:t>3) This has the effect of </a:t>
            </a:r>
            <a:r>
              <a:rPr lang="en-GB" sz="1600" b="1" dirty="0">
                <a:solidFill>
                  <a:srgbClr val="FF0000"/>
                </a:solidFill>
              </a:rPr>
              <a:t>increasing real national output from Y to Y1</a:t>
            </a:r>
            <a:r>
              <a:rPr lang="en-GB" sz="1600" b="1" i="1" dirty="0">
                <a:solidFill>
                  <a:srgbClr val="FF0000"/>
                </a:solidFill>
              </a:rPr>
              <a:t>.</a:t>
            </a:r>
          </a:p>
        </p:txBody>
      </p:sp>
      <p:sp>
        <p:nvSpPr>
          <p:cNvPr id="28" name="TextBox 27"/>
          <p:cNvSpPr txBox="1"/>
          <p:nvPr/>
        </p:nvSpPr>
        <p:spPr>
          <a:xfrm>
            <a:off x="5806935" y="4576440"/>
            <a:ext cx="3275856" cy="584775"/>
          </a:xfrm>
          <a:prstGeom prst="rect">
            <a:avLst/>
          </a:prstGeom>
          <a:noFill/>
        </p:spPr>
        <p:txBody>
          <a:bodyPr wrap="square" rtlCol="0">
            <a:spAutoFit/>
          </a:bodyPr>
          <a:lstStyle/>
          <a:p>
            <a:r>
              <a:rPr lang="en-GB" sz="1600" dirty="0"/>
              <a:t>4) There will also be the added benefit of </a:t>
            </a:r>
            <a:r>
              <a:rPr lang="en-GB" sz="1600" b="1" dirty="0">
                <a:solidFill>
                  <a:srgbClr val="FF0000"/>
                </a:solidFill>
              </a:rPr>
              <a:t>creating employment</a:t>
            </a:r>
            <a:r>
              <a:rPr lang="en-GB" sz="1600" b="1" i="1" dirty="0">
                <a:solidFill>
                  <a:srgbClr val="FF0000"/>
                </a:solidFill>
              </a:rPr>
              <a:t>.</a:t>
            </a:r>
            <a:endParaRPr lang="en-GB" sz="2000" b="1" i="1" dirty="0">
              <a:solidFill>
                <a:srgbClr val="FF0000"/>
              </a:solidFill>
            </a:endParaRPr>
          </a:p>
        </p:txBody>
      </p:sp>
      <p:cxnSp>
        <p:nvCxnSpPr>
          <p:cNvPr id="34" name="Straight Connector 33"/>
          <p:cNvCxnSpPr/>
          <p:nvPr/>
        </p:nvCxnSpPr>
        <p:spPr>
          <a:xfrm>
            <a:off x="2123728" y="2564904"/>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4427984" y="4293096"/>
            <a:ext cx="648072" cy="369888"/>
          </a:xfrm>
          <a:prstGeom prst="rect">
            <a:avLst/>
          </a:prstGeom>
          <a:noFill/>
          <a:ln w="9525">
            <a:noFill/>
            <a:miter lim="800000"/>
            <a:headEnd/>
            <a:tailEnd/>
          </a:ln>
        </p:spPr>
        <p:txBody>
          <a:bodyPr wrap="square">
            <a:spAutoFit/>
          </a:bodyPr>
          <a:lstStyle/>
          <a:p>
            <a:r>
              <a:rPr lang="en-GB" dirty="0"/>
              <a:t>AD1</a:t>
            </a:r>
            <a:endParaRPr lang="en-US" dirty="0"/>
          </a:p>
        </p:txBody>
      </p:sp>
      <p:cxnSp>
        <p:nvCxnSpPr>
          <p:cNvPr id="36" name="Straight Arrow Connector 35"/>
          <p:cNvCxnSpPr/>
          <p:nvPr/>
        </p:nvCxnSpPr>
        <p:spPr>
          <a:xfrm flipV="1">
            <a:off x="1835696" y="2852936"/>
            <a:ext cx="504000" cy="39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97104" y="3838440"/>
            <a:ext cx="0" cy="1476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26888" y="3811144"/>
            <a:ext cx="2772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361436" y="3583712"/>
            <a:ext cx="551576" cy="368300"/>
          </a:xfrm>
          <a:prstGeom prst="rect">
            <a:avLst/>
          </a:prstGeom>
          <a:noFill/>
          <a:ln w="9525">
            <a:noFill/>
            <a:miter lim="800000"/>
            <a:headEnd/>
            <a:tailEnd/>
          </a:ln>
        </p:spPr>
        <p:txBody>
          <a:bodyPr wrap="square">
            <a:spAutoFit/>
          </a:bodyPr>
          <a:lstStyle/>
          <a:p>
            <a:pPr algn="ctr"/>
            <a:r>
              <a:rPr lang="en-GB" dirty="0"/>
              <a:t>P1</a:t>
            </a:r>
            <a:endParaRPr lang="en-US" dirty="0"/>
          </a:p>
        </p:txBody>
      </p:sp>
      <p:sp>
        <p:nvSpPr>
          <p:cNvPr id="48" name="TextBox 47"/>
          <p:cNvSpPr txBox="1">
            <a:spLocks noChangeArrowheads="1"/>
          </p:cNvSpPr>
          <p:nvPr/>
        </p:nvSpPr>
        <p:spPr bwMode="auto">
          <a:xfrm>
            <a:off x="3291973" y="5320648"/>
            <a:ext cx="865187" cy="369888"/>
          </a:xfrm>
          <a:prstGeom prst="rect">
            <a:avLst/>
          </a:prstGeom>
          <a:noFill/>
          <a:ln w="9525">
            <a:noFill/>
            <a:miter lim="800000"/>
            <a:headEnd/>
            <a:tailEnd/>
          </a:ln>
        </p:spPr>
        <p:txBody>
          <a:bodyPr>
            <a:spAutoFit/>
          </a:bodyPr>
          <a:lstStyle/>
          <a:p>
            <a:pPr algn="ctr"/>
            <a:r>
              <a:rPr lang="en-GB" dirty="0"/>
              <a:t>Y1</a:t>
            </a:r>
            <a:endParaRPr lang="en-US" dirty="0"/>
          </a:p>
        </p:txBody>
      </p:sp>
      <p:pic>
        <p:nvPicPr>
          <p:cNvPr id="3" name="Picture 2">
            <a:extLst>
              <a:ext uri="{FF2B5EF4-FFF2-40B4-BE49-F238E27FC236}">
                <a16:creationId xmlns:a16="http://schemas.microsoft.com/office/drawing/2014/main" id="{A49B75C3-F144-743E-D4DE-054F65F32B7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12" name="Picture 11">
            <a:extLst>
              <a:ext uri="{FF2B5EF4-FFF2-40B4-BE49-F238E27FC236}">
                <a16:creationId xmlns:a16="http://schemas.microsoft.com/office/drawing/2014/main" id="{433B8559-121A-5D2F-869A-B69DCCB24FB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13" name="Footer Placeholder 2">
            <a:extLst>
              <a:ext uri="{FF2B5EF4-FFF2-40B4-BE49-F238E27FC236}">
                <a16:creationId xmlns:a16="http://schemas.microsoft.com/office/drawing/2014/main" id="{38CF20B2-7B70-D1A6-75FF-7CD16AA7630F}"/>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5D7766A-28A0-1F55-2B50-89EEA02FAA2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9260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1000"/>
                                        <p:tgtEl>
                                          <p:spTgt spid="3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1000"/>
                                        <p:tgtEl>
                                          <p:spTgt spid="45"/>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1000"/>
                                        <p:tgtEl>
                                          <p:spTgt spid="38"/>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5" grpId="0"/>
      <p:bldP spid="47"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06962A-77E2-E890-9CE5-9C8B395BCEAB}"/>
              </a:ext>
            </a:extLst>
          </p:cNvPr>
          <p:cNvSpPr/>
          <p:nvPr/>
        </p:nvSpPr>
        <p:spPr>
          <a:xfrm>
            <a:off x="179512" y="764704"/>
            <a:ext cx="8924436" cy="504056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5" name="Rectangle 2"/>
          <p:cNvSpPr>
            <a:spLocks noGrp="1" noChangeArrowheads="1"/>
          </p:cNvSpPr>
          <p:nvPr>
            <p:ph type="title" idx="4294967295"/>
          </p:nvPr>
        </p:nvSpPr>
        <p:spPr>
          <a:xfrm>
            <a:off x="-2356598" y="1079645"/>
            <a:ext cx="6953250" cy="576263"/>
          </a:xfrm>
        </p:spPr>
        <p:txBody>
          <a:bodyPr>
            <a:normAutofit fontScale="90000"/>
          </a:bodyPr>
          <a:lstStyle/>
          <a:p>
            <a:pPr algn="r" eaLnBrk="1" hangingPunct="1"/>
            <a:r>
              <a:rPr lang="en-GB" sz="2700" b="1" dirty="0"/>
              <a:t>Contractionary monetary policy</a:t>
            </a:r>
            <a:br>
              <a:rPr lang="en-GB" sz="3200" b="1" dirty="0"/>
            </a:br>
            <a:endParaRPr lang="en-GB" sz="3200" b="1" dirty="0"/>
          </a:p>
        </p:txBody>
      </p:sp>
      <p:sp>
        <p:nvSpPr>
          <p:cNvPr id="23" name="TextBox 22"/>
          <p:cNvSpPr txBox="1"/>
          <p:nvPr/>
        </p:nvSpPr>
        <p:spPr>
          <a:xfrm>
            <a:off x="5017394" y="957223"/>
            <a:ext cx="4211861" cy="1077218"/>
          </a:xfrm>
          <a:prstGeom prst="rect">
            <a:avLst/>
          </a:prstGeom>
          <a:noFill/>
        </p:spPr>
        <p:txBody>
          <a:bodyPr wrap="square" rtlCol="0">
            <a:spAutoFit/>
          </a:bodyPr>
          <a:lstStyle/>
          <a:p>
            <a:r>
              <a:rPr lang="en-GB" sz="1600" dirty="0"/>
              <a:t>1) If the Bank of England is concerned that </a:t>
            </a:r>
            <a:r>
              <a:rPr lang="en-GB" sz="1600" b="1" dirty="0">
                <a:solidFill>
                  <a:srgbClr val="002060"/>
                </a:solidFill>
              </a:rPr>
              <a:t>inflation is running above the 2% target they may increase interest rates to reduce inflationary pressure</a:t>
            </a:r>
            <a:r>
              <a:rPr lang="en-GB" sz="1600" b="1" i="1" dirty="0">
                <a:solidFill>
                  <a:srgbClr val="002060"/>
                </a:solidFill>
              </a:rPr>
              <a:t>. </a:t>
            </a:r>
          </a:p>
        </p:txBody>
      </p:sp>
      <p:cxnSp>
        <p:nvCxnSpPr>
          <p:cNvPr id="4" name="Straight Connector 3"/>
          <p:cNvCxnSpPr/>
          <p:nvPr/>
        </p:nvCxnSpPr>
        <p:spPr>
          <a:xfrm>
            <a:off x="915185" y="1814414"/>
            <a:ext cx="0" cy="35274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21435" y="1698526"/>
            <a:ext cx="863600" cy="646113"/>
          </a:xfrm>
          <a:prstGeom prst="rect">
            <a:avLst/>
          </a:prstGeom>
          <a:noFill/>
          <a:ln w="9525">
            <a:noFill/>
            <a:miter lim="800000"/>
            <a:headEnd/>
            <a:tailEnd/>
          </a:ln>
        </p:spPr>
        <p:txBody>
          <a:bodyPr>
            <a:spAutoFit/>
          </a:bodyPr>
          <a:lstStyle/>
          <a:p>
            <a:pPr algn="ctr"/>
            <a:r>
              <a:rPr lang="en-GB" dirty="0"/>
              <a:t>Price Level</a:t>
            </a:r>
            <a:endParaRPr lang="en-US" dirty="0"/>
          </a:p>
        </p:txBody>
      </p:sp>
      <p:sp>
        <p:nvSpPr>
          <p:cNvPr id="6" name="TextBox 5"/>
          <p:cNvSpPr txBox="1">
            <a:spLocks noChangeArrowheads="1"/>
          </p:cNvSpPr>
          <p:nvPr/>
        </p:nvSpPr>
        <p:spPr bwMode="auto">
          <a:xfrm>
            <a:off x="5088141" y="5372020"/>
            <a:ext cx="2520950" cy="369888"/>
          </a:xfrm>
          <a:prstGeom prst="rect">
            <a:avLst/>
          </a:prstGeom>
          <a:noFill/>
          <a:ln w="9525">
            <a:noFill/>
            <a:miter lim="800000"/>
            <a:headEnd/>
            <a:tailEnd/>
          </a:ln>
        </p:spPr>
        <p:txBody>
          <a:bodyPr>
            <a:spAutoFit/>
          </a:bodyPr>
          <a:lstStyle/>
          <a:p>
            <a:pPr algn="ctr"/>
            <a:r>
              <a:rPr lang="en-GB" dirty="0"/>
              <a:t>Real National Output</a:t>
            </a:r>
            <a:endParaRPr lang="en-US" dirty="0"/>
          </a:p>
        </p:txBody>
      </p:sp>
      <p:sp>
        <p:nvSpPr>
          <p:cNvPr id="7" name="TextBox 6"/>
          <p:cNvSpPr txBox="1">
            <a:spLocks noChangeArrowheads="1"/>
          </p:cNvSpPr>
          <p:nvPr/>
        </p:nvSpPr>
        <p:spPr bwMode="auto">
          <a:xfrm>
            <a:off x="4175910" y="1488976"/>
            <a:ext cx="935038" cy="369888"/>
          </a:xfrm>
          <a:prstGeom prst="rect">
            <a:avLst/>
          </a:prstGeom>
          <a:noFill/>
          <a:ln w="9525">
            <a:noFill/>
            <a:miter lim="800000"/>
            <a:headEnd/>
            <a:tailEnd/>
          </a:ln>
        </p:spPr>
        <p:txBody>
          <a:bodyPr>
            <a:spAutoFit/>
          </a:bodyPr>
          <a:lstStyle/>
          <a:p>
            <a:r>
              <a:rPr lang="en-GB" dirty="0"/>
              <a:t>LRAS</a:t>
            </a:r>
            <a:endParaRPr lang="en-US" dirty="0"/>
          </a:p>
        </p:txBody>
      </p:sp>
      <p:cxnSp>
        <p:nvCxnSpPr>
          <p:cNvPr id="8" name="Straight Connector 7"/>
          <p:cNvCxnSpPr/>
          <p:nvPr/>
        </p:nvCxnSpPr>
        <p:spPr>
          <a:xfrm>
            <a:off x="4559137" y="2713247"/>
            <a:ext cx="0" cy="2628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535784" y="2503280"/>
            <a:ext cx="431800" cy="368300"/>
          </a:xfrm>
          <a:prstGeom prst="rect">
            <a:avLst/>
          </a:prstGeom>
          <a:noFill/>
          <a:ln w="9525">
            <a:noFill/>
            <a:miter lim="800000"/>
            <a:headEnd/>
            <a:tailEnd/>
          </a:ln>
        </p:spPr>
        <p:txBody>
          <a:bodyPr>
            <a:spAutoFit/>
          </a:bodyPr>
          <a:lstStyle/>
          <a:p>
            <a:pPr algn="ctr"/>
            <a:r>
              <a:rPr lang="en-GB" dirty="0"/>
              <a:t>P</a:t>
            </a:r>
            <a:endParaRPr lang="en-US" dirty="0"/>
          </a:p>
        </p:txBody>
      </p:sp>
      <p:sp>
        <p:nvSpPr>
          <p:cNvPr id="10" name="TextBox 9"/>
          <p:cNvSpPr txBox="1">
            <a:spLocks noChangeArrowheads="1"/>
          </p:cNvSpPr>
          <p:nvPr/>
        </p:nvSpPr>
        <p:spPr bwMode="auto">
          <a:xfrm>
            <a:off x="4152207" y="5349776"/>
            <a:ext cx="865187" cy="276999"/>
          </a:xfrm>
          <a:prstGeom prst="rect">
            <a:avLst/>
          </a:prstGeom>
          <a:noFill/>
          <a:ln w="9525">
            <a:noFill/>
            <a:miter lim="800000"/>
            <a:headEnd/>
            <a:tailEnd/>
          </a:ln>
        </p:spPr>
        <p:txBody>
          <a:bodyPr>
            <a:spAutoFit/>
          </a:bodyPr>
          <a:lstStyle/>
          <a:p>
            <a:pPr algn="ctr"/>
            <a:r>
              <a:rPr lang="en-GB" sz="1200" dirty="0"/>
              <a:t>FE</a:t>
            </a:r>
            <a:endParaRPr lang="en-US" dirty="0"/>
          </a:p>
        </p:txBody>
      </p:sp>
      <p:sp>
        <p:nvSpPr>
          <p:cNvPr id="11" name="Freeform 10"/>
          <p:cNvSpPr/>
          <p:nvPr/>
        </p:nvSpPr>
        <p:spPr>
          <a:xfrm>
            <a:off x="915185" y="1793776"/>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p:cNvCxnSpPr/>
          <p:nvPr/>
        </p:nvCxnSpPr>
        <p:spPr>
          <a:xfrm>
            <a:off x="915185" y="5341839"/>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46472" y="1916832"/>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746232" y="3667632"/>
            <a:ext cx="935038" cy="369888"/>
          </a:xfrm>
          <a:prstGeom prst="rect">
            <a:avLst/>
          </a:prstGeom>
          <a:noFill/>
          <a:ln w="9525">
            <a:noFill/>
            <a:miter lim="800000"/>
            <a:headEnd/>
            <a:tailEnd/>
          </a:ln>
        </p:spPr>
        <p:txBody>
          <a:bodyPr>
            <a:spAutoFit/>
          </a:bodyPr>
          <a:lstStyle/>
          <a:p>
            <a:r>
              <a:rPr lang="en-GB" dirty="0"/>
              <a:t>AD</a:t>
            </a:r>
            <a:endParaRPr lang="en-US" dirty="0"/>
          </a:p>
        </p:txBody>
      </p:sp>
      <p:cxnSp>
        <p:nvCxnSpPr>
          <p:cNvPr id="25" name="Straight Connector 24"/>
          <p:cNvCxnSpPr/>
          <p:nvPr/>
        </p:nvCxnSpPr>
        <p:spPr>
          <a:xfrm>
            <a:off x="4283968" y="3429000"/>
            <a:ext cx="0" cy="1908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3842544" y="5329928"/>
            <a:ext cx="865187" cy="369888"/>
          </a:xfrm>
          <a:prstGeom prst="rect">
            <a:avLst/>
          </a:prstGeom>
          <a:noFill/>
          <a:ln w="9525">
            <a:noFill/>
            <a:miter lim="800000"/>
            <a:headEnd/>
            <a:tailEnd/>
          </a:ln>
        </p:spPr>
        <p:txBody>
          <a:bodyPr>
            <a:spAutoFit/>
          </a:bodyPr>
          <a:lstStyle/>
          <a:p>
            <a:pPr algn="ctr"/>
            <a:r>
              <a:rPr lang="en-GB" dirty="0"/>
              <a:t>Y1</a:t>
            </a:r>
            <a:endParaRPr lang="en-US" dirty="0"/>
          </a:p>
        </p:txBody>
      </p:sp>
      <p:sp>
        <p:nvSpPr>
          <p:cNvPr id="24" name="TextBox 23"/>
          <p:cNvSpPr txBox="1"/>
          <p:nvPr/>
        </p:nvSpPr>
        <p:spPr>
          <a:xfrm>
            <a:off x="5017394" y="2171851"/>
            <a:ext cx="4097753" cy="830997"/>
          </a:xfrm>
          <a:prstGeom prst="rect">
            <a:avLst/>
          </a:prstGeom>
          <a:noFill/>
        </p:spPr>
        <p:txBody>
          <a:bodyPr wrap="square" rtlCol="0">
            <a:spAutoFit/>
          </a:bodyPr>
          <a:lstStyle/>
          <a:p>
            <a:r>
              <a:rPr lang="en-GB" sz="1600" dirty="0"/>
              <a:t>2) This makes saving more </a:t>
            </a:r>
            <a:r>
              <a:rPr lang="en-GB" sz="1600" b="1" dirty="0">
                <a:solidFill>
                  <a:srgbClr val="002060"/>
                </a:solidFill>
              </a:rPr>
              <a:t>attractive</a:t>
            </a:r>
            <a:r>
              <a:rPr lang="en-GB" sz="1600" dirty="0"/>
              <a:t> and will </a:t>
            </a:r>
            <a:r>
              <a:rPr lang="en-GB" sz="1600" b="1" dirty="0">
                <a:solidFill>
                  <a:srgbClr val="002060"/>
                </a:solidFill>
              </a:rPr>
              <a:t>reduce consumption </a:t>
            </a:r>
            <a:r>
              <a:rPr lang="en-GB" sz="1600" dirty="0"/>
              <a:t>in addition to reducing investment from firms.</a:t>
            </a:r>
            <a:endParaRPr lang="en-GB" sz="1600" b="1" i="1" dirty="0"/>
          </a:p>
        </p:txBody>
      </p:sp>
      <p:sp>
        <p:nvSpPr>
          <p:cNvPr id="26" name="TextBox 25"/>
          <p:cNvSpPr txBox="1"/>
          <p:nvPr/>
        </p:nvSpPr>
        <p:spPr>
          <a:xfrm>
            <a:off x="6356208" y="3066699"/>
            <a:ext cx="2747740" cy="1077218"/>
          </a:xfrm>
          <a:prstGeom prst="rect">
            <a:avLst/>
          </a:prstGeom>
          <a:noFill/>
        </p:spPr>
        <p:txBody>
          <a:bodyPr wrap="square" rtlCol="0">
            <a:spAutoFit/>
          </a:bodyPr>
          <a:lstStyle/>
          <a:p>
            <a:r>
              <a:rPr lang="en-GB" sz="1600" dirty="0"/>
              <a:t>3) This has the effect of</a:t>
            </a:r>
            <a:r>
              <a:rPr lang="en-GB" sz="1600" dirty="0">
                <a:solidFill>
                  <a:srgbClr val="7030A0"/>
                </a:solidFill>
              </a:rPr>
              <a:t> </a:t>
            </a:r>
            <a:r>
              <a:rPr lang="en-GB" sz="1600" b="1" dirty="0">
                <a:solidFill>
                  <a:srgbClr val="002060"/>
                </a:solidFill>
              </a:rPr>
              <a:t>reducing inflationary pressure </a:t>
            </a:r>
            <a:r>
              <a:rPr lang="en-GB" sz="1600" dirty="0"/>
              <a:t>as the price level falls from P to P1.</a:t>
            </a:r>
          </a:p>
        </p:txBody>
      </p:sp>
      <p:cxnSp>
        <p:nvCxnSpPr>
          <p:cNvPr id="34" name="Straight Connector 33"/>
          <p:cNvCxnSpPr/>
          <p:nvPr/>
        </p:nvCxnSpPr>
        <p:spPr>
          <a:xfrm>
            <a:off x="3040992" y="2463256"/>
            <a:ext cx="2304256" cy="187220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4963104" y="4446992"/>
            <a:ext cx="648072" cy="369888"/>
          </a:xfrm>
          <a:prstGeom prst="rect">
            <a:avLst/>
          </a:prstGeom>
          <a:noFill/>
          <a:ln w="9525">
            <a:noFill/>
            <a:miter lim="800000"/>
            <a:headEnd/>
            <a:tailEnd/>
          </a:ln>
        </p:spPr>
        <p:txBody>
          <a:bodyPr wrap="square">
            <a:spAutoFit/>
          </a:bodyPr>
          <a:lstStyle/>
          <a:p>
            <a:r>
              <a:rPr lang="en-GB" dirty="0"/>
              <a:t>AD1</a:t>
            </a:r>
            <a:endParaRPr lang="en-US" dirty="0"/>
          </a:p>
        </p:txBody>
      </p:sp>
      <p:cxnSp>
        <p:nvCxnSpPr>
          <p:cNvPr id="36" name="Straight Arrow Connector 35"/>
          <p:cNvCxnSpPr/>
          <p:nvPr/>
        </p:nvCxnSpPr>
        <p:spPr>
          <a:xfrm flipH="1">
            <a:off x="3419872" y="2204864"/>
            <a:ext cx="288032"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26888" y="2705656"/>
            <a:ext cx="3600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26888" y="3444072"/>
            <a:ext cx="3348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429656" y="3237008"/>
            <a:ext cx="644056" cy="368300"/>
          </a:xfrm>
          <a:prstGeom prst="rect">
            <a:avLst/>
          </a:prstGeom>
          <a:noFill/>
          <a:ln w="9525">
            <a:noFill/>
            <a:miter lim="800000"/>
            <a:headEnd/>
            <a:tailEnd/>
          </a:ln>
        </p:spPr>
        <p:txBody>
          <a:bodyPr wrap="square">
            <a:spAutoFit/>
          </a:bodyPr>
          <a:lstStyle/>
          <a:p>
            <a:pPr algn="ctr"/>
            <a:r>
              <a:rPr lang="en-GB" dirty="0"/>
              <a:t>P1</a:t>
            </a:r>
            <a:endParaRPr lang="en-US" dirty="0"/>
          </a:p>
        </p:txBody>
      </p:sp>
      <p:sp>
        <p:nvSpPr>
          <p:cNvPr id="29" name="TextBox 28"/>
          <p:cNvSpPr txBox="1"/>
          <p:nvPr/>
        </p:nvSpPr>
        <p:spPr>
          <a:xfrm>
            <a:off x="5746232" y="4157392"/>
            <a:ext cx="3397768" cy="1077218"/>
          </a:xfrm>
          <a:prstGeom prst="rect">
            <a:avLst/>
          </a:prstGeom>
          <a:noFill/>
        </p:spPr>
        <p:txBody>
          <a:bodyPr wrap="square" rtlCol="0">
            <a:spAutoFit/>
          </a:bodyPr>
          <a:lstStyle/>
          <a:p>
            <a:r>
              <a:rPr lang="en-GB" sz="1600" dirty="0"/>
              <a:t>4) However, this has come at the expense of a </a:t>
            </a:r>
            <a:r>
              <a:rPr lang="en-GB" sz="1600" b="1" dirty="0">
                <a:solidFill>
                  <a:srgbClr val="002060"/>
                </a:solidFill>
              </a:rPr>
              <a:t>reduction in real national output</a:t>
            </a:r>
            <a:r>
              <a:rPr lang="en-GB" sz="1600" dirty="0">
                <a:solidFill>
                  <a:srgbClr val="002060"/>
                </a:solidFill>
              </a:rPr>
              <a:t> </a:t>
            </a:r>
            <a:r>
              <a:rPr lang="en-GB" sz="1600" dirty="0"/>
              <a:t>to Y1, which damages economic growth and employment.</a:t>
            </a:r>
          </a:p>
        </p:txBody>
      </p:sp>
      <p:pic>
        <p:nvPicPr>
          <p:cNvPr id="3" name="Picture 2">
            <a:extLst>
              <a:ext uri="{FF2B5EF4-FFF2-40B4-BE49-F238E27FC236}">
                <a16:creationId xmlns:a16="http://schemas.microsoft.com/office/drawing/2014/main" id="{741E537B-D25D-1586-FB86-E805B036845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12" name="Picture 11">
            <a:extLst>
              <a:ext uri="{FF2B5EF4-FFF2-40B4-BE49-F238E27FC236}">
                <a16:creationId xmlns:a16="http://schemas.microsoft.com/office/drawing/2014/main" id="{6BE1C75F-47EF-F909-B220-16C27BA5F90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13" name="Footer Placeholder 2">
            <a:extLst>
              <a:ext uri="{FF2B5EF4-FFF2-40B4-BE49-F238E27FC236}">
                <a16:creationId xmlns:a16="http://schemas.microsoft.com/office/drawing/2014/main" id="{0ECDACB5-1BC1-D852-2184-84A1F8625E0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6DD1CF5-F0C7-5EBC-808F-4B4C89D6AA5D}"/>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60885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1000"/>
                                        <p:tgtEl>
                                          <p:spTgt spid="3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1000"/>
                                        <p:tgtEl>
                                          <p:spTgt spid="45"/>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26" grpId="0"/>
      <p:bldP spid="35" grpId="0"/>
      <p:bldP spid="47" grpId="0"/>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dirty="0"/>
              <a:t>Strengths and weaknesses – </a:t>
            </a:r>
            <a:br>
              <a:rPr lang="en-GB" dirty="0"/>
            </a:br>
            <a:r>
              <a:rPr lang="en-GB" dirty="0"/>
              <a:t>is monetary policy effective?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pPr marL="0" indent="0">
              <a:buFont typeface="Wingdings" pitchFamily="2" charset="2"/>
              <a:buNone/>
              <a:defRPr/>
            </a:pPr>
            <a:r>
              <a:rPr lang="en-GB" b="1" dirty="0"/>
              <a:t>It depends on:</a:t>
            </a:r>
          </a:p>
          <a:p>
            <a:pPr>
              <a:spcBef>
                <a:spcPts val="0"/>
              </a:spcBef>
              <a:defRPr/>
            </a:pPr>
            <a:r>
              <a:rPr lang="en-GB" dirty="0"/>
              <a:t>The </a:t>
            </a:r>
            <a:r>
              <a:rPr lang="en-GB" b="1" dirty="0"/>
              <a:t>size of the change </a:t>
            </a:r>
            <a:r>
              <a:rPr lang="en-GB" dirty="0"/>
              <a:t>in interest rates will vary the impact</a:t>
            </a:r>
          </a:p>
          <a:p>
            <a:pPr>
              <a:spcBef>
                <a:spcPts val="0"/>
              </a:spcBef>
              <a:defRPr/>
            </a:pPr>
            <a:r>
              <a:rPr lang="en-GB" b="1" dirty="0"/>
              <a:t>Timing</a:t>
            </a:r>
            <a:r>
              <a:rPr lang="en-GB" dirty="0"/>
              <a:t> of rate changes</a:t>
            </a:r>
          </a:p>
          <a:p>
            <a:pPr>
              <a:spcBef>
                <a:spcPts val="0"/>
              </a:spcBef>
              <a:defRPr/>
            </a:pPr>
            <a:r>
              <a:rPr lang="en-GB" dirty="0"/>
              <a:t>The size of the </a:t>
            </a:r>
            <a:r>
              <a:rPr lang="en-GB" b="1" dirty="0"/>
              <a:t>multiplier</a:t>
            </a:r>
          </a:p>
          <a:p>
            <a:pPr>
              <a:spcBef>
                <a:spcPts val="0"/>
              </a:spcBef>
              <a:defRPr/>
            </a:pPr>
            <a:r>
              <a:rPr lang="en-GB" dirty="0"/>
              <a:t>The stage of the </a:t>
            </a:r>
            <a:r>
              <a:rPr lang="en-GB" b="1" dirty="0"/>
              <a:t>economic cycle </a:t>
            </a:r>
            <a:r>
              <a:rPr lang="en-GB" dirty="0"/>
              <a:t>the economy is at</a:t>
            </a:r>
          </a:p>
          <a:p>
            <a:pPr>
              <a:spcBef>
                <a:spcPts val="0"/>
              </a:spcBef>
              <a:defRPr/>
            </a:pPr>
            <a:r>
              <a:rPr lang="en-GB" b="1" dirty="0"/>
              <a:t>Time</a:t>
            </a:r>
            <a:r>
              <a:rPr lang="en-GB" dirty="0"/>
              <a:t> – How long rate changes take to work</a:t>
            </a:r>
          </a:p>
          <a:p>
            <a:pPr>
              <a:spcBef>
                <a:spcPts val="0"/>
              </a:spcBef>
              <a:defRPr/>
            </a:pPr>
            <a:r>
              <a:rPr lang="en-GB" dirty="0"/>
              <a:t>Primary target is control of inflation, but may </a:t>
            </a:r>
            <a:r>
              <a:rPr lang="en-GB" b="1" dirty="0"/>
              <a:t>conflict with other objectives</a:t>
            </a:r>
          </a:p>
          <a:p>
            <a:pPr>
              <a:spcBef>
                <a:spcPts val="0"/>
              </a:spcBef>
              <a:defRPr/>
            </a:pPr>
            <a:r>
              <a:rPr lang="en-GB" dirty="0"/>
              <a:t>BoE might be hampered by </a:t>
            </a:r>
            <a:r>
              <a:rPr lang="en-GB" b="1" dirty="0"/>
              <a:t>poor/inaccurate data</a:t>
            </a:r>
          </a:p>
          <a:p>
            <a:pPr>
              <a:spcBef>
                <a:spcPts val="0"/>
              </a:spcBef>
              <a:defRPr/>
            </a:pPr>
            <a:r>
              <a:rPr lang="en-GB" dirty="0"/>
              <a:t>Interest rates helps to solve demand-pull, but may be </a:t>
            </a:r>
            <a:r>
              <a:rPr lang="en-GB" b="1" dirty="0"/>
              <a:t>less effective with cost-push causes</a:t>
            </a:r>
          </a:p>
          <a:p>
            <a:pPr lvl="1">
              <a:buFont typeface="Wingdings" pitchFamily="2" charset="2"/>
              <a:buChar char="Ø"/>
              <a:defRPr/>
            </a:pPr>
            <a:endParaRPr lang="en-GB" sz="2100" dirty="0"/>
          </a:p>
          <a:p>
            <a:pPr marL="273050" indent="-268288">
              <a:defRPr/>
            </a:pPr>
            <a:endParaRPr lang="en-GB" dirty="0"/>
          </a:p>
        </p:txBody>
      </p:sp>
      <p:pic>
        <p:nvPicPr>
          <p:cNvPr id="4" name="Picture 3">
            <a:extLst>
              <a:ext uri="{FF2B5EF4-FFF2-40B4-BE49-F238E27FC236}">
                <a16:creationId xmlns:a16="http://schemas.microsoft.com/office/drawing/2014/main" id="{56F13A44-448D-6A3A-D36E-77D65AB9D78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7C8A6F3E-0B07-110E-53F1-CD75926690F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F74C0B9D-84C1-2ECB-753E-1EB2F3F0485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AB25BAC-71A9-F0EE-12FB-FC1D56355CF0}"/>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9597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dirty="0">
                <a:solidFill>
                  <a:schemeClr val="bg1"/>
                </a:solidFill>
                <a:cs typeface="Calibri Light"/>
              </a:rPr>
              <a:t>Effects of increase in interest rates</a:t>
            </a:r>
            <a:endParaRPr lang="en-US" sz="2800" kern="1200" dirty="0">
              <a:solidFill>
                <a:schemeClr val="bg1"/>
              </a:solidFill>
              <a:latin typeface="+mj-lt"/>
              <a:ea typeface="+mj-ea"/>
              <a:cs typeface="+mj-cs"/>
            </a:endParaRPr>
          </a:p>
        </p:txBody>
      </p:sp>
      <p:pic>
        <p:nvPicPr>
          <p:cNvPr id="2050" name="Picture 2" descr="effect-interest-rates-personal-economy"/>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224" r="154" b="17610"/>
          <a:stretch/>
        </p:blipFill>
        <p:spPr bwMode="auto">
          <a:xfrm>
            <a:off x="1582748" y="2080808"/>
            <a:ext cx="5969295" cy="3215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C134F78-0773-3B49-C33A-39AB6CAD03C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56A60225-1D21-A1C7-7A89-EBF9C918A79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2C9F3894-B9FC-ABBD-DBD5-0450E6E6E37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4A9319F-15C2-B698-5D45-7F357D3B6319}"/>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384182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dirty="0"/>
              <a:t>Plenary</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idx="1"/>
          </p:nvPr>
        </p:nvSpPr>
        <p:spPr>
          <a:xfrm>
            <a:off x="1240022" y="2176272"/>
            <a:ext cx="7025403" cy="4041648"/>
          </a:xfrm>
        </p:spPr>
        <p:txBody>
          <a:bodyPr anchor="t">
            <a:normAutofit/>
          </a:bodyPr>
          <a:lstStyle/>
          <a:p>
            <a:pPr>
              <a:spcBef>
                <a:spcPts val="0"/>
              </a:spcBef>
            </a:pPr>
            <a:r>
              <a:rPr lang="en-GB" dirty="0"/>
              <a:t>Which one of the following is most likely to be classified as an instrument of monetary policy?</a:t>
            </a:r>
            <a:endParaRPr lang="en-GB"/>
          </a:p>
          <a:p>
            <a:pPr marL="629920" indent="-361950">
              <a:spcBef>
                <a:spcPts val="0"/>
              </a:spcBef>
              <a:buFont typeface="+mj-lt"/>
              <a:buAutoNum type="alphaLcParenR"/>
            </a:pPr>
            <a:r>
              <a:rPr lang="en-GB" dirty="0"/>
              <a:t>Taxation</a:t>
            </a:r>
            <a:endParaRPr lang="en-GB">
              <a:cs typeface="Calibri" panose="020F0502020204030204"/>
            </a:endParaRPr>
          </a:p>
          <a:p>
            <a:pPr marL="629920" indent="-361950">
              <a:spcBef>
                <a:spcPts val="0"/>
              </a:spcBef>
              <a:buFont typeface="+mj-lt"/>
              <a:buAutoNum type="alphaLcParenR"/>
            </a:pPr>
            <a:r>
              <a:rPr lang="en-GB" dirty="0"/>
              <a:t>The inflation rate</a:t>
            </a:r>
            <a:endParaRPr lang="en-GB">
              <a:cs typeface="Calibri" panose="020F0502020204030204"/>
            </a:endParaRPr>
          </a:p>
          <a:p>
            <a:pPr marL="629920" indent="-361950">
              <a:spcBef>
                <a:spcPts val="0"/>
              </a:spcBef>
              <a:buFont typeface="+mj-lt"/>
              <a:buAutoNum type="alphaLcParenR"/>
            </a:pPr>
            <a:r>
              <a:rPr lang="en-GB" dirty="0"/>
              <a:t>The exchange rate</a:t>
            </a:r>
            <a:endParaRPr lang="en-GB">
              <a:cs typeface="Calibri" panose="020F0502020204030204"/>
            </a:endParaRPr>
          </a:p>
          <a:p>
            <a:pPr marL="629920" indent="-361950">
              <a:spcBef>
                <a:spcPts val="0"/>
              </a:spcBef>
              <a:buFont typeface="+mj-lt"/>
              <a:buAutoNum type="alphaLcParenR"/>
            </a:pPr>
            <a:r>
              <a:rPr lang="en-GB" dirty="0"/>
              <a:t>Government spending</a:t>
            </a:r>
            <a:endParaRPr lang="en-GB">
              <a:cs typeface="Calibri" panose="020F0502020204030204"/>
            </a:endParaRPr>
          </a:p>
          <a:p>
            <a:pPr lvl="1">
              <a:buFont typeface="+mj-lt"/>
              <a:buAutoNum type="alphaLcParenR"/>
            </a:pPr>
            <a:endParaRPr lang="en-GB" sz="2100"/>
          </a:p>
          <a:p>
            <a:pPr lvl="1">
              <a:buFont typeface="+mj-lt"/>
              <a:buAutoNum type="alphaLcParenR"/>
            </a:pPr>
            <a:endParaRPr lang="en-GB" sz="2100"/>
          </a:p>
          <a:p>
            <a:endParaRPr lang="en-GB" dirty="0"/>
          </a:p>
        </p:txBody>
      </p:sp>
      <p:pic>
        <p:nvPicPr>
          <p:cNvPr id="3" name="Picture 2">
            <a:extLst>
              <a:ext uri="{FF2B5EF4-FFF2-40B4-BE49-F238E27FC236}">
                <a16:creationId xmlns:a16="http://schemas.microsoft.com/office/drawing/2014/main" id="{AC97CC72-486C-F5F6-89B8-1326326D282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824DCF99-52A4-732F-5F6B-CD30162C281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93EB64B1-D40B-08D7-912F-D6159388434B}"/>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377789-3A02-FDB3-6E0B-598FEA68D33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809480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Multiple choice 2</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idx="1"/>
          </p:nvPr>
        </p:nvSpPr>
        <p:spPr>
          <a:xfrm>
            <a:off x="1240022" y="2176272"/>
            <a:ext cx="7025403" cy="4041648"/>
          </a:xfrm>
        </p:spPr>
        <p:txBody>
          <a:bodyPr anchor="t">
            <a:normAutofit/>
          </a:bodyPr>
          <a:lstStyle/>
          <a:p>
            <a:pPr>
              <a:spcBef>
                <a:spcPts val="0"/>
              </a:spcBef>
            </a:pPr>
            <a:r>
              <a:rPr lang="en-GB" dirty="0"/>
              <a:t>All other things being equal, a large increase in an economy's rate of interest will cause</a:t>
            </a:r>
          </a:p>
          <a:p>
            <a:pPr marL="629920" indent="-361950">
              <a:spcBef>
                <a:spcPts val="0"/>
              </a:spcBef>
              <a:buFont typeface="+mj-lt"/>
              <a:buAutoNum type="alphaLcParenR"/>
            </a:pPr>
            <a:r>
              <a:rPr lang="en-GB" dirty="0"/>
              <a:t>Both its aggregate demand curve and its short-run aggregate supply curve to shift to the right</a:t>
            </a:r>
            <a:endParaRPr lang="en-GB" dirty="0">
              <a:cs typeface="Calibri"/>
            </a:endParaRPr>
          </a:p>
          <a:p>
            <a:pPr marL="629920" indent="-361950">
              <a:spcBef>
                <a:spcPts val="0"/>
              </a:spcBef>
              <a:buFont typeface="+mj-lt"/>
              <a:buAutoNum type="alphaLcParenR"/>
            </a:pPr>
            <a:r>
              <a:rPr lang="en-GB" dirty="0"/>
              <a:t>Its aggregate demand curve to shift to the right and its short-run aggregate supply curve to shift to the left</a:t>
            </a:r>
            <a:endParaRPr lang="en-GB" dirty="0">
              <a:cs typeface="Calibri"/>
            </a:endParaRPr>
          </a:p>
          <a:p>
            <a:pPr marL="629920" indent="-361950">
              <a:spcBef>
                <a:spcPts val="0"/>
              </a:spcBef>
              <a:buFont typeface="+mj-lt"/>
              <a:buAutoNum type="alphaLcParenR"/>
            </a:pPr>
            <a:r>
              <a:rPr lang="en-GB" dirty="0"/>
              <a:t>Both its aggregate demand curve and its short-run aggregate supply curve to shift to the left</a:t>
            </a:r>
            <a:endParaRPr lang="en-GB" dirty="0">
              <a:cs typeface="Calibri"/>
            </a:endParaRPr>
          </a:p>
          <a:p>
            <a:pPr marL="629920" indent="-361950">
              <a:spcBef>
                <a:spcPts val="0"/>
              </a:spcBef>
              <a:buFont typeface="+mj-lt"/>
              <a:buAutoNum type="alphaLcParenR"/>
            </a:pPr>
            <a:r>
              <a:rPr lang="en-GB" dirty="0"/>
              <a:t>Its aggregate demand curve to shift to the left and its short-run aggregate supply curve to shift to the right</a:t>
            </a:r>
            <a:endParaRPr lang="en-GB" dirty="0">
              <a:cs typeface="Calibri"/>
            </a:endParaRPr>
          </a:p>
          <a:p>
            <a:endParaRPr lang="en-GB" dirty="0"/>
          </a:p>
        </p:txBody>
      </p:sp>
      <p:pic>
        <p:nvPicPr>
          <p:cNvPr id="3" name="Picture 2">
            <a:extLst>
              <a:ext uri="{FF2B5EF4-FFF2-40B4-BE49-F238E27FC236}">
                <a16:creationId xmlns:a16="http://schemas.microsoft.com/office/drawing/2014/main" id="{734E20D6-4D80-DF8A-5CB5-B6250A50B1E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6AB3B727-8A4E-3AB3-A696-00D8FBF0F38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0F01BD53-C6C5-2B80-F28B-450FCF9DA44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6CA50E2-0EA6-6465-16C1-4C55DEC4A10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176776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Multiple choice 3</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idx="1"/>
          </p:nvPr>
        </p:nvSpPr>
        <p:spPr>
          <a:xfrm>
            <a:off x="1240022" y="2176272"/>
            <a:ext cx="7025403" cy="4041648"/>
          </a:xfrm>
        </p:spPr>
        <p:txBody>
          <a:bodyPr anchor="t">
            <a:normAutofit/>
          </a:bodyPr>
          <a:lstStyle/>
          <a:p>
            <a:pPr>
              <a:spcBef>
                <a:spcPts val="0"/>
              </a:spcBef>
            </a:pPr>
            <a:r>
              <a:rPr lang="en-GB" dirty="0"/>
              <a:t>All other things being equal, a large rise in interest rates is most likely to lead to an increase in</a:t>
            </a:r>
            <a:endParaRPr lang="en-GB"/>
          </a:p>
          <a:p>
            <a:pPr marL="629920" indent="-361950">
              <a:spcBef>
                <a:spcPts val="0"/>
              </a:spcBef>
              <a:buFont typeface="+mj-lt"/>
              <a:buAutoNum type="alphaLcParenR"/>
            </a:pPr>
            <a:r>
              <a:rPr lang="en-GB" dirty="0"/>
              <a:t>economic growth</a:t>
            </a:r>
            <a:endParaRPr lang="en-GB">
              <a:cs typeface="Calibri" panose="020F0502020204030204"/>
            </a:endParaRPr>
          </a:p>
          <a:p>
            <a:pPr marL="629920" indent="-361950">
              <a:spcBef>
                <a:spcPts val="0"/>
              </a:spcBef>
              <a:buFont typeface="+mj-lt"/>
              <a:buAutoNum type="alphaLcParenR"/>
            </a:pPr>
            <a:r>
              <a:rPr lang="en-GB" dirty="0"/>
              <a:t>investment</a:t>
            </a:r>
            <a:endParaRPr lang="en-GB">
              <a:cs typeface="Calibri" panose="020F0502020204030204"/>
            </a:endParaRPr>
          </a:p>
          <a:p>
            <a:pPr marL="629920" indent="-361950">
              <a:spcBef>
                <a:spcPts val="0"/>
              </a:spcBef>
              <a:buFont typeface="+mj-lt"/>
              <a:buAutoNum type="alphaLcParenR"/>
            </a:pPr>
            <a:r>
              <a:rPr lang="en-GB" dirty="0"/>
              <a:t>unemployment</a:t>
            </a:r>
            <a:endParaRPr lang="en-GB">
              <a:cs typeface="Calibri" panose="020F0502020204030204"/>
            </a:endParaRPr>
          </a:p>
          <a:p>
            <a:pPr marL="629920" indent="-361950">
              <a:spcBef>
                <a:spcPts val="0"/>
              </a:spcBef>
              <a:buFont typeface="+mj-lt"/>
              <a:buAutoNum type="alphaLcParenR"/>
            </a:pPr>
            <a:r>
              <a:rPr lang="en-GB" dirty="0"/>
              <a:t>aggregate supply</a:t>
            </a:r>
            <a:endParaRPr lang="en-GB">
              <a:cs typeface="Calibri" panose="020F0502020204030204"/>
            </a:endParaRPr>
          </a:p>
          <a:p>
            <a:pPr lvl="1">
              <a:buFont typeface="+mj-lt"/>
              <a:buAutoNum type="alphaLcParenR"/>
            </a:pPr>
            <a:endParaRPr lang="en-GB" sz="2100"/>
          </a:p>
          <a:p>
            <a:pPr lvl="1">
              <a:buFont typeface="+mj-lt"/>
              <a:buAutoNum type="alphaLcParenR"/>
            </a:pPr>
            <a:endParaRPr lang="en-GB" sz="2100"/>
          </a:p>
          <a:p>
            <a:endParaRPr lang="en-GB" dirty="0"/>
          </a:p>
        </p:txBody>
      </p:sp>
      <p:pic>
        <p:nvPicPr>
          <p:cNvPr id="3" name="Picture 2">
            <a:extLst>
              <a:ext uri="{FF2B5EF4-FFF2-40B4-BE49-F238E27FC236}">
                <a16:creationId xmlns:a16="http://schemas.microsoft.com/office/drawing/2014/main" id="{F8BEDFBD-9E63-A974-62D0-137D2882E8F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1A926443-93F2-2203-940F-08D92C13938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75C9746C-18CA-9E5D-1DBA-E4581ADCDC7F}"/>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DA27EB-975F-61B8-6152-AF2AC62EC08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108947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Multiple choice 4</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idx="1"/>
          </p:nvPr>
        </p:nvSpPr>
        <p:spPr>
          <a:xfrm>
            <a:off x="1240022" y="2176272"/>
            <a:ext cx="7025403" cy="4041648"/>
          </a:xfrm>
        </p:spPr>
        <p:txBody>
          <a:bodyPr anchor="t">
            <a:normAutofit/>
          </a:bodyPr>
          <a:lstStyle/>
          <a:p>
            <a:pPr>
              <a:spcBef>
                <a:spcPts val="0"/>
              </a:spcBef>
            </a:pPr>
            <a:r>
              <a:rPr lang="en-GB" dirty="0"/>
              <a:t>If an economy is operating with a negative output gap, which is expected to worsen, what combination of fiscal and monetary policies is the government most likely to implement?</a:t>
            </a:r>
            <a:endParaRPr lang="en-GB"/>
          </a:p>
          <a:p>
            <a:pPr marL="629920" indent="-361950">
              <a:spcBef>
                <a:spcPts val="0"/>
              </a:spcBef>
              <a:buFont typeface="+mj-lt"/>
              <a:buAutoNum type="alphaLcParenR"/>
            </a:pPr>
            <a:r>
              <a:rPr lang="en-GB" dirty="0"/>
              <a:t>Higher taxes with lower interest rates</a:t>
            </a:r>
            <a:endParaRPr lang="en-GB">
              <a:cs typeface="Calibri" panose="020F0502020204030204"/>
            </a:endParaRPr>
          </a:p>
          <a:p>
            <a:pPr marL="629920" indent="-361950">
              <a:spcBef>
                <a:spcPts val="0"/>
              </a:spcBef>
              <a:buFont typeface="+mj-lt"/>
              <a:buAutoNum type="alphaLcParenR"/>
            </a:pPr>
            <a:r>
              <a:rPr lang="en-GB" dirty="0"/>
              <a:t>Higher taxes with higher interest rates</a:t>
            </a:r>
            <a:endParaRPr lang="en-GB">
              <a:cs typeface="Calibri" panose="020F0502020204030204"/>
            </a:endParaRPr>
          </a:p>
          <a:p>
            <a:pPr marL="629920" indent="-361950">
              <a:spcBef>
                <a:spcPts val="0"/>
              </a:spcBef>
              <a:buFont typeface="+mj-lt"/>
              <a:buAutoNum type="alphaLcParenR"/>
            </a:pPr>
            <a:r>
              <a:rPr lang="en-GB" dirty="0"/>
              <a:t>Lower taxes with lower interest rates</a:t>
            </a:r>
            <a:endParaRPr lang="en-GB">
              <a:cs typeface="Calibri" panose="020F0502020204030204"/>
            </a:endParaRPr>
          </a:p>
          <a:p>
            <a:pPr marL="629920" indent="-361950">
              <a:spcBef>
                <a:spcPts val="0"/>
              </a:spcBef>
              <a:buFont typeface="+mj-lt"/>
              <a:buAutoNum type="alphaLcParenR"/>
            </a:pPr>
            <a:r>
              <a:rPr lang="en-GB" dirty="0"/>
              <a:t>Lower taxes with higher interest rates</a:t>
            </a:r>
            <a:endParaRPr lang="en-GB">
              <a:cs typeface="Calibri" panose="020F0502020204030204"/>
            </a:endParaRPr>
          </a:p>
          <a:p>
            <a:pPr lvl="1">
              <a:buFont typeface="+mj-lt"/>
              <a:buAutoNum type="alphaLcParenR"/>
            </a:pPr>
            <a:endParaRPr lang="en-GB" sz="2100"/>
          </a:p>
          <a:p>
            <a:pPr lvl="1">
              <a:buFont typeface="+mj-lt"/>
              <a:buAutoNum type="alphaLcParenR"/>
            </a:pPr>
            <a:endParaRPr lang="en-GB" sz="2100"/>
          </a:p>
          <a:p>
            <a:endParaRPr lang="en-GB" dirty="0"/>
          </a:p>
        </p:txBody>
      </p:sp>
      <p:pic>
        <p:nvPicPr>
          <p:cNvPr id="3" name="Picture 2">
            <a:extLst>
              <a:ext uri="{FF2B5EF4-FFF2-40B4-BE49-F238E27FC236}">
                <a16:creationId xmlns:a16="http://schemas.microsoft.com/office/drawing/2014/main" id="{9CDF0039-51AC-52BB-E0FF-5FFB4CFF31E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3ABDFF30-0002-9EB3-F35E-297C8DAEC65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A5FA25ED-E15D-99EF-2E31-03A2DC703E31}"/>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7E9D2CB-2B7D-BE69-3FAD-1628471A637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318329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Multiple choice 5</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idx="1"/>
          </p:nvPr>
        </p:nvSpPr>
        <p:spPr>
          <a:xfrm>
            <a:off x="1240022" y="2176272"/>
            <a:ext cx="7025403" cy="4041648"/>
          </a:xfrm>
        </p:spPr>
        <p:txBody>
          <a:bodyPr anchor="t">
            <a:normAutofit/>
          </a:bodyPr>
          <a:lstStyle/>
          <a:p>
            <a:pPr>
              <a:spcBef>
                <a:spcPts val="0"/>
              </a:spcBef>
            </a:pPr>
            <a:r>
              <a:rPr lang="en-GB" dirty="0"/>
              <a:t>The consequence of increasing the interest rate when the exchange rate is rising is likely to be an increase in</a:t>
            </a:r>
            <a:endParaRPr lang="en-GB"/>
          </a:p>
          <a:p>
            <a:pPr marL="629920" indent="-361950">
              <a:spcBef>
                <a:spcPts val="0"/>
              </a:spcBef>
              <a:buFont typeface="+mj-lt"/>
              <a:buAutoNum type="alphaLcParenR"/>
            </a:pPr>
            <a:r>
              <a:rPr lang="en-GB" dirty="0"/>
              <a:t>aggregate demand</a:t>
            </a:r>
            <a:endParaRPr lang="en-GB">
              <a:cs typeface="Calibri" panose="020F0502020204030204"/>
            </a:endParaRPr>
          </a:p>
          <a:p>
            <a:pPr marL="629920" indent="-361950">
              <a:spcBef>
                <a:spcPts val="0"/>
              </a:spcBef>
              <a:buFont typeface="+mj-lt"/>
              <a:buAutoNum type="alphaLcParenR"/>
            </a:pPr>
            <a:r>
              <a:rPr lang="en-GB" dirty="0"/>
              <a:t>aggregate supply</a:t>
            </a:r>
            <a:endParaRPr lang="en-GB">
              <a:cs typeface="Calibri" panose="020F0502020204030204"/>
            </a:endParaRPr>
          </a:p>
          <a:p>
            <a:pPr marL="629920" indent="-361950">
              <a:spcBef>
                <a:spcPts val="0"/>
              </a:spcBef>
              <a:buFont typeface="+mj-lt"/>
              <a:buAutoNum type="alphaLcParenR"/>
            </a:pPr>
            <a:r>
              <a:rPr lang="en-GB" dirty="0"/>
              <a:t>the current account surplus</a:t>
            </a:r>
            <a:endParaRPr lang="en-GB">
              <a:cs typeface="Calibri" panose="020F0502020204030204"/>
            </a:endParaRPr>
          </a:p>
          <a:p>
            <a:pPr marL="629920" indent="-361950">
              <a:spcBef>
                <a:spcPts val="0"/>
              </a:spcBef>
              <a:buFont typeface="+mj-lt"/>
              <a:buAutoNum type="alphaLcParenR"/>
            </a:pPr>
            <a:r>
              <a:rPr lang="en-GB" dirty="0"/>
              <a:t>the level of unemployment</a:t>
            </a:r>
            <a:endParaRPr lang="en-GB">
              <a:cs typeface="Calibri" panose="020F0502020204030204"/>
            </a:endParaRPr>
          </a:p>
          <a:p>
            <a:pPr lvl="1">
              <a:buFont typeface="+mj-lt"/>
              <a:buAutoNum type="alphaLcParenR"/>
            </a:pPr>
            <a:endParaRPr lang="en-GB" sz="2100"/>
          </a:p>
          <a:p>
            <a:pPr lvl="1">
              <a:buFont typeface="+mj-lt"/>
              <a:buAutoNum type="alphaLcParenR"/>
            </a:pPr>
            <a:endParaRPr lang="en-GB" sz="2100"/>
          </a:p>
          <a:p>
            <a:endParaRPr lang="en-GB" dirty="0"/>
          </a:p>
        </p:txBody>
      </p:sp>
      <p:pic>
        <p:nvPicPr>
          <p:cNvPr id="3" name="Picture 2">
            <a:extLst>
              <a:ext uri="{FF2B5EF4-FFF2-40B4-BE49-F238E27FC236}">
                <a16:creationId xmlns:a16="http://schemas.microsoft.com/office/drawing/2014/main" id="{388A4E5A-46D5-47BF-09B3-7387E3E100E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371785AA-5BDB-4256-EA26-03420A7F3D9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976A612E-1C77-EACE-FEE3-99AA06ECF9BB}"/>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BF539B-F990-C258-5758-7D7409C22669}"/>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299180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6"/>
            <a:ext cx="7356447" cy="1146176"/>
          </a:xfrm>
        </p:spPr>
        <p:txBody>
          <a:bodyPr>
            <a:normAutofit/>
          </a:bodyPr>
          <a:lstStyle/>
          <a:p>
            <a:r>
              <a:rPr lang="en-GB" dirty="0">
                <a:solidFill>
                  <a:schemeClr val="bg1"/>
                </a:solidFill>
              </a:rPr>
              <a:t>How investment, job creation and economic growth can be encouraged</a:t>
            </a:r>
          </a:p>
        </p:txBody>
      </p:sp>
      <p:sp>
        <p:nvSpPr>
          <p:cNvPr id="13" name="Freeform: Shape 12">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0502" y="2"/>
            <a:ext cx="893498"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4">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806499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p:cNvSpPr>
            <a:spLocks noGrp="1"/>
          </p:cNvSpPr>
          <p:nvPr>
            <p:ph idx="1"/>
          </p:nvPr>
        </p:nvSpPr>
        <p:spPr>
          <a:xfrm>
            <a:off x="628650" y="2055811"/>
            <a:ext cx="5486400" cy="4121152"/>
          </a:xfrm>
        </p:spPr>
        <p:txBody>
          <a:bodyPr>
            <a:normAutofit/>
          </a:bodyPr>
          <a:lstStyle/>
          <a:p>
            <a:r>
              <a:rPr lang="en-GB" sz="1900" dirty="0"/>
              <a:t>Demand-side policies encourage investment, job creation and economic growth:</a:t>
            </a:r>
          </a:p>
          <a:p>
            <a:pPr lvl="1"/>
            <a:r>
              <a:rPr lang="en-GB" sz="1900" dirty="0"/>
              <a:t>Lower interest rates make it cheaper to borrow money and therefore finance expansion</a:t>
            </a:r>
          </a:p>
          <a:p>
            <a:pPr lvl="1"/>
            <a:r>
              <a:rPr lang="en-GB" sz="1900" dirty="0"/>
              <a:t>At the same time firms interest payments are lower, making them more profitable. More retained profit is available for reinvestment</a:t>
            </a:r>
          </a:p>
          <a:p>
            <a:pPr lvl="1"/>
            <a:r>
              <a:rPr lang="en-GB" sz="1900" dirty="0"/>
              <a:t>Government spending  and lower taxes will lead to an increase in demand and greater confidence in the economy</a:t>
            </a:r>
          </a:p>
          <a:p>
            <a:pPr lvl="1"/>
            <a:r>
              <a:rPr lang="en-GB" sz="1900" dirty="0"/>
              <a:t>This will lead to more firms investing for the future</a:t>
            </a:r>
          </a:p>
          <a:p>
            <a:pPr lvl="1"/>
            <a:endParaRPr lang="en-GB" sz="1900" dirty="0"/>
          </a:p>
        </p:txBody>
      </p:sp>
      <p:sp>
        <p:nvSpPr>
          <p:cNvPr id="17" name="Freeform: Shape 16">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2989" y="1690688"/>
            <a:ext cx="2751011"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EA33D96C-81B7-4EA7-4319-A5DC6EB93C6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3564A729-601B-9950-86F3-897721C1611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551EA1B4-A754-9DA4-F83E-B0E765A4AA21}"/>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27D420F-CE68-F48E-61E6-C1AF8FF0DF4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4137302140"/>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How investment, job creation and economic growth can be encouraged</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p:cNvSpPr>
            <a:spLocks noGrp="1"/>
          </p:cNvSpPr>
          <p:nvPr>
            <p:ph idx="1"/>
          </p:nvPr>
        </p:nvSpPr>
        <p:spPr>
          <a:xfrm>
            <a:off x="1240022" y="2176272"/>
            <a:ext cx="7025403" cy="4041648"/>
          </a:xfrm>
        </p:spPr>
        <p:txBody>
          <a:bodyPr anchor="t">
            <a:normAutofit/>
          </a:bodyPr>
          <a:lstStyle/>
          <a:p>
            <a:r>
              <a:rPr lang="en-GB" dirty="0"/>
              <a:t>Demand-side policies encourage investment, job creation and economic growth:</a:t>
            </a:r>
          </a:p>
          <a:p>
            <a:pPr lvl="1"/>
            <a:r>
              <a:rPr lang="en-GB" sz="2100" dirty="0"/>
              <a:t>As confidence in an economy grows firms prepare for the future, taking on more workers, thus creating jobs</a:t>
            </a:r>
          </a:p>
          <a:p>
            <a:pPr lvl="1"/>
            <a:r>
              <a:rPr lang="en-GB" sz="2100" dirty="0"/>
              <a:t>In the long-run firms are more prepared to invest in projects</a:t>
            </a:r>
          </a:p>
          <a:p>
            <a:pPr lvl="1"/>
            <a:r>
              <a:rPr lang="en-GB" sz="2100" dirty="0"/>
              <a:t>This leads to an increase in the productive capacity of the economy e.g. new factories and machinery</a:t>
            </a:r>
          </a:p>
          <a:p>
            <a:pPr lvl="1"/>
            <a:r>
              <a:rPr lang="en-GB" sz="2100" dirty="0"/>
              <a:t>Therefore, we have economic growth</a:t>
            </a:r>
          </a:p>
          <a:p>
            <a:pPr lvl="1"/>
            <a:endParaRPr lang="en-GB" sz="2100" dirty="0"/>
          </a:p>
        </p:txBody>
      </p:sp>
      <p:pic>
        <p:nvPicPr>
          <p:cNvPr id="3" name="Picture 2">
            <a:extLst>
              <a:ext uri="{FF2B5EF4-FFF2-40B4-BE49-F238E27FC236}">
                <a16:creationId xmlns:a16="http://schemas.microsoft.com/office/drawing/2014/main" id="{F6F7F761-CE63-5C99-CCA3-C00E035F34C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22E5B6F4-8F75-D39C-3604-60B598CD469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84B3976D-12A3-0F78-5FE6-95800DBAAD7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25E0493-7047-ED57-82EF-CD8B8C2E5701}"/>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213614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Time lags involved</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p:cNvSpPr>
            <a:spLocks noGrp="1"/>
          </p:cNvSpPr>
          <p:nvPr>
            <p:ph idx="1"/>
          </p:nvPr>
        </p:nvSpPr>
        <p:spPr>
          <a:xfrm>
            <a:off x="1240022" y="2176272"/>
            <a:ext cx="7025403" cy="4041648"/>
          </a:xfrm>
        </p:spPr>
        <p:txBody>
          <a:bodyPr anchor="t">
            <a:normAutofit/>
          </a:bodyPr>
          <a:lstStyle/>
          <a:p>
            <a:pPr lvl="0">
              <a:defRPr/>
            </a:pPr>
            <a:r>
              <a:rPr lang="en-GB" dirty="0"/>
              <a:t>Time lags occur where there is a delay between when a policy is implemented and its outcomes</a:t>
            </a:r>
          </a:p>
          <a:p>
            <a:pPr lvl="0">
              <a:defRPr/>
            </a:pPr>
            <a:r>
              <a:rPr lang="en-GB" dirty="0"/>
              <a:t>Policy decisions may take some time to have an effect for a number of reasons e.g. firms will wait to see the impact of government policy on the economy</a:t>
            </a:r>
          </a:p>
          <a:p>
            <a:pPr lvl="0">
              <a:defRPr/>
            </a:pPr>
            <a:r>
              <a:rPr lang="en-GB" dirty="0"/>
              <a:t>The Chancellor only announces policy decisions, through the budget, annually and the full effects of these might not be felt for several months or even years into the future</a:t>
            </a:r>
          </a:p>
          <a:p>
            <a:pPr lvl="1"/>
            <a:endParaRPr lang="en-GB" sz="2100" dirty="0"/>
          </a:p>
        </p:txBody>
      </p:sp>
      <p:pic>
        <p:nvPicPr>
          <p:cNvPr id="3" name="Picture 2">
            <a:extLst>
              <a:ext uri="{FF2B5EF4-FFF2-40B4-BE49-F238E27FC236}">
                <a16:creationId xmlns:a16="http://schemas.microsoft.com/office/drawing/2014/main" id="{28CC8A40-BBE0-1CA0-1525-8115955A444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AA53A9C8-A848-A846-5998-F9F8755E31A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759B7BE8-8267-825E-3ACA-614031641551}"/>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9ED12DC-7B37-42E8-DA3D-AC2B6D8F7FE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402482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Trade-offs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pPr>
              <a:defRPr/>
            </a:pPr>
            <a:r>
              <a:rPr lang="en-GB" dirty="0"/>
              <a:t>Demand-side policies have some </a:t>
            </a:r>
            <a:r>
              <a:rPr lang="en-GB" b="1" dirty="0"/>
              <a:t>built in trade-offs</a:t>
            </a:r>
          </a:p>
          <a:p>
            <a:pPr lvl="1">
              <a:buFont typeface="Wingdings" pitchFamily="2" charset="2"/>
              <a:buChar char="Ø"/>
              <a:defRPr/>
            </a:pPr>
            <a:r>
              <a:rPr lang="en-GB" sz="2100" dirty="0"/>
              <a:t>E.g. 1</a:t>
            </a:r>
          </a:p>
          <a:p>
            <a:pPr lvl="2">
              <a:buFont typeface="Wingdings" pitchFamily="2" charset="2"/>
              <a:buChar char="Ø"/>
              <a:defRPr/>
            </a:pPr>
            <a:r>
              <a:rPr lang="en-GB" sz="2100" dirty="0"/>
              <a:t>Expansionary policy </a:t>
            </a:r>
            <a:r>
              <a:rPr lang="en-GB" sz="2100" dirty="0">
                <a:sym typeface="Wingdings" pitchFamily="2" charset="2"/>
              </a:rPr>
              <a:t> higher output + lower U </a:t>
            </a:r>
          </a:p>
          <a:p>
            <a:pPr lvl="2">
              <a:buFont typeface="Wingdings" pitchFamily="2" charset="2"/>
              <a:buChar char="Ø"/>
              <a:defRPr/>
            </a:pPr>
            <a:r>
              <a:rPr lang="en-GB" sz="2100" b="1" dirty="0">
                <a:sym typeface="Wingdings" pitchFamily="2" charset="2"/>
              </a:rPr>
              <a:t>BUT</a:t>
            </a:r>
            <a:r>
              <a:rPr lang="en-GB" sz="2100" dirty="0">
                <a:sym typeface="Wingdings" pitchFamily="2" charset="2"/>
              </a:rPr>
              <a:t> at expense of high inflation</a:t>
            </a:r>
          </a:p>
          <a:p>
            <a:pPr lvl="1">
              <a:buFont typeface="Wingdings" pitchFamily="2" charset="2"/>
              <a:buChar char="Ø"/>
              <a:defRPr/>
            </a:pPr>
            <a:r>
              <a:rPr lang="en-GB" sz="2100" dirty="0">
                <a:sym typeface="Wingdings" pitchFamily="2" charset="2"/>
              </a:rPr>
              <a:t>E.g. 2</a:t>
            </a:r>
          </a:p>
          <a:p>
            <a:pPr lvl="2">
              <a:buFont typeface="Wingdings" pitchFamily="2" charset="2"/>
              <a:buChar char="Ø"/>
              <a:defRPr/>
            </a:pPr>
            <a:r>
              <a:rPr lang="en-GB" sz="2100" dirty="0">
                <a:sym typeface="Wingdings" pitchFamily="2" charset="2"/>
              </a:rPr>
              <a:t>Tight fiscal policy control inflation</a:t>
            </a:r>
          </a:p>
          <a:p>
            <a:pPr lvl="2">
              <a:buFont typeface="Wingdings" pitchFamily="2" charset="2"/>
              <a:buChar char="Ø"/>
              <a:defRPr/>
            </a:pPr>
            <a:r>
              <a:rPr lang="en-GB" sz="2100" b="1" dirty="0">
                <a:sym typeface="Wingdings" pitchFamily="2" charset="2"/>
              </a:rPr>
              <a:t>BUT</a:t>
            </a:r>
            <a:r>
              <a:rPr lang="en-GB" sz="2100" dirty="0">
                <a:sym typeface="Wingdings" pitchFamily="2" charset="2"/>
              </a:rPr>
              <a:t> may increase U and damage GDP</a:t>
            </a:r>
            <a:endParaRPr lang="en-GB" sz="2100" dirty="0"/>
          </a:p>
          <a:p>
            <a:pPr lvl="1">
              <a:buFont typeface="Wingdings" pitchFamily="2" charset="2"/>
              <a:buChar char="Ø"/>
              <a:defRPr/>
            </a:pPr>
            <a:endParaRPr lang="en-GB" sz="2100" dirty="0"/>
          </a:p>
          <a:p>
            <a:pPr marL="273050" indent="-268288">
              <a:defRPr/>
            </a:pPr>
            <a:endParaRPr lang="en-GB" dirty="0"/>
          </a:p>
        </p:txBody>
      </p:sp>
      <p:pic>
        <p:nvPicPr>
          <p:cNvPr id="4" name="Picture 3">
            <a:extLst>
              <a:ext uri="{FF2B5EF4-FFF2-40B4-BE49-F238E27FC236}">
                <a16:creationId xmlns:a16="http://schemas.microsoft.com/office/drawing/2014/main" id="{DEAB4E05-E891-F400-A9B5-64594946AD0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6FDA9E94-4F9E-BD82-5F61-438DC91CEC9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C4E7E727-9B6B-48E5-2E47-B701E0DB2DDC}"/>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0C5F8CA-3EC3-93CF-9CD5-706A2F79AF5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622969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240022" y="365760"/>
            <a:ext cx="7025402" cy="1188720"/>
          </a:xfrm>
        </p:spPr>
        <p:txBody>
          <a:bodyPr>
            <a:normAutofit/>
          </a:bodyPr>
          <a:lstStyle/>
          <a:p>
            <a:pPr eaLnBrk="1" hangingPunct="1"/>
            <a:br>
              <a:rPr lang="en-GB" sz="2600"/>
            </a:br>
            <a:r>
              <a:rPr lang="en-GB" sz="2600"/>
              <a:t>Links between objectives</a:t>
            </a:r>
            <a:br>
              <a:rPr lang="en-GB" sz="2600"/>
            </a:br>
            <a:endParaRPr lang="en-GB" sz="2600"/>
          </a:p>
        </p:txBody>
      </p:sp>
      <p:sp>
        <p:nvSpPr>
          <p:cNvPr id="8201" name="Freeform: Shape 820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3" name="Freeform: Shape 820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5" name="Freeform: Shape 820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6" name="Rectangle 3"/>
          <p:cNvSpPr>
            <a:spLocks noGrp="1" noChangeArrowheads="1"/>
          </p:cNvSpPr>
          <p:nvPr>
            <p:ph idx="1"/>
          </p:nvPr>
        </p:nvSpPr>
        <p:spPr>
          <a:xfrm>
            <a:off x="1240022" y="2176272"/>
            <a:ext cx="7025403" cy="4041648"/>
          </a:xfrm>
        </p:spPr>
        <p:txBody>
          <a:bodyPr anchor="t">
            <a:normAutofit/>
          </a:bodyPr>
          <a:lstStyle/>
          <a:p>
            <a:pPr marL="0" indent="0">
              <a:buNone/>
              <a:defRPr/>
            </a:pPr>
            <a:r>
              <a:rPr lang="en-GB" sz="1600" dirty="0"/>
              <a:t>The achievement of one objective can often lead to other objectives being met.</a:t>
            </a:r>
          </a:p>
          <a:p>
            <a:pPr marL="0" indent="0">
              <a:buNone/>
              <a:defRPr/>
            </a:pPr>
            <a:r>
              <a:rPr lang="en-GB" sz="1600" b="1" dirty="0"/>
              <a:t>Example 1</a:t>
            </a:r>
          </a:p>
          <a:p>
            <a:pPr marL="0" indent="0">
              <a:spcBef>
                <a:spcPts val="0"/>
              </a:spcBef>
              <a:buNone/>
              <a:defRPr/>
            </a:pPr>
            <a:r>
              <a:rPr lang="en-GB" sz="1600" dirty="0"/>
              <a:t>If the government invests in education and training, this may result in more skilled workers who can be more productive and produce higher quality goods and services. These can then be exported potentially at more competitive prices, which may improve the balance of payments. As this is a component of aggregate demand, greater economic growth will occur, which may in turn create more jobs and lower unemployment.</a:t>
            </a:r>
          </a:p>
          <a:p>
            <a:pPr marL="0" indent="0">
              <a:spcBef>
                <a:spcPts val="0"/>
              </a:spcBef>
              <a:buNone/>
              <a:defRPr/>
            </a:pPr>
            <a:endParaRPr lang="en-GB" sz="1600" dirty="0"/>
          </a:p>
          <a:p>
            <a:pPr marL="0" indent="0">
              <a:spcBef>
                <a:spcPts val="0"/>
              </a:spcBef>
              <a:buNone/>
              <a:defRPr/>
            </a:pPr>
            <a:r>
              <a:rPr lang="en-GB" sz="1600" b="1" dirty="0"/>
              <a:t>Example 2</a:t>
            </a:r>
          </a:p>
          <a:p>
            <a:pPr marL="0" indent="0">
              <a:spcBef>
                <a:spcPts val="0"/>
              </a:spcBef>
              <a:buNone/>
              <a:defRPr/>
            </a:pPr>
            <a:r>
              <a:rPr lang="en-GB" sz="1600" dirty="0"/>
              <a:t>If the Bank of England consistently meet its inflation target, this may give firms more confidence to invest. Higher capital spending will boost long term productive potential, again assisting unemployment and enhancing the competitiveness of UK exports and the balance of payments as a consequence.</a:t>
            </a:r>
          </a:p>
        </p:txBody>
      </p:sp>
      <p:pic>
        <p:nvPicPr>
          <p:cNvPr id="2" name="Picture 1">
            <a:extLst>
              <a:ext uri="{FF2B5EF4-FFF2-40B4-BE49-F238E27FC236}">
                <a16:creationId xmlns:a16="http://schemas.microsoft.com/office/drawing/2014/main" id="{99DA8271-C67D-1EA1-F9D0-D1567255E1A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7CD00B8A-0D55-7AFF-B0FB-0CE682874D6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E1B57338-4FBB-A5F4-64B6-66D2CD5C1933}"/>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DA4739-5D7B-E436-5B21-A727E7E70F7F}"/>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32232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E0C88761-40C9-B409-AF27-58C910159BB8}"/>
              </a:ext>
            </a:extLst>
          </p:cNvPr>
          <p:cNvSpPr>
            <a:spLocks noGrp="1"/>
          </p:cNvSpPr>
          <p:nvPr>
            <p:ph type="title"/>
          </p:nvPr>
        </p:nvSpPr>
        <p:spPr>
          <a:xfrm>
            <a:off x="628649" y="1120676"/>
            <a:ext cx="5266135" cy="2308324"/>
          </a:xfrm>
        </p:spPr>
        <p:txBody>
          <a:bodyPr vert="horz" lIns="91440" tIns="45720" rIns="91440" bIns="45720" rtlCol="0" anchor="b">
            <a:normAutofit/>
          </a:bodyPr>
          <a:lstStyle/>
          <a:p>
            <a:pPr defTabSz="914400"/>
            <a:r>
              <a:rPr lang="en-US" sz="6300" kern="1200">
                <a:solidFill>
                  <a:schemeClr val="bg1"/>
                </a:solidFill>
                <a:latin typeface="+mj-lt"/>
                <a:ea typeface="+mj-ea"/>
                <a:cs typeface="+mj-cs"/>
              </a:rPr>
              <a:t>Task</a:t>
            </a:r>
          </a:p>
        </p:txBody>
      </p:sp>
      <p:sp>
        <p:nvSpPr>
          <p:cNvPr id="3" name="Content Placeholder 2">
            <a:extLst>
              <a:ext uri="{FF2B5EF4-FFF2-40B4-BE49-F238E27FC236}">
                <a16:creationId xmlns:a16="http://schemas.microsoft.com/office/drawing/2014/main" id="{EA396E5E-4C06-9138-560B-CDD4A5571E2F}"/>
              </a:ext>
            </a:extLst>
          </p:cNvPr>
          <p:cNvSpPr>
            <a:spLocks noGrp="1"/>
          </p:cNvSpPr>
          <p:nvPr>
            <p:ph idx="1"/>
          </p:nvPr>
        </p:nvSpPr>
        <p:spPr>
          <a:xfrm>
            <a:off x="626268" y="3809999"/>
            <a:ext cx="5269314" cy="1012778"/>
          </a:xfrm>
        </p:spPr>
        <p:txBody>
          <a:bodyPr vert="horz" lIns="91440" tIns="45720" rIns="91440" bIns="45720" rtlCol="0" anchor="t">
            <a:normAutofit/>
          </a:bodyPr>
          <a:lstStyle/>
          <a:p>
            <a:pPr marL="0" indent="0" defTabSz="914400">
              <a:spcBef>
                <a:spcPts val="1000"/>
              </a:spcBef>
              <a:buNone/>
            </a:pPr>
            <a:r>
              <a:rPr lang="en-GB" sz="2400" dirty="0">
                <a:solidFill>
                  <a:schemeClr val="bg1"/>
                </a:solidFill>
              </a:rPr>
              <a:t>Discuss the impact of higher interest rates on dealing with high inflation?</a:t>
            </a:r>
            <a:endParaRPr lang="en-US" sz="2400" kern="1200" dirty="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55361C2F-2FEC-E8CC-73EF-C5F52B45A78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CD5F9A44-A3D2-1213-2F8E-B426CBEB626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CEB7BCDF-17B0-6C97-EE03-D53C63CF8839}"/>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FC7ED13-E89D-0F9F-6B24-D0DCA85F300F}"/>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212689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240022" y="365760"/>
            <a:ext cx="7025402" cy="1188720"/>
          </a:xfrm>
        </p:spPr>
        <p:txBody>
          <a:bodyPr>
            <a:normAutofit/>
          </a:bodyPr>
          <a:lstStyle/>
          <a:p>
            <a:br>
              <a:rPr lang="en-GB" sz="1300" dirty="0"/>
            </a:br>
            <a:r>
              <a:rPr lang="en-GB" sz="3100" dirty="0"/>
              <a:t>Possible conflicts</a:t>
            </a:r>
            <a:endParaRPr lang="en-GB" sz="1300" dirty="0"/>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p:cNvSpPr>
            <a:spLocks noGrp="1"/>
          </p:cNvSpPr>
          <p:nvPr>
            <p:ph idx="1"/>
          </p:nvPr>
        </p:nvSpPr>
        <p:spPr>
          <a:xfrm>
            <a:off x="1240022" y="2176272"/>
            <a:ext cx="7025403" cy="4041648"/>
          </a:xfrm>
        </p:spPr>
        <p:txBody>
          <a:bodyPr anchor="t">
            <a:normAutofit/>
          </a:bodyPr>
          <a:lstStyle/>
          <a:p>
            <a:r>
              <a:rPr lang="en-GB" sz="1900" dirty="0"/>
              <a:t>In summary, there are a number of possible conflicts that arise through economic decision-making:</a:t>
            </a:r>
          </a:p>
          <a:p>
            <a:pPr lvl="1"/>
            <a:r>
              <a:rPr lang="en-GB" sz="1900" b="1" dirty="0"/>
              <a:t>Unemployment v inflation </a:t>
            </a:r>
            <a:r>
              <a:rPr lang="en-GB" sz="1900" dirty="0"/>
              <a:t>– by creating unemployment e.g. through less government spending demand will fall leading to lower inflation</a:t>
            </a:r>
          </a:p>
          <a:p>
            <a:pPr lvl="1"/>
            <a:r>
              <a:rPr lang="en-GB" sz="1900" b="1" dirty="0"/>
              <a:t>Economic growth v the balance of payments </a:t>
            </a:r>
            <a:r>
              <a:rPr lang="en-GB" sz="1900" dirty="0"/>
              <a:t>– a policy of growth e.g. expansionary fiscal policy will lead to higher employment and greater demand. Higher income will increase consumption, part of which will be spent on exports. This will lead to a deterioration in the balance of payments</a:t>
            </a:r>
          </a:p>
          <a:p>
            <a:pPr lvl="1"/>
            <a:r>
              <a:rPr lang="en-GB" sz="1900" b="1" dirty="0"/>
              <a:t>Economic growth v inflation </a:t>
            </a:r>
            <a:r>
              <a:rPr lang="en-GB" sz="1900" dirty="0"/>
              <a:t>- a positive output gap will lead to increased demand and resultant inflationary pressures</a:t>
            </a:r>
          </a:p>
          <a:p>
            <a:r>
              <a:rPr lang="en-GB" sz="1900" dirty="0"/>
              <a:t>Therefore, policy decision- makers will have to bear in mind the side effects of any policy choices</a:t>
            </a:r>
          </a:p>
        </p:txBody>
      </p:sp>
      <p:pic>
        <p:nvPicPr>
          <p:cNvPr id="2" name="Picture 1">
            <a:extLst>
              <a:ext uri="{FF2B5EF4-FFF2-40B4-BE49-F238E27FC236}">
                <a16:creationId xmlns:a16="http://schemas.microsoft.com/office/drawing/2014/main" id="{8CD3C839-89AF-057D-A352-FE740CBD21D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922AB5CD-3158-4022-6090-9E69F518E52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5DCDE964-A422-E70F-564D-6B8BBE649270}"/>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9FA42B1-1F6C-0503-03A6-CD72D68F024E}"/>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590108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4ABA4-B5E6-8C1C-D6A1-AC6423B6D630}"/>
              </a:ext>
            </a:extLst>
          </p:cNvPr>
          <p:cNvSpPr/>
          <p:nvPr/>
        </p:nvSpPr>
        <p:spPr>
          <a:xfrm>
            <a:off x="102588" y="2132855"/>
            <a:ext cx="8822870" cy="454246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4294967295"/>
          </p:nvPr>
        </p:nvSpPr>
        <p:spPr>
          <a:xfrm>
            <a:off x="406648" y="2302803"/>
            <a:ext cx="8431198" cy="938532"/>
          </a:xfrm>
        </p:spPr>
        <p:txBody>
          <a:bodyPr>
            <a:normAutofit/>
          </a:bodyPr>
          <a:lstStyle/>
          <a:p>
            <a:pPr marL="457200" lvl="1" indent="0">
              <a:buNone/>
              <a:defRPr/>
            </a:pPr>
            <a:r>
              <a:rPr lang="en-GB" dirty="0"/>
              <a:t>A </a:t>
            </a:r>
            <a:r>
              <a:rPr lang="en-GB" b="1" dirty="0">
                <a:solidFill>
                  <a:srgbClr val="FF0000"/>
                </a:solidFill>
              </a:rPr>
              <a:t>negative output gap</a:t>
            </a:r>
            <a:r>
              <a:rPr lang="en-GB" dirty="0">
                <a:solidFill>
                  <a:srgbClr val="FF0000"/>
                </a:solidFill>
              </a:rPr>
              <a:t> </a:t>
            </a:r>
            <a:r>
              <a:rPr lang="en-GB" dirty="0"/>
              <a:t>occurs when actual output is below the trend rate</a:t>
            </a:r>
            <a:r>
              <a:rPr lang="en-GB" dirty="0">
                <a:solidFill>
                  <a:srgbClr val="0070C0"/>
                </a:solidFill>
              </a:rPr>
              <a:t>. </a:t>
            </a:r>
            <a:r>
              <a:rPr lang="en-GB" dirty="0"/>
              <a:t>This indicates low demand so there will be a reduction in inflationary pressures. As a result of lower demand cyclical unemployment will occur.</a:t>
            </a:r>
          </a:p>
          <a:p>
            <a:pPr>
              <a:defRPr/>
            </a:pPr>
            <a:endParaRPr lang="en-GB" sz="2800" b="1" i="1" dirty="0"/>
          </a:p>
          <a:p>
            <a:pPr>
              <a:lnSpc>
                <a:spcPct val="80000"/>
              </a:lnSpc>
              <a:defRPr/>
            </a:pPr>
            <a:endParaRPr lang="en-GB" sz="2800" dirty="0"/>
          </a:p>
        </p:txBody>
      </p:sp>
      <p:sp>
        <p:nvSpPr>
          <p:cNvPr id="2" name="Title 1"/>
          <p:cNvSpPr>
            <a:spLocks noGrp="1"/>
          </p:cNvSpPr>
          <p:nvPr>
            <p:ph type="title" idx="4294967295"/>
          </p:nvPr>
        </p:nvSpPr>
        <p:spPr>
          <a:xfrm>
            <a:off x="106422" y="-27224"/>
            <a:ext cx="9144000" cy="1445694"/>
          </a:xfrm>
        </p:spPr>
        <p:style>
          <a:lnRef idx="2">
            <a:schemeClr val="dk1"/>
          </a:lnRef>
          <a:fillRef idx="1">
            <a:schemeClr val="lt1"/>
          </a:fillRef>
          <a:effectRef idx="0">
            <a:schemeClr val="dk1"/>
          </a:effectRef>
          <a:fontRef idx="minor">
            <a:schemeClr val="dk1"/>
          </a:fontRef>
        </p:style>
        <p:txBody>
          <a:bodyPr>
            <a:normAutofit/>
          </a:bodyPr>
          <a:lstStyle/>
          <a:p>
            <a:r>
              <a:rPr lang="en-GB" sz="2400" dirty="0"/>
              <a:t>Negative output gaps: inflation</a:t>
            </a:r>
            <a:br>
              <a:rPr lang="en-GB" sz="2400" dirty="0"/>
            </a:br>
            <a:r>
              <a:rPr lang="en-GB" sz="2400" dirty="0"/>
              <a:t>and unemployment</a:t>
            </a:r>
          </a:p>
        </p:txBody>
      </p:sp>
      <p:cxnSp>
        <p:nvCxnSpPr>
          <p:cNvPr id="4" name="Straight Connector 3"/>
          <p:cNvCxnSpPr/>
          <p:nvPr/>
        </p:nvCxnSpPr>
        <p:spPr>
          <a:xfrm>
            <a:off x="406648" y="3627234"/>
            <a:ext cx="0" cy="2628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6648" y="6294835"/>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06648" y="3831954"/>
            <a:ext cx="4895850" cy="1763712"/>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395536" y="3673204"/>
            <a:ext cx="4903787" cy="2155825"/>
          </a:xfrm>
          <a:custGeom>
            <a:avLst/>
            <a:gdLst>
              <a:gd name="connsiteX0" fmla="*/ 0 w 6077527"/>
              <a:gd name="connsiteY0" fmla="*/ 2711443 h 2711443"/>
              <a:gd name="connsiteX1" fmla="*/ 840509 w 6077527"/>
              <a:gd name="connsiteY1" fmla="*/ 1556898 h 2711443"/>
              <a:gd name="connsiteX2" fmla="*/ 2613891 w 6077527"/>
              <a:gd name="connsiteY2" fmla="*/ 2037189 h 2711443"/>
              <a:gd name="connsiteX3" fmla="*/ 3629891 w 6077527"/>
              <a:gd name="connsiteY3" fmla="*/ 808753 h 2711443"/>
              <a:gd name="connsiteX4" fmla="*/ 5061527 w 6077527"/>
              <a:gd name="connsiteY4" fmla="*/ 1307516 h 2711443"/>
              <a:gd name="connsiteX5" fmla="*/ 5892800 w 6077527"/>
              <a:gd name="connsiteY5" fmla="*/ 199153 h 2711443"/>
              <a:gd name="connsiteX6" fmla="*/ 6077527 w 6077527"/>
              <a:gd name="connsiteY6" fmla="*/ 5189 h 2711443"/>
              <a:gd name="connsiteX0" fmla="*/ 0 w 6081646"/>
              <a:gd name="connsiteY0" fmla="*/ 2714064 h 2714064"/>
              <a:gd name="connsiteX1" fmla="*/ 840509 w 6081646"/>
              <a:gd name="connsiteY1" fmla="*/ 1559519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465081 w 6081646"/>
              <a:gd name="connsiteY2" fmla="*/ 2156858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77526"/>
              <a:gd name="connsiteY0" fmla="*/ 2732069 h 2732069"/>
              <a:gd name="connsiteX1" fmla="*/ 826457 w 6077526"/>
              <a:gd name="connsiteY1" fmla="*/ 1470826 h 2732069"/>
              <a:gd name="connsiteX2" fmla="*/ 2465081 w 6077526"/>
              <a:gd name="connsiteY2" fmla="*/ 2174863 h 2732069"/>
              <a:gd name="connsiteX3" fmla="*/ 3168073 w 6077526"/>
              <a:gd name="connsiteY3" fmla="*/ 857089 h 2732069"/>
              <a:gd name="connsiteX4" fmla="*/ 4581237 w 6077526"/>
              <a:gd name="connsiteY4" fmla="*/ 1438978 h 2732069"/>
              <a:gd name="connsiteX5" fmla="*/ 5469266 w 6077526"/>
              <a:gd name="connsiteY5" fmla="*/ 161255 h 2732069"/>
              <a:gd name="connsiteX6" fmla="*/ 6077527 w 6077526"/>
              <a:gd name="connsiteY6" fmla="*/ 25815 h 273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7526" h="2732069">
                <a:moveTo>
                  <a:pt x="0" y="2732069"/>
                </a:moveTo>
                <a:cubicBezTo>
                  <a:pt x="202430" y="2210984"/>
                  <a:pt x="415610" y="1563694"/>
                  <a:pt x="826457" y="1470826"/>
                </a:cubicBezTo>
                <a:cubicBezTo>
                  <a:pt x="1237304" y="1377958"/>
                  <a:pt x="2074812" y="2277152"/>
                  <a:pt x="2465081" y="2174863"/>
                </a:cubicBezTo>
                <a:cubicBezTo>
                  <a:pt x="2855350" y="2072574"/>
                  <a:pt x="2815380" y="979736"/>
                  <a:pt x="3168073" y="857089"/>
                </a:cubicBezTo>
                <a:cubicBezTo>
                  <a:pt x="3520766" y="734442"/>
                  <a:pt x="4197705" y="1554950"/>
                  <a:pt x="4581237" y="1438978"/>
                </a:cubicBezTo>
                <a:cubicBezTo>
                  <a:pt x="4964769" y="1323006"/>
                  <a:pt x="5219885" y="396782"/>
                  <a:pt x="5469266" y="161255"/>
                </a:cubicBezTo>
                <a:cubicBezTo>
                  <a:pt x="5718647" y="-74272"/>
                  <a:pt x="6069830" y="14269"/>
                  <a:pt x="6077527" y="2581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47079" y="3257346"/>
            <a:ext cx="719137" cy="369888"/>
          </a:xfrm>
          <a:prstGeom prst="rect">
            <a:avLst/>
          </a:prstGeom>
          <a:noFill/>
          <a:ln w="9525">
            <a:noFill/>
            <a:miter lim="800000"/>
            <a:headEnd/>
            <a:tailEnd/>
          </a:ln>
        </p:spPr>
        <p:txBody>
          <a:bodyPr>
            <a:spAutoFit/>
          </a:bodyPr>
          <a:lstStyle/>
          <a:p>
            <a:pPr algn="ctr"/>
            <a:r>
              <a:rPr lang="en-GB" dirty="0"/>
              <a:t>GDP</a:t>
            </a:r>
            <a:endParaRPr lang="en-US" dirty="0"/>
          </a:p>
        </p:txBody>
      </p:sp>
      <p:sp>
        <p:nvSpPr>
          <p:cNvPr id="9" name="TextBox 8"/>
          <p:cNvSpPr txBox="1">
            <a:spLocks noChangeArrowheads="1"/>
          </p:cNvSpPr>
          <p:nvPr/>
        </p:nvSpPr>
        <p:spPr bwMode="auto">
          <a:xfrm>
            <a:off x="3654393" y="6294835"/>
            <a:ext cx="720725" cy="369888"/>
          </a:xfrm>
          <a:prstGeom prst="rect">
            <a:avLst/>
          </a:prstGeom>
          <a:noFill/>
          <a:ln w="9525">
            <a:noFill/>
            <a:miter lim="800000"/>
            <a:headEnd/>
            <a:tailEnd/>
          </a:ln>
        </p:spPr>
        <p:txBody>
          <a:bodyPr>
            <a:spAutoFit/>
          </a:bodyPr>
          <a:lstStyle/>
          <a:p>
            <a:pPr algn="ctr"/>
            <a:r>
              <a:rPr lang="en-GB" dirty="0"/>
              <a:t>Time</a:t>
            </a:r>
            <a:endParaRPr lang="en-US" dirty="0"/>
          </a:p>
        </p:txBody>
      </p:sp>
      <p:sp>
        <p:nvSpPr>
          <p:cNvPr id="10" name="TextBox 9"/>
          <p:cNvSpPr txBox="1">
            <a:spLocks noChangeArrowheads="1"/>
          </p:cNvSpPr>
          <p:nvPr/>
        </p:nvSpPr>
        <p:spPr bwMode="auto">
          <a:xfrm>
            <a:off x="4196382" y="3313617"/>
            <a:ext cx="1584325" cy="369888"/>
          </a:xfrm>
          <a:prstGeom prst="rect">
            <a:avLst/>
          </a:prstGeom>
          <a:noFill/>
          <a:ln w="9525">
            <a:noFill/>
            <a:miter lim="800000"/>
            <a:headEnd/>
            <a:tailEnd/>
          </a:ln>
        </p:spPr>
        <p:txBody>
          <a:bodyPr>
            <a:spAutoFit/>
          </a:bodyPr>
          <a:lstStyle/>
          <a:p>
            <a:pPr algn="ctr"/>
            <a:r>
              <a:rPr lang="en-GB" dirty="0"/>
              <a:t>Actual GDP</a:t>
            </a:r>
            <a:endParaRPr lang="en-US" dirty="0"/>
          </a:p>
        </p:txBody>
      </p:sp>
      <p:sp>
        <p:nvSpPr>
          <p:cNvPr id="11" name="TextBox 10"/>
          <p:cNvSpPr txBox="1">
            <a:spLocks noChangeArrowheads="1"/>
          </p:cNvSpPr>
          <p:nvPr/>
        </p:nvSpPr>
        <p:spPr bwMode="auto">
          <a:xfrm>
            <a:off x="5060775" y="3647010"/>
            <a:ext cx="1439863" cy="369887"/>
          </a:xfrm>
          <a:prstGeom prst="rect">
            <a:avLst/>
          </a:prstGeom>
          <a:noFill/>
          <a:ln w="9525">
            <a:noFill/>
            <a:miter lim="800000"/>
            <a:headEnd/>
            <a:tailEnd/>
          </a:ln>
        </p:spPr>
        <p:txBody>
          <a:bodyPr>
            <a:spAutoFit/>
          </a:bodyPr>
          <a:lstStyle/>
          <a:p>
            <a:pPr algn="ctr"/>
            <a:r>
              <a:rPr lang="en-GB" dirty="0"/>
              <a:t>Trend line</a:t>
            </a:r>
            <a:endParaRPr lang="en-US" dirty="0"/>
          </a:p>
        </p:txBody>
      </p:sp>
      <p:sp>
        <p:nvSpPr>
          <p:cNvPr id="12" name="Line 9"/>
          <p:cNvSpPr>
            <a:spLocks noChangeShapeType="1"/>
          </p:cNvSpPr>
          <p:nvPr/>
        </p:nvSpPr>
        <p:spPr bwMode="auto">
          <a:xfrm>
            <a:off x="2350269" y="4911900"/>
            <a:ext cx="0" cy="432000"/>
          </a:xfrm>
          <a:prstGeom prst="line">
            <a:avLst/>
          </a:prstGeom>
          <a:noFill/>
          <a:ln w="38100">
            <a:solidFill>
              <a:srgbClr val="0033CC"/>
            </a:solidFill>
            <a:round/>
            <a:headEnd type="triangle" w="med" len="med"/>
            <a:tailEnd type="triangle" w="med" len="med"/>
          </a:ln>
          <a:effectLst/>
        </p:spPr>
        <p:txBody>
          <a:bodyPr/>
          <a:lstStyle/>
          <a:p>
            <a:endParaRPr lang="en-GB"/>
          </a:p>
        </p:txBody>
      </p:sp>
      <p:sp>
        <p:nvSpPr>
          <p:cNvPr id="14" name="Text Box 26"/>
          <p:cNvSpPr txBox="1">
            <a:spLocks noChangeArrowheads="1"/>
          </p:cNvSpPr>
          <p:nvPr/>
        </p:nvSpPr>
        <p:spPr bwMode="auto">
          <a:xfrm>
            <a:off x="5523561" y="4296315"/>
            <a:ext cx="3517851" cy="2271209"/>
          </a:xfrm>
          <a:prstGeom prst="rect">
            <a:avLst/>
          </a:prstGeom>
          <a:noFill/>
          <a:ln w="9525">
            <a:noFill/>
            <a:miter lim="800000"/>
            <a:headEnd/>
            <a:tailEnd/>
          </a:ln>
          <a:effectLst/>
        </p:spPr>
        <p:txBody>
          <a:bodyPr wrap="square">
            <a:spAutoFit/>
          </a:bodyPr>
          <a:lstStyle/>
          <a:p>
            <a:pPr>
              <a:spcBef>
                <a:spcPct val="50000"/>
              </a:spcBef>
            </a:pPr>
            <a:r>
              <a:rPr lang="en-GB" sz="1600" dirty="0"/>
              <a:t>If the economy is in a recession and operating at Point X, firms do not need to employ as many workers because they do not need to produce as many goods because demand has fallen.</a:t>
            </a:r>
          </a:p>
          <a:p>
            <a:pPr>
              <a:spcBef>
                <a:spcPct val="50000"/>
              </a:spcBef>
            </a:pPr>
            <a:r>
              <a:rPr lang="en-GB" sz="1600" dirty="0"/>
              <a:t>As the economy recovers and moves towards a positive output gap, cyclical unemployment will reduce.</a:t>
            </a:r>
          </a:p>
        </p:txBody>
      </p:sp>
      <p:sp>
        <p:nvSpPr>
          <p:cNvPr id="15" name="TextBox 14"/>
          <p:cNvSpPr txBox="1"/>
          <p:nvPr/>
        </p:nvSpPr>
        <p:spPr>
          <a:xfrm>
            <a:off x="2065501" y="5368944"/>
            <a:ext cx="360040" cy="369332"/>
          </a:xfrm>
          <a:prstGeom prst="rect">
            <a:avLst/>
          </a:prstGeom>
          <a:noFill/>
        </p:spPr>
        <p:txBody>
          <a:bodyPr wrap="square" rtlCol="0">
            <a:spAutoFit/>
          </a:bodyPr>
          <a:lstStyle/>
          <a:p>
            <a:r>
              <a:rPr lang="en-GB" b="1" dirty="0"/>
              <a:t>X</a:t>
            </a:r>
          </a:p>
        </p:txBody>
      </p:sp>
      <p:sp>
        <p:nvSpPr>
          <p:cNvPr id="16" name="Oval 15"/>
          <p:cNvSpPr/>
          <p:nvPr/>
        </p:nvSpPr>
        <p:spPr>
          <a:xfrm>
            <a:off x="2290413" y="535991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699792" y="4822105"/>
            <a:ext cx="1728192" cy="538609"/>
          </a:xfrm>
          <a:prstGeom prst="rect">
            <a:avLst/>
          </a:prstGeom>
          <a:noFill/>
        </p:spPr>
        <p:txBody>
          <a:bodyPr wrap="square" rtlCol="0">
            <a:spAutoFit/>
          </a:bodyPr>
          <a:lstStyle/>
          <a:p>
            <a:r>
              <a:rPr lang="en-GB" sz="1100" b="1" dirty="0"/>
              <a:t>Negative Output Gap</a:t>
            </a:r>
          </a:p>
          <a:p>
            <a:endParaRPr lang="en-GB" dirty="0"/>
          </a:p>
        </p:txBody>
      </p:sp>
      <p:pic>
        <p:nvPicPr>
          <p:cNvPr id="18" name="Picture 17">
            <a:extLst>
              <a:ext uri="{FF2B5EF4-FFF2-40B4-BE49-F238E27FC236}">
                <a16:creationId xmlns:a16="http://schemas.microsoft.com/office/drawing/2014/main" id="{831A5329-95ED-EE32-8F7A-7D7398EEEFB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19" name="Picture 18">
            <a:extLst>
              <a:ext uri="{FF2B5EF4-FFF2-40B4-BE49-F238E27FC236}">
                <a16:creationId xmlns:a16="http://schemas.microsoft.com/office/drawing/2014/main" id="{673A8A1E-65A6-794A-DF22-5672E462935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20" name="Footer Placeholder 2">
            <a:extLst>
              <a:ext uri="{FF2B5EF4-FFF2-40B4-BE49-F238E27FC236}">
                <a16:creationId xmlns:a16="http://schemas.microsoft.com/office/drawing/2014/main" id="{32E26E6D-88EB-DA7C-0798-45F2132F938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297D47E-17C6-6DB1-6BE0-502E0F4F346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700643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CFB1E-3010-799A-45FC-D4C424D645B6}"/>
              </a:ext>
            </a:extLst>
          </p:cNvPr>
          <p:cNvSpPr/>
          <p:nvPr/>
        </p:nvSpPr>
        <p:spPr>
          <a:xfrm>
            <a:off x="102588" y="2276872"/>
            <a:ext cx="8822870" cy="4398452"/>
          </a:xfrm>
          <a:prstGeom prst="rect">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4294967295"/>
          </p:nvPr>
        </p:nvSpPr>
        <p:spPr>
          <a:xfrm>
            <a:off x="323530" y="2379275"/>
            <a:ext cx="8479684" cy="1223963"/>
          </a:xfrm>
        </p:spPr>
        <p:txBody>
          <a:bodyPr>
            <a:normAutofit/>
          </a:bodyPr>
          <a:lstStyle/>
          <a:p>
            <a:pPr marL="457200" lvl="1" indent="0">
              <a:buNone/>
              <a:defRPr/>
            </a:pPr>
            <a:r>
              <a:rPr lang="en-GB" dirty="0"/>
              <a:t>A </a:t>
            </a:r>
            <a:r>
              <a:rPr lang="en-GB" b="1" dirty="0">
                <a:solidFill>
                  <a:srgbClr val="FF0000"/>
                </a:solidFill>
              </a:rPr>
              <a:t>positive output gap</a:t>
            </a:r>
            <a:r>
              <a:rPr lang="en-GB" dirty="0">
                <a:solidFill>
                  <a:srgbClr val="FF0000"/>
                </a:solidFill>
              </a:rPr>
              <a:t> </a:t>
            </a:r>
            <a:r>
              <a:rPr lang="en-GB" dirty="0"/>
              <a:t>occurs when actual output is above the trend rate</a:t>
            </a:r>
            <a:r>
              <a:rPr lang="en-GB" dirty="0">
                <a:solidFill>
                  <a:srgbClr val="0070C0"/>
                </a:solidFill>
              </a:rPr>
              <a:t>. </a:t>
            </a:r>
            <a:r>
              <a:rPr lang="en-GB" dirty="0"/>
              <a:t>This indicates high demand so there will be an increase in inflationary pressures. As a result of higher demand cyclical unemployment will fall.</a:t>
            </a:r>
          </a:p>
          <a:p>
            <a:pPr>
              <a:defRPr/>
            </a:pPr>
            <a:endParaRPr lang="en-GB" sz="2800" b="1" i="1" dirty="0"/>
          </a:p>
          <a:p>
            <a:pPr>
              <a:lnSpc>
                <a:spcPct val="80000"/>
              </a:lnSpc>
              <a:defRPr/>
            </a:pPr>
            <a:endParaRPr lang="en-GB" sz="2800" dirty="0"/>
          </a:p>
        </p:txBody>
      </p:sp>
      <p:sp>
        <p:nvSpPr>
          <p:cNvPr id="2" name="Title 1"/>
          <p:cNvSpPr>
            <a:spLocks noGrp="1"/>
          </p:cNvSpPr>
          <p:nvPr>
            <p:ph type="title" idx="4294967295"/>
          </p:nvPr>
        </p:nvSpPr>
        <p:spPr>
          <a:xfrm>
            <a:off x="0" y="0"/>
            <a:ext cx="9144000" cy="1700213"/>
          </a:xfrm>
        </p:spPr>
        <p:style>
          <a:lnRef idx="2">
            <a:schemeClr val="dk1"/>
          </a:lnRef>
          <a:fillRef idx="1">
            <a:schemeClr val="lt1"/>
          </a:fillRef>
          <a:effectRef idx="0">
            <a:schemeClr val="dk1"/>
          </a:effectRef>
          <a:fontRef idx="minor">
            <a:schemeClr val="dk1"/>
          </a:fontRef>
        </p:style>
        <p:txBody>
          <a:bodyPr>
            <a:normAutofit/>
          </a:bodyPr>
          <a:lstStyle/>
          <a:p>
            <a:r>
              <a:rPr lang="en-GB" sz="2400" dirty="0"/>
              <a:t>Positive output gaps: inflation</a:t>
            </a:r>
            <a:br>
              <a:rPr lang="en-GB" sz="2400" dirty="0"/>
            </a:br>
            <a:r>
              <a:rPr lang="en-GB" sz="2400" dirty="0"/>
              <a:t>and unemployment</a:t>
            </a:r>
          </a:p>
        </p:txBody>
      </p:sp>
      <p:cxnSp>
        <p:nvCxnSpPr>
          <p:cNvPr id="4" name="Straight Connector 3"/>
          <p:cNvCxnSpPr/>
          <p:nvPr/>
        </p:nvCxnSpPr>
        <p:spPr>
          <a:xfrm>
            <a:off x="694680" y="3627234"/>
            <a:ext cx="0" cy="2628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4680" y="6294835"/>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94680" y="3831954"/>
            <a:ext cx="4895850" cy="1763712"/>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83568" y="3673204"/>
            <a:ext cx="4903787" cy="2155825"/>
          </a:xfrm>
          <a:custGeom>
            <a:avLst/>
            <a:gdLst>
              <a:gd name="connsiteX0" fmla="*/ 0 w 6077527"/>
              <a:gd name="connsiteY0" fmla="*/ 2711443 h 2711443"/>
              <a:gd name="connsiteX1" fmla="*/ 840509 w 6077527"/>
              <a:gd name="connsiteY1" fmla="*/ 1556898 h 2711443"/>
              <a:gd name="connsiteX2" fmla="*/ 2613891 w 6077527"/>
              <a:gd name="connsiteY2" fmla="*/ 2037189 h 2711443"/>
              <a:gd name="connsiteX3" fmla="*/ 3629891 w 6077527"/>
              <a:gd name="connsiteY3" fmla="*/ 808753 h 2711443"/>
              <a:gd name="connsiteX4" fmla="*/ 5061527 w 6077527"/>
              <a:gd name="connsiteY4" fmla="*/ 1307516 h 2711443"/>
              <a:gd name="connsiteX5" fmla="*/ 5892800 w 6077527"/>
              <a:gd name="connsiteY5" fmla="*/ 199153 h 2711443"/>
              <a:gd name="connsiteX6" fmla="*/ 6077527 w 6077527"/>
              <a:gd name="connsiteY6" fmla="*/ 5189 h 2711443"/>
              <a:gd name="connsiteX0" fmla="*/ 0 w 6081646"/>
              <a:gd name="connsiteY0" fmla="*/ 2714064 h 2714064"/>
              <a:gd name="connsiteX1" fmla="*/ 840509 w 6081646"/>
              <a:gd name="connsiteY1" fmla="*/ 1559519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465081 w 6081646"/>
              <a:gd name="connsiteY2" fmla="*/ 2156858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77526"/>
              <a:gd name="connsiteY0" fmla="*/ 2732069 h 2732069"/>
              <a:gd name="connsiteX1" fmla="*/ 826457 w 6077526"/>
              <a:gd name="connsiteY1" fmla="*/ 1470826 h 2732069"/>
              <a:gd name="connsiteX2" fmla="*/ 2465081 w 6077526"/>
              <a:gd name="connsiteY2" fmla="*/ 2174863 h 2732069"/>
              <a:gd name="connsiteX3" fmla="*/ 3168073 w 6077526"/>
              <a:gd name="connsiteY3" fmla="*/ 857089 h 2732069"/>
              <a:gd name="connsiteX4" fmla="*/ 4581237 w 6077526"/>
              <a:gd name="connsiteY4" fmla="*/ 1438978 h 2732069"/>
              <a:gd name="connsiteX5" fmla="*/ 5469266 w 6077526"/>
              <a:gd name="connsiteY5" fmla="*/ 161255 h 2732069"/>
              <a:gd name="connsiteX6" fmla="*/ 6077527 w 6077526"/>
              <a:gd name="connsiteY6" fmla="*/ 25815 h 273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7526" h="2732069">
                <a:moveTo>
                  <a:pt x="0" y="2732069"/>
                </a:moveTo>
                <a:cubicBezTo>
                  <a:pt x="202430" y="2210984"/>
                  <a:pt x="415610" y="1563694"/>
                  <a:pt x="826457" y="1470826"/>
                </a:cubicBezTo>
                <a:cubicBezTo>
                  <a:pt x="1237304" y="1377958"/>
                  <a:pt x="2074812" y="2277152"/>
                  <a:pt x="2465081" y="2174863"/>
                </a:cubicBezTo>
                <a:cubicBezTo>
                  <a:pt x="2855350" y="2072574"/>
                  <a:pt x="2815380" y="979736"/>
                  <a:pt x="3168073" y="857089"/>
                </a:cubicBezTo>
                <a:cubicBezTo>
                  <a:pt x="3520766" y="734442"/>
                  <a:pt x="4197705" y="1554950"/>
                  <a:pt x="4581237" y="1438978"/>
                </a:cubicBezTo>
                <a:cubicBezTo>
                  <a:pt x="4964769" y="1323006"/>
                  <a:pt x="5219885" y="396782"/>
                  <a:pt x="5469266" y="161255"/>
                </a:cubicBezTo>
                <a:cubicBezTo>
                  <a:pt x="5718647" y="-74272"/>
                  <a:pt x="6069830" y="14269"/>
                  <a:pt x="6077527" y="2581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35496" y="3668004"/>
            <a:ext cx="719137" cy="369888"/>
          </a:xfrm>
          <a:prstGeom prst="rect">
            <a:avLst/>
          </a:prstGeom>
          <a:noFill/>
          <a:ln w="9525">
            <a:noFill/>
            <a:miter lim="800000"/>
            <a:headEnd/>
            <a:tailEnd/>
          </a:ln>
        </p:spPr>
        <p:txBody>
          <a:bodyPr>
            <a:spAutoFit/>
          </a:bodyPr>
          <a:lstStyle/>
          <a:p>
            <a:pPr algn="ctr"/>
            <a:r>
              <a:rPr lang="en-GB" dirty="0"/>
              <a:t>GDP</a:t>
            </a:r>
            <a:endParaRPr lang="en-US" dirty="0"/>
          </a:p>
        </p:txBody>
      </p:sp>
      <p:sp>
        <p:nvSpPr>
          <p:cNvPr id="9" name="TextBox 8"/>
          <p:cNvSpPr txBox="1">
            <a:spLocks noChangeArrowheads="1"/>
          </p:cNvSpPr>
          <p:nvPr/>
        </p:nvSpPr>
        <p:spPr bwMode="auto">
          <a:xfrm>
            <a:off x="2499737" y="6321457"/>
            <a:ext cx="720725" cy="369888"/>
          </a:xfrm>
          <a:prstGeom prst="rect">
            <a:avLst/>
          </a:prstGeom>
          <a:noFill/>
          <a:ln w="9525">
            <a:noFill/>
            <a:miter lim="800000"/>
            <a:headEnd/>
            <a:tailEnd/>
          </a:ln>
        </p:spPr>
        <p:txBody>
          <a:bodyPr>
            <a:spAutoFit/>
          </a:bodyPr>
          <a:lstStyle/>
          <a:p>
            <a:pPr algn="ctr"/>
            <a:r>
              <a:rPr lang="en-GB" dirty="0"/>
              <a:t>Time</a:t>
            </a:r>
            <a:endParaRPr lang="en-US" dirty="0"/>
          </a:p>
        </p:txBody>
      </p:sp>
      <p:sp>
        <p:nvSpPr>
          <p:cNvPr id="10" name="TextBox 9"/>
          <p:cNvSpPr txBox="1">
            <a:spLocks noChangeArrowheads="1"/>
          </p:cNvSpPr>
          <p:nvPr/>
        </p:nvSpPr>
        <p:spPr bwMode="auto">
          <a:xfrm>
            <a:off x="5195495" y="3298116"/>
            <a:ext cx="1584325" cy="369888"/>
          </a:xfrm>
          <a:prstGeom prst="rect">
            <a:avLst/>
          </a:prstGeom>
          <a:noFill/>
          <a:ln w="9525">
            <a:noFill/>
            <a:miter lim="800000"/>
            <a:headEnd/>
            <a:tailEnd/>
          </a:ln>
        </p:spPr>
        <p:txBody>
          <a:bodyPr>
            <a:spAutoFit/>
          </a:bodyPr>
          <a:lstStyle/>
          <a:p>
            <a:pPr algn="ctr"/>
            <a:r>
              <a:rPr lang="en-GB" dirty="0"/>
              <a:t>Actual GDP</a:t>
            </a:r>
            <a:endParaRPr lang="en-US" dirty="0"/>
          </a:p>
        </p:txBody>
      </p:sp>
      <p:sp>
        <p:nvSpPr>
          <p:cNvPr id="11" name="TextBox 10"/>
          <p:cNvSpPr txBox="1">
            <a:spLocks noChangeArrowheads="1"/>
          </p:cNvSpPr>
          <p:nvPr/>
        </p:nvSpPr>
        <p:spPr bwMode="auto">
          <a:xfrm>
            <a:off x="5339957" y="3688343"/>
            <a:ext cx="1439863" cy="369887"/>
          </a:xfrm>
          <a:prstGeom prst="rect">
            <a:avLst/>
          </a:prstGeom>
          <a:noFill/>
          <a:ln w="9525">
            <a:noFill/>
            <a:miter lim="800000"/>
            <a:headEnd/>
            <a:tailEnd/>
          </a:ln>
        </p:spPr>
        <p:txBody>
          <a:bodyPr>
            <a:spAutoFit/>
          </a:bodyPr>
          <a:lstStyle/>
          <a:p>
            <a:pPr algn="ctr"/>
            <a:r>
              <a:rPr lang="en-GB" dirty="0"/>
              <a:t>Trend line</a:t>
            </a:r>
            <a:endParaRPr lang="en-US" dirty="0"/>
          </a:p>
        </p:txBody>
      </p:sp>
      <p:sp>
        <p:nvSpPr>
          <p:cNvPr id="12" name="Line 9"/>
          <p:cNvSpPr>
            <a:spLocks noChangeShapeType="1"/>
          </p:cNvSpPr>
          <p:nvPr/>
        </p:nvSpPr>
        <p:spPr bwMode="auto">
          <a:xfrm>
            <a:off x="1414165" y="4875409"/>
            <a:ext cx="0" cy="432000"/>
          </a:xfrm>
          <a:prstGeom prst="line">
            <a:avLst/>
          </a:prstGeom>
          <a:noFill/>
          <a:ln w="38100">
            <a:solidFill>
              <a:srgbClr val="0033CC"/>
            </a:solidFill>
            <a:round/>
            <a:headEnd type="triangle" w="med" len="med"/>
            <a:tailEnd type="triangle" w="med" len="med"/>
          </a:ln>
          <a:effectLst/>
        </p:spPr>
        <p:txBody>
          <a:bodyPr/>
          <a:lstStyle/>
          <a:p>
            <a:endParaRPr lang="en-GB"/>
          </a:p>
        </p:txBody>
      </p:sp>
      <p:sp>
        <p:nvSpPr>
          <p:cNvPr id="14" name="Text Box 26"/>
          <p:cNvSpPr txBox="1">
            <a:spLocks noChangeArrowheads="1"/>
          </p:cNvSpPr>
          <p:nvPr/>
        </p:nvSpPr>
        <p:spPr bwMode="auto">
          <a:xfrm>
            <a:off x="5922323" y="4397281"/>
            <a:ext cx="2880891" cy="1938992"/>
          </a:xfrm>
          <a:prstGeom prst="rect">
            <a:avLst/>
          </a:prstGeom>
          <a:noFill/>
          <a:ln w="9525">
            <a:noFill/>
            <a:miter lim="800000"/>
            <a:headEnd/>
            <a:tailEnd/>
          </a:ln>
          <a:effectLst/>
        </p:spPr>
        <p:txBody>
          <a:bodyPr wrap="square">
            <a:spAutoFit/>
          </a:bodyPr>
          <a:lstStyle/>
          <a:p>
            <a:pPr>
              <a:spcBef>
                <a:spcPct val="50000"/>
              </a:spcBef>
            </a:pPr>
            <a:r>
              <a:rPr lang="en-GB" sz="1600" dirty="0"/>
              <a:t>If the economy is in a boom and operating at Point Y, firms employ more workers to meet the increased demand.</a:t>
            </a:r>
          </a:p>
          <a:p>
            <a:pPr>
              <a:spcBef>
                <a:spcPct val="50000"/>
              </a:spcBef>
            </a:pPr>
            <a:r>
              <a:rPr lang="en-GB" sz="1600" dirty="0"/>
              <a:t>Cyclical unemployment will have fallen and inflationary pressures will impact on the economy.</a:t>
            </a:r>
          </a:p>
        </p:txBody>
      </p:sp>
      <p:sp>
        <p:nvSpPr>
          <p:cNvPr id="15" name="TextBox 14"/>
          <p:cNvSpPr txBox="1"/>
          <p:nvPr/>
        </p:nvSpPr>
        <p:spPr>
          <a:xfrm>
            <a:off x="1115616" y="4713810"/>
            <a:ext cx="360040" cy="369332"/>
          </a:xfrm>
          <a:prstGeom prst="rect">
            <a:avLst/>
          </a:prstGeom>
          <a:noFill/>
        </p:spPr>
        <p:txBody>
          <a:bodyPr wrap="square" rtlCol="0">
            <a:spAutoFit/>
          </a:bodyPr>
          <a:lstStyle/>
          <a:p>
            <a:r>
              <a:rPr lang="en-GB" b="1" dirty="0"/>
              <a:t>Y</a:t>
            </a:r>
          </a:p>
        </p:txBody>
      </p:sp>
      <p:sp>
        <p:nvSpPr>
          <p:cNvPr id="16" name="Oval 15"/>
          <p:cNvSpPr/>
          <p:nvPr/>
        </p:nvSpPr>
        <p:spPr>
          <a:xfrm>
            <a:off x="1390130" y="482210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054125" y="4474567"/>
            <a:ext cx="1728192" cy="538609"/>
          </a:xfrm>
          <a:prstGeom prst="rect">
            <a:avLst/>
          </a:prstGeom>
          <a:noFill/>
        </p:spPr>
        <p:txBody>
          <a:bodyPr wrap="square" rtlCol="0">
            <a:spAutoFit/>
          </a:bodyPr>
          <a:lstStyle/>
          <a:p>
            <a:r>
              <a:rPr lang="en-GB" sz="1100" b="1" dirty="0"/>
              <a:t>Positive Output Gap</a:t>
            </a:r>
          </a:p>
          <a:p>
            <a:endParaRPr lang="en-GB" dirty="0"/>
          </a:p>
        </p:txBody>
      </p:sp>
      <p:pic>
        <p:nvPicPr>
          <p:cNvPr id="18" name="Picture 17">
            <a:extLst>
              <a:ext uri="{FF2B5EF4-FFF2-40B4-BE49-F238E27FC236}">
                <a16:creationId xmlns:a16="http://schemas.microsoft.com/office/drawing/2014/main" id="{85C7D0F1-D0BA-E176-21DE-E19F7E07411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19" name="Picture 18">
            <a:extLst>
              <a:ext uri="{FF2B5EF4-FFF2-40B4-BE49-F238E27FC236}">
                <a16:creationId xmlns:a16="http://schemas.microsoft.com/office/drawing/2014/main" id="{2F89D454-EECD-3B41-4907-ADF9DE0A42A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20" name="Footer Placeholder 2">
            <a:extLst>
              <a:ext uri="{FF2B5EF4-FFF2-40B4-BE49-F238E27FC236}">
                <a16:creationId xmlns:a16="http://schemas.microsoft.com/office/drawing/2014/main" id="{5901C9B7-2B1B-6580-8705-2BA7F16EC4B5}"/>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29A57C1-9A74-B92E-7571-AB6B8EA232E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37820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28650" y="365126"/>
            <a:ext cx="7356447" cy="1146176"/>
          </a:xfrm>
        </p:spPr>
        <p:txBody>
          <a:bodyPr>
            <a:normAutofit/>
          </a:bodyPr>
          <a:lstStyle/>
          <a:p>
            <a:r>
              <a:rPr lang="en-GB" dirty="0">
                <a:solidFill>
                  <a:schemeClr val="bg1"/>
                </a:solidFill>
              </a:rPr>
              <a:t>conflicts between fiscal policy </a:t>
            </a:r>
            <a:br>
              <a:rPr lang="en-GB" dirty="0">
                <a:solidFill>
                  <a:schemeClr val="bg1"/>
                </a:solidFill>
              </a:rPr>
            </a:br>
            <a:r>
              <a:rPr lang="en-GB" dirty="0">
                <a:solidFill>
                  <a:schemeClr val="bg1"/>
                </a:solidFill>
              </a:rPr>
              <a:t>and inflation targets</a:t>
            </a:r>
          </a:p>
        </p:txBody>
      </p:sp>
      <p:sp>
        <p:nvSpPr>
          <p:cNvPr id="14" name="Freeform: Shape 13">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0502" y="2"/>
            <a:ext cx="893498"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806499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p:cNvSpPr>
            <a:spLocks noGrp="1"/>
          </p:cNvSpPr>
          <p:nvPr>
            <p:ph idx="1"/>
          </p:nvPr>
        </p:nvSpPr>
        <p:spPr>
          <a:xfrm>
            <a:off x="628650" y="2055811"/>
            <a:ext cx="5486400" cy="4121152"/>
          </a:xfrm>
        </p:spPr>
        <p:txBody>
          <a:bodyPr>
            <a:normAutofit/>
          </a:bodyPr>
          <a:lstStyle/>
          <a:p>
            <a:r>
              <a:rPr lang="en-GB" sz="1600" dirty="0"/>
              <a:t>The Government can increase government taxation in order to reduce demand in the economy, therefore reducing inflationary pressure </a:t>
            </a:r>
          </a:p>
          <a:p>
            <a:r>
              <a:rPr lang="en-GB" sz="1600" dirty="0"/>
              <a:t>In the short run this might have the opposite impact e.g. raising VAT on goods and services will see an initial increase in prices and therefore inflation</a:t>
            </a:r>
          </a:p>
          <a:p>
            <a:r>
              <a:rPr lang="en-GB" sz="1600" dirty="0"/>
              <a:t>However, in the long-run price rises will mean that there is likely to be a fall in demand for goods and services in general</a:t>
            </a:r>
          </a:p>
          <a:p>
            <a:r>
              <a:rPr lang="en-GB" sz="1600" dirty="0"/>
              <a:t>Hopefully, this will see a fall in the rate of inflation to justify the government’s policy</a:t>
            </a:r>
          </a:p>
          <a:p>
            <a:r>
              <a:rPr lang="en-GB" sz="1600" dirty="0"/>
              <a:t>It will be difficult to measure the exact impact in the short-run and long-run as information is based on forecasts</a:t>
            </a:r>
          </a:p>
          <a:p>
            <a:r>
              <a:rPr lang="en-GB" sz="1600" dirty="0"/>
              <a:t>The government would be expected to prioritise the good of the economy in the long-run. However, short term decision-making might occur due to political pressures e.g. an upcoming general election</a:t>
            </a:r>
          </a:p>
          <a:p>
            <a:endParaRPr lang="en-GB" sz="1600" dirty="0"/>
          </a:p>
        </p:txBody>
      </p:sp>
      <p:sp>
        <p:nvSpPr>
          <p:cNvPr id="18" name="Freeform: Shape 17">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2989" y="1690688"/>
            <a:ext cx="2751011"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638E64CC-49B4-48DB-D315-766E02D0A51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5E6A6D90-487C-9F13-49AF-7E6EB16335F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CCFC226E-E604-EF05-D0EF-816F7662864B}"/>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4281B16-989F-A4B6-9D87-0EBC86EC5D9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593052569"/>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5"/>
          <p:cNvSpPr txBox="1">
            <a:spLocks/>
          </p:cNvSpPr>
          <p:nvPr/>
        </p:nvSpPr>
        <p:spPr>
          <a:xfrm>
            <a:off x="1240022" y="365760"/>
            <a:ext cx="7025402" cy="118872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pPr algn="l">
              <a:lnSpc>
                <a:spcPct val="90000"/>
              </a:lnSpc>
              <a:spcAft>
                <a:spcPts val="600"/>
              </a:spcAft>
            </a:pPr>
            <a:r>
              <a:rPr lang="en-US" sz="2800" kern="1200" dirty="0">
                <a:solidFill>
                  <a:schemeClr val="tx1"/>
                </a:solidFill>
                <a:latin typeface="+mj-lt"/>
                <a:ea typeface="+mj-ea"/>
                <a:cs typeface="+mj-cs"/>
              </a:rPr>
              <a:t>Consider how policy instruments affect</a:t>
            </a:r>
          </a:p>
          <a:p>
            <a:pPr algn="l">
              <a:lnSpc>
                <a:spcPct val="90000"/>
              </a:lnSpc>
              <a:spcAft>
                <a:spcPts val="600"/>
              </a:spcAft>
            </a:pPr>
            <a:r>
              <a:rPr lang="en-US" sz="2800" kern="1200" dirty="0">
                <a:solidFill>
                  <a:schemeClr val="tx1"/>
                </a:solidFill>
                <a:latin typeface="+mj-lt"/>
                <a:ea typeface="+mj-ea"/>
                <a:cs typeface="+mj-cs"/>
              </a:rPr>
              <a:t>other variables</a:t>
            </a:r>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vert="horz" lIns="91440" tIns="45720" rIns="91440" bIns="45720" rtlCol="0" anchor="t">
            <a:normAutofit/>
          </a:bodyPr>
          <a:lstStyle/>
          <a:p>
            <a:pPr marL="457200" lvl="1" indent="-228600" defTabSz="914400">
              <a:spcBef>
                <a:spcPts val="0"/>
              </a:spcBef>
              <a:buClrTx/>
              <a:buSzPct val="95000"/>
            </a:pPr>
            <a:r>
              <a:rPr lang="en-US" sz="1900"/>
              <a:t>Using your understanding of economics consider the consequences for AD and AS under the following:</a:t>
            </a:r>
          </a:p>
          <a:p>
            <a:pPr lvl="2" indent="-228600" defTabSz="914400">
              <a:spcBef>
                <a:spcPts val="0"/>
              </a:spcBef>
            </a:pPr>
            <a:r>
              <a:rPr lang="en-US" sz="1900"/>
              <a:t>How a rise in the interest rate impacts on:</a:t>
            </a:r>
          </a:p>
          <a:p>
            <a:pPr lvl="3" indent="-228600" defTabSz="914400">
              <a:spcBef>
                <a:spcPts val="0"/>
              </a:spcBef>
            </a:pPr>
            <a:r>
              <a:rPr lang="en-US" sz="1900"/>
              <a:t>The exchange rate</a:t>
            </a:r>
          </a:p>
          <a:p>
            <a:pPr lvl="3" indent="-228600" defTabSz="914400">
              <a:spcBef>
                <a:spcPts val="0"/>
              </a:spcBef>
            </a:pPr>
            <a:r>
              <a:rPr lang="en-US" sz="1900"/>
              <a:t>Competitiveness</a:t>
            </a:r>
          </a:p>
          <a:p>
            <a:pPr lvl="3" indent="-228600" defTabSz="914400">
              <a:spcBef>
                <a:spcPts val="0"/>
              </a:spcBef>
            </a:pPr>
            <a:r>
              <a:rPr lang="en-US" sz="1900"/>
              <a:t>Inflation</a:t>
            </a:r>
          </a:p>
          <a:p>
            <a:pPr lvl="3" indent="-228600" defTabSz="914400">
              <a:spcBef>
                <a:spcPts val="0"/>
              </a:spcBef>
            </a:pPr>
            <a:r>
              <a:rPr lang="en-US" sz="1900"/>
              <a:t>Unemployment</a:t>
            </a:r>
          </a:p>
          <a:p>
            <a:pPr lvl="3" indent="-228600" defTabSz="914400">
              <a:spcBef>
                <a:spcPts val="0"/>
              </a:spcBef>
            </a:pPr>
            <a:r>
              <a:rPr lang="en-US" sz="1900"/>
              <a:t>The supply-side of the economy</a:t>
            </a:r>
          </a:p>
          <a:p>
            <a:pPr lvl="2" indent="-228600" defTabSz="914400">
              <a:spcBef>
                <a:spcPts val="0"/>
              </a:spcBef>
            </a:pPr>
            <a:r>
              <a:rPr lang="en-US" sz="1900"/>
              <a:t>An increase in the level of government spending impacts on:</a:t>
            </a:r>
          </a:p>
          <a:p>
            <a:pPr lvl="3" indent="-228600" defTabSz="914400">
              <a:spcBef>
                <a:spcPts val="0"/>
              </a:spcBef>
            </a:pPr>
            <a:r>
              <a:rPr lang="en-US" sz="1900"/>
              <a:t>The amount of money in the economy</a:t>
            </a:r>
          </a:p>
          <a:p>
            <a:pPr lvl="3" indent="-228600" defTabSz="914400">
              <a:spcBef>
                <a:spcPts val="0"/>
              </a:spcBef>
            </a:pPr>
            <a:r>
              <a:rPr lang="en-US" sz="1900"/>
              <a:t>The interest rate</a:t>
            </a:r>
          </a:p>
          <a:p>
            <a:pPr lvl="3" indent="-228600" defTabSz="914400">
              <a:spcBef>
                <a:spcPts val="0"/>
              </a:spcBef>
            </a:pPr>
            <a:r>
              <a:rPr lang="en-US" sz="1900"/>
              <a:t>Competitiveness</a:t>
            </a:r>
          </a:p>
          <a:p>
            <a:pPr lvl="3" indent="-228600" defTabSz="914400">
              <a:spcBef>
                <a:spcPts val="0"/>
              </a:spcBef>
            </a:pPr>
            <a:r>
              <a:rPr lang="en-US" sz="1900"/>
              <a:t>Inflation</a:t>
            </a:r>
          </a:p>
          <a:p>
            <a:pPr lvl="3" indent="-228600" defTabSz="914400">
              <a:spcBef>
                <a:spcPts val="0"/>
              </a:spcBef>
            </a:pPr>
            <a:r>
              <a:rPr lang="en-US" sz="1900"/>
              <a:t>Unemployment</a:t>
            </a:r>
          </a:p>
          <a:p>
            <a:pPr indent="-228600" defTabSz="914400"/>
            <a:endParaRPr lang="en-US" sz="1900"/>
          </a:p>
        </p:txBody>
      </p:sp>
      <p:pic>
        <p:nvPicPr>
          <p:cNvPr id="2" name="Picture 1">
            <a:extLst>
              <a:ext uri="{FF2B5EF4-FFF2-40B4-BE49-F238E27FC236}">
                <a16:creationId xmlns:a16="http://schemas.microsoft.com/office/drawing/2014/main" id="{5D9B71AF-208F-FE33-5D37-4D9A273F9E0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5D987742-16EA-24E5-3917-51636FEA8B3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5DDEB2E7-CFA7-9359-55A8-D97B04DD0FA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96A730-C7C8-5179-3B5A-24C4E13006F6}"/>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08724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4BB7-BD06-4920-B681-FFCDE0335A31}"/>
              </a:ext>
            </a:extLst>
          </p:cNvPr>
          <p:cNvSpPr>
            <a:spLocks noGrp="1"/>
          </p:cNvSpPr>
          <p:nvPr>
            <p:ph type="title"/>
          </p:nvPr>
        </p:nvSpPr>
        <p:spPr>
          <a:xfrm>
            <a:off x="628650" y="3356992"/>
            <a:ext cx="7886700" cy="1325563"/>
          </a:xfrm>
        </p:spPr>
        <p:txBody>
          <a:bodyPr>
            <a:normAutofit/>
          </a:bodyPr>
          <a:lstStyle/>
          <a:p>
            <a:pPr defTabSz="914400">
              <a:spcBef>
                <a:spcPts val="1000"/>
              </a:spcBef>
            </a:pPr>
            <a:r>
              <a:rPr lang="en-GB" sz="2000" b="1" dirty="0"/>
              <a:t>Discuss the impact of higher interest rates on dealing with high inflation?</a:t>
            </a:r>
            <a:endParaRPr lang="en-US" sz="2000" b="1" dirty="0"/>
          </a:p>
        </p:txBody>
      </p:sp>
      <p:sp>
        <p:nvSpPr>
          <p:cNvPr id="3" name="Content Placeholder 2">
            <a:extLst>
              <a:ext uri="{FF2B5EF4-FFF2-40B4-BE49-F238E27FC236}">
                <a16:creationId xmlns:a16="http://schemas.microsoft.com/office/drawing/2014/main" id="{9CF4783A-DE30-4571-91FC-654E49DBB823}"/>
              </a:ext>
            </a:extLst>
          </p:cNvPr>
          <p:cNvSpPr>
            <a:spLocks noGrp="1"/>
          </p:cNvSpPr>
          <p:nvPr>
            <p:ph idx="1"/>
          </p:nvPr>
        </p:nvSpPr>
        <p:spPr>
          <a:xfrm>
            <a:off x="628650" y="4293096"/>
            <a:ext cx="7886700" cy="1883866"/>
          </a:xfrm>
        </p:spPr>
        <p:txBody>
          <a:bodyPr>
            <a:normAutofit fontScale="70000" lnSpcReduction="20000"/>
          </a:bodyPr>
          <a:lstStyle/>
          <a:p>
            <a:r>
              <a:rPr lang="en-GB" sz="2400" b="1" dirty="0">
                <a:solidFill>
                  <a:srgbClr val="00B050"/>
                </a:solidFill>
                <a:latin typeface="Calibri" panose="020F0502020204030204" pitchFamily="34" charset="0"/>
              </a:rPr>
              <a:t>Incentivise saving, Marginal Propensity Save rises, Consumption falls, AD components © (greatest component 65%) falls and thus AD falls. AD shift to left diagram. Leads to fall in inflation. This is dependent on it being demand pull and not cost push inflation? We are a heavy importer on Price inelastic goods such as gas?</a:t>
            </a:r>
            <a:endParaRPr lang="en-GB" b="1" dirty="0">
              <a:solidFill>
                <a:srgbClr val="00B050"/>
              </a:solidFill>
              <a:latin typeface="-apple-system"/>
            </a:endParaRPr>
          </a:p>
          <a:p>
            <a:r>
              <a:rPr lang="en-GB" sz="2400" b="1" dirty="0">
                <a:solidFill>
                  <a:srgbClr val="00B050"/>
                </a:solidFill>
                <a:latin typeface="Calibri" panose="020F0502020204030204" pitchFamily="34" charset="0"/>
              </a:rPr>
              <a:t>DIAGRAM – Left shift in AD</a:t>
            </a:r>
            <a:endParaRPr lang="en-GB" b="1" dirty="0">
              <a:solidFill>
                <a:srgbClr val="00B050"/>
              </a:solidFill>
              <a:latin typeface="-apple-system"/>
            </a:endParaRPr>
          </a:p>
          <a:p>
            <a:r>
              <a:rPr lang="en-GB" sz="2400" b="1" dirty="0">
                <a:solidFill>
                  <a:srgbClr val="00B050"/>
                </a:solidFill>
                <a:latin typeface="Calibri" panose="020F0502020204030204" pitchFamily="34" charset="0"/>
              </a:rPr>
              <a:t>Increase cost of borrowing, lower investment AD Component (I), less firms investing into the economy, less growth, LRAS/AD shifting potentially? FDI may actually increase and not reduce inflation due to hot money flows.</a:t>
            </a:r>
          </a:p>
          <a:p>
            <a:pPr marL="0" indent="0">
              <a:buNone/>
            </a:pPr>
            <a:endParaRPr lang="en-GB" dirty="0"/>
          </a:p>
        </p:txBody>
      </p:sp>
      <p:pic>
        <p:nvPicPr>
          <p:cNvPr id="4" name="Picture 3">
            <a:extLst>
              <a:ext uri="{FF2B5EF4-FFF2-40B4-BE49-F238E27FC236}">
                <a16:creationId xmlns:a16="http://schemas.microsoft.com/office/drawing/2014/main" id="{4D5B1F82-E339-0EE6-42CA-151F08107AB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CCD97AB4-B5D7-E807-D18C-F71F17C1787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745812A3-84B1-81F8-0F88-CB34F68C8D25}"/>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71F6A21-025F-A689-FB1F-32FBC70CD91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7275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1D35816-CFD6-9981-136F-B1B64C305B25}"/>
              </a:ext>
            </a:extLst>
          </p:cNvPr>
          <p:cNvSpPr>
            <a:spLocks noGrp="1"/>
          </p:cNvSpPr>
          <p:nvPr>
            <p:ph type="title"/>
          </p:nvPr>
        </p:nvSpPr>
        <p:spPr>
          <a:xfrm>
            <a:off x="515125" y="591344"/>
            <a:ext cx="2400300" cy="5585619"/>
          </a:xfrm>
        </p:spPr>
        <p:txBody>
          <a:bodyPr>
            <a:normAutofit/>
          </a:bodyPr>
          <a:lstStyle/>
          <a:p>
            <a:pPr>
              <a:spcBef>
                <a:spcPts val="750"/>
              </a:spcBef>
            </a:pPr>
            <a:r>
              <a:rPr lang="en-US">
                <a:solidFill>
                  <a:srgbClr val="FFFFFF"/>
                </a:solidFill>
                <a:ea typeface="+mj-lt"/>
                <a:cs typeface="+mj-lt"/>
              </a:rPr>
              <a:t>Effect of higher interest rates</a:t>
            </a:r>
            <a:endParaRPr lang="en-US">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Subtitle 5">
            <a:extLst>
              <a:ext uri="{FF2B5EF4-FFF2-40B4-BE49-F238E27FC236}">
                <a16:creationId xmlns:a16="http://schemas.microsoft.com/office/drawing/2014/main" id="{0F4CC22F-0F1C-99AD-4B09-ED50CC214EC8}"/>
              </a:ext>
            </a:extLst>
          </p:cNvPr>
          <p:cNvSpPr>
            <a:spLocks noGrp="1"/>
          </p:cNvSpPr>
          <p:nvPr>
            <p:ph idx="1"/>
          </p:nvPr>
        </p:nvSpPr>
        <p:spPr>
          <a:xfrm>
            <a:off x="3335481" y="591344"/>
            <a:ext cx="5179868" cy="5585619"/>
          </a:xfrm>
        </p:spPr>
        <p:txBody>
          <a:bodyPr vert="horz" lIns="91440" tIns="45720" rIns="91440" bIns="45720" rtlCol="0" anchor="ctr">
            <a:normAutofit/>
          </a:bodyPr>
          <a:lstStyle/>
          <a:p>
            <a:r>
              <a:rPr lang="en-US" sz="1300">
                <a:cs typeface="Calibri"/>
              </a:rPr>
              <a:t>Increases the cost of borrowing. </a:t>
            </a:r>
            <a:endParaRPr lang="en-US" sz="1300"/>
          </a:p>
          <a:p>
            <a:endParaRPr lang="en-US" sz="1300">
              <a:cs typeface="Calibri"/>
            </a:endParaRPr>
          </a:p>
          <a:p>
            <a:r>
              <a:rPr lang="en-US" sz="1300">
                <a:cs typeface="Calibri"/>
              </a:rPr>
              <a:t>Increase in mortgage interest payments. </a:t>
            </a:r>
          </a:p>
          <a:p>
            <a:endParaRPr lang="en-US" sz="1300">
              <a:cs typeface="Calibri"/>
            </a:endParaRPr>
          </a:p>
          <a:p>
            <a:r>
              <a:rPr lang="en-US" sz="1300">
                <a:cs typeface="Calibri"/>
              </a:rPr>
              <a:t>Increased incentive to save rather than spend. </a:t>
            </a:r>
          </a:p>
          <a:p>
            <a:endParaRPr lang="en-US" sz="1300">
              <a:cs typeface="Calibri"/>
            </a:endParaRPr>
          </a:p>
          <a:p>
            <a:r>
              <a:rPr lang="en-US" sz="1300">
                <a:cs typeface="Calibri"/>
              </a:rPr>
              <a:t>Higher interest rates increase the value of a currency (Due to hot money flows, investors are more likely to save in British banks if UK rates are higher than other countries) A stronger Pound makes UK exports less competitive – reducing exports and increasing imports. This has the effect of reducing aggregate demand in the economy.</a:t>
            </a:r>
          </a:p>
          <a:p>
            <a:endParaRPr lang="en-US" sz="1300">
              <a:cs typeface="Calibri"/>
            </a:endParaRPr>
          </a:p>
          <a:p>
            <a:r>
              <a:rPr lang="en-US" sz="1300">
                <a:cs typeface="Calibri"/>
              </a:rPr>
              <a:t>Rising interest rates affect both consumers and firms.</a:t>
            </a:r>
          </a:p>
          <a:p>
            <a:endParaRPr lang="en-US" sz="1300">
              <a:cs typeface="Calibri"/>
            </a:endParaRPr>
          </a:p>
          <a:p>
            <a:r>
              <a:rPr lang="en-US" sz="1300">
                <a:cs typeface="Calibri"/>
              </a:rPr>
              <a:t> Government debt interest payments increase.  </a:t>
            </a:r>
          </a:p>
          <a:p>
            <a:endParaRPr lang="en-US" sz="1300">
              <a:cs typeface="Calibri"/>
            </a:endParaRPr>
          </a:p>
          <a:p>
            <a:r>
              <a:rPr lang="en-US" sz="1300">
                <a:cs typeface="Calibri"/>
              </a:rPr>
              <a:t>Reduced confidence. Interest rates affect consumer and business confidence. A rise in interest rates discourages investment; it makes firms and consumers less willing to take out risky investments and purchases.</a:t>
            </a:r>
            <a:endParaRPr lang="en-US" sz="1300"/>
          </a:p>
        </p:txBody>
      </p:sp>
      <p:pic>
        <p:nvPicPr>
          <p:cNvPr id="2" name="Picture 1">
            <a:extLst>
              <a:ext uri="{FF2B5EF4-FFF2-40B4-BE49-F238E27FC236}">
                <a16:creationId xmlns:a16="http://schemas.microsoft.com/office/drawing/2014/main" id="{2D0817A2-90CA-939F-AF20-5CCCE6F6297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68B13FEE-3B58-0876-1C5E-2CA97F1E186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9CFE8A4C-1E10-48F7-504F-284E87765ECD}"/>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9B1952D-78C6-2D8A-1CF4-DFB08699AEF8}"/>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13067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58FF-91A4-405F-9952-63AAF857EFAF}"/>
              </a:ext>
            </a:extLst>
          </p:cNvPr>
          <p:cNvSpPr>
            <a:spLocks noGrp="1"/>
          </p:cNvSpPr>
          <p:nvPr>
            <p:ph type="title"/>
          </p:nvPr>
        </p:nvSpPr>
        <p:spPr/>
        <p:txBody>
          <a:bodyPr/>
          <a:lstStyle/>
          <a:p>
            <a:r>
              <a:rPr lang="en-GB" dirty="0"/>
              <a:t>Discuss the most effective policy to reduce inflation.</a:t>
            </a:r>
          </a:p>
        </p:txBody>
      </p:sp>
      <p:sp>
        <p:nvSpPr>
          <p:cNvPr id="3" name="Content Placeholder 2">
            <a:extLst>
              <a:ext uri="{FF2B5EF4-FFF2-40B4-BE49-F238E27FC236}">
                <a16:creationId xmlns:a16="http://schemas.microsoft.com/office/drawing/2014/main" id="{7572334B-31C5-458D-A447-B54F17374433}"/>
              </a:ext>
            </a:extLst>
          </p:cNvPr>
          <p:cNvSpPr>
            <a:spLocks noGrp="1"/>
          </p:cNvSpPr>
          <p:nvPr>
            <p:ph idx="1"/>
          </p:nvPr>
        </p:nvSpPr>
        <p:spPr/>
        <p:txBody>
          <a:bodyPr/>
          <a:lstStyle/>
          <a:p>
            <a:pPr lvl="1"/>
            <a:endParaRPr lang="en-GB" dirty="0"/>
          </a:p>
        </p:txBody>
      </p:sp>
      <p:pic>
        <p:nvPicPr>
          <p:cNvPr id="4" name="Picture 3">
            <a:extLst>
              <a:ext uri="{FF2B5EF4-FFF2-40B4-BE49-F238E27FC236}">
                <a16:creationId xmlns:a16="http://schemas.microsoft.com/office/drawing/2014/main" id="{7C833209-CC2E-1FB2-6530-37CA4754B13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5" name="Picture 4">
            <a:extLst>
              <a:ext uri="{FF2B5EF4-FFF2-40B4-BE49-F238E27FC236}">
                <a16:creationId xmlns:a16="http://schemas.microsoft.com/office/drawing/2014/main" id="{03E3EBCD-D61E-6A3B-3C6D-A8E3DD46736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316F6E30-98FA-7548-F7B8-011EDDF08F19}"/>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EC7F238-73B0-BF48-CA66-92E87857149C}"/>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637818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032C13F49FB47BF5EE4A5A6BF83A0" ma:contentTypeVersion="4" ma:contentTypeDescription="Create a new document." ma:contentTypeScope="" ma:versionID="627ce39c4e419775df0982b0470750b4">
  <xsd:schema xmlns:xsd="http://www.w3.org/2001/XMLSchema" xmlns:xs="http://www.w3.org/2001/XMLSchema" xmlns:p="http://schemas.microsoft.com/office/2006/metadata/properties" xmlns:ns2="52c89d63-6a20-4f5c-977c-79d31da25a80" targetNamespace="http://schemas.microsoft.com/office/2006/metadata/properties" ma:root="true" ma:fieldsID="9962f4622fd55fda8fa6f4dc93429848" ns2:_="">
    <xsd:import namespace="52c89d63-6a20-4f5c-977c-79d31da25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89d63-6a20-4f5c-977c-79d31da25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94AF1F-E1F8-4B34-A6E8-CCCFE935E782}">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E5863B50-8B71-4FE4-AA02-D00FE563590E}">
  <ds:schemaRefs>
    <ds:schemaRef ds:uri="http://schemas.microsoft.com/office/2006/metadata/contentType"/>
    <ds:schemaRef ds:uri="http://schemas.microsoft.com/office/2006/metadata/properties/metaAttributes"/>
    <ds:schemaRef ds:uri="http://www.w3.org/2000/xmlns/"/>
    <ds:schemaRef ds:uri="http://www.w3.org/2001/XMLSchema"/>
    <ds:schemaRef ds:uri="52c89d63-6a20-4f5c-977c-79d31da25a8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1AFAEE-766C-4D4E-BEAF-1306D3DDCF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2668</TotalTime>
  <Words>6583</Words>
  <Application>Microsoft Office PowerPoint</Application>
  <PresentationFormat>On-screen Show (4:3)</PresentationFormat>
  <Paragraphs>664</Paragraphs>
  <Slides>64</Slides>
  <Notes>42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-apple-system</vt:lpstr>
      <vt:lpstr>Arial</vt:lpstr>
      <vt:lpstr>Calibri</vt:lpstr>
      <vt:lpstr>Calibri Light</vt:lpstr>
      <vt:lpstr>gg sans</vt:lpstr>
      <vt:lpstr>Times New Roman</vt:lpstr>
      <vt:lpstr>Wingdings</vt:lpstr>
      <vt:lpstr>Office Theme</vt:lpstr>
      <vt:lpstr>4.4.2 Demand-side policies </vt:lpstr>
      <vt:lpstr>Learning Objectives</vt:lpstr>
      <vt:lpstr>Interest rates</vt:lpstr>
      <vt:lpstr>Discuss the impact of higher interest rates on dealing with high inflation? </vt:lpstr>
      <vt:lpstr>Effects of increase in interest rates</vt:lpstr>
      <vt:lpstr>Task</vt:lpstr>
      <vt:lpstr>Discuss the impact of higher interest rates on dealing with high inflation?</vt:lpstr>
      <vt:lpstr>Effect of higher interest rates</vt:lpstr>
      <vt:lpstr>Discuss the most effective policy to reduce inflation.</vt:lpstr>
      <vt:lpstr>Discuss the most effective policy to reduce inflation.</vt:lpstr>
      <vt:lpstr>Task</vt:lpstr>
      <vt:lpstr>Task 3: Discuss whether this Is this a bad thing for an economy?</vt:lpstr>
      <vt:lpstr>Task 3: Discuss whether this Is this a bad thing for an economy?</vt:lpstr>
      <vt:lpstr>Inflation</vt:lpstr>
      <vt:lpstr>Summary of Main causes of inflation</vt:lpstr>
      <vt:lpstr>Demand Pull Inflation</vt:lpstr>
      <vt:lpstr>Cost-push inflation </vt:lpstr>
      <vt:lpstr>Task</vt:lpstr>
      <vt:lpstr>Fiscal Policy</vt:lpstr>
      <vt:lpstr>Fiscal policy goals</vt:lpstr>
      <vt:lpstr>Fiscal policy instruments</vt:lpstr>
      <vt:lpstr>Fiscal policy instruments</vt:lpstr>
      <vt:lpstr>Task: Cutting corporation tax will create economic growth. Discuss.</vt:lpstr>
      <vt:lpstr>Increase in AD </vt:lpstr>
      <vt:lpstr>Increase in LRAS</vt:lpstr>
      <vt:lpstr>Decrease in AD</vt:lpstr>
      <vt:lpstr>Strengths and weaknesses of fiscal policy</vt:lpstr>
      <vt:lpstr>Strengths and weaknesses of fiscal policy</vt:lpstr>
      <vt:lpstr>Direct and indirect taxation</vt:lpstr>
      <vt:lpstr>Strengths and weaknesses –  is fiscal policy effective?</vt:lpstr>
      <vt:lpstr>Task: Discuss whether indirect taxes are the most effective way of reducing smoking. </vt:lpstr>
      <vt:lpstr>Multiple choice 1</vt:lpstr>
      <vt:lpstr>Multiple choice 2</vt:lpstr>
      <vt:lpstr>Multiple choice 3</vt:lpstr>
      <vt:lpstr>Multiple choice 4</vt:lpstr>
      <vt:lpstr>Sources of Tax Revenue</vt:lpstr>
      <vt:lpstr>Monetary policy: a definition</vt:lpstr>
      <vt:lpstr>Monetary policy goals</vt:lpstr>
      <vt:lpstr>How does monetary policy work?</vt:lpstr>
      <vt:lpstr>The Monetary Policy Committee (MPC)</vt:lpstr>
      <vt:lpstr>Interest rates</vt:lpstr>
      <vt:lpstr>Interest rates in the UK</vt:lpstr>
      <vt:lpstr>Task</vt:lpstr>
      <vt:lpstr>Interest rates and the exchange rate</vt:lpstr>
      <vt:lpstr>Asset purchases to increase the  money supply (quantitative easing)</vt:lpstr>
      <vt:lpstr>The impact of changing the level of AD on the economy as a whole</vt:lpstr>
      <vt:lpstr>Expansionary monetary policy </vt:lpstr>
      <vt:lpstr>Contractionary monetary policy </vt:lpstr>
      <vt:lpstr>Strengths and weaknesses –  is monetary policy effective?</vt:lpstr>
      <vt:lpstr>Plenary</vt:lpstr>
      <vt:lpstr>Multiple choice 2</vt:lpstr>
      <vt:lpstr>Multiple choice 3</vt:lpstr>
      <vt:lpstr>Multiple choice 4</vt:lpstr>
      <vt:lpstr>Multiple choice 5</vt:lpstr>
      <vt:lpstr>How investment, job creation and economic growth can be encouraged</vt:lpstr>
      <vt:lpstr>How investment, job creation and economic growth can be encouraged</vt:lpstr>
      <vt:lpstr>Time lags involved</vt:lpstr>
      <vt:lpstr>Trade-offs</vt:lpstr>
      <vt:lpstr> Links between objectives </vt:lpstr>
      <vt:lpstr> Possible conflicts</vt:lpstr>
      <vt:lpstr>Negative output gaps: inflation and unemployment</vt:lpstr>
      <vt:lpstr>Positive output gaps: inflation and unemployment</vt:lpstr>
      <vt:lpstr>conflicts between fiscal policy  and inflation targets</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581</cp:revision>
  <dcterms:created xsi:type="dcterms:W3CDTF">2009-08-01T13:37:35Z</dcterms:created>
  <dcterms:modified xsi:type="dcterms:W3CDTF">2025-03-18T11:40:26Z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0x0101002F4032C13F49FB47BF5EE4A5A6BF83A0</vt:lpwstr>
  </property>
</Properties>
</file>