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ink/ink1.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ink/ink2.xml" ContentType="application/inkml+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1.xml" ContentType="application/vnd.openxmlformats-officedocument.presentationml.notesSlide+xml"/>
  <Override PartName="/ppt/ink/ink3.xml" ContentType="application/inkml+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ink/ink4.xml" ContentType="application/inkml+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2.xml" ContentType="application/vnd.openxmlformats-officedocument.presentationml.tag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6.xml" ContentType="application/vnd.openxmlformats-officedocument.presentationml.notesSlide+xml"/>
  <Override PartName="/ppt/tags/tag3.xml" ContentType="application/vnd.openxmlformats-officedocument.presentationml.tags+xml"/>
  <Override PartName="/ppt/notesSlides/notesSlide2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1.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ags/tag4.xml" ContentType="application/vnd.openxmlformats-officedocument.presentationml.tags+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48"/>
  </p:notesMasterIdLst>
  <p:handoutMasterIdLst>
    <p:handoutMasterId r:id="rId49"/>
  </p:handoutMasterIdLst>
  <p:sldIdLst>
    <p:sldId id="314" r:id="rId5"/>
    <p:sldId id="316" r:id="rId6"/>
    <p:sldId id="315" r:id="rId7"/>
    <p:sldId id="260" r:id="rId8"/>
    <p:sldId id="280" r:id="rId9"/>
    <p:sldId id="281" r:id="rId10"/>
    <p:sldId id="282" r:id="rId11"/>
    <p:sldId id="283" r:id="rId12"/>
    <p:sldId id="285" r:id="rId13"/>
    <p:sldId id="286" r:id="rId14"/>
    <p:sldId id="287" r:id="rId15"/>
    <p:sldId id="288" r:id="rId16"/>
    <p:sldId id="289" r:id="rId17"/>
    <p:sldId id="290" r:id="rId18"/>
    <p:sldId id="291" r:id="rId19"/>
    <p:sldId id="317" r:id="rId20"/>
    <p:sldId id="292" r:id="rId21"/>
    <p:sldId id="318" r:id="rId22"/>
    <p:sldId id="311" r:id="rId23"/>
    <p:sldId id="312" r:id="rId24"/>
    <p:sldId id="295" r:id="rId25"/>
    <p:sldId id="296" r:id="rId26"/>
    <p:sldId id="297" r:id="rId27"/>
    <p:sldId id="304" r:id="rId28"/>
    <p:sldId id="305" r:id="rId29"/>
    <p:sldId id="306" r:id="rId30"/>
    <p:sldId id="307" r:id="rId31"/>
    <p:sldId id="308" r:id="rId32"/>
    <p:sldId id="309" r:id="rId33"/>
    <p:sldId id="313" r:id="rId34"/>
    <p:sldId id="323" r:id="rId35"/>
    <p:sldId id="321" r:id="rId36"/>
    <p:sldId id="326" r:id="rId37"/>
    <p:sldId id="322" r:id="rId38"/>
    <p:sldId id="298" r:id="rId39"/>
    <p:sldId id="299" r:id="rId40"/>
    <p:sldId id="324" r:id="rId41"/>
    <p:sldId id="300" r:id="rId42"/>
    <p:sldId id="301" r:id="rId43"/>
    <p:sldId id="302" r:id="rId44"/>
    <p:sldId id="303" r:id="rId45"/>
    <p:sldId id="258" r:id="rId46"/>
    <p:sldId id="325"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58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diagrams/_rels/data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B04852-9CDF-4FC3-8E8A-A2618478E24D}" type="doc">
      <dgm:prSet loTypeId="urn:microsoft.com/office/officeart/2016/7/layout/BasicLinearProcessNumbered" loCatId="process" qsTypeId="urn:microsoft.com/office/officeart/2005/8/quickstyle/simple1" qsCatId="simple" csTypeId="urn:microsoft.com/office/officeart/2005/8/colors/colorful1" csCatId="colorful"/>
      <dgm:spPr/>
      <dgm:t>
        <a:bodyPr/>
        <a:lstStyle/>
        <a:p>
          <a:endParaRPr lang="en-US"/>
        </a:p>
      </dgm:t>
    </dgm:pt>
    <dgm:pt modelId="{7270BD1C-CD3E-4386-8712-B69D17B263B2}">
      <dgm:prSet/>
      <dgm:spPr/>
      <dgm:t>
        <a:bodyPr/>
        <a:lstStyle/>
        <a:p>
          <a:r>
            <a:rPr lang="en-GB"/>
            <a:t>Write a definition of demand and supply.</a:t>
          </a:r>
          <a:endParaRPr lang="en-US"/>
        </a:p>
      </dgm:t>
    </dgm:pt>
    <dgm:pt modelId="{CC93571F-712F-49D6-A31D-69E78035769A}" type="parTrans" cxnId="{5A998C25-01BA-4F11-9A5B-E69F046C5EE4}">
      <dgm:prSet/>
      <dgm:spPr/>
      <dgm:t>
        <a:bodyPr/>
        <a:lstStyle/>
        <a:p>
          <a:endParaRPr lang="en-US"/>
        </a:p>
      </dgm:t>
    </dgm:pt>
    <dgm:pt modelId="{3BC15081-D13B-4635-AA6E-49EC78BDF011}" type="sibTrans" cxnId="{5A998C25-01BA-4F11-9A5B-E69F046C5EE4}">
      <dgm:prSet phldrT="1" phldr="0"/>
      <dgm:spPr/>
      <dgm:t>
        <a:bodyPr/>
        <a:lstStyle/>
        <a:p>
          <a:r>
            <a:rPr lang="en-US"/>
            <a:t>1</a:t>
          </a:r>
        </a:p>
      </dgm:t>
    </dgm:pt>
    <dgm:pt modelId="{B214687E-E2E4-4BF5-BE7A-5ACE31562B0A}">
      <dgm:prSet/>
      <dgm:spPr/>
      <dgm:t>
        <a:bodyPr/>
        <a:lstStyle/>
        <a:p>
          <a:r>
            <a:rPr lang="en-GB"/>
            <a:t>Draw a demand and supply curve.</a:t>
          </a:r>
          <a:endParaRPr lang="en-US"/>
        </a:p>
      </dgm:t>
    </dgm:pt>
    <dgm:pt modelId="{BF324424-CE43-4473-AA5A-8B39CEB3DC84}" type="parTrans" cxnId="{FC3DFF47-43B1-4CCE-A30E-671978196A9F}">
      <dgm:prSet/>
      <dgm:spPr/>
      <dgm:t>
        <a:bodyPr/>
        <a:lstStyle/>
        <a:p>
          <a:endParaRPr lang="en-US"/>
        </a:p>
      </dgm:t>
    </dgm:pt>
    <dgm:pt modelId="{46C74D6D-EC6F-44D9-AA7E-41D7B2F6327A}" type="sibTrans" cxnId="{FC3DFF47-43B1-4CCE-A30E-671978196A9F}">
      <dgm:prSet phldrT="2" phldr="0"/>
      <dgm:spPr/>
      <dgm:t>
        <a:bodyPr/>
        <a:lstStyle/>
        <a:p>
          <a:r>
            <a:rPr lang="en-US"/>
            <a:t>2</a:t>
          </a:r>
        </a:p>
      </dgm:t>
    </dgm:pt>
    <dgm:pt modelId="{D7E49113-D728-4703-982B-FA8AEBF5B1BF}">
      <dgm:prSet/>
      <dgm:spPr/>
      <dgm:t>
        <a:bodyPr/>
        <a:lstStyle/>
        <a:p>
          <a:r>
            <a:rPr lang="en-GB"/>
            <a:t>Write a definition of aggregate demand and aggregate supply</a:t>
          </a:r>
          <a:endParaRPr lang="en-US"/>
        </a:p>
      </dgm:t>
    </dgm:pt>
    <dgm:pt modelId="{5449748E-019A-426A-89ED-0865BF048B1B}" type="parTrans" cxnId="{FBD62D4B-12DB-4447-9CC2-046630F13855}">
      <dgm:prSet/>
      <dgm:spPr/>
      <dgm:t>
        <a:bodyPr/>
        <a:lstStyle/>
        <a:p>
          <a:endParaRPr lang="en-US"/>
        </a:p>
      </dgm:t>
    </dgm:pt>
    <dgm:pt modelId="{3528DB9A-1A94-4335-8C8E-A7677E0E56CF}" type="sibTrans" cxnId="{FBD62D4B-12DB-4447-9CC2-046630F13855}">
      <dgm:prSet phldrT="3" phldr="0"/>
      <dgm:spPr/>
      <dgm:t>
        <a:bodyPr/>
        <a:lstStyle/>
        <a:p>
          <a:r>
            <a:rPr lang="en-US"/>
            <a:t>3</a:t>
          </a:r>
        </a:p>
      </dgm:t>
    </dgm:pt>
    <dgm:pt modelId="{E9A1B30C-ABB0-4D50-B69D-B7A79ADD3C89}" type="pres">
      <dgm:prSet presAssocID="{92B04852-9CDF-4FC3-8E8A-A2618478E24D}" presName="Name0" presStyleCnt="0">
        <dgm:presLayoutVars>
          <dgm:animLvl val="lvl"/>
          <dgm:resizeHandles val="exact"/>
        </dgm:presLayoutVars>
      </dgm:prSet>
      <dgm:spPr/>
    </dgm:pt>
    <dgm:pt modelId="{6B9F98A5-79E8-4502-9F0A-016FDC715EB2}" type="pres">
      <dgm:prSet presAssocID="{7270BD1C-CD3E-4386-8712-B69D17B263B2}" presName="compositeNode" presStyleCnt="0">
        <dgm:presLayoutVars>
          <dgm:bulletEnabled val="1"/>
        </dgm:presLayoutVars>
      </dgm:prSet>
      <dgm:spPr/>
    </dgm:pt>
    <dgm:pt modelId="{39090C4F-E82D-4ECB-A201-1236087BA59E}" type="pres">
      <dgm:prSet presAssocID="{7270BD1C-CD3E-4386-8712-B69D17B263B2}" presName="bgRect" presStyleLbl="bgAccFollowNode1" presStyleIdx="0" presStyleCnt="3"/>
      <dgm:spPr/>
    </dgm:pt>
    <dgm:pt modelId="{39ECBD6A-FE9A-444B-950A-4AC4360872D1}" type="pres">
      <dgm:prSet presAssocID="{3BC15081-D13B-4635-AA6E-49EC78BDF011}" presName="sibTransNodeCircle" presStyleLbl="alignNode1" presStyleIdx="0" presStyleCnt="6">
        <dgm:presLayoutVars>
          <dgm:chMax val="0"/>
          <dgm:bulletEnabled/>
        </dgm:presLayoutVars>
      </dgm:prSet>
      <dgm:spPr/>
    </dgm:pt>
    <dgm:pt modelId="{DC7EFF29-E9CE-4CE2-8E12-ECA04CF042BA}" type="pres">
      <dgm:prSet presAssocID="{7270BD1C-CD3E-4386-8712-B69D17B263B2}" presName="bottomLine" presStyleLbl="alignNode1" presStyleIdx="1" presStyleCnt="6">
        <dgm:presLayoutVars/>
      </dgm:prSet>
      <dgm:spPr/>
    </dgm:pt>
    <dgm:pt modelId="{A7BE2C60-C227-462A-A31E-0D3095D0459B}" type="pres">
      <dgm:prSet presAssocID="{7270BD1C-CD3E-4386-8712-B69D17B263B2}" presName="nodeText" presStyleLbl="bgAccFollowNode1" presStyleIdx="0" presStyleCnt="3">
        <dgm:presLayoutVars>
          <dgm:bulletEnabled val="1"/>
        </dgm:presLayoutVars>
      </dgm:prSet>
      <dgm:spPr/>
    </dgm:pt>
    <dgm:pt modelId="{B3B74946-2529-4F25-90D5-C41E88166BF6}" type="pres">
      <dgm:prSet presAssocID="{3BC15081-D13B-4635-AA6E-49EC78BDF011}" presName="sibTrans" presStyleCnt="0"/>
      <dgm:spPr/>
    </dgm:pt>
    <dgm:pt modelId="{78969F76-3C95-4062-A06B-CB3DF2A2E47B}" type="pres">
      <dgm:prSet presAssocID="{B214687E-E2E4-4BF5-BE7A-5ACE31562B0A}" presName="compositeNode" presStyleCnt="0">
        <dgm:presLayoutVars>
          <dgm:bulletEnabled val="1"/>
        </dgm:presLayoutVars>
      </dgm:prSet>
      <dgm:spPr/>
    </dgm:pt>
    <dgm:pt modelId="{DAD92D8D-FD8D-4EA3-9B11-7543D29F5529}" type="pres">
      <dgm:prSet presAssocID="{B214687E-E2E4-4BF5-BE7A-5ACE31562B0A}" presName="bgRect" presStyleLbl="bgAccFollowNode1" presStyleIdx="1" presStyleCnt="3"/>
      <dgm:spPr/>
    </dgm:pt>
    <dgm:pt modelId="{FD4E83CD-9405-42EA-8CDA-A286CCA183C3}" type="pres">
      <dgm:prSet presAssocID="{46C74D6D-EC6F-44D9-AA7E-41D7B2F6327A}" presName="sibTransNodeCircle" presStyleLbl="alignNode1" presStyleIdx="2" presStyleCnt="6">
        <dgm:presLayoutVars>
          <dgm:chMax val="0"/>
          <dgm:bulletEnabled/>
        </dgm:presLayoutVars>
      </dgm:prSet>
      <dgm:spPr/>
    </dgm:pt>
    <dgm:pt modelId="{EA85C44E-3015-450E-9D6A-BEE28B78BCE0}" type="pres">
      <dgm:prSet presAssocID="{B214687E-E2E4-4BF5-BE7A-5ACE31562B0A}" presName="bottomLine" presStyleLbl="alignNode1" presStyleIdx="3" presStyleCnt="6">
        <dgm:presLayoutVars/>
      </dgm:prSet>
      <dgm:spPr/>
    </dgm:pt>
    <dgm:pt modelId="{693E8777-DA57-4545-9BFB-59EFD51F866F}" type="pres">
      <dgm:prSet presAssocID="{B214687E-E2E4-4BF5-BE7A-5ACE31562B0A}" presName="nodeText" presStyleLbl="bgAccFollowNode1" presStyleIdx="1" presStyleCnt="3">
        <dgm:presLayoutVars>
          <dgm:bulletEnabled val="1"/>
        </dgm:presLayoutVars>
      </dgm:prSet>
      <dgm:spPr/>
    </dgm:pt>
    <dgm:pt modelId="{1E43BF48-E07C-466B-8AE4-69B9A3669B36}" type="pres">
      <dgm:prSet presAssocID="{46C74D6D-EC6F-44D9-AA7E-41D7B2F6327A}" presName="sibTrans" presStyleCnt="0"/>
      <dgm:spPr/>
    </dgm:pt>
    <dgm:pt modelId="{CC4EE69D-6D18-4963-A021-A08D6E13BC41}" type="pres">
      <dgm:prSet presAssocID="{D7E49113-D728-4703-982B-FA8AEBF5B1BF}" presName="compositeNode" presStyleCnt="0">
        <dgm:presLayoutVars>
          <dgm:bulletEnabled val="1"/>
        </dgm:presLayoutVars>
      </dgm:prSet>
      <dgm:spPr/>
    </dgm:pt>
    <dgm:pt modelId="{B3ADE40B-42AD-47FD-9415-A37AD7A2BCEA}" type="pres">
      <dgm:prSet presAssocID="{D7E49113-D728-4703-982B-FA8AEBF5B1BF}" presName="bgRect" presStyleLbl="bgAccFollowNode1" presStyleIdx="2" presStyleCnt="3"/>
      <dgm:spPr/>
    </dgm:pt>
    <dgm:pt modelId="{30689411-6D65-4F72-A437-E500E03D84C8}" type="pres">
      <dgm:prSet presAssocID="{3528DB9A-1A94-4335-8C8E-A7677E0E56CF}" presName="sibTransNodeCircle" presStyleLbl="alignNode1" presStyleIdx="4" presStyleCnt="6">
        <dgm:presLayoutVars>
          <dgm:chMax val="0"/>
          <dgm:bulletEnabled/>
        </dgm:presLayoutVars>
      </dgm:prSet>
      <dgm:spPr/>
    </dgm:pt>
    <dgm:pt modelId="{A864A3D5-240F-4817-BB9A-D58BFED3B381}" type="pres">
      <dgm:prSet presAssocID="{D7E49113-D728-4703-982B-FA8AEBF5B1BF}" presName="bottomLine" presStyleLbl="alignNode1" presStyleIdx="5" presStyleCnt="6">
        <dgm:presLayoutVars/>
      </dgm:prSet>
      <dgm:spPr/>
    </dgm:pt>
    <dgm:pt modelId="{45226EE6-2761-46C2-8717-4E76BC670251}" type="pres">
      <dgm:prSet presAssocID="{D7E49113-D728-4703-982B-FA8AEBF5B1BF}" presName="nodeText" presStyleLbl="bgAccFollowNode1" presStyleIdx="2" presStyleCnt="3">
        <dgm:presLayoutVars>
          <dgm:bulletEnabled val="1"/>
        </dgm:presLayoutVars>
      </dgm:prSet>
      <dgm:spPr/>
    </dgm:pt>
  </dgm:ptLst>
  <dgm:cxnLst>
    <dgm:cxn modelId="{3896A60D-BDA2-49F7-AF08-818D251801A7}" type="presOf" srcId="{B214687E-E2E4-4BF5-BE7A-5ACE31562B0A}" destId="{693E8777-DA57-4545-9BFB-59EFD51F866F}" srcOrd="1" destOrd="0" presId="urn:microsoft.com/office/officeart/2016/7/layout/BasicLinearProcessNumbered"/>
    <dgm:cxn modelId="{5A998C25-01BA-4F11-9A5B-E69F046C5EE4}" srcId="{92B04852-9CDF-4FC3-8E8A-A2618478E24D}" destId="{7270BD1C-CD3E-4386-8712-B69D17B263B2}" srcOrd="0" destOrd="0" parTransId="{CC93571F-712F-49D6-A31D-69E78035769A}" sibTransId="{3BC15081-D13B-4635-AA6E-49EC78BDF011}"/>
    <dgm:cxn modelId="{9634A245-B716-4710-B751-C53756256DF1}" type="presOf" srcId="{7270BD1C-CD3E-4386-8712-B69D17B263B2}" destId="{A7BE2C60-C227-462A-A31E-0D3095D0459B}" srcOrd="1" destOrd="0" presId="urn:microsoft.com/office/officeart/2016/7/layout/BasicLinearProcessNumbered"/>
    <dgm:cxn modelId="{FC3DFF47-43B1-4CCE-A30E-671978196A9F}" srcId="{92B04852-9CDF-4FC3-8E8A-A2618478E24D}" destId="{B214687E-E2E4-4BF5-BE7A-5ACE31562B0A}" srcOrd="1" destOrd="0" parTransId="{BF324424-CE43-4473-AA5A-8B39CEB3DC84}" sibTransId="{46C74D6D-EC6F-44D9-AA7E-41D7B2F6327A}"/>
    <dgm:cxn modelId="{FBD62D4B-12DB-4447-9CC2-046630F13855}" srcId="{92B04852-9CDF-4FC3-8E8A-A2618478E24D}" destId="{D7E49113-D728-4703-982B-FA8AEBF5B1BF}" srcOrd="2" destOrd="0" parTransId="{5449748E-019A-426A-89ED-0865BF048B1B}" sibTransId="{3528DB9A-1A94-4335-8C8E-A7677E0E56CF}"/>
    <dgm:cxn modelId="{8A7AB54C-ACC6-4E8B-A301-66A69078B61B}" type="presOf" srcId="{3BC15081-D13B-4635-AA6E-49EC78BDF011}" destId="{39ECBD6A-FE9A-444B-950A-4AC4360872D1}" srcOrd="0" destOrd="0" presId="urn:microsoft.com/office/officeart/2016/7/layout/BasicLinearProcessNumbered"/>
    <dgm:cxn modelId="{AFE8458A-3F48-4739-9746-173A7648A212}" type="presOf" srcId="{B214687E-E2E4-4BF5-BE7A-5ACE31562B0A}" destId="{DAD92D8D-FD8D-4EA3-9B11-7543D29F5529}" srcOrd="0" destOrd="0" presId="urn:microsoft.com/office/officeart/2016/7/layout/BasicLinearProcessNumbered"/>
    <dgm:cxn modelId="{C51373A9-20DA-4784-A30C-FE8B3E5F8EBE}" type="presOf" srcId="{92B04852-9CDF-4FC3-8E8A-A2618478E24D}" destId="{E9A1B30C-ABB0-4D50-B69D-B7A79ADD3C89}" srcOrd="0" destOrd="0" presId="urn:microsoft.com/office/officeart/2016/7/layout/BasicLinearProcessNumbered"/>
    <dgm:cxn modelId="{3DEDE7AD-2D79-47DB-93F1-607E6BAF1361}" type="presOf" srcId="{D7E49113-D728-4703-982B-FA8AEBF5B1BF}" destId="{B3ADE40B-42AD-47FD-9415-A37AD7A2BCEA}" srcOrd="0" destOrd="0" presId="urn:microsoft.com/office/officeart/2016/7/layout/BasicLinearProcessNumbered"/>
    <dgm:cxn modelId="{464F50C7-58B3-4AF3-908A-CF7BE8EEA64D}" type="presOf" srcId="{7270BD1C-CD3E-4386-8712-B69D17B263B2}" destId="{39090C4F-E82D-4ECB-A201-1236087BA59E}" srcOrd="0" destOrd="0" presId="urn:microsoft.com/office/officeart/2016/7/layout/BasicLinearProcessNumbered"/>
    <dgm:cxn modelId="{C782F0D0-9CCB-47A1-B6FB-45A1C09CE5F9}" type="presOf" srcId="{46C74D6D-EC6F-44D9-AA7E-41D7B2F6327A}" destId="{FD4E83CD-9405-42EA-8CDA-A286CCA183C3}" srcOrd="0" destOrd="0" presId="urn:microsoft.com/office/officeart/2016/7/layout/BasicLinearProcessNumbered"/>
    <dgm:cxn modelId="{B3E159DA-9F18-4F2F-955F-FCB8561E10D0}" type="presOf" srcId="{D7E49113-D728-4703-982B-FA8AEBF5B1BF}" destId="{45226EE6-2761-46C2-8717-4E76BC670251}" srcOrd="1" destOrd="0" presId="urn:microsoft.com/office/officeart/2016/7/layout/BasicLinearProcessNumbered"/>
    <dgm:cxn modelId="{78681CFB-EB27-42DE-B3E5-5B6432BEB5C1}" type="presOf" srcId="{3528DB9A-1A94-4335-8C8E-A7677E0E56CF}" destId="{30689411-6D65-4F72-A437-E500E03D84C8}" srcOrd="0" destOrd="0" presId="urn:microsoft.com/office/officeart/2016/7/layout/BasicLinearProcessNumbered"/>
    <dgm:cxn modelId="{A5AEAD07-E255-485B-81D1-7345750E02D0}" type="presParOf" srcId="{E9A1B30C-ABB0-4D50-B69D-B7A79ADD3C89}" destId="{6B9F98A5-79E8-4502-9F0A-016FDC715EB2}" srcOrd="0" destOrd="0" presId="urn:microsoft.com/office/officeart/2016/7/layout/BasicLinearProcessNumbered"/>
    <dgm:cxn modelId="{9B41DBF5-173A-4923-948B-454539DBE72F}" type="presParOf" srcId="{6B9F98A5-79E8-4502-9F0A-016FDC715EB2}" destId="{39090C4F-E82D-4ECB-A201-1236087BA59E}" srcOrd="0" destOrd="0" presId="urn:microsoft.com/office/officeart/2016/7/layout/BasicLinearProcessNumbered"/>
    <dgm:cxn modelId="{0A4B0160-B956-49F3-9528-08B31DBD2008}" type="presParOf" srcId="{6B9F98A5-79E8-4502-9F0A-016FDC715EB2}" destId="{39ECBD6A-FE9A-444B-950A-4AC4360872D1}" srcOrd="1" destOrd="0" presId="urn:microsoft.com/office/officeart/2016/7/layout/BasicLinearProcessNumbered"/>
    <dgm:cxn modelId="{624EEC97-7ABA-4FFD-BA28-17031CBCFD76}" type="presParOf" srcId="{6B9F98A5-79E8-4502-9F0A-016FDC715EB2}" destId="{DC7EFF29-E9CE-4CE2-8E12-ECA04CF042BA}" srcOrd="2" destOrd="0" presId="urn:microsoft.com/office/officeart/2016/7/layout/BasicLinearProcessNumbered"/>
    <dgm:cxn modelId="{2B7123AC-D7E4-4833-B22F-FD9C39F0B6AC}" type="presParOf" srcId="{6B9F98A5-79E8-4502-9F0A-016FDC715EB2}" destId="{A7BE2C60-C227-462A-A31E-0D3095D0459B}" srcOrd="3" destOrd="0" presId="urn:microsoft.com/office/officeart/2016/7/layout/BasicLinearProcessNumbered"/>
    <dgm:cxn modelId="{73DADBF4-C65E-476F-BF9B-C18DC0AD5296}" type="presParOf" srcId="{E9A1B30C-ABB0-4D50-B69D-B7A79ADD3C89}" destId="{B3B74946-2529-4F25-90D5-C41E88166BF6}" srcOrd="1" destOrd="0" presId="urn:microsoft.com/office/officeart/2016/7/layout/BasicLinearProcessNumbered"/>
    <dgm:cxn modelId="{BBEEAFB8-F40A-430C-B314-8518E4FF6E92}" type="presParOf" srcId="{E9A1B30C-ABB0-4D50-B69D-B7A79ADD3C89}" destId="{78969F76-3C95-4062-A06B-CB3DF2A2E47B}" srcOrd="2" destOrd="0" presId="urn:microsoft.com/office/officeart/2016/7/layout/BasicLinearProcessNumbered"/>
    <dgm:cxn modelId="{23D9906A-8875-4EF3-91E7-85E640D03957}" type="presParOf" srcId="{78969F76-3C95-4062-A06B-CB3DF2A2E47B}" destId="{DAD92D8D-FD8D-4EA3-9B11-7543D29F5529}" srcOrd="0" destOrd="0" presId="urn:microsoft.com/office/officeart/2016/7/layout/BasicLinearProcessNumbered"/>
    <dgm:cxn modelId="{882BE566-6637-4B73-9208-492CC4A16D25}" type="presParOf" srcId="{78969F76-3C95-4062-A06B-CB3DF2A2E47B}" destId="{FD4E83CD-9405-42EA-8CDA-A286CCA183C3}" srcOrd="1" destOrd="0" presId="urn:microsoft.com/office/officeart/2016/7/layout/BasicLinearProcessNumbered"/>
    <dgm:cxn modelId="{B3ED24ED-E10D-4A7D-B577-A0290995534F}" type="presParOf" srcId="{78969F76-3C95-4062-A06B-CB3DF2A2E47B}" destId="{EA85C44E-3015-450E-9D6A-BEE28B78BCE0}" srcOrd="2" destOrd="0" presId="urn:microsoft.com/office/officeart/2016/7/layout/BasicLinearProcessNumbered"/>
    <dgm:cxn modelId="{BBCCC65B-9B56-402E-BC18-815E2F5C3B69}" type="presParOf" srcId="{78969F76-3C95-4062-A06B-CB3DF2A2E47B}" destId="{693E8777-DA57-4545-9BFB-59EFD51F866F}" srcOrd="3" destOrd="0" presId="urn:microsoft.com/office/officeart/2016/7/layout/BasicLinearProcessNumbered"/>
    <dgm:cxn modelId="{A9EF0A79-4F49-4067-BE8A-3FF14FE6A046}" type="presParOf" srcId="{E9A1B30C-ABB0-4D50-B69D-B7A79ADD3C89}" destId="{1E43BF48-E07C-466B-8AE4-69B9A3669B36}" srcOrd="3" destOrd="0" presId="urn:microsoft.com/office/officeart/2016/7/layout/BasicLinearProcessNumbered"/>
    <dgm:cxn modelId="{2ECA7788-DF2C-4DDD-9CB1-35F5D35E5E44}" type="presParOf" srcId="{E9A1B30C-ABB0-4D50-B69D-B7A79ADD3C89}" destId="{CC4EE69D-6D18-4963-A021-A08D6E13BC41}" srcOrd="4" destOrd="0" presId="urn:microsoft.com/office/officeart/2016/7/layout/BasicLinearProcessNumbered"/>
    <dgm:cxn modelId="{B610DD93-0FB0-4CC0-95D3-881EE363C548}" type="presParOf" srcId="{CC4EE69D-6D18-4963-A021-A08D6E13BC41}" destId="{B3ADE40B-42AD-47FD-9415-A37AD7A2BCEA}" srcOrd="0" destOrd="0" presId="urn:microsoft.com/office/officeart/2016/7/layout/BasicLinearProcessNumbered"/>
    <dgm:cxn modelId="{3FFC679F-E5EB-435E-AFF9-B70815E8EC0E}" type="presParOf" srcId="{CC4EE69D-6D18-4963-A021-A08D6E13BC41}" destId="{30689411-6D65-4F72-A437-E500E03D84C8}" srcOrd="1" destOrd="0" presId="urn:microsoft.com/office/officeart/2016/7/layout/BasicLinearProcessNumbered"/>
    <dgm:cxn modelId="{D464CA81-2DA5-489A-87AB-749901BAA870}" type="presParOf" srcId="{CC4EE69D-6D18-4963-A021-A08D6E13BC41}" destId="{A864A3D5-240F-4817-BB9A-D58BFED3B381}" srcOrd="2" destOrd="0" presId="urn:microsoft.com/office/officeart/2016/7/layout/BasicLinearProcessNumbered"/>
    <dgm:cxn modelId="{E811EED6-66E1-4FC9-B021-2173CBB98BD6}" type="presParOf" srcId="{CC4EE69D-6D18-4963-A021-A08D6E13BC41}" destId="{45226EE6-2761-46C2-8717-4E76BC670251}"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A3C4683-A808-4D9E-B578-D0A4DE0808D2}" type="doc">
      <dgm:prSet loTypeId="urn:microsoft.com/office/officeart/2018/2/layout/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E0FF4320-5CE5-490A-8031-4913E892F297}">
      <dgm:prSet/>
      <dgm:spPr/>
      <dgm:t>
        <a:bodyPr/>
        <a:lstStyle/>
        <a:p>
          <a:pPr>
            <a:defRPr b="1"/>
          </a:pPr>
          <a:r>
            <a:rPr lang="en-GB"/>
            <a:t>Draw AD/AS model showing:</a:t>
          </a:r>
          <a:endParaRPr lang="en-US"/>
        </a:p>
      </dgm:t>
    </dgm:pt>
    <dgm:pt modelId="{54CF4E9F-D8FA-40FD-AD62-59F402AA13A3}" type="parTrans" cxnId="{1F1BBDC1-28AA-4236-BF0A-3E30B5EFB45B}">
      <dgm:prSet/>
      <dgm:spPr/>
      <dgm:t>
        <a:bodyPr/>
        <a:lstStyle/>
        <a:p>
          <a:endParaRPr lang="en-US"/>
        </a:p>
      </dgm:t>
    </dgm:pt>
    <dgm:pt modelId="{96DC7304-9DEE-4C78-AA8C-2E42A23C3159}" type="sibTrans" cxnId="{1F1BBDC1-28AA-4236-BF0A-3E30B5EFB45B}">
      <dgm:prSet/>
      <dgm:spPr/>
      <dgm:t>
        <a:bodyPr/>
        <a:lstStyle/>
        <a:p>
          <a:endParaRPr lang="en-US"/>
        </a:p>
      </dgm:t>
    </dgm:pt>
    <dgm:pt modelId="{F439CE5B-665C-4CFD-BA9D-1C197EEAF445}">
      <dgm:prSet/>
      <dgm:spPr/>
      <dgm:t>
        <a:bodyPr/>
        <a:lstStyle/>
        <a:p>
          <a:r>
            <a:rPr lang="en-GB"/>
            <a:t>Inflationary pressure when LRAS doesn’t increase</a:t>
          </a:r>
          <a:endParaRPr lang="en-US"/>
        </a:p>
      </dgm:t>
    </dgm:pt>
    <dgm:pt modelId="{3C05D5B8-20FC-47BD-9DB3-6E6EF6E95E9E}" type="parTrans" cxnId="{08903630-822B-4022-96B1-E9B83454D1C3}">
      <dgm:prSet/>
      <dgm:spPr/>
      <dgm:t>
        <a:bodyPr/>
        <a:lstStyle/>
        <a:p>
          <a:endParaRPr lang="en-US"/>
        </a:p>
      </dgm:t>
    </dgm:pt>
    <dgm:pt modelId="{085894E9-D37E-419B-ADCC-F2134F4FA77A}" type="sibTrans" cxnId="{08903630-822B-4022-96B1-E9B83454D1C3}">
      <dgm:prSet/>
      <dgm:spPr/>
      <dgm:t>
        <a:bodyPr/>
        <a:lstStyle/>
        <a:p>
          <a:endParaRPr lang="en-US"/>
        </a:p>
      </dgm:t>
    </dgm:pt>
    <dgm:pt modelId="{AFD52A44-3B76-4E6B-97A4-048A22F62EAC}">
      <dgm:prSet/>
      <dgm:spPr/>
      <dgm:t>
        <a:bodyPr/>
        <a:lstStyle/>
        <a:p>
          <a:r>
            <a:rPr lang="en-GB"/>
            <a:t>Factors on production increasing when AD increases</a:t>
          </a:r>
          <a:endParaRPr lang="en-US"/>
        </a:p>
      </dgm:t>
    </dgm:pt>
    <dgm:pt modelId="{58DCA4F3-CC07-4B48-B6DE-88D5B2DF57C1}" type="parTrans" cxnId="{8DEA6169-D599-400F-B109-886C70CB5EDF}">
      <dgm:prSet/>
      <dgm:spPr/>
      <dgm:t>
        <a:bodyPr/>
        <a:lstStyle/>
        <a:p>
          <a:endParaRPr lang="en-US"/>
        </a:p>
      </dgm:t>
    </dgm:pt>
    <dgm:pt modelId="{02E205C3-337D-4601-B835-7ACCA31DCC3C}" type="sibTrans" cxnId="{8DEA6169-D599-400F-B109-886C70CB5EDF}">
      <dgm:prSet/>
      <dgm:spPr/>
      <dgm:t>
        <a:bodyPr/>
        <a:lstStyle/>
        <a:p>
          <a:endParaRPr lang="en-US"/>
        </a:p>
      </dgm:t>
    </dgm:pt>
    <dgm:pt modelId="{8EA790B8-6948-40A0-9058-40275B48DFF0}">
      <dgm:prSet/>
      <dgm:spPr/>
      <dgm:t>
        <a:bodyPr/>
        <a:lstStyle/>
        <a:p>
          <a:r>
            <a:rPr lang="en-GB"/>
            <a:t>Analyse the possible supply side policies to increase LRAS?</a:t>
          </a:r>
          <a:endParaRPr lang="en-US"/>
        </a:p>
      </dgm:t>
    </dgm:pt>
    <dgm:pt modelId="{EB2A2C9C-FC0D-4D2C-AD2F-FBAC45FDC0BF}" type="parTrans" cxnId="{50B488EE-4F66-44A7-8BED-2B395FFBF9D9}">
      <dgm:prSet/>
      <dgm:spPr/>
      <dgm:t>
        <a:bodyPr/>
        <a:lstStyle/>
        <a:p>
          <a:endParaRPr lang="en-US"/>
        </a:p>
      </dgm:t>
    </dgm:pt>
    <dgm:pt modelId="{96F6F9AD-F840-4EEA-8A5E-A357189A63A8}" type="sibTrans" cxnId="{50B488EE-4F66-44A7-8BED-2B395FFBF9D9}">
      <dgm:prSet/>
      <dgm:spPr/>
      <dgm:t>
        <a:bodyPr/>
        <a:lstStyle/>
        <a:p>
          <a:endParaRPr lang="en-US"/>
        </a:p>
      </dgm:t>
    </dgm:pt>
    <dgm:pt modelId="{0232A283-DE1C-4948-BD92-7A3679753A3A}">
      <dgm:prSet/>
      <dgm:spPr/>
      <dgm:t>
        <a:bodyPr/>
        <a:lstStyle/>
        <a:p>
          <a:pPr>
            <a:defRPr b="1"/>
          </a:pPr>
          <a:r>
            <a:rPr lang="en-GB"/>
            <a:t>Task:</a:t>
          </a:r>
          <a:endParaRPr lang="en-US"/>
        </a:p>
      </dgm:t>
    </dgm:pt>
    <dgm:pt modelId="{E3FFE93B-F97B-481D-8FEE-F67D73C1DA0B}" type="parTrans" cxnId="{CA61E39E-8E5C-4EBC-89E8-C245859B8349}">
      <dgm:prSet/>
      <dgm:spPr/>
      <dgm:t>
        <a:bodyPr/>
        <a:lstStyle/>
        <a:p>
          <a:endParaRPr lang="en-US"/>
        </a:p>
      </dgm:t>
    </dgm:pt>
    <dgm:pt modelId="{37D395F6-90C1-4CB4-A5E5-CE5A27A4127B}" type="sibTrans" cxnId="{CA61E39E-8E5C-4EBC-89E8-C245859B8349}">
      <dgm:prSet/>
      <dgm:spPr/>
      <dgm:t>
        <a:bodyPr/>
        <a:lstStyle/>
        <a:p>
          <a:endParaRPr lang="en-US"/>
        </a:p>
      </dgm:t>
    </dgm:pt>
    <dgm:pt modelId="{59C9A6AE-6CE9-495C-9765-1B32C3E6A272}">
      <dgm:prSet/>
      <dgm:spPr/>
      <dgm:t>
        <a:bodyPr/>
        <a:lstStyle/>
        <a:p>
          <a:r>
            <a:rPr lang="en-GB"/>
            <a:t>Analyse the differences between classical and Keynesian view?</a:t>
          </a:r>
          <a:endParaRPr lang="en-US"/>
        </a:p>
      </dgm:t>
    </dgm:pt>
    <dgm:pt modelId="{856A28B3-645B-4A8C-98B7-0AC72B0DE604}" type="parTrans" cxnId="{9140F5CA-2081-4AF3-9067-D44CBD80B132}">
      <dgm:prSet/>
      <dgm:spPr/>
      <dgm:t>
        <a:bodyPr/>
        <a:lstStyle/>
        <a:p>
          <a:endParaRPr lang="en-US"/>
        </a:p>
      </dgm:t>
    </dgm:pt>
    <dgm:pt modelId="{033BA9DB-A412-4F71-9CAD-F86EA07CFC93}" type="sibTrans" cxnId="{9140F5CA-2081-4AF3-9067-D44CBD80B132}">
      <dgm:prSet/>
      <dgm:spPr/>
      <dgm:t>
        <a:bodyPr/>
        <a:lstStyle/>
        <a:p>
          <a:endParaRPr lang="en-US"/>
        </a:p>
      </dgm:t>
    </dgm:pt>
    <dgm:pt modelId="{F362A61C-676E-4041-BF54-8C38AF8BB5B1}">
      <dgm:prSet/>
      <dgm:spPr/>
      <dgm:t>
        <a:bodyPr/>
        <a:lstStyle/>
        <a:p>
          <a:r>
            <a:rPr lang="en-GB"/>
            <a:t>Guess the Name</a:t>
          </a:r>
          <a:endParaRPr lang="en-US"/>
        </a:p>
      </dgm:t>
    </dgm:pt>
    <dgm:pt modelId="{A26B51E8-0A86-41C9-BB41-E2B59680EBDE}" type="parTrans" cxnId="{B44FDD04-CEB0-4F92-98AD-8D035577086D}">
      <dgm:prSet/>
      <dgm:spPr/>
      <dgm:t>
        <a:bodyPr/>
        <a:lstStyle/>
        <a:p>
          <a:endParaRPr lang="en-US"/>
        </a:p>
      </dgm:t>
    </dgm:pt>
    <dgm:pt modelId="{E905D928-0351-4B9A-AF18-4F88F5AA57FD}" type="sibTrans" cxnId="{B44FDD04-CEB0-4F92-98AD-8D035577086D}">
      <dgm:prSet/>
      <dgm:spPr/>
      <dgm:t>
        <a:bodyPr/>
        <a:lstStyle/>
        <a:p>
          <a:endParaRPr lang="en-US"/>
        </a:p>
      </dgm:t>
    </dgm:pt>
    <dgm:pt modelId="{DBB3C104-AE0B-4764-8F9A-E36F8D3DC8FD}">
      <dgm:prSet/>
      <dgm:spPr/>
      <dgm:t>
        <a:bodyPr/>
        <a:lstStyle/>
        <a:p>
          <a:r>
            <a:rPr lang="en-GB" b="1"/>
            <a:t>_ O _ _      _ A _ _ A _ _      _ E _ _ E _</a:t>
          </a:r>
          <a:endParaRPr lang="en-US"/>
        </a:p>
      </dgm:t>
    </dgm:pt>
    <dgm:pt modelId="{ADD4BA53-3B11-4537-8F12-700298487BCD}" type="parTrans" cxnId="{42F55540-11B2-4583-802D-621B747C95E1}">
      <dgm:prSet/>
      <dgm:spPr/>
      <dgm:t>
        <a:bodyPr/>
        <a:lstStyle/>
        <a:p>
          <a:endParaRPr lang="en-US"/>
        </a:p>
      </dgm:t>
    </dgm:pt>
    <dgm:pt modelId="{8C4FEF36-931B-46D8-90D5-0068EA4FEAB4}" type="sibTrans" cxnId="{42F55540-11B2-4583-802D-621B747C95E1}">
      <dgm:prSet/>
      <dgm:spPr/>
      <dgm:t>
        <a:bodyPr/>
        <a:lstStyle/>
        <a:p>
          <a:endParaRPr lang="en-US"/>
        </a:p>
      </dgm:t>
    </dgm:pt>
    <dgm:pt modelId="{AA5B8BDB-21B8-4FD0-B331-1FE3614DDD95}" type="pres">
      <dgm:prSet presAssocID="{4A3C4683-A808-4D9E-B578-D0A4DE0808D2}" presName="root" presStyleCnt="0">
        <dgm:presLayoutVars>
          <dgm:dir/>
          <dgm:resizeHandles val="exact"/>
        </dgm:presLayoutVars>
      </dgm:prSet>
      <dgm:spPr/>
    </dgm:pt>
    <dgm:pt modelId="{D1BAC652-AEA2-43D2-9053-BC68EBC8BC69}" type="pres">
      <dgm:prSet presAssocID="{E0FF4320-5CE5-490A-8031-4913E892F297}" presName="compNode" presStyleCnt="0"/>
      <dgm:spPr/>
    </dgm:pt>
    <dgm:pt modelId="{3E608E8F-ED14-4787-9DCE-B6ECC8CE732E}" type="pres">
      <dgm:prSet presAssocID="{E0FF4320-5CE5-490A-8031-4913E892F29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r Graph with Upward Trend"/>
        </a:ext>
      </dgm:extLst>
    </dgm:pt>
    <dgm:pt modelId="{6D95538C-B851-4782-B076-6BBB6D9439E0}" type="pres">
      <dgm:prSet presAssocID="{E0FF4320-5CE5-490A-8031-4913E892F297}" presName="iconSpace" presStyleCnt="0"/>
      <dgm:spPr/>
    </dgm:pt>
    <dgm:pt modelId="{785DA249-0BBB-407F-9EE0-E1AC2D8A3F3A}" type="pres">
      <dgm:prSet presAssocID="{E0FF4320-5CE5-490A-8031-4913E892F297}" presName="parTx" presStyleLbl="revTx" presStyleIdx="0" presStyleCnt="4">
        <dgm:presLayoutVars>
          <dgm:chMax val="0"/>
          <dgm:chPref val="0"/>
        </dgm:presLayoutVars>
      </dgm:prSet>
      <dgm:spPr/>
    </dgm:pt>
    <dgm:pt modelId="{19E76A68-4564-4847-AC8F-8AAC54B9A73C}" type="pres">
      <dgm:prSet presAssocID="{E0FF4320-5CE5-490A-8031-4913E892F297}" presName="txSpace" presStyleCnt="0"/>
      <dgm:spPr/>
    </dgm:pt>
    <dgm:pt modelId="{4196B3FA-94C3-4C90-A382-5D7D914D4703}" type="pres">
      <dgm:prSet presAssocID="{E0FF4320-5CE5-490A-8031-4913E892F297}" presName="desTx" presStyleLbl="revTx" presStyleIdx="1" presStyleCnt="4">
        <dgm:presLayoutVars/>
      </dgm:prSet>
      <dgm:spPr/>
    </dgm:pt>
    <dgm:pt modelId="{D34955B4-E852-4A70-9F48-7D5416D16626}" type="pres">
      <dgm:prSet presAssocID="{96DC7304-9DEE-4C78-AA8C-2E42A23C3159}" presName="sibTrans" presStyleCnt="0"/>
      <dgm:spPr/>
    </dgm:pt>
    <dgm:pt modelId="{537E151A-9E27-48F9-9CB8-5D966F80177B}" type="pres">
      <dgm:prSet presAssocID="{0232A283-DE1C-4948-BD92-7A3679753A3A}" presName="compNode" presStyleCnt="0"/>
      <dgm:spPr/>
    </dgm:pt>
    <dgm:pt modelId="{BC25F8CE-7415-421B-85ED-C22CF72598AA}" type="pres">
      <dgm:prSet presAssocID="{0232A283-DE1C-4948-BD92-7A3679753A3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estions"/>
        </a:ext>
      </dgm:extLst>
    </dgm:pt>
    <dgm:pt modelId="{C111C4E7-79A1-470B-AC9E-670459A0C3D3}" type="pres">
      <dgm:prSet presAssocID="{0232A283-DE1C-4948-BD92-7A3679753A3A}" presName="iconSpace" presStyleCnt="0"/>
      <dgm:spPr/>
    </dgm:pt>
    <dgm:pt modelId="{29F8FC86-776D-4D60-9721-3550911BC85F}" type="pres">
      <dgm:prSet presAssocID="{0232A283-DE1C-4948-BD92-7A3679753A3A}" presName="parTx" presStyleLbl="revTx" presStyleIdx="2" presStyleCnt="4">
        <dgm:presLayoutVars>
          <dgm:chMax val="0"/>
          <dgm:chPref val="0"/>
        </dgm:presLayoutVars>
      </dgm:prSet>
      <dgm:spPr/>
    </dgm:pt>
    <dgm:pt modelId="{3C69BB2E-91D0-41E4-B75F-6D0E08F5EDDB}" type="pres">
      <dgm:prSet presAssocID="{0232A283-DE1C-4948-BD92-7A3679753A3A}" presName="txSpace" presStyleCnt="0"/>
      <dgm:spPr/>
    </dgm:pt>
    <dgm:pt modelId="{DF4F31BA-0220-4498-ADD1-011A68926F66}" type="pres">
      <dgm:prSet presAssocID="{0232A283-DE1C-4948-BD92-7A3679753A3A}" presName="desTx" presStyleLbl="revTx" presStyleIdx="3" presStyleCnt="4">
        <dgm:presLayoutVars/>
      </dgm:prSet>
      <dgm:spPr/>
    </dgm:pt>
  </dgm:ptLst>
  <dgm:cxnLst>
    <dgm:cxn modelId="{FD3E5200-9B9B-4AFB-AEE5-3214A88D26E5}" type="presOf" srcId="{AFD52A44-3B76-4E6B-97A4-048A22F62EAC}" destId="{4196B3FA-94C3-4C90-A382-5D7D914D4703}" srcOrd="0" destOrd="1" presId="urn:microsoft.com/office/officeart/2018/2/layout/IconLabelDescriptionList"/>
    <dgm:cxn modelId="{B44FDD04-CEB0-4F92-98AD-8D035577086D}" srcId="{0232A283-DE1C-4948-BD92-7A3679753A3A}" destId="{F362A61C-676E-4041-BF54-8C38AF8BB5B1}" srcOrd="1" destOrd="0" parTransId="{A26B51E8-0A86-41C9-BB41-E2B59680EBDE}" sibTransId="{E905D928-0351-4B9A-AF18-4F88F5AA57FD}"/>
    <dgm:cxn modelId="{4223D60B-349A-450C-AB78-2E176922D2E5}" type="presOf" srcId="{F362A61C-676E-4041-BF54-8C38AF8BB5B1}" destId="{DF4F31BA-0220-4498-ADD1-011A68926F66}" srcOrd="0" destOrd="1" presId="urn:microsoft.com/office/officeart/2018/2/layout/IconLabelDescriptionList"/>
    <dgm:cxn modelId="{8BFFF52F-7DD1-4AC9-B511-EB2BC1A09264}" type="presOf" srcId="{E0FF4320-5CE5-490A-8031-4913E892F297}" destId="{785DA249-0BBB-407F-9EE0-E1AC2D8A3F3A}" srcOrd="0" destOrd="0" presId="urn:microsoft.com/office/officeart/2018/2/layout/IconLabelDescriptionList"/>
    <dgm:cxn modelId="{08903630-822B-4022-96B1-E9B83454D1C3}" srcId="{E0FF4320-5CE5-490A-8031-4913E892F297}" destId="{F439CE5B-665C-4CFD-BA9D-1C197EEAF445}" srcOrd="0" destOrd="0" parTransId="{3C05D5B8-20FC-47BD-9DB3-6E6EF6E95E9E}" sibTransId="{085894E9-D37E-419B-ADCC-F2134F4FA77A}"/>
    <dgm:cxn modelId="{42F55540-11B2-4583-802D-621B747C95E1}" srcId="{F362A61C-676E-4041-BF54-8C38AF8BB5B1}" destId="{DBB3C104-AE0B-4764-8F9A-E36F8D3DC8FD}" srcOrd="0" destOrd="0" parTransId="{ADD4BA53-3B11-4537-8F12-700298487BCD}" sibTransId="{8C4FEF36-931B-46D8-90D5-0068EA4FEAB4}"/>
    <dgm:cxn modelId="{8DEA6169-D599-400F-B109-886C70CB5EDF}" srcId="{E0FF4320-5CE5-490A-8031-4913E892F297}" destId="{AFD52A44-3B76-4E6B-97A4-048A22F62EAC}" srcOrd="1" destOrd="0" parTransId="{58DCA4F3-CC07-4B48-B6DE-88D5B2DF57C1}" sibTransId="{02E205C3-337D-4601-B835-7ACCA31DCC3C}"/>
    <dgm:cxn modelId="{BDD40D6C-BA14-4B85-A744-5176681150CB}" type="presOf" srcId="{F439CE5B-665C-4CFD-BA9D-1C197EEAF445}" destId="{4196B3FA-94C3-4C90-A382-5D7D914D4703}" srcOrd="0" destOrd="0" presId="urn:microsoft.com/office/officeart/2018/2/layout/IconLabelDescriptionList"/>
    <dgm:cxn modelId="{EDE9037E-3A83-42CB-A71C-DA1823D8F59B}" type="presOf" srcId="{DBB3C104-AE0B-4764-8F9A-E36F8D3DC8FD}" destId="{DF4F31BA-0220-4498-ADD1-011A68926F66}" srcOrd="0" destOrd="2" presId="urn:microsoft.com/office/officeart/2018/2/layout/IconLabelDescriptionList"/>
    <dgm:cxn modelId="{B21C967F-EA64-4293-9C01-DE04A25CB8A6}" type="presOf" srcId="{8EA790B8-6948-40A0-9058-40275B48DFF0}" destId="{4196B3FA-94C3-4C90-A382-5D7D914D4703}" srcOrd="0" destOrd="2" presId="urn:microsoft.com/office/officeart/2018/2/layout/IconLabelDescriptionList"/>
    <dgm:cxn modelId="{CA61E39E-8E5C-4EBC-89E8-C245859B8349}" srcId="{4A3C4683-A808-4D9E-B578-D0A4DE0808D2}" destId="{0232A283-DE1C-4948-BD92-7A3679753A3A}" srcOrd="1" destOrd="0" parTransId="{E3FFE93B-F97B-481D-8FEE-F67D73C1DA0B}" sibTransId="{37D395F6-90C1-4CB4-A5E5-CE5A27A4127B}"/>
    <dgm:cxn modelId="{9930FAAC-12BE-41DF-9475-B9EAF5263EE6}" type="presOf" srcId="{59C9A6AE-6CE9-495C-9765-1B32C3E6A272}" destId="{DF4F31BA-0220-4498-ADD1-011A68926F66}" srcOrd="0" destOrd="0" presId="urn:microsoft.com/office/officeart/2018/2/layout/IconLabelDescriptionList"/>
    <dgm:cxn modelId="{91878BBA-4BCE-4828-94B8-7433CD5D2E6B}" type="presOf" srcId="{4A3C4683-A808-4D9E-B578-D0A4DE0808D2}" destId="{AA5B8BDB-21B8-4FD0-B331-1FE3614DDD95}" srcOrd="0" destOrd="0" presId="urn:microsoft.com/office/officeart/2018/2/layout/IconLabelDescriptionList"/>
    <dgm:cxn modelId="{1F1BBDC1-28AA-4236-BF0A-3E30B5EFB45B}" srcId="{4A3C4683-A808-4D9E-B578-D0A4DE0808D2}" destId="{E0FF4320-5CE5-490A-8031-4913E892F297}" srcOrd="0" destOrd="0" parTransId="{54CF4E9F-D8FA-40FD-AD62-59F402AA13A3}" sibTransId="{96DC7304-9DEE-4C78-AA8C-2E42A23C3159}"/>
    <dgm:cxn modelId="{9140F5CA-2081-4AF3-9067-D44CBD80B132}" srcId="{0232A283-DE1C-4948-BD92-7A3679753A3A}" destId="{59C9A6AE-6CE9-495C-9765-1B32C3E6A272}" srcOrd="0" destOrd="0" parTransId="{856A28B3-645B-4A8C-98B7-0AC72B0DE604}" sibTransId="{033BA9DB-A412-4F71-9CAD-F86EA07CFC93}"/>
    <dgm:cxn modelId="{6F97D3E6-CD00-4F68-8CEF-5D5B7B6FD1F9}" type="presOf" srcId="{0232A283-DE1C-4948-BD92-7A3679753A3A}" destId="{29F8FC86-776D-4D60-9721-3550911BC85F}" srcOrd="0" destOrd="0" presId="urn:microsoft.com/office/officeart/2018/2/layout/IconLabelDescriptionList"/>
    <dgm:cxn modelId="{50B488EE-4F66-44A7-8BED-2B395FFBF9D9}" srcId="{E0FF4320-5CE5-490A-8031-4913E892F297}" destId="{8EA790B8-6948-40A0-9058-40275B48DFF0}" srcOrd="2" destOrd="0" parTransId="{EB2A2C9C-FC0D-4D2C-AD2F-FBAC45FDC0BF}" sibTransId="{96F6F9AD-F840-4EEA-8A5E-A357189A63A8}"/>
    <dgm:cxn modelId="{AD0928C2-1E4F-472B-8FBC-44DF8B4D169D}" type="presParOf" srcId="{AA5B8BDB-21B8-4FD0-B331-1FE3614DDD95}" destId="{D1BAC652-AEA2-43D2-9053-BC68EBC8BC69}" srcOrd="0" destOrd="0" presId="urn:microsoft.com/office/officeart/2018/2/layout/IconLabelDescriptionList"/>
    <dgm:cxn modelId="{34CF39E2-6365-4F51-8562-FBA9CE16421E}" type="presParOf" srcId="{D1BAC652-AEA2-43D2-9053-BC68EBC8BC69}" destId="{3E608E8F-ED14-4787-9DCE-B6ECC8CE732E}" srcOrd="0" destOrd="0" presId="urn:microsoft.com/office/officeart/2018/2/layout/IconLabelDescriptionList"/>
    <dgm:cxn modelId="{668B687B-F3C8-4973-B2D3-4E3842ABC098}" type="presParOf" srcId="{D1BAC652-AEA2-43D2-9053-BC68EBC8BC69}" destId="{6D95538C-B851-4782-B076-6BBB6D9439E0}" srcOrd="1" destOrd="0" presId="urn:microsoft.com/office/officeart/2018/2/layout/IconLabelDescriptionList"/>
    <dgm:cxn modelId="{CDDD1C3D-623E-4D42-9CB3-DCFB04060E5D}" type="presParOf" srcId="{D1BAC652-AEA2-43D2-9053-BC68EBC8BC69}" destId="{785DA249-0BBB-407F-9EE0-E1AC2D8A3F3A}" srcOrd="2" destOrd="0" presId="urn:microsoft.com/office/officeart/2018/2/layout/IconLabelDescriptionList"/>
    <dgm:cxn modelId="{1E1453BD-4A20-4CDC-88DC-80771B7C130C}" type="presParOf" srcId="{D1BAC652-AEA2-43D2-9053-BC68EBC8BC69}" destId="{19E76A68-4564-4847-AC8F-8AAC54B9A73C}" srcOrd="3" destOrd="0" presId="urn:microsoft.com/office/officeart/2018/2/layout/IconLabelDescriptionList"/>
    <dgm:cxn modelId="{83D23AD2-9E8A-4DCE-8B29-32CEF65B0DED}" type="presParOf" srcId="{D1BAC652-AEA2-43D2-9053-BC68EBC8BC69}" destId="{4196B3FA-94C3-4C90-A382-5D7D914D4703}" srcOrd="4" destOrd="0" presId="urn:microsoft.com/office/officeart/2018/2/layout/IconLabelDescriptionList"/>
    <dgm:cxn modelId="{C9EB3BA5-7EBD-43F0-86B1-42D56092BA5F}" type="presParOf" srcId="{AA5B8BDB-21B8-4FD0-B331-1FE3614DDD95}" destId="{D34955B4-E852-4A70-9F48-7D5416D16626}" srcOrd="1" destOrd="0" presId="urn:microsoft.com/office/officeart/2018/2/layout/IconLabelDescriptionList"/>
    <dgm:cxn modelId="{5812122D-369D-4566-AA9F-B12030577BB5}" type="presParOf" srcId="{AA5B8BDB-21B8-4FD0-B331-1FE3614DDD95}" destId="{537E151A-9E27-48F9-9CB8-5D966F80177B}" srcOrd="2" destOrd="0" presId="urn:microsoft.com/office/officeart/2018/2/layout/IconLabelDescriptionList"/>
    <dgm:cxn modelId="{C6EA69CE-F881-4A95-892C-8CBCAF400FB1}" type="presParOf" srcId="{537E151A-9E27-48F9-9CB8-5D966F80177B}" destId="{BC25F8CE-7415-421B-85ED-C22CF72598AA}" srcOrd="0" destOrd="0" presId="urn:microsoft.com/office/officeart/2018/2/layout/IconLabelDescriptionList"/>
    <dgm:cxn modelId="{DC101D32-8C1D-4CAD-B9C1-AB2B007A3F85}" type="presParOf" srcId="{537E151A-9E27-48F9-9CB8-5D966F80177B}" destId="{C111C4E7-79A1-470B-AC9E-670459A0C3D3}" srcOrd="1" destOrd="0" presId="urn:microsoft.com/office/officeart/2018/2/layout/IconLabelDescriptionList"/>
    <dgm:cxn modelId="{BFBDF051-D7A8-48BC-B33E-AC0F75D4BB33}" type="presParOf" srcId="{537E151A-9E27-48F9-9CB8-5D966F80177B}" destId="{29F8FC86-776D-4D60-9721-3550911BC85F}" srcOrd="2" destOrd="0" presId="urn:microsoft.com/office/officeart/2018/2/layout/IconLabelDescriptionList"/>
    <dgm:cxn modelId="{8B3EFBEE-EF62-4C59-BF8E-AF348AD42ADB}" type="presParOf" srcId="{537E151A-9E27-48F9-9CB8-5D966F80177B}" destId="{3C69BB2E-91D0-41E4-B75F-6D0E08F5EDDB}" srcOrd="3" destOrd="0" presId="urn:microsoft.com/office/officeart/2018/2/layout/IconLabelDescriptionList"/>
    <dgm:cxn modelId="{3A0CFA23-0BC3-471A-9F5F-CD0D204CABAB}" type="presParOf" srcId="{537E151A-9E27-48F9-9CB8-5D966F80177B}" destId="{DF4F31BA-0220-4498-ADD1-011A68926F66}"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062F97A-3F29-462C-95D1-C2F8C646E544}"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E1E014CA-0895-4F5D-9C07-A5166B6252EE}">
      <dgm:prSet/>
      <dgm:spPr/>
      <dgm:t>
        <a:bodyPr/>
        <a:lstStyle/>
        <a:p>
          <a:r>
            <a:rPr lang="en-GB"/>
            <a:t>However, it is likely that teachers will spend some of that extra £1bn on goods and services</a:t>
          </a:r>
          <a:endParaRPr lang="en-US"/>
        </a:p>
      </dgm:t>
    </dgm:pt>
    <dgm:pt modelId="{759765D0-09FA-4662-892E-E7CFBB1A5A99}" type="parTrans" cxnId="{9873B18A-A907-4AB2-9862-59B895617EB2}">
      <dgm:prSet/>
      <dgm:spPr/>
      <dgm:t>
        <a:bodyPr/>
        <a:lstStyle/>
        <a:p>
          <a:endParaRPr lang="en-US"/>
        </a:p>
      </dgm:t>
    </dgm:pt>
    <dgm:pt modelId="{8EAE8AA1-6290-45B1-9C97-1AB951A5C4F2}" type="sibTrans" cxnId="{9873B18A-A907-4AB2-9862-59B895617EB2}">
      <dgm:prSet/>
      <dgm:spPr/>
      <dgm:t>
        <a:bodyPr/>
        <a:lstStyle/>
        <a:p>
          <a:endParaRPr lang="en-US"/>
        </a:p>
      </dgm:t>
    </dgm:pt>
    <dgm:pt modelId="{CC663934-F0DB-4D6A-9FD2-8B398BBA23B4}">
      <dgm:prSet/>
      <dgm:spPr/>
      <dgm:t>
        <a:bodyPr/>
        <a:lstStyle/>
        <a:p>
          <a:r>
            <a:rPr lang="en-GB"/>
            <a:t>If they spend 80% of the initial injection, then consumption will rise by £800m</a:t>
          </a:r>
          <a:endParaRPr lang="en-US"/>
        </a:p>
      </dgm:t>
    </dgm:pt>
    <dgm:pt modelId="{E9867D7F-FE85-4E51-BFAF-038433CE75A8}" type="parTrans" cxnId="{A42F4B20-19D1-4C84-B04D-44820F8A3219}">
      <dgm:prSet/>
      <dgm:spPr/>
      <dgm:t>
        <a:bodyPr/>
        <a:lstStyle/>
        <a:p>
          <a:endParaRPr lang="en-US"/>
        </a:p>
      </dgm:t>
    </dgm:pt>
    <dgm:pt modelId="{9B58AA59-67BB-4271-89EF-B157A7121218}" type="sibTrans" cxnId="{A42F4B20-19D1-4C84-B04D-44820F8A3219}">
      <dgm:prSet/>
      <dgm:spPr/>
      <dgm:t>
        <a:bodyPr/>
        <a:lstStyle/>
        <a:p>
          <a:endParaRPr lang="en-US"/>
        </a:p>
      </dgm:t>
    </dgm:pt>
    <dgm:pt modelId="{A09FB4CF-D6FE-4C86-9103-BEDB551AA019}">
      <dgm:prSet/>
      <dgm:spPr/>
      <dgm:t>
        <a:bodyPr/>
        <a:lstStyle/>
        <a:p>
          <a:r>
            <a:rPr lang="en-GB"/>
            <a:t>This will then stimulate further rounds of  capital investment by firms as they seek to meet the new demand, which is a further injection into the circular flow and boost to aggregate demand</a:t>
          </a:r>
          <a:endParaRPr lang="en-US"/>
        </a:p>
      </dgm:t>
    </dgm:pt>
    <dgm:pt modelId="{EBC13926-AEE9-4A27-83E5-64E90C82B27A}" type="parTrans" cxnId="{B3BCC40E-DACD-453A-90E0-9BD5D51EE833}">
      <dgm:prSet/>
      <dgm:spPr/>
      <dgm:t>
        <a:bodyPr/>
        <a:lstStyle/>
        <a:p>
          <a:endParaRPr lang="en-US"/>
        </a:p>
      </dgm:t>
    </dgm:pt>
    <dgm:pt modelId="{C66AE396-1B09-4A99-BD30-0C576891A3B5}" type="sibTrans" cxnId="{B3BCC40E-DACD-453A-90E0-9BD5D51EE833}">
      <dgm:prSet/>
      <dgm:spPr/>
      <dgm:t>
        <a:bodyPr/>
        <a:lstStyle/>
        <a:p>
          <a:endParaRPr lang="en-US"/>
        </a:p>
      </dgm:t>
    </dgm:pt>
    <dgm:pt modelId="{FE6F66AD-B74F-4BDD-8DD6-DF26DD721979}">
      <dgm:prSet/>
      <dgm:spPr/>
      <dgm:t>
        <a:bodyPr/>
        <a:lstStyle/>
        <a:p>
          <a:r>
            <a:rPr lang="en-GB"/>
            <a:t>Furthermore, firms may decide to take on additional labour to meet this extra demand, thus creating new jobs and new income for workers, which is then spent on consumption in the economy</a:t>
          </a:r>
          <a:endParaRPr lang="en-US"/>
        </a:p>
      </dgm:t>
    </dgm:pt>
    <dgm:pt modelId="{95DEF91E-FC25-4473-BA1A-949F6CA5DB80}" type="parTrans" cxnId="{CE5D600A-5E00-48E0-BC24-03F948112C3B}">
      <dgm:prSet/>
      <dgm:spPr/>
      <dgm:t>
        <a:bodyPr/>
        <a:lstStyle/>
        <a:p>
          <a:endParaRPr lang="en-US"/>
        </a:p>
      </dgm:t>
    </dgm:pt>
    <dgm:pt modelId="{BAF8CE39-C5A0-48CB-BE9A-3EA6CBC37B01}" type="sibTrans" cxnId="{CE5D600A-5E00-48E0-BC24-03F948112C3B}">
      <dgm:prSet/>
      <dgm:spPr/>
      <dgm:t>
        <a:bodyPr/>
        <a:lstStyle/>
        <a:p>
          <a:endParaRPr lang="en-US"/>
        </a:p>
      </dgm:t>
    </dgm:pt>
    <dgm:pt modelId="{D9F7D891-ED9B-4B50-A7A2-23DF1E195475}">
      <dgm:prSet/>
      <dgm:spPr/>
      <dgm:t>
        <a:bodyPr/>
        <a:lstStyle/>
        <a:p>
          <a:r>
            <a:rPr lang="en-GB"/>
            <a:t>As a result, the initial £1bn injection into the circular flow has boosted final total aggregate demand by significantly more over the longer term</a:t>
          </a:r>
          <a:endParaRPr lang="en-US"/>
        </a:p>
      </dgm:t>
    </dgm:pt>
    <dgm:pt modelId="{880192B5-9AE4-46A9-8AB0-597A14734040}" type="parTrans" cxnId="{DAA87DD1-7363-4C0B-9B94-53F37D57D349}">
      <dgm:prSet/>
      <dgm:spPr/>
      <dgm:t>
        <a:bodyPr/>
        <a:lstStyle/>
        <a:p>
          <a:endParaRPr lang="en-US"/>
        </a:p>
      </dgm:t>
    </dgm:pt>
    <dgm:pt modelId="{80A368D6-8383-4CE1-AD09-8D44918A1E4D}" type="sibTrans" cxnId="{DAA87DD1-7363-4C0B-9B94-53F37D57D349}">
      <dgm:prSet/>
      <dgm:spPr/>
      <dgm:t>
        <a:bodyPr/>
        <a:lstStyle/>
        <a:p>
          <a:endParaRPr lang="en-US"/>
        </a:p>
      </dgm:t>
    </dgm:pt>
    <dgm:pt modelId="{E6E57206-528D-4023-8457-B3EB94C60A29}" type="pres">
      <dgm:prSet presAssocID="{6062F97A-3F29-462C-95D1-C2F8C646E544}" presName="outerComposite" presStyleCnt="0">
        <dgm:presLayoutVars>
          <dgm:chMax val="5"/>
          <dgm:dir/>
          <dgm:resizeHandles val="exact"/>
        </dgm:presLayoutVars>
      </dgm:prSet>
      <dgm:spPr/>
    </dgm:pt>
    <dgm:pt modelId="{1D60330B-8473-4977-B8BC-6810F742E379}" type="pres">
      <dgm:prSet presAssocID="{6062F97A-3F29-462C-95D1-C2F8C646E544}" presName="dummyMaxCanvas" presStyleCnt="0">
        <dgm:presLayoutVars/>
      </dgm:prSet>
      <dgm:spPr/>
    </dgm:pt>
    <dgm:pt modelId="{073F27B9-73B1-4A82-9B1C-2E890F533572}" type="pres">
      <dgm:prSet presAssocID="{6062F97A-3F29-462C-95D1-C2F8C646E544}" presName="FourNodes_1" presStyleLbl="node1" presStyleIdx="0" presStyleCnt="4">
        <dgm:presLayoutVars>
          <dgm:bulletEnabled val="1"/>
        </dgm:presLayoutVars>
      </dgm:prSet>
      <dgm:spPr/>
    </dgm:pt>
    <dgm:pt modelId="{45126CF0-FE97-405F-B3FA-C2D440637ED9}" type="pres">
      <dgm:prSet presAssocID="{6062F97A-3F29-462C-95D1-C2F8C646E544}" presName="FourNodes_2" presStyleLbl="node1" presStyleIdx="1" presStyleCnt="4">
        <dgm:presLayoutVars>
          <dgm:bulletEnabled val="1"/>
        </dgm:presLayoutVars>
      </dgm:prSet>
      <dgm:spPr/>
    </dgm:pt>
    <dgm:pt modelId="{0BEBBD27-195A-4D4F-B448-399590DFB31F}" type="pres">
      <dgm:prSet presAssocID="{6062F97A-3F29-462C-95D1-C2F8C646E544}" presName="FourNodes_3" presStyleLbl="node1" presStyleIdx="2" presStyleCnt="4">
        <dgm:presLayoutVars>
          <dgm:bulletEnabled val="1"/>
        </dgm:presLayoutVars>
      </dgm:prSet>
      <dgm:spPr/>
    </dgm:pt>
    <dgm:pt modelId="{D05A2DBF-C945-4A1F-8B4C-A7DBA3D7AE64}" type="pres">
      <dgm:prSet presAssocID="{6062F97A-3F29-462C-95D1-C2F8C646E544}" presName="FourNodes_4" presStyleLbl="node1" presStyleIdx="3" presStyleCnt="4">
        <dgm:presLayoutVars>
          <dgm:bulletEnabled val="1"/>
        </dgm:presLayoutVars>
      </dgm:prSet>
      <dgm:spPr/>
    </dgm:pt>
    <dgm:pt modelId="{F5A40808-7095-4B43-8833-CD9B3CBB7F5B}" type="pres">
      <dgm:prSet presAssocID="{6062F97A-3F29-462C-95D1-C2F8C646E544}" presName="FourConn_1-2" presStyleLbl="fgAccFollowNode1" presStyleIdx="0" presStyleCnt="3">
        <dgm:presLayoutVars>
          <dgm:bulletEnabled val="1"/>
        </dgm:presLayoutVars>
      </dgm:prSet>
      <dgm:spPr/>
    </dgm:pt>
    <dgm:pt modelId="{0AB9F885-51C2-427D-B2D0-116DB716686D}" type="pres">
      <dgm:prSet presAssocID="{6062F97A-3F29-462C-95D1-C2F8C646E544}" presName="FourConn_2-3" presStyleLbl="fgAccFollowNode1" presStyleIdx="1" presStyleCnt="3">
        <dgm:presLayoutVars>
          <dgm:bulletEnabled val="1"/>
        </dgm:presLayoutVars>
      </dgm:prSet>
      <dgm:spPr/>
    </dgm:pt>
    <dgm:pt modelId="{DA447751-55D1-4A2F-A093-2B5B2531F729}" type="pres">
      <dgm:prSet presAssocID="{6062F97A-3F29-462C-95D1-C2F8C646E544}" presName="FourConn_3-4" presStyleLbl="fgAccFollowNode1" presStyleIdx="2" presStyleCnt="3">
        <dgm:presLayoutVars>
          <dgm:bulletEnabled val="1"/>
        </dgm:presLayoutVars>
      </dgm:prSet>
      <dgm:spPr/>
    </dgm:pt>
    <dgm:pt modelId="{ABAAAE21-5AE2-49CD-8FF7-C12D8B3C7F3E}" type="pres">
      <dgm:prSet presAssocID="{6062F97A-3F29-462C-95D1-C2F8C646E544}" presName="FourNodes_1_text" presStyleLbl="node1" presStyleIdx="3" presStyleCnt="4">
        <dgm:presLayoutVars>
          <dgm:bulletEnabled val="1"/>
        </dgm:presLayoutVars>
      </dgm:prSet>
      <dgm:spPr/>
    </dgm:pt>
    <dgm:pt modelId="{BB5DC5D7-C6FE-4E97-A20A-175715E5178E}" type="pres">
      <dgm:prSet presAssocID="{6062F97A-3F29-462C-95D1-C2F8C646E544}" presName="FourNodes_2_text" presStyleLbl="node1" presStyleIdx="3" presStyleCnt="4">
        <dgm:presLayoutVars>
          <dgm:bulletEnabled val="1"/>
        </dgm:presLayoutVars>
      </dgm:prSet>
      <dgm:spPr/>
    </dgm:pt>
    <dgm:pt modelId="{2C417CBC-945E-4A80-B0E8-19359B01E2E3}" type="pres">
      <dgm:prSet presAssocID="{6062F97A-3F29-462C-95D1-C2F8C646E544}" presName="FourNodes_3_text" presStyleLbl="node1" presStyleIdx="3" presStyleCnt="4">
        <dgm:presLayoutVars>
          <dgm:bulletEnabled val="1"/>
        </dgm:presLayoutVars>
      </dgm:prSet>
      <dgm:spPr/>
    </dgm:pt>
    <dgm:pt modelId="{0F1103B7-C449-4007-94A7-732F69E8D6B0}" type="pres">
      <dgm:prSet presAssocID="{6062F97A-3F29-462C-95D1-C2F8C646E544}" presName="FourNodes_4_text" presStyleLbl="node1" presStyleIdx="3" presStyleCnt="4">
        <dgm:presLayoutVars>
          <dgm:bulletEnabled val="1"/>
        </dgm:presLayoutVars>
      </dgm:prSet>
      <dgm:spPr/>
    </dgm:pt>
  </dgm:ptLst>
  <dgm:cxnLst>
    <dgm:cxn modelId="{CE5D600A-5E00-48E0-BC24-03F948112C3B}" srcId="{6062F97A-3F29-462C-95D1-C2F8C646E544}" destId="{FE6F66AD-B74F-4BDD-8DD6-DF26DD721979}" srcOrd="2" destOrd="0" parTransId="{95DEF91E-FC25-4473-BA1A-949F6CA5DB80}" sibTransId="{BAF8CE39-C5A0-48CB-BE9A-3EA6CBC37B01}"/>
    <dgm:cxn modelId="{B3BCC40E-DACD-453A-90E0-9BD5D51EE833}" srcId="{6062F97A-3F29-462C-95D1-C2F8C646E544}" destId="{A09FB4CF-D6FE-4C86-9103-BEDB551AA019}" srcOrd="1" destOrd="0" parTransId="{EBC13926-AEE9-4A27-83E5-64E90C82B27A}" sibTransId="{C66AE396-1B09-4A99-BD30-0C576891A3B5}"/>
    <dgm:cxn modelId="{A42F4B20-19D1-4C84-B04D-44820F8A3219}" srcId="{E1E014CA-0895-4F5D-9C07-A5166B6252EE}" destId="{CC663934-F0DB-4D6A-9FD2-8B398BBA23B4}" srcOrd="0" destOrd="0" parTransId="{E9867D7F-FE85-4E51-BFAF-038433CE75A8}" sibTransId="{9B58AA59-67BB-4271-89EF-B157A7121218}"/>
    <dgm:cxn modelId="{1B661935-F4EE-491A-826D-A9B0A79A1949}" type="presOf" srcId="{A09FB4CF-D6FE-4C86-9103-BEDB551AA019}" destId="{BB5DC5D7-C6FE-4E97-A20A-175715E5178E}" srcOrd="1" destOrd="0" presId="urn:microsoft.com/office/officeart/2005/8/layout/vProcess5"/>
    <dgm:cxn modelId="{E19D583B-8A91-4365-A5C9-85DBA1BB2661}" type="presOf" srcId="{CC663934-F0DB-4D6A-9FD2-8B398BBA23B4}" destId="{073F27B9-73B1-4A82-9B1C-2E890F533572}" srcOrd="0" destOrd="1" presId="urn:microsoft.com/office/officeart/2005/8/layout/vProcess5"/>
    <dgm:cxn modelId="{F69ED14B-DA97-4502-90D1-5C9406624296}" type="presOf" srcId="{8EAE8AA1-6290-45B1-9C97-1AB951A5C4F2}" destId="{F5A40808-7095-4B43-8833-CD9B3CBB7F5B}" srcOrd="0" destOrd="0" presId="urn:microsoft.com/office/officeart/2005/8/layout/vProcess5"/>
    <dgm:cxn modelId="{D99F7681-1C14-499B-B25D-87620ED9C827}" type="presOf" srcId="{E1E014CA-0895-4F5D-9C07-A5166B6252EE}" destId="{ABAAAE21-5AE2-49CD-8FF7-C12D8B3C7F3E}" srcOrd="1" destOrd="0" presId="urn:microsoft.com/office/officeart/2005/8/layout/vProcess5"/>
    <dgm:cxn modelId="{9873B18A-A907-4AB2-9862-59B895617EB2}" srcId="{6062F97A-3F29-462C-95D1-C2F8C646E544}" destId="{E1E014CA-0895-4F5D-9C07-A5166B6252EE}" srcOrd="0" destOrd="0" parTransId="{759765D0-09FA-4662-892E-E7CFBB1A5A99}" sibTransId="{8EAE8AA1-6290-45B1-9C97-1AB951A5C4F2}"/>
    <dgm:cxn modelId="{DBBE0192-094A-4524-94F9-42CCDDC7B550}" type="presOf" srcId="{D9F7D891-ED9B-4B50-A7A2-23DF1E195475}" destId="{0F1103B7-C449-4007-94A7-732F69E8D6B0}" srcOrd="1" destOrd="0" presId="urn:microsoft.com/office/officeart/2005/8/layout/vProcess5"/>
    <dgm:cxn modelId="{4DEF899D-FA70-45E1-B244-8B4BD022088F}" type="presOf" srcId="{C66AE396-1B09-4A99-BD30-0C576891A3B5}" destId="{0AB9F885-51C2-427D-B2D0-116DB716686D}" srcOrd="0" destOrd="0" presId="urn:microsoft.com/office/officeart/2005/8/layout/vProcess5"/>
    <dgm:cxn modelId="{56E5C4A1-F0BC-4833-AB2A-A8D924C77026}" type="presOf" srcId="{D9F7D891-ED9B-4B50-A7A2-23DF1E195475}" destId="{D05A2DBF-C945-4A1F-8B4C-A7DBA3D7AE64}" srcOrd="0" destOrd="0" presId="urn:microsoft.com/office/officeart/2005/8/layout/vProcess5"/>
    <dgm:cxn modelId="{1E8AA1AC-0EE5-4196-A776-A5FA943A1B1A}" type="presOf" srcId="{FE6F66AD-B74F-4BDD-8DD6-DF26DD721979}" destId="{2C417CBC-945E-4A80-B0E8-19359B01E2E3}" srcOrd="1" destOrd="0" presId="urn:microsoft.com/office/officeart/2005/8/layout/vProcess5"/>
    <dgm:cxn modelId="{959D77B0-25BF-41A5-8D2F-0836B55C1ED3}" type="presOf" srcId="{BAF8CE39-C5A0-48CB-BE9A-3EA6CBC37B01}" destId="{DA447751-55D1-4A2F-A093-2B5B2531F729}" srcOrd="0" destOrd="0" presId="urn:microsoft.com/office/officeart/2005/8/layout/vProcess5"/>
    <dgm:cxn modelId="{AFA41BB8-E7B9-433A-B2F8-ECF570851793}" type="presOf" srcId="{CC663934-F0DB-4D6A-9FD2-8B398BBA23B4}" destId="{ABAAAE21-5AE2-49CD-8FF7-C12D8B3C7F3E}" srcOrd="1" destOrd="1" presId="urn:microsoft.com/office/officeart/2005/8/layout/vProcess5"/>
    <dgm:cxn modelId="{078AB4BF-F84E-49EF-99CE-EA2F32BE71CC}" type="presOf" srcId="{A09FB4CF-D6FE-4C86-9103-BEDB551AA019}" destId="{45126CF0-FE97-405F-B3FA-C2D440637ED9}" srcOrd="0" destOrd="0" presId="urn:microsoft.com/office/officeart/2005/8/layout/vProcess5"/>
    <dgm:cxn modelId="{DAA87DD1-7363-4C0B-9B94-53F37D57D349}" srcId="{6062F97A-3F29-462C-95D1-C2F8C646E544}" destId="{D9F7D891-ED9B-4B50-A7A2-23DF1E195475}" srcOrd="3" destOrd="0" parTransId="{880192B5-9AE4-46A9-8AB0-597A14734040}" sibTransId="{80A368D6-8383-4CE1-AD09-8D44918A1E4D}"/>
    <dgm:cxn modelId="{B03EE0DC-746D-4B6D-A3AC-36955B735889}" type="presOf" srcId="{E1E014CA-0895-4F5D-9C07-A5166B6252EE}" destId="{073F27B9-73B1-4A82-9B1C-2E890F533572}" srcOrd="0" destOrd="0" presId="urn:microsoft.com/office/officeart/2005/8/layout/vProcess5"/>
    <dgm:cxn modelId="{9EB976DD-D0AD-4D0A-988D-C5A72BBDC81C}" type="presOf" srcId="{FE6F66AD-B74F-4BDD-8DD6-DF26DD721979}" destId="{0BEBBD27-195A-4D4F-B448-399590DFB31F}" srcOrd="0" destOrd="0" presId="urn:microsoft.com/office/officeart/2005/8/layout/vProcess5"/>
    <dgm:cxn modelId="{837880E6-9E26-40A7-A0A1-12CC7DB4174D}" type="presOf" srcId="{6062F97A-3F29-462C-95D1-C2F8C646E544}" destId="{E6E57206-528D-4023-8457-B3EB94C60A29}" srcOrd="0" destOrd="0" presId="urn:microsoft.com/office/officeart/2005/8/layout/vProcess5"/>
    <dgm:cxn modelId="{BF84EC5E-0C05-44EC-ACFA-998325FF319E}" type="presParOf" srcId="{E6E57206-528D-4023-8457-B3EB94C60A29}" destId="{1D60330B-8473-4977-B8BC-6810F742E379}" srcOrd="0" destOrd="0" presId="urn:microsoft.com/office/officeart/2005/8/layout/vProcess5"/>
    <dgm:cxn modelId="{FA0B1AB8-8A97-4D88-9D88-CAD6DA5E6FD8}" type="presParOf" srcId="{E6E57206-528D-4023-8457-B3EB94C60A29}" destId="{073F27B9-73B1-4A82-9B1C-2E890F533572}" srcOrd="1" destOrd="0" presId="urn:microsoft.com/office/officeart/2005/8/layout/vProcess5"/>
    <dgm:cxn modelId="{D1BB66AF-F128-4DEE-BFCF-159DF7FB081B}" type="presParOf" srcId="{E6E57206-528D-4023-8457-B3EB94C60A29}" destId="{45126CF0-FE97-405F-B3FA-C2D440637ED9}" srcOrd="2" destOrd="0" presId="urn:microsoft.com/office/officeart/2005/8/layout/vProcess5"/>
    <dgm:cxn modelId="{1E3549FD-B465-49D1-A682-B19C0C30CDD1}" type="presParOf" srcId="{E6E57206-528D-4023-8457-B3EB94C60A29}" destId="{0BEBBD27-195A-4D4F-B448-399590DFB31F}" srcOrd="3" destOrd="0" presId="urn:microsoft.com/office/officeart/2005/8/layout/vProcess5"/>
    <dgm:cxn modelId="{103F8343-5D72-47FF-8E02-F87E26D74921}" type="presParOf" srcId="{E6E57206-528D-4023-8457-B3EB94C60A29}" destId="{D05A2DBF-C945-4A1F-8B4C-A7DBA3D7AE64}" srcOrd="4" destOrd="0" presId="urn:microsoft.com/office/officeart/2005/8/layout/vProcess5"/>
    <dgm:cxn modelId="{9005CFD0-92EA-4544-8B5E-E34A9B128CEF}" type="presParOf" srcId="{E6E57206-528D-4023-8457-B3EB94C60A29}" destId="{F5A40808-7095-4B43-8833-CD9B3CBB7F5B}" srcOrd="5" destOrd="0" presId="urn:microsoft.com/office/officeart/2005/8/layout/vProcess5"/>
    <dgm:cxn modelId="{82B99D76-E742-4DB8-9B49-2E7E5113403D}" type="presParOf" srcId="{E6E57206-528D-4023-8457-B3EB94C60A29}" destId="{0AB9F885-51C2-427D-B2D0-116DB716686D}" srcOrd="6" destOrd="0" presId="urn:microsoft.com/office/officeart/2005/8/layout/vProcess5"/>
    <dgm:cxn modelId="{29B6D962-3824-46B6-ADA0-624B63A9E800}" type="presParOf" srcId="{E6E57206-528D-4023-8457-B3EB94C60A29}" destId="{DA447751-55D1-4A2F-A093-2B5B2531F729}" srcOrd="7" destOrd="0" presId="urn:microsoft.com/office/officeart/2005/8/layout/vProcess5"/>
    <dgm:cxn modelId="{F9304525-3953-46E7-BA3A-D4B2CF037E84}" type="presParOf" srcId="{E6E57206-528D-4023-8457-B3EB94C60A29}" destId="{ABAAAE21-5AE2-49CD-8FF7-C12D8B3C7F3E}" srcOrd="8" destOrd="0" presId="urn:microsoft.com/office/officeart/2005/8/layout/vProcess5"/>
    <dgm:cxn modelId="{7E6408EA-E00E-4377-89FF-DDBE6AB5B2A3}" type="presParOf" srcId="{E6E57206-528D-4023-8457-B3EB94C60A29}" destId="{BB5DC5D7-C6FE-4E97-A20A-175715E5178E}" srcOrd="9" destOrd="0" presId="urn:microsoft.com/office/officeart/2005/8/layout/vProcess5"/>
    <dgm:cxn modelId="{8E1DA9E5-74AF-4805-9863-E1FD456BE1A7}" type="presParOf" srcId="{E6E57206-528D-4023-8457-B3EB94C60A29}" destId="{2C417CBC-945E-4A80-B0E8-19359B01E2E3}" srcOrd="10" destOrd="0" presId="urn:microsoft.com/office/officeart/2005/8/layout/vProcess5"/>
    <dgm:cxn modelId="{4F0D5470-0CD4-421C-822D-206E350A4BF9}" type="presParOf" srcId="{E6E57206-528D-4023-8457-B3EB94C60A29}" destId="{0F1103B7-C449-4007-94A7-732F69E8D6B0}" srcOrd="11"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1FBE24B-4D2F-4C8F-8AB7-1BE154FA4CB4}"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2AC0CECF-FFE5-434B-9702-4065F651C12D}">
      <dgm:prSet/>
      <dgm:spPr/>
      <dgm:t>
        <a:bodyPr/>
        <a:lstStyle/>
        <a:p>
          <a:r>
            <a:rPr lang="en-GB" b="1"/>
            <a:t>Interest rates</a:t>
          </a:r>
          <a:endParaRPr lang="en-US"/>
        </a:p>
      </dgm:t>
    </dgm:pt>
    <dgm:pt modelId="{63B192F1-DB6D-48A4-900E-F3A334C7994E}" type="parTrans" cxnId="{28DC101C-3577-435A-95FD-ABF7F0703668}">
      <dgm:prSet/>
      <dgm:spPr/>
      <dgm:t>
        <a:bodyPr/>
        <a:lstStyle/>
        <a:p>
          <a:endParaRPr lang="en-US"/>
        </a:p>
      </dgm:t>
    </dgm:pt>
    <dgm:pt modelId="{5FE8726D-9D51-489C-9DD5-8B4BEF4B711D}" type="sibTrans" cxnId="{28DC101C-3577-435A-95FD-ABF7F0703668}">
      <dgm:prSet/>
      <dgm:spPr/>
      <dgm:t>
        <a:bodyPr/>
        <a:lstStyle/>
        <a:p>
          <a:endParaRPr lang="en-US"/>
        </a:p>
      </dgm:t>
    </dgm:pt>
    <dgm:pt modelId="{075EFE92-BAA8-4639-A866-0DD428089D6C}">
      <dgm:prSet/>
      <dgm:spPr/>
      <dgm:t>
        <a:bodyPr/>
        <a:lstStyle/>
        <a:p>
          <a:r>
            <a:rPr lang="en-GB"/>
            <a:t>If interest rates are high, then consumption may not rise significantly as additional income may be saved rather than spent</a:t>
          </a:r>
          <a:endParaRPr lang="en-US"/>
        </a:p>
      </dgm:t>
    </dgm:pt>
    <dgm:pt modelId="{9E566DA2-D8A9-4846-8A0D-1C212395430A}" type="parTrans" cxnId="{12E1194C-E8CD-463C-AF36-9DCCD80F632A}">
      <dgm:prSet/>
      <dgm:spPr/>
      <dgm:t>
        <a:bodyPr/>
        <a:lstStyle/>
        <a:p>
          <a:endParaRPr lang="en-US"/>
        </a:p>
      </dgm:t>
    </dgm:pt>
    <dgm:pt modelId="{7F8B1E72-0485-4564-B0CE-6CB4F0F88B09}" type="sibTrans" cxnId="{12E1194C-E8CD-463C-AF36-9DCCD80F632A}">
      <dgm:prSet/>
      <dgm:spPr/>
      <dgm:t>
        <a:bodyPr/>
        <a:lstStyle/>
        <a:p>
          <a:endParaRPr lang="en-US"/>
        </a:p>
      </dgm:t>
    </dgm:pt>
    <dgm:pt modelId="{D13C03FA-0451-4A09-A1A8-F9376809717E}">
      <dgm:prSet/>
      <dgm:spPr/>
      <dgm:t>
        <a:bodyPr/>
        <a:lstStyle/>
        <a:p>
          <a:r>
            <a:rPr lang="en-GB" b="1"/>
            <a:t>Tax rates</a:t>
          </a:r>
          <a:endParaRPr lang="en-US"/>
        </a:p>
      </dgm:t>
    </dgm:pt>
    <dgm:pt modelId="{A6A0056D-7513-4641-93BA-6D913601E892}" type="parTrans" cxnId="{D813AD44-A7AD-4F12-8AB0-FF9BD7E6197C}">
      <dgm:prSet/>
      <dgm:spPr/>
      <dgm:t>
        <a:bodyPr/>
        <a:lstStyle/>
        <a:p>
          <a:endParaRPr lang="en-US"/>
        </a:p>
      </dgm:t>
    </dgm:pt>
    <dgm:pt modelId="{07A79FE2-FC62-4C33-B0F9-58EE11701E56}" type="sibTrans" cxnId="{D813AD44-A7AD-4F12-8AB0-FF9BD7E6197C}">
      <dgm:prSet/>
      <dgm:spPr/>
      <dgm:t>
        <a:bodyPr/>
        <a:lstStyle/>
        <a:p>
          <a:endParaRPr lang="en-US"/>
        </a:p>
      </dgm:t>
    </dgm:pt>
    <dgm:pt modelId="{3484F561-69F4-4719-ACB0-7E0280E19AA1}">
      <dgm:prSet/>
      <dgm:spPr/>
      <dgm:t>
        <a:bodyPr/>
        <a:lstStyle/>
        <a:p>
          <a:r>
            <a:rPr lang="en-GB"/>
            <a:t>Taxes are a withdrawal from the circular flow, and if tax rates are high then consumers will be deterred from spending or simply have less disposable income with which to consume goods and services</a:t>
          </a:r>
          <a:endParaRPr lang="en-US"/>
        </a:p>
      </dgm:t>
    </dgm:pt>
    <dgm:pt modelId="{EBE34B23-8A9A-49C4-B5E1-62036B7B7053}" type="parTrans" cxnId="{A084214B-32B1-411E-B5BD-2DDF5D8A42EB}">
      <dgm:prSet/>
      <dgm:spPr/>
      <dgm:t>
        <a:bodyPr/>
        <a:lstStyle/>
        <a:p>
          <a:endParaRPr lang="en-US"/>
        </a:p>
      </dgm:t>
    </dgm:pt>
    <dgm:pt modelId="{DADB40C9-D064-4BEE-9EFA-292AA53877BE}" type="sibTrans" cxnId="{A084214B-32B1-411E-B5BD-2DDF5D8A42EB}">
      <dgm:prSet/>
      <dgm:spPr/>
      <dgm:t>
        <a:bodyPr/>
        <a:lstStyle/>
        <a:p>
          <a:endParaRPr lang="en-US"/>
        </a:p>
      </dgm:t>
    </dgm:pt>
    <dgm:pt modelId="{B89C0F57-C6D9-4020-9358-9A15B9655999}">
      <dgm:prSet/>
      <dgm:spPr/>
      <dgm:t>
        <a:bodyPr/>
        <a:lstStyle/>
        <a:p>
          <a:r>
            <a:rPr lang="en-GB" b="1"/>
            <a:t>Imports</a:t>
          </a:r>
          <a:endParaRPr lang="en-US"/>
        </a:p>
      </dgm:t>
    </dgm:pt>
    <dgm:pt modelId="{3BE911AE-5C3C-4FF2-BEA6-B15538C1F9B8}" type="parTrans" cxnId="{F162E623-A6BA-4D5D-ACA3-596645AF2593}">
      <dgm:prSet/>
      <dgm:spPr/>
      <dgm:t>
        <a:bodyPr/>
        <a:lstStyle/>
        <a:p>
          <a:endParaRPr lang="en-US"/>
        </a:p>
      </dgm:t>
    </dgm:pt>
    <dgm:pt modelId="{9F607C2F-7FE6-4C0C-91CC-D4C8B9C01ED4}" type="sibTrans" cxnId="{F162E623-A6BA-4D5D-ACA3-596645AF2593}">
      <dgm:prSet/>
      <dgm:spPr/>
      <dgm:t>
        <a:bodyPr/>
        <a:lstStyle/>
        <a:p>
          <a:endParaRPr lang="en-US"/>
        </a:p>
      </dgm:t>
    </dgm:pt>
    <dgm:pt modelId="{21B16B44-1F72-4EAE-AC98-A71BD761FB16}">
      <dgm:prSet/>
      <dgm:spPr/>
      <dgm:t>
        <a:bodyPr/>
        <a:lstStyle/>
        <a:p>
          <a:r>
            <a:rPr lang="en-GB"/>
            <a:t>In the UK, we have a high propensity to consume imports</a:t>
          </a:r>
          <a:endParaRPr lang="en-US"/>
        </a:p>
      </dgm:t>
    </dgm:pt>
    <dgm:pt modelId="{6E057FBE-9DAB-46C1-B8C4-EBE20AB3AA3B}" type="parTrans" cxnId="{6A2C2066-FFD4-4D22-936B-505E6CDD2C59}">
      <dgm:prSet/>
      <dgm:spPr/>
      <dgm:t>
        <a:bodyPr/>
        <a:lstStyle/>
        <a:p>
          <a:endParaRPr lang="en-US"/>
        </a:p>
      </dgm:t>
    </dgm:pt>
    <dgm:pt modelId="{34A09FAF-61F1-4FBC-96C2-4E142A531216}" type="sibTrans" cxnId="{6A2C2066-FFD4-4D22-936B-505E6CDD2C59}">
      <dgm:prSet/>
      <dgm:spPr/>
      <dgm:t>
        <a:bodyPr/>
        <a:lstStyle/>
        <a:p>
          <a:endParaRPr lang="en-US"/>
        </a:p>
      </dgm:t>
    </dgm:pt>
    <dgm:pt modelId="{49C15689-2493-4ADC-B5ED-377CBB76EEB5}">
      <dgm:prSet/>
      <dgm:spPr/>
      <dgm:t>
        <a:bodyPr/>
        <a:lstStyle/>
        <a:p>
          <a:r>
            <a:rPr lang="en-GB"/>
            <a:t>If we receive increases in disposable income, but this is spent on imported goods, then this would count as a withdrawal from the circular flow of income and national income would not rise as much as anticipated</a:t>
          </a:r>
          <a:endParaRPr lang="en-US"/>
        </a:p>
      </dgm:t>
    </dgm:pt>
    <dgm:pt modelId="{DC19AE7A-B460-4D37-8437-3484CE0BFDF9}" type="parTrans" cxnId="{941610CC-CBC8-429C-9468-BD93292BF028}">
      <dgm:prSet/>
      <dgm:spPr/>
      <dgm:t>
        <a:bodyPr/>
        <a:lstStyle/>
        <a:p>
          <a:endParaRPr lang="en-US"/>
        </a:p>
      </dgm:t>
    </dgm:pt>
    <dgm:pt modelId="{6F698196-DE52-471C-80BF-FBCB0CF22FE7}" type="sibTrans" cxnId="{941610CC-CBC8-429C-9468-BD93292BF028}">
      <dgm:prSet/>
      <dgm:spPr/>
      <dgm:t>
        <a:bodyPr/>
        <a:lstStyle/>
        <a:p>
          <a:endParaRPr lang="en-US"/>
        </a:p>
      </dgm:t>
    </dgm:pt>
    <dgm:pt modelId="{F4FEB706-5EBE-45DD-85F8-4FFD6F2A5CEC}">
      <dgm:prSet/>
      <dgm:spPr/>
      <dgm:t>
        <a:bodyPr/>
        <a:lstStyle/>
        <a:p>
          <a:r>
            <a:rPr lang="en-GB" b="1"/>
            <a:t>Spare capacity</a:t>
          </a:r>
          <a:endParaRPr lang="en-US"/>
        </a:p>
      </dgm:t>
    </dgm:pt>
    <dgm:pt modelId="{A1AD5036-B73A-428E-9F16-A4870E9F44E5}" type="parTrans" cxnId="{1F300193-EFE6-4BD7-9E50-76153A8DF701}">
      <dgm:prSet/>
      <dgm:spPr/>
      <dgm:t>
        <a:bodyPr/>
        <a:lstStyle/>
        <a:p>
          <a:endParaRPr lang="en-US"/>
        </a:p>
      </dgm:t>
    </dgm:pt>
    <dgm:pt modelId="{768839B4-AC3C-4809-AB94-10AB706BE438}" type="sibTrans" cxnId="{1F300193-EFE6-4BD7-9E50-76153A8DF701}">
      <dgm:prSet/>
      <dgm:spPr/>
      <dgm:t>
        <a:bodyPr/>
        <a:lstStyle/>
        <a:p>
          <a:endParaRPr lang="en-US"/>
        </a:p>
      </dgm:t>
    </dgm:pt>
    <dgm:pt modelId="{C6172865-378F-4601-AA23-43834E09E172}">
      <dgm:prSet/>
      <dgm:spPr/>
      <dgm:t>
        <a:bodyPr/>
        <a:lstStyle/>
        <a:p>
          <a:r>
            <a:rPr lang="en-GB"/>
            <a:t>If there is very little spare capacity in the economy, then any increase in aggregate demand may not be able to be met by firms</a:t>
          </a:r>
          <a:endParaRPr lang="en-US"/>
        </a:p>
      </dgm:t>
    </dgm:pt>
    <dgm:pt modelId="{ABA1BF4F-A385-4F5F-BD4C-6F9D5A3AB20F}" type="parTrans" cxnId="{4773D20A-47B2-4BFD-8E6B-10EC3F475A0B}">
      <dgm:prSet/>
      <dgm:spPr/>
      <dgm:t>
        <a:bodyPr/>
        <a:lstStyle/>
        <a:p>
          <a:endParaRPr lang="en-US"/>
        </a:p>
      </dgm:t>
    </dgm:pt>
    <dgm:pt modelId="{1859AC54-8D63-42B2-8806-3B134E1FFF48}" type="sibTrans" cxnId="{4773D20A-47B2-4BFD-8E6B-10EC3F475A0B}">
      <dgm:prSet/>
      <dgm:spPr/>
      <dgm:t>
        <a:bodyPr/>
        <a:lstStyle/>
        <a:p>
          <a:endParaRPr lang="en-US"/>
        </a:p>
      </dgm:t>
    </dgm:pt>
    <dgm:pt modelId="{005E6B61-86ED-4497-953D-7698A64A3CD5}">
      <dgm:prSet/>
      <dgm:spPr/>
      <dgm:t>
        <a:bodyPr/>
        <a:lstStyle/>
        <a:p>
          <a:r>
            <a:rPr lang="en-GB"/>
            <a:t>This is especially true in the short run. As a result, the multiplier effect will be limited and inflation might occur</a:t>
          </a:r>
          <a:endParaRPr lang="en-US"/>
        </a:p>
      </dgm:t>
    </dgm:pt>
    <dgm:pt modelId="{59576BCB-2092-445A-BD97-4D2DAD09DAFF}" type="parTrans" cxnId="{A39D91D5-6F4D-45B9-9C19-1D554BEFFEB3}">
      <dgm:prSet/>
      <dgm:spPr/>
      <dgm:t>
        <a:bodyPr/>
        <a:lstStyle/>
        <a:p>
          <a:endParaRPr lang="en-US"/>
        </a:p>
      </dgm:t>
    </dgm:pt>
    <dgm:pt modelId="{544FD16E-B7A3-4E13-949B-1A98D105F18C}" type="sibTrans" cxnId="{A39D91D5-6F4D-45B9-9C19-1D554BEFFEB3}">
      <dgm:prSet/>
      <dgm:spPr/>
      <dgm:t>
        <a:bodyPr/>
        <a:lstStyle/>
        <a:p>
          <a:endParaRPr lang="en-US"/>
        </a:p>
      </dgm:t>
    </dgm:pt>
    <dgm:pt modelId="{04B5B7FE-B9E4-496E-90AF-99A043A57B57}" type="pres">
      <dgm:prSet presAssocID="{41FBE24B-4D2F-4C8F-8AB7-1BE154FA4CB4}" presName="linear" presStyleCnt="0">
        <dgm:presLayoutVars>
          <dgm:dir/>
          <dgm:animLvl val="lvl"/>
          <dgm:resizeHandles val="exact"/>
        </dgm:presLayoutVars>
      </dgm:prSet>
      <dgm:spPr/>
    </dgm:pt>
    <dgm:pt modelId="{6E26DBF8-B5E6-4380-B459-ADD8403BE969}" type="pres">
      <dgm:prSet presAssocID="{2AC0CECF-FFE5-434B-9702-4065F651C12D}" presName="parentLin" presStyleCnt="0"/>
      <dgm:spPr/>
    </dgm:pt>
    <dgm:pt modelId="{7B68C015-66FC-4173-8C10-CCE1F4724E7D}" type="pres">
      <dgm:prSet presAssocID="{2AC0CECF-FFE5-434B-9702-4065F651C12D}" presName="parentLeftMargin" presStyleLbl="node1" presStyleIdx="0" presStyleCnt="4"/>
      <dgm:spPr/>
    </dgm:pt>
    <dgm:pt modelId="{ADB71FEE-5A1A-4CBE-B833-E5B6031797A7}" type="pres">
      <dgm:prSet presAssocID="{2AC0CECF-FFE5-434B-9702-4065F651C12D}" presName="parentText" presStyleLbl="node1" presStyleIdx="0" presStyleCnt="4">
        <dgm:presLayoutVars>
          <dgm:chMax val="0"/>
          <dgm:bulletEnabled val="1"/>
        </dgm:presLayoutVars>
      </dgm:prSet>
      <dgm:spPr/>
    </dgm:pt>
    <dgm:pt modelId="{152C203E-FA85-49AE-8322-F799B983BB64}" type="pres">
      <dgm:prSet presAssocID="{2AC0CECF-FFE5-434B-9702-4065F651C12D}" presName="negativeSpace" presStyleCnt="0"/>
      <dgm:spPr/>
    </dgm:pt>
    <dgm:pt modelId="{EF28D6AF-9C1C-4EDC-B627-2BBD1A402E32}" type="pres">
      <dgm:prSet presAssocID="{2AC0CECF-FFE5-434B-9702-4065F651C12D}" presName="childText" presStyleLbl="conFgAcc1" presStyleIdx="0" presStyleCnt="4">
        <dgm:presLayoutVars>
          <dgm:bulletEnabled val="1"/>
        </dgm:presLayoutVars>
      </dgm:prSet>
      <dgm:spPr/>
    </dgm:pt>
    <dgm:pt modelId="{7E2AE501-E989-44D8-81ED-BC15C8CB937B}" type="pres">
      <dgm:prSet presAssocID="{5FE8726D-9D51-489C-9DD5-8B4BEF4B711D}" presName="spaceBetweenRectangles" presStyleCnt="0"/>
      <dgm:spPr/>
    </dgm:pt>
    <dgm:pt modelId="{D613F954-F24E-4BB7-95DC-7324EF09E4F6}" type="pres">
      <dgm:prSet presAssocID="{D13C03FA-0451-4A09-A1A8-F9376809717E}" presName="parentLin" presStyleCnt="0"/>
      <dgm:spPr/>
    </dgm:pt>
    <dgm:pt modelId="{866E8AC1-03E7-4577-A531-822555AAAD96}" type="pres">
      <dgm:prSet presAssocID="{D13C03FA-0451-4A09-A1A8-F9376809717E}" presName="parentLeftMargin" presStyleLbl="node1" presStyleIdx="0" presStyleCnt="4"/>
      <dgm:spPr/>
    </dgm:pt>
    <dgm:pt modelId="{E9167535-BA36-4382-AF99-CB051B3B00BB}" type="pres">
      <dgm:prSet presAssocID="{D13C03FA-0451-4A09-A1A8-F9376809717E}" presName="parentText" presStyleLbl="node1" presStyleIdx="1" presStyleCnt="4">
        <dgm:presLayoutVars>
          <dgm:chMax val="0"/>
          <dgm:bulletEnabled val="1"/>
        </dgm:presLayoutVars>
      </dgm:prSet>
      <dgm:spPr/>
    </dgm:pt>
    <dgm:pt modelId="{66AD6E76-A765-4506-AE6A-DC725198BBEB}" type="pres">
      <dgm:prSet presAssocID="{D13C03FA-0451-4A09-A1A8-F9376809717E}" presName="negativeSpace" presStyleCnt="0"/>
      <dgm:spPr/>
    </dgm:pt>
    <dgm:pt modelId="{2D62BDDE-64AE-4E4F-9776-6B53FFA12904}" type="pres">
      <dgm:prSet presAssocID="{D13C03FA-0451-4A09-A1A8-F9376809717E}" presName="childText" presStyleLbl="conFgAcc1" presStyleIdx="1" presStyleCnt="4">
        <dgm:presLayoutVars>
          <dgm:bulletEnabled val="1"/>
        </dgm:presLayoutVars>
      </dgm:prSet>
      <dgm:spPr/>
    </dgm:pt>
    <dgm:pt modelId="{52E13654-CBDE-4858-82B3-D29AD08C7968}" type="pres">
      <dgm:prSet presAssocID="{07A79FE2-FC62-4C33-B0F9-58EE11701E56}" presName="spaceBetweenRectangles" presStyleCnt="0"/>
      <dgm:spPr/>
    </dgm:pt>
    <dgm:pt modelId="{54E10CC0-272A-491E-B699-5CF94E5E3FBF}" type="pres">
      <dgm:prSet presAssocID="{B89C0F57-C6D9-4020-9358-9A15B9655999}" presName="parentLin" presStyleCnt="0"/>
      <dgm:spPr/>
    </dgm:pt>
    <dgm:pt modelId="{27CAA0C5-D4BB-4AC3-85FB-651DCDF114D2}" type="pres">
      <dgm:prSet presAssocID="{B89C0F57-C6D9-4020-9358-9A15B9655999}" presName="parentLeftMargin" presStyleLbl="node1" presStyleIdx="1" presStyleCnt="4"/>
      <dgm:spPr/>
    </dgm:pt>
    <dgm:pt modelId="{89F3AF99-DF2E-415E-B7D8-66A3176FDE12}" type="pres">
      <dgm:prSet presAssocID="{B89C0F57-C6D9-4020-9358-9A15B9655999}" presName="parentText" presStyleLbl="node1" presStyleIdx="2" presStyleCnt="4">
        <dgm:presLayoutVars>
          <dgm:chMax val="0"/>
          <dgm:bulletEnabled val="1"/>
        </dgm:presLayoutVars>
      </dgm:prSet>
      <dgm:spPr/>
    </dgm:pt>
    <dgm:pt modelId="{419538E3-EAFB-43AF-9B78-ABF4BAC80922}" type="pres">
      <dgm:prSet presAssocID="{B89C0F57-C6D9-4020-9358-9A15B9655999}" presName="negativeSpace" presStyleCnt="0"/>
      <dgm:spPr/>
    </dgm:pt>
    <dgm:pt modelId="{3F4FBD93-C252-4203-BD1B-1BBC519A6AEB}" type="pres">
      <dgm:prSet presAssocID="{B89C0F57-C6D9-4020-9358-9A15B9655999}" presName="childText" presStyleLbl="conFgAcc1" presStyleIdx="2" presStyleCnt="4">
        <dgm:presLayoutVars>
          <dgm:bulletEnabled val="1"/>
        </dgm:presLayoutVars>
      </dgm:prSet>
      <dgm:spPr/>
    </dgm:pt>
    <dgm:pt modelId="{4BC32079-DEFE-4387-B4FD-5664AE71D593}" type="pres">
      <dgm:prSet presAssocID="{9F607C2F-7FE6-4C0C-91CC-D4C8B9C01ED4}" presName="spaceBetweenRectangles" presStyleCnt="0"/>
      <dgm:spPr/>
    </dgm:pt>
    <dgm:pt modelId="{B3350F30-00A2-4F42-9C65-0BE45F23D9AE}" type="pres">
      <dgm:prSet presAssocID="{F4FEB706-5EBE-45DD-85F8-4FFD6F2A5CEC}" presName="parentLin" presStyleCnt="0"/>
      <dgm:spPr/>
    </dgm:pt>
    <dgm:pt modelId="{6226DEAB-54A3-45B0-AFDD-C6C7832466DC}" type="pres">
      <dgm:prSet presAssocID="{F4FEB706-5EBE-45DD-85F8-4FFD6F2A5CEC}" presName="parentLeftMargin" presStyleLbl="node1" presStyleIdx="2" presStyleCnt="4"/>
      <dgm:spPr/>
    </dgm:pt>
    <dgm:pt modelId="{5890A1A9-20BA-495A-86A6-11938BB3D030}" type="pres">
      <dgm:prSet presAssocID="{F4FEB706-5EBE-45DD-85F8-4FFD6F2A5CEC}" presName="parentText" presStyleLbl="node1" presStyleIdx="3" presStyleCnt="4">
        <dgm:presLayoutVars>
          <dgm:chMax val="0"/>
          <dgm:bulletEnabled val="1"/>
        </dgm:presLayoutVars>
      </dgm:prSet>
      <dgm:spPr/>
    </dgm:pt>
    <dgm:pt modelId="{ACDABFCA-2A07-483A-A763-C645B40C68E0}" type="pres">
      <dgm:prSet presAssocID="{F4FEB706-5EBE-45DD-85F8-4FFD6F2A5CEC}" presName="negativeSpace" presStyleCnt="0"/>
      <dgm:spPr/>
    </dgm:pt>
    <dgm:pt modelId="{4D9CD3F3-C8DF-463F-910D-E835852E4F62}" type="pres">
      <dgm:prSet presAssocID="{F4FEB706-5EBE-45DD-85F8-4FFD6F2A5CEC}" presName="childText" presStyleLbl="conFgAcc1" presStyleIdx="3" presStyleCnt="4">
        <dgm:presLayoutVars>
          <dgm:bulletEnabled val="1"/>
        </dgm:presLayoutVars>
      </dgm:prSet>
      <dgm:spPr/>
    </dgm:pt>
  </dgm:ptLst>
  <dgm:cxnLst>
    <dgm:cxn modelId="{4773D20A-47B2-4BFD-8E6B-10EC3F475A0B}" srcId="{F4FEB706-5EBE-45DD-85F8-4FFD6F2A5CEC}" destId="{C6172865-378F-4601-AA23-43834E09E172}" srcOrd="0" destOrd="0" parTransId="{ABA1BF4F-A385-4F5F-BD4C-6F9D5A3AB20F}" sibTransId="{1859AC54-8D63-42B2-8806-3B134E1FFF48}"/>
    <dgm:cxn modelId="{4B741A15-6224-4C97-A65B-A5B289FFF33E}" type="presOf" srcId="{49C15689-2493-4ADC-B5ED-377CBB76EEB5}" destId="{3F4FBD93-C252-4203-BD1B-1BBC519A6AEB}" srcOrd="0" destOrd="1" presId="urn:microsoft.com/office/officeart/2005/8/layout/list1"/>
    <dgm:cxn modelId="{28DC101C-3577-435A-95FD-ABF7F0703668}" srcId="{41FBE24B-4D2F-4C8F-8AB7-1BE154FA4CB4}" destId="{2AC0CECF-FFE5-434B-9702-4065F651C12D}" srcOrd="0" destOrd="0" parTransId="{63B192F1-DB6D-48A4-900E-F3A334C7994E}" sibTransId="{5FE8726D-9D51-489C-9DD5-8B4BEF4B711D}"/>
    <dgm:cxn modelId="{70D55D1E-BBBD-4D0C-BD1F-0739141C570A}" type="presOf" srcId="{3484F561-69F4-4719-ACB0-7E0280E19AA1}" destId="{2D62BDDE-64AE-4E4F-9776-6B53FFA12904}" srcOrd="0" destOrd="0" presId="urn:microsoft.com/office/officeart/2005/8/layout/list1"/>
    <dgm:cxn modelId="{F162E623-A6BA-4D5D-ACA3-596645AF2593}" srcId="{41FBE24B-4D2F-4C8F-8AB7-1BE154FA4CB4}" destId="{B89C0F57-C6D9-4020-9358-9A15B9655999}" srcOrd="2" destOrd="0" parTransId="{3BE911AE-5C3C-4FF2-BEA6-B15538C1F9B8}" sibTransId="{9F607C2F-7FE6-4C0C-91CC-D4C8B9C01ED4}"/>
    <dgm:cxn modelId="{4A3FA22B-CDED-424D-B382-CA883E2BE846}" type="presOf" srcId="{41FBE24B-4D2F-4C8F-8AB7-1BE154FA4CB4}" destId="{04B5B7FE-B9E4-496E-90AF-99A043A57B57}" srcOrd="0" destOrd="0" presId="urn:microsoft.com/office/officeart/2005/8/layout/list1"/>
    <dgm:cxn modelId="{B7FF0B62-7DD1-494F-9A0F-AA42FBA521CB}" type="presOf" srcId="{21B16B44-1F72-4EAE-AC98-A71BD761FB16}" destId="{3F4FBD93-C252-4203-BD1B-1BBC519A6AEB}" srcOrd="0" destOrd="0" presId="urn:microsoft.com/office/officeart/2005/8/layout/list1"/>
    <dgm:cxn modelId="{772AB043-1066-4D7F-9893-BD0AE1823F05}" type="presOf" srcId="{2AC0CECF-FFE5-434B-9702-4065F651C12D}" destId="{7B68C015-66FC-4173-8C10-CCE1F4724E7D}" srcOrd="0" destOrd="0" presId="urn:microsoft.com/office/officeart/2005/8/layout/list1"/>
    <dgm:cxn modelId="{6ED21444-4E74-4CB7-B595-921FA7BFC540}" type="presOf" srcId="{B89C0F57-C6D9-4020-9358-9A15B9655999}" destId="{89F3AF99-DF2E-415E-B7D8-66A3176FDE12}" srcOrd="1" destOrd="0" presId="urn:microsoft.com/office/officeart/2005/8/layout/list1"/>
    <dgm:cxn modelId="{D813AD44-A7AD-4F12-8AB0-FF9BD7E6197C}" srcId="{41FBE24B-4D2F-4C8F-8AB7-1BE154FA4CB4}" destId="{D13C03FA-0451-4A09-A1A8-F9376809717E}" srcOrd="1" destOrd="0" parTransId="{A6A0056D-7513-4641-93BA-6D913601E892}" sibTransId="{07A79FE2-FC62-4C33-B0F9-58EE11701E56}"/>
    <dgm:cxn modelId="{6A2C2066-FFD4-4D22-936B-505E6CDD2C59}" srcId="{B89C0F57-C6D9-4020-9358-9A15B9655999}" destId="{21B16B44-1F72-4EAE-AC98-A71BD761FB16}" srcOrd="0" destOrd="0" parTransId="{6E057FBE-9DAB-46C1-B8C4-EBE20AB3AA3B}" sibTransId="{34A09FAF-61F1-4FBC-96C2-4E142A531216}"/>
    <dgm:cxn modelId="{A084214B-32B1-411E-B5BD-2DDF5D8A42EB}" srcId="{D13C03FA-0451-4A09-A1A8-F9376809717E}" destId="{3484F561-69F4-4719-ACB0-7E0280E19AA1}" srcOrd="0" destOrd="0" parTransId="{EBE34B23-8A9A-49C4-B5E1-62036B7B7053}" sibTransId="{DADB40C9-D064-4BEE-9EFA-292AA53877BE}"/>
    <dgm:cxn modelId="{12E1194C-E8CD-463C-AF36-9DCCD80F632A}" srcId="{2AC0CECF-FFE5-434B-9702-4065F651C12D}" destId="{075EFE92-BAA8-4639-A866-0DD428089D6C}" srcOrd="0" destOrd="0" parTransId="{9E566DA2-D8A9-4846-8A0D-1C212395430A}" sibTransId="{7F8B1E72-0485-4564-B0CE-6CB4F0F88B09}"/>
    <dgm:cxn modelId="{F1F44F56-0F72-4466-BE58-5A67785D9674}" type="presOf" srcId="{B89C0F57-C6D9-4020-9358-9A15B9655999}" destId="{27CAA0C5-D4BB-4AC3-85FB-651DCDF114D2}" srcOrd="0" destOrd="0" presId="urn:microsoft.com/office/officeart/2005/8/layout/list1"/>
    <dgm:cxn modelId="{1F300193-EFE6-4BD7-9E50-76153A8DF701}" srcId="{41FBE24B-4D2F-4C8F-8AB7-1BE154FA4CB4}" destId="{F4FEB706-5EBE-45DD-85F8-4FFD6F2A5CEC}" srcOrd="3" destOrd="0" parTransId="{A1AD5036-B73A-428E-9F16-A4870E9F44E5}" sibTransId="{768839B4-AC3C-4809-AB94-10AB706BE438}"/>
    <dgm:cxn modelId="{FDC6D5AA-DE0F-4DA3-8946-8D95803AFB27}" type="presOf" srcId="{2AC0CECF-FFE5-434B-9702-4065F651C12D}" destId="{ADB71FEE-5A1A-4CBE-B833-E5B6031797A7}" srcOrd="1" destOrd="0" presId="urn:microsoft.com/office/officeart/2005/8/layout/list1"/>
    <dgm:cxn modelId="{D072EEB2-450E-4684-AC7E-794A7A077E1E}" type="presOf" srcId="{D13C03FA-0451-4A09-A1A8-F9376809717E}" destId="{866E8AC1-03E7-4577-A531-822555AAAD96}" srcOrd="0" destOrd="0" presId="urn:microsoft.com/office/officeart/2005/8/layout/list1"/>
    <dgm:cxn modelId="{941610CC-CBC8-429C-9468-BD93292BF028}" srcId="{B89C0F57-C6D9-4020-9358-9A15B9655999}" destId="{49C15689-2493-4ADC-B5ED-377CBB76EEB5}" srcOrd="1" destOrd="0" parTransId="{DC19AE7A-B460-4D37-8437-3484CE0BFDF9}" sibTransId="{6F698196-DE52-471C-80BF-FBCB0CF22FE7}"/>
    <dgm:cxn modelId="{8E6F03CD-980C-434A-B04C-CE55D786BBF3}" type="presOf" srcId="{F4FEB706-5EBE-45DD-85F8-4FFD6F2A5CEC}" destId="{6226DEAB-54A3-45B0-AFDD-C6C7832466DC}" srcOrd="0" destOrd="0" presId="urn:microsoft.com/office/officeart/2005/8/layout/list1"/>
    <dgm:cxn modelId="{4C4618CF-70FD-4F2B-89EE-13C94A01A4CF}" type="presOf" srcId="{F4FEB706-5EBE-45DD-85F8-4FFD6F2A5CEC}" destId="{5890A1A9-20BA-495A-86A6-11938BB3D030}" srcOrd="1" destOrd="0" presId="urn:microsoft.com/office/officeart/2005/8/layout/list1"/>
    <dgm:cxn modelId="{A39D91D5-6F4D-45B9-9C19-1D554BEFFEB3}" srcId="{F4FEB706-5EBE-45DD-85F8-4FFD6F2A5CEC}" destId="{005E6B61-86ED-4497-953D-7698A64A3CD5}" srcOrd="1" destOrd="0" parTransId="{59576BCB-2092-445A-BD97-4D2DAD09DAFF}" sibTransId="{544FD16E-B7A3-4E13-949B-1A98D105F18C}"/>
    <dgm:cxn modelId="{6BA40DDA-B128-45E8-A1BE-A0E1B7FD53FE}" type="presOf" srcId="{C6172865-378F-4601-AA23-43834E09E172}" destId="{4D9CD3F3-C8DF-463F-910D-E835852E4F62}" srcOrd="0" destOrd="0" presId="urn:microsoft.com/office/officeart/2005/8/layout/list1"/>
    <dgm:cxn modelId="{6D23DADE-8035-4E62-8726-FB7DB5AD612A}" type="presOf" srcId="{005E6B61-86ED-4497-953D-7698A64A3CD5}" destId="{4D9CD3F3-C8DF-463F-910D-E835852E4F62}" srcOrd="0" destOrd="1" presId="urn:microsoft.com/office/officeart/2005/8/layout/list1"/>
    <dgm:cxn modelId="{01AED7F6-2C24-458C-9D5D-BB666030D40D}" type="presOf" srcId="{075EFE92-BAA8-4639-A866-0DD428089D6C}" destId="{EF28D6AF-9C1C-4EDC-B627-2BBD1A402E32}" srcOrd="0" destOrd="0" presId="urn:microsoft.com/office/officeart/2005/8/layout/list1"/>
    <dgm:cxn modelId="{53DDB5FF-147E-42D0-B351-D7BF62556A9F}" type="presOf" srcId="{D13C03FA-0451-4A09-A1A8-F9376809717E}" destId="{E9167535-BA36-4382-AF99-CB051B3B00BB}" srcOrd="1" destOrd="0" presId="urn:microsoft.com/office/officeart/2005/8/layout/list1"/>
    <dgm:cxn modelId="{223214D7-5A11-401D-9C7D-E82FE5131F5D}" type="presParOf" srcId="{04B5B7FE-B9E4-496E-90AF-99A043A57B57}" destId="{6E26DBF8-B5E6-4380-B459-ADD8403BE969}" srcOrd="0" destOrd="0" presId="urn:microsoft.com/office/officeart/2005/8/layout/list1"/>
    <dgm:cxn modelId="{BCECEE4D-5B16-4FA6-98D9-A85951971E8A}" type="presParOf" srcId="{6E26DBF8-B5E6-4380-B459-ADD8403BE969}" destId="{7B68C015-66FC-4173-8C10-CCE1F4724E7D}" srcOrd="0" destOrd="0" presId="urn:microsoft.com/office/officeart/2005/8/layout/list1"/>
    <dgm:cxn modelId="{19022A6B-E51C-4899-BF35-5EA20D019D29}" type="presParOf" srcId="{6E26DBF8-B5E6-4380-B459-ADD8403BE969}" destId="{ADB71FEE-5A1A-4CBE-B833-E5B6031797A7}" srcOrd="1" destOrd="0" presId="urn:microsoft.com/office/officeart/2005/8/layout/list1"/>
    <dgm:cxn modelId="{81948CB6-F2DF-47DB-9F3D-FDB7F2F62A6F}" type="presParOf" srcId="{04B5B7FE-B9E4-496E-90AF-99A043A57B57}" destId="{152C203E-FA85-49AE-8322-F799B983BB64}" srcOrd="1" destOrd="0" presId="urn:microsoft.com/office/officeart/2005/8/layout/list1"/>
    <dgm:cxn modelId="{D736D083-5A84-43C2-B872-50C26722C457}" type="presParOf" srcId="{04B5B7FE-B9E4-496E-90AF-99A043A57B57}" destId="{EF28D6AF-9C1C-4EDC-B627-2BBD1A402E32}" srcOrd="2" destOrd="0" presId="urn:microsoft.com/office/officeart/2005/8/layout/list1"/>
    <dgm:cxn modelId="{35A406D4-B233-40B5-97D1-D5A52024A9CE}" type="presParOf" srcId="{04B5B7FE-B9E4-496E-90AF-99A043A57B57}" destId="{7E2AE501-E989-44D8-81ED-BC15C8CB937B}" srcOrd="3" destOrd="0" presId="urn:microsoft.com/office/officeart/2005/8/layout/list1"/>
    <dgm:cxn modelId="{AC130EDC-3843-4E0C-885E-5F8CF964A66A}" type="presParOf" srcId="{04B5B7FE-B9E4-496E-90AF-99A043A57B57}" destId="{D613F954-F24E-4BB7-95DC-7324EF09E4F6}" srcOrd="4" destOrd="0" presId="urn:microsoft.com/office/officeart/2005/8/layout/list1"/>
    <dgm:cxn modelId="{9672B079-3808-4DB0-BD6E-47EA82F8C47E}" type="presParOf" srcId="{D613F954-F24E-4BB7-95DC-7324EF09E4F6}" destId="{866E8AC1-03E7-4577-A531-822555AAAD96}" srcOrd="0" destOrd="0" presId="urn:microsoft.com/office/officeart/2005/8/layout/list1"/>
    <dgm:cxn modelId="{3083EF95-CB80-46C2-AF64-7C207A63E025}" type="presParOf" srcId="{D613F954-F24E-4BB7-95DC-7324EF09E4F6}" destId="{E9167535-BA36-4382-AF99-CB051B3B00BB}" srcOrd="1" destOrd="0" presId="urn:microsoft.com/office/officeart/2005/8/layout/list1"/>
    <dgm:cxn modelId="{E0FAEE44-B371-4015-8B0A-11E3B23820BA}" type="presParOf" srcId="{04B5B7FE-B9E4-496E-90AF-99A043A57B57}" destId="{66AD6E76-A765-4506-AE6A-DC725198BBEB}" srcOrd="5" destOrd="0" presId="urn:microsoft.com/office/officeart/2005/8/layout/list1"/>
    <dgm:cxn modelId="{F009B1D2-8BC8-48D4-8DD9-B0ECF236EDD0}" type="presParOf" srcId="{04B5B7FE-B9E4-496E-90AF-99A043A57B57}" destId="{2D62BDDE-64AE-4E4F-9776-6B53FFA12904}" srcOrd="6" destOrd="0" presId="urn:microsoft.com/office/officeart/2005/8/layout/list1"/>
    <dgm:cxn modelId="{A1D9CA77-DDC8-4A54-A23F-06F152ACC1B9}" type="presParOf" srcId="{04B5B7FE-B9E4-496E-90AF-99A043A57B57}" destId="{52E13654-CBDE-4858-82B3-D29AD08C7968}" srcOrd="7" destOrd="0" presId="urn:microsoft.com/office/officeart/2005/8/layout/list1"/>
    <dgm:cxn modelId="{DB0F4B06-CAA8-4251-9587-A79E5FCC563C}" type="presParOf" srcId="{04B5B7FE-B9E4-496E-90AF-99A043A57B57}" destId="{54E10CC0-272A-491E-B699-5CF94E5E3FBF}" srcOrd="8" destOrd="0" presId="urn:microsoft.com/office/officeart/2005/8/layout/list1"/>
    <dgm:cxn modelId="{BD63666A-4691-43A9-9C39-827E67B6667B}" type="presParOf" srcId="{54E10CC0-272A-491E-B699-5CF94E5E3FBF}" destId="{27CAA0C5-D4BB-4AC3-85FB-651DCDF114D2}" srcOrd="0" destOrd="0" presId="urn:microsoft.com/office/officeart/2005/8/layout/list1"/>
    <dgm:cxn modelId="{D9374C1B-EA5D-4CC0-8615-24AE07FBBF54}" type="presParOf" srcId="{54E10CC0-272A-491E-B699-5CF94E5E3FBF}" destId="{89F3AF99-DF2E-415E-B7D8-66A3176FDE12}" srcOrd="1" destOrd="0" presId="urn:microsoft.com/office/officeart/2005/8/layout/list1"/>
    <dgm:cxn modelId="{ECA0F24F-EF8A-4B75-BA2F-A0394B3CDABC}" type="presParOf" srcId="{04B5B7FE-B9E4-496E-90AF-99A043A57B57}" destId="{419538E3-EAFB-43AF-9B78-ABF4BAC80922}" srcOrd="9" destOrd="0" presId="urn:microsoft.com/office/officeart/2005/8/layout/list1"/>
    <dgm:cxn modelId="{70F0653A-6A4F-4BA4-A33F-679C9C3CB6DB}" type="presParOf" srcId="{04B5B7FE-B9E4-496E-90AF-99A043A57B57}" destId="{3F4FBD93-C252-4203-BD1B-1BBC519A6AEB}" srcOrd="10" destOrd="0" presId="urn:microsoft.com/office/officeart/2005/8/layout/list1"/>
    <dgm:cxn modelId="{823522A3-95D9-495E-9F54-BEF4D8F9D679}" type="presParOf" srcId="{04B5B7FE-B9E4-496E-90AF-99A043A57B57}" destId="{4BC32079-DEFE-4387-B4FD-5664AE71D593}" srcOrd="11" destOrd="0" presId="urn:microsoft.com/office/officeart/2005/8/layout/list1"/>
    <dgm:cxn modelId="{30FB0CC8-70A8-4884-8ED9-397542234BF8}" type="presParOf" srcId="{04B5B7FE-B9E4-496E-90AF-99A043A57B57}" destId="{B3350F30-00A2-4F42-9C65-0BE45F23D9AE}" srcOrd="12" destOrd="0" presId="urn:microsoft.com/office/officeart/2005/8/layout/list1"/>
    <dgm:cxn modelId="{821C9466-07A8-4E2E-8706-317EE3BBB401}" type="presParOf" srcId="{B3350F30-00A2-4F42-9C65-0BE45F23D9AE}" destId="{6226DEAB-54A3-45B0-AFDD-C6C7832466DC}" srcOrd="0" destOrd="0" presId="urn:microsoft.com/office/officeart/2005/8/layout/list1"/>
    <dgm:cxn modelId="{399B9E6D-F103-4A78-BB50-FFD6259FD043}" type="presParOf" srcId="{B3350F30-00A2-4F42-9C65-0BE45F23D9AE}" destId="{5890A1A9-20BA-495A-86A6-11938BB3D030}" srcOrd="1" destOrd="0" presId="urn:microsoft.com/office/officeart/2005/8/layout/list1"/>
    <dgm:cxn modelId="{2A78938D-6459-49B1-89C1-7418C8BB4C76}" type="presParOf" srcId="{04B5B7FE-B9E4-496E-90AF-99A043A57B57}" destId="{ACDABFCA-2A07-483A-A763-C645B40C68E0}" srcOrd="13" destOrd="0" presId="urn:microsoft.com/office/officeart/2005/8/layout/list1"/>
    <dgm:cxn modelId="{52887237-36E1-464D-B328-4A3F99426103}" type="presParOf" srcId="{04B5B7FE-B9E4-496E-90AF-99A043A57B57}" destId="{4D9CD3F3-C8DF-463F-910D-E835852E4F62}"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0A470BB-AA98-4CA6-BD3F-FB8272CF396E}" type="doc">
      <dgm:prSet loTypeId="urn:microsoft.com/office/officeart/2005/8/layout/process4" loCatId="process" qsTypeId="urn:microsoft.com/office/officeart/2005/8/quickstyle/simple4" qsCatId="simple" csTypeId="urn:microsoft.com/office/officeart/2005/8/colors/colorful2" csCatId="colorful"/>
      <dgm:spPr/>
      <dgm:t>
        <a:bodyPr/>
        <a:lstStyle/>
        <a:p>
          <a:endParaRPr lang="en-US"/>
        </a:p>
      </dgm:t>
    </dgm:pt>
    <dgm:pt modelId="{4153D111-6A49-4E0F-9327-64061A6DEB02}">
      <dgm:prSet/>
      <dgm:spPr/>
      <dgm:t>
        <a:bodyPr/>
        <a:lstStyle/>
        <a:p>
          <a:r>
            <a:rPr lang="en-GB"/>
            <a:t>The AS/AD model allows us to look at a variety of macroeconomic variables</a:t>
          </a:r>
          <a:endParaRPr lang="en-US"/>
        </a:p>
      </dgm:t>
    </dgm:pt>
    <dgm:pt modelId="{0B7C51D6-CAA7-443F-AD1C-5C75F0281919}" type="parTrans" cxnId="{28054D3A-82BE-429C-A106-23EFA2ED9E4B}">
      <dgm:prSet/>
      <dgm:spPr/>
      <dgm:t>
        <a:bodyPr/>
        <a:lstStyle/>
        <a:p>
          <a:endParaRPr lang="en-US"/>
        </a:p>
      </dgm:t>
    </dgm:pt>
    <dgm:pt modelId="{B53FC919-F621-4756-B90E-48829696F79C}" type="sibTrans" cxnId="{28054D3A-82BE-429C-A106-23EFA2ED9E4B}">
      <dgm:prSet/>
      <dgm:spPr/>
      <dgm:t>
        <a:bodyPr/>
        <a:lstStyle/>
        <a:p>
          <a:endParaRPr lang="en-US"/>
        </a:p>
      </dgm:t>
    </dgm:pt>
    <dgm:pt modelId="{6BA0275A-2B54-4B60-BF0F-EE6BB12297E1}">
      <dgm:prSet/>
      <dgm:spPr/>
      <dgm:t>
        <a:bodyPr/>
        <a:lstStyle/>
        <a:p>
          <a:r>
            <a:rPr lang="en-GB"/>
            <a:t>Here, we have looked at the impact on inflation and unemployment</a:t>
          </a:r>
          <a:endParaRPr lang="en-US"/>
        </a:p>
      </dgm:t>
    </dgm:pt>
    <dgm:pt modelId="{A3929A4A-3452-49A5-9904-AB4D005F84DE}" type="parTrans" cxnId="{EFA7F1E5-5781-4135-95AB-DA62F6F78D37}">
      <dgm:prSet/>
      <dgm:spPr/>
      <dgm:t>
        <a:bodyPr/>
        <a:lstStyle/>
        <a:p>
          <a:endParaRPr lang="en-US"/>
        </a:p>
      </dgm:t>
    </dgm:pt>
    <dgm:pt modelId="{780FBFB5-938D-4C07-9A72-701EB5E18062}" type="sibTrans" cxnId="{EFA7F1E5-5781-4135-95AB-DA62F6F78D37}">
      <dgm:prSet/>
      <dgm:spPr/>
      <dgm:t>
        <a:bodyPr/>
        <a:lstStyle/>
        <a:p>
          <a:endParaRPr lang="en-US"/>
        </a:p>
      </dgm:t>
    </dgm:pt>
    <dgm:pt modelId="{76F77D89-1D2D-4BEA-B993-CAEABC378B93}">
      <dgm:prSet/>
      <dgm:spPr/>
      <dgm:t>
        <a:bodyPr/>
        <a:lstStyle/>
        <a:p>
          <a:r>
            <a:rPr lang="en-GB"/>
            <a:t>However, inextricably linked with these we can use ADAS to look at the impact of interest rates, discuss full capacity and economic growth, look at the impact of government policy dependent on where we are on the trade cycle and a range of other related factors</a:t>
          </a:r>
          <a:endParaRPr lang="en-US"/>
        </a:p>
      </dgm:t>
    </dgm:pt>
    <dgm:pt modelId="{0C96D158-CE1D-4404-A954-604302FC9D5F}" type="parTrans" cxnId="{065E00C8-183F-41BA-B83F-DF7BF0BD1420}">
      <dgm:prSet/>
      <dgm:spPr/>
      <dgm:t>
        <a:bodyPr/>
        <a:lstStyle/>
        <a:p>
          <a:endParaRPr lang="en-US"/>
        </a:p>
      </dgm:t>
    </dgm:pt>
    <dgm:pt modelId="{A8FFAEFE-81CB-4C02-A453-F7CED5CF36C7}" type="sibTrans" cxnId="{065E00C8-183F-41BA-B83F-DF7BF0BD1420}">
      <dgm:prSet/>
      <dgm:spPr/>
      <dgm:t>
        <a:bodyPr/>
        <a:lstStyle/>
        <a:p>
          <a:endParaRPr lang="en-US"/>
        </a:p>
      </dgm:t>
    </dgm:pt>
    <dgm:pt modelId="{87172F3A-57AF-4414-B02D-D197570DC2F6}">
      <dgm:prSet/>
      <dgm:spPr/>
      <dgm:t>
        <a:bodyPr/>
        <a:lstStyle/>
        <a:p>
          <a:r>
            <a:rPr lang="en-GB"/>
            <a:t>It is expected that students will use the ADAS model to illustrate these factors</a:t>
          </a:r>
          <a:endParaRPr lang="en-US"/>
        </a:p>
      </dgm:t>
    </dgm:pt>
    <dgm:pt modelId="{0DBDC646-FF4F-4B52-8CFA-3D0B1B04917A}" type="parTrans" cxnId="{A1F7BE68-1890-4D35-9F6E-C5DB42ACC668}">
      <dgm:prSet/>
      <dgm:spPr/>
      <dgm:t>
        <a:bodyPr/>
        <a:lstStyle/>
        <a:p>
          <a:endParaRPr lang="en-US"/>
        </a:p>
      </dgm:t>
    </dgm:pt>
    <dgm:pt modelId="{BF02484F-9606-4CCE-9689-4206F263951A}" type="sibTrans" cxnId="{A1F7BE68-1890-4D35-9F6E-C5DB42ACC668}">
      <dgm:prSet/>
      <dgm:spPr/>
      <dgm:t>
        <a:bodyPr/>
        <a:lstStyle/>
        <a:p>
          <a:endParaRPr lang="en-US"/>
        </a:p>
      </dgm:t>
    </dgm:pt>
    <dgm:pt modelId="{6E4E0DB5-4FD7-41EE-B25E-0D7C93BBCE9C}" type="pres">
      <dgm:prSet presAssocID="{60A470BB-AA98-4CA6-BD3F-FB8272CF396E}" presName="Name0" presStyleCnt="0">
        <dgm:presLayoutVars>
          <dgm:dir/>
          <dgm:animLvl val="lvl"/>
          <dgm:resizeHandles val="exact"/>
        </dgm:presLayoutVars>
      </dgm:prSet>
      <dgm:spPr/>
    </dgm:pt>
    <dgm:pt modelId="{C47D6664-48E5-4EDC-8494-96720B1AFD9E}" type="pres">
      <dgm:prSet presAssocID="{87172F3A-57AF-4414-B02D-D197570DC2F6}" presName="boxAndChildren" presStyleCnt="0"/>
      <dgm:spPr/>
    </dgm:pt>
    <dgm:pt modelId="{78F55544-DD7D-4CBC-BFF3-590A788FEC0F}" type="pres">
      <dgm:prSet presAssocID="{87172F3A-57AF-4414-B02D-D197570DC2F6}" presName="parentTextBox" presStyleLbl="node1" presStyleIdx="0" presStyleCnt="4"/>
      <dgm:spPr/>
    </dgm:pt>
    <dgm:pt modelId="{125AE73E-B89E-4204-8046-08DF0644FDE3}" type="pres">
      <dgm:prSet presAssocID="{A8FFAEFE-81CB-4C02-A453-F7CED5CF36C7}" presName="sp" presStyleCnt="0"/>
      <dgm:spPr/>
    </dgm:pt>
    <dgm:pt modelId="{4836AFB3-CA36-4000-B705-17DEA1699F5B}" type="pres">
      <dgm:prSet presAssocID="{76F77D89-1D2D-4BEA-B993-CAEABC378B93}" presName="arrowAndChildren" presStyleCnt="0"/>
      <dgm:spPr/>
    </dgm:pt>
    <dgm:pt modelId="{187C327D-0D5F-4B0A-95DB-EB19A16AD78F}" type="pres">
      <dgm:prSet presAssocID="{76F77D89-1D2D-4BEA-B993-CAEABC378B93}" presName="parentTextArrow" presStyleLbl="node1" presStyleIdx="1" presStyleCnt="4"/>
      <dgm:spPr/>
    </dgm:pt>
    <dgm:pt modelId="{DDBCD2EA-AD63-4F31-BE40-C3857547B752}" type="pres">
      <dgm:prSet presAssocID="{780FBFB5-938D-4C07-9A72-701EB5E18062}" presName="sp" presStyleCnt="0"/>
      <dgm:spPr/>
    </dgm:pt>
    <dgm:pt modelId="{0894C34A-3397-4CEF-A463-D6D42D4F3B1C}" type="pres">
      <dgm:prSet presAssocID="{6BA0275A-2B54-4B60-BF0F-EE6BB12297E1}" presName="arrowAndChildren" presStyleCnt="0"/>
      <dgm:spPr/>
    </dgm:pt>
    <dgm:pt modelId="{4CD2CAA2-2A9E-4904-9233-7DDE2CA0CB07}" type="pres">
      <dgm:prSet presAssocID="{6BA0275A-2B54-4B60-BF0F-EE6BB12297E1}" presName="parentTextArrow" presStyleLbl="node1" presStyleIdx="2" presStyleCnt="4"/>
      <dgm:spPr/>
    </dgm:pt>
    <dgm:pt modelId="{6CEC33E2-5B31-4222-92B9-B9D06982CCEA}" type="pres">
      <dgm:prSet presAssocID="{B53FC919-F621-4756-B90E-48829696F79C}" presName="sp" presStyleCnt="0"/>
      <dgm:spPr/>
    </dgm:pt>
    <dgm:pt modelId="{31B8F881-DA45-49D4-9E5C-407D17874E49}" type="pres">
      <dgm:prSet presAssocID="{4153D111-6A49-4E0F-9327-64061A6DEB02}" presName="arrowAndChildren" presStyleCnt="0"/>
      <dgm:spPr/>
    </dgm:pt>
    <dgm:pt modelId="{951ED23D-EB76-42D4-A2DC-D083873F736E}" type="pres">
      <dgm:prSet presAssocID="{4153D111-6A49-4E0F-9327-64061A6DEB02}" presName="parentTextArrow" presStyleLbl="node1" presStyleIdx="3" presStyleCnt="4"/>
      <dgm:spPr/>
    </dgm:pt>
  </dgm:ptLst>
  <dgm:cxnLst>
    <dgm:cxn modelId="{7F397B37-BECA-49E5-8799-22E8E394B1AB}" type="presOf" srcId="{4153D111-6A49-4E0F-9327-64061A6DEB02}" destId="{951ED23D-EB76-42D4-A2DC-D083873F736E}" srcOrd="0" destOrd="0" presId="urn:microsoft.com/office/officeart/2005/8/layout/process4"/>
    <dgm:cxn modelId="{28054D3A-82BE-429C-A106-23EFA2ED9E4B}" srcId="{60A470BB-AA98-4CA6-BD3F-FB8272CF396E}" destId="{4153D111-6A49-4E0F-9327-64061A6DEB02}" srcOrd="0" destOrd="0" parTransId="{0B7C51D6-CAA7-443F-AD1C-5C75F0281919}" sibTransId="{B53FC919-F621-4756-B90E-48829696F79C}"/>
    <dgm:cxn modelId="{CDE4CF3A-34E4-4A1C-A6CB-299CAD92308A}" type="presOf" srcId="{76F77D89-1D2D-4BEA-B993-CAEABC378B93}" destId="{187C327D-0D5F-4B0A-95DB-EB19A16AD78F}" srcOrd="0" destOrd="0" presId="urn:microsoft.com/office/officeart/2005/8/layout/process4"/>
    <dgm:cxn modelId="{A1F7BE68-1890-4D35-9F6E-C5DB42ACC668}" srcId="{60A470BB-AA98-4CA6-BD3F-FB8272CF396E}" destId="{87172F3A-57AF-4414-B02D-D197570DC2F6}" srcOrd="3" destOrd="0" parTransId="{0DBDC646-FF4F-4B52-8CFA-3D0B1B04917A}" sibTransId="{BF02484F-9606-4CCE-9689-4206F263951A}"/>
    <dgm:cxn modelId="{1A3DE27C-77C8-4CC0-B1F4-9490EF7D8146}" type="presOf" srcId="{6BA0275A-2B54-4B60-BF0F-EE6BB12297E1}" destId="{4CD2CAA2-2A9E-4904-9233-7DDE2CA0CB07}" srcOrd="0" destOrd="0" presId="urn:microsoft.com/office/officeart/2005/8/layout/process4"/>
    <dgm:cxn modelId="{D51291B3-2F0C-4446-A699-C54AA21F449B}" type="presOf" srcId="{87172F3A-57AF-4414-B02D-D197570DC2F6}" destId="{78F55544-DD7D-4CBC-BFF3-590A788FEC0F}" srcOrd="0" destOrd="0" presId="urn:microsoft.com/office/officeart/2005/8/layout/process4"/>
    <dgm:cxn modelId="{458B16B5-A4BE-4651-A105-8C93784C3B45}" type="presOf" srcId="{60A470BB-AA98-4CA6-BD3F-FB8272CF396E}" destId="{6E4E0DB5-4FD7-41EE-B25E-0D7C93BBCE9C}" srcOrd="0" destOrd="0" presId="urn:microsoft.com/office/officeart/2005/8/layout/process4"/>
    <dgm:cxn modelId="{065E00C8-183F-41BA-B83F-DF7BF0BD1420}" srcId="{60A470BB-AA98-4CA6-BD3F-FB8272CF396E}" destId="{76F77D89-1D2D-4BEA-B993-CAEABC378B93}" srcOrd="2" destOrd="0" parTransId="{0C96D158-CE1D-4404-A954-604302FC9D5F}" sibTransId="{A8FFAEFE-81CB-4C02-A453-F7CED5CF36C7}"/>
    <dgm:cxn modelId="{EFA7F1E5-5781-4135-95AB-DA62F6F78D37}" srcId="{60A470BB-AA98-4CA6-BD3F-FB8272CF396E}" destId="{6BA0275A-2B54-4B60-BF0F-EE6BB12297E1}" srcOrd="1" destOrd="0" parTransId="{A3929A4A-3452-49A5-9904-AB4D005F84DE}" sibTransId="{780FBFB5-938D-4C07-9A72-701EB5E18062}"/>
    <dgm:cxn modelId="{5B94FE5D-1B76-4617-9018-78C7E9C306A6}" type="presParOf" srcId="{6E4E0DB5-4FD7-41EE-B25E-0D7C93BBCE9C}" destId="{C47D6664-48E5-4EDC-8494-96720B1AFD9E}" srcOrd="0" destOrd="0" presId="urn:microsoft.com/office/officeart/2005/8/layout/process4"/>
    <dgm:cxn modelId="{9C510E06-49D3-4E1B-8CA3-D4666D2AFAE9}" type="presParOf" srcId="{C47D6664-48E5-4EDC-8494-96720B1AFD9E}" destId="{78F55544-DD7D-4CBC-BFF3-590A788FEC0F}" srcOrd="0" destOrd="0" presId="urn:microsoft.com/office/officeart/2005/8/layout/process4"/>
    <dgm:cxn modelId="{47BE21CD-2699-4E95-8B16-C8380E5CBCC7}" type="presParOf" srcId="{6E4E0DB5-4FD7-41EE-B25E-0D7C93BBCE9C}" destId="{125AE73E-B89E-4204-8046-08DF0644FDE3}" srcOrd="1" destOrd="0" presId="urn:microsoft.com/office/officeart/2005/8/layout/process4"/>
    <dgm:cxn modelId="{A939213E-A08F-4EA5-B820-91FC08B008F4}" type="presParOf" srcId="{6E4E0DB5-4FD7-41EE-B25E-0D7C93BBCE9C}" destId="{4836AFB3-CA36-4000-B705-17DEA1699F5B}" srcOrd="2" destOrd="0" presId="urn:microsoft.com/office/officeart/2005/8/layout/process4"/>
    <dgm:cxn modelId="{711590DE-E1DD-4E7A-8EE5-DB890DCC4340}" type="presParOf" srcId="{4836AFB3-CA36-4000-B705-17DEA1699F5B}" destId="{187C327D-0D5F-4B0A-95DB-EB19A16AD78F}" srcOrd="0" destOrd="0" presId="urn:microsoft.com/office/officeart/2005/8/layout/process4"/>
    <dgm:cxn modelId="{DAE44F9D-BDC4-4A21-BD9A-2E61872AF83C}" type="presParOf" srcId="{6E4E0DB5-4FD7-41EE-B25E-0D7C93BBCE9C}" destId="{DDBCD2EA-AD63-4F31-BE40-C3857547B752}" srcOrd="3" destOrd="0" presId="urn:microsoft.com/office/officeart/2005/8/layout/process4"/>
    <dgm:cxn modelId="{49BB8B39-BF59-4EC3-951C-CD556C45DF35}" type="presParOf" srcId="{6E4E0DB5-4FD7-41EE-B25E-0D7C93BBCE9C}" destId="{0894C34A-3397-4CEF-A463-D6D42D4F3B1C}" srcOrd="4" destOrd="0" presId="urn:microsoft.com/office/officeart/2005/8/layout/process4"/>
    <dgm:cxn modelId="{D3FD28A6-9AAF-4315-8055-C795AB98C612}" type="presParOf" srcId="{0894C34A-3397-4CEF-A463-D6D42D4F3B1C}" destId="{4CD2CAA2-2A9E-4904-9233-7DDE2CA0CB07}" srcOrd="0" destOrd="0" presId="urn:microsoft.com/office/officeart/2005/8/layout/process4"/>
    <dgm:cxn modelId="{C7581BBF-204F-4DE0-A480-D8243E738CA1}" type="presParOf" srcId="{6E4E0DB5-4FD7-41EE-B25E-0D7C93BBCE9C}" destId="{6CEC33E2-5B31-4222-92B9-B9D06982CCEA}" srcOrd="5" destOrd="0" presId="urn:microsoft.com/office/officeart/2005/8/layout/process4"/>
    <dgm:cxn modelId="{4CFCD36B-A4BD-4054-A785-2F78542C5300}" type="presParOf" srcId="{6E4E0DB5-4FD7-41EE-B25E-0D7C93BBCE9C}" destId="{31B8F881-DA45-49D4-9E5C-407D17874E49}" srcOrd="6" destOrd="0" presId="urn:microsoft.com/office/officeart/2005/8/layout/process4"/>
    <dgm:cxn modelId="{30C17804-3715-477F-90A8-ECD07C43CE3D}" type="presParOf" srcId="{31B8F881-DA45-49D4-9E5C-407D17874E49}" destId="{951ED23D-EB76-42D4-A2DC-D083873F736E}"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7672C11-B2C4-4EF8-A1CF-AF98AC32391A}"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EF3C0CAF-6D03-4B96-85F4-92AD77524693}">
      <dgm:prSet/>
      <dgm:spPr/>
      <dgm:t>
        <a:bodyPr/>
        <a:lstStyle/>
        <a:p>
          <a:r>
            <a:rPr lang="en-GB"/>
            <a:t>How does the multiplier impact the economy?</a:t>
          </a:r>
          <a:endParaRPr lang="en-US"/>
        </a:p>
      </dgm:t>
    </dgm:pt>
    <dgm:pt modelId="{91FAD250-9E9C-4B32-8EE3-28371385BDEE}" type="parTrans" cxnId="{2B63D905-965E-4143-B535-469852B05CF0}">
      <dgm:prSet/>
      <dgm:spPr/>
      <dgm:t>
        <a:bodyPr/>
        <a:lstStyle/>
        <a:p>
          <a:endParaRPr lang="en-US"/>
        </a:p>
      </dgm:t>
    </dgm:pt>
    <dgm:pt modelId="{93D66CA7-830D-4B56-B60A-15B37D327A2B}" type="sibTrans" cxnId="{2B63D905-965E-4143-B535-469852B05CF0}">
      <dgm:prSet/>
      <dgm:spPr/>
      <dgm:t>
        <a:bodyPr/>
        <a:lstStyle/>
        <a:p>
          <a:endParaRPr lang="en-US"/>
        </a:p>
      </dgm:t>
    </dgm:pt>
    <dgm:pt modelId="{73FE5D3F-BF58-4443-832E-B14C372E9ED4}">
      <dgm:prSet/>
      <dgm:spPr/>
      <dgm:t>
        <a:bodyPr/>
        <a:lstStyle/>
        <a:p>
          <a:r>
            <a:rPr lang="en-GB"/>
            <a:t>How do we calculate the multiplier?</a:t>
          </a:r>
          <a:endParaRPr lang="en-US"/>
        </a:p>
      </dgm:t>
    </dgm:pt>
    <dgm:pt modelId="{C6C9FE06-DCC0-4BE6-94E4-245F5CFD29AE}" type="parTrans" cxnId="{BDC4D62B-3C5C-48A7-9E7F-78FE31172FCD}">
      <dgm:prSet/>
      <dgm:spPr/>
      <dgm:t>
        <a:bodyPr/>
        <a:lstStyle/>
        <a:p>
          <a:endParaRPr lang="en-US"/>
        </a:p>
      </dgm:t>
    </dgm:pt>
    <dgm:pt modelId="{38BE11E6-2D6E-4C79-8099-F3B2B3967CC9}" type="sibTrans" cxnId="{BDC4D62B-3C5C-48A7-9E7F-78FE31172FCD}">
      <dgm:prSet/>
      <dgm:spPr/>
      <dgm:t>
        <a:bodyPr/>
        <a:lstStyle/>
        <a:p>
          <a:endParaRPr lang="en-US"/>
        </a:p>
      </dgm:t>
    </dgm:pt>
    <dgm:pt modelId="{574889DE-927F-42C7-86B6-7CD8517F1B77}">
      <dgm:prSet/>
      <dgm:spPr/>
      <dgm:t>
        <a:bodyPr/>
        <a:lstStyle/>
        <a:p>
          <a:r>
            <a:rPr lang="en-GB"/>
            <a:t>Two benefits/drawbacks of infrastructure projects?</a:t>
          </a:r>
          <a:endParaRPr lang="en-US"/>
        </a:p>
      </dgm:t>
    </dgm:pt>
    <dgm:pt modelId="{D1307D02-B5E4-4E14-93D2-D338CF51AC38}" type="parTrans" cxnId="{EA45CCAD-5411-44FB-9A44-11107275F4F0}">
      <dgm:prSet/>
      <dgm:spPr/>
      <dgm:t>
        <a:bodyPr/>
        <a:lstStyle/>
        <a:p>
          <a:endParaRPr lang="en-US"/>
        </a:p>
      </dgm:t>
    </dgm:pt>
    <dgm:pt modelId="{FC012ACC-1A79-4CB5-9AC5-C8F984310DE2}" type="sibTrans" cxnId="{EA45CCAD-5411-44FB-9A44-11107275F4F0}">
      <dgm:prSet/>
      <dgm:spPr/>
      <dgm:t>
        <a:bodyPr/>
        <a:lstStyle/>
        <a:p>
          <a:endParaRPr lang="en-US"/>
        </a:p>
      </dgm:t>
    </dgm:pt>
    <dgm:pt modelId="{5406D7F0-FA23-40D9-86D5-4F185B313523}" type="pres">
      <dgm:prSet presAssocID="{C7672C11-B2C4-4EF8-A1CF-AF98AC32391A}" presName="linear" presStyleCnt="0">
        <dgm:presLayoutVars>
          <dgm:animLvl val="lvl"/>
          <dgm:resizeHandles val="exact"/>
        </dgm:presLayoutVars>
      </dgm:prSet>
      <dgm:spPr/>
    </dgm:pt>
    <dgm:pt modelId="{E7F47018-E53A-4E66-8FDC-6366327855A2}" type="pres">
      <dgm:prSet presAssocID="{EF3C0CAF-6D03-4B96-85F4-92AD77524693}" presName="parentText" presStyleLbl="node1" presStyleIdx="0" presStyleCnt="3">
        <dgm:presLayoutVars>
          <dgm:chMax val="0"/>
          <dgm:bulletEnabled val="1"/>
        </dgm:presLayoutVars>
      </dgm:prSet>
      <dgm:spPr/>
    </dgm:pt>
    <dgm:pt modelId="{33553185-82A0-46F0-B795-E73FA8D2ED16}" type="pres">
      <dgm:prSet presAssocID="{93D66CA7-830D-4B56-B60A-15B37D327A2B}" presName="spacer" presStyleCnt="0"/>
      <dgm:spPr/>
    </dgm:pt>
    <dgm:pt modelId="{3E014839-9FD7-4829-95B8-C9D2C35C3266}" type="pres">
      <dgm:prSet presAssocID="{73FE5D3F-BF58-4443-832E-B14C372E9ED4}" presName="parentText" presStyleLbl="node1" presStyleIdx="1" presStyleCnt="3">
        <dgm:presLayoutVars>
          <dgm:chMax val="0"/>
          <dgm:bulletEnabled val="1"/>
        </dgm:presLayoutVars>
      </dgm:prSet>
      <dgm:spPr/>
    </dgm:pt>
    <dgm:pt modelId="{6DDE1935-478A-4030-A001-80F22AF9C95B}" type="pres">
      <dgm:prSet presAssocID="{38BE11E6-2D6E-4C79-8099-F3B2B3967CC9}" presName="spacer" presStyleCnt="0"/>
      <dgm:spPr/>
    </dgm:pt>
    <dgm:pt modelId="{EEA702BB-CD99-413A-9343-B6BFF254DEE5}" type="pres">
      <dgm:prSet presAssocID="{574889DE-927F-42C7-86B6-7CD8517F1B77}" presName="parentText" presStyleLbl="node1" presStyleIdx="2" presStyleCnt="3">
        <dgm:presLayoutVars>
          <dgm:chMax val="0"/>
          <dgm:bulletEnabled val="1"/>
        </dgm:presLayoutVars>
      </dgm:prSet>
      <dgm:spPr/>
    </dgm:pt>
  </dgm:ptLst>
  <dgm:cxnLst>
    <dgm:cxn modelId="{2B63D905-965E-4143-B535-469852B05CF0}" srcId="{C7672C11-B2C4-4EF8-A1CF-AF98AC32391A}" destId="{EF3C0CAF-6D03-4B96-85F4-92AD77524693}" srcOrd="0" destOrd="0" parTransId="{91FAD250-9E9C-4B32-8EE3-28371385BDEE}" sibTransId="{93D66CA7-830D-4B56-B60A-15B37D327A2B}"/>
    <dgm:cxn modelId="{BDC4D62B-3C5C-48A7-9E7F-78FE31172FCD}" srcId="{C7672C11-B2C4-4EF8-A1CF-AF98AC32391A}" destId="{73FE5D3F-BF58-4443-832E-B14C372E9ED4}" srcOrd="1" destOrd="0" parTransId="{C6C9FE06-DCC0-4BE6-94E4-245F5CFD29AE}" sibTransId="{38BE11E6-2D6E-4C79-8099-F3B2B3967CC9}"/>
    <dgm:cxn modelId="{9C90DD4C-6149-4113-AFA9-4EA233957B28}" type="presOf" srcId="{C7672C11-B2C4-4EF8-A1CF-AF98AC32391A}" destId="{5406D7F0-FA23-40D9-86D5-4F185B313523}" srcOrd="0" destOrd="0" presId="urn:microsoft.com/office/officeart/2005/8/layout/vList2"/>
    <dgm:cxn modelId="{EF625C87-E09E-4537-977B-27EB8563196D}" type="presOf" srcId="{EF3C0CAF-6D03-4B96-85F4-92AD77524693}" destId="{E7F47018-E53A-4E66-8FDC-6366327855A2}" srcOrd="0" destOrd="0" presId="urn:microsoft.com/office/officeart/2005/8/layout/vList2"/>
    <dgm:cxn modelId="{EA45CCAD-5411-44FB-9A44-11107275F4F0}" srcId="{C7672C11-B2C4-4EF8-A1CF-AF98AC32391A}" destId="{574889DE-927F-42C7-86B6-7CD8517F1B77}" srcOrd="2" destOrd="0" parTransId="{D1307D02-B5E4-4E14-93D2-D338CF51AC38}" sibTransId="{FC012ACC-1A79-4CB5-9AC5-C8F984310DE2}"/>
    <dgm:cxn modelId="{10108AC9-095A-4652-8F26-292268EA6DCD}" type="presOf" srcId="{574889DE-927F-42C7-86B6-7CD8517F1B77}" destId="{EEA702BB-CD99-413A-9343-B6BFF254DEE5}" srcOrd="0" destOrd="0" presId="urn:microsoft.com/office/officeart/2005/8/layout/vList2"/>
    <dgm:cxn modelId="{5D759AE1-BFCB-4048-AE30-47D89A61F776}" type="presOf" srcId="{73FE5D3F-BF58-4443-832E-B14C372E9ED4}" destId="{3E014839-9FD7-4829-95B8-C9D2C35C3266}" srcOrd="0" destOrd="0" presId="urn:microsoft.com/office/officeart/2005/8/layout/vList2"/>
    <dgm:cxn modelId="{85A1D335-7B3A-4AE4-9DA7-C8B8275EE097}" type="presParOf" srcId="{5406D7F0-FA23-40D9-86D5-4F185B313523}" destId="{E7F47018-E53A-4E66-8FDC-6366327855A2}" srcOrd="0" destOrd="0" presId="urn:microsoft.com/office/officeart/2005/8/layout/vList2"/>
    <dgm:cxn modelId="{CE2B5FF8-FD6A-4419-A546-BD9ECC5E7278}" type="presParOf" srcId="{5406D7F0-FA23-40D9-86D5-4F185B313523}" destId="{33553185-82A0-46F0-B795-E73FA8D2ED16}" srcOrd="1" destOrd="0" presId="urn:microsoft.com/office/officeart/2005/8/layout/vList2"/>
    <dgm:cxn modelId="{C26EB024-9A18-4B21-9F43-94A1FDD3DB52}" type="presParOf" srcId="{5406D7F0-FA23-40D9-86D5-4F185B313523}" destId="{3E014839-9FD7-4829-95B8-C9D2C35C3266}" srcOrd="2" destOrd="0" presId="urn:microsoft.com/office/officeart/2005/8/layout/vList2"/>
    <dgm:cxn modelId="{3777D77C-152C-4568-92B8-9F3F705D4ECE}" type="presParOf" srcId="{5406D7F0-FA23-40D9-86D5-4F185B313523}" destId="{6DDE1935-478A-4030-A001-80F22AF9C95B}" srcOrd="3" destOrd="0" presId="urn:microsoft.com/office/officeart/2005/8/layout/vList2"/>
    <dgm:cxn modelId="{6BA2172D-2E54-4D55-B9C7-9A0E98114379}" type="presParOf" srcId="{5406D7F0-FA23-40D9-86D5-4F185B313523}" destId="{EEA702BB-CD99-413A-9343-B6BFF254DEE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53DBCB-8479-4164-8F3B-C21E6E415E88}"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E39137AC-A786-4DBB-9811-084A710143FE}">
      <dgm:prSet/>
      <dgm:spPr/>
      <dgm:t>
        <a:bodyPr/>
        <a:lstStyle/>
        <a:p>
          <a:r>
            <a:rPr lang="en-GB"/>
            <a:t>A change in the price level leads to a </a:t>
          </a:r>
          <a:r>
            <a:rPr lang="en-GB" b="1"/>
            <a:t>movement along </a:t>
          </a:r>
          <a:r>
            <a:rPr lang="en-GB"/>
            <a:t>the AD curve</a:t>
          </a:r>
          <a:endParaRPr lang="en-US"/>
        </a:p>
      </dgm:t>
    </dgm:pt>
    <dgm:pt modelId="{4EC6E65E-5B95-4F4C-A803-A20DD5218C35}" type="parTrans" cxnId="{955E8FDC-0BAC-4688-9F57-F37FF8E37B75}">
      <dgm:prSet/>
      <dgm:spPr/>
      <dgm:t>
        <a:bodyPr/>
        <a:lstStyle/>
        <a:p>
          <a:endParaRPr lang="en-US"/>
        </a:p>
      </dgm:t>
    </dgm:pt>
    <dgm:pt modelId="{81C260B9-2F87-4BD7-BE65-9EA27A8946A9}" type="sibTrans" cxnId="{955E8FDC-0BAC-4688-9F57-F37FF8E37B75}">
      <dgm:prSet/>
      <dgm:spPr/>
      <dgm:t>
        <a:bodyPr/>
        <a:lstStyle/>
        <a:p>
          <a:endParaRPr lang="en-US"/>
        </a:p>
      </dgm:t>
    </dgm:pt>
    <dgm:pt modelId="{404AD049-115E-4479-8C6D-79095C77B7A0}">
      <dgm:prSet/>
      <dgm:spPr/>
      <dgm:t>
        <a:bodyPr/>
        <a:lstStyle/>
        <a:p>
          <a:r>
            <a:rPr lang="en-GB" b="1"/>
            <a:t>Shifts</a:t>
          </a:r>
          <a:r>
            <a:rPr lang="en-GB"/>
            <a:t> in the AD curve will occur if there is a change in any of the components of AD (C, I, G, X or M)</a:t>
          </a:r>
          <a:endParaRPr lang="en-US"/>
        </a:p>
      </dgm:t>
    </dgm:pt>
    <dgm:pt modelId="{27D25287-D431-4A9B-87C8-A3FDA6AF02F0}" type="parTrans" cxnId="{F6B7835F-AA28-4B39-B330-7C607269C17E}">
      <dgm:prSet/>
      <dgm:spPr/>
      <dgm:t>
        <a:bodyPr/>
        <a:lstStyle/>
        <a:p>
          <a:endParaRPr lang="en-US"/>
        </a:p>
      </dgm:t>
    </dgm:pt>
    <dgm:pt modelId="{30893842-818E-4DEA-B450-7DC1F1774BF1}" type="sibTrans" cxnId="{F6B7835F-AA28-4B39-B330-7C607269C17E}">
      <dgm:prSet/>
      <dgm:spPr/>
      <dgm:t>
        <a:bodyPr/>
        <a:lstStyle/>
        <a:p>
          <a:endParaRPr lang="en-US"/>
        </a:p>
      </dgm:t>
    </dgm:pt>
    <dgm:pt modelId="{69D45117-DCCC-4D04-BB82-D7AFBC0CC480}" type="pres">
      <dgm:prSet presAssocID="{C453DBCB-8479-4164-8F3B-C21E6E415E88}" presName="hierChild1" presStyleCnt="0">
        <dgm:presLayoutVars>
          <dgm:chPref val="1"/>
          <dgm:dir/>
          <dgm:animOne val="branch"/>
          <dgm:animLvl val="lvl"/>
          <dgm:resizeHandles/>
        </dgm:presLayoutVars>
      </dgm:prSet>
      <dgm:spPr/>
    </dgm:pt>
    <dgm:pt modelId="{074B74F6-C0A1-436A-98BE-383A0B3280F3}" type="pres">
      <dgm:prSet presAssocID="{E39137AC-A786-4DBB-9811-084A710143FE}" presName="hierRoot1" presStyleCnt="0"/>
      <dgm:spPr/>
    </dgm:pt>
    <dgm:pt modelId="{1FBB4AD6-CB92-4562-B198-4C9942ADE95E}" type="pres">
      <dgm:prSet presAssocID="{E39137AC-A786-4DBB-9811-084A710143FE}" presName="composite" presStyleCnt="0"/>
      <dgm:spPr/>
    </dgm:pt>
    <dgm:pt modelId="{4B23E3E7-2867-4777-8E8B-85654CACF209}" type="pres">
      <dgm:prSet presAssocID="{E39137AC-A786-4DBB-9811-084A710143FE}" presName="background" presStyleLbl="node0" presStyleIdx="0" presStyleCnt="2"/>
      <dgm:spPr/>
    </dgm:pt>
    <dgm:pt modelId="{66492BF8-90A2-4EBC-97B1-396AB65D5CE0}" type="pres">
      <dgm:prSet presAssocID="{E39137AC-A786-4DBB-9811-084A710143FE}" presName="text" presStyleLbl="fgAcc0" presStyleIdx="0" presStyleCnt="2">
        <dgm:presLayoutVars>
          <dgm:chPref val="3"/>
        </dgm:presLayoutVars>
      </dgm:prSet>
      <dgm:spPr/>
    </dgm:pt>
    <dgm:pt modelId="{856B2DFB-119E-448E-B16F-563FE408E9D2}" type="pres">
      <dgm:prSet presAssocID="{E39137AC-A786-4DBB-9811-084A710143FE}" presName="hierChild2" presStyleCnt="0"/>
      <dgm:spPr/>
    </dgm:pt>
    <dgm:pt modelId="{D461B06C-BF3E-4478-AB54-4EC28180A20C}" type="pres">
      <dgm:prSet presAssocID="{404AD049-115E-4479-8C6D-79095C77B7A0}" presName="hierRoot1" presStyleCnt="0"/>
      <dgm:spPr/>
    </dgm:pt>
    <dgm:pt modelId="{43A1BCB6-EA93-4FAD-AABC-5DE94065CB24}" type="pres">
      <dgm:prSet presAssocID="{404AD049-115E-4479-8C6D-79095C77B7A0}" presName="composite" presStyleCnt="0"/>
      <dgm:spPr/>
    </dgm:pt>
    <dgm:pt modelId="{A299A0E2-E0A4-42F6-B140-8B3AC027E02A}" type="pres">
      <dgm:prSet presAssocID="{404AD049-115E-4479-8C6D-79095C77B7A0}" presName="background" presStyleLbl="node0" presStyleIdx="1" presStyleCnt="2"/>
      <dgm:spPr/>
    </dgm:pt>
    <dgm:pt modelId="{0BD3D888-4BAB-4ED3-AC84-820B28E695EF}" type="pres">
      <dgm:prSet presAssocID="{404AD049-115E-4479-8C6D-79095C77B7A0}" presName="text" presStyleLbl="fgAcc0" presStyleIdx="1" presStyleCnt="2">
        <dgm:presLayoutVars>
          <dgm:chPref val="3"/>
        </dgm:presLayoutVars>
      </dgm:prSet>
      <dgm:spPr/>
    </dgm:pt>
    <dgm:pt modelId="{FD075802-65AD-485C-A2FC-EBCE62192458}" type="pres">
      <dgm:prSet presAssocID="{404AD049-115E-4479-8C6D-79095C77B7A0}" presName="hierChild2" presStyleCnt="0"/>
      <dgm:spPr/>
    </dgm:pt>
  </dgm:ptLst>
  <dgm:cxnLst>
    <dgm:cxn modelId="{46744B3F-4D58-4FBC-B9E0-60036B6D2913}" type="presOf" srcId="{404AD049-115E-4479-8C6D-79095C77B7A0}" destId="{0BD3D888-4BAB-4ED3-AC84-820B28E695EF}" srcOrd="0" destOrd="0" presId="urn:microsoft.com/office/officeart/2005/8/layout/hierarchy1"/>
    <dgm:cxn modelId="{F6B7835F-AA28-4B39-B330-7C607269C17E}" srcId="{C453DBCB-8479-4164-8F3B-C21E6E415E88}" destId="{404AD049-115E-4479-8C6D-79095C77B7A0}" srcOrd="1" destOrd="0" parTransId="{27D25287-D431-4A9B-87C8-A3FDA6AF02F0}" sibTransId="{30893842-818E-4DEA-B450-7DC1F1774BF1}"/>
    <dgm:cxn modelId="{2CD163CE-4CEE-40A8-A537-222FF2FC8FB2}" type="presOf" srcId="{E39137AC-A786-4DBB-9811-084A710143FE}" destId="{66492BF8-90A2-4EBC-97B1-396AB65D5CE0}" srcOrd="0" destOrd="0" presId="urn:microsoft.com/office/officeart/2005/8/layout/hierarchy1"/>
    <dgm:cxn modelId="{955E8FDC-0BAC-4688-9F57-F37FF8E37B75}" srcId="{C453DBCB-8479-4164-8F3B-C21E6E415E88}" destId="{E39137AC-A786-4DBB-9811-084A710143FE}" srcOrd="0" destOrd="0" parTransId="{4EC6E65E-5B95-4F4C-A803-A20DD5218C35}" sibTransId="{81C260B9-2F87-4BD7-BE65-9EA27A8946A9}"/>
    <dgm:cxn modelId="{82ECD9FC-C59B-48DA-9B20-669313F2A0F5}" type="presOf" srcId="{C453DBCB-8479-4164-8F3B-C21E6E415E88}" destId="{69D45117-DCCC-4D04-BB82-D7AFBC0CC480}" srcOrd="0" destOrd="0" presId="urn:microsoft.com/office/officeart/2005/8/layout/hierarchy1"/>
    <dgm:cxn modelId="{DE25D2B0-3393-4B25-A69F-EE050AFF81B7}" type="presParOf" srcId="{69D45117-DCCC-4D04-BB82-D7AFBC0CC480}" destId="{074B74F6-C0A1-436A-98BE-383A0B3280F3}" srcOrd="0" destOrd="0" presId="urn:microsoft.com/office/officeart/2005/8/layout/hierarchy1"/>
    <dgm:cxn modelId="{74E043E5-2F25-42C6-ABAC-E62CBF2189F0}" type="presParOf" srcId="{074B74F6-C0A1-436A-98BE-383A0B3280F3}" destId="{1FBB4AD6-CB92-4562-B198-4C9942ADE95E}" srcOrd="0" destOrd="0" presId="urn:microsoft.com/office/officeart/2005/8/layout/hierarchy1"/>
    <dgm:cxn modelId="{5A6B4920-60AB-4CE4-8FEA-EFD1AF9EEB74}" type="presParOf" srcId="{1FBB4AD6-CB92-4562-B198-4C9942ADE95E}" destId="{4B23E3E7-2867-4777-8E8B-85654CACF209}" srcOrd="0" destOrd="0" presId="urn:microsoft.com/office/officeart/2005/8/layout/hierarchy1"/>
    <dgm:cxn modelId="{8ACD8457-7E4A-4CDF-92FE-585D1630B4C6}" type="presParOf" srcId="{1FBB4AD6-CB92-4562-B198-4C9942ADE95E}" destId="{66492BF8-90A2-4EBC-97B1-396AB65D5CE0}" srcOrd="1" destOrd="0" presId="urn:microsoft.com/office/officeart/2005/8/layout/hierarchy1"/>
    <dgm:cxn modelId="{C27B6B8A-3202-494D-B2BC-FC6AD6085FA8}" type="presParOf" srcId="{074B74F6-C0A1-436A-98BE-383A0B3280F3}" destId="{856B2DFB-119E-448E-B16F-563FE408E9D2}" srcOrd="1" destOrd="0" presId="urn:microsoft.com/office/officeart/2005/8/layout/hierarchy1"/>
    <dgm:cxn modelId="{08891FC4-6187-4295-ABF0-3C5F69346E6F}" type="presParOf" srcId="{69D45117-DCCC-4D04-BB82-D7AFBC0CC480}" destId="{D461B06C-BF3E-4478-AB54-4EC28180A20C}" srcOrd="1" destOrd="0" presId="urn:microsoft.com/office/officeart/2005/8/layout/hierarchy1"/>
    <dgm:cxn modelId="{44FAAD64-C323-4819-A437-C17A40F374F8}" type="presParOf" srcId="{D461B06C-BF3E-4478-AB54-4EC28180A20C}" destId="{43A1BCB6-EA93-4FAD-AABC-5DE94065CB24}" srcOrd="0" destOrd="0" presId="urn:microsoft.com/office/officeart/2005/8/layout/hierarchy1"/>
    <dgm:cxn modelId="{41940199-57E5-4D8B-A2C0-E9393F6F8B3F}" type="presParOf" srcId="{43A1BCB6-EA93-4FAD-AABC-5DE94065CB24}" destId="{A299A0E2-E0A4-42F6-B140-8B3AC027E02A}" srcOrd="0" destOrd="0" presId="urn:microsoft.com/office/officeart/2005/8/layout/hierarchy1"/>
    <dgm:cxn modelId="{053F7352-F8FE-49C7-9344-203258EF9FB3}" type="presParOf" srcId="{43A1BCB6-EA93-4FAD-AABC-5DE94065CB24}" destId="{0BD3D888-4BAB-4ED3-AC84-820B28E695EF}" srcOrd="1" destOrd="0" presId="urn:microsoft.com/office/officeart/2005/8/layout/hierarchy1"/>
    <dgm:cxn modelId="{AA9D8AB3-288A-4BB5-8E53-B2B1696B2424}" type="presParOf" srcId="{D461B06C-BF3E-4478-AB54-4EC28180A20C}" destId="{FD075802-65AD-485C-A2FC-EBCE6219245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B64932-EBAE-4B9D-9C4C-7F7DC4F3B4B2}"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14492B49-CA36-46A0-A8BC-3CB403CB81ED}">
      <dgm:prSet/>
      <dgm:spPr/>
      <dgm:t>
        <a:bodyPr/>
        <a:lstStyle/>
        <a:p>
          <a:r>
            <a:rPr lang="en-GB"/>
            <a:t>Draw a diagram showing AD</a:t>
          </a:r>
          <a:endParaRPr lang="en-US"/>
        </a:p>
      </dgm:t>
    </dgm:pt>
    <dgm:pt modelId="{07971B35-70F7-40ED-B6E7-3C31DB9699DB}" type="parTrans" cxnId="{85337CC5-BC81-40B4-AD77-C848C78EE408}">
      <dgm:prSet/>
      <dgm:spPr/>
      <dgm:t>
        <a:bodyPr/>
        <a:lstStyle/>
        <a:p>
          <a:endParaRPr lang="en-US"/>
        </a:p>
      </dgm:t>
    </dgm:pt>
    <dgm:pt modelId="{B591715B-B459-4F11-A1BE-84D839CA7A90}" type="sibTrans" cxnId="{85337CC5-BC81-40B4-AD77-C848C78EE408}">
      <dgm:prSet/>
      <dgm:spPr/>
      <dgm:t>
        <a:bodyPr/>
        <a:lstStyle/>
        <a:p>
          <a:endParaRPr lang="en-US"/>
        </a:p>
      </dgm:t>
    </dgm:pt>
    <dgm:pt modelId="{C895F343-C3A9-4252-994D-242335363FD8}">
      <dgm:prSet/>
      <dgm:spPr/>
      <dgm:t>
        <a:bodyPr/>
        <a:lstStyle/>
        <a:p>
          <a:r>
            <a:rPr lang="en-GB"/>
            <a:t>Then a shift in AD</a:t>
          </a:r>
          <a:endParaRPr lang="en-US"/>
        </a:p>
      </dgm:t>
    </dgm:pt>
    <dgm:pt modelId="{7A89F82C-7A56-46B3-9BF9-EDD009285663}" type="parTrans" cxnId="{CCE93759-0D38-4516-A0CC-67824E448905}">
      <dgm:prSet/>
      <dgm:spPr/>
      <dgm:t>
        <a:bodyPr/>
        <a:lstStyle/>
        <a:p>
          <a:endParaRPr lang="en-US"/>
        </a:p>
      </dgm:t>
    </dgm:pt>
    <dgm:pt modelId="{34C44A4C-AEC7-4CA9-98FF-D21448709383}" type="sibTrans" cxnId="{CCE93759-0D38-4516-A0CC-67824E448905}">
      <dgm:prSet/>
      <dgm:spPr/>
      <dgm:t>
        <a:bodyPr/>
        <a:lstStyle/>
        <a:p>
          <a:endParaRPr lang="en-US"/>
        </a:p>
      </dgm:t>
    </dgm:pt>
    <dgm:pt modelId="{917E4B78-7E5E-440B-81AB-A5854E0B75E9}">
      <dgm:prSet/>
      <dgm:spPr/>
      <dgm:t>
        <a:bodyPr/>
        <a:lstStyle/>
        <a:p>
          <a:r>
            <a:rPr lang="en-GB"/>
            <a:t>Then a shift in LRAS</a:t>
          </a:r>
          <a:endParaRPr lang="en-US"/>
        </a:p>
      </dgm:t>
    </dgm:pt>
    <dgm:pt modelId="{56DDDAE3-2D73-461C-B0F9-7B8344AE38FF}" type="parTrans" cxnId="{5BC22DCB-2420-4FFF-B524-B5210C34EEC3}">
      <dgm:prSet/>
      <dgm:spPr/>
      <dgm:t>
        <a:bodyPr/>
        <a:lstStyle/>
        <a:p>
          <a:endParaRPr lang="en-US"/>
        </a:p>
      </dgm:t>
    </dgm:pt>
    <dgm:pt modelId="{BF274FFD-B6F9-4BC2-A8B5-053EC39218ED}" type="sibTrans" cxnId="{5BC22DCB-2420-4FFF-B524-B5210C34EEC3}">
      <dgm:prSet/>
      <dgm:spPr/>
      <dgm:t>
        <a:bodyPr/>
        <a:lstStyle/>
        <a:p>
          <a:endParaRPr lang="en-US"/>
        </a:p>
      </dgm:t>
    </dgm:pt>
    <dgm:pt modelId="{413E1D36-DAEA-4D3F-A8CA-DB88EE867276}">
      <dgm:prSet/>
      <dgm:spPr/>
      <dgm:t>
        <a:bodyPr/>
        <a:lstStyle/>
        <a:p>
          <a:r>
            <a:rPr lang="en-GB"/>
            <a:t>Explain what is happening with reference to inflation.</a:t>
          </a:r>
          <a:endParaRPr lang="en-US"/>
        </a:p>
      </dgm:t>
    </dgm:pt>
    <dgm:pt modelId="{835D4EFA-E443-48C3-9995-7F04CE9B7700}" type="parTrans" cxnId="{E96F3775-F41B-4CCC-93BA-43AD09B75DFE}">
      <dgm:prSet/>
      <dgm:spPr/>
      <dgm:t>
        <a:bodyPr/>
        <a:lstStyle/>
        <a:p>
          <a:endParaRPr lang="en-US"/>
        </a:p>
      </dgm:t>
    </dgm:pt>
    <dgm:pt modelId="{DBADEFD6-F4EC-49D0-9B81-FD118ABDE950}" type="sibTrans" cxnId="{E96F3775-F41B-4CCC-93BA-43AD09B75DFE}">
      <dgm:prSet/>
      <dgm:spPr/>
      <dgm:t>
        <a:bodyPr/>
        <a:lstStyle/>
        <a:p>
          <a:endParaRPr lang="en-US"/>
        </a:p>
      </dgm:t>
    </dgm:pt>
    <dgm:pt modelId="{B5E2C42A-E10E-4DA8-BE6B-B92AF9C39F44}" type="pres">
      <dgm:prSet presAssocID="{82B64932-EBAE-4B9D-9C4C-7F7DC4F3B4B2}" presName="vert0" presStyleCnt="0">
        <dgm:presLayoutVars>
          <dgm:dir/>
          <dgm:animOne val="branch"/>
          <dgm:animLvl val="lvl"/>
        </dgm:presLayoutVars>
      </dgm:prSet>
      <dgm:spPr/>
    </dgm:pt>
    <dgm:pt modelId="{A1FDD1D0-AAF5-43FA-96DF-9415CF6B1837}" type="pres">
      <dgm:prSet presAssocID="{14492B49-CA36-46A0-A8BC-3CB403CB81ED}" presName="thickLine" presStyleLbl="alignNode1" presStyleIdx="0" presStyleCnt="4"/>
      <dgm:spPr/>
    </dgm:pt>
    <dgm:pt modelId="{12C57485-1E7E-4EF2-8C0F-453DEDC49EA8}" type="pres">
      <dgm:prSet presAssocID="{14492B49-CA36-46A0-A8BC-3CB403CB81ED}" presName="horz1" presStyleCnt="0"/>
      <dgm:spPr/>
    </dgm:pt>
    <dgm:pt modelId="{93AE1834-40FD-4337-8532-5921E4C210AE}" type="pres">
      <dgm:prSet presAssocID="{14492B49-CA36-46A0-A8BC-3CB403CB81ED}" presName="tx1" presStyleLbl="revTx" presStyleIdx="0" presStyleCnt="4"/>
      <dgm:spPr/>
    </dgm:pt>
    <dgm:pt modelId="{59D1C6A0-BBCF-47E1-8764-615A961074C8}" type="pres">
      <dgm:prSet presAssocID="{14492B49-CA36-46A0-A8BC-3CB403CB81ED}" presName="vert1" presStyleCnt="0"/>
      <dgm:spPr/>
    </dgm:pt>
    <dgm:pt modelId="{567B03C6-1E24-4FB7-B615-F8DE59F6397D}" type="pres">
      <dgm:prSet presAssocID="{C895F343-C3A9-4252-994D-242335363FD8}" presName="thickLine" presStyleLbl="alignNode1" presStyleIdx="1" presStyleCnt="4"/>
      <dgm:spPr/>
    </dgm:pt>
    <dgm:pt modelId="{0F6B07EF-5157-4F18-924E-AFC24114ED69}" type="pres">
      <dgm:prSet presAssocID="{C895F343-C3A9-4252-994D-242335363FD8}" presName="horz1" presStyleCnt="0"/>
      <dgm:spPr/>
    </dgm:pt>
    <dgm:pt modelId="{9196C729-C37E-40F2-A89B-ADDAE525FAA9}" type="pres">
      <dgm:prSet presAssocID="{C895F343-C3A9-4252-994D-242335363FD8}" presName="tx1" presStyleLbl="revTx" presStyleIdx="1" presStyleCnt="4"/>
      <dgm:spPr/>
    </dgm:pt>
    <dgm:pt modelId="{29C5D3BD-F766-4911-9129-65987B58B1EB}" type="pres">
      <dgm:prSet presAssocID="{C895F343-C3A9-4252-994D-242335363FD8}" presName="vert1" presStyleCnt="0"/>
      <dgm:spPr/>
    </dgm:pt>
    <dgm:pt modelId="{BBDF1C78-F354-4B3B-ABEF-D43C9CDED57A}" type="pres">
      <dgm:prSet presAssocID="{917E4B78-7E5E-440B-81AB-A5854E0B75E9}" presName="thickLine" presStyleLbl="alignNode1" presStyleIdx="2" presStyleCnt="4"/>
      <dgm:spPr/>
    </dgm:pt>
    <dgm:pt modelId="{97D7EA25-8770-438B-AA87-C50937801C6A}" type="pres">
      <dgm:prSet presAssocID="{917E4B78-7E5E-440B-81AB-A5854E0B75E9}" presName="horz1" presStyleCnt="0"/>
      <dgm:spPr/>
    </dgm:pt>
    <dgm:pt modelId="{89724D14-DF4B-497F-972D-D105E6A645D4}" type="pres">
      <dgm:prSet presAssocID="{917E4B78-7E5E-440B-81AB-A5854E0B75E9}" presName="tx1" presStyleLbl="revTx" presStyleIdx="2" presStyleCnt="4"/>
      <dgm:spPr/>
    </dgm:pt>
    <dgm:pt modelId="{25CB520C-60D7-4403-8F25-29E730BF8593}" type="pres">
      <dgm:prSet presAssocID="{917E4B78-7E5E-440B-81AB-A5854E0B75E9}" presName="vert1" presStyleCnt="0"/>
      <dgm:spPr/>
    </dgm:pt>
    <dgm:pt modelId="{1EAB513D-BDF5-4C43-9BE5-BAE4EA4DB822}" type="pres">
      <dgm:prSet presAssocID="{413E1D36-DAEA-4D3F-A8CA-DB88EE867276}" presName="thickLine" presStyleLbl="alignNode1" presStyleIdx="3" presStyleCnt="4"/>
      <dgm:spPr/>
    </dgm:pt>
    <dgm:pt modelId="{F0AA9FD8-6611-4465-A42A-371F45AD1BAB}" type="pres">
      <dgm:prSet presAssocID="{413E1D36-DAEA-4D3F-A8CA-DB88EE867276}" presName="horz1" presStyleCnt="0"/>
      <dgm:spPr/>
    </dgm:pt>
    <dgm:pt modelId="{64FEC8E1-84D2-43C8-8181-794794ECB44B}" type="pres">
      <dgm:prSet presAssocID="{413E1D36-DAEA-4D3F-A8CA-DB88EE867276}" presName="tx1" presStyleLbl="revTx" presStyleIdx="3" presStyleCnt="4"/>
      <dgm:spPr/>
    </dgm:pt>
    <dgm:pt modelId="{01BD44E6-426E-48B5-998F-B2408BEDFE59}" type="pres">
      <dgm:prSet presAssocID="{413E1D36-DAEA-4D3F-A8CA-DB88EE867276}" presName="vert1" presStyleCnt="0"/>
      <dgm:spPr/>
    </dgm:pt>
  </dgm:ptLst>
  <dgm:cxnLst>
    <dgm:cxn modelId="{5E05CE0D-E9AE-4D2C-9240-F3008F5866D8}" type="presOf" srcId="{C895F343-C3A9-4252-994D-242335363FD8}" destId="{9196C729-C37E-40F2-A89B-ADDAE525FAA9}" srcOrd="0" destOrd="0" presId="urn:microsoft.com/office/officeart/2008/layout/LinedList"/>
    <dgm:cxn modelId="{70BA2130-D330-44ED-838C-23218070B4BF}" type="presOf" srcId="{82B64932-EBAE-4B9D-9C4C-7F7DC4F3B4B2}" destId="{B5E2C42A-E10E-4DA8-BE6B-B92AF9C39F44}" srcOrd="0" destOrd="0" presId="urn:microsoft.com/office/officeart/2008/layout/LinedList"/>
    <dgm:cxn modelId="{E96F3775-F41B-4CCC-93BA-43AD09B75DFE}" srcId="{82B64932-EBAE-4B9D-9C4C-7F7DC4F3B4B2}" destId="{413E1D36-DAEA-4D3F-A8CA-DB88EE867276}" srcOrd="3" destOrd="0" parTransId="{835D4EFA-E443-48C3-9995-7F04CE9B7700}" sibTransId="{DBADEFD6-F4EC-49D0-9B81-FD118ABDE950}"/>
    <dgm:cxn modelId="{0D6A3957-92AF-49DA-AD83-9D68B65DB73D}" type="presOf" srcId="{917E4B78-7E5E-440B-81AB-A5854E0B75E9}" destId="{89724D14-DF4B-497F-972D-D105E6A645D4}" srcOrd="0" destOrd="0" presId="urn:microsoft.com/office/officeart/2008/layout/LinedList"/>
    <dgm:cxn modelId="{CCE93759-0D38-4516-A0CC-67824E448905}" srcId="{82B64932-EBAE-4B9D-9C4C-7F7DC4F3B4B2}" destId="{C895F343-C3A9-4252-994D-242335363FD8}" srcOrd="1" destOrd="0" parTransId="{7A89F82C-7A56-46B3-9BF9-EDD009285663}" sibTransId="{34C44A4C-AEC7-4CA9-98FF-D21448709383}"/>
    <dgm:cxn modelId="{3553F99C-3427-4C44-8B5F-9698F39C2E6B}" type="presOf" srcId="{413E1D36-DAEA-4D3F-A8CA-DB88EE867276}" destId="{64FEC8E1-84D2-43C8-8181-794794ECB44B}" srcOrd="0" destOrd="0" presId="urn:microsoft.com/office/officeart/2008/layout/LinedList"/>
    <dgm:cxn modelId="{95DAB0A0-E1CF-4162-8EDB-8A70D2906A3C}" type="presOf" srcId="{14492B49-CA36-46A0-A8BC-3CB403CB81ED}" destId="{93AE1834-40FD-4337-8532-5921E4C210AE}" srcOrd="0" destOrd="0" presId="urn:microsoft.com/office/officeart/2008/layout/LinedList"/>
    <dgm:cxn modelId="{85337CC5-BC81-40B4-AD77-C848C78EE408}" srcId="{82B64932-EBAE-4B9D-9C4C-7F7DC4F3B4B2}" destId="{14492B49-CA36-46A0-A8BC-3CB403CB81ED}" srcOrd="0" destOrd="0" parTransId="{07971B35-70F7-40ED-B6E7-3C31DB9699DB}" sibTransId="{B591715B-B459-4F11-A1BE-84D839CA7A90}"/>
    <dgm:cxn modelId="{5BC22DCB-2420-4FFF-B524-B5210C34EEC3}" srcId="{82B64932-EBAE-4B9D-9C4C-7F7DC4F3B4B2}" destId="{917E4B78-7E5E-440B-81AB-A5854E0B75E9}" srcOrd="2" destOrd="0" parTransId="{56DDDAE3-2D73-461C-B0F9-7B8344AE38FF}" sibTransId="{BF274FFD-B6F9-4BC2-A8B5-053EC39218ED}"/>
    <dgm:cxn modelId="{3826AEA5-1264-4202-B4EA-3CE54110D62A}" type="presParOf" srcId="{B5E2C42A-E10E-4DA8-BE6B-B92AF9C39F44}" destId="{A1FDD1D0-AAF5-43FA-96DF-9415CF6B1837}" srcOrd="0" destOrd="0" presId="urn:microsoft.com/office/officeart/2008/layout/LinedList"/>
    <dgm:cxn modelId="{646D7E7C-8A2E-473D-987A-A4D35663BC18}" type="presParOf" srcId="{B5E2C42A-E10E-4DA8-BE6B-B92AF9C39F44}" destId="{12C57485-1E7E-4EF2-8C0F-453DEDC49EA8}" srcOrd="1" destOrd="0" presId="urn:microsoft.com/office/officeart/2008/layout/LinedList"/>
    <dgm:cxn modelId="{5D07941E-390E-4F48-83D2-BEAEE04D00E4}" type="presParOf" srcId="{12C57485-1E7E-4EF2-8C0F-453DEDC49EA8}" destId="{93AE1834-40FD-4337-8532-5921E4C210AE}" srcOrd="0" destOrd="0" presId="urn:microsoft.com/office/officeart/2008/layout/LinedList"/>
    <dgm:cxn modelId="{94784F1B-3255-4930-A932-ACFD2FB646A0}" type="presParOf" srcId="{12C57485-1E7E-4EF2-8C0F-453DEDC49EA8}" destId="{59D1C6A0-BBCF-47E1-8764-615A961074C8}" srcOrd="1" destOrd="0" presId="urn:microsoft.com/office/officeart/2008/layout/LinedList"/>
    <dgm:cxn modelId="{EB2252A6-4877-45CB-9029-837F3392F7CD}" type="presParOf" srcId="{B5E2C42A-E10E-4DA8-BE6B-B92AF9C39F44}" destId="{567B03C6-1E24-4FB7-B615-F8DE59F6397D}" srcOrd="2" destOrd="0" presId="urn:microsoft.com/office/officeart/2008/layout/LinedList"/>
    <dgm:cxn modelId="{408465DA-2B68-4E99-9557-C79C73020D8D}" type="presParOf" srcId="{B5E2C42A-E10E-4DA8-BE6B-B92AF9C39F44}" destId="{0F6B07EF-5157-4F18-924E-AFC24114ED69}" srcOrd="3" destOrd="0" presId="urn:microsoft.com/office/officeart/2008/layout/LinedList"/>
    <dgm:cxn modelId="{790F56E9-5D54-4BBC-82FF-A14FA7219EC2}" type="presParOf" srcId="{0F6B07EF-5157-4F18-924E-AFC24114ED69}" destId="{9196C729-C37E-40F2-A89B-ADDAE525FAA9}" srcOrd="0" destOrd="0" presId="urn:microsoft.com/office/officeart/2008/layout/LinedList"/>
    <dgm:cxn modelId="{0AD8F224-0A97-496C-98A3-81D393CF6C92}" type="presParOf" srcId="{0F6B07EF-5157-4F18-924E-AFC24114ED69}" destId="{29C5D3BD-F766-4911-9129-65987B58B1EB}" srcOrd="1" destOrd="0" presId="urn:microsoft.com/office/officeart/2008/layout/LinedList"/>
    <dgm:cxn modelId="{69B482D2-79A1-4BD5-858D-1E3692210726}" type="presParOf" srcId="{B5E2C42A-E10E-4DA8-BE6B-B92AF9C39F44}" destId="{BBDF1C78-F354-4B3B-ABEF-D43C9CDED57A}" srcOrd="4" destOrd="0" presId="urn:microsoft.com/office/officeart/2008/layout/LinedList"/>
    <dgm:cxn modelId="{C1A27607-0392-4174-8B19-DA1518FD0C24}" type="presParOf" srcId="{B5E2C42A-E10E-4DA8-BE6B-B92AF9C39F44}" destId="{97D7EA25-8770-438B-AA87-C50937801C6A}" srcOrd="5" destOrd="0" presId="urn:microsoft.com/office/officeart/2008/layout/LinedList"/>
    <dgm:cxn modelId="{A93D1CC7-65FF-4E38-AA1D-3450046F74DE}" type="presParOf" srcId="{97D7EA25-8770-438B-AA87-C50937801C6A}" destId="{89724D14-DF4B-497F-972D-D105E6A645D4}" srcOrd="0" destOrd="0" presId="urn:microsoft.com/office/officeart/2008/layout/LinedList"/>
    <dgm:cxn modelId="{C58AD84F-3486-4F3F-A742-3810C9B68E52}" type="presParOf" srcId="{97D7EA25-8770-438B-AA87-C50937801C6A}" destId="{25CB520C-60D7-4403-8F25-29E730BF8593}" srcOrd="1" destOrd="0" presId="urn:microsoft.com/office/officeart/2008/layout/LinedList"/>
    <dgm:cxn modelId="{02F012D8-AD1A-4222-ACC1-F4A354A9A00E}" type="presParOf" srcId="{B5E2C42A-E10E-4DA8-BE6B-B92AF9C39F44}" destId="{1EAB513D-BDF5-4C43-9BE5-BAE4EA4DB822}" srcOrd="6" destOrd="0" presId="urn:microsoft.com/office/officeart/2008/layout/LinedList"/>
    <dgm:cxn modelId="{A108B5C7-4D6F-44D3-856A-F6FB8A92F874}" type="presParOf" srcId="{B5E2C42A-E10E-4DA8-BE6B-B92AF9C39F44}" destId="{F0AA9FD8-6611-4465-A42A-371F45AD1BAB}" srcOrd="7" destOrd="0" presId="urn:microsoft.com/office/officeart/2008/layout/LinedList"/>
    <dgm:cxn modelId="{4ADDA053-C5C1-4307-9E23-09E33F2DB5D7}" type="presParOf" srcId="{F0AA9FD8-6611-4465-A42A-371F45AD1BAB}" destId="{64FEC8E1-84D2-43C8-8181-794794ECB44B}" srcOrd="0" destOrd="0" presId="urn:microsoft.com/office/officeart/2008/layout/LinedList"/>
    <dgm:cxn modelId="{EDFA3424-4048-4530-B99E-A92A474DDEC4}" type="presParOf" srcId="{F0AA9FD8-6611-4465-A42A-371F45AD1BAB}" destId="{01BD44E6-426E-48B5-998F-B2408BEDFE5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9BBFD1-34C5-44E4-834F-7DA61E7193C1}"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92A6FB2-F45A-433C-BA17-6D8EF1D84036}">
      <dgm:prSet/>
      <dgm:spPr/>
      <dgm:t>
        <a:bodyPr/>
        <a:lstStyle/>
        <a:p>
          <a:r>
            <a:rPr lang="en-GB"/>
            <a:t>The classical view of LRAS suggests that the economy will always produce the maximum that its factor resources will allow</a:t>
          </a:r>
          <a:endParaRPr lang="en-US"/>
        </a:p>
      </dgm:t>
    </dgm:pt>
    <dgm:pt modelId="{CB8A518C-34E5-4A3B-8297-C73B35B62A46}" type="parTrans" cxnId="{1FF51360-5D6C-4537-9F93-E0DAA57C2C12}">
      <dgm:prSet/>
      <dgm:spPr/>
      <dgm:t>
        <a:bodyPr/>
        <a:lstStyle/>
        <a:p>
          <a:endParaRPr lang="en-US"/>
        </a:p>
      </dgm:t>
    </dgm:pt>
    <dgm:pt modelId="{D7410110-4432-4F39-BB3D-189D61493D31}" type="sibTrans" cxnId="{1FF51360-5D6C-4537-9F93-E0DAA57C2C12}">
      <dgm:prSet/>
      <dgm:spPr/>
      <dgm:t>
        <a:bodyPr/>
        <a:lstStyle/>
        <a:p>
          <a:endParaRPr lang="en-US"/>
        </a:p>
      </dgm:t>
    </dgm:pt>
    <dgm:pt modelId="{9E4D8F88-18A8-45AE-BCCD-B9853531DB62}">
      <dgm:prSet/>
      <dgm:spPr/>
      <dgm:t>
        <a:bodyPr/>
        <a:lstStyle/>
        <a:p>
          <a:r>
            <a:rPr lang="en-GB"/>
            <a:t>Classical economists believe that markets will always function efficiently over the long-run, and so an economy will produce on the outer boundary of its production possibility curve, thus the LRAS curve is vertical, marking a maximum limit of production</a:t>
          </a:r>
          <a:endParaRPr lang="en-US"/>
        </a:p>
      </dgm:t>
    </dgm:pt>
    <dgm:pt modelId="{1C5F2C98-2D89-4658-A605-47B706E2FD5A}" type="parTrans" cxnId="{C78C03AB-1177-4F24-8245-459A229BC920}">
      <dgm:prSet/>
      <dgm:spPr/>
      <dgm:t>
        <a:bodyPr/>
        <a:lstStyle/>
        <a:p>
          <a:endParaRPr lang="en-US"/>
        </a:p>
      </dgm:t>
    </dgm:pt>
    <dgm:pt modelId="{C050B878-3C83-47A5-96E2-8E032A07AC6A}" type="sibTrans" cxnId="{C78C03AB-1177-4F24-8245-459A229BC920}">
      <dgm:prSet/>
      <dgm:spPr/>
      <dgm:t>
        <a:bodyPr/>
        <a:lstStyle/>
        <a:p>
          <a:endParaRPr lang="en-US"/>
        </a:p>
      </dgm:t>
    </dgm:pt>
    <dgm:pt modelId="{0EBB698B-76C0-4798-996F-32E16ACEC8A9}">
      <dgm:prSet/>
      <dgm:spPr/>
      <dgm:t>
        <a:bodyPr/>
        <a:lstStyle/>
        <a:p>
          <a:r>
            <a:rPr lang="en-GB"/>
            <a:t>John Maynard Keynes however, believed that an economy could be in equilibrium below full employment</a:t>
          </a:r>
          <a:endParaRPr lang="en-US"/>
        </a:p>
      </dgm:t>
    </dgm:pt>
    <dgm:pt modelId="{E9560F62-C032-4908-A6F0-86CA52203557}" type="parTrans" cxnId="{B755BC74-5E5C-4595-9268-BD79AB29B6A9}">
      <dgm:prSet/>
      <dgm:spPr/>
      <dgm:t>
        <a:bodyPr/>
        <a:lstStyle/>
        <a:p>
          <a:endParaRPr lang="en-US"/>
        </a:p>
      </dgm:t>
    </dgm:pt>
    <dgm:pt modelId="{BEAD4C59-1803-4661-B00E-735228965B5A}" type="sibTrans" cxnId="{B755BC74-5E5C-4595-9268-BD79AB29B6A9}">
      <dgm:prSet/>
      <dgm:spPr/>
      <dgm:t>
        <a:bodyPr/>
        <a:lstStyle/>
        <a:p>
          <a:endParaRPr lang="en-US"/>
        </a:p>
      </dgm:t>
    </dgm:pt>
    <dgm:pt modelId="{7DA48734-8983-4740-9ED1-19F6F24CD01C}">
      <dgm:prSet/>
      <dgm:spPr/>
      <dgm:t>
        <a:bodyPr/>
        <a:lstStyle/>
        <a:p>
          <a:r>
            <a:rPr lang="en-GB"/>
            <a:t>Through his study of The Great Depression of the 1930’s, he concluded that the LRAS curve was upward sloping, and did have a vertical section, like the classical LRAS curve, but at times an economy could settle at a level of output below full employment</a:t>
          </a:r>
          <a:endParaRPr lang="en-US"/>
        </a:p>
      </dgm:t>
    </dgm:pt>
    <dgm:pt modelId="{06995AB5-C11F-4948-8694-299D488676D4}" type="parTrans" cxnId="{E5AF675C-A249-4FE7-9DAF-08EEAB112736}">
      <dgm:prSet/>
      <dgm:spPr/>
      <dgm:t>
        <a:bodyPr/>
        <a:lstStyle/>
        <a:p>
          <a:endParaRPr lang="en-US"/>
        </a:p>
      </dgm:t>
    </dgm:pt>
    <dgm:pt modelId="{69087BA1-2D8E-4CA1-9F4D-8DD0D620CE76}" type="sibTrans" cxnId="{E5AF675C-A249-4FE7-9DAF-08EEAB112736}">
      <dgm:prSet/>
      <dgm:spPr/>
      <dgm:t>
        <a:bodyPr/>
        <a:lstStyle/>
        <a:p>
          <a:endParaRPr lang="en-US"/>
        </a:p>
      </dgm:t>
    </dgm:pt>
    <dgm:pt modelId="{015EE879-4C6E-4B4D-916C-43CF25072D33}" type="pres">
      <dgm:prSet presAssocID="{219BBFD1-34C5-44E4-834F-7DA61E7193C1}" presName="linear" presStyleCnt="0">
        <dgm:presLayoutVars>
          <dgm:animLvl val="lvl"/>
          <dgm:resizeHandles val="exact"/>
        </dgm:presLayoutVars>
      </dgm:prSet>
      <dgm:spPr/>
    </dgm:pt>
    <dgm:pt modelId="{52200A59-CC8B-4568-AEA9-FEF39936E1CE}" type="pres">
      <dgm:prSet presAssocID="{C92A6FB2-F45A-433C-BA17-6D8EF1D84036}" presName="parentText" presStyleLbl="node1" presStyleIdx="0" presStyleCnt="4">
        <dgm:presLayoutVars>
          <dgm:chMax val="0"/>
          <dgm:bulletEnabled val="1"/>
        </dgm:presLayoutVars>
      </dgm:prSet>
      <dgm:spPr/>
    </dgm:pt>
    <dgm:pt modelId="{483FF424-7D05-4D6A-9D47-BC537FABE06C}" type="pres">
      <dgm:prSet presAssocID="{D7410110-4432-4F39-BB3D-189D61493D31}" presName="spacer" presStyleCnt="0"/>
      <dgm:spPr/>
    </dgm:pt>
    <dgm:pt modelId="{A3FED7E7-63FD-4923-A743-2E53E9AFE3C1}" type="pres">
      <dgm:prSet presAssocID="{9E4D8F88-18A8-45AE-BCCD-B9853531DB62}" presName="parentText" presStyleLbl="node1" presStyleIdx="1" presStyleCnt="4">
        <dgm:presLayoutVars>
          <dgm:chMax val="0"/>
          <dgm:bulletEnabled val="1"/>
        </dgm:presLayoutVars>
      </dgm:prSet>
      <dgm:spPr/>
    </dgm:pt>
    <dgm:pt modelId="{05E23786-3694-4716-848E-EB1594B4570A}" type="pres">
      <dgm:prSet presAssocID="{C050B878-3C83-47A5-96E2-8E032A07AC6A}" presName="spacer" presStyleCnt="0"/>
      <dgm:spPr/>
    </dgm:pt>
    <dgm:pt modelId="{0F2588CB-02A8-42DA-A653-A4044DFFFAE0}" type="pres">
      <dgm:prSet presAssocID="{0EBB698B-76C0-4798-996F-32E16ACEC8A9}" presName="parentText" presStyleLbl="node1" presStyleIdx="2" presStyleCnt="4">
        <dgm:presLayoutVars>
          <dgm:chMax val="0"/>
          <dgm:bulletEnabled val="1"/>
        </dgm:presLayoutVars>
      </dgm:prSet>
      <dgm:spPr/>
    </dgm:pt>
    <dgm:pt modelId="{B3032DC3-D543-4ED8-9916-CBF93F885B27}" type="pres">
      <dgm:prSet presAssocID="{BEAD4C59-1803-4661-B00E-735228965B5A}" presName="spacer" presStyleCnt="0"/>
      <dgm:spPr/>
    </dgm:pt>
    <dgm:pt modelId="{2C284F80-E51A-4E20-A048-CFBCD28BA940}" type="pres">
      <dgm:prSet presAssocID="{7DA48734-8983-4740-9ED1-19F6F24CD01C}" presName="parentText" presStyleLbl="node1" presStyleIdx="3" presStyleCnt="4">
        <dgm:presLayoutVars>
          <dgm:chMax val="0"/>
          <dgm:bulletEnabled val="1"/>
        </dgm:presLayoutVars>
      </dgm:prSet>
      <dgm:spPr/>
    </dgm:pt>
  </dgm:ptLst>
  <dgm:cxnLst>
    <dgm:cxn modelId="{E5AF675C-A249-4FE7-9DAF-08EEAB112736}" srcId="{219BBFD1-34C5-44E4-834F-7DA61E7193C1}" destId="{7DA48734-8983-4740-9ED1-19F6F24CD01C}" srcOrd="3" destOrd="0" parTransId="{06995AB5-C11F-4948-8694-299D488676D4}" sibTransId="{69087BA1-2D8E-4CA1-9F4D-8DD0D620CE76}"/>
    <dgm:cxn modelId="{1FF51360-5D6C-4537-9F93-E0DAA57C2C12}" srcId="{219BBFD1-34C5-44E4-834F-7DA61E7193C1}" destId="{C92A6FB2-F45A-433C-BA17-6D8EF1D84036}" srcOrd="0" destOrd="0" parTransId="{CB8A518C-34E5-4A3B-8297-C73B35B62A46}" sibTransId="{D7410110-4432-4F39-BB3D-189D61493D31}"/>
    <dgm:cxn modelId="{373F3969-BA5B-437E-8F9C-E378A882118A}" type="presOf" srcId="{C92A6FB2-F45A-433C-BA17-6D8EF1D84036}" destId="{52200A59-CC8B-4568-AEA9-FEF39936E1CE}" srcOrd="0" destOrd="0" presId="urn:microsoft.com/office/officeart/2005/8/layout/vList2"/>
    <dgm:cxn modelId="{B755BC74-5E5C-4595-9268-BD79AB29B6A9}" srcId="{219BBFD1-34C5-44E4-834F-7DA61E7193C1}" destId="{0EBB698B-76C0-4798-996F-32E16ACEC8A9}" srcOrd="2" destOrd="0" parTransId="{E9560F62-C032-4908-A6F0-86CA52203557}" sibTransId="{BEAD4C59-1803-4661-B00E-735228965B5A}"/>
    <dgm:cxn modelId="{086B93A9-9F07-475F-8B01-F1035166C003}" type="presOf" srcId="{9E4D8F88-18A8-45AE-BCCD-B9853531DB62}" destId="{A3FED7E7-63FD-4923-A743-2E53E9AFE3C1}" srcOrd="0" destOrd="0" presId="urn:microsoft.com/office/officeart/2005/8/layout/vList2"/>
    <dgm:cxn modelId="{C78C03AB-1177-4F24-8245-459A229BC920}" srcId="{219BBFD1-34C5-44E4-834F-7DA61E7193C1}" destId="{9E4D8F88-18A8-45AE-BCCD-B9853531DB62}" srcOrd="1" destOrd="0" parTransId="{1C5F2C98-2D89-4658-A605-47B706E2FD5A}" sibTransId="{C050B878-3C83-47A5-96E2-8E032A07AC6A}"/>
    <dgm:cxn modelId="{BD9708B0-1AA4-44E3-9BB0-BA3EC0F4B0B2}" type="presOf" srcId="{0EBB698B-76C0-4798-996F-32E16ACEC8A9}" destId="{0F2588CB-02A8-42DA-A653-A4044DFFFAE0}" srcOrd="0" destOrd="0" presId="urn:microsoft.com/office/officeart/2005/8/layout/vList2"/>
    <dgm:cxn modelId="{36460EDE-B492-4F2B-B408-6B7825430A04}" type="presOf" srcId="{219BBFD1-34C5-44E4-834F-7DA61E7193C1}" destId="{015EE879-4C6E-4B4D-916C-43CF25072D33}" srcOrd="0" destOrd="0" presId="urn:microsoft.com/office/officeart/2005/8/layout/vList2"/>
    <dgm:cxn modelId="{2CA173F9-3DCE-4500-81AC-B543D6467574}" type="presOf" srcId="{7DA48734-8983-4740-9ED1-19F6F24CD01C}" destId="{2C284F80-E51A-4E20-A048-CFBCD28BA940}" srcOrd="0" destOrd="0" presId="urn:microsoft.com/office/officeart/2005/8/layout/vList2"/>
    <dgm:cxn modelId="{BE5C8D31-F518-4382-801A-C14F38CBB03A}" type="presParOf" srcId="{015EE879-4C6E-4B4D-916C-43CF25072D33}" destId="{52200A59-CC8B-4568-AEA9-FEF39936E1CE}" srcOrd="0" destOrd="0" presId="urn:microsoft.com/office/officeart/2005/8/layout/vList2"/>
    <dgm:cxn modelId="{2F456B24-F8BA-4C90-850D-DF1AC226738E}" type="presParOf" srcId="{015EE879-4C6E-4B4D-916C-43CF25072D33}" destId="{483FF424-7D05-4D6A-9D47-BC537FABE06C}" srcOrd="1" destOrd="0" presId="urn:microsoft.com/office/officeart/2005/8/layout/vList2"/>
    <dgm:cxn modelId="{A3AF2B59-2D20-444F-BC8C-9EA8394A962B}" type="presParOf" srcId="{015EE879-4C6E-4B4D-916C-43CF25072D33}" destId="{A3FED7E7-63FD-4923-A743-2E53E9AFE3C1}" srcOrd="2" destOrd="0" presId="urn:microsoft.com/office/officeart/2005/8/layout/vList2"/>
    <dgm:cxn modelId="{31355913-88D7-465D-91FE-A0E1C12C3AF6}" type="presParOf" srcId="{015EE879-4C6E-4B4D-916C-43CF25072D33}" destId="{05E23786-3694-4716-848E-EB1594B4570A}" srcOrd="3" destOrd="0" presId="urn:microsoft.com/office/officeart/2005/8/layout/vList2"/>
    <dgm:cxn modelId="{3BF4BFD2-DC1A-4DF8-BEAE-899EEBF4F664}" type="presParOf" srcId="{015EE879-4C6E-4B4D-916C-43CF25072D33}" destId="{0F2588CB-02A8-42DA-A653-A4044DFFFAE0}" srcOrd="4" destOrd="0" presId="urn:microsoft.com/office/officeart/2005/8/layout/vList2"/>
    <dgm:cxn modelId="{04934BA4-5FED-48D5-9FC9-0B64374E2A1A}" type="presParOf" srcId="{015EE879-4C6E-4B4D-916C-43CF25072D33}" destId="{B3032DC3-D543-4ED8-9916-CBF93F885B27}" srcOrd="5" destOrd="0" presId="urn:microsoft.com/office/officeart/2005/8/layout/vList2"/>
    <dgm:cxn modelId="{3739C8CA-F347-42C4-9BA1-FED92A46F8EB}" type="presParOf" srcId="{015EE879-4C6E-4B4D-916C-43CF25072D33}" destId="{2C284F80-E51A-4E20-A048-CFBCD28BA94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1AB47E1-B6F5-4C04-96D2-342B04B0A4F5}" type="doc">
      <dgm:prSet loTypeId="urn:microsoft.com/office/officeart/2016/7/layout/VerticalDownArrowProcess" loCatId="process" qsTypeId="urn:microsoft.com/office/officeart/2005/8/quickstyle/simple1" qsCatId="simple" csTypeId="urn:microsoft.com/office/officeart/2005/8/colors/colorful5" csCatId="colorful"/>
      <dgm:spPr/>
      <dgm:t>
        <a:bodyPr/>
        <a:lstStyle/>
        <a:p>
          <a:endParaRPr lang="en-US"/>
        </a:p>
      </dgm:t>
    </dgm:pt>
    <dgm:pt modelId="{CECD36F0-E5A7-4314-BA2D-46560CEDB09A}">
      <dgm:prSet/>
      <dgm:spPr/>
      <dgm:t>
        <a:bodyPr/>
        <a:lstStyle/>
        <a:p>
          <a:r>
            <a:rPr lang="en-US"/>
            <a:t>Draw</a:t>
          </a:r>
        </a:p>
      </dgm:t>
    </dgm:pt>
    <dgm:pt modelId="{447F811B-529D-4FE3-9DE6-56E7CC68CA85}" type="parTrans" cxnId="{EAC32B69-A9FA-4D02-88A7-88580DE522CC}">
      <dgm:prSet/>
      <dgm:spPr/>
      <dgm:t>
        <a:bodyPr/>
        <a:lstStyle/>
        <a:p>
          <a:endParaRPr lang="en-US"/>
        </a:p>
      </dgm:t>
    </dgm:pt>
    <dgm:pt modelId="{A5F16105-F3D7-42E4-AB66-261A05DABE11}" type="sibTrans" cxnId="{EAC32B69-A9FA-4D02-88A7-88580DE522CC}">
      <dgm:prSet/>
      <dgm:spPr/>
      <dgm:t>
        <a:bodyPr/>
        <a:lstStyle/>
        <a:p>
          <a:endParaRPr lang="en-US"/>
        </a:p>
      </dgm:t>
    </dgm:pt>
    <dgm:pt modelId="{E535BC07-CC20-4846-8F23-067E0D5998D4}">
      <dgm:prSet/>
      <dgm:spPr/>
      <dgm:t>
        <a:bodyPr/>
        <a:lstStyle/>
        <a:p>
          <a:r>
            <a:rPr lang="en-US"/>
            <a:t>Draw a AD diagram</a:t>
          </a:r>
        </a:p>
      </dgm:t>
    </dgm:pt>
    <dgm:pt modelId="{A0544B50-A2B2-47E1-BE2F-136C2D43C910}" type="parTrans" cxnId="{5E33FC89-9E4D-4878-85A9-95C5099E6480}">
      <dgm:prSet/>
      <dgm:spPr/>
      <dgm:t>
        <a:bodyPr/>
        <a:lstStyle/>
        <a:p>
          <a:endParaRPr lang="en-US"/>
        </a:p>
      </dgm:t>
    </dgm:pt>
    <dgm:pt modelId="{91E07025-F491-42A6-A0F2-922582A33F42}" type="sibTrans" cxnId="{5E33FC89-9E4D-4878-85A9-95C5099E6480}">
      <dgm:prSet/>
      <dgm:spPr/>
      <dgm:t>
        <a:bodyPr/>
        <a:lstStyle/>
        <a:p>
          <a:endParaRPr lang="en-US"/>
        </a:p>
      </dgm:t>
    </dgm:pt>
    <dgm:pt modelId="{D158BD70-9CD5-428F-A5FD-53D3B7BB9732}">
      <dgm:prSet/>
      <dgm:spPr/>
      <dgm:t>
        <a:bodyPr/>
        <a:lstStyle/>
        <a:p>
          <a:r>
            <a:rPr lang="en-US"/>
            <a:t>Draw</a:t>
          </a:r>
        </a:p>
      </dgm:t>
    </dgm:pt>
    <dgm:pt modelId="{5DBD6700-27CF-4F79-B9D7-19D0E49801DA}" type="parTrans" cxnId="{3DE875C3-A64F-493C-A67D-A8D880F5B607}">
      <dgm:prSet/>
      <dgm:spPr/>
      <dgm:t>
        <a:bodyPr/>
        <a:lstStyle/>
        <a:p>
          <a:endParaRPr lang="en-US"/>
        </a:p>
      </dgm:t>
    </dgm:pt>
    <dgm:pt modelId="{7B88B99F-10A6-4C68-A6CA-3A9C103BE9EA}" type="sibTrans" cxnId="{3DE875C3-A64F-493C-A67D-A8D880F5B607}">
      <dgm:prSet/>
      <dgm:spPr/>
      <dgm:t>
        <a:bodyPr/>
        <a:lstStyle/>
        <a:p>
          <a:endParaRPr lang="en-US"/>
        </a:p>
      </dgm:t>
    </dgm:pt>
    <dgm:pt modelId="{C0125177-F449-41B7-B033-F8B2C88BE8A8}">
      <dgm:prSet/>
      <dgm:spPr/>
      <dgm:t>
        <a:bodyPr/>
        <a:lstStyle/>
        <a:p>
          <a:r>
            <a:rPr lang="en-US"/>
            <a:t>Draw the LRAS for Keynes view (Have a go)</a:t>
          </a:r>
        </a:p>
      </dgm:t>
    </dgm:pt>
    <dgm:pt modelId="{03A0A85F-B0D0-44DA-82FA-1453CDE52F1A}" type="parTrans" cxnId="{3277784D-A541-4A18-BD28-FCE76B088CD1}">
      <dgm:prSet/>
      <dgm:spPr/>
      <dgm:t>
        <a:bodyPr/>
        <a:lstStyle/>
        <a:p>
          <a:endParaRPr lang="en-US"/>
        </a:p>
      </dgm:t>
    </dgm:pt>
    <dgm:pt modelId="{19E1FCEE-C467-48FC-8185-70CEA8093563}" type="sibTrans" cxnId="{3277784D-A541-4A18-BD28-FCE76B088CD1}">
      <dgm:prSet/>
      <dgm:spPr/>
      <dgm:t>
        <a:bodyPr/>
        <a:lstStyle/>
        <a:p>
          <a:endParaRPr lang="en-US"/>
        </a:p>
      </dgm:t>
    </dgm:pt>
    <dgm:pt modelId="{443A0974-A246-4264-9E7A-94FF496BA7D4}">
      <dgm:prSet/>
      <dgm:spPr/>
      <dgm:t>
        <a:bodyPr/>
        <a:lstStyle/>
        <a:p>
          <a:r>
            <a:rPr lang="en-US"/>
            <a:t>Show</a:t>
          </a:r>
        </a:p>
      </dgm:t>
    </dgm:pt>
    <dgm:pt modelId="{868B4B99-B14E-48DA-B7C2-9FDF02E3DAAD}" type="parTrans" cxnId="{53CD886E-6B89-46BF-80C3-7F607F1649A4}">
      <dgm:prSet/>
      <dgm:spPr/>
      <dgm:t>
        <a:bodyPr/>
        <a:lstStyle/>
        <a:p>
          <a:endParaRPr lang="en-US"/>
        </a:p>
      </dgm:t>
    </dgm:pt>
    <dgm:pt modelId="{557D0D56-B2D8-490D-9353-747B0473B7B1}" type="sibTrans" cxnId="{53CD886E-6B89-46BF-80C3-7F607F1649A4}">
      <dgm:prSet/>
      <dgm:spPr/>
      <dgm:t>
        <a:bodyPr/>
        <a:lstStyle/>
        <a:p>
          <a:endParaRPr lang="en-US"/>
        </a:p>
      </dgm:t>
    </dgm:pt>
    <dgm:pt modelId="{0E25BE5A-FB8E-455D-9A5A-B3520B0BA264}">
      <dgm:prSet/>
      <dgm:spPr/>
      <dgm:t>
        <a:bodyPr/>
        <a:lstStyle/>
        <a:p>
          <a:r>
            <a:rPr lang="en-US"/>
            <a:t>Show a new AD shifting to the right</a:t>
          </a:r>
        </a:p>
      </dgm:t>
    </dgm:pt>
    <dgm:pt modelId="{F65732F7-AD58-46E7-B584-2EC7216D8A46}" type="parTrans" cxnId="{BD3BEFA0-9E2A-4AF5-BBD6-7B116AB8392E}">
      <dgm:prSet/>
      <dgm:spPr/>
      <dgm:t>
        <a:bodyPr/>
        <a:lstStyle/>
        <a:p>
          <a:endParaRPr lang="en-US"/>
        </a:p>
      </dgm:t>
    </dgm:pt>
    <dgm:pt modelId="{70F20E28-A0CD-4446-BC9C-75120B797680}" type="sibTrans" cxnId="{BD3BEFA0-9E2A-4AF5-BBD6-7B116AB8392E}">
      <dgm:prSet/>
      <dgm:spPr/>
      <dgm:t>
        <a:bodyPr/>
        <a:lstStyle/>
        <a:p>
          <a:endParaRPr lang="en-US"/>
        </a:p>
      </dgm:t>
    </dgm:pt>
    <dgm:pt modelId="{BE533729-10DA-4927-BD30-55D58B095F6A}" type="pres">
      <dgm:prSet presAssocID="{01AB47E1-B6F5-4C04-96D2-342B04B0A4F5}" presName="Name0" presStyleCnt="0">
        <dgm:presLayoutVars>
          <dgm:dir/>
          <dgm:animLvl val="lvl"/>
          <dgm:resizeHandles val="exact"/>
        </dgm:presLayoutVars>
      </dgm:prSet>
      <dgm:spPr/>
    </dgm:pt>
    <dgm:pt modelId="{61AE535D-1163-4F99-8DA4-4DF2AB511055}" type="pres">
      <dgm:prSet presAssocID="{443A0974-A246-4264-9E7A-94FF496BA7D4}" presName="boxAndChildren" presStyleCnt="0"/>
      <dgm:spPr/>
    </dgm:pt>
    <dgm:pt modelId="{64502B2F-40EF-4ADA-96AD-C98D881AF6F8}" type="pres">
      <dgm:prSet presAssocID="{443A0974-A246-4264-9E7A-94FF496BA7D4}" presName="parentTextBox" presStyleLbl="alignNode1" presStyleIdx="0" presStyleCnt="3"/>
      <dgm:spPr/>
    </dgm:pt>
    <dgm:pt modelId="{1A858778-9A9F-4C7E-8476-56A55B75A9DB}" type="pres">
      <dgm:prSet presAssocID="{443A0974-A246-4264-9E7A-94FF496BA7D4}" presName="descendantBox" presStyleLbl="bgAccFollowNode1" presStyleIdx="0" presStyleCnt="3"/>
      <dgm:spPr/>
    </dgm:pt>
    <dgm:pt modelId="{DE074F59-B627-4F53-A50D-56E199D9945B}" type="pres">
      <dgm:prSet presAssocID="{7B88B99F-10A6-4C68-A6CA-3A9C103BE9EA}" presName="sp" presStyleCnt="0"/>
      <dgm:spPr/>
    </dgm:pt>
    <dgm:pt modelId="{DE3A389D-8BC3-41B9-974E-5AD7CAFDA49F}" type="pres">
      <dgm:prSet presAssocID="{D158BD70-9CD5-428F-A5FD-53D3B7BB9732}" presName="arrowAndChildren" presStyleCnt="0"/>
      <dgm:spPr/>
    </dgm:pt>
    <dgm:pt modelId="{7D907642-5887-423E-978F-B75FE7C6C5F6}" type="pres">
      <dgm:prSet presAssocID="{D158BD70-9CD5-428F-A5FD-53D3B7BB9732}" presName="parentTextArrow" presStyleLbl="node1" presStyleIdx="0" presStyleCnt="0"/>
      <dgm:spPr/>
    </dgm:pt>
    <dgm:pt modelId="{81F64AF7-A9FB-4499-A9AC-38C42CA80692}" type="pres">
      <dgm:prSet presAssocID="{D158BD70-9CD5-428F-A5FD-53D3B7BB9732}" presName="arrow" presStyleLbl="alignNode1" presStyleIdx="1" presStyleCnt="3"/>
      <dgm:spPr/>
    </dgm:pt>
    <dgm:pt modelId="{57EA9363-D379-47D9-8A80-BBEA9F61C458}" type="pres">
      <dgm:prSet presAssocID="{D158BD70-9CD5-428F-A5FD-53D3B7BB9732}" presName="descendantArrow" presStyleLbl="bgAccFollowNode1" presStyleIdx="1" presStyleCnt="3"/>
      <dgm:spPr/>
    </dgm:pt>
    <dgm:pt modelId="{1741D2A7-8119-4E06-813D-167F0C340311}" type="pres">
      <dgm:prSet presAssocID="{A5F16105-F3D7-42E4-AB66-261A05DABE11}" presName="sp" presStyleCnt="0"/>
      <dgm:spPr/>
    </dgm:pt>
    <dgm:pt modelId="{CAC0A70C-8D52-482F-ADE1-D00A1642CCCA}" type="pres">
      <dgm:prSet presAssocID="{CECD36F0-E5A7-4314-BA2D-46560CEDB09A}" presName="arrowAndChildren" presStyleCnt="0"/>
      <dgm:spPr/>
    </dgm:pt>
    <dgm:pt modelId="{92E0A8B0-E771-4E57-B33F-2162B14BC378}" type="pres">
      <dgm:prSet presAssocID="{CECD36F0-E5A7-4314-BA2D-46560CEDB09A}" presName="parentTextArrow" presStyleLbl="node1" presStyleIdx="0" presStyleCnt="0"/>
      <dgm:spPr/>
    </dgm:pt>
    <dgm:pt modelId="{4FDC4734-26AB-41DC-B4F0-A0C6BF1A7C92}" type="pres">
      <dgm:prSet presAssocID="{CECD36F0-E5A7-4314-BA2D-46560CEDB09A}" presName="arrow" presStyleLbl="alignNode1" presStyleIdx="2" presStyleCnt="3"/>
      <dgm:spPr/>
    </dgm:pt>
    <dgm:pt modelId="{D52B72F3-9B91-4A89-A284-CE347F6AFE77}" type="pres">
      <dgm:prSet presAssocID="{CECD36F0-E5A7-4314-BA2D-46560CEDB09A}" presName="descendantArrow" presStyleLbl="bgAccFollowNode1" presStyleIdx="2" presStyleCnt="3"/>
      <dgm:spPr/>
    </dgm:pt>
  </dgm:ptLst>
  <dgm:cxnLst>
    <dgm:cxn modelId="{94473203-A360-4E4B-95B4-2EC63392198B}" type="presOf" srcId="{0E25BE5A-FB8E-455D-9A5A-B3520B0BA264}" destId="{1A858778-9A9F-4C7E-8476-56A55B75A9DB}" srcOrd="0" destOrd="0" presId="urn:microsoft.com/office/officeart/2016/7/layout/VerticalDownArrowProcess"/>
    <dgm:cxn modelId="{3AF9E130-AA15-4EA0-919F-F2EDF5A44535}" type="presOf" srcId="{C0125177-F449-41B7-B033-F8B2C88BE8A8}" destId="{57EA9363-D379-47D9-8A80-BBEA9F61C458}" srcOrd="0" destOrd="0" presId="urn:microsoft.com/office/officeart/2016/7/layout/VerticalDownArrowProcess"/>
    <dgm:cxn modelId="{CEAC6A37-6DF9-4D1D-83F8-15F81F6A14A8}" type="presOf" srcId="{E535BC07-CC20-4846-8F23-067E0D5998D4}" destId="{D52B72F3-9B91-4A89-A284-CE347F6AFE77}" srcOrd="0" destOrd="0" presId="urn:microsoft.com/office/officeart/2016/7/layout/VerticalDownArrowProcess"/>
    <dgm:cxn modelId="{57248161-10E9-49AE-B1A7-4A79BAFAC808}" type="presOf" srcId="{D158BD70-9CD5-428F-A5FD-53D3B7BB9732}" destId="{7D907642-5887-423E-978F-B75FE7C6C5F6}" srcOrd="0" destOrd="0" presId="urn:microsoft.com/office/officeart/2016/7/layout/VerticalDownArrowProcess"/>
    <dgm:cxn modelId="{EAC32B69-A9FA-4D02-88A7-88580DE522CC}" srcId="{01AB47E1-B6F5-4C04-96D2-342B04B0A4F5}" destId="{CECD36F0-E5A7-4314-BA2D-46560CEDB09A}" srcOrd="0" destOrd="0" parTransId="{447F811B-529D-4FE3-9DE6-56E7CC68CA85}" sibTransId="{A5F16105-F3D7-42E4-AB66-261A05DABE11}"/>
    <dgm:cxn modelId="{3277784D-A541-4A18-BD28-FCE76B088CD1}" srcId="{D158BD70-9CD5-428F-A5FD-53D3B7BB9732}" destId="{C0125177-F449-41B7-B033-F8B2C88BE8A8}" srcOrd="0" destOrd="0" parTransId="{03A0A85F-B0D0-44DA-82FA-1453CDE52F1A}" sibTransId="{19E1FCEE-C467-48FC-8185-70CEA8093563}"/>
    <dgm:cxn modelId="{53CD886E-6B89-46BF-80C3-7F607F1649A4}" srcId="{01AB47E1-B6F5-4C04-96D2-342B04B0A4F5}" destId="{443A0974-A246-4264-9E7A-94FF496BA7D4}" srcOrd="2" destOrd="0" parTransId="{868B4B99-B14E-48DA-B7C2-9FDF02E3DAAD}" sibTransId="{557D0D56-B2D8-490D-9353-747B0473B7B1}"/>
    <dgm:cxn modelId="{A16C1051-11A9-4510-9C15-71DEEEC445CB}" type="presOf" srcId="{443A0974-A246-4264-9E7A-94FF496BA7D4}" destId="{64502B2F-40EF-4ADA-96AD-C98D881AF6F8}" srcOrd="0" destOrd="0" presId="urn:microsoft.com/office/officeart/2016/7/layout/VerticalDownArrowProcess"/>
    <dgm:cxn modelId="{5E33FC89-9E4D-4878-85A9-95C5099E6480}" srcId="{CECD36F0-E5A7-4314-BA2D-46560CEDB09A}" destId="{E535BC07-CC20-4846-8F23-067E0D5998D4}" srcOrd="0" destOrd="0" parTransId="{A0544B50-A2B2-47E1-BE2F-136C2D43C910}" sibTransId="{91E07025-F491-42A6-A0F2-922582A33F42}"/>
    <dgm:cxn modelId="{55E33093-788C-410F-B491-A7FE0AC3DDEF}" type="presOf" srcId="{01AB47E1-B6F5-4C04-96D2-342B04B0A4F5}" destId="{BE533729-10DA-4927-BD30-55D58B095F6A}" srcOrd="0" destOrd="0" presId="urn:microsoft.com/office/officeart/2016/7/layout/VerticalDownArrowProcess"/>
    <dgm:cxn modelId="{F6D4E297-07E4-4C75-8D74-AD86B63A135E}" type="presOf" srcId="{CECD36F0-E5A7-4314-BA2D-46560CEDB09A}" destId="{4FDC4734-26AB-41DC-B4F0-A0C6BF1A7C92}" srcOrd="1" destOrd="0" presId="urn:microsoft.com/office/officeart/2016/7/layout/VerticalDownArrowProcess"/>
    <dgm:cxn modelId="{BD3BEFA0-9E2A-4AF5-BBD6-7B116AB8392E}" srcId="{443A0974-A246-4264-9E7A-94FF496BA7D4}" destId="{0E25BE5A-FB8E-455D-9A5A-B3520B0BA264}" srcOrd="0" destOrd="0" parTransId="{F65732F7-AD58-46E7-B584-2EC7216D8A46}" sibTransId="{70F20E28-A0CD-4446-BC9C-75120B797680}"/>
    <dgm:cxn modelId="{7AD762A7-2A19-440F-8D06-C593F49608BC}" type="presOf" srcId="{D158BD70-9CD5-428F-A5FD-53D3B7BB9732}" destId="{81F64AF7-A9FB-4499-A9AC-38C42CA80692}" srcOrd="1" destOrd="0" presId="urn:microsoft.com/office/officeart/2016/7/layout/VerticalDownArrowProcess"/>
    <dgm:cxn modelId="{3DE875C3-A64F-493C-A67D-A8D880F5B607}" srcId="{01AB47E1-B6F5-4C04-96D2-342B04B0A4F5}" destId="{D158BD70-9CD5-428F-A5FD-53D3B7BB9732}" srcOrd="1" destOrd="0" parTransId="{5DBD6700-27CF-4F79-B9D7-19D0E49801DA}" sibTransId="{7B88B99F-10A6-4C68-A6CA-3A9C103BE9EA}"/>
    <dgm:cxn modelId="{61EEABCB-FBA9-4C3C-A402-E5A1F277F8D3}" type="presOf" srcId="{CECD36F0-E5A7-4314-BA2D-46560CEDB09A}" destId="{92E0A8B0-E771-4E57-B33F-2162B14BC378}" srcOrd="0" destOrd="0" presId="urn:microsoft.com/office/officeart/2016/7/layout/VerticalDownArrowProcess"/>
    <dgm:cxn modelId="{8627DBF6-B3D1-4168-9B95-2F47AE33BFB6}" type="presParOf" srcId="{BE533729-10DA-4927-BD30-55D58B095F6A}" destId="{61AE535D-1163-4F99-8DA4-4DF2AB511055}" srcOrd="0" destOrd="0" presId="urn:microsoft.com/office/officeart/2016/7/layout/VerticalDownArrowProcess"/>
    <dgm:cxn modelId="{DF49CBFD-70A3-4283-8514-CC7FCF80428B}" type="presParOf" srcId="{61AE535D-1163-4F99-8DA4-4DF2AB511055}" destId="{64502B2F-40EF-4ADA-96AD-C98D881AF6F8}" srcOrd="0" destOrd="0" presId="urn:microsoft.com/office/officeart/2016/7/layout/VerticalDownArrowProcess"/>
    <dgm:cxn modelId="{13B61302-C7BF-48FB-B8E1-42312FC11B9C}" type="presParOf" srcId="{61AE535D-1163-4F99-8DA4-4DF2AB511055}" destId="{1A858778-9A9F-4C7E-8476-56A55B75A9DB}" srcOrd="1" destOrd="0" presId="urn:microsoft.com/office/officeart/2016/7/layout/VerticalDownArrowProcess"/>
    <dgm:cxn modelId="{F164A76E-F750-4AD7-8583-5CB4A57AD558}" type="presParOf" srcId="{BE533729-10DA-4927-BD30-55D58B095F6A}" destId="{DE074F59-B627-4F53-A50D-56E199D9945B}" srcOrd="1" destOrd="0" presId="urn:microsoft.com/office/officeart/2016/7/layout/VerticalDownArrowProcess"/>
    <dgm:cxn modelId="{A11FCC59-ECC7-44B1-BE2C-2B7917E8F149}" type="presParOf" srcId="{BE533729-10DA-4927-BD30-55D58B095F6A}" destId="{DE3A389D-8BC3-41B9-974E-5AD7CAFDA49F}" srcOrd="2" destOrd="0" presId="urn:microsoft.com/office/officeart/2016/7/layout/VerticalDownArrowProcess"/>
    <dgm:cxn modelId="{A89FF4BF-B5CF-4FA3-A31C-961FA372043C}" type="presParOf" srcId="{DE3A389D-8BC3-41B9-974E-5AD7CAFDA49F}" destId="{7D907642-5887-423E-978F-B75FE7C6C5F6}" srcOrd="0" destOrd="0" presId="urn:microsoft.com/office/officeart/2016/7/layout/VerticalDownArrowProcess"/>
    <dgm:cxn modelId="{7B5A8100-E0E4-4B69-98BB-B129281D4A91}" type="presParOf" srcId="{DE3A389D-8BC3-41B9-974E-5AD7CAFDA49F}" destId="{81F64AF7-A9FB-4499-A9AC-38C42CA80692}" srcOrd="1" destOrd="0" presId="urn:microsoft.com/office/officeart/2016/7/layout/VerticalDownArrowProcess"/>
    <dgm:cxn modelId="{8AAF1568-166F-41DD-B33D-E3DFA4892D02}" type="presParOf" srcId="{DE3A389D-8BC3-41B9-974E-5AD7CAFDA49F}" destId="{57EA9363-D379-47D9-8A80-BBEA9F61C458}" srcOrd="2" destOrd="0" presId="urn:microsoft.com/office/officeart/2016/7/layout/VerticalDownArrowProcess"/>
    <dgm:cxn modelId="{2C5839AD-2086-4AE6-8E33-F51FC85457F5}" type="presParOf" srcId="{BE533729-10DA-4927-BD30-55D58B095F6A}" destId="{1741D2A7-8119-4E06-813D-167F0C340311}" srcOrd="3" destOrd="0" presId="urn:microsoft.com/office/officeart/2016/7/layout/VerticalDownArrowProcess"/>
    <dgm:cxn modelId="{5469F75F-E911-4DD6-B09B-74936A773CC4}" type="presParOf" srcId="{BE533729-10DA-4927-BD30-55D58B095F6A}" destId="{CAC0A70C-8D52-482F-ADE1-D00A1642CCCA}" srcOrd="4" destOrd="0" presId="urn:microsoft.com/office/officeart/2016/7/layout/VerticalDownArrowProcess"/>
    <dgm:cxn modelId="{99CC2BC9-9572-4FF1-AC53-46B0FECF87ED}" type="presParOf" srcId="{CAC0A70C-8D52-482F-ADE1-D00A1642CCCA}" destId="{92E0A8B0-E771-4E57-B33F-2162B14BC378}" srcOrd="0" destOrd="0" presId="urn:microsoft.com/office/officeart/2016/7/layout/VerticalDownArrowProcess"/>
    <dgm:cxn modelId="{4F4A44DA-6DDE-4493-ACCF-7842B549843F}" type="presParOf" srcId="{CAC0A70C-8D52-482F-ADE1-D00A1642CCCA}" destId="{4FDC4734-26AB-41DC-B4F0-A0C6BF1A7C92}" srcOrd="1" destOrd="0" presId="urn:microsoft.com/office/officeart/2016/7/layout/VerticalDownArrowProcess"/>
    <dgm:cxn modelId="{ED543106-C9BB-4879-9AE1-037C797C2B17}" type="presParOf" srcId="{CAC0A70C-8D52-482F-ADE1-D00A1642CCCA}" destId="{D52B72F3-9B91-4A89-A284-CE347F6AFE77}"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05EC3C-F038-42EB-9DA8-06DEF317F56F}"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B1AB0F8D-3C22-4AE5-95B0-E047FBADF547}">
      <dgm:prSet/>
      <dgm:spPr/>
      <dgm:t>
        <a:bodyPr/>
        <a:lstStyle/>
        <a:p>
          <a:r>
            <a:rPr lang="en-GB" b="1"/>
            <a:t>It depends!</a:t>
          </a:r>
          <a:endParaRPr lang="en-US"/>
        </a:p>
      </dgm:t>
    </dgm:pt>
    <dgm:pt modelId="{7DB5E1F0-2966-4A20-8557-48B9CAEFC6FF}" type="parTrans" cxnId="{5AC36994-6AF7-460B-826F-503F910E4464}">
      <dgm:prSet/>
      <dgm:spPr/>
      <dgm:t>
        <a:bodyPr/>
        <a:lstStyle/>
        <a:p>
          <a:endParaRPr lang="en-US"/>
        </a:p>
      </dgm:t>
    </dgm:pt>
    <dgm:pt modelId="{ACE9599C-F1B1-4F53-AED6-C296479ACD05}" type="sibTrans" cxnId="{5AC36994-6AF7-460B-826F-503F910E4464}">
      <dgm:prSet/>
      <dgm:spPr/>
      <dgm:t>
        <a:bodyPr/>
        <a:lstStyle/>
        <a:p>
          <a:endParaRPr lang="en-US"/>
        </a:p>
      </dgm:t>
    </dgm:pt>
    <dgm:pt modelId="{E63FCF8D-FC5E-4A67-8566-7E0BD647FC25}">
      <dgm:prSet/>
      <dgm:spPr/>
      <dgm:t>
        <a:bodyPr/>
        <a:lstStyle/>
        <a:p>
          <a:r>
            <a:rPr lang="en-GB"/>
            <a:t>It is crucial to understand the difference between the short-run and long-run aggregate supply curves, this is a common area of testing Economics papers</a:t>
          </a:r>
          <a:endParaRPr lang="en-US"/>
        </a:p>
      </dgm:t>
    </dgm:pt>
    <dgm:pt modelId="{1F911856-8F81-4AA6-9B19-E238C1B42B3A}" type="parTrans" cxnId="{824DFFA4-0E3D-45AE-87E9-8C4D8A68FFD8}">
      <dgm:prSet/>
      <dgm:spPr/>
      <dgm:t>
        <a:bodyPr/>
        <a:lstStyle/>
        <a:p>
          <a:endParaRPr lang="en-US"/>
        </a:p>
      </dgm:t>
    </dgm:pt>
    <dgm:pt modelId="{B06071BC-14D2-47BE-8242-847137BDED4B}" type="sibTrans" cxnId="{824DFFA4-0E3D-45AE-87E9-8C4D8A68FFD8}">
      <dgm:prSet/>
      <dgm:spPr/>
      <dgm:t>
        <a:bodyPr/>
        <a:lstStyle/>
        <a:p>
          <a:endParaRPr lang="en-US"/>
        </a:p>
      </dgm:t>
    </dgm:pt>
    <dgm:pt modelId="{F7CA70D0-5A0F-47C4-8B9A-467E9EB32983}">
      <dgm:prSet/>
      <dgm:spPr/>
      <dgm:t>
        <a:bodyPr/>
        <a:lstStyle/>
        <a:p>
          <a:r>
            <a:rPr lang="en-GB"/>
            <a:t>In terms of the long-run, you should have an understanding of both models, as this will allow you to explain and evaluate more fully the impact of economic policy</a:t>
          </a:r>
          <a:endParaRPr lang="en-US"/>
        </a:p>
      </dgm:t>
    </dgm:pt>
    <dgm:pt modelId="{B2C39704-10DD-47F3-8D91-F57FC419C796}" type="parTrans" cxnId="{709FBF56-318C-44F0-963A-0249E6173ABA}">
      <dgm:prSet/>
      <dgm:spPr/>
      <dgm:t>
        <a:bodyPr/>
        <a:lstStyle/>
        <a:p>
          <a:endParaRPr lang="en-US"/>
        </a:p>
      </dgm:t>
    </dgm:pt>
    <dgm:pt modelId="{44EC11A1-3104-4E5C-BE75-1724B5FA0304}" type="sibTrans" cxnId="{709FBF56-318C-44F0-963A-0249E6173ABA}">
      <dgm:prSet/>
      <dgm:spPr/>
      <dgm:t>
        <a:bodyPr/>
        <a:lstStyle/>
        <a:p>
          <a:endParaRPr lang="en-US"/>
        </a:p>
      </dgm:t>
    </dgm:pt>
    <dgm:pt modelId="{FAEEFDB6-B700-403E-BC59-FB2005D1F286}">
      <dgm:prSet/>
      <dgm:spPr/>
      <dgm:t>
        <a:bodyPr/>
        <a:lstStyle/>
        <a:p>
          <a:r>
            <a:rPr lang="en-GB"/>
            <a:t>The Keynesian version is arguably more “realistic” in its approach and can often be applied to a range of explanations regarding the behaviour of an economy, but it is worth noting that neither the classical nor Keynesian model are free from problems, and both have a number of assumptions lying behind their theory</a:t>
          </a:r>
          <a:endParaRPr lang="en-US"/>
        </a:p>
      </dgm:t>
    </dgm:pt>
    <dgm:pt modelId="{81574643-711F-4C4C-987F-D5CB36F9B38B}" type="parTrans" cxnId="{B4D40643-81BD-4D49-96C9-18E19FC0C852}">
      <dgm:prSet/>
      <dgm:spPr/>
      <dgm:t>
        <a:bodyPr/>
        <a:lstStyle/>
        <a:p>
          <a:endParaRPr lang="en-US"/>
        </a:p>
      </dgm:t>
    </dgm:pt>
    <dgm:pt modelId="{01173C9B-CB95-4844-B6AA-F9A10E53E543}" type="sibTrans" cxnId="{B4D40643-81BD-4D49-96C9-18E19FC0C852}">
      <dgm:prSet/>
      <dgm:spPr/>
      <dgm:t>
        <a:bodyPr/>
        <a:lstStyle/>
        <a:p>
          <a:endParaRPr lang="en-US"/>
        </a:p>
      </dgm:t>
    </dgm:pt>
    <dgm:pt modelId="{9CF18F95-B998-4B93-AE28-19A4E06832A4}">
      <dgm:prSet/>
      <dgm:spPr/>
      <dgm:t>
        <a:bodyPr/>
        <a:lstStyle/>
        <a:p>
          <a:r>
            <a:rPr lang="en-GB"/>
            <a:t>The crucial point to note is that they are “models” and should be used as such, rather than perfect predictors of how an economy might behave</a:t>
          </a:r>
          <a:endParaRPr lang="en-US"/>
        </a:p>
      </dgm:t>
    </dgm:pt>
    <dgm:pt modelId="{71A880EC-CF76-4B89-9EDE-10DB3E004F32}" type="parTrans" cxnId="{A33B7838-472A-4C0C-8536-61AA072479A4}">
      <dgm:prSet/>
      <dgm:spPr/>
      <dgm:t>
        <a:bodyPr/>
        <a:lstStyle/>
        <a:p>
          <a:endParaRPr lang="en-US"/>
        </a:p>
      </dgm:t>
    </dgm:pt>
    <dgm:pt modelId="{2F6D0AC9-D7EA-4E20-BC45-C61CF60B0EAD}" type="sibTrans" cxnId="{A33B7838-472A-4C0C-8536-61AA072479A4}">
      <dgm:prSet/>
      <dgm:spPr/>
      <dgm:t>
        <a:bodyPr/>
        <a:lstStyle/>
        <a:p>
          <a:endParaRPr lang="en-US"/>
        </a:p>
      </dgm:t>
    </dgm:pt>
    <dgm:pt modelId="{F45D3BC1-99C7-44EB-B161-695BC0292E98}" type="pres">
      <dgm:prSet presAssocID="{FE05EC3C-F038-42EB-9DA8-06DEF317F56F}" presName="Name0" presStyleCnt="0">
        <dgm:presLayoutVars>
          <dgm:dir/>
          <dgm:animLvl val="lvl"/>
          <dgm:resizeHandles val="exact"/>
        </dgm:presLayoutVars>
      </dgm:prSet>
      <dgm:spPr/>
    </dgm:pt>
    <dgm:pt modelId="{E0AB30AB-9209-490A-8712-BD3CEE4C93E0}" type="pres">
      <dgm:prSet presAssocID="{9CF18F95-B998-4B93-AE28-19A4E06832A4}" presName="boxAndChildren" presStyleCnt="0"/>
      <dgm:spPr/>
    </dgm:pt>
    <dgm:pt modelId="{F31BAA06-38DD-46D3-81EC-8C7E31E6FCEB}" type="pres">
      <dgm:prSet presAssocID="{9CF18F95-B998-4B93-AE28-19A4E06832A4}" presName="parentTextBox" presStyleLbl="node1" presStyleIdx="0" presStyleCnt="5"/>
      <dgm:spPr/>
    </dgm:pt>
    <dgm:pt modelId="{21A1FB6B-582B-42C6-9B3B-86715277FC59}" type="pres">
      <dgm:prSet presAssocID="{01173C9B-CB95-4844-B6AA-F9A10E53E543}" presName="sp" presStyleCnt="0"/>
      <dgm:spPr/>
    </dgm:pt>
    <dgm:pt modelId="{52DC771F-85DE-4AE3-9349-87A4A847C64F}" type="pres">
      <dgm:prSet presAssocID="{FAEEFDB6-B700-403E-BC59-FB2005D1F286}" presName="arrowAndChildren" presStyleCnt="0"/>
      <dgm:spPr/>
    </dgm:pt>
    <dgm:pt modelId="{BB9A9E88-673E-4E8C-BC37-5E9B5AC8E72B}" type="pres">
      <dgm:prSet presAssocID="{FAEEFDB6-B700-403E-BC59-FB2005D1F286}" presName="parentTextArrow" presStyleLbl="node1" presStyleIdx="1" presStyleCnt="5"/>
      <dgm:spPr/>
    </dgm:pt>
    <dgm:pt modelId="{2DDF950C-A8CF-4EDE-A58C-43802946963A}" type="pres">
      <dgm:prSet presAssocID="{44EC11A1-3104-4E5C-BE75-1724B5FA0304}" presName="sp" presStyleCnt="0"/>
      <dgm:spPr/>
    </dgm:pt>
    <dgm:pt modelId="{69F06AD6-5EC5-4ABC-9D7D-46DF0D2FAF6E}" type="pres">
      <dgm:prSet presAssocID="{F7CA70D0-5A0F-47C4-8B9A-467E9EB32983}" presName="arrowAndChildren" presStyleCnt="0"/>
      <dgm:spPr/>
    </dgm:pt>
    <dgm:pt modelId="{A7C973FD-6589-418F-9E3E-C2BF61E9F420}" type="pres">
      <dgm:prSet presAssocID="{F7CA70D0-5A0F-47C4-8B9A-467E9EB32983}" presName="parentTextArrow" presStyleLbl="node1" presStyleIdx="2" presStyleCnt="5"/>
      <dgm:spPr/>
    </dgm:pt>
    <dgm:pt modelId="{AB313503-B571-4DF3-A4C3-965B31F56584}" type="pres">
      <dgm:prSet presAssocID="{B06071BC-14D2-47BE-8242-847137BDED4B}" presName="sp" presStyleCnt="0"/>
      <dgm:spPr/>
    </dgm:pt>
    <dgm:pt modelId="{DB876A6B-FFD3-43FB-94CA-24D4474461A4}" type="pres">
      <dgm:prSet presAssocID="{E63FCF8D-FC5E-4A67-8566-7E0BD647FC25}" presName="arrowAndChildren" presStyleCnt="0"/>
      <dgm:spPr/>
    </dgm:pt>
    <dgm:pt modelId="{BDD675CE-234F-4165-BDE4-F0FFAFE84C58}" type="pres">
      <dgm:prSet presAssocID="{E63FCF8D-FC5E-4A67-8566-7E0BD647FC25}" presName="parentTextArrow" presStyleLbl="node1" presStyleIdx="3" presStyleCnt="5"/>
      <dgm:spPr/>
    </dgm:pt>
    <dgm:pt modelId="{34523B88-5A60-407A-A29D-8B146659F444}" type="pres">
      <dgm:prSet presAssocID="{ACE9599C-F1B1-4F53-AED6-C296479ACD05}" presName="sp" presStyleCnt="0"/>
      <dgm:spPr/>
    </dgm:pt>
    <dgm:pt modelId="{56987173-1863-4F9D-A463-5174B9355437}" type="pres">
      <dgm:prSet presAssocID="{B1AB0F8D-3C22-4AE5-95B0-E047FBADF547}" presName="arrowAndChildren" presStyleCnt="0"/>
      <dgm:spPr/>
    </dgm:pt>
    <dgm:pt modelId="{4E2D8807-3F22-4043-BC23-DD14EF2B365D}" type="pres">
      <dgm:prSet presAssocID="{B1AB0F8D-3C22-4AE5-95B0-E047FBADF547}" presName="parentTextArrow" presStyleLbl="node1" presStyleIdx="4" presStyleCnt="5"/>
      <dgm:spPr/>
    </dgm:pt>
  </dgm:ptLst>
  <dgm:cxnLst>
    <dgm:cxn modelId="{13399722-FD52-4E3F-AFCE-42DCC8CF4214}" type="presOf" srcId="{FE05EC3C-F038-42EB-9DA8-06DEF317F56F}" destId="{F45D3BC1-99C7-44EB-B161-695BC0292E98}" srcOrd="0" destOrd="0" presId="urn:microsoft.com/office/officeart/2005/8/layout/process4"/>
    <dgm:cxn modelId="{A33B7838-472A-4C0C-8536-61AA072479A4}" srcId="{FE05EC3C-F038-42EB-9DA8-06DEF317F56F}" destId="{9CF18F95-B998-4B93-AE28-19A4E06832A4}" srcOrd="4" destOrd="0" parTransId="{71A880EC-CF76-4B89-9EDE-10DB3E004F32}" sibTransId="{2F6D0AC9-D7EA-4E20-BC45-C61CF60B0EAD}"/>
    <dgm:cxn modelId="{CE66323B-0C85-460C-9BB4-66D3F587EBF4}" type="presOf" srcId="{B1AB0F8D-3C22-4AE5-95B0-E047FBADF547}" destId="{4E2D8807-3F22-4043-BC23-DD14EF2B365D}" srcOrd="0" destOrd="0" presId="urn:microsoft.com/office/officeart/2005/8/layout/process4"/>
    <dgm:cxn modelId="{66DAA43B-E580-47F6-A5A4-5BC3B58ADFBB}" type="presOf" srcId="{F7CA70D0-5A0F-47C4-8B9A-467E9EB32983}" destId="{A7C973FD-6589-418F-9E3E-C2BF61E9F420}" srcOrd="0" destOrd="0" presId="urn:microsoft.com/office/officeart/2005/8/layout/process4"/>
    <dgm:cxn modelId="{A677E262-FFE0-4DFE-8458-B3576C9D62B5}" type="presOf" srcId="{E63FCF8D-FC5E-4A67-8566-7E0BD647FC25}" destId="{BDD675CE-234F-4165-BDE4-F0FFAFE84C58}" srcOrd="0" destOrd="0" presId="urn:microsoft.com/office/officeart/2005/8/layout/process4"/>
    <dgm:cxn modelId="{B4D40643-81BD-4D49-96C9-18E19FC0C852}" srcId="{FE05EC3C-F038-42EB-9DA8-06DEF317F56F}" destId="{FAEEFDB6-B700-403E-BC59-FB2005D1F286}" srcOrd="3" destOrd="0" parTransId="{81574643-711F-4C4C-987F-D5CB36F9B38B}" sibTransId="{01173C9B-CB95-4844-B6AA-F9A10E53E543}"/>
    <dgm:cxn modelId="{709FBF56-318C-44F0-963A-0249E6173ABA}" srcId="{FE05EC3C-F038-42EB-9DA8-06DEF317F56F}" destId="{F7CA70D0-5A0F-47C4-8B9A-467E9EB32983}" srcOrd="2" destOrd="0" parTransId="{B2C39704-10DD-47F3-8D91-F57FC419C796}" sibTransId="{44EC11A1-3104-4E5C-BE75-1724B5FA0304}"/>
    <dgm:cxn modelId="{5AC36994-6AF7-460B-826F-503F910E4464}" srcId="{FE05EC3C-F038-42EB-9DA8-06DEF317F56F}" destId="{B1AB0F8D-3C22-4AE5-95B0-E047FBADF547}" srcOrd="0" destOrd="0" parTransId="{7DB5E1F0-2966-4A20-8557-48B9CAEFC6FF}" sibTransId="{ACE9599C-F1B1-4F53-AED6-C296479ACD05}"/>
    <dgm:cxn modelId="{824DFFA4-0E3D-45AE-87E9-8C4D8A68FFD8}" srcId="{FE05EC3C-F038-42EB-9DA8-06DEF317F56F}" destId="{E63FCF8D-FC5E-4A67-8566-7E0BD647FC25}" srcOrd="1" destOrd="0" parTransId="{1F911856-8F81-4AA6-9B19-E238C1B42B3A}" sibTransId="{B06071BC-14D2-47BE-8242-847137BDED4B}"/>
    <dgm:cxn modelId="{2334F6D1-71F5-44D9-9ED8-0DB94F3BB357}" type="presOf" srcId="{9CF18F95-B998-4B93-AE28-19A4E06832A4}" destId="{F31BAA06-38DD-46D3-81EC-8C7E31E6FCEB}" srcOrd="0" destOrd="0" presId="urn:microsoft.com/office/officeart/2005/8/layout/process4"/>
    <dgm:cxn modelId="{507429E1-68B5-4205-9835-673B5D1BB8C3}" type="presOf" srcId="{FAEEFDB6-B700-403E-BC59-FB2005D1F286}" destId="{BB9A9E88-673E-4E8C-BC37-5E9B5AC8E72B}" srcOrd="0" destOrd="0" presId="urn:microsoft.com/office/officeart/2005/8/layout/process4"/>
    <dgm:cxn modelId="{A3ECE39D-4186-4464-9845-6E8FF84C570F}" type="presParOf" srcId="{F45D3BC1-99C7-44EB-B161-695BC0292E98}" destId="{E0AB30AB-9209-490A-8712-BD3CEE4C93E0}" srcOrd="0" destOrd="0" presId="urn:microsoft.com/office/officeart/2005/8/layout/process4"/>
    <dgm:cxn modelId="{65AA2AEE-591D-4260-9B4F-99CD0B8BD6B1}" type="presParOf" srcId="{E0AB30AB-9209-490A-8712-BD3CEE4C93E0}" destId="{F31BAA06-38DD-46D3-81EC-8C7E31E6FCEB}" srcOrd="0" destOrd="0" presId="urn:microsoft.com/office/officeart/2005/8/layout/process4"/>
    <dgm:cxn modelId="{5503AFF5-ABC1-4537-BDE5-C1BA4BD94591}" type="presParOf" srcId="{F45D3BC1-99C7-44EB-B161-695BC0292E98}" destId="{21A1FB6B-582B-42C6-9B3B-86715277FC59}" srcOrd="1" destOrd="0" presId="urn:microsoft.com/office/officeart/2005/8/layout/process4"/>
    <dgm:cxn modelId="{09FE62F3-D1D0-461D-8912-844A18B59985}" type="presParOf" srcId="{F45D3BC1-99C7-44EB-B161-695BC0292E98}" destId="{52DC771F-85DE-4AE3-9349-87A4A847C64F}" srcOrd="2" destOrd="0" presId="urn:microsoft.com/office/officeart/2005/8/layout/process4"/>
    <dgm:cxn modelId="{1C0BAA25-58DE-4112-A342-0ACF384E9DA7}" type="presParOf" srcId="{52DC771F-85DE-4AE3-9349-87A4A847C64F}" destId="{BB9A9E88-673E-4E8C-BC37-5E9B5AC8E72B}" srcOrd="0" destOrd="0" presId="urn:microsoft.com/office/officeart/2005/8/layout/process4"/>
    <dgm:cxn modelId="{181C5ED3-604D-407B-885E-A0F6F99650EE}" type="presParOf" srcId="{F45D3BC1-99C7-44EB-B161-695BC0292E98}" destId="{2DDF950C-A8CF-4EDE-A58C-43802946963A}" srcOrd="3" destOrd="0" presId="urn:microsoft.com/office/officeart/2005/8/layout/process4"/>
    <dgm:cxn modelId="{1F39CF8C-80F6-48FE-8265-9ECBC2B5C20B}" type="presParOf" srcId="{F45D3BC1-99C7-44EB-B161-695BC0292E98}" destId="{69F06AD6-5EC5-4ABC-9D7D-46DF0D2FAF6E}" srcOrd="4" destOrd="0" presId="urn:microsoft.com/office/officeart/2005/8/layout/process4"/>
    <dgm:cxn modelId="{53628DCE-D5D9-4CBA-B144-5F98F12E9C11}" type="presParOf" srcId="{69F06AD6-5EC5-4ABC-9D7D-46DF0D2FAF6E}" destId="{A7C973FD-6589-418F-9E3E-C2BF61E9F420}" srcOrd="0" destOrd="0" presId="urn:microsoft.com/office/officeart/2005/8/layout/process4"/>
    <dgm:cxn modelId="{52367DE8-EAE2-4330-87E6-B6380D9042E7}" type="presParOf" srcId="{F45D3BC1-99C7-44EB-B161-695BC0292E98}" destId="{AB313503-B571-4DF3-A4C3-965B31F56584}" srcOrd="5" destOrd="0" presId="urn:microsoft.com/office/officeart/2005/8/layout/process4"/>
    <dgm:cxn modelId="{DFB76EB1-AB36-480F-A9DB-DAE2B4389D87}" type="presParOf" srcId="{F45D3BC1-99C7-44EB-B161-695BC0292E98}" destId="{DB876A6B-FFD3-43FB-94CA-24D4474461A4}" srcOrd="6" destOrd="0" presId="urn:microsoft.com/office/officeart/2005/8/layout/process4"/>
    <dgm:cxn modelId="{8A88EFF0-8846-42B3-A2E8-6D5111169A2E}" type="presParOf" srcId="{DB876A6B-FFD3-43FB-94CA-24D4474461A4}" destId="{BDD675CE-234F-4165-BDE4-F0FFAFE84C58}" srcOrd="0" destOrd="0" presId="urn:microsoft.com/office/officeart/2005/8/layout/process4"/>
    <dgm:cxn modelId="{5EF12DA2-BE34-4852-96C3-4A5C2F904C1C}" type="presParOf" srcId="{F45D3BC1-99C7-44EB-B161-695BC0292E98}" destId="{34523B88-5A60-407A-A29D-8B146659F444}" srcOrd="7" destOrd="0" presId="urn:microsoft.com/office/officeart/2005/8/layout/process4"/>
    <dgm:cxn modelId="{D9E80942-5CF8-43C5-9631-5C3967B88062}" type="presParOf" srcId="{F45D3BC1-99C7-44EB-B161-695BC0292E98}" destId="{56987173-1863-4F9D-A463-5174B9355437}" srcOrd="8" destOrd="0" presId="urn:microsoft.com/office/officeart/2005/8/layout/process4"/>
    <dgm:cxn modelId="{23038777-C987-46C4-98D2-9387A4D78A86}" type="presParOf" srcId="{56987173-1863-4F9D-A463-5174B9355437}" destId="{4E2D8807-3F22-4043-BC23-DD14EF2B365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A10D664-9551-4178-9090-C5974F9906A6}" type="doc">
      <dgm:prSet loTypeId="urn:microsoft.com/office/officeart/2005/8/layout/process4" loCatId="process" qsTypeId="urn:microsoft.com/office/officeart/2005/8/quickstyle/simple4" qsCatId="simple" csTypeId="urn:microsoft.com/office/officeart/2005/8/colors/colorful1" csCatId="colorful"/>
      <dgm:spPr/>
      <dgm:t>
        <a:bodyPr/>
        <a:lstStyle/>
        <a:p>
          <a:endParaRPr lang="en-US"/>
        </a:p>
      </dgm:t>
    </dgm:pt>
    <dgm:pt modelId="{6D86B957-3A8B-4949-821D-283FC598BA22}">
      <dgm:prSet/>
      <dgm:spPr/>
      <dgm:t>
        <a:bodyPr/>
        <a:lstStyle/>
        <a:p>
          <a:r>
            <a:rPr lang="en-GB"/>
            <a:t>The economy is in equilibrium where planned AD is equal to planned AS</a:t>
          </a:r>
          <a:endParaRPr lang="en-US"/>
        </a:p>
      </dgm:t>
    </dgm:pt>
    <dgm:pt modelId="{B69CA6D4-F109-4A63-8078-404F03452E9D}" type="parTrans" cxnId="{7618F76B-8023-4688-BBB8-662FAAE6F132}">
      <dgm:prSet/>
      <dgm:spPr/>
      <dgm:t>
        <a:bodyPr/>
        <a:lstStyle/>
        <a:p>
          <a:endParaRPr lang="en-US"/>
        </a:p>
      </dgm:t>
    </dgm:pt>
    <dgm:pt modelId="{36A56DDB-222E-4387-9202-0ED92330D949}" type="sibTrans" cxnId="{7618F76B-8023-4688-BBB8-662FAAE6F132}">
      <dgm:prSet/>
      <dgm:spPr/>
      <dgm:t>
        <a:bodyPr/>
        <a:lstStyle/>
        <a:p>
          <a:endParaRPr lang="en-US"/>
        </a:p>
      </dgm:t>
    </dgm:pt>
    <dgm:pt modelId="{66760C72-B58F-4E74-888A-6121B313EA8B}">
      <dgm:prSet/>
      <dgm:spPr/>
      <dgm:t>
        <a:bodyPr/>
        <a:lstStyle/>
        <a:p>
          <a:r>
            <a:rPr lang="en-GB" b="1"/>
            <a:t>Classical economists </a:t>
          </a:r>
          <a:r>
            <a:rPr lang="en-GB"/>
            <a:t>would advocate and support</a:t>
          </a:r>
          <a:r>
            <a:rPr lang="en-GB" b="1"/>
            <a:t>   economic policies that improve long-run aggregate supply</a:t>
          </a:r>
          <a:endParaRPr lang="en-US"/>
        </a:p>
      </dgm:t>
    </dgm:pt>
    <dgm:pt modelId="{8382E4CA-1D42-490C-AA83-8E5EBE833AC1}" type="parTrans" cxnId="{99E7CFCD-21EE-45EF-AA0E-979692C5D84F}">
      <dgm:prSet/>
      <dgm:spPr/>
      <dgm:t>
        <a:bodyPr/>
        <a:lstStyle/>
        <a:p>
          <a:endParaRPr lang="en-US"/>
        </a:p>
      </dgm:t>
    </dgm:pt>
    <dgm:pt modelId="{4B360A3A-F507-44AC-A287-B707820EBAEE}" type="sibTrans" cxnId="{99E7CFCD-21EE-45EF-AA0E-979692C5D84F}">
      <dgm:prSet/>
      <dgm:spPr/>
      <dgm:t>
        <a:bodyPr/>
        <a:lstStyle/>
        <a:p>
          <a:endParaRPr lang="en-US"/>
        </a:p>
      </dgm:t>
    </dgm:pt>
    <dgm:pt modelId="{E4E932B9-0267-4CA0-B45E-89CF1B7909A2}">
      <dgm:prSet/>
      <dgm:spPr/>
      <dgm:t>
        <a:bodyPr/>
        <a:lstStyle/>
        <a:p>
          <a:r>
            <a:rPr lang="en-GB"/>
            <a:t>That is not to say that aggregate demand is unimportant</a:t>
          </a:r>
          <a:endParaRPr lang="en-US"/>
        </a:p>
      </dgm:t>
    </dgm:pt>
    <dgm:pt modelId="{F9A84FCB-BFB4-4FF0-92B3-C0B44408410B}" type="parTrans" cxnId="{B1AE0117-703F-4F7E-8068-56264A4046B6}">
      <dgm:prSet/>
      <dgm:spPr/>
      <dgm:t>
        <a:bodyPr/>
        <a:lstStyle/>
        <a:p>
          <a:endParaRPr lang="en-US"/>
        </a:p>
      </dgm:t>
    </dgm:pt>
    <dgm:pt modelId="{2F306662-73FD-4204-9C7D-DCF08EE0744F}" type="sibTrans" cxnId="{B1AE0117-703F-4F7E-8068-56264A4046B6}">
      <dgm:prSet/>
      <dgm:spPr/>
      <dgm:t>
        <a:bodyPr/>
        <a:lstStyle/>
        <a:p>
          <a:endParaRPr lang="en-US"/>
        </a:p>
      </dgm:t>
    </dgm:pt>
    <dgm:pt modelId="{D5D10B97-83BB-4586-8FC6-17E1D1E3D334}">
      <dgm:prSet/>
      <dgm:spPr/>
      <dgm:t>
        <a:bodyPr/>
        <a:lstStyle/>
        <a:p>
          <a:r>
            <a:rPr lang="en-GB"/>
            <a:t>But, if AD increases with no attention given to improving the quality and quantity of factor resources, inflation will occur and damage economic growth</a:t>
          </a:r>
          <a:endParaRPr lang="en-US"/>
        </a:p>
      </dgm:t>
    </dgm:pt>
    <dgm:pt modelId="{3FB78E56-CEC2-4CF4-8E4A-E21E5075E7EE}" type="parTrans" cxnId="{F222867D-B6B6-4E6B-8973-67B02C8CC2D7}">
      <dgm:prSet/>
      <dgm:spPr/>
      <dgm:t>
        <a:bodyPr/>
        <a:lstStyle/>
        <a:p>
          <a:endParaRPr lang="en-US"/>
        </a:p>
      </dgm:t>
    </dgm:pt>
    <dgm:pt modelId="{B551E5C9-9500-45BE-A83B-4DF9EE0A9CD7}" type="sibTrans" cxnId="{F222867D-B6B6-4E6B-8973-67B02C8CC2D7}">
      <dgm:prSet/>
      <dgm:spPr/>
      <dgm:t>
        <a:bodyPr/>
        <a:lstStyle/>
        <a:p>
          <a:endParaRPr lang="en-US"/>
        </a:p>
      </dgm:t>
    </dgm:pt>
    <dgm:pt modelId="{BEAEB2DD-8AC1-4C0E-909C-1AEFBE1902CF}" type="pres">
      <dgm:prSet presAssocID="{EA10D664-9551-4178-9090-C5974F9906A6}" presName="Name0" presStyleCnt="0">
        <dgm:presLayoutVars>
          <dgm:dir/>
          <dgm:animLvl val="lvl"/>
          <dgm:resizeHandles val="exact"/>
        </dgm:presLayoutVars>
      </dgm:prSet>
      <dgm:spPr/>
    </dgm:pt>
    <dgm:pt modelId="{D38E4FCC-A005-471D-A6C5-6482C93D7816}" type="pres">
      <dgm:prSet presAssocID="{D5D10B97-83BB-4586-8FC6-17E1D1E3D334}" presName="boxAndChildren" presStyleCnt="0"/>
      <dgm:spPr/>
    </dgm:pt>
    <dgm:pt modelId="{340D181B-B691-417D-A461-5D3A78FA7558}" type="pres">
      <dgm:prSet presAssocID="{D5D10B97-83BB-4586-8FC6-17E1D1E3D334}" presName="parentTextBox" presStyleLbl="node1" presStyleIdx="0" presStyleCnt="4"/>
      <dgm:spPr/>
    </dgm:pt>
    <dgm:pt modelId="{D5A3FDF0-5783-47BA-8545-6A46896808F6}" type="pres">
      <dgm:prSet presAssocID="{2F306662-73FD-4204-9C7D-DCF08EE0744F}" presName="sp" presStyleCnt="0"/>
      <dgm:spPr/>
    </dgm:pt>
    <dgm:pt modelId="{937A9FB6-87C1-4DAC-B5A7-A2BA40EE5461}" type="pres">
      <dgm:prSet presAssocID="{E4E932B9-0267-4CA0-B45E-89CF1B7909A2}" presName="arrowAndChildren" presStyleCnt="0"/>
      <dgm:spPr/>
    </dgm:pt>
    <dgm:pt modelId="{642C059C-DDF5-4939-9966-D3FDBAA8148C}" type="pres">
      <dgm:prSet presAssocID="{E4E932B9-0267-4CA0-B45E-89CF1B7909A2}" presName="parentTextArrow" presStyleLbl="node1" presStyleIdx="1" presStyleCnt="4"/>
      <dgm:spPr/>
    </dgm:pt>
    <dgm:pt modelId="{7580CF1B-E1DA-4E7D-83F0-7D8AA13A5697}" type="pres">
      <dgm:prSet presAssocID="{4B360A3A-F507-44AC-A287-B707820EBAEE}" presName="sp" presStyleCnt="0"/>
      <dgm:spPr/>
    </dgm:pt>
    <dgm:pt modelId="{44F7349B-AB0C-4C6F-92BE-40A4F9B63A6D}" type="pres">
      <dgm:prSet presAssocID="{66760C72-B58F-4E74-888A-6121B313EA8B}" presName="arrowAndChildren" presStyleCnt="0"/>
      <dgm:spPr/>
    </dgm:pt>
    <dgm:pt modelId="{CE28D958-16F2-4795-B61B-321C1EDBBCEF}" type="pres">
      <dgm:prSet presAssocID="{66760C72-B58F-4E74-888A-6121B313EA8B}" presName="parentTextArrow" presStyleLbl="node1" presStyleIdx="2" presStyleCnt="4"/>
      <dgm:spPr/>
    </dgm:pt>
    <dgm:pt modelId="{63490B89-3A45-48A9-B8C5-CE554C1DB39B}" type="pres">
      <dgm:prSet presAssocID="{36A56DDB-222E-4387-9202-0ED92330D949}" presName="sp" presStyleCnt="0"/>
      <dgm:spPr/>
    </dgm:pt>
    <dgm:pt modelId="{758A473D-2E0B-4E58-BB89-63A8D5558BE4}" type="pres">
      <dgm:prSet presAssocID="{6D86B957-3A8B-4949-821D-283FC598BA22}" presName="arrowAndChildren" presStyleCnt="0"/>
      <dgm:spPr/>
    </dgm:pt>
    <dgm:pt modelId="{B2265A2D-DCA1-4F16-8D10-FABBEFB9B36E}" type="pres">
      <dgm:prSet presAssocID="{6D86B957-3A8B-4949-821D-283FC598BA22}" presName="parentTextArrow" presStyleLbl="node1" presStyleIdx="3" presStyleCnt="4"/>
      <dgm:spPr/>
    </dgm:pt>
  </dgm:ptLst>
  <dgm:cxnLst>
    <dgm:cxn modelId="{C1560506-EC57-485B-AED1-A43761DD5C6E}" type="presOf" srcId="{D5D10B97-83BB-4586-8FC6-17E1D1E3D334}" destId="{340D181B-B691-417D-A461-5D3A78FA7558}" srcOrd="0" destOrd="0" presId="urn:microsoft.com/office/officeart/2005/8/layout/process4"/>
    <dgm:cxn modelId="{B1AE0117-703F-4F7E-8068-56264A4046B6}" srcId="{EA10D664-9551-4178-9090-C5974F9906A6}" destId="{E4E932B9-0267-4CA0-B45E-89CF1B7909A2}" srcOrd="2" destOrd="0" parTransId="{F9A84FCB-BFB4-4FF0-92B3-C0B44408410B}" sibTransId="{2F306662-73FD-4204-9C7D-DCF08EE0744F}"/>
    <dgm:cxn modelId="{7618F76B-8023-4688-BBB8-662FAAE6F132}" srcId="{EA10D664-9551-4178-9090-C5974F9906A6}" destId="{6D86B957-3A8B-4949-821D-283FC598BA22}" srcOrd="0" destOrd="0" parTransId="{B69CA6D4-F109-4A63-8078-404F03452E9D}" sibTransId="{36A56DDB-222E-4387-9202-0ED92330D949}"/>
    <dgm:cxn modelId="{11A21158-9D3A-41D0-B936-43371732848C}" type="presOf" srcId="{66760C72-B58F-4E74-888A-6121B313EA8B}" destId="{CE28D958-16F2-4795-B61B-321C1EDBBCEF}" srcOrd="0" destOrd="0" presId="urn:microsoft.com/office/officeart/2005/8/layout/process4"/>
    <dgm:cxn modelId="{F222867D-B6B6-4E6B-8973-67B02C8CC2D7}" srcId="{EA10D664-9551-4178-9090-C5974F9906A6}" destId="{D5D10B97-83BB-4586-8FC6-17E1D1E3D334}" srcOrd="3" destOrd="0" parTransId="{3FB78E56-CEC2-4CF4-8E4A-E21E5075E7EE}" sibTransId="{B551E5C9-9500-45BE-A83B-4DF9EE0A9CD7}"/>
    <dgm:cxn modelId="{8E9963C8-B723-41AF-B650-05CF44629FA1}" type="presOf" srcId="{EA10D664-9551-4178-9090-C5974F9906A6}" destId="{BEAEB2DD-8AC1-4C0E-909C-1AEFBE1902CF}" srcOrd="0" destOrd="0" presId="urn:microsoft.com/office/officeart/2005/8/layout/process4"/>
    <dgm:cxn modelId="{99E7CFCD-21EE-45EF-AA0E-979692C5D84F}" srcId="{EA10D664-9551-4178-9090-C5974F9906A6}" destId="{66760C72-B58F-4E74-888A-6121B313EA8B}" srcOrd="1" destOrd="0" parTransId="{8382E4CA-1D42-490C-AA83-8E5EBE833AC1}" sibTransId="{4B360A3A-F507-44AC-A287-B707820EBAEE}"/>
    <dgm:cxn modelId="{3B1B4AD4-7A56-492D-894F-277B7461E934}" type="presOf" srcId="{6D86B957-3A8B-4949-821D-283FC598BA22}" destId="{B2265A2D-DCA1-4F16-8D10-FABBEFB9B36E}" srcOrd="0" destOrd="0" presId="urn:microsoft.com/office/officeart/2005/8/layout/process4"/>
    <dgm:cxn modelId="{9AB4B9EC-DA13-489F-940C-95DEDD17B24C}" type="presOf" srcId="{E4E932B9-0267-4CA0-B45E-89CF1B7909A2}" destId="{642C059C-DDF5-4939-9966-D3FDBAA8148C}" srcOrd="0" destOrd="0" presId="urn:microsoft.com/office/officeart/2005/8/layout/process4"/>
    <dgm:cxn modelId="{08D07241-30E6-4AB1-97BE-29DFDCCCDAC0}" type="presParOf" srcId="{BEAEB2DD-8AC1-4C0E-909C-1AEFBE1902CF}" destId="{D38E4FCC-A005-471D-A6C5-6482C93D7816}" srcOrd="0" destOrd="0" presId="urn:microsoft.com/office/officeart/2005/8/layout/process4"/>
    <dgm:cxn modelId="{60568F57-2170-4EDB-AAF7-ED8814BBBF3F}" type="presParOf" srcId="{D38E4FCC-A005-471D-A6C5-6482C93D7816}" destId="{340D181B-B691-417D-A461-5D3A78FA7558}" srcOrd="0" destOrd="0" presId="urn:microsoft.com/office/officeart/2005/8/layout/process4"/>
    <dgm:cxn modelId="{AFE5E4CE-74E6-45DF-8F38-65475F85E404}" type="presParOf" srcId="{BEAEB2DD-8AC1-4C0E-909C-1AEFBE1902CF}" destId="{D5A3FDF0-5783-47BA-8545-6A46896808F6}" srcOrd="1" destOrd="0" presId="urn:microsoft.com/office/officeart/2005/8/layout/process4"/>
    <dgm:cxn modelId="{785DAE25-4F89-4CFA-AD02-94F1C4FB8291}" type="presParOf" srcId="{BEAEB2DD-8AC1-4C0E-909C-1AEFBE1902CF}" destId="{937A9FB6-87C1-4DAC-B5A7-A2BA40EE5461}" srcOrd="2" destOrd="0" presId="urn:microsoft.com/office/officeart/2005/8/layout/process4"/>
    <dgm:cxn modelId="{A75B72CA-6785-47CA-8CF8-94E5986419A7}" type="presParOf" srcId="{937A9FB6-87C1-4DAC-B5A7-A2BA40EE5461}" destId="{642C059C-DDF5-4939-9966-D3FDBAA8148C}" srcOrd="0" destOrd="0" presId="urn:microsoft.com/office/officeart/2005/8/layout/process4"/>
    <dgm:cxn modelId="{C11D5398-DD37-4563-B85B-1FE164BCC182}" type="presParOf" srcId="{BEAEB2DD-8AC1-4C0E-909C-1AEFBE1902CF}" destId="{7580CF1B-E1DA-4E7D-83F0-7D8AA13A5697}" srcOrd="3" destOrd="0" presId="urn:microsoft.com/office/officeart/2005/8/layout/process4"/>
    <dgm:cxn modelId="{A7F06EE9-1C57-4E6F-B7D5-803ED232617F}" type="presParOf" srcId="{BEAEB2DD-8AC1-4C0E-909C-1AEFBE1902CF}" destId="{44F7349B-AB0C-4C6F-92BE-40A4F9B63A6D}" srcOrd="4" destOrd="0" presId="urn:microsoft.com/office/officeart/2005/8/layout/process4"/>
    <dgm:cxn modelId="{21175CA2-18F1-453F-A0C6-13D2E7C11164}" type="presParOf" srcId="{44F7349B-AB0C-4C6F-92BE-40A4F9B63A6D}" destId="{CE28D958-16F2-4795-B61B-321C1EDBBCEF}" srcOrd="0" destOrd="0" presId="urn:microsoft.com/office/officeart/2005/8/layout/process4"/>
    <dgm:cxn modelId="{6F92F81A-720E-4F0D-910D-8B522A58E5F5}" type="presParOf" srcId="{BEAEB2DD-8AC1-4C0E-909C-1AEFBE1902CF}" destId="{63490B89-3A45-48A9-B8C5-CE554C1DB39B}" srcOrd="5" destOrd="0" presId="urn:microsoft.com/office/officeart/2005/8/layout/process4"/>
    <dgm:cxn modelId="{78919581-6A40-4A1F-B0A3-3A4D35BA32F1}" type="presParOf" srcId="{BEAEB2DD-8AC1-4C0E-909C-1AEFBE1902CF}" destId="{758A473D-2E0B-4E58-BB89-63A8D5558BE4}" srcOrd="6" destOrd="0" presId="urn:microsoft.com/office/officeart/2005/8/layout/process4"/>
    <dgm:cxn modelId="{1E0E872C-9B56-468C-8AC3-6E77609B97FD}" type="presParOf" srcId="{758A473D-2E0B-4E58-BB89-63A8D5558BE4}" destId="{B2265A2D-DCA1-4F16-8D10-FABBEFB9B36E}"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985D63E-6769-45A7-A77C-B47FCFF12385}"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D6E2477-44ED-4917-BC4C-748530ED5234}">
      <dgm:prSet/>
      <dgm:spPr/>
      <dgm:t>
        <a:bodyPr/>
        <a:lstStyle/>
        <a:p>
          <a:r>
            <a:rPr lang="en-GB"/>
            <a:t>Are you able to explain the impact of a multiplier?</a:t>
          </a:r>
          <a:endParaRPr lang="en-US"/>
        </a:p>
      </dgm:t>
    </dgm:pt>
    <dgm:pt modelId="{71DE831D-CB8D-476E-9EDA-2C54C90F4AD7}" type="parTrans" cxnId="{DC1A5AC4-AC78-47E6-A291-F0E3FEC3A1F0}">
      <dgm:prSet/>
      <dgm:spPr/>
      <dgm:t>
        <a:bodyPr/>
        <a:lstStyle/>
        <a:p>
          <a:endParaRPr lang="en-US"/>
        </a:p>
      </dgm:t>
    </dgm:pt>
    <dgm:pt modelId="{7EECF809-C5B8-454E-9E88-20540EE75CD8}" type="sibTrans" cxnId="{DC1A5AC4-AC78-47E6-A291-F0E3FEC3A1F0}">
      <dgm:prSet/>
      <dgm:spPr/>
      <dgm:t>
        <a:bodyPr/>
        <a:lstStyle/>
        <a:p>
          <a:endParaRPr lang="en-US"/>
        </a:p>
      </dgm:t>
    </dgm:pt>
    <dgm:pt modelId="{75DBAF8D-775B-42FD-A2A6-9D3DBBC247FC}">
      <dgm:prSet/>
      <dgm:spPr/>
      <dgm:t>
        <a:bodyPr/>
        <a:lstStyle/>
        <a:p>
          <a:r>
            <a:rPr lang="en-GB"/>
            <a:t>Can you analyse the benefits/drawbacks of HS2?</a:t>
          </a:r>
          <a:endParaRPr lang="en-US"/>
        </a:p>
      </dgm:t>
    </dgm:pt>
    <dgm:pt modelId="{98E0A580-A734-4A23-A027-B2B0A28C9217}" type="parTrans" cxnId="{5C5ED23D-79EA-47B0-A6A6-48F7A2F61540}">
      <dgm:prSet/>
      <dgm:spPr/>
      <dgm:t>
        <a:bodyPr/>
        <a:lstStyle/>
        <a:p>
          <a:endParaRPr lang="en-US"/>
        </a:p>
      </dgm:t>
    </dgm:pt>
    <dgm:pt modelId="{92D52EDB-480E-417F-88A5-6A100DB2C95D}" type="sibTrans" cxnId="{5C5ED23D-79EA-47B0-A6A6-48F7A2F61540}">
      <dgm:prSet/>
      <dgm:spPr/>
      <dgm:t>
        <a:bodyPr/>
        <a:lstStyle/>
        <a:p>
          <a:endParaRPr lang="en-US"/>
        </a:p>
      </dgm:t>
    </dgm:pt>
    <dgm:pt modelId="{F39D92FA-655E-4F26-94AF-C3CCAF375D0B}" type="pres">
      <dgm:prSet presAssocID="{1985D63E-6769-45A7-A77C-B47FCFF12385}" presName="linear" presStyleCnt="0">
        <dgm:presLayoutVars>
          <dgm:animLvl val="lvl"/>
          <dgm:resizeHandles val="exact"/>
        </dgm:presLayoutVars>
      </dgm:prSet>
      <dgm:spPr/>
    </dgm:pt>
    <dgm:pt modelId="{3F6B6533-0F3E-47E5-93C9-0415FA8B8A55}" type="pres">
      <dgm:prSet presAssocID="{7D6E2477-44ED-4917-BC4C-748530ED5234}" presName="parentText" presStyleLbl="node1" presStyleIdx="0" presStyleCnt="2">
        <dgm:presLayoutVars>
          <dgm:chMax val="0"/>
          <dgm:bulletEnabled val="1"/>
        </dgm:presLayoutVars>
      </dgm:prSet>
      <dgm:spPr/>
    </dgm:pt>
    <dgm:pt modelId="{63891CFC-5ACF-45B4-BCF5-BB7C856A9AD5}" type="pres">
      <dgm:prSet presAssocID="{7EECF809-C5B8-454E-9E88-20540EE75CD8}" presName="spacer" presStyleCnt="0"/>
      <dgm:spPr/>
    </dgm:pt>
    <dgm:pt modelId="{BA1538E5-CD40-4763-9CE6-29B37BF6A0EE}" type="pres">
      <dgm:prSet presAssocID="{75DBAF8D-775B-42FD-A2A6-9D3DBBC247FC}" presName="parentText" presStyleLbl="node1" presStyleIdx="1" presStyleCnt="2">
        <dgm:presLayoutVars>
          <dgm:chMax val="0"/>
          <dgm:bulletEnabled val="1"/>
        </dgm:presLayoutVars>
      </dgm:prSet>
      <dgm:spPr/>
    </dgm:pt>
  </dgm:ptLst>
  <dgm:cxnLst>
    <dgm:cxn modelId="{EF2D9336-3AB9-4658-8DDB-674D02CB25BB}" type="presOf" srcId="{75DBAF8D-775B-42FD-A2A6-9D3DBBC247FC}" destId="{BA1538E5-CD40-4763-9CE6-29B37BF6A0EE}" srcOrd="0" destOrd="0" presId="urn:microsoft.com/office/officeart/2005/8/layout/vList2"/>
    <dgm:cxn modelId="{5C5ED23D-79EA-47B0-A6A6-48F7A2F61540}" srcId="{1985D63E-6769-45A7-A77C-B47FCFF12385}" destId="{75DBAF8D-775B-42FD-A2A6-9D3DBBC247FC}" srcOrd="1" destOrd="0" parTransId="{98E0A580-A734-4A23-A027-B2B0A28C9217}" sibTransId="{92D52EDB-480E-417F-88A5-6A100DB2C95D}"/>
    <dgm:cxn modelId="{68642E94-E5BB-44AC-869C-EE7AF6ED0E40}" type="presOf" srcId="{7D6E2477-44ED-4917-BC4C-748530ED5234}" destId="{3F6B6533-0F3E-47E5-93C9-0415FA8B8A55}" srcOrd="0" destOrd="0" presId="urn:microsoft.com/office/officeart/2005/8/layout/vList2"/>
    <dgm:cxn modelId="{DC1A5AC4-AC78-47E6-A291-F0E3FEC3A1F0}" srcId="{1985D63E-6769-45A7-A77C-B47FCFF12385}" destId="{7D6E2477-44ED-4917-BC4C-748530ED5234}" srcOrd="0" destOrd="0" parTransId="{71DE831D-CB8D-476E-9EDA-2C54C90F4AD7}" sibTransId="{7EECF809-C5B8-454E-9E88-20540EE75CD8}"/>
    <dgm:cxn modelId="{D53030F9-6213-4803-9F1B-3619DBC45F98}" type="presOf" srcId="{1985D63E-6769-45A7-A77C-B47FCFF12385}" destId="{F39D92FA-655E-4F26-94AF-C3CCAF375D0B}" srcOrd="0" destOrd="0" presId="urn:microsoft.com/office/officeart/2005/8/layout/vList2"/>
    <dgm:cxn modelId="{F8FFFC34-17AF-4380-9CB3-3C3D426226CC}" type="presParOf" srcId="{F39D92FA-655E-4F26-94AF-C3CCAF375D0B}" destId="{3F6B6533-0F3E-47E5-93C9-0415FA8B8A55}" srcOrd="0" destOrd="0" presId="urn:microsoft.com/office/officeart/2005/8/layout/vList2"/>
    <dgm:cxn modelId="{50296927-72B4-4184-81AF-C1D371770B7C}" type="presParOf" srcId="{F39D92FA-655E-4F26-94AF-C3CCAF375D0B}" destId="{63891CFC-5ACF-45B4-BCF5-BB7C856A9AD5}" srcOrd="1" destOrd="0" presId="urn:microsoft.com/office/officeart/2005/8/layout/vList2"/>
    <dgm:cxn modelId="{4AEDFDFF-311C-42A2-A118-2874FE8FFBBA}" type="presParOf" srcId="{F39D92FA-655E-4F26-94AF-C3CCAF375D0B}" destId="{BA1538E5-CD40-4763-9CE6-29B37BF6A0E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058EC41-0B2B-4E46-B2CD-D121B872C092}" type="doc">
      <dgm:prSet loTypeId="urn:microsoft.com/office/officeart/2008/layout/LinedList" loCatId="list" qsTypeId="urn:microsoft.com/office/officeart/2005/8/quickstyle/simple4" qsCatId="simple" csTypeId="urn:microsoft.com/office/officeart/2005/8/colors/colorful2" csCatId="colorful"/>
      <dgm:spPr/>
      <dgm:t>
        <a:bodyPr/>
        <a:lstStyle/>
        <a:p>
          <a:endParaRPr lang="en-US"/>
        </a:p>
      </dgm:t>
    </dgm:pt>
    <dgm:pt modelId="{7B26FE06-56CB-4645-A5C8-531ADA916904}">
      <dgm:prSet/>
      <dgm:spPr/>
      <dgm:t>
        <a:bodyPr/>
        <a:lstStyle/>
        <a:p>
          <a:r>
            <a:rPr lang="en-GB"/>
            <a:t>What is a demand side policy?</a:t>
          </a:r>
          <a:endParaRPr lang="en-US"/>
        </a:p>
      </dgm:t>
    </dgm:pt>
    <dgm:pt modelId="{BE1014AC-2B47-4500-A749-544C03F525AC}" type="parTrans" cxnId="{76F876D5-BB01-49BF-AC98-C0B9C50EC74A}">
      <dgm:prSet/>
      <dgm:spPr/>
      <dgm:t>
        <a:bodyPr/>
        <a:lstStyle/>
        <a:p>
          <a:endParaRPr lang="en-US"/>
        </a:p>
      </dgm:t>
    </dgm:pt>
    <dgm:pt modelId="{346C4CA1-2961-4085-8995-5EE8E8E6FBC4}" type="sibTrans" cxnId="{76F876D5-BB01-49BF-AC98-C0B9C50EC74A}">
      <dgm:prSet/>
      <dgm:spPr/>
      <dgm:t>
        <a:bodyPr/>
        <a:lstStyle/>
        <a:p>
          <a:endParaRPr lang="en-US"/>
        </a:p>
      </dgm:t>
    </dgm:pt>
    <dgm:pt modelId="{5BAE8F5B-0A76-4B22-8E72-D1C65D8F9261}">
      <dgm:prSet/>
      <dgm:spPr/>
      <dgm:t>
        <a:bodyPr/>
        <a:lstStyle/>
        <a:p>
          <a:r>
            <a:rPr lang="en-GB"/>
            <a:t>What is a supply side policy?</a:t>
          </a:r>
          <a:endParaRPr lang="en-US"/>
        </a:p>
      </dgm:t>
    </dgm:pt>
    <dgm:pt modelId="{5F8D696A-EEA3-492D-AF0E-56AFF02A4F32}" type="parTrans" cxnId="{4DBDEDAB-3E06-4342-A9C5-AD9B02C69F0A}">
      <dgm:prSet/>
      <dgm:spPr/>
      <dgm:t>
        <a:bodyPr/>
        <a:lstStyle/>
        <a:p>
          <a:endParaRPr lang="en-US"/>
        </a:p>
      </dgm:t>
    </dgm:pt>
    <dgm:pt modelId="{5B29BB7D-C20F-4B5E-AB74-F44682F5C5B9}" type="sibTrans" cxnId="{4DBDEDAB-3E06-4342-A9C5-AD9B02C69F0A}">
      <dgm:prSet/>
      <dgm:spPr/>
      <dgm:t>
        <a:bodyPr/>
        <a:lstStyle/>
        <a:p>
          <a:endParaRPr lang="en-US"/>
        </a:p>
      </dgm:t>
    </dgm:pt>
    <dgm:pt modelId="{2DF02E1B-6012-43CF-B5E5-6E73FBD43914}">
      <dgm:prSet/>
      <dgm:spPr/>
      <dgm:t>
        <a:bodyPr/>
        <a:lstStyle/>
        <a:p>
          <a:r>
            <a:rPr lang="en-GB"/>
            <a:t>How can taxation create conditions for unemployment?</a:t>
          </a:r>
          <a:endParaRPr lang="en-US"/>
        </a:p>
      </dgm:t>
    </dgm:pt>
    <dgm:pt modelId="{A97A5906-241E-4A82-9530-032744146873}" type="parTrans" cxnId="{51AB3FC1-94C1-4390-A693-968A175EC438}">
      <dgm:prSet/>
      <dgm:spPr/>
      <dgm:t>
        <a:bodyPr/>
        <a:lstStyle/>
        <a:p>
          <a:endParaRPr lang="en-US"/>
        </a:p>
      </dgm:t>
    </dgm:pt>
    <dgm:pt modelId="{7AC950DF-3630-475F-BC60-BCFFA041F6C9}" type="sibTrans" cxnId="{51AB3FC1-94C1-4390-A693-968A175EC438}">
      <dgm:prSet/>
      <dgm:spPr/>
      <dgm:t>
        <a:bodyPr/>
        <a:lstStyle/>
        <a:p>
          <a:endParaRPr lang="en-US"/>
        </a:p>
      </dgm:t>
    </dgm:pt>
    <dgm:pt modelId="{2CA7900E-BD64-4F87-B6A7-AAE44E3F7705}" type="pres">
      <dgm:prSet presAssocID="{9058EC41-0B2B-4E46-B2CD-D121B872C092}" presName="vert0" presStyleCnt="0">
        <dgm:presLayoutVars>
          <dgm:dir/>
          <dgm:animOne val="branch"/>
          <dgm:animLvl val="lvl"/>
        </dgm:presLayoutVars>
      </dgm:prSet>
      <dgm:spPr/>
    </dgm:pt>
    <dgm:pt modelId="{C0095A9E-142E-464D-861B-B2DB4F26C94A}" type="pres">
      <dgm:prSet presAssocID="{7B26FE06-56CB-4645-A5C8-531ADA916904}" presName="thickLine" presStyleLbl="alignNode1" presStyleIdx="0" presStyleCnt="3"/>
      <dgm:spPr/>
    </dgm:pt>
    <dgm:pt modelId="{8E46153D-488F-4460-864A-B48186B02B4C}" type="pres">
      <dgm:prSet presAssocID="{7B26FE06-56CB-4645-A5C8-531ADA916904}" presName="horz1" presStyleCnt="0"/>
      <dgm:spPr/>
    </dgm:pt>
    <dgm:pt modelId="{0E1A84E5-9058-4CF7-B6FC-BD853B5D9A65}" type="pres">
      <dgm:prSet presAssocID="{7B26FE06-56CB-4645-A5C8-531ADA916904}" presName="tx1" presStyleLbl="revTx" presStyleIdx="0" presStyleCnt="3"/>
      <dgm:spPr/>
    </dgm:pt>
    <dgm:pt modelId="{F7C32557-3CA4-4278-98BA-E18EE16A37ED}" type="pres">
      <dgm:prSet presAssocID="{7B26FE06-56CB-4645-A5C8-531ADA916904}" presName="vert1" presStyleCnt="0"/>
      <dgm:spPr/>
    </dgm:pt>
    <dgm:pt modelId="{9A469B59-0917-41FE-9E0D-2B20427B37C0}" type="pres">
      <dgm:prSet presAssocID="{5BAE8F5B-0A76-4B22-8E72-D1C65D8F9261}" presName="thickLine" presStyleLbl="alignNode1" presStyleIdx="1" presStyleCnt="3"/>
      <dgm:spPr/>
    </dgm:pt>
    <dgm:pt modelId="{C8E6C078-BDB1-4CDC-9AC4-15C73CA9D997}" type="pres">
      <dgm:prSet presAssocID="{5BAE8F5B-0A76-4B22-8E72-D1C65D8F9261}" presName="horz1" presStyleCnt="0"/>
      <dgm:spPr/>
    </dgm:pt>
    <dgm:pt modelId="{33907725-E6B5-4074-B3C3-DA214BCC10B0}" type="pres">
      <dgm:prSet presAssocID="{5BAE8F5B-0A76-4B22-8E72-D1C65D8F9261}" presName="tx1" presStyleLbl="revTx" presStyleIdx="1" presStyleCnt="3"/>
      <dgm:spPr/>
    </dgm:pt>
    <dgm:pt modelId="{D964B8C1-61F6-4BA3-8DFA-22A24A9B2099}" type="pres">
      <dgm:prSet presAssocID="{5BAE8F5B-0A76-4B22-8E72-D1C65D8F9261}" presName="vert1" presStyleCnt="0"/>
      <dgm:spPr/>
    </dgm:pt>
    <dgm:pt modelId="{1C91C094-3C55-4AF5-AD82-906D5C6B7BC5}" type="pres">
      <dgm:prSet presAssocID="{2DF02E1B-6012-43CF-B5E5-6E73FBD43914}" presName="thickLine" presStyleLbl="alignNode1" presStyleIdx="2" presStyleCnt="3"/>
      <dgm:spPr/>
    </dgm:pt>
    <dgm:pt modelId="{829E643D-9F9D-4D21-98EF-5628968E9858}" type="pres">
      <dgm:prSet presAssocID="{2DF02E1B-6012-43CF-B5E5-6E73FBD43914}" presName="horz1" presStyleCnt="0"/>
      <dgm:spPr/>
    </dgm:pt>
    <dgm:pt modelId="{0F9AF1AA-0630-4321-ABCE-1154DBA7D9D2}" type="pres">
      <dgm:prSet presAssocID="{2DF02E1B-6012-43CF-B5E5-6E73FBD43914}" presName="tx1" presStyleLbl="revTx" presStyleIdx="2" presStyleCnt="3"/>
      <dgm:spPr/>
    </dgm:pt>
    <dgm:pt modelId="{64990591-96C5-4AD4-BDE5-01893B77E697}" type="pres">
      <dgm:prSet presAssocID="{2DF02E1B-6012-43CF-B5E5-6E73FBD43914}" presName="vert1" presStyleCnt="0"/>
      <dgm:spPr/>
    </dgm:pt>
  </dgm:ptLst>
  <dgm:cxnLst>
    <dgm:cxn modelId="{D0223F6A-5DC2-403C-98F2-75F594C9F6C0}" type="presOf" srcId="{5BAE8F5B-0A76-4B22-8E72-D1C65D8F9261}" destId="{33907725-E6B5-4074-B3C3-DA214BCC10B0}" srcOrd="0" destOrd="0" presId="urn:microsoft.com/office/officeart/2008/layout/LinedList"/>
    <dgm:cxn modelId="{569F7778-1DB2-4776-B245-0E8DE4825605}" type="presOf" srcId="{2DF02E1B-6012-43CF-B5E5-6E73FBD43914}" destId="{0F9AF1AA-0630-4321-ABCE-1154DBA7D9D2}" srcOrd="0" destOrd="0" presId="urn:microsoft.com/office/officeart/2008/layout/LinedList"/>
    <dgm:cxn modelId="{AF2F1985-7E63-42E4-8315-B4600F1C8A38}" type="presOf" srcId="{9058EC41-0B2B-4E46-B2CD-D121B872C092}" destId="{2CA7900E-BD64-4F87-B6A7-AAE44E3F7705}" srcOrd="0" destOrd="0" presId="urn:microsoft.com/office/officeart/2008/layout/LinedList"/>
    <dgm:cxn modelId="{4DBDEDAB-3E06-4342-A9C5-AD9B02C69F0A}" srcId="{9058EC41-0B2B-4E46-B2CD-D121B872C092}" destId="{5BAE8F5B-0A76-4B22-8E72-D1C65D8F9261}" srcOrd="1" destOrd="0" parTransId="{5F8D696A-EEA3-492D-AF0E-56AFF02A4F32}" sibTransId="{5B29BB7D-C20F-4B5E-AB74-F44682F5C5B9}"/>
    <dgm:cxn modelId="{51AB3FC1-94C1-4390-A693-968A175EC438}" srcId="{9058EC41-0B2B-4E46-B2CD-D121B872C092}" destId="{2DF02E1B-6012-43CF-B5E5-6E73FBD43914}" srcOrd="2" destOrd="0" parTransId="{A97A5906-241E-4A82-9530-032744146873}" sibTransId="{7AC950DF-3630-475F-BC60-BCFFA041F6C9}"/>
    <dgm:cxn modelId="{76F876D5-BB01-49BF-AC98-C0B9C50EC74A}" srcId="{9058EC41-0B2B-4E46-B2CD-D121B872C092}" destId="{7B26FE06-56CB-4645-A5C8-531ADA916904}" srcOrd="0" destOrd="0" parTransId="{BE1014AC-2B47-4500-A749-544C03F525AC}" sibTransId="{346C4CA1-2961-4085-8995-5EE8E8E6FBC4}"/>
    <dgm:cxn modelId="{D35502F8-7EAA-4BFE-96DB-92F006C8CFC6}" type="presOf" srcId="{7B26FE06-56CB-4645-A5C8-531ADA916904}" destId="{0E1A84E5-9058-4CF7-B6FC-BD853B5D9A65}" srcOrd="0" destOrd="0" presId="urn:microsoft.com/office/officeart/2008/layout/LinedList"/>
    <dgm:cxn modelId="{B018F298-B879-4730-9EA2-D3F359AF6C6A}" type="presParOf" srcId="{2CA7900E-BD64-4F87-B6A7-AAE44E3F7705}" destId="{C0095A9E-142E-464D-861B-B2DB4F26C94A}" srcOrd="0" destOrd="0" presId="urn:microsoft.com/office/officeart/2008/layout/LinedList"/>
    <dgm:cxn modelId="{1DD0FF59-310F-44CC-A9CA-043EB8BD04EC}" type="presParOf" srcId="{2CA7900E-BD64-4F87-B6A7-AAE44E3F7705}" destId="{8E46153D-488F-4460-864A-B48186B02B4C}" srcOrd="1" destOrd="0" presId="urn:microsoft.com/office/officeart/2008/layout/LinedList"/>
    <dgm:cxn modelId="{5C4305C6-BFA7-4E95-B0A6-4D1DB91C2647}" type="presParOf" srcId="{8E46153D-488F-4460-864A-B48186B02B4C}" destId="{0E1A84E5-9058-4CF7-B6FC-BD853B5D9A65}" srcOrd="0" destOrd="0" presId="urn:microsoft.com/office/officeart/2008/layout/LinedList"/>
    <dgm:cxn modelId="{1850A9C8-68C2-4631-A358-57EA04D8B04A}" type="presParOf" srcId="{8E46153D-488F-4460-864A-B48186B02B4C}" destId="{F7C32557-3CA4-4278-98BA-E18EE16A37ED}" srcOrd="1" destOrd="0" presId="urn:microsoft.com/office/officeart/2008/layout/LinedList"/>
    <dgm:cxn modelId="{14DB6DC5-4FAF-4A53-99C1-4B2CCAE01989}" type="presParOf" srcId="{2CA7900E-BD64-4F87-B6A7-AAE44E3F7705}" destId="{9A469B59-0917-41FE-9E0D-2B20427B37C0}" srcOrd="2" destOrd="0" presId="urn:microsoft.com/office/officeart/2008/layout/LinedList"/>
    <dgm:cxn modelId="{BED18CC7-860F-417A-A5B1-CE21F558BA7F}" type="presParOf" srcId="{2CA7900E-BD64-4F87-B6A7-AAE44E3F7705}" destId="{C8E6C078-BDB1-4CDC-9AC4-15C73CA9D997}" srcOrd="3" destOrd="0" presId="urn:microsoft.com/office/officeart/2008/layout/LinedList"/>
    <dgm:cxn modelId="{A174FA10-0099-424A-AE00-2B195976F2C4}" type="presParOf" srcId="{C8E6C078-BDB1-4CDC-9AC4-15C73CA9D997}" destId="{33907725-E6B5-4074-B3C3-DA214BCC10B0}" srcOrd="0" destOrd="0" presId="urn:microsoft.com/office/officeart/2008/layout/LinedList"/>
    <dgm:cxn modelId="{F350A8D2-2BB0-43E3-B650-28DECCCB1BC8}" type="presParOf" srcId="{C8E6C078-BDB1-4CDC-9AC4-15C73CA9D997}" destId="{D964B8C1-61F6-4BA3-8DFA-22A24A9B2099}" srcOrd="1" destOrd="0" presId="urn:microsoft.com/office/officeart/2008/layout/LinedList"/>
    <dgm:cxn modelId="{93C39259-4BD0-45F7-A814-D003D3C2C8EF}" type="presParOf" srcId="{2CA7900E-BD64-4F87-B6A7-AAE44E3F7705}" destId="{1C91C094-3C55-4AF5-AD82-906D5C6B7BC5}" srcOrd="4" destOrd="0" presId="urn:microsoft.com/office/officeart/2008/layout/LinedList"/>
    <dgm:cxn modelId="{33D5E4A7-3DDF-40F5-B51E-75603BF060E6}" type="presParOf" srcId="{2CA7900E-BD64-4F87-B6A7-AAE44E3F7705}" destId="{829E643D-9F9D-4D21-98EF-5628968E9858}" srcOrd="5" destOrd="0" presId="urn:microsoft.com/office/officeart/2008/layout/LinedList"/>
    <dgm:cxn modelId="{D9D0509E-7D0F-4227-B045-92A4DBD3A494}" type="presParOf" srcId="{829E643D-9F9D-4D21-98EF-5628968E9858}" destId="{0F9AF1AA-0630-4321-ABCE-1154DBA7D9D2}" srcOrd="0" destOrd="0" presId="urn:microsoft.com/office/officeart/2008/layout/LinedList"/>
    <dgm:cxn modelId="{1088B82B-90A9-43D1-A60C-23410A022D30}" type="presParOf" srcId="{829E643D-9F9D-4D21-98EF-5628968E9858}" destId="{64990591-96C5-4AD4-BDE5-01893B77E69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090C4F-E82D-4ECB-A201-1236087BA59E}">
      <dsp:nvSpPr>
        <dsp:cNvPr id="0" name=""/>
        <dsp:cNvSpPr/>
      </dsp:nvSpPr>
      <dsp:spPr>
        <a:xfrm>
          <a:off x="0" y="303555"/>
          <a:ext cx="2561209" cy="358569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682" tIns="330200" rIns="199682" bIns="330200" numCol="1" spcCol="1270" anchor="t" anchorCtr="0">
          <a:noAutofit/>
        </a:bodyPr>
        <a:lstStyle/>
        <a:p>
          <a:pPr marL="0" lvl="0" indent="0" algn="l" defTabSz="1022350">
            <a:lnSpc>
              <a:spcPct val="90000"/>
            </a:lnSpc>
            <a:spcBef>
              <a:spcPct val="0"/>
            </a:spcBef>
            <a:spcAft>
              <a:spcPct val="35000"/>
            </a:spcAft>
            <a:buNone/>
          </a:pPr>
          <a:r>
            <a:rPr lang="en-GB" sz="2300" kern="1200"/>
            <a:t>Write a definition of demand and supply.</a:t>
          </a:r>
          <a:endParaRPr lang="en-US" sz="2300" kern="1200"/>
        </a:p>
      </dsp:txBody>
      <dsp:txXfrm>
        <a:off x="0" y="1666119"/>
        <a:ext cx="2561209" cy="2151416"/>
      </dsp:txXfrm>
    </dsp:sp>
    <dsp:sp modelId="{39ECBD6A-FE9A-444B-950A-4AC4360872D1}">
      <dsp:nvSpPr>
        <dsp:cNvPr id="0" name=""/>
        <dsp:cNvSpPr/>
      </dsp:nvSpPr>
      <dsp:spPr>
        <a:xfrm>
          <a:off x="742750" y="662125"/>
          <a:ext cx="1075708" cy="107570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66" tIns="12700" rIns="83866"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900284" y="819659"/>
        <a:ext cx="760640" cy="760640"/>
      </dsp:txXfrm>
    </dsp:sp>
    <dsp:sp modelId="{DC7EFF29-E9CE-4CE2-8E12-ECA04CF042BA}">
      <dsp:nvSpPr>
        <dsp:cNvPr id="0" name=""/>
        <dsp:cNvSpPr/>
      </dsp:nvSpPr>
      <dsp:spPr>
        <a:xfrm>
          <a:off x="0" y="3889177"/>
          <a:ext cx="2561209"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D92D8D-FD8D-4EA3-9B11-7543D29F5529}">
      <dsp:nvSpPr>
        <dsp:cNvPr id="0" name=""/>
        <dsp:cNvSpPr/>
      </dsp:nvSpPr>
      <dsp:spPr>
        <a:xfrm>
          <a:off x="2817330" y="303555"/>
          <a:ext cx="2561209" cy="3585693"/>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682" tIns="330200" rIns="199682" bIns="330200" numCol="1" spcCol="1270" anchor="t" anchorCtr="0">
          <a:noAutofit/>
        </a:bodyPr>
        <a:lstStyle/>
        <a:p>
          <a:pPr marL="0" lvl="0" indent="0" algn="l" defTabSz="1022350">
            <a:lnSpc>
              <a:spcPct val="90000"/>
            </a:lnSpc>
            <a:spcBef>
              <a:spcPct val="0"/>
            </a:spcBef>
            <a:spcAft>
              <a:spcPct val="35000"/>
            </a:spcAft>
            <a:buNone/>
          </a:pPr>
          <a:r>
            <a:rPr lang="en-GB" sz="2300" kern="1200"/>
            <a:t>Draw a demand and supply curve.</a:t>
          </a:r>
          <a:endParaRPr lang="en-US" sz="2300" kern="1200"/>
        </a:p>
      </dsp:txBody>
      <dsp:txXfrm>
        <a:off x="2817330" y="1666119"/>
        <a:ext cx="2561209" cy="2151416"/>
      </dsp:txXfrm>
    </dsp:sp>
    <dsp:sp modelId="{FD4E83CD-9405-42EA-8CDA-A286CCA183C3}">
      <dsp:nvSpPr>
        <dsp:cNvPr id="0" name=""/>
        <dsp:cNvSpPr/>
      </dsp:nvSpPr>
      <dsp:spPr>
        <a:xfrm>
          <a:off x="3560081" y="662125"/>
          <a:ext cx="1075708" cy="1075708"/>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66" tIns="12700" rIns="83866"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717615" y="819659"/>
        <a:ext cx="760640" cy="760640"/>
      </dsp:txXfrm>
    </dsp:sp>
    <dsp:sp modelId="{EA85C44E-3015-450E-9D6A-BEE28B78BCE0}">
      <dsp:nvSpPr>
        <dsp:cNvPr id="0" name=""/>
        <dsp:cNvSpPr/>
      </dsp:nvSpPr>
      <dsp:spPr>
        <a:xfrm>
          <a:off x="2817330" y="3889177"/>
          <a:ext cx="2561209"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ADE40B-42AD-47FD-9415-A37AD7A2BCEA}">
      <dsp:nvSpPr>
        <dsp:cNvPr id="0" name=""/>
        <dsp:cNvSpPr/>
      </dsp:nvSpPr>
      <dsp:spPr>
        <a:xfrm>
          <a:off x="5634661" y="303555"/>
          <a:ext cx="2561209" cy="3585693"/>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682" tIns="330200" rIns="199682" bIns="330200" numCol="1" spcCol="1270" anchor="t" anchorCtr="0">
          <a:noAutofit/>
        </a:bodyPr>
        <a:lstStyle/>
        <a:p>
          <a:pPr marL="0" lvl="0" indent="0" algn="l" defTabSz="1022350">
            <a:lnSpc>
              <a:spcPct val="90000"/>
            </a:lnSpc>
            <a:spcBef>
              <a:spcPct val="0"/>
            </a:spcBef>
            <a:spcAft>
              <a:spcPct val="35000"/>
            </a:spcAft>
            <a:buNone/>
          </a:pPr>
          <a:r>
            <a:rPr lang="en-GB" sz="2300" kern="1200"/>
            <a:t>Write a definition of aggregate demand and aggregate supply</a:t>
          </a:r>
          <a:endParaRPr lang="en-US" sz="2300" kern="1200"/>
        </a:p>
      </dsp:txBody>
      <dsp:txXfrm>
        <a:off x="5634661" y="1666119"/>
        <a:ext cx="2561209" cy="2151416"/>
      </dsp:txXfrm>
    </dsp:sp>
    <dsp:sp modelId="{30689411-6D65-4F72-A437-E500E03D84C8}">
      <dsp:nvSpPr>
        <dsp:cNvPr id="0" name=""/>
        <dsp:cNvSpPr/>
      </dsp:nvSpPr>
      <dsp:spPr>
        <a:xfrm>
          <a:off x="6377412" y="662125"/>
          <a:ext cx="1075708" cy="1075708"/>
        </a:xfrm>
        <a:prstGeom prst="ellips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66" tIns="12700" rIns="83866"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534946" y="819659"/>
        <a:ext cx="760640" cy="760640"/>
      </dsp:txXfrm>
    </dsp:sp>
    <dsp:sp modelId="{A864A3D5-240F-4817-BB9A-D58BFED3B381}">
      <dsp:nvSpPr>
        <dsp:cNvPr id="0" name=""/>
        <dsp:cNvSpPr/>
      </dsp:nvSpPr>
      <dsp:spPr>
        <a:xfrm>
          <a:off x="5634661" y="3889177"/>
          <a:ext cx="2561209"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08E8F-ED14-4787-9DCE-B6ECC8CE732E}">
      <dsp:nvSpPr>
        <dsp:cNvPr id="0" name=""/>
        <dsp:cNvSpPr/>
      </dsp:nvSpPr>
      <dsp:spPr>
        <a:xfrm>
          <a:off x="949" y="226223"/>
          <a:ext cx="1318570" cy="13185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85DA249-0BBB-407F-9EE0-E1AC2D8A3F3A}">
      <dsp:nvSpPr>
        <dsp:cNvPr id="0" name=""/>
        <dsp:cNvSpPr/>
      </dsp:nvSpPr>
      <dsp:spPr>
        <a:xfrm>
          <a:off x="949" y="1705628"/>
          <a:ext cx="3767343" cy="565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66800">
            <a:lnSpc>
              <a:spcPct val="90000"/>
            </a:lnSpc>
            <a:spcBef>
              <a:spcPct val="0"/>
            </a:spcBef>
            <a:spcAft>
              <a:spcPct val="35000"/>
            </a:spcAft>
            <a:buNone/>
            <a:defRPr b="1"/>
          </a:pPr>
          <a:r>
            <a:rPr lang="en-GB" sz="2400" kern="1200"/>
            <a:t>Draw AD/AS model showing:</a:t>
          </a:r>
          <a:endParaRPr lang="en-US" sz="2400" kern="1200"/>
        </a:p>
      </dsp:txBody>
      <dsp:txXfrm>
        <a:off x="949" y="1705628"/>
        <a:ext cx="3767343" cy="565101"/>
      </dsp:txXfrm>
    </dsp:sp>
    <dsp:sp modelId="{4196B3FA-94C3-4C90-A382-5D7D914D4703}">
      <dsp:nvSpPr>
        <dsp:cNvPr id="0" name=""/>
        <dsp:cNvSpPr/>
      </dsp:nvSpPr>
      <dsp:spPr>
        <a:xfrm>
          <a:off x="949" y="2345537"/>
          <a:ext cx="3767343" cy="1621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pPr>
          <a:r>
            <a:rPr lang="en-GB" sz="1700" kern="1200"/>
            <a:t>Inflationary pressure when LRAS doesn’t increase</a:t>
          </a:r>
          <a:endParaRPr lang="en-US" sz="1700" kern="1200"/>
        </a:p>
        <a:p>
          <a:pPr marL="0" lvl="0" indent="0" algn="l" defTabSz="755650">
            <a:lnSpc>
              <a:spcPct val="90000"/>
            </a:lnSpc>
            <a:spcBef>
              <a:spcPct val="0"/>
            </a:spcBef>
            <a:spcAft>
              <a:spcPct val="35000"/>
            </a:spcAft>
            <a:buNone/>
          </a:pPr>
          <a:r>
            <a:rPr lang="en-GB" sz="1700" kern="1200"/>
            <a:t>Factors on production increasing when AD increases</a:t>
          </a:r>
          <a:endParaRPr lang="en-US" sz="1700" kern="1200"/>
        </a:p>
        <a:p>
          <a:pPr marL="0" lvl="0" indent="0" algn="l" defTabSz="755650">
            <a:lnSpc>
              <a:spcPct val="90000"/>
            </a:lnSpc>
            <a:spcBef>
              <a:spcPct val="0"/>
            </a:spcBef>
            <a:spcAft>
              <a:spcPct val="35000"/>
            </a:spcAft>
            <a:buNone/>
          </a:pPr>
          <a:r>
            <a:rPr lang="en-GB" sz="1700" kern="1200"/>
            <a:t>Analyse the possible supply side policies to increase LRAS?</a:t>
          </a:r>
          <a:endParaRPr lang="en-US" sz="1700" kern="1200"/>
        </a:p>
      </dsp:txBody>
      <dsp:txXfrm>
        <a:off x="949" y="2345537"/>
        <a:ext cx="3767343" cy="1621044"/>
      </dsp:txXfrm>
    </dsp:sp>
    <dsp:sp modelId="{BC25F8CE-7415-421B-85ED-C22CF72598AA}">
      <dsp:nvSpPr>
        <dsp:cNvPr id="0" name=""/>
        <dsp:cNvSpPr/>
      </dsp:nvSpPr>
      <dsp:spPr>
        <a:xfrm>
          <a:off x="4427578" y="226223"/>
          <a:ext cx="1318570" cy="13185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9F8FC86-776D-4D60-9721-3550911BC85F}">
      <dsp:nvSpPr>
        <dsp:cNvPr id="0" name=""/>
        <dsp:cNvSpPr/>
      </dsp:nvSpPr>
      <dsp:spPr>
        <a:xfrm>
          <a:off x="4427578" y="1705628"/>
          <a:ext cx="3767343" cy="565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066800">
            <a:lnSpc>
              <a:spcPct val="90000"/>
            </a:lnSpc>
            <a:spcBef>
              <a:spcPct val="0"/>
            </a:spcBef>
            <a:spcAft>
              <a:spcPct val="35000"/>
            </a:spcAft>
            <a:buNone/>
            <a:defRPr b="1"/>
          </a:pPr>
          <a:r>
            <a:rPr lang="en-GB" sz="2400" kern="1200"/>
            <a:t>Task:</a:t>
          </a:r>
          <a:endParaRPr lang="en-US" sz="2400" kern="1200"/>
        </a:p>
      </dsp:txBody>
      <dsp:txXfrm>
        <a:off x="4427578" y="1705628"/>
        <a:ext cx="3767343" cy="565101"/>
      </dsp:txXfrm>
    </dsp:sp>
    <dsp:sp modelId="{DF4F31BA-0220-4498-ADD1-011A68926F66}">
      <dsp:nvSpPr>
        <dsp:cNvPr id="0" name=""/>
        <dsp:cNvSpPr/>
      </dsp:nvSpPr>
      <dsp:spPr>
        <a:xfrm>
          <a:off x="4427578" y="2345537"/>
          <a:ext cx="3767343" cy="1621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pPr>
          <a:r>
            <a:rPr lang="en-GB" sz="1700" kern="1200"/>
            <a:t>Analyse the differences between classical and Keynesian view?</a:t>
          </a:r>
          <a:endParaRPr lang="en-US" sz="1700" kern="1200"/>
        </a:p>
        <a:p>
          <a:pPr marL="0" lvl="0" indent="0" algn="l" defTabSz="755650">
            <a:lnSpc>
              <a:spcPct val="90000"/>
            </a:lnSpc>
            <a:spcBef>
              <a:spcPct val="0"/>
            </a:spcBef>
            <a:spcAft>
              <a:spcPct val="35000"/>
            </a:spcAft>
            <a:buNone/>
          </a:pPr>
          <a:r>
            <a:rPr lang="en-GB" sz="1700" kern="1200"/>
            <a:t>Guess the Name</a:t>
          </a:r>
          <a:endParaRPr lang="en-US" sz="1700" kern="1200"/>
        </a:p>
        <a:p>
          <a:pPr marL="171450" lvl="1" indent="-171450" algn="l" defTabSz="755650">
            <a:lnSpc>
              <a:spcPct val="90000"/>
            </a:lnSpc>
            <a:spcBef>
              <a:spcPct val="0"/>
            </a:spcBef>
            <a:spcAft>
              <a:spcPct val="15000"/>
            </a:spcAft>
            <a:buChar char="•"/>
          </a:pPr>
          <a:r>
            <a:rPr lang="en-GB" sz="1700" b="1" kern="1200"/>
            <a:t>_ O _ _      _ A _ _ A _ _      _ E _ _ E _</a:t>
          </a:r>
          <a:endParaRPr lang="en-US" sz="1700" kern="1200"/>
        </a:p>
      </dsp:txBody>
      <dsp:txXfrm>
        <a:off x="4427578" y="2345537"/>
        <a:ext cx="3767343" cy="162104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3F27B9-73B1-4A82-9B1C-2E890F533572}">
      <dsp:nvSpPr>
        <dsp:cNvPr id="0" name=""/>
        <dsp:cNvSpPr/>
      </dsp:nvSpPr>
      <dsp:spPr>
        <a:xfrm>
          <a:off x="0" y="0"/>
          <a:ext cx="6556696" cy="92241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However, it is likely that teachers will spend some of that extra £1bn on goods and services</a:t>
          </a:r>
          <a:endParaRPr lang="en-US" sz="1500" kern="1200"/>
        </a:p>
        <a:p>
          <a:pPr marL="114300" lvl="1" indent="-114300" algn="l" defTabSz="533400">
            <a:lnSpc>
              <a:spcPct val="90000"/>
            </a:lnSpc>
            <a:spcBef>
              <a:spcPct val="0"/>
            </a:spcBef>
            <a:spcAft>
              <a:spcPct val="15000"/>
            </a:spcAft>
            <a:buChar char="•"/>
          </a:pPr>
          <a:r>
            <a:rPr lang="en-GB" sz="1200" kern="1200"/>
            <a:t>If they spend 80% of the initial injection, then consumption will rise by £800m</a:t>
          </a:r>
          <a:endParaRPr lang="en-US" sz="1200" kern="1200"/>
        </a:p>
      </dsp:txBody>
      <dsp:txXfrm>
        <a:off x="27017" y="27017"/>
        <a:ext cx="5483391" cy="868383"/>
      </dsp:txXfrm>
    </dsp:sp>
    <dsp:sp modelId="{45126CF0-FE97-405F-B3FA-C2D440637ED9}">
      <dsp:nvSpPr>
        <dsp:cNvPr id="0" name=""/>
        <dsp:cNvSpPr/>
      </dsp:nvSpPr>
      <dsp:spPr>
        <a:xfrm>
          <a:off x="549123" y="1090129"/>
          <a:ext cx="6556696" cy="922417"/>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This will then stimulate further rounds of  capital investment by firms as they seek to meet the new demand, which is a further injection into the circular flow and boost to aggregate demand</a:t>
          </a:r>
          <a:endParaRPr lang="en-US" sz="1500" kern="1200"/>
        </a:p>
      </dsp:txBody>
      <dsp:txXfrm>
        <a:off x="576140" y="1117146"/>
        <a:ext cx="5353968" cy="868383"/>
      </dsp:txXfrm>
    </dsp:sp>
    <dsp:sp modelId="{0BEBBD27-195A-4D4F-B448-399590DFB31F}">
      <dsp:nvSpPr>
        <dsp:cNvPr id="0" name=""/>
        <dsp:cNvSpPr/>
      </dsp:nvSpPr>
      <dsp:spPr>
        <a:xfrm>
          <a:off x="1090050" y="2180258"/>
          <a:ext cx="6556696" cy="922417"/>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Furthermore, firms may decide to take on additional labour to meet this extra demand, thus creating new jobs and new income for workers, which is then spent on consumption in the economy</a:t>
          </a:r>
          <a:endParaRPr lang="en-US" sz="1500" kern="1200"/>
        </a:p>
      </dsp:txBody>
      <dsp:txXfrm>
        <a:off x="1117067" y="2207275"/>
        <a:ext cx="5362164" cy="868383"/>
      </dsp:txXfrm>
    </dsp:sp>
    <dsp:sp modelId="{D05A2DBF-C945-4A1F-8B4C-A7DBA3D7AE64}">
      <dsp:nvSpPr>
        <dsp:cNvPr id="0" name=""/>
        <dsp:cNvSpPr/>
      </dsp:nvSpPr>
      <dsp:spPr>
        <a:xfrm>
          <a:off x="1639174" y="3270387"/>
          <a:ext cx="6556696" cy="922417"/>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As a result, the initial £1bn injection into the circular flow has boosted final total aggregate demand by significantly more over the longer term</a:t>
          </a:r>
          <a:endParaRPr lang="en-US" sz="1500" kern="1200"/>
        </a:p>
      </dsp:txBody>
      <dsp:txXfrm>
        <a:off x="1666191" y="3297404"/>
        <a:ext cx="5353968" cy="868383"/>
      </dsp:txXfrm>
    </dsp:sp>
    <dsp:sp modelId="{F5A40808-7095-4B43-8833-CD9B3CBB7F5B}">
      <dsp:nvSpPr>
        <dsp:cNvPr id="0" name=""/>
        <dsp:cNvSpPr/>
      </dsp:nvSpPr>
      <dsp:spPr>
        <a:xfrm>
          <a:off x="5957125" y="706487"/>
          <a:ext cx="599571" cy="599571"/>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6092028" y="706487"/>
        <a:ext cx="329765" cy="451177"/>
      </dsp:txXfrm>
    </dsp:sp>
    <dsp:sp modelId="{0AB9F885-51C2-427D-B2D0-116DB716686D}">
      <dsp:nvSpPr>
        <dsp:cNvPr id="0" name=""/>
        <dsp:cNvSpPr/>
      </dsp:nvSpPr>
      <dsp:spPr>
        <a:xfrm>
          <a:off x="6506249" y="1796616"/>
          <a:ext cx="599571" cy="599571"/>
        </a:xfrm>
        <a:prstGeom prst="downArrow">
          <a:avLst>
            <a:gd name="adj1" fmla="val 55000"/>
            <a:gd name="adj2" fmla="val 45000"/>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6641152" y="1796616"/>
        <a:ext cx="329765" cy="451177"/>
      </dsp:txXfrm>
    </dsp:sp>
    <dsp:sp modelId="{DA447751-55D1-4A2F-A093-2B5B2531F729}">
      <dsp:nvSpPr>
        <dsp:cNvPr id="0" name=""/>
        <dsp:cNvSpPr/>
      </dsp:nvSpPr>
      <dsp:spPr>
        <a:xfrm>
          <a:off x="7047176" y="2886746"/>
          <a:ext cx="599571" cy="599571"/>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7182079" y="2886746"/>
        <a:ext cx="329765" cy="45117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8D6AF-9C1C-4EDC-B627-2BBD1A402E32}">
      <dsp:nvSpPr>
        <dsp:cNvPr id="0" name=""/>
        <dsp:cNvSpPr/>
      </dsp:nvSpPr>
      <dsp:spPr>
        <a:xfrm>
          <a:off x="0" y="332873"/>
          <a:ext cx="4697730" cy="8505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4596" tIns="249936" rIns="364596" bIns="85344" numCol="1" spcCol="1270" anchor="t" anchorCtr="0">
          <a:noAutofit/>
        </a:bodyPr>
        <a:lstStyle/>
        <a:p>
          <a:pPr marL="114300" lvl="1" indent="-114300" algn="l" defTabSz="533400">
            <a:lnSpc>
              <a:spcPct val="90000"/>
            </a:lnSpc>
            <a:spcBef>
              <a:spcPct val="0"/>
            </a:spcBef>
            <a:spcAft>
              <a:spcPct val="15000"/>
            </a:spcAft>
            <a:buChar char="•"/>
          </a:pPr>
          <a:r>
            <a:rPr lang="en-GB" sz="1200" kern="1200"/>
            <a:t>If interest rates are high, then consumption may not rise significantly as additional income may be saved rather than spent</a:t>
          </a:r>
          <a:endParaRPr lang="en-US" sz="1200" kern="1200"/>
        </a:p>
      </dsp:txBody>
      <dsp:txXfrm>
        <a:off x="0" y="332873"/>
        <a:ext cx="4697730" cy="850500"/>
      </dsp:txXfrm>
    </dsp:sp>
    <dsp:sp modelId="{ADB71FEE-5A1A-4CBE-B833-E5B6031797A7}">
      <dsp:nvSpPr>
        <dsp:cNvPr id="0" name=""/>
        <dsp:cNvSpPr/>
      </dsp:nvSpPr>
      <dsp:spPr>
        <a:xfrm>
          <a:off x="234886" y="155753"/>
          <a:ext cx="3288411" cy="3542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533400">
            <a:lnSpc>
              <a:spcPct val="90000"/>
            </a:lnSpc>
            <a:spcBef>
              <a:spcPct val="0"/>
            </a:spcBef>
            <a:spcAft>
              <a:spcPct val="35000"/>
            </a:spcAft>
            <a:buNone/>
          </a:pPr>
          <a:r>
            <a:rPr lang="en-GB" sz="1200" b="1" kern="1200"/>
            <a:t>Interest rates</a:t>
          </a:r>
          <a:endParaRPr lang="en-US" sz="1200" kern="1200"/>
        </a:p>
      </dsp:txBody>
      <dsp:txXfrm>
        <a:off x="252179" y="173046"/>
        <a:ext cx="3253825" cy="319654"/>
      </dsp:txXfrm>
    </dsp:sp>
    <dsp:sp modelId="{2D62BDDE-64AE-4E4F-9776-6B53FFA12904}">
      <dsp:nvSpPr>
        <dsp:cNvPr id="0" name=""/>
        <dsp:cNvSpPr/>
      </dsp:nvSpPr>
      <dsp:spPr>
        <a:xfrm>
          <a:off x="0" y="1425294"/>
          <a:ext cx="4697730" cy="1020600"/>
        </a:xfrm>
        <a:prstGeom prst="rect">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4596" tIns="249936" rIns="364596" bIns="85344" numCol="1" spcCol="1270" anchor="t" anchorCtr="0">
          <a:noAutofit/>
        </a:bodyPr>
        <a:lstStyle/>
        <a:p>
          <a:pPr marL="114300" lvl="1" indent="-114300" algn="l" defTabSz="533400">
            <a:lnSpc>
              <a:spcPct val="90000"/>
            </a:lnSpc>
            <a:spcBef>
              <a:spcPct val="0"/>
            </a:spcBef>
            <a:spcAft>
              <a:spcPct val="15000"/>
            </a:spcAft>
            <a:buChar char="•"/>
          </a:pPr>
          <a:r>
            <a:rPr lang="en-GB" sz="1200" kern="1200"/>
            <a:t>Taxes are a withdrawal from the circular flow, and if tax rates are high then consumers will be deterred from spending or simply have less disposable income with which to consume goods and services</a:t>
          </a:r>
          <a:endParaRPr lang="en-US" sz="1200" kern="1200"/>
        </a:p>
      </dsp:txBody>
      <dsp:txXfrm>
        <a:off x="0" y="1425294"/>
        <a:ext cx="4697730" cy="1020600"/>
      </dsp:txXfrm>
    </dsp:sp>
    <dsp:sp modelId="{E9167535-BA36-4382-AF99-CB051B3B00BB}">
      <dsp:nvSpPr>
        <dsp:cNvPr id="0" name=""/>
        <dsp:cNvSpPr/>
      </dsp:nvSpPr>
      <dsp:spPr>
        <a:xfrm>
          <a:off x="234886" y="1248174"/>
          <a:ext cx="3288411" cy="35424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533400">
            <a:lnSpc>
              <a:spcPct val="90000"/>
            </a:lnSpc>
            <a:spcBef>
              <a:spcPct val="0"/>
            </a:spcBef>
            <a:spcAft>
              <a:spcPct val="35000"/>
            </a:spcAft>
            <a:buNone/>
          </a:pPr>
          <a:r>
            <a:rPr lang="en-GB" sz="1200" b="1" kern="1200"/>
            <a:t>Tax rates</a:t>
          </a:r>
          <a:endParaRPr lang="en-US" sz="1200" kern="1200"/>
        </a:p>
      </dsp:txBody>
      <dsp:txXfrm>
        <a:off x="252179" y="1265467"/>
        <a:ext cx="3253825" cy="319654"/>
      </dsp:txXfrm>
    </dsp:sp>
    <dsp:sp modelId="{3F4FBD93-C252-4203-BD1B-1BBC519A6AEB}">
      <dsp:nvSpPr>
        <dsp:cNvPr id="0" name=""/>
        <dsp:cNvSpPr/>
      </dsp:nvSpPr>
      <dsp:spPr>
        <a:xfrm>
          <a:off x="0" y="2687814"/>
          <a:ext cx="4697730" cy="1209600"/>
        </a:xfrm>
        <a:prstGeom prst="rect">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4596" tIns="249936" rIns="364596" bIns="85344" numCol="1" spcCol="1270" anchor="t" anchorCtr="0">
          <a:noAutofit/>
        </a:bodyPr>
        <a:lstStyle/>
        <a:p>
          <a:pPr marL="114300" lvl="1" indent="-114300" algn="l" defTabSz="533400">
            <a:lnSpc>
              <a:spcPct val="90000"/>
            </a:lnSpc>
            <a:spcBef>
              <a:spcPct val="0"/>
            </a:spcBef>
            <a:spcAft>
              <a:spcPct val="15000"/>
            </a:spcAft>
            <a:buChar char="•"/>
          </a:pPr>
          <a:r>
            <a:rPr lang="en-GB" sz="1200" kern="1200"/>
            <a:t>In the UK, we have a high propensity to consume imports</a:t>
          </a:r>
          <a:endParaRPr lang="en-US" sz="1200" kern="1200"/>
        </a:p>
        <a:p>
          <a:pPr marL="114300" lvl="1" indent="-114300" algn="l" defTabSz="533400">
            <a:lnSpc>
              <a:spcPct val="90000"/>
            </a:lnSpc>
            <a:spcBef>
              <a:spcPct val="0"/>
            </a:spcBef>
            <a:spcAft>
              <a:spcPct val="15000"/>
            </a:spcAft>
            <a:buChar char="•"/>
          </a:pPr>
          <a:r>
            <a:rPr lang="en-GB" sz="1200" kern="1200"/>
            <a:t>If we receive increases in disposable income, but this is spent on imported goods, then this would count as a withdrawal from the circular flow of income and national income would not rise as much as anticipated</a:t>
          </a:r>
          <a:endParaRPr lang="en-US" sz="1200" kern="1200"/>
        </a:p>
      </dsp:txBody>
      <dsp:txXfrm>
        <a:off x="0" y="2687814"/>
        <a:ext cx="4697730" cy="1209600"/>
      </dsp:txXfrm>
    </dsp:sp>
    <dsp:sp modelId="{89F3AF99-DF2E-415E-B7D8-66A3176FDE12}">
      <dsp:nvSpPr>
        <dsp:cNvPr id="0" name=""/>
        <dsp:cNvSpPr/>
      </dsp:nvSpPr>
      <dsp:spPr>
        <a:xfrm>
          <a:off x="234886" y="2510694"/>
          <a:ext cx="3288411" cy="35424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533400">
            <a:lnSpc>
              <a:spcPct val="90000"/>
            </a:lnSpc>
            <a:spcBef>
              <a:spcPct val="0"/>
            </a:spcBef>
            <a:spcAft>
              <a:spcPct val="35000"/>
            </a:spcAft>
            <a:buNone/>
          </a:pPr>
          <a:r>
            <a:rPr lang="en-GB" sz="1200" b="1" kern="1200"/>
            <a:t>Imports</a:t>
          </a:r>
          <a:endParaRPr lang="en-US" sz="1200" kern="1200"/>
        </a:p>
      </dsp:txBody>
      <dsp:txXfrm>
        <a:off x="252179" y="2527987"/>
        <a:ext cx="3253825" cy="319654"/>
      </dsp:txXfrm>
    </dsp:sp>
    <dsp:sp modelId="{4D9CD3F3-C8DF-463F-910D-E835852E4F62}">
      <dsp:nvSpPr>
        <dsp:cNvPr id="0" name=""/>
        <dsp:cNvSpPr/>
      </dsp:nvSpPr>
      <dsp:spPr>
        <a:xfrm>
          <a:off x="0" y="4139334"/>
          <a:ext cx="4697730" cy="12096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4596" tIns="249936" rIns="364596" bIns="85344" numCol="1" spcCol="1270" anchor="t" anchorCtr="0">
          <a:noAutofit/>
        </a:bodyPr>
        <a:lstStyle/>
        <a:p>
          <a:pPr marL="114300" lvl="1" indent="-114300" algn="l" defTabSz="533400">
            <a:lnSpc>
              <a:spcPct val="90000"/>
            </a:lnSpc>
            <a:spcBef>
              <a:spcPct val="0"/>
            </a:spcBef>
            <a:spcAft>
              <a:spcPct val="15000"/>
            </a:spcAft>
            <a:buChar char="•"/>
          </a:pPr>
          <a:r>
            <a:rPr lang="en-GB" sz="1200" kern="1200"/>
            <a:t>If there is very little spare capacity in the economy, then any increase in aggregate demand may not be able to be met by firms</a:t>
          </a:r>
          <a:endParaRPr lang="en-US" sz="1200" kern="1200"/>
        </a:p>
        <a:p>
          <a:pPr marL="114300" lvl="1" indent="-114300" algn="l" defTabSz="533400">
            <a:lnSpc>
              <a:spcPct val="90000"/>
            </a:lnSpc>
            <a:spcBef>
              <a:spcPct val="0"/>
            </a:spcBef>
            <a:spcAft>
              <a:spcPct val="15000"/>
            </a:spcAft>
            <a:buChar char="•"/>
          </a:pPr>
          <a:r>
            <a:rPr lang="en-GB" sz="1200" kern="1200"/>
            <a:t>This is especially true in the short run. As a result, the multiplier effect will be limited and inflation might occur</a:t>
          </a:r>
          <a:endParaRPr lang="en-US" sz="1200" kern="1200"/>
        </a:p>
      </dsp:txBody>
      <dsp:txXfrm>
        <a:off x="0" y="4139334"/>
        <a:ext cx="4697730" cy="1209600"/>
      </dsp:txXfrm>
    </dsp:sp>
    <dsp:sp modelId="{5890A1A9-20BA-495A-86A6-11938BB3D030}">
      <dsp:nvSpPr>
        <dsp:cNvPr id="0" name=""/>
        <dsp:cNvSpPr/>
      </dsp:nvSpPr>
      <dsp:spPr>
        <a:xfrm>
          <a:off x="234886" y="3962214"/>
          <a:ext cx="3288411" cy="3542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4294" tIns="0" rIns="124294" bIns="0" numCol="1" spcCol="1270" anchor="ctr" anchorCtr="0">
          <a:noAutofit/>
        </a:bodyPr>
        <a:lstStyle/>
        <a:p>
          <a:pPr marL="0" lvl="0" indent="0" algn="l" defTabSz="533400">
            <a:lnSpc>
              <a:spcPct val="90000"/>
            </a:lnSpc>
            <a:spcBef>
              <a:spcPct val="0"/>
            </a:spcBef>
            <a:spcAft>
              <a:spcPct val="35000"/>
            </a:spcAft>
            <a:buNone/>
          </a:pPr>
          <a:r>
            <a:rPr lang="en-GB" sz="1200" b="1" kern="1200"/>
            <a:t>Spare capacity</a:t>
          </a:r>
          <a:endParaRPr lang="en-US" sz="1200" kern="1200"/>
        </a:p>
      </dsp:txBody>
      <dsp:txXfrm>
        <a:off x="252179" y="3979507"/>
        <a:ext cx="3253825" cy="31965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55544-DD7D-4CBC-BFF3-590A788FEC0F}">
      <dsp:nvSpPr>
        <dsp:cNvPr id="0" name=""/>
        <dsp:cNvSpPr/>
      </dsp:nvSpPr>
      <dsp:spPr>
        <a:xfrm>
          <a:off x="0" y="4473396"/>
          <a:ext cx="5000124" cy="97866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a:t>It is expected that students will use the ADAS model to illustrate these factors</a:t>
          </a:r>
          <a:endParaRPr lang="en-US" sz="1300" kern="1200"/>
        </a:p>
      </dsp:txBody>
      <dsp:txXfrm>
        <a:off x="0" y="4473396"/>
        <a:ext cx="5000124" cy="978669"/>
      </dsp:txXfrm>
    </dsp:sp>
    <dsp:sp modelId="{187C327D-0D5F-4B0A-95DB-EB19A16AD78F}">
      <dsp:nvSpPr>
        <dsp:cNvPr id="0" name=""/>
        <dsp:cNvSpPr/>
      </dsp:nvSpPr>
      <dsp:spPr>
        <a:xfrm rot="10800000">
          <a:off x="0" y="2982882"/>
          <a:ext cx="5000124" cy="1505194"/>
        </a:xfrm>
        <a:prstGeom prst="upArrowCallou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a:t>However, inextricably linked with these we can use ADAS to look at the impact of interest rates, discuss full capacity and economic growth, look at the impact of government policy dependent on where we are on the trade cycle and a range of other related factors</a:t>
          </a:r>
          <a:endParaRPr lang="en-US" sz="1300" kern="1200"/>
        </a:p>
      </dsp:txBody>
      <dsp:txXfrm rot="10800000">
        <a:off x="0" y="2982882"/>
        <a:ext cx="5000124" cy="978030"/>
      </dsp:txXfrm>
    </dsp:sp>
    <dsp:sp modelId="{4CD2CAA2-2A9E-4904-9233-7DDE2CA0CB07}">
      <dsp:nvSpPr>
        <dsp:cNvPr id="0" name=""/>
        <dsp:cNvSpPr/>
      </dsp:nvSpPr>
      <dsp:spPr>
        <a:xfrm rot="10800000">
          <a:off x="0" y="1492368"/>
          <a:ext cx="5000124" cy="1505194"/>
        </a:xfrm>
        <a:prstGeom prst="upArrowCallou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a:t>Here, we have looked at the impact on inflation and unemployment</a:t>
          </a:r>
          <a:endParaRPr lang="en-US" sz="1300" kern="1200"/>
        </a:p>
      </dsp:txBody>
      <dsp:txXfrm rot="10800000">
        <a:off x="0" y="1492368"/>
        <a:ext cx="5000124" cy="978030"/>
      </dsp:txXfrm>
    </dsp:sp>
    <dsp:sp modelId="{951ED23D-EB76-42D4-A2DC-D083873F736E}">
      <dsp:nvSpPr>
        <dsp:cNvPr id="0" name=""/>
        <dsp:cNvSpPr/>
      </dsp:nvSpPr>
      <dsp:spPr>
        <a:xfrm rot="10800000">
          <a:off x="0" y="1854"/>
          <a:ext cx="5000124" cy="1505194"/>
        </a:xfrm>
        <a:prstGeom prst="upArrowCallou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en-GB" sz="1300" kern="1200"/>
            <a:t>The AS/AD model allows us to look at a variety of macroeconomic variables</a:t>
          </a:r>
          <a:endParaRPr lang="en-US" sz="1300" kern="1200"/>
        </a:p>
      </dsp:txBody>
      <dsp:txXfrm rot="10800000">
        <a:off x="0" y="1854"/>
        <a:ext cx="5000124" cy="97803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F47018-E53A-4E66-8FDC-6366327855A2}">
      <dsp:nvSpPr>
        <dsp:cNvPr id="0" name=""/>
        <dsp:cNvSpPr/>
      </dsp:nvSpPr>
      <dsp:spPr>
        <a:xfrm>
          <a:off x="0" y="600259"/>
          <a:ext cx="5000124" cy="13525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How does the multiplier impact the economy?</a:t>
          </a:r>
          <a:endParaRPr lang="en-US" sz="3400" kern="1200"/>
        </a:p>
      </dsp:txBody>
      <dsp:txXfrm>
        <a:off x="66025" y="666284"/>
        <a:ext cx="4868074" cy="1220470"/>
      </dsp:txXfrm>
    </dsp:sp>
    <dsp:sp modelId="{3E014839-9FD7-4829-95B8-C9D2C35C3266}">
      <dsp:nvSpPr>
        <dsp:cNvPr id="0" name=""/>
        <dsp:cNvSpPr/>
      </dsp:nvSpPr>
      <dsp:spPr>
        <a:xfrm>
          <a:off x="0" y="2050699"/>
          <a:ext cx="5000124" cy="1352520"/>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How do we calculate the multiplier?</a:t>
          </a:r>
          <a:endParaRPr lang="en-US" sz="3400" kern="1200"/>
        </a:p>
      </dsp:txBody>
      <dsp:txXfrm>
        <a:off x="66025" y="2116724"/>
        <a:ext cx="4868074" cy="1220470"/>
      </dsp:txXfrm>
    </dsp:sp>
    <dsp:sp modelId="{EEA702BB-CD99-413A-9343-B6BFF254DEE5}">
      <dsp:nvSpPr>
        <dsp:cNvPr id="0" name=""/>
        <dsp:cNvSpPr/>
      </dsp:nvSpPr>
      <dsp:spPr>
        <a:xfrm>
          <a:off x="0" y="3501140"/>
          <a:ext cx="5000124" cy="135252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GB" sz="3400" kern="1200"/>
            <a:t>Two benefits/drawbacks of infrastructure projects?</a:t>
          </a:r>
          <a:endParaRPr lang="en-US" sz="3400" kern="1200"/>
        </a:p>
      </dsp:txBody>
      <dsp:txXfrm>
        <a:off x="66025" y="3567165"/>
        <a:ext cx="4868074" cy="12204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23E3E7-2867-4777-8E8B-85654CACF209}">
      <dsp:nvSpPr>
        <dsp:cNvPr id="0" name=""/>
        <dsp:cNvSpPr/>
      </dsp:nvSpPr>
      <dsp:spPr>
        <a:xfrm>
          <a:off x="1000" y="796113"/>
          <a:ext cx="3511658" cy="22299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492BF8-90A2-4EBC-97B1-396AB65D5CE0}">
      <dsp:nvSpPr>
        <dsp:cNvPr id="0" name=""/>
        <dsp:cNvSpPr/>
      </dsp:nvSpPr>
      <dsp:spPr>
        <a:xfrm>
          <a:off x="391184" y="1166788"/>
          <a:ext cx="3511658" cy="22299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a:t>A change in the price level leads to a </a:t>
          </a:r>
          <a:r>
            <a:rPr lang="en-GB" sz="2700" b="1" kern="1200"/>
            <a:t>movement along </a:t>
          </a:r>
          <a:r>
            <a:rPr lang="en-GB" sz="2700" kern="1200"/>
            <a:t>the AD curve</a:t>
          </a:r>
          <a:endParaRPr lang="en-US" sz="2700" kern="1200"/>
        </a:p>
      </dsp:txBody>
      <dsp:txXfrm>
        <a:off x="456496" y="1232100"/>
        <a:ext cx="3381034" cy="2099279"/>
      </dsp:txXfrm>
    </dsp:sp>
    <dsp:sp modelId="{A299A0E2-E0A4-42F6-B140-8B3AC027E02A}">
      <dsp:nvSpPr>
        <dsp:cNvPr id="0" name=""/>
        <dsp:cNvSpPr/>
      </dsp:nvSpPr>
      <dsp:spPr>
        <a:xfrm>
          <a:off x="4293027" y="796113"/>
          <a:ext cx="3511658" cy="22299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D3D888-4BAB-4ED3-AC84-820B28E695EF}">
      <dsp:nvSpPr>
        <dsp:cNvPr id="0" name=""/>
        <dsp:cNvSpPr/>
      </dsp:nvSpPr>
      <dsp:spPr>
        <a:xfrm>
          <a:off x="4683211" y="1166788"/>
          <a:ext cx="3511658" cy="22299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b="1" kern="1200"/>
            <a:t>Shifts</a:t>
          </a:r>
          <a:r>
            <a:rPr lang="en-GB" sz="2700" kern="1200"/>
            <a:t> in the AD curve will occur if there is a change in any of the components of AD (C, I, G, X or M)</a:t>
          </a:r>
          <a:endParaRPr lang="en-US" sz="2700" kern="1200"/>
        </a:p>
      </dsp:txBody>
      <dsp:txXfrm>
        <a:off x="4748523" y="1232100"/>
        <a:ext cx="3381034" cy="20992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FDD1D0-AAF5-43FA-96DF-9415CF6B1837}">
      <dsp:nvSpPr>
        <dsp:cNvPr id="0" name=""/>
        <dsp:cNvSpPr/>
      </dsp:nvSpPr>
      <dsp:spPr>
        <a:xfrm>
          <a:off x="0" y="0"/>
          <a:ext cx="381537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AE1834-40FD-4337-8532-5921E4C210AE}">
      <dsp:nvSpPr>
        <dsp:cNvPr id="0" name=""/>
        <dsp:cNvSpPr/>
      </dsp:nvSpPr>
      <dsp:spPr>
        <a:xfrm>
          <a:off x="0" y="0"/>
          <a:ext cx="3815379" cy="902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GB" sz="2500" kern="1200"/>
            <a:t>Draw a diagram showing AD</a:t>
          </a:r>
          <a:endParaRPr lang="en-US" sz="2500" kern="1200"/>
        </a:p>
      </dsp:txBody>
      <dsp:txXfrm>
        <a:off x="0" y="0"/>
        <a:ext cx="3815379" cy="902354"/>
      </dsp:txXfrm>
    </dsp:sp>
    <dsp:sp modelId="{567B03C6-1E24-4FB7-B615-F8DE59F6397D}">
      <dsp:nvSpPr>
        <dsp:cNvPr id="0" name=""/>
        <dsp:cNvSpPr/>
      </dsp:nvSpPr>
      <dsp:spPr>
        <a:xfrm>
          <a:off x="0" y="902354"/>
          <a:ext cx="381537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96C729-C37E-40F2-A89B-ADDAE525FAA9}">
      <dsp:nvSpPr>
        <dsp:cNvPr id="0" name=""/>
        <dsp:cNvSpPr/>
      </dsp:nvSpPr>
      <dsp:spPr>
        <a:xfrm>
          <a:off x="0" y="902354"/>
          <a:ext cx="3815379" cy="902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GB" sz="2500" kern="1200"/>
            <a:t>Then a shift in AD</a:t>
          </a:r>
          <a:endParaRPr lang="en-US" sz="2500" kern="1200"/>
        </a:p>
      </dsp:txBody>
      <dsp:txXfrm>
        <a:off x="0" y="902354"/>
        <a:ext cx="3815379" cy="902354"/>
      </dsp:txXfrm>
    </dsp:sp>
    <dsp:sp modelId="{BBDF1C78-F354-4B3B-ABEF-D43C9CDED57A}">
      <dsp:nvSpPr>
        <dsp:cNvPr id="0" name=""/>
        <dsp:cNvSpPr/>
      </dsp:nvSpPr>
      <dsp:spPr>
        <a:xfrm>
          <a:off x="0" y="1804708"/>
          <a:ext cx="381537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724D14-DF4B-497F-972D-D105E6A645D4}">
      <dsp:nvSpPr>
        <dsp:cNvPr id="0" name=""/>
        <dsp:cNvSpPr/>
      </dsp:nvSpPr>
      <dsp:spPr>
        <a:xfrm>
          <a:off x="0" y="1804708"/>
          <a:ext cx="3815379" cy="902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GB" sz="2500" kern="1200"/>
            <a:t>Then a shift in LRAS</a:t>
          </a:r>
          <a:endParaRPr lang="en-US" sz="2500" kern="1200"/>
        </a:p>
      </dsp:txBody>
      <dsp:txXfrm>
        <a:off x="0" y="1804708"/>
        <a:ext cx="3815379" cy="902354"/>
      </dsp:txXfrm>
    </dsp:sp>
    <dsp:sp modelId="{1EAB513D-BDF5-4C43-9BE5-BAE4EA4DB822}">
      <dsp:nvSpPr>
        <dsp:cNvPr id="0" name=""/>
        <dsp:cNvSpPr/>
      </dsp:nvSpPr>
      <dsp:spPr>
        <a:xfrm>
          <a:off x="0" y="2707062"/>
          <a:ext cx="381537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FEC8E1-84D2-43C8-8181-794794ECB44B}">
      <dsp:nvSpPr>
        <dsp:cNvPr id="0" name=""/>
        <dsp:cNvSpPr/>
      </dsp:nvSpPr>
      <dsp:spPr>
        <a:xfrm>
          <a:off x="0" y="2707062"/>
          <a:ext cx="3815379" cy="9023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GB" sz="2500" kern="1200"/>
            <a:t>Explain what is happening with reference to inflation.</a:t>
          </a:r>
          <a:endParaRPr lang="en-US" sz="2500" kern="1200"/>
        </a:p>
      </dsp:txBody>
      <dsp:txXfrm>
        <a:off x="0" y="2707062"/>
        <a:ext cx="3815379" cy="9023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00A59-CC8B-4568-AEA9-FEF39936E1CE}">
      <dsp:nvSpPr>
        <dsp:cNvPr id="0" name=""/>
        <dsp:cNvSpPr/>
      </dsp:nvSpPr>
      <dsp:spPr>
        <a:xfrm>
          <a:off x="0" y="109887"/>
          <a:ext cx="4697730" cy="12888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The classical view of LRAS suggests that the economy will always produce the maximum that its factor resources will allow</a:t>
          </a:r>
          <a:endParaRPr lang="en-US" sz="1500" kern="1200"/>
        </a:p>
      </dsp:txBody>
      <dsp:txXfrm>
        <a:off x="62915" y="172802"/>
        <a:ext cx="4571900" cy="1162998"/>
      </dsp:txXfrm>
    </dsp:sp>
    <dsp:sp modelId="{A3FED7E7-63FD-4923-A743-2E53E9AFE3C1}">
      <dsp:nvSpPr>
        <dsp:cNvPr id="0" name=""/>
        <dsp:cNvSpPr/>
      </dsp:nvSpPr>
      <dsp:spPr>
        <a:xfrm>
          <a:off x="0" y="1441915"/>
          <a:ext cx="4697730" cy="1288828"/>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Classical economists believe that markets will always function efficiently over the long-run, and so an economy will produce on the outer boundary of its production possibility curve, thus the LRAS curve is vertical, marking a maximum limit of production</a:t>
          </a:r>
          <a:endParaRPr lang="en-US" sz="1500" kern="1200"/>
        </a:p>
      </dsp:txBody>
      <dsp:txXfrm>
        <a:off x="62915" y="1504830"/>
        <a:ext cx="4571900" cy="1162998"/>
      </dsp:txXfrm>
    </dsp:sp>
    <dsp:sp modelId="{0F2588CB-02A8-42DA-A653-A4044DFFFAE0}">
      <dsp:nvSpPr>
        <dsp:cNvPr id="0" name=""/>
        <dsp:cNvSpPr/>
      </dsp:nvSpPr>
      <dsp:spPr>
        <a:xfrm>
          <a:off x="0" y="2773943"/>
          <a:ext cx="4697730" cy="1288828"/>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John Maynard Keynes however, believed that an economy could be in equilibrium below full employment</a:t>
          </a:r>
          <a:endParaRPr lang="en-US" sz="1500" kern="1200"/>
        </a:p>
      </dsp:txBody>
      <dsp:txXfrm>
        <a:off x="62915" y="2836858"/>
        <a:ext cx="4571900" cy="1162998"/>
      </dsp:txXfrm>
    </dsp:sp>
    <dsp:sp modelId="{2C284F80-E51A-4E20-A048-CFBCD28BA940}">
      <dsp:nvSpPr>
        <dsp:cNvPr id="0" name=""/>
        <dsp:cNvSpPr/>
      </dsp:nvSpPr>
      <dsp:spPr>
        <a:xfrm>
          <a:off x="0" y="4105972"/>
          <a:ext cx="4697730" cy="1288828"/>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kern="1200"/>
            <a:t>Through his study of The Great Depression of the 1930’s, he concluded that the LRAS curve was upward sloping, and did have a vertical section, like the classical LRAS curve, but at times an economy could settle at a level of output below full employment</a:t>
          </a:r>
          <a:endParaRPr lang="en-US" sz="1500" kern="1200"/>
        </a:p>
      </dsp:txBody>
      <dsp:txXfrm>
        <a:off x="62915" y="4168887"/>
        <a:ext cx="4571900" cy="11629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02B2F-40EF-4ADA-96AD-C98D881AF6F8}">
      <dsp:nvSpPr>
        <dsp:cNvPr id="0" name=""/>
        <dsp:cNvSpPr/>
      </dsp:nvSpPr>
      <dsp:spPr>
        <a:xfrm>
          <a:off x="0" y="4143670"/>
          <a:ext cx="1174432" cy="1360044"/>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526" tIns="248920" rIns="83526" bIns="248920" numCol="1" spcCol="1270" anchor="ctr" anchorCtr="0">
          <a:noAutofit/>
        </a:bodyPr>
        <a:lstStyle/>
        <a:p>
          <a:pPr marL="0" lvl="0" indent="0" algn="ctr" defTabSz="1555750">
            <a:lnSpc>
              <a:spcPct val="90000"/>
            </a:lnSpc>
            <a:spcBef>
              <a:spcPct val="0"/>
            </a:spcBef>
            <a:spcAft>
              <a:spcPct val="35000"/>
            </a:spcAft>
            <a:buNone/>
          </a:pPr>
          <a:r>
            <a:rPr lang="en-US" sz="3500" kern="1200"/>
            <a:t>Show</a:t>
          </a:r>
        </a:p>
      </dsp:txBody>
      <dsp:txXfrm>
        <a:off x="0" y="4143670"/>
        <a:ext cx="1174432" cy="1360044"/>
      </dsp:txXfrm>
    </dsp:sp>
    <dsp:sp modelId="{1A858778-9A9F-4C7E-8476-56A55B75A9DB}">
      <dsp:nvSpPr>
        <dsp:cNvPr id="0" name=""/>
        <dsp:cNvSpPr/>
      </dsp:nvSpPr>
      <dsp:spPr>
        <a:xfrm>
          <a:off x="1174432" y="4143670"/>
          <a:ext cx="3523297" cy="136004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469" tIns="304800" rIns="71469" bIns="304800" numCol="1" spcCol="1270" anchor="ctr" anchorCtr="0">
          <a:noAutofit/>
        </a:bodyPr>
        <a:lstStyle/>
        <a:p>
          <a:pPr marL="0" lvl="0" indent="0" algn="l" defTabSz="1066800">
            <a:lnSpc>
              <a:spcPct val="90000"/>
            </a:lnSpc>
            <a:spcBef>
              <a:spcPct val="0"/>
            </a:spcBef>
            <a:spcAft>
              <a:spcPct val="35000"/>
            </a:spcAft>
            <a:buNone/>
          </a:pPr>
          <a:r>
            <a:rPr lang="en-US" sz="2400" kern="1200"/>
            <a:t>Show a new AD shifting to the right</a:t>
          </a:r>
        </a:p>
      </dsp:txBody>
      <dsp:txXfrm>
        <a:off x="1174432" y="4143670"/>
        <a:ext cx="3523297" cy="1360044"/>
      </dsp:txXfrm>
    </dsp:sp>
    <dsp:sp modelId="{81F64AF7-A9FB-4499-A9AC-38C42CA80692}">
      <dsp:nvSpPr>
        <dsp:cNvPr id="0" name=""/>
        <dsp:cNvSpPr/>
      </dsp:nvSpPr>
      <dsp:spPr>
        <a:xfrm rot="10800000">
          <a:off x="0" y="2072321"/>
          <a:ext cx="1174432" cy="2091749"/>
        </a:xfrm>
        <a:prstGeom prst="upArrowCallout">
          <a:avLst>
            <a:gd name="adj1" fmla="val 5000"/>
            <a:gd name="adj2" fmla="val 10000"/>
            <a:gd name="adj3" fmla="val 15000"/>
            <a:gd name="adj4" fmla="val 64977"/>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526" tIns="248920" rIns="83526" bIns="248920" numCol="1" spcCol="1270" anchor="ctr" anchorCtr="0">
          <a:noAutofit/>
        </a:bodyPr>
        <a:lstStyle/>
        <a:p>
          <a:pPr marL="0" lvl="0" indent="0" algn="ctr" defTabSz="1555750">
            <a:lnSpc>
              <a:spcPct val="90000"/>
            </a:lnSpc>
            <a:spcBef>
              <a:spcPct val="0"/>
            </a:spcBef>
            <a:spcAft>
              <a:spcPct val="35000"/>
            </a:spcAft>
            <a:buNone/>
          </a:pPr>
          <a:r>
            <a:rPr lang="en-US" sz="3500" kern="1200"/>
            <a:t>Draw</a:t>
          </a:r>
        </a:p>
      </dsp:txBody>
      <dsp:txXfrm rot="-10800000">
        <a:off x="0" y="2072321"/>
        <a:ext cx="1174432" cy="1359636"/>
      </dsp:txXfrm>
    </dsp:sp>
    <dsp:sp modelId="{57EA9363-D379-47D9-8A80-BBEA9F61C458}">
      <dsp:nvSpPr>
        <dsp:cNvPr id="0" name=""/>
        <dsp:cNvSpPr/>
      </dsp:nvSpPr>
      <dsp:spPr>
        <a:xfrm>
          <a:off x="1174432" y="2072321"/>
          <a:ext cx="3523297" cy="1359636"/>
        </a:xfrm>
        <a:prstGeom prst="rect">
          <a:avLst/>
        </a:prstGeom>
        <a:solidFill>
          <a:schemeClr val="accent5">
            <a:tint val="40000"/>
            <a:alpha val="90000"/>
            <a:hueOff val="-3695877"/>
            <a:satOff val="-6408"/>
            <a:lumOff val="-644"/>
            <a:alphaOff val="0"/>
          </a:schemeClr>
        </a:solidFill>
        <a:ln w="12700" cap="flat" cmpd="sng" algn="ctr">
          <a:solidFill>
            <a:schemeClr val="accent5">
              <a:tint val="40000"/>
              <a:alpha val="90000"/>
              <a:hueOff val="-3695877"/>
              <a:satOff val="-6408"/>
              <a:lumOff val="-6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469" tIns="304800" rIns="71469" bIns="304800" numCol="1" spcCol="1270" anchor="ctr" anchorCtr="0">
          <a:noAutofit/>
        </a:bodyPr>
        <a:lstStyle/>
        <a:p>
          <a:pPr marL="0" lvl="0" indent="0" algn="l" defTabSz="1066800">
            <a:lnSpc>
              <a:spcPct val="90000"/>
            </a:lnSpc>
            <a:spcBef>
              <a:spcPct val="0"/>
            </a:spcBef>
            <a:spcAft>
              <a:spcPct val="35000"/>
            </a:spcAft>
            <a:buNone/>
          </a:pPr>
          <a:r>
            <a:rPr lang="en-US" sz="2400" kern="1200"/>
            <a:t>Draw the LRAS for Keynes view (Have a go)</a:t>
          </a:r>
        </a:p>
      </dsp:txBody>
      <dsp:txXfrm>
        <a:off x="1174432" y="2072321"/>
        <a:ext cx="3523297" cy="1359636"/>
      </dsp:txXfrm>
    </dsp:sp>
    <dsp:sp modelId="{4FDC4734-26AB-41DC-B4F0-A0C6BF1A7C92}">
      <dsp:nvSpPr>
        <dsp:cNvPr id="0" name=""/>
        <dsp:cNvSpPr/>
      </dsp:nvSpPr>
      <dsp:spPr>
        <a:xfrm rot="10800000">
          <a:off x="0" y="972"/>
          <a:ext cx="1174432" cy="2091749"/>
        </a:xfrm>
        <a:prstGeom prst="upArrowCallout">
          <a:avLst>
            <a:gd name="adj1" fmla="val 5000"/>
            <a:gd name="adj2" fmla="val 10000"/>
            <a:gd name="adj3" fmla="val 15000"/>
            <a:gd name="adj4" fmla="val 64977"/>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526" tIns="248920" rIns="83526" bIns="248920" numCol="1" spcCol="1270" anchor="ctr" anchorCtr="0">
          <a:noAutofit/>
        </a:bodyPr>
        <a:lstStyle/>
        <a:p>
          <a:pPr marL="0" lvl="0" indent="0" algn="ctr" defTabSz="1555750">
            <a:lnSpc>
              <a:spcPct val="90000"/>
            </a:lnSpc>
            <a:spcBef>
              <a:spcPct val="0"/>
            </a:spcBef>
            <a:spcAft>
              <a:spcPct val="35000"/>
            </a:spcAft>
            <a:buNone/>
          </a:pPr>
          <a:r>
            <a:rPr lang="en-US" sz="3500" kern="1200"/>
            <a:t>Draw</a:t>
          </a:r>
        </a:p>
      </dsp:txBody>
      <dsp:txXfrm rot="-10800000">
        <a:off x="0" y="972"/>
        <a:ext cx="1174432" cy="1359636"/>
      </dsp:txXfrm>
    </dsp:sp>
    <dsp:sp modelId="{D52B72F3-9B91-4A89-A284-CE347F6AFE77}">
      <dsp:nvSpPr>
        <dsp:cNvPr id="0" name=""/>
        <dsp:cNvSpPr/>
      </dsp:nvSpPr>
      <dsp:spPr>
        <a:xfrm>
          <a:off x="1174432" y="972"/>
          <a:ext cx="3523297" cy="1359636"/>
        </a:xfrm>
        <a:prstGeom prst="rect">
          <a:avLst/>
        </a:prstGeom>
        <a:solidFill>
          <a:schemeClr val="accent5">
            <a:tint val="40000"/>
            <a:alpha val="90000"/>
            <a:hueOff val="-7391755"/>
            <a:satOff val="-12816"/>
            <a:lumOff val="-1289"/>
            <a:alphaOff val="0"/>
          </a:schemeClr>
        </a:solidFill>
        <a:ln w="12700" cap="flat" cmpd="sng" algn="ctr">
          <a:solidFill>
            <a:schemeClr val="accent5">
              <a:tint val="40000"/>
              <a:alpha val="90000"/>
              <a:hueOff val="-7391755"/>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469" tIns="304800" rIns="71469" bIns="304800" numCol="1" spcCol="1270" anchor="ctr" anchorCtr="0">
          <a:noAutofit/>
        </a:bodyPr>
        <a:lstStyle/>
        <a:p>
          <a:pPr marL="0" lvl="0" indent="0" algn="l" defTabSz="1066800">
            <a:lnSpc>
              <a:spcPct val="90000"/>
            </a:lnSpc>
            <a:spcBef>
              <a:spcPct val="0"/>
            </a:spcBef>
            <a:spcAft>
              <a:spcPct val="35000"/>
            </a:spcAft>
            <a:buNone/>
          </a:pPr>
          <a:r>
            <a:rPr lang="en-US" sz="2400" kern="1200"/>
            <a:t>Draw a AD diagram</a:t>
          </a:r>
        </a:p>
      </dsp:txBody>
      <dsp:txXfrm>
        <a:off x="1174432" y="972"/>
        <a:ext cx="3523297" cy="135963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1BAA06-38DD-46D3-81EC-8C7E31E6FCEB}">
      <dsp:nvSpPr>
        <dsp:cNvPr id="0" name=""/>
        <dsp:cNvSpPr/>
      </dsp:nvSpPr>
      <dsp:spPr>
        <a:xfrm>
          <a:off x="0" y="4734467"/>
          <a:ext cx="4773168" cy="77672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a:t>The crucial point to note is that they are “models” and should be used as such, rather than perfect predictors of how an economy might behave</a:t>
          </a:r>
          <a:endParaRPr lang="en-US" sz="1000" kern="1200"/>
        </a:p>
      </dsp:txBody>
      <dsp:txXfrm>
        <a:off x="0" y="4734467"/>
        <a:ext cx="4773168" cy="776728"/>
      </dsp:txXfrm>
    </dsp:sp>
    <dsp:sp modelId="{BB9A9E88-673E-4E8C-BC37-5E9B5AC8E72B}">
      <dsp:nvSpPr>
        <dsp:cNvPr id="0" name=""/>
        <dsp:cNvSpPr/>
      </dsp:nvSpPr>
      <dsp:spPr>
        <a:xfrm rot="10800000">
          <a:off x="0" y="3551509"/>
          <a:ext cx="4773168" cy="1194608"/>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a:t>The Keynesian version is arguably more “realistic” in its approach and can often be applied to a range of explanations regarding the behaviour of an economy, but it is worth noting that neither the classical nor Keynesian model are free from problems, and both have a number of assumptions lying behind their theory</a:t>
          </a:r>
          <a:endParaRPr lang="en-US" sz="1000" kern="1200"/>
        </a:p>
      </dsp:txBody>
      <dsp:txXfrm rot="10800000">
        <a:off x="0" y="3551509"/>
        <a:ext cx="4773168" cy="776220"/>
      </dsp:txXfrm>
    </dsp:sp>
    <dsp:sp modelId="{A7C973FD-6589-418F-9E3E-C2BF61E9F420}">
      <dsp:nvSpPr>
        <dsp:cNvPr id="0" name=""/>
        <dsp:cNvSpPr/>
      </dsp:nvSpPr>
      <dsp:spPr>
        <a:xfrm rot="10800000">
          <a:off x="0" y="2368551"/>
          <a:ext cx="4773168" cy="1194608"/>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a:t>In terms of the long-run, you should have an understanding of both models, as this will allow you to explain and evaluate more fully the impact of economic policy</a:t>
          </a:r>
          <a:endParaRPr lang="en-US" sz="1000" kern="1200"/>
        </a:p>
      </dsp:txBody>
      <dsp:txXfrm rot="10800000">
        <a:off x="0" y="2368551"/>
        <a:ext cx="4773168" cy="776220"/>
      </dsp:txXfrm>
    </dsp:sp>
    <dsp:sp modelId="{BDD675CE-234F-4165-BDE4-F0FFAFE84C58}">
      <dsp:nvSpPr>
        <dsp:cNvPr id="0" name=""/>
        <dsp:cNvSpPr/>
      </dsp:nvSpPr>
      <dsp:spPr>
        <a:xfrm rot="10800000">
          <a:off x="0" y="1185593"/>
          <a:ext cx="4773168" cy="1194608"/>
        </a:xfrm>
        <a:prstGeom prst="upArrowCallou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kern="1200"/>
            <a:t>It is crucial to understand the difference between the short-run and long-run aggregate supply curves, this is a common area of testing Economics papers</a:t>
          </a:r>
          <a:endParaRPr lang="en-US" sz="1000" kern="1200"/>
        </a:p>
      </dsp:txBody>
      <dsp:txXfrm rot="10800000">
        <a:off x="0" y="1185593"/>
        <a:ext cx="4773168" cy="776220"/>
      </dsp:txXfrm>
    </dsp:sp>
    <dsp:sp modelId="{4E2D8807-3F22-4043-BC23-DD14EF2B365D}">
      <dsp:nvSpPr>
        <dsp:cNvPr id="0" name=""/>
        <dsp:cNvSpPr/>
      </dsp:nvSpPr>
      <dsp:spPr>
        <a:xfrm rot="10800000">
          <a:off x="0" y="2635"/>
          <a:ext cx="4773168" cy="1194608"/>
        </a:xfrm>
        <a:prstGeom prst="upArrowCallou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444500">
            <a:lnSpc>
              <a:spcPct val="90000"/>
            </a:lnSpc>
            <a:spcBef>
              <a:spcPct val="0"/>
            </a:spcBef>
            <a:spcAft>
              <a:spcPct val="35000"/>
            </a:spcAft>
            <a:buNone/>
          </a:pPr>
          <a:r>
            <a:rPr lang="en-GB" sz="1000" b="1" kern="1200"/>
            <a:t>It depends!</a:t>
          </a:r>
          <a:endParaRPr lang="en-US" sz="1000" kern="1200"/>
        </a:p>
      </dsp:txBody>
      <dsp:txXfrm rot="10800000">
        <a:off x="0" y="2635"/>
        <a:ext cx="4773168" cy="7762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0D181B-B691-417D-A461-5D3A78FA7558}">
      <dsp:nvSpPr>
        <dsp:cNvPr id="0" name=""/>
        <dsp:cNvSpPr/>
      </dsp:nvSpPr>
      <dsp:spPr>
        <a:xfrm>
          <a:off x="0" y="4473396"/>
          <a:ext cx="5000124" cy="97866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a:t>But, if AD increases with no attention given to improving the quality and quantity of factor resources, inflation will occur and damage economic growth</a:t>
          </a:r>
          <a:endParaRPr lang="en-US" sz="1600" kern="1200"/>
        </a:p>
      </dsp:txBody>
      <dsp:txXfrm>
        <a:off x="0" y="4473396"/>
        <a:ext cx="5000124" cy="978669"/>
      </dsp:txXfrm>
    </dsp:sp>
    <dsp:sp modelId="{642C059C-DDF5-4939-9966-D3FDBAA8148C}">
      <dsp:nvSpPr>
        <dsp:cNvPr id="0" name=""/>
        <dsp:cNvSpPr/>
      </dsp:nvSpPr>
      <dsp:spPr>
        <a:xfrm rot="10800000">
          <a:off x="0" y="2982882"/>
          <a:ext cx="5000124" cy="1505194"/>
        </a:xfrm>
        <a:prstGeom prst="upArrowCallou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a:t>That is not to say that aggregate demand is unimportant</a:t>
          </a:r>
          <a:endParaRPr lang="en-US" sz="1600" kern="1200"/>
        </a:p>
      </dsp:txBody>
      <dsp:txXfrm rot="10800000">
        <a:off x="0" y="2982882"/>
        <a:ext cx="5000124" cy="978030"/>
      </dsp:txXfrm>
    </dsp:sp>
    <dsp:sp modelId="{CE28D958-16F2-4795-B61B-321C1EDBBCEF}">
      <dsp:nvSpPr>
        <dsp:cNvPr id="0" name=""/>
        <dsp:cNvSpPr/>
      </dsp:nvSpPr>
      <dsp:spPr>
        <a:xfrm rot="10800000">
          <a:off x="0" y="1492368"/>
          <a:ext cx="5000124" cy="1505194"/>
        </a:xfrm>
        <a:prstGeom prst="upArrowCallou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b="1" kern="1200"/>
            <a:t>Classical economists </a:t>
          </a:r>
          <a:r>
            <a:rPr lang="en-GB" sz="1600" kern="1200"/>
            <a:t>would advocate and support</a:t>
          </a:r>
          <a:r>
            <a:rPr lang="en-GB" sz="1600" b="1" kern="1200"/>
            <a:t>   economic policies that improve long-run aggregate supply</a:t>
          </a:r>
          <a:endParaRPr lang="en-US" sz="1600" kern="1200"/>
        </a:p>
      </dsp:txBody>
      <dsp:txXfrm rot="10800000">
        <a:off x="0" y="1492368"/>
        <a:ext cx="5000124" cy="978030"/>
      </dsp:txXfrm>
    </dsp:sp>
    <dsp:sp modelId="{B2265A2D-DCA1-4F16-8D10-FABBEFB9B36E}">
      <dsp:nvSpPr>
        <dsp:cNvPr id="0" name=""/>
        <dsp:cNvSpPr/>
      </dsp:nvSpPr>
      <dsp:spPr>
        <a:xfrm rot="10800000">
          <a:off x="0" y="1854"/>
          <a:ext cx="5000124" cy="1505194"/>
        </a:xfrm>
        <a:prstGeom prst="upArrowCallou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a:t>The economy is in equilibrium where planned AD is equal to planned AS</a:t>
          </a:r>
          <a:endParaRPr lang="en-US" sz="1600" kern="1200"/>
        </a:p>
      </dsp:txBody>
      <dsp:txXfrm rot="10800000">
        <a:off x="0" y="1854"/>
        <a:ext cx="5000124" cy="9780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6B6533-0F3E-47E5-93C9-0415FA8B8A55}">
      <dsp:nvSpPr>
        <dsp:cNvPr id="0" name=""/>
        <dsp:cNvSpPr/>
      </dsp:nvSpPr>
      <dsp:spPr>
        <a:xfrm>
          <a:off x="0" y="300470"/>
          <a:ext cx="5000124" cy="2364569"/>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en-GB" sz="4300" kern="1200"/>
            <a:t>Are you able to explain the impact of a multiplier?</a:t>
          </a:r>
          <a:endParaRPr lang="en-US" sz="4300" kern="1200"/>
        </a:p>
      </dsp:txBody>
      <dsp:txXfrm>
        <a:off x="115429" y="415899"/>
        <a:ext cx="4769266" cy="2133711"/>
      </dsp:txXfrm>
    </dsp:sp>
    <dsp:sp modelId="{BA1538E5-CD40-4763-9CE6-29B37BF6A0EE}">
      <dsp:nvSpPr>
        <dsp:cNvPr id="0" name=""/>
        <dsp:cNvSpPr/>
      </dsp:nvSpPr>
      <dsp:spPr>
        <a:xfrm>
          <a:off x="0" y="2788880"/>
          <a:ext cx="5000124" cy="2364569"/>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en-GB" sz="4300" kern="1200"/>
            <a:t>Can you analyse the benefits/drawbacks of HS2?</a:t>
          </a:r>
          <a:endParaRPr lang="en-US" sz="4300" kern="1200"/>
        </a:p>
      </dsp:txBody>
      <dsp:txXfrm>
        <a:off x="115429" y="2904309"/>
        <a:ext cx="4769266" cy="213371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095A9E-142E-464D-861B-B2DB4F26C94A}">
      <dsp:nvSpPr>
        <dsp:cNvPr id="0" name=""/>
        <dsp:cNvSpPr/>
      </dsp:nvSpPr>
      <dsp:spPr>
        <a:xfrm>
          <a:off x="0" y="2663"/>
          <a:ext cx="5000124"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E1A84E5-9058-4CF7-B6FC-BD853B5D9A65}">
      <dsp:nvSpPr>
        <dsp:cNvPr id="0" name=""/>
        <dsp:cNvSpPr/>
      </dsp:nvSpPr>
      <dsp:spPr>
        <a:xfrm>
          <a:off x="0" y="2663"/>
          <a:ext cx="5000124"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GB" sz="3600" kern="1200"/>
            <a:t>What is a demand side policy?</a:t>
          </a:r>
          <a:endParaRPr lang="en-US" sz="3600" kern="1200"/>
        </a:p>
      </dsp:txBody>
      <dsp:txXfrm>
        <a:off x="0" y="2663"/>
        <a:ext cx="5000124" cy="1816197"/>
      </dsp:txXfrm>
    </dsp:sp>
    <dsp:sp modelId="{9A469B59-0917-41FE-9E0D-2B20427B37C0}">
      <dsp:nvSpPr>
        <dsp:cNvPr id="0" name=""/>
        <dsp:cNvSpPr/>
      </dsp:nvSpPr>
      <dsp:spPr>
        <a:xfrm>
          <a:off x="0" y="1818861"/>
          <a:ext cx="5000124" cy="0"/>
        </a:xfrm>
        <a:prstGeom prst="line">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w="6350" cap="flat" cmpd="sng" algn="ctr">
          <a:solidFill>
            <a:schemeClr val="accent2">
              <a:hueOff val="-727682"/>
              <a:satOff val="-41964"/>
              <a:lumOff val="431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3907725-E6B5-4074-B3C3-DA214BCC10B0}">
      <dsp:nvSpPr>
        <dsp:cNvPr id="0" name=""/>
        <dsp:cNvSpPr/>
      </dsp:nvSpPr>
      <dsp:spPr>
        <a:xfrm>
          <a:off x="0" y="1818861"/>
          <a:ext cx="5000124"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GB" sz="3600" kern="1200"/>
            <a:t>What is a supply side policy?</a:t>
          </a:r>
          <a:endParaRPr lang="en-US" sz="3600" kern="1200"/>
        </a:p>
      </dsp:txBody>
      <dsp:txXfrm>
        <a:off x="0" y="1818861"/>
        <a:ext cx="5000124" cy="1816197"/>
      </dsp:txXfrm>
    </dsp:sp>
    <dsp:sp modelId="{1C91C094-3C55-4AF5-AD82-906D5C6B7BC5}">
      <dsp:nvSpPr>
        <dsp:cNvPr id="0" name=""/>
        <dsp:cNvSpPr/>
      </dsp:nvSpPr>
      <dsp:spPr>
        <a:xfrm>
          <a:off x="0" y="3635058"/>
          <a:ext cx="5000124"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F9AF1AA-0630-4321-ABCE-1154DBA7D9D2}">
      <dsp:nvSpPr>
        <dsp:cNvPr id="0" name=""/>
        <dsp:cNvSpPr/>
      </dsp:nvSpPr>
      <dsp:spPr>
        <a:xfrm>
          <a:off x="0" y="3635058"/>
          <a:ext cx="5000124"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GB" sz="3600" kern="1200"/>
            <a:t>How can taxation create conditions for unemployment?</a:t>
          </a:r>
          <a:endParaRPr lang="en-US" sz="3600" kern="1200"/>
        </a:p>
      </dsp:txBody>
      <dsp:txXfrm>
        <a:off x="0" y="3635058"/>
        <a:ext cx="5000124" cy="1816197"/>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10.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3/18/2025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84.93042" units="1/cm"/>
          <inkml:channelProperty channel="Y" name="resolution" value="504.1077" units="1/cm"/>
          <inkml:channelProperty channel="T" name="resolution" value="1" units="1/dev"/>
        </inkml:channelProperties>
      </inkml:inkSource>
      <inkml:timestamp xml:id="ts0" timeString="2022-01-28T12:52:37.076"/>
    </inkml:context>
    <inkml:brush xml:id="br0">
      <inkml:brushProperty name="width" value="0.05292" units="cm"/>
      <inkml:brushProperty name="height" value="0.05292" units="cm"/>
      <inkml:brushProperty name="color" value="#FF0000"/>
    </inkml:brush>
  </inkml:definitions>
  <inkml:trace contextRef="#ctx0" brushRef="#br0">3632 6065 0,'0'0'15,"0"0"-15,0 0 0,0 0 16,0 0-16,0 0 16,19 20-16,13 10 0,10 11 15,1 3-15,6 4 16,-6-1-16,8 4 15,3 2-15,0 4 0,5 4 16,3 5-16,6 5 16,21 27-16,14 11 0,-5-2 15,-6 0-15,2-1 16,8 4-16,-2 0 0,7-4 16,-5 7-16,10 2 15,9 10-15,16 8 0,2 3 16,-4-2-16,0-1 15,-5 6-15,0 3 0,7 0 16,-1 7-16,10 5 16,2 9-16,-4-6 0,-4 6 15,8 0-15,10 6 16,-5-3-16,-2 2 16,1-2-16,-1 0 0,3 3 15,-3-3-15,6 3 16,-7-4-16,9 5 0,-9-11 15,8 7-15,-10 4 16,2-2-16,2-2 0,2 0 16,-6-3-16,-5-2 15,-4-8-15,-11-5 0,-1-2 16,-2 2-16,0-1 16,-10 2-16,-2-6 0,-3-5 15,-5-7-15,-1 0 16,-3 7-16,-6-5 15,0-5-15,-1-3 0,5-1 16,-13-2-16,-3-12 0,-6-1 16,-4-3-16,-3-5 15,-6-12-15,-7-12 16</inkml:trace>
  <inkml:trace contextRef="#ctx0" brushRef="#br0" timeOffset="2350.25">7400 5868 0,'0'0'0,"0"0"16,0 0-16,0 0 0,0 0 15,18 10-15,14 1 16,12 10-16,-7 0 0,-2 0 15,-6-1-15,8 4 16,-2 2-16,3 7 16,10 12-16,-5-1 0,6 4 15,-2 8-15,4-2 0,-1 2 16,3 3-16,3 0 16,1 6-16,2 0 15,3 7-15,6 2 0,24 23 16,18 13-1,-3-1-15,-7-5 0,2-2 0,-5-5 16,7 0-16,-7 2 16,8 1-16,-8 2 0,7-2 15,3 0-15,6 5 16,-7 3-16,7-1 0,8 8 16,-3 2-16,10 1 15,-4 0-15,4 1 16,-1 3-16,-2-4 0,-1-3 15,0-2-15,1 6 16,-1 5-16,-1 0 0,-5 4 16,4 2-16,2 4 0,6 2 15,-6-3-15,-2-8 16,-9-4-16,-1 0 16,7 7-16,-3 2 0,3 1 15,-4 2-15,-12-8 16,-2-4-16,-4-9 0,-4 1 15,-1-1-15,-1 8 16,1 1-16,3-3 0,1-3 16,-4-1-16,-7-5 15,-5-6-15,-12 1 0,-5-12 16,-8-5-16,6-5 16,-8 1-16,-4-3 0,-9-15 15,-2-5-15,6 2 16,-5 0-16,2 0 15,-2-3-15,2 0 0,-5-2 16,-36-57-16,36 57 16,0-1-16</inkml:trace>
  <inkml:trace contextRef="#ctx0" brushRef="#br0" timeOffset="3315.59">11843 14552 0,'0'0'16,"0"0"-16,0 0 0,0 28 16,0 19-16,0 24 15,0-8-15,0-5 16,0-2-16,0-56 0,0 0 15,0 54-15,0-54 0,0 0 16,5 59-16,-5-59 16,0 0-16,0 0 15,4 48-15,-4-48 0,0 0 16,-4 29-16,4-29 16,-5 6-16,-2-12 0,2-15 15,2-5-15,3-6 16,0-10-16,6-2 0,3-8 15,3-9-15,6-5 16,-1 2-16,4 1 16,0 7-16,-1 6 0,4 5 15,3 4-15,-3 10 16,3 0-16,-27 31 0,33-27 16,-33 27-16,35-27 15,-35 27-15,40-15 0,6 10 16,-4 8-16,-42-3 15,37 20-15,-7 16 0,0 8 16,-30-44-16,29 63 16,-5 1-16,-24-64 0,25 69 15,-9-4-15,-16-65 16,0 0-16,19 62 0,-19-62 16,8 62-16,-8-62 15,0 0-15,0 0 16,3 54-16,-3-54 0,-18 40 15</inkml:trace>
  <inkml:trace contextRef="#ctx0" brushRef="#br0" timeOffset="3561.13">11893 14701 0,'0'0'0,"0"0"16,0 0-16,0 0 0,0 0 16,0 0-16,0 0 15,21-3 1,20-12-16,21 1 0,-6-4 0,-5 6 16,-6 3-16,-6 3 15,-39 6-15,38-6 0,-38 6 16,39-9-16,-1-3 0</inkml:trace>
  <inkml:trace contextRef="#ctx0" brushRef="#br0" timeOffset="4144.16">12723 14298 0,'0'0'0,"0"0"16,0 0-16,0 0 0,0 0 15,0 0-15,0 0 16,0 0-16,0 27 16,0 19-16,0 23 15,0-4-15,0-11 0,-6 2 16,6-56-16,-3 56 0,3-56 15,-12 62-15,12-62 16,0 0-16,0 0 0,-9 56 16,9-56-16,-8 33 15,8-33-15,-3 6 0,0-18 16,-1-11-16,4-9 16,4-8-16,2-10 0,5-15 15,5-5-15,8-11 16,3 4-16,1 6 15,6 8-15,1 5 0,0 6 16,0 11-16,1 9 0,-36 32 16,36-21-16,5 6 15,-41 15-15,45-3 16,-45 3-16,40 12 0,-2 18 16,-13 11-16,-7 10 15,-10 11-15,-11 0 0,-5 3 16,8-65-16,-21 69 15,-12-1-15,-4-3 0,-9-6 16,0-8-16,46-51 16,-51 44-16,51-44 0,-53 38 15,53-38-15,0 0 16,-54 27-16,54-27 0,-53 9 16</inkml:trace>
  <inkml:trace contextRef="#ctx0" brushRef="#br0" timeOffset="4843.2">14277 13990 0,'0'0'16,"0"0"-16,0 0 0,0 0 15,0 0-15,0 0 16,0 32-16,-8 32 0,6 18 16,-7-9-16,1-7 15,-5-2-15,13-64 0,-14 66 16,14-66-16,-18 61 15,18-61-15,0 0 16,0 0-16,-18 52 0,18-52 16,-15 38-16,10-22 15,5-16-15,-3-7 0,6-17 16,5-13-16,11-8 16,5-9-16,11-17 0,3 0 15,4-1-15,2 5 16,0 7-16,-2 7 0,2 11 15,-2 10-15,3 6 16,-2 8-16,-43 18 0,40-3 16,-5 6-16,3 9 15,-3 8-15,-1 7 0,-11 11 16,-2 8-16,-6 4 16,-10 11-16,-2 4 15,1 1-15,-4-66 0,0 65 16,0-65-16,-7 62 15,7-62-15,-14 61 0,14-61 16,-21 54-16,-11-12 0</inkml:trace>
  <inkml:trace contextRef="#ctx0" brushRef="#br0" timeOffset="5056.05">14466 14375 0,'0'0'16,"0"0"-16,24 0 16,23 0-16,21 0 0,-6 0 15,-6 0-15,-5-6 16,-4 0-16</inkml:trace>
  <inkml:trace contextRef="#ctx0" brushRef="#br0" timeOffset="5624.49">15281 13951 0,'0'0'0,"0"0"16,0 0-16,0 0 15,-8 29-15,-5 28 16,-8 24-16,1-11 0,20-70 16,-21 69-16,3-8 15,0 2-15,18-63 0,0 0 16,-17 59-16,17-59 15,0 0-15,0 0 0,-15 56 16,15-56-16,-12 40 16,12-40-16,0 8 0,3-20 15,10-9-15,-2-11 16,6-7-16,6-11 0,14-19 16,7-4-16,0-5 15,1 1-15,5 6 0,4 9 16,-1 11-16,-53 51 15,60-38-15,-60 38 16,64-30-16,-64 30 0,69-11 16,-10 14-16,-11 12 0,-20 8 15,-9 4-15,-11 8 16,-11 7-16,-8 5 16,-13 4-16,-11 8 0,-7-3 15,-2-3-15,-6-2 16,-1 2-16,0-5 0,-1-4 15,1-5-15,51-39 16,-51 32-16,1 4 0,50-36 16,-47 29-16,47-29 15,-45 27-15,1-15 0</inkml:trace>
  <inkml:trace contextRef="#ctx0" brushRef="#br0" timeOffset="5889.94">16135 14414 0,'0'0'15,"0"0"-15,0 0 16,0 0-16,0 0 0,0 26 16,5 28-16,-2 17 0,-6-9 15,-2-9-15,-7-2 16,-9-14-16,0-12 0</inkml:trace>
  <inkml:trace contextRef="#ctx0" brushRef="#br0" timeOffset="65121.57">8773 11024 0,'0'0'0,"0"0"0,0 0 16,0 0-16,0 0 15,0 0-15,0 0 0,0 0 16,0 0-16,0 0 15,0 0-15,0 0 0,0 0 16,0 0-16,0 0 16,0 0-16,0 0 15,0 0-15,0 0 0</inkml:trace>
  <inkml:trace contextRef="#ctx0" brushRef="#br0" timeOffset="65688.47">8375 11096 0,'0'0'0,"0"0"15,0 0-15,0 0 0,0 0 16,0 0-16,0 0 16,-4073 0-16,8146 0 0,-4073 0 15,0 0-15,0-4 16,-5-16-16,-2-16 0</inkml:trace>
  <inkml:trace contextRef="#ctx0" brushRef="#br0" timeOffset="65894.22">8292 10689 0,'0'0'15,"0"0"-15,0 0 0,0 0 16,0 0-16,3-3 16,6-11-16,6-1 0,-3-3 15,3 7-15,-4-2 16,-8 4-16,-6 0 0,-3 1 16</inkml:trace>
  <inkml:trace contextRef="#ctx0" brushRef="#br0" timeOffset="66055.28">8393 10555 0,'0'0'0,"0"0"0,0 0 16,0 0-16,0 0 16,0 0-16,0 0 0,0 0 15,0 0-15,0 0 16,0 0-16</inkml:trace>
  <inkml:trace contextRef="#ctx0" brushRef="#br0" timeOffset="66238.14">8393 10555 0,'0'0'0,"0"0"0,0 0 16,0 0-16,0 0 0,0 0 15,0 0-15,0 0 16,0 0-16,0 0 16,0 0-16,0 0 0,0 0 15</inkml:trace>
  <inkml:trace contextRef="#ctx0" brushRef="#br0" timeOffset="66385.03">8346 10292 0,'0'0'15,"0"0"-15,0 0 0,0 0 16,0 0-16,0 0 16,0 0-16,0 0 0,0 0 15,0 0-15,-7-18 16,2-30-16</inkml:trace>
  <inkml:trace contextRef="#ctx0" brushRef="#br0" timeOffset="66578.72">8292 10114 0,'0'0'0,"0"0"16,0 0-16,0 0 15,0 0-15,0 0 0,0 0 16,0 0-16,0 0 16,0 0-16,0 0 0,0 0 15,0 0-15,0 0 16,0 0-16,0 0 0,0 0 15,0 0-15,0 0 16</inkml:trace>
  <inkml:trace contextRef="#ctx0" brushRef="#br0" timeOffset="66763.2">8292 10114 0,'0'0'15,"0"0"-15,0 0 0,0 0 16,0 0-16,0 0 16,0 0-16,0 0 0,0 0 15,0 0-15,0 0 16,30 7-16,53-2 0</inkml:trace>
  <inkml:trace contextRef="#ctx0" brushRef="#br0" timeOffset="66909.67">8734 10221 0,'0'0'0,"0"0"15,0 0-15,0 0 0,0 0 16,0 0-16,0 0 16,15 0-16,14-6 0,6 1 15</inkml:trace>
  <inkml:trace contextRef="#ctx0" brushRef="#br0" timeOffset="67417.73">9010 10182 0,'0'0'0,"0"0"15,0 0-15,0 0 16,0 0-16,0 0 0,17 0 16,13 0-16,12 0 0,-7-8 15,1-8-15,-6 5 16,-4-4-16,-9 9 15,-1 1-15,-8 2 0,0 3 16,8 0-16,1 3 16,-7 0-16,-2 2 0,-5-2 15,3 0-15,0 0 16,1-3-16,4 0 0,5-3 16,-3 0-16,2 3 15,-15 0-15,22-3 0,-22 3 16,0 0-16,26-3 15,-26 3-15,0 0 0,33-5 16,-33 5-16,43-3 16,-86 6-16,43-3 15,73-10-15,-73 10 0,0 0 16,0 0-16,48-3 16,-48 3-16,0 0 0,41 3 15,-41-3-15,0 0 16,48 0-16,-48 0 0,0 0 15,51 7-15,-51-7 16,0 0-16,0 0 0,58 3 16,-58-3-16,0 0 15,0 0-15,57 5 0,-57-5 16,0 0-16,0 0 16,51 3-16,-51-3 0,43-3 15,-4-5-15</inkml:trace>
  <inkml:trace contextRef="#ctx0" brushRef="#br0" timeOffset="67705.56">10551 10147 0,'0'0'0,"0"0"0,0 0 16,0 0-16,0 0 15,0 0-15,0 0 0,15 0 16,14-7-16,12 2 16,-5 2-16,-3 0 0,-4 0 15,-6 3-15,-1 0 16,-4 0-16,-4 0 0,-1 0 16,1 0-16,-3 3 15,5-3-15,-11 3 16,5 0-16,-4-3 0,2 0 15,1 0-15,-3-6 16</inkml:trace>
  <inkml:trace contextRef="#ctx0" brushRef="#br0" timeOffset="67870.11">11187 10100 0,'0'0'0,"0"0"15,0 0-15,0 0 0,0 0 16,0 0-16,0 0 16,0 0-16,16 0 0,11 0 15,13 0-15</inkml:trace>
  <inkml:trace contextRef="#ctx0" brushRef="#br0" timeOffset="68171.78">11555 10138 0,'0'0'0,"0"0"0,0 0 0,0 0 16,0 0-16,0 0 15,0 0-15,13 0 16,6 0-16,15 0 0,-9 0 16,0 0-16,-1 0 0,-7 6 15,1-3-15,-2 6 16,-5 0-16,1 0 15,-3-1-15,-1-2 0,-5 0 16,1-6-16,-1 3 16,-3 0-16,2 0 0,-2-3 15,3 3-15,0 1 16,1-4-16,4 0 0,1 0 16,2-4-16,1 1 15,0-3-15,3 1 0</inkml:trace>
  <inkml:trace contextRef="#ctx0" brushRef="#br0" timeOffset="68226.25">11960 10194 0,'0'0'16</inkml:trace>
  <inkml:trace contextRef="#ctx0" brushRef="#br0" timeOffset="82746.3">2678 6011 0,'0'0'16,"0"0"-16,0 0 0,0 0 16,0 0-16,0 0 15,0 0-15,0 0 16,0 0-16,0 0 0,0 0 16,0 0-1,0 0-15,-5 35 0,-1 34 16,-7 22-16,5-11 0,8-80 15,-6 70-15,4-12 16,2-58-16,0 0 16,0 0-16,-4 47 0,-5-14 15,9-33-15,0 0 16,-14 21-16,14-21 0,-16 6 16,-2-18-16,1-12 15,2-11-15,3-7 0,6-8 16,-3-16-16,6-2 15,3-3-15,10 1 16,-2 1-16,7 9 0,2 5 16,5 10-16,-5 9 0,1 7 15,3-1-15,3 6 16,-4 10-16,1-2 0,-2 11 16,-8 2-16,1 9 15,-3 6-15,-1 8 16,-2 4-16,-9 6 0,-2 2 15,-7 4-15,-6 2 16,-3-5-16,1-1 0,-4-4 16,0-5-16,0-8 15,-3-6-15,4-12 0</inkml:trace>
  <inkml:trace contextRef="#ctx0" brushRef="#br0" timeOffset="83342.5">2886 5881 0,'0'0'16,"0"0"-16,0 0 15,0 0-15,0 0 0,12-13 16,5-7-16,10-4 16,-6 10-16,0-1 0,-1 2 15,1 8-15,-3-1 16,0 6-16,-3 2 0,-4 2 15,-1 4-15,-2 7 16,-2 1-16,-6 4 0,-3 7 16,-2-1-16,-8 5 15,1-2-15,-1 3 0,2-5 16,0 3-16,6-7 16,-2 1-16,3-4 15,8-2-15,3 0 0,1-6 16,0 0-16,8-6 15,-5-3-15,5-6 0,-2-6 16,2-6-16</inkml:trace>
  <inkml:trace contextRef="#ctx0" brushRef="#br0" timeOffset="83933.72">2727 5063 0,'0'0'0,"0"0"15,0 0-15,0 0 16,0 0-16,0 0 0,0 0 16,-8 21-16,5 15 15,-2 11-15,-1-9 0,6-9 16,-3-4-16,3-11 16,0-5-16,0-4 15,-2-5-15,-11-8 0,2-10 16,2-2-16,6-7 0,3-5 15,3-14-15,3-6 16,-1-16-16,4-7 16,4 4-16,-5 3 0,3 6 15,-11 62-15,19-58 16,-19 58-16,24-51 0,-24 51 16,27-49-16,-27 49 15,38-40-15,-38 40 0,41-28 16,-41 28-16,35-11 15,-35 11-15,27 3 16,-5 15-16,-17 8 0,-8 6 16,-6 2-16,-3 4 0,-6-3 15,1 1-15,-7-4 16,6-2-16,-2-3 0,2-6 16,-3-7-16,0-4 15,1-5-15,2-5 16,-4-9-16,6-3 0</inkml:trace>
  <inkml:trace contextRef="#ctx0" brushRef="#br0" timeOffset="84440.95">2945 4417 0,'0'0'0,"0"0"15,0 0-15,0 0 0,0 0 16,18-3-16,17-18 16,5-3-16,-8 1 0,-5 8 15,0 3-15,-1-2 16,0 4-16,1 1 0,-3 7 15,-7 2-15,-2 2 16,-6 4-16,-3-3 0,0 4 16,-8-2-16,-2 5 15,-8 1-15,1 4 16,-1 0-16,-6-1 0,2 1 16,2-3-16,-1 3 15,6-4-15,1 1 0,5-2 16,6 1-16,3 4 15,-1 3-15,4-3 0,1 3 16,-2-3-16,-2 2 16,3 4-16,-3-3 0,-3-4 15,0-2-15,-6-2 16,0 1-16,1-1 0,-5 1 16,-2-2-16,-5-3 15,1-2-15,-1 3 0,1-4 16,-4-3-1,-1-3-15</inkml:trace>
  <inkml:trace contextRef="#ctx0" brushRef="#br0" timeOffset="85182.2">2651 3212 0,'0'0'16,"0"0"-16,0 0 0,0 0 16,0 0-16,0 0 15,0 29-15,0 24 0,0 21 16,0-8-16,0-13 15,0-8-15,0-7 16,0-38-16,-5 38 0,5-38 16,0 0-16,-8 35 15,8-35-15,0 0 0,-16 24 16,5-18-16,4-12 16,5-6-16,-5-8 0,4-9 15,0-4-15,3-8 16,-2-10-16,2-11 15,0 0-15,2-1 0,4 3 16,3 2-16,6 7 0,4 4 16,4 6-16,0 13 15,7 5-15,2 0 0,11 2 16,-3 3-16,9 6 16,1 3-16,-50 9 0,64-5 15,-7 7-15,-57-2 16,51 12-16,-16 11 15,-16 8-15,-8 2 0,-9-2 16,-7 5-16,-11-1 16,-3 1-16,-11-3 0,-6-1 15,-6-3-15,-12 4 16,4-1-16,0-5 0,3 0 16,2-3-16,7-3 15,8-12-15,3-1 0,3-4 16,1-8-16</inkml:trace>
  <inkml:trace contextRef="#ctx0" brushRef="#br0" timeOffset="85506.08">3384 2930 0,'0'0'16,"0"0"-16,0 0 0,0 0 15,-27 18-15,-12 5 0,-5 9 16,11 2-16,10-5 16,10-2-16,8-1 0,10-5 15,8-6-15,8-3 16,8-3-16,7-3 0,5-4 15,6-4-15,4-2 16,6-1-16,-1-1 16,-6 0-16,-8 0 0,-9-3 15,-10 0-15,-2-3 16,-6 0-16</inkml:trace>
  <inkml:trace contextRef="#ctx0" brushRef="#br0" timeOffset="85684.58">3644 3095 0,'0'0'0,"0"0"16,0 0-16,0 0 16,0 0-16,-5 10 0,-2 10 15,-4 12-15,2 4 16,3-3-16,3-3 16,0 5-16,-3 0 0,1 5 15,-2-2-15,5-3 16,-2-3-16,-5-2 0</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84.93042" units="1/cm"/>
          <inkml:channelProperty channel="Y" name="resolution" value="504.1077" units="1/cm"/>
          <inkml:channelProperty channel="T" name="resolution" value="1" units="1/dev"/>
        </inkml:channelProperties>
      </inkml:inkSource>
      <inkml:timestamp xml:id="ts0" timeString="2022-01-28T13:05:29.458"/>
    </inkml:context>
    <inkml:brush xml:id="br0">
      <inkml:brushProperty name="width" value="0.05292" units="cm"/>
      <inkml:brushProperty name="height" value="0.05292" units="cm"/>
      <inkml:brushProperty name="color" value="#FF0000"/>
    </inkml:brush>
  </inkml:definitions>
  <inkml:trace contextRef="#ctx0" brushRef="#br0">12160 12082 0,'0'0'0,"0"0"15,0 0-15,0 0 16,0 0-16,0 0 0,0 0 16,0 0-16,0 0 15,0 0-15,0 0 0,2 8 16,8 1-16,4 3 15,-7-6-15,-1 0 16,-4-2-16,1-4 0,1 0 16,-1 2-16,-1 1 15,1-3-15,-3 3 0,3-3 16,3 3-16,0 0 16,3 0-16,6 0 0,5-1 15,3-2-15,4 0 16,10 0-16,4 0 0,6-2 15,10-1-15,11 0 16,7 3-16,-2-3 16,5 0-16,1 3 0,-2 0 15,-3 0-15,-74 0 16,75-3-16</inkml:trace>
  <inkml:trace contextRef="#ctx0" brushRef="#br0" timeOffset="699.71">13007 11841 0,'0'0'0,"0"0"15,0 0-15,33 10 16,29-1-16,27 11 16,-12-2-16,-3 3 0,10 0 15,-1 3-15,3-1 16,-3 4-16,3-4 0,-9 1 15,-6 0-15,-12 0 16,-59-24-16,50 26 0,-50-26 16,36 30-16,-25-4 15,-13-2-15,-13-3 0,-11 0 16,-14-4-16,-3 1 16,-11 0-16,-16 0 0,-3 0 15,3-2-15,-4-3 16,1-1-16,3 3 15,70-15-15,-67 12 0,-9-4 16</inkml:trace>
  <inkml:trace contextRef="#ctx0" brushRef="#br0" timeOffset="33565.68">21701 11157 0,'0'0'0,"0"0"16,0 0-16,24 0 15,25 0-15,23-6 16,-13 1-16,-5 1 0,-3 1 16,-8 3-16,2 7 15,-45-7-15,53 5 0,-53-5 16,59 3-16,6-3 16,-65 0-16,69 6 0,-69-6 15,74 7-15,-74-7 16,67 5-16,-67-5 0,0 0 15,73 3-15</inkml:trace>
  <inkml:trace contextRef="#ctx0" brushRef="#br0" timeOffset="34086.21">22318 10983 0,'0'0'0,"0"0"16,0 0-16,0 0 15,0 0-15,0 0 0,26 0 16,21 0-16,22 0 16,-4 0-16,-3 6 0,-3-1 15,3 9-15,0 4 16,-6 3-16,-2 0 16,0 3-16,-54-24 0,54 27 15,-54-27-15,0 0 16,0 0-16,44 32 0,-44-32 15,20 36-15,-20-36 16,-6 33-16,-17-10 0,23-23 16,-35 24-16,-16-4 15,-14 5-15,-3-5 0,1-2 16,3-4-16,4-2 16,5 4-16,1-1 0,10-4 15,44-11-15,0 0 16,-37 8-16,37-8 15,-32 7-15,2-1 0,6-9 16,10 0-16,2-6 0</inkml:trace>
  <inkml:trace contextRef="#ctx0" brushRef="#br0" timeOffset="34876.89">23450 11024 0,'0'0'0,"0"0"15,0 0-15,12 9 0,8 2 16,3 17-16,-12-2 16,-11 1-16,-8-4 0,0 4 15,-7 3-15,-3-1 16,1-2-16,-5 6 0,2-7 15,-4 1-15,-2-3 16,26-24-16,0 0 0,-30 21 16,30-21-16,0 0 15,0 0-15,-29 12 16,-1-7-16,6-10 0,5-7 16,8-7-16,3-4 15,8-7-15,3-3 0,8-5 16,2-6-16,6-1 15,8-1-15,6-6 0,3 5 16,3 8-16,-1 4 16,3 5-16,0 7 0,2 8 15,-3 3-15,9 6 16,-6 4-16,-43 2 0,46 0 16,-2 5-16,-3 4 15,-41-9-15,32 18 0,-32-18 16,24 20-16,-12 4 15,-5 0-15,-11 3 16,-5-7-16,-5 1 0,-7 0 16,-4-3-16,0 0 0,-5-4 15,0-2-15,1-2 16,2 1-16,3-2 16,7 3-16,1-1 0,11 1 15,7 6-15,10 0 16,12 5-16,8 4 0,14 3 15,13 2-15,6 4 16,-2 0-16,-1-4 0,-62-32 16,52 35-16,-52-35 15,0 0-15,42 36 0,-18-6 16</inkml:trace>
  <inkml:trace contextRef="#ctx0" brushRef="#br0" timeOffset="39784.11">22122 11426 0,'59'-2'0,"39"-7"0,62 1 16,14-5-16,10 8 15,-3 5-15,-8 5 0,-17-2 16,-17 0-16,-18 1 16,-121-4-16,102 0 0,-102 0 15,71-4-15,-35-2 16,-34-12-16,-22 1 0,-12-7 15,-14 4-15,-13-4 16,-30-6-16,-17 0 0,-40-5 16,-29-4-16,-4 4 15,3 9-15,39 10 0,31 14 16,25 2-16,35 0 16,16 0-16,17 0 15,17 2-15,16 1 0,23 3 16,27 1-16,43 4 15,56 4-15,59 5 0,30 5 16,-9-2-16,-21-2 16,-23-1-16,-19-5 0,-17 3 15,-30-1-15,-20-1 16,-119-16-16,93 18 0,-93-18 16,49 11-16,-28-2 15,-29-3-15</inkml:trace>
  <inkml:trace contextRef="#ctx0" brushRef="#br0" timeOffset="40375.34">21117 14550 0,'0'0'0,"0"0"0,0 0 16,0 0-16,0 0 16,0 0-16,29 0 0,32 0 15,30-6-15,1 0 16,2 0-16,-1 0 15,1-4-15,-5 5 0,0 2 16,-89 3-16,83 0 0,-83 0 16,0 0-16,0 0 15,80-3-15,-26 0 0,-24-5 16</inkml:trace>
  <inkml:trace contextRef="#ctx0" brushRef="#br0" timeOffset="40791.92">21701 14283 0,'0'0'0,"0"0"0,30 6 15,29-3-15,26 3 0,-1 3 16,-4-3-16,-10 6 16,-1 3-16,-7 3 0,-5-5 15,2 6-15,-3-2 16,-2 1-16,-54-18 16,53 18-16,-53-18 0,47 23 15,-47-23-15,33 30 16,-27 0-16,-15-6 0,-12 6 15,-8-1-15,-13-2 16,-9 0-16,-16 5 0,-1-2 16,-7 2-16,1-2 15,1-1-15,0 3 0,9-5 16,4 0-16,60-27 16,-50 24-16,50-24 0,0 0 15,0 0-15,-48 29 16</inkml:trace>
  <inkml:trace contextRef="#ctx0" brushRef="#br0" timeOffset="41675.91">23052 14615 0,'0'0'0,"0"0"16,0 0-16,0 29 0,-6 25 16,3 19-16,-2-13 15,-1-7-15,6-8 16,-4-6-16,4-7 0,0-32 16,0 0-16,0 0 15,0 30-15,0-30 0,0 20 16,-3-13-16,1-17 15,4-4-15,5-10 0,1-3 16,4-5-16,0-7 16,2-8-16,8-3 0,4-16 15,1 1-15,0 3 16,6 3-16,-4-5 0,9 9 16,1 5-16,0 5 15,8 7-15,0 5 0,3 7 16,7 5-16,2 6 15,1 6-15,-1 6 0,-3 6 16,-3 9-16,-53-12 16,46 15-16,-46-15 15,32 24-15,-11 5 0,-12 6 16,-9-35-16,-6 37 16,-13-2-16,-13-3 0,-6-5 15,-10 0-15,48-27 16,-65 26-16,-6-2 0,-3-3 15,5-1-15,7-2 16,12 3-16,14 0 0,18 0 16,13 3-16,13 5 15,13 3-15,12 3 0,14 10 16,18 5-16,13 4 16,1 2-16,28 9 0,-1 1 15,-4-7-15,-19-5 16,-12-16-16</inkml:trace>
  <inkml:trace contextRef="#ctx0" brushRef="#br0" timeOffset="62403.01">22850 13684 0,'0'0'0,"0"0"16,0 0-16,3-16 0,16-20 15,1-6-15,3 6 16,-1 7-16,-1-4 0,-1-3 16,-20 36-16,18-41 15,-18 41-15,15-47 16,-6-9-16,-6-13 0,-3 4 16,-3 3-16,-4 0 15,2-1-15,-4 4 0,3-4 16,1 5-16,1-5 15,4 0-15,-3-1 0,6-2 16,-3 66-16,4-70 16,-2-1-16,4 0 0,-1 5 15,-5 66-15,4-65 16,-4 65-16,8-59 0,-8 59 16,10-63-16,-1 2 15</inkml:trace>
  <inkml:trace contextRef="#ctx0" brushRef="#br0" timeOffset="62953.36">22394 12435 0,'0'0'0,"0"0"0,0 0 15,0 0-15,13-16 16,9-7-16,11-11 15,-3 8-15,3 0 0,5-1 16,0 1-16,4 2 16,2-6-16,10 1 0,-4-4 15,-2 6-15,2 1 16,0 2-16,-1-3 0,-49 27 16,52-26-16,-52 26 15,60-24-15,2 1 0,-62 23 16,64-13-16,-64 13 15,63 0-15,-6 13 0,-57-13 16,47 23-16,-12 9 16,-8 4-16,-27-36 0,21 38 15,0 7-15,-21-45 16,19 50-16,-19-50 16,19 56-16,-19-56 0,18 60 15,-18-60-15,22 58 16,-22-58-16,0 0 0,16 63 15,-16-63-15,0 0 16,13 69-16</inkml:trace>
  <inkml:trace contextRef="#ctx0" brushRef="#br0" timeOffset="64091.06">23916 13762 0,'0'0'0,"0"0"16,0 0-16,0 0 0,0 0 15,0 0-15,0 0 16,0 0-16,0 0 0,0 0 15,0 0-15,0 0 16,0 0-16,0 0 0,0 0 16,0 0-16,0 0 15,0 0-15,0 0 16,0 0-16,0 0 0,0 0 16,0 0-16,0 0 15,0 0-15,0 0 0,0 0 16,0 0-16,0 0 15,0-9-15,5-9 0,1-12 16,-1 4-16,-5-3 16,-3-2-16,3 5 0,-2-5 15,2 6-15,-3-5 16,3 3-16,0 0 0,-3 1 16,3 26-16,-3-30 15,3 30-15,-2-36 16,2 36-16,0 0 0,-4-35 15,4 35-15,0 0 0,-7-44 16,7 44-16,-5-52 16</inkml:trace>
  <inkml:trace contextRef="#ctx0" brushRef="#br0" timeOffset="64761.56">23624 13208 0,'0'0'16,"0"0"-16,0 0 15,0 0-15,0 0 0,0 0 16,13-3-16,6-12 16,15-6-16,-14 3 0,-1 0 15,-2 4-15,-2 2 16,2 0-16,-2 0 16,3 0-16,-1-2 0,1 2 15,-2 0-15,-2 3 16,4 0-16,-4 0 0,5 3 15,-6 1-15,6 5 16,-8-4-16,-11 4 0,16 0 16,-16 0-16,15 0 15,-15 0-15,15 6 0,-15-6 16,0 0-16,18 15 16,-18-15-16,14 24 0,-14-24 15,15 32-15,-15-32 16,0 0-16,0 0 15,17 36-15,-17-36 0,0 0 16,0 0-16,16 42 16,-16-42-16,0 0 0,0 0 15,14 44-15,-14-44 16,0 0-16,0 0 0,15 40 16</inkml:trace>
  <inkml:trace contextRef="#ctx0" brushRef="#br0" timeOffset="68863.48">12223 13157 0,'0'0'0,"0"0"16,0 0-16,0 0 0,0 0 15,0 0-15,0 0 16,0 0-16,0 0 16,0 0-16,0 0 0,0 0 15,0 0-15,17 0 16,18-6-16,18 1 0,1 1 16,0 1-16,5-3 15,-3 1-15,-3 2 0,6 0 16,6 0-1,-2 3-15,6 0 0,-2 0 0,8 3 16,-8 0-16,0 5 16,-67-8-16,65 9 0,-65-9 15,77 4-15</inkml:trace>
  <inkml:trace contextRef="#ctx0" brushRef="#br0" timeOffset="69610.13">13069 12887 0,'0'0'0,"0"0"16,0 0-16,27 10 16,27 1-16,21 10 0,-13 0 15,-9-4-15,0-1 16,-3 1-16,-2 4 0,-3-3 15,-45-18-15,38 18 16,-38-18-16,0 0 0,0 0 16,27 21-16,-10 2 15,-17-23-15,0 27 0,-17-1 16,-16 0-16,-7 2 16,-6-6-16,-13 6 15,-7-4-15,-1-3 0,-2-1 16,0 4-16,2 0 15,2 2-15,2-2 0,63-24 16,-62 24-16,62-24 16,-59 26-16,59-26 0,-60 30 15</inkml:trace>
  <inkml:trace contextRef="#ctx0" brushRef="#br0" timeOffset="112242.7">22077 9282 0,'0'0'16,"0"0"-16,0 0 0,15 18 15,8 4-15,10 9 0,-9-8 16,0 5-16,-7-2 16,5 1-16,-5 3 15,1-1-15,-3 0 0,-3 4 16,-12-33-16,11 39 16,-5 5-16,-2 6 0,-4 10 15,-4-3-15,-5-2 16,1 5-16,-2-7 0,10-53 15,-5 59-15,5-59 16,-12 59-16,12-59 0,0 0 16,-12 64-16,12-64 15,-15 58-15,0-2 0</inkml:trace>
  <inkml:trace contextRef="#ctx0" brushRef="#br0" timeOffset="112720.05">21796 10349 0,'0'0'0,"0"0"16,0 0-16,0 0 16,0 0-16,12 17 0,11 16 15,6 5-15,-5-5 16,-3 0-16,0 2 0,0 1 15,-1-4-15,-20-32 16,21 30-16,-21-30 0,30 29 16,-30-29-16,38 18 15,4-9-15,2-9 0,4-12 16,-1-8-16,7-7 16,3-9-16,2-6 0,0-2 15,0-4-15,3-2 16,-3 3-16,-6-1 15,1 4-15,-8-4 0,3 7 16,-49 41-16,44-45 16,-5 8-16</inkml:trace>
  <inkml:trace contextRef="#ctx0" brushRef="#br0" timeOffset="116034.73">11680 13857 0,'0'0'15,"0"0"-15,0 0 16,0 0-16,0 0 0,0 0 16,0 0-16,0 0 15,-18 0-15,-14 0 0,-16 0 16,0 0-16,4 0 15,-6 0-15,-4 0 0,-5 0 16,-11 0-16,-8 0 16,-8-4-16,3-4 0,5 2 15,-11 0-15,-2 3 16,-6 3-16,-31 0 16,-12-3-16,22-3 0,14 0 15,6-6-15</inkml:trace>
  <inkml:trace contextRef="#ctx0" brushRef="#br0" timeOffset="116592.4">10494 13430 0,'0'0'0,"0"0"0,0 0 16,-27 5-16,-16-1 15,-20 5-15,13 8 16,2 4-16,10 0 0,2-3 15,3-1-15,-2 3 16,-3 2-16,38-22 0,-48 27 16,-11 8-16,2-2 15,7 3-15,50-36 0,-39 35 16,39-35-16,-29 39 16,14-7-16,15-2 0,8-1 15,16 0-15,12-1 16,9-8-16,10 1 0,23 5 15,-2-1-15,7 1 16,-5 1-16,-1-1 0,-9-5 16</inkml:trace>
  <inkml:trace contextRef="#ctx0" brushRef="#br0" timeOffset="126994.98">24433 10669 0,'0'0'15,"0"0"-15,0 0 16,0 0-16,0 0 15,0 0-15,0 0 0,0 0 16,0 0-16,0 0 16,0 0-16,0 0 0,-9-4 15,-2-10-15,-8-1 0,8-3 16,-1 0-16,-3 9 16,1 4-16,-1 5 15,0 0-15,-3 5 0,-3 7 16,-2 6-16,-1 3 15,1 6-15,1 5 0,2 0 16,2 2-16,-3-2 16,21-32-16,-17 36 0,17-36 15,-22 38-15,22-38 16,0 0-16,-23 44 0,23-44 16,0 0-16,0 0 15,-30 51-15,30-51 0,-23 38 16,23-38-16,-18 18 15,18-18-15,-6-6 16,9-15-16,5-11 0,5-7 16,4-2-16,4-3 15,6-4-15,3-9 0,5 7 16,4 0-16,2 5 16,1 4-16,4 5 0,5 7 15,6-1-15,2 10 16,-2 4-16,-2 7 0,-4 6 15,-4 9-15,-10 6 16,-5 6-16,-2 2 0,-3 7 16,-7 3-16,-5 3 15,-4 3-15,-8 3 0,-6-2 16,-11 2-16,-7-4 16,-12 1-16,-5 0 0,-18 2 15,-6-6-15,-7-2 16,-2-3-16,-1 0 15,2-3-15,1-5 0,4-1 16,5-2-16,5 2 16,55-18-16,0 0 0,0 0 15,-57 15-15,-2-4 16</inkml:trace>
  <inkml:trace contextRef="#ctx0" brushRef="#br0" timeOffset="127458.56">25089 10692 0,'0'0'15,"0"0"-15,0 0 16,0 0-16,0 0 0,-24 0 16,-18-6-16,-17 0 15,5 4-15,11 2 0,0 5 16,13 8-16,7-2 16,11 1-16,10 5 15,7 1-15,8-3 0,1 3 16,5-3-16,10 2 0,1 7 15,5 0-15,0 3 16,-1 2-16,-5 1 16,-6 0-16,-5 2 0,-13-3 15,-7 2-15,-12-5 16,-10-2-16,-9 2 0,-11-5 16,-7 0-16,-14-3 15,0 2-15,-1-5 0,66-15 16,-65 15-1,65-15-15,-68 3 0,6-6 16</inkml:trace>
  <inkml:trace contextRef="#ctx0" brushRef="#br0" timeOffset="128092.72">24958 11496 0,'0'0'15,"0"0"-15,0 0 0,0 0 16,-9 23-16,-3 15 15,-5 13-15,4-7 16,1-11-16,0-13 0,1-4 16,2-5-16,0-2 15,-2-1-15,1-4 16,5-1-16,-4-10 0,6-4 16,3-6-16,3-7 15,6-6-15,3-5 0,5-7 16,4 0-16,6-2 0,8-9 15,4 2-15,5 7 16,1 3-16,-1 2 0,1 6 16,-45 33-16,44-26 15,-44 26-15,0 0 16,45-19-16,-45 19 0,29-8 16,-5 14-16,-13 3 15,-4 6-15,-10 2 0,-6 4 16,-3 0-16,0-1 15,-6-2-15,1 0 0,-1 0 16,-2-7-16,1 4 16,-2-2-16,4-5 0,1 1 15,0 0-15,3-1 16,4 5-16,4-1 0,5-3 16,5 2-16,6 4 15,5-3-15,6 4 16,3 1-16,5 0 0,0 1 15,2-2-15,-2 3 16,-30-19-16,32 18 0,-2 3 16</inkml:trace>
  <inkml:trace contextRef="#ctx0" brushRef="#br0" timeOffset="157753.84">14699 8897 0,'0'0'0,"0"0"0,0 0 16,19 14-16,8 13 16,5 11-16,0 10 15,1 5-15,0 4 0,-3 11 16,-1 2-16,-4 14 15,-2 8-15,-8 5 0,2 37 16,-10 29-16,-7 12 16,-3 2-16,-1-2 0,1-2 15,-11-2-15,-5 4 16,2-3-16,-1 5 0,3 4 16,-11 15-16,-5-3 15,2-4-15,6-3 0,0 1 16,-4 6-16,5-4 15,9-5-15,-1-7 16,6-13-16,0-5 0,8-4 16,0-7-16,8-15 15,-2-8-15,2-16 0,0-11 16,3-3-16</inkml:trace>
  <inkml:trace contextRef="#ctx0" brushRef="#br0" timeOffset="158777.04">12510 10743 0,'0'0'0,"0"0"16,29 0-16,28 0 0,32-7 15,-3 1-15,0 4 16,2-1-16,10 0 0,22 3 15,-5 0-15,0 0 16,4 0-16,-1 0 0,-8 3 16,0 2-16,-2 4 15,0 6-15,-17 6 16,-28-6-16,-63-15 0,0 0 16,0 0-16,65 15 15</inkml:trace>
  <inkml:trace contextRef="#ctx0" brushRef="#br0" timeOffset="159159.31">13814 10310 0,'36'0'16,"29"0"-16,26 0 15,13 0-15,27 8 0,-6 10 16,-10 12-16,-8 3 16,-7 3-16,-8 5 0,-18 0 15,-23-3-15,-51-38 16,38 39-16,-11 0 0,-15 0 15,-16-7-15,-10 0 16,-16 4-16,-11 3 0,-24 5 16,-16 1-16,-10-1 15,-40 9-15,-25 4 0,-11 3 16,9-2-16,18-2 16,23-8-16,13-1 0,10 3 15</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84.93042" units="1/cm"/>
          <inkml:channelProperty channel="Y" name="resolution" value="504.1077" units="1/cm"/>
          <inkml:channelProperty channel="T" name="resolution" value="1" units="1/dev"/>
        </inkml:channelProperties>
      </inkml:inkSource>
      <inkml:timestamp xml:id="ts0" timeString="2022-01-28T13:11:11.785"/>
    </inkml:context>
    <inkml:brush xml:id="br0">
      <inkml:brushProperty name="width" value="0.05292" units="cm"/>
      <inkml:brushProperty name="height" value="0.05292" units="cm"/>
      <inkml:brushProperty name="color" value="#FF0000"/>
    </inkml:brush>
  </inkml:definitions>
  <inkml:trace contextRef="#ctx0" brushRef="#br0">594 18277 0,'0'0'0,"0"0"0,0 0 16,0 0-16,0 0 15,0 0-15,0 0 16,0 0-16,0 0 0,0 0 16,0 0-16,0 0 15,0 0-15,0 0 0,0 0 16,0 0-16,0 0 16,0 0-16,0 0 0,0 0 15,0 0-15,0 0 16,0 0-16,0 0 0,0 0 15,0 0-15,0 0 16,0 0-16,0 0 0,0 0 16,0 0-16,0 0 15,0 0-15,0 0 0,0 0 16,0 0-16,0 0 16,0 0-16,0 0 0,0 0 15,0 0-15,0 0 16,0 0-16,0 0 0,0 0 15,0 0-15,0 0 16,0 0-16,0 0 16,0 0-16,0 0 0,0 0 15,0 0-15,0 0 16,0 0-16,0 0 0,0 0 16,0 0-16,0 0 15,-4073 0-15,8146 0 0,-4073 0 16,0 0-16,0 0 15,0 0-15,0 0 0</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84.93042" units="1/cm"/>
          <inkml:channelProperty channel="Y" name="resolution" value="504.1077" units="1/cm"/>
          <inkml:channelProperty channel="T" name="resolution" value="1" units="1/dev"/>
        </inkml:channelProperties>
      </inkml:inkSource>
      <inkml:timestamp xml:id="ts0" timeString="2022-01-28T13:13:41.532"/>
    </inkml:context>
    <inkml:brush xml:id="br0">
      <inkml:brushProperty name="width" value="0.05292" units="cm"/>
      <inkml:brushProperty name="height" value="0.05292" units="cm"/>
      <inkml:brushProperty name="color" value="#00B050"/>
    </inkml:brush>
  </inkml:definitions>
  <inkml:trace contextRef="#ctx0" brushRef="#br0">1703 17586 0,'-12'0'0,"-8"9"16,-13 0-16,-6 3 0,-1-6 15,0 1-15</inkml:trace>
  <inkml:trace contextRef="#ctx0" brushRef="#br0" timeOffset="473.94">2960 17743 0,'0'0'0,"0"0"16,0 0-16,0 0 16,0 0-16,-27-2 0,-23-13 15,-18 0-15,9 0 16,0 6-16,2 6 0,-2-2 15,-1 7-15,-5 1 16,-2 5-16,-6 3 0,0-6 16,2 7-16,-1-1 15,10 1-15,6 3 0,0-3 16,3 3 0,-4-1-16,6 2 0,1 4 15,50-20-15,0 0 0,-59 24 16</inkml:trace>
  <inkml:trace contextRef="#ctx0" brushRef="#br0" timeOffset="958.38">2851 17711 0,'0'0'0,"0"0"16,0 0-16,0 0 15,0 0-15,-27-3 16,-24-15-16,-11-2 0,5 1 16,1 5-16,-6 2 15,-3 0-15,-1 7 0,-1 5 16,2 3-16,-4-1 16,69-2-16,-68 0 0,-6-2 15</inkml:trace>
  <inkml:trace contextRef="#ctx0" brushRef="#br0" timeOffset="1622.87">3336 17616 0,'0'0'0,"0"0"16,0 0-16,0 0 0,-26-3 15,-25-12-15,-19 0 16,0 1-16,5 5 16,-2 7-16,-2-5 0,-5 10 15,-3 1-15,-1 4 16,-3 3-16,-9 2 0,1 5 16,-2-1-16,-1 4 15,8-3-15,8-3 0,-5 2 16,2 4-16,-1-3 15,3-4-15,3 7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3/18/2025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www.bbc.co.uk/news/uk-16473296"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4</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13</a:t>
            </a:fld>
            <a:endParaRPr lang="en-GB">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14</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15</a:t>
            </a:fld>
            <a:endParaRPr lang="en-GB">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17</a:t>
            </a:fld>
            <a:endParaRPr lang="en-GB">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19</a:t>
            </a:fld>
            <a:endParaRPr lang="en-GB">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20</a:t>
            </a:fld>
            <a:endParaRPr lang="en-GB">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21</a:t>
            </a:fld>
            <a:endParaRPr lang="en-GB">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22</a:t>
            </a:fld>
            <a:endParaRPr lang="en-GB"/>
          </a:p>
        </p:txBody>
      </p:sp>
    </p:spTree>
    <p:extLst>
      <p:ext uri="{BB962C8B-B14F-4D97-AF65-F5344CB8AC3E}">
        <p14:creationId xmlns:p14="http://schemas.microsoft.com/office/powerpoint/2010/main" val="24865254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23</a:t>
            </a:fld>
            <a:endParaRPr lang="en-GB"/>
          </a:p>
        </p:txBody>
      </p:sp>
    </p:spTree>
    <p:extLst>
      <p:ext uri="{BB962C8B-B14F-4D97-AF65-F5344CB8AC3E}">
        <p14:creationId xmlns:p14="http://schemas.microsoft.com/office/powerpoint/2010/main" val="24865254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24</a:t>
            </a:fld>
            <a:endParaRPr lang="en-GB">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5</a:t>
            </a:fld>
            <a:endParaRPr lang="en-GB">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25</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26</a:t>
            </a:fld>
            <a:endParaRPr lang="en-GB">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27</a:t>
            </a:fld>
            <a:endParaRPr lang="en-GB">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28</a:t>
            </a:fld>
            <a:endParaRPr lang="en-GB">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29</a:t>
            </a:fld>
            <a:endParaRPr lang="en-GB">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http://www.bbc.co.uk/news/uk-scotland-36936216</a:t>
            </a:r>
          </a:p>
        </p:txBody>
      </p:sp>
      <p:sp>
        <p:nvSpPr>
          <p:cNvPr id="4" name="Slide Number Placeholder 3"/>
          <p:cNvSpPr>
            <a:spLocks noGrp="1"/>
          </p:cNvSpPr>
          <p:nvPr>
            <p:ph type="sldNum" sz="quarter" idx="10"/>
          </p:nvPr>
        </p:nvSpPr>
        <p:spPr/>
        <p:txBody>
          <a:bodyPr/>
          <a:lstStyle/>
          <a:p>
            <a:fld id="{2A5C52F8-D14D-49FB-963A-D0594AB1E07D}" type="slidenum">
              <a:rPr lang="en-GB" smtClean="0"/>
              <a:pPr/>
              <a:t>30</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35</a:t>
            </a:fld>
            <a:endParaRPr lang="en-GB">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http://www.bbc.co.uk/news/entertainment-arts-29593715</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a:t>http://www.theguardian.com/media/2015/feb/15/bbc-worldwide-showcase-wolf-hall</a:t>
            </a:r>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36</a:t>
            </a:fld>
            <a:endParaRPr lang="en-GB">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38</a:t>
            </a:fld>
            <a:endParaRPr lang="en-GB">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http://www.bbc.co.uk/news/business-32910848</a:t>
            </a:r>
          </a:p>
          <a:p>
            <a:r>
              <a:rPr lang="en-US" dirty="0"/>
              <a:t>http://www.keeptalkinggreece.com/2015/02/10/guest-post-why-imfs-greek-program-cannot-work-wrong-fiscal-multipliers-and-wrong-forecasts/</a:t>
            </a:r>
          </a:p>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39</a:t>
            </a:fld>
            <a:endParaRPr lang="en-GB">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6</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40</a:t>
            </a:fld>
            <a:endParaRPr lang="en-GB">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hlinkClick r:id="rId3"/>
              </a:rPr>
              <a:t>http://www.bbc.co.uk/news/uk-16473296</a:t>
            </a:r>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41</a:t>
            </a:fld>
            <a:endParaRPr lang="en-GB">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8</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10</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12</a:t>
            </a:fld>
            <a:endParaRPr lang="en-GB">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70689" y="2667896"/>
            <a:ext cx="6544661" cy="2589904"/>
          </a:xfrm>
          <a:noFill/>
          <a:ln w="76200">
            <a:noFill/>
          </a:ln>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7" name="Title 6"/>
          <p:cNvSpPr>
            <a:spLocks noGrp="1"/>
          </p:cNvSpPr>
          <p:nvPr>
            <p:ph type="title"/>
          </p:nvPr>
        </p:nvSpPr>
        <p:spPr>
          <a:ln w="76200">
            <a:no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fld id="{E832F35D-6C6B-48CF-9C04-9FC684A11D9A}" type="datetimeFigureOut">
              <a:rPr lang="en-GB" smtClean="0"/>
              <a:t>18/03/2025</a:t>
            </a:fld>
            <a:endParaRPr lang="en-GB"/>
          </a:p>
        </p:txBody>
      </p:sp>
      <p:sp>
        <p:nvSpPr>
          <p:cNvPr id="9" name="Footer Placeholder 8"/>
          <p:cNvSpPr>
            <a:spLocks noGrp="1"/>
          </p:cNvSpPr>
          <p:nvPr>
            <p:ph type="ftr" sz="quarter" idx="11"/>
          </p:nvPr>
        </p:nvSpPr>
        <p:spPr>
          <a:ln>
            <a:noFill/>
          </a:ln>
        </p:spPr>
        <p:txBody>
          <a:bodyPr/>
          <a:lstStyle/>
          <a:p>
            <a:endParaRPr lang="en-GB"/>
          </a:p>
        </p:txBody>
      </p:sp>
      <p:sp>
        <p:nvSpPr>
          <p:cNvPr id="10" name="Slide Number Placeholder 9"/>
          <p:cNvSpPr>
            <a:spLocks noGrp="1"/>
          </p:cNvSpPr>
          <p:nvPr>
            <p:ph type="sldNum" sz="quarter" idx="12"/>
          </p:nvPr>
        </p:nvSpPr>
        <p:spPr>
          <a:ln>
            <a:noFill/>
          </a:ln>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224278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39159" y="365126"/>
            <a:ext cx="6576191"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1939158" y="1825625"/>
            <a:ext cx="6576192"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14921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693772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3/18/2025</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277432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9744" y="1825625"/>
            <a:ext cx="6615606" cy="4351338"/>
          </a:xfrm>
          <a:ln w="76200">
            <a:no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6291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41634" y="1709739"/>
            <a:ext cx="6468953"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2041634" y="4589464"/>
            <a:ext cx="6468954"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661402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710725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18/03/2025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21144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52448" y="365126"/>
            <a:ext cx="6662902"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18/03/2025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521594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18/03/2025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36103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661453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22319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70689" y="365126"/>
            <a:ext cx="6544661"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970689" y="1825625"/>
            <a:ext cx="6544661"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32F35D-6C6B-48CF-9C04-9FC684A11D9A}" type="datetimeFigureOut">
              <a:rPr lang="en-GB" smtClean="0"/>
              <a:t>18/03/2025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CFC3D2-4269-45B9-B33B-0A1CDC1E157F}" type="slidenum">
              <a:rPr lang="en-GB" smtClean="0"/>
              <a:t>‹#›</a:t>
            </a:fld>
            <a:endParaRPr lang="en-GB"/>
          </a:p>
        </p:txBody>
      </p:sp>
    </p:spTree>
    <p:extLst>
      <p:ext uri="{BB962C8B-B14F-4D97-AF65-F5344CB8AC3E}">
        <p14:creationId xmlns:p14="http://schemas.microsoft.com/office/powerpoint/2010/main" val="238029475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hyperlink" Target="http://www.exampaperspractice.co.uk/" TargetMode="External"/><Relationship Id="rId4" Type="http://schemas.openxmlformats.org/officeDocument/2006/relationships/diagramLayout" Target="../diagrams/layout3.xml"/><Relationship Id="rId9" Type="http://schemas.openxmlformats.org/officeDocument/2006/relationships/image" Target="../media/image2.png"/></Relationships>
</file>

<file path=ppt/slides/_rels/slide1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10" Type="http://schemas.openxmlformats.org/officeDocument/2006/relationships/hyperlink" Target="http://www.exampaperspractice.co.uk/" TargetMode="External"/><Relationship Id="rId4" Type="http://schemas.openxmlformats.org/officeDocument/2006/relationships/diagramLayout" Target="../diagrams/layout4.xml"/><Relationship Id="rId9"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hyperlink" Target="http://www.exampaperspractice.co.uk/" TargetMode="External"/></Relationships>
</file>

<file path=ppt/slides/_rels/slide19.xml.rels><?xml version="1.0" encoding="UTF-8" standalone="yes"?>
<Relationships xmlns="http://schemas.openxmlformats.org/package/2006/relationships"><Relationship Id="rId3" Type="http://schemas.openxmlformats.org/officeDocument/2006/relationships/customXml" Target="../ink/ink1.xml"/><Relationship Id="rId7" Type="http://schemas.openxmlformats.org/officeDocument/2006/relationships/hyperlink" Target="http://www.exampaperspractice.co.uk/"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www.exampaperspractice.co.uk/"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12.xml"/><Relationship Id="rId6" Type="http://schemas.openxmlformats.org/officeDocument/2006/relationships/diagramColors" Target="../diagrams/colors6.xml"/><Relationship Id="rId5" Type="http://schemas.openxmlformats.org/officeDocument/2006/relationships/diagramQuickStyle" Target="../diagrams/quickStyle6.xml"/><Relationship Id="rId10" Type="http://schemas.openxmlformats.org/officeDocument/2006/relationships/hyperlink" Target="http://www.exampaperspractice.co.uk/" TargetMode="External"/><Relationship Id="rId4" Type="http://schemas.openxmlformats.org/officeDocument/2006/relationships/diagramLayout" Target="../diagrams/layout6.xml"/><Relationship Id="rId9"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customXml" Target="../ink/ink2.xml"/><Relationship Id="rId7" Type="http://schemas.openxmlformats.org/officeDocument/2006/relationships/hyperlink" Target="http://www.exampaperspractice.co.uk/"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6.emf"/></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10" Type="http://schemas.openxmlformats.org/officeDocument/2006/relationships/hyperlink" Target="http://www.exampaperspractice.co.uk/" TargetMode="External"/><Relationship Id="rId4" Type="http://schemas.openxmlformats.org/officeDocument/2006/relationships/diagramLayout" Target="../diagrams/layout7.xml"/><Relationship Id="rId9"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customXml" Target="../ink/ink3.xml"/><Relationship Id="rId7" Type="http://schemas.openxmlformats.org/officeDocument/2006/relationships/hyperlink" Target="http://www.exampaperspractice.co.uk/"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8.emf"/></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customXml" Target="../ink/ink4.xml"/><Relationship Id="rId7" Type="http://schemas.openxmlformats.org/officeDocument/2006/relationships/hyperlink" Target="http://www.exampaperspractice.co.uk/"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9.emf"/></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2.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8.xml"/><Relationship Id="rId7" Type="http://schemas.openxmlformats.org/officeDocument/2006/relationships/image" Target="../media/image1.png"/><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 Id="rId9" Type="http://schemas.openxmlformats.org/officeDocument/2006/relationships/hyperlink" Target="http://www.exampaperspractice.co.uk/" TargetMode="External"/></Relationships>
</file>

<file path=ppt/slides/_rels/slide3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9.xml"/><Relationship Id="rId7" Type="http://schemas.openxmlformats.org/officeDocument/2006/relationships/image" Target="../media/image1.png"/><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 Id="rId9" Type="http://schemas.openxmlformats.org/officeDocument/2006/relationships/hyperlink" Target="http://www.exampaperspractice.co.uk/" TargetMode="External"/></Relationships>
</file>

<file path=ppt/slides/_rels/slide3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0.xml"/><Relationship Id="rId7" Type="http://schemas.openxmlformats.org/officeDocument/2006/relationships/image" Target="../media/image1.png"/><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 Id="rId9" Type="http://schemas.openxmlformats.org/officeDocument/2006/relationships/hyperlink" Target="http://www.exampaperspractice.co.uk/"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notesSlide" Target="../notesSlides/notesSlide27.xml"/><Relationship Id="rId7" Type="http://schemas.openxmlformats.org/officeDocument/2006/relationships/diagramColors" Target="../diagrams/colors11.xml"/><Relationship Id="rId2" Type="http://schemas.openxmlformats.org/officeDocument/2006/relationships/slideLayout" Target="../slideLayouts/slideLayout12.xml"/><Relationship Id="rId1" Type="http://schemas.openxmlformats.org/officeDocument/2006/relationships/tags" Target="../tags/tag3.xml"/><Relationship Id="rId6" Type="http://schemas.openxmlformats.org/officeDocument/2006/relationships/diagramQuickStyle" Target="../diagrams/quickStyle11.xml"/><Relationship Id="rId11" Type="http://schemas.openxmlformats.org/officeDocument/2006/relationships/hyperlink" Target="http://www.exampaperspractice.co.uk/" TargetMode="External"/><Relationship Id="rId5" Type="http://schemas.openxmlformats.org/officeDocument/2006/relationships/diagramLayout" Target="../diagrams/layout11.xml"/><Relationship Id="rId10" Type="http://schemas.openxmlformats.org/officeDocument/2006/relationships/image" Target="../media/image2.png"/><Relationship Id="rId4" Type="http://schemas.openxmlformats.org/officeDocument/2006/relationships/diagramData" Target="../diagrams/data11.xml"/><Relationship Id="rId9"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28.xml"/><Relationship Id="rId1" Type="http://schemas.openxmlformats.org/officeDocument/2006/relationships/slideLayout" Target="../slideLayouts/slideLayout12.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30.xml"/><Relationship Id="rId1" Type="http://schemas.openxmlformats.org/officeDocument/2006/relationships/slideLayout" Target="../slideLayouts/slideLayout1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openxmlformats.org/officeDocument/2006/relationships/hyperlink" Target="http://www.exampaperspractice.co.uk/" TargetMode="External"/><Relationship Id="rId4" Type="http://schemas.openxmlformats.org/officeDocument/2006/relationships/diagramLayout" Target="../diagrams/layout12.xml"/><Relationship Id="rId9"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4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3.xml"/><Relationship Id="rId7" Type="http://schemas.openxmlformats.org/officeDocument/2006/relationships/image" Target="../media/image1.png"/><Relationship Id="rId2" Type="http://schemas.openxmlformats.org/officeDocument/2006/relationships/diagramData" Target="../diagrams/data13.xml"/><Relationship Id="rId1" Type="http://schemas.openxmlformats.org/officeDocument/2006/relationships/slideLayout" Target="../slideLayouts/slideLayout1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 Id="rId9" Type="http://schemas.openxmlformats.org/officeDocument/2006/relationships/hyperlink" Target="http://www.exampaperspractice.co.uk/" TargetMode="External"/></Relationships>
</file>

<file path=ppt/slides/_rels/slide4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slideLayout" Target="../slideLayouts/slideLayout12.xml"/><Relationship Id="rId1" Type="http://schemas.openxmlformats.org/officeDocument/2006/relationships/tags" Target="../tags/tag4.xml"/><Relationship Id="rId6" Type="http://schemas.openxmlformats.org/officeDocument/2006/relationships/diagramColors" Target="../diagrams/colors14.xml"/><Relationship Id="rId5" Type="http://schemas.openxmlformats.org/officeDocument/2006/relationships/diagramQuickStyle" Target="../diagrams/quickStyle14.xml"/><Relationship Id="rId10" Type="http://schemas.openxmlformats.org/officeDocument/2006/relationships/hyperlink" Target="http://www.exampaperspractice.co.uk/" TargetMode="External"/><Relationship Id="rId4" Type="http://schemas.openxmlformats.org/officeDocument/2006/relationships/diagramLayout" Target="../diagrams/layout14.xm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hyperlink" Target="http://www.exampaperspractice.co.uk/" TargetMode="External"/><Relationship Id="rId4" Type="http://schemas.openxmlformats.org/officeDocument/2006/relationships/diagramLayout" Target="../diagrams/layout2.xm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1299" y="321733"/>
            <a:ext cx="8660121"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ight Triangle 24">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385BD8-5ACB-5168-63EA-0A98D062CD86}"/>
              </a:ext>
            </a:extLst>
          </p:cNvPr>
          <p:cNvSpPr>
            <a:spLocks noGrp="1"/>
          </p:cNvSpPr>
          <p:nvPr>
            <p:ph type="title"/>
          </p:nvPr>
        </p:nvSpPr>
        <p:spPr>
          <a:xfrm>
            <a:off x="755175" y="1188637"/>
            <a:ext cx="2356072" cy="4480726"/>
          </a:xfrm>
        </p:spPr>
        <p:txBody>
          <a:bodyPr vert="horz" lIns="91440" tIns="45720" rIns="91440" bIns="45720" rtlCol="0" anchor="ctr">
            <a:normAutofit/>
          </a:bodyPr>
          <a:lstStyle/>
          <a:p>
            <a:pPr algn="r" defTabSz="914400"/>
            <a:r>
              <a:rPr lang="en-US" sz="5700" kern="1200" dirty="0">
                <a:solidFill>
                  <a:schemeClr val="tx1"/>
                </a:solidFill>
                <a:latin typeface="+mj-lt"/>
                <a:ea typeface="+mj-ea"/>
                <a:cs typeface="+mj-cs"/>
              </a:rPr>
              <a:t>4.4.1 The AD/AS model </a:t>
            </a:r>
          </a:p>
        </p:txBody>
      </p:sp>
      <p:cxnSp>
        <p:nvCxnSpPr>
          <p:cNvPr id="29" name="Straight Connector 28">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type="subTitle" idx="1"/>
          </p:nvPr>
        </p:nvSpPr>
        <p:spPr>
          <a:xfrm>
            <a:off x="3854196" y="1338729"/>
            <a:ext cx="3596688" cy="4180542"/>
          </a:xfrm>
        </p:spPr>
        <p:txBody>
          <a:bodyPr vert="horz" lIns="91440" tIns="45720" rIns="91440" bIns="45720" rtlCol="0" anchor="ctr">
            <a:normAutofit/>
          </a:bodyPr>
          <a:lstStyle/>
          <a:p>
            <a:pPr marL="0" indent="-228600" algn="l" defTabSz="914400">
              <a:buFont typeface="Arial" panose="020B0604020202020204" pitchFamily="34" charset="0"/>
              <a:buChar char="•"/>
            </a:pPr>
            <a:endParaRPr lang="en-US" sz="2100"/>
          </a:p>
          <a:p>
            <a:pPr marL="0" indent="-228600" algn="l" defTabSz="914400">
              <a:buFont typeface="Arial" panose="020B0604020202020204" pitchFamily="34" charset="0"/>
              <a:buChar char="•"/>
            </a:pPr>
            <a:endParaRPr lang="en-US" sz="2100"/>
          </a:p>
          <a:p>
            <a:pPr marL="0" algn="l" defTabSz="914400"/>
            <a:r>
              <a:rPr lang="en-US" sz="2100" dirty="0"/>
              <a:t>4.4 Macroeconomic policies and impact on firms and individuals</a:t>
            </a:r>
            <a:endParaRPr lang="en-US" sz="2100" dirty="0">
              <a:cs typeface="Calibri" panose="020F0502020204030204"/>
            </a:endParaRPr>
          </a:p>
          <a:p>
            <a:pPr marL="0" indent="-228600" algn="l" defTabSz="914400">
              <a:buFont typeface="Arial" panose="020B0604020202020204" pitchFamily="34" charset="0"/>
              <a:buChar char="•"/>
            </a:pPr>
            <a:endParaRPr lang="en-US" sz="2100"/>
          </a:p>
          <a:p>
            <a:pPr marL="0" indent="-228600" algn="l" defTabSz="914400">
              <a:buFont typeface="Arial" panose="020B0604020202020204" pitchFamily="34" charset="0"/>
              <a:buChar char="•"/>
            </a:pPr>
            <a:endParaRPr lang="en-US" sz="2100"/>
          </a:p>
        </p:txBody>
      </p:sp>
      <p:pic>
        <p:nvPicPr>
          <p:cNvPr id="4" name="Picture 3">
            <a:extLst>
              <a:ext uri="{FF2B5EF4-FFF2-40B4-BE49-F238E27FC236}">
                <a16:creationId xmlns:a16="http://schemas.microsoft.com/office/drawing/2014/main" id="{5D3B091A-7AC1-0279-BB0B-C1445393FFB2}"/>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918BE3F1-719C-B5F8-F1EA-FF360E2223EF}"/>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1236B45C-638E-316D-BCC8-D643C0390FB9}"/>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68AB1B0-8A97-5802-8CE5-BA1365FC2BF5}"/>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custDataLst>
      <p:tags r:id="rId1"/>
    </p:custDataLst>
    <p:extLst>
      <p:ext uri="{BB962C8B-B14F-4D97-AF65-F5344CB8AC3E}">
        <p14:creationId xmlns:p14="http://schemas.microsoft.com/office/powerpoint/2010/main" val="1945775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15875"/>
            <a:ext cx="8229600" cy="1252538"/>
          </a:xfrm>
        </p:spPr>
        <p:txBody>
          <a:bodyPr>
            <a:normAutofit/>
          </a:bodyPr>
          <a:lstStyle/>
          <a:p>
            <a:pPr algn="r"/>
            <a:r>
              <a:rPr lang="en-GB" sz="2400" dirty="0"/>
              <a:t>Shifts of the SRAS curve</a:t>
            </a:r>
          </a:p>
        </p:txBody>
      </p:sp>
      <p:cxnSp>
        <p:nvCxnSpPr>
          <p:cNvPr id="4" name="Straight Connector 3"/>
          <p:cNvCxnSpPr/>
          <p:nvPr/>
        </p:nvCxnSpPr>
        <p:spPr>
          <a:xfrm>
            <a:off x="1692275" y="2205038"/>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92275" y="5732463"/>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881778" y="1981622"/>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7" name="TextBox 6"/>
          <p:cNvSpPr txBox="1">
            <a:spLocks noChangeArrowheads="1"/>
          </p:cNvSpPr>
          <p:nvPr/>
        </p:nvSpPr>
        <p:spPr bwMode="auto">
          <a:xfrm>
            <a:off x="5435600" y="5735031"/>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8" name="TextBox 7"/>
          <p:cNvSpPr txBox="1">
            <a:spLocks noChangeArrowheads="1"/>
          </p:cNvSpPr>
          <p:nvPr/>
        </p:nvSpPr>
        <p:spPr bwMode="auto">
          <a:xfrm>
            <a:off x="5364088" y="2276872"/>
            <a:ext cx="936104" cy="369332"/>
          </a:xfrm>
          <a:prstGeom prst="rect">
            <a:avLst/>
          </a:prstGeom>
          <a:noFill/>
          <a:ln w="9525">
            <a:noFill/>
            <a:miter lim="800000"/>
            <a:headEnd/>
            <a:tailEnd/>
          </a:ln>
        </p:spPr>
        <p:txBody>
          <a:bodyPr wrap="square">
            <a:spAutoFit/>
          </a:bodyPr>
          <a:lstStyle/>
          <a:p>
            <a:pPr algn="ctr"/>
            <a:r>
              <a:rPr lang="en-GB" dirty="0"/>
              <a:t>SRAS</a:t>
            </a:r>
            <a:endParaRPr lang="en-US" dirty="0"/>
          </a:p>
        </p:txBody>
      </p:sp>
      <p:cxnSp>
        <p:nvCxnSpPr>
          <p:cNvPr id="9" name="Straight Connector 8"/>
          <p:cNvCxnSpPr/>
          <p:nvPr/>
        </p:nvCxnSpPr>
        <p:spPr>
          <a:xfrm flipH="1">
            <a:off x="2791654" y="2420888"/>
            <a:ext cx="2644442" cy="255617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692275" y="3708088"/>
            <a:ext cx="2375669" cy="4639"/>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13" idx="0"/>
          </p:cNvCxnSpPr>
          <p:nvPr/>
        </p:nvCxnSpPr>
        <p:spPr>
          <a:xfrm>
            <a:off x="4067944" y="3717032"/>
            <a:ext cx="25" cy="198434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1187450" y="3511550"/>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13" name="TextBox 12"/>
          <p:cNvSpPr txBox="1">
            <a:spLocks noChangeArrowheads="1"/>
          </p:cNvSpPr>
          <p:nvPr/>
        </p:nvSpPr>
        <p:spPr bwMode="auto">
          <a:xfrm>
            <a:off x="3635375" y="5701376"/>
            <a:ext cx="865188" cy="369332"/>
          </a:xfrm>
          <a:prstGeom prst="rect">
            <a:avLst/>
          </a:prstGeom>
          <a:noFill/>
          <a:ln w="9525">
            <a:noFill/>
            <a:miter lim="800000"/>
            <a:headEnd/>
            <a:tailEnd/>
          </a:ln>
        </p:spPr>
        <p:txBody>
          <a:bodyPr wrap="square">
            <a:spAutoFit/>
          </a:bodyPr>
          <a:lstStyle/>
          <a:p>
            <a:pPr algn="ctr"/>
            <a:r>
              <a:rPr lang="en-GB" dirty="0"/>
              <a:t>Y</a:t>
            </a:r>
            <a:endParaRPr lang="en-US" dirty="0"/>
          </a:p>
        </p:txBody>
      </p:sp>
      <p:cxnSp>
        <p:nvCxnSpPr>
          <p:cNvPr id="17" name="Straight Connector 16"/>
          <p:cNvCxnSpPr>
            <a:endCxn id="25" idx="0"/>
          </p:cNvCxnSpPr>
          <p:nvPr/>
        </p:nvCxnSpPr>
        <p:spPr>
          <a:xfrm>
            <a:off x="2987824" y="3717032"/>
            <a:ext cx="9946" cy="200011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26" idx="0"/>
          </p:cNvCxnSpPr>
          <p:nvPr/>
        </p:nvCxnSpPr>
        <p:spPr>
          <a:xfrm>
            <a:off x="5220072" y="3717032"/>
            <a:ext cx="8398" cy="200011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a:spLocks noChangeArrowheads="1"/>
          </p:cNvSpPr>
          <p:nvPr/>
        </p:nvSpPr>
        <p:spPr bwMode="auto">
          <a:xfrm>
            <a:off x="2565176" y="5717142"/>
            <a:ext cx="865188" cy="369332"/>
          </a:xfrm>
          <a:prstGeom prst="rect">
            <a:avLst/>
          </a:prstGeom>
          <a:noFill/>
          <a:ln w="9525">
            <a:noFill/>
            <a:miter lim="800000"/>
            <a:headEnd/>
            <a:tailEnd/>
          </a:ln>
        </p:spPr>
        <p:txBody>
          <a:bodyPr wrap="square">
            <a:spAutoFit/>
          </a:bodyPr>
          <a:lstStyle/>
          <a:p>
            <a:pPr algn="ctr"/>
            <a:r>
              <a:rPr lang="en-GB" dirty="0"/>
              <a:t>Y</a:t>
            </a:r>
            <a:r>
              <a:rPr lang="en-GB" sz="1600" dirty="0"/>
              <a:t>2</a:t>
            </a:r>
            <a:endParaRPr lang="en-US" sz="1600" dirty="0"/>
          </a:p>
        </p:txBody>
      </p:sp>
      <p:sp>
        <p:nvSpPr>
          <p:cNvPr id="26" name="TextBox 25"/>
          <p:cNvSpPr txBox="1">
            <a:spLocks noChangeArrowheads="1"/>
          </p:cNvSpPr>
          <p:nvPr/>
        </p:nvSpPr>
        <p:spPr bwMode="auto">
          <a:xfrm>
            <a:off x="4795876" y="5717142"/>
            <a:ext cx="865188" cy="369332"/>
          </a:xfrm>
          <a:prstGeom prst="rect">
            <a:avLst/>
          </a:prstGeom>
          <a:noFill/>
          <a:ln w="9525">
            <a:noFill/>
            <a:miter lim="800000"/>
            <a:headEnd/>
            <a:tailEnd/>
          </a:ln>
        </p:spPr>
        <p:txBody>
          <a:bodyPr wrap="square">
            <a:spAutoFit/>
          </a:bodyPr>
          <a:lstStyle/>
          <a:p>
            <a:pPr algn="ctr"/>
            <a:r>
              <a:rPr lang="en-GB" dirty="0"/>
              <a:t>Y</a:t>
            </a:r>
            <a:r>
              <a:rPr lang="en-GB" sz="1600" dirty="0"/>
              <a:t>1</a:t>
            </a:r>
            <a:endParaRPr lang="en-US" sz="1600" dirty="0"/>
          </a:p>
        </p:txBody>
      </p:sp>
      <p:cxnSp>
        <p:nvCxnSpPr>
          <p:cNvPr id="34" name="Straight Arrow Connector 33"/>
          <p:cNvCxnSpPr/>
          <p:nvPr/>
        </p:nvCxnSpPr>
        <p:spPr>
          <a:xfrm flipH="1" flipV="1">
            <a:off x="4387508" y="2533372"/>
            <a:ext cx="360040" cy="30592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5076056" y="3068960"/>
            <a:ext cx="360040" cy="2880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799265" y="3907367"/>
            <a:ext cx="3240360" cy="923330"/>
          </a:xfrm>
          <a:prstGeom prst="rect">
            <a:avLst/>
          </a:prstGeom>
          <a:noFill/>
        </p:spPr>
        <p:txBody>
          <a:bodyPr wrap="square" rtlCol="0">
            <a:spAutoFit/>
          </a:bodyPr>
          <a:lstStyle/>
          <a:p>
            <a:r>
              <a:rPr lang="en-GB" dirty="0"/>
              <a:t>A </a:t>
            </a:r>
            <a:r>
              <a:rPr lang="en-GB" b="1" dirty="0">
                <a:solidFill>
                  <a:srgbClr val="00B0F0"/>
                </a:solidFill>
              </a:rPr>
              <a:t>decrease</a:t>
            </a:r>
            <a:r>
              <a:rPr lang="en-GB" b="1" i="1" dirty="0"/>
              <a:t> </a:t>
            </a:r>
            <a:r>
              <a:rPr lang="en-GB" dirty="0"/>
              <a:t>in costs of production will lead to a shift from </a:t>
            </a:r>
            <a:r>
              <a:rPr lang="en-GB" b="1" dirty="0">
                <a:solidFill>
                  <a:srgbClr val="00B0F0"/>
                </a:solidFill>
              </a:rPr>
              <a:t>SRAS to SRAS</a:t>
            </a:r>
            <a:r>
              <a:rPr lang="en-GB" sz="1600" b="1" dirty="0">
                <a:solidFill>
                  <a:srgbClr val="00B0F0"/>
                </a:solidFill>
              </a:rPr>
              <a:t>1</a:t>
            </a:r>
            <a:r>
              <a:rPr lang="en-GB" b="1" dirty="0">
                <a:solidFill>
                  <a:srgbClr val="00B0F0"/>
                </a:solidFill>
              </a:rPr>
              <a:t>.</a:t>
            </a:r>
          </a:p>
        </p:txBody>
      </p:sp>
      <p:cxnSp>
        <p:nvCxnSpPr>
          <p:cNvPr id="27" name="Straight Connector 26"/>
          <p:cNvCxnSpPr/>
          <p:nvPr/>
        </p:nvCxnSpPr>
        <p:spPr>
          <a:xfrm flipH="1">
            <a:off x="3779912" y="2636912"/>
            <a:ext cx="2520280" cy="252028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2330808" y="2132856"/>
            <a:ext cx="2304256" cy="223175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TextBox 28"/>
          <p:cNvSpPr txBox="1">
            <a:spLocks noChangeArrowheads="1"/>
          </p:cNvSpPr>
          <p:nvPr/>
        </p:nvSpPr>
        <p:spPr bwMode="auto">
          <a:xfrm>
            <a:off x="4321866" y="1804348"/>
            <a:ext cx="1296144" cy="369332"/>
          </a:xfrm>
          <a:prstGeom prst="rect">
            <a:avLst/>
          </a:prstGeom>
          <a:noFill/>
          <a:ln w="9525">
            <a:noFill/>
            <a:miter lim="800000"/>
            <a:headEnd/>
            <a:tailEnd/>
          </a:ln>
        </p:spPr>
        <p:txBody>
          <a:bodyPr wrap="square">
            <a:spAutoFit/>
          </a:bodyPr>
          <a:lstStyle/>
          <a:p>
            <a:pPr algn="ctr"/>
            <a:r>
              <a:rPr lang="en-GB" dirty="0"/>
              <a:t>SRAS</a:t>
            </a:r>
            <a:r>
              <a:rPr lang="en-GB" sz="1600" dirty="0"/>
              <a:t>2</a:t>
            </a:r>
            <a:endParaRPr lang="en-US" sz="1600" dirty="0"/>
          </a:p>
        </p:txBody>
      </p:sp>
      <p:sp>
        <p:nvSpPr>
          <p:cNvPr id="30" name="TextBox 29"/>
          <p:cNvSpPr txBox="1">
            <a:spLocks noChangeArrowheads="1"/>
          </p:cNvSpPr>
          <p:nvPr/>
        </p:nvSpPr>
        <p:spPr bwMode="auto">
          <a:xfrm>
            <a:off x="6277604" y="2398300"/>
            <a:ext cx="1246724" cy="369332"/>
          </a:xfrm>
          <a:prstGeom prst="rect">
            <a:avLst/>
          </a:prstGeom>
          <a:noFill/>
          <a:ln w="9525">
            <a:noFill/>
            <a:miter lim="800000"/>
            <a:headEnd/>
            <a:tailEnd/>
          </a:ln>
        </p:spPr>
        <p:txBody>
          <a:bodyPr wrap="square">
            <a:spAutoFit/>
          </a:bodyPr>
          <a:lstStyle/>
          <a:p>
            <a:pPr algn="ctr"/>
            <a:r>
              <a:rPr lang="en-GB" dirty="0"/>
              <a:t>SRAS</a:t>
            </a:r>
            <a:r>
              <a:rPr lang="en-GB" sz="1600" dirty="0"/>
              <a:t>1</a:t>
            </a:r>
            <a:endParaRPr lang="en-US" sz="1600" dirty="0"/>
          </a:p>
        </p:txBody>
      </p:sp>
      <p:cxnSp>
        <p:nvCxnSpPr>
          <p:cNvPr id="36" name="Straight Connector 35"/>
          <p:cNvCxnSpPr/>
          <p:nvPr/>
        </p:nvCxnSpPr>
        <p:spPr>
          <a:xfrm>
            <a:off x="4067944" y="3705413"/>
            <a:ext cx="1152128" cy="430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745378" y="1052736"/>
            <a:ext cx="4176464" cy="646331"/>
          </a:xfrm>
          <a:prstGeom prst="rect">
            <a:avLst/>
          </a:prstGeom>
          <a:noFill/>
        </p:spPr>
        <p:txBody>
          <a:bodyPr wrap="square" rtlCol="0">
            <a:spAutoFit/>
          </a:bodyPr>
          <a:lstStyle/>
          <a:p>
            <a:r>
              <a:rPr lang="en-GB" dirty="0"/>
              <a:t>An </a:t>
            </a:r>
            <a:r>
              <a:rPr lang="en-GB" b="1" dirty="0">
                <a:solidFill>
                  <a:srgbClr val="00B0F0"/>
                </a:solidFill>
              </a:rPr>
              <a:t>increase</a:t>
            </a:r>
            <a:r>
              <a:rPr lang="en-GB" b="1" i="1" dirty="0"/>
              <a:t> </a:t>
            </a:r>
            <a:r>
              <a:rPr lang="en-GB" dirty="0"/>
              <a:t>in costs of production will lead to a shift from </a:t>
            </a:r>
            <a:r>
              <a:rPr lang="en-GB" b="1" dirty="0">
                <a:solidFill>
                  <a:srgbClr val="00B0F0"/>
                </a:solidFill>
              </a:rPr>
              <a:t>SRAS to SRAS</a:t>
            </a:r>
            <a:r>
              <a:rPr lang="en-GB" sz="1600" b="1" dirty="0">
                <a:solidFill>
                  <a:srgbClr val="00B0F0"/>
                </a:solidFill>
              </a:rPr>
              <a:t>2</a:t>
            </a:r>
            <a:r>
              <a:rPr lang="en-GB" b="1" dirty="0">
                <a:solidFill>
                  <a:srgbClr val="00B0F0"/>
                </a:solidFill>
              </a:rPr>
              <a:t>.</a:t>
            </a:r>
          </a:p>
        </p:txBody>
      </p:sp>
      <p:pic>
        <p:nvPicPr>
          <p:cNvPr id="3" name="Picture 2">
            <a:extLst>
              <a:ext uri="{FF2B5EF4-FFF2-40B4-BE49-F238E27FC236}">
                <a16:creationId xmlns:a16="http://schemas.microsoft.com/office/drawing/2014/main" id="{395916BA-6D61-4843-B51E-0CEE46423585}"/>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4" name="Picture 13">
            <a:extLst>
              <a:ext uri="{FF2B5EF4-FFF2-40B4-BE49-F238E27FC236}">
                <a16:creationId xmlns:a16="http://schemas.microsoft.com/office/drawing/2014/main" id="{EC11087E-891B-985C-0AF5-17F1B608350B}"/>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5" name="Footer Placeholder 2">
            <a:extLst>
              <a:ext uri="{FF2B5EF4-FFF2-40B4-BE49-F238E27FC236}">
                <a16:creationId xmlns:a16="http://schemas.microsoft.com/office/drawing/2014/main" id="{D8DF5697-89C5-F482-400B-85968A587E8C}"/>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B75C34B8-29CE-445E-4D07-7D2F54B743E8}"/>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65356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20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wipe(left)">
                                      <p:cBhvr>
                                        <p:cTn id="12" dur="1000"/>
                                        <p:tgtEl>
                                          <p:spTgt spid="35"/>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left)">
                                      <p:cBhvr>
                                        <p:cTn id="16" dur="1000"/>
                                        <p:tgtEl>
                                          <p:spTgt spid="27"/>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fade">
                                      <p:cBhvr>
                                        <p:cTn id="20" dur="2000"/>
                                        <p:tgtEl>
                                          <p:spTgt spid="30"/>
                                        </p:tgtEl>
                                      </p:cBhvr>
                                    </p:animEffect>
                                  </p:childTnLst>
                                </p:cTn>
                              </p:par>
                            </p:childTnLst>
                          </p:cTn>
                        </p:par>
                        <p:par>
                          <p:cTn id="21" fill="hold">
                            <p:stCondLst>
                              <p:cond delay="4000"/>
                            </p:stCondLst>
                            <p:childTnLst>
                              <p:par>
                                <p:cTn id="22" presetID="22" presetClass="entr" presetSubtype="8" fill="hold"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wipe(left)">
                                      <p:cBhvr>
                                        <p:cTn id="24" dur="1000"/>
                                        <p:tgtEl>
                                          <p:spTgt spid="36"/>
                                        </p:tgtEl>
                                      </p:cBhvr>
                                    </p:animEffect>
                                  </p:childTnLst>
                                </p:cTn>
                              </p:par>
                            </p:childTnLst>
                          </p:cTn>
                        </p:par>
                        <p:par>
                          <p:cTn id="25" fill="hold">
                            <p:stCondLst>
                              <p:cond delay="5000"/>
                            </p:stCondLst>
                            <p:childTnLst>
                              <p:par>
                                <p:cTn id="26" presetID="22" presetClass="entr" presetSubtype="1"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ipe(up)">
                                      <p:cBhvr>
                                        <p:cTn id="28" dur="1000"/>
                                        <p:tgtEl>
                                          <p:spTgt spid="18"/>
                                        </p:tgtEl>
                                      </p:cBhvr>
                                    </p:animEffect>
                                  </p:childTnLst>
                                </p:cTn>
                              </p:par>
                            </p:childTnLst>
                          </p:cTn>
                        </p:par>
                        <p:par>
                          <p:cTn id="29" fill="hold">
                            <p:stCondLst>
                              <p:cond delay="6000"/>
                            </p:stCondLst>
                            <p:childTnLst>
                              <p:par>
                                <p:cTn id="30" presetID="10" presetClass="entr" presetSubtype="0"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20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fade">
                                      <p:cBhvr>
                                        <p:cTn id="37" dur="2000"/>
                                        <p:tgtEl>
                                          <p:spTgt spid="4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right)">
                                      <p:cBhvr>
                                        <p:cTn id="42" dur="1000"/>
                                        <p:tgtEl>
                                          <p:spTgt spid="34"/>
                                        </p:tgtEl>
                                      </p:cBhvr>
                                    </p:animEffect>
                                  </p:childTnLst>
                                </p:cTn>
                              </p:par>
                            </p:childTnLst>
                          </p:cTn>
                        </p:par>
                        <p:par>
                          <p:cTn id="43" fill="hold">
                            <p:stCondLst>
                              <p:cond delay="1000"/>
                            </p:stCondLst>
                            <p:childTnLst>
                              <p:par>
                                <p:cTn id="44" presetID="22" presetClass="entr" presetSubtype="8" fill="hold" nodeType="after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wipe(left)">
                                      <p:cBhvr>
                                        <p:cTn id="46" dur="1000"/>
                                        <p:tgtEl>
                                          <p:spTgt spid="28"/>
                                        </p:tgtEl>
                                      </p:cBhvr>
                                    </p:animEffect>
                                  </p:childTnLst>
                                </p:cTn>
                              </p:par>
                            </p:childTnLst>
                          </p:cTn>
                        </p:par>
                        <p:par>
                          <p:cTn id="47" fill="hold">
                            <p:stCondLst>
                              <p:cond delay="2000"/>
                            </p:stCondLst>
                            <p:childTnLst>
                              <p:par>
                                <p:cTn id="48" presetID="10" presetClass="entr" presetSubtype="0" fill="hold" grpId="0" nodeType="after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2000"/>
                                        <p:tgtEl>
                                          <p:spTgt spid="29"/>
                                        </p:tgtEl>
                                      </p:cBhvr>
                                    </p:animEffect>
                                  </p:childTnLst>
                                </p:cTn>
                              </p:par>
                            </p:childTnLst>
                          </p:cTn>
                        </p:par>
                        <p:par>
                          <p:cTn id="51" fill="hold">
                            <p:stCondLst>
                              <p:cond delay="4000"/>
                            </p:stCondLst>
                            <p:childTnLst>
                              <p:par>
                                <p:cTn id="52" presetID="22" presetClass="entr" presetSubtype="1" fill="hold"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up)">
                                      <p:cBhvr>
                                        <p:cTn id="54" dur="1000"/>
                                        <p:tgtEl>
                                          <p:spTgt spid="17"/>
                                        </p:tgtEl>
                                      </p:cBhvr>
                                    </p:animEffect>
                                  </p:childTnLst>
                                </p:cTn>
                              </p:par>
                            </p:childTnLst>
                          </p:cTn>
                        </p:par>
                        <p:par>
                          <p:cTn id="55" fill="hold">
                            <p:stCondLst>
                              <p:cond delay="5000"/>
                            </p:stCondLst>
                            <p:childTnLst>
                              <p:par>
                                <p:cTn id="56" presetID="10" presetClass="entr" presetSubtype="0"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fade">
                                      <p:cBhvr>
                                        <p:cTn id="58"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8" grpId="0"/>
      <p:bldP spid="29" grpId="0"/>
      <p:bldP spid="30" grpId="0"/>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19" y="260648"/>
            <a:ext cx="6838115" cy="1143000"/>
          </a:xfrm>
        </p:spPr>
        <p:txBody>
          <a:bodyPr>
            <a:normAutofit/>
          </a:bodyPr>
          <a:lstStyle/>
          <a:p>
            <a:pPr algn="r"/>
            <a:r>
              <a:rPr lang="en-GB" sz="2400" dirty="0"/>
              <a:t>The long-run aggregate supply curve: </a:t>
            </a:r>
            <a:br>
              <a:rPr lang="en-GB" sz="2400" dirty="0"/>
            </a:br>
            <a:r>
              <a:rPr lang="en-GB" sz="2400" dirty="0"/>
              <a:t>full capacity output</a:t>
            </a:r>
          </a:p>
        </p:txBody>
      </p:sp>
      <p:sp>
        <p:nvSpPr>
          <p:cNvPr id="12" name="TextBox 11"/>
          <p:cNvSpPr txBox="1">
            <a:spLocks noChangeArrowheads="1"/>
          </p:cNvSpPr>
          <p:nvPr/>
        </p:nvSpPr>
        <p:spPr bwMode="auto">
          <a:xfrm>
            <a:off x="1835944" y="4212828"/>
            <a:ext cx="431800" cy="368300"/>
          </a:xfrm>
          <a:prstGeom prst="rect">
            <a:avLst/>
          </a:prstGeom>
          <a:noFill/>
          <a:ln w="9525">
            <a:noFill/>
            <a:miter lim="800000"/>
            <a:headEnd/>
            <a:tailEnd/>
          </a:ln>
        </p:spPr>
        <p:txBody>
          <a:bodyPr>
            <a:spAutoFit/>
          </a:bodyPr>
          <a:lstStyle/>
          <a:p>
            <a:pPr algn="ctr"/>
            <a:r>
              <a:rPr lang="en-GB" dirty="0"/>
              <a:t>P</a:t>
            </a:r>
            <a:endParaRPr lang="en-US" dirty="0"/>
          </a:p>
        </p:txBody>
      </p:sp>
      <p:grpSp>
        <p:nvGrpSpPr>
          <p:cNvPr id="3" name="Group 2"/>
          <p:cNvGrpSpPr/>
          <p:nvPr/>
        </p:nvGrpSpPr>
        <p:grpSpPr>
          <a:xfrm>
            <a:off x="1673692" y="2253218"/>
            <a:ext cx="7074772" cy="4128110"/>
            <a:chOff x="881778" y="1981622"/>
            <a:chExt cx="7074772" cy="4128110"/>
          </a:xfrm>
        </p:grpSpPr>
        <p:cxnSp>
          <p:nvCxnSpPr>
            <p:cNvPr id="4" name="Straight Connector 3"/>
            <p:cNvCxnSpPr/>
            <p:nvPr/>
          </p:nvCxnSpPr>
          <p:spPr>
            <a:xfrm>
              <a:off x="1692275" y="2205038"/>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92275" y="5732463"/>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881778" y="1981622"/>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7" name="TextBox 6"/>
            <p:cNvSpPr txBox="1">
              <a:spLocks noChangeArrowheads="1"/>
            </p:cNvSpPr>
            <p:nvPr/>
          </p:nvSpPr>
          <p:spPr bwMode="auto">
            <a:xfrm>
              <a:off x="5435600" y="5735031"/>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8" name="TextBox 7"/>
            <p:cNvSpPr txBox="1">
              <a:spLocks noChangeArrowheads="1"/>
            </p:cNvSpPr>
            <p:nvPr/>
          </p:nvSpPr>
          <p:spPr bwMode="auto">
            <a:xfrm>
              <a:off x="3563888" y="2420888"/>
              <a:ext cx="1007740" cy="369332"/>
            </a:xfrm>
            <a:prstGeom prst="rect">
              <a:avLst/>
            </a:prstGeom>
            <a:noFill/>
            <a:ln w="9525">
              <a:noFill/>
              <a:miter lim="800000"/>
              <a:headEnd/>
              <a:tailEnd/>
            </a:ln>
          </p:spPr>
          <p:txBody>
            <a:bodyPr wrap="square">
              <a:spAutoFit/>
            </a:bodyPr>
            <a:lstStyle/>
            <a:p>
              <a:pPr algn="ctr"/>
              <a:r>
                <a:rPr lang="en-GB" dirty="0"/>
                <a:t>LRAS</a:t>
              </a:r>
              <a:endParaRPr lang="en-US" dirty="0"/>
            </a:p>
          </p:txBody>
        </p:sp>
        <p:cxnSp>
          <p:nvCxnSpPr>
            <p:cNvPr id="9" name="Straight Connector 8"/>
            <p:cNvCxnSpPr/>
            <p:nvPr/>
          </p:nvCxnSpPr>
          <p:spPr>
            <a:xfrm>
              <a:off x="4067944" y="2852936"/>
              <a:ext cx="0" cy="288032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92275" y="4128625"/>
              <a:ext cx="23749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a:spLocks noChangeArrowheads="1"/>
            </p:cNvSpPr>
            <p:nvPr/>
          </p:nvSpPr>
          <p:spPr bwMode="auto">
            <a:xfrm>
              <a:off x="3635375" y="5740400"/>
              <a:ext cx="865188" cy="369332"/>
            </a:xfrm>
            <a:prstGeom prst="rect">
              <a:avLst/>
            </a:prstGeom>
            <a:noFill/>
            <a:ln w="9525">
              <a:noFill/>
              <a:miter lim="800000"/>
              <a:headEnd/>
              <a:tailEnd/>
            </a:ln>
          </p:spPr>
          <p:txBody>
            <a:bodyPr wrap="square">
              <a:spAutoFit/>
            </a:bodyPr>
            <a:lstStyle/>
            <a:p>
              <a:pPr algn="ctr"/>
              <a:r>
                <a:rPr lang="en-GB" dirty="0"/>
                <a:t>Y</a:t>
              </a:r>
              <a:endParaRPr lang="en-US" dirty="0"/>
            </a:p>
          </p:txBody>
        </p:sp>
      </p:grpSp>
      <p:sp>
        <p:nvSpPr>
          <p:cNvPr id="21" name="TextBox 20"/>
          <p:cNvSpPr txBox="1"/>
          <p:nvPr/>
        </p:nvSpPr>
        <p:spPr>
          <a:xfrm>
            <a:off x="5580112" y="2206605"/>
            <a:ext cx="3456384" cy="646331"/>
          </a:xfrm>
          <a:prstGeom prst="rect">
            <a:avLst/>
          </a:prstGeom>
          <a:noFill/>
        </p:spPr>
        <p:txBody>
          <a:bodyPr wrap="square" rtlCol="0">
            <a:spAutoFit/>
          </a:bodyPr>
          <a:lstStyle/>
          <a:p>
            <a:r>
              <a:rPr lang="en-GB" dirty="0"/>
              <a:t>This is known as the </a:t>
            </a:r>
            <a:r>
              <a:rPr lang="en-GB" b="1" dirty="0">
                <a:solidFill>
                  <a:srgbClr val="00B0F0"/>
                </a:solidFill>
              </a:rPr>
              <a:t>classical</a:t>
            </a:r>
            <a:r>
              <a:rPr lang="en-GB" dirty="0"/>
              <a:t> view of long-run aggregate supply.</a:t>
            </a:r>
          </a:p>
        </p:txBody>
      </p:sp>
      <p:sp>
        <p:nvSpPr>
          <p:cNvPr id="14" name="TextBox 13"/>
          <p:cNvSpPr txBox="1"/>
          <p:nvPr/>
        </p:nvSpPr>
        <p:spPr>
          <a:xfrm>
            <a:off x="5652120" y="3356992"/>
            <a:ext cx="3491880" cy="1477328"/>
          </a:xfrm>
          <a:prstGeom prst="rect">
            <a:avLst/>
          </a:prstGeom>
          <a:noFill/>
        </p:spPr>
        <p:txBody>
          <a:bodyPr wrap="square" rtlCol="0">
            <a:spAutoFit/>
          </a:bodyPr>
          <a:lstStyle/>
          <a:p>
            <a:r>
              <a:rPr lang="en-GB" dirty="0"/>
              <a:t>Y represents the </a:t>
            </a:r>
            <a:r>
              <a:rPr lang="en-GB" b="1" dirty="0">
                <a:solidFill>
                  <a:srgbClr val="00B0F0"/>
                </a:solidFill>
              </a:rPr>
              <a:t>full capacity output</a:t>
            </a:r>
            <a:r>
              <a:rPr lang="en-GB" dirty="0"/>
              <a:t> of the economy to produce goods and services i.e. there is </a:t>
            </a:r>
            <a:r>
              <a:rPr lang="en-GB" b="1" dirty="0">
                <a:solidFill>
                  <a:srgbClr val="00B0F0"/>
                </a:solidFill>
              </a:rPr>
              <a:t>full employment </a:t>
            </a:r>
            <a:r>
              <a:rPr lang="en-GB" dirty="0"/>
              <a:t>and all resources are being used efficiently.</a:t>
            </a:r>
          </a:p>
        </p:txBody>
      </p:sp>
      <p:pic>
        <p:nvPicPr>
          <p:cNvPr id="11" name="Picture 10">
            <a:extLst>
              <a:ext uri="{FF2B5EF4-FFF2-40B4-BE49-F238E27FC236}">
                <a16:creationId xmlns:a16="http://schemas.microsoft.com/office/drawing/2014/main" id="{E23F719C-D302-B0F1-75C8-F8CF083DB16E}"/>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5" name="Picture 14">
            <a:extLst>
              <a:ext uri="{FF2B5EF4-FFF2-40B4-BE49-F238E27FC236}">
                <a16:creationId xmlns:a16="http://schemas.microsoft.com/office/drawing/2014/main" id="{45CB7C28-F18B-2481-3E62-CC6766F70665}"/>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6" name="Footer Placeholder 2">
            <a:extLst>
              <a:ext uri="{FF2B5EF4-FFF2-40B4-BE49-F238E27FC236}">
                <a16:creationId xmlns:a16="http://schemas.microsoft.com/office/drawing/2014/main" id="{249AD834-0BB7-2A7F-B46B-B62EC7EB11CE}"/>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7ADDF159-9E5D-A6F1-3CF5-1A3C27023A45}"/>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2350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1"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17" name="Rectangle 8200">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18" name="Freeform: Shape 8202">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1299" y="321733"/>
            <a:ext cx="8660121"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19" name="Right Triangle 8204">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20" name="Rectangle 820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5" name="Rectangle 2"/>
          <p:cNvSpPr>
            <a:spLocks noGrp="1" noChangeArrowheads="1"/>
          </p:cNvSpPr>
          <p:nvPr>
            <p:ph type="title"/>
          </p:nvPr>
        </p:nvSpPr>
        <p:spPr>
          <a:xfrm>
            <a:off x="755175" y="1188637"/>
            <a:ext cx="2356072" cy="4480726"/>
          </a:xfrm>
        </p:spPr>
        <p:txBody>
          <a:bodyPr>
            <a:normAutofit/>
          </a:bodyPr>
          <a:lstStyle/>
          <a:p>
            <a:pPr algn="r" eaLnBrk="1" hangingPunct="1"/>
            <a:r>
              <a:rPr lang="en-GB" sz="4800"/>
              <a:t>Factors affecting LRAS</a:t>
            </a:r>
          </a:p>
        </p:txBody>
      </p:sp>
      <p:cxnSp>
        <p:nvCxnSpPr>
          <p:cNvPr id="8221" name="Straight Connector 8208">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8196" name="Rectangle 3"/>
          <p:cNvSpPr>
            <a:spLocks noGrp="1" noChangeArrowheads="1"/>
          </p:cNvSpPr>
          <p:nvPr>
            <p:ph idx="1"/>
          </p:nvPr>
        </p:nvSpPr>
        <p:spPr>
          <a:xfrm>
            <a:off x="3854196" y="1338729"/>
            <a:ext cx="3596688" cy="4180542"/>
          </a:xfrm>
        </p:spPr>
        <p:txBody>
          <a:bodyPr anchor="ctr">
            <a:normAutofit/>
          </a:bodyPr>
          <a:lstStyle/>
          <a:p>
            <a:pPr>
              <a:spcBef>
                <a:spcPts val="0"/>
              </a:spcBef>
              <a:spcAft>
                <a:spcPts val="600"/>
              </a:spcAft>
            </a:pPr>
            <a:r>
              <a:rPr lang="en-GB" sz="1300"/>
              <a:t>Long-run aggregate supply can shift when there is a </a:t>
            </a:r>
            <a:r>
              <a:rPr lang="en-GB" sz="1300" b="1"/>
              <a:t>change in the quantity and/or quality of the factors of production</a:t>
            </a:r>
          </a:p>
          <a:p>
            <a:pPr>
              <a:spcBef>
                <a:spcPts val="0"/>
              </a:spcBef>
              <a:spcAft>
                <a:spcPts val="600"/>
              </a:spcAft>
            </a:pPr>
            <a:r>
              <a:rPr lang="en-GB" sz="1300" b="1"/>
              <a:t>Land</a:t>
            </a:r>
          </a:p>
          <a:p>
            <a:pPr lvl="1">
              <a:spcBef>
                <a:spcPts val="0"/>
              </a:spcBef>
              <a:spcAft>
                <a:spcPts val="600"/>
              </a:spcAft>
            </a:pPr>
            <a:r>
              <a:rPr lang="en-GB" sz="1300"/>
              <a:t>If additional land for production becomes available, or new primary raw materials are discovered or become available, the productive potential  of the economy will improve and LRAS will increase</a:t>
            </a:r>
          </a:p>
          <a:p>
            <a:pPr>
              <a:spcBef>
                <a:spcPts val="0"/>
              </a:spcBef>
              <a:spcAft>
                <a:spcPts val="600"/>
              </a:spcAft>
            </a:pPr>
            <a:r>
              <a:rPr lang="en-GB" sz="1300" b="1"/>
              <a:t>Labour</a:t>
            </a:r>
          </a:p>
          <a:p>
            <a:pPr lvl="1">
              <a:spcBef>
                <a:spcPts val="0"/>
              </a:spcBef>
              <a:spcAft>
                <a:spcPts val="600"/>
              </a:spcAft>
            </a:pPr>
            <a:r>
              <a:rPr lang="en-GB" sz="1300"/>
              <a:t>If there is an increase in the size of the labour force, then it might be expected that output will increase</a:t>
            </a:r>
          </a:p>
          <a:p>
            <a:pPr lvl="1">
              <a:spcBef>
                <a:spcPts val="0"/>
              </a:spcBef>
              <a:spcAft>
                <a:spcPts val="600"/>
              </a:spcAft>
            </a:pPr>
            <a:r>
              <a:rPr lang="en-GB" sz="1300"/>
              <a:t>If there is an increase in the quality of the labour force e.g. through training and education then efficiency and </a:t>
            </a:r>
            <a:r>
              <a:rPr lang="en-GB" sz="1300" b="1"/>
              <a:t>productivity</a:t>
            </a:r>
            <a:r>
              <a:rPr lang="en-GB" sz="1300"/>
              <a:t> is enhanced and LRAS will increase</a:t>
            </a:r>
          </a:p>
          <a:p>
            <a:pPr lvl="1">
              <a:spcBef>
                <a:spcPts val="0"/>
              </a:spcBef>
              <a:spcAft>
                <a:spcPts val="600"/>
              </a:spcAft>
            </a:pPr>
            <a:r>
              <a:rPr lang="en-GB" sz="1300"/>
              <a:t>If there is improved occupational or geographical mobility of labour this gives firms more flexibility in production</a:t>
            </a:r>
          </a:p>
        </p:txBody>
      </p:sp>
      <p:pic>
        <p:nvPicPr>
          <p:cNvPr id="2" name="Picture 1">
            <a:extLst>
              <a:ext uri="{FF2B5EF4-FFF2-40B4-BE49-F238E27FC236}">
                <a16:creationId xmlns:a16="http://schemas.microsoft.com/office/drawing/2014/main" id="{DCA0BA20-2EA5-E815-6D50-31009A8F38F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760A4168-4C59-70A2-36D2-95B958B106F2}"/>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FE30FCA4-2346-CB38-06FE-8AD7BC7E5FDE}"/>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DB9E7DB-9724-F110-3B67-F5AE4922EA29}"/>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70949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1" name="Rectangle 8200">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5" name="Rectangle 2"/>
          <p:cNvSpPr>
            <a:spLocks noGrp="1" noChangeArrowheads="1"/>
          </p:cNvSpPr>
          <p:nvPr>
            <p:ph type="title"/>
          </p:nvPr>
        </p:nvSpPr>
        <p:spPr>
          <a:xfrm>
            <a:off x="628650" y="365125"/>
            <a:ext cx="4168866" cy="1325563"/>
          </a:xfrm>
        </p:spPr>
        <p:txBody>
          <a:bodyPr>
            <a:normAutofit/>
          </a:bodyPr>
          <a:lstStyle/>
          <a:p>
            <a:pPr eaLnBrk="1" hangingPunct="1"/>
            <a:r>
              <a:rPr lang="en-GB" sz="2800"/>
              <a:t>Factors Affecting LRAS (2)</a:t>
            </a:r>
            <a:br>
              <a:rPr lang="en-GB" sz="2800"/>
            </a:br>
            <a:endParaRPr lang="en-GB" sz="2800"/>
          </a:p>
        </p:txBody>
      </p:sp>
      <p:sp>
        <p:nvSpPr>
          <p:cNvPr id="8203" name="Freeform: Shape 8202">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19" name="Rectangle 3"/>
          <p:cNvSpPr>
            <a:spLocks noGrp="1" noChangeArrowheads="1"/>
          </p:cNvSpPr>
          <p:nvPr>
            <p:ph idx="1"/>
          </p:nvPr>
        </p:nvSpPr>
        <p:spPr>
          <a:xfrm>
            <a:off x="628650" y="1825625"/>
            <a:ext cx="4168866" cy="4351338"/>
          </a:xfrm>
        </p:spPr>
        <p:txBody>
          <a:bodyPr>
            <a:normAutofit/>
          </a:bodyPr>
          <a:lstStyle/>
          <a:p>
            <a:pPr>
              <a:spcBef>
                <a:spcPts val="0"/>
              </a:spcBef>
              <a:spcAft>
                <a:spcPts val="600"/>
              </a:spcAft>
            </a:pPr>
            <a:r>
              <a:rPr lang="en-GB" sz="1400" b="1"/>
              <a:t>Capital (technical progress through technology and productivity)</a:t>
            </a:r>
          </a:p>
          <a:p>
            <a:pPr lvl="1">
              <a:spcBef>
                <a:spcPts val="0"/>
              </a:spcBef>
              <a:spcAft>
                <a:spcPts val="600"/>
              </a:spcAft>
            </a:pPr>
            <a:r>
              <a:rPr lang="en-GB" sz="1400"/>
              <a:t>An increase in the quantity, quality and </a:t>
            </a:r>
            <a:r>
              <a:rPr lang="en-GB" sz="1400" b="1"/>
              <a:t>productivity</a:t>
            </a:r>
            <a:r>
              <a:rPr lang="en-GB" sz="1400"/>
              <a:t> of capital will boost LRAS</a:t>
            </a:r>
          </a:p>
          <a:p>
            <a:pPr lvl="1">
              <a:spcBef>
                <a:spcPts val="0"/>
              </a:spcBef>
              <a:spcAft>
                <a:spcPts val="600"/>
              </a:spcAft>
            </a:pPr>
            <a:r>
              <a:rPr lang="en-GB" sz="1400"/>
              <a:t>This can often arise from improvements in </a:t>
            </a:r>
            <a:r>
              <a:rPr lang="en-GB" sz="1400" b="1"/>
              <a:t>technology</a:t>
            </a:r>
            <a:r>
              <a:rPr lang="en-GB" sz="1400"/>
              <a:t> and improved research and development</a:t>
            </a:r>
          </a:p>
          <a:p>
            <a:pPr>
              <a:spcBef>
                <a:spcPts val="0"/>
              </a:spcBef>
              <a:spcAft>
                <a:spcPts val="600"/>
              </a:spcAft>
            </a:pPr>
            <a:r>
              <a:rPr lang="en-GB" sz="1400" b="1"/>
              <a:t>Entrepreneurship (enterprise)</a:t>
            </a:r>
          </a:p>
          <a:p>
            <a:pPr lvl="1">
              <a:spcBef>
                <a:spcPts val="0"/>
              </a:spcBef>
              <a:spcAft>
                <a:spcPts val="600"/>
              </a:spcAft>
            </a:pPr>
            <a:r>
              <a:rPr lang="en-GB" sz="1400"/>
              <a:t>Improved incentives to set up new businesses, or invest in the development of new goods and services, can lead to a boost in LRAS</a:t>
            </a:r>
          </a:p>
          <a:p>
            <a:pPr>
              <a:spcBef>
                <a:spcPts val="0"/>
              </a:spcBef>
              <a:spcAft>
                <a:spcPts val="600"/>
              </a:spcAft>
            </a:pPr>
            <a:r>
              <a:rPr lang="en-GB" sz="1400" b="1"/>
              <a:t>And....Government Intervention</a:t>
            </a:r>
          </a:p>
          <a:p>
            <a:pPr lvl="1">
              <a:spcBef>
                <a:spcPts val="0"/>
              </a:spcBef>
              <a:spcAft>
                <a:spcPts val="600"/>
              </a:spcAft>
            </a:pPr>
            <a:r>
              <a:rPr lang="en-GB" sz="1400"/>
              <a:t>Governments will often use regulatory frameworks to improve the level of competition in different markets</a:t>
            </a:r>
          </a:p>
          <a:p>
            <a:pPr lvl="1">
              <a:spcBef>
                <a:spcPts val="0"/>
              </a:spcBef>
              <a:spcAft>
                <a:spcPts val="600"/>
              </a:spcAft>
            </a:pPr>
            <a:r>
              <a:rPr lang="en-GB" sz="1400"/>
              <a:t>If successful, then greater competition can drive efficiency gains amongst firms as they strive to maximise their profits</a:t>
            </a:r>
          </a:p>
        </p:txBody>
      </p:sp>
      <p:sp>
        <p:nvSpPr>
          <p:cNvPr id="8205" name="Oval 8204">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07" name="Block Arc 8206">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209" name="Freeform: Shape 8208">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8211" name="Straight Connector 8210">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8220" name="Freeform: Shape 8212">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8221" name="Arc 8214">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222" name="Freeform: Shape 8216">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310C90B-6A3A-534F-4E63-4DABAC0E66C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1B052E2E-97BA-1693-D34F-693958E8B4F5}"/>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A811F548-DD44-BB1F-DA51-0B230A3C612E}"/>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409E5F5-AE45-F84C-19A1-9F8B7C94EB35}"/>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33340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92350" y="260350"/>
            <a:ext cx="6851650" cy="1252538"/>
          </a:xfrm>
        </p:spPr>
        <p:txBody>
          <a:bodyPr>
            <a:normAutofit/>
          </a:bodyPr>
          <a:lstStyle/>
          <a:p>
            <a:pPr algn="r"/>
            <a:r>
              <a:rPr lang="en-GB" sz="2400" dirty="0"/>
              <a:t>Shifts of the LRAS curve</a:t>
            </a:r>
          </a:p>
        </p:txBody>
      </p:sp>
      <p:cxnSp>
        <p:nvCxnSpPr>
          <p:cNvPr id="4" name="Straight Connector 3"/>
          <p:cNvCxnSpPr/>
          <p:nvPr/>
        </p:nvCxnSpPr>
        <p:spPr>
          <a:xfrm>
            <a:off x="1692275" y="2205038"/>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92275" y="5732463"/>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881778" y="1981622"/>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7" name="TextBox 6"/>
          <p:cNvSpPr txBox="1">
            <a:spLocks noChangeArrowheads="1"/>
          </p:cNvSpPr>
          <p:nvPr/>
        </p:nvSpPr>
        <p:spPr bwMode="auto">
          <a:xfrm>
            <a:off x="5435600" y="5735031"/>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8" name="TextBox 7"/>
          <p:cNvSpPr txBox="1">
            <a:spLocks noChangeArrowheads="1"/>
          </p:cNvSpPr>
          <p:nvPr/>
        </p:nvSpPr>
        <p:spPr bwMode="auto">
          <a:xfrm>
            <a:off x="3419872" y="2780928"/>
            <a:ext cx="935732" cy="369332"/>
          </a:xfrm>
          <a:prstGeom prst="rect">
            <a:avLst/>
          </a:prstGeom>
          <a:noFill/>
          <a:ln w="9525">
            <a:noFill/>
            <a:miter lim="800000"/>
            <a:headEnd/>
            <a:tailEnd/>
          </a:ln>
        </p:spPr>
        <p:txBody>
          <a:bodyPr wrap="square">
            <a:spAutoFit/>
          </a:bodyPr>
          <a:lstStyle/>
          <a:p>
            <a:pPr algn="ctr"/>
            <a:r>
              <a:rPr lang="en-GB" dirty="0"/>
              <a:t>LRAS</a:t>
            </a:r>
            <a:endParaRPr lang="en-US" dirty="0"/>
          </a:p>
        </p:txBody>
      </p:sp>
      <p:cxnSp>
        <p:nvCxnSpPr>
          <p:cNvPr id="9" name="Straight Connector 8"/>
          <p:cNvCxnSpPr/>
          <p:nvPr/>
        </p:nvCxnSpPr>
        <p:spPr>
          <a:xfrm>
            <a:off x="3995936" y="3212976"/>
            <a:ext cx="0" cy="252028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92275" y="3706734"/>
            <a:ext cx="2303661" cy="430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1187450" y="3511550"/>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13" name="TextBox 12"/>
          <p:cNvSpPr txBox="1">
            <a:spLocks noChangeArrowheads="1"/>
          </p:cNvSpPr>
          <p:nvPr/>
        </p:nvSpPr>
        <p:spPr bwMode="auto">
          <a:xfrm>
            <a:off x="3574993" y="5710378"/>
            <a:ext cx="865188" cy="369332"/>
          </a:xfrm>
          <a:prstGeom prst="rect">
            <a:avLst/>
          </a:prstGeom>
          <a:noFill/>
          <a:ln w="9525">
            <a:noFill/>
            <a:miter lim="800000"/>
            <a:headEnd/>
            <a:tailEnd/>
          </a:ln>
        </p:spPr>
        <p:txBody>
          <a:bodyPr wrap="square">
            <a:spAutoFit/>
          </a:bodyPr>
          <a:lstStyle/>
          <a:p>
            <a:pPr algn="ctr"/>
            <a:r>
              <a:rPr lang="en-GB" dirty="0"/>
              <a:t>Y</a:t>
            </a:r>
            <a:endParaRPr lang="en-US" dirty="0"/>
          </a:p>
        </p:txBody>
      </p:sp>
      <p:sp>
        <p:nvSpPr>
          <p:cNvPr id="25" name="TextBox 24"/>
          <p:cNvSpPr txBox="1">
            <a:spLocks noChangeArrowheads="1"/>
          </p:cNvSpPr>
          <p:nvPr/>
        </p:nvSpPr>
        <p:spPr bwMode="auto">
          <a:xfrm>
            <a:off x="2512011" y="5717142"/>
            <a:ext cx="865188" cy="369332"/>
          </a:xfrm>
          <a:prstGeom prst="rect">
            <a:avLst/>
          </a:prstGeom>
          <a:noFill/>
          <a:ln w="9525">
            <a:noFill/>
            <a:miter lim="800000"/>
            <a:headEnd/>
            <a:tailEnd/>
          </a:ln>
        </p:spPr>
        <p:txBody>
          <a:bodyPr wrap="square">
            <a:spAutoFit/>
          </a:bodyPr>
          <a:lstStyle/>
          <a:p>
            <a:pPr algn="ctr"/>
            <a:r>
              <a:rPr lang="en-GB" dirty="0"/>
              <a:t>Y2</a:t>
            </a:r>
            <a:endParaRPr lang="en-US" dirty="0"/>
          </a:p>
        </p:txBody>
      </p:sp>
      <p:sp>
        <p:nvSpPr>
          <p:cNvPr id="26" name="TextBox 25"/>
          <p:cNvSpPr txBox="1">
            <a:spLocks noChangeArrowheads="1"/>
          </p:cNvSpPr>
          <p:nvPr/>
        </p:nvSpPr>
        <p:spPr bwMode="auto">
          <a:xfrm>
            <a:off x="4679764" y="5717142"/>
            <a:ext cx="865188" cy="369332"/>
          </a:xfrm>
          <a:prstGeom prst="rect">
            <a:avLst/>
          </a:prstGeom>
          <a:noFill/>
          <a:ln w="9525">
            <a:noFill/>
            <a:miter lim="800000"/>
            <a:headEnd/>
            <a:tailEnd/>
          </a:ln>
        </p:spPr>
        <p:txBody>
          <a:bodyPr wrap="square">
            <a:spAutoFit/>
          </a:bodyPr>
          <a:lstStyle/>
          <a:p>
            <a:pPr algn="ctr"/>
            <a:r>
              <a:rPr lang="en-GB" dirty="0"/>
              <a:t>Y1</a:t>
            </a:r>
            <a:endParaRPr lang="en-US" dirty="0"/>
          </a:p>
        </p:txBody>
      </p:sp>
      <p:cxnSp>
        <p:nvCxnSpPr>
          <p:cNvPr id="34" name="Straight Arrow Connector 33"/>
          <p:cNvCxnSpPr/>
          <p:nvPr/>
        </p:nvCxnSpPr>
        <p:spPr>
          <a:xfrm flipH="1">
            <a:off x="3059832" y="4293096"/>
            <a:ext cx="72008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211960" y="4293096"/>
            <a:ext cx="72008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575370" y="3254457"/>
            <a:ext cx="3533134" cy="923330"/>
          </a:xfrm>
          <a:prstGeom prst="rect">
            <a:avLst/>
          </a:prstGeom>
          <a:noFill/>
        </p:spPr>
        <p:txBody>
          <a:bodyPr wrap="square" rtlCol="0">
            <a:spAutoFit/>
          </a:bodyPr>
          <a:lstStyle/>
          <a:p>
            <a:r>
              <a:rPr lang="en-GB" dirty="0"/>
              <a:t>An </a:t>
            </a:r>
            <a:r>
              <a:rPr lang="en-GB" b="1" dirty="0">
                <a:solidFill>
                  <a:srgbClr val="00B0F0"/>
                </a:solidFill>
              </a:rPr>
              <a:t>increase</a:t>
            </a:r>
            <a:r>
              <a:rPr lang="en-GB" b="1" dirty="0">
                <a:solidFill>
                  <a:srgbClr val="0070C0"/>
                </a:solidFill>
              </a:rPr>
              <a:t> </a:t>
            </a:r>
            <a:r>
              <a:rPr lang="en-GB" dirty="0"/>
              <a:t>in the quantity and/or quality of factors of production will shift LRAS from </a:t>
            </a:r>
            <a:r>
              <a:rPr lang="en-GB" b="1" dirty="0">
                <a:solidFill>
                  <a:srgbClr val="00B0F0"/>
                </a:solidFill>
              </a:rPr>
              <a:t>LRAS to LRAS</a:t>
            </a:r>
            <a:r>
              <a:rPr lang="en-GB" sz="1600" b="1" dirty="0">
                <a:solidFill>
                  <a:srgbClr val="00B0F0"/>
                </a:solidFill>
              </a:rPr>
              <a:t>1</a:t>
            </a:r>
            <a:r>
              <a:rPr lang="en-GB" dirty="0"/>
              <a:t>.</a:t>
            </a:r>
          </a:p>
        </p:txBody>
      </p:sp>
      <p:cxnSp>
        <p:nvCxnSpPr>
          <p:cNvPr id="27" name="Straight Connector 26"/>
          <p:cNvCxnSpPr/>
          <p:nvPr/>
        </p:nvCxnSpPr>
        <p:spPr>
          <a:xfrm>
            <a:off x="5076056" y="3212976"/>
            <a:ext cx="13390" cy="252028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915816" y="3212976"/>
            <a:ext cx="0" cy="251978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TextBox 28"/>
          <p:cNvSpPr txBox="1">
            <a:spLocks noChangeArrowheads="1"/>
          </p:cNvSpPr>
          <p:nvPr/>
        </p:nvSpPr>
        <p:spPr bwMode="auto">
          <a:xfrm>
            <a:off x="2292454" y="2780928"/>
            <a:ext cx="1296144" cy="369332"/>
          </a:xfrm>
          <a:prstGeom prst="rect">
            <a:avLst/>
          </a:prstGeom>
          <a:noFill/>
          <a:ln w="9525">
            <a:noFill/>
            <a:miter lim="800000"/>
            <a:headEnd/>
            <a:tailEnd/>
          </a:ln>
        </p:spPr>
        <p:txBody>
          <a:bodyPr wrap="square">
            <a:spAutoFit/>
          </a:bodyPr>
          <a:lstStyle/>
          <a:p>
            <a:pPr algn="ctr"/>
            <a:r>
              <a:rPr lang="en-GB" dirty="0"/>
              <a:t>LRAS</a:t>
            </a:r>
            <a:r>
              <a:rPr lang="en-GB" sz="1600" dirty="0"/>
              <a:t>2</a:t>
            </a:r>
            <a:endParaRPr lang="en-US" sz="1600" dirty="0"/>
          </a:p>
        </p:txBody>
      </p:sp>
      <p:sp>
        <p:nvSpPr>
          <p:cNvPr id="30" name="TextBox 29"/>
          <p:cNvSpPr txBox="1">
            <a:spLocks noChangeArrowheads="1"/>
          </p:cNvSpPr>
          <p:nvPr/>
        </p:nvSpPr>
        <p:spPr bwMode="auto">
          <a:xfrm>
            <a:off x="4656028" y="2780928"/>
            <a:ext cx="996091" cy="369332"/>
          </a:xfrm>
          <a:prstGeom prst="rect">
            <a:avLst/>
          </a:prstGeom>
          <a:noFill/>
          <a:ln w="9525">
            <a:noFill/>
            <a:miter lim="800000"/>
            <a:headEnd/>
            <a:tailEnd/>
          </a:ln>
        </p:spPr>
        <p:txBody>
          <a:bodyPr wrap="square">
            <a:spAutoFit/>
          </a:bodyPr>
          <a:lstStyle/>
          <a:p>
            <a:pPr algn="ctr"/>
            <a:r>
              <a:rPr lang="en-GB" dirty="0"/>
              <a:t>LRAS</a:t>
            </a:r>
            <a:r>
              <a:rPr lang="en-GB" sz="1600" dirty="0"/>
              <a:t>1</a:t>
            </a:r>
            <a:endParaRPr lang="en-US" sz="1600" dirty="0"/>
          </a:p>
        </p:txBody>
      </p:sp>
      <p:cxnSp>
        <p:nvCxnSpPr>
          <p:cNvPr id="36" name="Straight Connector 35"/>
          <p:cNvCxnSpPr/>
          <p:nvPr/>
        </p:nvCxnSpPr>
        <p:spPr>
          <a:xfrm>
            <a:off x="4003890" y="3711422"/>
            <a:ext cx="108012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5579939" y="1857598"/>
            <a:ext cx="3672581" cy="923330"/>
          </a:xfrm>
          <a:prstGeom prst="rect">
            <a:avLst/>
          </a:prstGeom>
          <a:noFill/>
        </p:spPr>
        <p:txBody>
          <a:bodyPr wrap="square" rtlCol="0">
            <a:spAutoFit/>
          </a:bodyPr>
          <a:lstStyle/>
          <a:p>
            <a:r>
              <a:rPr lang="en-GB" dirty="0"/>
              <a:t>A </a:t>
            </a:r>
            <a:r>
              <a:rPr lang="en-GB" b="1" dirty="0">
                <a:solidFill>
                  <a:srgbClr val="00B0F0"/>
                </a:solidFill>
              </a:rPr>
              <a:t>decrease</a:t>
            </a:r>
            <a:r>
              <a:rPr lang="en-GB" b="1" i="1" dirty="0">
                <a:solidFill>
                  <a:srgbClr val="00B0F0"/>
                </a:solidFill>
              </a:rPr>
              <a:t> </a:t>
            </a:r>
            <a:r>
              <a:rPr lang="en-GB" dirty="0"/>
              <a:t>in the quantity and/or quality of factors of production will shift LRAS from </a:t>
            </a:r>
            <a:r>
              <a:rPr lang="en-GB" b="1" dirty="0">
                <a:solidFill>
                  <a:srgbClr val="00B0F0"/>
                </a:solidFill>
              </a:rPr>
              <a:t>LRAS to LRAS</a:t>
            </a:r>
            <a:r>
              <a:rPr lang="en-GB" sz="1600" b="1" dirty="0">
                <a:solidFill>
                  <a:srgbClr val="00B0F0"/>
                </a:solidFill>
              </a:rPr>
              <a:t>2</a:t>
            </a:r>
            <a:r>
              <a:rPr lang="en-GB" dirty="0"/>
              <a:t>.</a:t>
            </a:r>
          </a:p>
        </p:txBody>
      </p:sp>
      <p:pic>
        <p:nvPicPr>
          <p:cNvPr id="3" name="Picture 2">
            <a:extLst>
              <a:ext uri="{FF2B5EF4-FFF2-40B4-BE49-F238E27FC236}">
                <a16:creationId xmlns:a16="http://schemas.microsoft.com/office/drawing/2014/main" id="{D2926B60-D55E-3C0C-D6A7-893E7DFBF991}"/>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1" name="Picture 10">
            <a:extLst>
              <a:ext uri="{FF2B5EF4-FFF2-40B4-BE49-F238E27FC236}">
                <a16:creationId xmlns:a16="http://schemas.microsoft.com/office/drawing/2014/main" id="{0EAC5077-51A8-0769-103F-B849226E9D82}"/>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4" name="Footer Placeholder 2">
            <a:extLst>
              <a:ext uri="{FF2B5EF4-FFF2-40B4-BE49-F238E27FC236}">
                <a16:creationId xmlns:a16="http://schemas.microsoft.com/office/drawing/2014/main" id="{FA484B32-CB41-2384-5C7C-4D29B336FCAC}"/>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DA837727-1521-79C9-7EFA-3B59A0E716A9}"/>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63194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10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wipe(left)">
                                      <p:cBhvr>
                                        <p:cTn id="12" dur="1000"/>
                                        <p:tgtEl>
                                          <p:spTgt spid="35"/>
                                        </p:tgtEl>
                                      </p:cBhvr>
                                    </p:animEffect>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up)">
                                      <p:cBhvr>
                                        <p:cTn id="16" dur="1000"/>
                                        <p:tgtEl>
                                          <p:spTgt spid="27"/>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fade">
                                      <p:cBhvr>
                                        <p:cTn id="20" dur="1000"/>
                                        <p:tgtEl>
                                          <p:spTgt spid="30"/>
                                        </p:tgtEl>
                                      </p:cBhvr>
                                    </p:animEffect>
                                  </p:childTnLst>
                                </p:cTn>
                              </p:par>
                            </p:childTnLst>
                          </p:cTn>
                        </p:par>
                        <p:par>
                          <p:cTn id="21" fill="hold">
                            <p:stCondLst>
                              <p:cond delay="3000"/>
                            </p:stCondLst>
                            <p:childTnLst>
                              <p:par>
                                <p:cTn id="22" presetID="10" presetClass="entr" presetSubtype="0"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1000"/>
                                        <p:tgtEl>
                                          <p:spTgt spid="26"/>
                                        </p:tgtEl>
                                      </p:cBhvr>
                                    </p:animEffect>
                                  </p:childTnLst>
                                </p:cTn>
                              </p:par>
                            </p:childTnLst>
                          </p:cTn>
                        </p:par>
                        <p:par>
                          <p:cTn id="25" fill="hold">
                            <p:stCondLst>
                              <p:cond delay="4000"/>
                            </p:stCondLst>
                            <p:childTnLst>
                              <p:par>
                                <p:cTn id="26" presetID="22" presetClass="entr" presetSubtype="8" fill="hold"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left)">
                                      <p:cBhvr>
                                        <p:cTn id="28" dur="1000"/>
                                        <p:tgtEl>
                                          <p:spTgt spid="3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80"/>
                                        </p:tgtEl>
                                        <p:attrNameLst>
                                          <p:attrName>style.visibility</p:attrName>
                                        </p:attrNameLst>
                                      </p:cBhvr>
                                      <p:to>
                                        <p:strVal val="visible"/>
                                      </p:to>
                                    </p:set>
                                    <p:animEffect transition="in" filter="fade">
                                      <p:cBhvr>
                                        <p:cTn id="33" dur="1000"/>
                                        <p:tgtEl>
                                          <p:spTgt spid="8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wipe(right)">
                                      <p:cBhvr>
                                        <p:cTn id="38" dur="1000"/>
                                        <p:tgtEl>
                                          <p:spTgt spid="34"/>
                                        </p:tgtEl>
                                      </p:cBhvr>
                                    </p:animEffect>
                                  </p:childTnLst>
                                </p:cTn>
                              </p:par>
                            </p:childTnLst>
                          </p:cTn>
                        </p:par>
                        <p:par>
                          <p:cTn id="39" fill="hold">
                            <p:stCondLst>
                              <p:cond delay="1000"/>
                            </p:stCondLst>
                            <p:childTnLst>
                              <p:par>
                                <p:cTn id="40" presetID="22" presetClass="entr" presetSubtype="1" fill="hold" nodeType="after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wipe(up)">
                                      <p:cBhvr>
                                        <p:cTn id="42" dur="1000"/>
                                        <p:tgtEl>
                                          <p:spTgt spid="28"/>
                                        </p:tgtEl>
                                      </p:cBhvr>
                                    </p:animEffect>
                                  </p:childTnLst>
                                </p:cTn>
                              </p:par>
                            </p:childTnLst>
                          </p:cTn>
                        </p:par>
                        <p:par>
                          <p:cTn id="43" fill="hold">
                            <p:stCondLst>
                              <p:cond delay="2000"/>
                            </p:stCondLst>
                            <p:childTnLst>
                              <p:par>
                                <p:cTn id="44" presetID="10" presetClass="entr" presetSubtype="0"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1000"/>
                                        <p:tgtEl>
                                          <p:spTgt spid="29"/>
                                        </p:tgtEl>
                                      </p:cBhvr>
                                    </p:animEffect>
                                  </p:childTnLst>
                                </p:cTn>
                              </p:par>
                            </p:childTnLst>
                          </p:cTn>
                        </p:par>
                        <p:par>
                          <p:cTn id="47" fill="hold">
                            <p:stCondLst>
                              <p:cond delay="3000"/>
                            </p:stCondLst>
                            <p:childTnLst>
                              <p:par>
                                <p:cTn id="48" presetID="10" presetClass="entr" presetSubtype="0"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8" grpId="0"/>
      <p:bldP spid="29" grpId="0"/>
      <p:bldP spid="30" grpId="0"/>
      <p:bldP spid="8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1" name="Rectangle 820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a:spLocks noChangeArrowheads="1"/>
          </p:cNvSpPr>
          <p:nvPr/>
        </p:nvSpPr>
        <p:spPr bwMode="auto">
          <a:xfrm>
            <a:off x="473202" y="639520"/>
            <a:ext cx="2571750" cy="1719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nSpc>
                <a:spcPct val="90000"/>
              </a:lnSpc>
              <a:spcBef>
                <a:spcPct val="0"/>
              </a:spcBef>
              <a:spcAft>
                <a:spcPts val="600"/>
              </a:spcAft>
              <a:defRPr/>
            </a:pPr>
            <a:r>
              <a:rPr lang="en-US" sz="1500" kern="1200">
                <a:solidFill>
                  <a:schemeClr val="tx1"/>
                </a:solidFill>
                <a:latin typeface="+mj-lt"/>
                <a:ea typeface="+mj-ea"/>
                <a:cs typeface="+mj-cs"/>
              </a:rPr>
              <a:t>For each of the following examples, identify the impact on LRAS. </a:t>
            </a:r>
          </a:p>
          <a:p>
            <a:pPr>
              <a:lnSpc>
                <a:spcPct val="90000"/>
              </a:lnSpc>
              <a:spcBef>
                <a:spcPct val="0"/>
              </a:spcBef>
              <a:spcAft>
                <a:spcPts val="600"/>
              </a:spcAft>
              <a:defRPr/>
            </a:pPr>
            <a:r>
              <a:rPr lang="en-US" sz="1500" kern="1200">
                <a:solidFill>
                  <a:schemeClr val="tx1"/>
                </a:solidFill>
                <a:latin typeface="+mj-lt"/>
                <a:ea typeface="+mj-ea"/>
                <a:cs typeface="+mj-cs"/>
              </a:rPr>
              <a:t>Will there be an increase or decrease in LRAS?</a:t>
            </a:r>
          </a:p>
        </p:txBody>
      </p:sp>
      <p:sp>
        <p:nvSpPr>
          <p:cNvPr id="8203"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58" y="2573756"/>
            <a:ext cx="2441321" cy="18288"/>
          </a:xfrm>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 name="connsiteX0" fmla="*/ 0 w 2441321"/>
              <a:gd name="connsiteY0" fmla="*/ 0 h 18288"/>
              <a:gd name="connsiteX1" fmla="*/ 585917 w 2441321"/>
              <a:gd name="connsiteY1" fmla="*/ 0 h 18288"/>
              <a:gd name="connsiteX2" fmla="*/ 1123008 w 2441321"/>
              <a:gd name="connsiteY2" fmla="*/ 0 h 18288"/>
              <a:gd name="connsiteX3" fmla="*/ 1782164 w 2441321"/>
              <a:gd name="connsiteY3" fmla="*/ 0 h 18288"/>
              <a:gd name="connsiteX4" fmla="*/ 2441321 w 2441321"/>
              <a:gd name="connsiteY4" fmla="*/ 0 h 18288"/>
              <a:gd name="connsiteX5" fmla="*/ 2441321 w 2441321"/>
              <a:gd name="connsiteY5" fmla="*/ 18288 h 18288"/>
              <a:gd name="connsiteX6" fmla="*/ 1879817 w 2441321"/>
              <a:gd name="connsiteY6" fmla="*/ 18288 h 18288"/>
              <a:gd name="connsiteX7" fmla="*/ 1318313 w 2441321"/>
              <a:gd name="connsiteY7" fmla="*/ 18288 h 18288"/>
              <a:gd name="connsiteX8" fmla="*/ 659157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80302" y="-6619"/>
                  <a:pt x="363201" y="4913"/>
                  <a:pt x="585917" y="0"/>
                </a:cubicBezTo>
                <a:cubicBezTo>
                  <a:pt x="832357" y="-10107"/>
                  <a:pt x="996738" y="-34312"/>
                  <a:pt x="1196247" y="0"/>
                </a:cubicBezTo>
                <a:cubicBezTo>
                  <a:pt x="1357180" y="16623"/>
                  <a:pt x="1575042" y="-11041"/>
                  <a:pt x="1806578" y="0"/>
                </a:cubicBezTo>
                <a:cubicBezTo>
                  <a:pt x="2016334" y="246"/>
                  <a:pt x="2239353" y="-8732"/>
                  <a:pt x="2441321" y="0"/>
                </a:cubicBezTo>
                <a:cubicBezTo>
                  <a:pt x="2441188" y="8366"/>
                  <a:pt x="2440365" y="10017"/>
                  <a:pt x="2441321" y="18288"/>
                </a:cubicBezTo>
                <a:cubicBezTo>
                  <a:pt x="2159375" y="49009"/>
                  <a:pt x="2054495" y="45666"/>
                  <a:pt x="1830991" y="18288"/>
                </a:cubicBezTo>
                <a:cubicBezTo>
                  <a:pt x="1615846" y="7509"/>
                  <a:pt x="1521674" y="-5422"/>
                  <a:pt x="1269487" y="18288"/>
                </a:cubicBezTo>
                <a:cubicBezTo>
                  <a:pt x="1019660" y="53960"/>
                  <a:pt x="886911" y="42351"/>
                  <a:pt x="707983" y="18288"/>
                </a:cubicBezTo>
                <a:cubicBezTo>
                  <a:pt x="523434" y="27321"/>
                  <a:pt x="307885" y="34316"/>
                  <a:pt x="0" y="18288"/>
                </a:cubicBezTo>
                <a:cubicBezTo>
                  <a:pt x="-595" y="11182"/>
                  <a:pt x="-5" y="6307"/>
                  <a:pt x="0" y="0"/>
                </a:cubicBezTo>
                <a:close/>
              </a:path>
              <a:path w="2441321" h="18288" stroke="0" extrusionOk="0">
                <a:moveTo>
                  <a:pt x="0" y="0"/>
                </a:moveTo>
                <a:cubicBezTo>
                  <a:pt x="212126" y="-10265"/>
                  <a:pt x="442910" y="-11728"/>
                  <a:pt x="585917" y="0"/>
                </a:cubicBezTo>
                <a:cubicBezTo>
                  <a:pt x="724579" y="21751"/>
                  <a:pt x="879365" y="-33198"/>
                  <a:pt x="1123008" y="0"/>
                </a:cubicBezTo>
                <a:cubicBezTo>
                  <a:pt x="1377247" y="11220"/>
                  <a:pt x="1597861" y="-34280"/>
                  <a:pt x="1782164" y="0"/>
                </a:cubicBezTo>
                <a:cubicBezTo>
                  <a:pt x="1975975" y="-3055"/>
                  <a:pt x="2116392" y="-15531"/>
                  <a:pt x="2441321" y="0"/>
                </a:cubicBezTo>
                <a:cubicBezTo>
                  <a:pt x="2441666" y="6144"/>
                  <a:pt x="2441358" y="10525"/>
                  <a:pt x="2441321" y="18288"/>
                </a:cubicBezTo>
                <a:cubicBezTo>
                  <a:pt x="2180658" y="18322"/>
                  <a:pt x="2084222" y="5934"/>
                  <a:pt x="1879817" y="18288"/>
                </a:cubicBezTo>
                <a:cubicBezTo>
                  <a:pt x="1668182" y="16222"/>
                  <a:pt x="1551159" y="-6477"/>
                  <a:pt x="1318313" y="18288"/>
                </a:cubicBezTo>
                <a:cubicBezTo>
                  <a:pt x="1059871" y="56395"/>
                  <a:pt x="901959" y="23831"/>
                  <a:pt x="659157" y="18288"/>
                </a:cubicBezTo>
                <a:cubicBezTo>
                  <a:pt x="444692" y="28483"/>
                  <a:pt x="245032" y="39882"/>
                  <a:pt x="0" y="18288"/>
                </a:cubicBezTo>
                <a:cubicBezTo>
                  <a:pt x="-11" y="10485"/>
                  <a:pt x="-221" y="3288"/>
                  <a:pt x="0" y="0"/>
                </a:cubicBezTo>
                <a:close/>
              </a:path>
              <a:path w="2441321" h="18288" fill="none" stroke="0" extrusionOk="0">
                <a:moveTo>
                  <a:pt x="0" y="0"/>
                </a:moveTo>
                <a:cubicBezTo>
                  <a:pt x="265389" y="-22361"/>
                  <a:pt x="344845" y="-65"/>
                  <a:pt x="585917" y="0"/>
                </a:cubicBezTo>
                <a:cubicBezTo>
                  <a:pt x="858472" y="13102"/>
                  <a:pt x="949265" y="-8078"/>
                  <a:pt x="1196247" y="0"/>
                </a:cubicBezTo>
                <a:cubicBezTo>
                  <a:pt x="1379248" y="30707"/>
                  <a:pt x="1585336" y="24963"/>
                  <a:pt x="1806578" y="0"/>
                </a:cubicBezTo>
                <a:cubicBezTo>
                  <a:pt x="1986731" y="-19207"/>
                  <a:pt x="2264933" y="16601"/>
                  <a:pt x="2441321" y="0"/>
                </a:cubicBezTo>
                <a:cubicBezTo>
                  <a:pt x="2441440" y="8687"/>
                  <a:pt x="2440452" y="9944"/>
                  <a:pt x="2441321" y="18288"/>
                </a:cubicBezTo>
                <a:cubicBezTo>
                  <a:pt x="2149099" y="27348"/>
                  <a:pt x="2027305" y="56470"/>
                  <a:pt x="1830991" y="18288"/>
                </a:cubicBezTo>
                <a:cubicBezTo>
                  <a:pt x="1614571" y="-18764"/>
                  <a:pt x="1500998" y="10727"/>
                  <a:pt x="1269487" y="18288"/>
                </a:cubicBezTo>
                <a:cubicBezTo>
                  <a:pt x="1042399" y="37834"/>
                  <a:pt x="927922" y="45822"/>
                  <a:pt x="707983" y="18288"/>
                </a:cubicBezTo>
                <a:cubicBezTo>
                  <a:pt x="502575" y="-5380"/>
                  <a:pt x="350393" y="34499"/>
                  <a:pt x="0" y="18288"/>
                </a:cubicBezTo>
                <a:cubicBezTo>
                  <a:pt x="-394" y="12154"/>
                  <a:pt x="907" y="6688"/>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73217" y="-17533"/>
                          <a:pt x="355785" y="-4171"/>
                          <a:pt x="585917" y="0"/>
                        </a:cubicBezTo>
                        <a:cubicBezTo>
                          <a:pt x="816049" y="4171"/>
                          <a:pt x="991446" y="-9419"/>
                          <a:pt x="1196247" y="0"/>
                        </a:cubicBezTo>
                        <a:cubicBezTo>
                          <a:pt x="1401048" y="9419"/>
                          <a:pt x="1589984" y="-731"/>
                          <a:pt x="1806578" y="0"/>
                        </a:cubicBezTo>
                        <a:cubicBezTo>
                          <a:pt x="2023172" y="731"/>
                          <a:pt x="2247754" y="8393"/>
                          <a:pt x="2441321" y="0"/>
                        </a:cubicBezTo>
                        <a:cubicBezTo>
                          <a:pt x="2441167" y="8655"/>
                          <a:pt x="2440437" y="9975"/>
                          <a:pt x="2441321" y="18288"/>
                        </a:cubicBezTo>
                        <a:cubicBezTo>
                          <a:pt x="2169723" y="30506"/>
                          <a:pt x="2045712" y="39140"/>
                          <a:pt x="1830991" y="18288"/>
                        </a:cubicBezTo>
                        <a:cubicBezTo>
                          <a:pt x="1616270" y="-2564"/>
                          <a:pt x="1505876" y="3949"/>
                          <a:pt x="1269487" y="18288"/>
                        </a:cubicBezTo>
                        <a:cubicBezTo>
                          <a:pt x="1033098" y="32627"/>
                          <a:pt x="908661" y="41191"/>
                          <a:pt x="707983" y="18288"/>
                        </a:cubicBezTo>
                        <a:cubicBezTo>
                          <a:pt x="507305" y="-4615"/>
                          <a:pt x="333592" y="20759"/>
                          <a:pt x="0" y="18288"/>
                        </a:cubicBezTo>
                        <a:cubicBezTo>
                          <a:pt x="-688" y="11716"/>
                          <a:pt x="875" y="6357"/>
                          <a:pt x="0" y="0"/>
                        </a:cubicBezTo>
                        <a:close/>
                      </a:path>
                      <a:path w="2441321" h="18288" stroke="0" extrusionOk="0">
                        <a:moveTo>
                          <a:pt x="0" y="0"/>
                        </a:moveTo>
                        <a:cubicBezTo>
                          <a:pt x="207071" y="-14617"/>
                          <a:pt x="444194" y="-15606"/>
                          <a:pt x="585917" y="0"/>
                        </a:cubicBezTo>
                        <a:cubicBezTo>
                          <a:pt x="727640" y="15606"/>
                          <a:pt x="904326" y="-79"/>
                          <a:pt x="1123008" y="0"/>
                        </a:cubicBezTo>
                        <a:cubicBezTo>
                          <a:pt x="1341690" y="79"/>
                          <a:pt x="1600014" y="10401"/>
                          <a:pt x="1782164" y="0"/>
                        </a:cubicBezTo>
                        <a:cubicBezTo>
                          <a:pt x="1964314" y="-10401"/>
                          <a:pt x="2143537" y="-21488"/>
                          <a:pt x="2441321" y="0"/>
                        </a:cubicBezTo>
                        <a:cubicBezTo>
                          <a:pt x="2441735" y="5928"/>
                          <a:pt x="2441551" y="11133"/>
                          <a:pt x="2441321" y="18288"/>
                        </a:cubicBezTo>
                        <a:cubicBezTo>
                          <a:pt x="2166745" y="28773"/>
                          <a:pt x="2078726" y="15476"/>
                          <a:pt x="1879817" y="18288"/>
                        </a:cubicBezTo>
                        <a:cubicBezTo>
                          <a:pt x="1680908" y="21100"/>
                          <a:pt x="1548770" y="-4127"/>
                          <a:pt x="1318313" y="18288"/>
                        </a:cubicBezTo>
                        <a:cubicBezTo>
                          <a:pt x="1087856" y="40703"/>
                          <a:pt x="894613" y="3927"/>
                          <a:pt x="659157" y="18288"/>
                        </a:cubicBezTo>
                        <a:cubicBezTo>
                          <a:pt x="423701" y="32649"/>
                          <a:pt x="246611" y="33975"/>
                          <a:pt x="0" y="18288"/>
                        </a:cubicBezTo>
                        <a:cubicBezTo>
                          <a:pt x="-348" y="10388"/>
                          <a:pt x="-12" y="3969"/>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6" name="Rectangle 3"/>
          <p:cNvSpPr>
            <a:spLocks noGrp="1" noChangeArrowheads="1"/>
          </p:cNvSpPr>
          <p:nvPr>
            <p:ph idx="4294967295"/>
          </p:nvPr>
        </p:nvSpPr>
        <p:spPr>
          <a:xfrm>
            <a:off x="473202" y="2807208"/>
            <a:ext cx="2571750" cy="3410712"/>
          </a:xfrm>
        </p:spPr>
        <p:txBody>
          <a:bodyPr vert="horz" lIns="91440" tIns="45720" rIns="91440" bIns="45720" rtlCol="0" anchor="t">
            <a:normAutofit/>
          </a:bodyPr>
          <a:lstStyle/>
          <a:p>
            <a:pPr marL="0" indent="-228600" defTabSz="914400">
              <a:defRPr/>
            </a:pPr>
            <a:endParaRPr lang="en-US" sz="1900"/>
          </a:p>
          <a:p>
            <a:pPr marL="0" indent="-228600" defTabSz="914400">
              <a:defRPr/>
            </a:pPr>
            <a:endParaRPr lang="en-US" sz="1900"/>
          </a:p>
          <a:p>
            <a:pPr marL="0" indent="-228600" defTabSz="914400">
              <a:defRPr/>
            </a:pPr>
            <a:endParaRPr lang="en-US" sz="1900"/>
          </a:p>
          <a:p>
            <a:pPr marL="571500" indent="-228600" defTabSz="914400">
              <a:defRPr/>
            </a:pPr>
            <a:endParaRPr lang="en-US" sz="1900" b="1"/>
          </a:p>
        </p:txBody>
      </p:sp>
      <p:graphicFrame>
        <p:nvGraphicFramePr>
          <p:cNvPr id="10" name="Table 9"/>
          <p:cNvGraphicFramePr>
            <a:graphicFrameLocks noGrp="1"/>
          </p:cNvGraphicFramePr>
          <p:nvPr>
            <p:extLst>
              <p:ext uri="{D42A27DB-BD31-4B8C-83A1-F6EECF244321}">
                <p14:modId xmlns:p14="http://schemas.microsoft.com/office/powerpoint/2010/main" val="4003643710"/>
              </p:ext>
            </p:extLst>
          </p:nvPr>
        </p:nvGraphicFramePr>
        <p:xfrm>
          <a:off x="3490722" y="885204"/>
          <a:ext cx="5177790" cy="5087594"/>
        </p:xfrm>
        <a:graphic>
          <a:graphicData uri="http://schemas.openxmlformats.org/drawingml/2006/table">
            <a:tbl>
              <a:tblPr firstRow="1" bandRow="1">
                <a:solidFill>
                  <a:schemeClr val="bg1"/>
                </a:solidFill>
                <a:tableStyleId>{5C22544A-7EE6-4342-B048-85BDC9FD1C3A}</a:tableStyleId>
              </a:tblPr>
              <a:tblGrid>
                <a:gridCol w="3930105">
                  <a:extLst>
                    <a:ext uri="{9D8B030D-6E8A-4147-A177-3AD203B41FA5}">
                      <a16:colId xmlns:a16="http://schemas.microsoft.com/office/drawing/2014/main" val="20000"/>
                    </a:ext>
                  </a:extLst>
                </a:gridCol>
                <a:gridCol w="1247685">
                  <a:extLst>
                    <a:ext uri="{9D8B030D-6E8A-4147-A177-3AD203B41FA5}">
                      <a16:colId xmlns:a16="http://schemas.microsoft.com/office/drawing/2014/main" val="20001"/>
                    </a:ext>
                  </a:extLst>
                </a:gridCol>
              </a:tblGrid>
              <a:tr h="664144">
                <a:tc>
                  <a:txBody>
                    <a:bodyPr/>
                    <a:lstStyle/>
                    <a:p>
                      <a:pPr algn="ctr"/>
                      <a:r>
                        <a:rPr lang="en-GB" sz="1400" b="0" cap="none" spc="0">
                          <a:solidFill>
                            <a:schemeClr val="bg1"/>
                          </a:solidFill>
                        </a:rPr>
                        <a:t>Impact</a:t>
                      </a:r>
                    </a:p>
                  </a:txBody>
                  <a:tcPr marL="122177" marR="93983" marT="93983" marB="93983" anchor="ctr">
                    <a:lnL w="19050" cap="flat" cmpd="sng" algn="ctr">
                      <a:solidFill>
                        <a:schemeClr val="tx1"/>
                      </a:solidFill>
                      <a:prstDash val="solid"/>
                    </a:lnL>
                    <a:lnR w="12700" cmpd="sng">
                      <a:noFill/>
                    </a:lnR>
                    <a:lnT w="19050" cap="flat" cmpd="sng" algn="ctr">
                      <a:solidFill>
                        <a:schemeClr val="tx1"/>
                      </a:solidFill>
                      <a:prstDash val="solid"/>
                    </a:lnT>
                    <a:lnB w="38100" cmpd="sng">
                      <a:noFill/>
                    </a:lnB>
                    <a:solidFill>
                      <a:schemeClr val="tx1"/>
                    </a:solidFill>
                  </a:tcPr>
                </a:tc>
                <a:tc>
                  <a:txBody>
                    <a:bodyPr/>
                    <a:lstStyle/>
                    <a:p>
                      <a:pPr algn="ctr"/>
                      <a:r>
                        <a:rPr lang="en-GB" sz="1400" b="0" cap="none" spc="0">
                          <a:solidFill>
                            <a:schemeClr val="bg1"/>
                          </a:solidFill>
                        </a:rPr>
                        <a:t>Increase or Decrease?</a:t>
                      </a:r>
                    </a:p>
                  </a:txBody>
                  <a:tcPr marL="122177" marR="93983" marT="93983" marB="93983" anchor="ctr">
                    <a:lnL w="12700" cmpd="sng">
                      <a:noFill/>
                    </a:lnL>
                    <a:lnR w="12700" cmpd="sng">
                      <a:noFill/>
                    </a:lnR>
                    <a:lnT w="19050" cap="flat" cmpd="sng" algn="ctr">
                      <a:solidFill>
                        <a:schemeClr val="tx1"/>
                      </a:solidFill>
                      <a:prstDash val="solid"/>
                    </a:lnT>
                    <a:lnB w="38100" cmpd="sng">
                      <a:noFill/>
                    </a:lnB>
                    <a:solidFill>
                      <a:schemeClr val="tx1"/>
                    </a:solidFill>
                  </a:tcPr>
                </a:tc>
                <a:extLst>
                  <a:ext uri="{0D108BD9-81ED-4DB2-BD59-A6C34878D82A}">
                    <a16:rowId xmlns:a16="http://schemas.microsoft.com/office/drawing/2014/main" val="10000"/>
                  </a:ext>
                </a:extLst>
              </a:tr>
              <a:tr h="883437">
                <a:tc>
                  <a:txBody>
                    <a:bodyPr/>
                    <a:lstStyle/>
                    <a:p>
                      <a:r>
                        <a:rPr lang="en-GB" sz="1400" cap="none" spc="0">
                          <a:solidFill>
                            <a:schemeClr val="tx1"/>
                          </a:solidFill>
                        </a:rPr>
                        <a:t>The government introduces new</a:t>
                      </a:r>
                      <a:r>
                        <a:rPr lang="en-GB" sz="1400" cap="none" spc="0" baseline="0">
                          <a:solidFill>
                            <a:schemeClr val="tx1"/>
                          </a:solidFill>
                        </a:rPr>
                        <a:t> immigration laws to limit the ability of migrant workers to seek employment in the UK</a:t>
                      </a:r>
                      <a:endParaRPr lang="en-GB" sz="1400" cap="none" spc="0">
                        <a:solidFill>
                          <a:schemeClr val="tx1"/>
                        </a:solidFill>
                      </a:endParaRPr>
                    </a:p>
                  </a:txBody>
                  <a:tcPr marL="122177" marR="93983" marT="93983" marB="93983">
                    <a:lnL w="19050" cap="flat" cmpd="sng" algn="ctr">
                      <a:solidFill>
                        <a:schemeClr val="tx1"/>
                      </a:solidFill>
                      <a:prstDash val="solid"/>
                    </a:lnL>
                    <a:lnR w="6350" cap="flat" cmpd="sng" algn="ctr">
                      <a:solidFill>
                        <a:schemeClr val="tx1">
                          <a:lumMod val="50000"/>
                          <a:lumOff val="50000"/>
                        </a:schemeClr>
                      </a:solidFill>
                      <a:prstDash val="solid"/>
                    </a:lnR>
                    <a:lnT w="38100" cmpd="sng">
                      <a:noFill/>
                    </a:lnT>
                    <a:lnB w="6350" cap="flat" cmpd="sng" algn="ctr">
                      <a:solidFill>
                        <a:schemeClr val="tx1">
                          <a:lumMod val="50000"/>
                          <a:lumOff val="50000"/>
                        </a:schemeClr>
                      </a:solidFill>
                      <a:prstDash val="solid"/>
                    </a:lnB>
                    <a:noFill/>
                  </a:tcPr>
                </a:tc>
                <a:tc>
                  <a:txBody>
                    <a:bodyPr/>
                    <a:lstStyle/>
                    <a:p>
                      <a:endParaRPr lang="en-GB" sz="1400" cap="none" spc="0">
                        <a:solidFill>
                          <a:schemeClr val="tx1"/>
                        </a:solidFill>
                      </a:endParaRPr>
                    </a:p>
                  </a:txBody>
                  <a:tcPr marL="122177" marR="93983" marT="93983" marB="93983">
                    <a:lnL w="6350" cap="flat" cmpd="sng" algn="ctr">
                      <a:solidFill>
                        <a:schemeClr val="tx1">
                          <a:lumMod val="50000"/>
                          <a:lumOff val="50000"/>
                        </a:schemeClr>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10001"/>
                  </a:ext>
                </a:extLst>
              </a:tr>
              <a:tr h="883437">
                <a:tc>
                  <a:txBody>
                    <a:bodyPr/>
                    <a:lstStyle/>
                    <a:p>
                      <a:r>
                        <a:rPr lang="en-GB" sz="1400" cap="none" spc="0">
                          <a:solidFill>
                            <a:schemeClr val="tx1"/>
                          </a:solidFill>
                        </a:rPr>
                        <a:t>The government introduces tax</a:t>
                      </a:r>
                      <a:r>
                        <a:rPr lang="en-GB" sz="1400" cap="none" spc="0" baseline="0">
                          <a:solidFill>
                            <a:schemeClr val="tx1"/>
                          </a:solidFill>
                        </a:rPr>
                        <a:t> breaks for companies that invest a portion of their profits in research and development</a:t>
                      </a:r>
                      <a:endParaRPr lang="en-GB" sz="1400" cap="none" spc="0">
                        <a:solidFill>
                          <a:schemeClr val="tx1"/>
                        </a:solidFill>
                      </a:endParaRPr>
                    </a:p>
                  </a:txBody>
                  <a:tcPr marL="122177" marR="93983" marT="93983" marB="93983">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endParaRPr lang="en-GB" sz="1400" cap="none" spc="0">
                        <a:solidFill>
                          <a:schemeClr val="tx1"/>
                        </a:solidFill>
                      </a:endParaRPr>
                    </a:p>
                  </a:txBody>
                  <a:tcPr marL="122177" marR="93983" marT="93983" marB="93983">
                    <a:lnL w="6350" cap="flat" cmpd="sng" algn="ctr">
                      <a:solidFill>
                        <a:schemeClr val="tx1">
                          <a:lumMod val="50000"/>
                          <a:lumOff val="50000"/>
                        </a:schemeClr>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10002"/>
                  </a:ext>
                </a:extLst>
              </a:tr>
              <a:tr h="664144">
                <a:tc>
                  <a:txBody>
                    <a:bodyPr/>
                    <a:lstStyle/>
                    <a:p>
                      <a:r>
                        <a:rPr lang="en-GB" sz="1400" cap="none" spc="0">
                          <a:solidFill>
                            <a:schemeClr val="tx1"/>
                          </a:solidFill>
                        </a:rPr>
                        <a:t>An</a:t>
                      </a:r>
                      <a:r>
                        <a:rPr lang="en-GB" sz="1400" cap="none" spc="0" baseline="0">
                          <a:solidFill>
                            <a:schemeClr val="tx1"/>
                          </a:solidFill>
                        </a:rPr>
                        <a:t> extra £2bn is made available for education and training</a:t>
                      </a:r>
                      <a:endParaRPr lang="en-GB" sz="1400" cap="none" spc="0">
                        <a:solidFill>
                          <a:schemeClr val="tx1"/>
                        </a:solidFill>
                      </a:endParaRPr>
                    </a:p>
                  </a:txBody>
                  <a:tcPr marL="122177" marR="93983" marT="93983" marB="93983">
                    <a:lnL w="19050" cap="flat" cmpd="sng" algn="ctr">
                      <a:solidFill>
                        <a:schemeClr val="tx1"/>
                      </a:solidFill>
                      <a:prstDash val="solid"/>
                    </a:lnL>
                    <a:lnR w="6350" cap="flat" cmpd="sng" algn="ctr">
                      <a:solidFill>
                        <a:schemeClr val="tx1">
                          <a:lumMod val="50000"/>
                          <a:lumOff val="50000"/>
                        </a:schemeClr>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endParaRPr lang="en-GB" sz="1400" cap="none" spc="0">
                        <a:solidFill>
                          <a:schemeClr val="tx1"/>
                        </a:solidFill>
                      </a:endParaRPr>
                    </a:p>
                    <a:p>
                      <a:endParaRPr lang="en-GB" sz="1400" cap="none" spc="0">
                        <a:solidFill>
                          <a:schemeClr val="tx1"/>
                        </a:solidFill>
                      </a:endParaRPr>
                    </a:p>
                  </a:txBody>
                  <a:tcPr marL="122177" marR="93983" marT="93983" marB="93983">
                    <a:lnL w="6350" cap="flat" cmpd="sng" algn="ctr">
                      <a:solidFill>
                        <a:schemeClr val="tx1">
                          <a:lumMod val="50000"/>
                          <a:lumOff val="50000"/>
                        </a:schemeClr>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10003"/>
                  </a:ext>
                </a:extLst>
              </a:tr>
              <a:tr h="664144">
                <a:tc>
                  <a:txBody>
                    <a:bodyPr/>
                    <a:lstStyle/>
                    <a:p>
                      <a:r>
                        <a:rPr lang="en-GB" sz="1400" cap="none" spc="0">
                          <a:solidFill>
                            <a:schemeClr val="tx1"/>
                          </a:solidFill>
                        </a:rPr>
                        <a:t>The government raises the retirement age to 70</a:t>
                      </a:r>
                    </a:p>
                  </a:txBody>
                  <a:tcPr marL="122177" marR="93983" marT="93983" marB="93983">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endParaRPr lang="en-GB" sz="1400" cap="none" spc="0">
                        <a:solidFill>
                          <a:schemeClr val="tx1"/>
                        </a:solidFill>
                      </a:endParaRPr>
                    </a:p>
                    <a:p>
                      <a:endParaRPr lang="en-GB" sz="1400" cap="none" spc="0">
                        <a:solidFill>
                          <a:schemeClr val="tx1"/>
                        </a:solidFill>
                      </a:endParaRPr>
                    </a:p>
                  </a:txBody>
                  <a:tcPr marL="122177" marR="93983" marT="93983" marB="93983">
                    <a:lnL w="6350" cap="flat" cmpd="sng" algn="ctr">
                      <a:solidFill>
                        <a:schemeClr val="tx1">
                          <a:lumMod val="50000"/>
                          <a:lumOff val="50000"/>
                        </a:schemeClr>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10004"/>
                  </a:ext>
                </a:extLst>
              </a:tr>
              <a:tr h="664144">
                <a:tc>
                  <a:txBody>
                    <a:bodyPr/>
                    <a:lstStyle/>
                    <a:p>
                      <a:r>
                        <a:rPr lang="en-GB" sz="1400" cap="none" spc="0">
                          <a:solidFill>
                            <a:schemeClr val="tx1"/>
                          </a:solidFill>
                        </a:rPr>
                        <a:t>Pressure groups successfully block the development of “</a:t>
                      </a:r>
                      <a:r>
                        <a:rPr lang="en-GB" sz="1400" cap="none" spc="0" err="1">
                          <a:solidFill>
                            <a:schemeClr val="tx1"/>
                          </a:solidFill>
                        </a:rPr>
                        <a:t>fracking</a:t>
                      </a:r>
                      <a:r>
                        <a:rPr lang="en-GB" sz="1400" cap="none" spc="0">
                          <a:solidFill>
                            <a:schemeClr val="tx1"/>
                          </a:solidFill>
                        </a:rPr>
                        <a:t>” </a:t>
                      </a:r>
                    </a:p>
                  </a:txBody>
                  <a:tcPr marL="122177" marR="93983" marT="93983" marB="93983">
                    <a:lnL w="19050" cap="flat" cmpd="sng" algn="ctr">
                      <a:solidFill>
                        <a:schemeClr val="tx1"/>
                      </a:solidFill>
                      <a:prstDash val="solid"/>
                    </a:lnL>
                    <a:lnR w="6350" cap="flat" cmpd="sng" algn="ctr">
                      <a:solidFill>
                        <a:schemeClr val="tx1">
                          <a:lumMod val="50000"/>
                          <a:lumOff val="50000"/>
                        </a:schemeClr>
                      </a:solidFill>
                      <a:prstDash val="solid"/>
                    </a:lnR>
                    <a:lnT w="12700" cmpd="sng">
                      <a:noFill/>
                      <a:prstDash val="solid"/>
                    </a:lnT>
                    <a:lnB w="6350" cap="flat" cmpd="sng" algn="ctr">
                      <a:solidFill>
                        <a:schemeClr val="tx1">
                          <a:lumMod val="50000"/>
                          <a:lumOff val="50000"/>
                        </a:schemeClr>
                      </a:solidFill>
                      <a:prstDash val="solid"/>
                    </a:lnB>
                    <a:noFill/>
                  </a:tcPr>
                </a:tc>
                <a:tc>
                  <a:txBody>
                    <a:bodyPr/>
                    <a:lstStyle/>
                    <a:p>
                      <a:endParaRPr lang="en-GB" sz="1400" cap="none" spc="0">
                        <a:solidFill>
                          <a:schemeClr val="tx1"/>
                        </a:solidFill>
                      </a:endParaRPr>
                    </a:p>
                  </a:txBody>
                  <a:tcPr marL="122177" marR="93983" marT="93983" marB="93983">
                    <a:lnL w="6350" cap="flat" cmpd="sng" algn="ctr">
                      <a:solidFill>
                        <a:schemeClr val="tx1">
                          <a:lumMod val="50000"/>
                          <a:lumOff val="50000"/>
                        </a:schemeClr>
                      </a:solidFill>
                      <a:prstDash val="solid"/>
                    </a:lnL>
                    <a:lnR w="19050" cap="flat" cmpd="sng" algn="ctr">
                      <a:solidFill>
                        <a:schemeClr val="tx1"/>
                      </a:solidFill>
                      <a:prstDash val="solid"/>
                    </a:lnR>
                    <a:lnT w="12700" cmpd="sng">
                      <a:no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10005"/>
                  </a:ext>
                </a:extLst>
              </a:tr>
              <a:tr h="664144">
                <a:tc>
                  <a:txBody>
                    <a:bodyPr/>
                    <a:lstStyle/>
                    <a:p>
                      <a:r>
                        <a:rPr lang="en-GB" sz="1400" cap="none" spc="0">
                          <a:solidFill>
                            <a:schemeClr val="tx1"/>
                          </a:solidFill>
                        </a:rPr>
                        <a:t>The government invest £1bn to</a:t>
                      </a:r>
                      <a:r>
                        <a:rPr lang="en-GB" sz="1400" cap="none" spc="0" baseline="0">
                          <a:solidFill>
                            <a:schemeClr val="tx1"/>
                          </a:solidFill>
                        </a:rPr>
                        <a:t> widen broadband coverage</a:t>
                      </a:r>
                      <a:endParaRPr lang="en-GB" sz="1400" cap="none" spc="0">
                        <a:solidFill>
                          <a:schemeClr val="tx1"/>
                        </a:solidFill>
                      </a:endParaRPr>
                    </a:p>
                  </a:txBody>
                  <a:tcPr marL="122177" marR="93983" marT="93983" marB="93983">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endParaRPr lang="en-GB" sz="1400" cap="none" spc="0">
                        <a:solidFill>
                          <a:schemeClr val="tx1"/>
                        </a:solidFill>
                      </a:endParaRPr>
                    </a:p>
                    <a:p>
                      <a:endParaRPr lang="en-GB" sz="1400" cap="none" spc="0">
                        <a:solidFill>
                          <a:schemeClr val="tx1"/>
                        </a:solidFill>
                      </a:endParaRPr>
                    </a:p>
                  </a:txBody>
                  <a:tcPr marL="122177" marR="93983" marT="93983" marB="93983">
                    <a:lnL w="6350" cap="flat" cmpd="sng" algn="ctr">
                      <a:solidFill>
                        <a:schemeClr val="tx1">
                          <a:lumMod val="50000"/>
                          <a:lumOff val="50000"/>
                        </a:schemeClr>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10006"/>
                  </a:ext>
                </a:extLst>
              </a:tr>
            </a:tbl>
          </a:graphicData>
        </a:graphic>
      </p:graphicFrame>
      <p:pic>
        <p:nvPicPr>
          <p:cNvPr id="2" name="Picture 1">
            <a:extLst>
              <a:ext uri="{FF2B5EF4-FFF2-40B4-BE49-F238E27FC236}">
                <a16:creationId xmlns:a16="http://schemas.microsoft.com/office/drawing/2014/main" id="{8DEB49BE-A4BE-C664-FC59-C5D3930132C7}"/>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CF977463-F806-89B8-1D7F-3B0840761058}"/>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2F4106DA-2239-D459-D930-7C8E3299F047}"/>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A068799-5D18-F2F3-99A1-5507A033B466}"/>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800718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335A262-7106-4571-BE09-CFA60A9DB0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6F043C-2A2A-4ECE-99FC-9670FAF956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00200" y="685800"/>
            <a:ext cx="75438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
        <p:nvSpPr>
          <p:cNvPr id="2" name="Title 1"/>
          <p:cNvSpPr>
            <a:spLocks noGrp="1"/>
          </p:cNvSpPr>
          <p:nvPr>
            <p:ph type="title"/>
          </p:nvPr>
        </p:nvSpPr>
        <p:spPr>
          <a:xfrm>
            <a:off x="1097280" y="685800"/>
            <a:ext cx="3815379" cy="1692835"/>
          </a:xfrm>
        </p:spPr>
        <p:txBody>
          <a:bodyPr anchor="t">
            <a:normAutofit/>
          </a:bodyPr>
          <a:lstStyle/>
          <a:p>
            <a:r>
              <a:rPr lang="en-GB" sz="4400"/>
              <a:t>Recall</a:t>
            </a:r>
          </a:p>
        </p:txBody>
      </p:sp>
      <p:sp>
        <p:nvSpPr>
          <p:cNvPr id="14" name="Rectangle 13">
            <a:extLst>
              <a:ext uri="{FF2B5EF4-FFF2-40B4-BE49-F238E27FC236}">
                <a16:creationId xmlns:a16="http://schemas.microsoft.com/office/drawing/2014/main" id="{046FE5A8-8C9A-4D97-A7C4-214929653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823" y="685797"/>
            <a:ext cx="89154"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AF277A10-0F6C-BEE3-DACE-FAAB2DC43FFB}"/>
              </a:ext>
            </a:extLst>
          </p:cNvPr>
          <p:cNvPicPr>
            <a:picLocks noChangeAspect="1"/>
          </p:cNvPicPr>
          <p:nvPr/>
        </p:nvPicPr>
        <p:blipFill rotWithShape="1">
          <a:blip r:embed="rId2"/>
          <a:srcRect l="47790" r="6073" b="12"/>
          <a:stretch/>
        </p:blipFill>
        <p:spPr>
          <a:xfrm>
            <a:off x="5145741" y="1048447"/>
            <a:ext cx="3603812" cy="4805082"/>
          </a:xfrm>
          <a:prstGeom prst="rect">
            <a:avLst/>
          </a:prstGeom>
        </p:spPr>
      </p:pic>
      <p:sp>
        <p:nvSpPr>
          <p:cNvPr id="16" name="Rectangle 15">
            <a:extLst>
              <a:ext uri="{FF2B5EF4-FFF2-40B4-BE49-F238E27FC236}">
                <a16:creationId xmlns:a16="http://schemas.microsoft.com/office/drawing/2014/main" id="{B6297F2B-78AD-4022-83A4-78FC55E11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4846" y="6172201"/>
            <a:ext cx="89154"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A8578A4-21B1-BE1E-2FCE-DD035DC98EC0}"/>
              </a:ext>
            </a:extLst>
          </p:cNvPr>
          <p:cNvGraphicFramePr>
            <a:graphicFrameLocks noGrp="1"/>
          </p:cNvGraphicFramePr>
          <p:nvPr>
            <p:ph idx="1"/>
            <p:extLst>
              <p:ext uri="{D42A27DB-BD31-4B8C-83A1-F6EECF244321}">
                <p14:modId xmlns:p14="http://schemas.microsoft.com/office/powerpoint/2010/main" val="3342626573"/>
              </p:ext>
            </p:extLst>
          </p:nvPr>
        </p:nvGraphicFramePr>
        <p:xfrm>
          <a:off x="1097280" y="2562784"/>
          <a:ext cx="3815379" cy="3609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A4998280-ECE6-9A6E-A9CC-7931D5E7ABA1}"/>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E1AF0FB1-53D1-1750-35F0-2B89416CE4B9}"/>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7" name="Footer Placeholder 2">
            <a:extLst>
              <a:ext uri="{FF2B5EF4-FFF2-40B4-BE49-F238E27FC236}">
                <a16:creationId xmlns:a16="http://schemas.microsoft.com/office/drawing/2014/main" id="{4CDC3FF1-DB16-EA23-AC58-F7E6073E7A09}"/>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1E0A89F-4DE6-30E9-BB77-4C1847E1C61B}"/>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372626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2" name="Rectangle 8201">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5" name="Rectangle 2"/>
          <p:cNvSpPr>
            <a:spLocks noGrp="1" noChangeArrowheads="1"/>
          </p:cNvSpPr>
          <p:nvPr>
            <p:ph type="title"/>
          </p:nvPr>
        </p:nvSpPr>
        <p:spPr>
          <a:xfrm>
            <a:off x="393555" y="620392"/>
            <a:ext cx="2856201" cy="5504688"/>
          </a:xfrm>
        </p:spPr>
        <p:txBody>
          <a:bodyPr>
            <a:normAutofit/>
          </a:bodyPr>
          <a:lstStyle/>
          <a:p>
            <a:pPr eaLnBrk="1" hangingPunct="1"/>
            <a:br>
              <a:rPr lang="en-GB" sz="5200">
                <a:solidFill>
                  <a:schemeClr val="bg1"/>
                </a:solidFill>
              </a:rPr>
            </a:br>
            <a:r>
              <a:rPr lang="en-GB" sz="5200">
                <a:solidFill>
                  <a:schemeClr val="bg1"/>
                </a:solidFill>
              </a:rPr>
              <a:t>The Keynesian AS Curve</a:t>
            </a:r>
            <a:br>
              <a:rPr lang="en-GB" sz="5200">
                <a:solidFill>
                  <a:schemeClr val="bg1"/>
                </a:solidFill>
              </a:rPr>
            </a:br>
            <a:endParaRPr lang="en-GB" sz="5200">
              <a:solidFill>
                <a:schemeClr val="bg1"/>
              </a:solidFill>
            </a:endParaRPr>
          </a:p>
        </p:txBody>
      </p:sp>
      <p:graphicFrame>
        <p:nvGraphicFramePr>
          <p:cNvPr id="8198" name="Rectangle 3">
            <a:extLst>
              <a:ext uri="{FF2B5EF4-FFF2-40B4-BE49-F238E27FC236}">
                <a16:creationId xmlns:a16="http://schemas.microsoft.com/office/drawing/2014/main" id="{3C6F73AA-5B9B-C713-48D8-73A77F822943}"/>
              </a:ext>
            </a:extLst>
          </p:cNvPr>
          <p:cNvGraphicFramePr>
            <a:graphicFrameLocks noGrp="1"/>
          </p:cNvGraphicFramePr>
          <p:nvPr>
            <p:ph idx="1"/>
            <p:extLst>
              <p:ext uri="{D42A27DB-BD31-4B8C-83A1-F6EECF244321}">
                <p14:modId xmlns:p14="http://schemas.microsoft.com/office/powerpoint/2010/main" val="2774887428"/>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42F93535-F7E3-482D-22AD-88E1BBE31836}"/>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E4CE4A31-B1ED-D097-4D4B-05D8FADD1378}"/>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C46F94D3-80AB-C1B1-64E8-79DA16CF10AD}"/>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BAC8854-1E57-0B9B-6EA8-C4EE247A76CF}"/>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907575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93555" y="620392"/>
            <a:ext cx="2856201" cy="5504688"/>
          </a:xfrm>
        </p:spPr>
        <p:txBody>
          <a:bodyPr>
            <a:normAutofit/>
          </a:bodyPr>
          <a:lstStyle/>
          <a:p>
            <a:r>
              <a:rPr lang="en-GB" sz="5200">
                <a:solidFill>
                  <a:schemeClr val="bg1"/>
                </a:solidFill>
              </a:rPr>
              <a:t>Task</a:t>
            </a:r>
          </a:p>
        </p:txBody>
      </p:sp>
      <p:graphicFrame>
        <p:nvGraphicFramePr>
          <p:cNvPr id="5" name="Content Placeholder 2">
            <a:extLst>
              <a:ext uri="{FF2B5EF4-FFF2-40B4-BE49-F238E27FC236}">
                <a16:creationId xmlns:a16="http://schemas.microsoft.com/office/drawing/2014/main" id="{C6C0E285-E23C-CA92-DC5A-744C651B51A0}"/>
              </a:ext>
            </a:extLst>
          </p:cNvPr>
          <p:cNvGraphicFramePr>
            <a:graphicFrameLocks noGrp="1"/>
          </p:cNvGraphicFramePr>
          <p:nvPr>
            <p:ph idx="1"/>
            <p:extLst>
              <p:ext uri="{D42A27DB-BD31-4B8C-83A1-F6EECF244321}">
                <p14:modId xmlns:p14="http://schemas.microsoft.com/office/powerpoint/2010/main" val="1247952114"/>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13017E0D-8C4D-D08E-5EAB-A3D471937768}"/>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DDC247F5-14E2-C51A-B170-968F04089F76}"/>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431702FA-1D80-62C8-AF9C-8BB62093AF5E}"/>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B453A0B-6993-B0DB-21EF-27C626C6FCF0}"/>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065358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ormAutofit/>
          </a:bodyPr>
          <a:lstStyle/>
          <a:p>
            <a:pPr algn="r" eaLnBrk="1" hangingPunct="1"/>
            <a:r>
              <a:rPr lang="en-GB" sz="2400" dirty="0"/>
              <a:t>The Keynesian AS Diagram</a:t>
            </a:r>
            <a:br>
              <a:rPr lang="en-GB" sz="3200" dirty="0">
                <a:solidFill>
                  <a:schemeClr val="accent2"/>
                </a:solidFill>
              </a:rPr>
            </a:br>
            <a:endParaRPr lang="en-GB" sz="3200" dirty="0">
              <a:solidFill>
                <a:schemeClr val="accent2"/>
              </a:solidFill>
            </a:endParaRPr>
          </a:p>
        </p:txBody>
      </p:sp>
      <p:sp>
        <p:nvSpPr>
          <p:cNvPr id="12" name="TextBox 11"/>
          <p:cNvSpPr txBox="1">
            <a:spLocks noChangeArrowheads="1"/>
          </p:cNvSpPr>
          <p:nvPr/>
        </p:nvSpPr>
        <p:spPr bwMode="auto">
          <a:xfrm>
            <a:off x="6269038" y="1720486"/>
            <a:ext cx="2736850" cy="831850"/>
          </a:xfrm>
          <a:prstGeom prst="rect">
            <a:avLst/>
          </a:prstGeom>
          <a:noFill/>
          <a:ln w="9525">
            <a:noFill/>
            <a:miter lim="800000"/>
            <a:headEnd/>
            <a:tailEnd/>
          </a:ln>
        </p:spPr>
        <p:txBody>
          <a:bodyPr>
            <a:spAutoFit/>
          </a:bodyPr>
          <a:lstStyle/>
          <a:p>
            <a:r>
              <a:rPr lang="en-GB" sz="1600" b="1" dirty="0"/>
              <a:t>A =</a:t>
            </a:r>
            <a:r>
              <a:rPr lang="en-GB" sz="1600" b="1" i="1" dirty="0"/>
              <a:t> </a:t>
            </a:r>
            <a:r>
              <a:rPr lang="en-GB" sz="1600" b="1" dirty="0">
                <a:solidFill>
                  <a:srgbClr val="00B0F0"/>
                </a:solidFill>
              </a:rPr>
              <a:t>Unused capacity</a:t>
            </a:r>
          </a:p>
          <a:p>
            <a:r>
              <a:rPr lang="en-GB" sz="1600" dirty="0"/>
              <a:t>Firms can increase output without increasing costs.</a:t>
            </a:r>
            <a:endParaRPr lang="en-US" sz="1600" dirty="0"/>
          </a:p>
        </p:txBody>
      </p:sp>
      <p:sp>
        <p:nvSpPr>
          <p:cNvPr id="13" name="TextBox 12"/>
          <p:cNvSpPr txBox="1">
            <a:spLocks noChangeArrowheads="1"/>
          </p:cNvSpPr>
          <p:nvPr/>
        </p:nvSpPr>
        <p:spPr bwMode="auto">
          <a:xfrm>
            <a:off x="6262688" y="2638389"/>
            <a:ext cx="2881312" cy="1570037"/>
          </a:xfrm>
          <a:prstGeom prst="rect">
            <a:avLst/>
          </a:prstGeom>
          <a:noFill/>
          <a:ln w="9525">
            <a:noFill/>
            <a:miter lim="800000"/>
            <a:headEnd/>
            <a:tailEnd/>
          </a:ln>
        </p:spPr>
        <p:txBody>
          <a:bodyPr>
            <a:spAutoFit/>
          </a:bodyPr>
          <a:lstStyle/>
          <a:p>
            <a:r>
              <a:rPr lang="en-GB" sz="1600" b="1" dirty="0"/>
              <a:t>B = </a:t>
            </a:r>
            <a:r>
              <a:rPr lang="en-GB" sz="1600" b="1" dirty="0">
                <a:solidFill>
                  <a:srgbClr val="00B0F0"/>
                </a:solidFill>
              </a:rPr>
              <a:t>Limited spare capacity</a:t>
            </a:r>
          </a:p>
          <a:p>
            <a:r>
              <a:rPr lang="en-GB" sz="1600" dirty="0"/>
              <a:t>As the economy nears full employment, firms find it more difficult to attract scarce resources, so prices begin to rise.</a:t>
            </a:r>
            <a:endParaRPr lang="en-US" sz="1600" dirty="0"/>
          </a:p>
        </p:txBody>
      </p:sp>
      <p:sp>
        <p:nvSpPr>
          <p:cNvPr id="14" name="TextBox 13"/>
          <p:cNvSpPr txBox="1">
            <a:spLocks noChangeArrowheads="1"/>
          </p:cNvSpPr>
          <p:nvPr/>
        </p:nvSpPr>
        <p:spPr bwMode="auto">
          <a:xfrm>
            <a:off x="6269038" y="4293096"/>
            <a:ext cx="2736850" cy="830997"/>
          </a:xfrm>
          <a:prstGeom prst="rect">
            <a:avLst/>
          </a:prstGeom>
          <a:noFill/>
          <a:ln w="9525">
            <a:noFill/>
            <a:miter lim="800000"/>
            <a:headEnd/>
            <a:tailEnd/>
          </a:ln>
        </p:spPr>
        <p:txBody>
          <a:bodyPr wrap="square">
            <a:spAutoFit/>
          </a:bodyPr>
          <a:lstStyle/>
          <a:p>
            <a:r>
              <a:rPr lang="en-GB" sz="1600" b="1" dirty="0"/>
              <a:t>C = </a:t>
            </a:r>
            <a:r>
              <a:rPr lang="en-GB" sz="1600" b="1" dirty="0">
                <a:solidFill>
                  <a:srgbClr val="00B0F0"/>
                </a:solidFill>
              </a:rPr>
              <a:t>Full capacity</a:t>
            </a:r>
          </a:p>
          <a:p>
            <a:r>
              <a:rPr lang="en-GB" sz="1600" dirty="0"/>
              <a:t>There is full employment and all resources are used. </a:t>
            </a:r>
            <a:endParaRPr lang="en-US" sz="1600" dirty="0"/>
          </a:p>
        </p:txBody>
      </p:sp>
      <p:cxnSp>
        <p:nvCxnSpPr>
          <p:cNvPr id="4" name="Straight Connector 3"/>
          <p:cNvCxnSpPr/>
          <p:nvPr/>
        </p:nvCxnSpPr>
        <p:spPr>
          <a:xfrm>
            <a:off x="1188145" y="1814414"/>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p:nvSpPr>
        <p:spPr bwMode="auto">
          <a:xfrm>
            <a:off x="251520" y="1698526"/>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6" name="TextBox 5"/>
          <p:cNvSpPr txBox="1">
            <a:spLocks noChangeArrowheads="1"/>
          </p:cNvSpPr>
          <p:nvPr/>
        </p:nvSpPr>
        <p:spPr bwMode="auto">
          <a:xfrm>
            <a:off x="5116513" y="5349776"/>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7" name="TextBox 6"/>
          <p:cNvSpPr txBox="1">
            <a:spLocks noChangeArrowheads="1"/>
          </p:cNvSpPr>
          <p:nvPr/>
        </p:nvSpPr>
        <p:spPr bwMode="auto">
          <a:xfrm>
            <a:off x="4865428" y="1720486"/>
            <a:ext cx="935038" cy="369888"/>
          </a:xfrm>
          <a:prstGeom prst="rect">
            <a:avLst/>
          </a:prstGeom>
          <a:noFill/>
          <a:ln w="9525">
            <a:noFill/>
            <a:miter lim="800000"/>
            <a:headEnd/>
            <a:tailEnd/>
          </a:ln>
        </p:spPr>
        <p:txBody>
          <a:bodyPr>
            <a:spAutoFit/>
          </a:bodyPr>
          <a:lstStyle/>
          <a:p>
            <a:r>
              <a:rPr lang="en-GB" dirty="0"/>
              <a:t>LRAS</a:t>
            </a:r>
            <a:endParaRPr lang="en-US" dirty="0"/>
          </a:p>
        </p:txBody>
      </p:sp>
      <p:cxnSp>
        <p:nvCxnSpPr>
          <p:cNvPr id="8" name="Straight Connector 7"/>
          <p:cNvCxnSpPr/>
          <p:nvPr/>
        </p:nvCxnSpPr>
        <p:spPr>
          <a:xfrm>
            <a:off x="4845745" y="2685951"/>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705545" y="3833714"/>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10" name="TextBox 9"/>
          <p:cNvSpPr txBox="1">
            <a:spLocks noChangeArrowheads="1"/>
          </p:cNvSpPr>
          <p:nvPr/>
        </p:nvSpPr>
        <p:spPr bwMode="auto">
          <a:xfrm>
            <a:off x="4425167" y="5349776"/>
            <a:ext cx="865187" cy="369888"/>
          </a:xfrm>
          <a:prstGeom prst="rect">
            <a:avLst/>
          </a:prstGeom>
          <a:noFill/>
          <a:ln w="9525">
            <a:noFill/>
            <a:miter lim="800000"/>
            <a:headEnd/>
            <a:tailEnd/>
          </a:ln>
        </p:spPr>
        <p:txBody>
          <a:bodyPr>
            <a:spAutoFit/>
          </a:bodyPr>
          <a:lstStyle/>
          <a:p>
            <a:pPr algn="ctr"/>
            <a:r>
              <a:rPr lang="en-GB" dirty="0"/>
              <a:t>FE</a:t>
            </a:r>
            <a:endParaRPr lang="en-US" dirty="0"/>
          </a:p>
        </p:txBody>
      </p:sp>
      <p:sp>
        <p:nvSpPr>
          <p:cNvPr id="11" name="Freeform 10"/>
          <p:cNvSpPr/>
          <p:nvPr/>
        </p:nvSpPr>
        <p:spPr>
          <a:xfrm>
            <a:off x="1188145" y="1793776"/>
            <a:ext cx="3670300" cy="222408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TextBox 14"/>
          <p:cNvSpPr txBox="1">
            <a:spLocks noChangeArrowheads="1"/>
          </p:cNvSpPr>
          <p:nvPr/>
        </p:nvSpPr>
        <p:spPr bwMode="auto">
          <a:xfrm>
            <a:off x="2051745" y="3649564"/>
            <a:ext cx="431800" cy="368300"/>
          </a:xfrm>
          <a:prstGeom prst="rect">
            <a:avLst/>
          </a:prstGeom>
          <a:noFill/>
          <a:ln w="9525">
            <a:noFill/>
            <a:miter lim="800000"/>
            <a:headEnd/>
            <a:tailEnd/>
          </a:ln>
        </p:spPr>
        <p:txBody>
          <a:bodyPr>
            <a:spAutoFit/>
          </a:bodyPr>
          <a:lstStyle/>
          <a:p>
            <a:pPr algn="ctr"/>
            <a:r>
              <a:rPr lang="en-GB" b="1" dirty="0">
                <a:solidFill>
                  <a:srgbClr val="0033CC"/>
                </a:solidFill>
              </a:rPr>
              <a:t>A</a:t>
            </a:r>
            <a:endParaRPr lang="en-US" b="1" dirty="0">
              <a:solidFill>
                <a:srgbClr val="0033CC"/>
              </a:solidFill>
            </a:endParaRPr>
          </a:p>
        </p:txBody>
      </p:sp>
      <p:sp>
        <p:nvSpPr>
          <p:cNvPr id="16" name="TextBox 15"/>
          <p:cNvSpPr txBox="1">
            <a:spLocks noChangeArrowheads="1"/>
          </p:cNvSpPr>
          <p:nvPr/>
        </p:nvSpPr>
        <p:spPr bwMode="auto">
          <a:xfrm>
            <a:off x="4204395" y="3208239"/>
            <a:ext cx="431800" cy="368300"/>
          </a:xfrm>
          <a:prstGeom prst="rect">
            <a:avLst/>
          </a:prstGeom>
          <a:noFill/>
          <a:ln w="9525">
            <a:noFill/>
            <a:miter lim="800000"/>
            <a:headEnd/>
            <a:tailEnd/>
          </a:ln>
        </p:spPr>
        <p:txBody>
          <a:bodyPr>
            <a:spAutoFit/>
          </a:bodyPr>
          <a:lstStyle/>
          <a:p>
            <a:pPr algn="ctr"/>
            <a:r>
              <a:rPr lang="en-GB" b="1" dirty="0">
                <a:solidFill>
                  <a:srgbClr val="0033CC"/>
                </a:solidFill>
              </a:rPr>
              <a:t>B</a:t>
            </a:r>
            <a:endParaRPr lang="en-US" b="1" dirty="0">
              <a:solidFill>
                <a:srgbClr val="0033CC"/>
              </a:solidFill>
            </a:endParaRPr>
          </a:p>
        </p:txBody>
      </p:sp>
      <p:sp>
        <p:nvSpPr>
          <p:cNvPr id="17" name="TextBox 16"/>
          <p:cNvSpPr txBox="1">
            <a:spLocks noChangeArrowheads="1"/>
          </p:cNvSpPr>
          <p:nvPr/>
        </p:nvSpPr>
        <p:spPr bwMode="auto">
          <a:xfrm>
            <a:off x="4474270" y="1927126"/>
            <a:ext cx="431800" cy="368300"/>
          </a:xfrm>
          <a:prstGeom prst="rect">
            <a:avLst/>
          </a:prstGeom>
          <a:noFill/>
          <a:ln w="9525">
            <a:noFill/>
            <a:miter lim="800000"/>
            <a:headEnd/>
            <a:tailEnd/>
          </a:ln>
        </p:spPr>
        <p:txBody>
          <a:bodyPr>
            <a:spAutoFit/>
          </a:bodyPr>
          <a:lstStyle/>
          <a:p>
            <a:pPr algn="ctr"/>
            <a:r>
              <a:rPr lang="en-GB" b="1" dirty="0">
                <a:solidFill>
                  <a:srgbClr val="0033CC"/>
                </a:solidFill>
              </a:rPr>
              <a:t>C</a:t>
            </a:r>
            <a:endParaRPr lang="en-US" b="1" dirty="0">
              <a:solidFill>
                <a:srgbClr val="0033CC"/>
              </a:solidFill>
            </a:endParaRPr>
          </a:p>
        </p:txBody>
      </p:sp>
      <p:cxnSp>
        <p:nvCxnSpPr>
          <p:cNvPr id="18" name="Straight Connector 17"/>
          <p:cNvCxnSpPr/>
          <p:nvPr/>
        </p:nvCxnSpPr>
        <p:spPr>
          <a:xfrm>
            <a:off x="1188145" y="5341839"/>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724968" y="5877272"/>
            <a:ext cx="8280920" cy="7873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Draw a production possibility diagram to help explain the LRAS curve.</a:t>
            </a:r>
          </a:p>
        </p:txBody>
      </p:sp>
      <mc:AlternateContent xmlns:mc="http://schemas.openxmlformats.org/markup-compatibility/2006" xmlns:p14="http://schemas.microsoft.com/office/powerpoint/2010/main">
        <mc:Choice Requires="p14">
          <p:contentPart p14:bwMode="auto" r:id="rId3">
            <p14:nvContentPartPr>
              <p14:cNvPr id="2" name="Ink 1"/>
              <p14:cNvContentPartPr/>
              <p14:nvPr/>
            </p14:nvContentPartPr>
            <p14:xfrm>
              <a:off x="905400" y="1043280"/>
              <a:ext cx="4906440" cy="4557600"/>
            </p14:xfrm>
          </p:contentPart>
        </mc:Choice>
        <mc:Fallback xmlns="">
          <p:pic>
            <p:nvPicPr>
              <p:cNvPr id="2" name="Ink 1"/>
              <p:cNvPicPr/>
              <p:nvPr/>
            </p:nvPicPr>
            <p:blipFill>
              <a:blip r:embed="rId4"/>
              <a:stretch>
                <a:fillRect/>
              </a:stretch>
            </p:blipFill>
            <p:spPr>
              <a:xfrm>
                <a:off x="896040" y="1033920"/>
                <a:ext cx="4925160" cy="4576320"/>
              </a:xfrm>
              <a:prstGeom prst="rect">
                <a:avLst/>
              </a:prstGeom>
            </p:spPr>
          </p:pic>
        </mc:Fallback>
      </mc:AlternateContent>
      <p:pic>
        <p:nvPicPr>
          <p:cNvPr id="19" name="Picture 18">
            <a:extLst>
              <a:ext uri="{FF2B5EF4-FFF2-40B4-BE49-F238E27FC236}">
                <a16:creationId xmlns:a16="http://schemas.microsoft.com/office/drawing/2014/main" id="{CF5EE71F-6ECB-3226-27EA-7531F753F832}"/>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20" name="Picture 19">
            <a:extLst>
              <a:ext uri="{FF2B5EF4-FFF2-40B4-BE49-F238E27FC236}">
                <a16:creationId xmlns:a16="http://schemas.microsoft.com/office/drawing/2014/main" id="{91777963-F5D1-94DF-501F-F593619DFCA9}"/>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21" name="Footer Placeholder 2">
            <a:extLst>
              <a:ext uri="{FF2B5EF4-FFF2-40B4-BE49-F238E27FC236}">
                <a16:creationId xmlns:a16="http://schemas.microsoft.com/office/drawing/2014/main" id="{A6D1B3A4-BE20-F082-54B7-DF7639257FE5}"/>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244996D4-6849-61E9-1262-092B2E4AAD9D}"/>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85758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2000"/>
                                        <p:tgtEl>
                                          <p:spTgt spid="11"/>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childTnLst>
                                </p:cTn>
                              </p:par>
                            </p:childTnLst>
                          </p:cTn>
                        </p:par>
                        <p:par>
                          <p:cTn id="16" fill="hold">
                            <p:stCondLst>
                              <p:cond delay="4000"/>
                            </p:stCondLst>
                            <p:childTnLst>
                              <p:par>
                                <p:cTn id="17" presetID="22" presetClass="entr" presetSubtype="1"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up)">
                                      <p:cBhvr>
                                        <p:cTn id="19" dur="1000"/>
                                        <p:tgtEl>
                                          <p:spTgt spid="8"/>
                                        </p:tgtEl>
                                      </p:cBhvr>
                                    </p:animEffect>
                                  </p:childTnLst>
                                </p:cTn>
                              </p:par>
                            </p:childTnLst>
                          </p:cTn>
                        </p:par>
                        <p:par>
                          <p:cTn id="20" fill="hold">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childTnLst>
                                </p:cTn>
                              </p:par>
                            </p:childTnLst>
                          </p:cTn>
                        </p:par>
                        <p:par>
                          <p:cTn id="29" fill="hold">
                            <p:stCondLst>
                              <p:cond delay="1000"/>
                            </p:stCondLst>
                            <p:childTnLst>
                              <p:par>
                                <p:cTn id="30" presetID="10" presetClass="entr" presetSubtype="0"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childTnLst>
                                </p:cTn>
                              </p:par>
                            </p:childTnLst>
                          </p:cTn>
                        </p:par>
                        <p:par>
                          <p:cTn id="38" fill="hold">
                            <p:stCondLst>
                              <p:cond delay="1000"/>
                            </p:stCondLst>
                            <p:childTnLst>
                              <p:par>
                                <p:cTn id="39" presetID="10" presetClass="entr" presetSubtype="0"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1000"/>
                                        <p:tgtEl>
                                          <p:spTgt spid="17"/>
                                        </p:tgtEl>
                                      </p:cBhvr>
                                    </p:animEffect>
                                  </p:childTnLst>
                                </p:cTn>
                              </p:par>
                            </p:childTnLst>
                          </p:cTn>
                        </p:par>
                        <p:par>
                          <p:cTn id="47" fill="hold">
                            <p:stCondLst>
                              <p:cond delay="1000"/>
                            </p:stCondLst>
                            <p:childTnLst>
                              <p:par>
                                <p:cTn id="48" presetID="10" presetClass="entr" presetSubtype="0"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7" grpId="0"/>
      <p:bldP spid="9" grpId="0"/>
      <p:bldP spid="10" grpId="0"/>
      <p:bldP spid="11" grpId="0" animBg="1"/>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idx="4294967295"/>
          </p:nvPr>
        </p:nvSpPr>
        <p:spPr>
          <a:xfrm>
            <a:off x="1028697" y="348865"/>
            <a:ext cx="7533018" cy="877729"/>
          </a:xfrm>
        </p:spPr>
        <p:txBody>
          <a:bodyPr vert="horz" lIns="91440" tIns="45720" rIns="91440" bIns="45720" rtlCol="0" anchor="ctr">
            <a:normAutofit/>
          </a:bodyPr>
          <a:lstStyle/>
          <a:p>
            <a:pPr defTabSz="914400"/>
            <a:r>
              <a:rPr lang="en-US" sz="3500" kern="1200">
                <a:solidFill>
                  <a:srgbClr val="FFFFFF"/>
                </a:solidFill>
                <a:latin typeface="+mj-lt"/>
                <a:ea typeface="+mj-ea"/>
                <a:cs typeface="+mj-cs"/>
              </a:rPr>
              <a:t>Recall</a:t>
            </a:r>
          </a:p>
        </p:txBody>
      </p:sp>
      <p:graphicFrame>
        <p:nvGraphicFramePr>
          <p:cNvPr id="5" name="Content Placeholder 2">
            <a:extLst>
              <a:ext uri="{FF2B5EF4-FFF2-40B4-BE49-F238E27FC236}">
                <a16:creationId xmlns:a16="http://schemas.microsoft.com/office/drawing/2014/main" id="{21A8142B-BE93-7CF8-B20E-4445F99135AB}"/>
              </a:ext>
            </a:extLst>
          </p:cNvPr>
          <p:cNvGraphicFramePr>
            <a:graphicFrameLocks noGrp="1"/>
          </p:cNvGraphicFramePr>
          <p:nvPr>
            <p:ph idx="1"/>
            <p:extLst>
              <p:ext uri="{D42A27DB-BD31-4B8C-83A1-F6EECF244321}">
                <p14:modId xmlns:p14="http://schemas.microsoft.com/office/powerpoint/2010/main" val="3125958205"/>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A7DD34C9-CFFB-A191-224B-4AC9A725648D}"/>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710FB9FB-700A-3809-19FB-6DCD0936943A}"/>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5C82B03B-4E49-CD92-8326-FD4D2EAF3384}"/>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44720BA-DDA5-DB96-8BFF-2643E31013BF}"/>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9323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normAutofit/>
          </a:bodyPr>
          <a:lstStyle/>
          <a:p>
            <a:pPr algn="r" eaLnBrk="1" hangingPunct="1"/>
            <a:r>
              <a:rPr lang="en-GB" sz="2400" dirty="0"/>
              <a:t>Shifts in the Keynesian LRAS Curve</a:t>
            </a:r>
          </a:p>
        </p:txBody>
      </p:sp>
      <p:cxnSp>
        <p:nvCxnSpPr>
          <p:cNvPr id="4" name="Straight Connector 3"/>
          <p:cNvCxnSpPr/>
          <p:nvPr/>
        </p:nvCxnSpPr>
        <p:spPr>
          <a:xfrm>
            <a:off x="1188145" y="1814414"/>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p:nvSpPr>
        <p:spPr bwMode="auto">
          <a:xfrm>
            <a:off x="251520" y="1698526"/>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6" name="TextBox 5"/>
          <p:cNvSpPr txBox="1">
            <a:spLocks noChangeArrowheads="1"/>
          </p:cNvSpPr>
          <p:nvPr/>
        </p:nvSpPr>
        <p:spPr bwMode="auto">
          <a:xfrm>
            <a:off x="5724128" y="5333461"/>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7" name="TextBox 6"/>
          <p:cNvSpPr txBox="1">
            <a:spLocks noChangeArrowheads="1"/>
          </p:cNvSpPr>
          <p:nvPr/>
        </p:nvSpPr>
        <p:spPr bwMode="auto">
          <a:xfrm>
            <a:off x="4139952" y="1690960"/>
            <a:ext cx="935038" cy="369888"/>
          </a:xfrm>
          <a:prstGeom prst="rect">
            <a:avLst/>
          </a:prstGeom>
          <a:noFill/>
          <a:ln w="9525">
            <a:noFill/>
            <a:miter lim="800000"/>
            <a:headEnd/>
            <a:tailEnd/>
          </a:ln>
        </p:spPr>
        <p:txBody>
          <a:bodyPr>
            <a:spAutoFit/>
          </a:bodyPr>
          <a:lstStyle/>
          <a:p>
            <a:r>
              <a:rPr lang="en-GB" dirty="0"/>
              <a:t>LRAS</a:t>
            </a:r>
            <a:endParaRPr lang="en-US" dirty="0"/>
          </a:p>
        </p:txBody>
      </p:sp>
      <p:cxnSp>
        <p:nvCxnSpPr>
          <p:cNvPr id="8" name="Straight Connector 7"/>
          <p:cNvCxnSpPr/>
          <p:nvPr/>
        </p:nvCxnSpPr>
        <p:spPr>
          <a:xfrm>
            <a:off x="4572000" y="2708920"/>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705545" y="3833714"/>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10" name="TextBox 9"/>
          <p:cNvSpPr txBox="1">
            <a:spLocks noChangeArrowheads="1"/>
          </p:cNvSpPr>
          <p:nvPr/>
        </p:nvSpPr>
        <p:spPr bwMode="auto">
          <a:xfrm>
            <a:off x="4141379" y="5333466"/>
            <a:ext cx="865187" cy="369888"/>
          </a:xfrm>
          <a:prstGeom prst="rect">
            <a:avLst/>
          </a:prstGeom>
          <a:noFill/>
          <a:ln w="9525">
            <a:noFill/>
            <a:miter lim="800000"/>
            <a:headEnd/>
            <a:tailEnd/>
          </a:ln>
        </p:spPr>
        <p:txBody>
          <a:bodyPr>
            <a:spAutoFit/>
          </a:bodyPr>
          <a:lstStyle/>
          <a:p>
            <a:pPr algn="ctr"/>
            <a:r>
              <a:rPr lang="en-GB" dirty="0"/>
              <a:t>FE</a:t>
            </a:r>
            <a:endParaRPr lang="en-US" dirty="0"/>
          </a:p>
        </p:txBody>
      </p:sp>
      <p:sp>
        <p:nvSpPr>
          <p:cNvPr id="11" name="Freeform 10"/>
          <p:cNvSpPr/>
          <p:nvPr/>
        </p:nvSpPr>
        <p:spPr>
          <a:xfrm>
            <a:off x="1188145" y="1988840"/>
            <a:ext cx="3383855" cy="2029024"/>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8" name="Straight Connector 17"/>
          <p:cNvCxnSpPr/>
          <p:nvPr/>
        </p:nvCxnSpPr>
        <p:spPr>
          <a:xfrm>
            <a:off x="1188145" y="5341839"/>
            <a:ext cx="5436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Freeform 18"/>
          <p:cNvSpPr/>
          <p:nvPr/>
        </p:nvSpPr>
        <p:spPr>
          <a:xfrm>
            <a:off x="1187624" y="1988840"/>
            <a:ext cx="4176464" cy="2059434"/>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1" name="Straight Connector 20"/>
          <p:cNvCxnSpPr/>
          <p:nvPr/>
        </p:nvCxnSpPr>
        <p:spPr>
          <a:xfrm>
            <a:off x="5364088" y="2708920"/>
            <a:ext cx="0" cy="259181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a:spLocks noChangeArrowheads="1"/>
          </p:cNvSpPr>
          <p:nvPr/>
        </p:nvSpPr>
        <p:spPr bwMode="auto">
          <a:xfrm>
            <a:off x="5085717" y="5330076"/>
            <a:ext cx="657225" cy="369888"/>
          </a:xfrm>
          <a:prstGeom prst="rect">
            <a:avLst/>
          </a:prstGeom>
          <a:noFill/>
          <a:ln w="9525">
            <a:noFill/>
            <a:miter lim="800000"/>
            <a:headEnd/>
            <a:tailEnd/>
          </a:ln>
        </p:spPr>
        <p:txBody>
          <a:bodyPr>
            <a:spAutoFit/>
          </a:bodyPr>
          <a:lstStyle/>
          <a:p>
            <a:pPr algn="ctr"/>
            <a:r>
              <a:rPr lang="en-GB" dirty="0"/>
              <a:t>FE</a:t>
            </a:r>
            <a:r>
              <a:rPr lang="en-GB" sz="1600" dirty="0"/>
              <a:t>1</a:t>
            </a:r>
            <a:endParaRPr lang="en-US" sz="1600" dirty="0"/>
          </a:p>
        </p:txBody>
      </p:sp>
      <p:sp>
        <p:nvSpPr>
          <p:cNvPr id="23" name="TextBox 22"/>
          <p:cNvSpPr txBox="1">
            <a:spLocks noChangeArrowheads="1"/>
          </p:cNvSpPr>
          <p:nvPr/>
        </p:nvSpPr>
        <p:spPr bwMode="auto">
          <a:xfrm>
            <a:off x="4952721" y="1692548"/>
            <a:ext cx="935037" cy="368300"/>
          </a:xfrm>
          <a:prstGeom prst="rect">
            <a:avLst/>
          </a:prstGeom>
          <a:noFill/>
          <a:ln w="9525">
            <a:noFill/>
            <a:miter lim="800000"/>
            <a:headEnd/>
            <a:tailEnd/>
          </a:ln>
        </p:spPr>
        <p:txBody>
          <a:bodyPr>
            <a:spAutoFit/>
          </a:bodyPr>
          <a:lstStyle/>
          <a:p>
            <a:r>
              <a:rPr lang="en-GB" dirty="0"/>
              <a:t>LRAS</a:t>
            </a:r>
            <a:r>
              <a:rPr lang="en-GB" sz="1600" dirty="0"/>
              <a:t>1</a:t>
            </a:r>
            <a:endParaRPr lang="en-US" sz="1600" dirty="0"/>
          </a:p>
        </p:txBody>
      </p:sp>
      <p:sp>
        <p:nvSpPr>
          <p:cNvPr id="24" name="Freeform 23"/>
          <p:cNvSpPr/>
          <p:nvPr/>
        </p:nvSpPr>
        <p:spPr>
          <a:xfrm>
            <a:off x="1184370" y="1988840"/>
            <a:ext cx="2523534" cy="2031630"/>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TextBox 24"/>
          <p:cNvSpPr txBox="1">
            <a:spLocks noChangeArrowheads="1"/>
          </p:cNvSpPr>
          <p:nvPr/>
        </p:nvSpPr>
        <p:spPr bwMode="auto">
          <a:xfrm>
            <a:off x="3294497" y="1690961"/>
            <a:ext cx="935038" cy="369887"/>
          </a:xfrm>
          <a:prstGeom prst="rect">
            <a:avLst/>
          </a:prstGeom>
          <a:noFill/>
          <a:ln w="9525">
            <a:noFill/>
            <a:miter lim="800000"/>
            <a:headEnd/>
            <a:tailEnd/>
          </a:ln>
        </p:spPr>
        <p:txBody>
          <a:bodyPr>
            <a:spAutoFit/>
          </a:bodyPr>
          <a:lstStyle/>
          <a:p>
            <a:r>
              <a:rPr lang="en-GB" dirty="0"/>
              <a:t>LRAS</a:t>
            </a:r>
            <a:r>
              <a:rPr lang="en-GB" sz="1600" dirty="0"/>
              <a:t>2</a:t>
            </a:r>
            <a:endParaRPr lang="en-US" sz="1600" dirty="0"/>
          </a:p>
        </p:txBody>
      </p:sp>
      <p:cxnSp>
        <p:nvCxnSpPr>
          <p:cNvPr id="26" name="Straight Connector 25"/>
          <p:cNvCxnSpPr/>
          <p:nvPr/>
        </p:nvCxnSpPr>
        <p:spPr>
          <a:xfrm>
            <a:off x="3707904" y="2708920"/>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a:spLocks noChangeArrowheads="1"/>
          </p:cNvSpPr>
          <p:nvPr/>
        </p:nvSpPr>
        <p:spPr bwMode="auto">
          <a:xfrm>
            <a:off x="3395663" y="5321867"/>
            <a:ext cx="657225" cy="369887"/>
          </a:xfrm>
          <a:prstGeom prst="rect">
            <a:avLst/>
          </a:prstGeom>
          <a:noFill/>
          <a:ln w="9525">
            <a:noFill/>
            <a:miter lim="800000"/>
            <a:headEnd/>
            <a:tailEnd/>
          </a:ln>
        </p:spPr>
        <p:txBody>
          <a:bodyPr>
            <a:spAutoFit/>
          </a:bodyPr>
          <a:lstStyle/>
          <a:p>
            <a:pPr algn="ctr"/>
            <a:r>
              <a:rPr lang="en-GB" dirty="0"/>
              <a:t>FE</a:t>
            </a:r>
            <a:r>
              <a:rPr lang="en-GB" sz="1600" dirty="0"/>
              <a:t>2</a:t>
            </a:r>
            <a:endParaRPr lang="en-US" sz="1600" dirty="0"/>
          </a:p>
        </p:txBody>
      </p:sp>
      <p:cxnSp>
        <p:nvCxnSpPr>
          <p:cNvPr id="36" name="Straight Arrow Connector 35"/>
          <p:cNvCxnSpPr/>
          <p:nvPr/>
        </p:nvCxnSpPr>
        <p:spPr>
          <a:xfrm>
            <a:off x="4644008" y="2276872"/>
            <a:ext cx="64807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0800000">
            <a:off x="3768286" y="2276872"/>
            <a:ext cx="64807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887758" y="2727454"/>
            <a:ext cx="3087613" cy="1200329"/>
          </a:xfrm>
          <a:prstGeom prst="rect">
            <a:avLst/>
          </a:prstGeom>
          <a:noFill/>
        </p:spPr>
        <p:txBody>
          <a:bodyPr wrap="square" rtlCol="0">
            <a:spAutoFit/>
          </a:bodyPr>
          <a:lstStyle/>
          <a:p>
            <a:r>
              <a:rPr lang="en-GB" dirty="0"/>
              <a:t>As per the classical LRAS curve, any change in either the </a:t>
            </a:r>
            <a:r>
              <a:rPr lang="en-GB" b="1" dirty="0">
                <a:solidFill>
                  <a:srgbClr val="00B0F0"/>
                </a:solidFill>
              </a:rPr>
              <a:t>quantity or quality of factors of production </a:t>
            </a:r>
            <a:r>
              <a:rPr lang="en-GB" dirty="0"/>
              <a:t>will shift LRAS.</a:t>
            </a:r>
          </a:p>
        </p:txBody>
      </p:sp>
      <p:pic>
        <p:nvPicPr>
          <p:cNvPr id="2" name="Picture 1">
            <a:extLst>
              <a:ext uri="{FF2B5EF4-FFF2-40B4-BE49-F238E27FC236}">
                <a16:creationId xmlns:a16="http://schemas.microsoft.com/office/drawing/2014/main" id="{2F784FC4-ED47-38C6-0A9C-E9C4BD523E9E}"/>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34FA4A1C-81C2-90C7-3B03-1441B2BCEB0C}"/>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2" name="Footer Placeholder 2">
            <a:extLst>
              <a:ext uri="{FF2B5EF4-FFF2-40B4-BE49-F238E27FC236}">
                <a16:creationId xmlns:a16="http://schemas.microsoft.com/office/drawing/2014/main" id="{A89CF809-11F8-BFC1-4321-685AC65204F3}"/>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3E7FFCB8-4287-2516-7CE9-800ED6B27E3F}"/>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631354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1000"/>
                                        <p:tgtEl>
                                          <p:spTgt spid="36"/>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1000"/>
                                        <p:tgtEl>
                                          <p:spTgt spid="19"/>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childTnLst>
                                </p:cTn>
                              </p:par>
                            </p:childTnLst>
                          </p:cTn>
                        </p:par>
                        <p:par>
                          <p:cTn id="16" fill="hold">
                            <p:stCondLst>
                              <p:cond delay="3000"/>
                            </p:stCondLst>
                            <p:childTnLst>
                              <p:par>
                                <p:cTn id="17" presetID="22" presetClass="entr" presetSubtype="1"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up)">
                                      <p:cBhvr>
                                        <p:cTn id="19" dur="1000"/>
                                        <p:tgtEl>
                                          <p:spTgt spid="21"/>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2" fill="hold" nodeType="click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ipe(right)">
                                      <p:cBhvr>
                                        <p:cTn id="28" dur="1000"/>
                                        <p:tgtEl>
                                          <p:spTgt spid="38"/>
                                        </p:tgtEl>
                                      </p:cBhvr>
                                    </p:animEffect>
                                  </p:childTnLst>
                                </p:cTn>
                              </p:par>
                            </p:childTnLst>
                          </p:cTn>
                        </p:par>
                        <p:par>
                          <p:cTn id="29" fill="hold">
                            <p:stCondLst>
                              <p:cond delay="1000"/>
                            </p:stCondLst>
                            <p:childTnLst>
                              <p:par>
                                <p:cTn id="30" presetID="22" presetClass="entr" presetSubtype="8" fill="hold" nodeType="after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wipe(left)">
                                      <p:cBhvr>
                                        <p:cTn id="32" dur="1000"/>
                                        <p:tgtEl>
                                          <p:spTgt spid="24"/>
                                        </p:tgtEl>
                                      </p:cBhvr>
                                    </p:animEffect>
                                  </p:childTnLst>
                                </p:cTn>
                              </p:par>
                            </p:childTnLst>
                          </p:cTn>
                        </p:par>
                        <p:par>
                          <p:cTn id="33" fill="hold">
                            <p:stCondLst>
                              <p:cond delay="2000"/>
                            </p:stCondLst>
                            <p:childTnLst>
                              <p:par>
                                <p:cTn id="34" presetID="10" presetClass="entr" presetSubtype="0"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fade">
                                      <p:cBhvr>
                                        <p:cTn id="36" dur="1000"/>
                                        <p:tgtEl>
                                          <p:spTgt spid="25"/>
                                        </p:tgtEl>
                                      </p:cBhvr>
                                    </p:animEffect>
                                  </p:childTnLst>
                                </p:cTn>
                              </p:par>
                            </p:childTnLst>
                          </p:cTn>
                        </p:par>
                        <p:par>
                          <p:cTn id="37" fill="hold">
                            <p:stCondLst>
                              <p:cond delay="3000"/>
                            </p:stCondLst>
                            <p:childTnLst>
                              <p:par>
                                <p:cTn id="38" presetID="22" presetClass="entr" presetSubtype="1" fill="hold"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wipe(up)">
                                      <p:cBhvr>
                                        <p:cTn id="40" dur="1000"/>
                                        <p:tgtEl>
                                          <p:spTgt spid="26"/>
                                        </p:tgtEl>
                                      </p:cBhvr>
                                    </p:animEffect>
                                  </p:childTnLst>
                                </p:cTn>
                              </p:par>
                            </p:childTnLst>
                          </p:cTn>
                        </p:par>
                        <p:par>
                          <p:cTn id="41" fill="hold">
                            <p:stCondLst>
                              <p:cond delay="4000"/>
                            </p:stCondLst>
                            <p:childTnLst>
                              <p:par>
                                <p:cTn id="42" presetID="10" presetClass="entr" presetSubtype="0" fill="hold" grpId="0" nodeType="after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5" grpId="0"/>
      <p:bldP spid="27"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2" name="Rectangle 8201">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204" name="Freeform: Shape 8203">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14166"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8206" name="Freeform: Shape 8205">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08608"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95" name="Rectangle 2"/>
          <p:cNvSpPr>
            <a:spLocks noGrp="1" noChangeArrowheads="1"/>
          </p:cNvSpPr>
          <p:nvPr>
            <p:ph type="title"/>
          </p:nvPr>
        </p:nvSpPr>
        <p:spPr>
          <a:xfrm>
            <a:off x="466344" y="1161288"/>
            <a:ext cx="2702052" cy="4526280"/>
          </a:xfrm>
        </p:spPr>
        <p:txBody>
          <a:bodyPr>
            <a:normAutofit/>
          </a:bodyPr>
          <a:lstStyle/>
          <a:p>
            <a:pPr eaLnBrk="1" hangingPunct="1"/>
            <a:r>
              <a:rPr lang="en-GB" sz="3500"/>
              <a:t>Which LRAS Curve Should You Use?</a:t>
            </a:r>
            <a:br>
              <a:rPr lang="en-GB" sz="3500"/>
            </a:br>
            <a:endParaRPr lang="en-GB" sz="3500"/>
          </a:p>
        </p:txBody>
      </p:sp>
      <p:sp>
        <p:nvSpPr>
          <p:cNvPr id="8208" name="Rectangle 8207">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8198" name="Rectangle 3">
            <a:extLst>
              <a:ext uri="{FF2B5EF4-FFF2-40B4-BE49-F238E27FC236}">
                <a16:creationId xmlns:a16="http://schemas.microsoft.com/office/drawing/2014/main" id="{0C91B103-1F82-D334-F2A9-F302C9E1A962}"/>
              </a:ext>
            </a:extLst>
          </p:cNvPr>
          <p:cNvGraphicFramePr>
            <a:graphicFrameLocks noGrp="1"/>
          </p:cNvGraphicFramePr>
          <p:nvPr>
            <p:ph idx="1"/>
            <p:extLst>
              <p:ext uri="{D42A27DB-BD31-4B8C-83A1-F6EECF244321}">
                <p14:modId xmlns:p14="http://schemas.microsoft.com/office/powerpoint/2010/main" val="972167133"/>
              </p:ext>
            </p:extLst>
          </p:nvPr>
        </p:nvGraphicFramePr>
        <p:xfrm>
          <a:off x="3977640" y="676656"/>
          <a:ext cx="4773168" cy="5513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DC24A9F2-93BC-315D-E66D-F84200047D03}"/>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986BB9F1-785C-C4A2-BD6E-50D1CA158C35}"/>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D3378842-B8AA-5FAE-F774-F97A09031199}"/>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470761C-C05E-DD76-B990-6A764E3F9D6B}"/>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963041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Multiple choice 1</a:t>
            </a:r>
          </a:p>
        </p:txBody>
      </p:sp>
      <p:sp>
        <p:nvSpPr>
          <p:cNvPr id="4" name="Content Placeholder 3"/>
          <p:cNvSpPr>
            <a:spLocks noGrp="1"/>
          </p:cNvSpPr>
          <p:nvPr>
            <p:ph idx="1"/>
          </p:nvPr>
        </p:nvSpPr>
        <p:spPr>
          <a:xfrm>
            <a:off x="5292080" y="1916832"/>
            <a:ext cx="3851920" cy="4464496"/>
          </a:xfrm>
        </p:spPr>
        <p:txBody>
          <a:bodyPr>
            <a:normAutofit fontScale="85000" lnSpcReduction="20000"/>
          </a:bodyPr>
          <a:lstStyle/>
          <a:p>
            <a:pPr>
              <a:lnSpc>
                <a:spcPct val="120000"/>
              </a:lnSpc>
              <a:spcBef>
                <a:spcPts val="0"/>
              </a:spcBef>
            </a:pPr>
            <a:r>
              <a:rPr lang="en-GB" dirty="0"/>
              <a:t>Which one of the following developments is most likely to cause the shift in the long-run aggregate supply curve from LRAS</a:t>
            </a:r>
            <a:r>
              <a:rPr lang="en-GB" sz="2600" dirty="0"/>
              <a:t>1</a:t>
            </a:r>
            <a:r>
              <a:rPr lang="en-GB" dirty="0"/>
              <a:t> to LRAS</a:t>
            </a:r>
            <a:r>
              <a:rPr lang="en-GB" sz="2600" dirty="0"/>
              <a:t>2</a:t>
            </a:r>
            <a:r>
              <a:rPr lang="en-GB" dirty="0"/>
              <a:t>?</a:t>
            </a:r>
          </a:p>
          <a:p>
            <a:pPr marL="630238" indent="-361950">
              <a:lnSpc>
                <a:spcPct val="120000"/>
              </a:lnSpc>
              <a:spcBef>
                <a:spcPts val="0"/>
              </a:spcBef>
              <a:buFont typeface="+mj-lt"/>
              <a:buAutoNum type="alphaLcParenR"/>
            </a:pPr>
            <a:r>
              <a:rPr lang="en-GB" dirty="0"/>
              <a:t>Growth in export markets</a:t>
            </a:r>
          </a:p>
          <a:p>
            <a:pPr marL="630238" indent="-361950">
              <a:lnSpc>
                <a:spcPct val="120000"/>
              </a:lnSpc>
              <a:spcBef>
                <a:spcPts val="0"/>
              </a:spcBef>
              <a:buFont typeface="+mj-lt"/>
              <a:buAutoNum type="alphaLcParenR"/>
            </a:pPr>
            <a:r>
              <a:rPr lang="en-GB" dirty="0"/>
              <a:t>Improvements in the banking system that increase the funds available for investment</a:t>
            </a:r>
          </a:p>
          <a:p>
            <a:pPr marL="630238" indent="-361950">
              <a:lnSpc>
                <a:spcPct val="120000"/>
              </a:lnSpc>
              <a:spcBef>
                <a:spcPts val="0"/>
              </a:spcBef>
              <a:buFont typeface="+mj-lt"/>
              <a:buAutoNum type="alphaLcParenR"/>
            </a:pPr>
            <a:r>
              <a:rPr lang="en-GB" dirty="0"/>
              <a:t>An improvement in consumer confidence</a:t>
            </a:r>
          </a:p>
          <a:p>
            <a:pPr marL="630238" indent="-361950">
              <a:lnSpc>
                <a:spcPct val="120000"/>
              </a:lnSpc>
              <a:spcBef>
                <a:spcPts val="0"/>
              </a:spcBef>
              <a:buFont typeface="+mj-lt"/>
              <a:buAutoNum type="alphaLcParenR"/>
            </a:pPr>
            <a:r>
              <a:rPr lang="en-GB" dirty="0"/>
              <a:t>A sustained increase in government spending on welfare benefits</a:t>
            </a:r>
          </a:p>
          <a:p>
            <a:pPr marL="630238" indent="-361950">
              <a:lnSpc>
                <a:spcPct val="120000"/>
              </a:lnSpc>
              <a:spcBef>
                <a:spcPts val="0"/>
              </a:spcBef>
              <a:buFont typeface="+mj-lt"/>
              <a:buAutoNum type="alphaLcParenR"/>
            </a:pPr>
            <a:endParaRPr lang="en-GB" dirty="0"/>
          </a:p>
          <a:p>
            <a:pPr>
              <a:buFont typeface="Wingdings" pitchFamily="2" charset="2"/>
              <a:buChar char="ü"/>
            </a:pPr>
            <a:r>
              <a:rPr lang="en-GB" dirty="0"/>
              <a:t> Can you explain your answer?</a:t>
            </a:r>
          </a:p>
        </p:txBody>
      </p:sp>
      <p:grpSp>
        <p:nvGrpSpPr>
          <p:cNvPr id="3" name="Group 2"/>
          <p:cNvGrpSpPr/>
          <p:nvPr/>
        </p:nvGrpSpPr>
        <p:grpSpPr>
          <a:xfrm>
            <a:off x="1710378" y="2708920"/>
            <a:ext cx="4013750" cy="3067396"/>
            <a:chOff x="0" y="2708920"/>
            <a:chExt cx="4013750" cy="3067396"/>
          </a:xfrm>
        </p:grpSpPr>
        <p:cxnSp>
          <p:nvCxnSpPr>
            <p:cNvPr id="5" name="Straight Connector 4"/>
            <p:cNvCxnSpPr/>
            <p:nvPr/>
          </p:nvCxnSpPr>
          <p:spPr>
            <a:xfrm>
              <a:off x="701262" y="2869518"/>
              <a:ext cx="0" cy="253562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01262" y="5405138"/>
              <a:ext cx="3012674"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0" y="2708920"/>
              <a:ext cx="735446" cy="646331"/>
            </a:xfrm>
            <a:prstGeom prst="rect">
              <a:avLst/>
            </a:prstGeom>
            <a:noFill/>
            <a:ln w="9525">
              <a:noFill/>
              <a:miter lim="800000"/>
              <a:headEnd/>
              <a:tailEnd/>
            </a:ln>
          </p:spPr>
          <p:txBody>
            <a:bodyPr wrap="square">
              <a:spAutoFit/>
            </a:bodyPr>
            <a:lstStyle/>
            <a:p>
              <a:pPr algn="ctr"/>
              <a:r>
                <a:rPr lang="en-GB" dirty="0"/>
                <a:t>Price Level</a:t>
              </a:r>
              <a:endParaRPr lang="en-US" dirty="0"/>
            </a:p>
          </p:txBody>
        </p:sp>
        <p:sp>
          <p:nvSpPr>
            <p:cNvPr id="8" name="TextBox 7"/>
            <p:cNvSpPr txBox="1">
              <a:spLocks noChangeArrowheads="1"/>
            </p:cNvSpPr>
            <p:nvPr/>
          </p:nvSpPr>
          <p:spPr bwMode="auto">
            <a:xfrm>
              <a:off x="1187624" y="5406984"/>
              <a:ext cx="2826126" cy="369332"/>
            </a:xfrm>
            <a:prstGeom prst="rect">
              <a:avLst/>
            </a:prstGeom>
            <a:noFill/>
            <a:ln w="9525">
              <a:noFill/>
              <a:miter lim="800000"/>
              <a:headEnd/>
              <a:tailEnd/>
            </a:ln>
          </p:spPr>
          <p:txBody>
            <a:bodyPr wrap="square">
              <a:spAutoFit/>
            </a:bodyPr>
            <a:lstStyle/>
            <a:p>
              <a:pPr algn="ctr"/>
              <a:r>
                <a:rPr lang="en-GB" dirty="0"/>
                <a:t>Real National Output</a:t>
              </a:r>
              <a:endParaRPr lang="en-US" dirty="0"/>
            </a:p>
          </p:txBody>
        </p:sp>
        <p:cxnSp>
          <p:nvCxnSpPr>
            <p:cNvPr id="9" name="Straight Connector 8"/>
            <p:cNvCxnSpPr/>
            <p:nvPr/>
          </p:nvCxnSpPr>
          <p:spPr>
            <a:xfrm flipH="1">
              <a:off x="1691680" y="3140968"/>
              <a:ext cx="1" cy="223224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27784" y="3140968"/>
              <a:ext cx="1" cy="224370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1259632" y="2771984"/>
              <a:ext cx="935732" cy="369332"/>
            </a:xfrm>
            <a:prstGeom prst="rect">
              <a:avLst/>
            </a:prstGeom>
            <a:noFill/>
            <a:ln w="9525">
              <a:noFill/>
              <a:miter lim="800000"/>
              <a:headEnd/>
              <a:tailEnd/>
            </a:ln>
          </p:spPr>
          <p:txBody>
            <a:bodyPr wrap="square">
              <a:spAutoFit/>
            </a:bodyPr>
            <a:lstStyle/>
            <a:p>
              <a:pPr algn="ctr"/>
              <a:r>
                <a:rPr lang="en-GB" dirty="0"/>
                <a:t>LRAS</a:t>
              </a:r>
              <a:r>
                <a:rPr lang="en-GB" sz="1600" dirty="0"/>
                <a:t>1</a:t>
              </a:r>
              <a:endParaRPr lang="en-US" sz="1600" dirty="0"/>
            </a:p>
          </p:txBody>
        </p:sp>
        <p:sp>
          <p:nvSpPr>
            <p:cNvPr id="13" name="TextBox 12"/>
            <p:cNvSpPr txBox="1">
              <a:spLocks noChangeArrowheads="1"/>
            </p:cNvSpPr>
            <p:nvPr/>
          </p:nvSpPr>
          <p:spPr bwMode="auto">
            <a:xfrm>
              <a:off x="2267744" y="2780928"/>
              <a:ext cx="1080120" cy="369332"/>
            </a:xfrm>
            <a:prstGeom prst="rect">
              <a:avLst/>
            </a:prstGeom>
            <a:noFill/>
            <a:ln w="9525">
              <a:noFill/>
              <a:miter lim="800000"/>
              <a:headEnd/>
              <a:tailEnd/>
            </a:ln>
          </p:spPr>
          <p:txBody>
            <a:bodyPr wrap="square">
              <a:spAutoFit/>
            </a:bodyPr>
            <a:lstStyle/>
            <a:p>
              <a:pPr algn="ctr"/>
              <a:r>
                <a:rPr lang="en-GB" dirty="0"/>
                <a:t>LRAS</a:t>
              </a:r>
              <a:r>
                <a:rPr lang="en-GB" sz="1600" dirty="0"/>
                <a:t>2</a:t>
              </a:r>
              <a:endParaRPr lang="en-US" sz="1600" dirty="0"/>
            </a:p>
          </p:txBody>
        </p:sp>
      </p:grpSp>
      <p:pic>
        <p:nvPicPr>
          <p:cNvPr id="11" name="Picture 10">
            <a:extLst>
              <a:ext uri="{FF2B5EF4-FFF2-40B4-BE49-F238E27FC236}">
                <a16:creationId xmlns:a16="http://schemas.microsoft.com/office/drawing/2014/main" id="{A564C82D-A9C4-597E-4058-C5F20406AEC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4" name="Picture 13">
            <a:extLst>
              <a:ext uri="{FF2B5EF4-FFF2-40B4-BE49-F238E27FC236}">
                <a16:creationId xmlns:a16="http://schemas.microsoft.com/office/drawing/2014/main" id="{9BDB0EAB-C5E6-FCCF-122B-01A98219F363}"/>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5" name="Footer Placeholder 2">
            <a:extLst>
              <a:ext uri="{FF2B5EF4-FFF2-40B4-BE49-F238E27FC236}">
                <a16:creationId xmlns:a16="http://schemas.microsoft.com/office/drawing/2014/main" id="{7CDD7C41-A7C2-DA72-1F25-08EBCBB3D914}"/>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E8355AB2-5D61-700E-D52E-32AEF2559E6F}"/>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976901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Multiple choice 2</a:t>
            </a:r>
          </a:p>
        </p:txBody>
      </p:sp>
      <p:sp>
        <p:nvSpPr>
          <p:cNvPr id="4" name="Content Placeholder 3"/>
          <p:cNvSpPr>
            <a:spLocks noGrp="1"/>
          </p:cNvSpPr>
          <p:nvPr>
            <p:ph idx="1"/>
          </p:nvPr>
        </p:nvSpPr>
        <p:spPr>
          <a:xfrm>
            <a:off x="5508104" y="2420888"/>
            <a:ext cx="3456384" cy="4104456"/>
          </a:xfrm>
        </p:spPr>
        <p:txBody>
          <a:bodyPr>
            <a:normAutofit lnSpcReduction="10000"/>
          </a:bodyPr>
          <a:lstStyle/>
          <a:p>
            <a:pPr>
              <a:lnSpc>
                <a:spcPct val="110000"/>
              </a:lnSpc>
            </a:pPr>
            <a:r>
              <a:rPr lang="en-GB" dirty="0"/>
              <a:t>The shift in the LRAS curve is most likely to have been caused by a fall in</a:t>
            </a:r>
          </a:p>
          <a:p>
            <a:pPr marL="630238" indent="-361950">
              <a:lnSpc>
                <a:spcPct val="110000"/>
              </a:lnSpc>
              <a:buFont typeface="+mj-lt"/>
              <a:buAutoNum type="alphaLcParenR"/>
            </a:pPr>
            <a:r>
              <a:rPr lang="en-GB" dirty="0"/>
              <a:t>the capital stock</a:t>
            </a:r>
          </a:p>
          <a:p>
            <a:pPr marL="630238" indent="-361950">
              <a:lnSpc>
                <a:spcPct val="110000"/>
              </a:lnSpc>
              <a:buFont typeface="+mj-lt"/>
              <a:buAutoNum type="alphaLcParenR"/>
            </a:pPr>
            <a:r>
              <a:rPr lang="en-GB" dirty="0"/>
              <a:t>income tax rates</a:t>
            </a:r>
          </a:p>
          <a:p>
            <a:pPr marL="630238" indent="-361950">
              <a:lnSpc>
                <a:spcPct val="110000"/>
              </a:lnSpc>
              <a:buFont typeface="+mj-lt"/>
              <a:buAutoNum type="alphaLcParenR"/>
            </a:pPr>
            <a:r>
              <a:rPr lang="en-GB" dirty="0"/>
              <a:t>the growth of labour productivity</a:t>
            </a:r>
          </a:p>
          <a:p>
            <a:pPr marL="630238" indent="-361950">
              <a:lnSpc>
                <a:spcPct val="110000"/>
              </a:lnSpc>
              <a:buFont typeface="+mj-lt"/>
              <a:buAutoNum type="alphaLcParenR"/>
            </a:pPr>
            <a:r>
              <a:rPr lang="en-GB" dirty="0"/>
              <a:t>interest rates</a:t>
            </a:r>
          </a:p>
          <a:p>
            <a:pPr marL="630238" indent="-361950">
              <a:lnSpc>
                <a:spcPct val="110000"/>
              </a:lnSpc>
              <a:buFont typeface="+mj-lt"/>
              <a:buAutoNum type="alphaLcParenR"/>
            </a:pPr>
            <a:endParaRPr lang="en-GB" sz="1000" dirty="0"/>
          </a:p>
          <a:p>
            <a:pPr>
              <a:buFont typeface="Wingdings" pitchFamily="2" charset="2"/>
              <a:buChar char="ü"/>
            </a:pPr>
            <a:r>
              <a:rPr lang="en-GB" dirty="0"/>
              <a:t> Can you explain your answer?</a:t>
            </a:r>
          </a:p>
        </p:txBody>
      </p:sp>
      <p:grpSp>
        <p:nvGrpSpPr>
          <p:cNvPr id="11" name="Group 10"/>
          <p:cNvGrpSpPr/>
          <p:nvPr/>
        </p:nvGrpSpPr>
        <p:grpSpPr>
          <a:xfrm>
            <a:off x="1746196" y="2708920"/>
            <a:ext cx="4049940" cy="3067396"/>
            <a:chOff x="0" y="2708920"/>
            <a:chExt cx="4049940" cy="3067396"/>
          </a:xfrm>
        </p:grpSpPr>
        <p:cxnSp>
          <p:nvCxnSpPr>
            <p:cNvPr id="5" name="Straight Connector 4"/>
            <p:cNvCxnSpPr/>
            <p:nvPr/>
          </p:nvCxnSpPr>
          <p:spPr>
            <a:xfrm>
              <a:off x="701262" y="2869518"/>
              <a:ext cx="0" cy="253562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01262" y="5405138"/>
              <a:ext cx="3012674"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Box 6"/>
            <p:cNvSpPr txBox="1">
              <a:spLocks noChangeArrowheads="1"/>
            </p:cNvSpPr>
            <p:nvPr/>
          </p:nvSpPr>
          <p:spPr bwMode="auto">
            <a:xfrm>
              <a:off x="0" y="2708920"/>
              <a:ext cx="735446" cy="646331"/>
            </a:xfrm>
            <a:prstGeom prst="rect">
              <a:avLst/>
            </a:prstGeom>
            <a:noFill/>
            <a:ln w="9525">
              <a:noFill/>
              <a:miter lim="800000"/>
              <a:headEnd/>
              <a:tailEnd/>
            </a:ln>
          </p:spPr>
          <p:txBody>
            <a:bodyPr wrap="square">
              <a:spAutoFit/>
            </a:bodyPr>
            <a:lstStyle/>
            <a:p>
              <a:pPr algn="ctr"/>
              <a:r>
                <a:rPr lang="en-GB" dirty="0"/>
                <a:t>Price Level</a:t>
              </a:r>
              <a:endParaRPr lang="en-US" dirty="0"/>
            </a:p>
          </p:txBody>
        </p:sp>
        <p:sp>
          <p:nvSpPr>
            <p:cNvPr id="8" name="TextBox 7"/>
            <p:cNvSpPr txBox="1">
              <a:spLocks noChangeArrowheads="1"/>
            </p:cNvSpPr>
            <p:nvPr/>
          </p:nvSpPr>
          <p:spPr bwMode="auto">
            <a:xfrm>
              <a:off x="1043608" y="5406984"/>
              <a:ext cx="3006332" cy="369332"/>
            </a:xfrm>
            <a:prstGeom prst="rect">
              <a:avLst/>
            </a:prstGeom>
            <a:noFill/>
            <a:ln w="9525">
              <a:noFill/>
              <a:miter lim="800000"/>
              <a:headEnd/>
              <a:tailEnd/>
            </a:ln>
          </p:spPr>
          <p:txBody>
            <a:bodyPr wrap="square">
              <a:spAutoFit/>
            </a:bodyPr>
            <a:lstStyle/>
            <a:p>
              <a:pPr algn="ctr"/>
              <a:r>
                <a:rPr lang="en-GB" dirty="0"/>
                <a:t>Real National Output</a:t>
              </a:r>
              <a:endParaRPr lang="en-US" dirty="0"/>
            </a:p>
          </p:txBody>
        </p:sp>
        <p:cxnSp>
          <p:nvCxnSpPr>
            <p:cNvPr id="9" name="Straight Connector 8"/>
            <p:cNvCxnSpPr/>
            <p:nvPr/>
          </p:nvCxnSpPr>
          <p:spPr>
            <a:xfrm flipH="1">
              <a:off x="1691680" y="3140968"/>
              <a:ext cx="1" cy="223224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27784" y="3140968"/>
              <a:ext cx="1" cy="224370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1259632" y="2771984"/>
              <a:ext cx="935732" cy="369332"/>
            </a:xfrm>
            <a:prstGeom prst="rect">
              <a:avLst/>
            </a:prstGeom>
            <a:noFill/>
            <a:ln w="9525">
              <a:noFill/>
              <a:miter lim="800000"/>
              <a:headEnd/>
              <a:tailEnd/>
            </a:ln>
          </p:spPr>
          <p:txBody>
            <a:bodyPr wrap="square">
              <a:spAutoFit/>
            </a:bodyPr>
            <a:lstStyle/>
            <a:p>
              <a:pPr algn="ctr"/>
              <a:r>
                <a:rPr lang="en-GB" dirty="0"/>
                <a:t>LRAS</a:t>
              </a:r>
              <a:r>
                <a:rPr lang="en-GB" sz="1600" dirty="0"/>
                <a:t>2</a:t>
              </a:r>
              <a:endParaRPr lang="en-US" sz="1600" dirty="0"/>
            </a:p>
          </p:txBody>
        </p:sp>
        <p:sp>
          <p:nvSpPr>
            <p:cNvPr id="13" name="TextBox 12"/>
            <p:cNvSpPr txBox="1">
              <a:spLocks noChangeArrowheads="1"/>
            </p:cNvSpPr>
            <p:nvPr/>
          </p:nvSpPr>
          <p:spPr bwMode="auto">
            <a:xfrm>
              <a:off x="2267744" y="2780928"/>
              <a:ext cx="1080120" cy="369332"/>
            </a:xfrm>
            <a:prstGeom prst="rect">
              <a:avLst/>
            </a:prstGeom>
            <a:noFill/>
            <a:ln w="9525">
              <a:noFill/>
              <a:miter lim="800000"/>
              <a:headEnd/>
              <a:tailEnd/>
            </a:ln>
          </p:spPr>
          <p:txBody>
            <a:bodyPr wrap="square">
              <a:spAutoFit/>
            </a:bodyPr>
            <a:lstStyle/>
            <a:p>
              <a:pPr algn="ctr"/>
              <a:r>
                <a:rPr lang="en-GB" dirty="0"/>
                <a:t>LRAS</a:t>
              </a:r>
              <a:r>
                <a:rPr lang="en-GB" sz="1600" dirty="0"/>
                <a:t>1</a:t>
              </a:r>
              <a:endParaRPr lang="en-US" sz="1600" dirty="0"/>
            </a:p>
          </p:txBody>
        </p:sp>
      </p:grpSp>
      <mc:AlternateContent xmlns:mc="http://schemas.openxmlformats.org/markup-compatibility/2006" xmlns:p14="http://schemas.microsoft.com/office/powerpoint/2010/main">
        <mc:Choice Requires="p14">
          <p:contentPart p14:bwMode="auto" r:id="rId3">
            <p14:nvContentPartPr>
              <p14:cNvPr id="3" name="Ink 2"/>
              <p14:cNvContentPartPr/>
              <p14:nvPr/>
            </p14:nvContentPartPr>
            <p14:xfrm>
              <a:off x="3522960" y="3202920"/>
              <a:ext cx="5605200" cy="2290320"/>
            </p14:xfrm>
          </p:contentPart>
        </mc:Choice>
        <mc:Fallback xmlns="">
          <p:pic>
            <p:nvPicPr>
              <p:cNvPr id="3" name="Ink 2"/>
              <p:cNvPicPr/>
              <p:nvPr/>
            </p:nvPicPr>
            <p:blipFill>
              <a:blip r:embed="rId4"/>
              <a:stretch>
                <a:fillRect/>
              </a:stretch>
            </p:blipFill>
            <p:spPr>
              <a:xfrm>
                <a:off x="3513600" y="3193560"/>
                <a:ext cx="5623920" cy="2309040"/>
              </a:xfrm>
              <a:prstGeom prst="rect">
                <a:avLst/>
              </a:prstGeom>
            </p:spPr>
          </p:pic>
        </mc:Fallback>
      </mc:AlternateContent>
      <p:pic>
        <p:nvPicPr>
          <p:cNvPr id="14" name="Picture 13">
            <a:extLst>
              <a:ext uri="{FF2B5EF4-FFF2-40B4-BE49-F238E27FC236}">
                <a16:creationId xmlns:a16="http://schemas.microsoft.com/office/drawing/2014/main" id="{4218A3D7-A566-CA37-66E8-CEABFDF2D997}"/>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5" name="Picture 14">
            <a:extLst>
              <a:ext uri="{FF2B5EF4-FFF2-40B4-BE49-F238E27FC236}">
                <a16:creationId xmlns:a16="http://schemas.microsoft.com/office/drawing/2014/main" id="{E867122D-135A-D03D-8ADC-89C5C6A8F9B9}"/>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6" name="Footer Placeholder 2">
            <a:extLst>
              <a:ext uri="{FF2B5EF4-FFF2-40B4-BE49-F238E27FC236}">
                <a16:creationId xmlns:a16="http://schemas.microsoft.com/office/drawing/2014/main" id="{0301AC90-643D-A79F-7780-48B4DD3B563B}"/>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7C2D3E20-A8D0-E0DB-97BE-15641C666CF6}"/>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752970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a:xfrm>
            <a:off x="3449638" y="412750"/>
            <a:ext cx="5694362" cy="990600"/>
          </a:xfrm>
        </p:spPr>
        <p:txBody>
          <a:bodyPr>
            <a:normAutofit/>
          </a:bodyPr>
          <a:lstStyle/>
          <a:p>
            <a:pPr algn="r" eaLnBrk="1" hangingPunct="1"/>
            <a:r>
              <a:rPr lang="en-GB" sz="2400" dirty="0"/>
              <a:t>Keynesian long-run equilibrium</a:t>
            </a:r>
            <a:br>
              <a:rPr lang="en-GB" sz="2400" dirty="0"/>
            </a:br>
            <a:endParaRPr lang="en-GB" sz="2400" dirty="0"/>
          </a:p>
        </p:txBody>
      </p:sp>
      <p:cxnSp>
        <p:nvCxnSpPr>
          <p:cNvPr id="4" name="Straight Connector 3"/>
          <p:cNvCxnSpPr/>
          <p:nvPr/>
        </p:nvCxnSpPr>
        <p:spPr>
          <a:xfrm>
            <a:off x="1188145" y="1814414"/>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p:nvSpPr>
        <p:spPr bwMode="auto">
          <a:xfrm>
            <a:off x="422970" y="1698526"/>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6" name="TextBox 5"/>
          <p:cNvSpPr txBox="1">
            <a:spLocks noChangeArrowheads="1"/>
          </p:cNvSpPr>
          <p:nvPr/>
        </p:nvSpPr>
        <p:spPr bwMode="auto">
          <a:xfrm>
            <a:off x="4931470" y="5486301"/>
            <a:ext cx="2520950" cy="369888"/>
          </a:xfrm>
          <a:prstGeom prst="rect">
            <a:avLst/>
          </a:prstGeom>
          <a:noFill/>
          <a:ln w="9525">
            <a:noFill/>
            <a:miter lim="800000"/>
            <a:headEnd/>
            <a:tailEnd/>
          </a:ln>
        </p:spPr>
        <p:txBody>
          <a:bodyPr>
            <a:spAutoFit/>
          </a:bodyPr>
          <a:lstStyle/>
          <a:p>
            <a:pPr algn="ctr"/>
            <a:r>
              <a:rPr lang="en-GB"/>
              <a:t>Real National Output</a:t>
            </a:r>
            <a:endParaRPr lang="en-US"/>
          </a:p>
        </p:txBody>
      </p:sp>
      <p:sp>
        <p:nvSpPr>
          <p:cNvPr id="7" name="TextBox 6"/>
          <p:cNvSpPr txBox="1">
            <a:spLocks noChangeArrowheads="1"/>
          </p:cNvSpPr>
          <p:nvPr/>
        </p:nvSpPr>
        <p:spPr bwMode="auto">
          <a:xfrm>
            <a:off x="4458395" y="1412776"/>
            <a:ext cx="935038" cy="369888"/>
          </a:xfrm>
          <a:prstGeom prst="rect">
            <a:avLst/>
          </a:prstGeom>
          <a:noFill/>
          <a:ln w="9525">
            <a:noFill/>
            <a:miter lim="800000"/>
            <a:headEnd/>
            <a:tailEnd/>
          </a:ln>
        </p:spPr>
        <p:txBody>
          <a:bodyPr>
            <a:spAutoFit/>
          </a:bodyPr>
          <a:lstStyle/>
          <a:p>
            <a:r>
              <a:rPr lang="en-GB" dirty="0"/>
              <a:t>LRAS</a:t>
            </a:r>
            <a:endParaRPr lang="en-US" dirty="0"/>
          </a:p>
        </p:txBody>
      </p:sp>
      <p:cxnSp>
        <p:nvCxnSpPr>
          <p:cNvPr id="8" name="Straight Connector 7"/>
          <p:cNvCxnSpPr/>
          <p:nvPr/>
        </p:nvCxnSpPr>
        <p:spPr>
          <a:xfrm>
            <a:off x="4845745" y="2685951"/>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705545" y="3833714"/>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10" name="TextBox 9"/>
          <p:cNvSpPr txBox="1">
            <a:spLocks noChangeArrowheads="1"/>
          </p:cNvSpPr>
          <p:nvPr/>
        </p:nvSpPr>
        <p:spPr bwMode="auto">
          <a:xfrm>
            <a:off x="4425167" y="5377006"/>
            <a:ext cx="865187" cy="276999"/>
          </a:xfrm>
          <a:prstGeom prst="rect">
            <a:avLst/>
          </a:prstGeom>
          <a:noFill/>
          <a:ln w="9525">
            <a:noFill/>
            <a:miter lim="800000"/>
            <a:headEnd/>
            <a:tailEnd/>
          </a:ln>
        </p:spPr>
        <p:txBody>
          <a:bodyPr>
            <a:spAutoFit/>
          </a:bodyPr>
          <a:lstStyle/>
          <a:p>
            <a:pPr algn="ctr"/>
            <a:r>
              <a:rPr lang="en-GB" sz="1200" dirty="0"/>
              <a:t>FE</a:t>
            </a:r>
            <a:endParaRPr lang="en-US" sz="1200" dirty="0"/>
          </a:p>
        </p:txBody>
      </p:sp>
      <p:sp>
        <p:nvSpPr>
          <p:cNvPr id="11" name="Freeform 10"/>
          <p:cNvSpPr/>
          <p:nvPr/>
        </p:nvSpPr>
        <p:spPr>
          <a:xfrm>
            <a:off x="1188145" y="1793776"/>
            <a:ext cx="3670300" cy="222408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8" name="Straight Connector 17"/>
          <p:cNvCxnSpPr/>
          <p:nvPr/>
        </p:nvCxnSpPr>
        <p:spPr>
          <a:xfrm>
            <a:off x="1188145" y="5341839"/>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8209" y="6237312"/>
            <a:ext cx="3036560" cy="369332"/>
          </a:xfrm>
          <a:prstGeom prst="rect">
            <a:avLst/>
          </a:prstGeom>
          <a:noFill/>
        </p:spPr>
        <p:txBody>
          <a:bodyPr wrap="square" rtlCol="0">
            <a:spAutoFit/>
          </a:bodyPr>
          <a:lstStyle/>
          <a:p>
            <a:r>
              <a:rPr lang="en-GB" b="1" i="1" dirty="0"/>
              <a:t>FE = Full Employment</a:t>
            </a:r>
          </a:p>
        </p:txBody>
      </p:sp>
      <p:sp>
        <p:nvSpPr>
          <p:cNvPr id="19" name="TextBox 18"/>
          <p:cNvSpPr txBox="1"/>
          <p:nvPr/>
        </p:nvSpPr>
        <p:spPr>
          <a:xfrm>
            <a:off x="5751889" y="1404045"/>
            <a:ext cx="2664296" cy="1077218"/>
          </a:xfrm>
          <a:prstGeom prst="rect">
            <a:avLst/>
          </a:prstGeom>
          <a:noFill/>
        </p:spPr>
        <p:txBody>
          <a:bodyPr wrap="square" rtlCol="0">
            <a:spAutoFit/>
          </a:bodyPr>
          <a:lstStyle/>
          <a:p>
            <a:r>
              <a:rPr lang="en-GB" sz="1600" dirty="0"/>
              <a:t>Building diagrams:</a:t>
            </a:r>
          </a:p>
          <a:p>
            <a:pPr>
              <a:buFont typeface="Wingdings" pitchFamily="2" charset="2"/>
              <a:buChar char="ü"/>
            </a:pPr>
            <a:r>
              <a:rPr lang="en-GB" sz="1600" dirty="0"/>
              <a:t> Axis?</a:t>
            </a:r>
          </a:p>
          <a:p>
            <a:pPr>
              <a:buFont typeface="Wingdings" pitchFamily="2" charset="2"/>
              <a:buChar char="ü"/>
            </a:pPr>
            <a:r>
              <a:rPr lang="en-GB" sz="1600" dirty="0"/>
              <a:t> AD Curve?</a:t>
            </a:r>
          </a:p>
          <a:p>
            <a:pPr>
              <a:buFont typeface="Wingdings" pitchFamily="2" charset="2"/>
              <a:buChar char="ü"/>
            </a:pPr>
            <a:r>
              <a:rPr lang="en-GB" sz="1600" dirty="0"/>
              <a:t> Keynesian LRAS Curve?</a:t>
            </a:r>
          </a:p>
        </p:txBody>
      </p:sp>
      <p:cxnSp>
        <p:nvCxnSpPr>
          <p:cNvPr id="21" name="Straight Connector 20"/>
          <p:cNvCxnSpPr/>
          <p:nvPr/>
        </p:nvCxnSpPr>
        <p:spPr>
          <a:xfrm>
            <a:off x="2915816" y="2636912"/>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22" name="TextBox 21"/>
          <p:cNvSpPr txBox="1">
            <a:spLocks noChangeArrowheads="1"/>
          </p:cNvSpPr>
          <p:nvPr/>
        </p:nvSpPr>
        <p:spPr bwMode="auto">
          <a:xfrm>
            <a:off x="5220072" y="4365104"/>
            <a:ext cx="935038" cy="369888"/>
          </a:xfrm>
          <a:prstGeom prst="rect">
            <a:avLst/>
          </a:prstGeom>
          <a:noFill/>
          <a:ln w="9525">
            <a:noFill/>
            <a:miter lim="800000"/>
            <a:headEnd/>
            <a:tailEnd/>
          </a:ln>
        </p:spPr>
        <p:txBody>
          <a:bodyPr>
            <a:spAutoFit/>
          </a:bodyPr>
          <a:lstStyle/>
          <a:p>
            <a:r>
              <a:rPr lang="en-GB" dirty="0"/>
              <a:t>AD</a:t>
            </a:r>
            <a:endParaRPr lang="en-US" dirty="0"/>
          </a:p>
        </p:txBody>
      </p:sp>
      <p:cxnSp>
        <p:nvCxnSpPr>
          <p:cNvPr id="25" name="Straight Connector 24"/>
          <p:cNvCxnSpPr/>
          <p:nvPr/>
        </p:nvCxnSpPr>
        <p:spPr>
          <a:xfrm>
            <a:off x="4237838" y="3737284"/>
            <a:ext cx="0" cy="158417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a:spLocks noChangeArrowheads="1"/>
          </p:cNvSpPr>
          <p:nvPr/>
        </p:nvSpPr>
        <p:spPr bwMode="auto">
          <a:xfrm>
            <a:off x="3808325" y="5345672"/>
            <a:ext cx="865187" cy="369888"/>
          </a:xfrm>
          <a:prstGeom prst="rect">
            <a:avLst/>
          </a:prstGeom>
          <a:noFill/>
          <a:ln w="9525">
            <a:noFill/>
            <a:miter lim="800000"/>
            <a:headEnd/>
            <a:tailEnd/>
          </a:ln>
        </p:spPr>
        <p:txBody>
          <a:bodyPr>
            <a:spAutoFit/>
          </a:bodyPr>
          <a:lstStyle/>
          <a:p>
            <a:pPr algn="ctr"/>
            <a:r>
              <a:rPr lang="en-GB" dirty="0"/>
              <a:t>Y</a:t>
            </a:r>
            <a:endParaRPr lang="en-US" dirty="0"/>
          </a:p>
        </p:txBody>
      </p:sp>
      <p:sp>
        <p:nvSpPr>
          <p:cNvPr id="29" name="TextBox 28"/>
          <p:cNvSpPr txBox="1"/>
          <p:nvPr/>
        </p:nvSpPr>
        <p:spPr>
          <a:xfrm>
            <a:off x="5868144" y="2510275"/>
            <a:ext cx="3024336" cy="1323439"/>
          </a:xfrm>
          <a:prstGeom prst="rect">
            <a:avLst/>
          </a:prstGeom>
          <a:noFill/>
        </p:spPr>
        <p:txBody>
          <a:bodyPr wrap="square" rtlCol="0">
            <a:spAutoFit/>
          </a:bodyPr>
          <a:lstStyle/>
          <a:p>
            <a:r>
              <a:rPr lang="en-GB" sz="1600" b="1" dirty="0"/>
              <a:t>Recap.</a:t>
            </a:r>
          </a:p>
          <a:p>
            <a:r>
              <a:rPr lang="en-GB" sz="1600" dirty="0"/>
              <a:t>Keynes believed the economy could </a:t>
            </a:r>
            <a:r>
              <a:rPr lang="en-GB" sz="1600" b="1" dirty="0">
                <a:solidFill>
                  <a:srgbClr val="00B0F0"/>
                </a:solidFill>
              </a:rPr>
              <a:t>settle in equilibrium below the full employment level </a:t>
            </a:r>
            <a:r>
              <a:rPr lang="en-GB" sz="1600" dirty="0"/>
              <a:t>of output.</a:t>
            </a:r>
          </a:p>
        </p:txBody>
      </p:sp>
      <p:sp>
        <p:nvSpPr>
          <p:cNvPr id="30" name="TextBox 29"/>
          <p:cNvSpPr txBox="1"/>
          <p:nvPr/>
        </p:nvSpPr>
        <p:spPr>
          <a:xfrm>
            <a:off x="5855920" y="3831239"/>
            <a:ext cx="3180576" cy="830997"/>
          </a:xfrm>
          <a:prstGeom prst="rect">
            <a:avLst/>
          </a:prstGeom>
          <a:noFill/>
        </p:spPr>
        <p:txBody>
          <a:bodyPr wrap="square" rtlCol="0">
            <a:spAutoFit/>
          </a:bodyPr>
          <a:lstStyle/>
          <a:p>
            <a:r>
              <a:rPr lang="en-GB" sz="1600" dirty="0"/>
              <a:t>Therefore, the distance </a:t>
            </a:r>
            <a:r>
              <a:rPr lang="en-GB" sz="1600" b="1" dirty="0">
                <a:solidFill>
                  <a:srgbClr val="00B0F0"/>
                </a:solidFill>
              </a:rPr>
              <a:t>Y-FE</a:t>
            </a:r>
            <a:r>
              <a:rPr lang="en-GB" sz="1600" b="1" dirty="0">
                <a:solidFill>
                  <a:srgbClr val="FF0000"/>
                </a:solidFill>
              </a:rPr>
              <a:t> </a:t>
            </a:r>
            <a:r>
              <a:rPr lang="en-GB" sz="1600" dirty="0"/>
              <a:t>represents </a:t>
            </a:r>
            <a:r>
              <a:rPr lang="en-GB" sz="1600" b="1" dirty="0">
                <a:solidFill>
                  <a:srgbClr val="00B0F0"/>
                </a:solidFill>
              </a:rPr>
              <a:t>spare capacity </a:t>
            </a:r>
            <a:r>
              <a:rPr lang="en-GB" sz="1600" dirty="0"/>
              <a:t>in the economy.</a:t>
            </a:r>
          </a:p>
        </p:txBody>
      </p:sp>
      <p:cxnSp>
        <p:nvCxnSpPr>
          <p:cNvPr id="32" name="Straight Arrow Connector 31"/>
          <p:cNvCxnSpPr/>
          <p:nvPr/>
        </p:nvCxnSpPr>
        <p:spPr>
          <a:xfrm>
            <a:off x="4270320" y="5157192"/>
            <a:ext cx="576064" cy="0"/>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889328" y="4647161"/>
            <a:ext cx="3147168" cy="830997"/>
          </a:xfrm>
          <a:prstGeom prst="rect">
            <a:avLst/>
          </a:prstGeom>
          <a:noFill/>
        </p:spPr>
        <p:txBody>
          <a:bodyPr wrap="square" rtlCol="0">
            <a:spAutoFit/>
          </a:bodyPr>
          <a:lstStyle/>
          <a:p>
            <a:r>
              <a:rPr lang="en-GB" sz="1600" dirty="0"/>
              <a:t>It follows that there is likely to be </a:t>
            </a:r>
            <a:r>
              <a:rPr lang="en-GB" sz="1600" b="1" dirty="0">
                <a:solidFill>
                  <a:srgbClr val="00B0F0"/>
                </a:solidFill>
              </a:rPr>
              <a:t>unemployment</a:t>
            </a:r>
            <a:r>
              <a:rPr lang="en-GB" sz="1600" dirty="0">
                <a:solidFill>
                  <a:srgbClr val="00B0F0"/>
                </a:solidFill>
              </a:rPr>
              <a:t> </a:t>
            </a:r>
            <a:r>
              <a:rPr lang="en-GB" sz="1600" dirty="0"/>
              <a:t>because of a deficiency of AD.</a:t>
            </a:r>
          </a:p>
        </p:txBody>
      </p:sp>
      <p:pic>
        <p:nvPicPr>
          <p:cNvPr id="2" name="Picture 1">
            <a:extLst>
              <a:ext uri="{FF2B5EF4-FFF2-40B4-BE49-F238E27FC236}">
                <a16:creationId xmlns:a16="http://schemas.microsoft.com/office/drawing/2014/main" id="{70692139-A4BF-0E28-B01C-9BF3DB5B761B}"/>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2741DD6C-DE9A-CC19-87E8-FC8C4DB2CBD5}"/>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2" name="Footer Placeholder 2">
            <a:extLst>
              <a:ext uri="{FF2B5EF4-FFF2-40B4-BE49-F238E27FC236}">
                <a16:creationId xmlns:a16="http://schemas.microsoft.com/office/drawing/2014/main" id="{FC0A1655-5B7B-09A3-92CC-0700BC42B760}"/>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E3288200-BF61-A8D2-BE9F-6F3BDA597924}"/>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135366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2000"/>
                                        <p:tgtEl>
                                          <p:spTgt spid="11"/>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childTnLst>
                                </p:cTn>
                              </p:par>
                            </p:childTnLst>
                          </p:cTn>
                        </p:par>
                        <p:par>
                          <p:cTn id="21" fill="hold">
                            <p:stCondLst>
                              <p:cond delay="3000"/>
                            </p:stCondLst>
                            <p:childTnLst>
                              <p:par>
                                <p:cTn id="22" presetID="10"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childTnLst>
                                </p:cTn>
                              </p:par>
                            </p:childTnLst>
                          </p:cTn>
                        </p:par>
                        <p:par>
                          <p:cTn id="25" fill="hold">
                            <p:stCondLst>
                              <p:cond delay="4000"/>
                            </p:stCondLst>
                            <p:childTnLst>
                              <p:par>
                                <p:cTn id="26" presetID="22" presetClass="entr" presetSubtype="1"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1000"/>
                                        <p:tgtEl>
                                          <p:spTgt spid="8"/>
                                        </p:tgtEl>
                                      </p:cBhvr>
                                    </p:animEffect>
                                  </p:childTnLst>
                                </p:cTn>
                              </p:par>
                            </p:childTnLst>
                          </p:cTn>
                        </p:par>
                        <p:par>
                          <p:cTn id="29" fill="hold">
                            <p:stCondLst>
                              <p:cond delay="5000"/>
                            </p:stCondLst>
                            <p:childTnLst>
                              <p:par>
                                <p:cTn id="30" presetID="10" presetClass="entr" presetSubtype="0"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childTnLst>
                                </p:cTn>
                              </p:par>
                            </p:childTnLst>
                          </p:cTn>
                        </p:par>
                        <p:par>
                          <p:cTn id="36" fill="hold">
                            <p:stCondLst>
                              <p:cond delay="6000"/>
                            </p:stCondLst>
                            <p:childTnLst>
                              <p:par>
                                <p:cTn id="37" presetID="22" presetClass="entr" presetSubtype="1" fill="hold"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up)">
                                      <p:cBhvr>
                                        <p:cTn id="39" dur="1000"/>
                                        <p:tgtEl>
                                          <p:spTgt spid="25"/>
                                        </p:tgtEl>
                                      </p:cBhvr>
                                    </p:animEffect>
                                  </p:childTnLst>
                                </p:cTn>
                              </p:par>
                            </p:childTnLst>
                          </p:cTn>
                        </p:par>
                        <p:par>
                          <p:cTn id="40" fill="hold">
                            <p:stCondLst>
                              <p:cond delay="7000"/>
                            </p:stCondLst>
                            <p:childTnLst>
                              <p:par>
                                <p:cTn id="41" presetID="10" presetClass="entr" presetSubtype="0"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fade">
                                      <p:cBhvr>
                                        <p:cTn id="43" dur="1000"/>
                                        <p:tgtEl>
                                          <p:spTgt spid="27"/>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fade">
                                      <p:cBhvr>
                                        <p:cTn id="48" dur="500"/>
                                        <p:tgtEl>
                                          <p:spTgt spid="29"/>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500"/>
                                        <p:tgtEl>
                                          <p:spTgt spid="30"/>
                                        </p:tgtEl>
                                      </p:cBhvr>
                                    </p:animEffect>
                                  </p:childTnLst>
                                </p:cTn>
                              </p:par>
                              <p:par>
                                <p:cTn id="54" presetID="22" presetClass="entr" presetSubtype="8" fill="hold" nodeType="withEffect">
                                  <p:stCondLst>
                                    <p:cond delay="0"/>
                                  </p:stCondLst>
                                  <p:childTnLst>
                                    <p:set>
                                      <p:cBhvr>
                                        <p:cTn id="55" dur="1" fill="hold">
                                          <p:stCondLst>
                                            <p:cond delay="0"/>
                                          </p:stCondLst>
                                        </p:cTn>
                                        <p:tgtEl>
                                          <p:spTgt spid="32"/>
                                        </p:tgtEl>
                                        <p:attrNameLst>
                                          <p:attrName>style.visibility</p:attrName>
                                        </p:attrNameLst>
                                      </p:cBhvr>
                                      <p:to>
                                        <p:strVal val="visible"/>
                                      </p:to>
                                    </p:set>
                                    <p:animEffect transition="in" filter="wipe(left)">
                                      <p:cBhvr>
                                        <p:cTn id="56" dur="500"/>
                                        <p:tgtEl>
                                          <p:spTgt spid="32"/>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animBg="1"/>
      <p:bldP spid="20" grpId="0"/>
      <p:bldP spid="22" grpId="0"/>
      <p:bldP spid="27" grpId="0"/>
      <p:bldP spid="29" grpId="0"/>
      <p:bldP spid="30" grpId="0"/>
      <p:bldP spid="33"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9858" y="1683756"/>
            <a:ext cx="2336449" cy="2396359"/>
          </a:xfrm>
        </p:spPr>
        <p:txBody>
          <a:bodyPr vert="horz" lIns="91440" tIns="45720" rIns="91440" bIns="45720" rtlCol="0" anchor="b">
            <a:normAutofit/>
          </a:bodyPr>
          <a:lstStyle/>
          <a:p>
            <a:pPr algn="r" defTabSz="914400"/>
            <a:r>
              <a:rPr lang="en-US" sz="3500" kern="1200">
                <a:solidFill>
                  <a:srgbClr val="FFFFFF"/>
                </a:solidFill>
                <a:latin typeface="+mj-lt"/>
                <a:ea typeface="+mj-ea"/>
                <a:cs typeface="+mj-cs"/>
              </a:rPr>
              <a:t>Equilibrium real national output</a:t>
            </a:r>
          </a:p>
        </p:txBody>
      </p:sp>
      <p:graphicFrame>
        <p:nvGraphicFramePr>
          <p:cNvPr id="5" name="Content Placeholder 2">
            <a:extLst>
              <a:ext uri="{FF2B5EF4-FFF2-40B4-BE49-F238E27FC236}">
                <a16:creationId xmlns:a16="http://schemas.microsoft.com/office/drawing/2014/main" id="{4E209F93-E137-068D-A051-8B95278BA0E3}"/>
              </a:ext>
            </a:extLst>
          </p:cNvPr>
          <p:cNvGraphicFramePr>
            <a:graphicFrameLocks noGrp="1"/>
          </p:cNvGraphicFramePr>
          <p:nvPr>
            <p:ph sz="half" idx="1"/>
            <p:extLst>
              <p:ext uri="{D42A27DB-BD31-4B8C-83A1-F6EECF244321}">
                <p14:modId xmlns:p14="http://schemas.microsoft.com/office/powerpoint/2010/main" val="2450753979"/>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696B0135-1F59-7419-09A6-6FC5AC0B16FD}"/>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25CC0EBE-9E0F-8985-CBF6-6A194C28F773}"/>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3DD22B68-C3D4-506D-F880-89215E228410}"/>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5C504F8-488B-3C97-D3DC-96F39A2ED520}"/>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188152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a:xfrm>
            <a:off x="1830388" y="177800"/>
            <a:ext cx="7313612" cy="895350"/>
          </a:xfrm>
        </p:spPr>
        <p:txBody>
          <a:bodyPr>
            <a:noAutofit/>
          </a:bodyPr>
          <a:lstStyle/>
          <a:p>
            <a:pPr algn="r" eaLnBrk="1" hangingPunct="1"/>
            <a:r>
              <a:rPr lang="en-GB" sz="2400" dirty="0"/>
              <a:t>Keynesian long-run shifts example</a:t>
            </a:r>
            <a:br>
              <a:rPr lang="en-GB" sz="2800" dirty="0">
                <a:solidFill>
                  <a:srgbClr val="0070C0"/>
                </a:solidFill>
              </a:rPr>
            </a:br>
            <a:endParaRPr lang="en-GB" sz="2800" dirty="0">
              <a:solidFill>
                <a:srgbClr val="0070C0"/>
              </a:solidFill>
            </a:endParaRPr>
          </a:p>
        </p:txBody>
      </p:sp>
      <p:sp>
        <p:nvSpPr>
          <p:cNvPr id="23" name="TextBox 22"/>
          <p:cNvSpPr txBox="1"/>
          <p:nvPr/>
        </p:nvSpPr>
        <p:spPr>
          <a:xfrm>
            <a:off x="1835696" y="904200"/>
            <a:ext cx="2664296" cy="584775"/>
          </a:xfrm>
          <a:prstGeom prst="rect">
            <a:avLst/>
          </a:prstGeom>
          <a:noFill/>
        </p:spPr>
        <p:txBody>
          <a:bodyPr wrap="square" rtlCol="0">
            <a:spAutoFit/>
          </a:bodyPr>
          <a:lstStyle/>
          <a:p>
            <a:r>
              <a:rPr lang="en-GB" sz="1600" dirty="0"/>
              <a:t>1) Begin with the equilibrium position.</a:t>
            </a:r>
          </a:p>
        </p:txBody>
      </p:sp>
      <p:cxnSp>
        <p:nvCxnSpPr>
          <p:cNvPr id="4" name="Straight Connector 3"/>
          <p:cNvCxnSpPr/>
          <p:nvPr/>
        </p:nvCxnSpPr>
        <p:spPr>
          <a:xfrm>
            <a:off x="915185" y="1814414"/>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p:nvSpPr>
        <p:spPr bwMode="auto">
          <a:xfrm>
            <a:off x="121435" y="1698526"/>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6" name="TextBox 5"/>
          <p:cNvSpPr txBox="1">
            <a:spLocks noChangeArrowheads="1"/>
          </p:cNvSpPr>
          <p:nvPr/>
        </p:nvSpPr>
        <p:spPr bwMode="auto">
          <a:xfrm>
            <a:off x="4658510" y="5486301"/>
            <a:ext cx="2520950" cy="369888"/>
          </a:xfrm>
          <a:prstGeom prst="rect">
            <a:avLst/>
          </a:prstGeom>
          <a:noFill/>
          <a:ln w="9525">
            <a:noFill/>
            <a:miter lim="800000"/>
            <a:headEnd/>
            <a:tailEnd/>
          </a:ln>
        </p:spPr>
        <p:txBody>
          <a:bodyPr>
            <a:spAutoFit/>
          </a:bodyPr>
          <a:lstStyle/>
          <a:p>
            <a:pPr algn="ctr"/>
            <a:r>
              <a:rPr lang="en-GB"/>
              <a:t>Real National Output</a:t>
            </a:r>
            <a:endParaRPr lang="en-US"/>
          </a:p>
        </p:txBody>
      </p:sp>
      <p:sp>
        <p:nvSpPr>
          <p:cNvPr id="7" name="TextBox 6"/>
          <p:cNvSpPr txBox="1">
            <a:spLocks noChangeArrowheads="1"/>
          </p:cNvSpPr>
          <p:nvPr/>
        </p:nvSpPr>
        <p:spPr bwMode="auto">
          <a:xfrm>
            <a:off x="4175910" y="1488976"/>
            <a:ext cx="935038" cy="369888"/>
          </a:xfrm>
          <a:prstGeom prst="rect">
            <a:avLst/>
          </a:prstGeom>
          <a:noFill/>
          <a:ln w="9525">
            <a:noFill/>
            <a:miter lim="800000"/>
            <a:headEnd/>
            <a:tailEnd/>
          </a:ln>
        </p:spPr>
        <p:txBody>
          <a:bodyPr>
            <a:spAutoFit/>
          </a:bodyPr>
          <a:lstStyle/>
          <a:p>
            <a:r>
              <a:rPr lang="en-GB" dirty="0"/>
              <a:t>LRAS</a:t>
            </a:r>
            <a:endParaRPr lang="en-US" dirty="0"/>
          </a:p>
        </p:txBody>
      </p:sp>
      <p:cxnSp>
        <p:nvCxnSpPr>
          <p:cNvPr id="8" name="Straight Connector 7"/>
          <p:cNvCxnSpPr/>
          <p:nvPr/>
        </p:nvCxnSpPr>
        <p:spPr>
          <a:xfrm>
            <a:off x="4572785" y="2685951"/>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368275" y="3244850"/>
            <a:ext cx="616760" cy="368300"/>
          </a:xfrm>
          <a:prstGeom prst="rect">
            <a:avLst/>
          </a:prstGeom>
          <a:noFill/>
          <a:ln w="9525">
            <a:noFill/>
            <a:miter lim="800000"/>
            <a:headEnd/>
            <a:tailEnd/>
          </a:ln>
        </p:spPr>
        <p:txBody>
          <a:bodyPr wrap="square">
            <a:spAutoFit/>
          </a:bodyPr>
          <a:lstStyle/>
          <a:p>
            <a:pPr algn="ctr"/>
            <a:r>
              <a:rPr lang="en-GB" dirty="0"/>
              <a:t>P</a:t>
            </a:r>
            <a:r>
              <a:rPr lang="en-GB" sz="1600" dirty="0"/>
              <a:t>1</a:t>
            </a:r>
            <a:endParaRPr lang="en-US" dirty="0"/>
          </a:p>
        </p:txBody>
      </p:sp>
      <p:sp>
        <p:nvSpPr>
          <p:cNvPr id="10" name="TextBox 9"/>
          <p:cNvSpPr txBox="1">
            <a:spLocks noChangeArrowheads="1"/>
          </p:cNvSpPr>
          <p:nvPr/>
        </p:nvSpPr>
        <p:spPr bwMode="auto">
          <a:xfrm>
            <a:off x="4152207" y="5398143"/>
            <a:ext cx="865187" cy="276999"/>
          </a:xfrm>
          <a:prstGeom prst="rect">
            <a:avLst/>
          </a:prstGeom>
          <a:noFill/>
          <a:ln w="9525">
            <a:noFill/>
            <a:miter lim="800000"/>
            <a:headEnd/>
            <a:tailEnd/>
          </a:ln>
        </p:spPr>
        <p:txBody>
          <a:bodyPr>
            <a:spAutoFit/>
          </a:bodyPr>
          <a:lstStyle/>
          <a:p>
            <a:pPr algn="ctr"/>
            <a:r>
              <a:rPr lang="en-GB" sz="1200" dirty="0"/>
              <a:t>FE</a:t>
            </a:r>
            <a:endParaRPr lang="en-US" dirty="0"/>
          </a:p>
        </p:txBody>
      </p:sp>
      <p:sp>
        <p:nvSpPr>
          <p:cNvPr id="11" name="Freeform 10"/>
          <p:cNvSpPr/>
          <p:nvPr/>
        </p:nvSpPr>
        <p:spPr>
          <a:xfrm>
            <a:off x="915185" y="1793776"/>
            <a:ext cx="3670300" cy="222408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8" name="Straight Connector 17"/>
          <p:cNvCxnSpPr/>
          <p:nvPr/>
        </p:nvCxnSpPr>
        <p:spPr>
          <a:xfrm>
            <a:off x="915185" y="5341839"/>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642856" y="2636912"/>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22" name="TextBox 21"/>
          <p:cNvSpPr txBox="1">
            <a:spLocks noChangeArrowheads="1"/>
          </p:cNvSpPr>
          <p:nvPr/>
        </p:nvSpPr>
        <p:spPr bwMode="auto">
          <a:xfrm>
            <a:off x="4947112" y="4365104"/>
            <a:ext cx="935038" cy="369888"/>
          </a:xfrm>
          <a:prstGeom prst="rect">
            <a:avLst/>
          </a:prstGeom>
          <a:noFill/>
          <a:ln w="9525">
            <a:noFill/>
            <a:miter lim="800000"/>
            <a:headEnd/>
            <a:tailEnd/>
          </a:ln>
        </p:spPr>
        <p:txBody>
          <a:bodyPr>
            <a:spAutoFit/>
          </a:bodyPr>
          <a:lstStyle/>
          <a:p>
            <a:r>
              <a:rPr lang="en-GB" dirty="0"/>
              <a:t>AD</a:t>
            </a:r>
            <a:endParaRPr lang="en-US" dirty="0"/>
          </a:p>
        </p:txBody>
      </p:sp>
      <p:cxnSp>
        <p:nvCxnSpPr>
          <p:cNvPr id="25" name="Straight Connector 24"/>
          <p:cNvCxnSpPr/>
          <p:nvPr/>
        </p:nvCxnSpPr>
        <p:spPr>
          <a:xfrm>
            <a:off x="3964878" y="3737284"/>
            <a:ext cx="0" cy="158417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a:spLocks noChangeArrowheads="1"/>
          </p:cNvSpPr>
          <p:nvPr/>
        </p:nvSpPr>
        <p:spPr bwMode="auto">
          <a:xfrm>
            <a:off x="3535365" y="5345672"/>
            <a:ext cx="865187" cy="369888"/>
          </a:xfrm>
          <a:prstGeom prst="rect">
            <a:avLst/>
          </a:prstGeom>
          <a:noFill/>
          <a:ln w="9525">
            <a:noFill/>
            <a:miter lim="800000"/>
            <a:headEnd/>
            <a:tailEnd/>
          </a:ln>
        </p:spPr>
        <p:txBody>
          <a:bodyPr>
            <a:spAutoFit/>
          </a:bodyPr>
          <a:lstStyle/>
          <a:p>
            <a:pPr algn="ctr"/>
            <a:r>
              <a:rPr lang="en-GB" dirty="0"/>
              <a:t>Y</a:t>
            </a:r>
            <a:endParaRPr lang="en-US" dirty="0"/>
          </a:p>
        </p:txBody>
      </p:sp>
      <p:sp>
        <p:nvSpPr>
          <p:cNvPr id="24" name="TextBox 23"/>
          <p:cNvSpPr txBox="1"/>
          <p:nvPr/>
        </p:nvSpPr>
        <p:spPr>
          <a:xfrm>
            <a:off x="4914419" y="1073477"/>
            <a:ext cx="2793240" cy="584775"/>
          </a:xfrm>
          <a:prstGeom prst="rect">
            <a:avLst/>
          </a:prstGeom>
          <a:noFill/>
        </p:spPr>
        <p:txBody>
          <a:bodyPr wrap="square" rtlCol="0">
            <a:spAutoFit/>
          </a:bodyPr>
          <a:lstStyle/>
          <a:p>
            <a:r>
              <a:rPr lang="en-GB" sz="1600" dirty="0"/>
              <a:t>2) What will happen if there is an </a:t>
            </a:r>
            <a:r>
              <a:rPr lang="en-GB" sz="1600" b="1" dirty="0">
                <a:solidFill>
                  <a:srgbClr val="00B0F0"/>
                </a:solidFill>
              </a:rPr>
              <a:t>increase in consumption</a:t>
            </a:r>
            <a:r>
              <a:rPr lang="en-GB" sz="1600" dirty="0"/>
              <a:t>?</a:t>
            </a:r>
          </a:p>
        </p:txBody>
      </p:sp>
      <p:sp>
        <p:nvSpPr>
          <p:cNvPr id="26" name="TextBox 25"/>
          <p:cNvSpPr txBox="1"/>
          <p:nvPr/>
        </p:nvSpPr>
        <p:spPr>
          <a:xfrm>
            <a:off x="5697216" y="2082262"/>
            <a:ext cx="2808312" cy="338554"/>
          </a:xfrm>
          <a:prstGeom prst="rect">
            <a:avLst/>
          </a:prstGeom>
          <a:noFill/>
        </p:spPr>
        <p:txBody>
          <a:bodyPr wrap="square" rtlCol="0">
            <a:spAutoFit/>
          </a:bodyPr>
          <a:lstStyle/>
          <a:p>
            <a:r>
              <a:rPr lang="en-GB" sz="1600" dirty="0"/>
              <a:t>3) AD will </a:t>
            </a:r>
            <a:r>
              <a:rPr lang="en-GB" sz="1600" b="1" dirty="0">
                <a:solidFill>
                  <a:srgbClr val="00B0F0"/>
                </a:solidFill>
              </a:rPr>
              <a:t>shift to the right</a:t>
            </a:r>
            <a:r>
              <a:rPr lang="en-GB" sz="1600" b="1" dirty="0">
                <a:solidFill>
                  <a:srgbClr val="0070C0"/>
                </a:solidFill>
              </a:rPr>
              <a:t>.</a:t>
            </a:r>
          </a:p>
        </p:txBody>
      </p:sp>
      <p:sp>
        <p:nvSpPr>
          <p:cNvPr id="28" name="TextBox 27"/>
          <p:cNvSpPr txBox="1"/>
          <p:nvPr/>
        </p:nvSpPr>
        <p:spPr>
          <a:xfrm>
            <a:off x="6156176" y="2708920"/>
            <a:ext cx="2789216" cy="2308324"/>
          </a:xfrm>
          <a:prstGeom prst="rect">
            <a:avLst/>
          </a:prstGeom>
          <a:noFill/>
        </p:spPr>
        <p:txBody>
          <a:bodyPr wrap="square" rtlCol="0">
            <a:spAutoFit/>
          </a:bodyPr>
          <a:lstStyle/>
          <a:p>
            <a:r>
              <a:rPr lang="en-GB" sz="1600" dirty="0"/>
              <a:t>4) There will be an </a:t>
            </a:r>
            <a:r>
              <a:rPr lang="en-GB" sz="1600" b="1" dirty="0">
                <a:solidFill>
                  <a:srgbClr val="00B0F0"/>
                </a:solidFill>
              </a:rPr>
              <a:t>expansion</a:t>
            </a:r>
            <a:r>
              <a:rPr lang="en-GB" sz="1600" dirty="0">
                <a:solidFill>
                  <a:srgbClr val="00B0F0"/>
                </a:solidFill>
              </a:rPr>
              <a:t> </a:t>
            </a:r>
            <a:r>
              <a:rPr lang="en-GB" sz="1600" dirty="0"/>
              <a:t>along the LRAS curve. The </a:t>
            </a:r>
            <a:r>
              <a:rPr lang="en-GB" sz="1600" b="1" dirty="0">
                <a:solidFill>
                  <a:srgbClr val="00B0F0"/>
                </a:solidFill>
              </a:rPr>
              <a:t>price level will increase to P</a:t>
            </a:r>
            <a:r>
              <a:rPr lang="en-GB" sz="1400" b="1" dirty="0">
                <a:solidFill>
                  <a:srgbClr val="00B0F0"/>
                </a:solidFill>
              </a:rPr>
              <a:t>1</a:t>
            </a:r>
            <a:r>
              <a:rPr lang="en-GB" sz="1600" dirty="0">
                <a:solidFill>
                  <a:srgbClr val="00B0F0"/>
                </a:solidFill>
              </a:rPr>
              <a:t> </a:t>
            </a:r>
            <a:r>
              <a:rPr lang="en-GB" sz="1600" dirty="0"/>
              <a:t>as the economy gets closer to full employment and resources become more scarce. </a:t>
            </a:r>
            <a:r>
              <a:rPr lang="en-GB" sz="1600" b="1" dirty="0">
                <a:solidFill>
                  <a:srgbClr val="00B0F0"/>
                </a:solidFill>
              </a:rPr>
              <a:t>Real national output increases to Y</a:t>
            </a:r>
            <a:r>
              <a:rPr lang="en-GB" sz="1400" b="1" dirty="0">
                <a:solidFill>
                  <a:srgbClr val="00B0F0"/>
                </a:solidFill>
              </a:rPr>
              <a:t>1</a:t>
            </a:r>
            <a:r>
              <a:rPr lang="en-GB" sz="1600" b="1" dirty="0">
                <a:solidFill>
                  <a:srgbClr val="00B0F0"/>
                </a:solidFill>
              </a:rPr>
              <a:t>, but spare capacity of Y</a:t>
            </a:r>
            <a:r>
              <a:rPr lang="en-GB" sz="1400" b="1" dirty="0">
                <a:solidFill>
                  <a:srgbClr val="00B0F0"/>
                </a:solidFill>
              </a:rPr>
              <a:t>1</a:t>
            </a:r>
            <a:r>
              <a:rPr lang="en-GB" sz="1600" b="1" dirty="0">
                <a:solidFill>
                  <a:srgbClr val="00B0F0"/>
                </a:solidFill>
              </a:rPr>
              <a:t>-FE remains</a:t>
            </a:r>
            <a:r>
              <a:rPr lang="en-GB" sz="1600" dirty="0"/>
              <a:t>. </a:t>
            </a:r>
            <a:endParaRPr lang="en-GB" sz="2000" dirty="0"/>
          </a:p>
        </p:txBody>
      </p:sp>
      <p:cxnSp>
        <p:nvCxnSpPr>
          <p:cNvPr id="34" name="Straight Connector 33"/>
          <p:cNvCxnSpPr/>
          <p:nvPr/>
        </p:nvCxnSpPr>
        <p:spPr>
          <a:xfrm>
            <a:off x="3054568" y="2420816"/>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35" name="TextBox 34"/>
          <p:cNvSpPr txBox="1">
            <a:spLocks noChangeArrowheads="1"/>
          </p:cNvSpPr>
          <p:nvPr/>
        </p:nvSpPr>
        <p:spPr bwMode="auto">
          <a:xfrm>
            <a:off x="5364088" y="4077072"/>
            <a:ext cx="648072" cy="369888"/>
          </a:xfrm>
          <a:prstGeom prst="rect">
            <a:avLst/>
          </a:prstGeom>
          <a:noFill/>
          <a:ln w="9525">
            <a:noFill/>
            <a:miter lim="800000"/>
            <a:headEnd/>
            <a:tailEnd/>
          </a:ln>
        </p:spPr>
        <p:txBody>
          <a:bodyPr wrap="square">
            <a:spAutoFit/>
          </a:bodyPr>
          <a:lstStyle/>
          <a:p>
            <a:r>
              <a:rPr lang="en-GB" dirty="0"/>
              <a:t>AD</a:t>
            </a:r>
            <a:r>
              <a:rPr lang="en-GB" sz="1600" dirty="0"/>
              <a:t>1</a:t>
            </a:r>
            <a:endParaRPr lang="en-US" sz="1600" dirty="0"/>
          </a:p>
        </p:txBody>
      </p:sp>
      <p:cxnSp>
        <p:nvCxnSpPr>
          <p:cNvPr id="36" name="Straight Arrow Connector 35"/>
          <p:cNvCxnSpPr/>
          <p:nvPr/>
        </p:nvCxnSpPr>
        <p:spPr>
          <a:xfrm flipV="1">
            <a:off x="3059832" y="2708920"/>
            <a:ext cx="216024" cy="18755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283968" y="3429000"/>
            <a:ext cx="0" cy="1908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99592" y="3717032"/>
            <a:ext cx="302297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99592" y="3429000"/>
            <a:ext cx="338301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p:cNvSpPr txBox="1">
            <a:spLocks noChangeArrowheads="1"/>
          </p:cNvSpPr>
          <p:nvPr/>
        </p:nvSpPr>
        <p:spPr bwMode="auto">
          <a:xfrm>
            <a:off x="434763" y="3532882"/>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48" name="TextBox 47"/>
          <p:cNvSpPr txBox="1">
            <a:spLocks noChangeArrowheads="1"/>
          </p:cNvSpPr>
          <p:nvPr/>
        </p:nvSpPr>
        <p:spPr bwMode="auto">
          <a:xfrm>
            <a:off x="3837893" y="5347944"/>
            <a:ext cx="865187" cy="369888"/>
          </a:xfrm>
          <a:prstGeom prst="rect">
            <a:avLst/>
          </a:prstGeom>
          <a:noFill/>
          <a:ln w="9525">
            <a:noFill/>
            <a:miter lim="800000"/>
            <a:headEnd/>
            <a:tailEnd/>
          </a:ln>
        </p:spPr>
        <p:txBody>
          <a:bodyPr>
            <a:spAutoFit/>
          </a:bodyPr>
          <a:lstStyle/>
          <a:p>
            <a:pPr algn="ctr"/>
            <a:r>
              <a:rPr lang="en-GB" dirty="0"/>
              <a:t>Y</a:t>
            </a:r>
            <a:r>
              <a:rPr lang="en-GB" sz="1600" dirty="0"/>
              <a:t>1</a:t>
            </a:r>
            <a:endParaRPr lang="en-US" sz="1600" dirty="0"/>
          </a:p>
        </p:txBody>
      </p:sp>
      <mc:AlternateContent xmlns:mc="http://schemas.openxmlformats.org/markup-compatibility/2006" xmlns:p14="http://schemas.microsoft.com/office/powerpoint/2010/main">
        <mc:Choice Requires="p14">
          <p:contentPart p14:bwMode="auto" r:id="rId3">
            <p14:nvContentPartPr>
              <p14:cNvPr id="2" name="Ink 1"/>
              <p14:cNvContentPartPr/>
              <p14:nvPr/>
            </p14:nvContentPartPr>
            <p14:xfrm>
              <a:off x="-1252440" y="6579720"/>
              <a:ext cx="1466640" cy="360"/>
            </p14:xfrm>
          </p:contentPart>
        </mc:Choice>
        <mc:Fallback xmlns="">
          <p:pic>
            <p:nvPicPr>
              <p:cNvPr id="2" name="Ink 1"/>
              <p:cNvPicPr/>
              <p:nvPr/>
            </p:nvPicPr>
            <p:blipFill>
              <a:blip r:embed="rId4"/>
              <a:stretch>
                <a:fillRect/>
              </a:stretch>
            </p:blipFill>
            <p:spPr>
              <a:xfrm>
                <a:off x="-1261800" y="6570360"/>
                <a:ext cx="1485360" cy="19080"/>
              </a:xfrm>
              <a:prstGeom prst="rect">
                <a:avLst/>
              </a:prstGeom>
            </p:spPr>
          </p:pic>
        </mc:Fallback>
      </mc:AlternateContent>
      <p:pic>
        <p:nvPicPr>
          <p:cNvPr id="3" name="Picture 2">
            <a:extLst>
              <a:ext uri="{FF2B5EF4-FFF2-40B4-BE49-F238E27FC236}">
                <a16:creationId xmlns:a16="http://schemas.microsoft.com/office/drawing/2014/main" id="{D1ED02CD-431E-64AE-B815-4E00F06CFB24}"/>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2" name="Picture 11">
            <a:extLst>
              <a:ext uri="{FF2B5EF4-FFF2-40B4-BE49-F238E27FC236}">
                <a16:creationId xmlns:a16="http://schemas.microsoft.com/office/drawing/2014/main" id="{D77B22EB-78E0-E9DF-B88F-E8282F5EF6CE}"/>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3971972" y="88214"/>
            <a:ext cx="933411" cy="375797"/>
          </a:xfrm>
          <a:prstGeom prst="rect">
            <a:avLst/>
          </a:prstGeom>
        </p:spPr>
      </p:pic>
      <p:sp>
        <p:nvSpPr>
          <p:cNvPr id="13" name="Footer Placeholder 2">
            <a:extLst>
              <a:ext uri="{FF2B5EF4-FFF2-40B4-BE49-F238E27FC236}">
                <a16:creationId xmlns:a16="http://schemas.microsoft.com/office/drawing/2014/main" id="{2035665B-8452-1A47-B2F8-0C2A6897EDAE}"/>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4410AEB3-4049-9684-E684-ED25C4BD18DE}"/>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06365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wipe(down)">
                                      <p:cBhvr>
                                        <p:cTn id="17" dur="1000"/>
                                        <p:tgtEl>
                                          <p:spTgt spid="36"/>
                                        </p:tgtEl>
                                      </p:cBhvr>
                                    </p:animEffect>
                                  </p:childTnLst>
                                </p:cTn>
                              </p:par>
                            </p:childTnLst>
                          </p:cTn>
                        </p:par>
                        <p:par>
                          <p:cTn id="18" fill="hold">
                            <p:stCondLst>
                              <p:cond delay="1000"/>
                            </p:stCondLst>
                            <p:childTnLst>
                              <p:par>
                                <p:cTn id="19" presetID="22" presetClass="entr" presetSubtype="8" fill="hold" nodeType="after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wipe(left)">
                                      <p:cBhvr>
                                        <p:cTn id="21" dur="1000"/>
                                        <p:tgtEl>
                                          <p:spTgt spid="34"/>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Effect transition="in" filter="fade">
                                      <p:cBhvr>
                                        <p:cTn id="34" dur="500"/>
                                        <p:tgtEl>
                                          <p:spTgt spid="47"/>
                                        </p:tgtEl>
                                      </p:cBhvr>
                                    </p:animEffect>
                                  </p:childTnLst>
                                </p:cTn>
                              </p:par>
                            </p:childTnLst>
                          </p:cTn>
                        </p:par>
                        <p:par>
                          <p:cTn id="35" fill="hold">
                            <p:stCondLst>
                              <p:cond delay="1000"/>
                            </p:stCondLst>
                            <p:childTnLst>
                              <p:par>
                                <p:cTn id="36" presetID="22" presetClass="entr" presetSubtype="8" fill="hold" nodeType="afterEffect">
                                  <p:stCondLst>
                                    <p:cond delay="0"/>
                                  </p:stCondLst>
                                  <p:childTnLst>
                                    <p:set>
                                      <p:cBhvr>
                                        <p:cTn id="37" dur="1" fill="hold">
                                          <p:stCondLst>
                                            <p:cond delay="0"/>
                                          </p:stCondLst>
                                        </p:cTn>
                                        <p:tgtEl>
                                          <p:spTgt spid="45"/>
                                        </p:tgtEl>
                                        <p:attrNameLst>
                                          <p:attrName>style.visibility</p:attrName>
                                        </p:attrNameLst>
                                      </p:cBhvr>
                                      <p:to>
                                        <p:strVal val="visible"/>
                                      </p:to>
                                    </p:set>
                                    <p:animEffect transition="in" filter="wipe(left)">
                                      <p:cBhvr>
                                        <p:cTn id="38" dur="1000"/>
                                        <p:tgtEl>
                                          <p:spTgt spid="45"/>
                                        </p:tgtEl>
                                      </p:cBhvr>
                                    </p:animEffect>
                                  </p:childTnLst>
                                </p:cTn>
                              </p:par>
                            </p:childTnLst>
                          </p:cTn>
                        </p:par>
                        <p:par>
                          <p:cTn id="39" fill="hold">
                            <p:stCondLst>
                              <p:cond delay="2000"/>
                            </p:stCondLst>
                            <p:childTnLst>
                              <p:par>
                                <p:cTn id="40" presetID="22" presetClass="entr" presetSubtype="1" fill="hold" nodeType="after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wipe(up)">
                                      <p:cBhvr>
                                        <p:cTn id="42" dur="1000"/>
                                        <p:tgtEl>
                                          <p:spTgt spid="38"/>
                                        </p:tgtEl>
                                      </p:cBhvr>
                                    </p:animEffect>
                                  </p:childTnLst>
                                </p:cTn>
                              </p:par>
                            </p:childTnLst>
                          </p:cTn>
                        </p:par>
                        <p:par>
                          <p:cTn id="43" fill="hold">
                            <p:stCondLst>
                              <p:cond delay="3000"/>
                            </p:stCondLst>
                            <p:childTnLst>
                              <p:par>
                                <p:cTn id="44" presetID="10" presetClass="entr" presetSubtype="0" fill="hold" grpId="0" nodeType="after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fade">
                                      <p:cBhvr>
                                        <p:cTn id="46"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8" grpId="0"/>
      <p:bldP spid="35" grpId="0"/>
      <p:bldP spid="47" grpId="0"/>
      <p:bldP spid="4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a:xfrm>
            <a:off x="3101975" y="388938"/>
            <a:ext cx="6042025" cy="895350"/>
          </a:xfrm>
        </p:spPr>
        <p:txBody>
          <a:bodyPr>
            <a:normAutofit fontScale="90000"/>
          </a:bodyPr>
          <a:lstStyle/>
          <a:p>
            <a:pPr algn="r" eaLnBrk="1" hangingPunct="1"/>
            <a:r>
              <a:rPr lang="en-GB" sz="2700" dirty="0"/>
              <a:t>Keynesian long-run shifts example continued</a:t>
            </a:r>
            <a:br>
              <a:rPr lang="en-GB" sz="3200" dirty="0"/>
            </a:br>
            <a:endParaRPr lang="en-GB" sz="3200" dirty="0"/>
          </a:p>
        </p:txBody>
      </p:sp>
      <p:sp>
        <p:nvSpPr>
          <p:cNvPr id="23" name="TextBox 22"/>
          <p:cNvSpPr txBox="1"/>
          <p:nvPr/>
        </p:nvSpPr>
        <p:spPr>
          <a:xfrm>
            <a:off x="2374392" y="1005989"/>
            <a:ext cx="3096344" cy="338554"/>
          </a:xfrm>
          <a:prstGeom prst="rect">
            <a:avLst/>
          </a:prstGeom>
          <a:noFill/>
        </p:spPr>
        <p:txBody>
          <a:bodyPr wrap="square" rtlCol="0">
            <a:spAutoFit/>
          </a:bodyPr>
          <a:lstStyle/>
          <a:p>
            <a:r>
              <a:rPr lang="en-GB" sz="1600" dirty="0"/>
              <a:t>5) If AD continues to increase....</a:t>
            </a:r>
          </a:p>
        </p:txBody>
      </p:sp>
      <p:cxnSp>
        <p:nvCxnSpPr>
          <p:cNvPr id="4" name="Straight Connector 3"/>
          <p:cNvCxnSpPr/>
          <p:nvPr/>
        </p:nvCxnSpPr>
        <p:spPr>
          <a:xfrm>
            <a:off x="915185" y="1814414"/>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p:nvSpPr>
        <p:spPr bwMode="auto">
          <a:xfrm>
            <a:off x="169060" y="1698526"/>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6" name="TextBox 5"/>
          <p:cNvSpPr txBox="1">
            <a:spLocks noChangeArrowheads="1"/>
          </p:cNvSpPr>
          <p:nvPr/>
        </p:nvSpPr>
        <p:spPr bwMode="auto">
          <a:xfrm>
            <a:off x="4658510" y="5486301"/>
            <a:ext cx="2520950" cy="369888"/>
          </a:xfrm>
          <a:prstGeom prst="rect">
            <a:avLst/>
          </a:prstGeom>
          <a:noFill/>
          <a:ln w="9525">
            <a:noFill/>
            <a:miter lim="800000"/>
            <a:headEnd/>
            <a:tailEnd/>
          </a:ln>
        </p:spPr>
        <p:txBody>
          <a:bodyPr>
            <a:spAutoFit/>
          </a:bodyPr>
          <a:lstStyle/>
          <a:p>
            <a:pPr algn="ctr"/>
            <a:r>
              <a:rPr lang="en-GB"/>
              <a:t>Real National Output</a:t>
            </a:r>
            <a:endParaRPr lang="en-US"/>
          </a:p>
        </p:txBody>
      </p:sp>
      <p:sp>
        <p:nvSpPr>
          <p:cNvPr id="7" name="TextBox 6"/>
          <p:cNvSpPr txBox="1">
            <a:spLocks noChangeArrowheads="1"/>
          </p:cNvSpPr>
          <p:nvPr/>
        </p:nvSpPr>
        <p:spPr bwMode="auto">
          <a:xfrm>
            <a:off x="4194960" y="1488976"/>
            <a:ext cx="935038" cy="369888"/>
          </a:xfrm>
          <a:prstGeom prst="rect">
            <a:avLst/>
          </a:prstGeom>
          <a:noFill/>
          <a:ln w="9525">
            <a:noFill/>
            <a:miter lim="800000"/>
            <a:headEnd/>
            <a:tailEnd/>
          </a:ln>
        </p:spPr>
        <p:txBody>
          <a:bodyPr>
            <a:spAutoFit/>
          </a:bodyPr>
          <a:lstStyle/>
          <a:p>
            <a:r>
              <a:rPr lang="en-GB" dirty="0"/>
              <a:t>LRAS</a:t>
            </a:r>
            <a:endParaRPr lang="en-US" dirty="0"/>
          </a:p>
        </p:txBody>
      </p:sp>
      <p:cxnSp>
        <p:nvCxnSpPr>
          <p:cNvPr id="8" name="Straight Connector 7"/>
          <p:cNvCxnSpPr/>
          <p:nvPr/>
        </p:nvCxnSpPr>
        <p:spPr>
          <a:xfrm>
            <a:off x="4565470" y="2664006"/>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436480" y="3532072"/>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10" name="TextBox 9"/>
          <p:cNvSpPr txBox="1">
            <a:spLocks noChangeArrowheads="1"/>
          </p:cNvSpPr>
          <p:nvPr/>
        </p:nvSpPr>
        <p:spPr bwMode="auto">
          <a:xfrm>
            <a:off x="4152207" y="5394388"/>
            <a:ext cx="865187" cy="276999"/>
          </a:xfrm>
          <a:prstGeom prst="rect">
            <a:avLst/>
          </a:prstGeom>
          <a:noFill/>
          <a:ln w="9525">
            <a:noFill/>
            <a:miter lim="800000"/>
            <a:headEnd/>
            <a:tailEnd/>
          </a:ln>
        </p:spPr>
        <p:txBody>
          <a:bodyPr>
            <a:spAutoFit/>
          </a:bodyPr>
          <a:lstStyle/>
          <a:p>
            <a:pPr algn="ctr"/>
            <a:r>
              <a:rPr lang="en-GB" sz="1200" dirty="0"/>
              <a:t>FE</a:t>
            </a:r>
            <a:endParaRPr lang="en-US" sz="1200" dirty="0"/>
          </a:p>
        </p:txBody>
      </p:sp>
      <p:sp>
        <p:nvSpPr>
          <p:cNvPr id="11" name="Freeform 10"/>
          <p:cNvSpPr/>
          <p:nvPr/>
        </p:nvSpPr>
        <p:spPr>
          <a:xfrm>
            <a:off x="915185" y="1793776"/>
            <a:ext cx="3670300" cy="222408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8" name="Straight Connector 17"/>
          <p:cNvCxnSpPr/>
          <p:nvPr/>
        </p:nvCxnSpPr>
        <p:spPr>
          <a:xfrm>
            <a:off x="915185" y="5341839"/>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642856" y="2636912"/>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22" name="TextBox 21"/>
          <p:cNvSpPr txBox="1">
            <a:spLocks noChangeArrowheads="1"/>
          </p:cNvSpPr>
          <p:nvPr/>
        </p:nvSpPr>
        <p:spPr bwMode="auto">
          <a:xfrm>
            <a:off x="4947112" y="4365104"/>
            <a:ext cx="935038" cy="369888"/>
          </a:xfrm>
          <a:prstGeom prst="rect">
            <a:avLst/>
          </a:prstGeom>
          <a:noFill/>
          <a:ln w="9525">
            <a:noFill/>
            <a:miter lim="800000"/>
            <a:headEnd/>
            <a:tailEnd/>
          </a:ln>
        </p:spPr>
        <p:txBody>
          <a:bodyPr>
            <a:spAutoFit/>
          </a:bodyPr>
          <a:lstStyle/>
          <a:p>
            <a:r>
              <a:rPr lang="en-GB" dirty="0"/>
              <a:t>AD</a:t>
            </a:r>
            <a:endParaRPr lang="en-US" dirty="0"/>
          </a:p>
        </p:txBody>
      </p:sp>
      <p:cxnSp>
        <p:nvCxnSpPr>
          <p:cNvPr id="25" name="Straight Connector 24"/>
          <p:cNvCxnSpPr/>
          <p:nvPr/>
        </p:nvCxnSpPr>
        <p:spPr>
          <a:xfrm>
            <a:off x="3964878" y="3737284"/>
            <a:ext cx="0" cy="158417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a:spLocks noChangeArrowheads="1"/>
          </p:cNvSpPr>
          <p:nvPr/>
        </p:nvSpPr>
        <p:spPr bwMode="auto">
          <a:xfrm>
            <a:off x="3535365" y="5345672"/>
            <a:ext cx="865187" cy="369888"/>
          </a:xfrm>
          <a:prstGeom prst="rect">
            <a:avLst/>
          </a:prstGeom>
          <a:noFill/>
          <a:ln w="9525">
            <a:noFill/>
            <a:miter lim="800000"/>
            <a:headEnd/>
            <a:tailEnd/>
          </a:ln>
        </p:spPr>
        <p:txBody>
          <a:bodyPr>
            <a:spAutoFit/>
          </a:bodyPr>
          <a:lstStyle/>
          <a:p>
            <a:pPr algn="ctr"/>
            <a:r>
              <a:rPr lang="en-GB" dirty="0"/>
              <a:t>Y</a:t>
            </a:r>
            <a:endParaRPr lang="en-US" dirty="0"/>
          </a:p>
        </p:txBody>
      </p:sp>
      <p:sp>
        <p:nvSpPr>
          <p:cNvPr id="24" name="TextBox 23"/>
          <p:cNvSpPr txBox="1"/>
          <p:nvPr/>
        </p:nvSpPr>
        <p:spPr>
          <a:xfrm>
            <a:off x="5414631" y="1863669"/>
            <a:ext cx="3009264" cy="584775"/>
          </a:xfrm>
          <a:prstGeom prst="rect">
            <a:avLst/>
          </a:prstGeom>
          <a:noFill/>
        </p:spPr>
        <p:txBody>
          <a:bodyPr wrap="square" rtlCol="0">
            <a:spAutoFit/>
          </a:bodyPr>
          <a:lstStyle/>
          <a:p>
            <a:r>
              <a:rPr lang="en-GB" sz="1600" dirty="0"/>
              <a:t>6) ....without any increases in LRAS</a:t>
            </a:r>
          </a:p>
        </p:txBody>
      </p:sp>
      <p:sp>
        <p:nvSpPr>
          <p:cNvPr id="26" name="TextBox 25"/>
          <p:cNvSpPr txBox="1"/>
          <p:nvPr/>
        </p:nvSpPr>
        <p:spPr>
          <a:xfrm>
            <a:off x="6012160" y="2905225"/>
            <a:ext cx="2808312" cy="584775"/>
          </a:xfrm>
          <a:prstGeom prst="rect">
            <a:avLst/>
          </a:prstGeom>
          <a:noFill/>
        </p:spPr>
        <p:txBody>
          <a:bodyPr wrap="square" rtlCol="0">
            <a:spAutoFit/>
          </a:bodyPr>
          <a:lstStyle/>
          <a:p>
            <a:r>
              <a:rPr lang="en-GB" sz="1600" dirty="0"/>
              <a:t>7) At some point FE equilibrium will be reached....</a:t>
            </a:r>
            <a:endParaRPr lang="en-GB" sz="1600" b="1" i="1" dirty="0"/>
          </a:p>
        </p:txBody>
      </p:sp>
      <p:sp>
        <p:nvSpPr>
          <p:cNvPr id="28" name="TextBox 27"/>
          <p:cNvSpPr txBox="1"/>
          <p:nvPr/>
        </p:nvSpPr>
        <p:spPr>
          <a:xfrm>
            <a:off x="6179270" y="4093621"/>
            <a:ext cx="2789216" cy="830997"/>
          </a:xfrm>
          <a:prstGeom prst="rect">
            <a:avLst/>
          </a:prstGeom>
          <a:noFill/>
        </p:spPr>
        <p:txBody>
          <a:bodyPr wrap="square" rtlCol="0">
            <a:spAutoFit/>
          </a:bodyPr>
          <a:lstStyle/>
          <a:p>
            <a:r>
              <a:rPr lang="en-GB" sz="1600" dirty="0"/>
              <a:t>8) ...and any increases in AD above AD</a:t>
            </a:r>
            <a:r>
              <a:rPr lang="en-GB" sz="1400" dirty="0"/>
              <a:t>2</a:t>
            </a:r>
            <a:r>
              <a:rPr lang="en-GB" sz="1600" dirty="0"/>
              <a:t> will be purely inflationary.</a:t>
            </a:r>
            <a:endParaRPr lang="en-GB" sz="2000" dirty="0"/>
          </a:p>
        </p:txBody>
      </p:sp>
      <p:cxnSp>
        <p:nvCxnSpPr>
          <p:cNvPr id="34" name="Straight Connector 33"/>
          <p:cNvCxnSpPr/>
          <p:nvPr/>
        </p:nvCxnSpPr>
        <p:spPr>
          <a:xfrm>
            <a:off x="3054568" y="2420816"/>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35" name="TextBox 34"/>
          <p:cNvSpPr txBox="1">
            <a:spLocks noChangeArrowheads="1"/>
          </p:cNvSpPr>
          <p:nvPr/>
        </p:nvSpPr>
        <p:spPr bwMode="auto">
          <a:xfrm>
            <a:off x="5364088" y="4077072"/>
            <a:ext cx="648072" cy="369888"/>
          </a:xfrm>
          <a:prstGeom prst="rect">
            <a:avLst/>
          </a:prstGeom>
          <a:noFill/>
          <a:ln w="9525">
            <a:noFill/>
            <a:miter lim="800000"/>
            <a:headEnd/>
            <a:tailEnd/>
          </a:ln>
        </p:spPr>
        <p:txBody>
          <a:bodyPr wrap="square">
            <a:spAutoFit/>
          </a:bodyPr>
          <a:lstStyle/>
          <a:p>
            <a:r>
              <a:rPr lang="en-GB" dirty="0"/>
              <a:t>AD</a:t>
            </a:r>
            <a:r>
              <a:rPr lang="en-GB" sz="1600" dirty="0"/>
              <a:t>1</a:t>
            </a:r>
            <a:endParaRPr lang="en-US" sz="1600" dirty="0"/>
          </a:p>
        </p:txBody>
      </p:sp>
      <p:cxnSp>
        <p:nvCxnSpPr>
          <p:cNvPr id="36" name="Straight Arrow Connector 35"/>
          <p:cNvCxnSpPr/>
          <p:nvPr/>
        </p:nvCxnSpPr>
        <p:spPr>
          <a:xfrm flipV="1">
            <a:off x="3059832" y="2708920"/>
            <a:ext cx="216024" cy="18755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283968" y="3429000"/>
            <a:ext cx="0" cy="1908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99592" y="3717032"/>
            <a:ext cx="302297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99592" y="3429000"/>
            <a:ext cx="338301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p:cNvSpPr txBox="1">
            <a:spLocks noChangeArrowheads="1"/>
          </p:cNvSpPr>
          <p:nvPr/>
        </p:nvSpPr>
        <p:spPr bwMode="auto">
          <a:xfrm>
            <a:off x="318647" y="3230392"/>
            <a:ext cx="661472" cy="368300"/>
          </a:xfrm>
          <a:prstGeom prst="rect">
            <a:avLst/>
          </a:prstGeom>
          <a:noFill/>
          <a:ln w="9525">
            <a:noFill/>
            <a:miter lim="800000"/>
            <a:headEnd/>
            <a:tailEnd/>
          </a:ln>
        </p:spPr>
        <p:txBody>
          <a:bodyPr wrap="square">
            <a:spAutoFit/>
          </a:bodyPr>
          <a:lstStyle/>
          <a:p>
            <a:pPr algn="ctr"/>
            <a:r>
              <a:rPr lang="en-GB" dirty="0"/>
              <a:t>P</a:t>
            </a:r>
            <a:r>
              <a:rPr lang="en-GB" sz="1600" dirty="0"/>
              <a:t>1</a:t>
            </a:r>
            <a:endParaRPr lang="en-US" sz="1600" dirty="0"/>
          </a:p>
        </p:txBody>
      </p:sp>
      <p:sp>
        <p:nvSpPr>
          <p:cNvPr id="48" name="TextBox 47"/>
          <p:cNvSpPr txBox="1">
            <a:spLocks noChangeArrowheads="1"/>
          </p:cNvSpPr>
          <p:nvPr/>
        </p:nvSpPr>
        <p:spPr bwMode="auto">
          <a:xfrm>
            <a:off x="3837893" y="5347944"/>
            <a:ext cx="865187" cy="369888"/>
          </a:xfrm>
          <a:prstGeom prst="rect">
            <a:avLst/>
          </a:prstGeom>
          <a:noFill/>
          <a:ln w="9525">
            <a:noFill/>
            <a:miter lim="800000"/>
            <a:headEnd/>
            <a:tailEnd/>
          </a:ln>
        </p:spPr>
        <p:txBody>
          <a:bodyPr>
            <a:spAutoFit/>
          </a:bodyPr>
          <a:lstStyle/>
          <a:p>
            <a:pPr algn="ctr"/>
            <a:r>
              <a:rPr lang="en-GB" dirty="0"/>
              <a:t>Y</a:t>
            </a:r>
            <a:r>
              <a:rPr lang="en-GB" sz="1600" dirty="0"/>
              <a:t>1</a:t>
            </a:r>
            <a:endParaRPr lang="en-US" sz="1600" dirty="0"/>
          </a:p>
        </p:txBody>
      </p:sp>
      <p:cxnSp>
        <p:nvCxnSpPr>
          <p:cNvPr id="29" name="Straight Connector 28"/>
          <p:cNvCxnSpPr/>
          <p:nvPr/>
        </p:nvCxnSpPr>
        <p:spPr>
          <a:xfrm>
            <a:off x="3563888" y="1844824"/>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5868144" y="3573016"/>
            <a:ext cx="648072" cy="369888"/>
          </a:xfrm>
          <a:prstGeom prst="rect">
            <a:avLst/>
          </a:prstGeom>
          <a:noFill/>
          <a:ln w="9525">
            <a:noFill/>
            <a:miter lim="800000"/>
            <a:headEnd/>
            <a:tailEnd/>
          </a:ln>
        </p:spPr>
        <p:txBody>
          <a:bodyPr wrap="square">
            <a:spAutoFit/>
          </a:bodyPr>
          <a:lstStyle/>
          <a:p>
            <a:r>
              <a:rPr lang="en-GB" dirty="0"/>
              <a:t>AD</a:t>
            </a:r>
            <a:r>
              <a:rPr lang="en-GB" sz="1600" dirty="0"/>
              <a:t>2</a:t>
            </a:r>
            <a:endParaRPr lang="en-US" sz="1600" dirty="0"/>
          </a:p>
        </p:txBody>
      </p:sp>
      <p:cxnSp>
        <p:nvCxnSpPr>
          <p:cNvPr id="31" name="Straight Arrow Connector 30"/>
          <p:cNvCxnSpPr/>
          <p:nvPr/>
        </p:nvCxnSpPr>
        <p:spPr>
          <a:xfrm flipV="1">
            <a:off x="3449733" y="2175191"/>
            <a:ext cx="432048" cy="40358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899592" y="2636912"/>
            <a:ext cx="3617300" cy="1642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9" name="TextBox 38"/>
          <p:cNvSpPr txBox="1">
            <a:spLocks noChangeArrowheads="1"/>
          </p:cNvSpPr>
          <p:nvPr/>
        </p:nvSpPr>
        <p:spPr bwMode="auto">
          <a:xfrm>
            <a:off x="307499" y="2468376"/>
            <a:ext cx="689761" cy="368300"/>
          </a:xfrm>
          <a:prstGeom prst="rect">
            <a:avLst/>
          </a:prstGeom>
          <a:noFill/>
          <a:ln w="9525">
            <a:noFill/>
            <a:miter lim="800000"/>
            <a:headEnd/>
            <a:tailEnd/>
          </a:ln>
        </p:spPr>
        <p:txBody>
          <a:bodyPr wrap="square">
            <a:spAutoFit/>
          </a:bodyPr>
          <a:lstStyle/>
          <a:p>
            <a:pPr algn="ctr"/>
            <a:r>
              <a:rPr lang="en-GB" dirty="0"/>
              <a:t>P</a:t>
            </a:r>
            <a:r>
              <a:rPr lang="en-GB" sz="1600" dirty="0"/>
              <a:t>2</a:t>
            </a:r>
            <a:endParaRPr lang="en-US" sz="1600" dirty="0"/>
          </a:p>
        </p:txBody>
      </p:sp>
      <p:pic>
        <p:nvPicPr>
          <p:cNvPr id="2" name="Picture 1">
            <a:extLst>
              <a:ext uri="{FF2B5EF4-FFF2-40B4-BE49-F238E27FC236}">
                <a16:creationId xmlns:a16="http://schemas.microsoft.com/office/drawing/2014/main" id="{F9B88D3B-B617-CF49-D12D-E4765EA6873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A8BA4A44-F549-7260-24E2-8F0AF48B28E7}"/>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2" name="Footer Placeholder 2">
            <a:extLst>
              <a:ext uri="{FF2B5EF4-FFF2-40B4-BE49-F238E27FC236}">
                <a16:creationId xmlns:a16="http://schemas.microsoft.com/office/drawing/2014/main" id="{7F597D87-16F9-320D-3344-CAFDB16278F5}"/>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92490F49-EAB1-D781-A40E-4A12F8FF0A1A}"/>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63483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down)">
                                      <p:cBhvr>
                                        <p:cTn id="17" dur="1000"/>
                                        <p:tgtEl>
                                          <p:spTgt spid="31"/>
                                        </p:tgtEl>
                                      </p:cBhvr>
                                    </p:animEffect>
                                  </p:childTnLst>
                                </p:cTn>
                              </p:par>
                            </p:childTnLst>
                          </p:cTn>
                        </p:par>
                        <p:par>
                          <p:cTn id="18" fill="hold">
                            <p:stCondLst>
                              <p:cond delay="1000"/>
                            </p:stCondLst>
                            <p:childTnLst>
                              <p:par>
                                <p:cTn id="19" presetID="22" presetClass="entr" presetSubtype="8" fill="hold"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1000"/>
                                        <p:tgtEl>
                                          <p:spTgt spid="29"/>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childTnLst>
                          </p:cTn>
                        </p:par>
                        <p:par>
                          <p:cTn id="26" fill="hold">
                            <p:stCondLst>
                              <p:cond delay="2500"/>
                            </p:stCondLst>
                            <p:childTnLst>
                              <p:par>
                                <p:cTn id="27" presetID="10" presetClass="entr" presetSubtype="0"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500"/>
                                        <p:tgtEl>
                                          <p:spTgt spid="39"/>
                                        </p:tgtEl>
                                      </p:cBhvr>
                                    </p:animEffect>
                                  </p:childTnLst>
                                </p:cTn>
                              </p:par>
                            </p:childTnLst>
                          </p:cTn>
                        </p:par>
                        <p:par>
                          <p:cTn id="30" fill="hold">
                            <p:stCondLst>
                              <p:cond delay="3000"/>
                            </p:stCondLst>
                            <p:childTnLst>
                              <p:par>
                                <p:cTn id="31" presetID="22" presetClass="entr" presetSubtype="8" fill="hold"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wipe(left)">
                                      <p:cBhvr>
                                        <p:cTn id="33" dur="1000"/>
                                        <p:tgtEl>
                                          <p:spTgt spid="33"/>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8" grpId="0"/>
      <p:bldP spid="30" grpId="0"/>
      <p:bldP spid="3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a:xfrm>
            <a:off x="2425700" y="182563"/>
            <a:ext cx="6718300" cy="895350"/>
          </a:xfrm>
        </p:spPr>
        <p:txBody>
          <a:bodyPr>
            <a:normAutofit fontScale="90000"/>
          </a:bodyPr>
          <a:lstStyle/>
          <a:p>
            <a:pPr algn="r" eaLnBrk="1" hangingPunct="1"/>
            <a:r>
              <a:rPr lang="en-GB" sz="2700" dirty="0"/>
              <a:t>Keynesian long-run shifts example continued</a:t>
            </a:r>
            <a:br>
              <a:rPr lang="en-GB" sz="3200" dirty="0"/>
            </a:br>
            <a:endParaRPr lang="en-GB" sz="3200" dirty="0"/>
          </a:p>
        </p:txBody>
      </p:sp>
      <p:sp>
        <p:nvSpPr>
          <p:cNvPr id="23" name="TextBox 22"/>
          <p:cNvSpPr txBox="1"/>
          <p:nvPr/>
        </p:nvSpPr>
        <p:spPr>
          <a:xfrm>
            <a:off x="1866730" y="1005989"/>
            <a:ext cx="3888432" cy="338554"/>
          </a:xfrm>
          <a:prstGeom prst="rect">
            <a:avLst/>
          </a:prstGeom>
          <a:noFill/>
        </p:spPr>
        <p:txBody>
          <a:bodyPr wrap="square" rtlCol="0">
            <a:spAutoFit/>
          </a:bodyPr>
          <a:lstStyle/>
          <a:p>
            <a:r>
              <a:rPr lang="en-GB" sz="1600" dirty="0"/>
              <a:t>9) If however AD is depressed at AD</a:t>
            </a:r>
            <a:r>
              <a:rPr lang="en-GB" sz="1400" dirty="0"/>
              <a:t>3</a:t>
            </a:r>
            <a:r>
              <a:rPr lang="en-GB" sz="1600" dirty="0"/>
              <a:t>....</a:t>
            </a:r>
          </a:p>
        </p:txBody>
      </p:sp>
      <p:cxnSp>
        <p:nvCxnSpPr>
          <p:cNvPr id="4" name="Straight Connector 3"/>
          <p:cNvCxnSpPr/>
          <p:nvPr/>
        </p:nvCxnSpPr>
        <p:spPr>
          <a:xfrm>
            <a:off x="915185" y="1814414"/>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p:nvSpPr>
        <p:spPr bwMode="auto">
          <a:xfrm>
            <a:off x="-21440" y="1698526"/>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6" name="TextBox 5"/>
          <p:cNvSpPr txBox="1">
            <a:spLocks noChangeArrowheads="1"/>
          </p:cNvSpPr>
          <p:nvPr/>
        </p:nvSpPr>
        <p:spPr bwMode="auto">
          <a:xfrm>
            <a:off x="4658510" y="5486301"/>
            <a:ext cx="2520950" cy="369888"/>
          </a:xfrm>
          <a:prstGeom prst="rect">
            <a:avLst/>
          </a:prstGeom>
          <a:noFill/>
          <a:ln w="9525">
            <a:noFill/>
            <a:miter lim="800000"/>
            <a:headEnd/>
            <a:tailEnd/>
          </a:ln>
        </p:spPr>
        <p:txBody>
          <a:bodyPr>
            <a:spAutoFit/>
          </a:bodyPr>
          <a:lstStyle/>
          <a:p>
            <a:pPr algn="ctr"/>
            <a:r>
              <a:rPr lang="en-GB"/>
              <a:t>Real National Output</a:t>
            </a:r>
            <a:endParaRPr lang="en-US"/>
          </a:p>
        </p:txBody>
      </p:sp>
      <p:sp>
        <p:nvSpPr>
          <p:cNvPr id="7" name="TextBox 6"/>
          <p:cNvSpPr txBox="1">
            <a:spLocks noChangeArrowheads="1"/>
          </p:cNvSpPr>
          <p:nvPr/>
        </p:nvSpPr>
        <p:spPr bwMode="auto">
          <a:xfrm>
            <a:off x="4118760" y="1412776"/>
            <a:ext cx="935038" cy="369888"/>
          </a:xfrm>
          <a:prstGeom prst="rect">
            <a:avLst/>
          </a:prstGeom>
          <a:noFill/>
          <a:ln w="9525">
            <a:noFill/>
            <a:miter lim="800000"/>
            <a:headEnd/>
            <a:tailEnd/>
          </a:ln>
        </p:spPr>
        <p:txBody>
          <a:bodyPr>
            <a:spAutoFit/>
          </a:bodyPr>
          <a:lstStyle/>
          <a:p>
            <a:r>
              <a:rPr lang="en-GB" dirty="0"/>
              <a:t>LRAS</a:t>
            </a:r>
            <a:endParaRPr lang="en-US" dirty="0"/>
          </a:p>
        </p:txBody>
      </p:sp>
      <p:cxnSp>
        <p:nvCxnSpPr>
          <p:cNvPr id="8" name="Straight Connector 7"/>
          <p:cNvCxnSpPr/>
          <p:nvPr/>
        </p:nvCxnSpPr>
        <p:spPr>
          <a:xfrm>
            <a:off x="4565470" y="2664006"/>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480022" y="3807838"/>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10" name="TextBox 9"/>
          <p:cNvSpPr txBox="1">
            <a:spLocks noChangeArrowheads="1"/>
          </p:cNvSpPr>
          <p:nvPr/>
        </p:nvSpPr>
        <p:spPr bwMode="auto">
          <a:xfrm>
            <a:off x="4139952" y="5373216"/>
            <a:ext cx="865187" cy="276999"/>
          </a:xfrm>
          <a:prstGeom prst="rect">
            <a:avLst/>
          </a:prstGeom>
          <a:noFill/>
          <a:ln w="9525">
            <a:noFill/>
            <a:miter lim="800000"/>
            <a:headEnd/>
            <a:tailEnd/>
          </a:ln>
        </p:spPr>
        <p:txBody>
          <a:bodyPr>
            <a:spAutoFit/>
          </a:bodyPr>
          <a:lstStyle/>
          <a:p>
            <a:pPr algn="ctr"/>
            <a:r>
              <a:rPr lang="en-GB" sz="1200" dirty="0"/>
              <a:t>FE</a:t>
            </a:r>
            <a:endParaRPr lang="en-US" dirty="0"/>
          </a:p>
        </p:txBody>
      </p:sp>
      <p:sp>
        <p:nvSpPr>
          <p:cNvPr id="11" name="Freeform 10"/>
          <p:cNvSpPr/>
          <p:nvPr/>
        </p:nvSpPr>
        <p:spPr>
          <a:xfrm>
            <a:off x="915185" y="1793776"/>
            <a:ext cx="3670300" cy="222408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8" name="Straight Connector 17"/>
          <p:cNvCxnSpPr/>
          <p:nvPr/>
        </p:nvCxnSpPr>
        <p:spPr>
          <a:xfrm>
            <a:off x="915185" y="5341839"/>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187624" y="3573016"/>
            <a:ext cx="936104" cy="115212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22" name="TextBox 21"/>
          <p:cNvSpPr txBox="1">
            <a:spLocks noChangeArrowheads="1"/>
          </p:cNvSpPr>
          <p:nvPr/>
        </p:nvSpPr>
        <p:spPr bwMode="auto">
          <a:xfrm>
            <a:off x="2123728" y="4581128"/>
            <a:ext cx="935038" cy="369888"/>
          </a:xfrm>
          <a:prstGeom prst="rect">
            <a:avLst/>
          </a:prstGeom>
          <a:noFill/>
          <a:ln w="9525">
            <a:noFill/>
            <a:miter lim="800000"/>
            <a:headEnd/>
            <a:tailEnd/>
          </a:ln>
        </p:spPr>
        <p:txBody>
          <a:bodyPr>
            <a:spAutoFit/>
          </a:bodyPr>
          <a:lstStyle/>
          <a:p>
            <a:r>
              <a:rPr lang="en-GB" dirty="0"/>
              <a:t>AD</a:t>
            </a:r>
            <a:r>
              <a:rPr lang="en-GB" sz="1600" dirty="0"/>
              <a:t>3</a:t>
            </a:r>
            <a:endParaRPr lang="en-US" sz="1600" dirty="0"/>
          </a:p>
        </p:txBody>
      </p:sp>
      <p:cxnSp>
        <p:nvCxnSpPr>
          <p:cNvPr id="25" name="Straight Connector 24"/>
          <p:cNvCxnSpPr/>
          <p:nvPr/>
        </p:nvCxnSpPr>
        <p:spPr>
          <a:xfrm>
            <a:off x="1555615" y="4029366"/>
            <a:ext cx="0" cy="129614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a:spLocks noChangeArrowheads="1"/>
          </p:cNvSpPr>
          <p:nvPr/>
        </p:nvSpPr>
        <p:spPr bwMode="auto">
          <a:xfrm>
            <a:off x="1158596" y="5358702"/>
            <a:ext cx="865187" cy="369888"/>
          </a:xfrm>
          <a:prstGeom prst="rect">
            <a:avLst/>
          </a:prstGeom>
          <a:noFill/>
          <a:ln w="9525">
            <a:noFill/>
            <a:miter lim="800000"/>
            <a:headEnd/>
            <a:tailEnd/>
          </a:ln>
        </p:spPr>
        <p:txBody>
          <a:bodyPr>
            <a:spAutoFit/>
          </a:bodyPr>
          <a:lstStyle/>
          <a:p>
            <a:pPr algn="ctr"/>
            <a:r>
              <a:rPr lang="en-GB" dirty="0"/>
              <a:t>Y</a:t>
            </a:r>
            <a:r>
              <a:rPr lang="en-GB" sz="1600" dirty="0"/>
              <a:t>3</a:t>
            </a:r>
            <a:endParaRPr lang="en-US" sz="1600" dirty="0"/>
          </a:p>
        </p:txBody>
      </p:sp>
      <p:sp>
        <p:nvSpPr>
          <p:cNvPr id="24" name="TextBox 23"/>
          <p:cNvSpPr txBox="1"/>
          <p:nvPr/>
        </p:nvSpPr>
        <p:spPr>
          <a:xfrm>
            <a:off x="5031987" y="1439939"/>
            <a:ext cx="3586863" cy="338554"/>
          </a:xfrm>
          <a:prstGeom prst="rect">
            <a:avLst/>
          </a:prstGeom>
          <a:noFill/>
        </p:spPr>
        <p:txBody>
          <a:bodyPr wrap="square" rtlCol="0">
            <a:spAutoFit/>
          </a:bodyPr>
          <a:lstStyle/>
          <a:p>
            <a:r>
              <a:rPr lang="en-GB" sz="1600" dirty="0"/>
              <a:t>10) ....and AD increases to AD</a:t>
            </a:r>
            <a:r>
              <a:rPr lang="en-GB" sz="1400" dirty="0"/>
              <a:t>4</a:t>
            </a:r>
          </a:p>
        </p:txBody>
      </p:sp>
      <p:sp>
        <p:nvSpPr>
          <p:cNvPr id="26" name="TextBox 25"/>
          <p:cNvSpPr txBox="1"/>
          <p:nvPr/>
        </p:nvSpPr>
        <p:spPr>
          <a:xfrm>
            <a:off x="5724128" y="2176106"/>
            <a:ext cx="3168352" cy="1815882"/>
          </a:xfrm>
          <a:prstGeom prst="rect">
            <a:avLst/>
          </a:prstGeom>
          <a:noFill/>
        </p:spPr>
        <p:txBody>
          <a:bodyPr wrap="square" rtlCol="0">
            <a:spAutoFit/>
          </a:bodyPr>
          <a:lstStyle/>
          <a:p>
            <a:r>
              <a:rPr lang="en-GB" sz="1600" dirty="0"/>
              <a:t>11) the </a:t>
            </a:r>
            <a:r>
              <a:rPr lang="en-GB" sz="1600" b="1" dirty="0">
                <a:solidFill>
                  <a:srgbClr val="0070C0"/>
                </a:solidFill>
              </a:rPr>
              <a:t>price level would be unchanged </a:t>
            </a:r>
            <a:r>
              <a:rPr lang="en-GB" sz="1600" dirty="0"/>
              <a:t>because there remains a significant amount of spare capacity in the economy. Increases in AD can be absorbed without increases in the price level.</a:t>
            </a:r>
            <a:endParaRPr lang="en-GB" sz="1600" b="1" i="1" dirty="0"/>
          </a:p>
        </p:txBody>
      </p:sp>
      <p:sp>
        <p:nvSpPr>
          <p:cNvPr id="28" name="TextBox 27"/>
          <p:cNvSpPr txBox="1"/>
          <p:nvPr/>
        </p:nvSpPr>
        <p:spPr>
          <a:xfrm>
            <a:off x="5739847" y="4063424"/>
            <a:ext cx="3240360" cy="1323439"/>
          </a:xfrm>
          <a:prstGeom prst="rect">
            <a:avLst/>
          </a:prstGeom>
          <a:noFill/>
        </p:spPr>
        <p:txBody>
          <a:bodyPr wrap="square" rtlCol="0">
            <a:spAutoFit/>
          </a:bodyPr>
          <a:lstStyle/>
          <a:p>
            <a:r>
              <a:rPr lang="en-GB" sz="1600" dirty="0"/>
              <a:t>12) Therefore, any </a:t>
            </a:r>
            <a:r>
              <a:rPr lang="en-GB" sz="1600" b="1" dirty="0">
                <a:solidFill>
                  <a:srgbClr val="0070C0"/>
                </a:solidFill>
              </a:rPr>
              <a:t>policies to increase LRAS would simply enhance spare capacity and leave the equilibrium level of employment unchanged</a:t>
            </a:r>
            <a:r>
              <a:rPr lang="en-GB" sz="1600" dirty="0"/>
              <a:t>.</a:t>
            </a:r>
            <a:endParaRPr lang="en-GB" sz="2000" dirty="0"/>
          </a:p>
        </p:txBody>
      </p:sp>
      <p:cxnSp>
        <p:nvCxnSpPr>
          <p:cNvPr id="34" name="Straight Connector 33"/>
          <p:cNvCxnSpPr/>
          <p:nvPr/>
        </p:nvCxnSpPr>
        <p:spPr>
          <a:xfrm>
            <a:off x="1794752" y="3504776"/>
            <a:ext cx="1008112" cy="115212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35" name="TextBox 34"/>
          <p:cNvSpPr txBox="1">
            <a:spLocks noChangeArrowheads="1"/>
          </p:cNvSpPr>
          <p:nvPr/>
        </p:nvSpPr>
        <p:spPr bwMode="auto">
          <a:xfrm>
            <a:off x="2775568" y="4509120"/>
            <a:ext cx="648072" cy="369888"/>
          </a:xfrm>
          <a:prstGeom prst="rect">
            <a:avLst/>
          </a:prstGeom>
          <a:noFill/>
          <a:ln w="9525">
            <a:noFill/>
            <a:miter lim="800000"/>
            <a:headEnd/>
            <a:tailEnd/>
          </a:ln>
        </p:spPr>
        <p:txBody>
          <a:bodyPr wrap="square">
            <a:spAutoFit/>
          </a:bodyPr>
          <a:lstStyle/>
          <a:p>
            <a:r>
              <a:rPr lang="en-GB" dirty="0"/>
              <a:t>AD</a:t>
            </a:r>
            <a:r>
              <a:rPr lang="en-GB" sz="1600" dirty="0"/>
              <a:t>4</a:t>
            </a:r>
            <a:endParaRPr lang="en-US" sz="1600" dirty="0"/>
          </a:p>
        </p:txBody>
      </p:sp>
      <p:cxnSp>
        <p:nvCxnSpPr>
          <p:cNvPr id="36" name="Straight Arrow Connector 35"/>
          <p:cNvCxnSpPr/>
          <p:nvPr/>
        </p:nvCxnSpPr>
        <p:spPr>
          <a:xfrm flipV="1">
            <a:off x="1561616" y="3861048"/>
            <a:ext cx="43204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227540" y="4029366"/>
            <a:ext cx="0" cy="1296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8" name="TextBox 47"/>
          <p:cNvSpPr txBox="1">
            <a:spLocks noChangeArrowheads="1"/>
          </p:cNvSpPr>
          <p:nvPr/>
        </p:nvSpPr>
        <p:spPr bwMode="auto">
          <a:xfrm>
            <a:off x="1812669" y="5357314"/>
            <a:ext cx="865187" cy="369888"/>
          </a:xfrm>
          <a:prstGeom prst="rect">
            <a:avLst/>
          </a:prstGeom>
          <a:noFill/>
          <a:ln w="9525">
            <a:noFill/>
            <a:miter lim="800000"/>
            <a:headEnd/>
            <a:tailEnd/>
          </a:ln>
        </p:spPr>
        <p:txBody>
          <a:bodyPr>
            <a:spAutoFit/>
          </a:bodyPr>
          <a:lstStyle/>
          <a:p>
            <a:pPr algn="ctr"/>
            <a:r>
              <a:rPr lang="en-GB" dirty="0"/>
              <a:t>Y</a:t>
            </a:r>
            <a:r>
              <a:rPr lang="en-GB" sz="1400" dirty="0"/>
              <a:t>4</a:t>
            </a:r>
            <a:endParaRPr lang="en-US" sz="1400" dirty="0"/>
          </a:p>
        </p:txBody>
      </p:sp>
      <mc:AlternateContent xmlns:mc="http://schemas.openxmlformats.org/markup-compatibility/2006" xmlns:p14="http://schemas.microsoft.com/office/powerpoint/2010/main">
        <mc:Choice Requires="p14">
          <p:contentPart p14:bwMode="auto" r:id="rId3">
            <p14:nvContentPartPr>
              <p14:cNvPr id="2" name="Ink 1"/>
              <p14:cNvContentPartPr/>
              <p14:nvPr/>
            </p14:nvContentPartPr>
            <p14:xfrm>
              <a:off x="546840" y="6318360"/>
              <a:ext cx="654480" cy="111240"/>
            </p14:xfrm>
          </p:contentPart>
        </mc:Choice>
        <mc:Fallback xmlns="">
          <p:pic>
            <p:nvPicPr>
              <p:cNvPr id="2" name="Ink 1"/>
              <p:cNvPicPr/>
              <p:nvPr/>
            </p:nvPicPr>
            <p:blipFill>
              <a:blip r:embed="rId4"/>
              <a:stretch>
                <a:fillRect/>
              </a:stretch>
            </p:blipFill>
            <p:spPr>
              <a:xfrm>
                <a:off x="537480" y="6309000"/>
                <a:ext cx="673200" cy="129960"/>
              </a:xfrm>
              <a:prstGeom prst="rect">
                <a:avLst/>
              </a:prstGeom>
            </p:spPr>
          </p:pic>
        </mc:Fallback>
      </mc:AlternateContent>
      <p:pic>
        <p:nvPicPr>
          <p:cNvPr id="3" name="Picture 2">
            <a:extLst>
              <a:ext uri="{FF2B5EF4-FFF2-40B4-BE49-F238E27FC236}">
                <a16:creationId xmlns:a16="http://schemas.microsoft.com/office/drawing/2014/main" id="{86228237-D49E-1A29-0788-BF08F900D06C}"/>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2" name="Picture 11">
            <a:extLst>
              <a:ext uri="{FF2B5EF4-FFF2-40B4-BE49-F238E27FC236}">
                <a16:creationId xmlns:a16="http://schemas.microsoft.com/office/drawing/2014/main" id="{9E7F2129-A896-FEF6-75C4-831211711547}"/>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2425700" y="158819"/>
            <a:ext cx="933411" cy="375797"/>
          </a:xfrm>
          <a:prstGeom prst="rect">
            <a:avLst/>
          </a:prstGeom>
        </p:spPr>
      </p:pic>
      <p:sp>
        <p:nvSpPr>
          <p:cNvPr id="13" name="Footer Placeholder 2">
            <a:extLst>
              <a:ext uri="{FF2B5EF4-FFF2-40B4-BE49-F238E27FC236}">
                <a16:creationId xmlns:a16="http://schemas.microsoft.com/office/drawing/2014/main" id="{7BB9D29A-8C0F-DEB7-B4EF-0320FB83B125}"/>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E4DEB108-01DA-3C37-02E8-ABB0B5FF3BD0}"/>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21200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left)">
                                      <p:cBhvr>
                                        <p:cTn id="12" dur="1000"/>
                                        <p:tgtEl>
                                          <p:spTgt spid="36"/>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wipe(left)">
                                      <p:cBhvr>
                                        <p:cTn id="16" dur="1000"/>
                                        <p:tgtEl>
                                          <p:spTgt spid="34"/>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500"/>
                                        <p:tgtEl>
                                          <p:spTgt spid="35"/>
                                        </p:tgtEl>
                                      </p:cBhvr>
                                    </p:animEffect>
                                  </p:childTnLst>
                                </p:cTn>
                              </p:par>
                            </p:childTnLst>
                          </p:cTn>
                        </p:par>
                        <p:par>
                          <p:cTn id="21" fill="hold">
                            <p:stCondLst>
                              <p:cond delay="2500"/>
                            </p:stCondLst>
                            <p:childTnLst>
                              <p:par>
                                <p:cTn id="22" presetID="22" presetClass="entr" presetSubtype="1" fill="hold"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wipe(up)">
                                      <p:cBhvr>
                                        <p:cTn id="24" dur="1000"/>
                                        <p:tgtEl>
                                          <p:spTgt spid="38"/>
                                        </p:tgtEl>
                                      </p:cBhvr>
                                    </p:animEffect>
                                  </p:childTnLst>
                                </p:cTn>
                              </p:par>
                            </p:childTnLst>
                          </p:cTn>
                        </p:par>
                        <p:par>
                          <p:cTn id="25" fill="hold">
                            <p:stCondLst>
                              <p:cond delay="3500"/>
                            </p:stCondLst>
                            <p:childTnLst>
                              <p:par>
                                <p:cTn id="26" presetID="10" presetClass="entr" presetSubtype="0" fill="hold" grpId="0" nodeType="after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fade">
                                      <p:cBhvr>
                                        <p:cTn id="28" dur="2000"/>
                                        <p:tgtEl>
                                          <p:spTgt spid="4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fade">
                                      <p:cBhvr>
                                        <p:cTn id="33" dur="500"/>
                                        <p:tgtEl>
                                          <p:spTgt spid="2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8" grpId="0"/>
      <p:bldP spid="35" grpId="0"/>
      <p:bldP spid="4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a:xfrm>
            <a:off x="3021013" y="155575"/>
            <a:ext cx="6122987" cy="895350"/>
          </a:xfrm>
        </p:spPr>
        <p:txBody>
          <a:bodyPr>
            <a:normAutofit/>
          </a:bodyPr>
          <a:lstStyle/>
          <a:p>
            <a:pPr algn="r" eaLnBrk="1" hangingPunct="1"/>
            <a:r>
              <a:rPr lang="en-GB" sz="2400" dirty="0"/>
              <a:t>Keynesian long-run shifts example</a:t>
            </a:r>
          </a:p>
        </p:txBody>
      </p:sp>
      <p:sp>
        <p:nvSpPr>
          <p:cNvPr id="23" name="TextBox 22"/>
          <p:cNvSpPr txBox="1"/>
          <p:nvPr/>
        </p:nvSpPr>
        <p:spPr>
          <a:xfrm>
            <a:off x="2001542" y="884048"/>
            <a:ext cx="2664296" cy="584775"/>
          </a:xfrm>
          <a:prstGeom prst="rect">
            <a:avLst/>
          </a:prstGeom>
          <a:noFill/>
        </p:spPr>
        <p:txBody>
          <a:bodyPr wrap="square" rtlCol="0">
            <a:spAutoFit/>
          </a:bodyPr>
          <a:lstStyle/>
          <a:p>
            <a:r>
              <a:rPr lang="en-GB" sz="1600" dirty="0"/>
              <a:t>1) Begin with the equilibrium position.</a:t>
            </a:r>
          </a:p>
        </p:txBody>
      </p:sp>
      <p:cxnSp>
        <p:nvCxnSpPr>
          <p:cNvPr id="4" name="Straight Connector 3"/>
          <p:cNvCxnSpPr/>
          <p:nvPr/>
        </p:nvCxnSpPr>
        <p:spPr>
          <a:xfrm>
            <a:off x="915185" y="1814414"/>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p:nvSpPr>
        <p:spPr bwMode="auto">
          <a:xfrm>
            <a:off x="74096" y="1698526"/>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6" name="TextBox 5"/>
          <p:cNvSpPr txBox="1">
            <a:spLocks noChangeArrowheads="1"/>
          </p:cNvSpPr>
          <p:nvPr/>
        </p:nvSpPr>
        <p:spPr bwMode="auto">
          <a:xfrm>
            <a:off x="6444208" y="5373216"/>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7" name="TextBox 6"/>
          <p:cNvSpPr txBox="1">
            <a:spLocks noChangeArrowheads="1"/>
          </p:cNvSpPr>
          <p:nvPr/>
        </p:nvSpPr>
        <p:spPr bwMode="auto">
          <a:xfrm>
            <a:off x="4118760" y="1412776"/>
            <a:ext cx="935038" cy="369888"/>
          </a:xfrm>
          <a:prstGeom prst="rect">
            <a:avLst/>
          </a:prstGeom>
          <a:noFill/>
          <a:ln w="9525">
            <a:noFill/>
            <a:miter lim="800000"/>
            <a:headEnd/>
            <a:tailEnd/>
          </a:ln>
        </p:spPr>
        <p:txBody>
          <a:bodyPr>
            <a:spAutoFit/>
          </a:bodyPr>
          <a:lstStyle/>
          <a:p>
            <a:r>
              <a:rPr lang="en-GB" dirty="0"/>
              <a:t>LRAS</a:t>
            </a:r>
            <a:endParaRPr lang="en-US" dirty="0"/>
          </a:p>
        </p:txBody>
      </p:sp>
      <p:cxnSp>
        <p:nvCxnSpPr>
          <p:cNvPr id="8" name="Straight Connector 7"/>
          <p:cNvCxnSpPr/>
          <p:nvPr/>
        </p:nvCxnSpPr>
        <p:spPr>
          <a:xfrm>
            <a:off x="4572785" y="2685951"/>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548840" y="3190872"/>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10" name="TextBox 9"/>
          <p:cNvSpPr txBox="1">
            <a:spLocks noChangeArrowheads="1"/>
          </p:cNvSpPr>
          <p:nvPr/>
        </p:nvSpPr>
        <p:spPr bwMode="auto">
          <a:xfrm>
            <a:off x="4152207" y="5349776"/>
            <a:ext cx="865187" cy="276999"/>
          </a:xfrm>
          <a:prstGeom prst="rect">
            <a:avLst/>
          </a:prstGeom>
          <a:noFill/>
          <a:ln w="9525">
            <a:noFill/>
            <a:miter lim="800000"/>
            <a:headEnd/>
            <a:tailEnd/>
          </a:ln>
        </p:spPr>
        <p:txBody>
          <a:bodyPr>
            <a:spAutoFit/>
          </a:bodyPr>
          <a:lstStyle/>
          <a:p>
            <a:pPr algn="ctr"/>
            <a:r>
              <a:rPr lang="en-GB" sz="1200" dirty="0"/>
              <a:t>FE</a:t>
            </a:r>
            <a:endParaRPr lang="en-US" dirty="0"/>
          </a:p>
        </p:txBody>
      </p:sp>
      <p:sp>
        <p:nvSpPr>
          <p:cNvPr id="11" name="Freeform 10"/>
          <p:cNvSpPr/>
          <p:nvPr/>
        </p:nvSpPr>
        <p:spPr>
          <a:xfrm>
            <a:off x="915185" y="1793776"/>
            <a:ext cx="3670300" cy="222408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8" name="Straight Connector 17"/>
          <p:cNvCxnSpPr/>
          <p:nvPr/>
        </p:nvCxnSpPr>
        <p:spPr>
          <a:xfrm>
            <a:off x="915185" y="5341839"/>
            <a:ext cx="6516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275856" y="2492896"/>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22" name="TextBox 21"/>
          <p:cNvSpPr txBox="1">
            <a:spLocks noChangeArrowheads="1"/>
          </p:cNvSpPr>
          <p:nvPr/>
        </p:nvSpPr>
        <p:spPr bwMode="auto">
          <a:xfrm>
            <a:off x="5580112" y="4221088"/>
            <a:ext cx="560992" cy="369888"/>
          </a:xfrm>
          <a:prstGeom prst="rect">
            <a:avLst/>
          </a:prstGeom>
          <a:noFill/>
          <a:ln w="9525">
            <a:noFill/>
            <a:miter lim="800000"/>
            <a:headEnd/>
            <a:tailEnd/>
          </a:ln>
        </p:spPr>
        <p:txBody>
          <a:bodyPr wrap="square">
            <a:spAutoFit/>
          </a:bodyPr>
          <a:lstStyle/>
          <a:p>
            <a:r>
              <a:rPr lang="en-GB" dirty="0"/>
              <a:t>AD</a:t>
            </a:r>
            <a:endParaRPr lang="en-US" dirty="0"/>
          </a:p>
        </p:txBody>
      </p:sp>
      <p:cxnSp>
        <p:nvCxnSpPr>
          <p:cNvPr id="25" name="Straight Connector 24"/>
          <p:cNvCxnSpPr/>
          <p:nvPr/>
        </p:nvCxnSpPr>
        <p:spPr>
          <a:xfrm>
            <a:off x="4348661" y="3377795"/>
            <a:ext cx="0" cy="1944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a:spLocks noChangeArrowheads="1"/>
          </p:cNvSpPr>
          <p:nvPr/>
        </p:nvSpPr>
        <p:spPr bwMode="auto">
          <a:xfrm>
            <a:off x="3923060" y="5345672"/>
            <a:ext cx="865187" cy="369888"/>
          </a:xfrm>
          <a:prstGeom prst="rect">
            <a:avLst/>
          </a:prstGeom>
          <a:noFill/>
          <a:ln w="9525">
            <a:noFill/>
            <a:miter lim="800000"/>
            <a:headEnd/>
            <a:tailEnd/>
          </a:ln>
        </p:spPr>
        <p:txBody>
          <a:bodyPr>
            <a:spAutoFit/>
          </a:bodyPr>
          <a:lstStyle/>
          <a:p>
            <a:pPr algn="ctr"/>
            <a:r>
              <a:rPr lang="en-GB" dirty="0"/>
              <a:t>Y</a:t>
            </a:r>
            <a:endParaRPr lang="en-US" dirty="0"/>
          </a:p>
        </p:txBody>
      </p:sp>
      <p:sp>
        <p:nvSpPr>
          <p:cNvPr id="24" name="TextBox 23"/>
          <p:cNvSpPr txBox="1"/>
          <p:nvPr/>
        </p:nvSpPr>
        <p:spPr>
          <a:xfrm>
            <a:off x="5567734" y="884048"/>
            <a:ext cx="3323160" cy="584775"/>
          </a:xfrm>
          <a:prstGeom prst="rect">
            <a:avLst/>
          </a:prstGeom>
          <a:noFill/>
        </p:spPr>
        <p:txBody>
          <a:bodyPr wrap="square" rtlCol="0">
            <a:spAutoFit/>
          </a:bodyPr>
          <a:lstStyle/>
          <a:p>
            <a:r>
              <a:rPr lang="en-GB" sz="1600" dirty="0"/>
              <a:t>2) What will happen if there is an </a:t>
            </a:r>
            <a:r>
              <a:rPr lang="en-GB" sz="1600" b="1" dirty="0">
                <a:solidFill>
                  <a:srgbClr val="0070C0"/>
                </a:solidFill>
              </a:rPr>
              <a:t>increase in capital efficiency</a:t>
            </a:r>
            <a:r>
              <a:rPr lang="en-GB" sz="1600" dirty="0"/>
              <a:t>?</a:t>
            </a:r>
          </a:p>
        </p:txBody>
      </p:sp>
      <p:sp>
        <p:nvSpPr>
          <p:cNvPr id="26" name="TextBox 25"/>
          <p:cNvSpPr txBox="1"/>
          <p:nvPr/>
        </p:nvSpPr>
        <p:spPr>
          <a:xfrm>
            <a:off x="5825158" y="1810681"/>
            <a:ext cx="2808312" cy="338554"/>
          </a:xfrm>
          <a:prstGeom prst="rect">
            <a:avLst/>
          </a:prstGeom>
          <a:noFill/>
        </p:spPr>
        <p:txBody>
          <a:bodyPr wrap="square" rtlCol="0">
            <a:spAutoFit/>
          </a:bodyPr>
          <a:lstStyle/>
          <a:p>
            <a:r>
              <a:rPr lang="en-GB" sz="1600" dirty="0"/>
              <a:t>3) LRAS will </a:t>
            </a:r>
            <a:r>
              <a:rPr lang="en-GB" sz="1600" b="1" i="1" dirty="0"/>
              <a:t>shift to the right</a:t>
            </a:r>
          </a:p>
        </p:txBody>
      </p:sp>
      <p:sp>
        <p:nvSpPr>
          <p:cNvPr id="28" name="TextBox 27"/>
          <p:cNvSpPr txBox="1"/>
          <p:nvPr/>
        </p:nvSpPr>
        <p:spPr>
          <a:xfrm>
            <a:off x="6175942" y="2492196"/>
            <a:ext cx="2789216" cy="2308324"/>
          </a:xfrm>
          <a:prstGeom prst="rect">
            <a:avLst/>
          </a:prstGeom>
          <a:noFill/>
        </p:spPr>
        <p:txBody>
          <a:bodyPr wrap="square" rtlCol="0">
            <a:spAutoFit/>
          </a:bodyPr>
          <a:lstStyle/>
          <a:p>
            <a:r>
              <a:rPr lang="en-GB" sz="1600" dirty="0"/>
              <a:t>4) There will be an </a:t>
            </a:r>
            <a:r>
              <a:rPr lang="en-GB" sz="1600" b="1" dirty="0">
                <a:solidFill>
                  <a:srgbClr val="0070C0"/>
                </a:solidFill>
              </a:rPr>
              <a:t>expansion</a:t>
            </a:r>
            <a:r>
              <a:rPr lang="en-GB" sz="1600" dirty="0">
                <a:solidFill>
                  <a:srgbClr val="0070C0"/>
                </a:solidFill>
              </a:rPr>
              <a:t> </a:t>
            </a:r>
            <a:r>
              <a:rPr lang="en-GB" sz="1600" dirty="0"/>
              <a:t>along the AD curve. The </a:t>
            </a:r>
            <a:r>
              <a:rPr lang="en-GB" sz="1600" b="1" dirty="0">
                <a:solidFill>
                  <a:srgbClr val="0070C0"/>
                </a:solidFill>
              </a:rPr>
              <a:t>price level will decrease</a:t>
            </a:r>
            <a:r>
              <a:rPr lang="en-GB" sz="1600" b="1" dirty="0">
                <a:solidFill>
                  <a:srgbClr val="FF0000"/>
                </a:solidFill>
              </a:rPr>
              <a:t> </a:t>
            </a:r>
            <a:r>
              <a:rPr lang="en-GB" sz="1600" dirty="0"/>
              <a:t>as available factor resources are increased and scarcity reduces. </a:t>
            </a:r>
            <a:r>
              <a:rPr lang="en-GB" sz="1600" b="1" dirty="0">
                <a:solidFill>
                  <a:srgbClr val="0070C0"/>
                </a:solidFill>
              </a:rPr>
              <a:t>Real national output increases to Y</a:t>
            </a:r>
            <a:r>
              <a:rPr lang="en-GB" sz="1400" b="1" dirty="0">
                <a:solidFill>
                  <a:srgbClr val="0070C0"/>
                </a:solidFill>
              </a:rPr>
              <a:t>1</a:t>
            </a:r>
            <a:r>
              <a:rPr lang="en-GB" sz="1600" dirty="0">
                <a:solidFill>
                  <a:srgbClr val="FF0000"/>
                </a:solidFill>
              </a:rPr>
              <a:t> </a:t>
            </a:r>
            <a:r>
              <a:rPr lang="en-GB" sz="1600" dirty="0"/>
              <a:t>and</a:t>
            </a:r>
            <a:r>
              <a:rPr lang="en-GB" sz="1600" dirty="0">
                <a:solidFill>
                  <a:srgbClr val="FF0000"/>
                </a:solidFill>
              </a:rPr>
              <a:t> </a:t>
            </a:r>
            <a:r>
              <a:rPr lang="en-GB" sz="1600" b="1" dirty="0">
                <a:solidFill>
                  <a:srgbClr val="0070C0"/>
                </a:solidFill>
              </a:rPr>
              <a:t>maximum productive potential increases to FE</a:t>
            </a:r>
            <a:r>
              <a:rPr lang="en-GB" sz="1400" b="1" dirty="0">
                <a:solidFill>
                  <a:srgbClr val="0070C0"/>
                </a:solidFill>
              </a:rPr>
              <a:t>1</a:t>
            </a:r>
            <a:r>
              <a:rPr lang="en-GB" sz="1600" dirty="0"/>
              <a:t>, indicating economic growth. </a:t>
            </a:r>
            <a:endParaRPr lang="en-GB" sz="2000" dirty="0"/>
          </a:p>
        </p:txBody>
      </p:sp>
      <p:cxnSp>
        <p:nvCxnSpPr>
          <p:cNvPr id="36" name="Straight Arrow Connector 35"/>
          <p:cNvCxnSpPr/>
          <p:nvPr/>
        </p:nvCxnSpPr>
        <p:spPr>
          <a:xfrm>
            <a:off x="4716016" y="2392422"/>
            <a:ext cx="50405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921537" y="3356992"/>
            <a:ext cx="34200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913080" y="3665827"/>
            <a:ext cx="381506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p:cNvSpPr txBox="1">
            <a:spLocks noChangeArrowheads="1"/>
          </p:cNvSpPr>
          <p:nvPr/>
        </p:nvSpPr>
        <p:spPr bwMode="auto">
          <a:xfrm>
            <a:off x="414797" y="3487472"/>
            <a:ext cx="621363" cy="368300"/>
          </a:xfrm>
          <a:prstGeom prst="rect">
            <a:avLst/>
          </a:prstGeom>
          <a:noFill/>
          <a:ln w="9525">
            <a:noFill/>
            <a:miter lim="800000"/>
            <a:headEnd/>
            <a:tailEnd/>
          </a:ln>
        </p:spPr>
        <p:txBody>
          <a:bodyPr wrap="square">
            <a:spAutoFit/>
          </a:bodyPr>
          <a:lstStyle/>
          <a:p>
            <a:pPr algn="ctr"/>
            <a:r>
              <a:rPr lang="en-GB" dirty="0"/>
              <a:t>P</a:t>
            </a:r>
            <a:r>
              <a:rPr lang="en-GB" sz="1600" dirty="0"/>
              <a:t>1</a:t>
            </a:r>
            <a:endParaRPr lang="en-US" sz="1600" dirty="0"/>
          </a:p>
        </p:txBody>
      </p:sp>
      <p:sp>
        <p:nvSpPr>
          <p:cNvPr id="48" name="TextBox 47"/>
          <p:cNvSpPr txBox="1">
            <a:spLocks noChangeArrowheads="1"/>
          </p:cNvSpPr>
          <p:nvPr/>
        </p:nvSpPr>
        <p:spPr bwMode="auto">
          <a:xfrm>
            <a:off x="4371888" y="5347944"/>
            <a:ext cx="865187" cy="369888"/>
          </a:xfrm>
          <a:prstGeom prst="rect">
            <a:avLst/>
          </a:prstGeom>
          <a:noFill/>
          <a:ln w="9525">
            <a:noFill/>
            <a:miter lim="800000"/>
            <a:headEnd/>
            <a:tailEnd/>
          </a:ln>
        </p:spPr>
        <p:txBody>
          <a:bodyPr>
            <a:spAutoFit/>
          </a:bodyPr>
          <a:lstStyle/>
          <a:p>
            <a:pPr algn="ctr"/>
            <a:r>
              <a:rPr lang="en-GB" dirty="0"/>
              <a:t>Y</a:t>
            </a:r>
            <a:r>
              <a:rPr lang="en-GB" sz="1600" dirty="0"/>
              <a:t>1</a:t>
            </a:r>
            <a:endParaRPr lang="en-US" sz="1600" dirty="0"/>
          </a:p>
        </p:txBody>
      </p:sp>
      <p:sp>
        <p:nvSpPr>
          <p:cNvPr id="29" name="Freeform 28"/>
          <p:cNvSpPr/>
          <p:nvPr/>
        </p:nvSpPr>
        <p:spPr>
          <a:xfrm>
            <a:off x="1187624" y="1772816"/>
            <a:ext cx="4176464" cy="223224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30" name="Straight Connector 29"/>
          <p:cNvCxnSpPr/>
          <p:nvPr/>
        </p:nvCxnSpPr>
        <p:spPr>
          <a:xfrm>
            <a:off x="5364088" y="2708920"/>
            <a:ext cx="0" cy="259181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1" name="TextBox 30"/>
          <p:cNvSpPr txBox="1">
            <a:spLocks noChangeArrowheads="1"/>
          </p:cNvSpPr>
          <p:nvPr/>
        </p:nvSpPr>
        <p:spPr bwMode="auto">
          <a:xfrm>
            <a:off x="5085717" y="5330076"/>
            <a:ext cx="657225" cy="276999"/>
          </a:xfrm>
          <a:prstGeom prst="rect">
            <a:avLst/>
          </a:prstGeom>
          <a:noFill/>
          <a:ln w="9525">
            <a:noFill/>
            <a:miter lim="800000"/>
            <a:headEnd/>
            <a:tailEnd/>
          </a:ln>
        </p:spPr>
        <p:txBody>
          <a:bodyPr>
            <a:spAutoFit/>
          </a:bodyPr>
          <a:lstStyle/>
          <a:p>
            <a:pPr algn="ctr"/>
            <a:r>
              <a:rPr lang="en-GB" sz="1200" dirty="0"/>
              <a:t>FE</a:t>
            </a:r>
            <a:r>
              <a:rPr lang="en-GB" sz="1000" dirty="0"/>
              <a:t>1</a:t>
            </a:r>
            <a:endParaRPr lang="en-US" sz="1000" dirty="0"/>
          </a:p>
        </p:txBody>
      </p:sp>
      <p:sp>
        <p:nvSpPr>
          <p:cNvPr id="32" name="TextBox 31"/>
          <p:cNvSpPr txBox="1">
            <a:spLocks noChangeArrowheads="1"/>
          </p:cNvSpPr>
          <p:nvPr/>
        </p:nvSpPr>
        <p:spPr bwMode="auto">
          <a:xfrm>
            <a:off x="4952721" y="1417426"/>
            <a:ext cx="935037" cy="368300"/>
          </a:xfrm>
          <a:prstGeom prst="rect">
            <a:avLst/>
          </a:prstGeom>
          <a:noFill/>
          <a:ln w="9525">
            <a:noFill/>
            <a:miter lim="800000"/>
            <a:headEnd/>
            <a:tailEnd/>
          </a:ln>
        </p:spPr>
        <p:txBody>
          <a:bodyPr>
            <a:spAutoFit/>
          </a:bodyPr>
          <a:lstStyle/>
          <a:p>
            <a:r>
              <a:rPr lang="en-GB" dirty="0"/>
              <a:t>LRAS</a:t>
            </a:r>
            <a:r>
              <a:rPr lang="en-GB" sz="1600" dirty="0"/>
              <a:t>1</a:t>
            </a:r>
            <a:endParaRPr lang="en-US" sz="1600" dirty="0"/>
          </a:p>
        </p:txBody>
      </p:sp>
      <p:cxnSp>
        <p:nvCxnSpPr>
          <p:cNvPr id="42" name="Straight Connector 41"/>
          <p:cNvCxnSpPr/>
          <p:nvPr/>
        </p:nvCxnSpPr>
        <p:spPr>
          <a:xfrm>
            <a:off x="4730646" y="3673142"/>
            <a:ext cx="0" cy="1656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D1DED820-0283-72AD-5014-58801A1B33BA}"/>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C38CFEA9-375C-F3ED-AEFB-E0F31ABA35E7}"/>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2" name="Footer Placeholder 2">
            <a:extLst>
              <a:ext uri="{FF2B5EF4-FFF2-40B4-BE49-F238E27FC236}">
                <a16:creationId xmlns:a16="http://schemas.microsoft.com/office/drawing/2014/main" id="{90CF7A6E-D2A3-A9FC-776A-C67261E554C0}"/>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B459E427-7601-366E-D2A2-6B4A9A011204}"/>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84576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wipe(left)">
                                      <p:cBhvr>
                                        <p:cTn id="17" dur="1000"/>
                                        <p:tgtEl>
                                          <p:spTgt spid="36"/>
                                        </p:tgtEl>
                                      </p:cBhvr>
                                    </p:animEffect>
                                  </p:childTnLst>
                                </p:cTn>
                              </p:par>
                            </p:childTnLst>
                          </p:cTn>
                        </p:par>
                        <p:par>
                          <p:cTn id="18" fill="hold">
                            <p:stCondLst>
                              <p:cond delay="1000"/>
                            </p:stCondLst>
                            <p:childTnLst>
                              <p:par>
                                <p:cTn id="19" presetID="22" presetClass="entr" presetSubtype="8" fill="hold"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1000"/>
                                        <p:tgtEl>
                                          <p:spTgt spid="29"/>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fade">
                                      <p:cBhvr>
                                        <p:cTn id="25" dur="1000"/>
                                        <p:tgtEl>
                                          <p:spTgt spid="32"/>
                                        </p:tgtEl>
                                      </p:cBhvr>
                                    </p:animEffect>
                                  </p:childTnLst>
                                </p:cTn>
                              </p:par>
                            </p:childTnLst>
                          </p:cTn>
                        </p:par>
                        <p:par>
                          <p:cTn id="26" fill="hold">
                            <p:stCondLst>
                              <p:cond delay="3000"/>
                            </p:stCondLst>
                            <p:childTnLst>
                              <p:par>
                                <p:cTn id="27" presetID="22" presetClass="entr" presetSubtype="1"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wipe(up)">
                                      <p:cBhvr>
                                        <p:cTn id="29" dur="1000"/>
                                        <p:tgtEl>
                                          <p:spTgt spid="30"/>
                                        </p:tgtEl>
                                      </p:cBhvr>
                                    </p:animEffect>
                                  </p:childTnLst>
                                </p:cTn>
                              </p:par>
                            </p:childTnLst>
                          </p:cTn>
                        </p:par>
                        <p:par>
                          <p:cTn id="30" fill="hold">
                            <p:stCondLst>
                              <p:cond delay="4000"/>
                            </p:stCondLst>
                            <p:childTnLst>
                              <p:par>
                                <p:cTn id="31" presetID="10" presetClass="entr" presetSubtype="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500"/>
                                        <p:tgtEl>
                                          <p:spTgt spid="3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500"/>
                                        <p:tgtEl>
                                          <p:spTgt spid="28"/>
                                        </p:tgtEl>
                                      </p:cBhvr>
                                    </p:animEffect>
                                  </p:childTnLst>
                                </p:cTn>
                              </p:par>
                            </p:childTnLst>
                          </p:cTn>
                        </p:par>
                        <p:par>
                          <p:cTn id="39" fill="hold">
                            <p:stCondLst>
                              <p:cond delay="500"/>
                            </p:stCondLst>
                            <p:childTnLst>
                              <p:par>
                                <p:cTn id="40" presetID="10" presetClass="entr" presetSubtype="0" fill="hold" grpId="0" nodeType="afterEffect">
                                  <p:stCondLst>
                                    <p:cond delay="0"/>
                                  </p:stCondLst>
                                  <p:childTnLst>
                                    <p:set>
                                      <p:cBhvr>
                                        <p:cTn id="41" dur="1" fill="hold">
                                          <p:stCondLst>
                                            <p:cond delay="0"/>
                                          </p:stCondLst>
                                        </p:cTn>
                                        <p:tgtEl>
                                          <p:spTgt spid="47"/>
                                        </p:tgtEl>
                                        <p:attrNameLst>
                                          <p:attrName>style.visibility</p:attrName>
                                        </p:attrNameLst>
                                      </p:cBhvr>
                                      <p:to>
                                        <p:strVal val="visible"/>
                                      </p:to>
                                    </p:set>
                                    <p:animEffect transition="in" filter="fade">
                                      <p:cBhvr>
                                        <p:cTn id="42" dur="500"/>
                                        <p:tgtEl>
                                          <p:spTgt spid="47"/>
                                        </p:tgtEl>
                                      </p:cBhvr>
                                    </p:animEffect>
                                  </p:childTnLst>
                                </p:cTn>
                              </p:par>
                            </p:childTnLst>
                          </p:cTn>
                        </p:par>
                        <p:par>
                          <p:cTn id="43" fill="hold">
                            <p:stCondLst>
                              <p:cond delay="1000"/>
                            </p:stCondLst>
                            <p:childTnLst>
                              <p:par>
                                <p:cTn id="44" presetID="22" presetClass="entr" presetSubtype="8"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Effect transition="in" filter="wipe(left)">
                                      <p:cBhvr>
                                        <p:cTn id="46" dur="1000"/>
                                        <p:tgtEl>
                                          <p:spTgt spid="45"/>
                                        </p:tgtEl>
                                      </p:cBhvr>
                                    </p:animEffect>
                                  </p:childTnLst>
                                </p:cTn>
                              </p:par>
                            </p:childTnLst>
                          </p:cTn>
                        </p:par>
                        <p:par>
                          <p:cTn id="47" fill="hold">
                            <p:stCondLst>
                              <p:cond delay="2000"/>
                            </p:stCondLst>
                            <p:childTnLst>
                              <p:par>
                                <p:cTn id="48" presetID="22" presetClass="entr" presetSubtype="1" fill="hold" nodeType="afterEffect">
                                  <p:stCondLst>
                                    <p:cond delay="0"/>
                                  </p:stCondLst>
                                  <p:childTnLst>
                                    <p:set>
                                      <p:cBhvr>
                                        <p:cTn id="49" dur="1" fill="hold">
                                          <p:stCondLst>
                                            <p:cond delay="0"/>
                                          </p:stCondLst>
                                        </p:cTn>
                                        <p:tgtEl>
                                          <p:spTgt spid="42"/>
                                        </p:tgtEl>
                                        <p:attrNameLst>
                                          <p:attrName>style.visibility</p:attrName>
                                        </p:attrNameLst>
                                      </p:cBhvr>
                                      <p:to>
                                        <p:strVal val="visible"/>
                                      </p:to>
                                    </p:set>
                                    <p:animEffect transition="in" filter="wipe(up)">
                                      <p:cBhvr>
                                        <p:cTn id="50" dur="1000"/>
                                        <p:tgtEl>
                                          <p:spTgt spid="42"/>
                                        </p:tgtEl>
                                      </p:cBhvr>
                                    </p:animEffect>
                                  </p:childTnLst>
                                </p:cTn>
                              </p:par>
                            </p:childTnLst>
                          </p:cTn>
                        </p:par>
                        <p:par>
                          <p:cTn id="51" fill="hold">
                            <p:stCondLst>
                              <p:cond delay="3000"/>
                            </p:stCondLst>
                            <p:childTnLst>
                              <p:par>
                                <p:cTn id="52" presetID="10" presetClass="entr" presetSubtype="0" fill="hold" grpId="0" nodeType="afterEffect">
                                  <p:stCondLst>
                                    <p:cond delay="0"/>
                                  </p:stCondLst>
                                  <p:childTnLst>
                                    <p:set>
                                      <p:cBhvr>
                                        <p:cTn id="53" dur="1" fill="hold">
                                          <p:stCondLst>
                                            <p:cond delay="0"/>
                                          </p:stCondLst>
                                        </p:cTn>
                                        <p:tgtEl>
                                          <p:spTgt spid="48"/>
                                        </p:tgtEl>
                                        <p:attrNameLst>
                                          <p:attrName>style.visibility</p:attrName>
                                        </p:attrNameLst>
                                      </p:cBhvr>
                                      <p:to>
                                        <p:strVal val="visible"/>
                                      </p:to>
                                    </p:set>
                                    <p:animEffect transition="in" filter="fade">
                                      <p:cBhvr>
                                        <p:cTn id="54"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8" grpId="0"/>
      <p:bldP spid="47" grpId="0"/>
      <p:bldP spid="48" grpId="0"/>
      <p:bldP spid="31" grpId="0"/>
      <p:bldP spid="3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idx="4294967295"/>
          </p:nvPr>
        </p:nvSpPr>
        <p:spPr>
          <a:xfrm>
            <a:off x="628650" y="365125"/>
            <a:ext cx="4168866" cy="1325563"/>
          </a:xfrm>
        </p:spPr>
        <p:txBody>
          <a:bodyPr vert="horz" lIns="91440" tIns="45720" rIns="91440" bIns="45720" rtlCol="0" anchor="ctr">
            <a:normAutofit/>
          </a:bodyPr>
          <a:lstStyle/>
          <a:p>
            <a:pPr defTabSz="914400"/>
            <a:r>
              <a:rPr lang="en-US" sz="4400" kern="1200">
                <a:solidFill>
                  <a:schemeClr val="tx1"/>
                </a:solidFill>
                <a:latin typeface="+mj-lt"/>
                <a:ea typeface="+mj-ea"/>
                <a:cs typeface="+mj-cs"/>
              </a:rPr>
              <a:t>Lesson Objectives</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28650" y="1825625"/>
            <a:ext cx="4168866" cy="4351338"/>
          </a:xfrm>
        </p:spPr>
        <p:txBody>
          <a:bodyPr vert="horz" lIns="91440" tIns="45720" rIns="91440" bIns="45720" rtlCol="0">
            <a:normAutofit/>
          </a:bodyPr>
          <a:lstStyle/>
          <a:p>
            <a:pPr indent="-228600" defTabSz="914400"/>
            <a:r>
              <a:rPr lang="en-US" dirty="0"/>
              <a:t>In this topic you will learn about      </a:t>
            </a:r>
          </a:p>
          <a:p>
            <a:pPr lvl="1" indent="-228600" defTabSz="914400"/>
            <a:r>
              <a:rPr lang="en-US" dirty="0"/>
              <a:t>Are you able to explain what causes changes in Aggregate Demand (AD)</a:t>
            </a:r>
          </a:p>
          <a:p>
            <a:pPr lvl="1" indent="-228600" defTabSz="914400"/>
            <a:r>
              <a:rPr lang="en-US" dirty="0"/>
              <a:t>Are you able to explain what causes changes in Aggregate Supply (AS)</a:t>
            </a:r>
          </a:p>
          <a:p>
            <a:pPr lvl="1" indent="-228600" defTabSz="914400"/>
            <a:r>
              <a:rPr lang="en-US" dirty="0"/>
              <a:t>Are you able to explain the concept of full capacity output?</a:t>
            </a:r>
          </a:p>
          <a:p>
            <a:pPr lvl="1" indent="-228600" defTabSz="914400"/>
            <a:r>
              <a:rPr lang="en-US" dirty="0"/>
              <a:t>Are you able to explain the impact of changes in AD and/or AS on inflation and unemployment?</a:t>
            </a:r>
          </a:p>
          <a:p>
            <a:pPr lvl="1" indent="-228600" defTabSz="914400"/>
            <a:r>
              <a:rPr lang="en-US" dirty="0"/>
              <a:t>Are you able to explain the multiplier effect?</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F7ABD20-A85A-E23A-7BB2-B0F954BE302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39B7EE40-2087-FC23-7654-3BB25B882DD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E2F598A5-F532-4AE2-A28C-3744E84B3BCA}"/>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3CEDF2D-79FB-F430-ED83-D4A6973224C6}"/>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489820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285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AD98D1C-F2EB-49D5-899B-086F7E26F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294886" y="-479"/>
            <a:ext cx="6849114" cy="6858478"/>
          </a:xfrm>
          <a:custGeom>
            <a:avLst/>
            <a:gdLst>
              <a:gd name="connsiteX0" fmla="*/ 5955776 w 9132151"/>
              <a:gd name="connsiteY0" fmla="*/ 0 h 6858478"/>
              <a:gd name="connsiteX1" fmla="*/ 5950199 w 9132151"/>
              <a:gd name="connsiteY1" fmla="*/ 0 h 6858478"/>
              <a:gd name="connsiteX2" fmla="*/ 4883971 w 9132151"/>
              <a:gd name="connsiteY2" fmla="*/ 0 h 6858478"/>
              <a:gd name="connsiteX3" fmla="*/ 0 w 9132151"/>
              <a:gd name="connsiteY3" fmla="*/ 0 h 6858478"/>
              <a:gd name="connsiteX4" fmla="*/ 0 w 9132151"/>
              <a:gd name="connsiteY4" fmla="*/ 6857916 h 6858478"/>
              <a:gd name="connsiteX5" fmla="*/ 1707856 w 9132151"/>
              <a:gd name="connsiteY5" fmla="*/ 6857916 h 6858478"/>
              <a:gd name="connsiteX6" fmla="*/ 1707596 w 9132151"/>
              <a:gd name="connsiteY6" fmla="*/ 6858478 h 6858478"/>
              <a:gd name="connsiteX7" fmla="*/ 9132151 w 9132151"/>
              <a:gd name="connsiteY7" fmla="*/ 6858478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32151" h="6858478">
                <a:moveTo>
                  <a:pt x="5955776" y="0"/>
                </a:moveTo>
                <a:lnTo>
                  <a:pt x="5950199" y="0"/>
                </a:lnTo>
                <a:lnTo>
                  <a:pt x="4883971" y="0"/>
                </a:lnTo>
                <a:lnTo>
                  <a:pt x="0" y="0"/>
                </a:lnTo>
                <a:lnTo>
                  <a:pt x="0" y="6857916"/>
                </a:lnTo>
                <a:lnTo>
                  <a:pt x="1707856" y="6857916"/>
                </a:lnTo>
                <a:lnTo>
                  <a:pt x="1707596" y="6858478"/>
                </a:lnTo>
                <a:lnTo>
                  <a:pt x="9132151" y="6858478"/>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B4CA2D6-8008-4CEE-8D65-E6BE5477FC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601984" y="-3325"/>
            <a:ext cx="6542016" cy="6861324"/>
          </a:xfrm>
          <a:custGeom>
            <a:avLst/>
            <a:gdLst>
              <a:gd name="connsiteX0" fmla="*/ 5560897 w 8722688"/>
              <a:gd name="connsiteY0" fmla="*/ 0 h 6861324"/>
              <a:gd name="connsiteX1" fmla="*/ 5555346 w 8722688"/>
              <a:gd name="connsiteY1" fmla="*/ 0 h 6861324"/>
              <a:gd name="connsiteX2" fmla="*/ 4494013 w 8722688"/>
              <a:gd name="connsiteY2" fmla="*/ 0 h 6861324"/>
              <a:gd name="connsiteX3" fmla="*/ 681726 w 8722688"/>
              <a:gd name="connsiteY3" fmla="*/ 0 h 6861324"/>
              <a:gd name="connsiteX4" fmla="*/ 681726 w 8722688"/>
              <a:gd name="connsiteY4" fmla="*/ 479 h 6861324"/>
              <a:gd name="connsiteX5" fmla="*/ 0 w 8722688"/>
              <a:gd name="connsiteY5" fmla="*/ 479 h 6861324"/>
              <a:gd name="connsiteX6" fmla="*/ 0 w 8722688"/>
              <a:gd name="connsiteY6" fmla="*/ 6861324 h 6861324"/>
              <a:gd name="connsiteX7" fmla="*/ 2429574 w 8722688"/>
              <a:gd name="connsiteY7" fmla="*/ 6861324 h 6861324"/>
              <a:gd name="connsiteX8" fmla="*/ 2429574 w 8722688"/>
              <a:gd name="connsiteY8" fmla="*/ 6861323 h 6861324"/>
              <a:gd name="connsiteX9" fmla="*/ 8368134 w 8722688"/>
              <a:gd name="connsiteY9" fmla="*/ 6861323 h 6861324"/>
              <a:gd name="connsiteX10" fmla="*/ 8366822 w 8722688"/>
              <a:gd name="connsiteY10" fmla="*/ 6858478 h 6861324"/>
              <a:gd name="connsiteX11" fmla="*/ 8722688 w 8722688"/>
              <a:gd name="connsiteY11" fmla="*/ 6858478 h 6861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22688" h="6861324">
                <a:moveTo>
                  <a:pt x="5560897" y="0"/>
                </a:moveTo>
                <a:lnTo>
                  <a:pt x="5555346" y="0"/>
                </a:lnTo>
                <a:lnTo>
                  <a:pt x="4494013" y="0"/>
                </a:lnTo>
                <a:lnTo>
                  <a:pt x="681726" y="0"/>
                </a:lnTo>
                <a:lnTo>
                  <a:pt x="681726" y="479"/>
                </a:lnTo>
                <a:lnTo>
                  <a:pt x="0" y="479"/>
                </a:lnTo>
                <a:lnTo>
                  <a:pt x="0" y="6861324"/>
                </a:lnTo>
                <a:lnTo>
                  <a:pt x="2429574" y="6861324"/>
                </a:lnTo>
                <a:lnTo>
                  <a:pt x="2429574" y="6861323"/>
                </a:lnTo>
                <a:lnTo>
                  <a:pt x="8368134" y="6861323"/>
                </a:lnTo>
                <a:lnTo>
                  <a:pt x="8366822" y="6858478"/>
                </a:lnTo>
                <a:lnTo>
                  <a:pt x="8722688" y="6858478"/>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5"/>
          <p:cNvSpPr>
            <a:spLocks noGrp="1"/>
          </p:cNvSpPr>
          <p:nvPr>
            <p:ph type="title"/>
          </p:nvPr>
        </p:nvSpPr>
        <p:spPr>
          <a:xfrm>
            <a:off x="630936" y="704850"/>
            <a:ext cx="2813772" cy="2978150"/>
          </a:xfrm>
        </p:spPr>
        <p:txBody>
          <a:bodyPr vert="horz" lIns="91440" tIns="45720" rIns="91440" bIns="45720" rtlCol="0" anchor="b">
            <a:normAutofit/>
          </a:bodyPr>
          <a:lstStyle/>
          <a:p>
            <a:pPr defTabSz="914400"/>
            <a:r>
              <a:rPr lang="en-US" sz="4400" kern="1200">
                <a:solidFill>
                  <a:schemeClr val="bg1"/>
                </a:solidFill>
                <a:latin typeface="+mj-lt"/>
                <a:ea typeface="+mj-ea"/>
                <a:cs typeface="+mj-cs"/>
              </a:rPr>
              <a:t>Task</a:t>
            </a:r>
          </a:p>
        </p:txBody>
      </p:sp>
      <p:sp>
        <p:nvSpPr>
          <p:cNvPr id="4" name="Rectangle 3"/>
          <p:cNvSpPr/>
          <p:nvPr/>
        </p:nvSpPr>
        <p:spPr>
          <a:xfrm>
            <a:off x="4591050" y="939800"/>
            <a:ext cx="3924300" cy="4845050"/>
          </a:xfrm>
          <a:prstGeom prst="rect">
            <a:avLst/>
          </a:prstGeom>
        </p:spPr>
        <p:txBody>
          <a:bodyPr vert="horz" lIns="91440" tIns="45720" rIns="91440" bIns="45720" rtlCol="0" anchor="ctr">
            <a:normAutofit/>
          </a:bodyPr>
          <a:lstStyle/>
          <a:p>
            <a:pPr fontAlgn="base">
              <a:lnSpc>
                <a:spcPct val="90000"/>
              </a:lnSpc>
              <a:spcAft>
                <a:spcPts val="600"/>
              </a:spcAft>
            </a:pPr>
            <a:r>
              <a:rPr lang="en-US" dirty="0"/>
              <a:t>Discuss the factors affecting demand and supply in the short run and long run in the oil industry.</a:t>
            </a:r>
          </a:p>
          <a:p>
            <a:pPr indent="-228600" fontAlgn="base">
              <a:lnSpc>
                <a:spcPct val="90000"/>
              </a:lnSpc>
              <a:spcAft>
                <a:spcPts val="600"/>
              </a:spcAft>
              <a:buFont typeface="Arial" panose="020B0604020202020204" pitchFamily="34" charset="0"/>
              <a:buChar char="•"/>
            </a:pPr>
            <a:endParaRPr lang="en-US"/>
          </a:p>
          <a:p>
            <a:pPr fontAlgn="base">
              <a:lnSpc>
                <a:spcPct val="90000"/>
              </a:lnSpc>
              <a:spcAft>
                <a:spcPts val="600"/>
              </a:spcAft>
            </a:pPr>
            <a:r>
              <a:rPr lang="en-US" dirty="0"/>
              <a:t>How is this likely to affect aggregate demand and aggregate supply in the short run and the long run?</a:t>
            </a:r>
            <a:endParaRPr lang="en-US" dirty="0">
              <a:cs typeface="Calibri" panose="020F0502020204030204"/>
            </a:endParaRPr>
          </a:p>
        </p:txBody>
      </p:sp>
      <p:pic>
        <p:nvPicPr>
          <p:cNvPr id="2" name="Picture 1">
            <a:extLst>
              <a:ext uri="{FF2B5EF4-FFF2-40B4-BE49-F238E27FC236}">
                <a16:creationId xmlns:a16="http://schemas.microsoft.com/office/drawing/2014/main" id="{6CE364F8-F826-572C-14D8-73EA1FAD27FC}"/>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69F1FCBA-DFD0-8DDC-7405-DC69220D677D}"/>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4A160EB2-F04D-ABF9-BD4A-4DA108A9B3CB}"/>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6389726-9FC8-FB1A-0AD7-EEABB6FD455F}"/>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738060224"/>
      </p:ext>
    </p:extLst>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Multiplier</a:t>
            </a:r>
          </a:p>
        </p:txBody>
      </p:sp>
      <p:pic>
        <p:nvPicPr>
          <p:cNvPr id="1026" name="Picture 2" descr="multiplier-effe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9299" y="2132856"/>
            <a:ext cx="7507440" cy="388843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BDC0F7D0-47E2-2E38-0DAB-C27806AF8718}"/>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46D36F9E-DDDA-DDF1-A48B-F0ACB731D6DB}"/>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D02AC551-3CC0-9A88-E115-485429D5410B}"/>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22F4D509-E6E8-DD27-AD13-F56093976686}"/>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pic>
        <p:nvPicPr>
          <p:cNvPr id="7" name="Picture 6">
            <a:extLst>
              <a:ext uri="{FF2B5EF4-FFF2-40B4-BE49-F238E27FC236}">
                <a16:creationId xmlns:a16="http://schemas.microsoft.com/office/drawing/2014/main" id="{94BCB30F-F29F-8531-A7CD-06E44BF06831}"/>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949490" y="1638344"/>
            <a:ext cx="7695738" cy="3098355"/>
          </a:xfrm>
          <a:prstGeom prst="rect">
            <a:avLst/>
          </a:prstGeom>
        </p:spPr>
      </p:pic>
      <p:pic>
        <p:nvPicPr>
          <p:cNvPr id="8" name="Picture 7">
            <a:extLst>
              <a:ext uri="{FF2B5EF4-FFF2-40B4-BE49-F238E27FC236}">
                <a16:creationId xmlns:a16="http://schemas.microsoft.com/office/drawing/2014/main" id="{547DD580-A371-0252-7D15-C7A58C678540}"/>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405874" y="233592"/>
            <a:ext cx="933411" cy="375797"/>
          </a:xfrm>
          <a:prstGeom prst="rect">
            <a:avLst/>
          </a:prstGeom>
        </p:spPr>
      </p:pic>
      <p:sp>
        <p:nvSpPr>
          <p:cNvPr id="9" name="Footer Placeholder 2">
            <a:extLst>
              <a:ext uri="{FF2B5EF4-FFF2-40B4-BE49-F238E27FC236}">
                <a16:creationId xmlns:a16="http://schemas.microsoft.com/office/drawing/2014/main" id="{6EEC55B2-5AC4-854E-F08F-654EB824C4C3}"/>
              </a:ext>
            </a:extLst>
          </p:cNvPr>
          <p:cNvSpPr txBox="1">
            <a:spLocks/>
          </p:cNvSpPr>
          <p:nvPr/>
        </p:nvSpPr>
        <p:spPr>
          <a:xfrm>
            <a:off x="190490" y="67320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FC430B25-9B97-D590-AED8-F048267BFE05}"/>
              </a:ext>
            </a:extLst>
          </p:cNvPr>
          <p:cNvSpPr txBox="1"/>
          <p:nvPr/>
        </p:nvSpPr>
        <p:spPr>
          <a:xfrm>
            <a:off x="6248400" y="67795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custDataLst>
      <p:tags r:id="rId1"/>
    </p:custDataLst>
    <p:extLst>
      <p:ext uri="{BB962C8B-B14F-4D97-AF65-F5344CB8AC3E}">
        <p14:creationId xmlns:p14="http://schemas.microsoft.com/office/powerpoint/2010/main" val="2772005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9858" y="1683756"/>
            <a:ext cx="2336449" cy="2396359"/>
          </a:xfrm>
        </p:spPr>
        <p:txBody>
          <a:bodyPr anchor="b">
            <a:normAutofit/>
          </a:bodyPr>
          <a:lstStyle/>
          <a:p>
            <a:pPr algn="r"/>
            <a:r>
              <a:rPr lang="en-GB" sz="3500" dirty="0">
                <a:solidFill>
                  <a:srgbClr val="FFFFFF"/>
                </a:solidFill>
              </a:rPr>
              <a:t>Learning Objectives</a:t>
            </a:r>
          </a:p>
        </p:txBody>
      </p:sp>
      <p:graphicFrame>
        <p:nvGraphicFramePr>
          <p:cNvPr id="5" name="Content Placeholder 2">
            <a:extLst>
              <a:ext uri="{FF2B5EF4-FFF2-40B4-BE49-F238E27FC236}">
                <a16:creationId xmlns:a16="http://schemas.microsoft.com/office/drawing/2014/main" id="{F8BCD00E-3DCB-3F20-1A33-0E91984EF875}"/>
              </a:ext>
            </a:extLst>
          </p:cNvPr>
          <p:cNvGraphicFramePr>
            <a:graphicFrameLocks noGrp="1"/>
          </p:cNvGraphicFramePr>
          <p:nvPr>
            <p:ph idx="1"/>
            <p:extLst>
              <p:ext uri="{D42A27DB-BD31-4B8C-83A1-F6EECF244321}">
                <p14:modId xmlns:p14="http://schemas.microsoft.com/office/powerpoint/2010/main" val="3073922620"/>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FA073827-4970-AB03-B51A-974930DE16A2}"/>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03F21E4D-1206-5997-62A5-CCF3961DA5CB}"/>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79177BEC-2A90-C73D-1E7B-65B792AF2F64}"/>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D44D074-803C-4EA7-42E6-898ADD558B73}"/>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0063991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9858" y="1683756"/>
            <a:ext cx="2336449" cy="2396359"/>
          </a:xfrm>
        </p:spPr>
        <p:txBody>
          <a:bodyPr anchor="b">
            <a:normAutofit/>
          </a:bodyPr>
          <a:lstStyle/>
          <a:p>
            <a:pPr algn="r"/>
            <a:r>
              <a:rPr lang="en-GB" sz="3500">
                <a:solidFill>
                  <a:srgbClr val="FFFFFF"/>
                </a:solidFill>
              </a:rPr>
              <a:t>Recall</a:t>
            </a:r>
          </a:p>
        </p:txBody>
      </p:sp>
      <p:graphicFrame>
        <p:nvGraphicFramePr>
          <p:cNvPr id="5" name="Content Placeholder 2">
            <a:extLst>
              <a:ext uri="{FF2B5EF4-FFF2-40B4-BE49-F238E27FC236}">
                <a16:creationId xmlns:a16="http://schemas.microsoft.com/office/drawing/2014/main" id="{8582195A-E295-710B-6DD8-342DEF27FBEB}"/>
              </a:ext>
            </a:extLst>
          </p:cNvPr>
          <p:cNvGraphicFramePr>
            <a:graphicFrameLocks noGrp="1"/>
          </p:cNvGraphicFramePr>
          <p:nvPr>
            <p:ph idx="1"/>
            <p:extLst>
              <p:ext uri="{D42A27DB-BD31-4B8C-83A1-F6EECF244321}">
                <p14:modId xmlns:p14="http://schemas.microsoft.com/office/powerpoint/2010/main" val="730506212"/>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28843F99-23B8-DB81-FE51-D486765D36D4}"/>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EF999847-1C04-B48F-3DC1-1DFA24B7FCA7}"/>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F3451E87-6984-3E5F-12AB-4E48887805DA}"/>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28F54A7-02CC-DEEB-23C4-B7BCC954CE26}"/>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004660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GB" sz="3500">
                <a:solidFill>
                  <a:srgbClr val="FFFFFF"/>
                </a:solidFill>
              </a:rPr>
              <a:t>Starter</a:t>
            </a:r>
          </a:p>
        </p:txBody>
      </p:sp>
      <p:graphicFrame>
        <p:nvGraphicFramePr>
          <p:cNvPr id="5" name="Content Placeholder 2">
            <a:extLst>
              <a:ext uri="{FF2B5EF4-FFF2-40B4-BE49-F238E27FC236}">
                <a16:creationId xmlns:a16="http://schemas.microsoft.com/office/drawing/2014/main" id="{7CFE6B84-1047-5FC5-0F34-0F1450A20052}"/>
              </a:ext>
            </a:extLst>
          </p:cNvPr>
          <p:cNvGraphicFramePr>
            <a:graphicFrameLocks noGrp="1"/>
          </p:cNvGraphicFramePr>
          <p:nvPr>
            <p:ph idx="1"/>
            <p:extLst>
              <p:ext uri="{D42A27DB-BD31-4B8C-83A1-F6EECF244321}">
                <p14:modId xmlns:p14="http://schemas.microsoft.com/office/powerpoint/2010/main" val="1222539585"/>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DBD6562F-65F0-2D54-FB29-03FDFDBB1619}"/>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4DB871CB-D9DB-9E14-3D2E-C4D20FCEAE7F}"/>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B18287A4-C1E6-4769-FB9F-8D83CF56F49D}"/>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55E4079-9B7F-D46A-DEF9-4CA7936F3A71}"/>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1192633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1" name="Rectangle 8200">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5" name="Rectangle 2"/>
          <p:cNvSpPr>
            <a:spLocks noGrp="1" noChangeArrowheads="1"/>
          </p:cNvSpPr>
          <p:nvPr>
            <p:ph type="title"/>
          </p:nvPr>
        </p:nvSpPr>
        <p:spPr>
          <a:xfrm>
            <a:off x="628650" y="365125"/>
            <a:ext cx="4168866" cy="1325563"/>
          </a:xfrm>
        </p:spPr>
        <p:txBody>
          <a:bodyPr>
            <a:normAutofit/>
          </a:bodyPr>
          <a:lstStyle/>
          <a:p>
            <a:pPr eaLnBrk="1" hangingPunct="1"/>
            <a:r>
              <a:rPr lang="en-GB"/>
              <a:t>The multiplier (1)</a:t>
            </a:r>
            <a:br>
              <a:rPr lang="en-GB"/>
            </a:br>
            <a:endParaRPr lang="en-GB"/>
          </a:p>
        </p:txBody>
      </p:sp>
      <p:sp>
        <p:nvSpPr>
          <p:cNvPr id="8203" name="Freeform: Shape 8202">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96" name="Rectangle 3"/>
          <p:cNvSpPr>
            <a:spLocks noGrp="1" noChangeArrowheads="1"/>
          </p:cNvSpPr>
          <p:nvPr>
            <p:ph idx="1"/>
          </p:nvPr>
        </p:nvSpPr>
        <p:spPr>
          <a:xfrm>
            <a:off x="628650" y="1825625"/>
            <a:ext cx="4168866" cy="4351338"/>
          </a:xfrm>
        </p:spPr>
        <p:txBody>
          <a:bodyPr>
            <a:normAutofit/>
          </a:bodyPr>
          <a:lstStyle/>
          <a:p>
            <a:pPr marL="0" lvl="1" indent="0">
              <a:buNone/>
            </a:pPr>
            <a:r>
              <a:rPr lang="en-GB" sz="1700"/>
              <a:t>The multiplier effect occurs when an initial injection into the economy, or circular flow of income causes a larger  final increase in the level of real national income/output.</a:t>
            </a:r>
          </a:p>
          <a:p>
            <a:pPr marL="173038" lvl="1" indent="-173038">
              <a:buNone/>
            </a:pPr>
            <a:r>
              <a:rPr lang="en-GB" sz="1700" b="1"/>
              <a:t>Example:</a:t>
            </a:r>
          </a:p>
          <a:p>
            <a:r>
              <a:rPr lang="en-GB" sz="1700"/>
              <a:t>The government injects £1bn into the education budget to improve teachers’ pay and conditions</a:t>
            </a:r>
          </a:p>
          <a:p>
            <a:r>
              <a:rPr lang="en-GB" sz="1700"/>
              <a:t>This is an injection into the circular flow of income and a component of aggregate demand</a:t>
            </a:r>
          </a:p>
          <a:p>
            <a:r>
              <a:rPr lang="en-GB" sz="1700"/>
              <a:t>We would expect the circular flow of income to rise by £1bn and the overall level of aggregate demand to also rise by £1bn</a:t>
            </a:r>
          </a:p>
        </p:txBody>
      </p:sp>
      <p:sp>
        <p:nvSpPr>
          <p:cNvPr id="8205" name="Oval 8204">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07" name="Block Arc 8206">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209" name="Freeform: Shape 8208">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8211" name="Straight Connector 8210">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8213" name="Freeform: Shape 8212">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8215" name="Arc 8214">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217" name="Freeform: Shape 8216">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63C031DD-9D52-E00A-E21B-E4A2D979073D}"/>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C97F496D-BF53-4E22-C67D-21A8CC396B30}"/>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A9ED8765-0F6B-B158-056E-E93674C6F1FC}"/>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763FB03-7E86-3620-086C-22B8B98D6C68}"/>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4236653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10" name="Rectangle 820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11" name="Rectangle 820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12" name="Rectangle 820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13" name="Rectangle 820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5" name="Rectangle 2"/>
          <p:cNvSpPr>
            <a:spLocks noGrp="1" noChangeArrowheads="1"/>
          </p:cNvSpPr>
          <p:nvPr>
            <p:ph type="title"/>
          </p:nvPr>
        </p:nvSpPr>
        <p:spPr>
          <a:xfrm>
            <a:off x="1028697" y="348865"/>
            <a:ext cx="7533018" cy="877729"/>
          </a:xfrm>
        </p:spPr>
        <p:txBody>
          <a:bodyPr anchor="ctr">
            <a:normAutofit/>
          </a:bodyPr>
          <a:lstStyle/>
          <a:p>
            <a:pPr eaLnBrk="1" hangingPunct="1"/>
            <a:br>
              <a:rPr lang="en-GB" sz="1900">
                <a:solidFill>
                  <a:srgbClr val="FFFFFF"/>
                </a:solidFill>
              </a:rPr>
            </a:br>
            <a:r>
              <a:rPr lang="en-GB" sz="1900">
                <a:solidFill>
                  <a:srgbClr val="FFFFFF"/>
                </a:solidFill>
              </a:rPr>
              <a:t>The multiplier (2)</a:t>
            </a:r>
            <a:br>
              <a:rPr lang="en-GB" sz="1900">
                <a:solidFill>
                  <a:srgbClr val="FFFFFF"/>
                </a:solidFill>
              </a:rPr>
            </a:br>
            <a:endParaRPr lang="en-GB" sz="1900">
              <a:solidFill>
                <a:srgbClr val="FFFFFF"/>
              </a:solidFill>
            </a:endParaRPr>
          </a:p>
        </p:txBody>
      </p:sp>
      <p:graphicFrame>
        <p:nvGraphicFramePr>
          <p:cNvPr id="8214" name="Rectangle 3">
            <a:extLst>
              <a:ext uri="{FF2B5EF4-FFF2-40B4-BE49-F238E27FC236}">
                <a16:creationId xmlns:a16="http://schemas.microsoft.com/office/drawing/2014/main" id="{1BF1F19C-AABA-0951-011F-0B3D2AB1252D}"/>
              </a:ext>
            </a:extLst>
          </p:cNvPr>
          <p:cNvGraphicFramePr>
            <a:graphicFrameLocks noGrp="1"/>
          </p:cNvGraphicFramePr>
          <p:nvPr>
            <p:ph idx="1"/>
            <p:extLst>
              <p:ext uri="{D42A27DB-BD31-4B8C-83A1-F6EECF244321}">
                <p14:modId xmlns:p14="http://schemas.microsoft.com/office/powerpoint/2010/main" val="3877503104"/>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2" name="Picture 1">
            <a:extLst>
              <a:ext uri="{FF2B5EF4-FFF2-40B4-BE49-F238E27FC236}">
                <a16:creationId xmlns:a16="http://schemas.microsoft.com/office/drawing/2014/main" id="{64A94116-FA64-337A-EA3E-8CF8C815ECAC}"/>
              </a:ext>
            </a:extLst>
          </p:cNvPr>
          <p:cNvPicPr>
            <a:picLocks noChangeAspect="1"/>
          </p:cNvPicPr>
          <p:nvPr/>
        </p:nvPicPr>
        <p:blipFill>
          <a:blip r:embed="rId9"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8D9943AB-D337-09DE-5C06-46E9073C8F32}"/>
              </a:ext>
            </a:extLst>
          </p:cNvPr>
          <p:cNvPicPr>
            <a:picLocks noChangeAspect="1"/>
          </p:cNvPicPr>
          <p:nvPr/>
        </p:nvPicPr>
        <p:blipFill>
          <a:blip r:embed="rId10"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11906D30-FFC8-6FB1-8215-F6393A2F3AE5}"/>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1">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6A24402D-C3E0-33DA-4A34-51D11D141E3E}"/>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custDataLst>
      <p:tags r:id="rId1"/>
    </p:custDataLst>
    <p:extLst>
      <p:ext uri="{BB962C8B-B14F-4D97-AF65-F5344CB8AC3E}">
        <p14:creationId xmlns:p14="http://schemas.microsoft.com/office/powerpoint/2010/main" val="18794392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64D464-898B-4908-88FD-33A83D6ED6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6"/>
            <a:ext cx="7356447" cy="1146176"/>
          </a:xfrm>
        </p:spPr>
        <p:txBody>
          <a:bodyPr>
            <a:normAutofit/>
          </a:bodyPr>
          <a:lstStyle/>
          <a:p>
            <a:r>
              <a:rPr lang="en-GB">
                <a:solidFill>
                  <a:schemeClr val="bg1"/>
                </a:solidFill>
              </a:rPr>
              <a:t>Task</a:t>
            </a:r>
          </a:p>
        </p:txBody>
      </p:sp>
      <p:sp>
        <p:nvSpPr>
          <p:cNvPr id="10" name="Freeform: Shape 9">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0502" y="2"/>
            <a:ext cx="893498"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Freeform: Shape 11">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806499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Content Placeholder 2"/>
          <p:cNvSpPr>
            <a:spLocks noGrp="1"/>
          </p:cNvSpPr>
          <p:nvPr>
            <p:ph idx="1"/>
          </p:nvPr>
        </p:nvSpPr>
        <p:spPr>
          <a:xfrm>
            <a:off x="628650" y="2055811"/>
            <a:ext cx="5486400" cy="4121152"/>
          </a:xfrm>
        </p:spPr>
        <p:txBody>
          <a:bodyPr vert="horz" lIns="91440" tIns="45720" rIns="91440" bIns="45720" rtlCol="0" anchor="t">
            <a:normAutofit/>
          </a:bodyPr>
          <a:lstStyle/>
          <a:p>
            <a:r>
              <a:rPr lang="en-GB" dirty="0"/>
              <a:t>Show me the multiplier effect with an investment in spending billions on free college courses for unemployed 18–25-year-olds.</a:t>
            </a:r>
          </a:p>
          <a:p>
            <a:endParaRPr lang="en-GB"/>
          </a:p>
          <a:p>
            <a:endParaRPr lang="en-GB"/>
          </a:p>
          <a:p>
            <a:r>
              <a:rPr lang="en-GB" b="1" dirty="0"/>
              <a:t>Task 1: </a:t>
            </a:r>
            <a:r>
              <a:rPr lang="en-GB" dirty="0"/>
              <a:t>Show the steps like the one on the right.</a:t>
            </a:r>
            <a:endParaRPr lang="en-GB" dirty="0">
              <a:cs typeface="Calibri"/>
            </a:endParaRPr>
          </a:p>
          <a:p>
            <a:r>
              <a:rPr lang="en-GB" b="1" dirty="0"/>
              <a:t>Task 2: </a:t>
            </a:r>
            <a:r>
              <a:rPr lang="en-GB" dirty="0"/>
              <a:t>Draw a diagram.</a:t>
            </a:r>
            <a:endParaRPr lang="en-GB" dirty="0">
              <a:cs typeface="Calibri"/>
            </a:endParaRPr>
          </a:p>
          <a:p>
            <a:r>
              <a:rPr lang="en-GB" b="1" dirty="0"/>
              <a:t>Task 3: </a:t>
            </a:r>
            <a:r>
              <a:rPr lang="en-GB" dirty="0"/>
              <a:t>Is this supply side policy going to work?</a:t>
            </a:r>
            <a:endParaRPr lang="en-GB" dirty="0">
              <a:cs typeface="Calibri"/>
            </a:endParaRPr>
          </a:p>
        </p:txBody>
      </p:sp>
      <p:sp>
        <p:nvSpPr>
          <p:cNvPr id="14" name="Freeform: Shape 13">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2989" y="1690688"/>
            <a:ext cx="2751011"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54392833"/>
      </p:ext>
    </p:extLst>
  </p:cSld>
  <p:clrMapOvr>
    <a:overrideClrMapping bg1="dk1" tx1="lt1" bg2="dk2" tx2="lt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1" name="Rectangle 8200">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3" name="Freeform: Shape 8202">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95" name="Rectangle 2"/>
          <p:cNvSpPr>
            <a:spLocks noGrp="1" noChangeArrowheads="1"/>
          </p:cNvSpPr>
          <p:nvPr>
            <p:ph type="title"/>
          </p:nvPr>
        </p:nvSpPr>
        <p:spPr>
          <a:xfrm>
            <a:off x="628650" y="365125"/>
            <a:ext cx="7886700" cy="1325563"/>
          </a:xfrm>
        </p:spPr>
        <p:txBody>
          <a:bodyPr>
            <a:normAutofit/>
          </a:bodyPr>
          <a:lstStyle/>
          <a:p>
            <a:pPr eaLnBrk="1" hangingPunct="1"/>
            <a:br>
              <a:rPr lang="en-GB" sz="2800"/>
            </a:br>
            <a:r>
              <a:rPr lang="en-GB" sz="2800"/>
              <a:t>Calculating the multiplier</a:t>
            </a:r>
            <a:br>
              <a:rPr lang="en-GB" sz="2800"/>
            </a:br>
            <a:endParaRPr lang="en-GB" sz="2800"/>
          </a:p>
        </p:txBody>
      </p:sp>
      <p:sp>
        <p:nvSpPr>
          <p:cNvPr id="8205" name="Arc 820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93647" y="2693652"/>
            <a:ext cx="4083433"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8196" name="Rectangle 3"/>
              <p:cNvSpPr>
                <a:spLocks noGrp="1" noChangeArrowheads="1"/>
              </p:cNvSpPr>
              <p:nvPr>
                <p:ph idx="1"/>
              </p:nvPr>
            </p:nvSpPr>
            <p:spPr>
              <a:xfrm>
                <a:off x="628650" y="1825625"/>
                <a:ext cx="7886700" cy="4351338"/>
              </a:xfrm>
            </p:spPr>
            <p:txBody>
              <a:bodyPr>
                <a:normAutofit/>
              </a:bodyPr>
              <a:lstStyle/>
              <a:p>
                <a:pPr>
                  <a:spcBef>
                    <a:spcPts val="0"/>
                  </a:spcBef>
                  <a:spcAft>
                    <a:spcPts val="600"/>
                  </a:spcAft>
                </a:pPr>
                <a:r>
                  <a:rPr lang="en-GB" sz="1400"/>
                  <a:t>The value of the multiplier can be calculated from an initial change in injections and the resulting change in national income</a:t>
                </a:r>
              </a:p>
              <a:p>
                <a:pPr>
                  <a:spcBef>
                    <a:spcPts val="0"/>
                  </a:spcBef>
                  <a:spcAft>
                    <a:spcPts val="600"/>
                  </a:spcAft>
                </a:pPr>
                <a:endParaRPr lang="en-GB" sz="1400"/>
              </a:p>
              <a:p>
                <a:pPr>
                  <a:spcBef>
                    <a:spcPts val="0"/>
                  </a:spcBef>
                  <a:spcAft>
                    <a:spcPts val="600"/>
                  </a:spcAft>
                </a:pPr>
                <a:r>
                  <a:rPr lang="en-GB" sz="1400"/>
                  <a:t>We use the formula:</a:t>
                </a:r>
              </a:p>
              <a:p>
                <a:pPr lvl="1">
                  <a:spcBef>
                    <a:spcPts val="0"/>
                  </a:spcBef>
                  <a:spcAft>
                    <a:spcPts val="600"/>
                  </a:spcAft>
                </a:pPr>
                <a:r>
                  <a:rPr lang="en-GB" sz="1400"/>
                  <a:t>K </a:t>
                </a:r>
                <a14:m>
                  <m:oMath xmlns:m="http://schemas.openxmlformats.org/officeDocument/2006/math">
                    <m:r>
                      <a:rPr lang="en-GB" sz="1400" i="0" smtClean="0">
                        <a:latin typeface="Cambria Math"/>
                      </a:rPr>
                      <m:t>=</m:t>
                    </m:r>
                    <m:f>
                      <m:fPr>
                        <m:ctrlPr>
                          <a:rPr lang="en-GB" sz="1400" i="1" smtClean="0">
                            <a:latin typeface="Cambria Math" panose="02040503050406030204" pitchFamily="18" charset="0"/>
                          </a:rPr>
                        </m:ctrlPr>
                      </m:fPr>
                      <m:num>
                        <m:r>
                          <m:rPr>
                            <m:nor/>
                          </m:rPr>
                          <a:rPr lang="el-GR" sz="1400" dirty="0"/>
                          <m:t>Δ</m:t>
                        </m:r>
                        <m:r>
                          <m:rPr>
                            <m:sty m:val="p"/>
                          </m:rPr>
                          <a:rPr lang="en-GB" sz="1400" b="0" i="0" smtClean="0">
                            <a:latin typeface="Cambria Math"/>
                          </a:rPr>
                          <m:t>Y</m:t>
                        </m:r>
                      </m:num>
                      <m:den>
                        <m:r>
                          <m:rPr>
                            <m:nor/>
                          </m:rPr>
                          <a:rPr lang="el-GR" sz="1400" dirty="0"/>
                          <m:t>Δ</m:t>
                        </m:r>
                        <m:r>
                          <m:rPr>
                            <m:nor/>
                          </m:rPr>
                          <a:rPr lang="en-GB" sz="1400" dirty="0"/>
                          <m:t> </m:t>
                        </m:r>
                        <m:r>
                          <m:rPr>
                            <m:sty m:val="p"/>
                          </m:rPr>
                          <a:rPr lang="en-GB" sz="1400" b="0" i="0" dirty="0" smtClean="0">
                            <a:latin typeface="Cambria Math"/>
                          </a:rPr>
                          <m:t>J</m:t>
                        </m:r>
                      </m:den>
                    </m:f>
                  </m:oMath>
                </a14:m>
                <a:endParaRPr lang="en-GB" sz="1400"/>
              </a:p>
              <a:p>
                <a:pPr marL="457200" lvl="1" indent="0">
                  <a:spcBef>
                    <a:spcPts val="0"/>
                  </a:spcBef>
                  <a:spcAft>
                    <a:spcPts val="600"/>
                  </a:spcAft>
                  <a:buNone/>
                </a:pPr>
                <a:r>
                  <a:rPr lang="en-GB" sz="1400"/>
                  <a:t>Where: </a:t>
                </a:r>
              </a:p>
              <a:p>
                <a:pPr marL="457200" lvl="1" indent="0">
                  <a:spcBef>
                    <a:spcPts val="0"/>
                  </a:spcBef>
                  <a:spcAft>
                    <a:spcPts val="600"/>
                  </a:spcAft>
                  <a:buNone/>
                </a:pPr>
                <a:r>
                  <a:rPr lang="en-GB" sz="1400"/>
                  <a:t>K = the multiplier</a:t>
                </a:r>
              </a:p>
              <a:p>
                <a:pPr marL="457200" lvl="1" indent="0">
                  <a:spcBef>
                    <a:spcPts val="0"/>
                  </a:spcBef>
                  <a:spcAft>
                    <a:spcPts val="600"/>
                  </a:spcAft>
                  <a:buNone/>
                </a:pPr>
                <a:r>
                  <a:rPr lang="el-GR" sz="1400"/>
                  <a:t>Δ</a:t>
                </a:r>
                <a:r>
                  <a:rPr lang="en-GB" sz="1400"/>
                  <a:t> = change in</a:t>
                </a:r>
              </a:p>
              <a:p>
                <a:pPr marL="457200" lvl="1" indent="0">
                  <a:spcBef>
                    <a:spcPts val="0"/>
                  </a:spcBef>
                  <a:spcAft>
                    <a:spcPts val="600"/>
                  </a:spcAft>
                  <a:buNone/>
                </a:pPr>
                <a:r>
                  <a:rPr lang="en-GB" sz="1400"/>
                  <a:t>Y = Real National Income</a:t>
                </a:r>
              </a:p>
              <a:p>
                <a:pPr marL="457200" lvl="1" indent="0">
                  <a:spcBef>
                    <a:spcPts val="0"/>
                  </a:spcBef>
                  <a:spcAft>
                    <a:spcPts val="600"/>
                  </a:spcAft>
                  <a:buNone/>
                </a:pPr>
                <a:r>
                  <a:rPr lang="en-GB" sz="1400"/>
                  <a:t>J = Injections</a:t>
                </a:r>
              </a:p>
              <a:p>
                <a:pPr marL="457200" lvl="1" indent="0">
                  <a:spcBef>
                    <a:spcPts val="0"/>
                  </a:spcBef>
                  <a:spcAft>
                    <a:spcPts val="600"/>
                  </a:spcAft>
                  <a:buNone/>
                </a:pPr>
                <a:r>
                  <a:rPr lang="en-GB" sz="1400"/>
                  <a:t>	</a:t>
                </a:r>
              </a:p>
              <a:p>
                <a:pPr marL="457200" lvl="1" indent="0">
                  <a:spcBef>
                    <a:spcPts val="0"/>
                  </a:spcBef>
                  <a:spcAft>
                    <a:spcPts val="600"/>
                  </a:spcAft>
                  <a:buNone/>
                </a:pPr>
                <a:r>
                  <a:rPr lang="en-GB" sz="1400"/>
                  <a:t>For example, if an injection through government spending (G) was to increase by £500m and the resulting change in real national income (Y) was £2bn then we would have:</a:t>
                </a:r>
              </a:p>
              <a:p>
                <a:pPr marL="457200" lvl="1" indent="0">
                  <a:spcBef>
                    <a:spcPts val="0"/>
                  </a:spcBef>
                  <a:spcAft>
                    <a:spcPts val="600"/>
                  </a:spcAft>
                  <a:buNone/>
                </a:pPr>
                <a:endParaRPr lang="en-GB" sz="1400"/>
              </a:p>
              <a:p>
                <a:pPr marL="457200" lvl="1" indent="0">
                  <a:spcBef>
                    <a:spcPts val="0"/>
                  </a:spcBef>
                  <a:spcAft>
                    <a:spcPts val="600"/>
                  </a:spcAft>
                  <a:buNone/>
                </a:pPr>
                <a:r>
                  <a:rPr lang="en-GB" sz="1400"/>
                  <a:t>4 </a:t>
                </a:r>
                <a14:m>
                  <m:oMath xmlns:m="http://schemas.openxmlformats.org/officeDocument/2006/math">
                    <m:r>
                      <a:rPr lang="en-GB" sz="1400" i="0">
                        <a:latin typeface="Cambria Math"/>
                      </a:rPr>
                      <m:t>=</m:t>
                    </m:r>
                    <m:f>
                      <m:fPr>
                        <m:ctrlPr>
                          <a:rPr lang="en-GB" sz="1400" i="1">
                            <a:latin typeface="Cambria Math" panose="02040503050406030204" pitchFamily="18" charset="0"/>
                          </a:rPr>
                        </m:ctrlPr>
                      </m:fPr>
                      <m:num>
                        <m:r>
                          <a:rPr lang="en-GB" sz="1400" b="0" i="0" smtClean="0">
                            <a:latin typeface="Cambria Math"/>
                          </a:rPr>
                          <m:t>£2</m:t>
                        </m:r>
                        <m:r>
                          <m:rPr>
                            <m:sty m:val="p"/>
                          </m:rPr>
                          <a:rPr lang="en-GB" sz="1400" b="0" i="0" smtClean="0">
                            <a:latin typeface="Cambria Math"/>
                          </a:rPr>
                          <m:t>bn</m:t>
                        </m:r>
                      </m:num>
                      <m:den>
                        <m:r>
                          <a:rPr lang="en-GB" sz="1400" b="0" i="0" dirty="0" smtClean="0">
                            <a:latin typeface="Cambria Math"/>
                          </a:rPr>
                          <m:t>£500</m:t>
                        </m:r>
                        <m:r>
                          <m:rPr>
                            <m:sty m:val="p"/>
                          </m:rPr>
                          <a:rPr lang="en-GB" sz="1400" b="0" i="0" dirty="0" smtClean="0">
                            <a:latin typeface="Cambria Math"/>
                          </a:rPr>
                          <m:t>m</m:t>
                        </m:r>
                      </m:den>
                    </m:f>
                  </m:oMath>
                </a14:m>
                <a:endParaRPr lang="en-GB" sz="1400"/>
              </a:p>
            </p:txBody>
          </p:sp>
        </mc:Choice>
        <mc:Fallback xmlns="">
          <p:sp>
            <p:nvSpPr>
              <p:cNvPr id="8196" name="Rectangle 3"/>
              <p:cNvSpPr>
                <a:spLocks noGrp="1" noRot="1" noChangeAspect="1" noMove="1" noResize="1" noEditPoints="1" noAdjustHandles="1" noChangeArrowheads="1" noChangeShapeType="1" noTextEdit="1"/>
              </p:cNvSpPr>
              <p:nvPr>
                <p:ph idx="1"/>
              </p:nvPr>
            </p:nvSpPr>
            <p:spPr>
              <a:xfrm>
                <a:off x="628650" y="1825625"/>
                <a:ext cx="7886700" cy="4351338"/>
              </a:xfrm>
              <a:blipFill>
                <a:blip r:embed="rId3"/>
                <a:stretch>
                  <a:fillRect l="-77" t="-560"/>
                </a:stretch>
              </a:blipFill>
            </p:spPr>
            <p:txBody>
              <a:bodyPr/>
              <a:lstStyle/>
              <a:p>
                <a:r>
                  <a:rPr lang="en-US">
                    <a:noFill/>
                  </a:rPr>
                  <a:t> </a:t>
                </a:r>
              </a:p>
            </p:txBody>
          </p:sp>
        </mc:Fallback>
      </mc:AlternateContent>
      <p:pic>
        <p:nvPicPr>
          <p:cNvPr id="2" name="Picture 1">
            <a:extLst>
              <a:ext uri="{FF2B5EF4-FFF2-40B4-BE49-F238E27FC236}">
                <a16:creationId xmlns:a16="http://schemas.microsoft.com/office/drawing/2014/main" id="{44F875A3-FBD5-9915-BFE4-77CC2EEE2E04}"/>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905A45C6-B665-66BD-C36E-EE78726CEFEA}"/>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21035B3F-E116-1B5E-9530-9CB76FB9EB46}"/>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CED40CF-719E-C9F1-3A12-FF729247604D}"/>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3436977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1907704" y="404664"/>
            <a:ext cx="7213634" cy="1143000"/>
          </a:xfrm>
        </p:spPr>
        <p:txBody>
          <a:bodyPr>
            <a:normAutofit fontScale="90000"/>
          </a:bodyPr>
          <a:lstStyle/>
          <a:p>
            <a:pPr eaLnBrk="1" hangingPunct="1"/>
            <a:br>
              <a:rPr lang="en-GB" sz="2700" dirty="0"/>
            </a:br>
            <a:r>
              <a:rPr lang="en-GB" sz="2700" dirty="0"/>
              <a:t>The negative multiplier</a:t>
            </a:r>
            <a:br>
              <a:rPr lang="en-GB" sz="3200" dirty="0"/>
            </a:br>
            <a:endParaRPr lang="en-GB" sz="3200" dirty="0"/>
          </a:p>
        </p:txBody>
      </p:sp>
      <p:sp>
        <p:nvSpPr>
          <p:cNvPr id="8196" name="Rectangle 3"/>
          <p:cNvSpPr>
            <a:spLocks noGrp="1" noChangeArrowheads="1"/>
          </p:cNvSpPr>
          <p:nvPr>
            <p:ph idx="1"/>
          </p:nvPr>
        </p:nvSpPr>
        <p:spPr>
          <a:xfrm>
            <a:off x="2195736" y="1772816"/>
            <a:ext cx="6696744" cy="4752528"/>
          </a:xfrm>
        </p:spPr>
        <p:txBody>
          <a:bodyPr>
            <a:noAutofit/>
          </a:bodyPr>
          <a:lstStyle/>
          <a:p>
            <a:pPr>
              <a:spcBef>
                <a:spcPts val="0"/>
              </a:spcBef>
            </a:pPr>
            <a:r>
              <a:rPr lang="en-GB" sz="2000" dirty="0"/>
              <a:t>The multiplier effect can also happen in reverse i.e. a withdrawal from the economy</a:t>
            </a:r>
          </a:p>
          <a:p>
            <a:pPr>
              <a:spcBef>
                <a:spcPts val="0"/>
              </a:spcBef>
            </a:pPr>
            <a:endParaRPr lang="en-GB" sz="800" dirty="0"/>
          </a:p>
          <a:p>
            <a:pPr>
              <a:spcBef>
                <a:spcPts val="0"/>
              </a:spcBef>
            </a:pPr>
            <a:r>
              <a:rPr lang="en-GB" sz="2000" dirty="0"/>
              <a:t>Cuts in spending and increases in taxes will lead to a negative multiplier and a fall in GDP</a:t>
            </a:r>
          </a:p>
          <a:p>
            <a:pPr>
              <a:spcBef>
                <a:spcPts val="0"/>
              </a:spcBef>
            </a:pPr>
            <a:endParaRPr lang="en-GB" sz="800" dirty="0"/>
          </a:p>
          <a:p>
            <a:pPr>
              <a:spcBef>
                <a:spcPts val="0"/>
              </a:spcBef>
            </a:pPr>
            <a:r>
              <a:rPr lang="en-GB" sz="2000" dirty="0"/>
              <a:t>The size of the multiplier will be dependent on the marginal propensity to consume (MPC).</a:t>
            </a:r>
          </a:p>
          <a:p>
            <a:pPr>
              <a:spcBef>
                <a:spcPts val="0"/>
              </a:spcBef>
            </a:pPr>
            <a:endParaRPr lang="en-GB" sz="800" dirty="0"/>
          </a:p>
          <a:p>
            <a:pPr>
              <a:spcBef>
                <a:spcPts val="0"/>
              </a:spcBef>
            </a:pPr>
            <a:r>
              <a:rPr lang="en-GB" sz="2000" dirty="0"/>
              <a:t>If individual have a high MPC this will feed through to a higher value of the multiplier.</a:t>
            </a:r>
          </a:p>
          <a:p>
            <a:pPr>
              <a:spcBef>
                <a:spcPts val="0"/>
              </a:spcBef>
            </a:pPr>
            <a:endParaRPr lang="en-GB" sz="800" dirty="0"/>
          </a:p>
          <a:p>
            <a:pPr>
              <a:spcBef>
                <a:spcPts val="0"/>
              </a:spcBef>
            </a:pPr>
            <a:r>
              <a:rPr lang="en-GB" sz="2000" dirty="0"/>
              <a:t>If individuals have a high marginal propensity to save (MPS) this will lead to a lower value of the multiplier</a:t>
            </a:r>
          </a:p>
          <a:p>
            <a:pPr>
              <a:spcBef>
                <a:spcPts val="0"/>
              </a:spcBef>
            </a:pPr>
            <a:endParaRPr lang="en-GB" sz="1600" dirty="0"/>
          </a:p>
          <a:p>
            <a:pPr>
              <a:spcBef>
                <a:spcPts val="0"/>
              </a:spcBef>
            </a:pPr>
            <a:endParaRPr lang="en-GB" sz="1600" dirty="0"/>
          </a:p>
          <a:p>
            <a:pPr>
              <a:spcBef>
                <a:spcPts val="0"/>
              </a:spcBef>
            </a:pPr>
            <a:endParaRPr lang="en-GB" sz="1600" dirty="0"/>
          </a:p>
          <a:p>
            <a:pPr>
              <a:spcBef>
                <a:spcPts val="0"/>
              </a:spcBef>
            </a:pPr>
            <a:endParaRPr lang="en-GB" sz="1600" dirty="0"/>
          </a:p>
        </p:txBody>
      </p:sp>
      <p:sp>
        <p:nvSpPr>
          <p:cNvPr id="5" name="Rounded Rectangle 4"/>
          <p:cNvSpPr/>
          <p:nvPr/>
        </p:nvSpPr>
        <p:spPr>
          <a:xfrm>
            <a:off x="2483768" y="5552365"/>
            <a:ext cx="5976664" cy="9729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To what extent will Government cuts of £12bn impact on the economy by £12bn? How will these cuts impact on GDP?</a:t>
            </a:r>
          </a:p>
        </p:txBody>
      </p:sp>
      <p:pic>
        <p:nvPicPr>
          <p:cNvPr id="2" name="Picture 1">
            <a:extLst>
              <a:ext uri="{FF2B5EF4-FFF2-40B4-BE49-F238E27FC236}">
                <a16:creationId xmlns:a16="http://schemas.microsoft.com/office/drawing/2014/main" id="{FEBEC153-E3F8-7E30-40C2-41E6EA962F4E}"/>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91A3B718-B0BA-8512-1FD9-60F4E45A8F1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280465E1-2FB7-B226-E3EA-0BCDFBC43140}"/>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6DB0DAD-706B-537B-9F67-A7AAE53B2EBB}"/>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62474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880" y="188640"/>
            <a:ext cx="8229600" cy="1143000"/>
          </a:xfrm>
        </p:spPr>
        <p:txBody>
          <a:bodyPr>
            <a:normAutofit/>
          </a:bodyPr>
          <a:lstStyle/>
          <a:p>
            <a:pPr algn="r"/>
            <a:r>
              <a:rPr lang="en-GB" sz="2400" dirty="0"/>
              <a:t>The Aggregate Demand curve</a:t>
            </a:r>
          </a:p>
        </p:txBody>
      </p:sp>
      <p:grpSp>
        <p:nvGrpSpPr>
          <p:cNvPr id="16" name="Group 15"/>
          <p:cNvGrpSpPr/>
          <p:nvPr/>
        </p:nvGrpSpPr>
        <p:grpSpPr>
          <a:xfrm>
            <a:off x="1673692" y="2613258"/>
            <a:ext cx="7074772" cy="4128110"/>
            <a:chOff x="251520" y="1631645"/>
            <a:chExt cx="7074772" cy="4128110"/>
          </a:xfrm>
        </p:grpSpPr>
        <p:cxnSp>
          <p:nvCxnSpPr>
            <p:cNvPr id="4" name="Straight Connector 3"/>
            <p:cNvCxnSpPr/>
            <p:nvPr/>
          </p:nvCxnSpPr>
          <p:spPr>
            <a:xfrm>
              <a:off x="1062017" y="1855061"/>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062017" y="5382486"/>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251520" y="1631645"/>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7" name="TextBox 6"/>
            <p:cNvSpPr txBox="1">
              <a:spLocks noChangeArrowheads="1"/>
            </p:cNvSpPr>
            <p:nvPr/>
          </p:nvSpPr>
          <p:spPr bwMode="auto">
            <a:xfrm>
              <a:off x="4805342" y="5385054"/>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8" name="TextBox 7"/>
            <p:cNvSpPr txBox="1">
              <a:spLocks noChangeArrowheads="1"/>
            </p:cNvSpPr>
            <p:nvPr/>
          </p:nvSpPr>
          <p:spPr bwMode="auto">
            <a:xfrm>
              <a:off x="4734202" y="4268061"/>
              <a:ext cx="647700" cy="369887"/>
            </a:xfrm>
            <a:prstGeom prst="rect">
              <a:avLst/>
            </a:prstGeom>
            <a:noFill/>
            <a:ln w="9525">
              <a:noFill/>
              <a:miter lim="800000"/>
              <a:headEnd/>
              <a:tailEnd/>
            </a:ln>
          </p:spPr>
          <p:txBody>
            <a:bodyPr>
              <a:spAutoFit/>
            </a:bodyPr>
            <a:lstStyle/>
            <a:p>
              <a:pPr algn="ctr"/>
              <a:r>
                <a:rPr lang="en-GB" dirty="0"/>
                <a:t>AD</a:t>
              </a:r>
              <a:endParaRPr lang="en-US" dirty="0"/>
            </a:p>
          </p:txBody>
        </p:sp>
        <p:cxnSp>
          <p:nvCxnSpPr>
            <p:cNvPr id="9" name="Straight Connector 8"/>
            <p:cNvCxnSpPr/>
            <p:nvPr/>
          </p:nvCxnSpPr>
          <p:spPr>
            <a:xfrm>
              <a:off x="1997526" y="1998903"/>
              <a:ext cx="2807816" cy="244854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62017" y="3299686"/>
              <a:ext cx="23749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a:endCxn id="13" idx="0"/>
            </p:cNvCxnSpPr>
            <p:nvPr/>
          </p:nvCxnSpPr>
          <p:spPr>
            <a:xfrm>
              <a:off x="3436917" y="3299686"/>
              <a:ext cx="794" cy="209073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557192" y="3161573"/>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13" name="TextBox 12"/>
            <p:cNvSpPr txBox="1">
              <a:spLocks noChangeArrowheads="1"/>
            </p:cNvSpPr>
            <p:nvPr/>
          </p:nvSpPr>
          <p:spPr bwMode="auto">
            <a:xfrm>
              <a:off x="3005117" y="5390423"/>
              <a:ext cx="865188" cy="369332"/>
            </a:xfrm>
            <a:prstGeom prst="rect">
              <a:avLst/>
            </a:prstGeom>
            <a:noFill/>
            <a:ln w="9525">
              <a:noFill/>
              <a:miter lim="800000"/>
              <a:headEnd/>
              <a:tailEnd/>
            </a:ln>
          </p:spPr>
          <p:txBody>
            <a:bodyPr wrap="square">
              <a:spAutoFit/>
            </a:bodyPr>
            <a:lstStyle/>
            <a:p>
              <a:pPr algn="ctr"/>
              <a:r>
                <a:rPr lang="en-GB" dirty="0"/>
                <a:t>Y</a:t>
              </a:r>
              <a:endParaRPr lang="en-US" dirty="0"/>
            </a:p>
          </p:txBody>
        </p:sp>
      </p:grpSp>
      <p:sp>
        <p:nvSpPr>
          <p:cNvPr id="14" name="TextBox 13"/>
          <p:cNvSpPr txBox="1"/>
          <p:nvPr/>
        </p:nvSpPr>
        <p:spPr>
          <a:xfrm>
            <a:off x="5940152" y="1730419"/>
            <a:ext cx="3050150" cy="3354765"/>
          </a:xfrm>
          <a:prstGeom prst="rect">
            <a:avLst/>
          </a:prstGeom>
          <a:noFill/>
        </p:spPr>
        <p:txBody>
          <a:bodyPr wrap="square" rtlCol="0">
            <a:spAutoFit/>
          </a:bodyPr>
          <a:lstStyle/>
          <a:p>
            <a:r>
              <a:rPr lang="en-GB" sz="1600" dirty="0"/>
              <a:t>The </a:t>
            </a:r>
            <a:r>
              <a:rPr lang="en-GB" sz="1600" b="1" dirty="0">
                <a:solidFill>
                  <a:srgbClr val="0070C0"/>
                </a:solidFill>
              </a:rPr>
              <a:t>price level </a:t>
            </a:r>
            <a:r>
              <a:rPr lang="en-GB" sz="1600" dirty="0"/>
              <a:t>is the average of prices for all goods and services in an economy.</a:t>
            </a:r>
          </a:p>
          <a:p>
            <a:endParaRPr lang="en-GB" sz="1600" dirty="0"/>
          </a:p>
          <a:p>
            <a:r>
              <a:rPr lang="en-GB" sz="1600" b="1" dirty="0">
                <a:solidFill>
                  <a:srgbClr val="0070C0"/>
                </a:solidFill>
              </a:rPr>
              <a:t>Real national output </a:t>
            </a:r>
            <a:r>
              <a:rPr lang="en-GB" sz="1600" dirty="0"/>
              <a:t>is the output of the economy taking into account inflation.  </a:t>
            </a:r>
          </a:p>
          <a:p>
            <a:endParaRPr lang="en-GB" sz="1600" dirty="0">
              <a:solidFill>
                <a:srgbClr val="FFC000"/>
              </a:solidFill>
            </a:endParaRPr>
          </a:p>
          <a:p>
            <a:r>
              <a:rPr lang="en-GB" sz="1600" dirty="0"/>
              <a:t>We can use the formula:</a:t>
            </a:r>
          </a:p>
          <a:p>
            <a:endParaRPr lang="en-GB" sz="1600" dirty="0">
              <a:solidFill>
                <a:srgbClr val="FFC000"/>
              </a:solidFill>
            </a:endParaRPr>
          </a:p>
          <a:p>
            <a:r>
              <a:rPr lang="en-GB" sz="1600" u="sng" dirty="0"/>
              <a:t>Nominal (Money) National Output</a:t>
            </a:r>
          </a:p>
          <a:p>
            <a:r>
              <a:rPr lang="en-GB" sz="1600" dirty="0"/>
              <a:t>           Average Price Level</a:t>
            </a:r>
          </a:p>
          <a:p>
            <a:endParaRPr lang="en-GB" sz="1000" dirty="0"/>
          </a:p>
          <a:p>
            <a:endParaRPr lang="en-GB" sz="1000" dirty="0"/>
          </a:p>
        </p:txBody>
      </p:sp>
      <p:pic>
        <p:nvPicPr>
          <p:cNvPr id="3" name="Picture 2">
            <a:extLst>
              <a:ext uri="{FF2B5EF4-FFF2-40B4-BE49-F238E27FC236}">
                <a16:creationId xmlns:a16="http://schemas.microsoft.com/office/drawing/2014/main" id="{85C9E0A7-115D-4310-620F-34E785FB2005}"/>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5" name="Picture 14">
            <a:extLst>
              <a:ext uri="{FF2B5EF4-FFF2-40B4-BE49-F238E27FC236}">
                <a16:creationId xmlns:a16="http://schemas.microsoft.com/office/drawing/2014/main" id="{42529C8A-49E2-63AB-8FDF-70E98051AEF0}"/>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7" name="Footer Placeholder 2">
            <a:extLst>
              <a:ext uri="{FF2B5EF4-FFF2-40B4-BE49-F238E27FC236}">
                <a16:creationId xmlns:a16="http://schemas.microsoft.com/office/drawing/2014/main" id="{BED12AB4-66B6-98C7-B9AD-D0EDE4FE2CD2}"/>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4BD83390-606C-7276-AF0B-6E9388981DC5}"/>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3504159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2" name="Rectangle 8201">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5" name="Rectangle 2"/>
          <p:cNvSpPr>
            <a:spLocks noGrp="1" noChangeArrowheads="1"/>
          </p:cNvSpPr>
          <p:nvPr>
            <p:ph type="title"/>
          </p:nvPr>
        </p:nvSpPr>
        <p:spPr>
          <a:xfrm>
            <a:off x="393555" y="620392"/>
            <a:ext cx="2856201" cy="5504688"/>
          </a:xfrm>
        </p:spPr>
        <p:txBody>
          <a:bodyPr>
            <a:normAutofit/>
          </a:bodyPr>
          <a:lstStyle/>
          <a:p>
            <a:pPr eaLnBrk="1" hangingPunct="1"/>
            <a:br>
              <a:rPr lang="en-GB" sz="5200">
                <a:solidFill>
                  <a:schemeClr val="bg1"/>
                </a:solidFill>
              </a:rPr>
            </a:br>
            <a:r>
              <a:rPr lang="en-GB" sz="5200">
                <a:solidFill>
                  <a:schemeClr val="bg1"/>
                </a:solidFill>
              </a:rPr>
              <a:t>Factors affecting the size of the multiplier</a:t>
            </a:r>
            <a:br>
              <a:rPr lang="en-GB" sz="5200">
                <a:solidFill>
                  <a:schemeClr val="bg1"/>
                </a:solidFill>
              </a:rPr>
            </a:br>
            <a:endParaRPr lang="en-GB" sz="5200">
              <a:solidFill>
                <a:schemeClr val="bg1"/>
              </a:solidFill>
            </a:endParaRPr>
          </a:p>
        </p:txBody>
      </p:sp>
      <p:graphicFrame>
        <p:nvGraphicFramePr>
          <p:cNvPr id="8198" name="Rectangle 3">
            <a:extLst>
              <a:ext uri="{FF2B5EF4-FFF2-40B4-BE49-F238E27FC236}">
                <a16:creationId xmlns:a16="http://schemas.microsoft.com/office/drawing/2014/main" id="{F57C8B42-14D6-2E03-050C-D9C6461240E6}"/>
              </a:ext>
            </a:extLst>
          </p:cNvPr>
          <p:cNvGraphicFramePr>
            <a:graphicFrameLocks noGrp="1"/>
          </p:cNvGraphicFramePr>
          <p:nvPr>
            <p:ph idx="1"/>
            <p:extLst>
              <p:ext uri="{D42A27DB-BD31-4B8C-83A1-F6EECF244321}">
                <p14:modId xmlns:p14="http://schemas.microsoft.com/office/powerpoint/2010/main" val="1207317762"/>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82EAABD6-C0EB-5C24-6C5B-EC4290781994}"/>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B2AF2D67-8499-6B78-901B-5C7FBB5ACD4C}"/>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A717C86B-1486-6301-54F2-4E705F093652}"/>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A7F4644-B610-3CB3-02E2-D782909B0A03}"/>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7479696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9" name="Rectangle 8208">
            <a:extLst>
              <a:ext uri="{FF2B5EF4-FFF2-40B4-BE49-F238E27FC236}">
                <a16:creationId xmlns:a16="http://schemas.microsoft.com/office/drawing/2014/main" id="{460B0EFB-53ED-4F35-B05D-F658EA021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8198" name="Picture 8197" descr="Hand holding a pen shading number on a sheet">
            <a:extLst>
              <a:ext uri="{FF2B5EF4-FFF2-40B4-BE49-F238E27FC236}">
                <a16:creationId xmlns:a16="http://schemas.microsoft.com/office/drawing/2014/main" id="{6107B7B4-BA38-F398-B888-F1DE7FA79F91}"/>
              </a:ext>
            </a:extLst>
          </p:cNvPr>
          <p:cNvPicPr>
            <a:picLocks noChangeAspect="1"/>
          </p:cNvPicPr>
          <p:nvPr/>
        </p:nvPicPr>
        <p:blipFill rotWithShape="1">
          <a:blip r:embed="rId3"/>
          <a:srcRect l="55216" r="9338" b="-1"/>
          <a:stretch/>
        </p:blipFill>
        <p:spPr>
          <a:xfrm>
            <a:off x="-5524" y="10"/>
            <a:ext cx="3641692" cy="6857990"/>
          </a:xfrm>
          <a:custGeom>
            <a:avLst/>
            <a:gdLst/>
            <a:ahLst/>
            <a:cxnLst/>
            <a:rect l="l" t="t" r="r" b="b"/>
            <a:pathLst>
              <a:path w="4636517" h="6858000">
                <a:moveTo>
                  <a:pt x="0" y="0"/>
                </a:moveTo>
                <a:lnTo>
                  <a:pt x="4636517" y="0"/>
                </a:lnTo>
                <a:lnTo>
                  <a:pt x="4636517" y="6858000"/>
                </a:lnTo>
                <a:lnTo>
                  <a:pt x="0" y="6858000"/>
                </a:lnTo>
                <a:close/>
              </a:path>
            </a:pathLst>
          </a:custGeom>
        </p:spPr>
      </p:pic>
      <p:sp>
        <p:nvSpPr>
          <p:cNvPr id="8211" name="!!Arc">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5148" y="407987"/>
            <a:ext cx="2240924"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4BBD78B-EE1C-DD8C-2834-D8F4BB1EEEBD}"/>
              </a:ext>
            </a:extLst>
          </p:cNvPr>
          <p:cNvSpPr>
            <a:spLocks noGrp="1"/>
          </p:cNvSpPr>
          <p:nvPr>
            <p:ph type="title"/>
          </p:nvPr>
        </p:nvSpPr>
        <p:spPr>
          <a:xfrm>
            <a:off x="4370286" y="407987"/>
            <a:ext cx="4291113" cy="1325563"/>
          </a:xfrm>
        </p:spPr>
        <p:txBody>
          <a:bodyPr vert="horz" lIns="91440" tIns="45720" rIns="91440" bIns="45720" rtlCol="0" anchor="ctr">
            <a:normAutofit/>
          </a:bodyPr>
          <a:lstStyle/>
          <a:p>
            <a:pPr defTabSz="914400"/>
            <a:r>
              <a:rPr lang="en-US" sz="4400"/>
              <a:t>Task</a:t>
            </a:r>
          </a:p>
        </p:txBody>
      </p:sp>
      <p:sp>
        <p:nvSpPr>
          <p:cNvPr id="8196" name="Rectangle 3"/>
          <p:cNvSpPr>
            <a:spLocks noGrp="1" noChangeArrowheads="1"/>
          </p:cNvSpPr>
          <p:nvPr>
            <p:ph type="subTitle" idx="1"/>
          </p:nvPr>
        </p:nvSpPr>
        <p:spPr>
          <a:xfrm>
            <a:off x="4370286" y="1868487"/>
            <a:ext cx="4291113" cy="4351338"/>
          </a:xfrm>
        </p:spPr>
        <p:txBody>
          <a:bodyPr vert="horz" lIns="91440" tIns="45720" rIns="91440" bIns="45720" rtlCol="0" anchor="t">
            <a:noAutofit/>
          </a:bodyPr>
          <a:lstStyle/>
          <a:p>
            <a:pPr indent="-228600" algn="l" defTabSz="914400">
              <a:buFont typeface="Arial" panose="020B0604020202020204" pitchFamily="34" charset="0"/>
              <a:buChar char="•"/>
            </a:pPr>
            <a:r>
              <a:rPr lang="en-US" sz="1400" dirty="0"/>
              <a:t>Read the article on HS2.​</a:t>
            </a:r>
            <a:endParaRPr lang="en-US" sz="1400" dirty="0">
              <a:cs typeface="Calibri"/>
            </a:endParaRPr>
          </a:p>
          <a:p>
            <a:pPr indent="-228600" algn="l" defTabSz="914400">
              <a:buFont typeface="Arial" panose="020B0604020202020204" pitchFamily="34" charset="0"/>
              <a:buChar char="•"/>
            </a:pPr>
            <a:endParaRPr lang="en-US" sz="1400" dirty="0">
              <a:cs typeface="Calibri"/>
            </a:endParaRPr>
          </a:p>
          <a:p>
            <a:pPr indent="-228600" algn="l" defTabSz="914400">
              <a:buFont typeface="Arial" panose="020B0604020202020204" pitchFamily="34" charset="0"/>
              <a:buChar char="•"/>
            </a:pPr>
            <a:r>
              <a:rPr lang="en-US" sz="1400" dirty="0"/>
              <a:t>Task 1​</a:t>
            </a:r>
            <a:endParaRPr lang="en-US" sz="1400" dirty="0">
              <a:cs typeface="Calibri"/>
            </a:endParaRPr>
          </a:p>
          <a:p>
            <a:pPr marL="457200" lvl="2" indent="-228600" algn="l" defTabSz="914400">
              <a:buChar char="•"/>
            </a:pPr>
            <a:r>
              <a:rPr lang="en-US" sz="1400" dirty="0"/>
              <a:t> What are the likely economic benefits of the project?​</a:t>
            </a:r>
            <a:endParaRPr lang="en-US" sz="1400" dirty="0">
              <a:cs typeface="Calibri"/>
            </a:endParaRPr>
          </a:p>
          <a:p>
            <a:pPr marL="457200" lvl="2" indent="-228600" algn="l" defTabSz="914400">
              <a:buChar char="•"/>
            </a:pPr>
            <a:r>
              <a:rPr lang="en-US" sz="1400" dirty="0"/>
              <a:t> How large do you think the multiplier effect might be? Make a list of all the potential beneficiaries of the project.​</a:t>
            </a:r>
            <a:endParaRPr lang="en-US" sz="1400">
              <a:cs typeface="Calibri" panose="020F0502020204030204"/>
            </a:endParaRPr>
          </a:p>
          <a:p>
            <a:pPr marL="457200" lvl="2" indent="-228600" algn="l" defTabSz="914400">
              <a:buFont typeface="Arial" panose="020B0604020202020204" pitchFamily="34" charset="0"/>
              <a:buChar char="•"/>
            </a:pPr>
            <a:endParaRPr lang="en-US" sz="1400" b="1" dirty="0">
              <a:cs typeface="Calibri"/>
            </a:endParaRPr>
          </a:p>
          <a:p>
            <a:pPr marL="114300" lvl="1" indent="-228600" algn="l" defTabSz="914400">
              <a:buFont typeface="Arial" panose="020B0604020202020204" pitchFamily="34" charset="0"/>
              <a:buChar char="•"/>
            </a:pPr>
            <a:r>
              <a:rPr lang="en-US" sz="1400" dirty="0"/>
              <a:t>Task 2</a:t>
            </a:r>
            <a:endParaRPr lang="en-US" sz="1400" dirty="0">
              <a:cs typeface="Calibri"/>
            </a:endParaRPr>
          </a:p>
          <a:p>
            <a:pPr lvl="1" algn="l" defTabSz="914400">
              <a:buChar char="•"/>
            </a:pPr>
            <a:r>
              <a:rPr lang="en-US" sz="1400" dirty="0"/>
              <a:t> What issues might limit the size of the multiplier effect for HS2?​</a:t>
            </a:r>
            <a:endParaRPr lang="en-US" sz="1400" dirty="0">
              <a:cs typeface="Calibri"/>
            </a:endParaRPr>
          </a:p>
          <a:p>
            <a:pPr lvl="1" algn="l" defTabSz="914400">
              <a:buChar char="•"/>
            </a:pPr>
            <a:r>
              <a:rPr lang="en-US" sz="1400" dirty="0"/>
              <a:t> HS2 represents a significant injection into the circular flow of income. Does this represent a good use of government spending when considering the potential size of the multiplier compared to other possible projects?​</a:t>
            </a:r>
            <a:endParaRPr lang="en-US" sz="1400" dirty="0">
              <a:cs typeface="Calibri"/>
            </a:endParaRPr>
          </a:p>
          <a:p>
            <a:pPr lvl="0" indent="-228600" algn="l" defTabSz="914400">
              <a:buFont typeface="Arial" panose="020B0604020202020204" pitchFamily="34" charset="0"/>
              <a:buChar char="•"/>
            </a:pPr>
            <a:endParaRPr lang="en-US" sz="1400" dirty="0">
              <a:cs typeface="Calibri"/>
            </a:endParaRPr>
          </a:p>
          <a:p>
            <a:pPr indent="-228600" algn="l" defTabSz="914400">
              <a:buFont typeface="Arial" panose="020B0604020202020204" pitchFamily="34" charset="0"/>
              <a:buChar char="•"/>
            </a:pPr>
            <a:r>
              <a:rPr lang="en-US" sz="1400" dirty="0"/>
              <a:t>Task 3​</a:t>
            </a:r>
            <a:endParaRPr lang="en-US" sz="1400" dirty="0">
              <a:cs typeface="Calibri"/>
            </a:endParaRPr>
          </a:p>
          <a:p>
            <a:pPr lvl="1" algn="l" defTabSz="914400">
              <a:buFont typeface="Arial" panose="020B0604020202020204" pitchFamily="34" charset="0"/>
              <a:buChar char="•"/>
            </a:pPr>
            <a:r>
              <a:rPr lang="en-US" sz="1400" dirty="0"/>
              <a:t>Build a case for expansion of HS2.​</a:t>
            </a:r>
            <a:endParaRPr lang="en-US" sz="1400" dirty="0">
              <a:cs typeface="Calibri"/>
            </a:endParaRPr>
          </a:p>
          <a:p>
            <a:pPr lvl="0" indent="-228600" algn="l" defTabSz="914400">
              <a:buFont typeface="Arial" panose="020B0604020202020204" pitchFamily="34" charset="0"/>
              <a:buChar char="•"/>
            </a:pPr>
            <a:endParaRPr lang="en-US" sz="1400" dirty="0">
              <a:cs typeface="Calibri"/>
            </a:endParaRPr>
          </a:p>
        </p:txBody>
      </p:sp>
      <p:pic>
        <p:nvPicPr>
          <p:cNvPr id="3" name="Picture 2">
            <a:extLst>
              <a:ext uri="{FF2B5EF4-FFF2-40B4-BE49-F238E27FC236}">
                <a16:creationId xmlns:a16="http://schemas.microsoft.com/office/drawing/2014/main" id="{9A3D8D3C-EBD1-6141-840B-5A3B0CF1848E}"/>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2960CCE9-2D08-2200-56C4-4B3F59B1011A}"/>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080942E1-BB71-B28F-A24E-61E3C08A7855}"/>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351E79B-B61C-FC4C-4885-85FDD0DDD27D}"/>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6374284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9858" y="1683756"/>
            <a:ext cx="2336449" cy="2396359"/>
          </a:xfrm>
        </p:spPr>
        <p:txBody>
          <a:bodyPr anchor="b">
            <a:normAutofit/>
          </a:bodyPr>
          <a:lstStyle/>
          <a:p>
            <a:pPr algn="r"/>
            <a:r>
              <a:rPr lang="en-GB" sz="3000">
                <a:solidFill>
                  <a:srgbClr val="FFFFFF"/>
                </a:solidFill>
              </a:rPr>
              <a:t>How the AD/AS model sheds light on the economy as a whole</a:t>
            </a:r>
          </a:p>
        </p:txBody>
      </p:sp>
      <p:graphicFrame>
        <p:nvGraphicFramePr>
          <p:cNvPr id="8" name="Content Placeholder 2">
            <a:extLst>
              <a:ext uri="{FF2B5EF4-FFF2-40B4-BE49-F238E27FC236}">
                <a16:creationId xmlns:a16="http://schemas.microsoft.com/office/drawing/2014/main" id="{7842D6E5-7299-4DB9-427E-17D40849E76A}"/>
              </a:ext>
            </a:extLst>
          </p:cNvPr>
          <p:cNvGraphicFramePr>
            <a:graphicFrameLocks noGrp="1"/>
          </p:cNvGraphicFramePr>
          <p:nvPr>
            <p:ph idx="1"/>
            <p:extLst>
              <p:ext uri="{D42A27DB-BD31-4B8C-83A1-F6EECF244321}">
                <p14:modId xmlns:p14="http://schemas.microsoft.com/office/powerpoint/2010/main" val="2110363024"/>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452E3704-8C3F-EF64-2555-E68D5427DDD8}"/>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CD9549D0-64EF-8BD6-5267-1B1B9C600828}"/>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EB37DF65-46F3-87B0-1D64-05396183AF08}"/>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AD9D790-D981-66AB-BDD7-5D353E322678}"/>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1373021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9858" y="1683756"/>
            <a:ext cx="2336449" cy="2396359"/>
          </a:xfrm>
        </p:spPr>
        <p:txBody>
          <a:bodyPr anchor="b">
            <a:normAutofit/>
          </a:bodyPr>
          <a:lstStyle/>
          <a:p>
            <a:pPr algn="r"/>
            <a:r>
              <a:rPr lang="en-GB" sz="3500">
                <a:solidFill>
                  <a:srgbClr val="FFFFFF"/>
                </a:solidFill>
              </a:rPr>
              <a:t>Plenary</a:t>
            </a:r>
          </a:p>
        </p:txBody>
      </p:sp>
      <p:graphicFrame>
        <p:nvGraphicFramePr>
          <p:cNvPr id="27" name="Content Placeholder 2">
            <a:extLst>
              <a:ext uri="{FF2B5EF4-FFF2-40B4-BE49-F238E27FC236}">
                <a16:creationId xmlns:a16="http://schemas.microsoft.com/office/drawing/2014/main" id="{8F003F22-3504-0EB2-D640-AC8FC27E7E18}"/>
              </a:ext>
            </a:extLst>
          </p:cNvPr>
          <p:cNvGraphicFramePr>
            <a:graphicFrameLocks noGrp="1"/>
          </p:cNvGraphicFramePr>
          <p:nvPr>
            <p:ph idx="1"/>
            <p:extLst>
              <p:ext uri="{D42A27DB-BD31-4B8C-83A1-F6EECF244321}">
                <p14:modId xmlns:p14="http://schemas.microsoft.com/office/powerpoint/2010/main" val="622270253"/>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2585F3B6-74C3-AC91-D099-AA2213BAF277}"/>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D2636FA4-8F1F-87AE-62E8-184747130E44}"/>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94D63DCD-00D4-DFEA-6562-B770C4851E23}"/>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8A3D237-9C24-AD70-B400-6D8BC63DE9C2}"/>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custDataLst>
      <p:tags r:id="rId1"/>
    </p:custDataLst>
    <p:extLst>
      <p:ext uri="{BB962C8B-B14F-4D97-AF65-F5344CB8AC3E}">
        <p14:creationId xmlns:p14="http://schemas.microsoft.com/office/powerpoint/2010/main" val="786177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02" name="Rectangle 820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4" name="Rectangle 820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6" name="Rectangle 820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8" name="Rectangle 820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95" name="Rectangle 2"/>
          <p:cNvSpPr>
            <a:spLocks noGrp="1" noChangeArrowheads="1"/>
          </p:cNvSpPr>
          <p:nvPr>
            <p:ph type="title"/>
          </p:nvPr>
        </p:nvSpPr>
        <p:spPr>
          <a:xfrm>
            <a:off x="1028697" y="348865"/>
            <a:ext cx="7533018" cy="877729"/>
          </a:xfrm>
        </p:spPr>
        <p:txBody>
          <a:bodyPr anchor="ctr">
            <a:normAutofit/>
          </a:bodyPr>
          <a:lstStyle/>
          <a:p>
            <a:pPr eaLnBrk="1" hangingPunct="1"/>
            <a:r>
              <a:rPr lang="en-GB" sz="3500">
                <a:solidFill>
                  <a:srgbClr val="FFFFFF"/>
                </a:solidFill>
              </a:rPr>
              <a:t>Changes in Aggregate Demand (AD)</a:t>
            </a:r>
          </a:p>
        </p:txBody>
      </p:sp>
      <p:graphicFrame>
        <p:nvGraphicFramePr>
          <p:cNvPr id="8198" name="Rectangle 3">
            <a:extLst>
              <a:ext uri="{FF2B5EF4-FFF2-40B4-BE49-F238E27FC236}">
                <a16:creationId xmlns:a16="http://schemas.microsoft.com/office/drawing/2014/main" id="{82C5F5F0-5A6A-A95D-B31B-07CD8DAE1A9A}"/>
              </a:ext>
            </a:extLst>
          </p:cNvPr>
          <p:cNvGraphicFramePr>
            <a:graphicFrameLocks noGrp="1"/>
          </p:cNvGraphicFramePr>
          <p:nvPr>
            <p:ph idx="1"/>
            <p:extLst>
              <p:ext uri="{D42A27DB-BD31-4B8C-83A1-F6EECF244321}">
                <p14:modId xmlns:p14="http://schemas.microsoft.com/office/powerpoint/2010/main" val="3766588962"/>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BFF8B5AE-982E-2C7B-7084-0876A9C73989}"/>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33D1A22C-409B-DC2C-3709-7DAC7E0AB9BE}"/>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EA118AA7-AD0D-0DDB-EB40-DCE40BD99785}"/>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87F2C3F5-6F2E-CE28-4C89-006C03739FA5}"/>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06956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517" y="404664"/>
            <a:ext cx="8229600" cy="1143000"/>
          </a:xfrm>
        </p:spPr>
        <p:txBody>
          <a:bodyPr>
            <a:normAutofit/>
          </a:bodyPr>
          <a:lstStyle/>
          <a:p>
            <a:pPr algn="r"/>
            <a:r>
              <a:rPr lang="en-GB" sz="2400" dirty="0"/>
              <a:t>Movements along the AD curve</a:t>
            </a:r>
          </a:p>
        </p:txBody>
      </p:sp>
      <p:sp>
        <p:nvSpPr>
          <p:cNvPr id="13" name="TextBox 12"/>
          <p:cNvSpPr txBox="1">
            <a:spLocks noChangeArrowheads="1"/>
          </p:cNvSpPr>
          <p:nvPr/>
        </p:nvSpPr>
        <p:spPr bwMode="auto">
          <a:xfrm>
            <a:off x="4520943" y="6105428"/>
            <a:ext cx="865188" cy="369332"/>
          </a:xfrm>
          <a:prstGeom prst="rect">
            <a:avLst/>
          </a:prstGeom>
          <a:noFill/>
          <a:ln w="9525">
            <a:noFill/>
            <a:miter lim="800000"/>
            <a:headEnd/>
            <a:tailEnd/>
          </a:ln>
        </p:spPr>
        <p:txBody>
          <a:bodyPr wrap="square">
            <a:spAutoFit/>
          </a:bodyPr>
          <a:lstStyle/>
          <a:p>
            <a:pPr algn="ctr"/>
            <a:r>
              <a:rPr lang="en-GB" dirty="0"/>
              <a:t>Y</a:t>
            </a:r>
            <a:endParaRPr lang="en-US" dirty="0"/>
          </a:p>
        </p:txBody>
      </p:sp>
      <p:sp>
        <p:nvSpPr>
          <p:cNvPr id="25" name="TextBox 24"/>
          <p:cNvSpPr txBox="1">
            <a:spLocks noChangeArrowheads="1"/>
          </p:cNvSpPr>
          <p:nvPr/>
        </p:nvSpPr>
        <p:spPr bwMode="auto">
          <a:xfrm>
            <a:off x="3635176" y="6105428"/>
            <a:ext cx="865188" cy="369332"/>
          </a:xfrm>
          <a:prstGeom prst="rect">
            <a:avLst/>
          </a:prstGeom>
          <a:noFill/>
          <a:ln w="9525">
            <a:noFill/>
            <a:miter lim="800000"/>
            <a:headEnd/>
            <a:tailEnd/>
          </a:ln>
        </p:spPr>
        <p:txBody>
          <a:bodyPr wrap="square">
            <a:spAutoFit/>
          </a:bodyPr>
          <a:lstStyle/>
          <a:p>
            <a:pPr algn="ctr"/>
            <a:r>
              <a:rPr lang="en-GB" dirty="0"/>
              <a:t>Y</a:t>
            </a:r>
            <a:r>
              <a:rPr lang="en-GB" sz="1600" dirty="0"/>
              <a:t>1</a:t>
            </a:r>
            <a:endParaRPr lang="en-US" sz="1600" dirty="0"/>
          </a:p>
        </p:txBody>
      </p:sp>
      <p:sp>
        <p:nvSpPr>
          <p:cNvPr id="26" name="TextBox 25"/>
          <p:cNvSpPr txBox="1">
            <a:spLocks noChangeArrowheads="1"/>
          </p:cNvSpPr>
          <p:nvPr/>
        </p:nvSpPr>
        <p:spPr bwMode="auto">
          <a:xfrm>
            <a:off x="5507384" y="6084004"/>
            <a:ext cx="865188" cy="369332"/>
          </a:xfrm>
          <a:prstGeom prst="rect">
            <a:avLst/>
          </a:prstGeom>
          <a:noFill/>
          <a:ln w="9525">
            <a:noFill/>
            <a:miter lim="800000"/>
            <a:headEnd/>
            <a:tailEnd/>
          </a:ln>
        </p:spPr>
        <p:txBody>
          <a:bodyPr wrap="square">
            <a:spAutoFit/>
          </a:bodyPr>
          <a:lstStyle/>
          <a:p>
            <a:pPr algn="ctr"/>
            <a:r>
              <a:rPr lang="en-GB" dirty="0"/>
              <a:t>Y</a:t>
            </a:r>
            <a:r>
              <a:rPr lang="en-GB" sz="1600" dirty="0"/>
              <a:t>2</a:t>
            </a:r>
            <a:endParaRPr lang="en-US" sz="1600" dirty="0"/>
          </a:p>
        </p:txBody>
      </p:sp>
      <p:grpSp>
        <p:nvGrpSpPr>
          <p:cNvPr id="3" name="Group 2"/>
          <p:cNvGrpSpPr/>
          <p:nvPr/>
        </p:nvGrpSpPr>
        <p:grpSpPr>
          <a:xfrm>
            <a:off x="1745700" y="2330039"/>
            <a:ext cx="7074772" cy="4123297"/>
            <a:chOff x="881778" y="1981622"/>
            <a:chExt cx="7074772" cy="4123297"/>
          </a:xfrm>
        </p:grpSpPr>
        <p:cxnSp>
          <p:nvCxnSpPr>
            <p:cNvPr id="4" name="Straight Connector 3"/>
            <p:cNvCxnSpPr/>
            <p:nvPr/>
          </p:nvCxnSpPr>
          <p:spPr>
            <a:xfrm>
              <a:off x="1692275" y="2205038"/>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92275" y="5732463"/>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881778" y="1981622"/>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7" name="TextBox 6"/>
            <p:cNvSpPr txBox="1">
              <a:spLocks noChangeArrowheads="1"/>
            </p:cNvSpPr>
            <p:nvPr/>
          </p:nvSpPr>
          <p:spPr bwMode="auto">
            <a:xfrm>
              <a:off x="5435600" y="5735031"/>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8" name="TextBox 7"/>
            <p:cNvSpPr txBox="1">
              <a:spLocks noChangeArrowheads="1"/>
            </p:cNvSpPr>
            <p:nvPr/>
          </p:nvSpPr>
          <p:spPr bwMode="auto">
            <a:xfrm>
              <a:off x="5364460" y="4618038"/>
              <a:ext cx="647700" cy="369887"/>
            </a:xfrm>
            <a:prstGeom prst="rect">
              <a:avLst/>
            </a:prstGeom>
            <a:noFill/>
            <a:ln w="9525">
              <a:noFill/>
              <a:miter lim="800000"/>
              <a:headEnd/>
              <a:tailEnd/>
            </a:ln>
          </p:spPr>
          <p:txBody>
            <a:bodyPr>
              <a:spAutoFit/>
            </a:bodyPr>
            <a:lstStyle/>
            <a:p>
              <a:pPr algn="ctr"/>
              <a:r>
                <a:rPr lang="en-GB" dirty="0"/>
                <a:t>AD</a:t>
              </a:r>
              <a:endParaRPr lang="en-US" dirty="0"/>
            </a:p>
          </p:txBody>
        </p:sp>
        <p:cxnSp>
          <p:nvCxnSpPr>
            <p:cNvPr id="9" name="Straight Connector 8"/>
            <p:cNvCxnSpPr/>
            <p:nvPr/>
          </p:nvCxnSpPr>
          <p:spPr>
            <a:xfrm>
              <a:off x="2627784" y="2348880"/>
              <a:ext cx="2807816" cy="244854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92275" y="3649663"/>
              <a:ext cx="23749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088821" y="3609520"/>
              <a:ext cx="794" cy="209073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1187450" y="3511550"/>
              <a:ext cx="431800" cy="368300"/>
            </a:xfrm>
            <a:prstGeom prst="rect">
              <a:avLst/>
            </a:prstGeom>
            <a:noFill/>
            <a:ln w="9525">
              <a:noFill/>
              <a:miter lim="800000"/>
              <a:headEnd/>
              <a:tailEnd/>
            </a:ln>
          </p:spPr>
          <p:txBody>
            <a:bodyPr>
              <a:spAutoFit/>
            </a:bodyPr>
            <a:lstStyle/>
            <a:p>
              <a:pPr algn="ctr"/>
              <a:r>
                <a:rPr lang="en-GB" dirty="0"/>
                <a:t>P</a:t>
              </a:r>
              <a:endParaRPr lang="en-US" dirty="0"/>
            </a:p>
          </p:txBody>
        </p:sp>
        <p:cxnSp>
          <p:nvCxnSpPr>
            <p:cNvPr id="14" name="Straight Connector 13"/>
            <p:cNvCxnSpPr/>
            <p:nvPr/>
          </p:nvCxnSpPr>
          <p:spPr>
            <a:xfrm>
              <a:off x="1691680" y="2852936"/>
              <a:ext cx="1512168"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691680" y="4509120"/>
              <a:ext cx="3384376"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203848" y="2852936"/>
              <a:ext cx="0" cy="288032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6056" y="4509120"/>
              <a:ext cx="0" cy="122413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1043608" y="4350022"/>
              <a:ext cx="575816" cy="368300"/>
            </a:xfrm>
            <a:prstGeom prst="rect">
              <a:avLst/>
            </a:prstGeom>
            <a:noFill/>
            <a:ln w="9525">
              <a:noFill/>
              <a:miter lim="800000"/>
              <a:headEnd/>
              <a:tailEnd/>
            </a:ln>
          </p:spPr>
          <p:txBody>
            <a:bodyPr wrap="square">
              <a:spAutoFit/>
            </a:bodyPr>
            <a:lstStyle/>
            <a:p>
              <a:pPr algn="ctr"/>
              <a:r>
                <a:rPr lang="en-GB" dirty="0"/>
                <a:t>P</a:t>
              </a:r>
              <a:r>
                <a:rPr lang="en-GB" sz="1600" dirty="0"/>
                <a:t>2</a:t>
              </a:r>
              <a:endParaRPr lang="en-US" sz="1600" dirty="0"/>
            </a:p>
          </p:txBody>
        </p:sp>
        <p:sp>
          <p:nvSpPr>
            <p:cNvPr id="24" name="TextBox 23"/>
            <p:cNvSpPr txBox="1">
              <a:spLocks noChangeArrowheads="1"/>
            </p:cNvSpPr>
            <p:nvPr/>
          </p:nvSpPr>
          <p:spPr bwMode="auto">
            <a:xfrm>
              <a:off x="944755" y="2711176"/>
              <a:ext cx="737646" cy="368300"/>
            </a:xfrm>
            <a:prstGeom prst="rect">
              <a:avLst/>
            </a:prstGeom>
            <a:noFill/>
            <a:ln w="9525">
              <a:noFill/>
              <a:miter lim="800000"/>
              <a:headEnd/>
              <a:tailEnd/>
            </a:ln>
          </p:spPr>
          <p:txBody>
            <a:bodyPr wrap="square">
              <a:spAutoFit/>
            </a:bodyPr>
            <a:lstStyle/>
            <a:p>
              <a:pPr algn="ctr"/>
              <a:r>
                <a:rPr lang="en-GB" dirty="0"/>
                <a:t>P</a:t>
              </a:r>
              <a:r>
                <a:rPr lang="en-GB" sz="1600" dirty="0"/>
                <a:t>1</a:t>
              </a:r>
              <a:endParaRPr lang="en-US" sz="1600" dirty="0"/>
            </a:p>
          </p:txBody>
        </p:sp>
        <p:cxnSp>
          <p:nvCxnSpPr>
            <p:cNvPr id="34" name="Straight Arrow Connector 33"/>
            <p:cNvCxnSpPr/>
            <p:nvPr/>
          </p:nvCxnSpPr>
          <p:spPr>
            <a:xfrm flipH="1" flipV="1">
              <a:off x="3286922" y="2654800"/>
              <a:ext cx="792088" cy="72008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0800000" flipH="1" flipV="1">
              <a:off x="4403274" y="3645024"/>
              <a:ext cx="792088" cy="72008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5004048" y="2420888"/>
            <a:ext cx="4176464" cy="646331"/>
          </a:xfrm>
          <a:prstGeom prst="rect">
            <a:avLst/>
          </a:prstGeom>
          <a:noFill/>
        </p:spPr>
        <p:txBody>
          <a:bodyPr wrap="square" rtlCol="0">
            <a:spAutoFit/>
          </a:bodyPr>
          <a:lstStyle/>
          <a:p>
            <a:r>
              <a:rPr lang="en-GB" dirty="0"/>
              <a:t>A rise in the price level leads to a </a:t>
            </a:r>
            <a:r>
              <a:rPr lang="en-GB" b="1" dirty="0">
                <a:solidFill>
                  <a:srgbClr val="0070C0"/>
                </a:solidFill>
              </a:rPr>
              <a:t>contraction</a:t>
            </a:r>
            <a:r>
              <a:rPr lang="en-GB" dirty="0"/>
              <a:t> in aggregate demand.</a:t>
            </a:r>
          </a:p>
        </p:txBody>
      </p:sp>
      <p:sp>
        <p:nvSpPr>
          <p:cNvPr id="39" name="TextBox 38"/>
          <p:cNvSpPr txBox="1"/>
          <p:nvPr/>
        </p:nvSpPr>
        <p:spPr>
          <a:xfrm>
            <a:off x="6156176" y="3356992"/>
            <a:ext cx="2772816" cy="923330"/>
          </a:xfrm>
          <a:prstGeom prst="rect">
            <a:avLst/>
          </a:prstGeom>
          <a:noFill/>
        </p:spPr>
        <p:txBody>
          <a:bodyPr wrap="square" rtlCol="0">
            <a:spAutoFit/>
          </a:bodyPr>
          <a:lstStyle/>
          <a:p>
            <a:r>
              <a:rPr lang="en-GB" dirty="0"/>
              <a:t>A fall in the price level leads to an </a:t>
            </a:r>
            <a:r>
              <a:rPr lang="en-GB" b="1" dirty="0">
                <a:solidFill>
                  <a:srgbClr val="0070C0"/>
                </a:solidFill>
              </a:rPr>
              <a:t>expansion</a:t>
            </a:r>
            <a:r>
              <a:rPr lang="en-GB" b="1" i="1" dirty="0"/>
              <a:t> </a:t>
            </a:r>
            <a:r>
              <a:rPr lang="en-GB" dirty="0"/>
              <a:t>in aggregate demand.</a:t>
            </a:r>
          </a:p>
        </p:txBody>
      </p:sp>
      <p:pic>
        <p:nvPicPr>
          <p:cNvPr id="15" name="Picture 14">
            <a:extLst>
              <a:ext uri="{FF2B5EF4-FFF2-40B4-BE49-F238E27FC236}">
                <a16:creationId xmlns:a16="http://schemas.microsoft.com/office/drawing/2014/main" id="{E595A2A6-EFE2-F9F5-4A18-0389C2B9BA85}"/>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9" name="Picture 18">
            <a:extLst>
              <a:ext uri="{FF2B5EF4-FFF2-40B4-BE49-F238E27FC236}">
                <a16:creationId xmlns:a16="http://schemas.microsoft.com/office/drawing/2014/main" id="{9693770F-9020-41EE-9DCA-14D3EE12550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20" name="Footer Placeholder 2">
            <a:extLst>
              <a:ext uri="{FF2B5EF4-FFF2-40B4-BE49-F238E27FC236}">
                <a16:creationId xmlns:a16="http://schemas.microsoft.com/office/drawing/2014/main" id="{48E900D2-09DE-AB80-4E26-19C8C9EE65B7}"/>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57F21F17-32E7-A77B-D4E1-F9C03FC68FA0}"/>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05246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20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fade">
                                      <p:cBhvr>
                                        <p:cTn id="10" dur="2000"/>
                                        <p:tgtEl>
                                          <p:spTgt spid="38"/>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2000"/>
                                        <p:tgtEl>
                                          <p:spTgt spid="2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8" grpId="0"/>
      <p:bldP spid="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500" y="188640"/>
            <a:ext cx="6733176" cy="1143000"/>
          </a:xfrm>
        </p:spPr>
        <p:txBody>
          <a:bodyPr>
            <a:normAutofit/>
          </a:bodyPr>
          <a:lstStyle/>
          <a:p>
            <a:r>
              <a:rPr lang="en-GB" sz="2400" dirty="0"/>
              <a:t>Changes in Aggregate Demand (AD)</a:t>
            </a:r>
          </a:p>
        </p:txBody>
      </p:sp>
      <p:sp>
        <p:nvSpPr>
          <p:cNvPr id="13" name="TextBox 12"/>
          <p:cNvSpPr txBox="1">
            <a:spLocks noChangeArrowheads="1"/>
          </p:cNvSpPr>
          <p:nvPr/>
        </p:nvSpPr>
        <p:spPr bwMode="auto">
          <a:xfrm>
            <a:off x="4498503" y="6224896"/>
            <a:ext cx="865188" cy="369332"/>
          </a:xfrm>
          <a:prstGeom prst="rect">
            <a:avLst/>
          </a:prstGeom>
          <a:noFill/>
          <a:ln w="9525">
            <a:noFill/>
            <a:miter lim="800000"/>
            <a:headEnd/>
            <a:tailEnd/>
          </a:ln>
        </p:spPr>
        <p:txBody>
          <a:bodyPr wrap="square">
            <a:spAutoFit/>
          </a:bodyPr>
          <a:lstStyle/>
          <a:p>
            <a:pPr algn="ctr"/>
            <a:r>
              <a:rPr lang="en-GB" dirty="0"/>
              <a:t>Y</a:t>
            </a:r>
            <a:endParaRPr lang="en-US" dirty="0"/>
          </a:p>
        </p:txBody>
      </p:sp>
      <p:sp>
        <p:nvSpPr>
          <p:cNvPr id="25" name="TextBox 24"/>
          <p:cNvSpPr txBox="1">
            <a:spLocks noChangeArrowheads="1"/>
          </p:cNvSpPr>
          <p:nvPr/>
        </p:nvSpPr>
        <p:spPr bwMode="auto">
          <a:xfrm>
            <a:off x="3381254" y="6228020"/>
            <a:ext cx="865188" cy="369332"/>
          </a:xfrm>
          <a:prstGeom prst="rect">
            <a:avLst/>
          </a:prstGeom>
          <a:noFill/>
          <a:ln w="9525">
            <a:noFill/>
            <a:miter lim="800000"/>
            <a:headEnd/>
            <a:tailEnd/>
          </a:ln>
        </p:spPr>
        <p:txBody>
          <a:bodyPr wrap="square">
            <a:spAutoFit/>
          </a:bodyPr>
          <a:lstStyle/>
          <a:p>
            <a:pPr algn="ctr"/>
            <a:r>
              <a:rPr lang="en-GB" dirty="0"/>
              <a:t>Y</a:t>
            </a:r>
            <a:r>
              <a:rPr lang="en-GB" sz="1600" dirty="0"/>
              <a:t>2</a:t>
            </a:r>
            <a:endParaRPr lang="en-US" sz="1600" dirty="0"/>
          </a:p>
        </p:txBody>
      </p:sp>
      <p:sp>
        <p:nvSpPr>
          <p:cNvPr id="26" name="TextBox 25"/>
          <p:cNvSpPr txBox="1">
            <a:spLocks noChangeArrowheads="1"/>
          </p:cNvSpPr>
          <p:nvPr/>
        </p:nvSpPr>
        <p:spPr bwMode="auto">
          <a:xfrm>
            <a:off x="5646700" y="6227464"/>
            <a:ext cx="865188" cy="369332"/>
          </a:xfrm>
          <a:prstGeom prst="rect">
            <a:avLst/>
          </a:prstGeom>
          <a:noFill/>
          <a:ln w="9525">
            <a:noFill/>
            <a:miter lim="800000"/>
            <a:headEnd/>
            <a:tailEnd/>
          </a:ln>
        </p:spPr>
        <p:txBody>
          <a:bodyPr wrap="square">
            <a:spAutoFit/>
          </a:bodyPr>
          <a:lstStyle/>
          <a:p>
            <a:pPr algn="ctr"/>
            <a:r>
              <a:rPr lang="en-GB" dirty="0"/>
              <a:t>Y</a:t>
            </a:r>
            <a:r>
              <a:rPr lang="en-GB" sz="1600" dirty="0"/>
              <a:t>1</a:t>
            </a:r>
            <a:endParaRPr lang="en-US" sz="1600" dirty="0"/>
          </a:p>
        </p:txBody>
      </p:sp>
      <p:sp>
        <p:nvSpPr>
          <p:cNvPr id="38" name="TextBox 37"/>
          <p:cNvSpPr txBox="1"/>
          <p:nvPr/>
        </p:nvSpPr>
        <p:spPr>
          <a:xfrm>
            <a:off x="4572000" y="1772816"/>
            <a:ext cx="4320480" cy="646331"/>
          </a:xfrm>
          <a:prstGeom prst="rect">
            <a:avLst/>
          </a:prstGeom>
          <a:noFill/>
        </p:spPr>
        <p:txBody>
          <a:bodyPr wrap="square" rtlCol="0">
            <a:spAutoFit/>
          </a:bodyPr>
          <a:lstStyle/>
          <a:p>
            <a:r>
              <a:rPr lang="en-GB" dirty="0"/>
              <a:t>An </a:t>
            </a:r>
            <a:r>
              <a:rPr lang="en-GB" b="1" dirty="0">
                <a:solidFill>
                  <a:srgbClr val="0070C0"/>
                </a:solidFill>
              </a:rPr>
              <a:t>increase</a:t>
            </a:r>
            <a:r>
              <a:rPr lang="en-GB" dirty="0"/>
              <a:t> in any of the components of AD will lead to a shift from </a:t>
            </a:r>
            <a:r>
              <a:rPr lang="en-GB" b="1" dirty="0">
                <a:solidFill>
                  <a:srgbClr val="0070C0"/>
                </a:solidFill>
              </a:rPr>
              <a:t>AD to AD</a:t>
            </a:r>
            <a:r>
              <a:rPr lang="en-GB" sz="1600" b="1" dirty="0">
                <a:solidFill>
                  <a:srgbClr val="0070C0"/>
                </a:solidFill>
              </a:rPr>
              <a:t>1</a:t>
            </a:r>
            <a:r>
              <a:rPr lang="en-GB" b="1" dirty="0">
                <a:solidFill>
                  <a:srgbClr val="0070C0"/>
                </a:solidFill>
              </a:rPr>
              <a:t>.</a:t>
            </a:r>
          </a:p>
        </p:txBody>
      </p:sp>
      <p:grpSp>
        <p:nvGrpSpPr>
          <p:cNvPr id="14" name="Group 13"/>
          <p:cNvGrpSpPr/>
          <p:nvPr/>
        </p:nvGrpSpPr>
        <p:grpSpPr>
          <a:xfrm>
            <a:off x="1745700" y="2474055"/>
            <a:ext cx="7074772" cy="4123297"/>
            <a:chOff x="881778" y="1988840"/>
            <a:chExt cx="7074772" cy="4123297"/>
          </a:xfrm>
        </p:grpSpPr>
        <p:cxnSp>
          <p:nvCxnSpPr>
            <p:cNvPr id="4" name="Straight Connector 3"/>
            <p:cNvCxnSpPr/>
            <p:nvPr/>
          </p:nvCxnSpPr>
          <p:spPr>
            <a:xfrm>
              <a:off x="1692275" y="2212256"/>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92275" y="5739681"/>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881778" y="1988840"/>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7" name="TextBox 6"/>
            <p:cNvSpPr txBox="1">
              <a:spLocks noChangeArrowheads="1"/>
            </p:cNvSpPr>
            <p:nvPr/>
          </p:nvSpPr>
          <p:spPr bwMode="auto">
            <a:xfrm>
              <a:off x="5435600" y="5742249"/>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8" name="TextBox 7"/>
            <p:cNvSpPr txBox="1">
              <a:spLocks noChangeArrowheads="1"/>
            </p:cNvSpPr>
            <p:nvPr/>
          </p:nvSpPr>
          <p:spPr bwMode="auto">
            <a:xfrm>
              <a:off x="5364460" y="4625256"/>
              <a:ext cx="647700" cy="369887"/>
            </a:xfrm>
            <a:prstGeom prst="rect">
              <a:avLst/>
            </a:prstGeom>
            <a:noFill/>
            <a:ln w="9525">
              <a:noFill/>
              <a:miter lim="800000"/>
              <a:headEnd/>
              <a:tailEnd/>
            </a:ln>
          </p:spPr>
          <p:txBody>
            <a:bodyPr>
              <a:spAutoFit/>
            </a:bodyPr>
            <a:lstStyle/>
            <a:p>
              <a:pPr algn="ctr"/>
              <a:r>
                <a:rPr lang="en-GB" dirty="0"/>
                <a:t>AD</a:t>
              </a:r>
              <a:endParaRPr lang="en-US" dirty="0"/>
            </a:p>
          </p:txBody>
        </p:sp>
        <p:cxnSp>
          <p:nvCxnSpPr>
            <p:cNvPr id="9" name="Straight Connector 8"/>
            <p:cNvCxnSpPr/>
            <p:nvPr/>
          </p:nvCxnSpPr>
          <p:spPr>
            <a:xfrm>
              <a:off x="2612018" y="2356098"/>
              <a:ext cx="2807816" cy="244854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692275" y="3652242"/>
              <a:ext cx="2375669" cy="4639"/>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067175" y="3680921"/>
              <a:ext cx="794" cy="209073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1187450" y="3518768"/>
              <a:ext cx="431800" cy="368300"/>
            </a:xfrm>
            <a:prstGeom prst="rect">
              <a:avLst/>
            </a:prstGeom>
            <a:noFill/>
            <a:ln w="9525">
              <a:noFill/>
              <a:miter lim="800000"/>
              <a:headEnd/>
              <a:tailEnd/>
            </a:ln>
          </p:spPr>
          <p:txBody>
            <a:bodyPr>
              <a:spAutoFit/>
            </a:bodyPr>
            <a:lstStyle/>
            <a:p>
              <a:pPr algn="ctr"/>
              <a:r>
                <a:rPr lang="en-GB" dirty="0"/>
                <a:t>P</a:t>
              </a:r>
              <a:endParaRPr lang="en-US" dirty="0"/>
            </a:p>
          </p:txBody>
        </p:sp>
        <p:cxnSp>
          <p:nvCxnSpPr>
            <p:cNvPr id="17" name="Straight Connector 16"/>
            <p:cNvCxnSpPr/>
            <p:nvPr/>
          </p:nvCxnSpPr>
          <p:spPr>
            <a:xfrm>
              <a:off x="2949926" y="3652242"/>
              <a:ext cx="0" cy="2088232"/>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215372" y="3652242"/>
              <a:ext cx="0" cy="2088232"/>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3491880" y="2572122"/>
              <a:ext cx="348974" cy="30592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2875340" y="3116654"/>
              <a:ext cx="360040" cy="2880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491880" y="2140074"/>
              <a:ext cx="2807816" cy="244854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907704" y="2716138"/>
              <a:ext cx="2807816" cy="244854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TextBox 28"/>
            <p:cNvSpPr txBox="1">
              <a:spLocks noChangeArrowheads="1"/>
            </p:cNvSpPr>
            <p:nvPr/>
          </p:nvSpPr>
          <p:spPr bwMode="auto">
            <a:xfrm>
              <a:off x="4572000" y="5140919"/>
              <a:ext cx="647700" cy="369887"/>
            </a:xfrm>
            <a:prstGeom prst="rect">
              <a:avLst/>
            </a:prstGeom>
            <a:noFill/>
            <a:ln w="9525">
              <a:noFill/>
              <a:miter lim="800000"/>
              <a:headEnd/>
              <a:tailEnd/>
            </a:ln>
          </p:spPr>
          <p:txBody>
            <a:bodyPr>
              <a:spAutoFit/>
            </a:bodyPr>
            <a:lstStyle/>
            <a:p>
              <a:pPr algn="ctr"/>
              <a:r>
                <a:rPr lang="en-GB" dirty="0"/>
                <a:t>AD</a:t>
              </a:r>
              <a:r>
                <a:rPr lang="en-GB" sz="1600" dirty="0"/>
                <a:t>2</a:t>
              </a:r>
              <a:endParaRPr lang="en-US" sz="1600" dirty="0"/>
            </a:p>
          </p:txBody>
        </p:sp>
        <p:sp>
          <p:nvSpPr>
            <p:cNvPr id="30" name="TextBox 29"/>
            <p:cNvSpPr txBox="1">
              <a:spLocks noChangeArrowheads="1"/>
            </p:cNvSpPr>
            <p:nvPr/>
          </p:nvSpPr>
          <p:spPr bwMode="auto">
            <a:xfrm>
              <a:off x="6228556" y="4218459"/>
              <a:ext cx="647700" cy="369887"/>
            </a:xfrm>
            <a:prstGeom prst="rect">
              <a:avLst/>
            </a:prstGeom>
            <a:noFill/>
            <a:ln w="9525">
              <a:noFill/>
              <a:miter lim="800000"/>
              <a:headEnd/>
              <a:tailEnd/>
            </a:ln>
          </p:spPr>
          <p:txBody>
            <a:bodyPr>
              <a:spAutoFit/>
            </a:bodyPr>
            <a:lstStyle/>
            <a:p>
              <a:pPr algn="ctr"/>
              <a:r>
                <a:rPr lang="en-GB" dirty="0"/>
                <a:t>AD</a:t>
              </a:r>
              <a:r>
                <a:rPr lang="en-GB" sz="1600" dirty="0"/>
                <a:t>1</a:t>
              </a:r>
              <a:endParaRPr lang="en-US" sz="1600" dirty="0"/>
            </a:p>
          </p:txBody>
        </p:sp>
        <p:cxnSp>
          <p:nvCxnSpPr>
            <p:cNvPr id="36" name="Straight Connector 35"/>
            <p:cNvCxnSpPr/>
            <p:nvPr/>
          </p:nvCxnSpPr>
          <p:spPr>
            <a:xfrm flipV="1">
              <a:off x="4067944" y="3652242"/>
              <a:ext cx="1152128" cy="464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grpSp>
      <p:sp>
        <p:nvSpPr>
          <p:cNvPr id="44" name="TextBox 43"/>
          <p:cNvSpPr txBox="1"/>
          <p:nvPr/>
        </p:nvSpPr>
        <p:spPr>
          <a:xfrm>
            <a:off x="5940153" y="2649686"/>
            <a:ext cx="2952328" cy="923330"/>
          </a:xfrm>
          <a:prstGeom prst="rect">
            <a:avLst/>
          </a:prstGeom>
          <a:noFill/>
        </p:spPr>
        <p:txBody>
          <a:bodyPr wrap="square" rtlCol="0">
            <a:spAutoFit/>
          </a:bodyPr>
          <a:lstStyle/>
          <a:p>
            <a:r>
              <a:rPr lang="en-GB" dirty="0"/>
              <a:t>A </a:t>
            </a:r>
            <a:r>
              <a:rPr lang="en-GB" b="1" dirty="0">
                <a:solidFill>
                  <a:srgbClr val="0070C0"/>
                </a:solidFill>
              </a:rPr>
              <a:t>decrease</a:t>
            </a:r>
            <a:r>
              <a:rPr lang="en-GB" dirty="0"/>
              <a:t> in any of the components of AD will lead to a shift from </a:t>
            </a:r>
            <a:r>
              <a:rPr lang="en-GB" b="1" dirty="0">
                <a:solidFill>
                  <a:srgbClr val="0070C0"/>
                </a:solidFill>
              </a:rPr>
              <a:t>AD to AD</a:t>
            </a:r>
            <a:r>
              <a:rPr lang="en-GB" sz="1600" b="1" dirty="0">
                <a:solidFill>
                  <a:srgbClr val="0070C0"/>
                </a:solidFill>
              </a:rPr>
              <a:t>2</a:t>
            </a:r>
            <a:r>
              <a:rPr lang="en-GB" b="1" dirty="0">
                <a:solidFill>
                  <a:srgbClr val="0070C0"/>
                </a:solidFill>
              </a:rPr>
              <a:t>.</a:t>
            </a:r>
          </a:p>
        </p:txBody>
      </p:sp>
      <p:pic>
        <p:nvPicPr>
          <p:cNvPr id="3" name="Picture 2">
            <a:extLst>
              <a:ext uri="{FF2B5EF4-FFF2-40B4-BE49-F238E27FC236}">
                <a16:creationId xmlns:a16="http://schemas.microsoft.com/office/drawing/2014/main" id="{FF06A9B6-98CB-F857-2AE3-A2D5FB73D8FE}"/>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5" name="Picture 14">
            <a:extLst>
              <a:ext uri="{FF2B5EF4-FFF2-40B4-BE49-F238E27FC236}">
                <a16:creationId xmlns:a16="http://schemas.microsoft.com/office/drawing/2014/main" id="{B870FF26-0A0E-0844-214B-3217AFFAC237}"/>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6" name="Footer Placeholder 2">
            <a:extLst>
              <a:ext uri="{FF2B5EF4-FFF2-40B4-BE49-F238E27FC236}">
                <a16:creationId xmlns:a16="http://schemas.microsoft.com/office/drawing/2014/main" id="{1FBD14BE-7A97-2E7B-C600-F1D98BD7BFDB}"/>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53C3EDBF-EBE9-0675-B85F-5A6B69C4D847}"/>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47360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2000"/>
                                        <p:tgtEl>
                                          <p:spTgt spid="38"/>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20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4"/>
                                        </p:tgtEl>
                                        <p:attrNameLst>
                                          <p:attrName>style.visibility</p:attrName>
                                        </p:attrNameLst>
                                      </p:cBhvr>
                                      <p:to>
                                        <p:strVal val="visible"/>
                                      </p:to>
                                    </p:set>
                                    <p:animEffect transition="in" filter="fade">
                                      <p:cBhvr>
                                        <p:cTn id="16" dur="2000"/>
                                        <p:tgtEl>
                                          <p:spTgt spid="44"/>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fade">
                                      <p:cBhvr>
                                        <p:cTn id="20"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38" grpId="0"/>
      <p:bldP spid="4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9012" y="332656"/>
            <a:ext cx="6650140" cy="998984"/>
          </a:xfrm>
        </p:spPr>
        <p:txBody>
          <a:bodyPr>
            <a:normAutofit/>
          </a:bodyPr>
          <a:lstStyle/>
          <a:p>
            <a:pPr algn="r"/>
            <a:r>
              <a:rPr lang="en-GB" sz="2400" dirty="0"/>
              <a:t>The short-run Aggregate Supply curve</a:t>
            </a:r>
          </a:p>
        </p:txBody>
      </p:sp>
      <p:grpSp>
        <p:nvGrpSpPr>
          <p:cNvPr id="3" name="Group 2"/>
          <p:cNvGrpSpPr/>
          <p:nvPr/>
        </p:nvGrpSpPr>
        <p:grpSpPr>
          <a:xfrm>
            <a:off x="1813340" y="2008993"/>
            <a:ext cx="7074772" cy="4128110"/>
            <a:chOff x="881778" y="1981622"/>
            <a:chExt cx="7074772" cy="4128110"/>
          </a:xfrm>
        </p:grpSpPr>
        <p:cxnSp>
          <p:nvCxnSpPr>
            <p:cNvPr id="4" name="Straight Connector 3"/>
            <p:cNvCxnSpPr/>
            <p:nvPr/>
          </p:nvCxnSpPr>
          <p:spPr>
            <a:xfrm>
              <a:off x="1692275" y="2205038"/>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92275" y="5732463"/>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881778" y="1981622"/>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7" name="TextBox 6"/>
            <p:cNvSpPr txBox="1">
              <a:spLocks noChangeArrowheads="1"/>
            </p:cNvSpPr>
            <p:nvPr/>
          </p:nvSpPr>
          <p:spPr bwMode="auto">
            <a:xfrm>
              <a:off x="5435600" y="5735031"/>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8" name="TextBox 7"/>
            <p:cNvSpPr txBox="1">
              <a:spLocks noChangeArrowheads="1"/>
            </p:cNvSpPr>
            <p:nvPr/>
          </p:nvSpPr>
          <p:spPr bwMode="auto">
            <a:xfrm>
              <a:off x="5118654" y="2400878"/>
              <a:ext cx="1007740" cy="369332"/>
            </a:xfrm>
            <a:prstGeom prst="rect">
              <a:avLst/>
            </a:prstGeom>
            <a:noFill/>
            <a:ln w="9525">
              <a:noFill/>
              <a:miter lim="800000"/>
              <a:headEnd/>
              <a:tailEnd/>
            </a:ln>
          </p:spPr>
          <p:txBody>
            <a:bodyPr wrap="square">
              <a:spAutoFit/>
            </a:bodyPr>
            <a:lstStyle/>
            <a:p>
              <a:pPr algn="ctr"/>
              <a:r>
                <a:rPr lang="en-GB" dirty="0"/>
                <a:t>SRAS</a:t>
              </a:r>
              <a:endParaRPr lang="en-US" dirty="0"/>
            </a:p>
          </p:txBody>
        </p:sp>
        <p:cxnSp>
          <p:nvCxnSpPr>
            <p:cNvPr id="9" name="Straight Connector 8"/>
            <p:cNvCxnSpPr/>
            <p:nvPr/>
          </p:nvCxnSpPr>
          <p:spPr>
            <a:xfrm flipH="1">
              <a:off x="2699792" y="2636912"/>
              <a:ext cx="2592288" cy="223224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92275" y="3649663"/>
              <a:ext cx="23749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13" idx="0"/>
            </p:cNvCxnSpPr>
            <p:nvPr/>
          </p:nvCxnSpPr>
          <p:spPr>
            <a:xfrm>
              <a:off x="4067175" y="3649663"/>
              <a:ext cx="794" cy="209073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1187450" y="3511550"/>
              <a:ext cx="431800" cy="368300"/>
            </a:xfrm>
            <a:prstGeom prst="rect">
              <a:avLst/>
            </a:prstGeom>
            <a:noFill/>
            <a:ln w="9525">
              <a:noFill/>
              <a:miter lim="800000"/>
              <a:headEnd/>
              <a:tailEnd/>
            </a:ln>
          </p:spPr>
          <p:txBody>
            <a:bodyPr>
              <a:spAutoFit/>
            </a:bodyPr>
            <a:lstStyle/>
            <a:p>
              <a:pPr algn="ctr"/>
              <a:r>
                <a:rPr lang="en-GB"/>
                <a:t>P</a:t>
              </a:r>
              <a:endParaRPr lang="en-US"/>
            </a:p>
          </p:txBody>
        </p:sp>
        <p:sp>
          <p:nvSpPr>
            <p:cNvPr id="13" name="TextBox 12"/>
            <p:cNvSpPr txBox="1">
              <a:spLocks noChangeArrowheads="1"/>
            </p:cNvSpPr>
            <p:nvPr/>
          </p:nvSpPr>
          <p:spPr bwMode="auto">
            <a:xfrm>
              <a:off x="3635375" y="5740400"/>
              <a:ext cx="865188" cy="369332"/>
            </a:xfrm>
            <a:prstGeom prst="rect">
              <a:avLst/>
            </a:prstGeom>
            <a:noFill/>
            <a:ln w="9525">
              <a:noFill/>
              <a:miter lim="800000"/>
              <a:headEnd/>
              <a:tailEnd/>
            </a:ln>
          </p:spPr>
          <p:txBody>
            <a:bodyPr wrap="square">
              <a:spAutoFit/>
            </a:bodyPr>
            <a:lstStyle/>
            <a:p>
              <a:pPr algn="ctr"/>
              <a:r>
                <a:rPr lang="en-GB" dirty="0"/>
                <a:t>Y</a:t>
              </a:r>
              <a:endParaRPr lang="en-US" dirty="0"/>
            </a:p>
          </p:txBody>
        </p:sp>
      </p:grpSp>
      <p:sp>
        <p:nvSpPr>
          <p:cNvPr id="15" name="TextBox 14"/>
          <p:cNvSpPr txBox="1"/>
          <p:nvPr/>
        </p:nvSpPr>
        <p:spPr>
          <a:xfrm>
            <a:off x="6764237" y="1770744"/>
            <a:ext cx="2142399" cy="923330"/>
          </a:xfrm>
          <a:prstGeom prst="rect">
            <a:avLst/>
          </a:prstGeom>
          <a:noFill/>
        </p:spPr>
        <p:txBody>
          <a:bodyPr wrap="square" rtlCol="0">
            <a:spAutoFit/>
          </a:bodyPr>
          <a:lstStyle/>
          <a:p>
            <a:r>
              <a:rPr lang="en-GB" dirty="0"/>
              <a:t>Building diagrams:</a:t>
            </a:r>
          </a:p>
          <a:p>
            <a:pPr>
              <a:buFont typeface="Wingdings" pitchFamily="2" charset="2"/>
              <a:buChar char="ü"/>
            </a:pPr>
            <a:r>
              <a:rPr lang="en-GB" dirty="0"/>
              <a:t> Axis?</a:t>
            </a:r>
          </a:p>
          <a:p>
            <a:pPr>
              <a:buFont typeface="Wingdings" pitchFamily="2" charset="2"/>
              <a:buChar char="ü"/>
            </a:pPr>
            <a:r>
              <a:rPr lang="en-GB" dirty="0"/>
              <a:t> AS Curve?</a:t>
            </a:r>
          </a:p>
        </p:txBody>
      </p:sp>
      <p:pic>
        <p:nvPicPr>
          <p:cNvPr id="14" name="Picture 13">
            <a:extLst>
              <a:ext uri="{FF2B5EF4-FFF2-40B4-BE49-F238E27FC236}">
                <a16:creationId xmlns:a16="http://schemas.microsoft.com/office/drawing/2014/main" id="{ADB98AB1-938A-46ED-D807-C39B697F7F2D}"/>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6" name="Picture 15">
            <a:extLst>
              <a:ext uri="{FF2B5EF4-FFF2-40B4-BE49-F238E27FC236}">
                <a16:creationId xmlns:a16="http://schemas.microsoft.com/office/drawing/2014/main" id="{4747768D-46E1-2CED-18B8-B740AB08FF62}"/>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7" name="Footer Placeholder 2">
            <a:extLst>
              <a:ext uri="{FF2B5EF4-FFF2-40B4-BE49-F238E27FC236}">
                <a16:creationId xmlns:a16="http://schemas.microsoft.com/office/drawing/2014/main" id="{E4D19419-D583-C790-4851-158E7B64CC30}"/>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35EA00C1-42C3-D09D-A5C6-4535F18AC956}"/>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767887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55563"/>
            <a:ext cx="8229600" cy="1252538"/>
          </a:xfrm>
        </p:spPr>
        <p:txBody>
          <a:bodyPr>
            <a:normAutofit/>
          </a:bodyPr>
          <a:lstStyle/>
          <a:p>
            <a:pPr algn="r"/>
            <a:r>
              <a:rPr lang="en-GB" sz="2400" dirty="0"/>
              <a:t>Movements along the SRAS curve</a:t>
            </a:r>
          </a:p>
        </p:txBody>
      </p:sp>
      <p:cxnSp>
        <p:nvCxnSpPr>
          <p:cNvPr id="4" name="Straight Connector 3"/>
          <p:cNvCxnSpPr/>
          <p:nvPr/>
        </p:nvCxnSpPr>
        <p:spPr>
          <a:xfrm>
            <a:off x="1692275" y="2205038"/>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692275" y="5732463"/>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881778" y="1981622"/>
            <a:ext cx="863600" cy="646113"/>
          </a:xfrm>
          <a:prstGeom prst="rect">
            <a:avLst/>
          </a:prstGeom>
          <a:noFill/>
          <a:ln w="9525">
            <a:noFill/>
            <a:miter lim="800000"/>
            <a:headEnd/>
            <a:tailEnd/>
          </a:ln>
        </p:spPr>
        <p:txBody>
          <a:bodyPr>
            <a:spAutoFit/>
          </a:bodyPr>
          <a:lstStyle/>
          <a:p>
            <a:pPr algn="ctr"/>
            <a:r>
              <a:rPr lang="en-GB" dirty="0"/>
              <a:t>Price Level</a:t>
            </a:r>
            <a:endParaRPr lang="en-US" dirty="0"/>
          </a:p>
        </p:txBody>
      </p:sp>
      <p:sp>
        <p:nvSpPr>
          <p:cNvPr id="7" name="TextBox 6"/>
          <p:cNvSpPr txBox="1">
            <a:spLocks noChangeArrowheads="1"/>
          </p:cNvSpPr>
          <p:nvPr/>
        </p:nvSpPr>
        <p:spPr bwMode="auto">
          <a:xfrm>
            <a:off x="5435600" y="5735031"/>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8" name="TextBox 7"/>
          <p:cNvSpPr txBox="1">
            <a:spLocks noChangeArrowheads="1"/>
          </p:cNvSpPr>
          <p:nvPr/>
        </p:nvSpPr>
        <p:spPr bwMode="auto">
          <a:xfrm>
            <a:off x="5087122" y="2357824"/>
            <a:ext cx="1080120" cy="369332"/>
          </a:xfrm>
          <a:prstGeom prst="rect">
            <a:avLst/>
          </a:prstGeom>
          <a:noFill/>
          <a:ln w="9525">
            <a:noFill/>
            <a:miter lim="800000"/>
            <a:headEnd/>
            <a:tailEnd/>
          </a:ln>
        </p:spPr>
        <p:txBody>
          <a:bodyPr wrap="square">
            <a:spAutoFit/>
          </a:bodyPr>
          <a:lstStyle/>
          <a:p>
            <a:pPr algn="ctr"/>
            <a:r>
              <a:rPr lang="en-GB" dirty="0"/>
              <a:t>SRAS</a:t>
            </a:r>
            <a:endParaRPr lang="en-US" dirty="0"/>
          </a:p>
        </p:txBody>
      </p:sp>
      <p:cxnSp>
        <p:nvCxnSpPr>
          <p:cNvPr id="9" name="Straight Connector 8"/>
          <p:cNvCxnSpPr/>
          <p:nvPr/>
        </p:nvCxnSpPr>
        <p:spPr>
          <a:xfrm flipH="1">
            <a:off x="2555776" y="2564904"/>
            <a:ext cx="2736304" cy="244827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92275" y="3649663"/>
            <a:ext cx="23749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067944" y="3645024"/>
            <a:ext cx="0" cy="2088232"/>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a:spLocks noChangeArrowheads="1"/>
          </p:cNvSpPr>
          <p:nvPr/>
        </p:nvSpPr>
        <p:spPr bwMode="auto">
          <a:xfrm>
            <a:off x="1187450" y="3511550"/>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13" name="TextBox 12"/>
          <p:cNvSpPr txBox="1">
            <a:spLocks noChangeArrowheads="1"/>
          </p:cNvSpPr>
          <p:nvPr/>
        </p:nvSpPr>
        <p:spPr bwMode="auto">
          <a:xfrm>
            <a:off x="3635375" y="5795972"/>
            <a:ext cx="865188" cy="369332"/>
          </a:xfrm>
          <a:prstGeom prst="rect">
            <a:avLst/>
          </a:prstGeom>
          <a:noFill/>
          <a:ln w="9525">
            <a:noFill/>
            <a:miter lim="800000"/>
            <a:headEnd/>
            <a:tailEnd/>
          </a:ln>
        </p:spPr>
        <p:txBody>
          <a:bodyPr wrap="square">
            <a:spAutoFit/>
          </a:bodyPr>
          <a:lstStyle/>
          <a:p>
            <a:pPr algn="ctr"/>
            <a:r>
              <a:rPr lang="en-GB" dirty="0"/>
              <a:t>Y</a:t>
            </a:r>
            <a:endParaRPr lang="en-US" dirty="0"/>
          </a:p>
        </p:txBody>
      </p:sp>
      <p:cxnSp>
        <p:nvCxnSpPr>
          <p:cNvPr id="14" name="Straight Connector 13"/>
          <p:cNvCxnSpPr/>
          <p:nvPr/>
        </p:nvCxnSpPr>
        <p:spPr>
          <a:xfrm>
            <a:off x="1691680" y="2852936"/>
            <a:ext cx="32940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691680" y="4509120"/>
            <a:ext cx="144016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125018" y="4509120"/>
            <a:ext cx="0" cy="122413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981460" y="2852936"/>
            <a:ext cx="0" cy="288032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a:spLocks noChangeArrowheads="1"/>
          </p:cNvSpPr>
          <p:nvPr/>
        </p:nvSpPr>
        <p:spPr bwMode="auto">
          <a:xfrm>
            <a:off x="971426" y="4359866"/>
            <a:ext cx="863848" cy="368300"/>
          </a:xfrm>
          <a:prstGeom prst="rect">
            <a:avLst/>
          </a:prstGeom>
          <a:noFill/>
          <a:ln w="9525">
            <a:noFill/>
            <a:miter lim="800000"/>
            <a:headEnd/>
            <a:tailEnd/>
          </a:ln>
        </p:spPr>
        <p:txBody>
          <a:bodyPr wrap="square">
            <a:spAutoFit/>
          </a:bodyPr>
          <a:lstStyle/>
          <a:p>
            <a:pPr algn="ctr"/>
            <a:r>
              <a:rPr lang="en-GB" dirty="0"/>
              <a:t>P</a:t>
            </a:r>
            <a:r>
              <a:rPr lang="en-GB" sz="1600" dirty="0"/>
              <a:t>2</a:t>
            </a:r>
            <a:endParaRPr lang="en-US" sz="1600" dirty="0"/>
          </a:p>
        </p:txBody>
      </p:sp>
      <p:sp>
        <p:nvSpPr>
          <p:cNvPr id="24" name="TextBox 23"/>
          <p:cNvSpPr txBox="1">
            <a:spLocks noChangeArrowheads="1"/>
          </p:cNvSpPr>
          <p:nvPr/>
        </p:nvSpPr>
        <p:spPr bwMode="auto">
          <a:xfrm>
            <a:off x="1034527" y="2668786"/>
            <a:ext cx="737646" cy="368300"/>
          </a:xfrm>
          <a:prstGeom prst="rect">
            <a:avLst/>
          </a:prstGeom>
          <a:noFill/>
          <a:ln w="9525">
            <a:noFill/>
            <a:miter lim="800000"/>
            <a:headEnd/>
            <a:tailEnd/>
          </a:ln>
        </p:spPr>
        <p:txBody>
          <a:bodyPr wrap="square">
            <a:spAutoFit/>
          </a:bodyPr>
          <a:lstStyle/>
          <a:p>
            <a:pPr algn="ctr"/>
            <a:r>
              <a:rPr lang="en-GB" dirty="0"/>
              <a:t>P</a:t>
            </a:r>
            <a:r>
              <a:rPr lang="en-GB" sz="1600" dirty="0"/>
              <a:t>1</a:t>
            </a:r>
            <a:endParaRPr lang="en-US" sz="1600" dirty="0"/>
          </a:p>
        </p:txBody>
      </p:sp>
      <p:sp>
        <p:nvSpPr>
          <p:cNvPr id="25" name="TextBox 24"/>
          <p:cNvSpPr txBox="1">
            <a:spLocks noChangeArrowheads="1"/>
          </p:cNvSpPr>
          <p:nvPr/>
        </p:nvSpPr>
        <p:spPr bwMode="auto">
          <a:xfrm>
            <a:off x="2708736" y="5780206"/>
            <a:ext cx="865188" cy="369332"/>
          </a:xfrm>
          <a:prstGeom prst="rect">
            <a:avLst/>
          </a:prstGeom>
          <a:noFill/>
          <a:ln w="9525">
            <a:noFill/>
            <a:miter lim="800000"/>
            <a:headEnd/>
            <a:tailEnd/>
          </a:ln>
        </p:spPr>
        <p:txBody>
          <a:bodyPr wrap="square">
            <a:spAutoFit/>
          </a:bodyPr>
          <a:lstStyle/>
          <a:p>
            <a:pPr algn="ctr"/>
            <a:r>
              <a:rPr lang="en-GB" dirty="0"/>
              <a:t>Y</a:t>
            </a:r>
            <a:r>
              <a:rPr lang="en-GB" sz="1600" dirty="0"/>
              <a:t>2</a:t>
            </a:r>
            <a:endParaRPr lang="en-US" sz="1600" dirty="0"/>
          </a:p>
        </p:txBody>
      </p:sp>
      <p:sp>
        <p:nvSpPr>
          <p:cNvPr id="26" name="TextBox 25"/>
          <p:cNvSpPr txBox="1">
            <a:spLocks noChangeArrowheads="1"/>
          </p:cNvSpPr>
          <p:nvPr/>
        </p:nvSpPr>
        <p:spPr bwMode="auto">
          <a:xfrm>
            <a:off x="4535768" y="5780206"/>
            <a:ext cx="865188" cy="369332"/>
          </a:xfrm>
          <a:prstGeom prst="rect">
            <a:avLst/>
          </a:prstGeom>
          <a:noFill/>
          <a:ln w="9525">
            <a:noFill/>
            <a:miter lim="800000"/>
            <a:headEnd/>
            <a:tailEnd/>
          </a:ln>
        </p:spPr>
        <p:txBody>
          <a:bodyPr wrap="square">
            <a:spAutoFit/>
          </a:bodyPr>
          <a:lstStyle/>
          <a:p>
            <a:pPr algn="ctr"/>
            <a:r>
              <a:rPr lang="en-GB" dirty="0"/>
              <a:t>Y</a:t>
            </a:r>
            <a:r>
              <a:rPr lang="en-GB" sz="1600" dirty="0"/>
              <a:t>1</a:t>
            </a:r>
            <a:endParaRPr lang="en-US" sz="1600" dirty="0"/>
          </a:p>
        </p:txBody>
      </p:sp>
      <p:cxnSp>
        <p:nvCxnSpPr>
          <p:cNvPr id="34" name="Straight Arrow Connector 33"/>
          <p:cNvCxnSpPr/>
          <p:nvPr/>
        </p:nvCxnSpPr>
        <p:spPr>
          <a:xfrm flipV="1">
            <a:off x="3865564" y="2909178"/>
            <a:ext cx="720080" cy="64807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2915816" y="3789040"/>
            <a:ext cx="720080" cy="64807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907729" y="1057325"/>
            <a:ext cx="4464496" cy="646331"/>
          </a:xfrm>
          <a:prstGeom prst="rect">
            <a:avLst/>
          </a:prstGeom>
          <a:noFill/>
        </p:spPr>
        <p:txBody>
          <a:bodyPr wrap="square" rtlCol="0">
            <a:spAutoFit/>
          </a:bodyPr>
          <a:lstStyle/>
          <a:p>
            <a:r>
              <a:rPr lang="en-GB" dirty="0"/>
              <a:t>A rise in the price level leads to an </a:t>
            </a:r>
            <a:r>
              <a:rPr lang="en-GB" b="1" dirty="0">
                <a:solidFill>
                  <a:srgbClr val="00B0F0"/>
                </a:solidFill>
              </a:rPr>
              <a:t>expansion</a:t>
            </a:r>
            <a:r>
              <a:rPr lang="en-GB" b="1" i="1" dirty="0"/>
              <a:t> </a:t>
            </a:r>
            <a:r>
              <a:rPr lang="en-GB" dirty="0"/>
              <a:t>in short-run aggregate supply .</a:t>
            </a:r>
          </a:p>
        </p:txBody>
      </p:sp>
      <p:sp>
        <p:nvSpPr>
          <p:cNvPr id="39" name="TextBox 38"/>
          <p:cNvSpPr txBox="1"/>
          <p:nvPr/>
        </p:nvSpPr>
        <p:spPr>
          <a:xfrm>
            <a:off x="5940152" y="4385845"/>
            <a:ext cx="3024336" cy="923330"/>
          </a:xfrm>
          <a:prstGeom prst="rect">
            <a:avLst/>
          </a:prstGeom>
          <a:noFill/>
        </p:spPr>
        <p:txBody>
          <a:bodyPr wrap="square" rtlCol="0">
            <a:spAutoFit/>
          </a:bodyPr>
          <a:lstStyle/>
          <a:p>
            <a:r>
              <a:rPr lang="en-GB" dirty="0"/>
              <a:t>A fall in the price level leads to a </a:t>
            </a:r>
            <a:r>
              <a:rPr lang="en-GB" b="1" dirty="0">
                <a:solidFill>
                  <a:srgbClr val="00B0F0"/>
                </a:solidFill>
              </a:rPr>
              <a:t>contraction</a:t>
            </a:r>
            <a:r>
              <a:rPr lang="en-GB" b="1" i="1" dirty="0"/>
              <a:t> </a:t>
            </a:r>
            <a:r>
              <a:rPr lang="en-GB" dirty="0"/>
              <a:t>in short-run aggregate supply.</a:t>
            </a:r>
          </a:p>
        </p:txBody>
      </p:sp>
      <p:sp>
        <p:nvSpPr>
          <p:cNvPr id="41" name="TextBox 40"/>
          <p:cNvSpPr txBox="1"/>
          <p:nvPr/>
        </p:nvSpPr>
        <p:spPr>
          <a:xfrm>
            <a:off x="5940152" y="1703656"/>
            <a:ext cx="3213307" cy="2585323"/>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t>Changes in aggregate demand lead to movements along the SRAS curve e.g. if AD increases, firms will hire more labour and make resources work harder in order to boost supply as they see an opportunity to increase profits.</a:t>
            </a:r>
          </a:p>
        </p:txBody>
      </p:sp>
      <p:pic>
        <p:nvPicPr>
          <p:cNvPr id="3" name="Picture 2">
            <a:extLst>
              <a:ext uri="{FF2B5EF4-FFF2-40B4-BE49-F238E27FC236}">
                <a16:creationId xmlns:a16="http://schemas.microsoft.com/office/drawing/2014/main" id="{C749EDDC-5573-5AD5-F557-9E371B5643BD}"/>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15" name="Picture 14">
            <a:extLst>
              <a:ext uri="{FF2B5EF4-FFF2-40B4-BE49-F238E27FC236}">
                <a16:creationId xmlns:a16="http://schemas.microsoft.com/office/drawing/2014/main" id="{7DCFAD77-A191-14A4-4788-15B270C22F88}"/>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19" name="Footer Placeholder 2">
            <a:extLst>
              <a:ext uri="{FF2B5EF4-FFF2-40B4-BE49-F238E27FC236}">
                <a16:creationId xmlns:a16="http://schemas.microsoft.com/office/drawing/2014/main" id="{47F91B5F-3D1E-F364-0A8B-90CE5F88EF0A}"/>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99002DEC-45BD-8ABD-2DD9-3B4588735E59}"/>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13036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1000"/>
                                        <p:tgtEl>
                                          <p:spTgt spid="2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1000"/>
                                        <p:tgtEl>
                                          <p:spTgt spid="14"/>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up)">
                                      <p:cBhvr>
                                        <p:cTn id="15" dur="1000"/>
                                        <p:tgtEl>
                                          <p:spTgt spid="18"/>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1000"/>
                                        <p:tgtEl>
                                          <p:spTgt spid="2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wipe(down)">
                                      <p:cBhvr>
                                        <p:cTn id="24" dur="1000"/>
                                        <p:tgtEl>
                                          <p:spTgt spid="3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20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childTnLst>
                                </p:cTn>
                              </p:par>
                            </p:childTnLst>
                          </p:cTn>
                        </p:par>
                        <p:par>
                          <p:cTn id="33" fill="hold">
                            <p:stCondLst>
                              <p:cond delay="1000"/>
                            </p:stCondLst>
                            <p:childTnLst>
                              <p:par>
                                <p:cTn id="34" presetID="22" presetClass="entr" presetSubtype="8" fill="hold"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left)">
                                      <p:cBhvr>
                                        <p:cTn id="36" dur="1000"/>
                                        <p:tgtEl>
                                          <p:spTgt spid="16"/>
                                        </p:tgtEl>
                                      </p:cBhvr>
                                    </p:animEffect>
                                  </p:childTnLst>
                                </p:cTn>
                              </p:par>
                            </p:childTnLst>
                          </p:cTn>
                        </p:par>
                        <p:par>
                          <p:cTn id="37" fill="hold">
                            <p:stCondLst>
                              <p:cond delay="2000"/>
                            </p:stCondLst>
                            <p:childTnLst>
                              <p:par>
                                <p:cTn id="38" presetID="22" presetClass="entr" presetSubtype="1"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wipe(up)">
                                      <p:cBhvr>
                                        <p:cTn id="40" dur="1000"/>
                                        <p:tgtEl>
                                          <p:spTgt spid="17"/>
                                        </p:tgtEl>
                                      </p:cBhvr>
                                    </p:animEffect>
                                  </p:childTnLst>
                                </p:cTn>
                              </p:par>
                            </p:childTnLst>
                          </p:cTn>
                        </p:par>
                        <p:par>
                          <p:cTn id="41" fill="hold">
                            <p:stCondLst>
                              <p:cond delay="3000"/>
                            </p:stCondLst>
                            <p:childTnLst>
                              <p:par>
                                <p:cTn id="42" presetID="10" presetClass="entr" presetSubtype="0"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fade">
                                      <p:cBhvr>
                                        <p:cTn id="44" dur="1000"/>
                                        <p:tgtEl>
                                          <p:spTgt spid="2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nodeType="clickEffect">
                                  <p:stCondLst>
                                    <p:cond delay="0"/>
                                  </p:stCondLst>
                                  <p:childTnLst>
                                    <p:set>
                                      <p:cBhvr>
                                        <p:cTn id="48" dur="1" fill="hold">
                                          <p:stCondLst>
                                            <p:cond delay="0"/>
                                          </p:stCondLst>
                                        </p:cTn>
                                        <p:tgtEl>
                                          <p:spTgt spid="35"/>
                                        </p:tgtEl>
                                        <p:attrNameLst>
                                          <p:attrName>style.visibility</p:attrName>
                                        </p:attrNameLst>
                                      </p:cBhvr>
                                      <p:to>
                                        <p:strVal val="visible"/>
                                      </p:to>
                                    </p:set>
                                    <p:animEffect transition="in" filter="wipe(right)">
                                      <p:cBhvr>
                                        <p:cTn id="49" dur="1000"/>
                                        <p:tgtEl>
                                          <p:spTgt spid="35"/>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2000"/>
                                        <p:tgtEl>
                                          <p:spTgt spid="3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38" grpId="0"/>
      <p:bldP spid="39" grpId="0"/>
      <p:bldP spid="4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F4032C13F49FB47BF5EE4A5A6BF83A0" ma:contentTypeVersion="4" ma:contentTypeDescription="Create a new document." ma:contentTypeScope="" ma:versionID="627ce39c4e419775df0982b0470750b4">
  <xsd:schema xmlns:xsd="http://www.w3.org/2001/XMLSchema" xmlns:xs="http://www.w3.org/2001/XMLSchema" xmlns:p="http://schemas.microsoft.com/office/2006/metadata/properties" xmlns:ns2="52c89d63-6a20-4f5c-977c-79d31da25a80" targetNamespace="http://schemas.microsoft.com/office/2006/metadata/properties" ma:root="true" ma:fieldsID="9962f4622fd55fda8fa6f4dc93429848" ns2:_="">
    <xsd:import namespace="52c89d63-6a20-4f5c-977c-79d31da25a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89d63-6a20-4f5c-977c-79d31da2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A7CA98B-67ED-4377-A92F-59BCBDC1D0D9}">
  <ds:schemaRefs>
    <ds:schemaRef ds:uri="http://schemas.microsoft.com/sharepoint/v3/contenttype/forms"/>
  </ds:schemaRefs>
</ds:datastoreItem>
</file>

<file path=customXml/itemProps2.xml><?xml version="1.0" encoding="utf-8"?>
<ds:datastoreItem xmlns:ds="http://schemas.openxmlformats.org/officeDocument/2006/customXml" ds:itemID="{EA76E108-D50A-4372-9E79-C025B1B3CA3C}">
  <ds:schemaRefs>
    <ds:schemaRef ds:uri="http://schemas.microsoft.com/office/2006/metadata/contentType"/>
    <ds:schemaRef ds:uri="http://schemas.microsoft.com/office/2006/metadata/properties/metaAttributes"/>
    <ds:schemaRef ds:uri="http://www.w3.org/2000/xmlns/"/>
    <ds:schemaRef ds:uri="http://www.w3.org/2001/XMLSchema"/>
    <ds:schemaRef ds:uri="52c89d63-6a20-4f5c-977c-79d31da25a80"/>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A16AD7-B278-47F7-8CDC-3905F81DFF68}">
  <ds:schemaRefs>
    <ds:schemaRef ds:uri="http://schemas.microsoft.com/office/2006/metadata/properties"/>
    <ds:schemaRef ds:uri="http://www.w3.org/2000/xmln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2533</TotalTime>
  <Words>4149</Words>
  <Application>Microsoft Office PowerPoint</Application>
  <PresentationFormat>On-screen Show (4:3)</PresentationFormat>
  <Paragraphs>525</Paragraphs>
  <Slides>43</Slides>
  <Notes>31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Calibri</vt:lpstr>
      <vt:lpstr>Calibri Light</vt:lpstr>
      <vt:lpstr>Cambria Math</vt:lpstr>
      <vt:lpstr>gg sans</vt:lpstr>
      <vt:lpstr>Helvetica Neue Medium</vt:lpstr>
      <vt:lpstr>Times New Roman</vt:lpstr>
      <vt:lpstr>Wingdings</vt:lpstr>
      <vt:lpstr>1_Office Theme</vt:lpstr>
      <vt:lpstr>4.4.1 The AD/AS model </vt:lpstr>
      <vt:lpstr>Recall</vt:lpstr>
      <vt:lpstr>Lesson Objectives</vt:lpstr>
      <vt:lpstr>The Aggregate Demand curve</vt:lpstr>
      <vt:lpstr>Changes in Aggregate Demand (AD)</vt:lpstr>
      <vt:lpstr>Movements along the AD curve</vt:lpstr>
      <vt:lpstr>Changes in Aggregate Demand (AD)</vt:lpstr>
      <vt:lpstr>The short-run Aggregate Supply curve</vt:lpstr>
      <vt:lpstr>Movements along the SRAS curve</vt:lpstr>
      <vt:lpstr>Shifts of the SRAS curve</vt:lpstr>
      <vt:lpstr>The long-run aggregate supply curve:  full capacity output</vt:lpstr>
      <vt:lpstr>Factors affecting LRAS</vt:lpstr>
      <vt:lpstr>Factors Affecting LRAS (2) </vt:lpstr>
      <vt:lpstr>Shifts of the LRAS curve</vt:lpstr>
      <vt:lpstr>PowerPoint Presentation</vt:lpstr>
      <vt:lpstr>Recall</vt:lpstr>
      <vt:lpstr> The Keynesian AS Curve </vt:lpstr>
      <vt:lpstr>Task</vt:lpstr>
      <vt:lpstr>The Keynesian AS Diagram </vt:lpstr>
      <vt:lpstr>Shifts in the Keynesian LRAS Curve</vt:lpstr>
      <vt:lpstr>Which LRAS Curve Should You Use? </vt:lpstr>
      <vt:lpstr>Multiple choice 1</vt:lpstr>
      <vt:lpstr>Multiple choice 2</vt:lpstr>
      <vt:lpstr>Keynesian long-run equilibrium </vt:lpstr>
      <vt:lpstr>Equilibrium real national output</vt:lpstr>
      <vt:lpstr>Keynesian long-run shifts example </vt:lpstr>
      <vt:lpstr>Keynesian long-run shifts example continued </vt:lpstr>
      <vt:lpstr>Keynesian long-run shifts example continued </vt:lpstr>
      <vt:lpstr>Keynesian long-run shifts example</vt:lpstr>
      <vt:lpstr>Task</vt:lpstr>
      <vt:lpstr>Multiplier</vt:lpstr>
      <vt:lpstr>Learning Objectives</vt:lpstr>
      <vt:lpstr>Recall</vt:lpstr>
      <vt:lpstr>Starter</vt:lpstr>
      <vt:lpstr>The multiplier (1) </vt:lpstr>
      <vt:lpstr> The multiplier (2) </vt:lpstr>
      <vt:lpstr>Task</vt:lpstr>
      <vt:lpstr> Calculating the multiplier </vt:lpstr>
      <vt:lpstr> The negative multiplier </vt:lpstr>
      <vt:lpstr> Factors affecting the size of the multiplier </vt:lpstr>
      <vt:lpstr>Task</vt:lpstr>
      <vt:lpstr>How the AD/AS model sheds light on the economy as a whole</vt:lpstr>
      <vt:lpstr>Plenary</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Chezka Mae Madrona</cp:lastModifiedBy>
  <cp:revision>498</cp:revision>
  <dcterms:created xsi:type="dcterms:W3CDTF">2009-08-01T13:37:35Z</dcterms:created>
  <dcterms:modified xsi:type="dcterms:W3CDTF">2025-03-18T11:46:51Z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0x0101002F4032C13F49FB47BF5EE4A5A6BF83A0</vt:lpwstr>
  </property>
</Properties>
</file>