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30"/>
  </p:notesMasterIdLst>
  <p:handoutMasterIdLst>
    <p:handoutMasterId r:id="rId31"/>
  </p:handoutMasterIdLst>
  <p:sldIdLst>
    <p:sldId id="256" r:id="rId5"/>
    <p:sldId id="305" r:id="rId6"/>
    <p:sldId id="307" r:id="rId7"/>
    <p:sldId id="257" r:id="rId8"/>
    <p:sldId id="306" r:id="rId9"/>
    <p:sldId id="261" r:id="rId10"/>
    <p:sldId id="263" r:id="rId11"/>
    <p:sldId id="262" r:id="rId12"/>
    <p:sldId id="264" r:id="rId13"/>
    <p:sldId id="266" r:id="rId14"/>
    <p:sldId id="285" r:id="rId15"/>
    <p:sldId id="302" r:id="rId16"/>
    <p:sldId id="286" r:id="rId17"/>
    <p:sldId id="287" r:id="rId18"/>
    <p:sldId id="293" r:id="rId19"/>
    <p:sldId id="294" r:id="rId20"/>
    <p:sldId id="296" r:id="rId21"/>
    <p:sldId id="304" r:id="rId22"/>
    <p:sldId id="297" r:id="rId23"/>
    <p:sldId id="301" r:id="rId24"/>
    <p:sldId id="267" r:id="rId25"/>
    <p:sldId id="268" r:id="rId26"/>
    <p:sldId id="303" r:id="rId27"/>
    <p:sldId id="299" r:id="rId28"/>
    <p:sldId id="30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F05E7A-8A75-4EAD-984F-B8C22C2EDB80}" v="7" dt="2023-12-05T17:56:33.6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58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64F05E7A-8A75-4EAD-984F-B8C22C2EDB80}"/>
    <pc:docChg chg="custSel modSld">
      <pc:chgData name="Max Thrilling" userId="1a0901c82f0d6655" providerId="LiveId" clId="{64F05E7A-8A75-4EAD-984F-B8C22C2EDB80}" dt="2023-12-05T17:57:07.881" v="79" actId="33524"/>
      <pc:docMkLst>
        <pc:docMk/>
      </pc:docMkLst>
      <pc:sldChg chg="addSp delSp modSp mod">
        <pc:chgData name="Max Thrilling" userId="1a0901c82f0d6655" providerId="LiveId" clId="{64F05E7A-8A75-4EAD-984F-B8C22C2EDB80}" dt="2023-12-05T17:54:55.744" v="71" actId="14100"/>
        <pc:sldMkLst>
          <pc:docMk/>
          <pc:sldMk cId="2748933942" sldId="287"/>
        </pc:sldMkLst>
        <pc:spChg chg="add mod">
          <ac:chgData name="Max Thrilling" userId="1a0901c82f0d6655" providerId="LiveId" clId="{64F05E7A-8A75-4EAD-984F-B8C22C2EDB80}" dt="2023-12-05T17:54:55.744" v="71" actId="14100"/>
          <ac:spMkLst>
            <pc:docMk/>
            <pc:sldMk cId="2748933942" sldId="287"/>
            <ac:spMk id="3" creationId="{C335CE4E-25DC-0CE5-779C-CFFDCE488692}"/>
          </ac:spMkLst>
        </pc:spChg>
        <pc:spChg chg="add del mod">
          <ac:chgData name="Max Thrilling" userId="1a0901c82f0d6655" providerId="LiveId" clId="{64F05E7A-8A75-4EAD-984F-B8C22C2EDB80}" dt="2023-12-05T17:52:10.886" v="12" actId="478"/>
          <ac:spMkLst>
            <pc:docMk/>
            <pc:sldMk cId="2748933942" sldId="287"/>
            <ac:spMk id="4" creationId="{DF7EC9F8-DB4B-756C-F7C5-A7B3AB4E23D9}"/>
          </ac:spMkLst>
        </pc:spChg>
        <pc:spChg chg="del mod">
          <ac:chgData name="Max Thrilling" userId="1a0901c82f0d6655" providerId="LiveId" clId="{64F05E7A-8A75-4EAD-984F-B8C22C2EDB80}" dt="2023-12-05T17:53:20.271" v="56" actId="478"/>
          <ac:spMkLst>
            <pc:docMk/>
            <pc:sldMk cId="2748933942" sldId="287"/>
            <ac:spMk id="5" creationId="{00000000-0000-0000-0000-000000000000}"/>
          </ac:spMkLst>
        </pc:spChg>
        <pc:spChg chg="mod">
          <ac:chgData name="Max Thrilling" userId="1a0901c82f0d6655" providerId="LiveId" clId="{64F05E7A-8A75-4EAD-984F-B8C22C2EDB80}" dt="2023-12-05T17:51:17.459" v="0" actId="1076"/>
          <ac:spMkLst>
            <pc:docMk/>
            <pc:sldMk cId="2748933942" sldId="287"/>
            <ac:spMk id="9" creationId="{00000000-0000-0000-0000-000000000000}"/>
          </ac:spMkLst>
        </pc:spChg>
        <pc:spChg chg="mod">
          <ac:chgData name="Max Thrilling" userId="1a0901c82f0d6655" providerId="LiveId" clId="{64F05E7A-8A75-4EAD-984F-B8C22C2EDB80}" dt="2023-12-05T17:51:17.459" v="0" actId="1076"/>
          <ac:spMkLst>
            <pc:docMk/>
            <pc:sldMk cId="2748933942" sldId="287"/>
            <ac:spMk id="10" creationId="{00000000-0000-0000-0000-000000000000}"/>
          </ac:spMkLst>
        </pc:spChg>
        <pc:spChg chg="mod">
          <ac:chgData name="Max Thrilling" userId="1a0901c82f0d6655" providerId="LiveId" clId="{64F05E7A-8A75-4EAD-984F-B8C22C2EDB80}" dt="2023-12-05T17:51:17.459" v="0" actId="1076"/>
          <ac:spMkLst>
            <pc:docMk/>
            <pc:sldMk cId="2748933942" sldId="287"/>
            <ac:spMk id="11" creationId="{00000000-0000-0000-0000-000000000000}"/>
          </ac:spMkLst>
        </pc:spChg>
        <pc:spChg chg="mod">
          <ac:chgData name="Max Thrilling" userId="1a0901c82f0d6655" providerId="LiveId" clId="{64F05E7A-8A75-4EAD-984F-B8C22C2EDB80}" dt="2023-12-05T17:51:17.459" v="0" actId="1076"/>
          <ac:spMkLst>
            <pc:docMk/>
            <pc:sldMk cId="2748933942" sldId="287"/>
            <ac:spMk id="15" creationId="{00000000-0000-0000-0000-000000000000}"/>
          </ac:spMkLst>
        </pc:spChg>
        <pc:spChg chg="mod">
          <ac:chgData name="Max Thrilling" userId="1a0901c82f0d6655" providerId="LiveId" clId="{64F05E7A-8A75-4EAD-984F-B8C22C2EDB80}" dt="2023-12-05T17:51:17.459" v="0" actId="1076"/>
          <ac:spMkLst>
            <pc:docMk/>
            <pc:sldMk cId="2748933942" sldId="287"/>
            <ac:spMk id="16" creationId="{00000000-0000-0000-0000-000000000000}"/>
          </ac:spMkLst>
        </pc:spChg>
        <pc:spChg chg="mod">
          <ac:chgData name="Max Thrilling" userId="1a0901c82f0d6655" providerId="LiveId" clId="{64F05E7A-8A75-4EAD-984F-B8C22C2EDB80}" dt="2023-12-05T17:51:17.459" v="0" actId="1076"/>
          <ac:spMkLst>
            <pc:docMk/>
            <pc:sldMk cId="2748933942" sldId="287"/>
            <ac:spMk id="18" creationId="{00000000-0000-0000-0000-000000000000}"/>
          </ac:spMkLst>
        </pc:spChg>
        <pc:spChg chg="mod">
          <ac:chgData name="Max Thrilling" userId="1a0901c82f0d6655" providerId="LiveId" clId="{64F05E7A-8A75-4EAD-984F-B8C22C2EDB80}" dt="2023-12-05T17:53:40.792" v="60" actId="403"/>
          <ac:spMkLst>
            <pc:docMk/>
            <pc:sldMk cId="2748933942" sldId="287"/>
            <ac:spMk id="19" creationId="{00000000-0000-0000-0000-000000000000}"/>
          </ac:spMkLst>
        </pc:spChg>
        <pc:spChg chg="mod">
          <ac:chgData name="Max Thrilling" userId="1a0901c82f0d6655" providerId="LiveId" clId="{64F05E7A-8A75-4EAD-984F-B8C22C2EDB80}" dt="2023-12-05T17:51:17.459" v="0" actId="1076"/>
          <ac:spMkLst>
            <pc:docMk/>
            <pc:sldMk cId="2748933942" sldId="287"/>
            <ac:spMk id="21" creationId="{00000000-0000-0000-0000-000000000000}"/>
          </ac:spMkLst>
        </pc:spChg>
        <pc:spChg chg="add mod ord">
          <ac:chgData name="Max Thrilling" userId="1a0901c82f0d6655" providerId="LiveId" clId="{64F05E7A-8A75-4EAD-984F-B8C22C2EDB80}" dt="2023-12-05T17:54:24.576" v="65" actId="207"/>
          <ac:spMkLst>
            <pc:docMk/>
            <pc:sldMk cId="2748933942" sldId="287"/>
            <ac:spMk id="22" creationId="{A756EDEE-0527-5ABA-698A-C65AB2E45068}"/>
          </ac:spMkLst>
        </pc:spChg>
        <pc:spChg chg="add mod ord">
          <ac:chgData name="Max Thrilling" userId="1a0901c82f0d6655" providerId="LiveId" clId="{64F05E7A-8A75-4EAD-984F-B8C22C2EDB80}" dt="2023-12-05T17:54:43.611" v="69" actId="207"/>
          <ac:spMkLst>
            <pc:docMk/>
            <pc:sldMk cId="2748933942" sldId="287"/>
            <ac:spMk id="23" creationId="{71E38A8F-558E-B7F2-8DAF-CB94D8A1E4E4}"/>
          </ac:spMkLst>
        </pc:spChg>
        <pc:spChg chg="mod">
          <ac:chgData name="Max Thrilling" userId="1a0901c82f0d6655" providerId="LiveId" clId="{64F05E7A-8A75-4EAD-984F-B8C22C2EDB80}" dt="2023-12-05T17:51:17.459" v="0" actId="1076"/>
          <ac:spMkLst>
            <pc:docMk/>
            <pc:sldMk cId="2748933942" sldId="287"/>
            <ac:spMk id="24" creationId="{00000000-0000-0000-0000-000000000000}"/>
          </ac:spMkLst>
        </pc:spChg>
        <pc:spChg chg="mod">
          <ac:chgData name="Max Thrilling" userId="1a0901c82f0d6655" providerId="LiveId" clId="{64F05E7A-8A75-4EAD-984F-B8C22C2EDB80}" dt="2023-12-05T17:51:17.459" v="0" actId="1076"/>
          <ac:spMkLst>
            <pc:docMk/>
            <pc:sldMk cId="2748933942" sldId="287"/>
            <ac:spMk id="30" creationId="{00000000-0000-0000-0000-000000000000}"/>
          </ac:spMkLst>
        </pc:spChg>
        <pc:spChg chg="mod">
          <ac:chgData name="Max Thrilling" userId="1a0901c82f0d6655" providerId="LiveId" clId="{64F05E7A-8A75-4EAD-984F-B8C22C2EDB80}" dt="2023-12-05T17:51:17.459" v="0" actId="1076"/>
          <ac:spMkLst>
            <pc:docMk/>
            <pc:sldMk cId="2748933942" sldId="287"/>
            <ac:spMk id="33" creationId="{00000000-0000-0000-0000-000000000000}"/>
          </ac:spMkLst>
        </pc:spChg>
        <pc:spChg chg="mod">
          <ac:chgData name="Max Thrilling" userId="1a0901c82f0d6655" providerId="LiveId" clId="{64F05E7A-8A75-4EAD-984F-B8C22C2EDB80}" dt="2023-12-05T17:51:21.019" v="1" actId="1076"/>
          <ac:spMkLst>
            <pc:docMk/>
            <pc:sldMk cId="2748933942" sldId="287"/>
            <ac:spMk id="36" creationId="{00000000-0000-0000-0000-000000000000}"/>
          </ac:spMkLst>
        </pc:spChg>
        <pc:spChg chg="mod">
          <ac:chgData name="Max Thrilling" userId="1a0901c82f0d6655" providerId="LiveId" clId="{64F05E7A-8A75-4EAD-984F-B8C22C2EDB80}" dt="2023-12-05T17:51:21.019" v="1" actId="1076"/>
          <ac:spMkLst>
            <pc:docMk/>
            <pc:sldMk cId="2748933942" sldId="287"/>
            <ac:spMk id="40" creationId="{00000000-0000-0000-0000-000000000000}"/>
          </ac:spMkLst>
        </pc:spChg>
        <pc:spChg chg="mod">
          <ac:chgData name="Max Thrilling" userId="1a0901c82f0d6655" providerId="LiveId" clId="{64F05E7A-8A75-4EAD-984F-B8C22C2EDB80}" dt="2023-12-05T17:51:17.459" v="0" actId="1076"/>
          <ac:spMkLst>
            <pc:docMk/>
            <pc:sldMk cId="2748933942" sldId="287"/>
            <ac:spMk id="41" creationId="{00000000-0000-0000-0000-000000000000}"/>
          </ac:spMkLst>
        </pc:spChg>
        <pc:spChg chg="mod">
          <ac:chgData name="Max Thrilling" userId="1a0901c82f0d6655" providerId="LiveId" clId="{64F05E7A-8A75-4EAD-984F-B8C22C2EDB80}" dt="2023-12-05T17:51:21.019" v="1" actId="1076"/>
          <ac:spMkLst>
            <pc:docMk/>
            <pc:sldMk cId="2748933942" sldId="287"/>
            <ac:spMk id="42" creationId="{00000000-0000-0000-0000-000000000000}"/>
          </ac:spMkLst>
        </pc:spChg>
        <pc:spChg chg="mod">
          <ac:chgData name="Max Thrilling" userId="1a0901c82f0d6655" providerId="LiveId" clId="{64F05E7A-8A75-4EAD-984F-B8C22C2EDB80}" dt="2023-12-05T17:51:21.019" v="1" actId="1076"/>
          <ac:spMkLst>
            <pc:docMk/>
            <pc:sldMk cId="2748933942" sldId="287"/>
            <ac:spMk id="43" creationId="{00000000-0000-0000-0000-000000000000}"/>
          </ac:spMkLst>
        </pc:spChg>
        <pc:spChg chg="mod">
          <ac:chgData name="Max Thrilling" userId="1a0901c82f0d6655" providerId="LiveId" clId="{64F05E7A-8A75-4EAD-984F-B8C22C2EDB80}" dt="2023-12-05T17:51:21.019" v="1" actId="1076"/>
          <ac:spMkLst>
            <pc:docMk/>
            <pc:sldMk cId="2748933942" sldId="287"/>
            <ac:spMk id="47" creationId="{00000000-0000-0000-0000-000000000000}"/>
          </ac:spMkLst>
        </pc:spChg>
        <pc:spChg chg="mod">
          <ac:chgData name="Max Thrilling" userId="1a0901c82f0d6655" providerId="LiveId" clId="{64F05E7A-8A75-4EAD-984F-B8C22C2EDB80}" dt="2023-12-05T17:51:21.019" v="1" actId="1076"/>
          <ac:spMkLst>
            <pc:docMk/>
            <pc:sldMk cId="2748933942" sldId="287"/>
            <ac:spMk id="48" creationId="{00000000-0000-0000-0000-000000000000}"/>
          </ac:spMkLst>
        </pc:spChg>
        <pc:spChg chg="mod">
          <ac:chgData name="Max Thrilling" userId="1a0901c82f0d6655" providerId="LiveId" clId="{64F05E7A-8A75-4EAD-984F-B8C22C2EDB80}" dt="2023-12-05T17:51:21.019" v="1" actId="1076"/>
          <ac:spMkLst>
            <pc:docMk/>
            <pc:sldMk cId="2748933942" sldId="287"/>
            <ac:spMk id="50" creationId="{00000000-0000-0000-0000-000000000000}"/>
          </ac:spMkLst>
        </pc:spChg>
        <pc:spChg chg="mod">
          <ac:chgData name="Max Thrilling" userId="1a0901c82f0d6655" providerId="LiveId" clId="{64F05E7A-8A75-4EAD-984F-B8C22C2EDB80}" dt="2023-12-05T17:51:21.019" v="1" actId="1076"/>
          <ac:spMkLst>
            <pc:docMk/>
            <pc:sldMk cId="2748933942" sldId="287"/>
            <ac:spMk id="52" creationId="{00000000-0000-0000-0000-000000000000}"/>
          </ac:spMkLst>
        </pc:spChg>
        <pc:spChg chg="mod">
          <ac:chgData name="Max Thrilling" userId="1a0901c82f0d6655" providerId="LiveId" clId="{64F05E7A-8A75-4EAD-984F-B8C22C2EDB80}" dt="2023-12-05T17:51:21.019" v="1" actId="1076"/>
          <ac:spMkLst>
            <pc:docMk/>
            <pc:sldMk cId="2748933942" sldId="287"/>
            <ac:spMk id="55" creationId="{00000000-0000-0000-0000-000000000000}"/>
          </ac:spMkLst>
        </pc:spChg>
        <pc:spChg chg="mod">
          <ac:chgData name="Max Thrilling" userId="1a0901c82f0d6655" providerId="LiveId" clId="{64F05E7A-8A75-4EAD-984F-B8C22C2EDB80}" dt="2023-12-05T17:51:21.019" v="1" actId="1076"/>
          <ac:spMkLst>
            <pc:docMk/>
            <pc:sldMk cId="2748933942" sldId="287"/>
            <ac:spMk id="57" creationId="{00000000-0000-0000-0000-000000000000}"/>
          </ac:spMkLst>
        </pc:spChg>
        <pc:spChg chg="mod">
          <ac:chgData name="Max Thrilling" userId="1a0901c82f0d6655" providerId="LiveId" clId="{64F05E7A-8A75-4EAD-984F-B8C22C2EDB80}" dt="2023-12-05T17:51:21.019" v="1" actId="1076"/>
          <ac:spMkLst>
            <pc:docMk/>
            <pc:sldMk cId="2748933942" sldId="287"/>
            <ac:spMk id="59" creationId="{00000000-0000-0000-0000-000000000000}"/>
          </ac:spMkLst>
        </pc:spChg>
        <pc:grpChg chg="mod">
          <ac:chgData name="Max Thrilling" userId="1a0901c82f0d6655" providerId="LiveId" clId="{64F05E7A-8A75-4EAD-984F-B8C22C2EDB80}" dt="2023-12-05T17:51:17.459" v="0" actId="1076"/>
          <ac:grpSpMkLst>
            <pc:docMk/>
            <pc:sldMk cId="2748933942" sldId="287"/>
            <ac:grpSpMk id="6" creationId="{00000000-0000-0000-0000-000000000000}"/>
          </ac:grpSpMkLst>
        </pc:grpChg>
        <pc:grpChg chg="mod">
          <ac:chgData name="Max Thrilling" userId="1a0901c82f0d6655" providerId="LiveId" clId="{64F05E7A-8A75-4EAD-984F-B8C22C2EDB80}" dt="2023-12-05T17:51:21.019" v="1" actId="1076"/>
          <ac:grpSpMkLst>
            <pc:docMk/>
            <pc:sldMk cId="2748933942" sldId="287"/>
            <ac:grpSpMk id="92" creationId="{00000000-0000-0000-0000-000000000000}"/>
          </ac:grpSpMkLst>
        </pc:grpChg>
        <pc:cxnChg chg="mod">
          <ac:chgData name="Max Thrilling" userId="1a0901c82f0d6655" providerId="LiveId" clId="{64F05E7A-8A75-4EAD-984F-B8C22C2EDB80}" dt="2023-12-05T17:51:17.459" v="0" actId="1076"/>
          <ac:cxnSpMkLst>
            <pc:docMk/>
            <pc:sldMk cId="2748933942" sldId="287"/>
            <ac:cxnSpMk id="7"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8"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12"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13"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14"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17"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20"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25"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27"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32" creationId="{00000000-0000-0000-0000-000000000000}"/>
          </ac:cxnSpMkLst>
        </pc:cxnChg>
        <pc:cxnChg chg="mod">
          <ac:chgData name="Max Thrilling" userId="1a0901c82f0d6655" providerId="LiveId" clId="{64F05E7A-8A75-4EAD-984F-B8C22C2EDB80}" dt="2023-12-05T17:51:17.459" v="0" actId="1076"/>
          <ac:cxnSpMkLst>
            <pc:docMk/>
            <pc:sldMk cId="2748933942" sldId="287"/>
            <ac:cxnSpMk id="34"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37"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39"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44"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45"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46"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49"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51"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53"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54"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56" creationId="{00000000-0000-0000-0000-000000000000}"/>
          </ac:cxnSpMkLst>
        </pc:cxnChg>
        <pc:cxnChg chg="mod">
          <ac:chgData name="Max Thrilling" userId="1a0901c82f0d6655" providerId="LiveId" clId="{64F05E7A-8A75-4EAD-984F-B8C22C2EDB80}" dt="2023-12-05T17:51:21.019" v="1" actId="1076"/>
          <ac:cxnSpMkLst>
            <pc:docMk/>
            <pc:sldMk cId="2748933942" sldId="287"/>
            <ac:cxnSpMk id="58" creationId="{00000000-0000-0000-0000-000000000000}"/>
          </ac:cxnSpMkLst>
        </pc:cxnChg>
      </pc:sldChg>
      <pc:sldChg chg="addSp modSp mod">
        <pc:chgData name="Max Thrilling" userId="1a0901c82f0d6655" providerId="LiveId" clId="{64F05E7A-8A75-4EAD-984F-B8C22C2EDB80}" dt="2023-12-05T17:57:07.881" v="79" actId="33524"/>
        <pc:sldMkLst>
          <pc:docMk/>
          <pc:sldMk cId="3036777711" sldId="294"/>
        </pc:sldMkLst>
        <pc:spChg chg="add mod ord">
          <ac:chgData name="Max Thrilling" userId="1a0901c82f0d6655" providerId="LiveId" clId="{64F05E7A-8A75-4EAD-984F-B8C22C2EDB80}" dt="2023-12-05T17:57:00.789" v="78" actId="207"/>
          <ac:spMkLst>
            <pc:docMk/>
            <pc:sldMk cId="3036777711" sldId="294"/>
            <ac:spMk id="4" creationId="{52C0D03C-D14A-9543-488E-5014D11B8223}"/>
          </ac:spMkLst>
        </pc:spChg>
        <pc:spChg chg="mod">
          <ac:chgData name="Max Thrilling" userId="1a0901c82f0d6655" providerId="LiveId" clId="{64F05E7A-8A75-4EAD-984F-B8C22C2EDB80}" dt="2023-12-05T17:56:33.677" v="73" actId="1076"/>
          <ac:spMkLst>
            <pc:docMk/>
            <pc:sldMk cId="3036777711" sldId="294"/>
            <ac:spMk id="27" creationId="{00000000-0000-0000-0000-000000000000}"/>
          </ac:spMkLst>
        </pc:spChg>
        <pc:spChg chg="mod">
          <ac:chgData name="Max Thrilling" userId="1a0901c82f0d6655" providerId="LiveId" clId="{64F05E7A-8A75-4EAD-984F-B8C22C2EDB80}" dt="2023-12-05T17:56:33.677" v="73" actId="1076"/>
          <ac:spMkLst>
            <pc:docMk/>
            <pc:sldMk cId="3036777711" sldId="294"/>
            <ac:spMk id="28" creationId="{00000000-0000-0000-0000-000000000000}"/>
          </ac:spMkLst>
        </pc:spChg>
        <pc:spChg chg="mod">
          <ac:chgData name="Max Thrilling" userId="1a0901c82f0d6655" providerId="LiveId" clId="{64F05E7A-8A75-4EAD-984F-B8C22C2EDB80}" dt="2023-12-05T17:56:33.677" v="73" actId="1076"/>
          <ac:spMkLst>
            <pc:docMk/>
            <pc:sldMk cId="3036777711" sldId="294"/>
            <ac:spMk id="29" creationId="{00000000-0000-0000-0000-000000000000}"/>
          </ac:spMkLst>
        </pc:spChg>
        <pc:spChg chg="mod">
          <ac:chgData name="Max Thrilling" userId="1a0901c82f0d6655" providerId="LiveId" clId="{64F05E7A-8A75-4EAD-984F-B8C22C2EDB80}" dt="2023-12-05T17:56:33.677" v="73" actId="1076"/>
          <ac:spMkLst>
            <pc:docMk/>
            <pc:sldMk cId="3036777711" sldId="294"/>
            <ac:spMk id="33" creationId="{00000000-0000-0000-0000-000000000000}"/>
          </ac:spMkLst>
        </pc:spChg>
        <pc:spChg chg="mod">
          <ac:chgData name="Max Thrilling" userId="1a0901c82f0d6655" providerId="LiveId" clId="{64F05E7A-8A75-4EAD-984F-B8C22C2EDB80}" dt="2023-12-05T17:56:33.677" v="73" actId="1076"/>
          <ac:spMkLst>
            <pc:docMk/>
            <pc:sldMk cId="3036777711" sldId="294"/>
            <ac:spMk id="34" creationId="{00000000-0000-0000-0000-000000000000}"/>
          </ac:spMkLst>
        </pc:spChg>
        <pc:spChg chg="mod">
          <ac:chgData name="Max Thrilling" userId="1a0901c82f0d6655" providerId="LiveId" clId="{64F05E7A-8A75-4EAD-984F-B8C22C2EDB80}" dt="2023-12-05T17:56:33.677" v="73" actId="1076"/>
          <ac:spMkLst>
            <pc:docMk/>
            <pc:sldMk cId="3036777711" sldId="294"/>
            <ac:spMk id="36" creationId="{00000000-0000-0000-0000-000000000000}"/>
          </ac:spMkLst>
        </pc:spChg>
        <pc:spChg chg="mod">
          <ac:chgData name="Max Thrilling" userId="1a0901c82f0d6655" providerId="LiveId" clId="{64F05E7A-8A75-4EAD-984F-B8C22C2EDB80}" dt="2023-12-05T17:56:33.677" v="73" actId="1076"/>
          <ac:spMkLst>
            <pc:docMk/>
            <pc:sldMk cId="3036777711" sldId="294"/>
            <ac:spMk id="37" creationId="{00000000-0000-0000-0000-000000000000}"/>
          </ac:spMkLst>
        </pc:spChg>
        <pc:spChg chg="mod">
          <ac:chgData name="Max Thrilling" userId="1a0901c82f0d6655" providerId="LiveId" clId="{64F05E7A-8A75-4EAD-984F-B8C22C2EDB80}" dt="2023-12-05T17:57:07.881" v="79" actId="33524"/>
          <ac:spMkLst>
            <pc:docMk/>
            <pc:sldMk cId="3036777711" sldId="294"/>
            <ac:spMk id="46" creationId="{00000000-0000-0000-0000-000000000000}"/>
          </ac:spMkLst>
        </pc:spChg>
        <pc:spChg chg="mod">
          <ac:chgData name="Max Thrilling" userId="1a0901c82f0d6655" providerId="LiveId" clId="{64F05E7A-8A75-4EAD-984F-B8C22C2EDB80}" dt="2023-12-05T17:56:42.934" v="75" actId="1076"/>
          <ac:spMkLst>
            <pc:docMk/>
            <pc:sldMk cId="3036777711" sldId="294"/>
            <ac:spMk id="47" creationId="{00000000-0000-0000-0000-000000000000}"/>
          </ac:spMkLst>
        </pc:spChg>
        <pc:grpChg chg="mod">
          <ac:chgData name="Max Thrilling" userId="1a0901c82f0d6655" providerId="LiveId" clId="{64F05E7A-8A75-4EAD-984F-B8C22C2EDB80}" dt="2023-12-05T17:56:33.677" v="73" actId="1076"/>
          <ac:grpSpMkLst>
            <pc:docMk/>
            <pc:sldMk cId="3036777711" sldId="294"/>
            <ac:grpSpMk id="44" creationId="{00000000-0000-0000-0000-000000000000}"/>
          </ac:grpSpMkLst>
        </pc:grpChg>
        <pc:cxnChg chg="mod">
          <ac:chgData name="Max Thrilling" userId="1a0901c82f0d6655" providerId="LiveId" clId="{64F05E7A-8A75-4EAD-984F-B8C22C2EDB80}" dt="2023-12-05T17:56:33.677" v="73" actId="1076"/>
          <ac:cxnSpMkLst>
            <pc:docMk/>
            <pc:sldMk cId="3036777711" sldId="294"/>
            <ac:cxnSpMk id="25"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26"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30"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31"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35"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39"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41" creationId="{00000000-0000-0000-0000-000000000000}"/>
          </ac:cxnSpMkLst>
        </pc:cxnChg>
        <pc:cxnChg chg="mod">
          <ac:chgData name="Max Thrilling" userId="1a0901c82f0d6655" providerId="LiveId" clId="{64F05E7A-8A75-4EAD-984F-B8C22C2EDB80}" dt="2023-12-05T17:56:33.677" v="73" actId="1076"/>
          <ac:cxnSpMkLst>
            <pc:docMk/>
            <pc:sldMk cId="3036777711" sldId="294"/>
            <ac:cxnSpMk id="63" creationId="{00000000-0000-0000-0000-000000000000}"/>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52BE8E-BAEB-4478-8458-EE8AEB6A40F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B7DBF0D-772A-4B44-BF28-B3EADD58976B}">
      <dgm:prSet/>
      <dgm:spPr/>
      <dgm:t>
        <a:bodyPr/>
        <a:lstStyle/>
        <a:p>
          <a:r>
            <a:rPr lang="en-GB"/>
            <a:t>Are you able to explain the policies of public and merit goods, indirect taxation of demerit goods, tradable pollution permits, provision of information, legislation and regulation</a:t>
          </a:r>
          <a:endParaRPr lang="en-US"/>
        </a:p>
      </dgm:t>
    </dgm:pt>
    <dgm:pt modelId="{BAD7D26A-5CA4-45E7-B4C4-2107268F780B}" type="parTrans" cxnId="{E1432928-1D50-46D8-813E-914CEB065CF4}">
      <dgm:prSet/>
      <dgm:spPr/>
      <dgm:t>
        <a:bodyPr/>
        <a:lstStyle/>
        <a:p>
          <a:endParaRPr lang="en-US"/>
        </a:p>
      </dgm:t>
    </dgm:pt>
    <dgm:pt modelId="{83A91FD0-53C0-49C4-BB5C-D53D325A29B4}" type="sibTrans" cxnId="{E1432928-1D50-46D8-813E-914CEB065CF4}">
      <dgm:prSet/>
      <dgm:spPr/>
      <dgm:t>
        <a:bodyPr/>
        <a:lstStyle/>
        <a:p>
          <a:endParaRPr lang="en-US"/>
        </a:p>
      </dgm:t>
    </dgm:pt>
    <dgm:pt modelId="{3160999A-7B97-432C-AF45-F5D4EEF66DA7}">
      <dgm:prSet/>
      <dgm:spPr/>
      <dgm:t>
        <a:bodyPr/>
        <a:lstStyle/>
        <a:p>
          <a:r>
            <a:rPr lang="en-GB"/>
            <a:t>Are you able to analyse the impact of these policies on the economy and society, long- and short-term </a:t>
          </a:r>
          <a:endParaRPr lang="en-US"/>
        </a:p>
      </dgm:t>
    </dgm:pt>
    <dgm:pt modelId="{B1AA1195-F503-4AD8-88E7-FD5C9EBE798A}" type="parTrans" cxnId="{76706279-D6B7-41E2-85AC-D6D55B5A3C0C}">
      <dgm:prSet/>
      <dgm:spPr/>
      <dgm:t>
        <a:bodyPr/>
        <a:lstStyle/>
        <a:p>
          <a:endParaRPr lang="en-US"/>
        </a:p>
      </dgm:t>
    </dgm:pt>
    <dgm:pt modelId="{8AD843F3-1875-40EC-B8B9-A92F2E439C49}" type="sibTrans" cxnId="{76706279-D6B7-41E2-85AC-D6D55B5A3C0C}">
      <dgm:prSet/>
      <dgm:spPr/>
      <dgm:t>
        <a:bodyPr/>
        <a:lstStyle/>
        <a:p>
          <a:endParaRPr lang="en-US"/>
        </a:p>
      </dgm:t>
    </dgm:pt>
    <dgm:pt modelId="{CE6C3852-3C90-4C04-A5A7-4CADB5B87E84}" type="pres">
      <dgm:prSet presAssocID="{EB52BE8E-BAEB-4478-8458-EE8AEB6A40F5}" presName="linear" presStyleCnt="0">
        <dgm:presLayoutVars>
          <dgm:animLvl val="lvl"/>
          <dgm:resizeHandles val="exact"/>
        </dgm:presLayoutVars>
      </dgm:prSet>
      <dgm:spPr/>
    </dgm:pt>
    <dgm:pt modelId="{00965E45-30DE-4808-A167-86690F4569AD}" type="pres">
      <dgm:prSet presAssocID="{EB7DBF0D-772A-4B44-BF28-B3EADD58976B}" presName="parentText" presStyleLbl="node1" presStyleIdx="0" presStyleCnt="2">
        <dgm:presLayoutVars>
          <dgm:chMax val="0"/>
          <dgm:bulletEnabled val="1"/>
        </dgm:presLayoutVars>
      </dgm:prSet>
      <dgm:spPr/>
    </dgm:pt>
    <dgm:pt modelId="{91DBF076-99BE-4ABC-87B9-723E0F0B86F9}" type="pres">
      <dgm:prSet presAssocID="{83A91FD0-53C0-49C4-BB5C-D53D325A29B4}" presName="spacer" presStyleCnt="0"/>
      <dgm:spPr/>
    </dgm:pt>
    <dgm:pt modelId="{FB8F7D69-D5C8-4E36-84EB-5FFA71DA1F4E}" type="pres">
      <dgm:prSet presAssocID="{3160999A-7B97-432C-AF45-F5D4EEF66DA7}" presName="parentText" presStyleLbl="node1" presStyleIdx="1" presStyleCnt="2">
        <dgm:presLayoutVars>
          <dgm:chMax val="0"/>
          <dgm:bulletEnabled val="1"/>
        </dgm:presLayoutVars>
      </dgm:prSet>
      <dgm:spPr/>
    </dgm:pt>
  </dgm:ptLst>
  <dgm:cxnLst>
    <dgm:cxn modelId="{E1432928-1D50-46D8-813E-914CEB065CF4}" srcId="{EB52BE8E-BAEB-4478-8458-EE8AEB6A40F5}" destId="{EB7DBF0D-772A-4B44-BF28-B3EADD58976B}" srcOrd="0" destOrd="0" parTransId="{BAD7D26A-5CA4-45E7-B4C4-2107268F780B}" sibTransId="{83A91FD0-53C0-49C4-BB5C-D53D325A29B4}"/>
    <dgm:cxn modelId="{5815BA63-86C3-4834-9E1A-D66FB0A8943A}" type="presOf" srcId="{EB7DBF0D-772A-4B44-BF28-B3EADD58976B}" destId="{00965E45-30DE-4808-A167-86690F4569AD}" srcOrd="0" destOrd="0" presId="urn:microsoft.com/office/officeart/2005/8/layout/vList2"/>
    <dgm:cxn modelId="{DEAB9C4A-1E6B-4806-ABCD-6112F17B35EA}" type="presOf" srcId="{3160999A-7B97-432C-AF45-F5D4EEF66DA7}" destId="{FB8F7D69-D5C8-4E36-84EB-5FFA71DA1F4E}" srcOrd="0" destOrd="0" presId="urn:microsoft.com/office/officeart/2005/8/layout/vList2"/>
    <dgm:cxn modelId="{76706279-D6B7-41E2-85AC-D6D55B5A3C0C}" srcId="{EB52BE8E-BAEB-4478-8458-EE8AEB6A40F5}" destId="{3160999A-7B97-432C-AF45-F5D4EEF66DA7}" srcOrd="1" destOrd="0" parTransId="{B1AA1195-F503-4AD8-88E7-FD5C9EBE798A}" sibTransId="{8AD843F3-1875-40EC-B8B9-A92F2E439C49}"/>
    <dgm:cxn modelId="{784B1FED-C27D-4BF6-B7C9-477B01171CDC}" type="presOf" srcId="{EB52BE8E-BAEB-4478-8458-EE8AEB6A40F5}" destId="{CE6C3852-3C90-4C04-A5A7-4CADB5B87E84}" srcOrd="0" destOrd="0" presId="urn:microsoft.com/office/officeart/2005/8/layout/vList2"/>
    <dgm:cxn modelId="{840E9923-151B-466F-AAD3-7D0397D71C5F}" type="presParOf" srcId="{CE6C3852-3C90-4C04-A5A7-4CADB5B87E84}" destId="{00965E45-30DE-4808-A167-86690F4569AD}" srcOrd="0" destOrd="0" presId="urn:microsoft.com/office/officeart/2005/8/layout/vList2"/>
    <dgm:cxn modelId="{329F21C5-287C-401E-8B40-73138344A7BD}" type="presParOf" srcId="{CE6C3852-3C90-4C04-A5A7-4CADB5B87E84}" destId="{91DBF076-99BE-4ABC-87B9-723E0F0B86F9}" srcOrd="1" destOrd="0" presId="urn:microsoft.com/office/officeart/2005/8/layout/vList2"/>
    <dgm:cxn modelId="{1FC49FBA-AD19-45F9-9DCA-728BCE96A29D}" type="presParOf" srcId="{CE6C3852-3C90-4C04-A5A7-4CADB5B87E84}" destId="{FB8F7D69-D5C8-4E36-84EB-5FFA71DA1F4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8380FF-396C-4ED7-A111-C4D199816894}"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1681D2A3-4AF4-447B-90B2-2126B9C02298}">
      <dgm:prSet/>
      <dgm:spPr/>
      <dgm:t>
        <a:bodyPr/>
        <a:lstStyle/>
        <a:p>
          <a:r>
            <a:rPr lang="en-GB"/>
            <a:t>Produce a plan for reducing the negative externalities caused by anti vaccinators.</a:t>
          </a:r>
          <a:endParaRPr lang="en-US"/>
        </a:p>
      </dgm:t>
    </dgm:pt>
    <dgm:pt modelId="{2CA7CF81-33E5-421E-9A29-C0311A1DFBD8}" type="parTrans" cxnId="{16D4E2E8-C7D2-4324-AF40-DD9722F8AF64}">
      <dgm:prSet/>
      <dgm:spPr/>
      <dgm:t>
        <a:bodyPr/>
        <a:lstStyle/>
        <a:p>
          <a:endParaRPr lang="en-US"/>
        </a:p>
      </dgm:t>
    </dgm:pt>
    <dgm:pt modelId="{6DDD7EC8-0E55-4FDD-A185-F02530D602A3}" type="sibTrans" cxnId="{16D4E2E8-C7D2-4324-AF40-DD9722F8AF64}">
      <dgm:prSet/>
      <dgm:spPr/>
      <dgm:t>
        <a:bodyPr/>
        <a:lstStyle/>
        <a:p>
          <a:endParaRPr lang="en-US"/>
        </a:p>
      </dgm:t>
    </dgm:pt>
    <dgm:pt modelId="{38BE0920-100E-4976-AB07-C74C84881B3C}">
      <dgm:prSet/>
      <dgm:spPr/>
      <dgm:t>
        <a:bodyPr/>
        <a:lstStyle/>
        <a:p>
          <a:r>
            <a:rPr lang="en-GB"/>
            <a:t>How will you ensure they get vaccinated?</a:t>
          </a:r>
          <a:endParaRPr lang="en-US"/>
        </a:p>
      </dgm:t>
    </dgm:pt>
    <dgm:pt modelId="{B5D32A89-00A5-4E69-96ED-2196C5D23E65}" type="parTrans" cxnId="{DB90A200-90FA-4D6A-9F7D-EB734326D197}">
      <dgm:prSet/>
      <dgm:spPr/>
      <dgm:t>
        <a:bodyPr/>
        <a:lstStyle/>
        <a:p>
          <a:endParaRPr lang="en-US"/>
        </a:p>
      </dgm:t>
    </dgm:pt>
    <dgm:pt modelId="{77A19377-EE35-456F-AC25-9882828714AF}" type="sibTrans" cxnId="{DB90A200-90FA-4D6A-9F7D-EB734326D197}">
      <dgm:prSet/>
      <dgm:spPr/>
      <dgm:t>
        <a:bodyPr/>
        <a:lstStyle/>
        <a:p>
          <a:endParaRPr lang="en-US"/>
        </a:p>
      </dgm:t>
    </dgm:pt>
    <dgm:pt modelId="{D677F61C-6147-4672-9976-F699FE0699D6}">
      <dgm:prSet/>
      <dgm:spPr/>
      <dgm:t>
        <a:bodyPr/>
        <a:lstStyle/>
        <a:p>
          <a:r>
            <a:rPr lang="en-GB"/>
            <a:t>How will you reduce the impact on NHS hospitals?</a:t>
          </a:r>
          <a:endParaRPr lang="en-US"/>
        </a:p>
      </dgm:t>
    </dgm:pt>
    <dgm:pt modelId="{A62163EE-B2E7-42A2-BDD1-DBD0DDFEFB12}" type="parTrans" cxnId="{4B47280B-991A-49C6-ABAE-97534FDBB4DC}">
      <dgm:prSet/>
      <dgm:spPr/>
      <dgm:t>
        <a:bodyPr/>
        <a:lstStyle/>
        <a:p>
          <a:endParaRPr lang="en-US"/>
        </a:p>
      </dgm:t>
    </dgm:pt>
    <dgm:pt modelId="{E03FF061-02D9-41CD-89C3-B96DDA602E8A}" type="sibTrans" cxnId="{4B47280B-991A-49C6-ABAE-97534FDBB4DC}">
      <dgm:prSet/>
      <dgm:spPr/>
      <dgm:t>
        <a:bodyPr/>
        <a:lstStyle/>
        <a:p>
          <a:endParaRPr lang="en-US"/>
        </a:p>
      </dgm:t>
    </dgm:pt>
    <dgm:pt modelId="{0DEFF0D0-5684-4441-AF15-5F29C635A2AB}">
      <dgm:prSet/>
      <dgm:spPr/>
      <dgm:t>
        <a:bodyPr/>
        <a:lstStyle/>
        <a:p>
          <a:r>
            <a:rPr lang="en-GB"/>
            <a:t>What measures?</a:t>
          </a:r>
          <a:endParaRPr lang="en-US"/>
        </a:p>
      </dgm:t>
    </dgm:pt>
    <dgm:pt modelId="{D808D847-FE78-495F-988E-37CC42169421}" type="parTrans" cxnId="{9AB5B46A-1D55-47BE-852D-00E0788B91F6}">
      <dgm:prSet/>
      <dgm:spPr/>
      <dgm:t>
        <a:bodyPr/>
        <a:lstStyle/>
        <a:p>
          <a:endParaRPr lang="en-US"/>
        </a:p>
      </dgm:t>
    </dgm:pt>
    <dgm:pt modelId="{6FAD26B2-11CE-4D4E-A288-C9DBC6D71FFC}" type="sibTrans" cxnId="{9AB5B46A-1D55-47BE-852D-00E0788B91F6}">
      <dgm:prSet/>
      <dgm:spPr/>
      <dgm:t>
        <a:bodyPr/>
        <a:lstStyle/>
        <a:p>
          <a:endParaRPr lang="en-US"/>
        </a:p>
      </dgm:t>
    </dgm:pt>
    <dgm:pt modelId="{3D6F7F57-595C-4653-B916-B8EB321B70D8}">
      <dgm:prSet/>
      <dgm:spPr/>
      <dgm:t>
        <a:bodyPr/>
        <a:lstStyle/>
        <a:p>
          <a:r>
            <a:rPr lang="en-GB"/>
            <a:t>Economic Policy</a:t>
          </a:r>
          <a:endParaRPr lang="en-US"/>
        </a:p>
      </dgm:t>
    </dgm:pt>
    <dgm:pt modelId="{AC12773C-6C81-4AE6-AC4A-CA003BF73EED}" type="parTrans" cxnId="{1EB8B534-BE4C-42F2-967D-42F720F42F3E}">
      <dgm:prSet/>
      <dgm:spPr/>
      <dgm:t>
        <a:bodyPr/>
        <a:lstStyle/>
        <a:p>
          <a:endParaRPr lang="en-US"/>
        </a:p>
      </dgm:t>
    </dgm:pt>
    <dgm:pt modelId="{AFBCF739-12D8-43D0-A6F3-6900D1BC2471}" type="sibTrans" cxnId="{1EB8B534-BE4C-42F2-967D-42F720F42F3E}">
      <dgm:prSet/>
      <dgm:spPr/>
      <dgm:t>
        <a:bodyPr/>
        <a:lstStyle/>
        <a:p>
          <a:endParaRPr lang="en-US"/>
        </a:p>
      </dgm:t>
    </dgm:pt>
    <dgm:pt modelId="{0DBACB22-6DD8-4482-9E24-FA494E474135}">
      <dgm:prSet/>
      <dgm:spPr/>
      <dgm:t>
        <a:bodyPr/>
        <a:lstStyle/>
        <a:p>
          <a:r>
            <a:rPr lang="en-GB"/>
            <a:t>Diagrams</a:t>
          </a:r>
          <a:endParaRPr lang="en-US"/>
        </a:p>
      </dgm:t>
    </dgm:pt>
    <dgm:pt modelId="{8DD7F6CA-D928-490F-BE91-678FCD72495B}" type="parTrans" cxnId="{B2E8A11F-A0E0-44D7-A787-3AC15A753499}">
      <dgm:prSet/>
      <dgm:spPr/>
      <dgm:t>
        <a:bodyPr/>
        <a:lstStyle/>
        <a:p>
          <a:endParaRPr lang="en-US"/>
        </a:p>
      </dgm:t>
    </dgm:pt>
    <dgm:pt modelId="{A47981F6-D337-418A-9802-47AFC06C763E}" type="sibTrans" cxnId="{B2E8A11F-A0E0-44D7-A787-3AC15A753499}">
      <dgm:prSet/>
      <dgm:spPr/>
      <dgm:t>
        <a:bodyPr/>
        <a:lstStyle/>
        <a:p>
          <a:endParaRPr lang="en-US"/>
        </a:p>
      </dgm:t>
    </dgm:pt>
    <dgm:pt modelId="{D87D455D-ACD9-4B36-8116-1D8C5ECFEC44}">
      <dgm:prSet/>
      <dgm:spPr/>
      <dgm:t>
        <a:bodyPr/>
        <a:lstStyle/>
        <a:p>
          <a:r>
            <a:rPr lang="en-GB"/>
            <a:t>Detail</a:t>
          </a:r>
          <a:endParaRPr lang="en-US"/>
        </a:p>
      </dgm:t>
    </dgm:pt>
    <dgm:pt modelId="{3D9B5A54-4F55-42A9-954C-0847A064C1B8}" type="parTrans" cxnId="{119F4035-05F9-4789-A803-1231A8488619}">
      <dgm:prSet/>
      <dgm:spPr/>
      <dgm:t>
        <a:bodyPr/>
        <a:lstStyle/>
        <a:p>
          <a:endParaRPr lang="en-US"/>
        </a:p>
      </dgm:t>
    </dgm:pt>
    <dgm:pt modelId="{CB8623FF-374B-4EF9-AF0D-15DFA6A32F34}" type="sibTrans" cxnId="{119F4035-05F9-4789-A803-1231A8488619}">
      <dgm:prSet/>
      <dgm:spPr/>
      <dgm:t>
        <a:bodyPr/>
        <a:lstStyle/>
        <a:p>
          <a:endParaRPr lang="en-US"/>
        </a:p>
      </dgm:t>
    </dgm:pt>
    <dgm:pt modelId="{8351006D-3889-4AC8-BC57-D999A1357EA5}" type="pres">
      <dgm:prSet presAssocID="{7F8380FF-396C-4ED7-A111-C4D199816894}" presName="linear" presStyleCnt="0">
        <dgm:presLayoutVars>
          <dgm:animLvl val="lvl"/>
          <dgm:resizeHandles val="exact"/>
        </dgm:presLayoutVars>
      </dgm:prSet>
      <dgm:spPr/>
    </dgm:pt>
    <dgm:pt modelId="{62589FFF-1BAF-41B8-91A9-30571BA324D5}" type="pres">
      <dgm:prSet presAssocID="{1681D2A3-4AF4-447B-90B2-2126B9C02298}" presName="parentText" presStyleLbl="node1" presStyleIdx="0" presStyleCnt="7">
        <dgm:presLayoutVars>
          <dgm:chMax val="0"/>
          <dgm:bulletEnabled val="1"/>
        </dgm:presLayoutVars>
      </dgm:prSet>
      <dgm:spPr/>
    </dgm:pt>
    <dgm:pt modelId="{1F784219-E634-4B42-88A2-216D5F70E29A}" type="pres">
      <dgm:prSet presAssocID="{6DDD7EC8-0E55-4FDD-A185-F02530D602A3}" presName="spacer" presStyleCnt="0"/>
      <dgm:spPr/>
    </dgm:pt>
    <dgm:pt modelId="{62506E51-E743-469D-90C7-534084136FB6}" type="pres">
      <dgm:prSet presAssocID="{38BE0920-100E-4976-AB07-C74C84881B3C}" presName="parentText" presStyleLbl="node1" presStyleIdx="1" presStyleCnt="7">
        <dgm:presLayoutVars>
          <dgm:chMax val="0"/>
          <dgm:bulletEnabled val="1"/>
        </dgm:presLayoutVars>
      </dgm:prSet>
      <dgm:spPr/>
    </dgm:pt>
    <dgm:pt modelId="{3DBBBA0E-A65F-47CE-930C-C426AEF52F77}" type="pres">
      <dgm:prSet presAssocID="{77A19377-EE35-456F-AC25-9882828714AF}" presName="spacer" presStyleCnt="0"/>
      <dgm:spPr/>
    </dgm:pt>
    <dgm:pt modelId="{B78F8B08-D3B5-4578-BBAD-EE9383D21E4F}" type="pres">
      <dgm:prSet presAssocID="{D677F61C-6147-4672-9976-F699FE0699D6}" presName="parentText" presStyleLbl="node1" presStyleIdx="2" presStyleCnt="7">
        <dgm:presLayoutVars>
          <dgm:chMax val="0"/>
          <dgm:bulletEnabled val="1"/>
        </dgm:presLayoutVars>
      </dgm:prSet>
      <dgm:spPr/>
    </dgm:pt>
    <dgm:pt modelId="{726928F4-95A7-41AC-A85A-4CAC6A72D610}" type="pres">
      <dgm:prSet presAssocID="{E03FF061-02D9-41CD-89C3-B96DDA602E8A}" presName="spacer" presStyleCnt="0"/>
      <dgm:spPr/>
    </dgm:pt>
    <dgm:pt modelId="{281F31C7-14E9-4F0A-9E82-EF1C28EC3ACD}" type="pres">
      <dgm:prSet presAssocID="{0DEFF0D0-5684-4441-AF15-5F29C635A2AB}" presName="parentText" presStyleLbl="node1" presStyleIdx="3" presStyleCnt="7">
        <dgm:presLayoutVars>
          <dgm:chMax val="0"/>
          <dgm:bulletEnabled val="1"/>
        </dgm:presLayoutVars>
      </dgm:prSet>
      <dgm:spPr/>
    </dgm:pt>
    <dgm:pt modelId="{AD24C80E-95A5-44FC-A9BA-1D8B57268A61}" type="pres">
      <dgm:prSet presAssocID="{6FAD26B2-11CE-4D4E-A288-C9DBC6D71FFC}" presName="spacer" presStyleCnt="0"/>
      <dgm:spPr/>
    </dgm:pt>
    <dgm:pt modelId="{02449B5E-F6FB-4964-AC01-86889ED15F07}" type="pres">
      <dgm:prSet presAssocID="{3D6F7F57-595C-4653-B916-B8EB321B70D8}" presName="parentText" presStyleLbl="node1" presStyleIdx="4" presStyleCnt="7">
        <dgm:presLayoutVars>
          <dgm:chMax val="0"/>
          <dgm:bulletEnabled val="1"/>
        </dgm:presLayoutVars>
      </dgm:prSet>
      <dgm:spPr/>
    </dgm:pt>
    <dgm:pt modelId="{F739DA29-8265-4374-9387-4DC0B4EB3144}" type="pres">
      <dgm:prSet presAssocID="{AFBCF739-12D8-43D0-A6F3-6900D1BC2471}" presName="spacer" presStyleCnt="0"/>
      <dgm:spPr/>
    </dgm:pt>
    <dgm:pt modelId="{727CAB94-CBCD-4A74-8E39-C1EDDB81D698}" type="pres">
      <dgm:prSet presAssocID="{0DBACB22-6DD8-4482-9E24-FA494E474135}" presName="parentText" presStyleLbl="node1" presStyleIdx="5" presStyleCnt="7">
        <dgm:presLayoutVars>
          <dgm:chMax val="0"/>
          <dgm:bulletEnabled val="1"/>
        </dgm:presLayoutVars>
      </dgm:prSet>
      <dgm:spPr/>
    </dgm:pt>
    <dgm:pt modelId="{1942B326-C4B7-4BCC-A5E8-607B4D89FC98}" type="pres">
      <dgm:prSet presAssocID="{A47981F6-D337-418A-9802-47AFC06C763E}" presName="spacer" presStyleCnt="0"/>
      <dgm:spPr/>
    </dgm:pt>
    <dgm:pt modelId="{6AAF4F0B-7B7E-4709-995A-37327EBFA042}" type="pres">
      <dgm:prSet presAssocID="{D87D455D-ACD9-4B36-8116-1D8C5ECFEC44}" presName="parentText" presStyleLbl="node1" presStyleIdx="6" presStyleCnt="7">
        <dgm:presLayoutVars>
          <dgm:chMax val="0"/>
          <dgm:bulletEnabled val="1"/>
        </dgm:presLayoutVars>
      </dgm:prSet>
      <dgm:spPr/>
    </dgm:pt>
  </dgm:ptLst>
  <dgm:cxnLst>
    <dgm:cxn modelId="{DB90A200-90FA-4D6A-9F7D-EB734326D197}" srcId="{7F8380FF-396C-4ED7-A111-C4D199816894}" destId="{38BE0920-100E-4976-AB07-C74C84881B3C}" srcOrd="1" destOrd="0" parTransId="{B5D32A89-00A5-4E69-96ED-2196C5D23E65}" sibTransId="{77A19377-EE35-456F-AC25-9882828714AF}"/>
    <dgm:cxn modelId="{7F91F400-05F8-4EA8-8F8F-5FABBB9E0CBE}" type="presOf" srcId="{1681D2A3-4AF4-447B-90B2-2126B9C02298}" destId="{62589FFF-1BAF-41B8-91A9-30571BA324D5}" srcOrd="0" destOrd="0" presId="urn:microsoft.com/office/officeart/2005/8/layout/vList2"/>
    <dgm:cxn modelId="{714BBC04-F9D5-4E63-B6F5-3BB9072A2E16}" type="presOf" srcId="{7F8380FF-396C-4ED7-A111-C4D199816894}" destId="{8351006D-3889-4AC8-BC57-D999A1357EA5}" srcOrd="0" destOrd="0" presId="urn:microsoft.com/office/officeart/2005/8/layout/vList2"/>
    <dgm:cxn modelId="{4B47280B-991A-49C6-ABAE-97534FDBB4DC}" srcId="{7F8380FF-396C-4ED7-A111-C4D199816894}" destId="{D677F61C-6147-4672-9976-F699FE0699D6}" srcOrd="2" destOrd="0" parTransId="{A62163EE-B2E7-42A2-BDD1-DBD0DDFEFB12}" sibTransId="{E03FF061-02D9-41CD-89C3-B96DDA602E8A}"/>
    <dgm:cxn modelId="{B2E8A11F-A0E0-44D7-A787-3AC15A753499}" srcId="{7F8380FF-396C-4ED7-A111-C4D199816894}" destId="{0DBACB22-6DD8-4482-9E24-FA494E474135}" srcOrd="5" destOrd="0" parTransId="{8DD7F6CA-D928-490F-BE91-678FCD72495B}" sibTransId="{A47981F6-D337-418A-9802-47AFC06C763E}"/>
    <dgm:cxn modelId="{9E080125-7CAE-4767-99B2-37BE6D78FDD5}" type="presOf" srcId="{D677F61C-6147-4672-9976-F699FE0699D6}" destId="{B78F8B08-D3B5-4578-BBAD-EE9383D21E4F}" srcOrd="0" destOrd="0" presId="urn:microsoft.com/office/officeart/2005/8/layout/vList2"/>
    <dgm:cxn modelId="{1EB8B534-BE4C-42F2-967D-42F720F42F3E}" srcId="{7F8380FF-396C-4ED7-A111-C4D199816894}" destId="{3D6F7F57-595C-4653-B916-B8EB321B70D8}" srcOrd="4" destOrd="0" parTransId="{AC12773C-6C81-4AE6-AC4A-CA003BF73EED}" sibTransId="{AFBCF739-12D8-43D0-A6F3-6900D1BC2471}"/>
    <dgm:cxn modelId="{119F4035-05F9-4789-A803-1231A8488619}" srcId="{7F8380FF-396C-4ED7-A111-C4D199816894}" destId="{D87D455D-ACD9-4B36-8116-1D8C5ECFEC44}" srcOrd="6" destOrd="0" parTransId="{3D9B5A54-4F55-42A9-954C-0847A064C1B8}" sibTransId="{CB8623FF-374B-4EF9-AF0D-15DFA6A32F34}"/>
    <dgm:cxn modelId="{E248E066-D235-4426-ABE6-AC4AF5BDF7E8}" type="presOf" srcId="{38BE0920-100E-4976-AB07-C74C84881B3C}" destId="{62506E51-E743-469D-90C7-534084136FB6}" srcOrd="0" destOrd="0" presId="urn:microsoft.com/office/officeart/2005/8/layout/vList2"/>
    <dgm:cxn modelId="{9AB5B46A-1D55-47BE-852D-00E0788B91F6}" srcId="{7F8380FF-396C-4ED7-A111-C4D199816894}" destId="{0DEFF0D0-5684-4441-AF15-5F29C635A2AB}" srcOrd="3" destOrd="0" parTransId="{D808D847-FE78-495F-988E-37CC42169421}" sibTransId="{6FAD26B2-11CE-4D4E-A288-C9DBC6D71FFC}"/>
    <dgm:cxn modelId="{6D9BD1AF-05FE-406A-90DA-55B912321716}" type="presOf" srcId="{0DBACB22-6DD8-4482-9E24-FA494E474135}" destId="{727CAB94-CBCD-4A74-8E39-C1EDDB81D698}" srcOrd="0" destOrd="0" presId="urn:microsoft.com/office/officeart/2005/8/layout/vList2"/>
    <dgm:cxn modelId="{B06C12C5-33D0-4E2A-9EE9-2E0787AEA815}" type="presOf" srcId="{0DEFF0D0-5684-4441-AF15-5F29C635A2AB}" destId="{281F31C7-14E9-4F0A-9E82-EF1C28EC3ACD}" srcOrd="0" destOrd="0" presId="urn:microsoft.com/office/officeart/2005/8/layout/vList2"/>
    <dgm:cxn modelId="{C5FF37CC-A8FC-4D4B-AF6F-23187D7AF81B}" type="presOf" srcId="{3D6F7F57-595C-4653-B916-B8EB321B70D8}" destId="{02449B5E-F6FB-4964-AC01-86889ED15F07}" srcOrd="0" destOrd="0" presId="urn:microsoft.com/office/officeart/2005/8/layout/vList2"/>
    <dgm:cxn modelId="{16D4E2E8-C7D2-4324-AF40-DD9722F8AF64}" srcId="{7F8380FF-396C-4ED7-A111-C4D199816894}" destId="{1681D2A3-4AF4-447B-90B2-2126B9C02298}" srcOrd="0" destOrd="0" parTransId="{2CA7CF81-33E5-421E-9A29-C0311A1DFBD8}" sibTransId="{6DDD7EC8-0E55-4FDD-A185-F02530D602A3}"/>
    <dgm:cxn modelId="{1C544DF2-D987-4ECE-AD18-C60358324D0D}" type="presOf" srcId="{D87D455D-ACD9-4B36-8116-1D8C5ECFEC44}" destId="{6AAF4F0B-7B7E-4709-995A-37327EBFA042}" srcOrd="0" destOrd="0" presId="urn:microsoft.com/office/officeart/2005/8/layout/vList2"/>
    <dgm:cxn modelId="{1390B199-AD56-4459-82D4-1CB7A96DC8EC}" type="presParOf" srcId="{8351006D-3889-4AC8-BC57-D999A1357EA5}" destId="{62589FFF-1BAF-41B8-91A9-30571BA324D5}" srcOrd="0" destOrd="0" presId="urn:microsoft.com/office/officeart/2005/8/layout/vList2"/>
    <dgm:cxn modelId="{BF51C1A9-295C-4E3A-A107-FF4EC519C047}" type="presParOf" srcId="{8351006D-3889-4AC8-BC57-D999A1357EA5}" destId="{1F784219-E634-4B42-88A2-216D5F70E29A}" srcOrd="1" destOrd="0" presId="urn:microsoft.com/office/officeart/2005/8/layout/vList2"/>
    <dgm:cxn modelId="{AD512E78-57E8-4ABF-9AF8-14989687492E}" type="presParOf" srcId="{8351006D-3889-4AC8-BC57-D999A1357EA5}" destId="{62506E51-E743-469D-90C7-534084136FB6}" srcOrd="2" destOrd="0" presId="urn:microsoft.com/office/officeart/2005/8/layout/vList2"/>
    <dgm:cxn modelId="{408CB4DC-E054-4AFF-A12D-4CD5A4F66524}" type="presParOf" srcId="{8351006D-3889-4AC8-BC57-D999A1357EA5}" destId="{3DBBBA0E-A65F-47CE-930C-C426AEF52F77}" srcOrd="3" destOrd="0" presId="urn:microsoft.com/office/officeart/2005/8/layout/vList2"/>
    <dgm:cxn modelId="{A9FFFB69-3254-444E-9895-90B5CD189F5D}" type="presParOf" srcId="{8351006D-3889-4AC8-BC57-D999A1357EA5}" destId="{B78F8B08-D3B5-4578-BBAD-EE9383D21E4F}" srcOrd="4" destOrd="0" presId="urn:microsoft.com/office/officeart/2005/8/layout/vList2"/>
    <dgm:cxn modelId="{FE0FAB0F-2A16-41A1-B097-A4E81586BF6D}" type="presParOf" srcId="{8351006D-3889-4AC8-BC57-D999A1357EA5}" destId="{726928F4-95A7-41AC-A85A-4CAC6A72D610}" srcOrd="5" destOrd="0" presId="urn:microsoft.com/office/officeart/2005/8/layout/vList2"/>
    <dgm:cxn modelId="{07D72967-0D46-43D3-A96E-D054B6B88745}" type="presParOf" srcId="{8351006D-3889-4AC8-BC57-D999A1357EA5}" destId="{281F31C7-14E9-4F0A-9E82-EF1C28EC3ACD}" srcOrd="6" destOrd="0" presId="urn:microsoft.com/office/officeart/2005/8/layout/vList2"/>
    <dgm:cxn modelId="{C54EA9CB-B03A-43A5-9692-F12C76CE1F3F}" type="presParOf" srcId="{8351006D-3889-4AC8-BC57-D999A1357EA5}" destId="{AD24C80E-95A5-44FC-A9BA-1D8B57268A61}" srcOrd="7" destOrd="0" presId="urn:microsoft.com/office/officeart/2005/8/layout/vList2"/>
    <dgm:cxn modelId="{8C84647C-AEEC-4893-8C92-792B43802CE2}" type="presParOf" srcId="{8351006D-3889-4AC8-BC57-D999A1357EA5}" destId="{02449B5E-F6FB-4964-AC01-86889ED15F07}" srcOrd="8" destOrd="0" presId="urn:microsoft.com/office/officeart/2005/8/layout/vList2"/>
    <dgm:cxn modelId="{2907C445-3F17-4C04-95FE-C936B606C19B}" type="presParOf" srcId="{8351006D-3889-4AC8-BC57-D999A1357EA5}" destId="{F739DA29-8265-4374-9387-4DC0B4EB3144}" srcOrd="9" destOrd="0" presId="urn:microsoft.com/office/officeart/2005/8/layout/vList2"/>
    <dgm:cxn modelId="{A459F741-9D3E-4DF3-99C4-3B00316BF3FC}" type="presParOf" srcId="{8351006D-3889-4AC8-BC57-D999A1357EA5}" destId="{727CAB94-CBCD-4A74-8E39-C1EDDB81D698}" srcOrd="10" destOrd="0" presId="urn:microsoft.com/office/officeart/2005/8/layout/vList2"/>
    <dgm:cxn modelId="{B7D5A45A-4479-45C2-9BD5-C7410DF10A71}" type="presParOf" srcId="{8351006D-3889-4AC8-BC57-D999A1357EA5}" destId="{1942B326-C4B7-4BCC-A5E8-607B4D89FC98}" srcOrd="11" destOrd="0" presId="urn:microsoft.com/office/officeart/2005/8/layout/vList2"/>
    <dgm:cxn modelId="{4FADA7FB-3F13-4F64-90B5-F0D6147ABCC6}" type="presParOf" srcId="{8351006D-3889-4AC8-BC57-D999A1357EA5}" destId="{6AAF4F0B-7B7E-4709-995A-37327EBFA042}"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0363A6-EA24-41C4-8AC5-7C61D34ED253}"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8DCBFE93-50AD-4936-BD2C-FFC2A2B06E5A}">
      <dgm:prSet/>
      <dgm:spPr/>
      <dgm:t>
        <a:bodyPr/>
        <a:lstStyle/>
        <a:p>
          <a:r>
            <a:rPr lang="en-GB" dirty="0"/>
            <a:t>There are a number of ways in which governments can intervene to correct market failure</a:t>
          </a:r>
          <a:endParaRPr lang="en-US" dirty="0"/>
        </a:p>
      </dgm:t>
    </dgm:pt>
    <dgm:pt modelId="{926325D8-9AEB-4723-BD7C-FA4A3F39810E}" type="parTrans" cxnId="{1B6A4B77-6314-46F4-B740-A746609358E5}">
      <dgm:prSet/>
      <dgm:spPr/>
      <dgm:t>
        <a:bodyPr/>
        <a:lstStyle/>
        <a:p>
          <a:endParaRPr lang="en-US"/>
        </a:p>
      </dgm:t>
    </dgm:pt>
    <dgm:pt modelId="{6C94D554-A442-4F79-A4E3-4017BB619E83}" type="sibTrans" cxnId="{1B6A4B77-6314-46F4-B740-A746609358E5}">
      <dgm:prSet/>
      <dgm:spPr/>
      <dgm:t>
        <a:bodyPr/>
        <a:lstStyle/>
        <a:p>
          <a:endParaRPr lang="en-US"/>
        </a:p>
      </dgm:t>
    </dgm:pt>
    <dgm:pt modelId="{D72C5F55-9202-49D6-8C38-0D3D8C10037F}">
      <dgm:prSet/>
      <dgm:spPr/>
      <dgm:t>
        <a:bodyPr/>
        <a:lstStyle/>
        <a:p>
          <a:r>
            <a:rPr lang="en-GB" dirty="0"/>
            <a:t>These include:</a:t>
          </a:r>
          <a:endParaRPr lang="en-US" dirty="0"/>
        </a:p>
      </dgm:t>
    </dgm:pt>
    <dgm:pt modelId="{F1F248D2-C73F-4C6A-B332-7AB10C75773E}" type="parTrans" cxnId="{99D58F6D-3903-4DCF-AD3D-09215DCEEEF3}">
      <dgm:prSet/>
      <dgm:spPr/>
      <dgm:t>
        <a:bodyPr/>
        <a:lstStyle/>
        <a:p>
          <a:endParaRPr lang="en-US"/>
        </a:p>
      </dgm:t>
    </dgm:pt>
    <dgm:pt modelId="{587665B3-173B-4673-8060-20A377C27062}" type="sibTrans" cxnId="{99D58F6D-3903-4DCF-AD3D-09215DCEEEF3}">
      <dgm:prSet/>
      <dgm:spPr/>
      <dgm:t>
        <a:bodyPr/>
        <a:lstStyle/>
        <a:p>
          <a:endParaRPr lang="en-US"/>
        </a:p>
      </dgm:t>
    </dgm:pt>
    <dgm:pt modelId="{D00F4627-DB26-48DF-BDD5-1C90269E37B8}">
      <dgm:prSet/>
      <dgm:spPr/>
      <dgm:t>
        <a:bodyPr/>
        <a:lstStyle/>
        <a:p>
          <a:r>
            <a:rPr lang="en-GB" dirty="0"/>
            <a:t>The provision of public and merit goods</a:t>
          </a:r>
          <a:endParaRPr lang="en-US" dirty="0"/>
        </a:p>
      </dgm:t>
    </dgm:pt>
    <dgm:pt modelId="{BD2B127E-98B9-4BF6-9B05-93A69D02AA28}" type="parTrans" cxnId="{E21511C7-BDE4-4941-8DA9-8C0CBC693304}">
      <dgm:prSet/>
      <dgm:spPr/>
      <dgm:t>
        <a:bodyPr/>
        <a:lstStyle/>
        <a:p>
          <a:endParaRPr lang="en-US"/>
        </a:p>
      </dgm:t>
    </dgm:pt>
    <dgm:pt modelId="{C7DF3F95-869B-4306-9B56-726350D613C8}" type="sibTrans" cxnId="{E21511C7-BDE4-4941-8DA9-8C0CBC693304}">
      <dgm:prSet/>
      <dgm:spPr/>
      <dgm:t>
        <a:bodyPr/>
        <a:lstStyle/>
        <a:p>
          <a:endParaRPr lang="en-US"/>
        </a:p>
      </dgm:t>
    </dgm:pt>
    <dgm:pt modelId="{E0BE8B97-CD86-45F9-9DFD-176A6A8932D9}">
      <dgm:prSet/>
      <dgm:spPr/>
      <dgm:t>
        <a:bodyPr/>
        <a:lstStyle/>
        <a:p>
          <a:r>
            <a:rPr lang="en-GB"/>
            <a:t>Indirect taxation of demerit goods</a:t>
          </a:r>
          <a:endParaRPr lang="en-US"/>
        </a:p>
      </dgm:t>
    </dgm:pt>
    <dgm:pt modelId="{953477FD-9DB2-43D8-865F-9B81631D6410}" type="parTrans" cxnId="{E6A48893-86E9-4ED8-A4F4-6F41D6A82005}">
      <dgm:prSet/>
      <dgm:spPr/>
      <dgm:t>
        <a:bodyPr/>
        <a:lstStyle/>
        <a:p>
          <a:endParaRPr lang="en-US"/>
        </a:p>
      </dgm:t>
    </dgm:pt>
    <dgm:pt modelId="{D6A61AA5-A0B5-43AD-85CB-6E4BAC4C53F3}" type="sibTrans" cxnId="{E6A48893-86E9-4ED8-A4F4-6F41D6A82005}">
      <dgm:prSet/>
      <dgm:spPr/>
      <dgm:t>
        <a:bodyPr/>
        <a:lstStyle/>
        <a:p>
          <a:endParaRPr lang="en-US"/>
        </a:p>
      </dgm:t>
    </dgm:pt>
    <dgm:pt modelId="{2DE09AFF-0FFE-4544-84AA-B7814D8F2397}">
      <dgm:prSet/>
      <dgm:spPr/>
      <dgm:t>
        <a:bodyPr/>
        <a:lstStyle/>
        <a:p>
          <a:r>
            <a:rPr lang="en-GB" dirty="0"/>
            <a:t>Tradable pollution permits</a:t>
          </a:r>
          <a:endParaRPr lang="en-US" dirty="0"/>
        </a:p>
      </dgm:t>
    </dgm:pt>
    <dgm:pt modelId="{D9419608-F504-4C6D-BD58-84F81B409056}" type="parTrans" cxnId="{F3ACDB61-2AD4-4178-AE0B-D91B4DEAF9B8}">
      <dgm:prSet/>
      <dgm:spPr/>
      <dgm:t>
        <a:bodyPr/>
        <a:lstStyle/>
        <a:p>
          <a:endParaRPr lang="en-US"/>
        </a:p>
      </dgm:t>
    </dgm:pt>
    <dgm:pt modelId="{43B4CAB2-7260-4152-9190-5BFC47C21D12}" type="sibTrans" cxnId="{F3ACDB61-2AD4-4178-AE0B-D91B4DEAF9B8}">
      <dgm:prSet/>
      <dgm:spPr/>
      <dgm:t>
        <a:bodyPr/>
        <a:lstStyle/>
        <a:p>
          <a:endParaRPr lang="en-US"/>
        </a:p>
      </dgm:t>
    </dgm:pt>
    <dgm:pt modelId="{00834F3C-83F1-4A7D-BBD7-E32272ADEDCC}">
      <dgm:prSet/>
      <dgm:spPr/>
      <dgm:t>
        <a:bodyPr/>
        <a:lstStyle/>
        <a:p>
          <a:r>
            <a:rPr lang="en-GB" dirty="0"/>
            <a:t>Provision of information</a:t>
          </a:r>
          <a:endParaRPr lang="en-US" dirty="0"/>
        </a:p>
      </dgm:t>
    </dgm:pt>
    <dgm:pt modelId="{E0F7C3E2-82EA-42B4-9597-1C70DD30B074}" type="parTrans" cxnId="{E34F399F-C0EB-47AF-8240-800A3D0DC21E}">
      <dgm:prSet/>
      <dgm:spPr/>
      <dgm:t>
        <a:bodyPr/>
        <a:lstStyle/>
        <a:p>
          <a:endParaRPr lang="en-US"/>
        </a:p>
      </dgm:t>
    </dgm:pt>
    <dgm:pt modelId="{D3357642-A565-4DBC-8F32-90DA522CC9A4}" type="sibTrans" cxnId="{E34F399F-C0EB-47AF-8240-800A3D0DC21E}">
      <dgm:prSet/>
      <dgm:spPr/>
      <dgm:t>
        <a:bodyPr/>
        <a:lstStyle/>
        <a:p>
          <a:endParaRPr lang="en-US"/>
        </a:p>
      </dgm:t>
    </dgm:pt>
    <dgm:pt modelId="{FB357F6E-E230-4FB0-9129-3D30672AEE10}">
      <dgm:prSet/>
      <dgm:spPr/>
      <dgm:t>
        <a:bodyPr/>
        <a:lstStyle/>
        <a:p>
          <a:r>
            <a:rPr lang="en-GB"/>
            <a:t>Legislation</a:t>
          </a:r>
          <a:endParaRPr lang="en-US"/>
        </a:p>
      </dgm:t>
    </dgm:pt>
    <dgm:pt modelId="{61907CAA-3F57-43F9-8379-EF259A694F5E}" type="parTrans" cxnId="{EB0288FE-D592-46BB-924E-DE4D2539F959}">
      <dgm:prSet/>
      <dgm:spPr/>
      <dgm:t>
        <a:bodyPr/>
        <a:lstStyle/>
        <a:p>
          <a:endParaRPr lang="en-US"/>
        </a:p>
      </dgm:t>
    </dgm:pt>
    <dgm:pt modelId="{6E76116D-BA6E-4931-8DF9-825361D3B107}" type="sibTrans" cxnId="{EB0288FE-D592-46BB-924E-DE4D2539F959}">
      <dgm:prSet/>
      <dgm:spPr/>
      <dgm:t>
        <a:bodyPr/>
        <a:lstStyle/>
        <a:p>
          <a:endParaRPr lang="en-US"/>
        </a:p>
      </dgm:t>
    </dgm:pt>
    <dgm:pt modelId="{012E8F0E-46F6-4716-A4B3-58FBA1E68B88}">
      <dgm:prSet/>
      <dgm:spPr/>
      <dgm:t>
        <a:bodyPr/>
        <a:lstStyle/>
        <a:p>
          <a:r>
            <a:rPr lang="en-GB" dirty="0"/>
            <a:t>Regulation</a:t>
          </a:r>
          <a:endParaRPr lang="en-US" dirty="0"/>
        </a:p>
      </dgm:t>
    </dgm:pt>
    <dgm:pt modelId="{5C172ED4-15C3-4CCD-BFCE-4A163D0BC9C0}" type="parTrans" cxnId="{FA4DF958-B251-4915-B44F-B340974CB73A}">
      <dgm:prSet/>
      <dgm:spPr/>
      <dgm:t>
        <a:bodyPr/>
        <a:lstStyle/>
        <a:p>
          <a:endParaRPr lang="en-US"/>
        </a:p>
      </dgm:t>
    </dgm:pt>
    <dgm:pt modelId="{D9647983-DFF1-4109-BA2E-63518F7B3DCF}" type="sibTrans" cxnId="{FA4DF958-B251-4915-B44F-B340974CB73A}">
      <dgm:prSet/>
      <dgm:spPr/>
      <dgm:t>
        <a:bodyPr/>
        <a:lstStyle/>
        <a:p>
          <a:endParaRPr lang="en-US"/>
        </a:p>
      </dgm:t>
    </dgm:pt>
    <dgm:pt modelId="{2EC58938-D86A-4855-965D-51FE8029E014}" type="pres">
      <dgm:prSet presAssocID="{500363A6-EA24-41C4-8AC5-7C61D34ED253}" presName="Name0" presStyleCnt="0">
        <dgm:presLayoutVars>
          <dgm:dir/>
          <dgm:animLvl val="lvl"/>
          <dgm:resizeHandles val="exact"/>
        </dgm:presLayoutVars>
      </dgm:prSet>
      <dgm:spPr/>
    </dgm:pt>
    <dgm:pt modelId="{0A9175C1-CCAD-4276-92EB-0E49A9AA4FB8}" type="pres">
      <dgm:prSet presAssocID="{D72C5F55-9202-49D6-8C38-0D3D8C10037F}" presName="boxAndChildren" presStyleCnt="0"/>
      <dgm:spPr/>
    </dgm:pt>
    <dgm:pt modelId="{73AA72AC-5A87-4029-89E0-DA1AC632B299}" type="pres">
      <dgm:prSet presAssocID="{D72C5F55-9202-49D6-8C38-0D3D8C10037F}" presName="parentTextBox" presStyleLbl="node1" presStyleIdx="0" presStyleCnt="2"/>
      <dgm:spPr/>
    </dgm:pt>
    <dgm:pt modelId="{80FA7011-2CCF-415B-A6FF-1AAE25EFA7A5}" type="pres">
      <dgm:prSet presAssocID="{D72C5F55-9202-49D6-8C38-0D3D8C10037F}" presName="entireBox" presStyleLbl="node1" presStyleIdx="0" presStyleCnt="2"/>
      <dgm:spPr/>
    </dgm:pt>
    <dgm:pt modelId="{1E1E530C-1DBF-4966-B4FD-7E902152AF4E}" type="pres">
      <dgm:prSet presAssocID="{D72C5F55-9202-49D6-8C38-0D3D8C10037F}" presName="descendantBox" presStyleCnt="0"/>
      <dgm:spPr/>
    </dgm:pt>
    <dgm:pt modelId="{7A9914EA-7E46-4489-B513-07EF4896A967}" type="pres">
      <dgm:prSet presAssocID="{D00F4627-DB26-48DF-BDD5-1C90269E37B8}" presName="childTextBox" presStyleLbl="fgAccFollowNode1" presStyleIdx="0" presStyleCnt="6">
        <dgm:presLayoutVars>
          <dgm:bulletEnabled val="1"/>
        </dgm:presLayoutVars>
      </dgm:prSet>
      <dgm:spPr/>
    </dgm:pt>
    <dgm:pt modelId="{468B34C6-3B2D-4096-855C-49565835BA26}" type="pres">
      <dgm:prSet presAssocID="{E0BE8B97-CD86-45F9-9DFD-176A6A8932D9}" presName="childTextBox" presStyleLbl="fgAccFollowNode1" presStyleIdx="1" presStyleCnt="6">
        <dgm:presLayoutVars>
          <dgm:bulletEnabled val="1"/>
        </dgm:presLayoutVars>
      </dgm:prSet>
      <dgm:spPr/>
    </dgm:pt>
    <dgm:pt modelId="{01C7A0EB-C965-4717-91EF-265F89AF07E0}" type="pres">
      <dgm:prSet presAssocID="{2DE09AFF-0FFE-4544-84AA-B7814D8F2397}" presName="childTextBox" presStyleLbl="fgAccFollowNode1" presStyleIdx="2" presStyleCnt="6">
        <dgm:presLayoutVars>
          <dgm:bulletEnabled val="1"/>
        </dgm:presLayoutVars>
      </dgm:prSet>
      <dgm:spPr/>
    </dgm:pt>
    <dgm:pt modelId="{2987B94D-7BF8-4140-BF93-9BB1E7FAF634}" type="pres">
      <dgm:prSet presAssocID="{00834F3C-83F1-4A7D-BBD7-E32272ADEDCC}" presName="childTextBox" presStyleLbl="fgAccFollowNode1" presStyleIdx="3" presStyleCnt="6">
        <dgm:presLayoutVars>
          <dgm:bulletEnabled val="1"/>
        </dgm:presLayoutVars>
      </dgm:prSet>
      <dgm:spPr/>
    </dgm:pt>
    <dgm:pt modelId="{65C76B51-473E-424D-82F8-7FDC71FC0934}" type="pres">
      <dgm:prSet presAssocID="{FB357F6E-E230-4FB0-9129-3D30672AEE10}" presName="childTextBox" presStyleLbl="fgAccFollowNode1" presStyleIdx="4" presStyleCnt="6">
        <dgm:presLayoutVars>
          <dgm:bulletEnabled val="1"/>
        </dgm:presLayoutVars>
      </dgm:prSet>
      <dgm:spPr/>
    </dgm:pt>
    <dgm:pt modelId="{FCA8E260-77D2-4A8A-9487-5C1EC2672B01}" type="pres">
      <dgm:prSet presAssocID="{012E8F0E-46F6-4716-A4B3-58FBA1E68B88}" presName="childTextBox" presStyleLbl="fgAccFollowNode1" presStyleIdx="5" presStyleCnt="6">
        <dgm:presLayoutVars>
          <dgm:bulletEnabled val="1"/>
        </dgm:presLayoutVars>
      </dgm:prSet>
      <dgm:spPr/>
    </dgm:pt>
    <dgm:pt modelId="{B85A88F6-12AA-45C7-AD50-7038D0628FFA}" type="pres">
      <dgm:prSet presAssocID="{6C94D554-A442-4F79-A4E3-4017BB619E83}" presName="sp" presStyleCnt="0"/>
      <dgm:spPr/>
    </dgm:pt>
    <dgm:pt modelId="{18590C14-9F32-4A7A-9FE0-571613E19436}" type="pres">
      <dgm:prSet presAssocID="{8DCBFE93-50AD-4936-BD2C-FFC2A2B06E5A}" presName="arrowAndChildren" presStyleCnt="0"/>
      <dgm:spPr/>
    </dgm:pt>
    <dgm:pt modelId="{0ABECB93-DA2D-4B5F-8DFB-F1D16A34DB6E}" type="pres">
      <dgm:prSet presAssocID="{8DCBFE93-50AD-4936-BD2C-FFC2A2B06E5A}" presName="parentTextArrow" presStyleLbl="node1" presStyleIdx="1" presStyleCnt="2"/>
      <dgm:spPr/>
    </dgm:pt>
  </dgm:ptLst>
  <dgm:cxnLst>
    <dgm:cxn modelId="{2762380B-AB55-4C67-9F57-3DEBE5C65944}" type="presOf" srcId="{FB357F6E-E230-4FB0-9129-3D30672AEE10}" destId="{65C76B51-473E-424D-82F8-7FDC71FC0934}" srcOrd="0" destOrd="0" presId="urn:microsoft.com/office/officeart/2005/8/layout/process4"/>
    <dgm:cxn modelId="{DA90E010-D20B-4028-989D-EC82AAED6630}" type="presOf" srcId="{012E8F0E-46F6-4716-A4B3-58FBA1E68B88}" destId="{FCA8E260-77D2-4A8A-9487-5C1EC2672B01}" srcOrd="0" destOrd="0" presId="urn:microsoft.com/office/officeart/2005/8/layout/process4"/>
    <dgm:cxn modelId="{A69AAB28-4368-47DA-AE5F-4954ADA94374}" type="presOf" srcId="{8DCBFE93-50AD-4936-BD2C-FFC2A2B06E5A}" destId="{0ABECB93-DA2D-4B5F-8DFB-F1D16A34DB6E}" srcOrd="0" destOrd="0" presId="urn:microsoft.com/office/officeart/2005/8/layout/process4"/>
    <dgm:cxn modelId="{36316E5D-B50B-4603-A0E7-E827CDC4D584}" type="presOf" srcId="{00834F3C-83F1-4A7D-BBD7-E32272ADEDCC}" destId="{2987B94D-7BF8-4140-BF93-9BB1E7FAF634}" srcOrd="0" destOrd="0" presId="urn:microsoft.com/office/officeart/2005/8/layout/process4"/>
    <dgm:cxn modelId="{F3ACDB61-2AD4-4178-AE0B-D91B4DEAF9B8}" srcId="{D72C5F55-9202-49D6-8C38-0D3D8C10037F}" destId="{2DE09AFF-0FFE-4544-84AA-B7814D8F2397}" srcOrd="2" destOrd="0" parTransId="{D9419608-F504-4C6D-BD58-84F81B409056}" sibTransId="{43B4CAB2-7260-4152-9190-5BFC47C21D12}"/>
    <dgm:cxn modelId="{71BD316B-762E-4B1A-A0B7-7BBF25932139}" type="presOf" srcId="{500363A6-EA24-41C4-8AC5-7C61D34ED253}" destId="{2EC58938-D86A-4855-965D-51FE8029E014}" srcOrd="0" destOrd="0" presId="urn:microsoft.com/office/officeart/2005/8/layout/process4"/>
    <dgm:cxn modelId="{99D58F6D-3903-4DCF-AD3D-09215DCEEEF3}" srcId="{500363A6-EA24-41C4-8AC5-7C61D34ED253}" destId="{D72C5F55-9202-49D6-8C38-0D3D8C10037F}" srcOrd="1" destOrd="0" parTransId="{F1F248D2-C73F-4C6A-B332-7AB10C75773E}" sibTransId="{587665B3-173B-4673-8060-20A377C27062}"/>
    <dgm:cxn modelId="{1B6A4B77-6314-46F4-B740-A746609358E5}" srcId="{500363A6-EA24-41C4-8AC5-7C61D34ED253}" destId="{8DCBFE93-50AD-4936-BD2C-FFC2A2B06E5A}" srcOrd="0" destOrd="0" parTransId="{926325D8-9AEB-4723-BD7C-FA4A3F39810E}" sibTransId="{6C94D554-A442-4F79-A4E3-4017BB619E83}"/>
    <dgm:cxn modelId="{FA4DF958-B251-4915-B44F-B340974CB73A}" srcId="{D72C5F55-9202-49D6-8C38-0D3D8C10037F}" destId="{012E8F0E-46F6-4716-A4B3-58FBA1E68B88}" srcOrd="5" destOrd="0" parTransId="{5C172ED4-15C3-4CCD-BFCE-4A163D0BC9C0}" sibTransId="{D9647983-DFF1-4109-BA2E-63518F7B3DCF}"/>
    <dgm:cxn modelId="{CC3A1280-D214-44C2-87BD-F3D7038B894D}" type="presOf" srcId="{D72C5F55-9202-49D6-8C38-0D3D8C10037F}" destId="{73AA72AC-5A87-4029-89E0-DA1AC632B299}" srcOrd="0" destOrd="0" presId="urn:microsoft.com/office/officeart/2005/8/layout/process4"/>
    <dgm:cxn modelId="{660B4086-8BCA-43C8-9E85-03000173DDDC}" type="presOf" srcId="{E0BE8B97-CD86-45F9-9DFD-176A6A8932D9}" destId="{468B34C6-3B2D-4096-855C-49565835BA26}" srcOrd="0" destOrd="0" presId="urn:microsoft.com/office/officeart/2005/8/layout/process4"/>
    <dgm:cxn modelId="{E6A48893-86E9-4ED8-A4F4-6F41D6A82005}" srcId="{D72C5F55-9202-49D6-8C38-0D3D8C10037F}" destId="{E0BE8B97-CD86-45F9-9DFD-176A6A8932D9}" srcOrd="1" destOrd="0" parTransId="{953477FD-9DB2-43D8-865F-9B81631D6410}" sibTransId="{D6A61AA5-A0B5-43AD-85CB-6E4BAC4C53F3}"/>
    <dgm:cxn modelId="{E34F399F-C0EB-47AF-8240-800A3D0DC21E}" srcId="{D72C5F55-9202-49D6-8C38-0D3D8C10037F}" destId="{00834F3C-83F1-4A7D-BBD7-E32272ADEDCC}" srcOrd="3" destOrd="0" parTransId="{E0F7C3E2-82EA-42B4-9597-1C70DD30B074}" sibTransId="{D3357642-A565-4DBC-8F32-90DA522CC9A4}"/>
    <dgm:cxn modelId="{F05CC8A0-CE51-41EC-9D3F-FDDF034CDCEF}" type="presOf" srcId="{2DE09AFF-0FFE-4544-84AA-B7814D8F2397}" destId="{01C7A0EB-C965-4717-91EF-265F89AF07E0}" srcOrd="0" destOrd="0" presId="urn:microsoft.com/office/officeart/2005/8/layout/process4"/>
    <dgm:cxn modelId="{48B909AC-9853-448F-B18D-5175B5250E8A}" type="presOf" srcId="{D00F4627-DB26-48DF-BDD5-1C90269E37B8}" destId="{7A9914EA-7E46-4489-B513-07EF4896A967}" srcOrd="0" destOrd="0" presId="urn:microsoft.com/office/officeart/2005/8/layout/process4"/>
    <dgm:cxn modelId="{E21511C7-BDE4-4941-8DA9-8C0CBC693304}" srcId="{D72C5F55-9202-49D6-8C38-0D3D8C10037F}" destId="{D00F4627-DB26-48DF-BDD5-1C90269E37B8}" srcOrd="0" destOrd="0" parTransId="{BD2B127E-98B9-4BF6-9B05-93A69D02AA28}" sibTransId="{C7DF3F95-869B-4306-9B56-726350D613C8}"/>
    <dgm:cxn modelId="{8C8BEFD9-0D3E-4295-BC26-AB072371D8D9}" type="presOf" srcId="{D72C5F55-9202-49D6-8C38-0D3D8C10037F}" destId="{80FA7011-2CCF-415B-A6FF-1AAE25EFA7A5}" srcOrd="1" destOrd="0" presId="urn:microsoft.com/office/officeart/2005/8/layout/process4"/>
    <dgm:cxn modelId="{EB0288FE-D592-46BB-924E-DE4D2539F959}" srcId="{D72C5F55-9202-49D6-8C38-0D3D8C10037F}" destId="{FB357F6E-E230-4FB0-9129-3D30672AEE10}" srcOrd="4" destOrd="0" parTransId="{61907CAA-3F57-43F9-8379-EF259A694F5E}" sibTransId="{6E76116D-BA6E-4931-8DF9-825361D3B107}"/>
    <dgm:cxn modelId="{55C33D83-A77A-4782-AF42-501A37AF4512}" type="presParOf" srcId="{2EC58938-D86A-4855-965D-51FE8029E014}" destId="{0A9175C1-CCAD-4276-92EB-0E49A9AA4FB8}" srcOrd="0" destOrd="0" presId="urn:microsoft.com/office/officeart/2005/8/layout/process4"/>
    <dgm:cxn modelId="{5E9C71A4-01C9-4D51-9375-35F6B9433A90}" type="presParOf" srcId="{0A9175C1-CCAD-4276-92EB-0E49A9AA4FB8}" destId="{73AA72AC-5A87-4029-89E0-DA1AC632B299}" srcOrd="0" destOrd="0" presId="urn:microsoft.com/office/officeart/2005/8/layout/process4"/>
    <dgm:cxn modelId="{DAC3EC05-3721-4ACE-AD1C-408F6643299D}" type="presParOf" srcId="{0A9175C1-CCAD-4276-92EB-0E49A9AA4FB8}" destId="{80FA7011-2CCF-415B-A6FF-1AAE25EFA7A5}" srcOrd="1" destOrd="0" presId="urn:microsoft.com/office/officeart/2005/8/layout/process4"/>
    <dgm:cxn modelId="{0F2D7238-DFAE-410F-AFD2-CA0F043130A5}" type="presParOf" srcId="{0A9175C1-CCAD-4276-92EB-0E49A9AA4FB8}" destId="{1E1E530C-1DBF-4966-B4FD-7E902152AF4E}" srcOrd="2" destOrd="0" presId="urn:microsoft.com/office/officeart/2005/8/layout/process4"/>
    <dgm:cxn modelId="{4267D98E-B45B-47DF-A94A-FEFEDDD8551B}" type="presParOf" srcId="{1E1E530C-1DBF-4966-B4FD-7E902152AF4E}" destId="{7A9914EA-7E46-4489-B513-07EF4896A967}" srcOrd="0" destOrd="0" presId="urn:microsoft.com/office/officeart/2005/8/layout/process4"/>
    <dgm:cxn modelId="{7F61E462-7CE1-43DC-9C86-8FB72F1B623B}" type="presParOf" srcId="{1E1E530C-1DBF-4966-B4FD-7E902152AF4E}" destId="{468B34C6-3B2D-4096-855C-49565835BA26}" srcOrd="1" destOrd="0" presId="urn:microsoft.com/office/officeart/2005/8/layout/process4"/>
    <dgm:cxn modelId="{98FF7B72-7E59-4A15-9D96-348E1ABCFB54}" type="presParOf" srcId="{1E1E530C-1DBF-4966-B4FD-7E902152AF4E}" destId="{01C7A0EB-C965-4717-91EF-265F89AF07E0}" srcOrd="2" destOrd="0" presId="urn:microsoft.com/office/officeart/2005/8/layout/process4"/>
    <dgm:cxn modelId="{0B102AB8-E22E-41B5-B0CA-582FE89F217F}" type="presParOf" srcId="{1E1E530C-1DBF-4966-B4FD-7E902152AF4E}" destId="{2987B94D-7BF8-4140-BF93-9BB1E7FAF634}" srcOrd="3" destOrd="0" presId="urn:microsoft.com/office/officeart/2005/8/layout/process4"/>
    <dgm:cxn modelId="{68D99D0A-B1B3-4EBB-A8CE-8AE8EF86615A}" type="presParOf" srcId="{1E1E530C-1DBF-4966-B4FD-7E902152AF4E}" destId="{65C76B51-473E-424D-82F8-7FDC71FC0934}" srcOrd="4" destOrd="0" presId="urn:microsoft.com/office/officeart/2005/8/layout/process4"/>
    <dgm:cxn modelId="{588287F0-E4FD-4C71-8F32-7B2978D23E6C}" type="presParOf" srcId="{1E1E530C-1DBF-4966-B4FD-7E902152AF4E}" destId="{FCA8E260-77D2-4A8A-9487-5C1EC2672B01}" srcOrd="5" destOrd="0" presId="urn:microsoft.com/office/officeart/2005/8/layout/process4"/>
    <dgm:cxn modelId="{800ACD7C-71B9-4696-9EAD-A22DFDD310A6}" type="presParOf" srcId="{2EC58938-D86A-4855-965D-51FE8029E014}" destId="{B85A88F6-12AA-45C7-AD50-7038D0628FFA}" srcOrd="1" destOrd="0" presId="urn:microsoft.com/office/officeart/2005/8/layout/process4"/>
    <dgm:cxn modelId="{A9F54F88-0B10-481E-A1A0-77FBBF20489A}" type="presParOf" srcId="{2EC58938-D86A-4855-965D-51FE8029E014}" destId="{18590C14-9F32-4A7A-9FE0-571613E19436}" srcOrd="2" destOrd="0" presId="urn:microsoft.com/office/officeart/2005/8/layout/process4"/>
    <dgm:cxn modelId="{D90E9B85-D18B-4C58-A4B3-314307D60F53}" type="presParOf" srcId="{18590C14-9F32-4A7A-9FE0-571613E19436}" destId="{0ABECB93-DA2D-4B5F-8DFB-F1D16A34DB6E}"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92B045-EAA4-45E5-910E-5D0BBE73A19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D832AE4D-0429-4FF6-8BB3-5F11A646F2E6}">
      <dgm:prSet/>
      <dgm:spPr/>
      <dgm:t>
        <a:bodyPr/>
        <a:lstStyle/>
        <a:p>
          <a:r>
            <a:rPr lang="en-GB" b="1" dirty="0"/>
            <a:t>State provision occurs when goods and services are either merit goods or public goods. The government will intervene to ensure that an adequate supply of these products is available to the market. </a:t>
          </a:r>
          <a:endParaRPr lang="en-US" dirty="0"/>
        </a:p>
      </dgm:t>
    </dgm:pt>
    <dgm:pt modelId="{C6BE8037-2568-4A75-ABB0-A47DF220C205}" type="parTrans" cxnId="{FA34CDA2-A561-4E35-806F-6609A9FC2EB0}">
      <dgm:prSet/>
      <dgm:spPr/>
      <dgm:t>
        <a:bodyPr/>
        <a:lstStyle/>
        <a:p>
          <a:endParaRPr lang="en-US"/>
        </a:p>
      </dgm:t>
    </dgm:pt>
    <dgm:pt modelId="{9CF6C433-81B1-4C46-9042-47B536464C4A}" type="sibTrans" cxnId="{FA34CDA2-A561-4E35-806F-6609A9FC2EB0}">
      <dgm:prSet/>
      <dgm:spPr/>
      <dgm:t>
        <a:bodyPr/>
        <a:lstStyle/>
        <a:p>
          <a:endParaRPr lang="en-US"/>
        </a:p>
      </dgm:t>
    </dgm:pt>
    <dgm:pt modelId="{032C836F-7A12-482F-A5E3-34EFD96BA2BC}">
      <dgm:prSet/>
      <dgm:spPr/>
      <dgm:t>
        <a:bodyPr/>
        <a:lstStyle/>
        <a:p>
          <a:r>
            <a:rPr lang="en-GB" b="1" dirty="0"/>
            <a:t>State provision </a:t>
          </a:r>
          <a:r>
            <a:rPr lang="en-GB" dirty="0"/>
            <a:t>occurs when the government (or state) intervenes in the market in order to supply a good or a service</a:t>
          </a:r>
          <a:endParaRPr lang="en-US" dirty="0"/>
        </a:p>
      </dgm:t>
    </dgm:pt>
    <dgm:pt modelId="{20C480E8-CA89-4499-997D-C249618F18DA}" type="parTrans" cxnId="{E85057E0-6598-428F-8530-79CA57A9FD0A}">
      <dgm:prSet/>
      <dgm:spPr/>
      <dgm:t>
        <a:bodyPr/>
        <a:lstStyle/>
        <a:p>
          <a:endParaRPr lang="en-US"/>
        </a:p>
      </dgm:t>
    </dgm:pt>
    <dgm:pt modelId="{CB7079B4-4A34-44CD-A31C-9AF5992BDEB9}" type="sibTrans" cxnId="{E85057E0-6598-428F-8530-79CA57A9FD0A}">
      <dgm:prSet/>
      <dgm:spPr/>
      <dgm:t>
        <a:bodyPr/>
        <a:lstStyle/>
        <a:p>
          <a:endParaRPr lang="en-US"/>
        </a:p>
      </dgm:t>
    </dgm:pt>
    <dgm:pt modelId="{1DD27D58-7960-49BA-B733-3E120077558B}">
      <dgm:prSet/>
      <dgm:spPr/>
      <dgm:t>
        <a:bodyPr/>
        <a:lstStyle/>
        <a:p>
          <a:r>
            <a:rPr lang="en-GB" dirty="0"/>
            <a:t>This will occur if the government believes that the product is</a:t>
          </a:r>
          <a:r>
            <a:rPr lang="en-GB" b="1" dirty="0"/>
            <a:t>:</a:t>
          </a:r>
          <a:endParaRPr lang="en-US" dirty="0"/>
        </a:p>
      </dgm:t>
    </dgm:pt>
    <dgm:pt modelId="{ECEFBC6B-E8D1-4172-BFAA-43E5A8E1BEB8}" type="parTrans" cxnId="{77E13DC9-FD6D-4FB7-8771-095EDB13851F}">
      <dgm:prSet/>
      <dgm:spPr/>
      <dgm:t>
        <a:bodyPr/>
        <a:lstStyle/>
        <a:p>
          <a:endParaRPr lang="en-US"/>
        </a:p>
      </dgm:t>
    </dgm:pt>
    <dgm:pt modelId="{077ADB4A-6F5D-4F49-B442-41232C7CE0A5}" type="sibTrans" cxnId="{77E13DC9-FD6D-4FB7-8771-095EDB13851F}">
      <dgm:prSet/>
      <dgm:spPr/>
      <dgm:t>
        <a:bodyPr/>
        <a:lstStyle/>
        <a:p>
          <a:endParaRPr lang="en-US"/>
        </a:p>
      </dgm:t>
    </dgm:pt>
    <dgm:pt modelId="{1761BD0A-C3CD-4241-AA66-44DEEC8CAC57}">
      <dgm:prSet/>
      <dgm:spPr/>
      <dgm:t>
        <a:bodyPr/>
        <a:lstStyle/>
        <a:p>
          <a:r>
            <a:rPr lang="en-GB" b="1" dirty="0"/>
            <a:t>A merit good</a:t>
          </a:r>
          <a:endParaRPr lang="en-US" dirty="0"/>
        </a:p>
      </dgm:t>
    </dgm:pt>
    <dgm:pt modelId="{127B4DAD-4CAC-4A85-85E4-F53D94B898C8}" type="parTrans" cxnId="{722C5362-0618-4EC0-B24C-B58D4CC29FEA}">
      <dgm:prSet/>
      <dgm:spPr/>
      <dgm:t>
        <a:bodyPr/>
        <a:lstStyle/>
        <a:p>
          <a:endParaRPr lang="en-US"/>
        </a:p>
      </dgm:t>
    </dgm:pt>
    <dgm:pt modelId="{E7DD71F8-6CDB-4C3A-9D89-AB15B8A8CF18}" type="sibTrans" cxnId="{722C5362-0618-4EC0-B24C-B58D4CC29FEA}">
      <dgm:prSet/>
      <dgm:spPr/>
      <dgm:t>
        <a:bodyPr/>
        <a:lstStyle/>
        <a:p>
          <a:endParaRPr lang="en-US"/>
        </a:p>
      </dgm:t>
    </dgm:pt>
    <dgm:pt modelId="{B35C9904-DFD5-460B-B046-6AB05E64B173}">
      <dgm:prSet/>
      <dgm:spPr/>
      <dgm:t>
        <a:bodyPr/>
        <a:lstStyle/>
        <a:p>
          <a:r>
            <a:rPr lang="en-GB" dirty="0"/>
            <a:t>The government supplies goods and services such as state education and health e.g. NHS as society believes that these are under provided by the market mechanism</a:t>
          </a:r>
          <a:endParaRPr lang="en-US" dirty="0"/>
        </a:p>
      </dgm:t>
    </dgm:pt>
    <dgm:pt modelId="{5A904146-7F4F-42E1-A97F-8DD52BD1AB6D}" type="parTrans" cxnId="{12ADA0DF-45E5-4B0A-8771-1E413C778843}">
      <dgm:prSet/>
      <dgm:spPr/>
      <dgm:t>
        <a:bodyPr/>
        <a:lstStyle/>
        <a:p>
          <a:endParaRPr lang="en-US"/>
        </a:p>
      </dgm:t>
    </dgm:pt>
    <dgm:pt modelId="{3B94152E-8209-443A-B99C-615E19ED8FE7}" type="sibTrans" cxnId="{12ADA0DF-45E5-4B0A-8771-1E413C778843}">
      <dgm:prSet/>
      <dgm:spPr/>
      <dgm:t>
        <a:bodyPr/>
        <a:lstStyle/>
        <a:p>
          <a:endParaRPr lang="en-US"/>
        </a:p>
      </dgm:t>
    </dgm:pt>
    <dgm:pt modelId="{B567D855-CE19-43D9-BAB1-4FF350DCFE24}">
      <dgm:prSet/>
      <dgm:spPr/>
      <dgm:t>
        <a:bodyPr/>
        <a:lstStyle/>
        <a:p>
          <a:r>
            <a:rPr lang="en-GB" b="1" dirty="0"/>
            <a:t>A public good</a:t>
          </a:r>
          <a:endParaRPr lang="en-US" dirty="0"/>
        </a:p>
      </dgm:t>
    </dgm:pt>
    <dgm:pt modelId="{8A422182-9AF4-4861-AD59-04BDB48C034C}" type="parTrans" cxnId="{5E9FF17B-42AA-4677-AE1C-BDCA0CC078B7}">
      <dgm:prSet/>
      <dgm:spPr/>
      <dgm:t>
        <a:bodyPr/>
        <a:lstStyle/>
        <a:p>
          <a:endParaRPr lang="en-US"/>
        </a:p>
      </dgm:t>
    </dgm:pt>
    <dgm:pt modelId="{D9DC235C-F719-4267-ACE5-74DBC88D4AA5}" type="sibTrans" cxnId="{5E9FF17B-42AA-4677-AE1C-BDCA0CC078B7}">
      <dgm:prSet/>
      <dgm:spPr/>
      <dgm:t>
        <a:bodyPr/>
        <a:lstStyle/>
        <a:p>
          <a:endParaRPr lang="en-US"/>
        </a:p>
      </dgm:t>
    </dgm:pt>
    <dgm:pt modelId="{0EEA04C2-92A0-4537-8F54-8896D2C9CB43}">
      <dgm:prSet/>
      <dgm:spPr/>
      <dgm:t>
        <a:bodyPr/>
        <a:lstStyle/>
        <a:p>
          <a:r>
            <a:rPr lang="en-GB" dirty="0"/>
            <a:t>The government supplies goods and services such as defence and infrastructure e.g. roads as these would be under provided by the public sector  due to the free rider problem</a:t>
          </a:r>
          <a:endParaRPr lang="en-US" dirty="0"/>
        </a:p>
      </dgm:t>
    </dgm:pt>
    <dgm:pt modelId="{14084415-0B5D-498B-9A03-23223FD1C217}" type="parTrans" cxnId="{D95C0DEA-5F1D-4289-AC9F-9319D162C312}">
      <dgm:prSet/>
      <dgm:spPr/>
      <dgm:t>
        <a:bodyPr/>
        <a:lstStyle/>
        <a:p>
          <a:endParaRPr lang="en-US"/>
        </a:p>
      </dgm:t>
    </dgm:pt>
    <dgm:pt modelId="{43623C5A-7D36-4A71-B99C-BC322B45B3C1}" type="sibTrans" cxnId="{D95C0DEA-5F1D-4289-AC9F-9319D162C312}">
      <dgm:prSet/>
      <dgm:spPr/>
      <dgm:t>
        <a:bodyPr/>
        <a:lstStyle/>
        <a:p>
          <a:endParaRPr lang="en-US"/>
        </a:p>
      </dgm:t>
    </dgm:pt>
    <dgm:pt modelId="{EB77A558-53DF-4DB6-A3D6-E028BF014680}" type="pres">
      <dgm:prSet presAssocID="{E392B045-EAA4-45E5-910E-5D0BBE73A19C}" presName="linear" presStyleCnt="0">
        <dgm:presLayoutVars>
          <dgm:animLvl val="lvl"/>
          <dgm:resizeHandles val="exact"/>
        </dgm:presLayoutVars>
      </dgm:prSet>
      <dgm:spPr/>
    </dgm:pt>
    <dgm:pt modelId="{B1527DCD-9767-4FFD-B341-E57E79707894}" type="pres">
      <dgm:prSet presAssocID="{D832AE4D-0429-4FF6-8BB3-5F11A646F2E6}" presName="parentText" presStyleLbl="node1" presStyleIdx="0" presStyleCnt="3">
        <dgm:presLayoutVars>
          <dgm:chMax val="0"/>
          <dgm:bulletEnabled val="1"/>
        </dgm:presLayoutVars>
      </dgm:prSet>
      <dgm:spPr/>
    </dgm:pt>
    <dgm:pt modelId="{5990823E-5F8E-4512-9D67-9B891297AD65}" type="pres">
      <dgm:prSet presAssocID="{9CF6C433-81B1-4C46-9042-47B536464C4A}" presName="spacer" presStyleCnt="0"/>
      <dgm:spPr/>
    </dgm:pt>
    <dgm:pt modelId="{EB52EB14-9A35-4976-82F4-2E096132D89E}" type="pres">
      <dgm:prSet presAssocID="{032C836F-7A12-482F-A5E3-34EFD96BA2BC}" presName="parentText" presStyleLbl="node1" presStyleIdx="1" presStyleCnt="3">
        <dgm:presLayoutVars>
          <dgm:chMax val="0"/>
          <dgm:bulletEnabled val="1"/>
        </dgm:presLayoutVars>
      </dgm:prSet>
      <dgm:spPr/>
    </dgm:pt>
    <dgm:pt modelId="{CCEEB212-FE06-429D-AF5C-E323F734B808}" type="pres">
      <dgm:prSet presAssocID="{CB7079B4-4A34-44CD-A31C-9AF5992BDEB9}" presName="spacer" presStyleCnt="0"/>
      <dgm:spPr/>
    </dgm:pt>
    <dgm:pt modelId="{6F80C568-6F03-43C9-A7B0-EE09B5DD5166}" type="pres">
      <dgm:prSet presAssocID="{1DD27D58-7960-49BA-B733-3E120077558B}" presName="parentText" presStyleLbl="node1" presStyleIdx="2" presStyleCnt="3">
        <dgm:presLayoutVars>
          <dgm:chMax val="0"/>
          <dgm:bulletEnabled val="1"/>
        </dgm:presLayoutVars>
      </dgm:prSet>
      <dgm:spPr/>
    </dgm:pt>
    <dgm:pt modelId="{B5EF990D-2625-4D21-8317-2F8DF2EF55B2}" type="pres">
      <dgm:prSet presAssocID="{1DD27D58-7960-49BA-B733-3E120077558B}" presName="childText" presStyleLbl="revTx" presStyleIdx="0" presStyleCnt="1">
        <dgm:presLayoutVars>
          <dgm:bulletEnabled val="1"/>
        </dgm:presLayoutVars>
      </dgm:prSet>
      <dgm:spPr/>
    </dgm:pt>
  </dgm:ptLst>
  <dgm:cxnLst>
    <dgm:cxn modelId="{A59C8D01-C542-4D27-9AD1-5DD4F4FA0696}" type="presOf" srcId="{1DD27D58-7960-49BA-B733-3E120077558B}" destId="{6F80C568-6F03-43C9-A7B0-EE09B5DD5166}" srcOrd="0" destOrd="0" presId="urn:microsoft.com/office/officeart/2005/8/layout/vList2"/>
    <dgm:cxn modelId="{A6D50C23-F358-495E-B252-6CEB542ECAC7}" type="presOf" srcId="{032C836F-7A12-482F-A5E3-34EFD96BA2BC}" destId="{EB52EB14-9A35-4976-82F4-2E096132D89E}" srcOrd="0" destOrd="0" presId="urn:microsoft.com/office/officeart/2005/8/layout/vList2"/>
    <dgm:cxn modelId="{B2D6FE3C-3B3D-47F4-B51E-19093334B7A6}" type="presOf" srcId="{E392B045-EAA4-45E5-910E-5D0BBE73A19C}" destId="{EB77A558-53DF-4DB6-A3D6-E028BF014680}" srcOrd="0" destOrd="0" presId="urn:microsoft.com/office/officeart/2005/8/layout/vList2"/>
    <dgm:cxn modelId="{722C5362-0618-4EC0-B24C-B58D4CC29FEA}" srcId="{1DD27D58-7960-49BA-B733-3E120077558B}" destId="{1761BD0A-C3CD-4241-AA66-44DEEC8CAC57}" srcOrd="0" destOrd="0" parTransId="{127B4DAD-4CAC-4A85-85E4-F53D94B898C8}" sibTransId="{E7DD71F8-6CDB-4C3A-9D89-AB15B8A8CF18}"/>
    <dgm:cxn modelId="{ED5B6B49-2F6A-4DF7-A50F-DF1BE9893199}" type="presOf" srcId="{1761BD0A-C3CD-4241-AA66-44DEEC8CAC57}" destId="{B5EF990D-2625-4D21-8317-2F8DF2EF55B2}" srcOrd="0" destOrd="0" presId="urn:microsoft.com/office/officeart/2005/8/layout/vList2"/>
    <dgm:cxn modelId="{6D52296B-761D-4D04-A88C-3C738DAF43F0}" type="presOf" srcId="{0EEA04C2-92A0-4537-8F54-8896D2C9CB43}" destId="{B5EF990D-2625-4D21-8317-2F8DF2EF55B2}" srcOrd="0" destOrd="3" presId="urn:microsoft.com/office/officeart/2005/8/layout/vList2"/>
    <dgm:cxn modelId="{D58BD973-3B9A-4225-BEC4-DE285E6ECC51}" type="presOf" srcId="{D832AE4D-0429-4FF6-8BB3-5F11A646F2E6}" destId="{B1527DCD-9767-4FFD-B341-E57E79707894}" srcOrd="0" destOrd="0" presId="urn:microsoft.com/office/officeart/2005/8/layout/vList2"/>
    <dgm:cxn modelId="{387D1777-7C2A-4D33-9B99-85FD1E2C2CF3}" type="presOf" srcId="{B35C9904-DFD5-460B-B046-6AB05E64B173}" destId="{B5EF990D-2625-4D21-8317-2F8DF2EF55B2}" srcOrd="0" destOrd="1" presId="urn:microsoft.com/office/officeart/2005/8/layout/vList2"/>
    <dgm:cxn modelId="{5E9FF17B-42AA-4677-AE1C-BDCA0CC078B7}" srcId="{1DD27D58-7960-49BA-B733-3E120077558B}" destId="{B567D855-CE19-43D9-BAB1-4FF350DCFE24}" srcOrd="1" destOrd="0" parTransId="{8A422182-9AF4-4861-AD59-04BDB48C034C}" sibTransId="{D9DC235C-F719-4267-ACE5-74DBC88D4AA5}"/>
    <dgm:cxn modelId="{FA34CDA2-A561-4E35-806F-6609A9FC2EB0}" srcId="{E392B045-EAA4-45E5-910E-5D0BBE73A19C}" destId="{D832AE4D-0429-4FF6-8BB3-5F11A646F2E6}" srcOrd="0" destOrd="0" parTransId="{C6BE8037-2568-4A75-ABB0-A47DF220C205}" sibTransId="{9CF6C433-81B1-4C46-9042-47B536464C4A}"/>
    <dgm:cxn modelId="{77E13DC9-FD6D-4FB7-8771-095EDB13851F}" srcId="{E392B045-EAA4-45E5-910E-5D0BBE73A19C}" destId="{1DD27D58-7960-49BA-B733-3E120077558B}" srcOrd="2" destOrd="0" parTransId="{ECEFBC6B-E8D1-4172-BFAA-43E5A8E1BEB8}" sibTransId="{077ADB4A-6F5D-4F49-B442-41232C7CE0A5}"/>
    <dgm:cxn modelId="{12ADA0DF-45E5-4B0A-8771-1E413C778843}" srcId="{1761BD0A-C3CD-4241-AA66-44DEEC8CAC57}" destId="{B35C9904-DFD5-460B-B046-6AB05E64B173}" srcOrd="0" destOrd="0" parTransId="{5A904146-7F4F-42E1-A97F-8DD52BD1AB6D}" sibTransId="{3B94152E-8209-443A-B99C-615E19ED8FE7}"/>
    <dgm:cxn modelId="{E85057E0-6598-428F-8530-79CA57A9FD0A}" srcId="{E392B045-EAA4-45E5-910E-5D0BBE73A19C}" destId="{032C836F-7A12-482F-A5E3-34EFD96BA2BC}" srcOrd="1" destOrd="0" parTransId="{20C480E8-CA89-4499-997D-C249618F18DA}" sibTransId="{CB7079B4-4A34-44CD-A31C-9AF5992BDEB9}"/>
    <dgm:cxn modelId="{9926D6E0-60C6-4D5F-902B-AFE7013C3D00}" type="presOf" srcId="{B567D855-CE19-43D9-BAB1-4FF350DCFE24}" destId="{B5EF990D-2625-4D21-8317-2F8DF2EF55B2}" srcOrd="0" destOrd="2" presId="urn:microsoft.com/office/officeart/2005/8/layout/vList2"/>
    <dgm:cxn modelId="{D95C0DEA-5F1D-4289-AC9F-9319D162C312}" srcId="{B567D855-CE19-43D9-BAB1-4FF350DCFE24}" destId="{0EEA04C2-92A0-4537-8F54-8896D2C9CB43}" srcOrd="0" destOrd="0" parTransId="{14084415-0B5D-498B-9A03-23223FD1C217}" sibTransId="{43623C5A-7D36-4A71-B99C-BC322B45B3C1}"/>
    <dgm:cxn modelId="{A08B7CD8-82FB-44D7-BBA0-212031D59F88}" type="presParOf" srcId="{EB77A558-53DF-4DB6-A3D6-E028BF014680}" destId="{B1527DCD-9767-4FFD-B341-E57E79707894}" srcOrd="0" destOrd="0" presId="urn:microsoft.com/office/officeart/2005/8/layout/vList2"/>
    <dgm:cxn modelId="{D9AE0D8A-B121-4FBE-8286-04B18891EABB}" type="presParOf" srcId="{EB77A558-53DF-4DB6-A3D6-E028BF014680}" destId="{5990823E-5F8E-4512-9D67-9B891297AD65}" srcOrd="1" destOrd="0" presId="urn:microsoft.com/office/officeart/2005/8/layout/vList2"/>
    <dgm:cxn modelId="{BF0855DE-A253-4AAE-8205-627C25FC34E8}" type="presParOf" srcId="{EB77A558-53DF-4DB6-A3D6-E028BF014680}" destId="{EB52EB14-9A35-4976-82F4-2E096132D89E}" srcOrd="2" destOrd="0" presId="urn:microsoft.com/office/officeart/2005/8/layout/vList2"/>
    <dgm:cxn modelId="{678BC4FF-9A42-4A20-8AA4-2938476F814E}" type="presParOf" srcId="{EB77A558-53DF-4DB6-A3D6-E028BF014680}" destId="{CCEEB212-FE06-429D-AF5C-E323F734B808}" srcOrd="3" destOrd="0" presId="urn:microsoft.com/office/officeart/2005/8/layout/vList2"/>
    <dgm:cxn modelId="{481C657D-54A7-457C-A5A2-ABEEE300FFE1}" type="presParOf" srcId="{EB77A558-53DF-4DB6-A3D6-E028BF014680}" destId="{6F80C568-6F03-43C9-A7B0-EE09B5DD5166}" srcOrd="4" destOrd="0" presId="urn:microsoft.com/office/officeart/2005/8/layout/vList2"/>
    <dgm:cxn modelId="{59A14C86-4B60-4960-B650-6B78FCEE1D56}" type="presParOf" srcId="{EB77A558-53DF-4DB6-A3D6-E028BF014680}" destId="{B5EF990D-2625-4D21-8317-2F8DF2EF55B2}"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B19FBF-09DE-4CEE-AAF2-29B287B6F4E5}" type="doc">
      <dgm:prSet loTypeId="urn:microsoft.com/office/officeart/2005/8/layout/bProcess4" loCatId="process" qsTypeId="urn:microsoft.com/office/officeart/2005/8/quickstyle/simple1" qsCatId="simple" csTypeId="urn:microsoft.com/office/officeart/2005/8/colors/colorful1" csCatId="colorful"/>
      <dgm:spPr/>
      <dgm:t>
        <a:bodyPr/>
        <a:lstStyle/>
        <a:p>
          <a:endParaRPr lang="en-US"/>
        </a:p>
      </dgm:t>
    </dgm:pt>
    <dgm:pt modelId="{95893736-3FFF-46CF-995E-8D19996A988C}">
      <dgm:prSet/>
      <dgm:spPr/>
      <dgm:t>
        <a:bodyPr/>
        <a:lstStyle/>
        <a:p>
          <a:r>
            <a:rPr lang="en-GB" dirty="0"/>
            <a:t>Pollution permits seek to provide an incentive to businesses on a global scale to reduce CO2 emissions.</a:t>
          </a:r>
          <a:endParaRPr lang="en-US" dirty="0"/>
        </a:p>
      </dgm:t>
    </dgm:pt>
    <dgm:pt modelId="{E0E272E6-A7E9-4A34-A3A3-6A9FC6F5F74F}" type="parTrans" cxnId="{A50EDB5D-2204-4C5F-973C-CAAB824E6C6E}">
      <dgm:prSet/>
      <dgm:spPr/>
      <dgm:t>
        <a:bodyPr/>
        <a:lstStyle/>
        <a:p>
          <a:endParaRPr lang="en-US"/>
        </a:p>
      </dgm:t>
    </dgm:pt>
    <dgm:pt modelId="{C1BB41F2-C1F7-43A8-A8E2-2254E9D05819}" type="sibTrans" cxnId="{A50EDB5D-2204-4C5F-973C-CAAB824E6C6E}">
      <dgm:prSet/>
      <dgm:spPr/>
      <dgm:t>
        <a:bodyPr/>
        <a:lstStyle/>
        <a:p>
          <a:endParaRPr lang="en-US"/>
        </a:p>
      </dgm:t>
    </dgm:pt>
    <dgm:pt modelId="{D6E1FD66-69D0-40EC-82BC-6EDEC1804C2B}">
      <dgm:prSet/>
      <dgm:spPr/>
      <dgm:t>
        <a:bodyPr/>
        <a:lstStyle/>
        <a:p>
          <a:r>
            <a:rPr lang="en-GB" dirty="0"/>
            <a:t>Due to the recession EU production has fallen so there have been an excess of pollution permits on the market.</a:t>
          </a:r>
          <a:endParaRPr lang="en-US" dirty="0"/>
        </a:p>
      </dgm:t>
    </dgm:pt>
    <dgm:pt modelId="{17A2E6F7-191B-4DB4-A28F-3109199B6F42}" type="parTrans" cxnId="{3EE5738D-1ED4-40C1-9F03-650858378116}">
      <dgm:prSet/>
      <dgm:spPr/>
      <dgm:t>
        <a:bodyPr/>
        <a:lstStyle/>
        <a:p>
          <a:endParaRPr lang="en-US"/>
        </a:p>
      </dgm:t>
    </dgm:pt>
    <dgm:pt modelId="{B1133132-1074-48DA-AAEA-4CB1C3959231}" type="sibTrans" cxnId="{3EE5738D-1ED4-40C1-9F03-650858378116}">
      <dgm:prSet/>
      <dgm:spPr/>
      <dgm:t>
        <a:bodyPr/>
        <a:lstStyle/>
        <a:p>
          <a:endParaRPr lang="en-US"/>
        </a:p>
      </dgm:t>
    </dgm:pt>
    <dgm:pt modelId="{D696E50C-3829-4BC2-9563-D60A33976542}">
      <dgm:prSet/>
      <dgm:spPr/>
      <dgm:t>
        <a:bodyPr/>
        <a:lstStyle/>
        <a:p>
          <a:r>
            <a:rPr lang="en-GB" dirty="0"/>
            <a:t>This increase in supply of pollution permits has been coupled with a fall in demand as firms produce less.</a:t>
          </a:r>
          <a:endParaRPr lang="en-US" dirty="0"/>
        </a:p>
      </dgm:t>
    </dgm:pt>
    <dgm:pt modelId="{D90E4E76-260C-4174-8022-A5B6E19077D7}" type="parTrans" cxnId="{28DF055D-9DB6-449F-8E99-A32281544C0E}">
      <dgm:prSet/>
      <dgm:spPr/>
      <dgm:t>
        <a:bodyPr/>
        <a:lstStyle/>
        <a:p>
          <a:endParaRPr lang="en-US"/>
        </a:p>
      </dgm:t>
    </dgm:pt>
    <dgm:pt modelId="{E104357D-EDD0-4C9F-A72A-DD8881A6C41B}" type="sibTrans" cxnId="{28DF055D-9DB6-449F-8E99-A32281544C0E}">
      <dgm:prSet/>
      <dgm:spPr/>
      <dgm:t>
        <a:bodyPr/>
        <a:lstStyle/>
        <a:p>
          <a:endParaRPr lang="en-US"/>
        </a:p>
      </dgm:t>
    </dgm:pt>
    <dgm:pt modelId="{1B062646-9278-402E-96FE-0D8ECE3EFC2F}">
      <dgm:prSet/>
      <dgm:spPr/>
      <dgm:t>
        <a:bodyPr/>
        <a:lstStyle/>
        <a:p>
          <a:r>
            <a:rPr lang="en-GB" dirty="0"/>
            <a:t>This has led to a fall in their price making the scheme less effective.</a:t>
          </a:r>
          <a:endParaRPr lang="en-US" dirty="0"/>
        </a:p>
      </dgm:t>
    </dgm:pt>
    <dgm:pt modelId="{DC44F233-6C72-4CCA-A14E-E29929A99E34}" type="parTrans" cxnId="{8726E546-B3B0-4363-828E-A3598C9BF8AC}">
      <dgm:prSet/>
      <dgm:spPr/>
      <dgm:t>
        <a:bodyPr/>
        <a:lstStyle/>
        <a:p>
          <a:endParaRPr lang="en-US"/>
        </a:p>
      </dgm:t>
    </dgm:pt>
    <dgm:pt modelId="{CBAC3C25-AB36-49A1-BD12-D45166247742}" type="sibTrans" cxnId="{8726E546-B3B0-4363-828E-A3598C9BF8AC}">
      <dgm:prSet/>
      <dgm:spPr/>
      <dgm:t>
        <a:bodyPr/>
        <a:lstStyle/>
        <a:p>
          <a:endParaRPr lang="en-US"/>
        </a:p>
      </dgm:t>
    </dgm:pt>
    <dgm:pt modelId="{DF4193D3-8A39-4381-B927-BFAFE0FC81C3}">
      <dgm:prSet/>
      <dgm:spPr/>
      <dgm:t>
        <a:bodyPr/>
        <a:lstStyle/>
        <a:p>
          <a:r>
            <a:rPr lang="en-GB" b="1" dirty="0"/>
            <a:t>Pollution permits </a:t>
          </a:r>
          <a:r>
            <a:rPr lang="en-GB" dirty="0"/>
            <a:t>allow firms to produce a legal level of pollution every year</a:t>
          </a:r>
          <a:endParaRPr lang="en-US" dirty="0"/>
        </a:p>
      </dgm:t>
    </dgm:pt>
    <dgm:pt modelId="{0F32A879-5A4A-4A75-B0B9-5852E08CC611}" type="parTrans" cxnId="{8ABCCA02-DA64-4CAF-B27E-C4DB69A779A4}">
      <dgm:prSet/>
      <dgm:spPr/>
      <dgm:t>
        <a:bodyPr/>
        <a:lstStyle/>
        <a:p>
          <a:endParaRPr lang="en-US"/>
        </a:p>
      </dgm:t>
    </dgm:pt>
    <dgm:pt modelId="{BB633BCB-87E3-43E3-8AA8-44BD1A2A2953}" type="sibTrans" cxnId="{8ABCCA02-DA64-4CAF-B27E-C4DB69A779A4}">
      <dgm:prSet/>
      <dgm:spPr/>
      <dgm:t>
        <a:bodyPr/>
        <a:lstStyle/>
        <a:p>
          <a:endParaRPr lang="en-US"/>
        </a:p>
      </dgm:t>
    </dgm:pt>
    <dgm:pt modelId="{1E778100-ADF5-4A5B-A296-1DA9700FC611}">
      <dgm:prSet/>
      <dgm:spPr/>
      <dgm:t>
        <a:bodyPr/>
        <a:lstStyle/>
        <a:p>
          <a:r>
            <a:rPr lang="en-GB" dirty="0"/>
            <a:t>Permits are </a:t>
          </a:r>
          <a:r>
            <a:rPr lang="en-GB" b="1" dirty="0"/>
            <a:t>tradable</a:t>
          </a:r>
          <a:r>
            <a:rPr lang="en-GB" dirty="0"/>
            <a:t> on the market</a:t>
          </a:r>
          <a:endParaRPr lang="en-US" dirty="0"/>
        </a:p>
      </dgm:t>
    </dgm:pt>
    <dgm:pt modelId="{C9B54EAC-ACFC-4626-8939-D2118B2B1FED}" type="parTrans" cxnId="{DAC69411-A6E3-4D45-B822-C2BADE101599}">
      <dgm:prSet/>
      <dgm:spPr/>
      <dgm:t>
        <a:bodyPr/>
        <a:lstStyle/>
        <a:p>
          <a:endParaRPr lang="en-US"/>
        </a:p>
      </dgm:t>
    </dgm:pt>
    <dgm:pt modelId="{C2026E21-6413-4F34-A194-D1B1F76B217D}" type="sibTrans" cxnId="{DAC69411-A6E3-4D45-B822-C2BADE101599}">
      <dgm:prSet/>
      <dgm:spPr/>
      <dgm:t>
        <a:bodyPr/>
        <a:lstStyle/>
        <a:p>
          <a:endParaRPr lang="en-US"/>
        </a:p>
      </dgm:t>
    </dgm:pt>
    <dgm:pt modelId="{34BB8804-B65E-4016-B359-81EFCCDD7BEE}">
      <dgm:prSet/>
      <dgm:spPr/>
      <dgm:t>
        <a:bodyPr/>
        <a:lstStyle/>
        <a:p>
          <a:r>
            <a:rPr lang="en-GB" dirty="0"/>
            <a:t>If a firm does not use all of its permits it can sell them to other firms that pollute above their allowance</a:t>
          </a:r>
          <a:endParaRPr lang="en-US" dirty="0"/>
        </a:p>
      </dgm:t>
    </dgm:pt>
    <dgm:pt modelId="{0B925561-E95B-46B0-8C45-820E60B66614}" type="parTrans" cxnId="{19D24263-82FB-4DB6-AF28-520C872C52E4}">
      <dgm:prSet/>
      <dgm:spPr/>
      <dgm:t>
        <a:bodyPr/>
        <a:lstStyle/>
        <a:p>
          <a:endParaRPr lang="en-US"/>
        </a:p>
      </dgm:t>
    </dgm:pt>
    <dgm:pt modelId="{4402038A-C5DA-43A2-8B98-B8C4C7647674}" type="sibTrans" cxnId="{19D24263-82FB-4DB6-AF28-520C872C52E4}">
      <dgm:prSet/>
      <dgm:spPr/>
      <dgm:t>
        <a:bodyPr/>
        <a:lstStyle/>
        <a:p>
          <a:endParaRPr lang="en-US"/>
        </a:p>
      </dgm:t>
    </dgm:pt>
    <dgm:pt modelId="{48F2606B-AD59-49D4-ACA1-EAE2C2A058EA}">
      <dgm:prSet/>
      <dgm:spPr/>
      <dgm:t>
        <a:bodyPr/>
        <a:lstStyle/>
        <a:p>
          <a:r>
            <a:rPr lang="en-GB" dirty="0"/>
            <a:t>This provides a financial incentive for firms to reduce pollution</a:t>
          </a:r>
          <a:endParaRPr lang="en-US" dirty="0"/>
        </a:p>
      </dgm:t>
    </dgm:pt>
    <dgm:pt modelId="{A8A9073D-A502-4B8B-85F0-4D1981B16F10}" type="parTrans" cxnId="{804CB002-5A5A-4B5E-AFFF-A852DFEFD0F4}">
      <dgm:prSet/>
      <dgm:spPr/>
      <dgm:t>
        <a:bodyPr/>
        <a:lstStyle/>
        <a:p>
          <a:endParaRPr lang="en-US"/>
        </a:p>
      </dgm:t>
    </dgm:pt>
    <dgm:pt modelId="{5F4FC32B-D3BA-4229-AC41-DCD8CBE8B95F}" type="sibTrans" cxnId="{804CB002-5A5A-4B5E-AFFF-A852DFEFD0F4}">
      <dgm:prSet/>
      <dgm:spPr/>
      <dgm:t>
        <a:bodyPr/>
        <a:lstStyle/>
        <a:p>
          <a:endParaRPr lang="en-US"/>
        </a:p>
      </dgm:t>
    </dgm:pt>
    <dgm:pt modelId="{18DFFB4D-61BC-4405-8F86-9129FE25C343}">
      <dgm:prSet/>
      <dgm:spPr/>
      <dgm:t>
        <a:bodyPr/>
        <a:lstStyle/>
        <a:p>
          <a:r>
            <a:rPr lang="en-GB" dirty="0"/>
            <a:t>Trading schemes seek to reduce CO2 emissions globally</a:t>
          </a:r>
          <a:endParaRPr lang="en-US" dirty="0"/>
        </a:p>
      </dgm:t>
    </dgm:pt>
    <dgm:pt modelId="{D782D9AA-E8A9-4573-A659-6C5098BF888B}" type="parTrans" cxnId="{6A67FA14-578C-416C-B536-2BFC2A3563C7}">
      <dgm:prSet/>
      <dgm:spPr/>
      <dgm:t>
        <a:bodyPr/>
        <a:lstStyle/>
        <a:p>
          <a:endParaRPr lang="en-US"/>
        </a:p>
      </dgm:t>
    </dgm:pt>
    <dgm:pt modelId="{83BCCDDB-4F4B-4E86-A150-6140AF940315}" type="sibTrans" cxnId="{6A67FA14-578C-416C-B536-2BFC2A3563C7}">
      <dgm:prSet/>
      <dgm:spPr/>
      <dgm:t>
        <a:bodyPr/>
        <a:lstStyle/>
        <a:p>
          <a:endParaRPr lang="en-US"/>
        </a:p>
      </dgm:t>
    </dgm:pt>
    <dgm:pt modelId="{E06FA0DB-B501-4E22-ABA4-C5F33A841860}">
      <dgm:prSet/>
      <dgm:spPr/>
      <dgm:t>
        <a:bodyPr/>
        <a:lstStyle/>
        <a:p>
          <a:r>
            <a:rPr lang="en-GB" dirty="0"/>
            <a:t>It is difficult to assess the amount and level of permits to provide to firms</a:t>
          </a:r>
          <a:endParaRPr lang="en-US" dirty="0"/>
        </a:p>
      </dgm:t>
    </dgm:pt>
    <dgm:pt modelId="{44E62843-5B58-4706-A1C4-804C5D684D12}" type="parTrans" cxnId="{EF80B145-BEC6-403D-9FC3-9698DAEDD56C}">
      <dgm:prSet/>
      <dgm:spPr/>
      <dgm:t>
        <a:bodyPr/>
        <a:lstStyle/>
        <a:p>
          <a:endParaRPr lang="en-US"/>
        </a:p>
      </dgm:t>
    </dgm:pt>
    <dgm:pt modelId="{3064AF6E-A273-4B13-83C6-76A28C57927C}" type="sibTrans" cxnId="{EF80B145-BEC6-403D-9FC3-9698DAEDD56C}">
      <dgm:prSet/>
      <dgm:spPr/>
      <dgm:t>
        <a:bodyPr/>
        <a:lstStyle/>
        <a:p>
          <a:endParaRPr lang="en-US"/>
        </a:p>
      </dgm:t>
    </dgm:pt>
    <dgm:pt modelId="{CD4AEDC0-29AF-4A2B-AF68-8F9894FB0C81}" type="pres">
      <dgm:prSet presAssocID="{9BB19FBF-09DE-4CEE-AAF2-29B287B6F4E5}" presName="Name0" presStyleCnt="0">
        <dgm:presLayoutVars>
          <dgm:dir/>
          <dgm:resizeHandles/>
        </dgm:presLayoutVars>
      </dgm:prSet>
      <dgm:spPr/>
    </dgm:pt>
    <dgm:pt modelId="{7464C051-DC02-441B-ADCF-821DA19176B4}" type="pres">
      <dgm:prSet presAssocID="{95893736-3FFF-46CF-995E-8D19996A988C}" presName="compNode" presStyleCnt="0"/>
      <dgm:spPr/>
    </dgm:pt>
    <dgm:pt modelId="{7F2A325F-D87E-4960-BE95-2FA908F53E16}" type="pres">
      <dgm:prSet presAssocID="{95893736-3FFF-46CF-995E-8D19996A988C}" presName="dummyConnPt" presStyleCnt="0"/>
      <dgm:spPr/>
    </dgm:pt>
    <dgm:pt modelId="{80C0D084-0D6C-4430-BB40-690904A3C085}" type="pres">
      <dgm:prSet presAssocID="{95893736-3FFF-46CF-995E-8D19996A988C}" presName="node" presStyleLbl="node1" presStyleIdx="0" presStyleCnt="9">
        <dgm:presLayoutVars>
          <dgm:bulletEnabled val="1"/>
        </dgm:presLayoutVars>
      </dgm:prSet>
      <dgm:spPr/>
    </dgm:pt>
    <dgm:pt modelId="{4D972B10-CD24-4EF5-9BA9-14B0A278C30E}" type="pres">
      <dgm:prSet presAssocID="{C1BB41F2-C1F7-43A8-A8E2-2254E9D05819}" presName="sibTrans" presStyleLbl="bgSibTrans2D1" presStyleIdx="0" presStyleCnt="8"/>
      <dgm:spPr/>
    </dgm:pt>
    <dgm:pt modelId="{F759F7BC-3263-4D0F-BBCA-B00E2A9281B2}" type="pres">
      <dgm:prSet presAssocID="{D6E1FD66-69D0-40EC-82BC-6EDEC1804C2B}" presName="compNode" presStyleCnt="0"/>
      <dgm:spPr/>
    </dgm:pt>
    <dgm:pt modelId="{5AAC4D1E-EA21-4E94-9C31-DB461C30A02D}" type="pres">
      <dgm:prSet presAssocID="{D6E1FD66-69D0-40EC-82BC-6EDEC1804C2B}" presName="dummyConnPt" presStyleCnt="0"/>
      <dgm:spPr/>
    </dgm:pt>
    <dgm:pt modelId="{AC8E5E9A-6EBC-4CBF-B797-2365A136AF10}" type="pres">
      <dgm:prSet presAssocID="{D6E1FD66-69D0-40EC-82BC-6EDEC1804C2B}" presName="node" presStyleLbl="node1" presStyleIdx="1" presStyleCnt="9">
        <dgm:presLayoutVars>
          <dgm:bulletEnabled val="1"/>
        </dgm:presLayoutVars>
      </dgm:prSet>
      <dgm:spPr/>
    </dgm:pt>
    <dgm:pt modelId="{E79ED95D-4C14-4EAF-98A8-BE761C16A602}" type="pres">
      <dgm:prSet presAssocID="{B1133132-1074-48DA-AAEA-4CB1C3959231}" presName="sibTrans" presStyleLbl="bgSibTrans2D1" presStyleIdx="1" presStyleCnt="8"/>
      <dgm:spPr/>
    </dgm:pt>
    <dgm:pt modelId="{0AD3577E-8543-4FA6-AA73-8C8A0193EF7C}" type="pres">
      <dgm:prSet presAssocID="{D696E50C-3829-4BC2-9563-D60A33976542}" presName="compNode" presStyleCnt="0"/>
      <dgm:spPr/>
    </dgm:pt>
    <dgm:pt modelId="{7D985E3A-8D7C-4FA9-87B3-8BFD854AB6FD}" type="pres">
      <dgm:prSet presAssocID="{D696E50C-3829-4BC2-9563-D60A33976542}" presName="dummyConnPt" presStyleCnt="0"/>
      <dgm:spPr/>
    </dgm:pt>
    <dgm:pt modelId="{D6B74911-A5F4-46EF-A4ED-FEFC044F866E}" type="pres">
      <dgm:prSet presAssocID="{D696E50C-3829-4BC2-9563-D60A33976542}" presName="node" presStyleLbl="node1" presStyleIdx="2" presStyleCnt="9">
        <dgm:presLayoutVars>
          <dgm:bulletEnabled val="1"/>
        </dgm:presLayoutVars>
      </dgm:prSet>
      <dgm:spPr/>
    </dgm:pt>
    <dgm:pt modelId="{5A828727-CDAB-4E1D-8505-EBD9312519B1}" type="pres">
      <dgm:prSet presAssocID="{E104357D-EDD0-4C9F-A72A-DD8881A6C41B}" presName="sibTrans" presStyleLbl="bgSibTrans2D1" presStyleIdx="2" presStyleCnt="8"/>
      <dgm:spPr/>
    </dgm:pt>
    <dgm:pt modelId="{C48501AC-8B47-4F82-8A86-673EB26F6F58}" type="pres">
      <dgm:prSet presAssocID="{1B062646-9278-402E-96FE-0D8ECE3EFC2F}" presName="compNode" presStyleCnt="0"/>
      <dgm:spPr/>
    </dgm:pt>
    <dgm:pt modelId="{E4CA6C61-426C-4C47-96A9-A7911B292AAE}" type="pres">
      <dgm:prSet presAssocID="{1B062646-9278-402E-96FE-0D8ECE3EFC2F}" presName="dummyConnPt" presStyleCnt="0"/>
      <dgm:spPr/>
    </dgm:pt>
    <dgm:pt modelId="{BDA120D8-EAD6-4465-BDE8-620F6D3E7F60}" type="pres">
      <dgm:prSet presAssocID="{1B062646-9278-402E-96FE-0D8ECE3EFC2F}" presName="node" presStyleLbl="node1" presStyleIdx="3" presStyleCnt="9">
        <dgm:presLayoutVars>
          <dgm:bulletEnabled val="1"/>
        </dgm:presLayoutVars>
      </dgm:prSet>
      <dgm:spPr/>
    </dgm:pt>
    <dgm:pt modelId="{7CEFCF79-9D8F-4966-90F9-4970C7FFFBA5}" type="pres">
      <dgm:prSet presAssocID="{CBAC3C25-AB36-49A1-BD12-D45166247742}" presName="sibTrans" presStyleLbl="bgSibTrans2D1" presStyleIdx="3" presStyleCnt="8"/>
      <dgm:spPr/>
    </dgm:pt>
    <dgm:pt modelId="{C4EDAA9C-4B89-4A02-BF2C-522ED223BB4D}" type="pres">
      <dgm:prSet presAssocID="{DF4193D3-8A39-4381-B927-BFAFE0FC81C3}" presName="compNode" presStyleCnt="0"/>
      <dgm:spPr/>
    </dgm:pt>
    <dgm:pt modelId="{D1448300-2D85-4C38-AB6F-CC98D3A3048F}" type="pres">
      <dgm:prSet presAssocID="{DF4193D3-8A39-4381-B927-BFAFE0FC81C3}" presName="dummyConnPt" presStyleCnt="0"/>
      <dgm:spPr/>
    </dgm:pt>
    <dgm:pt modelId="{75B7930C-74D9-4BC9-B967-3A639CB9E421}" type="pres">
      <dgm:prSet presAssocID="{DF4193D3-8A39-4381-B927-BFAFE0FC81C3}" presName="node" presStyleLbl="node1" presStyleIdx="4" presStyleCnt="9">
        <dgm:presLayoutVars>
          <dgm:bulletEnabled val="1"/>
        </dgm:presLayoutVars>
      </dgm:prSet>
      <dgm:spPr/>
    </dgm:pt>
    <dgm:pt modelId="{23422413-F896-4A9F-B835-55A4BF410770}" type="pres">
      <dgm:prSet presAssocID="{BB633BCB-87E3-43E3-8AA8-44BD1A2A2953}" presName="sibTrans" presStyleLbl="bgSibTrans2D1" presStyleIdx="4" presStyleCnt="8"/>
      <dgm:spPr/>
    </dgm:pt>
    <dgm:pt modelId="{8E60ED48-E27C-40B5-9370-F31CB43EA71E}" type="pres">
      <dgm:prSet presAssocID="{1E778100-ADF5-4A5B-A296-1DA9700FC611}" presName="compNode" presStyleCnt="0"/>
      <dgm:spPr/>
    </dgm:pt>
    <dgm:pt modelId="{591BEE8D-015B-457F-B00A-B99426C8E82C}" type="pres">
      <dgm:prSet presAssocID="{1E778100-ADF5-4A5B-A296-1DA9700FC611}" presName="dummyConnPt" presStyleCnt="0"/>
      <dgm:spPr/>
    </dgm:pt>
    <dgm:pt modelId="{1355C9B3-DC82-476D-BD22-C21FE1A6B1A8}" type="pres">
      <dgm:prSet presAssocID="{1E778100-ADF5-4A5B-A296-1DA9700FC611}" presName="node" presStyleLbl="node1" presStyleIdx="5" presStyleCnt="9">
        <dgm:presLayoutVars>
          <dgm:bulletEnabled val="1"/>
        </dgm:presLayoutVars>
      </dgm:prSet>
      <dgm:spPr/>
    </dgm:pt>
    <dgm:pt modelId="{5B9E748E-06F2-4491-BEC6-B42FCF1B0D88}" type="pres">
      <dgm:prSet presAssocID="{C2026E21-6413-4F34-A194-D1B1F76B217D}" presName="sibTrans" presStyleLbl="bgSibTrans2D1" presStyleIdx="5" presStyleCnt="8"/>
      <dgm:spPr/>
    </dgm:pt>
    <dgm:pt modelId="{25DD6EE2-72DA-4B6B-9203-BE25B9CEAC2C}" type="pres">
      <dgm:prSet presAssocID="{48F2606B-AD59-49D4-ACA1-EAE2C2A058EA}" presName="compNode" presStyleCnt="0"/>
      <dgm:spPr/>
    </dgm:pt>
    <dgm:pt modelId="{3A1FC2C7-30F4-4D1E-98B0-ADA942FD4C50}" type="pres">
      <dgm:prSet presAssocID="{48F2606B-AD59-49D4-ACA1-EAE2C2A058EA}" presName="dummyConnPt" presStyleCnt="0"/>
      <dgm:spPr/>
    </dgm:pt>
    <dgm:pt modelId="{C8362B47-2D5D-4997-95F8-908542A6EE22}" type="pres">
      <dgm:prSet presAssocID="{48F2606B-AD59-49D4-ACA1-EAE2C2A058EA}" presName="node" presStyleLbl="node1" presStyleIdx="6" presStyleCnt="9">
        <dgm:presLayoutVars>
          <dgm:bulletEnabled val="1"/>
        </dgm:presLayoutVars>
      </dgm:prSet>
      <dgm:spPr/>
    </dgm:pt>
    <dgm:pt modelId="{65135249-6C44-49A4-8655-E8A91306AA70}" type="pres">
      <dgm:prSet presAssocID="{5F4FC32B-D3BA-4229-AC41-DCD8CBE8B95F}" presName="sibTrans" presStyleLbl="bgSibTrans2D1" presStyleIdx="6" presStyleCnt="8"/>
      <dgm:spPr/>
    </dgm:pt>
    <dgm:pt modelId="{CFA076A6-9642-47B8-8BF3-BB65299F1B2B}" type="pres">
      <dgm:prSet presAssocID="{18DFFB4D-61BC-4405-8F86-9129FE25C343}" presName="compNode" presStyleCnt="0"/>
      <dgm:spPr/>
    </dgm:pt>
    <dgm:pt modelId="{4B36B4DA-AB4C-4F6C-B9BA-3BC382FA768E}" type="pres">
      <dgm:prSet presAssocID="{18DFFB4D-61BC-4405-8F86-9129FE25C343}" presName="dummyConnPt" presStyleCnt="0"/>
      <dgm:spPr/>
    </dgm:pt>
    <dgm:pt modelId="{D6C0FF5A-60A6-439F-B542-CA9E61FB8C18}" type="pres">
      <dgm:prSet presAssocID="{18DFFB4D-61BC-4405-8F86-9129FE25C343}" presName="node" presStyleLbl="node1" presStyleIdx="7" presStyleCnt="9">
        <dgm:presLayoutVars>
          <dgm:bulletEnabled val="1"/>
        </dgm:presLayoutVars>
      </dgm:prSet>
      <dgm:spPr/>
    </dgm:pt>
    <dgm:pt modelId="{03DF41F7-49E1-4534-9E96-B1B1AF1DB54F}" type="pres">
      <dgm:prSet presAssocID="{83BCCDDB-4F4B-4E86-A150-6140AF940315}" presName="sibTrans" presStyleLbl="bgSibTrans2D1" presStyleIdx="7" presStyleCnt="8"/>
      <dgm:spPr/>
    </dgm:pt>
    <dgm:pt modelId="{4D57C785-EABB-49FC-A20C-D7025CEC9031}" type="pres">
      <dgm:prSet presAssocID="{E06FA0DB-B501-4E22-ABA4-C5F33A841860}" presName="compNode" presStyleCnt="0"/>
      <dgm:spPr/>
    </dgm:pt>
    <dgm:pt modelId="{38F95FA3-2E2F-4D6D-B41E-063ACB94C109}" type="pres">
      <dgm:prSet presAssocID="{E06FA0DB-B501-4E22-ABA4-C5F33A841860}" presName="dummyConnPt" presStyleCnt="0"/>
      <dgm:spPr/>
    </dgm:pt>
    <dgm:pt modelId="{39FCE25E-9584-4682-871B-3BBD5C941A35}" type="pres">
      <dgm:prSet presAssocID="{E06FA0DB-B501-4E22-ABA4-C5F33A841860}" presName="node" presStyleLbl="node1" presStyleIdx="8" presStyleCnt="9">
        <dgm:presLayoutVars>
          <dgm:bulletEnabled val="1"/>
        </dgm:presLayoutVars>
      </dgm:prSet>
      <dgm:spPr/>
    </dgm:pt>
  </dgm:ptLst>
  <dgm:cxnLst>
    <dgm:cxn modelId="{804CB002-5A5A-4B5E-AFFF-A852DFEFD0F4}" srcId="{9BB19FBF-09DE-4CEE-AAF2-29B287B6F4E5}" destId="{48F2606B-AD59-49D4-ACA1-EAE2C2A058EA}" srcOrd="6" destOrd="0" parTransId="{A8A9073D-A502-4B8B-85F0-4D1981B16F10}" sibTransId="{5F4FC32B-D3BA-4229-AC41-DCD8CBE8B95F}"/>
    <dgm:cxn modelId="{8ABCCA02-DA64-4CAF-B27E-C4DB69A779A4}" srcId="{9BB19FBF-09DE-4CEE-AAF2-29B287B6F4E5}" destId="{DF4193D3-8A39-4381-B927-BFAFE0FC81C3}" srcOrd="4" destOrd="0" parTransId="{0F32A879-5A4A-4A75-B0B9-5852E08CC611}" sibTransId="{BB633BCB-87E3-43E3-8AA8-44BD1A2A2953}"/>
    <dgm:cxn modelId="{DAC69411-A6E3-4D45-B822-C2BADE101599}" srcId="{9BB19FBF-09DE-4CEE-AAF2-29B287B6F4E5}" destId="{1E778100-ADF5-4A5B-A296-1DA9700FC611}" srcOrd="5" destOrd="0" parTransId="{C9B54EAC-ACFC-4626-8939-D2118B2B1FED}" sibTransId="{C2026E21-6413-4F34-A194-D1B1F76B217D}"/>
    <dgm:cxn modelId="{6A67FA14-578C-416C-B536-2BFC2A3563C7}" srcId="{9BB19FBF-09DE-4CEE-AAF2-29B287B6F4E5}" destId="{18DFFB4D-61BC-4405-8F86-9129FE25C343}" srcOrd="7" destOrd="0" parTransId="{D782D9AA-E8A9-4573-A659-6C5098BF888B}" sibTransId="{83BCCDDB-4F4B-4E86-A150-6140AF940315}"/>
    <dgm:cxn modelId="{EECE081C-0E04-446D-846A-04755BD5395B}" type="presOf" srcId="{E06FA0DB-B501-4E22-ABA4-C5F33A841860}" destId="{39FCE25E-9584-4682-871B-3BBD5C941A35}" srcOrd="0" destOrd="0" presId="urn:microsoft.com/office/officeart/2005/8/layout/bProcess4"/>
    <dgm:cxn modelId="{EE329E20-53E0-41D2-A611-F2722459F536}" type="presOf" srcId="{83BCCDDB-4F4B-4E86-A150-6140AF940315}" destId="{03DF41F7-49E1-4534-9E96-B1B1AF1DB54F}" srcOrd="0" destOrd="0" presId="urn:microsoft.com/office/officeart/2005/8/layout/bProcess4"/>
    <dgm:cxn modelId="{504C5A2B-6836-4D74-B7AF-476B65DB553F}" type="presOf" srcId="{95893736-3FFF-46CF-995E-8D19996A988C}" destId="{80C0D084-0D6C-4430-BB40-690904A3C085}" srcOrd="0" destOrd="0" presId="urn:microsoft.com/office/officeart/2005/8/layout/bProcess4"/>
    <dgm:cxn modelId="{28DF055D-9DB6-449F-8E99-A32281544C0E}" srcId="{9BB19FBF-09DE-4CEE-AAF2-29B287B6F4E5}" destId="{D696E50C-3829-4BC2-9563-D60A33976542}" srcOrd="2" destOrd="0" parTransId="{D90E4E76-260C-4174-8022-A5B6E19077D7}" sibTransId="{E104357D-EDD0-4C9F-A72A-DD8881A6C41B}"/>
    <dgm:cxn modelId="{A50EDB5D-2204-4C5F-973C-CAAB824E6C6E}" srcId="{9BB19FBF-09DE-4CEE-AAF2-29B287B6F4E5}" destId="{95893736-3FFF-46CF-995E-8D19996A988C}" srcOrd="0" destOrd="0" parTransId="{E0E272E6-A7E9-4A34-A3A3-6A9FC6F5F74F}" sibTransId="{C1BB41F2-C1F7-43A8-A8E2-2254E9D05819}"/>
    <dgm:cxn modelId="{19D24263-82FB-4DB6-AF28-520C872C52E4}" srcId="{1E778100-ADF5-4A5B-A296-1DA9700FC611}" destId="{34BB8804-B65E-4016-B359-81EFCCDD7BEE}" srcOrd="0" destOrd="0" parTransId="{0B925561-E95B-46B0-8C45-820E60B66614}" sibTransId="{4402038A-C5DA-43A2-8B98-B8C4C7647674}"/>
    <dgm:cxn modelId="{EF80B145-BEC6-403D-9FC3-9698DAEDD56C}" srcId="{9BB19FBF-09DE-4CEE-AAF2-29B287B6F4E5}" destId="{E06FA0DB-B501-4E22-ABA4-C5F33A841860}" srcOrd="8" destOrd="0" parTransId="{44E62843-5B58-4706-A1C4-804C5D684D12}" sibTransId="{3064AF6E-A273-4B13-83C6-76A28C57927C}"/>
    <dgm:cxn modelId="{8726E546-B3B0-4363-828E-A3598C9BF8AC}" srcId="{9BB19FBF-09DE-4CEE-AAF2-29B287B6F4E5}" destId="{1B062646-9278-402E-96FE-0D8ECE3EFC2F}" srcOrd="3" destOrd="0" parTransId="{DC44F233-6C72-4CCA-A14E-E29929A99E34}" sibTransId="{CBAC3C25-AB36-49A1-BD12-D45166247742}"/>
    <dgm:cxn modelId="{B4E69D71-390B-404F-90E1-A5422E378C8B}" type="presOf" srcId="{48F2606B-AD59-49D4-ACA1-EAE2C2A058EA}" destId="{C8362B47-2D5D-4997-95F8-908542A6EE22}" srcOrd="0" destOrd="0" presId="urn:microsoft.com/office/officeart/2005/8/layout/bProcess4"/>
    <dgm:cxn modelId="{486FF171-E6F6-4EBC-BDEA-AB8D4EE91DC2}" type="presOf" srcId="{B1133132-1074-48DA-AAEA-4CB1C3959231}" destId="{E79ED95D-4C14-4EAF-98A8-BE761C16A602}" srcOrd="0" destOrd="0" presId="urn:microsoft.com/office/officeart/2005/8/layout/bProcess4"/>
    <dgm:cxn modelId="{B51C4C54-D095-430F-86E9-CDBF102E8E57}" type="presOf" srcId="{CBAC3C25-AB36-49A1-BD12-D45166247742}" destId="{7CEFCF79-9D8F-4966-90F9-4970C7FFFBA5}" srcOrd="0" destOrd="0" presId="urn:microsoft.com/office/officeart/2005/8/layout/bProcess4"/>
    <dgm:cxn modelId="{3EE5738D-1ED4-40C1-9F03-650858378116}" srcId="{9BB19FBF-09DE-4CEE-AAF2-29B287B6F4E5}" destId="{D6E1FD66-69D0-40EC-82BC-6EDEC1804C2B}" srcOrd="1" destOrd="0" parTransId="{17A2E6F7-191B-4DB4-A28F-3109199B6F42}" sibTransId="{B1133132-1074-48DA-AAEA-4CB1C3959231}"/>
    <dgm:cxn modelId="{F06BA497-1E6B-4FAE-A218-F9D0731B8666}" type="presOf" srcId="{18DFFB4D-61BC-4405-8F86-9129FE25C343}" destId="{D6C0FF5A-60A6-439F-B542-CA9E61FB8C18}" srcOrd="0" destOrd="0" presId="urn:microsoft.com/office/officeart/2005/8/layout/bProcess4"/>
    <dgm:cxn modelId="{476C1DA7-8D60-462D-9AF7-30FB7551C16E}" type="presOf" srcId="{DF4193D3-8A39-4381-B927-BFAFE0FC81C3}" destId="{75B7930C-74D9-4BC9-B967-3A639CB9E421}" srcOrd="0" destOrd="0" presId="urn:microsoft.com/office/officeart/2005/8/layout/bProcess4"/>
    <dgm:cxn modelId="{014B04B9-E25D-4141-9AC4-519D1438E4EE}" type="presOf" srcId="{C1BB41F2-C1F7-43A8-A8E2-2254E9D05819}" destId="{4D972B10-CD24-4EF5-9BA9-14B0A278C30E}" srcOrd="0" destOrd="0" presId="urn:microsoft.com/office/officeart/2005/8/layout/bProcess4"/>
    <dgm:cxn modelId="{DFE93FBD-F8FA-485B-AE9E-9FE958A416ED}" type="presOf" srcId="{1E778100-ADF5-4A5B-A296-1DA9700FC611}" destId="{1355C9B3-DC82-476D-BD22-C21FE1A6B1A8}" srcOrd="0" destOrd="0" presId="urn:microsoft.com/office/officeart/2005/8/layout/bProcess4"/>
    <dgm:cxn modelId="{6E335EC6-9D13-4E66-A31B-989466547094}" type="presOf" srcId="{5F4FC32B-D3BA-4229-AC41-DCD8CBE8B95F}" destId="{65135249-6C44-49A4-8655-E8A91306AA70}" srcOrd="0" destOrd="0" presId="urn:microsoft.com/office/officeart/2005/8/layout/bProcess4"/>
    <dgm:cxn modelId="{270F54CA-3567-4615-9AB4-AC7CBDA48AFB}" type="presOf" srcId="{C2026E21-6413-4F34-A194-D1B1F76B217D}" destId="{5B9E748E-06F2-4491-BEC6-B42FCF1B0D88}" srcOrd="0" destOrd="0" presId="urn:microsoft.com/office/officeart/2005/8/layout/bProcess4"/>
    <dgm:cxn modelId="{5270CAD4-FC45-44A2-88D1-E015D81DA958}" type="presOf" srcId="{34BB8804-B65E-4016-B359-81EFCCDD7BEE}" destId="{1355C9B3-DC82-476D-BD22-C21FE1A6B1A8}" srcOrd="0" destOrd="1" presId="urn:microsoft.com/office/officeart/2005/8/layout/bProcess4"/>
    <dgm:cxn modelId="{7CEE10DB-4609-4826-AC2C-E27E7ADD40DC}" type="presOf" srcId="{1B062646-9278-402E-96FE-0D8ECE3EFC2F}" destId="{BDA120D8-EAD6-4465-BDE8-620F6D3E7F60}" srcOrd="0" destOrd="0" presId="urn:microsoft.com/office/officeart/2005/8/layout/bProcess4"/>
    <dgm:cxn modelId="{4A358EDC-3AD6-40B3-88B0-BCBD93C66BF1}" type="presOf" srcId="{9BB19FBF-09DE-4CEE-AAF2-29B287B6F4E5}" destId="{CD4AEDC0-29AF-4A2B-AF68-8F9894FB0C81}" srcOrd="0" destOrd="0" presId="urn:microsoft.com/office/officeart/2005/8/layout/bProcess4"/>
    <dgm:cxn modelId="{B655A4DD-7A28-4BDF-8F22-C64BC6A876BE}" type="presOf" srcId="{D6E1FD66-69D0-40EC-82BC-6EDEC1804C2B}" destId="{AC8E5E9A-6EBC-4CBF-B797-2365A136AF10}" srcOrd="0" destOrd="0" presId="urn:microsoft.com/office/officeart/2005/8/layout/bProcess4"/>
    <dgm:cxn modelId="{249564E3-8020-432B-8A5A-E0FA49CCD609}" type="presOf" srcId="{D696E50C-3829-4BC2-9563-D60A33976542}" destId="{D6B74911-A5F4-46EF-A4ED-FEFC044F866E}" srcOrd="0" destOrd="0" presId="urn:microsoft.com/office/officeart/2005/8/layout/bProcess4"/>
    <dgm:cxn modelId="{5A06BAE4-CBBD-4EE7-AE49-09285B42653D}" type="presOf" srcId="{BB633BCB-87E3-43E3-8AA8-44BD1A2A2953}" destId="{23422413-F896-4A9F-B835-55A4BF410770}" srcOrd="0" destOrd="0" presId="urn:microsoft.com/office/officeart/2005/8/layout/bProcess4"/>
    <dgm:cxn modelId="{C86A12F0-5B2E-4B74-8AFF-A47C0DB36B5C}" type="presOf" srcId="{E104357D-EDD0-4C9F-A72A-DD8881A6C41B}" destId="{5A828727-CDAB-4E1D-8505-EBD9312519B1}" srcOrd="0" destOrd="0" presId="urn:microsoft.com/office/officeart/2005/8/layout/bProcess4"/>
    <dgm:cxn modelId="{695B3289-919C-4582-8ECB-946DAD7F81E4}" type="presParOf" srcId="{CD4AEDC0-29AF-4A2B-AF68-8F9894FB0C81}" destId="{7464C051-DC02-441B-ADCF-821DA19176B4}" srcOrd="0" destOrd="0" presId="urn:microsoft.com/office/officeart/2005/8/layout/bProcess4"/>
    <dgm:cxn modelId="{1CFFC690-E4B5-4FB4-9472-B2D09D3E01A2}" type="presParOf" srcId="{7464C051-DC02-441B-ADCF-821DA19176B4}" destId="{7F2A325F-D87E-4960-BE95-2FA908F53E16}" srcOrd="0" destOrd="0" presId="urn:microsoft.com/office/officeart/2005/8/layout/bProcess4"/>
    <dgm:cxn modelId="{6360465A-4EC8-487C-BBCA-79FC1961CD45}" type="presParOf" srcId="{7464C051-DC02-441B-ADCF-821DA19176B4}" destId="{80C0D084-0D6C-4430-BB40-690904A3C085}" srcOrd="1" destOrd="0" presId="urn:microsoft.com/office/officeart/2005/8/layout/bProcess4"/>
    <dgm:cxn modelId="{B1F2261F-57FF-41C7-8612-F0CE20AA31C0}" type="presParOf" srcId="{CD4AEDC0-29AF-4A2B-AF68-8F9894FB0C81}" destId="{4D972B10-CD24-4EF5-9BA9-14B0A278C30E}" srcOrd="1" destOrd="0" presId="urn:microsoft.com/office/officeart/2005/8/layout/bProcess4"/>
    <dgm:cxn modelId="{88EB54D0-1CAF-47F8-A988-5E754CBA3AEE}" type="presParOf" srcId="{CD4AEDC0-29AF-4A2B-AF68-8F9894FB0C81}" destId="{F759F7BC-3263-4D0F-BBCA-B00E2A9281B2}" srcOrd="2" destOrd="0" presId="urn:microsoft.com/office/officeart/2005/8/layout/bProcess4"/>
    <dgm:cxn modelId="{14F64A6A-F1E2-4F52-BAA1-DA168196774B}" type="presParOf" srcId="{F759F7BC-3263-4D0F-BBCA-B00E2A9281B2}" destId="{5AAC4D1E-EA21-4E94-9C31-DB461C30A02D}" srcOrd="0" destOrd="0" presId="urn:microsoft.com/office/officeart/2005/8/layout/bProcess4"/>
    <dgm:cxn modelId="{3994E9B0-874D-4CD3-BC17-4FEB7139C6AE}" type="presParOf" srcId="{F759F7BC-3263-4D0F-BBCA-B00E2A9281B2}" destId="{AC8E5E9A-6EBC-4CBF-B797-2365A136AF10}" srcOrd="1" destOrd="0" presId="urn:microsoft.com/office/officeart/2005/8/layout/bProcess4"/>
    <dgm:cxn modelId="{02865FFF-5E7A-4C63-B16E-3876D33226CC}" type="presParOf" srcId="{CD4AEDC0-29AF-4A2B-AF68-8F9894FB0C81}" destId="{E79ED95D-4C14-4EAF-98A8-BE761C16A602}" srcOrd="3" destOrd="0" presId="urn:microsoft.com/office/officeart/2005/8/layout/bProcess4"/>
    <dgm:cxn modelId="{F4E2A0A3-CED6-4B72-9DEF-CB78F8840D20}" type="presParOf" srcId="{CD4AEDC0-29AF-4A2B-AF68-8F9894FB0C81}" destId="{0AD3577E-8543-4FA6-AA73-8C8A0193EF7C}" srcOrd="4" destOrd="0" presId="urn:microsoft.com/office/officeart/2005/8/layout/bProcess4"/>
    <dgm:cxn modelId="{61B3E937-62E0-493A-B4DA-80929DAD838A}" type="presParOf" srcId="{0AD3577E-8543-4FA6-AA73-8C8A0193EF7C}" destId="{7D985E3A-8D7C-4FA9-87B3-8BFD854AB6FD}" srcOrd="0" destOrd="0" presId="urn:microsoft.com/office/officeart/2005/8/layout/bProcess4"/>
    <dgm:cxn modelId="{5C17C863-6964-4691-B36F-8D46C0D2557E}" type="presParOf" srcId="{0AD3577E-8543-4FA6-AA73-8C8A0193EF7C}" destId="{D6B74911-A5F4-46EF-A4ED-FEFC044F866E}" srcOrd="1" destOrd="0" presId="urn:microsoft.com/office/officeart/2005/8/layout/bProcess4"/>
    <dgm:cxn modelId="{B12169DA-27C6-44ED-B382-F88E5AC5269F}" type="presParOf" srcId="{CD4AEDC0-29AF-4A2B-AF68-8F9894FB0C81}" destId="{5A828727-CDAB-4E1D-8505-EBD9312519B1}" srcOrd="5" destOrd="0" presId="urn:microsoft.com/office/officeart/2005/8/layout/bProcess4"/>
    <dgm:cxn modelId="{34EE834E-AC5E-47ED-93E3-3045BFE97450}" type="presParOf" srcId="{CD4AEDC0-29AF-4A2B-AF68-8F9894FB0C81}" destId="{C48501AC-8B47-4F82-8A86-673EB26F6F58}" srcOrd="6" destOrd="0" presId="urn:microsoft.com/office/officeart/2005/8/layout/bProcess4"/>
    <dgm:cxn modelId="{EE53E8AF-5426-4E13-8CDA-A2EC67754251}" type="presParOf" srcId="{C48501AC-8B47-4F82-8A86-673EB26F6F58}" destId="{E4CA6C61-426C-4C47-96A9-A7911B292AAE}" srcOrd="0" destOrd="0" presId="urn:microsoft.com/office/officeart/2005/8/layout/bProcess4"/>
    <dgm:cxn modelId="{81E00672-33B0-42FF-A023-E68ADE1AA597}" type="presParOf" srcId="{C48501AC-8B47-4F82-8A86-673EB26F6F58}" destId="{BDA120D8-EAD6-4465-BDE8-620F6D3E7F60}" srcOrd="1" destOrd="0" presId="urn:microsoft.com/office/officeart/2005/8/layout/bProcess4"/>
    <dgm:cxn modelId="{CAAB5348-B95A-4B6F-904C-A1F4DA5251E2}" type="presParOf" srcId="{CD4AEDC0-29AF-4A2B-AF68-8F9894FB0C81}" destId="{7CEFCF79-9D8F-4966-90F9-4970C7FFFBA5}" srcOrd="7" destOrd="0" presId="urn:microsoft.com/office/officeart/2005/8/layout/bProcess4"/>
    <dgm:cxn modelId="{EE00C61C-F7E5-4B9F-844B-B0E70075BE5D}" type="presParOf" srcId="{CD4AEDC0-29AF-4A2B-AF68-8F9894FB0C81}" destId="{C4EDAA9C-4B89-4A02-BF2C-522ED223BB4D}" srcOrd="8" destOrd="0" presId="urn:microsoft.com/office/officeart/2005/8/layout/bProcess4"/>
    <dgm:cxn modelId="{AFB8D037-B130-4B75-8A8F-F943AEA194E1}" type="presParOf" srcId="{C4EDAA9C-4B89-4A02-BF2C-522ED223BB4D}" destId="{D1448300-2D85-4C38-AB6F-CC98D3A3048F}" srcOrd="0" destOrd="0" presId="urn:microsoft.com/office/officeart/2005/8/layout/bProcess4"/>
    <dgm:cxn modelId="{CBCB445D-135E-4A50-A802-C57EE3F50EFD}" type="presParOf" srcId="{C4EDAA9C-4B89-4A02-BF2C-522ED223BB4D}" destId="{75B7930C-74D9-4BC9-B967-3A639CB9E421}" srcOrd="1" destOrd="0" presId="urn:microsoft.com/office/officeart/2005/8/layout/bProcess4"/>
    <dgm:cxn modelId="{7B18FE68-798E-4A57-AC20-E95F4E53862A}" type="presParOf" srcId="{CD4AEDC0-29AF-4A2B-AF68-8F9894FB0C81}" destId="{23422413-F896-4A9F-B835-55A4BF410770}" srcOrd="9" destOrd="0" presId="urn:microsoft.com/office/officeart/2005/8/layout/bProcess4"/>
    <dgm:cxn modelId="{F0D3F6C3-F55F-4453-B016-DFA287E48BAB}" type="presParOf" srcId="{CD4AEDC0-29AF-4A2B-AF68-8F9894FB0C81}" destId="{8E60ED48-E27C-40B5-9370-F31CB43EA71E}" srcOrd="10" destOrd="0" presId="urn:microsoft.com/office/officeart/2005/8/layout/bProcess4"/>
    <dgm:cxn modelId="{EFFF978F-AF05-4C41-BA3C-7940AF889ED4}" type="presParOf" srcId="{8E60ED48-E27C-40B5-9370-F31CB43EA71E}" destId="{591BEE8D-015B-457F-B00A-B99426C8E82C}" srcOrd="0" destOrd="0" presId="urn:microsoft.com/office/officeart/2005/8/layout/bProcess4"/>
    <dgm:cxn modelId="{3E4359BA-FE67-4008-A785-084F06110B47}" type="presParOf" srcId="{8E60ED48-E27C-40B5-9370-F31CB43EA71E}" destId="{1355C9B3-DC82-476D-BD22-C21FE1A6B1A8}" srcOrd="1" destOrd="0" presId="urn:microsoft.com/office/officeart/2005/8/layout/bProcess4"/>
    <dgm:cxn modelId="{0F73217E-7358-4201-AB24-D9E318273172}" type="presParOf" srcId="{CD4AEDC0-29AF-4A2B-AF68-8F9894FB0C81}" destId="{5B9E748E-06F2-4491-BEC6-B42FCF1B0D88}" srcOrd="11" destOrd="0" presId="urn:microsoft.com/office/officeart/2005/8/layout/bProcess4"/>
    <dgm:cxn modelId="{AE786189-84F2-4684-A6BD-49CB1D8C66A8}" type="presParOf" srcId="{CD4AEDC0-29AF-4A2B-AF68-8F9894FB0C81}" destId="{25DD6EE2-72DA-4B6B-9203-BE25B9CEAC2C}" srcOrd="12" destOrd="0" presId="urn:microsoft.com/office/officeart/2005/8/layout/bProcess4"/>
    <dgm:cxn modelId="{043AB91D-7577-4A10-A022-BAC60C97CDD6}" type="presParOf" srcId="{25DD6EE2-72DA-4B6B-9203-BE25B9CEAC2C}" destId="{3A1FC2C7-30F4-4D1E-98B0-ADA942FD4C50}" srcOrd="0" destOrd="0" presId="urn:microsoft.com/office/officeart/2005/8/layout/bProcess4"/>
    <dgm:cxn modelId="{71A6FE28-4077-4C3A-85FF-CA89293807CF}" type="presParOf" srcId="{25DD6EE2-72DA-4B6B-9203-BE25B9CEAC2C}" destId="{C8362B47-2D5D-4997-95F8-908542A6EE22}" srcOrd="1" destOrd="0" presId="urn:microsoft.com/office/officeart/2005/8/layout/bProcess4"/>
    <dgm:cxn modelId="{928AB305-48FE-4F59-AE6D-70AEA762CA6B}" type="presParOf" srcId="{CD4AEDC0-29AF-4A2B-AF68-8F9894FB0C81}" destId="{65135249-6C44-49A4-8655-E8A91306AA70}" srcOrd="13" destOrd="0" presId="urn:microsoft.com/office/officeart/2005/8/layout/bProcess4"/>
    <dgm:cxn modelId="{19BADFB6-6CD3-4725-80F9-0B86A51BD5E0}" type="presParOf" srcId="{CD4AEDC0-29AF-4A2B-AF68-8F9894FB0C81}" destId="{CFA076A6-9642-47B8-8BF3-BB65299F1B2B}" srcOrd="14" destOrd="0" presId="urn:microsoft.com/office/officeart/2005/8/layout/bProcess4"/>
    <dgm:cxn modelId="{D5EF384C-9FD8-4B49-BDD9-3F79BAB40668}" type="presParOf" srcId="{CFA076A6-9642-47B8-8BF3-BB65299F1B2B}" destId="{4B36B4DA-AB4C-4F6C-B9BA-3BC382FA768E}" srcOrd="0" destOrd="0" presId="urn:microsoft.com/office/officeart/2005/8/layout/bProcess4"/>
    <dgm:cxn modelId="{778A5365-5358-4DAD-9719-266DAF6F213D}" type="presParOf" srcId="{CFA076A6-9642-47B8-8BF3-BB65299F1B2B}" destId="{D6C0FF5A-60A6-439F-B542-CA9E61FB8C18}" srcOrd="1" destOrd="0" presId="urn:microsoft.com/office/officeart/2005/8/layout/bProcess4"/>
    <dgm:cxn modelId="{9932B65C-1559-4646-970B-AA310E1D8863}" type="presParOf" srcId="{CD4AEDC0-29AF-4A2B-AF68-8F9894FB0C81}" destId="{03DF41F7-49E1-4534-9E96-B1B1AF1DB54F}" srcOrd="15" destOrd="0" presId="urn:microsoft.com/office/officeart/2005/8/layout/bProcess4"/>
    <dgm:cxn modelId="{9C296F94-99A7-4E41-8F66-213B13E3862B}" type="presParOf" srcId="{CD4AEDC0-29AF-4A2B-AF68-8F9894FB0C81}" destId="{4D57C785-EABB-49FC-A20C-D7025CEC9031}" srcOrd="16" destOrd="0" presId="urn:microsoft.com/office/officeart/2005/8/layout/bProcess4"/>
    <dgm:cxn modelId="{4906BA34-9DE2-427D-9456-D4ABC5588E53}" type="presParOf" srcId="{4D57C785-EABB-49FC-A20C-D7025CEC9031}" destId="{38F95FA3-2E2F-4D6D-B41E-063ACB94C109}" srcOrd="0" destOrd="0" presId="urn:microsoft.com/office/officeart/2005/8/layout/bProcess4"/>
    <dgm:cxn modelId="{5C96AC79-1274-4188-9894-BF4D72822FC2}" type="presParOf" srcId="{4D57C785-EABB-49FC-A20C-D7025CEC9031}" destId="{39FCE25E-9584-4682-871B-3BBD5C941A35}"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2DDF4F8-E915-4750-BCD3-3AE97DF59F95}"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863BA9E9-B38D-4C6B-90A3-242BF2666ED3}">
      <dgm:prSet/>
      <dgm:spPr/>
      <dgm:t>
        <a:bodyPr/>
        <a:lstStyle/>
        <a:p>
          <a:r>
            <a:rPr lang="en-GB" b="1"/>
            <a:t>Through the provision of information governments seek to redress the problems caused by a lack of information.</a:t>
          </a:r>
          <a:endParaRPr lang="en-US"/>
        </a:p>
      </dgm:t>
    </dgm:pt>
    <dgm:pt modelId="{16F99275-8357-4CAC-9925-482CEE90CCA2}" type="parTrans" cxnId="{CC06DA39-9074-4F0D-8D6E-F88E1A3519A7}">
      <dgm:prSet/>
      <dgm:spPr/>
      <dgm:t>
        <a:bodyPr/>
        <a:lstStyle/>
        <a:p>
          <a:endParaRPr lang="en-US"/>
        </a:p>
      </dgm:t>
    </dgm:pt>
    <dgm:pt modelId="{0A06EF98-1326-4315-9A1A-A3D88992DBCD}" type="sibTrans" cxnId="{CC06DA39-9074-4F0D-8D6E-F88E1A3519A7}">
      <dgm:prSet/>
      <dgm:spPr/>
      <dgm:t>
        <a:bodyPr/>
        <a:lstStyle/>
        <a:p>
          <a:endParaRPr lang="en-US"/>
        </a:p>
      </dgm:t>
    </dgm:pt>
    <dgm:pt modelId="{290FF438-49E1-4BA5-B8B1-C9CE8BCFDA8D}">
      <dgm:prSet/>
      <dgm:spPr/>
      <dgm:t>
        <a:bodyPr/>
        <a:lstStyle/>
        <a:p>
          <a:r>
            <a:rPr lang="en-GB" b="1"/>
            <a:t>The greater the information available to consumers the more likely they are to buy goods and services with confidence.</a:t>
          </a:r>
          <a:endParaRPr lang="en-US"/>
        </a:p>
      </dgm:t>
    </dgm:pt>
    <dgm:pt modelId="{4F53849D-131A-469F-8908-E7F75E8D4C10}" type="parTrans" cxnId="{68A4CEF9-A1AF-48FD-AD15-DC0029CB7EB4}">
      <dgm:prSet/>
      <dgm:spPr/>
      <dgm:t>
        <a:bodyPr/>
        <a:lstStyle/>
        <a:p>
          <a:endParaRPr lang="en-US"/>
        </a:p>
      </dgm:t>
    </dgm:pt>
    <dgm:pt modelId="{62A2B9D7-5D58-4176-B853-F65500096950}" type="sibTrans" cxnId="{68A4CEF9-A1AF-48FD-AD15-DC0029CB7EB4}">
      <dgm:prSet/>
      <dgm:spPr/>
      <dgm:t>
        <a:bodyPr/>
        <a:lstStyle/>
        <a:p>
          <a:endParaRPr lang="en-US"/>
        </a:p>
      </dgm:t>
    </dgm:pt>
    <dgm:pt modelId="{7510EA9A-A901-4856-BB2C-8C4F75D4D73C}">
      <dgm:prSet/>
      <dgm:spPr/>
      <dgm:t>
        <a:bodyPr/>
        <a:lstStyle/>
        <a:p>
          <a:r>
            <a:rPr lang="en-GB" b="1"/>
            <a:t>Provision of information </a:t>
          </a:r>
          <a:r>
            <a:rPr lang="en-GB"/>
            <a:t>ensures that economic units can maximise decisions when consuming and producing goods and services</a:t>
          </a:r>
          <a:endParaRPr lang="en-US"/>
        </a:p>
      </dgm:t>
    </dgm:pt>
    <dgm:pt modelId="{BE60D50B-480A-40B0-B274-EEF610126ADB}" type="parTrans" cxnId="{5DA9162D-CB1D-4A58-93FD-C3804464B99C}">
      <dgm:prSet/>
      <dgm:spPr/>
      <dgm:t>
        <a:bodyPr/>
        <a:lstStyle/>
        <a:p>
          <a:endParaRPr lang="en-US"/>
        </a:p>
      </dgm:t>
    </dgm:pt>
    <dgm:pt modelId="{92BDDE3F-5DC0-470B-A40A-5B7836DCEB8D}" type="sibTrans" cxnId="{5DA9162D-CB1D-4A58-93FD-C3804464B99C}">
      <dgm:prSet/>
      <dgm:spPr/>
      <dgm:t>
        <a:bodyPr/>
        <a:lstStyle/>
        <a:p>
          <a:endParaRPr lang="en-US"/>
        </a:p>
      </dgm:t>
    </dgm:pt>
    <dgm:pt modelId="{17E57B98-B310-438D-9EB2-36D4B30A9BCE}">
      <dgm:prSet/>
      <dgm:spPr/>
      <dgm:t>
        <a:bodyPr/>
        <a:lstStyle/>
        <a:p>
          <a:r>
            <a:rPr lang="en-GB"/>
            <a:t>The government will provide information where the private sector fails to do so</a:t>
          </a:r>
          <a:endParaRPr lang="en-US"/>
        </a:p>
      </dgm:t>
    </dgm:pt>
    <dgm:pt modelId="{7F626837-9A97-492D-8278-2FF0BDD3624B}" type="parTrans" cxnId="{128F570D-323A-4065-A26F-F52DE2A910B0}">
      <dgm:prSet/>
      <dgm:spPr/>
      <dgm:t>
        <a:bodyPr/>
        <a:lstStyle/>
        <a:p>
          <a:endParaRPr lang="en-US"/>
        </a:p>
      </dgm:t>
    </dgm:pt>
    <dgm:pt modelId="{3F4633AE-B699-48B2-932A-65A23D24B0F2}" type="sibTrans" cxnId="{128F570D-323A-4065-A26F-F52DE2A910B0}">
      <dgm:prSet/>
      <dgm:spPr/>
      <dgm:t>
        <a:bodyPr/>
        <a:lstStyle/>
        <a:p>
          <a:endParaRPr lang="en-US"/>
        </a:p>
      </dgm:t>
    </dgm:pt>
    <dgm:pt modelId="{E1063A3C-91E0-4DB6-B9DD-793D7537449F}">
      <dgm:prSet/>
      <dgm:spPr/>
      <dgm:t>
        <a:bodyPr/>
        <a:lstStyle/>
        <a:p>
          <a:r>
            <a:rPr lang="en-GB"/>
            <a:t>The government provides information in a variety of areas e.g.</a:t>
          </a:r>
          <a:endParaRPr lang="en-US"/>
        </a:p>
      </dgm:t>
    </dgm:pt>
    <dgm:pt modelId="{B23BB3AB-6BF5-48CE-8F93-C6354FF4E7E2}" type="parTrans" cxnId="{75F071BF-1D4E-4BF3-8211-D399852D858C}">
      <dgm:prSet/>
      <dgm:spPr/>
      <dgm:t>
        <a:bodyPr/>
        <a:lstStyle/>
        <a:p>
          <a:endParaRPr lang="en-US"/>
        </a:p>
      </dgm:t>
    </dgm:pt>
    <dgm:pt modelId="{0977A757-F78D-4678-A527-D185ACA9EB0C}" type="sibTrans" cxnId="{75F071BF-1D4E-4BF3-8211-D399852D858C}">
      <dgm:prSet/>
      <dgm:spPr/>
      <dgm:t>
        <a:bodyPr/>
        <a:lstStyle/>
        <a:p>
          <a:endParaRPr lang="en-US"/>
        </a:p>
      </dgm:t>
    </dgm:pt>
    <dgm:pt modelId="{B5B104D8-AEE3-409E-8B8B-72DEA5536084}">
      <dgm:prSet/>
      <dgm:spPr/>
      <dgm:t>
        <a:bodyPr/>
        <a:lstStyle/>
        <a:p>
          <a:r>
            <a:rPr lang="en-GB"/>
            <a:t>The job market</a:t>
          </a:r>
          <a:endParaRPr lang="en-US"/>
        </a:p>
      </dgm:t>
    </dgm:pt>
    <dgm:pt modelId="{1BCCB92E-3EDE-4E09-BEB5-08B635929207}" type="parTrans" cxnId="{AE85F902-7F4D-4CB2-A2B1-10AA41D7B7E0}">
      <dgm:prSet/>
      <dgm:spPr/>
      <dgm:t>
        <a:bodyPr/>
        <a:lstStyle/>
        <a:p>
          <a:endParaRPr lang="en-US"/>
        </a:p>
      </dgm:t>
    </dgm:pt>
    <dgm:pt modelId="{D3DFAE68-F2B6-4371-BAD4-95DD7E121AFA}" type="sibTrans" cxnId="{AE85F902-7F4D-4CB2-A2B1-10AA41D7B7E0}">
      <dgm:prSet/>
      <dgm:spPr/>
      <dgm:t>
        <a:bodyPr/>
        <a:lstStyle/>
        <a:p>
          <a:endParaRPr lang="en-US"/>
        </a:p>
      </dgm:t>
    </dgm:pt>
    <dgm:pt modelId="{7366F58C-9D4A-4CC9-8686-82C768727F36}">
      <dgm:prSet/>
      <dgm:spPr/>
      <dgm:t>
        <a:bodyPr/>
        <a:lstStyle/>
        <a:p>
          <a:r>
            <a:rPr lang="en-GB"/>
            <a:t>Dangerous products e.g. cigarettes</a:t>
          </a:r>
          <a:endParaRPr lang="en-US"/>
        </a:p>
      </dgm:t>
    </dgm:pt>
    <dgm:pt modelId="{23DCB530-8DA1-4493-B3C6-7D5489E23207}" type="parTrans" cxnId="{2CED4BFD-56D3-4B9A-B31C-5C269C9A1858}">
      <dgm:prSet/>
      <dgm:spPr/>
      <dgm:t>
        <a:bodyPr/>
        <a:lstStyle/>
        <a:p>
          <a:endParaRPr lang="en-US"/>
        </a:p>
      </dgm:t>
    </dgm:pt>
    <dgm:pt modelId="{171DB6B4-C9CF-4E2A-97CB-16CA1FA272EF}" type="sibTrans" cxnId="{2CED4BFD-56D3-4B9A-B31C-5C269C9A1858}">
      <dgm:prSet/>
      <dgm:spPr/>
      <dgm:t>
        <a:bodyPr/>
        <a:lstStyle/>
        <a:p>
          <a:endParaRPr lang="en-US"/>
        </a:p>
      </dgm:t>
    </dgm:pt>
    <dgm:pt modelId="{BA052823-AA6F-44C2-8B12-2F53D345E630}">
      <dgm:prSet/>
      <dgm:spPr/>
      <dgm:t>
        <a:bodyPr/>
        <a:lstStyle/>
        <a:p>
          <a:r>
            <a:rPr lang="en-GB"/>
            <a:t>Economic data to help firms plan for the future</a:t>
          </a:r>
          <a:endParaRPr lang="en-US"/>
        </a:p>
      </dgm:t>
    </dgm:pt>
    <dgm:pt modelId="{187F5A52-06E1-43DA-8879-163D797192F4}" type="parTrans" cxnId="{F4B5F0CC-B357-4B9A-A28F-7EB5A2F6CF6D}">
      <dgm:prSet/>
      <dgm:spPr/>
      <dgm:t>
        <a:bodyPr/>
        <a:lstStyle/>
        <a:p>
          <a:endParaRPr lang="en-US"/>
        </a:p>
      </dgm:t>
    </dgm:pt>
    <dgm:pt modelId="{7A399875-1114-4E7D-B822-C53DF5E64B64}" type="sibTrans" cxnId="{F4B5F0CC-B357-4B9A-A28F-7EB5A2F6CF6D}">
      <dgm:prSet/>
      <dgm:spPr/>
      <dgm:t>
        <a:bodyPr/>
        <a:lstStyle/>
        <a:p>
          <a:endParaRPr lang="en-US"/>
        </a:p>
      </dgm:t>
    </dgm:pt>
    <dgm:pt modelId="{05C8C60D-968A-4D67-8FB3-A786A00C8858}" type="pres">
      <dgm:prSet presAssocID="{82DDF4F8-E915-4750-BCD3-3AE97DF59F95}" presName="outerComposite" presStyleCnt="0">
        <dgm:presLayoutVars>
          <dgm:chMax val="5"/>
          <dgm:dir/>
          <dgm:resizeHandles val="exact"/>
        </dgm:presLayoutVars>
      </dgm:prSet>
      <dgm:spPr/>
    </dgm:pt>
    <dgm:pt modelId="{86111C29-3E38-4B9F-BB24-B0AB08FD3D56}" type="pres">
      <dgm:prSet presAssocID="{82DDF4F8-E915-4750-BCD3-3AE97DF59F95}" presName="dummyMaxCanvas" presStyleCnt="0">
        <dgm:presLayoutVars/>
      </dgm:prSet>
      <dgm:spPr/>
    </dgm:pt>
    <dgm:pt modelId="{BEAAC150-388E-4EDD-A61C-248D60AF1930}" type="pres">
      <dgm:prSet presAssocID="{82DDF4F8-E915-4750-BCD3-3AE97DF59F95}" presName="FiveNodes_1" presStyleLbl="node1" presStyleIdx="0" presStyleCnt="5">
        <dgm:presLayoutVars>
          <dgm:bulletEnabled val="1"/>
        </dgm:presLayoutVars>
      </dgm:prSet>
      <dgm:spPr/>
    </dgm:pt>
    <dgm:pt modelId="{51E2462C-1560-488E-BC63-BF43DE058FA7}" type="pres">
      <dgm:prSet presAssocID="{82DDF4F8-E915-4750-BCD3-3AE97DF59F95}" presName="FiveNodes_2" presStyleLbl="node1" presStyleIdx="1" presStyleCnt="5">
        <dgm:presLayoutVars>
          <dgm:bulletEnabled val="1"/>
        </dgm:presLayoutVars>
      </dgm:prSet>
      <dgm:spPr/>
    </dgm:pt>
    <dgm:pt modelId="{D57FE3B1-EA98-4CF7-9FC9-C88449302B2D}" type="pres">
      <dgm:prSet presAssocID="{82DDF4F8-E915-4750-BCD3-3AE97DF59F95}" presName="FiveNodes_3" presStyleLbl="node1" presStyleIdx="2" presStyleCnt="5">
        <dgm:presLayoutVars>
          <dgm:bulletEnabled val="1"/>
        </dgm:presLayoutVars>
      </dgm:prSet>
      <dgm:spPr/>
    </dgm:pt>
    <dgm:pt modelId="{4C51073C-B94B-46D6-AC6B-DCDD6CA94FA1}" type="pres">
      <dgm:prSet presAssocID="{82DDF4F8-E915-4750-BCD3-3AE97DF59F95}" presName="FiveNodes_4" presStyleLbl="node1" presStyleIdx="3" presStyleCnt="5">
        <dgm:presLayoutVars>
          <dgm:bulletEnabled val="1"/>
        </dgm:presLayoutVars>
      </dgm:prSet>
      <dgm:spPr/>
    </dgm:pt>
    <dgm:pt modelId="{1F5991A5-95B0-4992-BB9F-2A47BD8A971F}" type="pres">
      <dgm:prSet presAssocID="{82DDF4F8-E915-4750-BCD3-3AE97DF59F95}" presName="FiveNodes_5" presStyleLbl="node1" presStyleIdx="4" presStyleCnt="5">
        <dgm:presLayoutVars>
          <dgm:bulletEnabled val="1"/>
        </dgm:presLayoutVars>
      </dgm:prSet>
      <dgm:spPr/>
    </dgm:pt>
    <dgm:pt modelId="{E487E444-937F-498F-AFC5-63B09F4740CF}" type="pres">
      <dgm:prSet presAssocID="{82DDF4F8-E915-4750-BCD3-3AE97DF59F95}" presName="FiveConn_1-2" presStyleLbl="fgAccFollowNode1" presStyleIdx="0" presStyleCnt="4">
        <dgm:presLayoutVars>
          <dgm:bulletEnabled val="1"/>
        </dgm:presLayoutVars>
      </dgm:prSet>
      <dgm:spPr/>
    </dgm:pt>
    <dgm:pt modelId="{DF9D09A5-F418-4C61-943D-7264C66C7248}" type="pres">
      <dgm:prSet presAssocID="{82DDF4F8-E915-4750-BCD3-3AE97DF59F95}" presName="FiveConn_2-3" presStyleLbl="fgAccFollowNode1" presStyleIdx="1" presStyleCnt="4">
        <dgm:presLayoutVars>
          <dgm:bulletEnabled val="1"/>
        </dgm:presLayoutVars>
      </dgm:prSet>
      <dgm:spPr/>
    </dgm:pt>
    <dgm:pt modelId="{C697536C-EAE9-40E7-9266-5D3F19CB1728}" type="pres">
      <dgm:prSet presAssocID="{82DDF4F8-E915-4750-BCD3-3AE97DF59F95}" presName="FiveConn_3-4" presStyleLbl="fgAccFollowNode1" presStyleIdx="2" presStyleCnt="4">
        <dgm:presLayoutVars>
          <dgm:bulletEnabled val="1"/>
        </dgm:presLayoutVars>
      </dgm:prSet>
      <dgm:spPr/>
    </dgm:pt>
    <dgm:pt modelId="{80A59560-B7B3-4962-BEBC-23AAB4E88B28}" type="pres">
      <dgm:prSet presAssocID="{82DDF4F8-E915-4750-BCD3-3AE97DF59F95}" presName="FiveConn_4-5" presStyleLbl="fgAccFollowNode1" presStyleIdx="3" presStyleCnt="4">
        <dgm:presLayoutVars>
          <dgm:bulletEnabled val="1"/>
        </dgm:presLayoutVars>
      </dgm:prSet>
      <dgm:spPr/>
    </dgm:pt>
    <dgm:pt modelId="{E5458343-8CDB-4032-A2C9-AABD3C0EE840}" type="pres">
      <dgm:prSet presAssocID="{82DDF4F8-E915-4750-BCD3-3AE97DF59F95}" presName="FiveNodes_1_text" presStyleLbl="node1" presStyleIdx="4" presStyleCnt="5">
        <dgm:presLayoutVars>
          <dgm:bulletEnabled val="1"/>
        </dgm:presLayoutVars>
      </dgm:prSet>
      <dgm:spPr/>
    </dgm:pt>
    <dgm:pt modelId="{E9741CAA-CCD0-4064-955A-5216D89B8B93}" type="pres">
      <dgm:prSet presAssocID="{82DDF4F8-E915-4750-BCD3-3AE97DF59F95}" presName="FiveNodes_2_text" presStyleLbl="node1" presStyleIdx="4" presStyleCnt="5">
        <dgm:presLayoutVars>
          <dgm:bulletEnabled val="1"/>
        </dgm:presLayoutVars>
      </dgm:prSet>
      <dgm:spPr/>
    </dgm:pt>
    <dgm:pt modelId="{15462BE3-BF5D-4F9F-8369-39836633A492}" type="pres">
      <dgm:prSet presAssocID="{82DDF4F8-E915-4750-BCD3-3AE97DF59F95}" presName="FiveNodes_3_text" presStyleLbl="node1" presStyleIdx="4" presStyleCnt="5">
        <dgm:presLayoutVars>
          <dgm:bulletEnabled val="1"/>
        </dgm:presLayoutVars>
      </dgm:prSet>
      <dgm:spPr/>
    </dgm:pt>
    <dgm:pt modelId="{64379817-CFFE-4329-B512-1F97FC8F817C}" type="pres">
      <dgm:prSet presAssocID="{82DDF4F8-E915-4750-BCD3-3AE97DF59F95}" presName="FiveNodes_4_text" presStyleLbl="node1" presStyleIdx="4" presStyleCnt="5">
        <dgm:presLayoutVars>
          <dgm:bulletEnabled val="1"/>
        </dgm:presLayoutVars>
      </dgm:prSet>
      <dgm:spPr/>
    </dgm:pt>
    <dgm:pt modelId="{609AA439-FA39-43DE-BD5B-6526DEEFFBC5}" type="pres">
      <dgm:prSet presAssocID="{82DDF4F8-E915-4750-BCD3-3AE97DF59F95}" presName="FiveNodes_5_text" presStyleLbl="node1" presStyleIdx="4" presStyleCnt="5">
        <dgm:presLayoutVars>
          <dgm:bulletEnabled val="1"/>
        </dgm:presLayoutVars>
      </dgm:prSet>
      <dgm:spPr/>
    </dgm:pt>
  </dgm:ptLst>
  <dgm:cxnLst>
    <dgm:cxn modelId="{17C4EA02-7656-4930-A025-E451D4BEA46A}" type="presOf" srcId="{7366F58C-9D4A-4CC9-8686-82C768727F36}" destId="{609AA439-FA39-43DE-BD5B-6526DEEFFBC5}" srcOrd="1" destOrd="2" presId="urn:microsoft.com/office/officeart/2005/8/layout/vProcess5"/>
    <dgm:cxn modelId="{AE85F902-7F4D-4CB2-A2B1-10AA41D7B7E0}" srcId="{E1063A3C-91E0-4DB6-B9DD-793D7537449F}" destId="{B5B104D8-AEE3-409E-8B8B-72DEA5536084}" srcOrd="0" destOrd="0" parTransId="{1BCCB92E-3EDE-4E09-BEB5-08B635929207}" sibTransId="{D3DFAE68-F2B6-4371-BAD4-95DD7E121AFA}"/>
    <dgm:cxn modelId="{7A28E803-3AD7-4AA6-ACFE-02EC532F1120}" type="presOf" srcId="{290FF438-49E1-4BA5-B8B1-C9CE8BCFDA8D}" destId="{51E2462C-1560-488E-BC63-BF43DE058FA7}" srcOrd="0" destOrd="0" presId="urn:microsoft.com/office/officeart/2005/8/layout/vProcess5"/>
    <dgm:cxn modelId="{A0DD3404-9025-4653-A3BE-63A1C69760EE}" type="presOf" srcId="{62A2B9D7-5D58-4176-B853-F65500096950}" destId="{DF9D09A5-F418-4C61-943D-7264C66C7248}" srcOrd="0" destOrd="0" presId="urn:microsoft.com/office/officeart/2005/8/layout/vProcess5"/>
    <dgm:cxn modelId="{77A8470A-E235-4E61-BA97-B4948FB2CEC1}" type="presOf" srcId="{92BDDE3F-5DC0-470B-A40A-5B7836DCEB8D}" destId="{C697536C-EAE9-40E7-9266-5D3F19CB1728}" srcOrd="0" destOrd="0" presId="urn:microsoft.com/office/officeart/2005/8/layout/vProcess5"/>
    <dgm:cxn modelId="{7D84930C-1139-46B2-943F-55FB8D5D69A8}" type="presOf" srcId="{3F4633AE-B699-48B2-932A-65A23D24B0F2}" destId="{80A59560-B7B3-4962-BEBC-23AAB4E88B28}" srcOrd="0" destOrd="0" presId="urn:microsoft.com/office/officeart/2005/8/layout/vProcess5"/>
    <dgm:cxn modelId="{128F570D-323A-4065-A26F-F52DE2A910B0}" srcId="{82DDF4F8-E915-4750-BCD3-3AE97DF59F95}" destId="{17E57B98-B310-438D-9EB2-36D4B30A9BCE}" srcOrd="3" destOrd="0" parTransId="{7F626837-9A97-492D-8278-2FF0BDD3624B}" sibTransId="{3F4633AE-B699-48B2-932A-65A23D24B0F2}"/>
    <dgm:cxn modelId="{0A37F00D-C371-4551-8D1F-D20E058BD10D}" type="presOf" srcId="{82DDF4F8-E915-4750-BCD3-3AE97DF59F95}" destId="{05C8C60D-968A-4D67-8FB3-A786A00C8858}" srcOrd="0" destOrd="0" presId="urn:microsoft.com/office/officeart/2005/8/layout/vProcess5"/>
    <dgm:cxn modelId="{07BA7E14-260C-4345-BABB-A4AE45C24DAC}" type="presOf" srcId="{B5B104D8-AEE3-409E-8B8B-72DEA5536084}" destId="{609AA439-FA39-43DE-BD5B-6526DEEFFBC5}" srcOrd="1" destOrd="1" presId="urn:microsoft.com/office/officeart/2005/8/layout/vProcess5"/>
    <dgm:cxn modelId="{0ADFCC22-640A-4152-90ED-E917D133D8F9}" type="presOf" srcId="{7510EA9A-A901-4856-BB2C-8C4F75D4D73C}" destId="{15462BE3-BF5D-4F9F-8369-39836633A492}" srcOrd="1" destOrd="0" presId="urn:microsoft.com/office/officeart/2005/8/layout/vProcess5"/>
    <dgm:cxn modelId="{A9510923-3D2C-4CAE-B5D7-729BE170F1C1}" type="presOf" srcId="{863BA9E9-B38D-4C6B-90A3-242BF2666ED3}" destId="{E5458343-8CDB-4032-A2C9-AABD3C0EE840}" srcOrd="1" destOrd="0" presId="urn:microsoft.com/office/officeart/2005/8/layout/vProcess5"/>
    <dgm:cxn modelId="{B65C3B29-848B-4CB7-9AB6-34AF91D2A52D}" type="presOf" srcId="{863BA9E9-B38D-4C6B-90A3-242BF2666ED3}" destId="{BEAAC150-388E-4EDD-A61C-248D60AF1930}" srcOrd="0" destOrd="0" presId="urn:microsoft.com/office/officeart/2005/8/layout/vProcess5"/>
    <dgm:cxn modelId="{5DA9162D-CB1D-4A58-93FD-C3804464B99C}" srcId="{82DDF4F8-E915-4750-BCD3-3AE97DF59F95}" destId="{7510EA9A-A901-4856-BB2C-8C4F75D4D73C}" srcOrd="2" destOrd="0" parTransId="{BE60D50B-480A-40B0-B274-EEF610126ADB}" sibTransId="{92BDDE3F-5DC0-470B-A40A-5B7836DCEB8D}"/>
    <dgm:cxn modelId="{CBE46A31-8E2C-4680-937F-EAC5BBCA26E2}" type="presOf" srcId="{17E57B98-B310-438D-9EB2-36D4B30A9BCE}" destId="{64379817-CFFE-4329-B512-1F97FC8F817C}" srcOrd="1" destOrd="0" presId="urn:microsoft.com/office/officeart/2005/8/layout/vProcess5"/>
    <dgm:cxn modelId="{CC06DA39-9074-4F0D-8D6E-F88E1A3519A7}" srcId="{82DDF4F8-E915-4750-BCD3-3AE97DF59F95}" destId="{863BA9E9-B38D-4C6B-90A3-242BF2666ED3}" srcOrd="0" destOrd="0" parTransId="{16F99275-8357-4CAC-9925-482CEE90CCA2}" sibTransId="{0A06EF98-1326-4315-9A1A-A3D88992DBCD}"/>
    <dgm:cxn modelId="{2B79C240-42A3-4F5A-87F7-5FB0714D8E2E}" type="presOf" srcId="{17E57B98-B310-438D-9EB2-36D4B30A9BCE}" destId="{4C51073C-B94B-46D6-AC6B-DCDD6CA94FA1}" srcOrd="0" destOrd="0" presId="urn:microsoft.com/office/officeart/2005/8/layout/vProcess5"/>
    <dgm:cxn modelId="{22DD8D85-FC63-4487-9A4D-2DFB87F64718}" type="presOf" srcId="{B5B104D8-AEE3-409E-8B8B-72DEA5536084}" destId="{1F5991A5-95B0-4992-BB9F-2A47BD8A971F}" srcOrd="0" destOrd="1" presId="urn:microsoft.com/office/officeart/2005/8/layout/vProcess5"/>
    <dgm:cxn modelId="{B68CB787-96BE-4C81-8EE6-D4F55C6F1DAC}" type="presOf" srcId="{E1063A3C-91E0-4DB6-B9DD-793D7537449F}" destId="{1F5991A5-95B0-4992-BB9F-2A47BD8A971F}" srcOrd="0" destOrd="0" presId="urn:microsoft.com/office/officeart/2005/8/layout/vProcess5"/>
    <dgm:cxn modelId="{CCED2389-0E30-46DD-B135-9711E9B33DE1}" type="presOf" srcId="{0A06EF98-1326-4315-9A1A-A3D88992DBCD}" destId="{E487E444-937F-498F-AFC5-63B09F4740CF}" srcOrd="0" destOrd="0" presId="urn:microsoft.com/office/officeart/2005/8/layout/vProcess5"/>
    <dgm:cxn modelId="{086BB99F-A5FC-4BB2-85A5-2CA4A82CFCC3}" type="presOf" srcId="{290FF438-49E1-4BA5-B8B1-C9CE8BCFDA8D}" destId="{E9741CAA-CCD0-4064-955A-5216D89B8B93}" srcOrd="1" destOrd="0" presId="urn:microsoft.com/office/officeart/2005/8/layout/vProcess5"/>
    <dgm:cxn modelId="{287CFEA1-55D0-4249-BDEF-74561D390C1D}" type="presOf" srcId="{E1063A3C-91E0-4DB6-B9DD-793D7537449F}" destId="{609AA439-FA39-43DE-BD5B-6526DEEFFBC5}" srcOrd="1" destOrd="0" presId="urn:microsoft.com/office/officeart/2005/8/layout/vProcess5"/>
    <dgm:cxn modelId="{192149A3-59C7-4351-974D-C4980CE3BF4A}" type="presOf" srcId="{7366F58C-9D4A-4CC9-8686-82C768727F36}" destId="{1F5991A5-95B0-4992-BB9F-2A47BD8A971F}" srcOrd="0" destOrd="2" presId="urn:microsoft.com/office/officeart/2005/8/layout/vProcess5"/>
    <dgm:cxn modelId="{75F071BF-1D4E-4BF3-8211-D399852D858C}" srcId="{82DDF4F8-E915-4750-BCD3-3AE97DF59F95}" destId="{E1063A3C-91E0-4DB6-B9DD-793D7537449F}" srcOrd="4" destOrd="0" parTransId="{B23BB3AB-6BF5-48CE-8F93-C6354FF4E7E2}" sibTransId="{0977A757-F78D-4678-A527-D185ACA9EB0C}"/>
    <dgm:cxn modelId="{B51C82C3-FAD9-4FCA-9EE8-AFF840644FA0}" type="presOf" srcId="{7510EA9A-A901-4856-BB2C-8C4F75D4D73C}" destId="{D57FE3B1-EA98-4CF7-9FC9-C88449302B2D}" srcOrd="0" destOrd="0" presId="urn:microsoft.com/office/officeart/2005/8/layout/vProcess5"/>
    <dgm:cxn modelId="{72600CCC-3C30-4A0B-9AA5-C6A1C5F31316}" type="presOf" srcId="{BA052823-AA6F-44C2-8B12-2F53D345E630}" destId="{1F5991A5-95B0-4992-BB9F-2A47BD8A971F}" srcOrd="0" destOrd="3" presId="urn:microsoft.com/office/officeart/2005/8/layout/vProcess5"/>
    <dgm:cxn modelId="{F4B5F0CC-B357-4B9A-A28F-7EB5A2F6CF6D}" srcId="{E1063A3C-91E0-4DB6-B9DD-793D7537449F}" destId="{BA052823-AA6F-44C2-8B12-2F53D345E630}" srcOrd="2" destOrd="0" parTransId="{187F5A52-06E1-43DA-8879-163D797192F4}" sibTransId="{7A399875-1114-4E7D-B822-C53DF5E64B64}"/>
    <dgm:cxn modelId="{62C164CD-B7CB-4423-A3EF-570F47BFFF62}" type="presOf" srcId="{BA052823-AA6F-44C2-8B12-2F53D345E630}" destId="{609AA439-FA39-43DE-BD5B-6526DEEFFBC5}" srcOrd="1" destOrd="3" presId="urn:microsoft.com/office/officeart/2005/8/layout/vProcess5"/>
    <dgm:cxn modelId="{68A4CEF9-A1AF-48FD-AD15-DC0029CB7EB4}" srcId="{82DDF4F8-E915-4750-BCD3-3AE97DF59F95}" destId="{290FF438-49E1-4BA5-B8B1-C9CE8BCFDA8D}" srcOrd="1" destOrd="0" parTransId="{4F53849D-131A-469F-8908-E7F75E8D4C10}" sibTransId="{62A2B9D7-5D58-4176-B853-F65500096950}"/>
    <dgm:cxn modelId="{2CED4BFD-56D3-4B9A-B31C-5C269C9A1858}" srcId="{E1063A3C-91E0-4DB6-B9DD-793D7537449F}" destId="{7366F58C-9D4A-4CC9-8686-82C768727F36}" srcOrd="1" destOrd="0" parTransId="{23DCB530-8DA1-4493-B3C6-7D5489E23207}" sibTransId="{171DB6B4-C9CF-4E2A-97CB-16CA1FA272EF}"/>
    <dgm:cxn modelId="{2386A73A-48FC-42E3-B3CD-4D6889BF6A0F}" type="presParOf" srcId="{05C8C60D-968A-4D67-8FB3-A786A00C8858}" destId="{86111C29-3E38-4B9F-BB24-B0AB08FD3D56}" srcOrd="0" destOrd="0" presId="urn:microsoft.com/office/officeart/2005/8/layout/vProcess5"/>
    <dgm:cxn modelId="{D806399E-F833-4FA3-88CD-6CFFA5EFD6C4}" type="presParOf" srcId="{05C8C60D-968A-4D67-8FB3-A786A00C8858}" destId="{BEAAC150-388E-4EDD-A61C-248D60AF1930}" srcOrd="1" destOrd="0" presId="urn:microsoft.com/office/officeart/2005/8/layout/vProcess5"/>
    <dgm:cxn modelId="{E28B2206-3B2B-42A2-9B09-71473CDB3177}" type="presParOf" srcId="{05C8C60D-968A-4D67-8FB3-A786A00C8858}" destId="{51E2462C-1560-488E-BC63-BF43DE058FA7}" srcOrd="2" destOrd="0" presId="urn:microsoft.com/office/officeart/2005/8/layout/vProcess5"/>
    <dgm:cxn modelId="{2DC73F5C-6122-4D93-ACE2-EBE31F0BEB4E}" type="presParOf" srcId="{05C8C60D-968A-4D67-8FB3-A786A00C8858}" destId="{D57FE3B1-EA98-4CF7-9FC9-C88449302B2D}" srcOrd="3" destOrd="0" presId="urn:microsoft.com/office/officeart/2005/8/layout/vProcess5"/>
    <dgm:cxn modelId="{8166A232-088E-4F4F-B186-EFF7300F65E8}" type="presParOf" srcId="{05C8C60D-968A-4D67-8FB3-A786A00C8858}" destId="{4C51073C-B94B-46D6-AC6B-DCDD6CA94FA1}" srcOrd="4" destOrd="0" presId="urn:microsoft.com/office/officeart/2005/8/layout/vProcess5"/>
    <dgm:cxn modelId="{B4100064-F439-4F39-8411-C67F902C5CA5}" type="presParOf" srcId="{05C8C60D-968A-4D67-8FB3-A786A00C8858}" destId="{1F5991A5-95B0-4992-BB9F-2A47BD8A971F}" srcOrd="5" destOrd="0" presId="urn:microsoft.com/office/officeart/2005/8/layout/vProcess5"/>
    <dgm:cxn modelId="{8A24D08F-9119-48FD-95BE-1B5AED8FA308}" type="presParOf" srcId="{05C8C60D-968A-4D67-8FB3-A786A00C8858}" destId="{E487E444-937F-498F-AFC5-63B09F4740CF}" srcOrd="6" destOrd="0" presId="urn:microsoft.com/office/officeart/2005/8/layout/vProcess5"/>
    <dgm:cxn modelId="{07D75C8D-1C9E-4FE1-8C30-7B9BFF724AAB}" type="presParOf" srcId="{05C8C60D-968A-4D67-8FB3-A786A00C8858}" destId="{DF9D09A5-F418-4C61-943D-7264C66C7248}" srcOrd="7" destOrd="0" presId="urn:microsoft.com/office/officeart/2005/8/layout/vProcess5"/>
    <dgm:cxn modelId="{9B24B234-8780-43E4-AFFC-6723F8BBE4F5}" type="presParOf" srcId="{05C8C60D-968A-4D67-8FB3-A786A00C8858}" destId="{C697536C-EAE9-40E7-9266-5D3F19CB1728}" srcOrd="8" destOrd="0" presId="urn:microsoft.com/office/officeart/2005/8/layout/vProcess5"/>
    <dgm:cxn modelId="{31522F7C-CF0F-46BA-A45F-03C0B28F6F6A}" type="presParOf" srcId="{05C8C60D-968A-4D67-8FB3-A786A00C8858}" destId="{80A59560-B7B3-4962-BEBC-23AAB4E88B28}" srcOrd="9" destOrd="0" presId="urn:microsoft.com/office/officeart/2005/8/layout/vProcess5"/>
    <dgm:cxn modelId="{404FE047-CCC3-4429-BF82-83C48B76A0ED}" type="presParOf" srcId="{05C8C60D-968A-4D67-8FB3-A786A00C8858}" destId="{E5458343-8CDB-4032-A2C9-AABD3C0EE840}" srcOrd="10" destOrd="0" presId="urn:microsoft.com/office/officeart/2005/8/layout/vProcess5"/>
    <dgm:cxn modelId="{C20EA211-1A6A-4F0E-BEAB-5F1FF3C6F9D2}" type="presParOf" srcId="{05C8C60D-968A-4D67-8FB3-A786A00C8858}" destId="{E9741CAA-CCD0-4064-955A-5216D89B8B93}" srcOrd="11" destOrd="0" presId="urn:microsoft.com/office/officeart/2005/8/layout/vProcess5"/>
    <dgm:cxn modelId="{C46A6229-6F94-4FC6-9F9E-78A772908074}" type="presParOf" srcId="{05C8C60D-968A-4D67-8FB3-A786A00C8858}" destId="{15462BE3-BF5D-4F9F-8369-39836633A492}" srcOrd="12" destOrd="0" presId="urn:microsoft.com/office/officeart/2005/8/layout/vProcess5"/>
    <dgm:cxn modelId="{8AD46FF7-A161-4C49-8FC5-1009F5C30443}" type="presParOf" srcId="{05C8C60D-968A-4D67-8FB3-A786A00C8858}" destId="{64379817-CFFE-4329-B512-1F97FC8F817C}" srcOrd="13" destOrd="0" presId="urn:microsoft.com/office/officeart/2005/8/layout/vProcess5"/>
    <dgm:cxn modelId="{22B3BC39-7683-4692-940D-C98B6AE0850A}" type="presParOf" srcId="{05C8C60D-968A-4D67-8FB3-A786A00C8858}" destId="{609AA439-FA39-43DE-BD5B-6526DEEFFBC5}"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3B08BBB-EFD3-4D7D-8F4D-532D04F2FF4B}"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DF993A1D-E0D7-4A47-8784-F00A3240FBB8}">
      <dgm:prSet/>
      <dgm:spPr/>
      <dgm:t>
        <a:bodyPr/>
        <a:lstStyle/>
        <a:p>
          <a:r>
            <a:rPr lang="en-GB"/>
            <a:t>Legislation involves creating and enacting laws in order to protect individuals, firms and society as a whole</a:t>
          </a:r>
          <a:endParaRPr lang="en-US"/>
        </a:p>
      </dgm:t>
    </dgm:pt>
    <dgm:pt modelId="{2484B400-9D5E-43CA-A602-A7FEEDDAC272}" type="parTrans" cxnId="{EEA747D7-6032-4026-8D1D-6A62F53B7FFB}">
      <dgm:prSet/>
      <dgm:spPr/>
      <dgm:t>
        <a:bodyPr/>
        <a:lstStyle/>
        <a:p>
          <a:endParaRPr lang="en-US"/>
        </a:p>
      </dgm:t>
    </dgm:pt>
    <dgm:pt modelId="{21060121-51E1-4767-B09B-D8846D632FD4}" type="sibTrans" cxnId="{EEA747D7-6032-4026-8D1D-6A62F53B7FFB}">
      <dgm:prSet/>
      <dgm:spPr/>
      <dgm:t>
        <a:bodyPr/>
        <a:lstStyle/>
        <a:p>
          <a:endParaRPr lang="en-US"/>
        </a:p>
      </dgm:t>
    </dgm:pt>
    <dgm:pt modelId="{34671332-ACB9-40EA-A7B3-E7E84F5E5D61}">
      <dgm:prSet/>
      <dgm:spPr/>
      <dgm:t>
        <a:bodyPr/>
        <a:lstStyle/>
        <a:p>
          <a:r>
            <a:rPr lang="en-GB"/>
            <a:t>The legal environment describes the collection of legislations that impact on the activities of organisations</a:t>
          </a:r>
          <a:endParaRPr lang="en-US"/>
        </a:p>
      </dgm:t>
    </dgm:pt>
    <dgm:pt modelId="{656E1C0C-8C81-40EA-B303-870D18F3BCB0}" type="parTrans" cxnId="{9E1DA09D-2820-4C6C-8DB6-43A970C2723D}">
      <dgm:prSet/>
      <dgm:spPr/>
      <dgm:t>
        <a:bodyPr/>
        <a:lstStyle/>
        <a:p>
          <a:endParaRPr lang="en-US"/>
        </a:p>
      </dgm:t>
    </dgm:pt>
    <dgm:pt modelId="{349F42B5-32D0-4B83-B4AB-881D7D6315DE}" type="sibTrans" cxnId="{9E1DA09D-2820-4C6C-8DB6-43A970C2723D}">
      <dgm:prSet/>
      <dgm:spPr/>
      <dgm:t>
        <a:bodyPr/>
        <a:lstStyle/>
        <a:p>
          <a:endParaRPr lang="en-US"/>
        </a:p>
      </dgm:t>
    </dgm:pt>
    <dgm:pt modelId="{473A80A7-4588-48E3-84B7-A0DEEED5D714}">
      <dgm:prSet/>
      <dgm:spPr/>
      <dgm:t>
        <a:bodyPr/>
        <a:lstStyle/>
        <a:p>
          <a:r>
            <a:rPr lang="en-GB"/>
            <a:t>Should Sunday trading hours be dictated by the Law?</a:t>
          </a:r>
          <a:endParaRPr lang="en-US"/>
        </a:p>
      </dgm:t>
    </dgm:pt>
    <dgm:pt modelId="{A98F0FFD-DDB0-4D9B-BD79-E5B16230C9F3}" type="parTrans" cxnId="{7F85ED13-B999-429D-AE3C-71007C32CE02}">
      <dgm:prSet/>
      <dgm:spPr/>
      <dgm:t>
        <a:bodyPr/>
        <a:lstStyle/>
        <a:p>
          <a:endParaRPr lang="en-US"/>
        </a:p>
      </dgm:t>
    </dgm:pt>
    <dgm:pt modelId="{A47B1C53-29D3-448A-8A4E-46A59F07B79E}" type="sibTrans" cxnId="{7F85ED13-B999-429D-AE3C-71007C32CE02}">
      <dgm:prSet/>
      <dgm:spPr/>
      <dgm:t>
        <a:bodyPr/>
        <a:lstStyle/>
        <a:p>
          <a:endParaRPr lang="en-US"/>
        </a:p>
      </dgm:t>
    </dgm:pt>
    <dgm:pt modelId="{625923F3-65E0-402A-83CE-58B539D2B24C}" type="pres">
      <dgm:prSet presAssocID="{A3B08BBB-EFD3-4D7D-8F4D-532D04F2FF4B}" presName="Name0" presStyleCnt="0">
        <dgm:presLayoutVars>
          <dgm:dir/>
          <dgm:animLvl val="lvl"/>
          <dgm:resizeHandles val="exact"/>
        </dgm:presLayoutVars>
      </dgm:prSet>
      <dgm:spPr/>
    </dgm:pt>
    <dgm:pt modelId="{D5F5682E-FC6A-40AF-B4AF-07BDB0433EE3}" type="pres">
      <dgm:prSet presAssocID="{473A80A7-4588-48E3-84B7-A0DEEED5D714}" presName="boxAndChildren" presStyleCnt="0"/>
      <dgm:spPr/>
    </dgm:pt>
    <dgm:pt modelId="{87478718-E108-4D67-9E5A-D1C3C95B8E3A}" type="pres">
      <dgm:prSet presAssocID="{473A80A7-4588-48E3-84B7-A0DEEED5D714}" presName="parentTextBox" presStyleLbl="node1" presStyleIdx="0" presStyleCnt="3"/>
      <dgm:spPr/>
    </dgm:pt>
    <dgm:pt modelId="{5BFE0F5A-782A-4EF8-ADAC-C33408B52345}" type="pres">
      <dgm:prSet presAssocID="{349F42B5-32D0-4B83-B4AB-881D7D6315DE}" presName="sp" presStyleCnt="0"/>
      <dgm:spPr/>
    </dgm:pt>
    <dgm:pt modelId="{4E71CB1A-075E-42A5-9878-EB2F77822F2B}" type="pres">
      <dgm:prSet presAssocID="{34671332-ACB9-40EA-A7B3-E7E84F5E5D61}" presName="arrowAndChildren" presStyleCnt="0"/>
      <dgm:spPr/>
    </dgm:pt>
    <dgm:pt modelId="{455B7727-B096-4315-B0EC-9B73B74F1969}" type="pres">
      <dgm:prSet presAssocID="{34671332-ACB9-40EA-A7B3-E7E84F5E5D61}" presName="parentTextArrow" presStyleLbl="node1" presStyleIdx="1" presStyleCnt="3"/>
      <dgm:spPr/>
    </dgm:pt>
    <dgm:pt modelId="{093FB603-1F49-4B1F-AE57-F46200A06A10}" type="pres">
      <dgm:prSet presAssocID="{21060121-51E1-4767-B09B-D8846D632FD4}" presName="sp" presStyleCnt="0"/>
      <dgm:spPr/>
    </dgm:pt>
    <dgm:pt modelId="{832CFE0F-1CDB-4B1A-BBA9-AFE6E4D728CB}" type="pres">
      <dgm:prSet presAssocID="{DF993A1D-E0D7-4A47-8784-F00A3240FBB8}" presName="arrowAndChildren" presStyleCnt="0"/>
      <dgm:spPr/>
    </dgm:pt>
    <dgm:pt modelId="{ADFD0BDC-68D2-4834-9839-7E10D4135273}" type="pres">
      <dgm:prSet presAssocID="{DF993A1D-E0D7-4A47-8784-F00A3240FBB8}" presName="parentTextArrow" presStyleLbl="node1" presStyleIdx="2" presStyleCnt="3"/>
      <dgm:spPr/>
    </dgm:pt>
  </dgm:ptLst>
  <dgm:cxnLst>
    <dgm:cxn modelId="{7F85ED13-B999-429D-AE3C-71007C32CE02}" srcId="{A3B08BBB-EFD3-4D7D-8F4D-532D04F2FF4B}" destId="{473A80A7-4588-48E3-84B7-A0DEEED5D714}" srcOrd="2" destOrd="0" parTransId="{A98F0FFD-DDB0-4D9B-BD79-E5B16230C9F3}" sibTransId="{A47B1C53-29D3-448A-8A4E-46A59F07B79E}"/>
    <dgm:cxn modelId="{77B68574-BE41-4526-9C55-C8A463EDA5AB}" type="presOf" srcId="{DF993A1D-E0D7-4A47-8784-F00A3240FBB8}" destId="{ADFD0BDC-68D2-4834-9839-7E10D4135273}" srcOrd="0" destOrd="0" presId="urn:microsoft.com/office/officeart/2005/8/layout/process4"/>
    <dgm:cxn modelId="{FD3FB78D-CDB7-4548-BCE2-05B719242036}" type="presOf" srcId="{34671332-ACB9-40EA-A7B3-E7E84F5E5D61}" destId="{455B7727-B096-4315-B0EC-9B73B74F1969}" srcOrd="0" destOrd="0" presId="urn:microsoft.com/office/officeart/2005/8/layout/process4"/>
    <dgm:cxn modelId="{9E1DA09D-2820-4C6C-8DB6-43A970C2723D}" srcId="{A3B08BBB-EFD3-4D7D-8F4D-532D04F2FF4B}" destId="{34671332-ACB9-40EA-A7B3-E7E84F5E5D61}" srcOrd="1" destOrd="0" parTransId="{656E1C0C-8C81-40EA-B303-870D18F3BCB0}" sibTransId="{349F42B5-32D0-4B83-B4AB-881D7D6315DE}"/>
    <dgm:cxn modelId="{E45551D1-B64E-49D3-9286-38AD8273EF6F}" type="presOf" srcId="{473A80A7-4588-48E3-84B7-A0DEEED5D714}" destId="{87478718-E108-4D67-9E5A-D1C3C95B8E3A}" srcOrd="0" destOrd="0" presId="urn:microsoft.com/office/officeart/2005/8/layout/process4"/>
    <dgm:cxn modelId="{EEA747D7-6032-4026-8D1D-6A62F53B7FFB}" srcId="{A3B08BBB-EFD3-4D7D-8F4D-532D04F2FF4B}" destId="{DF993A1D-E0D7-4A47-8784-F00A3240FBB8}" srcOrd="0" destOrd="0" parTransId="{2484B400-9D5E-43CA-A602-A7FEEDDAC272}" sibTransId="{21060121-51E1-4767-B09B-D8846D632FD4}"/>
    <dgm:cxn modelId="{AE0708FD-DA6F-4A61-8A59-C332CED55C63}" type="presOf" srcId="{A3B08BBB-EFD3-4D7D-8F4D-532D04F2FF4B}" destId="{625923F3-65E0-402A-83CE-58B539D2B24C}" srcOrd="0" destOrd="0" presId="urn:microsoft.com/office/officeart/2005/8/layout/process4"/>
    <dgm:cxn modelId="{D55E4D91-D441-42E7-AC9C-22AAED6F1AC6}" type="presParOf" srcId="{625923F3-65E0-402A-83CE-58B539D2B24C}" destId="{D5F5682E-FC6A-40AF-B4AF-07BDB0433EE3}" srcOrd="0" destOrd="0" presId="urn:microsoft.com/office/officeart/2005/8/layout/process4"/>
    <dgm:cxn modelId="{85AB487A-616B-4430-A977-05BCD7A4B26A}" type="presParOf" srcId="{D5F5682E-FC6A-40AF-B4AF-07BDB0433EE3}" destId="{87478718-E108-4D67-9E5A-D1C3C95B8E3A}" srcOrd="0" destOrd="0" presId="urn:microsoft.com/office/officeart/2005/8/layout/process4"/>
    <dgm:cxn modelId="{9622DFDC-4462-4C5D-9733-E7088B3015A3}" type="presParOf" srcId="{625923F3-65E0-402A-83CE-58B539D2B24C}" destId="{5BFE0F5A-782A-4EF8-ADAC-C33408B52345}" srcOrd="1" destOrd="0" presId="urn:microsoft.com/office/officeart/2005/8/layout/process4"/>
    <dgm:cxn modelId="{50DD4873-FDF4-44CF-913C-D7A5B31AB57A}" type="presParOf" srcId="{625923F3-65E0-402A-83CE-58B539D2B24C}" destId="{4E71CB1A-075E-42A5-9878-EB2F77822F2B}" srcOrd="2" destOrd="0" presId="urn:microsoft.com/office/officeart/2005/8/layout/process4"/>
    <dgm:cxn modelId="{40C732FF-177E-489C-A2F7-15E8059EB0A5}" type="presParOf" srcId="{4E71CB1A-075E-42A5-9878-EB2F77822F2B}" destId="{455B7727-B096-4315-B0EC-9B73B74F1969}" srcOrd="0" destOrd="0" presId="urn:microsoft.com/office/officeart/2005/8/layout/process4"/>
    <dgm:cxn modelId="{674891A7-092A-4E98-AD2E-0850C89A6822}" type="presParOf" srcId="{625923F3-65E0-402A-83CE-58B539D2B24C}" destId="{093FB603-1F49-4B1F-AE57-F46200A06A10}" srcOrd="3" destOrd="0" presId="urn:microsoft.com/office/officeart/2005/8/layout/process4"/>
    <dgm:cxn modelId="{686490C0-2D61-4983-9A79-756C64DF265E}" type="presParOf" srcId="{625923F3-65E0-402A-83CE-58B539D2B24C}" destId="{832CFE0F-1CDB-4B1A-BBA9-AFE6E4D728CB}" srcOrd="4" destOrd="0" presId="urn:microsoft.com/office/officeart/2005/8/layout/process4"/>
    <dgm:cxn modelId="{C41CBC95-0A0B-4249-9A86-EF21230CABE4}" type="presParOf" srcId="{832CFE0F-1CDB-4B1A-BBA9-AFE6E4D728CB}" destId="{ADFD0BDC-68D2-4834-9839-7E10D413527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65E45-30DE-4808-A167-86690F4569AD}">
      <dsp:nvSpPr>
        <dsp:cNvPr id="0" name=""/>
        <dsp:cNvSpPr/>
      </dsp:nvSpPr>
      <dsp:spPr>
        <a:xfrm>
          <a:off x="0" y="246743"/>
          <a:ext cx="4697730" cy="24710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Are you able to explain the policies of public and merit goods, indirect taxation of demerit goods, tradable pollution permits, provision of information, legislation and regulation</a:t>
          </a:r>
          <a:endParaRPr lang="en-US" sz="2400" kern="1200"/>
        </a:p>
      </dsp:txBody>
      <dsp:txXfrm>
        <a:off x="120626" y="367369"/>
        <a:ext cx="4456478" cy="2229787"/>
      </dsp:txXfrm>
    </dsp:sp>
    <dsp:sp modelId="{FB8F7D69-D5C8-4E36-84EB-5FFA71DA1F4E}">
      <dsp:nvSpPr>
        <dsp:cNvPr id="0" name=""/>
        <dsp:cNvSpPr/>
      </dsp:nvSpPr>
      <dsp:spPr>
        <a:xfrm>
          <a:off x="0" y="2786903"/>
          <a:ext cx="4697730" cy="247103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a:t>Are you able to analyse the impact of these policies on the economy and society, long- and short-term </a:t>
          </a:r>
          <a:endParaRPr lang="en-US" sz="2400" kern="1200"/>
        </a:p>
      </dsp:txBody>
      <dsp:txXfrm>
        <a:off x="120626" y="2907529"/>
        <a:ext cx="4456478" cy="2229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89FFF-1BAF-41B8-91A9-30571BA324D5}">
      <dsp:nvSpPr>
        <dsp:cNvPr id="0" name=""/>
        <dsp:cNvSpPr/>
      </dsp:nvSpPr>
      <dsp:spPr>
        <a:xfrm>
          <a:off x="0" y="65299"/>
          <a:ext cx="5000124" cy="7160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Produce a plan for reducing the negative externalities caused by anti vaccinators.</a:t>
          </a:r>
          <a:endParaRPr lang="en-US" sz="1800" kern="1200"/>
        </a:p>
      </dsp:txBody>
      <dsp:txXfrm>
        <a:off x="34954" y="100253"/>
        <a:ext cx="4930216" cy="646132"/>
      </dsp:txXfrm>
    </dsp:sp>
    <dsp:sp modelId="{62506E51-E743-469D-90C7-534084136FB6}">
      <dsp:nvSpPr>
        <dsp:cNvPr id="0" name=""/>
        <dsp:cNvSpPr/>
      </dsp:nvSpPr>
      <dsp:spPr>
        <a:xfrm>
          <a:off x="0" y="833179"/>
          <a:ext cx="5000124" cy="716040"/>
        </a:xfrm>
        <a:prstGeom prst="roundRect">
          <a:avLst/>
        </a:prstGeom>
        <a:gradFill rotWithShape="0">
          <a:gsLst>
            <a:gs pos="0">
              <a:schemeClr val="accent2">
                <a:hueOff val="-242561"/>
                <a:satOff val="-13988"/>
                <a:lumOff val="1438"/>
                <a:alphaOff val="0"/>
                <a:satMod val="103000"/>
                <a:lumMod val="102000"/>
                <a:tint val="94000"/>
              </a:schemeClr>
            </a:gs>
            <a:gs pos="50000">
              <a:schemeClr val="accent2">
                <a:hueOff val="-242561"/>
                <a:satOff val="-13988"/>
                <a:lumOff val="1438"/>
                <a:alphaOff val="0"/>
                <a:satMod val="110000"/>
                <a:lumMod val="100000"/>
                <a:shade val="100000"/>
              </a:schemeClr>
            </a:gs>
            <a:gs pos="100000">
              <a:schemeClr val="accent2">
                <a:hueOff val="-242561"/>
                <a:satOff val="-13988"/>
                <a:lumOff val="143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How will you ensure they get vaccinated?</a:t>
          </a:r>
          <a:endParaRPr lang="en-US" sz="1800" kern="1200"/>
        </a:p>
      </dsp:txBody>
      <dsp:txXfrm>
        <a:off x="34954" y="868133"/>
        <a:ext cx="4930216" cy="646132"/>
      </dsp:txXfrm>
    </dsp:sp>
    <dsp:sp modelId="{B78F8B08-D3B5-4578-BBAD-EE9383D21E4F}">
      <dsp:nvSpPr>
        <dsp:cNvPr id="0" name=""/>
        <dsp:cNvSpPr/>
      </dsp:nvSpPr>
      <dsp:spPr>
        <a:xfrm>
          <a:off x="0" y="1601059"/>
          <a:ext cx="5000124" cy="716040"/>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How will you reduce the impact on NHS hospitals?</a:t>
          </a:r>
          <a:endParaRPr lang="en-US" sz="1800" kern="1200"/>
        </a:p>
      </dsp:txBody>
      <dsp:txXfrm>
        <a:off x="34954" y="1636013"/>
        <a:ext cx="4930216" cy="646132"/>
      </dsp:txXfrm>
    </dsp:sp>
    <dsp:sp modelId="{281F31C7-14E9-4F0A-9E82-EF1C28EC3ACD}">
      <dsp:nvSpPr>
        <dsp:cNvPr id="0" name=""/>
        <dsp:cNvSpPr/>
      </dsp:nvSpPr>
      <dsp:spPr>
        <a:xfrm>
          <a:off x="0" y="2368939"/>
          <a:ext cx="5000124" cy="71604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What measures?</a:t>
          </a:r>
          <a:endParaRPr lang="en-US" sz="1800" kern="1200"/>
        </a:p>
      </dsp:txBody>
      <dsp:txXfrm>
        <a:off x="34954" y="2403893"/>
        <a:ext cx="4930216" cy="646132"/>
      </dsp:txXfrm>
    </dsp:sp>
    <dsp:sp modelId="{02449B5E-F6FB-4964-AC01-86889ED15F07}">
      <dsp:nvSpPr>
        <dsp:cNvPr id="0" name=""/>
        <dsp:cNvSpPr/>
      </dsp:nvSpPr>
      <dsp:spPr>
        <a:xfrm>
          <a:off x="0" y="3136819"/>
          <a:ext cx="5000124" cy="716040"/>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Economic Policy</a:t>
          </a:r>
          <a:endParaRPr lang="en-US" sz="1800" kern="1200"/>
        </a:p>
      </dsp:txBody>
      <dsp:txXfrm>
        <a:off x="34954" y="3171773"/>
        <a:ext cx="4930216" cy="646132"/>
      </dsp:txXfrm>
    </dsp:sp>
    <dsp:sp modelId="{727CAB94-CBCD-4A74-8E39-C1EDDB81D698}">
      <dsp:nvSpPr>
        <dsp:cNvPr id="0" name=""/>
        <dsp:cNvSpPr/>
      </dsp:nvSpPr>
      <dsp:spPr>
        <a:xfrm>
          <a:off x="0" y="3904699"/>
          <a:ext cx="5000124" cy="716040"/>
        </a:xfrm>
        <a:prstGeom prst="roundRect">
          <a:avLst/>
        </a:prstGeom>
        <a:gradFill rotWithShape="0">
          <a:gsLst>
            <a:gs pos="0">
              <a:schemeClr val="accent2">
                <a:hueOff val="-1212803"/>
                <a:satOff val="-69940"/>
                <a:lumOff val="7190"/>
                <a:alphaOff val="0"/>
                <a:satMod val="103000"/>
                <a:lumMod val="102000"/>
                <a:tint val="94000"/>
              </a:schemeClr>
            </a:gs>
            <a:gs pos="50000">
              <a:schemeClr val="accent2">
                <a:hueOff val="-1212803"/>
                <a:satOff val="-69940"/>
                <a:lumOff val="7190"/>
                <a:alphaOff val="0"/>
                <a:satMod val="110000"/>
                <a:lumMod val="100000"/>
                <a:shade val="100000"/>
              </a:schemeClr>
            </a:gs>
            <a:gs pos="100000">
              <a:schemeClr val="accent2">
                <a:hueOff val="-1212803"/>
                <a:satOff val="-69940"/>
                <a:lumOff val="719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Diagrams</a:t>
          </a:r>
          <a:endParaRPr lang="en-US" sz="1800" kern="1200"/>
        </a:p>
      </dsp:txBody>
      <dsp:txXfrm>
        <a:off x="34954" y="3939653"/>
        <a:ext cx="4930216" cy="646132"/>
      </dsp:txXfrm>
    </dsp:sp>
    <dsp:sp modelId="{6AAF4F0B-7B7E-4709-995A-37327EBFA042}">
      <dsp:nvSpPr>
        <dsp:cNvPr id="0" name=""/>
        <dsp:cNvSpPr/>
      </dsp:nvSpPr>
      <dsp:spPr>
        <a:xfrm>
          <a:off x="0" y="4672580"/>
          <a:ext cx="5000124" cy="71604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Detail</a:t>
          </a:r>
          <a:endParaRPr lang="en-US" sz="1800" kern="1200"/>
        </a:p>
      </dsp:txBody>
      <dsp:txXfrm>
        <a:off x="34954" y="4707534"/>
        <a:ext cx="4930216" cy="646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A7011-2CCF-415B-A6FF-1AAE25EFA7A5}">
      <dsp:nvSpPr>
        <dsp:cNvPr id="0" name=""/>
        <dsp:cNvSpPr/>
      </dsp:nvSpPr>
      <dsp:spPr>
        <a:xfrm>
          <a:off x="0" y="3327889"/>
          <a:ext cx="4773168" cy="218345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GB" sz="3000" kern="1200" dirty="0"/>
            <a:t>These include:</a:t>
          </a:r>
          <a:endParaRPr lang="en-US" sz="3000" kern="1200" dirty="0"/>
        </a:p>
      </dsp:txBody>
      <dsp:txXfrm>
        <a:off x="0" y="3327889"/>
        <a:ext cx="4773168" cy="1179066"/>
      </dsp:txXfrm>
    </dsp:sp>
    <dsp:sp modelId="{7A9914EA-7E46-4489-B513-07EF4896A967}">
      <dsp:nvSpPr>
        <dsp:cNvPr id="0" name=""/>
        <dsp:cNvSpPr/>
      </dsp:nvSpPr>
      <dsp:spPr>
        <a:xfrm>
          <a:off x="2330" y="4463286"/>
          <a:ext cx="794751" cy="100438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dirty="0"/>
            <a:t>The provision of public and merit goods</a:t>
          </a:r>
          <a:endParaRPr lang="en-US" sz="1000" kern="1200" dirty="0"/>
        </a:p>
      </dsp:txBody>
      <dsp:txXfrm>
        <a:off x="2330" y="4463286"/>
        <a:ext cx="794751" cy="1004389"/>
      </dsp:txXfrm>
    </dsp:sp>
    <dsp:sp modelId="{468B34C6-3B2D-4096-855C-49565835BA26}">
      <dsp:nvSpPr>
        <dsp:cNvPr id="0" name=""/>
        <dsp:cNvSpPr/>
      </dsp:nvSpPr>
      <dsp:spPr>
        <a:xfrm>
          <a:off x="797081" y="4463286"/>
          <a:ext cx="794751" cy="1004389"/>
        </a:xfrm>
        <a:prstGeom prst="rect">
          <a:avLst/>
        </a:prstGeom>
        <a:solidFill>
          <a:schemeClr val="accent2">
            <a:tint val="40000"/>
            <a:alpha val="90000"/>
            <a:hueOff val="-169845"/>
            <a:satOff val="-15069"/>
            <a:lumOff val="-154"/>
            <a:alphaOff val="0"/>
          </a:schemeClr>
        </a:solidFill>
        <a:ln w="12700" cap="flat" cmpd="sng" algn="ctr">
          <a:solidFill>
            <a:schemeClr val="accent2">
              <a:tint val="40000"/>
              <a:alpha val="90000"/>
              <a:hueOff val="-169845"/>
              <a:satOff val="-15069"/>
              <a:lumOff val="-15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a:t>Indirect taxation of demerit goods</a:t>
          </a:r>
          <a:endParaRPr lang="en-US" sz="1000" kern="1200"/>
        </a:p>
      </dsp:txBody>
      <dsp:txXfrm>
        <a:off x="797081" y="4463286"/>
        <a:ext cx="794751" cy="1004389"/>
      </dsp:txXfrm>
    </dsp:sp>
    <dsp:sp modelId="{01C7A0EB-C965-4717-91EF-265F89AF07E0}">
      <dsp:nvSpPr>
        <dsp:cNvPr id="0" name=""/>
        <dsp:cNvSpPr/>
      </dsp:nvSpPr>
      <dsp:spPr>
        <a:xfrm>
          <a:off x="1591832" y="4463286"/>
          <a:ext cx="794751" cy="1004389"/>
        </a:xfrm>
        <a:prstGeom prst="rect">
          <a:avLst/>
        </a:prstGeom>
        <a:solidFill>
          <a:schemeClr val="accent2">
            <a:tint val="40000"/>
            <a:alpha val="90000"/>
            <a:hueOff val="-339690"/>
            <a:satOff val="-30138"/>
            <a:lumOff val="-308"/>
            <a:alphaOff val="0"/>
          </a:schemeClr>
        </a:solidFill>
        <a:ln w="12700" cap="flat" cmpd="sng" algn="ctr">
          <a:solidFill>
            <a:schemeClr val="accent2">
              <a:tint val="40000"/>
              <a:alpha val="90000"/>
              <a:hueOff val="-339690"/>
              <a:satOff val="-30138"/>
              <a:lumOff val="-3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dirty="0"/>
            <a:t>Tradable pollution permits</a:t>
          </a:r>
          <a:endParaRPr lang="en-US" sz="1000" kern="1200" dirty="0"/>
        </a:p>
      </dsp:txBody>
      <dsp:txXfrm>
        <a:off x="1591832" y="4463286"/>
        <a:ext cx="794751" cy="1004389"/>
      </dsp:txXfrm>
    </dsp:sp>
    <dsp:sp modelId="{2987B94D-7BF8-4140-BF93-9BB1E7FAF634}">
      <dsp:nvSpPr>
        <dsp:cNvPr id="0" name=""/>
        <dsp:cNvSpPr/>
      </dsp:nvSpPr>
      <dsp:spPr>
        <a:xfrm>
          <a:off x="2386584" y="4463286"/>
          <a:ext cx="794751" cy="1004389"/>
        </a:xfrm>
        <a:prstGeom prst="rect">
          <a:avLst/>
        </a:prstGeom>
        <a:solidFill>
          <a:schemeClr val="accent2">
            <a:tint val="40000"/>
            <a:alpha val="90000"/>
            <a:hueOff val="-509536"/>
            <a:satOff val="-45208"/>
            <a:lumOff val="-461"/>
            <a:alphaOff val="0"/>
          </a:schemeClr>
        </a:solidFill>
        <a:ln w="12700" cap="flat" cmpd="sng" algn="ctr">
          <a:solidFill>
            <a:schemeClr val="accent2">
              <a:tint val="40000"/>
              <a:alpha val="90000"/>
              <a:hueOff val="-509536"/>
              <a:satOff val="-45208"/>
              <a:lumOff val="-46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dirty="0"/>
            <a:t>Provision of information</a:t>
          </a:r>
          <a:endParaRPr lang="en-US" sz="1000" kern="1200" dirty="0"/>
        </a:p>
      </dsp:txBody>
      <dsp:txXfrm>
        <a:off x="2386584" y="4463286"/>
        <a:ext cx="794751" cy="1004389"/>
      </dsp:txXfrm>
    </dsp:sp>
    <dsp:sp modelId="{65C76B51-473E-424D-82F8-7FDC71FC0934}">
      <dsp:nvSpPr>
        <dsp:cNvPr id="0" name=""/>
        <dsp:cNvSpPr/>
      </dsp:nvSpPr>
      <dsp:spPr>
        <a:xfrm>
          <a:off x="3181335" y="4463286"/>
          <a:ext cx="794751" cy="1004389"/>
        </a:xfrm>
        <a:prstGeom prst="rect">
          <a:avLst/>
        </a:prstGeom>
        <a:solidFill>
          <a:schemeClr val="accent2">
            <a:tint val="40000"/>
            <a:alpha val="90000"/>
            <a:hueOff val="-679381"/>
            <a:satOff val="-60277"/>
            <a:lumOff val="-615"/>
            <a:alphaOff val="0"/>
          </a:schemeClr>
        </a:solidFill>
        <a:ln w="12700" cap="flat" cmpd="sng" algn="ctr">
          <a:solidFill>
            <a:schemeClr val="accent2">
              <a:tint val="40000"/>
              <a:alpha val="90000"/>
              <a:hueOff val="-679381"/>
              <a:satOff val="-60277"/>
              <a:lumOff val="-6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a:t>Legislation</a:t>
          </a:r>
          <a:endParaRPr lang="en-US" sz="1000" kern="1200"/>
        </a:p>
      </dsp:txBody>
      <dsp:txXfrm>
        <a:off x="3181335" y="4463286"/>
        <a:ext cx="794751" cy="1004389"/>
      </dsp:txXfrm>
    </dsp:sp>
    <dsp:sp modelId="{FCA8E260-77D2-4A8A-9487-5C1EC2672B01}">
      <dsp:nvSpPr>
        <dsp:cNvPr id="0" name=""/>
        <dsp:cNvSpPr/>
      </dsp:nvSpPr>
      <dsp:spPr>
        <a:xfrm>
          <a:off x="3976086" y="4463286"/>
          <a:ext cx="794751" cy="1004389"/>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GB" sz="1000" kern="1200" dirty="0"/>
            <a:t>Regulation</a:t>
          </a:r>
          <a:endParaRPr lang="en-US" sz="1000" kern="1200" dirty="0"/>
        </a:p>
      </dsp:txBody>
      <dsp:txXfrm>
        <a:off x="3976086" y="4463286"/>
        <a:ext cx="794751" cy="1004389"/>
      </dsp:txXfrm>
    </dsp:sp>
    <dsp:sp modelId="{0ABECB93-DA2D-4B5F-8DFB-F1D16A34DB6E}">
      <dsp:nvSpPr>
        <dsp:cNvPr id="0" name=""/>
        <dsp:cNvSpPr/>
      </dsp:nvSpPr>
      <dsp:spPr>
        <a:xfrm rot="10800000">
          <a:off x="0" y="2486"/>
          <a:ext cx="4773168" cy="3358155"/>
        </a:xfrm>
        <a:prstGeom prst="upArrowCallou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GB" sz="3000" kern="1200" dirty="0"/>
            <a:t>There are a number of ways in which governments can intervene to correct market failure</a:t>
          </a:r>
          <a:endParaRPr lang="en-US" sz="3000" kern="1200" dirty="0"/>
        </a:p>
      </dsp:txBody>
      <dsp:txXfrm rot="10800000">
        <a:off x="0" y="2486"/>
        <a:ext cx="4773168" cy="21820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527DCD-9767-4FFD-B341-E57E79707894}">
      <dsp:nvSpPr>
        <dsp:cNvPr id="0" name=""/>
        <dsp:cNvSpPr/>
      </dsp:nvSpPr>
      <dsp:spPr>
        <a:xfrm>
          <a:off x="0" y="236195"/>
          <a:ext cx="4773168" cy="11419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dirty="0"/>
            <a:t>State provision occurs when goods and services are either merit goods or public goods. The government will intervene to ensure that an adequate supply of these products is available to the market. </a:t>
          </a:r>
          <a:endParaRPr lang="en-US" sz="1600" kern="1200" dirty="0"/>
        </a:p>
      </dsp:txBody>
      <dsp:txXfrm>
        <a:off x="55744" y="291939"/>
        <a:ext cx="4661680" cy="1030432"/>
      </dsp:txXfrm>
    </dsp:sp>
    <dsp:sp modelId="{EB52EB14-9A35-4976-82F4-2E096132D89E}">
      <dsp:nvSpPr>
        <dsp:cNvPr id="0" name=""/>
        <dsp:cNvSpPr/>
      </dsp:nvSpPr>
      <dsp:spPr>
        <a:xfrm>
          <a:off x="0" y="1424195"/>
          <a:ext cx="4773168" cy="1141920"/>
        </a:xfrm>
        <a:prstGeom prst="roundRect">
          <a:avLst/>
        </a:prstGeom>
        <a:solidFill>
          <a:schemeClr val="accent5">
            <a:hueOff val="-3676672"/>
            <a:satOff val="-5114"/>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1" kern="1200" dirty="0"/>
            <a:t>State provision </a:t>
          </a:r>
          <a:r>
            <a:rPr lang="en-GB" sz="1600" kern="1200" dirty="0"/>
            <a:t>occurs when the government (or state) intervenes in the market in order to supply a good or a service</a:t>
          </a:r>
          <a:endParaRPr lang="en-US" sz="1600" kern="1200" dirty="0"/>
        </a:p>
      </dsp:txBody>
      <dsp:txXfrm>
        <a:off x="55744" y="1479939"/>
        <a:ext cx="4661680" cy="1030432"/>
      </dsp:txXfrm>
    </dsp:sp>
    <dsp:sp modelId="{6F80C568-6F03-43C9-A7B0-EE09B5DD5166}">
      <dsp:nvSpPr>
        <dsp:cNvPr id="0" name=""/>
        <dsp:cNvSpPr/>
      </dsp:nvSpPr>
      <dsp:spPr>
        <a:xfrm>
          <a:off x="0" y="2612195"/>
          <a:ext cx="4773168" cy="1141920"/>
        </a:xfrm>
        <a:prstGeom prst="roundRect">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dirty="0"/>
            <a:t>This will occur if the government believes that the product is</a:t>
          </a:r>
          <a:r>
            <a:rPr lang="en-GB" sz="1600" b="1" kern="1200" dirty="0"/>
            <a:t>:</a:t>
          </a:r>
          <a:endParaRPr lang="en-US" sz="1600" kern="1200" dirty="0"/>
        </a:p>
      </dsp:txBody>
      <dsp:txXfrm>
        <a:off x="55744" y="2667939"/>
        <a:ext cx="4661680" cy="1030432"/>
      </dsp:txXfrm>
    </dsp:sp>
    <dsp:sp modelId="{B5EF990D-2625-4D21-8317-2F8DF2EF55B2}">
      <dsp:nvSpPr>
        <dsp:cNvPr id="0" name=""/>
        <dsp:cNvSpPr/>
      </dsp:nvSpPr>
      <dsp:spPr>
        <a:xfrm>
          <a:off x="0" y="3754116"/>
          <a:ext cx="4773168" cy="1523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548"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GB" sz="1200" b="1" kern="1200" dirty="0"/>
            <a:t>A merit good</a:t>
          </a:r>
          <a:endParaRPr lang="en-US" sz="1200" kern="1200" dirty="0"/>
        </a:p>
        <a:p>
          <a:pPr marL="228600" lvl="2" indent="-114300" algn="l" defTabSz="533400">
            <a:lnSpc>
              <a:spcPct val="90000"/>
            </a:lnSpc>
            <a:spcBef>
              <a:spcPct val="0"/>
            </a:spcBef>
            <a:spcAft>
              <a:spcPct val="20000"/>
            </a:spcAft>
            <a:buChar char="•"/>
          </a:pPr>
          <a:r>
            <a:rPr lang="en-GB" sz="1200" kern="1200" dirty="0"/>
            <a:t>The government supplies goods and services such as state education and health e.g. NHS as society believes that these are under provided by the market mechanism</a:t>
          </a:r>
          <a:endParaRPr lang="en-US" sz="1200" kern="1200" dirty="0"/>
        </a:p>
        <a:p>
          <a:pPr marL="114300" lvl="1" indent="-114300" algn="l" defTabSz="533400">
            <a:lnSpc>
              <a:spcPct val="90000"/>
            </a:lnSpc>
            <a:spcBef>
              <a:spcPct val="0"/>
            </a:spcBef>
            <a:spcAft>
              <a:spcPct val="20000"/>
            </a:spcAft>
            <a:buChar char="•"/>
          </a:pPr>
          <a:r>
            <a:rPr lang="en-GB" sz="1200" b="1" kern="1200" dirty="0"/>
            <a:t>A public good</a:t>
          </a:r>
          <a:endParaRPr lang="en-US" sz="1200" kern="1200" dirty="0"/>
        </a:p>
        <a:p>
          <a:pPr marL="228600" lvl="2" indent="-114300" algn="l" defTabSz="533400">
            <a:lnSpc>
              <a:spcPct val="90000"/>
            </a:lnSpc>
            <a:spcBef>
              <a:spcPct val="0"/>
            </a:spcBef>
            <a:spcAft>
              <a:spcPct val="20000"/>
            </a:spcAft>
            <a:buChar char="•"/>
          </a:pPr>
          <a:r>
            <a:rPr lang="en-GB" sz="1200" kern="1200" dirty="0"/>
            <a:t>The government supplies goods and services such as defence and infrastructure e.g. roads as these would be under provided by the public sector  due to the free rider problem</a:t>
          </a:r>
          <a:endParaRPr lang="en-US" sz="1200" kern="1200" dirty="0"/>
        </a:p>
      </dsp:txBody>
      <dsp:txXfrm>
        <a:off x="0" y="3754116"/>
        <a:ext cx="4773168" cy="15235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72B10-CD24-4EF5-9BA9-14B0A278C30E}">
      <dsp:nvSpPr>
        <dsp:cNvPr id="0" name=""/>
        <dsp:cNvSpPr/>
      </dsp:nvSpPr>
      <dsp:spPr>
        <a:xfrm rot="5400000">
          <a:off x="-254340" y="1857553"/>
          <a:ext cx="1134363" cy="137302"/>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C0D084-0D6C-4430-BB40-690904A3C085}">
      <dsp:nvSpPr>
        <dsp:cNvPr id="0" name=""/>
        <dsp:cNvSpPr/>
      </dsp:nvSpPr>
      <dsp:spPr>
        <a:xfrm>
          <a:off x="2811" y="1127986"/>
          <a:ext cx="1525586" cy="9153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Pollution permits seek to provide an incentive to businesses on a global scale to reduce CO2 emissions.</a:t>
          </a:r>
          <a:endParaRPr lang="en-US" sz="1000" kern="1200" dirty="0"/>
        </a:p>
      </dsp:txBody>
      <dsp:txXfrm>
        <a:off x="29621" y="1154796"/>
        <a:ext cx="1471966" cy="861732"/>
      </dsp:txXfrm>
    </dsp:sp>
    <dsp:sp modelId="{E79ED95D-4C14-4EAF-98A8-BE761C16A602}">
      <dsp:nvSpPr>
        <dsp:cNvPr id="0" name=""/>
        <dsp:cNvSpPr/>
      </dsp:nvSpPr>
      <dsp:spPr>
        <a:xfrm rot="5400000">
          <a:off x="-254340" y="3001743"/>
          <a:ext cx="1134363" cy="137302"/>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8E5E9A-6EBC-4CBF-B797-2365A136AF10}">
      <dsp:nvSpPr>
        <dsp:cNvPr id="0" name=""/>
        <dsp:cNvSpPr/>
      </dsp:nvSpPr>
      <dsp:spPr>
        <a:xfrm>
          <a:off x="2811" y="2272176"/>
          <a:ext cx="1525586" cy="91535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Due to the recession EU production has fallen so there have been an excess of pollution permits on the market.</a:t>
          </a:r>
          <a:endParaRPr lang="en-US" sz="1000" kern="1200" dirty="0"/>
        </a:p>
      </dsp:txBody>
      <dsp:txXfrm>
        <a:off x="29621" y="2298986"/>
        <a:ext cx="1471966" cy="861732"/>
      </dsp:txXfrm>
    </dsp:sp>
    <dsp:sp modelId="{5A828727-CDAB-4E1D-8505-EBD9312519B1}">
      <dsp:nvSpPr>
        <dsp:cNvPr id="0" name=""/>
        <dsp:cNvSpPr/>
      </dsp:nvSpPr>
      <dsp:spPr>
        <a:xfrm>
          <a:off x="317754" y="3573838"/>
          <a:ext cx="2019204" cy="137302"/>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B74911-A5F4-46EF-A4ED-FEFC044F866E}">
      <dsp:nvSpPr>
        <dsp:cNvPr id="0" name=""/>
        <dsp:cNvSpPr/>
      </dsp:nvSpPr>
      <dsp:spPr>
        <a:xfrm>
          <a:off x="2811" y="3416367"/>
          <a:ext cx="1525586" cy="91535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This increase in supply of pollution permits has been coupled with a fall in demand as firms produce less.</a:t>
          </a:r>
          <a:endParaRPr lang="en-US" sz="1000" kern="1200" dirty="0"/>
        </a:p>
      </dsp:txBody>
      <dsp:txXfrm>
        <a:off x="29621" y="3443177"/>
        <a:ext cx="1471966" cy="861732"/>
      </dsp:txXfrm>
    </dsp:sp>
    <dsp:sp modelId="{7CEFCF79-9D8F-4966-90F9-4970C7FFFBA5}">
      <dsp:nvSpPr>
        <dsp:cNvPr id="0" name=""/>
        <dsp:cNvSpPr/>
      </dsp:nvSpPr>
      <dsp:spPr>
        <a:xfrm rot="16200000">
          <a:off x="1774690" y="3001743"/>
          <a:ext cx="1134363" cy="137302"/>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A120D8-EAD6-4465-BDE8-620F6D3E7F60}">
      <dsp:nvSpPr>
        <dsp:cNvPr id="0" name=""/>
        <dsp:cNvSpPr/>
      </dsp:nvSpPr>
      <dsp:spPr>
        <a:xfrm>
          <a:off x="2031841" y="3416367"/>
          <a:ext cx="1525586" cy="91535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This has led to a fall in their price making the scheme less effective.</a:t>
          </a:r>
          <a:endParaRPr lang="en-US" sz="1000" kern="1200" dirty="0"/>
        </a:p>
      </dsp:txBody>
      <dsp:txXfrm>
        <a:off x="2058651" y="3443177"/>
        <a:ext cx="1471966" cy="861732"/>
      </dsp:txXfrm>
    </dsp:sp>
    <dsp:sp modelId="{23422413-F896-4A9F-B835-55A4BF410770}">
      <dsp:nvSpPr>
        <dsp:cNvPr id="0" name=""/>
        <dsp:cNvSpPr/>
      </dsp:nvSpPr>
      <dsp:spPr>
        <a:xfrm rot="16200000">
          <a:off x="1774690" y="1857553"/>
          <a:ext cx="1134363" cy="137302"/>
        </a:xfrm>
        <a:prstGeom prst="rect">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B7930C-74D9-4BC9-B967-3A639CB9E421}">
      <dsp:nvSpPr>
        <dsp:cNvPr id="0" name=""/>
        <dsp:cNvSpPr/>
      </dsp:nvSpPr>
      <dsp:spPr>
        <a:xfrm>
          <a:off x="2031841" y="2272176"/>
          <a:ext cx="1525586" cy="915352"/>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t>Pollution permits </a:t>
          </a:r>
          <a:r>
            <a:rPr lang="en-GB" sz="1000" kern="1200" dirty="0"/>
            <a:t>allow firms to produce a legal level of pollution every year</a:t>
          </a:r>
          <a:endParaRPr lang="en-US" sz="1000" kern="1200" dirty="0"/>
        </a:p>
      </dsp:txBody>
      <dsp:txXfrm>
        <a:off x="2058651" y="2298986"/>
        <a:ext cx="1471966" cy="861732"/>
      </dsp:txXfrm>
    </dsp:sp>
    <dsp:sp modelId="{5B9E748E-06F2-4491-BEC6-B42FCF1B0D88}">
      <dsp:nvSpPr>
        <dsp:cNvPr id="0" name=""/>
        <dsp:cNvSpPr/>
      </dsp:nvSpPr>
      <dsp:spPr>
        <a:xfrm>
          <a:off x="2346785" y="1285458"/>
          <a:ext cx="2019204" cy="137302"/>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355C9B3-DC82-476D-BD22-C21FE1A6B1A8}">
      <dsp:nvSpPr>
        <dsp:cNvPr id="0" name=""/>
        <dsp:cNvSpPr/>
      </dsp:nvSpPr>
      <dsp:spPr>
        <a:xfrm>
          <a:off x="2031841" y="1127986"/>
          <a:ext cx="1525586" cy="91535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en-GB" sz="1000" kern="1200" dirty="0"/>
            <a:t>Permits are </a:t>
          </a:r>
          <a:r>
            <a:rPr lang="en-GB" sz="1000" b="1" kern="1200" dirty="0"/>
            <a:t>tradable</a:t>
          </a:r>
          <a:r>
            <a:rPr lang="en-GB" sz="1000" kern="1200" dirty="0"/>
            <a:t> on the market</a:t>
          </a:r>
          <a:endParaRPr lang="en-US" sz="1000" kern="1200" dirty="0"/>
        </a:p>
        <a:p>
          <a:pPr marL="57150" lvl="1" indent="-57150" algn="l" defTabSz="355600">
            <a:lnSpc>
              <a:spcPct val="90000"/>
            </a:lnSpc>
            <a:spcBef>
              <a:spcPct val="0"/>
            </a:spcBef>
            <a:spcAft>
              <a:spcPct val="15000"/>
            </a:spcAft>
            <a:buChar char="•"/>
          </a:pPr>
          <a:r>
            <a:rPr lang="en-GB" sz="800" kern="1200" dirty="0"/>
            <a:t>If a firm does not use all of its permits it can sell them to other firms that pollute above their allowance</a:t>
          </a:r>
          <a:endParaRPr lang="en-US" sz="800" kern="1200" dirty="0"/>
        </a:p>
      </dsp:txBody>
      <dsp:txXfrm>
        <a:off x="2058651" y="1154796"/>
        <a:ext cx="1471966" cy="861732"/>
      </dsp:txXfrm>
    </dsp:sp>
    <dsp:sp modelId="{65135249-6C44-49A4-8655-E8A91306AA70}">
      <dsp:nvSpPr>
        <dsp:cNvPr id="0" name=""/>
        <dsp:cNvSpPr/>
      </dsp:nvSpPr>
      <dsp:spPr>
        <a:xfrm rot="5400000">
          <a:off x="3803720" y="1857553"/>
          <a:ext cx="1134363" cy="137302"/>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362B47-2D5D-4997-95F8-908542A6EE22}">
      <dsp:nvSpPr>
        <dsp:cNvPr id="0" name=""/>
        <dsp:cNvSpPr/>
      </dsp:nvSpPr>
      <dsp:spPr>
        <a:xfrm>
          <a:off x="4060872" y="1127986"/>
          <a:ext cx="1525586" cy="91535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This provides a financial incentive for firms to reduce pollution</a:t>
          </a:r>
          <a:endParaRPr lang="en-US" sz="1000" kern="1200" dirty="0"/>
        </a:p>
      </dsp:txBody>
      <dsp:txXfrm>
        <a:off x="4087682" y="1154796"/>
        <a:ext cx="1471966" cy="861732"/>
      </dsp:txXfrm>
    </dsp:sp>
    <dsp:sp modelId="{03DF41F7-49E1-4534-9E96-B1B1AF1DB54F}">
      <dsp:nvSpPr>
        <dsp:cNvPr id="0" name=""/>
        <dsp:cNvSpPr/>
      </dsp:nvSpPr>
      <dsp:spPr>
        <a:xfrm rot="5400000">
          <a:off x="3803720" y="3001743"/>
          <a:ext cx="1134363" cy="137302"/>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6C0FF5A-60A6-439F-B542-CA9E61FB8C18}">
      <dsp:nvSpPr>
        <dsp:cNvPr id="0" name=""/>
        <dsp:cNvSpPr/>
      </dsp:nvSpPr>
      <dsp:spPr>
        <a:xfrm>
          <a:off x="4060872" y="2272176"/>
          <a:ext cx="1525586" cy="91535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Trading schemes seek to reduce CO2 emissions globally</a:t>
          </a:r>
          <a:endParaRPr lang="en-US" sz="1000" kern="1200" dirty="0"/>
        </a:p>
      </dsp:txBody>
      <dsp:txXfrm>
        <a:off x="4087682" y="2298986"/>
        <a:ext cx="1471966" cy="861732"/>
      </dsp:txXfrm>
    </dsp:sp>
    <dsp:sp modelId="{39FCE25E-9584-4682-871B-3BBD5C941A35}">
      <dsp:nvSpPr>
        <dsp:cNvPr id="0" name=""/>
        <dsp:cNvSpPr/>
      </dsp:nvSpPr>
      <dsp:spPr>
        <a:xfrm>
          <a:off x="4060872" y="3416367"/>
          <a:ext cx="1525586" cy="91535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t>It is difficult to assess the amount and level of permits to provide to firms</a:t>
          </a:r>
          <a:endParaRPr lang="en-US" sz="1000" kern="1200" dirty="0"/>
        </a:p>
      </dsp:txBody>
      <dsp:txXfrm>
        <a:off x="4087682" y="3443177"/>
        <a:ext cx="1471966" cy="86173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AC150-388E-4EDD-A61C-248D60AF1930}">
      <dsp:nvSpPr>
        <dsp:cNvPr id="0" name=""/>
        <dsp:cNvSpPr/>
      </dsp:nvSpPr>
      <dsp:spPr>
        <a:xfrm>
          <a:off x="0" y="0"/>
          <a:ext cx="3931235" cy="99742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b="1" kern="1200"/>
            <a:t>Through the provision of information governments seek to redress the problems caused by a lack of information.</a:t>
          </a:r>
          <a:endParaRPr lang="en-US" sz="1200" kern="1200"/>
        </a:p>
      </dsp:txBody>
      <dsp:txXfrm>
        <a:off x="29214" y="29214"/>
        <a:ext cx="2738233" cy="938999"/>
      </dsp:txXfrm>
    </dsp:sp>
    <dsp:sp modelId="{51E2462C-1560-488E-BC63-BF43DE058FA7}">
      <dsp:nvSpPr>
        <dsp:cNvPr id="0" name=""/>
        <dsp:cNvSpPr/>
      </dsp:nvSpPr>
      <dsp:spPr>
        <a:xfrm>
          <a:off x="293566" y="1135959"/>
          <a:ext cx="3931235" cy="997427"/>
        </a:xfrm>
        <a:prstGeom prst="roundRect">
          <a:avLst>
            <a:gd name="adj" fmla="val 10000"/>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b="1" kern="1200"/>
            <a:t>The greater the information available to consumers the more likely they are to buy goods and services with confidence.</a:t>
          </a:r>
          <a:endParaRPr lang="en-US" sz="1200" kern="1200"/>
        </a:p>
      </dsp:txBody>
      <dsp:txXfrm>
        <a:off x="322780" y="1165173"/>
        <a:ext cx="2930912" cy="938999"/>
      </dsp:txXfrm>
    </dsp:sp>
    <dsp:sp modelId="{D57FE3B1-EA98-4CF7-9FC9-C88449302B2D}">
      <dsp:nvSpPr>
        <dsp:cNvPr id="0" name=""/>
        <dsp:cNvSpPr/>
      </dsp:nvSpPr>
      <dsp:spPr>
        <a:xfrm>
          <a:off x="587132" y="2271918"/>
          <a:ext cx="3931235" cy="997427"/>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b="1" kern="1200"/>
            <a:t>Provision of information </a:t>
          </a:r>
          <a:r>
            <a:rPr lang="en-GB" sz="1200" kern="1200"/>
            <a:t>ensures that economic units can maximise decisions when consuming and producing goods and services</a:t>
          </a:r>
          <a:endParaRPr lang="en-US" sz="1200" kern="1200"/>
        </a:p>
      </dsp:txBody>
      <dsp:txXfrm>
        <a:off x="616346" y="2301132"/>
        <a:ext cx="2930912" cy="938999"/>
      </dsp:txXfrm>
    </dsp:sp>
    <dsp:sp modelId="{4C51073C-B94B-46D6-AC6B-DCDD6CA94FA1}">
      <dsp:nvSpPr>
        <dsp:cNvPr id="0" name=""/>
        <dsp:cNvSpPr/>
      </dsp:nvSpPr>
      <dsp:spPr>
        <a:xfrm>
          <a:off x="880698" y="3407877"/>
          <a:ext cx="3931235" cy="997427"/>
        </a:xfrm>
        <a:prstGeom prst="roundRect">
          <a:avLst>
            <a:gd name="adj" fmla="val 10000"/>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a:t>The government will provide information where the private sector fails to do so</a:t>
          </a:r>
          <a:endParaRPr lang="en-US" sz="1200" kern="1200"/>
        </a:p>
      </dsp:txBody>
      <dsp:txXfrm>
        <a:off x="909912" y="3437091"/>
        <a:ext cx="2930912" cy="938999"/>
      </dsp:txXfrm>
    </dsp:sp>
    <dsp:sp modelId="{1F5991A5-95B0-4992-BB9F-2A47BD8A971F}">
      <dsp:nvSpPr>
        <dsp:cNvPr id="0" name=""/>
        <dsp:cNvSpPr/>
      </dsp:nvSpPr>
      <dsp:spPr>
        <a:xfrm>
          <a:off x="1174265" y="4543836"/>
          <a:ext cx="3931235" cy="997427"/>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GB" sz="1200" kern="1200"/>
            <a:t>The government provides information in a variety of areas e.g.</a:t>
          </a:r>
          <a:endParaRPr lang="en-US" sz="1200" kern="1200"/>
        </a:p>
        <a:p>
          <a:pPr marL="57150" lvl="1" indent="-57150" algn="l" defTabSz="400050">
            <a:lnSpc>
              <a:spcPct val="90000"/>
            </a:lnSpc>
            <a:spcBef>
              <a:spcPct val="0"/>
            </a:spcBef>
            <a:spcAft>
              <a:spcPct val="15000"/>
            </a:spcAft>
            <a:buChar char="•"/>
          </a:pPr>
          <a:r>
            <a:rPr lang="en-GB" sz="900" kern="1200"/>
            <a:t>The job market</a:t>
          </a:r>
          <a:endParaRPr lang="en-US" sz="900" kern="1200"/>
        </a:p>
        <a:p>
          <a:pPr marL="57150" lvl="1" indent="-57150" algn="l" defTabSz="400050">
            <a:lnSpc>
              <a:spcPct val="90000"/>
            </a:lnSpc>
            <a:spcBef>
              <a:spcPct val="0"/>
            </a:spcBef>
            <a:spcAft>
              <a:spcPct val="15000"/>
            </a:spcAft>
            <a:buChar char="•"/>
          </a:pPr>
          <a:r>
            <a:rPr lang="en-GB" sz="900" kern="1200"/>
            <a:t>Dangerous products e.g. cigarettes</a:t>
          </a:r>
          <a:endParaRPr lang="en-US" sz="900" kern="1200"/>
        </a:p>
        <a:p>
          <a:pPr marL="57150" lvl="1" indent="-57150" algn="l" defTabSz="400050">
            <a:lnSpc>
              <a:spcPct val="90000"/>
            </a:lnSpc>
            <a:spcBef>
              <a:spcPct val="0"/>
            </a:spcBef>
            <a:spcAft>
              <a:spcPct val="15000"/>
            </a:spcAft>
            <a:buChar char="•"/>
          </a:pPr>
          <a:r>
            <a:rPr lang="en-GB" sz="900" kern="1200"/>
            <a:t>Economic data to help firms plan for the future</a:t>
          </a:r>
          <a:endParaRPr lang="en-US" sz="900" kern="1200"/>
        </a:p>
      </dsp:txBody>
      <dsp:txXfrm>
        <a:off x="1203479" y="4573050"/>
        <a:ext cx="2930912" cy="938999"/>
      </dsp:txXfrm>
    </dsp:sp>
    <dsp:sp modelId="{E487E444-937F-498F-AFC5-63B09F4740CF}">
      <dsp:nvSpPr>
        <dsp:cNvPr id="0" name=""/>
        <dsp:cNvSpPr/>
      </dsp:nvSpPr>
      <dsp:spPr>
        <a:xfrm>
          <a:off x="3282907" y="728676"/>
          <a:ext cx="648327" cy="648327"/>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3428781" y="728676"/>
        <a:ext cx="356579" cy="487866"/>
      </dsp:txXfrm>
    </dsp:sp>
    <dsp:sp modelId="{DF9D09A5-F418-4C61-943D-7264C66C7248}">
      <dsp:nvSpPr>
        <dsp:cNvPr id="0" name=""/>
        <dsp:cNvSpPr/>
      </dsp:nvSpPr>
      <dsp:spPr>
        <a:xfrm>
          <a:off x="3576473" y="1864635"/>
          <a:ext cx="648327" cy="648327"/>
        </a:xfrm>
        <a:prstGeom prst="downArrow">
          <a:avLst>
            <a:gd name="adj1" fmla="val 55000"/>
            <a:gd name="adj2" fmla="val 45000"/>
          </a:avLst>
        </a:prstGeom>
        <a:solidFill>
          <a:schemeClr val="accent2">
            <a:tint val="40000"/>
            <a:alpha val="90000"/>
            <a:hueOff val="-283075"/>
            <a:satOff val="-25115"/>
            <a:lumOff val="-256"/>
            <a:alphaOff val="0"/>
          </a:schemeClr>
        </a:solidFill>
        <a:ln w="12700" cap="flat" cmpd="sng" algn="ctr">
          <a:solidFill>
            <a:schemeClr val="accent2">
              <a:tint val="40000"/>
              <a:alpha val="90000"/>
              <a:hueOff val="-283075"/>
              <a:satOff val="-25115"/>
              <a:lumOff val="-25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3722347" y="1864635"/>
        <a:ext cx="356579" cy="487866"/>
      </dsp:txXfrm>
    </dsp:sp>
    <dsp:sp modelId="{C697536C-EAE9-40E7-9266-5D3F19CB1728}">
      <dsp:nvSpPr>
        <dsp:cNvPr id="0" name=""/>
        <dsp:cNvSpPr/>
      </dsp:nvSpPr>
      <dsp:spPr>
        <a:xfrm>
          <a:off x="3870039" y="2983970"/>
          <a:ext cx="648327" cy="648327"/>
        </a:xfrm>
        <a:prstGeom prst="downArrow">
          <a:avLst>
            <a:gd name="adj1" fmla="val 55000"/>
            <a:gd name="adj2" fmla="val 45000"/>
          </a:avLst>
        </a:prstGeom>
        <a:solidFill>
          <a:schemeClr val="accent2">
            <a:tint val="40000"/>
            <a:alpha val="90000"/>
            <a:hueOff val="-566151"/>
            <a:satOff val="-50231"/>
            <a:lumOff val="-513"/>
            <a:alphaOff val="0"/>
          </a:schemeClr>
        </a:solidFill>
        <a:ln w="12700" cap="flat" cmpd="sng" algn="ctr">
          <a:solidFill>
            <a:schemeClr val="accent2">
              <a:tint val="40000"/>
              <a:alpha val="90000"/>
              <a:hueOff val="-566151"/>
              <a:satOff val="-50231"/>
              <a:lumOff val="-51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4015913" y="2983970"/>
        <a:ext cx="356579" cy="487866"/>
      </dsp:txXfrm>
    </dsp:sp>
    <dsp:sp modelId="{80A59560-B7B3-4962-BEBC-23AAB4E88B28}">
      <dsp:nvSpPr>
        <dsp:cNvPr id="0" name=""/>
        <dsp:cNvSpPr/>
      </dsp:nvSpPr>
      <dsp:spPr>
        <a:xfrm>
          <a:off x="4163605" y="4131012"/>
          <a:ext cx="648327" cy="648327"/>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4309479" y="4131012"/>
        <a:ext cx="356579" cy="4878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78718-E108-4D67-9E5A-D1C3C95B8E3A}">
      <dsp:nvSpPr>
        <dsp:cNvPr id="0" name=""/>
        <dsp:cNvSpPr/>
      </dsp:nvSpPr>
      <dsp:spPr>
        <a:xfrm>
          <a:off x="0" y="4143670"/>
          <a:ext cx="4697730" cy="136004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GB" sz="2100" kern="1200"/>
            <a:t>Should Sunday trading hours be dictated by the Law?</a:t>
          </a:r>
          <a:endParaRPr lang="en-US" sz="2100" kern="1200"/>
        </a:p>
      </dsp:txBody>
      <dsp:txXfrm>
        <a:off x="0" y="4143670"/>
        <a:ext cx="4697730" cy="1360044"/>
      </dsp:txXfrm>
    </dsp:sp>
    <dsp:sp modelId="{455B7727-B096-4315-B0EC-9B73B74F1969}">
      <dsp:nvSpPr>
        <dsp:cNvPr id="0" name=""/>
        <dsp:cNvSpPr/>
      </dsp:nvSpPr>
      <dsp:spPr>
        <a:xfrm rot="10800000">
          <a:off x="0" y="2072321"/>
          <a:ext cx="4697730" cy="2091749"/>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GB" sz="2100" kern="1200"/>
            <a:t>The legal environment describes the collection of legislations that impact on the activities of organisations</a:t>
          </a:r>
          <a:endParaRPr lang="en-US" sz="2100" kern="1200"/>
        </a:p>
      </dsp:txBody>
      <dsp:txXfrm rot="10800000">
        <a:off x="0" y="2072321"/>
        <a:ext cx="4697730" cy="1359156"/>
      </dsp:txXfrm>
    </dsp:sp>
    <dsp:sp modelId="{ADFD0BDC-68D2-4834-9839-7E10D4135273}">
      <dsp:nvSpPr>
        <dsp:cNvPr id="0" name=""/>
        <dsp:cNvSpPr/>
      </dsp:nvSpPr>
      <dsp:spPr>
        <a:xfrm rot="10800000">
          <a:off x="0" y="972"/>
          <a:ext cx="4697730" cy="2091749"/>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GB" sz="2100" kern="1200"/>
            <a:t>Legislation involves creating and enacting laws in order to protect individuals, firms and society as a whole</a:t>
          </a:r>
          <a:endParaRPr lang="en-US" sz="2100" kern="1200"/>
        </a:p>
      </dsp:txBody>
      <dsp:txXfrm rot="10800000">
        <a:off x="0" y="972"/>
        <a:ext cx="4697730" cy="135915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theguardian.com/environment/2013/jul/03/emissions-trading-reforms-pollution-permit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bbc.co.uk/news/uk-23744814"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bbc.co.uk/news/world-asia-23011189"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bc.co.uk/news/uk-politics-1745566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dirty="0"/>
          </a:p>
        </p:txBody>
      </p:sp>
    </p:spTree>
    <p:extLst>
      <p:ext uri="{BB962C8B-B14F-4D97-AF65-F5344CB8AC3E}">
        <p14:creationId xmlns:p14="http://schemas.microsoft.com/office/powerpoint/2010/main" val="3092674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hlinkClick r:id="rId3"/>
              </a:rPr>
              <a:t>http://www.theguardian.com/environment/2013/jul/03/emissions-trading-reforms-pollution-permits</a:t>
            </a:r>
            <a:endParaRPr lang="en-GB" sz="1200" dirty="0"/>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http://www.bbc.co.uk/news/uk-30374732</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17</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http://www.bbc.co.uk/news/uk-33421842</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a:solidFill>
                  <a:schemeClr val="tx1"/>
                </a:solidFill>
                <a:effectLst/>
                <a:latin typeface="+mn-lt"/>
                <a:ea typeface="+mn-ea"/>
                <a:cs typeface="+mn-cs"/>
              </a:rPr>
              <a:t>Sunday trading hours could be extended</a:t>
            </a:r>
          </a:p>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18</a:t>
            </a:fld>
            <a:endParaRPr lang="en-GB" dirty="0"/>
          </a:p>
        </p:txBody>
      </p:sp>
    </p:spTree>
    <p:extLst>
      <p:ext uri="{BB962C8B-B14F-4D97-AF65-F5344CB8AC3E}">
        <p14:creationId xmlns:p14="http://schemas.microsoft.com/office/powerpoint/2010/main" val="2767505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http://www.bbc.co.uk/news/health-22867161</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19</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hlinkClick r:id="rId3"/>
              </a:rPr>
              <a:t>http://www.bbc.co.uk/news/uk-23744814</a:t>
            </a:r>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20</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21</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22</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23</a:t>
            </a:fld>
            <a:endParaRPr lang="en-GB" dirty="0"/>
          </a:p>
        </p:txBody>
      </p:sp>
    </p:spTree>
    <p:extLst>
      <p:ext uri="{BB962C8B-B14F-4D97-AF65-F5344CB8AC3E}">
        <p14:creationId xmlns:p14="http://schemas.microsoft.com/office/powerpoint/2010/main" val="990190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24</a:t>
            </a:fld>
            <a:endParaRPr lang="en-GB"/>
          </a:p>
        </p:txBody>
      </p:sp>
    </p:spTree>
    <p:extLst>
      <p:ext uri="{BB962C8B-B14F-4D97-AF65-F5344CB8AC3E}">
        <p14:creationId xmlns:p14="http://schemas.microsoft.com/office/powerpoint/2010/main" val="4193728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hlinkClick r:id="rId3"/>
              </a:rPr>
              <a:t>http://www.bbc.co.uk/news/world-asia-23011189</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25</a:t>
            </a:fld>
            <a:endParaRPr lang="en-GB"/>
          </a:p>
        </p:txBody>
      </p:sp>
    </p:spTree>
    <p:extLst>
      <p:ext uri="{BB962C8B-B14F-4D97-AF65-F5344CB8AC3E}">
        <p14:creationId xmlns:p14="http://schemas.microsoft.com/office/powerpoint/2010/main" val="4193728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http://www.theguardian.com/environment/2015/mar/10/ministers-cars-to-be-swapped-for-electric-versions-in-green-drive</a:t>
            </a:r>
          </a:p>
          <a:p>
            <a:r>
              <a:rPr lang="en-GB" dirty="0"/>
              <a:t>http://www.telegraph.co.uk/finance/newsbysector/industry/10878582/Government-announces-45m-investment-in-low-carbon-aircraft.html</a:t>
            </a:r>
          </a:p>
          <a:p>
            <a:r>
              <a:rPr lang="en-GB" dirty="0"/>
              <a:t>http://www.telegraph.co.uk/finance/economics/11112639/UK-in-top-10-nations-for-infrastructure-investing.html</a:t>
            </a:r>
          </a:p>
          <a:p>
            <a:r>
              <a:rPr lang="en-GB" dirty="0"/>
              <a:t>http://www.bbc.co.uk/news/uk-33033682</a:t>
            </a:r>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http://www.bbc.co.uk/news/uk-politics-29686628</a:t>
            </a:r>
          </a:p>
          <a:p>
            <a:r>
              <a:rPr lang="en-GB" dirty="0"/>
              <a:t>http://www.bbc.co.uk/news/education-32181848</a:t>
            </a:r>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dirty="0"/>
          </a:p>
        </p:txBody>
      </p:sp>
    </p:spTree>
    <p:extLst>
      <p:ext uri="{BB962C8B-B14F-4D97-AF65-F5344CB8AC3E}">
        <p14:creationId xmlns:p14="http://schemas.microsoft.com/office/powerpoint/2010/main" val="390296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http://www.bbc.co.uk/news/business-32397212</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http://www.telegraph.co.uk/news/science/11164195/Smoking-bans-and-alcohol-taxes-do-they-work.html</a:t>
            </a:r>
          </a:p>
          <a:p>
            <a:r>
              <a:rPr lang="en-GB" dirty="0"/>
              <a:t>http://www.independent.co.uk/life-style/health-and-families/health-news/minister-warns-food-industry-could-face-sugar-tax-10268698.html</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hlinkClick r:id="rId3"/>
              </a:rPr>
              <a:t>http://www.bbc.co.uk/news/uk-politics-17455660</a:t>
            </a:r>
            <a:endParaRPr lang="en-GB" dirty="0"/>
          </a:p>
          <a:p>
            <a:r>
              <a:rPr lang="en-GB" dirty="0"/>
              <a:t>http://www.bbc.co.uk/news/uk-politics-17755788</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94854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931441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454602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818173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C245452-2DD5-466F-BA39-57CBF1F8AB27}"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3E59B2-7360-468E-AD04-B3B26E10A5EC}" type="slidenum">
              <a:rPr lang="en-GB" smtClean="0"/>
              <a:t>‹#›</a:t>
            </a:fld>
            <a:endParaRPr lang="en-GB"/>
          </a:p>
        </p:txBody>
      </p:sp>
    </p:spTree>
    <p:extLst>
      <p:ext uri="{BB962C8B-B14F-4D97-AF65-F5344CB8AC3E}">
        <p14:creationId xmlns:p14="http://schemas.microsoft.com/office/powerpoint/2010/main" val="410752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727527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0768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66152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53713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60359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100958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15518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Tree>
    <p:extLst>
      <p:ext uri="{BB962C8B-B14F-4D97-AF65-F5344CB8AC3E}">
        <p14:creationId xmlns:p14="http://schemas.microsoft.com/office/powerpoint/2010/main" val="269025270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exampaperspractice.co.uk/" TargetMode="External"/><Relationship Id="rId4" Type="http://schemas.openxmlformats.org/officeDocument/2006/relationships/diagramLayout" Target="../diagrams/layout3.xml"/><Relationship Id="rId9"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hyperlink" Target="http://www.exampaperspractice.co.uk/" TargetMode="External"/><Relationship Id="rId4" Type="http://schemas.openxmlformats.org/officeDocument/2006/relationships/diagramLayout" Target="../diagrams/layout4.xml"/><Relationship Id="rId9"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hyperlink" Target="http://www.exampaperspractice.co.uk/" TargetMode="External"/><Relationship Id="rId4" Type="http://schemas.openxmlformats.org/officeDocument/2006/relationships/diagramLayout" Target="../diagrams/layout5.xml"/><Relationship Id="rId9"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hyperlink" Target="http://www.exampaperspractice.co.uk/" TargetMode="External"/><Relationship Id="rId4" Type="http://schemas.openxmlformats.org/officeDocument/2006/relationships/diagramLayout" Target="../diagrams/layout6.xml"/><Relationship Id="rId9" Type="http://schemas.openxmlformats.org/officeDocument/2006/relationships/image" Target="../media/image2.png"/></Relationships>
</file>

<file path=ppt/slides/_rels/slide1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hyperlink" Target="http://www.exampaperspractice.co.uk/" TargetMode="External"/><Relationship Id="rId4" Type="http://schemas.openxmlformats.org/officeDocument/2006/relationships/diagramLayout" Target="../diagrams/layout7.xml"/><Relationship Id="rId9"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hyperlink" Target="http://www.exampaperspractice.co.uk/" TargetMode="External"/><Relationship Id="rId4" Type="http://schemas.openxmlformats.org/officeDocument/2006/relationships/diagramLayout" Target="../diagrams/layout2.xm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news/av/world-asia-2301118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0375" y="1087403"/>
            <a:ext cx="6143625"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7" name="Title 1"/>
          <p:cNvSpPr>
            <a:spLocks noGrp="1"/>
          </p:cNvSpPr>
          <p:nvPr>
            <p:ph type="ctrTitle"/>
          </p:nvPr>
        </p:nvSpPr>
        <p:spPr>
          <a:xfrm>
            <a:off x="3820140" y="2744662"/>
            <a:ext cx="4942280" cy="2387600"/>
          </a:xfrm>
        </p:spPr>
        <p:txBody>
          <a:bodyPr>
            <a:normAutofit/>
          </a:bodyPr>
          <a:lstStyle/>
          <a:p>
            <a:pPr algn="r"/>
            <a:r>
              <a:rPr lang="en-GB" sz="3100">
                <a:solidFill>
                  <a:srgbClr val="FFFFFF"/>
                </a:solidFill>
              </a:rPr>
              <a:t>4.3.3 policies to deal with market failure</a:t>
            </a:r>
            <a:br>
              <a:rPr lang="en-GB" sz="3100">
                <a:solidFill>
                  <a:srgbClr val="FFFFFF"/>
                </a:solidFill>
              </a:rPr>
            </a:br>
            <a:br>
              <a:rPr lang="en-GB" sz="3100">
                <a:solidFill>
                  <a:srgbClr val="FFFFFF"/>
                </a:solidFill>
              </a:rPr>
            </a:br>
            <a:r>
              <a:rPr lang="en-GB" sz="3100">
                <a:solidFill>
                  <a:srgbClr val="FFFFFF"/>
                </a:solidFill>
              </a:rPr>
              <a:t>4.3 market failure across the economy</a:t>
            </a:r>
          </a:p>
        </p:txBody>
      </p:sp>
      <p:cxnSp>
        <p:nvCxnSpPr>
          <p:cNvPr id="16" name="Straight Connector 15">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4680"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8" name="Freeform: Shape 17">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69261" y="1"/>
            <a:ext cx="1709806"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20" name="Freeform: Shape 19">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Oval 21">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6783" y="514898"/>
            <a:ext cx="1795013"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6" name="Arc 25">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44333" y="4713856"/>
            <a:ext cx="4083433" cy="3062575"/>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 name="Picture 1">
            <a:extLst>
              <a:ext uri="{FF2B5EF4-FFF2-40B4-BE49-F238E27FC236}">
                <a16:creationId xmlns:a16="http://schemas.microsoft.com/office/drawing/2014/main" id="{7A98A2E0-5EB7-FF06-2CA6-6E554C1AF248}"/>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3" name="Picture 2">
            <a:extLst>
              <a:ext uri="{FF2B5EF4-FFF2-40B4-BE49-F238E27FC236}">
                <a16:creationId xmlns:a16="http://schemas.microsoft.com/office/drawing/2014/main" id="{D02AA499-D0DD-E5F4-4BA1-EA7C9ABB85D5}"/>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4" name="Footer Placeholder 2">
            <a:extLst>
              <a:ext uri="{FF2B5EF4-FFF2-40B4-BE49-F238E27FC236}">
                <a16:creationId xmlns:a16="http://schemas.microsoft.com/office/drawing/2014/main" id="{0EDDBF46-6545-F83F-8021-9EF6B116835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7F226C9-6979-7B74-E921-56940072B46E}"/>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sz="2800">
                <a:latin typeface="+mn-lt"/>
              </a:rPr>
              <a:t>The impact of these policies on the economy and society</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pPr marL="0" indent="0">
              <a:buNone/>
            </a:pPr>
            <a:r>
              <a:rPr lang="en-GB" sz="1700" dirty="0"/>
              <a:t>Economic growth as a key objective </a:t>
            </a:r>
          </a:p>
          <a:p>
            <a:pPr marL="0">
              <a:spcBef>
                <a:spcPts val="0"/>
              </a:spcBef>
              <a:defRPr/>
            </a:pPr>
            <a:r>
              <a:rPr lang="en-GB" sz="1700" dirty="0"/>
              <a:t>Job creation</a:t>
            </a:r>
          </a:p>
          <a:p>
            <a:pPr marL="0">
              <a:spcBef>
                <a:spcPts val="0"/>
              </a:spcBef>
              <a:defRPr/>
            </a:pPr>
            <a:r>
              <a:rPr lang="en-GB" sz="1700" dirty="0"/>
              <a:t>Rising incomes</a:t>
            </a:r>
          </a:p>
          <a:p>
            <a:pPr marL="0">
              <a:spcBef>
                <a:spcPts val="0"/>
              </a:spcBef>
              <a:defRPr/>
            </a:pPr>
            <a:r>
              <a:rPr lang="en-GB" sz="1700" dirty="0"/>
              <a:t>Improved standards of living</a:t>
            </a:r>
          </a:p>
          <a:p>
            <a:pPr marL="0">
              <a:spcBef>
                <a:spcPts val="0"/>
              </a:spcBef>
              <a:defRPr/>
            </a:pPr>
            <a:r>
              <a:rPr lang="en-GB" sz="1700" dirty="0"/>
              <a:t>Improved international competitiveness of UK economy</a:t>
            </a:r>
          </a:p>
          <a:p>
            <a:pPr marL="0">
              <a:spcBef>
                <a:spcPts val="0"/>
              </a:spcBef>
              <a:defRPr/>
            </a:pPr>
            <a:r>
              <a:rPr lang="en-GB" sz="1700" dirty="0"/>
              <a:t>Improved confidence of:</a:t>
            </a:r>
          </a:p>
          <a:p>
            <a:pPr marL="914400" lvl="5">
              <a:spcBef>
                <a:spcPts val="0"/>
              </a:spcBef>
              <a:defRPr/>
            </a:pPr>
            <a:r>
              <a:rPr lang="en-GB" sz="1700" dirty="0"/>
              <a:t>consumers to spend</a:t>
            </a:r>
          </a:p>
          <a:p>
            <a:pPr marL="914400" lvl="5">
              <a:spcBef>
                <a:spcPts val="0"/>
              </a:spcBef>
              <a:defRPr/>
            </a:pPr>
            <a:r>
              <a:rPr lang="en-GB" sz="1700" dirty="0"/>
              <a:t>business to invest</a:t>
            </a:r>
          </a:p>
          <a:p>
            <a:pPr marL="0">
              <a:spcBef>
                <a:spcPts val="0"/>
              </a:spcBef>
              <a:defRPr/>
            </a:pPr>
            <a:r>
              <a:rPr lang="en-GB" sz="1700" dirty="0"/>
              <a:t>Lower government spending on job seeker’s allowance and associated benefits</a:t>
            </a:r>
          </a:p>
          <a:p>
            <a:pPr marL="0">
              <a:spcBef>
                <a:spcPts val="0"/>
              </a:spcBef>
              <a:defRPr/>
            </a:pPr>
            <a:r>
              <a:rPr lang="en-GB" sz="1700" dirty="0"/>
              <a:t>Tax revenues are likely to increase allowing the government to re-invest in infrastructure or spend on public services</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B2F57C2-790F-8396-9FF7-805BDDDBE671}"/>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C87DAC3B-BAB5-B13C-8393-9B182ABE4933}"/>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E6430509-B041-BA74-FE6A-009279CCAA0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7FDA416-7CBB-E7F7-9658-1E091BB77BC4}"/>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607799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66344" y="1161288"/>
            <a:ext cx="2702052" cy="4526280"/>
          </a:xfrm>
        </p:spPr>
        <p:txBody>
          <a:bodyPr>
            <a:normAutofit/>
          </a:bodyPr>
          <a:lstStyle/>
          <a:p>
            <a:r>
              <a:rPr lang="en-GB" sz="3500">
                <a:latin typeface="+mn-lt"/>
              </a:rPr>
              <a:t>The ways in which governments intervene to correct market failure </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D02556B5-2EFA-8476-1901-CC4A05BE43DE}"/>
              </a:ext>
            </a:extLst>
          </p:cNvPr>
          <p:cNvGraphicFramePr>
            <a:graphicFrameLocks noGrp="1"/>
          </p:cNvGraphicFramePr>
          <p:nvPr>
            <p:ph idx="1"/>
            <p:extLst>
              <p:ext uri="{D42A27DB-BD31-4B8C-83A1-F6EECF244321}">
                <p14:modId xmlns:p14="http://schemas.microsoft.com/office/powerpoint/2010/main" val="738363427"/>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BF2BEB2D-21BC-18B8-B963-E54DC8A2CE7C}"/>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BA9A8F3D-C343-A0DA-776A-73022E4702BB}"/>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B742907F-3593-8A1A-F652-901EF6686FDC}"/>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4DD8261-7BC8-F824-F74D-95B50BF620AD}"/>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510705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Freeform: Shape 10">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14166"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08608"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466344" y="1161288"/>
            <a:ext cx="2702052" cy="4526280"/>
          </a:xfrm>
        </p:spPr>
        <p:txBody>
          <a:bodyPr>
            <a:normAutofit/>
          </a:bodyPr>
          <a:lstStyle/>
          <a:p>
            <a:r>
              <a:rPr lang="en-GB" sz="3500">
                <a:latin typeface="+mn-lt"/>
              </a:rPr>
              <a:t>Provision of public and merit goods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96012"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6" name="Content Placeholder 2">
            <a:extLst>
              <a:ext uri="{FF2B5EF4-FFF2-40B4-BE49-F238E27FC236}">
                <a16:creationId xmlns:a16="http://schemas.microsoft.com/office/drawing/2014/main" id="{F677085F-A523-D4DA-937D-D6C3A441B041}"/>
              </a:ext>
            </a:extLst>
          </p:cNvPr>
          <p:cNvGraphicFramePr>
            <a:graphicFrameLocks noGrp="1"/>
          </p:cNvGraphicFramePr>
          <p:nvPr>
            <p:ph idx="1"/>
            <p:extLst>
              <p:ext uri="{D42A27DB-BD31-4B8C-83A1-F6EECF244321}">
                <p14:modId xmlns:p14="http://schemas.microsoft.com/office/powerpoint/2010/main" val="391279645"/>
              </p:ext>
            </p:extLst>
          </p:nvPr>
        </p:nvGraphicFramePr>
        <p:xfrm>
          <a:off x="3977640" y="676656"/>
          <a:ext cx="4773168" cy="5513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AFAB3FD7-6347-4826-DF1D-4E57DB1E19BF}"/>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54A541E3-EBC1-7E30-2935-3A4DAB2D86FF}"/>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B72BA5F9-8B0F-99DD-A9B4-AD01B4E09741}"/>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709CC13-40AE-E4D1-C781-1D3F9A358CB8}"/>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56154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282" y="275350"/>
            <a:ext cx="7001797" cy="900105"/>
          </a:xfrm>
        </p:spPr>
        <p:txBody>
          <a:bodyPr>
            <a:normAutofit/>
          </a:bodyPr>
          <a:lstStyle/>
          <a:p>
            <a:r>
              <a:rPr lang="en-GB" sz="2400" dirty="0">
                <a:latin typeface="+mn-lt"/>
              </a:rPr>
              <a:t>Taxation</a:t>
            </a:r>
            <a:endParaRPr lang="en-US" dirty="0"/>
          </a:p>
        </p:txBody>
      </p:sp>
      <p:sp>
        <p:nvSpPr>
          <p:cNvPr id="19" name="TextBox 18"/>
          <p:cNvSpPr txBox="1"/>
          <p:nvPr/>
        </p:nvSpPr>
        <p:spPr>
          <a:xfrm>
            <a:off x="5541983" y="3509754"/>
            <a:ext cx="3419872" cy="3108543"/>
          </a:xfrm>
          <a:prstGeom prst="rect">
            <a:avLst/>
          </a:prstGeom>
          <a:noFill/>
        </p:spPr>
        <p:txBody>
          <a:bodyPr wrap="square" rtlCol="0">
            <a:spAutoFit/>
          </a:bodyPr>
          <a:lstStyle/>
          <a:p>
            <a:r>
              <a:rPr lang="en-GB" sz="1400" dirty="0"/>
              <a:t>The imposition of an indirect tax on demerit goods will lead to an increase in the cost of supply for a firm.  This will lead to a shift in the supply curve up and to the left.  Quantity supplied will decrease by Q-Q1. P will increase from P to P1.</a:t>
            </a:r>
          </a:p>
          <a:p>
            <a:endParaRPr lang="en-GB" sz="1400" dirty="0"/>
          </a:p>
          <a:p>
            <a:r>
              <a:rPr lang="en-GB" sz="1400" dirty="0"/>
              <a:t>The increase in tax has caused the price to rise by the vertical distance between the supply curves. The incidence (amount) of the tax paid for by the producer is shown by the blue line (equivalent to P-P</a:t>
            </a:r>
            <a:r>
              <a:rPr lang="en-GB" sz="1200" dirty="0"/>
              <a:t>0</a:t>
            </a:r>
            <a:r>
              <a:rPr lang="en-GB" sz="1400" dirty="0"/>
              <a:t>). The incidence of the tax paid for by the consumer is shown by the green line (P</a:t>
            </a:r>
            <a:r>
              <a:rPr lang="en-GB" sz="1200" dirty="0"/>
              <a:t>1</a:t>
            </a:r>
            <a:r>
              <a:rPr lang="en-GB" sz="1400" dirty="0"/>
              <a:t>-P).</a:t>
            </a:r>
          </a:p>
        </p:txBody>
      </p:sp>
      <p:grpSp>
        <p:nvGrpSpPr>
          <p:cNvPr id="6" name="Group 5"/>
          <p:cNvGrpSpPr/>
          <p:nvPr/>
        </p:nvGrpSpPr>
        <p:grpSpPr>
          <a:xfrm>
            <a:off x="1691680" y="3867624"/>
            <a:ext cx="4176464" cy="2667068"/>
            <a:chOff x="1928600" y="1865729"/>
            <a:chExt cx="4176464" cy="2667068"/>
          </a:xfrm>
        </p:grpSpPr>
        <p:sp>
          <p:nvSpPr>
            <p:cNvPr id="21" name="TextBox 20"/>
            <p:cNvSpPr txBox="1">
              <a:spLocks noChangeArrowheads="1"/>
            </p:cNvSpPr>
            <p:nvPr/>
          </p:nvSpPr>
          <p:spPr bwMode="auto">
            <a:xfrm>
              <a:off x="4631860" y="1865729"/>
              <a:ext cx="8762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with tax</a:t>
              </a:r>
              <a:endParaRPr lang="en-US" sz="1000" dirty="0"/>
            </a:p>
          </p:txBody>
        </p:sp>
        <p:cxnSp>
          <p:nvCxnSpPr>
            <p:cNvPr id="7" name="Straight Connector 6"/>
            <p:cNvCxnSpPr/>
            <p:nvPr/>
          </p:nvCxnSpPr>
          <p:spPr>
            <a:xfrm>
              <a:off x="2471835" y="2136229"/>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471835" y="4201976"/>
              <a:ext cx="271433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1928600" y="2310079"/>
              <a:ext cx="5008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10" name="TextBox 9"/>
            <p:cNvSpPr txBox="1">
              <a:spLocks noChangeArrowheads="1"/>
            </p:cNvSpPr>
            <p:nvPr/>
          </p:nvSpPr>
          <p:spPr bwMode="auto">
            <a:xfrm>
              <a:off x="4642933" y="4286576"/>
              <a:ext cx="14621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11" name="TextBox 10"/>
            <p:cNvSpPr txBox="1">
              <a:spLocks noChangeArrowheads="1"/>
            </p:cNvSpPr>
            <p:nvPr/>
          </p:nvSpPr>
          <p:spPr bwMode="auto">
            <a:xfrm>
              <a:off x="4810507" y="3600339"/>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cxnSp>
          <p:nvCxnSpPr>
            <p:cNvPr id="12" name="Straight Connector 11"/>
            <p:cNvCxnSpPr/>
            <p:nvPr/>
          </p:nvCxnSpPr>
          <p:spPr>
            <a:xfrm>
              <a:off x="3118896" y="2328687"/>
              <a:ext cx="1795682"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511888" y="2992070"/>
              <a:ext cx="151038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035865" y="2976582"/>
              <a:ext cx="5532" cy="122516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2221395" y="2862155"/>
              <a:ext cx="2504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1000" dirty="0"/>
            </a:p>
          </p:txBody>
        </p:sp>
        <p:sp>
          <p:nvSpPr>
            <p:cNvPr id="16" name="TextBox 15"/>
            <p:cNvSpPr txBox="1">
              <a:spLocks noChangeArrowheads="1"/>
            </p:cNvSpPr>
            <p:nvPr/>
          </p:nvSpPr>
          <p:spPr bwMode="auto">
            <a:xfrm>
              <a:off x="3771368" y="4201976"/>
              <a:ext cx="5018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1000" dirty="0"/>
            </a:p>
          </p:txBody>
        </p:sp>
        <p:cxnSp>
          <p:nvCxnSpPr>
            <p:cNvPr id="17" name="Straight Connector 16"/>
            <p:cNvCxnSpPr/>
            <p:nvPr/>
          </p:nvCxnSpPr>
          <p:spPr>
            <a:xfrm flipV="1">
              <a:off x="3132492" y="2380191"/>
              <a:ext cx="1806746" cy="12544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4887581" y="2186968"/>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endParaRPr lang="en-US" sz="1000" dirty="0"/>
            </a:p>
          </p:txBody>
        </p:sp>
        <p:cxnSp>
          <p:nvCxnSpPr>
            <p:cNvPr id="20" name="Straight Connector 19"/>
            <p:cNvCxnSpPr/>
            <p:nvPr/>
          </p:nvCxnSpPr>
          <p:spPr>
            <a:xfrm flipV="1">
              <a:off x="2992910" y="2082466"/>
              <a:ext cx="1806746" cy="12544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2157734" y="2704349"/>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1</a:t>
              </a:r>
              <a:endParaRPr lang="en-US" sz="1000" dirty="0"/>
            </a:p>
          </p:txBody>
        </p:sp>
        <p:cxnSp>
          <p:nvCxnSpPr>
            <p:cNvPr id="25" name="Straight Connector 24"/>
            <p:cNvCxnSpPr/>
            <p:nvPr/>
          </p:nvCxnSpPr>
          <p:spPr>
            <a:xfrm>
              <a:off x="2506356" y="2827459"/>
              <a:ext cx="1265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65836" y="2827459"/>
              <a:ext cx="5532" cy="1374291"/>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3576955" y="4201750"/>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cxnSp>
          <p:nvCxnSpPr>
            <p:cNvPr id="34" name="Straight Connector 33"/>
            <p:cNvCxnSpPr/>
            <p:nvPr/>
          </p:nvCxnSpPr>
          <p:spPr>
            <a:xfrm>
              <a:off x="2471835" y="3203977"/>
              <a:ext cx="1265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1" name="TextBox 40"/>
            <p:cNvSpPr txBox="1">
              <a:spLocks noChangeArrowheads="1"/>
            </p:cNvSpPr>
            <p:nvPr/>
          </p:nvSpPr>
          <p:spPr bwMode="auto">
            <a:xfrm>
              <a:off x="2157734" y="3072582"/>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0</a:t>
              </a:r>
              <a:endParaRPr lang="en-US" sz="1000" dirty="0"/>
            </a:p>
          </p:txBody>
        </p:sp>
        <p:cxnSp>
          <p:nvCxnSpPr>
            <p:cNvPr id="32" name="Straight Arrow Connector 31"/>
            <p:cNvCxnSpPr/>
            <p:nvPr/>
          </p:nvCxnSpPr>
          <p:spPr>
            <a:xfrm flipV="1">
              <a:off x="4139952" y="2556300"/>
              <a:ext cx="0" cy="341822"/>
            </a:xfrm>
            <a:prstGeom prst="straightConnector1">
              <a:avLst/>
            </a:prstGeom>
            <a:ln w="1905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a:spLocks noChangeArrowheads="1"/>
            </p:cNvSpPr>
            <p:nvPr/>
          </p:nvSpPr>
          <p:spPr bwMode="auto">
            <a:xfrm>
              <a:off x="3896283" y="2464210"/>
              <a:ext cx="8762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 Tax</a:t>
              </a:r>
              <a:endParaRPr lang="en-US" sz="1000" dirty="0"/>
            </a:p>
          </p:txBody>
        </p:sp>
        <p:cxnSp>
          <p:nvCxnSpPr>
            <p:cNvPr id="38" name="Straight Connector 37"/>
            <p:cNvCxnSpPr/>
            <p:nvPr/>
          </p:nvCxnSpPr>
          <p:spPr>
            <a:xfrm>
              <a:off x="3765835" y="2992070"/>
              <a:ext cx="0" cy="211907"/>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a:xfrm>
            <a:off x="3528915" y="4829354"/>
            <a:ext cx="0" cy="17994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687282" y="1326942"/>
            <a:ext cx="7128792" cy="2031325"/>
          </a:xfrm>
          <a:prstGeom prst="rect">
            <a:avLst/>
          </a:prstGeom>
          <a:noFill/>
        </p:spPr>
        <p:txBody>
          <a:bodyPr wrap="square" rtlCol="0">
            <a:spAutoFit/>
          </a:bodyPr>
          <a:lstStyle/>
          <a:p>
            <a:pPr marL="285750" indent="-285750">
              <a:buFont typeface="Arial" panose="020B0604020202020204" pitchFamily="34" charset="0"/>
              <a:buChar char="•"/>
            </a:pPr>
            <a:r>
              <a:rPr lang="en-GB" sz="1400" b="1" dirty="0"/>
              <a:t>Taxation </a:t>
            </a:r>
            <a:r>
              <a:rPr lang="en-GB" sz="1400" dirty="0"/>
              <a:t>is the medium through which governments finance their spending and control the economy.  It is a charge imposed on products, individuals and businesses.</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dirty="0"/>
              <a:t>An</a:t>
            </a:r>
            <a:r>
              <a:rPr lang="en-GB" sz="1400" b="1" dirty="0"/>
              <a:t> indirect tax </a:t>
            </a:r>
            <a:r>
              <a:rPr lang="en-GB" sz="1400" dirty="0"/>
              <a:t>is a tax on a good or a service.</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A </a:t>
            </a:r>
            <a:r>
              <a:rPr lang="en-GB" sz="1400" b="1" dirty="0"/>
              <a:t>direct tax </a:t>
            </a:r>
            <a:r>
              <a:rPr lang="en-GB" sz="1400" dirty="0"/>
              <a:t>is a tax on an individual or an organisation.</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The</a:t>
            </a:r>
            <a:r>
              <a:rPr lang="en-GB" sz="1400" b="1" dirty="0"/>
              <a:t> incidence (or burden) </a:t>
            </a:r>
            <a:r>
              <a:rPr lang="en-GB" sz="1400" dirty="0"/>
              <a:t>of tax is the amount that the consumer (or producer) will pay for the tax.</a:t>
            </a:r>
            <a:endParaRPr lang="en-GB" sz="1400" b="1" dirty="0"/>
          </a:p>
        </p:txBody>
      </p:sp>
      <p:pic>
        <p:nvPicPr>
          <p:cNvPr id="3" name="Picture 2">
            <a:extLst>
              <a:ext uri="{FF2B5EF4-FFF2-40B4-BE49-F238E27FC236}">
                <a16:creationId xmlns:a16="http://schemas.microsoft.com/office/drawing/2014/main" id="{864D2E5B-9D16-AE0B-361C-D5A96643B824}"/>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8445E1ED-26A7-DC69-9D5A-E3675DC7692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88B77E93-6470-6DDE-5317-3DA8F0417B28}"/>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B8100CB4-1E4C-5E09-43AA-3955F3E62D2B}"/>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937218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1E38A8F-558E-B7F2-8DAF-CB94D8A1E4E4}"/>
              </a:ext>
            </a:extLst>
          </p:cNvPr>
          <p:cNvSpPr/>
          <p:nvPr/>
        </p:nvSpPr>
        <p:spPr>
          <a:xfrm>
            <a:off x="4524012" y="2780928"/>
            <a:ext cx="4109739" cy="393896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A756EDEE-0527-5ABA-698A-C65AB2E45068}"/>
              </a:ext>
            </a:extLst>
          </p:cNvPr>
          <p:cNvSpPr/>
          <p:nvPr/>
        </p:nvSpPr>
        <p:spPr>
          <a:xfrm>
            <a:off x="431409" y="2780928"/>
            <a:ext cx="4109739" cy="393896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889744" y="365127"/>
            <a:ext cx="6625605" cy="850236"/>
          </a:xfrm>
        </p:spPr>
        <p:txBody>
          <a:bodyPr>
            <a:normAutofit/>
          </a:bodyPr>
          <a:lstStyle/>
          <a:p>
            <a:r>
              <a:rPr lang="en-GB" sz="2400" dirty="0"/>
              <a:t>Taxation</a:t>
            </a:r>
          </a:p>
        </p:txBody>
      </p:sp>
      <p:sp>
        <p:nvSpPr>
          <p:cNvPr id="19" name="TextBox 18"/>
          <p:cNvSpPr txBox="1"/>
          <p:nvPr/>
        </p:nvSpPr>
        <p:spPr>
          <a:xfrm>
            <a:off x="512054" y="2914433"/>
            <a:ext cx="3873124" cy="5755422"/>
          </a:xfrm>
          <a:prstGeom prst="rect">
            <a:avLst/>
          </a:prstGeom>
          <a:noFill/>
        </p:spPr>
        <p:txBody>
          <a:bodyPr wrap="square" rtlCol="0">
            <a:spAutoFit/>
          </a:bodyPr>
          <a:lstStyle/>
          <a:p>
            <a:r>
              <a:rPr lang="en-GB" sz="1400" b="1" dirty="0"/>
              <a:t>Specific tax </a:t>
            </a:r>
            <a:r>
              <a:rPr lang="en-GB" sz="1400" dirty="0"/>
              <a:t>is a set amount per unit. For example, a tax of 50p per fizzy drink.</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2000" dirty="0"/>
          </a:p>
          <a:p>
            <a:endParaRPr lang="en-GB" sz="1400" dirty="0"/>
          </a:p>
          <a:p>
            <a:endParaRPr lang="en-GB" sz="1400" dirty="0"/>
          </a:p>
          <a:p>
            <a:endParaRPr lang="en-GB" sz="1200" dirty="0"/>
          </a:p>
          <a:p>
            <a:endParaRPr lang="en-GB" sz="1400" dirty="0"/>
          </a:p>
          <a:p>
            <a:r>
              <a:rPr lang="en-GB" sz="1400" dirty="0"/>
              <a:t>A specific tax will lead to a parallel shift in the supply curve.</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p:txBody>
      </p:sp>
      <p:grpSp>
        <p:nvGrpSpPr>
          <p:cNvPr id="6" name="Group 5"/>
          <p:cNvGrpSpPr/>
          <p:nvPr/>
        </p:nvGrpSpPr>
        <p:grpSpPr>
          <a:xfrm>
            <a:off x="431409" y="3628110"/>
            <a:ext cx="3939544" cy="2336021"/>
            <a:chOff x="1928600" y="1865729"/>
            <a:chExt cx="4176464" cy="2667068"/>
          </a:xfrm>
        </p:grpSpPr>
        <p:sp>
          <p:nvSpPr>
            <p:cNvPr id="21" name="TextBox 20"/>
            <p:cNvSpPr txBox="1">
              <a:spLocks noChangeArrowheads="1"/>
            </p:cNvSpPr>
            <p:nvPr/>
          </p:nvSpPr>
          <p:spPr bwMode="auto">
            <a:xfrm>
              <a:off x="4631860" y="1865729"/>
              <a:ext cx="8762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with tax</a:t>
              </a:r>
              <a:endParaRPr lang="en-US" sz="1000" dirty="0"/>
            </a:p>
          </p:txBody>
        </p:sp>
        <p:cxnSp>
          <p:nvCxnSpPr>
            <p:cNvPr id="7" name="Straight Connector 6"/>
            <p:cNvCxnSpPr/>
            <p:nvPr/>
          </p:nvCxnSpPr>
          <p:spPr>
            <a:xfrm>
              <a:off x="2471835" y="2136229"/>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471835" y="4201976"/>
              <a:ext cx="271433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1928600" y="2310079"/>
              <a:ext cx="5008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10" name="TextBox 9"/>
            <p:cNvSpPr txBox="1">
              <a:spLocks noChangeArrowheads="1"/>
            </p:cNvSpPr>
            <p:nvPr/>
          </p:nvSpPr>
          <p:spPr bwMode="auto">
            <a:xfrm>
              <a:off x="4642933" y="4286576"/>
              <a:ext cx="14621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11" name="TextBox 10"/>
            <p:cNvSpPr txBox="1">
              <a:spLocks noChangeArrowheads="1"/>
            </p:cNvSpPr>
            <p:nvPr/>
          </p:nvSpPr>
          <p:spPr bwMode="auto">
            <a:xfrm>
              <a:off x="4810507" y="3600339"/>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cxnSp>
          <p:nvCxnSpPr>
            <p:cNvPr id="12" name="Straight Connector 11"/>
            <p:cNvCxnSpPr/>
            <p:nvPr/>
          </p:nvCxnSpPr>
          <p:spPr>
            <a:xfrm>
              <a:off x="3118896" y="2328687"/>
              <a:ext cx="1795682"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511888" y="2992070"/>
              <a:ext cx="151038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035865" y="2976582"/>
              <a:ext cx="5532" cy="122516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2221395" y="2862155"/>
              <a:ext cx="2504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1000" dirty="0"/>
            </a:p>
          </p:txBody>
        </p:sp>
        <p:sp>
          <p:nvSpPr>
            <p:cNvPr id="16" name="TextBox 15"/>
            <p:cNvSpPr txBox="1">
              <a:spLocks noChangeArrowheads="1"/>
            </p:cNvSpPr>
            <p:nvPr/>
          </p:nvSpPr>
          <p:spPr bwMode="auto">
            <a:xfrm>
              <a:off x="3771368" y="4201976"/>
              <a:ext cx="5018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1000" dirty="0"/>
            </a:p>
          </p:txBody>
        </p:sp>
        <p:cxnSp>
          <p:nvCxnSpPr>
            <p:cNvPr id="17" name="Straight Connector 16"/>
            <p:cNvCxnSpPr/>
            <p:nvPr/>
          </p:nvCxnSpPr>
          <p:spPr>
            <a:xfrm flipV="1">
              <a:off x="3132492" y="2380191"/>
              <a:ext cx="1806746" cy="12544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a:spLocks noChangeArrowheads="1"/>
            </p:cNvSpPr>
            <p:nvPr/>
          </p:nvSpPr>
          <p:spPr bwMode="auto">
            <a:xfrm>
              <a:off x="4887581" y="2186968"/>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endParaRPr lang="en-US" sz="1000" dirty="0"/>
            </a:p>
          </p:txBody>
        </p:sp>
        <p:cxnSp>
          <p:nvCxnSpPr>
            <p:cNvPr id="20" name="Straight Connector 19"/>
            <p:cNvCxnSpPr/>
            <p:nvPr/>
          </p:nvCxnSpPr>
          <p:spPr>
            <a:xfrm flipV="1">
              <a:off x="2992910" y="2082466"/>
              <a:ext cx="1806746" cy="12544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2157734" y="2704349"/>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1</a:t>
              </a:r>
              <a:endParaRPr lang="en-US" sz="1000" dirty="0"/>
            </a:p>
          </p:txBody>
        </p:sp>
        <p:cxnSp>
          <p:nvCxnSpPr>
            <p:cNvPr id="25" name="Straight Connector 24"/>
            <p:cNvCxnSpPr/>
            <p:nvPr/>
          </p:nvCxnSpPr>
          <p:spPr>
            <a:xfrm>
              <a:off x="2506356" y="2827459"/>
              <a:ext cx="1265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765836" y="2827459"/>
              <a:ext cx="5532" cy="1374291"/>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3576955" y="4201750"/>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cxnSp>
          <p:nvCxnSpPr>
            <p:cNvPr id="34" name="Straight Connector 33"/>
            <p:cNvCxnSpPr/>
            <p:nvPr/>
          </p:nvCxnSpPr>
          <p:spPr>
            <a:xfrm>
              <a:off x="2471835" y="3203977"/>
              <a:ext cx="1265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1" name="TextBox 40"/>
            <p:cNvSpPr txBox="1">
              <a:spLocks noChangeArrowheads="1"/>
            </p:cNvSpPr>
            <p:nvPr/>
          </p:nvSpPr>
          <p:spPr bwMode="auto">
            <a:xfrm>
              <a:off x="2157734" y="3072582"/>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0</a:t>
              </a:r>
              <a:endParaRPr lang="en-US" sz="1000" dirty="0"/>
            </a:p>
          </p:txBody>
        </p:sp>
        <p:cxnSp>
          <p:nvCxnSpPr>
            <p:cNvPr id="32" name="Straight Arrow Connector 31"/>
            <p:cNvCxnSpPr/>
            <p:nvPr/>
          </p:nvCxnSpPr>
          <p:spPr>
            <a:xfrm flipV="1">
              <a:off x="4139952" y="2556300"/>
              <a:ext cx="0" cy="341822"/>
            </a:xfrm>
            <a:prstGeom prst="straightConnector1">
              <a:avLst/>
            </a:prstGeom>
            <a:ln w="1905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a:spLocks noChangeArrowheads="1"/>
            </p:cNvSpPr>
            <p:nvPr/>
          </p:nvSpPr>
          <p:spPr bwMode="auto">
            <a:xfrm>
              <a:off x="3896283" y="2464210"/>
              <a:ext cx="8762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 Tax</a:t>
              </a:r>
              <a:endParaRPr lang="en-US" sz="1000" dirty="0"/>
            </a:p>
          </p:txBody>
        </p:sp>
      </p:grpSp>
      <p:grpSp>
        <p:nvGrpSpPr>
          <p:cNvPr id="92" name="Group 91"/>
          <p:cNvGrpSpPr/>
          <p:nvPr/>
        </p:nvGrpSpPr>
        <p:grpSpPr>
          <a:xfrm>
            <a:off x="4811964" y="3533174"/>
            <a:ext cx="3781477" cy="2443851"/>
            <a:chOff x="1831676" y="4229169"/>
            <a:chExt cx="3781477" cy="2443851"/>
          </a:xfrm>
        </p:grpSpPr>
        <p:sp>
          <p:nvSpPr>
            <p:cNvPr id="36" name="TextBox 35"/>
            <p:cNvSpPr txBox="1">
              <a:spLocks noChangeArrowheads="1"/>
            </p:cNvSpPr>
            <p:nvPr/>
          </p:nvSpPr>
          <p:spPr bwMode="auto">
            <a:xfrm>
              <a:off x="4155940" y="4229169"/>
              <a:ext cx="826536"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with tax</a:t>
              </a:r>
              <a:endParaRPr lang="en-US" sz="1000" dirty="0"/>
            </a:p>
          </p:txBody>
        </p:sp>
        <p:cxnSp>
          <p:nvCxnSpPr>
            <p:cNvPr id="37" name="Straight Connector 36"/>
            <p:cNvCxnSpPr/>
            <p:nvPr/>
          </p:nvCxnSpPr>
          <p:spPr>
            <a:xfrm>
              <a:off x="2186028" y="4573923"/>
              <a:ext cx="0" cy="1809338"/>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186028" y="6383262"/>
              <a:ext cx="256035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Box 39"/>
            <p:cNvSpPr txBox="1">
              <a:spLocks noChangeArrowheads="1"/>
            </p:cNvSpPr>
            <p:nvPr/>
          </p:nvSpPr>
          <p:spPr bwMode="auto">
            <a:xfrm>
              <a:off x="1831676" y="4368079"/>
              <a:ext cx="472467"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42" name="TextBox 41"/>
            <p:cNvSpPr txBox="1">
              <a:spLocks noChangeArrowheads="1"/>
            </p:cNvSpPr>
            <p:nvPr/>
          </p:nvSpPr>
          <p:spPr bwMode="auto">
            <a:xfrm>
              <a:off x="4233965" y="6457361"/>
              <a:ext cx="1379188"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43" name="TextBox 42"/>
            <p:cNvSpPr txBox="1">
              <a:spLocks noChangeArrowheads="1"/>
            </p:cNvSpPr>
            <p:nvPr/>
          </p:nvSpPr>
          <p:spPr bwMode="auto">
            <a:xfrm>
              <a:off x="4392033" y="5856302"/>
              <a:ext cx="354351"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cxnSp>
          <p:nvCxnSpPr>
            <p:cNvPr id="44" name="Straight Connector 43"/>
            <p:cNvCxnSpPr/>
            <p:nvPr/>
          </p:nvCxnSpPr>
          <p:spPr>
            <a:xfrm>
              <a:off x="2796383" y="4742493"/>
              <a:ext cx="1693818" cy="113534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223809" y="5323534"/>
              <a:ext cx="142470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661334" y="5309969"/>
              <a:ext cx="5218" cy="107309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p:cNvSpPr txBox="1">
              <a:spLocks noChangeArrowheads="1"/>
            </p:cNvSpPr>
            <p:nvPr/>
          </p:nvSpPr>
          <p:spPr bwMode="auto">
            <a:xfrm>
              <a:off x="1949794" y="5209745"/>
              <a:ext cx="236233"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1000" dirty="0"/>
            </a:p>
          </p:txBody>
        </p:sp>
        <p:sp>
          <p:nvSpPr>
            <p:cNvPr id="48" name="TextBox 47"/>
            <p:cNvSpPr txBox="1">
              <a:spLocks noChangeArrowheads="1"/>
            </p:cNvSpPr>
            <p:nvPr/>
          </p:nvSpPr>
          <p:spPr bwMode="auto">
            <a:xfrm>
              <a:off x="3411842" y="6383262"/>
              <a:ext cx="473336"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1000" dirty="0"/>
            </a:p>
          </p:txBody>
        </p:sp>
        <p:cxnSp>
          <p:nvCxnSpPr>
            <p:cNvPr id="49" name="Straight Connector 48"/>
            <p:cNvCxnSpPr/>
            <p:nvPr/>
          </p:nvCxnSpPr>
          <p:spPr>
            <a:xfrm flipV="1">
              <a:off x="2809207" y="4787605"/>
              <a:ext cx="1704254" cy="109872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4464735" y="4618365"/>
              <a:ext cx="354351"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endParaRPr lang="en-US" sz="1000" dirty="0"/>
            </a:p>
          </p:txBody>
        </p:sp>
        <p:cxnSp>
          <p:nvCxnSpPr>
            <p:cNvPr id="51" name="Straight Connector 50"/>
            <p:cNvCxnSpPr/>
            <p:nvPr/>
          </p:nvCxnSpPr>
          <p:spPr>
            <a:xfrm flipV="1">
              <a:off x="2677543" y="4336999"/>
              <a:ext cx="1462626" cy="144421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2" name="TextBox 51"/>
            <p:cNvSpPr txBox="1">
              <a:spLocks noChangeArrowheads="1"/>
            </p:cNvSpPr>
            <p:nvPr/>
          </p:nvSpPr>
          <p:spPr bwMode="auto">
            <a:xfrm>
              <a:off x="1889745" y="4941168"/>
              <a:ext cx="356332"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1</a:t>
              </a:r>
              <a:endParaRPr lang="en-US" sz="1000" dirty="0"/>
            </a:p>
          </p:txBody>
        </p:sp>
        <p:cxnSp>
          <p:nvCxnSpPr>
            <p:cNvPr id="53" name="Straight Connector 52"/>
            <p:cNvCxnSpPr/>
            <p:nvPr/>
          </p:nvCxnSpPr>
          <p:spPr>
            <a:xfrm>
              <a:off x="2218590" y="5085184"/>
              <a:ext cx="1160689"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347864" y="5179355"/>
              <a:ext cx="5218" cy="1203709"/>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5" name="TextBox 54"/>
            <p:cNvSpPr txBox="1">
              <a:spLocks noChangeArrowheads="1"/>
            </p:cNvSpPr>
            <p:nvPr/>
          </p:nvSpPr>
          <p:spPr bwMode="auto">
            <a:xfrm>
              <a:off x="3228457" y="6383064"/>
              <a:ext cx="356332"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cxnSp>
          <p:nvCxnSpPr>
            <p:cNvPr id="56" name="Straight Connector 55"/>
            <p:cNvCxnSpPr/>
            <p:nvPr/>
          </p:nvCxnSpPr>
          <p:spPr>
            <a:xfrm>
              <a:off x="2186028" y="5509138"/>
              <a:ext cx="119325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57" name="TextBox 56"/>
            <p:cNvSpPr txBox="1">
              <a:spLocks noChangeArrowheads="1"/>
            </p:cNvSpPr>
            <p:nvPr/>
          </p:nvSpPr>
          <p:spPr bwMode="auto">
            <a:xfrm>
              <a:off x="1889745" y="5394053"/>
              <a:ext cx="356332"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0</a:t>
              </a:r>
              <a:endParaRPr lang="en-US" sz="1000" dirty="0"/>
            </a:p>
          </p:txBody>
        </p:sp>
        <p:cxnSp>
          <p:nvCxnSpPr>
            <p:cNvPr id="58" name="Straight Arrow Connector 57"/>
            <p:cNvCxnSpPr/>
            <p:nvPr/>
          </p:nvCxnSpPr>
          <p:spPr>
            <a:xfrm flipV="1">
              <a:off x="3759517" y="4787605"/>
              <a:ext cx="0" cy="453643"/>
            </a:xfrm>
            <a:prstGeom prst="straightConnector1">
              <a:avLst/>
            </a:prstGeom>
            <a:ln w="1905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59" name="TextBox 58"/>
            <p:cNvSpPr txBox="1">
              <a:spLocks noChangeArrowheads="1"/>
            </p:cNvSpPr>
            <p:nvPr/>
          </p:nvSpPr>
          <p:spPr bwMode="auto">
            <a:xfrm>
              <a:off x="3529670" y="4861194"/>
              <a:ext cx="826536" cy="215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 Tax</a:t>
              </a:r>
              <a:endParaRPr lang="en-US" sz="1000" dirty="0"/>
            </a:p>
          </p:txBody>
        </p:sp>
      </p:grpSp>
      <p:sp>
        <p:nvSpPr>
          <p:cNvPr id="3" name="TextBox 2">
            <a:extLst>
              <a:ext uri="{FF2B5EF4-FFF2-40B4-BE49-F238E27FC236}">
                <a16:creationId xmlns:a16="http://schemas.microsoft.com/office/drawing/2014/main" id="{C335CE4E-25DC-0CE5-779C-CFFDCE488692}"/>
              </a:ext>
            </a:extLst>
          </p:cNvPr>
          <p:cNvSpPr txBox="1"/>
          <p:nvPr/>
        </p:nvSpPr>
        <p:spPr>
          <a:xfrm>
            <a:off x="4578928" y="2871257"/>
            <a:ext cx="4007122" cy="4062651"/>
          </a:xfrm>
          <a:prstGeom prst="rect">
            <a:avLst/>
          </a:prstGeom>
          <a:noFill/>
        </p:spPr>
        <p:txBody>
          <a:bodyPr wrap="square" rtlCol="0">
            <a:spAutoFit/>
          </a:bodyPr>
          <a:lstStyle/>
          <a:p>
            <a:r>
              <a:rPr lang="en-GB" sz="1400" dirty="0"/>
              <a:t>An</a:t>
            </a:r>
            <a:r>
              <a:rPr lang="en-GB" sz="1400" b="1" dirty="0"/>
              <a:t> ad valorem tax </a:t>
            </a:r>
            <a:r>
              <a:rPr lang="en-GB" sz="1400" dirty="0"/>
              <a:t>is a percentage of the price of the good or service. Therefore, the more expensive the product the greater the tax levied on it.</a:t>
            </a:r>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400" dirty="0"/>
          </a:p>
          <a:p>
            <a:endParaRPr lang="en-GB" sz="1600" dirty="0"/>
          </a:p>
          <a:p>
            <a:endParaRPr lang="en-GB" sz="1400" dirty="0"/>
          </a:p>
          <a:p>
            <a:endParaRPr lang="en-GB" dirty="0"/>
          </a:p>
          <a:p>
            <a:r>
              <a:rPr lang="en-GB" sz="1400" dirty="0"/>
              <a:t>An ad valorem tax will shift the supply curve upwards whilst also tilting it. As price increases the tax increases.</a:t>
            </a:r>
          </a:p>
          <a:p>
            <a:endParaRPr lang="en-GB" sz="1400" dirty="0"/>
          </a:p>
        </p:txBody>
      </p:sp>
      <p:pic>
        <p:nvPicPr>
          <p:cNvPr id="4" name="Picture 3">
            <a:extLst>
              <a:ext uri="{FF2B5EF4-FFF2-40B4-BE49-F238E27FC236}">
                <a16:creationId xmlns:a16="http://schemas.microsoft.com/office/drawing/2014/main" id="{C3D7A6F5-4BF1-F338-0FE7-CC3D1F59F17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B19E833D-EEE4-4E69-3AC5-3F84FF9B1E2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26" name="Footer Placeholder 2">
            <a:extLst>
              <a:ext uri="{FF2B5EF4-FFF2-40B4-BE49-F238E27FC236}">
                <a16:creationId xmlns:a16="http://schemas.microsoft.com/office/drawing/2014/main" id="{9E0E2DC0-0E9F-D4D7-0863-E2C7C2CE8BC6}"/>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B03E546F-9B30-6417-36A5-BD990E24683A}"/>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748933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68A55F-7B32-44D8-AEE5-1AF405326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1490" y="429030"/>
            <a:ext cx="2125980" cy="5457589"/>
          </a:xfrm>
        </p:spPr>
        <p:txBody>
          <a:bodyPr anchor="ctr">
            <a:normAutofit/>
          </a:bodyPr>
          <a:lstStyle/>
          <a:p>
            <a:r>
              <a:rPr lang="en-GB" sz="3500" dirty="0"/>
              <a:t>Tradable pollution permits</a:t>
            </a:r>
          </a:p>
        </p:txBody>
      </p:sp>
      <p:sp>
        <p:nvSpPr>
          <p:cNvPr id="11" name="Rectangle 10">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1490" y="6112341"/>
            <a:ext cx="812673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7048" y="5040414"/>
            <a:ext cx="54864" cy="21259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E5AD323B-7825-2CAD-3D8A-7E725765793B}"/>
              </a:ext>
            </a:extLst>
          </p:cNvPr>
          <p:cNvGraphicFramePr>
            <a:graphicFrameLocks noGrp="1"/>
          </p:cNvGraphicFramePr>
          <p:nvPr>
            <p:ph idx="1"/>
            <p:extLst>
              <p:ext uri="{D42A27DB-BD31-4B8C-83A1-F6EECF244321}">
                <p14:modId xmlns:p14="http://schemas.microsoft.com/office/powerpoint/2010/main" val="4141978821"/>
              </p:ext>
            </p:extLst>
          </p:nvPr>
        </p:nvGraphicFramePr>
        <p:xfrm>
          <a:off x="3031236" y="429030"/>
          <a:ext cx="5589270" cy="5459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7414E961-6746-4994-0018-C450949EB0AD}"/>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1819EB8B-1196-EC9F-E858-E427EA9DC8CE}"/>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146D21F6-7825-7FD9-6E8B-2036DD2F54F4}"/>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9F68186-5C7A-FBF7-2009-B6BFFB1448EF}"/>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213783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2C0D03C-D14A-9543-488E-5014D11B8223}"/>
              </a:ext>
            </a:extLst>
          </p:cNvPr>
          <p:cNvSpPr/>
          <p:nvPr/>
        </p:nvSpPr>
        <p:spPr>
          <a:xfrm>
            <a:off x="1623318" y="1556792"/>
            <a:ext cx="7236295" cy="4936082"/>
          </a:xfrm>
          <a:prstGeom prst="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763688" y="365126"/>
            <a:ext cx="6751662" cy="1325563"/>
          </a:xfrm>
        </p:spPr>
        <p:txBody>
          <a:bodyPr>
            <a:normAutofit/>
          </a:bodyPr>
          <a:lstStyle/>
          <a:p>
            <a:r>
              <a:rPr lang="en-GB" sz="2400" dirty="0"/>
              <a:t>Tradable pollution permits</a:t>
            </a:r>
          </a:p>
        </p:txBody>
      </p:sp>
      <p:sp>
        <p:nvSpPr>
          <p:cNvPr id="3" name="Content Placeholder 2"/>
          <p:cNvSpPr>
            <a:spLocks noGrp="1"/>
          </p:cNvSpPr>
          <p:nvPr>
            <p:ph idx="1"/>
          </p:nvPr>
        </p:nvSpPr>
        <p:spPr>
          <a:xfrm>
            <a:off x="1623318" y="1675788"/>
            <a:ext cx="6779096" cy="4137323"/>
          </a:xfrm>
        </p:spPr>
        <p:txBody>
          <a:bodyPr>
            <a:normAutofit/>
          </a:bodyPr>
          <a:lstStyle/>
          <a:p>
            <a:pPr marL="0" indent="0">
              <a:buNone/>
            </a:pPr>
            <a:endParaRPr lang="en-GB" sz="1800" dirty="0"/>
          </a:p>
          <a:p>
            <a:endParaRPr lang="en-GB" sz="1400" b="1" dirty="0"/>
          </a:p>
        </p:txBody>
      </p:sp>
      <p:grpSp>
        <p:nvGrpSpPr>
          <p:cNvPr id="44" name="Group 43"/>
          <p:cNvGrpSpPr/>
          <p:nvPr/>
        </p:nvGrpSpPr>
        <p:grpSpPr>
          <a:xfrm>
            <a:off x="1623318" y="1798738"/>
            <a:ext cx="4470068" cy="2796678"/>
            <a:chOff x="1960709" y="1958130"/>
            <a:chExt cx="4470068" cy="2796678"/>
          </a:xfrm>
        </p:grpSpPr>
        <p:cxnSp>
          <p:nvCxnSpPr>
            <p:cNvPr id="25" name="Straight Connector 24"/>
            <p:cNvCxnSpPr/>
            <p:nvPr/>
          </p:nvCxnSpPr>
          <p:spPr>
            <a:xfrm>
              <a:off x="2797548" y="2204351"/>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797548" y="4270098"/>
              <a:ext cx="271433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27" name="TextBox 26"/>
            <p:cNvSpPr txBox="1">
              <a:spLocks noChangeArrowheads="1"/>
            </p:cNvSpPr>
            <p:nvPr/>
          </p:nvSpPr>
          <p:spPr bwMode="auto">
            <a:xfrm>
              <a:off x="1960709" y="2212412"/>
              <a:ext cx="83241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p>
            <a:p>
              <a:pPr algn="ctr" eaLnBrk="1" hangingPunct="1"/>
              <a:r>
                <a:rPr lang="en-GB" sz="1000" dirty="0"/>
                <a:t>(pollution rights)</a:t>
              </a:r>
              <a:endParaRPr lang="en-US" sz="1000" dirty="0"/>
            </a:p>
          </p:txBody>
        </p:sp>
        <p:sp>
          <p:nvSpPr>
            <p:cNvPr id="28" name="TextBox 27"/>
            <p:cNvSpPr txBox="1">
              <a:spLocks noChangeArrowheads="1"/>
            </p:cNvSpPr>
            <p:nvPr/>
          </p:nvSpPr>
          <p:spPr bwMode="auto">
            <a:xfrm>
              <a:off x="4968646" y="4354698"/>
              <a:ext cx="14621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p>
            <a:p>
              <a:pPr algn="ctr" eaLnBrk="1" hangingPunct="1"/>
              <a:r>
                <a:rPr lang="en-GB" sz="1000" dirty="0"/>
                <a:t>(pollution rights)</a:t>
              </a:r>
              <a:endParaRPr lang="en-US" sz="1000" dirty="0"/>
            </a:p>
          </p:txBody>
        </p:sp>
        <p:sp>
          <p:nvSpPr>
            <p:cNvPr id="29" name="TextBox 28"/>
            <p:cNvSpPr txBox="1">
              <a:spLocks noChangeArrowheads="1"/>
            </p:cNvSpPr>
            <p:nvPr/>
          </p:nvSpPr>
          <p:spPr bwMode="auto">
            <a:xfrm>
              <a:off x="5165815" y="3855232"/>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cxnSp>
          <p:nvCxnSpPr>
            <p:cNvPr id="30" name="Straight Connector 29"/>
            <p:cNvCxnSpPr/>
            <p:nvPr/>
          </p:nvCxnSpPr>
          <p:spPr>
            <a:xfrm>
              <a:off x="3444609" y="2682101"/>
              <a:ext cx="1795682"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822712" y="3330222"/>
              <a:ext cx="1499317" cy="201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a:spLocks noChangeArrowheads="1"/>
            </p:cNvSpPr>
            <p:nvPr/>
          </p:nvSpPr>
          <p:spPr bwMode="auto">
            <a:xfrm>
              <a:off x="2547108" y="3176498"/>
              <a:ext cx="25044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endParaRPr lang="en-US" sz="1000" dirty="0"/>
            </a:p>
          </p:txBody>
        </p:sp>
        <p:sp>
          <p:nvSpPr>
            <p:cNvPr id="34" name="TextBox 33"/>
            <p:cNvSpPr txBox="1">
              <a:spLocks noChangeArrowheads="1"/>
            </p:cNvSpPr>
            <p:nvPr/>
          </p:nvSpPr>
          <p:spPr bwMode="auto">
            <a:xfrm>
              <a:off x="4097081" y="4270098"/>
              <a:ext cx="5018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endParaRPr lang="en-US" sz="1000" dirty="0"/>
            </a:p>
          </p:txBody>
        </p:sp>
        <p:cxnSp>
          <p:nvCxnSpPr>
            <p:cNvPr id="35" name="Straight Connector 34"/>
            <p:cNvCxnSpPr>
              <a:stCxn id="34" idx="0"/>
            </p:cNvCxnSpPr>
            <p:nvPr/>
          </p:nvCxnSpPr>
          <p:spPr>
            <a:xfrm flipH="1" flipV="1">
              <a:off x="4342450" y="2204351"/>
              <a:ext cx="5532" cy="206574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6" name="TextBox 35"/>
            <p:cNvSpPr txBox="1">
              <a:spLocks noChangeArrowheads="1"/>
            </p:cNvSpPr>
            <p:nvPr/>
          </p:nvSpPr>
          <p:spPr bwMode="auto">
            <a:xfrm>
              <a:off x="3998351" y="1958130"/>
              <a:ext cx="190501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(legal right to pollute)</a:t>
              </a:r>
              <a:endParaRPr lang="en-US" sz="1000" dirty="0"/>
            </a:p>
          </p:txBody>
        </p:sp>
        <p:sp>
          <p:nvSpPr>
            <p:cNvPr id="37" name="TextBox 36"/>
            <p:cNvSpPr txBox="1">
              <a:spLocks noChangeArrowheads="1"/>
            </p:cNvSpPr>
            <p:nvPr/>
          </p:nvSpPr>
          <p:spPr bwMode="auto">
            <a:xfrm>
              <a:off x="2476258" y="2578112"/>
              <a:ext cx="3756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a:t>
              </a:r>
              <a:r>
                <a:rPr lang="en-GB" sz="800" dirty="0"/>
                <a:t>1</a:t>
              </a:r>
              <a:endParaRPr lang="en-US" sz="800" dirty="0"/>
            </a:p>
          </p:txBody>
        </p:sp>
        <p:cxnSp>
          <p:nvCxnSpPr>
            <p:cNvPr id="39" name="Straight Connector 38"/>
            <p:cNvCxnSpPr/>
            <p:nvPr/>
          </p:nvCxnSpPr>
          <p:spPr>
            <a:xfrm>
              <a:off x="3740744" y="2251340"/>
              <a:ext cx="1795682"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803080" y="2701223"/>
              <a:ext cx="154490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flipV="1">
              <a:off x="3992819" y="2204350"/>
              <a:ext cx="5532" cy="206574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2" name="TextBox 41"/>
          <p:cNvSpPr txBox="1">
            <a:spLocks noChangeArrowheads="1"/>
          </p:cNvSpPr>
          <p:nvPr/>
        </p:nvSpPr>
        <p:spPr bwMode="auto">
          <a:xfrm>
            <a:off x="5190313" y="3133778"/>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r>
              <a:rPr lang="en-GB" sz="800" dirty="0"/>
              <a:t>1</a:t>
            </a:r>
            <a:endParaRPr lang="en-US" sz="1000" dirty="0"/>
          </a:p>
        </p:txBody>
      </p:sp>
      <p:sp>
        <p:nvSpPr>
          <p:cNvPr id="46" name="TextBox 45"/>
          <p:cNvSpPr txBox="1"/>
          <p:nvPr/>
        </p:nvSpPr>
        <p:spPr>
          <a:xfrm>
            <a:off x="5940152" y="1556792"/>
            <a:ext cx="2919461" cy="4770537"/>
          </a:xfrm>
          <a:prstGeom prst="rect">
            <a:avLst/>
          </a:prstGeom>
          <a:noFill/>
        </p:spPr>
        <p:txBody>
          <a:bodyPr wrap="square" rtlCol="0">
            <a:spAutoFit/>
          </a:bodyPr>
          <a:lstStyle/>
          <a:p>
            <a:r>
              <a:rPr lang="en-GB" sz="1600" dirty="0"/>
              <a:t>The government issue a fixed amount of pollution rights in the economy.  Therefore, supply is perfectly inelastic as it cannot change.</a:t>
            </a:r>
          </a:p>
          <a:p>
            <a:endParaRPr lang="en-GB" sz="1600" dirty="0"/>
          </a:p>
          <a:p>
            <a:r>
              <a:rPr lang="en-GB" sz="1600" dirty="0"/>
              <a:t>If there is an increase in demand for pollution permits (the legal right to pollute) demand will shift from D to D1 and the price of these tradable permits will increase. </a:t>
            </a:r>
          </a:p>
          <a:p>
            <a:endParaRPr lang="en-GB" sz="1600" dirty="0"/>
          </a:p>
          <a:p>
            <a:r>
              <a:rPr lang="en-GB" sz="1600" dirty="0"/>
              <a:t>Firms will either pay more for the right to pollute, or they will be incentivised to reduce pollution.  Those who do not need their permits can sell them on the market.</a:t>
            </a:r>
          </a:p>
        </p:txBody>
      </p:sp>
      <p:sp>
        <p:nvSpPr>
          <p:cNvPr id="47" name="TextBox 46"/>
          <p:cNvSpPr txBox="1"/>
          <p:nvPr/>
        </p:nvSpPr>
        <p:spPr>
          <a:xfrm>
            <a:off x="2101483" y="4846451"/>
            <a:ext cx="3734117" cy="1569660"/>
          </a:xfrm>
          <a:prstGeom prst="rect">
            <a:avLst/>
          </a:prstGeom>
          <a:noFill/>
        </p:spPr>
        <p:txBody>
          <a:bodyPr wrap="square" rtlCol="0">
            <a:spAutoFit/>
          </a:bodyPr>
          <a:lstStyle/>
          <a:p>
            <a:r>
              <a:rPr lang="en-GB" sz="1600" dirty="0"/>
              <a:t>Governments can enforce stricter pollution control by reducing the number of tradable permits to Q1. This will lead to a shift in the supply curve to S1 leading to higher prices and a higher cost to firms of creating pollution.</a:t>
            </a:r>
          </a:p>
        </p:txBody>
      </p:sp>
      <p:sp>
        <p:nvSpPr>
          <p:cNvPr id="64" name="TextBox 63"/>
          <p:cNvSpPr txBox="1">
            <a:spLocks noChangeArrowheads="1"/>
          </p:cNvSpPr>
          <p:nvPr/>
        </p:nvSpPr>
        <p:spPr bwMode="auto">
          <a:xfrm>
            <a:off x="3403353" y="1806799"/>
            <a:ext cx="476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r>
              <a:rPr lang="en-GB" sz="800" dirty="0"/>
              <a:t>1</a:t>
            </a:r>
            <a:endParaRPr lang="en-US" sz="1000" dirty="0"/>
          </a:p>
        </p:txBody>
      </p:sp>
      <p:sp>
        <p:nvSpPr>
          <p:cNvPr id="65" name="TextBox 64"/>
          <p:cNvSpPr txBox="1">
            <a:spLocks noChangeArrowheads="1"/>
          </p:cNvSpPr>
          <p:nvPr/>
        </p:nvSpPr>
        <p:spPr bwMode="auto">
          <a:xfrm>
            <a:off x="3403353" y="4110705"/>
            <a:ext cx="476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a:t>
            </a:r>
            <a:r>
              <a:rPr lang="en-GB" sz="800" dirty="0"/>
              <a:t>1</a:t>
            </a:r>
            <a:endParaRPr lang="en-US" sz="1000" dirty="0"/>
          </a:p>
        </p:txBody>
      </p:sp>
      <p:pic>
        <p:nvPicPr>
          <p:cNvPr id="5" name="Picture 4">
            <a:extLst>
              <a:ext uri="{FF2B5EF4-FFF2-40B4-BE49-F238E27FC236}">
                <a16:creationId xmlns:a16="http://schemas.microsoft.com/office/drawing/2014/main" id="{49590CF6-BB44-89B3-1BE2-E3559B01DE1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6" name="Picture 5">
            <a:extLst>
              <a:ext uri="{FF2B5EF4-FFF2-40B4-BE49-F238E27FC236}">
                <a16:creationId xmlns:a16="http://schemas.microsoft.com/office/drawing/2014/main" id="{A6DA5729-8B19-CF04-1C2A-F16CC0E6ADD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5BFB4A3F-A35B-8E16-F878-6FBE8D59528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C726B3F-D7B9-9159-01BA-3E56DD37C529}"/>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036777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1E1224E-6618-482E-BE87-321A7FC1CD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4425" y="957447"/>
            <a:ext cx="2537460" cy="4943105"/>
          </a:xfrm>
        </p:spPr>
        <p:txBody>
          <a:bodyPr anchor="ctr">
            <a:normAutofit/>
          </a:bodyPr>
          <a:lstStyle/>
          <a:p>
            <a:r>
              <a:rPr lang="en-GB" sz="3500">
                <a:latin typeface="+mn-lt"/>
              </a:rPr>
              <a:t>The provision of information</a:t>
            </a:r>
          </a:p>
        </p:txBody>
      </p:sp>
      <p:sp>
        <p:nvSpPr>
          <p:cNvPr id="11" name="Rectangle 10">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85307"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4425" y="6163056"/>
            <a:ext cx="25374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5625A359-9574-A954-F13C-B4420C65AF4C}"/>
              </a:ext>
            </a:extLst>
          </p:cNvPr>
          <p:cNvGraphicFramePr>
            <a:graphicFrameLocks noGrp="1"/>
          </p:cNvGraphicFramePr>
          <p:nvPr>
            <p:ph idx="1"/>
            <p:extLst>
              <p:ext uri="{D42A27DB-BD31-4B8C-83A1-F6EECF244321}">
                <p14:modId xmlns:p14="http://schemas.microsoft.com/office/powerpoint/2010/main" val="4290828295"/>
              </p:ext>
            </p:extLst>
          </p:nvPr>
        </p:nvGraphicFramePr>
        <p:xfrm>
          <a:off x="3412135" y="621792"/>
          <a:ext cx="5105500" cy="5541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87CDE3C1-F3A5-7107-4809-57BF71671952}"/>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53066493-008D-B621-500E-7818A7EF2DAC}"/>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B13B4F7B-3C34-754B-C37B-2E8CBD33E7C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A4EFB78-9B14-C3C6-4AE7-EE5052439837}"/>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702261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4800">
                <a:solidFill>
                  <a:schemeClr val="bg1"/>
                </a:solidFill>
              </a:rPr>
              <a:t>Legislation</a:t>
            </a:r>
          </a:p>
        </p:txBody>
      </p:sp>
      <p:graphicFrame>
        <p:nvGraphicFramePr>
          <p:cNvPr id="5" name="Content Placeholder 2">
            <a:extLst>
              <a:ext uri="{FF2B5EF4-FFF2-40B4-BE49-F238E27FC236}">
                <a16:creationId xmlns:a16="http://schemas.microsoft.com/office/drawing/2014/main" id="{05255FDE-B4AE-266A-7E8D-3403F4888663}"/>
              </a:ext>
            </a:extLst>
          </p:cNvPr>
          <p:cNvGraphicFramePr>
            <a:graphicFrameLocks noGrp="1"/>
          </p:cNvGraphicFramePr>
          <p:nvPr>
            <p:ph idx="1"/>
            <p:extLst>
              <p:ext uri="{D42A27DB-BD31-4B8C-83A1-F6EECF244321}">
                <p14:modId xmlns:p14="http://schemas.microsoft.com/office/powerpoint/2010/main" val="3716631269"/>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40D4E21A-5D9D-69F3-1A28-6817658933D6}"/>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974C04A5-1E17-B4B9-3BAE-567A0DA5B5E5}"/>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F4A540C5-9555-1DA2-F881-BC4A381ECEEC}"/>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B497879-0C0B-87EE-3CA7-25FE1215BE87}"/>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945699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a:latin typeface="+mn-lt"/>
              </a:rPr>
              <a:t>Regulation</a:t>
            </a:r>
          </a:p>
        </p:txBody>
      </p:sp>
      <p:sp>
        <p:nvSpPr>
          <p:cNvPr id="15" name="Freeform: Shape 14">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r>
              <a:rPr lang="en-GB" sz="1600" b="1"/>
              <a:t>Regulation occurs when the government seeks to provide effective competition within markets.</a:t>
            </a:r>
          </a:p>
          <a:p>
            <a:r>
              <a:rPr lang="en-GB" sz="1600" b="1"/>
              <a:t>Regulation </a:t>
            </a:r>
            <a:r>
              <a:rPr lang="en-GB" sz="1600"/>
              <a:t>is undertaken by government to create competitive markets</a:t>
            </a:r>
          </a:p>
          <a:p>
            <a:r>
              <a:rPr lang="en-GB" sz="1600"/>
              <a:t>The government believes that this will protect the interests of consumers so that they are not exploited by firms</a:t>
            </a:r>
          </a:p>
          <a:p>
            <a:r>
              <a:rPr lang="en-GB" sz="1600"/>
              <a:t>Effective regulation will lead to greater choice and lower prices</a:t>
            </a:r>
          </a:p>
          <a:p>
            <a:r>
              <a:rPr lang="en-GB" sz="1600"/>
              <a:t>Regulation takes place in a number of industries such as telecoms, water and energy</a:t>
            </a:r>
          </a:p>
          <a:p>
            <a:r>
              <a:rPr lang="en-GB" sz="1600"/>
              <a:t>A key reason for regulation is to create conditions for continued investment in infrastructure in important areas of the economy</a:t>
            </a:r>
          </a:p>
        </p:txBody>
      </p:sp>
      <p:sp>
        <p:nvSpPr>
          <p:cNvPr id="17" name="Oval 16">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Block Arc 18">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Shape 20">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3" name="Straight Connector 22">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7" name="Arc 26">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900013" y="6125494"/>
            <a:ext cx="3528392" cy="36004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1400" dirty="0">
                <a:solidFill>
                  <a:schemeClr val="tx1"/>
                </a:solidFill>
              </a:rPr>
              <a:t>Do e-cigarettes need regulation?</a:t>
            </a:r>
            <a:endParaRPr lang="en-GB" sz="1400">
              <a:solidFill>
                <a:schemeClr val="tx1"/>
              </a:solidFill>
            </a:endParaRPr>
          </a:p>
        </p:txBody>
      </p:sp>
      <p:pic>
        <p:nvPicPr>
          <p:cNvPr id="4" name="Picture 3">
            <a:extLst>
              <a:ext uri="{FF2B5EF4-FFF2-40B4-BE49-F238E27FC236}">
                <a16:creationId xmlns:a16="http://schemas.microsoft.com/office/drawing/2014/main" id="{E0BFA64B-FF85-2261-029B-22E2E906EA3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8BD78E3F-BF2D-6D99-4708-38250CBE9EC2}"/>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CDEB1998-FECB-5CB3-3057-B3D9A045F20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A2EE56B-4BBD-1F29-901C-DE7DF821166D}"/>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5999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B577FF9-3543-4875-815D-3D87BD8A20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656111" y="798703"/>
            <a:ext cx="3915889" cy="3072015"/>
          </a:xfrm>
        </p:spPr>
        <p:txBody>
          <a:bodyPr vert="horz" lIns="91440" tIns="45720" rIns="91440" bIns="45720" rtlCol="0" anchor="b">
            <a:normAutofit/>
          </a:bodyPr>
          <a:lstStyle/>
          <a:p>
            <a:pPr algn="ctr" defTabSz="914400"/>
            <a:r>
              <a:rPr lang="en-US" sz="6000" kern="1200" dirty="0">
                <a:solidFill>
                  <a:schemeClr val="tx1"/>
                </a:solidFill>
                <a:latin typeface="+mj-lt"/>
                <a:ea typeface="+mj-ea"/>
                <a:cs typeface="+mj-cs"/>
              </a:rPr>
              <a:t>Recall</a:t>
            </a:r>
          </a:p>
        </p:txBody>
      </p:sp>
      <p:sp>
        <p:nvSpPr>
          <p:cNvPr id="3" name="Content Placeholder 2"/>
          <p:cNvSpPr>
            <a:spLocks noGrp="1"/>
          </p:cNvSpPr>
          <p:nvPr>
            <p:ph idx="1"/>
          </p:nvPr>
        </p:nvSpPr>
        <p:spPr>
          <a:xfrm>
            <a:off x="652611" y="3962792"/>
            <a:ext cx="3915888" cy="2102108"/>
          </a:xfrm>
        </p:spPr>
        <p:txBody>
          <a:bodyPr vert="horz" lIns="91440" tIns="45720" rIns="91440" bIns="45720" rtlCol="0" anchor="t">
            <a:normAutofit/>
          </a:bodyPr>
          <a:lstStyle/>
          <a:p>
            <a:pPr marL="0" indent="0" algn="ctr" defTabSz="914400">
              <a:spcBef>
                <a:spcPts val="1000"/>
              </a:spcBef>
              <a:buNone/>
            </a:pPr>
            <a:r>
              <a:rPr lang="en-US" sz="2400" kern="1200">
                <a:solidFill>
                  <a:schemeClr val="tx1"/>
                </a:solidFill>
                <a:latin typeface="+mn-lt"/>
                <a:ea typeface="+mn-ea"/>
                <a:cs typeface="+mn-cs"/>
              </a:rPr>
              <a:t>Add an example of each type and explain what is meant by each term.</a:t>
            </a:r>
          </a:p>
        </p:txBody>
      </p:sp>
      <p:sp>
        <p:nvSpPr>
          <p:cNvPr id="12" name="Freeform: Shape 11">
            <a:extLst>
              <a:ext uri="{FF2B5EF4-FFF2-40B4-BE49-F238E27FC236}">
                <a16:creationId xmlns:a16="http://schemas.microsoft.com/office/drawing/2014/main" id="{F5569EEC-E12F-4856-B407-02B2813A4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53044" y="0"/>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CF860788-3A6A-45A3-B3F1-06F159665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25502" y="1"/>
            <a:ext cx="866356"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p:cNvPicPr>
            <a:picLocks noChangeAspect="1"/>
          </p:cNvPicPr>
          <p:nvPr/>
        </p:nvPicPr>
        <p:blipFill>
          <a:blip r:embed="rId2"/>
          <a:stretch>
            <a:fillRect/>
          </a:stretch>
        </p:blipFill>
        <p:spPr>
          <a:xfrm>
            <a:off x="4988432" y="2283585"/>
            <a:ext cx="3704628" cy="1907883"/>
          </a:xfrm>
          <a:custGeom>
            <a:avLst/>
            <a:gdLst/>
            <a:ahLst/>
            <a:cxnLst/>
            <a:rect l="l" t="t" r="r" b="b"/>
            <a:pathLst>
              <a:path w="4579832" h="5347063">
                <a:moveTo>
                  <a:pt x="106985" y="0"/>
                </a:moveTo>
                <a:lnTo>
                  <a:pt x="4472847" y="0"/>
                </a:lnTo>
                <a:cubicBezTo>
                  <a:pt x="4531933" y="0"/>
                  <a:pt x="4579832" y="47899"/>
                  <a:pt x="4579832" y="106985"/>
                </a:cubicBezTo>
                <a:lnTo>
                  <a:pt x="4579832" y="5240078"/>
                </a:lnTo>
                <a:cubicBezTo>
                  <a:pt x="4579832" y="5299164"/>
                  <a:pt x="4531933" y="5347063"/>
                  <a:pt x="4472847" y="5347063"/>
                </a:cubicBezTo>
                <a:lnTo>
                  <a:pt x="106985" y="5347063"/>
                </a:lnTo>
                <a:cubicBezTo>
                  <a:pt x="47899" y="5347063"/>
                  <a:pt x="0" y="5299164"/>
                  <a:pt x="0" y="5240078"/>
                </a:cubicBezTo>
                <a:lnTo>
                  <a:pt x="0" y="106985"/>
                </a:lnTo>
                <a:cubicBezTo>
                  <a:pt x="0" y="47899"/>
                  <a:pt x="47899" y="0"/>
                  <a:pt x="106985" y="0"/>
                </a:cubicBezTo>
                <a:close/>
              </a:path>
            </a:pathLst>
          </a:custGeom>
        </p:spPr>
      </p:pic>
      <p:sp>
        <p:nvSpPr>
          <p:cNvPr id="16" name="Freeform: Shape 15">
            <a:extLst>
              <a:ext uri="{FF2B5EF4-FFF2-40B4-BE49-F238E27FC236}">
                <a16:creationId xmlns:a16="http://schemas.microsoft.com/office/drawing/2014/main" id="{DF1E3393-B852-4883-B778-ED3525112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24194" y="2916245"/>
            <a:ext cx="119806"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39853D09-4205-4CC7-83EB-288E886AC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61330" y="5717906"/>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0D040B79-3E73-4A31-840D-D6B9C9FDFC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5633" y="6258756"/>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156C6AE5-3F8B-42AC-9EA4-1B686A11E9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2865" y="5835650"/>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pic>
        <p:nvPicPr>
          <p:cNvPr id="4" name="Picture 3">
            <a:extLst>
              <a:ext uri="{FF2B5EF4-FFF2-40B4-BE49-F238E27FC236}">
                <a16:creationId xmlns:a16="http://schemas.microsoft.com/office/drawing/2014/main" id="{8D1CF07D-EB31-78B6-F45B-808702EEE4B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6" name="Picture 5">
            <a:extLst>
              <a:ext uri="{FF2B5EF4-FFF2-40B4-BE49-F238E27FC236}">
                <a16:creationId xmlns:a16="http://schemas.microsoft.com/office/drawing/2014/main" id="{84B9F91A-0F62-8F08-BBCD-8A2DD89DCEF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7" name="Footer Placeholder 2">
            <a:extLst>
              <a:ext uri="{FF2B5EF4-FFF2-40B4-BE49-F238E27FC236}">
                <a16:creationId xmlns:a16="http://schemas.microsoft.com/office/drawing/2014/main" id="{E63AE8AE-3272-B82B-2122-FA5CF769F3B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792313-70C2-D96A-42EA-2B7D9E0001E4}"/>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6543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Rectangle 20">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044287"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628650" y="1412488"/>
            <a:ext cx="2174391" cy="4363844"/>
          </a:xfrm>
        </p:spPr>
        <p:txBody>
          <a:bodyPr vert="horz" lIns="91440" tIns="45720" rIns="91440" bIns="45720" rtlCol="0" anchor="t">
            <a:normAutofit/>
          </a:bodyPr>
          <a:lstStyle/>
          <a:p>
            <a:pPr defTabSz="914400"/>
            <a:r>
              <a:rPr lang="en-US" sz="3500" kern="1200">
                <a:solidFill>
                  <a:srgbClr val="FFFFFF"/>
                </a:solidFill>
                <a:latin typeface="+mj-lt"/>
                <a:ea typeface="+mj-ea"/>
                <a:cs typeface="+mj-cs"/>
              </a:rPr>
              <a:t>Essays</a:t>
            </a:r>
          </a:p>
        </p:txBody>
      </p:sp>
      <p:sp>
        <p:nvSpPr>
          <p:cNvPr id="3" name="Content Placeholder 2"/>
          <p:cNvSpPr>
            <a:spLocks noGrp="1"/>
          </p:cNvSpPr>
          <p:nvPr>
            <p:ph idx="1"/>
          </p:nvPr>
        </p:nvSpPr>
        <p:spPr>
          <a:xfrm>
            <a:off x="3285641" y="1412489"/>
            <a:ext cx="2570462" cy="4363844"/>
          </a:xfrm>
        </p:spPr>
        <p:txBody>
          <a:bodyPr vert="horz" lIns="91440" tIns="45720" rIns="91440" bIns="45720" rtlCol="0" anchor="t">
            <a:normAutofit/>
          </a:bodyPr>
          <a:lstStyle/>
          <a:p>
            <a:pPr marL="228600" indent="-228600" defTabSz="914400"/>
            <a:r>
              <a:rPr lang="en-US" sz="1200" dirty="0"/>
              <a:t>To what extent can regulations be used to correct market failure in the fast-food industry?</a:t>
            </a:r>
          </a:p>
          <a:p>
            <a:pPr marL="228600" indent="-228600" defTabSz="914400"/>
            <a:r>
              <a:rPr lang="en-US" sz="1200" dirty="0"/>
              <a:t>To what extent is the provision of information through health warnings on cigarettes the most effective way to correct market failure in this industry?</a:t>
            </a:r>
            <a:endParaRPr lang="en-US" sz="1200" dirty="0">
              <a:cs typeface="Calibri"/>
            </a:endParaRPr>
          </a:p>
          <a:p>
            <a:pPr marL="228600" indent="-228600" defTabSz="914400"/>
            <a:r>
              <a:rPr lang="en-US" sz="1200" dirty="0"/>
              <a:t>Discuss the extent to which a subsidy to producers of organic fruit and vegetables might increase their consumption, thus generating positive externalities.</a:t>
            </a:r>
            <a:endParaRPr lang="en-US" sz="1200" dirty="0">
              <a:cs typeface="Calibri"/>
            </a:endParaRPr>
          </a:p>
          <a:p>
            <a:pPr marL="228600" indent="-228600" defTabSz="914400"/>
            <a:r>
              <a:rPr lang="en-US" sz="1200" dirty="0"/>
              <a:t>Discuss the extent to which pollution permits are the most effective way of correcting market failure caused by CO2 emissions.</a:t>
            </a:r>
            <a:endParaRPr lang="en-US" sz="1200" dirty="0">
              <a:cs typeface="Calibri"/>
            </a:endParaRPr>
          </a:p>
          <a:p>
            <a:pPr marL="228600" indent="-228600" defTabSz="914400"/>
            <a:r>
              <a:rPr lang="en-US" sz="1200" dirty="0"/>
              <a:t>Discuss whether indirect taxes on aircraft travel should be increased.</a:t>
            </a:r>
            <a:endParaRPr lang="en-US" sz="1200" dirty="0">
              <a:cs typeface="Calibri"/>
            </a:endParaRPr>
          </a:p>
          <a:p>
            <a:pPr marL="228600" indent="-228600" defTabSz="914400"/>
            <a:r>
              <a:rPr lang="en-US" sz="1200" dirty="0"/>
              <a:t>Discuss the extent to which all health care should be provided privately.</a:t>
            </a:r>
            <a:endParaRPr lang="en-US" sz="1200" dirty="0">
              <a:cs typeface="Calibri"/>
            </a:endParaRPr>
          </a:p>
          <a:p>
            <a:pPr marL="0" indent="-228600" defTabSz="914400"/>
            <a:endParaRPr lang="en-US" sz="1200"/>
          </a:p>
          <a:p>
            <a:pPr marL="0" indent="-228600" defTabSz="914400"/>
            <a:endParaRPr lang="en-US" sz="1200"/>
          </a:p>
        </p:txBody>
      </p:sp>
      <p:cxnSp>
        <p:nvCxnSpPr>
          <p:cNvPr id="32" name="Straight Connector 22">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7403"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338703" y="1412489"/>
            <a:ext cx="2398275" cy="4363844"/>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700" dirty="0"/>
              <a:t>Have you used a diagram to Analyse your answer?  Subsidies, indirect taxes, externalities, demand and supply etc. </a:t>
            </a:r>
          </a:p>
        </p:txBody>
      </p:sp>
      <p:pic>
        <p:nvPicPr>
          <p:cNvPr id="4" name="Picture 3">
            <a:extLst>
              <a:ext uri="{FF2B5EF4-FFF2-40B4-BE49-F238E27FC236}">
                <a16:creationId xmlns:a16="http://schemas.microsoft.com/office/drawing/2014/main" id="{C0BAB4CA-143F-24A5-887A-ECDCCD2757B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4126DB27-9608-4BA6-018F-B8217EE98B3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BF4C63B2-D2ED-C51E-4F76-390E2071C77D}"/>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5922A57-6CF4-F76A-A288-FD4FA32A4AC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96681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sz="2800"/>
              <a:t>The impact of these policies on the economy and society</a:t>
            </a:r>
            <a:endParaRPr lang="en-GB" sz="2800">
              <a:latin typeface="+mn-lt"/>
            </a:endParaRP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pPr marL="0" indent="0">
              <a:buNone/>
            </a:pPr>
            <a:r>
              <a:rPr lang="en-GB" sz="1900"/>
              <a:t>Unemployment as a key objective:</a:t>
            </a:r>
          </a:p>
          <a:p>
            <a:pPr marL="0">
              <a:spcBef>
                <a:spcPts val="0"/>
              </a:spcBef>
              <a:defRPr/>
            </a:pPr>
            <a:r>
              <a:rPr lang="en-GB" sz="1900"/>
              <a:t>Higher demand</a:t>
            </a:r>
          </a:p>
          <a:p>
            <a:pPr marL="0">
              <a:spcBef>
                <a:spcPts val="0"/>
              </a:spcBef>
              <a:defRPr/>
            </a:pPr>
            <a:r>
              <a:rPr lang="en-GB" sz="1900"/>
              <a:t>Higher incomes</a:t>
            </a:r>
          </a:p>
          <a:p>
            <a:pPr marL="0">
              <a:spcBef>
                <a:spcPts val="0"/>
              </a:spcBef>
              <a:defRPr/>
            </a:pPr>
            <a:r>
              <a:rPr lang="en-GB" sz="1900"/>
              <a:t>Improved standards of living</a:t>
            </a:r>
          </a:p>
          <a:p>
            <a:pPr marL="0">
              <a:spcBef>
                <a:spcPts val="0"/>
              </a:spcBef>
              <a:defRPr/>
            </a:pPr>
            <a:r>
              <a:rPr lang="en-GB" sz="1900"/>
              <a:t>Higher tax revenue for government</a:t>
            </a:r>
          </a:p>
          <a:p>
            <a:pPr marL="0">
              <a:spcBef>
                <a:spcPts val="0"/>
              </a:spcBef>
              <a:defRPr/>
            </a:pPr>
            <a:r>
              <a:rPr lang="en-GB" sz="1900"/>
              <a:t>Lower government spending on unemployment related welfare</a:t>
            </a:r>
          </a:p>
          <a:p>
            <a:pPr marL="0">
              <a:spcBef>
                <a:spcPts val="0"/>
              </a:spcBef>
              <a:defRPr/>
            </a:pPr>
            <a:r>
              <a:rPr lang="en-GB" sz="1900"/>
              <a:t>Improved productivity of UK economy</a:t>
            </a:r>
          </a:p>
          <a:p>
            <a:pPr marL="0">
              <a:spcBef>
                <a:spcPts val="0"/>
              </a:spcBef>
              <a:defRPr/>
            </a:pPr>
            <a:r>
              <a:rPr lang="en-GB" sz="1900"/>
              <a:t>Reduced poverty </a:t>
            </a:r>
          </a:p>
          <a:p>
            <a:pPr marL="0">
              <a:spcBef>
                <a:spcPts val="0"/>
              </a:spcBef>
              <a:defRPr/>
            </a:pPr>
            <a:r>
              <a:rPr lang="en-GB" sz="1900"/>
              <a:t>Social benefits (reduced crime, improved wellbeing)</a:t>
            </a:r>
          </a:p>
          <a:p>
            <a:pPr marL="0">
              <a:spcBef>
                <a:spcPts val="0"/>
              </a:spcBef>
              <a:defRPr/>
            </a:pPr>
            <a:r>
              <a:rPr lang="en-GB" sz="1900"/>
              <a:t>Increased spending might impact on merit goods as it will probably directed at the NHS and education</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B642F1F-DB46-B20E-493F-58CB0C489F5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CF00AEEE-D72C-8912-061D-B1A8FB3EE30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0A1B23BC-A24B-E02F-7EF8-5BECFD8BB853}"/>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0C4B96A-F087-5AF6-D1F4-612B7A2F0870}"/>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43720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6891" y="1119031"/>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8305" y="1396686"/>
            <a:ext cx="2430380" cy="4064628"/>
          </a:xfrm>
        </p:spPr>
        <p:txBody>
          <a:bodyPr>
            <a:normAutofit/>
          </a:bodyPr>
          <a:lstStyle/>
          <a:p>
            <a:r>
              <a:rPr lang="en-GB">
                <a:solidFill>
                  <a:srgbClr val="FFFFFF"/>
                </a:solidFill>
              </a:rPr>
              <a:t>The impact of these policies on the economy and society</a:t>
            </a:r>
            <a:endParaRPr lang="en-GB">
              <a:solidFill>
                <a:srgbClr val="FFFFFF"/>
              </a:solidFill>
              <a:latin typeface="+mn-lt"/>
            </a:endParaRP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6512790" y="941148"/>
            <a:ext cx="2240924"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536" y="4780992"/>
            <a:ext cx="409575"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4027614" y="1526033"/>
            <a:ext cx="4152298" cy="3935281"/>
          </a:xfrm>
        </p:spPr>
        <p:txBody>
          <a:bodyPr>
            <a:normAutofit/>
          </a:bodyPr>
          <a:lstStyle/>
          <a:p>
            <a:pPr marL="0" indent="0">
              <a:buNone/>
            </a:pPr>
            <a:r>
              <a:rPr lang="en-GB" sz="1900"/>
              <a:t>Inflation as a key objective:</a:t>
            </a:r>
          </a:p>
          <a:p>
            <a:pPr marL="273050" indent="-273050"/>
            <a:r>
              <a:rPr lang="en-GB" sz="1900"/>
              <a:t>Inflation is important because it affects the value of money in your pocket, workers wage demands and consumer confidence</a:t>
            </a:r>
          </a:p>
          <a:p>
            <a:pPr marL="273050" indent="-273050"/>
            <a:r>
              <a:rPr lang="en-GB" sz="1900"/>
              <a:t>High, or rising inflation, damages the real value of money and erodes spending power </a:t>
            </a:r>
          </a:p>
          <a:p>
            <a:pPr marL="273050" indent="-273050"/>
            <a:r>
              <a:rPr lang="en-GB" sz="1900"/>
              <a:t>An inflation target of 2% has been set by the government</a:t>
            </a:r>
          </a:p>
          <a:p>
            <a:pPr marL="273050" indent="-273050"/>
            <a:r>
              <a:rPr lang="en-GB" sz="1900"/>
              <a:t>Reducing demand will impact on inflation but might lead to less spending on merit goods</a:t>
            </a:r>
          </a:p>
        </p:txBody>
      </p:sp>
      <p:pic>
        <p:nvPicPr>
          <p:cNvPr id="4" name="Picture 3">
            <a:extLst>
              <a:ext uri="{FF2B5EF4-FFF2-40B4-BE49-F238E27FC236}">
                <a16:creationId xmlns:a16="http://schemas.microsoft.com/office/drawing/2014/main" id="{023E3CE6-26C3-0A99-5591-1040912EE748}"/>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2D6B1498-94F9-62FF-8C99-F4ED1213225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53129FB7-A61E-DFB5-1508-F543AFD4D41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F362966-B13C-58F3-1B47-2A35F2F51408}"/>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655832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dirty="0">
                <a:latin typeface="+mn-lt"/>
              </a:rPr>
              <a:t>Plenary</a:t>
            </a:r>
          </a:p>
        </p:txBody>
      </p:sp>
      <p:sp>
        <p:nvSpPr>
          <p:cNvPr id="17"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Content Placeholder 2"/>
          <p:cNvSpPr>
            <a:spLocks noGrp="1"/>
          </p:cNvSpPr>
          <p:nvPr>
            <p:ph idx="1"/>
          </p:nvPr>
        </p:nvSpPr>
        <p:spPr>
          <a:xfrm>
            <a:off x="628650" y="1825625"/>
            <a:ext cx="4168866" cy="4351338"/>
          </a:xfrm>
        </p:spPr>
        <p:txBody>
          <a:bodyPr>
            <a:normAutofit/>
          </a:bodyPr>
          <a:lstStyle/>
          <a:p>
            <a:pPr marL="0" indent="0">
              <a:buNone/>
            </a:pPr>
            <a:r>
              <a:rPr lang="en-GB"/>
              <a:t>One reason that governments intervene is</a:t>
            </a:r>
          </a:p>
          <a:p>
            <a:pPr>
              <a:buFont typeface="+mj-lt"/>
              <a:buAutoNum type="alphaLcParenR"/>
            </a:pPr>
            <a:r>
              <a:rPr lang="en-GB"/>
              <a:t>To increase the supply of demerit goods</a:t>
            </a:r>
          </a:p>
          <a:p>
            <a:pPr>
              <a:buFont typeface="+mj-lt"/>
              <a:buAutoNum type="alphaLcParenR"/>
            </a:pPr>
            <a:r>
              <a:rPr lang="en-GB"/>
              <a:t>To reduce the supply of merit goods</a:t>
            </a:r>
          </a:p>
          <a:p>
            <a:pPr>
              <a:buFont typeface="+mj-lt"/>
              <a:buAutoNum type="alphaLcParenR"/>
            </a:pPr>
            <a:r>
              <a:rPr lang="en-GB"/>
              <a:t>To issue pollution permits</a:t>
            </a:r>
          </a:p>
          <a:p>
            <a:pPr>
              <a:buFont typeface="+mj-lt"/>
              <a:buAutoNum type="alphaLcParenR"/>
            </a:pPr>
            <a:r>
              <a:rPr lang="en-GB"/>
              <a:t>To minimise negative externalities</a:t>
            </a:r>
          </a:p>
          <a:p>
            <a:pPr>
              <a:buFont typeface="Wingdings" pitchFamily="2" charset="2"/>
              <a:buChar char="ü"/>
            </a:pPr>
            <a:r>
              <a:rPr lang="en-GB"/>
              <a:t>Can you explain your answer?</a:t>
            </a:r>
          </a:p>
          <a:p>
            <a:pPr marL="0" indent="0">
              <a:buNone/>
            </a:pPr>
            <a:endParaRPr lang="en-GB"/>
          </a:p>
        </p:txBody>
      </p:sp>
      <p:sp>
        <p:nvSpPr>
          <p:cNvPr id="21"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533BACA-102A-80C3-96AA-BB175A6619DD}"/>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1B051C34-30FC-81ED-593C-7588B1E8BBDA}"/>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5" name="Footer Placeholder 2">
            <a:extLst>
              <a:ext uri="{FF2B5EF4-FFF2-40B4-BE49-F238E27FC236}">
                <a16:creationId xmlns:a16="http://schemas.microsoft.com/office/drawing/2014/main" id="{63641614-FE6F-9D27-1654-A3E8290B8C9B}"/>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093207D-8465-13CB-A744-B28D22F8130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538145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484" y="365126"/>
            <a:ext cx="6648866" cy="1325563"/>
          </a:xfrm>
        </p:spPr>
        <p:txBody>
          <a:bodyPr>
            <a:normAutofit/>
          </a:bodyPr>
          <a:lstStyle/>
          <a:p>
            <a:r>
              <a:rPr lang="en-GB" sz="2400" dirty="0">
                <a:latin typeface="+mn-lt"/>
              </a:rPr>
              <a:t>Plenary</a:t>
            </a:r>
          </a:p>
        </p:txBody>
      </p:sp>
      <p:sp>
        <p:nvSpPr>
          <p:cNvPr id="3" name="Content Placeholder 2"/>
          <p:cNvSpPr>
            <a:spLocks noGrp="1"/>
          </p:cNvSpPr>
          <p:nvPr>
            <p:ph idx="1"/>
          </p:nvPr>
        </p:nvSpPr>
        <p:spPr>
          <a:xfrm>
            <a:off x="5580112" y="1959484"/>
            <a:ext cx="3106688" cy="3840163"/>
          </a:xfrm>
        </p:spPr>
        <p:txBody>
          <a:bodyPr>
            <a:normAutofit/>
          </a:bodyPr>
          <a:lstStyle/>
          <a:p>
            <a:pPr marL="0" indent="0">
              <a:buNone/>
            </a:pPr>
            <a:r>
              <a:rPr lang="en-GB" sz="1900" dirty="0"/>
              <a:t>As a result of a government subsidy the supply curve shifts from S to S</a:t>
            </a:r>
            <a:r>
              <a:rPr lang="en-GB" sz="1700" dirty="0"/>
              <a:t>1</a:t>
            </a:r>
            <a:r>
              <a:rPr lang="en-GB" sz="1900" dirty="0"/>
              <a:t>. The subsidy is shown by</a:t>
            </a:r>
          </a:p>
          <a:p>
            <a:pPr>
              <a:buFont typeface="+mj-lt"/>
              <a:buAutoNum type="alphaLcParenR"/>
            </a:pPr>
            <a:r>
              <a:rPr lang="en-GB" dirty="0" err="1"/>
              <a:t>xy</a:t>
            </a:r>
            <a:endParaRPr lang="en-GB" dirty="0"/>
          </a:p>
          <a:p>
            <a:pPr>
              <a:buFont typeface="+mj-lt"/>
              <a:buAutoNum type="alphaLcParenR"/>
            </a:pPr>
            <a:r>
              <a:rPr lang="en-GB" dirty="0" err="1"/>
              <a:t>wy</a:t>
            </a:r>
            <a:endParaRPr lang="en-GB" dirty="0"/>
          </a:p>
          <a:p>
            <a:pPr>
              <a:buFont typeface="+mj-lt"/>
              <a:buAutoNum type="alphaLcParenR"/>
            </a:pPr>
            <a:r>
              <a:rPr lang="en-GB" dirty="0" err="1"/>
              <a:t>yz</a:t>
            </a:r>
            <a:endParaRPr lang="en-GB" dirty="0"/>
          </a:p>
          <a:p>
            <a:pPr>
              <a:buFont typeface="+mj-lt"/>
              <a:buAutoNum type="alphaLcParenR"/>
            </a:pPr>
            <a:r>
              <a:rPr lang="en-GB" dirty="0" err="1"/>
              <a:t>xz</a:t>
            </a:r>
            <a:endParaRPr lang="en-GB" dirty="0"/>
          </a:p>
          <a:p>
            <a:pPr>
              <a:buFont typeface="Wingdings" pitchFamily="2" charset="2"/>
              <a:buChar char="ü"/>
            </a:pPr>
            <a:r>
              <a:rPr lang="en-GB" sz="2000" dirty="0"/>
              <a:t>Can you explain your answer?</a:t>
            </a:r>
          </a:p>
          <a:p>
            <a:pPr marL="0" indent="0">
              <a:buNone/>
            </a:pPr>
            <a:endParaRPr lang="en-GB" dirty="0"/>
          </a:p>
        </p:txBody>
      </p:sp>
      <p:grpSp>
        <p:nvGrpSpPr>
          <p:cNvPr id="4" name="Group 3"/>
          <p:cNvGrpSpPr/>
          <p:nvPr/>
        </p:nvGrpSpPr>
        <p:grpSpPr>
          <a:xfrm>
            <a:off x="1866484" y="1926704"/>
            <a:ext cx="4176464" cy="2639099"/>
            <a:chOff x="1928600" y="1893698"/>
            <a:chExt cx="4176464" cy="2639099"/>
          </a:xfrm>
        </p:grpSpPr>
        <p:sp>
          <p:nvSpPr>
            <p:cNvPr id="5" name="TextBox 4"/>
            <p:cNvSpPr txBox="1">
              <a:spLocks noChangeArrowheads="1"/>
            </p:cNvSpPr>
            <p:nvPr/>
          </p:nvSpPr>
          <p:spPr bwMode="auto">
            <a:xfrm>
              <a:off x="4699750" y="1893698"/>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a:t>
              </a:r>
              <a:endParaRPr lang="en-US" sz="1000" dirty="0"/>
            </a:p>
          </p:txBody>
        </p:sp>
        <p:cxnSp>
          <p:nvCxnSpPr>
            <p:cNvPr id="6" name="Straight Connector 5"/>
            <p:cNvCxnSpPr/>
            <p:nvPr/>
          </p:nvCxnSpPr>
          <p:spPr>
            <a:xfrm>
              <a:off x="2471835" y="2136229"/>
              <a:ext cx="0" cy="2065747"/>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471835" y="4201976"/>
              <a:ext cx="2714333"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1928600" y="2310079"/>
              <a:ext cx="50088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Price</a:t>
              </a:r>
              <a:endParaRPr lang="en-US" sz="1000" dirty="0"/>
            </a:p>
          </p:txBody>
        </p:sp>
        <p:sp>
          <p:nvSpPr>
            <p:cNvPr id="9" name="TextBox 8"/>
            <p:cNvSpPr txBox="1">
              <a:spLocks noChangeArrowheads="1"/>
            </p:cNvSpPr>
            <p:nvPr/>
          </p:nvSpPr>
          <p:spPr bwMode="auto">
            <a:xfrm>
              <a:off x="4642933" y="4286576"/>
              <a:ext cx="14621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Quantity</a:t>
              </a:r>
              <a:endParaRPr lang="en-US" sz="1000" dirty="0"/>
            </a:p>
          </p:txBody>
        </p:sp>
        <p:sp>
          <p:nvSpPr>
            <p:cNvPr id="10" name="TextBox 9"/>
            <p:cNvSpPr txBox="1">
              <a:spLocks noChangeArrowheads="1"/>
            </p:cNvSpPr>
            <p:nvPr/>
          </p:nvSpPr>
          <p:spPr bwMode="auto">
            <a:xfrm>
              <a:off x="4810507" y="3600339"/>
              <a:ext cx="3756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D</a:t>
              </a:r>
              <a:endParaRPr lang="en-US" sz="1000" dirty="0"/>
            </a:p>
          </p:txBody>
        </p:sp>
        <p:cxnSp>
          <p:nvCxnSpPr>
            <p:cNvPr id="11" name="Straight Connector 10"/>
            <p:cNvCxnSpPr/>
            <p:nvPr/>
          </p:nvCxnSpPr>
          <p:spPr>
            <a:xfrm>
              <a:off x="3118896" y="2328687"/>
              <a:ext cx="1795682" cy="12962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511888" y="2992070"/>
              <a:ext cx="151038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41397" y="2556300"/>
              <a:ext cx="0" cy="164545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3520853" y="4201976"/>
              <a:ext cx="50180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1000" dirty="0"/>
            </a:p>
          </p:txBody>
        </p:sp>
        <p:cxnSp>
          <p:nvCxnSpPr>
            <p:cNvPr id="16" name="Straight Connector 15"/>
            <p:cNvCxnSpPr/>
            <p:nvPr/>
          </p:nvCxnSpPr>
          <p:spPr>
            <a:xfrm flipV="1">
              <a:off x="3132492" y="2380191"/>
              <a:ext cx="1806746" cy="12544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a:spLocks noChangeArrowheads="1"/>
            </p:cNvSpPr>
            <p:nvPr/>
          </p:nvSpPr>
          <p:spPr bwMode="auto">
            <a:xfrm>
              <a:off x="4476997" y="2205576"/>
              <a:ext cx="10426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GB" sz="1000" dirty="0"/>
                <a:t>S </a:t>
              </a:r>
              <a:r>
                <a:rPr lang="en-GB" sz="800" dirty="0"/>
                <a:t>1</a:t>
              </a:r>
              <a:endParaRPr lang="en-US" sz="800" dirty="0"/>
            </a:p>
          </p:txBody>
        </p:sp>
        <p:cxnSp>
          <p:nvCxnSpPr>
            <p:cNvPr id="18" name="Straight Connector 17"/>
            <p:cNvCxnSpPr/>
            <p:nvPr/>
          </p:nvCxnSpPr>
          <p:spPr>
            <a:xfrm flipV="1">
              <a:off x="2992910" y="2051311"/>
              <a:ext cx="1806746" cy="120066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TextBox 18"/>
            <p:cNvSpPr txBox="1">
              <a:spLocks noChangeArrowheads="1"/>
            </p:cNvSpPr>
            <p:nvPr/>
          </p:nvSpPr>
          <p:spPr bwMode="auto">
            <a:xfrm>
              <a:off x="2124228" y="2843966"/>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1000" dirty="0"/>
            </a:p>
          </p:txBody>
        </p:sp>
        <p:cxnSp>
          <p:nvCxnSpPr>
            <p:cNvPr id="20" name="Straight Connector 19"/>
            <p:cNvCxnSpPr/>
            <p:nvPr/>
          </p:nvCxnSpPr>
          <p:spPr>
            <a:xfrm>
              <a:off x="2471835" y="2747922"/>
              <a:ext cx="1535041"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740153" y="2747922"/>
              <a:ext cx="5532" cy="145382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a:spLocks noChangeArrowheads="1"/>
            </p:cNvSpPr>
            <p:nvPr/>
          </p:nvSpPr>
          <p:spPr bwMode="auto">
            <a:xfrm>
              <a:off x="3833774" y="4201750"/>
              <a:ext cx="37776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1000" dirty="0"/>
            </a:p>
          </p:txBody>
        </p:sp>
      </p:grpSp>
      <p:cxnSp>
        <p:nvCxnSpPr>
          <p:cNvPr id="26" name="Straight Connector 25"/>
          <p:cNvCxnSpPr/>
          <p:nvPr/>
        </p:nvCxnSpPr>
        <p:spPr>
          <a:xfrm>
            <a:off x="2409719" y="2589306"/>
            <a:ext cx="155082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851920" y="2348880"/>
            <a:ext cx="204659" cy="307777"/>
          </a:xfrm>
          <a:prstGeom prst="rect">
            <a:avLst/>
          </a:prstGeom>
          <a:noFill/>
        </p:spPr>
        <p:txBody>
          <a:bodyPr wrap="square" rtlCol="0">
            <a:spAutoFit/>
          </a:bodyPr>
          <a:lstStyle/>
          <a:p>
            <a:r>
              <a:rPr lang="en-GB" sz="1400" dirty="0"/>
              <a:t>x</a:t>
            </a:r>
          </a:p>
        </p:txBody>
      </p:sp>
      <p:sp>
        <p:nvSpPr>
          <p:cNvPr id="32" name="TextBox 31"/>
          <p:cNvSpPr txBox="1"/>
          <p:nvPr/>
        </p:nvSpPr>
        <p:spPr>
          <a:xfrm>
            <a:off x="3923928" y="2627039"/>
            <a:ext cx="204659" cy="307777"/>
          </a:xfrm>
          <a:prstGeom prst="rect">
            <a:avLst/>
          </a:prstGeom>
          <a:noFill/>
        </p:spPr>
        <p:txBody>
          <a:bodyPr wrap="square" rtlCol="0">
            <a:spAutoFit/>
          </a:bodyPr>
          <a:lstStyle/>
          <a:p>
            <a:r>
              <a:rPr lang="en-GB" sz="1400" dirty="0"/>
              <a:t>y</a:t>
            </a:r>
          </a:p>
        </p:txBody>
      </p:sp>
      <p:sp>
        <p:nvSpPr>
          <p:cNvPr id="33" name="TextBox 32"/>
          <p:cNvSpPr txBox="1"/>
          <p:nvPr/>
        </p:nvSpPr>
        <p:spPr>
          <a:xfrm>
            <a:off x="3923928" y="2852936"/>
            <a:ext cx="204659" cy="307777"/>
          </a:xfrm>
          <a:prstGeom prst="rect">
            <a:avLst/>
          </a:prstGeom>
          <a:noFill/>
        </p:spPr>
        <p:txBody>
          <a:bodyPr wrap="square" rtlCol="0">
            <a:spAutoFit/>
          </a:bodyPr>
          <a:lstStyle/>
          <a:p>
            <a:r>
              <a:rPr lang="en-GB" sz="1400" dirty="0"/>
              <a:t>z</a:t>
            </a:r>
          </a:p>
        </p:txBody>
      </p:sp>
      <p:sp>
        <p:nvSpPr>
          <p:cNvPr id="34" name="TextBox 33"/>
          <p:cNvSpPr txBox="1"/>
          <p:nvPr/>
        </p:nvSpPr>
        <p:spPr>
          <a:xfrm>
            <a:off x="3456663" y="2652191"/>
            <a:ext cx="204659" cy="307777"/>
          </a:xfrm>
          <a:prstGeom prst="rect">
            <a:avLst/>
          </a:prstGeom>
          <a:noFill/>
        </p:spPr>
        <p:txBody>
          <a:bodyPr wrap="square" rtlCol="0">
            <a:spAutoFit/>
          </a:bodyPr>
          <a:lstStyle/>
          <a:p>
            <a:r>
              <a:rPr lang="en-GB" sz="1400" dirty="0"/>
              <a:t>w</a:t>
            </a:r>
          </a:p>
        </p:txBody>
      </p:sp>
      <p:pic>
        <p:nvPicPr>
          <p:cNvPr id="14" name="Picture 13">
            <a:extLst>
              <a:ext uri="{FF2B5EF4-FFF2-40B4-BE49-F238E27FC236}">
                <a16:creationId xmlns:a16="http://schemas.microsoft.com/office/drawing/2014/main" id="{D8959406-3DF1-EA42-F9E5-B90F20B254F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23" name="Picture 22">
            <a:extLst>
              <a:ext uri="{FF2B5EF4-FFF2-40B4-BE49-F238E27FC236}">
                <a16:creationId xmlns:a16="http://schemas.microsoft.com/office/drawing/2014/main" id="{78B6FCFD-A248-D774-BF3E-F308C77C564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24" name="Footer Placeholder 2">
            <a:extLst>
              <a:ext uri="{FF2B5EF4-FFF2-40B4-BE49-F238E27FC236}">
                <a16:creationId xmlns:a16="http://schemas.microsoft.com/office/drawing/2014/main" id="{778258FE-065E-FA5D-524C-2838E0B2E02E}"/>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9A7569C1-3F5A-1E85-878A-02A4224E0C3F}"/>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081643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3930" y="1050595"/>
            <a:ext cx="6056111" cy="1618489"/>
          </a:xfrm>
        </p:spPr>
        <p:txBody>
          <a:bodyPr anchor="ctr">
            <a:normAutofit/>
          </a:bodyPr>
          <a:lstStyle/>
          <a:p>
            <a:r>
              <a:rPr lang="en-GB" dirty="0">
                <a:latin typeface="+mn-lt"/>
              </a:rPr>
              <a:t>Plenary</a:t>
            </a:r>
          </a:p>
        </p:txBody>
      </p:sp>
      <p:sp>
        <p:nvSpPr>
          <p:cNvPr id="3" name="Content Placeholder 2"/>
          <p:cNvSpPr>
            <a:spLocks noGrp="1"/>
          </p:cNvSpPr>
          <p:nvPr>
            <p:ph idx="1"/>
          </p:nvPr>
        </p:nvSpPr>
        <p:spPr>
          <a:xfrm>
            <a:off x="963930" y="2969469"/>
            <a:ext cx="6056111" cy="2800395"/>
          </a:xfrm>
        </p:spPr>
        <p:txBody>
          <a:bodyPr anchor="t">
            <a:normAutofit/>
          </a:bodyPr>
          <a:lstStyle/>
          <a:p>
            <a:pPr marL="0" indent="0">
              <a:buNone/>
            </a:pPr>
            <a:r>
              <a:rPr lang="en-GB" sz="1900" dirty="0"/>
              <a:t>Government wants to encourage greater supply of a merit good. Which action would be appropriate?</a:t>
            </a:r>
          </a:p>
          <a:p>
            <a:pPr>
              <a:buFont typeface="+mj-lt"/>
              <a:buAutoNum type="alphaLcParenR"/>
            </a:pPr>
            <a:r>
              <a:rPr lang="en-GB" sz="1900" dirty="0"/>
              <a:t>Reduce subsidies</a:t>
            </a:r>
            <a:endParaRPr lang="en-GB" sz="1900" dirty="0">
              <a:cs typeface="Calibri"/>
            </a:endParaRPr>
          </a:p>
          <a:p>
            <a:pPr>
              <a:buFont typeface="+mj-lt"/>
              <a:buAutoNum type="alphaLcParenR"/>
            </a:pPr>
            <a:r>
              <a:rPr lang="en-GB" sz="1900" dirty="0"/>
              <a:t>Increase taxation</a:t>
            </a:r>
            <a:endParaRPr lang="en-GB" sz="1900" dirty="0">
              <a:cs typeface="Calibri"/>
            </a:endParaRPr>
          </a:p>
          <a:p>
            <a:pPr>
              <a:buFont typeface="+mj-lt"/>
              <a:buAutoNum type="alphaLcParenR"/>
            </a:pPr>
            <a:r>
              <a:rPr lang="en-GB" sz="1900" dirty="0"/>
              <a:t>Reduce regulations</a:t>
            </a:r>
            <a:endParaRPr lang="en-GB" sz="1900" dirty="0">
              <a:cs typeface="Calibri"/>
            </a:endParaRPr>
          </a:p>
          <a:p>
            <a:pPr>
              <a:buFont typeface="+mj-lt"/>
              <a:buAutoNum type="alphaLcParenR"/>
            </a:pPr>
            <a:r>
              <a:rPr lang="en-GB" sz="1900" dirty="0"/>
              <a:t>Issue less tradable pollution permits</a:t>
            </a:r>
            <a:endParaRPr lang="en-GB" sz="1900" dirty="0">
              <a:cs typeface="Calibri"/>
            </a:endParaRPr>
          </a:p>
          <a:p>
            <a:pPr marL="0" indent="0">
              <a:buNone/>
            </a:pPr>
            <a:endParaRPr lang="en-GB" sz="1900"/>
          </a:p>
          <a:p>
            <a:pPr marL="0" indent="0">
              <a:buNone/>
            </a:pPr>
            <a:endParaRPr lang="en-GB" sz="1900"/>
          </a:p>
        </p:txBody>
      </p:sp>
      <p:pic>
        <p:nvPicPr>
          <p:cNvPr id="4" name="Picture 3">
            <a:extLst>
              <a:ext uri="{FF2B5EF4-FFF2-40B4-BE49-F238E27FC236}">
                <a16:creationId xmlns:a16="http://schemas.microsoft.com/office/drawing/2014/main" id="{63092FAE-51F9-CCD3-A24A-1105507383C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986D7062-6319-94FA-D680-61D850C9EA2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CCFE8F1E-ABBB-4CBC-8D06-2B7031A6131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54D2CC0-EEC6-A41E-DD65-05EF5A0D0415}"/>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75825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62849"/>
            <a:ext cx="548639" cy="673460"/>
            <a:chOff x="3940602" y="308034"/>
            <a:chExt cx="2116791" cy="3428999"/>
          </a:xfrm>
          <a:solidFill>
            <a:schemeClr val="accent4"/>
          </a:solidFill>
        </p:grpSpPr>
        <p:sp>
          <p:nvSpPr>
            <p:cNvPr id="13" name="Rectangle 12">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60" y="656150"/>
            <a:ext cx="4254500"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7EFC98-D83C-42B5-9A74-CB54B3D21A6A}"/>
              </a:ext>
            </a:extLst>
          </p:cNvPr>
          <p:cNvSpPr>
            <a:spLocks noGrp="1"/>
          </p:cNvSpPr>
          <p:nvPr>
            <p:ph type="title"/>
          </p:nvPr>
        </p:nvSpPr>
        <p:spPr>
          <a:xfrm>
            <a:off x="782723" y="873940"/>
            <a:ext cx="3789277" cy="1035781"/>
          </a:xfrm>
        </p:spPr>
        <p:txBody>
          <a:bodyPr anchor="ctr">
            <a:normAutofit/>
          </a:bodyPr>
          <a:lstStyle/>
          <a:p>
            <a:r>
              <a:rPr lang="en-GB" sz="3100"/>
              <a:t>Starter</a:t>
            </a:r>
          </a:p>
        </p:txBody>
      </p:sp>
      <p:sp>
        <p:nvSpPr>
          <p:cNvPr id="3" name="Content Placeholder 2">
            <a:extLst>
              <a:ext uri="{FF2B5EF4-FFF2-40B4-BE49-F238E27FC236}">
                <a16:creationId xmlns:a16="http://schemas.microsoft.com/office/drawing/2014/main" id="{2A590D7A-3082-4221-8239-48AEA810A5C1}"/>
              </a:ext>
            </a:extLst>
          </p:cNvPr>
          <p:cNvSpPr>
            <a:spLocks noGrp="1"/>
          </p:cNvSpPr>
          <p:nvPr>
            <p:ph idx="1"/>
          </p:nvPr>
        </p:nvSpPr>
        <p:spPr>
          <a:xfrm>
            <a:off x="783771" y="2524721"/>
            <a:ext cx="3743722" cy="3677123"/>
          </a:xfrm>
        </p:spPr>
        <p:txBody>
          <a:bodyPr anchor="ctr">
            <a:normAutofit/>
          </a:bodyPr>
          <a:lstStyle/>
          <a:p>
            <a:r>
              <a:rPr lang="en-GB" sz="1600"/>
              <a:t>What impact does vaccines have on society?</a:t>
            </a:r>
          </a:p>
          <a:p>
            <a:r>
              <a:rPr lang="en-GB" sz="1600"/>
              <a:t>What are the benefits and drawbacks of vaccines?</a:t>
            </a:r>
          </a:p>
        </p:txBody>
      </p:sp>
      <p:sp>
        <p:nvSpPr>
          <p:cNvPr id="19" name="Rectangle 18">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7224" y="608401"/>
            <a:ext cx="3478126"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Needle">
            <a:extLst>
              <a:ext uri="{FF2B5EF4-FFF2-40B4-BE49-F238E27FC236}">
                <a16:creationId xmlns:a16="http://schemas.microsoft.com/office/drawing/2014/main" id="{ECD14DFF-A2AC-8C8E-7F39-CAA74D1BAA8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97869" y="1875422"/>
            <a:ext cx="3167439" cy="3167439"/>
          </a:xfrm>
          <a:prstGeom prst="rect">
            <a:avLst/>
          </a:prstGeom>
        </p:spPr>
      </p:pic>
      <p:cxnSp>
        <p:nvCxnSpPr>
          <p:cNvPr id="21" name="Straight Connector 20">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6492240"/>
            <a:ext cx="78867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0F6EC95-2A14-41A8-8D5A-0A6D0A7AC4AD}"/>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0B848005-2398-DB3E-56D3-2886C8A64477}"/>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3B8EBAD7-838A-D694-3B37-0B0D1372EF99}"/>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4D638F3-413F-F8B5-3DF6-1BFE8FF67A84}"/>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07976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1"/>
          <p:cNvSpPr>
            <a:spLocks noGrp="1"/>
          </p:cNvSpPr>
          <p:nvPr>
            <p:ph type="title"/>
          </p:nvPr>
        </p:nvSpPr>
        <p:spPr>
          <a:xfrm>
            <a:off x="393555" y="620392"/>
            <a:ext cx="2856201" cy="5504688"/>
          </a:xfrm>
        </p:spPr>
        <p:txBody>
          <a:bodyPr>
            <a:normAutofit/>
          </a:bodyPr>
          <a:lstStyle/>
          <a:p>
            <a:r>
              <a:rPr lang="en-GB" sz="4800">
                <a:solidFill>
                  <a:schemeClr val="bg1"/>
                </a:solidFill>
              </a:rPr>
              <a:t>Learning Objectives</a:t>
            </a:r>
          </a:p>
        </p:txBody>
      </p:sp>
      <p:graphicFrame>
        <p:nvGraphicFramePr>
          <p:cNvPr id="7" name="Content Placeholder 2">
            <a:extLst>
              <a:ext uri="{FF2B5EF4-FFF2-40B4-BE49-F238E27FC236}">
                <a16:creationId xmlns:a16="http://schemas.microsoft.com/office/drawing/2014/main" id="{EC7BBD20-5E75-DCC3-4264-1C59C8147C57}"/>
              </a:ext>
            </a:extLst>
          </p:cNvPr>
          <p:cNvGraphicFramePr>
            <a:graphicFrameLocks noGrp="1"/>
          </p:cNvGraphicFramePr>
          <p:nvPr>
            <p:ph idx="1"/>
            <p:extLst>
              <p:ext uri="{D42A27DB-BD31-4B8C-83A1-F6EECF244321}">
                <p14:modId xmlns:p14="http://schemas.microsoft.com/office/powerpoint/2010/main" val="755553546"/>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a:extLst>
              <a:ext uri="{FF2B5EF4-FFF2-40B4-BE49-F238E27FC236}">
                <a16:creationId xmlns:a16="http://schemas.microsoft.com/office/drawing/2014/main" id="{EB3F105E-4045-E56B-88A9-8137D2713215}"/>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3" name="Picture 2">
            <a:extLst>
              <a:ext uri="{FF2B5EF4-FFF2-40B4-BE49-F238E27FC236}">
                <a16:creationId xmlns:a16="http://schemas.microsoft.com/office/drawing/2014/main" id="{8EB92F9D-7BF8-A1CC-57B2-AC6C5D885922}"/>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4" name="Footer Placeholder 2">
            <a:extLst>
              <a:ext uri="{FF2B5EF4-FFF2-40B4-BE49-F238E27FC236}">
                <a16:creationId xmlns:a16="http://schemas.microsoft.com/office/drawing/2014/main" id="{6ABD2B48-35F7-7925-E4DA-3C113930FBBB}"/>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F4C0603-EFF9-0F71-965C-8895D04B11F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5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2" y="1914808"/>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9858" y="1683756"/>
            <a:ext cx="2336449" cy="2396359"/>
          </a:xfrm>
        </p:spPr>
        <p:txBody>
          <a:bodyPr anchor="b">
            <a:normAutofit/>
          </a:bodyPr>
          <a:lstStyle/>
          <a:p>
            <a:pPr algn="r"/>
            <a:r>
              <a:rPr lang="en-GB" sz="3500">
                <a:solidFill>
                  <a:srgbClr val="FFFFFF"/>
                </a:solidFill>
              </a:rPr>
              <a:t>Task - The Power is in your hands</a:t>
            </a:r>
          </a:p>
        </p:txBody>
      </p:sp>
      <p:graphicFrame>
        <p:nvGraphicFramePr>
          <p:cNvPr id="5" name="Content Placeholder 2">
            <a:extLst>
              <a:ext uri="{FF2B5EF4-FFF2-40B4-BE49-F238E27FC236}">
                <a16:creationId xmlns:a16="http://schemas.microsoft.com/office/drawing/2014/main" id="{D92B83F1-4356-97BB-B319-7E6DEB2733CE}"/>
              </a:ext>
            </a:extLst>
          </p:cNvPr>
          <p:cNvGraphicFramePr>
            <a:graphicFrameLocks noGrp="1"/>
          </p:cNvGraphicFramePr>
          <p:nvPr>
            <p:ph idx="1"/>
            <p:extLst>
              <p:ext uri="{D42A27DB-BD31-4B8C-83A1-F6EECF244321}">
                <p14:modId xmlns:p14="http://schemas.microsoft.com/office/powerpoint/2010/main" val="233790238"/>
              </p:ext>
            </p:extLst>
          </p:nvPr>
        </p:nvGraphicFramePr>
        <p:xfrm>
          <a:off x="3678789" y="750440"/>
          <a:ext cx="5000124"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9C2BA75B-F0F2-2894-0237-90812336B7A6}"/>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4" name="Picture 3">
            <a:extLst>
              <a:ext uri="{FF2B5EF4-FFF2-40B4-BE49-F238E27FC236}">
                <a16:creationId xmlns:a16="http://schemas.microsoft.com/office/drawing/2014/main" id="{7F8AC5D9-40CC-0551-ECE6-39F8D3031DDA}"/>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BCFDFD28-5705-EA38-211A-EBB0C8A3D82A}"/>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B81E4BD-0B06-425B-6718-28713A00C923}"/>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ustDataLst>
      <p:tags r:id="rId1"/>
    </p:custDataLst>
    <p:extLst>
      <p:ext uri="{BB962C8B-B14F-4D97-AF65-F5344CB8AC3E}">
        <p14:creationId xmlns:p14="http://schemas.microsoft.com/office/powerpoint/2010/main" val="19932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1958" y="1233241"/>
            <a:ext cx="2430380" cy="4064628"/>
          </a:xfrm>
        </p:spPr>
        <p:txBody>
          <a:bodyPr>
            <a:normAutofit/>
          </a:bodyPr>
          <a:lstStyle/>
          <a:p>
            <a:r>
              <a:rPr lang="en-GB">
                <a:solidFill>
                  <a:srgbClr val="FFFFFF"/>
                </a:solidFill>
                <a:latin typeface="+mn-lt"/>
              </a:rPr>
              <a:t>Government provision</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72000" y="820880"/>
            <a:ext cx="3943349" cy="4889350"/>
          </a:xfrm>
        </p:spPr>
        <p:txBody>
          <a:bodyPr anchor="t">
            <a:normAutofit/>
          </a:bodyPr>
          <a:lstStyle/>
          <a:p>
            <a:r>
              <a:rPr lang="en-GB" dirty="0"/>
              <a:t>Governments intervene in order to reduce market failure to:</a:t>
            </a:r>
          </a:p>
          <a:p>
            <a:pPr lvl="1"/>
            <a:r>
              <a:rPr lang="en-GB" dirty="0"/>
              <a:t>Reduce or eliminate negative externalities</a:t>
            </a:r>
          </a:p>
          <a:p>
            <a:pPr lvl="1"/>
            <a:r>
              <a:rPr lang="en-GB" dirty="0"/>
              <a:t>Increase or maximise positive externalities</a:t>
            </a:r>
          </a:p>
          <a:p>
            <a:pPr lvl="1"/>
            <a:r>
              <a:rPr lang="en-GB" dirty="0"/>
              <a:t>Increase the supply of merit goods</a:t>
            </a:r>
          </a:p>
          <a:p>
            <a:pPr lvl="1"/>
            <a:r>
              <a:rPr lang="en-GB" dirty="0"/>
              <a:t>Reduce the supply of demerit goods</a:t>
            </a:r>
          </a:p>
          <a:p>
            <a:pPr lvl="1"/>
            <a:r>
              <a:rPr lang="en-GB" dirty="0"/>
              <a:t>Supply public goods that would be undersupplied by the market</a:t>
            </a:r>
          </a:p>
          <a:p>
            <a:pPr lvl="1"/>
            <a:endParaRPr lang="en-GB" b="1" dirty="0"/>
          </a:p>
          <a:p>
            <a:pPr marL="342900" lvl="1" indent="0">
              <a:buNone/>
            </a:pPr>
            <a:r>
              <a:rPr lang="en-GB" b="1" dirty="0">
                <a:hlinkClick r:id="rId3"/>
              </a:rPr>
              <a:t>https://www.bbc.co.uk/news/av/world-asia-23011189</a:t>
            </a:r>
            <a:endParaRPr lang="en-GB" b="1" dirty="0"/>
          </a:p>
          <a:p>
            <a:pPr lvl="1"/>
            <a:endParaRPr lang="en-GB" b="1" dirty="0"/>
          </a:p>
          <a:p>
            <a:pPr lvl="1"/>
            <a:r>
              <a:rPr lang="en-GB" dirty="0"/>
              <a:t>Why are public goods undersupplied by the market?</a:t>
            </a:r>
          </a:p>
          <a:p>
            <a:pPr lvl="1"/>
            <a:endParaRPr lang="en-GB" b="1" dirty="0"/>
          </a:p>
          <a:p>
            <a:pPr lvl="1"/>
            <a:endParaRPr lang="en-GB" b="1"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704E4B65-E648-C885-71CA-3FB8C682DC9E}"/>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8E2CECC0-D9F1-FDA5-E054-25D54C693DC0}"/>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3DE41BF1-DF2C-04F9-FC3A-9AC2DA71AD60}"/>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5ADE91F-F33F-1BEB-7E2E-A09977A245D9}"/>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744948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sz="2800">
                <a:latin typeface="+mn-lt"/>
              </a:rPr>
              <a:t>The reasons for government intervention  in markets</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r>
              <a:rPr lang="en-GB" dirty="0"/>
              <a:t>Governments intervene in order to support UK industry:</a:t>
            </a:r>
          </a:p>
          <a:p>
            <a:pPr lvl="1"/>
            <a:r>
              <a:rPr lang="en-GB" dirty="0"/>
              <a:t>Full employment is a government target</a:t>
            </a:r>
          </a:p>
          <a:p>
            <a:pPr lvl="1"/>
            <a:r>
              <a:rPr lang="en-GB" dirty="0"/>
              <a:t>Certain industries are more important than others as they employ large amounts of labour</a:t>
            </a:r>
          </a:p>
          <a:p>
            <a:pPr lvl="1"/>
            <a:r>
              <a:rPr lang="en-GB" dirty="0"/>
              <a:t>Infrastructure is essential if business are to provide quality services</a:t>
            </a:r>
          </a:p>
          <a:p>
            <a:pPr marL="457200" lvl="1" indent="0">
              <a:buNone/>
            </a:pPr>
            <a:r>
              <a:rPr lang="en-GB" dirty="0"/>
              <a:t>	</a:t>
            </a:r>
          </a:p>
          <a:p>
            <a:pPr marL="457200" lvl="1" indent="0">
              <a:buNone/>
            </a:pPr>
            <a:endParaRPr lang="en-GB" dirty="0"/>
          </a:p>
          <a:p>
            <a:pPr lvl="1"/>
            <a:endParaRPr lang="en-GB" dirty="0"/>
          </a:p>
          <a:p>
            <a:pPr marL="457200" lvl="1" indent="0">
              <a:buNone/>
            </a:pPr>
            <a:endParaRPr lang="en-GB" b="1" dirty="0"/>
          </a:p>
          <a:p>
            <a:pPr marL="457200" lvl="1" indent="0">
              <a:buNone/>
            </a:pPr>
            <a:endParaRPr lang="en-GB" b="1"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3AF6530-E80F-24C6-1FE0-F2B8E3F4EA79}"/>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3E61C000-A86F-3C21-981F-65029AE32DD6}"/>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F6CAB51D-ABE9-1917-9901-9E3639B0C602}"/>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63C8704-3AEC-A719-A1DF-87CA339F198E}"/>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50765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544" y="847600"/>
            <a:ext cx="3464954"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41958" y="1233241"/>
            <a:ext cx="2430380" cy="4064628"/>
          </a:xfrm>
        </p:spPr>
        <p:txBody>
          <a:bodyPr>
            <a:normAutofit/>
          </a:bodyPr>
          <a:lstStyle/>
          <a:p>
            <a:r>
              <a:rPr lang="en-GB">
                <a:solidFill>
                  <a:srgbClr val="FFFFFF"/>
                </a:solidFill>
                <a:latin typeface="+mn-lt"/>
              </a:rPr>
              <a:t>The reasons for government intervention in markets</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7896" y="0"/>
            <a:ext cx="866357"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971133" y="-1"/>
            <a:ext cx="130305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19805"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4572000" y="820880"/>
            <a:ext cx="3943349" cy="4889350"/>
          </a:xfrm>
        </p:spPr>
        <p:txBody>
          <a:bodyPr anchor="t">
            <a:normAutofit/>
          </a:bodyPr>
          <a:lstStyle/>
          <a:p>
            <a:r>
              <a:rPr lang="en-GB" dirty="0"/>
              <a:t>To reduce inequalities in the distribution of income and wealth:</a:t>
            </a:r>
          </a:p>
          <a:p>
            <a:pPr lvl="1"/>
            <a:r>
              <a:rPr lang="en-GB" dirty="0"/>
              <a:t>Unequal distribution can lead to poverty</a:t>
            </a:r>
            <a:endParaRPr lang="en-GB" dirty="0">
              <a:cs typeface="Calibri"/>
            </a:endParaRPr>
          </a:p>
          <a:p>
            <a:pPr lvl="1"/>
            <a:r>
              <a:rPr lang="en-GB" dirty="0"/>
              <a:t>Tensions in society can be created</a:t>
            </a:r>
            <a:endParaRPr lang="en-GB" dirty="0">
              <a:cs typeface="Calibri"/>
            </a:endParaRPr>
          </a:p>
          <a:p>
            <a:pPr lvl="1"/>
            <a:r>
              <a:rPr lang="en-GB" dirty="0"/>
              <a:t>A breakdown in society can cause further market failure</a:t>
            </a:r>
            <a:endParaRPr lang="en-GB" dirty="0">
              <a:cs typeface="Calibri"/>
            </a:endParaRPr>
          </a:p>
          <a:p>
            <a:pPr lvl="1"/>
            <a:endParaRPr lang="en-GB" b="1"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161135"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553792" y="5717905"/>
            <a:ext cx="1328706"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99729" y="6258755"/>
            <a:ext cx="1174455"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164B0DA4-4869-00B9-B8F8-872DA31978A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410891FE-B7F5-1D70-E1B6-BD4B3F766FB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34190DAF-6067-6760-106C-8C571052DB84}"/>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166424F-E566-ABA8-B42C-A3C334644152}"/>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001236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4168866" cy="1325563"/>
          </a:xfrm>
        </p:spPr>
        <p:txBody>
          <a:bodyPr>
            <a:normAutofit/>
          </a:bodyPr>
          <a:lstStyle/>
          <a:p>
            <a:r>
              <a:rPr lang="en-GB">
                <a:latin typeface="+mn-lt"/>
              </a:rPr>
              <a:t>Looking ahead</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56521" y="1"/>
            <a:ext cx="851299"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1825625"/>
            <a:ext cx="4168866" cy="4351338"/>
          </a:xfrm>
        </p:spPr>
        <p:txBody>
          <a:bodyPr>
            <a:normAutofit/>
          </a:bodyPr>
          <a:lstStyle/>
          <a:p>
            <a:r>
              <a:rPr lang="en-GB" dirty="0"/>
              <a:t>How do you think the Government might intervene in the future?</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2624479"/>
            <a:ext cx="609320"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85863" y="1516981"/>
            <a:ext cx="2387600" cy="17907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0"/>
            <a:ext cx="1736438"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9347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4162" y="4112081"/>
            <a:ext cx="889838"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4565205" y="4145122"/>
            <a:ext cx="3062574"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982" y="4962670"/>
            <a:ext cx="1982514"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5B83161-193E-B894-404F-2DAC0AC7F86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27584" y="1507295"/>
            <a:ext cx="7695738" cy="3098355"/>
          </a:xfrm>
          <a:prstGeom prst="rect">
            <a:avLst/>
          </a:prstGeom>
        </p:spPr>
      </p:pic>
      <p:pic>
        <p:nvPicPr>
          <p:cNvPr id="5" name="Picture 4">
            <a:extLst>
              <a:ext uri="{FF2B5EF4-FFF2-40B4-BE49-F238E27FC236}">
                <a16:creationId xmlns:a16="http://schemas.microsoft.com/office/drawing/2014/main" id="{16AF8BCA-8427-300D-0FDC-37B49BA6FEC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83968" y="102543"/>
            <a:ext cx="933411" cy="375797"/>
          </a:xfrm>
          <a:prstGeom prst="rect">
            <a:avLst/>
          </a:prstGeom>
        </p:spPr>
      </p:pic>
      <p:sp>
        <p:nvSpPr>
          <p:cNvPr id="6" name="Footer Placeholder 2">
            <a:extLst>
              <a:ext uri="{FF2B5EF4-FFF2-40B4-BE49-F238E27FC236}">
                <a16:creationId xmlns:a16="http://schemas.microsoft.com/office/drawing/2014/main" id="{2B95C994-63CF-C7AC-5D24-5227A61671A7}"/>
              </a:ext>
            </a:extLst>
          </p:cNvPr>
          <p:cNvSpPr txBox="1">
            <a:spLocks/>
          </p:cNvSpPr>
          <p:nvPr/>
        </p:nvSpPr>
        <p:spPr>
          <a:xfrm>
            <a:off x="68584" y="6601013"/>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699206-4CD5-E30E-BB64-7A75EAF30F42}"/>
              </a:ext>
            </a:extLst>
          </p:cNvPr>
          <p:cNvSpPr txBox="1"/>
          <p:nvPr/>
        </p:nvSpPr>
        <p:spPr>
          <a:xfrm>
            <a:off x="6126494" y="6648519"/>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239171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C71453-8416-4E34-BC0E-BF1DE924DB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C9AECA-25CB-4BE3-9F78-9ED7E9AE2AE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2C01445A-F03F-4DDD-A1BB-34CB0A54AF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2594</TotalTime>
  <Words>2669</Words>
  <Application>Microsoft Office PowerPoint</Application>
  <PresentationFormat>On-screen Show (4:3)</PresentationFormat>
  <Paragraphs>347</Paragraphs>
  <Slides>25</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gg sans</vt:lpstr>
      <vt:lpstr>Times New Roman</vt:lpstr>
      <vt:lpstr>Wingdings</vt:lpstr>
      <vt:lpstr>Office Theme</vt:lpstr>
      <vt:lpstr>4.3.3 policies to deal with market failure  4.3 market failure across the economy</vt:lpstr>
      <vt:lpstr>Recall</vt:lpstr>
      <vt:lpstr>Starter</vt:lpstr>
      <vt:lpstr>Learning Objectives</vt:lpstr>
      <vt:lpstr>Task - The Power is in your hands</vt:lpstr>
      <vt:lpstr>Government provision</vt:lpstr>
      <vt:lpstr>The reasons for government intervention  in markets</vt:lpstr>
      <vt:lpstr>The reasons for government intervention in markets</vt:lpstr>
      <vt:lpstr>Looking ahead</vt:lpstr>
      <vt:lpstr>The impact of these policies on the economy and society</vt:lpstr>
      <vt:lpstr>The ways in which governments intervene to correct market failure </vt:lpstr>
      <vt:lpstr>Provision of public and merit goods</vt:lpstr>
      <vt:lpstr>Taxation</vt:lpstr>
      <vt:lpstr>Taxation</vt:lpstr>
      <vt:lpstr>Tradable pollution permits</vt:lpstr>
      <vt:lpstr>Tradable pollution permits</vt:lpstr>
      <vt:lpstr>The provision of information</vt:lpstr>
      <vt:lpstr>Legislation</vt:lpstr>
      <vt:lpstr>Regulation</vt:lpstr>
      <vt:lpstr>Essays</vt:lpstr>
      <vt:lpstr>The impact of these policies on the economy and society</vt:lpstr>
      <vt:lpstr>The impact of these policies on the economy and society</vt:lpstr>
      <vt:lpstr>Plenary</vt:lpstr>
      <vt:lpstr>Plenary</vt:lpstr>
      <vt:lpstr>Plenary</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439</cp:revision>
  <dcterms:created xsi:type="dcterms:W3CDTF">2009-08-01T13:37:35Z</dcterms:created>
  <dcterms:modified xsi:type="dcterms:W3CDTF">2025-03-18T10:59:29Z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ies>
</file>