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1.xml" ContentType="application/inkml+xml"/>
  <Override PartName="/ppt/tags/tag1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1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12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13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14.xml" ContentType="application/vnd.openxmlformats-officedocument.presentationml.tag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4"/>
  </p:sldMasterIdLst>
  <p:notesMasterIdLst>
    <p:notesMasterId r:id="rId31"/>
  </p:notesMasterIdLst>
  <p:handoutMasterIdLst>
    <p:handoutMasterId r:id="rId32"/>
  </p:handoutMasterIdLst>
  <p:sldIdLst>
    <p:sldId id="256" r:id="rId5"/>
    <p:sldId id="283" r:id="rId6"/>
    <p:sldId id="287" r:id="rId7"/>
    <p:sldId id="259" r:id="rId8"/>
    <p:sldId id="260" r:id="rId9"/>
    <p:sldId id="261" r:id="rId10"/>
    <p:sldId id="279" r:id="rId11"/>
    <p:sldId id="262" r:id="rId12"/>
    <p:sldId id="280" r:id="rId13"/>
    <p:sldId id="263" r:id="rId14"/>
    <p:sldId id="264" r:id="rId15"/>
    <p:sldId id="281" r:id="rId16"/>
    <p:sldId id="289" r:id="rId17"/>
    <p:sldId id="288" r:id="rId18"/>
    <p:sldId id="265" r:id="rId19"/>
    <p:sldId id="266" r:id="rId20"/>
    <p:sldId id="267" r:id="rId21"/>
    <p:sldId id="282" r:id="rId22"/>
    <p:sldId id="268" r:id="rId23"/>
    <p:sldId id="269" r:id="rId24"/>
    <p:sldId id="270" r:id="rId25"/>
    <p:sldId id="277" r:id="rId26"/>
    <p:sldId id="274" r:id="rId27"/>
    <p:sldId id="275" r:id="rId28"/>
    <p:sldId id="278" r:id="rId29"/>
    <p:sldId id="284" r:id="rId3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D2EA38-8647-45CE-A9E1-C023C55CFBBA}" v="4" dt="2023-11-16T09:30:01.369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476" autoAdjust="0"/>
  </p:normalViewPr>
  <p:slideViewPr>
    <p:cSldViewPr snapToGrid="0">
      <p:cViewPr varScale="1">
        <p:scale>
          <a:sx n="107" d="100"/>
          <a:sy n="107" d="100"/>
        </p:scale>
        <p:origin x="13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x Thrilling" userId="1a0901c82f0d6655" providerId="LiveId" clId="{BED2EA38-8647-45CE-A9E1-C023C55CFBBA}"/>
    <pc:docChg chg="undo custSel modSld sldOrd">
      <pc:chgData name="Max Thrilling" userId="1a0901c82f0d6655" providerId="LiveId" clId="{BED2EA38-8647-45CE-A9E1-C023C55CFBBA}" dt="2023-11-16T09:30:44.447" v="30" actId="1076"/>
      <pc:docMkLst>
        <pc:docMk/>
      </pc:docMkLst>
      <pc:sldChg chg="modSp mod">
        <pc:chgData name="Max Thrilling" userId="1a0901c82f0d6655" providerId="LiveId" clId="{BED2EA38-8647-45CE-A9E1-C023C55CFBBA}" dt="2023-11-16T09:16:33.061" v="1" actId="113"/>
        <pc:sldMkLst>
          <pc:docMk/>
          <pc:sldMk cId="1554803732" sldId="264"/>
        </pc:sldMkLst>
        <pc:spChg chg="mod">
          <ac:chgData name="Max Thrilling" userId="1a0901c82f0d6655" providerId="LiveId" clId="{BED2EA38-8647-45CE-A9E1-C023C55CFBBA}" dt="2023-11-16T09:16:33.061" v="1" actId="113"/>
          <ac:spMkLst>
            <pc:docMk/>
            <pc:sldMk cId="1554803732" sldId="264"/>
            <ac:spMk id="3" creationId="{00000000-0000-0000-0000-000000000000}"/>
          </ac:spMkLst>
        </pc:spChg>
      </pc:sldChg>
      <pc:sldChg chg="modSp mod">
        <pc:chgData name="Max Thrilling" userId="1a0901c82f0d6655" providerId="LiveId" clId="{BED2EA38-8647-45CE-A9E1-C023C55CFBBA}" dt="2023-11-16T09:19:34.674" v="21" actId="14100"/>
        <pc:sldMkLst>
          <pc:docMk/>
          <pc:sldMk cId="1702384047" sldId="265"/>
        </pc:sldMkLst>
        <pc:spChg chg="mod">
          <ac:chgData name="Max Thrilling" userId="1a0901c82f0d6655" providerId="LiveId" clId="{BED2EA38-8647-45CE-A9E1-C023C55CFBBA}" dt="2023-11-16T09:19:34.674" v="21" actId="14100"/>
          <ac:spMkLst>
            <pc:docMk/>
            <pc:sldMk cId="1702384047" sldId="265"/>
            <ac:spMk id="3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14.792" v="16" actId="1076"/>
          <ac:spMkLst>
            <pc:docMk/>
            <pc:sldMk cId="1702384047" sldId="265"/>
            <ac:spMk id="4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8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9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10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13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14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16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18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20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22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19:25.557" v="18" actId="1076"/>
          <ac:spMkLst>
            <pc:docMk/>
            <pc:sldMk cId="1702384047" sldId="265"/>
            <ac:spMk id="24" creationId="{00000000-0000-0000-0000-000000000000}"/>
          </ac:spMkLst>
        </pc:spChg>
        <pc:grpChg chg="mod">
          <ac:chgData name="Max Thrilling" userId="1a0901c82f0d6655" providerId="LiveId" clId="{BED2EA38-8647-45CE-A9E1-C023C55CFBBA}" dt="2023-11-16T09:19:25.557" v="18" actId="1076"/>
          <ac:grpSpMkLst>
            <pc:docMk/>
            <pc:sldMk cId="1702384047" sldId="265"/>
            <ac:grpSpMk id="5" creationId="{00000000-0000-0000-0000-000000000000}"/>
          </ac:grpSpMkLst>
        </pc:grpChg>
        <pc:grpChg chg="mod">
          <ac:chgData name="Max Thrilling" userId="1a0901c82f0d6655" providerId="LiveId" clId="{BED2EA38-8647-45CE-A9E1-C023C55CFBBA}" dt="2023-11-16T09:19:25.557" v="18" actId="1076"/>
          <ac:grpSpMkLst>
            <pc:docMk/>
            <pc:sldMk cId="1702384047" sldId="265"/>
            <ac:grpSpMk id="25" creationId="{00000000-0000-0000-0000-000000000000}"/>
          </ac:grpSpMkLst>
        </pc:grp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6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7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11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12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15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17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19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21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19:25.557" v="18" actId="1076"/>
          <ac:cxnSpMkLst>
            <pc:docMk/>
            <pc:sldMk cId="1702384047" sldId="265"/>
            <ac:cxnSpMk id="23" creationId="{00000000-0000-0000-0000-000000000000}"/>
          </ac:cxnSpMkLst>
        </pc:cxnChg>
      </pc:sldChg>
      <pc:sldChg chg="modSp mod">
        <pc:chgData name="Max Thrilling" userId="1a0901c82f0d6655" providerId="LiveId" clId="{BED2EA38-8647-45CE-A9E1-C023C55CFBBA}" dt="2023-11-16T09:30:01.369" v="27" actId="1076"/>
        <pc:sldMkLst>
          <pc:docMk/>
          <pc:sldMk cId="2687122695" sldId="270"/>
        </pc:sldMkLst>
        <pc:spChg chg="mod">
          <ac:chgData name="Max Thrilling" userId="1a0901c82f0d6655" providerId="LiveId" clId="{BED2EA38-8647-45CE-A9E1-C023C55CFBBA}" dt="2023-11-16T09:29:56.481" v="26" actId="1076"/>
          <ac:spMkLst>
            <pc:docMk/>
            <pc:sldMk cId="2687122695" sldId="270"/>
            <ac:spMk id="3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7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8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9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12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13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15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17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20" creationId="{00000000-0000-0000-0000-000000000000}"/>
          </ac:spMkLst>
        </pc:spChg>
        <pc:spChg chg="mod">
          <ac:chgData name="Max Thrilling" userId="1a0901c82f0d6655" providerId="LiveId" clId="{BED2EA38-8647-45CE-A9E1-C023C55CFBBA}" dt="2023-11-16T09:30:01.369" v="27" actId="1076"/>
          <ac:spMkLst>
            <pc:docMk/>
            <pc:sldMk cId="2687122695" sldId="270"/>
            <ac:spMk id="22" creationId="{00000000-0000-0000-0000-000000000000}"/>
          </ac:spMkLst>
        </pc:spChg>
        <pc:grpChg chg="mod">
          <ac:chgData name="Max Thrilling" userId="1a0901c82f0d6655" providerId="LiveId" clId="{BED2EA38-8647-45CE-A9E1-C023C55CFBBA}" dt="2023-11-16T09:30:01.369" v="27" actId="1076"/>
          <ac:grpSpMkLst>
            <pc:docMk/>
            <pc:sldMk cId="2687122695" sldId="270"/>
            <ac:grpSpMk id="4" creationId="{00000000-0000-0000-0000-000000000000}"/>
          </ac:grpSpMkLst>
        </pc:grpChg>
        <pc:grpChg chg="mod">
          <ac:chgData name="Max Thrilling" userId="1a0901c82f0d6655" providerId="LiveId" clId="{BED2EA38-8647-45CE-A9E1-C023C55CFBBA}" dt="2023-11-16T09:30:01.369" v="27" actId="1076"/>
          <ac:grpSpMkLst>
            <pc:docMk/>
            <pc:sldMk cId="2687122695" sldId="270"/>
            <ac:grpSpMk id="23" creationId="{00000000-0000-0000-0000-000000000000}"/>
          </ac:grpSpMkLst>
        </pc:grp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5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6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10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11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14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16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18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19" creationId="{00000000-0000-0000-0000-000000000000}"/>
          </ac:cxnSpMkLst>
        </pc:cxnChg>
        <pc:cxnChg chg="mod">
          <ac:chgData name="Max Thrilling" userId="1a0901c82f0d6655" providerId="LiveId" clId="{BED2EA38-8647-45CE-A9E1-C023C55CFBBA}" dt="2023-11-16T09:30:01.369" v="27" actId="1076"/>
          <ac:cxnSpMkLst>
            <pc:docMk/>
            <pc:sldMk cId="2687122695" sldId="270"/>
            <ac:cxnSpMk id="21" creationId="{00000000-0000-0000-0000-000000000000}"/>
          </ac:cxnSpMkLst>
        </pc:cxnChg>
      </pc:sldChg>
      <pc:sldChg chg="ord">
        <pc:chgData name="Max Thrilling" userId="1a0901c82f0d6655" providerId="LiveId" clId="{BED2EA38-8647-45CE-A9E1-C023C55CFBBA}" dt="2023-11-16T09:30:36.865" v="29"/>
        <pc:sldMkLst>
          <pc:docMk/>
          <pc:sldMk cId="2398675936" sldId="274"/>
        </pc:sldMkLst>
      </pc:sldChg>
      <pc:sldChg chg="modSp mod">
        <pc:chgData name="Max Thrilling" userId="1a0901c82f0d6655" providerId="LiveId" clId="{BED2EA38-8647-45CE-A9E1-C023C55CFBBA}" dt="2023-11-16T09:30:44.447" v="30" actId="1076"/>
        <pc:sldMkLst>
          <pc:docMk/>
          <pc:sldMk cId="702846601" sldId="277"/>
        </pc:sldMkLst>
        <pc:picChg chg="mod">
          <ac:chgData name="Max Thrilling" userId="1a0901c82f0d6655" providerId="LiveId" clId="{BED2EA38-8647-45CE-A9E1-C023C55CFBBA}" dt="2023-11-16T09:30:44.447" v="30" actId="1076"/>
          <ac:picMkLst>
            <pc:docMk/>
            <pc:sldMk cId="702846601" sldId="277"/>
            <ac:picMk id="9" creationId="{00000000-0000-0000-0000-000000000000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E31485-5AE9-424C-A1D7-05B66C61AB0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8FE6C97-24C5-40D8-9FAE-E64D3DDDD976}">
      <dgm:prSet/>
      <dgm:spPr/>
      <dgm:t>
        <a:bodyPr/>
        <a:lstStyle/>
        <a:p>
          <a:r>
            <a:rPr lang="en-GB"/>
            <a:t>Are you able to explain the significance of market power?</a:t>
          </a:r>
          <a:endParaRPr lang="en-US"/>
        </a:p>
      </dgm:t>
    </dgm:pt>
    <dgm:pt modelId="{3D58FFAD-EBAA-4B5F-8E57-11A1F762325E}" type="parTrans" cxnId="{4B93A61B-6CFB-4396-BA4F-5E90E8F53619}">
      <dgm:prSet/>
      <dgm:spPr/>
      <dgm:t>
        <a:bodyPr/>
        <a:lstStyle/>
        <a:p>
          <a:endParaRPr lang="en-US"/>
        </a:p>
      </dgm:t>
    </dgm:pt>
    <dgm:pt modelId="{DAE7DCF9-50CF-452C-B08E-F3864424580B}" type="sibTrans" cxnId="{4B93A61B-6CFB-4396-BA4F-5E90E8F53619}">
      <dgm:prSet/>
      <dgm:spPr/>
      <dgm:t>
        <a:bodyPr/>
        <a:lstStyle/>
        <a:p>
          <a:endParaRPr lang="en-US"/>
        </a:p>
      </dgm:t>
    </dgm:pt>
    <dgm:pt modelId="{7A86EF31-CA36-4DD0-AA55-F3B0A5C19976}">
      <dgm:prSet/>
      <dgm:spPr/>
      <dgm:t>
        <a:bodyPr/>
        <a:lstStyle/>
        <a:p>
          <a:r>
            <a:rPr lang="en-GB"/>
            <a:t>Can you explain what cartels, collusion, restrictive practices and tacit agreements are?</a:t>
          </a:r>
          <a:endParaRPr lang="en-US"/>
        </a:p>
      </dgm:t>
    </dgm:pt>
    <dgm:pt modelId="{94D4C202-468B-41F6-A324-8D40D21C470D}" type="parTrans" cxnId="{B569E91D-3A66-4D72-BF21-5FD9B6A7F9CC}">
      <dgm:prSet/>
      <dgm:spPr/>
      <dgm:t>
        <a:bodyPr/>
        <a:lstStyle/>
        <a:p>
          <a:endParaRPr lang="en-US"/>
        </a:p>
      </dgm:t>
    </dgm:pt>
    <dgm:pt modelId="{1C3F7A1A-0DC7-4C86-894D-A9CE4D95A458}" type="sibTrans" cxnId="{B569E91D-3A66-4D72-BF21-5FD9B6A7F9CC}">
      <dgm:prSet/>
      <dgm:spPr/>
      <dgm:t>
        <a:bodyPr/>
        <a:lstStyle/>
        <a:p>
          <a:endParaRPr lang="en-US"/>
        </a:p>
      </dgm:t>
    </dgm:pt>
    <dgm:pt modelId="{665FFD56-91AF-4785-B2AF-9BF25DA1266B}">
      <dgm:prSet/>
      <dgm:spPr/>
      <dgm:t>
        <a:bodyPr/>
        <a:lstStyle/>
        <a:p>
          <a:r>
            <a:rPr lang="en-GB"/>
            <a:t>Can you explain how monopsony power, natural monopolies and power in the labour market work?</a:t>
          </a:r>
          <a:endParaRPr lang="en-US"/>
        </a:p>
      </dgm:t>
    </dgm:pt>
    <dgm:pt modelId="{A11A6B00-843D-4001-B359-F898B309DDE7}" type="parTrans" cxnId="{FDDB88F2-EB30-4D32-A56F-B202C6B14343}">
      <dgm:prSet/>
      <dgm:spPr/>
      <dgm:t>
        <a:bodyPr/>
        <a:lstStyle/>
        <a:p>
          <a:endParaRPr lang="en-US"/>
        </a:p>
      </dgm:t>
    </dgm:pt>
    <dgm:pt modelId="{391D22A3-49E8-4AF0-B26A-2A2DC846720B}" type="sibTrans" cxnId="{FDDB88F2-EB30-4D32-A56F-B202C6B14343}">
      <dgm:prSet/>
      <dgm:spPr/>
      <dgm:t>
        <a:bodyPr/>
        <a:lstStyle/>
        <a:p>
          <a:endParaRPr lang="en-US"/>
        </a:p>
      </dgm:t>
    </dgm:pt>
    <dgm:pt modelId="{D284ECE6-E3D5-444E-B554-23A9A698F3EF}">
      <dgm:prSet/>
      <dgm:spPr/>
      <dgm:t>
        <a:bodyPr/>
        <a:lstStyle/>
        <a:p>
          <a:r>
            <a:rPr lang="en-GB"/>
            <a:t>Are you able to analyse the implications of market failure in the business world for economic agents and governments?</a:t>
          </a:r>
          <a:endParaRPr lang="en-US"/>
        </a:p>
      </dgm:t>
    </dgm:pt>
    <dgm:pt modelId="{A7A3F6B7-DE7F-4AFC-8675-2C55EE915F8D}" type="parTrans" cxnId="{5D88E905-110D-485F-A34A-423539B48AA8}">
      <dgm:prSet/>
      <dgm:spPr/>
      <dgm:t>
        <a:bodyPr/>
        <a:lstStyle/>
        <a:p>
          <a:endParaRPr lang="en-US"/>
        </a:p>
      </dgm:t>
    </dgm:pt>
    <dgm:pt modelId="{007397F2-31E0-4373-AA8B-9EA95BC4BA01}" type="sibTrans" cxnId="{5D88E905-110D-485F-A34A-423539B48AA8}">
      <dgm:prSet/>
      <dgm:spPr/>
      <dgm:t>
        <a:bodyPr/>
        <a:lstStyle/>
        <a:p>
          <a:endParaRPr lang="en-US"/>
        </a:p>
      </dgm:t>
    </dgm:pt>
    <dgm:pt modelId="{55CBB910-3820-4844-A891-46F426832260}" type="pres">
      <dgm:prSet presAssocID="{52E31485-5AE9-424C-A1D7-05B66C61AB02}" presName="root" presStyleCnt="0">
        <dgm:presLayoutVars>
          <dgm:dir/>
          <dgm:resizeHandles val="exact"/>
        </dgm:presLayoutVars>
      </dgm:prSet>
      <dgm:spPr/>
    </dgm:pt>
    <dgm:pt modelId="{CE54CF84-B6A7-45B3-8222-27A201788675}" type="pres">
      <dgm:prSet presAssocID="{28FE6C97-24C5-40D8-9FAE-E64D3DDDD976}" presName="compNode" presStyleCnt="0"/>
      <dgm:spPr/>
    </dgm:pt>
    <dgm:pt modelId="{26F0BBA2-B8ED-492A-BB18-F89D9E079B88}" type="pres">
      <dgm:prSet presAssocID="{28FE6C97-24C5-40D8-9FAE-E64D3DDDD976}" presName="bgRect" presStyleLbl="bgShp" presStyleIdx="0" presStyleCnt="4"/>
      <dgm:spPr/>
    </dgm:pt>
    <dgm:pt modelId="{9EEDCCD5-3D86-41B8-9C44-7CA8DF56D695}" type="pres">
      <dgm:prSet presAssocID="{28FE6C97-24C5-40D8-9FAE-E64D3DDDD9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mill"/>
        </a:ext>
      </dgm:extLst>
    </dgm:pt>
    <dgm:pt modelId="{01323673-F65C-4D1C-8533-006F67F14605}" type="pres">
      <dgm:prSet presAssocID="{28FE6C97-24C5-40D8-9FAE-E64D3DDDD976}" presName="spaceRect" presStyleCnt="0"/>
      <dgm:spPr/>
    </dgm:pt>
    <dgm:pt modelId="{43FB1449-ADA0-41B1-80CF-6DD90D4715E2}" type="pres">
      <dgm:prSet presAssocID="{28FE6C97-24C5-40D8-9FAE-E64D3DDDD976}" presName="parTx" presStyleLbl="revTx" presStyleIdx="0" presStyleCnt="4">
        <dgm:presLayoutVars>
          <dgm:chMax val="0"/>
          <dgm:chPref val="0"/>
        </dgm:presLayoutVars>
      </dgm:prSet>
      <dgm:spPr/>
    </dgm:pt>
    <dgm:pt modelId="{B57518F5-B2AB-49D8-B8BB-189DE9FABA0B}" type="pres">
      <dgm:prSet presAssocID="{DAE7DCF9-50CF-452C-B08E-F3864424580B}" presName="sibTrans" presStyleCnt="0"/>
      <dgm:spPr/>
    </dgm:pt>
    <dgm:pt modelId="{DBE5FAF9-5D7D-46B3-A225-2061F10F2FA0}" type="pres">
      <dgm:prSet presAssocID="{7A86EF31-CA36-4DD0-AA55-F3B0A5C19976}" presName="compNode" presStyleCnt="0"/>
      <dgm:spPr/>
    </dgm:pt>
    <dgm:pt modelId="{53C24DD0-682C-40E3-8260-DDBC2ADF41B4}" type="pres">
      <dgm:prSet presAssocID="{7A86EF31-CA36-4DD0-AA55-F3B0A5C19976}" presName="bgRect" presStyleLbl="bgShp" presStyleIdx="1" presStyleCnt="4"/>
      <dgm:spPr/>
    </dgm:pt>
    <dgm:pt modelId="{D25481F9-9EF9-44BC-AAE7-682E60899EB5}" type="pres">
      <dgm:prSet presAssocID="{7A86EF31-CA36-4DD0-AA55-F3B0A5C1997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49750D6C-CF07-4ED2-AA38-745C7580446E}" type="pres">
      <dgm:prSet presAssocID="{7A86EF31-CA36-4DD0-AA55-F3B0A5C19976}" presName="spaceRect" presStyleCnt="0"/>
      <dgm:spPr/>
    </dgm:pt>
    <dgm:pt modelId="{58DD8498-2B32-4A89-BE47-94314FBEB796}" type="pres">
      <dgm:prSet presAssocID="{7A86EF31-CA36-4DD0-AA55-F3B0A5C19976}" presName="parTx" presStyleLbl="revTx" presStyleIdx="1" presStyleCnt="4">
        <dgm:presLayoutVars>
          <dgm:chMax val="0"/>
          <dgm:chPref val="0"/>
        </dgm:presLayoutVars>
      </dgm:prSet>
      <dgm:spPr/>
    </dgm:pt>
    <dgm:pt modelId="{5D92507E-7123-47DD-865C-10AC1891BFE1}" type="pres">
      <dgm:prSet presAssocID="{1C3F7A1A-0DC7-4C86-894D-A9CE4D95A458}" presName="sibTrans" presStyleCnt="0"/>
      <dgm:spPr/>
    </dgm:pt>
    <dgm:pt modelId="{641897EF-700F-48E6-ADC8-19115E697B70}" type="pres">
      <dgm:prSet presAssocID="{665FFD56-91AF-4785-B2AF-9BF25DA1266B}" presName="compNode" presStyleCnt="0"/>
      <dgm:spPr/>
    </dgm:pt>
    <dgm:pt modelId="{DCA60A7A-2C58-47C4-8CB9-CFAF5C79B247}" type="pres">
      <dgm:prSet presAssocID="{665FFD56-91AF-4785-B2AF-9BF25DA1266B}" presName="bgRect" presStyleLbl="bgShp" presStyleIdx="2" presStyleCnt="4"/>
      <dgm:spPr/>
    </dgm:pt>
    <dgm:pt modelId="{97DF329C-5D31-4A43-808D-AC911654173E}" type="pres">
      <dgm:prSet presAssocID="{665FFD56-91AF-4785-B2AF-9BF25DA1266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C720A8C-3D07-4551-B098-D73073DBAC2A}" type="pres">
      <dgm:prSet presAssocID="{665FFD56-91AF-4785-B2AF-9BF25DA1266B}" presName="spaceRect" presStyleCnt="0"/>
      <dgm:spPr/>
    </dgm:pt>
    <dgm:pt modelId="{350BFE68-A16E-428E-9EF0-0CA4C5D6844D}" type="pres">
      <dgm:prSet presAssocID="{665FFD56-91AF-4785-B2AF-9BF25DA1266B}" presName="parTx" presStyleLbl="revTx" presStyleIdx="2" presStyleCnt="4">
        <dgm:presLayoutVars>
          <dgm:chMax val="0"/>
          <dgm:chPref val="0"/>
        </dgm:presLayoutVars>
      </dgm:prSet>
      <dgm:spPr/>
    </dgm:pt>
    <dgm:pt modelId="{AD1151AE-BE26-4789-A384-AB298819E1A8}" type="pres">
      <dgm:prSet presAssocID="{391D22A3-49E8-4AF0-B26A-2A2DC846720B}" presName="sibTrans" presStyleCnt="0"/>
      <dgm:spPr/>
    </dgm:pt>
    <dgm:pt modelId="{B79DE4E1-F8AC-4269-A77D-38644384A6FC}" type="pres">
      <dgm:prSet presAssocID="{D284ECE6-E3D5-444E-B554-23A9A698F3EF}" presName="compNode" presStyleCnt="0"/>
      <dgm:spPr/>
    </dgm:pt>
    <dgm:pt modelId="{8B0671DE-AEC5-4192-A475-B84078A6AA29}" type="pres">
      <dgm:prSet presAssocID="{D284ECE6-E3D5-444E-B554-23A9A698F3EF}" presName="bgRect" presStyleLbl="bgShp" presStyleIdx="3" presStyleCnt="4"/>
      <dgm:spPr/>
    </dgm:pt>
    <dgm:pt modelId="{B41DD6B8-8182-4DCB-950C-E94C2AC18F12}" type="pres">
      <dgm:prSet presAssocID="{D284ECE6-E3D5-444E-B554-23A9A698F3E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B3EDD87E-12EE-4696-8D34-9357F3222A81}" type="pres">
      <dgm:prSet presAssocID="{D284ECE6-E3D5-444E-B554-23A9A698F3EF}" presName="spaceRect" presStyleCnt="0"/>
      <dgm:spPr/>
    </dgm:pt>
    <dgm:pt modelId="{88FDC90E-964B-4738-84BF-FDE5CB4C7611}" type="pres">
      <dgm:prSet presAssocID="{D284ECE6-E3D5-444E-B554-23A9A698F3E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D88E905-110D-485F-A34A-423539B48AA8}" srcId="{52E31485-5AE9-424C-A1D7-05B66C61AB02}" destId="{D284ECE6-E3D5-444E-B554-23A9A698F3EF}" srcOrd="3" destOrd="0" parTransId="{A7A3F6B7-DE7F-4AFC-8675-2C55EE915F8D}" sibTransId="{007397F2-31E0-4373-AA8B-9EA95BC4BA01}"/>
    <dgm:cxn modelId="{E6D8C419-34ED-47D8-8224-38CB9D5B5376}" type="presOf" srcId="{665FFD56-91AF-4785-B2AF-9BF25DA1266B}" destId="{350BFE68-A16E-428E-9EF0-0CA4C5D6844D}" srcOrd="0" destOrd="0" presId="urn:microsoft.com/office/officeart/2018/2/layout/IconVerticalSolidList"/>
    <dgm:cxn modelId="{86C5A11B-4046-4AFD-A6FC-5817D29A769C}" type="presOf" srcId="{D284ECE6-E3D5-444E-B554-23A9A698F3EF}" destId="{88FDC90E-964B-4738-84BF-FDE5CB4C7611}" srcOrd="0" destOrd="0" presId="urn:microsoft.com/office/officeart/2018/2/layout/IconVerticalSolidList"/>
    <dgm:cxn modelId="{4B93A61B-6CFB-4396-BA4F-5E90E8F53619}" srcId="{52E31485-5AE9-424C-A1D7-05B66C61AB02}" destId="{28FE6C97-24C5-40D8-9FAE-E64D3DDDD976}" srcOrd="0" destOrd="0" parTransId="{3D58FFAD-EBAA-4B5F-8E57-11A1F762325E}" sibTransId="{DAE7DCF9-50CF-452C-B08E-F3864424580B}"/>
    <dgm:cxn modelId="{B569E91D-3A66-4D72-BF21-5FD9B6A7F9CC}" srcId="{52E31485-5AE9-424C-A1D7-05B66C61AB02}" destId="{7A86EF31-CA36-4DD0-AA55-F3B0A5C19976}" srcOrd="1" destOrd="0" parTransId="{94D4C202-468B-41F6-A324-8D40D21C470D}" sibTransId="{1C3F7A1A-0DC7-4C86-894D-A9CE4D95A458}"/>
    <dgm:cxn modelId="{7F8C8F69-F876-4194-9FD9-6DCC284B74DF}" type="presOf" srcId="{52E31485-5AE9-424C-A1D7-05B66C61AB02}" destId="{55CBB910-3820-4844-A891-46F426832260}" srcOrd="0" destOrd="0" presId="urn:microsoft.com/office/officeart/2018/2/layout/IconVerticalSolidList"/>
    <dgm:cxn modelId="{6F69AC83-F018-40B4-BADA-CCE5BD633126}" type="presOf" srcId="{28FE6C97-24C5-40D8-9FAE-E64D3DDDD976}" destId="{43FB1449-ADA0-41B1-80CF-6DD90D4715E2}" srcOrd="0" destOrd="0" presId="urn:microsoft.com/office/officeart/2018/2/layout/IconVerticalSolidList"/>
    <dgm:cxn modelId="{4F7A3BD3-CF8F-43CB-9ECD-226F9F274227}" type="presOf" srcId="{7A86EF31-CA36-4DD0-AA55-F3B0A5C19976}" destId="{58DD8498-2B32-4A89-BE47-94314FBEB796}" srcOrd="0" destOrd="0" presId="urn:microsoft.com/office/officeart/2018/2/layout/IconVerticalSolidList"/>
    <dgm:cxn modelId="{FDDB88F2-EB30-4D32-A56F-B202C6B14343}" srcId="{52E31485-5AE9-424C-A1D7-05B66C61AB02}" destId="{665FFD56-91AF-4785-B2AF-9BF25DA1266B}" srcOrd="2" destOrd="0" parTransId="{A11A6B00-843D-4001-B359-F898B309DDE7}" sibTransId="{391D22A3-49E8-4AF0-B26A-2A2DC846720B}"/>
    <dgm:cxn modelId="{85272F12-6C99-4208-85C1-A5DFFBCC8CA9}" type="presParOf" srcId="{55CBB910-3820-4844-A891-46F426832260}" destId="{CE54CF84-B6A7-45B3-8222-27A201788675}" srcOrd="0" destOrd="0" presId="urn:microsoft.com/office/officeart/2018/2/layout/IconVerticalSolidList"/>
    <dgm:cxn modelId="{41299F0D-0069-439E-BFD3-4A34776EE189}" type="presParOf" srcId="{CE54CF84-B6A7-45B3-8222-27A201788675}" destId="{26F0BBA2-B8ED-492A-BB18-F89D9E079B88}" srcOrd="0" destOrd="0" presId="urn:microsoft.com/office/officeart/2018/2/layout/IconVerticalSolidList"/>
    <dgm:cxn modelId="{BAAA936C-3D85-49B7-A2DE-88CD9D1449F7}" type="presParOf" srcId="{CE54CF84-B6A7-45B3-8222-27A201788675}" destId="{9EEDCCD5-3D86-41B8-9C44-7CA8DF56D695}" srcOrd="1" destOrd="0" presId="urn:microsoft.com/office/officeart/2018/2/layout/IconVerticalSolidList"/>
    <dgm:cxn modelId="{25DAB609-1156-4888-93AA-3A9F3BEA0280}" type="presParOf" srcId="{CE54CF84-B6A7-45B3-8222-27A201788675}" destId="{01323673-F65C-4D1C-8533-006F67F14605}" srcOrd="2" destOrd="0" presId="urn:microsoft.com/office/officeart/2018/2/layout/IconVerticalSolidList"/>
    <dgm:cxn modelId="{5E26BD54-AEBD-4A69-9A03-72B0A4FC15C9}" type="presParOf" srcId="{CE54CF84-B6A7-45B3-8222-27A201788675}" destId="{43FB1449-ADA0-41B1-80CF-6DD90D4715E2}" srcOrd="3" destOrd="0" presId="urn:microsoft.com/office/officeart/2018/2/layout/IconVerticalSolidList"/>
    <dgm:cxn modelId="{5E5B795E-993A-4F67-A6C5-7D4DD3523258}" type="presParOf" srcId="{55CBB910-3820-4844-A891-46F426832260}" destId="{B57518F5-B2AB-49D8-B8BB-189DE9FABA0B}" srcOrd="1" destOrd="0" presId="urn:microsoft.com/office/officeart/2018/2/layout/IconVerticalSolidList"/>
    <dgm:cxn modelId="{B3BFC5A1-4141-47BE-A3A9-18ACE5DE7C43}" type="presParOf" srcId="{55CBB910-3820-4844-A891-46F426832260}" destId="{DBE5FAF9-5D7D-46B3-A225-2061F10F2FA0}" srcOrd="2" destOrd="0" presId="urn:microsoft.com/office/officeart/2018/2/layout/IconVerticalSolidList"/>
    <dgm:cxn modelId="{FE3DB99A-A14B-4B51-9BDA-FC8399C2A461}" type="presParOf" srcId="{DBE5FAF9-5D7D-46B3-A225-2061F10F2FA0}" destId="{53C24DD0-682C-40E3-8260-DDBC2ADF41B4}" srcOrd="0" destOrd="0" presId="urn:microsoft.com/office/officeart/2018/2/layout/IconVerticalSolidList"/>
    <dgm:cxn modelId="{F83EE9A7-1746-40F6-BD3D-6CB8A3E2723D}" type="presParOf" srcId="{DBE5FAF9-5D7D-46B3-A225-2061F10F2FA0}" destId="{D25481F9-9EF9-44BC-AAE7-682E60899EB5}" srcOrd="1" destOrd="0" presId="urn:microsoft.com/office/officeart/2018/2/layout/IconVerticalSolidList"/>
    <dgm:cxn modelId="{58E76B5A-F38F-47E9-AC06-DA241A354D77}" type="presParOf" srcId="{DBE5FAF9-5D7D-46B3-A225-2061F10F2FA0}" destId="{49750D6C-CF07-4ED2-AA38-745C7580446E}" srcOrd="2" destOrd="0" presId="urn:microsoft.com/office/officeart/2018/2/layout/IconVerticalSolidList"/>
    <dgm:cxn modelId="{12533BDB-CF55-4721-900B-9B531EEFCF7D}" type="presParOf" srcId="{DBE5FAF9-5D7D-46B3-A225-2061F10F2FA0}" destId="{58DD8498-2B32-4A89-BE47-94314FBEB796}" srcOrd="3" destOrd="0" presId="urn:microsoft.com/office/officeart/2018/2/layout/IconVerticalSolidList"/>
    <dgm:cxn modelId="{1E45D9D5-5575-40D6-9E75-F6CC5C572800}" type="presParOf" srcId="{55CBB910-3820-4844-A891-46F426832260}" destId="{5D92507E-7123-47DD-865C-10AC1891BFE1}" srcOrd="3" destOrd="0" presId="urn:microsoft.com/office/officeart/2018/2/layout/IconVerticalSolidList"/>
    <dgm:cxn modelId="{816E9437-07F7-4EDF-ACB4-734A7C02BCC8}" type="presParOf" srcId="{55CBB910-3820-4844-A891-46F426832260}" destId="{641897EF-700F-48E6-ADC8-19115E697B70}" srcOrd="4" destOrd="0" presId="urn:microsoft.com/office/officeart/2018/2/layout/IconVerticalSolidList"/>
    <dgm:cxn modelId="{3067E72C-90C6-4EEE-8334-382434C8DEF4}" type="presParOf" srcId="{641897EF-700F-48E6-ADC8-19115E697B70}" destId="{DCA60A7A-2C58-47C4-8CB9-CFAF5C79B247}" srcOrd="0" destOrd="0" presId="urn:microsoft.com/office/officeart/2018/2/layout/IconVerticalSolidList"/>
    <dgm:cxn modelId="{ECAA6A74-FCC1-4F2B-8E62-2E9B6C289F16}" type="presParOf" srcId="{641897EF-700F-48E6-ADC8-19115E697B70}" destId="{97DF329C-5D31-4A43-808D-AC911654173E}" srcOrd="1" destOrd="0" presId="urn:microsoft.com/office/officeart/2018/2/layout/IconVerticalSolidList"/>
    <dgm:cxn modelId="{91FE2DD3-7465-4C3C-BF50-000429D049DB}" type="presParOf" srcId="{641897EF-700F-48E6-ADC8-19115E697B70}" destId="{0C720A8C-3D07-4551-B098-D73073DBAC2A}" srcOrd="2" destOrd="0" presId="urn:microsoft.com/office/officeart/2018/2/layout/IconVerticalSolidList"/>
    <dgm:cxn modelId="{A53DC2EC-C08C-4E9A-92A4-206B44A2C36A}" type="presParOf" srcId="{641897EF-700F-48E6-ADC8-19115E697B70}" destId="{350BFE68-A16E-428E-9EF0-0CA4C5D6844D}" srcOrd="3" destOrd="0" presId="urn:microsoft.com/office/officeart/2018/2/layout/IconVerticalSolidList"/>
    <dgm:cxn modelId="{711F6E5A-FF82-496D-A3DC-F0D8BFF3B623}" type="presParOf" srcId="{55CBB910-3820-4844-A891-46F426832260}" destId="{AD1151AE-BE26-4789-A384-AB298819E1A8}" srcOrd="5" destOrd="0" presId="urn:microsoft.com/office/officeart/2018/2/layout/IconVerticalSolidList"/>
    <dgm:cxn modelId="{23972D0B-7A12-4023-9681-F39EBC7EDD09}" type="presParOf" srcId="{55CBB910-3820-4844-A891-46F426832260}" destId="{B79DE4E1-F8AC-4269-A77D-38644384A6FC}" srcOrd="6" destOrd="0" presId="urn:microsoft.com/office/officeart/2018/2/layout/IconVerticalSolidList"/>
    <dgm:cxn modelId="{506BFA87-4FF6-458F-9A12-3AF5927EE410}" type="presParOf" srcId="{B79DE4E1-F8AC-4269-A77D-38644384A6FC}" destId="{8B0671DE-AEC5-4192-A475-B84078A6AA29}" srcOrd="0" destOrd="0" presId="urn:microsoft.com/office/officeart/2018/2/layout/IconVerticalSolidList"/>
    <dgm:cxn modelId="{FF180C6A-D748-485B-A037-356465E9EA58}" type="presParOf" srcId="{B79DE4E1-F8AC-4269-A77D-38644384A6FC}" destId="{B41DD6B8-8182-4DCB-950C-E94C2AC18F12}" srcOrd="1" destOrd="0" presId="urn:microsoft.com/office/officeart/2018/2/layout/IconVerticalSolidList"/>
    <dgm:cxn modelId="{F1FF72D4-6DC4-4543-9CC7-37CF10BF4A33}" type="presParOf" srcId="{B79DE4E1-F8AC-4269-A77D-38644384A6FC}" destId="{B3EDD87E-12EE-4696-8D34-9357F3222A81}" srcOrd="2" destOrd="0" presId="urn:microsoft.com/office/officeart/2018/2/layout/IconVerticalSolidList"/>
    <dgm:cxn modelId="{028DB18C-941D-47C8-8927-81A7953F0ABA}" type="presParOf" srcId="{B79DE4E1-F8AC-4269-A77D-38644384A6FC}" destId="{88FDC90E-964B-4738-84BF-FDE5CB4C761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17316-6D1A-4D59-8FED-0AF6D7E22B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18D4428-2086-4152-9CAE-EC1FC0A539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Collusion occurs when firms in an oligopolistic market agree to act as one firm in order to benefit from elements of monopoly.</a:t>
          </a:r>
          <a:endParaRPr lang="en-US" dirty="0"/>
        </a:p>
      </dgm:t>
    </dgm:pt>
    <dgm:pt modelId="{E5134D43-0B57-499D-89BC-06007B353538}" type="parTrans" cxnId="{2FD0EE90-5FC3-464F-8928-1528C12C4D3A}">
      <dgm:prSet/>
      <dgm:spPr/>
      <dgm:t>
        <a:bodyPr/>
        <a:lstStyle/>
        <a:p>
          <a:endParaRPr lang="en-US"/>
        </a:p>
      </dgm:t>
    </dgm:pt>
    <dgm:pt modelId="{60A0C475-73D6-48A5-8F55-FE7BBC78A3AC}" type="sibTrans" cxnId="{2FD0EE90-5FC3-464F-8928-1528C12C4D3A}">
      <dgm:prSet/>
      <dgm:spPr/>
      <dgm:t>
        <a:bodyPr/>
        <a:lstStyle/>
        <a:p>
          <a:endParaRPr lang="en-US"/>
        </a:p>
      </dgm:t>
    </dgm:pt>
    <dgm:pt modelId="{B0FF8879-9C8C-445A-B376-DC8FA07C66B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Firms in oligopolistic markets will benefit from </a:t>
          </a:r>
          <a:r>
            <a:rPr lang="en-GB" b="1" dirty="0"/>
            <a:t>colluding</a:t>
          </a:r>
          <a:r>
            <a:rPr lang="en-GB" dirty="0"/>
            <a:t> with one another</a:t>
          </a:r>
          <a:endParaRPr lang="en-US" dirty="0"/>
        </a:p>
      </dgm:t>
    </dgm:pt>
    <dgm:pt modelId="{E4B3E410-35F9-4C45-94F5-51DD0294A420}" type="parTrans" cxnId="{F90829FF-ACF9-4603-870D-02B0F6189760}">
      <dgm:prSet/>
      <dgm:spPr/>
      <dgm:t>
        <a:bodyPr/>
        <a:lstStyle/>
        <a:p>
          <a:endParaRPr lang="en-US"/>
        </a:p>
      </dgm:t>
    </dgm:pt>
    <dgm:pt modelId="{5C29EF6A-9968-48E6-983F-E61E2A6FA4A5}" type="sibTrans" cxnId="{F90829FF-ACF9-4603-870D-02B0F6189760}">
      <dgm:prSet/>
      <dgm:spPr/>
      <dgm:t>
        <a:bodyPr/>
        <a:lstStyle/>
        <a:p>
          <a:endParaRPr lang="en-US"/>
        </a:p>
      </dgm:t>
    </dgm:pt>
    <dgm:pt modelId="{A43DC615-BD62-4F90-830A-E1C3FD9F88E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will allow them to operate closer to conditions of monopoly</a:t>
          </a:r>
          <a:endParaRPr lang="en-US" dirty="0"/>
        </a:p>
      </dgm:t>
    </dgm:pt>
    <dgm:pt modelId="{30D3ECCE-E983-4DD4-83FF-40669B560515}" type="parTrans" cxnId="{49654813-C846-4D08-9A6C-9F4799FC318F}">
      <dgm:prSet/>
      <dgm:spPr/>
      <dgm:t>
        <a:bodyPr/>
        <a:lstStyle/>
        <a:p>
          <a:endParaRPr lang="en-US"/>
        </a:p>
      </dgm:t>
    </dgm:pt>
    <dgm:pt modelId="{AB19C455-9753-41B4-A3C8-087918D6509F}" type="sibTrans" cxnId="{49654813-C846-4D08-9A6C-9F4799FC318F}">
      <dgm:prSet/>
      <dgm:spPr/>
      <dgm:t>
        <a:bodyPr/>
        <a:lstStyle/>
        <a:p>
          <a:endParaRPr lang="en-US"/>
        </a:p>
      </dgm:t>
    </dgm:pt>
    <dgm:pt modelId="{B2795454-524C-48F5-BE04-50BDB0850ED5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Therefore, they can charge higher prices and gain higher sales revenue</a:t>
          </a:r>
          <a:endParaRPr lang="en-US" dirty="0"/>
        </a:p>
      </dgm:t>
    </dgm:pt>
    <dgm:pt modelId="{B24DE0AA-67A6-4371-8517-DF75E521AEE0}" type="parTrans" cxnId="{E282346E-098E-4C6C-B593-F9657C9709F4}">
      <dgm:prSet/>
      <dgm:spPr/>
      <dgm:t>
        <a:bodyPr/>
        <a:lstStyle/>
        <a:p>
          <a:endParaRPr lang="en-US"/>
        </a:p>
      </dgm:t>
    </dgm:pt>
    <dgm:pt modelId="{265725A3-41EA-4F3A-8FB4-46A704BE67F6}" type="sibTrans" cxnId="{E282346E-098E-4C6C-B593-F9657C9709F4}">
      <dgm:prSet/>
      <dgm:spPr/>
      <dgm:t>
        <a:bodyPr/>
        <a:lstStyle/>
        <a:p>
          <a:endParaRPr lang="en-US"/>
        </a:p>
      </dgm:t>
    </dgm:pt>
    <dgm:pt modelId="{61CD9A07-100D-48DA-BDCE-5F6D5B068AA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would lead to profit maximisation</a:t>
          </a:r>
          <a:endParaRPr lang="en-US" dirty="0"/>
        </a:p>
      </dgm:t>
    </dgm:pt>
    <dgm:pt modelId="{5931A8C7-7BD7-4C9E-8776-463494FF42A5}" type="parTrans" cxnId="{9556F977-221C-4022-9E6E-6BE291CAD1FA}">
      <dgm:prSet/>
      <dgm:spPr/>
      <dgm:t>
        <a:bodyPr/>
        <a:lstStyle/>
        <a:p>
          <a:endParaRPr lang="en-US"/>
        </a:p>
      </dgm:t>
    </dgm:pt>
    <dgm:pt modelId="{42DF82D8-71A1-4DE5-84E6-7C4D5C9A54B6}" type="sibTrans" cxnId="{9556F977-221C-4022-9E6E-6BE291CAD1FA}">
      <dgm:prSet/>
      <dgm:spPr/>
      <dgm:t>
        <a:bodyPr/>
        <a:lstStyle/>
        <a:p>
          <a:endParaRPr lang="en-US"/>
        </a:p>
      </dgm:t>
    </dgm:pt>
    <dgm:pt modelId="{BB98CB3B-D96E-4711-9B96-EBDC1CAC1D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Firms often collude to segment the market geographically</a:t>
          </a:r>
          <a:endParaRPr lang="en-US" dirty="0"/>
        </a:p>
      </dgm:t>
    </dgm:pt>
    <dgm:pt modelId="{8DEC46A7-C8D1-4CF2-812D-181DB9EF459E}" type="parTrans" cxnId="{C63C7570-AB03-467C-AAD6-D0F9826E6708}">
      <dgm:prSet/>
      <dgm:spPr/>
      <dgm:t>
        <a:bodyPr/>
        <a:lstStyle/>
        <a:p>
          <a:endParaRPr lang="en-US"/>
        </a:p>
      </dgm:t>
    </dgm:pt>
    <dgm:pt modelId="{728AE7FB-5C15-4410-9165-B4FD68451CDD}" type="sibTrans" cxnId="{C63C7570-AB03-467C-AAD6-D0F9826E6708}">
      <dgm:prSet/>
      <dgm:spPr/>
      <dgm:t>
        <a:bodyPr/>
        <a:lstStyle/>
        <a:p>
          <a:endParaRPr lang="en-US"/>
        </a:p>
      </dgm:t>
    </dgm:pt>
    <dgm:pt modelId="{66D80645-5A26-4A6F-8202-4417C80A551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gives each firm monopoly power in their own geographical area as they agree not to compete with one another</a:t>
          </a:r>
          <a:endParaRPr lang="en-US" dirty="0"/>
        </a:p>
      </dgm:t>
    </dgm:pt>
    <dgm:pt modelId="{AE35F556-FB51-42E2-B52A-ABA4E1881751}" type="parTrans" cxnId="{5CC816F4-C09D-4936-8110-8850E2ABA237}">
      <dgm:prSet/>
      <dgm:spPr/>
      <dgm:t>
        <a:bodyPr/>
        <a:lstStyle/>
        <a:p>
          <a:endParaRPr lang="en-US"/>
        </a:p>
      </dgm:t>
    </dgm:pt>
    <dgm:pt modelId="{59DECA35-9525-41FB-87CA-70D9D4842842}" type="sibTrans" cxnId="{5CC816F4-C09D-4936-8110-8850E2ABA237}">
      <dgm:prSet/>
      <dgm:spPr/>
      <dgm:t>
        <a:bodyPr/>
        <a:lstStyle/>
        <a:p>
          <a:endParaRPr lang="en-US"/>
        </a:p>
      </dgm:t>
    </dgm:pt>
    <dgm:pt modelId="{6A2EFCCB-54A6-40C3-BAE0-44DBC10CEE75}" type="pres">
      <dgm:prSet presAssocID="{F4B17316-6D1A-4D59-8FED-0AF6D7E22BD2}" presName="root" presStyleCnt="0">
        <dgm:presLayoutVars>
          <dgm:dir/>
          <dgm:resizeHandles val="exact"/>
        </dgm:presLayoutVars>
      </dgm:prSet>
      <dgm:spPr/>
    </dgm:pt>
    <dgm:pt modelId="{97168286-96F6-4A8F-9A10-FEA9D8BD80C8}" type="pres">
      <dgm:prSet presAssocID="{418D4428-2086-4152-9CAE-EC1FC0A539AD}" presName="compNode" presStyleCnt="0"/>
      <dgm:spPr/>
    </dgm:pt>
    <dgm:pt modelId="{EFC8914C-3656-4458-AEB6-DC39A2CF8622}" type="pres">
      <dgm:prSet presAssocID="{418D4428-2086-4152-9CAE-EC1FC0A539AD}" presName="bgRect" presStyleLbl="bgShp" presStyleIdx="0" presStyleCnt="7"/>
      <dgm:spPr/>
    </dgm:pt>
    <dgm:pt modelId="{C3F72443-CE74-4FEC-81BA-A76A4B7D63B6}" type="pres">
      <dgm:prSet presAssocID="{418D4428-2086-4152-9CAE-EC1FC0A539A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E3CEE96C-4DAD-4529-AF2A-8676CDA414CC}" type="pres">
      <dgm:prSet presAssocID="{418D4428-2086-4152-9CAE-EC1FC0A539AD}" presName="spaceRect" presStyleCnt="0"/>
      <dgm:spPr/>
    </dgm:pt>
    <dgm:pt modelId="{31B6CA5A-167D-420D-98D6-FC26FAB7647C}" type="pres">
      <dgm:prSet presAssocID="{418D4428-2086-4152-9CAE-EC1FC0A539AD}" presName="parTx" presStyleLbl="revTx" presStyleIdx="0" presStyleCnt="7">
        <dgm:presLayoutVars>
          <dgm:chMax val="0"/>
          <dgm:chPref val="0"/>
        </dgm:presLayoutVars>
      </dgm:prSet>
      <dgm:spPr/>
    </dgm:pt>
    <dgm:pt modelId="{C0F7DB66-683B-44CA-9A27-74CE56A3946B}" type="pres">
      <dgm:prSet presAssocID="{60A0C475-73D6-48A5-8F55-FE7BBC78A3AC}" presName="sibTrans" presStyleCnt="0"/>
      <dgm:spPr/>
    </dgm:pt>
    <dgm:pt modelId="{56A81248-DA5C-43DB-868E-EDE0CAC293B9}" type="pres">
      <dgm:prSet presAssocID="{B0FF8879-9C8C-445A-B376-DC8FA07C66B1}" presName="compNode" presStyleCnt="0"/>
      <dgm:spPr/>
    </dgm:pt>
    <dgm:pt modelId="{B03EB75E-B9A9-47BC-BD9D-2F8B290BFF07}" type="pres">
      <dgm:prSet presAssocID="{B0FF8879-9C8C-445A-B376-DC8FA07C66B1}" presName="bgRect" presStyleLbl="bgShp" presStyleIdx="1" presStyleCnt="7"/>
      <dgm:spPr/>
    </dgm:pt>
    <dgm:pt modelId="{6834F0EF-E20A-4F83-88B9-F639BB3EBCC9}" type="pres">
      <dgm:prSet presAssocID="{B0FF8879-9C8C-445A-B376-DC8FA07C66B1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C25EFD9A-DB89-4928-B6E1-9D41FDD8C52A}" type="pres">
      <dgm:prSet presAssocID="{B0FF8879-9C8C-445A-B376-DC8FA07C66B1}" presName="spaceRect" presStyleCnt="0"/>
      <dgm:spPr/>
    </dgm:pt>
    <dgm:pt modelId="{EEB0B446-8E23-45B6-8A95-FC5FADE3864D}" type="pres">
      <dgm:prSet presAssocID="{B0FF8879-9C8C-445A-B376-DC8FA07C66B1}" presName="parTx" presStyleLbl="revTx" presStyleIdx="1" presStyleCnt="7">
        <dgm:presLayoutVars>
          <dgm:chMax val="0"/>
          <dgm:chPref val="0"/>
        </dgm:presLayoutVars>
      </dgm:prSet>
      <dgm:spPr/>
    </dgm:pt>
    <dgm:pt modelId="{7969FC20-1DF1-4918-8A4F-E465F894D932}" type="pres">
      <dgm:prSet presAssocID="{5C29EF6A-9968-48E6-983F-E61E2A6FA4A5}" presName="sibTrans" presStyleCnt="0"/>
      <dgm:spPr/>
    </dgm:pt>
    <dgm:pt modelId="{6556E4DF-D8C0-42B9-A4F8-EC135944B647}" type="pres">
      <dgm:prSet presAssocID="{A43DC615-BD62-4F90-830A-E1C3FD9F88E2}" presName="compNode" presStyleCnt="0"/>
      <dgm:spPr/>
    </dgm:pt>
    <dgm:pt modelId="{28F6267D-D2D8-4CEA-9080-67872C8C5D8F}" type="pres">
      <dgm:prSet presAssocID="{A43DC615-BD62-4F90-830A-E1C3FD9F88E2}" presName="bgRect" presStyleLbl="bgShp" presStyleIdx="2" presStyleCnt="7"/>
      <dgm:spPr/>
    </dgm:pt>
    <dgm:pt modelId="{D51A4E2B-CFCD-44EC-9213-B50454B9A475}" type="pres">
      <dgm:prSet presAssocID="{A43DC615-BD62-4F90-830A-E1C3FD9F88E2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1222CDA-9DE9-48BF-AFCF-DECB1FF212F1}" type="pres">
      <dgm:prSet presAssocID="{A43DC615-BD62-4F90-830A-E1C3FD9F88E2}" presName="spaceRect" presStyleCnt="0"/>
      <dgm:spPr/>
    </dgm:pt>
    <dgm:pt modelId="{2A71D5AF-10F7-486A-9CD5-DB0629F61065}" type="pres">
      <dgm:prSet presAssocID="{A43DC615-BD62-4F90-830A-E1C3FD9F88E2}" presName="parTx" presStyleLbl="revTx" presStyleIdx="2" presStyleCnt="7">
        <dgm:presLayoutVars>
          <dgm:chMax val="0"/>
          <dgm:chPref val="0"/>
        </dgm:presLayoutVars>
      </dgm:prSet>
      <dgm:spPr/>
    </dgm:pt>
    <dgm:pt modelId="{298F1CBE-2CFB-4373-94D5-545344194B41}" type="pres">
      <dgm:prSet presAssocID="{AB19C455-9753-41B4-A3C8-087918D6509F}" presName="sibTrans" presStyleCnt="0"/>
      <dgm:spPr/>
    </dgm:pt>
    <dgm:pt modelId="{5B64D3CE-458F-404A-93DD-0AC18A9F70FC}" type="pres">
      <dgm:prSet presAssocID="{B2795454-524C-48F5-BE04-50BDB0850ED5}" presName="compNode" presStyleCnt="0"/>
      <dgm:spPr/>
    </dgm:pt>
    <dgm:pt modelId="{EDD8E890-C502-44EC-8505-F97FABCAC090}" type="pres">
      <dgm:prSet presAssocID="{B2795454-524C-48F5-BE04-50BDB0850ED5}" presName="bgRect" presStyleLbl="bgShp" presStyleIdx="3" presStyleCnt="7"/>
      <dgm:spPr/>
    </dgm:pt>
    <dgm:pt modelId="{F1EE6B6C-55FE-4E52-A365-B2CD2CCCD54A}" type="pres">
      <dgm:prSet presAssocID="{B2795454-524C-48F5-BE04-50BDB0850ED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77E8180-38F9-489D-8EFA-66D9A7926EB2}" type="pres">
      <dgm:prSet presAssocID="{B2795454-524C-48F5-BE04-50BDB0850ED5}" presName="spaceRect" presStyleCnt="0"/>
      <dgm:spPr/>
    </dgm:pt>
    <dgm:pt modelId="{C464366E-15A5-4587-BB04-83446855058F}" type="pres">
      <dgm:prSet presAssocID="{B2795454-524C-48F5-BE04-50BDB0850ED5}" presName="parTx" presStyleLbl="revTx" presStyleIdx="3" presStyleCnt="7">
        <dgm:presLayoutVars>
          <dgm:chMax val="0"/>
          <dgm:chPref val="0"/>
        </dgm:presLayoutVars>
      </dgm:prSet>
      <dgm:spPr/>
    </dgm:pt>
    <dgm:pt modelId="{2F3601E1-252F-48B0-83B5-6D2353DF18EA}" type="pres">
      <dgm:prSet presAssocID="{265725A3-41EA-4F3A-8FB4-46A704BE67F6}" presName="sibTrans" presStyleCnt="0"/>
      <dgm:spPr/>
    </dgm:pt>
    <dgm:pt modelId="{2D793F21-268F-48B8-BFB1-02BD33D06E67}" type="pres">
      <dgm:prSet presAssocID="{61CD9A07-100D-48DA-BDCE-5F6D5B068AAD}" presName="compNode" presStyleCnt="0"/>
      <dgm:spPr/>
    </dgm:pt>
    <dgm:pt modelId="{D879003A-4DF5-4FB3-80BF-AEF0E977FA6F}" type="pres">
      <dgm:prSet presAssocID="{61CD9A07-100D-48DA-BDCE-5F6D5B068AAD}" presName="bgRect" presStyleLbl="bgShp" presStyleIdx="4" presStyleCnt="7"/>
      <dgm:spPr/>
    </dgm:pt>
    <dgm:pt modelId="{A653BD94-73F4-4AEF-B5AA-04F2F8265D95}" type="pres">
      <dgm:prSet presAssocID="{61CD9A07-100D-48DA-BDCE-5F6D5B068AA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DE048201-424D-44DF-90D1-DBCFBAF196FE}" type="pres">
      <dgm:prSet presAssocID="{61CD9A07-100D-48DA-BDCE-5F6D5B068AAD}" presName="spaceRect" presStyleCnt="0"/>
      <dgm:spPr/>
    </dgm:pt>
    <dgm:pt modelId="{88BF44CC-73D0-47B7-9B52-1C62B44F1A0B}" type="pres">
      <dgm:prSet presAssocID="{61CD9A07-100D-48DA-BDCE-5F6D5B068AAD}" presName="parTx" presStyleLbl="revTx" presStyleIdx="4" presStyleCnt="7">
        <dgm:presLayoutVars>
          <dgm:chMax val="0"/>
          <dgm:chPref val="0"/>
        </dgm:presLayoutVars>
      </dgm:prSet>
      <dgm:spPr/>
    </dgm:pt>
    <dgm:pt modelId="{E00A4A89-2436-4C00-9CA9-DE0FF95B4BE7}" type="pres">
      <dgm:prSet presAssocID="{42DF82D8-71A1-4DE5-84E6-7C4D5C9A54B6}" presName="sibTrans" presStyleCnt="0"/>
      <dgm:spPr/>
    </dgm:pt>
    <dgm:pt modelId="{61EC2722-1DE3-4C73-BA0D-F9BC160C5EA8}" type="pres">
      <dgm:prSet presAssocID="{BB98CB3B-D96E-4711-9B96-EBDC1CAC1DE1}" presName="compNode" presStyleCnt="0"/>
      <dgm:spPr/>
    </dgm:pt>
    <dgm:pt modelId="{FA00E359-BF0B-483E-B267-E605C17D70B7}" type="pres">
      <dgm:prSet presAssocID="{BB98CB3B-D96E-4711-9B96-EBDC1CAC1DE1}" presName="bgRect" presStyleLbl="bgShp" presStyleIdx="5" presStyleCnt="7"/>
      <dgm:spPr/>
    </dgm:pt>
    <dgm:pt modelId="{78E37AA9-A0FA-4B7E-98D3-C0DC3A767F92}" type="pres">
      <dgm:prSet presAssocID="{BB98CB3B-D96E-4711-9B96-EBDC1CAC1DE1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023B03BE-BF1A-408C-9442-991D24F1D575}" type="pres">
      <dgm:prSet presAssocID="{BB98CB3B-D96E-4711-9B96-EBDC1CAC1DE1}" presName="spaceRect" presStyleCnt="0"/>
      <dgm:spPr/>
    </dgm:pt>
    <dgm:pt modelId="{9FCCDE3B-78D5-4362-810B-20F99108D15B}" type="pres">
      <dgm:prSet presAssocID="{BB98CB3B-D96E-4711-9B96-EBDC1CAC1DE1}" presName="parTx" presStyleLbl="revTx" presStyleIdx="5" presStyleCnt="7">
        <dgm:presLayoutVars>
          <dgm:chMax val="0"/>
          <dgm:chPref val="0"/>
        </dgm:presLayoutVars>
      </dgm:prSet>
      <dgm:spPr/>
    </dgm:pt>
    <dgm:pt modelId="{68FB9EF4-BAAA-411D-BE6E-2885E1E7265B}" type="pres">
      <dgm:prSet presAssocID="{728AE7FB-5C15-4410-9165-B4FD68451CDD}" presName="sibTrans" presStyleCnt="0"/>
      <dgm:spPr/>
    </dgm:pt>
    <dgm:pt modelId="{F1C81DEA-F426-41EF-8DE2-4871B95DABB2}" type="pres">
      <dgm:prSet presAssocID="{66D80645-5A26-4A6F-8202-4417C80A5512}" presName="compNode" presStyleCnt="0"/>
      <dgm:spPr/>
    </dgm:pt>
    <dgm:pt modelId="{15858604-B773-4958-9160-47CCA02D4E8C}" type="pres">
      <dgm:prSet presAssocID="{66D80645-5A26-4A6F-8202-4417C80A5512}" presName="bgRect" presStyleLbl="bgShp" presStyleIdx="6" presStyleCnt="7"/>
      <dgm:spPr/>
    </dgm:pt>
    <dgm:pt modelId="{2BC3D544-83AF-4AFE-AE61-10DDCB827D3F}" type="pres">
      <dgm:prSet presAssocID="{66D80645-5A26-4A6F-8202-4417C80A551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21CF8F29-07D5-42A3-9165-B15D39B8B282}" type="pres">
      <dgm:prSet presAssocID="{66D80645-5A26-4A6F-8202-4417C80A5512}" presName="spaceRect" presStyleCnt="0"/>
      <dgm:spPr/>
    </dgm:pt>
    <dgm:pt modelId="{31A069DE-4106-4413-8CFB-6ADAA1D5D999}" type="pres">
      <dgm:prSet presAssocID="{66D80645-5A26-4A6F-8202-4417C80A551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66356104-96F9-4AF7-B10C-ED7EBCC98046}" type="presOf" srcId="{F4B17316-6D1A-4D59-8FED-0AF6D7E22BD2}" destId="{6A2EFCCB-54A6-40C3-BAE0-44DBC10CEE75}" srcOrd="0" destOrd="0" presId="urn:microsoft.com/office/officeart/2018/2/layout/IconVerticalSolidList"/>
    <dgm:cxn modelId="{7B720B13-8650-426D-8009-C2C5AA8CDD10}" type="presOf" srcId="{A43DC615-BD62-4F90-830A-E1C3FD9F88E2}" destId="{2A71D5AF-10F7-486A-9CD5-DB0629F61065}" srcOrd="0" destOrd="0" presId="urn:microsoft.com/office/officeart/2018/2/layout/IconVerticalSolidList"/>
    <dgm:cxn modelId="{49654813-C846-4D08-9A6C-9F4799FC318F}" srcId="{F4B17316-6D1A-4D59-8FED-0AF6D7E22BD2}" destId="{A43DC615-BD62-4F90-830A-E1C3FD9F88E2}" srcOrd="2" destOrd="0" parTransId="{30D3ECCE-E983-4DD4-83FF-40669B560515}" sibTransId="{AB19C455-9753-41B4-A3C8-087918D6509F}"/>
    <dgm:cxn modelId="{01E9535C-C5A3-450C-9754-04B6A2527EF2}" type="presOf" srcId="{66D80645-5A26-4A6F-8202-4417C80A5512}" destId="{31A069DE-4106-4413-8CFB-6ADAA1D5D999}" srcOrd="0" destOrd="0" presId="urn:microsoft.com/office/officeart/2018/2/layout/IconVerticalSolidList"/>
    <dgm:cxn modelId="{5F04DB47-BCE3-4915-AA74-E3152FBE1CAA}" type="presOf" srcId="{B2795454-524C-48F5-BE04-50BDB0850ED5}" destId="{C464366E-15A5-4587-BB04-83446855058F}" srcOrd="0" destOrd="0" presId="urn:microsoft.com/office/officeart/2018/2/layout/IconVerticalSolidList"/>
    <dgm:cxn modelId="{E282346E-098E-4C6C-B593-F9657C9709F4}" srcId="{F4B17316-6D1A-4D59-8FED-0AF6D7E22BD2}" destId="{B2795454-524C-48F5-BE04-50BDB0850ED5}" srcOrd="3" destOrd="0" parTransId="{B24DE0AA-67A6-4371-8517-DF75E521AEE0}" sibTransId="{265725A3-41EA-4F3A-8FB4-46A704BE67F6}"/>
    <dgm:cxn modelId="{C63C7570-AB03-467C-AAD6-D0F9826E6708}" srcId="{F4B17316-6D1A-4D59-8FED-0AF6D7E22BD2}" destId="{BB98CB3B-D96E-4711-9B96-EBDC1CAC1DE1}" srcOrd="5" destOrd="0" parTransId="{8DEC46A7-C8D1-4CF2-812D-181DB9EF459E}" sibTransId="{728AE7FB-5C15-4410-9165-B4FD68451CDD}"/>
    <dgm:cxn modelId="{A606CC51-F19D-4C2C-BD50-0053D5D88F72}" type="presOf" srcId="{61CD9A07-100D-48DA-BDCE-5F6D5B068AAD}" destId="{88BF44CC-73D0-47B7-9B52-1C62B44F1A0B}" srcOrd="0" destOrd="0" presId="urn:microsoft.com/office/officeart/2018/2/layout/IconVerticalSolidList"/>
    <dgm:cxn modelId="{9556F977-221C-4022-9E6E-6BE291CAD1FA}" srcId="{F4B17316-6D1A-4D59-8FED-0AF6D7E22BD2}" destId="{61CD9A07-100D-48DA-BDCE-5F6D5B068AAD}" srcOrd="4" destOrd="0" parTransId="{5931A8C7-7BD7-4C9E-8776-463494FF42A5}" sibTransId="{42DF82D8-71A1-4DE5-84E6-7C4D5C9A54B6}"/>
    <dgm:cxn modelId="{2FD0EE90-5FC3-464F-8928-1528C12C4D3A}" srcId="{F4B17316-6D1A-4D59-8FED-0AF6D7E22BD2}" destId="{418D4428-2086-4152-9CAE-EC1FC0A539AD}" srcOrd="0" destOrd="0" parTransId="{E5134D43-0B57-499D-89BC-06007B353538}" sibTransId="{60A0C475-73D6-48A5-8F55-FE7BBC78A3AC}"/>
    <dgm:cxn modelId="{04A4B2B2-F7B8-4AA7-B8C1-F4DF97B23E81}" type="presOf" srcId="{418D4428-2086-4152-9CAE-EC1FC0A539AD}" destId="{31B6CA5A-167D-420D-98D6-FC26FAB7647C}" srcOrd="0" destOrd="0" presId="urn:microsoft.com/office/officeart/2018/2/layout/IconVerticalSolidList"/>
    <dgm:cxn modelId="{FB4260D0-394C-470C-933C-5F1584A0FA52}" type="presOf" srcId="{B0FF8879-9C8C-445A-B376-DC8FA07C66B1}" destId="{EEB0B446-8E23-45B6-8A95-FC5FADE3864D}" srcOrd="0" destOrd="0" presId="urn:microsoft.com/office/officeart/2018/2/layout/IconVerticalSolidList"/>
    <dgm:cxn modelId="{202DD0EC-C2CF-434F-A37B-A8A549A4CDDF}" type="presOf" srcId="{BB98CB3B-D96E-4711-9B96-EBDC1CAC1DE1}" destId="{9FCCDE3B-78D5-4362-810B-20F99108D15B}" srcOrd="0" destOrd="0" presId="urn:microsoft.com/office/officeart/2018/2/layout/IconVerticalSolidList"/>
    <dgm:cxn modelId="{5CC816F4-C09D-4936-8110-8850E2ABA237}" srcId="{F4B17316-6D1A-4D59-8FED-0AF6D7E22BD2}" destId="{66D80645-5A26-4A6F-8202-4417C80A5512}" srcOrd="6" destOrd="0" parTransId="{AE35F556-FB51-42E2-B52A-ABA4E1881751}" sibTransId="{59DECA35-9525-41FB-87CA-70D9D4842842}"/>
    <dgm:cxn modelId="{F90829FF-ACF9-4603-870D-02B0F6189760}" srcId="{F4B17316-6D1A-4D59-8FED-0AF6D7E22BD2}" destId="{B0FF8879-9C8C-445A-B376-DC8FA07C66B1}" srcOrd="1" destOrd="0" parTransId="{E4B3E410-35F9-4C45-94F5-51DD0294A420}" sibTransId="{5C29EF6A-9968-48E6-983F-E61E2A6FA4A5}"/>
    <dgm:cxn modelId="{BA1C3C5D-F80A-4126-9FBB-707A9CD355F4}" type="presParOf" srcId="{6A2EFCCB-54A6-40C3-BAE0-44DBC10CEE75}" destId="{97168286-96F6-4A8F-9A10-FEA9D8BD80C8}" srcOrd="0" destOrd="0" presId="urn:microsoft.com/office/officeart/2018/2/layout/IconVerticalSolidList"/>
    <dgm:cxn modelId="{63A3DA75-47D3-4849-8E41-B7D69401DD75}" type="presParOf" srcId="{97168286-96F6-4A8F-9A10-FEA9D8BD80C8}" destId="{EFC8914C-3656-4458-AEB6-DC39A2CF8622}" srcOrd="0" destOrd="0" presId="urn:microsoft.com/office/officeart/2018/2/layout/IconVerticalSolidList"/>
    <dgm:cxn modelId="{1906E466-6623-47FE-8A3B-D8B684C7FAE1}" type="presParOf" srcId="{97168286-96F6-4A8F-9A10-FEA9D8BD80C8}" destId="{C3F72443-CE74-4FEC-81BA-A76A4B7D63B6}" srcOrd="1" destOrd="0" presId="urn:microsoft.com/office/officeart/2018/2/layout/IconVerticalSolidList"/>
    <dgm:cxn modelId="{CB38F283-70A0-4714-A92D-9956112DE23A}" type="presParOf" srcId="{97168286-96F6-4A8F-9A10-FEA9D8BD80C8}" destId="{E3CEE96C-4DAD-4529-AF2A-8676CDA414CC}" srcOrd="2" destOrd="0" presId="urn:microsoft.com/office/officeart/2018/2/layout/IconVerticalSolidList"/>
    <dgm:cxn modelId="{9D5DB907-6C51-4E37-A5EB-F6A1C6012EAF}" type="presParOf" srcId="{97168286-96F6-4A8F-9A10-FEA9D8BD80C8}" destId="{31B6CA5A-167D-420D-98D6-FC26FAB7647C}" srcOrd="3" destOrd="0" presId="urn:microsoft.com/office/officeart/2018/2/layout/IconVerticalSolidList"/>
    <dgm:cxn modelId="{25269F25-77CA-4A87-8F71-393C98CFEEA0}" type="presParOf" srcId="{6A2EFCCB-54A6-40C3-BAE0-44DBC10CEE75}" destId="{C0F7DB66-683B-44CA-9A27-74CE56A3946B}" srcOrd="1" destOrd="0" presId="urn:microsoft.com/office/officeart/2018/2/layout/IconVerticalSolidList"/>
    <dgm:cxn modelId="{9C8CC0C6-1E31-4BA0-9768-236F332718CE}" type="presParOf" srcId="{6A2EFCCB-54A6-40C3-BAE0-44DBC10CEE75}" destId="{56A81248-DA5C-43DB-868E-EDE0CAC293B9}" srcOrd="2" destOrd="0" presId="urn:microsoft.com/office/officeart/2018/2/layout/IconVerticalSolidList"/>
    <dgm:cxn modelId="{D466DA26-4E74-4652-866F-7FF9F5E3C5AB}" type="presParOf" srcId="{56A81248-DA5C-43DB-868E-EDE0CAC293B9}" destId="{B03EB75E-B9A9-47BC-BD9D-2F8B290BFF07}" srcOrd="0" destOrd="0" presId="urn:microsoft.com/office/officeart/2018/2/layout/IconVerticalSolidList"/>
    <dgm:cxn modelId="{6A4CE12B-3207-4A30-9396-C494264E44F1}" type="presParOf" srcId="{56A81248-DA5C-43DB-868E-EDE0CAC293B9}" destId="{6834F0EF-E20A-4F83-88B9-F639BB3EBCC9}" srcOrd="1" destOrd="0" presId="urn:microsoft.com/office/officeart/2018/2/layout/IconVerticalSolidList"/>
    <dgm:cxn modelId="{53B8DDD2-BD57-4BB7-A80E-21089CADCFF2}" type="presParOf" srcId="{56A81248-DA5C-43DB-868E-EDE0CAC293B9}" destId="{C25EFD9A-DB89-4928-B6E1-9D41FDD8C52A}" srcOrd="2" destOrd="0" presId="urn:microsoft.com/office/officeart/2018/2/layout/IconVerticalSolidList"/>
    <dgm:cxn modelId="{A1D68914-795D-457B-8E9D-41B1DF6B8BED}" type="presParOf" srcId="{56A81248-DA5C-43DB-868E-EDE0CAC293B9}" destId="{EEB0B446-8E23-45B6-8A95-FC5FADE3864D}" srcOrd="3" destOrd="0" presId="urn:microsoft.com/office/officeart/2018/2/layout/IconVerticalSolidList"/>
    <dgm:cxn modelId="{D350B289-B4DC-4135-8CBC-2BFAF7054EF9}" type="presParOf" srcId="{6A2EFCCB-54A6-40C3-BAE0-44DBC10CEE75}" destId="{7969FC20-1DF1-4918-8A4F-E465F894D932}" srcOrd="3" destOrd="0" presId="urn:microsoft.com/office/officeart/2018/2/layout/IconVerticalSolidList"/>
    <dgm:cxn modelId="{BEE2BC74-491D-42A8-BE12-7672A27C06E1}" type="presParOf" srcId="{6A2EFCCB-54A6-40C3-BAE0-44DBC10CEE75}" destId="{6556E4DF-D8C0-42B9-A4F8-EC135944B647}" srcOrd="4" destOrd="0" presId="urn:microsoft.com/office/officeart/2018/2/layout/IconVerticalSolidList"/>
    <dgm:cxn modelId="{D47668A3-F5E2-47FF-B0FC-C647DDE94433}" type="presParOf" srcId="{6556E4DF-D8C0-42B9-A4F8-EC135944B647}" destId="{28F6267D-D2D8-4CEA-9080-67872C8C5D8F}" srcOrd="0" destOrd="0" presId="urn:microsoft.com/office/officeart/2018/2/layout/IconVerticalSolidList"/>
    <dgm:cxn modelId="{1A6FE19B-D626-418C-BC1D-971A118EC516}" type="presParOf" srcId="{6556E4DF-D8C0-42B9-A4F8-EC135944B647}" destId="{D51A4E2B-CFCD-44EC-9213-B50454B9A475}" srcOrd="1" destOrd="0" presId="urn:microsoft.com/office/officeart/2018/2/layout/IconVerticalSolidList"/>
    <dgm:cxn modelId="{B8086823-0E26-443D-8C08-93B4F048351B}" type="presParOf" srcId="{6556E4DF-D8C0-42B9-A4F8-EC135944B647}" destId="{A1222CDA-9DE9-48BF-AFCF-DECB1FF212F1}" srcOrd="2" destOrd="0" presId="urn:microsoft.com/office/officeart/2018/2/layout/IconVerticalSolidList"/>
    <dgm:cxn modelId="{A5FD19D4-AE61-4A56-980A-9893302B5C55}" type="presParOf" srcId="{6556E4DF-D8C0-42B9-A4F8-EC135944B647}" destId="{2A71D5AF-10F7-486A-9CD5-DB0629F61065}" srcOrd="3" destOrd="0" presId="urn:microsoft.com/office/officeart/2018/2/layout/IconVerticalSolidList"/>
    <dgm:cxn modelId="{B2F6CAC2-2724-4CC2-A637-97C2022D0DD7}" type="presParOf" srcId="{6A2EFCCB-54A6-40C3-BAE0-44DBC10CEE75}" destId="{298F1CBE-2CFB-4373-94D5-545344194B41}" srcOrd="5" destOrd="0" presId="urn:microsoft.com/office/officeart/2018/2/layout/IconVerticalSolidList"/>
    <dgm:cxn modelId="{6D382994-3B74-4C72-AE92-B4B84831D6F8}" type="presParOf" srcId="{6A2EFCCB-54A6-40C3-BAE0-44DBC10CEE75}" destId="{5B64D3CE-458F-404A-93DD-0AC18A9F70FC}" srcOrd="6" destOrd="0" presId="urn:microsoft.com/office/officeart/2018/2/layout/IconVerticalSolidList"/>
    <dgm:cxn modelId="{549E6D35-E252-4DA7-A332-57BE0F3BDC51}" type="presParOf" srcId="{5B64D3CE-458F-404A-93DD-0AC18A9F70FC}" destId="{EDD8E890-C502-44EC-8505-F97FABCAC090}" srcOrd="0" destOrd="0" presId="urn:microsoft.com/office/officeart/2018/2/layout/IconVerticalSolidList"/>
    <dgm:cxn modelId="{914DABED-157B-43E2-983F-0BF4668544E5}" type="presParOf" srcId="{5B64D3CE-458F-404A-93DD-0AC18A9F70FC}" destId="{F1EE6B6C-55FE-4E52-A365-B2CD2CCCD54A}" srcOrd="1" destOrd="0" presId="urn:microsoft.com/office/officeart/2018/2/layout/IconVerticalSolidList"/>
    <dgm:cxn modelId="{9524B344-A193-4680-95B7-CD502EFA2C68}" type="presParOf" srcId="{5B64D3CE-458F-404A-93DD-0AC18A9F70FC}" destId="{577E8180-38F9-489D-8EFA-66D9A7926EB2}" srcOrd="2" destOrd="0" presId="urn:microsoft.com/office/officeart/2018/2/layout/IconVerticalSolidList"/>
    <dgm:cxn modelId="{B77EC4F8-42BF-4597-9BD1-4848296FDECE}" type="presParOf" srcId="{5B64D3CE-458F-404A-93DD-0AC18A9F70FC}" destId="{C464366E-15A5-4587-BB04-83446855058F}" srcOrd="3" destOrd="0" presId="urn:microsoft.com/office/officeart/2018/2/layout/IconVerticalSolidList"/>
    <dgm:cxn modelId="{98BC33F3-EB7E-4BC2-AD2A-547CBA2468EE}" type="presParOf" srcId="{6A2EFCCB-54A6-40C3-BAE0-44DBC10CEE75}" destId="{2F3601E1-252F-48B0-83B5-6D2353DF18EA}" srcOrd="7" destOrd="0" presId="urn:microsoft.com/office/officeart/2018/2/layout/IconVerticalSolidList"/>
    <dgm:cxn modelId="{2F3BEAA6-D529-4B93-9B79-6A7AD45950F1}" type="presParOf" srcId="{6A2EFCCB-54A6-40C3-BAE0-44DBC10CEE75}" destId="{2D793F21-268F-48B8-BFB1-02BD33D06E67}" srcOrd="8" destOrd="0" presId="urn:microsoft.com/office/officeart/2018/2/layout/IconVerticalSolidList"/>
    <dgm:cxn modelId="{BED3D671-DC0A-46FC-946D-A935D1AE6134}" type="presParOf" srcId="{2D793F21-268F-48B8-BFB1-02BD33D06E67}" destId="{D879003A-4DF5-4FB3-80BF-AEF0E977FA6F}" srcOrd="0" destOrd="0" presId="urn:microsoft.com/office/officeart/2018/2/layout/IconVerticalSolidList"/>
    <dgm:cxn modelId="{FC69CE62-9E1C-442B-9DB8-96CA32862F5C}" type="presParOf" srcId="{2D793F21-268F-48B8-BFB1-02BD33D06E67}" destId="{A653BD94-73F4-4AEF-B5AA-04F2F8265D95}" srcOrd="1" destOrd="0" presId="urn:microsoft.com/office/officeart/2018/2/layout/IconVerticalSolidList"/>
    <dgm:cxn modelId="{FD6E1F47-BD31-44A0-B993-C32C3E07DCD9}" type="presParOf" srcId="{2D793F21-268F-48B8-BFB1-02BD33D06E67}" destId="{DE048201-424D-44DF-90D1-DBCFBAF196FE}" srcOrd="2" destOrd="0" presId="urn:microsoft.com/office/officeart/2018/2/layout/IconVerticalSolidList"/>
    <dgm:cxn modelId="{227C93D6-E544-41BF-8755-A74AD38E81AC}" type="presParOf" srcId="{2D793F21-268F-48B8-BFB1-02BD33D06E67}" destId="{88BF44CC-73D0-47B7-9B52-1C62B44F1A0B}" srcOrd="3" destOrd="0" presId="urn:microsoft.com/office/officeart/2018/2/layout/IconVerticalSolidList"/>
    <dgm:cxn modelId="{D1EEDDB4-336D-4A06-A175-8CBC4D0F24C9}" type="presParOf" srcId="{6A2EFCCB-54A6-40C3-BAE0-44DBC10CEE75}" destId="{E00A4A89-2436-4C00-9CA9-DE0FF95B4BE7}" srcOrd="9" destOrd="0" presId="urn:microsoft.com/office/officeart/2018/2/layout/IconVerticalSolidList"/>
    <dgm:cxn modelId="{0FED56E4-92FA-4484-95AD-EA36F6690722}" type="presParOf" srcId="{6A2EFCCB-54A6-40C3-BAE0-44DBC10CEE75}" destId="{61EC2722-1DE3-4C73-BA0D-F9BC160C5EA8}" srcOrd="10" destOrd="0" presId="urn:microsoft.com/office/officeart/2018/2/layout/IconVerticalSolidList"/>
    <dgm:cxn modelId="{D2DB065C-A34B-44E6-8124-8F52DC8A30A7}" type="presParOf" srcId="{61EC2722-1DE3-4C73-BA0D-F9BC160C5EA8}" destId="{FA00E359-BF0B-483E-B267-E605C17D70B7}" srcOrd="0" destOrd="0" presId="urn:microsoft.com/office/officeart/2018/2/layout/IconVerticalSolidList"/>
    <dgm:cxn modelId="{DBCB10C3-C64C-45CE-9369-8FA51F181C87}" type="presParOf" srcId="{61EC2722-1DE3-4C73-BA0D-F9BC160C5EA8}" destId="{78E37AA9-A0FA-4B7E-98D3-C0DC3A767F92}" srcOrd="1" destOrd="0" presId="urn:microsoft.com/office/officeart/2018/2/layout/IconVerticalSolidList"/>
    <dgm:cxn modelId="{C471AAAA-6E91-4857-B128-57223A774367}" type="presParOf" srcId="{61EC2722-1DE3-4C73-BA0D-F9BC160C5EA8}" destId="{023B03BE-BF1A-408C-9442-991D24F1D575}" srcOrd="2" destOrd="0" presId="urn:microsoft.com/office/officeart/2018/2/layout/IconVerticalSolidList"/>
    <dgm:cxn modelId="{35E968E8-BA80-4400-8E21-3E3255722A0F}" type="presParOf" srcId="{61EC2722-1DE3-4C73-BA0D-F9BC160C5EA8}" destId="{9FCCDE3B-78D5-4362-810B-20F99108D15B}" srcOrd="3" destOrd="0" presId="urn:microsoft.com/office/officeart/2018/2/layout/IconVerticalSolidList"/>
    <dgm:cxn modelId="{25C91C13-0656-4580-BF54-8128FFF471CE}" type="presParOf" srcId="{6A2EFCCB-54A6-40C3-BAE0-44DBC10CEE75}" destId="{68FB9EF4-BAAA-411D-BE6E-2885E1E7265B}" srcOrd="11" destOrd="0" presId="urn:microsoft.com/office/officeart/2018/2/layout/IconVerticalSolidList"/>
    <dgm:cxn modelId="{00010B7B-7F0D-4246-BEA0-BA7DE4E2A964}" type="presParOf" srcId="{6A2EFCCB-54A6-40C3-BAE0-44DBC10CEE75}" destId="{F1C81DEA-F426-41EF-8DE2-4871B95DABB2}" srcOrd="12" destOrd="0" presId="urn:microsoft.com/office/officeart/2018/2/layout/IconVerticalSolidList"/>
    <dgm:cxn modelId="{FB347E62-205C-4145-99B3-C4E753C8B8AA}" type="presParOf" srcId="{F1C81DEA-F426-41EF-8DE2-4871B95DABB2}" destId="{15858604-B773-4958-9160-47CCA02D4E8C}" srcOrd="0" destOrd="0" presId="urn:microsoft.com/office/officeart/2018/2/layout/IconVerticalSolidList"/>
    <dgm:cxn modelId="{60E9D383-71D0-4278-B0A7-A827A3A950A8}" type="presParOf" srcId="{F1C81DEA-F426-41EF-8DE2-4871B95DABB2}" destId="{2BC3D544-83AF-4AFE-AE61-10DDCB827D3F}" srcOrd="1" destOrd="0" presId="urn:microsoft.com/office/officeart/2018/2/layout/IconVerticalSolidList"/>
    <dgm:cxn modelId="{7207EF1F-C0AF-4D0C-A2DD-25814DA9ED42}" type="presParOf" srcId="{F1C81DEA-F426-41EF-8DE2-4871B95DABB2}" destId="{21CF8F29-07D5-42A3-9165-B15D39B8B282}" srcOrd="2" destOrd="0" presId="urn:microsoft.com/office/officeart/2018/2/layout/IconVerticalSolidList"/>
    <dgm:cxn modelId="{AEF3657F-6D64-440D-B46F-7F7302A47AAC}" type="presParOf" srcId="{F1C81DEA-F426-41EF-8DE2-4871B95DABB2}" destId="{31A069DE-4106-4413-8CFB-6ADAA1D5D99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A175A7-F2F9-471A-96D5-C31D784596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5CBC0E5-E5EA-4047-A048-24F9AEEBD87E}">
      <dgm:prSet/>
      <dgm:spPr/>
      <dgm:t>
        <a:bodyPr/>
        <a:lstStyle/>
        <a:p>
          <a:r>
            <a:rPr lang="en-GB"/>
            <a:t>Task 1: What does each curve mean?</a:t>
          </a:r>
          <a:endParaRPr lang="en-US"/>
        </a:p>
      </dgm:t>
    </dgm:pt>
    <dgm:pt modelId="{6DD0F791-7D26-42FD-987B-3A65501495EF}" type="parTrans" cxnId="{41697B61-DE62-4E07-8FFB-0CA81434A285}">
      <dgm:prSet/>
      <dgm:spPr/>
      <dgm:t>
        <a:bodyPr/>
        <a:lstStyle/>
        <a:p>
          <a:endParaRPr lang="en-US"/>
        </a:p>
      </dgm:t>
    </dgm:pt>
    <dgm:pt modelId="{AD996E57-E33D-4A96-A59E-208BD0651B4F}" type="sibTrans" cxnId="{41697B61-DE62-4E07-8FFB-0CA81434A285}">
      <dgm:prSet/>
      <dgm:spPr/>
      <dgm:t>
        <a:bodyPr/>
        <a:lstStyle/>
        <a:p>
          <a:endParaRPr lang="en-US"/>
        </a:p>
      </dgm:t>
    </dgm:pt>
    <dgm:pt modelId="{0009DF77-0530-4E7C-9B6E-D54F4CF49D59}">
      <dgm:prSet/>
      <dgm:spPr/>
      <dgm:t>
        <a:bodyPr/>
        <a:lstStyle/>
        <a:p>
          <a:r>
            <a:rPr lang="en-GB"/>
            <a:t>Task 2: Explain the diagram.</a:t>
          </a:r>
          <a:endParaRPr lang="en-US"/>
        </a:p>
      </dgm:t>
    </dgm:pt>
    <dgm:pt modelId="{F804CE40-E4E4-4737-8CF8-6941DBA1AA2F}" type="parTrans" cxnId="{40F4EB49-A053-4877-BC52-F232421247C3}">
      <dgm:prSet/>
      <dgm:spPr/>
      <dgm:t>
        <a:bodyPr/>
        <a:lstStyle/>
        <a:p>
          <a:endParaRPr lang="en-US"/>
        </a:p>
      </dgm:t>
    </dgm:pt>
    <dgm:pt modelId="{544B8AB8-FB1A-403D-A548-656AA62100D6}" type="sibTrans" cxnId="{40F4EB49-A053-4877-BC52-F232421247C3}">
      <dgm:prSet/>
      <dgm:spPr/>
      <dgm:t>
        <a:bodyPr/>
        <a:lstStyle/>
        <a:p>
          <a:endParaRPr lang="en-US"/>
        </a:p>
      </dgm:t>
    </dgm:pt>
    <dgm:pt modelId="{862E1000-D0DB-441B-AA48-68B96CD4E588}">
      <dgm:prSet/>
      <dgm:spPr/>
      <dgm:t>
        <a:bodyPr/>
        <a:lstStyle/>
        <a:p>
          <a:r>
            <a:rPr lang="en-GB"/>
            <a:t>Task 3: Walk through steps to why the diagram looks like it does?</a:t>
          </a:r>
          <a:endParaRPr lang="en-US"/>
        </a:p>
      </dgm:t>
    </dgm:pt>
    <dgm:pt modelId="{FAA6A26A-84A1-48CD-BA6E-672ACFD41644}" type="parTrans" cxnId="{BE4D83CA-054D-4F69-8334-9E555BEBCA52}">
      <dgm:prSet/>
      <dgm:spPr/>
      <dgm:t>
        <a:bodyPr/>
        <a:lstStyle/>
        <a:p>
          <a:endParaRPr lang="en-US"/>
        </a:p>
      </dgm:t>
    </dgm:pt>
    <dgm:pt modelId="{A2E3ACA6-5ADF-4741-9AA3-C10399E52DDE}" type="sibTrans" cxnId="{BE4D83CA-054D-4F69-8334-9E555BEBCA52}">
      <dgm:prSet/>
      <dgm:spPr/>
      <dgm:t>
        <a:bodyPr/>
        <a:lstStyle/>
        <a:p>
          <a:endParaRPr lang="en-US"/>
        </a:p>
      </dgm:t>
    </dgm:pt>
    <dgm:pt modelId="{146519D1-4DD0-4965-B294-B24D143A57EB}" type="pres">
      <dgm:prSet presAssocID="{88A175A7-F2F9-471A-96D5-C31D78459670}" presName="root" presStyleCnt="0">
        <dgm:presLayoutVars>
          <dgm:dir/>
          <dgm:resizeHandles val="exact"/>
        </dgm:presLayoutVars>
      </dgm:prSet>
      <dgm:spPr/>
    </dgm:pt>
    <dgm:pt modelId="{9BDABBAB-9118-4166-B12F-7FDAA6310CE4}" type="pres">
      <dgm:prSet presAssocID="{C5CBC0E5-E5EA-4047-A048-24F9AEEBD87E}" presName="compNode" presStyleCnt="0"/>
      <dgm:spPr/>
    </dgm:pt>
    <dgm:pt modelId="{38217881-D4A9-4BA0-BA7A-D95021985B5B}" type="pres">
      <dgm:prSet presAssocID="{C5CBC0E5-E5EA-4047-A048-24F9AEEBD87E}" presName="bgRect" presStyleLbl="bgShp" presStyleIdx="0" presStyleCnt="3"/>
      <dgm:spPr/>
    </dgm:pt>
    <dgm:pt modelId="{E060FC06-BF15-465F-A5F4-B69C2CA6E3E2}" type="pres">
      <dgm:prSet presAssocID="{C5CBC0E5-E5EA-4047-A048-24F9AEEBD87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wing Compass"/>
        </a:ext>
      </dgm:extLst>
    </dgm:pt>
    <dgm:pt modelId="{1DCC2F39-BFD1-4F47-8620-22433BB13AC9}" type="pres">
      <dgm:prSet presAssocID="{C5CBC0E5-E5EA-4047-A048-24F9AEEBD87E}" presName="spaceRect" presStyleCnt="0"/>
      <dgm:spPr/>
    </dgm:pt>
    <dgm:pt modelId="{A3415B02-8B3E-43BB-9A17-1BC6EA0C5F0E}" type="pres">
      <dgm:prSet presAssocID="{C5CBC0E5-E5EA-4047-A048-24F9AEEBD87E}" presName="parTx" presStyleLbl="revTx" presStyleIdx="0" presStyleCnt="3">
        <dgm:presLayoutVars>
          <dgm:chMax val="0"/>
          <dgm:chPref val="0"/>
        </dgm:presLayoutVars>
      </dgm:prSet>
      <dgm:spPr/>
    </dgm:pt>
    <dgm:pt modelId="{080C5FFF-05BE-4026-BEEB-06B1FBFEE3A3}" type="pres">
      <dgm:prSet presAssocID="{AD996E57-E33D-4A96-A59E-208BD0651B4F}" presName="sibTrans" presStyleCnt="0"/>
      <dgm:spPr/>
    </dgm:pt>
    <dgm:pt modelId="{C4383403-B971-4137-89D8-5CAE9D933885}" type="pres">
      <dgm:prSet presAssocID="{0009DF77-0530-4E7C-9B6E-D54F4CF49D59}" presName="compNode" presStyleCnt="0"/>
      <dgm:spPr/>
    </dgm:pt>
    <dgm:pt modelId="{DE2F8821-5AA4-46E8-A487-228A8EC8D198}" type="pres">
      <dgm:prSet presAssocID="{0009DF77-0530-4E7C-9B6E-D54F4CF49D59}" presName="bgRect" presStyleLbl="bgShp" presStyleIdx="1" presStyleCnt="3"/>
      <dgm:spPr/>
    </dgm:pt>
    <dgm:pt modelId="{E96B5887-265F-4C0F-855A-3EF30687EC6D}" type="pres">
      <dgm:prSet presAssocID="{0009DF77-0530-4E7C-9B6E-D54F4CF49D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0D51625-E3FB-4024-A5E2-34660EE6634B}" type="pres">
      <dgm:prSet presAssocID="{0009DF77-0530-4E7C-9B6E-D54F4CF49D59}" presName="spaceRect" presStyleCnt="0"/>
      <dgm:spPr/>
    </dgm:pt>
    <dgm:pt modelId="{BA25A521-C8FB-4B7C-9E0F-93FADA218618}" type="pres">
      <dgm:prSet presAssocID="{0009DF77-0530-4E7C-9B6E-D54F4CF49D59}" presName="parTx" presStyleLbl="revTx" presStyleIdx="1" presStyleCnt="3">
        <dgm:presLayoutVars>
          <dgm:chMax val="0"/>
          <dgm:chPref val="0"/>
        </dgm:presLayoutVars>
      </dgm:prSet>
      <dgm:spPr/>
    </dgm:pt>
    <dgm:pt modelId="{29AD8A35-3FBD-42C4-B9D3-CF5545FC005A}" type="pres">
      <dgm:prSet presAssocID="{544B8AB8-FB1A-403D-A548-656AA62100D6}" presName="sibTrans" presStyleCnt="0"/>
      <dgm:spPr/>
    </dgm:pt>
    <dgm:pt modelId="{9A86AB81-4DCF-4D48-B2BE-9B010E0FA8DB}" type="pres">
      <dgm:prSet presAssocID="{862E1000-D0DB-441B-AA48-68B96CD4E588}" presName="compNode" presStyleCnt="0"/>
      <dgm:spPr/>
    </dgm:pt>
    <dgm:pt modelId="{B6923BDA-0BAB-4B94-AE3E-84C4453414FA}" type="pres">
      <dgm:prSet presAssocID="{862E1000-D0DB-441B-AA48-68B96CD4E588}" presName="bgRect" presStyleLbl="bgShp" presStyleIdx="2" presStyleCnt="3"/>
      <dgm:spPr/>
    </dgm:pt>
    <dgm:pt modelId="{DB33751D-BE81-46DF-BCC9-A203794CFAAF}" type="pres">
      <dgm:prSet presAssocID="{862E1000-D0DB-441B-AA48-68B96CD4E58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FB444A41-86CA-425F-BFFC-14BB7E5B54E2}" type="pres">
      <dgm:prSet presAssocID="{862E1000-D0DB-441B-AA48-68B96CD4E588}" presName="spaceRect" presStyleCnt="0"/>
      <dgm:spPr/>
    </dgm:pt>
    <dgm:pt modelId="{0CA29966-D92B-4E05-AB46-935D360BDCB5}" type="pres">
      <dgm:prSet presAssocID="{862E1000-D0DB-441B-AA48-68B96CD4E58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09C0FE5D-0282-4E6C-B2BF-7C801979A866}" type="presOf" srcId="{C5CBC0E5-E5EA-4047-A048-24F9AEEBD87E}" destId="{A3415B02-8B3E-43BB-9A17-1BC6EA0C5F0E}" srcOrd="0" destOrd="0" presId="urn:microsoft.com/office/officeart/2018/2/layout/IconVerticalSolidList"/>
    <dgm:cxn modelId="{41697B61-DE62-4E07-8FFB-0CA81434A285}" srcId="{88A175A7-F2F9-471A-96D5-C31D78459670}" destId="{C5CBC0E5-E5EA-4047-A048-24F9AEEBD87E}" srcOrd="0" destOrd="0" parTransId="{6DD0F791-7D26-42FD-987B-3A65501495EF}" sibTransId="{AD996E57-E33D-4A96-A59E-208BD0651B4F}"/>
    <dgm:cxn modelId="{BFB5F561-1CE4-494C-B600-9BD364D75F45}" type="presOf" srcId="{0009DF77-0530-4E7C-9B6E-D54F4CF49D59}" destId="{BA25A521-C8FB-4B7C-9E0F-93FADA218618}" srcOrd="0" destOrd="0" presId="urn:microsoft.com/office/officeart/2018/2/layout/IconVerticalSolidList"/>
    <dgm:cxn modelId="{40F4EB49-A053-4877-BC52-F232421247C3}" srcId="{88A175A7-F2F9-471A-96D5-C31D78459670}" destId="{0009DF77-0530-4E7C-9B6E-D54F4CF49D59}" srcOrd="1" destOrd="0" parTransId="{F804CE40-E4E4-4737-8CF8-6941DBA1AA2F}" sibTransId="{544B8AB8-FB1A-403D-A548-656AA62100D6}"/>
    <dgm:cxn modelId="{C1AA19B9-DB47-44B9-B8FC-025E2AE0B3B8}" type="presOf" srcId="{88A175A7-F2F9-471A-96D5-C31D78459670}" destId="{146519D1-4DD0-4965-B294-B24D143A57EB}" srcOrd="0" destOrd="0" presId="urn:microsoft.com/office/officeart/2018/2/layout/IconVerticalSolidList"/>
    <dgm:cxn modelId="{BE4D83CA-054D-4F69-8334-9E555BEBCA52}" srcId="{88A175A7-F2F9-471A-96D5-C31D78459670}" destId="{862E1000-D0DB-441B-AA48-68B96CD4E588}" srcOrd="2" destOrd="0" parTransId="{FAA6A26A-84A1-48CD-BA6E-672ACFD41644}" sibTransId="{A2E3ACA6-5ADF-4741-9AA3-C10399E52DDE}"/>
    <dgm:cxn modelId="{BD8A77F7-A0A6-44D6-B298-5CBE59A4A616}" type="presOf" srcId="{862E1000-D0DB-441B-AA48-68B96CD4E588}" destId="{0CA29966-D92B-4E05-AB46-935D360BDCB5}" srcOrd="0" destOrd="0" presId="urn:microsoft.com/office/officeart/2018/2/layout/IconVerticalSolidList"/>
    <dgm:cxn modelId="{67DF0837-17E6-4764-B897-D517481F12D6}" type="presParOf" srcId="{146519D1-4DD0-4965-B294-B24D143A57EB}" destId="{9BDABBAB-9118-4166-B12F-7FDAA6310CE4}" srcOrd="0" destOrd="0" presId="urn:microsoft.com/office/officeart/2018/2/layout/IconVerticalSolidList"/>
    <dgm:cxn modelId="{3F893B7B-7557-4744-A88F-D513E943863C}" type="presParOf" srcId="{9BDABBAB-9118-4166-B12F-7FDAA6310CE4}" destId="{38217881-D4A9-4BA0-BA7A-D95021985B5B}" srcOrd="0" destOrd="0" presId="urn:microsoft.com/office/officeart/2018/2/layout/IconVerticalSolidList"/>
    <dgm:cxn modelId="{3D7DC634-F34C-4F02-ADB2-9106243561AE}" type="presParOf" srcId="{9BDABBAB-9118-4166-B12F-7FDAA6310CE4}" destId="{E060FC06-BF15-465F-A5F4-B69C2CA6E3E2}" srcOrd="1" destOrd="0" presId="urn:microsoft.com/office/officeart/2018/2/layout/IconVerticalSolidList"/>
    <dgm:cxn modelId="{DEF7EE8E-17E5-4DA3-B2A0-E9B109DE88A9}" type="presParOf" srcId="{9BDABBAB-9118-4166-B12F-7FDAA6310CE4}" destId="{1DCC2F39-BFD1-4F47-8620-22433BB13AC9}" srcOrd="2" destOrd="0" presId="urn:microsoft.com/office/officeart/2018/2/layout/IconVerticalSolidList"/>
    <dgm:cxn modelId="{4855DF46-59FD-4E76-86ED-1A1EDD67A8E5}" type="presParOf" srcId="{9BDABBAB-9118-4166-B12F-7FDAA6310CE4}" destId="{A3415B02-8B3E-43BB-9A17-1BC6EA0C5F0E}" srcOrd="3" destOrd="0" presId="urn:microsoft.com/office/officeart/2018/2/layout/IconVerticalSolidList"/>
    <dgm:cxn modelId="{D2A4472E-91D3-4640-B266-311CBF01C25A}" type="presParOf" srcId="{146519D1-4DD0-4965-B294-B24D143A57EB}" destId="{080C5FFF-05BE-4026-BEEB-06B1FBFEE3A3}" srcOrd="1" destOrd="0" presId="urn:microsoft.com/office/officeart/2018/2/layout/IconVerticalSolidList"/>
    <dgm:cxn modelId="{85492E4D-7D99-41BA-9344-7889B85B0F1B}" type="presParOf" srcId="{146519D1-4DD0-4965-B294-B24D143A57EB}" destId="{C4383403-B971-4137-89D8-5CAE9D933885}" srcOrd="2" destOrd="0" presId="urn:microsoft.com/office/officeart/2018/2/layout/IconVerticalSolidList"/>
    <dgm:cxn modelId="{7B6F8BC4-5C1C-4387-BA26-2E9409EA4993}" type="presParOf" srcId="{C4383403-B971-4137-89D8-5CAE9D933885}" destId="{DE2F8821-5AA4-46E8-A487-228A8EC8D198}" srcOrd="0" destOrd="0" presId="urn:microsoft.com/office/officeart/2018/2/layout/IconVerticalSolidList"/>
    <dgm:cxn modelId="{AD170799-8F7F-4A18-892B-EB6C484B0641}" type="presParOf" srcId="{C4383403-B971-4137-89D8-5CAE9D933885}" destId="{E96B5887-265F-4C0F-855A-3EF30687EC6D}" srcOrd="1" destOrd="0" presId="urn:microsoft.com/office/officeart/2018/2/layout/IconVerticalSolidList"/>
    <dgm:cxn modelId="{51040602-252D-4693-BC79-847299AADB2D}" type="presParOf" srcId="{C4383403-B971-4137-89D8-5CAE9D933885}" destId="{70D51625-E3FB-4024-A5E2-34660EE6634B}" srcOrd="2" destOrd="0" presId="urn:microsoft.com/office/officeart/2018/2/layout/IconVerticalSolidList"/>
    <dgm:cxn modelId="{6C919E40-85E2-42E2-A95F-DD823C5263B4}" type="presParOf" srcId="{C4383403-B971-4137-89D8-5CAE9D933885}" destId="{BA25A521-C8FB-4B7C-9E0F-93FADA218618}" srcOrd="3" destOrd="0" presId="urn:microsoft.com/office/officeart/2018/2/layout/IconVerticalSolidList"/>
    <dgm:cxn modelId="{48D6EA58-EC1A-4417-87F0-75A7522F9370}" type="presParOf" srcId="{146519D1-4DD0-4965-B294-B24D143A57EB}" destId="{29AD8A35-3FBD-42C4-B9D3-CF5545FC005A}" srcOrd="3" destOrd="0" presId="urn:microsoft.com/office/officeart/2018/2/layout/IconVerticalSolidList"/>
    <dgm:cxn modelId="{38E9FF51-40C1-47D9-8DC9-282FFCA30281}" type="presParOf" srcId="{146519D1-4DD0-4965-B294-B24D143A57EB}" destId="{9A86AB81-4DCF-4D48-B2BE-9B010E0FA8DB}" srcOrd="4" destOrd="0" presId="urn:microsoft.com/office/officeart/2018/2/layout/IconVerticalSolidList"/>
    <dgm:cxn modelId="{B3C6F34C-3A64-4994-BB0A-A787D709FAB6}" type="presParOf" srcId="{9A86AB81-4DCF-4D48-B2BE-9B010E0FA8DB}" destId="{B6923BDA-0BAB-4B94-AE3E-84C4453414FA}" srcOrd="0" destOrd="0" presId="urn:microsoft.com/office/officeart/2018/2/layout/IconVerticalSolidList"/>
    <dgm:cxn modelId="{EE6D176B-1133-4753-A85B-79E9917971E5}" type="presParOf" srcId="{9A86AB81-4DCF-4D48-B2BE-9B010E0FA8DB}" destId="{DB33751D-BE81-46DF-BCC9-A203794CFAAF}" srcOrd="1" destOrd="0" presId="urn:microsoft.com/office/officeart/2018/2/layout/IconVerticalSolidList"/>
    <dgm:cxn modelId="{FECA9CF8-B133-43A1-975B-06EF6DEC0D8C}" type="presParOf" srcId="{9A86AB81-4DCF-4D48-B2BE-9B010E0FA8DB}" destId="{FB444A41-86CA-425F-BFFC-14BB7E5B54E2}" srcOrd="2" destOrd="0" presId="urn:microsoft.com/office/officeart/2018/2/layout/IconVerticalSolidList"/>
    <dgm:cxn modelId="{4103FFCE-F4F5-4221-8658-8DE2C864461E}" type="presParOf" srcId="{9A86AB81-4DCF-4D48-B2BE-9B010E0FA8DB}" destId="{0CA29966-D92B-4E05-AB46-935D360BDCB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7D32B4-FE48-472B-AB85-85B013D5128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9FA8984-4422-4974-9F55-9A605DAD350E}">
      <dgm:prSet/>
      <dgm:spPr/>
      <dgm:t>
        <a:bodyPr/>
        <a:lstStyle/>
        <a:p>
          <a:r>
            <a:rPr lang="en-GB"/>
            <a:t>Task 1: Two examples of monopsony’s</a:t>
          </a:r>
          <a:endParaRPr lang="en-US"/>
        </a:p>
      </dgm:t>
    </dgm:pt>
    <dgm:pt modelId="{6FB13552-1E6E-465A-8DB5-521BBA5DB807}" type="parTrans" cxnId="{6AEBBDA7-3A81-4F3D-B118-B5AE7C30C40B}">
      <dgm:prSet/>
      <dgm:spPr/>
      <dgm:t>
        <a:bodyPr/>
        <a:lstStyle/>
        <a:p>
          <a:endParaRPr lang="en-US"/>
        </a:p>
      </dgm:t>
    </dgm:pt>
    <dgm:pt modelId="{9EBEBE55-D92E-4658-96E6-1EE6B52CA6F7}" type="sibTrans" cxnId="{6AEBBDA7-3A81-4F3D-B118-B5AE7C30C40B}">
      <dgm:prSet/>
      <dgm:spPr/>
      <dgm:t>
        <a:bodyPr/>
        <a:lstStyle/>
        <a:p>
          <a:endParaRPr lang="en-US"/>
        </a:p>
      </dgm:t>
    </dgm:pt>
    <dgm:pt modelId="{8895BD8B-2700-498B-AE65-D18C6636A66B}">
      <dgm:prSet/>
      <dgm:spPr/>
      <dgm:t>
        <a:bodyPr/>
        <a:lstStyle/>
        <a:p>
          <a:r>
            <a:rPr lang="en-GB"/>
            <a:t>Task 2: One example of a monopsony using a labour example</a:t>
          </a:r>
          <a:endParaRPr lang="en-US"/>
        </a:p>
      </dgm:t>
    </dgm:pt>
    <dgm:pt modelId="{14B7D10C-75C3-4EC2-8AA9-3BF4F450A20D}" type="parTrans" cxnId="{48F13DA4-2E09-4C96-B45F-FF2728B44E92}">
      <dgm:prSet/>
      <dgm:spPr/>
      <dgm:t>
        <a:bodyPr/>
        <a:lstStyle/>
        <a:p>
          <a:endParaRPr lang="en-US"/>
        </a:p>
      </dgm:t>
    </dgm:pt>
    <dgm:pt modelId="{304F22F8-EC28-4700-8FFC-6D2B5EE66802}" type="sibTrans" cxnId="{48F13DA4-2E09-4C96-B45F-FF2728B44E92}">
      <dgm:prSet/>
      <dgm:spPr/>
      <dgm:t>
        <a:bodyPr/>
        <a:lstStyle/>
        <a:p>
          <a:endParaRPr lang="en-US"/>
        </a:p>
      </dgm:t>
    </dgm:pt>
    <dgm:pt modelId="{72034C47-1D84-419A-8F7E-73DD9DE7C587}">
      <dgm:prSet/>
      <dgm:spPr/>
      <dgm:t>
        <a:bodyPr/>
        <a:lstStyle/>
        <a:p>
          <a:r>
            <a:rPr lang="en-GB"/>
            <a:t>Task 3: How does this impact public sector work?</a:t>
          </a:r>
          <a:endParaRPr lang="en-US"/>
        </a:p>
      </dgm:t>
    </dgm:pt>
    <dgm:pt modelId="{94022B68-472D-4456-B70E-E8B94B0C8D8D}" type="parTrans" cxnId="{5900B938-DEF0-461D-A87D-8C79DB856A2B}">
      <dgm:prSet/>
      <dgm:spPr/>
      <dgm:t>
        <a:bodyPr/>
        <a:lstStyle/>
        <a:p>
          <a:endParaRPr lang="en-US"/>
        </a:p>
      </dgm:t>
    </dgm:pt>
    <dgm:pt modelId="{03F50E26-1AD7-4DF3-8705-326B1C8B7994}" type="sibTrans" cxnId="{5900B938-DEF0-461D-A87D-8C79DB856A2B}">
      <dgm:prSet/>
      <dgm:spPr/>
      <dgm:t>
        <a:bodyPr/>
        <a:lstStyle/>
        <a:p>
          <a:endParaRPr lang="en-US"/>
        </a:p>
      </dgm:t>
    </dgm:pt>
    <dgm:pt modelId="{AFFEFD7B-53D3-4AA4-A640-E7F86A352E1D}" type="pres">
      <dgm:prSet presAssocID="{F77D32B4-FE48-472B-AB85-85B013D5128B}" presName="vert0" presStyleCnt="0">
        <dgm:presLayoutVars>
          <dgm:dir/>
          <dgm:animOne val="branch"/>
          <dgm:animLvl val="lvl"/>
        </dgm:presLayoutVars>
      </dgm:prSet>
      <dgm:spPr/>
    </dgm:pt>
    <dgm:pt modelId="{9AF718C9-731B-4A64-9D15-AF3276969283}" type="pres">
      <dgm:prSet presAssocID="{49FA8984-4422-4974-9F55-9A605DAD350E}" presName="thickLine" presStyleLbl="alignNode1" presStyleIdx="0" presStyleCnt="3"/>
      <dgm:spPr/>
    </dgm:pt>
    <dgm:pt modelId="{76F3DC71-03F2-4147-BEE5-C48C63ABDCB3}" type="pres">
      <dgm:prSet presAssocID="{49FA8984-4422-4974-9F55-9A605DAD350E}" presName="horz1" presStyleCnt="0"/>
      <dgm:spPr/>
    </dgm:pt>
    <dgm:pt modelId="{8E1FC03D-8F86-4EA8-A0DC-603656F95555}" type="pres">
      <dgm:prSet presAssocID="{49FA8984-4422-4974-9F55-9A605DAD350E}" presName="tx1" presStyleLbl="revTx" presStyleIdx="0" presStyleCnt="3"/>
      <dgm:spPr/>
    </dgm:pt>
    <dgm:pt modelId="{A43C25D6-744F-48CA-989D-4EBB8029C4D7}" type="pres">
      <dgm:prSet presAssocID="{49FA8984-4422-4974-9F55-9A605DAD350E}" presName="vert1" presStyleCnt="0"/>
      <dgm:spPr/>
    </dgm:pt>
    <dgm:pt modelId="{A3CCD554-9FF1-4F1A-9583-FC5BE39C53A8}" type="pres">
      <dgm:prSet presAssocID="{8895BD8B-2700-498B-AE65-D18C6636A66B}" presName="thickLine" presStyleLbl="alignNode1" presStyleIdx="1" presStyleCnt="3"/>
      <dgm:spPr/>
    </dgm:pt>
    <dgm:pt modelId="{BA6C728B-9B5C-48BB-A3A7-C4EB86E3CD16}" type="pres">
      <dgm:prSet presAssocID="{8895BD8B-2700-498B-AE65-D18C6636A66B}" presName="horz1" presStyleCnt="0"/>
      <dgm:spPr/>
    </dgm:pt>
    <dgm:pt modelId="{BA9C4521-4A0F-4E4E-A9E0-C1BD75E27F99}" type="pres">
      <dgm:prSet presAssocID="{8895BD8B-2700-498B-AE65-D18C6636A66B}" presName="tx1" presStyleLbl="revTx" presStyleIdx="1" presStyleCnt="3"/>
      <dgm:spPr/>
    </dgm:pt>
    <dgm:pt modelId="{CFFC2E02-244A-43F4-B09A-3E5CED962D5A}" type="pres">
      <dgm:prSet presAssocID="{8895BD8B-2700-498B-AE65-D18C6636A66B}" presName="vert1" presStyleCnt="0"/>
      <dgm:spPr/>
    </dgm:pt>
    <dgm:pt modelId="{BBAB994E-2E81-4B1E-99DC-65D3C5E2CEF1}" type="pres">
      <dgm:prSet presAssocID="{72034C47-1D84-419A-8F7E-73DD9DE7C587}" presName="thickLine" presStyleLbl="alignNode1" presStyleIdx="2" presStyleCnt="3"/>
      <dgm:spPr/>
    </dgm:pt>
    <dgm:pt modelId="{665F4A2D-DAC4-47A9-B5E8-F92420990BB1}" type="pres">
      <dgm:prSet presAssocID="{72034C47-1D84-419A-8F7E-73DD9DE7C587}" presName="horz1" presStyleCnt="0"/>
      <dgm:spPr/>
    </dgm:pt>
    <dgm:pt modelId="{A820EC36-D857-4C8B-A718-92989D040F47}" type="pres">
      <dgm:prSet presAssocID="{72034C47-1D84-419A-8F7E-73DD9DE7C587}" presName="tx1" presStyleLbl="revTx" presStyleIdx="2" presStyleCnt="3"/>
      <dgm:spPr/>
    </dgm:pt>
    <dgm:pt modelId="{23612A7C-74DC-47DE-822A-289A0D542E61}" type="pres">
      <dgm:prSet presAssocID="{72034C47-1D84-419A-8F7E-73DD9DE7C587}" presName="vert1" presStyleCnt="0"/>
      <dgm:spPr/>
    </dgm:pt>
  </dgm:ptLst>
  <dgm:cxnLst>
    <dgm:cxn modelId="{4B38C32D-A763-494D-A6CE-3FCDEBF35F42}" type="presOf" srcId="{F77D32B4-FE48-472B-AB85-85B013D5128B}" destId="{AFFEFD7B-53D3-4AA4-A640-E7F86A352E1D}" srcOrd="0" destOrd="0" presId="urn:microsoft.com/office/officeart/2008/layout/LinedList"/>
    <dgm:cxn modelId="{5900B938-DEF0-461D-A87D-8C79DB856A2B}" srcId="{F77D32B4-FE48-472B-AB85-85B013D5128B}" destId="{72034C47-1D84-419A-8F7E-73DD9DE7C587}" srcOrd="2" destOrd="0" parTransId="{94022B68-472D-4456-B70E-E8B94B0C8D8D}" sibTransId="{03F50E26-1AD7-4DF3-8705-326B1C8B7994}"/>
    <dgm:cxn modelId="{48F13DA4-2E09-4C96-B45F-FF2728B44E92}" srcId="{F77D32B4-FE48-472B-AB85-85B013D5128B}" destId="{8895BD8B-2700-498B-AE65-D18C6636A66B}" srcOrd="1" destOrd="0" parTransId="{14B7D10C-75C3-4EC2-8AA9-3BF4F450A20D}" sibTransId="{304F22F8-EC28-4700-8FFC-6D2B5EE66802}"/>
    <dgm:cxn modelId="{6AEBBDA7-3A81-4F3D-B118-B5AE7C30C40B}" srcId="{F77D32B4-FE48-472B-AB85-85B013D5128B}" destId="{49FA8984-4422-4974-9F55-9A605DAD350E}" srcOrd="0" destOrd="0" parTransId="{6FB13552-1E6E-465A-8DB5-521BBA5DB807}" sibTransId="{9EBEBE55-D92E-4658-96E6-1EE6B52CA6F7}"/>
    <dgm:cxn modelId="{EECB51AC-1838-4B9F-9E2B-E79613E1BB2D}" type="presOf" srcId="{8895BD8B-2700-498B-AE65-D18C6636A66B}" destId="{BA9C4521-4A0F-4E4E-A9E0-C1BD75E27F99}" srcOrd="0" destOrd="0" presId="urn:microsoft.com/office/officeart/2008/layout/LinedList"/>
    <dgm:cxn modelId="{CC0474F5-0022-4E06-BFD3-68D5CD0538DA}" type="presOf" srcId="{49FA8984-4422-4974-9F55-9A605DAD350E}" destId="{8E1FC03D-8F86-4EA8-A0DC-603656F95555}" srcOrd="0" destOrd="0" presId="urn:microsoft.com/office/officeart/2008/layout/LinedList"/>
    <dgm:cxn modelId="{B0675BFD-A1FC-4865-8150-D40F8D3A0DA5}" type="presOf" srcId="{72034C47-1D84-419A-8F7E-73DD9DE7C587}" destId="{A820EC36-D857-4C8B-A718-92989D040F47}" srcOrd="0" destOrd="0" presId="urn:microsoft.com/office/officeart/2008/layout/LinedList"/>
    <dgm:cxn modelId="{0D13B38F-B9D2-45C5-923D-4C1A591C19F3}" type="presParOf" srcId="{AFFEFD7B-53D3-4AA4-A640-E7F86A352E1D}" destId="{9AF718C9-731B-4A64-9D15-AF3276969283}" srcOrd="0" destOrd="0" presId="urn:microsoft.com/office/officeart/2008/layout/LinedList"/>
    <dgm:cxn modelId="{57B23CE9-323A-4D48-A6DF-6ACEA44D6337}" type="presParOf" srcId="{AFFEFD7B-53D3-4AA4-A640-E7F86A352E1D}" destId="{76F3DC71-03F2-4147-BEE5-C48C63ABDCB3}" srcOrd="1" destOrd="0" presId="urn:microsoft.com/office/officeart/2008/layout/LinedList"/>
    <dgm:cxn modelId="{B33BC939-3874-47EC-AA6B-3CE479214FE4}" type="presParOf" srcId="{76F3DC71-03F2-4147-BEE5-C48C63ABDCB3}" destId="{8E1FC03D-8F86-4EA8-A0DC-603656F95555}" srcOrd="0" destOrd="0" presId="urn:microsoft.com/office/officeart/2008/layout/LinedList"/>
    <dgm:cxn modelId="{EBA8B174-064C-42CF-AC5C-79F78ACECC33}" type="presParOf" srcId="{76F3DC71-03F2-4147-BEE5-C48C63ABDCB3}" destId="{A43C25D6-744F-48CA-989D-4EBB8029C4D7}" srcOrd="1" destOrd="0" presId="urn:microsoft.com/office/officeart/2008/layout/LinedList"/>
    <dgm:cxn modelId="{603FEB98-805D-47A4-BD1F-6787480AE399}" type="presParOf" srcId="{AFFEFD7B-53D3-4AA4-A640-E7F86A352E1D}" destId="{A3CCD554-9FF1-4F1A-9583-FC5BE39C53A8}" srcOrd="2" destOrd="0" presId="urn:microsoft.com/office/officeart/2008/layout/LinedList"/>
    <dgm:cxn modelId="{34990224-D820-4D7E-8493-880887028C8F}" type="presParOf" srcId="{AFFEFD7B-53D3-4AA4-A640-E7F86A352E1D}" destId="{BA6C728B-9B5C-48BB-A3A7-C4EB86E3CD16}" srcOrd="3" destOrd="0" presId="urn:microsoft.com/office/officeart/2008/layout/LinedList"/>
    <dgm:cxn modelId="{6B34BDF5-E51D-43D0-AF9B-77AA02166F75}" type="presParOf" srcId="{BA6C728B-9B5C-48BB-A3A7-C4EB86E3CD16}" destId="{BA9C4521-4A0F-4E4E-A9E0-C1BD75E27F99}" srcOrd="0" destOrd="0" presId="urn:microsoft.com/office/officeart/2008/layout/LinedList"/>
    <dgm:cxn modelId="{806CD7F4-E53E-4C26-BCC3-9EFFD704F381}" type="presParOf" srcId="{BA6C728B-9B5C-48BB-A3A7-C4EB86E3CD16}" destId="{CFFC2E02-244A-43F4-B09A-3E5CED962D5A}" srcOrd="1" destOrd="0" presId="urn:microsoft.com/office/officeart/2008/layout/LinedList"/>
    <dgm:cxn modelId="{25B54D05-5DB7-4E92-B43E-6FDF1B885E84}" type="presParOf" srcId="{AFFEFD7B-53D3-4AA4-A640-E7F86A352E1D}" destId="{BBAB994E-2E81-4B1E-99DC-65D3C5E2CEF1}" srcOrd="4" destOrd="0" presId="urn:microsoft.com/office/officeart/2008/layout/LinedList"/>
    <dgm:cxn modelId="{4C2CEA60-424E-4E90-9319-E064C8AAA325}" type="presParOf" srcId="{AFFEFD7B-53D3-4AA4-A640-E7F86A352E1D}" destId="{665F4A2D-DAC4-47A9-B5E8-F92420990BB1}" srcOrd="5" destOrd="0" presId="urn:microsoft.com/office/officeart/2008/layout/LinedList"/>
    <dgm:cxn modelId="{3F518BC1-9EC3-4023-95CA-A11AF5A172BD}" type="presParOf" srcId="{665F4A2D-DAC4-47A9-B5E8-F92420990BB1}" destId="{A820EC36-D857-4C8B-A718-92989D040F47}" srcOrd="0" destOrd="0" presId="urn:microsoft.com/office/officeart/2008/layout/LinedList"/>
    <dgm:cxn modelId="{82833CC3-6F97-4E40-8386-92ABD8166CE9}" type="presParOf" srcId="{665F4A2D-DAC4-47A9-B5E8-F92420990BB1}" destId="{23612A7C-74DC-47DE-822A-289A0D542E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A186B8F-55F8-4376-BE3C-F4D5C597A1C5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5CDDB02-5B0F-414D-83EA-B6BCD834D120}">
      <dgm:prSet/>
      <dgm:spPr/>
      <dgm:t>
        <a:bodyPr/>
        <a:lstStyle/>
        <a:p>
          <a:r>
            <a:rPr lang="en-GB" dirty="0"/>
            <a:t>A monopsonist can drive down the price it pays to its suppliers</a:t>
          </a:r>
          <a:endParaRPr lang="en-US" dirty="0"/>
        </a:p>
      </dgm:t>
    </dgm:pt>
    <dgm:pt modelId="{4D1DC223-64D9-467F-8874-BF3ED81B4207}" type="parTrans" cxnId="{3414E255-F729-4DA7-8464-C34C4E16D26B}">
      <dgm:prSet/>
      <dgm:spPr/>
      <dgm:t>
        <a:bodyPr/>
        <a:lstStyle/>
        <a:p>
          <a:endParaRPr lang="en-US"/>
        </a:p>
      </dgm:t>
    </dgm:pt>
    <dgm:pt modelId="{BBBDC394-F8E8-48A7-A736-BFE463A0C3AC}" type="sibTrans" cxnId="{3414E255-F729-4DA7-8464-C34C4E16D26B}">
      <dgm:prSet/>
      <dgm:spPr/>
      <dgm:t>
        <a:bodyPr/>
        <a:lstStyle/>
        <a:p>
          <a:endParaRPr lang="en-US"/>
        </a:p>
      </dgm:t>
    </dgm:pt>
    <dgm:pt modelId="{FE33A79A-E378-4E55-B817-52A1A2692195}">
      <dgm:prSet/>
      <dgm:spPr/>
      <dgm:t>
        <a:bodyPr/>
        <a:lstStyle/>
        <a:p>
          <a:r>
            <a:rPr lang="en-GB" dirty="0"/>
            <a:t>As the monopsonist is the sole buyer its suppliers can either supply at the price set or not supply at all</a:t>
          </a:r>
          <a:endParaRPr lang="en-US" dirty="0"/>
        </a:p>
      </dgm:t>
    </dgm:pt>
    <dgm:pt modelId="{307F9A90-E901-4550-93DB-67520834ACB9}" type="parTrans" cxnId="{C10B9B03-A509-4F56-AF8F-B70838C94C0D}">
      <dgm:prSet/>
      <dgm:spPr/>
      <dgm:t>
        <a:bodyPr/>
        <a:lstStyle/>
        <a:p>
          <a:endParaRPr lang="en-US"/>
        </a:p>
      </dgm:t>
    </dgm:pt>
    <dgm:pt modelId="{41C878B0-FA41-421B-986C-E15C8F8E11C5}" type="sibTrans" cxnId="{C10B9B03-A509-4F56-AF8F-B70838C94C0D}">
      <dgm:prSet/>
      <dgm:spPr/>
      <dgm:t>
        <a:bodyPr/>
        <a:lstStyle/>
        <a:p>
          <a:endParaRPr lang="en-US"/>
        </a:p>
      </dgm:t>
    </dgm:pt>
    <dgm:pt modelId="{5D9454B9-F120-40BE-A626-5078EB638D7E}">
      <dgm:prSet/>
      <dgm:spPr/>
      <dgm:t>
        <a:bodyPr/>
        <a:lstStyle/>
        <a:p>
          <a:r>
            <a:rPr lang="en-GB" dirty="0"/>
            <a:t>This will lead to lower costs for the monopsonist which can be passed on to the consumer in the form of lower prices</a:t>
          </a:r>
          <a:endParaRPr lang="en-US" dirty="0"/>
        </a:p>
      </dgm:t>
    </dgm:pt>
    <dgm:pt modelId="{BDEFE243-A750-44F3-B813-B8257EAA7E4C}" type="parTrans" cxnId="{7E570001-912B-4B67-96ED-CA44292C6761}">
      <dgm:prSet/>
      <dgm:spPr/>
      <dgm:t>
        <a:bodyPr/>
        <a:lstStyle/>
        <a:p>
          <a:endParaRPr lang="en-US"/>
        </a:p>
      </dgm:t>
    </dgm:pt>
    <dgm:pt modelId="{AD9E9090-CF36-4A28-A232-AA35EFF8771B}" type="sibTrans" cxnId="{7E570001-912B-4B67-96ED-CA44292C6761}">
      <dgm:prSet/>
      <dgm:spPr/>
      <dgm:t>
        <a:bodyPr/>
        <a:lstStyle/>
        <a:p>
          <a:endParaRPr lang="en-US"/>
        </a:p>
      </dgm:t>
    </dgm:pt>
    <dgm:pt modelId="{B9F22D94-1A05-4150-8E22-DD7D0EA384BD}">
      <dgm:prSet/>
      <dgm:spPr/>
      <dgm:t>
        <a:bodyPr/>
        <a:lstStyle/>
        <a:p>
          <a:r>
            <a:rPr lang="en-GB" dirty="0"/>
            <a:t>Suppliers will have to focus on cutting costs or be driven out of business as they cannot cover their average variable costs</a:t>
          </a:r>
          <a:endParaRPr lang="en-US" dirty="0"/>
        </a:p>
      </dgm:t>
    </dgm:pt>
    <dgm:pt modelId="{9DF16B7D-D43B-47A3-93AE-6B25CB6FE04D}" type="parTrans" cxnId="{E6082D70-B265-4387-ACB6-BEC94EF7C729}">
      <dgm:prSet/>
      <dgm:spPr/>
      <dgm:t>
        <a:bodyPr/>
        <a:lstStyle/>
        <a:p>
          <a:endParaRPr lang="en-US"/>
        </a:p>
      </dgm:t>
    </dgm:pt>
    <dgm:pt modelId="{961F860D-5C59-48B9-9A4F-416D3CF39F33}" type="sibTrans" cxnId="{E6082D70-B265-4387-ACB6-BEC94EF7C729}">
      <dgm:prSet/>
      <dgm:spPr/>
      <dgm:t>
        <a:bodyPr/>
        <a:lstStyle/>
        <a:p>
          <a:endParaRPr lang="en-US"/>
        </a:p>
      </dgm:t>
    </dgm:pt>
    <dgm:pt modelId="{68C79D5C-4D6A-4E2C-B0AF-63B612332A69}">
      <dgm:prSet/>
      <dgm:spPr/>
      <dgm:t>
        <a:bodyPr/>
        <a:lstStyle/>
        <a:p>
          <a:r>
            <a:rPr lang="en-GB" dirty="0"/>
            <a:t>This can lead to </a:t>
          </a:r>
          <a:r>
            <a:rPr lang="en-GB" b="1" dirty="0"/>
            <a:t>dynamic efficiency </a:t>
          </a:r>
          <a:r>
            <a:rPr lang="en-GB" dirty="0"/>
            <a:t>as suppliers look to reduce long run average costs</a:t>
          </a:r>
          <a:endParaRPr lang="en-US" dirty="0"/>
        </a:p>
      </dgm:t>
    </dgm:pt>
    <dgm:pt modelId="{73B78B7B-1151-4862-B26C-1079929423F1}" type="parTrans" cxnId="{D2426B60-707A-4C2B-9EC6-93AFC842059A}">
      <dgm:prSet/>
      <dgm:spPr/>
      <dgm:t>
        <a:bodyPr/>
        <a:lstStyle/>
        <a:p>
          <a:endParaRPr lang="en-US"/>
        </a:p>
      </dgm:t>
    </dgm:pt>
    <dgm:pt modelId="{EBB6147D-A66E-46FE-B842-378EF2E2EF1D}" type="sibTrans" cxnId="{D2426B60-707A-4C2B-9EC6-93AFC842059A}">
      <dgm:prSet/>
      <dgm:spPr/>
      <dgm:t>
        <a:bodyPr/>
        <a:lstStyle/>
        <a:p>
          <a:endParaRPr lang="en-US"/>
        </a:p>
      </dgm:t>
    </dgm:pt>
    <dgm:pt modelId="{7F034684-661F-4664-8672-E8F02C952166}" type="pres">
      <dgm:prSet presAssocID="{FA186B8F-55F8-4376-BE3C-F4D5C597A1C5}" presName="vert0" presStyleCnt="0">
        <dgm:presLayoutVars>
          <dgm:dir/>
          <dgm:animOne val="branch"/>
          <dgm:animLvl val="lvl"/>
        </dgm:presLayoutVars>
      </dgm:prSet>
      <dgm:spPr/>
    </dgm:pt>
    <dgm:pt modelId="{26606CE5-4D8F-4EC4-8337-8C3285A0DED6}" type="pres">
      <dgm:prSet presAssocID="{C5CDDB02-5B0F-414D-83EA-B6BCD834D120}" presName="thickLine" presStyleLbl="alignNode1" presStyleIdx="0" presStyleCnt="5"/>
      <dgm:spPr/>
    </dgm:pt>
    <dgm:pt modelId="{24E4FC34-F8A4-45C7-811F-109391F77352}" type="pres">
      <dgm:prSet presAssocID="{C5CDDB02-5B0F-414D-83EA-B6BCD834D120}" presName="horz1" presStyleCnt="0"/>
      <dgm:spPr/>
    </dgm:pt>
    <dgm:pt modelId="{24A2BD14-E526-49A1-AAE6-5B90A962C0E2}" type="pres">
      <dgm:prSet presAssocID="{C5CDDB02-5B0F-414D-83EA-B6BCD834D120}" presName="tx1" presStyleLbl="revTx" presStyleIdx="0" presStyleCnt="5"/>
      <dgm:spPr/>
    </dgm:pt>
    <dgm:pt modelId="{7A399083-864A-4BEA-B761-AAEB7DFA9A66}" type="pres">
      <dgm:prSet presAssocID="{C5CDDB02-5B0F-414D-83EA-B6BCD834D120}" presName="vert1" presStyleCnt="0"/>
      <dgm:spPr/>
    </dgm:pt>
    <dgm:pt modelId="{3032A790-70D6-40F3-976C-746233B53379}" type="pres">
      <dgm:prSet presAssocID="{FE33A79A-E378-4E55-B817-52A1A2692195}" presName="thickLine" presStyleLbl="alignNode1" presStyleIdx="1" presStyleCnt="5"/>
      <dgm:spPr/>
    </dgm:pt>
    <dgm:pt modelId="{3BD59E6C-84A6-4EB0-B106-C9FADBF1054E}" type="pres">
      <dgm:prSet presAssocID="{FE33A79A-E378-4E55-B817-52A1A2692195}" presName="horz1" presStyleCnt="0"/>
      <dgm:spPr/>
    </dgm:pt>
    <dgm:pt modelId="{05C555C0-24B5-434A-BDAA-B4ED7C683541}" type="pres">
      <dgm:prSet presAssocID="{FE33A79A-E378-4E55-B817-52A1A2692195}" presName="tx1" presStyleLbl="revTx" presStyleIdx="1" presStyleCnt="5"/>
      <dgm:spPr/>
    </dgm:pt>
    <dgm:pt modelId="{E1223120-F4FD-44C8-9583-4BBD26D79329}" type="pres">
      <dgm:prSet presAssocID="{FE33A79A-E378-4E55-B817-52A1A2692195}" presName="vert1" presStyleCnt="0"/>
      <dgm:spPr/>
    </dgm:pt>
    <dgm:pt modelId="{CF518236-99A3-420D-A0B8-F71F594D83D4}" type="pres">
      <dgm:prSet presAssocID="{5D9454B9-F120-40BE-A626-5078EB638D7E}" presName="thickLine" presStyleLbl="alignNode1" presStyleIdx="2" presStyleCnt="5"/>
      <dgm:spPr/>
    </dgm:pt>
    <dgm:pt modelId="{742F7C9E-8742-4AC3-8609-D68590D25A9C}" type="pres">
      <dgm:prSet presAssocID="{5D9454B9-F120-40BE-A626-5078EB638D7E}" presName="horz1" presStyleCnt="0"/>
      <dgm:spPr/>
    </dgm:pt>
    <dgm:pt modelId="{C1AE8622-B5A3-45B6-AF14-91B4762C2006}" type="pres">
      <dgm:prSet presAssocID="{5D9454B9-F120-40BE-A626-5078EB638D7E}" presName="tx1" presStyleLbl="revTx" presStyleIdx="2" presStyleCnt="5"/>
      <dgm:spPr/>
    </dgm:pt>
    <dgm:pt modelId="{8E6A57FE-C976-4A83-8362-DB29E70C7C66}" type="pres">
      <dgm:prSet presAssocID="{5D9454B9-F120-40BE-A626-5078EB638D7E}" presName="vert1" presStyleCnt="0"/>
      <dgm:spPr/>
    </dgm:pt>
    <dgm:pt modelId="{5738D83C-8580-43D3-A82A-AD6B93F23B1C}" type="pres">
      <dgm:prSet presAssocID="{B9F22D94-1A05-4150-8E22-DD7D0EA384BD}" presName="thickLine" presStyleLbl="alignNode1" presStyleIdx="3" presStyleCnt="5"/>
      <dgm:spPr/>
    </dgm:pt>
    <dgm:pt modelId="{D81BA6FA-0CDA-4CA2-AB83-0AFF71917763}" type="pres">
      <dgm:prSet presAssocID="{B9F22D94-1A05-4150-8E22-DD7D0EA384BD}" presName="horz1" presStyleCnt="0"/>
      <dgm:spPr/>
    </dgm:pt>
    <dgm:pt modelId="{00E54F88-242C-4F36-AF37-DDCCB8E99042}" type="pres">
      <dgm:prSet presAssocID="{B9F22D94-1A05-4150-8E22-DD7D0EA384BD}" presName="tx1" presStyleLbl="revTx" presStyleIdx="3" presStyleCnt="5"/>
      <dgm:spPr/>
    </dgm:pt>
    <dgm:pt modelId="{CE0A34BF-05F8-47D2-A844-165DD01E1D70}" type="pres">
      <dgm:prSet presAssocID="{B9F22D94-1A05-4150-8E22-DD7D0EA384BD}" presName="vert1" presStyleCnt="0"/>
      <dgm:spPr/>
    </dgm:pt>
    <dgm:pt modelId="{4CA20BD7-C2B4-45FD-8E00-B120F66BC4CB}" type="pres">
      <dgm:prSet presAssocID="{68C79D5C-4D6A-4E2C-B0AF-63B612332A69}" presName="thickLine" presStyleLbl="alignNode1" presStyleIdx="4" presStyleCnt="5"/>
      <dgm:spPr/>
    </dgm:pt>
    <dgm:pt modelId="{38194E93-2617-4933-88C4-232C31627097}" type="pres">
      <dgm:prSet presAssocID="{68C79D5C-4D6A-4E2C-B0AF-63B612332A69}" presName="horz1" presStyleCnt="0"/>
      <dgm:spPr/>
    </dgm:pt>
    <dgm:pt modelId="{EB58E287-5A91-4E7C-8252-F879C0852173}" type="pres">
      <dgm:prSet presAssocID="{68C79D5C-4D6A-4E2C-B0AF-63B612332A69}" presName="tx1" presStyleLbl="revTx" presStyleIdx="4" presStyleCnt="5"/>
      <dgm:spPr/>
    </dgm:pt>
    <dgm:pt modelId="{011E8043-73AA-42E6-80BC-956CB72B1E1F}" type="pres">
      <dgm:prSet presAssocID="{68C79D5C-4D6A-4E2C-B0AF-63B612332A69}" presName="vert1" presStyleCnt="0"/>
      <dgm:spPr/>
    </dgm:pt>
  </dgm:ptLst>
  <dgm:cxnLst>
    <dgm:cxn modelId="{7E570001-912B-4B67-96ED-CA44292C6761}" srcId="{FA186B8F-55F8-4376-BE3C-F4D5C597A1C5}" destId="{5D9454B9-F120-40BE-A626-5078EB638D7E}" srcOrd="2" destOrd="0" parTransId="{BDEFE243-A750-44F3-B813-B8257EAA7E4C}" sibTransId="{AD9E9090-CF36-4A28-A232-AA35EFF8771B}"/>
    <dgm:cxn modelId="{A5742203-6572-4DCD-86EE-06E177A1DACF}" type="presOf" srcId="{B9F22D94-1A05-4150-8E22-DD7D0EA384BD}" destId="{00E54F88-242C-4F36-AF37-DDCCB8E99042}" srcOrd="0" destOrd="0" presId="urn:microsoft.com/office/officeart/2008/layout/LinedList"/>
    <dgm:cxn modelId="{C10B9B03-A509-4F56-AF8F-B70838C94C0D}" srcId="{FA186B8F-55F8-4376-BE3C-F4D5C597A1C5}" destId="{FE33A79A-E378-4E55-B817-52A1A2692195}" srcOrd="1" destOrd="0" parTransId="{307F9A90-E901-4550-93DB-67520834ACB9}" sibTransId="{41C878B0-FA41-421B-986C-E15C8F8E11C5}"/>
    <dgm:cxn modelId="{D2426B60-707A-4C2B-9EC6-93AFC842059A}" srcId="{FA186B8F-55F8-4376-BE3C-F4D5C597A1C5}" destId="{68C79D5C-4D6A-4E2C-B0AF-63B612332A69}" srcOrd="4" destOrd="0" parTransId="{73B78B7B-1151-4862-B26C-1079929423F1}" sibTransId="{EBB6147D-A66E-46FE-B842-378EF2E2EF1D}"/>
    <dgm:cxn modelId="{AEFDA841-9799-4280-BD06-B7180342B4D3}" type="presOf" srcId="{FE33A79A-E378-4E55-B817-52A1A2692195}" destId="{05C555C0-24B5-434A-BDAA-B4ED7C683541}" srcOrd="0" destOrd="0" presId="urn:microsoft.com/office/officeart/2008/layout/LinedList"/>
    <dgm:cxn modelId="{E6082D70-B265-4387-ACB6-BEC94EF7C729}" srcId="{FA186B8F-55F8-4376-BE3C-F4D5C597A1C5}" destId="{B9F22D94-1A05-4150-8E22-DD7D0EA384BD}" srcOrd="3" destOrd="0" parTransId="{9DF16B7D-D43B-47A3-93AE-6B25CB6FE04D}" sibTransId="{961F860D-5C59-48B9-9A4F-416D3CF39F33}"/>
    <dgm:cxn modelId="{3414E255-F729-4DA7-8464-C34C4E16D26B}" srcId="{FA186B8F-55F8-4376-BE3C-F4D5C597A1C5}" destId="{C5CDDB02-5B0F-414D-83EA-B6BCD834D120}" srcOrd="0" destOrd="0" parTransId="{4D1DC223-64D9-467F-8874-BF3ED81B4207}" sibTransId="{BBBDC394-F8E8-48A7-A736-BFE463A0C3AC}"/>
    <dgm:cxn modelId="{1FAA538C-2066-435F-8ECA-3D76869C3E05}" type="presOf" srcId="{5D9454B9-F120-40BE-A626-5078EB638D7E}" destId="{C1AE8622-B5A3-45B6-AF14-91B4762C2006}" srcOrd="0" destOrd="0" presId="urn:microsoft.com/office/officeart/2008/layout/LinedList"/>
    <dgm:cxn modelId="{198FA3A7-7D04-491C-BE71-37326B9B6724}" type="presOf" srcId="{C5CDDB02-5B0F-414D-83EA-B6BCD834D120}" destId="{24A2BD14-E526-49A1-AAE6-5B90A962C0E2}" srcOrd="0" destOrd="0" presId="urn:microsoft.com/office/officeart/2008/layout/LinedList"/>
    <dgm:cxn modelId="{BCFC78EE-02BB-4DB9-BF7E-3F552CA8C4B0}" type="presOf" srcId="{68C79D5C-4D6A-4E2C-B0AF-63B612332A69}" destId="{EB58E287-5A91-4E7C-8252-F879C0852173}" srcOrd="0" destOrd="0" presId="urn:microsoft.com/office/officeart/2008/layout/LinedList"/>
    <dgm:cxn modelId="{804EF7EE-686D-40A7-A028-8A899FB9EA4A}" type="presOf" srcId="{FA186B8F-55F8-4376-BE3C-F4D5C597A1C5}" destId="{7F034684-661F-4664-8672-E8F02C952166}" srcOrd="0" destOrd="0" presId="urn:microsoft.com/office/officeart/2008/layout/LinedList"/>
    <dgm:cxn modelId="{003606B0-9299-4FC4-BE8A-8C7E9C449654}" type="presParOf" srcId="{7F034684-661F-4664-8672-E8F02C952166}" destId="{26606CE5-4D8F-4EC4-8337-8C3285A0DED6}" srcOrd="0" destOrd="0" presId="urn:microsoft.com/office/officeart/2008/layout/LinedList"/>
    <dgm:cxn modelId="{B6859F9A-D9A6-4996-AB6B-213928A1932C}" type="presParOf" srcId="{7F034684-661F-4664-8672-E8F02C952166}" destId="{24E4FC34-F8A4-45C7-811F-109391F77352}" srcOrd="1" destOrd="0" presId="urn:microsoft.com/office/officeart/2008/layout/LinedList"/>
    <dgm:cxn modelId="{D2FA7A72-7FB0-4932-87F4-A5B011EDDEE1}" type="presParOf" srcId="{24E4FC34-F8A4-45C7-811F-109391F77352}" destId="{24A2BD14-E526-49A1-AAE6-5B90A962C0E2}" srcOrd="0" destOrd="0" presId="urn:microsoft.com/office/officeart/2008/layout/LinedList"/>
    <dgm:cxn modelId="{2CE3082C-34E5-44AE-B339-6BDC4BF341AA}" type="presParOf" srcId="{24E4FC34-F8A4-45C7-811F-109391F77352}" destId="{7A399083-864A-4BEA-B761-AAEB7DFA9A66}" srcOrd="1" destOrd="0" presId="urn:microsoft.com/office/officeart/2008/layout/LinedList"/>
    <dgm:cxn modelId="{FC6CD7E2-BFA3-4A54-B3F0-03493F524871}" type="presParOf" srcId="{7F034684-661F-4664-8672-E8F02C952166}" destId="{3032A790-70D6-40F3-976C-746233B53379}" srcOrd="2" destOrd="0" presId="urn:microsoft.com/office/officeart/2008/layout/LinedList"/>
    <dgm:cxn modelId="{C3FB3120-EF08-41D1-BE92-76A28C64DFC7}" type="presParOf" srcId="{7F034684-661F-4664-8672-E8F02C952166}" destId="{3BD59E6C-84A6-4EB0-B106-C9FADBF1054E}" srcOrd="3" destOrd="0" presId="urn:microsoft.com/office/officeart/2008/layout/LinedList"/>
    <dgm:cxn modelId="{85F71FE5-3AAA-4FB9-9C40-E6097ED85B7F}" type="presParOf" srcId="{3BD59E6C-84A6-4EB0-B106-C9FADBF1054E}" destId="{05C555C0-24B5-434A-BDAA-B4ED7C683541}" srcOrd="0" destOrd="0" presId="urn:microsoft.com/office/officeart/2008/layout/LinedList"/>
    <dgm:cxn modelId="{6F8C9BEB-418B-47E7-B495-96265F9D47C5}" type="presParOf" srcId="{3BD59E6C-84A6-4EB0-B106-C9FADBF1054E}" destId="{E1223120-F4FD-44C8-9583-4BBD26D79329}" srcOrd="1" destOrd="0" presId="urn:microsoft.com/office/officeart/2008/layout/LinedList"/>
    <dgm:cxn modelId="{D5BBFE4D-D36A-413F-BEE4-54A9E3271F0F}" type="presParOf" srcId="{7F034684-661F-4664-8672-E8F02C952166}" destId="{CF518236-99A3-420D-A0B8-F71F594D83D4}" srcOrd="4" destOrd="0" presId="urn:microsoft.com/office/officeart/2008/layout/LinedList"/>
    <dgm:cxn modelId="{7EA1D6CF-CD08-41B1-BDF2-1E25A68CA538}" type="presParOf" srcId="{7F034684-661F-4664-8672-E8F02C952166}" destId="{742F7C9E-8742-4AC3-8609-D68590D25A9C}" srcOrd="5" destOrd="0" presId="urn:microsoft.com/office/officeart/2008/layout/LinedList"/>
    <dgm:cxn modelId="{0AECA4EE-6040-4E58-9798-183DDCAC16E7}" type="presParOf" srcId="{742F7C9E-8742-4AC3-8609-D68590D25A9C}" destId="{C1AE8622-B5A3-45B6-AF14-91B4762C2006}" srcOrd="0" destOrd="0" presId="urn:microsoft.com/office/officeart/2008/layout/LinedList"/>
    <dgm:cxn modelId="{1D52D806-0EDC-4D6F-8317-0FF6D4B70580}" type="presParOf" srcId="{742F7C9E-8742-4AC3-8609-D68590D25A9C}" destId="{8E6A57FE-C976-4A83-8362-DB29E70C7C66}" srcOrd="1" destOrd="0" presId="urn:microsoft.com/office/officeart/2008/layout/LinedList"/>
    <dgm:cxn modelId="{B4151E81-1FC3-4E18-B90F-4D77634FA04C}" type="presParOf" srcId="{7F034684-661F-4664-8672-E8F02C952166}" destId="{5738D83C-8580-43D3-A82A-AD6B93F23B1C}" srcOrd="6" destOrd="0" presId="urn:microsoft.com/office/officeart/2008/layout/LinedList"/>
    <dgm:cxn modelId="{F2008D7A-B38F-45A6-A451-98E295B48924}" type="presParOf" srcId="{7F034684-661F-4664-8672-E8F02C952166}" destId="{D81BA6FA-0CDA-4CA2-AB83-0AFF71917763}" srcOrd="7" destOrd="0" presId="urn:microsoft.com/office/officeart/2008/layout/LinedList"/>
    <dgm:cxn modelId="{0ACA40A1-3CD2-413B-B557-ADECA6139436}" type="presParOf" srcId="{D81BA6FA-0CDA-4CA2-AB83-0AFF71917763}" destId="{00E54F88-242C-4F36-AF37-DDCCB8E99042}" srcOrd="0" destOrd="0" presId="urn:microsoft.com/office/officeart/2008/layout/LinedList"/>
    <dgm:cxn modelId="{4EA12902-7251-480D-B0AE-8DE1E1B3088F}" type="presParOf" srcId="{D81BA6FA-0CDA-4CA2-AB83-0AFF71917763}" destId="{CE0A34BF-05F8-47D2-A844-165DD01E1D70}" srcOrd="1" destOrd="0" presId="urn:microsoft.com/office/officeart/2008/layout/LinedList"/>
    <dgm:cxn modelId="{12B60651-2E7C-4677-BDA0-EA4415D2E019}" type="presParOf" srcId="{7F034684-661F-4664-8672-E8F02C952166}" destId="{4CA20BD7-C2B4-45FD-8E00-B120F66BC4CB}" srcOrd="8" destOrd="0" presId="urn:microsoft.com/office/officeart/2008/layout/LinedList"/>
    <dgm:cxn modelId="{11944D50-F503-4FDA-ACFA-F2D73DE6F47D}" type="presParOf" srcId="{7F034684-661F-4664-8672-E8F02C952166}" destId="{38194E93-2617-4933-88C4-232C31627097}" srcOrd="9" destOrd="0" presId="urn:microsoft.com/office/officeart/2008/layout/LinedList"/>
    <dgm:cxn modelId="{ABD63EE1-B0B4-470A-8791-08810A61CC79}" type="presParOf" srcId="{38194E93-2617-4933-88C4-232C31627097}" destId="{EB58E287-5A91-4E7C-8252-F879C0852173}" srcOrd="0" destOrd="0" presId="urn:microsoft.com/office/officeart/2008/layout/LinedList"/>
    <dgm:cxn modelId="{345B0356-2C8B-41B7-91B5-46F43DB5D674}" type="presParOf" srcId="{38194E93-2617-4933-88C4-232C31627097}" destId="{011E8043-73AA-42E6-80BC-956CB72B1E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33A939D-C8D3-4713-B898-4A2AE35670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311FF9-0F61-4127-8546-9D97B85EF4F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In conditions of  </a:t>
          </a:r>
          <a:r>
            <a:rPr lang="en-GB" b="1" dirty="0"/>
            <a:t>natural </a:t>
          </a:r>
          <a:r>
            <a:rPr lang="en-GB" dirty="0"/>
            <a:t>or </a:t>
          </a:r>
          <a:r>
            <a:rPr lang="en-GB" b="1" dirty="0"/>
            <a:t>pure monopoly</a:t>
          </a:r>
          <a:r>
            <a:rPr lang="en-GB" dirty="0"/>
            <a:t> we see continual returns to scale. This leads to an L-shaped LRAC curve where average costs are always falling.</a:t>
          </a:r>
          <a:endParaRPr lang="en-US" dirty="0"/>
        </a:p>
      </dgm:t>
    </dgm:pt>
    <dgm:pt modelId="{3B39AE8D-E77C-49E6-A105-A0BCFA47366B}" type="parTrans" cxnId="{199ABD7F-B511-4E70-956F-3F1145C7A112}">
      <dgm:prSet/>
      <dgm:spPr/>
      <dgm:t>
        <a:bodyPr/>
        <a:lstStyle/>
        <a:p>
          <a:endParaRPr lang="en-US"/>
        </a:p>
      </dgm:t>
    </dgm:pt>
    <dgm:pt modelId="{37C425A9-5182-40BD-9719-23F1F46AAF5D}" type="sibTrans" cxnId="{199ABD7F-B511-4E70-956F-3F1145C7A112}">
      <dgm:prSet/>
      <dgm:spPr/>
      <dgm:t>
        <a:bodyPr/>
        <a:lstStyle/>
        <a:p>
          <a:endParaRPr lang="en-US"/>
        </a:p>
      </dgm:t>
    </dgm:pt>
    <dgm:pt modelId="{8E953C9B-DE42-4FDC-9B83-1070D584495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will give a firm the incentive to keep increasing the scale of production to reduce average costs further.</a:t>
          </a:r>
          <a:endParaRPr lang="en-US" dirty="0"/>
        </a:p>
      </dgm:t>
    </dgm:pt>
    <dgm:pt modelId="{FCCDB8D0-27C8-44BD-845B-340EA37A1C20}" type="parTrans" cxnId="{756D9230-DC28-4BBD-ACC4-3621EA4EC2EF}">
      <dgm:prSet/>
      <dgm:spPr/>
      <dgm:t>
        <a:bodyPr/>
        <a:lstStyle/>
        <a:p>
          <a:endParaRPr lang="en-US"/>
        </a:p>
      </dgm:t>
    </dgm:pt>
    <dgm:pt modelId="{0BCD35F8-3B71-4128-9735-BD6B7807BDD6}" type="sibTrans" cxnId="{756D9230-DC28-4BBD-ACC4-3621EA4EC2EF}">
      <dgm:prSet/>
      <dgm:spPr/>
      <dgm:t>
        <a:bodyPr/>
        <a:lstStyle/>
        <a:p>
          <a:endParaRPr lang="en-US"/>
        </a:p>
      </dgm:t>
    </dgm:pt>
    <dgm:pt modelId="{A7258A92-1AE5-4CF2-B909-B68936E797C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This leads to highly significant barriers to entry. </a:t>
          </a:r>
          <a:endParaRPr lang="en-US" dirty="0"/>
        </a:p>
      </dgm:t>
    </dgm:pt>
    <dgm:pt modelId="{46EF2FEA-0E54-4D2E-AEC8-34992AD1DCF6}" type="parTrans" cxnId="{F8F473D1-A2C5-4AC2-A26D-0EDEAAA531FC}">
      <dgm:prSet/>
      <dgm:spPr/>
      <dgm:t>
        <a:bodyPr/>
        <a:lstStyle/>
        <a:p>
          <a:endParaRPr lang="en-US"/>
        </a:p>
      </dgm:t>
    </dgm:pt>
    <dgm:pt modelId="{7D27802D-8AF3-45C4-BF05-CC94A458CD7C}" type="sibTrans" cxnId="{F8F473D1-A2C5-4AC2-A26D-0EDEAAA531FC}">
      <dgm:prSet/>
      <dgm:spPr/>
      <dgm:t>
        <a:bodyPr/>
        <a:lstStyle/>
        <a:p>
          <a:endParaRPr lang="en-US"/>
        </a:p>
      </dgm:t>
    </dgm:pt>
    <dgm:pt modelId="{D81C141E-C28A-443A-B8DF-CE0D74480AD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A pure monopoly is often highly regulated by the government as there is no competition. Consumer exploitation might occur if the industry was left to its own devices.</a:t>
          </a:r>
          <a:endParaRPr lang="en-US" dirty="0"/>
        </a:p>
      </dgm:t>
    </dgm:pt>
    <dgm:pt modelId="{624D0973-ADD6-431B-8D61-7E668A8E2BB7}" type="parTrans" cxnId="{F6AE4228-426B-4FCB-817E-39727E51FE33}">
      <dgm:prSet/>
      <dgm:spPr/>
      <dgm:t>
        <a:bodyPr/>
        <a:lstStyle/>
        <a:p>
          <a:endParaRPr lang="en-US"/>
        </a:p>
      </dgm:t>
    </dgm:pt>
    <dgm:pt modelId="{F7490D10-1C9F-4C9A-85EA-E0160E09991E}" type="sibTrans" cxnId="{F6AE4228-426B-4FCB-817E-39727E51FE33}">
      <dgm:prSet/>
      <dgm:spPr/>
      <dgm:t>
        <a:bodyPr/>
        <a:lstStyle/>
        <a:p>
          <a:endParaRPr lang="en-US"/>
        </a:p>
      </dgm:t>
    </dgm:pt>
    <dgm:pt modelId="{1594053D-9E2F-452A-AD77-832592A335B4}" type="pres">
      <dgm:prSet presAssocID="{533A939D-C8D3-4713-B898-4A2AE3567020}" presName="root" presStyleCnt="0">
        <dgm:presLayoutVars>
          <dgm:dir/>
          <dgm:resizeHandles val="exact"/>
        </dgm:presLayoutVars>
      </dgm:prSet>
      <dgm:spPr/>
    </dgm:pt>
    <dgm:pt modelId="{45E981F9-8CEB-49C6-A9AD-6BE5F998398E}" type="pres">
      <dgm:prSet presAssocID="{9D311FF9-0F61-4127-8546-9D97B85EF4F9}" presName="compNode" presStyleCnt="0"/>
      <dgm:spPr/>
    </dgm:pt>
    <dgm:pt modelId="{C29F564B-EAD7-481C-8FA7-7094662F85A7}" type="pres">
      <dgm:prSet presAssocID="{9D311FF9-0F61-4127-8546-9D97B85EF4F9}" presName="bgRect" presStyleLbl="bgShp" presStyleIdx="0" presStyleCnt="4"/>
      <dgm:spPr/>
    </dgm:pt>
    <dgm:pt modelId="{3559F1F0-A42E-420F-932D-1CBB7D0D2C55}" type="pres">
      <dgm:prSet presAssocID="{9D311FF9-0F61-4127-8546-9D97B85EF4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upee"/>
        </a:ext>
      </dgm:extLst>
    </dgm:pt>
    <dgm:pt modelId="{966D1766-B23D-4A74-A536-6CE512177B5E}" type="pres">
      <dgm:prSet presAssocID="{9D311FF9-0F61-4127-8546-9D97B85EF4F9}" presName="spaceRect" presStyleCnt="0"/>
      <dgm:spPr/>
    </dgm:pt>
    <dgm:pt modelId="{CD3142E8-30C3-401C-A0EA-E1EBA9AFE204}" type="pres">
      <dgm:prSet presAssocID="{9D311FF9-0F61-4127-8546-9D97B85EF4F9}" presName="parTx" presStyleLbl="revTx" presStyleIdx="0" presStyleCnt="4">
        <dgm:presLayoutVars>
          <dgm:chMax val="0"/>
          <dgm:chPref val="0"/>
        </dgm:presLayoutVars>
      </dgm:prSet>
      <dgm:spPr/>
    </dgm:pt>
    <dgm:pt modelId="{AE9F6E11-6157-489D-AB9E-65B3A1EBF8CF}" type="pres">
      <dgm:prSet presAssocID="{37C425A9-5182-40BD-9719-23F1F46AAF5D}" presName="sibTrans" presStyleCnt="0"/>
      <dgm:spPr/>
    </dgm:pt>
    <dgm:pt modelId="{EAC4E911-85DE-46DA-9CCF-644444B4E41A}" type="pres">
      <dgm:prSet presAssocID="{8E953C9B-DE42-4FDC-9B83-1070D5844957}" presName="compNode" presStyleCnt="0"/>
      <dgm:spPr/>
    </dgm:pt>
    <dgm:pt modelId="{99C3951B-DB28-490B-A7A7-CA7BFE6E29F7}" type="pres">
      <dgm:prSet presAssocID="{8E953C9B-DE42-4FDC-9B83-1070D5844957}" presName="bgRect" presStyleLbl="bgShp" presStyleIdx="1" presStyleCnt="4"/>
      <dgm:spPr/>
    </dgm:pt>
    <dgm:pt modelId="{B36DFA45-E83F-4A38-98D4-AD4C9FE84DD5}" type="pres">
      <dgm:prSet presAssocID="{8E953C9B-DE42-4FDC-9B83-1070D584495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DCB12FD8-95BE-4C8B-85B5-C8509A13D749}" type="pres">
      <dgm:prSet presAssocID="{8E953C9B-DE42-4FDC-9B83-1070D5844957}" presName="spaceRect" presStyleCnt="0"/>
      <dgm:spPr/>
    </dgm:pt>
    <dgm:pt modelId="{8BF9637E-B016-4D37-9C2A-B2BDF1C5F7DE}" type="pres">
      <dgm:prSet presAssocID="{8E953C9B-DE42-4FDC-9B83-1070D5844957}" presName="parTx" presStyleLbl="revTx" presStyleIdx="1" presStyleCnt="4">
        <dgm:presLayoutVars>
          <dgm:chMax val="0"/>
          <dgm:chPref val="0"/>
        </dgm:presLayoutVars>
      </dgm:prSet>
      <dgm:spPr/>
    </dgm:pt>
    <dgm:pt modelId="{AE5AD261-FD98-40A0-A5FD-B965D86C7953}" type="pres">
      <dgm:prSet presAssocID="{0BCD35F8-3B71-4128-9735-BD6B7807BDD6}" presName="sibTrans" presStyleCnt="0"/>
      <dgm:spPr/>
    </dgm:pt>
    <dgm:pt modelId="{3F1A52C1-2A72-4325-9B30-C4014B2B25F1}" type="pres">
      <dgm:prSet presAssocID="{A7258A92-1AE5-4CF2-B909-B68936E797C1}" presName="compNode" presStyleCnt="0"/>
      <dgm:spPr/>
    </dgm:pt>
    <dgm:pt modelId="{C7FD2B31-A788-42C6-9119-02C6679494A3}" type="pres">
      <dgm:prSet presAssocID="{A7258A92-1AE5-4CF2-B909-B68936E797C1}" presName="bgRect" presStyleLbl="bgShp" presStyleIdx="2" presStyleCnt="4"/>
      <dgm:spPr/>
    </dgm:pt>
    <dgm:pt modelId="{A0B382A8-33FB-4DB9-8C4C-EC3BCFC57113}" type="pres">
      <dgm:prSet presAssocID="{A7258A92-1AE5-4CF2-B909-B68936E797C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A3CAF6E3-1EBB-4881-BEF0-568C7CD96C97}" type="pres">
      <dgm:prSet presAssocID="{A7258A92-1AE5-4CF2-B909-B68936E797C1}" presName="spaceRect" presStyleCnt="0"/>
      <dgm:spPr/>
    </dgm:pt>
    <dgm:pt modelId="{7EEC18C7-B94B-4B77-BBCD-B71A5BF07428}" type="pres">
      <dgm:prSet presAssocID="{A7258A92-1AE5-4CF2-B909-B68936E797C1}" presName="parTx" presStyleLbl="revTx" presStyleIdx="2" presStyleCnt="4">
        <dgm:presLayoutVars>
          <dgm:chMax val="0"/>
          <dgm:chPref val="0"/>
        </dgm:presLayoutVars>
      </dgm:prSet>
      <dgm:spPr/>
    </dgm:pt>
    <dgm:pt modelId="{DF4DF2C4-8DE5-49A8-9928-7B35B6CC9F1B}" type="pres">
      <dgm:prSet presAssocID="{7D27802D-8AF3-45C4-BF05-CC94A458CD7C}" presName="sibTrans" presStyleCnt="0"/>
      <dgm:spPr/>
    </dgm:pt>
    <dgm:pt modelId="{917596AD-616B-4637-90DA-A66437C8A75B}" type="pres">
      <dgm:prSet presAssocID="{D81C141E-C28A-443A-B8DF-CE0D74480AD0}" presName="compNode" presStyleCnt="0"/>
      <dgm:spPr/>
    </dgm:pt>
    <dgm:pt modelId="{8B6447D4-BFCC-438C-9F9E-C696E67214DF}" type="pres">
      <dgm:prSet presAssocID="{D81C141E-C28A-443A-B8DF-CE0D74480AD0}" presName="bgRect" presStyleLbl="bgShp" presStyleIdx="3" presStyleCnt="4"/>
      <dgm:spPr/>
    </dgm:pt>
    <dgm:pt modelId="{6D6975BB-FA7D-4439-A2B9-06C9FE43D53B}" type="pres">
      <dgm:prSet presAssocID="{D81C141E-C28A-443A-B8DF-CE0D74480AD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613C2EE-97E4-447D-81E3-97CF8D4EF6A0}" type="pres">
      <dgm:prSet presAssocID="{D81C141E-C28A-443A-B8DF-CE0D74480AD0}" presName="spaceRect" presStyleCnt="0"/>
      <dgm:spPr/>
    </dgm:pt>
    <dgm:pt modelId="{84195186-7795-4A24-B64C-73EEACFAEA1E}" type="pres">
      <dgm:prSet presAssocID="{D81C141E-C28A-443A-B8DF-CE0D74480AD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8E2B350E-D20E-4FEE-B65D-06AAB65DD3C9}" type="presOf" srcId="{9D311FF9-0F61-4127-8546-9D97B85EF4F9}" destId="{CD3142E8-30C3-401C-A0EA-E1EBA9AFE204}" srcOrd="0" destOrd="0" presId="urn:microsoft.com/office/officeart/2018/2/layout/IconVerticalSolidList"/>
    <dgm:cxn modelId="{5A1F431F-C181-49E8-8959-4DD89E824D53}" type="presOf" srcId="{8E953C9B-DE42-4FDC-9B83-1070D5844957}" destId="{8BF9637E-B016-4D37-9C2A-B2BDF1C5F7DE}" srcOrd="0" destOrd="0" presId="urn:microsoft.com/office/officeart/2018/2/layout/IconVerticalSolidList"/>
    <dgm:cxn modelId="{F6AE4228-426B-4FCB-817E-39727E51FE33}" srcId="{533A939D-C8D3-4713-B898-4A2AE3567020}" destId="{D81C141E-C28A-443A-B8DF-CE0D74480AD0}" srcOrd="3" destOrd="0" parTransId="{624D0973-ADD6-431B-8D61-7E668A8E2BB7}" sibTransId="{F7490D10-1C9F-4C9A-85EA-E0160E09991E}"/>
    <dgm:cxn modelId="{756D9230-DC28-4BBD-ACC4-3621EA4EC2EF}" srcId="{533A939D-C8D3-4713-B898-4A2AE3567020}" destId="{8E953C9B-DE42-4FDC-9B83-1070D5844957}" srcOrd="1" destOrd="0" parTransId="{FCCDB8D0-27C8-44BD-845B-340EA37A1C20}" sibTransId="{0BCD35F8-3B71-4128-9735-BD6B7807BDD6}"/>
    <dgm:cxn modelId="{CF64796B-996E-42CD-85C6-F8996F9C6824}" type="presOf" srcId="{D81C141E-C28A-443A-B8DF-CE0D74480AD0}" destId="{84195186-7795-4A24-B64C-73EEACFAEA1E}" srcOrd="0" destOrd="0" presId="urn:microsoft.com/office/officeart/2018/2/layout/IconVerticalSolidList"/>
    <dgm:cxn modelId="{199ABD7F-B511-4E70-956F-3F1145C7A112}" srcId="{533A939D-C8D3-4713-B898-4A2AE3567020}" destId="{9D311FF9-0F61-4127-8546-9D97B85EF4F9}" srcOrd="0" destOrd="0" parTransId="{3B39AE8D-E77C-49E6-A105-A0BCFA47366B}" sibTransId="{37C425A9-5182-40BD-9719-23F1F46AAF5D}"/>
    <dgm:cxn modelId="{3D8247A1-F16F-469D-9138-8FAF4062D597}" type="presOf" srcId="{533A939D-C8D3-4713-B898-4A2AE3567020}" destId="{1594053D-9E2F-452A-AD77-832592A335B4}" srcOrd="0" destOrd="0" presId="urn:microsoft.com/office/officeart/2018/2/layout/IconVerticalSolidList"/>
    <dgm:cxn modelId="{F8F473D1-A2C5-4AC2-A26D-0EDEAAA531FC}" srcId="{533A939D-C8D3-4713-B898-4A2AE3567020}" destId="{A7258A92-1AE5-4CF2-B909-B68936E797C1}" srcOrd="2" destOrd="0" parTransId="{46EF2FEA-0E54-4D2E-AEC8-34992AD1DCF6}" sibTransId="{7D27802D-8AF3-45C4-BF05-CC94A458CD7C}"/>
    <dgm:cxn modelId="{1BC589D6-D076-4811-956B-DDFA3FC7CED8}" type="presOf" srcId="{A7258A92-1AE5-4CF2-B909-B68936E797C1}" destId="{7EEC18C7-B94B-4B77-BBCD-B71A5BF07428}" srcOrd="0" destOrd="0" presId="urn:microsoft.com/office/officeart/2018/2/layout/IconVerticalSolidList"/>
    <dgm:cxn modelId="{B8861E81-002E-49B8-87CE-ABF71903F7F5}" type="presParOf" srcId="{1594053D-9E2F-452A-AD77-832592A335B4}" destId="{45E981F9-8CEB-49C6-A9AD-6BE5F998398E}" srcOrd="0" destOrd="0" presId="urn:microsoft.com/office/officeart/2018/2/layout/IconVerticalSolidList"/>
    <dgm:cxn modelId="{72CD27D8-7248-4FC9-949D-BE3FBF69212A}" type="presParOf" srcId="{45E981F9-8CEB-49C6-A9AD-6BE5F998398E}" destId="{C29F564B-EAD7-481C-8FA7-7094662F85A7}" srcOrd="0" destOrd="0" presId="urn:microsoft.com/office/officeart/2018/2/layout/IconVerticalSolidList"/>
    <dgm:cxn modelId="{D81DB641-D56F-4072-835A-8EDE5EB04253}" type="presParOf" srcId="{45E981F9-8CEB-49C6-A9AD-6BE5F998398E}" destId="{3559F1F0-A42E-420F-932D-1CBB7D0D2C55}" srcOrd="1" destOrd="0" presId="urn:microsoft.com/office/officeart/2018/2/layout/IconVerticalSolidList"/>
    <dgm:cxn modelId="{ED8ED49B-3B60-47FB-B1C9-A5D5709C1508}" type="presParOf" srcId="{45E981F9-8CEB-49C6-A9AD-6BE5F998398E}" destId="{966D1766-B23D-4A74-A536-6CE512177B5E}" srcOrd="2" destOrd="0" presId="urn:microsoft.com/office/officeart/2018/2/layout/IconVerticalSolidList"/>
    <dgm:cxn modelId="{E7CC3209-93CF-4CD7-A0CA-1B738AED9AA0}" type="presParOf" srcId="{45E981F9-8CEB-49C6-A9AD-6BE5F998398E}" destId="{CD3142E8-30C3-401C-A0EA-E1EBA9AFE204}" srcOrd="3" destOrd="0" presId="urn:microsoft.com/office/officeart/2018/2/layout/IconVerticalSolidList"/>
    <dgm:cxn modelId="{8246F861-6241-4DFD-9791-8595408D98EB}" type="presParOf" srcId="{1594053D-9E2F-452A-AD77-832592A335B4}" destId="{AE9F6E11-6157-489D-AB9E-65B3A1EBF8CF}" srcOrd="1" destOrd="0" presId="urn:microsoft.com/office/officeart/2018/2/layout/IconVerticalSolidList"/>
    <dgm:cxn modelId="{D2067B7A-5C44-41D4-937C-8862E6613946}" type="presParOf" srcId="{1594053D-9E2F-452A-AD77-832592A335B4}" destId="{EAC4E911-85DE-46DA-9CCF-644444B4E41A}" srcOrd="2" destOrd="0" presId="urn:microsoft.com/office/officeart/2018/2/layout/IconVerticalSolidList"/>
    <dgm:cxn modelId="{6F119A80-B41D-4D79-90D3-6526EF18988C}" type="presParOf" srcId="{EAC4E911-85DE-46DA-9CCF-644444B4E41A}" destId="{99C3951B-DB28-490B-A7A7-CA7BFE6E29F7}" srcOrd="0" destOrd="0" presId="urn:microsoft.com/office/officeart/2018/2/layout/IconVerticalSolidList"/>
    <dgm:cxn modelId="{7A6BEDAB-C325-44D8-A5E4-D214E75458DA}" type="presParOf" srcId="{EAC4E911-85DE-46DA-9CCF-644444B4E41A}" destId="{B36DFA45-E83F-4A38-98D4-AD4C9FE84DD5}" srcOrd="1" destOrd="0" presId="urn:microsoft.com/office/officeart/2018/2/layout/IconVerticalSolidList"/>
    <dgm:cxn modelId="{5F305B79-2102-4AE9-B77D-28104B247522}" type="presParOf" srcId="{EAC4E911-85DE-46DA-9CCF-644444B4E41A}" destId="{DCB12FD8-95BE-4C8B-85B5-C8509A13D749}" srcOrd="2" destOrd="0" presId="urn:microsoft.com/office/officeart/2018/2/layout/IconVerticalSolidList"/>
    <dgm:cxn modelId="{2CD99C3B-50A3-47A5-B1BA-D1143F004EA9}" type="presParOf" srcId="{EAC4E911-85DE-46DA-9CCF-644444B4E41A}" destId="{8BF9637E-B016-4D37-9C2A-B2BDF1C5F7DE}" srcOrd="3" destOrd="0" presId="urn:microsoft.com/office/officeart/2018/2/layout/IconVerticalSolidList"/>
    <dgm:cxn modelId="{EA321317-22D3-4BEF-9886-B4E9B5412DCF}" type="presParOf" srcId="{1594053D-9E2F-452A-AD77-832592A335B4}" destId="{AE5AD261-FD98-40A0-A5FD-B965D86C7953}" srcOrd="3" destOrd="0" presId="urn:microsoft.com/office/officeart/2018/2/layout/IconVerticalSolidList"/>
    <dgm:cxn modelId="{A9324D6A-BB10-43A6-8F16-1443B31F462E}" type="presParOf" srcId="{1594053D-9E2F-452A-AD77-832592A335B4}" destId="{3F1A52C1-2A72-4325-9B30-C4014B2B25F1}" srcOrd="4" destOrd="0" presId="urn:microsoft.com/office/officeart/2018/2/layout/IconVerticalSolidList"/>
    <dgm:cxn modelId="{1C8BBA7E-7BCB-41DC-8485-8684AFBEBB93}" type="presParOf" srcId="{3F1A52C1-2A72-4325-9B30-C4014B2B25F1}" destId="{C7FD2B31-A788-42C6-9119-02C6679494A3}" srcOrd="0" destOrd="0" presId="urn:microsoft.com/office/officeart/2018/2/layout/IconVerticalSolidList"/>
    <dgm:cxn modelId="{F1262728-10CF-48A6-ABE8-807FF4740FB4}" type="presParOf" srcId="{3F1A52C1-2A72-4325-9B30-C4014B2B25F1}" destId="{A0B382A8-33FB-4DB9-8C4C-EC3BCFC57113}" srcOrd="1" destOrd="0" presId="urn:microsoft.com/office/officeart/2018/2/layout/IconVerticalSolidList"/>
    <dgm:cxn modelId="{59629F59-EA06-440E-9C7E-56529E2F54E8}" type="presParOf" srcId="{3F1A52C1-2A72-4325-9B30-C4014B2B25F1}" destId="{A3CAF6E3-1EBB-4881-BEF0-568C7CD96C97}" srcOrd="2" destOrd="0" presId="urn:microsoft.com/office/officeart/2018/2/layout/IconVerticalSolidList"/>
    <dgm:cxn modelId="{ECE76653-622F-47CD-9864-F63B3ABF64D8}" type="presParOf" srcId="{3F1A52C1-2A72-4325-9B30-C4014B2B25F1}" destId="{7EEC18C7-B94B-4B77-BBCD-B71A5BF07428}" srcOrd="3" destOrd="0" presId="urn:microsoft.com/office/officeart/2018/2/layout/IconVerticalSolidList"/>
    <dgm:cxn modelId="{22C96317-4172-4FEB-8AC7-750C08CE170B}" type="presParOf" srcId="{1594053D-9E2F-452A-AD77-832592A335B4}" destId="{DF4DF2C4-8DE5-49A8-9928-7B35B6CC9F1B}" srcOrd="5" destOrd="0" presId="urn:microsoft.com/office/officeart/2018/2/layout/IconVerticalSolidList"/>
    <dgm:cxn modelId="{814CAB43-532E-47C4-9725-D1B69CA04396}" type="presParOf" srcId="{1594053D-9E2F-452A-AD77-832592A335B4}" destId="{917596AD-616B-4637-90DA-A66437C8A75B}" srcOrd="6" destOrd="0" presId="urn:microsoft.com/office/officeart/2018/2/layout/IconVerticalSolidList"/>
    <dgm:cxn modelId="{11338138-DEC3-4D18-A8D3-89EE90C8494D}" type="presParOf" srcId="{917596AD-616B-4637-90DA-A66437C8A75B}" destId="{8B6447D4-BFCC-438C-9F9E-C696E67214DF}" srcOrd="0" destOrd="0" presId="urn:microsoft.com/office/officeart/2018/2/layout/IconVerticalSolidList"/>
    <dgm:cxn modelId="{F770420E-A0D8-4E34-83C3-E7C25B4385CC}" type="presParOf" srcId="{917596AD-616B-4637-90DA-A66437C8A75B}" destId="{6D6975BB-FA7D-4439-A2B9-06C9FE43D53B}" srcOrd="1" destOrd="0" presId="urn:microsoft.com/office/officeart/2018/2/layout/IconVerticalSolidList"/>
    <dgm:cxn modelId="{EC34BE35-1485-4AE1-83B2-3999277EA263}" type="presParOf" srcId="{917596AD-616B-4637-90DA-A66437C8A75B}" destId="{1613C2EE-97E4-447D-81E3-97CF8D4EF6A0}" srcOrd="2" destOrd="0" presId="urn:microsoft.com/office/officeart/2018/2/layout/IconVerticalSolidList"/>
    <dgm:cxn modelId="{34ED57ED-3FD4-4437-B892-B192D97106B4}" type="presParOf" srcId="{917596AD-616B-4637-90DA-A66437C8A75B}" destId="{84195186-7795-4A24-B64C-73EEACFAEA1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C2091A-2459-4E6D-AE97-451175DEEA13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BDB1CE1-5E86-410E-8B51-D71644B141D7}">
      <dgm:prSet/>
      <dgm:spPr/>
      <dgm:t>
        <a:bodyPr/>
        <a:lstStyle/>
        <a:p>
          <a:r>
            <a:rPr lang="en-GB"/>
            <a:t>Task 1: Explain what a trade union is</a:t>
          </a:r>
          <a:endParaRPr lang="en-US"/>
        </a:p>
      </dgm:t>
    </dgm:pt>
    <dgm:pt modelId="{6401A45C-9D4E-4C62-A529-ECA37950D856}" type="parTrans" cxnId="{C91B0141-509C-4161-BD94-D379D8B09956}">
      <dgm:prSet/>
      <dgm:spPr/>
      <dgm:t>
        <a:bodyPr/>
        <a:lstStyle/>
        <a:p>
          <a:endParaRPr lang="en-US"/>
        </a:p>
      </dgm:t>
    </dgm:pt>
    <dgm:pt modelId="{D51A5BEA-8071-46F3-8061-7F63A7CC4F26}" type="sibTrans" cxnId="{C91B0141-509C-4161-BD94-D379D8B09956}">
      <dgm:prSet/>
      <dgm:spPr/>
      <dgm:t>
        <a:bodyPr/>
        <a:lstStyle/>
        <a:p>
          <a:endParaRPr lang="en-US"/>
        </a:p>
      </dgm:t>
    </dgm:pt>
    <dgm:pt modelId="{80C8DF66-D98F-404D-B5CF-3B7230D4C17F}">
      <dgm:prSet/>
      <dgm:spPr/>
      <dgm:t>
        <a:bodyPr/>
        <a:lstStyle/>
        <a:p>
          <a:r>
            <a:rPr lang="en-GB"/>
            <a:t>Task 2: Give examples of three different UK trade unions and what they try to do.</a:t>
          </a:r>
          <a:endParaRPr lang="en-US"/>
        </a:p>
      </dgm:t>
    </dgm:pt>
    <dgm:pt modelId="{9068B05A-27F3-42C6-8E2E-4C5FC1C262AF}" type="parTrans" cxnId="{6EEF504E-D813-42E2-8C21-D88ACBB33958}">
      <dgm:prSet/>
      <dgm:spPr/>
      <dgm:t>
        <a:bodyPr/>
        <a:lstStyle/>
        <a:p>
          <a:endParaRPr lang="en-US"/>
        </a:p>
      </dgm:t>
    </dgm:pt>
    <dgm:pt modelId="{1517F476-01F4-49F2-8062-FB14D232D107}" type="sibTrans" cxnId="{6EEF504E-D813-42E2-8C21-D88ACBB33958}">
      <dgm:prSet/>
      <dgm:spPr/>
      <dgm:t>
        <a:bodyPr/>
        <a:lstStyle/>
        <a:p>
          <a:endParaRPr lang="en-US"/>
        </a:p>
      </dgm:t>
    </dgm:pt>
    <dgm:pt modelId="{9C142704-C0B7-45B9-B520-E81DA43B00CB}">
      <dgm:prSet/>
      <dgm:spPr/>
      <dgm:t>
        <a:bodyPr/>
        <a:lstStyle/>
        <a:p>
          <a:r>
            <a:rPr lang="en-GB"/>
            <a:t>Task 3: How effective are trade unions in the UK?</a:t>
          </a:r>
          <a:endParaRPr lang="en-US"/>
        </a:p>
      </dgm:t>
    </dgm:pt>
    <dgm:pt modelId="{40DF96D4-B398-43C8-B308-7CB0ECECA365}" type="parTrans" cxnId="{795D53F7-93B1-4FC1-9050-DDB76D219588}">
      <dgm:prSet/>
      <dgm:spPr/>
      <dgm:t>
        <a:bodyPr/>
        <a:lstStyle/>
        <a:p>
          <a:endParaRPr lang="en-US"/>
        </a:p>
      </dgm:t>
    </dgm:pt>
    <dgm:pt modelId="{03EAC5DA-F82F-44FA-9D1E-53C2DB54AE5A}" type="sibTrans" cxnId="{795D53F7-93B1-4FC1-9050-DDB76D219588}">
      <dgm:prSet/>
      <dgm:spPr/>
      <dgm:t>
        <a:bodyPr/>
        <a:lstStyle/>
        <a:p>
          <a:endParaRPr lang="en-US"/>
        </a:p>
      </dgm:t>
    </dgm:pt>
    <dgm:pt modelId="{175E8E9B-22A5-4241-A258-39B16BD720CA}" type="pres">
      <dgm:prSet presAssocID="{E6C2091A-2459-4E6D-AE97-451175DEEA1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560A529-7861-4973-A245-875251C9D242}" type="pres">
      <dgm:prSet presAssocID="{6BDB1CE1-5E86-410E-8B51-D71644B141D7}" presName="hierRoot1" presStyleCnt="0"/>
      <dgm:spPr/>
    </dgm:pt>
    <dgm:pt modelId="{DB757DAA-092A-4CFC-8557-4E0E2B250B39}" type="pres">
      <dgm:prSet presAssocID="{6BDB1CE1-5E86-410E-8B51-D71644B141D7}" presName="composite" presStyleCnt="0"/>
      <dgm:spPr/>
    </dgm:pt>
    <dgm:pt modelId="{8C792B11-D6FF-4FCD-A902-6ADD2201C6F6}" type="pres">
      <dgm:prSet presAssocID="{6BDB1CE1-5E86-410E-8B51-D71644B141D7}" presName="background" presStyleLbl="node0" presStyleIdx="0" presStyleCnt="3"/>
      <dgm:spPr/>
    </dgm:pt>
    <dgm:pt modelId="{B51E137F-4083-40CA-8631-55A64A8F820D}" type="pres">
      <dgm:prSet presAssocID="{6BDB1CE1-5E86-410E-8B51-D71644B141D7}" presName="text" presStyleLbl="fgAcc0" presStyleIdx="0" presStyleCnt="3">
        <dgm:presLayoutVars>
          <dgm:chPref val="3"/>
        </dgm:presLayoutVars>
      </dgm:prSet>
      <dgm:spPr/>
    </dgm:pt>
    <dgm:pt modelId="{E4534B7D-05C7-41C5-A6B6-EC99AFF3A394}" type="pres">
      <dgm:prSet presAssocID="{6BDB1CE1-5E86-410E-8B51-D71644B141D7}" presName="hierChild2" presStyleCnt="0"/>
      <dgm:spPr/>
    </dgm:pt>
    <dgm:pt modelId="{5B28E213-1185-447C-BF17-82FEA57081DA}" type="pres">
      <dgm:prSet presAssocID="{80C8DF66-D98F-404D-B5CF-3B7230D4C17F}" presName="hierRoot1" presStyleCnt="0"/>
      <dgm:spPr/>
    </dgm:pt>
    <dgm:pt modelId="{FB7F5F28-1BD0-419E-94A5-FBE84B6904A4}" type="pres">
      <dgm:prSet presAssocID="{80C8DF66-D98F-404D-B5CF-3B7230D4C17F}" presName="composite" presStyleCnt="0"/>
      <dgm:spPr/>
    </dgm:pt>
    <dgm:pt modelId="{4C410165-ADD2-4519-BA74-B1D2A79C5C63}" type="pres">
      <dgm:prSet presAssocID="{80C8DF66-D98F-404D-B5CF-3B7230D4C17F}" presName="background" presStyleLbl="node0" presStyleIdx="1" presStyleCnt="3"/>
      <dgm:spPr/>
    </dgm:pt>
    <dgm:pt modelId="{F2D2CE73-4279-473D-8DB8-30197B81B3BE}" type="pres">
      <dgm:prSet presAssocID="{80C8DF66-D98F-404D-B5CF-3B7230D4C17F}" presName="text" presStyleLbl="fgAcc0" presStyleIdx="1" presStyleCnt="3">
        <dgm:presLayoutVars>
          <dgm:chPref val="3"/>
        </dgm:presLayoutVars>
      </dgm:prSet>
      <dgm:spPr/>
    </dgm:pt>
    <dgm:pt modelId="{CFC206CD-ECE7-4C43-9D25-ED45706D514D}" type="pres">
      <dgm:prSet presAssocID="{80C8DF66-D98F-404D-B5CF-3B7230D4C17F}" presName="hierChild2" presStyleCnt="0"/>
      <dgm:spPr/>
    </dgm:pt>
    <dgm:pt modelId="{90C58770-6D2F-4B1E-88A7-707314164AEE}" type="pres">
      <dgm:prSet presAssocID="{9C142704-C0B7-45B9-B520-E81DA43B00CB}" presName="hierRoot1" presStyleCnt="0"/>
      <dgm:spPr/>
    </dgm:pt>
    <dgm:pt modelId="{79A2D80E-C267-478C-AB26-6A1D0505C02C}" type="pres">
      <dgm:prSet presAssocID="{9C142704-C0B7-45B9-B520-E81DA43B00CB}" presName="composite" presStyleCnt="0"/>
      <dgm:spPr/>
    </dgm:pt>
    <dgm:pt modelId="{21489643-4D7E-4EC6-AC53-1C9F4DBE9D23}" type="pres">
      <dgm:prSet presAssocID="{9C142704-C0B7-45B9-B520-E81DA43B00CB}" presName="background" presStyleLbl="node0" presStyleIdx="2" presStyleCnt="3"/>
      <dgm:spPr/>
    </dgm:pt>
    <dgm:pt modelId="{E5D1D4AF-B19E-47BF-83AA-5367017C45F4}" type="pres">
      <dgm:prSet presAssocID="{9C142704-C0B7-45B9-B520-E81DA43B00CB}" presName="text" presStyleLbl="fgAcc0" presStyleIdx="2" presStyleCnt="3">
        <dgm:presLayoutVars>
          <dgm:chPref val="3"/>
        </dgm:presLayoutVars>
      </dgm:prSet>
      <dgm:spPr/>
    </dgm:pt>
    <dgm:pt modelId="{E10D5287-AA22-4526-8A08-163A8F6A3BFB}" type="pres">
      <dgm:prSet presAssocID="{9C142704-C0B7-45B9-B520-E81DA43B00CB}" presName="hierChild2" presStyleCnt="0"/>
      <dgm:spPr/>
    </dgm:pt>
  </dgm:ptLst>
  <dgm:cxnLst>
    <dgm:cxn modelId="{B174B01B-183E-4573-AABA-75500EE7E342}" type="presOf" srcId="{E6C2091A-2459-4E6D-AE97-451175DEEA13}" destId="{175E8E9B-22A5-4241-A258-39B16BD720CA}" srcOrd="0" destOrd="0" presId="urn:microsoft.com/office/officeart/2005/8/layout/hierarchy1"/>
    <dgm:cxn modelId="{01373D3F-9338-4A88-990B-1CE3A7E0AA62}" type="presOf" srcId="{80C8DF66-D98F-404D-B5CF-3B7230D4C17F}" destId="{F2D2CE73-4279-473D-8DB8-30197B81B3BE}" srcOrd="0" destOrd="0" presId="urn:microsoft.com/office/officeart/2005/8/layout/hierarchy1"/>
    <dgm:cxn modelId="{C91B0141-509C-4161-BD94-D379D8B09956}" srcId="{E6C2091A-2459-4E6D-AE97-451175DEEA13}" destId="{6BDB1CE1-5E86-410E-8B51-D71644B141D7}" srcOrd="0" destOrd="0" parTransId="{6401A45C-9D4E-4C62-A529-ECA37950D856}" sibTransId="{D51A5BEA-8071-46F3-8061-7F63A7CC4F26}"/>
    <dgm:cxn modelId="{6EEF504E-D813-42E2-8C21-D88ACBB33958}" srcId="{E6C2091A-2459-4E6D-AE97-451175DEEA13}" destId="{80C8DF66-D98F-404D-B5CF-3B7230D4C17F}" srcOrd="1" destOrd="0" parTransId="{9068B05A-27F3-42C6-8E2E-4C5FC1C262AF}" sibTransId="{1517F476-01F4-49F2-8062-FB14D232D107}"/>
    <dgm:cxn modelId="{633CB977-5DD0-462F-97D9-3A225A144D35}" type="presOf" srcId="{6BDB1CE1-5E86-410E-8B51-D71644B141D7}" destId="{B51E137F-4083-40CA-8631-55A64A8F820D}" srcOrd="0" destOrd="0" presId="urn:microsoft.com/office/officeart/2005/8/layout/hierarchy1"/>
    <dgm:cxn modelId="{2D4EBFCE-806A-45C9-9BF6-B819F6CAFFD5}" type="presOf" srcId="{9C142704-C0B7-45B9-B520-E81DA43B00CB}" destId="{E5D1D4AF-B19E-47BF-83AA-5367017C45F4}" srcOrd="0" destOrd="0" presId="urn:microsoft.com/office/officeart/2005/8/layout/hierarchy1"/>
    <dgm:cxn modelId="{795D53F7-93B1-4FC1-9050-DDB76D219588}" srcId="{E6C2091A-2459-4E6D-AE97-451175DEEA13}" destId="{9C142704-C0B7-45B9-B520-E81DA43B00CB}" srcOrd="2" destOrd="0" parTransId="{40DF96D4-B398-43C8-B308-7CB0ECECA365}" sibTransId="{03EAC5DA-F82F-44FA-9D1E-53C2DB54AE5A}"/>
    <dgm:cxn modelId="{65C86678-5E18-4A87-876D-65D48A72FA9B}" type="presParOf" srcId="{175E8E9B-22A5-4241-A258-39B16BD720CA}" destId="{A560A529-7861-4973-A245-875251C9D242}" srcOrd="0" destOrd="0" presId="urn:microsoft.com/office/officeart/2005/8/layout/hierarchy1"/>
    <dgm:cxn modelId="{6F465AA4-EE8B-489B-AB95-6DE71D25C112}" type="presParOf" srcId="{A560A529-7861-4973-A245-875251C9D242}" destId="{DB757DAA-092A-4CFC-8557-4E0E2B250B39}" srcOrd="0" destOrd="0" presId="urn:microsoft.com/office/officeart/2005/8/layout/hierarchy1"/>
    <dgm:cxn modelId="{5964E646-79C3-40C7-BE91-59EE8517ED1F}" type="presParOf" srcId="{DB757DAA-092A-4CFC-8557-4E0E2B250B39}" destId="{8C792B11-D6FF-4FCD-A902-6ADD2201C6F6}" srcOrd="0" destOrd="0" presId="urn:microsoft.com/office/officeart/2005/8/layout/hierarchy1"/>
    <dgm:cxn modelId="{BEDDC833-5F46-4266-9260-3DF3AE356DA0}" type="presParOf" srcId="{DB757DAA-092A-4CFC-8557-4E0E2B250B39}" destId="{B51E137F-4083-40CA-8631-55A64A8F820D}" srcOrd="1" destOrd="0" presId="urn:microsoft.com/office/officeart/2005/8/layout/hierarchy1"/>
    <dgm:cxn modelId="{C81D0A37-F6BB-4237-BD60-FC3E2728001B}" type="presParOf" srcId="{A560A529-7861-4973-A245-875251C9D242}" destId="{E4534B7D-05C7-41C5-A6B6-EC99AFF3A394}" srcOrd="1" destOrd="0" presId="urn:microsoft.com/office/officeart/2005/8/layout/hierarchy1"/>
    <dgm:cxn modelId="{C000CA49-510B-4F48-A3ED-17153C601ADA}" type="presParOf" srcId="{175E8E9B-22A5-4241-A258-39B16BD720CA}" destId="{5B28E213-1185-447C-BF17-82FEA57081DA}" srcOrd="1" destOrd="0" presId="urn:microsoft.com/office/officeart/2005/8/layout/hierarchy1"/>
    <dgm:cxn modelId="{EAC92B0C-01EA-45C3-A0BD-9E37DF22F02C}" type="presParOf" srcId="{5B28E213-1185-447C-BF17-82FEA57081DA}" destId="{FB7F5F28-1BD0-419E-94A5-FBE84B6904A4}" srcOrd="0" destOrd="0" presId="urn:microsoft.com/office/officeart/2005/8/layout/hierarchy1"/>
    <dgm:cxn modelId="{BF08F9D0-8CA6-4BB3-BC47-1AE4D465C8A0}" type="presParOf" srcId="{FB7F5F28-1BD0-419E-94A5-FBE84B6904A4}" destId="{4C410165-ADD2-4519-BA74-B1D2A79C5C63}" srcOrd="0" destOrd="0" presId="urn:microsoft.com/office/officeart/2005/8/layout/hierarchy1"/>
    <dgm:cxn modelId="{51B0617B-CF93-4409-884E-289340FAC2A5}" type="presParOf" srcId="{FB7F5F28-1BD0-419E-94A5-FBE84B6904A4}" destId="{F2D2CE73-4279-473D-8DB8-30197B81B3BE}" srcOrd="1" destOrd="0" presId="urn:microsoft.com/office/officeart/2005/8/layout/hierarchy1"/>
    <dgm:cxn modelId="{B6A5E9B6-9E0B-4005-ABA3-0676EDC187C1}" type="presParOf" srcId="{5B28E213-1185-447C-BF17-82FEA57081DA}" destId="{CFC206CD-ECE7-4C43-9D25-ED45706D514D}" srcOrd="1" destOrd="0" presId="urn:microsoft.com/office/officeart/2005/8/layout/hierarchy1"/>
    <dgm:cxn modelId="{3D807775-E6F8-49CC-A573-1048F2D6F559}" type="presParOf" srcId="{175E8E9B-22A5-4241-A258-39B16BD720CA}" destId="{90C58770-6D2F-4B1E-88A7-707314164AEE}" srcOrd="2" destOrd="0" presId="urn:microsoft.com/office/officeart/2005/8/layout/hierarchy1"/>
    <dgm:cxn modelId="{32F7DA83-D5B4-4F62-8F74-92A83AB1B33A}" type="presParOf" srcId="{90C58770-6D2F-4B1E-88A7-707314164AEE}" destId="{79A2D80E-C267-478C-AB26-6A1D0505C02C}" srcOrd="0" destOrd="0" presId="urn:microsoft.com/office/officeart/2005/8/layout/hierarchy1"/>
    <dgm:cxn modelId="{346B6732-58D3-498B-B45F-5B8336FE5FBE}" type="presParOf" srcId="{79A2D80E-C267-478C-AB26-6A1D0505C02C}" destId="{21489643-4D7E-4EC6-AC53-1C9F4DBE9D23}" srcOrd="0" destOrd="0" presId="urn:microsoft.com/office/officeart/2005/8/layout/hierarchy1"/>
    <dgm:cxn modelId="{3626A79A-8F44-4D42-B09B-DEEDB59A6211}" type="presParOf" srcId="{79A2D80E-C267-478C-AB26-6A1D0505C02C}" destId="{E5D1D4AF-B19E-47BF-83AA-5367017C45F4}" srcOrd="1" destOrd="0" presId="urn:microsoft.com/office/officeart/2005/8/layout/hierarchy1"/>
    <dgm:cxn modelId="{728D2561-AF61-4ED4-B62D-F8FD17FB3C3F}" type="presParOf" srcId="{90C58770-6D2F-4B1E-88A7-707314164AEE}" destId="{E10D5287-AA22-4526-8A08-163A8F6A3BF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2281259-6D32-4894-822D-07111E523E08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7AB3031-80A6-4C6F-ACC4-80F3FA7DE27C}">
      <dgm:prSet/>
      <dgm:spPr/>
      <dgm:t>
        <a:bodyPr/>
        <a:lstStyle/>
        <a:p>
          <a:r>
            <a:rPr lang="en-US" dirty="0"/>
            <a:t>Individual bargaining occurs when one employee negotiates with an employer on their own behalf.</a:t>
          </a:r>
        </a:p>
      </dgm:t>
    </dgm:pt>
    <dgm:pt modelId="{574749D5-B8D8-4F0E-AA18-FCDEB4D5FFA4}" type="parTrans" cxnId="{6913D0AE-A267-4F9C-9A76-4BA496B3FD39}">
      <dgm:prSet/>
      <dgm:spPr/>
      <dgm:t>
        <a:bodyPr/>
        <a:lstStyle/>
        <a:p>
          <a:endParaRPr lang="en-US"/>
        </a:p>
      </dgm:t>
    </dgm:pt>
    <dgm:pt modelId="{1DECB9B5-5A4C-41F6-9966-8197B1A2A7E4}" type="sibTrans" cxnId="{6913D0AE-A267-4F9C-9A76-4BA496B3FD3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E8BC2914-11FE-4436-941A-FBD77F337EF0}">
      <dgm:prSet/>
      <dgm:spPr/>
      <dgm:t>
        <a:bodyPr/>
        <a:lstStyle/>
        <a:p>
          <a:r>
            <a:rPr lang="en-US" dirty="0"/>
            <a:t>Collective bargaining occurs when a trade union negotiates with an employer on behalf of all employees.</a:t>
          </a:r>
        </a:p>
      </dgm:t>
    </dgm:pt>
    <dgm:pt modelId="{49D5B9E6-5D0B-41EF-9180-F38543644C59}" type="parTrans" cxnId="{62E2E343-7EE3-4B0B-927E-6D53CE7CBC91}">
      <dgm:prSet/>
      <dgm:spPr/>
      <dgm:t>
        <a:bodyPr/>
        <a:lstStyle/>
        <a:p>
          <a:endParaRPr lang="en-US"/>
        </a:p>
      </dgm:t>
    </dgm:pt>
    <dgm:pt modelId="{715C1473-4BAB-4B6C-94E9-16C23E927B9E}" type="sibTrans" cxnId="{62E2E343-7EE3-4B0B-927E-6D53CE7CBC9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0AB7BA8-520B-40EA-B0A8-610D4361E2DB}">
      <dgm:prSet/>
      <dgm:spPr/>
      <dgm:t>
        <a:bodyPr/>
        <a:lstStyle/>
        <a:p>
          <a:r>
            <a:rPr lang="en-US" dirty="0"/>
            <a:t>Industrial action occurs when trade union members engage in activities designed to reduce productivity in the workplace. This is a tool used to persuade employers to accept union demands.</a:t>
          </a:r>
        </a:p>
      </dgm:t>
    </dgm:pt>
    <dgm:pt modelId="{861DC4C8-2069-4C1E-A14E-4D6A79025197}" type="parTrans" cxnId="{B10F187B-3A4C-4C15-B6A5-DB475A9BC66B}">
      <dgm:prSet/>
      <dgm:spPr/>
      <dgm:t>
        <a:bodyPr/>
        <a:lstStyle/>
        <a:p>
          <a:endParaRPr lang="en-US"/>
        </a:p>
      </dgm:t>
    </dgm:pt>
    <dgm:pt modelId="{95EB5881-605E-4302-8551-D34831A6807E}" type="sibTrans" cxnId="{B10F187B-3A4C-4C15-B6A5-DB475A9BC66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E7AA50E4-8D32-4873-AC6B-3592110D02DC}">
      <dgm:prSet/>
      <dgm:spPr/>
      <dgm:t>
        <a:bodyPr/>
        <a:lstStyle/>
        <a:p>
          <a:r>
            <a:rPr lang="en-US" dirty="0"/>
            <a:t>Collective bargaining and industrial action are used to influence wages and levels of employment. </a:t>
          </a:r>
        </a:p>
      </dgm:t>
    </dgm:pt>
    <dgm:pt modelId="{461BA517-A04B-443A-B2D3-722086E26A2B}" type="parTrans" cxnId="{CD0FCBBD-F7F2-46A9-B9D8-8F308ADC4424}">
      <dgm:prSet/>
      <dgm:spPr/>
      <dgm:t>
        <a:bodyPr/>
        <a:lstStyle/>
        <a:p>
          <a:endParaRPr lang="en-US"/>
        </a:p>
      </dgm:t>
    </dgm:pt>
    <dgm:pt modelId="{EE9CBC81-975D-4328-BF28-0C03E6232F2D}" type="sibTrans" cxnId="{CD0FCBBD-F7F2-46A9-B9D8-8F308ADC4424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564C5F55-3484-4477-9859-50BA60288067}" type="pres">
      <dgm:prSet presAssocID="{12281259-6D32-4894-822D-07111E523E08}" presName="Name0" presStyleCnt="0">
        <dgm:presLayoutVars>
          <dgm:animLvl val="lvl"/>
          <dgm:resizeHandles val="exact"/>
        </dgm:presLayoutVars>
      </dgm:prSet>
      <dgm:spPr/>
    </dgm:pt>
    <dgm:pt modelId="{6892D703-8ECF-4C81-B670-E7CA8881EFDB}" type="pres">
      <dgm:prSet presAssocID="{E7AB3031-80A6-4C6F-ACC4-80F3FA7DE27C}" presName="compositeNode" presStyleCnt="0">
        <dgm:presLayoutVars>
          <dgm:bulletEnabled val="1"/>
        </dgm:presLayoutVars>
      </dgm:prSet>
      <dgm:spPr/>
    </dgm:pt>
    <dgm:pt modelId="{F76D8C5C-17F4-468B-B910-23731BF8AE28}" type="pres">
      <dgm:prSet presAssocID="{E7AB3031-80A6-4C6F-ACC4-80F3FA7DE27C}" presName="bgRect" presStyleLbl="bgAccFollowNode1" presStyleIdx="0" presStyleCnt="4"/>
      <dgm:spPr/>
    </dgm:pt>
    <dgm:pt modelId="{2B68D928-1E31-46BB-BD95-382072D1D96E}" type="pres">
      <dgm:prSet presAssocID="{1DECB9B5-5A4C-41F6-9966-8197B1A2A7E4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C769D401-2F19-4A16-841B-27AF99806B99}" type="pres">
      <dgm:prSet presAssocID="{E7AB3031-80A6-4C6F-ACC4-80F3FA7DE27C}" presName="bottomLine" presStyleLbl="alignNode1" presStyleIdx="1" presStyleCnt="8">
        <dgm:presLayoutVars/>
      </dgm:prSet>
      <dgm:spPr/>
    </dgm:pt>
    <dgm:pt modelId="{6C6907A0-FFD5-422A-BDFE-AAA07A0ED903}" type="pres">
      <dgm:prSet presAssocID="{E7AB3031-80A6-4C6F-ACC4-80F3FA7DE27C}" presName="nodeText" presStyleLbl="bgAccFollowNode1" presStyleIdx="0" presStyleCnt="4">
        <dgm:presLayoutVars>
          <dgm:bulletEnabled val="1"/>
        </dgm:presLayoutVars>
      </dgm:prSet>
      <dgm:spPr/>
    </dgm:pt>
    <dgm:pt modelId="{6D46EAB4-DBA8-4DB5-9DE1-51929ADB140D}" type="pres">
      <dgm:prSet presAssocID="{1DECB9B5-5A4C-41F6-9966-8197B1A2A7E4}" presName="sibTrans" presStyleCnt="0"/>
      <dgm:spPr/>
    </dgm:pt>
    <dgm:pt modelId="{CA0DB1CB-DF30-4214-AF41-481F92DBAE42}" type="pres">
      <dgm:prSet presAssocID="{E8BC2914-11FE-4436-941A-FBD77F337EF0}" presName="compositeNode" presStyleCnt="0">
        <dgm:presLayoutVars>
          <dgm:bulletEnabled val="1"/>
        </dgm:presLayoutVars>
      </dgm:prSet>
      <dgm:spPr/>
    </dgm:pt>
    <dgm:pt modelId="{AF8DB2A4-BF80-49BD-9EDE-003429D1C2E6}" type="pres">
      <dgm:prSet presAssocID="{E8BC2914-11FE-4436-941A-FBD77F337EF0}" presName="bgRect" presStyleLbl="bgAccFollowNode1" presStyleIdx="1" presStyleCnt="4"/>
      <dgm:spPr/>
    </dgm:pt>
    <dgm:pt modelId="{6A8D4846-29DE-4526-9A10-2DB4B73A2E72}" type="pres">
      <dgm:prSet presAssocID="{715C1473-4BAB-4B6C-94E9-16C23E927B9E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14F86535-17F5-4185-9D9F-F41EC808A804}" type="pres">
      <dgm:prSet presAssocID="{E8BC2914-11FE-4436-941A-FBD77F337EF0}" presName="bottomLine" presStyleLbl="alignNode1" presStyleIdx="3" presStyleCnt="8">
        <dgm:presLayoutVars/>
      </dgm:prSet>
      <dgm:spPr/>
    </dgm:pt>
    <dgm:pt modelId="{5D52726D-F289-4270-A0FD-5EC3DA2C8FAC}" type="pres">
      <dgm:prSet presAssocID="{E8BC2914-11FE-4436-941A-FBD77F337EF0}" presName="nodeText" presStyleLbl="bgAccFollowNode1" presStyleIdx="1" presStyleCnt="4">
        <dgm:presLayoutVars>
          <dgm:bulletEnabled val="1"/>
        </dgm:presLayoutVars>
      </dgm:prSet>
      <dgm:spPr/>
    </dgm:pt>
    <dgm:pt modelId="{2F332088-7220-4C6E-97E5-83EC91F32A93}" type="pres">
      <dgm:prSet presAssocID="{715C1473-4BAB-4B6C-94E9-16C23E927B9E}" presName="sibTrans" presStyleCnt="0"/>
      <dgm:spPr/>
    </dgm:pt>
    <dgm:pt modelId="{C02D02C2-716A-4FBC-A69D-DDD50877D522}" type="pres">
      <dgm:prSet presAssocID="{A0AB7BA8-520B-40EA-B0A8-610D4361E2DB}" presName="compositeNode" presStyleCnt="0">
        <dgm:presLayoutVars>
          <dgm:bulletEnabled val="1"/>
        </dgm:presLayoutVars>
      </dgm:prSet>
      <dgm:spPr/>
    </dgm:pt>
    <dgm:pt modelId="{0863215A-3B0A-40A1-930B-439A6164D096}" type="pres">
      <dgm:prSet presAssocID="{A0AB7BA8-520B-40EA-B0A8-610D4361E2DB}" presName="bgRect" presStyleLbl="bgAccFollowNode1" presStyleIdx="2" presStyleCnt="4"/>
      <dgm:spPr/>
    </dgm:pt>
    <dgm:pt modelId="{DFFDD44C-89AA-42FB-A289-7403D814A664}" type="pres">
      <dgm:prSet presAssocID="{95EB5881-605E-4302-8551-D34831A6807E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C0C5D648-DE7D-4380-BE92-05157B706413}" type="pres">
      <dgm:prSet presAssocID="{A0AB7BA8-520B-40EA-B0A8-610D4361E2DB}" presName="bottomLine" presStyleLbl="alignNode1" presStyleIdx="5" presStyleCnt="8">
        <dgm:presLayoutVars/>
      </dgm:prSet>
      <dgm:spPr/>
    </dgm:pt>
    <dgm:pt modelId="{17ED8D5C-A658-421D-83F2-0C9754BC26EF}" type="pres">
      <dgm:prSet presAssocID="{A0AB7BA8-520B-40EA-B0A8-610D4361E2DB}" presName="nodeText" presStyleLbl="bgAccFollowNode1" presStyleIdx="2" presStyleCnt="4">
        <dgm:presLayoutVars>
          <dgm:bulletEnabled val="1"/>
        </dgm:presLayoutVars>
      </dgm:prSet>
      <dgm:spPr/>
    </dgm:pt>
    <dgm:pt modelId="{A6A62D52-0181-47AA-9AFF-18EE207E52F1}" type="pres">
      <dgm:prSet presAssocID="{95EB5881-605E-4302-8551-D34831A6807E}" presName="sibTrans" presStyleCnt="0"/>
      <dgm:spPr/>
    </dgm:pt>
    <dgm:pt modelId="{0C7CEE2D-D2F9-4432-9A43-B3686C03870D}" type="pres">
      <dgm:prSet presAssocID="{E7AA50E4-8D32-4873-AC6B-3592110D02DC}" presName="compositeNode" presStyleCnt="0">
        <dgm:presLayoutVars>
          <dgm:bulletEnabled val="1"/>
        </dgm:presLayoutVars>
      </dgm:prSet>
      <dgm:spPr/>
    </dgm:pt>
    <dgm:pt modelId="{E6AD04CD-9AE8-4A47-99C8-B1C14BE16E8A}" type="pres">
      <dgm:prSet presAssocID="{E7AA50E4-8D32-4873-AC6B-3592110D02DC}" presName="bgRect" presStyleLbl="bgAccFollowNode1" presStyleIdx="3" presStyleCnt="4"/>
      <dgm:spPr/>
    </dgm:pt>
    <dgm:pt modelId="{AF67675E-1E26-45D7-ABA4-74C72D8F40C2}" type="pres">
      <dgm:prSet presAssocID="{EE9CBC81-975D-4328-BF28-0C03E6232F2D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1C7B14F7-E42A-4969-82F6-B0379B997712}" type="pres">
      <dgm:prSet presAssocID="{E7AA50E4-8D32-4873-AC6B-3592110D02DC}" presName="bottomLine" presStyleLbl="alignNode1" presStyleIdx="7" presStyleCnt="8">
        <dgm:presLayoutVars/>
      </dgm:prSet>
      <dgm:spPr/>
    </dgm:pt>
    <dgm:pt modelId="{89CA41FA-BA61-436D-B235-7776B61EEE3B}" type="pres">
      <dgm:prSet presAssocID="{E7AA50E4-8D32-4873-AC6B-3592110D02DC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ECF7DF05-5AD8-4058-B812-1C65E049A55C}" type="presOf" srcId="{715C1473-4BAB-4B6C-94E9-16C23E927B9E}" destId="{6A8D4846-29DE-4526-9A10-2DB4B73A2E72}" srcOrd="0" destOrd="0" presId="urn:microsoft.com/office/officeart/2016/7/layout/BasicLinearProcessNumbered"/>
    <dgm:cxn modelId="{D8E4A609-A962-46F9-96EA-32079BD38AA8}" type="presOf" srcId="{E8BC2914-11FE-4436-941A-FBD77F337EF0}" destId="{AF8DB2A4-BF80-49BD-9EDE-003429D1C2E6}" srcOrd="0" destOrd="0" presId="urn:microsoft.com/office/officeart/2016/7/layout/BasicLinearProcessNumbered"/>
    <dgm:cxn modelId="{EBA02B15-3AAF-46F7-9B2B-F4943277EAE2}" type="presOf" srcId="{12281259-6D32-4894-822D-07111E523E08}" destId="{564C5F55-3484-4477-9859-50BA60288067}" srcOrd="0" destOrd="0" presId="urn:microsoft.com/office/officeart/2016/7/layout/BasicLinearProcessNumbered"/>
    <dgm:cxn modelId="{73A05C2B-BBB8-4A73-96E6-2AEBD7809921}" type="presOf" srcId="{E8BC2914-11FE-4436-941A-FBD77F337EF0}" destId="{5D52726D-F289-4270-A0FD-5EC3DA2C8FAC}" srcOrd="1" destOrd="0" presId="urn:microsoft.com/office/officeart/2016/7/layout/BasicLinearProcessNumbered"/>
    <dgm:cxn modelId="{62E2E343-7EE3-4B0B-927E-6D53CE7CBC91}" srcId="{12281259-6D32-4894-822D-07111E523E08}" destId="{E8BC2914-11FE-4436-941A-FBD77F337EF0}" srcOrd="1" destOrd="0" parTransId="{49D5B9E6-5D0B-41EF-9180-F38543644C59}" sibTransId="{715C1473-4BAB-4B6C-94E9-16C23E927B9E}"/>
    <dgm:cxn modelId="{B10F187B-3A4C-4C15-B6A5-DB475A9BC66B}" srcId="{12281259-6D32-4894-822D-07111E523E08}" destId="{A0AB7BA8-520B-40EA-B0A8-610D4361E2DB}" srcOrd="2" destOrd="0" parTransId="{861DC4C8-2069-4C1E-A14E-4D6A79025197}" sibTransId="{95EB5881-605E-4302-8551-D34831A6807E}"/>
    <dgm:cxn modelId="{74A89684-7555-4424-8F0A-52E10DCD5ABF}" type="presOf" srcId="{95EB5881-605E-4302-8551-D34831A6807E}" destId="{DFFDD44C-89AA-42FB-A289-7403D814A664}" srcOrd="0" destOrd="0" presId="urn:microsoft.com/office/officeart/2016/7/layout/BasicLinearProcessNumbered"/>
    <dgm:cxn modelId="{6913D0AE-A267-4F9C-9A76-4BA496B3FD39}" srcId="{12281259-6D32-4894-822D-07111E523E08}" destId="{E7AB3031-80A6-4C6F-ACC4-80F3FA7DE27C}" srcOrd="0" destOrd="0" parTransId="{574749D5-B8D8-4F0E-AA18-FCDEB4D5FFA4}" sibTransId="{1DECB9B5-5A4C-41F6-9966-8197B1A2A7E4}"/>
    <dgm:cxn modelId="{CD0FCBBD-F7F2-46A9-B9D8-8F308ADC4424}" srcId="{12281259-6D32-4894-822D-07111E523E08}" destId="{E7AA50E4-8D32-4873-AC6B-3592110D02DC}" srcOrd="3" destOrd="0" parTransId="{461BA517-A04B-443A-B2D3-722086E26A2B}" sibTransId="{EE9CBC81-975D-4328-BF28-0C03E6232F2D}"/>
    <dgm:cxn modelId="{3DDA81C1-2686-4980-8567-6919F5B940C0}" type="presOf" srcId="{E7AA50E4-8D32-4873-AC6B-3592110D02DC}" destId="{89CA41FA-BA61-436D-B235-7776B61EEE3B}" srcOrd="1" destOrd="0" presId="urn:microsoft.com/office/officeart/2016/7/layout/BasicLinearProcessNumbered"/>
    <dgm:cxn modelId="{1A8EBBC4-0B2B-476F-8CAF-59D0FECFD876}" type="presOf" srcId="{A0AB7BA8-520B-40EA-B0A8-610D4361E2DB}" destId="{17ED8D5C-A658-421D-83F2-0C9754BC26EF}" srcOrd="1" destOrd="0" presId="urn:microsoft.com/office/officeart/2016/7/layout/BasicLinearProcessNumbered"/>
    <dgm:cxn modelId="{3DAD56C6-232B-40EF-A9DF-E9ADCBEAD577}" type="presOf" srcId="{EE9CBC81-975D-4328-BF28-0C03E6232F2D}" destId="{AF67675E-1E26-45D7-ABA4-74C72D8F40C2}" srcOrd="0" destOrd="0" presId="urn:microsoft.com/office/officeart/2016/7/layout/BasicLinearProcessNumbered"/>
    <dgm:cxn modelId="{4775B3D8-6356-49F0-B6EA-A707DCE774FD}" type="presOf" srcId="{E7AB3031-80A6-4C6F-ACC4-80F3FA7DE27C}" destId="{6C6907A0-FFD5-422A-BDFE-AAA07A0ED903}" srcOrd="1" destOrd="0" presId="urn:microsoft.com/office/officeart/2016/7/layout/BasicLinearProcessNumbered"/>
    <dgm:cxn modelId="{E8BE11DE-A1A6-4A47-8EED-5388185BE293}" type="presOf" srcId="{E7AB3031-80A6-4C6F-ACC4-80F3FA7DE27C}" destId="{F76D8C5C-17F4-468B-B910-23731BF8AE28}" srcOrd="0" destOrd="0" presId="urn:microsoft.com/office/officeart/2016/7/layout/BasicLinearProcessNumbered"/>
    <dgm:cxn modelId="{7C182FE9-88CA-40A8-BED0-A7B1287A6F63}" type="presOf" srcId="{A0AB7BA8-520B-40EA-B0A8-610D4361E2DB}" destId="{0863215A-3B0A-40A1-930B-439A6164D096}" srcOrd="0" destOrd="0" presId="urn:microsoft.com/office/officeart/2016/7/layout/BasicLinearProcessNumbered"/>
    <dgm:cxn modelId="{BB0D6DFF-51A3-4D39-9872-7B788D25A5BD}" type="presOf" srcId="{1DECB9B5-5A4C-41F6-9966-8197B1A2A7E4}" destId="{2B68D928-1E31-46BB-BD95-382072D1D96E}" srcOrd="0" destOrd="0" presId="urn:microsoft.com/office/officeart/2016/7/layout/BasicLinearProcessNumbered"/>
    <dgm:cxn modelId="{656992FF-9A29-4755-99FB-F4432F6AC815}" type="presOf" srcId="{E7AA50E4-8D32-4873-AC6B-3592110D02DC}" destId="{E6AD04CD-9AE8-4A47-99C8-B1C14BE16E8A}" srcOrd="0" destOrd="0" presId="urn:microsoft.com/office/officeart/2016/7/layout/BasicLinearProcessNumbered"/>
    <dgm:cxn modelId="{EDA43A63-BCDF-4362-9607-00C54B004AC9}" type="presParOf" srcId="{564C5F55-3484-4477-9859-50BA60288067}" destId="{6892D703-8ECF-4C81-B670-E7CA8881EFDB}" srcOrd="0" destOrd="0" presId="urn:microsoft.com/office/officeart/2016/7/layout/BasicLinearProcessNumbered"/>
    <dgm:cxn modelId="{BB890C3E-EC80-43BB-9657-E647ACCA3281}" type="presParOf" srcId="{6892D703-8ECF-4C81-B670-E7CA8881EFDB}" destId="{F76D8C5C-17F4-468B-B910-23731BF8AE28}" srcOrd="0" destOrd="0" presId="urn:microsoft.com/office/officeart/2016/7/layout/BasicLinearProcessNumbered"/>
    <dgm:cxn modelId="{DE7EB483-52B9-4C3B-B215-D7A6A4535713}" type="presParOf" srcId="{6892D703-8ECF-4C81-B670-E7CA8881EFDB}" destId="{2B68D928-1E31-46BB-BD95-382072D1D96E}" srcOrd="1" destOrd="0" presId="urn:microsoft.com/office/officeart/2016/7/layout/BasicLinearProcessNumbered"/>
    <dgm:cxn modelId="{81337A79-306D-4D95-9C0A-1FCF1EAD42A4}" type="presParOf" srcId="{6892D703-8ECF-4C81-B670-E7CA8881EFDB}" destId="{C769D401-2F19-4A16-841B-27AF99806B99}" srcOrd="2" destOrd="0" presId="urn:microsoft.com/office/officeart/2016/7/layout/BasicLinearProcessNumbered"/>
    <dgm:cxn modelId="{901580F4-2955-42A1-9E93-FC6953C5A16D}" type="presParOf" srcId="{6892D703-8ECF-4C81-B670-E7CA8881EFDB}" destId="{6C6907A0-FFD5-422A-BDFE-AAA07A0ED903}" srcOrd="3" destOrd="0" presId="urn:microsoft.com/office/officeart/2016/7/layout/BasicLinearProcessNumbered"/>
    <dgm:cxn modelId="{EA279D59-6EAB-4DE9-B07D-AA65EA0B4803}" type="presParOf" srcId="{564C5F55-3484-4477-9859-50BA60288067}" destId="{6D46EAB4-DBA8-4DB5-9DE1-51929ADB140D}" srcOrd="1" destOrd="0" presId="urn:microsoft.com/office/officeart/2016/7/layout/BasicLinearProcessNumbered"/>
    <dgm:cxn modelId="{C8ED2FA6-E7B5-4BE9-9C1F-3F0E94B4F737}" type="presParOf" srcId="{564C5F55-3484-4477-9859-50BA60288067}" destId="{CA0DB1CB-DF30-4214-AF41-481F92DBAE42}" srcOrd="2" destOrd="0" presId="urn:microsoft.com/office/officeart/2016/7/layout/BasicLinearProcessNumbered"/>
    <dgm:cxn modelId="{AA2AB688-60B9-4DD3-B994-AC58E93CAE0C}" type="presParOf" srcId="{CA0DB1CB-DF30-4214-AF41-481F92DBAE42}" destId="{AF8DB2A4-BF80-49BD-9EDE-003429D1C2E6}" srcOrd="0" destOrd="0" presId="urn:microsoft.com/office/officeart/2016/7/layout/BasicLinearProcessNumbered"/>
    <dgm:cxn modelId="{E8273846-C451-4627-ACA8-2CD0D993FBF9}" type="presParOf" srcId="{CA0DB1CB-DF30-4214-AF41-481F92DBAE42}" destId="{6A8D4846-29DE-4526-9A10-2DB4B73A2E72}" srcOrd="1" destOrd="0" presId="urn:microsoft.com/office/officeart/2016/7/layout/BasicLinearProcessNumbered"/>
    <dgm:cxn modelId="{3BA3ED34-BF40-4BC2-ADA6-AF3A23E267C8}" type="presParOf" srcId="{CA0DB1CB-DF30-4214-AF41-481F92DBAE42}" destId="{14F86535-17F5-4185-9D9F-F41EC808A804}" srcOrd="2" destOrd="0" presId="urn:microsoft.com/office/officeart/2016/7/layout/BasicLinearProcessNumbered"/>
    <dgm:cxn modelId="{51A4CC0C-BF5C-4CD8-9F50-7329B12FC5DD}" type="presParOf" srcId="{CA0DB1CB-DF30-4214-AF41-481F92DBAE42}" destId="{5D52726D-F289-4270-A0FD-5EC3DA2C8FAC}" srcOrd="3" destOrd="0" presId="urn:microsoft.com/office/officeart/2016/7/layout/BasicLinearProcessNumbered"/>
    <dgm:cxn modelId="{B3D03352-F253-4FA2-9F0F-6A6D643670F4}" type="presParOf" srcId="{564C5F55-3484-4477-9859-50BA60288067}" destId="{2F332088-7220-4C6E-97E5-83EC91F32A93}" srcOrd="3" destOrd="0" presId="urn:microsoft.com/office/officeart/2016/7/layout/BasicLinearProcessNumbered"/>
    <dgm:cxn modelId="{37C08DE0-DD89-48BC-8064-7AE4B6993743}" type="presParOf" srcId="{564C5F55-3484-4477-9859-50BA60288067}" destId="{C02D02C2-716A-4FBC-A69D-DDD50877D522}" srcOrd="4" destOrd="0" presId="urn:microsoft.com/office/officeart/2016/7/layout/BasicLinearProcessNumbered"/>
    <dgm:cxn modelId="{BC9BDA3D-831C-4BA1-8568-8BB6C651844A}" type="presParOf" srcId="{C02D02C2-716A-4FBC-A69D-DDD50877D522}" destId="{0863215A-3B0A-40A1-930B-439A6164D096}" srcOrd="0" destOrd="0" presId="urn:microsoft.com/office/officeart/2016/7/layout/BasicLinearProcessNumbered"/>
    <dgm:cxn modelId="{C0B910E3-56DC-464A-B28D-2B783CF7C260}" type="presParOf" srcId="{C02D02C2-716A-4FBC-A69D-DDD50877D522}" destId="{DFFDD44C-89AA-42FB-A289-7403D814A664}" srcOrd="1" destOrd="0" presId="urn:microsoft.com/office/officeart/2016/7/layout/BasicLinearProcessNumbered"/>
    <dgm:cxn modelId="{34EB3806-00A9-486A-92B0-1AAE226B793B}" type="presParOf" srcId="{C02D02C2-716A-4FBC-A69D-DDD50877D522}" destId="{C0C5D648-DE7D-4380-BE92-05157B706413}" srcOrd="2" destOrd="0" presId="urn:microsoft.com/office/officeart/2016/7/layout/BasicLinearProcessNumbered"/>
    <dgm:cxn modelId="{86C2655A-D91E-4668-8199-FC9001C5A054}" type="presParOf" srcId="{C02D02C2-716A-4FBC-A69D-DDD50877D522}" destId="{17ED8D5C-A658-421D-83F2-0C9754BC26EF}" srcOrd="3" destOrd="0" presId="urn:microsoft.com/office/officeart/2016/7/layout/BasicLinearProcessNumbered"/>
    <dgm:cxn modelId="{C16A133D-E86C-4D85-A9CB-3525F9813F44}" type="presParOf" srcId="{564C5F55-3484-4477-9859-50BA60288067}" destId="{A6A62D52-0181-47AA-9AFF-18EE207E52F1}" srcOrd="5" destOrd="0" presId="urn:microsoft.com/office/officeart/2016/7/layout/BasicLinearProcessNumbered"/>
    <dgm:cxn modelId="{A96A0261-5B8B-4DF8-BF57-E6DF30CBB6B2}" type="presParOf" srcId="{564C5F55-3484-4477-9859-50BA60288067}" destId="{0C7CEE2D-D2F9-4432-9A43-B3686C03870D}" srcOrd="6" destOrd="0" presId="urn:microsoft.com/office/officeart/2016/7/layout/BasicLinearProcessNumbered"/>
    <dgm:cxn modelId="{C249C589-E328-4290-BD26-1954E1C61DEA}" type="presParOf" srcId="{0C7CEE2D-D2F9-4432-9A43-B3686C03870D}" destId="{E6AD04CD-9AE8-4A47-99C8-B1C14BE16E8A}" srcOrd="0" destOrd="0" presId="urn:microsoft.com/office/officeart/2016/7/layout/BasicLinearProcessNumbered"/>
    <dgm:cxn modelId="{C0C6F5C4-5A6C-4D35-B709-D163CB0B5C34}" type="presParOf" srcId="{0C7CEE2D-D2F9-4432-9A43-B3686C03870D}" destId="{AF67675E-1E26-45D7-ABA4-74C72D8F40C2}" srcOrd="1" destOrd="0" presId="urn:microsoft.com/office/officeart/2016/7/layout/BasicLinearProcessNumbered"/>
    <dgm:cxn modelId="{5BC5B444-628B-4194-9654-DD0BBD21B980}" type="presParOf" srcId="{0C7CEE2D-D2F9-4432-9A43-B3686C03870D}" destId="{1C7B14F7-E42A-4969-82F6-B0379B997712}" srcOrd="2" destOrd="0" presId="urn:microsoft.com/office/officeart/2016/7/layout/BasicLinearProcessNumbered"/>
    <dgm:cxn modelId="{925EDE91-B72F-4556-8D4D-F57DC3562DB3}" type="presParOf" srcId="{0C7CEE2D-D2F9-4432-9A43-B3686C03870D}" destId="{89CA41FA-BA61-436D-B235-7776B61EEE3B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BBA2-B8ED-492A-BB18-F89D9E079B88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DCCD5-3D86-41B8-9C44-7CA8DF56D695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B1449-ADA0-41B1-80CF-6DD90D4715E2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Are you able to explain the significance of market power?</a:t>
          </a:r>
          <a:endParaRPr lang="en-US" sz="2200" kern="1200"/>
        </a:p>
      </dsp:txBody>
      <dsp:txXfrm>
        <a:off x="1357965" y="2319"/>
        <a:ext cx="4887299" cy="1175727"/>
      </dsp:txXfrm>
    </dsp:sp>
    <dsp:sp modelId="{53C24DD0-682C-40E3-8260-DDBC2ADF41B4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5481F9-9EF9-44BC-AAE7-682E60899EB5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8498-2B32-4A89-BE47-94314FBEB796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Can you explain what cartels, collusion, restrictive practices and tacit agreements are?</a:t>
          </a:r>
          <a:endParaRPr lang="en-US" sz="2200" kern="1200"/>
        </a:p>
      </dsp:txBody>
      <dsp:txXfrm>
        <a:off x="1357965" y="1471979"/>
        <a:ext cx="4887299" cy="1175727"/>
      </dsp:txXfrm>
    </dsp:sp>
    <dsp:sp modelId="{DCA60A7A-2C58-47C4-8CB9-CFAF5C79B247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F329C-5D31-4A43-808D-AC911654173E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BFE68-A16E-428E-9EF0-0CA4C5D6844D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Can you explain how monopsony power, natural monopolies and power in the labour market work?</a:t>
          </a:r>
          <a:endParaRPr lang="en-US" sz="2200" kern="1200"/>
        </a:p>
      </dsp:txBody>
      <dsp:txXfrm>
        <a:off x="1357965" y="2941639"/>
        <a:ext cx="4887299" cy="1175727"/>
      </dsp:txXfrm>
    </dsp:sp>
    <dsp:sp modelId="{8B0671DE-AEC5-4192-A475-B84078A6AA29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DD6B8-8182-4DCB-950C-E94C2AC18F12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DC90E-964B-4738-84BF-FDE5CB4C7611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Are you able to analyse the implications of market failure in the business world for economic agents and governments?</a:t>
          </a:r>
          <a:endParaRPr lang="en-US" sz="2200" kern="1200"/>
        </a:p>
      </dsp:txBody>
      <dsp:txXfrm>
        <a:off x="1357965" y="4411299"/>
        <a:ext cx="4887299" cy="117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8914C-3656-4458-AEB6-DC39A2CF8622}">
      <dsp:nvSpPr>
        <dsp:cNvPr id="0" name=""/>
        <dsp:cNvSpPr/>
      </dsp:nvSpPr>
      <dsp:spPr>
        <a:xfrm>
          <a:off x="0" y="37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F72443-CE74-4FEC-81BA-A76A4B7D63B6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6CA5A-167D-420D-98D6-FC26FAB7647C}">
      <dsp:nvSpPr>
        <dsp:cNvPr id="0" name=""/>
        <dsp:cNvSpPr/>
      </dsp:nvSpPr>
      <dsp:spPr>
        <a:xfrm>
          <a:off x="591168" y="37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Collusion occurs when firms in an oligopolistic market agree to act as one firm in order to benefit from elements of monopoly.</a:t>
          </a:r>
          <a:endParaRPr lang="en-US" sz="1500" kern="1200" dirty="0"/>
        </a:p>
      </dsp:txBody>
      <dsp:txXfrm>
        <a:off x="591168" y="371"/>
        <a:ext cx="9924431" cy="511834"/>
      </dsp:txXfrm>
    </dsp:sp>
    <dsp:sp modelId="{B03EB75E-B9A9-47BC-BD9D-2F8B290BFF07}">
      <dsp:nvSpPr>
        <dsp:cNvPr id="0" name=""/>
        <dsp:cNvSpPr/>
      </dsp:nvSpPr>
      <dsp:spPr>
        <a:xfrm>
          <a:off x="0" y="640165"/>
          <a:ext cx="10515600" cy="511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4F0EF-E20A-4F83-88B9-F639BB3EBCC9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0B446-8E23-45B6-8A95-FC5FADE3864D}">
      <dsp:nvSpPr>
        <dsp:cNvPr id="0" name=""/>
        <dsp:cNvSpPr/>
      </dsp:nvSpPr>
      <dsp:spPr>
        <a:xfrm>
          <a:off x="591168" y="640165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Firms in oligopolistic markets will benefit from </a:t>
          </a:r>
          <a:r>
            <a:rPr lang="en-GB" sz="1500" b="1" kern="1200" dirty="0"/>
            <a:t>colluding</a:t>
          </a:r>
          <a:r>
            <a:rPr lang="en-GB" sz="1500" kern="1200" dirty="0"/>
            <a:t> with one another</a:t>
          </a:r>
          <a:endParaRPr lang="en-US" sz="1500" kern="1200" dirty="0"/>
        </a:p>
      </dsp:txBody>
      <dsp:txXfrm>
        <a:off x="591168" y="640165"/>
        <a:ext cx="9924431" cy="511834"/>
      </dsp:txXfrm>
    </dsp:sp>
    <dsp:sp modelId="{28F6267D-D2D8-4CEA-9080-67872C8C5D8F}">
      <dsp:nvSpPr>
        <dsp:cNvPr id="0" name=""/>
        <dsp:cNvSpPr/>
      </dsp:nvSpPr>
      <dsp:spPr>
        <a:xfrm>
          <a:off x="0" y="1279958"/>
          <a:ext cx="10515600" cy="511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1A4E2B-CFCD-44EC-9213-B50454B9A475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71D5AF-10F7-486A-9CD5-DB0629F61065}">
      <dsp:nvSpPr>
        <dsp:cNvPr id="0" name=""/>
        <dsp:cNvSpPr/>
      </dsp:nvSpPr>
      <dsp:spPr>
        <a:xfrm>
          <a:off x="591168" y="127995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This will allow them to operate closer to conditions of monopoly</a:t>
          </a:r>
          <a:endParaRPr lang="en-US" sz="1500" kern="1200" dirty="0"/>
        </a:p>
      </dsp:txBody>
      <dsp:txXfrm>
        <a:off x="591168" y="1279958"/>
        <a:ext cx="9924431" cy="511834"/>
      </dsp:txXfrm>
    </dsp:sp>
    <dsp:sp modelId="{EDD8E890-C502-44EC-8505-F97FABCAC090}">
      <dsp:nvSpPr>
        <dsp:cNvPr id="0" name=""/>
        <dsp:cNvSpPr/>
      </dsp:nvSpPr>
      <dsp:spPr>
        <a:xfrm>
          <a:off x="0" y="1919751"/>
          <a:ext cx="10515600" cy="5118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EE6B6C-55FE-4E52-A365-B2CD2CCCD54A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4366E-15A5-4587-BB04-83446855058F}">
      <dsp:nvSpPr>
        <dsp:cNvPr id="0" name=""/>
        <dsp:cNvSpPr/>
      </dsp:nvSpPr>
      <dsp:spPr>
        <a:xfrm>
          <a:off x="591168" y="191975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Therefore, they can charge higher prices and gain higher sales revenue</a:t>
          </a:r>
          <a:endParaRPr lang="en-US" sz="1500" kern="1200" dirty="0"/>
        </a:p>
      </dsp:txBody>
      <dsp:txXfrm>
        <a:off x="591168" y="1919751"/>
        <a:ext cx="9924431" cy="511834"/>
      </dsp:txXfrm>
    </dsp:sp>
    <dsp:sp modelId="{D879003A-4DF5-4FB3-80BF-AEF0E977FA6F}">
      <dsp:nvSpPr>
        <dsp:cNvPr id="0" name=""/>
        <dsp:cNvSpPr/>
      </dsp:nvSpPr>
      <dsp:spPr>
        <a:xfrm>
          <a:off x="0" y="2559544"/>
          <a:ext cx="10515600" cy="51183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53BD94-73F4-4AEF-B5AA-04F2F8265D95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BF44CC-73D0-47B7-9B52-1C62B44F1A0B}">
      <dsp:nvSpPr>
        <dsp:cNvPr id="0" name=""/>
        <dsp:cNvSpPr/>
      </dsp:nvSpPr>
      <dsp:spPr>
        <a:xfrm>
          <a:off x="591168" y="2559544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This would lead to profit maximisation</a:t>
          </a:r>
          <a:endParaRPr lang="en-US" sz="1500" kern="1200" dirty="0"/>
        </a:p>
      </dsp:txBody>
      <dsp:txXfrm>
        <a:off x="591168" y="2559544"/>
        <a:ext cx="9924431" cy="511834"/>
      </dsp:txXfrm>
    </dsp:sp>
    <dsp:sp modelId="{FA00E359-BF0B-483E-B267-E605C17D70B7}">
      <dsp:nvSpPr>
        <dsp:cNvPr id="0" name=""/>
        <dsp:cNvSpPr/>
      </dsp:nvSpPr>
      <dsp:spPr>
        <a:xfrm>
          <a:off x="0" y="319933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E37AA9-A0FA-4B7E-98D3-C0DC3A767F92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CDE3B-78D5-4362-810B-20F99108D15B}">
      <dsp:nvSpPr>
        <dsp:cNvPr id="0" name=""/>
        <dsp:cNvSpPr/>
      </dsp:nvSpPr>
      <dsp:spPr>
        <a:xfrm>
          <a:off x="591168" y="319933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Firms often collude to segment the market geographically</a:t>
          </a:r>
          <a:endParaRPr lang="en-US" sz="1500" kern="1200" dirty="0"/>
        </a:p>
      </dsp:txBody>
      <dsp:txXfrm>
        <a:off x="591168" y="3199338"/>
        <a:ext cx="9924431" cy="511834"/>
      </dsp:txXfrm>
    </dsp:sp>
    <dsp:sp modelId="{15858604-B773-4958-9160-47CCA02D4E8C}">
      <dsp:nvSpPr>
        <dsp:cNvPr id="0" name=""/>
        <dsp:cNvSpPr/>
      </dsp:nvSpPr>
      <dsp:spPr>
        <a:xfrm>
          <a:off x="0" y="3839131"/>
          <a:ext cx="10515600" cy="511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C3D544-83AF-4AFE-AE61-10DDCB827D3F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A069DE-4106-4413-8CFB-6ADAA1D5D999}">
      <dsp:nvSpPr>
        <dsp:cNvPr id="0" name=""/>
        <dsp:cNvSpPr/>
      </dsp:nvSpPr>
      <dsp:spPr>
        <a:xfrm>
          <a:off x="591168" y="383913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This gives each firm monopoly power in their own geographical area as they agree not to compete with one another</a:t>
          </a:r>
          <a:endParaRPr lang="en-US" sz="1500" kern="1200" dirty="0"/>
        </a:p>
      </dsp:txBody>
      <dsp:txXfrm>
        <a:off x="591168" y="3839131"/>
        <a:ext cx="9924431" cy="511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17881-D4A9-4BA0-BA7A-D95021985B5B}">
      <dsp:nvSpPr>
        <dsp:cNvPr id="0" name=""/>
        <dsp:cNvSpPr/>
      </dsp:nvSpPr>
      <dsp:spPr>
        <a:xfrm>
          <a:off x="0" y="664"/>
          <a:ext cx="6830568" cy="1554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0FC06-BF15-465F-A5F4-B69C2CA6E3E2}">
      <dsp:nvSpPr>
        <dsp:cNvPr id="0" name=""/>
        <dsp:cNvSpPr/>
      </dsp:nvSpPr>
      <dsp:spPr>
        <a:xfrm>
          <a:off x="470115" y="350336"/>
          <a:ext cx="854755" cy="854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15B02-8B3E-43BB-9A17-1BC6EA0C5F0E}">
      <dsp:nvSpPr>
        <dsp:cNvPr id="0" name=""/>
        <dsp:cNvSpPr/>
      </dsp:nvSpPr>
      <dsp:spPr>
        <a:xfrm>
          <a:off x="1794986" y="664"/>
          <a:ext cx="5035581" cy="155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76" tIns="164476" rIns="164476" bIns="16447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Task 1: What does each curve mean?</a:t>
          </a:r>
          <a:endParaRPr lang="en-US" sz="2500" kern="1200"/>
        </a:p>
      </dsp:txBody>
      <dsp:txXfrm>
        <a:off x="1794986" y="664"/>
        <a:ext cx="5035581" cy="1554100"/>
      </dsp:txXfrm>
    </dsp:sp>
    <dsp:sp modelId="{DE2F8821-5AA4-46E8-A487-228A8EC8D198}">
      <dsp:nvSpPr>
        <dsp:cNvPr id="0" name=""/>
        <dsp:cNvSpPr/>
      </dsp:nvSpPr>
      <dsp:spPr>
        <a:xfrm>
          <a:off x="0" y="1943289"/>
          <a:ext cx="6830568" cy="1554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6B5887-265F-4C0F-855A-3EF30687EC6D}">
      <dsp:nvSpPr>
        <dsp:cNvPr id="0" name=""/>
        <dsp:cNvSpPr/>
      </dsp:nvSpPr>
      <dsp:spPr>
        <a:xfrm>
          <a:off x="470115" y="2292962"/>
          <a:ext cx="854755" cy="8547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5A521-C8FB-4B7C-9E0F-93FADA218618}">
      <dsp:nvSpPr>
        <dsp:cNvPr id="0" name=""/>
        <dsp:cNvSpPr/>
      </dsp:nvSpPr>
      <dsp:spPr>
        <a:xfrm>
          <a:off x="1794986" y="1943289"/>
          <a:ext cx="5035581" cy="155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76" tIns="164476" rIns="164476" bIns="16447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Task 2: Explain the diagram.</a:t>
          </a:r>
          <a:endParaRPr lang="en-US" sz="2500" kern="1200"/>
        </a:p>
      </dsp:txBody>
      <dsp:txXfrm>
        <a:off x="1794986" y="1943289"/>
        <a:ext cx="5035581" cy="1554100"/>
      </dsp:txXfrm>
    </dsp:sp>
    <dsp:sp modelId="{B6923BDA-0BAB-4B94-AE3E-84C4453414FA}">
      <dsp:nvSpPr>
        <dsp:cNvPr id="0" name=""/>
        <dsp:cNvSpPr/>
      </dsp:nvSpPr>
      <dsp:spPr>
        <a:xfrm>
          <a:off x="0" y="3885915"/>
          <a:ext cx="6830568" cy="15541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3751D-BE81-46DF-BCC9-A203794CFAAF}">
      <dsp:nvSpPr>
        <dsp:cNvPr id="0" name=""/>
        <dsp:cNvSpPr/>
      </dsp:nvSpPr>
      <dsp:spPr>
        <a:xfrm>
          <a:off x="470115" y="4235587"/>
          <a:ext cx="854755" cy="8547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A29966-D92B-4E05-AB46-935D360BDCB5}">
      <dsp:nvSpPr>
        <dsp:cNvPr id="0" name=""/>
        <dsp:cNvSpPr/>
      </dsp:nvSpPr>
      <dsp:spPr>
        <a:xfrm>
          <a:off x="1794986" y="3885915"/>
          <a:ext cx="5035581" cy="155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476" tIns="164476" rIns="164476" bIns="16447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Task 3: Walk through steps to why the diagram looks like it does?</a:t>
          </a:r>
          <a:endParaRPr lang="en-US" sz="2500" kern="1200"/>
        </a:p>
      </dsp:txBody>
      <dsp:txXfrm>
        <a:off x="1794986" y="3885915"/>
        <a:ext cx="5035581" cy="15541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718C9-731B-4A64-9D15-AF3276969283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1FC03D-8F86-4EA8-A0DC-603656F95555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Task 1: Two examples of monopsony’s</a:t>
          </a:r>
          <a:endParaRPr lang="en-US" sz="3700" kern="1200"/>
        </a:p>
      </dsp:txBody>
      <dsp:txXfrm>
        <a:off x="0" y="2703"/>
        <a:ext cx="6900512" cy="1843578"/>
      </dsp:txXfrm>
    </dsp:sp>
    <dsp:sp modelId="{A3CCD554-9FF1-4F1A-9583-FC5BE39C53A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9C4521-4A0F-4E4E-A9E0-C1BD75E27F99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Task 2: One example of a monopsony using a labour example</a:t>
          </a:r>
          <a:endParaRPr lang="en-US" sz="3700" kern="1200"/>
        </a:p>
      </dsp:txBody>
      <dsp:txXfrm>
        <a:off x="0" y="1846281"/>
        <a:ext cx="6900512" cy="1843578"/>
      </dsp:txXfrm>
    </dsp:sp>
    <dsp:sp modelId="{BBAB994E-2E81-4B1E-99DC-65D3C5E2CEF1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20EC36-D857-4C8B-A718-92989D040F47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/>
            <a:t>Task 3: How does this impact public sector work?</a:t>
          </a:r>
          <a:endParaRPr lang="en-US" sz="3700" kern="1200"/>
        </a:p>
      </dsp:txBody>
      <dsp:txXfrm>
        <a:off x="0" y="3689859"/>
        <a:ext cx="6900512" cy="18435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06CE5-4D8F-4EC4-8337-8C3285A0DED6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A2BD14-E526-49A1-AAE6-5B90A962C0E2}">
      <dsp:nvSpPr>
        <dsp:cNvPr id="0" name=""/>
        <dsp:cNvSpPr/>
      </dsp:nvSpPr>
      <dsp:spPr>
        <a:xfrm>
          <a:off x="0" y="675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 monopsonist can drive down the price it pays to its suppliers</a:t>
          </a:r>
          <a:endParaRPr lang="en-US" sz="2200" kern="1200" dirty="0"/>
        </a:p>
      </dsp:txBody>
      <dsp:txXfrm>
        <a:off x="0" y="675"/>
        <a:ext cx="6900512" cy="1106957"/>
      </dsp:txXfrm>
    </dsp:sp>
    <dsp:sp modelId="{3032A790-70D6-40F3-976C-746233B53379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C555C0-24B5-434A-BDAA-B4ED7C683541}">
      <dsp:nvSpPr>
        <dsp:cNvPr id="0" name=""/>
        <dsp:cNvSpPr/>
      </dsp:nvSpPr>
      <dsp:spPr>
        <a:xfrm>
          <a:off x="0" y="1107633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As the monopsonist is the sole buyer its suppliers can either supply at the price set or not supply at all</a:t>
          </a:r>
          <a:endParaRPr lang="en-US" sz="2200" kern="1200" dirty="0"/>
        </a:p>
      </dsp:txBody>
      <dsp:txXfrm>
        <a:off x="0" y="1107633"/>
        <a:ext cx="6900512" cy="1106957"/>
      </dsp:txXfrm>
    </dsp:sp>
    <dsp:sp modelId="{CF518236-99A3-420D-A0B8-F71F594D83D4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E8622-B5A3-45B6-AF14-91B4762C2006}">
      <dsp:nvSpPr>
        <dsp:cNvPr id="0" name=""/>
        <dsp:cNvSpPr/>
      </dsp:nvSpPr>
      <dsp:spPr>
        <a:xfrm>
          <a:off x="0" y="2214591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This will lead to lower costs for the monopsonist which can be passed on to the consumer in the form of lower prices</a:t>
          </a:r>
          <a:endParaRPr lang="en-US" sz="2200" kern="1200" dirty="0"/>
        </a:p>
      </dsp:txBody>
      <dsp:txXfrm>
        <a:off x="0" y="2214591"/>
        <a:ext cx="6900512" cy="1106957"/>
      </dsp:txXfrm>
    </dsp:sp>
    <dsp:sp modelId="{5738D83C-8580-43D3-A82A-AD6B93F23B1C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54F88-242C-4F36-AF37-DDCCB8E99042}">
      <dsp:nvSpPr>
        <dsp:cNvPr id="0" name=""/>
        <dsp:cNvSpPr/>
      </dsp:nvSpPr>
      <dsp:spPr>
        <a:xfrm>
          <a:off x="0" y="3321549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Suppliers will have to focus on cutting costs or be driven out of business as they cannot cover their average variable costs</a:t>
          </a:r>
          <a:endParaRPr lang="en-US" sz="2200" kern="1200" dirty="0"/>
        </a:p>
      </dsp:txBody>
      <dsp:txXfrm>
        <a:off x="0" y="3321549"/>
        <a:ext cx="6900512" cy="1106957"/>
      </dsp:txXfrm>
    </dsp:sp>
    <dsp:sp modelId="{4CA20BD7-C2B4-45FD-8E00-B120F66BC4CB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8E287-5A91-4E7C-8252-F879C0852173}">
      <dsp:nvSpPr>
        <dsp:cNvPr id="0" name=""/>
        <dsp:cNvSpPr/>
      </dsp:nvSpPr>
      <dsp:spPr>
        <a:xfrm>
          <a:off x="0" y="4428507"/>
          <a:ext cx="6900512" cy="11069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This can lead to </a:t>
          </a:r>
          <a:r>
            <a:rPr lang="en-GB" sz="2200" b="1" kern="1200" dirty="0"/>
            <a:t>dynamic efficiency </a:t>
          </a:r>
          <a:r>
            <a:rPr lang="en-GB" sz="2200" kern="1200" dirty="0"/>
            <a:t>as suppliers look to reduce long run average costs</a:t>
          </a:r>
          <a:endParaRPr lang="en-US" sz="2200" kern="1200" dirty="0"/>
        </a:p>
      </dsp:txBody>
      <dsp:txXfrm>
        <a:off x="0" y="4428507"/>
        <a:ext cx="6900512" cy="11069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F564B-EAD7-481C-8FA7-7094662F85A7}">
      <dsp:nvSpPr>
        <dsp:cNvPr id="0" name=""/>
        <dsp:cNvSpPr/>
      </dsp:nvSpPr>
      <dsp:spPr>
        <a:xfrm>
          <a:off x="0" y="1880"/>
          <a:ext cx="5809210" cy="953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59F1F0-A42E-420F-932D-1CBB7D0D2C55}">
      <dsp:nvSpPr>
        <dsp:cNvPr id="0" name=""/>
        <dsp:cNvSpPr/>
      </dsp:nvSpPr>
      <dsp:spPr>
        <a:xfrm>
          <a:off x="288326" y="216338"/>
          <a:ext cx="524230" cy="524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142E8-30C3-401C-A0EA-E1EBA9AFE204}">
      <dsp:nvSpPr>
        <dsp:cNvPr id="0" name=""/>
        <dsp:cNvSpPr/>
      </dsp:nvSpPr>
      <dsp:spPr>
        <a:xfrm>
          <a:off x="1100884" y="1880"/>
          <a:ext cx="4708325" cy="95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75" tIns="100875" rIns="100875" bIns="1008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 conditions of  </a:t>
          </a:r>
          <a:r>
            <a:rPr lang="en-GB" sz="1400" b="1" kern="1200" dirty="0"/>
            <a:t>natural </a:t>
          </a:r>
          <a:r>
            <a:rPr lang="en-GB" sz="1400" kern="1200" dirty="0"/>
            <a:t>or </a:t>
          </a:r>
          <a:r>
            <a:rPr lang="en-GB" sz="1400" b="1" kern="1200" dirty="0"/>
            <a:t>pure monopoly</a:t>
          </a:r>
          <a:r>
            <a:rPr lang="en-GB" sz="1400" kern="1200" dirty="0"/>
            <a:t> we see continual returns to scale. This leads to an L-shaped LRAC curve where average costs are always falling.</a:t>
          </a:r>
          <a:endParaRPr lang="en-US" sz="1400" kern="1200" dirty="0"/>
        </a:p>
      </dsp:txBody>
      <dsp:txXfrm>
        <a:off x="1100884" y="1880"/>
        <a:ext cx="4708325" cy="953147"/>
      </dsp:txXfrm>
    </dsp:sp>
    <dsp:sp modelId="{99C3951B-DB28-490B-A7A7-CA7BFE6E29F7}">
      <dsp:nvSpPr>
        <dsp:cNvPr id="0" name=""/>
        <dsp:cNvSpPr/>
      </dsp:nvSpPr>
      <dsp:spPr>
        <a:xfrm>
          <a:off x="0" y="1193314"/>
          <a:ext cx="5809210" cy="953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DFA45-E83F-4A38-98D4-AD4C9FE84DD5}">
      <dsp:nvSpPr>
        <dsp:cNvPr id="0" name=""/>
        <dsp:cNvSpPr/>
      </dsp:nvSpPr>
      <dsp:spPr>
        <a:xfrm>
          <a:off x="288326" y="1407772"/>
          <a:ext cx="524230" cy="524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9637E-B016-4D37-9C2A-B2BDF1C5F7DE}">
      <dsp:nvSpPr>
        <dsp:cNvPr id="0" name=""/>
        <dsp:cNvSpPr/>
      </dsp:nvSpPr>
      <dsp:spPr>
        <a:xfrm>
          <a:off x="1100884" y="1193314"/>
          <a:ext cx="4708325" cy="95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75" tIns="100875" rIns="100875" bIns="1008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This will give a firm the incentive to keep increasing the scale of production to reduce average costs further.</a:t>
          </a:r>
          <a:endParaRPr lang="en-US" sz="1400" kern="1200" dirty="0"/>
        </a:p>
      </dsp:txBody>
      <dsp:txXfrm>
        <a:off x="1100884" y="1193314"/>
        <a:ext cx="4708325" cy="953147"/>
      </dsp:txXfrm>
    </dsp:sp>
    <dsp:sp modelId="{C7FD2B31-A788-42C6-9119-02C6679494A3}">
      <dsp:nvSpPr>
        <dsp:cNvPr id="0" name=""/>
        <dsp:cNvSpPr/>
      </dsp:nvSpPr>
      <dsp:spPr>
        <a:xfrm>
          <a:off x="0" y="2384748"/>
          <a:ext cx="5809210" cy="953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B382A8-33FB-4DB9-8C4C-EC3BCFC57113}">
      <dsp:nvSpPr>
        <dsp:cNvPr id="0" name=""/>
        <dsp:cNvSpPr/>
      </dsp:nvSpPr>
      <dsp:spPr>
        <a:xfrm>
          <a:off x="288326" y="2599206"/>
          <a:ext cx="524230" cy="524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C18C7-B94B-4B77-BBCD-B71A5BF07428}">
      <dsp:nvSpPr>
        <dsp:cNvPr id="0" name=""/>
        <dsp:cNvSpPr/>
      </dsp:nvSpPr>
      <dsp:spPr>
        <a:xfrm>
          <a:off x="1100884" y="2384748"/>
          <a:ext cx="4708325" cy="95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75" tIns="100875" rIns="100875" bIns="1008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This leads to highly significant barriers to entry. </a:t>
          </a:r>
          <a:endParaRPr lang="en-US" sz="1400" kern="1200" dirty="0"/>
        </a:p>
      </dsp:txBody>
      <dsp:txXfrm>
        <a:off x="1100884" y="2384748"/>
        <a:ext cx="4708325" cy="953147"/>
      </dsp:txXfrm>
    </dsp:sp>
    <dsp:sp modelId="{8B6447D4-BFCC-438C-9F9E-C696E67214DF}">
      <dsp:nvSpPr>
        <dsp:cNvPr id="0" name=""/>
        <dsp:cNvSpPr/>
      </dsp:nvSpPr>
      <dsp:spPr>
        <a:xfrm>
          <a:off x="0" y="3576182"/>
          <a:ext cx="5809210" cy="95314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6975BB-FA7D-4439-A2B9-06C9FE43D53B}">
      <dsp:nvSpPr>
        <dsp:cNvPr id="0" name=""/>
        <dsp:cNvSpPr/>
      </dsp:nvSpPr>
      <dsp:spPr>
        <a:xfrm>
          <a:off x="288326" y="3790640"/>
          <a:ext cx="524230" cy="5242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95186-7795-4A24-B64C-73EEACFAEA1E}">
      <dsp:nvSpPr>
        <dsp:cNvPr id="0" name=""/>
        <dsp:cNvSpPr/>
      </dsp:nvSpPr>
      <dsp:spPr>
        <a:xfrm>
          <a:off x="1100884" y="3576182"/>
          <a:ext cx="4708325" cy="953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875" tIns="100875" rIns="100875" bIns="1008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 pure monopoly is often highly regulated by the government as there is no competition. Consumer exploitation might occur if the industry was left to its own devices.</a:t>
          </a:r>
          <a:endParaRPr lang="en-US" sz="1400" kern="1200" dirty="0"/>
        </a:p>
      </dsp:txBody>
      <dsp:txXfrm>
        <a:off x="1100884" y="3576182"/>
        <a:ext cx="4708325" cy="95314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92B11-D6FF-4FCD-A902-6ADD2201C6F6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1E137F-4083-40CA-8631-55A64A8F820D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Task 1: Explain what a trade union is</a:t>
          </a:r>
          <a:endParaRPr lang="en-US" sz="2300" kern="1200"/>
        </a:p>
      </dsp:txBody>
      <dsp:txXfrm>
        <a:off x="378614" y="886531"/>
        <a:ext cx="2810360" cy="1744948"/>
      </dsp:txXfrm>
    </dsp:sp>
    <dsp:sp modelId="{4C410165-ADD2-4519-BA74-B1D2A79C5C63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D2CE73-4279-473D-8DB8-30197B81B3BE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Task 2: Give examples of three different UK trade unions and what they try to do.</a:t>
          </a:r>
          <a:endParaRPr lang="en-US" sz="2300" kern="1200"/>
        </a:p>
      </dsp:txBody>
      <dsp:txXfrm>
        <a:off x="3946203" y="886531"/>
        <a:ext cx="2810360" cy="1744948"/>
      </dsp:txXfrm>
    </dsp:sp>
    <dsp:sp modelId="{21489643-4D7E-4EC6-AC53-1C9F4DBE9D23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1D4AF-B19E-47BF-83AA-5367017C45F4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Task 3: How effective are trade unions in the UK?</a:t>
          </a:r>
          <a:endParaRPr lang="en-US" sz="2300" kern="1200"/>
        </a:p>
      </dsp:txBody>
      <dsp:txXfrm>
        <a:off x="7513791" y="886531"/>
        <a:ext cx="2810360" cy="1744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D8C5C-17F4-468B-B910-23731BF8AE28}">
      <dsp:nvSpPr>
        <dsp:cNvPr id="0" name=""/>
        <dsp:cNvSpPr/>
      </dsp:nvSpPr>
      <dsp:spPr>
        <a:xfrm>
          <a:off x="3040" y="0"/>
          <a:ext cx="2412176" cy="320990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Individual bargaining occurs when one employee negotiates with an employer on their own behalf.</a:t>
          </a:r>
        </a:p>
      </dsp:txBody>
      <dsp:txXfrm>
        <a:off x="3040" y="1219762"/>
        <a:ext cx="2412176" cy="1925941"/>
      </dsp:txXfrm>
    </dsp:sp>
    <dsp:sp modelId="{2B68D928-1E31-46BB-BD95-382072D1D96E}">
      <dsp:nvSpPr>
        <dsp:cNvPr id="0" name=""/>
        <dsp:cNvSpPr/>
      </dsp:nvSpPr>
      <dsp:spPr>
        <a:xfrm>
          <a:off x="727643" y="320990"/>
          <a:ext cx="962970" cy="96297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1</a:t>
          </a:r>
        </a:p>
      </dsp:txBody>
      <dsp:txXfrm>
        <a:off x="868667" y="462014"/>
        <a:ext cx="680922" cy="680922"/>
      </dsp:txXfrm>
    </dsp:sp>
    <dsp:sp modelId="{C769D401-2F19-4A16-841B-27AF99806B99}">
      <dsp:nvSpPr>
        <dsp:cNvPr id="0" name=""/>
        <dsp:cNvSpPr/>
      </dsp:nvSpPr>
      <dsp:spPr>
        <a:xfrm>
          <a:off x="3040" y="3209830"/>
          <a:ext cx="241217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8DB2A4-BF80-49BD-9EDE-003429D1C2E6}">
      <dsp:nvSpPr>
        <dsp:cNvPr id="0" name=""/>
        <dsp:cNvSpPr/>
      </dsp:nvSpPr>
      <dsp:spPr>
        <a:xfrm>
          <a:off x="2656434" y="0"/>
          <a:ext cx="2412176" cy="320990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Collective bargaining occurs when a trade union negotiates with an employer on behalf of all employees.</a:t>
          </a:r>
        </a:p>
      </dsp:txBody>
      <dsp:txXfrm>
        <a:off x="2656434" y="1219762"/>
        <a:ext cx="2412176" cy="1925941"/>
      </dsp:txXfrm>
    </dsp:sp>
    <dsp:sp modelId="{6A8D4846-29DE-4526-9A10-2DB4B73A2E72}">
      <dsp:nvSpPr>
        <dsp:cNvPr id="0" name=""/>
        <dsp:cNvSpPr/>
      </dsp:nvSpPr>
      <dsp:spPr>
        <a:xfrm>
          <a:off x="3381037" y="320990"/>
          <a:ext cx="962970" cy="96297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2</a:t>
          </a:r>
        </a:p>
      </dsp:txBody>
      <dsp:txXfrm>
        <a:off x="3522061" y="462014"/>
        <a:ext cx="680922" cy="680922"/>
      </dsp:txXfrm>
    </dsp:sp>
    <dsp:sp modelId="{14F86535-17F5-4185-9D9F-F41EC808A804}">
      <dsp:nvSpPr>
        <dsp:cNvPr id="0" name=""/>
        <dsp:cNvSpPr/>
      </dsp:nvSpPr>
      <dsp:spPr>
        <a:xfrm>
          <a:off x="2656434" y="3209830"/>
          <a:ext cx="241217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3215A-3B0A-40A1-930B-439A6164D096}">
      <dsp:nvSpPr>
        <dsp:cNvPr id="0" name=""/>
        <dsp:cNvSpPr/>
      </dsp:nvSpPr>
      <dsp:spPr>
        <a:xfrm>
          <a:off x="5309828" y="0"/>
          <a:ext cx="2412176" cy="320990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Industrial action occurs when trade union members engage in activities designed to reduce productivity in the workplace. This is a tool used to persuade employers to accept union demands.</a:t>
          </a:r>
        </a:p>
      </dsp:txBody>
      <dsp:txXfrm>
        <a:off x="5309828" y="1219762"/>
        <a:ext cx="2412176" cy="1925941"/>
      </dsp:txXfrm>
    </dsp:sp>
    <dsp:sp modelId="{DFFDD44C-89AA-42FB-A289-7403D814A664}">
      <dsp:nvSpPr>
        <dsp:cNvPr id="0" name=""/>
        <dsp:cNvSpPr/>
      </dsp:nvSpPr>
      <dsp:spPr>
        <a:xfrm>
          <a:off x="6034431" y="320990"/>
          <a:ext cx="962970" cy="96297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3</a:t>
          </a:r>
        </a:p>
      </dsp:txBody>
      <dsp:txXfrm>
        <a:off x="6175455" y="462014"/>
        <a:ext cx="680922" cy="680922"/>
      </dsp:txXfrm>
    </dsp:sp>
    <dsp:sp modelId="{C0C5D648-DE7D-4380-BE92-05157B706413}">
      <dsp:nvSpPr>
        <dsp:cNvPr id="0" name=""/>
        <dsp:cNvSpPr/>
      </dsp:nvSpPr>
      <dsp:spPr>
        <a:xfrm>
          <a:off x="5309828" y="3209830"/>
          <a:ext cx="2412176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D04CD-9AE8-4A47-99C8-B1C14BE16E8A}">
      <dsp:nvSpPr>
        <dsp:cNvPr id="0" name=""/>
        <dsp:cNvSpPr/>
      </dsp:nvSpPr>
      <dsp:spPr>
        <a:xfrm>
          <a:off x="7963222" y="0"/>
          <a:ext cx="2412176" cy="320990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8063" tIns="330200" rIns="188063" bIns="3302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Collective bargaining and industrial action are used to influence wages and levels of employment. </a:t>
          </a:r>
        </a:p>
      </dsp:txBody>
      <dsp:txXfrm>
        <a:off x="7963222" y="1219762"/>
        <a:ext cx="2412176" cy="1925941"/>
      </dsp:txXfrm>
    </dsp:sp>
    <dsp:sp modelId="{AF67675E-1E26-45D7-ABA4-74C72D8F40C2}">
      <dsp:nvSpPr>
        <dsp:cNvPr id="0" name=""/>
        <dsp:cNvSpPr/>
      </dsp:nvSpPr>
      <dsp:spPr>
        <a:xfrm>
          <a:off x="8687825" y="320990"/>
          <a:ext cx="962970" cy="96297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77" tIns="12700" rIns="75077" bIns="1270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4</a:t>
          </a:r>
        </a:p>
      </dsp:txBody>
      <dsp:txXfrm>
        <a:off x="8828849" y="462014"/>
        <a:ext cx="680922" cy="680922"/>
      </dsp:txXfrm>
    </dsp:sp>
    <dsp:sp modelId="{1C7B14F7-E42A-4969-82F6-B0379B997712}">
      <dsp:nvSpPr>
        <dsp:cNvPr id="0" name=""/>
        <dsp:cNvSpPr/>
      </dsp:nvSpPr>
      <dsp:spPr>
        <a:xfrm>
          <a:off x="7963222" y="3209830"/>
          <a:ext cx="2412176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0C4DD-9790-469A-9B24-6E72B018D34C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A5C63-E1EB-4FFD-8384-B7D3411E29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5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2856" units="cm"/>
          <inkml:channel name="Y" type="integer" max="12856" units="cm"/>
          <inkml:channel name="T" type="integer" max="2.14748E9" units="dev"/>
        </inkml:traceFormat>
        <inkml:channelProperties>
          <inkml:channelProperty channel="X" name="resolution" value="160" units="1/cm"/>
          <inkml:channelProperty channel="Y" name="resolution" value="160" units="1/cm"/>
          <inkml:channelProperty channel="T" name="resolution" value="1" units="1/dev"/>
        </inkml:channelProperties>
      </inkml:inkSource>
      <inkml:timestamp xml:id="ts0" timeString="2022-11-03T15:50:48.42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18781 13498 0,'130'-12'15,"3"2"-15,3 1 16,8 1-16,5-4 16,11 2-16,-26 1 15,53-2-15,-36 3 16,62-5-16,-50 6 15,60-7-15,-48 3 0,14-4 16,3-1-16,1 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250A9-B72B-460E-B8B0-FA865181CF33}" type="datetimeFigureOut">
              <a:rPr lang="en-GB" smtClean="0"/>
              <a:t>18/03/2025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1227C-6077-4660-AE81-24BAF6F41A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97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1227C-6077-4660-AE81-24BAF6F41A3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1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70519-9562-44AE-8718-8BE9CB799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0ACF-7ABB-4807-958B-1632DBCCB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4A8BC-DF0E-4D45-9264-602281F35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EF4E9-D989-490E-BB40-CF8DD3DFE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2AA82-BB98-4FFE-AAD0-8D6C43F4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4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9DC3E-487B-4B7D-AF55-499C16B8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3E6D8-6B13-4186-8266-B5D100C9F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82689-56D2-4F73-A822-7400F668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C0D35-FB32-4E26-8531-ABD03489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119-30D9-4C92-BD74-4D5984BB5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4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55086-EAD4-4002-9F0A-140790E97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CD656-B463-40DE-80BB-9B9A42A14E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89358-2ECC-46B8-9D57-671E1C4E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0DFC2-9DEA-4D21-9E2D-3EA88B900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4F12E-822E-4E7C-9C44-044BC2503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91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153B1-027D-42B0-BF69-E6D75DD7A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8820-4B05-4550-83EB-EA8EB8F5B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B2FBF-B201-4A49-9F76-274594390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86D94-5E27-48B2-98E5-48CEF204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0F3BE-DB56-4FFB-B84B-232858DEB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365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5887-A51E-4798-83AB-881611AE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F043B-EF67-42ED-8AB9-537E7FE85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FD138-1D16-4772-B5E4-80E4094C4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EC1C4-3392-4413-8AB6-621D2841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56D4B4-2B77-47E5-B0BC-9A700B31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408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8C53B-9C5F-40F0-8044-F03AB8FFD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1D4D-AC50-4EA5-B3B1-A932735C5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06E98-CF4A-4E95-9B61-A04CD6F1D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78245-A3D1-451C-B1FB-0AA0A9DBF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5F4D93-C6FB-4041-A981-1813E6E7C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B8F7CB-332A-4084-8EC8-D0F8CE5B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36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5922C-F4DD-4AD4-AA03-D564590A2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1A863-A434-40AD-A8F1-250AAC6DF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B63913-675B-4C99-A93B-B76022864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A36610-D22B-4C64-B066-691A61A893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AB0391-D8E3-4A73-8574-1A78169110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5B122-4356-47CA-A1A5-C8208566C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536C00-9C8D-4A08-AF30-D60831935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6B499-E6E0-4B4E-9452-DFBE1FF1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99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DCD08-5549-4EEB-846B-5FB55EF6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CC5E3-B338-4D83-ABF3-5F4F54DB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6F167-5546-482D-921C-E0F7FA66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57810-7C03-4AA3-A6F7-8E399621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32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34C6A-6AAC-4988-A866-7BD2038E3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8C0F63-F748-492B-9F1E-3BF44DE8A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4AA85C-D7A9-44A6-9C78-F4AC1BF1B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71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8FAA-ED38-4B0A-BAAA-D3E75EEC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FBF37-7DCC-4496-93A3-18B5E8A1B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F1951-FCC4-4ECD-B555-7D1D88DD9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D656DC-AD9D-4230-A847-DAFACECAF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D356FF-288D-4883-9AEA-72CA543BD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8C158-2DBF-49F1-9B32-6F20E188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13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39C18-7554-4443-8FCE-E8B970F71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B0062-B5F5-4B97-AC71-54E032325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EBAA1-FAC2-4E1E-9F45-A74CCE9DE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ECF31-F96E-4A36-8CA3-6873D14D8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48650-2449-49A8-BF21-153D56D2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7931F-76EB-4A33-86BD-89ABA4AF4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402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69079E-2EAE-4129-8B1E-225CFC06C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C1CFB-A0FE-44EF-9F93-E726547DA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971EB-F9E6-4B2B-9401-337CD0C5F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F0C683-A651-4C06-91EB-ABED02606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983A-94ED-4C93-9DAB-42A205072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6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hyperlink" Target="http://www.exampaperspractice.co.uk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4.xm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www.exampaperspractice.co.uk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ampaperspractice.co.u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xampaperspractice.co.uk/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hyperlink" Target="http://www.exampaperspractice.co.uk/" TargetMode="Externa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hyperlink" Target="http://www.exampaperspractice.co.uk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B63878-B4C4-4945-3818-4057D583D1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92" b="2807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br>
              <a:rPr lang="en-GB" sz="4800"/>
            </a:br>
            <a:r>
              <a:rPr lang="en-GB" sz="4800"/>
              <a:t>4.2.1 Market Failure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D7FE8-1632-E4AD-89D9-A39E7F7B0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A88EE-AFBB-CB49-31F1-CD807D053D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CF151E9-CC68-BF12-10A7-A97DE3943FA7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2F0C9-C994-6AA8-E317-2BC1A8C40461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14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/>
              <a:t>Overt and tacit collusion: price leadership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4217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lvl="1" indent="-342900">
              <a:buClr>
                <a:schemeClr val="accent1"/>
              </a:buClr>
            </a:pPr>
            <a:r>
              <a:rPr lang="en-GB" sz="2000" b="1" dirty="0"/>
              <a:t>Price leadership </a:t>
            </a:r>
            <a:r>
              <a:rPr lang="en-GB" sz="2000" dirty="0"/>
              <a:t>is common in oligopoly</a:t>
            </a:r>
            <a:endParaRPr lang="en-US" sz="2000" dirty="0">
              <a:cs typeface="Calibri" panose="020F0502020204030204"/>
            </a:endParaRPr>
          </a:p>
          <a:p>
            <a:pPr marL="571500" lvl="1" indent="-342900">
              <a:buClr>
                <a:schemeClr val="accent1"/>
              </a:buClr>
            </a:pPr>
            <a:r>
              <a:rPr lang="en-GB" sz="2000" dirty="0"/>
              <a:t>The </a:t>
            </a:r>
            <a:r>
              <a:rPr lang="en-GB" sz="2000" b="1" dirty="0"/>
              <a:t>dominant firm </a:t>
            </a:r>
            <a:r>
              <a:rPr lang="en-GB" sz="2000" dirty="0"/>
              <a:t>sets price and other firms follow suit, normally over a period of time</a:t>
            </a:r>
            <a:endParaRPr lang="en-GB" sz="2000" dirty="0">
              <a:cs typeface="Calibri" panose="020F0502020204030204"/>
            </a:endParaRPr>
          </a:p>
          <a:p>
            <a:pPr marL="571500" lvl="1" indent="-342900">
              <a:buClr>
                <a:schemeClr val="accent1"/>
              </a:buClr>
            </a:pPr>
            <a:r>
              <a:rPr lang="en-GB" sz="2000" dirty="0"/>
              <a:t>This is likely to see higher prices and lower output</a:t>
            </a:r>
            <a:endParaRPr lang="en-GB" sz="2000" dirty="0">
              <a:cs typeface="Calibri" panose="020F0502020204030204"/>
            </a:endParaRPr>
          </a:p>
          <a:p>
            <a:pPr marL="571500" lvl="1" indent="-342900">
              <a:buClr>
                <a:schemeClr val="accent1"/>
              </a:buClr>
            </a:pPr>
            <a:r>
              <a:rPr lang="en-GB" sz="2000" dirty="0"/>
              <a:t>As a result, the market as a whole benefits in terms of higher revenues whilst the consumer loses out</a:t>
            </a:r>
            <a:endParaRPr lang="en-GB" sz="2000" dirty="0">
              <a:cs typeface="Calibri"/>
            </a:endParaRPr>
          </a:p>
          <a:p>
            <a:pPr marL="571500" lvl="1" indent="-342900">
              <a:buClr>
                <a:schemeClr val="accent1"/>
              </a:buClr>
            </a:pPr>
            <a:endParaRPr lang="en-GB" sz="2000" dirty="0">
              <a:cs typeface="Calibri"/>
            </a:endParaRPr>
          </a:p>
          <a:p>
            <a:pPr marL="571500" lvl="1" indent="-342900">
              <a:buClr>
                <a:schemeClr val="accent1"/>
              </a:buClr>
            </a:pPr>
            <a:r>
              <a:rPr lang="en-GB" sz="2000" b="1" dirty="0"/>
              <a:t>Price agreements </a:t>
            </a:r>
            <a:r>
              <a:rPr lang="en-GB" sz="2000" dirty="0"/>
              <a:t>may be: </a:t>
            </a:r>
            <a:endParaRPr lang="en-GB" sz="2000" dirty="0">
              <a:cs typeface="Calibri"/>
            </a:endParaRPr>
          </a:p>
          <a:p>
            <a:pPr lvl="2"/>
            <a:r>
              <a:rPr lang="en-GB" dirty="0"/>
              <a:t>Explicit, where the firms overtly agree to set price</a:t>
            </a:r>
            <a:endParaRPr lang="en-GB" dirty="0">
              <a:cs typeface="Calibri"/>
            </a:endParaRPr>
          </a:p>
          <a:p>
            <a:pPr lvl="2"/>
            <a:r>
              <a:rPr lang="en-GB" dirty="0"/>
              <a:t>Implicit, where there is tacit agreement over set prices that is more difficult for regulators to identify</a:t>
            </a:r>
            <a:endParaRPr lang="en-GB" sz="1800" dirty="0">
              <a:cs typeface="Calibri"/>
            </a:endParaRPr>
          </a:p>
        </p:txBody>
      </p:sp>
      <p:pic>
        <p:nvPicPr>
          <p:cNvPr id="5" name="Picture 4" descr="Codes on papers">
            <a:extLst>
              <a:ext uri="{FF2B5EF4-FFF2-40B4-BE49-F238E27FC236}">
                <a16:creationId xmlns:a16="http://schemas.microsoft.com/office/drawing/2014/main" id="{5B6AF4D4-2724-E784-88F1-1190398028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187" r="31291" b="-3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742F02-D098-26E1-BCDE-F534D1440E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358AB2-594A-D14A-FAB9-BB8E6537F2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568C989-8915-9B15-034E-A0D918F5EA52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E7671-0002-6A7E-4D43-E73C36A76DC8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500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EDCC5D-8B8A-40DB-BE90-A3AA27C64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788955"/>
          </a:xfrm>
        </p:spPr>
        <p:txBody>
          <a:bodyPr anchor="b">
            <a:normAutofit fontScale="90000"/>
          </a:bodyPr>
          <a:lstStyle/>
          <a:p>
            <a:r>
              <a:rPr lang="en-GB" sz="5400"/>
              <a:t>Characteristics of a monopsony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8582" y="2471592"/>
            <a:ext cx="9000176" cy="3532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94310" indent="-194310" defTabSz="777240">
              <a:spcBef>
                <a:spcPts val="850"/>
              </a:spcBef>
            </a:pPr>
            <a:r>
              <a:rPr lang="en-GB" sz="1700" b="1" kern="1200" dirty="0">
                <a:latin typeface="+mn-lt"/>
                <a:ea typeface="+mn-ea"/>
                <a:cs typeface="+mn-cs"/>
              </a:rPr>
              <a:t>Monopsony</a:t>
            </a:r>
            <a:r>
              <a:rPr lang="en-GB" sz="1700" kern="1200" dirty="0">
                <a:latin typeface="+mn-lt"/>
                <a:ea typeface="+mn-ea"/>
                <a:cs typeface="+mn-cs"/>
              </a:rPr>
              <a:t> occurs when there is only one buyer in the market</a:t>
            </a:r>
            <a:endParaRPr lang="en-GB" sz="1700" kern="1200" dirty="0">
              <a:latin typeface="+mn-lt"/>
              <a:cs typeface="Calibri"/>
            </a:endParaRPr>
          </a:p>
          <a:p>
            <a:pPr marL="194310" indent="-194310" defTabSz="777240">
              <a:spcBef>
                <a:spcPts val="850"/>
              </a:spcBef>
            </a:pPr>
            <a:r>
              <a:rPr lang="en-GB" sz="1700" kern="1200" dirty="0">
                <a:latin typeface="+mn-lt"/>
                <a:ea typeface="+mn-ea"/>
                <a:cs typeface="+mn-cs"/>
              </a:rPr>
              <a:t>A monopolist can set price for its buyers</a:t>
            </a:r>
            <a:endParaRPr lang="en-GB" sz="1700" kern="1200" dirty="0">
              <a:latin typeface="+mn-lt"/>
              <a:cs typeface="Calibri"/>
            </a:endParaRPr>
          </a:p>
          <a:p>
            <a:pPr marL="194310" indent="-194310" defTabSz="777240">
              <a:spcBef>
                <a:spcPts val="850"/>
              </a:spcBef>
            </a:pPr>
            <a:r>
              <a:rPr lang="en-GB" sz="1700" kern="1200" dirty="0">
                <a:latin typeface="+mn-lt"/>
                <a:ea typeface="+mn-ea"/>
                <a:cs typeface="+mn-cs"/>
              </a:rPr>
              <a:t>A </a:t>
            </a:r>
            <a:r>
              <a:rPr lang="en-GB" sz="1700" b="1" kern="1200" dirty="0">
                <a:latin typeface="+mn-lt"/>
                <a:ea typeface="+mn-ea"/>
                <a:cs typeface="+mn-cs"/>
              </a:rPr>
              <a:t>monopsonist</a:t>
            </a:r>
            <a:r>
              <a:rPr lang="en-GB" sz="1700" kern="1200" dirty="0">
                <a:latin typeface="+mn-lt"/>
                <a:ea typeface="+mn-ea"/>
                <a:cs typeface="+mn-cs"/>
              </a:rPr>
              <a:t> can set the price it pays to its suppliers</a:t>
            </a:r>
            <a:endParaRPr lang="en-GB" sz="1700" kern="1200" dirty="0">
              <a:latin typeface="+mn-lt"/>
              <a:cs typeface="Calibri"/>
            </a:endParaRPr>
          </a:p>
          <a:p>
            <a:pPr marL="194310" indent="-194310" defTabSz="777240">
              <a:spcBef>
                <a:spcPts val="850"/>
              </a:spcBef>
            </a:pPr>
            <a:r>
              <a:rPr lang="en-GB" sz="1700" kern="1200" dirty="0">
                <a:latin typeface="+mn-lt"/>
                <a:ea typeface="+mn-ea"/>
                <a:cs typeface="+mn-cs"/>
              </a:rPr>
              <a:t>Price is heavily influenced by the monopsonist and the price is set at what the firm is willing to pay for good or service</a:t>
            </a:r>
            <a:endParaRPr lang="en-GB" sz="1700" kern="1200" dirty="0">
              <a:latin typeface="+mn-lt"/>
              <a:cs typeface="Calibri"/>
            </a:endParaRPr>
          </a:p>
          <a:p>
            <a:pPr marL="194310" indent="-194310" defTabSz="777240">
              <a:spcBef>
                <a:spcPts val="850"/>
              </a:spcBef>
            </a:pPr>
            <a:r>
              <a:rPr lang="en-GB" sz="1700" b="1" kern="1200" dirty="0">
                <a:latin typeface="+mn-lt"/>
                <a:ea typeface="+mn-ea"/>
                <a:cs typeface="+mn-cs"/>
              </a:rPr>
              <a:t>Monopsony power </a:t>
            </a:r>
            <a:r>
              <a:rPr lang="en-GB" sz="1700" kern="1200" dirty="0">
                <a:latin typeface="+mn-lt"/>
                <a:ea typeface="+mn-ea"/>
                <a:cs typeface="+mn-cs"/>
              </a:rPr>
              <a:t>indicates that firms in the market face an upward sloping supply curve, unlike in perfectly competitive markets</a:t>
            </a:r>
            <a:endParaRPr lang="en-GB" sz="1700" kern="1200" dirty="0">
              <a:latin typeface="+mn-lt"/>
              <a:cs typeface="Calibri"/>
            </a:endParaRPr>
          </a:p>
          <a:p>
            <a:pPr marL="194310" indent="-194310" defTabSz="777240">
              <a:spcBef>
                <a:spcPts val="850"/>
              </a:spcBef>
            </a:pPr>
            <a:r>
              <a:rPr lang="en-GB" sz="1700" b="1" kern="1200" dirty="0">
                <a:latin typeface="+mn-lt"/>
                <a:ea typeface="+mn-ea"/>
                <a:cs typeface="+mn-cs"/>
              </a:rPr>
              <a:t>Oligopsony</a:t>
            </a:r>
            <a:r>
              <a:rPr lang="en-GB" sz="1700" kern="1200" dirty="0">
                <a:latin typeface="+mn-lt"/>
                <a:ea typeface="+mn-ea"/>
                <a:cs typeface="+mn-cs"/>
              </a:rPr>
              <a:t> is the term used to describe a few buyers in the market</a:t>
            </a:r>
            <a:endParaRPr lang="en-GB" sz="1700" kern="1200" dirty="0">
              <a:latin typeface="+mn-lt"/>
              <a:cs typeface="Calibri"/>
            </a:endParaRPr>
          </a:p>
          <a:p>
            <a:endParaRPr lang="en-GB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61E3C25-55F0-4FA0-B2AD-B1E7F1146635}"/>
                  </a:ext>
                </a:extLst>
              </p14:cNvPr>
              <p14:cNvContentPartPr/>
              <p14:nvPr/>
            </p14:nvContentPartPr>
            <p14:xfrm>
              <a:off x="6783300" y="4910798"/>
              <a:ext cx="962388" cy="65387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61E3C25-55F0-4FA0-B2AD-B1E7F11466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3939" y="4901457"/>
                <a:ext cx="981110" cy="84069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5D1AC04-22BA-5A6B-7A92-6674051327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332790-9987-A223-3DE6-3FF452429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AB119FB-AF38-09D9-436F-8DA2228EAF4C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26BFBF-25D4-90D6-8F09-20A0789F60A6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803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Activity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EC0939-2130-5C22-6FD3-DC30DABE67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88848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C834D85-B903-236D-4CE5-424A8E96B9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3C818F-AC55-EE4C-6E43-B9EA51B9FC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CC43A28-E931-7047-A69A-E9E068B04AD5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D4EB8E-AB04-0978-7223-20614467B537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9508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1369-C23D-5D86-5FDC-1D5EC378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the Monopsony labour market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7A4F-4A44-61A4-2D50-566DF528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0093" y="1833372"/>
            <a:ext cx="19385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Checklist </a:t>
            </a:r>
          </a:p>
          <a:p>
            <a:r>
              <a:rPr lang="en-GB" sz="1400" dirty="0"/>
              <a:t>Axes</a:t>
            </a:r>
          </a:p>
          <a:p>
            <a:r>
              <a:rPr lang="en-GB" sz="1400" dirty="0"/>
              <a:t>Curves</a:t>
            </a:r>
          </a:p>
          <a:p>
            <a:r>
              <a:rPr lang="en-GB" sz="1400" dirty="0"/>
              <a:t>Equilibrium</a:t>
            </a:r>
          </a:p>
          <a:p>
            <a:r>
              <a:rPr lang="en-GB" sz="1400" dirty="0"/>
              <a:t>Wage Down</a:t>
            </a:r>
          </a:p>
          <a:p>
            <a:r>
              <a:rPr lang="en-GB" sz="1400" dirty="0"/>
              <a:t>Employment down</a:t>
            </a:r>
          </a:p>
          <a:p>
            <a:r>
              <a:rPr lang="en-GB" sz="1400" dirty="0"/>
              <a:t>BIG </a:t>
            </a:r>
          </a:p>
          <a:p>
            <a:r>
              <a:rPr lang="en-GB" sz="1400" dirty="0"/>
              <a:t>PENCIL</a:t>
            </a:r>
          </a:p>
          <a:p>
            <a:r>
              <a:rPr lang="en-GB" sz="1400" dirty="0"/>
              <a:t>RULER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170CEF-E488-C535-7DB1-9FC433FDFA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9F7A7-D069-899C-B930-0DB61392E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E7DC14-D37A-B54C-42B5-A389B2A0EA6B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8AF8E3-8C9F-1B79-D7A0-D7639B40549D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572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1369-C23D-5D86-5FDC-1D5EC3784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Drawing the Monopsony labour market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67A4F-4A44-61A4-2D50-566DF5283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0093" y="1833372"/>
            <a:ext cx="19385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Checklist </a:t>
            </a:r>
          </a:p>
          <a:p>
            <a:r>
              <a:rPr lang="en-GB" sz="1400" dirty="0"/>
              <a:t>Axes</a:t>
            </a:r>
          </a:p>
          <a:p>
            <a:r>
              <a:rPr lang="en-GB" sz="1400" dirty="0"/>
              <a:t>Curves</a:t>
            </a:r>
          </a:p>
          <a:p>
            <a:r>
              <a:rPr lang="en-GB" sz="1400" dirty="0"/>
              <a:t>Equilibrium</a:t>
            </a:r>
          </a:p>
          <a:p>
            <a:r>
              <a:rPr lang="en-GB" sz="1400" dirty="0"/>
              <a:t>Wage Down</a:t>
            </a:r>
          </a:p>
          <a:p>
            <a:r>
              <a:rPr lang="en-GB" sz="1400" dirty="0"/>
              <a:t>Employment down</a:t>
            </a:r>
          </a:p>
          <a:p>
            <a:r>
              <a:rPr lang="en-GB" sz="1400" dirty="0"/>
              <a:t>BIG </a:t>
            </a:r>
          </a:p>
          <a:p>
            <a:r>
              <a:rPr lang="en-GB" sz="1400" dirty="0"/>
              <a:t>PENCIL</a:t>
            </a:r>
          </a:p>
          <a:p>
            <a:r>
              <a:rPr lang="en-GB" sz="1400" dirty="0"/>
              <a:t>RULER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5B81160-9F8F-8D9A-D4DC-4517302B7369}"/>
              </a:ext>
            </a:extLst>
          </p:cNvPr>
          <p:cNvCxnSpPr/>
          <p:nvPr/>
        </p:nvCxnSpPr>
        <p:spPr>
          <a:xfrm>
            <a:off x="2057400" y="2386584"/>
            <a:ext cx="0" cy="33192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BA975E-82D8-1260-CA0A-3FFAFF82FA07}"/>
              </a:ext>
            </a:extLst>
          </p:cNvPr>
          <p:cNvCxnSpPr>
            <a:cxnSpLocks/>
          </p:cNvCxnSpPr>
          <p:nvPr/>
        </p:nvCxnSpPr>
        <p:spPr>
          <a:xfrm flipH="1">
            <a:off x="2057400" y="5705856"/>
            <a:ext cx="5367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FCC0F2-9FBD-673E-93E0-0C9B99CE02AB}"/>
              </a:ext>
            </a:extLst>
          </p:cNvPr>
          <p:cNvCxnSpPr/>
          <p:nvPr/>
        </p:nvCxnSpPr>
        <p:spPr>
          <a:xfrm>
            <a:off x="2185416" y="2459736"/>
            <a:ext cx="5065776" cy="30906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70A532-E085-6A2A-0B25-869057AAC34E}"/>
              </a:ext>
            </a:extLst>
          </p:cNvPr>
          <p:cNvCxnSpPr>
            <a:cxnSpLocks/>
          </p:cNvCxnSpPr>
          <p:nvPr/>
        </p:nvCxnSpPr>
        <p:spPr>
          <a:xfrm flipV="1">
            <a:off x="2185416" y="2459736"/>
            <a:ext cx="5065776" cy="31683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FC4DE2B-EF0E-D28A-60BF-32547F1C72CA}"/>
              </a:ext>
            </a:extLst>
          </p:cNvPr>
          <p:cNvSpPr txBox="1"/>
          <p:nvPr/>
        </p:nvSpPr>
        <p:spPr>
          <a:xfrm>
            <a:off x="1316736" y="2084832"/>
            <a:ext cx="1021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30EB85-52D2-8DAA-2AAF-51604FE2276A}"/>
              </a:ext>
            </a:extLst>
          </p:cNvPr>
          <p:cNvSpPr txBox="1"/>
          <p:nvPr/>
        </p:nvSpPr>
        <p:spPr>
          <a:xfrm>
            <a:off x="6827520" y="5850636"/>
            <a:ext cx="142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 of workers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B95A28-F2BF-5BF3-7F18-27A88522CE64}"/>
              </a:ext>
            </a:extLst>
          </p:cNvPr>
          <p:cNvSpPr txBox="1"/>
          <p:nvPr/>
        </p:nvSpPr>
        <p:spPr>
          <a:xfrm>
            <a:off x="6868666" y="2084832"/>
            <a:ext cx="15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 of l = AC of 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30F432E-AA1F-05B3-207E-8129BBDE915D}"/>
              </a:ext>
            </a:extLst>
          </p:cNvPr>
          <p:cNvCxnSpPr>
            <a:cxnSpLocks/>
          </p:cNvCxnSpPr>
          <p:nvPr/>
        </p:nvCxnSpPr>
        <p:spPr>
          <a:xfrm flipV="1">
            <a:off x="2132838" y="2454164"/>
            <a:ext cx="2152653" cy="30962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C307120-00E4-493F-28AA-B847B5F0D196}"/>
              </a:ext>
            </a:extLst>
          </p:cNvPr>
          <p:cNvSpPr txBox="1"/>
          <p:nvPr/>
        </p:nvSpPr>
        <p:spPr>
          <a:xfrm>
            <a:off x="3882386" y="2082046"/>
            <a:ext cx="15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MC of 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31CB8D-B5AB-B20A-8D07-A0212A50428F}"/>
              </a:ext>
            </a:extLst>
          </p:cNvPr>
          <p:cNvSpPr txBox="1"/>
          <p:nvPr/>
        </p:nvSpPr>
        <p:spPr>
          <a:xfrm>
            <a:off x="7223000" y="5297662"/>
            <a:ext cx="15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 FOR l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63E1EBB-F061-9D21-66E7-6A5F3B8740B4}"/>
              </a:ext>
            </a:extLst>
          </p:cNvPr>
          <p:cNvCxnSpPr/>
          <p:nvPr/>
        </p:nvCxnSpPr>
        <p:spPr>
          <a:xfrm>
            <a:off x="4741164" y="4043934"/>
            <a:ext cx="0" cy="16619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C49A0-290B-4CEF-8186-373885B9B265}"/>
              </a:ext>
            </a:extLst>
          </p:cNvPr>
          <p:cNvCxnSpPr>
            <a:cxnSpLocks/>
          </p:cNvCxnSpPr>
          <p:nvPr/>
        </p:nvCxnSpPr>
        <p:spPr>
          <a:xfrm flipH="1" flipV="1">
            <a:off x="2057400" y="4009041"/>
            <a:ext cx="2683764" cy="37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76A1199-3BBD-E480-909C-DF15E56879D7}"/>
              </a:ext>
            </a:extLst>
          </p:cNvPr>
          <p:cNvSpPr txBox="1"/>
          <p:nvPr/>
        </p:nvSpPr>
        <p:spPr>
          <a:xfrm>
            <a:off x="4337303" y="5842928"/>
            <a:ext cx="15163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 in Competitive market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23C386-D74D-2A6F-1575-0C4C7E9F5091}"/>
              </a:ext>
            </a:extLst>
          </p:cNvPr>
          <p:cNvSpPr txBox="1"/>
          <p:nvPr/>
        </p:nvSpPr>
        <p:spPr>
          <a:xfrm>
            <a:off x="630556" y="3816628"/>
            <a:ext cx="15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 of labour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C337291-AF17-7289-A110-2FCEF40FB2AF}"/>
              </a:ext>
            </a:extLst>
          </p:cNvPr>
          <p:cNvCxnSpPr>
            <a:cxnSpLocks/>
          </p:cNvCxnSpPr>
          <p:nvPr/>
        </p:nvCxnSpPr>
        <p:spPr>
          <a:xfrm>
            <a:off x="3668268" y="3364992"/>
            <a:ext cx="0" cy="2340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06FBEC0-BDEB-8A50-429A-5981B2292FD6}"/>
              </a:ext>
            </a:extLst>
          </p:cNvPr>
          <p:cNvCxnSpPr>
            <a:cxnSpLocks/>
          </p:cNvCxnSpPr>
          <p:nvPr/>
        </p:nvCxnSpPr>
        <p:spPr>
          <a:xfrm flipH="1">
            <a:off x="2057400" y="4686592"/>
            <a:ext cx="163030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C2F1D89-F0F9-74E7-8BA0-9713DEE87DF0}"/>
              </a:ext>
            </a:extLst>
          </p:cNvPr>
          <p:cNvSpPr txBox="1"/>
          <p:nvPr/>
        </p:nvSpPr>
        <p:spPr>
          <a:xfrm>
            <a:off x="601981" y="4462860"/>
            <a:ext cx="15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 of </a:t>
            </a:r>
            <a:r>
              <a:rPr lang="en-GB" dirty="0" err="1"/>
              <a:t>Monoposony</a:t>
            </a:r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DA7BC0-D2E8-1A55-6E32-EF4707BABAEB}"/>
              </a:ext>
            </a:extLst>
          </p:cNvPr>
          <p:cNvSpPr txBox="1"/>
          <p:nvPr/>
        </p:nvSpPr>
        <p:spPr>
          <a:xfrm>
            <a:off x="3399282" y="5800535"/>
            <a:ext cx="1516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 M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D3F238A-C0E7-CB10-9051-C4A4C1789DF8}"/>
              </a:ext>
            </a:extLst>
          </p:cNvPr>
          <p:cNvCxnSpPr/>
          <p:nvPr/>
        </p:nvCxnSpPr>
        <p:spPr>
          <a:xfrm flipH="1">
            <a:off x="4014216" y="5842928"/>
            <a:ext cx="502920" cy="7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C01F54-DAD7-FF41-939C-616ECCF056D9}"/>
              </a:ext>
            </a:extLst>
          </p:cNvPr>
          <p:cNvCxnSpPr>
            <a:cxnSpLocks/>
          </p:cNvCxnSpPr>
          <p:nvPr/>
        </p:nvCxnSpPr>
        <p:spPr>
          <a:xfrm>
            <a:off x="1690496" y="4253865"/>
            <a:ext cx="0" cy="377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80B43782-0201-E9DB-5C39-B257C01A84AB}"/>
              </a:ext>
            </a:extLst>
          </p:cNvPr>
          <p:cNvSpPr/>
          <p:nvPr/>
        </p:nvSpPr>
        <p:spPr>
          <a:xfrm>
            <a:off x="4640575" y="3904488"/>
            <a:ext cx="176026" cy="210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236A2E7-7665-3EEE-2ADE-1E52103F23D6}"/>
              </a:ext>
            </a:extLst>
          </p:cNvPr>
          <p:cNvSpPr/>
          <p:nvPr/>
        </p:nvSpPr>
        <p:spPr>
          <a:xfrm>
            <a:off x="3580255" y="4577999"/>
            <a:ext cx="176026" cy="210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886A0CD-5E54-FCB8-36AF-CAEC0A9CC64F}"/>
              </a:ext>
            </a:extLst>
          </p:cNvPr>
          <p:cNvSpPr/>
          <p:nvPr/>
        </p:nvSpPr>
        <p:spPr>
          <a:xfrm>
            <a:off x="3580255" y="3240945"/>
            <a:ext cx="176026" cy="21031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2ED7D-BEDE-EB89-AA38-12B22AD47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AAD7F-4B80-DB58-0CBA-7B79BC7FF7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80033EF-AC47-2C19-659C-AA1BEF1103C3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A077D8-1A31-E87B-DEE8-9A97B26C03E3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02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87" y="-193742"/>
            <a:ext cx="10571998" cy="970450"/>
          </a:xfrm>
        </p:spPr>
        <p:txBody>
          <a:bodyPr/>
          <a:lstStyle/>
          <a:p>
            <a:r>
              <a:rPr lang="en-GB" dirty="0"/>
              <a:t>The Effect of a Monopsonist on Markets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795605"/>
            <a:ext cx="5688009" cy="1874722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r>
              <a:rPr lang="en-GB" sz="1800" b="1" dirty="0"/>
              <a:t>The monopsonist buys Q1, where MC = MR.  If they buy more the additional cost of an extra unit would be greater than the additional revenue as MC &gt; MR. </a:t>
            </a:r>
          </a:p>
          <a:p>
            <a:r>
              <a:rPr lang="en-GB" sz="1800" b="1" dirty="0"/>
              <a:t>At this output supply equates to a lower price paid of P1. </a:t>
            </a:r>
          </a:p>
          <a:p>
            <a:r>
              <a:rPr lang="en-GB" sz="1800" b="1" dirty="0"/>
              <a:t>Therefore, the monopsonist can use market power to reduce price and the level of output below that would exist in a perfectly competitive market.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68696" y="1869014"/>
            <a:ext cx="3022573" cy="480131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 defTabSz="914400"/>
            <a:r>
              <a:rPr lang="en-GB" b="1" dirty="0">
                <a:latin typeface="Calibri"/>
              </a:rPr>
              <a:t>A perfectly competitive market is in equilibrium where D = S.</a:t>
            </a:r>
          </a:p>
          <a:p>
            <a:pPr lvl="0" defTabSz="914400"/>
            <a:endParaRPr lang="en-GB" b="1" dirty="0">
              <a:latin typeface="Calibri"/>
            </a:endParaRPr>
          </a:p>
          <a:p>
            <a:pPr lvl="0" defTabSz="914400"/>
            <a:r>
              <a:rPr lang="en-GB" b="1" dirty="0">
                <a:latin typeface="Calibri"/>
              </a:rPr>
              <a:t>If a monopsonist operated, they might be able to bargain a lower price below that of the market equilibrium price e.g. at P</a:t>
            </a:r>
            <a:r>
              <a:rPr lang="en-GB" sz="1200" b="1" dirty="0">
                <a:latin typeface="Calibri"/>
              </a:rPr>
              <a:t>1</a:t>
            </a:r>
            <a:r>
              <a:rPr lang="en-GB" b="1" dirty="0">
                <a:latin typeface="Calibri"/>
              </a:rPr>
              <a:t>.</a:t>
            </a:r>
          </a:p>
          <a:p>
            <a:pPr lvl="0" defTabSz="914400"/>
            <a:endParaRPr lang="en-GB" b="1" dirty="0">
              <a:latin typeface="Calibri"/>
            </a:endParaRPr>
          </a:p>
          <a:p>
            <a:pPr lvl="0" defTabSz="914400"/>
            <a:r>
              <a:rPr lang="en-GB" b="1" dirty="0">
                <a:latin typeface="Calibri"/>
              </a:rPr>
              <a:t>The MC curve for the monopsonist is steeper than the S curve. Not only do they have to offer a higher price for  the marginal unit, but they also have to pay that same rate for all units..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75626" y="1389402"/>
            <a:ext cx="5277395" cy="3349790"/>
            <a:chOff x="6636427" y="1211976"/>
            <a:chExt cx="3937629" cy="2678413"/>
          </a:xfrm>
        </p:grpSpPr>
        <p:grpSp>
          <p:nvGrpSpPr>
            <p:cNvPr id="5" name="Group 4"/>
            <p:cNvGrpSpPr/>
            <p:nvPr/>
          </p:nvGrpSpPr>
          <p:grpSpPr>
            <a:xfrm>
              <a:off x="6636427" y="1420123"/>
              <a:ext cx="3937629" cy="2470266"/>
              <a:chOff x="1752963" y="2519318"/>
              <a:chExt cx="3937629" cy="2470266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310698" y="2519318"/>
                <a:ext cx="0" cy="2065747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310698" y="4585065"/>
                <a:ext cx="271433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1752963" y="2527379"/>
                <a:ext cx="614590" cy="56600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Price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228461" y="4669665"/>
                <a:ext cx="1462131" cy="3199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Quantity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0" name="TextBox 9"/>
              <p:cNvSpPr txBox="1">
                <a:spLocks noChangeArrowheads="1"/>
              </p:cNvSpPr>
              <p:nvPr/>
            </p:nvSpPr>
            <p:spPr bwMode="auto">
              <a:xfrm>
                <a:off x="4470450" y="4008018"/>
                <a:ext cx="653016" cy="3199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D 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2957759" y="2711776"/>
                <a:ext cx="1795682" cy="1296242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850068" y="3359897"/>
                <a:ext cx="5532" cy="122516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dash"/>
              </a:ln>
              <a:effectLst/>
            </p:spPr>
          </p:cxn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1907704" y="3245244"/>
                <a:ext cx="402994" cy="3199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P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4" name="TextBox 13"/>
              <p:cNvSpPr txBox="1">
                <a:spLocks noChangeArrowheads="1"/>
              </p:cNvSpPr>
              <p:nvPr/>
            </p:nvSpPr>
            <p:spPr bwMode="auto">
              <a:xfrm>
                <a:off x="3610231" y="4585065"/>
                <a:ext cx="501802" cy="3199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Q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V="1">
                <a:off x="2957759" y="2711776"/>
                <a:ext cx="1806746" cy="125443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16" name="TextBox 15"/>
              <p:cNvSpPr txBox="1">
                <a:spLocks noChangeArrowheads="1"/>
              </p:cNvSpPr>
              <p:nvPr/>
            </p:nvSpPr>
            <p:spPr bwMode="auto">
              <a:xfrm>
                <a:off x="4624193" y="2681268"/>
                <a:ext cx="375661" cy="31991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cxnSp>
          <p:nvCxnSpPr>
            <p:cNvPr id="17" name="Straight Connector 16"/>
            <p:cNvCxnSpPr/>
            <p:nvPr/>
          </p:nvCxnSpPr>
          <p:spPr>
            <a:xfrm flipH="1">
              <a:off x="7232428" y="2269159"/>
              <a:ext cx="1512168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</a:ln>
            <a:effectLst/>
          </p:spPr>
        </p:cxn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8832252" y="1211976"/>
              <a:ext cx="499600" cy="3199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rPr>
                <a:t>MC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5C201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8350746" y="1988892"/>
              <a:ext cx="0" cy="1496978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</a:ln>
            <a:effectLst/>
          </p:spPr>
        </p:cxn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8099845" y="3485869"/>
              <a:ext cx="501802" cy="3199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V="1">
              <a:off x="7630666" y="1420123"/>
              <a:ext cx="1224136" cy="1358994"/>
            </a:xfrm>
            <a:prstGeom prst="line">
              <a:avLst/>
            </a:prstGeom>
            <a:noFill/>
            <a:ln w="254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6732828" y="2381718"/>
              <a:ext cx="499600" cy="3199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P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7194162" y="2513928"/>
              <a:ext cx="1156584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</a:ln>
            <a:effectLst/>
          </p:spPr>
        </p:cxnSp>
        <p:sp>
          <p:nvSpPr>
            <p:cNvPr id="24" name="TextBox 23"/>
            <p:cNvSpPr txBox="1">
              <a:spLocks noChangeArrowheads="1"/>
            </p:cNvSpPr>
            <p:nvPr/>
          </p:nvSpPr>
          <p:spPr bwMode="auto">
            <a:xfrm>
              <a:off x="6790275" y="3485870"/>
              <a:ext cx="501802" cy="31991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0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179F4EF8-BF3D-4C36-0D3A-593B123D5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DCB8F89-EE7A-FF45-1CD5-F74BF255C9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61891B9D-0D2A-3FFE-24FC-716EF7B70F6D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6C432E-3A40-6D57-7B62-F371E7594EBE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238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GB" sz="5400"/>
              <a:t>Costs and benefits of a monopsony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AE67F5F-B77D-B3B0-1711-1A681E098C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95023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EF44EB1-882C-961D-4734-20742D654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25AA63-0FD2-79FC-3154-64C15FC176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2C6067-1DD5-281D-A5CC-0B43F70C16C2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6208C-A1B4-7846-DB71-37B02BDB61C2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851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Natural monopoly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9344A8BC-05CD-E606-4949-9F6F7E4C3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311804"/>
              </p:ext>
            </p:extLst>
          </p:nvPr>
        </p:nvGraphicFramePr>
        <p:xfrm>
          <a:off x="417708" y="1772727"/>
          <a:ext cx="5809210" cy="453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6183786" y="2744980"/>
            <a:ext cx="6071395" cy="3547557"/>
            <a:chOff x="2418446" y="2524253"/>
            <a:chExt cx="6071395" cy="354755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31840" y="2708920"/>
              <a:ext cx="0" cy="288032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6" name="Straight Connector 5"/>
            <p:cNvCxnSpPr/>
            <p:nvPr/>
          </p:nvCxnSpPr>
          <p:spPr>
            <a:xfrm>
              <a:off x="3131840" y="5589240"/>
              <a:ext cx="5040560" cy="0"/>
            </a:xfrm>
            <a:prstGeom prst="line">
              <a:avLst/>
            </a:prstGeom>
            <a:noFill/>
            <a:ln w="5715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2418446" y="2524253"/>
              <a:ext cx="964825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Costs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328261" y="5733256"/>
              <a:ext cx="922146" cy="338554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Output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3210" y="4877665"/>
              <a:ext cx="756631" cy="369332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LRAC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593805" y="3072809"/>
              <a:ext cx="4572000" cy="2264735"/>
            </a:xfrm>
            <a:custGeom>
              <a:avLst/>
              <a:gdLst>
                <a:gd name="connsiteX0" fmla="*/ 0 w 4572000"/>
                <a:gd name="connsiteY0" fmla="*/ 0 h 2264735"/>
                <a:gd name="connsiteX1" fmla="*/ 1169581 w 4572000"/>
                <a:gd name="connsiteY1" fmla="*/ 1531089 h 2264735"/>
                <a:gd name="connsiteX2" fmla="*/ 4572000 w 4572000"/>
                <a:gd name="connsiteY2" fmla="*/ 2264735 h 2264735"/>
                <a:gd name="connsiteX3" fmla="*/ 4572000 w 4572000"/>
                <a:gd name="connsiteY3" fmla="*/ 2264735 h 226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2000" h="2264735">
                  <a:moveTo>
                    <a:pt x="0" y="0"/>
                  </a:moveTo>
                  <a:cubicBezTo>
                    <a:pt x="203790" y="576816"/>
                    <a:pt x="407581" y="1153633"/>
                    <a:pt x="1169581" y="1531089"/>
                  </a:cubicBezTo>
                  <a:cubicBezTo>
                    <a:pt x="1931581" y="1908545"/>
                    <a:pt x="4572000" y="2264735"/>
                    <a:pt x="4572000" y="2264735"/>
                  </a:cubicBezTo>
                  <a:lnTo>
                    <a:pt x="4572000" y="2264735"/>
                  </a:lnTo>
                </a:path>
              </a:pathLst>
            </a:custGeom>
            <a:noFill/>
            <a:ln w="5715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96F9CEF-BDD7-E4A9-D25B-9133190FC2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E37ABB-91B0-DDF7-F70F-B6F3ED8084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F8ED4265-990B-DA43-97E0-14EFA0246C5F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136F50-5A8F-ADE9-AD0F-D66CA1423FF8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68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GB" sz="4800"/>
              <a:t>Activity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EBF245-1F22-1207-8162-52071A7C2B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350333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46B7E1D6-C9ED-30DC-F100-BF7B235E96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2E5D2-ED70-4877-996A-6C9F47AA91A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C890BD3-12CD-CD61-F703-91E20EA36E1A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A3DF09-D5CC-5350-A846-35F195E0A913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90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 dirty="0"/>
              <a:t>Power in the labour market: trade unions</a:t>
            </a:r>
            <a:endParaRPr lang="en-GB" sz="4800" dirty="0"/>
          </a:p>
        </p:txBody>
      </p:sp>
      <p:cxnSp>
        <p:nvCxnSpPr>
          <p:cNvPr id="29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C2BA99A6-A37A-BDBC-EB23-914E2848E3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85595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7B9D26C-A1F9-3369-788E-42D10BDF9C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F9D262-DB60-302E-2DB1-B6A6CFBC23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9C6A36C-0A31-BA33-45E6-CF39965ED001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9C31B6-12E2-CA13-0FE2-03FEC87E6094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092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</a:rPr>
              <a:t>Recall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86789"/>
            <a:ext cx="3743865" cy="359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200" dirty="0"/>
              <a:t>Explain what this diagram shows us.</a:t>
            </a:r>
          </a:p>
          <a:p>
            <a:endParaRPr lang="en-GB" sz="2200"/>
          </a:p>
          <a:p>
            <a:r>
              <a:rPr lang="en-GB" sz="2200" dirty="0"/>
              <a:t>What is meant by allocative and productive efficient?</a:t>
            </a:r>
            <a:endParaRPr lang="en-GB" sz="2200" dirty="0">
              <a:cs typeface="Calibri"/>
            </a:endParaRPr>
          </a:p>
          <a:p>
            <a:endParaRPr lang="en-GB" sz="2200"/>
          </a:p>
          <a:p>
            <a:r>
              <a:rPr lang="en-GB" sz="2200" dirty="0"/>
              <a:t>Show excess supply and excess demand on a diagram.</a:t>
            </a:r>
            <a:endParaRPr lang="en-GB" sz="2200" dirty="0">
              <a:cs typeface="Calibri"/>
            </a:endParaRPr>
          </a:p>
          <a:p>
            <a:endParaRPr lang="en-GB" sz="22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8FF5CA0-3084-413A-F34A-B011EE4C44B4}"/>
              </a:ext>
            </a:extLst>
          </p:cNvPr>
          <p:cNvGrpSpPr/>
          <p:nvPr/>
        </p:nvGrpSpPr>
        <p:grpSpPr>
          <a:xfrm>
            <a:off x="4874748" y="2830137"/>
            <a:ext cx="7092788" cy="3225942"/>
            <a:chOff x="4932258" y="2427571"/>
            <a:chExt cx="7092788" cy="322594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0B58D6-93C6-5A0B-B9EA-A5F5F3174712}"/>
                </a:ext>
              </a:extLst>
            </p:cNvPr>
            <p:cNvCxnSpPr/>
            <p:nvPr/>
          </p:nvCxnSpPr>
          <p:spPr>
            <a:xfrm>
              <a:off x="5508322" y="2427571"/>
              <a:ext cx="0" cy="2948943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1AE3D91-C106-745F-6DA4-1F1AEF7DE5A3}"/>
                </a:ext>
              </a:extLst>
            </p:cNvPr>
            <p:cNvCxnSpPr/>
            <p:nvPr/>
          </p:nvCxnSpPr>
          <p:spPr>
            <a:xfrm flipV="1">
              <a:off x="5462954" y="5344474"/>
              <a:ext cx="5734000" cy="586"/>
            </a:xfrm>
            <a:prstGeom prst="line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</a:ln>
            <a:effectLst/>
          </p:spPr>
        </p:cxn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A3E55DBD-A6C4-A2F6-07C4-31CA4348459A}"/>
                </a:ext>
              </a:extLst>
            </p:cNvPr>
            <p:cNvSpPr txBox="1"/>
            <p:nvPr/>
          </p:nvSpPr>
          <p:spPr>
            <a:xfrm>
              <a:off x="4932258" y="246415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Costs</a:t>
              </a:r>
            </a:p>
          </p:txBody>
        </p:sp>
        <p:sp>
          <p:nvSpPr>
            <p:cNvPr id="32" name="TextBox 5">
              <a:extLst>
                <a:ext uri="{FF2B5EF4-FFF2-40B4-BE49-F238E27FC236}">
                  <a16:creationId xmlns:a16="http://schemas.microsoft.com/office/drawing/2014/main" id="{9A7989CC-321C-65B7-03AF-12629065F854}"/>
                </a:ext>
              </a:extLst>
            </p:cNvPr>
            <p:cNvSpPr txBox="1"/>
            <p:nvPr/>
          </p:nvSpPr>
          <p:spPr>
            <a:xfrm>
              <a:off x="10762631" y="5376514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Output</a:t>
              </a:r>
            </a:p>
          </p:txBody>
        </p:sp>
        <p:sp>
          <p:nvSpPr>
            <p:cNvPr id="33" name="TextBox 6">
              <a:extLst>
                <a:ext uri="{FF2B5EF4-FFF2-40B4-BE49-F238E27FC236}">
                  <a16:creationId xmlns:a16="http://schemas.microsoft.com/office/drawing/2014/main" id="{554BA3ED-CCF2-DA41-7A6A-E3ADF5F97FD0}"/>
                </a:ext>
              </a:extLst>
            </p:cNvPr>
            <p:cNvSpPr txBox="1"/>
            <p:nvPr/>
          </p:nvSpPr>
          <p:spPr>
            <a:xfrm>
              <a:off x="10946154" y="2901919"/>
              <a:ext cx="648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LRAC</a:t>
              </a:r>
            </a:p>
          </p:txBody>
        </p:sp>
        <p:sp>
          <p:nvSpPr>
            <p:cNvPr id="34" name="TextBox 7">
              <a:extLst>
                <a:ext uri="{FF2B5EF4-FFF2-40B4-BE49-F238E27FC236}">
                  <a16:creationId xmlns:a16="http://schemas.microsoft.com/office/drawing/2014/main" id="{C5D4F7F3-6680-CFBA-7A1F-6F925BE5BB3A}"/>
                </a:ext>
              </a:extLst>
            </p:cNvPr>
            <p:cNvSpPr txBox="1"/>
            <p:nvPr/>
          </p:nvSpPr>
          <p:spPr>
            <a:xfrm>
              <a:off x="5688342" y="3693555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Increasing Returns to Scale</a:t>
              </a: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44886BCB-FDE2-8296-0157-DFB1448DC171}"/>
                </a:ext>
              </a:extLst>
            </p:cNvPr>
            <p:cNvSpPr/>
            <p:nvPr/>
          </p:nvSpPr>
          <p:spPr>
            <a:xfrm>
              <a:off x="6543931" y="3178918"/>
              <a:ext cx="1339702" cy="1435395"/>
            </a:xfrm>
            <a:custGeom>
              <a:avLst/>
              <a:gdLst>
                <a:gd name="connsiteX0" fmla="*/ 0 w 1339702"/>
                <a:gd name="connsiteY0" fmla="*/ 0 h 1435395"/>
                <a:gd name="connsiteX1" fmla="*/ 329609 w 1339702"/>
                <a:gd name="connsiteY1" fmla="*/ 754911 h 1435395"/>
                <a:gd name="connsiteX2" fmla="*/ 1339702 w 1339702"/>
                <a:gd name="connsiteY2" fmla="*/ 1435395 h 14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02" h="1435395">
                  <a:moveTo>
                    <a:pt x="0" y="0"/>
                  </a:moveTo>
                  <a:cubicBezTo>
                    <a:pt x="53162" y="257839"/>
                    <a:pt x="106325" y="515679"/>
                    <a:pt x="329609" y="754911"/>
                  </a:cubicBezTo>
                  <a:cubicBezTo>
                    <a:pt x="552893" y="994143"/>
                    <a:pt x="946297" y="1214769"/>
                    <a:pt x="1339702" y="1435395"/>
                  </a:cubicBezTo>
                </a:path>
              </a:pathLst>
            </a:custGeom>
            <a:noFill/>
            <a:ln w="508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EE51046-B648-6138-6425-F5AD455F6B37}"/>
                </a:ext>
              </a:extLst>
            </p:cNvPr>
            <p:cNvCxnSpPr>
              <a:cxnSpLocks/>
            </p:cNvCxnSpPr>
            <p:nvPr/>
          </p:nvCxnSpPr>
          <p:spPr>
            <a:xfrm>
              <a:off x="7883633" y="4614313"/>
              <a:ext cx="1873161" cy="0"/>
            </a:xfrm>
            <a:prstGeom prst="line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</a:ln>
            <a:effectLst/>
          </p:spPr>
        </p:cxn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40AE46F1-B90D-3AF0-7F07-66F734A19B0C}"/>
                </a:ext>
              </a:extLst>
            </p:cNvPr>
            <p:cNvSpPr/>
            <p:nvPr/>
          </p:nvSpPr>
          <p:spPr>
            <a:xfrm rot="-5400000">
              <a:off x="9784568" y="3206691"/>
              <a:ext cx="1379850" cy="1435394"/>
            </a:xfrm>
            <a:custGeom>
              <a:avLst/>
              <a:gdLst>
                <a:gd name="connsiteX0" fmla="*/ 0 w 1339702"/>
                <a:gd name="connsiteY0" fmla="*/ 0 h 1435395"/>
                <a:gd name="connsiteX1" fmla="*/ 329609 w 1339702"/>
                <a:gd name="connsiteY1" fmla="*/ 754911 h 1435395"/>
                <a:gd name="connsiteX2" fmla="*/ 1339702 w 1339702"/>
                <a:gd name="connsiteY2" fmla="*/ 1435395 h 143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9702" h="1435395">
                  <a:moveTo>
                    <a:pt x="0" y="0"/>
                  </a:moveTo>
                  <a:cubicBezTo>
                    <a:pt x="53162" y="257839"/>
                    <a:pt x="106325" y="515679"/>
                    <a:pt x="329609" y="754911"/>
                  </a:cubicBezTo>
                  <a:cubicBezTo>
                    <a:pt x="552893" y="994143"/>
                    <a:pt x="946297" y="1214769"/>
                    <a:pt x="1339702" y="1435395"/>
                  </a:cubicBezTo>
                </a:path>
              </a:pathLst>
            </a:custGeom>
            <a:noFill/>
            <a:ln w="508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11">
              <a:extLst>
                <a:ext uri="{FF2B5EF4-FFF2-40B4-BE49-F238E27FC236}">
                  <a16:creationId xmlns:a16="http://schemas.microsoft.com/office/drawing/2014/main" id="{974BB814-757F-E04C-79F9-B32C058BDED6}"/>
                </a:ext>
              </a:extLst>
            </p:cNvPr>
            <p:cNvSpPr txBox="1"/>
            <p:nvPr/>
          </p:nvSpPr>
          <p:spPr>
            <a:xfrm>
              <a:off x="10728902" y="3867731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Decreasing Returns to Scale</a:t>
              </a:r>
            </a:p>
          </p:txBody>
        </p:sp>
        <p:sp>
          <p:nvSpPr>
            <p:cNvPr id="39" name="TextBox 12">
              <a:extLst>
                <a:ext uri="{FF2B5EF4-FFF2-40B4-BE49-F238E27FC236}">
                  <a16:creationId xmlns:a16="http://schemas.microsoft.com/office/drawing/2014/main" id="{A6C2FDB2-0371-10AF-05C1-7252CAD498EE}"/>
                </a:ext>
              </a:extLst>
            </p:cNvPr>
            <p:cNvSpPr txBox="1"/>
            <p:nvPr/>
          </p:nvSpPr>
          <p:spPr>
            <a:xfrm>
              <a:off x="8028602" y="4696402"/>
              <a:ext cx="18722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</a:rPr>
                <a:t>Constant Returns to Scale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76601BE-F09C-1BE4-CE65-B02F68EF4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595A68-5DB4-C601-9796-A82A40225A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2F9E451-5419-D5E3-C641-1F736E637B30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D8F3B-B21F-5C1F-99F5-842A27563692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35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Power in the labour market: trade unions</a:t>
            </a:r>
            <a:endParaRPr lang="en-GB" sz="42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1500" dirty="0"/>
              <a:t>Trade union members benefit from collective bargaining as opposed to individual bargaining</a:t>
            </a:r>
          </a:p>
          <a:p>
            <a:pPr lvl="1"/>
            <a:r>
              <a:rPr lang="en-US" sz="1500" dirty="0"/>
              <a:t>Power gained through numbers</a:t>
            </a:r>
          </a:p>
          <a:p>
            <a:r>
              <a:rPr lang="en-US" sz="1500" dirty="0"/>
              <a:t>If agreements can not be reached then industrial action can be taken:</a:t>
            </a:r>
          </a:p>
          <a:p>
            <a:pPr lvl="1"/>
            <a:r>
              <a:rPr lang="en-US" sz="1500" dirty="0"/>
              <a:t>Work to rule</a:t>
            </a:r>
          </a:p>
          <a:p>
            <a:pPr lvl="1"/>
            <a:r>
              <a:rPr lang="en-US" sz="1500" dirty="0"/>
              <a:t>Go slow</a:t>
            </a:r>
          </a:p>
          <a:p>
            <a:pPr lvl="1"/>
            <a:r>
              <a:rPr lang="en-US" sz="1500" dirty="0"/>
              <a:t>Overtime ban</a:t>
            </a:r>
          </a:p>
          <a:p>
            <a:pPr lvl="1"/>
            <a:r>
              <a:rPr lang="en-US" sz="1500" dirty="0"/>
              <a:t>Strike</a:t>
            </a:r>
          </a:p>
          <a:p>
            <a:r>
              <a:rPr lang="en-US" sz="1500" dirty="0"/>
              <a:t>This can lead to increased short and long term costs for the firm</a:t>
            </a:r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146094D9-E433-7E92-439A-49CB12B986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65" r="7710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47D2B3-EFA4-4E56-AF6F-0999B8AA58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4F82AD-EFDF-8129-D801-7B63D4DF63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ED32206-DAF2-F865-B89A-235AEC14ECDE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CFC94D-B4F9-015B-CB6C-9F9A6117DD07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7964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effect of trade unions on perfectly competitive labour markets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440" y="2028811"/>
            <a:ext cx="4559830" cy="4521413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en-US" sz="2000" dirty="0"/>
              <a:t>A perfectly competitive labour market is in equilibrium where D = S.</a:t>
            </a:r>
          </a:p>
          <a:p>
            <a:r>
              <a:rPr lang="en-US" sz="2000" dirty="0"/>
              <a:t>If a trade union operated, they might be able to bargain a wage rate above that of the market equilibrium price e.g. at WR1.</a:t>
            </a:r>
          </a:p>
          <a:p>
            <a:r>
              <a:rPr lang="en-US" sz="2000" dirty="0"/>
              <a:t>This would lead to a higher wage rate and therefore a greater supply of labour. </a:t>
            </a:r>
          </a:p>
          <a:p>
            <a:r>
              <a:rPr lang="en-US" sz="2000" dirty="0"/>
              <a:t>This would create a new supply curve, S1.</a:t>
            </a:r>
          </a:p>
          <a:p>
            <a:r>
              <a:rPr lang="en-US" sz="2000" dirty="0"/>
              <a:t>However, demand for labour would fall leading to excess supply of labour and higher unemployment of Q – Q1.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511647" y="2186538"/>
            <a:ext cx="6515100" cy="4205957"/>
            <a:chOff x="7082197" y="3050711"/>
            <a:chExt cx="3937629" cy="2376414"/>
          </a:xfrm>
        </p:grpSpPr>
        <p:grpSp>
          <p:nvGrpSpPr>
            <p:cNvPr id="4" name="Group 3"/>
            <p:cNvGrpSpPr/>
            <p:nvPr/>
          </p:nvGrpSpPr>
          <p:grpSpPr>
            <a:xfrm>
              <a:off x="7082197" y="3050711"/>
              <a:ext cx="3937629" cy="2376414"/>
              <a:chOff x="1752963" y="2519318"/>
              <a:chExt cx="3937629" cy="2376414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2310698" y="2519318"/>
                <a:ext cx="0" cy="2065747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6" name="Straight Connector 5"/>
              <p:cNvCxnSpPr/>
              <p:nvPr/>
            </p:nvCxnSpPr>
            <p:spPr>
              <a:xfrm>
                <a:off x="2310698" y="4585065"/>
                <a:ext cx="2714333" cy="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7" name="TextBox 6"/>
              <p:cNvSpPr txBox="1">
                <a:spLocks noChangeArrowheads="1"/>
              </p:cNvSpPr>
              <p:nvPr/>
            </p:nvSpPr>
            <p:spPr bwMode="auto">
              <a:xfrm>
                <a:off x="1752963" y="2527379"/>
                <a:ext cx="614590" cy="3999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Wage rate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8" name="TextBox 7"/>
              <p:cNvSpPr txBox="1">
                <a:spLocks noChangeArrowheads="1"/>
              </p:cNvSpPr>
              <p:nvPr/>
            </p:nvSpPr>
            <p:spPr bwMode="auto">
              <a:xfrm>
                <a:off x="4228461" y="4669665"/>
                <a:ext cx="1462131" cy="2260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Quantity of Labour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" name="TextBox 8"/>
              <p:cNvSpPr txBox="1">
                <a:spLocks noChangeArrowheads="1"/>
              </p:cNvSpPr>
              <p:nvPr/>
            </p:nvSpPr>
            <p:spPr bwMode="auto">
              <a:xfrm>
                <a:off x="4649370" y="3983428"/>
                <a:ext cx="375661" cy="2260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D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2957759" y="2711776"/>
                <a:ext cx="1795682" cy="1296242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850068" y="3359897"/>
                <a:ext cx="5532" cy="1225168"/>
              </a:xfrm>
              <a:prstGeom prst="line">
                <a:avLst/>
              </a:prstGeom>
              <a:noFill/>
              <a:ln w="6350" cap="flat" cmpd="sng" algn="ctr">
                <a:solidFill>
                  <a:schemeClr val="tx1"/>
                </a:solidFill>
                <a:prstDash val="dash"/>
              </a:ln>
              <a:effectLst/>
            </p:spPr>
          </p:cxnSp>
          <p:sp>
            <p:nvSpPr>
              <p:cNvPr id="12" name="TextBox 11"/>
              <p:cNvSpPr txBox="1">
                <a:spLocks noChangeArrowheads="1"/>
              </p:cNvSpPr>
              <p:nvPr/>
            </p:nvSpPr>
            <p:spPr bwMode="auto">
              <a:xfrm>
                <a:off x="1907704" y="3245244"/>
                <a:ext cx="402994" cy="39996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WR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3" name="TextBox 12"/>
              <p:cNvSpPr txBox="1">
                <a:spLocks noChangeArrowheads="1"/>
              </p:cNvSpPr>
              <p:nvPr/>
            </p:nvSpPr>
            <p:spPr bwMode="auto">
              <a:xfrm>
                <a:off x="3610231" y="4585065"/>
                <a:ext cx="501802" cy="2260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charset="0"/>
                  </a:rPr>
                  <a:t>Q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endParaRP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2957759" y="2711776"/>
                <a:ext cx="1806746" cy="1254430"/>
              </a:xfrm>
              <a:prstGeom prst="line">
                <a:avLst/>
              </a:pr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</p:cxnSp>
          <p:sp>
            <p:nvSpPr>
              <p:cNvPr id="15" name="TextBox 14"/>
              <p:cNvSpPr txBox="1">
                <a:spLocks noChangeArrowheads="1"/>
              </p:cNvSpPr>
              <p:nvPr/>
            </p:nvSpPr>
            <p:spPr bwMode="auto">
              <a:xfrm>
                <a:off x="4583865" y="2679567"/>
                <a:ext cx="375661" cy="22606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S</a:t>
                </a:r>
                <a:r>
                  <a:rPr kumimoji="0" lang="en-GB" sz="1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5C201"/>
                    </a:solidFill>
                    <a:effectLst/>
                    <a:uLnTx/>
                    <a:uFillTx/>
                    <a:latin typeface="Arial" charset="0"/>
                  </a:rPr>
                  <a:t>L</a:t>
                </a:r>
                <a:endPara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5C201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 flipH="1">
              <a:off x="7678198" y="3899747"/>
              <a:ext cx="1512168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</a:ln>
            <a:effectLst/>
          </p:spPr>
        </p:cxn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7199097" y="3530416"/>
              <a:ext cx="499600" cy="2260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WR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H="1">
              <a:off x="7667136" y="3653526"/>
              <a:ext cx="1774131" cy="4022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>
            <a:xfrm>
              <a:off x="8868524" y="3702950"/>
              <a:ext cx="5532" cy="1413508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dash"/>
            </a:ln>
            <a:effectLst/>
          </p:spPr>
        </p:cxn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8635311" y="5116457"/>
              <a:ext cx="501802" cy="2260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Q</a:t>
              </a: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charset="0"/>
                </a:rPr>
                <a:t>1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 flipH="1">
              <a:off x="9441268" y="3258827"/>
              <a:ext cx="579384" cy="396710"/>
            </a:xfrm>
            <a:prstGeom prst="line">
              <a:avLst/>
            </a:prstGeom>
            <a:noFill/>
            <a:ln w="25400" cap="flat" cmpd="sng" algn="ctr">
              <a:solidFill>
                <a:srgbClr val="FFC000"/>
              </a:solidFill>
              <a:prstDash val="dash"/>
            </a:ln>
            <a:effectLst/>
          </p:spPr>
        </p:cxn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9660612" y="3059092"/>
              <a:ext cx="446009" cy="2260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S</a:t>
              </a:r>
              <a:r>
                <a:rPr kumimoji="0" lang="en-GB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Arial" charset="0"/>
                </a:rPr>
                <a:t>L1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5E45E43B-B0B2-AC03-04FC-4FE17DF3DC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01275FA-EBA9-5090-F4BF-420C471BDB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E73D7882-5EDC-224F-D326-22DADFDB07DC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844C79-5AC9-D44D-3AD5-D79406ED7DCE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7122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GB" dirty="0"/>
              <a:t>Trades Unions in a Monopsony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en-GB" sz="2000" dirty="0"/>
              <a:t>Initially, a monopsony can pay a wage of W2 and employ just Q2. Note this profit maximising level is a lower wage and lower employment level than a competitive equilibrium of Q1, W1.</a:t>
            </a:r>
          </a:p>
          <a:p>
            <a:r>
              <a:rPr lang="en-GB" sz="2000" dirty="0"/>
              <a:t>In this situation, if a trade union bargains for W3, it does not create unemployment, but employment stays at Q2.</a:t>
            </a:r>
          </a:p>
          <a:p>
            <a:r>
              <a:rPr lang="en-GB" sz="2000" dirty="0"/>
              <a:t>We can say that a trade union is counter-balancing the monopsony power of employers.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10769"/>
          <a:stretch/>
        </p:blipFill>
        <p:spPr>
          <a:xfrm>
            <a:off x="5740122" y="1940438"/>
            <a:ext cx="4587688" cy="3755915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0F1D9-2BAD-2EF0-E14B-350180F30D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51170-E662-4D78-29A3-BD699D676F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778D299-032B-0F59-1FBD-CB314F34583B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36306-0017-9EBC-546A-9E3D4A218D81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2846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000"/>
              <a:t>The implications of market failure</a:t>
            </a:r>
            <a:endParaRPr lang="en-GB" sz="50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en-US" sz="2400"/>
              <a:t>Market failure will impact on consumers as output will be lower and prices higher than under conditions of perfect competition</a:t>
            </a:r>
          </a:p>
          <a:p>
            <a:r>
              <a:rPr lang="en-US" sz="2400"/>
              <a:t>As a result firms will benefit from higher profits but consumers will lose out from higher prices</a:t>
            </a:r>
          </a:p>
          <a:p>
            <a:r>
              <a:rPr lang="en-US" sz="2400"/>
              <a:t>There will be allocative and productive inefficiency and a welfare loss</a:t>
            </a:r>
          </a:p>
          <a:p>
            <a:r>
              <a:rPr lang="en-US" sz="2400"/>
              <a:t>Government intervention into markets will be costly and might lead to government failure</a:t>
            </a:r>
          </a:p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C0DB2-010C-5887-6F0F-E8A246D0A5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FAE926-75E3-E364-999F-BF4923FFA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1A17856-98CC-7A78-EB7D-51FB40C65A57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EA3164-7678-031B-0B50-8C55828C951F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675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DA718D0-4865-4629-8134-44F68D41D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167ED7-6315-43AB-B1B6-C326D5FD8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4D8839-FB03-487D-ACC8-8BFEDD4FEB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EF75023-9A3B-42FC-B704-61A8F7BEF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922919"/>
            <a:ext cx="11111729" cy="54612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63" y="1238080"/>
            <a:ext cx="9849751" cy="889596"/>
          </a:xfrm>
        </p:spPr>
        <p:txBody>
          <a:bodyPr anchor="b">
            <a:normAutofit/>
          </a:bodyPr>
          <a:lstStyle/>
          <a:p>
            <a:r>
              <a:rPr lang="en-GB" sz="5400" dirty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304" y="2759140"/>
            <a:ext cx="9849751" cy="3175941"/>
          </a:xfrm>
        </p:spPr>
        <p:txBody>
          <a:bodyPr anchor="ctr">
            <a:normAutofit/>
          </a:bodyPr>
          <a:lstStyle/>
          <a:p>
            <a:r>
              <a:rPr lang="en-US" sz="2000"/>
              <a:t>In recent years there have been several high profile cases of trade union actions</a:t>
            </a:r>
          </a:p>
          <a:p>
            <a:r>
              <a:rPr lang="en-US" sz="2000"/>
              <a:t>Identify two cases which have attracted media attention, one from the public sector and one from the private sector</a:t>
            </a:r>
          </a:p>
          <a:p>
            <a:r>
              <a:rPr lang="en-US" sz="2000"/>
              <a:t>Write an article for an economic journal explaining the influence of Trade Unions, your article should be supported by your research and use diagrams to help illustrate your points</a:t>
            </a:r>
          </a:p>
          <a:p>
            <a:endParaRPr lang="en-GB" sz="2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B8E057-4A8C-90BC-D536-8A203FC77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DB8714-995B-075C-2009-6C1FC3CAF9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BDD430B-21D9-3D14-73E3-CBE633712F9B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70B27-3569-CA88-7B11-9F1BFA320713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53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dirty="0"/>
              <a:t>Trade Union Task</a:t>
            </a:r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CFF110F8-1EBC-0869-D4C5-DFAA9B3D4B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553" b="-3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Task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/>
              <a:t>You have recently been appointed as the CEO of the TUC.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/>
              <a:t>Please make a presentation to show your ideas for the trade union and this must have stats and facts.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/>
              <a:t>You must promote workers rights but also keep employment levels high.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Task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/>
              <a:t>How will your power have been different if this was 50 years ago?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700"/>
              <a:t>Task 3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700"/>
              <a:t>What tools do you have at your disposal</a:t>
            </a:r>
          </a:p>
          <a:p>
            <a:endParaRPr lang="en-GB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82C625-42F2-4751-6F8C-7C9E904AD3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3EC1F0-37BC-D798-727A-CDD3AFDB3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82BD56E-B818-67A9-A5FE-20A492F770EF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1E5780-0F08-D6F0-C55F-47BF402B8046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5032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tock numbers on a digital display">
            <a:extLst>
              <a:ext uri="{FF2B5EF4-FFF2-40B4-BE49-F238E27FC236}">
                <a16:creationId xmlns:a16="http://schemas.microsoft.com/office/drawing/2014/main" id="{75725CE1-E985-FF2F-1961-6B7109801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728" r="2" b="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Plenary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/>
              <a:t>What key terms do you need to revise?</a:t>
            </a:r>
          </a:p>
          <a:p>
            <a:r>
              <a:rPr lang="en-GB" sz="2000"/>
              <a:t>What is a trade union?</a:t>
            </a:r>
          </a:p>
          <a:p>
            <a:r>
              <a:rPr lang="en-GB" sz="2000"/>
              <a:t>What is a monopsony?</a:t>
            </a:r>
          </a:p>
          <a:p>
            <a:r>
              <a:rPr lang="en-GB" sz="2000"/>
              <a:t>How do trade unions and monopsony's interact?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54BFA-3DC4-7277-BD6B-EB15EB743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EEAEB1-1CF9-5883-12C4-BE3F5E9F2F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04C267E-C6F0-3130-93FC-1EA51D2C86AE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576296-01F8-D471-E5F7-EE59E2B31E44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D0C3F-42B0-42E5-81AC-816BB1829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anchor="b">
            <a:normAutofit/>
          </a:bodyPr>
          <a:lstStyle/>
          <a:p>
            <a:r>
              <a:rPr lang="en-GB" sz="3200"/>
              <a:t>Starter</a:t>
            </a:r>
          </a:p>
        </p:txBody>
      </p:sp>
      <p:pic>
        <p:nvPicPr>
          <p:cNvPr id="5" name="Picture 4" descr="Angled shot of pen on a graph">
            <a:extLst>
              <a:ext uri="{FF2B5EF4-FFF2-40B4-BE49-F238E27FC236}">
                <a16:creationId xmlns:a16="http://schemas.microsoft.com/office/drawing/2014/main" id="{9D0205C4-6D9F-8B86-3E5A-CF241B87C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713" b="-3"/>
          <a:stretch/>
        </p:blipFill>
        <p:spPr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6172" y="2240371"/>
            <a:ext cx="42062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B775-16FC-46F0-A31C-D09C8EFB6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63" y="2557587"/>
            <a:ext cx="4314645" cy="3717317"/>
          </a:xfrm>
        </p:spPr>
        <p:txBody>
          <a:bodyPr anchor="t">
            <a:normAutofit/>
          </a:bodyPr>
          <a:lstStyle/>
          <a:p>
            <a:r>
              <a:rPr lang="en-GB" sz="1800"/>
              <a:t>Why does marker failure exist?</a:t>
            </a:r>
          </a:p>
          <a:p>
            <a:r>
              <a:rPr lang="en-GB" sz="1800"/>
              <a:t>How can we rectify market failure?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07D80-743E-1003-6054-C29C7DF7D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650D00-6181-BA82-3B0D-E7CBB0076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524AD1C-BC84-3AC2-6DAD-7CD59996EB10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5B3357-0354-5F93-EF34-0901E9C76B70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8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US" sz="6800"/>
              <a:t>Learning Objectives</a:t>
            </a:r>
            <a:endParaRPr lang="en-GB" sz="680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8AF4A0-093D-5830-48BF-0E72B81954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997594"/>
              </p:ext>
            </p:extLst>
          </p:nvPr>
        </p:nvGraphicFramePr>
        <p:xfrm>
          <a:off x="5122142" y="648979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A45BB621-198E-6C6B-F0D8-57645DCC67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97F375-D007-B004-EF32-4426C8EE9C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9ABB0BBC-6A61-54CA-CBD6-D699BF83DD89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38FEA-D108-1F0A-79E5-75D0D0AE3A28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691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BC176FA-A655-6792-68A1-B8BCDC637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GB" sz="5200" dirty="0">
                <a:cs typeface="Calibri Light"/>
              </a:rPr>
              <a:t>Collusive behaviour in oligopoly</a:t>
            </a:r>
            <a:endParaRPr lang="en-US" sz="5200" dirty="0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03D6F0C8-9EF2-4AA2-D080-B385E17DBF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5016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ADF4EFA-FA62-0247-9512-295301714A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C5039-CB00-37E6-726D-E881456B5B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954992-28C1-FC72-8E2F-8DD354FD9AFA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4D7DE9-B9B5-0097-54FC-0C15E9AFD604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1978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br>
              <a:rPr lang="en-GB" sz="5400" dirty="0"/>
            </a:br>
            <a:r>
              <a:rPr lang="en-GB" sz="5400" dirty="0"/>
              <a:t>Collusion in oligopoly – acting like a monopoly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192" y="552092"/>
            <a:ext cx="6224335" cy="1348367"/>
          </a:xfrm>
        </p:spPr>
        <p:txBody>
          <a:bodyPr anchor="ctr">
            <a:normAutofit/>
          </a:bodyPr>
          <a:lstStyle/>
          <a:p>
            <a:r>
              <a:rPr lang="en-GB" sz="2200" dirty="0"/>
              <a:t>By colluding and acting like monopolists firms can make supernormal profits  where AR is greater than AC. </a:t>
            </a:r>
          </a:p>
          <a:p>
            <a:endParaRPr lang="en-GB" sz="22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9C862E8-A673-608E-F97E-52C2F4177C22}"/>
              </a:ext>
            </a:extLst>
          </p:cNvPr>
          <p:cNvGrpSpPr/>
          <p:nvPr/>
        </p:nvGrpSpPr>
        <p:grpSpPr>
          <a:xfrm>
            <a:off x="5370254" y="2034781"/>
            <a:ext cx="6664633" cy="4718376"/>
            <a:chOff x="4464480" y="1962894"/>
            <a:chExt cx="6664633" cy="471837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C6762F-5525-B267-B8E1-8913CAC4FFAF}"/>
                </a:ext>
              </a:extLst>
            </p:cNvPr>
            <p:cNvGrpSpPr/>
            <p:nvPr/>
          </p:nvGrpSpPr>
          <p:grpSpPr>
            <a:xfrm>
              <a:off x="4464480" y="1962894"/>
              <a:ext cx="6664633" cy="4697185"/>
              <a:chOff x="4464480" y="1962894"/>
              <a:chExt cx="6664633" cy="4697185"/>
            </a:xfrm>
          </p:grpSpPr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A9DCA0D5-2A32-0A62-28BC-8D02A2AD3517}"/>
                  </a:ext>
                </a:extLst>
              </p:cNvPr>
              <p:cNvSpPr/>
              <p:nvPr/>
            </p:nvSpPr>
            <p:spPr>
              <a:xfrm>
                <a:off x="5811535" y="3680756"/>
                <a:ext cx="3674429" cy="1266765"/>
              </a:xfrm>
              <a:custGeom>
                <a:avLst/>
                <a:gdLst>
                  <a:gd name="connsiteX0" fmla="*/ 0 w 1933575"/>
                  <a:gd name="connsiteY0" fmla="*/ 0 h 1266825"/>
                  <a:gd name="connsiteX1" fmla="*/ 1028700 w 1933575"/>
                  <a:gd name="connsiteY1" fmla="*/ 1266825 h 1266825"/>
                  <a:gd name="connsiteX2" fmla="*/ 1933575 w 1933575"/>
                  <a:gd name="connsiteY2" fmla="*/ 0 h 1266825"/>
                  <a:gd name="connsiteX3" fmla="*/ 1933575 w 1933575"/>
                  <a:gd name="connsiteY3" fmla="*/ 0 h 1266825"/>
                  <a:gd name="connsiteX4" fmla="*/ 1933575 w 1933575"/>
                  <a:gd name="connsiteY4" fmla="*/ 0 h 1266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575" h="1266825">
                    <a:moveTo>
                      <a:pt x="0" y="0"/>
                    </a:moveTo>
                    <a:cubicBezTo>
                      <a:pt x="353219" y="633412"/>
                      <a:pt x="706438" y="1266825"/>
                      <a:pt x="1028700" y="1266825"/>
                    </a:cubicBezTo>
                    <a:cubicBezTo>
                      <a:pt x="1350962" y="1266825"/>
                      <a:pt x="1933575" y="0"/>
                      <a:pt x="1933575" y="0"/>
                    </a:cubicBezTo>
                    <a:lnTo>
                      <a:pt x="1933575" y="0"/>
                    </a:lnTo>
                    <a:lnTo>
                      <a:pt x="1933575" y="0"/>
                    </a:lnTo>
                  </a:path>
                </a:pathLst>
              </a:custGeom>
              <a:noFill/>
              <a:ln w="25400" cap="flat" cmpd="sng" algn="ctr">
                <a:solidFill>
                  <a:srgbClr val="00B0F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Text Box 2">
                <a:extLst>
                  <a:ext uri="{FF2B5EF4-FFF2-40B4-BE49-F238E27FC236}">
                    <a16:creationId xmlns:a16="http://schemas.microsoft.com/office/drawing/2014/main" id="{3D57A822-2B77-2617-6E38-E3A6ADB7B8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4480" y="1962894"/>
                <a:ext cx="551323" cy="340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Price</a:t>
                </a:r>
              </a:p>
            </p:txBody>
          </p:sp>
          <p:sp>
            <p:nvSpPr>
              <p:cNvPr id="36" name="Text Box 2">
                <a:extLst>
                  <a:ext uri="{FF2B5EF4-FFF2-40B4-BE49-F238E27FC236}">
                    <a16:creationId xmlns:a16="http://schemas.microsoft.com/office/drawing/2014/main" id="{15F9E06F-A712-8B49-455F-3976D470BE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291919" y="6319986"/>
                <a:ext cx="837194" cy="3400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/>
                    <a:ea typeface="Calibri"/>
                    <a:cs typeface="Times New Roman"/>
                  </a:rPr>
                  <a:t>Output</a:t>
                </a:r>
              </a:p>
            </p:txBody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DA3B1D03-A07B-C348-3A12-AA45F02C9A9F}"/>
                  </a:ext>
                </a:extLst>
              </p:cNvPr>
              <p:cNvSpPr/>
              <p:nvPr/>
            </p:nvSpPr>
            <p:spPr>
              <a:xfrm>
                <a:off x="6263719" y="2179960"/>
                <a:ext cx="2230846" cy="3775624"/>
              </a:xfrm>
              <a:custGeom>
                <a:avLst/>
                <a:gdLst>
                  <a:gd name="connsiteX0" fmla="*/ 0 w 2424419"/>
                  <a:gd name="connsiteY0" fmla="*/ 4144162 h 4899514"/>
                  <a:gd name="connsiteX1" fmla="*/ 1241571 w 2424419"/>
                  <a:gd name="connsiteY1" fmla="*/ 4580389 h 4899514"/>
                  <a:gd name="connsiteX2" fmla="*/ 2424419 w 2424419"/>
                  <a:gd name="connsiteY2" fmla="*/ 0 h 489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4419" h="4899514">
                    <a:moveTo>
                      <a:pt x="0" y="4144162"/>
                    </a:moveTo>
                    <a:cubicBezTo>
                      <a:pt x="418750" y="4707622"/>
                      <a:pt x="837501" y="5271083"/>
                      <a:pt x="1241571" y="4580389"/>
                    </a:cubicBezTo>
                    <a:cubicBezTo>
                      <a:pt x="1645641" y="3889695"/>
                      <a:pt x="2035030" y="1944847"/>
                      <a:pt x="2424419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00B05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24EDD46-D7D1-591D-B0B4-6551ADE3D375}"/>
                  </a:ext>
                </a:extLst>
              </p:cNvPr>
              <p:cNvCxnSpPr/>
              <p:nvPr/>
            </p:nvCxnSpPr>
            <p:spPr>
              <a:xfrm flipH="1" flipV="1">
                <a:off x="5045222" y="2179960"/>
                <a:ext cx="18298" cy="4042831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71B1A1B-41C7-FA31-0C2F-B09D8249F77B}"/>
                  </a:ext>
                </a:extLst>
              </p:cNvPr>
              <p:cNvCxnSpPr/>
              <p:nvPr/>
            </p:nvCxnSpPr>
            <p:spPr>
              <a:xfrm flipV="1">
                <a:off x="5063520" y="6224737"/>
                <a:ext cx="5848350" cy="1"/>
              </a:xfrm>
              <a:prstGeom prst="line">
                <a:avLst/>
              </a:prstGeom>
              <a:noFill/>
              <a:ln w="25400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</p:grp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220BF4-BAA9-BEF7-1BB2-659EA235863F}"/>
                </a:ext>
              </a:extLst>
            </p:cNvPr>
            <p:cNvCxnSpPr/>
            <p:nvPr/>
          </p:nvCxnSpPr>
          <p:spPr>
            <a:xfrm>
              <a:off x="6683700" y="2256285"/>
              <a:ext cx="2692926" cy="3594677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</p:cxn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A41DE3A6-07B7-2B5C-8026-0766405AEE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6626" y="5642580"/>
              <a:ext cx="658914" cy="2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AR = D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2D1902F-0B5D-9FAF-5409-CFA5E3266D60}"/>
                </a:ext>
              </a:extLst>
            </p:cNvPr>
            <p:cNvCxnSpPr/>
            <p:nvPr/>
          </p:nvCxnSpPr>
          <p:spPr>
            <a:xfrm>
              <a:off x="5927616" y="2256285"/>
              <a:ext cx="1512168" cy="4272635"/>
            </a:xfrm>
            <a:prstGeom prst="line">
              <a:avLst/>
            </a:prstGeom>
            <a:noFill/>
            <a:ln w="25400" cap="flat" cmpd="sng" algn="ctr">
              <a:solidFill>
                <a:srgbClr val="7A7A7A">
                  <a:tint val="90000"/>
                  <a:satMod val="105000"/>
                </a:srgbClr>
              </a:solidFill>
              <a:prstDash val="solid"/>
            </a:ln>
            <a:effectLst/>
          </p:spPr>
        </p:cxnSp>
        <p:sp>
          <p:nvSpPr>
            <p:cNvPr id="27" name="Text Box 2">
              <a:extLst>
                <a:ext uri="{FF2B5EF4-FFF2-40B4-BE49-F238E27FC236}">
                  <a16:creationId xmlns:a16="http://schemas.microsoft.com/office/drawing/2014/main" id="{EE018581-966B-C194-4F0F-7EB7D69C1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9142" y="6394268"/>
              <a:ext cx="577978" cy="2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MR</a:t>
              </a:r>
            </a:p>
          </p:txBody>
        </p:sp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135C47B9-49E6-4F6A-D484-9696D2CD8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7896" y="2126827"/>
              <a:ext cx="539217" cy="2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MC</a:t>
              </a:r>
            </a:p>
          </p:txBody>
        </p:sp>
        <p:sp>
          <p:nvSpPr>
            <p:cNvPr id="29" name="Text Box 2">
              <a:extLst>
                <a:ext uri="{FF2B5EF4-FFF2-40B4-BE49-F238E27FC236}">
                  <a16:creationId xmlns:a16="http://schemas.microsoft.com/office/drawing/2014/main" id="{C5D47DB4-65DF-61C4-2EFB-F8CB75A0F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76626" y="3410705"/>
              <a:ext cx="658914" cy="2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AC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C6BCB8F-47EF-1839-369F-C4229F047C00}"/>
                </a:ext>
              </a:extLst>
            </p:cNvPr>
            <p:cNvCxnSpPr/>
            <p:nvPr/>
          </p:nvCxnSpPr>
          <p:spPr>
            <a:xfrm>
              <a:off x="7223760" y="2971810"/>
              <a:ext cx="0" cy="3255362"/>
            </a:xfrm>
            <a:prstGeom prst="line">
              <a:avLst/>
            </a:prstGeom>
            <a:noFill/>
            <a:ln w="9525" cap="flat" cmpd="sng" algn="ctr">
              <a:solidFill>
                <a:srgbClr val="7A7A7A">
                  <a:tint val="90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A1041337-A4BE-3206-E6BB-D68442082E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4212" y="6214112"/>
              <a:ext cx="511653" cy="287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Q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56B23B3-F5FE-2D0F-6452-418B476AFDC8}"/>
                </a:ext>
              </a:extLst>
            </p:cNvPr>
            <p:cNvCxnSpPr/>
            <p:nvPr/>
          </p:nvCxnSpPr>
          <p:spPr>
            <a:xfrm flipV="1">
              <a:off x="5054371" y="2976238"/>
              <a:ext cx="2169389" cy="8917"/>
            </a:xfrm>
            <a:prstGeom prst="line">
              <a:avLst/>
            </a:prstGeom>
            <a:noFill/>
            <a:ln w="9525" cap="flat" cmpd="sng" algn="ctr">
              <a:solidFill>
                <a:srgbClr val="7A7A7A">
                  <a:tint val="90000"/>
                  <a:satMod val="105000"/>
                </a:srgbClr>
              </a:solidFill>
              <a:prstDash val="sysDash"/>
            </a:ln>
            <a:effectLst/>
          </p:spPr>
        </p:cxn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F2B9D264-3163-794E-4FD8-5FCE5E4A7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6406" y="2869338"/>
              <a:ext cx="299398" cy="25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rPr>
                <a:t> P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34D8563-43DC-D367-48ED-88064A4292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3B2376-9390-3F45-BDC5-42F9144E2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C7A10D9F-8AEB-B2DF-458A-1678A2B8FB08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D7C47-BD25-285A-DB39-2603AB88ECB4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957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260019"/>
            <a:ext cx="11167447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507160"/>
            <a:ext cx="2993571" cy="5438730"/>
          </a:xfrm>
        </p:spPr>
        <p:txBody>
          <a:bodyPr>
            <a:normAutofit/>
          </a:bodyPr>
          <a:lstStyle/>
          <a:p>
            <a:r>
              <a:rPr lang="en-GB" sz="3200"/>
              <a:t>Activity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87448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27A52F-6B6D-50D2-E592-0128A88801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24885"/>
              </p:ext>
            </p:extLst>
          </p:nvPr>
        </p:nvGraphicFramePr>
        <p:xfrm>
          <a:off x="4526280" y="512064"/>
          <a:ext cx="6830568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8C80C72-47C1-917D-20E4-C1C86BB007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A921D8-76B1-54BC-0876-B957A7213A0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DF1BB9F-9AB5-80AC-6378-F4570E7815DE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7457E4-26CD-19EE-74C3-ABCEB4AB7C25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49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 dirty="0"/>
              <a:t>Overt and tacit collusion: cartels</a:t>
            </a:r>
          </a:p>
        </p:txBody>
      </p:sp>
      <p:pic>
        <p:nvPicPr>
          <p:cNvPr id="5" name="Picture 4" descr="Graph on document with pen">
            <a:extLst>
              <a:ext uri="{FF2B5EF4-FFF2-40B4-BE49-F238E27FC236}">
                <a16:creationId xmlns:a16="http://schemas.microsoft.com/office/drawing/2014/main" id="{853451EB-6975-A63C-1C82-30E5F7E07B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94" r="20342" b="-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1500" dirty="0"/>
              <a:t>A </a:t>
            </a:r>
            <a:r>
              <a:rPr lang="en-GB" sz="1500" b="1" dirty="0"/>
              <a:t>cartel </a:t>
            </a:r>
            <a:r>
              <a:rPr lang="en-GB" sz="1500" dirty="0"/>
              <a:t>is a formal agreement between firms to collude in the operation of the market</a:t>
            </a:r>
          </a:p>
          <a:p>
            <a:r>
              <a:rPr lang="en-GB" sz="1500" dirty="0"/>
              <a:t>This will normally take the form of price fixing</a:t>
            </a:r>
          </a:p>
          <a:p>
            <a:r>
              <a:rPr lang="en-GB" sz="1500" dirty="0"/>
              <a:t>It may involve fixing output levels</a:t>
            </a:r>
          </a:p>
          <a:p>
            <a:r>
              <a:rPr lang="en-GB" sz="1500" dirty="0"/>
              <a:t>Cartels allow member firms to operate closer to conditions of monopoly</a:t>
            </a:r>
          </a:p>
          <a:p>
            <a:r>
              <a:rPr lang="en-GB" sz="1500" dirty="0"/>
              <a:t>They are therefore seen to be against the interest of the consumer and are mostly deemed to be illegal</a:t>
            </a:r>
          </a:p>
          <a:p>
            <a:r>
              <a:rPr lang="en-GB" sz="1500" dirty="0"/>
              <a:t>Some cartels might be allowed if the scale of operations and joint cooperation is seen to be in the public interest</a:t>
            </a:r>
          </a:p>
          <a:p>
            <a:r>
              <a:rPr lang="en-GB" sz="1500" b="1" dirty="0"/>
              <a:t>Restrictive practices </a:t>
            </a:r>
            <a:r>
              <a:rPr lang="en-GB" sz="1500" dirty="0"/>
              <a:t>to trade fall short of cartels but attempt to raise prices or restrict output and might include refusing to supply stock to competitors and price discrimination to different buyers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6EA57-7DDA-D973-8483-7A2DC7286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4206AC-B481-9B08-4676-FC1EECB8F5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7493A90-E0D6-229E-7A97-09856141FFA1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203BC5-172D-F0F6-6FEB-5D8F1DAAF6A5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867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Activity</a:t>
            </a: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28C0B67B-207A-3FAB-4665-53FB48167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503" r="23403" b="7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Task 1: Two examples of collusion – two articles</a:t>
            </a:r>
          </a:p>
          <a:p>
            <a:r>
              <a:rPr lang="en-GB" sz="2200"/>
              <a:t>Task 2: One example of tacit collusion</a:t>
            </a:r>
          </a:p>
          <a:p>
            <a:r>
              <a:rPr lang="en-GB" sz="2200"/>
              <a:t>Task 3: How do we regulate against collusion?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381F66-8FC6-9A53-F20F-CBFC9EB518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566701"/>
            <a:ext cx="7695738" cy="3098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15D3AA-2BC5-AB33-CF53-A4B8CCDB93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986" y="128997"/>
            <a:ext cx="933411" cy="375797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A82D722-D2AE-53E6-8A66-54D3DA795347}"/>
              </a:ext>
            </a:extLst>
          </p:cNvPr>
          <p:cNvSpPr txBox="1">
            <a:spLocks/>
          </p:cNvSpPr>
          <p:nvPr/>
        </p:nvSpPr>
        <p:spPr>
          <a:xfrm>
            <a:off x="1129091" y="6599167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312614-6B44-C736-8509-322AD2626623}"/>
              </a:ext>
            </a:extLst>
          </p:cNvPr>
          <p:cNvSpPr txBox="1"/>
          <p:nvPr/>
        </p:nvSpPr>
        <p:spPr>
          <a:xfrm>
            <a:off x="7187001" y="664667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2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15930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032C13F49FB47BF5EE4A5A6BF83A0" ma:contentTypeVersion="4" ma:contentTypeDescription="Create a new document." ma:contentTypeScope="" ma:versionID="627ce39c4e419775df0982b0470750b4">
  <xsd:schema xmlns:xsd="http://www.w3.org/2001/XMLSchema" xmlns:xs="http://www.w3.org/2001/XMLSchema" xmlns:p="http://schemas.microsoft.com/office/2006/metadata/properties" xmlns:ns2="52c89d63-6a20-4f5c-977c-79d31da25a80" targetNamespace="http://schemas.microsoft.com/office/2006/metadata/properties" ma:root="true" ma:fieldsID="9962f4622fd55fda8fa6f4dc93429848" ns2:_="">
    <xsd:import namespace="52c89d63-6a20-4f5c-977c-79d31da25a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89d63-6a20-4f5c-977c-79d31da25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E74B1C-99FD-495D-A29E-2A03E93948B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52c89d63-6a20-4f5c-977c-79d31da25a8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F8E3EE-EEBE-4EB4-A823-01CA29A2032C}">
  <ds:schemaRefs>
    <ds:schemaRef ds:uri="http://schemas.microsoft.com/office/2006/metadata/properties"/>
    <ds:schemaRef ds:uri="http://www.w3.org/2000/xmlns/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0B6B32-0941-421C-A13E-F7A8D0C7B1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2269</Words>
  <Application>Microsoft Office PowerPoint</Application>
  <PresentationFormat>Widescreen</PresentationFormat>
  <Paragraphs>254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gg sans</vt:lpstr>
      <vt:lpstr>Times New Roman</vt:lpstr>
      <vt:lpstr>Wingdings</vt:lpstr>
      <vt:lpstr>Office Theme</vt:lpstr>
      <vt:lpstr> 4.2.1 Market Failure</vt:lpstr>
      <vt:lpstr>Recall</vt:lpstr>
      <vt:lpstr>Starter</vt:lpstr>
      <vt:lpstr>Learning Objectives</vt:lpstr>
      <vt:lpstr>Collusive behaviour in oligopoly</vt:lpstr>
      <vt:lpstr> Collusion in oligopoly – acting like a monopoly</vt:lpstr>
      <vt:lpstr>Activity</vt:lpstr>
      <vt:lpstr>Overt and tacit collusion: cartels</vt:lpstr>
      <vt:lpstr>Activity</vt:lpstr>
      <vt:lpstr>Overt and tacit collusion: price leadership</vt:lpstr>
      <vt:lpstr>Characteristics of a monopsony</vt:lpstr>
      <vt:lpstr>Activity</vt:lpstr>
      <vt:lpstr>Drawing the Monopsony labour market impact</vt:lpstr>
      <vt:lpstr>Drawing the Monopsony labour market impact</vt:lpstr>
      <vt:lpstr>The Effect of a Monopsonist on Markets</vt:lpstr>
      <vt:lpstr>Costs and benefits of a monopsony</vt:lpstr>
      <vt:lpstr>Natural monopoly</vt:lpstr>
      <vt:lpstr>Activity</vt:lpstr>
      <vt:lpstr>Power in the labour market: trade unions</vt:lpstr>
      <vt:lpstr>Power in the labour market: trade unions</vt:lpstr>
      <vt:lpstr>The effect of trade unions on perfectly competitive labour markets</vt:lpstr>
      <vt:lpstr>Trades Unions in a Monopsony</vt:lpstr>
      <vt:lpstr>The implications of market failure</vt:lpstr>
      <vt:lpstr>Activity</vt:lpstr>
      <vt:lpstr>Trade Union Task</vt:lpstr>
      <vt:lpstr>Plenary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1.1.1 The economic problem</dc:title>
  <dc:creator>Mr B Pieters</dc:creator>
  <cp:lastModifiedBy>Chezka Mae Madrona</cp:lastModifiedBy>
  <cp:revision>104</cp:revision>
  <cp:lastPrinted>2019-09-04T09:33:00Z</cp:lastPrinted>
  <dcterms:created xsi:type="dcterms:W3CDTF">2019-07-31T17:05:48Z</dcterms:created>
  <dcterms:modified xsi:type="dcterms:W3CDTF">2025-03-18T10:56:07Z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0x0101002F4032C13F49FB47BF5EE4A5A6BF83A0</vt:lpwstr>
  </property>
</Properties>
</file>