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2.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notesSlides/notesSlide6.xml" ContentType="application/vnd.openxmlformats-officedocument.presentationml.notesSlide+xml"/>
  <Override PartName="/ppt/tags/tag5.xml" ContentType="application/vnd.openxmlformats-officedocument.presentationml.tags+xml"/>
  <Override PartName="/ppt/notesSlides/notesSlide7.xml" ContentType="application/vnd.openxmlformats-officedocument.presentationml.notesSlide+xml"/>
  <Override PartName="/ppt/tags/tag6.xml" ContentType="application/vnd.openxmlformats-officedocument.presentationml.tags+xml"/>
  <Override PartName="/ppt/ink/ink1.xml" ContentType="application/inkml+xml"/>
  <Override PartName="/ppt/tags/tag7.xml" ContentType="application/vnd.openxmlformats-officedocument.presentationml.tags+xml"/>
  <Override PartName="/ppt/tags/tag8.xml" ContentType="application/vnd.openxmlformats-officedocument.presentationml.tags+xml"/>
  <Override PartName="/ppt/notesSlides/notesSlide8.xml" ContentType="application/vnd.openxmlformats-officedocument.presentationml.notesSlide+xml"/>
  <Override PartName="/ppt/tags/tag9.xml" ContentType="application/vnd.openxmlformats-officedocument.presentationml.tags+xml"/>
  <Override PartName="/ppt/notesSlides/notesSlide9.xml" ContentType="application/vnd.openxmlformats-officedocument.presentationml.notesSlide+xml"/>
  <Override PartName="/ppt/tags/tag10.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92" r:id="rId4"/>
  </p:sldMasterIdLst>
  <p:notesMasterIdLst>
    <p:notesMasterId r:id="rId46"/>
  </p:notesMasterIdLst>
  <p:handoutMasterIdLst>
    <p:handoutMasterId r:id="rId47"/>
  </p:handoutMasterIdLst>
  <p:sldIdLst>
    <p:sldId id="256" r:id="rId5"/>
    <p:sldId id="297" r:id="rId6"/>
    <p:sldId id="301" r:id="rId7"/>
    <p:sldId id="257" r:id="rId8"/>
    <p:sldId id="288" r:id="rId9"/>
    <p:sldId id="296" r:id="rId10"/>
    <p:sldId id="289" r:id="rId11"/>
    <p:sldId id="299" r:id="rId12"/>
    <p:sldId id="298" r:id="rId13"/>
    <p:sldId id="290" r:id="rId14"/>
    <p:sldId id="291" r:id="rId15"/>
    <p:sldId id="292" r:id="rId16"/>
    <p:sldId id="293" r:id="rId17"/>
    <p:sldId id="294" r:id="rId18"/>
    <p:sldId id="259" r:id="rId19"/>
    <p:sldId id="260" r:id="rId20"/>
    <p:sldId id="261" r:id="rId21"/>
    <p:sldId id="262" r:id="rId22"/>
    <p:sldId id="263" r:id="rId23"/>
    <p:sldId id="264" r:id="rId24"/>
    <p:sldId id="300" r:id="rId25"/>
    <p:sldId id="265" r:id="rId26"/>
    <p:sldId id="266" r:id="rId27"/>
    <p:sldId id="267" r:id="rId28"/>
    <p:sldId id="268" r:id="rId29"/>
    <p:sldId id="269" r:id="rId30"/>
    <p:sldId id="270" r:id="rId31"/>
    <p:sldId id="295" r:id="rId32"/>
    <p:sldId id="273" r:id="rId33"/>
    <p:sldId id="274" r:id="rId34"/>
    <p:sldId id="275" r:id="rId35"/>
    <p:sldId id="276" r:id="rId36"/>
    <p:sldId id="277" r:id="rId37"/>
    <p:sldId id="278" r:id="rId38"/>
    <p:sldId id="279" r:id="rId39"/>
    <p:sldId id="280" r:id="rId40"/>
    <p:sldId id="281" r:id="rId41"/>
    <p:sldId id="282" r:id="rId42"/>
    <p:sldId id="283" r:id="rId43"/>
    <p:sldId id="284" r:id="rId44"/>
    <p:sldId id="302" r:id="rId4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25" d="100"/>
          <a:sy n="125" d="100"/>
        </p:scale>
        <p:origin x="588" y="10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notesMaster" Target="notesMasters/notesMaster1.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x Thrilling" userId="1a0901c82f0d6655" providerId="LiveId" clId="{D3A15F63-6E60-42E9-BFAF-F95C4D25CAD6}"/>
    <pc:docChg chg="custSel modSld">
      <pc:chgData name="Max Thrilling" userId="1a0901c82f0d6655" providerId="LiveId" clId="{D3A15F63-6E60-42E9-BFAF-F95C4D25CAD6}" dt="2023-10-02T16:40:42.103" v="34" actId="33524"/>
      <pc:docMkLst>
        <pc:docMk/>
      </pc:docMkLst>
      <pc:sldChg chg="modSp mod">
        <pc:chgData name="Max Thrilling" userId="1a0901c82f0d6655" providerId="LiveId" clId="{D3A15F63-6E60-42E9-BFAF-F95C4D25CAD6}" dt="2023-10-02T16:26:49.929" v="10" actId="27107"/>
        <pc:sldMkLst>
          <pc:docMk/>
          <pc:sldMk cId="2823007104" sldId="260"/>
        </pc:sldMkLst>
        <pc:spChg chg="mod">
          <ac:chgData name="Max Thrilling" userId="1a0901c82f0d6655" providerId="LiveId" clId="{D3A15F63-6E60-42E9-BFAF-F95C4D25CAD6}" dt="2023-10-02T16:26:49.929" v="10" actId="27107"/>
          <ac:spMkLst>
            <pc:docMk/>
            <pc:sldMk cId="2823007104" sldId="260"/>
            <ac:spMk id="14" creationId="{00000000-0000-0000-0000-000000000000}"/>
          </ac:spMkLst>
        </pc:spChg>
      </pc:sldChg>
      <pc:sldChg chg="delSp modSp mod">
        <pc:chgData name="Max Thrilling" userId="1a0901c82f0d6655" providerId="LiveId" clId="{D3A15F63-6E60-42E9-BFAF-F95C4D25CAD6}" dt="2023-10-02T16:25:44.037" v="9" actId="27107"/>
        <pc:sldMkLst>
          <pc:docMk/>
          <pc:sldMk cId="1223378548" sldId="263"/>
        </pc:sldMkLst>
        <pc:spChg chg="mod">
          <ac:chgData name="Max Thrilling" userId="1a0901c82f0d6655" providerId="LiveId" clId="{D3A15F63-6E60-42E9-BFAF-F95C4D25CAD6}" dt="2023-10-02T16:25:44.037" v="9" actId="27107"/>
          <ac:spMkLst>
            <pc:docMk/>
            <pc:sldMk cId="1223378548" sldId="263"/>
            <ac:spMk id="14" creationId="{00000000-0000-0000-0000-000000000000}"/>
          </ac:spMkLst>
        </pc:spChg>
        <pc:spChg chg="mod">
          <ac:chgData name="Max Thrilling" userId="1a0901c82f0d6655" providerId="LiveId" clId="{D3A15F63-6E60-42E9-BFAF-F95C4D25CAD6}" dt="2023-10-02T16:24:00.164" v="6" actId="1076"/>
          <ac:spMkLst>
            <pc:docMk/>
            <pc:sldMk cId="1223378548" sldId="263"/>
            <ac:spMk id="31" creationId="{00000000-0000-0000-0000-000000000000}"/>
          </ac:spMkLst>
        </pc:spChg>
        <pc:spChg chg="mod">
          <ac:chgData name="Max Thrilling" userId="1a0901c82f0d6655" providerId="LiveId" clId="{D3A15F63-6E60-42E9-BFAF-F95C4D25CAD6}" dt="2023-10-02T16:24:04.434" v="7" actId="1076"/>
          <ac:spMkLst>
            <pc:docMk/>
            <pc:sldMk cId="1223378548" sldId="263"/>
            <ac:spMk id="32" creationId="{00000000-0000-0000-0000-000000000000}"/>
          </ac:spMkLst>
        </pc:spChg>
        <pc:inkChg chg="del">
          <ac:chgData name="Max Thrilling" userId="1a0901c82f0d6655" providerId="LiveId" clId="{D3A15F63-6E60-42E9-BFAF-F95C4D25CAD6}" dt="2023-10-02T16:24:11.810" v="8" actId="478"/>
          <ac:inkMkLst>
            <pc:docMk/>
            <pc:sldMk cId="1223378548" sldId="263"/>
            <ac:inkMk id="4" creationId="{00000000-0000-0000-0000-000000000000}"/>
          </ac:inkMkLst>
        </pc:inkChg>
      </pc:sldChg>
      <pc:sldChg chg="modSp mod">
        <pc:chgData name="Max Thrilling" userId="1a0901c82f0d6655" providerId="LiveId" clId="{D3A15F63-6E60-42E9-BFAF-F95C4D25CAD6}" dt="2023-10-02T16:28:50.766" v="18" actId="1076"/>
        <pc:sldMkLst>
          <pc:docMk/>
          <pc:sldMk cId="1994876301" sldId="264"/>
        </pc:sldMkLst>
        <pc:spChg chg="mod">
          <ac:chgData name="Max Thrilling" userId="1a0901c82f0d6655" providerId="LiveId" clId="{D3A15F63-6E60-42E9-BFAF-F95C4D25CAD6}" dt="2023-10-02T16:28:30.243" v="14" actId="14100"/>
          <ac:spMkLst>
            <pc:docMk/>
            <pc:sldMk cId="1994876301" sldId="264"/>
            <ac:spMk id="9" creationId="{00000000-0000-0000-0000-000000000000}"/>
          </ac:spMkLst>
        </pc:spChg>
        <pc:spChg chg="mod">
          <ac:chgData name="Max Thrilling" userId="1a0901c82f0d6655" providerId="LiveId" clId="{D3A15F63-6E60-42E9-BFAF-F95C4D25CAD6}" dt="2023-10-02T11:28:18.051" v="3" actId="1036"/>
          <ac:spMkLst>
            <pc:docMk/>
            <pc:sldMk cId="1994876301" sldId="264"/>
            <ac:spMk id="39" creationId="{00000000-0000-0000-0000-000000000000}"/>
          </ac:spMkLst>
        </pc:spChg>
        <pc:spChg chg="mod">
          <ac:chgData name="Max Thrilling" userId="1a0901c82f0d6655" providerId="LiveId" clId="{D3A15F63-6E60-42E9-BFAF-F95C4D25CAD6}" dt="2023-10-02T11:28:04.213" v="0" actId="14100"/>
          <ac:spMkLst>
            <pc:docMk/>
            <pc:sldMk cId="1994876301" sldId="264"/>
            <ac:spMk id="40" creationId="{00000000-0000-0000-0000-000000000000}"/>
          </ac:spMkLst>
        </pc:spChg>
        <pc:spChg chg="mod">
          <ac:chgData name="Max Thrilling" userId="1a0901c82f0d6655" providerId="LiveId" clId="{D3A15F63-6E60-42E9-BFAF-F95C4D25CAD6}" dt="2023-10-02T16:28:50.766" v="18" actId="1076"/>
          <ac:spMkLst>
            <pc:docMk/>
            <pc:sldMk cId="1994876301" sldId="264"/>
            <ac:spMk id="41" creationId="{00000000-0000-0000-0000-000000000000}"/>
          </ac:spMkLst>
        </pc:spChg>
      </pc:sldChg>
      <pc:sldChg chg="modSp mod">
        <pc:chgData name="Max Thrilling" userId="1a0901c82f0d6655" providerId="LiveId" clId="{D3A15F63-6E60-42E9-BFAF-F95C4D25CAD6}" dt="2023-10-02T16:34:55.156" v="26" actId="14100"/>
        <pc:sldMkLst>
          <pc:docMk/>
          <pc:sldMk cId="2292777712" sldId="274"/>
        </pc:sldMkLst>
        <pc:spChg chg="mod">
          <ac:chgData name="Max Thrilling" userId="1a0901c82f0d6655" providerId="LiveId" clId="{D3A15F63-6E60-42E9-BFAF-F95C4D25CAD6}" dt="2023-10-02T16:34:30.245" v="21" actId="27107"/>
          <ac:spMkLst>
            <pc:docMk/>
            <pc:sldMk cId="2292777712" sldId="274"/>
            <ac:spMk id="2" creationId="{00000000-0000-0000-0000-000000000000}"/>
          </ac:spMkLst>
        </pc:spChg>
        <pc:spChg chg="mod">
          <ac:chgData name="Max Thrilling" userId="1a0901c82f0d6655" providerId="LiveId" clId="{D3A15F63-6E60-42E9-BFAF-F95C4D25CAD6}" dt="2023-10-02T16:34:55.156" v="26" actId="14100"/>
          <ac:spMkLst>
            <pc:docMk/>
            <pc:sldMk cId="2292777712" sldId="274"/>
            <ac:spMk id="6148" creationId="{00000000-0000-0000-0000-000000000000}"/>
          </ac:spMkLst>
        </pc:spChg>
      </pc:sldChg>
      <pc:sldChg chg="modSp mod">
        <pc:chgData name="Max Thrilling" userId="1a0901c82f0d6655" providerId="LiveId" clId="{D3A15F63-6E60-42E9-BFAF-F95C4D25CAD6}" dt="2023-10-02T16:38:13.150" v="30" actId="14100"/>
        <pc:sldMkLst>
          <pc:docMk/>
          <pc:sldMk cId="2713198447" sldId="277"/>
        </pc:sldMkLst>
        <pc:spChg chg="mod">
          <ac:chgData name="Max Thrilling" userId="1a0901c82f0d6655" providerId="LiveId" clId="{D3A15F63-6E60-42E9-BFAF-F95C4D25CAD6}" dt="2023-10-02T16:38:13.150" v="30" actId="14100"/>
          <ac:spMkLst>
            <pc:docMk/>
            <pc:sldMk cId="2713198447" sldId="277"/>
            <ac:spMk id="12" creationId="{00000000-0000-0000-0000-000000000000}"/>
          </ac:spMkLst>
        </pc:spChg>
        <pc:spChg chg="mod">
          <ac:chgData name="Max Thrilling" userId="1a0901c82f0d6655" providerId="LiveId" clId="{D3A15F63-6E60-42E9-BFAF-F95C4D25CAD6}" dt="2023-10-02T16:37:53.820" v="29" actId="1076"/>
          <ac:spMkLst>
            <pc:docMk/>
            <pc:sldMk cId="2713198447" sldId="277"/>
            <ac:spMk id="33" creationId="{00000000-0000-0000-0000-000000000000}"/>
          </ac:spMkLst>
        </pc:spChg>
        <pc:cxnChg chg="mod">
          <ac:chgData name="Max Thrilling" userId="1a0901c82f0d6655" providerId="LiveId" clId="{D3A15F63-6E60-42E9-BFAF-F95C4D25CAD6}" dt="2023-10-02T16:38:13.150" v="30" actId="14100"/>
          <ac:cxnSpMkLst>
            <pc:docMk/>
            <pc:sldMk cId="2713198447" sldId="277"/>
            <ac:cxnSpMk id="23" creationId="{00000000-0000-0000-0000-000000000000}"/>
          </ac:cxnSpMkLst>
        </pc:cxnChg>
      </pc:sldChg>
      <pc:sldChg chg="modSp mod">
        <pc:chgData name="Max Thrilling" userId="1a0901c82f0d6655" providerId="LiveId" clId="{D3A15F63-6E60-42E9-BFAF-F95C4D25CAD6}" dt="2023-10-02T16:39:10.615" v="31" actId="1076"/>
        <pc:sldMkLst>
          <pc:docMk/>
          <pc:sldMk cId="6673063" sldId="279"/>
        </pc:sldMkLst>
        <pc:spChg chg="mod">
          <ac:chgData name="Max Thrilling" userId="1a0901c82f0d6655" providerId="LiveId" clId="{D3A15F63-6E60-42E9-BFAF-F95C4D25CAD6}" dt="2023-10-02T16:39:10.615" v="31" actId="1076"/>
          <ac:spMkLst>
            <pc:docMk/>
            <pc:sldMk cId="6673063" sldId="279"/>
            <ac:spMk id="33" creationId="{00000000-0000-0000-0000-000000000000}"/>
          </ac:spMkLst>
        </pc:spChg>
      </pc:sldChg>
      <pc:sldChg chg="modSp mod">
        <pc:chgData name="Max Thrilling" userId="1a0901c82f0d6655" providerId="LiveId" clId="{D3A15F63-6E60-42E9-BFAF-F95C4D25CAD6}" dt="2023-10-02T16:40:42.103" v="34" actId="33524"/>
        <pc:sldMkLst>
          <pc:docMk/>
          <pc:sldMk cId="268446956" sldId="282"/>
        </pc:sldMkLst>
        <pc:spChg chg="mod">
          <ac:chgData name="Max Thrilling" userId="1a0901c82f0d6655" providerId="LiveId" clId="{D3A15F63-6E60-42E9-BFAF-F95C4D25CAD6}" dt="2023-10-02T16:40:42.103" v="34" actId="33524"/>
          <ac:spMkLst>
            <pc:docMk/>
            <pc:sldMk cId="268446956" sldId="282"/>
            <ac:spMk id="33" creationId="{00000000-0000-0000-0000-000000000000}"/>
          </ac:spMkLst>
        </pc:spChg>
      </pc:sldChg>
      <pc:sldChg chg="modSp mod">
        <pc:chgData name="Max Thrilling" userId="1a0901c82f0d6655" providerId="LiveId" clId="{D3A15F63-6E60-42E9-BFAF-F95C4D25CAD6}" dt="2023-10-02T16:21:05.551" v="4" actId="1076"/>
        <pc:sldMkLst>
          <pc:docMk/>
          <pc:sldMk cId="1722849497" sldId="292"/>
        </pc:sldMkLst>
        <pc:spChg chg="mod">
          <ac:chgData name="Max Thrilling" userId="1a0901c82f0d6655" providerId="LiveId" clId="{D3A15F63-6E60-42E9-BFAF-F95C4D25CAD6}" dt="2023-10-02T16:21:05.551" v="4" actId="1076"/>
          <ac:spMkLst>
            <pc:docMk/>
            <pc:sldMk cId="1722849497" sldId="292"/>
            <ac:spMk id="3" creationId="{00000000-0000-0000-0000-000000000000}"/>
          </ac:spMkLst>
        </pc:spChg>
      </pc:sldChg>
      <pc:sldChg chg="modSp mod">
        <pc:chgData name="Max Thrilling" userId="1a0901c82f0d6655" providerId="LiveId" clId="{D3A15F63-6E60-42E9-BFAF-F95C4D25CAD6}" dt="2023-10-02T16:27:57.749" v="12" actId="33524"/>
        <pc:sldMkLst>
          <pc:docMk/>
          <pc:sldMk cId="3022714829" sldId="294"/>
        </pc:sldMkLst>
        <pc:spChg chg="mod">
          <ac:chgData name="Max Thrilling" userId="1a0901c82f0d6655" providerId="LiveId" clId="{D3A15F63-6E60-42E9-BFAF-F95C4D25CAD6}" dt="2023-10-02T16:27:57.749" v="12" actId="33524"/>
          <ac:spMkLst>
            <pc:docMk/>
            <pc:sldMk cId="3022714829" sldId="294"/>
            <ac:spMk id="3" creationId="{00000000-0000-0000-0000-000000000000}"/>
          </ac:spMkLst>
        </pc:spChg>
        <pc:spChg chg="mod">
          <ac:chgData name="Max Thrilling" userId="1a0901c82f0d6655" providerId="LiveId" clId="{D3A15F63-6E60-42E9-BFAF-F95C4D25CAD6}" dt="2023-10-02T16:22:05.706" v="5" actId="1076"/>
          <ac:spMkLst>
            <pc:docMk/>
            <pc:sldMk cId="3022714829" sldId="294"/>
            <ac:spMk id="21" creationId="{00000000-0000-0000-0000-000000000000}"/>
          </ac:spMkLst>
        </pc:spChg>
        <pc:spChg chg="mod">
          <ac:chgData name="Max Thrilling" userId="1a0901c82f0d6655" providerId="LiveId" clId="{D3A15F63-6E60-42E9-BFAF-F95C4D25CAD6}" dt="2023-10-02T16:27:53.103" v="11" actId="33524"/>
          <ac:spMkLst>
            <pc:docMk/>
            <pc:sldMk cId="3022714829" sldId="294"/>
            <ac:spMk id="34" creationId="{00000000-0000-0000-0000-000000000000}"/>
          </ac:spMkLst>
        </pc:spChg>
      </pc:sldChg>
    </pc:docChg>
  </pc:docChgLst>
</pc:chgInfo>
</file>

<file path=ppt/diagrams/_rels/data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diagrams/_rels/data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2.svg"/><Relationship Id="rId1" Type="http://schemas.openxmlformats.org/officeDocument/2006/relationships/image" Target="../media/image11.png"/><Relationship Id="rId4" Type="http://schemas.openxmlformats.org/officeDocument/2006/relationships/image" Target="../media/image6.svg"/></Relationships>
</file>

<file path=ppt/diagrams/_rels/drawing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diagrams/_rels/drawing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2.svg"/><Relationship Id="rId1" Type="http://schemas.openxmlformats.org/officeDocument/2006/relationships/image" Target="../media/image11.png"/><Relationship Id="rId4" Type="http://schemas.openxmlformats.org/officeDocument/2006/relationships/image" Target="../media/image6.svg"/></Relationships>
</file>

<file path=ppt/diagrams/colors1.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31A7FDE-5D10-4FB3-8C82-9766C6CF898F}"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AFE17504-03D3-44BD-96F6-FD027700E2BB}">
      <dgm:prSet/>
      <dgm:spPr/>
      <dgm:t>
        <a:bodyPr/>
        <a:lstStyle/>
        <a:p>
          <a:r>
            <a:rPr lang="en-GB"/>
            <a:t>Explain the three different types of price discrimination.</a:t>
          </a:r>
          <a:endParaRPr lang="en-US"/>
        </a:p>
      </dgm:t>
    </dgm:pt>
    <dgm:pt modelId="{55424F9D-D78B-4505-90C4-5625D72B5A2E}" type="parTrans" cxnId="{D20C0DDD-F16E-4EFD-B17A-D004D74E3145}">
      <dgm:prSet/>
      <dgm:spPr/>
      <dgm:t>
        <a:bodyPr/>
        <a:lstStyle/>
        <a:p>
          <a:endParaRPr lang="en-US"/>
        </a:p>
      </dgm:t>
    </dgm:pt>
    <dgm:pt modelId="{A222FED8-E183-4B99-81C7-401470F97666}" type="sibTrans" cxnId="{D20C0DDD-F16E-4EFD-B17A-D004D74E3145}">
      <dgm:prSet/>
      <dgm:spPr/>
      <dgm:t>
        <a:bodyPr/>
        <a:lstStyle/>
        <a:p>
          <a:endParaRPr lang="en-US"/>
        </a:p>
      </dgm:t>
    </dgm:pt>
    <dgm:pt modelId="{089D34C1-E2DA-4702-84EC-F3D3DCCB4760}">
      <dgm:prSet/>
      <dgm:spPr/>
      <dgm:t>
        <a:bodyPr/>
        <a:lstStyle/>
        <a:p>
          <a:r>
            <a:rPr lang="en-GB"/>
            <a:t>Draw the diagrams for the three types of price discrimination.</a:t>
          </a:r>
          <a:endParaRPr lang="en-US"/>
        </a:p>
      </dgm:t>
    </dgm:pt>
    <dgm:pt modelId="{1E096D86-9EF5-4F2C-9B7C-2E7506A8597F}" type="parTrans" cxnId="{72576429-2B67-47F0-BF4C-9F09B9613CA5}">
      <dgm:prSet/>
      <dgm:spPr/>
      <dgm:t>
        <a:bodyPr/>
        <a:lstStyle/>
        <a:p>
          <a:endParaRPr lang="en-US"/>
        </a:p>
      </dgm:t>
    </dgm:pt>
    <dgm:pt modelId="{2ABA39EF-4916-4613-BDB7-8F24D45AF1B0}" type="sibTrans" cxnId="{72576429-2B67-47F0-BF4C-9F09B9613CA5}">
      <dgm:prSet/>
      <dgm:spPr/>
      <dgm:t>
        <a:bodyPr/>
        <a:lstStyle/>
        <a:p>
          <a:endParaRPr lang="en-US"/>
        </a:p>
      </dgm:t>
    </dgm:pt>
    <dgm:pt modelId="{F49CE0F2-C9B2-4C5F-964D-B60C16A049A5}">
      <dgm:prSet/>
      <dgm:spPr/>
      <dgm:t>
        <a:bodyPr/>
        <a:lstStyle/>
        <a:p>
          <a:r>
            <a:rPr lang="en-GB"/>
            <a:t>What is an oligopoly and how does the kinked demand curve work?</a:t>
          </a:r>
          <a:endParaRPr lang="en-US"/>
        </a:p>
      </dgm:t>
    </dgm:pt>
    <dgm:pt modelId="{D8CB52BE-511F-4FF9-8EEC-F37F173C0314}" type="parTrans" cxnId="{F999C779-ECCD-483B-A3D2-61B5E5DBAC8B}">
      <dgm:prSet/>
      <dgm:spPr/>
      <dgm:t>
        <a:bodyPr/>
        <a:lstStyle/>
        <a:p>
          <a:endParaRPr lang="en-US"/>
        </a:p>
      </dgm:t>
    </dgm:pt>
    <dgm:pt modelId="{C73AC62C-69B6-4DBA-9EB4-28CA52E53CBB}" type="sibTrans" cxnId="{F999C779-ECCD-483B-A3D2-61B5E5DBAC8B}">
      <dgm:prSet/>
      <dgm:spPr/>
      <dgm:t>
        <a:bodyPr/>
        <a:lstStyle/>
        <a:p>
          <a:endParaRPr lang="en-US"/>
        </a:p>
      </dgm:t>
    </dgm:pt>
    <dgm:pt modelId="{C739BBED-F96D-46F1-B0F5-28EB758CA4C9}" type="pres">
      <dgm:prSet presAssocID="{131A7FDE-5D10-4FB3-8C82-9766C6CF898F}" presName="root" presStyleCnt="0">
        <dgm:presLayoutVars>
          <dgm:dir/>
          <dgm:resizeHandles val="exact"/>
        </dgm:presLayoutVars>
      </dgm:prSet>
      <dgm:spPr/>
    </dgm:pt>
    <dgm:pt modelId="{5AE1BA69-E9D1-44DB-BA14-E6C834993A5B}" type="pres">
      <dgm:prSet presAssocID="{AFE17504-03D3-44BD-96F6-FD027700E2BB}" presName="compNode" presStyleCnt="0"/>
      <dgm:spPr/>
    </dgm:pt>
    <dgm:pt modelId="{FEE19423-A488-46EF-BCF6-95EB9994769F}" type="pres">
      <dgm:prSet presAssocID="{AFE17504-03D3-44BD-96F6-FD027700E2BB}" presName="bgRect" presStyleLbl="bgShp" presStyleIdx="0" presStyleCnt="3"/>
      <dgm:spPr/>
    </dgm:pt>
    <dgm:pt modelId="{B88169CF-A421-42D4-B0B1-B09ECDC774AC}" type="pres">
      <dgm:prSet presAssocID="{AFE17504-03D3-44BD-96F6-FD027700E2BB}"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Money"/>
        </a:ext>
      </dgm:extLst>
    </dgm:pt>
    <dgm:pt modelId="{1B4D52F0-1B42-4BC4-BE06-DC5D799C9179}" type="pres">
      <dgm:prSet presAssocID="{AFE17504-03D3-44BD-96F6-FD027700E2BB}" presName="spaceRect" presStyleCnt="0"/>
      <dgm:spPr/>
    </dgm:pt>
    <dgm:pt modelId="{2AFE2A45-EB23-48BD-ADEF-1D3E4A9D2BCF}" type="pres">
      <dgm:prSet presAssocID="{AFE17504-03D3-44BD-96F6-FD027700E2BB}" presName="parTx" presStyleLbl="revTx" presStyleIdx="0" presStyleCnt="3">
        <dgm:presLayoutVars>
          <dgm:chMax val="0"/>
          <dgm:chPref val="0"/>
        </dgm:presLayoutVars>
      </dgm:prSet>
      <dgm:spPr/>
    </dgm:pt>
    <dgm:pt modelId="{C88361B4-5D48-4031-9B8C-FA7D790CB4D7}" type="pres">
      <dgm:prSet presAssocID="{A222FED8-E183-4B99-81C7-401470F97666}" presName="sibTrans" presStyleCnt="0"/>
      <dgm:spPr/>
    </dgm:pt>
    <dgm:pt modelId="{A59A21E9-C2A7-4EFF-B9B0-326C56148EE7}" type="pres">
      <dgm:prSet presAssocID="{089D34C1-E2DA-4702-84EC-F3D3DCCB4760}" presName="compNode" presStyleCnt="0"/>
      <dgm:spPr/>
    </dgm:pt>
    <dgm:pt modelId="{078BDC78-611B-4552-BB08-E1CB80C7BCA2}" type="pres">
      <dgm:prSet presAssocID="{089D34C1-E2DA-4702-84EC-F3D3DCCB4760}" presName="bgRect" presStyleLbl="bgShp" presStyleIdx="1" presStyleCnt="3"/>
      <dgm:spPr/>
    </dgm:pt>
    <dgm:pt modelId="{01C21E06-D41D-49E2-B3D4-23C7DCDA8A05}" type="pres">
      <dgm:prSet presAssocID="{089D34C1-E2DA-4702-84EC-F3D3DCCB4760}"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Dollar"/>
        </a:ext>
      </dgm:extLst>
    </dgm:pt>
    <dgm:pt modelId="{3A0E9C7C-1E50-4E11-A6A7-F7F14D9B3201}" type="pres">
      <dgm:prSet presAssocID="{089D34C1-E2DA-4702-84EC-F3D3DCCB4760}" presName="spaceRect" presStyleCnt="0"/>
      <dgm:spPr/>
    </dgm:pt>
    <dgm:pt modelId="{164513D1-9EC5-43D8-99CF-E80D77E12E5F}" type="pres">
      <dgm:prSet presAssocID="{089D34C1-E2DA-4702-84EC-F3D3DCCB4760}" presName="parTx" presStyleLbl="revTx" presStyleIdx="1" presStyleCnt="3">
        <dgm:presLayoutVars>
          <dgm:chMax val="0"/>
          <dgm:chPref val="0"/>
        </dgm:presLayoutVars>
      </dgm:prSet>
      <dgm:spPr/>
    </dgm:pt>
    <dgm:pt modelId="{DA0175E9-CC0C-4F77-9E6E-19658C8B3CAA}" type="pres">
      <dgm:prSet presAssocID="{2ABA39EF-4916-4613-BDB7-8F24D45AF1B0}" presName="sibTrans" presStyleCnt="0"/>
      <dgm:spPr/>
    </dgm:pt>
    <dgm:pt modelId="{2E2EC47E-6B1C-4532-B1A5-C5A7D15F9704}" type="pres">
      <dgm:prSet presAssocID="{F49CE0F2-C9B2-4C5F-964D-B60C16A049A5}" presName="compNode" presStyleCnt="0"/>
      <dgm:spPr/>
    </dgm:pt>
    <dgm:pt modelId="{582FCD22-6D78-47D2-A471-1875AD66C7A5}" type="pres">
      <dgm:prSet presAssocID="{F49CE0F2-C9B2-4C5F-964D-B60C16A049A5}" presName="bgRect" presStyleLbl="bgShp" presStyleIdx="2" presStyleCnt="3"/>
      <dgm:spPr/>
    </dgm:pt>
    <dgm:pt modelId="{AC808A59-5AA2-42AA-A478-CAE2525D364A}" type="pres">
      <dgm:prSet presAssocID="{F49CE0F2-C9B2-4C5F-964D-B60C16A049A5}"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Upward trend"/>
        </a:ext>
      </dgm:extLst>
    </dgm:pt>
    <dgm:pt modelId="{A3CD4806-AFF6-4FB8-9748-773483D03694}" type="pres">
      <dgm:prSet presAssocID="{F49CE0F2-C9B2-4C5F-964D-B60C16A049A5}" presName="spaceRect" presStyleCnt="0"/>
      <dgm:spPr/>
    </dgm:pt>
    <dgm:pt modelId="{E1DE90C6-7747-437D-A104-A68AA4B7C8D6}" type="pres">
      <dgm:prSet presAssocID="{F49CE0F2-C9B2-4C5F-964D-B60C16A049A5}" presName="parTx" presStyleLbl="revTx" presStyleIdx="2" presStyleCnt="3">
        <dgm:presLayoutVars>
          <dgm:chMax val="0"/>
          <dgm:chPref val="0"/>
        </dgm:presLayoutVars>
      </dgm:prSet>
      <dgm:spPr/>
    </dgm:pt>
  </dgm:ptLst>
  <dgm:cxnLst>
    <dgm:cxn modelId="{022F1600-32E7-46EE-8FE9-769DA0899D3B}" type="presOf" srcId="{131A7FDE-5D10-4FB3-8C82-9766C6CF898F}" destId="{C739BBED-F96D-46F1-B0F5-28EB758CA4C9}" srcOrd="0" destOrd="0" presId="urn:microsoft.com/office/officeart/2018/2/layout/IconVerticalSolidList"/>
    <dgm:cxn modelId="{01BA570C-CDB7-467E-A1D2-E3E37F7EA8A9}" type="presOf" srcId="{F49CE0F2-C9B2-4C5F-964D-B60C16A049A5}" destId="{E1DE90C6-7747-437D-A104-A68AA4B7C8D6}" srcOrd="0" destOrd="0" presId="urn:microsoft.com/office/officeart/2018/2/layout/IconVerticalSolidList"/>
    <dgm:cxn modelId="{72576429-2B67-47F0-BF4C-9F09B9613CA5}" srcId="{131A7FDE-5D10-4FB3-8C82-9766C6CF898F}" destId="{089D34C1-E2DA-4702-84EC-F3D3DCCB4760}" srcOrd="1" destOrd="0" parTransId="{1E096D86-9EF5-4F2C-9B7C-2E7506A8597F}" sibTransId="{2ABA39EF-4916-4613-BDB7-8F24D45AF1B0}"/>
    <dgm:cxn modelId="{F999C779-ECCD-483B-A3D2-61B5E5DBAC8B}" srcId="{131A7FDE-5D10-4FB3-8C82-9766C6CF898F}" destId="{F49CE0F2-C9B2-4C5F-964D-B60C16A049A5}" srcOrd="2" destOrd="0" parTransId="{D8CB52BE-511F-4FF9-8EEC-F37F173C0314}" sibTransId="{C73AC62C-69B6-4DBA-9EB4-28CA52E53CBB}"/>
    <dgm:cxn modelId="{DB221FC6-274A-43E7-9640-37E0C433CA85}" type="presOf" srcId="{AFE17504-03D3-44BD-96F6-FD027700E2BB}" destId="{2AFE2A45-EB23-48BD-ADEF-1D3E4A9D2BCF}" srcOrd="0" destOrd="0" presId="urn:microsoft.com/office/officeart/2018/2/layout/IconVerticalSolidList"/>
    <dgm:cxn modelId="{89C38FD4-11B8-42D2-9CEB-6D6BB5EC9048}" type="presOf" srcId="{089D34C1-E2DA-4702-84EC-F3D3DCCB4760}" destId="{164513D1-9EC5-43D8-99CF-E80D77E12E5F}" srcOrd="0" destOrd="0" presId="urn:microsoft.com/office/officeart/2018/2/layout/IconVerticalSolidList"/>
    <dgm:cxn modelId="{D20C0DDD-F16E-4EFD-B17A-D004D74E3145}" srcId="{131A7FDE-5D10-4FB3-8C82-9766C6CF898F}" destId="{AFE17504-03D3-44BD-96F6-FD027700E2BB}" srcOrd="0" destOrd="0" parTransId="{55424F9D-D78B-4505-90C4-5625D72B5A2E}" sibTransId="{A222FED8-E183-4B99-81C7-401470F97666}"/>
    <dgm:cxn modelId="{538DD2CD-608C-43CA-9555-905D4E72BA5B}" type="presParOf" srcId="{C739BBED-F96D-46F1-B0F5-28EB758CA4C9}" destId="{5AE1BA69-E9D1-44DB-BA14-E6C834993A5B}" srcOrd="0" destOrd="0" presId="urn:microsoft.com/office/officeart/2018/2/layout/IconVerticalSolidList"/>
    <dgm:cxn modelId="{746B8117-609C-42A9-9101-46F0FFC86D32}" type="presParOf" srcId="{5AE1BA69-E9D1-44DB-BA14-E6C834993A5B}" destId="{FEE19423-A488-46EF-BCF6-95EB9994769F}" srcOrd="0" destOrd="0" presId="urn:microsoft.com/office/officeart/2018/2/layout/IconVerticalSolidList"/>
    <dgm:cxn modelId="{A6A94BBA-26C2-4A9F-90EA-5E5DFD37E4BB}" type="presParOf" srcId="{5AE1BA69-E9D1-44DB-BA14-E6C834993A5B}" destId="{B88169CF-A421-42D4-B0B1-B09ECDC774AC}" srcOrd="1" destOrd="0" presId="urn:microsoft.com/office/officeart/2018/2/layout/IconVerticalSolidList"/>
    <dgm:cxn modelId="{AE11E9CE-063D-48F3-AD67-817A3A6B60F3}" type="presParOf" srcId="{5AE1BA69-E9D1-44DB-BA14-E6C834993A5B}" destId="{1B4D52F0-1B42-4BC4-BE06-DC5D799C9179}" srcOrd="2" destOrd="0" presId="urn:microsoft.com/office/officeart/2018/2/layout/IconVerticalSolidList"/>
    <dgm:cxn modelId="{0F908455-58A0-49E6-A7B3-9F4FA0D5AB8C}" type="presParOf" srcId="{5AE1BA69-E9D1-44DB-BA14-E6C834993A5B}" destId="{2AFE2A45-EB23-48BD-ADEF-1D3E4A9D2BCF}" srcOrd="3" destOrd="0" presId="urn:microsoft.com/office/officeart/2018/2/layout/IconVerticalSolidList"/>
    <dgm:cxn modelId="{B79693DC-DB16-4940-AA78-57D02BF2C6A1}" type="presParOf" srcId="{C739BBED-F96D-46F1-B0F5-28EB758CA4C9}" destId="{C88361B4-5D48-4031-9B8C-FA7D790CB4D7}" srcOrd="1" destOrd="0" presId="urn:microsoft.com/office/officeart/2018/2/layout/IconVerticalSolidList"/>
    <dgm:cxn modelId="{60AA9BFD-BCCF-4E51-B85E-FCB1313ACCFE}" type="presParOf" srcId="{C739BBED-F96D-46F1-B0F5-28EB758CA4C9}" destId="{A59A21E9-C2A7-4EFF-B9B0-326C56148EE7}" srcOrd="2" destOrd="0" presId="urn:microsoft.com/office/officeart/2018/2/layout/IconVerticalSolidList"/>
    <dgm:cxn modelId="{AA34DECC-1A31-446A-9B33-48E92C7132C4}" type="presParOf" srcId="{A59A21E9-C2A7-4EFF-B9B0-326C56148EE7}" destId="{078BDC78-611B-4552-BB08-E1CB80C7BCA2}" srcOrd="0" destOrd="0" presId="urn:microsoft.com/office/officeart/2018/2/layout/IconVerticalSolidList"/>
    <dgm:cxn modelId="{0A371A97-A85C-4B94-8051-FE235F4F407D}" type="presParOf" srcId="{A59A21E9-C2A7-4EFF-B9B0-326C56148EE7}" destId="{01C21E06-D41D-49E2-B3D4-23C7DCDA8A05}" srcOrd="1" destOrd="0" presId="urn:microsoft.com/office/officeart/2018/2/layout/IconVerticalSolidList"/>
    <dgm:cxn modelId="{37736603-FBAC-49A3-9EEF-0E24E47BEECB}" type="presParOf" srcId="{A59A21E9-C2A7-4EFF-B9B0-326C56148EE7}" destId="{3A0E9C7C-1E50-4E11-A6A7-F7F14D9B3201}" srcOrd="2" destOrd="0" presId="urn:microsoft.com/office/officeart/2018/2/layout/IconVerticalSolidList"/>
    <dgm:cxn modelId="{72488547-DFE9-4FFC-9EED-654C32113C57}" type="presParOf" srcId="{A59A21E9-C2A7-4EFF-B9B0-326C56148EE7}" destId="{164513D1-9EC5-43D8-99CF-E80D77E12E5F}" srcOrd="3" destOrd="0" presId="urn:microsoft.com/office/officeart/2018/2/layout/IconVerticalSolidList"/>
    <dgm:cxn modelId="{BD2388AC-F64C-446C-9D26-582B4A93A27F}" type="presParOf" srcId="{C739BBED-F96D-46F1-B0F5-28EB758CA4C9}" destId="{DA0175E9-CC0C-4F77-9E6E-19658C8B3CAA}" srcOrd="3" destOrd="0" presId="urn:microsoft.com/office/officeart/2018/2/layout/IconVerticalSolidList"/>
    <dgm:cxn modelId="{B66DAD21-7E60-46C2-98BB-DD9A9E9E67EA}" type="presParOf" srcId="{C739BBED-F96D-46F1-B0F5-28EB758CA4C9}" destId="{2E2EC47E-6B1C-4532-B1A5-C5A7D15F9704}" srcOrd="4" destOrd="0" presId="urn:microsoft.com/office/officeart/2018/2/layout/IconVerticalSolidList"/>
    <dgm:cxn modelId="{5E66CBF2-A1FB-403A-A966-A6E72D56C3A2}" type="presParOf" srcId="{2E2EC47E-6B1C-4532-B1A5-C5A7D15F9704}" destId="{582FCD22-6D78-47D2-A471-1875AD66C7A5}" srcOrd="0" destOrd="0" presId="urn:microsoft.com/office/officeart/2018/2/layout/IconVerticalSolidList"/>
    <dgm:cxn modelId="{9BC3286C-BF91-4713-93A2-E03788538EDF}" type="presParOf" srcId="{2E2EC47E-6B1C-4532-B1A5-C5A7D15F9704}" destId="{AC808A59-5AA2-42AA-A478-CAE2525D364A}" srcOrd="1" destOrd="0" presId="urn:microsoft.com/office/officeart/2018/2/layout/IconVerticalSolidList"/>
    <dgm:cxn modelId="{F66AA21C-0E16-48BC-8F07-F5D0E07897C4}" type="presParOf" srcId="{2E2EC47E-6B1C-4532-B1A5-C5A7D15F9704}" destId="{A3CD4806-AFF6-4FB8-9748-773483D03694}" srcOrd="2" destOrd="0" presId="urn:microsoft.com/office/officeart/2018/2/layout/IconVerticalSolidList"/>
    <dgm:cxn modelId="{B7E3700B-4F44-49A5-AEE0-4C6B3217D327}" type="presParOf" srcId="{2E2EC47E-6B1C-4532-B1A5-C5A7D15F9704}" destId="{E1DE90C6-7747-437D-A104-A68AA4B7C8D6}"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3662B6E-DFCD-44DA-8DD4-F4DD25703842}" type="doc">
      <dgm:prSet loTypeId="urn:microsoft.com/office/officeart/2018/5/layout/IconCircle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FD2A38B4-B3A8-4FCB-AA0A-708E9706D7C1}">
      <dgm:prSet/>
      <dgm:spPr/>
      <dgm:t>
        <a:bodyPr/>
        <a:lstStyle/>
        <a:p>
          <a:pPr>
            <a:defRPr cap="all"/>
          </a:pPr>
          <a:r>
            <a:rPr lang="en-GB"/>
            <a:t>What do you think is meant by diminishing marginal returns?</a:t>
          </a:r>
          <a:endParaRPr lang="en-US"/>
        </a:p>
      </dgm:t>
    </dgm:pt>
    <dgm:pt modelId="{9FE8E32F-209A-42D2-AF78-CD0E025A27F6}" type="parTrans" cxnId="{897CCFEB-8295-4844-A01F-D210632656A5}">
      <dgm:prSet/>
      <dgm:spPr/>
      <dgm:t>
        <a:bodyPr/>
        <a:lstStyle/>
        <a:p>
          <a:endParaRPr lang="en-US"/>
        </a:p>
      </dgm:t>
    </dgm:pt>
    <dgm:pt modelId="{7C3DDBDD-1D45-4DA9-B1FD-658FFF64CCB9}" type="sibTrans" cxnId="{897CCFEB-8295-4844-A01F-D210632656A5}">
      <dgm:prSet/>
      <dgm:spPr/>
      <dgm:t>
        <a:bodyPr/>
        <a:lstStyle/>
        <a:p>
          <a:endParaRPr lang="en-US"/>
        </a:p>
      </dgm:t>
    </dgm:pt>
    <dgm:pt modelId="{93B81FD2-080B-4E44-A700-2FD87A55E1DB}">
      <dgm:prSet/>
      <dgm:spPr/>
      <dgm:t>
        <a:bodyPr/>
        <a:lstStyle/>
        <a:p>
          <a:pPr>
            <a:defRPr cap="all"/>
          </a:pPr>
          <a:r>
            <a:rPr lang="en-GB"/>
            <a:t>What different costs does a business incur?</a:t>
          </a:r>
          <a:endParaRPr lang="en-US"/>
        </a:p>
      </dgm:t>
    </dgm:pt>
    <dgm:pt modelId="{E27E495A-9AB9-4ACA-8CE0-207532D732B5}" type="parTrans" cxnId="{7D0A9EA6-64C8-42C4-9275-BFF2E0C03BD4}">
      <dgm:prSet/>
      <dgm:spPr/>
      <dgm:t>
        <a:bodyPr/>
        <a:lstStyle/>
        <a:p>
          <a:endParaRPr lang="en-US"/>
        </a:p>
      </dgm:t>
    </dgm:pt>
    <dgm:pt modelId="{45FE3E7F-5F2F-45AE-A3FB-D3DCD58EBF39}" type="sibTrans" cxnId="{7D0A9EA6-64C8-42C4-9275-BFF2E0C03BD4}">
      <dgm:prSet/>
      <dgm:spPr/>
      <dgm:t>
        <a:bodyPr/>
        <a:lstStyle/>
        <a:p>
          <a:endParaRPr lang="en-US"/>
        </a:p>
      </dgm:t>
    </dgm:pt>
    <dgm:pt modelId="{AB194B57-B43E-4533-88B2-92B12E11E7C2}" type="pres">
      <dgm:prSet presAssocID="{C3662B6E-DFCD-44DA-8DD4-F4DD25703842}" presName="root" presStyleCnt="0">
        <dgm:presLayoutVars>
          <dgm:dir/>
          <dgm:resizeHandles val="exact"/>
        </dgm:presLayoutVars>
      </dgm:prSet>
      <dgm:spPr/>
    </dgm:pt>
    <dgm:pt modelId="{C649B7C2-ADEB-4CD5-80F0-AB6D47DAECC3}" type="pres">
      <dgm:prSet presAssocID="{FD2A38B4-B3A8-4FCB-AA0A-708E9706D7C1}" presName="compNode" presStyleCnt="0"/>
      <dgm:spPr/>
    </dgm:pt>
    <dgm:pt modelId="{80C593B1-CD1A-4217-8E21-B8F479FF2801}" type="pres">
      <dgm:prSet presAssocID="{FD2A38B4-B3A8-4FCB-AA0A-708E9706D7C1}" presName="iconBgRect" presStyleLbl="bgShp" presStyleIdx="0" presStyleCnt="2"/>
      <dgm:spPr/>
    </dgm:pt>
    <dgm:pt modelId="{CBBD1963-A19B-454F-9DC5-0BE00DA9A900}" type="pres">
      <dgm:prSet presAssocID="{FD2A38B4-B3A8-4FCB-AA0A-708E9706D7C1}"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Head with Gears"/>
        </a:ext>
      </dgm:extLst>
    </dgm:pt>
    <dgm:pt modelId="{5999FAF6-5B94-4DB7-88F4-596CD48B9240}" type="pres">
      <dgm:prSet presAssocID="{FD2A38B4-B3A8-4FCB-AA0A-708E9706D7C1}" presName="spaceRect" presStyleCnt="0"/>
      <dgm:spPr/>
    </dgm:pt>
    <dgm:pt modelId="{EF0C5C45-62F4-4494-BED8-A1A3DD7C888A}" type="pres">
      <dgm:prSet presAssocID="{FD2A38B4-B3A8-4FCB-AA0A-708E9706D7C1}" presName="textRect" presStyleLbl="revTx" presStyleIdx="0" presStyleCnt="2">
        <dgm:presLayoutVars>
          <dgm:chMax val="1"/>
          <dgm:chPref val="1"/>
        </dgm:presLayoutVars>
      </dgm:prSet>
      <dgm:spPr/>
    </dgm:pt>
    <dgm:pt modelId="{EF678FD1-B5A1-4FF5-BE90-1916FB1BFB5A}" type="pres">
      <dgm:prSet presAssocID="{7C3DDBDD-1D45-4DA9-B1FD-658FFF64CCB9}" presName="sibTrans" presStyleCnt="0"/>
      <dgm:spPr/>
    </dgm:pt>
    <dgm:pt modelId="{871499F0-64CD-4087-84A0-BCCF459BA6F1}" type="pres">
      <dgm:prSet presAssocID="{93B81FD2-080B-4E44-A700-2FD87A55E1DB}" presName="compNode" presStyleCnt="0"/>
      <dgm:spPr/>
    </dgm:pt>
    <dgm:pt modelId="{1B3A82B6-940F-4E4F-982C-4740E1BF2069}" type="pres">
      <dgm:prSet presAssocID="{93B81FD2-080B-4E44-A700-2FD87A55E1DB}" presName="iconBgRect" presStyleLbl="bgShp" presStyleIdx="1" presStyleCnt="2"/>
      <dgm:spPr/>
    </dgm:pt>
    <dgm:pt modelId="{EFF6AB94-8A21-4D0E-BB41-8D19F5F85FD8}" type="pres">
      <dgm:prSet presAssocID="{93B81FD2-080B-4E44-A700-2FD87A55E1DB}"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Money"/>
        </a:ext>
      </dgm:extLst>
    </dgm:pt>
    <dgm:pt modelId="{4C0F9B96-674A-4B00-9770-6AB5EDB0B973}" type="pres">
      <dgm:prSet presAssocID="{93B81FD2-080B-4E44-A700-2FD87A55E1DB}" presName="spaceRect" presStyleCnt="0"/>
      <dgm:spPr/>
    </dgm:pt>
    <dgm:pt modelId="{0B504F0D-96FD-4F27-8D5B-CDCF6900EC90}" type="pres">
      <dgm:prSet presAssocID="{93B81FD2-080B-4E44-A700-2FD87A55E1DB}" presName="textRect" presStyleLbl="revTx" presStyleIdx="1" presStyleCnt="2">
        <dgm:presLayoutVars>
          <dgm:chMax val="1"/>
          <dgm:chPref val="1"/>
        </dgm:presLayoutVars>
      </dgm:prSet>
      <dgm:spPr/>
    </dgm:pt>
  </dgm:ptLst>
  <dgm:cxnLst>
    <dgm:cxn modelId="{5A9C7610-98A7-4804-9CFF-0666E33175C4}" type="presOf" srcId="{FD2A38B4-B3A8-4FCB-AA0A-708E9706D7C1}" destId="{EF0C5C45-62F4-4494-BED8-A1A3DD7C888A}" srcOrd="0" destOrd="0" presId="urn:microsoft.com/office/officeart/2018/5/layout/IconCircleLabelList"/>
    <dgm:cxn modelId="{BBE33F27-E0D6-4DF7-B729-677A4C7A3AAE}" type="presOf" srcId="{93B81FD2-080B-4E44-A700-2FD87A55E1DB}" destId="{0B504F0D-96FD-4F27-8D5B-CDCF6900EC90}" srcOrd="0" destOrd="0" presId="urn:microsoft.com/office/officeart/2018/5/layout/IconCircleLabelList"/>
    <dgm:cxn modelId="{7D0A9EA6-64C8-42C4-9275-BFF2E0C03BD4}" srcId="{C3662B6E-DFCD-44DA-8DD4-F4DD25703842}" destId="{93B81FD2-080B-4E44-A700-2FD87A55E1DB}" srcOrd="1" destOrd="0" parTransId="{E27E495A-9AB9-4ACA-8CE0-207532D732B5}" sibTransId="{45FE3E7F-5F2F-45AE-A3FB-D3DCD58EBF39}"/>
    <dgm:cxn modelId="{21B73CE8-25F3-4183-A1F6-D39AEB2ADC7B}" type="presOf" srcId="{C3662B6E-DFCD-44DA-8DD4-F4DD25703842}" destId="{AB194B57-B43E-4533-88B2-92B12E11E7C2}" srcOrd="0" destOrd="0" presId="urn:microsoft.com/office/officeart/2018/5/layout/IconCircleLabelList"/>
    <dgm:cxn modelId="{897CCFEB-8295-4844-A01F-D210632656A5}" srcId="{C3662B6E-DFCD-44DA-8DD4-F4DD25703842}" destId="{FD2A38B4-B3A8-4FCB-AA0A-708E9706D7C1}" srcOrd="0" destOrd="0" parTransId="{9FE8E32F-209A-42D2-AF78-CD0E025A27F6}" sibTransId="{7C3DDBDD-1D45-4DA9-B1FD-658FFF64CCB9}"/>
    <dgm:cxn modelId="{BD657100-15EA-4691-92F3-B4C251A2BE39}" type="presParOf" srcId="{AB194B57-B43E-4533-88B2-92B12E11E7C2}" destId="{C649B7C2-ADEB-4CD5-80F0-AB6D47DAECC3}" srcOrd="0" destOrd="0" presId="urn:microsoft.com/office/officeart/2018/5/layout/IconCircleLabelList"/>
    <dgm:cxn modelId="{FF52EE66-AC23-4363-ADD8-9DCCA9D92AD3}" type="presParOf" srcId="{C649B7C2-ADEB-4CD5-80F0-AB6D47DAECC3}" destId="{80C593B1-CD1A-4217-8E21-B8F479FF2801}" srcOrd="0" destOrd="0" presId="urn:microsoft.com/office/officeart/2018/5/layout/IconCircleLabelList"/>
    <dgm:cxn modelId="{E72E9F5D-B950-4F6A-A62F-1BF55C6F08BB}" type="presParOf" srcId="{C649B7C2-ADEB-4CD5-80F0-AB6D47DAECC3}" destId="{CBBD1963-A19B-454F-9DC5-0BE00DA9A900}" srcOrd="1" destOrd="0" presId="urn:microsoft.com/office/officeart/2018/5/layout/IconCircleLabelList"/>
    <dgm:cxn modelId="{5E41599D-89E1-459F-B8FF-A822F56CC7FE}" type="presParOf" srcId="{C649B7C2-ADEB-4CD5-80F0-AB6D47DAECC3}" destId="{5999FAF6-5B94-4DB7-88F4-596CD48B9240}" srcOrd="2" destOrd="0" presId="urn:microsoft.com/office/officeart/2018/5/layout/IconCircleLabelList"/>
    <dgm:cxn modelId="{2439AEC3-BCF9-483B-9518-A79D5030A0BB}" type="presParOf" srcId="{C649B7C2-ADEB-4CD5-80F0-AB6D47DAECC3}" destId="{EF0C5C45-62F4-4494-BED8-A1A3DD7C888A}" srcOrd="3" destOrd="0" presId="urn:microsoft.com/office/officeart/2018/5/layout/IconCircleLabelList"/>
    <dgm:cxn modelId="{4CB9B7F8-86E9-4FCC-BEB9-24C5E1013B1E}" type="presParOf" srcId="{AB194B57-B43E-4533-88B2-92B12E11E7C2}" destId="{EF678FD1-B5A1-4FF5-BE90-1916FB1BFB5A}" srcOrd="1" destOrd="0" presId="urn:microsoft.com/office/officeart/2018/5/layout/IconCircleLabelList"/>
    <dgm:cxn modelId="{33C02D03-5F2C-4771-8EEC-7485E4C11C92}" type="presParOf" srcId="{AB194B57-B43E-4533-88B2-92B12E11E7C2}" destId="{871499F0-64CD-4087-84A0-BCCF459BA6F1}" srcOrd="2" destOrd="0" presId="urn:microsoft.com/office/officeart/2018/5/layout/IconCircleLabelList"/>
    <dgm:cxn modelId="{B91A13DA-70E0-46CB-A55E-A9E18D6CEEC2}" type="presParOf" srcId="{871499F0-64CD-4087-84A0-BCCF459BA6F1}" destId="{1B3A82B6-940F-4E4F-982C-4740E1BF2069}" srcOrd="0" destOrd="0" presId="urn:microsoft.com/office/officeart/2018/5/layout/IconCircleLabelList"/>
    <dgm:cxn modelId="{A5F04008-8D22-4793-9EB3-10CD3683F1B8}" type="presParOf" srcId="{871499F0-64CD-4087-84A0-BCCF459BA6F1}" destId="{EFF6AB94-8A21-4D0E-BB41-8D19F5F85FD8}" srcOrd="1" destOrd="0" presId="urn:microsoft.com/office/officeart/2018/5/layout/IconCircleLabelList"/>
    <dgm:cxn modelId="{08373B53-F33E-472A-B4AB-61178E02CFD7}" type="presParOf" srcId="{871499F0-64CD-4087-84A0-BCCF459BA6F1}" destId="{4C0F9B96-674A-4B00-9770-6AB5EDB0B973}" srcOrd="2" destOrd="0" presId="urn:microsoft.com/office/officeart/2018/5/layout/IconCircleLabelList"/>
    <dgm:cxn modelId="{5CF11C13-CBF4-43F6-A2A4-7E67B80594C8}" type="presParOf" srcId="{871499F0-64CD-4087-84A0-BCCF459BA6F1}" destId="{0B504F0D-96FD-4F27-8D5B-CDCF6900EC90}" srcOrd="3" destOrd="0" presId="urn:microsoft.com/office/officeart/2018/5/layout/IconCircle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44B0AE7-21C8-429C-BF9A-AA03F7AACAE2}" type="doc">
      <dgm:prSet loTypeId="urn:microsoft.com/office/officeart/2008/layout/LinedList" loCatId="list" qsTypeId="urn:microsoft.com/office/officeart/2005/8/quickstyle/simple1" qsCatId="simple" csTypeId="urn:microsoft.com/office/officeart/2005/8/colors/accent3_2" csCatId="accent3"/>
      <dgm:spPr/>
      <dgm:t>
        <a:bodyPr/>
        <a:lstStyle/>
        <a:p>
          <a:endParaRPr lang="en-US"/>
        </a:p>
      </dgm:t>
    </dgm:pt>
    <dgm:pt modelId="{7C6EFD10-E451-4E93-A302-7DD0738A1577}">
      <dgm:prSet/>
      <dgm:spPr/>
      <dgm:t>
        <a:bodyPr/>
        <a:lstStyle/>
        <a:p>
          <a:r>
            <a:rPr lang="en-GB" dirty="0"/>
            <a:t>Supernormal profit is any profit above normal profit</a:t>
          </a:r>
          <a:endParaRPr lang="en-US" dirty="0"/>
        </a:p>
      </dgm:t>
    </dgm:pt>
    <dgm:pt modelId="{994ABEF7-301E-49A9-9196-6F1CDA4322DA}" type="parTrans" cxnId="{6CA3B5D1-6F1B-4DA1-9679-95DD97D53BCE}">
      <dgm:prSet/>
      <dgm:spPr/>
      <dgm:t>
        <a:bodyPr/>
        <a:lstStyle/>
        <a:p>
          <a:endParaRPr lang="en-US"/>
        </a:p>
      </dgm:t>
    </dgm:pt>
    <dgm:pt modelId="{AEB8F39C-B9BE-4133-BC67-EA87BAE33D43}" type="sibTrans" cxnId="{6CA3B5D1-6F1B-4DA1-9679-95DD97D53BCE}">
      <dgm:prSet/>
      <dgm:spPr/>
      <dgm:t>
        <a:bodyPr/>
        <a:lstStyle/>
        <a:p>
          <a:endParaRPr lang="en-US"/>
        </a:p>
      </dgm:t>
    </dgm:pt>
    <dgm:pt modelId="{179A34B0-53E7-4287-BF29-1A022C5E40C5}">
      <dgm:prSet/>
      <dgm:spPr/>
      <dgm:t>
        <a:bodyPr/>
        <a:lstStyle/>
        <a:p>
          <a:r>
            <a:rPr lang="en-GB" dirty="0"/>
            <a:t>If firms in an industry are seen to making supernormal profit other firms will look to join the industry</a:t>
          </a:r>
          <a:endParaRPr lang="en-US" dirty="0"/>
        </a:p>
      </dgm:t>
    </dgm:pt>
    <dgm:pt modelId="{D6807927-F445-4FE4-9879-43B890CD8269}" type="parTrans" cxnId="{32875965-EE57-4656-AF7D-1184C74948D7}">
      <dgm:prSet/>
      <dgm:spPr/>
      <dgm:t>
        <a:bodyPr/>
        <a:lstStyle/>
        <a:p>
          <a:endParaRPr lang="en-US"/>
        </a:p>
      </dgm:t>
    </dgm:pt>
    <dgm:pt modelId="{793FAEA1-9EEE-47D9-8606-C2E0E096C673}" type="sibTrans" cxnId="{32875965-EE57-4656-AF7D-1184C74948D7}">
      <dgm:prSet/>
      <dgm:spPr/>
      <dgm:t>
        <a:bodyPr/>
        <a:lstStyle/>
        <a:p>
          <a:endParaRPr lang="en-US"/>
        </a:p>
      </dgm:t>
    </dgm:pt>
    <dgm:pt modelId="{D92E7881-9316-4B32-9B90-ED7BBD0505A1}">
      <dgm:prSet/>
      <dgm:spPr/>
      <dgm:t>
        <a:bodyPr/>
        <a:lstStyle/>
        <a:p>
          <a:r>
            <a:rPr lang="en-GB" dirty="0"/>
            <a:t>This will compete the supernormal profit away</a:t>
          </a:r>
          <a:endParaRPr lang="en-US" dirty="0"/>
        </a:p>
      </dgm:t>
    </dgm:pt>
    <dgm:pt modelId="{97275388-3263-4759-AC25-EF4E1389DE8C}" type="parTrans" cxnId="{F7CAE029-C5EC-48FD-80A7-5ACC236C8BF1}">
      <dgm:prSet/>
      <dgm:spPr/>
      <dgm:t>
        <a:bodyPr/>
        <a:lstStyle/>
        <a:p>
          <a:endParaRPr lang="en-US"/>
        </a:p>
      </dgm:t>
    </dgm:pt>
    <dgm:pt modelId="{6A2940E4-7574-42E0-ABEE-2F732FDC06B8}" type="sibTrans" cxnId="{F7CAE029-C5EC-48FD-80A7-5ACC236C8BF1}">
      <dgm:prSet/>
      <dgm:spPr/>
      <dgm:t>
        <a:bodyPr/>
        <a:lstStyle/>
        <a:p>
          <a:endParaRPr lang="en-US"/>
        </a:p>
      </dgm:t>
    </dgm:pt>
    <dgm:pt modelId="{EFF9885F-6FD4-44B6-8AB2-8D9B9C1F19E2}">
      <dgm:prSet/>
      <dgm:spPr/>
      <dgm:t>
        <a:bodyPr/>
        <a:lstStyle/>
        <a:p>
          <a:r>
            <a:rPr lang="en-GB" dirty="0"/>
            <a:t>The degree of competition in a market will influence the level of supernormal profit</a:t>
          </a:r>
          <a:endParaRPr lang="en-US" dirty="0"/>
        </a:p>
      </dgm:t>
    </dgm:pt>
    <dgm:pt modelId="{61D5B19A-031C-4580-AED3-26BB35E6B41C}" type="parTrans" cxnId="{2DD4A3E7-67AA-4A76-8C3D-C85132B2DC1B}">
      <dgm:prSet/>
      <dgm:spPr/>
      <dgm:t>
        <a:bodyPr/>
        <a:lstStyle/>
        <a:p>
          <a:endParaRPr lang="en-US"/>
        </a:p>
      </dgm:t>
    </dgm:pt>
    <dgm:pt modelId="{0DB89A5E-4247-4421-9160-BB0E699A952B}" type="sibTrans" cxnId="{2DD4A3E7-67AA-4A76-8C3D-C85132B2DC1B}">
      <dgm:prSet/>
      <dgm:spPr/>
      <dgm:t>
        <a:bodyPr/>
        <a:lstStyle/>
        <a:p>
          <a:endParaRPr lang="en-US"/>
        </a:p>
      </dgm:t>
    </dgm:pt>
    <dgm:pt modelId="{A690C2D1-88B0-4A24-A67A-5EA94E28A278}">
      <dgm:prSet/>
      <dgm:spPr/>
      <dgm:t>
        <a:bodyPr/>
        <a:lstStyle/>
        <a:p>
          <a:r>
            <a:rPr lang="en-GB" dirty="0"/>
            <a:t>Monopolies and oligopolies have the power to restrict new competition, hence making supernormal profit in the long run</a:t>
          </a:r>
          <a:endParaRPr lang="en-US" dirty="0"/>
        </a:p>
      </dgm:t>
    </dgm:pt>
    <dgm:pt modelId="{66A82631-9044-410F-92F2-7AF0DDE9BE59}" type="parTrans" cxnId="{B4BBD1EC-36B5-47FF-8225-50BB4B62842A}">
      <dgm:prSet/>
      <dgm:spPr/>
      <dgm:t>
        <a:bodyPr/>
        <a:lstStyle/>
        <a:p>
          <a:endParaRPr lang="en-US"/>
        </a:p>
      </dgm:t>
    </dgm:pt>
    <dgm:pt modelId="{517715DE-38A7-4B51-8B9E-9F264B5997F3}" type="sibTrans" cxnId="{B4BBD1EC-36B5-47FF-8225-50BB4B62842A}">
      <dgm:prSet/>
      <dgm:spPr/>
      <dgm:t>
        <a:bodyPr/>
        <a:lstStyle/>
        <a:p>
          <a:endParaRPr lang="en-US"/>
        </a:p>
      </dgm:t>
    </dgm:pt>
    <dgm:pt modelId="{5D12A8C3-BB27-44D1-86EC-8B7BCD3140B2}" type="pres">
      <dgm:prSet presAssocID="{D44B0AE7-21C8-429C-BF9A-AA03F7AACAE2}" presName="vert0" presStyleCnt="0">
        <dgm:presLayoutVars>
          <dgm:dir/>
          <dgm:animOne val="branch"/>
          <dgm:animLvl val="lvl"/>
        </dgm:presLayoutVars>
      </dgm:prSet>
      <dgm:spPr/>
    </dgm:pt>
    <dgm:pt modelId="{33C0DEE2-4D81-46B2-982C-5ABB98BA6E27}" type="pres">
      <dgm:prSet presAssocID="{7C6EFD10-E451-4E93-A302-7DD0738A1577}" presName="thickLine" presStyleLbl="alignNode1" presStyleIdx="0" presStyleCnt="5"/>
      <dgm:spPr/>
    </dgm:pt>
    <dgm:pt modelId="{8E4F1441-651B-4CEC-A33D-EBBFFB206AAB}" type="pres">
      <dgm:prSet presAssocID="{7C6EFD10-E451-4E93-A302-7DD0738A1577}" presName="horz1" presStyleCnt="0"/>
      <dgm:spPr/>
    </dgm:pt>
    <dgm:pt modelId="{98E60615-9050-473E-A8B1-1D25A4EC9D3D}" type="pres">
      <dgm:prSet presAssocID="{7C6EFD10-E451-4E93-A302-7DD0738A1577}" presName="tx1" presStyleLbl="revTx" presStyleIdx="0" presStyleCnt="5"/>
      <dgm:spPr/>
    </dgm:pt>
    <dgm:pt modelId="{9BF14E02-D4E0-438E-B20F-E13176F6EDFF}" type="pres">
      <dgm:prSet presAssocID="{7C6EFD10-E451-4E93-A302-7DD0738A1577}" presName="vert1" presStyleCnt="0"/>
      <dgm:spPr/>
    </dgm:pt>
    <dgm:pt modelId="{2B83D6BB-AB9A-4556-9CC4-8902FFB3501F}" type="pres">
      <dgm:prSet presAssocID="{179A34B0-53E7-4287-BF29-1A022C5E40C5}" presName="thickLine" presStyleLbl="alignNode1" presStyleIdx="1" presStyleCnt="5"/>
      <dgm:spPr/>
    </dgm:pt>
    <dgm:pt modelId="{AB922775-186D-42B7-B923-0C134355F532}" type="pres">
      <dgm:prSet presAssocID="{179A34B0-53E7-4287-BF29-1A022C5E40C5}" presName="horz1" presStyleCnt="0"/>
      <dgm:spPr/>
    </dgm:pt>
    <dgm:pt modelId="{43BE6816-6D82-4269-939B-4245FB85685F}" type="pres">
      <dgm:prSet presAssocID="{179A34B0-53E7-4287-BF29-1A022C5E40C5}" presName="tx1" presStyleLbl="revTx" presStyleIdx="1" presStyleCnt="5"/>
      <dgm:spPr/>
    </dgm:pt>
    <dgm:pt modelId="{A5981763-B08E-4B35-9244-A65367EF9C6F}" type="pres">
      <dgm:prSet presAssocID="{179A34B0-53E7-4287-BF29-1A022C5E40C5}" presName="vert1" presStyleCnt="0"/>
      <dgm:spPr/>
    </dgm:pt>
    <dgm:pt modelId="{4CF06B28-14C9-4310-86FA-348A4093124E}" type="pres">
      <dgm:prSet presAssocID="{D92E7881-9316-4B32-9B90-ED7BBD0505A1}" presName="thickLine" presStyleLbl="alignNode1" presStyleIdx="2" presStyleCnt="5"/>
      <dgm:spPr/>
    </dgm:pt>
    <dgm:pt modelId="{DBFB7876-8603-4AB1-B179-ED6C475DCFB8}" type="pres">
      <dgm:prSet presAssocID="{D92E7881-9316-4B32-9B90-ED7BBD0505A1}" presName="horz1" presStyleCnt="0"/>
      <dgm:spPr/>
    </dgm:pt>
    <dgm:pt modelId="{893D9AE5-74EB-4CFB-8606-FC12FAEC630E}" type="pres">
      <dgm:prSet presAssocID="{D92E7881-9316-4B32-9B90-ED7BBD0505A1}" presName="tx1" presStyleLbl="revTx" presStyleIdx="2" presStyleCnt="5"/>
      <dgm:spPr/>
    </dgm:pt>
    <dgm:pt modelId="{62D8C9FC-36F5-4C5F-8978-43DACC8C8CA2}" type="pres">
      <dgm:prSet presAssocID="{D92E7881-9316-4B32-9B90-ED7BBD0505A1}" presName="vert1" presStyleCnt="0"/>
      <dgm:spPr/>
    </dgm:pt>
    <dgm:pt modelId="{30D94699-DFDC-48AD-85D8-51790C346D4B}" type="pres">
      <dgm:prSet presAssocID="{EFF9885F-6FD4-44B6-8AB2-8D9B9C1F19E2}" presName="thickLine" presStyleLbl="alignNode1" presStyleIdx="3" presStyleCnt="5"/>
      <dgm:spPr/>
    </dgm:pt>
    <dgm:pt modelId="{87A94F9A-6AAB-44A9-9837-B4394C47A449}" type="pres">
      <dgm:prSet presAssocID="{EFF9885F-6FD4-44B6-8AB2-8D9B9C1F19E2}" presName="horz1" presStyleCnt="0"/>
      <dgm:spPr/>
    </dgm:pt>
    <dgm:pt modelId="{398A387B-CD12-4560-BF9B-99D8A199BD1E}" type="pres">
      <dgm:prSet presAssocID="{EFF9885F-6FD4-44B6-8AB2-8D9B9C1F19E2}" presName="tx1" presStyleLbl="revTx" presStyleIdx="3" presStyleCnt="5"/>
      <dgm:spPr/>
    </dgm:pt>
    <dgm:pt modelId="{AF87BC0B-E8B1-4923-BB45-B2C83137A4DD}" type="pres">
      <dgm:prSet presAssocID="{EFF9885F-6FD4-44B6-8AB2-8D9B9C1F19E2}" presName="vert1" presStyleCnt="0"/>
      <dgm:spPr/>
    </dgm:pt>
    <dgm:pt modelId="{B553DCBB-8A38-46E6-84FA-92B3224C6255}" type="pres">
      <dgm:prSet presAssocID="{A690C2D1-88B0-4A24-A67A-5EA94E28A278}" presName="thickLine" presStyleLbl="alignNode1" presStyleIdx="4" presStyleCnt="5"/>
      <dgm:spPr/>
    </dgm:pt>
    <dgm:pt modelId="{165EA0EC-F08F-4366-BCEF-897821878FD6}" type="pres">
      <dgm:prSet presAssocID="{A690C2D1-88B0-4A24-A67A-5EA94E28A278}" presName="horz1" presStyleCnt="0"/>
      <dgm:spPr/>
    </dgm:pt>
    <dgm:pt modelId="{13ABADFD-5D3A-48B1-BCBF-0E2F6DAA8D61}" type="pres">
      <dgm:prSet presAssocID="{A690C2D1-88B0-4A24-A67A-5EA94E28A278}" presName="tx1" presStyleLbl="revTx" presStyleIdx="4" presStyleCnt="5"/>
      <dgm:spPr/>
    </dgm:pt>
    <dgm:pt modelId="{ED64A075-3182-4B16-A28D-C8FEFF51E72E}" type="pres">
      <dgm:prSet presAssocID="{A690C2D1-88B0-4A24-A67A-5EA94E28A278}" presName="vert1" presStyleCnt="0"/>
      <dgm:spPr/>
    </dgm:pt>
  </dgm:ptLst>
  <dgm:cxnLst>
    <dgm:cxn modelId="{C99CB919-2C8C-425E-89B3-7A698D10DD02}" type="presOf" srcId="{D44B0AE7-21C8-429C-BF9A-AA03F7AACAE2}" destId="{5D12A8C3-BB27-44D1-86EC-8B7BCD3140B2}" srcOrd="0" destOrd="0" presId="urn:microsoft.com/office/officeart/2008/layout/LinedList"/>
    <dgm:cxn modelId="{F7CAE029-C5EC-48FD-80A7-5ACC236C8BF1}" srcId="{D44B0AE7-21C8-429C-BF9A-AA03F7AACAE2}" destId="{D92E7881-9316-4B32-9B90-ED7BBD0505A1}" srcOrd="2" destOrd="0" parTransId="{97275388-3263-4759-AC25-EF4E1389DE8C}" sibTransId="{6A2940E4-7574-42E0-ABEE-2F732FDC06B8}"/>
    <dgm:cxn modelId="{8AF85C2F-9FAA-4CB2-AC41-2707F3B83A8A}" type="presOf" srcId="{179A34B0-53E7-4287-BF29-1A022C5E40C5}" destId="{43BE6816-6D82-4269-939B-4245FB85685F}" srcOrd="0" destOrd="0" presId="urn:microsoft.com/office/officeart/2008/layout/LinedList"/>
    <dgm:cxn modelId="{B2C68F35-4F4E-4BEB-AF39-DF1C26588934}" type="presOf" srcId="{A690C2D1-88B0-4A24-A67A-5EA94E28A278}" destId="{13ABADFD-5D3A-48B1-BCBF-0E2F6DAA8D61}" srcOrd="0" destOrd="0" presId="urn:microsoft.com/office/officeart/2008/layout/LinedList"/>
    <dgm:cxn modelId="{AA2BB75B-54EB-4532-93AB-AF701918AE84}" type="presOf" srcId="{D92E7881-9316-4B32-9B90-ED7BBD0505A1}" destId="{893D9AE5-74EB-4CFB-8606-FC12FAEC630E}" srcOrd="0" destOrd="0" presId="urn:microsoft.com/office/officeart/2008/layout/LinedList"/>
    <dgm:cxn modelId="{32875965-EE57-4656-AF7D-1184C74948D7}" srcId="{D44B0AE7-21C8-429C-BF9A-AA03F7AACAE2}" destId="{179A34B0-53E7-4287-BF29-1A022C5E40C5}" srcOrd="1" destOrd="0" parTransId="{D6807927-F445-4FE4-9879-43B890CD8269}" sibTransId="{793FAEA1-9EEE-47D9-8606-C2E0E096C673}"/>
    <dgm:cxn modelId="{6F2EBF73-F4C4-4F44-83F8-AEE171C14056}" type="presOf" srcId="{EFF9885F-6FD4-44B6-8AB2-8D9B9C1F19E2}" destId="{398A387B-CD12-4560-BF9B-99D8A199BD1E}" srcOrd="0" destOrd="0" presId="urn:microsoft.com/office/officeart/2008/layout/LinedList"/>
    <dgm:cxn modelId="{6CA3B5D1-6F1B-4DA1-9679-95DD97D53BCE}" srcId="{D44B0AE7-21C8-429C-BF9A-AA03F7AACAE2}" destId="{7C6EFD10-E451-4E93-A302-7DD0738A1577}" srcOrd="0" destOrd="0" parTransId="{994ABEF7-301E-49A9-9196-6F1CDA4322DA}" sibTransId="{AEB8F39C-B9BE-4133-BC67-EA87BAE33D43}"/>
    <dgm:cxn modelId="{2DD4A3E7-67AA-4A76-8C3D-C85132B2DC1B}" srcId="{D44B0AE7-21C8-429C-BF9A-AA03F7AACAE2}" destId="{EFF9885F-6FD4-44B6-8AB2-8D9B9C1F19E2}" srcOrd="3" destOrd="0" parTransId="{61D5B19A-031C-4580-AED3-26BB35E6B41C}" sibTransId="{0DB89A5E-4247-4421-9160-BB0E699A952B}"/>
    <dgm:cxn modelId="{B4BBD1EC-36B5-47FF-8225-50BB4B62842A}" srcId="{D44B0AE7-21C8-429C-BF9A-AA03F7AACAE2}" destId="{A690C2D1-88B0-4A24-A67A-5EA94E28A278}" srcOrd="4" destOrd="0" parTransId="{66A82631-9044-410F-92F2-7AF0DDE9BE59}" sibTransId="{517715DE-38A7-4B51-8B9E-9F264B5997F3}"/>
    <dgm:cxn modelId="{7A81ABF6-E705-4B5A-8C02-3CBD4EF2DAD9}" type="presOf" srcId="{7C6EFD10-E451-4E93-A302-7DD0738A1577}" destId="{98E60615-9050-473E-A8B1-1D25A4EC9D3D}" srcOrd="0" destOrd="0" presId="urn:microsoft.com/office/officeart/2008/layout/LinedList"/>
    <dgm:cxn modelId="{4A150E18-43D0-4C03-A99E-236BE32D0F00}" type="presParOf" srcId="{5D12A8C3-BB27-44D1-86EC-8B7BCD3140B2}" destId="{33C0DEE2-4D81-46B2-982C-5ABB98BA6E27}" srcOrd="0" destOrd="0" presId="urn:microsoft.com/office/officeart/2008/layout/LinedList"/>
    <dgm:cxn modelId="{CFEC3895-A29D-4EE7-BFD3-A2D7C9C20277}" type="presParOf" srcId="{5D12A8C3-BB27-44D1-86EC-8B7BCD3140B2}" destId="{8E4F1441-651B-4CEC-A33D-EBBFFB206AAB}" srcOrd="1" destOrd="0" presId="urn:microsoft.com/office/officeart/2008/layout/LinedList"/>
    <dgm:cxn modelId="{FA287C67-4801-43FE-B517-7962354E5BC9}" type="presParOf" srcId="{8E4F1441-651B-4CEC-A33D-EBBFFB206AAB}" destId="{98E60615-9050-473E-A8B1-1D25A4EC9D3D}" srcOrd="0" destOrd="0" presId="urn:microsoft.com/office/officeart/2008/layout/LinedList"/>
    <dgm:cxn modelId="{198BBCE5-9520-4673-8303-FAC4EC29717C}" type="presParOf" srcId="{8E4F1441-651B-4CEC-A33D-EBBFFB206AAB}" destId="{9BF14E02-D4E0-438E-B20F-E13176F6EDFF}" srcOrd="1" destOrd="0" presId="urn:microsoft.com/office/officeart/2008/layout/LinedList"/>
    <dgm:cxn modelId="{1F90ADC0-B2EB-467D-85F8-4577B443E6C8}" type="presParOf" srcId="{5D12A8C3-BB27-44D1-86EC-8B7BCD3140B2}" destId="{2B83D6BB-AB9A-4556-9CC4-8902FFB3501F}" srcOrd="2" destOrd="0" presId="urn:microsoft.com/office/officeart/2008/layout/LinedList"/>
    <dgm:cxn modelId="{42BFD51B-4DDE-452A-9DC5-26033ACBE3B9}" type="presParOf" srcId="{5D12A8C3-BB27-44D1-86EC-8B7BCD3140B2}" destId="{AB922775-186D-42B7-B923-0C134355F532}" srcOrd="3" destOrd="0" presId="urn:microsoft.com/office/officeart/2008/layout/LinedList"/>
    <dgm:cxn modelId="{467547B1-A57E-4359-BA22-5815754CF806}" type="presParOf" srcId="{AB922775-186D-42B7-B923-0C134355F532}" destId="{43BE6816-6D82-4269-939B-4245FB85685F}" srcOrd="0" destOrd="0" presId="urn:microsoft.com/office/officeart/2008/layout/LinedList"/>
    <dgm:cxn modelId="{3178194F-CB56-4C18-A1C2-24305B187125}" type="presParOf" srcId="{AB922775-186D-42B7-B923-0C134355F532}" destId="{A5981763-B08E-4B35-9244-A65367EF9C6F}" srcOrd="1" destOrd="0" presId="urn:microsoft.com/office/officeart/2008/layout/LinedList"/>
    <dgm:cxn modelId="{9B502A1A-1C62-4415-A7D7-0C48586863BB}" type="presParOf" srcId="{5D12A8C3-BB27-44D1-86EC-8B7BCD3140B2}" destId="{4CF06B28-14C9-4310-86FA-348A4093124E}" srcOrd="4" destOrd="0" presId="urn:microsoft.com/office/officeart/2008/layout/LinedList"/>
    <dgm:cxn modelId="{2A79DCFA-8D79-498E-B26D-FADF6FBAA3AF}" type="presParOf" srcId="{5D12A8C3-BB27-44D1-86EC-8B7BCD3140B2}" destId="{DBFB7876-8603-4AB1-B179-ED6C475DCFB8}" srcOrd="5" destOrd="0" presId="urn:microsoft.com/office/officeart/2008/layout/LinedList"/>
    <dgm:cxn modelId="{449D1F6C-3480-4590-84E0-2CE627EF7F61}" type="presParOf" srcId="{DBFB7876-8603-4AB1-B179-ED6C475DCFB8}" destId="{893D9AE5-74EB-4CFB-8606-FC12FAEC630E}" srcOrd="0" destOrd="0" presId="urn:microsoft.com/office/officeart/2008/layout/LinedList"/>
    <dgm:cxn modelId="{F9FF732F-0A42-4EFC-B585-52CC7C683E42}" type="presParOf" srcId="{DBFB7876-8603-4AB1-B179-ED6C475DCFB8}" destId="{62D8C9FC-36F5-4C5F-8978-43DACC8C8CA2}" srcOrd="1" destOrd="0" presId="urn:microsoft.com/office/officeart/2008/layout/LinedList"/>
    <dgm:cxn modelId="{F09C44B8-EA8A-4BD3-87E0-48AC7E33FB98}" type="presParOf" srcId="{5D12A8C3-BB27-44D1-86EC-8B7BCD3140B2}" destId="{30D94699-DFDC-48AD-85D8-51790C346D4B}" srcOrd="6" destOrd="0" presId="urn:microsoft.com/office/officeart/2008/layout/LinedList"/>
    <dgm:cxn modelId="{25CBAFB3-B181-4AFB-9924-922536738173}" type="presParOf" srcId="{5D12A8C3-BB27-44D1-86EC-8B7BCD3140B2}" destId="{87A94F9A-6AAB-44A9-9837-B4394C47A449}" srcOrd="7" destOrd="0" presId="urn:microsoft.com/office/officeart/2008/layout/LinedList"/>
    <dgm:cxn modelId="{022DBE7B-F151-40A8-BCDA-82AC9F46C90B}" type="presParOf" srcId="{87A94F9A-6AAB-44A9-9837-B4394C47A449}" destId="{398A387B-CD12-4560-BF9B-99D8A199BD1E}" srcOrd="0" destOrd="0" presId="urn:microsoft.com/office/officeart/2008/layout/LinedList"/>
    <dgm:cxn modelId="{AB0AB8FA-427B-4F28-AA56-DE40959B2890}" type="presParOf" srcId="{87A94F9A-6AAB-44A9-9837-B4394C47A449}" destId="{AF87BC0B-E8B1-4923-BB45-B2C83137A4DD}" srcOrd="1" destOrd="0" presId="urn:microsoft.com/office/officeart/2008/layout/LinedList"/>
    <dgm:cxn modelId="{2FA6179F-308D-476C-BAFE-BD3A9BB86D5C}" type="presParOf" srcId="{5D12A8C3-BB27-44D1-86EC-8B7BCD3140B2}" destId="{B553DCBB-8A38-46E6-84FA-92B3224C6255}" srcOrd="8" destOrd="0" presId="urn:microsoft.com/office/officeart/2008/layout/LinedList"/>
    <dgm:cxn modelId="{70C03F2D-8B11-44E3-AFB1-8AA77E4BCD38}" type="presParOf" srcId="{5D12A8C3-BB27-44D1-86EC-8B7BCD3140B2}" destId="{165EA0EC-F08F-4366-BCEF-897821878FD6}" srcOrd="9" destOrd="0" presId="urn:microsoft.com/office/officeart/2008/layout/LinedList"/>
    <dgm:cxn modelId="{C290772F-F7DB-4EFB-81BE-9F8BDFC4C6D0}" type="presParOf" srcId="{165EA0EC-F08F-4366-BCEF-897821878FD6}" destId="{13ABADFD-5D3A-48B1-BCBF-0E2F6DAA8D61}" srcOrd="0" destOrd="0" presId="urn:microsoft.com/office/officeart/2008/layout/LinedList"/>
    <dgm:cxn modelId="{F54C6F04-7F67-4F28-8C91-97C3F8B0C219}" type="presParOf" srcId="{165EA0EC-F08F-4366-BCEF-897821878FD6}" destId="{ED64A075-3182-4B16-A28D-C8FEFF51E72E}" srcOrd="1"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2C6BCB0-1182-4661-9FD2-C372F1CBC15E}"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736B2AED-A4E0-43E9-9940-E52106B1946A}">
      <dgm:prSet/>
      <dgm:spPr/>
      <dgm:t>
        <a:bodyPr/>
        <a:lstStyle/>
        <a:p>
          <a:r>
            <a:rPr lang="en-GB"/>
            <a:t>How does the AR curve = the demand curve?</a:t>
          </a:r>
          <a:endParaRPr lang="en-US"/>
        </a:p>
      </dgm:t>
    </dgm:pt>
    <dgm:pt modelId="{0B67F1D8-A4D3-492F-A73A-AF70F390F953}" type="parTrans" cxnId="{5CAFBC7B-BF66-49DE-B090-312CD87E8614}">
      <dgm:prSet/>
      <dgm:spPr/>
      <dgm:t>
        <a:bodyPr/>
        <a:lstStyle/>
        <a:p>
          <a:endParaRPr lang="en-US"/>
        </a:p>
      </dgm:t>
    </dgm:pt>
    <dgm:pt modelId="{274F8FAF-6620-4F54-98B0-3D9DF5D3984D}" type="sibTrans" cxnId="{5CAFBC7B-BF66-49DE-B090-312CD87E8614}">
      <dgm:prSet/>
      <dgm:spPr/>
      <dgm:t>
        <a:bodyPr/>
        <a:lstStyle/>
        <a:p>
          <a:endParaRPr lang="en-US"/>
        </a:p>
      </dgm:t>
    </dgm:pt>
    <dgm:pt modelId="{09D53002-937A-4528-8F05-F6EF34BB1E49}">
      <dgm:prSet/>
      <dgm:spPr/>
      <dgm:t>
        <a:bodyPr/>
        <a:lstStyle/>
        <a:p>
          <a:r>
            <a:rPr lang="en-GB"/>
            <a:t>Why are all elasticities able to be shown on the demand curve?</a:t>
          </a:r>
          <a:endParaRPr lang="en-US"/>
        </a:p>
      </dgm:t>
    </dgm:pt>
    <dgm:pt modelId="{419825C4-8779-4E24-90B7-C3F04026626A}" type="parTrans" cxnId="{02688195-C6A2-408F-B98D-C5DA486C9099}">
      <dgm:prSet/>
      <dgm:spPr/>
      <dgm:t>
        <a:bodyPr/>
        <a:lstStyle/>
        <a:p>
          <a:endParaRPr lang="en-US"/>
        </a:p>
      </dgm:t>
    </dgm:pt>
    <dgm:pt modelId="{49AD8A90-358B-4D08-8CC9-C90CD3E16371}" type="sibTrans" cxnId="{02688195-C6A2-408F-B98D-C5DA486C9099}">
      <dgm:prSet/>
      <dgm:spPr/>
      <dgm:t>
        <a:bodyPr/>
        <a:lstStyle/>
        <a:p>
          <a:endParaRPr lang="en-US"/>
        </a:p>
      </dgm:t>
    </dgm:pt>
    <dgm:pt modelId="{22C3EA7A-23E7-4326-A272-1EFA70446E12}" type="pres">
      <dgm:prSet presAssocID="{22C6BCB0-1182-4661-9FD2-C372F1CBC15E}" presName="linear" presStyleCnt="0">
        <dgm:presLayoutVars>
          <dgm:animLvl val="lvl"/>
          <dgm:resizeHandles val="exact"/>
        </dgm:presLayoutVars>
      </dgm:prSet>
      <dgm:spPr/>
    </dgm:pt>
    <dgm:pt modelId="{70CC5D39-E188-4F08-A3F2-294CF39EE0C8}" type="pres">
      <dgm:prSet presAssocID="{736B2AED-A4E0-43E9-9940-E52106B1946A}" presName="parentText" presStyleLbl="node1" presStyleIdx="0" presStyleCnt="2">
        <dgm:presLayoutVars>
          <dgm:chMax val="0"/>
          <dgm:bulletEnabled val="1"/>
        </dgm:presLayoutVars>
      </dgm:prSet>
      <dgm:spPr/>
    </dgm:pt>
    <dgm:pt modelId="{2BC998B3-4D7E-4814-B08C-4EAE0F64FE65}" type="pres">
      <dgm:prSet presAssocID="{274F8FAF-6620-4F54-98B0-3D9DF5D3984D}" presName="spacer" presStyleCnt="0"/>
      <dgm:spPr/>
    </dgm:pt>
    <dgm:pt modelId="{8ECA3CDA-2DE2-4090-AA6D-E7C7F7E8CA64}" type="pres">
      <dgm:prSet presAssocID="{09D53002-937A-4528-8F05-F6EF34BB1E49}" presName="parentText" presStyleLbl="node1" presStyleIdx="1" presStyleCnt="2">
        <dgm:presLayoutVars>
          <dgm:chMax val="0"/>
          <dgm:bulletEnabled val="1"/>
        </dgm:presLayoutVars>
      </dgm:prSet>
      <dgm:spPr/>
    </dgm:pt>
  </dgm:ptLst>
  <dgm:cxnLst>
    <dgm:cxn modelId="{030A9F14-F397-43F4-AA7A-5B7B2BA60DF3}" type="presOf" srcId="{22C6BCB0-1182-4661-9FD2-C372F1CBC15E}" destId="{22C3EA7A-23E7-4326-A272-1EFA70446E12}" srcOrd="0" destOrd="0" presId="urn:microsoft.com/office/officeart/2005/8/layout/vList2"/>
    <dgm:cxn modelId="{1A55024B-EF1C-461B-BECC-D192CA444AE8}" type="presOf" srcId="{09D53002-937A-4528-8F05-F6EF34BB1E49}" destId="{8ECA3CDA-2DE2-4090-AA6D-E7C7F7E8CA64}" srcOrd="0" destOrd="0" presId="urn:microsoft.com/office/officeart/2005/8/layout/vList2"/>
    <dgm:cxn modelId="{5CAFBC7B-BF66-49DE-B090-312CD87E8614}" srcId="{22C6BCB0-1182-4661-9FD2-C372F1CBC15E}" destId="{736B2AED-A4E0-43E9-9940-E52106B1946A}" srcOrd="0" destOrd="0" parTransId="{0B67F1D8-A4D3-492F-A73A-AF70F390F953}" sibTransId="{274F8FAF-6620-4F54-98B0-3D9DF5D3984D}"/>
    <dgm:cxn modelId="{7485C685-7C94-42A0-A373-A96052B86CD9}" type="presOf" srcId="{736B2AED-A4E0-43E9-9940-E52106B1946A}" destId="{70CC5D39-E188-4F08-A3F2-294CF39EE0C8}" srcOrd="0" destOrd="0" presId="urn:microsoft.com/office/officeart/2005/8/layout/vList2"/>
    <dgm:cxn modelId="{02688195-C6A2-408F-B98D-C5DA486C9099}" srcId="{22C6BCB0-1182-4661-9FD2-C372F1CBC15E}" destId="{09D53002-937A-4528-8F05-F6EF34BB1E49}" srcOrd="1" destOrd="0" parTransId="{419825C4-8779-4E24-90B7-C3F04026626A}" sibTransId="{49AD8A90-358B-4D08-8CC9-C90CD3E16371}"/>
    <dgm:cxn modelId="{7CEBA0DA-0436-4E94-8B05-32B51154CD9F}" type="presParOf" srcId="{22C3EA7A-23E7-4326-A272-1EFA70446E12}" destId="{70CC5D39-E188-4F08-A3F2-294CF39EE0C8}" srcOrd="0" destOrd="0" presId="urn:microsoft.com/office/officeart/2005/8/layout/vList2"/>
    <dgm:cxn modelId="{72600B2D-C75E-47F2-AD1C-B7B376776D61}" type="presParOf" srcId="{22C3EA7A-23E7-4326-A272-1EFA70446E12}" destId="{2BC998B3-4D7E-4814-B08C-4EAE0F64FE65}" srcOrd="1" destOrd="0" presId="urn:microsoft.com/office/officeart/2005/8/layout/vList2"/>
    <dgm:cxn modelId="{027C5112-E4C6-4812-9E4E-D599023B8725}" type="presParOf" srcId="{22C3EA7A-23E7-4326-A272-1EFA70446E12}" destId="{8ECA3CDA-2DE2-4090-AA6D-E7C7F7E8CA64}"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E19423-A488-46EF-BCF6-95EB9994769F}">
      <dsp:nvSpPr>
        <dsp:cNvPr id="0" name=""/>
        <dsp:cNvSpPr/>
      </dsp:nvSpPr>
      <dsp:spPr>
        <a:xfrm>
          <a:off x="0" y="525"/>
          <a:ext cx="5035549" cy="1228681"/>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88169CF-A421-42D4-B0B1-B09ECDC774AC}">
      <dsp:nvSpPr>
        <dsp:cNvPr id="0" name=""/>
        <dsp:cNvSpPr/>
      </dsp:nvSpPr>
      <dsp:spPr>
        <a:xfrm>
          <a:off x="371676" y="276978"/>
          <a:ext cx="675775" cy="67577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AFE2A45-EB23-48BD-ADEF-1D3E4A9D2BCF}">
      <dsp:nvSpPr>
        <dsp:cNvPr id="0" name=""/>
        <dsp:cNvSpPr/>
      </dsp:nvSpPr>
      <dsp:spPr>
        <a:xfrm>
          <a:off x="1419127" y="525"/>
          <a:ext cx="3616421" cy="12286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0036" tIns="130036" rIns="130036" bIns="130036" numCol="1" spcCol="1270" anchor="ctr" anchorCtr="0">
          <a:noAutofit/>
        </a:bodyPr>
        <a:lstStyle/>
        <a:p>
          <a:pPr marL="0" lvl="0" indent="0" algn="l" defTabSz="1022350">
            <a:lnSpc>
              <a:spcPct val="90000"/>
            </a:lnSpc>
            <a:spcBef>
              <a:spcPct val="0"/>
            </a:spcBef>
            <a:spcAft>
              <a:spcPct val="35000"/>
            </a:spcAft>
            <a:buNone/>
          </a:pPr>
          <a:r>
            <a:rPr lang="en-GB" sz="2300" kern="1200"/>
            <a:t>Explain the three different types of price discrimination.</a:t>
          </a:r>
          <a:endParaRPr lang="en-US" sz="2300" kern="1200"/>
        </a:p>
      </dsp:txBody>
      <dsp:txXfrm>
        <a:off x="1419127" y="525"/>
        <a:ext cx="3616421" cy="1228681"/>
      </dsp:txXfrm>
    </dsp:sp>
    <dsp:sp modelId="{078BDC78-611B-4552-BB08-E1CB80C7BCA2}">
      <dsp:nvSpPr>
        <dsp:cNvPr id="0" name=""/>
        <dsp:cNvSpPr/>
      </dsp:nvSpPr>
      <dsp:spPr>
        <a:xfrm>
          <a:off x="0" y="1536377"/>
          <a:ext cx="5035549" cy="1228681"/>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1C21E06-D41D-49E2-B3D4-23C7DCDA8A05}">
      <dsp:nvSpPr>
        <dsp:cNvPr id="0" name=""/>
        <dsp:cNvSpPr/>
      </dsp:nvSpPr>
      <dsp:spPr>
        <a:xfrm>
          <a:off x="371676" y="1812830"/>
          <a:ext cx="675775" cy="67577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64513D1-9EC5-43D8-99CF-E80D77E12E5F}">
      <dsp:nvSpPr>
        <dsp:cNvPr id="0" name=""/>
        <dsp:cNvSpPr/>
      </dsp:nvSpPr>
      <dsp:spPr>
        <a:xfrm>
          <a:off x="1419127" y="1536377"/>
          <a:ext cx="3616421" cy="12286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0036" tIns="130036" rIns="130036" bIns="130036" numCol="1" spcCol="1270" anchor="ctr" anchorCtr="0">
          <a:noAutofit/>
        </a:bodyPr>
        <a:lstStyle/>
        <a:p>
          <a:pPr marL="0" lvl="0" indent="0" algn="l" defTabSz="1022350">
            <a:lnSpc>
              <a:spcPct val="90000"/>
            </a:lnSpc>
            <a:spcBef>
              <a:spcPct val="0"/>
            </a:spcBef>
            <a:spcAft>
              <a:spcPct val="35000"/>
            </a:spcAft>
            <a:buNone/>
          </a:pPr>
          <a:r>
            <a:rPr lang="en-GB" sz="2300" kern="1200"/>
            <a:t>Draw the diagrams for the three types of price discrimination.</a:t>
          </a:r>
          <a:endParaRPr lang="en-US" sz="2300" kern="1200"/>
        </a:p>
      </dsp:txBody>
      <dsp:txXfrm>
        <a:off x="1419127" y="1536377"/>
        <a:ext cx="3616421" cy="1228681"/>
      </dsp:txXfrm>
    </dsp:sp>
    <dsp:sp modelId="{582FCD22-6D78-47D2-A471-1875AD66C7A5}">
      <dsp:nvSpPr>
        <dsp:cNvPr id="0" name=""/>
        <dsp:cNvSpPr/>
      </dsp:nvSpPr>
      <dsp:spPr>
        <a:xfrm>
          <a:off x="0" y="3072229"/>
          <a:ext cx="5035549" cy="1228681"/>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C808A59-5AA2-42AA-A478-CAE2525D364A}">
      <dsp:nvSpPr>
        <dsp:cNvPr id="0" name=""/>
        <dsp:cNvSpPr/>
      </dsp:nvSpPr>
      <dsp:spPr>
        <a:xfrm>
          <a:off x="371676" y="3348683"/>
          <a:ext cx="675775" cy="67577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1DE90C6-7747-437D-A104-A68AA4B7C8D6}">
      <dsp:nvSpPr>
        <dsp:cNvPr id="0" name=""/>
        <dsp:cNvSpPr/>
      </dsp:nvSpPr>
      <dsp:spPr>
        <a:xfrm>
          <a:off x="1419127" y="3072229"/>
          <a:ext cx="3616421" cy="12286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0036" tIns="130036" rIns="130036" bIns="130036" numCol="1" spcCol="1270" anchor="ctr" anchorCtr="0">
          <a:noAutofit/>
        </a:bodyPr>
        <a:lstStyle/>
        <a:p>
          <a:pPr marL="0" lvl="0" indent="0" algn="l" defTabSz="1022350">
            <a:lnSpc>
              <a:spcPct val="90000"/>
            </a:lnSpc>
            <a:spcBef>
              <a:spcPct val="0"/>
            </a:spcBef>
            <a:spcAft>
              <a:spcPct val="35000"/>
            </a:spcAft>
            <a:buNone/>
          </a:pPr>
          <a:r>
            <a:rPr lang="en-GB" sz="2300" kern="1200"/>
            <a:t>What is an oligopoly and how does the kinked demand curve work?</a:t>
          </a:r>
          <a:endParaRPr lang="en-US" sz="2300" kern="1200"/>
        </a:p>
      </dsp:txBody>
      <dsp:txXfrm>
        <a:off x="1419127" y="3072229"/>
        <a:ext cx="3616421" cy="122868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C593B1-CD1A-4217-8E21-B8F479FF2801}">
      <dsp:nvSpPr>
        <dsp:cNvPr id="0" name=""/>
        <dsp:cNvSpPr/>
      </dsp:nvSpPr>
      <dsp:spPr>
        <a:xfrm>
          <a:off x="730349" y="375668"/>
          <a:ext cx="2196000" cy="2196000"/>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BBD1963-A19B-454F-9DC5-0BE00DA9A900}">
      <dsp:nvSpPr>
        <dsp:cNvPr id="0" name=""/>
        <dsp:cNvSpPr/>
      </dsp:nvSpPr>
      <dsp:spPr>
        <a:xfrm>
          <a:off x="1198349" y="843669"/>
          <a:ext cx="1260000" cy="1260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F0C5C45-62F4-4494-BED8-A1A3DD7C888A}">
      <dsp:nvSpPr>
        <dsp:cNvPr id="0" name=""/>
        <dsp:cNvSpPr/>
      </dsp:nvSpPr>
      <dsp:spPr>
        <a:xfrm>
          <a:off x="28349" y="3255669"/>
          <a:ext cx="36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44550">
            <a:lnSpc>
              <a:spcPct val="90000"/>
            </a:lnSpc>
            <a:spcBef>
              <a:spcPct val="0"/>
            </a:spcBef>
            <a:spcAft>
              <a:spcPct val="35000"/>
            </a:spcAft>
            <a:buNone/>
            <a:defRPr cap="all"/>
          </a:pPr>
          <a:r>
            <a:rPr lang="en-GB" sz="1900" kern="1200"/>
            <a:t>What do you think is meant by diminishing marginal returns?</a:t>
          </a:r>
          <a:endParaRPr lang="en-US" sz="1900" kern="1200"/>
        </a:p>
      </dsp:txBody>
      <dsp:txXfrm>
        <a:off x="28349" y="3255669"/>
        <a:ext cx="3600000" cy="720000"/>
      </dsp:txXfrm>
    </dsp:sp>
    <dsp:sp modelId="{1B3A82B6-940F-4E4F-982C-4740E1BF2069}">
      <dsp:nvSpPr>
        <dsp:cNvPr id="0" name=""/>
        <dsp:cNvSpPr/>
      </dsp:nvSpPr>
      <dsp:spPr>
        <a:xfrm>
          <a:off x="4960350" y="375668"/>
          <a:ext cx="2196000" cy="2196000"/>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FF6AB94-8A21-4D0E-BB41-8D19F5F85FD8}">
      <dsp:nvSpPr>
        <dsp:cNvPr id="0" name=""/>
        <dsp:cNvSpPr/>
      </dsp:nvSpPr>
      <dsp:spPr>
        <a:xfrm>
          <a:off x="5428350" y="843669"/>
          <a:ext cx="1260000" cy="1260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B504F0D-96FD-4F27-8D5B-CDCF6900EC90}">
      <dsp:nvSpPr>
        <dsp:cNvPr id="0" name=""/>
        <dsp:cNvSpPr/>
      </dsp:nvSpPr>
      <dsp:spPr>
        <a:xfrm>
          <a:off x="4258350" y="3255669"/>
          <a:ext cx="36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44550">
            <a:lnSpc>
              <a:spcPct val="90000"/>
            </a:lnSpc>
            <a:spcBef>
              <a:spcPct val="0"/>
            </a:spcBef>
            <a:spcAft>
              <a:spcPct val="35000"/>
            </a:spcAft>
            <a:buNone/>
            <a:defRPr cap="all"/>
          </a:pPr>
          <a:r>
            <a:rPr lang="en-GB" sz="1900" kern="1200"/>
            <a:t>What different costs does a business incur?</a:t>
          </a:r>
          <a:endParaRPr lang="en-US" sz="1900" kern="1200"/>
        </a:p>
      </dsp:txBody>
      <dsp:txXfrm>
        <a:off x="4258350" y="3255669"/>
        <a:ext cx="3600000" cy="7200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C0DEE2-4D81-46B2-982C-5ABB98BA6E27}">
      <dsp:nvSpPr>
        <dsp:cNvPr id="0" name=""/>
        <dsp:cNvSpPr/>
      </dsp:nvSpPr>
      <dsp:spPr>
        <a:xfrm>
          <a:off x="0" y="660"/>
          <a:ext cx="4189836"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8E60615-9050-473E-A8B1-1D25A4EC9D3D}">
      <dsp:nvSpPr>
        <dsp:cNvPr id="0" name=""/>
        <dsp:cNvSpPr/>
      </dsp:nvSpPr>
      <dsp:spPr>
        <a:xfrm>
          <a:off x="0" y="660"/>
          <a:ext cx="4189836" cy="10816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GB" sz="1800" kern="1200" dirty="0"/>
            <a:t>Supernormal profit is any profit above normal profit</a:t>
          </a:r>
          <a:endParaRPr lang="en-US" sz="1800" kern="1200" dirty="0"/>
        </a:p>
      </dsp:txBody>
      <dsp:txXfrm>
        <a:off x="0" y="660"/>
        <a:ext cx="4189836" cy="1081684"/>
      </dsp:txXfrm>
    </dsp:sp>
    <dsp:sp modelId="{2B83D6BB-AB9A-4556-9CC4-8902FFB3501F}">
      <dsp:nvSpPr>
        <dsp:cNvPr id="0" name=""/>
        <dsp:cNvSpPr/>
      </dsp:nvSpPr>
      <dsp:spPr>
        <a:xfrm>
          <a:off x="0" y="1082344"/>
          <a:ext cx="4189836"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3BE6816-6D82-4269-939B-4245FB85685F}">
      <dsp:nvSpPr>
        <dsp:cNvPr id="0" name=""/>
        <dsp:cNvSpPr/>
      </dsp:nvSpPr>
      <dsp:spPr>
        <a:xfrm>
          <a:off x="0" y="1082344"/>
          <a:ext cx="4189836" cy="10816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GB" sz="1800" kern="1200" dirty="0"/>
            <a:t>If firms in an industry are seen to making supernormal profit other firms will look to join the industry</a:t>
          </a:r>
          <a:endParaRPr lang="en-US" sz="1800" kern="1200" dirty="0"/>
        </a:p>
      </dsp:txBody>
      <dsp:txXfrm>
        <a:off x="0" y="1082344"/>
        <a:ext cx="4189836" cy="1081684"/>
      </dsp:txXfrm>
    </dsp:sp>
    <dsp:sp modelId="{4CF06B28-14C9-4310-86FA-348A4093124E}">
      <dsp:nvSpPr>
        <dsp:cNvPr id="0" name=""/>
        <dsp:cNvSpPr/>
      </dsp:nvSpPr>
      <dsp:spPr>
        <a:xfrm>
          <a:off x="0" y="2164029"/>
          <a:ext cx="4189836"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93D9AE5-74EB-4CFB-8606-FC12FAEC630E}">
      <dsp:nvSpPr>
        <dsp:cNvPr id="0" name=""/>
        <dsp:cNvSpPr/>
      </dsp:nvSpPr>
      <dsp:spPr>
        <a:xfrm>
          <a:off x="0" y="2164029"/>
          <a:ext cx="4189836" cy="10816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GB" sz="1800" kern="1200" dirty="0"/>
            <a:t>This will compete the supernormal profit away</a:t>
          </a:r>
          <a:endParaRPr lang="en-US" sz="1800" kern="1200" dirty="0"/>
        </a:p>
      </dsp:txBody>
      <dsp:txXfrm>
        <a:off x="0" y="2164029"/>
        <a:ext cx="4189836" cy="1081684"/>
      </dsp:txXfrm>
    </dsp:sp>
    <dsp:sp modelId="{30D94699-DFDC-48AD-85D8-51790C346D4B}">
      <dsp:nvSpPr>
        <dsp:cNvPr id="0" name=""/>
        <dsp:cNvSpPr/>
      </dsp:nvSpPr>
      <dsp:spPr>
        <a:xfrm>
          <a:off x="0" y="3245713"/>
          <a:ext cx="4189836"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98A387B-CD12-4560-BF9B-99D8A199BD1E}">
      <dsp:nvSpPr>
        <dsp:cNvPr id="0" name=""/>
        <dsp:cNvSpPr/>
      </dsp:nvSpPr>
      <dsp:spPr>
        <a:xfrm>
          <a:off x="0" y="3245713"/>
          <a:ext cx="4189836" cy="10816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GB" sz="1800" kern="1200" dirty="0"/>
            <a:t>The degree of competition in a market will influence the level of supernormal profit</a:t>
          </a:r>
          <a:endParaRPr lang="en-US" sz="1800" kern="1200" dirty="0"/>
        </a:p>
      </dsp:txBody>
      <dsp:txXfrm>
        <a:off x="0" y="3245713"/>
        <a:ext cx="4189836" cy="1081684"/>
      </dsp:txXfrm>
    </dsp:sp>
    <dsp:sp modelId="{B553DCBB-8A38-46E6-84FA-92B3224C6255}">
      <dsp:nvSpPr>
        <dsp:cNvPr id="0" name=""/>
        <dsp:cNvSpPr/>
      </dsp:nvSpPr>
      <dsp:spPr>
        <a:xfrm>
          <a:off x="0" y="4327398"/>
          <a:ext cx="4189836"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3ABADFD-5D3A-48B1-BCBF-0E2F6DAA8D61}">
      <dsp:nvSpPr>
        <dsp:cNvPr id="0" name=""/>
        <dsp:cNvSpPr/>
      </dsp:nvSpPr>
      <dsp:spPr>
        <a:xfrm>
          <a:off x="0" y="4327398"/>
          <a:ext cx="4189836" cy="10816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GB" sz="1800" kern="1200" dirty="0"/>
            <a:t>Monopolies and oligopolies have the power to restrict new competition, hence making supernormal profit in the long run</a:t>
          </a:r>
          <a:endParaRPr lang="en-US" sz="1800" kern="1200" dirty="0"/>
        </a:p>
      </dsp:txBody>
      <dsp:txXfrm>
        <a:off x="0" y="4327398"/>
        <a:ext cx="4189836" cy="108168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CC5D39-E188-4F08-A3F2-294CF39EE0C8}">
      <dsp:nvSpPr>
        <dsp:cNvPr id="0" name=""/>
        <dsp:cNvSpPr/>
      </dsp:nvSpPr>
      <dsp:spPr>
        <a:xfrm>
          <a:off x="0" y="16428"/>
          <a:ext cx="5098904" cy="179010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GB" sz="3200" kern="1200"/>
            <a:t>How does the AR curve = the demand curve?</a:t>
          </a:r>
          <a:endParaRPr lang="en-US" sz="3200" kern="1200"/>
        </a:p>
      </dsp:txBody>
      <dsp:txXfrm>
        <a:off x="87385" y="103813"/>
        <a:ext cx="4924134" cy="1615330"/>
      </dsp:txXfrm>
    </dsp:sp>
    <dsp:sp modelId="{8ECA3CDA-2DE2-4090-AA6D-E7C7F7E8CA64}">
      <dsp:nvSpPr>
        <dsp:cNvPr id="0" name=""/>
        <dsp:cNvSpPr/>
      </dsp:nvSpPr>
      <dsp:spPr>
        <a:xfrm>
          <a:off x="0" y="1898688"/>
          <a:ext cx="5098904" cy="1790100"/>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GB" sz="3200" kern="1200"/>
            <a:t>Why are all elasticities able to be shown on the demand curve?</a:t>
          </a:r>
          <a:endParaRPr lang="en-US" sz="3200" kern="1200"/>
        </a:p>
      </dsp:txBody>
      <dsp:txXfrm>
        <a:off x="87385" y="1986073"/>
        <a:ext cx="4924134" cy="1615330"/>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EB821DF-053F-465B-8A3A-5CCB1C0BA598}" type="datetimeFigureOut">
              <a:rPr lang="en-US" smtClean="0"/>
              <a:pPr/>
              <a:t>3/18/2025</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CE0150C-54B0-4ED9-BCD8-F1C664DC41E9}" type="slidenum">
              <a:rPr lang="en-GB" smtClean="0"/>
              <a:pPr/>
              <a:t>‹#›</a:t>
            </a:fld>
            <a:endParaRPr lang="en-GB"/>
          </a:p>
        </p:txBody>
      </p:sp>
    </p:spTree>
    <p:extLst>
      <p:ext uri="{BB962C8B-B14F-4D97-AF65-F5344CB8AC3E}">
        <p14:creationId xmlns:p14="http://schemas.microsoft.com/office/powerpoint/2010/main" val="2126529608"/>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ax="22856" units="cm"/>
          <inkml:channel name="Y" type="integer" max="12856" units="cm"/>
          <inkml:channel name="T" type="integer" max="2.14748E9" units="dev"/>
        </inkml:traceFormat>
        <inkml:channelProperties>
          <inkml:channelProperty channel="X" name="resolution" value="160" units="1/cm"/>
          <inkml:channelProperty channel="Y" name="resolution" value="160" units="1/cm"/>
          <inkml:channelProperty channel="T" name="resolution" value="1" units="1/dev"/>
        </inkml:channelProperties>
      </inkml:inkSource>
      <inkml:timestamp xml:id="ts0" timeString="2021-11-08T10:25:58.166"/>
    </inkml:context>
    <inkml:brush xml:id="br0">
      <inkml:brushProperty name="width" value="0.05292" units="cm"/>
      <inkml:brushProperty name="height" value="0.05292" units="cm"/>
      <inkml:brushProperty name="color" value="#FF0000"/>
    </inkml:brush>
  </inkml:definitions>
  <inkml:trace contextRef="#ctx0" brushRef="#br0">9253 11133 0,'3'1'16,"3"2"-16</inkml:trace>
  <inkml:trace contextRef="#ctx0" brushRef="#br0" timeOffset="369.16">9277 11076 0,'0'0'0,"0"0"15,0 0-15,0 0 16,-1-3-16,-1 1 15,-1-1-15,0-3 16,-1 1-16,1-1 0,0 2 16</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B8CEB2A-435C-40BD-A696-09D1F949D5C5}" type="datetimeFigureOut">
              <a:rPr lang="en-US" smtClean="0"/>
              <a:pPr/>
              <a:t>3/18/2025</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A5C52F8-D14D-49FB-963A-D0594AB1E07D}" type="slidenum">
              <a:rPr lang="en-GB" smtClean="0"/>
              <a:pPr/>
              <a:t>‹#›</a:t>
            </a:fld>
            <a:endParaRPr lang="en-GB"/>
          </a:p>
        </p:txBody>
      </p:sp>
    </p:spTree>
    <p:extLst>
      <p:ext uri="{BB962C8B-B14F-4D97-AF65-F5344CB8AC3E}">
        <p14:creationId xmlns:p14="http://schemas.microsoft.com/office/powerpoint/2010/main" val="15802854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2A5C52F8-D14D-49FB-963A-D0594AB1E07D}" type="slidenum">
              <a:rPr lang="en-GB" smtClean="0"/>
              <a:pPr/>
              <a:t>1</a:t>
            </a:fld>
            <a:endParaRPr lang="en-GB"/>
          </a:p>
        </p:txBody>
      </p:sp>
    </p:spTree>
    <p:extLst>
      <p:ext uri="{BB962C8B-B14F-4D97-AF65-F5344CB8AC3E}">
        <p14:creationId xmlns:p14="http://schemas.microsoft.com/office/powerpoint/2010/main" val="30926740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2A5C52F8-D14D-49FB-963A-D0594AB1E07D}" type="slidenum">
              <a:rPr lang="en-GB" smtClean="0"/>
              <a:pPr/>
              <a:t>19</a:t>
            </a:fld>
            <a:endParaRPr lang="en-GB"/>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2A5C52F8-D14D-49FB-963A-D0594AB1E07D}" type="slidenum">
              <a:rPr lang="en-GB" smtClean="0"/>
              <a:pPr/>
              <a:t>20</a:t>
            </a:fld>
            <a:endParaRPr lang="en-GB"/>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2A5C52F8-D14D-49FB-963A-D0594AB1E07D}" type="slidenum">
              <a:rPr lang="en-GB" smtClean="0"/>
              <a:pPr/>
              <a:t>22</a:t>
            </a:fld>
            <a:endParaRPr lang="en-GB"/>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2A5C52F8-D14D-49FB-963A-D0594AB1E07D}" type="slidenum">
              <a:rPr lang="en-GB" smtClean="0"/>
              <a:pPr/>
              <a:t>23</a:t>
            </a:fld>
            <a:endParaRPr lang="en-GB"/>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http://www.bbc.co.uk/news/business-36961287</a:t>
            </a:r>
          </a:p>
        </p:txBody>
      </p:sp>
      <p:sp>
        <p:nvSpPr>
          <p:cNvPr id="4" name="Slide Number Placeholder 3"/>
          <p:cNvSpPr>
            <a:spLocks noGrp="1"/>
          </p:cNvSpPr>
          <p:nvPr>
            <p:ph type="sldNum" sz="quarter" idx="10"/>
          </p:nvPr>
        </p:nvSpPr>
        <p:spPr/>
        <p:txBody>
          <a:bodyPr/>
          <a:lstStyle/>
          <a:p>
            <a:fld id="{2A5C52F8-D14D-49FB-963A-D0594AB1E07D}" type="slidenum">
              <a:rPr lang="en-GB" smtClean="0"/>
              <a:pPr/>
              <a:t>27</a:t>
            </a:fld>
            <a:endParaRPr lang="en-GB"/>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2A5C52F8-D14D-49FB-963A-D0594AB1E07D}" type="slidenum">
              <a:rPr lang="en-GB" smtClean="0"/>
              <a:pPr/>
              <a:t>28</a:t>
            </a:fld>
            <a:endParaRPr lang="en-GB"/>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ln/>
        </p:spPr>
      </p:sp>
      <p:sp>
        <p:nvSpPr>
          <p:cNvPr id="225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25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itchFamily="34" charset="0"/>
                <a:cs typeface="Arial" charset="0"/>
              </a:defRPr>
            </a:lvl1pPr>
            <a:lvl2pPr marL="742851" indent="-285712" eaLnBrk="0" hangingPunct="0">
              <a:defRPr>
                <a:solidFill>
                  <a:schemeClr val="tx1"/>
                </a:solidFill>
                <a:latin typeface="Verdana" pitchFamily="34" charset="0"/>
                <a:cs typeface="Arial" charset="0"/>
              </a:defRPr>
            </a:lvl2pPr>
            <a:lvl3pPr marL="1142847" indent="-228569" eaLnBrk="0" hangingPunct="0">
              <a:defRPr>
                <a:solidFill>
                  <a:schemeClr val="tx1"/>
                </a:solidFill>
                <a:latin typeface="Verdana" pitchFamily="34" charset="0"/>
                <a:cs typeface="Arial" charset="0"/>
              </a:defRPr>
            </a:lvl3pPr>
            <a:lvl4pPr marL="1599986" indent="-228569" eaLnBrk="0" hangingPunct="0">
              <a:defRPr>
                <a:solidFill>
                  <a:schemeClr val="tx1"/>
                </a:solidFill>
                <a:latin typeface="Verdana" pitchFamily="34" charset="0"/>
                <a:cs typeface="Arial" charset="0"/>
              </a:defRPr>
            </a:lvl4pPr>
            <a:lvl5pPr marL="2057125" indent="-228569" eaLnBrk="0" hangingPunct="0">
              <a:defRPr>
                <a:solidFill>
                  <a:schemeClr val="tx1"/>
                </a:solidFill>
                <a:latin typeface="Verdana" pitchFamily="34" charset="0"/>
                <a:cs typeface="Arial" charset="0"/>
              </a:defRPr>
            </a:lvl5pPr>
            <a:lvl6pPr marL="2514264" indent="-228569" eaLnBrk="0" fontAlgn="base" hangingPunct="0">
              <a:spcBef>
                <a:spcPct val="0"/>
              </a:spcBef>
              <a:spcAft>
                <a:spcPct val="0"/>
              </a:spcAft>
              <a:defRPr>
                <a:solidFill>
                  <a:schemeClr val="tx1"/>
                </a:solidFill>
                <a:latin typeface="Verdana" pitchFamily="34" charset="0"/>
                <a:cs typeface="Arial" charset="0"/>
              </a:defRPr>
            </a:lvl6pPr>
            <a:lvl7pPr marL="2971403" indent="-228569" eaLnBrk="0" fontAlgn="base" hangingPunct="0">
              <a:spcBef>
                <a:spcPct val="0"/>
              </a:spcBef>
              <a:spcAft>
                <a:spcPct val="0"/>
              </a:spcAft>
              <a:defRPr>
                <a:solidFill>
                  <a:schemeClr val="tx1"/>
                </a:solidFill>
                <a:latin typeface="Verdana" pitchFamily="34" charset="0"/>
                <a:cs typeface="Arial" charset="0"/>
              </a:defRPr>
            </a:lvl7pPr>
            <a:lvl8pPr marL="3428542" indent="-228569" eaLnBrk="0" fontAlgn="base" hangingPunct="0">
              <a:spcBef>
                <a:spcPct val="0"/>
              </a:spcBef>
              <a:spcAft>
                <a:spcPct val="0"/>
              </a:spcAft>
              <a:defRPr>
                <a:solidFill>
                  <a:schemeClr val="tx1"/>
                </a:solidFill>
                <a:latin typeface="Verdana" pitchFamily="34" charset="0"/>
                <a:cs typeface="Arial" charset="0"/>
              </a:defRPr>
            </a:lvl8pPr>
            <a:lvl9pPr marL="3885681" indent="-228569" eaLnBrk="0" fontAlgn="base" hangingPunct="0">
              <a:spcBef>
                <a:spcPct val="0"/>
              </a:spcBef>
              <a:spcAft>
                <a:spcPct val="0"/>
              </a:spcAft>
              <a:defRPr>
                <a:solidFill>
                  <a:schemeClr val="tx1"/>
                </a:solidFill>
                <a:latin typeface="Verdana" pitchFamily="34" charset="0"/>
                <a:cs typeface="Arial" charset="0"/>
              </a:defRPr>
            </a:lvl9pPr>
          </a:lstStyle>
          <a:p>
            <a:pPr eaLnBrk="1" hangingPunct="1"/>
            <a:fld id="{7AB5A1AA-C05E-48D1-A1C5-1DE91377639E}" type="slidenum">
              <a:rPr lang="en-GB" smtClean="0">
                <a:latin typeface="Arial" charset="0"/>
              </a:rPr>
              <a:pPr eaLnBrk="1" hangingPunct="1"/>
              <a:t>30</a:t>
            </a:fld>
            <a:endParaRPr lang="en-GB">
              <a:latin typeface="Arial"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2A5C52F8-D14D-49FB-963A-D0594AB1E07D}" type="slidenum">
              <a:rPr lang="en-GB" smtClean="0"/>
              <a:pPr/>
              <a:t>31</a:t>
            </a:fld>
            <a:endParaRPr lang="en-GB"/>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2A5C52F8-D14D-49FB-963A-D0594AB1E07D}" type="slidenum">
              <a:rPr lang="en-GB" smtClean="0"/>
              <a:pPr/>
              <a:t>32</a:t>
            </a:fld>
            <a:endParaRPr lang="en-GB"/>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2A5C52F8-D14D-49FB-963A-D0594AB1E07D}" type="slidenum">
              <a:rPr lang="en-GB" smtClean="0"/>
              <a:pPr/>
              <a:t>34</a:t>
            </a:fld>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2A5C52F8-D14D-49FB-963A-D0594AB1E07D}" type="slidenum">
              <a:rPr lang="en-GB" smtClean="0"/>
              <a:pPr/>
              <a:t>5</a:t>
            </a:fld>
            <a:endParaRPr lang="en-GB"/>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2A5C52F8-D14D-49FB-963A-D0594AB1E07D}" type="slidenum">
              <a:rPr lang="en-GB" smtClean="0"/>
              <a:pPr/>
              <a:t>36</a:t>
            </a:fld>
            <a:endParaRPr lang="en-GB"/>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2A5C52F8-D14D-49FB-963A-D0594AB1E07D}" type="slidenum">
              <a:rPr lang="en-GB" smtClean="0"/>
              <a:pPr/>
              <a:t>40</a:t>
            </a:fld>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2A5C52F8-D14D-49FB-963A-D0594AB1E07D}" type="slidenum">
              <a:rPr lang="en-GB" smtClean="0"/>
              <a:pPr/>
              <a:t>6</a:t>
            </a:fld>
            <a:endParaRPr lang="en-GB"/>
          </a:p>
        </p:txBody>
      </p:sp>
    </p:spTree>
    <p:extLst>
      <p:ext uri="{BB962C8B-B14F-4D97-AF65-F5344CB8AC3E}">
        <p14:creationId xmlns:p14="http://schemas.microsoft.com/office/powerpoint/2010/main" val="35350661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2A5C52F8-D14D-49FB-963A-D0594AB1E07D}" type="slidenum">
              <a:rPr lang="en-GB" smtClean="0"/>
              <a:pPr/>
              <a:t>7</a:t>
            </a:fld>
            <a:endParaRPr lang="en-GB"/>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867766">
              <a:defRPr/>
            </a:pPr>
            <a:r>
              <a:rPr lang="en-GB"/>
              <a:t>http://www.bbc.co.uk/news/business-37042191</a:t>
            </a:r>
          </a:p>
          <a:p>
            <a:endParaRPr lang="en-GB"/>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A5C52F8-D14D-49FB-963A-D0594AB1E07D}"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23942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2A5C52F8-D14D-49FB-963A-D0594AB1E07D}" type="slidenum">
              <a:rPr lang="en-GB" smtClean="0"/>
              <a:pPr/>
              <a:t>10</a:t>
            </a:fld>
            <a:endParaRPr lang="en-GB"/>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2A5C52F8-D14D-49FB-963A-D0594AB1E07D}" type="slidenum">
              <a:rPr lang="en-GB" smtClean="0"/>
              <a:pPr/>
              <a:t>11</a:t>
            </a:fld>
            <a:endParaRPr lang="en-GB"/>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867766">
              <a:defRPr/>
            </a:pPr>
            <a:r>
              <a:rPr lang="en-GB"/>
              <a:t>http://www.bbc.co.uk/news/business-37042191</a:t>
            </a:r>
          </a:p>
          <a:p>
            <a:endParaRPr lang="en-GB"/>
          </a:p>
        </p:txBody>
      </p:sp>
      <p:sp>
        <p:nvSpPr>
          <p:cNvPr id="4" name="Slide Number Placeholder 3"/>
          <p:cNvSpPr>
            <a:spLocks noGrp="1"/>
          </p:cNvSpPr>
          <p:nvPr>
            <p:ph type="sldNum" sz="quarter" idx="10"/>
          </p:nvPr>
        </p:nvSpPr>
        <p:spPr/>
        <p:txBody>
          <a:bodyPr/>
          <a:lstStyle/>
          <a:p>
            <a:fld id="{2A5C52F8-D14D-49FB-963A-D0594AB1E07D}" type="slidenum">
              <a:rPr lang="en-GB" smtClean="0"/>
              <a:pPr/>
              <a:t>15</a:t>
            </a:fld>
            <a:endParaRPr lang="en-GB"/>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2A5C52F8-D14D-49FB-963A-D0594AB1E07D}" type="slidenum">
              <a:rPr lang="en-GB" smtClean="0"/>
              <a:pPr/>
              <a:t>16</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88B856-D2BB-46DC-B192-0C2BB764C74D}"/>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en-GB"/>
          </a:p>
        </p:txBody>
      </p:sp>
      <p:sp>
        <p:nvSpPr>
          <p:cNvPr id="3" name="Subtitle 2">
            <a:extLst>
              <a:ext uri="{FF2B5EF4-FFF2-40B4-BE49-F238E27FC236}">
                <a16:creationId xmlns:a16="http://schemas.microsoft.com/office/drawing/2014/main" id="{4860009C-096E-46DB-A29A-085A3903B82A}"/>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5ED2D4E9-65FD-4319-B50A-7160E0D80F67}"/>
              </a:ext>
            </a:extLst>
          </p:cNvPr>
          <p:cNvSpPr>
            <a:spLocks noGrp="1"/>
          </p:cNvSpPr>
          <p:nvPr>
            <p:ph type="dt" sz="half" idx="10"/>
          </p:nvPr>
        </p:nvSpPr>
        <p:spPr/>
        <p:txBody>
          <a:bodyPr/>
          <a:lstStyle/>
          <a:p>
            <a:fld id="{E36CFC58-D41E-4E24-AFF6-FC4432159365}" type="datetime1">
              <a:rPr lang="en-US" smtClean="0"/>
              <a:pPr/>
              <a:t>3/18/2025</a:t>
            </a:fld>
            <a:endParaRPr lang="en-GB"/>
          </a:p>
        </p:txBody>
      </p:sp>
      <p:sp>
        <p:nvSpPr>
          <p:cNvPr id="5" name="Footer Placeholder 4">
            <a:extLst>
              <a:ext uri="{FF2B5EF4-FFF2-40B4-BE49-F238E27FC236}">
                <a16:creationId xmlns:a16="http://schemas.microsoft.com/office/drawing/2014/main" id="{9231E6C8-9FC6-402B-ACD3-60C136A7E553}"/>
              </a:ext>
            </a:extLst>
          </p:cNvPr>
          <p:cNvSpPr>
            <a:spLocks noGrp="1"/>
          </p:cNvSpPr>
          <p:nvPr>
            <p:ph type="ftr" sz="quarter" idx="11"/>
          </p:nvPr>
        </p:nvSpPr>
        <p:spPr/>
        <p:txBody>
          <a:bodyPr/>
          <a:lstStyle/>
          <a:p>
            <a:r>
              <a:rPr lang="en-GB"/>
              <a:t>1.4.1 The meaning of market failure</a:t>
            </a:r>
          </a:p>
        </p:txBody>
      </p:sp>
      <p:sp>
        <p:nvSpPr>
          <p:cNvPr id="6" name="Slide Number Placeholder 5">
            <a:extLst>
              <a:ext uri="{FF2B5EF4-FFF2-40B4-BE49-F238E27FC236}">
                <a16:creationId xmlns:a16="http://schemas.microsoft.com/office/drawing/2014/main" id="{FD4F2E2A-55FA-4813-AD21-629B26081C51}"/>
              </a:ext>
            </a:extLst>
          </p:cNvPr>
          <p:cNvSpPr>
            <a:spLocks noGrp="1"/>
          </p:cNvSpPr>
          <p:nvPr>
            <p:ph type="sldNum" sz="quarter" idx="12"/>
          </p:nvPr>
        </p:nvSpPr>
        <p:spPr/>
        <p:txBody>
          <a:bodyPr/>
          <a:lstStyle/>
          <a:p>
            <a:fld id="{7A52EB75-A76F-4F4A-9051-0F946D070F9F}" type="slidenum">
              <a:rPr lang="en-GB" smtClean="0"/>
              <a:pPr/>
              <a:t>‹#›</a:t>
            </a:fld>
            <a:endParaRPr lang="en-GB"/>
          </a:p>
        </p:txBody>
      </p:sp>
    </p:spTree>
    <p:extLst>
      <p:ext uri="{BB962C8B-B14F-4D97-AF65-F5344CB8AC3E}">
        <p14:creationId xmlns:p14="http://schemas.microsoft.com/office/powerpoint/2010/main" val="23668766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FCD7F0-6260-4539-B7EB-9C72FD4045FD}"/>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0A58E7D-BDA7-4C36-9C3D-40278C0A025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68D5354-3CEE-4C06-B0AE-E31894862214}"/>
              </a:ext>
            </a:extLst>
          </p:cNvPr>
          <p:cNvSpPr>
            <a:spLocks noGrp="1"/>
          </p:cNvSpPr>
          <p:nvPr>
            <p:ph type="dt" sz="half" idx="10"/>
          </p:nvPr>
        </p:nvSpPr>
        <p:spPr/>
        <p:txBody>
          <a:bodyPr/>
          <a:lstStyle/>
          <a:p>
            <a:fld id="{33B1D897-2DBC-4702-862E-63BEA7C3BA98}" type="datetime1">
              <a:rPr lang="en-US" smtClean="0"/>
              <a:pPr/>
              <a:t>3/18/2025</a:t>
            </a:fld>
            <a:endParaRPr lang="en-GB"/>
          </a:p>
        </p:txBody>
      </p:sp>
      <p:sp>
        <p:nvSpPr>
          <p:cNvPr id="5" name="Footer Placeholder 4">
            <a:extLst>
              <a:ext uri="{FF2B5EF4-FFF2-40B4-BE49-F238E27FC236}">
                <a16:creationId xmlns:a16="http://schemas.microsoft.com/office/drawing/2014/main" id="{16FB13FA-15E2-44E2-9014-E4DD59118C85}"/>
              </a:ext>
            </a:extLst>
          </p:cNvPr>
          <p:cNvSpPr>
            <a:spLocks noGrp="1"/>
          </p:cNvSpPr>
          <p:nvPr>
            <p:ph type="ftr" sz="quarter" idx="11"/>
          </p:nvPr>
        </p:nvSpPr>
        <p:spPr/>
        <p:txBody>
          <a:bodyPr/>
          <a:lstStyle/>
          <a:p>
            <a:r>
              <a:rPr lang="en-GB"/>
              <a:t>1.4.1 The meaning of market failure</a:t>
            </a:r>
          </a:p>
        </p:txBody>
      </p:sp>
      <p:sp>
        <p:nvSpPr>
          <p:cNvPr id="6" name="Slide Number Placeholder 5">
            <a:extLst>
              <a:ext uri="{FF2B5EF4-FFF2-40B4-BE49-F238E27FC236}">
                <a16:creationId xmlns:a16="http://schemas.microsoft.com/office/drawing/2014/main" id="{3DA667AF-E434-4E5E-9DFD-D6C7305695C0}"/>
              </a:ext>
            </a:extLst>
          </p:cNvPr>
          <p:cNvSpPr>
            <a:spLocks noGrp="1"/>
          </p:cNvSpPr>
          <p:nvPr>
            <p:ph type="sldNum" sz="quarter" idx="12"/>
          </p:nvPr>
        </p:nvSpPr>
        <p:spPr/>
        <p:txBody>
          <a:bodyPr/>
          <a:lstStyle/>
          <a:p>
            <a:fld id="{7A52EB75-A76F-4F4A-9051-0F946D070F9F}" type="slidenum">
              <a:rPr lang="en-GB" smtClean="0"/>
              <a:pPr/>
              <a:t>‹#›</a:t>
            </a:fld>
            <a:endParaRPr lang="en-GB"/>
          </a:p>
        </p:txBody>
      </p:sp>
    </p:spTree>
    <p:extLst>
      <p:ext uri="{BB962C8B-B14F-4D97-AF65-F5344CB8AC3E}">
        <p14:creationId xmlns:p14="http://schemas.microsoft.com/office/powerpoint/2010/main" val="39474988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A23FE14-FFBB-4F45-9A46-0D2BF38CEF0F}"/>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C4425FD-2E23-47F6-BA0A-5B4DBEE5EDA4}"/>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091AC26-24DF-46F3-8774-4D9644DEFE53}"/>
              </a:ext>
            </a:extLst>
          </p:cNvPr>
          <p:cNvSpPr>
            <a:spLocks noGrp="1"/>
          </p:cNvSpPr>
          <p:nvPr>
            <p:ph type="dt" sz="half" idx="10"/>
          </p:nvPr>
        </p:nvSpPr>
        <p:spPr/>
        <p:txBody>
          <a:bodyPr/>
          <a:lstStyle/>
          <a:p>
            <a:fld id="{54480207-6D92-4A2E-8D1F-CF32E9980CCB}" type="datetime1">
              <a:rPr lang="en-US" smtClean="0"/>
              <a:pPr/>
              <a:t>3/18/2025</a:t>
            </a:fld>
            <a:endParaRPr lang="en-GB"/>
          </a:p>
        </p:txBody>
      </p:sp>
      <p:sp>
        <p:nvSpPr>
          <p:cNvPr id="5" name="Footer Placeholder 4">
            <a:extLst>
              <a:ext uri="{FF2B5EF4-FFF2-40B4-BE49-F238E27FC236}">
                <a16:creationId xmlns:a16="http://schemas.microsoft.com/office/drawing/2014/main" id="{42DAA153-03E8-44C0-9B16-18F03E9CFC03}"/>
              </a:ext>
            </a:extLst>
          </p:cNvPr>
          <p:cNvSpPr>
            <a:spLocks noGrp="1"/>
          </p:cNvSpPr>
          <p:nvPr>
            <p:ph type="ftr" sz="quarter" idx="11"/>
          </p:nvPr>
        </p:nvSpPr>
        <p:spPr/>
        <p:txBody>
          <a:bodyPr/>
          <a:lstStyle/>
          <a:p>
            <a:r>
              <a:rPr lang="en-GB"/>
              <a:t>1.4.1 The meaning of market failure</a:t>
            </a:r>
          </a:p>
        </p:txBody>
      </p:sp>
      <p:sp>
        <p:nvSpPr>
          <p:cNvPr id="6" name="Slide Number Placeholder 5">
            <a:extLst>
              <a:ext uri="{FF2B5EF4-FFF2-40B4-BE49-F238E27FC236}">
                <a16:creationId xmlns:a16="http://schemas.microsoft.com/office/drawing/2014/main" id="{98219FFA-740A-4AAB-8134-CE6904EDC6FB}"/>
              </a:ext>
            </a:extLst>
          </p:cNvPr>
          <p:cNvSpPr>
            <a:spLocks noGrp="1"/>
          </p:cNvSpPr>
          <p:nvPr>
            <p:ph type="sldNum" sz="quarter" idx="12"/>
          </p:nvPr>
        </p:nvSpPr>
        <p:spPr/>
        <p:txBody>
          <a:bodyPr/>
          <a:lstStyle/>
          <a:p>
            <a:fld id="{7A52EB75-A76F-4F4A-9051-0F946D070F9F}" type="slidenum">
              <a:rPr lang="en-GB" smtClean="0"/>
              <a:pPr/>
              <a:t>‹#›</a:t>
            </a:fld>
            <a:endParaRPr lang="en-GB"/>
          </a:p>
        </p:txBody>
      </p:sp>
    </p:spTree>
    <p:extLst>
      <p:ext uri="{BB962C8B-B14F-4D97-AF65-F5344CB8AC3E}">
        <p14:creationId xmlns:p14="http://schemas.microsoft.com/office/powerpoint/2010/main" val="16307232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299E4-0D37-4AA9-874E-F102B4DD217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30EDF1A-5902-403E-B13B-827CD73F231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B171BB8-2F0A-4607-8CCE-D9A8A4DE6AD8}"/>
              </a:ext>
            </a:extLst>
          </p:cNvPr>
          <p:cNvSpPr>
            <a:spLocks noGrp="1"/>
          </p:cNvSpPr>
          <p:nvPr>
            <p:ph type="dt" sz="half" idx="10"/>
          </p:nvPr>
        </p:nvSpPr>
        <p:spPr/>
        <p:txBody>
          <a:bodyPr/>
          <a:lstStyle/>
          <a:p>
            <a:fld id="{6187390D-D41A-4EC6-AEB6-D9B2B746EC70}" type="datetime1">
              <a:rPr lang="en-US" smtClean="0"/>
              <a:pPr/>
              <a:t>3/18/2025</a:t>
            </a:fld>
            <a:endParaRPr lang="en-GB"/>
          </a:p>
        </p:txBody>
      </p:sp>
      <p:sp>
        <p:nvSpPr>
          <p:cNvPr id="5" name="Footer Placeholder 4">
            <a:extLst>
              <a:ext uri="{FF2B5EF4-FFF2-40B4-BE49-F238E27FC236}">
                <a16:creationId xmlns:a16="http://schemas.microsoft.com/office/drawing/2014/main" id="{10F818F8-B433-4342-9D7D-EA37B9141CC4}"/>
              </a:ext>
            </a:extLst>
          </p:cNvPr>
          <p:cNvSpPr>
            <a:spLocks noGrp="1"/>
          </p:cNvSpPr>
          <p:nvPr>
            <p:ph type="ftr" sz="quarter" idx="11"/>
          </p:nvPr>
        </p:nvSpPr>
        <p:spPr/>
        <p:txBody>
          <a:bodyPr/>
          <a:lstStyle/>
          <a:p>
            <a:r>
              <a:rPr lang="en-GB"/>
              <a:t>1.4.1 The meaning of market failure</a:t>
            </a:r>
          </a:p>
        </p:txBody>
      </p:sp>
      <p:sp>
        <p:nvSpPr>
          <p:cNvPr id="6" name="Slide Number Placeholder 5">
            <a:extLst>
              <a:ext uri="{FF2B5EF4-FFF2-40B4-BE49-F238E27FC236}">
                <a16:creationId xmlns:a16="http://schemas.microsoft.com/office/drawing/2014/main" id="{0F45EA80-DE1C-4436-8F4E-007686AE3C63}"/>
              </a:ext>
            </a:extLst>
          </p:cNvPr>
          <p:cNvSpPr>
            <a:spLocks noGrp="1"/>
          </p:cNvSpPr>
          <p:nvPr>
            <p:ph type="sldNum" sz="quarter" idx="12"/>
          </p:nvPr>
        </p:nvSpPr>
        <p:spPr/>
        <p:txBody>
          <a:bodyPr/>
          <a:lstStyle/>
          <a:p>
            <a:fld id="{7A52EB75-A76F-4F4A-9051-0F946D070F9F}" type="slidenum">
              <a:rPr lang="en-GB" smtClean="0"/>
              <a:pPr/>
              <a:t>‹#›</a:t>
            </a:fld>
            <a:endParaRPr lang="en-GB"/>
          </a:p>
        </p:txBody>
      </p:sp>
    </p:spTree>
    <p:extLst>
      <p:ext uri="{BB962C8B-B14F-4D97-AF65-F5344CB8AC3E}">
        <p14:creationId xmlns:p14="http://schemas.microsoft.com/office/powerpoint/2010/main" val="34950706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1AC97F-FE88-4188-9930-2C704E9652DF}"/>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2837BE45-327A-4360-A466-D01C62691A44}"/>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C02B2FA-605B-4E22-8DBC-0CB7DB10EA39}"/>
              </a:ext>
            </a:extLst>
          </p:cNvPr>
          <p:cNvSpPr>
            <a:spLocks noGrp="1"/>
          </p:cNvSpPr>
          <p:nvPr>
            <p:ph type="dt" sz="half" idx="10"/>
          </p:nvPr>
        </p:nvSpPr>
        <p:spPr/>
        <p:txBody>
          <a:bodyPr/>
          <a:lstStyle/>
          <a:p>
            <a:fld id="{5CF2AD47-6B98-4D82-867D-CD86E57DF61A}" type="datetime1">
              <a:rPr lang="en-US" smtClean="0"/>
              <a:pPr/>
              <a:t>3/18/2025</a:t>
            </a:fld>
            <a:endParaRPr lang="en-GB"/>
          </a:p>
        </p:txBody>
      </p:sp>
      <p:sp>
        <p:nvSpPr>
          <p:cNvPr id="5" name="Footer Placeholder 4">
            <a:extLst>
              <a:ext uri="{FF2B5EF4-FFF2-40B4-BE49-F238E27FC236}">
                <a16:creationId xmlns:a16="http://schemas.microsoft.com/office/drawing/2014/main" id="{989342BA-104B-4F33-B9A2-C3D2620E4818}"/>
              </a:ext>
            </a:extLst>
          </p:cNvPr>
          <p:cNvSpPr>
            <a:spLocks noGrp="1"/>
          </p:cNvSpPr>
          <p:nvPr>
            <p:ph type="ftr" sz="quarter" idx="11"/>
          </p:nvPr>
        </p:nvSpPr>
        <p:spPr/>
        <p:txBody>
          <a:bodyPr/>
          <a:lstStyle/>
          <a:p>
            <a:r>
              <a:rPr lang="en-GB"/>
              <a:t>1.4.1 The meaning of market failure</a:t>
            </a:r>
          </a:p>
        </p:txBody>
      </p:sp>
      <p:sp>
        <p:nvSpPr>
          <p:cNvPr id="6" name="Slide Number Placeholder 5">
            <a:extLst>
              <a:ext uri="{FF2B5EF4-FFF2-40B4-BE49-F238E27FC236}">
                <a16:creationId xmlns:a16="http://schemas.microsoft.com/office/drawing/2014/main" id="{6DCEA508-0731-4DFE-A149-B65EF7A87870}"/>
              </a:ext>
            </a:extLst>
          </p:cNvPr>
          <p:cNvSpPr>
            <a:spLocks noGrp="1"/>
          </p:cNvSpPr>
          <p:nvPr>
            <p:ph type="sldNum" sz="quarter" idx="12"/>
          </p:nvPr>
        </p:nvSpPr>
        <p:spPr/>
        <p:txBody>
          <a:bodyPr/>
          <a:lstStyle/>
          <a:p>
            <a:fld id="{7A52EB75-A76F-4F4A-9051-0F946D070F9F}" type="slidenum">
              <a:rPr lang="en-GB" smtClean="0"/>
              <a:pPr/>
              <a:t>‹#›</a:t>
            </a:fld>
            <a:endParaRPr lang="en-GB"/>
          </a:p>
        </p:txBody>
      </p:sp>
    </p:spTree>
    <p:extLst>
      <p:ext uri="{BB962C8B-B14F-4D97-AF65-F5344CB8AC3E}">
        <p14:creationId xmlns:p14="http://schemas.microsoft.com/office/powerpoint/2010/main" val="27303161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1071C6-DCC4-433F-B405-EA425E136B5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C7B6478-A072-4BAD-9A41-B3BC81FB5AC6}"/>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999DAC32-A108-49C3-B96A-B7A354331C3E}"/>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B19E2C1A-7651-4324-9E92-31AA1564EA32}"/>
              </a:ext>
            </a:extLst>
          </p:cNvPr>
          <p:cNvSpPr>
            <a:spLocks noGrp="1"/>
          </p:cNvSpPr>
          <p:nvPr>
            <p:ph type="dt" sz="half" idx="10"/>
          </p:nvPr>
        </p:nvSpPr>
        <p:spPr/>
        <p:txBody>
          <a:bodyPr/>
          <a:lstStyle/>
          <a:p>
            <a:fld id="{F5C68903-366D-460B-9AD5-00399F5CA010}" type="datetime1">
              <a:rPr lang="en-US" smtClean="0"/>
              <a:pPr/>
              <a:t>3/18/2025</a:t>
            </a:fld>
            <a:endParaRPr lang="en-GB"/>
          </a:p>
        </p:txBody>
      </p:sp>
      <p:sp>
        <p:nvSpPr>
          <p:cNvPr id="6" name="Footer Placeholder 5">
            <a:extLst>
              <a:ext uri="{FF2B5EF4-FFF2-40B4-BE49-F238E27FC236}">
                <a16:creationId xmlns:a16="http://schemas.microsoft.com/office/drawing/2014/main" id="{99713E3D-3792-465E-B9C2-21ACACBC5A1D}"/>
              </a:ext>
            </a:extLst>
          </p:cNvPr>
          <p:cNvSpPr>
            <a:spLocks noGrp="1"/>
          </p:cNvSpPr>
          <p:nvPr>
            <p:ph type="ftr" sz="quarter" idx="11"/>
          </p:nvPr>
        </p:nvSpPr>
        <p:spPr/>
        <p:txBody>
          <a:bodyPr/>
          <a:lstStyle/>
          <a:p>
            <a:r>
              <a:rPr lang="en-GB"/>
              <a:t>1.4.1 The meaning of market failure</a:t>
            </a:r>
          </a:p>
        </p:txBody>
      </p:sp>
      <p:sp>
        <p:nvSpPr>
          <p:cNvPr id="7" name="Slide Number Placeholder 6">
            <a:extLst>
              <a:ext uri="{FF2B5EF4-FFF2-40B4-BE49-F238E27FC236}">
                <a16:creationId xmlns:a16="http://schemas.microsoft.com/office/drawing/2014/main" id="{C9D83AC5-6C12-442B-A43C-DAF80F5B4BC9}"/>
              </a:ext>
            </a:extLst>
          </p:cNvPr>
          <p:cNvSpPr>
            <a:spLocks noGrp="1"/>
          </p:cNvSpPr>
          <p:nvPr>
            <p:ph type="sldNum" sz="quarter" idx="12"/>
          </p:nvPr>
        </p:nvSpPr>
        <p:spPr/>
        <p:txBody>
          <a:bodyPr/>
          <a:lstStyle/>
          <a:p>
            <a:fld id="{7A52EB75-A76F-4F4A-9051-0F946D070F9F}" type="slidenum">
              <a:rPr lang="en-GB" smtClean="0"/>
              <a:pPr/>
              <a:t>‹#›</a:t>
            </a:fld>
            <a:endParaRPr lang="en-GB"/>
          </a:p>
        </p:txBody>
      </p:sp>
    </p:spTree>
    <p:extLst>
      <p:ext uri="{BB962C8B-B14F-4D97-AF65-F5344CB8AC3E}">
        <p14:creationId xmlns:p14="http://schemas.microsoft.com/office/powerpoint/2010/main" val="41402607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538329-4E46-4D77-BB1B-5C7382DF7EAE}"/>
              </a:ext>
            </a:extLst>
          </p:cNvPr>
          <p:cNvSpPr>
            <a:spLocks noGrp="1"/>
          </p:cNvSpPr>
          <p:nvPr>
            <p:ph type="title"/>
          </p:nvPr>
        </p:nvSpPr>
        <p:spPr>
          <a:xfrm>
            <a:off x="629841" y="365126"/>
            <a:ext cx="78867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A14E639-5CBB-4BCA-8C78-A8C77EFAEC78}"/>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688B33EA-E28E-4AFE-8FB3-2CD2C5913139}"/>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941FFB6F-7D07-4D99-BA25-1C6B2D3EDD01}"/>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AB28CD8D-F228-4644-BB7A-05188B15A769}"/>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8B04269D-0E0E-4D8D-A55A-66A31F70CECA}"/>
              </a:ext>
            </a:extLst>
          </p:cNvPr>
          <p:cNvSpPr>
            <a:spLocks noGrp="1"/>
          </p:cNvSpPr>
          <p:nvPr>
            <p:ph type="dt" sz="half" idx="10"/>
          </p:nvPr>
        </p:nvSpPr>
        <p:spPr/>
        <p:txBody>
          <a:bodyPr/>
          <a:lstStyle/>
          <a:p>
            <a:fld id="{31D883DA-6C5C-4438-A4EC-2C755D4835D8}" type="datetime1">
              <a:rPr lang="en-US" smtClean="0"/>
              <a:pPr/>
              <a:t>3/18/2025</a:t>
            </a:fld>
            <a:endParaRPr lang="en-GB"/>
          </a:p>
        </p:txBody>
      </p:sp>
      <p:sp>
        <p:nvSpPr>
          <p:cNvPr id="8" name="Footer Placeholder 7">
            <a:extLst>
              <a:ext uri="{FF2B5EF4-FFF2-40B4-BE49-F238E27FC236}">
                <a16:creationId xmlns:a16="http://schemas.microsoft.com/office/drawing/2014/main" id="{7DCA354E-BB45-4743-8CA0-69AD054D721A}"/>
              </a:ext>
            </a:extLst>
          </p:cNvPr>
          <p:cNvSpPr>
            <a:spLocks noGrp="1"/>
          </p:cNvSpPr>
          <p:nvPr>
            <p:ph type="ftr" sz="quarter" idx="11"/>
          </p:nvPr>
        </p:nvSpPr>
        <p:spPr/>
        <p:txBody>
          <a:bodyPr/>
          <a:lstStyle/>
          <a:p>
            <a:r>
              <a:rPr lang="en-GB"/>
              <a:t>1.4.1 The meaning of market failure</a:t>
            </a:r>
          </a:p>
        </p:txBody>
      </p:sp>
      <p:sp>
        <p:nvSpPr>
          <p:cNvPr id="9" name="Slide Number Placeholder 8">
            <a:extLst>
              <a:ext uri="{FF2B5EF4-FFF2-40B4-BE49-F238E27FC236}">
                <a16:creationId xmlns:a16="http://schemas.microsoft.com/office/drawing/2014/main" id="{B86B9D28-DC66-4CD4-9C3A-566304DE6F21}"/>
              </a:ext>
            </a:extLst>
          </p:cNvPr>
          <p:cNvSpPr>
            <a:spLocks noGrp="1"/>
          </p:cNvSpPr>
          <p:nvPr>
            <p:ph type="sldNum" sz="quarter" idx="12"/>
          </p:nvPr>
        </p:nvSpPr>
        <p:spPr/>
        <p:txBody>
          <a:bodyPr/>
          <a:lstStyle/>
          <a:p>
            <a:fld id="{7A52EB75-A76F-4F4A-9051-0F946D070F9F}" type="slidenum">
              <a:rPr lang="en-GB" smtClean="0"/>
              <a:pPr/>
              <a:t>‹#›</a:t>
            </a:fld>
            <a:endParaRPr lang="en-GB"/>
          </a:p>
        </p:txBody>
      </p:sp>
    </p:spTree>
    <p:extLst>
      <p:ext uri="{BB962C8B-B14F-4D97-AF65-F5344CB8AC3E}">
        <p14:creationId xmlns:p14="http://schemas.microsoft.com/office/powerpoint/2010/main" val="16155348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B7DCA2-4B8C-4F72-8151-7D56FBC473A3}"/>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7D0AF5DC-8508-4556-B878-745CB6542EE6}"/>
              </a:ext>
            </a:extLst>
          </p:cNvPr>
          <p:cNvSpPr>
            <a:spLocks noGrp="1"/>
          </p:cNvSpPr>
          <p:nvPr>
            <p:ph type="dt" sz="half" idx="10"/>
          </p:nvPr>
        </p:nvSpPr>
        <p:spPr/>
        <p:txBody>
          <a:bodyPr/>
          <a:lstStyle/>
          <a:p>
            <a:fld id="{520FE39F-B4B7-4DE8-BBE1-D95255806007}" type="datetime1">
              <a:rPr lang="en-US" smtClean="0"/>
              <a:pPr/>
              <a:t>3/18/2025</a:t>
            </a:fld>
            <a:endParaRPr lang="en-GB"/>
          </a:p>
        </p:txBody>
      </p:sp>
      <p:sp>
        <p:nvSpPr>
          <p:cNvPr id="4" name="Footer Placeholder 3">
            <a:extLst>
              <a:ext uri="{FF2B5EF4-FFF2-40B4-BE49-F238E27FC236}">
                <a16:creationId xmlns:a16="http://schemas.microsoft.com/office/drawing/2014/main" id="{959923EA-51D6-48EA-8CEE-AB085067C895}"/>
              </a:ext>
            </a:extLst>
          </p:cNvPr>
          <p:cNvSpPr>
            <a:spLocks noGrp="1"/>
          </p:cNvSpPr>
          <p:nvPr>
            <p:ph type="ftr" sz="quarter" idx="11"/>
          </p:nvPr>
        </p:nvSpPr>
        <p:spPr/>
        <p:txBody>
          <a:bodyPr/>
          <a:lstStyle/>
          <a:p>
            <a:r>
              <a:rPr lang="en-GB"/>
              <a:t>1.4.1 The meaning of market failure</a:t>
            </a:r>
          </a:p>
        </p:txBody>
      </p:sp>
      <p:sp>
        <p:nvSpPr>
          <p:cNvPr id="5" name="Slide Number Placeholder 4">
            <a:extLst>
              <a:ext uri="{FF2B5EF4-FFF2-40B4-BE49-F238E27FC236}">
                <a16:creationId xmlns:a16="http://schemas.microsoft.com/office/drawing/2014/main" id="{9A7359EB-DE41-4E26-9BB1-34A94DD4714D}"/>
              </a:ext>
            </a:extLst>
          </p:cNvPr>
          <p:cNvSpPr>
            <a:spLocks noGrp="1"/>
          </p:cNvSpPr>
          <p:nvPr>
            <p:ph type="sldNum" sz="quarter" idx="12"/>
          </p:nvPr>
        </p:nvSpPr>
        <p:spPr/>
        <p:txBody>
          <a:bodyPr/>
          <a:lstStyle/>
          <a:p>
            <a:fld id="{7A52EB75-A76F-4F4A-9051-0F946D070F9F}" type="slidenum">
              <a:rPr lang="en-GB" smtClean="0"/>
              <a:pPr/>
              <a:t>‹#›</a:t>
            </a:fld>
            <a:endParaRPr lang="en-GB"/>
          </a:p>
        </p:txBody>
      </p:sp>
    </p:spTree>
    <p:extLst>
      <p:ext uri="{BB962C8B-B14F-4D97-AF65-F5344CB8AC3E}">
        <p14:creationId xmlns:p14="http://schemas.microsoft.com/office/powerpoint/2010/main" val="31043875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1726B61-0B1D-4DB0-9BD3-6567E82CD91D}"/>
              </a:ext>
            </a:extLst>
          </p:cNvPr>
          <p:cNvSpPr>
            <a:spLocks noGrp="1"/>
          </p:cNvSpPr>
          <p:nvPr>
            <p:ph type="dt" sz="half" idx="10"/>
          </p:nvPr>
        </p:nvSpPr>
        <p:spPr/>
        <p:txBody>
          <a:bodyPr/>
          <a:lstStyle/>
          <a:p>
            <a:fld id="{9E3C8E02-F8BA-4752-B8B2-155C9CF3B77D}" type="datetime1">
              <a:rPr lang="en-US" smtClean="0"/>
              <a:pPr/>
              <a:t>3/18/2025</a:t>
            </a:fld>
            <a:endParaRPr lang="en-GB"/>
          </a:p>
        </p:txBody>
      </p:sp>
      <p:sp>
        <p:nvSpPr>
          <p:cNvPr id="3" name="Footer Placeholder 2">
            <a:extLst>
              <a:ext uri="{FF2B5EF4-FFF2-40B4-BE49-F238E27FC236}">
                <a16:creationId xmlns:a16="http://schemas.microsoft.com/office/drawing/2014/main" id="{DA391255-C65E-4D14-9AC1-841E89E4A9A5}"/>
              </a:ext>
            </a:extLst>
          </p:cNvPr>
          <p:cNvSpPr>
            <a:spLocks noGrp="1"/>
          </p:cNvSpPr>
          <p:nvPr>
            <p:ph type="ftr" sz="quarter" idx="11"/>
          </p:nvPr>
        </p:nvSpPr>
        <p:spPr/>
        <p:txBody>
          <a:bodyPr/>
          <a:lstStyle/>
          <a:p>
            <a:r>
              <a:rPr lang="en-GB"/>
              <a:t>1.4.1 The meaning of market failure</a:t>
            </a:r>
          </a:p>
        </p:txBody>
      </p:sp>
      <p:sp>
        <p:nvSpPr>
          <p:cNvPr id="4" name="Slide Number Placeholder 3">
            <a:extLst>
              <a:ext uri="{FF2B5EF4-FFF2-40B4-BE49-F238E27FC236}">
                <a16:creationId xmlns:a16="http://schemas.microsoft.com/office/drawing/2014/main" id="{75B97F57-8062-4AAF-9585-EEB5C56C2668}"/>
              </a:ext>
            </a:extLst>
          </p:cNvPr>
          <p:cNvSpPr>
            <a:spLocks noGrp="1"/>
          </p:cNvSpPr>
          <p:nvPr>
            <p:ph type="sldNum" sz="quarter" idx="12"/>
          </p:nvPr>
        </p:nvSpPr>
        <p:spPr/>
        <p:txBody>
          <a:bodyPr/>
          <a:lstStyle/>
          <a:p>
            <a:fld id="{7A52EB75-A76F-4F4A-9051-0F946D070F9F}" type="slidenum">
              <a:rPr lang="en-GB" smtClean="0"/>
              <a:pPr/>
              <a:t>‹#›</a:t>
            </a:fld>
            <a:endParaRPr lang="en-GB"/>
          </a:p>
        </p:txBody>
      </p:sp>
    </p:spTree>
    <p:extLst>
      <p:ext uri="{BB962C8B-B14F-4D97-AF65-F5344CB8AC3E}">
        <p14:creationId xmlns:p14="http://schemas.microsoft.com/office/powerpoint/2010/main" val="22563301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B4BFE6-FF0A-4DE4-AF3F-20A31F72E6AB}"/>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49E353DD-A5F8-44B6-A80E-B6E7FC3A8CB7}"/>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1C078326-14EB-4449-92F1-E259A21C4A3A}"/>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396DCEF5-2CF2-47E1-BE87-D3E896277771}"/>
              </a:ext>
            </a:extLst>
          </p:cNvPr>
          <p:cNvSpPr>
            <a:spLocks noGrp="1"/>
          </p:cNvSpPr>
          <p:nvPr>
            <p:ph type="dt" sz="half" idx="10"/>
          </p:nvPr>
        </p:nvSpPr>
        <p:spPr/>
        <p:txBody>
          <a:bodyPr/>
          <a:lstStyle/>
          <a:p>
            <a:fld id="{2E85F6F8-8FBA-4F26-9800-0F833715770D}" type="datetime1">
              <a:rPr lang="en-US" smtClean="0"/>
              <a:pPr/>
              <a:t>3/18/2025</a:t>
            </a:fld>
            <a:endParaRPr lang="en-GB"/>
          </a:p>
        </p:txBody>
      </p:sp>
      <p:sp>
        <p:nvSpPr>
          <p:cNvPr id="6" name="Footer Placeholder 5">
            <a:extLst>
              <a:ext uri="{FF2B5EF4-FFF2-40B4-BE49-F238E27FC236}">
                <a16:creationId xmlns:a16="http://schemas.microsoft.com/office/drawing/2014/main" id="{6755B69B-79DD-44F7-B93D-8A918E02A747}"/>
              </a:ext>
            </a:extLst>
          </p:cNvPr>
          <p:cNvSpPr>
            <a:spLocks noGrp="1"/>
          </p:cNvSpPr>
          <p:nvPr>
            <p:ph type="ftr" sz="quarter" idx="11"/>
          </p:nvPr>
        </p:nvSpPr>
        <p:spPr/>
        <p:txBody>
          <a:bodyPr/>
          <a:lstStyle/>
          <a:p>
            <a:r>
              <a:rPr lang="en-GB"/>
              <a:t>1.4.1 The meaning of market failure</a:t>
            </a:r>
          </a:p>
        </p:txBody>
      </p:sp>
      <p:sp>
        <p:nvSpPr>
          <p:cNvPr id="7" name="Slide Number Placeholder 6">
            <a:extLst>
              <a:ext uri="{FF2B5EF4-FFF2-40B4-BE49-F238E27FC236}">
                <a16:creationId xmlns:a16="http://schemas.microsoft.com/office/drawing/2014/main" id="{AB2B712C-D0C4-4355-A8A9-44A72E85E3CC}"/>
              </a:ext>
            </a:extLst>
          </p:cNvPr>
          <p:cNvSpPr>
            <a:spLocks noGrp="1"/>
          </p:cNvSpPr>
          <p:nvPr>
            <p:ph type="sldNum" sz="quarter" idx="12"/>
          </p:nvPr>
        </p:nvSpPr>
        <p:spPr/>
        <p:txBody>
          <a:bodyPr/>
          <a:lstStyle/>
          <a:p>
            <a:fld id="{7A52EB75-A76F-4F4A-9051-0F946D070F9F}" type="slidenum">
              <a:rPr lang="en-GB" smtClean="0"/>
              <a:pPr/>
              <a:t>‹#›</a:t>
            </a:fld>
            <a:endParaRPr lang="en-GB"/>
          </a:p>
        </p:txBody>
      </p:sp>
    </p:spTree>
    <p:extLst>
      <p:ext uri="{BB962C8B-B14F-4D97-AF65-F5344CB8AC3E}">
        <p14:creationId xmlns:p14="http://schemas.microsoft.com/office/powerpoint/2010/main" val="261666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CC03F4-78CA-4AC2-9790-3D059AFEF04A}"/>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15957A03-65FA-4721-A20D-46C1324B9D4A}"/>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a:p>
        </p:txBody>
      </p:sp>
      <p:sp>
        <p:nvSpPr>
          <p:cNvPr id="4" name="Text Placeholder 3">
            <a:extLst>
              <a:ext uri="{FF2B5EF4-FFF2-40B4-BE49-F238E27FC236}">
                <a16:creationId xmlns:a16="http://schemas.microsoft.com/office/drawing/2014/main" id="{E42E0EC7-546F-45C7-AB34-C2DD8A6501FE}"/>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DF9644F2-F961-4590-9CBE-1EF9EF628E62}"/>
              </a:ext>
            </a:extLst>
          </p:cNvPr>
          <p:cNvSpPr>
            <a:spLocks noGrp="1"/>
          </p:cNvSpPr>
          <p:nvPr>
            <p:ph type="dt" sz="half" idx="10"/>
          </p:nvPr>
        </p:nvSpPr>
        <p:spPr/>
        <p:txBody>
          <a:bodyPr/>
          <a:lstStyle/>
          <a:p>
            <a:fld id="{516295EE-E9DF-4F74-8D7E-94BDE7766083}" type="datetime1">
              <a:rPr lang="en-US" smtClean="0"/>
              <a:pPr/>
              <a:t>3/18/2025</a:t>
            </a:fld>
            <a:endParaRPr lang="en-GB"/>
          </a:p>
        </p:txBody>
      </p:sp>
      <p:sp>
        <p:nvSpPr>
          <p:cNvPr id="6" name="Footer Placeholder 5">
            <a:extLst>
              <a:ext uri="{FF2B5EF4-FFF2-40B4-BE49-F238E27FC236}">
                <a16:creationId xmlns:a16="http://schemas.microsoft.com/office/drawing/2014/main" id="{2180DF1A-1415-4933-878B-87577169A8A6}"/>
              </a:ext>
            </a:extLst>
          </p:cNvPr>
          <p:cNvSpPr>
            <a:spLocks noGrp="1"/>
          </p:cNvSpPr>
          <p:nvPr>
            <p:ph type="ftr" sz="quarter" idx="11"/>
          </p:nvPr>
        </p:nvSpPr>
        <p:spPr/>
        <p:txBody>
          <a:bodyPr/>
          <a:lstStyle/>
          <a:p>
            <a:r>
              <a:rPr lang="en-GB"/>
              <a:t>1.4.1 The meaning of market failure</a:t>
            </a:r>
          </a:p>
        </p:txBody>
      </p:sp>
      <p:sp>
        <p:nvSpPr>
          <p:cNvPr id="7" name="Slide Number Placeholder 6">
            <a:extLst>
              <a:ext uri="{FF2B5EF4-FFF2-40B4-BE49-F238E27FC236}">
                <a16:creationId xmlns:a16="http://schemas.microsoft.com/office/drawing/2014/main" id="{8F6FEAE8-A1C2-4439-A983-9F3642097DDB}"/>
              </a:ext>
            </a:extLst>
          </p:cNvPr>
          <p:cNvSpPr>
            <a:spLocks noGrp="1"/>
          </p:cNvSpPr>
          <p:nvPr>
            <p:ph type="sldNum" sz="quarter" idx="12"/>
          </p:nvPr>
        </p:nvSpPr>
        <p:spPr/>
        <p:txBody>
          <a:bodyPr/>
          <a:lstStyle/>
          <a:p>
            <a:fld id="{7A52EB75-A76F-4F4A-9051-0F946D070F9F}" type="slidenum">
              <a:rPr lang="en-GB" smtClean="0"/>
              <a:pPr/>
              <a:t>‹#›</a:t>
            </a:fld>
            <a:endParaRPr lang="en-GB"/>
          </a:p>
        </p:txBody>
      </p:sp>
    </p:spTree>
    <p:extLst>
      <p:ext uri="{BB962C8B-B14F-4D97-AF65-F5344CB8AC3E}">
        <p14:creationId xmlns:p14="http://schemas.microsoft.com/office/powerpoint/2010/main" val="648698848"/>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ADACDD5-07A4-43A6-A4ED-CB4D48DC9253}"/>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4827B9A-D921-4A89-BF7A-016B0594843B}"/>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F89AC79-8D09-49A7-863C-75AFB4D62184}"/>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516295EE-E9DF-4F74-8D7E-94BDE7766083}" type="datetime1">
              <a:rPr lang="en-US" smtClean="0"/>
              <a:pPr/>
              <a:t>3/18/2025</a:t>
            </a:fld>
            <a:endParaRPr lang="en-GB"/>
          </a:p>
        </p:txBody>
      </p:sp>
      <p:sp>
        <p:nvSpPr>
          <p:cNvPr id="5" name="Footer Placeholder 4">
            <a:extLst>
              <a:ext uri="{FF2B5EF4-FFF2-40B4-BE49-F238E27FC236}">
                <a16:creationId xmlns:a16="http://schemas.microsoft.com/office/drawing/2014/main" id="{A43325D6-2517-4E21-9898-A1E028BD21FE}"/>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en-GB"/>
              <a:t>1.4.1 The meaning of market failure</a:t>
            </a:r>
          </a:p>
        </p:txBody>
      </p:sp>
      <p:sp>
        <p:nvSpPr>
          <p:cNvPr id="6" name="Slide Number Placeholder 5">
            <a:extLst>
              <a:ext uri="{FF2B5EF4-FFF2-40B4-BE49-F238E27FC236}">
                <a16:creationId xmlns:a16="http://schemas.microsoft.com/office/drawing/2014/main" id="{CDE63201-A95A-43C8-8176-41A3133BBC9B}"/>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7A52EB75-A76F-4F4A-9051-0F946D070F9F}" type="slidenum">
              <a:rPr lang="en-GB" smtClean="0"/>
              <a:pPr/>
              <a:t>‹#›</a:t>
            </a:fld>
            <a:endParaRPr lang="en-GB"/>
          </a:p>
        </p:txBody>
      </p:sp>
    </p:spTree>
    <p:extLst>
      <p:ext uri="{BB962C8B-B14F-4D97-AF65-F5344CB8AC3E}">
        <p14:creationId xmlns:p14="http://schemas.microsoft.com/office/powerpoint/2010/main" val="576602936"/>
      </p:ext>
    </p:extLst>
  </p:cSld>
  <p:clrMap bg1="lt1" tx1="dk1" bg2="lt2" tx2="dk2" accent1="accent1" accent2="accent2" accent3="accent3" accent4="accent4" accent5="accent5" accent6="accent6" hlink="hlink" folHlink="folHlink"/>
  <p:sldLayoutIdLst>
    <p:sldLayoutId id="2147483893" r:id="rId1"/>
    <p:sldLayoutId id="2147483894" r:id="rId2"/>
    <p:sldLayoutId id="2147483895" r:id="rId3"/>
    <p:sldLayoutId id="2147483896" r:id="rId4"/>
    <p:sldLayoutId id="2147483897" r:id="rId5"/>
    <p:sldLayoutId id="2147483898" r:id="rId6"/>
    <p:sldLayoutId id="2147483899" r:id="rId7"/>
    <p:sldLayoutId id="2147483900" r:id="rId8"/>
    <p:sldLayoutId id="2147483901" r:id="rId9"/>
    <p:sldLayoutId id="2147483902" r:id="rId10"/>
    <p:sldLayoutId id="2147483903" r:id="rId11"/>
  </p:sldLayoutIdLst>
  <p:hf sldNum="0"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hyperlink" Target="http://www.exampaperspractice.co.uk/" TargetMode="External"/><Relationship Id="rId2" Type="http://schemas.openxmlformats.org/officeDocument/2006/relationships/slideLayout" Target="../slideLayouts/slideLayout1.xml"/><Relationship Id="rId1" Type="http://schemas.openxmlformats.org/officeDocument/2006/relationships/tags" Target="../tags/tag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4.xml"/><Relationship Id="rId6" Type="http://schemas.openxmlformats.org/officeDocument/2006/relationships/hyperlink" Target="http://www.exampaperspractice.co.uk/" TargetMode="External"/><Relationship Id="rId5" Type="http://schemas.openxmlformats.org/officeDocument/2006/relationships/image" Target="../media/image3.pn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5.xml"/><Relationship Id="rId6" Type="http://schemas.openxmlformats.org/officeDocument/2006/relationships/hyperlink" Target="http://www.exampaperspractice.co.uk/" TargetMode="External"/><Relationship Id="rId5" Type="http://schemas.openxmlformats.org/officeDocument/2006/relationships/image" Target="../media/image3.pn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customXml" Target="../ink/ink1.xml"/><Relationship Id="rId7" Type="http://schemas.openxmlformats.org/officeDocument/2006/relationships/hyperlink" Target="http://www.exampaperspractice.co.uk/" TargetMode="External"/><Relationship Id="rId2" Type="http://schemas.openxmlformats.org/officeDocument/2006/relationships/slideLayout" Target="../slideLayouts/slideLayout7.xml"/><Relationship Id="rId1" Type="http://schemas.openxmlformats.org/officeDocument/2006/relationships/tags" Target="../tags/tag6.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2.emf"/></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hyperlink" Target="http://www.exampaperspractice.co.uk/"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4.xml"/><Relationship Id="rId1" Type="http://schemas.openxmlformats.org/officeDocument/2006/relationships/tags" Target="../tags/tag7.xml"/><Relationship Id="rId5" Type="http://schemas.openxmlformats.org/officeDocument/2006/relationships/hyperlink" Target="http://www.exampaperspractice.co.uk/" TargetMode="Externa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8.xml"/><Relationship Id="rId7" Type="http://schemas.openxmlformats.org/officeDocument/2006/relationships/hyperlink" Target="http://www.exampaperspractice.co.uk/" TargetMode="External"/><Relationship Id="rId2" Type="http://schemas.openxmlformats.org/officeDocument/2006/relationships/slideLayout" Target="../slideLayouts/slideLayout2.xml"/><Relationship Id="rId1" Type="http://schemas.openxmlformats.org/officeDocument/2006/relationships/tags" Target="../tags/tag8.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4.jpe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9.xml"/><Relationship Id="rId6" Type="http://schemas.openxmlformats.org/officeDocument/2006/relationships/hyperlink" Target="http://www.exampaperspractice.co.uk/" TargetMode="External"/><Relationship Id="rId5" Type="http://schemas.openxmlformats.org/officeDocument/2006/relationships/image" Target="../media/image3.png"/><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hyperlink" Target="http://www.exampaperspractice.co.uk/"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hyperlink" Target="http://www.exampaperspractice.co.uk/" TargetMode="Externa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10.xml"/><Relationship Id="rId6" Type="http://schemas.openxmlformats.org/officeDocument/2006/relationships/hyperlink" Target="http://www.exampaperspractice.co.uk/" TargetMode="External"/><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openxmlformats.org/officeDocument/2006/relationships/hyperlink" Target="http://www.exampaperspractice.co.uk/" TargetMode="External"/><Relationship Id="rId4" Type="http://schemas.openxmlformats.org/officeDocument/2006/relationships/diagramLayout" Target="../diagrams/layout1.xml"/><Relationship Id="rId9"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hyperlink" Target="http://www.exampaperspractice.co.uk/" TargetMode="External"/><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Layout" Target="../slideLayouts/slideLayout2.xml"/><Relationship Id="rId1" Type="http://schemas.openxmlformats.org/officeDocument/2006/relationships/tags" Target="../tags/tag11.xml"/><Relationship Id="rId6" Type="http://schemas.openxmlformats.org/officeDocument/2006/relationships/hyperlink" Target="http://www.exampaperspractice.co.uk/" TargetMode="External"/><Relationship Id="rId5" Type="http://schemas.openxmlformats.org/officeDocument/2006/relationships/image" Target="../media/image3.png"/><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12.xml"/><Relationship Id="rId6" Type="http://schemas.openxmlformats.org/officeDocument/2006/relationships/hyperlink" Target="http://www.exampaperspractice.co.uk/" TargetMode="External"/><Relationship Id="rId5" Type="http://schemas.openxmlformats.org/officeDocument/2006/relationships/image" Target="../media/image3.png"/><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hyperlink" Target="http://www.exampaperspractice.co.uk/" TargetMode="External"/><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tags" Target="../tags/tag13.xml"/><Relationship Id="rId5" Type="http://schemas.openxmlformats.org/officeDocument/2006/relationships/hyperlink" Target="http://www.exampaperspractice.co.uk/" TargetMode="External"/><Relationship Id="rId4" Type="http://schemas.openxmlformats.org/officeDocument/2006/relationships/image" Target="../media/image3.png"/></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tags" Target="../tags/tag14.xml"/><Relationship Id="rId5" Type="http://schemas.openxmlformats.org/officeDocument/2006/relationships/hyperlink" Target="http://www.exampaperspractice.co.uk/" TargetMode="External"/><Relationship Id="rId4" Type="http://schemas.openxmlformats.org/officeDocument/2006/relationships/image" Target="../media/image3.png"/></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hyperlink" Target="http://www.exampaperspractice.co.uk/" TargetMode="Externa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14.xml"/><Relationship Id="rId7" Type="http://schemas.openxmlformats.org/officeDocument/2006/relationships/hyperlink" Target="http://www.exampaperspractice.co.uk/" TargetMode="External"/><Relationship Id="rId2" Type="http://schemas.openxmlformats.org/officeDocument/2006/relationships/slideLayout" Target="../slideLayouts/slideLayout2.xml"/><Relationship Id="rId1" Type="http://schemas.openxmlformats.org/officeDocument/2006/relationships/tags" Target="../tags/tag15.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9.jpeg"/></Relationships>
</file>

<file path=ppt/slides/_rels/slide28.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20.jpeg"/><Relationship Id="rId7" Type="http://schemas.openxmlformats.org/officeDocument/2006/relationships/diagramColors" Target="../diagrams/colors3.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QuickStyle" Target="../diagrams/quickStyle3.xml"/><Relationship Id="rId11" Type="http://schemas.openxmlformats.org/officeDocument/2006/relationships/hyperlink" Target="http://www.exampaperspractice.co.uk/" TargetMode="External"/><Relationship Id="rId5" Type="http://schemas.openxmlformats.org/officeDocument/2006/relationships/diagramLayout" Target="../diagrams/layout3.xml"/><Relationship Id="rId10" Type="http://schemas.openxmlformats.org/officeDocument/2006/relationships/image" Target="../media/image3.png"/><Relationship Id="rId4" Type="http://schemas.openxmlformats.org/officeDocument/2006/relationships/diagramData" Target="../diagrams/data3.xml"/><Relationship Id="rId9" Type="http://schemas.openxmlformats.org/officeDocument/2006/relationships/image" Target="../media/image2.png"/></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hyperlink" Target="http://www.exampaperspractice.co.uk/" TargetMode="External"/></Relationships>
</file>

<file path=ppt/slides/_rels/slide3.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Layout" Target="../diagrams/layout2.xml"/><Relationship Id="rId7" Type="http://schemas.openxmlformats.org/officeDocument/2006/relationships/image" Target="../media/image2.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 Id="rId9" Type="http://schemas.openxmlformats.org/officeDocument/2006/relationships/hyperlink" Target="http://www.exampaperspractice.co.uk/"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hyperlink" Target="http://www.exampaperspractice.co.uk/" TargetMode="External"/><Relationship Id="rId4" Type="http://schemas.openxmlformats.org/officeDocument/2006/relationships/image" Target="../media/image3.png"/></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hyperlink" Target="http://www.exampaperspractice.co.uk/" TargetMode="External"/><Relationship Id="rId4" Type="http://schemas.openxmlformats.org/officeDocument/2006/relationships/image" Target="../media/image3.png"/></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hyperlink" Target="http://www.exampaperspractice.co.uk/" TargetMode="External"/><Relationship Id="rId4" Type="http://schemas.openxmlformats.org/officeDocument/2006/relationships/image" Target="../media/image3.png"/></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hyperlink" Target="http://www.exampaperspractice.co.uk/"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hyperlink" Target="http://www.exampaperspractice.co.uk/" TargetMode="External"/><Relationship Id="rId5" Type="http://schemas.openxmlformats.org/officeDocument/2006/relationships/image" Target="../media/image3.png"/><Relationship Id="rId4" Type="http://schemas.openxmlformats.org/officeDocument/2006/relationships/image" Target="../media/image2.png"/></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hyperlink" Target="http://www.exampaperspractice.co.uk/"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hyperlink" Target="http://www.exampaperspractice.co.uk/" TargetMode="External"/><Relationship Id="rId5" Type="http://schemas.openxmlformats.org/officeDocument/2006/relationships/image" Target="../media/image3.png"/><Relationship Id="rId4" Type="http://schemas.openxmlformats.org/officeDocument/2006/relationships/image" Target="../media/image2.png"/></Relationships>
</file>

<file path=ppt/slides/_rels/slide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hyperlink" Target="http://www.exampaperspractice.co.uk/" TargetMode="External"/></Relationships>
</file>

<file path=ppt/slides/_rels/slide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hyperlink" Target="http://www.exampaperspractice.co.uk/" TargetMode="External"/></Relationships>
</file>

<file path=ppt/slides/_rels/slide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hyperlink" Target="http://www.exampaperspractice.co.uk/"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jpeg"/><Relationship Id="rId1" Type="http://schemas.openxmlformats.org/officeDocument/2006/relationships/slideLayout" Target="../slideLayouts/slideLayout2.xml"/><Relationship Id="rId5" Type="http://schemas.openxmlformats.org/officeDocument/2006/relationships/hyperlink" Target="http://www.exampaperspractice.co.uk/" TargetMode="External"/><Relationship Id="rId4" Type="http://schemas.openxmlformats.org/officeDocument/2006/relationships/image" Target="../media/image3.png"/></Relationships>
</file>

<file path=ppt/slides/_rels/slide4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hyperlink" Target="http://www.exampaperspractice.co.uk/" TargetMode="External"/><Relationship Id="rId5" Type="http://schemas.openxmlformats.org/officeDocument/2006/relationships/image" Target="../media/image3.png"/><Relationship Id="rId4" Type="http://schemas.openxmlformats.org/officeDocument/2006/relationships/image" Target="../media/image2.png"/></Relationships>
</file>

<file path=ppt/slides/_rels/slide4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23.jpeg"/><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10" Type="http://schemas.openxmlformats.org/officeDocument/2006/relationships/hyperlink" Target="http://www.exampaperspractice.co.uk/" TargetMode="External"/><Relationship Id="rId4" Type="http://schemas.openxmlformats.org/officeDocument/2006/relationships/diagramLayout" Target="../diagrams/layout4.xml"/><Relationship Id="rId9"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2.xml"/><Relationship Id="rId7" Type="http://schemas.openxmlformats.org/officeDocument/2006/relationships/hyperlink" Target="http://www.exampaperspractice.co.uk/" TargetMode="External"/><Relationship Id="rId2" Type="http://schemas.openxmlformats.org/officeDocument/2006/relationships/slideLayout" Target="../slideLayouts/slideLayout2.xml"/><Relationship Id="rId1" Type="http://schemas.openxmlformats.org/officeDocument/2006/relationships/tags" Target="../tags/tag2.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4.jpeg"/></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hyperlink" Target="http://www.exampaperspractice.co.uk/" TargetMode="External"/><Relationship Id="rId5" Type="http://schemas.openxmlformats.org/officeDocument/2006/relationships/image" Target="../media/image3.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hyperlink" Target="http://www.exampaperspractice.co.uk/" TargetMode="External"/><Relationship Id="rId5" Type="http://schemas.openxmlformats.org/officeDocument/2006/relationships/image" Target="../media/image3.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hyperlink" Target="http://www.exampaperspractice.co.uk/" TargetMode="Externa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slideLayout" Target="../slideLayouts/slideLayout2.xml"/><Relationship Id="rId1" Type="http://schemas.openxmlformats.org/officeDocument/2006/relationships/tags" Target="../tags/tag3.xml"/><Relationship Id="rId6" Type="http://schemas.openxmlformats.org/officeDocument/2006/relationships/hyperlink" Target="http://www.exampaperspractice.co.uk/" TargetMode="External"/><Relationship Id="rId5" Type="http://schemas.openxmlformats.org/officeDocument/2006/relationships/image" Target="../media/image3.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0E91F5CA-B392-444C-88E3-BF5BAAEBDE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459807F-B6FA-44D3-9A53-C55B6B5688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80681"/>
            <a:ext cx="9144000" cy="2777318"/>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p:cNvSpPr>
            <a:spLocks noGrp="1"/>
          </p:cNvSpPr>
          <p:nvPr>
            <p:ph type="ctrTitle"/>
          </p:nvPr>
        </p:nvSpPr>
        <p:spPr>
          <a:xfrm>
            <a:off x="941295" y="5279511"/>
            <a:ext cx="7261411" cy="739880"/>
          </a:xfrm>
        </p:spPr>
        <p:txBody>
          <a:bodyPr anchor="b">
            <a:normAutofit/>
          </a:bodyPr>
          <a:lstStyle/>
          <a:p>
            <a:r>
              <a:rPr lang="en-GB" sz="2900">
                <a:solidFill>
                  <a:schemeClr val="tx1">
                    <a:lumMod val="85000"/>
                    <a:lumOff val="15000"/>
                  </a:schemeClr>
                </a:solidFill>
              </a:rPr>
              <a:t>4.1.4 Business objectives and pricing decisions</a:t>
            </a:r>
          </a:p>
        </p:txBody>
      </p:sp>
      <p:pic>
        <p:nvPicPr>
          <p:cNvPr id="9" name="Picture 8">
            <a:extLst>
              <a:ext uri="{FF2B5EF4-FFF2-40B4-BE49-F238E27FC236}">
                <a16:creationId xmlns:a16="http://schemas.microsoft.com/office/drawing/2014/main" id="{F56ED0F0-F216-F7D4-1D60-AE301DD00BB4}"/>
              </a:ext>
            </a:extLst>
          </p:cNvPr>
          <p:cNvPicPr>
            <a:picLocks noChangeAspect="1"/>
          </p:cNvPicPr>
          <p:nvPr/>
        </p:nvPicPr>
        <p:blipFill rotWithShape="1">
          <a:blip r:embed="rId4"/>
          <a:srcRect t="262" r="4" b="3154"/>
          <a:stretch/>
        </p:blipFill>
        <p:spPr>
          <a:xfrm>
            <a:off x="20" y="10"/>
            <a:ext cx="9143979" cy="5886523"/>
          </a:xfrm>
          <a:custGeom>
            <a:avLst/>
            <a:gdLst/>
            <a:ahLst/>
            <a:cxnLst/>
            <a:rect l="l" t="t" r="r" b="b"/>
            <a:pathLst>
              <a:path w="12191999" h="5886533">
                <a:moveTo>
                  <a:pt x="4721173" y="4907914"/>
                </a:moveTo>
                <a:lnTo>
                  <a:pt x="4722109" y="4908125"/>
                </a:lnTo>
                <a:cubicBezTo>
                  <a:pt x="4721143" y="4908767"/>
                  <a:pt x="4718263" y="4909373"/>
                  <a:pt x="4717199" y="4909396"/>
                </a:cubicBezTo>
                <a:close/>
                <a:moveTo>
                  <a:pt x="0" y="0"/>
                </a:moveTo>
                <a:lnTo>
                  <a:pt x="12191999" y="0"/>
                </a:lnTo>
                <a:lnTo>
                  <a:pt x="12191999" y="5751311"/>
                </a:lnTo>
                <a:lnTo>
                  <a:pt x="12140860" y="5770509"/>
                </a:lnTo>
                <a:cubicBezTo>
                  <a:pt x="12126656" y="5772723"/>
                  <a:pt x="12093589" y="5827925"/>
                  <a:pt x="12080161" y="5826358"/>
                </a:cubicBezTo>
                <a:cubicBezTo>
                  <a:pt x="11978188" y="5850511"/>
                  <a:pt x="11967361" y="5873564"/>
                  <a:pt x="11917885" y="5861578"/>
                </a:cubicBezTo>
                <a:cubicBezTo>
                  <a:pt x="11872779" y="5859863"/>
                  <a:pt x="11928861" y="5896778"/>
                  <a:pt x="11894610" y="5883738"/>
                </a:cubicBezTo>
                <a:cubicBezTo>
                  <a:pt x="11860359" y="5870698"/>
                  <a:pt x="11736091" y="5807232"/>
                  <a:pt x="11712379" y="5783337"/>
                </a:cubicBezTo>
                <a:cubicBezTo>
                  <a:pt x="11688667" y="5759442"/>
                  <a:pt x="11627912" y="5782933"/>
                  <a:pt x="11585366" y="5740371"/>
                </a:cubicBezTo>
                <a:lnTo>
                  <a:pt x="11516470" y="5663679"/>
                </a:lnTo>
                <a:cubicBezTo>
                  <a:pt x="11468274" y="5661847"/>
                  <a:pt x="11507335" y="5626593"/>
                  <a:pt x="11462692" y="5610127"/>
                </a:cubicBezTo>
                <a:cubicBezTo>
                  <a:pt x="11417567" y="5608500"/>
                  <a:pt x="11408021" y="5556613"/>
                  <a:pt x="11369712" y="5548654"/>
                </a:cubicBezTo>
                <a:cubicBezTo>
                  <a:pt x="11354317" y="5554704"/>
                  <a:pt x="11288328" y="5499810"/>
                  <a:pt x="11273969" y="5488986"/>
                </a:cubicBezTo>
                <a:cubicBezTo>
                  <a:pt x="11231913" y="5490378"/>
                  <a:pt x="11221973" y="5480544"/>
                  <a:pt x="11195084" y="5467967"/>
                </a:cubicBezTo>
                <a:cubicBezTo>
                  <a:pt x="11164086" y="5497749"/>
                  <a:pt x="11171649" y="5471790"/>
                  <a:pt x="11143408" y="5468614"/>
                </a:cubicBezTo>
                <a:cubicBezTo>
                  <a:pt x="11125906" y="5464975"/>
                  <a:pt x="11102603" y="5460835"/>
                  <a:pt x="11085935" y="5459365"/>
                </a:cubicBezTo>
                <a:cubicBezTo>
                  <a:pt x="11057493" y="5459661"/>
                  <a:pt x="11029906" y="5441496"/>
                  <a:pt x="11030953" y="5456484"/>
                </a:cubicBezTo>
                <a:cubicBezTo>
                  <a:pt x="11007784" y="5459001"/>
                  <a:pt x="10982005" y="5463178"/>
                  <a:pt x="10951060" y="5461240"/>
                </a:cubicBezTo>
                <a:cubicBezTo>
                  <a:pt x="10885365" y="5424406"/>
                  <a:pt x="10915288" y="5460968"/>
                  <a:pt x="10857721" y="5448157"/>
                </a:cubicBezTo>
                <a:cubicBezTo>
                  <a:pt x="10806646" y="5435790"/>
                  <a:pt x="10707075" y="5402712"/>
                  <a:pt x="10644616" y="5387039"/>
                </a:cubicBezTo>
                <a:cubicBezTo>
                  <a:pt x="10616446" y="5382224"/>
                  <a:pt x="10558603" y="5371613"/>
                  <a:pt x="10519277" y="5366793"/>
                </a:cubicBezTo>
                <a:cubicBezTo>
                  <a:pt x="10495461" y="5368312"/>
                  <a:pt x="10473830" y="5354868"/>
                  <a:pt x="10445981" y="5364735"/>
                </a:cubicBezTo>
                <a:cubicBezTo>
                  <a:pt x="10436536" y="5368773"/>
                  <a:pt x="10409281" y="5367966"/>
                  <a:pt x="10383865" y="5360888"/>
                </a:cubicBezTo>
                <a:cubicBezTo>
                  <a:pt x="10374827" y="5369095"/>
                  <a:pt x="10347864" y="5360432"/>
                  <a:pt x="10336852" y="5360277"/>
                </a:cubicBezTo>
                <a:cubicBezTo>
                  <a:pt x="10323586" y="5366987"/>
                  <a:pt x="10274741" y="5357921"/>
                  <a:pt x="10261098" y="5350526"/>
                </a:cubicBezTo>
                <a:lnTo>
                  <a:pt x="10126497" y="5339011"/>
                </a:lnTo>
                <a:lnTo>
                  <a:pt x="10082166" y="5336916"/>
                </a:lnTo>
                <a:cubicBezTo>
                  <a:pt x="10074567" y="5338985"/>
                  <a:pt x="10046860" y="5337657"/>
                  <a:pt x="10039237" y="5338580"/>
                </a:cubicBezTo>
                <a:cubicBezTo>
                  <a:pt x="9998458" y="5328479"/>
                  <a:pt x="9984394" y="5327989"/>
                  <a:pt x="9960016" y="5323065"/>
                </a:cubicBezTo>
                <a:cubicBezTo>
                  <a:pt x="9918980" y="5322923"/>
                  <a:pt x="9888741" y="5326122"/>
                  <a:pt x="9847789" y="5316297"/>
                </a:cubicBezTo>
                <a:lnTo>
                  <a:pt x="9728306" y="5296090"/>
                </a:lnTo>
                <a:cubicBezTo>
                  <a:pt x="9675056" y="5305676"/>
                  <a:pt x="9602035" y="5297282"/>
                  <a:pt x="9584504" y="5284670"/>
                </a:cubicBezTo>
                <a:cubicBezTo>
                  <a:pt x="9518952" y="5270394"/>
                  <a:pt x="9415429" y="5244268"/>
                  <a:pt x="9343049" y="5238968"/>
                </a:cubicBezTo>
                <a:lnTo>
                  <a:pt x="9231367" y="5187063"/>
                </a:lnTo>
                <a:lnTo>
                  <a:pt x="9194807" y="5176984"/>
                </a:lnTo>
                <a:lnTo>
                  <a:pt x="9189243" y="5167745"/>
                </a:lnTo>
                <a:lnTo>
                  <a:pt x="9151229" y="5156543"/>
                </a:lnTo>
                <a:lnTo>
                  <a:pt x="9150207" y="5157608"/>
                </a:lnTo>
                <a:cubicBezTo>
                  <a:pt x="9147045" y="5159739"/>
                  <a:pt x="9143081" y="5160831"/>
                  <a:pt x="9137315" y="5159777"/>
                </a:cubicBezTo>
                <a:cubicBezTo>
                  <a:pt x="9138862" y="5179261"/>
                  <a:pt x="9130952" y="5165972"/>
                  <a:pt x="9113809" y="5161143"/>
                </a:cubicBezTo>
                <a:cubicBezTo>
                  <a:pt x="9112388" y="5190326"/>
                  <a:pt x="9068114" y="5155892"/>
                  <a:pt x="9053450" y="5169457"/>
                </a:cubicBezTo>
                <a:lnTo>
                  <a:pt x="9005483" y="5166172"/>
                </a:lnTo>
                <a:lnTo>
                  <a:pt x="9005198" y="5166412"/>
                </a:lnTo>
                <a:cubicBezTo>
                  <a:pt x="9003143" y="5166632"/>
                  <a:pt x="9000324" y="5166304"/>
                  <a:pt x="8996229" y="5165201"/>
                </a:cubicBezTo>
                <a:lnTo>
                  <a:pt x="8990391" y="5163140"/>
                </a:lnTo>
                <a:lnTo>
                  <a:pt x="8974334" y="5159914"/>
                </a:lnTo>
                <a:lnTo>
                  <a:pt x="8968008" y="5160614"/>
                </a:lnTo>
                <a:lnTo>
                  <a:pt x="8963045" y="5162839"/>
                </a:lnTo>
                <a:cubicBezTo>
                  <a:pt x="8954690" y="5154888"/>
                  <a:pt x="8955517" y="5145940"/>
                  <a:pt x="8928985" y="5166027"/>
                </a:cubicBezTo>
                <a:cubicBezTo>
                  <a:pt x="8898031" y="5165007"/>
                  <a:pt x="8789300" y="5150352"/>
                  <a:pt x="8752441" y="5146795"/>
                </a:cubicBezTo>
                <a:cubicBezTo>
                  <a:pt x="8719819" y="5136075"/>
                  <a:pt x="8748194" y="5149736"/>
                  <a:pt x="8707844" y="5144694"/>
                </a:cubicBezTo>
                <a:cubicBezTo>
                  <a:pt x="8671606" y="5125159"/>
                  <a:pt x="8639142" y="5141599"/>
                  <a:pt x="8596068" y="5136122"/>
                </a:cubicBezTo>
                <a:lnTo>
                  <a:pt x="8525227" y="5150964"/>
                </a:lnTo>
                <a:lnTo>
                  <a:pt x="8510980" y="5145049"/>
                </a:lnTo>
                <a:lnTo>
                  <a:pt x="8506164" y="5142048"/>
                </a:lnTo>
                <a:cubicBezTo>
                  <a:pt x="8502646" y="5140271"/>
                  <a:pt x="8500045" y="5139460"/>
                  <a:pt x="8497965" y="5139310"/>
                </a:cubicBezTo>
                <a:lnTo>
                  <a:pt x="8497591" y="5139489"/>
                </a:lnTo>
                <a:lnTo>
                  <a:pt x="8490246" y="5136439"/>
                </a:lnTo>
                <a:lnTo>
                  <a:pt x="8367179" y="5122397"/>
                </a:lnTo>
                <a:cubicBezTo>
                  <a:pt x="8362021" y="5120372"/>
                  <a:pt x="8357730" y="5120720"/>
                  <a:pt x="8353796" y="5122203"/>
                </a:cubicBezTo>
                <a:lnTo>
                  <a:pt x="8352369" y="5123043"/>
                </a:lnTo>
                <a:lnTo>
                  <a:pt x="8320101" y="5105625"/>
                </a:lnTo>
                <a:lnTo>
                  <a:pt x="8314429" y="5105299"/>
                </a:lnTo>
                <a:lnTo>
                  <a:pt x="8295170" y="5091404"/>
                </a:lnTo>
                <a:lnTo>
                  <a:pt x="8284273" y="5085581"/>
                </a:lnTo>
                <a:lnTo>
                  <a:pt x="8283146" y="5081138"/>
                </a:lnTo>
                <a:cubicBezTo>
                  <a:pt x="8280842" y="5077893"/>
                  <a:pt x="8276148" y="5075245"/>
                  <a:pt x="8266072" y="5073963"/>
                </a:cubicBezTo>
                <a:lnTo>
                  <a:pt x="8263373" y="5074193"/>
                </a:lnTo>
                <a:lnTo>
                  <a:pt x="8252030" y="5064350"/>
                </a:lnTo>
                <a:cubicBezTo>
                  <a:pt x="8248856" y="5060500"/>
                  <a:pt x="8246644" y="5056218"/>
                  <a:pt x="8245831" y="5051358"/>
                </a:cubicBezTo>
                <a:cubicBezTo>
                  <a:pt x="8181824" y="5054265"/>
                  <a:pt x="8147127" y="5020143"/>
                  <a:pt x="8090268" y="5005197"/>
                </a:cubicBezTo>
                <a:cubicBezTo>
                  <a:pt x="8025464" y="4982055"/>
                  <a:pt x="7967067" y="4960819"/>
                  <a:pt x="7905404" y="4963224"/>
                </a:cubicBezTo>
                <a:cubicBezTo>
                  <a:pt x="7835116" y="4948312"/>
                  <a:pt x="7780962" y="4946081"/>
                  <a:pt x="7718741" y="4937509"/>
                </a:cubicBezTo>
                <a:lnTo>
                  <a:pt x="7614343" y="4940980"/>
                </a:lnTo>
                <a:lnTo>
                  <a:pt x="7527539" y="4935152"/>
                </a:lnTo>
                <a:lnTo>
                  <a:pt x="7519567" y="4932599"/>
                </a:lnTo>
                <a:cubicBezTo>
                  <a:pt x="7513989" y="4931260"/>
                  <a:pt x="7510169" y="4930910"/>
                  <a:pt x="7507408" y="4931264"/>
                </a:cubicBezTo>
                <a:lnTo>
                  <a:pt x="7507036" y="4931591"/>
                </a:lnTo>
                <a:lnTo>
                  <a:pt x="7495791" y="4929639"/>
                </a:lnTo>
                <a:cubicBezTo>
                  <a:pt x="7476982" y="4925521"/>
                  <a:pt x="7422524" y="4942937"/>
                  <a:pt x="7405387" y="4937744"/>
                </a:cubicBezTo>
                <a:cubicBezTo>
                  <a:pt x="7374785" y="4940694"/>
                  <a:pt x="7333986" y="4941799"/>
                  <a:pt x="7312176" y="4947339"/>
                </a:cubicBezTo>
                <a:lnTo>
                  <a:pt x="7310849" y="4948781"/>
                </a:lnTo>
                <a:lnTo>
                  <a:pt x="7218556" y="4923532"/>
                </a:lnTo>
                <a:lnTo>
                  <a:pt x="7201098" y="4918982"/>
                </a:lnTo>
                <a:lnTo>
                  <a:pt x="7197000" y="4913624"/>
                </a:lnTo>
                <a:cubicBezTo>
                  <a:pt x="7192108" y="4910101"/>
                  <a:pt x="7184502" y="4907962"/>
                  <a:pt x="7170804" y="4908976"/>
                </a:cubicBezTo>
                <a:lnTo>
                  <a:pt x="7096984" y="4896748"/>
                </a:lnTo>
                <a:cubicBezTo>
                  <a:pt x="7061144" y="4895770"/>
                  <a:pt x="7050185" y="4894793"/>
                  <a:pt x="7018492" y="4897122"/>
                </a:cubicBezTo>
                <a:cubicBezTo>
                  <a:pt x="6937524" y="4886184"/>
                  <a:pt x="6943641" y="4862018"/>
                  <a:pt x="6904142" y="4867616"/>
                </a:cubicBezTo>
                <a:cubicBezTo>
                  <a:pt x="6871918" y="4872824"/>
                  <a:pt x="6787985" y="4853750"/>
                  <a:pt x="6708218" y="4839661"/>
                </a:cubicBezTo>
                <a:cubicBezTo>
                  <a:pt x="6649102" y="4830206"/>
                  <a:pt x="6628102" y="4816105"/>
                  <a:pt x="6549451" y="4810885"/>
                </a:cubicBezTo>
                <a:cubicBezTo>
                  <a:pt x="6472150" y="4766795"/>
                  <a:pt x="6409692" y="4790518"/>
                  <a:pt x="6317556" y="4764085"/>
                </a:cubicBezTo>
                <a:cubicBezTo>
                  <a:pt x="6297547" y="4748563"/>
                  <a:pt x="6209288" y="4765756"/>
                  <a:pt x="6168670" y="4761998"/>
                </a:cubicBezTo>
                <a:cubicBezTo>
                  <a:pt x="6128052" y="4758240"/>
                  <a:pt x="6090536" y="4744692"/>
                  <a:pt x="6073844" y="4741536"/>
                </a:cubicBezTo>
                <a:lnTo>
                  <a:pt x="6068526" y="4743073"/>
                </a:lnTo>
                <a:lnTo>
                  <a:pt x="6048634" y="4742390"/>
                </a:lnTo>
                <a:lnTo>
                  <a:pt x="6041279" y="4750739"/>
                </a:lnTo>
                <a:lnTo>
                  <a:pt x="6010088" y="4755832"/>
                </a:lnTo>
                <a:cubicBezTo>
                  <a:pt x="5998677" y="4756419"/>
                  <a:pt x="5970124" y="4755506"/>
                  <a:pt x="5957373" y="4752188"/>
                </a:cubicBezTo>
                <a:lnTo>
                  <a:pt x="5758915" y="4736496"/>
                </a:lnTo>
                <a:lnTo>
                  <a:pt x="5626957" y="4735473"/>
                </a:lnTo>
                <a:lnTo>
                  <a:pt x="5470902" y="4749493"/>
                </a:lnTo>
                <a:cubicBezTo>
                  <a:pt x="5478131" y="4762521"/>
                  <a:pt x="5439006" y="4748455"/>
                  <a:pt x="5432757" y="4760746"/>
                </a:cubicBezTo>
                <a:cubicBezTo>
                  <a:pt x="5429365" y="4770778"/>
                  <a:pt x="5391824" y="4775462"/>
                  <a:pt x="5381664" y="4778448"/>
                </a:cubicBezTo>
                <a:lnTo>
                  <a:pt x="5261760" y="4798865"/>
                </a:lnTo>
                <a:cubicBezTo>
                  <a:pt x="5251595" y="4799049"/>
                  <a:pt x="5230547" y="4807359"/>
                  <a:pt x="5222959" y="4809989"/>
                </a:cubicBezTo>
                <a:lnTo>
                  <a:pt x="5174657" y="4812979"/>
                </a:lnTo>
                <a:lnTo>
                  <a:pt x="5156551" y="4820202"/>
                </a:lnTo>
                <a:lnTo>
                  <a:pt x="5142595" y="4823602"/>
                </a:lnTo>
                <a:lnTo>
                  <a:pt x="5139593" y="4825703"/>
                </a:lnTo>
                <a:cubicBezTo>
                  <a:pt x="5133873" y="4829743"/>
                  <a:pt x="5128076" y="4833554"/>
                  <a:pt x="5121656" y="4836556"/>
                </a:cubicBezTo>
                <a:cubicBezTo>
                  <a:pt x="5108317" y="4807937"/>
                  <a:pt x="5064853" y="4857373"/>
                  <a:pt x="5065787" y="4829985"/>
                </a:cubicBezTo>
                <a:cubicBezTo>
                  <a:pt x="5028193" y="4841501"/>
                  <a:pt x="5038944" y="4812412"/>
                  <a:pt x="5011510" y="4846366"/>
                </a:cubicBezTo>
                <a:cubicBezTo>
                  <a:pt x="4937023" y="4845983"/>
                  <a:pt x="4916353" y="4832976"/>
                  <a:pt x="4840437" y="4870383"/>
                </a:cubicBezTo>
                <a:cubicBezTo>
                  <a:pt x="4806739" y="4887025"/>
                  <a:pt x="4784106" y="4898171"/>
                  <a:pt x="4762444" y="4898151"/>
                </a:cubicBezTo>
                <a:cubicBezTo>
                  <a:pt x="4741323" y="4902652"/>
                  <a:pt x="4729481" y="4905474"/>
                  <a:pt x="4723182" y="4907166"/>
                </a:cubicBezTo>
                <a:lnTo>
                  <a:pt x="4721173" y="4907914"/>
                </a:lnTo>
                <a:lnTo>
                  <a:pt x="4715524" y="4906639"/>
                </a:lnTo>
                <a:cubicBezTo>
                  <a:pt x="4680148" y="4913595"/>
                  <a:pt x="4524744" y="4914403"/>
                  <a:pt x="4515810" y="4916541"/>
                </a:cubicBezTo>
                <a:cubicBezTo>
                  <a:pt x="4457819" y="4929653"/>
                  <a:pt x="4462659" y="4930394"/>
                  <a:pt x="4428539" y="4927192"/>
                </a:cubicBezTo>
                <a:cubicBezTo>
                  <a:pt x="4423303" y="4923821"/>
                  <a:pt x="4368974" y="4930115"/>
                  <a:pt x="4362872" y="4928538"/>
                </a:cubicBezTo>
                <a:lnTo>
                  <a:pt x="4316962" y="4921923"/>
                </a:lnTo>
                <a:lnTo>
                  <a:pt x="4315106" y="4923264"/>
                </a:lnTo>
                <a:cubicBezTo>
                  <a:pt x="4306123" y="4926635"/>
                  <a:pt x="4299993" y="4926634"/>
                  <a:pt x="4295140" y="4925143"/>
                </a:cubicBezTo>
                <a:lnTo>
                  <a:pt x="4290059" y="4922226"/>
                </a:lnTo>
                <a:lnTo>
                  <a:pt x="4276138" y="4922472"/>
                </a:lnTo>
                <a:lnTo>
                  <a:pt x="4248113" y="4920148"/>
                </a:lnTo>
                <a:lnTo>
                  <a:pt x="4202046" y="4922943"/>
                </a:lnTo>
                <a:cubicBezTo>
                  <a:pt x="4201945" y="4923363"/>
                  <a:pt x="4201842" y="4923782"/>
                  <a:pt x="4201741" y="4924202"/>
                </a:cubicBezTo>
                <a:cubicBezTo>
                  <a:pt x="4200116" y="4927039"/>
                  <a:pt x="4197140" y="4929158"/>
                  <a:pt x="4191245" y="4929836"/>
                </a:cubicBezTo>
                <a:cubicBezTo>
                  <a:pt x="4204212" y="4947125"/>
                  <a:pt x="4161274" y="4945230"/>
                  <a:pt x="4142742" y="4945701"/>
                </a:cubicBezTo>
                <a:cubicBezTo>
                  <a:pt x="4124717" y="4952767"/>
                  <a:pt x="4099099" y="4966347"/>
                  <a:pt x="4083094" y="4972234"/>
                </a:cubicBezTo>
                <a:lnTo>
                  <a:pt x="4074543" y="4973069"/>
                </a:lnTo>
                <a:cubicBezTo>
                  <a:pt x="4074504" y="4973170"/>
                  <a:pt x="4074463" y="4973269"/>
                  <a:pt x="4074424" y="4973368"/>
                </a:cubicBezTo>
                <a:cubicBezTo>
                  <a:pt x="4072678" y="4974152"/>
                  <a:pt x="4069906" y="4974653"/>
                  <a:pt x="4065507" y="4974812"/>
                </a:cubicBezTo>
                <a:lnTo>
                  <a:pt x="4058951" y="4974594"/>
                </a:lnTo>
                <a:lnTo>
                  <a:pt x="4042361" y="4976215"/>
                </a:lnTo>
                <a:lnTo>
                  <a:pt x="4036993" y="4978649"/>
                </a:lnTo>
                <a:lnTo>
                  <a:pt x="4035360" y="4982316"/>
                </a:lnTo>
                <a:lnTo>
                  <a:pt x="4033775" y="4982081"/>
                </a:lnTo>
                <a:cubicBezTo>
                  <a:pt x="4021424" y="4977217"/>
                  <a:pt x="4016874" y="4968841"/>
                  <a:pt x="4004535" y="4994649"/>
                </a:cubicBezTo>
                <a:cubicBezTo>
                  <a:pt x="3976667" y="4987584"/>
                  <a:pt x="3972977" y="5002913"/>
                  <a:pt x="3936843" y="5012106"/>
                </a:cubicBezTo>
                <a:cubicBezTo>
                  <a:pt x="3920506" y="5004382"/>
                  <a:pt x="3908535" y="5009071"/>
                  <a:pt x="3897272" y="5017761"/>
                </a:cubicBezTo>
                <a:cubicBezTo>
                  <a:pt x="3861092" y="5017265"/>
                  <a:pt x="3829628" y="5031135"/>
                  <a:pt x="3789757" y="5037999"/>
                </a:cubicBezTo>
                <a:cubicBezTo>
                  <a:pt x="3741007" y="5052705"/>
                  <a:pt x="3725129" y="5054682"/>
                  <a:pt x="3682510" y="5061922"/>
                </a:cubicBezTo>
                <a:lnTo>
                  <a:pt x="3610032" y="5094193"/>
                </a:lnTo>
                <a:lnTo>
                  <a:pt x="3603852" y="5092831"/>
                </a:lnTo>
                <a:cubicBezTo>
                  <a:pt x="3599580" y="5092212"/>
                  <a:pt x="3596726" y="5092212"/>
                  <a:pt x="3594733" y="5092667"/>
                </a:cubicBezTo>
                <a:lnTo>
                  <a:pt x="3594498" y="5092936"/>
                </a:lnTo>
                <a:lnTo>
                  <a:pt x="3585975" y="5092246"/>
                </a:lnTo>
                <a:cubicBezTo>
                  <a:pt x="3571623" y="5090455"/>
                  <a:pt x="3549389" y="5104654"/>
                  <a:pt x="3536132" y="5101945"/>
                </a:cubicBezTo>
                <a:cubicBezTo>
                  <a:pt x="3513940" y="5106241"/>
                  <a:pt x="3488622" y="5099976"/>
                  <a:pt x="3473220" y="5105606"/>
                </a:cubicBezTo>
                <a:lnTo>
                  <a:pt x="3400725" y="5117654"/>
                </a:lnTo>
                <a:lnTo>
                  <a:pt x="3375935" y="5106247"/>
                </a:lnTo>
                <a:lnTo>
                  <a:pt x="3348219" y="5109860"/>
                </a:lnTo>
                <a:cubicBezTo>
                  <a:pt x="3337206" y="5110533"/>
                  <a:pt x="3327054" y="5111295"/>
                  <a:pt x="3319639" y="5114795"/>
                </a:cubicBezTo>
                <a:lnTo>
                  <a:pt x="3248529" y="5133347"/>
                </a:lnTo>
                <a:lnTo>
                  <a:pt x="3210308" y="5119794"/>
                </a:lnTo>
                <a:cubicBezTo>
                  <a:pt x="3206088" y="5117870"/>
                  <a:pt x="3200152" y="5117326"/>
                  <a:pt x="3190375" y="5119915"/>
                </a:cubicBezTo>
                <a:lnTo>
                  <a:pt x="3188145" y="5121096"/>
                </a:lnTo>
                <a:cubicBezTo>
                  <a:pt x="3182625" y="5119116"/>
                  <a:pt x="3141856" y="5121682"/>
                  <a:pt x="3108596" y="5122416"/>
                </a:cubicBezTo>
                <a:cubicBezTo>
                  <a:pt x="3055968" y="5124842"/>
                  <a:pt x="3048940" y="5117475"/>
                  <a:pt x="2988584" y="5125502"/>
                </a:cubicBezTo>
                <a:cubicBezTo>
                  <a:pt x="2928853" y="5129690"/>
                  <a:pt x="2917951" y="5124649"/>
                  <a:pt x="2876540" y="5133019"/>
                </a:cubicBezTo>
                <a:lnTo>
                  <a:pt x="2626864" y="5133771"/>
                </a:lnTo>
                <a:cubicBezTo>
                  <a:pt x="2562348" y="5111858"/>
                  <a:pt x="2563422" y="5142456"/>
                  <a:pt x="2491422" y="5135486"/>
                </a:cubicBezTo>
                <a:cubicBezTo>
                  <a:pt x="2433091" y="5200962"/>
                  <a:pt x="2455709" y="5160483"/>
                  <a:pt x="2415617" y="5168715"/>
                </a:cubicBezTo>
                <a:lnTo>
                  <a:pt x="2290098" y="5166151"/>
                </a:lnTo>
                <a:cubicBezTo>
                  <a:pt x="2257057" y="5152522"/>
                  <a:pt x="2202458" y="5187690"/>
                  <a:pt x="2161714" y="5169302"/>
                </a:cubicBezTo>
                <a:cubicBezTo>
                  <a:pt x="2122714" y="5172302"/>
                  <a:pt x="2080450" y="5180350"/>
                  <a:pt x="2056089" y="5184144"/>
                </a:cubicBezTo>
                <a:cubicBezTo>
                  <a:pt x="2019828" y="5191108"/>
                  <a:pt x="1978839" y="5203797"/>
                  <a:pt x="1944153" y="5211084"/>
                </a:cubicBezTo>
                <a:cubicBezTo>
                  <a:pt x="1925867" y="5199079"/>
                  <a:pt x="1896027" y="5224183"/>
                  <a:pt x="1847968" y="5227868"/>
                </a:cubicBezTo>
                <a:cubicBezTo>
                  <a:pt x="1827977" y="5213971"/>
                  <a:pt x="1815570" y="5230544"/>
                  <a:pt x="1777083" y="5212267"/>
                </a:cubicBezTo>
                <a:cubicBezTo>
                  <a:pt x="1775439" y="5214216"/>
                  <a:pt x="1773397" y="5216035"/>
                  <a:pt x="1771025" y="5217668"/>
                </a:cubicBezTo>
                <a:cubicBezTo>
                  <a:pt x="1757251" y="5227146"/>
                  <a:pt x="1735528" y="5228402"/>
                  <a:pt x="1722509" y="5220470"/>
                </a:cubicBezTo>
                <a:cubicBezTo>
                  <a:pt x="1691779" y="5208440"/>
                  <a:pt x="1662321" y="5203305"/>
                  <a:pt x="1633941" y="5200774"/>
                </a:cubicBezTo>
                <a:lnTo>
                  <a:pt x="1586145" y="5210184"/>
                </a:lnTo>
                <a:cubicBezTo>
                  <a:pt x="1567948" y="5215416"/>
                  <a:pt x="1545900" y="5226363"/>
                  <a:pt x="1524748" y="5232173"/>
                </a:cubicBezTo>
                <a:cubicBezTo>
                  <a:pt x="1502586" y="5235395"/>
                  <a:pt x="1478013" y="5230993"/>
                  <a:pt x="1459242" y="5245044"/>
                </a:cubicBezTo>
                <a:cubicBezTo>
                  <a:pt x="1421474" y="5260197"/>
                  <a:pt x="1374524" y="5244220"/>
                  <a:pt x="1349457" y="5280705"/>
                </a:cubicBezTo>
                <a:cubicBezTo>
                  <a:pt x="1273276" y="5302389"/>
                  <a:pt x="1121512" y="5336260"/>
                  <a:pt x="1009212" y="5361227"/>
                </a:cubicBezTo>
                <a:cubicBezTo>
                  <a:pt x="939016" y="5373529"/>
                  <a:pt x="866895" y="5370149"/>
                  <a:pt x="808572" y="5377024"/>
                </a:cubicBezTo>
                <a:cubicBezTo>
                  <a:pt x="802823" y="5374184"/>
                  <a:pt x="726016" y="5397963"/>
                  <a:pt x="719549" y="5396991"/>
                </a:cubicBezTo>
                <a:lnTo>
                  <a:pt x="698795" y="5397657"/>
                </a:lnTo>
                <a:cubicBezTo>
                  <a:pt x="689833" y="5401894"/>
                  <a:pt x="683492" y="5402495"/>
                  <a:pt x="678327" y="5401487"/>
                </a:cubicBezTo>
                <a:lnTo>
                  <a:pt x="672784" y="5399085"/>
                </a:lnTo>
                <a:lnTo>
                  <a:pt x="658406" y="5400696"/>
                </a:lnTo>
                <a:lnTo>
                  <a:pt x="629185" y="5401132"/>
                </a:lnTo>
                <a:lnTo>
                  <a:pt x="624558" y="5403782"/>
                </a:lnTo>
                <a:lnTo>
                  <a:pt x="581798" y="5408438"/>
                </a:lnTo>
                <a:cubicBezTo>
                  <a:pt x="581736" y="5408865"/>
                  <a:pt x="581671" y="5409294"/>
                  <a:pt x="581608" y="5409722"/>
                </a:cubicBezTo>
                <a:cubicBezTo>
                  <a:pt x="580204" y="5412704"/>
                  <a:pt x="577331" y="5415106"/>
                  <a:pt x="571299" y="5416358"/>
                </a:cubicBezTo>
                <a:cubicBezTo>
                  <a:pt x="551623" y="5426267"/>
                  <a:pt x="484499" y="5459654"/>
                  <a:pt x="463549" y="5469173"/>
                </a:cubicBezTo>
                <a:cubicBezTo>
                  <a:pt x="453136" y="5470720"/>
                  <a:pt x="449731" y="5472678"/>
                  <a:pt x="445606" y="5473465"/>
                </a:cubicBezTo>
                <a:lnTo>
                  <a:pt x="438799" y="5473893"/>
                </a:lnTo>
                <a:cubicBezTo>
                  <a:pt x="417222" y="5482183"/>
                  <a:pt x="343312" y="5513407"/>
                  <a:pt x="316138" y="5523213"/>
                </a:cubicBezTo>
                <a:cubicBezTo>
                  <a:pt x="298481" y="5517132"/>
                  <a:pt x="286556" y="5522972"/>
                  <a:pt x="275748" y="5532726"/>
                </a:cubicBezTo>
                <a:cubicBezTo>
                  <a:pt x="238274" y="5535784"/>
                  <a:pt x="207076" y="5552679"/>
                  <a:pt x="166496" y="5563424"/>
                </a:cubicBezTo>
                <a:lnTo>
                  <a:pt x="0" y="5629888"/>
                </a:lnTo>
                <a:close/>
              </a:path>
            </a:pathLst>
          </a:custGeom>
        </p:spPr>
      </p:pic>
      <p:pic>
        <p:nvPicPr>
          <p:cNvPr id="2" name="Picture 1">
            <a:extLst>
              <a:ext uri="{FF2B5EF4-FFF2-40B4-BE49-F238E27FC236}">
                <a16:creationId xmlns:a16="http://schemas.microsoft.com/office/drawing/2014/main" id="{D73B626C-13DA-4504-1658-C10A3ED02DA0}"/>
              </a:ext>
            </a:extLst>
          </p:cNvPr>
          <p:cNvPicPr>
            <a:picLocks noChangeAspect="1"/>
          </p:cNvPicPr>
          <p:nvPr/>
        </p:nvPicPr>
        <p:blipFill>
          <a:blip r:embed="rId5" cstate="print">
            <a:alphaModFix amt="5000"/>
            <a:extLst>
              <a:ext uri="{28A0092B-C50C-407E-A947-70E740481C1C}">
                <a14:useLocalDpi xmlns:a14="http://schemas.microsoft.com/office/drawing/2010/main" val="0"/>
              </a:ext>
            </a:extLst>
          </a:blip>
          <a:stretch>
            <a:fillRect/>
          </a:stretch>
        </p:blipFill>
        <p:spPr>
          <a:xfrm>
            <a:off x="827584" y="1507295"/>
            <a:ext cx="7695738" cy="3098355"/>
          </a:xfrm>
          <a:prstGeom prst="rect">
            <a:avLst/>
          </a:prstGeom>
        </p:spPr>
      </p:pic>
      <p:pic>
        <p:nvPicPr>
          <p:cNvPr id="3" name="Picture 2">
            <a:extLst>
              <a:ext uri="{FF2B5EF4-FFF2-40B4-BE49-F238E27FC236}">
                <a16:creationId xmlns:a16="http://schemas.microsoft.com/office/drawing/2014/main" id="{BA2B35A9-8E57-26BC-1F5E-A4049D8DF2B9}"/>
              </a:ext>
            </a:extLst>
          </p:cNvPr>
          <p:cNvPicPr>
            <a:picLocks noChangeAspect="1"/>
          </p:cNvPicPr>
          <p:nvPr/>
        </p:nvPicPr>
        <p:blipFill>
          <a:blip r:embed="rId6" cstate="print">
            <a:alphaModFix amt="85000"/>
            <a:extLst>
              <a:ext uri="{28A0092B-C50C-407E-A947-70E740481C1C}">
                <a14:useLocalDpi xmlns:a14="http://schemas.microsoft.com/office/drawing/2010/main" val="0"/>
              </a:ext>
            </a:extLst>
          </a:blip>
          <a:stretch>
            <a:fillRect/>
          </a:stretch>
        </p:blipFill>
        <p:spPr>
          <a:xfrm>
            <a:off x="4283968" y="102543"/>
            <a:ext cx="933411" cy="375797"/>
          </a:xfrm>
          <a:prstGeom prst="rect">
            <a:avLst/>
          </a:prstGeom>
        </p:spPr>
      </p:pic>
      <p:sp>
        <p:nvSpPr>
          <p:cNvPr id="4" name="Footer Placeholder 2">
            <a:extLst>
              <a:ext uri="{FF2B5EF4-FFF2-40B4-BE49-F238E27FC236}">
                <a16:creationId xmlns:a16="http://schemas.microsoft.com/office/drawing/2014/main" id="{C46FDE17-A25D-51BF-5A31-099E53A133F1}"/>
              </a:ext>
            </a:extLst>
          </p:cNvPr>
          <p:cNvSpPr txBox="1">
            <a:spLocks/>
          </p:cNvSpPr>
          <p:nvPr/>
        </p:nvSpPr>
        <p:spPr>
          <a:xfrm>
            <a:off x="68584" y="6601013"/>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7">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EFBE5218-526A-21CD-ABCA-F0C48EF7CCA0}"/>
              </a:ext>
            </a:extLst>
          </p:cNvPr>
          <p:cNvSpPr txBox="1"/>
          <p:nvPr/>
        </p:nvSpPr>
        <p:spPr>
          <a:xfrm>
            <a:off x="6126494" y="6648519"/>
            <a:ext cx="3048000" cy="230832"/>
          </a:xfrm>
          <a:prstGeom prst="rect">
            <a:avLst/>
          </a:prstGeom>
          <a:noFill/>
        </p:spPr>
        <p:txBody>
          <a:bodyPr wrap="square" rtlCol="0">
            <a:spAutoFit/>
          </a:bodyPr>
          <a:lstStyle/>
          <a:p>
            <a:pPr algn="ctr"/>
            <a:r>
              <a:rPr lang="en-US" sz="900" i="0" dirty="0">
                <a:solidFill>
                  <a:schemeClr val="tx2"/>
                </a:solidFill>
                <a:effectLst/>
                <a:latin typeface="gg sans"/>
              </a:rPr>
              <a:t>© 2025 Exams Papers Practice. All Rights Reserved</a:t>
            </a:r>
            <a:endParaRPr lang="en-PH" sz="900" dirty="0">
              <a:solidFill>
                <a:schemeClr val="tx2"/>
              </a:solidFill>
            </a:endParaRPr>
          </a:p>
        </p:txBody>
      </p:sp>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131BAD53-4E89-4F62-BBB7-26359763ED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2756DA2-40EB-4C6F-B962-5822FFB54F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240078" cy="6858000"/>
          </a:xfrm>
          <a:custGeom>
            <a:avLst/>
            <a:gdLst>
              <a:gd name="connsiteX0" fmla="*/ 0 w 6096000"/>
              <a:gd name="connsiteY0" fmla="*/ 0 h 6858000"/>
              <a:gd name="connsiteX1" fmla="*/ 5567517 w 6096000"/>
              <a:gd name="connsiteY1" fmla="*/ 0 h 6858000"/>
              <a:gd name="connsiteX2" fmla="*/ 5566938 w 6096000"/>
              <a:gd name="connsiteY2" fmla="*/ 1705 h 6858000"/>
              <a:gd name="connsiteX3" fmla="*/ 5551594 w 6096000"/>
              <a:gd name="connsiteY3" fmla="*/ 17287 h 6858000"/>
              <a:gd name="connsiteX4" fmla="*/ 5545641 w 6096000"/>
              <a:gd name="connsiteY4" fmla="*/ 130336 h 6858000"/>
              <a:gd name="connsiteX5" fmla="*/ 5538289 w 6096000"/>
              <a:gd name="connsiteY5" fmla="*/ 187093 h 6858000"/>
              <a:gd name="connsiteX6" fmla="*/ 5545790 w 6096000"/>
              <a:gd name="connsiteY6" fmla="*/ 265704 h 6858000"/>
              <a:gd name="connsiteX7" fmla="*/ 5542313 w 6096000"/>
              <a:gd name="connsiteY7" fmla="*/ 354566 h 6858000"/>
              <a:gd name="connsiteX8" fmla="*/ 5524126 w 6096000"/>
              <a:gd name="connsiteY8" fmla="*/ 472000 h 6858000"/>
              <a:gd name="connsiteX9" fmla="*/ 5522170 w 6096000"/>
              <a:gd name="connsiteY9" fmla="*/ 473782 h 6858000"/>
              <a:gd name="connsiteX10" fmla="*/ 5521798 w 6096000"/>
              <a:gd name="connsiteY10" fmla="*/ 491380 h 6858000"/>
              <a:gd name="connsiteX11" fmla="*/ 5536419 w 6096000"/>
              <a:gd name="connsiteY11" fmla="*/ 531675 h 6858000"/>
              <a:gd name="connsiteX12" fmla="*/ 5533435 w 6096000"/>
              <a:gd name="connsiteY12" fmla="*/ 536015 h 6858000"/>
              <a:gd name="connsiteX13" fmla="*/ 5538088 w 6096000"/>
              <a:gd name="connsiteY13" fmla="*/ 572092 h 6858000"/>
              <a:gd name="connsiteX14" fmla="*/ 5536061 w 6096000"/>
              <a:gd name="connsiteY14" fmla="*/ 572511 h 6858000"/>
              <a:gd name="connsiteX15" fmla="*/ 5528218 w 6096000"/>
              <a:gd name="connsiteY15" fmla="*/ 582332 h 6858000"/>
              <a:gd name="connsiteX16" fmla="*/ 5518011 w 6096000"/>
              <a:gd name="connsiteY16" fmla="*/ 601285 h 6858000"/>
              <a:gd name="connsiteX17" fmla="*/ 5473174 w 6096000"/>
              <a:gd name="connsiteY17" fmla="*/ 681608 h 6858000"/>
              <a:gd name="connsiteX18" fmla="*/ 5472963 w 6096000"/>
              <a:gd name="connsiteY18" fmla="*/ 689151 h 6858000"/>
              <a:gd name="connsiteX19" fmla="*/ 5472485 w 6096000"/>
              <a:gd name="connsiteY19" fmla="*/ 689289 h 6858000"/>
              <a:gd name="connsiteX20" fmla="*/ 5471326 w 6096000"/>
              <a:gd name="connsiteY20" fmla="*/ 697222 h 6858000"/>
              <a:gd name="connsiteX21" fmla="*/ 5472164 w 6096000"/>
              <a:gd name="connsiteY21" fmla="*/ 717531 h 6858000"/>
              <a:gd name="connsiteX22" fmla="*/ 5468891 w 6096000"/>
              <a:gd name="connsiteY22" fmla="*/ 722494 h 6858000"/>
              <a:gd name="connsiteX23" fmla="*/ 5463081 w 6096000"/>
              <a:gd name="connsiteY23" fmla="*/ 724368 h 6858000"/>
              <a:gd name="connsiteX24" fmla="*/ 5446981 w 6096000"/>
              <a:gd name="connsiteY24" fmla="*/ 752692 h 6858000"/>
              <a:gd name="connsiteX25" fmla="*/ 5417190 w 6096000"/>
              <a:gd name="connsiteY25" fmla="*/ 816346 h 6858000"/>
              <a:gd name="connsiteX26" fmla="*/ 5388958 w 6096000"/>
              <a:gd name="connsiteY26" fmla="*/ 889417 h 6858000"/>
              <a:gd name="connsiteX27" fmla="*/ 5307044 w 6096000"/>
              <a:gd name="connsiteY27" fmla="*/ 1063288 h 6858000"/>
              <a:gd name="connsiteX28" fmla="*/ 5303837 w 6096000"/>
              <a:gd name="connsiteY28" fmla="*/ 1157176 h 6858000"/>
              <a:gd name="connsiteX29" fmla="*/ 5286494 w 6096000"/>
              <a:gd name="connsiteY29" fmla="*/ 1210776 h 6858000"/>
              <a:gd name="connsiteX30" fmla="*/ 5282463 w 6096000"/>
              <a:gd name="connsiteY30" fmla="*/ 1301993 h 6858000"/>
              <a:gd name="connsiteX31" fmla="*/ 5252235 w 6096000"/>
              <a:gd name="connsiteY31" fmla="*/ 1360879 h 6858000"/>
              <a:gd name="connsiteX32" fmla="*/ 5244497 w 6096000"/>
              <a:gd name="connsiteY32" fmla="*/ 1404045 h 6858000"/>
              <a:gd name="connsiteX33" fmla="*/ 5223823 w 6096000"/>
              <a:gd name="connsiteY33" fmla="*/ 1429568 h 6858000"/>
              <a:gd name="connsiteX34" fmla="*/ 5224851 w 6096000"/>
              <a:gd name="connsiteY34" fmla="*/ 1430305 h 6858000"/>
              <a:gd name="connsiteX35" fmla="*/ 5212394 w 6096000"/>
              <a:gd name="connsiteY35" fmla="*/ 1463304 h 6858000"/>
              <a:gd name="connsiteX36" fmla="*/ 5209958 w 6096000"/>
              <a:gd name="connsiteY36" fmla="*/ 1514846 h 6858000"/>
              <a:gd name="connsiteX37" fmla="*/ 5206417 w 6096000"/>
              <a:gd name="connsiteY37" fmla="*/ 1519731 h 6858000"/>
              <a:gd name="connsiteX38" fmla="*/ 5206640 w 6096000"/>
              <a:gd name="connsiteY38" fmla="*/ 1519929 h 6858000"/>
              <a:gd name="connsiteX39" fmla="*/ 5207632 w 6096000"/>
              <a:gd name="connsiteY39" fmla="*/ 1546022 h 6858000"/>
              <a:gd name="connsiteX40" fmla="*/ 5212030 w 6096000"/>
              <a:gd name="connsiteY40" fmla="*/ 1578752 h 6858000"/>
              <a:gd name="connsiteX41" fmla="*/ 5203533 w 6096000"/>
              <a:gd name="connsiteY41" fmla="*/ 1647555 h 6858000"/>
              <a:gd name="connsiteX42" fmla="*/ 5190877 w 6096000"/>
              <a:gd name="connsiteY42" fmla="*/ 1715685 h 6858000"/>
              <a:gd name="connsiteX43" fmla="*/ 5184235 w 6096000"/>
              <a:gd name="connsiteY43" fmla="*/ 1740358 h 6858000"/>
              <a:gd name="connsiteX44" fmla="*/ 5181475 w 6096000"/>
              <a:gd name="connsiteY44" fmla="*/ 1784314 h 6858000"/>
              <a:gd name="connsiteX45" fmla="*/ 5185845 w 6096000"/>
              <a:gd name="connsiteY45" fmla="*/ 1804434 h 6858000"/>
              <a:gd name="connsiteX46" fmla="*/ 5185068 w 6096000"/>
              <a:gd name="connsiteY46" fmla="*/ 1805316 h 6858000"/>
              <a:gd name="connsiteX47" fmla="*/ 5188593 w 6096000"/>
              <a:gd name="connsiteY47" fmla="*/ 1807109 h 6858000"/>
              <a:gd name="connsiteX48" fmla="*/ 5185920 w 6096000"/>
              <a:gd name="connsiteY48" fmla="*/ 1821003 h 6858000"/>
              <a:gd name="connsiteX49" fmla="*/ 5183543 w 6096000"/>
              <a:gd name="connsiteY49" fmla="*/ 1824832 h 6858000"/>
              <a:gd name="connsiteX50" fmla="*/ 5182235 w 6096000"/>
              <a:gd name="connsiteY50" fmla="*/ 1830429 h 6858000"/>
              <a:gd name="connsiteX51" fmla="*/ 5182525 w 6096000"/>
              <a:gd name="connsiteY51" fmla="*/ 1830569 h 6858000"/>
              <a:gd name="connsiteX52" fmla="*/ 5180663 w 6096000"/>
              <a:gd name="connsiteY52" fmla="*/ 1835810 h 6858000"/>
              <a:gd name="connsiteX53" fmla="*/ 5167452 w 6096000"/>
              <a:gd name="connsiteY53" fmla="*/ 1861483 h 6858000"/>
              <a:gd name="connsiteX54" fmla="*/ 5174266 w 6096000"/>
              <a:gd name="connsiteY54" fmla="*/ 1892417 h 6858000"/>
              <a:gd name="connsiteX55" fmla="*/ 5189262 w 6096000"/>
              <a:gd name="connsiteY55" fmla="*/ 1895114 h 6858000"/>
              <a:gd name="connsiteX56" fmla="*/ 5187100 w 6096000"/>
              <a:gd name="connsiteY56" fmla="*/ 1899379 h 6858000"/>
              <a:gd name="connsiteX57" fmla="*/ 5180471 w 6096000"/>
              <a:gd name="connsiteY57" fmla="*/ 1907867 h 6858000"/>
              <a:gd name="connsiteX58" fmla="*/ 5181361 w 6096000"/>
              <a:gd name="connsiteY58" fmla="*/ 1910265 h 6858000"/>
              <a:gd name="connsiteX59" fmla="*/ 5178268 w 6096000"/>
              <a:gd name="connsiteY59" fmla="*/ 1935584 h 6858000"/>
              <a:gd name="connsiteX60" fmla="*/ 5183619 w 6096000"/>
              <a:gd name="connsiteY60" fmla="*/ 1942021 h 6858000"/>
              <a:gd name="connsiteX61" fmla="*/ 5184480 w 6096000"/>
              <a:gd name="connsiteY61" fmla="*/ 1945112 h 6858000"/>
              <a:gd name="connsiteX62" fmla="*/ 5172776 w 6096000"/>
              <a:gd name="connsiteY62" fmla="*/ 1961162 h 6858000"/>
              <a:gd name="connsiteX63" fmla="*/ 5168513 w 6096000"/>
              <a:gd name="connsiteY63" fmla="*/ 1969445 h 6858000"/>
              <a:gd name="connsiteX64" fmla="*/ 5126597 w 6096000"/>
              <a:gd name="connsiteY64" fmla="*/ 2024270 h 6858000"/>
              <a:gd name="connsiteX65" fmla="*/ 5119528 w 6096000"/>
              <a:gd name="connsiteY65" fmla="*/ 2107942 h 6858000"/>
              <a:gd name="connsiteX66" fmla="*/ 5110356 w 6096000"/>
              <a:gd name="connsiteY66" fmla="*/ 2193455 h 6858000"/>
              <a:gd name="connsiteX67" fmla="*/ 5104992 w 6096000"/>
              <a:gd name="connsiteY67" fmla="*/ 2260088 h 6858000"/>
              <a:gd name="connsiteX68" fmla="*/ 5059439 w 6096000"/>
              <a:gd name="connsiteY68" fmla="*/ 2335735 h 6858000"/>
              <a:gd name="connsiteX69" fmla="*/ 5022061 w 6096000"/>
              <a:gd name="connsiteY69" fmla="*/ 2408995 h 6858000"/>
              <a:gd name="connsiteX70" fmla="*/ 5022253 w 6096000"/>
              <a:gd name="connsiteY70" fmla="*/ 2445869 h 6858000"/>
              <a:gd name="connsiteX71" fmla="*/ 5011426 w 6096000"/>
              <a:gd name="connsiteY71" fmla="*/ 2496499 h 6858000"/>
              <a:gd name="connsiteX72" fmla="*/ 4994224 w 6096000"/>
              <a:gd name="connsiteY72" fmla="*/ 2549900 h 6858000"/>
              <a:gd name="connsiteX73" fmla="*/ 4995245 w 6096000"/>
              <a:gd name="connsiteY73" fmla="*/ 2596456 h 6858000"/>
              <a:gd name="connsiteX74" fmla="*/ 4988570 w 6096000"/>
              <a:gd name="connsiteY74" fmla="*/ 2606088 h 6858000"/>
              <a:gd name="connsiteX75" fmla="*/ 4988371 w 6096000"/>
              <a:gd name="connsiteY75" fmla="*/ 2635351 h 6858000"/>
              <a:gd name="connsiteX76" fmla="*/ 4983212 w 6096000"/>
              <a:gd name="connsiteY76" fmla="*/ 2665666 h 6858000"/>
              <a:gd name="connsiteX77" fmla="*/ 4968234 w 6096000"/>
              <a:gd name="connsiteY77" fmla="*/ 2715895 h 6858000"/>
              <a:gd name="connsiteX78" fmla="*/ 4975888 w 6096000"/>
              <a:gd name="connsiteY78" fmla="*/ 2725052 h 6858000"/>
              <a:gd name="connsiteX79" fmla="*/ 4980195 w 6096000"/>
              <a:gd name="connsiteY79" fmla="*/ 2726489 h 6858000"/>
              <a:gd name="connsiteX80" fmla="*/ 4976218 w 6096000"/>
              <a:gd name="connsiteY80" fmla="*/ 2740278 h 6858000"/>
              <a:gd name="connsiteX81" fmla="*/ 4980571 w 6096000"/>
              <a:gd name="connsiteY81" fmla="*/ 2751112 h 6858000"/>
              <a:gd name="connsiteX82" fmla="*/ 4973893 w 6096000"/>
              <a:gd name="connsiteY82" fmla="*/ 2760208 h 6858000"/>
              <a:gd name="connsiteX83" fmla="*/ 4979005 w 6096000"/>
              <a:gd name="connsiteY83" fmla="*/ 2790136 h 6858000"/>
              <a:gd name="connsiteX84" fmla="*/ 4986137 w 6096000"/>
              <a:gd name="connsiteY84" fmla="*/ 2804183 h 6858000"/>
              <a:gd name="connsiteX85" fmla="*/ 4986175 w 6096000"/>
              <a:gd name="connsiteY85" fmla="*/ 2825860 h 6858000"/>
              <a:gd name="connsiteX86" fmla="*/ 4993936 w 6096000"/>
              <a:gd name="connsiteY86" fmla="*/ 2911749 h 6858000"/>
              <a:gd name="connsiteX87" fmla="*/ 4992563 w 6096000"/>
              <a:gd name="connsiteY87" fmla="*/ 2977278 h 6858000"/>
              <a:gd name="connsiteX88" fmla="*/ 4980516 w 6096000"/>
              <a:gd name="connsiteY88" fmla="*/ 2991092 h 6858000"/>
              <a:gd name="connsiteX89" fmla="*/ 4992801 w 6096000"/>
              <a:gd name="connsiteY89" fmla="*/ 3020247 h 6858000"/>
              <a:gd name="connsiteX90" fmla="*/ 5014805 w 6096000"/>
              <a:gd name="connsiteY90" fmla="*/ 3065434 h 6858000"/>
              <a:gd name="connsiteX91" fmla="*/ 5002733 w 6096000"/>
              <a:gd name="connsiteY91" fmla="*/ 3103777 h 6858000"/>
              <a:gd name="connsiteX92" fmla="*/ 5002941 w 6096000"/>
              <a:gd name="connsiteY92" fmla="*/ 3151828 h 6858000"/>
              <a:gd name="connsiteX93" fmla="*/ 5002883 w 6096000"/>
              <a:gd name="connsiteY93" fmla="*/ 3180546 h 6858000"/>
              <a:gd name="connsiteX94" fmla="*/ 5016711 w 6096000"/>
              <a:gd name="connsiteY94" fmla="*/ 3258677 h 6858000"/>
              <a:gd name="connsiteX95" fmla="*/ 5017918 w 6096000"/>
              <a:gd name="connsiteY95" fmla="*/ 3262610 h 6858000"/>
              <a:gd name="connsiteX96" fmla="*/ 5011672 w 6096000"/>
              <a:gd name="connsiteY96" fmla="*/ 3277179 h 6858000"/>
              <a:gd name="connsiteX97" fmla="*/ 5009344 w 6096000"/>
              <a:gd name="connsiteY97" fmla="*/ 3278130 h 6858000"/>
              <a:gd name="connsiteX98" fmla="*/ 5026770 w 6096000"/>
              <a:gd name="connsiteY98" fmla="*/ 3325671 h 6858000"/>
              <a:gd name="connsiteX99" fmla="*/ 5024571 w 6096000"/>
              <a:gd name="connsiteY99" fmla="*/ 3332072 h 6858000"/>
              <a:gd name="connsiteX100" fmla="*/ 5041705 w 6096000"/>
              <a:gd name="connsiteY100" fmla="*/ 3362948 h 6858000"/>
              <a:gd name="connsiteX101" fmla="*/ 5047477 w 6096000"/>
              <a:gd name="connsiteY101" fmla="*/ 3378959 h 6858000"/>
              <a:gd name="connsiteX102" fmla="*/ 5060758 w 6096000"/>
              <a:gd name="connsiteY102" fmla="*/ 3407057 h 6858000"/>
              <a:gd name="connsiteX103" fmla="*/ 5058968 w 6096000"/>
              <a:gd name="connsiteY103" fmla="*/ 3409825 h 6858000"/>
              <a:gd name="connsiteX104" fmla="*/ 5062667 w 6096000"/>
              <a:gd name="connsiteY104" fmla="*/ 3415218 h 6858000"/>
              <a:gd name="connsiteX105" fmla="*/ 5060928 w 6096000"/>
              <a:gd name="connsiteY105" fmla="*/ 3419880 h 6858000"/>
              <a:gd name="connsiteX106" fmla="*/ 5062923 w 6096000"/>
              <a:gd name="connsiteY106" fmla="*/ 3424545 h 6858000"/>
              <a:gd name="connsiteX107" fmla="*/ 5064623 w 6096000"/>
              <a:gd name="connsiteY107" fmla="*/ 3476412 h 6858000"/>
              <a:gd name="connsiteX108" fmla="*/ 5069684 w 6096000"/>
              <a:gd name="connsiteY108" fmla="*/ 3486850 h 6858000"/>
              <a:gd name="connsiteX109" fmla="*/ 5063339 w 6096000"/>
              <a:gd name="connsiteY109" fmla="*/ 3496391 h 6858000"/>
              <a:gd name="connsiteX110" fmla="*/ 5070139 w 6096000"/>
              <a:gd name="connsiteY110" fmla="*/ 3531201 h 6858000"/>
              <a:gd name="connsiteX111" fmla="*/ 5079896 w 6096000"/>
              <a:gd name="connsiteY111" fmla="*/ 3542019 h 6858000"/>
              <a:gd name="connsiteX112" fmla="*/ 5087540 w 6096000"/>
              <a:gd name="connsiteY112" fmla="*/ 3552249 h 6858000"/>
              <a:gd name="connsiteX113" fmla="*/ 5087902 w 6096000"/>
              <a:gd name="connsiteY113" fmla="*/ 3553678 h 6858000"/>
              <a:gd name="connsiteX114" fmla="*/ 5091509 w 6096000"/>
              <a:gd name="connsiteY114" fmla="*/ 3568021 h 6858000"/>
              <a:gd name="connsiteX115" fmla="*/ 5091934 w 6096000"/>
              <a:gd name="connsiteY115" fmla="*/ 3569719 h 6858000"/>
              <a:gd name="connsiteX116" fmla="*/ 5089362 w 6096000"/>
              <a:gd name="connsiteY116" fmla="*/ 3586412 h 6858000"/>
              <a:gd name="connsiteX117" fmla="*/ 5092358 w 6096000"/>
              <a:gd name="connsiteY117" fmla="*/ 3597336 h 6858000"/>
              <a:gd name="connsiteX118" fmla="*/ 5084254 w 6096000"/>
              <a:gd name="connsiteY118" fmla="*/ 3606007 h 6858000"/>
              <a:gd name="connsiteX119" fmla="*/ 5084281 w 6096000"/>
              <a:gd name="connsiteY119" fmla="*/ 3641228 h 6858000"/>
              <a:gd name="connsiteX120" fmla="*/ 5091848 w 6096000"/>
              <a:gd name="connsiteY120" fmla="*/ 3653088 h 6858000"/>
              <a:gd name="connsiteX121" fmla="*/ 5097436 w 6096000"/>
              <a:gd name="connsiteY121" fmla="*/ 3664114 h 6858000"/>
              <a:gd name="connsiteX122" fmla="*/ 5097518 w 6096000"/>
              <a:gd name="connsiteY122" fmla="*/ 3665569 h 6858000"/>
              <a:gd name="connsiteX123" fmla="*/ 5099829 w 6096000"/>
              <a:gd name="connsiteY123" fmla="*/ 3707357 h 6858000"/>
              <a:gd name="connsiteX124" fmla="*/ 5114696 w 6096000"/>
              <a:gd name="connsiteY124" fmla="*/ 3778166 h 6858000"/>
              <a:gd name="connsiteX125" fmla="*/ 5135379 w 6096000"/>
              <a:gd name="connsiteY125" fmla="*/ 3878222 h 6858000"/>
              <a:gd name="connsiteX126" fmla="*/ 5130138 w 6096000"/>
              <a:gd name="connsiteY126" fmla="*/ 4048117 h 6858000"/>
              <a:gd name="connsiteX127" fmla="*/ 5090040 w 6096000"/>
              <a:gd name="connsiteY127" fmla="*/ 4219510 h 6858000"/>
              <a:gd name="connsiteX128" fmla="*/ 5092812 w 6096000"/>
              <a:gd name="connsiteY128" fmla="*/ 4411258 h 6858000"/>
              <a:gd name="connsiteX129" fmla="*/ 5084599 w 6096000"/>
              <a:gd name="connsiteY129" fmla="*/ 4488531 h 6858000"/>
              <a:gd name="connsiteX130" fmla="*/ 5084072 w 6096000"/>
              <a:gd name="connsiteY130" fmla="*/ 4539168 h 6858000"/>
              <a:gd name="connsiteX131" fmla="*/ 5068936 w 6096000"/>
              <a:gd name="connsiteY131" fmla="*/ 4625153 h 6858000"/>
              <a:gd name="connsiteX132" fmla="*/ 5059114 w 6096000"/>
              <a:gd name="connsiteY132" fmla="*/ 4733115 h 6858000"/>
              <a:gd name="connsiteX133" fmla="*/ 5037209 w 6096000"/>
              <a:gd name="connsiteY133" fmla="*/ 4844323 h 6858000"/>
              <a:gd name="connsiteX134" fmla="*/ 5020638 w 6096000"/>
              <a:gd name="connsiteY134" fmla="*/ 4877992 h 6858000"/>
              <a:gd name="connsiteX135" fmla="*/ 5006413 w 6096000"/>
              <a:gd name="connsiteY135" fmla="*/ 4925805 h 6858000"/>
              <a:gd name="connsiteX136" fmla="*/ 4971037 w 6096000"/>
              <a:gd name="connsiteY136" fmla="*/ 5009272 h 6858000"/>
              <a:gd name="connsiteX137" fmla="*/ 4963105 w 6096000"/>
              <a:gd name="connsiteY137" fmla="*/ 5111369 h 6858000"/>
              <a:gd name="connsiteX138" fmla="*/ 4976341 w 6096000"/>
              <a:gd name="connsiteY138" fmla="*/ 5210876 h 6858000"/>
              <a:gd name="connsiteX139" fmla="*/ 4980617 w 6096000"/>
              <a:gd name="connsiteY139" fmla="*/ 5269726 h 6858000"/>
              <a:gd name="connsiteX140" fmla="*/ 4997733 w 6096000"/>
              <a:gd name="connsiteY140" fmla="*/ 5464225 h 6858000"/>
              <a:gd name="connsiteX141" fmla="*/ 5001400 w 6096000"/>
              <a:gd name="connsiteY141" fmla="*/ 5594585 h 6858000"/>
              <a:gd name="connsiteX142" fmla="*/ 4983700 w 6096000"/>
              <a:gd name="connsiteY142" fmla="*/ 5667896 h 6858000"/>
              <a:gd name="connsiteX143" fmla="*/ 4968506 w 6096000"/>
              <a:gd name="connsiteY143" fmla="*/ 5769225 h 6858000"/>
              <a:gd name="connsiteX144" fmla="*/ 4969765 w 6096000"/>
              <a:gd name="connsiteY144" fmla="*/ 5823324 h 6858000"/>
              <a:gd name="connsiteX145" fmla="*/ 4966129 w 6096000"/>
              <a:gd name="connsiteY145" fmla="*/ 5862699 h 6858000"/>
              <a:gd name="connsiteX146" fmla="*/ 4970695 w 6096000"/>
              <a:gd name="connsiteY146" fmla="*/ 5906467 h 6858000"/>
              <a:gd name="connsiteX147" fmla="*/ 4991568 w 6096000"/>
              <a:gd name="connsiteY147" fmla="*/ 5939847 h 6858000"/>
              <a:gd name="connsiteX148" fmla="*/ 4986815 w 6096000"/>
              <a:gd name="connsiteY148" fmla="*/ 5973994 h 6858000"/>
              <a:gd name="connsiteX149" fmla="*/ 4987776 w 6096000"/>
              <a:gd name="connsiteY149" fmla="*/ 6089693 h 6858000"/>
              <a:gd name="connsiteX150" fmla="*/ 4991621 w 6096000"/>
              <a:gd name="connsiteY150" fmla="*/ 6224938 h 6858000"/>
              <a:gd name="connsiteX151" fmla="*/ 5017157 w 6096000"/>
              <a:gd name="connsiteY151" fmla="*/ 6370251 h 6858000"/>
              <a:gd name="connsiteX152" fmla="*/ 5040797 w 6096000"/>
              <a:gd name="connsiteY152" fmla="*/ 6541313 h 6858000"/>
              <a:gd name="connsiteX153" fmla="*/ 5045375 w 6096000"/>
              <a:gd name="connsiteY153" fmla="*/ 6640957 h 6858000"/>
              <a:gd name="connsiteX154" fmla="*/ 5058442 w 6096000"/>
              <a:gd name="connsiteY154" fmla="*/ 6705297 h 6858000"/>
              <a:gd name="connsiteX155" fmla="*/ 5071125 w 6096000"/>
              <a:gd name="connsiteY155" fmla="*/ 6759582 h 6858000"/>
              <a:gd name="connsiteX156" fmla="*/ 5069172 w 6096000"/>
              <a:gd name="connsiteY156" fmla="*/ 6817746 h 6858000"/>
              <a:gd name="connsiteX157" fmla="*/ 5072322 w 6096000"/>
              <a:gd name="connsiteY157" fmla="*/ 6843646 h 6858000"/>
              <a:gd name="connsiteX158" fmla="*/ 5091388 w 6096000"/>
              <a:gd name="connsiteY158" fmla="*/ 6857998 h 6858000"/>
              <a:gd name="connsiteX159" fmla="*/ 6096000 w 6096000"/>
              <a:gd name="connsiteY159" fmla="*/ 6857998 h 6858000"/>
              <a:gd name="connsiteX160" fmla="*/ 6096000 w 6096000"/>
              <a:gd name="connsiteY160" fmla="*/ 6858000 h 6858000"/>
              <a:gd name="connsiteX161" fmla="*/ 0 w 6096000"/>
              <a:gd name="connsiteY16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Lst>
            <a:rect l="l" t="t" r="r" b="b"/>
            <a:pathLst>
              <a:path w="6096000" h="6858000">
                <a:moveTo>
                  <a:pt x="0" y="0"/>
                </a:moveTo>
                <a:lnTo>
                  <a:pt x="5567517" y="0"/>
                </a:lnTo>
                <a:lnTo>
                  <a:pt x="5566938" y="1705"/>
                </a:lnTo>
                <a:cubicBezTo>
                  <a:pt x="5563126" y="8440"/>
                  <a:pt x="5558112" y="13784"/>
                  <a:pt x="5551594" y="17287"/>
                </a:cubicBezTo>
                <a:cubicBezTo>
                  <a:pt x="5562364" y="82036"/>
                  <a:pt x="5510349" y="69804"/>
                  <a:pt x="5545641" y="130336"/>
                </a:cubicBezTo>
                <a:cubicBezTo>
                  <a:pt x="5526953" y="117589"/>
                  <a:pt x="5536978" y="162458"/>
                  <a:pt x="5538289" y="187093"/>
                </a:cubicBezTo>
                <a:cubicBezTo>
                  <a:pt x="5536205" y="226511"/>
                  <a:pt x="5545722" y="205530"/>
                  <a:pt x="5545790" y="265704"/>
                </a:cubicBezTo>
                <a:cubicBezTo>
                  <a:pt x="5542296" y="317533"/>
                  <a:pt x="5543813" y="325288"/>
                  <a:pt x="5542313" y="354566"/>
                </a:cubicBezTo>
                <a:lnTo>
                  <a:pt x="5524126" y="472000"/>
                </a:lnTo>
                <a:lnTo>
                  <a:pt x="5522170" y="473782"/>
                </a:lnTo>
                <a:cubicBezTo>
                  <a:pt x="5517847" y="482008"/>
                  <a:pt x="5518682" y="487340"/>
                  <a:pt x="5521798" y="491380"/>
                </a:cubicBezTo>
                <a:lnTo>
                  <a:pt x="5536419" y="531675"/>
                </a:lnTo>
                <a:lnTo>
                  <a:pt x="5533435" y="536015"/>
                </a:lnTo>
                <a:lnTo>
                  <a:pt x="5538088" y="572092"/>
                </a:lnTo>
                <a:lnTo>
                  <a:pt x="5536061" y="572511"/>
                </a:lnTo>
                <a:cubicBezTo>
                  <a:pt x="5531611" y="574271"/>
                  <a:pt x="5528529" y="577121"/>
                  <a:pt x="5528218" y="582332"/>
                </a:cubicBezTo>
                <a:cubicBezTo>
                  <a:pt x="5498002" y="573171"/>
                  <a:pt x="5516262" y="585107"/>
                  <a:pt x="5518011" y="601285"/>
                </a:cubicBezTo>
                <a:cubicBezTo>
                  <a:pt x="5508838" y="617831"/>
                  <a:pt x="5480684" y="666964"/>
                  <a:pt x="5473174" y="681608"/>
                </a:cubicBezTo>
                <a:cubicBezTo>
                  <a:pt x="5473102" y="684122"/>
                  <a:pt x="5473033" y="686637"/>
                  <a:pt x="5472963" y="689151"/>
                </a:cubicBezTo>
                <a:lnTo>
                  <a:pt x="5472485" y="689289"/>
                </a:lnTo>
                <a:cubicBezTo>
                  <a:pt x="5471434" y="690905"/>
                  <a:pt x="5470986" y="693376"/>
                  <a:pt x="5471326" y="697222"/>
                </a:cubicBezTo>
                <a:cubicBezTo>
                  <a:pt x="5471606" y="703992"/>
                  <a:pt x="5471884" y="710761"/>
                  <a:pt x="5472164" y="717531"/>
                </a:cubicBezTo>
                <a:lnTo>
                  <a:pt x="5468891" y="722494"/>
                </a:lnTo>
                <a:lnTo>
                  <a:pt x="5463081" y="724368"/>
                </a:lnTo>
                <a:lnTo>
                  <a:pt x="5446981" y="752692"/>
                </a:lnTo>
                <a:cubicBezTo>
                  <a:pt x="5454691" y="764380"/>
                  <a:pt x="5422719" y="808083"/>
                  <a:pt x="5417190" y="816346"/>
                </a:cubicBezTo>
                <a:lnTo>
                  <a:pt x="5388958" y="889417"/>
                </a:lnTo>
                <a:cubicBezTo>
                  <a:pt x="5320491" y="969963"/>
                  <a:pt x="5321907" y="1005331"/>
                  <a:pt x="5307044" y="1063288"/>
                </a:cubicBezTo>
                <a:cubicBezTo>
                  <a:pt x="5313332" y="1111028"/>
                  <a:pt x="5317096" y="1110140"/>
                  <a:pt x="5303837" y="1157176"/>
                </a:cubicBezTo>
                <a:cubicBezTo>
                  <a:pt x="5301103" y="1192124"/>
                  <a:pt x="5301884" y="1197232"/>
                  <a:pt x="5286494" y="1210776"/>
                </a:cubicBezTo>
                <a:lnTo>
                  <a:pt x="5282463" y="1301993"/>
                </a:lnTo>
                <a:lnTo>
                  <a:pt x="5252235" y="1360879"/>
                </a:lnTo>
                <a:lnTo>
                  <a:pt x="5244497" y="1404045"/>
                </a:lnTo>
                <a:lnTo>
                  <a:pt x="5223823" y="1429568"/>
                </a:lnTo>
                <a:lnTo>
                  <a:pt x="5224851" y="1430305"/>
                </a:lnTo>
                <a:cubicBezTo>
                  <a:pt x="5226697" y="1432466"/>
                  <a:pt x="5214738" y="1459891"/>
                  <a:pt x="5212394" y="1463304"/>
                </a:cubicBezTo>
                <a:cubicBezTo>
                  <a:pt x="5209912" y="1477394"/>
                  <a:pt x="5213027" y="1501295"/>
                  <a:pt x="5209958" y="1514846"/>
                </a:cubicBezTo>
                <a:lnTo>
                  <a:pt x="5206417" y="1519731"/>
                </a:lnTo>
                <a:lnTo>
                  <a:pt x="5206640" y="1519929"/>
                </a:lnTo>
                <a:cubicBezTo>
                  <a:pt x="5206490" y="1521210"/>
                  <a:pt x="5209710" y="1543635"/>
                  <a:pt x="5207632" y="1546022"/>
                </a:cubicBezTo>
                <a:lnTo>
                  <a:pt x="5212030" y="1578752"/>
                </a:lnTo>
                <a:cubicBezTo>
                  <a:pt x="5206147" y="1605585"/>
                  <a:pt x="5226381" y="1622803"/>
                  <a:pt x="5203533" y="1647555"/>
                </a:cubicBezTo>
                <a:cubicBezTo>
                  <a:pt x="5198128" y="1672675"/>
                  <a:pt x="5203213" y="1694404"/>
                  <a:pt x="5190877" y="1715685"/>
                </a:cubicBezTo>
                <a:cubicBezTo>
                  <a:pt x="5196815" y="1724301"/>
                  <a:pt x="5198098" y="1732435"/>
                  <a:pt x="5184235" y="1740358"/>
                </a:cubicBezTo>
                <a:cubicBezTo>
                  <a:pt x="5182625" y="1763793"/>
                  <a:pt x="5198368" y="1769422"/>
                  <a:pt x="5181475" y="1784314"/>
                </a:cubicBezTo>
                <a:cubicBezTo>
                  <a:pt x="5205987" y="1797417"/>
                  <a:pt x="5195246" y="1798221"/>
                  <a:pt x="5185845" y="1804434"/>
                </a:cubicBezTo>
                <a:lnTo>
                  <a:pt x="5185068" y="1805316"/>
                </a:lnTo>
                <a:lnTo>
                  <a:pt x="5188593" y="1807109"/>
                </a:lnTo>
                <a:lnTo>
                  <a:pt x="5185920" y="1821003"/>
                </a:lnTo>
                <a:lnTo>
                  <a:pt x="5183543" y="1824832"/>
                </a:lnTo>
                <a:cubicBezTo>
                  <a:pt x="5182284" y="1827468"/>
                  <a:pt x="5181937" y="1829219"/>
                  <a:pt x="5182235" y="1830429"/>
                </a:cubicBezTo>
                <a:lnTo>
                  <a:pt x="5182525" y="1830569"/>
                </a:lnTo>
                <a:lnTo>
                  <a:pt x="5180663" y="1835810"/>
                </a:lnTo>
                <a:cubicBezTo>
                  <a:pt x="5176779" y="1844665"/>
                  <a:pt x="5172297" y="1853278"/>
                  <a:pt x="5167452" y="1861483"/>
                </a:cubicBezTo>
                <a:cubicBezTo>
                  <a:pt x="5179827" y="1866643"/>
                  <a:pt x="5166788" y="1884999"/>
                  <a:pt x="5174266" y="1892417"/>
                </a:cubicBezTo>
                <a:lnTo>
                  <a:pt x="5189262" y="1895114"/>
                </a:lnTo>
                <a:lnTo>
                  <a:pt x="5187100" y="1899379"/>
                </a:lnTo>
                <a:lnTo>
                  <a:pt x="5180471" y="1907867"/>
                </a:lnTo>
                <a:cubicBezTo>
                  <a:pt x="5179609" y="1909162"/>
                  <a:pt x="5179647" y="1909994"/>
                  <a:pt x="5181361" y="1910265"/>
                </a:cubicBezTo>
                <a:cubicBezTo>
                  <a:pt x="5180995" y="1914884"/>
                  <a:pt x="5177893" y="1930292"/>
                  <a:pt x="5178268" y="1935584"/>
                </a:cubicBezTo>
                <a:lnTo>
                  <a:pt x="5183619" y="1942021"/>
                </a:lnTo>
                <a:lnTo>
                  <a:pt x="5184480" y="1945112"/>
                </a:lnTo>
                <a:lnTo>
                  <a:pt x="5172776" y="1961162"/>
                </a:lnTo>
                <a:lnTo>
                  <a:pt x="5168513" y="1969445"/>
                </a:lnTo>
                <a:lnTo>
                  <a:pt x="5126597" y="2024270"/>
                </a:lnTo>
                <a:lnTo>
                  <a:pt x="5119528" y="2107942"/>
                </a:lnTo>
                <a:cubicBezTo>
                  <a:pt x="5089290" y="2138038"/>
                  <a:pt x="5110415" y="2159228"/>
                  <a:pt x="5110356" y="2193455"/>
                </a:cubicBezTo>
                <a:cubicBezTo>
                  <a:pt x="5101302" y="2220953"/>
                  <a:pt x="5110381" y="2224200"/>
                  <a:pt x="5104992" y="2260088"/>
                </a:cubicBezTo>
                <a:cubicBezTo>
                  <a:pt x="5096504" y="2291744"/>
                  <a:pt x="5078225" y="2299003"/>
                  <a:pt x="5059439" y="2335735"/>
                </a:cubicBezTo>
                <a:cubicBezTo>
                  <a:pt x="5029465" y="2329020"/>
                  <a:pt x="5058046" y="2407546"/>
                  <a:pt x="5022061" y="2408995"/>
                </a:cubicBezTo>
                <a:cubicBezTo>
                  <a:pt x="5023289" y="2413465"/>
                  <a:pt x="5019654" y="2441580"/>
                  <a:pt x="5022253" y="2445869"/>
                </a:cubicBezTo>
                <a:cubicBezTo>
                  <a:pt x="5022440" y="2449625"/>
                  <a:pt x="5011241" y="2492743"/>
                  <a:pt x="5011426" y="2496499"/>
                </a:cubicBezTo>
                <a:lnTo>
                  <a:pt x="4994224" y="2549900"/>
                </a:lnTo>
                <a:cubicBezTo>
                  <a:pt x="4992353" y="2564757"/>
                  <a:pt x="4998952" y="2582253"/>
                  <a:pt x="4995245" y="2596456"/>
                </a:cubicBezTo>
                <a:lnTo>
                  <a:pt x="4988570" y="2606088"/>
                </a:lnTo>
                <a:cubicBezTo>
                  <a:pt x="4988504" y="2615842"/>
                  <a:pt x="4988436" y="2625597"/>
                  <a:pt x="4988371" y="2635351"/>
                </a:cubicBezTo>
                <a:lnTo>
                  <a:pt x="4983212" y="2665666"/>
                </a:lnTo>
                <a:lnTo>
                  <a:pt x="4968234" y="2715895"/>
                </a:lnTo>
                <a:lnTo>
                  <a:pt x="4975888" y="2725052"/>
                </a:lnTo>
                <a:lnTo>
                  <a:pt x="4980195" y="2726489"/>
                </a:lnTo>
                <a:lnTo>
                  <a:pt x="4976218" y="2740278"/>
                </a:lnTo>
                <a:lnTo>
                  <a:pt x="4980571" y="2751112"/>
                </a:lnTo>
                <a:lnTo>
                  <a:pt x="4973893" y="2760208"/>
                </a:lnTo>
                <a:lnTo>
                  <a:pt x="4979005" y="2790136"/>
                </a:lnTo>
                <a:lnTo>
                  <a:pt x="4986137" y="2804183"/>
                </a:lnTo>
                <a:cubicBezTo>
                  <a:pt x="4986150" y="2811409"/>
                  <a:pt x="4986162" y="2818634"/>
                  <a:pt x="4986175" y="2825860"/>
                </a:cubicBezTo>
                <a:cubicBezTo>
                  <a:pt x="4987474" y="2843788"/>
                  <a:pt x="4992871" y="2886513"/>
                  <a:pt x="4993936" y="2911749"/>
                </a:cubicBezTo>
                <a:cubicBezTo>
                  <a:pt x="4993313" y="2946689"/>
                  <a:pt x="4980300" y="2954448"/>
                  <a:pt x="4992563" y="2977278"/>
                </a:cubicBezTo>
                <a:cubicBezTo>
                  <a:pt x="4985688" y="2983455"/>
                  <a:pt x="4982051" y="2987749"/>
                  <a:pt x="4980516" y="2991092"/>
                </a:cubicBezTo>
                <a:cubicBezTo>
                  <a:pt x="4975910" y="3001119"/>
                  <a:pt x="4990216" y="3002537"/>
                  <a:pt x="4992801" y="3020247"/>
                </a:cubicBezTo>
                <a:cubicBezTo>
                  <a:pt x="4998517" y="3032637"/>
                  <a:pt x="5013148" y="3051512"/>
                  <a:pt x="5014805" y="3065434"/>
                </a:cubicBezTo>
                <a:cubicBezTo>
                  <a:pt x="4998836" y="3057428"/>
                  <a:pt x="5016840" y="3105196"/>
                  <a:pt x="5002733" y="3103777"/>
                </a:cubicBezTo>
                <a:cubicBezTo>
                  <a:pt x="5022381" y="3124610"/>
                  <a:pt x="4997365" y="3128169"/>
                  <a:pt x="5002941" y="3151828"/>
                </a:cubicBezTo>
                <a:cubicBezTo>
                  <a:pt x="5010264" y="3163902"/>
                  <a:pt x="5011356" y="3171780"/>
                  <a:pt x="5002883" y="3180546"/>
                </a:cubicBezTo>
                <a:cubicBezTo>
                  <a:pt x="5038586" y="3236545"/>
                  <a:pt x="5003723" y="3210316"/>
                  <a:pt x="5016711" y="3258677"/>
                </a:cubicBezTo>
                <a:lnTo>
                  <a:pt x="5017918" y="3262610"/>
                </a:lnTo>
                <a:lnTo>
                  <a:pt x="5011672" y="3277179"/>
                </a:lnTo>
                <a:lnTo>
                  <a:pt x="5009344" y="3278130"/>
                </a:lnTo>
                <a:lnTo>
                  <a:pt x="5026770" y="3325671"/>
                </a:lnTo>
                <a:lnTo>
                  <a:pt x="5024571" y="3332072"/>
                </a:lnTo>
                <a:lnTo>
                  <a:pt x="5041705" y="3362948"/>
                </a:lnTo>
                <a:lnTo>
                  <a:pt x="5047477" y="3378959"/>
                </a:lnTo>
                <a:lnTo>
                  <a:pt x="5060758" y="3407057"/>
                </a:lnTo>
                <a:lnTo>
                  <a:pt x="5058968" y="3409825"/>
                </a:lnTo>
                <a:lnTo>
                  <a:pt x="5062667" y="3415218"/>
                </a:lnTo>
                <a:lnTo>
                  <a:pt x="5060928" y="3419880"/>
                </a:lnTo>
                <a:lnTo>
                  <a:pt x="5062923" y="3424545"/>
                </a:lnTo>
                <a:cubicBezTo>
                  <a:pt x="5063537" y="3433967"/>
                  <a:pt x="5063494" y="3466028"/>
                  <a:pt x="5064623" y="3476412"/>
                </a:cubicBezTo>
                <a:lnTo>
                  <a:pt x="5069684" y="3486850"/>
                </a:lnTo>
                <a:lnTo>
                  <a:pt x="5063339" y="3496391"/>
                </a:lnTo>
                <a:lnTo>
                  <a:pt x="5070139" y="3531201"/>
                </a:lnTo>
                <a:lnTo>
                  <a:pt x="5079896" y="3542019"/>
                </a:lnTo>
                <a:lnTo>
                  <a:pt x="5087540" y="3552249"/>
                </a:lnTo>
                <a:lnTo>
                  <a:pt x="5087902" y="3553678"/>
                </a:lnTo>
                <a:lnTo>
                  <a:pt x="5091509" y="3568021"/>
                </a:lnTo>
                <a:lnTo>
                  <a:pt x="5091934" y="3569719"/>
                </a:lnTo>
                <a:lnTo>
                  <a:pt x="5089362" y="3586412"/>
                </a:lnTo>
                <a:lnTo>
                  <a:pt x="5092358" y="3597336"/>
                </a:lnTo>
                <a:lnTo>
                  <a:pt x="5084254" y="3606007"/>
                </a:lnTo>
                <a:cubicBezTo>
                  <a:pt x="5084262" y="3617747"/>
                  <a:pt x="5084273" y="3629488"/>
                  <a:pt x="5084281" y="3641228"/>
                </a:cubicBezTo>
                <a:lnTo>
                  <a:pt x="5091848" y="3653088"/>
                </a:lnTo>
                <a:lnTo>
                  <a:pt x="5097436" y="3664114"/>
                </a:lnTo>
                <a:cubicBezTo>
                  <a:pt x="5097463" y="3664599"/>
                  <a:pt x="5097491" y="3665084"/>
                  <a:pt x="5097518" y="3665569"/>
                </a:cubicBezTo>
                <a:cubicBezTo>
                  <a:pt x="5097915" y="3672776"/>
                  <a:pt x="5096966" y="3688591"/>
                  <a:pt x="5099829" y="3707357"/>
                </a:cubicBezTo>
                <a:cubicBezTo>
                  <a:pt x="5100505" y="3724716"/>
                  <a:pt x="5118078" y="3760234"/>
                  <a:pt x="5114696" y="3778166"/>
                </a:cubicBezTo>
                <a:cubicBezTo>
                  <a:pt x="5141627" y="3845122"/>
                  <a:pt x="5125427" y="3821305"/>
                  <a:pt x="5135379" y="3878222"/>
                </a:cubicBezTo>
                <a:cubicBezTo>
                  <a:pt x="5161519" y="3905047"/>
                  <a:pt x="5125417" y="4015047"/>
                  <a:pt x="5130138" y="4048117"/>
                </a:cubicBezTo>
                <a:cubicBezTo>
                  <a:pt x="5081804" y="4192084"/>
                  <a:pt x="5096262" y="4158987"/>
                  <a:pt x="5090040" y="4219510"/>
                </a:cubicBezTo>
                <a:cubicBezTo>
                  <a:pt x="5104553" y="4280033"/>
                  <a:pt x="5065380" y="4345686"/>
                  <a:pt x="5092812" y="4411258"/>
                </a:cubicBezTo>
                <a:cubicBezTo>
                  <a:pt x="5090630" y="4437329"/>
                  <a:pt x="5083878" y="4473140"/>
                  <a:pt x="5084599" y="4488531"/>
                </a:cubicBezTo>
                <a:cubicBezTo>
                  <a:pt x="5084423" y="4505410"/>
                  <a:pt x="5084248" y="4522289"/>
                  <a:pt x="5084072" y="4539168"/>
                </a:cubicBezTo>
                <a:cubicBezTo>
                  <a:pt x="5072114" y="4567830"/>
                  <a:pt x="5064305" y="4588197"/>
                  <a:pt x="5068936" y="4625153"/>
                </a:cubicBezTo>
                <a:cubicBezTo>
                  <a:pt x="5077433" y="4662889"/>
                  <a:pt x="5065899" y="4679357"/>
                  <a:pt x="5059114" y="4733115"/>
                </a:cubicBezTo>
                <a:cubicBezTo>
                  <a:pt x="5068687" y="4752352"/>
                  <a:pt x="5055370" y="4832308"/>
                  <a:pt x="5037209" y="4844323"/>
                </a:cubicBezTo>
                <a:cubicBezTo>
                  <a:pt x="5033444" y="4857054"/>
                  <a:pt x="5040194" y="4871554"/>
                  <a:pt x="5020638" y="4877992"/>
                </a:cubicBezTo>
                <a:cubicBezTo>
                  <a:pt x="4997151" y="4888353"/>
                  <a:pt x="5034418" y="4931200"/>
                  <a:pt x="5006413" y="4925805"/>
                </a:cubicBezTo>
                <a:cubicBezTo>
                  <a:pt x="5031964" y="4956261"/>
                  <a:pt x="4982840" y="4982633"/>
                  <a:pt x="4971037" y="5009272"/>
                </a:cubicBezTo>
                <a:cubicBezTo>
                  <a:pt x="4973259" y="5034036"/>
                  <a:pt x="4968375" y="5053859"/>
                  <a:pt x="4963105" y="5111369"/>
                </a:cubicBezTo>
                <a:cubicBezTo>
                  <a:pt x="4973224" y="5141336"/>
                  <a:pt x="4937413" y="5161742"/>
                  <a:pt x="4976341" y="5210876"/>
                </a:cubicBezTo>
                <a:cubicBezTo>
                  <a:pt x="4972455" y="5212581"/>
                  <a:pt x="4977054" y="5227501"/>
                  <a:pt x="4980617" y="5269726"/>
                </a:cubicBezTo>
                <a:cubicBezTo>
                  <a:pt x="4984182" y="5311951"/>
                  <a:pt x="4990390" y="5400671"/>
                  <a:pt x="4997733" y="5464225"/>
                </a:cubicBezTo>
                <a:cubicBezTo>
                  <a:pt x="5001765" y="5536542"/>
                  <a:pt x="4990225" y="5517959"/>
                  <a:pt x="5001400" y="5594585"/>
                </a:cubicBezTo>
                <a:cubicBezTo>
                  <a:pt x="4999908" y="5619318"/>
                  <a:pt x="4974042" y="5647975"/>
                  <a:pt x="4983700" y="5667896"/>
                </a:cubicBezTo>
                <a:cubicBezTo>
                  <a:pt x="4976834" y="5696311"/>
                  <a:pt x="4975579" y="5738356"/>
                  <a:pt x="4968506" y="5769225"/>
                </a:cubicBezTo>
                <a:cubicBezTo>
                  <a:pt x="4968926" y="5787258"/>
                  <a:pt x="4969344" y="5805291"/>
                  <a:pt x="4969765" y="5823324"/>
                </a:cubicBezTo>
                <a:cubicBezTo>
                  <a:pt x="4966122" y="5853058"/>
                  <a:pt x="4965608" y="5838948"/>
                  <a:pt x="4966129" y="5862699"/>
                </a:cubicBezTo>
                <a:lnTo>
                  <a:pt x="4970695" y="5906467"/>
                </a:lnTo>
                <a:lnTo>
                  <a:pt x="4991568" y="5939847"/>
                </a:lnTo>
                <a:cubicBezTo>
                  <a:pt x="4998848" y="5955713"/>
                  <a:pt x="4974731" y="5940131"/>
                  <a:pt x="4986815" y="5973994"/>
                </a:cubicBezTo>
                <a:cubicBezTo>
                  <a:pt x="4961187" y="5997051"/>
                  <a:pt x="4983444" y="6032039"/>
                  <a:pt x="4987776" y="6089693"/>
                </a:cubicBezTo>
                <a:lnTo>
                  <a:pt x="4991621" y="6224938"/>
                </a:lnTo>
                <a:cubicBezTo>
                  <a:pt x="4988442" y="6270972"/>
                  <a:pt x="5008962" y="6317522"/>
                  <a:pt x="5017157" y="6370251"/>
                </a:cubicBezTo>
                <a:cubicBezTo>
                  <a:pt x="5025353" y="6422980"/>
                  <a:pt x="5039938" y="6490855"/>
                  <a:pt x="5040797" y="6541313"/>
                </a:cubicBezTo>
                <a:cubicBezTo>
                  <a:pt x="5039898" y="6576319"/>
                  <a:pt x="5031912" y="6591883"/>
                  <a:pt x="5045375" y="6640957"/>
                </a:cubicBezTo>
                <a:cubicBezTo>
                  <a:pt x="5057505" y="6669536"/>
                  <a:pt x="5052276" y="6675394"/>
                  <a:pt x="5058442" y="6705297"/>
                </a:cubicBezTo>
                <a:cubicBezTo>
                  <a:pt x="5057367" y="6727133"/>
                  <a:pt x="5067901" y="6732087"/>
                  <a:pt x="5071125" y="6759582"/>
                </a:cubicBezTo>
                <a:cubicBezTo>
                  <a:pt x="5055614" y="6796071"/>
                  <a:pt x="5051656" y="6769544"/>
                  <a:pt x="5069172" y="6817746"/>
                </a:cubicBezTo>
                <a:cubicBezTo>
                  <a:pt x="5060956" y="6828354"/>
                  <a:pt x="5064525" y="6836369"/>
                  <a:pt x="5072322" y="6843646"/>
                </a:cubicBezTo>
                <a:lnTo>
                  <a:pt x="5091388" y="6857998"/>
                </a:lnTo>
                <a:lnTo>
                  <a:pt x="6096000" y="6857998"/>
                </a:lnTo>
                <a:lnTo>
                  <a:pt x="6096000" y="6858000"/>
                </a:lnTo>
                <a:lnTo>
                  <a:pt x="0" y="6858000"/>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p:cNvSpPr>
            <a:spLocks noGrp="1"/>
          </p:cNvSpPr>
          <p:nvPr>
            <p:ph type="title"/>
          </p:nvPr>
        </p:nvSpPr>
        <p:spPr>
          <a:xfrm>
            <a:off x="628650" y="609600"/>
            <a:ext cx="2804505" cy="1330839"/>
          </a:xfrm>
        </p:spPr>
        <p:txBody>
          <a:bodyPr vert="horz" lIns="91440" tIns="45720" rIns="91440" bIns="45720" rtlCol="0" anchor="ctr">
            <a:normAutofit/>
          </a:bodyPr>
          <a:lstStyle/>
          <a:p>
            <a:pPr defTabSz="914400"/>
            <a:r>
              <a:rPr lang="en-US" sz="3700" kern="1200">
                <a:solidFill>
                  <a:schemeClr val="tx1"/>
                </a:solidFill>
                <a:latin typeface="+mj-lt"/>
                <a:ea typeface="+mj-ea"/>
                <a:cs typeface="+mj-cs"/>
              </a:rPr>
              <a:t>Calculating a firm’s costs</a:t>
            </a:r>
          </a:p>
        </p:txBody>
      </p:sp>
      <p:sp>
        <p:nvSpPr>
          <p:cNvPr id="7" name="TextBox 6"/>
          <p:cNvSpPr txBox="1"/>
          <p:nvPr/>
        </p:nvSpPr>
        <p:spPr>
          <a:xfrm>
            <a:off x="646774" y="2194102"/>
            <a:ext cx="2570251" cy="3908586"/>
          </a:xfrm>
          <a:prstGeom prst="rect">
            <a:avLst/>
          </a:prstGeom>
        </p:spPr>
        <p:txBody>
          <a:bodyPr vert="horz" lIns="91440" tIns="45720" rIns="91440" bIns="45720" rtlCol="0">
            <a:normAutofit/>
          </a:bodyPr>
          <a:lstStyle/>
          <a:p>
            <a:pPr indent="-228600">
              <a:lnSpc>
                <a:spcPct val="90000"/>
              </a:lnSpc>
              <a:spcAft>
                <a:spcPts val="600"/>
              </a:spcAft>
              <a:buFont typeface="Arial" panose="020B0604020202020204" pitchFamily="34" charset="0"/>
              <a:buChar char="•"/>
            </a:pPr>
            <a:r>
              <a:rPr lang="en-US" sz="1700"/>
              <a:t>TFC is £100. VC per unit is £10. Fill in the table. </a:t>
            </a:r>
          </a:p>
        </p:txBody>
      </p:sp>
      <p:graphicFrame>
        <p:nvGraphicFramePr>
          <p:cNvPr id="6" name="Table 5"/>
          <p:cNvGraphicFramePr>
            <a:graphicFrameLocks noGrp="1"/>
          </p:cNvGraphicFramePr>
          <p:nvPr>
            <p:extLst>
              <p:ext uri="{D42A27DB-BD31-4B8C-83A1-F6EECF244321}">
                <p14:modId xmlns:p14="http://schemas.microsoft.com/office/powerpoint/2010/main" val="3257282902"/>
              </p:ext>
            </p:extLst>
          </p:nvPr>
        </p:nvGraphicFramePr>
        <p:xfrm>
          <a:off x="4084092" y="1981744"/>
          <a:ext cx="4616360" cy="2918258"/>
        </p:xfrm>
        <a:graphic>
          <a:graphicData uri="http://schemas.openxmlformats.org/drawingml/2006/table">
            <a:tbl>
              <a:tblPr firstRow="1" bandRow="1">
                <a:tableStyleId>{8EC20E35-A176-4012-BC5E-935CFFF8708E}</a:tableStyleId>
              </a:tblPr>
              <a:tblGrid>
                <a:gridCol w="1036970">
                  <a:extLst>
                    <a:ext uri="{9D8B030D-6E8A-4147-A177-3AD203B41FA5}">
                      <a16:colId xmlns:a16="http://schemas.microsoft.com/office/drawing/2014/main" val="20000"/>
                    </a:ext>
                  </a:extLst>
                </a:gridCol>
                <a:gridCol w="786939">
                  <a:extLst>
                    <a:ext uri="{9D8B030D-6E8A-4147-A177-3AD203B41FA5}">
                      <a16:colId xmlns:a16="http://schemas.microsoft.com/office/drawing/2014/main" val="20001"/>
                    </a:ext>
                  </a:extLst>
                </a:gridCol>
                <a:gridCol w="800099">
                  <a:extLst>
                    <a:ext uri="{9D8B030D-6E8A-4147-A177-3AD203B41FA5}">
                      <a16:colId xmlns:a16="http://schemas.microsoft.com/office/drawing/2014/main" val="20002"/>
                    </a:ext>
                  </a:extLst>
                </a:gridCol>
                <a:gridCol w="642185">
                  <a:extLst>
                    <a:ext uri="{9D8B030D-6E8A-4147-A177-3AD203B41FA5}">
                      <a16:colId xmlns:a16="http://schemas.microsoft.com/office/drawing/2014/main" val="20003"/>
                    </a:ext>
                  </a:extLst>
                </a:gridCol>
                <a:gridCol w="655344">
                  <a:extLst>
                    <a:ext uri="{9D8B030D-6E8A-4147-A177-3AD203B41FA5}">
                      <a16:colId xmlns:a16="http://schemas.microsoft.com/office/drawing/2014/main" val="20004"/>
                    </a:ext>
                  </a:extLst>
                </a:gridCol>
                <a:gridCol w="694823">
                  <a:extLst>
                    <a:ext uri="{9D8B030D-6E8A-4147-A177-3AD203B41FA5}">
                      <a16:colId xmlns:a16="http://schemas.microsoft.com/office/drawing/2014/main" val="20005"/>
                    </a:ext>
                  </a:extLst>
                </a:gridCol>
              </a:tblGrid>
              <a:tr h="416894">
                <a:tc>
                  <a:txBody>
                    <a:bodyPr/>
                    <a:lstStyle/>
                    <a:p>
                      <a:pPr algn="ctr"/>
                      <a:r>
                        <a:rPr lang="en-GB" sz="1400"/>
                        <a:t>Output</a:t>
                      </a:r>
                    </a:p>
                  </a:txBody>
                  <a:tcPr marL="94748" marR="94748" marT="47374" marB="47374"/>
                </a:tc>
                <a:tc>
                  <a:txBody>
                    <a:bodyPr/>
                    <a:lstStyle/>
                    <a:p>
                      <a:pPr algn="ctr"/>
                      <a:r>
                        <a:rPr lang="en-GB" sz="1400"/>
                        <a:t>TFC</a:t>
                      </a:r>
                    </a:p>
                  </a:txBody>
                  <a:tcPr marL="94748" marR="94748" marT="47374" marB="47374"/>
                </a:tc>
                <a:tc>
                  <a:txBody>
                    <a:bodyPr/>
                    <a:lstStyle/>
                    <a:p>
                      <a:pPr algn="ctr"/>
                      <a:r>
                        <a:rPr lang="en-GB" sz="1400"/>
                        <a:t>TVC</a:t>
                      </a:r>
                    </a:p>
                  </a:txBody>
                  <a:tcPr marL="94748" marR="94748" marT="47374" marB="47374"/>
                </a:tc>
                <a:tc>
                  <a:txBody>
                    <a:bodyPr/>
                    <a:lstStyle/>
                    <a:p>
                      <a:pPr algn="ctr"/>
                      <a:r>
                        <a:rPr lang="en-GB" sz="1400"/>
                        <a:t>TC</a:t>
                      </a:r>
                    </a:p>
                  </a:txBody>
                  <a:tcPr marL="94748" marR="94748" marT="47374" marB="47374"/>
                </a:tc>
                <a:tc>
                  <a:txBody>
                    <a:bodyPr/>
                    <a:lstStyle/>
                    <a:p>
                      <a:pPr algn="ctr"/>
                      <a:r>
                        <a:rPr lang="en-GB" sz="1400"/>
                        <a:t>AC</a:t>
                      </a:r>
                    </a:p>
                  </a:txBody>
                  <a:tcPr marL="94748" marR="94748" marT="47374" marB="47374"/>
                </a:tc>
                <a:tc>
                  <a:txBody>
                    <a:bodyPr/>
                    <a:lstStyle/>
                    <a:p>
                      <a:pPr algn="ctr"/>
                      <a:r>
                        <a:rPr lang="en-GB" sz="1400"/>
                        <a:t>MC</a:t>
                      </a:r>
                    </a:p>
                  </a:txBody>
                  <a:tcPr marL="94748" marR="94748" marT="47374" marB="47374"/>
                </a:tc>
                <a:extLst>
                  <a:ext uri="{0D108BD9-81ED-4DB2-BD59-A6C34878D82A}">
                    <a16:rowId xmlns:a16="http://schemas.microsoft.com/office/drawing/2014/main" val="10000"/>
                  </a:ext>
                </a:extLst>
              </a:tr>
              <a:tr h="416894">
                <a:tc>
                  <a:txBody>
                    <a:bodyPr/>
                    <a:lstStyle/>
                    <a:p>
                      <a:pPr algn="ctr"/>
                      <a:r>
                        <a:rPr lang="en-GB" sz="1400"/>
                        <a:t>0</a:t>
                      </a:r>
                    </a:p>
                  </a:txBody>
                  <a:tcPr marL="94748" marR="94748" marT="47374" marB="47374"/>
                </a:tc>
                <a:tc>
                  <a:txBody>
                    <a:bodyPr/>
                    <a:lstStyle/>
                    <a:p>
                      <a:pPr algn="ctr"/>
                      <a:endParaRPr lang="en-GB" sz="1400"/>
                    </a:p>
                  </a:txBody>
                  <a:tcPr marL="94748" marR="94748" marT="47374" marB="47374"/>
                </a:tc>
                <a:tc>
                  <a:txBody>
                    <a:bodyPr/>
                    <a:lstStyle/>
                    <a:p>
                      <a:pPr algn="ctr"/>
                      <a:endParaRPr lang="en-GB" sz="1400"/>
                    </a:p>
                  </a:txBody>
                  <a:tcPr marL="94748" marR="94748" marT="47374" marB="47374"/>
                </a:tc>
                <a:tc>
                  <a:txBody>
                    <a:bodyPr/>
                    <a:lstStyle/>
                    <a:p>
                      <a:pPr algn="ctr"/>
                      <a:endParaRPr lang="en-GB" sz="1400"/>
                    </a:p>
                  </a:txBody>
                  <a:tcPr marL="94748" marR="94748" marT="47374" marB="47374"/>
                </a:tc>
                <a:tc>
                  <a:txBody>
                    <a:bodyPr/>
                    <a:lstStyle/>
                    <a:p>
                      <a:pPr algn="ctr"/>
                      <a:endParaRPr lang="en-GB" sz="1400"/>
                    </a:p>
                  </a:txBody>
                  <a:tcPr marL="94748" marR="94748" marT="47374" marB="47374"/>
                </a:tc>
                <a:tc>
                  <a:txBody>
                    <a:bodyPr/>
                    <a:lstStyle/>
                    <a:p>
                      <a:pPr algn="ctr"/>
                      <a:endParaRPr lang="en-GB" sz="1400"/>
                    </a:p>
                  </a:txBody>
                  <a:tcPr marL="94748" marR="94748" marT="47374" marB="47374"/>
                </a:tc>
                <a:extLst>
                  <a:ext uri="{0D108BD9-81ED-4DB2-BD59-A6C34878D82A}">
                    <a16:rowId xmlns:a16="http://schemas.microsoft.com/office/drawing/2014/main" val="10001"/>
                  </a:ext>
                </a:extLst>
              </a:tr>
              <a:tr h="416894">
                <a:tc>
                  <a:txBody>
                    <a:bodyPr/>
                    <a:lstStyle/>
                    <a:p>
                      <a:pPr algn="ctr"/>
                      <a:r>
                        <a:rPr lang="en-GB" sz="1400"/>
                        <a:t>1</a:t>
                      </a:r>
                    </a:p>
                  </a:txBody>
                  <a:tcPr marL="94748" marR="94748" marT="47374" marB="47374"/>
                </a:tc>
                <a:tc>
                  <a:txBody>
                    <a:bodyPr/>
                    <a:lstStyle/>
                    <a:p>
                      <a:pPr algn="ctr"/>
                      <a:endParaRPr lang="en-GB" sz="1400"/>
                    </a:p>
                  </a:txBody>
                  <a:tcPr marL="94748" marR="94748" marT="47374" marB="47374"/>
                </a:tc>
                <a:tc>
                  <a:txBody>
                    <a:bodyPr/>
                    <a:lstStyle/>
                    <a:p>
                      <a:pPr algn="ctr"/>
                      <a:endParaRPr lang="en-GB" sz="1400"/>
                    </a:p>
                  </a:txBody>
                  <a:tcPr marL="94748" marR="94748" marT="47374" marB="47374"/>
                </a:tc>
                <a:tc>
                  <a:txBody>
                    <a:bodyPr/>
                    <a:lstStyle/>
                    <a:p>
                      <a:pPr algn="ctr"/>
                      <a:endParaRPr lang="en-GB" sz="1400"/>
                    </a:p>
                  </a:txBody>
                  <a:tcPr marL="94748" marR="94748" marT="47374" marB="47374"/>
                </a:tc>
                <a:tc>
                  <a:txBody>
                    <a:bodyPr/>
                    <a:lstStyle/>
                    <a:p>
                      <a:pPr algn="ctr"/>
                      <a:endParaRPr lang="en-GB" sz="1400"/>
                    </a:p>
                  </a:txBody>
                  <a:tcPr marL="94748" marR="94748" marT="47374" marB="47374"/>
                </a:tc>
                <a:tc>
                  <a:txBody>
                    <a:bodyPr/>
                    <a:lstStyle/>
                    <a:p>
                      <a:pPr algn="ctr"/>
                      <a:endParaRPr lang="en-GB" sz="1400"/>
                    </a:p>
                  </a:txBody>
                  <a:tcPr marL="94748" marR="94748" marT="47374" marB="47374"/>
                </a:tc>
                <a:extLst>
                  <a:ext uri="{0D108BD9-81ED-4DB2-BD59-A6C34878D82A}">
                    <a16:rowId xmlns:a16="http://schemas.microsoft.com/office/drawing/2014/main" val="10002"/>
                  </a:ext>
                </a:extLst>
              </a:tr>
              <a:tr h="416894">
                <a:tc>
                  <a:txBody>
                    <a:bodyPr/>
                    <a:lstStyle/>
                    <a:p>
                      <a:pPr algn="ctr"/>
                      <a:r>
                        <a:rPr lang="en-GB" sz="1400"/>
                        <a:t>2</a:t>
                      </a:r>
                    </a:p>
                  </a:txBody>
                  <a:tcPr marL="94748" marR="94748" marT="47374" marB="47374"/>
                </a:tc>
                <a:tc>
                  <a:txBody>
                    <a:bodyPr/>
                    <a:lstStyle/>
                    <a:p>
                      <a:pPr algn="ctr"/>
                      <a:endParaRPr lang="en-GB" sz="1400"/>
                    </a:p>
                  </a:txBody>
                  <a:tcPr marL="94748" marR="94748" marT="47374" marB="47374"/>
                </a:tc>
                <a:tc>
                  <a:txBody>
                    <a:bodyPr/>
                    <a:lstStyle/>
                    <a:p>
                      <a:pPr algn="ctr"/>
                      <a:endParaRPr lang="en-GB" sz="1400"/>
                    </a:p>
                  </a:txBody>
                  <a:tcPr marL="94748" marR="94748" marT="47374" marB="47374"/>
                </a:tc>
                <a:tc>
                  <a:txBody>
                    <a:bodyPr/>
                    <a:lstStyle/>
                    <a:p>
                      <a:pPr algn="ctr"/>
                      <a:endParaRPr lang="en-GB" sz="1400"/>
                    </a:p>
                  </a:txBody>
                  <a:tcPr marL="94748" marR="94748" marT="47374" marB="47374"/>
                </a:tc>
                <a:tc>
                  <a:txBody>
                    <a:bodyPr/>
                    <a:lstStyle/>
                    <a:p>
                      <a:pPr algn="ctr"/>
                      <a:endParaRPr lang="en-GB" sz="1400"/>
                    </a:p>
                  </a:txBody>
                  <a:tcPr marL="94748" marR="94748" marT="47374" marB="47374"/>
                </a:tc>
                <a:tc>
                  <a:txBody>
                    <a:bodyPr/>
                    <a:lstStyle/>
                    <a:p>
                      <a:pPr algn="ctr"/>
                      <a:endParaRPr lang="en-GB" sz="1400"/>
                    </a:p>
                  </a:txBody>
                  <a:tcPr marL="94748" marR="94748" marT="47374" marB="47374"/>
                </a:tc>
                <a:extLst>
                  <a:ext uri="{0D108BD9-81ED-4DB2-BD59-A6C34878D82A}">
                    <a16:rowId xmlns:a16="http://schemas.microsoft.com/office/drawing/2014/main" val="10003"/>
                  </a:ext>
                </a:extLst>
              </a:tr>
              <a:tr h="416894">
                <a:tc>
                  <a:txBody>
                    <a:bodyPr/>
                    <a:lstStyle/>
                    <a:p>
                      <a:pPr algn="ctr"/>
                      <a:r>
                        <a:rPr lang="en-GB" sz="1400"/>
                        <a:t>3</a:t>
                      </a:r>
                    </a:p>
                  </a:txBody>
                  <a:tcPr marL="94748" marR="94748" marT="47374" marB="47374"/>
                </a:tc>
                <a:tc>
                  <a:txBody>
                    <a:bodyPr/>
                    <a:lstStyle/>
                    <a:p>
                      <a:pPr algn="ctr"/>
                      <a:endParaRPr lang="en-GB" sz="1400"/>
                    </a:p>
                  </a:txBody>
                  <a:tcPr marL="94748" marR="94748" marT="47374" marB="47374"/>
                </a:tc>
                <a:tc>
                  <a:txBody>
                    <a:bodyPr/>
                    <a:lstStyle/>
                    <a:p>
                      <a:pPr algn="ctr"/>
                      <a:endParaRPr lang="en-GB" sz="1400"/>
                    </a:p>
                  </a:txBody>
                  <a:tcPr marL="94748" marR="94748" marT="47374" marB="47374"/>
                </a:tc>
                <a:tc>
                  <a:txBody>
                    <a:bodyPr/>
                    <a:lstStyle/>
                    <a:p>
                      <a:pPr algn="ctr"/>
                      <a:endParaRPr lang="en-GB" sz="1400"/>
                    </a:p>
                  </a:txBody>
                  <a:tcPr marL="94748" marR="94748" marT="47374" marB="47374"/>
                </a:tc>
                <a:tc>
                  <a:txBody>
                    <a:bodyPr/>
                    <a:lstStyle/>
                    <a:p>
                      <a:pPr algn="ctr"/>
                      <a:endParaRPr lang="en-GB" sz="1400"/>
                    </a:p>
                  </a:txBody>
                  <a:tcPr marL="94748" marR="94748" marT="47374" marB="47374"/>
                </a:tc>
                <a:tc>
                  <a:txBody>
                    <a:bodyPr/>
                    <a:lstStyle/>
                    <a:p>
                      <a:pPr algn="ctr"/>
                      <a:endParaRPr lang="en-GB" sz="1400"/>
                    </a:p>
                  </a:txBody>
                  <a:tcPr marL="94748" marR="94748" marT="47374" marB="47374"/>
                </a:tc>
                <a:extLst>
                  <a:ext uri="{0D108BD9-81ED-4DB2-BD59-A6C34878D82A}">
                    <a16:rowId xmlns:a16="http://schemas.microsoft.com/office/drawing/2014/main" val="10004"/>
                  </a:ext>
                </a:extLst>
              </a:tr>
              <a:tr h="416894">
                <a:tc>
                  <a:txBody>
                    <a:bodyPr/>
                    <a:lstStyle/>
                    <a:p>
                      <a:pPr algn="ctr"/>
                      <a:r>
                        <a:rPr lang="en-GB" sz="1400"/>
                        <a:t>4</a:t>
                      </a:r>
                    </a:p>
                  </a:txBody>
                  <a:tcPr marL="94748" marR="94748" marT="47374" marB="47374"/>
                </a:tc>
                <a:tc>
                  <a:txBody>
                    <a:bodyPr/>
                    <a:lstStyle/>
                    <a:p>
                      <a:pPr algn="ctr"/>
                      <a:endParaRPr lang="en-GB" sz="1400"/>
                    </a:p>
                  </a:txBody>
                  <a:tcPr marL="94748" marR="94748" marT="47374" marB="47374"/>
                </a:tc>
                <a:tc>
                  <a:txBody>
                    <a:bodyPr/>
                    <a:lstStyle/>
                    <a:p>
                      <a:pPr algn="ctr"/>
                      <a:endParaRPr lang="en-GB" sz="1400"/>
                    </a:p>
                  </a:txBody>
                  <a:tcPr marL="94748" marR="94748" marT="47374" marB="47374"/>
                </a:tc>
                <a:tc>
                  <a:txBody>
                    <a:bodyPr/>
                    <a:lstStyle/>
                    <a:p>
                      <a:pPr algn="ctr"/>
                      <a:endParaRPr lang="en-GB" sz="1400"/>
                    </a:p>
                  </a:txBody>
                  <a:tcPr marL="94748" marR="94748" marT="47374" marB="47374"/>
                </a:tc>
                <a:tc>
                  <a:txBody>
                    <a:bodyPr/>
                    <a:lstStyle/>
                    <a:p>
                      <a:pPr algn="ctr"/>
                      <a:endParaRPr lang="en-GB" sz="1400"/>
                    </a:p>
                  </a:txBody>
                  <a:tcPr marL="94748" marR="94748" marT="47374" marB="47374"/>
                </a:tc>
                <a:tc>
                  <a:txBody>
                    <a:bodyPr/>
                    <a:lstStyle/>
                    <a:p>
                      <a:pPr algn="ctr"/>
                      <a:endParaRPr lang="en-GB" sz="1400"/>
                    </a:p>
                  </a:txBody>
                  <a:tcPr marL="94748" marR="94748" marT="47374" marB="47374"/>
                </a:tc>
                <a:extLst>
                  <a:ext uri="{0D108BD9-81ED-4DB2-BD59-A6C34878D82A}">
                    <a16:rowId xmlns:a16="http://schemas.microsoft.com/office/drawing/2014/main" val="10005"/>
                  </a:ext>
                </a:extLst>
              </a:tr>
              <a:tr h="416894">
                <a:tc>
                  <a:txBody>
                    <a:bodyPr/>
                    <a:lstStyle/>
                    <a:p>
                      <a:pPr algn="ctr"/>
                      <a:r>
                        <a:rPr lang="en-GB" sz="1400"/>
                        <a:t>5</a:t>
                      </a:r>
                    </a:p>
                  </a:txBody>
                  <a:tcPr marL="94748" marR="94748" marT="47374" marB="47374"/>
                </a:tc>
                <a:tc>
                  <a:txBody>
                    <a:bodyPr/>
                    <a:lstStyle/>
                    <a:p>
                      <a:pPr algn="ctr"/>
                      <a:endParaRPr lang="en-GB" sz="1400"/>
                    </a:p>
                  </a:txBody>
                  <a:tcPr marL="94748" marR="94748" marT="47374" marB="47374"/>
                </a:tc>
                <a:tc>
                  <a:txBody>
                    <a:bodyPr/>
                    <a:lstStyle/>
                    <a:p>
                      <a:pPr algn="ctr"/>
                      <a:endParaRPr lang="en-GB" sz="1400"/>
                    </a:p>
                  </a:txBody>
                  <a:tcPr marL="94748" marR="94748" marT="47374" marB="47374"/>
                </a:tc>
                <a:tc>
                  <a:txBody>
                    <a:bodyPr/>
                    <a:lstStyle/>
                    <a:p>
                      <a:pPr algn="ctr"/>
                      <a:endParaRPr lang="en-GB" sz="1400"/>
                    </a:p>
                  </a:txBody>
                  <a:tcPr marL="94748" marR="94748" marT="47374" marB="47374"/>
                </a:tc>
                <a:tc>
                  <a:txBody>
                    <a:bodyPr/>
                    <a:lstStyle/>
                    <a:p>
                      <a:pPr algn="ctr"/>
                      <a:endParaRPr lang="en-GB" sz="1400"/>
                    </a:p>
                  </a:txBody>
                  <a:tcPr marL="94748" marR="94748" marT="47374" marB="47374"/>
                </a:tc>
                <a:tc>
                  <a:txBody>
                    <a:bodyPr/>
                    <a:lstStyle/>
                    <a:p>
                      <a:pPr algn="ctr"/>
                      <a:endParaRPr lang="en-GB" sz="1400"/>
                    </a:p>
                  </a:txBody>
                  <a:tcPr marL="94748" marR="94748" marT="47374" marB="47374"/>
                </a:tc>
                <a:extLst>
                  <a:ext uri="{0D108BD9-81ED-4DB2-BD59-A6C34878D82A}">
                    <a16:rowId xmlns:a16="http://schemas.microsoft.com/office/drawing/2014/main" val="10006"/>
                  </a:ext>
                </a:extLst>
              </a:tr>
            </a:tbl>
          </a:graphicData>
        </a:graphic>
      </p:graphicFrame>
      <p:pic>
        <p:nvPicPr>
          <p:cNvPr id="3" name="Picture 2">
            <a:extLst>
              <a:ext uri="{FF2B5EF4-FFF2-40B4-BE49-F238E27FC236}">
                <a16:creationId xmlns:a16="http://schemas.microsoft.com/office/drawing/2014/main" id="{E8A49F58-9DC5-467B-9815-407D05603531}"/>
              </a:ext>
            </a:extLst>
          </p:cNvPr>
          <p:cNvPicPr>
            <a:picLocks noChangeAspect="1"/>
          </p:cNvPicPr>
          <p:nvPr/>
        </p:nvPicPr>
        <p:blipFill>
          <a:blip r:embed="rId4" cstate="print">
            <a:alphaModFix amt="5000"/>
            <a:extLst>
              <a:ext uri="{28A0092B-C50C-407E-A947-70E740481C1C}">
                <a14:useLocalDpi xmlns:a14="http://schemas.microsoft.com/office/drawing/2010/main" val="0"/>
              </a:ext>
            </a:extLst>
          </a:blip>
          <a:stretch>
            <a:fillRect/>
          </a:stretch>
        </p:blipFill>
        <p:spPr>
          <a:xfrm>
            <a:off x="827584" y="1507295"/>
            <a:ext cx="7695738" cy="3098355"/>
          </a:xfrm>
          <a:prstGeom prst="rect">
            <a:avLst/>
          </a:prstGeom>
        </p:spPr>
      </p:pic>
      <p:pic>
        <p:nvPicPr>
          <p:cNvPr id="4" name="Picture 3">
            <a:extLst>
              <a:ext uri="{FF2B5EF4-FFF2-40B4-BE49-F238E27FC236}">
                <a16:creationId xmlns:a16="http://schemas.microsoft.com/office/drawing/2014/main" id="{32587ABA-B163-5092-2B59-169A59AD587B}"/>
              </a:ext>
            </a:extLst>
          </p:cNvPr>
          <p:cNvPicPr>
            <a:picLocks noChangeAspect="1"/>
          </p:cNvPicPr>
          <p:nvPr/>
        </p:nvPicPr>
        <p:blipFill>
          <a:blip r:embed="rId5" cstate="print">
            <a:alphaModFix amt="85000"/>
            <a:extLst>
              <a:ext uri="{28A0092B-C50C-407E-A947-70E740481C1C}">
                <a14:useLocalDpi xmlns:a14="http://schemas.microsoft.com/office/drawing/2010/main" val="0"/>
              </a:ext>
            </a:extLst>
          </a:blip>
          <a:stretch>
            <a:fillRect/>
          </a:stretch>
        </p:blipFill>
        <p:spPr>
          <a:xfrm>
            <a:off x="4283968" y="102543"/>
            <a:ext cx="933411" cy="375797"/>
          </a:xfrm>
          <a:prstGeom prst="rect">
            <a:avLst/>
          </a:prstGeom>
        </p:spPr>
      </p:pic>
      <p:sp>
        <p:nvSpPr>
          <p:cNvPr id="5" name="Footer Placeholder 2">
            <a:extLst>
              <a:ext uri="{FF2B5EF4-FFF2-40B4-BE49-F238E27FC236}">
                <a16:creationId xmlns:a16="http://schemas.microsoft.com/office/drawing/2014/main" id="{C5F385B5-6C1A-78D2-A42E-944E9C132A9B}"/>
              </a:ext>
            </a:extLst>
          </p:cNvPr>
          <p:cNvSpPr txBox="1">
            <a:spLocks/>
          </p:cNvSpPr>
          <p:nvPr/>
        </p:nvSpPr>
        <p:spPr>
          <a:xfrm>
            <a:off x="68584" y="6601013"/>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6">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3897CF39-BDC4-F571-BEEB-876D0D56C98A}"/>
              </a:ext>
            </a:extLst>
          </p:cNvPr>
          <p:cNvSpPr txBox="1"/>
          <p:nvPr/>
        </p:nvSpPr>
        <p:spPr>
          <a:xfrm>
            <a:off x="6126494" y="6648519"/>
            <a:ext cx="3048000" cy="230832"/>
          </a:xfrm>
          <a:prstGeom prst="rect">
            <a:avLst/>
          </a:prstGeom>
          <a:noFill/>
        </p:spPr>
        <p:txBody>
          <a:bodyPr wrap="square" rtlCol="0">
            <a:spAutoFit/>
          </a:bodyPr>
          <a:lstStyle/>
          <a:p>
            <a:pPr algn="ctr"/>
            <a:r>
              <a:rPr lang="en-US" sz="900" i="0" dirty="0">
                <a:solidFill>
                  <a:schemeClr val="tx2"/>
                </a:solidFill>
                <a:effectLst/>
                <a:latin typeface="gg sans"/>
              </a:rPr>
              <a:t>© 2025 Exams Papers Practice. All Rights Reserved</a:t>
            </a:r>
            <a:endParaRPr lang="en-PH" sz="900" dirty="0">
              <a:solidFill>
                <a:schemeClr val="tx2"/>
              </a:solidFill>
            </a:endParaRPr>
          </a:p>
        </p:txBody>
      </p:sp>
    </p:spTree>
    <p:custDataLst>
      <p:tags r:id="rId1"/>
    </p:custDataLst>
    <p:extLst>
      <p:ext uri="{BB962C8B-B14F-4D97-AF65-F5344CB8AC3E}">
        <p14:creationId xmlns:p14="http://schemas.microsoft.com/office/powerpoint/2010/main" val="1810047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131BAD53-4E89-4F62-BBB7-26359763ED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2756DA2-40EB-4C6F-B962-5822FFB54F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240078" cy="6858000"/>
          </a:xfrm>
          <a:custGeom>
            <a:avLst/>
            <a:gdLst>
              <a:gd name="connsiteX0" fmla="*/ 0 w 6096000"/>
              <a:gd name="connsiteY0" fmla="*/ 0 h 6858000"/>
              <a:gd name="connsiteX1" fmla="*/ 5567517 w 6096000"/>
              <a:gd name="connsiteY1" fmla="*/ 0 h 6858000"/>
              <a:gd name="connsiteX2" fmla="*/ 5566938 w 6096000"/>
              <a:gd name="connsiteY2" fmla="*/ 1705 h 6858000"/>
              <a:gd name="connsiteX3" fmla="*/ 5551594 w 6096000"/>
              <a:gd name="connsiteY3" fmla="*/ 17287 h 6858000"/>
              <a:gd name="connsiteX4" fmla="*/ 5545641 w 6096000"/>
              <a:gd name="connsiteY4" fmla="*/ 130336 h 6858000"/>
              <a:gd name="connsiteX5" fmla="*/ 5538289 w 6096000"/>
              <a:gd name="connsiteY5" fmla="*/ 187093 h 6858000"/>
              <a:gd name="connsiteX6" fmla="*/ 5545790 w 6096000"/>
              <a:gd name="connsiteY6" fmla="*/ 265704 h 6858000"/>
              <a:gd name="connsiteX7" fmla="*/ 5542313 w 6096000"/>
              <a:gd name="connsiteY7" fmla="*/ 354566 h 6858000"/>
              <a:gd name="connsiteX8" fmla="*/ 5524126 w 6096000"/>
              <a:gd name="connsiteY8" fmla="*/ 472000 h 6858000"/>
              <a:gd name="connsiteX9" fmla="*/ 5522170 w 6096000"/>
              <a:gd name="connsiteY9" fmla="*/ 473782 h 6858000"/>
              <a:gd name="connsiteX10" fmla="*/ 5521798 w 6096000"/>
              <a:gd name="connsiteY10" fmla="*/ 491380 h 6858000"/>
              <a:gd name="connsiteX11" fmla="*/ 5536419 w 6096000"/>
              <a:gd name="connsiteY11" fmla="*/ 531675 h 6858000"/>
              <a:gd name="connsiteX12" fmla="*/ 5533435 w 6096000"/>
              <a:gd name="connsiteY12" fmla="*/ 536015 h 6858000"/>
              <a:gd name="connsiteX13" fmla="*/ 5538088 w 6096000"/>
              <a:gd name="connsiteY13" fmla="*/ 572092 h 6858000"/>
              <a:gd name="connsiteX14" fmla="*/ 5536061 w 6096000"/>
              <a:gd name="connsiteY14" fmla="*/ 572511 h 6858000"/>
              <a:gd name="connsiteX15" fmla="*/ 5528218 w 6096000"/>
              <a:gd name="connsiteY15" fmla="*/ 582332 h 6858000"/>
              <a:gd name="connsiteX16" fmla="*/ 5518011 w 6096000"/>
              <a:gd name="connsiteY16" fmla="*/ 601285 h 6858000"/>
              <a:gd name="connsiteX17" fmla="*/ 5473174 w 6096000"/>
              <a:gd name="connsiteY17" fmla="*/ 681608 h 6858000"/>
              <a:gd name="connsiteX18" fmla="*/ 5472963 w 6096000"/>
              <a:gd name="connsiteY18" fmla="*/ 689151 h 6858000"/>
              <a:gd name="connsiteX19" fmla="*/ 5472485 w 6096000"/>
              <a:gd name="connsiteY19" fmla="*/ 689289 h 6858000"/>
              <a:gd name="connsiteX20" fmla="*/ 5471326 w 6096000"/>
              <a:gd name="connsiteY20" fmla="*/ 697222 h 6858000"/>
              <a:gd name="connsiteX21" fmla="*/ 5472164 w 6096000"/>
              <a:gd name="connsiteY21" fmla="*/ 717531 h 6858000"/>
              <a:gd name="connsiteX22" fmla="*/ 5468891 w 6096000"/>
              <a:gd name="connsiteY22" fmla="*/ 722494 h 6858000"/>
              <a:gd name="connsiteX23" fmla="*/ 5463081 w 6096000"/>
              <a:gd name="connsiteY23" fmla="*/ 724368 h 6858000"/>
              <a:gd name="connsiteX24" fmla="*/ 5446981 w 6096000"/>
              <a:gd name="connsiteY24" fmla="*/ 752692 h 6858000"/>
              <a:gd name="connsiteX25" fmla="*/ 5417190 w 6096000"/>
              <a:gd name="connsiteY25" fmla="*/ 816346 h 6858000"/>
              <a:gd name="connsiteX26" fmla="*/ 5388958 w 6096000"/>
              <a:gd name="connsiteY26" fmla="*/ 889417 h 6858000"/>
              <a:gd name="connsiteX27" fmla="*/ 5307044 w 6096000"/>
              <a:gd name="connsiteY27" fmla="*/ 1063288 h 6858000"/>
              <a:gd name="connsiteX28" fmla="*/ 5303837 w 6096000"/>
              <a:gd name="connsiteY28" fmla="*/ 1157176 h 6858000"/>
              <a:gd name="connsiteX29" fmla="*/ 5286494 w 6096000"/>
              <a:gd name="connsiteY29" fmla="*/ 1210776 h 6858000"/>
              <a:gd name="connsiteX30" fmla="*/ 5282463 w 6096000"/>
              <a:gd name="connsiteY30" fmla="*/ 1301993 h 6858000"/>
              <a:gd name="connsiteX31" fmla="*/ 5252235 w 6096000"/>
              <a:gd name="connsiteY31" fmla="*/ 1360879 h 6858000"/>
              <a:gd name="connsiteX32" fmla="*/ 5244497 w 6096000"/>
              <a:gd name="connsiteY32" fmla="*/ 1404045 h 6858000"/>
              <a:gd name="connsiteX33" fmla="*/ 5223823 w 6096000"/>
              <a:gd name="connsiteY33" fmla="*/ 1429568 h 6858000"/>
              <a:gd name="connsiteX34" fmla="*/ 5224851 w 6096000"/>
              <a:gd name="connsiteY34" fmla="*/ 1430305 h 6858000"/>
              <a:gd name="connsiteX35" fmla="*/ 5212394 w 6096000"/>
              <a:gd name="connsiteY35" fmla="*/ 1463304 h 6858000"/>
              <a:gd name="connsiteX36" fmla="*/ 5209958 w 6096000"/>
              <a:gd name="connsiteY36" fmla="*/ 1514846 h 6858000"/>
              <a:gd name="connsiteX37" fmla="*/ 5206417 w 6096000"/>
              <a:gd name="connsiteY37" fmla="*/ 1519731 h 6858000"/>
              <a:gd name="connsiteX38" fmla="*/ 5206640 w 6096000"/>
              <a:gd name="connsiteY38" fmla="*/ 1519929 h 6858000"/>
              <a:gd name="connsiteX39" fmla="*/ 5207632 w 6096000"/>
              <a:gd name="connsiteY39" fmla="*/ 1546022 h 6858000"/>
              <a:gd name="connsiteX40" fmla="*/ 5212030 w 6096000"/>
              <a:gd name="connsiteY40" fmla="*/ 1578752 h 6858000"/>
              <a:gd name="connsiteX41" fmla="*/ 5203533 w 6096000"/>
              <a:gd name="connsiteY41" fmla="*/ 1647555 h 6858000"/>
              <a:gd name="connsiteX42" fmla="*/ 5190877 w 6096000"/>
              <a:gd name="connsiteY42" fmla="*/ 1715685 h 6858000"/>
              <a:gd name="connsiteX43" fmla="*/ 5184235 w 6096000"/>
              <a:gd name="connsiteY43" fmla="*/ 1740358 h 6858000"/>
              <a:gd name="connsiteX44" fmla="*/ 5181475 w 6096000"/>
              <a:gd name="connsiteY44" fmla="*/ 1784314 h 6858000"/>
              <a:gd name="connsiteX45" fmla="*/ 5185845 w 6096000"/>
              <a:gd name="connsiteY45" fmla="*/ 1804434 h 6858000"/>
              <a:gd name="connsiteX46" fmla="*/ 5185068 w 6096000"/>
              <a:gd name="connsiteY46" fmla="*/ 1805316 h 6858000"/>
              <a:gd name="connsiteX47" fmla="*/ 5188593 w 6096000"/>
              <a:gd name="connsiteY47" fmla="*/ 1807109 h 6858000"/>
              <a:gd name="connsiteX48" fmla="*/ 5185920 w 6096000"/>
              <a:gd name="connsiteY48" fmla="*/ 1821003 h 6858000"/>
              <a:gd name="connsiteX49" fmla="*/ 5183543 w 6096000"/>
              <a:gd name="connsiteY49" fmla="*/ 1824832 h 6858000"/>
              <a:gd name="connsiteX50" fmla="*/ 5182235 w 6096000"/>
              <a:gd name="connsiteY50" fmla="*/ 1830429 h 6858000"/>
              <a:gd name="connsiteX51" fmla="*/ 5182525 w 6096000"/>
              <a:gd name="connsiteY51" fmla="*/ 1830569 h 6858000"/>
              <a:gd name="connsiteX52" fmla="*/ 5180663 w 6096000"/>
              <a:gd name="connsiteY52" fmla="*/ 1835810 h 6858000"/>
              <a:gd name="connsiteX53" fmla="*/ 5167452 w 6096000"/>
              <a:gd name="connsiteY53" fmla="*/ 1861483 h 6858000"/>
              <a:gd name="connsiteX54" fmla="*/ 5174266 w 6096000"/>
              <a:gd name="connsiteY54" fmla="*/ 1892417 h 6858000"/>
              <a:gd name="connsiteX55" fmla="*/ 5189262 w 6096000"/>
              <a:gd name="connsiteY55" fmla="*/ 1895114 h 6858000"/>
              <a:gd name="connsiteX56" fmla="*/ 5187100 w 6096000"/>
              <a:gd name="connsiteY56" fmla="*/ 1899379 h 6858000"/>
              <a:gd name="connsiteX57" fmla="*/ 5180471 w 6096000"/>
              <a:gd name="connsiteY57" fmla="*/ 1907867 h 6858000"/>
              <a:gd name="connsiteX58" fmla="*/ 5181361 w 6096000"/>
              <a:gd name="connsiteY58" fmla="*/ 1910265 h 6858000"/>
              <a:gd name="connsiteX59" fmla="*/ 5178268 w 6096000"/>
              <a:gd name="connsiteY59" fmla="*/ 1935584 h 6858000"/>
              <a:gd name="connsiteX60" fmla="*/ 5183619 w 6096000"/>
              <a:gd name="connsiteY60" fmla="*/ 1942021 h 6858000"/>
              <a:gd name="connsiteX61" fmla="*/ 5184480 w 6096000"/>
              <a:gd name="connsiteY61" fmla="*/ 1945112 h 6858000"/>
              <a:gd name="connsiteX62" fmla="*/ 5172776 w 6096000"/>
              <a:gd name="connsiteY62" fmla="*/ 1961162 h 6858000"/>
              <a:gd name="connsiteX63" fmla="*/ 5168513 w 6096000"/>
              <a:gd name="connsiteY63" fmla="*/ 1969445 h 6858000"/>
              <a:gd name="connsiteX64" fmla="*/ 5126597 w 6096000"/>
              <a:gd name="connsiteY64" fmla="*/ 2024270 h 6858000"/>
              <a:gd name="connsiteX65" fmla="*/ 5119528 w 6096000"/>
              <a:gd name="connsiteY65" fmla="*/ 2107942 h 6858000"/>
              <a:gd name="connsiteX66" fmla="*/ 5110356 w 6096000"/>
              <a:gd name="connsiteY66" fmla="*/ 2193455 h 6858000"/>
              <a:gd name="connsiteX67" fmla="*/ 5104992 w 6096000"/>
              <a:gd name="connsiteY67" fmla="*/ 2260088 h 6858000"/>
              <a:gd name="connsiteX68" fmla="*/ 5059439 w 6096000"/>
              <a:gd name="connsiteY68" fmla="*/ 2335735 h 6858000"/>
              <a:gd name="connsiteX69" fmla="*/ 5022061 w 6096000"/>
              <a:gd name="connsiteY69" fmla="*/ 2408995 h 6858000"/>
              <a:gd name="connsiteX70" fmla="*/ 5022253 w 6096000"/>
              <a:gd name="connsiteY70" fmla="*/ 2445869 h 6858000"/>
              <a:gd name="connsiteX71" fmla="*/ 5011426 w 6096000"/>
              <a:gd name="connsiteY71" fmla="*/ 2496499 h 6858000"/>
              <a:gd name="connsiteX72" fmla="*/ 4994224 w 6096000"/>
              <a:gd name="connsiteY72" fmla="*/ 2549900 h 6858000"/>
              <a:gd name="connsiteX73" fmla="*/ 4995245 w 6096000"/>
              <a:gd name="connsiteY73" fmla="*/ 2596456 h 6858000"/>
              <a:gd name="connsiteX74" fmla="*/ 4988570 w 6096000"/>
              <a:gd name="connsiteY74" fmla="*/ 2606088 h 6858000"/>
              <a:gd name="connsiteX75" fmla="*/ 4988371 w 6096000"/>
              <a:gd name="connsiteY75" fmla="*/ 2635351 h 6858000"/>
              <a:gd name="connsiteX76" fmla="*/ 4983212 w 6096000"/>
              <a:gd name="connsiteY76" fmla="*/ 2665666 h 6858000"/>
              <a:gd name="connsiteX77" fmla="*/ 4968234 w 6096000"/>
              <a:gd name="connsiteY77" fmla="*/ 2715895 h 6858000"/>
              <a:gd name="connsiteX78" fmla="*/ 4975888 w 6096000"/>
              <a:gd name="connsiteY78" fmla="*/ 2725052 h 6858000"/>
              <a:gd name="connsiteX79" fmla="*/ 4980195 w 6096000"/>
              <a:gd name="connsiteY79" fmla="*/ 2726489 h 6858000"/>
              <a:gd name="connsiteX80" fmla="*/ 4976218 w 6096000"/>
              <a:gd name="connsiteY80" fmla="*/ 2740278 h 6858000"/>
              <a:gd name="connsiteX81" fmla="*/ 4980571 w 6096000"/>
              <a:gd name="connsiteY81" fmla="*/ 2751112 h 6858000"/>
              <a:gd name="connsiteX82" fmla="*/ 4973893 w 6096000"/>
              <a:gd name="connsiteY82" fmla="*/ 2760208 h 6858000"/>
              <a:gd name="connsiteX83" fmla="*/ 4979005 w 6096000"/>
              <a:gd name="connsiteY83" fmla="*/ 2790136 h 6858000"/>
              <a:gd name="connsiteX84" fmla="*/ 4986137 w 6096000"/>
              <a:gd name="connsiteY84" fmla="*/ 2804183 h 6858000"/>
              <a:gd name="connsiteX85" fmla="*/ 4986175 w 6096000"/>
              <a:gd name="connsiteY85" fmla="*/ 2825860 h 6858000"/>
              <a:gd name="connsiteX86" fmla="*/ 4993936 w 6096000"/>
              <a:gd name="connsiteY86" fmla="*/ 2911749 h 6858000"/>
              <a:gd name="connsiteX87" fmla="*/ 4992563 w 6096000"/>
              <a:gd name="connsiteY87" fmla="*/ 2977278 h 6858000"/>
              <a:gd name="connsiteX88" fmla="*/ 4980516 w 6096000"/>
              <a:gd name="connsiteY88" fmla="*/ 2991092 h 6858000"/>
              <a:gd name="connsiteX89" fmla="*/ 4992801 w 6096000"/>
              <a:gd name="connsiteY89" fmla="*/ 3020247 h 6858000"/>
              <a:gd name="connsiteX90" fmla="*/ 5014805 w 6096000"/>
              <a:gd name="connsiteY90" fmla="*/ 3065434 h 6858000"/>
              <a:gd name="connsiteX91" fmla="*/ 5002733 w 6096000"/>
              <a:gd name="connsiteY91" fmla="*/ 3103777 h 6858000"/>
              <a:gd name="connsiteX92" fmla="*/ 5002941 w 6096000"/>
              <a:gd name="connsiteY92" fmla="*/ 3151828 h 6858000"/>
              <a:gd name="connsiteX93" fmla="*/ 5002883 w 6096000"/>
              <a:gd name="connsiteY93" fmla="*/ 3180546 h 6858000"/>
              <a:gd name="connsiteX94" fmla="*/ 5016711 w 6096000"/>
              <a:gd name="connsiteY94" fmla="*/ 3258677 h 6858000"/>
              <a:gd name="connsiteX95" fmla="*/ 5017918 w 6096000"/>
              <a:gd name="connsiteY95" fmla="*/ 3262610 h 6858000"/>
              <a:gd name="connsiteX96" fmla="*/ 5011672 w 6096000"/>
              <a:gd name="connsiteY96" fmla="*/ 3277179 h 6858000"/>
              <a:gd name="connsiteX97" fmla="*/ 5009344 w 6096000"/>
              <a:gd name="connsiteY97" fmla="*/ 3278130 h 6858000"/>
              <a:gd name="connsiteX98" fmla="*/ 5026770 w 6096000"/>
              <a:gd name="connsiteY98" fmla="*/ 3325671 h 6858000"/>
              <a:gd name="connsiteX99" fmla="*/ 5024571 w 6096000"/>
              <a:gd name="connsiteY99" fmla="*/ 3332072 h 6858000"/>
              <a:gd name="connsiteX100" fmla="*/ 5041705 w 6096000"/>
              <a:gd name="connsiteY100" fmla="*/ 3362948 h 6858000"/>
              <a:gd name="connsiteX101" fmla="*/ 5047477 w 6096000"/>
              <a:gd name="connsiteY101" fmla="*/ 3378959 h 6858000"/>
              <a:gd name="connsiteX102" fmla="*/ 5060758 w 6096000"/>
              <a:gd name="connsiteY102" fmla="*/ 3407057 h 6858000"/>
              <a:gd name="connsiteX103" fmla="*/ 5058968 w 6096000"/>
              <a:gd name="connsiteY103" fmla="*/ 3409825 h 6858000"/>
              <a:gd name="connsiteX104" fmla="*/ 5062667 w 6096000"/>
              <a:gd name="connsiteY104" fmla="*/ 3415218 h 6858000"/>
              <a:gd name="connsiteX105" fmla="*/ 5060928 w 6096000"/>
              <a:gd name="connsiteY105" fmla="*/ 3419880 h 6858000"/>
              <a:gd name="connsiteX106" fmla="*/ 5062923 w 6096000"/>
              <a:gd name="connsiteY106" fmla="*/ 3424545 h 6858000"/>
              <a:gd name="connsiteX107" fmla="*/ 5064623 w 6096000"/>
              <a:gd name="connsiteY107" fmla="*/ 3476412 h 6858000"/>
              <a:gd name="connsiteX108" fmla="*/ 5069684 w 6096000"/>
              <a:gd name="connsiteY108" fmla="*/ 3486850 h 6858000"/>
              <a:gd name="connsiteX109" fmla="*/ 5063339 w 6096000"/>
              <a:gd name="connsiteY109" fmla="*/ 3496391 h 6858000"/>
              <a:gd name="connsiteX110" fmla="*/ 5070139 w 6096000"/>
              <a:gd name="connsiteY110" fmla="*/ 3531201 h 6858000"/>
              <a:gd name="connsiteX111" fmla="*/ 5079896 w 6096000"/>
              <a:gd name="connsiteY111" fmla="*/ 3542019 h 6858000"/>
              <a:gd name="connsiteX112" fmla="*/ 5087540 w 6096000"/>
              <a:gd name="connsiteY112" fmla="*/ 3552249 h 6858000"/>
              <a:gd name="connsiteX113" fmla="*/ 5087902 w 6096000"/>
              <a:gd name="connsiteY113" fmla="*/ 3553678 h 6858000"/>
              <a:gd name="connsiteX114" fmla="*/ 5091509 w 6096000"/>
              <a:gd name="connsiteY114" fmla="*/ 3568021 h 6858000"/>
              <a:gd name="connsiteX115" fmla="*/ 5091934 w 6096000"/>
              <a:gd name="connsiteY115" fmla="*/ 3569719 h 6858000"/>
              <a:gd name="connsiteX116" fmla="*/ 5089362 w 6096000"/>
              <a:gd name="connsiteY116" fmla="*/ 3586412 h 6858000"/>
              <a:gd name="connsiteX117" fmla="*/ 5092358 w 6096000"/>
              <a:gd name="connsiteY117" fmla="*/ 3597336 h 6858000"/>
              <a:gd name="connsiteX118" fmla="*/ 5084254 w 6096000"/>
              <a:gd name="connsiteY118" fmla="*/ 3606007 h 6858000"/>
              <a:gd name="connsiteX119" fmla="*/ 5084281 w 6096000"/>
              <a:gd name="connsiteY119" fmla="*/ 3641228 h 6858000"/>
              <a:gd name="connsiteX120" fmla="*/ 5091848 w 6096000"/>
              <a:gd name="connsiteY120" fmla="*/ 3653088 h 6858000"/>
              <a:gd name="connsiteX121" fmla="*/ 5097436 w 6096000"/>
              <a:gd name="connsiteY121" fmla="*/ 3664114 h 6858000"/>
              <a:gd name="connsiteX122" fmla="*/ 5097518 w 6096000"/>
              <a:gd name="connsiteY122" fmla="*/ 3665569 h 6858000"/>
              <a:gd name="connsiteX123" fmla="*/ 5099829 w 6096000"/>
              <a:gd name="connsiteY123" fmla="*/ 3707357 h 6858000"/>
              <a:gd name="connsiteX124" fmla="*/ 5114696 w 6096000"/>
              <a:gd name="connsiteY124" fmla="*/ 3778166 h 6858000"/>
              <a:gd name="connsiteX125" fmla="*/ 5135379 w 6096000"/>
              <a:gd name="connsiteY125" fmla="*/ 3878222 h 6858000"/>
              <a:gd name="connsiteX126" fmla="*/ 5130138 w 6096000"/>
              <a:gd name="connsiteY126" fmla="*/ 4048117 h 6858000"/>
              <a:gd name="connsiteX127" fmla="*/ 5090040 w 6096000"/>
              <a:gd name="connsiteY127" fmla="*/ 4219510 h 6858000"/>
              <a:gd name="connsiteX128" fmla="*/ 5092812 w 6096000"/>
              <a:gd name="connsiteY128" fmla="*/ 4411258 h 6858000"/>
              <a:gd name="connsiteX129" fmla="*/ 5084599 w 6096000"/>
              <a:gd name="connsiteY129" fmla="*/ 4488531 h 6858000"/>
              <a:gd name="connsiteX130" fmla="*/ 5084072 w 6096000"/>
              <a:gd name="connsiteY130" fmla="*/ 4539168 h 6858000"/>
              <a:gd name="connsiteX131" fmla="*/ 5068936 w 6096000"/>
              <a:gd name="connsiteY131" fmla="*/ 4625153 h 6858000"/>
              <a:gd name="connsiteX132" fmla="*/ 5059114 w 6096000"/>
              <a:gd name="connsiteY132" fmla="*/ 4733115 h 6858000"/>
              <a:gd name="connsiteX133" fmla="*/ 5037209 w 6096000"/>
              <a:gd name="connsiteY133" fmla="*/ 4844323 h 6858000"/>
              <a:gd name="connsiteX134" fmla="*/ 5020638 w 6096000"/>
              <a:gd name="connsiteY134" fmla="*/ 4877992 h 6858000"/>
              <a:gd name="connsiteX135" fmla="*/ 5006413 w 6096000"/>
              <a:gd name="connsiteY135" fmla="*/ 4925805 h 6858000"/>
              <a:gd name="connsiteX136" fmla="*/ 4971037 w 6096000"/>
              <a:gd name="connsiteY136" fmla="*/ 5009272 h 6858000"/>
              <a:gd name="connsiteX137" fmla="*/ 4963105 w 6096000"/>
              <a:gd name="connsiteY137" fmla="*/ 5111369 h 6858000"/>
              <a:gd name="connsiteX138" fmla="*/ 4976341 w 6096000"/>
              <a:gd name="connsiteY138" fmla="*/ 5210876 h 6858000"/>
              <a:gd name="connsiteX139" fmla="*/ 4980617 w 6096000"/>
              <a:gd name="connsiteY139" fmla="*/ 5269726 h 6858000"/>
              <a:gd name="connsiteX140" fmla="*/ 4997733 w 6096000"/>
              <a:gd name="connsiteY140" fmla="*/ 5464225 h 6858000"/>
              <a:gd name="connsiteX141" fmla="*/ 5001400 w 6096000"/>
              <a:gd name="connsiteY141" fmla="*/ 5594585 h 6858000"/>
              <a:gd name="connsiteX142" fmla="*/ 4983700 w 6096000"/>
              <a:gd name="connsiteY142" fmla="*/ 5667896 h 6858000"/>
              <a:gd name="connsiteX143" fmla="*/ 4968506 w 6096000"/>
              <a:gd name="connsiteY143" fmla="*/ 5769225 h 6858000"/>
              <a:gd name="connsiteX144" fmla="*/ 4969765 w 6096000"/>
              <a:gd name="connsiteY144" fmla="*/ 5823324 h 6858000"/>
              <a:gd name="connsiteX145" fmla="*/ 4966129 w 6096000"/>
              <a:gd name="connsiteY145" fmla="*/ 5862699 h 6858000"/>
              <a:gd name="connsiteX146" fmla="*/ 4970695 w 6096000"/>
              <a:gd name="connsiteY146" fmla="*/ 5906467 h 6858000"/>
              <a:gd name="connsiteX147" fmla="*/ 4991568 w 6096000"/>
              <a:gd name="connsiteY147" fmla="*/ 5939847 h 6858000"/>
              <a:gd name="connsiteX148" fmla="*/ 4986815 w 6096000"/>
              <a:gd name="connsiteY148" fmla="*/ 5973994 h 6858000"/>
              <a:gd name="connsiteX149" fmla="*/ 4987776 w 6096000"/>
              <a:gd name="connsiteY149" fmla="*/ 6089693 h 6858000"/>
              <a:gd name="connsiteX150" fmla="*/ 4991621 w 6096000"/>
              <a:gd name="connsiteY150" fmla="*/ 6224938 h 6858000"/>
              <a:gd name="connsiteX151" fmla="*/ 5017157 w 6096000"/>
              <a:gd name="connsiteY151" fmla="*/ 6370251 h 6858000"/>
              <a:gd name="connsiteX152" fmla="*/ 5040797 w 6096000"/>
              <a:gd name="connsiteY152" fmla="*/ 6541313 h 6858000"/>
              <a:gd name="connsiteX153" fmla="*/ 5045375 w 6096000"/>
              <a:gd name="connsiteY153" fmla="*/ 6640957 h 6858000"/>
              <a:gd name="connsiteX154" fmla="*/ 5058442 w 6096000"/>
              <a:gd name="connsiteY154" fmla="*/ 6705297 h 6858000"/>
              <a:gd name="connsiteX155" fmla="*/ 5071125 w 6096000"/>
              <a:gd name="connsiteY155" fmla="*/ 6759582 h 6858000"/>
              <a:gd name="connsiteX156" fmla="*/ 5069172 w 6096000"/>
              <a:gd name="connsiteY156" fmla="*/ 6817746 h 6858000"/>
              <a:gd name="connsiteX157" fmla="*/ 5072322 w 6096000"/>
              <a:gd name="connsiteY157" fmla="*/ 6843646 h 6858000"/>
              <a:gd name="connsiteX158" fmla="*/ 5091388 w 6096000"/>
              <a:gd name="connsiteY158" fmla="*/ 6857998 h 6858000"/>
              <a:gd name="connsiteX159" fmla="*/ 6096000 w 6096000"/>
              <a:gd name="connsiteY159" fmla="*/ 6857998 h 6858000"/>
              <a:gd name="connsiteX160" fmla="*/ 6096000 w 6096000"/>
              <a:gd name="connsiteY160" fmla="*/ 6858000 h 6858000"/>
              <a:gd name="connsiteX161" fmla="*/ 0 w 6096000"/>
              <a:gd name="connsiteY16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Lst>
            <a:rect l="l" t="t" r="r" b="b"/>
            <a:pathLst>
              <a:path w="6096000" h="6858000">
                <a:moveTo>
                  <a:pt x="0" y="0"/>
                </a:moveTo>
                <a:lnTo>
                  <a:pt x="5567517" y="0"/>
                </a:lnTo>
                <a:lnTo>
                  <a:pt x="5566938" y="1705"/>
                </a:lnTo>
                <a:cubicBezTo>
                  <a:pt x="5563126" y="8440"/>
                  <a:pt x="5558112" y="13784"/>
                  <a:pt x="5551594" y="17287"/>
                </a:cubicBezTo>
                <a:cubicBezTo>
                  <a:pt x="5562364" y="82036"/>
                  <a:pt x="5510349" y="69804"/>
                  <a:pt x="5545641" y="130336"/>
                </a:cubicBezTo>
                <a:cubicBezTo>
                  <a:pt x="5526953" y="117589"/>
                  <a:pt x="5536978" y="162458"/>
                  <a:pt x="5538289" y="187093"/>
                </a:cubicBezTo>
                <a:cubicBezTo>
                  <a:pt x="5536205" y="226511"/>
                  <a:pt x="5545722" y="205530"/>
                  <a:pt x="5545790" y="265704"/>
                </a:cubicBezTo>
                <a:cubicBezTo>
                  <a:pt x="5542296" y="317533"/>
                  <a:pt x="5543813" y="325288"/>
                  <a:pt x="5542313" y="354566"/>
                </a:cubicBezTo>
                <a:lnTo>
                  <a:pt x="5524126" y="472000"/>
                </a:lnTo>
                <a:lnTo>
                  <a:pt x="5522170" y="473782"/>
                </a:lnTo>
                <a:cubicBezTo>
                  <a:pt x="5517847" y="482008"/>
                  <a:pt x="5518682" y="487340"/>
                  <a:pt x="5521798" y="491380"/>
                </a:cubicBezTo>
                <a:lnTo>
                  <a:pt x="5536419" y="531675"/>
                </a:lnTo>
                <a:lnTo>
                  <a:pt x="5533435" y="536015"/>
                </a:lnTo>
                <a:lnTo>
                  <a:pt x="5538088" y="572092"/>
                </a:lnTo>
                <a:lnTo>
                  <a:pt x="5536061" y="572511"/>
                </a:lnTo>
                <a:cubicBezTo>
                  <a:pt x="5531611" y="574271"/>
                  <a:pt x="5528529" y="577121"/>
                  <a:pt x="5528218" y="582332"/>
                </a:cubicBezTo>
                <a:cubicBezTo>
                  <a:pt x="5498002" y="573171"/>
                  <a:pt x="5516262" y="585107"/>
                  <a:pt x="5518011" y="601285"/>
                </a:cubicBezTo>
                <a:cubicBezTo>
                  <a:pt x="5508838" y="617831"/>
                  <a:pt x="5480684" y="666964"/>
                  <a:pt x="5473174" y="681608"/>
                </a:cubicBezTo>
                <a:cubicBezTo>
                  <a:pt x="5473102" y="684122"/>
                  <a:pt x="5473033" y="686637"/>
                  <a:pt x="5472963" y="689151"/>
                </a:cubicBezTo>
                <a:lnTo>
                  <a:pt x="5472485" y="689289"/>
                </a:lnTo>
                <a:cubicBezTo>
                  <a:pt x="5471434" y="690905"/>
                  <a:pt x="5470986" y="693376"/>
                  <a:pt x="5471326" y="697222"/>
                </a:cubicBezTo>
                <a:cubicBezTo>
                  <a:pt x="5471606" y="703992"/>
                  <a:pt x="5471884" y="710761"/>
                  <a:pt x="5472164" y="717531"/>
                </a:cubicBezTo>
                <a:lnTo>
                  <a:pt x="5468891" y="722494"/>
                </a:lnTo>
                <a:lnTo>
                  <a:pt x="5463081" y="724368"/>
                </a:lnTo>
                <a:lnTo>
                  <a:pt x="5446981" y="752692"/>
                </a:lnTo>
                <a:cubicBezTo>
                  <a:pt x="5454691" y="764380"/>
                  <a:pt x="5422719" y="808083"/>
                  <a:pt x="5417190" y="816346"/>
                </a:cubicBezTo>
                <a:lnTo>
                  <a:pt x="5388958" y="889417"/>
                </a:lnTo>
                <a:cubicBezTo>
                  <a:pt x="5320491" y="969963"/>
                  <a:pt x="5321907" y="1005331"/>
                  <a:pt x="5307044" y="1063288"/>
                </a:cubicBezTo>
                <a:cubicBezTo>
                  <a:pt x="5313332" y="1111028"/>
                  <a:pt x="5317096" y="1110140"/>
                  <a:pt x="5303837" y="1157176"/>
                </a:cubicBezTo>
                <a:cubicBezTo>
                  <a:pt x="5301103" y="1192124"/>
                  <a:pt x="5301884" y="1197232"/>
                  <a:pt x="5286494" y="1210776"/>
                </a:cubicBezTo>
                <a:lnTo>
                  <a:pt x="5282463" y="1301993"/>
                </a:lnTo>
                <a:lnTo>
                  <a:pt x="5252235" y="1360879"/>
                </a:lnTo>
                <a:lnTo>
                  <a:pt x="5244497" y="1404045"/>
                </a:lnTo>
                <a:lnTo>
                  <a:pt x="5223823" y="1429568"/>
                </a:lnTo>
                <a:lnTo>
                  <a:pt x="5224851" y="1430305"/>
                </a:lnTo>
                <a:cubicBezTo>
                  <a:pt x="5226697" y="1432466"/>
                  <a:pt x="5214738" y="1459891"/>
                  <a:pt x="5212394" y="1463304"/>
                </a:cubicBezTo>
                <a:cubicBezTo>
                  <a:pt x="5209912" y="1477394"/>
                  <a:pt x="5213027" y="1501295"/>
                  <a:pt x="5209958" y="1514846"/>
                </a:cubicBezTo>
                <a:lnTo>
                  <a:pt x="5206417" y="1519731"/>
                </a:lnTo>
                <a:lnTo>
                  <a:pt x="5206640" y="1519929"/>
                </a:lnTo>
                <a:cubicBezTo>
                  <a:pt x="5206490" y="1521210"/>
                  <a:pt x="5209710" y="1543635"/>
                  <a:pt x="5207632" y="1546022"/>
                </a:cubicBezTo>
                <a:lnTo>
                  <a:pt x="5212030" y="1578752"/>
                </a:lnTo>
                <a:cubicBezTo>
                  <a:pt x="5206147" y="1605585"/>
                  <a:pt x="5226381" y="1622803"/>
                  <a:pt x="5203533" y="1647555"/>
                </a:cubicBezTo>
                <a:cubicBezTo>
                  <a:pt x="5198128" y="1672675"/>
                  <a:pt x="5203213" y="1694404"/>
                  <a:pt x="5190877" y="1715685"/>
                </a:cubicBezTo>
                <a:cubicBezTo>
                  <a:pt x="5196815" y="1724301"/>
                  <a:pt x="5198098" y="1732435"/>
                  <a:pt x="5184235" y="1740358"/>
                </a:cubicBezTo>
                <a:cubicBezTo>
                  <a:pt x="5182625" y="1763793"/>
                  <a:pt x="5198368" y="1769422"/>
                  <a:pt x="5181475" y="1784314"/>
                </a:cubicBezTo>
                <a:cubicBezTo>
                  <a:pt x="5205987" y="1797417"/>
                  <a:pt x="5195246" y="1798221"/>
                  <a:pt x="5185845" y="1804434"/>
                </a:cubicBezTo>
                <a:lnTo>
                  <a:pt x="5185068" y="1805316"/>
                </a:lnTo>
                <a:lnTo>
                  <a:pt x="5188593" y="1807109"/>
                </a:lnTo>
                <a:lnTo>
                  <a:pt x="5185920" y="1821003"/>
                </a:lnTo>
                <a:lnTo>
                  <a:pt x="5183543" y="1824832"/>
                </a:lnTo>
                <a:cubicBezTo>
                  <a:pt x="5182284" y="1827468"/>
                  <a:pt x="5181937" y="1829219"/>
                  <a:pt x="5182235" y="1830429"/>
                </a:cubicBezTo>
                <a:lnTo>
                  <a:pt x="5182525" y="1830569"/>
                </a:lnTo>
                <a:lnTo>
                  <a:pt x="5180663" y="1835810"/>
                </a:lnTo>
                <a:cubicBezTo>
                  <a:pt x="5176779" y="1844665"/>
                  <a:pt x="5172297" y="1853278"/>
                  <a:pt x="5167452" y="1861483"/>
                </a:cubicBezTo>
                <a:cubicBezTo>
                  <a:pt x="5179827" y="1866643"/>
                  <a:pt x="5166788" y="1884999"/>
                  <a:pt x="5174266" y="1892417"/>
                </a:cubicBezTo>
                <a:lnTo>
                  <a:pt x="5189262" y="1895114"/>
                </a:lnTo>
                <a:lnTo>
                  <a:pt x="5187100" y="1899379"/>
                </a:lnTo>
                <a:lnTo>
                  <a:pt x="5180471" y="1907867"/>
                </a:lnTo>
                <a:cubicBezTo>
                  <a:pt x="5179609" y="1909162"/>
                  <a:pt x="5179647" y="1909994"/>
                  <a:pt x="5181361" y="1910265"/>
                </a:cubicBezTo>
                <a:cubicBezTo>
                  <a:pt x="5180995" y="1914884"/>
                  <a:pt x="5177893" y="1930292"/>
                  <a:pt x="5178268" y="1935584"/>
                </a:cubicBezTo>
                <a:lnTo>
                  <a:pt x="5183619" y="1942021"/>
                </a:lnTo>
                <a:lnTo>
                  <a:pt x="5184480" y="1945112"/>
                </a:lnTo>
                <a:lnTo>
                  <a:pt x="5172776" y="1961162"/>
                </a:lnTo>
                <a:lnTo>
                  <a:pt x="5168513" y="1969445"/>
                </a:lnTo>
                <a:lnTo>
                  <a:pt x="5126597" y="2024270"/>
                </a:lnTo>
                <a:lnTo>
                  <a:pt x="5119528" y="2107942"/>
                </a:lnTo>
                <a:cubicBezTo>
                  <a:pt x="5089290" y="2138038"/>
                  <a:pt x="5110415" y="2159228"/>
                  <a:pt x="5110356" y="2193455"/>
                </a:cubicBezTo>
                <a:cubicBezTo>
                  <a:pt x="5101302" y="2220953"/>
                  <a:pt x="5110381" y="2224200"/>
                  <a:pt x="5104992" y="2260088"/>
                </a:cubicBezTo>
                <a:cubicBezTo>
                  <a:pt x="5096504" y="2291744"/>
                  <a:pt x="5078225" y="2299003"/>
                  <a:pt x="5059439" y="2335735"/>
                </a:cubicBezTo>
                <a:cubicBezTo>
                  <a:pt x="5029465" y="2329020"/>
                  <a:pt x="5058046" y="2407546"/>
                  <a:pt x="5022061" y="2408995"/>
                </a:cubicBezTo>
                <a:cubicBezTo>
                  <a:pt x="5023289" y="2413465"/>
                  <a:pt x="5019654" y="2441580"/>
                  <a:pt x="5022253" y="2445869"/>
                </a:cubicBezTo>
                <a:cubicBezTo>
                  <a:pt x="5022440" y="2449625"/>
                  <a:pt x="5011241" y="2492743"/>
                  <a:pt x="5011426" y="2496499"/>
                </a:cubicBezTo>
                <a:lnTo>
                  <a:pt x="4994224" y="2549900"/>
                </a:lnTo>
                <a:cubicBezTo>
                  <a:pt x="4992353" y="2564757"/>
                  <a:pt x="4998952" y="2582253"/>
                  <a:pt x="4995245" y="2596456"/>
                </a:cubicBezTo>
                <a:lnTo>
                  <a:pt x="4988570" y="2606088"/>
                </a:lnTo>
                <a:cubicBezTo>
                  <a:pt x="4988504" y="2615842"/>
                  <a:pt x="4988436" y="2625597"/>
                  <a:pt x="4988371" y="2635351"/>
                </a:cubicBezTo>
                <a:lnTo>
                  <a:pt x="4983212" y="2665666"/>
                </a:lnTo>
                <a:lnTo>
                  <a:pt x="4968234" y="2715895"/>
                </a:lnTo>
                <a:lnTo>
                  <a:pt x="4975888" y="2725052"/>
                </a:lnTo>
                <a:lnTo>
                  <a:pt x="4980195" y="2726489"/>
                </a:lnTo>
                <a:lnTo>
                  <a:pt x="4976218" y="2740278"/>
                </a:lnTo>
                <a:lnTo>
                  <a:pt x="4980571" y="2751112"/>
                </a:lnTo>
                <a:lnTo>
                  <a:pt x="4973893" y="2760208"/>
                </a:lnTo>
                <a:lnTo>
                  <a:pt x="4979005" y="2790136"/>
                </a:lnTo>
                <a:lnTo>
                  <a:pt x="4986137" y="2804183"/>
                </a:lnTo>
                <a:cubicBezTo>
                  <a:pt x="4986150" y="2811409"/>
                  <a:pt x="4986162" y="2818634"/>
                  <a:pt x="4986175" y="2825860"/>
                </a:cubicBezTo>
                <a:cubicBezTo>
                  <a:pt x="4987474" y="2843788"/>
                  <a:pt x="4992871" y="2886513"/>
                  <a:pt x="4993936" y="2911749"/>
                </a:cubicBezTo>
                <a:cubicBezTo>
                  <a:pt x="4993313" y="2946689"/>
                  <a:pt x="4980300" y="2954448"/>
                  <a:pt x="4992563" y="2977278"/>
                </a:cubicBezTo>
                <a:cubicBezTo>
                  <a:pt x="4985688" y="2983455"/>
                  <a:pt x="4982051" y="2987749"/>
                  <a:pt x="4980516" y="2991092"/>
                </a:cubicBezTo>
                <a:cubicBezTo>
                  <a:pt x="4975910" y="3001119"/>
                  <a:pt x="4990216" y="3002537"/>
                  <a:pt x="4992801" y="3020247"/>
                </a:cubicBezTo>
                <a:cubicBezTo>
                  <a:pt x="4998517" y="3032637"/>
                  <a:pt x="5013148" y="3051512"/>
                  <a:pt x="5014805" y="3065434"/>
                </a:cubicBezTo>
                <a:cubicBezTo>
                  <a:pt x="4998836" y="3057428"/>
                  <a:pt x="5016840" y="3105196"/>
                  <a:pt x="5002733" y="3103777"/>
                </a:cubicBezTo>
                <a:cubicBezTo>
                  <a:pt x="5022381" y="3124610"/>
                  <a:pt x="4997365" y="3128169"/>
                  <a:pt x="5002941" y="3151828"/>
                </a:cubicBezTo>
                <a:cubicBezTo>
                  <a:pt x="5010264" y="3163902"/>
                  <a:pt x="5011356" y="3171780"/>
                  <a:pt x="5002883" y="3180546"/>
                </a:cubicBezTo>
                <a:cubicBezTo>
                  <a:pt x="5038586" y="3236545"/>
                  <a:pt x="5003723" y="3210316"/>
                  <a:pt x="5016711" y="3258677"/>
                </a:cubicBezTo>
                <a:lnTo>
                  <a:pt x="5017918" y="3262610"/>
                </a:lnTo>
                <a:lnTo>
                  <a:pt x="5011672" y="3277179"/>
                </a:lnTo>
                <a:lnTo>
                  <a:pt x="5009344" y="3278130"/>
                </a:lnTo>
                <a:lnTo>
                  <a:pt x="5026770" y="3325671"/>
                </a:lnTo>
                <a:lnTo>
                  <a:pt x="5024571" y="3332072"/>
                </a:lnTo>
                <a:lnTo>
                  <a:pt x="5041705" y="3362948"/>
                </a:lnTo>
                <a:lnTo>
                  <a:pt x="5047477" y="3378959"/>
                </a:lnTo>
                <a:lnTo>
                  <a:pt x="5060758" y="3407057"/>
                </a:lnTo>
                <a:lnTo>
                  <a:pt x="5058968" y="3409825"/>
                </a:lnTo>
                <a:lnTo>
                  <a:pt x="5062667" y="3415218"/>
                </a:lnTo>
                <a:lnTo>
                  <a:pt x="5060928" y="3419880"/>
                </a:lnTo>
                <a:lnTo>
                  <a:pt x="5062923" y="3424545"/>
                </a:lnTo>
                <a:cubicBezTo>
                  <a:pt x="5063537" y="3433967"/>
                  <a:pt x="5063494" y="3466028"/>
                  <a:pt x="5064623" y="3476412"/>
                </a:cubicBezTo>
                <a:lnTo>
                  <a:pt x="5069684" y="3486850"/>
                </a:lnTo>
                <a:lnTo>
                  <a:pt x="5063339" y="3496391"/>
                </a:lnTo>
                <a:lnTo>
                  <a:pt x="5070139" y="3531201"/>
                </a:lnTo>
                <a:lnTo>
                  <a:pt x="5079896" y="3542019"/>
                </a:lnTo>
                <a:lnTo>
                  <a:pt x="5087540" y="3552249"/>
                </a:lnTo>
                <a:lnTo>
                  <a:pt x="5087902" y="3553678"/>
                </a:lnTo>
                <a:lnTo>
                  <a:pt x="5091509" y="3568021"/>
                </a:lnTo>
                <a:lnTo>
                  <a:pt x="5091934" y="3569719"/>
                </a:lnTo>
                <a:lnTo>
                  <a:pt x="5089362" y="3586412"/>
                </a:lnTo>
                <a:lnTo>
                  <a:pt x="5092358" y="3597336"/>
                </a:lnTo>
                <a:lnTo>
                  <a:pt x="5084254" y="3606007"/>
                </a:lnTo>
                <a:cubicBezTo>
                  <a:pt x="5084262" y="3617747"/>
                  <a:pt x="5084273" y="3629488"/>
                  <a:pt x="5084281" y="3641228"/>
                </a:cubicBezTo>
                <a:lnTo>
                  <a:pt x="5091848" y="3653088"/>
                </a:lnTo>
                <a:lnTo>
                  <a:pt x="5097436" y="3664114"/>
                </a:lnTo>
                <a:cubicBezTo>
                  <a:pt x="5097463" y="3664599"/>
                  <a:pt x="5097491" y="3665084"/>
                  <a:pt x="5097518" y="3665569"/>
                </a:cubicBezTo>
                <a:cubicBezTo>
                  <a:pt x="5097915" y="3672776"/>
                  <a:pt x="5096966" y="3688591"/>
                  <a:pt x="5099829" y="3707357"/>
                </a:cubicBezTo>
                <a:cubicBezTo>
                  <a:pt x="5100505" y="3724716"/>
                  <a:pt x="5118078" y="3760234"/>
                  <a:pt x="5114696" y="3778166"/>
                </a:cubicBezTo>
                <a:cubicBezTo>
                  <a:pt x="5141627" y="3845122"/>
                  <a:pt x="5125427" y="3821305"/>
                  <a:pt x="5135379" y="3878222"/>
                </a:cubicBezTo>
                <a:cubicBezTo>
                  <a:pt x="5161519" y="3905047"/>
                  <a:pt x="5125417" y="4015047"/>
                  <a:pt x="5130138" y="4048117"/>
                </a:cubicBezTo>
                <a:cubicBezTo>
                  <a:pt x="5081804" y="4192084"/>
                  <a:pt x="5096262" y="4158987"/>
                  <a:pt x="5090040" y="4219510"/>
                </a:cubicBezTo>
                <a:cubicBezTo>
                  <a:pt x="5104553" y="4280033"/>
                  <a:pt x="5065380" y="4345686"/>
                  <a:pt x="5092812" y="4411258"/>
                </a:cubicBezTo>
                <a:cubicBezTo>
                  <a:pt x="5090630" y="4437329"/>
                  <a:pt x="5083878" y="4473140"/>
                  <a:pt x="5084599" y="4488531"/>
                </a:cubicBezTo>
                <a:cubicBezTo>
                  <a:pt x="5084423" y="4505410"/>
                  <a:pt x="5084248" y="4522289"/>
                  <a:pt x="5084072" y="4539168"/>
                </a:cubicBezTo>
                <a:cubicBezTo>
                  <a:pt x="5072114" y="4567830"/>
                  <a:pt x="5064305" y="4588197"/>
                  <a:pt x="5068936" y="4625153"/>
                </a:cubicBezTo>
                <a:cubicBezTo>
                  <a:pt x="5077433" y="4662889"/>
                  <a:pt x="5065899" y="4679357"/>
                  <a:pt x="5059114" y="4733115"/>
                </a:cubicBezTo>
                <a:cubicBezTo>
                  <a:pt x="5068687" y="4752352"/>
                  <a:pt x="5055370" y="4832308"/>
                  <a:pt x="5037209" y="4844323"/>
                </a:cubicBezTo>
                <a:cubicBezTo>
                  <a:pt x="5033444" y="4857054"/>
                  <a:pt x="5040194" y="4871554"/>
                  <a:pt x="5020638" y="4877992"/>
                </a:cubicBezTo>
                <a:cubicBezTo>
                  <a:pt x="4997151" y="4888353"/>
                  <a:pt x="5034418" y="4931200"/>
                  <a:pt x="5006413" y="4925805"/>
                </a:cubicBezTo>
                <a:cubicBezTo>
                  <a:pt x="5031964" y="4956261"/>
                  <a:pt x="4982840" y="4982633"/>
                  <a:pt x="4971037" y="5009272"/>
                </a:cubicBezTo>
                <a:cubicBezTo>
                  <a:pt x="4973259" y="5034036"/>
                  <a:pt x="4968375" y="5053859"/>
                  <a:pt x="4963105" y="5111369"/>
                </a:cubicBezTo>
                <a:cubicBezTo>
                  <a:pt x="4973224" y="5141336"/>
                  <a:pt x="4937413" y="5161742"/>
                  <a:pt x="4976341" y="5210876"/>
                </a:cubicBezTo>
                <a:cubicBezTo>
                  <a:pt x="4972455" y="5212581"/>
                  <a:pt x="4977054" y="5227501"/>
                  <a:pt x="4980617" y="5269726"/>
                </a:cubicBezTo>
                <a:cubicBezTo>
                  <a:pt x="4984182" y="5311951"/>
                  <a:pt x="4990390" y="5400671"/>
                  <a:pt x="4997733" y="5464225"/>
                </a:cubicBezTo>
                <a:cubicBezTo>
                  <a:pt x="5001765" y="5536542"/>
                  <a:pt x="4990225" y="5517959"/>
                  <a:pt x="5001400" y="5594585"/>
                </a:cubicBezTo>
                <a:cubicBezTo>
                  <a:pt x="4999908" y="5619318"/>
                  <a:pt x="4974042" y="5647975"/>
                  <a:pt x="4983700" y="5667896"/>
                </a:cubicBezTo>
                <a:cubicBezTo>
                  <a:pt x="4976834" y="5696311"/>
                  <a:pt x="4975579" y="5738356"/>
                  <a:pt x="4968506" y="5769225"/>
                </a:cubicBezTo>
                <a:cubicBezTo>
                  <a:pt x="4968926" y="5787258"/>
                  <a:pt x="4969344" y="5805291"/>
                  <a:pt x="4969765" y="5823324"/>
                </a:cubicBezTo>
                <a:cubicBezTo>
                  <a:pt x="4966122" y="5853058"/>
                  <a:pt x="4965608" y="5838948"/>
                  <a:pt x="4966129" y="5862699"/>
                </a:cubicBezTo>
                <a:lnTo>
                  <a:pt x="4970695" y="5906467"/>
                </a:lnTo>
                <a:lnTo>
                  <a:pt x="4991568" y="5939847"/>
                </a:lnTo>
                <a:cubicBezTo>
                  <a:pt x="4998848" y="5955713"/>
                  <a:pt x="4974731" y="5940131"/>
                  <a:pt x="4986815" y="5973994"/>
                </a:cubicBezTo>
                <a:cubicBezTo>
                  <a:pt x="4961187" y="5997051"/>
                  <a:pt x="4983444" y="6032039"/>
                  <a:pt x="4987776" y="6089693"/>
                </a:cubicBezTo>
                <a:lnTo>
                  <a:pt x="4991621" y="6224938"/>
                </a:lnTo>
                <a:cubicBezTo>
                  <a:pt x="4988442" y="6270972"/>
                  <a:pt x="5008962" y="6317522"/>
                  <a:pt x="5017157" y="6370251"/>
                </a:cubicBezTo>
                <a:cubicBezTo>
                  <a:pt x="5025353" y="6422980"/>
                  <a:pt x="5039938" y="6490855"/>
                  <a:pt x="5040797" y="6541313"/>
                </a:cubicBezTo>
                <a:cubicBezTo>
                  <a:pt x="5039898" y="6576319"/>
                  <a:pt x="5031912" y="6591883"/>
                  <a:pt x="5045375" y="6640957"/>
                </a:cubicBezTo>
                <a:cubicBezTo>
                  <a:pt x="5057505" y="6669536"/>
                  <a:pt x="5052276" y="6675394"/>
                  <a:pt x="5058442" y="6705297"/>
                </a:cubicBezTo>
                <a:cubicBezTo>
                  <a:pt x="5057367" y="6727133"/>
                  <a:pt x="5067901" y="6732087"/>
                  <a:pt x="5071125" y="6759582"/>
                </a:cubicBezTo>
                <a:cubicBezTo>
                  <a:pt x="5055614" y="6796071"/>
                  <a:pt x="5051656" y="6769544"/>
                  <a:pt x="5069172" y="6817746"/>
                </a:cubicBezTo>
                <a:cubicBezTo>
                  <a:pt x="5060956" y="6828354"/>
                  <a:pt x="5064525" y="6836369"/>
                  <a:pt x="5072322" y="6843646"/>
                </a:cubicBezTo>
                <a:lnTo>
                  <a:pt x="5091388" y="6857998"/>
                </a:lnTo>
                <a:lnTo>
                  <a:pt x="6096000" y="6857998"/>
                </a:lnTo>
                <a:lnTo>
                  <a:pt x="6096000" y="6858000"/>
                </a:lnTo>
                <a:lnTo>
                  <a:pt x="0" y="6858000"/>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p:cNvSpPr>
            <a:spLocks noGrp="1"/>
          </p:cNvSpPr>
          <p:nvPr>
            <p:ph type="title"/>
          </p:nvPr>
        </p:nvSpPr>
        <p:spPr>
          <a:xfrm>
            <a:off x="628650" y="609600"/>
            <a:ext cx="2804505" cy="1330839"/>
          </a:xfrm>
        </p:spPr>
        <p:txBody>
          <a:bodyPr vert="horz" lIns="91440" tIns="45720" rIns="91440" bIns="45720" rtlCol="0" anchor="ctr">
            <a:normAutofit/>
          </a:bodyPr>
          <a:lstStyle/>
          <a:p>
            <a:pPr defTabSz="914400"/>
            <a:r>
              <a:rPr lang="en-US" sz="3700" kern="1200">
                <a:solidFill>
                  <a:schemeClr val="tx1"/>
                </a:solidFill>
                <a:latin typeface="+mj-lt"/>
                <a:ea typeface="+mj-ea"/>
                <a:cs typeface="+mj-cs"/>
              </a:rPr>
              <a:t>Calculating a firm’s costs</a:t>
            </a:r>
          </a:p>
        </p:txBody>
      </p:sp>
      <p:sp>
        <p:nvSpPr>
          <p:cNvPr id="7" name="TextBox 6"/>
          <p:cNvSpPr txBox="1"/>
          <p:nvPr/>
        </p:nvSpPr>
        <p:spPr>
          <a:xfrm>
            <a:off x="646774" y="2194102"/>
            <a:ext cx="2570251" cy="3908586"/>
          </a:xfrm>
          <a:prstGeom prst="rect">
            <a:avLst/>
          </a:prstGeom>
        </p:spPr>
        <p:txBody>
          <a:bodyPr vert="horz" lIns="91440" tIns="45720" rIns="91440" bIns="45720" rtlCol="0">
            <a:normAutofit/>
          </a:bodyPr>
          <a:lstStyle/>
          <a:p>
            <a:pPr indent="-228600">
              <a:lnSpc>
                <a:spcPct val="90000"/>
              </a:lnSpc>
              <a:spcAft>
                <a:spcPts val="600"/>
              </a:spcAft>
              <a:buFont typeface="Arial" panose="020B0604020202020204" pitchFamily="34" charset="0"/>
              <a:buChar char="•"/>
            </a:pPr>
            <a:r>
              <a:rPr lang="en-US" sz="1700"/>
              <a:t>TFC is £100. VC per unit is £10. </a:t>
            </a:r>
          </a:p>
        </p:txBody>
      </p:sp>
      <p:graphicFrame>
        <p:nvGraphicFramePr>
          <p:cNvPr id="6" name="Table 5"/>
          <p:cNvGraphicFramePr>
            <a:graphicFrameLocks noGrp="1"/>
          </p:cNvGraphicFramePr>
          <p:nvPr>
            <p:extLst>
              <p:ext uri="{D42A27DB-BD31-4B8C-83A1-F6EECF244321}">
                <p14:modId xmlns:p14="http://schemas.microsoft.com/office/powerpoint/2010/main" val="2508904777"/>
              </p:ext>
            </p:extLst>
          </p:nvPr>
        </p:nvGraphicFramePr>
        <p:xfrm>
          <a:off x="4084092" y="2203892"/>
          <a:ext cx="4616360" cy="2473961"/>
        </p:xfrm>
        <a:graphic>
          <a:graphicData uri="http://schemas.openxmlformats.org/drawingml/2006/table">
            <a:tbl>
              <a:tblPr firstRow="1" bandRow="1">
                <a:tableStyleId>{5C22544A-7EE6-4342-B048-85BDC9FD1C3A}</a:tableStyleId>
              </a:tblPr>
              <a:tblGrid>
                <a:gridCol w="879094">
                  <a:extLst>
                    <a:ext uri="{9D8B030D-6E8A-4147-A177-3AD203B41FA5}">
                      <a16:colId xmlns:a16="http://schemas.microsoft.com/office/drawing/2014/main" val="20000"/>
                    </a:ext>
                  </a:extLst>
                </a:gridCol>
                <a:gridCol w="667130">
                  <a:extLst>
                    <a:ext uri="{9D8B030D-6E8A-4147-A177-3AD203B41FA5}">
                      <a16:colId xmlns:a16="http://schemas.microsoft.com/office/drawing/2014/main" val="20001"/>
                    </a:ext>
                  </a:extLst>
                </a:gridCol>
                <a:gridCol w="678286">
                  <a:extLst>
                    <a:ext uri="{9D8B030D-6E8A-4147-A177-3AD203B41FA5}">
                      <a16:colId xmlns:a16="http://schemas.microsoft.com/office/drawing/2014/main" val="20002"/>
                    </a:ext>
                  </a:extLst>
                </a:gridCol>
                <a:gridCol w="611350">
                  <a:extLst>
                    <a:ext uri="{9D8B030D-6E8A-4147-A177-3AD203B41FA5}">
                      <a16:colId xmlns:a16="http://schemas.microsoft.com/office/drawing/2014/main" val="20003"/>
                    </a:ext>
                  </a:extLst>
                </a:gridCol>
                <a:gridCol w="890250">
                  <a:extLst>
                    <a:ext uri="{9D8B030D-6E8A-4147-A177-3AD203B41FA5}">
                      <a16:colId xmlns:a16="http://schemas.microsoft.com/office/drawing/2014/main" val="20004"/>
                    </a:ext>
                  </a:extLst>
                </a:gridCol>
                <a:gridCol w="890250">
                  <a:extLst>
                    <a:ext uri="{9D8B030D-6E8A-4147-A177-3AD203B41FA5}">
                      <a16:colId xmlns:a16="http://schemas.microsoft.com/office/drawing/2014/main" val="20005"/>
                    </a:ext>
                  </a:extLst>
                </a:gridCol>
              </a:tblGrid>
              <a:tr h="353423">
                <a:tc>
                  <a:txBody>
                    <a:bodyPr/>
                    <a:lstStyle/>
                    <a:p>
                      <a:pPr algn="ctr"/>
                      <a:r>
                        <a:rPr lang="en-GB" sz="1200"/>
                        <a:t>Output</a:t>
                      </a:r>
                    </a:p>
                  </a:txBody>
                  <a:tcPr marL="80323" marR="80323" marT="40162" marB="40162"/>
                </a:tc>
                <a:tc>
                  <a:txBody>
                    <a:bodyPr/>
                    <a:lstStyle/>
                    <a:p>
                      <a:pPr algn="ctr"/>
                      <a:r>
                        <a:rPr lang="en-GB" sz="1200"/>
                        <a:t>TFC</a:t>
                      </a:r>
                    </a:p>
                  </a:txBody>
                  <a:tcPr marL="80323" marR="80323" marT="40162" marB="40162"/>
                </a:tc>
                <a:tc>
                  <a:txBody>
                    <a:bodyPr/>
                    <a:lstStyle/>
                    <a:p>
                      <a:pPr algn="ctr"/>
                      <a:r>
                        <a:rPr lang="en-GB" sz="1200"/>
                        <a:t>TVC</a:t>
                      </a:r>
                    </a:p>
                  </a:txBody>
                  <a:tcPr marL="80323" marR="80323" marT="40162" marB="40162"/>
                </a:tc>
                <a:tc>
                  <a:txBody>
                    <a:bodyPr/>
                    <a:lstStyle/>
                    <a:p>
                      <a:pPr algn="ctr"/>
                      <a:r>
                        <a:rPr lang="en-GB" sz="1200"/>
                        <a:t>TC</a:t>
                      </a:r>
                    </a:p>
                  </a:txBody>
                  <a:tcPr marL="80323" marR="80323" marT="40162" marB="40162"/>
                </a:tc>
                <a:tc>
                  <a:txBody>
                    <a:bodyPr/>
                    <a:lstStyle/>
                    <a:p>
                      <a:pPr algn="ctr"/>
                      <a:r>
                        <a:rPr lang="en-GB" sz="1200"/>
                        <a:t>AC</a:t>
                      </a:r>
                    </a:p>
                  </a:txBody>
                  <a:tcPr marL="80323" marR="80323" marT="40162" marB="40162"/>
                </a:tc>
                <a:tc>
                  <a:txBody>
                    <a:bodyPr/>
                    <a:lstStyle/>
                    <a:p>
                      <a:pPr algn="ctr"/>
                      <a:r>
                        <a:rPr lang="en-GB" sz="1200"/>
                        <a:t>MC</a:t>
                      </a:r>
                    </a:p>
                  </a:txBody>
                  <a:tcPr marL="80323" marR="80323" marT="40162" marB="40162"/>
                </a:tc>
                <a:extLst>
                  <a:ext uri="{0D108BD9-81ED-4DB2-BD59-A6C34878D82A}">
                    <a16:rowId xmlns:a16="http://schemas.microsoft.com/office/drawing/2014/main" val="10000"/>
                  </a:ext>
                </a:extLst>
              </a:tr>
              <a:tr h="353423">
                <a:tc>
                  <a:txBody>
                    <a:bodyPr/>
                    <a:lstStyle/>
                    <a:p>
                      <a:pPr algn="ctr"/>
                      <a:r>
                        <a:rPr lang="en-GB" sz="1200"/>
                        <a:t>0</a:t>
                      </a:r>
                    </a:p>
                  </a:txBody>
                  <a:tcPr marL="80323" marR="80323" marT="40162" marB="40162"/>
                </a:tc>
                <a:tc>
                  <a:txBody>
                    <a:bodyPr/>
                    <a:lstStyle/>
                    <a:p>
                      <a:pPr algn="ctr"/>
                      <a:r>
                        <a:rPr lang="en-GB" sz="1200"/>
                        <a:t>100</a:t>
                      </a:r>
                    </a:p>
                  </a:txBody>
                  <a:tcPr marL="80323" marR="80323" marT="40162" marB="40162"/>
                </a:tc>
                <a:tc>
                  <a:txBody>
                    <a:bodyPr/>
                    <a:lstStyle/>
                    <a:p>
                      <a:pPr algn="ctr"/>
                      <a:r>
                        <a:rPr lang="en-GB" sz="1200"/>
                        <a:t>0</a:t>
                      </a:r>
                    </a:p>
                  </a:txBody>
                  <a:tcPr marL="80323" marR="80323" marT="40162" marB="40162"/>
                </a:tc>
                <a:tc>
                  <a:txBody>
                    <a:bodyPr/>
                    <a:lstStyle/>
                    <a:p>
                      <a:pPr algn="ctr"/>
                      <a:r>
                        <a:rPr lang="en-GB" sz="1200"/>
                        <a:t>100</a:t>
                      </a:r>
                    </a:p>
                  </a:txBody>
                  <a:tcPr marL="80323" marR="80323" marT="40162" marB="40162"/>
                </a:tc>
                <a:tc>
                  <a:txBody>
                    <a:bodyPr/>
                    <a:lstStyle/>
                    <a:p>
                      <a:pPr algn="ctr"/>
                      <a:endParaRPr lang="en-GB" sz="1200"/>
                    </a:p>
                  </a:txBody>
                  <a:tcPr marL="80323" marR="80323" marT="40162" marB="40162"/>
                </a:tc>
                <a:tc>
                  <a:txBody>
                    <a:bodyPr/>
                    <a:lstStyle/>
                    <a:p>
                      <a:pPr algn="ctr"/>
                      <a:endParaRPr lang="en-GB" sz="1200"/>
                    </a:p>
                  </a:txBody>
                  <a:tcPr marL="80323" marR="80323" marT="40162" marB="40162"/>
                </a:tc>
                <a:extLst>
                  <a:ext uri="{0D108BD9-81ED-4DB2-BD59-A6C34878D82A}">
                    <a16:rowId xmlns:a16="http://schemas.microsoft.com/office/drawing/2014/main" val="10001"/>
                  </a:ext>
                </a:extLst>
              </a:tr>
              <a:tr h="353423">
                <a:tc>
                  <a:txBody>
                    <a:bodyPr/>
                    <a:lstStyle/>
                    <a:p>
                      <a:pPr algn="ctr"/>
                      <a:r>
                        <a:rPr lang="en-GB" sz="1200"/>
                        <a:t>1</a:t>
                      </a:r>
                    </a:p>
                  </a:txBody>
                  <a:tcPr marL="80323" marR="80323" marT="40162" marB="40162"/>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200"/>
                        <a:t>100</a:t>
                      </a:r>
                    </a:p>
                  </a:txBody>
                  <a:tcPr marL="80323" marR="80323" marT="40162" marB="40162"/>
                </a:tc>
                <a:tc>
                  <a:txBody>
                    <a:bodyPr/>
                    <a:lstStyle/>
                    <a:p>
                      <a:pPr algn="ctr"/>
                      <a:r>
                        <a:rPr lang="en-GB" sz="1200"/>
                        <a:t>10</a:t>
                      </a:r>
                    </a:p>
                  </a:txBody>
                  <a:tcPr marL="80323" marR="80323" marT="40162" marB="40162"/>
                </a:tc>
                <a:tc>
                  <a:txBody>
                    <a:bodyPr/>
                    <a:lstStyle/>
                    <a:p>
                      <a:pPr algn="ctr"/>
                      <a:r>
                        <a:rPr lang="en-GB" sz="1200"/>
                        <a:t>110</a:t>
                      </a:r>
                    </a:p>
                  </a:txBody>
                  <a:tcPr marL="80323" marR="80323" marT="40162" marB="40162"/>
                </a:tc>
                <a:tc>
                  <a:txBody>
                    <a:bodyPr/>
                    <a:lstStyle/>
                    <a:p>
                      <a:pPr algn="ctr"/>
                      <a:r>
                        <a:rPr lang="en-GB" sz="1200"/>
                        <a:t>110.00</a:t>
                      </a:r>
                    </a:p>
                  </a:txBody>
                  <a:tcPr marL="80323" marR="80323" marT="40162" marB="40162"/>
                </a:tc>
                <a:tc>
                  <a:txBody>
                    <a:bodyPr/>
                    <a:lstStyle/>
                    <a:p>
                      <a:pPr algn="ctr"/>
                      <a:r>
                        <a:rPr lang="en-GB" sz="1200"/>
                        <a:t>110.00</a:t>
                      </a:r>
                    </a:p>
                  </a:txBody>
                  <a:tcPr marL="80323" marR="80323" marT="40162" marB="40162"/>
                </a:tc>
                <a:extLst>
                  <a:ext uri="{0D108BD9-81ED-4DB2-BD59-A6C34878D82A}">
                    <a16:rowId xmlns:a16="http://schemas.microsoft.com/office/drawing/2014/main" val="10002"/>
                  </a:ext>
                </a:extLst>
              </a:tr>
              <a:tr h="353423">
                <a:tc>
                  <a:txBody>
                    <a:bodyPr/>
                    <a:lstStyle/>
                    <a:p>
                      <a:pPr algn="ctr"/>
                      <a:r>
                        <a:rPr lang="en-GB" sz="1200"/>
                        <a:t>2</a:t>
                      </a:r>
                    </a:p>
                  </a:txBody>
                  <a:tcPr marL="80323" marR="80323" marT="40162" marB="40162"/>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200"/>
                        <a:t>100</a:t>
                      </a:r>
                    </a:p>
                  </a:txBody>
                  <a:tcPr marL="80323" marR="80323" marT="40162" marB="40162"/>
                </a:tc>
                <a:tc>
                  <a:txBody>
                    <a:bodyPr/>
                    <a:lstStyle/>
                    <a:p>
                      <a:pPr algn="ctr"/>
                      <a:r>
                        <a:rPr lang="en-GB" sz="1200"/>
                        <a:t>20</a:t>
                      </a:r>
                    </a:p>
                  </a:txBody>
                  <a:tcPr marL="80323" marR="80323" marT="40162" marB="40162"/>
                </a:tc>
                <a:tc>
                  <a:txBody>
                    <a:bodyPr/>
                    <a:lstStyle/>
                    <a:p>
                      <a:pPr algn="ctr"/>
                      <a:r>
                        <a:rPr lang="en-GB" sz="1200"/>
                        <a:t>120</a:t>
                      </a:r>
                    </a:p>
                  </a:txBody>
                  <a:tcPr marL="80323" marR="80323" marT="40162" marB="40162"/>
                </a:tc>
                <a:tc>
                  <a:txBody>
                    <a:bodyPr/>
                    <a:lstStyle/>
                    <a:p>
                      <a:pPr algn="ctr"/>
                      <a:r>
                        <a:rPr lang="en-GB" sz="1200"/>
                        <a:t>60.00</a:t>
                      </a:r>
                    </a:p>
                  </a:txBody>
                  <a:tcPr marL="80323" marR="80323" marT="40162" marB="40162"/>
                </a:tc>
                <a:tc>
                  <a:txBody>
                    <a:bodyPr/>
                    <a:lstStyle/>
                    <a:p>
                      <a:pPr algn="ctr"/>
                      <a:r>
                        <a:rPr lang="en-GB" sz="1200"/>
                        <a:t>50.00</a:t>
                      </a:r>
                    </a:p>
                  </a:txBody>
                  <a:tcPr marL="80323" marR="80323" marT="40162" marB="40162"/>
                </a:tc>
                <a:extLst>
                  <a:ext uri="{0D108BD9-81ED-4DB2-BD59-A6C34878D82A}">
                    <a16:rowId xmlns:a16="http://schemas.microsoft.com/office/drawing/2014/main" val="10003"/>
                  </a:ext>
                </a:extLst>
              </a:tr>
              <a:tr h="353423">
                <a:tc>
                  <a:txBody>
                    <a:bodyPr/>
                    <a:lstStyle/>
                    <a:p>
                      <a:pPr algn="ctr"/>
                      <a:r>
                        <a:rPr lang="en-GB" sz="1200"/>
                        <a:t>3</a:t>
                      </a:r>
                    </a:p>
                  </a:txBody>
                  <a:tcPr marL="80323" marR="80323" marT="40162" marB="40162"/>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200"/>
                        <a:t>100</a:t>
                      </a:r>
                    </a:p>
                  </a:txBody>
                  <a:tcPr marL="80323" marR="80323" marT="40162" marB="40162"/>
                </a:tc>
                <a:tc>
                  <a:txBody>
                    <a:bodyPr/>
                    <a:lstStyle/>
                    <a:p>
                      <a:pPr algn="ctr"/>
                      <a:r>
                        <a:rPr lang="en-GB" sz="1200"/>
                        <a:t>30</a:t>
                      </a:r>
                    </a:p>
                  </a:txBody>
                  <a:tcPr marL="80323" marR="80323" marT="40162" marB="40162"/>
                </a:tc>
                <a:tc>
                  <a:txBody>
                    <a:bodyPr/>
                    <a:lstStyle/>
                    <a:p>
                      <a:pPr algn="ctr"/>
                      <a:r>
                        <a:rPr lang="en-GB" sz="1200"/>
                        <a:t>130</a:t>
                      </a:r>
                    </a:p>
                  </a:txBody>
                  <a:tcPr marL="80323" marR="80323" marT="40162" marB="40162"/>
                </a:tc>
                <a:tc>
                  <a:txBody>
                    <a:bodyPr/>
                    <a:lstStyle/>
                    <a:p>
                      <a:pPr algn="ctr"/>
                      <a:r>
                        <a:rPr lang="en-GB" sz="1200"/>
                        <a:t>43.33</a:t>
                      </a:r>
                    </a:p>
                  </a:txBody>
                  <a:tcPr marL="80323" marR="80323" marT="40162" marB="40162"/>
                </a:tc>
                <a:tc>
                  <a:txBody>
                    <a:bodyPr/>
                    <a:lstStyle/>
                    <a:p>
                      <a:pPr algn="ctr"/>
                      <a:r>
                        <a:rPr lang="en-GB" sz="1200"/>
                        <a:t>16.67</a:t>
                      </a:r>
                    </a:p>
                  </a:txBody>
                  <a:tcPr marL="80323" marR="80323" marT="40162" marB="40162"/>
                </a:tc>
                <a:extLst>
                  <a:ext uri="{0D108BD9-81ED-4DB2-BD59-A6C34878D82A}">
                    <a16:rowId xmlns:a16="http://schemas.microsoft.com/office/drawing/2014/main" val="10004"/>
                  </a:ext>
                </a:extLst>
              </a:tr>
              <a:tr h="353423">
                <a:tc>
                  <a:txBody>
                    <a:bodyPr/>
                    <a:lstStyle/>
                    <a:p>
                      <a:pPr algn="ctr"/>
                      <a:r>
                        <a:rPr lang="en-GB" sz="1200"/>
                        <a:t>4</a:t>
                      </a:r>
                    </a:p>
                  </a:txBody>
                  <a:tcPr marL="80323" marR="80323" marT="40162" marB="40162"/>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200"/>
                        <a:t>100</a:t>
                      </a:r>
                    </a:p>
                  </a:txBody>
                  <a:tcPr marL="80323" marR="80323" marT="40162" marB="40162"/>
                </a:tc>
                <a:tc>
                  <a:txBody>
                    <a:bodyPr/>
                    <a:lstStyle/>
                    <a:p>
                      <a:pPr algn="ctr"/>
                      <a:r>
                        <a:rPr lang="en-GB" sz="1200"/>
                        <a:t>40</a:t>
                      </a:r>
                    </a:p>
                  </a:txBody>
                  <a:tcPr marL="80323" marR="80323" marT="40162" marB="40162"/>
                </a:tc>
                <a:tc>
                  <a:txBody>
                    <a:bodyPr/>
                    <a:lstStyle/>
                    <a:p>
                      <a:pPr algn="ctr"/>
                      <a:r>
                        <a:rPr lang="en-GB" sz="1200"/>
                        <a:t>140</a:t>
                      </a:r>
                    </a:p>
                  </a:txBody>
                  <a:tcPr marL="80323" marR="80323" marT="40162" marB="40162"/>
                </a:tc>
                <a:tc>
                  <a:txBody>
                    <a:bodyPr/>
                    <a:lstStyle/>
                    <a:p>
                      <a:pPr algn="ctr"/>
                      <a:r>
                        <a:rPr lang="en-GB" sz="1200"/>
                        <a:t>35.00</a:t>
                      </a:r>
                    </a:p>
                  </a:txBody>
                  <a:tcPr marL="80323" marR="80323" marT="40162" marB="40162"/>
                </a:tc>
                <a:tc>
                  <a:txBody>
                    <a:bodyPr/>
                    <a:lstStyle/>
                    <a:p>
                      <a:pPr algn="ctr"/>
                      <a:r>
                        <a:rPr lang="en-GB" sz="1200"/>
                        <a:t>8.33</a:t>
                      </a:r>
                    </a:p>
                  </a:txBody>
                  <a:tcPr marL="80323" marR="80323" marT="40162" marB="40162"/>
                </a:tc>
                <a:extLst>
                  <a:ext uri="{0D108BD9-81ED-4DB2-BD59-A6C34878D82A}">
                    <a16:rowId xmlns:a16="http://schemas.microsoft.com/office/drawing/2014/main" val="10005"/>
                  </a:ext>
                </a:extLst>
              </a:tr>
              <a:tr h="353423">
                <a:tc>
                  <a:txBody>
                    <a:bodyPr/>
                    <a:lstStyle/>
                    <a:p>
                      <a:pPr algn="ctr"/>
                      <a:r>
                        <a:rPr lang="en-GB" sz="1200"/>
                        <a:t>5</a:t>
                      </a:r>
                    </a:p>
                  </a:txBody>
                  <a:tcPr marL="80323" marR="80323" marT="40162" marB="40162"/>
                </a:tc>
                <a:tc>
                  <a:txBody>
                    <a:bodyPr/>
                    <a:lstStyle/>
                    <a:p>
                      <a:pPr algn="ctr"/>
                      <a:r>
                        <a:rPr lang="en-GB" sz="1200"/>
                        <a:t>100</a:t>
                      </a:r>
                    </a:p>
                  </a:txBody>
                  <a:tcPr marL="80323" marR="80323" marT="40162" marB="40162"/>
                </a:tc>
                <a:tc>
                  <a:txBody>
                    <a:bodyPr/>
                    <a:lstStyle/>
                    <a:p>
                      <a:pPr algn="ctr"/>
                      <a:r>
                        <a:rPr lang="en-GB" sz="1200"/>
                        <a:t>50</a:t>
                      </a:r>
                    </a:p>
                  </a:txBody>
                  <a:tcPr marL="80323" marR="80323" marT="40162" marB="40162"/>
                </a:tc>
                <a:tc>
                  <a:txBody>
                    <a:bodyPr/>
                    <a:lstStyle/>
                    <a:p>
                      <a:pPr algn="ctr"/>
                      <a:r>
                        <a:rPr lang="en-GB" sz="1200"/>
                        <a:t>150</a:t>
                      </a:r>
                    </a:p>
                  </a:txBody>
                  <a:tcPr marL="80323" marR="80323" marT="40162" marB="40162"/>
                </a:tc>
                <a:tc>
                  <a:txBody>
                    <a:bodyPr/>
                    <a:lstStyle/>
                    <a:p>
                      <a:pPr algn="ctr"/>
                      <a:r>
                        <a:rPr lang="en-GB" sz="1200"/>
                        <a:t>30.00</a:t>
                      </a:r>
                    </a:p>
                  </a:txBody>
                  <a:tcPr marL="80323" marR="80323" marT="40162" marB="40162"/>
                </a:tc>
                <a:tc>
                  <a:txBody>
                    <a:bodyPr/>
                    <a:lstStyle/>
                    <a:p>
                      <a:pPr algn="ctr"/>
                      <a:r>
                        <a:rPr lang="en-GB" sz="1200"/>
                        <a:t>5.00</a:t>
                      </a:r>
                    </a:p>
                  </a:txBody>
                  <a:tcPr marL="80323" marR="80323" marT="40162" marB="40162"/>
                </a:tc>
                <a:extLst>
                  <a:ext uri="{0D108BD9-81ED-4DB2-BD59-A6C34878D82A}">
                    <a16:rowId xmlns:a16="http://schemas.microsoft.com/office/drawing/2014/main" val="10006"/>
                  </a:ext>
                </a:extLst>
              </a:tr>
            </a:tbl>
          </a:graphicData>
        </a:graphic>
      </p:graphicFrame>
      <p:pic>
        <p:nvPicPr>
          <p:cNvPr id="3" name="Picture 2">
            <a:extLst>
              <a:ext uri="{FF2B5EF4-FFF2-40B4-BE49-F238E27FC236}">
                <a16:creationId xmlns:a16="http://schemas.microsoft.com/office/drawing/2014/main" id="{7DB8CFAB-6667-4A99-E8D9-C40F5A0E6C80}"/>
              </a:ext>
            </a:extLst>
          </p:cNvPr>
          <p:cNvPicPr>
            <a:picLocks noChangeAspect="1"/>
          </p:cNvPicPr>
          <p:nvPr/>
        </p:nvPicPr>
        <p:blipFill>
          <a:blip r:embed="rId4" cstate="print">
            <a:alphaModFix amt="5000"/>
            <a:extLst>
              <a:ext uri="{28A0092B-C50C-407E-A947-70E740481C1C}">
                <a14:useLocalDpi xmlns:a14="http://schemas.microsoft.com/office/drawing/2010/main" val="0"/>
              </a:ext>
            </a:extLst>
          </a:blip>
          <a:stretch>
            <a:fillRect/>
          </a:stretch>
        </p:blipFill>
        <p:spPr>
          <a:xfrm>
            <a:off x="827584" y="1507295"/>
            <a:ext cx="7695738" cy="3098355"/>
          </a:xfrm>
          <a:prstGeom prst="rect">
            <a:avLst/>
          </a:prstGeom>
        </p:spPr>
      </p:pic>
      <p:pic>
        <p:nvPicPr>
          <p:cNvPr id="4" name="Picture 3">
            <a:extLst>
              <a:ext uri="{FF2B5EF4-FFF2-40B4-BE49-F238E27FC236}">
                <a16:creationId xmlns:a16="http://schemas.microsoft.com/office/drawing/2014/main" id="{52F2C301-9A20-B365-42B2-258B11A22886}"/>
              </a:ext>
            </a:extLst>
          </p:cNvPr>
          <p:cNvPicPr>
            <a:picLocks noChangeAspect="1"/>
          </p:cNvPicPr>
          <p:nvPr/>
        </p:nvPicPr>
        <p:blipFill>
          <a:blip r:embed="rId5" cstate="print">
            <a:alphaModFix amt="85000"/>
            <a:extLst>
              <a:ext uri="{28A0092B-C50C-407E-A947-70E740481C1C}">
                <a14:useLocalDpi xmlns:a14="http://schemas.microsoft.com/office/drawing/2010/main" val="0"/>
              </a:ext>
            </a:extLst>
          </a:blip>
          <a:stretch>
            <a:fillRect/>
          </a:stretch>
        </p:blipFill>
        <p:spPr>
          <a:xfrm>
            <a:off x="4283968" y="102543"/>
            <a:ext cx="933411" cy="375797"/>
          </a:xfrm>
          <a:prstGeom prst="rect">
            <a:avLst/>
          </a:prstGeom>
        </p:spPr>
      </p:pic>
      <p:sp>
        <p:nvSpPr>
          <p:cNvPr id="5" name="Footer Placeholder 2">
            <a:extLst>
              <a:ext uri="{FF2B5EF4-FFF2-40B4-BE49-F238E27FC236}">
                <a16:creationId xmlns:a16="http://schemas.microsoft.com/office/drawing/2014/main" id="{2ED60047-7FA5-41ED-6A15-6987AE8DF2D2}"/>
              </a:ext>
            </a:extLst>
          </p:cNvPr>
          <p:cNvSpPr txBox="1">
            <a:spLocks/>
          </p:cNvSpPr>
          <p:nvPr/>
        </p:nvSpPr>
        <p:spPr>
          <a:xfrm>
            <a:off x="68584" y="6601013"/>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6">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60C559B8-A581-6BA6-C96C-37A28BF69064}"/>
              </a:ext>
            </a:extLst>
          </p:cNvPr>
          <p:cNvSpPr txBox="1"/>
          <p:nvPr/>
        </p:nvSpPr>
        <p:spPr>
          <a:xfrm>
            <a:off x="6126494" y="6648519"/>
            <a:ext cx="3048000" cy="230832"/>
          </a:xfrm>
          <a:prstGeom prst="rect">
            <a:avLst/>
          </a:prstGeom>
          <a:noFill/>
        </p:spPr>
        <p:txBody>
          <a:bodyPr wrap="square" rtlCol="0">
            <a:spAutoFit/>
          </a:bodyPr>
          <a:lstStyle/>
          <a:p>
            <a:pPr algn="ctr"/>
            <a:r>
              <a:rPr lang="en-US" sz="900" i="0" dirty="0">
                <a:solidFill>
                  <a:schemeClr val="tx2"/>
                </a:solidFill>
                <a:effectLst/>
                <a:latin typeface="gg sans"/>
              </a:rPr>
              <a:t>© 2025 Exams Papers Practice. All Rights Reserved</a:t>
            </a:r>
            <a:endParaRPr lang="en-PH" sz="900" dirty="0">
              <a:solidFill>
                <a:schemeClr val="tx2"/>
              </a:solidFill>
            </a:endParaRPr>
          </a:p>
        </p:txBody>
      </p:sp>
    </p:spTree>
    <p:custDataLst>
      <p:tags r:id="rId1"/>
    </p:custDataLst>
    <p:extLst>
      <p:ext uri="{BB962C8B-B14F-4D97-AF65-F5344CB8AC3E}">
        <p14:creationId xmlns:p14="http://schemas.microsoft.com/office/powerpoint/2010/main" val="22194862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23"/>
          <p:cNvSpPr txBox="1"/>
          <p:nvPr/>
        </p:nvSpPr>
        <p:spPr>
          <a:xfrm>
            <a:off x="107504" y="3965862"/>
            <a:ext cx="9036496" cy="2523768"/>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en-GB" b="1" dirty="0"/>
              <a:t>At first, as output increases, MC falls. This means that producing an additional unit (the marginal unit) costs less than the cost of producing the previous unit.</a:t>
            </a:r>
          </a:p>
          <a:p>
            <a:pPr marL="285750" indent="-285750">
              <a:buFont typeface="Arial" panose="020B0604020202020204" pitchFamily="34" charset="0"/>
              <a:buChar char="•"/>
            </a:pPr>
            <a:r>
              <a:rPr lang="en-GB" b="1" dirty="0">
                <a:solidFill>
                  <a:schemeClr val="accent3">
                    <a:lumMod val="75000"/>
                  </a:schemeClr>
                </a:solidFill>
              </a:rPr>
              <a:t>After we reach the lowest point on the MC curve any additional unit will cost more than the previous unit. </a:t>
            </a:r>
          </a:p>
          <a:p>
            <a:pPr marL="285750" indent="-285750">
              <a:buFont typeface="Arial" panose="020B0604020202020204" pitchFamily="34" charset="0"/>
              <a:buChar char="•"/>
            </a:pPr>
            <a:r>
              <a:rPr lang="en-GB" b="1" dirty="0"/>
              <a:t>The MC curve always cuts the AC curve at its lowest point.</a:t>
            </a:r>
          </a:p>
          <a:p>
            <a:pPr marL="285750" indent="-285750">
              <a:buFont typeface="Arial" panose="020B0604020202020204" pitchFamily="34" charset="0"/>
              <a:buChar char="•"/>
            </a:pPr>
            <a:r>
              <a:rPr lang="en-GB" b="1" dirty="0">
                <a:solidFill>
                  <a:schemeClr val="accent6">
                    <a:lumMod val="75000"/>
                  </a:schemeClr>
                </a:solidFill>
              </a:rPr>
              <a:t>At every point up to Q the MC is below the AC. If the cost of producing an additional unit (the MC) is below that of the average, then the average will fall. </a:t>
            </a:r>
          </a:p>
          <a:p>
            <a:pPr marL="285750" indent="-285750">
              <a:buFont typeface="Arial" panose="020B0604020202020204" pitchFamily="34" charset="0"/>
              <a:buChar char="•"/>
            </a:pPr>
            <a:r>
              <a:rPr lang="en-GB" b="1" dirty="0"/>
              <a:t>At every point after Q the MC is higher than the AC. This leads to AC starting to rise.</a:t>
            </a:r>
          </a:p>
          <a:p>
            <a:pPr marL="171450" indent="-171450">
              <a:buFont typeface="Arial" panose="020B0604020202020204" pitchFamily="34" charset="0"/>
              <a:buChar char="•"/>
            </a:pPr>
            <a:endParaRPr lang="en-GB" sz="1400" dirty="0"/>
          </a:p>
        </p:txBody>
      </p:sp>
      <p:cxnSp>
        <p:nvCxnSpPr>
          <p:cNvPr id="28" name="Straight Connector 27"/>
          <p:cNvCxnSpPr/>
          <p:nvPr/>
        </p:nvCxnSpPr>
        <p:spPr>
          <a:xfrm flipH="1">
            <a:off x="3333589" y="1983543"/>
            <a:ext cx="8949" cy="1592507"/>
          </a:xfrm>
          <a:prstGeom prst="line">
            <a:avLst/>
          </a:prstGeom>
          <a:ln w="25400">
            <a:solidFill>
              <a:srgbClr val="FF0000"/>
            </a:solidFill>
            <a:prstDash val="sysDash"/>
          </a:ln>
        </p:spPr>
        <p:style>
          <a:lnRef idx="1">
            <a:schemeClr val="accent1"/>
          </a:lnRef>
          <a:fillRef idx="0">
            <a:schemeClr val="accent1"/>
          </a:fillRef>
          <a:effectRef idx="0">
            <a:schemeClr val="accent1"/>
          </a:effectRef>
          <a:fontRef idx="minor">
            <a:schemeClr val="tx1"/>
          </a:fontRef>
        </p:style>
      </p:cxnSp>
      <p:grpSp>
        <p:nvGrpSpPr>
          <p:cNvPr id="4" name="Group 3"/>
          <p:cNvGrpSpPr/>
          <p:nvPr/>
        </p:nvGrpSpPr>
        <p:grpSpPr>
          <a:xfrm>
            <a:off x="107504" y="133531"/>
            <a:ext cx="5936945" cy="3903578"/>
            <a:chOff x="2692947" y="329056"/>
            <a:chExt cx="5936945" cy="3903578"/>
          </a:xfrm>
        </p:grpSpPr>
        <p:sp>
          <p:nvSpPr>
            <p:cNvPr id="18" name="Text Box 2"/>
            <p:cNvSpPr txBox="1">
              <a:spLocks noChangeArrowheads="1"/>
            </p:cNvSpPr>
            <p:nvPr/>
          </p:nvSpPr>
          <p:spPr bwMode="auto">
            <a:xfrm>
              <a:off x="5641009" y="2044703"/>
              <a:ext cx="558196" cy="658642"/>
            </a:xfrm>
            <a:prstGeom prst="rect">
              <a:avLst/>
            </a:prstGeom>
            <a:noFill/>
            <a:ln w="9525">
              <a:noFill/>
              <a:miter lim="800000"/>
              <a:headEnd/>
              <a:tailEnd/>
            </a:ln>
          </p:spPr>
          <p:txBody>
            <a:bodyPr rot="0" vert="horz" wrap="square" lIns="91440" tIns="45720" rIns="91440" bIns="45720" anchor="t" anchorCtr="0">
              <a:spAutoFit/>
            </a:bodyPr>
            <a:lstStyle/>
            <a:p>
              <a:pPr>
                <a:lnSpc>
                  <a:spcPct val="115000"/>
                </a:lnSpc>
                <a:spcAft>
                  <a:spcPts val="1000"/>
                </a:spcAft>
              </a:pPr>
              <a:endParaRPr lang="en-GB" sz="3200" dirty="0">
                <a:effectLst/>
                <a:latin typeface="Calibri"/>
                <a:ea typeface="Calibri"/>
                <a:cs typeface="Times New Roman"/>
              </a:endParaRPr>
            </a:p>
          </p:txBody>
        </p:sp>
        <p:cxnSp>
          <p:nvCxnSpPr>
            <p:cNvPr id="15" name="Straight Arrow Connector 14"/>
            <p:cNvCxnSpPr/>
            <p:nvPr/>
          </p:nvCxnSpPr>
          <p:spPr>
            <a:xfrm flipV="1">
              <a:off x="3401903" y="498874"/>
              <a:ext cx="0" cy="3272702"/>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3401903" y="3766000"/>
              <a:ext cx="4337046" cy="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grpSp>
          <p:nvGrpSpPr>
            <p:cNvPr id="2" name="Group 1"/>
            <p:cNvGrpSpPr/>
            <p:nvPr/>
          </p:nvGrpSpPr>
          <p:grpSpPr>
            <a:xfrm>
              <a:off x="2692947" y="329056"/>
              <a:ext cx="5936945" cy="3903578"/>
              <a:chOff x="2692947" y="329056"/>
              <a:chExt cx="5936945" cy="3903578"/>
            </a:xfrm>
          </p:grpSpPr>
          <p:sp>
            <p:nvSpPr>
              <p:cNvPr id="19" name="Text Box 2"/>
              <p:cNvSpPr txBox="1">
                <a:spLocks noChangeArrowheads="1"/>
              </p:cNvSpPr>
              <p:nvPr/>
            </p:nvSpPr>
            <p:spPr bwMode="auto">
              <a:xfrm>
                <a:off x="2692947" y="571353"/>
                <a:ext cx="708957" cy="410882"/>
              </a:xfrm>
              <a:prstGeom prst="rect">
                <a:avLst/>
              </a:prstGeom>
              <a:noFill/>
              <a:ln w="9525">
                <a:noFill/>
                <a:miter lim="800000"/>
                <a:headEnd/>
                <a:tailEnd/>
              </a:ln>
            </p:spPr>
            <p:txBody>
              <a:bodyPr rot="0" vert="horz" wrap="square" lIns="91440" tIns="45720" rIns="91440" bIns="45720" anchor="t" anchorCtr="0">
                <a:spAutoFit/>
              </a:bodyPr>
              <a:lstStyle/>
              <a:p>
                <a:pPr>
                  <a:lnSpc>
                    <a:spcPct val="115000"/>
                  </a:lnSpc>
                  <a:spcAft>
                    <a:spcPts val="1000"/>
                  </a:spcAft>
                </a:pPr>
                <a:r>
                  <a:rPr lang="en-GB" dirty="0">
                    <a:effectLst/>
                    <a:latin typeface="Calibri"/>
                    <a:ea typeface="Calibri"/>
                    <a:cs typeface="Times New Roman"/>
                  </a:rPr>
                  <a:t>Costs</a:t>
                </a:r>
              </a:p>
            </p:txBody>
          </p:sp>
          <p:sp>
            <p:nvSpPr>
              <p:cNvPr id="20" name="Text Box 2"/>
              <p:cNvSpPr txBox="1">
                <a:spLocks noChangeArrowheads="1"/>
              </p:cNvSpPr>
              <p:nvPr/>
            </p:nvSpPr>
            <p:spPr bwMode="auto">
              <a:xfrm>
                <a:off x="7159733" y="3821752"/>
                <a:ext cx="1470159" cy="410882"/>
              </a:xfrm>
              <a:prstGeom prst="rect">
                <a:avLst/>
              </a:prstGeom>
              <a:noFill/>
              <a:ln w="9525">
                <a:noFill/>
                <a:miter lim="800000"/>
                <a:headEnd/>
                <a:tailEnd/>
              </a:ln>
            </p:spPr>
            <p:txBody>
              <a:bodyPr rot="0" vert="horz" wrap="square" lIns="91440" tIns="45720" rIns="91440" bIns="45720" anchor="t" anchorCtr="0">
                <a:spAutoFit/>
              </a:bodyPr>
              <a:lstStyle/>
              <a:p>
                <a:pPr>
                  <a:lnSpc>
                    <a:spcPct val="115000"/>
                  </a:lnSpc>
                  <a:spcAft>
                    <a:spcPts val="1000"/>
                  </a:spcAft>
                </a:pPr>
                <a:r>
                  <a:rPr lang="en-GB" dirty="0">
                    <a:effectLst/>
                    <a:latin typeface="Calibri"/>
                    <a:ea typeface="Calibri"/>
                    <a:cs typeface="Times New Roman"/>
                  </a:rPr>
                  <a:t>Output</a:t>
                </a:r>
              </a:p>
            </p:txBody>
          </p:sp>
          <p:sp>
            <p:nvSpPr>
              <p:cNvPr id="21" name="Text Box 2"/>
              <p:cNvSpPr txBox="1">
                <a:spLocks noChangeArrowheads="1"/>
              </p:cNvSpPr>
              <p:nvPr/>
            </p:nvSpPr>
            <p:spPr bwMode="auto">
              <a:xfrm>
                <a:off x="3239440" y="3765999"/>
                <a:ext cx="273083" cy="395387"/>
              </a:xfrm>
              <a:prstGeom prst="rect">
                <a:avLst/>
              </a:prstGeom>
              <a:noFill/>
              <a:ln w="9525">
                <a:noFill/>
                <a:miter lim="800000"/>
                <a:headEnd/>
                <a:tailEnd/>
              </a:ln>
            </p:spPr>
            <p:txBody>
              <a:bodyPr rot="0" vert="horz" wrap="square" lIns="91440" tIns="45720" rIns="91440" bIns="45720" anchor="t" anchorCtr="0">
                <a:noAutofit/>
              </a:bodyPr>
              <a:lstStyle/>
              <a:p>
                <a:pPr>
                  <a:lnSpc>
                    <a:spcPct val="115000"/>
                  </a:lnSpc>
                  <a:spcAft>
                    <a:spcPts val="1000"/>
                  </a:spcAft>
                </a:pPr>
                <a:r>
                  <a:rPr lang="en-GB" dirty="0">
                    <a:effectLst/>
                    <a:latin typeface="Calibri"/>
                    <a:ea typeface="Calibri"/>
                    <a:cs typeface="Times New Roman"/>
                  </a:rPr>
                  <a:t>0</a:t>
                </a:r>
              </a:p>
            </p:txBody>
          </p:sp>
          <p:sp>
            <p:nvSpPr>
              <p:cNvPr id="23" name="Text Box 2"/>
              <p:cNvSpPr txBox="1">
                <a:spLocks noChangeArrowheads="1"/>
              </p:cNvSpPr>
              <p:nvPr/>
            </p:nvSpPr>
            <p:spPr bwMode="auto">
              <a:xfrm>
                <a:off x="6035281" y="329056"/>
                <a:ext cx="721512" cy="410882"/>
              </a:xfrm>
              <a:prstGeom prst="rect">
                <a:avLst/>
              </a:prstGeom>
              <a:noFill/>
              <a:ln w="9525">
                <a:noFill/>
                <a:miter lim="800000"/>
                <a:headEnd/>
                <a:tailEnd/>
              </a:ln>
            </p:spPr>
            <p:txBody>
              <a:bodyPr rot="0" vert="horz" wrap="square" lIns="91440" tIns="45720" rIns="91440" bIns="45720" anchor="t" anchorCtr="0">
                <a:spAutoFit/>
              </a:bodyPr>
              <a:lstStyle/>
              <a:p>
                <a:pPr>
                  <a:lnSpc>
                    <a:spcPct val="115000"/>
                  </a:lnSpc>
                  <a:spcAft>
                    <a:spcPts val="1000"/>
                  </a:spcAft>
                </a:pPr>
                <a:r>
                  <a:rPr lang="en-GB" dirty="0">
                    <a:effectLst/>
                    <a:latin typeface="Calibri"/>
                    <a:ea typeface="Calibri"/>
                    <a:cs typeface="Times New Roman"/>
                  </a:rPr>
                  <a:t>MC</a:t>
                </a:r>
              </a:p>
            </p:txBody>
          </p:sp>
          <p:sp>
            <p:nvSpPr>
              <p:cNvPr id="22" name="Freeform 21"/>
              <p:cNvSpPr/>
              <p:nvPr/>
            </p:nvSpPr>
            <p:spPr>
              <a:xfrm>
                <a:off x="4952169" y="571353"/>
                <a:ext cx="1267725" cy="2857214"/>
              </a:xfrm>
              <a:custGeom>
                <a:avLst/>
                <a:gdLst>
                  <a:gd name="connsiteX0" fmla="*/ 0 w 2424419"/>
                  <a:gd name="connsiteY0" fmla="*/ 4144162 h 4899514"/>
                  <a:gd name="connsiteX1" fmla="*/ 1241571 w 2424419"/>
                  <a:gd name="connsiteY1" fmla="*/ 4580389 h 4899514"/>
                  <a:gd name="connsiteX2" fmla="*/ 2424419 w 2424419"/>
                  <a:gd name="connsiteY2" fmla="*/ 0 h 4899514"/>
                </a:gdLst>
                <a:ahLst/>
                <a:cxnLst>
                  <a:cxn ang="0">
                    <a:pos x="connsiteX0" y="connsiteY0"/>
                  </a:cxn>
                  <a:cxn ang="0">
                    <a:pos x="connsiteX1" y="connsiteY1"/>
                  </a:cxn>
                  <a:cxn ang="0">
                    <a:pos x="connsiteX2" y="connsiteY2"/>
                  </a:cxn>
                </a:cxnLst>
                <a:rect l="l" t="t" r="r" b="b"/>
                <a:pathLst>
                  <a:path w="2424419" h="4899514">
                    <a:moveTo>
                      <a:pt x="0" y="4144162"/>
                    </a:moveTo>
                    <a:cubicBezTo>
                      <a:pt x="418750" y="4707622"/>
                      <a:pt x="837501" y="5271083"/>
                      <a:pt x="1241571" y="4580389"/>
                    </a:cubicBezTo>
                    <a:cubicBezTo>
                      <a:pt x="1645641" y="3889695"/>
                      <a:pt x="2035030" y="1944847"/>
                      <a:pt x="2424419" y="0"/>
                    </a:cubicBezTo>
                  </a:path>
                </a:pathLst>
              </a:custGeom>
              <a:noFill/>
              <a:ln w="254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4800"/>
              </a:p>
            </p:txBody>
          </p:sp>
          <p:sp>
            <p:nvSpPr>
              <p:cNvPr id="25" name="Freeform 24"/>
              <p:cNvSpPr/>
              <p:nvPr/>
            </p:nvSpPr>
            <p:spPr>
              <a:xfrm>
                <a:off x="4415270" y="741520"/>
                <a:ext cx="2853917" cy="1431971"/>
              </a:xfrm>
              <a:custGeom>
                <a:avLst/>
                <a:gdLst>
                  <a:gd name="connsiteX0" fmla="*/ 0 w 1933575"/>
                  <a:gd name="connsiteY0" fmla="*/ 0 h 1266825"/>
                  <a:gd name="connsiteX1" fmla="*/ 1028700 w 1933575"/>
                  <a:gd name="connsiteY1" fmla="*/ 1266825 h 1266825"/>
                  <a:gd name="connsiteX2" fmla="*/ 1933575 w 1933575"/>
                  <a:gd name="connsiteY2" fmla="*/ 0 h 1266825"/>
                  <a:gd name="connsiteX3" fmla="*/ 1933575 w 1933575"/>
                  <a:gd name="connsiteY3" fmla="*/ 0 h 1266825"/>
                  <a:gd name="connsiteX4" fmla="*/ 1933575 w 1933575"/>
                  <a:gd name="connsiteY4" fmla="*/ 0 h 12668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575" h="1266825">
                    <a:moveTo>
                      <a:pt x="0" y="0"/>
                    </a:moveTo>
                    <a:cubicBezTo>
                      <a:pt x="353219" y="633412"/>
                      <a:pt x="706438" y="1266825"/>
                      <a:pt x="1028700" y="1266825"/>
                    </a:cubicBezTo>
                    <a:cubicBezTo>
                      <a:pt x="1350962" y="1266825"/>
                      <a:pt x="1933575" y="0"/>
                      <a:pt x="1933575" y="0"/>
                    </a:cubicBezTo>
                    <a:lnTo>
                      <a:pt x="1933575" y="0"/>
                    </a:lnTo>
                    <a:lnTo>
                      <a:pt x="1933575" y="0"/>
                    </a:lnTo>
                  </a:path>
                </a:pathLst>
              </a:custGeom>
              <a:noFill/>
              <a:ln w="254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sz="4800"/>
              </a:p>
            </p:txBody>
          </p:sp>
          <p:sp>
            <p:nvSpPr>
              <p:cNvPr id="26" name="Text Box 2"/>
              <p:cNvSpPr txBox="1">
                <a:spLocks noChangeArrowheads="1"/>
              </p:cNvSpPr>
              <p:nvPr/>
            </p:nvSpPr>
            <p:spPr bwMode="auto">
              <a:xfrm>
                <a:off x="7140992" y="498873"/>
                <a:ext cx="479846" cy="410882"/>
              </a:xfrm>
              <a:prstGeom prst="rect">
                <a:avLst/>
              </a:prstGeom>
              <a:noFill/>
              <a:ln w="9525">
                <a:noFill/>
                <a:miter lim="800000"/>
                <a:headEnd/>
                <a:tailEnd/>
              </a:ln>
            </p:spPr>
            <p:txBody>
              <a:bodyPr rot="0" vert="horz" wrap="square" lIns="91440" tIns="45720" rIns="91440" bIns="45720" anchor="t" anchorCtr="0">
                <a:spAutoFit/>
              </a:bodyPr>
              <a:lstStyle/>
              <a:p>
                <a:pPr>
                  <a:lnSpc>
                    <a:spcPct val="115000"/>
                  </a:lnSpc>
                  <a:spcAft>
                    <a:spcPts val="1000"/>
                  </a:spcAft>
                </a:pPr>
                <a:r>
                  <a:rPr lang="en-GB" dirty="0">
                    <a:latin typeface="Calibri"/>
                    <a:ea typeface="Calibri"/>
                    <a:cs typeface="Times New Roman"/>
                  </a:rPr>
                  <a:t>A</a:t>
                </a:r>
                <a:r>
                  <a:rPr lang="en-GB" dirty="0">
                    <a:effectLst/>
                    <a:latin typeface="Calibri"/>
                    <a:ea typeface="Calibri"/>
                    <a:cs typeface="Times New Roman"/>
                  </a:rPr>
                  <a:t>C</a:t>
                </a:r>
              </a:p>
            </p:txBody>
          </p:sp>
          <p:sp>
            <p:nvSpPr>
              <p:cNvPr id="29" name="Text Box 2"/>
              <p:cNvSpPr txBox="1">
                <a:spLocks noChangeArrowheads="1"/>
              </p:cNvSpPr>
              <p:nvPr/>
            </p:nvSpPr>
            <p:spPr bwMode="auto">
              <a:xfrm>
                <a:off x="5789130" y="3766000"/>
                <a:ext cx="291070" cy="410882"/>
              </a:xfrm>
              <a:prstGeom prst="rect">
                <a:avLst/>
              </a:prstGeom>
              <a:noFill/>
              <a:ln w="9525">
                <a:noFill/>
                <a:miter lim="800000"/>
                <a:headEnd/>
                <a:tailEnd/>
              </a:ln>
            </p:spPr>
            <p:txBody>
              <a:bodyPr rot="0" vert="horz" wrap="square" lIns="91440" tIns="45720" rIns="91440" bIns="45720" anchor="t" anchorCtr="0">
                <a:spAutoFit/>
              </a:bodyPr>
              <a:lstStyle/>
              <a:p>
                <a:pPr>
                  <a:lnSpc>
                    <a:spcPct val="115000"/>
                  </a:lnSpc>
                  <a:spcAft>
                    <a:spcPts val="1000"/>
                  </a:spcAft>
                </a:pPr>
                <a:r>
                  <a:rPr lang="en-GB" dirty="0">
                    <a:effectLst/>
                    <a:latin typeface="Calibri"/>
                    <a:ea typeface="Calibri"/>
                    <a:cs typeface="Times New Roman"/>
                  </a:rPr>
                  <a:t>Q</a:t>
                </a:r>
              </a:p>
            </p:txBody>
          </p:sp>
        </p:grpSp>
      </p:grpSp>
      <p:sp>
        <p:nvSpPr>
          <p:cNvPr id="3" name="TextBox 2"/>
          <p:cNvSpPr txBox="1"/>
          <p:nvPr/>
        </p:nvSpPr>
        <p:spPr>
          <a:xfrm>
            <a:off x="5729642" y="581269"/>
            <a:ext cx="2827980" cy="3293209"/>
          </a:xfrm>
          <a:prstGeom prst="rect">
            <a:avLst/>
          </a:prstGeom>
          <a:noFill/>
        </p:spPr>
        <p:txBody>
          <a:bodyPr wrap="square" rtlCol="0">
            <a:spAutoFit/>
          </a:bodyPr>
          <a:lstStyle/>
          <a:p>
            <a:r>
              <a:rPr lang="en-GB" sz="2000" b="1" dirty="0">
                <a:solidFill>
                  <a:srgbClr val="FF0000"/>
                </a:solidFill>
              </a:rPr>
              <a:t>The golden rule</a:t>
            </a:r>
            <a:r>
              <a:rPr lang="en-GB" sz="2000" dirty="0"/>
              <a:t>:</a:t>
            </a:r>
          </a:p>
          <a:p>
            <a:pPr marL="171450" indent="-171450">
              <a:buFont typeface="Arial" panose="020B0604020202020204" pitchFamily="34" charset="0"/>
              <a:buChar char="•"/>
            </a:pPr>
            <a:r>
              <a:rPr lang="en-GB" sz="2000" dirty="0"/>
              <a:t>When MC &lt; AC then AC is falling</a:t>
            </a:r>
          </a:p>
          <a:p>
            <a:pPr marL="171450" indent="-171450">
              <a:buFont typeface="Arial" panose="020B0604020202020204" pitchFamily="34" charset="0"/>
              <a:buChar char="•"/>
            </a:pPr>
            <a:r>
              <a:rPr lang="en-GB" sz="2000" dirty="0"/>
              <a:t>When MC &gt; AC then AC is rising</a:t>
            </a:r>
          </a:p>
          <a:p>
            <a:pPr marL="171450" indent="-171450">
              <a:buFont typeface="Arial" panose="020B0604020202020204" pitchFamily="34" charset="0"/>
              <a:buChar char="•"/>
            </a:pPr>
            <a:r>
              <a:rPr lang="en-GB" sz="2000" dirty="0"/>
              <a:t>When MC = AC we are at the minimum point on the AC curve</a:t>
            </a:r>
          </a:p>
          <a:p>
            <a:endParaRPr lang="en-GB" sz="2800" dirty="0"/>
          </a:p>
        </p:txBody>
      </p:sp>
      <mc:AlternateContent xmlns:mc="http://schemas.openxmlformats.org/markup-compatibility/2006" xmlns:p14="http://schemas.microsoft.com/office/powerpoint/2010/main">
        <mc:Choice Requires="p14">
          <p:contentPart p14:bwMode="auto" r:id="rId3">
            <p14:nvContentPartPr>
              <p14:cNvPr id="5" name="Ink 4"/>
              <p14:cNvContentPartPr/>
              <p14:nvPr/>
            </p14:nvContentPartPr>
            <p14:xfrm>
              <a:off x="3331080" y="3976920"/>
              <a:ext cx="9000" cy="32760"/>
            </p14:xfrm>
          </p:contentPart>
        </mc:Choice>
        <mc:Fallback xmlns="">
          <p:pic>
            <p:nvPicPr>
              <p:cNvPr id="5" name="Ink 4"/>
              <p:cNvPicPr/>
              <p:nvPr/>
            </p:nvPicPr>
            <p:blipFill>
              <a:blip r:embed="rId4"/>
              <a:stretch>
                <a:fillRect/>
              </a:stretch>
            </p:blipFill>
            <p:spPr>
              <a:xfrm>
                <a:off x="3321720" y="3967560"/>
                <a:ext cx="27720" cy="51480"/>
              </a:xfrm>
              <a:prstGeom prst="rect">
                <a:avLst/>
              </a:prstGeom>
            </p:spPr>
          </p:pic>
        </mc:Fallback>
      </mc:AlternateContent>
      <p:pic>
        <p:nvPicPr>
          <p:cNvPr id="6" name="Picture 5">
            <a:extLst>
              <a:ext uri="{FF2B5EF4-FFF2-40B4-BE49-F238E27FC236}">
                <a16:creationId xmlns:a16="http://schemas.microsoft.com/office/drawing/2014/main" id="{F6F3F492-A49E-F3CC-764E-C83895665573}"/>
              </a:ext>
            </a:extLst>
          </p:cNvPr>
          <p:cNvPicPr>
            <a:picLocks noChangeAspect="1"/>
          </p:cNvPicPr>
          <p:nvPr/>
        </p:nvPicPr>
        <p:blipFill>
          <a:blip r:embed="rId5" cstate="print">
            <a:alphaModFix amt="5000"/>
            <a:extLst>
              <a:ext uri="{28A0092B-C50C-407E-A947-70E740481C1C}">
                <a14:useLocalDpi xmlns:a14="http://schemas.microsoft.com/office/drawing/2010/main" val="0"/>
              </a:ext>
            </a:extLst>
          </a:blip>
          <a:stretch>
            <a:fillRect/>
          </a:stretch>
        </p:blipFill>
        <p:spPr>
          <a:xfrm>
            <a:off x="827584" y="1507295"/>
            <a:ext cx="7695738" cy="3098355"/>
          </a:xfrm>
          <a:prstGeom prst="rect">
            <a:avLst/>
          </a:prstGeom>
        </p:spPr>
      </p:pic>
      <p:pic>
        <p:nvPicPr>
          <p:cNvPr id="7" name="Picture 6">
            <a:extLst>
              <a:ext uri="{FF2B5EF4-FFF2-40B4-BE49-F238E27FC236}">
                <a16:creationId xmlns:a16="http://schemas.microsoft.com/office/drawing/2014/main" id="{013ACAA8-1083-CA26-2581-965E852E496F}"/>
              </a:ext>
            </a:extLst>
          </p:cNvPr>
          <p:cNvPicPr>
            <a:picLocks noChangeAspect="1"/>
          </p:cNvPicPr>
          <p:nvPr/>
        </p:nvPicPr>
        <p:blipFill>
          <a:blip r:embed="rId6" cstate="print">
            <a:alphaModFix amt="85000"/>
            <a:extLst>
              <a:ext uri="{28A0092B-C50C-407E-A947-70E740481C1C}">
                <a14:useLocalDpi xmlns:a14="http://schemas.microsoft.com/office/drawing/2010/main" val="0"/>
              </a:ext>
            </a:extLst>
          </a:blip>
          <a:stretch>
            <a:fillRect/>
          </a:stretch>
        </p:blipFill>
        <p:spPr>
          <a:xfrm>
            <a:off x="4283968" y="102543"/>
            <a:ext cx="933411" cy="375797"/>
          </a:xfrm>
          <a:prstGeom prst="rect">
            <a:avLst/>
          </a:prstGeom>
        </p:spPr>
      </p:pic>
      <p:sp>
        <p:nvSpPr>
          <p:cNvPr id="8" name="Footer Placeholder 2">
            <a:extLst>
              <a:ext uri="{FF2B5EF4-FFF2-40B4-BE49-F238E27FC236}">
                <a16:creationId xmlns:a16="http://schemas.microsoft.com/office/drawing/2014/main" id="{80C14906-05B6-6B89-D218-B8568F7ECB41}"/>
              </a:ext>
            </a:extLst>
          </p:cNvPr>
          <p:cNvSpPr txBox="1">
            <a:spLocks/>
          </p:cNvSpPr>
          <p:nvPr/>
        </p:nvSpPr>
        <p:spPr>
          <a:xfrm>
            <a:off x="68584" y="6601013"/>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7">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6581EB86-3801-A045-2327-4515FD479220}"/>
              </a:ext>
            </a:extLst>
          </p:cNvPr>
          <p:cNvSpPr txBox="1"/>
          <p:nvPr/>
        </p:nvSpPr>
        <p:spPr>
          <a:xfrm>
            <a:off x="6126494" y="6648519"/>
            <a:ext cx="3048000" cy="230832"/>
          </a:xfrm>
          <a:prstGeom prst="rect">
            <a:avLst/>
          </a:prstGeom>
          <a:noFill/>
        </p:spPr>
        <p:txBody>
          <a:bodyPr wrap="square" rtlCol="0">
            <a:spAutoFit/>
          </a:bodyPr>
          <a:lstStyle/>
          <a:p>
            <a:pPr algn="ctr"/>
            <a:r>
              <a:rPr lang="en-US" sz="900" i="0" dirty="0">
                <a:solidFill>
                  <a:schemeClr val="tx2"/>
                </a:solidFill>
                <a:effectLst/>
                <a:latin typeface="gg sans"/>
              </a:rPr>
              <a:t>© 2025 Exams Papers Practice. All Rights Reserved</a:t>
            </a:r>
            <a:endParaRPr lang="en-PH" sz="900" dirty="0">
              <a:solidFill>
                <a:schemeClr val="tx2"/>
              </a:solidFill>
            </a:endParaRPr>
          </a:p>
        </p:txBody>
      </p:sp>
    </p:spTree>
    <p:custDataLst>
      <p:tags r:id="rId1"/>
    </p:custDataLst>
    <p:extLst>
      <p:ext uri="{BB962C8B-B14F-4D97-AF65-F5344CB8AC3E}">
        <p14:creationId xmlns:p14="http://schemas.microsoft.com/office/powerpoint/2010/main" val="1722849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1000"/>
                                        <p:tgtEl>
                                          <p:spTgt spid="28"/>
                                        </p:tgtEl>
                                      </p:cBhvr>
                                    </p:animEffect>
                                    <p:anim calcmode="lin" valueType="num">
                                      <p:cBhvr>
                                        <p:cTn id="8" dur="1000" fill="hold"/>
                                        <p:tgtEl>
                                          <p:spTgt spid="28"/>
                                        </p:tgtEl>
                                        <p:attrNameLst>
                                          <p:attrName>ppt_x</p:attrName>
                                        </p:attrNameLst>
                                      </p:cBhvr>
                                      <p:tavLst>
                                        <p:tav tm="0">
                                          <p:val>
                                            <p:strVal val="#ppt_x"/>
                                          </p:val>
                                        </p:tav>
                                        <p:tav tm="100000">
                                          <p:val>
                                            <p:strVal val="#ppt_x"/>
                                          </p:val>
                                        </p:tav>
                                      </p:tavLst>
                                    </p:anim>
                                    <p:anim calcmode="lin" valueType="num">
                                      <p:cBhvr>
                                        <p:cTn id="9"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8" name="Straight Connector 27"/>
          <p:cNvCxnSpPr/>
          <p:nvPr/>
        </p:nvCxnSpPr>
        <p:spPr>
          <a:xfrm flipH="1">
            <a:off x="4741460" y="1833031"/>
            <a:ext cx="8949" cy="1592507"/>
          </a:xfrm>
          <a:prstGeom prst="line">
            <a:avLst/>
          </a:prstGeom>
          <a:ln w="25400">
            <a:solidFill>
              <a:srgbClr val="FF0000"/>
            </a:solidFill>
            <a:prstDash val="sysDash"/>
          </a:ln>
        </p:spPr>
        <p:style>
          <a:lnRef idx="1">
            <a:schemeClr val="accent1"/>
          </a:lnRef>
          <a:fillRef idx="0">
            <a:schemeClr val="accent1"/>
          </a:fillRef>
          <a:effectRef idx="0">
            <a:schemeClr val="accent1"/>
          </a:effectRef>
          <a:fontRef idx="minor">
            <a:schemeClr val="tx1"/>
          </a:fontRef>
        </p:style>
      </p:cxnSp>
      <p:grpSp>
        <p:nvGrpSpPr>
          <p:cNvPr id="4" name="Group 3"/>
          <p:cNvGrpSpPr/>
          <p:nvPr/>
        </p:nvGrpSpPr>
        <p:grpSpPr>
          <a:xfrm>
            <a:off x="1331640" y="-16981"/>
            <a:ext cx="6120680" cy="3903578"/>
            <a:chOff x="2509212" y="329056"/>
            <a:chExt cx="6120680" cy="3903578"/>
          </a:xfrm>
        </p:grpSpPr>
        <p:sp>
          <p:nvSpPr>
            <p:cNvPr id="18" name="Text Box 2"/>
            <p:cNvSpPr txBox="1">
              <a:spLocks noChangeArrowheads="1"/>
            </p:cNvSpPr>
            <p:nvPr/>
          </p:nvSpPr>
          <p:spPr bwMode="auto">
            <a:xfrm>
              <a:off x="5641009" y="2044703"/>
              <a:ext cx="558196" cy="658642"/>
            </a:xfrm>
            <a:prstGeom prst="rect">
              <a:avLst/>
            </a:prstGeom>
            <a:noFill/>
            <a:ln w="9525">
              <a:noFill/>
              <a:miter lim="800000"/>
              <a:headEnd/>
              <a:tailEnd/>
            </a:ln>
          </p:spPr>
          <p:txBody>
            <a:bodyPr rot="0" vert="horz" wrap="square" lIns="91440" tIns="45720" rIns="91440" bIns="45720" anchor="t" anchorCtr="0">
              <a:spAutoFit/>
            </a:bodyPr>
            <a:lstStyle/>
            <a:p>
              <a:pPr>
                <a:lnSpc>
                  <a:spcPct val="115000"/>
                </a:lnSpc>
                <a:spcAft>
                  <a:spcPts val="1000"/>
                </a:spcAft>
              </a:pPr>
              <a:endParaRPr lang="en-GB" sz="3200" dirty="0">
                <a:effectLst/>
                <a:latin typeface="Calibri"/>
                <a:ea typeface="Calibri"/>
                <a:cs typeface="Times New Roman"/>
              </a:endParaRPr>
            </a:p>
          </p:txBody>
        </p:sp>
        <p:cxnSp>
          <p:nvCxnSpPr>
            <p:cNvPr id="15" name="Straight Arrow Connector 14"/>
            <p:cNvCxnSpPr/>
            <p:nvPr/>
          </p:nvCxnSpPr>
          <p:spPr>
            <a:xfrm flipV="1">
              <a:off x="3401903" y="498874"/>
              <a:ext cx="0" cy="3272702"/>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3401903" y="3766000"/>
              <a:ext cx="4337046" cy="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grpSp>
          <p:nvGrpSpPr>
            <p:cNvPr id="2" name="Group 1"/>
            <p:cNvGrpSpPr/>
            <p:nvPr/>
          </p:nvGrpSpPr>
          <p:grpSpPr>
            <a:xfrm>
              <a:off x="2509212" y="329056"/>
              <a:ext cx="6120680" cy="3903578"/>
              <a:chOff x="2509212" y="329056"/>
              <a:chExt cx="6120680" cy="3903578"/>
            </a:xfrm>
          </p:grpSpPr>
          <p:sp>
            <p:nvSpPr>
              <p:cNvPr id="19" name="Text Box 2"/>
              <p:cNvSpPr txBox="1">
                <a:spLocks noChangeArrowheads="1"/>
              </p:cNvSpPr>
              <p:nvPr/>
            </p:nvSpPr>
            <p:spPr bwMode="auto">
              <a:xfrm>
                <a:off x="2509212" y="571353"/>
                <a:ext cx="892692" cy="410882"/>
              </a:xfrm>
              <a:prstGeom prst="rect">
                <a:avLst/>
              </a:prstGeom>
              <a:noFill/>
              <a:ln w="9525">
                <a:noFill/>
                <a:miter lim="800000"/>
                <a:headEnd/>
                <a:tailEnd/>
              </a:ln>
            </p:spPr>
            <p:txBody>
              <a:bodyPr rot="0" vert="horz" wrap="square" lIns="91440" tIns="45720" rIns="91440" bIns="45720" anchor="t" anchorCtr="0">
                <a:spAutoFit/>
              </a:bodyPr>
              <a:lstStyle/>
              <a:p>
                <a:pPr>
                  <a:lnSpc>
                    <a:spcPct val="115000"/>
                  </a:lnSpc>
                  <a:spcAft>
                    <a:spcPts val="1000"/>
                  </a:spcAft>
                </a:pPr>
                <a:r>
                  <a:rPr lang="en-GB" dirty="0">
                    <a:effectLst/>
                    <a:latin typeface="Calibri"/>
                    <a:ea typeface="Calibri"/>
                    <a:cs typeface="Times New Roman"/>
                  </a:rPr>
                  <a:t>Costs</a:t>
                </a:r>
              </a:p>
            </p:txBody>
          </p:sp>
          <p:sp>
            <p:nvSpPr>
              <p:cNvPr id="20" name="Text Box 2"/>
              <p:cNvSpPr txBox="1">
                <a:spLocks noChangeArrowheads="1"/>
              </p:cNvSpPr>
              <p:nvPr/>
            </p:nvSpPr>
            <p:spPr bwMode="auto">
              <a:xfrm>
                <a:off x="7159733" y="3821752"/>
                <a:ext cx="1470159" cy="410882"/>
              </a:xfrm>
              <a:prstGeom prst="rect">
                <a:avLst/>
              </a:prstGeom>
              <a:noFill/>
              <a:ln w="9525">
                <a:noFill/>
                <a:miter lim="800000"/>
                <a:headEnd/>
                <a:tailEnd/>
              </a:ln>
            </p:spPr>
            <p:txBody>
              <a:bodyPr rot="0" vert="horz" wrap="square" lIns="91440" tIns="45720" rIns="91440" bIns="45720" anchor="t" anchorCtr="0">
                <a:spAutoFit/>
              </a:bodyPr>
              <a:lstStyle/>
              <a:p>
                <a:pPr>
                  <a:lnSpc>
                    <a:spcPct val="115000"/>
                  </a:lnSpc>
                  <a:spcAft>
                    <a:spcPts val="1000"/>
                  </a:spcAft>
                </a:pPr>
                <a:r>
                  <a:rPr lang="en-GB" dirty="0">
                    <a:effectLst/>
                    <a:latin typeface="Calibri"/>
                    <a:ea typeface="Calibri"/>
                    <a:cs typeface="Times New Roman"/>
                  </a:rPr>
                  <a:t>Output</a:t>
                </a:r>
              </a:p>
            </p:txBody>
          </p:sp>
          <p:sp>
            <p:nvSpPr>
              <p:cNvPr id="21" name="Text Box 2"/>
              <p:cNvSpPr txBox="1">
                <a:spLocks noChangeArrowheads="1"/>
              </p:cNvSpPr>
              <p:nvPr/>
            </p:nvSpPr>
            <p:spPr bwMode="auto">
              <a:xfrm>
                <a:off x="3239440" y="3765999"/>
                <a:ext cx="273083" cy="395387"/>
              </a:xfrm>
              <a:prstGeom prst="rect">
                <a:avLst/>
              </a:prstGeom>
              <a:noFill/>
              <a:ln w="9525">
                <a:noFill/>
                <a:miter lim="800000"/>
                <a:headEnd/>
                <a:tailEnd/>
              </a:ln>
            </p:spPr>
            <p:txBody>
              <a:bodyPr rot="0" vert="horz" wrap="square" lIns="91440" tIns="45720" rIns="91440" bIns="45720" anchor="t" anchorCtr="0">
                <a:noAutofit/>
              </a:bodyPr>
              <a:lstStyle/>
              <a:p>
                <a:pPr>
                  <a:lnSpc>
                    <a:spcPct val="115000"/>
                  </a:lnSpc>
                  <a:spcAft>
                    <a:spcPts val="1000"/>
                  </a:spcAft>
                </a:pPr>
                <a:r>
                  <a:rPr lang="en-GB" dirty="0">
                    <a:effectLst/>
                    <a:latin typeface="Calibri"/>
                    <a:ea typeface="Calibri"/>
                    <a:cs typeface="Times New Roman"/>
                  </a:rPr>
                  <a:t>0</a:t>
                </a:r>
              </a:p>
            </p:txBody>
          </p:sp>
          <p:sp>
            <p:nvSpPr>
              <p:cNvPr id="23" name="Text Box 2"/>
              <p:cNvSpPr txBox="1">
                <a:spLocks noChangeArrowheads="1"/>
              </p:cNvSpPr>
              <p:nvPr/>
            </p:nvSpPr>
            <p:spPr bwMode="auto">
              <a:xfrm>
                <a:off x="6035281" y="329056"/>
                <a:ext cx="721512" cy="410882"/>
              </a:xfrm>
              <a:prstGeom prst="rect">
                <a:avLst/>
              </a:prstGeom>
              <a:noFill/>
              <a:ln w="9525">
                <a:noFill/>
                <a:miter lim="800000"/>
                <a:headEnd/>
                <a:tailEnd/>
              </a:ln>
            </p:spPr>
            <p:txBody>
              <a:bodyPr rot="0" vert="horz" wrap="square" lIns="91440" tIns="45720" rIns="91440" bIns="45720" anchor="t" anchorCtr="0">
                <a:spAutoFit/>
              </a:bodyPr>
              <a:lstStyle/>
              <a:p>
                <a:pPr>
                  <a:lnSpc>
                    <a:spcPct val="115000"/>
                  </a:lnSpc>
                  <a:spcAft>
                    <a:spcPts val="1000"/>
                  </a:spcAft>
                </a:pPr>
                <a:r>
                  <a:rPr lang="en-GB" dirty="0">
                    <a:effectLst/>
                    <a:latin typeface="Calibri"/>
                    <a:ea typeface="Calibri"/>
                    <a:cs typeface="Times New Roman"/>
                  </a:rPr>
                  <a:t>MC</a:t>
                </a:r>
              </a:p>
            </p:txBody>
          </p:sp>
          <p:sp>
            <p:nvSpPr>
              <p:cNvPr id="22" name="Freeform 21"/>
              <p:cNvSpPr/>
              <p:nvPr/>
            </p:nvSpPr>
            <p:spPr>
              <a:xfrm>
                <a:off x="4952169" y="571353"/>
                <a:ext cx="1267725" cy="2857214"/>
              </a:xfrm>
              <a:custGeom>
                <a:avLst/>
                <a:gdLst>
                  <a:gd name="connsiteX0" fmla="*/ 0 w 2424419"/>
                  <a:gd name="connsiteY0" fmla="*/ 4144162 h 4899514"/>
                  <a:gd name="connsiteX1" fmla="*/ 1241571 w 2424419"/>
                  <a:gd name="connsiteY1" fmla="*/ 4580389 h 4899514"/>
                  <a:gd name="connsiteX2" fmla="*/ 2424419 w 2424419"/>
                  <a:gd name="connsiteY2" fmla="*/ 0 h 4899514"/>
                </a:gdLst>
                <a:ahLst/>
                <a:cxnLst>
                  <a:cxn ang="0">
                    <a:pos x="connsiteX0" y="connsiteY0"/>
                  </a:cxn>
                  <a:cxn ang="0">
                    <a:pos x="connsiteX1" y="connsiteY1"/>
                  </a:cxn>
                  <a:cxn ang="0">
                    <a:pos x="connsiteX2" y="connsiteY2"/>
                  </a:cxn>
                </a:cxnLst>
                <a:rect l="l" t="t" r="r" b="b"/>
                <a:pathLst>
                  <a:path w="2424419" h="4899514">
                    <a:moveTo>
                      <a:pt x="0" y="4144162"/>
                    </a:moveTo>
                    <a:cubicBezTo>
                      <a:pt x="418750" y="4707622"/>
                      <a:pt x="837501" y="5271083"/>
                      <a:pt x="1241571" y="4580389"/>
                    </a:cubicBezTo>
                    <a:cubicBezTo>
                      <a:pt x="1645641" y="3889695"/>
                      <a:pt x="2035030" y="1944847"/>
                      <a:pt x="2424419" y="0"/>
                    </a:cubicBezTo>
                  </a:path>
                </a:pathLst>
              </a:custGeom>
              <a:noFill/>
              <a:ln w="254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4800"/>
              </a:p>
            </p:txBody>
          </p:sp>
          <p:sp>
            <p:nvSpPr>
              <p:cNvPr id="25" name="Freeform 24"/>
              <p:cNvSpPr/>
              <p:nvPr/>
            </p:nvSpPr>
            <p:spPr>
              <a:xfrm>
                <a:off x="4415270" y="741520"/>
                <a:ext cx="2853917" cy="1431971"/>
              </a:xfrm>
              <a:custGeom>
                <a:avLst/>
                <a:gdLst>
                  <a:gd name="connsiteX0" fmla="*/ 0 w 1933575"/>
                  <a:gd name="connsiteY0" fmla="*/ 0 h 1266825"/>
                  <a:gd name="connsiteX1" fmla="*/ 1028700 w 1933575"/>
                  <a:gd name="connsiteY1" fmla="*/ 1266825 h 1266825"/>
                  <a:gd name="connsiteX2" fmla="*/ 1933575 w 1933575"/>
                  <a:gd name="connsiteY2" fmla="*/ 0 h 1266825"/>
                  <a:gd name="connsiteX3" fmla="*/ 1933575 w 1933575"/>
                  <a:gd name="connsiteY3" fmla="*/ 0 h 1266825"/>
                  <a:gd name="connsiteX4" fmla="*/ 1933575 w 1933575"/>
                  <a:gd name="connsiteY4" fmla="*/ 0 h 12668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575" h="1266825">
                    <a:moveTo>
                      <a:pt x="0" y="0"/>
                    </a:moveTo>
                    <a:cubicBezTo>
                      <a:pt x="353219" y="633412"/>
                      <a:pt x="706438" y="1266825"/>
                      <a:pt x="1028700" y="1266825"/>
                    </a:cubicBezTo>
                    <a:cubicBezTo>
                      <a:pt x="1350962" y="1266825"/>
                      <a:pt x="1933575" y="0"/>
                      <a:pt x="1933575" y="0"/>
                    </a:cubicBezTo>
                    <a:lnTo>
                      <a:pt x="1933575" y="0"/>
                    </a:lnTo>
                    <a:lnTo>
                      <a:pt x="1933575" y="0"/>
                    </a:lnTo>
                  </a:path>
                </a:pathLst>
              </a:custGeom>
              <a:noFill/>
              <a:ln w="254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sz="4800"/>
              </a:p>
            </p:txBody>
          </p:sp>
          <p:sp>
            <p:nvSpPr>
              <p:cNvPr id="26" name="Text Box 2"/>
              <p:cNvSpPr txBox="1">
                <a:spLocks noChangeArrowheads="1"/>
              </p:cNvSpPr>
              <p:nvPr/>
            </p:nvSpPr>
            <p:spPr bwMode="auto">
              <a:xfrm>
                <a:off x="7140992" y="498873"/>
                <a:ext cx="840828" cy="410882"/>
              </a:xfrm>
              <a:prstGeom prst="rect">
                <a:avLst/>
              </a:prstGeom>
              <a:noFill/>
              <a:ln w="9525">
                <a:noFill/>
                <a:miter lim="800000"/>
                <a:headEnd/>
                <a:tailEnd/>
              </a:ln>
            </p:spPr>
            <p:txBody>
              <a:bodyPr rot="0" vert="horz" wrap="square" lIns="91440" tIns="45720" rIns="91440" bIns="45720" anchor="t" anchorCtr="0">
                <a:spAutoFit/>
              </a:bodyPr>
              <a:lstStyle/>
              <a:p>
                <a:pPr>
                  <a:lnSpc>
                    <a:spcPct val="115000"/>
                  </a:lnSpc>
                  <a:spcAft>
                    <a:spcPts val="1000"/>
                  </a:spcAft>
                </a:pPr>
                <a:r>
                  <a:rPr lang="en-GB" dirty="0">
                    <a:latin typeface="Calibri"/>
                    <a:ea typeface="Calibri"/>
                    <a:cs typeface="Times New Roman"/>
                  </a:rPr>
                  <a:t>A</a:t>
                </a:r>
                <a:r>
                  <a:rPr lang="en-GB" dirty="0">
                    <a:effectLst/>
                    <a:latin typeface="Calibri"/>
                    <a:ea typeface="Calibri"/>
                    <a:cs typeface="Times New Roman"/>
                  </a:rPr>
                  <a:t>C</a:t>
                </a:r>
              </a:p>
            </p:txBody>
          </p:sp>
          <p:sp>
            <p:nvSpPr>
              <p:cNvPr id="29" name="Text Box 2"/>
              <p:cNvSpPr txBox="1">
                <a:spLocks noChangeArrowheads="1"/>
              </p:cNvSpPr>
              <p:nvPr/>
            </p:nvSpPr>
            <p:spPr bwMode="auto">
              <a:xfrm>
                <a:off x="5789130" y="3766000"/>
                <a:ext cx="291070" cy="410882"/>
              </a:xfrm>
              <a:prstGeom prst="rect">
                <a:avLst/>
              </a:prstGeom>
              <a:noFill/>
              <a:ln w="9525">
                <a:noFill/>
                <a:miter lim="800000"/>
                <a:headEnd/>
                <a:tailEnd/>
              </a:ln>
            </p:spPr>
            <p:txBody>
              <a:bodyPr rot="0" vert="horz" wrap="square" lIns="91440" tIns="45720" rIns="91440" bIns="45720" anchor="t" anchorCtr="0">
                <a:spAutoFit/>
              </a:bodyPr>
              <a:lstStyle/>
              <a:p>
                <a:pPr>
                  <a:lnSpc>
                    <a:spcPct val="115000"/>
                  </a:lnSpc>
                  <a:spcAft>
                    <a:spcPts val="1000"/>
                  </a:spcAft>
                </a:pPr>
                <a:r>
                  <a:rPr lang="en-GB" dirty="0">
                    <a:effectLst/>
                    <a:latin typeface="Calibri"/>
                    <a:ea typeface="Calibri"/>
                    <a:cs typeface="Times New Roman"/>
                  </a:rPr>
                  <a:t>Q</a:t>
                </a:r>
              </a:p>
            </p:txBody>
          </p:sp>
        </p:grpSp>
      </p:grpSp>
      <p:sp>
        <p:nvSpPr>
          <p:cNvPr id="5" name="TextBox 4"/>
          <p:cNvSpPr txBox="1"/>
          <p:nvPr/>
        </p:nvSpPr>
        <p:spPr>
          <a:xfrm>
            <a:off x="147062" y="3757397"/>
            <a:ext cx="8928992" cy="2862322"/>
          </a:xfrm>
          <a:prstGeom prst="rect">
            <a:avLst/>
          </a:prstGeom>
          <a:noFill/>
        </p:spPr>
        <p:txBody>
          <a:bodyPr wrap="square" rtlCol="0">
            <a:spAutoFit/>
          </a:bodyPr>
          <a:lstStyle/>
          <a:p>
            <a:r>
              <a:rPr lang="en-GB" b="1" dirty="0"/>
              <a:t>Why does the AC curve fall when MC is beneath it and rise when MC is above it?</a:t>
            </a:r>
          </a:p>
          <a:p>
            <a:pPr marL="171450" indent="-171450">
              <a:buFont typeface="Arial" panose="020B0604020202020204" pitchFamily="34" charset="0"/>
              <a:buChar char="•"/>
            </a:pPr>
            <a:r>
              <a:rPr lang="en-GB" b="1" dirty="0">
                <a:solidFill>
                  <a:srgbClr val="FFFF00"/>
                </a:solidFill>
              </a:rPr>
              <a:t>A firm produces 3 units of output. The total cost of producing these is £18</a:t>
            </a:r>
          </a:p>
          <a:p>
            <a:pPr marL="171450" indent="-171450">
              <a:buFont typeface="Arial" panose="020B0604020202020204" pitchFamily="34" charset="0"/>
              <a:buChar char="•"/>
            </a:pPr>
            <a:r>
              <a:rPr lang="en-GB" b="1" dirty="0"/>
              <a:t>The AC for each unit is £18/3 = £6</a:t>
            </a:r>
          </a:p>
          <a:p>
            <a:pPr marL="171450" indent="-171450">
              <a:buFont typeface="Arial" panose="020B0604020202020204" pitchFamily="34" charset="0"/>
              <a:buChar char="•"/>
            </a:pPr>
            <a:r>
              <a:rPr lang="en-GB" b="1" dirty="0">
                <a:solidFill>
                  <a:srgbClr val="FFFF00"/>
                </a:solidFill>
              </a:rPr>
              <a:t>Suppose that the MC of producing the last unit was £5</a:t>
            </a:r>
          </a:p>
          <a:p>
            <a:pPr marL="171450" indent="-171450">
              <a:buFont typeface="Arial" panose="020B0604020202020204" pitchFamily="34" charset="0"/>
              <a:buChar char="•"/>
            </a:pPr>
            <a:r>
              <a:rPr lang="en-GB" b="1" dirty="0"/>
              <a:t>If the MC of producing a 4</a:t>
            </a:r>
            <a:r>
              <a:rPr lang="en-GB" b="1" baseline="30000" dirty="0"/>
              <a:t>th</a:t>
            </a:r>
            <a:r>
              <a:rPr lang="en-GB" b="1" dirty="0"/>
              <a:t> unit falls to £4 then the AC also falls. £22/4 = £5.50</a:t>
            </a:r>
          </a:p>
          <a:p>
            <a:pPr marL="171450" indent="-171450">
              <a:buFont typeface="Arial" panose="020B0604020202020204" pitchFamily="34" charset="0"/>
              <a:buChar char="•"/>
            </a:pPr>
            <a:r>
              <a:rPr lang="en-GB" b="1" dirty="0">
                <a:solidFill>
                  <a:srgbClr val="FFFF00"/>
                </a:solidFill>
              </a:rPr>
              <a:t>What would happen to AC if the MC of the next unit fell to £3? £25/5 = £5</a:t>
            </a:r>
          </a:p>
          <a:p>
            <a:pPr marL="171450" indent="-171450">
              <a:buFont typeface="Arial" panose="020B0604020202020204" pitchFamily="34" charset="0"/>
              <a:buChar char="•"/>
            </a:pPr>
            <a:r>
              <a:rPr lang="en-GB" b="1" dirty="0"/>
              <a:t>After Q the MC is above AC</a:t>
            </a:r>
          </a:p>
          <a:p>
            <a:pPr marL="171450" indent="-171450">
              <a:buFont typeface="Arial" panose="020B0604020202020204" pitchFamily="34" charset="0"/>
              <a:buChar char="•"/>
            </a:pPr>
            <a:r>
              <a:rPr lang="en-GB" b="1" dirty="0">
                <a:solidFill>
                  <a:srgbClr val="FFFF00"/>
                </a:solidFill>
              </a:rPr>
              <a:t>Suppose MC goes up to £6</a:t>
            </a:r>
          </a:p>
          <a:p>
            <a:pPr marL="171450" indent="-171450">
              <a:buFont typeface="Arial" panose="020B0604020202020204" pitchFamily="34" charset="0"/>
              <a:buChar char="•"/>
            </a:pPr>
            <a:r>
              <a:rPr lang="en-GB" b="1" dirty="0"/>
              <a:t>£31/6 = £5.17 and AC starts to rise</a:t>
            </a:r>
          </a:p>
        </p:txBody>
      </p:sp>
      <p:pic>
        <p:nvPicPr>
          <p:cNvPr id="3" name="Picture 2">
            <a:extLst>
              <a:ext uri="{FF2B5EF4-FFF2-40B4-BE49-F238E27FC236}">
                <a16:creationId xmlns:a16="http://schemas.microsoft.com/office/drawing/2014/main" id="{EE4CD49B-1F02-83E4-9D5A-32C4CCB377C9}"/>
              </a:ext>
            </a:extLst>
          </p:cNvPr>
          <p:cNvPicPr>
            <a:picLocks noChangeAspect="1"/>
          </p:cNvPicPr>
          <p:nvPr/>
        </p:nvPicPr>
        <p:blipFill>
          <a:blip r:embed="rId2" cstate="print">
            <a:alphaModFix amt="5000"/>
            <a:extLst>
              <a:ext uri="{28A0092B-C50C-407E-A947-70E740481C1C}">
                <a14:useLocalDpi xmlns:a14="http://schemas.microsoft.com/office/drawing/2010/main" val="0"/>
              </a:ext>
            </a:extLst>
          </a:blip>
          <a:stretch>
            <a:fillRect/>
          </a:stretch>
        </p:blipFill>
        <p:spPr>
          <a:xfrm>
            <a:off x="827584" y="1507295"/>
            <a:ext cx="7695738" cy="3098355"/>
          </a:xfrm>
          <a:prstGeom prst="rect">
            <a:avLst/>
          </a:prstGeom>
        </p:spPr>
      </p:pic>
      <p:pic>
        <p:nvPicPr>
          <p:cNvPr id="6" name="Picture 5">
            <a:extLst>
              <a:ext uri="{FF2B5EF4-FFF2-40B4-BE49-F238E27FC236}">
                <a16:creationId xmlns:a16="http://schemas.microsoft.com/office/drawing/2014/main" id="{896ADF6A-69FB-D7C6-940B-493A87A2BCD1}"/>
              </a:ext>
            </a:extLst>
          </p:cNvPr>
          <p:cNvPicPr>
            <a:picLocks noChangeAspect="1"/>
          </p:cNvPicPr>
          <p:nvPr/>
        </p:nvPicPr>
        <p:blipFill>
          <a:blip r:embed="rId3" cstate="print">
            <a:alphaModFix amt="85000"/>
            <a:extLst>
              <a:ext uri="{28A0092B-C50C-407E-A947-70E740481C1C}">
                <a14:useLocalDpi xmlns:a14="http://schemas.microsoft.com/office/drawing/2010/main" val="0"/>
              </a:ext>
            </a:extLst>
          </a:blip>
          <a:stretch>
            <a:fillRect/>
          </a:stretch>
        </p:blipFill>
        <p:spPr>
          <a:xfrm>
            <a:off x="4283968" y="102543"/>
            <a:ext cx="933411" cy="375797"/>
          </a:xfrm>
          <a:prstGeom prst="rect">
            <a:avLst/>
          </a:prstGeom>
        </p:spPr>
      </p:pic>
      <p:sp>
        <p:nvSpPr>
          <p:cNvPr id="7" name="Footer Placeholder 2">
            <a:extLst>
              <a:ext uri="{FF2B5EF4-FFF2-40B4-BE49-F238E27FC236}">
                <a16:creationId xmlns:a16="http://schemas.microsoft.com/office/drawing/2014/main" id="{2352876E-47A6-8684-0D25-7BE4399F6808}"/>
              </a:ext>
            </a:extLst>
          </p:cNvPr>
          <p:cNvSpPr txBox="1">
            <a:spLocks/>
          </p:cNvSpPr>
          <p:nvPr/>
        </p:nvSpPr>
        <p:spPr>
          <a:xfrm>
            <a:off x="68584" y="6601013"/>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92BDAFBA-D592-9C56-941D-ABAFD5C81650}"/>
              </a:ext>
            </a:extLst>
          </p:cNvPr>
          <p:cNvSpPr txBox="1"/>
          <p:nvPr/>
        </p:nvSpPr>
        <p:spPr>
          <a:xfrm>
            <a:off x="6126494" y="6648519"/>
            <a:ext cx="3048000" cy="230832"/>
          </a:xfrm>
          <a:prstGeom prst="rect">
            <a:avLst/>
          </a:prstGeom>
          <a:noFill/>
        </p:spPr>
        <p:txBody>
          <a:bodyPr wrap="square" rtlCol="0">
            <a:spAutoFit/>
          </a:bodyPr>
          <a:lstStyle/>
          <a:p>
            <a:pPr algn="ctr"/>
            <a:r>
              <a:rPr lang="en-US" sz="900" i="0" dirty="0">
                <a:solidFill>
                  <a:schemeClr val="tx2"/>
                </a:solidFill>
                <a:effectLst/>
                <a:latin typeface="gg sans"/>
              </a:rPr>
              <a:t>© 2025 Exams Papers Practice. All Rights Reserved</a:t>
            </a:r>
            <a:endParaRPr lang="en-PH" sz="900" dirty="0">
              <a:solidFill>
                <a:schemeClr val="tx2"/>
              </a:solidFill>
            </a:endParaRPr>
          </a:p>
        </p:txBody>
      </p:sp>
    </p:spTree>
    <p:extLst>
      <p:ext uri="{BB962C8B-B14F-4D97-AF65-F5344CB8AC3E}">
        <p14:creationId xmlns:p14="http://schemas.microsoft.com/office/powerpoint/2010/main" val="3205706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1000"/>
                                        <p:tgtEl>
                                          <p:spTgt spid="28"/>
                                        </p:tgtEl>
                                      </p:cBhvr>
                                    </p:animEffect>
                                    <p:anim calcmode="lin" valueType="num">
                                      <p:cBhvr>
                                        <p:cTn id="8" dur="1000" fill="hold"/>
                                        <p:tgtEl>
                                          <p:spTgt spid="28"/>
                                        </p:tgtEl>
                                        <p:attrNameLst>
                                          <p:attrName>ppt_x</p:attrName>
                                        </p:attrNameLst>
                                      </p:cBhvr>
                                      <p:tavLst>
                                        <p:tav tm="0">
                                          <p:val>
                                            <p:strVal val="#ppt_x"/>
                                          </p:val>
                                        </p:tav>
                                        <p:tav tm="100000">
                                          <p:val>
                                            <p:strVal val="#ppt_x"/>
                                          </p:val>
                                        </p:tav>
                                      </p:tavLst>
                                    </p:anim>
                                    <p:anim calcmode="lin" valueType="num">
                                      <p:cBhvr>
                                        <p:cTn id="9"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18" name="Text Box 2"/>
          <p:cNvSpPr txBox="1">
            <a:spLocks noChangeArrowheads="1"/>
          </p:cNvSpPr>
          <p:nvPr/>
        </p:nvSpPr>
        <p:spPr bwMode="auto">
          <a:xfrm>
            <a:off x="6439791" y="2152567"/>
            <a:ext cx="558196" cy="658642"/>
          </a:xfrm>
          <a:prstGeom prst="rect">
            <a:avLst/>
          </a:prstGeom>
          <a:noFill/>
          <a:ln w="9525">
            <a:noFill/>
            <a:miter lim="800000"/>
            <a:headEnd/>
            <a:tailEnd/>
          </a:ln>
        </p:spPr>
        <p:txBody>
          <a:bodyPr rot="0" vert="horz" wrap="square" lIns="91440" tIns="45720" rIns="91440" bIns="45720" anchor="t" anchorCtr="0">
            <a:spAutoFit/>
          </a:bodyPr>
          <a:lstStyle/>
          <a:p>
            <a:pPr>
              <a:lnSpc>
                <a:spcPct val="115000"/>
              </a:lnSpc>
              <a:spcAft>
                <a:spcPts val="1000"/>
              </a:spcAft>
            </a:pPr>
            <a:endParaRPr lang="en-GB" sz="3200" dirty="0">
              <a:effectLst/>
              <a:latin typeface="Calibri"/>
              <a:ea typeface="Calibri"/>
              <a:cs typeface="Times New Roman"/>
            </a:endParaRPr>
          </a:p>
        </p:txBody>
      </p:sp>
      <p:sp>
        <p:nvSpPr>
          <p:cNvPr id="34" name="TextBox 33"/>
          <p:cNvSpPr txBox="1"/>
          <p:nvPr/>
        </p:nvSpPr>
        <p:spPr>
          <a:xfrm>
            <a:off x="96548" y="2232556"/>
            <a:ext cx="4851998" cy="3785652"/>
          </a:xfrm>
          <a:prstGeom prst="rect">
            <a:avLst/>
          </a:prstGeom>
          <a:solidFill>
            <a:schemeClr val="bg2">
              <a:lumMod val="50000"/>
              <a:lumOff val="50000"/>
            </a:schemeClr>
          </a:solidFill>
        </p:spPr>
        <p:txBody>
          <a:bodyPr wrap="square" rtlCol="0">
            <a:spAutoFit/>
          </a:bodyPr>
          <a:lstStyle/>
          <a:p>
            <a:r>
              <a:rPr lang="en-GB" sz="1600" b="1" dirty="0">
                <a:solidFill>
                  <a:srgbClr val="FF0000"/>
                </a:solidFill>
              </a:rPr>
              <a:t>Total cost (TC)</a:t>
            </a:r>
            <a:r>
              <a:rPr lang="en-GB" sz="1600" dirty="0"/>
              <a:t> is always rising. This is because the marginal cost of producing an additional unit is always above £0. Therefore, it adds to TC. At first total cost (TC) is rising at a diminishing rate. This occurs because MC is falling </a:t>
            </a:r>
            <a:r>
              <a:rPr lang="en-GB" sz="1600" b="1" dirty="0">
                <a:solidFill>
                  <a:srgbClr val="FFC000"/>
                </a:solidFill>
              </a:rPr>
              <a:t>(the orange section of the TC curve). </a:t>
            </a:r>
          </a:p>
          <a:p>
            <a:endParaRPr lang="en-GB" sz="1600" dirty="0"/>
          </a:p>
          <a:p>
            <a:r>
              <a:rPr lang="en-GB" sz="1600" dirty="0"/>
              <a:t>After the MC curve is at its lowest point TC starts to rise at an increasing rate. This occurs because MC is rising </a:t>
            </a:r>
            <a:r>
              <a:rPr lang="en-GB" sz="1600" b="1" dirty="0">
                <a:solidFill>
                  <a:srgbClr val="7030A0"/>
                </a:solidFill>
              </a:rPr>
              <a:t>(the purple section of the TC curve). </a:t>
            </a:r>
          </a:p>
          <a:p>
            <a:endParaRPr lang="en-GB" sz="1600" dirty="0"/>
          </a:p>
          <a:p>
            <a:r>
              <a:rPr lang="en-GB" sz="1600" dirty="0"/>
              <a:t>We have a two-part diagram because total costs represent costs in aggregate and MC and AC represent costs per unit. Due to the difference in scale, we can’t show the two types of cost (aggregate and unit) on the same diagram. </a:t>
            </a:r>
          </a:p>
        </p:txBody>
      </p:sp>
      <p:cxnSp>
        <p:nvCxnSpPr>
          <p:cNvPr id="37" name="Straight Connector 36"/>
          <p:cNvCxnSpPr/>
          <p:nvPr/>
        </p:nvCxnSpPr>
        <p:spPr>
          <a:xfrm>
            <a:off x="6885190" y="3877697"/>
            <a:ext cx="0" cy="2546367"/>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sp>
        <p:nvSpPr>
          <p:cNvPr id="35" name="Text Box 2"/>
          <p:cNvSpPr txBox="1">
            <a:spLocks noChangeArrowheads="1"/>
          </p:cNvSpPr>
          <p:nvPr/>
        </p:nvSpPr>
        <p:spPr bwMode="auto">
          <a:xfrm>
            <a:off x="8552865" y="5584530"/>
            <a:ext cx="708589" cy="410882"/>
          </a:xfrm>
          <a:prstGeom prst="rect">
            <a:avLst/>
          </a:prstGeom>
          <a:noFill/>
          <a:ln w="9525">
            <a:noFill/>
            <a:miter lim="800000"/>
            <a:headEnd/>
            <a:tailEnd/>
          </a:ln>
        </p:spPr>
        <p:txBody>
          <a:bodyPr rot="0" vert="horz" wrap="square" lIns="91440" tIns="45720" rIns="91440" bIns="45720" anchor="t" anchorCtr="0">
            <a:spAutoFit/>
          </a:bodyPr>
          <a:lstStyle/>
          <a:p>
            <a:pPr>
              <a:lnSpc>
                <a:spcPct val="115000"/>
              </a:lnSpc>
              <a:spcAft>
                <a:spcPts val="1000"/>
              </a:spcAft>
            </a:pPr>
            <a:r>
              <a:rPr lang="en-GB" dirty="0">
                <a:latin typeface="Calibri"/>
                <a:ea typeface="Calibri"/>
                <a:cs typeface="Times New Roman"/>
              </a:rPr>
              <a:t>F</a:t>
            </a:r>
            <a:r>
              <a:rPr lang="en-GB" dirty="0">
                <a:effectLst/>
                <a:latin typeface="Calibri"/>
                <a:ea typeface="Calibri"/>
                <a:cs typeface="Times New Roman"/>
              </a:rPr>
              <a:t>C</a:t>
            </a:r>
          </a:p>
        </p:txBody>
      </p:sp>
      <p:grpSp>
        <p:nvGrpSpPr>
          <p:cNvPr id="5" name="Group 4"/>
          <p:cNvGrpSpPr/>
          <p:nvPr/>
        </p:nvGrpSpPr>
        <p:grpSpPr>
          <a:xfrm>
            <a:off x="4943042" y="4325756"/>
            <a:ext cx="5034966" cy="2544998"/>
            <a:chOff x="1574673" y="381000"/>
            <a:chExt cx="9278943" cy="6769875"/>
          </a:xfrm>
        </p:grpSpPr>
        <p:cxnSp>
          <p:nvCxnSpPr>
            <p:cNvPr id="6" name="Straight Arrow Connector 5"/>
            <p:cNvCxnSpPr/>
            <p:nvPr/>
          </p:nvCxnSpPr>
          <p:spPr>
            <a:xfrm flipV="1">
              <a:off x="2487134" y="381000"/>
              <a:ext cx="0" cy="5591176"/>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a:off x="2487134" y="5962650"/>
              <a:ext cx="5848350" cy="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V="1">
              <a:off x="2487134" y="4000500"/>
              <a:ext cx="5695950" cy="9524"/>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Text Box 2"/>
            <p:cNvSpPr txBox="1">
              <a:spLocks noChangeArrowheads="1"/>
            </p:cNvSpPr>
            <p:nvPr/>
          </p:nvSpPr>
          <p:spPr bwMode="auto">
            <a:xfrm>
              <a:off x="5361733" y="4019549"/>
              <a:ext cx="5491883" cy="1752034"/>
            </a:xfrm>
            <a:prstGeom prst="rect">
              <a:avLst/>
            </a:prstGeom>
            <a:noFill/>
            <a:ln w="9525">
              <a:noFill/>
              <a:miter lim="800000"/>
              <a:headEnd/>
              <a:tailEnd/>
            </a:ln>
          </p:spPr>
          <p:txBody>
            <a:bodyPr rot="0" vert="horz" wrap="square" lIns="91440" tIns="45720" rIns="91440" bIns="45720" anchor="t" anchorCtr="0">
              <a:spAutoFit/>
            </a:bodyPr>
            <a:lstStyle/>
            <a:p>
              <a:pPr>
                <a:lnSpc>
                  <a:spcPct val="115000"/>
                </a:lnSpc>
                <a:spcAft>
                  <a:spcPts val="1000"/>
                </a:spcAft>
              </a:pPr>
              <a:endParaRPr lang="en-GB" sz="3200" dirty="0">
                <a:effectLst/>
                <a:latin typeface="Calibri"/>
                <a:ea typeface="Calibri"/>
                <a:cs typeface="Times New Roman"/>
              </a:endParaRPr>
            </a:p>
          </p:txBody>
        </p:sp>
        <p:sp>
          <p:nvSpPr>
            <p:cNvPr id="10" name="Text Box 2"/>
            <p:cNvSpPr txBox="1">
              <a:spLocks noChangeArrowheads="1"/>
            </p:cNvSpPr>
            <p:nvPr/>
          </p:nvSpPr>
          <p:spPr bwMode="auto">
            <a:xfrm>
              <a:off x="1574673" y="504826"/>
              <a:ext cx="2557511" cy="1092975"/>
            </a:xfrm>
            <a:prstGeom prst="rect">
              <a:avLst/>
            </a:prstGeom>
            <a:noFill/>
            <a:ln w="9525">
              <a:noFill/>
              <a:miter lim="800000"/>
              <a:headEnd/>
              <a:tailEnd/>
            </a:ln>
          </p:spPr>
          <p:txBody>
            <a:bodyPr rot="0" vert="horz" wrap="square" lIns="91440" tIns="45720" rIns="91440" bIns="45720" anchor="t" anchorCtr="0">
              <a:spAutoFit/>
            </a:bodyPr>
            <a:lstStyle/>
            <a:p>
              <a:pPr>
                <a:lnSpc>
                  <a:spcPct val="115000"/>
                </a:lnSpc>
                <a:spcAft>
                  <a:spcPts val="1000"/>
                </a:spcAft>
              </a:pPr>
              <a:r>
                <a:rPr lang="en-GB" dirty="0">
                  <a:effectLst/>
                  <a:latin typeface="Calibri"/>
                  <a:ea typeface="Calibri"/>
                  <a:cs typeface="Times New Roman"/>
                </a:rPr>
                <a:t>Total costs</a:t>
              </a:r>
            </a:p>
          </p:txBody>
        </p:sp>
        <p:sp>
          <p:nvSpPr>
            <p:cNvPr id="11" name="Text Box 2"/>
            <p:cNvSpPr txBox="1">
              <a:spLocks noChangeArrowheads="1"/>
            </p:cNvSpPr>
            <p:nvPr/>
          </p:nvSpPr>
          <p:spPr bwMode="auto">
            <a:xfrm>
              <a:off x="7554433" y="6057900"/>
              <a:ext cx="1982456" cy="1092975"/>
            </a:xfrm>
            <a:prstGeom prst="rect">
              <a:avLst/>
            </a:prstGeom>
            <a:noFill/>
            <a:ln w="9525">
              <a:noFill/>
              <a:miter lim="800000"/>
              <a:headEnd/>
              <a:tailEnd/>
            </a:ln>
          </p:spPr>
          <p:txBody>
            <a:bodyPr rot="0" vert="horz" wrap="square" lIns="91440" tIns="45720" rIns="91440" bIns="45720" anchor="t" anchorCtr="0">
              <a:spAutoFit/>
            </a:bodyPr>
            <a:lstStyle/>
            <a:p>
              <a:pPr>
                <a:lnSpc>
                  <a:spcPct val="115000"/>
                </a:lnSpc>
                <a:spcAft>
                  <a:spcPts val="1000"/>
                </a:spcAft>
              </a:pPr>
              <a:r>
                <a:rPr lang="en-GB" dirty="0">
                  <a:effectLst/>
                  <a:latin typeface="Calibri"/>
                  <a:ea typeface="Calibri"/>
                  <a:cs typeface="Times New Roman"/>
                </a:rPr>
                <a:t>Output</a:t>
              </a:r>
            </a:p>
          </p:txBody>
        </p:sp>
        <p:sp>
          <p:nvSpPr>
            <p:cNvPr id="12" name="Text Box 2"/>
            <p:cNvSpPr txBox="1">
              <a:spLocks noChangeArrowheads="1"/>
            </p:cNvSpPr>
            <p:nvPr/>
          </p:nvSpPr>
          <p:spPr bwMode="auto">
            <a:xfrm>
              <a:off x="2268059" y="5962648"/>
              <a:ext cx="368243" cy="675490"/>
            </a:xfrm>
            <a:prstGeom prst="rect">
              <a:avLst/>
            </a:prstGeom>
            <a:noFill/>
            <a:ln w="9525">
              <a:noFill/>
              <a:miter lim="800000"/>
              <a:headEnd/>
              <a:tailEnd/>
            </a:ln>
          </p:spPr>
          <p:txBody>
            <a:bodyPr rot="0" vert="horz" wrap="square" lIns="91440" tIns="45720" rIns="91440" bIns="45720" anchor="t" anchorCtr="0">
              <a:noAutofit/>
            </a:bodyPr>
            <a:lstStyle/>
            <a:p>
              <a:pPr>
                <a:lnSpc>
                  <a:spcPct val="115000"/>
                </a:lnSpc>
                <a:spcAft>
                  <a:spcPts val="1000"/>
                </a:spcAft>
              </a:pPr>
              <a:r>
                <a:rPr lang="en-GB" dirty="0">
                  <a:effectLst/>
                  <a:latin typeface="Calibri"/>
                  <a:ea typeface="Calibri"/>
                  <a:cs typeface="Times New Roman"/>
                </a:rPr>
                <a:t>0</a:t>
              </a:r>
            </a:p>
          </p:txBody>
        </p:sp>
      </p:grpSp>
      <p:cxnSp>
        <p:nvCxnSpPr>
          <p:cNvPr id="15" name="Straight Arrow Connector 14"/>
          <p:cNvCxnSpPr/>
          <p:nvPr/>
        </p:nvCxnSpPr>
        <p:spPr>
          <a:xfrm flipV="1">
            <a:off x="5436096" y="1996105"/>
            <a:ext cx="0" cy="210189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5436096" y="4094414"/>
            <a:ext cx="3173448" cy="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19" name="Text Box 2"/>
          <p:cNvSpPr txBox="1">
            <a:spLocks noChangeArrowheads="1"/>
          </p:cNvSpPr>
          <p:nvPr/>
        </p:nvSpPr>
        <p:spPr bwMode="auto">
          <a:xfrm>
            <a:off x="4849971" y="1988861"/>
            <a:ext cx="1061057" cy="410882"/>
          </a:xfrm>
          <a:prstGeom prst="rect">
            <a:avLst/>
          </a:prstGeom>
          <a:noFill/>
          <a:ln w="9525">
            <a:noFill/>
            <a:miter lim="800000"/>
            <a:headEnd/>
            <a:tailEnd/>
          </a:ln>
        </p:spPr>
        <p:txBody>
          <a:bodyPr rot="0" vert="horz" wrap="square" lIns="91440" tIns="45720" rIns="91440" bIns="45720" anchor="t" anchorCtr="0">
            <a:spAutoFit/>
          </a:bodyPr>
          <a:lstStyle/>
          <a:p>
            <a:pPr>
              <a:lnSpc>
                <a:spcPct val="115000"/>
              </a:lnSpc>
              <a:spcAft>
                <a:spcPts val="1000"/>
              </a:spcAft>
            </a:pPr>
            <a:r>
              <a:rPr lang="en-GB" dirty="0">
                <a:effectLst/>
                <a:latin typeface="Calibri"/>
                <a:ea typeface="Calibri"/>
                <a:cs typeface="Times New Roman"/>
              </a:rPr>
              <a:t>Costs</a:t>
            </a:r>
          </a:p>
        </p:txBody>
      </p:sp>
      <p:sp>
        <p:nvSpPr>
          <p:cNvPr id="20" name="Text Box 2"/>
          <p:cNvSpPr txBox="1">
            <a:spLocks noChangeArrowheads="1"/>
          </p:cNvSpPr>
          <p:nvPr/>
        </p:nvSpPr>
        <p:spPr bwMode="auto">
          <a:xfrm>
            <a:off x="8185728" y="4130220"/>
            <a:ext cx="1075726" cy="410882"/>
          </a:xfrm>
          <a:prstGeom prst="rect">
            <a:avLst/>
          </a:prstGeom>
          <a:noFill/>
          <a:ln w="9525">
            <a:noFill/>
            <a:miter lim="800000"/>
            <a:headEnd/>
            <a:tailEnd/>
          </a:ln>
        </p:spPr>
        <p:txBody>
          <a:bodyPr rot="0" vert="horz" wrap="square" lIns="91440" tIns="45720" rIns="91440" bIns="45720" anchor="t" anchorCtr="0">
            <a:spAutoFit/>
          </a:bodyPr>
          <a:lstStyle/>
          <a:p>
            <a:pPr>
              <a:lnSpc>
                <a:spcPct val="115000"/>
              </a:lnSpc>
              <a:spcAft>
                <a:spcPts val="1000"/>
              </a:spcAft>
            </a:pPr>
            <a:r>
              <a:rPr lang="en-GB" dirty="0">
                <a:effectLst/>
                <a:latin typeface="Calibri"/>
                <a:ea typeface="Calibri"/>
                <a:cs typeface="Times New Roman"/>
              </a:rPr>
              <a:t>Output</a:t>
            </a:r>
          </a:p>
        </p:txBody>
      </p:sp>
      <p:sp>
        <p:nvSpPr>
          <p:cNvPr id="21" name="Text Box 2"/>
          <p:cNvSpPr txBox="1">
            <a:spLocks noChangeArrowheads="1"/>
          </p:cNvSpPr>
          <p:nvPr/>
        </p:nvSpPr>
        <p:spPr bwMode="auto">
          <a:xfrm>
            <a:off x="5307238" y="3998846"/>
            <a:ext cx="199817" cy="253937"/>
          </a:xfrm>
          <a:prstGeom prst="rect">
            <a:avLst/>
          </a:prstGeom>
          <a:noFill/>
          <a:ln w="9525">
            <a:noFill/>
            <a:miter lim="800000"/>
            <a:headEnd/>
            <a:tailEnd/>
          </a:ln>
        </p:spPr>
        <p:txBody>
          <a:bodyPr rot="0" vert="horz" wrap="square" lIns="91440" tIns="45720" rIns="91440" bIns="45720" anchor="t" anchorCtr="0">
            <a:noAutofit/>
          </a:bodyPr>
          <a:lstStyle/>
          <a:p>
            <a:pPr>
              <a:lnSpc>
                <a:spcPct val="115000"/>
              </a:lnSpc>
              <a:spcAft>
                <a:spcPts val="1000"/>
              </a:spcAft>
            </a:pPr>
            <a:r>
              <a:rPr lang="en-GB" dirty="0">
                <a:effectLst/>
                <a:latin typeface="Calibri"/>
                <a:ea typeface="Calibri"/>
                <a:cs typeface="Times New Roman"/>
              </a:rPr>
              <a:t>0</a:t>
            </a:r>
          </a:p>
        </p:txBody>
      </p:sp>
      <p:sp>
        <p:nvSpPr>
          <p:cNvPr id="23" name="Text Box 2"/>
          <p:cNvSpPr txBox="1">
            <a:spLocks noChangeArrowheads="1"/>
          </p:cNvSpPr>
          <p:nvPr/>
        </p:nvSpPr>
        <p:spPr bwMode="auto">
          <a:xfrm>
            <a:off x="7068910" y="1824524"/>
            <a:ext cx="645156" cy="410882"/>
          </a:xfrm>
          <a:prstGeom prst="rect">
            <a:avLst/>
          </a:prstGeom>
          <a:noFill/>
          <a:ln w="9525">
            <a:noFill/>
            <a:miter lim="800000"/>
            <a:headEnd/>
            <a:tailEnd/>
          </a:ln>
        </p:spPr>
        <p:txBody>
          <a:bodyPr rot="0" vert="horz" wrap="square" lIns="91440" tIns="45720" rIns="91440" bIns="45720" anchor="t" anchorCtr="0">
            <a:spAutoFit/>
          </a:bodyPr>
          <a:lstStyle/>
          <a:p>
            <a:pPr>
              <a:lnSpc>
                <a:spcPct val="115000"/>
              </a:lnSpc>
              <a:spcAft>
                <a:spcPts val="1000"/>
              </a:spcAft>
            </a:pPr>
            <a:r>
              <a:rPr lang="en-GB" dirty="0">
                <a:effectLst/>
                <a:latin typeface="Calibri"/>
                <a:ea typeface="Calibri"/>
                <a:cs typeface="Times New Roman"/>
              </a:rPr>
              <a:t>MC</a:t>
            </a:r>
          </a:p>
        </p:txBody>
      </p:sp>
      <p:sp>
        <p:nvSpPr>
          <p:cNvPr id="22" name="Freeform 21"/>
          <p:cNvSpPr/>
          <p:nvPr/>
        </p:nvSpPr>
        <p:spPr>
          <a:xfrm>
            <a:off x="6570437" y="2042654"/>
            <a:ext cx="927604" cy="1835043"/>
          </a:xfrm>
          <a:custGeom>
            <a:avLst/>
            <a:gdLst>
              <a:gd name="connsiteX0" fmla="*/ 0 w 2424419"/>
              <a:gd name="connsiteY0" fmla="*/ 4144162 h 4899514"/>
              <a:gd name="connsiteX1" fmla="*/ 1241571 w 2424419"/>
              <a:gd name="connsiteY1" fmla="*/ 4580389 h 4899514"/>
              <a:gd name="connsiteX2" fmla="*/ 2424419 w 2424419"/>
              <a:gd name="connsiteY2" fmla="*/ 0 h 4899514"/>
            </a:gdLst>
            <a:ahLst/>
            <a:cxnLst>
              <a:cxn ang="0">
                <a:pos x="connsiteX0" y="connsiteY0"/>
              </a:cxn>
              <a:cxn ang="0">
                <a:pos x="connsiteX1" y="connsiteY1"/>
              </a:cxn>
              <a:cxn ang="0">
                <a:pos x="connsiteX2" y="connsiteY2"/>
              </a:cxn>
            </a:cxnLst>
            <a:rect l="l" t="t" r="r" b="b"/>
            <a:pathLst>
              <a:path w="2424419" h="4899514">
                <a:moveTo>
                  <a:pt x="0" y="4144162"/>
                </a:moveTo>
                <a:cubicBezTo>
                  <a:pt x="418750" y="4707622"/>
                  <a:pt x="837501" y="5271083"/>
                  <a:pt x="1241571" y="4580389"/>
                </a:cubicBezTo>
                <a:cubicBezTo>
                  <a:pt x="1645641" y="3889695"/>
                  <a:pt x="2035030" y="1944847"/>
                  <a:pt x="2424419" y="0"/>
                </a:cubicBezTo>
              </a:path>
            </a:pathLst>
          </a:custGeom>
          <a:noFill/>
          <a:ln w="254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4800"/>
          </a:p>
        </p:txBody>
      </p:sp>
      <p:sp>
        <p:nvSpPr>
          <p:cNvPr id="25" name="Freeform 24"/>
          <p:cNvSpPr/>
          <p:nvPr/>
        </p:nvSpPr>
        <p:spPr>
          <a:xfrm>
            <a:off x="6177584" y="2151944"/>
            <a:ext cx="2088232" cy="919682"/>
          </a:xfrm>
          <a:custGeom>
            <a:avLst/>
            <a:gdLst>
              <a:gd name="connsiteX0" fmla="*/ 0 w 1933575"/>
              <a:gd name="connsiteY0" fmla="*/ 0 h 1266825"/>
              <a:gd name="connsiteX1" fmla="*/ 1028700 w 1933575"/>
              <a:gd name="connsiteY1" fmla="*/ 1266825 h 1266825"/>
              <a:gd name="connsiteX2" fmla="*/ 1933575 w 1933575"/>
              <a:gd name="connsiteY2" fmla="*/ 0 h 1266825"/>
              <a:gd name="connsiteX3" fmla="*/ 1933575 w 1933575"/>
              <a:gd name="connsiteY3" fmla="*/ 0 h 1266825"/>
              <a:gd name="connsiteX4" fmla="*/ 1933575 w 1933575"/>
              <a:gd name="connsiteY4" fmla="*/ 0 h 12668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575" h="1266825">
                <a:moveTo>
                  <a:pt x="0" y="0"/>
                </a:moveTo>
                <a:cubicBezTo>
                  <a:pt x="353219" y="633412"/>
                  <a:pt x="706438" y="1266825"/>
                  <a:pt x="1028700" y="1266825"/>
                </a:cubicBezTo>
                <a:cubicBezTo>
                  <a:pt x="1350962" y="1266825"/>
                  <a:pt x="1933575" y="0"/>
                  <a:pt x="1933575" y="0"/>
                </a:cubicBezTo>
                <a:lnTo>
                  <a:pt x="1933575" y="0"/>
                </a:lnTo>
                <a:lnTo>
                  <a:pt x="1933575" y="0"/>
                </a:lnTo>
              </a:path>
            </a:pathLst>
          </a:custGeom>
          <a:noFill/>
          <a:ln w="254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sz="4800"/>
          </a:p>
        </p:txBody>
      </p:sp>
      <p:sp>
        <p:nvSpPr>
          <p:cNvPr id="26" name="Text Box 2"/>
          <p:cNvSpPr txBox="1">
            <a:spLocks noChangeArrowheads="1"/>
          </p:cNvSpPr>
          <p:nvPr/>
        </p:nvSpPr>
        <p:spPr bwMode="auto">
          <a:xfrm>
            <a:off x="8090262" y="1996105"/>
            <a:ext cx="674027" cy="410882"/>
          </a:xfrm>
          <a:prstGeom prst="rect">
            <a:avLst/>
          </a:prstGeom>
          <a:noFill/>
          <a:ln w="9525">
            <a:noFill/>
            <a:miter lim="800000"/>
            <a:headEnd/>
            <a:tailEnd/>
          </a:ln>
        </p:spPr>
        <p:txBody>
          <a:bodyPr rot="0" vert="horz" wrap="square" lIns="91440" tIns="45720" rIns="91440" bIns="45720" anchor="t" anchorCtr="0">
            <a:spAutoFit/>
          </a:bodyPr>
          <a:lstStyle/>
          <a:p>
            <a:pPr>
              <a:lnSpc>
                <a:spcPct val="115000"/>
              </a:lnSpc>
              <a:spcAft>
                <a:spcPts val="1000"/>
              </a:spcAft>
            </a:pPr>
            <a:r>
              <a:rPr lang="en-GB" dirty="0">
                <a:latin typeface="Calibri"/>
                <a:ea typeface="Calibri"/>
                <a:cs typeface="Times New Roman"/>
              </a:rPr>
              <a:t>A</a:t>
            </a:r>
            <a:r>
              <a:rPr lang="en-GB" dirty="0">
                <a:effectLst/>
                <a:latin typeface="Calibri"/>
                <a:ea typeface="Calibri"/>
                <a:cs typeface="Times New Roman"/>
              </a:rPr>
              <a:t>C</a:t>
            </a:r>
          </a:p>
        </p:txBody>
      </p:sp>
      <p:cxnSp>
        <p:nvCxnSpPr>
          <p:cNvPr id="28" name="Straight Connector 27"/>
          <p:cNvCxnSpPr>
            <a:stCxn id="25" idx="1"/>
          </p:cNvCxnSpPr>
          <p:nvPr/>
        </p:nvCxnSpPr>
        <p:spPr>
          <a:xfrm flipH="1">
            <a:off x="7282017" y="3071626"/>
            <a:ext cx="6548" cy="1022786"/>
          </a:xfrm>
          <a:prstGeom prst="line">
            <a:avLst/>
          </a:prstGeom>
          <a:ln w="25400">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47" name="Freeform 46"/>
          <p:cNvSpPr/>
          <p:nvPr/>
        </p:nvSpPr>
        <p:spPr>
          <a:xfrm>
            <a:off x="5443864" y="4952417"/>
            <a:ext cx="1452563" cy="732800"/>
          </a:xfrm>
          <a:custGeom>
            <a:avLst/>
            <a:gdLst>
              <a:gd name="connsiteX0" fmla="*/ 0 w 1452563"/>
              <a:gd name="connsiteY0" fmla="*/ 785812 h 785812"/>
              <a:gd name="connsiteX1" fmla="*/ 300038 w 1452563"/>
              <a:gd name="connsiteY1" fmla="*/ 442912 h 785812"/>
              <a:gd name="connsiteX2" fmla="*/ 1004888 w 1452563"/>
              <a:gd name="connsiteY2" fmla="*/ 95250 h 785812"/>
              <a:gd name="connsiteX3" fmla="*/ 1452563 w 1452563"/>
              <a:gd name="connsiteY3" fmla="*/ 0 h 785812"/>
            </a:gdLst>
            <a:ahLst/>
            <a:cxnLst>
              <a:cxn ang="0">
                <a:pos x="connsiteX0" y="connsiteY0"/>
              </a:cxn>
              <a:cxn ang="0">
                <a:pos x="connsiteX1" y="connsiteY1"/>
              </a:cxn>
              <a:cxn ang="0">
                <a:pos x="connsiteX2" y="connsiteY2"/>
              </a:cxn>
              <a:cxn ang="0">
                <a:pos x="connsiteX3" y="connsiteY3"/>
              </a:cxn>
            </a:cxnLst>
            <a:rect l="l" t="t" r="r" b="b"/>
            <a:pathLst>
              <a:path w="1452563" h="785812">
                <a:moveTo>
                  <a:pt x="0" y="785812"/>
                </a:moveTo>
                <a:cubicBezTo>
                  <a:pt x="66278" y="671909"/>
                  <a:pt x="132557" y="558006"/>
                  <a:pt x="300038" y="442912"/>
                </a:cubicBezTo>
                <a:cubicBezTo>
                  <a:pt x="467519" y="327818"/>
                  <a:pt x="812801" y="169069"/>
                  <a:pt x="1004888" y="95250"/>
                </a:cubicBezTo>
                <a:cubicBezTo>
                  <a:pt x="1196975" y="21431"/>
                  <a:pt x="1324769" y="10715"/>
                  <a:pt x="1452563" y="0"/>
                </a:cubicBezTo>
              </a:path>
            </a:pathLst>
          </a:cu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4800"/>
          </a:p>
        </p:txBody>
      </p:sp>
      <p:sp>
        <p:nvSpPr>
          <p:cNvPr id="49" name="Freeform 48"/>
          <p:cNvSpPr/>
          <p:nvPr/>
        </p:nvSpPr>
        <p:spPr>
          <a:xfrm>
            <a:off x="6886902" y="4104144"/>
            <a:ext cx="404812" cy="848273"/>
          </a:xfrm>
          <a:custGeom>
            <a:avLst/>
            <a:gdLst>
              <a:gd name="connsiteX0" fmla="*/ 0 w 404812"/>
              <a:gd name="connsiteY0" fmla="*/ 909638 h 909638"/>
              <a:gd name="connsiteX1" fmla="*/ 247650 w 404812"/>
              <a:gd name="connsiteY1" fmla="*/ 762000 h 909638"/>
              <a:gd name="connsiteX2" fmla="*/ 376237 w 404812"/>
              <a:gd name="connsiteY2" fmla="*/ 371475 h 909638"/>
              <a:gd name="connsiteX3" fmla="*/ 404812 w 404812"/>
              <a:gd name="connsiteY3" fmla="*/ 0 h 909638"/>
              <a:gd name="connsiteX4" fmla="*/ 404812 w 404812"/>
              <a:gd name="connsiteY4" fmla="*/ 0 h 9096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4812" h="909638">
                <a:moveTo>
                  <a:pt x="0" y="909638"/>
                </a:moveTo>
                <a:cubicBezTo>
                  <a:pt x="92472" y="880666"/>
                  <a:pt x="184944" y="851694"/>
                  <a:pt x="247650" y="762000"/>
                </a:cubicBezTo>
                <a:cubicBezTo>
                  <a:pt x="310356" y="672306"/>
                  <a:pt x="350043" y="498475"/>
                  <a:pt x="376237" y="371475"/>
                </a:cubicBezTo>
                <a:cubicBezTo>
                  <a:pt x="402431" y="244475"/>
                  <a:pt x="404812" y="0"/>
                  <a:pt x="404812" y="0"/>
                </a:cubicBezTo>
                <a:lnTo>
                  <a:pt x="404812" y="0"/>
                </a:lnTo>
              </a:path>
            </a:pathLst>
          </a:cu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4800"/>
          </a:p>
        </p:txBody>
      </p:sp>
      <p:sp>
        <p:nvSpPr>
          <p:cNvPr id="50" name="Text Box 2"/>
          <p:cNvSpPr txBox="1">
            <a:spLocks noChangeArrowheads="1"/>
          </p:cNvSpPr>
          <p:nvPr/>
        </p:nvSpPr>
        <p:spPr bwMode="auto">
          <a:xfrm>
            <a:off x="7250546" y="4097995"/>
            <a:ext cx="439258" cy="410882"/>
          </a:xfrm>
          <a:prstGeom prst="rect">
            <a:avLst/>
          </a:prstGeom>
          <a:noFill/>
          <a:ln w="9525">
            <a:noFill/>
            <a:miter lim="800000"/>
            <a:headEnd/>
            <a:tailEnd/>
          </a:ln>
        </p:spPr>
        <p:txBody>
          <a:bodyPr rot="0" vert="horz" wrap="square" lIns="91440" tIns="45720" rIns="91440" bIns="45720" anchor="t" anchorCtr="0">
            <a:spAutoFit/>
          </a:bodyPr>
          <a:lstStyle/>
          <a:p>
            <a:pPr>
              <a:lnSpc>
                <a:spcPct val="115000"/>
              </a:lnSpc>
              <a:spcAft>
                <a:spcPts val="1000"/>
              </a:spcAft>
            </a:pPr>
            <a:r>
              <a:rPr lang="en-GB" dirty="0">
                <a:latin typeface="Calibri"/>
                <a:ea typeface="Calibri"/>
                <a:cs typeface="Times New Roman"/>
              </a:rPr>
              <a:t>TC</a:t>
            </a:r>
            <a:endParaRPr lang="en-GB" dirty="0">
              <a:effectLst/>
              <a:latin typeface="Calibri"/>
              <a:ea typeface="Calibri"/>
              <a:cs typeface="Times New Roman"/>
            </a:endParaRPr>
          </a:p>
        </p:txBody>
      </p:sp>
      <p:sp>
        <p:nvSpPr>
          <p:cNvPr id="3" name="TextBox 2"/>
          <p:cNvSpPr txBox="1"/>
          <p:nvPr/>
        </p:nvSpPr>
        <p:spPr>
          <a:xfrm>
            <a:off x="0" y="-38223"/>
            <a:ext cx="9144000" cy="1631216"/>
          </a:xfrm>
          <a:prstGeom prst="rect">
            <a:avLst/>
          </a:prstGeom>
          <a:solidFill>
            <a:schemeClr val="accent1">
              <a:lumMod val="40000"/>
              <a:lumOff val="60000"/>
            </a:schemeClr>
          </a:solidFill>
        </p:spPr>
        <p:txBody>
          <a:bodyPr wrap="square" rtlCol="0">
            <a:spAutoFit/>
          </a:bodyPr>
          <a:lstStyle/>
          <a:p>
            <a:pPr marL="342900" indent="-342900">
              <a:buFont typeface="Arial" panose="020B0604020202020204" pitchFamily="34" charset="0"/>
              <a:buChar char="•"/>
            </a:pPr>
            <a:r>
              <a:rPr lang="en-GB" sz="2000" dirty="0">
                <a:solidFill>
                  <a:schemeClr val="bg1"/>
                </a:solidFill>
              </a:rPr>
              <a:t>This diagram represents cost curves for </a:t>
            </a:r>
            <a:r>
              <a:rPr lang="en-GB" sz="2000" b="1" dirty="0">
                <a:solidFill>
                  <a:schemeClr val="bg1"/>
                </a:solidFill>
              </a:rPr>
              <a:t>all </a:t>
            </a:r>
            <a:r>
              <a:rPr lang="en-GB" sz="2000" dirty="0">
                <a:solidFill>
                  <a:schemeClr val="bg1"/>
                </a:solidFill>
              </a:rPr>
              <a:t>types of industry.</a:t>
            </a:r>
          </a:p>
          <a:p>
            <a:pPr marL="342900" indent="-342900">
              <a:buFont typeface="Arial" panose="020B0604020202020204" pitchFamily="34" charset="0"/>
              <a:buChar char="•"/>
            </a:pPr>
            <a:r>
              <a:rPr lang="en-GB" sz="2000" dirty="0">
                <a:solidFill>
                  <a:schemeClr val="bg1"/>
                </a:solidFill>
              </a:rPr>
              <a:t>It is an essential element of the economist’s toolkit as it can be used for perfect competition, monopolistic competition, oligopoly or monopoly.</a:t>
            </a:r>
          </a:p>
          <a:p>
            <a:pPr marL="342900" indent="-342900">
              <a:buFont typeface="Arial" panose="020B0604020202020204" pitchFamily="34" charset="0"/>
              <a:buChar char="•"/>
            </a:pPr>
            <a:r>
              <a:rPr lang="en-GB" sz="2000" dirty="0">
                <a:solidFill>
                  <a:schemeClr val="bg1"/>
                </a:solidFill>
              </a:rPr>
              <a:t>In the top part of the diagram, we are looking at </a:t>
            </a:r>
            <a:r>
              <a:rPr lang="en-GB" sz="2000" b="1" dirty="0">
                <a:solidFill>
                  <a:schemeClr val="bg1"/>
                </a:solidFill>
              </a:rPr>
              <a:t>costs per unit</a:t>
            </a:r>
            <a:r>
              <a:rPr lang="en-GB" sz="2000" dirty="0">
                <a:solidFill>
                  <a:schemeClr val="bg1"/>
                </a:solidFill>
              </a:rPr>
              <a:t>. In the bottom half we look at </a:t>
            </a:r>
            <a:r>
              <a:rPr lang="en-GB" sz="2000" b="1" dirty="0">
                <a:solidFill>
                  <a:schemeClr val="bg1"/>
                </a:solidFill>
              </a:rPr>
              <a:t>costs in aggregate</a:t>
            </a:r>
            <a:r>
              <a:rPr lang="en-GB" sz="2000" dirty="0">
                <a:solidFill>
                  <a:schemeClr val="bg1"/>
                </a:solidFill>
              </a:rPr>
              <a:t>.</a:t>
            </a:r>
          </a:p>
        </p:txBody>
      </p:sp>
      <p:pic>
        <p:nvPicPr>
          <p:cNvPr id="2" name="Picture 1">
            <a:extLst>
              <a:ext uri="{FF2B5EF4-FFF2-40B4-BE49-F238E27FC236}">
                <a16:creationId xmlns:a16="http://schemas.microsoft.com/office/drawing/2014/main" id="{EFDA8E04-3973-0C1C-6C8F-FC7E3A270242}"/>
              </a:ext>
            </a:extLst>
          </p:cNvPr>
          <p:cNvPicPr>
            <a:picLocks noChangeAspect="1"/>
          </p:cNvPicPr>
          <p:nvPr/>
        </p:nvPicPr>
        <p:blipFill>
          <a:blip r:embed="rId3" cstate="print">
            <a:alphaModFix amt="5000"/>
            <a:extLst>
              <a:ext uri="{28A0092B-C50C-407E-A947-70E740481C1C}">
                <a14:useLocalDpi xmlns:a14="http://schemas.microsoft.com/office/drawing/2010/main" val="0"/>
              </a:ext>
            </a:extLst>
          </a:blip>
          <a:stretch>
            <a:fillRect/>
          </a:stretch>
        </p:blipFill>
        <p:spPr>
          <a:xfrm>
            <a:off x="827584" y="1507295"/>
            <a:ext cx="7695738" cy="3098355"/>
          </a:xfrm>
          <a:prstGeom prst="rect">
            <a:avLst/>
          </a:prstGeom>
        </p:spPr>
      </p:pic>
      <p:pic>
        <p:nvPicPr>
          <p:cNvPr id="4" name="Picture 3">
            <a:extLst>
              <a:ext uri="{FF2B5EF4-FFF2-40B4-BE49-F238E27FC236}">
                <a16:creationId xmlns:a16="http://schemas.microsoft.com/office/drawing/2014/main" id="{C1DE5F7C-37A4-5C4A-D789-C2F1BD3F40E0}"/>
              </a:ext>
            </a:extLst>
          </p:cNvPr>
          <p:cNvPicPr>
            <a:picLocks noChangeAspect="1"/>
          </p:cNvPicPr>
          <p:nvPr/>
        </p:nvPicPr>
        <p:blipFill>
          <a:blip r:embed="rId4" cstate="print">
            <a:alphaModFix amt="85000"/>
            <a:extLst>
              <a:ext uri="{28A0092B-C50C-407E-A947-70E740481C1C}">
                <a14:useLocalDpi xmlns:a14="http://schemas.microsoft.com/office/drawing/2010/main" val="0"/>
              </a:ext>
            </a:extLst>
          </a:blip>
          <a:stretch>
            <a:fillRect/>
          </a:stretch>
        </p:blipFill>
        <p:spPr>
          <a:xfrm>
            <a:off x="8185728" y="0"/>
            <a:ext cx="933411" cy="375797"/>
          </a:xfrm>
          <a:prstGeom prst="rect">
            <a:avLst/>
          </a:prstGeom>
        </p:spPr>
      </p:pic>
      <p:sp>
        <p:nvSpPr>
          <p:cNvPr id="13" name="Footer Placeholder 2">
            <a:extLst>
              <a:ext uri="{FF2B5EF4-FFF2-40B4-BE49-F238E27FC236}">
                <a16:creationId xmlns:a16="http://schemas.microsoft.com/office/drawing/2014/main" id="{6B9EB2E8-058A-E01F-C754-6C7B75C13C50}"/>
              </a:ext>
            </a:extLst>
          </p:cNvPr>
          <p:cNvSpPr txBox="1">
            <a:spLocks/>
          </p:cNvSpPr>
          <p:nvPr/>
        </p:nvSpPr>
        <p:spPr>
          <a:xfrm>
            <a:off x="68584" y="6601013"/>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14" name="TextBox 13">
            <a:extLst>
              <a:ext uri="{FF2B5EF4-FFF2-40B4-BE49-F238E27FC236}">
                <a16:creationId xmlns:a16="http://schemas.microsoft.com/office/drawing/2014/main" id="{B75B2D12-F60C-8E86-5925-20BB291344FF}"/>
              </a:ext>
            </a:extLst>
          </p:cNvPr>
          <p:cNvSpPr txBox="1"/>
          <p:nvPr/>
        </p:nvSpPr>
        <p:spPr>
          <a:xfrm>
            <a:off x="6126494" y="6648519"/>
            <a:ext cx="3048000" cy="230832"/>
          </a:xfrm>
          <a:prstGeom prst="rect">
            <a:avLst/>
          </a:prstGeom>
          <a:noFill/>
        </p:spPr>
        <p:txBody>
          <a:bodyPr wrap="square" rtlCol="0">
            <a:spAutoFit/>
          </a:bodyPr>
          <a:lstStyle/>
          <a:p>
            <a:pPr algn="ctr"/>
            <a:r>
              <a:rPr lang="en-US" sz="900" i="0" dirty="0">
                <a:solidFill>
                  <a:schemeClr val="tx2"/>
                </a:solidFill>
                <a:effectLst/>
                <a:latin typeface="gg sans"/>
              </a:rPr>
              <a:t>© 2025 Exams Papers Practice. All Rights Reserved</a:t>
            </a:r>
            <a:endParaRPr lang="en-PH" sz="900" dirty="0">
              <a:solidFill>
                <a:schemeClr val="tx2"/>
              </a:solidFill>
            </a:endParaRPr>
          </a:p>
        </p:txBody>
      </p:sp>
    </p:spTree>
    <p:custDataLst>
      <p:tags r:id="rId1"/>
    </p:custDataLst>
    <p:extLst>
      <p:ext uri="{BB962C8B-B14F-4D97-AF65-F5344CB8AC3E}">
        <p14:creationId xmlns:p14="http://schemas.microsoft.com/office/powerpoint/2010/main" val="3022714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1000"/>
                                        <p:tgtEl>
                                          <p:spTgt spid="15"/>
                                        </p:tgtEl>
                                      </p:cBhvr>
                                    </p:animEffect>
                                    <p:anim calcmode="lin" valueType="num">
                                      <p:cBhvr>
                                        <p:cTn id="13" dur="1000" fill="hold"/>
                                        <p:tgtEl>
                                          <p:spTgt spid="15"/>
                                        </p:tgtEl>
                                        <p:attrNameLst>
                                          <p:attrName>ppt_x</p:attrName>
                                        </p:attrNameLst>
                                      </p:cBhvr>
                                      <p:tavLst>
                                        <p:tav tm="0">
                                          <p:val>
                                            <p:strVal val="#ppt_x"/>
                                          </p:val>
                                        </p:tav>
                                        <p:tav tm="100000">
                                          <p:val>
                                            <p:strVal val="#ppt_x"/>
                                          </p:val>
                                        </p:tav>
                                      </p:tavLst>
                                    </p:anim>
                                    <p:anim calcmode="lin" valueType="num">
                                      <p:cBhvr>
                                        <p:cTn id="14" dur="1000" fill="hold"/>
                                        <p:tgtEl>
                                          <p:spTgt spid="15"/>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fade">
                                      <p:cBhvr>
                                        <p:cTn id="17" dur="1000"/>
                                        <p:tgtEl>
                                          <p:spTgt spid="21"/>
                                        </p:tgtEl>
                                      </p:cBhvr>
                                    </p:animEffect>
                                    <p:anim calcmode="lin" valueType="num">
                                      <p:cBhvr>
                                        <p:cTn id="18" dur="1000" fill="hold"/>
                                        <p:tgtEl>
                                          <p:spTgt spid="21"/>
                                        </p:tgtEl>
                                        <p:attrNameLst>
                                          <p:attrName>ppt_x</p:attrName>
                                        </p:attrNameLst>
                                      </p:cBhvr>
                                      <p:tavLst>
                                        <p:tav tm="0">
                                          <p:val>
                                            <p:strVal val="#ppt_x"/>
                                          </p:val>
                                        </p:tav>
                                        <p:tav tm="100000">
                                          <p:val>
                                            <p:strVal val="#ppt_x"/>
                                          </p:val>
                                        </p:tav>
                                      </p:tavLst>
                                    </p:anim>
                                    <p:anim calcmode="lin" valueType="num">
                                      <p:cBhvr>
                                        <p:cTn id="19" dur="1000" fill="hold"/>
                                        <p:tgtEl>
                                          <p:spTgt spid="21"/>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1000"/>
                                        <p:tgtEl>
                                          <p:spTgt spid="16"/>
                                        </p:tgtEl>
                                      </p:cBhvr>
                                    </p:animEffect>
                                    <p:anim calcmode="lin" valueType="num">
                                      <p:cBhvr>
                                        <p:cTn id="23" dur="1000" fill="hold"/>
                                        <p:tgtEl>
                                          <p:spTgt spid="16"/>
                                        </p:tgtEl>
                                        <p:attrNameLst>
                                          <p:attrName>ppt_x</p:attrName>
                                        </p:attrNameLst>
                                      </p:cBhvr>
                                      <p:tavLst>
                                        <p:tav tm="0">
                                          <p:val>
                                            <p:strVal val="#ppt_x"/>
                                          </p:val>
                                        </p:tav>
                                        <p:tav tm="100000">
                                          <p:val>
                                            <p:strVal val="#ppt_x"/>
                                          </p:val>
                                        </p:tav>
                                      </p:tavLst>
                                    </p:anim>
                                    <p:anim calcmode="lin" valueType="num">
                                      <p:cBhvr>
                                        <p:cTn id="24" dur="1000" fill="hold"/>
                                        <p:tgtEl>
                                          <p:spTgt spid="16"/>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fade">
                                      <p:cBhvr>
                                        <p:cTn id="27" dur="1000"/>
                                        <p:tgtEl>
                                          <p:spTgt spid="20"/>
                                        </p:tgtEl>
                                      </p:cBhvr>
                                    </p:animEffect>
                                    <p:anim calcmode="lin" valueType="num">
                                      <p:cBhvr>
                                        <p:cTn id="28" dur="1000" fill="hold"/>
                                        <p:tgtEl>
                                          <p:spTgt spid="20"/>
                                        </p:tgtEl>
                                        <p:attrNameLst>
                                          <p:attrName>ppt_x</p:attrName>
                                        </p:attrNameLst>
                                      </p:cBhvr>
                                      <p:tavLst>
                                        <p:tav tm="0">
                                          <p:val>
                                            <p:strVal val="#ppt_x"/>
                                          </p:val>
                                        </p:tav>
                                        <p:tav tm="100000">
                                          <p:val>
                                            <p:strVal val="#ppt_x"/>
                                          </p:val>
                                        </p:tav>
                                      </p:tavLst>
                                    </p:anim>
                                    <p:anim calcmode="lin" valueType="num">
                                      <p:cBhvr>
                                        <p:cTn id="29" dur="1000" fill="hold"/>
                                        <p:tgtEl>
                                          <p:spTgt spid="20"/>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fade">
                                      <p:cBhvr>
                                        <p:cTn id="32" dur="1000"/>
                                        <p:tgtEl>
                                          <p:spTgt spid="22"/>
                                        </p:tgtEl>
                                      </p:cBhvr>
                                    </p:animEffect>
                                    <p:anim calcmode="lin" valueType="num">
                                      <p:cBhvr>
                                        <p:cTn id="33" dur="1000" fill="hold"/>
                                        <p:tgtEl>
                                          <p:spTgt spid="22"/>
                                        </p:tgtEl>
                                        <p:attrNameLst>
                                          <p:attrName>ppt_x</p:attrName>
                                        </p:attrNameLst>
                                      </p:cBhvr>
                                      <p:tavLst>
                                        <p:tav tm="0">
                                          <p:val>
                                            <p:strVal val="#ppt_x"/>
                                          </p:val>
                                        </p:tav>
                                        <p:tav tm="100000">
                                          <p:val>
                                            <p:strVal val="#ppt_x"/>
                                          </p:val>
                                        </p:tav>
                                      </p:tavLst>
                                    </p:anim>
                                    <p:anim calcmode="lin" valueType="num">
                                      <p:cBhvr>
                                        <p:cTn id="34" dur="1000" fill="hold"/>
                                        <p:tgtEl>
                                          <p:spTgt spid="22"/>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nodePh="1">
                                  <p:stCondLst>
                                    <p:cond delay="0"/>
                                  </p:stCondLst>
                                  <p:endCondLst>
                                    <p:cond evt="begin" delay="0">
                                      <p:tn val="35"/>
                                    </p:cond>
                                  </p:endCondLst>
                                  <p:childTnLst>
                                    <p:set>
                                      <p:cBhvr>
                                        <p:cTn id="36" dur="1" fill="hold">
                                          <p:stCondLst>
                                            <p:cond delay="0"/>
                                          </p:stCondLst>
                                        </p:cTn>
                                        <p:tgtEl>
                                          <p:spTgt spid="18"/>
                                        </p:tgtEl>
                                        <p:attrNameLst>
                                          <p:attrName>style.visibility</p:attrName>
                                        </p:attrNameLst>
                                      </p:cBhvr>
                                      <p:to>
                                        <p:strVal val="visible"/>
                                      </p:to>
                                    </p:set>
                                    <p:animEffect transition="in" filter="fade">
                                      <p:cBhvr>
                                        <p:cTn id="37" dur="1000"/>
                                        <p:tgtEl>
                                          <p:spTgt spid="18"/>
                                        </p:tgtEl>
                                      </p:cBhvr>
                                    </p:animEffect>
                                    <p:anim calcmode="lin" valueType="num">
                                      <p:cBhvr>
                                        <p:cTn id="38" dur="1000" fill="hold"/>
                                        <p:tgtEl>
                                          <p:spTgt spid="18"/>
                                        </p:tgtEl>
                                        <p:attrNameLst>
                                          <p:attrName>ppt_x</p:attrName>
                                        </p:attrNameLst>
                                      </p:cBhvr>
                                      <p:tavLst>
                                        <p:tav tm="0">
                                          <p:val>
                                            <p:strVal val="#ppt_x"/>
                                          </p:val>
                                        </p:tav>
                                        <p:tav tm="100000">
                                          <p:val>
                                            <p:strVal val="#ppt_x"/>
                                          </p:val>
                                        </p:tav>
                                      </p:tavLst>
                                    </p:anim>
                                    <p:anim calcmode="lin" valueType="num">
                                      <p:cBhvr>
                                        <p:cTn id="39" dur="1000" fill="hold"/>
                                        <p:tgtEl>
                                          <p:spTgt spid="18"/>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28"/>
                                        </p:tgtEl>
                                        <p:attrNameLst>
                                          <p:attrName>style.visibility</p:attrName>
                                        </p:attrNameLst>
                                      </p:cBhvr>
                                      <p:to>
                                        <p:strVal val="visible"/>
                                      </p:to>
                                    </p:set>
                                    <p:animEffect transition="in" filter="fade">
                                      <p:cBhvr>
                                        <p:cTn id="42" dur="1000"/>
                                        <p:tgtEl>
                                          <p:spTgt spid="28"/>
                                        </p:tgtEl>
                                      </p:cBhvr>
                                    </p:animEffect>
                                    <p:anim calcmode="lin" valueType="num">
                                      <p:cBhvr>
                                        <p:cTn id="43" dur="1000" fill="hold"/>
                                        <p:tgtEl>
                                          <p:spTgt spid="28"/>
                                        </p:tgtEl>
                                        <p:attrNameLst>
                                          <p:attrName>ppt_x</p:attrName>
                                        </p:attrNameLst>
                                      </p:cBhvr>
                                      <p:tavLst>
                                        <p:tav tm="0">
                                          <p:val>
                                            <p:strVal val="#ppt_x"/>
                                          </p:val>
                                        </p:tav>
                                        <p:tav tm="100000">
                                          <p:val>
                                            <p:strVal val="#ppt_x"/>
                                          </p:val>
                                        </p:tav>
                                      </p:tavLst>
                                    </p:anim>
                                    <p:anim calcmode="lin" valueType="num">
                                      <p:cBhvr>
                                        <p:cTn id="44" dur="1000" fill="hold"/>
                                        <p:tgtEl>
                                          <p:spTgt spid="28"/>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26"/>
                                        </p:tgtEl>
                                        <p:attrNameLst>
                                          <p:attrName>style.visibility</p:attrName>
                                        </p:attrNameLst>
                                      </p:cBhvr>
                                      <p:to>
                                        <p:strVal val="visible"/>
                                      </p:to>
                                    </p:set>
                                    <p:animEffect transition="in" filter="fade">
                                      <p:cBhvr>
                                        <p:cTn id="52" dur="1000"/>
                                        <p:tgtEl>
                                          <p:spTgt spid="26"/>
                                        </p:tgtEl>
                                      </p:cBhvr>
                                    </p:animEffect>
                                    <p:anim calcmode="lin" valueType="num">
                                      <p:cBhvr>
                                        <p:cTn id="53" dur="1000" fill="hold"/>
                                        <p:tgtEl>
                                          <p:spTgt spid="26"/>
                                        </p:tgtEl>
                                        <p:attrNameLst>
                                          <p:attrName>ppt_x</p:attrName>
                                        </p:attrNameLst>
                                      </p:cBhvr>
                                      <p:tavLst>
                                        <p:tav tm="0">
                                          <p:val>
                                            <p:strVal val="#ppt_x"/>
                                          </p:val>
                                        </p:tav>
                                        <p:tav tm="100000">
                                          <p:val>
                                            <p:strVal val="#ppt_x"/>
                                          </p:val>
                                        </p:tav>
                                      </p:tavLst>
                                    </p:anim>
                                    <p:anim calcmode="lin" valueType="num">
                                      <p:cBhvr>
                                        <p:cTn id="54" dur="1000" fill="hold"/>
                                        <p:tgtEl>
                                          <p:spTgt spid="26"/>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fade">
                                      <p:cBhvr>
                                        <p:cTn id="57" dur="1000"/>
                                        <p:tgtEl>
                                          <p:spTgt spid="25"/>
                                        </p:tgtEl>
                                      </p:cBhvr>
                                    </p:animEffect>
                                    <p:anim calcmode="lin" valueType="num">
                                      <p:cBhvr>
                                        <p:cTn id="58" dur="1000" fill="hold"/>
                                        <p:tgtEl>
                                          <p:spTgt spid="25"/>
                                        </p:tgtEl>
                                        <p:attrNameLst>
                                          <p:attrName>ppt_x</p:attrName>
                                        </p:attrNameLst>
                                      </p:cBhvr>
                                      <p:tavLst>
                                        <p:tav tm="0">
                                          <p:val>
                                            <p:strVal val="#ppt_x"/>
                                          </p:val>
                                        </p:tav>
                                        <p:tav tm="100000">
                                          <p:val>
                                            <p:strVal val="#ppt_x"/>
                                          </p:val>
                                        </p:tav>
                                      </p:tavLst>
                                    </p:anim>
                                    <p:anim calcmode="lin" valueType="num">
                                      <p:cBhvr>
                                        <p:cTn id="59"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42" presetClass="entr" presetSubtype="0" fill="hold" grpId="0" nodeType="clickEffect">
                                  <p:stCondLst>
                                    <p:cond delay="0"/>
                                  </p:stCondLst>
                                  <p:childTnLst>
                                    <p:set>
                                      <p:cBhvr>
                                        <p:cTn id="63" dur="1" fill="hold">
                                          <p:stCondLst>
                                            <p:cond delay="0"/>
                                          </p:stCondLst>
                                        </p:cTn>
                                        <p:tgtEl>
                                          <p:spTgt spid="35"/>
                                        </p:tgtEl>
                                        <p:attrNameLst>
                                          <p:attrName>style.visibility</p:attrName>
                                        </p:attrNameLst>
                                      </p:cBhvr>
                                      <p:to>
                                        <p:strVal val="visible"/>
                                      </p:to>
                                    </p:set>
                                    <p:animEffect transition="in" filter="fade">
                                      <p:cBhvr>
                                        <p:cTn id="64" dur="1000"/>
                                        <p:tgtEl>
                                          <p:spTgt spid="35"/>
                                        </p:tgtEl>
                                      </p:cBhvr>
                                    </p:animEffect>
                                    <p:anim calcmode="lin" valueType="num">
                                      <p:cBhvr>
                                        <p:cTn id="65" dur="1000" fill="hold"/>
                                        <p:tgtEl>
                                          <p:spTgt spid="35"/>
                                        </p:tgtEl>
                                        <p:attrNameLst>
                                          <p:attrName>ppt_x</p:attrName>
                                        </p:attrNameLst>
                                      </p:cBhvr>
                                      <p:tavLst>
                                        <p:tav tm="0">
                                          <p:val>
                                            <p:strVal val="#ppt_x"/>
                                          </p:val>
                                        </p:tav>
                                        <p:tav tm="100000">
                                          <p:val>
                                            <p:strVal val="#ppt_x"/>
                                          </p:val>
                                        </p:tav>
                                      </p:tavLst>
                                    </p:anim>
                                    <p:anim calcmode="lin" valueType="num">
                                      <p:cBhvr>
                                        <p:cTn id="66" dur="1000" fill="hold"/>
                                        <p:tgtEl>
                                          <p:spTgt spid="35"/>
                                        </p:tgtEl>
                                        <p:attrNameLst>
                                          <p:attrName>ppt_y</p:attrName>
                                        </p:attrNameLst>
                                      </p:cBhvr>
                                      <p:tavLst>
                                        <p:tav tm="0">
                                          <p:val>
                                            <p:strVal val="#ppt_y+.1"/>
                                          </p:val>
                                        </p:tav>
                                        <p:tav tm="100000">
                                          <p:val>
                                            <p:strVal val="#ppt_y"/>
                                          </p:val>
                                        </p:tav>
                                      </p:tavLst>
                                    </p:anim>
                                  </p:childTnLst>
                                </p:cTn>
                              </p:par>
                              <p:par>
                                <p:cTn id="67" presetID="42" presetClass="entr" presetSubtype="0" fill="hold" nodeType="withEffect">
                                  <p:stCondLst>
                                    <p:cond delay="0"/>
                                  </p:stCondLst>
                                  <p:childTnLst>
                                    <p:set>
                                      <p:cBhvr>
                                        <p:cTn id="68" dur="1" fill="hold">
                                          <p:stCondLst>
                                            <p:cond delay="0"/>
                                          </p:stCondLst>
                                        </p:cTn>
                                        <p:tgtEl>
                                          <p:spTgt spid="5"/>
                                        </p:tgtEl>
                                        <p:attrNameLst>
                                          <p:attrName>style.visibility</p:attrName>
                                        </p:attrNameLst>
                                      </p:cBhvr>
                                      <p:to>
                                        <p:strVal val="visible"/>
                                      </p:to>
                                    </p:set>
                                    <p:animEffect transition="in" filter="fade">
                                      <p:cBhvr>
                                        <p:cTn id="69" dur="1000"/>
                                        <p:tgtEl>
                                          <p:spTgt spid="5"/>
                                        </p:tgtEl>
                                      </p:cBhvr>
                                    </p:animEffect>
                                    <p:anim calcmode="lin" valueType="num">
                                      <p:cBhvr>
                                        <p:cTn id="70" dur="1000" fill="hold"/>
                                        <p:tgtEl>
                                          <p:spTgt spid="5"/>
                                        </p:tgtEl>
                                        <p:attrNameLst>
                                          <p:attrName>ppt_x</p:attrName>
                                        </p:attrNameLst>
                                      </p:cBhvr>
                                      <p:tavLst>
                                        <p:tav tm="0">
                                          <p:val>
                                            <p:strVal val="#ppt_x"/>
                                          </p:val>
                                        </p:tav>
                                        <p:tav tm="100000">
                                          <p:val>
                                            <p:strVal val="#ppt_x"/>
                                          </p:val>
                                        </p:tav>
                                      </p:tavLst>
                                    </p:anim>
                                    <p:anim calcmode="lin" valueType="num">
                                      <p:cBhvr>
                                        <p:cTn id="7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72" fill="hold">
                      <p:stCondLst>
                        <p:cond delay="indefinite"/>
                      </p:stCondLst>
                      <p:childTnLst>
                        <p:par>
                          <p:cTn id="73" fill="hold">
                            <p:stCondLst>
                              <p:cond delay="0"/>
                            </p:stCondLst>
                            <p:childTnLst>
                              <p:par>
                                <p:cTn id="74" presetID="42" presetClass="entr" presetSubtype="0" fill="hold" grpId="0" nodeType="clickEffect">
                                  <p:stCondLst>
                                    <p:cond delay="0"/>
                                  </p:stCondLst>
                                  <p:childTnLst>
                                    <p:set>
                                      <p:cBhvr>
                                        <p:cTn id="75" dur="1" fill="hold">
                                          <p:stCondLst>
                                            <p:cond delay="0"/>
                                          </p:stCondLst>
                                        </p:cTn>
                                        <p:tgtEl>
                                          <p:spTgt spid="47"/>
                                        </p:tgtEl>
                                        <p:attrNameLst>
                                          <p:attrName>style.visibility</p:attrName>
                                        </p:attrNameLst>
                                      </p:cBhvr>
                                      <p:to>
                                        <p:strVal val="visible"/>
                                      </p:to>
                                    </p:set>
                                    <p:animEffect transition="in" filter="fade">
                                      <p:cBhvr>
                                        <p:cTn id="76" dur="1000"/>
                                        <p:tgtEl>
                                          <p:spTgt spid="47"/>
                                        </p:tgtEl>
                                      </p:cBhvr>
                                    </p:animEffect>
                                    <p:anim calcmode="lin" valueType="num">
                                      <p:cBhvr>
                                        <p:cTn id="77" dur="1000" fill="hold"/>
                                        <p:tgtEl>
                                          <p:spTgt spid="47"/>
                                        </p:tgtEl>
                                        <p:attrNameLst>
                                          <p:attrName>ppt_x</p:attrName>
                                        </p:attrNameLst>
                                      </p:cBhvr>
                                      <p:tavLst>
                                        <p:tav tm="0">
                                          <p:val>
                                            <p:strVal val="#ppt_x"/>
                                          </p:val>
                                        </p:tav>
                                        <p:tav tm="100000">
                                          <p:val>
                                            <p:strVal val="#ppt_x"/>
                                          </p:val>
                                        </p:tav>
                                      </p:tavLst>
                                    </p:anim>
                                    <p:anim calcmode="lin" valueType="num">
                                      <p:cBhvr>
                                        <p:cTn id="78" dur="1000" fill="hold"/>
                                        <p:tgtEl>
                                          <p:spTgt spid="47"/>
                                        </p:tgtEl>
                                        <p:attrNameLst>
                                          <p:attrName>ppt_y</p:attrName>
                                        </p:attrNameLst>
                                      </p:cBhvr>
                                      <p:tavLst>
                                        <p:tav tm="0">
                                          <p:val>
                                            <p:strVal val="#ppt_y+.1"/>
                                          </p:val>
                                        </p:tav>
                                        <p:tav tm="100000">
                                          <p:val>
                                            <p:strVal val="#ppt_y"/>
                                          </p:val>
                                        </p:tav>
                                      </p:tavLst>
                                    </p:anim>
                                  </p:childTnLst>
                                </p:cTn>
                              </p:par>
                              <p:par>
                                <p:cTn id="79" presetID="42" presetClass="entr" presetSubtype="0" fill="hold" nodeType="withEffect">
                                  <p:stCondLst>
                                    <p:cond delay="0"/>
                                  </p:stCondLst>
                                  <p:childTnLst>
                                    <p:set>
                                      <p:cBhvr>
                                        <p:cTn id="80" dur="1" fill="hold">
                                          <p:stCondLst>
                                            <p:cond delay="0"/>
                                          </p:stCondLst>
                                        </p:cTn>
                                        <p:tgtEl>
                                          <p:spTgt spid="37"/>
                                        </p:tgtEl>
                                        <p:attrNameLst>
                                          <p:attrName>style.visibility</p:attrName>
                                        </p:attrNameLst>
                                      </p:cBhvr>
                                      <p:to>
                                        <p:strVal val="visible"/>
                                      </p:to>
                                    </p:set>
                                    <p:animEffect transition="in" filter="fade">
                                      <p:cBhvr>
                                        <p:cTn id="81" dur="1000"/>
                                        <p:tgtEl>
                                          <p:spTgt spid="37"/>
                                        </p:tgtEl>
                                      </p:cBhvr>
                                    </p:animEffect>
                                    <p:anim calcmode="lin" valueType="num">
                                      <p:cBhvr>
                                        <p:cTn id="82" dur="1000" fill="hold"/>
                                        <p:tgtEl>
                                          <p:spTgt spid="37"/>
                                        </p:tgtEl>
                                        <p:attrNameLst>
                                          <p:attrName>ppt_x</p:attrName>
                                        </p:attrNameLst>
                                      </p:cBhvr>
                                      <p:tavLst>
                                        <p:tav tm="0">
                                          <p:val>
                                            <p:strVal val="#ppt_x"/>
                                          </p:val>
                                        </p:tav>
                                        <p:tav tm="100000">
                                          <p:val>
                                            <p:strVal val="#ppt_x"/>
                                          </p:val>
                                        </p:tav>
                                      </p:tavLst>
                                    </p:anim>
                                    <p:anim calcmode="lin" valueType="num">
                                      <p:cBhvr>
                                        <p:cTn id="8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par>
                    <p:cTn id="84" fill="hold">
                      <p:stCondLst>
                        <p:cond delay="indefinite"/>
                      </p:stCondLst>
                      <p:childTnLst>
                        <p:par>
                          <p:cTn id="85" fill="hold">
                            <p:stCondLst>
                              <p:cond delay="0"/>
                            </p:stCondLst>
                            <p:childTnLst>
                              <p:par>
                                <p:cTn id="86" presetID="42" presetClass="entr" presetSubtype="0" fill="hold" grpId="0" nodeType="clickEffect">
                                  <p:stCondLst>
                                    <p:cond delay="0"/>
                                  </p:stCondLst>
                                  <p:childTnLst>
                                    <p:set>
                                      <p:cBhvr>
                                        <p:cTn id="87" dur="1" fill="hold">
                                          <p:stCondLst>
                                            <p:cond delay="0"/>
                                          </p:stCondLst>
                                        </p:cTn>
                                        <p:tgtEl>
                                          <p:spTgt spid="49"/>
                                        </p:tgtEl>
                                        <p:attrNameLst>
                                          <p:attrName>style.visibility</p:attrName>
                                        </p:attrNameLst>
                                      </p:cBhvr>
                                      <p:to>
                                        <p:strVal val="visible"/>
                                      </p:to>
                                    </p:set>
                                    <p:animEffect transition="in" filter="fade">
                                      <p:cBhvr>
                                        <p:cTn id="88" dur="1000"/>
                                        <p:tgtEl>
                                          <p:spTgt spid="49"/>
                                        </p:tgtEl>
                                      </p:cBhvr>
                                    </p:animEffect>
                                    <p:anim calcmode="lin" valueType="num">
                                      <p:cBhvr>
                                        <p:cTn id="89" dur="1000" fill="hold"/>
                                        <p:tgtEl>
                                          <p:spTgt spid="49"/>
                                        </p:tgtEl>
                                        <p:attrNameLst>
                                          <p:attrName>ppt_x</p:attrName>
                                        </p:attrNameLst>
                                      </p:cBhvr>
                                      <p:tavLst>
                                        <p:tav tm="0">
                                          <p:val>
                                            <p:strVal val="#ppt_x"/>
                                          </p:val>
                                        </p:tav>
                                        <p:tav tm="100000">
                                          <p:val>
                                            <p:strVal val="#ppt_x"/>
                                          </p:val>
                                        </p:tav>
                                      </p:tavLst>
                                    </p:anim>
                                    <p:anim calcmode="lin" valueType="num">
                                      <p:cBhvr>
                                        <p:cTn id="90" dur="1000" fill="hold"/>
                                        <p:tgtEl>
                                          <p:spTgt spid="49"/>
                                        </p:tgtEl>
                                        <p:attrNameLst>
                                          <p:attrName>ppt_y</p:attrName>
                                        </p:attrNameLst>
                                      </p:cBhvr>
                                      <p:tavLst>
                                        <p:tav tm="0">
                                          <p:val>
                                            <p:strVal val="#ppt_y+.1"/>
                                          </p:val>
                                        </p:tav>
                                        <p:tav tm="100000">
                                          <p:val>
                                            <p:strVal val="#ppt_y"/>
                                          </p:val>
                                        </p:tav>
                                      </p:tavLst>
                                    </p:anim>
                                  </p:childTnLst>
                                </p:cTn>
                              </p:par>
                              <p:par>
                                <p:cTn id="91" presetID="42" presetClass="entr" presetSubtype="0" fill="hold" grpId="0" nodeType="withEffect">
                                  <p:stCondLst>
                                    <p:cond delay="0"/>
                                  </p:stCondLst>
                                  <p:childTnLst>
                                    <p:set>
                                      <p:cBhvr>
                                        <p:cTn id="92" dur="1" fill="hold">
                                          <p:stCondLst>
                                            <p:cond delay="0"/>
                                          </p:stCondLst>
                                        </p:cTn>
                                        <p:tgtEl>
                                          <p:spTgt spid="50"/>
                                        </p:tgtEl>
                                        <p:attrNameLst>
                                          <p:attrName>style.visibility</p:attrName>
                                        </p:attrNameLst>
                                      </p:cBhvr>
                                      <p:to>
                                        <p:strVal val="visible"/>
                                      </p:to>
                                    </p:set>
                                    <p:animEffect transition="in" filter="fade">
                                      <p:cBhvr>
                                        <p:cTn id="93" dur="1000"/>
                                        <p:tgtEl>
                                          <p:spTgt spid="50"/>
                                        </p:tgtEl>
                                      </p:cBhvr>
                                    </p:animEffect>
                                    <p:anim calcmode="lin" valueType="num">
                                      <p:cBhvr>
                                        <p:cTn id="94" dur="1000" fill="hold"/>
                                        <p:tgtEl>
                                          <p:spTgt spid="50"/>
                                        </p:tgtEl>
                                        <p:attrNameLst>
                                          <p:attrName>ppt_x</p:attrName>
                                        </p:attrNameLst>
                                      </p:cBhvr>
                                      <p:tavLst>
                                        <p:tav tm="0">
                                          <p:val>
                                            <p:strVal val="#ppt_x"/>
                                          </p:val>
                                        </p:tav>
                                        <p:tav tm="100000">
                                          <p:val>
                                            <p:strVal val="#ppt_x"/>
                                          </p:val>
                                        </p:tav>
                                      </p:tavLst>
                                    </p:anim>
                                    <p:anim calcmode="lin" valueType="num">
                                      <p:cBhvr>
                                        <p:cTn id="95"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5" grpId="0"/>
      <p:bldP spid="19" grpId="0"/>
      <p:bldP spid="20" grpId="0"/>
      <p:bldP spid="21" grpId="0"/>
      <p:bldP spid="23" grpId="0"/>
      <p:bldP spid="22" grpId="0" animBg="1"/>
      <p:bldP spid="25" grpId="0" animBg="1"/>
      <p:bldP spid="26" grpId="0"/>
      <p:bldP spid="47" grpId="0" animBg="1"/>
      <p:bldP spid="49" grpId="0" animBg="1"/>
      <p:bldP spid="50"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28650" y="365125"/>
            <a:ext cx="3938487" cy="1807305"/>
          </a:xfrm>
        </p:spPr>
        <p:txBody>
          <a:bodyPr>
            <a:normAutofit/>
          </a:bodyPr>
          <a:lstStyle/>
          <a:p>
            <a:r>
              <a:rPr lang="en-GB"/>
              <a:t>Marginal, average and total revenue</a:t>
            </a:r>
          </a:p>
        </p:txBody>
      </p:sp>
      <p:sp>
        <p:nvSpPr>
          <p:cNvPr id="3" name="Content Placeholder 2"/>
          <p:cNvSpPr>
            <a:spLocks noGrp="1"/>
          </p:cNvSpPr>
          <p:nvPr>
            <p:ph idx="1"/>
          </p:nvPr>
        </p:nvSpPr>
        <p:spPr>
          <a:xfrm>
            <a:off x="628650" y="2333297"/>
            <a:ext cx="3464715" cy="3843666"/>
          </a:xfrm>
        </p:spPr>
        <p:txBody>
          <a:bodyPr>
            <a:normAutofit/>
          </a:bodyPr>
          <a:lstStyle/>
          <a:p>
            <a:r>
              <a:rPr lang="en-GB" sz="1700"/>
              <a:t>Marginal revenue is the addition to revenue of selling an additional unit of output:</a:t>
            </a:r>
          </a:p>
          <a:p>
            <a:pPr lvl="1"/>
            <a:r>
              <a:rPr lang="en-GB" sz="1700" b="1"/>
              <a:t>Δ TR/</a:t>
            </a:r>
            <a:r>
              <a:rPr lang="el-GR" sz="1700" b="1"/>
              <a:t>Δ</a:t>
            </a:r>
            <a:r>
              <a:rPr lang="en-GB" sz="1700" b="1"/>
              <a:t>Q </a:t>
            </a:r>
          </a:p>
          <a:p>
            <a:pPr lvl="2"/>
            <a:r>
              <a:rPr lang="en-GB" sz="1700"/>
              <a:t>where Δ stands for change in</a:t>
            </a:r>
          </a:p>
          <a:p>
            <a:r>
              <a:rPr lang="en-GB" sz="1700"/>
              <a:t>Average revenue (AR) is total revenue divided by output:</a:t>
            </a:r>
          </a:p>
          <a:p>
            <a:pPr lvl="1"/>
            <a:r>
              <a:rPr lang="en-GB" sz="1700" b="1"/>
              <a:t>AR = TR/Q</a:t>
            </a:r>
          </a:p>
          <a:p>
            <a:r>
              <a:rPr lang="en-GB" sz="1700"/>
              <a:t>Total revenue (TR) is money received by a firm from the sale of goods or services:</a:t>
            </a:r>
          </a:p>
          <a:p>
            <a:pPr lvl="1"/>
            <a:r>
              <a:rPr lang="en-GB" sz="1700" b="1"/>
              <a:t>TR = Q x P</a:t>
            </a:r>
          </a:p>
        </p:txBody>
      </p:sp>
      <p:pic>
        <p:nvPicPr>
          <p:cNvPr id="5" name="Picture 4" descr="Graphs and plots layered on a blue digital screen">
            <a:extLst>
              <a:ext uri="{FF2B5EF4-FFF2-40B4-BE49-F238E27FC236}">
                <a16:creationId xmlns:a16="http://schemas.microsoft.com/office/drawing/2014/main" id="{D8A8E705-1EB9-5D9D-CA84-515314ABBBFD}"/>
              </a:ext>
            </a:extLst>
          </p:cNvPr>
          <p:cNvPicPr>
            <a:picLocks noChangeAspect="1"/>
          </p:cNvPicPr>
          <p:nvPr/>
        </p:nvPicPr>
        <p:blipFill rotWithShape="1">
          <a:blip r:embed="rId4"/>
          <a:srcRect l="22790" r="28305" b="4"/>
          <a:stretch/>
        </p:blipFill>
        <p:spPr>
          <a:xfrm>
            <a:off x="4671911" y="10"/>
            <a:ext cx="4472089"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pic>
        <p:nvPicPr>
          <p:cNvPr id="4" name="Picture 3">
            <a:extLst>
              <a:ext uri="{FF2B5EF4-FFF2-40B4-BE49-F238E27FC236}">
                <a16:creationId xmlns:a16="http://schemas.microsoft.com/office/drawing/2014/main" id="{3287EF3C-8E86-4267-C869-D28C84B30472}"/>
              </a:ext>
            </a:extLst>
          </p:cNvPr>
          <p:cNvPicPr>
            <a:picLocks noChangeAspect="1"/>
          </p:cNvPicPr>
          <p:nvPr/>
        </p:nvPicPr>
        <p:blipFill>
          <a:blip r:embed="rId5" cstate="print">
            <a:alphaModFix amt="5000"/>
            <a:extLst>
              <a:ext uri="{28A0092B-C50C-407E-A947-70E740481C1C}">
                <a14:useLocalDpi xmlns:a14="http://schemas.microsoft.com/office/drawing/2010/main" val="0"/>
              </a:ext>
            </a:extLst>
          </a:blip>
          <a:stretch>
            <a:fillRect/>
          </a:stretch>
        </p:blipFill>
        <p:spPr>
          <a:xfrm>
            <a:off x="827584" y="1507295"/>
            <a:ext cx="7695738" cy="3098355"/>
          </a:xfrm>
          <a:prstGeom prst="rect">
            <a:avLst/>
          </a:prstGeom>
        </p:spPr>
      </p:pic>
      <p:pic>
        <p:nvPicPr>
          <p:cNvPr id="6" name="Picture 5">
            <a:extLst>
              <a:ext uri="{FF2B5EF4-FFF2-40B4-BE49-F238E27FC236}">
                <a16:creationId xmlns:a16="http://schemas.microsoft.com/office/drawing/2014/main" id="{5B73A5E5-6AFF-4F30-79AE-5B6832E64F2D}"/>
              </a:ext>
            </a:extLst>
          </p:cNvPr>
          <p:cNvPicPr>
            <a:picLocks noChangeAspect="1"/>
          </p:cNvPicPr>
          <p:nvPr/>
        </p:nvPicPr>
        <p:blipFill>
          <a:blip r:embed="rId6" cstate="print">
            <a:alphaModFix amt="85000"/>
            <a:extLst>
              <a:ext uri="{28A0092B-C50C-407E-A947-70E740481C1C}">
                <a14:useLocalDpi xmlns:a14="http://schemas.microsoft.com/office/drawing/2010/main" val="0"/>
              </a:ext>
            </a:extLst>
          </a:blip>
          <a:stretch>
            <a:fillRect/>
          </a:stretch>
        </p:blipFill>
        <p:spPr>
          <a:xfrm>
            <a:off x="4283968" y="102543"/>
            <a:ext cx="933411" cy="375797"/>
          </a:xfrm>
          <a:prstGeom prst="rect">
            <a:avLst/>
          </a:prstGeom>
        </p:spPr>
      </p:pic>
      <p:sp>
        <p:nvSpPr>
          <p:cNvPr id="7" name="Footer Placeholder 2">
            <a:extLst>
              <a:ext uri="{FF2B5EF4-FFF2-40B4-BE49-F238E27FC236}">
                <a16:creationId xmlns:a16="http://schemas.microsoft.com/office/drawing/2014/main" id="{526827AB-CE33-DBE3-2A64-F72451E51E2B}"/>
              </a:ext>
            </a:extLst>
          </p:cNvPr>
          <p:cNvSpPr txBox="1">
            <a:spLocks/>
          </p:cNvSpPr>
          <p:nvPr/>
        </p:nvSpPr>
        <p:spPr>
          <a:xfrm>
            <a:off x="68584" y="6601013"/>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7">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2AEBD4B7-3433-A932-4291-4088A0E38FF7}"/>
              </a:ext>
            </a:extLst>
          </p:cNvPr>
          <p:cNvSpPr txBox="1"/>
          <p:nvPr/>
        </p:nvSpPr>
        <p:spPr>
          <a:xfrm>
            <a:off x="6126494" y="6648519"/>
            <a:ext cx="3048000" cy="230832"/>
          </a:xfrm>
          <a:prstGeom prst="rect">
            <a:avLst/>
          </a:prstGeom>
          <a:noFill/>
        </p:spPr>
        <p:txBody>
          <a:bodyPr wrap="square" rtlCol="0">
            <a:spAutoFit/>
          </a:bodyPr>
          <a:lstStyle/>
          <a:p>
            <a:pPr algn="ctr"/>
            <a:r>
              <a:rPr lang="en-US" sz="900" i="0" dirty="0">
                <a:solidFill>
                  <a:schemeClr val="tx2"/>
                </a:solidFill>
                <a:effectLst/>
                <a:latin typeface="gg sans"/>
              </a:rPr>
              <a:t>© 2025 Exams Papers Practice. All Rights Reserved</a:t>
            </a:r>
            <a:endParaRPr lang="en-PH" sz="900" dirty="0">
              <a:solidFill>
                <a:schemeClr val="tx2"/>
              </a:solidFill>
            </a:endParaRPr>
          </a:p>
        </p:txBody>
      </p:sp>
    </p:spTree>
    <p:custDataLst>
      <p:tags r:id="rId1"/>
    </p:custDataLst>
    <p:extLst>
      <p:ext uri="{BB962C8B-B14F-4D97-AF65-F5344CB8AC3E}">
        <p14:creationId xmlns:p14="http://schemas.microsoft.com/office/powerpoint/2010/main" val="31249130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2418" y="97977"/>
            <a:ext cx="7524003" cy="465585"/>
          </a:xfrm>
        </p:spPr>
        <p:txBody>
          <a:bodyPr anchor="ctr">
            <a:normAutofit/>
          </a:bodyPr>
          <a:lstStyle/>
          <a:p>
            <a:r>
              <a:rPr lang="en-GB" sz="2400" dirty="0"/>
              <a:t>Revenues in perfect competition</a:t>
            </a:r>
          </a:p>
        </p:txBody>
      </p:sp>
      <p:sp>
        <p:nvSpPr>
          <p:cNvPr id="14" name="TextBox 13"/>
          <p:cNvSpPr txBox="1"/>
          <p:nvPr/>
        </p:nvSpPr>
        <p:spPr>
          <a:xfrm>
            <a:off x="77246" y="1079107"/>
            <a:ext cx="2810492" cy="5755422"/>
          </a:xfrm>
          <a:prstGeom prst="rect">
            <a:avLst/>
          </a:prstGeom>
          <a:noFill/>
        </p:spPr>
        <p:txBody>
          <a:bodyPr wrap="square" rtlCol="0">
            <a:spAutoFit/>
          </a:bodyPr>
          <a:lstStyle/>
          <a:p>
            <a:r>
              <a:rPr lang="en-GB" sz="1600" dirty="0"/>
              <a:t>In perfect competition firms face a </a:t>
            </a:r>
            <a:r>
              <a:rPr lang="en-GB" sz="1600" b="1" dirty="0">
                <a:solidFill>
                  <a:srgbClr val="FFC000"/>
                </a:solidFill>
              </a:rPr>
              <a:t>perfectly elastic demand curve</a:t>
            </a:r>
            <a:r>
              <a:rPr lang="en-GB" sz="1600" dirty="0"/>
              <a:t>. Each firm can sell all of its output at the current market price, P. Therefore, it would not lower its price. If it were to raise price it would sell nothing as buyers would go to another seller. Thus, the </a:t>
            </a:r>
            <a:r>
              <a:rPr lang="en-GB" sz="1600" b="1" dirty="0">
                <a:solidFill>
                  <a:srgbClr val="FFC000"/>
                </a:solidFill>
              </a:rPr>
              <a:t>D curve is horizontal</a:t>
            </a:r>
            <a:r>
              <a:rPr lang="en-GB" sz="1600" dirty="0"/>
              <a:t>.</a:t>
            </a:r>
          </a:p>
          <a:p>
            <a:endParaRPr lang="en-GB" sz="1600" dirty="0"/>
          </a:p>
          <a:p>
            <a:r>
              <a:rPr lang="en-GB" sz="1600" dirty="0"/>
              <a:t>The D curve is also the </a:t>
            </a:r>
            <a:r>
              <a:rPr lang="en-GB" sz="1600" b="1" dirty="0">
                <a:solidFill>
                  <a:srgbClr val="FFC000"/>
                </a:solidFill>
              </a:rPr>
              <a:t>AR curve </a:t>
            </a:r>
            <a:r>
              <a:rPr lang="en-GB" sz="1600" dirty="0"/>
              <a:t>as total output divided by price is always the same.</a:t>
            </a:r>
          </a:p>
          <a:p>
            <a:endParaRPr lang="en-GB" sz="1600" dirty="0"/>
          </a:p>
          <a:p>
            <a:r>
              <a:rPr lang="en-GB" sz="1600" dirty="0"/>
              <a:t>The D curve is also the </a:t>
            </a:r>
            <a:r>
              <a:rPr lang="en-GB" sz="1600" b="1" dirty="0">
                <a:solidFill>
                  <a:srgbClr val="FFC000"/>
                </a:solidFill>
              </a:rPr>
              <a:t>MR curve</a:t>
            </a:r>
            <a:r>
              <a:rPr lang="en-GB" sz="1600" dirty="0"/>
              <a:t>. As prices do not change, an additional unit sold will bring in the same revenue every time.</a:t>
            </a:r>
          </a:p>
        </p:txBody>
      </p:sp>
      <p:grpSp>
        <p:nvGrpSpPr>
          <p:cNvPr id="3" name="Group 2"/>
          <p:cNvGrpSpPr/>
          <p:nvPr/>
        </p:nvGrpSpPr>
        <p:grpSpPr>
          <a:xfrm>
            <a:off x="2965195" y="837226"/>
            <a:ext cx="6046204" cy="5970689"/>
            <a:chOff x="3409653" y="837227"/>
            <a:chExt cx="5595951" cy="4976566"/>
          </a:xfrm>
        </p:grpSpPr>
        <p:grpSp>
          <p:nvGrpSpPr>
            <p:cNvPr id="5" name="Group 4"/>
            <p:cNvGrpSpPr/>
            <p:nvPr/>
          </p:nvGrpSpPr>
          <p:grpSpPr>
            <a:xfrm>
              <a:off x="3430598" y="837227"/>
              <a:ext cx="4398614" cy="2287136"/>
              <a:chOff x="687969" y="381000"/>
              <a:chExt cx="11455601" cy="6676644"/>
            </a:xfrm>
          </p:grpSpPr>
          <p:cxnSp>
            <p:nvCxnSpPr>
              <p:cNvPr id="6" name="Straight Arrow Connector 5"/>
              <p:cNvCxnSpPr/>
              <p:nvPr/>
            </p:nvCxnSpPr>
            <p:spPr>
              <a:xfrm flipV="1">
                <a:off x="2487134" y="381000"/>
                <a:ext cx="0" cy="5591176"/>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a:off x="2487134" y="5962650"/>
                <a:ext cx="5848350" cy="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V="1">
                <a:off x="2487134" y="4000500"/>
                <a:ext cx="5695950" cy="9524"/>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Text Box 2"/>
              <p:cNvSpPr txBox="1">
                <a:spLocks noChangeArrowheads="1"/>
              </p:cNvSpPr>
              <p:nvPr/>
            </p:nvSpPr>
            <p:spPr bwMode="auto">
              <a:xfrm>
                <a:off x="7525859" y="4019550"/>
                <a:ext cx="4617711" cy="999744"/>
              </a:xfrm>
              <a:prstGeom prst="rect">
                <a:avLst/>
              </a:prstGeom>
              <a:noFill/>
              <a:ln w="9525">
                <a:noFill/>
                <a:miter lim="800000"/>
                <a:headEnd/>
                <a:tailEnd/>
              </a:ln>
            </p:spPr>
            <p:txBody>
              <a:bodyPr rot="0" vert="horz" wrap="square" lIns="91440" tIns="45720" rIns="91440" bIns="45720" anchor="t" anchorCtr="0">
                <a:spAutoFit/>
              </a:bodyPr>
              <a:lstStyle/>
              <a:p>
                <a:pPr>
                  <a:lnSpc>
                    <a:spcPct val="115000"/>
                  </a:lnSpc>
                  <a:spcAft>
                    <a:spcPts val="1000"/>
                  </a:spcAft>
                </a:pPr>
                <a:r>
                  <a:rPr lang="en-GB" dirty="0">
                    <a:effectLst/>
                    <a:latin typeface="Calibri"/>
                    <a:ea typeface="Calibri"/>
                    <a:cs typeface="Times New Roman"/>
                  </a:rPr>
                  <a:t>D = AR = MR</a:t>
                </a:r>
              </a:p>
            </p:txBody>
          </p:sp>
          <p:sp>
            <p:nvSpPr>
              <p:cNvPr id="10" name="Text Box 2"/>
              <p:cNvSpPr txBox="1">
                <a:spLocks noChangeArrowheads="1"/>
              </p:cNvSpPr>
              <p:nvPr/>
            </p:nvSpPr>
            <p:spPr bwMode="auto">
              <a:xfrm>
                <a:off x="687969" y="504824"/>
                <a:ext cx="1799163" cy="999744"/>
              </a:xfrm>
              <a:prstGeom prst="rect">
                <a:avLst/>
              </a:prstGeom>
              <a:noFill/>
              <a:ln w="9525">
                <a:noFill/>
                <a:miter lim="800000"/>
                <a:headEnd/>
                <a:tailEnd/>
              </a:ln>
            </p:spPr>
            <p:txBody>
              <a:bodyPr rot="0" vert="horz" wrap="square" lIns="91440" tIns="45720" rIns="91440" bIns="45720" anchor="t" anchorCtr="0">
                <a:spAutoFit/>
              </a:bodyPr>
              <a:lstStyle/>
              <a:p>
                <a:pPr>
                  <a:lnSpc>
                    <a:spcPct val="115000"/>
                  </a:lnSpc>
                  <a:spcAft>
                    <a:spcPts val="1000"/>
                  </a:spcAft>
                </a:pPr>
                <a:r>
                  <a:rPr lang="en-GB" dirty="0">
                    <a:effectLst/>
                    <a:latin typeface="Calibri"/>
                    <a:ea typeface="Calibri"/>
                    <a:cs typeface="Times New Roman"/>
                  </a:rPr>
                  <a:t>Price</a:t>
                </a:r>
              </a:p>
            </p:txBody>
          </p:sp>
          <p:sp>
            <p:nvSpPr>
              <p:cNvPr id="11" name="Text Box 2"/>
              <p:cNvSpPr txBox="1">
                <a:spLocks noChangeArrowheads="1"/>
              </p:cNvSpPr>
              <p:nvPr/>
            </p:nvSpPr>
            <p:spPr bwMode="auto">
              <a:xfrm>
                <a:off x="7554431" y="6057900"/>
                <a:ext cx="2482364" cy="999744"/>
              </a:xfrm>
              <a:prstGeom prst="rect">
                <a:avLst/>
              </a:prstGeom>
              <a:noFill/>
              <a:ln w="9525">
                <a:noFill/>
                <a:miter lim="800000"/>
                <a:headEnd/>
                <a:tailEnd/>
              </a:ln>
            </p:spPr>
            <p:txBody>
              <a:bodyPr rot="0" vert="horz" wrap="square" lIns="91440" tIns="45720" rIns="91440" bIns="45720" anchor="t" anchorCtr="0">
                <a:spAutoFit/>
              </a:bodyPr>
              <a:lstStyle/>
              <a:p>
                <a:pPr>
                  <a:lnSpc>
                    <a:spcPct val="115000"/>
                  </a:lnSpc>
                  <a:spcAft>
                    <a:spcPts val="1000"/>
                  </a:spcAft>
                </a:pPr>
                <a:r>
                  <a:rPr lang="en-GB" dirty="0">
                    <a:effectLst/>
                    <a:latin typeface="Calibri"/>
                    <a:ea typeface="Calibri"/>
                    <a:cs typeface="Times New Roman"/>
                  </a:rPr>
                  <a:t>Output</a:t>
                </a:r>
              </a:p>
            </p:txBody>
          </p:sp>
          <p:sp>
            <p:nvSpPr>
              <p:cNvPr id="12" name="Text Box 2"/>
              <p:cNvSpPr txBox="1">
                <a:spLocks noChangeArrowheads="1"/>
              </p:cNvSpPr>
              <p:nvPr/>
            </p:nvSpPr>
            <p:spPr bwMode="auto">
              <a:xfrm>
                <a:off x="1932752" y="5962649"/>
                <a:ext cx="630585" cy="337820"/>
              </a:xfrm>
              <a:prstGeom prst="rect">
                <a:avLst/>
              </a:prstGeom>
              <a:noFill/>
              <a:ln w="9525">
                <a:noFill/>
                <a:miter lim="800000"/>
                <a:headEnd/>
                <a:tailEnd/>
              </a:ln>
            </p:spPr>
            <p:txBody>
              <a:bodyPr rot="0" vert="horz" wrap="square" lIns="91440" tIns="45720" rIns="91440" bIns="45720" anchor="t" anchorCtr="0">
                <a:noAutofit/>
              </a:bodyPr>
              <a:lstStyle/>
              <a:p>
                <a:pPr>
                  <a:lnSpc>
                    <a:spcPct val="115000"/>
                  </a:lnSpc>
                  <a:spcAft>
                    <a:spcPts val="1000"/>
                  </a:spcAft>
                </a:pPr>
                <a:r>
                  <a:rPr lang="en-GB" dirty="0">
                    <a:effectLst/>
                    <a:latin typeface="Calibri"/>
                    <a:ea typeface="Calibri"/>
                    <a:cs typeface="Times New Roman"/>
                  </a:rPr>
                  <a:t>0</a:t>
                </a:r>
              </a:p>
            </p:txBody>
          </p:sp>
          <p:sp>
            <p:nvSpPr>
              <p:cNvPr id="13" name="Text Box 2"/>
              <p:cNvSpPr txBox="1">
                <a:spLocks noChangeArrowheads="1"/>
              </p:cNvSpPr>
              <p:nvPr/>
            </p:nvSpPr>
            <p:spPr bwMode="auto">
              <a:xfrm>
                <a:off x="1751775" y="3652422"/>
                <a:ext cx="361949" cy="999744"/>
              </a:xfrm>
              <a:prstGeom prst="rect">
                <a:avLst/>
              </a:prstGeom>
              <a:noFill/>
              <a:ln w="9525">
                <a:noFill/>
                <a:miter lim="800000"/>
                <a:headEnd/>
                <a:tailEnd/>
              </a:ln>
            </p:spPr>
            <p:txBody>
              <a:bodyPr rot="0" vert="horz" wrap="square" lIns="91440" tIns="45720" rIns="91440" bIns="45720" anchor="t" anchorCtr="0">
                <a:spAutoFit/>
              </a:bodyPr>
              <a:lstStyle/>
              <a:p>
                <a:pPr>
                  <a:lnSpc>
                    <a:spcPct val="115000"/>
                  </a:lnSpc>
                  <a:spcAft>
                    <a:spcPts val="1000"/>
                  </a:spcAft>
                </a:pPr>
                <a:r>
                  <a:rPr lang="en-GB" dirty="0">
                    <a:effectLst/>
                    <a:latin typeface="Calibri"/>
                    <a:ea typeface="Calibri"/>
                    <a:cs typeface="Times New Roman"/>
                  </a:rPr>
                  <a:t>P</a:t>
                </a:r>
              </a:p>
            </p:txBody>
          </p:sp>
        </p:grpSp>
        <p:grpSp>
          <p:nvGrpSpPr>
            <p:cNvPr id="15" name="Group 14"/>
            <p:cNvGrpSpPr/>
            <p:nvPr/>
          </p:nvGrpSpPr>
          <p:grpSpPr>
            <a:xfrm>
              <a:off x="3409653" y="3195791"/>
              <a:ext cx="3610619" cy="2618002"/>
              <a:chOff x="633420" y="-584870"/>
              <a:chExt cx="9403375" cy="7642514"/>
            </a:xfrm>
          </p:grpSpPr>
          <p:cxnSp>
            <p:nvCxnSpPr>
              <p:cNvPr id="16" name="Straight Arrow Connector 15"/>
              <p:cNvCxnSpPr/>
              <p:nvPr/>
            </p:nvCxnSpPr>
            <p:spPr>
              <a:xfrm flipV="1">
                <a:off x="2487133" y="-536396"/>
                <a:ext cx="0" cy="6508576"/>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2487133" y="5962649"/>
                <a:ext cx="5848349" cy="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V="1">
                <a:off x="2487133" y="-536396"/>
                <a:ext cx="5695949" cy="6499048"/>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19" name="Text Box 2"/>
              <p:cNvSpPr txBox="1">
                <a:spLocks noChangeArrowheads="1"/>
              </p:cNvSpPr>
              <p:nvPr/>
            </p:nvSpPr>
            <p:spPr bwMode="auto">
              <a:xfrm>
                <a:off x="7893455" y="-584870"/>
                <a:ext cx="1349236" cy="999744"/>
              </a:xfrm>
              <a:prstGeom prst="rect">
                <a:avLst/>
              </a:prstGeom>
              <a:noFill/>
              <a:ln w="9525">
                <a:noFill/>
                <a:miter lim="800000"/>
                <a:headEnd/>
                <a:tailEnd/>
              </a:ln>
            </p:spPr>
            <p:txBody>
              <a:bodyPr rot="0" vert="horz" wrap="square" lIns="91440" tIns="45720" rIns="91440" bIns="45720" anchor="t" anchorCtr="0">
                <a:spAutoFit/>
              </a:bodyPr>
              <a:lstStyle/>
              <a:p>
                <a:pPr>
                  <a:lnSpc>
                    <a:spcPct val="115000"/>
                  </a:lnSpc>
                  <a:spcAft>
                    <a:spcPts val="1000"/>
                  </a:spcAft>
                </a:pPr>
                <a:r>
                  <a:rPr lang="en-GB" dirty="0">
                    <a:effectLst/>
                    <a:latin typeface="Calibri"/>
                    <a:ea typeface="Calibri"/>
                    <a:cs typeface="Times New Roman"/>
                  </a:rPr>
                  <a:t>TR</a:t>
                </a:r>
              </a:p>
            </p:txBody>
          </p:sp>
          <p:sp>
            <p:nvSpPr>
              <p:cNvPr id="20" name="Text Box 2"/>
              <p:cNvSpPr txBox="1">
                <a:spLocks noChangeArrowheads="1"/>
              </p:cNvSpPr>
              <p:nvPr/>
            </p:nvSpPr>
            <p:spPr bwMode="auto">
              <a:xfrm>
                <a:off x="633420" y="-536396"/>
                <a:ext cx="1907821" cy="999744"/>
              </a:xfrm>
              <a:prstGeom prst="rect">
                <a:avLst/>
              </a:prstGeom>
              <a:noFill/>
              <a:ln w="9525">
                <a:noFill/>
                <a:miter lim="800000"/>
                <a:headEnd/>
                <a:tailEnd/>
              </a:ln>
            </p:spPr>
            <p:txBody>
              <a:bodyPr rot="0" vert="horz" wrap="square" lIns="91440" tIns="45720" rIns="91440" bIns="45720" anchor="t" anchorCtr="0">
                <a:spAutoFit/>
              </a:bodyPr>
              <a:lstStyle/>
              <a:p>
                <a:pPr>
                  <a:lnSpc>
                    <a:spcPct val="115000"/>
                  </a:lnSpc>
                  <a:spcAft>
                    <a:spcPts val="1000"/>
                  </a:spcAft>
                </a:pPr>
                <a:r>
                  <a:rPr lang="en-GB" dirty="0">
                    <a:effectLst/>
                    <a:latin typeface="Calibri"/>
                    <a:ea typeface="Calibri"/>
                    <a:cs typeface="Times New Roman"/>
                  </a:rPr>
                  <a:t>Price</a:t>
                </a:r>
              </a:p>
            </p:txBody>
          </p:sp>
          <p:sp>
            <p:nvSpPr>
              <p:cNvPr id="21" name="Text Box 2"/>
              <p:cNvSpPr txBox="1">
                <a:spLocks noChangeArrowheads="1"/>
              </p:cNvSpPr>
              <p:nvPr/>
            </p:nvSpPr>
            <p:spPr bwMode="auto">
              <a:xfrm>
                <a:off x="7554429" y="6057900"/>
                <a:ext cx="2482366" cy="999744"/>
              </a:xfrm>
              <a:prstGeom prst="rect">
                <a:avLst/>
              </a:prstGeom>
              <a:noFill/>
              <a:ln w="9525">
                <a:noFill/>
                <a:miter lim="800000"/>
                <a:headEnd/>
                <a:tailEnd/>
              </a:ln>
            </p:spPr>
            <p:txBody>
              <a:bodyPr rot="0" vert="horz" wrap="square" lIns="91440" tIns="45720" rIns="91440" bIns="45720" anchor="t" anchorCtr="0">
                <a:spAutoFit/>
              </a:bodyPr>
              <a:lstStyle/>
              <a:p>
                <a:pPr>
                  <a:lnSpc>
                    <a:spcPct val="115000"/>
                  </a:lnSpc>
                  <a:spcAft>
                    <a:spcPts val="1000"/>
                  </a:spcAft>
                </a:pPr>
                <a:r>
                  <a:rPr lang="en-GB" dirty="0">
                    <a:effectLst/>
                    <a:latin typeface="Calibri"/>
                    <a:ea typeface="Calibri"/>
                    <a:cs typeface="Times New Roman"/>
                  </a:rPr>
                  <a:t>Output</a:t>
                </a:r>
              </a:p>
            </p:txBody>
          </p:sp>
          <p:sp>
            <p:nvSpPr>
              <p:cNvPr id="22" name="Text Box 2"/>
              <p:cNvSpPr txBox="1">
                <a:spLocks noChangeArrowheads="1"/>
              </p:cNvSpPr>
              <p:nvPr/>
            </p:nvSpPr>
            <p:spPr bwMode="auto">
              <a:xfrm>
                <a:off x="1932752" y="5962649"/>
                <a:ext cx="630585" cy="337820"/>
              </a:xfrm>
              <a:prstGeom prst="rect">
                <a:avLst/>
              </a:prstGeom>
              <a:noFill/>
              <a:ln w="9525">
                <a:noFill/>
                <a:miter lim="800000"/>
                <a:headEnd/>
                <a:tailEnd/>
              </a:ln>
            </p:spPr>
            <p:txBody>
              <a:bodyPr rot="0" vert="horz" wrap="square" lIns="91440" tIns="45720" rIns="91440" bIns="45720" anchor="t" anchorCtr="0">
                <a:noAutofit/>
              </a:bodyPr>
              <a:lstStyle/>
              <a:p>
                <a:pPr>
                  <a:lnSpc>
                    <a:spcPct val="115000"/>
                  </a:lnSpc>
                  <a:spcAft>
                    <a:spcPts val="1000"/>
                  </a:spcAft>
                </a:pPr>
                <a:r>
                  <a:rPr lang="en-GB" dirty="0">
                    <a:effectLst/>
                    <a:latin typeface="Calibri"/>
                    <a:ea typeface="Calibri"/>
                    <a:cs typeface="Times New Roman"/>
                  </a:rPr>
                  <a:t>0</a:t>
                </a:r>
              </a:p>
            </p:txBody>
          </p:sp>
        </p:grpSp>
        <p:sp>
          <p:nvSpPr>
            <p:cNvPr id="31" name="TextBox 30"/>
            <p:cNvSpPr txBox="1"/>
            <p:nvPr/>
          </p:nvSpPr>
          <p:spPr>
            <a:xfrm>
              <a:off x="7092281" y="1022325"/>
              <a:ext cx="1913323" cy="1000474"/>
            </a:xfrm>
            <a:prstGeom prst="rect">
              <a:avLst/>
            </a:prstGeom>
            <a:noFill/>
          </p:spPr>
          <p:txBody>
            <a:bodyPr wrap="square" rtlCol="0">
              <a:spAutoFit/>
            </a:bodyPr>
            <a:lstStyle/>
            <a:p>
              <a:r>
                <a:rPr lang="en-GB" sz="2400" dirty="0">
                  <a:solidFill>
                    <a:srgbClr val="00B050"/>
                  </a:solidFill>
                </a:rPr>
                <a:t>Revenue per unit: AR and MR</a:t>
              </a:r>
            </a:p>
          </p:txBody>
        </p:sp>
        <p:sp>
          <p:nvSpPr>
            <p:cNvPr id="32" name="TextBox 31"/>
            <p:cNvSpPr txBox="1"/>
            <p:nvPr/>
          </p:nvSpPr>
          <p:spPr>
            <a:xfrm>
              <a:off x="7020272" y="3933056"/>
              <a:ext cx="1913323" cy="1000474"/>
            </a:xfrm>
            <a:prstGeom prst="rect">
              <a:avLst/>
            </a:prstGeom>
            <a:noFill/>
          </p:spPr>
          <p:txBody>
            <a:bodyPr wrap="square" rtlCol="0">
              <a:spAutoFit/>
            </a:bodyPr>
            <a:lstStyle/>
            <a:p>
              <a:r>
                <a:rPr lang="en-GB" sz="2400" dirty="0">
                  <a:solidFill>
                    <a:srgbClr val="00B050"/>
                  </a:solidFill>
                </a:rPr>
                <a:t>Revenue in aggregate: TR</a:t>
              </a:r>
            </a:p>
          </p:txBody>
        </p:sp>
      </p:grpSp>
      <p:pic>
        <p:nvPicPr>
          <p:cNvPr id="4" name="Picture 3">
            <a:extLst>
              <a:ext uri="{FF2B5EF4-FFF2-40B4-BE49-F238E27FC236}">
                <a16:creationId xmlns:a16="http://schemas.microsoft.com/office/drawing/2014/main" id="{6959B1A9-9AD7-4573-667B-62708D47B56F}"/>
              </a:ext>
            </a:extLst>
          </p:cNvPr>
          <p:cNvPicPr>
            <a:picLocks noChangeAspect="1"/>
          </p:cNvPicPr>
          <p:nvPr/>
        </p:nvPicPr>
        <p:blipFill>
          <a:blip r:embed="rId4" cstate="print">
            <a:alphaModFix amt="5000"/>
            <a:extLst>
              <a:ext uri="{28A0092B-C50C-407E-A947-70E740481C1C}">
                <a14:useLocalDpi xmlns:a14="http://schemas.microsoft.com/office/drawing/2010/main" val="0"/>
              </a:ext>
            </a:extLst>
          </a:blip>
          <a:stretch>
            <a:fillRect/>
          </a:stretch>
        </p:blipFill>
        <p:spPr>
          <a:xfrm>
            <a:off x="827584" y="1507295"/>
            <a:ext cx="7695738" cy="3098355"/>
          </a:xfrm>
          <a:prstGeom prst="rect">
            <a:avLst/>
          </a:prstGeom>
        </p:spPr>
      </p:pic>
      <p:pic>
        <p:nvPicPr>
          <p:cNvPr id="23" name="Picture 22">
            <a:extLst>
              <a:ext uri="{FF2B5EF4-FFF2-40B4-BE49-F238E27FC236}">
                <a16:creationId xmlns:a16="http://schemas.microsoft.com/office/drawing/2014/main" id="{407C806F-1B2A-4BBB-47F7-52DDBD44589E}"/>
              </a:ext>
            </a:extLst>
          </p:cNvPr>
          <p:cNvPicPr>
            <a:picLocks noChangeAspect="1"/>
          </p:cNvPicPr>
          <p:nvPr/>
        </p:nvPicPr>
        <p:blipFill>
          <a:blip r:embed="rId5" cstate="print">
            <a:alphaModFix amt="85000"/>
            <a:extLst>
              <a:ext uri="{28A0092B-C50C-407E-A947-70E740481C1C}">
                <a14:useLocalDpi xmlns:a14="http://schemas.microsoft.com/office/drawing/2010/main" val="0"/>
              </a:ext>
            </a:extLst>
          </a:blip>
          <a:stretch>
            <a:fillRect/>
          </a:stretch>
        </p:blipFill>
        <p:spPr>
          <a:xfrm>
            <a:off x="4283968" y="102543"/>
            <a:ext cx="933411" cy="375797"/>
          </a:xfrm>
          <a:prstGeom prst="rect">
            <a:avLst/>
          </a:prstGeom>
        </p:spPr>
      </p:pic>
      <p:sp>
        <p:nvSpPr>
          <p:cNvPr id="24" name="Footer Placeholder 2">
            <a:extLst>
              <a:ext uri="{FF2B5EF4-FFF2-40B4-BE49-F238E27FC236}">
                <a16:creationId xmlns:a16="http://schemas.microsoft.com/office/drawing/2014/main" id="{2A7BE015-872E-CCD1-42C7-131C8CAFA20C}"/>
              </a:ext>
            </a:extLst>
          </p:cNvPr>
          <p:cNvSpPr txBox="1">
            <a:spLocks/>
          </p:cNvSpPr>
          <p:nvPr/>
        </p:nvSpPr>
        <p:spPr>
          <a:xfrm>
            <a:off x="68584" y="6601013"/>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6">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25" name="TextBox 24">
            <a:extLst>
              <a:ext uri="{FF2B5EF4-FFF2-40B4-BE49-F238E27FC236}">
                <a16:creationId xmlns:a16="http://schemas.microsoft.com/office/drawing/2014/main" id="{64E40354-B1B8-0B7E-5703-F12E9DDF66B4}"/>
              </a:ext>
            </a:extLst>
          </p:cNvPr>
          <p:cNvSpPr txBox="1"/>
          <p:nvPr/>
        </p:nvSpPr>
        <p:spPr>
          <a:xfrm>
            <a:off x="6126494" y="6648519"/>
            <a:ext cx="3048000" cy="230832"/>
          </a:xfrm>
          <a:prstGeom prst="rect">
            <a:avLst/>
          </a:prstGeom>
          <a:noFill/>
        </p:spPr>
        <p:txBody>
          <a:bodyPr wrap="square" rtlCol="0">
            <a:spAutoFit/>
          </a:bodyPr>
          <a:lstStyle/>
          <a:p>
            <a:pPr algn="ctr"/>
            <a:r>
              <a:rPr lang="en-US" sz="900" i="0" dirty="0">
                <a:solidFill>
                  <a:schemeClr val="tx2"/>
                </a:solidFill>
                <a:effectLst/>
                <a:latin typeface="gg sans"/>
              </a:rPr>
              <a:t>© 2025 Exams Papers Practice. All Rights Reserved</a:t>
            </a:r>
            <a:endParaRPr lang="en-PH" sz="900" dirty="0">
              <a:solidFill>
                <a:schemeClr val="tx2"/>
              </a:solidFill>
            </a:endParaRPr>
          </a:p>
        </p:txBody>
      </p:sp>
    </p:spTree>
    <p:custDataLst>
      <p:tags r:id="rId1"/>
    </p:custDataLst>
    <p:extLst>
      <p:ext uri="{BB962C8B-B14F-4D97-AF65-F5344CB8AC3E}">
        <p14:creationId xmlns:p14="http://schemas.microsoft.com/office/powerpoint/2010/main" val="28230071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5ACC6BB2-28F8-4405-829D-0562733BEE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4" name="Freeform: Shape 13">
            <a:extLst>
              <a:ext uri="{FF2B5EF4-FFF2-40B4-BE49-F238E27FC236}">
                <a16:creationId xmlns:a16="http://schemas.microsoft.com/office/drawing/2014/main" id="{5C2E53F0-AD54-4A55-99A0-EC896CE3C2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1899601"/>
          </a:xfrm>
          <a:custGeom>
            <a:avLst/>
            <a:gdLst>
              <a:gd name="connsiteX0" fmla="*/ 0 w 12188952"/>
              <a:gd name="connsiteY0" fmla="*/ 0 h 1899601"/>
              <a:gd name="connsiteX1" fmla="*/ 12188952 w 12188952"/>
              <a:gd name="connsiteY1" fmla="*/ 0 h 1899601"/>
              <a:gd name="connsiteX2" fmla="*/ 12188952 w 12188952"/>
              <a:gd name="connsiteY2" fmla="*/ 1635106 h 1899601"/>
              <a:gd name="connsiteX3" fmla="*/ 11356325 w 12188952"/>
              <a:gd name="connsiteY3" fmla="*/ 1707615 h 1899601"/>
              <a:gd name="connsiteX4" fmla="*/ 6096001 w 12188952"/>
              <a:gd name="connsiteY4" fmla="*/ 1899601 h 1899601"/>
              <a:gd name="connsiteX5" fmla="*/ 835678 w 12188952"/>
              <a:gd name="connsiteY5" fmla="*/ 1707615 h 1899601"/>
              <a:gd name="connsiteX6" fmla="*/ 0 w 12188952"/>
              <a:gd name="connsiteY6" fmla="*/ 1634841 h 1899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8952" h="1899601">
                <a:moveTo>
                  <a:pt x="0" y="0"/>
                </a:moveTo>
                <a:lnTo>
                  <a:pt x="12188952" y="0"/>
                </a:lnTo>
                <a:lnTo>
                  <a:pt x="12188952" y="1635106"/>
                </a:lnTo>
                <a:lnTo>
                  <a:pt x="11356325" y="1707615"/>
                </a:lnTo>
                <a:cubicBezTo>
                  <a:pt x="9739512" y="1831240"/>
                  <a:pt x="7961919" y="1899601"/>
                  <a:pt x="6096001" y="1899601"/>
                </a:cubicBezTo>
                <a:cubicBezTo>
                  <a:pt x="4230084" y="1899601"/>
                  <a:pt x="2452490" y="1831240"/>
                  <a:pt x="835678" y="1707615"/>
                </a:cubicBezTo>
                <a:lnTo>
                  <a:pt x="0" y="1634841"/>
                </a:lnTo>
                <a:close/>
              </a:path>
            </a:pathLst>
          </a:custGeom>
          <a:ln w="9525">
            <a:solidFill>
              <a:srgbClr val="EFEFEF"/>
            </a:solidFill>
          </a:ln>
          <a:effectLst>
            <a:outerShdw blurRad="889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6" name="Freeform: Shape 15">
            <a:extLst>
              <a:ext uri="{FF2B5EF4-FFF2-40B4-BE49-F238E27FC236}">
                <a16:creationId xmlns:a16="http://schemas.microsoft.com/office/drawing/2014/main" id="{D15F19F8-85EE-477A-ACBA-4B6D069780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1890722"/>
          </a:xfrm>
          <a:custGeom>
            <a:avLst/>
            <a:gdLst>
              <a:gd name="connsiteX0" fmla="*/ 0 w 12192000"/>
              <a:gd name="connsiteY0" fmla="*/ 0 h 1890722"/>
              <a:gd name="connsiteX1" fmla="*/ 12192000 w 12192000"/>
              <a:gd name="connsiteY1" fmla="*/ 0 h 1890722"/>
              <a:gd name="connsiteX2" fmla="*/ 12192000 w 12192000"/>
              <a:gd name="connsiteY2" fmla="*/ 1626227 h 1890722"/>
              <a:gd name="connsiteX3" fmla="*/ 11359165 w 12192000"/>
              <a:gd name="connsiteY3" fmla="*/ 1698736 h 1890722"/>
              <a:gd name="connsiteX4" fmla="*/ 6097526 w 12192000"/>
              <a:gd name="connsiteY4" fmla="*/ 1890722 h 1890722"/>
              <a:gd name="connsiteX5" fmla="*/ 835887 w 12192000"/>
              <a:gd name="connsiteY5" fmla="*/ 1698736 h 1890722"/>
              <a:gd name="connsiteX6" fmla="*/ 0 w 12192000"/>
              <a:gd name="connsiteY6" fmla="*/ 1625962 h 1890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1890722">
                <a:moveTo>
                  <a:pt x="0" y="0"/>
                </a:moveTo>
                <a:lnTo>
                  <a:pt x="12192000" y="0"/>
                </a:lnTo>
                <a:lnTo>
                  <a:pt x="12192000" y="1626227"/>
                </a:lnTo>
                <a:lnTo>
                  <a:pt x="11359165" y="1698736"/>
                </a:lnTo>
                <a:cubicBezTo>
                  <a:pt x="9741947" y="1822361"/>
                  <a:pt x="7963910" y="1890722"/>
                  <a:pt x="6097526" y="1890722"/>
                </a:cubicBezTo>
                <a:cubicBezTo>
                  <a:pt x="4231142" y="1890722"/>
                  <a:pt x="2453104" y="1822361"/>
                  <a:pt x="835887" y="1698736"/>
                </a:cubicBezTo>
                <a:lnTo>
                  <a:pt x="0" y="1625962"/>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628650" y="253397"/>
            <a:ext cx="7886700" cy="1273233"/>
          </a:xfrm>
        </p:spPr>
        <p:txBody>
          <a:bodyPr>
            <a:normAutofit/>
          </a:bodyPr>
          <a:lstStyle/>
          <a:p>
            <a:r>
              <a:rPr lang="en-GB" sz="3500"/>
              <a:t>TR, AR and MR under perfect competition</a:t>
            </a:r>
          </a:p>
        </p:txBody>
      </p:sp>
      <p:sp>
        <p:nvSpPr>
          <p:cNvPr id="18" name="Rectangle 17">
            <a:extLst>
              <a:ext uri="{FF2B5EF4-FFF2-40B4-BE49-F238E27FC236}">
                <a16:creationId xmlns:a16="http://schemas.microsoft.com/office/drawing/2014/main" id="{92C3387C-D24F-4737-8A37-1DC5CFF09C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7970"/>
            <a:ext cx="96012"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aphicFrame>
        <p:nvGraphicFramePr>
          <p:cNvPr id="6" name="Table 5"/>
          <p:cNvGraphicFramePr>
            <a:graphicFrameLocks noGrp="1"/>
          </p:cNvGraphicFramePr>
          <p:nvPr>
            <p:extLst>
              <p:ext uri="{D42A27DB-BD31-4B8C-83A1-F6EECF244321}">
                <p14:modId xmlns:p14="http://schemas.microsoft.com/office/powerpoint/2010/main" val="2169167102"/>
              </p:ext>
            </p:extLst>
          </p:nvPr>
        </p:nvGraphicFramePr>
        <p:xfrm>
          <a:off x="1021044" y="2752276"/>
          <a:ext cx="7128792" cy="3444952"/>
        </p:xfrm>
        <a:graphic>
          <a:graphicData uri="http://schemas.openxmlformats.org/drawingml/2006/table">
            <a:tbl>
              <a:tblPr firstRow="1" bandRow="1">
                <a:tableStyleId>{5C22544A-7EE6-4342-B048-85BDC9FD1C3A}</a:tableStyleId>
              </a:tblPr>
              <a:tblGrid>
                <a:gridCol w="1782198">
                  <a:extLst>
                    <a:ext uri="{9D8B030D-6E8A-4147-A177-3AD203B41FA5}">
                      <a16:colId xmlns:a16="http://schemas.microsoft.com/office/drawing/2014/main" val="20000"/>
                    </a:ext>
                  </a:extLst>
                </a:gridCol>
                <a:gridCol w="1782198">
                  <a:extLst>
                    <a:ext uri="{9D8B030D-6E8A-4147-A177-3AD203B41FA5}">
                      <a16:colId xmlns:a16="http://schemas.microsoft.com/office/drawing/2014/main" val="20001"/>
                    </a:ext>
                  </a:extLst>
                </a:gridCol>
                <a:gridCol w="1782198">
                  <a:extLst>
                    <a:ext uri="{9D8B030D-6E8A-4147-A177-3AD203B41FA5}">
                      <a16:colId xmlns:a16="http://schemas.microsoft.com/office/drawing/2014/main" val="20002"/>
                    </a:ext>
                  </a:extLst>
                </a:gridCol>
                <a:gridCol w="1782198">
                  <a:extLst>
                    <a:ext uri="{9D8B030D-6E8A-4147-A177-3AD203B41FA5}">
                      <a16:colId xmlns:a16="http://schemas.microsoft.com/office/drawing/2014/main" val="20003"/>
                    </a:ext>
                  </a:extLst>
                </a:gridCol>
              </a:tblGrid>
              <a:tr h="630444">
                <a:tc>
                  <a:txBody>
                    <a:bodyPr/>
                    <a:lstStyle/>
                    <a:p>
                      <a:pPr algn="ctr"/>
                      <a:r>
                        <a:rPr lang="en-GB" sz="1600" dirty="0"/>
                        <a:t>Quantity</a:t>
                      </a:r>
                    </a:p>
                  </a:txBody>
                  <a:tcPr/>
                </a:tc>
                <a:tc>
                  <a:txBody>
                    <a:bodyPr/>
                    <a:lstStyle/>
                    <a:p>
                      <a:pPr algn="ctr"/>
                      <a:r>
                        <a:rPr lang="en-GB" sz="1600" dirty="0"/>
                        <a:t>Average Revenue (P) </a:t>
                      </a:r>
                      <a:endParaRPr lang="en-GB" sz="1600"/>
                    </a:p>
                  </a:txBody>
                  <a:tcPr/>
                </a:tc>
                <a:tc>
                  <a:txBody>
                    <a:bodyPr/>
                    <a:lstStyle/>
                    <a:p>
                      <a:pPr algn="ctr"/>
                      <a:r>
                        <a:rPr lang="en-GB" sz="1600" dirty="0"/>
                        <a:t>Total Revenue</a:t>
                      </a:r>
                    </a:p>
                  </a:txBody>
                  <a:tcPr/>
                </a:tc>
                <a:tc>
                  <a:txBody>
                    <a:bodyPr/>
                    <a:lstStyle/>
                    <a:p>
                      <a:pPr algn="ctr"/>
                      <a:r>
                        <a:rPr lang="en-GB" sz="1600" dirty="0"/>
                        <a:t>Marginal</a:t>
                      </a:r>
                      <a:r>
                        <a:rPr lang="en-GB" sz="1600" baseline="0" dirty="0"/>
                        <a:t> Revenue</a:t>
                      </a:r>
                      <a:endParaRPr lang="en-GB" sz="1600" dirty="0"/>
                    </a:p>
                  </a:txBody>
                  <a:tcPr/>
                </a:tc>
                <a:extLst>
                  <a:ext uri="{0D108BD9-81ED-4DB2-BD59-A6C34878D82A}">
                    <a16:rowId xmlns:a16="http://schemas.microsoft.com/office/drawing/2014/main" val="10000"/>
                  </a:ext>
                </a:extLst>
              </a:tr>
              <a:tr h="403706">
                <a:tc>
                  <a:txBody>
                    <a:bodyPr/>
                    <a:lstStyle/>
                    <a:p>
                      <a:pPr algn="ctr"/>
                      <a:r>
                        <a:rPr lang="en-GB" dirty="0"/>
                        <a:t>1</a:t>
                      </a:r>
                    </a:p>
                  </a:txBody>
                  <a:tcPr/>
                </a:tc>
                <a:tc>
                  <a:txBody>
                    <a:bodyPr/>
                    <a:lstStyle/>
                    <a:p>
                      <a:pPr algn="ctr"/>
                      <a:r>
                        <a:rPr lang="en-GB" dirty="0"/>
                        <a:t>5</a:t>
                      </a:r>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10001"/>
                  </a:ext>
                </a:extLst>
              </a:tr>
              <a:tr h="403706">
                <a:tc>
                  <a:txBody>
                    <a:bodyPr/>
                    <a:lstStyle/>
                    <a:p>
                      <a:pPr algn="ctr"/>
                      <a:r>
                        <a:rPr lang="en-GB" dirty="0"/>
                        <a:t>2</a:t>
                      </a:r>
                    </a:p>
                  </a:txBody>
                  <a:tcPr/>
                </a:tc>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10002"/>
                  </a:ext>
                </a:extLst>
              </a:tr>
              <a:tr h="403706">
                <a:tc>
                  <a:txBody>
                    <a:bodyPr/>
                    <a:lstStyle/>
                    <a:p>
                      <a:pPr algn="ctr"/>
                      <a:r>
                        <a:rPr lang="en-GB" dirty="0"/>
                        <a:t>3</a:t>
                      </a:r>
                    </a:p>
                  </a:txBody>
                  <a:tcPr/>
                </a:tc>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10003"/>
                  </a:ext>
                </a:extLst>
              </a:tr>
              <a:tr h="403706">
                <a:tc>
                  <a:txBody>
                    <a:bodyPr/>
                    <a:lstStyle/>
                    <a:p>
                      <a:pPr algn="ctr"/>
                      <a:r>
                        <a:rPr lang="en-GB" dirty="0"/>
                        <a:t>4</a:t>
                      </a:r>
                    </a:p>
                  </a:txBody>
                  <a:tcPr/>
                </a:tc>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10004"/>
                  </a:ext>
                </a:extLst>
              </a:tr>
              <a:tr h="403706">
                <a:tc>
                  <a:txBody>
                    <a:bodyPr/>
                    <a:lstStyle/>
                    <a:p>
                      <a:pPr algn="ctr"/>
                      <a:r>
                        <a:rPr lang="en-GB" dirty="0"/>
                        <a:t>5</a:t>
                      </a:r>
                    </a:p>
                  </a:txBody>
                  <a:tcPr/>
                </a:tc>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10005"/>
                  </a:ext>
                </a:extLst>
              </a:tr>
              <a:tr h="403706">
                <a:tc>
                  <a:txBody>
                    <a:bodyPr/>
                    <a:lstStyle/>
                    <a:p>
                      <a:pPr algn="ctr"/>
                      <a:r>
                        <a:rPr lang="en-GB" dirty="0"/>
                        <a:t>6</a:t>
                      </a:r>
                    </a:p>
                  </a:txBody>
                  <a:tcPr/>
                </a:tc>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10006"/>
                  </a:ext>
                </a:extLst>
              </a:tr>
              <a:tr h="392272">
                <a:tc>
                  <a:txBody>
                    <a:bodyPr/>
                    <a:lstStyle/>
                    <a:p>
                      <a:pPr algn="ctr"/>
                      <a:r>
                        <a:rPr lang="en-GB" dirty="0"/>
                        <a:t>7</a:t>
                      </a:r>
                    </a:p>
                  </a:txBody>
                  <a:tcPr/>
                </a:tc>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10007"/>
                  </a:ext>
                </a:extLst>
              </a:tr>
            </a:tbl>
          </a:graphicData>
        </a:graphic>
      </p:graphicFrame>
      <p:sp>
        <p:nvSpPr>
          <p:cNvPr id="7" name="TextBox 6"/>
          <p:cNvSpPr txBox="1"/>
          <p:nvPr/>
        </p:nvSpPr>
        <p:spPr>
          <a:xfrm>
            <a:off x="631499" y="1531197"/>
            <a:ext cx="3889181" cy="684483"/>
          </a:xfrm>
          <a:prstGeom prst="rect">
            <a:avLst/>
          </a:prstGeom>
          <a:noFill/>
        </p:spPr>
        <p:txBody>
          <a:bodyPr wrap="square" rtlCol="0">
            <a:spAutoFit/>
          </a:bodyPr>
          <a:lstStyle/>
          <a:p>
            <a:pPr defTabSz="786384">
              <a:spcAft>
                <a:spcPts val="600"/>
              </a:spcAft>
            </a:pPr>
            <a:r>
              <a:rPr lang="en-GB" sz="1548" kern="1200">
                <a:solidFill>
                  <a:schemeClr val="tx1"/>
                </a:solidFill>
                <a:latin typeface="+mn-lt"/>
                <a:ea typeface="+mn-ea"/>
                <a:cs typeface="+mn-cs"/>
              </a:rPr>
              <a:t>In perfect competition D=AR=MR.</a:t>
            </a:r>
          </a:p>
          <a:p>
            <a:pPr>
              <a:spcAft>
                <a:spcPts val="600"/>
              </a:spcAft>
            </a:pPr>
            <a:endParaRPr lang="en-GB"/>
          </a:p>
        </p:txBody>
      </p:sp>
      <p:sp>
        <p:nvSpPr>
          <p:cNvPr id="3" name="TextBox 2"/>
          <p:cNvSpPr txBox="1"/>
          <p:nvPr/>
        </p:nvSpPr>
        <p:spPr>
          <a:xfrm>
            <a:off x="627014" y="1967406"/>
            <a:ext cx="6069548" cy="684483"/>
          </a:xfrm>
          <a:prstGeom prst="rect">
            <a:avLst/>
          </a:prstGeom>
          <a:noFill/>
        </p:spPr>
        <p:txBody>
          <a:bodyPr wrap="square" rtlCol="0">
            <a:spAutoFit/>
          </a:bodyPr>
          <a:lstStyle/>
          <a:p>
            <a:pPr defTabSz="786384">
              <a:spcAft>
                <a:spcPts val="600"/>
              </a:spcAft>
            </a:pPr>
            <a:r>
              <a:rPr lang="en-GB" sz="1548" kern="1200">
                <a:solidFill>
                  <a:schemeClr val="tx1"/>
                </a:solidFill>
                <a:latin typeface="+mn-lt"/>
                <a:ea typeface="+mn-ea"/>
                <a:cs typeface="+mn-cs"/>
              </a:rPr>
              <a:t>If the price of one unit is £5, calculate AR, TR and MR.</a:t>
            </a:r>
          </a:p>
          <a:p>
            <a:pPr>
              <a:spcAft>
                <a:spcPts val="600"/>
              </a:spcAft>
            </a:pPr>
            <a:endParaRPr lang="en-GB"/>
          </a:p>
        </p:txBody>
      </p:sp>
      <p:pic>
        <p:nvPicPr>
          <p:cNvPr id="4" name="Picture 3">
            <a:extLst>
              <a:ext uri="{FF2B5EF4-FFF2-40B4-BE49-F238E27FC236}">
                <a16:creationId xmlns:a16="http://schemas.microsoft.com/office/drawing/2014/main" id="{A48C006F-F9CD-5326-1C73-633B154139ED}"/>
              </a:ext>
            </a:extLst>
          </p:cNvPr>
          <p:cNvPicPr>
            <a:picLocks noChangeAspect="1"/>
          </p:cNvPicPr>
          <p:nvPr/>
        </p:nvPicPr>
        <p:blipFill>
          <a:blip r:embed="rId2" cstate="print">
            <a:alphaModFix amt="5000"/>
            <a:extLst>
              <a:ext uri="{28A0092B-C50C-407E-A947-70E740481C1C}">
                <a14:useLocalDpi xmlns:a14="http://schemas.microsoft.com/office/drawing/2010/main" val="0"/>
              </a:ext>
            </a:extLst>
          </a:blip>
          <a:stretch>
            <a:fillRect/>
          </a:stretch>
        </p:blipFill>
        <p:spPr>
          <a:xfrm>
            <a:off x="827584" y="1507295"/>
            <a:ext cx="7695738" cy="3098355"/>
          </a:xfrm>
          <a:prstGeom prst="rect">
            <a:avLst/>
          </a:prstGeom>
        </p:spPr>
      </p:pic>
      <p:pic>
        <p:nvPicPr>
          <p:cNvPr id="5" name="Picture 4">
            <a:extLst>
              <a:ext uri="{FF2B5EF4-FFF2-40B4-BE49-F238E27FC236}">
                <a16:creationId xmlns:a16="http://schemas.microsoft.com/office/drawing/2014/main" id="{5F03EF4E-B7D9-DE26-C952-13BD9D158D1C}"/>
              </a:ext>
            </a:extLst>
          </p:cNvPr>
          <p:cNvPicPr>
            <a:picLocks noChangeAspect="1"/>
          </p:cNvPicPr>
          <p:nvPr/>
        </p:nvPicPr>
        <p:blipFill>
          <a:blip r:embed="rId3" cstate="print">
            <a:alphaModFix amt="85000"/>
            <a:extLst>
              <a:ext uri="{28A0092B-C50C-407E-A947-70E740481C1C}">
                <a14:useLocalDpi xmlns:a14="http://schemas.microsoft.com/office/drawing/2010/main" val="0"/>
              </a:ext>
            </a:extLst>
          </a:blip>
          <a:stretch>
            <a:fillRect/>
          </a:stretch>
        </p:blipFill>
        <p:spPr>
          <a:xfrm>
            <a:off x="4283968" y="102543"/>
            <a:ext cx="933411" cy="375797"/>
          </a:xfrm>
          <a:prstGeom prst="rect">
            <a:avLst/>
          </a:prstGeom>
        </p:spPr>
      </p:pic>
      <p:sp>
        <p:nvSpPr>
          <p:cNvPr id="8" name="Footer Placeholder 2">
            <a:extLst>
              <a:ext uri="{FF2B5EF4-FFF2-40B4-BE49-F238E27FC236}">
                <a16:creationId xmlns:a16="http://schemas.microsoft.com/office/drawing/2014/main" id="{362A00FD-55B0-A305-08A9-79B3C22CF597}"/>
              </a:ext>
            </a:extLst>
          </p:cNvPr>
          <p:cNvSpPr txBox="1">
            <a:spLocks/>
          </p:cNvSpPr>
          <p:nvPr/>
        </p:nvSpPr>
        <p:spPr>
          <a:xfrm>
            <a:off x="68584" y="6601013"/>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D0C89526-AD2E-3BEA-2EFB-234675AAAC7B}"/>
              </a:ext>
            </a:extLst>
          </p:cNvPr>
          <p:cNvSpPr txBox="1"/>
          <p:nvPr/>
        </p:nvSpPr>
        <p:spPr>
          <a:xfrm>
            <a:off x="6126494" y="6648519"/>
            <a:ext cx="3048000" cy="230832"/>
          </a:xfrm>
          <a:prstGeom prst="rect">
            <a:avLst/>
          </a:prstGeom>
          <a:noFill/>
        </p:spPr>
        <p:txBody>
          <a:bodyPr wrap="square" rtlCol="0">
            <a:spAutoFit/>
          </a:bodyPr>
          <a:lstStyle/>
          <a:p>
            <a:pPr algn="ctr"/>
            <a:r>
              <a:rPr lang="en-US" sz="900" i="0" dirty="0">
                <a:solidFill>
                  <a:schemeClr val="tx2"/>
                </a:solidFill>
                <a:effectLst/>
                <a:latin typeface="gg sans"/>
              </a:rPr>
              <a:t>© 2025 Exams Papers Practice. All Rights Reserved</a:t>
            </a:r>
            <a:endParaRPr lang="en-PH" sz="900" dirty="0">
              <a:solidFill>
                <a:schemeClr val="tx2"/>
              </a:solidFill>
            </a:endParaRPr>
          </a:p>
        </p:txBody>
      </p:sp>
    </p:spTree>
    <p:extLst>
      <p:ext uri="{BB962C8B-B14F-4D97-AF65-F5344CB8AC3E}">
        <p14:creationId xmlns:p14="http://schemas.microsoft.com/office/powerpoint/2010/main" val="32481374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9997" y="447188"/>
            <a:ext cx="8082483" cy="970450"/>
          </a:xfrm>
        </p:spPr>
        <p:txBody>
          <a:bodyPr>
            <a:noAutofit/>
          </a:bodyPr>
          <a:lstStyle/>
          <a:p>
            <a:r>
              <a:rPr lang="en-GB" sz="2800" dirty="0"/>
              <a:t>TR, AR and MR under </a:t>
            </a:r>
            <a:r>
              <a:rPr lang="en-GB" sz="3600" dirty="0"/>
              <a:t>perfect</a:t>
            </a:r>
            <a:r>
              <a:rPr lang="en-GB" sz="2800" dirty="0"/>
              <a:t> competition</a:t>
            </a:r>
          </a:p>
        </p:txBody>
      </p:sp>
      <p:graphicFrame>
        <p:nvGraphicFramePr>
          <p:cNvPr id="6" name="Table 5"/>
          <p:cNvGraphicFramePr>
            <a:graphicFrameLocks noGrp="1"/>
          </p:cNvGraphicFramePr>
          <p:nvPr>
            <p:extLst>
              <p:ext uri="{D42A27DB-BD31-4B8C-83A1-F6EECF244321}">
                <p14:modId xmlns:p14="http://schemas.microsoft.com/office/powerpoint/2010/main" val="773600804"/>
              </p:ext>
            </p:extLst>
          </p:nvPr>
        </p:nvGraphicFramePr>
        <p:xfrm>
          <a:off x="2267744" y="2492896"/>
          <a:ext cx="6408712" cy="4104453"/>
        </p:xfrm>
        <a:graphic>
          <a:graphicData uri="http://schemas.openxmlformats.org/drawingml/2006/table">
            <a:tbl>
              <a:tblPr firstRow="1" bandRow="1">
                <a:tableStyleId>{5C22544A-7EE6-4342-B048-85BDC9FD1C3A}</a:tableStyleId>
              </a:tblPr>
              <a:tblGrid>
                <a:gridCol w="1602178">
                  <a:extLst>
                    <a:ext uri="{9D8B030D-6E8A-4147-A177-3AD203B41FA5}">
                      <a16:colId xmlns:a16="http://schemas.microsoft.com/office/drawing/2014/main" val="20000"/>
                    </a:ext>
                  </a:extLst>
                </a:gridCol>
                <a:gridCol w="1602178">
                  <a:extLst>
                    <a:ext uri="{9D8B030D-6E8A-4147-A177-3AD203B41FA5}">
                      <a16:colId xmlns:a16="http://schemas.microsoft.com/office/drawing/2014/main" val="20001"/>
                    </a:ext>
                  </a:extLst>
                </a:gridCol>
                <a:gridCol w="1602178">
                  <a:extLst>
                    <a:ext uri="{9D8B030D-6E8A-4147-A177-3AD203B41FA5}">
                      <a16:colId xmlns:a16="http://schemas.microsoft.com/office/drawing/2014/main" val="20002"/>
                    </a:ext>
                  </a:extLst>
                </a:gridCol>
                <a:gridCol w="1602178">
                  <a:extLst>
                    <a:ext uri="{9D8B030D-6E8A-4147-A177-3AD203B41FA5}">
                      <a16:colId xmlns:a16="http://schemas.microsoft.com/office/drawing/2014/main" val="20003"/>
                    </a:ext>
                  </a:extLst>
                </a:gridCol>
              </a:tblGrid>
              <a:tr h="987997">
                <a:tc>
                  <a:txBody>
                    <a:bodyPr/>
                    <a:lstStyle/>
                    <a:p>
                      <a:pPr algn="ctr"/>
                      <a:r>
                        <a:rPr lang="en-GB" sz="1600" dirty="0"/>
                        <a:t>Quantity</a:t>
                      </a:r>
                    </a:p>
                  </a:txBody>
                  <a:tcPr/>
                </a:tc>
                <a:tc>
                  <a:txBody>
                    <a:bodyPr/>
                    <a:lstStyle/>
                    <a:p>
                      <a:pPr algn="ctr"/>
                      <a:r>
                        <a:rPr lang="en-GB" sz="1600" dirty="0"/>
                        <a:t>Average Revenue (P) </a:t>
                      </a:r>
                    </a:p>
                  </a:txBody>
                  <a:tcPr/>
                </a:tc>
                <a:tc>
                  <a:txBody>
                    <a:bodyPr/>
                    <a:lstStyle/>
                    <a:p>
                      <a:pPr algn="ctr"/>
                      <a:r>
                        <a:rPr lang="en-GB" sz="1600" dirty="0"/>
                        <a:t>Total Revenue</a:t>
                      </a:r>
                    </a:p>
                  </a:txBody>
                  <a:tcPr/>
                </a:tc>
                <a:tc>
                  <a:txBody>
                    <a:bodyPr/>
                    <a:lstStyle/>
                    <a:p>
                      <a:pPr algn="ctr"/>
                      <a:r>
                        <a:rPr lang="en-GB" sz="1600" dirty="0"/>
                        <a:t>Marginal</a:t>
                      </a:r>
                      <a:r>
                        <a:rPr lang="en-GB" sz="1600" baseline="0" dirty="0"/>
                        <a:t> Revenue</a:t>
                      </a:r>
                      <a:endParaRPr lang="en-GB" sz="1600" dirty="0"/>
                    </a:p>
                  </a:txBody>
                  <a:tcPr/>
                </a:tc>
                <a:extLst>
                  <a:ext uri="{0D108BD9-81ED-4DB2-BD59-A6C34878D82A}">
                    <a16:rowId xmlns:a16="http://schemas.microsoft.com/office/drawing/2014/main" val="10000"/>
                  </a:ext>
                </a:extLst>
              </a:tr>
              <a:tr h="445208">
                <a:tc>
                  <a:txBody>
                    <a:bodyPr/>
                    <a:lstStyle/>
                    <a:p>
                      <a:pPr algn="ctr"/>
                      <a:r>
                        <a:rPr lang="en-GB" dirty="0"/>
                        <a:t>0</a:t>
                      </a:r>
                    </a:p>
                  </a:txBody>
                  <a:tcPr/>
                </a:tc>
                <a:tc>
                  <a:txBody>
                    <a:bodyPr/>
                    <a:lstStyle/>
                    <a:p>
                      <a:pPr algn="ctr"/>
                      <a:r>
                        <a:rPr lang="en-GB" dirty="0"/>
                        <a:t>5</a:t>
                      </a:r>
                    </a:p>
                  </a:txBody>
                  <a:tcPr/>
                </a:tc>
                <a:tc>
                  <a:txBody>
                    <a:bodyPr/>
                    <a:lstStyle/>
                    <a:p>
                      <a:pPr algn="ctr"/>
                      <a:r>
                        <a:rPr lang="en-GB" dirty="0"/>
                        <a:t>0</a:t>
                      </a:r>
                    </a:p>
                  </a:txBody>
                  <a:tcPr/>
                </a:tc>
                <a:tc>
                  <a:txBody>
                    <a:bodyPr/>
                    <a:lstStyle/>
                    <a:p>
                      <a:pPr algn="ctr"/>
                      <a:endParaRPr lang="en-GB" dirty="0"/>
                    </a:p>
                  </a:txBody>
                  <a:tcPr/>
                </a:tc>
                <a:extLst>
                  <a:ext uri="{0D108BD9-81ED-4DB2-BD59-A6C34878D82A}">
                    <a16:rowId xmlns:a16="http://schemas.microsoft.com/office/drawing/2014/main" val="10001"/>
                  </a:ext>
                </a:extLst>
              </a:tr>
              <a:tr h="445208">
                <a:tc>
                  <a:txBody>
                    <a:bodyPr/>
                    <a:lstStyle/>
                    <a:p>
                      <a:pPr algn="ctr"/>
                      <a:r>
                        <a:rPr lang="en-GB" dirty="0"/>
                        <a:t>1</a:t>
                      </a:r>
                    </a:p>
                  </a:txBody>
                  <a:tcPr/>
                </a:tc>
                <a:tc>
                  <a:txBody>
                    <a:bodyPr/>
                    <a:lstStyle/>
                    <a:p>
                      <a:pPr algn="ctr"/>
                      <a:r>
                        <a:rPr lang="en-GB" dirty="0"/>
                        <a:t>5</a:t>
                      </a:r>
                    </a:p>
                  </a:txBody>
                  <a:tcPr/>
                </a:tc>
                <a:tc>
                  <a:txBody>
                    <a:bodyPr/>
                    <a:lstStyle/>
                    <a:p>
                      <a:pPr algn="ctr"/>
                      <a:r>
                        <a:rPr lang="en-GB" dirty="0"/>
                        <a:t>5</a:t>
                      </a:r>
                    </a:p>
                  </a:txBody>
                  <a:tcPr/>
                </a:tc>
                <a:tc>
                  <a:txBody>
                    <a:bodyPr/>
                    <a:lstStyle/>
                    <a:p>
                      <a:pPr algn="ctr"/>
                      <a:r>
                        <a:rPr lang="en-GB" dirty="0"/>
                        <a:t>5</a:t>
                      </a:r>
                    </a:p>
                  </a:txBody>
                  <a:tcPr/>
                </a:tc>
                <a:extLst>
                  <a:ext uri="{0D108BD9-81ED-4DB2-BD59-A6C34878D82A}">
                    <a16:rowId xmlns:a16="http://schemas.microsoft.com/office/drawing/2014/main" val="10002"/>
                  </a:ext>
                </a:extLst>
              </a:tr>
              <a:tr h="445208">
                <a:tc>
                  <a:txBody>
                    <a:bodyPr/>
                    <a:lstStyle/>
                    <a:p>
                      <a:pPr algn="ctr"/>
                      <a:r>
                        <a:rPr lang="en-GB" dirty="0"/>
                        <a:t>2</a:t>
                      </a:r>
                    </a:p>
                  </a:txBody>
                  <a:tcPr/>
                </a:tc>
                <a:tc>
                  <a:txBody>
                    <a:bodyPr/>
                    <a:lstStyle/>
                    <a:p>
                      <a:pPr algn="ctr"/>
                      <a:r>
                        <a:rPr lang="en-GB" dirty="0"/>
                        <a:t>5</a:t>
                      </a:r>
                    </a:p>
                  </a:txBody>
                  <a:tcPr/>
                </a:tc>
                <a:tc>
                  <a:txBody>
                    <a:bodyPr/>
                    <a:lstStyle/>
                    <a:p>
                      <a:pPr algn="ctr"/>
                      <a:r>
                        <a:rPr lang="en-GB" dirty="0"/>
                        <a:t>10</a:t>
                      </a:r>
                    </a:p>
                  </a:txBody>
                  <a:tcPr/>
                </a:tc>
                <a:tc>
                  <a:txBody>
                    <a:bodyPr/>
                    <a:lstStyle/>
                    <a:p>
                      <a:pPr algn="ctr"/>
                      <a:r>
                        <a:rPr lang="en-GB" dirty="0"/>
                        <a:t>5</a:t>
                      </a:r>
                    </a:p>
                  </a:txBody>
                  <a:tcPr/>
                </a:tc>
                <a:extLst>
                  <a:ext uri="{0D108BD9-81ED-4DB2-BD59-A6C34878D82A}">
                    <a16:rowId xmlns:a16="http://schemas.microsoft.com/office/drawing/2014/main" val="10003"/>
                  </a:ext>
                </a:extLst>
              </a:tr>
              <a:tr h="445208">
                <a:tc>
                  <a:txBody>
                    <a:bodyPr/>
                    <a:lstStyle/>
                    <a:p>
                      <a:pPr algn="ctr"/>
                      <a:r>
                        <a:rPr lang="en-GB" dirty="0"/>
                        <a:t>3</a:t>
                      </a:r>
                    </a:p>
                  </a:txBody>
                  <a:tcPr/>
                </a:tc>
                <a:tc>
                  <a:txBody>
                    <a:bodyPr/>
                    <a:lstStyle/>
                    <a:p>
                      <a:pPr algn="ctr"/>
                      <a:r>
                        <a:rPr lang="en-GB" dirty="0"/>
                        <a:t>5</a:t>
                      </a:r>
                    </a:p>
                  </a:txBody>
                  <a:tcPr/>
                </a:tc>
                <a:tc>
                  <a:txBody>
                    <a:bodyPr/>
                    <a:lstStyle/>
                    <a:p>
                      <a:pPr algn="ctr"/>
                      <a:r>
                        <a:rPr lang="en-GB" dirty="0"/>
                        <a:t>15</a:t>
                      </a:r>
                    </a:p>
                  </a:txBody>
                  <a:tcPr/>
                </a:tc>
                <a:tc>
                  <a:txBody>
                    <a:bodyPr/>
                    <a:lstStyle/>
                    <a:p>
                      <a:pPr algn="ctr"/>
                      <a:r>
                        <a:rPr lang="en-GB" dirty="0"/>
                        <a:t>5</a:t>
                      </a:r>
                    </a:p>
                  </a:txBody>
                  <a:tcPr/>
                </a:tc>
                <a:extLst>
                  <a:ext uri="{0D108BD9-81ED-4DB2-BD59-A6C34878D82A}">
                    <a16:rowId xmlns:a16="http://schemas.microsoft.com/office/drawing/2014/main" val="10004"/>
                  </a:ext>
                </a:extLst>
              </a:tr>
              <a:tr h="445208">
                <a:tc>
                  <a:txBody>
                    <a:bodyPr/>
                    <a:lstStyle/>
                    <a:p>
                      <a:pPr algn="ctr"/>
                      <a:r>
                        <a:rPr lang="en-GB" dirty="0"/>
                        <a:t>4</a:t>
                      </a:r>
                    </a:p>
                  </a:txBody>
                  <a:tcPr/>
                </a:tc>
                <a:tc>
                  <a:txBody>
                    <a:bodyPr/>
                    <a:lstStyle/>
                    <a:p>
                      <a:pPr algn="ctr"/>
                      <a:r>
                        <a:rPr lang="en-GB" dirty="0"/>
                        <a:t>5</a:t>
                      </a:r>
                    </a:p>
                  </a:txBody>
                  <a:tcPr/>
                </a:tc>
                <a:tc>
                  <a:txBody>
                    <a:bodyPr/>
                    <a:lstStyle/>
                    <a:p>
                      <a:pPr algn="ctr"/>
                      <a:r>
                        <a:rPr lang="en-GB" dirty="0"/>
                        <a:t>20</a:t>
                      </a:r>
                    </a:p>
                  </a:txBody>
                  <a:tcPr/>
                </a:tc>
                <a:tc>
                  <a:txBody>
                    <a:bodyPr/>
                    <a:lstStyle/>
                    <a:p>
                      <a:pPr algn="ctr"/>
                      <a:r>
                        <a:rPr lang="en-GB" dirty="0"/>
                        <a:t>5</a:t>
                      </a:r>
                    </a:p>
                  </a:txBody>
                  <a:tcPr/>
                </a:tc>
                <a:extLst>
                  <a:ext uri="{0D108BD9-81ED-4DB2-BD59-A6C34878D82A}">
                    <a16:rowId xmlns:a16="http://schemas.microsoft.com/office/drawing/2014/main" val="10005"/>
                  </a:ext>
                </a:extLst>
              </a:tr>
              <a:tr h="445208">
                <a:tc>
                  <a:txBody>
                    <a:bodyPr/>
                    <a:lstStyle/>
                    <a:p>
                      <a:pPr algn="ctr"/>
                      <a:r>
                        <a:rPr lang="en-GB" dirty="0"/>
                        <a:t>5</a:t>
                      </a:r>
                    </a:p>
                  </a:txBody>
                  <a:tcPr/>
                </a:tc>
                <a:tc>
                  <a:txBody>
                    <a:bodyPr/>
                    <a:lstStyle/>
                    <a:p>
                      <a:pPr algn="ctr"/>
                      <a:r>
                        <a:rPr lang="en-GB" dirty="0"/>
                        <a:t>5</a:t>
                      </a:r>
                    </a:p>
                  </a:txBody>
                  <a:tcPr/>
                </a:tc>
                <a:tc>
                  <a:txBody>
                    <a:bodyPr/>
                    <a:lstStyle/>
                    <a:p>
                      <a:pPr algn="ctr"/>
                      <a:r>
                        <a:rPr lang="en-GB" dirty="0"/>
                        <a:t>25</a:t>
                      </a:r>
                    </a:p>
                  </a:txBody>
                  <a:tcPr/>
                </a:tc>
                <a:tc>
                  <a:txBody>
                    <a:bodyPr/>
                    <a:lstStyle/>
                    <a:p>
                      <a:pPr algn="ctr"/>
                      <a:r>
                        <a:rPr lang="en-GB" dirty="0"/>
                        <a:t>5</a:t>
                      </a:r>
                    </a:p>
                  </a:txBody>
                  <a:tcPr/>
                </a:tc>
                <a:extLst>
                  <a:ext uri="{0D108BD9-81ED-4DB2-BD59-A6C34878D82A}">
                    <a16:rowId xmlns:a16="http://schemas.microsoft.com/office/drawing/2014/main" val="10006"/>
                  </a:ext>
                </a:extLst>
              </a:tr>
              <a:tr h="445208">
                <a:tc>
                  <a:txBody>
                    <a:bodyPr/>
                    <a:lstStyle/>
                    <a:p>
                      <a:pPr algn="ctr"/>
                      <a:r>
                        <a:rPr lang="en-GB" dirty="0"/>
                        <a:t>6</a:t>
                      </a:r>
                    </a:p>
                  </a:txBody>
                  <a:tcPr/>
                </a:tc>
                <a:tc>
                  <a:txBody>
                    <a:bodyPr/>
                    <a:lstStyle/>
                    <a:p>
                      <a:pPr algn="ctr"/>
                      <a:r>
                        <a:rPr lang="en-GB" dirty="0"/>
                        <a:t>5</a:t>
                      </a:r>
                    </a:p>
                  </a:txBody>
                  <a:tcPr/>
                </a:tc>
                <a:tc>
                  <a:txBody>
                    <a:bodyPr/>
                    <a:lstStyle/>
                    <a:p>
                      <a:pPr algn="ctr"/>
                      <a:r>
                        <a:rPr lang="en-GB" dirty="0"/>
                        <a:t>30</a:t>
                      </a:r>
                    </a:p>
                  </a:txBody>
                  <a:tcPr/>
                </a:tc>
                <a:tc>
                  <a:txBody>
                    <a:bodyPr/>
                    <a:lstStyle/>
                    <a:p>
                      <a:pPr algn="ctr"/>
                      <a:r>
                        <a:rPr lang="en-GB" dirty="0"/>
                        <a:t>5</a:t>
                      </a:r>
                    </a:p>
                  </a:txBody>
                  <a:tcPr/>
                </a:tc>
                <a:extLst>
                  <a:ext uri="{0D108BD9-81ED-4DB2-BD59-A6C34878D82A}">
                    <a16:rowId xmlns:a16="http://schemas.microsoft.com/office/drawing/2014/main" val="10007"/>
                  </a:ext>
                </a:extLst>
              </a:tr>
            </a:tbl>
          </a:graphicData>
        </a:graphic>
      </p:graphicFrame>
      <p:sp>
        <p:nvSpPr>
          <p:cNvPr id="7" name="TextBox 6"/>
          <p:cNvSpPr txBox="1"/>
          <p:nvPr/>
        </p:nvSpPr>
        <p:spPr>
          <a:xfrm>
            <a:off x="107504" y="2492896"/>
            <a:ext cx="1944216" cy="2554545"/>
          </a:xfrm>
          <a:prstGeom prst="rect">
            <a:avLst/>
          </a:prstGeom>
          <a:noFill/>
        </p:spPr>
        <p:txBody>
          <a:bodyPr wrap="square" rtlCol="0">
            <a:spAutoFit/>
          </a:bodyPr>
          <a:lstStyle/>
          <a:p>
            <a:r>
              <a:rPr lang="en-GB" sz="2000" dirty="0"/>
              <a:t>In perfect competition D=AR=MR.</a:t>
            </a:r>
          </a:p>
          <a:p>
            <a:endParaRPr lang="en-GB" sz="2000" dirty="0"/>
          </a:p>
          <a:p>
            <a:r>
              <a:rPr lang="en-GB" sz="2000" dirty="0"/>
              <a:t>If the price of one unit is £5, calculate AR, TR and MR.</a:t>
            </a:r>
          </a:p>
        </p:txBody>
      </p:sp>
      <p:pic>
        <p:nvPicPr>
          <p:cNvPr id="3" name="Picture 2">
            <a:extLst>
              <a:ext uri="{FF2B5EF4-FFF2-40B4-BE49-F238E27FC236}">
                <a16:creationId xmlns:a16="http://schemas.microsoft.com/office/drawing/2014/main" id="{225D0503-A745-99F7-0B24-2A0C46660A76}"/>
              </a:ext>
            </a:extLst>
          </p:cNvPr>
          <p:cNvPicPr>
            <a:picLocks noChangeAspect="1"/>
          </p:cNvPicPr>
          <p:nvPr/>
        </p:nvPicPr>
        <p:blipFill>
          <a:blip r:embed="rId2" cstate="print">
            <a:alphaModFix amt="5000"/>
            <a:extLst>
              <a:ext uri="{28A0092B-C50C-407E-A947-70E740481C1C}">
                <a14:useLocalDpi xmlns:a14="http://schemas.microsoft.com/office/drawing/2010/main" val="0"/>
              </a:ext>
            </a:extLst>
          </a:blip>
          <a:stretch>
            <a:fillRect/>
          </a:stretch>
        </p:blipFill>
        <p:spPr>
          <a:xfrm>
            <a:off x="827584" y="1507295"/>
            <a:ext cx="7695738" cy="3098355"/>
          </a:xfrm>
          <a:prstGeom prst="rect">
            <a:avLst/>
          </a:prstGeom>
        </p:spPr>
      </p:pic>
      <p:pic>
        <p:nvPicPr>
          <p:cNvPr id="4" name="Picture 3">
            <a:extLst>
              <a:ext uri="{FF2B5EF4-FFF2-40B4-BE49-F238E27FC236}">
                <a16:creationId xmlns:a16="http://schemas.microsoft.com/office/drawing/2014/main" id="{773CE6F3-4CDE-B676-90F1-6464B7D8298E}"/>
              </a:ext>
            </a:extLst>
          </p:cNvPr>
          <p:cNvPicPr>
            <a:picLocks noChangeAspect="1"/>
          </p:cNvPicPr>
          <p:nvPr/>
        </p:nvPicPr>
        <p:blipFill>
          <a:blip r:embed="rId3" cstate="print">
            <a:alphaModFix amt="85000"/>
            <a:extLst>
              <a:ext uri="{28A0092B-C50C-407E-A947-70E740481C1C}">
                <a14:useLocalDpi xmlns:a14="http://schemas.microsoft.com/office/drawing/2010/main" val="0"/>
              </a:ext>
            </a:extLst>
          </a:blip>
          <a:stretch>
            <a:fillRect/>
          </a:stretch>
        </p:blipFill>
        <p:spPr>
          <a:xfrm>
            <a:off x="4283968" y="102543"/>
            <a:ext cx="933411" cy="375797"/>
          </a:xfrm>
          <a:prstGeom prst="rect">
            <a:avLst/>
          </a:prstGeom>
        </p:spPr>
      </p:pic>
      <p:sp>
        <p:nvSpPr>
          <p:cNvPr id="5" name="Footer Placeholder 2">
            <a:extLst>
              <a:ext uri="{FF2B5EF4-FFF2-40B4-BE49-F238E27FC236}">
                <a16:creationId xmlns:a16="http://schemas.microsoft.com/office/drawing/2014/main" id="{3D203522-A65D-4CF3-E47B-48BBC99C3EE9}"/>
              </a:ext>
            </a:extLst>
          </p:cNvPr>
          <p:cNvSpPr txBox="1">
            <a:spLocks/>
          </p:cNvSpPr>
          <p:nvPr/>
        </p:nvSpPr>
        <p:spPr>
          <a:xfrm>
            <a:off x="68584" y="6601013"/>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26C3816E-0241-2BAF-C8E8-6B7FB666636C}"/>
              </a:ext>
            </a:extLst>
          </p:cNvPr>
          <p:cNvSpPr txBox="1"/>
          <p:nvPr/>
        </p:nvSpPr>
        <p:spPr>
          <a:xfrm>
            <a:off x="6126494" y="6648519"/>
            <a:ext cx="3048000" cy="230832"/>
          </a:xfrm>
          <a:prstGeom prst="rect">
            <a:avLst/>
          </a:prstGeom>
          <a:noFill/>
        </p:spPr>
        <p:txBody>
          <a:bodyPr wrap="square" rtlCol="0">
            <a:spAutoFit/>
          </a:bodyPr>
          <a:lstStyle/>
          <a:p>
            <a:pPr algn="ctr"/>
            <a:r>
              <a:rPr lang="en-US" sz="900" i="0" dirty="0">
                <a:solidFill>
                  <a:schemeClr val="tx2"/>
                </a:solidFill>
                <a:effectLst/>
                <a:latin typeface="gg sans"/>
              </a:rPr>
              <a:t>© 2025 Exams Papers Practice. All Rights Reserved</a:t>
            </a:r>
            <a:endParaRPr lang="en-PH" sz="900" dirty="0">
              <a:solidFill>
                <a:schemeClr val="tx2"/>
              </a:solidFill>
            </a:endParaRPr>
          </a:p>
        </p:txBody>
      </p:sp>
    </p:spTree>
    <p:extLst>
      <p:ext uri="{BB962C8B-B14F-4D97-AF65-F5344CB8AC3E}">
        <p14:creationId xmlns:p14="http://schemas.microsoft.com/office/powerpoint/2010/main" val="34358757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4146" y="-336362"/>
            <a:ext cx="7524003" cy="970450"/>
          </a:xfrm>
        </p:spPr>
        <p:txBody>
          <a:bodyPr>
            <a:normAutofit/>
          </a:bodyPr>
          <a:lstStyle/>
          <a:p>
            <a:r>
              <a:rPr lang="en-GB" sz="2400" dirty="0"/>
              <a:t>Revenues in imperfect competition</a:t>
            </a:r>
          </a:p>
        </p:txBody>
      </p:sp>
      <p:sp>
        <p:nvSpPr>
          <p:cNvPr id="14" name="TextBox 13"/>
          <p:cNvSpPr txBox="1"/>
          <p:nvPr/>
        </p:nvSpPr>
        <p:spPr>
          <a:xfrm>
            <a:off x="0" y="966072"/>
            <a:ext cx="3007257" cy="5970865"/>
          </a:xfrm>
          <a:prstGeom prst="rect">
            <a:avLst/>
          </a:prstGeom>
          <a:noFill/>
        </p:spPr>
        <p:txBody>
          <a:bodyPr wrap="square" rtlCol="0">
            <a:spAutoFit/>
          </a:bodyPr>
          <a:lstStyle/>
          <a:p>
            <a:r>
              <a:rPr lang="en-GB" sz="1600" dirty="0"/>
              <a:t>In imperfect competition firms face a </a:t>
            </a:r>
            <a:r>
              <a:rPr lang="en-GB" sz="1600" b="1" dirty="0">
                <a:solidFill>
                  <a:srgbClr val="FFC000"/>
                </a:solidFill>
              </a:rPr>
              <a:t>downward sloping demand curve</a:t>
            </a:r>
            <a:r>
              <a:rPr lang="en-GB" sz="1600" dirty="0"/>
              <a:t>. The D curve is also the </a:t>
            </a:r>
            <a:r>
              <a:rPr lang="en-GB" sz="1600" b="1" dirty="0">
                <a:solidFill>
                  <a:srgbClr val="FFC000"/>
                </a:solidFill>
              </a:rPr>
              <a:t>AR curve</a:t>
            </a:r>
            <a:r>
              <a:rPr lang="en-GB" sz="1600" dirty="0"/>
              <a:t>.</a:t>
            </a:r>
          </a:p>
          <a:p>
            <a:endParaRPr lang="en-GB" sz="1600" dirty="0"/>
          </a:p>
          <a:p>
            <a:r>
              <a:rPr lang="en-GB" sz="1600" dirty="0"/>
              <a:t>The </a:t>
            </a:r>
            <a:r>
              <a:rPr lang="en-GB" sz="1600" b="1" dirty="0">
                <a:solidFill>
                  <a:srgbClr val="FFC000"/>
                </a:solidFill>
              </a:rPr>
              <a:t>MR curve </a:t>
            </a:r>
            <a:r>
              <a:rPr lang="en-GB" sz="1600" dirty="0"/>
              <a:t>will fall twice as steeply as the AR curve. To sell an extra unit the firm has to lower price. However, this means it must lower price for all units. </a:t>
            </a:r>
          </a:p>
          <a:p>
            <a:endParaRPr lang="en-GB" sz="1600" dirty="0"/>
          </a:p>
          <a:p>
            <a:r>
              <a:rPr lang="en-GB" sz="1600" dirty="0"/>
              <a:t>The </a:t>
            </a:r>
            <a:r>
              <a:rPr lang="en-GB" sz="1600" b="1" dirty="0">
                <a:solidFill>
                  <a:srgbClr val="FFC000"/>
                </a:solidFill>
              </a:rPr>
              <a:t>TR curve </a:t>
            </a:r>
            <a:r>
              <a:rPr lang="en-GB" sz="1600" dirty="0"/>
              <a:t>peaks when MR = 0. At this point TR is maximised.</a:t>
            </a:r>
          </a:p>
          <a:p>
            <a:endParaRPr lang="en-GB" sz="1600" dirty="0">
              <a:solidFill>
                <a:srgbClr val="FF0000"/>
              </a:solidFill>
            </a:endParaRPr>
          </a:p>
          <a:p>
            <a:r>
              <a:rPr lang="en-GB" sz="1600" dirty="0"/>
              <a:t>When MR is above 0 each additional unit sold adds to TR. </a:t>
            </a:r>
          </a:p>
          <a:p>
            <a:endParaRPr lang="en-GB" sz="1600" dirty="0"/>
          </a:p>
          <a:p>
            <a:r>
              <a:rPr lang="en-GB" sz="1600" dirty="0"/>
              <a:t>After this point we have </a:t>
            </a:r>
            <a:r>
              <a:rPr lang="en-GB" sz="1600" b="1" dirty="0">
                <a:solidFill>
                  <a:srgbClr val="FFC000"/>
                </a:solidFill>
              </a:rPr>
              <a:t>negative marginal revenue</a:t>
            </a:r>
            <a:r>
              <a:rPr lang="en-GB" sz="1600" dirty="0"/>
              <a:t>. TR will fall.</a:t>
            </a:r>
            <a:endParaRPr lang="en-GB" sz="1600" b="1" dirty="0">
              <a:solidFill>
                <a:srgbClr val="FF0000"/>
              </a:solidFill>
            </a:endParaRPr>
          </a:p>
          <a:p>
            <a:endParaRPr lang="en-GB" sz="1400" dirty="0"/>
          </a:p>
        </p:txBody>
      </p:sp>
      <p:grpSp>
        <p:nvGrpSpPr>
          <p:cNvPr id="3" name="Group 2"/>
          <p:cNvGrpSpPr/>
          <p:nvPr/>
        </p:nvGrpSpPr>
        <p:grpSpPr>
          <a:xfrm>
            <a:off x="2915816" y="908720"/>
            <a:ext cx="5544125" cy="5949280"/>
            <a:chOff x="3205117" y="1890714"/>
            <a:chExt cx="4803542" cy="5157798"/>
          </a:xfrm>
        </p:grpSpPr>
        <p:grpSp>
          <p:nvGrpSpPr>
            <p:cNvPr id="15" name="Group 14"/>
            <p:cNvGrpSpPr/>
            <p:nvPr/>
          </p:nvGrpSpPr>
          <p:grpSpPr>
            <a:xfrm>
              <a:off x="3240129" y="4378703"/>
              <a:ext cx="3435607" cy="2669809"/>
              <a:chOff x="1089216" y="-536396"/>
              <a:chExt cx="8947579" cy="7793749"/>
            </a:xfrm>
          </p:grpSpPr>
          <p:cxnSp>
            <p:nvCxnSpPr>
              <p:cNvPr id="16" name="Straight Arrow Connector 15"/>
              <p:cNvCxnSpPr/>
              <p:nvPr/>
            </p:nvCxnSpPr>
            <p:spPr>
              <a:xfrm flipV="1">
                <a:off x="2487133" y="-536396"/>
                <a:ext cx="0" cy="6508576"/>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2487133" y="5962649"/>
                <a:ext cx="5848349" cy="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19" name="Text Box 2"/>
              <p:cNvSpPr txBox="1">
                <a:spLocks noChangeArrowheads="1"/>
              </p:cNvSpPr>
              <p:nvPr/>
            </p:nvSpPr>
            <p:spPr bwMode="auto">
              <a:xfrm>
                <a:off x="8066233" y="4950376"/>
                <a:ext cx="1349236" cy="1199453"/>
              </a:xfrm>
              <a:prstGeom prst="rect">
                <a:avLst/>
              </a:prstGeom>
              <a:noFill/>
              <a:ln w="9525">
                <a:noFill/>
                <a:miter lim="800000"/>
                <a:headEnd/>
                <a:tailEnd/>
              </a:ln>
            </p:spPr>
            <p:txBody>
              <a:bodyPr rot="0" vert="horz" wrap="square" lIns="91440" tIns="45720" rIns="91440" bIns="45720" anchor="t" anchorCtr="0">
                <a:spAutoFit/>
              </a:bodyPr>
              <a:lstStyle/>
              <a:p>
                <a:pPr>
                  <a:lnSpc>
                    <a:spcPct val="115000"/>
                  </a:lnSpc>
                  <a:spcAft>
                    <a:spcPts val="1000"/>
                  </a:spcAft>
                </a:pPr>
                <a:r>
                  <a:rPr lang="en-GB" dirty="0">
                    <a:effectLst/>
                    <a:latin typeface="Calibri"/>
                    <a:ea typeface="Calibri"/>
                    <a:cs typeface="Times New Roman"/>
                  </a:rPr>
                  <a:t>TR</a:t>
                </a:r>
              </a:p>
            </p:txBody>
          </p:sp>
          <p:sp>
            <p:nvSpPr>
              <p:cNvPr id="20" name="Text Box 2"/>
              <p:cNvSpPr txBox="1">
                <a:spLocks noChangeArrowheads="1"/>
              </p:cNvSpPr>
              <p:nvPr/>
            </p:nvSpPr>
            <p:spPr bwMode="auto">
              <a:xfrm>
                <a:off x="1089216" y="-536396"/>
                <a:ext cx="1452025" cy="2129364"/>
              </a:xfrm>
              <a:prstGeom prst="rect">
                <a:avLst/>
              </a:prstGeom>
              <a:noFill/>
              <a:ln w="9525">
                <a:noFill/>
                <a:miter lim="800000"/>
                <a:headEnd/>
                <a:tailEnd/>
              </a:ln>
            </p:spPr>
            <p:txBody>
              <a:bodyPr rot="0" vert="horz" wrap="square" lIns="91440" tIns="45720" rIns="91440" bIns="45720" anchor="t" anchorCtr="0">
                <a:spAutoFit/>
              </a:bodyPr>
              <a:lstStyle/>
              <a:p>
                <a:pPr>
                  <a:lnSpc>
                    <a:spcPct val="115000"/>
                  </a:lnSpc>
                  <a:spcAft>
                    <a:spcPts val="1000"/>
                  </a:spcAft>
                </a:pPr>
                <a:r>
                  <a:rPr lang="en-GB" dirty="0">
                    <a:effectLst/>
                    <a:latin typeface="Calibri"/>
                    <a:ea typeface="Calibri"/>
                    <a:cs typeface="Times New Roman"/>
                  </a:rPr>
                  <a:t>Price</a:t>
                </a:r>
              </a:p>
            </p:txBody>
          </p:sp>
          <p:sp>
            <p:nvSpPr>
              <p:cNvPr id="21" name="Text Box 2"/>
              <p:cNvSpPr txBox="1">
                <a:spLocks noChangeArrowheads="1"/>
              </p:cNvSpPr>
              <p:nvPr/>
            </p:nvSpPr>
            <p:spPr bwMode="auto">
              <a:xfrm>
                <a:off x="7554430" y="6057900"/>
                <a:ext cx="2482365" cy="1199453"/>
              </a:xfrm>
              <a:prstGeom prst="rect">
                <a:avLst/>
              </a:prstGeom>
              <a:noFill/>
              <a:ln w="9525">
                <a:noFill/>
                <a:miter lim="800000"/>
                <a:headEnd/>
                <a:tailEnd/>
              </a:ln>
            </p:spPr>
            <p:txBody>
              <a:bodyPr rot="0" vert="horz" wrap="square" lIns="91440" tIns="45720" rIns="91440" bIns="45720" anchor="t" anchorCtr="0">
                <a:spAutoFit/>
              </a:bodyPr>
              <a:lstStyle/>
              <a:p>
                <a:pPr>
                  <a:lnSpc>
                    <a:spcPct val="115000"/>
                  </a:lnSpc>
                  <a:spcAft>
                    <a:spcPts val="1000"/>
                  </a:spcAft>
                </a:pPr>
                <a:r>
                  <a:rPr lang="en-GB" dirty="0">
                    <a:effectLst/>
                    <a:latin typeface="Calibri"/>
                    <a:ea typeface="Calibri"/>
                    <a:cs typeface="Times New Roman"/>
                  </a:rPr>
                  <a:t>Output</a:t>
                </a:r>
              </a:p>
            </p:txBody>
          </p:sp>
          <p:sp>
            <p:nvSpPr>
              <p:cNvPr id="22" name="Text Box 2"/>
              <p:cNvSpPr txBox="1">
                <a:spLocks noChangeArrowheads="1"/>
              </p:cNvSpPr>
              <p:nvPr/>
            </p:nvSpPr>
            <p:spPr bwMode="auto">
              <a:xfrm>
                <a:off x="1932752" y="5962649"/>
                <a:ext cx="630585" cy="337820"/>
              </a:xfrm>
              <a:prstGeom prst="rect">
                <a:avLst/>
              </a:prstGeom>
              <a:noFill/>
              <a:ln w="9525">
                <a:noFill/>
                <a:miter lim="800000"/>
                <a:headEnd/>
                <a:tailEnd/>
              </a:ln>
            </p:spPr>
            <p:txBody>
              <a:bodyPr rot="0" vert="horz" wrap="square" lIns="91440" tIns="45720" rIns="91440" bIns="45720" anchor="t" anchorCtr="0">
                <a:noAutofit/>
              </a:bodyPr>
              <a:lstStyle/>
              <a:p>
                <a:pPr>
                  <a:lnSpc>
                    <a:spcPct val="115000"/>
                  </a:lnSpc>
                  <a:spcAft>
                    <a:spcPts val="1000"/>
                  </a:spcAft>
                </a:pPr>
                <a:r>
                  <a:rPr lang="en-GB" dirty="0">
                    <a:effectLst/>
                    <a:latin typeface="Calibri"/>
                    <a:ea typeface="Calibri"/>
                    <a:cs typeface="Times New Roman"/>
                  </a:rPr>
                  <a:t>0</a:t>
                </a:r>
              </a:p>
            </p:txBody>
          </p:sp>
        </p:grpSp>
        <p:sp>
          <p:nvSpPr>
            <p:cNvPr id="31" name="TextBox 30"/>
            <p:cNvSpPr txBox="1"/>
            <p:nvPr/>
          </p:nvSpPr>
          <p:spPr>
            <a:xfrm>
              <a:off x="6046024" y="2463588"/>
              <a:ext cx="1913323" cy="1200329"/>
            </a:xfrm>
            <a:prstGeom prst="rect">
              <a:avLst/>
            </a:prstGeom>
            <a:noFill/>
          </p:spPr>
          <p:txBody>
            <a:bodyPr wrap="square" rtlCol="0">
              <a:spAutoFit/>
            </a:bodyPr>
            <a:lstStyle/>
            <a:p>
              <a:r>
                <a:rPr lang="en-GB" sz="2400" dirty="0">
                  <a:solidFill>
                    <a:srgbClr val="00B050"/>
                  </a:solidFill>
                </a:rPr>
                <a:t>Revenue per unit: AR and MR</a:t>
              </a:r>
            </a:p>
          </p:txBody>
        </p:sp>
        <p:sp>
          <p:nvSpPr>
            <p:cNvPr id="32" name="TextBox 31"/>
            <p:cNvSpPr txBox="1"/>
            <p:nvPr/>
          </p:nvSpPr>
          <p:spPr>
            <a:xfrm>
              <a:off x="6095336" y="5263350"/>
              <a:ext cx="1913323" cy="1200329"/>
            </a:xfrm>
            <a:prstGeom prst="rect">
              <a:avLst/>
            </a:prstGeom>
            <a:noFill/>
          </p:spPr>
          <p:txBody>
            <a:bodyPr wrap="square" rtlCol="0">
              <a:spAutoFit/>
            </a:bodyPr>
            <a:lstStyle/>
            <a:p>
              <a:r>
                <a:rPr lang="en-GB" sz="2400" dirty="0">
                  <a:solidFill>
                    <a:srgbClr val="00B050"/>
                  </a:solidFill>
                </a:rPr>
                <a:t>Revenue in aggregate: TR</a:t>
              </a:r>
            </a:p>
          </p:txBody>
        </p:sp>
        <p:grpSp>
          <p:nvGrpSpPr>
            <p:cNvPr id="34" name="Group 33"/>
            <p:cNvGrpSpPr/>
            <p:nvPr/>
          </p:nvGrpSpPr>
          <p:grpSpPr>
            <a:xfrm>
              <a:off x="3205117" y="1890714"/>
              <a:ext cx="3750116" cy="2843419"/>
              <a:chOff x="3264479" y="1844824"/>
              <a:chExt cx="3750116" cy="2843419"/>
            </a:xfrm>
          </p:grpSpPr>
          <p:cxnSp>
            <p:nvCxnSpPr>
              <p:cNvPr id="8" name="Straight Connector 7"/>
              <p:cNvCxnSpPr/>
              <p:nvPr/>
            </p:nvCxnSpPr>
            <p:spPr>
              <a:xfrm>
                <a:off x="3862651" y="1995769"/>
                <a:ext cx="2216334" cy="2160914"/>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flipV="1">
                <a:off x="3833391" y="1844824"/>
                <a:ext cx="0" cy="2315122"/>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a:off x="3833391" y="4156683"/>
                <a:ext cx="2245594" cy="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9" name="Text Box 2"/>
              <p:cNvSpPr txBox="1">
                <a:spLocks noChangeArrowheads="1"/>
              </p:cNvSpPr>
              <p:nvPr/>
            </p:nvSpPr>
            <p:spPr bwMode="auto">
              <a:xfrm>
                <a:off x="5978460" y="3837959"/>
                <a:ext cx="1036135" cy="410882"/>
              </a:xfrm>
              <a:prstGeom prst="rect">
                <a:avLst/>
              </a:prstGeom>
              <a:noFill/>
              <a:ln w="9525">
                <a:noFill/>
                <a:miter lim="800000"/>
                <a:headEnd/>
                <a:tailEnd/>
              </a:ln>
            </p:spPr>
            <p:txBody>
              <a:bodyPr rot="0" vert="horz" wrap="square" lIns="91440" tIns="45720" rIns="91440" bIns="45720" anchor="t" anchorCtr="0">
                <a:spAutoFit/>
              </a:bodyPr>
              <a:lstStyle/>
              <a:p>
                <a:pPr>
                  <a:lnSpc>
                    <a:spcPct val="115000"/>
                  </a:lnSpc>
                  <a:spcAft>
                    <a:spcPts val="1000"/>
                  </a:spcAft>
                </a:pPr>
                <a:r>
                  <a:rPr lang="en-GB" dirty="0">
                    <a:effectLst/>
                    <a:latin typeface="Calibri"/>
                    <a:ea typeface="Calibri"/>
                    <a:cs typeface="Times New Roman"/>
                  </a:rPr>
                  <a:t>D = AR</a:t>
                </a:r>
              </a:p>
            </p:txBody>
          </p:sp>
          <p:sp>
            <p:nvSpPr>
              <p:cNvPr id="10" name="Text Box 2"/>
              <p:cNvSpPr txBox="1">
                <a:spLocks noChangeArrowheads="1"/>
              </p:cNvSpPr>
              <p:nvPr/>
            </p:nvSpPr>
            <p:spPr bwMode="auto">
              <a:xfrm>
                <a:off x="3264479" y="1995769"/>
                <a:ext cx="557535" cy="729430"/>
              </a:xfrm>
              <a:prstGeom prst="rect">
                <a:avLst/>
              </a:prstGeom>
              <a:noFill/>
              <a:ln w="9525">
                <a:noFill/>
                <a:miter lim="800000"/>
                <a:headEnd/>
                <a:tailEnd/>
              </a:ln>
            </p:spPr>
            <p:txBody>
              <a:bodyPr rot="0" vert="horz" wrap="square" lIns="91440" tIns="45720" rIns="91440" bIns="45720" anchor="t" anchorCtr="0">
                <a:spAutoFit/>
              </a:bodyPr>
              <a:lstStyle/>
              <a:p>
                <a:pPr>
                  <a:lnSpc>
                    <a:spcPct val="115000"/>
                  </a:lnSpc>
                  <a:spcAft>
                    <a:spcPts val="1000"/>
                  </a:spcAft>
                </a:pPr>
                <a:r>
                  <a:rPr lang="en-GB" dirty="0">
                    <a:effectLst/>
                    <a:latin typeface="Calibri"/>
                    <a:ea typeface="Calibri"/>
                    <a:cs typeface="Times New Roman"/>
                  </a:rPr>
                  <a:t>Price</a:t>
                </a:r>
              </a:p>
            </p:txBody>
          </p:sp>
          <p:sp>
            <p:nvSpPr>
              <p:cNvPr id="11" name="Text Box 2"/>
              <p:cNvSpPr txBox="1">
                <a:spLocks noChangeArrowheads="1"/>
              </p:cNvSpPr>
              <p:nvPr/>
            </p:nvSpPr>
            <p:spPr bwMode="auto">
              <a:xfrm>
                <a:off x="5779084" y="4189312"/>
                <a:ext cx="953155" cy="410882"/>
              </a:xfrm>
              <a:prstGeom prst="rect">
                <a:avLst/>
              </a:prstGeom>
              <a:noFill/>
              <a:ln w="9525">
                <a:noFill/>
                <a:miter lim="800000"/>
                <a:headEnd/>
                <a:tailEnd/>
              </a:ln>
            </p:spPr>
            <p:txBody>
              <a:bodyPr rot="0" vert="horz" wrap="square" lIns="91440" tIns="45720" rIns="91440" bIns="45720" anchor="t" anchorCtr="0">
                <a:spAutoFit/>
              </a:bodyPr>
              <a:lstStyle/>
              <a:p>
                <a:pPr>
                  <a:lnSpc>
                    <a:spcPct val="115000"/>
                  </a:lnSpc>
                  <a:spcAft>
                    <a:spcPts val="1000"/>
                  </a:spcAft>
                </a:pPr>
                <a:r>
                  <a:rPr lang="en-GB" dirty="0">
                    <a:effectLst/>
                    <a:latin typeface="Calibri"/>
                    <a:ea typeface="Calibri"/>
                    <a:cs typeface="Times New Roman"/>
                  </a:rPr>
                  <a:t>Output</a:t>
                </a:r>
              </a:p>
            </p:txBody>
          </p:sp>
          <p:sp>
            <p:nvSpPr>
              <p:cNvPr id="12" name="Text Box 2"/>
              <p:cNvSpPr txBox="1">
                <a:spLocks noChangeArrowheads="1"/>
              </p:cNvSpPr>
              <p:nvPr/>
            </p:nvSpPr>
            <p:spPr bwMode="auto">
              <a:xfrm>
                <a:off x="3620525" y="4156683"/>
                <a:ext cx="242126" cy="115723"/>
              </a:xfrm>
              <a:prstGeom prst="rect">
                <a:avLst/>
              </a:prstGeom>
              <a:noFill/>
              <a:ln w="9525">
                <a:noFill/>
                <a:miter lim="800000"/>
                <a:headEnd/>
                <a:tailEnd/>
              </a:ln>
            </p:spPr>
            <p:txBody>
              <a:bodyPr rot="0" vert="horz" wrap="square" lIns="91440" tIns="45720" rIns="91440" bIns="45720" anchor="t" anchorCtr="0">
                <a:noAutofit/>
              </a:bodyPr>
              <a:lstStyle/>
              <a:p>
                <a:pPr>
                  <a:lnSpc>
                    <a:spcPct val="115000"/>
                  </a:lnSpc>
                  <a:spcAft>
                    <a:spcPts val="1000"/>
                  </a:spcAft>
                </a:pPr>
                <a:r>
                  <a:rPr lang="en-GB" dirty="0">
                    <a:effectLst/>
                    <a:latin typeface="Calibri"/>
                    <a:ea typeface="Calibri"/>
                    <a:cs typeface="Times New Roman"/>
                  </a:rPr>
                  <a:t>0</a:t>
                </a:r>
              </a:p>
            </p:txBody>
          </p:sp>
          <p:cxnSp>
            <p:nvCxnSpPr>
              <p:cNvPr id="28" name="Straight Connector 27"/>
              <p:cNvCxnSpPr/>
              <p:nvPr/>
            </p:nvCxnSpPr>
            <p:spPr>
              <a:xfrm>
                <a:off x="3862651" y="1995769"/>
                <a:ext cx="1108167" cy="2337044"/>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33" name="Text Box 2"/>
              <p:cNvSpPr txBox="1">
                <a:spLocks noChangeArrowheads="1"/>
              </p:cNvSpPr>
              <p:nvPr/>
            </p:nvSpPr>
            <p:spPr bwMode="auto">
              <a:xfrm>
                <a:off x="4662811" y="4277361"/>
                <a:ext cx="1036135" cy="410882"/>
              </a:xfrm>
              <a:prstGeom prst="rect">
                <a:avLst/>
              </a:prstGeom>
              <a:noFill/>
              <a:ln w="9525">
                <a:noFill/>
                <a:miter lim="800000"/>
                <a:headEnd/>
                <a:tailEnd/>
              </a:ln>
            </p:spPr>
            <p:txBody>
              <a:bodyPr rot="0" vert="horz" wrap="square" lIns="91440" tIns="45720" rIns="91440" bIns="45720" anchor="t" anchorCtr="0">
                <a:spAutoFit/>
              </a:bodyPr>
              <a:lstStyle/>
              <a:p>
                <a:pPr>
                  <a:lnSpc>
                    <a:spcPct val="115000"/>
                  </a:lnSpc>
                  <a:spcAft>
                    <a:spcPts val="1000"/>
                  </a:spcAft>
                </a:pPr>
                <a:r>
                  <a:rPr lang="en-GB" dirty="0">
                    <a:latin typeface="Calibri"/>
                    <a:ea typeface="Calibri"/>
                    <a:cs typeface="Times New Roman"/>
                  </a:rPr>
                  <a:t>    M</a:t>
                </a:r>
                <a:r>
                  <a:rPr lang="en-GB" dirty="0">
                    <a:effectLst/>
                    <a:latin typeface="Calibri"/>
                    <a:ea typeface="Calibri"/>
                    <a:cs typeface="Times New Roman"/>
                  </a:rPr>
                  <a:t>R</a:t>
                </a:r>
              </a:p>
            </p:txBody>
          </p:sp>
        </p:grpSp>
        <p:sp>
          <p:nvSpPr>
            <p:cNvPr id="35" name="Freeform 34"/>
            <p:cNvSpPr/>
            <p:nvPr/>
          </p:nvSpPr>
          <p:spPr>
            <a:xfrm>
              <a:off x="3784405" y="4788793"/>
              <a:ext cx="2254102" cy="1871331"/>
            </a:xfrm>
            <a:custGeom>
              <a:avLst/>
              <a:gdLst>
                <a:gd name="connsiteX0" fmla="*/ 0 w 2254102"/>
                <a:gd name="connsiteY0" fmla="*/ 1860699 h 1871331"/>
                <a:gd name="connsiteX1" fmla="*/ 1031358 w 2254102"/>
                <a:gd name="connsiteY1" fmla="*/ 1 h 1871331"/>
                <a:gd name="connsiteX2" fmla="*/ 2222205 w 2254102"/>
                <a:gd name="connsiteY2" fmla="*/ 1850066 h 1871331"/>
                <a:gd name="connsiteX3" fmla="*/ 2222205 w 2254102"/>
                <a:gd name="connsiteY3" fmla="*/ 1850066 h 1871331"/>
                <a:gd name="connsiteX4" fmla="*/ 2254102 w 2254102"/>
                <a:gd name="connsiteY4" fmla="*/ 1871331 h 18713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54102" h="1871331">
                  <a:moveTo>
                    <a:pt x="0" y="1860699"/>
                  </a:moveTo>
                  <a:cubicBezTo>
                    <a:pt x="330495" y="931236"/>
                    <a:pt x="660991" y="1773"/>
                    <a:pt x="1031358" y="1"/>
                  </a:cubicBezTo>
                  <a:cubicBezTo>
                    <a:pt x="1401725" y="-1771"/>
                    <a:pt x="2222205" y="1850066"/>
                    <a:pt x="2222205" y="1850066"/>
                  </a:cubicBezTo>
                  <a:lnTo>
                    <a:pt x="2222205" y="1850066"/>
                  </a:lnTo>
                  <a:lnTo>
                    <a:pt x="2254102" y="1871331"/>
                  </a:lnTo>
                </a:path>
              </a:pathLst>
            </a:cu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200"/>
            </a:p>
          </p:txBody>
        </p:sp>
      </p:grpSp>
      <p:pic>
        <p:nvPicPr>
          <p:cNvPr id="4" name="Picture 3">
            <a:extLst>
              <a:ext uri="{FF2B5EF4-FFF2-40B4-BE49-F238E27FC236}">
                <a16:creationId xmlns:a16="http://schemas.microsoft.com/office/drawing/2014/main" id="{F0C1D501-892A-1022-5BEB-CADEC78FAB31}"/>
              </a:ext>
            </a:extLst>
          </p:cNvPr>
          <p:cNvPicPr>
            <a:picLocks noChangeAspect="1"/>
          </p:cNvPicPr>
          <p:nvPr/>
        </p:nvPicPr>
        <p:blipFill>
          <a:blip r:embed="rId4" cstate="print">
            <a:alphaModFix amt="5000"/>
            <a:extLst>
              <a:ext uri="{28A0092B-C50C-407E-A947-70E740481C1C}">
                <a14:useLocalDpi xmlns:a14="http://schemas.microsoft.com/office/drawing/2010/main" val="0"/>
              </a:ext>
            </a:extLst>
          </a:blip>
          <a:stretch>
            <a:fillRect/>
          </a:stretch>
        </p:blipFill>
        <p:spPr>
          <a:xfrm>
            <a:off x="827584" y="1507295"/>
            <a:ext cx="7695738" cy="3098355"/>
          </a:xfrm>
          <a:prstGeom prst="rect">
            <a:avLst/>
          </a:prstGeom>
        </p:spPr>
      </p:pic>
      <p:pic>
        <p:nvPicPr>
          <p:cNvPr id="5" name="Picture 4">
            <a:extLst>
              <a:ext uri="{FF2B5EF4-FFF2-40B4-BE49-F238E27FC236}">
                <a16:creationId xmlns:a16="http://schemas.microsoft.com/office/drawing/2014/main" id="{FAF9A72C-9508-B192-2FA1-8A09646E1AEA}"/>
              </a:ext>
            </a:extLst>
          </p:cNvPr>
          <p:cNvPicPr>
            <a:picLocks noChangeAspect="1"/>
          </p:cNvPicPr>
          <p:nvPr/>
        </p:nvPicPr>
        <p:blipFill>
          <a:blip r:embed="rId5" cstate="print">
            <a:alphaModFix amt="85000"/>
            <a:extLst>
              <a:ext uri="{28A0092B-C50C-407E-A947-70E740481C1C}">
                <a14:useLocalDpi xmlns:a14="http://schemas.microsoft.com/office/drawing/2010/main" val="0"/>
              </a:ext>
            </a:extLst>
          </a:blip>
          <a:stretch>
            <a:fillRect/>
          </a:stretch>
        </p:blipFill>
        <p:spPr>
          <a:xfrm>
            <a:off x="4283968" y="102543"/>
            <a:ext cx="933411" cy="375797"/>
          </a:xfrm>
          <a:prstGeom prst="rect">
            <a:avLst/>
          </a:prstGeom>
        </p:spPr>
      </p:pic>
      <p:sp>
        <p:nvSpPr>
          <p:cNvPr id="13" name="Footer Placeholder 2">
            <a:extLst>
              <a:ext uri="{FF2B5EF4-FFF2-40B4-BE49-F238E27FC236}">
                <a16:creationId xmlns:a16="http://schemas.microsoft.com/office/drawing/2014/main" id="{7F96CB72-4349-FCBB-A335-356F242F6871}"/>
              </a:ext>
            </a:extLst>
          </p:cNvPr>
          <p:cNvSpPr txBox="1">
            <a:spLocks/>
          </p:cNvSpPr>
          <p:nvPr/>
        </p:nvSpPr>
        <p:spPr>
          <a:xfrm>
            <a:off x="68584" y="6601013"/>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6">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18" name="TextBox 17">
            <a:extLst>
              <a:ext uri="{FF2B5EF4-FFF2-40B4-BE49-F238E27FC236}">
                <a16:creationId xmlns:a16="http://schemas.microsoft.com/office/drawing/2014/main" id="{CFB2D552-0C40-E9B0-7050-F2135B8DC794}"/>
              </a:ext>
            </a:extLst>
          </p:cNvPr>
          <p:cNvSpPr txBox="1"/>
          <p:nvPr/>
        </p:nvSpPr>
        <p:spPr>
          <a:xfrm>
            <a:off x="6126494" y="6648519"/>
            <a:ext cx="3048000" cy="230832"/>
          </a:xfrm>
          <a:prstGeom prst="rect">
            <a:avLst/>
          </a:prstGeom>
          <a:noFill/>
        </p:spPr>
        <p:txBody>
          <a:bodyPr wrap="square" rtlCol="0">
            <a:spAutoFit/>
          </a:bodyPr>
          <a:lstStyle/>
          <a:p>
            <a:pPr algn="ctr"/>
            <a:r>
              <a:rPr lang="en-US" sz="900" i="0" dirty="0">
                <a:solidFill>
                  <a:schemeClr val="tx2"/>
                </a:solidFill>
                <a:effectLst/>
                <a:latin typeface="gg sans"/>
              </a:rPr>
              <a:t>© 2025 Exams Papers Practice. All Rights Reserved</a:t>
            </a:r>
            <a:endParaRPr lang="en-PH" sz="900" dirty="0">
              <a:solidFill>
                <a:schemeClr val="tx2"/>
              </a:solidFill>
            </a:endParaRPr>
          </a:p>
        </p:txBody>
      </p:sp>
    </p:spTree>
    <p:custDataLst>
      <p:tags r:id="rId1"/>
    </p:custDataLst>
    <p:extLst>
      <p:ext uri="{BB962C8B-B14F-4D97-AF65-F5344CB8AC3E}">
        <p14:creationId xmlns:p14="http://schemas.microsoft.com/office/powerpoint/2010/main" val="12233785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9F23E05-E5C5-497C-A842-7BD21B2076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28650" y="365126"/>
            <a:ext cx="7886700" cy="1306440"/>
          </a:xfrm>
        </p:spPr>
        <p:txBody>
          <a:bodyPr>
            <a:normAutofit/>
          </a:bodyPr>
          <a:lstStyle/>
          <a:p>
            <a:r>
              <a:rPr lang="en-GB" sz="3500"/>
              <a:t>Recall Task</a:t>
            </a:r>
          </a:p>
        </p:txBody>
      </p:sp>
      <p:pic>
        <p:nvPicPr>
          <p:cNvPr id="6" name="Picture 5">
            <a:extLst>
              <a:ext uri="{FF2B5EF4-FFF2-40B4-BE49-F238E27FC236}">
                <a16:creationId xmlns:a16="http://schemas.microsoft.com/office/drawing/2014/main" id="{5D12E464-24D3-AE8D-7607-36CD1E91B122}"/>
              </a:ext>
            </a:extLst>
          </p:cNvPr>
          <p:cNvPicPr>
            <a:picLocks noChangeAspect="1"/>
          </p:cNvPicPr>
          <p:nvPr/>
        </p:nvPicPr>
        <p:blipFill rotWithShape="1">
          <a:blip r:embed="rId2"/>
          <a:srcRect l="20012" r="12327" b="21"/>
          <a:stretch/>
        </p:blipFill>
        <p:spPr>
          <a:xfrm>
            <a:off x="5991972" y="1843285"/>
            <a:ext cx="2523376" cy="3728611"/>
          </a:xfrm>
          <a:prstGeom prst="rect">
            <a:avLst/>
          </a:prstGeom>
        </p:spPr>
      </p:pic>
      <p:graphicFrame>
        <p:nvGraphicFramePr>
          <p:cNvPr id="5" name="Content Placeholder 2">
            <a:extLst>
              <a:ext uri="{FF2B5EF4-FFF2-40B4-BE49-F238E27FC236}">
                <a16:creationId xmlns:a16="http://schemas.microsoft.com/office/drawing/2014/main" id="{3B426D60-140D-8306-0A1C-955B9F8637B3}"/>
              </a:ext>
            </a:extLst>
          </p:cNvPr>
          <p:cNvGraphicFramePr>
            <a:graphicFrameLocks noGrp="1"/>
          </p:cNvGraphicFramePr>
          <p:nvPr>
            <p:ph idx="1"/>
            <p:extLst>
              <p:ext uri="{D42A27DB-BD31-4B8C-83A1-F6EECF244321}">
                <p14:modId xmlns:p14="http://schemas.microsoft.com/office/powerpoint/2010/main" val="838225279"/>
              </p:ext>
            </p:extLst>
          </p:nvPr>
        </p:nvGraphicFramePr>
        <p:xfrm>
          <a:off x="628650" y="1825625"/>
          <a:ext cx="5035549" cy="43014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Picture 2">
            <a:extLst>
              <a:ext uri="{FF2B5EF4-FFF2-40B4-BE49-F238E27FC236}">
                <a16:creationId xmlns:a16="http://schemas.microsoft.com/office/drawing/2014/main" id="{F3B0AAC4-8ED4-9533-A16C-DB28CD2DEF95}"/>
              </a:ext>
            </a:extLst>
          </p:cNvPr>
          <p:cNvPicPr>
            <a:picLocks noChangeAspect="1"/>
          </p:cNvPicPr>
          <p:nvPr/>
        </p:nvPicPr>
        <p:blipFill>
          <a:blip r:embed="rId8" cstate="print">
            <a:alphaModFix amt="5000"/>
            <a:extLst>
              <a:ext uri="{28A0092B-C50C-407E-A947-70E740481C1C}">
                <a14:useLocalDpi xmlns:a14="http://schemas.microsoft.com/office/drawing/2010/main" val="0"/>
              </a:ext>
            </a:extLst>
          </a:blip>
          <a:stretch>
            <a:fillRect/>
          </a:stretch>
        </p:blipFill>
        <p:spPr>
          <a:xfrm>
            <a:off x="827584" y="1507295"/>
            <a:ext cx="7695738" cy="3098355"/>
          </a:xfrm>
          <a:prstGeom prst="rect">
            <a:avLst/>
          </a:prstGeom>
        </p:spPr>
      </p:pic>
      <p:pic>
        <p:nvPicPr>
          <p:cNvPr id="4" name="Picture 3">
            <a:extLst>
              <a:ext uri="{FF2B5EF4-FFF2-40B4-BE49-F238E27FC236}">
                <a16:creationId xmlns:a16="http://schemas.microsoft.com/office/drawing/2014/main" id="{BFE50321-1841-0565-636D-7F409214CA17}"/>
              </a:ext>
            </a:extLst>
          </p:cNvPr>
          <p:cNvPicPr>
            <a:picLocks noChangeAspect="1"/>
          </p:cNvPicPr>
          <p:nvPr/>
        </p:nvPicPr>
        <p:blipFill>
          <a:blip r:embed="rId9" cstate="print">
            <a:alphaModFix amt="85000"/>
            <a:extLst>
              <a:ext uri="{28A0092B-C50C-407E-A947-70E740481C1C}">
                <a14:useLocalDpi xmlns:a14="http://schemas.microsoft.com/office/drawing/2010/main" val="0"/>
              </a:ext>
            </a:extLst>
          </a:blip>
          <a:stretch>
            <a:fillRect/>
          </a:stretch>
        </p:blipFill>
        <p:spPr>
          <a:xfrm>
            <a:off x="4283968" y="102543"/>
            <a:ext cx="933411" cy="375797"/>
          </a:xfrm>
          <a:prstGeom prst="rect">
            <a:avLst/>
          </a:prstGeom>
        </p:spPr>
      </p:pic>
      <p:sp>
        <p:nvSpPr>
          <p:cNvPr id="7" name="Footer Placeholder 2">
            <a:extLst>
              <a:ext uri="{FF2B5EF4-FFF2-40B4-BE49-F238E27FC236}">
                <a16:creationId xmlns:a16="http://schemas.microsoft.com/office/drawing/2014/main" id="{B2200DEA-6CF2-FB80-BCFA-07CE081ADAB1}"/>
              </a:ext>
            </a:extLst>
          </p:cNvPr>
          <p:cNvSpPr txBox="1">
            <a:spLocks/>
          </p:cNvSpPr>
          <p:nvPr/>
        </p:nvSpPr>
        <p:spPr>
          <a:xfrm>
            <a:off x="68584" y="6601013"/>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10">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765434D7-9C1A-5616-9454-5DA4BDE50C12}"/>
              </a:ext>
            </a:extLst>
          </p:cNvPr>
          <p:cNvSpPr txBox="1"/>
          <p:nvPr/>
        </p:nvSpPr>
        <p:spPr>
          <a:xfrm>
            <a:off x="6126494" y="6648519"/>
            <a:ext cx="3048000" cy="230832"/>
          </a:xfrm>
          <a:prstGeom prst="rect">
            <a:avLst/>
          </a:prstGeom>
          <a:noFill/>
        </p:spPr>
        <p:txBody>
          <a:bodyPr wrap="square" rtlCol="0">
            <a:spAutoFit/>
          </a:bodyPr>
          <a:lstStyle/>
          <a:p>
            <a:pPr algn="ctr"/>
            <a:r>
              <a:rPr lang="en-US" sz="900" i="0" dirty="0">
                <a:solidFill>
                  <a:schemeClr val="tx2"/>
                </a:solidFill>
                <a:effectLst/>
                <a:latin typeface="gg sans"/>
              </a:rPr>
              <a:t>© 2025 Exams Papers Practice. All Rights Reserved</a:t>
            </a:r>
            <a:endParaRPr lang="en-PH" sz="900" dirty="0">
              <a:solidFill>
                <a:schemeClr val="tx2"/>
              </a:solidFill>
            </a:endParaRPr>
          </a:p>
        </p:txBody>
      </p:sp>
    </p:spTree>
    <p:extLst>
      <p:ext uri="{BB962C8B-B14F-4D97-AF65-F5344CB8AC3E}">
        <p14:creationId xmlns:p14="http://schemas.microsoft.com/office/powerpoint/2010/main" val="5021680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155612"/>
            <a:ext cx="8154491" cy="970450"/>
          </a:xfrm>
        </p:spPr>
        <p:txBody>
          <a:bodyPr>
            <a:noAutofit/>
          </a:bodyPr>
          <a:lstStyle/>
          <a:p>
            <a:r>
              <a:rPr lang="en-GB" sz="3600" dirty="0"/>
              <a:t>Elasticity in imperfect competition</a:t>
            </a:r>
          </a:p>
        </p:txBody>
      </p:sp>
      <p:grpSp>
        <p:nvGrpSpPr>
          <p:cNvPr id="3" name="Group 2"/>
          <p:cNvGrpSpPr/>
          <p:nvPr/>
        </p:nvGrpSpPr>
        <p:grpSpPr>
          <a:xfrm>
            <a:off x="2771801" y="1754232"/>
            <a:ext cx="6372199" cy="4993367"/>
            <a:chOff x="3526389" y="2048468"/>
            <a:chExt cx="5595027" cy="4705497"/>
          </a:xfrm>
        </p:grpSpPr>
        <p:grpSp>
          <p:nvGrpSpPr>
            <p:cNvPr id="34" name="Group 33"/>
            <p:cNvGrpSpPr/>
            <p:nvPr/>
          </p:nvGrpSpPr>
          <p:grpSpPr>
            <a:xfrm>
              <a:off x="3526389" y="2659782"/>
              <a:ext cx="5432449" cy="4094183"/>
              <a:chOff x="3442502" y="1844824"/>
              <a:chExt cx="3289737" cy="2566280"/>
            </a:xfrm>
          </p:grpSpPr>
          <p:cxnSp>
            <p:nvCxnSpPr>
              <p:cNvPr id="8" name="Straight Connector 7"/>
              <p:cNvCxnSpPr/>
              <p:nvPr/>
            </p:nvCxnSpPr>
            <p:spPr>
              <a:xfrm>
                <a:off x="3833391" y="1910144"/>
                <a:ext cx="2245594" cy="2246539"/>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flipV="1">
                <a:off x="3833391" y="1844824"/>
                <a:ext cx="0" cy="2315122"/>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a:off x="3833391" y="4156683"/>
                <a:ext cx="2245594" cy="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9" name="Text Box 2"/>
              <p:cNvSpPr txBox="1">
                <a:spLocks noChangeArrowheads="1"/>
              </p:cNvSpPr>
              <p:nvPr/>
            </p:nvSpPr>
            <p:spPr bwMode="auto">
              <a:xfrm>
                <a:off x="5546572" y="3938611"/>
                <a:ext cx="567255" cy="211944"/>
              </a:xfrm>
              <a:prstGeom prst="rect">
                <a:avLst/>
              </a:prstGeom>
              <a:noFill/>
              <a:ln w="9525">
                <a:noFill/>
                <a:miter lim="800000"/>
                <a:headEnd/>
                <a:tailEnd/>
              </a:ln>
            </p:spPr>
            <p:txBody>
              <a:bodyPr rot="0" vert="horz" wrap="square" lIns="91440" tIns="45720" rIns="91440" bIns="45720" anchor="t" anchorCtr="0">
                <a:spAutoFit/>
              </a:bodyPr>
              <a:lstStyle/>
              <a:p>
                <a:pPr>
                  <a:lnSpc>
                    <a:spcPct val="115000"/>
                  </a:lnSpc>
                  <a:spcAft>
                    <a:spcPts val="1000"/>
                  </a:spcAft>
                </a:pPr>
                <a:r>
                  <a:rPr lang="en-GB" sz="1600" dirty="0">
                    <a:effectLst/>
                    <a:latin typeface="Calibri"/>
                    <a:ea typeface="Calibri"/>
                    <a:cs typeface="Times New Roman"/>
                  </a:rPr>
                  <a:t>D = AR</a:t>
                </a:r>
              </a:p>
            </p:txBody>
          </p:sp>
          <p:sp>
            <p:nvSpPr>
              <p:cNvPr id="10" name="Text Box 2"/>
              <p:cNvSpPr txBox="1">
                <a:spLocks noChangeArrowheads="1"/>
              </p:cNvSpPr>
              <p:nvPr/>
            </p:nvSpPr>
            <p:spPr bwMode="auto">
              <a:xfrm>
                <a:off x="3442502" y="1910144"/>
                <a:ext cx="356046" cy="221791"/>
              </a:xfrm>
              <a:prstGeom prst="rect">
                <a:avLst/>
              </a:prstGeom>
              <a:noFill/>
              <a:ln w="9525">
                <a:noFill/>
                <a:miter lim="800000"/>
                <a:headEnd/>
                <a:tailEnd/>
              </a:ln>
            </p:spPr>
            <p:txBody>
              <a:bodyPr rot="0" vert="horz" wrap="square" lIns="91440" tIns="45720" rIns="91440" bIns="45720" anchor="t" anchorCtr="0">
                <a:spAutoFit/>
              </a:bodyPr>
              <a:lstStyle/>
              <a:p>
                <a:pPr>
                  <a:lnSpc>
                    <a:spcPct val="115000"/>
                  </a:lnSpc>
                  <a:spcAft>
                    <a:spcPts val="1000"/>
                  </a:spcAft>
                </a:pPr>
                <a:r>
                  <a:rPr lang="en-GB" sz="1600" dirty="0">
                    <a:effectLst/>
                    <a:latin typeface="Calibri"/>
                    <a:ea typeface="Calibri"/>
                    <a:cs typeface="Times New Roman"/>
                  </a:rPr>
                  <a:t>Price</a:t>
                </a:r>
              </a:p>
            </p:txBody>
          </p:sp>
          <p:sp>
            <p:nvSpPr>
              <p:cNvPr id="11" name="Text Box 2"/>
              <p:cNvSpPr txBox="1">
                <a:spLocks noChangeArrowheads="1"/>
              </p:cNvSpPr>
              <p:nvPr/>
            </p:nvSpPr>
            <p:spPr bwMode="auto">
              <a:xfrm>
                <a:off x="5779084" y="4189313"/>
                <a:ext cx="953155" cy="221791"/>
              </a:xfrm>
              <a:prstGeom prst="rect">
                <a:avLst/>
              </a:prstGeom>
              <a:noFill/>
              <a:ln w="9525">
                <a:noFill/>
                <a:miter lim="800000"/>
                <a:headEnd/>
                <a:tailEnd/>
              </a:ln>
            </p:spPr>
            <p:txBody>
              <a:bodyPr rot="0" vert="horz" wrap="square" lIns="91440" tIns="45720" rIns="91440" bIns="45720" anchor="t" anchorCtr="0">
                <a:spAutoFit/>
              </a:bodyPr>
              <a:lstStyle/>
              <a:p>
                <a:pPr>
                  <a:lnSpc>
                    <a:spcPct val="115000"/>
                  </a:lnSpc>
                  <a:spcAft>
                    <a:spcPts val="1000"/>
                  </a:spcAft>
                </a:pPr>
                <a:r>
                  <a:rPr lang="en-GB" sz="1600" dirty="0">
                    <a:effectLst/>
                    <a:latin typeface="Calibri"/>
                    <a:ea typeface="Calibri"/>
                    <a:cs typeface="Times New Roman"/>
                  </a:rPr>
                  <a:t>Output</a:t>
                </a:r>
              </a:p>
            </p:txBody>
          </p:sp>
          <p:sp>
            <p:nvSpPr>
              <p:cNvPr id="12" name="Text Box 2"/>
              <p:cNvSpPr txBox="1">
                <a:spLocks noChangeArrowheads="1"/>
              </p:cNvSpPr>
              <p:nvPr/>
            </p:nvSpPr>
            <p:spPr bwMode="auto">
              <a:xfrm>
                <a:off x="3620525" y="4156683"/>
                <a:ext cx="242126" cy="115723"/>
              </a:xfrm>
              <a:prstGeom prst="rect">
                <a:avLst/>
              </a:prstGeom>
              <a:noFill/>
              <a:ln w="9525">
                <a:noFill/>
                <a:miter lim="800000"/>
                <a:headEnd/>
                <a:tailEnd/>
              </a:ln>
            </p:spPr>
            <p:txBody>
              <a:bodyPr rot="0" vert="horz" wrap="square" lIns="91440" tIns="45720" rIns="91440" bIns="45720" anchor="t" anchorCtr="0">
                <a:noAutofit/>
              </a:bodyPr>
              <a:lstStyle/>
              <a:p>
                <a:pPr>
                  <a:lnSpc>
                    <a:spcPct val="115000"/>
                  </a:lnSpc>
                  <a:spcAft>
                    <a:spcPts val="1000"/>
                  </a:spcAft>
                </a:pPr>
                <a:r>
                  <a:rPr lang="en-GB" sz="1600" dirty="0">
                    <a:effectLst/>
                    <a:latin typeface="Calibri"/>
                    <a:ea typeface="Calibri"/>
                    <a:cs typeface="Times New Roman"/>
                  </a:rPr>
                  <a:t>0</a:t>
                </a:r>
              </a:p>
            </p:txBody>
          </p:sp>
        </p:grpSp>
        <p:cxnSp>
          <p:nvCxnSpPr>
            <p:cNvPr id="24" name="Straight Arrow Connector 23"/>
            <p:cNvCxnSpPr/>
            <p:nvPr/>
          </p:nvCxnSpPr>
          <p:spPr>
            <a:xfrm>
              <a:off x="4220195" y="2659782"/>
              <a:ext cx="1829952" cy="1756729"/>
            </a:xfrm>
            <a:prstGeom prst="straightConnector1">
              <a:avLst/>
            </a:prstGeom>
            <a:ln>
              <a:solidFill>
                <a:srgbClr val="00B05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a:off x="6050147" y="4457287"/>
              <a:ext cx="1829952" cy="1756729"/>
            </a:xfrm>
            <a:prstGeom prst="straightConnector1">
              <a:avLst/>
            </a:prstGeom>
            <a:ln>
              <a:solidFill>
                <a:srgbClr val="0070C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5261293" y="3261147"/>
              <a:ext cx="974885" cy="348040"/>
            </a:xfrm>
            <a:prstGeom prst="rect">
              <a:avLst/>
            </a:prstGeom>
            <a:noFill/>
          </p:spPr>
          <p:txBody>
            <a:bodyPr wrap="square" rtlCol="0">
              <a:spAutoFit/>
            </a:bodyPr>
            <a:lstStyle/>
            <a:p>
              <a:r>
                <a:rPr lang="en-GB" dirty="0"/>
                <a:t>Elastic</a:t>
              </a:r>
            </a:p>
          </p:txBody>
        </p:sp>
        <p:sp>
          <p:nvSpPr>
            <p:cNvPr id="37" name="TextBox 36"/>
            <p:cNvSpPr txBox="1"/>
            <p:nvPr/>
          </p:nvSpPr>
          <p:spPr>
            <a:xfrm>
              <a:off x="7000907" y="4987058"/>
              <a:ext cx="1230703" cy="348040"/>
            </a:xfrm>
            <a:prstGeom prst="rect">
              <a:avLst/>
            </a:prstGeom>
            <a:noFill/>
          </p:spPr>
          <p:txBody>
            <a:bodyPr wrap="square" rtlCol="0">
              <a:spAutoFit/>
            </a:bodyPr>
            <a:lstStyle/>
            <a:p>
              <a:r>
                <a:rPr lang="en-GB" dirty="0"/>
                <a:t>Inelastic</a:t>
              </a:r>
            </a:p>
          </p:txBody>
        </p:sp>
        <p:cxnSp>
          <p:nvCxnSpPr>
            <p:cNvPr id="27" name="Straight Arrow Connector 26"/>
            <p:cNvCxnSpPr/>
            <p:nvPr/>
          </p:nvCxnSpPr>
          <p:spPr>
            <a:xfrm flipH="1">
              <a:off x="6144998" y="3992479"/>
              <a:ext cx="504056" cy="424032"/>
            </a:xfrm>
            <a:prstGeom prst="straightConnector1">
              <a:avLst/>
            </a:prstGeom>
            <a:ln>
              <a:solidFill>
                <a:schemeClr val="accent2"/>
              </a:solidFill>
              <a:tailEnd type="arrow"/>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6649053" y="3624423"/>
              <a:ext cx="2061841" cy="348040"/>
            </a:xfrm>
            <a:prstGeom prst="rect">
              <a:avLst/>
            </a:prstGeom>
            <a:noFill/>
          </p:spPr>
          <p:txBody>
            <a:bodyPr wrap="square" rtlCol="0">
              <a:spAutoFit/>
            </a:bodyPr>
            <a:lstStyle/>
            <a:p>
              <a:r>
                <a:rPr lang="en-GB" dirty="0"/>
                <a:t>Unitary elasticity</a:t>
              </a:r>
            </a:p>
          </p:txBody>
        </p:sp>
        <p:sp>
          <p:nvSpPr>
            <p:cNvPr id="39" name="TextBox 38"/>
            <p:cNvSpPr txBox="1"/>
            <p:nvPr/>
          </p:nvSpPr>
          <p:spPr>
            <a:xfrm>
              <a:off x="3820364" y="2048468"/>
              <a:ext cx="1792472" cy="696080"/>
            </a:xfrm>
            <a:prstGeom prst="rect">
              <a:avLst/>
            </a:prstGeom>
            <a:noFill/>
          </p:spPr>
          <p:txBody>
            <a:bodyPr wrap="square" rtlCol="0">
              <a:spAutoFit/>
            </a:bodyPr>
            <a:lstStyle/>
            <a:p>
              <a:r>
                <a:rPr lang="en-GB" dirty="0"/>
                <a:t>Perfectly</a:t>
              </a:r>
            </a:p>
            <a:p>
              <a:r>
                <a:rPr lang="en-GB" dirty="0"/>
                <a:t>Elastic = </a:t>
              </a:r>
              <a:r>
                <a:rPr lang="en-GB" sz="2400" dirty="0"/>
                <a:t>∞</a:t>
              </a:r>
            </a:p>
          </p:txBody>
        </p:sp>
        <p:sp>
          <p:nvSpPr>
            <p:cNvPr id="40" name="TextBox 39"/>
            <p:cNvSpPr txBox="1"/>
            <p:nvPr/>
          </p:nvSpPr>
          <p:spPr>
            <a:xfrm>
              <a:off x="7892571" y="5836593"/>
              <a:ext cx="1228845" cy="609070"/>
            </a:xfrm>
            <a:prstGeom prst="rect">
              <a:avLst/>
            </a:prstGeom>
            <a:noFill/>
          </p:spPr>
          <p:txBody>
            <a:bodyPr wrap="square" rtlCol="0">
              <a:spAutoFit/>
            </a:bodyPr>
            <a:lstStyle/>
            <a:p>
              <a:r>
                <a:rPr lang="en-GB" dirty="0"/>
                <a:t>Perfectly inelastic = 0</a:t>
              </a:r>
            </a:p>
          </p:txBody>
        </p:sp>
      </p:grpSp>
      <p:sp>
        <p:nvSpPr>
          <p:cNvPr id="30" name="TextBox 29"/>
          <p:cNvSpPr txBox="1"/>
          <p:nvPr/>
        </p:nvSpPr>
        <p:spPr>
          <a:xfrm>
            <a:off x="272837" y="1164448"/>
            <a:ext cx="2228770" cy="5755422"/>
          </a:xfrm>
          <a:prstGeom prst="rect">
            <a:avLst/>
          </a:prstGeom>
          <a:noFill/>
        </p:spPr>
        <p:txBody>
          <a:bodyPr wrap="square" rtlCol="0">
            <a:spAutoFit/>
          </a:bodyPr>
          <a:lstStyle/>
          <a:p>
            <a:r>
              <a:rPr lang="en-GB" sz="1600" dirty="0"/>
              <a:t>Price elasticity changes as we move down the demand curve.</a:t>
            </a:r>
          </a:p>
          <a:p>
            <a:endParaRPr lang="en-GB" sz="1600" dirty="0"/>
          </a:p>
          <a:p>
            <a:r>
              <a:rPr lang="en-GB" sz="1600" dirty="0"/>
              <a:t>At higher prices a change in price leads to a greater change in demand.</a:t>
            </a:r>
          </a:p>
          <a:p>
            <a:endParaRPr lang="en-GB" sz="1600" dirty="0"/>
          </a:p>
          <a:p>
            <a:r>
              <a:rPr lang="en-GB" sz="1600" dirty="0"/>
              <a:t>At lower prices a change in price leads to a smaller change in demand.</a:t>
            </a:r>
          </a:p>
          <a:p>
            <a:endParaRPr lang="en-GB" sz="1600" dirty="0"/>
          </a:p>
          <a:p>
            <a:r>
              <a:rPr lang="en-GB" sz="1600" dirty="0"/>
              <a:t>This can be seen on the diagram. The demand curve is price elastic at higher prices and price inelastic at lower prices.</a:t>
            </a:r>
          </a:p>
          <a:p>
            <a:endParaRPr lang="en-GB" sz="1600" dirty="0"/>
          </a:p>
        </p:txBody>
      </p:sp>
      <p:sp>
        <p:nvSpPr>
          <p:cNvPr id="41" name="TextBox 40"/>
          <p:cNvSpPr txBox="1"/>
          <p:nvPr/>
        </p:nvSpPr>
        <p:spPr>
          <a:xfrm>
            <a:off x="4959295" y="1139075"/>
            <a:ext cx="4026573" cy="1754326"/>
          </a:xfrm>
          <a:prstGeom prst="rect">
            <a:avLst/>
          </a:prstGeom>
          <a:noFill/>
        </p:spPr>
        <p:txBody>
          <a:bodyPr wrap="square" rtlCol="0">
            <a:spAutoFit/>
          </a:bodyPr>
          <a:lstStyle/>
          <a:p>
            <a:r>
              <a:rPr lang="en-GB" dirty="0"/>
              <a:t>At higher prices, the demand curve is price elastic. Therefore, a firm should lower prices to increase total revenue. At lower prices, the demand curve is price inelastic. Therefore, a firm should raise prices to increase total revenue. </a:t>
            </a:r>
          </a:p>
        </p:txBody>
      </p:sp>
      <p:pic>
        <p:nvPicPr>
          <p:cNvPr id="4" name="Picture 3">
            <a:extLst>
              <a:ext uri="{FF2B5EF4-FFF2-40B4-BE49-F238E27FC236}">
                <a16:creationId xmlns:a16="http://schemas.microsoft.com/office/drawing/2014/main" id="{A7733B4A-19E3-2A5A-399B-42DBC02A6E61}"/>
              </a:ext>
            </a:extLst>
          </p:cNvPr>
          <p:cNvPicPr>
            <a:picLocks noChangeAspect="1"/>
          </p:cNvPicPr>
          <p:nvPr/>
        </p:nvPicPr>
        <p:blipFill>
          <a:blip r:embed="rId3" cstate="print">
            <a:alphaModFix amt="5000"/>
            <a:extLst>
              <a:ext uri="{28A0092B-C50C-407E-A947-70E740481C1C}">
                <a14:useLocalDpi xmlns:a14="http://schemas.microsoft.com/office/drawing/2010/main" val="0"/>
              </a:ext>
            </a:extLst>
          </a:blip>
          <a:stretch>
            <a:fillRect/>
          </a:stretch>
        </p:blipFill>
        <p:spPr>
          <a:xfrm>
            <a:off x="827584" y="1507295"/>
            <a:ext cx="7695738" cy="3098355"/>
          </a:xfrm>
          <a:prstGeom prst="rect">
            <a:avLst/>
          </a:prstGeom>
        </p:spPr>
      </p:pic>
      <p:pic>
        <p:nvPicPr>
          <p:cNvPr id="5" name="Picture 4">
            <a:extLst>
              <a:ext uri="{FF2B5EF4-FFF2-40B4-BE49-F238E27FC236}">
                <a16:creationId xmlns:a16="http://schemas.microsoft.com/office/drawing/2014/main" id="{878AFF17-4198-E874-CC53-72395C9A0294}"/>
              </a:ext>
            </a:extLst>
          </p:cNvPr>
          <p:cNvPicPr>
            <a:picLocks noChangeAspect="1"/>
          </p:cNvPicPr>
          <p:nvPr/>
        </p:nvPicPr>
        <p:blipFill>
          <a:blip r:embed="rId4" cstate="print">
            <a:alphaModFix amt="85000"/>
            <a:extLst>
              <a:ext uri="{28A0092B-C50C-407E-A947-70E740481C1C}">
                <a14:useLocalDpi xmlns:a14="http://schemas.microsoft.com/office/drawing/2010/main" val="0"/>
              </a:ext>
            </a:extLst>
          </a:blip>
          <a:stretch>
            <a:fillRect/>
          </a:stretch>
        </p:blipFill>
        <p:spPr>
          <a:xfrm>
            <a:off x="8011313" y="150941"/>
            <a:ext cx="933411" cy="375797"/>
          </a:xfrm>
          <a:prstGeom prst="rect">
            <a:avLst/>
          </a:prstGeom>
        </p:spPr>
      </p:pic>
      <p:sp>
        <p:nvSpPr>
          <p:cNvPr id="13" name="Footer Placeholder 2">
            <a:extLst>
              <a:ext uri="{FF2B5EF4-FFF2-40B4-BE49-F238E27FC236}">
                <a16:creationId xmlns:a16="http://schemas.microsoft.com/office/drawing/2014/main" id="{8F5C3277-7594-C6D1-A096-04DF612DC693}"/>
              </a:ext>
            </a:extLst>
          </p:cNvPr>
          <p:cNvSpPr txBox="1">
            <a:spLocks/>
          </p:cNvSpPr>
          <p:nvPr/>
        </p:nvSpPr>
        <p:spPr>
          <a:xfrm>
            <a:off x="68584" y="6601013"/>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14" name="TextBox 13">
            <a:extLst>
              <a:ext uri="{FF2B5EF4-FFF2-40B4-BE49-F238E27FC236}">
                <a16:creationId xmlns:a16="http://schemas.microsoft.com/office/drawing/2014/main" id="{D14AF0B5-AF30-B430-CFCF-272E69054C73}"/>
              </a:ext>
            </a:extLst>
          </p:cNvPr>
          <p:cNvSpPr txBox="1"/>
          <p:nvPr/>
        </p:nvSpPr>
        <p:spPr>
          <a:xfrm>
            <a:off x="6126494" y="6648519"/>
            <a:ext cx="3048000" cy="230832"/>
          </a:xfrm>
          <a:prstGeom prst="rect">
            <a:avLst/>
          </a:prstGeom>
          <a:noFill/>
        </p:spPr>
        <p:txBody>
          <a:bodyPr wrap="square" rtlCol="0">
            <a:spAutoFit/>
          </a:bodyPr>
          <a:lstStyle/>
          <a:p>
            <a:pPr algn="ctr"/>
            <a:r>
              <a:rPr lang="en-US" sz="900" i="0" dirty="0">
                <a:solidFill>
                  <a:schemeClr val="tx2"/>
                </a:solidFill>
                <a:effectLst/>
                <a:latin typeface="gg sans"/>
              </a:rPr>
              <a:t>© 2025 Exams Papers Practice. All Rights Reserved</a:t>
            </a:r>
            <a:endParaRPr lang="en-PH" sz="900" dirty="0">
              <a:solidFill>
                <a:schemeClr val="tx2"/>
              </a:solidFill>
            </a:endParaRPr>
          </a:p>
        </p:txBody>
      </p:sp>
    </p:spTree>
    <p:extLst>
      <p:ext uri="{BB962C8B-B14F-4D97-AF65-F5344CB8AC3E}">
        <p14:creationId xmlns:p14="http://schemas.microsoft.com/office/powerpoint/2010/main" val="19948763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1026" name="Picture 2" descr="https://qph.fs.quoracdn.net/main-qimg-3584ef43822a1ab68df19ce296ad025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3946" y="124972"/>
            <a:ext cx="7836103" cy="6722777"/>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316BA8A3-72D6-BB3B-0EEF-6253485B9E7A}"/>
              </a:ext>
            </a:extLst>
          </p:cNvPr>
          <p:cNvPicPr>
            <a:picLocks noChangeAspect="1"/>
          </p:cNvPicPr>
          <p:nvPr/>
        </p:nvPicPr>
        <p:blipFill>
          <a:blip r:embed="rId4" cstate="print">
            <a:alphaModFix amt="5000"/>
            <a:extLst>
              <a:ext uri="{28A0092B-C50C-407E-A947-70E740481C1C}">
                <a14:useLocalDpi xmlns:a14="http://schemas.microsoft.com/office/drawing/2010/main" val="0"/>
              </a:ext>
            </a:extLst>
          </a:blip>
          <a:stretch>
            <a:fillRect/>
          </a:stretch>
        </p:blipFill>
        <p:spPr>
          <a:xfrm>
            <a:off x="827584" y="1507295"/>
            <a:ext cx="7695738" cy="3098355"/>
          </a:xfrm>
          <a:prstGeom prst="rect">
            <a:avLst/>
          </a:prstGeom>
        </p:spPr>
      </p:pic>
      <p:pic>
        <p:nvPicPr>
          <p:cNvPr id="5" name="Picture 4">
            <a:extLst>
              <a:ext uri="{FF2B5EF4-FFF2-40B4-BE49-F238E27FC236}">
                <a16:creationId xmlns:a16="http://schemas.microsoft.com/office/drawing/2014/main" id="{8633F8E0-B8F1-FAB7-0521-1A83FAA00383}"/>
              </a:ext>
            </a:extLst>
          </p:cNvPr>
          <p:cNvPicPr>
            <a:picLocks noChangeAspect="1"/>
          </p:cNvPicPr>
          <p:nvPr/>
        </p:nvPicPr>
        <p:blipFill>
          <a:blip r:embed="rId5" cstate="print">
            <a:alphaModFix amt="85000"/>
            <a:extLst>
              <a:ext uri="{28A0092B-C50C-407E-A947-70E740481C1C}">
                <a14:useLocalDpi xmlns:a14="http://schemas.microsoft.com/office/drawing/2010/main" val="0"/>
              </a:ext>
            </a:extLst>
          </a:blip>
          <a:stretch>
            <a:fillRect/>
          </a:stretch>
        </p:blipFill>
        <p:spPr>
          <a:xfrm>
            <a:off x="4283968" y="102543"/>
            <a:ext cx="933411" cy="375797"/>
          </a:xfrm>
          <a:prstGeom prst="rect">
            <a:avLst/>
          </a:prstGeom>
        </p:spPr>
      </p:pic>
      <p:sp>
        <p:nvSpPr>
          <p:cNvPr id="6" name="Footer Placeholder 2">
            <a:extLst>
              <a:ext uri="{FF2B5EF4-FFF2-40B4-BE49-F238E27FC236}">
                <a16:creationId xmlns:a16="http://schemas.microsoft.com/office/drawing/2014/main" id="{4A1474E8-0D53-59E8-F62F-E812ABD841A4}"/>
              </a:ext>
            </a:extLst>
          </p:cNvPr>
          <p:cNvSpPr txBox="1">
            <a:spLocks/>
          </p:cNvSpPr>
          <p:nvPr/>
        </p:nvSpPr>
        <p:spPr>
          <a:xfrm>
            <a:off x="68584" y="6601013"/>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6">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52712ED5-6173-BC2C-1900-CD078F37E4C6}"/>
              </a:ext>
            </a:extLst>
          </p:cNvPr>
          <p:cNvSpPr txBox="1"/>
          <p:nvPr/>
        </p:nvSpPr>
        <p:spPr>
          <a:xfrm>
            <a:off x="6126494" y="6648519"/>
            <a:ext cx="3048000" cy="230832"/>
          </a:xfrm>
          <a:prstGeom prst="rect">
            <a:avLst/>
          </a:prstGeom>
          <a:noFill/>
        </p:spPr>
        <p:txBody>
          <a:bodyPr wrap="square" rtlCol="0">
            <a:spAutoFit/>
          </a:bodyPr>
          <a:lstStyle/>
          <a:p>
            <a:pPr algn="ctr"/>
            <a:r>
              <a:rPr lang="en-US" sz="900" i="0" dirty="0">
                <a:solidFill>
                  <a:schemeClr val="tx2"/>
                </a:solidFill>
                <a:effectLst/>
                <a:latin typeface="gg sans"/>
              </a:rPr>
              <a:t>© 2025 Exams Papers Practice. All Rights Reserved</a:t>
            </a:r>
            <a:endParaRPr lang="en-PH" sz="900" dirty="0">
              <a:solidFill>
                <a:schemeClr val="tx2"/>
              </a:solidFill>
            </a:endParaRPr>
          </a:p>
        </p:txBody>
      </p:sp>
    </p:spTree>
    <p:custDataLst>
      <p:tags r:id="rId1"/>
    </p:custDataLst>
    <p:extLst>
      <p:ext uri="{BB962C8B-B14F-4D97-AF65-F5344CB8AC3E}">
        <p14:creationId xmlns:p14="http://schemas.microsoft.com/office/powerpoint/2010/main" val="39419309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836" y="226301"/>
            <a:ext cx="7524003" cy="970450"/>
          </a:xfrm>
        </p:spPr>
        <p:txBody>
          <a:bodyPr>
            <a:normAutofit/>
          </a:bodyPr>
          <a:lstStyle/>
          <a:p>
            <a:r>
              <a:rPr lang="en-GB" sz="3600" dirty="0"/>
              <a:t>Elasticity and marginal revenue</a:t>
            </a:r>
          </a:p>
        </p:txBody>
      </p:sp>
      <p:grpSp>
        <p:nvGrpSpPr>
          <p:cNvPr id="34" name="Group 33"/>
          <p:cNvGrpSpPr/>
          <p:nvPr/>
        </p:nvGrpSpPr>
        <p:grpSpPr>
          <a:xfrm>
            <a:off x="2477056" y="2608375"/>
            <a:ext cx="5432449" cy="4198218"/>
            <a:chOff x="3442502" y="1844824"/>
            <a:chExt cx="3289737" cy="2631490"/>
          </a:xfrm>
        </p:grpSpPr>
        <p:cxnSp>
          <p:nvCxnSpPr>
            <p:cNvPr id="8" name="Straight Connector 7"/>
            <p:cNvCxnSpPr/>
            <p:nvPr/>
          </p:nvCxnSpPr>
          <p:spPr>
            <a:xfrm>
              <a:off x="3833391" y="1910144"/>
              <a:ext cx="2245594" cy="2246539"/>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flipV="1">
              <a:off x="3833391" y="1844824"/>
              <a:ext cx="0" cy="2315122"/>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a:off x="3833391" y="4156683"/>
              <a:ext cx="2245594" cy="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9" name="Text Box 2"/>
            <p:cNvSpPr txBox="1">
              <a:spLocks noChangeArrowheads="1"/>
            </p:cNvSpPr>
            <p:nvPr/>
          </p:nvSpPr>
          <p:spPr bwMode="auto">
            <a:xfrm>
              <a:off x="5632359" y="3938610"/>
              <a:ext cx="346102" cy="179896"/>
            </a:xfrm>
            <a:prstGeom prst="rect">
              <a:avLst/>
            </a:prstGeom>
            <a:noFill/>
            <a:ln w="9525">
              <a:noFill/>
              <a:miter lim="800000"/>
              <a:headEnd/>
              <a:tailEnd/>
            </a:ln>
          </p:spPr>
          <p:txBody>
            <a:bodyPr rot="0" vert="horz" wrap="square" lIns="91440" tIns="45720" rIns="91440" bIns="45720" anchor="t" anchorCtr="0">
              <a:spAutoFit/>
            </a:bodyPr>
            <a:lstStyle/>
            <a:p>
              <a:pPr>
                <a:lnSpc>
                  <a:spcPct val="115000"/>
                </a:lnSpc>
                <a:spcAft>
                  <a:spcPts val="1000"/>
                </a:spcAft>
              </a:pPr>
              <a:r>
                <a:rPr lang="en-GB" sz="1100" dirty="0">
                  <a:effectLst/>
                  <a:latin typeface="Calibri"/>
                  <a:ea typeface="Calibri"/>
                  <a:cs typeface="Times New Roman"/>
                </a:rPr>
                <a:t>D = AR</a:t>
              </a:r>
            </a:p>
          </p:txBody>
        </p:sp>
        <p:sp>
          <p:nvSpPr>
            <p:cNvPr id="10" name="Text Box 2"/>
            <p:cNvSpPr txBox="1">
              <a:spLocks noChangeArrowheads="1"/>
            </p:cNvSpPr>
            <p:nvPr/>
          </p:nvSpPr>
          <p:spPr bwMode="auto">
            <a:xfrm>
              <a:off x="3442502" y="1910144"/>
              <a:ext cx="356046" cy="179896"/>
            </a:xfrm>
            <a:prstGeom prst="rect">
              <a:avLst/>
            </a:prstGeom>
            <a:noFill/>
            <a:ln w="9525">
              <a:noFill/>
              <a:miter lim="800000"/>
              <a:headEnd/>
              <a:tailEnd/>
            </a:ln>
          </p:spPr>
          <p:txBody>
            <a:bodyPr rot="0" vert="horz" wrap="square" lIns="91440" tIns="45720" rIns="91440" bIns="45720" anchor="t" anchorCtr="0">
              <a:spAutoFit/>
            </a:bodyPr>
            <a:lstStyle/>
            <a:p>
              <a:pPr>
                <a:lnSpc>
                  <a:spcPct val="115000"/>
                </a:lnSpc>
                <a:spcAft>
                  <a:spcPts val="1000"/>
                </a:spcAft>
              </a:pPr>
              <a:r>
                <a:rPr lang="en-GB" sz="1100" dirty="0">
                  <a:effectLst/>
                  <a:latin typeface="Calibri"/>
                  <a:ea typeface="Calibri"/>
                  <a:cs typeface="Times New Roman"/>
                </a:rPr>
                <a:t>Price</a:t>
              </a:r>
            </a:p>
          </p:txBody>
        </p:sp>
        <p:sp>
          <p:nvSpPr>
            <p:cNvPr id="11" name="Text Box 2"/>
            <p:cNvSpPr txBox="1">
              <a:spLocks noChangeArrowheads="1"/>
            </p:cNvSpPr>
            <p:nvPr/>
          </p:nvSpPr>
          <p:spPr bwMode="auto">
            <a:xfrm>
              <a:off x="5779084" y="4189312"/>
              <a:ext cx="953155" cy="287002"/>
            </a:xfrm>
            <a:prstGeom prst="rect">
              <a:avLst/>
            </a:prstGeom>
            <a:noFill/>
            <a:ln w="9525">
              <a:noFill/>
              <a:miter lim="800000"/>
              <a:headEnd/>
              <a:tailEnd/>
            </a:ln>
          </p:spPr>
          <p:txBody>
            <a:bodyPr rot="0" vert="horz" wrap="square" lIns="91440" tIns="45720" rIns="91440" bIns="45720" anchor="t" anchorCtr="0">
              <a:spAutoFit/>
            </a:bodyPr>
            <a:lstStyle/>
            <a:p>
              <a:pPr>
                <a:lnSpc>
                  <a:spcPct val="115000"/>
                </a:lnSpc>
                <a:spcAft>
                  <a:spcPts val="1000"/>
                </a:spcAft>
              </a:pPr>
              <a:r>
                <a:rPr lang="en-GB" sz="1100" dirty="0">
                  <a:effectLst/>
                  <a:latin typeface="Calibri"/>
                  <a:ea typeface="Calibri"/>
                  <a:cs typeface="Times New Roman"/>
                </a:rPr>
                <a:t>Output</a:t>
              </a:r>
            </a:p>
          </p:txBody>
        </p:sp>
        <p:sp>
          <p:nvSpPr>
            <p:cNvPr id="12" name="Text Box 2"/>
            <p:cNvSpPr txBox="1">
              <a:spLocks noChangeArrowheads="1"/>
            </p:cNvSpPr>
            <p:nvPr/>
          </p:nvSpPr>
          <p:spPr bwMode="auto">
            <a:xfrm>
              <a:off x="3620525" y="4156683"/>
              <a:ext cx="242126" cy="115723"/>
            </a:xfrm>
            <a:prstGeom prst="rect">
              <a:avLst/>
            </a:prstGeom>
            <a:noFill/>
            <a:ln w="9525">
              <a:noFill/>
              <a:miter lim="800000"/>
              <a:headEnd/>
              <a:tailEnd/>
            </a:ln>
          </p:spPr>
          <p:txBody>
            <a:bodyPr rot="0" vert="horz" wrap="square" lIns="91440" tIns="45720" rIns="91440" bIns="45720" anchor="t" anchorCtr="0">
              <a:noAutofit/>
            </a:bodyPr>
            <a:lstStyle/>
            <a:p>
              <a:pPr>
                <a:lnSpc>
                  <a:spcPct val="115000"/>
                </a:lnSpc>
                <a:spcAft>
                  <a:spcPts val="1000"/>
                </a:spcAft>
              </a:pPr>
              <a:r>
                <a:rPr lang="en-GB" sz="1100" dirty="0">
                  <a:effectLst/>
                  <a:latin typeface="Calibri"/>
                  <a:ea typeface="Calibri"/>
                  <a:cs typeface="Times New Roman"/>
                </a:rPr>
                <a:t>0</a:t>
              </a:r>
            </a:p>
          </p:txBody>
        </p:sp>
      </p:grpSp>
      <p:cxnSp>
        <p:nvCxnSpPr>
          <p:cNvPr id="24" name="Straight Arrow Connector 23"/>
          <p:cNvCxnSpPr/>
          <p:nvPr/>
        </p:nvCxnSpPr>
        <p:spPr>
          <a:xfrm>
            <a:off x="3170862" y="2608375"/>
            <a:ext cx="1829952" cy="1756729"/>
          </a:xfrm>
          <a:prstGeom prst="straightConnector1">
            <a:avLst/>
          </a:prstGeom>
          <a:ln>
            <a:solidFill>
              <a:srgbClr val="00B05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a:off x="5000814" y="4405880"/>
            <a:ext cx="1829952" cy="1756729"/>
          </a:xfrm>
          <a:prstGeom prst="straightConnector1">
            <a:avLst/>
          </a:prstGeom>
          <a:ln>
            <a:solidFill>
              <a:srgbClr val="0070C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4211960" y="3209740"/>
            <a:ext cx="648072" cy="276999"/>
          </a:xfrm>
          <a:prstGeom prst="rect">
            <a:avLst/>
          </a:prstGeom>
          <a:noFill/>
        </p:spPr>
        <p:txBody>
          <a:bodyPr wrap="square" rtlCol="0">
            <a:spAutoFit/>
          </a:bodyPr>
          <a:lstStyle/>
          <a:p>
            <a:r>
              <a:rPr lang="en-GB" sz="1200" dirty="0"/>
              <a:t>Elastic </a:t>
            </a:r>
          </a:p>
        </p:txBody>
      </p:sp>
      <p:sp>
        <p:nvSpPr>
          <p:cNvPr id="37" name="TextBox 36"/>
          <p:cNvSpPr txBox="1"/>
          <p:nvPr/>
        </p:nvSpPr>
        <p:spPr>
          <a:xfrm>
            <a:off x="5951573" y="4935651"/>
            <a:ext cx="1085829" cy="276999"/>
          </a:xfrm>
          <a:prstGeom prst="rect">
            <a:avLst/>
          </a:prstGeom>
          <a:noFill/>
        </p:spPr>
        <p:txBody>
          <a:bodyPr wrap="square" rtlCol="0">
            <a:spAutoFit/>
          </a:bodyPr>
          <a:lstStyle/>
          <a:p>
            <a:r>
              <a:rPr lang="en-GB" sz="1200" dirty="0"/>
              <a:t>Inelastic</a:t>
            </a:r>
          </a:p>
        </p:txBody>
      </p:sp>
      <p:cxnSp>
        <p:nvCxnSpPr>
          <p:cNvPr id="27" name="Straight Arrow Connector 26"/>
          <p:cNvCxnSpPr/>
          <p:nvPr/>
        </p:nvCxnSpPr>
        <p:spPr>
          <a:xfrm flipH="1">
            <a:off x="5095665" y="3941072"/>
            <a:ext cx="504056" cy="424032"/>
          </a:xfrm>
          <a:prstGeom prst="straightConnector1">
            <a:avLst/>
          </a:prstGeom>
          <a:ln>
            <a:solidFill>
              <a:schemeClr val="accent2"/>
            </a:solidFill>
            <a:tailEnd type="arrow"/>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5599721" y="3573016"/>
            <a:ext cx="1065045" cy="461665"/>
          </a:xfrm>
          <a:prstGeom prst="rect">
            <a:avLst/>
          </a:prstGeom>
          <a:noFill/>
        </p:spPr>
        <p:txBody>
          <a:bodyPr wrap="square" rtlCol="0">
            <a:spAutoFit/>
          </a:bodyPr>
          <a:lstStyle/>
          <a:p>
            <a:r>
              <a:rPr lang="en-GB" sz="1200" dirty="0"/>
              <a:t>Unitary elasticity</a:t>
            </a:r>
          </a:p>
        </p:txBody>
      </p:sp>
      <p:sp>
        <p:nvSpPr>
          <p:cNvPr id="39" name="TextBox 38"/>
          <p:cNvSpPr txBox="1"/>
          <p:nvPr/>
        </p:nvSpPr>
        <p:spPr>
          <a:xfrm>
            <a:off x="2771031" y="2146710"/>
            <a:ext cx="1008881" cy="523220"/>
          </a:xfrm>
          <a:prstGeom prst="rect">
            <a:avLst/>
          </a:prstGeom>
          <a:noFill/>
        </p:spPr>
        <p:txBody>
          <a:bodyPr wrap="square" rtlCol="0">
            <a:spAutoFit/>
          </a:bodyPr>
          <a:lstStyle/>
          <a:p>
            <a:r>
              <a:rPr lang="en-GB" sz="1200" dirty="0"/>
              <a:t>Perfectly</a:t>
            </a:r>
          </a:p>
          <a:p>
            <a:r>
              <a:rPr lang="en-GB" sz="1200" dirty="0"/>
              <a:t>Elastic = </a:t>
            </a:r>
            <a:r>
              <a:rPr lang="en-GB" sz="1600" dirty="0"/>
              <a:t>∞</a:t>
            </a:r>
          </a:p>
        </p:txBody>
      </p:sp>
      <p:sp>
        <p:nvSpPr>
          <p:cNvPr id="40" name="TextBox 39"/>
          <p:cNvSpPr txBox="1"/>
          <p:nvPr/>
        </p:nvSpPr>
        <p:spPr>
          <a:xfrm>
            <a:off x="6843238" y="5955517"/>
            <a:ext cx="1066267" cy="461665"/>
          </a:xfrm>
          <a:prstGeom prst="rect">
            <a:avLst/>
          </a:prstGeom>
          <a:noFill/>
        </p:spPr>
        <p:txBody>
          <a:bodyPr wrap="square" rtlCol="0">
            <a:spAutoFit/>
          </a:bodyPr>
          <a:lstStyle/>
          <a:p>
            <a:r>
              <a:rPr lang="en-GB" sz="1200" dirty="0"/>
              <a:t>Perfectly inelastic = 0</a:t>
            </a:r>
          </a:p>
        </p:txBody>
      </p:sp>
      <p:sp>
        <p:nvSpPr>
          <p:cNvPr id="41" name="TextBox 40"/>
          <p:cNvSpPr txBox="1"/>
          <p:nvPr/>
        </p:nvSpPr>
        <p:spPr>
          <a:xfrm>
            <a:off x="414200" y="2559276"/>
            <a:ext cx="2078286" cy="3970318"/>
          </a:xfrm>
          <a:prstGeom prst="rect">
            <a:avLst/>
          </a:prstGeom>
          <a:noFill/>
        </p:spPr>
        <p:txBody>
          <a:bodyPr wrap="square" rtlCol="0">
            <a:spAutoFit/>
          </a:bodyPr>
          <a:lstStyle/>
          <a:p>
            <a:r>
              <a:rPr lang="en-GB" dirty="0"/>
              <a:t>When price elasticity of demand is price elastic marginal revenue is positive.</a:t>
            </a:r>
          </a:p>
          <a:p>
            <a:endParaRPr lang="en-GB" dirty="0"/>
          </a:p>
          <a:p>
            <a:r>
              <a:rPr lang="en-GB" dirty="0"/>
              <a:t>When price elasticity of demand is price inelastic marginal revenue is negative.</a:t>
            </a:r>
          </a:p>
        </p:txBody>
      </p:sp>
      <p:cxnSp>
        <p:nvCxnSpPr>
          <p:cNvPr id="21" name="Straight Connector 20"/>
          <p:cNvCxnSpPr/>
          <p:nvPr/>
        </p:nvCxnSpPr>
        <p:spPr>
          <a:xfrm>
            <a:off x="3122544" y="2712585"/>
            <a:ext cx="2097528" cy="4094008"/>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939876" y="4504623"/>
            <a:ext cx="24159" cy="1792038"/>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5225799" y="6529594"/>
            <a:ext cx="413738" cy="276999"/>
          </a:xfrm>
          <a:prstGeom prst="rect">
            <a:avLst/>
          </a:prstGeom>
          <a:noFill/>
        </p:spPr>
        <p:txBody>
          <a:bodyPr wrap="square" rtlCol="0">
            <a:spAutoFit/>
          </a:bodyPr>
          <a:lstStyle/>
          <a:p>
            <a:r>
              <a:rPr lang="en-GB" sz="1200" dirty="0"/>
              <a:t>MR</a:t>
            </a:r>
          </a:p>
        </p:txBody>
      </p:sp>
      <p:pic>
        <p:nvPicPr>
          <p:cNvPr id="3" name="Picture 2">
            <a:extLst>
              <a:ext uri="{FF2B5EF4-FFF2-40B4-BE49-F238E27FC236}">
                <a16:creationId xmlns:a16="http://schemas.microsoft.com/office/drawing/2014/main" id="{ADB050C2-F0B6-7ED2-BE44-A8794AF5C5BC}"/>
              </a:ext>
            </a:extLst>
          </p:cNvPr>
          <p:cNvPicPr>
            <a:picLocks noChangeAspect="1"/>
          </p:cNvPicPr>
          <p:nvPr/>
        </p:nvPicPr>
        <p:blipFill>
          <a:blip r:embed="rId4" cstate="print">
            <a:alphaModFix amt="5000"/>
            <a:extLst>
              <a:ext uri="{28A0092B-C50C-407E-A947-70E740481C1C}">
                <a14:useLocalDpi xmlns:a14="http://schemas.microsoft.com/office/drawing/2010/main" val="0"/>
              </a:ext>
            </a:extLst>
          </a:blip>
          <a:stretch>
            <a:fillRect/>
          </a:stretch>
        </p:blipFill>
        <p:spPr>
          <a:xfrm>
            <a:off x="827584" y="1507295"/>
            <a:ext cx="7695738" cy="3098355"/>
          </a:xfrm>
          <a:prstGeom prst="rect">
            <a:avLst/>
          </a:prstGeom>
        </p:spPr>
      </p:pic>
      <p:pic>
        <p:nvPicPr>
          <p:cNvPr id="4" name="Picture 3">
            <a:extLst>
              <a:ext uri="{FF2B5EF4-FFF2-40B4-BE49-F238E27FC236}">
                <a16:creationId xmlns:a16="http://schemas.microsoft.com/office/drawing/2014/main" id="{D4C77B44-10BA-DB3C-8BBC-2CF8B5EAF5F1}"/>
              </a:ext>
            </a:extLst>
          </p:cNvPr>
          <p:cNvPicPr>
            <a:picLocks noChangeAspect="1"/>
          </p:cNvPicPr>
          <p:nvPr/>
        </p:nvPicPr>
        <p:blipFill>
          <a:blip r:embed="rId5" cstate="print">
            <a:alphaModFix amt="85000"/>
            <a:extLst>
              <a:ext uri="{28A0092B-C50C-407E-A947-70E740481C1C}">
                <a14:useLocalDpi xmlns:a14="http://schemas.microsoft.com/office/drawing/2010/main" val="0"/>
              </a:ext>
            </a:extLst>
          </a:blip>
          <a:stretch>
            <a:fillRect/>
          </a:stretch>
        </p:blipFill>
        <p:spPr>
          <a:xfrm>
            <a:off x="4283968" y="102543"/>
            <a:ext cx="933411" cy="375797"/>
          </a:xfrm>
          <a:prstGeom prst="rect">
            <a:avLst/>
          </a:prstGeom>
        </p:spPr>
      </p:pic>
      <p:sp>
        <p:nvSpPr>
          <p:cNvPr id="5" name="Footer Placeholder 2">
            <a:extLst>
              <a:ext uri="{FF2B5EF4-FFF2-40B4-BE49-F238E27FC236}">
                <a16:creationId xmlns:a16="http://schemas.microsoft.com/office/drawing/2014/main" id="{2660EC6A-EFB3-F159-F504-477A3E9C625F}"/>
              </a:ext>
            </a:extLst>
          </p:cNvPr>
          <p:cNvSpPr txBox="1">
            <a:spLocks/>
          </p:cNvSpPr>
          <p:nvPr/>
        </p:nvSpPr>
        <p:spPr>
          <a:xfrm>
            <a:off x="68584" y="6601013"/>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6">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14" name="TextBox 13">
            <a:extLst>
              <a:ext uri="{FF2B5EF4-FFF2-40B4-BE49-F238E27FC236}">
                <a16:creationId xmlns:a16="http://schemas.microsoft.com/office/drawing/2014/main" id="{DE31F31B-ACA7-3570-F16A-523FF74EC730}"/>
              </a:ext>
            </a:extLst>
          </p:cNvPr>
          <p:cNvSpPr txBox="1"/>
          <p:nvPr/>
        </p:nvSpPr>
        <p:spPr>
          <a:xfrm>
            <a:off x="6126494" y="6648519"/>
            <a:ext cx="3048000" cy="230832"/>
          </a:xfrm>
          <a:prstGeom prst="rect">
            <a:avLst/>
          </a:prstGeom>
          <a:noFill/>
        </p:spPr>
        <p:txBody>
          <a:bodyPr wrap="square" rtlCol="0">
            <a:spAutoFit/>
          </a:bodyPr>
          <a:lstStyle/>
          <a:p>
            <a:pPr algn="ctr"/>
            <a:r>
              <a:rPr lang="en-US" sz="900" i="0" dirty="0">
                <a:solidFill>
                  <a:schemeClr val="tx2"/>
                </a:solidFill>
                <a:effectLst/>
                <a:latin typeface="gg sans"/>
              </a:rPr>
              <a:t>© 2025 Exams Papers Practice. All Rights Reserved</a:t>
            </a:r>
            <a:endParaRPr lang="en-PH" sz="900" dirty="0">
              <a:solidFill>
                <a:schemeClr val="tx2"/>
              </a:solidFill>
            </a:endParaRPr>
          </a:p>
        </p:txBody>
      </p:sp>
    </p:spTree>
    <p:custDataLst>
      <p:tags r:id="rId1"/>
    </p:custDataLst>
    <p:extLst>
      <p:ext uri="{BB962C8B-B14F-4D97-AF65-F5344CB8AC3E}">
        <p14:creationId xmlns:p14="http://schemas.microsoft.com/office/powerpoint/2010/main" val="8403111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400" dirty="0"/>
              <a:t>Elasticity and marginal revenue</a:t>
            </a:r>
          </a:p>
        </p:txBody>
      </p:sp>
      <p:grpSp>
        <p:nvGrpSpPr>
          <p:cNvPr id="18" name="Group 17"/>
          <p:cNvGrpSpPr/>
          <p:nvPr/>
        </p:nvGrpSpPr>
        <p:grpSpPr>
          <a:xfrm>
            <a:off x="3232289" y="1806292"/>
            <a:ext cx="3750116" cy="5033918"/>
            <a:chOff x="3205117" y="1890714"/>
            <a:chExt cx="3750116" cy="5033918"/>
          </a:xfrm>
        </p:grpSpPr>
        <p:grpSp>
          <p:nvGrpSpPr>
            <p:cNvPr id="15" name="Group 14"/>
            <p:cNvGrpSpPr/>
            <p:nvPr/>
          </p:nvGrpSpPr>
          <p:grpSpPr>
            <a:xfrm>
              <a:off x="3240129" y="4378703"/>
              <a:ext cx="3632124" cy="2545929"/>
              <a:chOff x="1089216" y="-536396"/>
              <a:chExt cx="9459382" cy="7432117"/>
            </a:xfrm>
          </p:grpSpPr>
          <p:cxnSp>
            <p:nvCxnSpPr>
              <p:cNvPr id="16" name="Straight Arrow Connector 15"/>
              <p:cNvCxnSpPr/>
              <p:nvPr/>
            </p:nvCxnSpPr>
            <p:spPr>
              <a:xfrm flipV="1">
                <a:off x="2487133" y="-536396"/>
                <a:ext cx="0" cy="6508576"/>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2487133" y="5962649"/>
                <a:ext cx="5848349" cy="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19" name="Text Box 2"/>
              <p:cNvSpPr txBox="1">
                <a:spLocks noChangeArrowheads="1"/>
              </p:cNvSpPr>
              <p:nvPr/>
            </p:nvSpPr>
            <p:spPr bwMode="auto">
              <a:xfrm>
                <a:off x="8066233" y="4950376"/>
                <a:ext cx="1349236" cy="837821"/>
              </a:xfrm>
              <a:prstGeom prst="rect">
                <a:avLst/>
              </a:prstGeom>
              <a:noFill/>
              <a:ln w="9525">
                <a:noFill/>
                <a:miter lim="800000"/>
                <a:headEnd/>
                <a:tailEnd/>
              </a:ln>
            </p:spPr>
            <p:txBody>
              <a:bodyPr rot="0" vert="horz" wrap="square" lIns="91440" tIns="45720" rIns="91440" bIns="45720" anchor="t" anchorCtr="0">
                <a:spAutoFit/>
              </a:bodyPr>
              <a:lstStyle/>
              <a:p>
                <a:pPr>
                  <a:lnSpc>
                    <a:spcPct val="115000"/>
                  </a:lnSpc>
                  <a:spcAft>
                    <a:spcPts val="1000"/>
                  </a:spcAft>
                </a:pPr>
                <a:r>
                  <a:rPr lang="en-GB" sz="1100" dirty="0">
                    <a:effectLst/>
                    <a:latin typeface="Calibri"/>
                    <a:ea typeface="Calibri"/>
                    <a:cs typeface="Times New Roman"/>
                  </a:rPr>
                  <a:t>TR</a:t>
                </a:r>
              </a:p>
            </p:txBody>
          </p:sp>
          <p:sp>
            <p:nvSpPr>
              <p:cNvPr id="20" name="Text Box 2"/>
              <p:cNvSpPr txBox="1">
                <a:spLocks noChangeArrowheads="1"/>
              </p:cNvSpPr>
              <p:nvPr/>
            </p:nvSpPr>
            <p:spPr bwMode="auto">
              <a:xfrm>
                <a:off x="1089216" y="-536396"/>
                <a:ext cx="1452025" cy="837821"/>
              </a:xfrm>
              <a:prstGeom prst="rect">
                <a:avLst/>
              </a:prstGeom>
              <a:noFill/>
              <a:ln w="9525">
                <a:noFill/>
                <a:miter lim="800000"/>
                <a:headEnd/>
                <a:tailEnd/>
              </a:ln>
            </p:spPr>
            <p:txBody>
              <a:bodyPr rot="0" vert="horz" wrap="square" lIns="91440" tIns="45720" rIns="91440" bIns="45720" anchor="t" anchorCtr="0">
                <a:spAutoFit/>
              </a:bodyPr>
              <a:lstStyle/>
              <a:p>
                <a:pPr>
                  <a:lnSpc>
                    <a:spcPct val="115000"/>
                  </a:lnSpc>
                  <a:spcAft>
                    <a:spcPts val="1000"/>
                  </a:spcAft>
                </a:pPr>
                <a:r>
                  <a:rPr lang="en-GB" sz="1100" dirty="0">
                    <a:effectLst/>
                    <a:latin typeface="Calibri"/>
                    <a:ea typeface="Calibri"/>
                    <a:cs typeface="Times New Roman"/>
                  </a:rPr>
                  <a:t>Price</a:t>
                </a:r>
              </a:p>
            </p:txBody>
          </p:sp>
          <p:sp>
            <p:nvSpPr>
              <p:cNvPr id="21" name="Text Box 2"/>
              <p:cNvSpPr txBox="1">
                <a:spLocks noChangeArrowheads="1"/>
              </p:cNvSpPr>
              <p:nvPr/>
            </p:nvSpPr>
            <p:spPr bwMode="auto">
              <a:xfrm>
                <a:off x="8066233" y="6057900"/>
                <a:ext cx="2482365" cy="837821"/>
              </a:xfrm>
              <a:prstGeom prst="rect">
                <a:avLst/>
              </a:prstGeom>
              <a:noFill/>
              <a:ln w="9525">
                <a:noFill/>
                <a:miter lim="800000"/>
                <a:headEnd/>
                <a:tailEnd/>
              </a:ln>
            </p:spPr>
            <p:txBody>
              <a:bodyPr rot="0" vert="horz" wrap="square" lIns="91440" tIns="45720" rIns="91440" bIns="45720" anchor="t" anchorCtr="0">
                <a:spAutoFit/>
              </a:bodyPr>
              <a:lstStyle/>
              <a:p>
                <a:pPr>
                  <a:lnSpc>
                    <a:spcPct val="115000"/>
                  </a:lnSpc>
                  <a:spcAft>
                    <a:spcPts val="1000"/>
                  </a:spcAft>
                </a:pPr>
                <a:r>
                  <a:rPr lang="en-GB" sz="1100" dirty="0">
                    <a:effectLst/>
                    <a:latin typeface="Calibri"/>
                    <a:ea typeface="Calibri"/>
                    <a:cs typeface="Times New Roman"/>
                  </a:rPr>
                  <a:t>Output</a:t>
                </a:r>
              </a:p>
            </p:txBody>
          </p:sp>
          <p:sp>
            <p:nvSpPr>
              <p:cNvPr id="22" name="Text Box 2"/>
              <p:cNvSpPr txBox="1">
                <a:spLocks noChangeArrowheads="1"/>
              </p:cNvSpPr>
              <p:nvPr/>
            </p:nvSpPr>
            <p:spPr bwMode="auto">
              <a:xfrm>
                <a:off x="1932752" y="5962649"/>
                <a:ext cx="630585" cy="337820"/>
              </a:xfrm>
              <a:prstGeom prst="rect">
                <a:avLst/>
              </a:prstGeom>
              <a:noFill/>
              <a:ln w="9525">
                <a:noFill/>
                <a:miter lim="800000"/>
                <a:headEnd/>
                <a:tailEnd/>
              </a:ln>
            </p:spPr>
            <p:txBody>
              <a:bodyPr rot="0" vert="horz" wrap="square" lIns="91440" tIns="45720" rIns="91440" bIns="45720" anchor="t" anchorCtr="0">
                <a:noAutofit/>
              </a:bodyPr>
              <a:lstStyle/>
              <a:p>
                <a:pPr>
                  <a:lnSpc>
                    <a:spcPct val="115000"/>
                  </a:lnSpc>
                  <a:spcAft>
                    <a:spcPts val="1000"/>
                  </a:spcAft>
                </a:pPr>
                <a:r>
                  <a:rPr lang="en-GB" sz="1100" dirty="0">
                    <a:effectLst/>
                    <a:latin typeface="Calibri"/>
                    <a:ea typeface="Calibri"/>
                    <a:cs typeface="Times New Roman"/>
                  </a:rPr>
                  <a:t>0</a:t>
                </a:r>
              </a:p>
            </p:txBody>
          </p:sp>
        </p:grpSp>
        <p:grpSp>
          <p:nvGrpSpPr>
            <p:cNvPr id="34" name="Group 33"/>
            <p:cNvGrpSpPr/>
            <p:nvPr/>
          </p:nvGrpSpPr>
          <p:grpSpPr>
            <a:xfrm>
              <a:off x="3205117" y="1890714"/>
              <a:ext cx="3750116" cy="2708125"/>
              <a:chOff x="3264479" y="1844824"/>
              <a:chExt cx="3750116" cy="2708125"/>
            </a:xfrm>
          </p:grpSpPr>
          <p:cxnSp>
            <p:nvCxnSpPr>
              <p:cNvPr id="8" name="Straight Connector 7"/>
              <p:cNvCxnSpPr/>
              <p:nvPr/>
            </p:nvCxnSpPr>
            <p:spPr>
              <a:xfrm>
                <a:off x="3862651" y="1995769"/>
                <a:ext cx="2216334" cy="2160914"/>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flipV="1">
                <a:off x="3833391" y="1844824"/>
                <a:ext cx="0" cy="2315122"/>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a:off x="3833391" y="4156683"/>
                <a:ext cx="2245594" cy="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9" name="Text Box 2"/>
              <p:cNvSpPr txBox="1">
                <a:spLocks noChangeArrowheads="1"/>
              </p:cNvSpPr>
              <p:nvPr/>
            </p:nvSpPr>
            <p:spPr bwMode="auto">
              <a:xfrm>
                <a:off x="5978460" y="3837959"/>
                <a:ext cx="1036135" cy="287002"/>
              </a:xfrm>
              <a:prstGeom prst="rect">
                <a:avLst/>
              </a:prstGeom>
              <a:noFill/>
              <a:ln w="9525">
                <a:noFill/>
                <a:miter lim="800000"/>
                <a:headEnd/>
                <a:tailEnd/>
              </a:ln>
            </p:spPr>
            <p:txBody>
              <a:bodyPr rot="0" vert="horz" wrap="square" lIns="91440" tIns="45720" rIns="91440" bIns="45720" anchor="t" anchorCtr="0">
                <a:spAutoFit/>
              </a:bodyPr>
              <a:lstStyle/>
              <a:p>
                <a:pPr>
                  <a:lnSpc>
                    <a:spcPct val="115000"/>
                  </a:lnSpc>
                  <a:spcAft>
                    <a:spcPts val="1000"/>
                  </a:spcAft>
                </a:pPr>
                <a:r>
                  <a:rPr lang="en-GB" sz="1100" dirty="0">
                    <a:effectLst/>
                    <a:latin typeface="Calibri"/>
                    <a:ea typeface="Calibri"/>
                    <a:cs typeface="Times New Roman"/>
                  </a:rPr>
                  <a:t>D = AR</a:t>
                </a:r>
              </a:p>
            </p:txBody>
          </p:sp>
          <p:sp>
            <p:nvSpPr>
              <p:cNvPr id="10" name="Text Box 2"/>
              <p:cNvSpPr txBox="1">
                <a:spLocks noChangeArrowheads="1"/>
              </p:cNvSpPr>
              <p:nvPr/>
            </p:nvSpPr>
            <p:spPr bwMode="auto">
              <a:xfrm>
                <a:off x="3264479" y="1995769"/>
                <a:ext cx="557535" cy="287002"/>
              </a:xfrm>
              <a:prstGeom prst="rect">
                <a:avLst/>
              </a:prstGeom>
              <a:noFill/>
              <a:ln w="9525">
                <a:noFill/>
                <a:miter lim="800000"/>
                <a:headEnd/>
                <a:tailEnd/>
              </a:ln>
            </p:spPr>
            <p:txBody>
              <a:bodyPr rot="0" vert="horz" wrap="square" lIns="91440" tIns="45720" rIns="91440" bIns="45720" anchor="t" anchorCtr="0">
                <a:spAutoFit/>
              </a:bodyPr>
              <a:lstStyle/>
              <a:p>
                <a:pPr>
                  <a:lnSpc>
                    <a:spcPct val="115000"/>
                  </a:lnSpc>
                  <a:spcAft>
                    <a:spcPts val="1000"/>
                  </a:spcAft>
                </a:pPr>
                <a:r>
                  <a:rPr lang="en-GB" sz="1100" dirty="0">
                    <a:effectLst/>
                    <a:latin typeface="Calibri"/>
                    <a:ea typeface="Calibri"/>
                    <a:cs typeface="Times New Roman"/>
                  </a:rPr>
                  <a:t>Price</a:t>
                </a:r>
              </a:p>
            </p:txBody>
          </p:sp>
          <p:sp>
            <p:nvSpPr>
              <p:cNvPr id="11" name="Text Box 2"/>
              <p:cNvSpPr txBox="1">
                <a:spLocks noChangeArrowheads="1"/>
              </p:cNvSpPr>
              <p:nvPr/>
            </p:nvSpPr>
            <p:spPr bwMode="auto">
              <a:xfrm>
                <a:off x="5779084" y="4189312"/>
                <a:ext cx="953155" cy="287002"/>
              </a:xfrm>
              <a:prstGeom prst="rect">
                <a:avLst/>
              </a:prstGeom>
              <a:noFill/>
              <a:ln w="9525">
                <a:noFill/>
                <a:miter lim="800000"/>
                <a:headEnd/>
                <a:tailEnd/>
              </a:ln>
            </p:spPr>
            <p:txBody>
              <a:bodyPr rot="0" vert="horz" wrap="square" lIns="91440" tIns="45720" rIns="91440" bIns="45720" anchor="t" anchorCtr="0">
                <a:spAutoFit/>
              </a:bodyPr>
              <a:lstStyle/>
              <a:p>
                <a:pPr>
                  <a:lnSpc>
                    <a:spcPct val="115000"/>
                  </a:lnSpc>
                  <a:spcAft>
                    <a:spcPts val="1000"/>
                  </a:spcAft>
                </a:pPr>
                <a:r>
                  <a:rPr lang="en-GB" sz="1100" dirty="0">
                    <a:effectLst/>
                    <a:latin typeface="Calibri"/>
                    <a:ea typeface="Calibri"/>
                    <a:cs typeface="Times New Roman"/>
                  </a:rPr>
                  <a:t>Output</a:t>
                </a:r>
              </a:p>
            </p:txBody>
          </p:sp>
          <p:sp>
            <p:nvSpPr>
              <p:cNvPr id="12" name="Text Box 2"/>
              <p:cNvSpPr txBox="1">
                <a:spLocks noChangeArrowheads="1"/>
              </p:cNvSpPr>
              <p:nvPr/>
            </p:nvSpPr>
            <p:spPr bwMode="auto">
              <a:xfrm>
                <a:off x="3620525" y="4156683"/>
                <a:ext cx="242126" cy="115723"/>
              </a:xfrm>
              <a:prstGeom prst="rect">
                <a:avLst/>
              </a:prstGeom>
              <a:noFill/>
              <a:ln w="9525">
                <a:noFill/>
                <a:miter lim="800000"/>
                <a:headEnd/>
                <a:tailEnd/>
              </a:ln>
            </p:spPr>
            <p:txBody>
              <a:bodyPr rot="0" vert="horz" wrap="square" lIns="91440" tIns="45720" rIns="91440" bIns="45720" anchor="t" anchorCtr="0">
                <a:noAutofit/>
              </a:bodyPr>
              <a:lstStyle/>
              <a:p>
                <a:pPr>
                  <a:lnSpc>
                    <a:spcPct val="115000"/>
                  </a:lnSpc>
                  <a:spcAft>
                    <a:spcPts val="1000"/>
                  </a:spcAft>
                </a:pPr>
                <a:r>
                  <a:rPr lang="en-GB" sz="1100" dirty="0">
                    <a:effectLst/>
                    <a:latin typeface="Calibri"/>
                    <a:ea typeface="Calibri"/>
                    <a:cs typeface="Times New Roman"/>
                  </a:rPr>
                  <a:t>0</a:t>
                </a:r>
              </a:p>
            </p:txBody>
          </p:sp>
          <p:cxnSp>
            <p:nvCxnSpPr>
              <p:cNvPr id="28" name="Straight Connector 27"/>
              <p:cNvCxnSpPr/>
              <p:nvPr/>
            </p:nvCxnSpPr>
            <p:spPr>
              <a:xfrm>
                <a:off x="3862651" y="1995769"/>
                <a:ext cx="1108167" cy="2337044"/>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33" name="Text Box 2"/>
              <p:cNvSpPr txBox="1">
                <a:spLocks noChangeArrowheads="1"/>
              </p:cNvSpPr>
              <p:nvPr/>
            </p:nvSpPr>
            <p:spPr bwMode="auto">
              <a:xfrm>
                <a:off x="4662811" y="4277361"/>
                <a:ext cx="1036135" cy="275588"/>
              </a:xfrm>
              <a:prstGeom prst="rect">
                <a:avLst/>
              </a:prstGeom>
              <a:noFill/>
              <a:ln w="9525">
                <a:noFill/>
                <a:miter lim="800000"/>
                <a:headEnd/>
                <a:tailEnd/>
              </a:ln>
            </p:spPr>
            <p:txBody>
              <a:bodyPr rot="0" vert="horz" wrap="square" lIns="91440" tIns="45720" rIns="91440" bIns="45720" anchor="t" anchorCtr="0">
                <a:spAutoFit/>
              </a:bodyPr>
              <a:lstStyle/>
              <a:p>
                <a:pPr>
                  <a:lnSpc>
                    <a:spcPct val="115000"/>
                  </a:lnSpc>
                  <a:spcAft>
                    <a:spcPts val="1000"/>
                  </a:spcAft>
                </a:pPr>
                <a:r>
                  <a:rPr lang="en-GB" sz="1100" dirty="0">
                    <a:latin typeface="Calibri"/>
                    <a:ea typeface="Calibri"/>
                    <a:cs typeface="Times New Roman"/>
                  </a:rPr>
                  <a:t>    M</a:t>
                </a:r>
                <a:r>
                  <a:rPr lang="en-GB" sz="1100" dirty="0">
                    <a:effectLst/>
                    <a:latin typeface="Calibri"/>
                    <a:ea typeface="Calibri"/>
                    <a:cs typeface="Times New Roman"/>
                  </a:rPr>
                  <a:t>R</a:t>
                </a:r>
              </a:p>
            </p:txBody>
          </p:sp>
        </p:grpSp>
        <p:sp>
          <p:nvSpPr>
            <p:cNvPr id="35" name="Freeform 34"/>
            <p:cNvSpPr/>
            <p:nvPr/>
          </p:nvSpPr>
          <p:spPr>
            <a:xfrm>
              <a:off x="3784405" y="4788793"/>
              <a:ext cx="2254102" cy="1871331"/>
            </a:xfrm>
            <a:custGeom>
              <a:avLst/>
              <a:gdLst>
                <a:gd name="connsiteX0" fmla="*/ 0 w 2254102"/>
                <a:gd name="connsiteY0" fmla="*/ 1860699 h 1871331"/>
                <a:gd name="connsiteX1" fmla="*/ 1031358 w 2254102"/>
                <a:gd name="connsiteY1" fmla="*/ 1 h 1871331"/>
                <a:gd name="connsiteX2" fmla="*/ 2222205 w 2254102"/>
                <a:gd name="connsiteY2" fmla="*/ 1850066 h 1871331"/>
                <a:gd name="connsiteX3" fmla="*/ 2222205 w 2254102"/>
                <a:gd name="connsiteY3" fmla="*/ 1850066 h 1871331"/>
                <a:gd name="connsiteX4" fmla="*/ 2254102 w 2254102"/>
                <a:gd name="connsiteY4" fmla="*/ 1871331 h 18713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54102" h="1871331">
                  <a:moveTo>
                    <a:pt x="0" y="1860699"/>
                  </a:moveTo>
                  <a:cubicBezTo>
                    <a:pt x="330495" y="931236"/>
                    <a:pt x="660991" y="1773"/>
                    <a:pt x="1031358" y="1"/>
                  </a:cubicBezTo>
                  <a:cubicBezTo>
                    <a:pt x="1401725" y="-1771"/>
                    <a:pt x="2222205" y="1850066"/>
                    <a:pt x="2222205" y="1850066"/>
                  </a:cubicBezTo>
                  <a:lnTo>
                    <a:pt x="2222205" y="1850066"/>
                  </a:lnTo>
                  <a:lnTo>
                    <a:pt x="2254102" y="1871331"/>
                  </a:lnTo>
                </a:path>
              </a:pathLst>
            </a:cu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cxnSp>
        <p:nvCxnSpPr>
          <p:cNvPr id="24" name="Straight Connector 23"/>
          <p:cNvCxnSpPr/>
          <p:nvPr/>
        </p:nvCxnSpPr>
        <p:spPr>
          <a:xfrm>
            <a:off x="4860032" y="2963853"/>
            <a:ext cx="0" cy="3556726"/>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a:off x="3833320" y="6696709"/>
            <a:ext cx="1026712" cy="0"/>
          </a:xfrm>
          <a:prstGeom prst="straightConnector1">
            <a:avLst/>
          </a:prstGeom>
          <a:ln>
            <a:solidFill>
              <a:srgbClr val="00B05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a:off x="4919558" y="6696709"/>
            <a:ext cx="1026712" cy="0"/>
          </a:xfrm>
          <a:prstGeom prst="straightConnector1">
            <a:avLst/>
          </a:prstGeom>
          <a:ln>
            <a:solidFill>
              <a:srgbClr val="0070C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flipH="1">
            <a:off x="4968269" y="4704370"/>
            <a:ext cx="737177" cy="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8" name="Text Box 2"/>
          <p:cNvSpPr txBox="1">
            <a:spLocks noChangeArrowheads="1"/>
          </p:cNvSpPr>
          <p:nvPr/>
        </p:nvSpPr>
        <p:spPr bwMode="auto">
          <a:xfrm>
            <a:off x="5720641" y="4560869"/>
            <a:ext cx="1353857" cy="287002"/>
          </a:xfrm>
          <a:prstGeom prst="rect">
            <a:avLst/>
          </a:prstGeom>
          <a:noFill/>
          <a:ln w="9525">
            <a:noFill/>
            <a:miter lim="800000"/>
            <a:headEnd/>
            <a:tailEnd/>
          </a:ln>
        </p:spPr>
        <p:txBody>
          <a:bodyPr rot="0" vert="horz" wrap="square" lIns="91440" tIns="45720" rIns="91440" bIns="45720" anchor="t" anchorCtr="0">
            <a:spAutoFit/>
          </a:bodyPr>
          <a:lstStyle/>
          <a:p>
            <a:pPr>
              <a:lnSpc>
                <a:spcPct val="115000"/>
              </a:lnSpc>
              <a:spcAft>
                <a:spcPts val="1000"/>
              </a:spcAft>
            </a:pPr>
            <a:r>
              <a:rPr lang="en-GB" sz="1100" dirty="0">
                <a:effectLst/>
                <a:latin typeface="Calibri"/>
                <a:ea typeface="Calibri"/>
                <a:cs typeface="Times New Roman"/>
              </a:rPr>
              <a:t>Unitary elasticity</a:t>
            </a:r>
          </a:p>
        </p:txBody>
      </p:sp>
      <p:sp>
        <p:nvSpPr>
          <p:cNvPr id="39" name="Text Box 2"/>
          <p:cNvSpPr txBox="1">
            <a:spLocks noChangeArrowheads="1"/>
          </p:cNvSpPr>
          <p:nvPr/>
        </p:nvSpPr>
        <p:spPr bwMode="auto">
          <a:xfrm>
            <a:off x="5092363" y="6471564"/>
            <a:ext cx="681101" cy="287002"/>
          </a:xfrm>
          <a:prstGeom prst="rect">
            <a:avLst/>
          </a:prstGeom>
          <a:noFill/>
          <a:ln w="9525">
            <a:noFill/>
            <a:miter lim="800000"/>
            <a:headEnd/>
            <a:tailEnd/>
          </a:ln>
        </p:spPr>
        <p:txBody>
          <a:bodyPr rot="0" vert="horz" wrap="square" lIns="91440" tIns="45720" rIns="91440" bIns="45720" anchor="t" anchorCtr="0">
            <a:spAutoFit/>
          </a:bodyPr>
          <a:lstStyle/>
          <a:p>
            <a:pPr>
              <a:lnSpc>
                <a:spcPct val="115000"/>
              </a:lnSpc>
              <a:spcAft>
                <a:spcPts val="1000"/>
              </a:spcAft>
            </a:pPr>
            <a:r>
              <a:rPr lang="en-GB" sz="1100" dirty="0">
                <a:latin typeface="Calibri"/>
                <a:ea typeface="Calibri"/>
                <a:cs typeface="Times New Roman"/>
              </a:rPr>
              <a:t>In</a:t>
            </a:r>
            <a:r>
              <a:rPr lang="en-GB" sz="1100" dirty="0">
                <a:effectLst/>
                <a:latin typeface="Calibri"/>
                <a:ea typeface="Calibri"/>
                <a:cs typeface="Times New Roman"/>
              </a:rPr>
              <a:t>elastic</a:t>
            </a:r>
          </a:p>
        </p:txBody>
      </p:sp>
      <p:sp>
        <p:nvSpPr>
          <p:cNvPr id="40" name="Text Box 2"/>
          <p:cNvSpPr txBox="1">
            <a:spLocks noChangeArrowheads="1"/>
          </p:cNvSpPr>
          <p:nvPr/>
        </p:nvSpPr>
        <p:spPr bwMode="auto">
          <a:xfrm>
            <a:off x="4043993" y="6471564"/>
            <a:ext cx="681101" cy="275588"/>
          </a:xfrm>
          <a:prstGeom prst="rect">
            <a:avLst/>
          </a:prstGeom>
          <a:noFill/>
          <a:ln w="9525">
            <a:noFill/>
            <a:miter lim="800000"/>
            <a:headEnd/>
            <a:tailEnd/>
          </a:ln>
        </p:spPr>
        <p:txBody>
          <a:bodyPr rot="0" vert="horz" wrap="square" lIns="91440" tIns="45720" rIns="91440" bIns="45720" anchor="t" anchorCtr="0">
            <a:spAutoFit/>
          </a:bodyPr>
          <a:lstStyle/>
          <a:p>
            <a:pPr>
              <a:lnSpc>
                <a:spcPct val="115000"/>
              </a:lnSpc>
              <a:spcAft>
                <a:spcPts val="1000"/>
              </a:spcAft>
            </a:pPr>
            <a:r>
              <a:rPr lang="en-GB" sz="1100" dirty="0">
                <a:latin typeface="Calibri"/>
                <a:ea typeface="Calibri"/>
                <a:cs typeface="Times New Roman"/>
              </a:rPr>
              <a:t>E</a:t>
            </a:r>
            <a:r>
              <a:rPr lang="en-GB" sz="1100" dirty="0">
                <a:effectLst/>
                <a:latin typeface="Calibri"/>
                <a:ea typeface="Calibri"/>
                <a:cs typeface="Times New Roman"/>
              </a:rPr>
              <a:t>lastic</a:t>
            </a:r>
          </a:p>
        </p:txBody>
      </p:sp>
      <p:sp>
        <p:nvSpPr>
          <p:cNvPr id="41" name="TextBox 40"/>
          <p:cNvSpPr txBox="1"/>
          <p:nvPr/>
        </p:nvSpPr>
        <p:spPr>
          <a:xfrm>
            <a:off x="164180" y="2298437"/>
            <a:ext cx="2760562" cy="2862322"/>
          </a:xfrm>
          <a:prstGeom prst="rect">
            <a:avLst/>
          </a:prstGeom>
          <a:noFill/>
        </p:spPr>
        <p:txBody>
          <a:bodyPr wrap="square" rtlCol="0">
            <a:spAutoFit/>
          </a:bodyPr>
          <a:lstStyle/>
          <a:p>
            <a:r>
              <a:rPr lang="en-GB" sz="2000" dirty="0"/>
              <a:t>When price elasticity of demand is price elastic  TR is rising and MR is positive.</a:t>
            </a:r>
          </a:p>
          <a:p>
            <a:endParaRPr lang="en-GB" sz="2000" dirty="0"/>
          </a:p>
          <a:p>
            <a:r>
              <a:rPr lang="en-GB" sz="2000" dirty="0"/>
              <a:t>When price elasticity of demand is price inelastic TR is falling and MR is negative.</a:t>
            </a:r>
          </a:p>
        </p:txBody>
      </p:sp>
      <p:pic>
        <p:nvPicPr>
          <p:cNvPr id="3" name="Picture 2">
            <a:extLst>
              <a:ext uri="{FF2B5EF4-FFF2-40B4-BE49-F238E27FC236}">
                <a16:creationId xmlns:a16="http://schemas.microsoft.com/office/drawing/2014/main" id="{5160F0AA-9643-8EE3-F1E2-E21CC721857F}"/>
              </a:ext>
            </a:extLst>
          </p:cNvPr>
          <p:cNvPicPr>
            <a:picLocks noChangeAspect="1"/>
          </p:cNvPicPr>
          <p:nvPr/>
        </p:nvPicPr>
        <p:blipFill>
          <a:blip r:embed="rId3" cstate="print">
            <a:alphaModFix amt="5000"/>
            <a:extLst>
              <a:ext uri="{28A0092B-C50C-407E-A947-70E740481C1C}">
                <a14:useLocalDpi xmlns:a14="http://schemas.microsoft.com/office/drawing/2010/main" val="0"/>
              </a:ext>
            </a:extLst>
          </a:blip>
          <a:stretch>
            <a:fillRect/>
          </a:stretch>
        </p:blipFill>
        <p:spPr>
          <a:xfrm>
            <a:off x="827584" y="1507295"/>
            <a:ext cx="7695738" cy="3098355"/>
          </a:xfrm>
          <a:prstGeom prst="rect">
            <a:avLst/>
          </a:prstGeom>
        </p:spPr>
      </p:pic>
      <p:pic>
        <p:nvPicPr>
          <p:cNvPr id="4" name="Picture 3">
            <a:extLst>
              <a:ext uri="{FF2B5EF4-FFF2-40B4-BE49-F238E27FC236}">
                <a16:creationId xmlns:a16="http://schemas.microsoft.com/office/drawing/2014/main" id="{4A19F415-FCC4-D4C3-471C-DD387B9C15D9}"/>
              </a:ext>
            </a:extLst>
          </p:cNvPr>
          <p:cNvPicPr>
            <a:picLocks noChangeAspect="1"/>
          </p:cNvPicPr>
          <p:nvPr/>
        </p:nvPicPr>
        <p:blipFill>
          <a:blip r:embed="rId4" cstate="print">
            <a:alphaModFix amt="85000"/>
            <a:extLst>
              <a:ext uri="{28A0092B-C50C-407E-A947-70E740481C1C}">
                <a14:useLocalDpi xmlns:a14="http://schemas.microsoft.com/office/drawing/2010/main" val="0"/>
              </a:ext>
            </a:extLst>
          </a:blip>
          <a:stretch>
            <a:fillRect/>
          </a:stretch>
        </p:blipFill>
        <p:spPr>
          <a:xfrm>
            <a:off x="4283968" y="102543"/>
            <a:ext cx="933411" cy="375797"/>
          </a:xfrm>
          <a:prstGeom prst="rect">
            <a:avLst/>
          </a:prstGeom>
        </p:spPr>
      </p:pic>
      <p:sp>
        <p:nvSpPr>
          <p:cNvPr id="5" name="Footer Placeholder 2">
            <a:extLst>
              <a:ext uri="{FF2B5EF4-FFF2-40B4-BE49-F238E27FC236}">
                <a16:creationId xmlns:a16="http://schemas.microsoft.com/office/drawing/2014/main" id="{95FA12FB-498A-1302-8C0D-668517F87343}"/>
              </a:ext>
            </a:extLst>
          </p:cNvPr>
          <p:cNvSpPr txBox="1">
            <a:spLocks/>
          </p:cNvSpPr>
          <p:nvPr/>
        </p:nvSpPr>
        <p:spPr>
          <a:xfrm>
            <a:off x="68584" y="6601013"/>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id="{DF12F74E-C819-7D5B-3EBE-4DC8A2B62EB1}"/>
              </a:ext>
            </a:extLst>
          </p:cNvPr>
          <p:cNvSpPr txBox="1"/>
          <p:nvPr/>
        </p:nvSpPr>
        <p:spPr>
          <a:xfrm>
            <a:off x="6126494" y="6648519"/>
            <a:ext cx="3048000" cy="230832"/>
          </a:xfrm>
          <a:prstGeom prst="rect">
            <a:avLst/>
          </a:prstGeom>
          <a:noFill/>
        </p:spPr>
        <p:txBody>
          <a:bodyPr wrap="square" rtlCol="0">
            <a:spAutoFit/>
          </a:bodyPr>
          <a:lstStyle/>
          <a:p>
            <a:pPr algn="ctr"/>
            <a:r>
              <a:rPr lang="en-US" sz="900" i="0" dirty="0">
                <a:solidFill>
                  <a:schemeClr val="tx2"/>
                </a:solidFill>
                <a:effectLst/>
                <a:latin typeface="gg sans"/>
              </a:rPr>
              <a:t>© 2025 Exams Papers Practice. All Rights Reserved</a:t>
            </a:r>
            <a:endParaRPr lang="en-PH" sz="900" dirty="0">
              <a:solidFill>
                <a:schemeClr val="tx2"/>
              </a:solidFill>
            </a:endParaRPr>
          </a:p>
        </p:txBody>
      </p:sp>
    </p:spTree>
    <p:extLst>
      <p:ext uri="{BB962C8B-B14F-4D97-AF65-F5344CB8AC3E}">
        <p14:creationId xmlns:p14="http://schemas.microsoft.com/office/powerpoint/2010/main" val="26799811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7FF47CB7-972F-479F-A36D-9E72D26EC8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D153B68-5844-490D-8E67-F616D6D721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8824632" cy="2061837"/>
          </a:xfrm>
          <a:custGeom>
            <a:avLst/>
            <a:gdLst>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18446 w 10768629"/>
              <a:gd name="connsiteY143" fmla="*/ 1726895 h 1978172"/>
              <a:gd name="connsiteX144" fmla="*/ 4813657 w 10768629"/>
              <a:gd name="connsiteY144" fmla="*/ 1730706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18446 w 10768629"/>
              <a:gd name="connsiteY143" fmla="*/ 1726895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40853 w 10768629"/>
              <a:gd name="connsiteY141" fmla="*/ 1657958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232341 w 10768629"/>
              <a:gd name="connsiteY179" fmla="*/ 1785942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232341 w 10768629"/>
              <a:gd name="connsiteY179" fmla="*/ 1785942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9462 w 10768629"/>
              <a:gd name="connsiteY48" fmla="*/ 987106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0257 w 10768629"/>
              <a:gd name="connsiteY182" fmla="*/ 1789615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84330 h 1978172"/>
              <a:gd name="connsiteX182" fmla="*/ 1120257 w 10768629"/>
              <a:gd name="connsiteY182" fmla="*/ 1789615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Lst>
            <a:rect l="l" t="t" r="r" b="b"/>
            <a:pathLst>
              <a:path w="10768629" h="1978172">
                <a:moveTo>
                  <a:pt x="0" y="0"/>
                </a:moveTo>
                <a:lnTo>
                  <a:pt x="10768629" y="0"/>
                </a:lnTo>
                <a:lnTo>
                  <a:pt x="10733254" y="31439"/>
                </a:lnTo>
                <a:lnTo>
                  <a:pt x="10727085" y="37910"/>
                </a:lnTo>
                <a:cubicBezTo>
                  <a:pt x="10712973" y="56080"/>
                  <a:pt x="10699457" y="78430"/>
                  <a:pt x="10675953" y="68623"/>
                </a:cubicBezTo>
                <a:cubicBezTo>
                  <a:pt x="10685972" y="89202"/>
                  <a:pt x="10641629" y="69781"/>
                  <a:pt x="10637091" y="90361"/>
                </a:cubicBezTo>
                <a:cubicBezTo>
                  <a:pt x="10635214" y="107005"/>
                  <a:pt x="10621323" y="104993"/>
                  <a:pt x="10610971" y="110764"/>
                </a:cubicBezTo>
                <a:cubicBezTo>
                  <a:pt x="10603980" y="127568"/>
                  <a:pt x="10551417" y="141180"/>
                  <a:pt x="10532872" y="138028"/>
                </a:cubicBezTo>
                <a:cubicBezTo>
                  <a:pt x="10480300" y="119072"/>
                  <a:pt x="10440532" y="186296"/>
                  <a:pt x="10398558" y="172911"/>
                </a:cubicBezTo>
                <a:cubicBezTo>
                  <a:pt x="10387708" y="174114"/>
                  <a:pt x="10378792" y="177646"/>
                  <a:pt x="10371128" y="182609"/>
                </a:cubicBezTo>
                <a:lnTo>
                  <a:pt x="10352178" y="199976"/>
                </a:lnTo>
                <a:lnTo>
                  <a:pt x="10351815" y="211879"/>
                </a:lnTo>
                <a:lnTo>
                  <a:pt x="10337471" y="218661"/>
                </a:lnTo>
                <a:lnTo>
                  <a:pt x="10334625" y="222351"/>
                </a:lnTo>
                <a:cubicBezTo>
                  <a:pt x="10321108" y="225227"/>
                  <a:pt x="10278615" y="228401"/>
                  <a:pt x="10256365" y="235917"/>
                </a:cubicBezTo>
                <a:cubicBezTo>
                  <a:pt x="10218136" y="258033"/>
                  <a:pt x="10224552" y="209685"/>
                  <a:pt x="10201127" y="267448"/>
                </a:cubicBezTo>
                <a:cubicBezTo>
                  <a:pt x="10121320" y="273476"/>
                  <a:pt x="10040763" y="345580"/>
                  <a:pt x="9961218" y="326720"/>
                </a:cubicBezTo>
                <a:cubicBezTo>
                  <a:pt x="9980173" y="341621"/>
                  <a:pt x="9883038" y="318484"/>
                  <a:pt x="9859715" y="355698"/>
                </a:cubicBezTo>
                <a:cubicBezTo>
                  <a:pt x="9812822" y="367758"/>
                  <a:pt x="9752089" y="383830"/>
                  <a:pt x="9679867" y="399081"/>
                </a:cubicBezTo>
                <a:cubicBezTo>
                  <a:pt x="9618357" y="415668"/>
                  <a:pt x="9525492" y="446315"/>
                  <a:pt x="9490654" y="455225"/>
                </a:cubicBezTo>
                <a:lnTo>
                  <a:pt x="9470837" y="452539"/>
                </a:lnTo>
                <a:lnTo>
                  <a:pt x="9469082" y="454891"/>
                </a:lnTo>
                <a:cubicBezTo>
                  <a:pt x="9460057" y="461184"/>
                  <a:pt x="9453495" y="461729"/>
                  <a:pt x="9448038" y="459733"/>
                </a:cubicBezTo>
                <a:lnTo>
                  <a:pt x="9396821" y="455795"/>
                </a:lnTo>
                <a:lnTo>
                  <a:pt x="9392197" y="459796"/>
                </a:lnTo>
                <a:lnTo>
                  <a:pt x="9347994" y="464462"/>
                </a:lnTo>
                <a:cubicBezTo>
                  <a:pt x="9347959" y="465155"/>
                  <a:pt x="9347925" y="465846"/>
                  <a:pt x="9347889" y="466539"/>
                </a:cubicBezTo>
                <a:cubicBezTo>
                  <a:pt x="9346648" y="471307"/>
                  <a:pt x="9343831" y="475025"/>
                  <a:pt x="9337639" y="476654"/>
                </a:cubicBezTo>
                <a:cubicBezTo>
                  <a:pt x="9354547" y="503661"/>
                  <a:pt x="9307720" y="510631"/>
                  <a:pt x="9287964" y="513052"/>
                </a:cubicBezTo>
                <a:cubicBezTo>
                  <a:pt x="9269905" y="526173"/>
                  <a:pt x="9245386" y="544358"/>
                  <a:pt x="9229283" y="555377"/>
                </a:cubicBezTo>
                <a:lnTo>
                  <a:pt x="9220274" y="557502"/>
                </a:lnTo>
                <a:cubicBezTo>
                  <a:pt x="9220250" y="557668"/>
                  <a:pt x="9220226" y="557835"/>
                  <a:pt x="9220202" y="558001"/>
                </a:cubicBezTo>
                <a:cubicBezTo>
                  <a:pt x="9218468" y="559434"/>
                  <a:pt x="9215591" y="560497"/>
                  <a:pt x="9210908" y="561147"/>
                </a:cubicBezTo>
                <a:lnTo>
                  <a:pt x="9186374" y="565502"/>
                </a:lnTo>
                <a:lnTo>
                  <a:pt x="9181058" y="569943"/>
                </a:lnTo>
                <a:lnTo>
                  <a:pt x="9167549" y="584727"/>
                </a:lnTo>
                <a:lnTo>
                  <a:pt x="9149110" y="598906"/>
                </a:lnTo>
                <a:cubicBezTo>
                  <a:pt x="9133575" y="594395"/>
                  <a:pt x="9087390" y="636567"/>
                  <a:pt x="9078556" y="644039"/>
                </a:cubicBezTo>
                <a:lnTo>
                  <a:pt x="8996399" y="690055"/>
                </a:lnTo>
                <a:cubicBezTo>
                  <a:pt x="8913147" y="777045"/>
                  <a:pt x="8867993" y="772591"/>
                  <a:pt x="8803791" y="813860"/>
                </a:cubicBezTo>
                <a:cubicBezTo>
                  <a:pt x="8745270" y="819906"/>
                  <a:pt x="8690049" y="823612"/>
                  <a:pt x="8636202" y="848463"/>
                </a:cubicBezTo>
                <a:cubicBezTo>
                  <a:pt x="8594799" y="860014"/>
                  <a:pt x="8568613" y="864779"/>
                  <a:pt x="8555372" y="883171"/>
                </a:cubicBezTo>
                <a:lnTo>
                  <a:pt x="8507229" y="901665"/>
                </a:lnTo>
                <a:lnTo>
                  <a:pt x="8428473" y="927985"/>
                </a:lnTo>
                <a:cubicBezTo>
                  <a:pt x="8428287" y="929817"/>
                  <a:pt x="8428100" y="931648"/>
                  <a:pt x="8427914" y="933480"/>
                </a:cubicBezTo>
                <a:lnTo>
                  <a:pt x="8420327" y="941984"/>
                </a:lnTo>
                <a:lnTo>
                  <a:pt x="8394729" y="948347"/>
                </a:lnTo>
                <a:lnTo>
                  <a:pt x="8380548" y="987916"/>
                </a:lnTo>
                <a:lnTo>
                  <a:pt x="8375330" y="965444"/>
                </a:lnTo>
                <a:cubicBezTo>
                  <a:pt x="8372375" y="964202"/>
                  <a:pt x="8344433" y="977378"/>
                  <a:pt x="8340796" y="980522"/>
                </a:cubicBezTo>
                <a:cubicBezTo>
                  <a:pt x="8328292" y="982128"/>
                  <a:pt x="8319237" y="991089"/>
                  <a:pt x="8304438" y="996739"/>
                </a:cubicBezTo>
                <a:cubicBezTo>
                  <a:pt x="8297193" y="1005683"/>
                  <a:pt x="8289328" y="1014568"/>
                  <a:pt x="8280929" y="1023089"/>
                </a:cubicBezTo>
                <a:lnTo>
                  <a:pt x="8275760" y="1027772"/>
                </a:lnTo>
                <a:lnTo>
                  <a:pt x="8275478" y="1027605"/>
                </a:lnTo>
                <a:cubicBezTo>
                  <a:pt x="8273970" y="1028076"/>
                  <a:pt x="8251461" y="1029408"/>
                  <a:pt x="8249003" y="1032033"/>
                </a:cubicBezTo>
                <a:lnTo>
                  <a:pt x="8203836" y="1037347"/>
                </a:lnTo>
                <a:cubicBezTo>
                  <a:pt x="8172789" y="1049890"/>
                  <a:pt x="8148166" y="1034625"/>
                  <a:pt x="8122936" y="1063113"/>
                </a:cubicBezTo>
                <a:cubicBezTo>
                  <a:pt x="8093850" y="1074757"/>
                  <a:pt x="8066781" y="1075350"/>
                  <a:pt x="8043658" y="1092746"/>
                </a:cubicBezTo>
                <a:cubicBezTo>
                  <a:pt x="8032157" y="1089174"/>
                  <a:pt x="8022145" y="1089998"/>
                  <a:pt x="8015351" y="1105478"/>
                </a:cubicBezTo>
                <a:cubicBezTo>
                  <a:pt x="7987544" y="1113006"/>
                  <a:pt x="7977708" y="1099152"/>
                  <a:pt x="7963145" y="1119346"/>
                </a:cubicBezTo>
                <a:cubicBezTo>
                  <a:pt x="7942622" y="1098880"/>
                  <a:pt x="7943760" y="1109516"/>
                  <a:pt x="7938145" y="1120225"/>
                </a:cubicBezTo>
                <a:lnTo>
                  <a:pt x="7937238" y="1121204"/>
                </a:lnTo>
                <a:lnTo>
                  <a:pt x="7934398" y="1118240"/>
                </a:lnTo>
                <a:lnTo>
                  <a:pt x="7918248" y="1124371"/>
                </a:lnTo>
                <a:lnTo>
                  <a:pt x="7914119" y="1127653"/>
                </a:lnTo>
                <a:cubicBezTo>
                  <a:pt x="7911201" y="1129547"/>
                  <a:pt x="7909169" y="1130331"/>
                  <a:pt x="7907658" y="1130350"/>
                </a:cubicBezTo>
                <a:lnTo>
                  <a:pt x="7907434" y="1130103"/>
                </a:lnTo>
                <a:lnTo>
                  <a:pt x="7901508" y="1133245"/>
                </a:lnTo>
                <a:cubicBezTo>
                  <a:pt x="7891644" y="1139271"/>
                  <a:pt x="7882185" y="1145815"/>
                  <a:pt x="7873287" y="1152609"/>
                </a:cubicBezTo>
                <a:cubicBezTo>
                  <a:pt x="7864672" y="1141906"/>
                  <a:pt x="7845199" y="1159242"/>
                  <a:pt x="7834833" y="1153868"/>
                </a:cubicBezTo>
                <a:lnTo>
                  <a:pt x="7828661" y="1139994"/>
                </a:lnTo>
                <a:lnTo>
                  <a:pt x="7823966" y="1143178"/>
                </a:lnTo>
                <a:lnTo>
                  <a:pt x="7815078" y="1151776"/>
                </a:lnTo>
                <a:cubicBezTo>
                  <a:pt x="7813692" y="1152943"/>
                  <a:pt x="7812687" y="1153116"/>
                  <a:pt x="7812026" y="1151522"/>
                </a:cubicBezTo>
                <a:cubicBezTo>
                  <a:pt x="7806555" y="1153054"/>
                  <a:pt x="7788673" y="1159989"/>
                  <a:pt x="7782249" y="1160970"/>
                </a:cubicBezTo>
                <a:lnTo>
                  <a:pt x="7773476" y="1157414"/>
                </a:lnTo>
                <a:lnTo>
                  <a:pt x="7769600" y="1157365"/>
                </a:lnTo>
                <a:lnTo>
                  <a:pt x="7752631" y="1172815"/>
                </a:lnTo>
                <a:lnTo>
                  <a:pt x="7739392" y="1192062"/>
                </a:lnTo>
                <a:lnTo>
                  <a:pt x="7677677" y="1216394"/>
                </a:lnTo>
                <a:lnTo>
                  <a:pt x="7586920" y="1261888"/>
                </a:lnTo>
                <a:cubicBezTo>
                  <a:pt x="7556723" y="1298911"/>
                  <a:pt x="7489187" y="1284518"/>
                  <a:pt x="7486100" y="1292563"/>
                </a:cubicBezTo>
                <a:cubicBezTo>
                  <a:pt x="7454875" y="1308356"/>
                  <a:pt x="7453335" y="1326361"/>
                  <a:pt x="7411323" y="1340732"/>
                </a:cubicBezTo>
                <a:cubicBezTo>
                  <a:pt x="7372519" y="1390006"/>
                  <a:pt x="7288617" y="1403664"/>
                  <a:pt x="7240698" y="1438832"/>
                </a:cubicBezTo>
                <a:cubicBezTo>
                  <a:pt x="7206467" y="1417136"/>
                  <a:pt x="7227555" y="1441678"/>
                  <a:pt x="7197675" y="1447530"/>
                </a:cubicBezTo>
                <a:cubicBezTo>
                  <a:pt x="7211601" y="1474927"/>
                  <a:pt x="7159483" y="1444981"/>
                  <a:pt x="7164788" y="1480293"/>
                </a:cubicBezTo>
                <a:cubicBezTo>
                  <a:pt x="7159184" y="1480240"/>
                  <a:pt x="7153584" y="1479075"/>
                  <a:pt x="7147929" y="1477641"/>
                </a:cubicBezTo>
                <a:lnTo>
                  <a:pt x="7144965" y="1476908"/>
                </a:lnTo>
                <a:lnTo>
                  <a:pt x="7134299" y="1479969"/>
                </a:lnTo>
                <a:lnTo>
                  <a:pt x="7129809" y="1473339"/>
                </a:lnTo>
                <a:lnTo>
                  <a:pt x="7112688" y="1472575"/>
                </a:lnTo>
                <a:cubicBezTo>
                  <a:pt x="7106506" y="1473449"/>
                  <a:pt x="7100123" y="1475741"/>
                  <a:pt x="7093470" y="1480300"/>
                </a:cubicBezTo>
                <a:cubicBezTo>
                  <a:pt x="7079039" y="1501274"/>
                  <a:pt x="7048991" y="1495718"/>
                  <a:pt x="7025034" y="1506934"/>
                </a:cubicBezTo>
                <a:lnTo>
                  <a:pt x="7014783" y="1515868"/>
                </a:lnTo>
                <a:lnTo>
                  <a:pt x="6979706" y="1523511"/>
                </a:lnTo>
                <a:lnTo>
                  <a:pt x="6977890" y="1525793"/>
                </a:lnTo>
                <a:cubicBezTo>
                  <a:pt x="6971996" y="1527914"/>
                  <a:pt x="6959488" y="1529941"/>
                  <a:pt x="6944339" y="1536237"/>
                </a:cubicBezTo>
                <a:lnTo>
                  <a:pt x="6886996" y="1563569"/>
                </a:lnTo>
                <a:lnTo>
                  <a:pt x="6874510" y="1558469"/>
                </a:lnTo>
                <a:lnTo>
                  <a:pt x="6871943" y="1554651"/>
                </a:lnTo>
                <a:lnTo>
                  <a:pt x="6856174" y="1562024"/>
                </a:lnTo>
                <a:lnTo>
                  <a:pt x="6842321" y="1560554"/>
                </a:lnTo>
                <a:lnTo>
                  <a:pt x="6832713" y="1569357"/>
                </a:lnTo>
                <a:lnTo>
                  <a:pt x="6816351" y="1571495"/>
                </a:lnTo>
                <a:cubicBezTo>
                  <a:pt x="6810216" y="1571510"/>
                  <a:pt x="6803310" y="1571324"/>
                  <a:pt x="6795800" y="1572010"/>
                </a:cubicBezTo>
                <a:lnTo>
                  <a:pt x="6777546" y="1568661"/>
                </a:lnTo>
                <a:lnTo>
                  <a:pt x="6751528" y="1574143"/>
                </a:lnTo>
                <a:cubicBezTo>
                  <a:pt x="6731455" y="1578562"/>
                  <a:pt x="6712054" y="1582098"/>
                  <a:pt x="6691966" y="1582255"/>
                </a:cubicBezTo>
                <a:cubicBezTo>
                  <a:pt x="6677921" y="1590738"/>
                  <a:pt x="6663787" y="1595441"/>
                  <a:pt x="6646941" y="1588471"/>
                </a:cubicBezTo>
                <a:cubicBezTo>
                  <a:pt x="6605135" y="1597971"/>
                  <a:pt x="6598373" y="1612583"/>
                  <a:pt x="6568576" y="1606488"/>
                </a:cubicBezTo>
                <a:cubicBezTo>
                  <a:pt x="6562510" y="1614734"/>
                  <a:pt x="6558067" y="1619360"/>
                  <a:pt x="6554358" y="1621701"/>
                </a:cubicBezTo>
                <a:cubicBezTo>
                  <a:pt x="6543227" y="1628727"/>
                  <a:pt x="6538724" y="1615196"/>
                  <a:pt x="6516968" y="1617195"/>
                </a:cubicBezTo>
                <a:cubicBezTo>
                  <a:pt x="6493173" y="1617368"/>
                  <a:pt x="6528193" y="1598652"/>
                  <a:pt x="6506479" y="1602227"/>
                </a:cubicBezTo>
                <a:cubicBezTo>
                  <a:pt x="6486674" y="1613929"/>
                  <a:pt x="6478484" y="1593997"/>
                  <a:pt x="6458436" y="1607332"/>
                </a:cubicBezTo>
                <a:cubicBezTo>
                  <a:pt x="6471168" y="1620800"/>
                  <a:pt x="6410323" y="1615478"/>
                  <a:pt x="6414786" y="1628815"/>
                </a:cubicBezTo>
                <a:cubicBezTo>
                  <a:pt x="6385942" y="1615041"/>
                  <a:pt x="6386569" y="1640238"/>
                  <a:pt x="6357085" y="1640846"/>
                </a:cubicBezTo>
                <a:cubicBezTo>
                  <a:pt x="6341163" y="1636809"/>
                  <a:pt x="6331497" y="1637754"/>
                  <a:pt x="6322636" y="1648213"/>
                </a:cubicBezTo>
                <a:cubicBezTo>
                  <a:pt x="6248448" y="1627802"/>
                  <a:pt x="6286748" y="1654976"/>
                  <a:pt x="6226172" y="1654676"/>
                </a:cubicBezTo>
                <a:lnTo>
                  <a:pt x="6221217" y="1654506"/>
                </a:lnTo>
                <a:lnTo>
                  <a:pt x="6204956" y="1664280"/>
                </a:lnTo>
                <a:cubicBezTo>
                  <a:pt x="6204728" y="1665114"/>
                  <a:pt x="6204498" y="1665947"/>
                  <a:pt x="6204270" y="1666782"/>
                </a:cubicBezTo>
                <a:lnTo>
                  <a:pt x="6143810" y="1661963"/>
                </a:lnTo>
                <a:lnTo>
                  <a:pt x="6136560" y="1665728"/>
                </a:lnTo>
                <a:lnTo>
                  <a:pt x="6096155" y="1656951"/>
                </a:lnTo>
                <a:lnTo>
                  <a:pt x="6075812" y="1655422"/>
                </a:lnTo>
                <a:lnTo>
                  <a:pt x="6039495" y="1649680"/>
                </a:lnTo>
                <a:lnTo>
                  <a:pt x="6036523" y="1652121"/>
                </a:lnTo>
                <a:lnTo>
                  <a:pt x="6029328" y="1649904"/>
                </a:lnTo>
                <a:lnTo>
                  <a:pt x="6024075" y="1652779"/>
                </a:lnTo>
                <a:lnTo>
                  <a:pt x="6018085" y="1652030"/>
                </a:lnTo>
                <a:cubicBezTo>
                  <a:pt x="6006658" y="1653831"/>
                  <a:pt x="5968194" y="1662035"/>
                  <a:pt x="5955513" y="1663584"/>
                </a:cubicBezTo>
                <a:lnTo>
                  <a:pt x="5941996" y="1661326"/>
                </a:lnTo>
                <a:lnTo>
                  <a:pt x="5931789" y="1669915"/>
                </a:lnTo>
                <a:lnTo>
                  <a:pt x="5888686" y="1672175"/>
                </a:lnTo>
                <a:lnTo>
                  <a:pt x="5873794" y="1665454"/>
                </a:lnTo>
                <a:lnTo>
                  <a:pt x="5860022" y="1660635"/>
                </a:lnTo>
                <a:lnTo>
                  <a:pt x="5858237" y="1660649"/>
                </a:lnTo>
                <a:lnTo>
                  <a:pt x="5840319" y="1660798"/>
                </a:lnTo>
                <a:lnTo>
                  <a:pt x="5806984" y="1661075"/>
                </a:lnTo>
                <a:cubicBezTo>
                  <a:pt x="5785708" y="1661533"/>
                  <a:pt x="5764126" y="1662974"/>
                  <a:pt x="5742351" y="1667489"/>
                </a:cubicBezTo>
                <a:cubicBezTo>
                  <a:pt x="5659069" y="1645168"/>
                  <a:pt x="5615134" y="1706361"/>
                  <a:pt x="5521171" y="1671626"/>
                </a:cubicBezTo>
                <a:cubicBezTo>
                  <a:pt x="5491803" y="1671296"/>
                  <a:pt x="5498089" y="1662666"/>
                  <a:pt x="5457384" y="1683952"/>
                </a:cubicBezTo>
                <a:cubicBezTo>
                  <a:pt x="5356959" y="1699287"/>
                  <a:pt x="5078905" y="1774579"/>
                  <a:pt x="4950070" y="1748401"/>
                </a:cubicBezTo>
                <a:cubicBezTo>
                  <a:pt x="4918276" y="1752255"/>
                  <a:pt x="4891043" y="1756936"/>
                  <a:pt x="4872172" y="1757222"/>
                </a:cubicBezTo>
                <a:lnTo>
                  <a:pt x="4809524" y="1761033"/>
                </a:lnTo>
                <a:cubicBezTo>
                  <a:pt x="4791324" y="1772975"/>
                  <a:pt x="4777258" y="1754591"/>
                  <a:pt x="4759058" y="1766533"/>
                </a:cubicBezTo>
                <a:cubicBezTo>
                  <a:pt x="4747481" y="1770744"/>
                  <a:pt x="4734604" y="1772921"/>
                  <a:pt x="4719749" y="1771811"/>
                </a:cubicBezTo>
                <a:cubicBezTo>
                  <a:pt x="4671168" y="1780243"/>
                  <a:pt x="4634134" y="1775931"/>
                  <a:pt x="4568686" y="1786141"/>
                </a:cubicBezTo>
                <a:cubicBezTo>
                  <a:pt x="4544667" y="1777910"/>
                  <a:pt x="4432547" y="1778168"/>
                  <a:pt x="4418751" y="1796932"/>
                </a:cubicBezTo>
                <a:cubicBezTo>
                  <a:pt x="4403360" y="1801488"/>
                  <a:pt x="4385278" y="1795746"/>
                  <a:pt x="4378377" y="1815528"/>
                </a:cubicBezTo>
                <a:cubicBezTo>
                  <a:pt x="4366870" y="1839461"/>
                  <a:pt x="4337372" y="1814003"/>
                  <a:pt x="4320575" y="1832722"/>
                </a:cubicBezTo>
                <a:cubicBezTo>
                  <a:pt x="4277898" y="1857053"/>
                  <a:pt x="4243945" y="1846759"/>
                  <a:pt x="4211935" y="1860177"/>
                </a:cubicBezTo>
                <a:cubicBezTo>
                  <a:pt x="4181519" y="1859584"/>
                  <a:pt x="4171342" y="1859762"/>
                  <a:pt x="4101228" y="1868717"/>
                </a:cubicBezTo>
                <a:cubicBezTo>
                  <a:pt x="4080159" y="1876188"/>
                  <a:pt x="4039427" y="1877381"/>
                  <a:pt x="3973223" y="1881015"/>
                </a:cubicBezTo>
                <a:cubicBezTo>
                  <a:pt x="3971330" y="1884974"/>
                  <a:pt x="3952843" y="1879225"/>
                  <a:pt x="3900992" y="1880603"/>
                </a:cubicBezTo>
                <a:cubicBezTo>
                  <a:pt x="3849141" y="1881981"/>
                  <a:pt x="3740060" y="1895686"/>
                  <a:pt x="3662119" y="1889285"/>
                </a:cubicBezTo>
                <a:cubicBezTo>
                  <a:pt x="3565155" y="1881322"/>
                  <a:pt x="3613412" y="1915150"/>
                  <a:pt x="3496919" y="1873180"/>
                </a:cubicBezTo>
                <a:cubicBezTo>
                  <a:pt x="3488062" y="1895719"/>
                  <a:pt x="3474293" y="1876288"/>
                  <a:pt x="3449433" y="1889681"/>
                </a:cubicBezTo>
                <a:cubicBezTo>
                  <a:pt x="3406553" y="1891629"/>
                  <a:pt x="3413217" y="1897797"/>
                  <a:pt x="3369766" y="1916653"/>
                </a:cubicBezTo>
                <a:cubicBezTo>
                  <a:pt x="3338805" y="1929531"/>
                  <a:pt x="3289487" y="1928617"/>
                  <a:pt x="3269672" y="1938036"/>
                </a:cubicBezTo>
                <a:lnTo>
                  <a:pt x="3224897" y="1943733"/>
                </a:lnTo>
                <a:cubicBezTo>
                  <a:pt x="3188693" y="1949271"/>
                  <a:pt x="3178540" y="1909145"/>
                  <a:pt x="3161463" y="1946591"/>
                </a:cubicBezTo>
                <a:lnTo>
                  <a:pt x="3112044" y="1935614"/>
                </a:lnTo>
                <a:lnTo>
                  <a:pt x="3069716" y="1930463"/>
                </a:lnTo>
                <a:cubicBezTo>
                  <a:pt x="3049937" y="1924285"/>
                  <a:pt x="3047816" y="1925644"/>
                  <a:pt x="3005773" y="1915878"/>
                </a:cubicBezTo>
                <a:cubicBezTo>
                  <a:pt x="2978838" y="1921092"/>
                  <a:pt x="2967972" y="1927319"/>
                  <a:pt x="2897201" y="1926772"/>
                </a:cubicBezTo>
                <a:lnTo>
                  <a:pt x="2783891" y="1931749"/>
                </a:lnTo>
                <a:cubicBezTo>
                  <a:pt x="2753098" y="1932794"/>
                  <a:pt x="2731621" y="1915151"/>
                  <a:pt x="2712447" y="1933044"/>
                </a:cubicBezTo>
                <a:cubicBezTo>
                  <a:pt x="2621923" y="1990472"/>
                  <a:pt x="2637976" y="1949546"/>
                  <a:pt x="2560151" y="1963609"/>
                </a:cubicBezTo>
                <a:cubicBezTo>
                  <a:pt x="2472084" y="1973456"/>
                  <a:pt x="2423631" y="1962133"/>
                  <a:pt x="2367221" y="1971884"/>
                </a:cubicBezTo>
                <a:cubicBezTo>
                  <a:pt x="2355331" y="1950582"/>
                  <a:pt x="2295649" y="1950006"/>
                  <a:pt x="2272130" y="1961162"/>
                </a:cubicBezTo>
                <a:cubicBezTo>
                  <a:pt x="2229336" y="1964326"/>
                  <a:pt x="2232627" y="1943953"/>
                  <a:pt x="2189404" y="1978172"/>
                </a:cubicBezTo>
                <a:cubicBezTo>
                  <a:pt x="2153824" y="1968017"/>
                  <a:pt x="2114605" y="1969166"/>
                  <a:pt x="2077704" y="1965002"/>
                </a:cubicBezTo>
                <a:cubicBezTo>
                  <a:pt x="2053064" y="1962036"/>
                  <a:pt x="2051584" y="1971011"/>
                  <a:pt x="2033299" y="1969042"/>
                </a:cubicBezTo>
                <a:cubicBezTo>
                  <a:pt x="2015014" y="1967073"/>
                  <a:pt x="1998956" y="1958903"/>
                  <a:pt x="1967996" y="1953187"/>
                </a:cubicBezTo>
                <a:cubicBezTo>
                  <a:pt x="1924117" y="1970917"/>
                  <a:pt x="1915668" y="1940297"/>
                  <a:pt x="1855805" y="1926082"/>
                </a:cubicBezTo>
                <a:cubicBezTo>
                  <a:pt x="1830663" y="1943732"/>
                  <a:pt x="1810564" y="1935694"/>
                  <a:pt x="1790957" y="1919460"/>
                </a:cubicBezTo>
                <a:cubicBezTo>
                  <a:pt x="1732588" y="1924884"/>
                  <a:pt x="1679506" y="1900619"/>
                  <a:pt x="1613978" y="1891581"/>
                </a:cubicBezTo>
                <a:cubicBezTo>
                  <a:pt x="1542961" y="1912227"/>
                  <a:pt x="1506863" y="1865666"/>
                  <a:pt x="1436831" y="1856201"/>
                </a:cubicBezTo>
                <a:cubicBezTo>
                  <a:pt x="1409149" y="1862955"/>
                  <a:pt x="1416370" y="1829853"/>
                  <a:pt x="1357365" y="1832140"/>
                </a:cubicBezTo>
                <a:cubicBezTo>
                  <a:pt x="1285880" y="1811785"/>
                  <a:pt x="1273193" y="1786872"/>
                  <a:pt x="1232341" y="1785942"/>
                </a:cubicBezTo>
                <a:cubicBezTo>
                  <a:pt x="1223903" y="1792798"/>
                  <a:pt x="1160576" y="1793911"/>
                  <a:pt x="1162595" y="1784330"/>
                </a:cubicBezTo>
                <a:cubicBezTo>
                  <a:pt x="1153167" y="1787110"/>
                  <a:pt x="1122206" y="1805077"/>
                  <a:pt x="1120257" y="1789615"/>
                </a:cubicBezTo>
                <a:cubicBezTo>
                  <a:pt x="1073149" y="1786750"/>
                  <a:pt x="1034361" y="1768718"/>
                  <a:pt x="991903" y="1786741"/>
                </a:cubicBezTo>
                <a:cubicBezTo>
                  <a:pt x="966383" y="1781126"/>
                  <a:pt x="949501" y="1800915"/>
                  <a:pt x="883960" y="1809389"/>
                </a:cubicBezTo>
                <a:cubicBezTo>
                  <a:pt x="836064" y="1808194"/>
                  <a:pt x="826980" y="1826610"/>
                  <a:pt x="766531" y="1805053"/>
                </a:cubicBezTo>
                <a:cubicBezTo>
                  <a:pt x="732778" y="1801141"/>
                  <a:pt x="694055" y="1787044"/>
                  <a:pt x="669779" y="1800537"/>
                </a:cubicBezTo>
                <a:cubicBezTo>
                  <a:pt x="645252" y="1794709"/>
                  <a:pt x="563495" y="1813232"/>
                  <a:pt x="523898" y="1811085"/>
                </a:cubicBezTo>
                <a:cubicBezTo>
                  <a:pt x="457555" y="1798530"/>
                  <a:pt x="395227" y="1824052"/>
                  <a:pt x="360251" y="1830735"/>
                </a:cubicBezTo>
                <a:cubicBezTo>
                  <a:pt x="313564" y="1825583"/>
                  <a:pt x="298281" y="1811622"/>
                  <a:pt x="255207" y="1818275"/>
                </a:cubicBezTo>
                <a:cubicBezTo>
                  <a:pt x="206572" y="1839769"/>
                  <a:pt x="160277" y="1836800"/>
                  <a:pt x="101803" y="1870647"/>
                </a:cubicBezTo>
                <a:cubicBezTo>
                  <a:pt x="85849" y="1910002"/>
                  <a:pt x="27997" y="1845258"/>
                  <a:pt x="25397" y="1888443"/>
                </a:cubicBezTo>
                <a:cubicBezTo>
                  <a:pt x="19096" y="1881154"/>
                  <a:pt x="11260" y="1878398"/>
                  <a:pt x="2370" y="1878311"/>
                </a:cubicBezTo>
                <a:lnTo>
                  <a:pt x="0" y="1878785"/>
                </a:lnTo>
                <a:lnTo>
                  <a:pt x="0"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p:cNvSpPr>
            <a:spLocks noGrp="1"/>
          </p:cNvSpPr>
          <p:nvPr>
            <p:ph type="title"/>
          </p:nvPr>
        </p:nvSpPr>
        <p:spPr>
          <a:xfrm>
            <a:off x="852775" y="609597"/>
            <a:ext cx="7044316" cy="1330841"/>
          </a:xfrm>
        </p:spPr>
        <p:txBody>
          <a:bodyPr vert="horz" lIns="91440" tIns="45720" rIns="91440" bIns="45720" rtlCol="0" anchor="ctr">
            <a:normAutofit/>
          </a:bodyPr>
          <a:lstStyle/>
          <a:p>
            <a:pPr defTabSz="914400"/>
            <a:r>
              <a:rPr lang="en-US" sz="3700" kern="1200" dirty="0">
                <a:solidFill>
                  <a:schemeClr val="tx1"/>
                </a:solidFill>
                <a:latin typeface="+mj-lt"/>
                <a:ea typeface="+mj-ea"/>
                <a:cs typeface="+mj-cs"/>
              </a:rPr>
              <a:t>Why does the MR curve fall twice as steeply as the AR curve?</a:t>
            </a:r>
          </a:p>
        </p:txBody>
      </p:sp>
      <p:sp>
        <p:nvSpPr>
          <p:cNvPr id="7" name="TextBox 6"/>
          <p:cNvSpPr txBox="1"/>
          <p:nvPr/>
        </p:nvSpPr>
        <p:spPr>
          <a:xfrm>
            <a:off x="852775" y="2198362"/>
            <a:ext cx="3719225" cy="3917773"/>
          </a:xfrm>
          <a:prstGeom prst="rect">
            <a:avLst/>
          </a:prstGeom>
        </p:spPr>
        <p:txBody>
          <a:bodyPr vert="horz" lIns="91440" tIns="45720" rIns="91440" bIns="45720" rtlCol="0">
            <a:normAutofit/>
          </a:bodyPr>
          <a:lstStyle/>
          <a:p>
            <a:pPr indent="-228600">
              <a:lnSpc>
                <a:spcPct val="90000"/>
              </a:lnSpc>
              <a:spcAft>
                <a:spcPts val="600"/>
              </a:spcAft>
              <a:buFont typeface="Arial" panose="020B0604020202020204" pitchFamily="34" charset="0"/>
              <a:buChar char="•"/>
            </a:pPr>
            <a:r>
              <a:rPr lang="en-US" sz="1400" dirty="0"/>
              <a:t>When the demand curve is linear i.e. a straight line then mathematically the MR curve will always fall twice as steeply as the AR curve.</a:t>
            </a:r>
          </a:p>
          <a:p>
            <a:pPr indent="-228600">
              <a:lnSpc>
                <a:spcPct val="90000"/>
              </a:lnSpc>
              <a:spcAft>
                <a:spcPts val="600"/>
              </a:spcAft>
              <a:buFont typeface="Arial" panose="020B0604020202020204" pitchFamily="34" charset="0"/>
              <a:buChar char="•"/>
            </a:pPr>
            <a:endParaRPr lang="en-US" sz="1400" dirty="0"/>
          </a:p>
          <a:p>
            <a:pPr indent="-228600">
              <a:lnSpc>
                <a:spcPct val="90000"/>
              </a:lnSpc>
              <a:spcAft>
                <a:spcPts val="600"/>
              </a:spcAft>
              <a:buFont typeface="Arial" panose="020B0604020202020204" pitchFamily="34" charset="0"/>
              <a:buChar char="•"/>
            </a:pPr>
            <a:r>
              <a:rPr lang="en-US" sz="1400" dirty="0"/>
              <a:t>The theory suggests that a firm will have to lower price in order to sell more units. However, if it lowers price for one unit it will have to do this for all units. </a:t>
            </a:r>
          </a:p>
          <a:p>
            <a:pPr indent="-228600">
              <a:lnSpc>
                <a:spcPct val="90000"/>
              </a:lnSpc>
              <a:spcAft>
                <a:spcPts val="600"/>
              </a:spcAft>
              <a:buFont typeface="Arial" panose="020B0604020202020204" pitchFamily="34" charset="0"/>
              <a:buChar char="•"/>
            </a:pPr>
            <a:endParaRPr lang="en-US" sz="1400" dirty="0"/>
          </a:p>
          <a:p>
            <a:pPr indent="-228600">
              <a:lnSpc>
                <a:spcPct val="90000"/>
              </a:lnSpc>
              <a:spcAft>
                <a:spcPts val="600"/>
              </a:spcAft>
              <a:buFont typeface="Arial" panose="020B0604020202020204" pitchFamily="34" charset="0"/>
              <a:buChar char="•"/>
            </a:pPr>
            <a:r>
              <a:rPr lang="en-US" sz="1400" dirty="0"/>
              <a:t>As quantity increases e.g. from 1 to 2 units, AR falls by £1, but MR falls by £2. Therefore, MR has fallen by twice as much as AR.</a:t>
            </a:r>
          </a:p>
          <a:p>
            <a:pPr indent="-228600">
              <a:lnSpc>
                <a:spcPct val="90000"/>
              </a:lnSpc>
              <a:spcAft>
                <a:spcPts val="600"/>
              </a:spcAft>
              <a:buFont typeface="Arial" panose="020B0604020202020204" pitchFamily="34" charset="0"/>
              <a:buChar char="•"/>
            </a:pPr>
            <a:endParaRPr lang="en-US" sz="1400" dirty="0"/>
          </a:p>
          <a:p>
            <a:pPr indent="-228600">
              <a:lnSpc>
                <a:spcPct val="90000"/>
              </a:lnSpc>
              <a:spcAft>
                <a:spcPts val="600"/>
              </a:spcAft>
              <a:buFont typeface="Arial" panose="020B0604020202020204" pitchFamily="34" charset="0"/>
              <a:buChar char="•"/>
            </a:pPr>
            <a:r>
              <a:rPr lang="en-US" sz="1400" dirty="0"/>
              <a:t>TR is </a:t>
            </a:r>
            <a:r>
              <a:rPr lang="en-US" sz="1400" dirty="0" err="1"/>
              <a:t>maximised</a:t>
            </a:r>
            <a:r>
              <a:rPr lang="en-US" sz="1400" dirty="0"/>
              <a:t> when MR = 0.</a:t>
            </a:r>
          </a:p>
        </p:txBody>
      </p:sp>
      <p:sp>
        <p:nvSpPr>
          <p:cNvPr id="16" name="Freeform: Shape 15">
            <a:extLst>
              <a:ext uri="{FF2B5EF4-FFF2-40B4-BE49-F238E27FC236}">
                <a16:creationId xmlns:a16="http://schemas.microsoft.com/office/drawing/2014/main" id="{9A0D773F-7A7D-4DBB-9DEA-86BB8B8F4B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4036218" y="6209414"/>
            <a:ext cx="5107781" cy="648586"/>
          </a:xfrm>
          <a:custGeom>
            <a:avLst/>
            <a:gdLst>
              <a:gd name="connsiteX0" fmla="*/ 0 w 10753706"/>
              <a:gd name="connsiteY0" fmla="*/ 0 h 1027260"/>
              <a:gd name="connsiteX1" fmla="*/ 10753706 w 10753706"/>
              <a:gd name="connsiteY1" fmla="*/ 0 h 1027260"/>
              <a:gd name="connsiteX2" fmla="*/ 10748809 w 10753706"/>
              <a:gd name="connsiteY2" fmla="*/ 2522 h 1027260"/>
              <a:gd name="connsiteX3" fmla="*/ 10725330 w 10753706"/>
              <a:gd name="connsiteY3" fmla="*/ 11977 h 1027260"/>
              <a:gd name="connsiteX4" fmla="*/ 10615423 w 10753706"/>
              <a:gd name="connsiteY4" fmla="*/ 52967 h 1027260"/>
              <a:gd name="connsiteX5" fmla="*/ 10533936 w 10753706"/>
              <a:gd name="connsiteY5" fmla="*/ 53095 h 1027260"/>
              <a:gd name="connsiteX6" fmla="*/ 10466876 w 10753706"/>
              <a:gd name="connsiteY6" fmla="*/ 45180 h 1027260"/>
              <a:gd name="connsiteX7" fmla="*/ 10355090 w 10753706"/>
              <a:gd name="connsiteY7" fmla="*/ 89741 h 1027260"/>
              <a:gd name="connsiteX8" fmla="*/ 10087145 w 10753706"/>
              <a:gd name="connsiteY8" fmla="*/ 66115 h 1027260"/>
              <a:gd name="connsiteX9" fmla="*/ 10015902 w 10753706"/>
              <a:gd name="connsiteY9" fmla="*/ 76178 h 1027260"/>
              <a:gd name="connsiteX10" fmla="*/ 9806005 w 10753706"/>
              <a:gd name="connsiteY10" fmla="*/ 102435 h 1027260"/>
              <a:gd name="connsiteX11" fmla="*/ 9602583 w 10753706"/>
              <a:gd name="connsiteY11" fmla="*/ 179170 h 1027260"/>
              <a:gd name="connsiteX12" fmla="*/ 9469719 w 10753706"/>
              <a:gd name="connsiteY12" fmla="*/ 174721 h 1027260"/>
              <a:gd name="connsiteX13" fmla="*/ 9408692 w 10753706"/>
              <a:gd name="connsiteY13" fmla="*/ 189513 h 1027260"/>
              <a:gd name="connsiteX14" fmla="*/ 9364151 w 10753706"/>
              <a:gd name="connsiteY14" fmla="*/ 194072 h 1027260"/>
              <a:gd name="connsiteX15" fmla="*/ 9337751 w 10753706"/>
              <a:gd name="connsiteY15" fmla="*/ 197579 h 1027260"/>
              <a:gd name="connsiteX16" fmla="*/ 9297166 w 10753706"/>
              <a:gd name="connsiteY16" fmla="*/ 216558 h 1027260"/>
              <a:gd name="connsiteX17" fmla="*/ 9123859 w 10753706"/>
              <a:gd name="connsiteY17" fmla="*/ 237356 h 1027260"/>
              <a:gd name="connsiteX18" fmla="*/ 8950741 w 10753706"/>
              <a:gd name="connsiteY18" fmla="*/ 238020 h 1027260"/>
              <a:gd name="connsiteX19" fmla="*/ 8718236 w 10753706"/>
              <a:gd name="connsiteY19" fmla="*/ 303148 h 1027260"/>
              <a:gd name="connsiteX20" fmla="*/ 8694011 w 10753706"/>
              <a:gd name="connsiteY20" fmla="*/ 308812 h 1027260"/>
              <a:gd name="connsiteX21" fmla="*/ 8611976 w 10753706"/>
              <a:gd name="connsiteY21" fmla="*/ 324819 h 1027260"/>
              <a:gd name="connsiteX22" fmla="*/ 8562074 w 10753706"/>
              <a:gd name="connsiteY22" fmla="*/ 337971 h 1027260"/>
              <a:gd name="connsiteX23" fmla="*/ 8501724 w 10753706"/>
              <a:gd name="connsiteY23" fmla="*/ 360865 h 1027260"/>
              <a:gd name="connsiteX24" fmla="*/ 8504489 w 10753706"/>
              <a:gd name="connsiteY24" fmla="*/ 364790 h 1027260"/>
              <a:gd name="connsiteX25" fmla="*/ 8492774 w 10753706"/>
              <a:gd name="connsiteY25" fmla="*/ 366181 h 1027260"/>
              <a:gd name="connsiteX26" fmla="*/ 8466405 w 10753706"/>
              <a:gd name="connsiteY26" fmla="*/ 368724 h 1027260"/>
              <a:gd name="connsiteX27" fmla="*/ 8427069 w 10753706"/>
              <a:gd name="connsiteY27" fmla="*/ 387211 h 1027260"/>
              <a:gd name="connsiteX28" fmla="*/ 8387766 w 10753706"/>
              <a:gd name="connsiteY28" fmla="*/ 377161 h 1027260"/>
              <a:gd name="connsiteX29" fmla="*/ 8315874 w 10753706"/>
              <a:gd name="connsiteY29" fmla="*/ 395527 h 1027260"/>
              <a:gd name="connsiteX30" fmla="*/ 8274474 w 10753706"/>
              <a:gd name="connsiteY30" fmla="*/ 405112 h 1027260"/>
              <a:gd name="connsiteX31" fmla="*/ 8234664 w 10753706"/>
              <a:gd name="connsiteY31" fmla="*/ 410219 h 1027260"/>
              <a:gd name="connsiteX32" fmla="*/ 8211268 w 10753706"/>
              <a:gd name="connsiteY32" fmla="*/ 416791 h 1027260"/>
              <a:gd name="connsiteX33" fmla="*/ 8188615 w 10753706"/>
              <a:gd name="connsiteY33" fmla="*/ 421755 h 1027260"/>
              <a:gd name="connsiteX34" fmla="*/ 8179981 w 10753706"/>
              <a:gd name="connsiteY34" fmla="*/ 420402 h 1027260"/>
              <a:gd name="connsiteX35" fmla="*/ 8179307 w 10753706"/>
              <a:gd name="connsiteY35" fmla="*/ 422516 h 1027260"/>
              <a:gd name="connsiteX36" fmla="*/ 8147929 w 10753706"/>
              <a:gd name="connsiteY36" fmla="*/ 450302 h 1027260"/>
              <a:gd name="connsiteX37" fmla="*/ 8089136 w 10753706"/>
              <a:gd name="connsiteY37" fmla="*/ 465283 h 1027260"/>
              <a:gd name="connsiteX38" fmla="*/ 8049973 w 10753706"/>
              <a:gd name="connsiteY38" fmla="*/ 454121 h 1027260"/>
              <a:gd name="connsiteX39" fmla="*/ 7965913 w 10753706"/>
              <a:gd name="connsiteY39" fmla="*/ 464415 h 1027260"/>
              <a:gd name="connsiteX40" fmla="*/ 7945093 w 10753706"/>
              <a:gd name="connsiteY40" fmla="*/ 464798 h 1027260"/>
              <a:gd name="connsiteX41" fmla="*/ 7935335 w 10753706"/>
              <a:gd name="connsiteY41" fmla="*/ 462442 h 1027260"/>
              <a:gd name="connsiteX42" fmla="*/ 7904779 w 10753706"/>
              <a:gd name="connsiteY42" fmla="*/ 471429 h 1027260"/>
              <a:gd name="connsiteX43" fmla="*/ 7855604 w 10753706"/>
              <a:gd name="connsiteY43" fmla="*/ 480199 h 1027260"/>
              <a:gd name="connsiteX44" fmla="*/ 7832630 w 10753706"/>
              <a:gd name="connsiteY44" fmla="*/ 485371 h 1027260"/>
              <a:gd name="connsiteX45" fmla="*/ 7812438 w 10753706"/>
              <a:gd name="connsiteY45" fmla="*/ 485391 h 1027260"/>
              <a:gd name="connsiteX46" fmla="*/ 7701399 w 10753706"/>
              <a:gd name="connsiteY46" fmla="*/ 495197 h 1027260"/>
              <a:gd name="connsiteX47" fmla="*/ 7674778 w 10753706"/>
              <a:gd name="connsiteY47" fmla="*/ 494723 h 1027260"/>
              <a:gd name="connsiteX48" fmla="*/ 7660445 w 10753706"/>
              <a:gd name="connsiteY48" fmla="*/ 490194 h 1027260"/>
              <a:gd name="connsiteX49" fmla="*/ 7651781 w 10753706"/>
              <a:gd name="connsiteY49" fmla="*/ 493084 h 1027260"/>
              <a:gd name="connsiteX50" fmla="*/ 7584807 w 10753706"/>
              <a:gd name="connsiteY50" fmla="*/ 499490 h 1027260"/>
              <a:gd name="connsiteX51" fmla="*/ 7541324 w 10753706"/>
              <a:gd name="connsiteY51" fmla="*/ 504184 h 1027260"/>
              <a:gd name="connsiteX52" fmla="*/ 7541756 w 10753706"/>
              <a:gd name="connsiteY52" fmla="*/ 512184 h 1027260"/>
              <a:gd name="connsiteX53" fmla="*/ 7503906 w 10753706"/>
              <a:gd name="connsiteY53" fmla="*/ 518551 h 1027260"/>
              <a:gd name="connsiteX54" fmla="*/ 7460411 w 10753706"/>
              <a:gd name="connsiteY54" fmla="*/ 517415 h 1027260"/>
              <a:gd name="connsiteX55" fmla="*/ 7460116 w 10753706"/>
              <a:gd name="connsiteY55" fmla="*/ 517548 h 1027260"/>
              <a:gd name="connsiteX56" fmla="*/ 7297810 w 10753706"/>
              <a:gd name="connsiteY56" fmla="*/ 563947 h 1027260"/>
              <a:gd name="connsiteX57" fmla="*/ 6946388 w 10753706"/>
              <a:gd name="connsiteY57" fmla="*/ 665244 h 1027260"/>
              <a:gd name="connsiteX58" fmla="*/ 6741704 w 10753706"/>
              <a:gd name="connsiteY58" fmla="*/ 679365 h 1027260"/>
              <a:gd name="connsiteX59" fmla="*/ 6624680 w 10753706"/>
              <a:gd name="connsiteY59" fmla="*/ 677674 h 1027260"/>
              <a:gd name="connsiteX60" fmla="*/ 6605700 w 10753706"/>
              <a:gd name="connsiteY60" fmla="*/ 683566 h 1027260"/>
              <a:gd name="connsiteX61" fmla="*/ 6576922 w 10753706"/>
              <a:gd name="connsiteY61" fmla="*/ 683030 h 1027260"/>
              <a:gd name="connsiteX62" fmla="*/ 6405123 w 10753706"/>
              <a:gd name="connsiteY62" fmla="*/ 721946 h 1027260"/>
              <a:gd name="connsiteX63" fmla="*/ 6368938 w 10753706"/>
              <a:gd name="connsiteY63" fmla="*/ 717341 h 1027260"/>
              <a:gd name="connsiteX64" fmla="*/ 6295102 w 10753706"/>
              <a:gd name="connsiteY64" fmla="*/ 729508 h 1027260"/>
              <a:gd name="connsiteX65" fmla="*/ 6202084 w 10753706"/>
              <a:gd name="connsiteY65" fmla="*/ 767091 h 1027260"/>
              <a:gd name="connsiteX66" fmla="*/ 6067157 w 10753706"/>
              <a:gd name="connsiteY66" fmla="*/ 790339 h 1027260"/>
              <a:gd name="connsiteX67" fmla="*/ 6061443 w 10753706"/>
              <a:gd name="connsiteY67" fmla="*/ 796151 h 1027260"/>
              <a:gd name="connsiteX68" fmla="*/ 6051406 w 10753706"/>
              <a:gd name="connsiteY68" fmla="*/ 800684 h 1027260"/>
              <a:gd name="connsiteX69" fmla="*/ 6049097 w 10753706"/>
              <a:gd name="connsiteY69" fmla="*/ 800636 h 1027260"/>
              <a:gd name="connsiteX70" fmla="*/ 6034222 w 10753706"/>
              <a:gd name="connsiteY70" fmla="*/ 804110 h 1027260"/>
              <a:gd name="connsiteX71" fmla="*/ 6033121 w 10753706"/>
              <a:gd name="connsiteY71" fmla="*/ 806078 h 1027260"/>
              <a:gd name="connsiteX72" fmla="*/ 6023593 w 10753706"/>
              <a:gd name="connsiteY72" fmla="*/ 808842 h 1027260"/>
              <a:gd name="connsiteX73" fmla="*/ 6006639 w 10753706"/>
              <a:gd name="connsiteY73" fmla="*/ 815304 h 1027260"/>
              <a:gd name="connsiteX74" fmla="*/ 6001762 w 10753706"/>
              <a:gd name="connsiteY74" fmla="*/ 815557 h 1027260"/>
              <a:gd name="connsiteX75" fmla="*/ 5973534 w 10753706"/>
              <a:gd name="connsiteY75" fmla="*/ 823815 h 1027260"/>
              <a:gd name="connsiteX76" fmla="*/ 5972336 w 10753706"/>
              <a:gd name="connsiteY76" fmla="*/ 823476 h 1027260"/>
              <a:gd name="connsiteX77" fmla="*/ 5960841 w 10753706"/>
              <a:gd name="connsiteY77" fmla="*/ 823819 h 1027260"/>
              <a:gd name="connsiteX78" fmla="*/ 5940719 w 10753706"/>
              <a:gd name="connsiteY78" fmla="*/ 825514 h 1027260"/>
              <a:gd name="connsiteX79" fmla="*/ 5884298 w 10753706"/>
              <a:gd name="connsiteY79" fmla="*/ 823806 h 1027260"/>
              <a:gd name="connsiteX80" fmla="*/ 5854779 w 10753706"/>
              <a:gd name="connsiteY80" fmla="*/ 832365 h 1027260"/>
              <a:gd name="connsiteX81" fmla="*/ 5848382 w 10753706"/>
              <a:gd name="connsiteY81" fmla="*/ 833844 h 1027260"/>
              <a:gd name="connsiteX82" fmla="*/ 5848066 w 10753706"/>
              <a:gd name="connsiteY82" fmla="*/ 833772 h 1027260"/>
              <a:gd name="connsiteX83" fmla="*/ 5840944 w 10753706"/>
              <a:gd name="connsiteY83" fmla="*/ 835132 h 1027260"/>
              <a:gd name="connsiteX84" fmla="*/ 5836719 w 10753706"/>
              <a:gd name="connsiteY84" fmla="*/ 836539 h 1027260"/>
              <a:gd name="connsiteX85" fmla="*/ 5824311 w 10753706"/>
              <a:gd name="connsiteY85" fmla="*/ 839408 h 1027260"/>
              <a:gd name="connsiteX86" fmla="*/ 5818788 w 10753706"/>
              <a:gd name="connsiteY86" fmla="*/ 839727 h 1027260"/>
              <a:gd name="connsiteX87" fmla="*/ 5763953 w 10753706"/>
              <a:gd name="connsiteY87" fmla="*/ 834282 h 1027260"/>
              <a:gd name="connsiteX88" fmla="*/ 5667748 w 10753706"/>
              <a:gd name="connsiteY88" fmla="*/ 840211 h 1027260"/>
              <a:gd name="connsiteX89" fmla="*/ 5573108 w 10753706"/>
              <a:gd name="connsiteY89" fmla="*/ 847611 h 1027260"/>
              <a:gd name="connsiteX90" fmla="*/ 5539137 w 10753706"/>
              <a:gd name="connsiteY90" fmla="*/ 851033 h 1027260"/>
              <a:gd name="connsiteX91" fmla="*/ 5510651 w 10753706"/>
              <a:gd name="connsiteY91" fmla="*/ 844215 h 1027260"/>
              <a:gd name="connsiteX92" fmla="*/ 5457331 w 10753706"/>
              <a:gd name="connsiteY92" fmla="*/ 839159 h 1027260"/>
              <a:gd name="connsiteX93" fmla="*/ 5410613 w 10753706"/>
              <a:gd name="connsiteY93" fmla="*/ 834358 h 1027260"/>
              <a:gd name="connsiteX94" fmla="*/ 5370040 w 10753706"/>
              <a:gd name="connsiteY94" fmla="*/ 862127 h 1027260"/>
              <a:gd name="connsiteX95" fmla="*/ 5318778 w 10753706"/>
              <a:gd name="connsiteY95" fmla="*/ 855310 h 1027260"/>
              <a:gd name="connsiteX96" fmla="*/ 5298645 w 10753706"/>
              <a:gd name="connsiteY96" fmla="*/ 855171 h 1027260"/>
              <a:gd name="connsiteX97" fmla="*/ 5253828 w 10753706"/>
              <a:gd name="connsiteY97" fmla="*/ 859670 h 1027260"/>
              <a:gd name="connsiteX98" fmla="*/ 5216955 w 10753706"/>
              <a:gd name="connsiteY98" fmla="*/ 866245 h 1027260"/>
              <a:gd name="connsiteX99" fmla="*/ 5214344 w 10753706"/>
              <a:gd name="connsiteY99" fmla="*/ 868102 h 1027260"/>
              <a:gd name="connsiteX100" fmla="*/ 5195561 w 10753706"/>
              <a:gd name="connsiteY100" fmla="*/ 869949 h 1027260"/>
              <a:gd name="connsiteX101" fmla="*/ 5182555 w 10753706"/>
              <a:gd name="connsiteY101" fmla="*/ 873542 h 1027260"/>
              <a:gd name="connsiteX102" fmla="*/ 5172552 w 10753706"/>
              <a:gd name="connsiteY102" fmla="*/ 878801 h 1027260"/>
              <a:gd name="connsiteX103" fmla="*/ 5027993 w 10753706"/>
              <a:gd name="connsiteY103" fmla="*/ 889666 h 1027260"/>
              <a:gd name="connsiteX104" fmla="*/ 4939844 w 10753706"/>
              <a:gd name="connsiteY104" fmla="*/ 934802 h 1027260"/>
              <a:gd name="connsiteX105" fmla="*/ 4792576 w 10753706"/>
              <a:gd name="connsiteY105" fmla="*/ 934820 h 1027260"/>
              <a:gd name="connsiteX106" fmla="*/ 4602423 w 10753706"/>
              <a:gd name="connsiteY106" fmla="*/ 958063 h 1027260"/>
              <a:gd name="connsiteX107" fmla="*/ 4290656 w 10753706"/>
              <a:gd name="connsiteY107" fmla="*/ 969152 h 1027260"/>
              <a:gd name="connsiteX108" fmla="*/ 3952334 w 10753706"/>
              <a:gd name="connsiteY108" fmla="*/ 954043 h 1027260"/>
              <a:gd name="connsiteX109" fmla="*/ 3858560 w 10753706"/>
              <a:gd name="connsiteY109" fmla="*/ 948781 h 1027260"/>
              <a:gd name="connsiteX110" fmla="*/ 3846597 w 10753706"/>
              <a:gd name="connsiteY110" fmla="*/ 948382 h 1027260"/>
              <a:gd name="connsiteX111" fmla="*/ 3736044 w 10753706"/>
              <a:gd name="connsiteY111" fmla="*/ 947759 h 1027260"/>
              <a:gd name="connsiteX112" fmla="*/ 3713136 w 10753706"/>
              <a:gd name="connsiteY112" fmla="*/ 946963 h 1027260"/>
              <a:gd name="connsiteX113" fmla="*/ 3695939 w 10753706"/>
              <a:gd name="connsiteY113" fmla="*/ 943639 h 1027260"/>
              <a:gd name="connsiteX114" fmla="*/ 3694125 w 10753706"/>
              <a:gd name="connsiteY114" fmla="*/ 940567 h 1027260"/>
              <a:gd name="connsiteX115" fmla="*/ 3681925 w 10753706"/>
              <a:gd name="connsiteY115" fmla="*/ 939706 h 1027260"/>
              <a:gd name="connsiteX116" fmla="*/ 3679204 w 10753706"/>
              <a:gd name="connsiteY116" fmla="*/ 938926 h 1027260"/>
              <a:gd name="connsiteX117" fmla="*/ 3615656 w 10753706"/>
              <a:gd name="connsiteY117" fmla="*/ 940320 h 1027260"/>
              <a:gd name="connsiteX118" fmla="*/ 3567983 w 10753706"/>
              <a:gd name="connsiteY118" fmla="*/ 935596 h 1027260"/>
              <a:gd name="connsiteX119" fmla="*/ 3422423 w 10753706"/>
              <a:gd name="connsiteY119" fmla="*/ 932129 h 1027260"/>
              <a:gd name="connsiteX120" fmla="*/ 3310925 w 10753706"/>
              <a:gd name="connsiteY120" fmla="*/ 911072 h 1027260"/>
              <a:gd name="connsiteX121" fmla="*/ 3139421 w 10753706"/>
              <a:gd name="connsiteY121" fmla="*/ 934151 h 1027260"/>
              <a:gd name="connsiteX122" fmla="*/ 2996922 w 10753706"/>
              <a:gd name="connsiteY122" fmla="*/ 927537 h 1027260"/>
              <a:gd name="connsiteX123" fmla="*/ 2982785 w 10753706"/>
              <a:gd name="connsiteY123" fmla="*/ 931453 h 1027260"/>
              <a:gd name="connsiteX124" fmla="*/ 2967478 w 10753706"/>
              <a:gd name="connsiteY124" fmla="*/ 933397 h 1027260"/>
              <a:gd name="connsiteX125" fmla="*/ 2948552 w 10753706"/>
              <a:gd name="connsiteY125" fmla="*/ 932961 h 1027260"/>
              <a:gd name="connsiteX126" fmla="*/ 2944404 w 10753706"/>
              <a:gd name="connsiteY126" fmla="*/ 934452 h 1027260"/>
              <a:gd name="connsiteX127" fmla="*/ 2908608 w 10753706"/>
              <a:gd name="connsiteY127" fmla="*/ 937205 h 1027260"/>
              <a:gd name="connsiteX128" fmla="*/ 2904443 w 10753706"/>
              <a:gd name="connsiteY128" fmla="*/ 936455 h 1027260"/>
              <a:gd name="connsiteX129" fmla="*/ 2868935 w 10753706"/>
              <a:gd name="connsiteY129" fmla="*/ 938022 h 1027260"/>
              <a:gd name="connsiteX130" fmla="*/ 2868586 w 10753706"/>
              <a:gd name="connsiteY130" fmla="*/ 937487 h 1027260"/>
              <a:gd name="connsiteX131" fmla="*/ 2859191 w 10753706"/>
              <a:gd name="connsiteY131" fmla="*/ 935503 h 1027260"/>
              <a:gd name="connsiteX132" fmla="*/ 2840915 w 10753706"/>
              <a:gd name="connsiteY132" fmla="*/ 932977 h 1027260"/>
              <a:gd name="connsiteX133" fmla="*/ 2763509 w 10753706"/>
              <a:gd name="connsiteY133" fmla="*/ 921850 h 1027260"/>
              <a:gd name="connsiteX134" fmla="*/ 2756121 w 10753706"/>
              <a:gd name="connsiteY134" fmla="*/ 921864 h 1027260"/>
              <a:gd name="connsiteX135" fmla="*/ 2755998 w 10753706"/>
              <a:gd name="connsiteY135" fmla="*/ 921739 h 1027260"/>
              <a:gd name="connsiteX136" fmla="*/ 2748255 w 10753706"/>
              <a:gd name="connsiteY136" fmla="*/ 921505 h 1027260"/>
              <a:gd name="connsiteX137" fmla="*/ 2694601 w 10753706"/>
              <a:gd name="connsiteY137" fmla="*/ 915575 h 1027260"/>
              <a:gd name="connsiteX138" fmla="*/ 2635357 w 10753706"/>
              <a:gd name="connsiteY138" fmla="*/ 910976 h 1027260"/>
              <a:gd name="connsiteX139" fmla="*/ 2601047 w 10753706"/>
              <a:gd name="connsiteY139" fmla="*/ 910263 h 1027260"/>
              <a:gd name="connsiteX140" fmla="*/ 2507482 w 10753706"/>
              <a:gd name="connsiteY140" fmla="*/ 906211 h 1027260"/>
              <a:gd name="connsiteX141" fmla="*/ 2413884 w 10753706"/>
              <a:gd name="connsiteY141" fmla="*/ 900545 h 1027260"/>
              <a:gd name="connsiteX142" fmla="*/ 2368912 w 10753706"/>
              <a:gd name="connsiteY142" fmla="*/ 888755 h 1027260"/>
              <a:gd name="connsiteX143" fmla="*/ 2349490 w 10753706"/>
              <a:gd name="connsiteY143" fmla="*/ 889719 h 1027260"/>
              <a:gd name="connsiteX144" fmla="*/ 2344290 w 10753706"/>
              <a:gd name="connsiteY144" fmla="*/ 890584 h 1027260"/>
              <a:gd name="connsiteX145" fmla="*/ 2336488 w 10753706"/>
              <a:gd name="connsiteY145" fmla="*/ 891058 h 1027260"/>
              <a:gd name="connsiteX146" fmla="*/ 2329015 w 10753706"/>
              <a:gd name="connsiteY146" fmla="*/ 891627 h 1027260"/>
              <a:gd name="connsiteX147" fmla="*/ 2293898 w 10753706"/>
              <a:gd name="connsiteY147" fmla="*/ 896431 h 1027260"/>
              <a:gd name="connsiteX148" fmla="*/ 2243927 w 10753706"/>
              <a:gd name="connsiteY148" fmla="*/ 888076 h 1027260"/>
              <a:gd name="connsiteX149" fmla="*/ 2223920 w 10753706"/>
              <a:gd name="connsiteY149" fmla="*/ 887331 h 1027260"/>
              <a:gd name="connsiteX150" fmla="*/ 2213081 w 10753706"/>
              <a:gd name="connsiteY150" fmla="*/ 886302 h 1027260"/>
              <a:gd name="connsiteX151" fmla="*/ 2212307 w 10753706"/>
              <a:gd name="connsiteY151" fmla="*/ 885829 h 1027260"/>
              <a:gd name="connsiteX152" fmla="*/ 2152321 w 10753706"/>
              <a:gd name="connsiteY152" fmla="*/ 894418 h 1027260"/>
              <a:gd name="connsiteX153" fmla="*/ 2140985 w 10753706"/>
              <a:gd name="connsiteY153" fmla="*/ 895968 h 1027260"/>
              <a:gd name="connsiteX154" fmla="*/ 2121210 w 10753706"/>
              <a:gd name="connsiteY154" fmla="*/ 899354 h 1027260"/>
              <a:gd name="connsiteX155" fmla="*/ 2119146 w 10753706"/>
              <a:gd name="connsiteY155" fmla="*/ 899033 h 1027260"/>
              <a:gd name="connsiteX156" fmla="*/ 2105666 w 10753706"/>
              <a:gd name="connsiteY156" fmla="*/ 902240 h 1027260"/>
              <a:gd name="connsiteX157" fmla="*/ 2094924 w 10753706"/>
              <a:gd name="connsiteY157" fmla="*/ 907203 h 1027260"/>
              <a:gd name="connsiteX158" fmla="*/ 1949478 w 10753706"/>
              <a:gd name="connsiteY158" fmla="*/ 913748 h 1027260"/>
              <a:gd name="connsiteX159" fmla="*/ 1749684 w 10753706"/>
              <a:gd name="connsiteY159" fmla="*/ 942223 h 1027260"/>
              <a:gd name="connsiteX160" fmla="*/ 1585576 w 10753706"/>
              <a:gd name="connsiteY160" fmla="*/ 954170 h 1027260"/>
              <a:gd name="connsiteX161" fmla="*/ 1476250 w 10753706"/>
              <a:gd name="connsiteY161" fmla="*/ 950653 h 1027260"/>
              <a:gd name="connsiteX162" fmla="*/ 1433927 w 10753706"/>
              <a:gd name="connsiteY162" fmla="*/ 959926 h 1027260"/>
              <a:gd name="connsiteX163" fmla="*/ 1414893 w 10753706"/>
              <a:gd name="connsiteY163" fmla="*/ 957671 h 1027260"/>
              <a:gd name="connsiteX164" fmla="*/ 1411585 w 10753706"/>
              <a:gd name="connsiteY164" fmla="*/ 957179 h 1027260"/>
              <a:gd name="connsiteX165" fmla="*/ 1398896 w 10753706"/>
              <a:gd name="connsiteY165" fmla="*/ 957460 h 1027260"/>
              <a:gd name="connsiteX166" fmla="*/ 1394632 w 10753706"/>
              <a:gd name="connsiteY166" fmla="*/ 954725 h 1027260"/>
              <a:gd name="connsiteX167" fmla="*/ 1375043 w 10753706"/>
              <a:gd name="connsiteY167" fmla="*/ 953132 h 1027260"/>
              <a:gd name="connsiteX168" fmla="*/ 1351876 w 10753706"/>
              <a:gd name="connsiteY168" fmla="*/ 954436 h 1027260"/>
              <a:gd name="connsiteX169" fmla="*/ 1242676 w 10753706"/>
              <a:gd name="connsiteY169" fmla="*/ 963767 h 1027260"/>
              <a:gd name="connsiteX170" fmla="*/ 1205993 w 10753706"/>
              <a:gd name="connsiteY170" fmla="*/ 974080 h 1027260"/>
              <a:gd name="connsiteX171" fmla="*/ 1052221 w 10753706"/>
              <a:gd name="connsiteY171" fmla="*/ 963954 h 1027260"/>
              <a:gd name="connsiteX172" fmla="*/ 968270 w 10753706"/>
              <a:gd name="connsiteY172" fmla="*/ 964761 h 1027260"/>
              <a:gd name="connsiteX173" fmla="*/ 874493 w 10753706"/>
              <a:gd name="connsiteY173" fmla="*/ 998122 h 1027260"/>
              <a:gd name="connsiteX174" fmla="*/ 814411 w 10753706"/>
              <a:gd name="connsiteY174" fmla="*/ 1007391 h 1027260"/>
              <a:gd name="connsiteX175" fmla="*/ 688604 w 10753706"/>
              <a:gd name="connsiteY175" fmla="*/ 1015631 h 1027260"/>
              <a:gd name="connsiteX176" fmla="*/ 618171 w 10753706"/>
              <a:gd name="connsiteY176" fmla="*/ 1027260 h 1027260"/>
              <a:gd name="connsiteX177" fmla="*/ 570379 w 10753706"/>
              <a:gd name="connsiteY177" fmla="*/ 1023487 h 1027260"/>
              <a:gd name="connsiteX178" fmla="*/ 482519 w 10753706"/>
              <a:gd name="connsiteY178" fmla="*/ 1002108 h 1027260"/>
              <a:gd name="connsiteX179" fmla="*/ 475319 w 10753706"/>
              <a:gd name="connsiteY179" fmla="*/ 1009922 h 1027260"/>
              <a:gd name="connsiteX180" fmla="*/ 431104 w 10753706"/>
              <a:gd name="connsiteY180" fmla="*/ 1009317 h 1027260"/>
              <a:gd name="connsiteX181" fmla="*/ 363782 w 10753706"/>
              <a:gd name="connsiteY181" fmla="*/ 1007585 h 1027260"/>
              <a:gd name="connsiteX182" fmla="*/ 325533 w 10753706"/>
              <a:gd name="connsiteY182" fmla="*/ 1008502 h 1027260"/>
              <a:gd name="connsiteX183" fmla="*/ 220429 w 10753706"/>
              <a:gd name="connsiteY183" fmla="*/ 1008927 h 1027260"/>
              <a:gd name="connsiteX184" fmla="*/ 114676 w 10753706"/>
              <a:gd name="connsiteY184" fmla="*/ 1007765 h 1027260"/>
              <a:gd name="connsiteX185" fmla="*/ 13470 w 10753706"/>
              <a:gd name="connsiteY185" fmla="*/ 998544 h 1027260"/>
              <a:gd name="connsiteX186" fmla="*/ 0 w 10753706"/>
              <a:gd name="connsiteY186" fmla="*/ 997355 h 102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Lst>
            <a:rect l="l" t="t" r="r" b="b"/>
            <a:pathLst>
              <a:path w="10753706" h="1027260">
                <a:moveTo>
                  <a:pt x="0" y="0"/>
                </a:moveTo>
                <a:lnTo>
                  <a:pt x="10753706" y="0"/>
                </a:lnTo>
                <a:lnTo>
                  <a:pt x="10748809" y="2522"/>
                </a:lnTo>
                <a:cubicBezTo>
                  <a:pt x="10744031" y="4644"/>
                  <a:pt x="10737551" y="7204"/>
                  <a:pt x="10725330" y="11977"/>
                </a:cubicBezTo>
                <a:cubicBezTo>
                  <a:pt x="10700888" y="21523"/>
                  <a:pt x="10652058" y="39304"/>
                  <a:pt x="10615423" y="52967"/>
                </a:cubicBezTo>
                <a:cubicBezTo>
                  <a:pt x="10598524" y="49017"/>
                  <a:pt x="10550674" y="61360"/>
                  <a:pt x="10533936" y="53095"/>
                </a:cubicBezTo>
                <a:cubicBezTo>
                  <a:pt x="10519435" y="55674"/>
                  <a:pt x="10480156" y="49393"/>
                  <a:pt x="10466876" y="45180"/>
                </a:cubicBezTo>
                <a:cubicBezTo>
                  <a:pt x="10443145" y="68059"/>
                  <a:pt x="10382269" y="71294"/>
                  <a:pt x="10355090" y="89741"/>
                </a:cubicBezTo>
                <a:cubicBezTo>
                  <a:pt x="10286222" y="95376"/>
                  <a:pt x="10146285" y="63529"/>
                  <a:pt x="10087145" y="66115"/>
                </a:cubicBezTo>
                <a:cubicBezTo>
                  <a:pt x="10067575" y="79584"/>
                  <a:pt x="10043111" y="68921"/>
                  <a:pt x="10015902" y="76178"/>
                </a:cubicBezTo>
                <a:cubicBezTo>
                  <a:pt x="9952302" y="84628"/>
                  <a:pt x="9893286" y="103337"/>
                  <a:pt x="9806005" y="102435"/>
                </a:cubicBezTo>
                <a:cubicBezTo>
                  <a:pt x="9782247" y="141133"/>
                  <a:pt x="9674787" y="151643"/>
                  <a:pt x="9602583" y="179170"/>
                </a:cubicBezTo>
                <a:cubicBezTo>
                  <a:pt x="9557658" y="187584"/>
                  <a:pt x="9478290" y="154235"/>
                  <a:pt x="9469719" y="174721"/>
                </a:cubicBezTo>
                <a:cubicBezTo>
                  <a:pt x="9443779" y="165070"/>
                  <a:pt x="9431317" y="185692"/>
                  <a:pt x="9408692" y="189513"/>
                </a:cubicBezTo>
                <a:cubicBezTo>
                  <a:pt x="9387154" y="183843"/>
                  <a:pt x="9380475" y="191089"/>
                  <a:pt x="9364151" y="194072"/>
                </a:cubicBezTo>
                <a:cubicBezTo>
                  <a:pt x="9354686" y="190222"/>
                  <a:pt x="9340485" y="191782"/>
                  <a:pt x="9337751" y="197579"/>
                </a:cubicBezTo>
                <a:cubicBezTo>
                  <a:pt x="9349566" y="209270"/>
                  <a:pt x="9297468" y="207714"/>
                  <a:pt x="9297166" y="216558"/>
                </a:cubicBezTo>
                <a:cubicBezTo>
                  <a:pt x="9269057" y="220999"/>
                  <a:pt x="9139630" y="221783"/>
                  <a:pt x="9123859" y="237356"/>
                </a:cubicBezTo>
                <a:cubicBezTo>
                  <a:pt x="9068176" y="249209"/>
                  <a:pt x="8975349" y="235349"/>
                  <a:pt x="8950741" y="238020"/>
                </a:cubicBezTo>
                <a:cubicBezTo>
                  <a:pt x="8916265" y="215428"/>
                  <a:pt x="8822808" y="292026"/>
                  <a:pt x="8718236" y="303148"/>
                </a:cubicBezTo>
                <a:cubicBezTo>
                  <a:pt x="8703111" y="302060"/>
                  <a:pt x="8695551" y="302792"/>
                  <a:pt x="8694011" y="308812"/>
                </a:cubicBezTo>
                <a:cubicBezTo>
                  <a:pt x="8661810" y="312764"/>
                  <a:pt x="8637956" y="329628"/>
                  <a:pt x="8611976" y="324819"/>
                </a:cubicBezTo>
                <a:cubicBezTo>
                  <a:pt x="8621849" y="336388"/>
                  <a:pt x="8562809" y="325917"/>
                  <a:pt x="8562074" y="337971"/>
                </a:cubicBezTo>
                <a:cubicBezTo>
                  <a:pt x="8543699" y="343978"/>
                  <a:pt x="8511321" y="356396"/>
                  <a:pt x="8501724" y="360865"/>
                </a:cubicBezTo>
                <a:lnTo>
                  <a:pt x="8504489" y="364790"/>
                </a:lnTo>
                <a:lnTo>
                  <a:pt x="8492774" y="366181"/>
                </a:lnTo>
                <a:lnTo>
                  <a:pt x="8466405" y="368724"/>
                </a:lnTo>
                <a:cubicBezTo>
                  <a:pt x="8455454" y="372229"/>
                  <a:pt x="8440175" y="385805"/>
                  <a:pt x="8427069" y="387211"/>
                </a:cubicBezTo>
                <a:cubicBezTo>
                  <a:pt x="8400442" y="392215"/>
                  <a:pt x="8397079" y="382989"/>
                  <a:pt x="8387766" y="377161"/>
                </a:cubicBezTo>
                <a:cubicBezTo>
                  <a:pt x="8369233" y="378548"/>
                  <a:pt x="8334756" y="390869"/>
                  <a:pt x="8315874" y="395527"/>
                </a:cubicBezTo>
                <a:cubicBezTo>
                  <a:pt x="8306664" y="400500"/>
                  <a:pt x="8272845" y="393679"/>
                  <a:pt x="8274474" y="405112"/>
                </a:cubicBezTo>
                <a:cubicBezTo>
                  <a:pt x="8255483" y="406194"/>
                  <a:pt x="8244963" y="408376"/>
                  <a:pt x="8234664" y="410219"/>
                </a:cubicBezTo>
                <a:lnTo>
                  <a:pt x="8211268" y="416791"/>
                </a:lnTo>
                <a:cubicBezTo>
                  <a:pt x="8204720" y="419941"/>
                  <a:pt x="8197411" y="422004"/>
                  <a:pt x="8188615" y="421755"/>
                </a:cubicBezTo>
                <a:lnTo>
                  <a:pt x="8179981" y="420402"/>
                </a:lnTo>
                <a:lnTo>
                  <a:pt x="8179307" y="422516"/>
                </a:lnTo>
                <a:cubicBezTo>
                  <a:pt x="8179027" y="425797"/>
                  <a:pt x="8175790" y="448341"/>
                  <a:pt x="8147929" y="450302"/>
                </a:cubicBezTo>
                <a:cubicBezTo>
                  <a:pt x="8130300" y="457967"/>
                  <a:pt x="8114933" y="461015"/>
                  <a:pt x="8089136" y="465283"/>
                </a:cubicBezTo>
                <a:cubicBezTo>
                  <a:pt x="8072810" y="465920"/>
                  <a:pt x="8069376" y="451569"/>
                  <a:pt x="8049973" y="454121"/>
                </a:cubicBezTo>
                <a:cubicBezTo>
                  <a:pt x="7974508" y="471465"/>
                  <a:pt x="8006050" y="447139"/>
                  <a:pt x="7965913" y="464415"/>
                </a:cubicBezTo>
                <a:cubicBezTo>
                  <a:pt x="7958234" y="466025"/>
                  <a:pt x="7951405" y="465800"/>
                  <a:pt x="7945093" y="464798"/>
                </a:cubicBezTo>
                <a:lnTo>
                  <a:pt x="7935335" y="462442"/>
                </a:lnTo>
                <a:lnTo>
                  <a:pt x="7904779" y="471429"/>
                </a:lnTo>
                <a:cubicBezTo>
                  <a:pt x="7889387" y="474999"/>
                  <a:pt x="7872867" y="477951"/>
                  <a:pt x="7855604" y="480199"/>
                </a:cubicBezTo>
                <a:cubicBezTo>
                  <a:pt x="7850005" y="476378"/>
                  <a:pt x="7838628" y="483595"/>
                  <a:pt x="7832630" y="485371"/>
                </a:cubicBezTo>
                <a:cubicBezTo>
                  <a:pt x="7831473" y="482645"/>
                  <a:pt x="7816623" y="482661"/>
                  <a:pt x="7812438" y="485391"/>
                </a:cubicBezTo>
                <a:cubicBezTo>
                  <a:pt x="7709470" y="505049"/>
                  <a:pt x="7759426" y="473956"/>
                  <a:pt x="7701399" y="495197"/>
                </a:cubicBezTo>
                <a:cubicBezTo>
                  <a:pt x="7690986" y="496989"/>
                  <a:pt x="7682397" y="496365"/>
                  <a:pt x="7674778" y="494723"/>
                </a:cubicBezTo>
                <a:lnTo>
                  <a:pt x="7660445" y="490194"/>
                </a:lnTo>
                <a:lnTo>
                  <a:pt x="7651781" y="493084"/>
                </a:lnTo>
                <a:cubicBezTo>
                  <a:pt x="7616113" y="496548"/>
                  <a:pt x="7603273" y="491735"/>
                  <a:pt x="7584807" y="499490"/>
                </a:cubicBezTo>
                <a:cubicBezTo>
                  <a:pt x="7549256" y="490212"/>
                  <a:pt x="7563949" y="500167"/>
                  <a:pt x="7541324" y="504184"/>
                </a:cubicBezTo>
                <a:cubicBezTo>
                  <a:pt x="7523851" y="508307"/>
                  <a:pt x="7559546" y="509825"/>
                  <a:pt x="7541756" y="512184"/>
                </a:cubicBezTo>
                <a:cubicBezTo>
                  <a:pt x="7520963" y="510864"/>
                  <a:pt x="7525755" y="520497"/>
                  <a:pt x="7503906" y="518551"/>
                </a:cubicBezTo>
                <a:cubicBezTo>
                  <a:pt x="7505924" y="510774"/>
                  <a:pt x="7464361" y="523683"/>
                  <a:pt x="7460411" y="517415"/>
                </a:cubicBezTo>
                <a:lnTo>
                  <a:pt x="7460116" y="517548"/>
                </a:lnTo>
                <a:cubicBezTo>
                  <a:pt x="7447785" y="530928"/>
                  <a:pt x="7310141" y="550568"/>
                  <a:pt x="7297810" y="563947"/>
                </a:cubicBezTo>
                <a:cubicBezTo>
                  <a:pt x="7221791" y="605698"/>
                  <a:pt x="7039072" y="646008"/>
                  <a:pt x="6946388" y="665244"/>
                </a:cubicBezTo>
                <a:cubicBezTo>
                  <a:pt x="6853704" y="684480"/>
                  <a:pt x="6804875" y="677485"/>
                  <a:pt x="6741704" y="679365"/>
                </a:cubicBezTo>
                <a:lnTo>
                  <a:pt x="6624680" y="677674"/>
                </a:lnTo>
                <a:lnTo>
                  <a:pt x="6605700" y="683566"/>
                </a:lnTo>
                <a:cubicBezTo>
                  <a:pt x="6603309" y="685184"/>
                  <a:pt x="6599550" y="685647"/>
                  <a:pt x="6576922" y="683030"/>
                </a:cubicBezTo>
                <a:cubicBezTo>
                  <a:pt x="6527275" y="698355"/>
                  <a:pt x="6440981" y="702347"/>
                  <a:pt x="6405123" y="721946"/>
                </a:cubicBezTo>
                <a:cubicBezTo>
                  <a:pt x="6407963" y="715467"/>
                  <a:pt x="6383450" y="712913"/>
                  <a:pt x="6368938" y="717341"/>
                </a:cubicBezTo>
                <a:cubicBezTo>
                  <a:pt x="6377914" y="692119"/>
                  <a:pt x="6315316" y="744281"/>
                  <a:pt x="6295102" y="729508"/>
                </a:cubicBezTo>
                <a:cubicBezTo>
                  <a:pt x="6300358" y="744473"/>
                  <a:pt x="6240070" y="776254"/>
                  <a:pt x="6202084" y="767091"/>
                </a:cubicBezTo>
                <a:cubicBezTo>
                  <a:pt x="6152826" y="774744"/>
                  <a:pt x="6122010" y="790367"/>
                  <a:pt x="6067157" y="790339"/>
                </a:cubicBezTo>
                <a:cubicBezTo>
                  <a:pt x="6066310" y="792484"/>
                  <a:pt x="6064283" y="794403"/>
                  <a:pt x="6061443" y="796151"/>
                </a:cubicBezTo>
                <a:lnTo>
                  <a:pt x="6051406" y="800684"/>
                </a:lnTo>
                <a:lnTo>
                  <a:pt x="6049097" y="800636"/>
                </a:lnTo>
                <a:cubicBezTo>
                  <a:pt x="6040408" y="801393"/>
                  <a:pt x="6036299" y="802645"/>
                  <a:pt x="6034222" y="804110"/>
                </a:cubicBezTo>
                <a:lnTo>
                  <a:pt x="6033121" y="806078"/>
                </a:lnTo>
                <a:lnTo>
                  <a:pt x="6023593" y="808842"/>
                </a:lnTo>
                <a:lnTo>
                  <a:pt x="6006639" y="815304"/>
                </a:lnTo>
                <a:lnTo>
                  <a:pt x="6001762" y="815557"/>
                </a:lnTo>
                <a:lnTo>
                  <a:pt x="5973534" y="823815"/>
                </a:lnTo>
                <a:lnTo>
                  <a:pt x="5972336" y="823476"/>
                </a:lnTo>
                <a:cubicBezTo>
                  <a:pt x="5969004" y="822901"/>
                  <a:pt x="5965329" y="822833"/>
                  <a:pt x="5960841" y="823819"/>
                </a:cubicBezTo>
                <a:cubicBezTo>
                  <a:pt x="5955860" y="815655"/>
                  <a:pt x="5953515" y="821882"/>
                  <a:pt x="5940719" y="825514"/>
                </a:cubicBezTo>
                <a:cubicBezTo>
                  <a:pt x="5930130" y="813644"/>
                  <a:pt x="5900943" y="827979"/>
                  <a:pt x="5884298" y="823806"/>
                </a:cubicBezTo>
                <a:cubicBezTo>
                  <a:pt x="5875133" y="826741"/>
                  <a:pt x="5865250" y="829630"/>
                  <a:pt x="5854779" y="832365"/>
                </a:cubicBezTo>
                <a:lnTo>
                  <a:pt x="5848382" y="833844"/>
                </a:lnTo>
                <a:lnTo>
                  <a:pt x="5848066" y="833772"/>
                </a:lnTo>
                <a:cubicBezTo>
                  <a:pt x="5846273" y="833879"/>
                  <a:pt x="5844018" y="834284"/>
                  <a:pt x="5840944" y="835132"/>
                </a:cubicBezTo>
                <a:lnTo>
                  <a:pt x="5836719" y="836539"/>
                </a:lnTo>
                <a:lnTo>
                  <a:pt x="5824311" y="839408"/>
                </a:lnTo>
                <a:lnTo>
                  <a:pt x="5818788" y="839727"/>
                </a:lnTo>
                <a:cubicBezTo>
                  <a:pt x="5797008" y="838594"/>
                  <a:pt x="5786883" y="822081"/>
                  <a:pt x="5763953" y="834282"/>
                </a:cubicBezTo>
                <a:cubicBezTo>
                  <a:pt x="5726813" y="837521"/>
                  <a:pt x="5699446" y="830949"/>
                  <a:pt x="5667748" y="840211"/>
                </a:cubicBezTo>
                <a:cubicBezTo>
                  <a:pt x="5632959" y="843205"/>
                  <a:pt x="5601436" y="842280"/>
                  <a:pt x="5573108" y="847611"/>
                </a:cubicBezTo>
                <a:cubicBezTo>
                  <a:pt x="5560030" y="845832"/>
                  <a:pt x="5549547" y="851598"/>
                  <a:pt x="5539137" y="851033"/>
                </a:cubicBezTo>
                <a:cubicBezTo>
                  <a:pt x="5528728" y="850467"/>
                  <a:pt x="5529256" y="837509"/>
                  <a:pt x="5510651" y="844215"/>
                </a:cubicBezTo>
                <a:cubicBezTo>
                  <a:pt x="5494241" y="833607"/>
                  <a:pt x="5466101" y="839171"/>
                  <a:pt x="5457331" y="839159"/>
                </a:cubicBezTo>
                <a:lnTo>
                  <a:pt x="5410613" y="834358"/>
                </a:lnTo>
                <a:lnTo>
                  <a:pt x="5370040" y="862127"/>
                </a:lnTo>
                <a:cubicBezTo>
                  <a:pt x="5357863" y="856469"/>
                  <a:pt x="5319115" y="868069"/>
                  <a:pt x="5318778" y="855310"/>
                </a:cubicBezTo>
                <a:cubicBezTo>
                  <a:pt x="5303920" y="857760"/>
                  <a:pt x="5296727" y="863736"/>
                  <a:pt x="5298645" y="855171"/>
                </a:cubicBezTo>
                <a:cubicBezTo>
                  <a:pt x="5287819" y="855897"/>
                  <a:pt x="5267444" y="857825"/>
                  <a:pt x="5253828" y="859670"/>
                </a:cubicBezTo>
                <a:lnTo>
                  <a:pt x="5216955" y="866245"/>
                </a:lnTo>
                <a:lnTo>
                  <a:pt x="5214344" y="868102"/>
                </a:lnTo>
                <a:cubicBezTo>
                  <a:pt x="5210778" y="868719"/>
                  <a:pt x="5200859" y="869042"/>
                  <a:pt x="5195561" y="869949"/>
                </a:cubicBezTo>
                <a:lnTo>
                  <a:pt x="5182555" y="873542"/>
                </a:lnTo>
                <a:cubicBezTo>
                  <a:pt x="5178496" y="875023"/>
                  <a:pt x="5175066" y="876746"/>
                  <a:pt x="5172552" y="878801"/>
                </a:cubicBezTo>
                <a:cubicBezTo>
                  <a:pt x="5121406" y="873797"/>
                  <a:pt x="5080096" y="886529"/>
                  <a:pt x="5027993" y="889666"/>
                </a:cubicBezTo>
                <a:cubicBezTo>
                  <a:pt x="4999924" y="877115"/>
                  <a:pt x="4946973" y="919452"/>
                  <a:pt x="4939844" y="934802"/>
                </a:cubicBezTo>
                <a:cubicBezTo>
                  <a:pt x="4895154" y="940701"/>
                  <a:pt x="4844006" y="928240"/>
                  <a:pt x="4792576" y="934820"/>
                </a:cubicBezTo>
                <a:lnTo>
                  <a:pt x="4602423" y="958063"/>
                </a:lnTo>
                <a:cubicBezTo>
                  <a:pt x="4488530" y="967131"/>
                  <a:pt x="4399004" y="969822"/>
                  <a:pt x="4290656" y="969152"/>
                </a:cubicBezTo>
                <a:cubicBezTo>
                  <a:pt x="4182308" y="968482"/>
                  <a:pt x="4046938" y="971167"/>
                  <a:pt x="3952334" y="954043"/>
                </a:cubicBezTo>
                <a:lnTo>
                  <a:pt x="3858560" y="948781"/>
                </a:lnTo>
                <a:lnTo>
                  <a:pt x="3846597" y="948382"/>
                </a:lnTo>
                <a:cubicBezTo>
                  <a:pt x="3807516" y="956616"/>
                  <a:pt x="3767475" y="941640"/>
                  <a:pt x="3736044" y="947759"/>
                </a:cubicBezTo>
                <a:cubicBezTo>
                  <a:pt x="3727323" y="948128"/>
                  <a:pt x="3719828" y="947771"/>
                  <a:pt x="3713136" y="946963"/>
                </a:cubicBezTo>
                <a:lnTo>
                  <a:pt x="3695939" y="943639"/>
                </a:lnTo>
                <a:lnTo>
                  <a:pt x="3694125" y="940567"/>
                </a:lnTo>
                <a:lnTo>
                  <a:pt x="3681925" y="939706"/>
                </a:lnTo>
                <a:lnTo>
                  <a:pt x="3679204" y="938926"/>
                </a:lnTo>
                <a:cubicBezTo>
                  <a:pt x="3668160" y="939028"/>
                  <a:pt x="3634193" y="940875"/>
                  <a:pt x="3615656" y="940320"/>
                </a:cubicBezTo>
                <a:cubicBezTo>
                  <a:pt x="3582626" y="936974"/>
                  <a:pt x="3593904" y="949140"/>
                  <a:pt x="3567983" y="935596"/>
                </a:cubicBezTo>
                <a:cubicBezTo>
                  <a:pt x="3504185" y="939048"/>
                  <a:pt x="3482818" y="922224"/>
                  <a:pt x="3422423" y="932129"/>
                </a:cubicBezTo>
                <a:cubicBezTo>
                  <a:pt x="3369166" y="933413"/>
                  <a:pt x="3329486" y="910108"/>
                  <a:pt x="3310925" y="911072"/>
                </a:cubicBezTo>
                <a:cubicBezTo>
                  <a:pt x="3261363" y="909787"/>
                  <a:pt x="3198415" y="933574"/>
                  <a:pt x="3139421" y="934151"/>
                </a:cubicBezTo>
                <a:cubicBezTo>
                  <a:pt x="3088799" y="931012"/>
                  <a:pt x="3038941" y="938464"/>
                  <a:pt x="2996922" y="927537"/>
                </a:cubicBezTo>
                <a:cubicBezTo>
                  <a:pt x="2992673" y="929234"/>
                  <a:pt x="2987900" y="930498"/>
                  <a:pt x="2982785" y="931453"/>
                </a:cubicBezTo>
                <a:lnTo>
                  <a:pt x="2967478" y="933397"/>
                </a:lnTo>
                <a:lnTo>
                  <a:pt x="2948552" y="932961"/>
                </a:lnTo>
                <a:lnTo>
                  <a:pt x="2944404" y="934452"/>
                </a:lnTo>
                <a:lnTo>
                  <a:pt x="2908608" y="937205"/>
                </a:lnTo>
                <a:lnTo>
                  <a:pt x="2904443" y="936455"/>
                </a:lnTo>
                <a:lnTo>
                  <a:pt x="2868935" y="938022"/>
                </a:lnTo>
                <a:lnTo>
                  <a:pt x="2868586" y="937487"/>
                </a:lnTo>
                <a:cubicBezTo>
                  <a:pt x="2866994" y="936327"/>
                  <a:pt x="2864292" y="935538"/>
                  <a:pt x="2859191" y="935503"/>
                </a:cubicBezTo>
                <a:cubicBezTo>
                  <a:pt x="2869075" y="927418"/>
                  <a:pt x="2856828" y="932364"/>
                  <a:pt x="2840915" y="932977"/>
                </a:cubicBezTo>
                <a:lnTo>
                  <a:pt x="2763509" y="921850"/>
                </a:lnTo>
                <a:lnTo>
                  <a:pt x="2756121" y="921864"/>
                </a:lnTo>
                <a:cubicBezTo>
                  <a:pt x="2756081" y="921822"/>
                  <a:pt x="2756039" y="921781"/>
                  <a:pt x="2755998" y="921739"/>
                </a:cubicBezTo>
                <a:cubicBezTo>
                  <a:pt x="2754445" y="921476"/>
                  <a:pt x="2752036" y="921380"/>
                  <a:pt x="2748255" y="921505"/>
                </a:cubicBezTo>
                <a:lnTo>
                  <a:pt x="2694601" y="915575"/>
                </a:lnTo>
                <a:cubicBezTo>
                  <a:pt x="2671223" y="919874"/>
                  <a:pt x="2666972" y="913376"/>
                  <a:pt x="2635357" y="910976"/>
                </a:cubicBezTo>
                <a:cubicBezTo>
                  <a:pt x="2621906" y="915051"/>
                  <a:pt x="2611315" y="913542"/>
                  <a:pt x="2601047" y="910263"/>
                </a:cubicBezTo>
                <a:cubicBezTo>
                  <a:pt x="2570084" y="912074"/>
                  <a:pt x="2542135" y="907435"/>
                  <a:pt x="2507482" y="906211"/>
                </a:cubicBezTo>
                <a:cubicBezTo>
                  <a:pt x="2469706" y="911437"/>
                  <a:pt x="2450920" y="901812"/>
                  <a:pt x="2413884" y="900545"/>
                </a:cubicBezTo>
                <a:cubicBezTo>
                  <a:pt x="2381338" y="909664"/>
                  <a:pt x="2387753" y="892438"/>
                  <a:pt x="2368912" y="888755"/>
                </a:cubicBezTo>
                <a:lnTo>
                  <a:pt x="2349490" y="889719"/>
                </a:lnTo>
                <a:lnTo>
                  <a:pt x="2344290" y="890584"/>
                </a:lnTo>
                <a:cubicBezTo>
                  <a:pt x="2340673" y="891041"/>
                  <a:pt x="2338228" y="891167"/>
                  <a:pt x="2336488" y="891058"/>
                </a:cubicBezTo>
                <a:lnTo>
                  <a:pt x="2329015" y="891627"/>
                </a:lnTo>
                <a:cubicBezTo>
                  <a:pt x="2316843" y="893039"/>
                  <a:pt x="2305064" y="894669"/>
                  <a:pt x="2293898" y="896431"/>
                </a:cubicBezTo>
                <a:cubicBezTo>
                  <a:pt x="2282637" y="890404"/>
                  <a:pt x="2242346" y="900851"/>
                  <a:pt x="2243927" y="888076"/>
                </a:cubicBezTo>
                <a:cubicBezTo>
                  <a:pt x="2228778" y="890081"/>
                  <a:pt x="2220725" y="895845"/>
                  <a:pt x="2223920" y="887331"/>
                </a:cubicBezTo>
                <a:cubicBezTo>
                  <a:pt x="2218877" y="887756"/>
                  <a:pt x="2215583" y="887254"/>
                  <a:pt x="2213081" y="886302"/>
                </a:cubicBezTo>
                <a:lnTo>
                  <a:pt x="2212307" y="885829"/>
                </a:lnTo>
                <a:lnTo>
                  <a:pt x="2152321" y="894418"/>
                </a:lnTo>
                <a:lnTo>
                  <a:pt x="2140985" y="895968"/>
                </a:lnTo>
                <a:lnTo>
                  <a:pt x="2121210" y="899354"/>
                </a:lnTo>
                <a:lnTo>
                  <a:pt x="2119146" y="899033"/>
                </a:lnTo>
                <a:lnTo>
                  <a:pt x="2105666" y="902240"/>
                </a:lnTo>
                <a:cubicBezTo>
                  <a:pt x="2101407" y="903601"/>
                  <a:pt x="2097735" y="905221"/>
                  <a:pt x="2094924" y="907203"/>
                </a:cubicBezTo>
                <a:cubicBezTo>
                  <a:pt x="2044793" y="900664"/>
                  <a:pt x="2001785" y="912168"/>
                  <a:pt x="1949478" y="913748"/>
                </a:cubicBezTo>
                <a:cubicBezTo>
                  <a:pt x="1891937" y="919585"/>
                  <a:pt x="1810334" y="935486"/>
                  <a:pt x="1749684" y="942223"/>
                </a:cubicBezTo>
                <a:lnTo>
                  <a:pt x="1585576" y="954170"/>
                </a:lnTo>
                <a:cubicBezTo>
                  <a:pt x="1549165" y="943719"/>
                  <a:pt x="1511425" y="950847"/>
                  <a:pt x="1476250" y="950653"/>
                </a:cubicBezTo>
                <a:cubicBezTo>
                  <a:pt x="1488515" y="961596"/>
                  <a:pt x="1432660" y="946795"/>
                  <a:pt x="1433927" y="959926"/>
                </a:cubicBezTo>
                <a:cubicBezTo>
                  <a:pt x="1427485" y="959475"/>
                  <a:pt x="1421205" y="958623"/>
                  <a:pt x="1414893" y="957671"/>
                </a:cubicBezTo>
                <a:lnTo>
                  <a:pt x="1411585" y="957179"/>
                </a:lnTo>
                <a:lnTo>
                  <a:pt x="1398896" y="957460"/>
                </a:lnTo>
                <a:lnTo>
                  <a:pt x="1394632" y="954725"/>
                </a:lnTo>
                <a:lnTo>
                  <a:pt x="1375043" y="953132"/>
                </a:lnTo>
                <a:cubicBezTo>
                  <a:pt x="1367813" y="952970"/>
                  <a:pt x="1360155" y="953305"/>
                  <a:pt x="1351876" y="954436"/>
                </a:cubicBezTo>
                <a:cubicBezTo>
                  <a:pt x="1325912" y="963028"/>
                  <a:pt x="1274459" y="952492"/>
                  <a:pt x="1242676" y="963767"/>
                </a:cubicBezTo>
                <a:cubicBezTo>
                  <a:pt x="1230276" y="966918"/>
                  <a:pt x="1216715" y="977098"/>
                  <a:pt x="1205993" y="974080"/>
                </a:cubicBezTo>
                <a:cubicBezTo>
                  <a:pt x="1174251" y="974112"/>
                  <a:pt x="1086982" y="964420"/>
                  <a:pt x="1052221" y="963954"/>
                </a:cubicBezTo>
                <a:cubicBezTo>
                  <a:pt x="1038515" y="970622"/>
                  <a:pt x="1009522" y="962342"/>
                  <a:pt x="968270" y="964761"/>
                </a:cubicBezTo>
                <a:cubicBezTo>
                  <a:pt x="943437" y="973698"/>
                  <a:pt x="900136" y="991017"/>
                  <a:pt x="874493" y="998122"/>
                </a:cubicBezTo>
                <a:cubicBezTo>
                  <a:pt x="848849" y="1005226"/>
                  <a:pt x="853424" y="1009427"/>
                  <a:pt x="814411" y="1007391"/>
                </a:cubicBezTo>
                <a:cubicBezTo>
                  <a:pt x="765926" y="1022821"/>
                  <a:pt x="732885" y="1009859"/>
                  <a:pt x="688604" y="1015631"/>
                </a:cubicBezTo>
                <a:cubicBezTo>
                  <a:pt x="638045" y="1020877"/>
                  <a:pt x="677999" y="1011556"/>
                  <a:pt x="618171" y="1027260"/>
                </a:cubicBezTo>
                <a:cubicBezTo>
                  <a:pt x="609680" y="1023165"/>
                  <a:pt x="583253" y="1020277"/>
                  <a:pt x="570379" y="1023487"/>
                </a:cubicBezTo>
                <a:cubicBezTo>
                  <a:pt x="543992" y="1022523"/>
                  <a:pt x="505183" y="1001686"/>
                  <a:pt x="482519" y="1002108"/>
                </a:cubicBezTo>
                <a:cubicBezTo>
                  <a:pt x="464011" y="1002285"/>
                  <a:pt x="495211" y="1007995"/>
                  <a:pt x="475319" y="1009922"/>
                </a:cubicBezTo>
                <a:cubicBezTo>
                  <a:pt x="450818" y="1011135"/>
                  <a:pt x="454804" y="1022539"/>
                  <a:pt x="431104" y="1009317"/>
                </a:cubicBezTo>
                <a:cubicBezTo>
                  <a:pt x="406857" y="1014651"/>
                  <a:pt x="399686" y="1008456"/>
                  <a:pt x="363782" y="1007585"/>
                </a:cubicBezTo>
                <a:cubicBezTo>
                  <a:pt x="350440" y="1012231"/>
                  <a:pt x="338145" y="1011245"/>
                  <a:pt x="325533" y="1008502"/>
                </a:cubicBezTo>
                <a:cubicBezTo>
                  <a:pt x="291944" y="1011745"/>
                  <a:pt x="259251" y="1008497"/>
                  <a:pt x="220429" y="1008927"/>
                </a:cubicBezTo>
                <a:cubicBezTo>
                  <a:pt x="180594" y="1015852"/>
                  <a:pt x="156150" y="1007265"/>
                  <a:pt x="114676" y="1007765"/>
                </a:cubicBezTo>
                <a:cubicBezTo>
                  <a:pt x="85718" y="1006195"/>
                  <a:pt x="43316" y="1001491"/>
                  <a:pt x="13470" y="998544"/>
                </a:cubicBezTo>
                <a:lnTo>
                  <a:pt x="0" y="997355"/>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aphicFrame>
        <p:nvGraphicFramePr>
          <p:cNvPr id="6" name="Table 5"/>
          <p:cNvGraphicFramePr>
            <a:graphicFrameLocks noGrp="1"/>
          </p:cNvGraphicFramePr>
          <p:nvPr>
            <p:extLst>
              <p:ext uri="{D42A27DB-BD31-4B8C-83A1-F6EECF244321}">
                <p14:modId xmlns:p14="http://schemas.microsoft.com/office/powerpoint/2010/main" val="2619574949"/>
              </p:ext>
            </p:extLst>
          </p:nvPr>
        </p:nvGraphicFramePr>
        <p:xfrm>
          <a:off x="5039525" y="2708284"/>
          <a:ext cx="3591380" cy="2709178"/>
        </p:xfrm>
        <a:graphic>
          <a:graphicData uri="http://schemas.openxmlformats.org/drawingml/2006/table">
            <a:tbl>
              <a:tblPr firstRow="1" bandRow="1">
                <a:noFill/>
                <a:tableStyleId>{5C22544A-7EE6-4342-B048-85BDC9FD1C3A}</a:tableStyleId>
              </a:tblPr>
              <a:tblGrid>
                <a:gridCol w="887645">
                  <a:extLst>
                    <a:ext uri="{9D8B030D-6E8A-4147-A177-3AD203B41FA5}">
                      <a16:colId xmlns:a16="http://schemas.microsoft.com/office/drawing/2014/main" val="20000"/>
                    </a:ext>
                  </a:extLst>
                </a:gridCol>
                <a:gridCol w="901245">
                  <a:extLst>
                    <a:ext uri="{9D8B030D-6E8A-4147-A177-3AD203B41FA5}">
                      <a16:colId xmlns:a16="http://schemas.microsoft.com/office/drawing/2014/main" val="20001"/>
                    </a:ext>
                  </a:extLst>
                </a:gridCol>
                <a:gridCol w="901245">
                  <a:extLst>
                    <a:ext uri="{9D8B030D-6E8A-4147-A177-3AD203B41FA5}">
                      <a16:colId xmlns:a16="http://schemas.microsoft.com/office/drawing/2014/main" val="20002"/>
                    </a:ext>
                  </a:extLst>
                </a:gridCol>
                <a:gridCol w="901245">
                  <a:extLst>
                    <a:ext uri="{9D8B030D-6E8A-4147-A177-3AD203B41FA5}">
                      <a16:colId xmlns:a16="http://schemas.microsoft.com/office/drawing/2014/main" val="20003"/>
                    </a:ext>
                  </a:extLst>
                </a:gridCol>
              </a:tblGrid>
              <a:tr h="767056">
                <a:tc>
                  <a:txBody>
                    <a:bodyPr/>
                    <a:lstStyle/>
                    <a:p>
                      <a:pPr algn="ctr"/>
                      <a:r>
                        <a:rPr lang="en-GB" sz="1400" b="1" cap="none" spc="30">
                          <a:solidFill>
                            <a:schemeClr val="tx1"/>
                          </a:solidFill>
                        </a:rPr>
                        <a:t>Quantity</a:t>
                      </a:r>
                    </a:p>
                  </a:txBody>
                  <a:tcPr marL="0" marR="8160" marT="40801" marB="40801" anchor="ctr">
                    <a:lnL w="12700" cmpd="sng">
                      <a:noFill/>
                    </a:lnL>
                    <a:lnR w="12700" cmpd="sng">
                      <a:noFill/>
                    </a:lnR>
                    <a:lnT w="19050" cap="flat" cmpd="sng" algn="ctr">
                      <a:solidFill>
                        <a:schemeClr val="accent1"/>
                      </a:solidFill>
                      <a:prstDash val="solid"/>
                    </a:lnT>
                    <a:lnB w="38100" cmpd="sng">
                      <a:noFill/>
                    </a:lnB>
                    <a:noFill/>
                  </a:tcPr>
                </a:tc>
                <a:tc>
                  <a:txBody>
                    <a:bodyPr/>
                    <a:lstStyle/>
                    <a:p>
                      <a:pPr algn="ctr"/>
                      <a:r>
                        <a:rPr lang="en-GB" sz="1400" b="1" cap="none" spc="30">
                          <a:solidFill>
                            <a:schemeClr val="tx1"/>
                          </a:solidFill>
                        </a:rPr>
                        <a:t>Average Revenue (P) </a:t>
                      </a:r>
                    </a:p>
                  </a:txBody>
                  <a:tcPr marL="0" marR="8160" marT="40801" marB="40801" anchor="ctr">
                    <a:lnL w="12700" cmpd="sng">
                      <a:noFill/>
                    </a:lnL>
                    <a:lnR w="12700" cmpd="sng">
                      <a:noFill/>
                    </a:lnR>
                    <a:lnT w="19050" cap="flat" cmpd="sng" algn="ctr">
                      <a:solidFill>
                        <a:schemeClr val="accent1"/>
                      </a:solidFill>
                      <a:prstDash val="solid"/>
                    </a:lnT>
                    <a:lnB w="38100" cmpd="sng">
                      <a:noFill/>
                    </a:lnB>
                    <a:noFill/>
                  </a:tcPr>
                </a:tc>
                <a:tc>
                  <a:txBody>
                    <a:bodyPr/>
                    <a:lstStyle/>
                    <a:p>
                      <a:pPr algn="ctr"/>
                      <a:r>
                        <a:rPr lang="en-GB" sz="1400" b="1" cap="none" spc="30">
                          <a:solidFill>
                            <a:schemeClr val="tx1"/>
                          </a:solidFill>
                        </a:rPr>
                        <a:t>Total Revenue</a:t>
                      </a:r>
                    </a:p>
                  </a:txBody>
                  <a:tcPr marL="0" marR="8160" marT="40801" marB="40801" anchor="ctr">
                    <a:lnL w="12700" cmpd="sng">
                      <a:noFill/>
                    </a:lnL>
                    <a:lnR w="12700" cmpd="sng">
                      <a:noFill/>
                    </a:lnR>
                    <a:lnT w="19050" cap="flat" cmpd="sng" algn="ctr">
                      <a:solidFill>
                        <a:schemeClr val="accent1"/>
                      </a:solidFill>
                      <a:prstDash val="solid"/>
                    </a:lnT>
                    <a:lnB w="38100" cmpd="sng">
                      <a:noFill/>
                    </a:lnB>
                    <a:noFill/>
                  </a:tcPr>
                </a:tc>
                <a:tc>
                  <a:txBody>
                    <a:bodyPr/>
                    <a:lstStyle/>
                    <a:p>
                      <a:pPr algn="ctr"/>
                      <a:r>
                        <a:rPr lang="en-GB" sz="1400" b="1" cap="none" spc="30">
                          <a:solidFill>
                            <a:schemeClr val="tx1"/>
                          </a:solidFill>
                        </a:rPr>
                        <a:t>Marginal</a:t>
                      </a:r>
                      <a:r>
                        <a:rPr lang="en-GB" sz="1400" b="1" cap="none" spc="30" baseline="0">
                          <a:solidFill>
                            <a:schemeClr val="tx1"/>
                          </a:solidFill>
                        </a:rPr>
                        <a:t> Revenue</a:t>
                      </a:r>
                      <a:endParaRPr lang="en-GB" sz="1400" b="1" cap="none" spc="30">
                        <a:solidFill>
                          <a:schemeClr val="tx1"/>
                        </a:solidFill>
                      </a:endParaRPr>
                    </a:p>
                  </a:txBody>
                  <a:tcPr marL="0" marR="8160" marT="40801" marB="40801" anchor="ctr">
                    <a:lnL w="12700" cmpd="sng">
                      <a:noFill/>
                    </a:lnL>
                    <a:lnR w="12700" cmpd="sng">
                      <a:noFill/>
                    </a:lnR>
                    <a:lnT w="19050" cap="flat" cmpd="sng" algn="ctr">
                      <a:solidFill>
                        <a:schemeClr val="accent1"/>
                      </a:solidFill>
                      <a:prstDash val="solid"/>
                    </a:lnT>
                    <a:lnB w="38100" cmpd="sng">
                      <a:noFill/>
                    </a:lnB>
                    <a:noFill/>
                  </a:tcPr>
                </a:tc>
                <a:extLst>
                  <a:ext uri="{0D108BD9-81ED-4DB2-BD59-A6C34878D82A}">
                    <a16:rowId xmlns:a16="http://schemas.microsoft.com/office/drawing/2014/main" val="10000"/>
                  </a:ext>
                </a:extLst>
              </a:tr>
              <a:tr h="277446">
                <a:tc>
                  <a:txBody>
                    <a:bodyPr/>
                    <a:lstStyle/>
                    <a:p>
                      <a:pPr algn="ctr"/>
                      <a:r>
                        <a:rPr lang="en-GB" sz="1100" cap="none" spc="0">
                          <a:solidFill>
                            <a:schemeClr val="tx1"/>
                          </a:solidFill>
                        </a:rPr>
                        <a:t>1</a:t>
                      </a:r>
                    </a:p>
                  </a:txBody>
                  <a:tcPr marL="0" marR="81602" marT="40801" marB="40801">
                    <a:lnL w="12700" cmpd="sng">
                      <a:noFill/>
                      <a:prstDash val="solid"/>
                    </a:lnL>
                    <a:lnR w="12700" cmpd="sng">
                      <a:noFill/>
                      <a:prstDash val="solid"/>
                    </a:lnR>
                    <a:lnT w="38100" cmpd="sng">
                      <a:noFill/>
                    </a:lnT>
                    <a:lnB w="9525" cap="flat" cmpd="sng" algn="ctr">
                      <a:solidFill>
                        <a:schemeClr val="accent1"/>
                      </a:solidFill>
                      <a:prstDash val="solid"/>
                    </a:lnB>
                    <a:noFill/>
                  </a:tcPr>
                </a:tc>
                <a:tc>
                  <a:txBody>
                    <a:bodyPr/>
                    <a:lstStyle/>
                    <a:p>
                      <a:pPr algn="ctr"/>
                      <a:r>
                        <a:rPr lang="en-GB" sz="1100" cap="none" spc="0">
                          <a:solidFill>
                            <a:schemeClr val="tx1"/>
                          </a:solidFill>
                        </a:rPr>
                        <a:t>10</a:t>
                      </a:r>
                    </a:p>
                  </a:txBody>
                  <a:tcPr marL="0" marR="81602" marT="40801" marB="40801">
                    <a:lnL w="12700" cmpd="sng">
                      <a:noFill/>
                      <a:prstDash val="solid"/>
                    </a:lnL>
                    <a:lnR w="12700" cmpd="sng">
                      <a:noFill/>
                      <a:prstDash val="solid"/>
                    </a:lnR>
                    <a:lnT w="38100" cmpd="sng">
                      <a:noFill/>
                    </a:lnT>
                    <a:lnB w="9525" cap="flat" cmpd="sng" algn="ctr">
                      <a:solidFill>
                        <a:schemeClr val="accent1"/>
                      </a:solidFill>
                      <a:prstDash val="solid"/>
                    </a:lnB>
                    <a:noFill/>
                  </a:tcPr>
                </a:tc>
                <a:tc>
                  <a:txBody>
                    <a:bodyPr/>
                    <a:lstStyle/>
                    <a:p>
                      <a:pPr algn="ctr"/>
                      <a:r>
                        <a:rPr lang="en-GB" sz="1100" cap="none" spc="0">
                          <a:solidFill>
                            <a:schemeClr val="tx1"/>
                          </a:solidFill>
                        </a:rPr>
                        <a:t>10</a:t>
                      </a:r>
                    </a:p>
                  </a:txBody>
                  <a:tcPr marL="0" marR="81602" marT="40801" marB="40801">
                    <a:lnL w="12700" cmpd="sng">
                      <a:noFill/>
                      <a:prstDash val="solid"/>
                    </a:lnL>
                    <a:lnR w="12700" cmpd="sng">
                      <a:noFill/>
                      <a:prstDash val="solid"/>
                    </a:lnR>
                    <a:lnT w="38100" cmpd="sng">
                      <a:noFill/>
                    </a:lnT>
                    <a:lnB w="9525" cap="flat" cmpd="sng" algn="ctr">
                      <a:solidFill>
                        <a:schemeClr val="accent1"/>
                      </a:solidFill>
                      <a:prstDash val="solid"/>
                    </a:lnB>
                    <a:noFill/>
                  </a:tcPr>
                </a:tc>
                <a:tc>
                  <a:txBody>
                    <a:bodyPr/>
                    <a:lstStyle/>
                    <a:p>
                      <a:pPr algn="ctr"/>
                      <a:r>
                        <a:rPr lang="en-GB" sz="1100" cap="none" spc="0">
                          <a:solidFill>
                            <a:schemeClr val="tx1"/>
                          </a:solidFill>
                        </a:rPr>
                        <a:t>10</a:t>
                      </a:r>
                    </a:p>
                  </a:txBody>
                  <a:tcPr marL="0" marR="81602" marT="40801" marB="40801">
                    <a:lnL w="12700" cmpd="sng">
                      <a:noFill/>
                      <a:prstDash val="solid"/>
                    </a:lnL>
                    <a:lnR w="12700" cmpd="sng">
                      <a:noFill/>
                      <a:prstDash val="solid"/>
                    </a:lnR>
                    <a:lnT w="38100" cmpd="sng">
                      <a:noFill/>
                    </a:lnT>
                    <a:lnB w="9525" cap="flat" cmpd="sng" algn="ctr">
                      <a:solidFill>
                        <a:schemeClr val="accent1"/>
                      </a:solidFill>
                      <a:prstDash val="solid"/>
                    </a:lnB>
                    <a:noFill/>
                  </a:tcPr>
                </a:tc>
                <a:extLst>
                  <a:ext uri="{0D108BD9-81ED-4DB2-BD59-A6C34878D82A}">
                    <a16:rowId xmlns:a16="http://schemas.microsoft.com/office/drawing/2014/main" val="10001"/>
                  </a:ext>
                </a:extLst>
              </a:tr>
              <a:tr h="277446">
                <a:tc>
                  <a:txBody>
                    <a:bodyPr/>
                    <a:lstStyle/>
                    <a:p>
                      <a:pPr algn="ctr"/>
                      <a:r>
                        <a:rPr lang="en-GB" sz="1100" cap="none" spc="0">
                          <a:solidFill>
                            <a:schemeClr val="tx1"/>
                          </a:solidFill>
                        </a:rPr>
                        <a:t>2</a:t>
                      </a:r>
                    </a:p>
                  </a:txBody>
                  <a:tcPr marL="40801" marR="81602" marT="40801" marB="40801">
                    <a:lnL w="12700" cmpd="sng">
                      <a:noFill/>
                      <a:prstDash val="solid"/>
                    </a:lnL>
                    <a:lnR w="12700" cmpd="sng">
                      <a:noFill/>
                      <a:prstDash val="solid"/>
                    </a:lnR>
                    <a:lnT w="9525" cap="flat" cmpd="sng" algn="ctr">
                      <a:solidFill>
                        <a:schemeClr val="accent1"/>
                      </a:solidFill>
                      <a:prstDash val="solid"/>
                    </a:lnT>
                    <a:lnB w="12700" cmpd="sng">
                      <a:noFill/>
                      <a:prstDash val="solid"/>
                    </a:lnB>
                    <a:solidFill>
                      <a:schemeClr val="accent1">
                        <a:lumMod val="20000"/>
                        <a:lumOff val="80000"/>
                      </a:schemeClr>
                    </a:solidFill>
                  </a:tcPr>
                </a:tc>
                <a:tc>
                  <a:txBody>
                    <a:bodyPr/>
                    <a:lstStyle/>
                    <a:p>
                      <a:pPr algn="ctr"/>
                      <a:r>
                        <a:rPr lang="en-GB" sz="1100" cap="none" spc="0">
                          <a:solidFill>
                            <a:schemeClr val="tx1"/>
                          </a:solidFill>
                        </a:rPr>
                        <a:t>9</a:t>
                      </a:r>
                    </a:p>
                  </a:txBody>
                  <a:tcPr marL="40801" marR="81602" marT="40801" marB="40801">
                    <a:lnL w="12700" cmpd="sng">
                      <a:noFill/>
                      <a:prstDash val="solid"/>
                    </a:lnL>
                    <a:lnR w="12700" cmpd="sng">
                      <a:noFill/>
                      <a:prstDash val="solid"/>
                    </a:lnR>
                    <a:lnT w="9525" cap="flat" cmpd="sng" algn="ctr">
                      <a:solidFill>
                        <a:schemeClr val="accent1"/>
                      </a:solidFill>
                      <a:prstDash val="solid"/>
                    </a:lnT>
                    <a:lnB w="12700" cmpd="sng">
                      <a:noFill/>
                      <a:prstDash val="solid"/>
                    </a:lnB>
                    <a:solidFill>
                      <a:schemeClr val="accent1">
                        <a:lumMod val="20000"/>
                        <a:lumOff val="80000"/>
                      </a:schemeClr>
                    </a:solidFill>
                  </a:tcPr>
                </a:tc>
                <a:tc>
                  <a:txBody>
                    <a:bodyPr/>
                    <a:lstStyle/>
                    <a:p>
                      <a:pPr algn="ctr"/>
                      <a:r>
                        <a:rPr lang="en-GB" sz="1100" cap="none" spc="0">
                          <a:solidFill>
                            <a:schemeClr val="tx1"/>
                          </a:solidFill>
                        </a:rPr>
                        <a:t>18</a:t>
                      </a:r>
                    </a:p>
                  </a:txBody>
                  <a:tcPr marL="40801" marR="81602" marT="40801" marB="40801">
                    <a:lnL w="12700" cmpd="sng">
                      <a:noFill/>
                      <a:prstDash val="solid"/>
                    </a:lnL>
                    <a:lnR w="12700" cmpd="sng">
                      <a:noFill/>
                      <a:prstDash val="solid"/>
                    </a:lnR>
                    <a:lnT w="9525" cap="flat" cmpd="sng" algn="ctr">
                      <a:solidFill>
                        <a:schemeClr val="accent1"/>
                      </a:solidFill>
                      <a:prstDash val="solid"/>
                    </a:lnT>
                    <a:lnB w="12700" cmpd="sng">
                      <a:noFill/>
                      <a:prstDash val="solid"/>
                    </a:lnB>
                    <a:solidFill>
                      <a:schemeClr val="accent1">
                        <a:lumMod val="20000"/>
                        <a:lumOff val="80000"/>
                      </a:schemeClr>
                    </a:solidFill>
                  </a:tcPr>
                </a:tc>
                <a:tc>
                  <a:txBody>
                    <a:bodyPr/>
                    <a:lstStyle/>
                    <a:p>
                      <a:pPr algn="ctr"/>
                      <a:r>
                        <a:rPr lang="en-GB" sz="1100" cap="none" spc="0">
                          <a:solidFill>
                            <a:schemeClr val="tx1"/>
                          </a:solidFill>
                        </a:rPr>
                        <a:t>8</a:t>
                      </a:r>
                    </a:p>
                  </a:txBody>
                  <a:tcPr marL="40801" marR="81602" marT="40801" marB="40801">
                    <a:lnL w="12700" cmpd="sng">
                      <a:noFill/>
                      <a:prstDash val="solid"/>
                    </a:lnL>
                    <a:lnR w="12700" cmpd="sng">
                      <a:noFill/>
                      <a:prstDash val="solid"/>
                    </a:lnR>
                    <a:lnT w="9525" cap="flat" cmpd="sng" algn="ctr">
                      <a:solidFill>
                        <a:schemeClr val="accent1"/>
                      </a:solidFill>
                      <a:prstDash val="solid"/>
                    </a:lnT>
                    <a:lnB w="12700" cmpd="sng">
                      <a:noFill/>
                      <a:prstDash val="solid"/>
                    </a:lnB>
                    <a:solidFill>
                      <a:schemeClr val="accent1">
                        <a:lumMod val="20000"/>
                        <a:lumOff val="80000"/>
                      </a:schemeClr>
                    </a:solidFill>
                  </a:tcPr>
                </a:tc>
                <a:extLst>
                  <a:ext uri="{0D108BD9-81ED-4DB2-BD59-A6C34878D82A}">
                    <a16:rowId xmlns:a16="http://schemas.microsoft.com/office/drawing/2014/main" val="10002"/>
                  </a:ext>
                </a:extLst>
              </a:tr>
              <a:tr h="277446">
                <a:tc>
                  <a:txBody>
                    <a:bodyPr/>
                    <a:lstStyle/>
                    <a:p>
                      <a:pPr algn="ctr"/>
                      <a:r>
                        <a:rPr lang="en-GB" sz="1100" cap="none" spc="0">
                          <a:solidFill>
                            <a:schemeClr val="tx1"/>
                          </a:solidFill>
                        </a:rPr>
                        <a:t>3</a:t>
                      </a:r>
                    </a:p>
                  </a:txBody>
                  <a:tcPr marL="0" marR="81602" marT="40801" marB="40801">
                    <a:lnL w="12700" cmpd="sng">
                      <a:noFill/>
                      <a:prstDash val="solid"/>
                    </a:lnL>
                    <a:lnR w="12700" cmpd="sng">
                      <a:noFill/>
                      <a:prstDash val="solid"/>
                    </a:lnR>
                    <a:lnT w="12700" cmpd="sng">
                      <a:noFill/>
                      <a:prstDash val="solid"/>
                    </a:lnT>
                    <a:lnB w="9525" cap="flat" cmpd="sng" algn="ctr">
                      <a:solidFill>
                        <a:schemeClr val="accent1"/>
                      </a:solidFill>
                      <a:prstDash val="solid"/>
                    </a:lnB>
                    <a:noFill/>
                  </a:tcPr>
                </a:tc>
                <a:tc>
                  <a:txBody>
                    <a:bodyPr/>
                    <a:lstStyle/>
                    <a:p>
                      <a:pPr algn="ctr"/>
                      <a:r>
                        <a:rPr lang="en-GB" sz="1100" cap="none" spc="0">
                          <a:solidFill>
                            <a:schemeClr val="tx1"/>
                          </a:solidFill>
                        </a:rPr>
                        <a:t>8</a:t>
                      </a:r>
                    </a:p>
                  </a:txBody>
                  <a:tcPr marL="0" marR="81602" marT="40801" marB="40801">
                    <a:lnL w="12700" cmpd="sng">
                      <a:noFill/>
                      <a:prstDash val="solid"/>
                    </a:lnL>
                    <a:lnR w="12700" cmpd="sng">
                      <a:noFill/>
                      <a:prstDash val="solid"/>
                    </a:lnR>
                    <a:lnT w="12700" cmpd="sng">
                      <a:noFill/>
                      <a:prstDash val="solid"/>
                    </a:lnT>
                    <a:lnB w="9525" cap="flat" cmpd="sng" algn="ctr">
                      <a:solidFill>
                        <a:schemeClr val="accent1"/>
                      </a:solidFill>
                      <a:prstDash val="solid"/>
                    </a:lnB>
                    <a:noFill/>
                  </a:tcPr>
                </a:tc>
                <a:tc>
                  <a:txBody>
                    <a:bodyPr/>
                    <a:lstStyle/>
                    <a:p>
                      <a:pPr algn="ctr"/>
                      <a:r>
                        <a:rPr lang="en-GB" sz="1100" cap="none" spc="0">
                          <a:solidFill>
                            <a:schemeClr val="tx1"/>
                          </a:solidFill>
                        </a:rPr>
                        <a:t>24</a:t>
                      </a:r>
                    </a:p>
                  </a:txBody>
                  <a:tcPr marL="0" marR="81602" marT="40801" marB="40801">
                    <a:lnL w="12700" cmpd="sng">
                      <a:noFill/>
                      <a:prstDash val="solid"/>
                    </a:lnL>
                    <a:lnR w="12700" cmpd="sng">
                      <a:noFill/>
                      <a:prstDash val="solid"/>
                    </a:lnR>
                    <a:lnT w="12700" cmpd="sng">
                      <a:noFill/>
                      <a:prstDash val="solid"/>
                    </a:lnT>
                    <a:lnB w="9525" cap="flat" cmpd="sng" algn="ctr">
                      <a:solidFill>
                        <a:schemeClr val="accent1"/>
                      </a:solidFill>
                      <a:prstDash val="solid"/>
                    </a:lnB>
                    <a:noFill/>
                  </a:tcPr>
                </a:tc>
                <a:tc>
                  <a:txBody>
                    <a:bodyPr/>
                    <a:lstStyle/>
                    <a:p>
                      <a:pPr algn="ctr"/>
                      <a:r>
                        <a:rPr lang="en-GB" sz="1100" cap="none" spc="0">
                          <a:solidFill>
                            <a:schemeClr val="tx1"/>
                          </a:solidFill>
                        </a:rPr>
                        <a:t>6</a:t>
                      </a:r>
                    </a:p>
                  </a:txBody>
                  <a:tcPr marL="0" marR="81602" marT="40801" marB="40801">
                    <a:lnL w="12700" cmpd="sng">
                      <a:noFill/>
                      <a:prstDash val="solid"/>
                    </a:lnL>
                    <a:lnR w="12700" cmpd="sng">
                      <a:noFill/>
                      <a:prstDash val="solid"/>
                    </a:lnR>
                    <a:lnT w="12700" cmpd="sng">
                      <a:noFill/>
                      <a:prstDash val="solid"/>
                    </a:lnT>
                    <a:lnB w="9525" cap="flat" cmpd="sng" algn="ctr">
                      <a:solidFill>
                        <a:schemeClr val="accent1"/>
                      </a:solidFill>
                      <a:prstDash val="solid"/>
                    </a:lnB>
                    <a:noFill/>
                  </a:tcPr>
                </a:tc>
                <a:extLst>
                  <a:ext uri="{0D108BD9-81ED-4DB2-BD59-A6C34878D82A}">
                    <a16:rowId xmlns:a16="http://schemas.microsoft.com/office/drawing/2014/main" val="10003"/>
                  </a:ext>
                </a:extLst>
              </a:tr>
              <a:tr h="277446">
                <a:tc>
                  <a:txBody>
                    <a:bodyPr/>
                    <a:lstStyle/>
                    <a:p>
                      <a:pPr algn="ctr"/>
                      <a:r>
                        <a:rPr lang="en-GB" sz="1100" cap="none" spc="0">
                          <a:solidFill>
                            <a:schemeClr val="tx1"/>
                          </a:solidFill>
                        </a:rPr>
                        <a:t>4</a:t>
                      </a:r>
                    </a:p>
                  </a:txBody>
                  <a:tcPr marL="40801" marR="81602" marT="40801" marB="40801">
                    <a:lnL w="12700" cmpd="sng">
                      <a:noFill/>
                      <a:prstDash val="solid"/>
                    </a:lnL>
                    <a:lnR w="12700" cmpd="sng">
                      <a:noFill/>
                      <a:prstDash val="solid"/>
                    </a:lnR>
                    <a:lnT w="9525" cap="flat" cmpd="sng" algn="ctr">
                      <a:solidFill>
                        <a:schemeClr val="accent1"/>
                      </a:solidFill>
                      <a:prstDash val="solid"/>
                    </a:lnT>
                    <a:lnB w="12700" cmpd="sng">
                      <a:noFill/>
                      <a:prstDash val="solid"/>
                    </a:lnB>
                    <a:solidFill>
                      <a:schemeClr val="accent1">
                        <a:lumMod val="20000"/>
                        <a:lumOff val="80000"/>
                      </a:schemeClr>
                    </a:solidFill>
                  </a:tcPr>
                </a:tc>
                <a:tc>
                  <a:txBody>
                    <a:bodyPr/>
                    <a:lstStyle/>
                    <a:p>
                      <a:pPr algn="ctr"/>
                      <a:r>
                        <a:rPr lang="en-GB" sz="1100" cap="none" spc="0">
                          <a:solidFill>
                            <a:schemeClr val="tx1"/>
                          </a:solidFill>
                        </a:rPr>
                        <a:t>7</a:t>
                      </a:r>
                    </a:p>
                  </a:txBody>
                  <a:tcPr marL="40801" marR="81602" marT="40801" marB="40801">
                    <a:lnL w="12700" cmpd="sng">
                      <a:noFill/>
                      <a:prstDash val="solid"/>
                    </a:lnL>
                    <a:lnR w="12700" cmpd="sng">
                      <a:noFill/>
                      <a:prstDash val="solid"/>
                    </a:lnR>
                    <a:lnT w="9525" cap="flat" cmpd="sng" algn="ctr">
                      <a:solidFill>
                        <a:schemeClr val="accent1"/>
                      </a:solidFill>
                      <a:prstDash val="solid"/>
                    </a:lnT>
                    <a:lnB w="12700" cmpd="sng">
                      <a:noFill/>
                      <a:prstDash val="solid"/>
                    </a:lnB>
                    <a:solidFill>
                      <a:schemeClr val="accent1">
                        <a:lumMod val="20000"/>
                        <a:lumOff val="80000"/>
                      </a:schemeClr>
                    </a:solidFill>
                  </a:tcPr>
                </a:tc>
                <a:tc>
                  <a:txBody>
                    <a:bodyPr/>
                    <a:lstStyle/>
                    <a:p>
                      <a:pPr algn="ctr"/>
                      <a:r>
                        <a:rPr lang="en-GB" sz="1100" cap="none" spc="0">
                          <a:solidFill>
                            <a:schemeClr val="tx1"/>
                          </a:solidFill>
                        </a:rPr>
                        <a:t>28</a:t>
                      </a:r>
                    </a:p>
                  </a:txBody>
                  <a:tcPr marL="40801" marR="81602" marT="40801" marB="40801">
                    <a:lnL w="12700" cmpd="sng">
                      <a:noFill/>
                      <a:prstDash val="solid"/>
                    </a:lnL>
                    <a:lnR w="12700" cmpd="sng">
                      <a:noFill/>
                      <a:prstDash val="solid"/>
                    </a:lnR>
                    <a:lnT w="9525" cap="flat" cmpd="sng" algn="ctr">
                      <a:solidFill>
                        <a:schemeClr val="accent1"/>
                      </a:solidFill>
                      <a:prstDash val="solid"/>
                    </a:lnT>
                    <a:lnB w="12700" cmpd="sng">
                      <a:noFill/>
                      <a:prstDash val="solid"/>
                    </a:lnB>
                    <a:solidFill>
                      <a:schemeClr val="accent1">
                        <a:lumMod val="20000"/>
                        <a:lumOff val="80000"/>
                      </a:schemeClr>
                    </a:solidFill>
                  </a:tcPr>
                </a:tc>
                <a:tc>
                  <a:txBody>
                    <a:bodyPr/>
                    <a:lstStyle/>
                    <a:p>
                      <a:pPr algn="ctr"/>
                      <a:r>
                        <a:rPr lang="en-GB" sz="1100" cap="none" spc="0">
                          <a:solidFill>
                            <a:schemeClr val="tx1"/>
                          </a:solidFill>
                        </a:rPr>
                        <a:t>4</a:t>
                      </a:r>
                    </a:p>
                  </a:txBody>
                  <a:tcPr marL="40801" marR="81602" marT="40801" marB="40801">
                    <a:lnL w="12700" cmpd="sng">
                      <a:noFill/>
                      <a:prstDash val="solid"/>
                    </a:lnL>
                    <a:lnR w="12700" cmpd="sng">
                      <a:noFill/>
                      <a:prstDash val="solid"/>
                    </a:lnR>
                    <a:lnT w="9525" cap="flat" cmpd="sng" algn="ctr">
                      <a:solidFill>
                        <a:schemeClr val="accent1"/>
                      </a:solidFill>
                      <a:prstDash val="solid"/>
                    </a:lnT>
                    <a:lnB w="12700" cmpd="sng">
                      <a:noFill/>
                      <a:prstDash val="solid"/>
                    </a:lnB>
                    <a:solidFill>
                      <a:schemeClr val="accent1">
                        <a:lumMod val="20000"/>
                        <a:lumOff val="80000"/>
                      </a:schemeClr>
                    </a:solidFill>
                  </a:tcPr>
                </a:tc>
                <a:extLst>
                  <a:ext uri="{0D108BD9-81ED-4DB2-BD59-A6C34878D82A}">
                    <a16:rowId xmlns:a16="http://schemas.microsoft.com/office/drawing/2014/main" val="10004"/>
                  </a:ext>
                </a:extLst>
              </a:tr>
              <a:tr h="277446">
                <a:tc>
                  <a:txBody>
                    <a:bodyPr/>
                    <a:lstStyle/>
                    <a:p>
                      <a:pPr algn="ctr"/>
                      <a:r>
                        <a:rPr lang="en-GB" sz="1100" cap="none" spc="0">
                          <a:solidFill>
                            <a:schemeClr val="tx1"/>
                          </a:solidFill>
                        </a:rPr>
                        <a:t>5</a:t>
                      </a:r>
                    </a:p>
                  </a:txBody>
                  <a:tcPr marL="0" marR="81602" marT="40801" marB="40801">
                    <a:lnL w="12700" cmpd="sng">
                      <a:noFill/>
                      <a:prstDash val="solid"/>
                    </a:lnL>
                    <a:lnR w="12700" cmpd="sng">
                      <a:noFill/>
                      <a:prstDash val="solid"/>
                    </a:lnR>
                    <a:lnT w="12700" cmpd="sng">
                      <a:noFill/>
                      <a:prstDash val="solid"/>
                    </a:lnT>
                    <a:lnB w="9525" cap="flat" cmpd="sng" algn="ctr">
                      <a:solidFill>
                        <a:schemeClr val="accent1"/>
                      </a:solidFill>
                      <a:prstDash val="solid"/>
                    </a:lnB>
                    <a:noFill/>
                  </a:tcPr>
                </a:tc>
                <a:tc>
                  <a:txBody>
                    <a:bodyPr/>
                    <a:lstStyle/>
                    <a:p>
                      <a:pPr algn="ctr"/>
                      <a:r>
                        <a:rPr lang="en-GB" sz="1100" cap="none" spc="0">
                          <a:solidFill>
                            <a:schemeClr val="tx1"/>
                          </a:solidFill>
                        </a:rPr>
                        <a:t>6</a:t>
                      </a:r>
                    </a:p>
                  </a:txBody>
                  <a:tcPr marL="0" marR="81602" marT="40801" marB="40801">
                    <a:lnL w="12700" cmpd="sng">
                      <a:noFill/>
                      <a:prstDash val="solid"/>
                    </a:lnL>
                    <a:lnR w="12700" cmpd="sng">
                      <a:noFill/>
                      <a:prstDash val="solid"/>
                    </a:lnR>
                    <a:lnT w="12700" cmpd="sng">
                      <a:noFill/>
                      <a:prstDash val="solid"/>
                    </a:lnT>
                    <a:lnB w="9525" cap="flat" cmpd="sng" algn="ctr">
                      <a:solidFill>
                        <a:schemeClr val="accent1"/>
                      </a:solidFill>
                      <a:prstDash val="solid"/>
                    </a:lnB>
                    <a:noFill/>
                  </a:tcPr>
                </a:tc>
                <a:tc>
                  <a:txBody>
                    <a:bodyPr/>
                    <a:lstStyle/>
                    <a:p>
                      <a:pPr algn="ctr"/>
                      <a:r>
                        <a:rPr lang="en-GB" sz="1100" cap="none" spc="0">
                          <a:solidFill>
                            <a:schemeClr val="tx1"/>
                          </a:solidFill>
                        </a:rPr>
                        <a:t>30</a:t>
                      </a:r>
                    </a:p>
                  </a:txBody>
                  <a:tcPr marL="0" marR="81602" marT="40801" marB="40801">
                    <a:lnL w="12700" cmpd="sng">
                      <a:noFill/>
                      <a:prstDash val="solid"/>
                    </a:lnL>
                    <a:lnR w="12700" cmpd="sng">
                      <a:noFill/>
                      <a:prstDash val="solid"/>
                    </a:lnR>
                    <a:lnT w="12700" cmpd="sng">
                      <a:noFill/>
                      <a:prstDash val="solid"/>
                    </a:lnT>
                    <a:lnB w="9525" cap="flat" cmpd="sng" algn="ctr">
                      <a:solidFill>
                        <a:schemeClr val="accent1"/>
                      </a:solidFill>
                      <a:prstDash val="solid"/>
                    </a:lnB>
                    <a:noFill/>
                  </a:tcPr>
                </a:tc>
                <a:tc>
                  <a:txBody>
                    <a:bodyPr/>
                    <a:lstStyle/>
                    <a:p>
                      <a:pPr algn="ctr"/>
                      <a:r>
                        <a:rPr lang="en-GB" sz="1100" cap="none" spc="0">
                          <a:solidFill>
                            <a:schemeClr val="tx1"/>
                          </a:solidFill>
                        </a:rPr>
                        <a:t>2</a:t>
                      </a:r>
                    </a:p>
                  </a:txBody>
                  <a:tcPr marL="0" marR="81602" marT="40801" marB="40801">
                    <a:lnL w="12700" cmpd="sng">
                      <a:noFill/>
                      <a:prstDash val="solid"/>
                    </a:lnL>
                    <a:lnR w="12700" cmpd="sng">
                      <a:noFill/>
                      <a:prstDash val="solid"/>
                    </a:lnR>
                    <a:lnT w="12700" cmpd="sng">
                      <a:noFill/>
                      <a:prstDash val="solid"/>
                    </a:lnT>
                    <a:lnB w="9525" cap="flat" cmpd="sng" algn="ctr">
                      <a:solidFill>
                        <a:schemeClr val="accent1"/>
                      </a:solidFill>
                      <a:prstDash val="solid"/>
                    </a:lnB>
                    <a:noFill/>
                  </a:tcPr>
                </a:tc>
                <a:extLst>
                  <a:ext uri="{0D108BD9-81ED-4DB2-BD59-A6C34878D82A}">
                    <a16:rowId xmlns:a16="http://schemas.microsoft.com/office/drawing/2014/main" val="10005"/>
                  </a:ext>
                </a:extLst>
              </a:tr>
              <a:tr h="277446">
                <a:tc>
                  <a:txBody>
                    <a:bodyPr/>
                    <a:lstStyle/>
                    <a:p>
                      <a:pPr algn="ctr"/>
                      <a:r>
                        <a:rPr lang="en-GB" sz="1100" cap="none" spc="0">
                          <a:solidFill>
                            <a:schemeClr val="tx1"/>
                          </a:solidFill>
                        </a:rPr>
                        <a:t>6</a:t>
                      </a:r>
                    </a:p>
                  </a:txBody>
                  <a:tcPr marL="40801" marR="81602" marT="40801" marB="40801">
                    <a:lnL w="12700" cmpd="sng">
                      <a:noFill/>
                      <a:prstDash val="solid"/>
                    </a:lnL>
                    <a:lnR w="12700" cmpd="sng">
                      <a:noFill/>
                      <a:prstDash val="solid"/>
                    </a:lnR>
                    <a:lnT w="9525" cap="flat" cmpd="sng" algn="ctr">
                      <a:solidFill>
                        <a:schemeClr val="accent1"/>
                      </a:solidFill>
                      <a:prstDash val="solid"/>
                    </a:lnT>
                    <a:lnB w="12700" cmpd="sng">
                      <a:noFill/>
                      <a:prstDash val="solid"/>
                    </a:lnB>
                    <a:solidFill>
                      <a:schemeClr val="accent1">
                        <a:lumMod val="20000"/>
                        <a:lumOff val="80000"/>
                      </a:schemeClr>
                    </a:solidFill>
                  </a:tcPr>
                </a:tc>
                <a:tc>
                  <a:txBody>
                    <a:bodyPr/>
                    <a:lstStyle/>
                    <a:p>
                      <a:pPr algn="ctr"/>
                      <a:r>
                        <a:rPr lang="en-GB" sz="1100" cap="none" spc="0">
                          <a:solidFill>
                            <a:schemeClr val="tx1"/>
                          </a:solidFill>
                        </a:rPr>
                        <a:t>5</a:t>
                      </a:r>
                    </a:p>
                  </a:txBody>
                  <a:tcPr marL="40801" marR="81602" marT="40801" marB="40801">
                    <a:lnL w="12700" cmpd="sng">
                      <a:noFill/>
                      <a:prstDash val="solid"/>
                    </a:lnL>
                    <a:lnR w="12700" cmpd="sng">
                      <a:noFill/>
                      <a:prstDash val="solid"/>
                    </a:lnR>
                    <a:lnT w="9525" cap="flat" cmpd="sng" algn="ctr">
                      <a:solidFill>
                        <a:schemeClr val="accent1"/>
                      </a:solidFill>
                      <a:prstDash val="solid"/>
                    </a:lnT>
                    <a:lnB w="12700" cmpd="sng">
                      <a:noFill/>
                      <a:prstDash val="solid"/>
                    </a:lnB>
                    <a:solidFill>
                      <a:schemeClr val="accent1">
                        <a:lumMod val="20000"/>
                        <a:lumOff val="80000"/>
                      </a:schemeClr>
                    </a:solidFill>
                  </a:tcPr>
                </a:tc>
                <a:tc>
                  <a:txBody>
                    <a:bodyPr/>
                    <a:lstStyle/>
                    <a:p>
                      <a:pPr algn="ctr"/>
                      <a:r>
                        <a:rPr lang="en-GB" sz="1100" cap="none" spc="0">
                          <a:solidFill>
                            <a:schemeClr val="tx1"/>
                          </a:solidFill>
                        </a:rPr>
                        <a:t>30</a:t>
                      </a:r>
                    </a:p>
                  </a:txBody>
                  <a:tcPr marL="40801" marR="81602" marT="40801" marB="40801">
                    <a:lnL w="12700" cmpd="sng">
                      <a:noFill/>
                      <a:prstDash val="solid"/>
                    </a:lnL>
                    <a:lnR w="12700" cmpd="sng">
                      <a:noFill/>
                      <a:prstDash val="solid"/>
                    </a:lnR>
                    <a:lnT w="9525" cap="flat" cmpd="sng" algn="ctr">
                      <a:solidFill>
                        <a:schemeClr val="accent1"/>
                      </a:solidFill>
                      <a:prstDash val="solid"/>
                    </a:lnT>
                    <a:lnB w="12700" cmpd="sng">
                      <a:noFill/>
                      <a:prstDash val="solid"/>
                    </a:lnB>
                    <a:solidFill>
                      <a:schemeClr val="accent1">
                        <a:lumMod val="20000"/>
                        <a:lumOff val="80000"/>
                      </a:schemeClr>
                    </a:solidFill>
                  </a:tcPr>
                </a:tc>
                <a:tc>
                  <a:txBody>
                    <a:bodyPr/>
                    <a:lstStyle/>
                    <a:p>
                      <a:pPr algn="ctr"/>
                      <a:r>
                        <a:rPr lang="en-GB" sz="1100" cap="none" spc="0">
                          <a:solidFill>
                            <a:schemeClr val="tx1"/>
                          </a:solidFill>
                        </a:rPr>
                        <a:t>0</a:t>
                      </a:r>
                    </a:p>
                  </a:txBody>
                  <a:tcPr marL="40801" marR="81602" marT="40801" marB="40801">
                    <a:lnL w="12700" cmpd="sng">
                      <a:noFill/>
                      <a:prstDash val="solid"/>
                    </a:lnL>
                    <a:lnR w="12700" cmpd="sng">
                      <a:noFill/>
                      <a:prstDash val="solid"/>
                    </a:lnR>
                    <a:lnT w="9525" cap="flat" cmpd="sng" algn="ctr">
                      <a:solidFill>
                        <a:schemeClr val="accent1"/>
                      </a:solidFill>
                      <a:prstDash val="solid"/>
                    </a:lnT>
                    <a:lnB w="12700" cmpd="sng">
                      <a:noFill/>
                      <a:prstDash val="solid"/>
                    </a:lnB>
                    <a:solidFill>
                      <a:schemeClr val="accent1">
                        <a:lumMod val="20000"/>
                        <a:lumOff val="80000"/>
                      </a:schemeClr>
                    </a:solidFill>
                  </a:tcPr>
                </a:tc>
                <a:extLst>
                  <a:ext uri="{0D108BD9-81ED-4DB2-BD59-A6C34878D82A}">
                    <a16:rowId xmlns:a16="http://schemas.microsoft.com/office/drawing/2014/main" val="10006"/>
                  </a:ext>
                </a:extLst>
              </a:tr>
              <a:tr h="277446">
                <a:tc>
                  <a:txBody>
                    <a:bodyPr/>
                    <a:lstStyle/>
                    <a:p>
                      <a:pPr algn="ctr"/>
                      <a:r>
                        <a:rPr lang="en-GB" sz="1100" cap="none" spc="0">
                          <a:solidFill>
                            <a:schemeClr val="tx1"/>
                          </a:solidFill>
                        </a:rPr>
                        <a:t>7</a:t>
                      </a:r>
                    </a:p>
                  </a:txBody>
                  <a:tcPr marL="0" marR="81602" marT="40801" marB="40801">
                    <a:lnL w="12700" cmpd="sng">
                      <a:noFill/>
                      <a:prstDash val="solid"/>
                    </a:lnL>
                    <a:lnR w="12700" cmpd="sng">
                      <a:noFill/>
                      <a:prstDash val="solid"/>
                    </a:lnR>
                    <a:lnT w="12700" cmpd="sng">
                      <a:noFill/>
                      <a:prstDash val="solid"/>
                    </a:lnT>
                    <a:lnB w="12700" cmpd="sng">
                      <a:noFill/>
                      <a:prstDash val="solid"/>
                    </a:lnB>
                    <a:noFill/>
                  </a:tcPr>
                </a:tc>
                <a:tc>
                  <a:txBody>
                    <a:bodyPr/>
                    <a:lstStyle/>
                    <a:p>
                      <a:pPr algn="ctr"/>
                      <a:r>
                        <a:rPr lang="en-GB" sz="1100" cap="none" spc="0">
                          <a:solidFill>
                            <a:schemeClr val="tx1"/>
                          </a:solidFill>
                        </a:rPr>
                        <a:t>4</a:t>
                      </a:r>
                    </a:p>
                  </a:txBody>
                  <a:tcPr marL="0" marR="81602" marT="40801" marB="40801">
                    <a:lnL w="12700" cmpd="sng">
                      <a:noFill/>
                      <a:prstDash val="solid"/>
                    </a:lnL>
                    <a:lnR w="12700" cmpd="sng">
                      <a:noFill/>
                      <a:prstDash val="solid"/>
                    </a:lnR>
                    <a:lnT w="12700" cmpd="sng">
                      <a:noFill/>
                      <a:prstDash val="solid"/>
                    </a:lnT>
                    <a:lnB w="12700" cmpd="sng">
                      <a:noFill/>
                      <a:prstDash val="solid"/>
                    </a:lnB>
                    <a:noFill/>
                  </a:tcPr>
                </a:tc>
                <a:tc>
                  <a:txBody>
                    <a:bodyPr/>
                    <a:lstStyle/>
                    <a:p>
                      <a:pPr algn="ctr"/>
                      <a:r>
                        <a:rPr lang="en-GB" sz="1100" cap="none" spc="0">
                          <a:solidFill>
                            <a:schemeClr val="tx1"/>
                          </a:solidFill>
                        </a:rPr>
                        <a:t>28</a:t>
                      </a:r>
                    </a:p>
                  </a:txBody>
                  <a:tcPr marL="0" marR="81602" marT="40801" marB="40801">
                    <a:lnL w="12700" cmpd="sng">
                      <a:noFill/>
                      <a:prstDash val="solid"/>
                    </a:lnL>
                    <a:lnR w="12700" cmpd="sng">
                      <a:noFill/>
                      <a:prstDash val="solid"/>
                    </a:lnR>
                    <a:lnT w="12700" cmpd="sng">
                      <a:noFill/>
                      <a:prstDash val="solid"/>
                    </a:lnT>
                    <a:lnB w="12700" cmpd="sng">
                      <a:noFill/>
                      <a:prstDash val="solid"/>
                    </a:lnB>
                    <a:noFill/>
                  </a:tcPr>
                </a:tc>
                <a:tc>
                  <a:txBody>
                    <a:bodyPr/>
                    <a:lstStyle/>
                    <a:p>
                      <a:pPr algn="ctr"/>
                      <a:r>
                        <a:rPr lang="en-GB" sz="1100" cap="none" spc="0" dirty="0">
                          <a:solidFill>
                            <a:schemeClr val="tx1"/>
                          </a:solidFill>
                        </a:rPr>
                        <a:t>-2</a:t>
                      </a:r>
                    </a:p>
                  </a:txBody>
                  <a:tcPr marL="0" marR="81602" marT="40801" marB="40801">
                    <a:lnL w="12700" cmpd="sng">
                      <a:noFill/>
                      <a:prstDash val="solid"/>
                    </a:lnL>
                    <a:lnR w="12700" cmpd="sng">
                      <a:noFill/>
                      <a:prstDash val="solid"/>
                    </a:lnR>
                    <a:lnT w="12700" cmpd="sng">
                      <a:noFill/>
                      <a:prstDash val="solid"/>
                    </a:lnT>
                    <a:lnB w="12700" cmpd="sng">
                      <a:noFill/>
                      <a:prstDash val="solid"/>
                    </a:lnB>
                    <a:noFill/>
                  </a:tcPr>
                </a:tc>
                <a:extLst>
                  <a:ext uri="{0D108BD9-81ED-4DB2-BD59-A6C34878D82A}">
                    <a16:rowId xmlns:a16="http://schemas.microsoft.com/office/drawing/2014/main" val="10007"/>
                  </a:ext>
                </a:extLst>
              </a:tr>
            </a:tbl>
          </a:graphicData>
        </a:graphic>
      </p:graphicFrame>
      <p:pic>
        <p:nvPicPr>
          <p:cNvPr id="3" name="Picture 2">
            <a:extLst>
              <a:ext uri="{FF2B5EF4-FFF2-40B4-BE49-F238E27FC236}">
                <a16:creationId xmlns:a16="http://schemas.microsoft.com/office/drawing/2014/main" id="{191AA21A-7F67-CC23-922B-D61176C8BE28}"/>
              </a:ext>
            </a:extLst>
          </p:cNvPr>
          <p:cNvPicPr>
            <a:picLocks noChangeAspect="1"/>
          </p:cNvPicPr>
          <p:nvPr/>
        </p:nvPicPr>
        <p:blipFill>
          <a:blip r:embed="rId3" cstate="print">
            <a:alphaModFix amt="5000"/>
            <a:extLst>
              <a:ext uri="{28A0092B-C50C-407E-A947-70E740481C1C}">
                <a14:useLocalDpi xmlns:a14="http://schemas.microsoft.com/office/drawing/2010/main" val="0"/>
              </a:ext>
            </a:extLst>
          </a:blip>
          <a:stretch>
            <a:fillRect/>
          </a:stretch>
        </p:blipFill>
        <p:spPr>
          <a:xfrm>
            <a:off x="827584" y="1507295"/>
            <a:ext cx="7695738" cy="3098355"/>
          </a:xfrm>
          <a:prstGeom prst="rect">
            <a:avLst/>
          </a:prstGeom>
        </p:spPr>
      </p:pic>
      <p:pic>
        <p:nvPicPr>
          <p:cNvPr id="4" name="Picture 3">
            <a:extLst>
              <a:ext uri="{FF2B5EF4-FFF2-40B4-BE49-F238E27FC236}">
                <a16:creationId xmlns:a16="http://schemas.microsoft.com/office/drawing/2014/main" id="{0FA71216-B39A-DD00-72F6-B0EAE92C370D}"/>
              </a:ext>
            </a:extLst>
          </p:cNvPr>
          <p:cNvPicPr>
            <a:picLocks noChangeAspect="1"/>
          </p:cNvPicPr>
          <p:nvPr/>
        </p:nvPicPr>
        <p:blipFill>
          <a:blip r:embed="rId4" cstate="print">
            <a:alphaModFix amt="85000"/>
            <a:extLst>
              <a:ext uri="{28A0092B-C50C-407E-A947-70E740481C1C}">
                <a14:useLocalDpi xmlns:a14="http://schemas.microsoft.com/office/drawing/2010/main" val="0"/>
              </a:ext>
            </a:extLst>
          </a:blip>
          <a:stretch>
            <a:fillRect/>
          </a:stretch>
        </p:blipFill>
        <p:spPr>
          <a:xfrm>
            <a:off x="4283968" y="102543"/>
            <a:ext cx="933411" cy="375797"/>
          </a:xfrm>
          <a:prstGeom prst="rect">
            <a:avLst/>
          </a:prstGeom>
        </p:spPr>
      </p:pic>
      <p:sp>
        <p:nvSpPr>
          <p:cNvPr id="5" name="Footer Placeholder 2">
            <a:extLst>
              <a:ext uri="{FF2B5EF4-FFF2-40B4-BE49-F238E27FC236}">
                <a16:creationId xmlns:a16="http://schemas.microsoft.com/office/drawing/2014/main" id="{F2492531-3C79-7000-969E-9D03005E1940}"/>
              </a:ext>
            </a:extLst>
          </p:cNvPr>
          <p:cNvSpPr txBox="1">
            <a:spLocks/>
          </p:cNvSpPr>
          <p:nvPr/>
        </p:nvSpPr>
        <p:spPr>
          <a:xfrm>
            <a:off x="68584" y="6601013"/>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BD552DD7-5A52-36A1-14E3-D582BAB1D8BA}"/>
              </a:ext>
            </a:extLst>
          </p:cNvPr>
          <p:cNvSpPr txBox="1"/>
          <p:nvPr/>
        </p:nvSpPr>
        <p:spPr>
          <a:xfrm>
            <a:off x="6126494" y="6648519"/>
            <a:ext cx="3048000" cy="230832"/>
          </a:xfrm>
          <a:prstGeom prst="rect">
            <a:avLst/>
          </a:prstGeom>
          <a:noFill/>
        </p:spPr>
        <p:txBody>
          <a:bodyPr wrap="square" rtlCol="0">
            <a:spAutoFit/>
          </a:bodyPr>
          <a:lstStyle/>
          <a:p>
            <a:pPr algn="ctr"/>
            <a:r>
              <a:rPr lang="en-US" sz="900" i="0" dirty="0">
                <a:solidFill>
                  <a:schemeClr val="tx2"/>
                </a:solidFill>
                <a:effectLst/>
                <a:latin typeface="gg sans"/>
              </a:rPr>
              <a:t>© 2025 Exams Papers Practice. All Rights Reserved</a:t>
            </a:r>
            <a:endParaRPr lang="en-PH" sz="900" dirty="0">
              <a:solidFill>
                <a:schemeClr val="tx2"/>
              </a:solidFill>
            </a:endParaRPr>
          </a:p>
        </p:txBody>
      </p:sp>
    </p:spTree>
    <p:custDataLst>
      <p:tags r:id="rId1"/>
    </p:custDataLst>
    <p:extLst>
      <p:ext uri="{BB962C8B-B14F-4D97-AF65-F5344CB8AC3E}">
        <p14:creationId xmlns:p14="http://schemas.microsoft.com/office/powerpoint/2010/main" val="41106076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02472DE8-E58B-4D56-BA61-C69C601DC7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0183ACFC-B25E-402F-BBD8-E42034CDD4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2176818"/>
          </a:xfrm>
          <a:custGeom>
            <a:avLst/>
            <a:gdLst>
              <a:gd name="connsiteX0" fmla="*/ 0 w 12192000"/>
              <a:gd name="connsiteY0" fmla="*/ 0 h 2237474"/>
              <a:gd name="connsiteX1" fmla="*/ 12192000 w 12192000"/>
              <a:gd name="connsiteY1" fmla="*/ 0 h 2237474"/>
              <a:gd name="connsiteX2" fmla="*/ 12192000 w 12192000"/>
              <a:gd name="connsiteY2" fmla="*/ 751299 h 2237474"/>
              <a:gd name="connsiteX3" fmla="*/ 12176759 w 12192000"/>
              <a:gd name="connsiteY3" fmla="*/ 759190 h 2237474"/>
              <a:gd name="connsiteX4" fmla="*/ 12154948 w 12192000"/>
              <a:gd name="connsiteY4" fmla="*/ 762731 h 2237474"/>
              <a:gd name="connsiteX5" fmla="*/ 12047364 w 12192000"/>
              <a:gd name="connsiteY5" fmla="*/ 749662 h 2237474"/>
              <a:gd name="connsiteX6" fmla="*/ 11890686 w 12192000"/>
              <a:gd name="connsiteY6" fmla="*/ 732766 h 2237474"/>
              <a:gd name="connsiteX7" fmla="*/ 11782413 w 12192000"/>
              <a:gd name="connsiteY7" fmla="*/ 769868 h 2237474"/>
              <a:gd name="connsiteX8" fmla="*/ 11649954 w 12192000"/>
              <a:gd name="connsiteY8" fmla="*/ 749628 h 2237474"/>
              <a:gd name="connsiteX9" fmla="*/ 11560424 w 12192000"/>
              <a:gd name="connsiteY9" fmla="*/ 748017 h 2237474"/>
              <a:gd name="connsiteX10" fmla="*/ 11358455 w 12192000"/>
              <a:gd name="connsiteY10" fmla="*/ 747593 h 2237474"/>
              <a:gd name="connsiteX11" fmla="*/ 11165209 w 12192000"/>
              <a:gd name="connsiteY11" fmla="*/ 748852 h 2237474"/>
              <a:gd name="connsiteX12" fmla="*/ 11058755 w 12192000"/>
              <a:gd name="connsiteY12" fmla="*/ 749617 h 2237474"/>
              <a:gd name="connsiteX13" fmla="*/ 10884013 w 12192000"/>
              <a:gd name="connsiteY13" fmla="*/ 760728 h 2237474"/>
              <a:gd name="connsiteX14" fmla="*/ 10834688 w 12192000"/>
              <a:gd name="connsiteY14" fmla="*/ 757726 h 2237474"/>
              <a:gd name="connsiteX15" fmla="*/ 10805004 w 12192000"/>
              <a:gd name="connsiteY15" fmla="*/ 757573 h 2237474"/>
              <a:gd name="connsiteX16" fmla="*/ 10739478 w 12192000"/>
              <a:gd name="connsiteY16" fmla="*/ 776841 h 2237474"/>
              <a:gd name="connsiteX17" fmla="*/ 10458762 w 12192000"/>
              <a:gd name="connsiteY17" fmla="*/ 755400 h 2237474"/>
              <a:gd name="connsiteX18" fmla="*/ 10246919 w 12192000"/>
              <a:gd name="connsiteY18" fmla="*/ 769960 h 2237474"/>
              <a:gd name="connsiteX19" fmla="*/ 10167995 w 12192000"/>
              <a:gd name="connsiteY19" fmla="*/ 760843 h 2237474"/>
              <a:gd name="connsiteX20" fmla="*/ 9997044 w 12192000"/>
              <a:gd name="connsiteY20" fmla="*/ 780129 h 2237474"/>
              <a:gd name="connsiteX21" fmla="*/ 9943887 w 12192000"/>
              <a:gd name="connsiteY21" fmla="*/ 804141 h 2237474"/>
              <a:gd name="connsiteX22" fmla="*/ 9918248 w 12192000"/>
              <a:gd name="connsiteY22" fmla="*/ 816628 h 2237474"/>
              <a:gd name="connsiteX23" fmla="*/ 9836148 w 12192000"/>
              <a:gd name="connsiteY23" fmla="*/ 858312 h 2237474"/>
              <a:gd name="connsiteX24" fmla="*/ 9823800 w 12192000"/>
              <a:gd name="connsiteY24" fmla="*/ 866604 h 2237474"/>
              <a:gd name="connsiteX25" fmla="*/ 9794684 w 12192000"/>
              <a:gd name="connsiteY25" fmla="*/ 864509 h 2237474"/>
              <a:gd name="connsiteX26" fmla="*/ 9778288 w 12192000"/>
              <a:gd name="connsiteY26" fmla="*/ 854362 h 2237474"/>
              <a:gd name="connsiteX27" fmla="*/ 9773886 w 12192000"/>
              <a:gd name="connsiteY27" fmla="*/ 857543 h 2237474"/>
              <a:gd name="connsiteX28" fmla="*/ 9761459 w 12192000"/>
              <a:gd name="connsiteY28" fmla="*/ 862394 h 2237474"/>
              <a:gd name="connsiteX29" fmla="*/ 9705768 w 12192000"/>
              <a:gd name="connsiteY29" fmla="*/ 894610 h 2237474"/>
              <a:gd name="connsiteX30" fmla="*/ 9683005 w 12192000"/>
              <a:gd name="connsiteY30" fmla="*/ 894128 h 2237474"/>
              <a:gd name="connsiteX31" fmla="*/ 9594438 w 12192000"/>
              <a:gd name="connsiteY31" fmla="*/ 919051 h 2237474"/>
              <a:gd name="connsiteX32" fmla="*/ 9577033 w 12192000"/>
              <a:gd name="connsiteY32" fmla="*/ 922857 h 2237474"/>
              <a:gd name="connsiteX33" fmla="*/ 9544189 w 12192000"/>
              <a:gd name="connsiteY33" fmla="*/ 938966 h 2237474"/>
              <a:gd name="connsiteX34" fmla="*/ 9534048 w 12192000"/>
              <a:gd name="connsiteY34" fmla="*/ 940158 h 2237474"/>
              <a:gd name="connsiteX35" fmla="*/ 9500499 w 12192000"/>
              <a:gd name="connsiteY35" fmla="*/ 954680 h 2237474"/>
              <a:gd name="connsiteX36" fmla="*/ 9428195 w 12192000"/>
              <a:gd name="connsiteY36" fmla="*/ 986225 h 2237474"/>
              <a:gd name="connsiteX37" fmla="*/ 9410017 w 12192000"/>
              <a:gd name="connsiteY37" fmla="*/ 993931 h 2237474"/>
              <a:gd name="connsiteX38" fmla="*/ 9392919 w 12192000"/>
              <a:gd name="connsiteY38" fmla="*/ 994656 h 2237474"/>
              <a:gd name="connsiteX39" fmla="*/ 9301293 w 12192000"/>
              <a:gd name="connsiteY39" fmla="*/ 1011593 h 2237474"/>
              <a:gd name="connsiteX40" fmla="*/ 9278619 w 12192000"/>
              <a:gd name="connsiteY40" fmla="*/ 1011878 h 2237474"/>
              <a:gd name="connsiteX41" fmla="*/ 9268019 w 12192000"/>
              <a:gd name="connsiteY41" fmla="*/ 1007442 h 2237474"/>
              <a:gd name="connsiteX42" fmla="*/ 9234662 w 12192000"/>
              <a:gd name="connsiteY42" fmla="*/ 1023056 h 2237474"/>
              <a:gd name="connsiteX43" fmla="*/ 9181033 w 12192000"/>
              <a:gd name="connsiteY43" fmla="*/ 1037921 h 2237474"/>
              <a:gd name="connsiteX44" fmla="*/ 9155969 w 12192000"/>
              <a:gd name="connsiteY44" fmla="*/ 1046804 h 2237474"/>
              <a:gd name="connsiteX45" fmla="*/ 9133985 w 12192000"/>
              <a:gd name="connsiteY45" fmla="*/ 1046450 h 2237474"/>
              <a:gd name="connsiteX46" fmla="*/ 9012987 w 12192000"/>
              <a:gd name="connsiteY46" fmla="*/ 1061986 h 2237474"/>
              <a:gd name="connsiteX47" fmla="*/ 8968445 w 12192000"/>
              <a:gd name="connsiteY47" fmla="*/ 1052169 h 2237474"/>
              <a:gd name="connsiteX48" fmla="*/ 8958984 w 12192000"/>
              <a:gd name="connsiteY48" fmla="*/ 1057212 h 2237474"/>
              <a:gd name="connsiteX49" fmla="*/ 8886001 w 12192000"/>
              <a:gd name="connsiteY49" fmla="*/ 1067468 h 2237474"/>
              <a:gd name="connsiteX50" fmla="*/ 8838610 w 12192000"/>
              <a:gd name="connsiteY50" fmla="*/ 1075091 h 2237474"/>
              <a:gd name="connsiteX51" fmla="*/ 8750383 w 12192000"/>
              <a:gd name="connsiteY51" fmla="*/ 1097387 h 2237474"/>
              <a:gd name="connsiteX52" fmla="*/ 8697365 w 12192000"/>
              <a:gd name="connsiteY52" fmla="*/ 1105869 h 2237474"/>
              <a:gd name="connsiteX53" fmla="*/ 8665605 w 12192000"/>
              <a:gd name="connsiteY53" fmla="*/ 1110791 h 2237474"/>
              <a:gd name="connsiteX54" fmla="*/ 8584946 w 12192000"/>
              <a:gd name="connsiteY54" fmla="*/ 1135226 h 2237474"/>
              <a:gd name="connsiteX55" fmla="*/ 8460755 w 12192000"/>
              <a:gd name="connsiteY55" fmla="*/ 1203427 h 2237474"/>
              <a:gd name="connsiteX56" fmla="*/ 8419755 w 12192000"/>
              <a:gd name="connsiteY56" fmla="*/ 1216260 h 2237474"/>
              <a:gd name="connsiteX57" fmla="*/ 8411626 w 12192000"/>
              <a:gd name="connsiteY57" fmla="*/ 1214397 h 2237474"/>
              <a:gd name="connsiteX58" fmla="*/ 8363469 w 12192000"/>
              <a:gd name="connsiteY58" fmla="*/ 1246658 h 2237474"/>
              <a:gd name="connsiteX59" fmla="*/ 8275497 w 12192000"/>
              <a:gd name="connsiteY59" fmla="*/ 1264396 h 2237474"/>
              <a:gd name="connsiteX60" fmla="*/ 8206287 w 12192000"/>
              <a:gd name="connsiteY60" fmla="*/ 1273060 h 2237474"/>
              <a:gd name="connsiteX61" fmla="*/ 8168705 w 12192000"/>
              <a:gd name="connsiteY61" fmla="*/ 1279956 h 2237474"/>
              <a:gd name="connsiteX62" fmla="*/ 8139997 w 12192000"/>
              <a:gd name="connsiteY62" fmla="*/ 1282713 h 2237474"/>
              <a:gd name="connsiteX63" fmla="*/ 8074238 w 12192000"/>
              <a:gd name="connsiteY63" fmla="*/ 1301895 h 2237474"/>
              <a:gd name="connsiteX64" fmla="*/ 7968292 w 12192000"/>
              <a:gd name="connsiteY64" fmla="*/ 1338779 h 2237474"/>
              <a:gd name="connsiteX65" fmla="*/ 7945122 w 12192000"/>
              <a:gd name="connsiteY65" fmla="*/ 1345477 h 2237474"/>
              <a:gd name="connsiteX66" fmla="*/ 7922771 w 12192000"/>
              <a:gd name="connsiteY66" fmla="*/ 1346645 h 2237474"/>
              <a:gd name="connsiteX67" fmla="*/ 7915461 w 12192000"/>
              <a:gd name="connsiteY67" fmla="*/ 1342919 h 2237474"/>
              <a:gd name="connsiteX68" fmla="*/ 7902328 w 12192000"/>
              <a:gd name="connsiteY68" fmla="*/ 1345865 h 2237474"/>
              <a:gd name="connsiteX69" fmla="*/ 7898322 w 12192000"/>
              <a:gd name="connsiteY69" fmla="*/ 1345689 h 2237474"/>
              <a:gd name="connsiteX70" fmla="*/ 7875879 w 12192000"/>
              <a:gd name="connsiteY70" fmla="*/ 1345646 h 2237474"/>
              <a:gd name="connsiteX71" fmla="*/ 7840612 w 12192000"/>
              <a:gd name="connsiteY71" fmla="*/ 1369373 h 2237474"/>
              <a:gd name="connsiteX72" fmla="*/ 7786819 w 12192000"/>
              <a:gd name="connsiteY72" fmla="*/ 1378970 h 2237474"/>
              <a:gd name="connsiteX73" fmla="*/ 7548172 w 12192000"/>
              <a:gd name="connsiteY73" fmla="*/ 1417460 h 2237474"/>
              <a:gd name="connsiteX74" fmla="*/ 7483437 w 12192000"/>
              <a:gd name="connsiteY74" fmla="*/ 1478152 h 2237474"/>
              <a:gd name="connsiteX75" fmla="*/ 7377870 w 12192000"/>
              <a:gd name="connsiteY75" fmla="*/ 1523319 h 2237474"/>
              <a:gd name="connsiteX76" fmla="*/ 7230737 w 12192000"/>
              <a:gd name="connsiteY76" fmla="*/ 1562633 h 2237474"/>
              <a:gd name="connsiteX77" fmla="*/ 7224458 w 12192000"/>
              <a:gd name="connsiteY77" fmla="*/ 1573008 h 2237474"/>
              <a:gd name="connsiteX78" fmla="*/ 7213486 w 12192000"/>
              <a:gd name="connsiteY78" fmla="*/ 1580987 h 2237474"/>
              <a:gd name="connsiteX79" fmla="*/ 7210972 w 12192000"/>
              <a:gd name="connsiteY79" fmla="*/ 1580856 h 2237474"/>
              <a:gd name="connsiteX80" fmla="*/ 7183121 w 12192000"/>
              <a:gd name="connsiteY80" fmla="*/ 1595162 h 2237474"/>
              <a:gd name="connsiteX81" fmla="*/ 7164601 w 12192000"/>
              <a:gd name="connsiteY81" fmla="*/ 1606490 h 2237474"/>
              <a:gd name="connsiteX82" fmla="*/ 7159286 w 12192000"/>
              <a:gd name="connsiteY82" fmla="*/ 1606850 h 2237474"/>
              <a:gd name="connsiteX83" fmla="*/ 7114651 w 12192000"/>
              <a:gd name="connsiteY83" fmla="*/ 1620959 h 2237474"/>
              <a:gd name="connsiteX84" fmla="*/ 7092727 w 12192000"/>
              <a:gd name="connsiteY84" fmla="*/ 1623628 h 2237474"/>
              <a:gd name="connsiteX85" fmla="*/ 7031309 w 12192000"/>
              <a:gd name="connsiteY85" fmla="*/ 1619451 h 2237474"/>
              <a:gd name="connsiteX86" fmla="*/ 6999084 w 12192000"/>
              <a:gd name="connsiteY86" fmla="*/ 1634317 h 2237474"/>
              <a:gd name="connsiteX87" fmla="*/ 6992107 w 12192000"/>
              <a:gd name="connsiteY87" fmla="*/ 1636860 h 2237474"/>
              <a:gd name="connsiteX88" fmla="*/ 6991765 w 12192000"/>
              <a:gd name="connsiteY88" fmla="*/ 1636725 h 2237474"/>
              <a:gd name="connsiteX89" fmla="*/ 6983996 w 12192000"/>
              <a:gd name="connsiteY89" fmla="*/ 1639040 h 2237474"/>
              <a:gd name="connsiteX90" fmla="*/ 6979383 w 12192000"/>
              <a:gd name="connsiteY90" fmla="*/ 1641496 h 2237474"/>
              <a:gd name="connsiteX91" fmla="*/ 6900177 w 12192000"/>
              <a:gd name="connsiteY91" fmla="*/ 1636016 h 2237474"/>
              <a:gd name="connsiteX92" fmla="*/ 6795372 w 12192000"/>
              <a:gd name="connsiteY92" fmla="*/ 1644845 h 2237474"/>
              <a:gd name="connsiteX93" fmla="*/ 6692251 w 12192000"/>
              <a:gd name="connsiteY93" fmla="*/ 1656357 h 2237474"/>
              <a:gd name="connsiteX94" fmla="*/ 6655235 w 12192000"/>
              <a:gd name="connsiteY94" fmla="*/ 1661869 h 2237474"/>
              <a:gd name="connsiteX95" fmla="*/ 6587857 w 12192000"/>
              <a:gd name="connsiteY95" fmla="*/ 1665769 h 2237474"/>
              <a:gd name="connsiteX96" fmla="*/ 6554894 w 12192000"/>
              <a:gd name="connsiteY96" fmla="*/ 1664428 h 2237474"/>
              <a:gd name="connsiteX97" fmla="*/ 6551579 w 12192000"/>
              <a:gd name="connsiteY97" fmla="*/ 1662213 h 2237474"/>
              <a:gd name="connsiteX98" fmla="*/ 6545693 w 12192000"/>
              <a:gd name="connsiteY98" fmla="*/ 1661776 h 2237474"/>
              <a:gd name="connsiteX99" fmla="*/ 6530561 w 12192000"/>
              <a:gd name="connsiteY99" fmla="*/ 1664619 h 2237474"/>
              <a:gd name="connsiteX100" fmla="*/ 6525028 w 12192000"/>
              <a:gd name="connsiteY100" fmla="*/ 1666354 h 2237474"/>
              <a:gd name="connsiteX101" fmla="*/ 6516595 w 12192000"/>
              <a:gd name="connsiteY101" fmla="*/ 1667475 h 2237474"/>
              <a:gd name="connsiteX102" fmla="*/ 6516340 w 12192000"/>
              <a:gd name="connsiteY102" fmla="*/ 1667291 h 2237474"/>
              <a:gd name="connsiteX103" fmla="*/ 6508541 w 12192000"/>
              <a:gd name="connsiteY103" fmla="*/ 1668757 h 2237474"/>
              <a:gd name="connsiteX104" fmla="*/ 6471012 w 12192000"/>
              <a:gd name="connsiteY104" fmla="*/ 1678604 h 2237474"/>
              <a:gd name="connsiteX105" fmla="*/ 6415265 w 12192000"/>
              <a:gd name="connsiteY105" fmla="*/ 1665317 h 2237474"/>
              <a:gd name="connsiteX106" fmla="*/ 6393343 w 12192000"/>
              <a:gd name="connsiteY106" fmla="*/ 1664672 h 2237474"/>
              <a:gd name="connsiteX107" fmla="*/ 6380457 w 12192000"/>
              <a:gd name="connsiteY107" fmla="*/ 1662376 h 2237474"/>
              <a:gd name="connsiteX108" fmla="*/ 6280959 w 12192000"/>
              <a:gd name="connsiteY108" fmla="*/ 1689329 h 2237474"/>
              <a:gd name="connsiteX109" fmla="*/ 6266765 w 12192000"/>
              <a:gd name="connsiteY109" fmla="*/ 1695560 h 2237474"/>
              <a:gd name="connsiteX110" fmla="*/ 6255823 w 12192000"/>
              <a:gd name="connsiteY110" fmla="*/ 1704850 h 2237474"/>
              <a:gd name="connsiteX111" fmla="*/ 6098321 w 12192000"/>
              <a:gd name="connsiteY111" fmla="*/ 1721646 h 2237474"/>
              <a:gd name="connsiteX112" fmla="*/ 5880652 w 12192000"/>
              <a:gd name="connsiteY112" fmla="*/ 1779643 h 2237474"/>
              <a:gd name="connsiteX113" fmla="*/ 5785959 w 12192000"/>
              <a:gd name="connsiteY113" fmla="*/ 1775307 h 2237474"/>
              <a:gd name="connsiteX114" fmla="*/ 5643534 w 12192000"/>
              <a:gd name="connsiteY114" fmla="*/ 1802919 h 2237474"/>
              <a:gd name="connsiteX115" fmla="*/ 5518799 w 12192000"/>
              <a:gd name="connsiteY115" fmla="*/ 1818312 h 2237474"/>
              <a:gd name="connsiteX116" fmla="*/ 5505014 w 12192000"/>
              <a:gd name="connsiteY116" fmla="*/ 1819259 h 2237474"/>
              <a:gd name="connsiteX117" fmla="*/ 5499949 w 12192000"/>
              <a:gd name="connsiteY117" fmla="*/ 1814490 h 2237474"/>
              <a:gd name="connsiteX118" fmla="*/ 5453307 w 12192000"/>
              <a:gd name="connsiteY118" fmla="*/ 1815450 h 2237474"/>
              <a:gd name="connsiteX119" fmla="*/ 5364192 w 12192000"/>
              <a:gd name="connsiteY119" fmla="*/ 1826074 h 2237474"/>
              <a:gd name="connsiteX120" fmla="*/ 5350380 w 12192000"/>
              <a:gd name="connsiteY120" fmla="*/ 1830891 h 2237474"/>
              <a:gd name="connsiteX121" fmla="*/ 5259633 w 12192000"/>
              <a:gd name="connsiteY121" fmla="*/ 1837160 h 2237474"/>
              <a:gd name="connsiteX122" fmla="*/ 5197513 w 12192000"/>
              <a:gd name="connsiteY122" fmla="*/ 1844718 h 2237474"/>
              <a:gd name="connsiteX123" fmla="*/ 5184170 w 12192000"/>
              <a:gd name="connsiteY123" fmla="*/ 1849402 h 2237474"/>
              <a:gd name="connsiteX124" fmla="*/ 5168852 w 12192000"/>
              <a:gd name="connsiteY124" fmla="*/ 1844846 h 2237474"/>
              <a:gd name="connsiteX125" fmla="*/ 5164370 w 12192000"/>
              <a:gd name="connsiteY125" fmla="*/ 1840597 h 2237474"/>
              <a:gd name="connsiteX126" fmla="*/ 5114927 w 12192000"/>
              <a:gd name="connsiteY126" fmla="*/ 1847827 h 2237474"/>
              <a:gd name="connsiteX127" fmla="*/ 5108970 w 12192000"/>
              <a:gd name="connsiteY127" fmla="*/ 1847935 h 2237474"/>
              <a:gd name="connsiteX128" fmla="*/ 5067961 w 12192000"/>
              <a:gd name="connsiteY128" fmla="*/ 1845917 h 2237474"/>
              <a:gd name="connsiteX129" fmla="*/ 5007075 w 12192000"/>
              <a:gd name="connsiteY129" fmla="*/ 1838626 h 2237474"/>
              <a:gd name="connsiteX130" fmla="*/ 4944087 w 12192000"/>
              <a:gd name="connsiteY130" fmla="*/ 1823332 h 2237474"/>
              <a:gd name="connsiteX131" fmla="*/ 4907662 w 12192000"/>
              <a:gd name="connsiteY131" fmla="*/ 1816900 h 2237474"/>
              <a:gd name="connsiteX132" fmla="*/ 4882386 w 12192000"/>
              <a:gd name="connsiteY132" fmla="*/ 1809844 h 2237474"/>
              <a:gd name="connsiteX133" fmla="*/ 4811440 w 12192000"/>
              <a:gd name="connsiteY133" fmla="*/ 1804655 h 2237474"/>
              <a:gd name="connsiteX134" fmla="*/ 4691075 w 12192000"/>
              <a:gd name="connsiteY134" fmla="*/ 1801389 h 2237474"/>
              <a:gd name="connsiteX135" fmla="*/ 4647449 w 12192000"/>
              <a:gd name="connsiteY135" fmla="*/ 1793181 h 2237474"/>
              <a:gd name="connsiteX136" fmla="*/ 4645504 w 12192000"/>
              <a:gd name="connsiteY136" fmla="*/ 1787606 h 2237474"/>
              <a:gd name="connsiteX137" fmla="*/ 4632229 w 12192000"/>
              <a:gd name="connsiteY137" fmla="*/ 1785815 h 2237474"/>
              <a:gd name="connsiteX138" fmla="*/ 4629273 w 12192000"/>
              <a:gd name="connsiteY138" fmla="*/ 1784355 h 2237474"/>
              <a:gd name="connsiteX139" fmla="*/ 4611738 w 12192000"/>
              <a:gd name="connsiteY139" fmla="*/ 1776964 h 2237474"/>
              <a:gd name="connsiteX140" fmla="*/ 4560070 w 12192000"/>
              <a:gd name="connsiteY140" fmla="*/ 1785640 h 2237474"/>
              <a:gd name="connsiteX141" fmla="*/ 4536503 w 12192000"/>
              <a:gd name="connsiteY141" fmla="*/ 1785334 h 2237474"/>
              <a:gd name="connsiteX142" fmla="*/ 4513724 w 12192000"/>
              <a:gd name="connsiteY142" fmla="*/ 1791996 h 2237474"/>
              <a:gd name="connsiteX143" fmla="*/ 4501513 w 12192000"/>
              <a:gd name="connsiteY143" fmla="*/ 1799835 h 2237474"/>
              <a:gd name="connsiteX144" fmla="*/ 4459076 w 12192000"/>
              <a:gd name="connsiteY144" fmla="*/ 1813003 h 2237474"/>
              <a:gd name="connsiteX145" fmla="*/ 4459810 w 12192000"/>
              <a:gd name="connsiteY145" fmla="*/ 1797886 h 2237474"/>
              <a:gd name="connsiteX146" fmla="*/ 4379064 w 12192000"/>
              <a:gd name="connsiteY146" fmla="*/ 1817177 h 2237474"/>
              <a:gd name="connsiteX147" fmla="*/ 4319209 w 12192000"/>
              <a:gd name="connsiteY147" fmla="*/ 1834833 h 2237474"/>
              <a:gd name="connsiteX148" fmla="*/ 4306907 w 12192000"/>
              <a:gd name="connsiteY148" fmla="*/ 1841641 h 2237474"/>
              <a:gd name="connsiteX149" fmla="*/ 4290981 w 12192000"/>
              <a:gd name="connsiteY149" fmla="*/ 1839677 h 2237474"/>
              <a:gd name="connsiteX150" fmla="*/ 4285792 w 12192000"/>
              <a:gd name="connsiteY150" fmla="*/ 1836231 h 2237474"/>
              <a:gd name="connsiteX151" fmla="*/ 4238372 w 12192000"/>
              <a:gd name="connsiteY151" fmla="*/ 1851480 h 2237474"/>
              <a:gd name="connsiteX152" fmla="*/ 4232517 w 12192000"/>
              <a:gd name="connsiteY152" fmla="*/ 1852567 h 2237474"/>
              <a:gd name="connsiteX153" fmla="*/ 4191732 w 12192000"/>
              <a:gd name="connsiteY153" fmla="*/ 1857328 h 2237474"/>
              <a:gd name="connsiteX154" fmla="*/ 4065532 w 12192000"/>
              <a:gd name="connsiteY154" fmla="*/ 1855477 h 2237474"/>
              <a:gd name="connsiteX155" fmla="*/ 4028460 w 12192000"/>
              <a:gd name="connsiteY155" fmla="*/ 1855137 h 2237474"/>
              <a:gd name="connsiteX156" fmla="*/ 4002267 w 12192000"/>
              <a:gd name="connsiteY156" fmla="*/ 1852352 h 2237474"/>
              <a:gd name="connsiteX157" fmla="*/ 3931396 w 12192000"/>
              <a:gd name="connsiteY157" fmla="*/ 1858915 h 2237474"/>
              <a:gd name="connsiteX158" fmla="*/ 3812162 w 12192000"/>
              <a:gd name="connsiteY158" fmla="*/ 1875501 h 2237474"/>
              <a:gd name="connsiteX159" fmla="*/ 3767672 w 12192000"/>
              <a:gd name="connsiteY159" fmla="*/ 1874600 h 2237474"/>
              <a:gd name="connsiteX160" fmla="*/ 3764741 w 12192000"/>
              <a:gd name="connsiteY160" fmla="*/ 1869433 h 2237474"/>
              <a:gd name="connsiteX161" fmla="*/ 3751332 w 12192000"/>
              <a:gd name="connsiteY161" fmla="*/ 1869854 h 2237474"/>
              <a:gd name="connsiteX162" fmla="*/ 3748155 w 12192000"/>
              <a:gd name="connsiteY162" fmla="*/ 1868903 h 2237474"/>
              <a:gd name="connsiteX163" fmla="*/ 3729530 w 12192000"/>
              <a:gd name="connsiteY163" fmla="*/ 1864513 h 2237474"/>
              <a:gd name="connsiteX164" fmla="*/ 3680177 w 12192000"/>
              <a:gd name="connsiteY164" fmla="*/ 1881552 h 2237474"/>
              <a:gd name="connsiteX165" fmla="*/ 3567259 w 12192000"/>
              <a:gd name="connsiteY165" fmla="*/ 1893482 h 2237474"/>
              <a:gd name="connsiteX166" fmla="*/ 3405770 w 12192000"/>
              <a:gd name="connsiteY166" fmla="*/ 1904591 h 2237474"/>
              <a:gd name="connsiteX167" fmla="*/ 3280097 w 12192000"/>
              <a:gd name="connsiteY167" fmla="*/ 1919610 h 2237474"/>
              <a:gd name="connsiteX168" fmla="*/ 3123424 w 12192000"/>
              <a:gd name="connsiteY168" fmla="*/ 1952930 h 2237474"/>
              <a:gd name="connsiteX169" fmla="*/ 3009910 w 12192000"/>
              <a:gd name="connsiteY169" fmla="*/ 1957866 h 2237474"/>
              <a:gd name="connsiteX170" fmla="*/ 2995934 w 12192000"/>
              <a:gd name="connsiteY170" fmla="*/ 1967085 h 2237474"/>
              <a:gd name="connsiteX171" fmla="*/ 2980071 w 12192000"/>
              <a:gd name="connsiteY171" fmla="*/ 1972988 h 2237474"/>
              <a:gd name="connsiteX172" fmla="*/ 2978094 w 12192000"/>
              <a:gd name="connsiteY172" fmla="*/ 1972369 h 2237474"/>
              <a:gd name="connsiteX173" fmla="*/ 2942858 w 12192000"/>
              <a:gd name="connsiteY173" fmla="*/ 1981367 h 2237474"/>
              <a:gd name="connsiteX174" fmla="*/ 2875436 w 12192000"/>
              <a:gd name="connsiteY174" fmla="*/ 1996977 h 2237474"/>
              <a:gd name="connsiteX175" fmla="*/ 2874892 w 12192000"/>
              <a:gd name="connsiteY175" fmla="*/ 1996085 h 2237474"/>
              <a:gd name="connsiteX176" fmla="*/ 2864145 w 12192000"/>
              <a:gd name="connsiteY176" fmla="*/ 1994061 h 2237474"/>
              <a:gd name="connsiteX177" fmla="*/ 2843662 w 12192000"/>
              <a:gd name="connsiteY177" fmla="*/ 1992498 h 2237474"/>
              <a:gd name="connsiteX178" fmla="*/ 2796128 w 12192000"/>
              <a:gd name="connsiteY178" fmla="*/ 1976403 h 2237474"/>
              <a:gd name="connsiteX179" fmla="*/ 2756784 w 12192000"/>
              <a:gd name="connsiteY179" fmla="*/ 1985116 h 2237474"/>
              <a:gd name="connsiteX180" fmla="*/ 2748833 w 12192000"/>
              <a:gd name="connsiteY180" fmla="*/ 1986323 h 2237474"/>
              <a:gd name="connsiteX181" fmla="*/ 2748661 w 12192000"/>
              <a:gd name="connsiteY181" fmla="*/ 1986122 h 2237474"/>
              <a:gd name="connsiteX182" fmla="*/ 2740251 w 12192000"/>
              <a:gd name="connsiteY182" fmla="*/ 1986946 h 2237474"/>
              <a:gd name="connsiteX183" fmla="*/ 2718916 w 12192000"/>
              <a:gd name="connsiteY183" fmla="*/ 1990867 h 2237474"/>
              <a:gd name="connsiteX184" fmla="*/ 2713522 w 12192000"/>
              <a:gd name="connsiteY184" fmla="*/ 1990173 h 2237474"/>
              <a:gd name="connsiteX185" fmla="*/ 2680597 w 12192000"/>
              <a:gd name="connsiteY185" fmla="*/ 1984996 h 2237474"/>
              <a:gd name="connsiteX186" fmla="*/ 2578178 w 12192000"/>
              <a:gd name="connsiteY186" fmla="*/ 1990531 h 2237474"/>
              <a:gd name="connsiteX187" fmla="*/ 2476147 w 12192000"/>
              <a:gd name="connsiteY187" fmla="*/ 1998305 h 2237474"/>
              <a:gd name="connsiteX188" fmla="*/ 2373568 w 12192000"/>
              <a:gd name="connsiteY188" fmla="*/ 2003219 h 2237474"/>
              <a:gd name="connsiteX189" fmla="*/ 2321399 w 12192000"/>
              <a:gd name="connsiteY189" fmla="*/ 1989467 h 2237474"/>
              <a:gd name="connsiteX190" fmla="*/ 2315525 w 12192000"/>
              <a:gd name="connsiteY190" fmla="*/ 1989708 h 2237474"/>
              <a:gd name="connsiteX191" fmla="*/ 2300792 w 12192000"/>
              <a:gd name="connsiteY191" fmla="*/ 1994290 h 2237474"/>
              <a:gd name="connsiteX192" fmla="*/ 2295469 w 12192000"/>
              <a:gd name="connsiteY192" fmla="*/ 1996659 h 2237474"/>
              <a:gd name="connsiteX193" fmla="*/ 2287219 w 12192000"/>
              <a:gd name="connsiteY193" fmla="*/ 1998750 h 2237474"/>
              <a:gd name="connsiteX194" fmla="*/ 2286948 w 12192000"/>
              <a:gd name="connsiteY194" fmla="*/ 1998596 h 2237474"/>
              <a:gd name="connsiteX195" fmla="*/ 2243069 w 12192000"/>
              <a:gd name="connsiteY195" fmla="*/ 2015111 h 2237474"/>
              <a:gd name="connsiteX196" fmla="*/ 2186609 w 12192000"/>
              <a:gd name="connsiteY196" fmla="*/ 2008263 h 2237474"/>
              <a:gd name="connsiteX197" fmla="*/ 2164831 w 12192000"/>
              <a:gd name="connsiteY197" fmla="*/ 2010143 h 2237474"/>
              <a:gd name="connsiteX198" fmla="*/ 2152836 w 12192000"/>
              <a:gd name="connsiteY198" fmla="*/ 2010048 h 2237474"/>
              <a:gd name="connsiteX199" fmla="*/ 2117102 w 12192000"/>
              <a:gd name="connsiteY199" fmla="*/ 2023004 h 2237474"/>
              <a:gd name="connsiteX200" fmla="*/ 2111935 w 12192000"/>
              <a:gd name="connsiteY200" fmla="*/ 2023163 h 2237474"/>
              <a:gd name="connsiteX201" fmla="*/ 2089991 w 12192000"/>
              <a:gd name="connsiteY201" fmla="*/ 2034193 h 2237474"/>
              <a:gd name="connsiteX202" fmla="*/ 2058061 w 12192000"/>
              <a:gd name="connsiteY202" fmla="*/ 2047942 h 2237474"/>
              <a:gd name="connsiteX203" fmla="*/ 2055737 w 12192000"/>
              <a:gd name="connsiteY203" fmla="*/ 2047704 h 2237474"/>
              <a:gd name="connsiteX204" fmla="*/ 2042244 w 12192000"/>
              <a:gd name="connsiteY204" fmla="*/ 2055560 h 2237474"/>
              <a:gd name="connsiteX205" fmla="*/ 1976224 w 12192000"/>
              <a:gd name="connsiteY205" fmla="*/ 2074257 h 2237474"/>
              <a:gd name="connsiteX206" fmla="*/ 1877728 w 12192000"/>
              <a:gd name="connsiteY206" fmla="*/ 2101004 h 2237474"/>
              <a:gd name="connsiteX207" fmla="*/ 1759056 w 12192000"/>
              <a:gd name="connsiteY207" fmla="*/ 2125608 h 2237474"/>
              <a:gd name="connsiteX208" fmla="*/ 1637948 w 12192000"/>
              <a:gd name="connsiteY208" fmla="*/ 2172597 h 2237474"/>
              <a:gd name="connsiteX209" fmla="*/ 1434549 w 12192000"/>
              <a:gd name="connsiteY209" fmla="*/ 2234522 h 2237474"/>
              <a:gd name="connsiteX210" fmla="*/ 1398481 w 12192000"/>
              <a:gd name="connsiteY210" fmla="*/ 2237074 h 2237474"/>
              <a:gd name="connsiteX211" fmla="*/ 1398407 w 12192000"/>
              <a:gd name="connsiteY211" fmla="*/ 2237095 h 2237474"/>
              <a:gd name="connsiteX212" fmla="*/ 1370962 w 12192000"/>
              <a:gd name="connsiteY212" fmla="*/ 2237474 h 2237474"/>
              <a:gd name="connsiteX213" fmla="*/ 1356367 w 12192000"/>
              <a:gd name="connsiteY213" fmla="*/ 2235089 h 2237474"/>
              <a:gd name="connsiteX214" fmla="*/ 1324828 w 12192000"/>
              <a:gd name="connsiteY214" fmla="*/ 2231968 h 2237474"/>
              <a:gd name="connsiteX215" fmla="*/ 1297744 w 12192000"/>
              <a:gd name="connsiteY215" fmla="*/ 2235849 h 2237474"/>
              <a:gd name="connsiteX216" fmla="*/ 1286236 w 12192000"/>
              <a:gd name="connsiteY216" fmla="*/ 2233135 h 2237474"/>
              <a:gd name="connsiteX217" fmla="*/ 1283504 w 12192000"/>
              <a:gd name="connsiteY217" fmla="*/ 2233797 h 2237474"/>
              <a:gd name="connsiteX218" fmla="*/ 1279765 w 12192000"/>
              <a:gd name="connsiteY218" fmla="*/ 2229639 h 2237474"/>
              <a:gd name="connsiteX219" fmla="*/ 1195347 w 12192000"/>
              <a:gd name="connsiteY219" fmla="*/ 2212354 h 2237474"/>
              <a:gd name="connsiteX220" fmla="*/ 970251 w 12192000"/>
              <a:gd name="connsiteY220" fmla="*/ 2221029 h 2237474"/>
              <a:gd name="connsiteX221" fmla="*/ 812914 w 12192000"/>
              <a:gd name="connsiteY221" fmla="*/ 2202752 h 2237474"/>
              <a:gd name="connsiteX222" fmla="*/ 800195 w 12192000"/>
              <a:gd name="connsiteY222" fmla="*/ 2209407 h 2237474"/>
              <a:gd name="connsiteX223" fmla="*/ 784978 w 12192000"/>
              <a:gd name="connsiteY223" fmla="*/ 2212360 h 2237474"/>
              <a:gd name="connsiteX224" fmla="*/ 681987 w 12192000"/>
              <a:gd name="connsiteY224" fmla="*/ 2216757 h 2237474"/>
              <a:gd name="connsiteX225" fmla="*/ 669923 w 12192000"/>
              <a:gd name="connsiteY225" fmla="*/ 2211682 h 2237474"/>
              <a:gd name="connsiteX226" fmla="*/ 648680 w 12192000"/>
              <a:gd name="connsiteY226" fmla="*/ 2206229 h 2237474"/>
              <a:gd name="connsiteX227" fmla="*/ 597225 w 12192000"/>
              <a:gd name="connsiteY227" fmla="*/ 2180999 h 2237474"/>
              <a:gd name="connsiteX228" fmla="*/ 558449 w 12192000"/>
              <a:gd name="connsiteY228" fmla="*/ 2182346 h 2237474"/>
              <a:gd name="connsiteX229" fmla="*/ 550517 w 12192000"/>
              <a:gd name="connsiteY229" fmla="*/ 2182060 h 2237474"/>
              <a:gd name="connsiteX230" fmla="*/ 550309 w 12192000"/>
              <a:gd name="connsiteY230" fmla="*/ 2181825 h 2237474"/>
              <a:gd name="connsiteX231" fmla="*/ 541836 w 12192000"/>
              <a:gd name="connsiteY231" fmla="*/ 2181063 h 2237474"/>
              <a:gd name="connsiteX232" fmla="*/ 536057 w 12192000"/>
              <a:gd name="connsiteY232" fmla="*/ 2181537 h 2237474"/>
              <a:gd name="connsiteX233" fmla="*/ 520671 w 12192000"/>
              <a:gd name="connsiteY233" fmla="*/ 2180980 h 2237474"/>
              <a:gd name="connsiteX234" fmla="*/ 515024 w 12192000"/>
              <a:gd name="connsiteY234" fmla="*/ 2179258 h 2237474"/>
              <a:gd name="connsiteX235" fmla="*/ 512278 w 12192000"/>
              <a:gd name="connsiteY235" fmla="*/ 2176369 h 2237474"/>
              <a:gd name="connsiteX236" fmla="*/ 480419 w 12192000"/>
              <a:gd name="connsiteY236" fmla="*/ 2167807 h 2237474"/>
              <a:gd name="connsiteX237" fmla="*/ 413835 w 12192000"/>
              <a:gd name="connsiteY237" fmla="*/ 2156783 h 2237474"/>
              <a:gd name="connsiteX238" fmla="*/ 376513 w 12192000"/>
              <a:gd name="connsiteY238" fmla="*/ 2154014 h 2237474"/>
              <a:gd name="connsiteX239" fmla="*/ 273386 w 12192000"/>
              <a:gd name="connsiteY239" fmla="*/ 2142551 h 2237474"/>
              <a:gd name="connsiteX240" fmla="*/ 169207 w 12192000"/>
              <a:gd name="connsiteY240" fmla="*/ 2128100 h 2237474"/>
              <a:gd name="connsiteX241" fmla="*/ 93149 w 12192000"/>
              <a:gd name="connsiteY241" fmla="*/ 2105324 h 2237474"/>
              <a:gd name="connsiteX242" fmla="*/ 88109 w 12192000"/>
              <a:gd name="connsiteY242" fmla="*/ 2106704 h 2237474"/>
              <a:gd name="connsiteX243" fmla="*/ 80022 w 12192000"/>
              <a:gd name="connsiteY243" fmla="*/ 2107254 h 2237474"/>
              <a:gd name="connsiteX244" fmla="*/ 79717 w 12192000"/>
              <a:gd name="connsiteY244" fmla="*/ 2107046 h 2237474"/>
              <a:gd name="connsiteX245" fmla="*/ 72352 w 12192000"/>
              <a:gd name="connsiteY245" fmla="*/ 2107991 h 2237474"/>
              <a:gd name="connsiteX246" fmla="*/ 37645 w 12192000"/>
              <a:gd name="connsiteY246" fmla="*/ 2115401 h 2237474"/>
              <a:gd name="connsiteX247" fmla="*/ 4572 w 12192000"/>
              <a:gd name="connsiteY247" fmla="*/ 2111091 h 2237474"/>
              <a:gd name="connsiteX248" fmla="*/ 0 w 12192000"/>
              <a:gd name="connsiteY248" fmla="*/ 2110468 h 2237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Lst>
            <a:rect l="l" t="t" r="r" b="b"/>
            <a:pathLst>
              <a:path w="12192000" h="2237474">
                <a:moveTo>
                  <a:pt x="0" y="0"/>
                </a:moveTo>
                <a:lnTo>
                  <a:pt x="12192000" y="0"/>
                </a:lnTo>
                <a:lnTo>
                  <a:pt x="12192000" y="751299"/>
                </a:lnTo>
                <a:lnTo>
                  <a:pt x="12176759" y="759190"/>
                </a:lnTo>
                <a:cubicBezTo>
                  <a:pt x="12165968" y="763819"/>
                  <a:pt x="12157853" y="765770"/>
                  <a:pt x="12154948" y="762731"/>
                </a:cubicBezTo>
                <a:cubicBezTo>
                  <a:pt x="12116503" y="759396"/>
                  <a:pt x="12073342" y="763579"/>
                  <a:pt x="12047364" y="749662"/>
                </a:cubicBezTo>
                <a:cubicBezTo>
                  <a:pt x="12041261" y="730599"/>
                  <a:pt x="11914319" y="741909"/>
                  <a:pt x="11890686" y="732766"/>
                </a:cubicBezTo>
                <a:cubicBezTo>
                  <a:pt x="11832408" y="747890"/>
                  <a:pt x="11815359" y="777569"/>
                  <a:pt x="11782413" y="769868"/>
                </a:cubicBezTo>
                <a:cubicBezTo>
                  <a:pt x="11760031" y="763594"/>
                  <a:pt x="11675205" y="777151"/>
                  <a:pt x="11649954" y="749628"/>
                </a:cubicBezTo>
                <a:cubicBezTo>
                  <a:pt x="11608286" y="767874"/>
                  <a:pt x="11593031" y="740811"/>
                  <a:pt x="11560424" y="748017"/>
                </a:cubicBezTo>
                <a:cubicBezTo>
                  <a:pt x="11488916" y="747650"/>
                  <a:pt x="11449669" y="773362"/>
                  <a:pt x="11358455" y="747593"/>
                </a:cubicBezTo>
                <a:cubicBezTo>
                  <a:pt x="11316233" y="754756"/>
                  <a:pt x="11256313" y="713012"/>
                  <a:pt x="11165209" y="748852"/>
                </a:cubicBezTo>
                <a:cubicBezTo>
                  <a:pt x="11113345" y="753539"/>
                  <a:pt x="11140250" y="736122"/>
                  <a:pt x="11058755" y="749617"/>
                </a:cubicBezTo>
                <a:cubicBezTo>
                  <a:pt x="11036836" y="722990"/>
                  <a:pt x="10909903" y="759211"/>
                  <a:pt x="10884013" y="760728"/>
                </a:cubicBezTo>
                <a:cubicBezTo>
                  <a:pt x="10864519" y="743356"/>
                  <a:pt x="10853492" y="756172"/>
                  <a:pt x="10834688" y="757726"/>
                </a:cubicBezTo>
                <a:cubicBezTo>
                  <a:pt x="10826871" y="747343"/>
                  <a:pt x="10811086" y="746602"/>
                  <a:pt x="10805004" y="757573"/>
                </a:cubicBezTo>
                <a:cubicBezTo>
                  <a:pt x="10810951" y="784448"/>
                  <a:pt x="10744688" y="759043"/>
                  <a:pt x="10739478" y="776841"/>
                </a:cubicBezTo>
                <a:cubicBezTo>
                  <a:pt x="10678284" y="779408"/>
                  <a:pt x="10540854" y="756546"/>
                  <a:pt x="10458762" y="755400"/>
                </a:cubicBezTo>
                <a:cubicBezTo>
                  <a:pt x="10426976" y="747433"/>
                  <a:pt x="10362961" y="776166"/>
                  <a:pt x="10246919" y="769960"/>
                </a:cubicBezTo>
                <a:cubicBezTo>
                  <a:pt x="10231631" y="763610"/>
                  <a:pt x="10172943" y="749095"/>
                  <a:pt x="10167995" y="760843"/>
                </a:cubicBezTo>
                <a:cubicBezTo>
                  <a:pt x="10131971" y="759999"/>
                  <a:pt x="10021683" y="796978"/>
                  <a:pt x="9997044" y="780129"/>
                </a:cubicBezTo>
                <a:cubicBezTo>
                  <a:pt x="10001018" y="806225"/>
                  <a:pt x="9951331" y="779975"/>
                  <a:pt x="9943887" y="804141"/>
                </a:cubicBezTo>
                <a:lnTo>
                  <a:pt x="9918248" y="816628"/>
                </a:lnTo>
                <a:lnTo>
                  <a:pt x="9836148" y="858312"/>
                </a:lnTo>
                <a:lnTo>
                  <a:pt x="9823800" y="866604"/>
                </a:lnTo>
                <a:lnTo>
                  <a:pt x="9794684" y="864509"/>
                </a:lnTo>
                <a:lnTo>
                  <a:pt x="9778288" y="854362"/>
                </a:lnTo>
                <a:lnTo>
                  <a:pt x="9773886" y="857543"/>
                </a:lnTo>
                <a:cubicBezTo>
                  <a:pt x="9769008" y="863842"/>
                  <a:pt x="9766501" y="867741"/>
                  <a:pt x="9761459" y="862394"/>
                </a:cubicBezTo>
                <a:lnTo>
                  <a:pt x="9705768" y="894610"/>
                </a:lnTo>
                <a:cubicBezTo>
                  <a:pt x="9699860" y="897215"/>
                  <a:pt x="9692576" y="897590"/>
                  <a:pt x="9683005" y="894128"/>
                </a:cubicBezTo>
                <a:cubicBezTo>
                  <a:pt x="9664449" y="898200"/>
                  <a:pt x="9612100" y="914263"/>
                  <a:pt x="9594438" y="919051"/>
                </a:cubicBezTo>
                <a:lnTo>
                  <a:pt x="9577033" y="922857"/>
                </a:lnTo>
                <a:cubicBezTo>
                  <a:pt x="9568659" y="926175"/>
                  <a:pt x="9551353" y="936082"/>
                  <a:pt x="9544189" y="938966"/>
                </a:cubicBezTo>
                <a:cubicBezTo>
                  <a:pt x="9538380" y="940584"/>
                  <a:pt x="9541329" y="937538"/>
                  <a:pt x="9534048" y="940158"/>
                </a:cubicBezTo>
                <a:cubicBezTo>
                  <a:pt x="9533709" y="946069"/>
                  <a:pt x="9530854" y="951684"/>
                  <a:pt x="9500499" y="954680"/>
                </a:cubicBezTo>
                <a:cubicBezTo>
                  <a:pt x="9481230" y="968165"/>
                  <a:pt x="9456325" y="979029"/>
                  <a:pt x="9428195" y="986225"/>
                </a:cubicBezTo>
                <a:cubicBezTo>
                  <a:pt x="9422499" y="981315"/>
                  <a:pt x="9414660" y="991352"/>
                  <a:pt x="9410017" y="993931"/>
                </a:cubicBezTo>
                <a:cubicBezTo>
                  <a:pt x="9408360" y="990327"/>
                  <a:pt x="9395782" y="990863"/>
                  <a:pt x="9392919" y="994656"/>
                </a:cubicBezTo>
                <a:cubicBezTo>
                  <a:pt x="9310581" y="1024474"/>
                  <a:pt x="9345163" y="981210"/>
                  <a:pt x="9301293" y="1011593"/>
                </a:cubicBezTo>
                <a:cubicBezTo>
                  <a:pt x="9292916" y="1014346"/>
                  <a:pt x="9285483" y="1013807"/>
                  <a:pt x="9278619" y="1011878"/>
                </a:cubicBezTo>
                <a:lnTo>
                  <a:pt x="9268019" y="1007442"/>
                </a:lnTo>
                <a:lnTo>
                  <a:pt x="9234662" y="1023056"/>
                </a:lnTo>
                <a:cubicBezTo>
                  <a:pt x="9217868" y="1029197"/>
                  <a:pt x="9199852" y="1034202"/>
                  <a:pt x="9181033" y="1037921"/>
                </a:cubicBezTo>
                <a:cubicBezTo>
                  <a:pt x="9174974" y="1030923"/>
                  <a:pt x="9162516" y="1043719"/>
                  <a:pt x="9155969" y="1046804"/>
                </a:cubicBezTo>
                <a:cubicBezTo>
                  <a:pt x="9154734" y="1041866"/>
                  <a:pt x="9138567" y="1041606"/>
                  <a:pt x="9133985" y="1046450"/>
                </a:cubicBezTo>
                <a:cubicBezTo>
                  <a:pt x="9021681" y="1079910"/>
                  <a:pt x="9076377" y="1024799"/>
                  <a:pt x="9012987" y="1061986"/>
                </a:cubicBezTo>
                <a:lnTo>
                  <a:pt x="8968445" y="1052169"/>
                </a:lnTo>
                <a:lnTo>
                  <a:pt x="8958984" y="1057212"/>
                </a:lnTo>
                <a:cubicBezTo>
                  <a:pt x="8920115" y="1062770"/>
                  <a:pt x="8906181" y="1053838"/>
                  <a:pt x="8886001" y="1067468"/>
                </a:cubicBezTo>
                <a:cubicBezTo>
                  <a:pt x="8847384" y="1050046"/>
                  <a:pt x="8863283" y="1068286"/>
                  <a:pt x="8838610" y="1075091"/>
                </a:cubicBezTo>
                <a:cubicBezTo>
                  <a:pt x="8816007" y="1080079"/>
                  <a:pt x="8773923" y="1092257"/>
                  <a:pt x="8750383" y="1097387"/>
                </a:cubicBezTo>
                <a:cubicBezTo>
                  <a:pt x="8735450" y="1116502"/>
                  <a:pt x="8721220" y="1097372"/>
                  <a:pt x="8697365" y="1105869"/>
                </a:cubicBezTo>
                <a:cubicBezTo>
                  <a:pt x="8687037" y="1113735"/>
                  <a:pt x="8678781" y="1115961"/>
                  <a:pt x="8665605" y="1110791"/>
                </a:cubicBezTo>
                <a:cubicBezTo>
                  <a:pt x="8618410" y="1148662"/>
                  <a:pt x="8633049" y="1116609"/>
                  <a:pt x="8584946" y="1135226"/>
                </a:cubicBezTo>
                <a:cubicBezTo>
                  <a:pt x="8544020" y="1153499"/>
                  <a:pt x="8496232" y="1168229"/>
                  <a:pt x="8460755" y="1203427"/>
                </a:cubicBezTo>
                <a:cubicBezTo>
                  <a:pt x="8454928" y="1212828"/>
                  <a:pt x="8436573" y="1218574"/>
                  <a:pt x="8419755" y="1216260"/>
                </a:cubicBezTo>
                <a:cubicBezTo>
                  <a:pt x="8416861" y="1215863"/>
                  <a:pt x="8414124" y="1215234"/>
                  <a:pt x="8411626" y="1214397"/>
                </a:cubicBezTo>
                <a:cubicBezTo>
                  <a:pt x="8391326" y="1238641"/>
                  <a:pt x="8371389" y="1231045"/>
                  <a:pt x="8363469" y="1246658"/>
                </a:cubicBezTo>
                <a:cubicBezTo>
                  <a:pt x="8322316" y="1258746"/>
                  <a:pt x="8283162" y="1250600"/>
                  <a:pt x="8275497" y="1264396"/>
                </a:cubicBezTo>
                <a:cubicBezTo>
                  <a:pt x="8253233" y="1266996"/>
                  <a:pt x="8218383" y="1257577"/>
                  <a:pt x="8206287" y="1273060"/>
                </a:cubicBezTo>
                <a:cubicBezTo>
                  <a:pt x="8200396" y="1262794"/>
                  <a:pt x="8183827" y="1285000"/>
                  <a:pt x="8168705" y="1279956"/>
                </a:cubicBezTo>
                <a:cubicBezTo>
                  <a:pt x="8157611" y="1275235"/>
                  <a:pt x="8149996" y="1280870"/>
                  <a:pt x="8139997" y="1282713"/>
                </a:cubicBezTo>
                <a:cubicBezTo>
                  <a:pt x="8125566" y="1279776"/>
                  <a:pt x="8084128" y="1294221"/>
                  <a:pt x="8074238" y="1301895"/>
                </a:cubicBezTo>
                <a:cubicBezTo>
                  <a:pt x="8052170" y="1326903"/>
                  <a:pt x="7986951" y="1319381"/>
                  <a:pt x="7968292" y="1338779"/>
                </a:cubicBezTo>
                <a:cubicBezTo>
                  <a:pt x="7960694" y="1342282"/>
                  <a:pt x="7952937" y="1344333"/>
                  <a:pt x="7945122" y="1345477"/>
                </a:cubicBezTo>
                <a:lnTo>
                  <a:pt x="7922771" y="1346645"/>
                </a:lnTo>
                <a:lnTo>
                  <a:pt x="7915461" y="1342919"/>
                </a:lnTo>
                <a:lnTo>
                  <a:pt x="7902328" y="1345865"/>
                </a:lnTo>
                <a:lnTo>
                  <a:pt x="7898322" y="1345689"/>
                </a:lnTo>
                <a:lnTo>
                  <a:pt x="7875879" y="1345646"/>
                </a:lnTo>
                <a:cubicBezTo>
                  <a:pt x="7890672" y="1367295"/>
                  <a:pt x="7816428" y="1353520"/>
                  <a:pt x="7840612" y="1369373"/>
                </a:cubicBezTo>
                <a:cubicBezTo>
                  <a:pt x="7803208" y="1375918"/>
                  <a:pt x="7836041" y="1389289"/>
                  <a:pt x="7786819" y="1378970"/>
                </a:cubicBezTo>
                <a:cubicBezTo>
                  <a:pt x="7732613" y="1405648"/>
                  <a:pt x="7587405" y="1382806"/>
                  <a:pt x="7548172" y="1417460"/>
                </a:cubicBezTo>
                <a:cubicBezTo>
                  <a:pt x="7551327" y="1405830"/>
                  <a:pt x="7499280" y="1470447"/>
                  <a:pt x="7483437" y="1478152"/>
                </a:cubicBezTo>
                <a:cubicBezTo>
                  <a:pt x="7446517" y="1491067"/>
                  <a:pt x="7432754" y="1502351"/>
                  <a:pt x="7377870" y="1523319"/>
                </a:cubicBezTo>
                <a:cubicBezTo>
                  <a:pt x="7324166" y="1536168"/>
                  <a:pt x="7290459" y="1563749"/>
                  <a:pt x="7230737" y="1562633"/>
                </a:cubicBezTo>
                <a:cubicBezTo>
                  <a:pt x="7229794" y="1566487"/>
                  <a:pt x="7227568" y="1569908"/>
                  <a:pt x="7224458" y="1573008"/>
                </a:cubicBezTo>
                <a:lnTo>
                  <a:pt x="7213486" y="1580987"/>
                </a:lnTo>
                <a:lnTo>
                  <a:pt x="7210972" y="1580856"/>
                </a:lnTo>
                <a:lnTo>
                  <a:pt x="7183121" y="1595162"/>
                </a:lnTo>
                <a:lnTo>
                  <a:pt x="7164601" y="1606490"/>
                </a:lnTo>
                <a:lnTo>
                  <a:pt x="7159286" y="1606850"/>
                </a:lnTo>
                <a:cubicBezTo>
                  <a:pt x="7150961" y="1609262"/>
                  <a:pt x="7125743" y="1618162"/>
                  <a:pt x="7114651" y="1620959"/>
                </a:cubicBezTo>
                <a:cubicBezTo>
                  <a:pt x="7109310" y="1606138"/>
                  <a:pt x="7106695" y="1617324"/>
                  <a:pt x="7092727" y="1623628"/>
                </a:cubicBezTo>
                <a:cubicBezTo>
                  <a:pt x="7081313" y="1602012"/>
                  <a:pt x="7049394" y="1627301"/>
                  <a:pt x="7031309" y="1619451"/>
                </a:cubicBezTo>
                <a:cubicBezTo>
                  <a:pt x="7021305" y="1624569"/>
                  <a:pt x="7010515" y="1629587"/>
                  <a:pt x="6999084" y="1634317"/>
                </a:cubicBezTo>
                <a:lnTo>
                  <a:pt x="6992107" y="1636860"/>
                </a:lnTo>
                <a:lnTo>
                  <a:pt x="6991765" y="1636725"/>
                </a:lnTo>
                <a:cubicBezTo>
                  <a:pt x="6989813" y="1636884"/>
                  <a:pt x="6987353" y="1637572"/>
                  <a:pt x="6983996" y="1639040"/>
                </a:cubicBezTo>
                <a:lnTo>
                  <a:pt x="6979383" y="1641496"/>
                </a:lnTo>
                <a:lnTo>
                  <a:pt x="6900177" y="1636016"/>
                </a:lnTo>
                <a:cubicBezTo>
                  <a:pt x="6859708" y="1641136"/>
                  <a:pt x="6829973" y="1628753"/>
                  <a:pt x="6795372" y="1644845"/>
                </a:cubicBezTo>
                <a:cubicBezTo>
                  <a:pt x="6757466" y="1649571"/>
                  <a:pt x="6723150" y="1647290"/>
                  <a:pt x="6692251" y="1656357"/>
                </a:cubicBezTo>
                <a:cubicBezTo>
                  <a:pt x="6678032" y="1652894"/>
                  <a:pt x="6665282" y="1652445"/>
                  <a:pt x="6655235" y="1661869"/>
                </a:cubicBezTo>
                <a:cubicBezTo>
                  <a:pt x="6619334" y="1664040"/>
                  <a:pt x="6608179" y="1654034"/>
                  <a:pt x="6587857" y="1665769"/>
                </a:cubicBezTo>
                <a:lnTo>
                  <a:pt x="6554894" y="1664428"/>
                </a:lnTo>
                <a:lnTo>
                  <a:pt x="6551579" y="1662213"/>
                </a:lnTo>
                <a:lnTo>
                  <a:pt x="6545693" y="1661776"/>
                </a:lnTo>
                <a:lnTo>
                  <a:pt x="6530561" y="1664619"/>
                </a:lnTo>
                <a:lnTo>
                  <a:pt x="6525028" y="1666354"/>
                </a:lnTo>
                <a:cubicBezTo>
                  <a:pt x="6521154" y="1667301"/>
                  <a:pt x="6518510" y="1667613"/>
                  <a:pt x="6516595" y="1667475"/>
                </a:cubicBezTo>
                <a:lnTo>
                  <a:pt x="6516340" y="1667291"/>
                </a:lnTo>
                <a:lnTo>
                  <a:pt x="6508541" y="1668757"/>
                </a:lnTo>
                <a:cubicBezTo>
                  <a:pt x="6495493" y="1671715"/>
                  <a:pt x="6482908" y="1675051"/>
                  <a:pt x="6471012" y="1678604"/>
                </a:cubicBezTo>
                <a:cubicBezTo>
                  <a:pt x="6457809" y="1668164"/>
                  <a:pt x="6415506" y="1688334"/>
                  <a:pt x="6415265" y="1665317"/>
                </a:cubicBezTo>
                <a:cubicBezTo>
                  <a:pt x="6399063" y="1669446"/>
                  <a:pt x="6391173" y="1680085"/>
                  <a:pt x="6393343" y="1664672"/>
                </a:cubicBezTo>
                <a:lnTo>
                  <a:pt x="6380457" y="1662376"/>
                </a:lnTo>
                <a:lnTo>
                  <a:pt x="6280959" y="1689329"/>
                </a:lnTo>
                <a:lnTo>
                  <a:pt x="6266765" y="1695560"/>
                </a:lnTo>
                <a:cubicBezTo>
                  <a:pt x="6262331" y="1698152"/>
                  <a:pt x="6258580" y="1701192"/>
                  <a:pt x="6255823" y="1704850"/>
                </a:cubicBezTo>
                <a:cubicBezTo>
                  <a:pt x="6200184" y="1694834"/>
                  <a:pt x="6155082" y="1716996"/>
                  <a:pt x="6098321" y="1721646"/>
                </a:cubicBezTo>
                <a:cubicBezTo>
                  <a:pt x="6036511" y="1734126"/>
                  <a:pt x="5902526" y="1770074"/>
                  <a:pt x="5880652" y="1779643"/>
                </a:cubicBezTo>
                <a:cubicBezTo>
                  <a:pt x="5862008" y="1784877"/>
                  <a:pt x="5777344" y="1786304"/>
                  <a:pt x="5785959" y="1775307"/>
                </a:cubicBezTo>
                <a:cubicBezTo>
                  <a:pt x="5732223" y="1803618"/>
                  <a:pt x="5707481" y="1784706"/>
                  <a:pt x="5643534" y="1802919"/>
                </a:cubicBezTo>
                <a:lnTo>
                  <a:pt x="5518799" y="1818312"/>
                </a:lnTo>
                <a:lnTo>
                  <a:pt x="5505014" y="1819259"/>
                </a:lnTo>
                <a:lnTo>
                  <a:pt x="5499949" y="1814490"/>
                </a:lnTo>
                <a:lnTo>
                  <a:pt x="5453307" y="1815450"/>
                </a:lnTo>
                <a:cubicBezTo>
                  <a:pt x="5433075" y="1827706"/>
                  <a:pt x="5395563" y="1821122"/>
                  <a:pt x="5364192" y="1826074"/>
                </a:cubicBezTo>
                <a:lnTo>
                  <a:pt x="5350380" y="1830891"/>
                </a:lnTo>
                <a:lnTo>
                  <a:pt x="5259633" y="1837160"/>
                </a:lnTo>
                <a:lnTo>
                  <a:pt x="5197513" y="1844718"/>
                </a:lnTo>
                <a:lnTo>
                  <a:pt x="5184170" y="1849402"/>
                </a:lnTo>
                <a:lnTo>
                  <a:pt x="5168852" y="1844846"/>
                </a:lnTo>
                <a:cubicBezTo>
                  <a:pt x="5166986" y="1843561"/>
                  <a:pt x="5165478" y="1842127"/>
                  <a:pt x="5164370" y="1840597"/>
                </a:cubicBezTo>
                <a:lnTo>
                  <a:pt x="5114927" y="1847827"/>
                </a:lnTo>
                <a:lnTo>
                  <a:pt x="5108970" y="1847935"/>
                </a:lnTo>
                <a:lnTo>
                  <a:pt x="5067961" y="1845917"/>
                </a:lnTo>
                <a:lnTo>
                  <a:pt x="5007075" y="1838626"/>
                </a:lnTo>
                <a:cubicBezTo>
                  <a:pt x="4987003" y="1833546"/>
                  <a:pt x="4969259" y="1814096"/>
                  <a:pt x="4944087" y="1823332"/>
                </a:cubicBezTo>
                <a:cubicBezTo>
                  <a:pt x="4949882" y="1812650"/>
                  <a:pt x="4914396" y="1826154"/>
                  <a:pt x="4907662" y="1816900"/>
                </a:cubicBezTo>
                <a:cubicBezTo>
                  <a:pt x="4903760" y="1809237"/>
                  <a:pt x="4892087" y="1811549"/>
                  <a:pt x="4882386" y="1809844"/>
                </a:cubicBezTo>
                <a:cubicBezTo>
                  <a:pt x="4874062" y="1802609"/>
                  <a:pt x="4826962" y="1801349"/>
                  <a:pt x="4811440" y="1804655"/>
                </a:cubicBezTo>
                <a:cubicBezTo>
                  <a:pt x="4768806" y="1818748"/>
                  <a:pt x="4725356" y="1790961"/>
                  <a:pt x="4691075" y="1801389"/>
                </a:cubicBezTo>
                <a:cubicBezTo>
                  <a:pt x="4663743" y="1799478"/>
                  <a:pt x="4655044" y="1795479"/>
                  <a:pt x="4647449" y="1793181"/>
                </a:cubicBezTo>
                <a:lnTo>
                  <a:pt x="4645504" y="1787606"/>
                </a:lnTo>
                <a:lnTo>
                  <a:pt x="4632229" y="1785815"/>
                </a:lnTo>
                <a:lnTo>
                  <a:pt x="4629273" y="1784355"/>
                </a:lnTo>
                <a:cubicBezTo>
                  <a:pt x="4623639" y="1781544"/>
                  <a:pt x="4617950" y="1778917"/>
                  <a:pt x="4611738" y="1776964"/>
                </a:cubicBezTo>
                <a:cubicBezTo>
                  <a:pt x="4601379" y="1800272"/>
                  <a:pt x="4557197" y="1764196"/>
                  <a:pt x="4560070" y="1785640"/>
                </a:cubicBezTo>
                <a:lnTo>
                  <a:pt x="4536503" y="1785334"/>
                </a:lnTo>
                <a:lnTo>
                  <a:pt x="4513724" y="1791996"/>
                </a:lnTo>
                <a:lnTo>
                  <a:pt x="4501513" y="1799835"/>
                </a:lnTo>
                <a:lnTo>
                  <a:pt x="4459076" y="1813003"/>
                </a:lnTo>
                <a:lnTo>
                  <a:pt x="4459810" y="1797886"/>
                </a:lnTo>
                <a:lnTo>
                  <a:pt x="4379064" y="1817177"/>
                </a:lnTo>
                <a:lnTo>
                  <a:pt x="4319209" y="1834833"/>
                </a:lnTo>
                <a:lnTo>
                  <a:pt x="4306907" y="1841641"/>
                </a:lnTo>
                <a:lnTo>
                  <a:pt x="4290981" y="1839677"/>
                </a:lnTo>
                <a:cubicBezTo>
                  <a:pt x="4288909" y="1838717"/>
                  <a:pt x="4287163" y="1837555"/>
                  <a:pt x="4285792" y="1836231"/>
                </a:cubicBezTo>
                <a:lnTo>
                  <a:pt x="4238372" y="1851480"/>
                </a:lnTo>
                <a:lnTo>
                  <a:pt x="4232517" y="1852567"/>
                </a:lnTo>
                <a:lnTo>
                  <a:pt x="4191732" y="1857328"/>
                </a:lnTo>
                <a:lnTo>
                  <a:pt x="4065532" y="1855477"/>
                </a:lnTo>
                <a:cubicBezTo>
                  <a:pt x="4069305" y="1844009"/>
                  <a:pt x="4036780" y="1863138"/>
                  <a:pt x="4028460" y="1855137"/>
                </a:cubicBezTo>
                <a:cubicBezTo>
                  <a:pt x="4023224" y="1848238"/>
                  <a:pt x="4012138" y="1852433"/>
                  <a:pt x="4002267" y="1852352"/>
                </a:cubicBezTo>
                <a:cubicBezTo>
                  <a:pt x="3992749" y="1846600"/>
                  <a:pt x="3946095" y="1853107"/>
                  <a:pt x="3931396" y="1858915"/>
                </a:cubicBezTo>
                <a:cubicBezTo>
                  <a:pt x="3891932" y="1879798"/>
                  <a:pt x="3844059" y="1859600"/>
                  <a:pt x="3812162" y="1875501"/>
                </a:cubicBezTo>
                <a:cubicBezTo>
                  <a:pt x="3784875" y="1878116"/>
                  <a:pt x="3775574" y="1875612"/>
                  <a:pt x="3767672" y="1874600"/>
                </a:cubicBezTo>
                <a:lnTo>
                  <a:pt x="3764741" y="1869433"/>
                </a:lnTo>
                <a:lnTo>
                  <a:pt x="3751332" y="1869854"/>
                </a:lnTo>
                <a:lnTo>
                  <a:pt x="3748155" y="1868903"/>
                </a:lnTo>
                <a:cubicBezTo>
                  <a:pt x="3742091" y="1867062"/>
                  <a:pt x="3736007" y="1865414"/>
                  <a:pt x="3729530" y="1864513"/>
                </a:cubicBezTo>
                <a:cubicBezTo>
                  <a:pt x="3723549" y="1889158"/>
                  <a:pt x="3673453" y="1860919"/>
                  <a:pt x="3680177" y="1881552"/>
                </a:cubicBezTo>
                <a:cubicBezTo>
                  <a:pt x="3643549" y="1880892"/>
                  <a:pt x="3599470" y="1913398"/>
                  <a:pt x="3567259" y="1893482"/>
                </a:cubicBezTo>
                <a:cubicBezTo>
                  <a:pt x="3512865" y="1897927"/>
                  <a:pt x="3463644" y="1898121"/>
                  <a:pt x="3405770" y="1904591"/>
                </a:cubicBezTo>
                <a:cubicBezTo>
                  <a:pt x="3361027" y="1917619"/>
                  <a:pt x="3312439" y="1902759"/>
                  <a:pt x="3280097" y="1919610"/>
                </a:cubicBezTo>
                <a:cubicBezTo>
                  <a:pt x="3228353" y="1917339"/>
                  <a:pt x="3163854" y="1927961"/>
                  <a:pt x="3123424" y="1952930"/>
                </a:cubicBezTo>
                <a:cubicBezTo>
                  <a:pt x="3067921" y="1955455"/>
                  <a:pt x="3058626" y="1970554"/>
                  <a:pt x="3009910" y="1957866"/>
                </a:cubicBezTo>
                <a:cubicBezTo>
                  <a:pt x="3005875" y="1961558"/>
                  <a:pt x="3001138" y="1964570"/>
                  <a:pt x="2995934" y="1967085"/>
                </a:cubicBezTo>
                <a:lnTo>
                  <a:pt x="2980071" y="1972988"/>
                </a:lnTo>
                <a:lnTo>
                  <a:pt x="2978094" y="1972369"/>
                </a:lnTo>
                <a:lnTo>
                  <a:pt x="2942858" y="1981367"/>
                </a:lnTo>
                <a:lnTo>
                  <a:pt x="2875436" y="1996977"/>
                </a:lnTo>
                <a:lnTo>
                  <a:pt x="2874892" y="1996085"/>
                </a:lnTo>
                <a:cubicBezTo>
                  <a:pt x="2872808" y="1994277"/>
                  <a:pt x="2869648" y="1993306"/>
                  <a:pt x="2864145" y="1994061"/>
                </a:cubicBezTo>
                <a:cubicBezTo>
                  <a:pt x="2872218" y="1978115"/>
                  <a:pt x="2860603" y="1988862"/>
                  <a:pt x="2843662" y="1992498"/>
                </a:cubicBezTo>
                <a:cubicBezTo>
                  <a:pt x="2852423" y="1968542"/>
                  <a:pt x="2804535" y="1987804"/>
                  <a:pt x="2796128" y="1976403"/>
                </a:cubicBezTo>
                <a:cubicBezTo>
                  <a:pt x="2783487" y="1979614"/>
                  <a:pt x="2770278" y="1982573"/>
                  <a:pt x="2756784" y="1985116"/>
                </a:cubicBezTo>
                <a:lnTo>
                  <a:pt x="2748833" y="1986323"/>
                </a:lnTo>
                <a:cubicBezTo>
                  <a:pt x="2748775" y="1986256"/>
                  <a:pt x="2748719" y="1986188"/>
                  <a:pt x="2748661" y="1986122"/>
                </a:cubicBezTo>
                <a:cubicBezTo>
                  <a:pt x="2746906" y="1985902"/>
                  <a:pt x="2744280" y="1986117"/>
                  <a:pt x="2740251" y="1986946"/>
                </a:cubicBezTo>
                <a:lnTo>
                  <a:pt x="2718916" y="1990867"/>
                </a:lnTo>
                <a:lnTo>
                  <a:pt x="2713522" y="1990173"/>
                </a:lnTo>
                <a:lnTo>
                  <a:pt x="2680597" y="1984996"/>
                </a:lnTo>
                <a:cubicBezTo>
                  <a:pt x="2658416" y="1985461"/>
                  <a:pt x="2612251" y="1988312"/>
                  <a:pt x="2578178" y="1990531"/>
                </a:cubicBezTo>
                <a:cubicBezTo>
                  <a:pt x="2545413" y="1998704"/>
                  <a:pt x="2513846" y="1994934"/>
                  <a:pt x="2476147" y="1998305"/>
                </a:cubicBezTo>
                <a:cubicBezTo>
                  <a:pt x="2437134" y="2013637"/>
                  <a:pt x="2413847" y="1999542"/>
                  <a:pt x="2373568" y="2003219"/>
                </a:cubicBezTo>
                <a:cubicBezTo>
                  <a:pt x="2341422" y="2024631"/>
                  <a:pt x="2342856" y="1992997"/>
                  <a:pt x="2321399" y="1989467"/>
                </a:cubicBezTo>
                <a:lnTo>
                  <a:pt x="2315525" y="1989708"/>
                </a:lnTo>
                <a:lnTo>
                  <a:pt x="2300792" y="1994290"/>
                </a:lnTo>
                <a:lnTo>
                  <a:pt x="2295469" y="1996659"/>
                </a:lnTo>
                <a:cubicBezTo>
                  <a:pt x="2291722" y="1998049"/>
                  <a:pt x="2289127" y="1998665"/>
                  <a:pt x="2287219" y="1998750"/>
                </a:cubicBezTo>
                <a:lnTo>
                  <a:pt x="2286948" y="1998596"/>
                </a:lnTo>
                <a:lnTo>
                  <a:pt x="2243069" y="2015111"/>
                </a:lnTo>
                <a:cubicBezTo>
                  <a:pt x="2229030" y="2006206"/>
                  <a:pt x="2188966" y="2031217"/>
                  <a:pt x="2186609" y="2008263"/>
                </a:cubicBezTo>
                <a:cubicBezTo>
                  <a:pt x="2170936" y="2014251"/>
                  <a:pt x="2164097" y="2025782"/>
                  <a:pt x="2164831" y="2010143"/>
                </a:cubicBezTo>
                <a:cubicBezTo>
                  <a:pt x="2159536" y="2011705"/>
                  <a:pt x="2155830" y="2011340"/>
                  <a:pt x="2152836" y="2010048"/>
                </a:cubicBezTo>
                <a:lnTo>
                  <a:pt x="2117102" y="2023004"/>
                </a:lnTo>
                <a:lnTo>
                  <a:pt x="2111935" y="2023163"/>
                </a:lnTo>
                <a:lnTo>
                  <a:pt x="2089991" y="2034193"/>
                </a:lnTo>
                <a:lnTo>
                  <a:pt x="2058061" y="2047942"/>
                </a:lnTo>
                <a:lnTo>
                  <a:pt x="2055737" y="2047704"/>
                </a:lnTo>
                <a:lnTo>
                  <a:pt x="2042244" y="2055560"/>
                </a:lnTo>
                <a:cubicBezTo>
                  <a:pt x="2038090" y="2058656"/>
                  <a:pt x="1978623" y="2070285"/>
                  <a:pt x="1976224" y="2074257"/>
                </a:cubicBezTo>
                <a:cubicBezTo>
                  <a:pt x="1920172" y="2070662"/>
                  <a:pt x="1933546" y="2089824"/>
                  <a:pt x="1877728" y="2101004"/>
                </a:cubicBezTo>
                <a:cubicBezTo>
                  <a:pt x="1839146" y="2101989"/>
                  <a:pt x="1818769" y="2108983"/>
                  <a:pt x="1759056" y="2125608"/>
                </a:cubicBezTo>
                <a:cubicBezTo>
                  <a:pt x="1719091" y="2137539"/>
                  <a:pt x="1691494" y="2161097"/>
                  <a:pt x="1637948" y="2172597"/>
                </a:cubicBezTo>
                <a:cubicBezTo>
                  <a:pt x="1587306" y="2207053"/>
                  <a:pt x="1496241" y="2208973"/>
                  <a:pt x="1434549" y="2234522"/>
                </a:cubicBezTo>
                <a:cubicBezTo>
                  <a:pt x="1402655" y="2224964"/>
                  <a:pt x="1409212" y="2231152"/>
                  <a:pt x="1398481" y="2237074"/>
                </a:cubicBezTo>
                <a:cubicBezTo>
                  <a:pt x="1398456" y="2237082"/>
                  <a:pt x="1398432" y="2237089"/>
                  <a:pt x="1398407" y="2237095"/>
                </a:cubicBezTo>
                <a:lnTo>
                  <a:pt x="1370962" y="2237474"/>
                </a:lnTo>
                <a:lnTo>
                  <a:pt x="1356367" y="2235089"/>
                </a:lnTo>
                <a:cubicBezTo>
                  <a:pt x="1346056" y="2233320"/>
                  <a:pt x="1335986" y="2231930"/>
                  <a:pt x="1324828" y="2231968"/>
                </a:cubicBezTo>
                <a:lnTo>
                  <a:pt x="1297744" y="2235849"/>
                </a:lnTo>
                <a:lnTo>
                  <a:pt x="1286236" y="2233135"/>
                </a:lnTo>
                <a:lnTo>
                  <a:pt x="1283504" y="2233797"/>
                </a:lnTo>
                <a:lnTo>
                  <a:pt x="1279765" y="2229639"/>
                </a:lnTo>
                <a:cubicBezTo>
                  <a:pt x="1260110" y="2221111"/>
                  <a:pt x="1209850" y="2211602"/>
                  <a:pt x="1195347" y="2212354"/>
                </a:cubicBezTo>
                <a:cubicBezTo>
                  <a:pt x="1171903" y="2216875"/>
                  <a:pt x="1033292" y="2222456"/>
                  <a:pt x="970251" y="2221029"/>
                </a:cubicBezTo>
                <a:cubicBezTo>
                  <a:pt x="913858" y="2213074"/>
                  <a:pt x="864984" y="2224767"/>
                  <a:pt x="812914" y="2202752"/>
                </a:cubicBezTo>
                <a:cubicBezTo>
                  <a:pt x="809419" y="2205714"/>
                  <a:pt x="805091" y="2207855"/>
                  <a:pt x="800195" y="2209407"/>
                </a:cubicBezTo>
                <a:lnTo>
                  <a:pt x="784978" y="2212360"/>
                </a:lnTo>
                <a:lnTo>
                  <a:pt x="681987" y="2216757"/>
                </a:lnTo>
                <a:lnTo>
                  <a:pt x="669923" y="2211682"/>
                </a:lnTo>
                <a:cubicBezTo>
                  <a:pt x="675432" y="2197125"/>
                  <a:pt x="665394" y="2205767"/>
                  <a:pt x="648680" y="2206229"/>
                </a:cubicBezTo>
                <a:cubicBezTo>
                  <a:pt x="653511" y="2183723"/>
                  <a:pt x="607806" y="2194090"/>
                  <a:pt x="597225" y="2180999"/>
                </a:cubicBezTo>
                <a:cubicBezTo>
                  <a:pt x="584838" y="2181847"/>
                  <a:pt x="571827" y="2182333"/>
                  <a:pt x="558449" y="2182346"/>
                </a:cubicBezTo>
                <a:lnTo>
                  <a:pt x="550517" y="2182060"/>
                </a:lnTo>
                <a:lnTo>
                  <a:pt x="550309" y="2181825"/>
                </a:lnTo>
                <a:cubicBezTo>
                  <a:pt x="548471" y="2181269"/>
                  <a:pt x="545824" y="2180990"/>
                  <a:pt x="541836" y="2181063"/>
                </a:cubicBezTo>
                <a:lnTo>
                  <a:pt x="536057" y="2181537"/>
                </a:lnTo>
                <a:lnTo>
                  <a:pt x="520671" y="2180980"/>
                </a:lnTo>
                <a:lnTo>
                  <a:pt x="515024" y="2179258"/>
                </a:lnTo>
                <a:lnTo>
                  <a:pt x="512278" y="2176369"/>
                </a:lnTo>
                <a:lnTo>
                  <a:pt x="480419" y="2167807"/>
                </a:lnTo>
                <a:cubicBezTo>
                  <a:pt x="458012" y="2174781"/>
                  <a:pt x="449332" y="2162566"/>
                  <a:pt x="413835" y="2156783"/>
                </a:cubicBezTo>
                <a:cubicBezTo>
                  <a:pt x="401959" y="2163765"/>
                  <a:pt x="389622" y="2160522"/>
                  <a:pt x="376513" y="2154014"/>
                </a:cubicBezTo>
                <a:cubicBezTo>
                  <a:pt x="344376" y="2156059"/>
                  <a:pt x="311403" y="2146283"/>
                  <a:pt x="273386" y="2142551"/>
                </a:cubicBezTo>
                <a:cubicBezTo>
                  <a:pt x="236093" y="2150634"/>
                  <a:pt x="209811" y="2132011"/>
                  <a:pt x="169207" y="2128100"/>
                </a:cubicBezTo>
                <a:lnTo>
                  <a:pt x="93149" y="2105324"/>
                </a:lnTo>
                <a:lnTo>
                  <a:pt x="88109" y="2106704"/>
                </a:lnTo>
                <a:cubicBezTo>
                  <a:pt x="84511" y="2107398"/>
                  <a:pt x="81960" y="2107528"/>
                  <a:pt x="80022" y="2107254"/>
                </a:cubicBezTo>
                <a:lnTo>
                  <a:pt x="79717" y="2107046"/>
                </a:lnTo>
                <a:lnTo>
                  <a:pt x="72352" y="2107991"/>
                </a:lnTo>
                <a:cubicBezTo>
                  <a:pt x="60160" y="2110089"/>
                  <a:pt x="48530" y="2112610"/>
                  <a:pt x="37645" y="2115401"/>
                </a:cubicBezTo>
                <a:cubicBezTo>
                  <a:pt x="29688" y="2109582"/>
                  <a:pt x="16534" y="2111084"/>
                  <a:pt x="4572" y="2111091"/>
                </a:cubicBezTo>
                <a:lnTo>
                  <a:pt x="0" y="2110468"/>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p:cNvSpPr>
            <a:spLocks noGrp="1"/>
          </p:cNvSpPr>
          <p:nvPr>
            <p:ph type="title"/>
          </p:nvPr>
        </p:nvSpPr>
        <p:spPr>
          <a:xfrm>
            <a:off x="852777" y="741082"/>
            <a:ext cx="6955884" cy="949606"/>
          </a:xfrm>
        </p:spPr>
        <p:txBody>
          <a:bodyPr>
            <a:normAutofit/>
          </a:bodyPr>
          <a:lstStyle/>
          <a:p>
            <a:r>
              <a:rPr lang="en-GB" sz="3100"/>
              <a:t>TR, AR and MR under </a:t>
            </a:r>
            <a:br>
              <a:rPr lang="en-GB" sz="3100"/>
            </a:br>
            <a:r>
              <a:rPr lang="en-GB" sz="3100"/>
              <a:t>imperfect competition</a:t>
            </a:r>
          </a:p>
        </p:txBody>
      </p:sp>
      <p:sp>
        <p:nvSpPr>
          <p:cNvPr id="15" name="Freeform: Shape 14">
            <a:extLst>
              <a:ext uri="{FF2B5EF4-FFF2-40B4-BE49-F238E27FC236}">
                <a16:creationId xmlns:a16="http://schemas.microsoft.com/office/drawing/2014/main" id="{3501A971-CEBD-4E4B-8529-3BB4F4100C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0345" y="6189260"/>
            <a:ext cx="5873655" cy="668740"/>
          </a:xfrm>
          <a:custGeom>
            <a:avLst/>
            <a:gdLst>
              <a:gd name="connsiteX0" fmla="*/ 4686423 w 9517857"/>
              <a:gd name="connsiteY0" fmla="*/ 247919 h 918356"/>
              <a:gd name="connsiteX1" fmla="*/ 4689051 w 9517857"/>
              <a:gd name="connsiteY1" fmla="*/ 250968 h 918356"/>
              <a:gd name="connsiteX2" fmla="*/ 4687244 w 9517857"/>
              <a:gd name="connsiteY2" fmla="*/ 251298 h 918356"/>
              <a:gd name="connsiteX3" fmla="*/ 4685225 w 9517857"/>
              <a:gd name="connsiteY3" fmla="*/ 246530 h 918356"/>
              <a:gd name="connsiteX4" fmla="*/ 4686133 w 9517857"/>
              <a:gd name="connsiteY4" fmla="*/ 246727 h 918356"/>
              <a:gd name="connsiteX5" fmla="*/ 4686423 w 9517857"/>
              <a:gd name="connsiteY5" fmla="*/ 247919 h 918356"/>
              <a:gd name="connsiteX6" fmla="*/ 9517856 w 9517857"/>
              <a:gd name="connsiteY6" fmla="*/ 0 h 918356"/>
              <a:gd name="connsiteX7" fmla="*/ 9517857 w 9517857"/>
              <a:gd name="connsiteY7" fmla="*/ 12 h 918356"/>
              <a:gd name="connsiteX8" fmla="*/ 9517857 w 9517857"/>
              <a:gd name="connsiteY8" fmla="*/ 918356 h 918356"/>
              <a:gd name="connsiteX9" fmla="*/ 14604 w 9517857"/>
              <a:gd name="connsiteY9" fmla="*/ 918356 h 918356"/>
              <a:gd name="connsiteX10" fmla="*/ 12841 w 9517857"/>
              <a:gd name="connsiteY10" fmla="*/ 917763 h 918356"/>
              <a:gd name="connsiteX11" fmla="*/ 93 w 9517857"/>
              <a:gd name="connsiteY11" fmla="*/ 912471 h 918356"/>
              <a:gd name="connsiteX12" fmla="*/ 58674 w 9517857"/>
              <a:gd name="connsiteY12" fmla="*/ 890322 h 918356"/>
              <a:gd name="connsiteX13" fmla="*/ 275005 w 9517857"/>
              <a:gd name="connsiteY13" fmla="*/ 807229 h 918356"/>
              <a:gd name="connsiteX14" fmla="*/ 587824 w 9517857"/>
              <a:gd name="connsiteY14" fmla="*/ 798195 h 918356"/>
              <a:gd name="connsiteX15" fmla="*/ 651826 w 9517857"/>
              <a:gd name="connsiteY15" fmla="*/ 738338 h 918356"/>
              <a:gd name="connsiteX16" fmla="*/ 727985 w 9517857"/>
              <a:gd name="connsiteY16" fmla="*/ 719826 h 918356"/>
              <a:gd name="connsiteX17" fmla="*/ 778982 w 9517857"/>
              <a:gd name="connsiteY17" fmla="*/ 710142 h 918356"/>
              <a:gd name="connsiteX18" fmla="*/ 849944 w 9517857"/>
              <a:gd name="connsiteY18" fmla="*/ 717987 h 918356"/>
              <a:gd name="connsiteX19" fmla="*/ 921659 w 9517857"/>
              <a:gd name="connsiteY19" fmla="*/ 712695 h 918356"/>
              <a:gd name="connsiteX20" fmla="*/ 930946 w 9517857"/>
              <a:gd name="connsiteY20" fmla="*/ 734046 h 918356"/>
              <a:gd name="connsiteX21" fmla="*/ 986250 w 9517857"/>
              <a:gd name="connsiteY21" fmla="*/ 713530 h 918356"/>
              <a:gd name="connsiteX22" fmla="*/ 1013752 w 9517857"/>
              <a:gd name="connsiteY22" fmla="*/ 713361 h 918356"/>
              <a:gd name="connsiteX23" fmla="*/ 1023734 w 9517857"/>
              <a:gd name="connsiteY23" fmla="*/ 718571 h 918356"/>
              <a:gd name="connsiteX24" fmla="*/ 1063207 w 9517857"/>
              <a:gd name="connsiteY24" fmla="*/ 715651 h 918356"/>
              <a:gd name="connsiteX25" fmla="*/ 1081980 w 9517857"/>
              <a:gd name="connsiteY25" fmla="*/ 738455 h 918356"/>
              <a:gd name="connsiteX26" fmla="*/ 1218120 w 9517857"/>
              <a:gd name="connsiteY26" fmla="*/ 713280 h 918356"/>
              <a:gd name="connsiteX27" fmla="*/ 1397459 w 9517857"/>
              <a:gd name="connsiteY27" fmla="*/ 691190 h 918356"/>
              <a:gd name="connsiteX28" fmla="*/ 1580688 w 9517857"/>
              <a:gd name="connsiteY28" fmla="*/ 693697 h 918356"/>
              <a:gd name="connsiteX29" fmla="*/ 1772334 w 9517857"/>
              <a:gd name="connsiteY29" fmla="*/ 710640 h 918356"/>
              <a:gd name="connsiteX30" fmla="*/ 2002561 w 9517857"/>
              <a:gd name="connsiteY30" fmla="*/ 659917 h 918356"/>
              <a:gd name="connsiteX31" fmla="*/ 2135144 w 9517857"/>
              <a:gd name="connsiteY31" fmla="*/ 636501 h 918356"/>
              <a:gd name="connsiteX32" fmla="*/ 2440292 w 9517857"/>
              <a:gd name="connsiteY32" fmla="*/ 593862 h 918356"/>
              <a:gd name="connsiteX33" fmla="*/ 2547829 w 9517857"/>
              <a:gd name="connsiteY33" fmla="*/ 566150 h 918356"/>
              <a:gd name="connsiteX34" fmla="*/ 2658055 w 9517857"/>
              <a:gd name="connsiteY34" fmla="*/ 578727 h 918356"/>
              <a:gd name="connsiteX35" fmla="*/ 2693698 w 9517857"/>
              <a:gd name="connsiteY35" fmla="*/ 560029 h 918356"/>
              <a:gd name="connsiteX36" fmla="*/ 2699673 w 9517857"/>
              <a:gd name="connsiteY36" fmla="*/ 556400 h 918356"/>
              <a:gd name="connsiteX37" fmla="*/ 2727306 w 9517857"/>
              <a:gd name="connsiteY37" fmla="*/ 550698 h 918356"/>
              <a:gd name="connsiteX38" fmla="*/ 2730451 w 9517857"/>
              <a:gd name="connsiteY38" fmla="*/ 538058 h 918356"/>
              <a:gd name="connsiteX39" fmla="*/ 2768713 w 9517857"/>
              <a:gd name="connsiteY39" fmla="*/ 521575 h 918356"/>
              <a:gd name="connsiteX40" fmla="*/ 2820868 w 9517857"/>
              <a:gd name="connsiteY40" fmla="*/ 514160 h 918356"/>
              <a:gd name="connsiteX41" fmla="*/ 3073635 w 9517857"/>
              <a:gd name="connsiteY41" fmla="*/ 491294 h 918356"/>
              <a:gd name="connsiteX42" fmla="*/ 3222071 w 9517857"/>
              <a:gd name="connsiteY42" fmla="*/ 470559 h 918356"/>
              <a:gd name="connsiteX43" fmla="*/ 3274069 w 9517857"/>
              <a:gd name="connsiteY43" fmla="*/ 451605 h 918356"/>
              <a:gd name="connsiteX44" fmla="*/ 3349632 w 9517857"/>
              <a:gd name="connsiteY44" fmla="*/ 432583 h 918356"/>
              <a:gd name="connsiteX45" fmla="*/ 3479593 w 9517857"/>
              <a:gd name="connsiteY45" fmla="*/ 390437 h 918356"/>
              <a:gd name="connsiteX46" fmla="*/ 3660110 w 9517857"/>
              <a:gd name="connsiteY46" fmla="*/ 348726 h 918356"/>
              <a:gd name="connsiteX47" fmla="*/ 3750023 w 9517857"/>
              <a:gd name="connsiteY47" fmla="*/ 370678 h 918356"/>
              <a:gd name="connsiteX48" fmla="*/ 3844133 w 9517857"/>
              <a:gd name="connsiteY48" fmla="*/ 360648 h 918356"/>
              <a:gd name="connsiteX49" fmla="*/ 3913545 w 9517857"/>
              <a:gd name="connsiteY49" fmla="*/ 344235 h 918356"/>
              <a:gd name="connsiteX50" fmla="*/ 4266740 w 9517857"/>
              <a:gd name="connsiteY50" fmla="*/ 361454 h 918356"/>
              <a:gd name="connsiteX51" fmla="*/ 4430770 w 9517857"/>
              <a:gd name="connsiteY51" fmla="*/ 342643 h 918356"/>
              <a:gd name="connsiteX52" fmla="*/ 4512664 w 9517857"/>
              <a:gd name="connsiteY52" fmla="*/ 319948 h 918356"/>
              <a:gd name="connsiteX53" fmla="*/ 4616423 w 9517857"/>
              <a:gd name="connsiteY53" fmla="*/ 290914 h 918356"/>
              <a:gd name="connsiteX54" fmla="*/ 4691675 w 9517857"/>
              <a:gd name="connsiteY54" fmla="*/ 254011 h 918356"/>
              <a:gd name="connsiteX55" fmla="*/ 4689051 w 9517857"/>
              <a:gd name="connsiteY55" fmla="*/ 250968 h 918356"/>
              <a:gd name="connsiteX56" fmla="*/ 4719994 w 9517857"/>
              <a:gd name="connsiteY56" fmla="*/ 245307 h 918356"/>
              <a:gd name="connsiteX57" fmla="*/ 4752894 w 9517857"/>
              <a:gd name="connsiteY57" fmla="*/ 239875 h 918356"/>
              <a:gd name="connsiteX58" fmla="*/ 4769329 w 9517857"/>
              <a:gd name="connsiteY58" fmla="*/ 233585 h 918356"/>
              <a:gd name="connsiteX59" fmla="*/ 4775634 w 9517857"/>
              <a:gd name="connsiteY59" fmla="*/ 234063 h 918356"/>
              <a:gd name="connsiteX60" fmla="*/ 4790452 w 9517857"/>
              <a:gd name="connsiteY60" fmla="*/ 233572 h 918356"/>
              <a:gd name="connsiteX61" fmla="*/ 4789062 w 9517857"/>
              <a:gd name="connsiteY61" fmla="*/ 241924 h 918356"/>
              <a:gd name="connsiteX62" fmla="*/ 4827826 w 9517857"/>
              <a:gd name="connsiteY62" fmla="*/ 246977 h 918356"/>
              <a:gd name="connsiteX63" fmla="*/ 4892569 w 9517857"/>
              <a:gd name="connsiteY63" fmla="*/ 249933 h 918356"/>
              <a:gd name="connsiteX64" fmla="*/ 4896611 w 9517857"/>
              <a:gd name="connsiteY64" fmla="*/ 240448 h 918356"/>
              <a:gd name="connsiteX65" fmla="*/ 4917286 w 9517857"/>
              <a:gd name="connsiteY65" fmla="*/ 243659 h 918356"/>
              <a:gd name="connsiteX66" fmla="*/ 4981173 w 9517857"/>
              <a:gd name="connsiteY66" fmla="*/ 247103 h 918356"/>
              <a:gd name="connsiteX67" fmla="*/ 5060397 w 9517857"/>
              <a:gd name="connsiteY67" fmla="*/ 263688 h 918356"/>
              <a:gd name="connsiteX68" fmla="*/ 5252996 w 9517857"/>
              <a:gd name="connsiteY68" fmla="*/ 270655 h 918356"/>
              <a:gd name="connsiteX69" fmla="*/ 5358056 w 9517857"/>
              <a:gd name="connsiteY69" fmla="*/ 247248 h 918356"/>
              <a:gd name="connsiteX70" fmla="*/ 5426496 w 9517857"/>
              <a:gd name="connsiteY70" fmla="*/ 235142 h 918356"/>
              <a:gd name="connsiteX71" fmla="*/ 5497161 w 9517857"/>
              <a:gd name="connsiteY71" fmla="*/ 228808 h 918356"/>
              <a:gd name="connsiteX72" fmla="*/ 5826043 w 9517857"/>
              <a:gd name="connsiteY72" fmla="*/ 148073 h 918356"/>
              <a:gd name="connsiteX73" fmla="*/ 6013415 w 9517857"/>
              <a:gd name="connsiteY73" fmla="*/ 137316 h 918356"/>
              <a:gd name="connsiteX74" fmla="*/ 6080994 w 9517857"/>
              <a:gd name="connsiteY74" fmla="*/ 142938 h 918356"/>
              <a:gd name="connsiteX75" fmla="*/ 6194152 w 9517857"/>
              <a:gd name="connsiteY75" fmla="*/ 151772 h 918356"/>
              <a:gd name="connsiteX76" fmla="*/ 6281379 w 9517857"/>
              <a:gd name="connsiteY76" fmla="*/ 181626 h 918356"/>
              <a:gd name="connsiteX77" fmla="*/ 6374947 w 9517857"/>
              <a:gd name="connsiteY77" fmla="*/ 179799 h 918356"/>
              <a:gd name="connsiteX78" fmla="*/ 6448518 w 9517857"/>
              <a:gd name="connsiteY78" fmla="*/ 164378 h 918356"/>
              <a:gd name="connsiteX79" fmla="*/ 6544700 w 9517857"/>
              <a:gd name="connsiteY79" fmla="*/ 167161 h 918356"/>
              <a:gd name="connsiteX80" fmla="*/ 6648353 w 9517857"/>
              <a:gd name="connsiteY80" fmla="*/ 172250 h 918356"/>
              <a:gd name="connsiteX81" fmla="*/ 6736227 w 9517857"/>
              <a:gd name="connsiteY81" fmla="*/ 173216 h 918356"/>
              <a:gd name="connsiteX82" fmla="*/ 6977218 w 9517857"/>
              <a:gd name="connsiteY82" fmla="*/ 184289 h 918356"/>
              <a:gd name="connsiteX83" fmla="*/ 7065221 w 9517857"/>
              <a:gd name="connsiteY83" fmla="*/ 227531 h 918356"/>
              <a:gd name="connsiteX84" fmla="*/ 7366876 w 9517857"/>
              <a:gd name="connsiteY84" fmla="*/ 248468 h 918356"/>
              <a:gd name="connsiteX85" fmla="*/ 7565449 w 9517857"/>
              <a:gd name="connsiteY85" fmla="*/ 258950 h 918356"/>
              <a:gd name="connsiteX86" fmla="*/ 7599285 w 9517857"/>
              <a:gd name="connsiteY86" fmla="*/ 266021 h 918356"/>
              <a:gd name="connsiteX87" fmla="*/ 7644411 w 9517857"/>
              <a:gd name="connsiteY87" fmla="*/ 258986 h 918356"/>
              <a:gd name="connsiteX88" fmla="*/ 7825110 w 9517857"/>
              <a:gd name="connsiteY88" fmla="*/ 229109 h 918356"/>
              <a:gd name="connsiteX89" fmla="*/ 7965804 w 9517857"/>
              <a:gd name="connsiteY89" fmla="*/ 190545 h 918356"/>
              <a:gd name="connsiteX90" fmla="*/ 8147401 w 9517857"/>
              <a:gd name="connsiteY90" fmla="*/ 205617 h 918356"/>
              <a:gd name="connsiteX91" fmla="*/ 8256033 w 9517857"/>
              <a:gd name="connsiteY91" fmla="*/ 193713 h 918356"/>
              <a:gd name="connsiteX92" fmla="*/ 8410677 w 9517857"/>
              <a:gd name="connsiteY92" fmla="*/ 172167 h 918356"/>
              <a:gd name="connsiteX93" fmla="*/ 8617841 w 9517857"/>
              <a:gd name="connsiteY93" fmla="*/ 155167 h 918356"/>
              <a:gd name="connsiteX94" fmla="*/ 8715976 w 9517857"/>
              <a:gd name="connsiteY94" fmla="*/ 178374 h 918356"/>
              <a:gd name="connsiteX95" fmla="*/ 8778827 w 9517857"/>
              <a:gd name="connsiteY95" fmla="*/ 172936 h 918356"/>
              <a:gd name="connsiteX96" fmla="*/ 8840778 w 9517857"/>
              <a:gd name="connsiteY96" fmla="*/ 143149 h 918356"/>
              <a:gd name="connsiteX97" fmla="*/ 9010380 w 9517857"/>
              <a:gd name="connsiteY97" fmla="*/ 91891 h 918356"/>
              <a:gd name="connsiteX98" fmla="*/ 9110856 w 9517857"/>
              <a:gd name="connsiteY98" fmla="*/ 70997 h 918356"/>
              <a:gd name="connsiteX99" fmla="*/ 9268817 w 9517857"/>
              <a:gd name="connsiteY99" fmla="*/ 53082 h 918356"/>
              <a:gd name="connsiteX100" fmla="*/ 9316667 w 9517857"/>
              <a:gd name="connsiteY100" fmla="*/ 45047 h 918356"/>
              <a:gd name="connsiteX101" fmla="*/ 9428209 w 9517857"/>
              <a:gd name="connsiteY101" fmla="*/ 29923 h 918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9517857" h="918356">
                <a:moveTo>
                  <a:pt x="4686423" y="247919"/>
                </a:moveTo>
                <a:lnTo>
                  <a:pt x="4689051" y="250968"/>
                </a:lnTo>
                <a:lnTo>
                  <a:pt x="4687244" y="251298"/>
                </a:lnTo>
                <a:close/>
                <a:moveTo>
                  <a:pt x="4685225" y="246530"/>
                </a:moveTo>
                <a:cubicBezTo>
                  <a:pt x="4688837" y="243198"/>
                  <a:pt x="4687468" y="244598"/>
                  <a:pt x="4686133" y="246727"/>
                </a:cubicBezTo>
                <a:lnTo>
                  <a:pt x="4686423" y="247919"/>
                </a:lnTo>
                <a:close/>
                <a:moveTo>
                  <a:pt x="9517856" y="0"/>
                </a:moveTo>
                <a:lnTo>
                  <a:pt x="9517857" y="12"/>
                </a:lnTo>
                <a:lnTo>
                  <a:pt x="9517857" y="918356"/>
                </a:lnTo>
                <a:lnTo>
                  <a:pt x="14604" y="918356"/>
                </a:lnTo>
                <a:lnTo>
                  <a:pt x="12841" y="917763"/>
                </a:lnTo>
                <a:cubicBezTo>
                  <a:pt x="4532" y="914864"/>
                  <a:pt x="-773" y="912807"/>
                  <a:pt x="93" y="912471"/>
                </a:cubicBezTo>
                <a:cubicBezTo>
                  <a:pt x="172" y="912298"/>
                  <a:pt x="58594" y="890495"/>
                  <a:pt x="58674" y="890322"/>
                </a:cubicBezTo>
                <a:cubicBezTo>
                  <a:pt x="127436" y="929614"/>
                  <a:pt x="206243" y="828226"/>
                  <a:pt x="275005" y="807229"/>
                </a:cubicBezTo>
                <a:cubicBezTo>
                  <a:pt x="303983" y="806087"/>
                  <a:pt x="504960" y="777375"/>
                  <a:pt x="587824" y="798195"/>
                </a:cubicBezTo>
                <a:cubicBezTo>
                  <a:pt x="598733" y="769348"/>
                  <a:pt x="682904" y="785924"/>
                  <a:pt x="651826" y="738338"/>
                </a:cubicBezTo>
                <a:cubicBezTo>
                  <a:pt x="688440" y="737862"/>
                  <a:pt x="753255" y="750396"/>
                  <a:pt x="727985" y="719826"/>
                </a:cubicBezTo>
                <a:cubicBezTo>
                  <a:pt x="739648" y="718749"/>
                  <a:pt x="775717" y="715087"/>
                  <a:pt x="778982" y="710142"/>
                </a:cubicBezTo>
                <a:cubicBezTo>
                  <a:pt x="779189" y="709407"/>
                  <a:pt x="849736" y="718721"/>
                  <a:pt x="849944" y="717987"/>
                </a:cubicBezTo>
                <a:lnTo>
                  <a:pt x="921659" y="712695"/>
                </a:lnTo>
                <a:lnTo>
                  <a:pt x="930946" y="734046"/>
                </a:lnTo>
                <a:lnTo>
                  <a:pt x="986250" y="713530"/>
                </a:lnTo>
                <a:lnTo>
                  <a:pt x="1013752" y="713361"/>
                </a:lnTo>
                <a:lnTo>
                  <a:pt x="1023734" y="718571"/>
                </a:lnTo>
                <a:cubicBezTo>
                  <a:pt x="1033291" y="721276"/>
                  <a:pt x="1045398" y="721394"/>
                  <a:pt x="1063207" y="715651"/>
                </a:cubicBezTo>
                <a:lnTo>
                  <a:pt x="1081980" y="738455"/>
                </a:lnTo>
                <a:lnTo>
                  <a:pt x="1218120" y="713280"/>
                </a:lnTo>
                <a:cubicBezTo>
                  <a:pt x="1230137" y="716162"/>
                  <a:pt x="1387179" y="685179"/>
                  <a:pt x="1397459" y="691190"/>
                </a:cubicBezTo>
                <a:cubicBezTo>
                  <a:pt x="1490025" y="704984"/>
                  <a:pt x="1465878" y="715604"/>
                  <a:pt x="1580688" y="693697"/>
                </a:cubicBezTo>
                <a:cubicBezTo>
                  <a:pt x="1607067" y="704379"/>
                  <a:pt x="1719477" y="658239"/>
                  <a:pt x="1772334" y="710640"/>
                </a:cubicBezTo>
                <a:cubicBezTo>
                  <a:pt x="1745536" y="644824"/>
                  <a:pt x="1976078" y="716436"/>
                  <a:pt x="2002561" y="659917"/>
                </a:cubicBezTo>
                <a:cubicBezTo>
                  <a:pt x="2045346" y="660357"/>
                  <a:pt x="2166676" y="654391"/>
                  <a:pt x="2135144" y="636501"/>
                </a:cubicBezTo>
                <a:cubicBezTo>
                  <a:pt x="2276591" y="665055"/>
                  <a:pt x="2293173" y="591792"/>
                  <a:pt x="2440292" y="593862"/>
                </a:cubicBezTo>
                <a:cubicBezTo>
                  <a:pt x="2495160" y="534824"/>
                  <a:pt x="2473343" y="585644"/>
                  <a:pt x="2547829" y="566150"/>
                </a:cubicBezTo>
                <a:cubicBezTo>
                  <a:pt x="2545438" y="614169"/>
                  <a:pt x="2632278" y="528280"/>
                  <a:pt x="2658055" y="578727"/>
                </a:cubicBezTo>
                <a:cubicBezTo>
                  <a:pt x="2670795" y="573581"/>
                  <a:pt x="2682322" y="567005"/>
                  <a:pt x="2693698" y="560029"/>
                </a:cubicBezTo>
                <a:lnTo>
                  <a:pt x="2699673" y="556400"/>
                </a:lnTo>
                <a:lnTo>
                  <a:pt x="2727306" y="550698"/>
                </a:lnTo>
                <a:lnTo>
                  <a:pt x="2730451" y="538058"/>
                </a:lnTo>
                <a:lnTo>
                  <a:pt x="2768713" y="521575"/>
                </a:lnTo>
                <a:cubicBezTo>
                  <a:pt x="2783756" y="517104"/>
                  <a:pt x="2800788" y="514291"/>
                  <a:pt x="2820868" y="514160"/>
                </a:cubicBezTo>
                <a:cubicBezTo>
                  <a:pt x="2894791" y="532885"/>
                  <a:pt x="2981506" y="465507"/>
                  <a:pt x="3073635" y="491294"/>
                </a:cubicBezTo>
                <a:cubicBezTo>
                  <a:pt x="3106872" y="496624"/>
                  <a:pt x="3205785" y="487718"/>
                  <a:pt x="3222071" y="470559"/>
                </a:cubicBezTo>
                <a:cubicBezTo>
                  <a:pt x="3242193" y="465514"/>
                  <a:pt x="3267163" y="469136"/>
                  <a:pt x="3274069" y="451605"/>
                </a:cubicBezTo>
                <a:cubicBezTo>
                  <a:pt x="3286659" y="430165"/>
                  <a:pt x="3363648" y="455571"/>
                  <a:pt x="3349632" y="432583"/>
                </a:cubicBezTo>
                <a:cubicBezTo>
                  <a:pt x="3404182" y="449847"/>
                  <a:pt x="3438210" y="404323"/>
                  <a:pt x="3479593" y="390437"/>
                </a:cubicBezTo>
                <a:cubicBezTo>
                  <a:pt x="3523240" y="408403"/>
                  <a:pt x="3567027" y="361554"/>
                  <a:pt x="3660110" y="348726"/>
                </a:cubicBezTo>
                <a:cubicBezTo>
                  <a:pt x="3708299" y="369683"/>
                  <a:pt x="3662447" y="344775"/>
                  <a:pt x="3750023" y="370678"/>
                </a:cubicBezTo>
                <a:cubicBezTo>
                  <a:pt x="3752092" y="367132"/>
                  <a:pt x="3816880" y="365055"/>
                  <a:pt x="3844133" y="360648"/>
                </a:cubicBezTo>
                <a:cubicBezTo>
                  <a:pt x="3871386" y="356240"/>
                  <a:pt x="3882848" y="332490"/>
                  <a:pt x="3913545" y="344235"/>
                </a:cubicBezTo>
                <a:cubicBezTo>
                  <a:pt x="4050255" y="376864"/>
                  <a:pt x="4159924" y="363190"/>
                  <a:pt x="4266740" y="361454"/>
                </a:cubicBezTo>
                <a:cubicBezTo>
                  <a:pt x="4385770" y="354374"/>
                  <a:pt x="4314535" y="340143"/>
                  <a:pt x="4430770" y="342643"/>
                </a:cubicBezTo>
                <a:cubicBezTo>
                  <a:pt x="4439969" y="322594"/>
                  <a:pt x="4478290" y="314645"/>
                  <a:pt x="4512664" y="319948"/>
                </a:cubicBezTo>
                <a:cubicBezTo>
                  <a:pt x="4570011" y="315138"/>
                  <a:pt x="4549085" y="269599"/>
                  <a:pt x="4616423" y="290914"/>
                </a:cubicBezTo>
                <a:cubicBezTo>
                  <a:pt x="4599641" y="270277"/>
                  <a:pt x="4692085" y="269216"/>
                  <a:pt x="4691675" y="254011"/>
                </a:cubicBezTo>
                <a:lnTo>
                  <a:pt x="4689051" y="250968"/>
                </a:lnTo>
                <a:lnTo>
                  <a:pt x="4719994" y="245307"/>
                </a:lnTo>
                <a:cubicBezTo>
                  <a:pt x="4732635" y="242775"/>
                  <a:pt x="4745300" y="240335"/>
                  <a:pt x="4752894" y="239875"/>
                </a:cubicBezTo>
                <a:lnTo>
                  <a:pt x="4769329" y="233585"/>
                </a:lnTo>
                <a:lnTo>
                  <a:pt x="4775634" y="234063"/>
                </a:lnTo>
                <a:lnTo>
                  <a:pt x="4790452" y="233572"/>
                </a:lnTo>
                <a:cubicBezTo>
                  <a:pt x="4789989" y="236356"/>
                  <a:pt x="4789525" y="239141"/>
                  <a:pt x="4789062" y="241924"/>
                </a:cubicBezTo>
                <a:cubicBezTo>
                  <a:pt x="4786342" y="249932"/>
                  <a:pt x="4804560" y="248631"/>
                  <a:pt x="4827826" y="246977"/>
                </a:cubicBezTo>
                <a:cubicBezTo>
                  <a:pt x="4875782" y="239569"/>
                  <a:pt x="4874112" y="283413"/>
                  <a:pt x="4892569" y="249933"/>
                </a:cubicBezTo>
                <a:lnTo>
                  <a:pt x="4896611" y="240448"/>
                </a:lnTo>
                <a:lnTo>
                  <a:pt x="4917286" y="243659"/>
                </a:lnTo>
                <a:cubicBezTo>
                  <a:pt x="4923060" y="243799"/>
                  <a:pt x="4981729" y="240979"/>
                  <a:pt x="4981173" y="247103"/>
                </a:cubicBezTo>
                <a:cubicBezTo>
                  <a:pt x="5024880" y="220690"/>
                  <a:pt x="5014146" y="257963"/>
                  <a:pt x="5060397" y="263688"/>
                </a:cubicBezTo>
                <a:cubicBezTo>
                  <a:pt x="5093356" y="238589"/>
                  <a:pt x="5157892" y="275351"/>
                  <a:pt x="5252996" y="270655"/>
                </a:cubicBezTo>
                <a:cubicBezTo>
                  <a:pt x="5288840" y="241872"/>
                  <a:pt x="5287005" y="287921"/>
                  <a:pt x="5358056" y="247248"/>
                </a:cubicBezTo>
                <a:cubicBezTo>
                  <a:pt x="5361752" y="250257"/>
                  <a:pt x="5403312" y="238215"/>
                  <a:pt x="5426496" y="235142"/>
                </a:cubicBezTo>
                <a:cubicBezTo>
                  <a:pt x="5449679" y="232069"/>
                  <a:pt x="5473549" y="245611"/>
                  <a:pt x="5497161" y="228808"/>
                </a:cubicBezTo>
                <a:cubicBezTo>
                  <a:pt x="5611861" y="172767"/>
                  <a:pt x="5723211" y="165860"/>
                  <a:pt x="5826043" y="148073"/>
                </a:cubicBezTo>
                <a:cubicBezTo>
                  <a:pt x="5943127" y="133166"/>
                  <a:pt x="5872659" y="193078"/>
                  <a:pt x="6013415" y="137316"/>
                </a:cubicBezTo>
                <a:cubicBezTo>
                  <a:pt x="6031924" y="154783"/>
                  <a:pt x="6050745" y="154258"/>
                  <a:pt x="6080994" y="142938"/>
                </a:cubicBezTo>
                <a:cubicBezTo>
                  <a:pt x="6138083" y="137090"/>
                  <a:pt x="6140195" y="184383"/>
                  <a:pt x="6194152" y="151772"/>
                </a:cubicBezTo>
                <a:cubicBezTo>
                  <a:pt x="6187280" y="177783"/>
                  <a:pt x="6304222" y="153410"/>
                  <a:pt x="6281379" y="181626"/>
                </a:cubicBezTo>
                <a:cubicBezTo>
                  <a:pt x="6321899" y="201819"/>
                  <a:pt x="6335111" y="162590"/>
                  <a:pt x="6374947" y="179799"/>
                </a:cubicBezTo>
                <a:cubicBezTo>
                  <a:pt x="6417404" y="181336"/>
                  <a:pt x="6402484" y="169694"/>
                  <a:pt x="6448518" y="164378"/>
                </a:cubicBezTo>
                <a:cubicBezTo>
                  <a:pt x="6504958" y="162488"/>
                  <a:pt x="6493438" y="111203"/>
                  <a:pt x="6544700" y="167161"/>
                </a:cubicBezTo>
                <a:cubicBezTo>
                  <a:pt x="6601507" y="148697"/>
                  <a:pt x="6566269" y="164386"/>
                  <a:pt x="6648353" y="172250"/>
                </a:cubicBezTo>
                <a:cubicBezTo>
                  <a:pt x="6680008" y="155223"/>
                  <a:pt x="6707960" y="160673"/>
                  <a:pt x="6736227" y="173216"/>
                </a:cubicBezTo>
                <a:cubicBezTo>
                  <a:pt x="6813963" y="164284"/>
                  <a:pt x="6888143" y="181296"/>
                  <a:pt x="6977218" y="184289"/>
                </a:cubicBezTo>
                <a:cubicBezTo>
                  <a:pt x="7040424" y="188318"/>
                  <a:pt x="7000278" y="216835"/>
                  <a:pt x="7065221" y="227531"/>
                </a:cubicBezTo>
                <a:cubicBezTo>
                  <a:pt x="7130163" y="238228"/>
                  <a:pt x="7291878" y="238208"/>
                  <a:pt x="7366876" y="248468"/>
                </a:cubicBezTo>
                <a:cubicBezTo>
                  <a:pt x="7491356" y="206752"/>
                  <a:pt x="7367734" y="280166"/>
                  <a:pt x="7565449" y="258950"/>
                </a:cubicBezTo>
                <a:cubicBezTo>
                  <a:pt x="7575959" y="252432"/>
                  <a:pt x="7600854" y="257628"/>
                  <a:pt x="7599285" y="266021"/>
                </a:cubicBezTo>
                <a:cubicBezTo>
                  <a:pt x="7611616" y="262940"/>
                  <a:pt x="7639946" y="245819"/>
                  <a:pt x="7644411" y="258986"/>
                </a:cubicBezTo>
                <a:cubicBezTo>
                  <a:pt x="7708015" y="258012"/>
                  <a:pt x="7770249" y="247724"/>
                  <a:pt x="7825110" y="229109"/>
                </a:cubicBezTo>
                <a:cubicBezTo>
                  <a:pt x="7949762" y="247028"/>
                  <a:pt x="7921956" y="197757"/>
                  <a:pt x="7965804" y="190545"/>
                </a:cubicBezTo>
                <a:cubicBezTo>
                  <a:pt x="8039439" y="213878"/>
                  <a:pt x="8063651" y="191475"/>
                  <a:pt x="8147401" y="205617"/>
                </a:cubicBezTo>
                <a:cubicBezTo>
                  <a:pt x="8166453" y="196610"/>
                  <a:pt x="8225048" y="207099"/>
                  <a:pt x="8256033" y="193713"/>
                </a:cubicBezTo>
                <a:cubicBezTo>
                  <a:pt x="8311388" y="242017"/>
                  <a:pt x="8350376" y="178592"/>
                  <a:pt x="8410677" y="172167"/>
                </a:cubicBezTo>
                <a:cubicBezTo>
                  <a:pt x="8470978" y="165743"/>
                  <a:pt x="8572470" y="206385"/>
                  <a:pt x="8617841" y="155167"/>
                </a:cubicBezTo>
                <a:cubicBezTo>
                  <a:pt x="8646050" y="160448"/>
                  <a:pt x="8664949" y="183631"/>
                  <a:pt x="8715976" y="178374"/>
                </a:cubicBezTo>
                <a:cubicBezTo>
                  <a:pt x="8737194" y="188216"/>
                  <a:pt x="8738009" y="189511"/>
                  <a:pt x="8778827" y="172936"/>
                </a:cubicBezTo>
                <a:cubicBezTo>
                  <a:pt x="8725277" y="146372"/>
                  <a:pt x="8850819" y="175612"/>
                  <a:pt x="8840778" y="143149"/>
                </a:cubicBezTo>
                <a:cubicBezTo>
                  <a:pt x="8903519" y="121096"/>
                  <a:pt x="9021861" y="150359"/>
                  <a:pt x="9010380" y="91891"/>
                </a:cubicBezTo>
                <a:cubicBezTo>
                  <a:pt x="9027103" y="56852"/>
                  <a:pt x="9112524" y="108357"/>
                  <a:pt x="9110856" y="70997"/>
                </a:cubicBezTo>
                <a:cubicBezTo>
                  <a:pt x="9148189" y="94250"/>
                  <a:pt x="9209809" y="53285"/>
                  <a:pt x="9268817" y="53082"/>
                </a:cubicBezTo>
                <a:cubicBezTo>
                  <a:pt x="9279135" y="35997"/>
                  <a:pt x="9292736" y="36520"/>
                  <a:pt x="9316667" y="45047"/>
                </a:cubicBezTo>
                <a:cubicBezTo>
                  <a:pt x="9352186" y="45862"/>
                  <a:pt x="9390008" y="39799"/>
                  <a:pt x="9428209" y="29923"/>
                </a:cubicBez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6" name="Table 5"/>
          <p:cNvGraphicFramePr>
            <a:graphicFrameLocks noGrp="1"/>
          </p:cNvGraphicFramePr>
          <p:nvPr>
            <p:extLst>
              <p:ext uri="{D42A27DB-BD31-4B8C-83A1-F6EECF244321}">
                <p14:modId xmlns:p14="http://schemas.microsoft.com/office/powerpoint/2010/main" val="955088860"/>
              </p:ext>
            </p:extLst>
          </p:nvPr>
        </p:nvGraphicFramePr>
        <p:xfrm>
          <a:off x="2926434" y="2339638"/>
          <a:ext cx="5976664" cy="3456381"/>
        </p:xfrm>
        <a:graphic>
          <a:graphicData uri="http://schemas.openxmlformats.org/drawingml/2006/table">
            <a:tbl>
              <a:tblPr firstRow="1" bandRow="1">
                <a:tableStyleId>{5C22544A-7EE6-4342-B048-85BDC9FD1C3A}</a:tableStyleId>
              </a:tblPr>
              <a:tblGrid>
                <a:gridCol w="1494166">
                  <a:extLst>
                    <a:ext uri="{9D8B030D-6E8A-4147-A177-3AD203B41FA5}">
                      <a16:colId xmlns:a16="http://schemas.microsoft.com/office/drawing/2014/main" val="20000"/>
                    </a:ext>
                  </a:extLst>
                </a:gridCol>
                <a:gridCol w="1494166">
                  <a:extLst>
                    <a:ext uri="{9D8B030D-6E8A-4147-A177-3AD203B41FA5}">
                      <a16:colId xmlns:a16="http://schemas.microsoft.com/office/drawing/2014/main" val="20001"/>
                    </a:ext>
                  </a:extLst>
                </a:gridCol>
                <a:gridCol w="1494166">
                  <a:extLst>
                    <a:ext uri="{9D8B030D-6E8A-4147-A177-3AD203B41FA5}">
                      <a16:colId xmlns:a16="http://schemas.microsoft.com/office/drawing/2014/main" val="20002"/>
                    </a:ext>
                  </a:extLst>
                </a:gridCol>
                <a:gridCol w="1494166">
                  <a:extLst>
                    <a:ext uri="{9D8B030D-6E8A-4147-A177-3AD203B41FA5}">
                      <a16:colId xmlns:a16="http://schemas.microsoft.com/office/drawing/2014/main" val="20003"/>
                    </a:ext>
                  </a:extLst>
                </a:gridCol>
              </a:tblGrid>
              <a:tr h="831997">
                <a:tc>
                  <a:txBody>
                    <a:bodyPr/>
                    <a:lstStyle/>
                    <a:p>
                      <a:pPr algn="ctr"/>
                      <a:r>
                        <a:rPr lang="en-GB" sz="1600"/>
                        <a:t>Quantity</a:t>
                      </a:r>
                    </a:p>
                  </a:txBody>
                  <a:tcPr/>
                </a:tc>
                <a:tc>
                  <a:txBody>
                    <a:bodyPr/>
                    <a:lstStyle/>
                    <a:p>
                      <a:pPr algn="ctr"/>
                      <a:r>
                        <a:rPr lang="en-GB" sz="1600"/>
                        <a:t>Average Revenue (P) </a:t>
                      </a:r>
                    </a:p>
                  </a:txBody>
                  <a:tcPr/>
                </a:tc>
                <a:tc>
                  <a:txBody>
                    <a:bodyPr/>
                    <a:lstStyle/>
                    <a:p>
                      <a:pPr algn="ctr"/>
                      <a:r>
                        <a:rPr lang="en-GB" sz="1600"/>
                        <a:t>Total Revenue</a:t>
                      </a:r>
                    </a:p>
                  </a:txBody>
                  <a:tcPr/>
                </a:tc>
                <a:tc>
                  <a:txBody>
                    <a:bodyPr/>
                    <a:lstStyle/>
                    <a:p>
                      <a:pPr algn="ctr"/>
                      <a:r>
                        <a:rPr lang="en-GB" sz="1600"/>
                        <a:t>Marginal</a:t>
                      </a:r>
                      <a:r>
                        <a:rPr lang="en-GB" sz="1600" baseline="0"/>
                        <a:t> Revenue</a:t>
                      </a:r>
                      <a:endParaRPr lang="en-GB" sz="1600"/>
                    </a:p>
                  </a:txBody>
                  <a:tcPr/>
                </a:tc>
                <a:extLst>
                  <a:ext uri="{0D108BD9-81ED-4DB2-BD59-A6C34878D82A}">
                    <a16:rowId xmlns:a16="http://schemas.microsoft.com/office/drawing/2014/main" val="10000"/>
                  </a:ext>
                </a:extLst>
              </a:tr>
              <a:tr h="374912">
                <a:tc>
                  <a:txBody>
                    <a:bodyPr/>
                    <a:lstStyle/>
                    <a:p>
                      <a:pPr algn="ctr"/>
                      <a:r>
                        <a:rPr lang="en-GB"/>
                        <a:t>1</a:t>
                      </a:r>
                    </a:p>
                  </a:txBody>
                  <a:tcPr/>
                </a:tc>
                <a:tc>
                  <a:txBody>
                    <a:bodyPr/>
                    <a:lstStyle/>
                    <a:p>
                      <a:pPr algn="ctr"/>
                      <a:r>
                        <a:rPr lang="en-GB"/>
                        <a:t>20</a:t>
                      </a:r>
                    </a:p>
                  </a:txBody>
                  <a:tcPr/>
                </a:tc>
                <a:tc>
                  <a:txBody>
                    <a:bodyPr/>
                    <a:lstStyle/>
                    <a:p>
                      <a:pPr algn="ctr"/>
                      <a:endParaRPr lang="en-GB"/>
                    </a:p>
                  </a:txBody>
                  <a:tcPr/>
                </a:tc>
                <a:tc>
                  <a:txBody>
                    <a:bodyPr/>
                    <a:lstStyle/>
                    <a:p>
                      <a:pPr algn="ctr"/>
                      <a:endParaRPr lang="en-GB"/>
                    </a:p>
                  </a:txBody>
                  <a:tcPr/>
                </a:tc>
                <a:extLst>
                  <a:ext uri="{0D108BD9-81ED-4DB2-BD59-A6C34878D82A}">
                    <a16:rowId xmlns:a16="http://schemas.microsoft.com/office/drawing/2014/main" val="10001"/>
                  </a:ext>
                </a:extLst>
              </a:tr>
              <a:tr h="374912">
                <a:tc>
                  <a:txBody>
                    <a:bodyPr/>
                    <a:lstStyle/>
                    <a:p>
                      <a:pPr algn="ctr"/>
                      <a:r>
                        <a:rPr lang="en-GB"/>
                        <a:t>2</a:t>
                      </a:r>
                    </a:p>
                  </a:txBody>
                  <a:tcPr/>
                </a:tc>
                <a:tc>
                  <a:txBody>
                    <a:bodyPr/>
                    <a:lstStyle/>
                    <a:p>
                      <a:pPr algn="ctr"/>
                      <a:r>
                        <a:rPr lang="en-GB"/>
                        <a:t>18</a:t>
                      </a:r>
                    </a:p>
                  </a:txBody>
                  <a:tcPr/>
                </a:tc>
                <a:tc>
                  <a:txBody>
                    <a:bodyPr/>
                    <a:lstStyle/>
                    <a:p>
                      <a:pPr algn="ctr"/>
                      <a:endParaRPr lang="en-GB"/>
                    </a:p>
                  </a:txBody>
                  <a:tcPr/>
                </a:tc>
                <a:tc>
                  <a:txBody>
                    <a:bodyPr/>
                    <a:lstStyle/>
                    <a:p>
                      <a:pPr algn="ctr"/>
                      <a:endParaRPr lang="en-GB"/>
                    </a:p>
                  </a:txBody>
                  <a:tcPr/>
                </a:tc>
                <a:extLst>
                  <a:ext uri="{0D108BD9-81ED-4DB2-BD59-A6C34878D82A}">
                    <a16:rowId xmlns:a16="http://schemas.microsoft.com/office/drawing/2014/main" val="10002"/>
                  </a:ext>
                </a:extLst>
              </a:tr>
              <a:tr h="374912">
                <a:tc>
                  <a:txBody>
                    <a:bodyPr/>
                    <a:lstStyle/>
                    <a:p>
                      <a:pPr algn="ctr"/>
                      <a:r>
                        <a:rPr lang="en-GB"/>
                        <a:t>3</a:t>
                      </a:r>
                    </a:p>
                  </a:txBody>
                  <a:tcPr/>
                </a:tc>
                <a:tc>
                  <a:txBody>
                    <a:bodyPr/>
                    <a:lstStyle/>
                    <a:p>
                      <a:pPr algn="ctr"/>
                      <a:endParaRPr lang="en-GB"/>
                    </a:p>
                  </a:txBody>
                  <a:tcPr/>
                </a:tc>
                <a:tc>
                  <a:txBody>
                    <a:bodyPr/>
                    <a:lstStyle/>
                    <a:p>
                      <a:pPr algn="ctr"/>
                      <a:endParaRPr lang="en-GB"/>
                    </a:p>
                  </a:txBody>
                  <a:tcPr/>
                </a:tc>
                <a:tc>
                  <a:txBody>
                    <a:bodyPr/>
                    <a:lstStyle/>
                    <a:p>
                      <a:pPr algn="ctr"/>
                      <a:endParaRPr lang="en-GB"/>
                    </a:p>
                  </a:txBody>
                  <a:tcPr/>
                </a:tc>
                <a:extLst>
                  <a:ext uri="{0D108BD9-81ED-4DB2-BD59-A6C34878D82A}">
                    <a16:rowId xmlns:a16="http://schemas.microsoft.com/office/drawing/2014/main" val="10003"/>
                  </a:ext>
                </a:extLst>
              </a:tr>
              <a:tr h="374912">
                <a:tc>
                  <a:txBody>
                    <a:bodyPr/>
                    <a:lstStyle/>
                    <a:p>
                      <a:pPr algn="ctr"/>
                      <a:r>
                        <a:rPr lang="en-GB"/>
                        <a:t>4</a:t>
                      </a:r>
                    </a:p>
                  </a:txBody>
                  <a:tcPr/>
                </a:tc>
                <a:tc>
                  <a:txBody>
                    <a:bodyPr/>
                    <a:lstStyle/>
                    <a:p>
                      <a:pPr algn="ctr"/>
                      <a:endParaRPr lang="en-GB"/>
                    </a:p>
                  </a:txBody>
                  <a:tcPr/>
                </a:tc>
                <a:tc>
                  <a:txBody>
                    <a:bodyPr/>
                    <a:lstStyle/>
                    <a:p>
                      <a:pPr algn="ctr"/>
                      <a:endParaRPr lang="en-GB"/>
                    </a:p>
                  </a:txBody>
                  <a:tcPr/>
                </a:tc>
                <a:tc>
                  <a:txBody>
                    <a:bodyPr/>
                    <a:lstStyle/>
                    <a:p>
                      <a:pPr algn="ctr"/>
                      <a:endParaRPr lang="en-GB"/>
                    </a:p>
                  </a:txBody>
                  <a:tcPr/>
                </a:tc>
                <a:extLst>
                  <a:ext uri="{0D108BD9-81ED-4DB2-BD59-A6C34878D82A}">
                    <a16:rowId xmlns:a16="http://schemas.microsoft.com/office/drawing/2014/main" val="10004"/>
                  </a:ext>
                </a:extLst>
              </a:tr>
              <a:tr h="374912">
                <a:tc>
                  <a:txBody>
                    <a:bodyPr/>
                    <a:lstStyle/>
                    <a:p>
                      <a:pPr algn="ctr"/>
                      <a:r>
                        <a:rPr lang="en-GB"/>
                        <a:t>5</a:t>
                      </a:r>
                    </a:p>
                  </a:txBody>
                  <a:tcPr/>
                </a:tc>
                <a:tc>
                  <a:txBody>
                    <a:bodyPr/>
                    <a:lstStyle/>
                    <a:p>
                      <a:pPr algn="ctr"/>
                      <a:endParaRPr lang="en-GB"/>
                    </a:p>
                  </a:txBody>
                  <a:tcPr/>
                </a:tc>
                <a:tc>
                  <a:txBody>
                    <a:bodyPr/>
                    <a:lstStyle/>
                    <a:p>
                      <a:pPr algn="ctr"/>
                      <a:endParaRPr lang="en-GB"/>
                    </a:p>
                  </a:txBody>
                  <a:tcPr/>
                </a:tc>
                <a:tc>
                  <a:txBody>
                    <a:bodyPr/>
                    <a:lstStyle/>
                    <a:p>
                      <a:pPr algn="ctr"/>
                      <a:endParaRPr lang="en-GB"/>
                    </a:p>
                  </a:txBody>
                  <a:tcPr/>
                </a:tc>
                <a:extLst>
                  <a:ext uri="{0D108BD9-81ED-4DB2-BD59-A6C34878D82A}">
                    <a16:rowId xmlns:a16="http://schemas.microsoft.com/office/drawing/2014/main" val="10005"/>
                  </a:ext>
                </a:extLst>
              </a:tr>
              <a:tr h="374912">
                <a:tc>
                  <a:txBody>
                    <a:bodyPr/>
                    <a:lstStyle/>
                    <a:p>
                      <a:pPr algn="ctr"/>
                      <a:r>
                        <a:rPr lang="en-GB"/>
                        <a:t>6</a:t>
                      </a:r>
                    </a:p>
                  </a:txBody>
                  <a:tcPr/>
                </a:tc>
                <a:tc>
                  <a:txBody>
                    <a:bodyPr/>
                    <a:lstStyle/>
                    <a:p>
                      <a:pPr algn="ctr"/>
                      <a:endParaRPr lang="en-GB"/>
                    </a:p>
                  </a:txBody>
                  <a:tcPr/>
                </a:tc>
                <a:tc>
                  <a:txBody>
                    <a:bodyPr/>
                    <a:lstStyle/>
                    <a:p>
                      <a:pPr algn="ctr"/>
                      <a:endParaRPr lang="en-GB"/>
                    </a:p>
                  </a:txBody>
                  <a:tcPr/>
                </a:tc>
                <a:tc>
                  <a:txBody>
                    <a:bodyPr/>
                    <a:lstStyle/>
                    <a:p>
                      <a:pPr algn="ctr"/>
                      <a:endParaRPr lang="en-GB"/>
                    </a:p>
                  </a:txBody>
                  <a:tcPr/>
                </a:tc>
                <a:extLst>
                  <a:ext uri="{0D108BD9-81ED-4DB2-BD59-A6C34878D82A}">
                    <a16:rowId xmlns:a16="http://schemas.microsoft.com/office/drawing/2014/main" val="10006"/>
                  </a:ext>
                </a:extLst>
              </a:tr>
              <a:tr h="374912">
                <a:tc>
                  <a:txBody>
                    <a:bodyPr/>
                    <a:lstStyle/>
                    <a:p>
                      <a:pPr algn="ctr"/>
                      <a:r>
                        <a:rPr lang="en-GB"/>
                        <a:t>7</a:t>
                      </a:r>
                    </a:p>
                  </a:txBody>
                  <a:tcPr/>
                </a:tc>
                <a:tc>
                  <a:txBody>
                    <a:bodyPr/>
                    <a:lstStyle/>
                    <a:p>
                      <a:pPr algn="ctr"/>
                      <a:endParaRPr lang="en-GB"/>
                    </a:p>
                  </a:txBody>
                  <a:tcPr/>
                </a:tc>
                <a:tc>
                  <a:txBody>
                    <a:bodyPr/>
                    <a:lstStyle/>
                    <a:p>
                      <a:pPr algn="ctr"/>
                      <a:endParaRPr lang="en-GB"/>
                    </a:p>
                  </a:txBody>
                  <a:tcPr/>
                </a:tc>
                <a:tc>
                  <a:txBody>
                    <a:bodyPr/>
                    <a:lstStyle/>
                    <a:p>
                      <a:pPr algn="ctr"/>
                      <a:endParaRPr lang="en-GB"/>
                    </a:p>
                  </a:txBody>
                  <a:tcPr/>
                </a:tc>
                <a:extLst>
                  <a:ext uri="{0D108BD9-81ED-4DB2-BD59-A6C34878D82A}">
                    <a16:rowId xmlns:a16="http://schemas.microsoft.com/office/drawing/2014/main" val="10007"/>
                  </a:ext>
                </a:extLst>
              </a:tr>
            </a:tbl>
          </a:graphicData>
        </a:graphic>
      </p:graphicFrame>
      <p:sp>
        <p:nvSpPr>
          <p:cNvPr id="5" name="TextBox 4"/>
          <p:cNvSpPr txBox="1"/>
          <p:nvPr/>
        </p:nvSpPr>
        <p:spPr>
          <a:xfrm>
            <a:off x="788193" y="2582660"/>
            <a:ext cx="1949572" cy="2655855"/>
          </a:xfrm>
          <a:prstGeom prst="rect">
            <a:avLst/>
          </a:prstGeom>
          <a:noFill/>
        </p:spPr>
        <p:txBody>
          <a:bodyPr wrap="square" rtlCol="0">
            <a:spAutoFit/>
          </a:bodyPr>
          <a:lstStyle/>
          <a:p>
            <a:pPr defTabSz="795528">
              <a:spcAft>
                <a:spcPts val="600"/>
              </a:spcAft>
            </a:pPr>
            <a:r>
              <a:rPr lang="en-GB" sz="1566" kern="1200">
                <a:solidFill>
                  <a:schemeClr val="tx1"/>
                </a:solidFill>
                <a:latin typeface="+mn-lt"/>
                <a:ea typeface="+mn-ea"/>
                <a:cs typeface="+mn-cs"/>
              </a:rPr>
              <a:t>In imperfect competition a firm will have to lower price in order to sell more units. </a:t>
            </a:r>
          </a:p>
          <a:p>
            <a:pPr defTabSz="795528">
              <a:spcAft>
                <a:spcPts val="600"/>
              </a:spcAft>
            </a:pPr>
            <a:endParaRPr lang="en-GB" sz="1566" kern="1200">
              <a:solidFill>
                <a:schemeClr val="tx1"/>
              </a:solidFill>
              <a:latin typeface="+mn-lt"/>
              <a:ea typeface="+mn-ea"/>
              <a:cs typeface="+mn-cs"/>
            </a:endParaRPr>
          </a:p>
          <a:p>
            <a:pPr defTabSz="795528">
              <a:spcAft>
                <a:spcPts val="600"/>
              </a:spcAft>
            </a:pPr>
            <a:r>
              <a:rPr lang="en-GB" sz="1566" kern="1200">
                <a:solidFill>
                  <a:schemeClr val="tx1"/>
                </a:solidFill>
                <a:latin typeface="+mn-lt"/>
                <a:ea typeface="+mn-ea"/>
                <a:cs typeface="+mn-cs"/>
              </a:rPr>
              <a:t>If the D curve  is linear calculate AR, TR and MR in the table.</a:t>
            </a:r>
            <a:endParaRPr lang="en-GB"/>
          </a:p>
        </p:txBody>
      </p:sp>
      <p:sp>
        <p:nvSpPr>
          <p:cNvPr id="3" name="TextBox 2"/>
          <p:cNvSpPr txBox="1"/>
          <p:nvPr/>
        </p:nvSpPr>
        <p:spPr>
          <a:xfrm>
            <a:off x="2926434" y="5358331"/>
            <a:ext cx="4716707" cy="687239"/>
          </a:xfrm>
          <a:prstGeom prst="rect">
            <a:avLst/>
          </a:prstGeom>
          <a:noFill/>
        </p:spPr>
        <p:txBody>
          <a:bodyPr wrap="square" rtlCol="0">
            <a:spAutoFit/>
          </a:bodyPr>
          <a:lstStyle/>
          <a:p>
            <a:pPr defTabSz="795528">
              <a:spcAft>
                <a:spcPts val="600"/>
              </a:spcAft>
            </a:pPr>
            <a:r>
              <a:rPr lang="en-GB" sz="1566" kern="1200">
                <a:solidFill>
                  <a:schemeClr val="tx1"/>
                </a:solidFill>
                <a:latin typeface="+mn-lt"/>
                <a:ea typeface="+mn-ea"/>
                <a:cs typeface="+mn-cs"/>
              </a:rPr>
              <a:t>Can you explain the relationship between AR and MR?</a:t>
            </a:r>
          </a:p>
          <a:p>
            <a:pPr>
              <a:spcAft>
                <a:spcPts val="600"/>
              </a:spcAft>
            </a:pPr>
            <a:endParaRPr lang="en-GB"/>
          </a:p>
        </p:txBody>
      </p:sp>
      <p:pic>
        <p:nvPicPr>
          <p:cNvPr id="4" name="Picture 3">
            <a:extLst>
              <a:ext uri="{FF2B5EF4-FFF2-40B4-BE49-F238E27FC236}">
                <a16:creationId xmlns:a16="http://schemas.microsoft.com/office/drawing/2014/main" id="{4D02FD5D-9310-5A76-0FAF-350696CD6380}"/>
              </a:ext>
            </a:extLst>
          </p:cNvPr>
          <p:cNvPicPr>
            <a:picLocks noChangeAspect="1"/>
          </p:cNvPicPr>
          <p:nvPr/>
        </p:nvPicPr>
        <p:blipFill>
          <a:blip r:embed="rId3" cstate="print">
            <a:alphaModFix amt="5000"/>
            <a:extLst>
              <a:ext uri="{28A0092B-C50C-407E-A947-70E740481C1C}">
                <a14:useLocalDpi xmlns:a14="http://schemas.microsoft.com/office/drawing/2010/main" val="0"/>
              </a:ext>
            </a:extLst>
          </a:blip>
          <a:stretch>
            <a:fillRect/>
          </a:stretch>
        </p:blipFill>
        <p:spPr>
          <a:xfrm>
            <a:off x="827584" y="1507295"/>
            <a:ext cx="7695738" cy="3098355"/>
          </a:xfrm>
          <a:prstGeom prst="rect">
            <a:avLst/>
          </a:prstGeom>
        </p:spPr>
      </p:pic>
      <p:pic>
        <p:nvPicPr>
          <p:cNvPr id="7" name="Picture 6">
            <a:extLst>
              <a:ext uri="{FF2B5EF4-FFF2-40B4-BE49-F238E27FC236}">
                <a16:creationId xmlns:a16="http://schemas.microsoft.com/office/drawing/2014/main" id="{964C82F0-2845-65C1-EBC1-1D1A7A6BFFC2}"/>
              </a:ext>
            </a:extLst>
          </p:cNvPr>
          <p:cNvPicPr>
            <a:picLocks noChangeAspect="1"/>
          </p:cNvPicPr>
          <p:nvPr/>
        </p:nvPicPr>
        <p:blipFill>
          <a:blip r:embed="rId4" cstate="print">
            <a:alphaModFix amt="85000"/>
            <a:extLst>
              <a:ext uri="{28A0092B-C50C-407E-A947-70E740481C1C}">
                <a14:useLocalDpi xmlns:a14="http://schemas.microsoft.com/office/drawing/2010/main" val="0"/>
              </a:ext>
            </a:extLst>
          </a:blip>
          <a:stretch>
            <a:fillRect/>
          </a:stretch>
        </p:blipFill>
        <p:spPr>
          <a:xfrm>
            <a:off x="4283968" y="102543"/>
            <a:ext cx="933411" cy="375797"/>
          </a:xfrm>
          <a:prstGeom prst="rect">
            <a:avLst/>
          </a:prstGeom>
        </p:spPr>
      </p:pic>
      <p:sp>
        <p:nvSpPr>
          <p:cNvPr id="8" name="Footer Placeholder 2">
            <a:extLst>
              <a:ext uri="{FF2B5EF4-FFF2-40B4-BE49-F238E27FC236}">
                <a16:creationId xmlns:a16="http://schemas.microsoft.com/office/drawing/2014/main" id="{6575028E-5CD0-4372-32FD-41694AE78544}"/>
              </a:ext>
            </a:extLst>
          </p:cNvPr>
          <p:cNvSpPr txBox="1">
            <a:spLocks/>
          </p:cNvSpPr>
          <p:nvPr/>
        </p:nvSpPr>
        <p:spPr>
          <a:xfrm>
            <a:off x="68584" y="6601013"/>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8A0EC9F6-DE93-FE5A-C984-E843A5A01418}"/>
              </a:ext>
            </a:extLst>
          </p:cNvPr>
          <p:cNvSpPr txBox="1"/>
          <p:nvPr/>
        </p:nvSpPr>
        <p:spPr>
          <a:xfrm>
            <a:off x="6126494" y="6648519"/>
            <a:ext cx="3048000" cy="230832"/>
          </a:xfrm>
          <a:prstGeom prst="rect">
            <a:avLst/>
          </a:prstGeom>
          <a:noFill/>
        </p:spPr>
        <p:txBody>
          <a:bodyPr wrap="square" rtlCol="0">
            <a:spAutoFit/>
          </a:bodyPr>
          <a:lstStyle/>
          <a:p>
            <a:pPr algn="ctr"/>
            <a:r>
              <a:rPr lang="en-US" sz="900" i="0" dirty="0">
                <a:solidFill>
                  <a:schemeClr val="tx2"/>
                </a:solidFill>
                <a:effectLst/>
                <a:latin typeface="gg sans"/>
              </a:rPr>
              <a:t>© 2025 Exams Papers Practice. All Rights Reserved</a:t>
            </a:r>
            <a:endParaRPr lang="en-PH" sz="900" dirty="0">
              <a:solidFill>
                <a:schemeClr val="tx2"/>
              </a:solidFill>
            </a:endParaRPr>
          </a:p>
        </p:txBody>
      </p:sp>
    </p:spTree>
    <p:custDataLst>
      <p:tags r:id="rId1"/>
    </p:custDataLst>
    <p:extLst>
      <p:ext uri="{BB962C8B-B14F-4D97-AF65-F5344CB8AC3E}">
        <p14:creationId xmlns:p14="http://schemas.microsoft.com/office/powerpoint/2010/main" val="8355744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F0DCC097-1DB8-4B6D-85D0-6FBA0E1CA4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E0B58608-23C8-4441-994D-C6823EEE1D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2083506"/>
          </a:xfrm>
          <a:custGeom>
            <a:avLst/>
            <a:gdLst>
              <a:gd name="connsiteX0" fmla="*/ 0 w 12191999"/>
              <a:gd name="connsiteY0" fmla="*/ 0 h 2083506"/>
              <a:gd name="connsiteX1" fmla="*/ 9429748 w 12191999"/>
              <a:gd name="connsiteY1" fmla="*/ 0 h 2083506"/>
              <a:gd name="connsiteX2" fmla="*/ 9429748 w 12191999"/>
              <a:gd name="connsiteY2" fmla="*/ 1 h 2083506"/>
              <a:gd name="connsiteX3" fmla="*/ 12191999 w 12191999"/>
              <a:gd name="connsiteY3" fmla="*/ 1 h 2083506"/>
              <a:gd name="connsiteX4" fmla="*/ 12191999 w 12191999"/>
              <a:gd name="connsiteY4" fmla="*/ 1164372 h 2083506"/>
              <a:gd name="connsiteX5" fmla="*/ 12147852 w 12191999"/>
              <a:gd name="connsiteY5" fmla="*/ 1163783 h 2083506"/>
              <a:gd name="connsiteX6" fmla="*/ 11993604 w 12191999"/>
              <a:gd name="connsiteY6" fmla="*/ 1153496 h 2083506"/>
              <a:gd name="connsiteX7" fmla="*/ 11865319 w 12191999"/>
              <a:gd name="connsiteY7" fmla="*/ 1176624 h 2083506"/>
              <a:gd name="connsiteX8" fmla="*/ 11718353 w 12191999"/>
              <a:gd name="connsiteY8" fmla="*/ 1209136 h 2083506"/>
              <a:gd name="connsiteX9" fmla="*/ 11609067 w 12191999"/>
              <a:gd name="connsiteY9" fmla="*/ 1218512 h 2083506"/>
              <a:gd name="connsiteX10" fmla="*/ 11545958 w 12191999"/>
              <a:gd name="connsiteY10" fmla="*/ 1240430 h 2083506"/>
              <a:gd name="connsiteX11" fmla="*/ 11445770 w 12191999"/>
              <a:gd name="connsiteY11" fmla="*/ 1225780 h 2083506"/>
              <a:gd name="connsiteX12" fmla="*/ 11398842 w 12191999"/>
              <a:gd name="connsiteY12" fmla="*/ 1227250 h 2083506"/>
              <a:gd name="connsiteX13" fmla="*/ 11240093 w 12191999"/>
              <a:gd name="connsiteY13" fmla="*/ 1266797 h 2083506"/>
              <a:gd name="connsiteX14" fmla="*/ 11141364 w 12191999"/>
              <a:gd name="connsiteY14" fmla="*/ 1288059 h 2083506"/>
              <a:gd name="connsiteX15" fmla="*/ 11015396 w 12191999"/>
              <a:gd name="connsiteY15" fmla="*/ 1353104 h 2083506"/>
              <a:gd name="connsiteX16" fmla="*/ 10973905 w 12191999"/>
              <a:gd name="connsiteY16" fmla="*/ 1365109 h 2083506"/>
              <a:gd name="connsiteX17" fmla="*/ 10904858 w 12191999"/>
              <a:gd name="connsiteY17" fmla="*/ 1371966 h 2083506"/>
              <a:gd name="connsiteX18" fmla="*/ 10827883 w 12191999"/>
              <a:gd name="connsiteY18" fmla="*/ 1410270 h 2083506"/>
              <a:gd name="connsiteX19" fmla="*/ 10690996 w 12191999"/>
              <a:gd name="connsiteY19" fmla="*/ 1426394 h 2083506"/>
              <a:gd name="connsiteX20" fmla="*/ 10624461 w 12191999"/>
              <a:gd name="connsiteY20" fmla="*/ 1444283 h 2083506"/>
              <a:gd name="connsiteX21" fmla="*/ 10517208 w 12191999"/>
              <a:gd name="connsiteY21" fmla="*/ 1478947 h 2083506"/>
              <a:gd name="connsiteX22" fmla="*/ 10497937 w 12191999"/>
              <a:gd name="connsiteY22" fmla="*/ 1469831 h 2083506"/>
              <a:gd name="connsiteX23" fmla="*/ 10471201 w 12191999"/>
              <a:gd name="connsiteY23" fmla="*/ 1486037 h 2083506"/>
              <a:gd name="connsiteX24" fmla="*/ 10448263 w 12191999"/>
              <a:gd name="connsiteY24" fmla="*/ 1478223 h 2083506"/>
              <a:gd name="connsiteX25" fmla="*/ 10388089 w 12191999"/>
              <a:gd name="connsiteY25" fmla="*/ 1507175 h 2083506"/>
              <a:gd name="connsiteX26" fmla="*/ 10333720 w 12191999"/>
              <a:gd name="connsiteY26" fmla="*/ 1515848 h 2083506"/>
              <a:gd name="connsiteX27" fmla="*/ 10104338 w 12191999"/>
              <a:gd name="connsiteY27" fmla="*/ 1569424 h 2083506"/>
              <a:gd name="connsiteX28" fmla="*/ 9910445 w 12191999"/>
              <a:gd name="connsiteY28" fmla="*/ 1632275 h 2083506"/>
              <a:gd name="connsiteX29" fmla="*/ 9770872 w 12191999"/>
              <a:gd name="connsiteY29" fmla="*/ 1688088 h 2083506"/>
              <a:gd name="connsiteX30" fmla="*/ 9733849 w 12191999"/>
              <a:gd name="connsiteY30" fmla="*/ 1700034 h 2083506"/>
              <a:gd name="connsiteX31" fmla="*/ 9703714 w 12191999"/>
              <a:gd name="connsiteY31" fmla="*/ 1730093 h 2083506"/>
              <a:gd name="connsiteX32" fmla="*/ 9698351 w 12191999"/>
              <a:gd name="connsiteY32" fmla="*/ 1730377 h 2083506"/>
              <a:gd name="connsiteX33" fmla="*/ 9632895 w 12191999"/>
              <a:gd name="connsiteY33" fmla="*/ 1736363 h 2083506"/>
              <a:gd name="connsiteX34" fmla="*/ 9569107 w 12191999"/>
              <a:gd name="connsiteY34" fmla="*/ 1741010 h 2083506"/>
              <a:gd name="connsiteX35" fmla="*/ 9536451 w 12191999"/>
              <a:gd name="connsiteY35" fmla="*/ 1755120 h 2083506"/>
              <a:gd name="connsiteX36" fmla="*/ 9529385 w 12191999"/>
              <a:gd name="connsiteY36" fmla="*/ 1757515 h 2083506"/>
              <a:gd name="connsiteX37" fmla="*/ 9498527 w 12191999"/>
              <a:gd name="connsiteY37" fmla="*/ 1753117 h 2083506"/>
              <a:gd name="connsiteX38" fmla="*/ 9436642 w 12191999"/>
              <a:gd name="connsiteY38" fmla="*/ 1755478 h 2083506"/>
              <a:gd name="connsiteX39" fmla="*/ 9429748 w 12191999"/>
              <a:gd name="connsiteY39" fmla="*/ 1756317 h 2083506"/>
              <a:gd name="connsiteX40" fmla="*/ 9429748 w 12191999"/>
              <a:gd name="connsiteY40" fmla="*/ 1768745 h 2083506"/>
              <a:gd name="connsiteX41" fmla="*/ 9425802 w 12191999"/>
              <a:gd name="connsiteY41" fmla="*/ 1769273 h 2083506"/>
              <a:gd name="connsiteX42" fmla="*/ 9349763 w 12191999"/>
              <a:gd name="connsiteY42" fmla="*/ 1776107 h 2083506"/>
              <a:gd name="connsiteX43" fmla="*/ 9256503 w 12191999"/>
              <a:gd name="connsiteY43" fmla="*/ 1800699 h 2083506"/>
              <a:gd name="connsiteX44" fmla="*/ 9222873 w 12191999"/>
              <a:gd name="connsiteY44" fmla="*/ 1803003 h 2083506"/>
              <a:gd name="connsiteX45" fmla="*/ 9224095 w 12191999"/>
              <a:gd name="connsiteY45" fmla="*/ 1807355 h 2083506"/>
              <a:gd name="connsiteX46" fmla="*/ 9211603 w 12191999"/>
              <a:gd name="connsiteY46" fmla="*/ 1807675 h 2083506"/>
              <a:gd name="connsiteX47" fmla="*/ 9183719 w 12191999"/>
              <a:gd name="connsiteY47" fmla="*/ 1807781 h 2083506"/>
              <a:gd name="connsiteX48" fmla="*/ 9100221 w 12191999"/>
              <a:gd name="connsiteY48" fmla="*/ 1808989 h 2083506"/>
              <a:gd name="connsiteX49" fmla="*/ 9077439 w 12191999"/>
              <a:gd name="connsiteY49" fmla="*/ 1817333 h 2083506"/>
              <a:gd name="connsiteX50" fmla="*/ 9055889 w 12191999"/>
              <a:gd name="connsiteY50" fmla="*/ 1817464 h 2083506"/>
              <a:gd name="connsiteX51" fmla="*/ 8930912 w 12191999"/>
              <a:gd name="connsiteY51" fmla="*/ 1828648 h 2083506"/>
              <a:gd name="connsiteX52" fmla="*/ 8913729 w 12191999"/>
              <a:gd name="connsiteY52" fmla="*/ 1829483 h 2083506"/>
              <a:gd name="connsiteX53" fmla="*/ 8904423 w 12191999"/>
              <a:gd name="connsiteY53" fmla="*/ 1833234 h 2083506"/>
              <a:gd name="connsiteX54" fmla="*/ 8871099 w 12191999"/>
              <a:gd name="connsiteY54" fmla="*/ 1833979 h 2083506"/>
              <a:gd name="connsiteX55" fmla="*/ 8869557 w 12191999"/>
              <a:gd name="connsiteY55" fmla="*/ 1836113 h 2083506"/>
              <a:gd name="connsiteX56" fmla="*/ 8760021 w 12191999"/>
              <a:gd name="connsiteY56" fmla="*/ 1854442 h 2083506"/>
              <a:gd name="connsiteX57" fmla="*/ 8741254 w 12191999"/>
              <a:gd name="connsiteY57" fmla="*/ 1857469 h 2083506"/>
              <a:gd name="connsiteX58" fmla="*/ 8725039 w 12191999"/>
              <a:gd name="connsiteY58" fmla="*/ 1856552 h 2083506"/>
              <a:gd name="connsiteX59" fmla="*/ 8635265 w 12191999"/>
              <a:gd name="connsiteY59" fmla="*/ 1859168 h 2083506"/>
              <a:gd name="connsiteX60" fmla="*/ 8613911 w 12191999"/>
              <a:gd name="connsiteY60" fmla="*/ 1857561 h 2083506"/>
              <a:gd name="connsiteX61" fmla="*/ 8604931 w 12191999"/>
              <a:gd name="connsiteY61" fmla="*/ 1854170 h 2083506"/>
              <a:gd name="connsiteX62" fmla="*/ 8570171 w 12191999"/>
              <a:gd name="connsiteY62" fmla="*/ 1860579 h 2083506"/>
              <a:gd name="connsiteX63" fmla="*/ 8516537 w 12191999"/>
              <a:gd name="connsiteY63" fmla="*/ 1864971 h 2083506"/>
              <a:gd name="connsiteX64" fmla="*/ 8491046 w 12191999"/>
              <a:gd name="connsiteY64" fmla="*/ 1868141 h 2083506"/>
              <a:gd name="connsiteX65" fmla="*/ 8470478 w 12191999"/>
              <a:gd name="connsiteY65" fmla="*/ 1866216 h 2083506"/>
              <a:gd name="connsiteX66" fmla="*/ 8353433 w 12191999"/>
              <a:gd name="connsiteY66" fmla="*/ 1865729 h 2083506"/>
              <a:gd name="connsiteX67" fmla="*/ 8347675 w 12191999"/>
              <a:gd name="connsiteY67" fmla="*/ 1865075 h 2083506"/>
              <a:gd name="connsiteX68" fmla="*/ 8343939 w 12191999"/>
              <a:gd name="connsiteY68" fmla="*/ 1865677 h 2083506"/>
              <a:gd name="connsiteX69" fmla="*/ 8221566 w 12191999"/>
              <a:gd name="connsiteY69" fmla="*/ 1881148 h 2083506"/>
              <a:gd name="connsiteX70" fmla="*/ 8066095 w 12191999"/>
              <a:gd name="connsiteY70" fmla="*/ 1919902 h 2083506"/>
              <a:gd name="connsiteX71" fmla="*/ 8044849 w 12191999"/>
              <a:gd name="connsiteY71" fmla="*/ 1916308 h 2083506"/>
              <a:gd name="connsiteX72" fmla="*/ 8041142 w 12191999"/>
              <a:gd name="connsiteY72" fmla="*/ 1915506 h 2083506"/>
              <a:gd name="connsiteX73" fmla="*/ 8022159 w 12191999"/>
              <a:gd name="connsiteY73" fmla="*/ 1911521 h 2083506"/>
              <a:gd name="connsiteX74" fmla="*/ 7944932 w 12191999"/>
              <a:gd name="connsiteY74" fmla="*/ 1917265 h 2083506"/>
              <a:gd name="connsiteX75" fmla="*/ 7879011 w 12191999"/>
              <a:gd name="connsiteY75" fmla="*/ 1928570 h 2083506"/>
              <a:gd name="connsiteX76" fmla="*/ 7865529 w 12191999"/>
              <a:gd name="connsiteY76" fmla="*/ 1934399 h 2083506"/>
              <a:gd name="connsiteX77" fmla="*/ 7774801 w 12191999"/>
              <a:gd name="connsiteY77" fmla="*/ 1947969 h 2083506"/>
              <a:gd name="connsiteX78" fmla="*/ 7748398 w 12191999"/>
              <a:gd name="connsiteY78" fmla="*/ 1955982 h 2083506"/>
              <a:gd name="connsiteX79" fmla="*/ 7740684 w 12191999"/>
              <a:gd name="connsiteY79" fmla="*/ 1955717 h 2083506"/>
              <a:gd name="connsiteX80" fmla="*/ 7712976 w 12191999"/>
              <a:gd name="connsiteY80" fmla="*/ 1960442 h 2083506"/>
              <a:gd name="connsiteX81" fmla="*/ 7699956 w 12191999"/>
              <a:gd name="connsiteY81" fmla="*/ 1966104 h 2083506"/>
              <a:gd name="connsiteX82" fmla="*/ 7684158 w 12191999"/>
              <a:gd name="connsiteY82" fmla="*/ 1962927 h 2083506"/>
              <a:gd name="connsiteX83" fmla="*/ 7643109 w 12191999"/>
              <a:gd name="connsiteY83" fmla="*/ 1964400 h 2083506"/>
              <a:gd name="connsiteX84" fmla="*/ 7630180 w 12191999"/>
              <a:gd name="connsiteY84" fmla="*/ 1970266 h 2083506"/>
              <a:gd name="connsiteX85" fmla="*/ 7609131 w 12191999"/>
              <a:gd name="connsiteY85" fmla="*/ 1971774 h 2083506"/>
              <a:gd name="connsiteX86" fmla="*/ 7555555 w 12191999"/>
              <a:gd name="connsiteY86" fmla="*/ 1969491 h 2083506"/>
              <a:gd name="connsiteX87" fmla="*/ 7520919 w 12191999"/>
              <a:gd name="connsiteY87" fmla="*/ 1970177 h 2083506"/>
              <a:gd name="connsiteX88" fmla="*/ 7456258 w 12191999"/>
              <a:gd name="connsiteY88" fmla="*/ 1960468 h 2083506"/>
              <a:gd name="connsiteX89" fmla="*/ 7393047 w 12191999"/>
              <a:gd name="connsiteY89" fmla="*/ 1952408 h 2083506"/>
              <a:gd name="connsiteX90" fmla="*/ 7199912 w 12191999"/>
              <a:gd name="connsiteY90" fmla="*/ 1959913 h 2083506"/>
              <a:gd name="connsiteX91" fmla="*/ 7146774 w 12191999"/>
              <a:gd name="connsiteY91" fmla="*/ 1956641 h 2083506"/>
              <a:gd name="connsiteX92" fmla="*/ 7122244 w 12191999"/>
              <a:gd name="connsiteY92" fmla="*/ 1953891 h 2083506"/>
              <a:gd name="connsiteX93" fmla="*/ 7032241 w 12191999"/>
              <a:gd name="connsiteY93" fmla="*/ 1962723 h 2083506"/>
              <a:gd name="connsiteX94" fmla="*/ 6941492 w 12191999"/>
              <a:gd name="connsiteY94" fmla="*/ 1976868 h 2083506"/>
              <a:gd name="connsiteX95" fmla="*/ 6906514 w 12191999"/>
              <a:gd name="connsiteY95" fmla="*/ 1968589 h 2083506"/>
              <a:gd name="connsiteX96" fmla="*/ 6826395 w 12191999"/>
              <a:gd name="connsiteY96" fmla="*/ 1974141 h 2083506"/>
              <a:gd name="connsiteX97" fmla="*/ 6716431 w 12191999"/>
              <a:gd name="connsiteY97" fmla="*/ 2004297 h 2083506"/>
              <a:gd name="connsiteX98" fmla="*/ 6569607 w 12191999"/>
              <a:gd name="connsiteY98" fmla="*/ 2015496 h 2083506"/>
              <a:gd name="connsiteX99" fmla="*/ 6561430 w 12191999"/>
              <a:gd name="connsiteY99" fmla="*/ 2020996 h 2083506"/>
              <a:gd name="connsiteX100" fmla="*/ 6549371 w 12191999"/>
              <a:gd name="connsiteY100" fmla="*/ 2024747 h 2083506"/>
              <a:gd name="connsiteX101" fmla="*/ 6547040 w 12191999"/>
              <a:gd name="connsiteY101" fmla="*/ 2024474 h 2083506"/>
              <a:gd name="connsiteX102" fmla="*/ 6530482 w 12191999"/>
              <a:gd name="connsiteY102" fmla="*/ 2026659 h 2083506"/>
              <a:gd name="connsiteX103" fmla="*/ 6528565 w 12191999"/>
              <a:gd name="connsiteY103" fmla="*/ 2028600 h 2083506"/>
              <a:gd name="connsiteX104" fmla="*/ 6517741 w 12191999"/>
              <a:gd name="connsiteY104" fmla="*/ 2030558 h 2083506"/>
              <a:gd name="connsiteX105" fmla="*/ 6497855 w 12191999"/>
              <a:gd name="connsiteY105" fmla="*/ 2035650 h 2083506"/>
              <a:gd name="connsiteX106" fmla="*/ 6492785 w 12191999"/>
              <a:gd name="connsiteY106" fmla="*/ 2035444 h 2083506"/>
              <a:gd name="connsiteX107" fmla="*/ 6460692 w 12191999"/>
              <a:gd name="connsiteY107" fmla="*/ 2041321 h 2083506"/>
              <a:gd name="connsiteX108" fmla="*/ 6459609 w 12191999"/>
              <a:gd name="connsiteY108" fmla="*/ 2040851 h 2083506"/>
              <a:gd name="connsiteX109" fmla="*/ 6447765 w 12191999"/>
              <a:gd name="connsiteY109" fmla="*/ 2040102 h 2083506"/>
              <a:gd name="connsiteX110" fmla="*/ 6426590 w 12191999"/>
              <a:gd name="connsiteY110" fmla="*/ 2039928 h 2083506"/>
              <a:gd name="connsiteX111" fmla="*/ 6401693 w 12191999"/>
              <a:gd name="connsiteY111" fmla="*/ 2033537 h 2083506"/>
              <a:gd name="connsiteX112" fmla="*/ 6387141 w 12191999"/>
              <a:gd name="connsiteY112" fmla="*/ 2033161 h 2083506"/>
              <a:gd name="connsiteX113" fmla="*/ 6357846 w 12191999"/>
              <a:gd name="connsiteY113" fmla="*/ 2036782 h 2083506"/>
              <a:gd name="connsiteX114" fmla="*/ 6342914 w 12191999"/>
              <a:gd name="connsiteY114" fmla="*/ 2037585 h 2083506"/>
              <a:gd name="connsiteX115" fmla="*/ 6336300 w 12191999"/>
              <a:gd name="connsiteY115" fmla="*/ 2038781 h 2083506"/>
              <a:gd name="connsiteX116" fmla="*/ 6317178 w 12191999"/>
              <a:gd name="connsiteY116" fmla="*/ 2038968 h 2083506"/>
              <a:gd name="connsiteX117" fmla="*/ 6161427 w 12191999"/>
              <a:gd name="connsiteY117" fmla="*/ 2047338 h 2083506"/>
              <a:gd name="connsiteX118" fmla="*/ 6097339 w 12191999"/>
              <a:gd name="connsiteY118" fmla="*/ 2082438 h 2083506"/>
              <a:gd name="connsiteX119" fmla="*/ 6079059 w 12191999"/>
              <a:gd name="connsiteY119" fmla="*/ 2081299 h 2083506"/>
              <a:gd name="connsiteX120" fmla="*/ 5998439 w 12191999"/>
              <a:gd name="connsiteY120" fmla="*/ 2070958 h 2083506"/>
              <a:gd name="connsiteX121" fmla="*/ 5904290 w 12191999"/>
              <a:gd name="connsiteY121" fmla="*/ 2070255 h 2083506"/>
              <a:gd name="connsiteX122" fmla="*/ 5814867 w 12191999"/>
              <a:gd name="connsiteY122" fmla="*/ 2079032 h 2083506"/>
              <a:gd name="connsiteX123" fmla="*/ 5725743 w 12191999"/>
              <a:gd name="connsiteY123" fmla="*/ 2070558 h 2083506"/>
              <a:gd name="connsiteX124" fmla="*/ 5650546 w 12191999"/>
              <a:gd name="connsiteY124" fmla="*/ 2052412 h 2083506"/>
              <a:gd name="connsiteX125" fmla="*/ 5581284 w 12191999"/>
              <a:gd name="connsiteY125" fmla="*/ 2023175 h 2083506"/>
              <a:gd name="connsiteX126" fmla="*/ 5572593 w 12191999"/>
              <a:gd name="connsiteY126" fmla="*/ 2018391 h 2083506"/>
              <a:gd name="connsiteX127" fmla="*/ 5548580 w 12191999"/>
              <a:gd name="connsiteY127" fmla="*/ 2016951 h 2083506"/>
              <a:gd name="connsiteX128" fmla="*/ 5471173 w 12191999"/>
              <a:gd name="connsiteY128" fmla="*/ 2018786 h 2083506"/>
              <a:gd name="connsiteX129" fmla="*/ 5340320 w 12191999"/>
              <a:gd name="connsiteY129" fmla="*/ 2037611 h 2083506"/>
              <a:gd name="connsiteX130" fmla="*/ 5254376 w 12191999"/>
              <a:gd name="connsiteY130" fmla="*/ 2042928 h 2083506"/>
              <a:gd name="connsiteX131" fmla="*/ 5258035 w 12191999"/>
              <a:gd name="connsiteY131" fmla="*/ 2035649 h 2083506"/>
              <a:gd name="connsiteX132" fmla="*/ 5230622 w 12191999"/>
              <a:gd name="connsiteY132" fmla="*/ 2024576 h 2083506"/>
              <a:gd name="connsiteX133" fmla="*/ 5026203 w 12191999"/>
              <a:gd name="connsiteY133" fmla="*/ 2030162 h 2083506"/>
              <a:gd name="connsiteX134" fmla="*/ 4973988 w 12191999"/>
              <a:gd name="connsiteY134" fmla="*/ 2026668 h 2083506"/>
              <a:gd name="connsiteX135" fmla="*/ 4928030 w 12191999"/>
              <a:gd name="connsiteY135" fmla="*/ 2033642 h 2083506"/>
              <a:gd name="connsiteX136" fmla="*/ 4908970 w 12191999"/>
              <a:gd name="connsiteY136" fmla="*/ 2030033 h 2083506"/>
              <a:gd name="connsiteX137" fmla="*/ 4905679 w 12191999"/>
              <a:gd name="connsiteY137" fmla="*/ 2029300 h 2083506"/>
              <a:gd name="connsiteX138" fmla="*/ 4892525 w 12191999"/>
              <a:gd name="connsiteY138" fmla="*/ 2028768 h 2083506"/>
              <a:gd name="connsiteX139" fmla="*/ 4888818 w 12191999"/>
              <a:gd name="connsiteY139" fmla="*/ 2025619 h 2083506"/>
              <a:gd name="connsiteX140" fmla="*/ 4869018 w 12191999"/>
              <a:gd name="connsiteY140" fmla="*/ 2022668 h 2083506"/>
              <a:gd name="connsiteX141" fmla="*/ 4844804 w 12191999"/>
              <a:gd name="connsiteY141" fmla="*/ 2022527 h 2083506"/>
              <a:gd name="connsiteX142" fmla="*/ 4758778 w 12191999"/>
              <a:gd name="connsiteY142" fmla="*/ 2021694 h 2083506"/>
              <a:gd name="connsiteX143" fmla="*/ 4744748 w 12191999"/>
              <a:gd name="connsiteY143" fmla="*/ 2023396 h 2083506"/>
              <a:gd name="connsiteX144" fmla="*/ 4698956 w 12191999"/>
              <a:gd name="connsiteY144" fmla="*/ 2020558 h 2083506"/>
              <a:gd name="connsiteX145" fmla="*/ 4658147 w 12191999"/>
              <a:gd name="connsiteY145" fmla="*/ 2019920 h 2083506"/>
              <a:gd name="connsiteX146" fmla="*/ 4631706 w 12191999"/>
              <a:gd name="connsiteY146" fmla="*/ 2021274 h 2083506"/>
              <a:gd name="connsiteX147" fmla="*/ 4624776 w 12191999"/>
              <a:gd name="connsiteY147" fmla="*/ 2020152 h 2083506"/>
              <a:gd name="connsiteX148" fmla="*/ 4598150 w 12191999"/>
              <a:gd name="connsiteY148" fmla="*/ 2019429 h 2083506"/>
              <a:gd name="connsiteX149" fmla="*/ 4584588 w 12191999"/>
              <a:gd name="connsiteY149" fmla="*/ 2021092 h 2083506"/>
              <a:gd name="connsiteX150" fmla="*/ 4571203 w 12191999"/>
              <a:gd name="connsiteY150" fmla="*/ 2017263 h 2083506"/>
              <a:gd name="connsiteX151" fmla="*/ 4567930 w 12191999"/>
              <a:gd name="connsiteY151" fmla="*/ 2014458 h 2083506"/>
              <a:gd name="connsiteX152" fmla="*/ 4548984 w 12191999"/>
              <a:gd name="connsiteY152" fmla="*/ 2015717 h 2083506"/>
              <a:gd name="connsiteX153" fmla="*/ 4533451 w 12191999"/>
              <a:gd name="connsiteY153" fmla="*/ 2012976 h 2083506"/>
              <a:gd name="connsiteX154" fmla="*/ 4519910 w 12191999"/>
              <a:gd name="connsiteY154" fmla="*/ 2014768 h 2083506"/>
              <a:gd name="connsiteX155" fmla="*/ 4514290 w 12191999"/>
              <a:gd name="connsiteY155" fmla="*/ 2014364 h 2083506"/>
              <a:gd name="connsiteX156" fmla="*/ 4500320 w 12191999"/>
              <a:gd name="connsiteY156" fmla="*/ 2013007 h 2083506"/>
              <a:gd name="connsiteX157" fmla="*/ 4476219 w 12191999"/>
              <a:gd name="connsiteY157" fmla="*/ 2009993 h 2083506"/>
              <a:gd name="connsiteX158" fmla="*/ 4468701 w 12191999"/>
              <a:gd name="connsiteY158" fmla="*/ 2009574 h 2083506"/>
              <a:gd name="connsiteX159" fmla="*/ 4452333 w 12191999"/>
              <a:gd name="connsiteY159" fmla="*/ 2004964 h 2083506"/>
              <a:gd name="connsiteX160" fmla="*/ 4420644 w 12191999"/>
              <a:gd name="connsiteY160" fmla="*/ 2001021 h 2083506"/>
              <a:gd name="connsiteX161" fmla="*/ 4364856 w 12191999"/>
              <a:gd name="connsiteY161" fmla="*/ 1987267 h 2083506"/>
              <a:gd name="connsiteX162" fmla="*/ 4332062 w 12191999"/>
              <a:gd name="connsiteY162" fmla="*/ 1980703 h 2083506"/>
              <a:gd name="connsiteX163" fmla="*/ 4309876 w 12191999"/>
              <a:gd name="connsiteY163" fmla="*/ 1974653 h 2083506"/>
              <a:gd name="connsiteX164" fmla="*/ 4244391 w 12191999"/>
              <a:gd name="connsiteY164" fmla="*/ 1966109 h 2083506"/>
              <a:gd name="connsiteX165" fmla="*/ 4132071 w 12191999"/>
              <a:gd name="connsiteY165" fmla="*/ 1954813 h 2083506"/>
              <a:gd name="connsiteX166" fmla="*/ 4109069 w 12191999"/>
              <a:gd name="connsiteY166" fmla="*/ 1951778 h 2083506"/>
              <a:gd name="connsiteX167" fmla="*/ 4092908 w 12191999"/>
              <a:gd name="connsiteY167" fmla="*/ 1946662 h 2083506"/>
              <a:gd name="connsiteX168" fmla="*/ 4092306 w 12191999"/>
              <a:gd name="connsiteY168" fmla="*/ 1943291 h 2083506"/>
              <a:gd name="connsiteX169" fmla="*/ 4080234 w 12191999"/>
              <a:gd name="connsiteY169" fmla="*/ 1941219 h 2083506"/>
              <a:gd name="connsiteX170" fmla="*/ 4077778 w 12191999"/>
              <a:gd name="connsiteY170" fmla="*/ 1940145 h 2083506"/>
              <a:gd name="connsiteX171" fmla="*/ 4062936 w 12191999"/>
              <a:gd name="connsiteY171" fmla="*/ 1934506 h 2083506"/>
              <a:gd name="connsiteX172" fmla="*/ 4012506 w 12191999"/>
              <a:gd name="connsiteY172" fmla="*/ 1935475 h 2083506"/>
              <a:gd name="connsiteX173" fmla="*/ 3965880 w 12191999"/>
              <a:gd name="connsiteY173" fmla="*/ 1925968 h 2083506"/>
              <a:gd name="connsiteX174" fmla="*/ 3765338 w 12191999"/>
              <a:gd name="connsiteY174" fmla="*/ 1906649 h 2083506"/>
              <a:gd name="connsiteX175" fmla="*/ 3749493 w 12191999"/>
              <a:gd name="connsiteY175" fmla="*/ 1893071 h 2083506"/>
              <a:gd name="connsiteX176" fmla="*/ 3672704 w 12191999"/>
              <a:gd name="connsiteY176" fmla="*/ 1881383 h 2083506"/>
              <a:gd name="connsiteX177" fmla="*/ 3530082 w 12191999"/>
              <a:gd name="connsiteY177" fmla="*/ 1883187 h 2083506"/>
              <a:gd name="connsiteX178" fmla="*/ 3387664 w 12191999"/>
              <a:gd name="connsiteY178" fmla="*/ 1862579 h 2083506"/>
              <a:gd name="connsiteX179" fmla="*/ 3371681 w 12191999"/>
              <a:gd name="connsiteY179" fmla="*/ 1865293 h 2083506"/>
              <a:gd name="connsiteX180" fmla="*/ 3355305 w 12191999"/>
              <a:gd name="connsiteY180" fmla="*/ 1865842 h 2083506"/>
              <a:gd name="connsiteX181" fmla="*/ 3353790 w 12191999"/>
              <a:gd name="connsiteY181" fmla="*/ 1865158 h 2083506"/>
              <a:gd name="connsiteX182" fmla="*/ 3336210 w 12191999"/>
              <a:gd name="connsiteY182" fmla="*/ 1863564 h 2083506"/>
              <a:gd name="connsiteX183" fmla="*/ 3331381 w 12191999"/>
              <a:gd name="connsiteY183" fmla="*/ 1864716 h 2083506"/>
              <a:gd name="connsiteX184" fmla="*/ 3319012 w 12191999"/>
              <a:gd name="connsiteY184" fmla="*/ 1864093 h 2083506"/>
              <a:gd name="connsiteX185" fmla="*/ 3293818 w 12191999"/>
              <a:gd name="connsiteY185" fmla="*/ 1864135 h 2083506"/>
              <a:gd name="connsiteX186" fmla="*/ 3289881 w 12191999"/>
              <a:gd name="connsiteY186" fmla="*/ 1862954 h 2083506"/>
              <a:gd name="connsiteX187" fmla="*/ 3253090 w 12191999"/>
              <a:gd name="connsiteY187" fmla="*/ 1861164 h 2083506"/>
              <a:gd name="connsiteX188" fmla="*/ 3252949 w 12191999"/>
              <a:gd name="connsiteY188" fmla="*/ 1860574 h 2083506"/>
              <a:gd name="connsiteX189" fmla="*/ 3244187 w 12191999"/>
              <a:gd name="connsiteY189" fmla="*/ 1857604 h 2083506"/>
              <a:gd name="connsiteX190" fmla="*/ 3246570 w 12191999"/>
              <a:gd name="connsiteY190" fmla="*/ 1852946 h 2083506"/>
              <a:gd name="connsiteX191" fmla="*/ 3237810 w 12191999"/>
              <a:gd name="connsiteY191" fmla="*/ 1853064 h 2083506"/>
              <a:gd name="connsiteX192" fmla="*/ 3230822 w 12191999"/>
              <a:gd name="connsiteY192" fmla="*/ 1855474 h 2083506"/>
              <a:gd name="connsiteX193" fmla="*/ 3136549 w 12191999"/>
              <a:gd name="connsiteY193" fmla="*/ 1874037 h 2083506"/>
              <a:gd name="connsiteX194" fmla="*/ 2845754 w 12191999"/>
              <a:gd name="connsiteY194" fmla="*/ 1910932 h 2083506"/>
              <a:gd name="connsiteX195" fmla="*/ 2786878 w 12191999"/>
              <a:gd name="connsiteY195" fmla="*/ 1917162 h 2083506"/>
              <a:gd name="connsiteX196" fmla="*/ 2725298 w 12191999"/>
              <a:gd name="connsiteY196" fmla="*/ 1912340 h 2083506"/>
              <a:gd name="connsiteX197" fmla="*/ 2697754 w 12191999"/>
              <a:gd name="connsiteY197" fmla="*/ 1914863 h 2083506"/>
              <a:gd name="connsiteX198" fmla="*/ 2568063 w 12191999"/>
              <a:gd name="connsiteY198" fmla="*/ 1936283 h 2083506"/>
              <a:gd name="connsiteX199" fmla="*/ 2489784 w 12191999"/>
              <a:gd name="connsiteY199" fmla="*/ 1943720 h 2083506"/>
              <a:gd name="connsiteX200" fmla="*/ 2458978 w 12191999"/>
              <a:gd name="connsiteY200" fmla="*/ 1938095 h 2083506"/>
              <a:gd name="connsiteX201" fmla="*/ 2318712 w 12191999"/>
              <a:gd name="connsiteY201" fmla="*/ 1934474 h 2083506"/>
              <a:gd name="connsiteX202" fmla="*/ 2268709 w 12191999"/>
              <a:gd name="connsiteY202" fmla="*/ 1940521 h 2083506"/>
              <a:gd name="connsiteX203" fmla="*/ 2264080 w 12191999"/>
              <a:gd name="connsiteY203" fmla="*/ 1941232 h 2083506"/>
              <a:gd name="connsiteX204" fmla="*/ 2254684 w 12191999"/>
              <a:gd name="connsiteY204" fmla="*/ 1943524 h 2083506"/>
              <a:gd name="connsiteX205" fmla="*/ 2252523 w 12191999"/>
              <a:gd name="connsiteY205" fmla="*/ 1943004 h 2083506"/>
              <a:gd name="connsiteX206" fmla="*/ 2173350 w 12191999"/>
              <a:gd name="connsiteY206" fmla="*/ 1929202 h 2083506"/>
              <a:gd name="connsiteX207" fmla="*/ 2155266 w 12191999"/>
              <a:gd name="connsiteY207" fmla="*/ 1920267 h 2083506"/>
              <a:gd name="connsiteX208" fmla="*/ 2091013 w 12191999"/>
              <a:gd name="connsiteY208" fmla="*/ 1914631 h 2083506"/>
              <a:gd name="connsiteX209" fmla="*/ 2030712 w 12191999"/>
              <a:gd name="connsiteY209" fmla="*/ 1897690 h 2083506"/>
              <a:gd name="connsiteX210" fmla="*/ 1908838 w 12191999"/>
              <a:gd name="connsiteY210" fmla="*/ 1892222 h 2083506"/>
              <a:gd name="connsiteX211" fmla="*/ 1877796 w 12191999"/>
              <a:gd name="connsiteY211" fmla="*/ 1883887 h 2083506"/>
              <a:gd name="connsiteX212" fmla="*/ 1875824 w 12191999"/>
              <a:gd name="connsiteY212" fmla="*/ 1879265 h 2083506"/>
              <a:gd name="connsiteX213" fmla="*/ 1823048 w 12191999"/>
              <a:gd name="connsiteY213" fmla="*/ 1881064 h 2083506"/>
              <a:gd name="connsiteX214" fmla="*/ 1765736 w 12191999"/>
              <a:gd name="connsiteY214" fmla="*/ 1856578 h 2083506"/>
              <a:gd name="connsiteX215" fmla="*/ 1725669 w 12191999"/>
              <a:gd name="connsiteY215" fmla="*/ 1833744 h 2083506"/>
              <a:gd name="connsiteX216" fmla="*/ 1725216 w 12191999"/>
              <a:gd name="connsiteY216" fmla="*/ 1829447 h 2083506"/>
              <a:gd name="connsiteX217" fmla="*/ 1721485 w 12191999"/>
              <a:gd name="connsiteY217" fmla="*/ 1828960 h 2083506"/>
              <a:gd name="connsiteX218" fmla="*/ 1717786 w 12191999"/>
              <a:gd name="connsiteY218" fmla="*/ 1832224 h 2083506"/>
              <a:gd name="connsiteX219" fmla="*/ 1689907 w 12191999"/>
              <a:gd name="connsiteY219" fmla="*/ 1825425 h 2083506"/>
              <a:gd name="connsiteX220" fmla="*/ 1688093 w 12191999"/>
              <a:gd name="connsiteY220" fmla="*/ 1817391 h 2083506"/>
              <a:gd name="connsiteX221" fmla="*/ 1496789 w 12191999"/>
              <a:gd name="connsiteY221" fmla="*/ 1805297 h 2083506"/>
              <a:gd name="connsiteX222" fmla="*/ 1392839 w 12191999"/>
              <a:gd name="connsiteY222" fmla="*/ 1758649 h 2083506"/>
              <a:gd name="connsiteX223" fmla="*/ 1360872 w 12191999"/>
              <a:gd name="connsiteY223" fmla="*/ 1752441 h 2083506"/>
              <a:gd name="connsiteX224" fmla="*/ 1313885 w 12191999"/>
              <a:gd name="connsiteY224" fmla="*/ 1731785 h 2083506"/>
              <a:gd name="connsiteX225" fmla="*/ 1247665 w 12191999"/>
              <a:gd name="connsiteY225" fmla="*/ 1727765 h 2083506"/>
              <a:gd name="connsiteX226" fmla="*/ 1196850 w 12191999"/>
              <a:gd name="connsiteY226" fmla="*/ 1729622 h 2083506"/>
              <a:gd name="connsiteX227" fmla="*/ 1168728 w 12191999"/>
              <a:gd name="connsiteY227" fmla="*/ 1728550 h 2083506"/>
              <a:gd name="connsiteX228" fmla="*/ 1096918 w 12191999"/>
              <a:gd name="connsiteY228" fmla="*/ 1721485 h 2083506"/>
              <a:gd name="connsiteX229" fmla="*/ 1094082 w 12191999"/>
              <a:gd name="connsiteY229" fmla="*/ 1720113 h 2083506"/>
              <a:gd name="connsiteX230" fmla="*/ 1040782 w 12191999"/>
              <a:gd name="connsiteY230" fmla="*/ 1721762 h 2083506"/>
              <a:gd name="connsiteX231" fmla="*/ 955980 w 12191999"/>
              <a:gd name="connsiteY231" fmla="*/ 1719289 h 2083506"/>
              <a:gd name="connsiteX232" fmla="*/ 926108 w 12191999"/>
              <a:gd name="connsiteY232" fmla="*/ 1715917 h 2083506"/>
              <a:gd name="connsiteX233" fmla="*/ 876049 w 12191999"/>
              <a:gd name="connsiteY233" fmla="*/ 1710422 h 2083506"/>
              <a:gd name="connsiteX234" fmla="*/ 839194 w 12191999"/>
              <a:gd name="connsiteY234" fmla="*/ 1700176 h 2083506"/>
              <a:gd name="connsiteX235" fmla="*/ 797112 w 12191999"/>
              <a:gd name="connsiteY235" fmla="*/ 1698014 h 2083506"/>
              <a:gd name="connsiteX236" fmla="*/ 786610 w 12191999"/>
              <a:gd name="connsiteY236" fmla="*/ 1705455 h 2083506"/>
              <a:gd name="connsiteX237" fmla="*/ 741833 w 12191999"/>
              <a:gd name="connsiteY237" fmla="*/ 1700566 h 2083506"/>
              <a:gd name="connsiteX238" fmla="*/ 673985 w 12191999"/>
              <a:gd name="connsiteY238" fmla="*/ 1692278 h 2083506"/>
              <a:gd name="connsiteX239" fmla="*/ 634665 w 12191999"/>
              <a:gd name="connsiteY239" fmla="*/ 1689550 h 2083506"/>
              <a:gd name="connsiteX240" fmla="*/ 527471 w 12191999"/>
              <a:gd name="connsiteY240" fmla="*/ 1679869 h 2083506"/>
              <a:gd name="connsiteX241" fmla="*/ 420260 w 12191999"/>
              <a:gd name="connsiteY241" fmla="*/ 1668475 h 2083506"/>
              <a:gd name="connsiteX242" fmla="*/ 357630 w 12191999"/>
              <a:gd name="connsiteY242" fmla="*/ 1652142 h 2083506"/>
              <a:gd name="connsiteX243" fmla="*/ 269407 w 12191999"/>
              <a:gd name="connsiteY243" fmla="*/ 1643812 h 2083506"/>
              <a:gd name="connsiteX244" fmla="*/ 254769 w 12191999"/>
              <a:gd name="connsiteY244" fmla="*/ 1641013 h 2083506"/>
              <a:gd name="connsiteX245" fmla="*/ 150763 w 12191999"/>
              <a:gd name="connsiteY245" fmla="*/ 1628143 h 2083506"/>
              <a:gd name="connsiteX246" fmla="*/ 29133 w 12191999"/>
              <a:gd name="connsiteY246" fmla="*/ 1626172 h 2083506"/>
              <a:gd name="connsiteX247" fmla="*/ 0 w 12191999"/>
              <a:gd name="connsiteY247" fmla="*/ 1619589 h 2083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Lst>
            <a:rect l="l" t="t" r="r" b="b"/>
            <a:pathLst>
              <a:path w="12191999" h="2083506">
                <a:moveTo>
                  <a:pt x="0" y="0"/>
                </a:moveTo>
                <a:lnTo>
                  <a:pt x="9429748" y="0"/>
                </a:lnTo>
                <a:lnTo>
                  <a:pt x="9429748" y="1"/>
                </a:lnTo>
                <a:lnTo>
                  <a:pt x="12191999" y="1"/>
                </a:lnTo>
                <a:lnTo>
                  <a:pt x="12191999" y="1164372"/>
                </a:lnTo>
                <a:lnTo>
                  <a:pt x="12147852" y="1163783"/>
                </a:lnTo>
                <a:cubicBezTo>
                  <a:pt x="12063101" y="1189107"/>
                  <a:pt x="12045020" y="1156925"/>
                  <a:pt x="11993604" y="1153496"/>
                </a:cubicBezTo>
                <a:cubicBezTo>
                  <a:pt x="11954216" y="1165241"/>
                  <a:pt x="11911195" y="1167350"/>
                  <a:pt x="11865319" y="1176624"/>
                </a:cubicBezTo>
                <a:cubicBezTo>
                  <a:pt x="11822513" y="1184682"/>
                  <a:pt x="11766915" y="1201558"/>
                  <a:pt x="11718353" y="1209136"/>
                </a:cubicBezTo>
                <a:cubicBezTo>
                  <a:pt x="11675379" y="1217463"/>
                  <a:pt x="11638007" y="1216639"/>
                  <a:pt x="11609067" y="1218512"/>
                </a:cubicBezTo>
                <a:cubicBezTo>
                  <a:pt x="11597582" y="1221322"/>
                  <a:pt x="11554280" y="1243577"/>
                  <a:pt x="11545958" y="1240430"/>
                </a:cubicBezTo>
                <a:lnTo>
                  <a:pt x="11445770" y="1225780"/>
                </a:lnTo>
                <a:cubicBezTo>
                  <a:pt x="11425543" y="1230782"/>
                  <a:pt x="11413740" y="1222096"/>
                  <a:pt x="11398842" y="1227250"/>
                </a:cubicBezTo>
                <a:cubicBezTo>
                  <a:pt x="11367060" y="1233093"/>
                  <a:pt x="11269285" y="1263712"/>
                  <a:pt x="11240093" y="1266797"/>
                </a:cubicBezTo>
                <a:cubicBezTo>
                  <a:pt x="11197297" y="1273685"/>
                  <a:pt x="11181311" y="1272682"/>
                  <a:pt x="11141364" y="1288059"/>
                </a:cubicBezTo>
                <a:cubicBezTo>
                  <a:pt x="11099891" y="1305386"/>
                  <a:pt x="11051533" y="1319157"/>
                  <a:pt x="11015396" y="1353104"/>
                </a:cubicBezTo>
                <a:cubicBezTo>
                  <a:pt x="11009424" y="1362217"/>
                  <a:pt x="10992328" y="1361966"/>
                  <a:pt x="10973905" y="1365109"/>
                </a:cubicBezTo>
                <a:cubicBezTo>
                  <a:pt x="10955482" y="1368254"/>
                  <a:pt x="10907369" y="1372817"/>
                  <a:pt x="10904858" y="1371966"/>
                </a:cubicBezTo>
                <a:cubicBezTo>
                  <a:pt x="10880521" y="1379494"/>
                  <a:pt x="10873670" y="1399734"/>
                  <a:pt x="10827883" y="1410270"/>
                </a:cubicBezTo>
                <a:cubicBezTo>
                  <a:pt x="10790248" y="1415655"/>
                  <a:pt x="10724899" y="1420726"/>
                  <a:pt x="10690996" y="1426394"/>
                </a:cubicBezTo>
                <a:cubicBezTo>
                  <a:pt x="10676463" y="1423331"/>
                  <a:pt x="10634514" y="1436908"/>
                  <a:pt x="10624461" y="1444283"/>
                </a:cubicBezTo>
                <a:cubicBezTo>
                  <a:pt x="10601952" y="1468442"/>
                  <a:pt x="10536224" y="1460228"/>
                  <a:pt x="10517208" y="1478947"/>
                </a:cubicBezTo>
                <a:cubicBezTo>
                  <a:pt x="10509508" y="1482271"/>
                  <a:pt x="10505833" y="1468818"/>
                  <a:pt x="10497937" y="1469831"/>
                </a:cubicBezTo>
                <a:lnTo>
                  <a:pt x="10471201" y="1486037"/>
                </a:lnTo>
                <a:lnTo>
                  <a:pt x="10448263" y="1478223"/>
                </a:lnTo>
                <a:lnTo>
                  <a:pt x="10388089" y="1507175"/>
                </a:lnTo>
                <a:cubicBezTo>
                  <a:pt x="10350285" y="1513081"/>
                  <a:pt x="10383281" y="1526586"/>
                  <a:pt x="10333720" y="1515848"/>
                </a:cubicBezTo>
                <a:cubicBezTo>
                  <a:pt x="10286428" y="1526223"/>
                  <a:pt x="10174884" y="1550019"/>
                  <a:pt x="10104338" y="1569424"/>
                </a:cubicBezTo>
                <a:cubicBezTo>
                  <a:pt x="10066963" y="1581564"/>
                  <a:pt x="9967395" y="1605712"/>
                  <a:pt x="9910445" y="1632275"/>
                </a:cubicBezTo>
                <a:cubicBezTo>
                  <a:pt x="9856131" y="1644130"/>
                  <a:pt x="9831118" y="1689967"/>
                  <a:pt x="9770872" y="1688088"/>
                </a:cubicBezTo>
                <a:cubicBezTo>
                  <a:pt x="9769882" y="1691843"/>
                  <a:pt x="9737016" y="1697044"/>
                  <a:pt x="9733849" y="1700034"/>
                </a:cubicBezTo>
                <a:lnTo>
                  <a:pt x="9703714" y="1730093"/>
                </a:lnTo>
                <a:lnTo>
                  <a:pt x="9698351" y="1730377"/>
                </a:lnTo>
                <a:lnTo>
                  <a:pt x="9632895" y="1736363"/>
                </a:lnTo>
                <a:lnTo>
                  <a:pt x="9569107" y="1741010"/>
                </a:lnTo>
                <a:cubicBezTo>
                  <a:pt x="9558961" y="1745882"/>
                  <a:pt x="9548028" y="1750646"/>
                  <a:pt x="9536451" y="1755120"/>
                </a:cubicBezTo>
                <a:lnTo>
                  <a:pt x="9529385" y="1757515"/>
                </a:lnTo>
                <a:lnTo>
                  <a:pt x="9498527" y="1753117"/>
                </a:lnTo>
                <a:lnTo>
                  <a:pt x="9436642" y="1755478"/>
                </a:lnTo>
                <a:lnTo>
                  <a:pt x="9429748" y="1756317"/>
                </a:lnTo>
                <a:lnTo>
                  <a:pt x="9429748" y="1768745"/>
                </a:lnTo>
                <a:lnTo>
                  <a:pt x="9425802" y="1769273"/>
                </a:lnTo>
                <a:cubicBezTo>
                  <a:pt x="9390751" y="1773262"/>
                  <a:pt x="9371406" y="1773457"/>
                  <a:pt x="9349763" y="1776107"/>
                </a:cubicBezTo>
                <a:cubicBezTo>
                  <a:pt x="9314721" y="1782260"/>
                  <a:pt x="9277650" y="1796217"/>
                  <a:pt x="9256503" y="1800699"/>
                </a:cubicBezTo>
                <a:lnTo>
                  <a:pt x="9222873" y="1803003"/>
                </a:lnTo>
                <a:lnTo>
                  <a:pt x="9224095" y="1807355"/>
                </a:lnTo>
                <a:lnTo>
                  <a:pt x="9211603" y="1807675"/>
                </a:lnTo>
                <a:lnTo>
                  <a:pt x="9183719" y="1807781"/>
                </a:lnTo>
                <a:cubicBezTo>
                  <a:pt x="9166319" y="1808439"/>
                  <a:pt x="9117935" y="1807396"/>
                  <a:pt x="9100221" y="1808989"/>
                </a:cubicBezTo>
                <a:cubicBezTo>
                  <a:pt x="9095111" y="1813630"/>
                  <a:pt x="9087224" y="1816160"/>
                  <a:pt x="9077439" y="1817333"/>
                </a:cubicBezTo>
                <a:lnTo>
                  <a:pt x="9055889" y="1817464"/>
                </a:lnTo>
                <a:lnTo>
                  <a:pt x="8930912" y="1828648"/>
                </a:lnTo>
                <a:lnTo>
                  <a:pt x="8913729" y="1829483"/>
                </a:lnTo>
                <a:lnTo>
                  <a:pt x="8904423" y="1833234"/>
                </a:lnTo>
                <a:cubicBezTo>
                  <a:pt x="8897319" y="1833982"/>
                  <a:pt x="8876911" y="1833498"/>
                  <a:pt x="8871099" y="1833979"/>
                </a:cubicBezTo>
                <a:lnTo>
                  <a:pt x="8869557" y="1836113"/>
                </a:lnTo>
                <a:cubicBezTo>
                  <a:pt x="8851043" y="1839524"/>
                  <a:pt x="8781405" y="1850882"/>
                  <a:pt x="8760021" y="1854442"/>
                </a:cubicBezTo>
                <a:cubicBezTo>
                  <a:pt x="8755749" y="1851161"/>
                  <a:pt x="8746183" y="1856343"/>
                  <a:pt x="8741254" y="1857469"/>
                </a:cubicBezTo>
                <a:cubicBezTo>
                  <a:pt x="8740491" y="1855259"/>
                  <a:pt x="8728559" y="1854585"/>
                  <a:pt x="8725039" y="1856552"/>
                </a:cubicBezTo>
                <a:cubicBezTo>
                  <a:pt x="8641157" y="1867333"/>
                  <a:pt x="8683145" y="1845054"/>
                  <a:pt x="8635265" y="1859168"/>
                </a:cubicBezTo>
                <a:cubicBezTo>
                  <a:pt x="8626795" y="1860103"/>
                  <a:pt x="8619931" y="1859212"/>
                  <a:pt x="8613911" y="1857561"/>
                </a:cubicBezTo>
                <a:lnTo>
                  <a:pt x="8604931" y="1854170"/>
                </a:lnTo>
                <a:lnTo>
                  <a:pt x="8570171" y="1860579"/>
                </a:lnTo>
                <a:cubicBezTo>
                  <a:pt x="8553049" y="1862813"/>
                  <a:pt x="8535028" y="1864294"/>
                  <a:pt x="8516537" y="1864971"/>
                </a:cubicBezTo>
                <a:cubicBezTo>
                  <a:pt x="8512388" y="1860455"/>
                  <a:pt x="8497874" y="1866870"/>
                  <a:pt x="8491046" y="1868141"/>
                </a:cubicBezTo>
                <a:cubicBezTo>
                  <a:pt x="8490975" y="1865191"/>
                  <a:pt x="8475847" y="1863778"/>
                  <a:pt x="8470478" y="1866216"/>
                </a:cubicBezTo>
                <a:cubicBezTo>
                  <a:pt x="8357654" y="1876758"/>
                  <a:pt x="8421139" y="1849210"/>
                  <a:pt x="8353433" y="1865729"/>
                </a:cubicBezTo>
                <a:lnTo>
                  <a:pt x="8347675" y="1865075"/>
                </a:lnTo>
                <a:lnTo>
                  <a:pt x="8343939" y="1865677"/>
                </a:lnTo>
                <a:cubicBezTo>
                  <a:pt x="8309852" y="1870841"/>
                  <a:pt x="8272587" y="1875809"/>
                  <a:pt x="8221566" y="1881148"/>
                </a:cubicBezTo>
                <a:cubicBezTo>
                  <a:pt x="8158043" y="1892960"/>
                  <a:pt x="8095547" y="1914042"/>
                  <a:pt x="8066095" y="1919902"/>
                </a:cubicBezTo>
                <a:cubicBezTo>
                  <a:pt x="8058949" y="1919234"/>
                  <a:pt x="8051921" y="1917862"/>
                  <a:pt x="8044849" y="1916308"/>
                </a:cubicBezTo>
                <a:lnTo>
                  <a:pt x="8041142" y="1915506"/>
                </a:lnTo>
                <a:lnTo>
                  <a:pt x="8022159" y="1911521"/>
                </a:lnTo>
                <a:lnTo>
                  <a:pt x="7944932" y="1917265"/>
                </a:lnTo>
                <a:lnTo>
                  <a:pt x="7879011" y="1928570"/>
                </a:lnTo>
                <a:lnTo>
                  <a:pt x="7865529" y="1934399"/>
                </a:lnTo>
                <a:lnTo>
                  <a:pt x="7774801" y="1947969"/>
                </a:lnTo>
                <a:lnTo>
                  <a:pt x="7748398" y="1955982"/>
                </a:lnTo>
                <a:lnTo>
                  <a:pt x="7740684" y="1955717"/>
                </a:lnTo>
                <a:cubicBezTo>
                  <a:pt x="7728362" y="1958584"/>
                  <a:pt x="7714099" y="1968442"/>
                  <a:pt x="7712976" y="1960442"/>
                </a:cubicBezTo>
                <a:lnTo>
                  <a:pt x="7699956" y="1966104"/>
                </a:lnTo>
                <a:lnTo>
                  <a:pt x="7684158" y="1962927"/>
                </a:lnTo>
                <a:cubicBezTo>
                  <a:pt x="7674684" y="1962643"/>
                  <a:pt x="7652105" y="1963177"/>
                  <a:pt x="7643109" y="1964400"/>
                </a:cubicBezTo>
                <a:lnTo>
                  <a:pt x="7630180" y="1970266"/>
                </a:lnTo>
                <a:lnTo>
                  <a:pt x="7609131" y="1971774"/>
                </a:lnTo>
                <a:cubicBezTo>
                  <a:pt x="7596694" y="1971644"/>
                  <a:pt x="7570258" y="1969757"/>
                  <a:pt x="7555555" y="1969491"/>
                </a:cubicBezTo>
                <a:cubicBezTo>
                  <a:pt x="7541460" y="1966540"/>
                  <a:pt x="7530571" y="1964848"/>
                  <a:pt x="7520919" y="1970177"/>
                </a:cubicBezTo>
                <a:cubicBezTo>
                  <a:pt x="7500295" y="1966884"/>
                  <a:pt x="7480780" y="1949401"/>
                  <a:pt x="7456258" y="1960468"/>
                </a:cubicBezTo>
                <a:cubicBezTo>
                  <a:pt x="7434946" y="1957506"/>
                  <a:pt x="7435772" y="1952500"/>
                  <a:pt x="7393047" y="1952408"/>
                </a:cubicBezTo>
                <a:cubicBezTo>
                  <a:pt x="7356520" y="1952860"/>
                  <a:pt x="7236307" y="1958626"/>
                  <a:pt x="7199912" y="1959913"/>
                </a:cubicBezTo>
                <a:cubicBezTo>
                  <a:pt x="7176501" y="1959942"/>
                  <a:pt x="7160098" y="1958343"/>
                  <a:pt x="7146774" y="1956641"/>
                </a:cubicBezTo>
                <a:lnTo>
                  <a:pt x="7122244" y="1953891"/>
                </a:lnTo>
                <a:lnTo>
                  <a:pt x="7032241" y="1962723"/>
                </a:lnTo>
                <a:cubicBezTo>
                  <a:pt x="6997214" y="1965198"/>
                  <a:pt x="6963725" y="1968396"/>
                  <a:pt x="6941492" y="1976868"/>
                </a:cubicBezTo>
                <a:cubicBezTo>
                  <a:pt x="6947015" y="1970398"/>
                  <a:pt x="6923088" y="1965379"/>
                  <a:pt x="6906514" y="1968589"/>
                </a:cubicBezTo>
                <a:cubicBezTo>
                  <a:pt x="6925890" y="1943204"/>
                  <a:pt x="6840983" y="1991464"/>
                  <a:pt x="6826395" y="1974141"/>
                </a:cubicBezTo>
                <a:cubicBezTo>
                  <a:pt x="6825676" y="1990223"/>
                  <a:pt x="6751393" y="2017492"/>
                  <a:pt x="6716431" y="2004297"/>
                </a:cubicBezTo>
                <a:cubicBezTo>
                  <a:pt x="6663167" y="2007518"/>
                  <a:pt x="6625450" y="2020811"/>
                  <a:pt x="6569607" y="2015496"/>
                </a:cubicBezTo>
                <a:cubicBezTo>
                  <a:pt x="6567874" y="2017648"/>
                  <a:pt x="6565034" y="2019449"/>
                  <a:pt x="6561430" y="2020996"/>
                </a:cubicBezTo>
                <a:lnTo>
                  <a:pt x="6549371" y="2024747"/>
                </a:lnTo>
                <a:lnTo>
                  <a:pt x="6547040" y="2024474"/>
                </a:lnTo>
                <a:cubicBezTo>
                  <a:pt x="6537882" y="2024425"/>
                  <a:pt x="6533193" y="2025332"/>
                  <a:pt x="6530482" y="2026659"/>
                </a:cubicBezTo>
                <a:lnTo>
                  <a:pt x="6528565" y="2028600"/>
                </a:lnTo>
                <a:lnTo>
                  <a:pt x="6517741" y="2030558"/>
                </a:lnTo>
                <a:lnTo>
                  <a:pt x="6497855" y="2035650"/>
                </a:lnTo>
                <a:lnTo>
                  <a:pt x="6492785" y="2035444"/>
                </a:lnTo>
                <a:lnTo>
                  <a:pt x="6460692" y="2041321"/>
                </a:lnTo>
                <a:lnTo>
                  <a:pt x="6459609" y="2040851"/>
                </a:lnTo>
                <a:cubicBezTo>
                  <a:pt x="6456451" y="2039933"/>
                  <a:pt x="6452734" y="2039508"/>
                  <a:pt x="6447765" y="2040102"/>
                </a:cubicBezTo>
                <a:cubicBezTo>
                  <a:pt x="6446007" y="2031126"/>
                  <a:pt x="6441093" y="2037380"/>
                  <a:pt x="6426590" y="2039928"/>
                </a:cubicBezTo>
                <a:cubicBezTo>
                  <a:pt x="6423606" y="2033241"/>
                  <a:pt x="6413230" y="2032925"/>
                  <a:pt x="6401693" y="2033537"/>
                </a:cubicBezTo>
                <a:lnTo>
                  <a:pt x="6387141" y="2033161"/>
                </a:lnTo>
                <a:lnTo>
                  <a:pt x="6357846" y="2036782"/>
                </a:lnTo>
                <a:lnTo>
                  <a:pt x="6342914" y="2037585"/>
                </a:lnTo>
                <a:lnTo>
                  <a:pt x="6336300" y="2038781"/>
                </a:lnTo>
                <a:lnTo>
                  <a:pt x="6317178" y="2038968"/>
                </a:lnTo>
                <a:lnTo>
                  <a:pt x="6161427" y="2047338"/>
                </a:lnTo>
                <a:cubicBezTo>
                  <a:pt x="6147824" y="2057658"/>
                  <a:pt x="6118908" y="2077615"/>
                  <a:pt x="6097339" y="2082438"/>
                </a:cubicBezTo>
                <a:cubicBezTo>
                  <a:pt x="6090149" y="2084046"/>
                  <a:pt x="6083776" y="2083972"/>
                  <a:pt x="6079059" y="2081299"/>
                </a:cubicBezTo>
                <a:cubicBezTo>
                  <a:pt x="6063900" y="2082334"/>
                  <a:pt x="6011621" y="2084537"/>
                  <a:pt x="5998439" y="2070958"/>
                </a:cubicBezTo>
                <a:cubicBezTo>
                  <a:pt x="5976443" y="2071759"/>
                  <a:pt x="5925514" y="2069780"/>
                  <a:pt x="5904290" y="2070255"/>
                </a:cubicBezTo>
                <a:cubicBezTo>
                  <a:pt x="5871515" y="2066244"/>
                  <a:pt x="5843986" y="2088249"/>
                  <a:pt x="5814867" y="2079032"/>
                </a:cubicBezTo>
                <a:cubicBezTo>
                  <a:pt x="5792003" y="2070559"/>
                  <a:pt x="5750009" y="2076273"/>
                  <a:pt x="5725743" y="2070558"/>
                </a:cubicBezTo>
                <a:cubicBezTo>
                  <a:pt x="5716432" y="2058355"/>
                  <a:pt x="5667424" y="2047322"/>
                  <a:pt x="5650546" y="2052412"/>
                </a:cubicBezTo>
                <a:cubicBezTo>
                  <a:pt x="5614627" y="2046084"/>
                  <a:pt x="5608108" y="2028306"/>
                  <a:pt x="5581284" y="2023175"/>
                </a:cubicBezTo>
                <a:lnTo>
                  <a:pt x="5572593" y="2018391"/>
                </a:lnTo>
                <a:lnTo>
                  <a:pt x="5548580" y="2016951"/>
                </a:lnTo>
                <a:cubicBezTo>
                  <a:pt x="5523726" y="2017783"/>
                  <a:pt x="5498337" y="2019663"/>
                  <a:pt x="5471173" y="2018786"/>
                </a:cubicBezTo>
                <a:cubicBezTo>
                  <a:pt x="5447687" y="2003020"/>
                  <a:pt x="5353807" y="2022324"/>
                  <a:pt x="5340320" y="2037611"/>
                </a:cubicBezTo>
                <a:cubicBezTo>
                  <a:pt x="5340015" y="2024215"/>
                  <a:pt x="5271937" y="2042455"/>
                  <a:pt x="5254376" y="2042928"/>
                </a:cubicBezTo>
                <a:cubicBezTo>
                  <a:pt x="5248522" y="2043086"/>
                  <a:pt x="5248281" y="2041270"/>
                  <a:pt x="5258035" y="2035649"/>
                </a:cubicBezTo>
                <a:cubicBezTo>
                  <a:pt x="5239374" y="2037214"/>
                  <a:pt x="5220112" y="2030252"/>
                  <a:pt x="5230622" y="2024576"/>
                </a:cubicBezTo>
                <a:cubicBezTo>
                  <a:pt x="5173932" y="2036724"/>
                  <a:pt x="5090262" y="2024645"/>
                  <a:pt x="5026203" y="2030162"/>
                </a:cubicBezTo>
                <a:cubicBezTo>
                  <a:pt x="4991280" y="2016814"/>
                  <a:pt x="5010212" y="2029164"/>
                  <a:pt x="4973988" y="2026668"/>
                </a:cubicBezTo>
                <a:cubicBezTo>
                  <a:pt x="4983896" y="2038955"/>
                  <a:pt x="4930012" y="2019774"/>
                  <a:pt x="4928030" y="2033642"/>
                </a:cubicBezTo>
                <a:cubicBezTo>
                  <a:pt x="4921501" y="2032748"/>
                  <a:pt x="4915238" y="2031445"/>
                  <a:pt x="4908970" y="2030033"/>
                </a:cubicBezTo>
                <a:lnTo>
                  <a:pt x="4905679" y="2029300"/>
                </a:lnTo>
                <a:lnTo>
                  <a:pt x="4892525" y="2028768"/>
                </a:lnTo>
                <a:lnTo>
                  <a:pt x="4888818" y="2025619"/>
                </a:lnTo>
                <a:lnTo>
                  <a:pt x="4869018" y="2022668"/>
                </a:lnTo>
                <a:cubicBezTo>
                  <a:pt x="4861602" y="2022028"/>
                  <a:pt x="4853622" y="2021880"/>
                  <a:pt x="4844804" y="2022527"/>
                </a:cubicBezTo>
                <a:cubicBezTo>
                  <a:pt x="4823110" y="2028022"/>
                  <a:pt x="4789330" y="2021287"/>
                  <a:pt x="4758778" y="2021694"/>
                </a:cubicBezTo>
                <a:lnTo>
                  <a:pt x="4744748" y="2023396"/>
                </a:lnTo>
                <a:lnTo>
                  <a:pt x="4698956" y="2020558"/>
                </a:lnTo>
                <a:cubicBezTo>
                  <a:pt x="4685921" y="2020008"/>
                  <a:pt x="4672392" y="2019718"/>
                  <a:pt x="4658147" y="2019920"/>
                </a:cubicBezTo>
                <a:lnTo>
                  <a:pt x="4631706" y="2021274"/>
                </a:lnTo>
                <a:lnTo>
                  <a:pt x="4624776" y="2020152"/>
                </a:lnTo>
                <a:cubicBezTo>
                  <a:pt x="4612703" y="2020277"/>
                  <a:pt x="4596727" y="2024226"/>
                  <a:pt x="4598150" y="2019429"/>
                </a:cubicBezTo>
                <a:lnTo>
                  <a:pt x="4584588" y="2021092"/>
                </a:lnTo>
                <a:lnTo>
                  <a:pt x="4571203" y="2017263"/>
                </a:lnTo>
                <a:cubicBezTo>
                  <a:pt x="4569736" y="2016374"/>
                  <a:pt x="4568633" y="2015427"/>
                  <a:pt x="4567930" y="2014458"/>
                </a:cubicBezTo>
                <a:lnTo>
                  <a:pt x="4548984" y="2015717"/>
                </a:lnTo>
                <a:lnTo>
                  <a:pt x="4533451" y="2012976"/>
                </a:lnTo>
                <a:lnTo>
                  <a:pt x="4519910" y="2014768"/>
                </a:lnTo>
                <a:lnTo>
                  <a:pt x="4514290" y="2014364"/>
                </a:lnTo>
                <a:lnTo>
                  <a:pt x="4500320" y="2013007"/>
                </a:lnTo>
                <a:cubicBezTo>
                  <a:pt x="4493159" y="2012056"/>
                  <a:pt x="4485144" y="2010910"/>
                  <a:pt x="4476219" y="2009993"/>
                </a:cubicBezTo>
                <a:lnTo>
                  <a:pt x="4468701" y="2009574"/>
                </a:lnTo>
                <a:lnTo>
                  <a:pt x="4452333" y="2004964"/>
                </a:lnTo>
                <a:cubicBezTo>
                  <a:pt x="4440422" y="2001479"/>
                  <a:pt x="4431048" y="1999130"/>
                  <a:pt x="4420644" y="2001021"/>
                </a:cubicBezTo>
                <a:cubicBezTo>
                  <a:pt x="4402911" y="1996519"/>
                  <a:pt x="4390524" y="1983900"/>
                  <a:pt x="4364856" y="1987267"/>
                </a:cubicBezTo>
                <a:cubicBezTo>
                  <a:pt x="4372645" y="1981550"/>
                  <a:pt x="4336350" y="1986575"/>
                  <a:pt x="4332062" y="1980703"/>
                </a:cubicBezTo>
                <a:cubicBezTo>
                  <a:pt x="4330083" y="1975974"/>
                  <a:pt x="4318612" y="1976397"/>
                  <a:pt x="4309876" y="1974653"/>
                </a:cubicBezTo>
                <a:cubicBezTo>
                  <a:pt x="4303650" y="1969824"/>
                  <a:pt x="4259693" y="1965414"/>
                  <a:pt x="4244391" y="1966109"/>
                </a:cubicBezTo>
                <a:cubicBezTo>
                  <a:pt x="4201255" y="1970914"/>
                  <a:pt x="4166558" y="1951471"/>
                  <a:pt x="4132071" y="1954813"/>
                </a:cubicBezTo>
                <a:cubicBezTo>
                  <a:pt x="4123041" y="1954358"/>
                  <a:pt x="4115554" y="1953263"/>
                  <a:pt x="4109069" y="1951778"/>
                </a:cubicBezTo>
                <a:lnTo>
                  <a:pt x="4092908" y="1946662"/>
                </a:lnTo>
                <a:cubicBezTo>
                  <a:pt x="4092707" y="1945539"/>
                  <a:pt x="4092506" y="1944415"/>
                  <a:pt x="4092306" y="1943291"/>
                </a:cubicBezTo>
                <a:lnTo>
                  <a:pt x="4080234" y="1941219"/>
                </a:lnTo>
                <a:lnTo>
                  <a:pt x="4077778" y="1940145"/>
                </a:lnTo>
                <a:cubicBezTo>
                  <a:pt x="4073105" y="1938081"/>
                  <a:pt x="4068339" y="1936119"/>
                  <a:pt x="4062936" y="1934506"/>
                </a:cubicBezTo>
                <a:cubicBezTo>
                  <a:pt x="4048082" y="1947155"/>
                  <a:pt x="4014523" y="1922869"/>
                  <a:pt x="4012506" y="1935475"/>
                </a:cubicBezTo>
                <a:cubicBezTo>
                  <a:pt x="3980228" y="1928812"/>
                  <a:pt x="3986775" y="1942559"/>
                  <a:pt x="3965880" y="1925968"/>
                </a:cubicBezTo>
                <a:cubicBezTo>
                  <a:pt x="3899515" y="1923414"/>
                  <a:pt x="3830855" y="1902158"/>
                  <a:pt x="3765338" y="1906649"/>
                </a:cubicBezTo>
                <a:cubicBezTo>
                  <a:pt x="3780686" y="1902635"/>
                  <a:pt x="3768784" y="1893856"/>
                  <a:pt x="3749493" y="1893071"/>
                </a:cubicBezTo>
                <a:cubicBezTo>
                  <a:pt x="3807776" y="1876857"/>
                  <a:pt x="3656400" y="1898030"/>
                  <a:pt x="3672704" y="1881383"/>
                </a:cubicBezTo>
                <a:cubicBezTo>
                  <a:pt x="3645532" y="1893973"/>
                  <a:pt x="3537791" y="1900656"/>
                  <a:pt x="3530082" y="1883187"/>
                </a:cubicBezTo>
                <a:cubicBezTo>
                  <a:pt x="3479808" y="1875044"/>
                  <a:pt x="3426017" y="1877998"/>
                  <a:pt x="3387664" y="1862579"/>
                </a:cubicBezTo>
                <a:cubicBezTo>
                  <a:pt x="3382649" y="1863935"/>
                  <a:pt x="3377277" y="1864791"/>
                  <a:pt x="3371681" y="1865293"/>
                </a:cubicBezTo>
                <a:lnTo>
                  <a:pt x="3355305" y="1865842"/>
                </a:lnTo>
                <a:lnTo>
                  <a:pt x="3353790" y="1865158"/>
                </a:lnTo>
                <a:cubicBezTo>
                  <a:pt x="3346144" y="1863282"/>
                  <a:pt x="3340687" y="1863057"/>
                  <a:pt x="3336210" y="1863564"/>
                </a:cubicBezTo>
                <a:lnTo>
                  <a:pt x="3331381" y="1864716"/>
                </a:lnTo>
                <a:lnTo>
                  <a:pt x="3319012" y="1864093"/>
                </a:lnTo>
                <a:lnTo>
                  <a:pt x="3293818" y="1864135"/>
                </a:lnTo>
                <a:lnTo>
                  <a:pt x="3289881" y="1862954"/>
                </a:lnTo>
                <a:lnTo>
                  <a:pt x="3253090" y="1861164"/>
                </a:lnTo>
                <a:cubicBezTo>
                  <a:pt x="3253042" y="1860968"/>
                  <a:pt x="3252996" y="1860771"/>
                  <a:pt x="3252949" y="1860574"/>
                </a:cubicBezTo>
                <a:cubicBezTo>
                  <a:pt x="3251799" y="1859213"/>
                  <a:pt x="3249368" y="1858131"/>
                  <a:pt x="3244187" y="1857604"/>
                </a:cubicBezTo>
                <a:cubicBezTo>
                  <a:pt x="3250860" y="1853873"/>
                  <a:pt x="3250577" y="1852999"/>
                  <a:pt x="3246570" y="1852946"/>
                </a:cubicBezTo>
                <a:lnTo>
                  <a:pt x="3237810" y="1853064"/>
                </a:lnTo>
                <a:lnTo>
                  <a:pt x="3230822" y="1855474"/>
                </a:lnTo>
                <a:cubicBezTo>
                  <a:pt x="3206812" y="1862286"/>
                  <a:pt x="3176733" y="1868865"/>
                  <a:pt x="3136549" y="1874037"/>
                </a:cubicBezTo>
                <a:cubicBezTo>
                  <a:pt x="3081163" y="1880168"/>
                  <a:pt x="2902557" y="1900580"/>
                  <a:pt x="2845754" y="1910932"/>
                </a:cubicBezTo>
                <a:cubicBezTo>
                  <a:pt x="2860822" y="1944376"/>
                  <a:pt x="2813389" y="1905358"/>
                  <a:pt x="2786878" y="1917162"/>
                </a:cubicBezTo>
                <a:cubicBezTo>
                  <a:pt x="2766803" y="1917398"/>
                  <a:pt x="2741628" y="1915886"/>
                  <a:pt x="2725298" y="1912340"/>
                </a:cubicBezTo>
                <a:cubicBezTo>
                  <a:pt x="2716680" y="1911427"/>
                  <a:pt x="2707572" y="1911972"/>
                  <a:pt x="2697754" y="1914863"/>
                </a:cubicBezTo>
                <a:cubicBezTo>
                  <a:pt x="2667185" y="1939014"/>
                  <a:pt x="2622149" y="1926211"/>
                  <a:pt x="2568063" y="1936283"/>
                </a:cubicBezTo>
                <a:cubicBezTo>
                  <a:pt x="2552625" y="1932001"/>
                  <a:pt x="2502682" y="1953378"/>
                  <a:pt x="2489784" y="1943720"/>
                </a:cubicBezTo>
                <a:cubicBezTo>
                  <a:pt x="2478524" y="1943155"/>
                  <a:pt x="2467418" y="1949411"/>
                  <a:pt x="2458978" y="1938095"/>
                </a:cubicBezTo>
                <a:cubicBezTo>
                  <a:pt x="2417552" y="1934639"/>
                  <a:pt x="2366376" y="1931293"/>
                  <a:pt x="2318712" y="1934474"/>
                </a:cubicBezTo>
                <a:cubicBezTo>
                  <a:pt x="2296029" y="1936526"/>
                  <a:pt x="2282069" y="1938434"/>
                  <a:pt x="2268709" y="1940521"/>
                </a:cubicBezTo>
                <a:lnTo>
                  <a:pt x="2264080" y="1941232"/>
                </a:lnTo>
                <a:lnTo>
                  <a:pt x="2254684" y="1943524"/>
                </a:lnTo>
                <a:lnTo>
                  <a:pt x="2252523" y="1943004"/>
                </a:lnTo>
                <a:lnTo>
                  <a:pt x="2173350" y="1929202"/>
                </a:lnTo>
                <a:lnTo>
                  <a:pt x="2155266" y="1920267"/>
                </a:lnTo>
                <a:lnTo>
                  <a:pt x="2091013" y="1914631"/>
                </a:lnTo>
                <a:cubicBezTo>
                  <a:pt x="2033357" y="1920614"/>
                  <a:pt x="2070513" y="1905065"/>
                  <a:pt x="2030712" y="1897690"/>
                </a:cubicBezTo>
                <a:cubicBezTo>
                  <a:pt x="1994539" y="1893055"/>
                  <a:pt x="1958569" y="1883188"/>
                  <a:pt x="1908838" y="1892222"/>
                </a:cubicBezTo>
                <a:cubicBezTo>
                  <a:pt x="1897236" y="1896147"/>
                  <a:pt x="1883338" y="1892415"/>
                  <a:pt x="1877796" y="1883887"/>
                </a:cubicBezTo>
                <a:cubicBezTo>
                  <a:pt x="1876842" y="1882419"/>
                  <a:pt x="1876177" y="1880863"/>
                  <a:pt x="1875824" y="1879265"/>
                </a:cubicBezTo>
                <a:cubicBezTo>
                  <a:pt x="1843474" y="1887199"/>
                  <a:pt x="1841511" y="1873818"/>
                  <a:pt x="1823048" y="1881064"/>
                </a:cubicBezTo>
                <a:cubicBezTo>
                  <a:pt x="1792640" y="1872164"/>
                  <a:pt x="1782358" y="1850450"/>
                  <a:pt x="1765736" y="1856578"/>
                </a:cubicBezTo>
                <a:cubicBezTo>
                  <a:pt x="1753024" y="1849107"/>
                  <a:pt x="1745932" y="1828316"/>
                  <a:pt x="1725669" y="1833744"/>
                </a:cubicBezTo>
                <a:cubicBezTo>
                  <a:pt x="1727428" y="1831405"/>
                  <a:pt x="1726953" y="1830157"/>
                  <a:pt x="1725216" y="1829447"/>
                </a:cubicBezTo>
                <a:lnTo>
                  <a:pt x="1721485" y="1828960"/>
                </a:lnTo>
                <a:lnTo>
                  <a:pt x="1717786" y="1832224"/>
                </a:lnTo>
                <a:cubicBezTo>
                  <a:pt x="1703445" y="1843277"/>
                  <a:pt x="1706547" y="1827935"/>
                  <a:pt x="1689907" y="1825425"/>
                </a:cubicBezTo>
                <a:cubicBezTo>
                  <a:pt x="1682338" y="1823445"/>
                  <a:pt x="1685181" y="1820226"/>
                  <a:pt x="1688093" y="1817391"/>
                </a:cubicBezTo>
                <a:lnTo>
                  <a:pt x="1496789" y="1805297"/>
                </a:lnTo>
                <a:cubicBezTo>
                  <a:pt x="1463551" y="1793913"/>
                  <a:pt x="1426345" y="1786892"/>
                  <a:pt x="1392839" y="1758649"/>
                </a:cubicBezTo>
                <a:cubicBezTo>
                  <a:pt x="1386461" y="1750573"/>
                  <a:pt x="1374031" y="1756918"/>
                  <a:pt x="1360872" y="1752441"/>
                </a:cubicBezTo>
                <a:cubicBezTo>
                  <a:pt x="1347711" y="1747963"/>
                  <a:pt x="1332751" y="1735898"/>
                  <a:pt x="1313885" y="1731785"/>
                </a:cubicBezTo>
                <a:cubicBezTo>
                  <a:pt x="1281989" y="1726305"/>
                  <a:pt x="1256405" y="1739744"/>
                  <a:pt x="1247665" y="1727765"/>
                </a:cubicBezTo>
                <a:cubicBezTo>
                  <a:pt x="1231363" y="1728538"/>
                  <a:pt x="1209120" y="1742556"/>
                  <a:pt x="1196850" y="1729622"/>
                </a:cubicBezTo>
                <a:cubicBezTo>
                  <a:pt x="1195195" y="1740224"/>
                  <a:pt x="1178147" y="1721561"/>
                  <a:pt x="1168728" y="1728550"/>
                </a:cubicBezTo>
                <a:cubicBezTo>
                  <a:pt x="1152073" y="1727193"/>
                  <a:pt x="1122804" y="1725926"/>
                  <a:pt x="1096918" y="1721485"/>
                </a:cubicBezTo>
                <a:lnTo>
                  <a:pt x="1094082" y="1720113"/>
                </a:lnTo>
                <a:lnTo>
                  <a:pt x="1040782" y="1721762"/>
                </a:lnTo>
                <a:cubicBezTo>
                  <a:pt x="987172" y="1722352"/>
                  <a:pt x="1023272" y="1708707"/>
                  <a:pt x="955980" y="1719289"/>
                </a:cubicBezTo>
                <a:cubicBezTo>
                  <a:pt x="948995" y="1714208"/>
                  <a:pt x="940521" y="1713816"/>
                  <a:pt x="926108" y="1715917"/>
                </a:cubicBezTo>
                <a:cubicBezTo>
                  <a:pt x="900077" y="1715834"/>
                  <a:pt x="902688" y="1703436"/>
                  <a:pt x="876049" y="1710422"/>
                </a:cubicBezTo>
                <a:cubicBezTo>
                  <a:pt x="881084" y="1703830"/>
                  <a:pt x="826830" y="1706893"/>
                  <a:pt x="839194" y="1700176"/>
                </a:cubicBezTo>
                <a:cubicBezTo>
                  <a:pt x="822548" y="1693764"/>
                  <a:pt x="813674" y="1703628"/>
                  <a:pt x="797112" y="1698014"/>
                </a:cubicBezTo>
                <a:cubicBezTo>
                  <a:pt x="778195" y="1696418"/>
                  <a:pt x="807647" y="1705364"/>
                  <a:pt x="786610" y="1705455"/>
                </a:cubicBezTo>
                <a:cubicBezTo>
                  <a:pt x="761170" y="1704357"/>
                  <a:pt x="760599" y="1716610"/>
                  <a:pt x="741833" y="1700566"/>
                </a:cubicBezTo>
                <a:lnTo>
                  <a:pt x="673985" y="1692278"/>
                </a:lnTo>
                <a:cubicBezTo>
                  <a:pt x="658515" y="1695829"/>
                  <a:pt x="646395" y="1693620"/>
                  <a:pt x="634665" y="1689550"/>
                </a:cubicBezTo>
                <a:cubicBezTo>
                  <a:pt x="599149" y="1689690"/>
                  <a:pt x="567176" y="1683160"/>
                  <a:pt x="527471" y="1679869"/>
                </a:cubicBezTo>
                <a:cubicBezTo>
                  <a:pt x="484099" y="1683240"/>
                  <a:pt x="462693" y="1671949"/>
                  <a:pt x="420260" y="1668475"/>
                </a:cubicBezTo>
                <a:cubicBezTo>
                  <a:pt x="377482" y="1677390"/>
                  <a:pt x="393500" y="1652730"/>
                  <a:pt x="357630" y="1652142"/>
                </a:cubicBezTo>
                <a:cubicBezTo>
                  <a:pt x="298692" y="1659518"/>
                  <a:pt x="359631" y="1643849"/>
                  <a:pt x="269407" y="1643812"/>
                </a:cubicBezTo>
                <a:cubicBezTo>
                  <a:pt x="264204" y="1645215"/>
                  <a:pt x="253436" y="1643159"/>
                  <a:pt x="254769" y="1641013"/>
                </a:cubicBezTo>
                <a:cubicBezTo>
                  <a:pt x="234996" y="1641090"/>
                  <a:pt x="179093" y="1626583"/>
                  <a:pt x="150763" y="1628143"/>
                </a:cubicBezTo>
                <a:cubicBezTo>
                  <a:pt x="96232" y="1619954"/>
                  <a:pt x="68845" y="1629422"/>
                  <a:pt x="29133" y="1626172"/>
                </a:cubicBezTo>
                <a:lnTo>
                  <a:pt x="0" y="1619589"/>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p:cNvSpPr>
            <a:spLocks noGrp="1"/>
          </p:cNvSpPr>
          <p:nvPr>
            <p:ph type="title"/>
          </p:nvPr>
        </p:nvSpPr>
        <p:spPr>
          <a:xfrm>
            <a:off x="621506" y="494414"/>
            <a:ext cx="7900987" cy="817403"/>
          </a:xfrm>
        </p:spPr>
        <p:txBody>
          <a:bodyPr vert="horz" lIns="91440" tIns="45720" rIns="91440" bIns="45720" rtlCol="0" anchor="b">
            <a:normAutofit/>
          </a:bodyPr>
          <a:lstStyle/>
          <a:p>
            <a:pPr algn="ctr" defTabSz="914400"/>
            <a:r>
              <a:rPr lang="en-US" sz="3100" kern="1200" dirty="0">
                <a:latin typeface="+mj-lt"/>
                <a:ea typeface="+mj-ea"/>
                <a:cs typeface="+mj-cs"/>
              </a:rPr>
              <a:t>TR, AR and MR under imperfect </a:t>
            </a:r>
            <a:r>
              <a:rPr lang="en-US" sz="3100" dirty="0"/>
              <a:t>competition</a:t>
            </a:r>
            <a:endParaRPr lang="en-US" sz="3100" kern="1200" dirty="0">
              <a:latin typeface="+mj-lt"/>
              <a:ea typeface="Calibri Light"/>
              <a:cs typeface="Calibri Light"/>
            </a:endParaRPr>
          </a:p>
        </p:txBody>
      </p:sp>
      <p:graphicFrame>
        <p:nvGraphicFramePr>
          <p:cNvPr id="6" name="Table 5"/>
          <p:cNvGraphicFramePr>
            <a:graphicFrameLocks noGrp="1"/>
          </p:cNvGraphicFramePr>
          <p:nvPr>
            <p:extLst>
              <p:ext uri="{D42A27DB-BD31-4B8C-83A1-F6EECF244321}">
                <p14:modId xmlns:p14="http://schemas.microsoft.com/office/powerpoint/2010/main" val="3428023874"/>
              </p:ext>
            </p:extLst>
          </p:nvPr>
        </p:nvGraphicFramePr>
        <p:xfrm>
          <a:off x="542925" y="2537861"/>
          <a:ext cx="8058151" cy="3580842"/>
        </p:xfrm>
        <a:graphic>
          <a:graphicData uri="http://schemas.openxmlformats.org/drawingml/2006/table">
            <a:tbl>
              <a:tblPr firstRow="1" bandRow="1">
                <a:tableStyleId>{5C22544A-7EE6-4342-B048-85BDC9FD1C3A}</a:tableStyleId>
              </a:tblPr>
              <a:tblGrid>
                <a:gridCol w="1755893">
                  <a:extLst>
                    <a:ext uri="{9D8B030D-6E8A-4147-A177-3AD203B41FA5}">
                      <a16:colId xmlns:a16="http://schemas.microsoft.com/office/drawing/2014/main" val="20000"/>
                    </a:ext>
                  </a:extLst>
                </a:gridCol>
                <a:gridCol w="2170116">
                  <a:extLst>
                    <a:ext uri="{9D8B030D-6E8A-4147-A177-3AD203B41FA5}">
                      <a16:colId xmlns:a16="http://schemas.microsoft.com/office/drawing/2014/main" val="20001"/>
                    </a:ext>
                  </a:extLst>
                </a:gridCol>
                <a:gridCol w="2066071">
                  <a:extLst>
                    <a:ext uri="{9D8B030D-6E8A-4147-A177-3AD203B41FA5}">
                      <a16:colId xmlns:a16="http://schemas.microsoft.com/office/drawing/2014/main" val="20002"/>
                    </a:ext>
                  </a:extLst>
                </a:gridCol>
                <a:gridCol w="2066071">
                  <a:extLst>
                    <a:ext uri="{9D8B030D-6E8A-4147-A177-3AD203B41FA5}">
                      <a16:colId xmlns:a16="http://schemas.microsoft.com/office/drawing/2014/main" val="20003"/>
                    </a:ext>
                  </a:extLst>
                </a:gridCol>
              </a:tblGrid>
              <a:tr h="642389">
                <a:tc>
                  <a:txBody>
                    <a:bodyPr/>
                    <a:lstStyle/>
                    <a:p>
                      <a:pPr algn="ctr"/>
                      <a:r>
                        <a:rPr lang="en-GB" sz="1700" dirty="0"/>
                        <a:t>Quantity</a:t>
                      </a:r>
                    </a:p>
                  </a:txBody>
                  <a:tcPr marL="95404" marR="95404" marT="47702" marB="47702"/>
                </a:tc>
                <a:tc>
                  <a:txBody>
                    <a:bodyPr/>
                    <a:lstStyle/>
                    <a:p>
                      <a:pPr algn="ctr"/>
                      <a:r>
                        <a:rPr lang="en-GB" sz="1700" dirty="0"/>
                        <a:t>Average Revenue (P) </a:t>
                      </a:r>
                      <a:endParaRPr lang="en-GB" sz="1700"/>
                    </a:p>
                  </a:txBody>
                  <a:tcPr marL="95404" marR="95404" marT="47702" marB="47702"/>
                </a:tc>
                <a:tc>
                  <a:txBody>
                    <a:bodyPr/>
                    <a:lstStyle/>
                    <a:p>
                      <a:pPr algn="ctr"/>
                      <a:r>
                        <a:rPr lang="en-GB" sz="1700" dirty="0"/>
                        <a:t>Total Revenue</a:t>
                      </a:r>
                    </a:p>
                  </a:txBody>
                  <a:tcPr marL="95404" marR="95404" marT="47702" marB="47702"/>
                </a:tc>
                <a:tc>
                  <a:txBody>
                    <a:bodyPr/>
                    <a:lstStyle/>
                    <a:p>
                      <a:pPr algn="ctr"/>
                      <a:r>
                        <a:rPr lang="en-GB" sz="1700" dirty="0"/>
                        <a:t>Marginal</a:t>
                      </a:r>
                      <a:r>
                        <a:rPr lang="en-GB" sz="1700" baseline="0" dirty="0"/>
                        <a:t> Revenue</a:t>
                      </a:r>
                      <a:endParaRPr lang="en-GB" sz="1700" dirty="0"/>
                    </a:p>
                  </a:txBody>
                  <a:tcPr marL="95404" marR="95404" marT="47702" marB="47702"/>
                </a:tc>
                <a:extLst>
                  <a:ext uri="{0D108BD9-81ED-4DB2-BD59-A6C34878D82A}">
                    <a16:rowId xmlns:a16="http://schemas.microsoft.com/office/drawing/2014/main" val="10000"/>
                  </a:ext>
                </a:extLst>
              </a:tr>
              <a:tr h="419779">
                <a:tc>
                  <a:txBody>
                    <a:bodyPr/>
                    <a:lstStyle/>
                    <a:p>
                      <a:pPr algn="ctr"/>
                      <a:r>
                        <a:rPr lang="en-GB" sz="1400" dirty="0"/>
                        <a:t>1</a:t>
                      </a:r>
                    </a:p>
                  </a:txBody>
                  <a:tcPr marL="95404" marR="95404" marT="47702" marB="47702"/>
                </a:tc>
                <a:tc>
                  <a:txBody>
                    <a:bodyPr/>
                    <a:lstStyle/>
                    <a:p>
                      <a:pPr algn="ctr"/>
                      <a:r>
                        <a:rPr lang="en-GB" sz="1400" dirty="0"/>
                        <a:t>20</a:t>
                      </a:r>
                    </a:p>
                  </a:txBody>
                  <a:tcPr marL="95404" marR="95404" marT="47702" marB="47702"/>
                </a:tc>
                <a:tc>
                  <a:txBody>
                    <a:bodyPr/>
                    <a:lstStyle/>
                    <a:p>
                      <a:pPr algn="ctr"/>
                      <a:r>
                        <a:rPr lang="en-GB" sz="1400" dirty="0"/>
                        <a:t>20</a:t>
                      </a:r>
                    </a:p>
                  </a:txBody>
                  <a:tcPr marL="95404" marR="95404" marT="47702" marB="47702"/>
                </a:tc>
                <a:tc>
                  <a:txBody>
                    <a:bodyPr/>
                    <a:lstStyle/>
                    <a:p>
                      <a:pPr algn="ctr"/>
                      <a:r>
                        <a:rPr lang="en-GB" sz="1400" dirty="0"/>
                        <a:t>20</a:t>
                      </a:r>
                    </a:p>
                  </a:txBody>
                  <a:tcPr marL="95404" marR="95404" marT="47702" marB="47702"/>
                </a:tc>
                <a:extLst>
                  <a:ext uri="{0D108BD9-81ED-4DB2-BD59-A6C34878D82A}">
                    <a16:rowId xmlns:a16="http://schemas.microsoft.com/office/drawing/2014/main" val="10001"/>
                  </a:ext>
                </a:extLst>
              </a:tr>
              <a:tr h="419779">
                <a:tc>
                  <a:txBody>
                    <a:bodyPr/>
                    <a:lstStyle/>
                    <a:p>
                      <a:pPr algn="ctr"/>
                      <a:r>
                        <a:rPr lang="en-GB" sz="1400" dirty="0"/>
                        <a:t>2</a:t>
                      </a:r>
                    </a:p>
                  </a:txBody>
                  <a:tcPr marL="95404" marR="95404" marT="47702" marB="47702"/>
                </a:tc>
                <a:tc>
                  <a:txBody>
                    <a:bodyPr/>
                    <a:lstStyle/>
                    <a:p>
                      <a:pPr algn="ctr"/>
                      <a:r>
                        <a:rPr lang="en-GB" sz="1400" dirty="0"/>
                        <a:t>18</a:t>
                      </a:r>
                    </a:p>
                  </a:txBody>
                  <a:tcPr marL="95404" marR="95404" marT="47702" marB="47702"/>
                </a:tc>
                <a:tc>
                  <a:txBody>
                    <a:bodyPr/>
                    <a:lstStyle/>
                    <a:p>
                      <a:pPr algn="ctr"/>
                      <a:r>
                        <a:rPr lang="en-GB" sz="1400" dirty="0"/>
                        <a:t>36</a:t>
                      </a:r>
                    </a:p>
                  </a:txBody>
                  <a:tcPr marL="95404" marR="95404" marT="47702" marB="47702"/>
                </a:tc>
                <a:tc>
                  <a:txBody>
                    <a:bodyPr/>
                    <a:lstStyle/>
                    <a:p>
                      <a:pPr algn="ctr"/>
                      <a:r>
                        <a:rPr lang="en-GB" sz="1400" dirty="0"/>
                        <a:t>16</a:t>
                      </a:r>
                    </a:p>
                  </a:txBody>
                  <a:tcPr marL="95404" marR="95404" marT="47702" marB="47702"/>
                </a:tc>
                <a:extLst>
                  <a:ext uri="{0D108BD9-81ED-4DB2-BD59-A6C34878D82A}">
                    <a16:rowId xmlns:a16="http://schemas.microsoft.com/office/drawing/2014/main" val="10002"/>
                  </a:ext>
                </a:extLst>
              </a:tr>
              <a:tr h="419779">
                <a:tc>
                  <a:txBody>
                    <a:bodyPr/>
                    <a:lstStyle/>
                    <a:p>
                      <a:pPr algn="ctr"/>
                      <a:r>
                        <a:rPr lang="en-GB" sz="1400" dirty="0"/>
                        <a:t>3</a:t>
                      </a:r>
                    </a:p>
                  </a:txBody>
                  <a:tcPr marL="95404" marR="95404" marT="47702" marB="47702"/>
                </a:tc>
                <a:tc>
                  <a:txBody>
                    <a:bodyPr/>
                    <a:lstStyle/>
                    <a:p>
                      <a:pPr algn="ctr"/>
                      <a:r>
                        <a:rPr lang="en-GB" sz="1400" dirty="0"/>
                        <a:t>16</a:t>
                      </a:r>
                    </a:p>
                  </a:txBody>
                  <a:tcPr marL="95404" marR="95404" marT="47702" marB="47702"/>
                </a:tc>
                <a:tc>
                  <a:txBody>
                    <a:bodyPr/>
                    <a:lstStyle/>
                    <a:p>
                      <a:pPr algn="ctr"/>
                      <a:r>
                        <a:rPr lang="en-GB" sz="1400" dirty="0"/>
                        <a:t>48</a:t>
                      </a:r>
                    </a:p>
                  </a:txBody>
                  <a:tcPr marL="95404" marR="95404" marT="47702" marB="47702"/>
                </a:tc>
                <a:tc>
                  <a:txBody>
                    <a:bodyPr/>
                    <a:lstStyle/>
                    <a:p>
                      <a:pPr algn="ctr"/>
                      <a:r>
                        <a:rPr lang="en-GB" sz="1400" dirty="0"/>
                        <a:t>12</a:t>
                      </a:r>
                    </a:p>
                  </a:txBody>
                  <a:tcPr marL="95404" marR="95404" marT="47702" marB="47702"/>
                </a:tc>
                <a:extLst>
                  <a:ext uri="{0D108BD9-81ED-4DB2-BD59-A6C34878D82A}">
                    <a16:rowId xmlns:a16="http://schemas.microsoft.com/office/drawing/2014/main" val="10003"/>
                  </a:ext>
                </a:extLst>
              </a:tr>
              <a:tr h="419779">
                <a:tc>
                  <a:txBody>
                    <a:bodyPr/>
                    <a:lstStyle/>
                    <a:p>
                      <a:pPr algn="ctr"/>
                      <a:r>
                        <a:rPr lang="en-GB" sz="1400" dirty="0"/>
                        <a:t>4</a:t>
                      </a:r>
                    </a:p>
                  </a:txBody>
                  <a:tcPr marL="95404" marR="95404" marT="47702" marB="47702"/>
                </a:tc>
                <a:tc>
                  <a:txBody>
                    <a:bodyPr/>
                    <a:lstStyle/>
                    <a:p>
                      <a:pPr algn="ctr"/>
                      <a:r>
                        <a:rPr lang="en-GB" sz="1400" dirty="0"/>
                        <a:t>14</a:t>
                      </a:r>
                    </a:p>
                  </a:txBody>
                  <a:tcPr marL="95404" marR="95404" marT="47702" marB="47702"/>
                </a:tc>
                <a:tc>
                  <a:txBody>
                    <a:bodyPr/>
                    <a:lstStyle/>
                    <a:p>
                      <a:pPr algn="ctr"/>
                      <a:r>
                        <a:rPr lang="en-GB" sz="1400" dirty="0"/>
                        <a:t>56</a:t>
                      </a:r>
                    </a:p>
                  </a:txBody>
                  <a:tcPr marL="95404" marR="95404" marT="47702" marB="47702"/>
                </a:tc>
                <a:tc>
                  <a:txBody>
                    <a:bodyPr/>
                    <a:lstStyle/>
                    <a:p>
                      <a:pPr algn="ctr"/>
                      <a:r>
                        <a:rPr lang="en-GB" sz="1400" dirty="0"/>
                        <a:t>8</a:t>
                      </a:r>
                    </a:p>
                  </a:txBody>
                  <a:tcPr marL="95404" marR="95404" marT="47702" marB="47702"/>
                </a:tc>
                <a:extLst>
                  <a:ext uri="{0D108BD9-81ED-4DB2-BD59-A6C34878D82A}">
                    <a16:rowId xmlns:a16="http://schemas.microsoft.com/office/drawing/2014/main" val="10004"/>
                  </a:ext>
                </a:extLst>
              </a:tr>
              <a:tr h="419779">
                <a:tc>
                  <a:txBody>
                    <a:bodyPr/>
                    <a:lstStyle/>
                    <a:p>
                      <a:pPr algn="ctr"/>
                      <a:r>
                        <a:rPr lang="en-GB" sz="1400" dirty="0"/>
                        <a:t>5</a:t>
                      </a:r>
                    </a:p>
                  </a:txBody>
                  <a:tcPr marL="95404" marR="95404" marT="47702" marB="47702"/>
                </a:tc>
                <a:tc>
                  <a:txBody>
                    <a:bodyPr/>
                    <a:lstStyle/>
                    <a:p>
                      <a:pPr algn="ctr"/>
                      <a:r>
                        <a:rPr lang="en-GB" sz="1400" dirty="0"/>
                        <a:t>12</a:t>
                      </a:r>
                    </a:p>
                  </a:txBody>
                  <a:tcPr marL="95404" marR="95404" marT="47702" marB="47702"/>
                </a:tc>
                <a:tc>
                  <a:txBody>
                    <a:bodyPr/>
                    <a:lstStyle/>
                    <a:p>
                      <a:pPr algn="ctr"/>
                      <a:r>
                        <a:rPr lang="en-GB" sz="1400" dirty="0"/>
                        <a:t>60</a:t>
                      </a:r>
                    </a:p>
                  </a:txBody>
                  <a:tcPr marL="95404" marR="95404" marT="47702" marB="47702"/>
                </a:tc>
                <a:tc>
                  <a:txBody>
                    <a:bodyPr/>
                    <a:lstStyle/>
                    <a:p>
                      <a:pPr algn="ctr"/>
                      <a:r>
                        <a:rPr lang="en-GB" sz="1400" dirty="0"/>
                        <a:t>4</a:t>
                      </a:r>
                    </a:p>
                  </a:txBody>
                  <a:tcPr marL="95404" marR="95404" marT="47702" marB="47702"/>
                </a:tc>
                <a:extLst>
                  <a:ext uri="{0D108BD9-81ED-4DB2-BD59-A6C34878D82A}">
                    <a16:rowId xmlns:a16="http://schemas.microsoft.com/office/drawing/2014/main" val="10005"/>
                  </a:ext>
                </a:extLst>
              </a:tr>
              <a:tr h="419779">
                <a:tc>
                  <a:txBody>
                    <a:bodyPr/>
                    <a:lstStyle/>
                    <a:p>
                      <a:pPr algn="ctr"/>
                      <a:r>
                        <a:rPr lang="en-GB" sz="1400" dirty="0"/>
                        <a:t>6</a:t>
                      </a:r>
                    </a:p>
                  </a:txBody>
                  <a:tcPr marL="95404" marR="95404" marT="47702" marB="47702"/>
                </a:tc>
                <a:tc>
                  <a:txBody>
                    <a:bodyPr/>
                    <a:lstStyle/>
                    <a:p>
                      <a:pPr algn="ctr"/>
                      <a:r>
                        <a:rPr lang="en-GB" sz="1400" dirty="0"/>
                        <a:t>10</a:t>
                      </a:r>
                    </a:p>
                  </a:txBody>
                  <a:tcPr marL="95404" marR="95404" marT="47702" marB="47702"/>
                </a:tc>
                <a:tc>
                  <a:txBody>
                    <a:bodyPr/>
                    <a:lstStyle/>
                    <a:p>
                      <a:pPr algn="ctr"/>
                      <a:r>
                        <a:rPr lang="en-GB" sz="1400" dirty="0"/>
                        <a:t>60</a:t>
                      </a:r>
                    </a:p>
                  </a:txBody>
                  <a:tcPr marL="95404" marR="95404" marT="47702" marB="47702"/>
                </a:tc>
                <a:tc>
                  <a:txBody>
                    <a:bodyPr/>
                    <a:lstStyle/>
                    <a:p>
                      <a:pPr algn="ctr"/>
                      <a:r>
                        <a:rPr lang="en-GB" sz="1400" dirty="0"/>
                        <a:t>0</a:t>
                      </a:r>
                    </a:p>
                  </a:txBody>
                  <a:tcPr marL="95404" marR="95404" marT="47702" marB="47702"/>
                </a:tc>
                <a:extLst>
                  <a:ext uri="{0D108BD9-81ED-4DB2-BD59-A6C34878D82A}">
                    <a16:rowId xmlns:a16="http://schemas.microsoft.com/office/drawing/2014/main" val="10006"/>
                  </a:ext>
                </a:extLst>
              </a:tr>
              <a:tr h="419779">
                <a:tc>
                  <a:txBody>
                    <a:bodyPr/>
                    <a:lstStyle/>
                    <a:p>
                      <a:pPr algn="ctr"/>
                      <a:r>
                        <a:rPr lang="en-GB" sz="1400" dirty="0"/>
                        <a:t>7</a:t>
                      </a:r>
                    </a:p>
                  </a:txBody>
                  <a:tcPr marL="95404" marR="95404" marT="47702" marB="47702"/>
                </a:tc>
                <a:tc>
                  <a:txBody>
                    <a:bodyPr/>
                    <a:lstStyle/>
                    <a:p>
                      <a:pPr algn="ctr"/>
                      <a:r>
                        <a:rPr lang="en-GB" sz="1400" dirty="0"/>
                        <a:t>8</a:t>
                      </a:r>
                    </a:p>
                  </a:txBody>
                  <a:tcPr marL="95404" marR="95404" marT="47702" marB="47702"/>
                </a:tc>
                <a:tc>
                  <a:txBody>
                    <a:bodyPr/>
                    <a:lstStyle/>
                    <a:p>
                      <a:pPr algn="ctr"/>
                      <a:r>
                        <a:rPr lang="en-GB" sz="1400" dirty="0"/>
                        <a:t>56</a:t>
                      </a:r>
                    </a:p>
                  </a:txBody>
                  <a:tcPr marL="95404" marR="95404" marT="47702" marB="47702"/>
                </a:tc>
                <a:tc>
                  <a:txBody>
                    <a:bodyPr/>
                    <a:lstStyle/>
                    <a:p>
                      <a:pPr algn="ctr"/>
                      <a:r>
                        <a:rPr lang="en-GB" sz="1400" dirty="0"/>
                        <a:t>-4</a:t>
                      </a:r>
                    </a:p>
                  </a:txBody>
                  <a:tcPr marL="95404" marR="95404" marT="47702" marB="47702"/>
                </a:tc>
                <a:extLst>
                  <a:ext uri="{0D108BD9-81ED-4DB2-BD59-A6C34878D82A}">
                    <a16:rowId xmlns:a16="http://schemas.microsoft.com/office/drawing/2014/main" val="10007"/>
                  </a:ext>
                </a:extLst>
              </a:tr>
            </a:tbl>
          </a:graphicData>
        </a:graphic>
      </p:graphicFrame>
      <p:pic>
        <p:nvPicPr>
          <p:cNvPr id="3" name="Picture 2">
            <a:extLst>
              <a:ext uri="{FF2B5EF4-FFF2-40B4-BE49-F238E27FC236}">
                <a16:creationId xmlns:a16="http://schemas.microsoft.com/office/drawing/2014/main" id="{54E65F81-97DE-7B81-324D-BDE1A0F0B6E0}"/>
              </a:ext>
            </a:extLst>
          </p:cNvPr>
          <p:cNvPicPr>
            <a:picLocks noChangeAspect="1"/>
          </p:cNvPicPr>
          <p:nvPr/>
        </p:nvPicPr>
        <p:blipFill>
          <a:blip r:embed="rId2" cstate="print">
            <a:alphaModFix amt="5000"/>
            <a:extLst>
              <a:ext uri="{28A0092B-C50C-407E-A947-70E740481C1C}">
                <a14:useLocalDpi xmlns:a14="http://schemas.microsoft.com/office/drawing/2010/main" val="0"/>
              </a:ext>
            </a:extLst>
          </a:blip>
          <a:stretch>
            <a:fillRect/>
          </a:stretch>
        </p:blipFill>
        <p:spPr>
          <a:xfrm>
            <a:off x="827584" y="1507295"/>
            <a:ext cx="7695738" cy="3098355"/>
          </a:xfrm>
          <a:prstGeom prst="rect">
            <a:avLst/>
          </a:prstGeom>
        </p:spPr>
      </p:pic>
      <p:pic>
        <p:nvPicPr>
          <p:cNvPr id="4" name="Picture 3">
            <a:extLst>
              <a:ext uri="{FF2B5EF4-FFF2-40B4-BE49-F238E27FC236}">
                <a16:creationId xmlns:a16="http://schemas.microsoft.com/office/drawing/2014/main" id="{65BEA33D-D382-F6E0-9F87-D312B2C27450}"/>
              </a:ext>
            </a:extLst>
          </p:cNvPr>
          <p:cNvPicPr>
            <a:picLocks noChangeAspect="1"/>
          </p:cNvPicPr>
          <p:nvPr/>
        </p:nvPicPr>
        <p:blipFill>
          <a:blip r:embed="rId3" cstate="print">
            <a:alphaModFix amt="85000"/>
            <a:extLst>
              <a:ext uri="{28A0092B-C50C-407E-A947-70E740481C1C}">
                <a14:useLocalDpi xmlns:a14="http://schemas.microsoft.com/office/drawing/2010/main" val="0"/>
              </a:ext>
            </a:extLst>
          </a:blip>
          <a:stretch>
            <a:fillRect/>
          </a:stretch>
        </p:blipFill>
        <p:spPr>
          <a:xfrm>
            <a:off x="4283968" y="102543"/>
            <a:ext cx="933411" cy="375797"/>
          </a:xfrm>
          <a:prstGeom prst="rect">
            <a:avLst/>
          </a:prstGeom>
        </p:spPr>
      </p:pic>
      <p:sp>
        <p:nvSpPr>
          <p:cNvPr id="5" name="Footer Placeholder 2">
            <a:extLst>
              <a:ext uri="{FF2B5EF4-FFF2-40B4-BE49-F238E27FC236}">
                <a16:creationId xmlns:a16="http://schemas.microsoft.com/office/drawing/2014/main" id="{DC9844D8-DC89-12C7-90EA-E2A4F09A9E33}"/>
              </a:ext>
            </a:extLst>
          </p:cNvPr>
          <p:cNvSpPr txBox="1">
            <a:spLocks/>
          </p:cNvSpPr>
          <p:nvPr/>
        </p:nvSpPr>
        <p:spPr>
          <a:xfrm>
            <a:off x="68584" y="6601013"/>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DE5E6C1A-0EA4-2984-47AA-A9EBC171D323}"/>
              </a:ext>
            </a:extLst>
          </p:cNvPr>
          <p:cNvSpPr txBox="1"/>
          <p:nvPr/>
        </p:nvSpPr>
        <p:spPr>
          <a:xfrm>
            <a:off x="6126494" y="6648519"/>
            <a:ext cx="3048000" cy="230832"/>
          </a:xfrm>
          <a:prstGeom prst="rect">
            <a:avLst/>
          </a:prstGeom>
          <a:noFill/>
        </p:spPr>
        <p:txBody>
          <a:bodyPr wrap="square" rtlCol="0">
            <a:spAutoFit/>
          </a:bodyPr>
          <a:lstStyle/>
          <a:p>
            <a:pPr algn="ctr"/>
            <a:r>
              <a:rPr lang="en-US" sz="900" i="0" dirty="0">
                <a:solidFill>
                  <a:schemeClr val="tx2"/>
                </a:solidFill>
                <a:effectLst/>
                <a:latin typeface="gg sans"/>
              </a:rPr>
              <a:t>© 2025 Exams Papers Practice. All Rights Reserved</a:t>
            </a:r>
            <a:endParaRPr lang="en-PH" sz="900" dirty="0">
              <a:solidFill>
                <a:schemeClr val="tx2"/>
              </a:solidFill>
            </a:endParaRPr>
          </a:p>
        </p:txBody>
      </p:sp>
    </p:spTree>
    <p:extLst>
      <p:ext uri="{BB962C8B-B14F-4D97-AF65-F5344CB8AC3E}">
        <p14:creationId xmlns:p14="http://schemas.microsoft.com/office/powerpoint/2010/main" val="127313680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640E93D9-F13F-4097-A159-E0A6CEBA8F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0" name="Title 1"/>
          <p:cNvSpPr>
            <a:spLocks noGrp="1"/>
          </p:cNvSpPr>
          <p:nvPr>
            <p:ph type="title"/>
          </p:nvPr>
        </p:nvSpPr>
        <p:spPr>
          <a:xfrm>
            <a:off x="292437" y="444464"/>
            <a:ext cx="2565228" cy="1906317"/>
          </a:xfrm>
        </p:spPr>
        <p:txBody>
          <a:bodyPr>
            <a:normAutofit/>
          </a:bodyPr>
          <a:lstStyle/>
          <a:p>
            <a:pPr algn="ctr"/>
            <a:r>
              <a:rPr lang="en-GB" sz="2400"/>
              <a:t>Normal profit</a:t>
            </a:r>
          </a:p>
        </p:txBody>
      </p:sp>
      <p:pic>
        <p:nvPicPr>
          <p:cNvPr id="13" name="Picture 12" descr="Graph on document with pen">
            <a:extLst>
              <a:ext uri="{FF2B5EF4-FFF2-40B4-BE49-F238E27FC236}">
                <a16:creationId xmlns:a16="http://schemas.microsoft.com/office/drawing/2014/main" id="{3FEBF85A-0948-147B-C4A1-A816E3049C5B}"/>
              </a:ext>
            </a:extLst>
          </p:cNvPr>
          <p:cNvPicPr>
            <a:picLocks noChangeAspect="1"/>
          </p:cNvPicPr>
          <p:nvPr/>
        </p:nvPicPr>
        <p:blipFill rotWithShape="1">
          <a:blip r:embed="rId4"/>
          <a:srcRect l="30873" r="16833" b="7"/>
          <a:stretch/>
        </p:blipFill>
        <p:spPr>
          <a:xfrm>
            <a:off x="20" y="2768743"/>
            <a:ext cx="3208693" cy="4089258"/>
          </a:xfrm>
          <a:prstGeom prst="rect">
            <a:avLst/>
          </a:prstGeom>
        </p:spPr>
      </p:pic>
      <p:sp>
        <p:nvSpPr>
          <p:cNvPr id="19" name="Rectangle 18">
            <a:extLst>
              <a:ext uri="{FF2B5EF4-FFF2-40B4-BE49-F238E27FC236}">
                <a16:creationId xmlns:a16="http://schemas.microsoft.com/office/drawing/2014/main" id="{BA3D150B-ADB5-401D-8304-C7845A1095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768743"/>
            <a:ext cx="3232716" cy="64008"/>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sp>
        <p:nvSpPr>
          <p:cNvPr id="11" name="Content Placeholder 2"/>
          <p:cNvSpPr>
            <a:spLocks noGrp="1"/>
          </p:cNvSpPr>
          <p:nvPr>
            <p:ph idx="1"/>
          </p:nvPr>
        </p:nvSpPr>
        <p:spPr>
          <a:xfrm>
            <a:off x="4073734" y="678955"/>
            <a:ext cx="4189836" cy="5409743"/>
          </a:xfrm>
        </p:spPr>
        <p:txBody>
          <a:bodyPr anchor="ctr">
            <a:normAutofit/>
          </a:bodyPr>
          <a:lstStyle/>
          <a:p>
            <a:r>
              <a:rPr lang="en-GB" sz="1700" b="1" dirty="0"/>
              <a:t>Normal profit </a:t>
            </a:r>
            <a:r>
              <a:rPr lang="en-GB" sz="1700" dirty="0"/>
              <a:t>is the minimum reward required for a firm to remain in an industry</a:t>
            </a:r>
          </a:p>
          <a:p>
            <a:r>
              <a:rPr lang="en-GB" sz="1700" dirty="0"/>
              <a:t>This is classed as an opportunity cost as staying in the industry is just better than the next best alternative</a:t>
            </a:r>
          </a:p>
          <a:p>
            <a:r>
              <a:rPr lang="en-GB" sz="1700" dirty="0"/>
              <a:t>Normal profit is seen as a cost and is included in a firm’s average cost curve</a:t>
            </a:r>
          </a:p>
          <a:p>
            <a:r>
              <a:rPr lang="en-GB" sz="1700" dirty="0"/>
              <a:t>In the long run a firm will leave the industry if it cannot make normal profit</a:t>
            </a:r>
          </a:p>
          <a:p>
            <a:r>
              <a:rPr lang="en-GB" sz="1700" dirty="0"/>
              <a:t>Normal profit will vary between industries and is influenced by the risk involved</a:t>
            </a:r>
          </a:p>
        </p:txBody>
      </p:sp>
      <p:sp>
        <p:nvSpPr>
          <p:cNvPr id="21" name="Rectangle 20">
            <a:extLst>
              <a:ext uri="{FF2B5EF4-FFF2-40B4-BE49-F238E27FC236}">
                <a16:creationId xmlns:a16="http://schemas.microsoft.com/office/drawing/2014/main" id="{ACD3AB31-A71C-4414-BA05-CF667CBA34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15319" y="3404996"/>
            <a:ext cx="6858002" cy="48006"/>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solidFill>
            </a:endParaRPr>
          </a:p>
        </p:txBody>
      </p:sp>
      <p:pic>
        <p:nvPicPr>
          <p:cNvPr id="2" name="Picture 1">
            <a:extLst>
              <a:ext uri="{FF2B5EF4-FFF2-40B4-BE49-F238E27FC236}">
                <a16:creationId xmlns:a16="http://schemas.microsoft.com/office/drawing/2014/main" id="{A977661A-A69B-2C88-0A0F-5C21F746EE10}"/>
              </a:ext>
            </a:extLst>
          </p:cNvPr>
          <p:cNvPicPr>
            <a:picLocks noChangeAspect="1"/>
          </p:cNvPicPr>
          <p:nvPr/>
        </p:nvPicPr>
        <p:blipFill>
          <a:blip r:embed="rId5" cstate="print">
            <a:alphaModFix amt="5000"/>
            <a:extLst>
              <a:ext uri="{28A0092B-C50C-407E-A947-70E740481C1C}">
                <a14:useLocalDpi xmlns:a14="http://schemas.microsoft.com/office/drawing/2010/main" val="0"/>
              </a:ext>
            </a:extLst>
          </a:blip>
          <a:stretch>
            <a:fillRect/>
          </a:stretch>
        </p:blipFill>
        <p:spPr>
          <a:xfrm>
            <a:off x="827584" y="1507295"/>
            <a:ext cx="7695738" cy="3098355"/>
          </a:xfrm>
          <a:prstGeom prst="rect">
            <a:avLst/>
          </a:prstGeom>
        </p:spPr>
      </p:pic>
      <p:pic>
        <p:nvPicPr>
          <p:cNvPr id="3" name="Picture 2">
            <a:extLst>
              <a:ext uri="{FF2B5EF4-FFF2-40B4-BE49-F238E27FC236}">
                <a16:creationId xmlns:a16="http://schemas.microsoft.com/office/drawing/2014/main" id="{AC3205C0-620A-1931-0EF3-BD8A207DC8A8}"/>
              </a:ext>
            </a:extLst>
          </p:cNvPr>
          <p:cNvPicPr>
            <a:picLocks noChangeAspect="1"/>
          </p:cNvPicPr>
          <p:nvPr/>
        </p:nvPicPr>
        <p:blipFill>
          <a:blip r:embed="rId6" cstate="print">
            <a:alphaModFix amt="85000"/>
            <a:extLst>
              <a:ext uri="{28A0092B-C50C-407E-A947-70E740481C1C}">
                <a14:useLocalDpi xmlns:a14="http://schemas.microsoft.com/office/drawing/2010/main" val="0"/>
              </a:ext>
            </a:extLst>
          </a:blip>
          <a:stretch>
            <a:fillRect/>
          </a:stretch>
        </p:blipFill>
        <p:spPr>
          <a:xfrm>
            <a:off x="4283968" y="102543"/>
            <a:ext cx="933411" cy="375797"/>
          </a:xfrm>
          <a:prstGeom prst="rect">
            <a:avLst/>
          </a:prstGeom>
        </p:spPr>
      </p:pic>
      <p:sp>
        <p:nvSpPr>
          <p:cNvPr id="4" name="Footer Placeholder 2">
            <a:extLst>
              <a:ext uri="{FF2B5EF4-FFF2-40B4-BE49-F238E27FC236}">
                <a16:creationId xmlns:a16="http://schemas.microsoft.com/office/drawing/2014/main" id="{E8973FD4-0A92-17F6-3CFC-7D67197E6212}"/>
              </a:ext>
            </a:extLst>
          </p:cNvPr>
          <p:cNvSpPr txBox="1">
            <a:spLocks/>
          </p:cNvSpPr>
          <p:nvPr/>
        </p:nvSpPr>
        <p:spPr>
          <a:xfrm>
            <a:off x="68584" y="6601013"/>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7">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C3CFF834-CBDE-E3C9-7E62-E0D3E9292214}"/>
              </a:ext>
            </a:extLst>
          </p:cNvPr>
          <p:cNvSpPr txBox="1"/>
          <p:nvPr/>
        </p:nvSpPr>
        <p:spPr>
          <a:xfrm>
            <a:off x="6126494" y="6648519"/>
            <a:ext cx="3048000" cy="230832"/>
          </a:xfrm>
          <a:prstGeom prst="rect">
            <a:avLst/>
          </a:prstGeom>
          <a:noFill/>
        </p:spPr>
        <p:txBody>
          <a:bodyPr wrap="square" rtlCol="0">
            <a:spAutoFit/>
          </a:bodyPr>
          <a:lstStyle/>
          <a:p>
            <a:pPr algn="ctr"/>
            <a:r>
              <a:rPr lang="en-US" sz="900" i="0" dirty="0">
                <a:solidFill>
                  <a:schemeClr val="tx2"/>
                </a:solidFill>
                <a:effectLst/>
                <a:latin typeface="gg sans"/>
              </a:rPr>
              <a:t>© 2025 Exams Papers Practice. All Rights Reserved</a:t>
            </a:r>
            <a:endParaRPr lang="en-PH" sz="900" dirty="0">
              <a:solidFill>
                <a:schemeClr val="tx2"/>
              </a:solidFill>
            </a:endParaRPr>
          </a:p>
        </p:txBody>
      </p:sp>
    </p:spTree>
    <p:custDataLst>
      <p:tags r:id="rId1"/>
    </p:custDataLst>
    <p:extLst>
      <p:ext uri="{BB962C8B-B14F-4D97-AF65-F5344CB8AC3E}">
        <p14:creationId xmlns:p14="http://schemas.microsoft.com/office/powerpoint/2010/main" val="180391098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640E93D9-F13F-4097-A159-E0A6CEBA8F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0" name="Title 1"/>
          <p:cNvSpPr>
            <a:spLocks noGrp="1"/>
          </p:cNvSpPr>
          <p:nvPr>
            <p:ph type="title"/>
          </p:nvPr>
        </p:nvSpPr>
        <p:spPr>
          <a:xfrm>
            <a:off x="292437" y="444464"/>
            <a:ext cx="2565228" cy="1906317"/>
          </a:xfrm>
        </p:spPr>
        <p:txBody>
          <a:bodyPr>
            <a:normAutofit/>
          </a:bodyPr>
          <a:lstStyle/>
          <a:p>
            <a:pPr algn="ctr"/>
            <a:r>
              <a:rPr lang="en-GB" sz="2400"/>
              <a:t>Supernormal (abnormal) profit</a:t>
            </a:r>
          </a:p>
        </p:txBody>
      </p:sp>
      <p:pic>
        <p:nvPicPr>
          <p:cNvPr id="14" name="Picture 13">
            <a:extLst>
              <a:ext uri="{FF2B5EF4-FFF2-40B4-BE49-F238E27FC236}">
                <a16:creationId xmlns:a16="http://schemas.microsoft.com/office/drawing/2014/main" id="{E975AECC-728D-5B4D-F5D7-97EA1C8DAB68}"/>
              </a:ext>
            </a:extLst>
          </p:cNvPr>
          <p:cNvPicPr>
            <a:picLocks noChangeAspect="1"/>
          </p:cNvPicPr>
          <p:nvPr/>
        </p:nvPicPr>
        <p:blipFill rotWithShape="1">
          <a:blip r:embed="rId3"/>
          <a:srcRect l="31867" r="23999" b="8"/>
          <a:stretch/>
        </p:blipFill>
        <p:spPr>
          <a:xfrm>
            <a:off x="20" y="2768743"/>
            <a:ext cx="3208693" cy="4089258"/>
          </a:xfrm>
          <a:prstGeom prst="rect">
            <a:avLst/>
          </a:prstGeom>
        </p:spPr>
      </p:pic>
      <p:sp>
        <p:nvSpPr>
          <p:cNvPr id="20" name="Rectangle 19">
            <a:extLst>
              <a:ext uri="{FF2B5EF4-FFF2-40B4-BE49-F238E27FC236}">
                <a16:creationId xmlns:a16="http://schemas.microsoft.com/office/drawing/2014/main" id="{BA3D150B-ADB5-401D-8304-C7845A1095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768743"/>
            <a:ext cx="3232716" cy="64008"/>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sp>
        <p:nvSpPr>
          <p:cNvPr id="22" name="Rectangle 21">
            <a:extLst>
              <a:ext uri="{FF2B5EF4-FFF2-40B4-BE49-F238E27FC236}">
                <a16:creationId xmlns:a16="http://schemas.microsoft.com/office/drawing/2014/main" id="{ACD3AB31-A71C-4414-BA05-CF667CBA34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15319" y="3404996"/>
            <a:ext cx="6858002" cy="48006"/>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solidFill>
            </a:endParaRPr>
          </a:p>
        </p:txBody>
      </p:sp>
      <p:graphicFrame>
        <p:nvGraphicFramePr>
          <p:cNvPr id="13" name="Content Placeholder 2">
            <a:extLst>
              <a:ext uri="{FF2B5EF4-FFF2-40B4-BE49-F238E27FC236}">
                <a16:creationId xmlns:a16="http://schemas.microsoft.com/office/drawing/2014/main" id="{A8288536-A067-8D38-1671-B838B8CD8CF7}"/>
              </a:ext>
            </a:extLst>
          </p:cNvPr>
          <p:cNvGraphicFramePr>
            <a:graphicFrameLocks noGrp="1"/>
          </p:cNvGraphicFramePr>
          <p:nvPr>
            <p:ph idx="1"/>
            <p:extLst>
              <p:ext uri="{D42A27DB-BD31-4B8C-83A1-F6EECF244321}">
                <p14:modId xmlns:p14="http://schemas.microsoft.com/office/powerpoint/2010/main" val="3471771179"/>
              </p:ext>
            </p:extLst>
          </p:nvPr>
        </p:nvGraphicFramePr>
        <p:xfrm>
          <a:off x="4073734" y="678955"/>
          <a:ext cx="4189836" cy="540974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2" name="Picture 1">
            <a:extLst>
              <a:ext uri="{FF2B5EF4-FFF2-40B4-BE49-F238E27FC236}">
                <a16:creationId xmlns:a16="http://schemas.microsoft.com/office/drawing/2014/main" id="{FA45713E-9413-0C06-217D-E31135BD5FCB}"/>
              </a:ext>
            </a:extLst>
          </p:cNvPr>
          <p:cNvPicPr>
            <a:picLocks noChangeAspect="1"/>
          </p:cNvPicPr>
          <p:nvPr/>
        </p:nvPicPr>
        <p:blipFill>
          <a:blip r:embed="rId9" cstate="print">
            <a:alphaModFix amt="5000"/>
            <a:extLst>
              <a:ext uri="{28A0092B-C50C-407E-A947-70E740481C1C}">
                <a14:useLocalDpi xmlns:a14="http://schemas.microsoft.com/office/drawing/2010/main" val="0"/>
              </a:ext>
            </a:extLst>
          </a:blip>
          <a:stretch>
            <a:fillRect/>
          </a:stretch>
        </p:blipFill>
        <p:spPr>
          <a:xfrm>
            <a:off x="827584" y="1507295"/>
            <a:ext cx="7695738" cy="3098355"/>
          </a:xfrm>
          <a:prstGeom prst="rect">
            <a:avLst/>
          </a:prstGeom>
        </p:spPr>
      </p:pic>
      <p:pic>
        <p:nvPicPr>
          <p:cNvPr id="3" name="Picture 2">
            <a:extLst>
              <a:ext uri="{FF2B5EF4-FFF2-40B4-BE49-F238E27FC236}">
                <a16:creationId xmlns:a16="http://schemas.microsoft.com/office/drawing/2014/main" id="{99B7EBB1-86BB-C3E1-2F92-A955E4378112}"/>
              </a:ext>
            </a:extLst>
          </p:cNvPr>
          <p:cNvPicPr>
            <a:picLocks noChangeAspect="1"/>
          </p:cNvPicPr>
          <p:nvPr/>
        </p:nvPicPr>
        <p:blipFill>
          <a:blip r:embed="rId10" cstate="print">
            <a:alphaModFix amt="85000"/>
            <a:extLst>
              <a:ext uri="{28A0092B-C50C-407E-A947-70E740481C1C}">
                <a14:useLocalDpi xmlns:a14="http://schemas.microsoft.com/office/drawing/2010/main" val="0"/>
              </a:ext>
            </a:extLst>
          </a:blip>
          <a:stretch>
            <a:fillRect/>
          </a:stretch>
        </p:blipFill>
        <p:spPr>
          <a:xfrm>
            <a:off x="4283968" y="102543"/>
            <a:ext cx="933411" cy="375797"/>
          </a:xfrm>
          <a:prstGeom prst="rect">
            <a:avLst/>
          </a:prstGeom>
        </p:spPr>
      </p:pic>
      <p:sp>
        <p:nvSpPr>
          <p:cNvPr id="4" name="Footer Placeholder 2">
            <a:extLst>
              <a:ext uri="{FF2B5EF4-FFF2-40B4-BE49-F238E27FC236}">
                <a16:creationId xmlns:a16="http://schemas.microsoft.com/office/drawing/2014/main" id="{B26A8394-87E7-258E-8371-9D16CFFA84E5}"/>
              </a:ext>
            </a:extLst>
          </p:cNvPr>
          <p:cNvSpPr txBox="1">
            <a:spLocks/>
          </p:cNvSpPr>
          <p:nvPr/>
        </p:nvSpPr>
        <p:spPr>
          <a:xfrm>
            <a:off x="68584" y="6601013"/>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11">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D1AF2E98-3877-59DD-96E3-79C876D0CA2E}"/>
              </a:ext>
            </a:extLst>
          </p:cNvPr>
          <p:cNvSpPr txBox="1"/>
          <p:nvPr/>
        </p:nvSpPr>
        <p:spPr>
          <a:xfrm>
            <a:off x="6126494" y="6648519"/>
            <a:ext cx="3048000" cy="230832"/>
          </a:xfrm>
          <a:prstGeom prst="rect">
            <a:avLst/>
          </a:prstGeom>
          <a:noFill/>
        </p:spPr>
        <p:txBody>
          <a:bodyPr wrap="square" rtlCol="0">
            <a:spAutoFit/>
          </a:bodyPr>
          <a:lstStyle/>
          <a:p>
            <a:pPr algn="ctr"/>
            <a:r>
              <a:rPr lang="en-US" sz="900" i="0" dirty="0">
                <a:solidFill>
                  <a:schemeClr val="tx2"/>
                </a:solidFill>
                <a:effectLst/>
                <a:latin typeface="gg sans"/>
              </a:rPr>
              <a:t>© 2025 Exams Papers Practice. All Rights Reserved</a:t>
            </a:r>
            <a:endParaRPr lang="en-PH" sz="900" dirty="0">
              <a:solidFill>
                <a:schemeClr val="tx2"/>
              </a:solidFill>
            </a:endParaRPr>
          </a:p>
        </p:txBody>
      </p:sp>
    </p:spTree>
    <p:extLst>
      <p:ext uri="{BB962C8B-B14F-4D97-AF65-F5344CB8AC3E}">
        <p14:creationId xmlns:p14="http://schemas.microsoft.com/office/powerpoint/2010/main" val="22300415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02472DE8-E58B-4D56-BA61-C69C601DC7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0183ACFC-B25E-402F-BBD8-E42034CDD4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2176818"/>
          </a:xfrm>
          <a:custGeom>
            <a:avLst/>
            <a:gdLst>
              <a:gd name="connsiteX0" fmla="*/ 0 w 12192000"/>
              <a:gd name="connsiteY0" fmla="*/ 0 h 2237474"/>
              <a:gd name="connsiteX1" fmla="*/ 12192000 w 12192000"/>
              <a:gd name="connsiteY1" fmla="*/ 0 h 2237474"/>
              <a:gd name="connsiteX2" fmla="*/ 12192000 w 12192000"/>
              <a:gd name="connsiteY2" fmla="*/ 751299 h 2237474"/>
              <a:gd name="connsiteX3" fmla="*/ 12176759 w 12192000"/>
              <a:gd name="connsiteY3" fmla="*/ 759190 h 2237474"/>
              <a:gd name="connsiteX4" fmla="*/ 12154948 w 12192000"/>
              <a:gd name="connsiteY4" fmla="*/ 762731 h 2237474"/>
              <a:gd name="connsiteX5" fmla="*/ 12047364 w 12192000"/>
              <a:gd name="connsiteY5" fmla="*/ 749662 h 2237474"/>
              <a:gd name="connsiteX6" fmla="*/ 11890686 w 12192000"/>
              <a:gd name="connsiteY6" fmla="*/ 732766 h 2237474"/>
              <a:gd name="connsiteX7" fmla="*/ 11782413 w 12192000"/>
              <a:gd name="connsiteY7" fmla="*/ 769868 h 2237474"/>
              <a:gd name="connsiteX8" fmla="*/ 11649954 w 12192000"/>
              <a:gd name="connsiteY8" fmla="*/ 749628 h 2237474"/>
              <a:gd name="connsiteX9" fmla="*/ 11560424 w 12192000"/>
              <a:gd name="connsiteY9" fmla="*/ 748017 h 2237474"/>
              <a:gd name="connsiteX10" fmla="*/ 11358455 w 12192000"/>
              <a:gd name="connsiteY10" fmla="*/ 747593 h 2237474"/>
              <a:gd name="connsiteX11" fmla="*/ 11165209 w 12192000"/>
              <a:gd name="connsiteY11" fmla="*/ 748852 h 2237474"/>
              <a:gd name="connsiteX12" fmla="*/ 11058755 w 12192000"/>
              <a:gd name="connsiteY12" fmla="*/ 749617 h 2237474"/>
              <a:gd name="connsiteX13" fmla="*/ 10884013 w 12192000"/>
              <a:gd name="connsiteY13" fmla="*/ 760728 h 2237474"/>
              <a:gd name="connsiteX14" fmla="*/ 10834688 w 12192000"/>
              <a:gd name="connsiteY14" fmla="*/ 757726 h 2237474"/>
              <a:gd name="connsiteX15" fmla="*/ 10805004 w 12192000"/>
              <a:gd name="connsiteY15" fmla="*/ 757573 h 2237474"/>
              <a:gd name="connsiteX16" fmla="*/ 10739478 w 12192000"/>
              <a:gd name="connsiteY16" fmla="*/ 776841 h 2237474"/>
              <a:gd name="connsiteX17" fmla="*/ 10458762 w 12192000"/>
              <a:gd name="connsiteY17" fmla="*/ 755400 h 2237474"/>
              <a:gd name="connsiteX18" fmla="*/ 10246919 w 12192000"/>
              <a:gd name="connsiteY18" fmla="*/ 769960 h 2237474"/>
              <a:gd name="connsiteX19" fmla="*/ 10167995 w 12192000"/>
              <a:gd name="connsiteY19" fmla="*/ 760843 h 2237474"/>
              <a:gd name="connsiteX20" fmla="*/ 9997044 w 12192000"/>
              <a:gd name="connsiteY20" fmla="*/ 780129 h 2237474"/>
              <a:gd name="connsiteX21" fmla="*/ 9943887 w 12192000"/>
              <a:gd name="connsiteY21" fmla="*/ 804141 h 2237474"/>
              <a:gd name="connsiteX22" fmla="*/ 9918248 w 12192000"/>
              <a:gd name="connsiteY22" fmla="*/ 816628 h 2237474"/>
              <a:gd name="connsiteX23" fmla="*/ 9836148 w 12192000"/>
              <a:gd name="connsiteY23" fmla="*/ 858312 h 2237474"/>
              <a:gd name="connsiteX24" fmla="*/ 9823800 w 12192000"/>
              <a:gd name="connsiteY24" fmla="*/ 866604 h 2237474"/>
              <a:gd name="connsiteX25" fmla="*/ 9794684 w 12192000"/>
              <a:gd name="connsiteY25" fmla="*/ 864509 h 2237474"/>
              <a:gd name="connsiteX26" fmla="*/ 9778288 w 12192000"/>
              <a:gd name="connsiteY26" fmla="*/ 854362 h 2237474"/>
              <a:gd name="connsiteX27" fmla="*/ 9773886 w 12192000"/>
              <a:gd name="connsiteY27" fmla="*/ 857543 h 2237474"/>
              <a:gd name="connsiteX28" fmla="*/ 9761459 w 12192000"/>
              <a:gd name="connsiteY28" fmla="*/ 862394 h 2237474"/>
              <a:gd name="connsiteX29" fmla="*/ 9705768 w 12192000"/>
              <a:gd name="connsiteY29" fmla="*/ 894610 h 2237474"/>
              <a:gd name="connsiteX30" fmla="*/ 9683005 w 12192000"/>
              <a:gd name="connsiteY30" fmla="*/ 894128 h 2237474"/>
              <a:gd name="connsiteX31" fmla="*/ 9594438 w 12192000"/>
              <a:gd name="connsiteY31" fmla="*/ 919051 h 2237474"/>
              <a:gd name="connsiteX32" fmla="*/ 9577033 w 12192000"/>
              <a:gd name="connsiteY32" fmla="*/ 922857 h 2237474"/>
              <a:gd name="connsiteX33" fmla="*/ 9544189 w 12192000"/>
              <a:gd name="connsiteY33" fmla="*/ 938966 h 2237474"/>
              <a:gd name="connsiteX34" fmla="*/ 9534048 w 12192000"/>
              <a:gd name="connsiteY34" fmla="*/ 940158 h 2237474"/>
              <a:gd name="connsiteX35" fmla="*/ 9500499 w 12192000"/>
              <a:gd name="connsiteY35" fmla="*/ 954680 h 2237474"/>
              <a:gd name="connsiteX36" fmla="*/ 9428195 w 12192000"/>
              <a:gd name="connsiteY36" fmla="*/ 986225 h 2237474"/>
              <a:gd name="connsiteX37" fmla="*/ 9410017 w 12192000"/>
              <a:gd name="connsiteY37" fmla="*/ 993931 h 2237474"/>
              <a:gd name="connsiteX38" fmla="*/ 9392919 w 12192000"/>
              <a:gd name="connsiteY38" fmla="*/ 994656 h 2237474"/>
              <a:gd name="connsiteX39" fmla="*/ 9301293 w 12192000"/>
              <a:gd name="connsiteY39" fmla="*/ 1011593 h 2237474"/>
              <a:gd name="connsiteX40" fmla="*/ 9278619 w 12192000"/>
              <a:gd name="connsiteY40" fmla="*/ 1011878 h 2237474"/>
              <a:gd name="connsiteX41" fmla="*/ 9268019 w 12192000"/>
              <a:gd name="connsiteY41" fmla="*/ 1007442 h 2237474"/>
              <a:gd name="connsiteX42" fmla="*/ 9234662 w 12192000"/>
              <a:gd name="connsiteY42" fmla="*/ 1023056 h 2237474"/>
              <a:gd name="connsiteX43" fmla="*/ 9181033 w 12192000"/>
              <a:gd name="connsiteY43" fmla="*/ 1037921 h 2237474"/>
              <a:gd name="connsiteX44" fmla="*/ 9155969 w 12192000"/>
              <a:gd name="connsiteY44" fmla="*/ 1046804 h 2237474"/>
              <a:gd name="connsiteX45" fmla="*/ 9133985 w 12192000"/>
              <a:gd name="connsiteY45" fmla="*/ 1046450 h 2237474"/>
              <a:gd name="connsiteX46" fmla="*/ 9012987 w 12192000"/>
              <a:gd name="connsiteY46" fmla="*/ 1061986 h 2237474"/>
              <a:gd name="connsiteX47" fmla="*/ 8968445 w 12192000"/>
              <a:gd name="connsiteY47" fmla="*/ 1052169 h 2237474"/>
              <a:gd name="connsiteX48" fmla="*/ 8958984 w 12192000"/>
              <a:gd name="connsiteY48" fmla="*/ 1057212 h 2237474"/>
              <a:gd name="connsiteX49" fmla="*/ 8886001 w 12192000"/>
              <a:gd name="connsiteY49" fmla="*/ 1067468 h 2237474"/>
              <a:gd name="connsiteX50" fmla="*/ 8838610 w 12192000"/>
              <a:gd name="connsiteY50" fmla="*/ 1075091 h 2237474"/>
              <a:gd name="connsiteX51" fmla="*/ 8750383 w 12192000"/>
              <a:gd name="connsiteY51" fmla="*/ 1097387 h 2237474"/>
              <a:gd name="connsiteX52" fmla="*/ 8697365 w 12192000"/>
              <a:gd name="connsiteY52" fmla="*/ 1105869 h 2237474"/>
              <a:gd name="connsiteX53" fmla="*/ 8665605 w 12192000"/>
              <a:gd name="connsiteY53" fmla="*/ 1110791 h 2237474"/>
              <a:gd name="connsiteX54" fmla="*/ 8584946 w 12192000"/>
              <a:gd name="connsiteY54" fmla="*/ 1135226 h 2237474"/>
              <a:gd name="connsiteX55" fmla="*/ 8460755 w 12192000"/>
              <a:gd name="connsiteY55" fmla="*/ 1203427 h 2237474"/>
              <a:gd name="connsiteX56" fmla="*/ 8419755 w 12192000"/>
              <a:gd name="connsiteY56" fmla="*/ 1216260 h 2237474"/>
              <a:gd name="connsiteX57" fmla="*/ 8411626 w 12192000"/>
              <a:gd name="connsiteY57" fmla="*/ 1214397 h 2237474"/>
              <a:gd name="connsiteX58" fmla="*/ 8363469 w 12192000"/>
              <a:gd name="connsiteY58" fmla="*/ 1246658 h 2237474"/>
              <a:gd name="connsiteX59" fmla="*/ 8275497 w 12192000"/>
              <a:gd name="connsiteY59" fmla="*/ 1264396 h 2237474"/>
              <a:gd name="connsiteX60" fmla="*/ 8206287 w 12192000"/>
              <a:gd name="connsiteY60" fmla="*/ 1273060 h 2237474"/>
              <a:gd name="connsiteX61" fmla="*/ 8168705 w 12192000"/>
              <a:gd name="connsiteY61" fmla="*/ 1279956 h 2237474"/>
              <a:gd name="connsiteX62" fmla="*/ 8139997 w 12192000"/>
              <a:gd name="connsiteY62" fmla="*/ 1282713 h 2237474"/>
              <a:gd name="connsiteX63" fmla="*/ 8074238 w 12192000"/>
              <a:gd name="connsiteY63" fmla="*/ 1301895 h 2237474"/>
              <a:gd name="connsiteX64" fmla="*/ 7968292 w 12192000"/>
              <a:gd name="connsiteY64" fmla="*/ 1338779 h 2237474"/>
              <a:gd name="connsiteX65" fmla="*/ 7945122 w 12192000"/>
              <a:gd name="connsiteY65" fmla="*/ 1345477 h 2237474"/>
              <a:gd name="connsiteX66" fmla="*/ 7922771 w 12192000"/>
              <a:gd name="connsiteY66" fmla="*/ 1346645 h 2237474"/>
              <a:gd name="connsiteX67" fmla="*/ 7915461 w 12192000"/>
              <a:gd name="connsiteY67" fmla="*/ 1342919 h 2237474"/>
              <a:gd name="connsiteX68" fmla="*/ 7902328 w 12192000"/>
              <a:gd name="connsiteY68" fmla="*/ 1345865 h 2237474"/>
              <a:gd name="connsiteX69" fmla="*/ 7898322 w 12192000"/>
              <a:gd name="connsiteY69" fmla="*/ 1345689 h 2237474"/>
              <a:gd name="connsiteX70" fmla="*/ 7875879 w 12192000"/>
              <a:gd name="connsiteY70" fmla="*/ 1345646 h 2237474"/>
              <a:gd name="connsiteX71" fmla="*/ 7840612 w 12192000"/>
              <a:gd name="connsiteY71" fmla="*/ 1369373 h 2237474"/>
              <a:gd name="connsiteX72" fmla="*/ 7786819 w 12192000"/>
              <a:gd name="connsiteY72" fmla="*/ 1378970 h 2237474"/>
              <a:gd name="connsiteX73" fmla="*/ 7548172 w 12192000"/>
              <a:gd name="connsiteY73" fmla="*/ 1417460 h 2237474"/>
              <a:gd name="connsiteX74" fmla="*/ 7483437 w 12192000"/>
              <a:gd name="connsiteY74" fmla="*/ 1478152 h 2237474"/>
              <a:gd name="connsiteX75" fmla="*/ 7377870 w 12192000"/>
              <a:gd name="connsiteY75" fmla="*/ 1523319 h 2237474"/>
              <a:gd name="connsiteX76" fmla="*/ 7230737 w 12192000"/>
              <a:gd name="connsiteY76" fmla="*/ 1562633 h 2237474"/>
              <a:gd name="connsiteX77" fmla="*/ 7224458 w 12192000"/>
              <a:gd name="connsiteY77" fmla="*/ 1573008 h 2237474"/>
              <a:gd name="connsiteX78" fmla="*/ 7213486 w 12192000"/>
              <a:gd name="connsiteY78" fmla="*/ 1580987 h 2237474"/>
              <a:gd name="connsiteX79" fmla="*/ 7210972 w 12192000"/>
              <a:gd name="connsiteY79" fmla="*/ 1580856 h 2237474"/>
              <a:gd name="connsiteX80" fmla="*/ 7183121 w 12192000"/>
              <a:gd name="connsiteY80" fmla="*/ 1595162 h 2237474"/>
              <a:gd name="connsiteX81" fmla="*/ 7164601 w 12192000"/>
              <a:gd name="connsiteY81" fmla="*/ 1606490 h 2237474"/>
              <a:gd name="connsiteX82" fmla="*/ 7159286 w 12192000"/>
              <a:gd name="connsiteY82" fmla="*/ 1606850 h 2237474"/>
              <a:gd name="connsiteX83" fmla="*/ 7114651 w 12192000"/>
              <a:gd name="connsiteY83" fmla="*/ 1620959 h 2237474"/>
              <a:gd name="connsiteX84" fmla="*/ 7092727 w 12192000"/>
              <a:gd name="connsiteY84" fmla="*/ 1623628 h 2237474"/>
              <a:gd name="connsiteX85" fmla="*/ 7031309 w 12192000"/>
              <a:gd name="connsiteY85" fmla="*/ 1619451 h 2237474"/>
              <a:gd name="connsiteX86" fmla="*/ 6999084 w 12192000"/>
              <a:gd name="connsiteY86" fmla="*/ 1634317 h 2237474"/>
              <a:gd name="connsiteX87" fmla="*/ 6992107 w 12192000"/>
              <a:gd name="connsiteY87" fmla="*/ 1636860 h 2237474"/>
              <a:gd name="connsiteX88" fmla="*/ 6991765 w 12192000"/>
              <a:gd name="connsiteY88" fmla="*/ 1636725 h 2237474"/>
              <a:gd name="connsiteX89" fmla="*/ 6983996 w 12192000"/>
              <a:gd name="connsiteY89" fmla="*/ 1639040 h 2237474"/>
              <a:gd name="connsiteX90" fmla="*/ 6979383 w 12192000"/>
              <a:gd name="connsiteY90" fmla="*/ 1641496 h 2237474"/>
              <a:gd name="connsiteX91" fmla="*/ 6900177 w 12192000"/>
              <a:gd name="connsiteY91" fmla="*/ 1636016 h 2237474"/>
              <a:gd name="connsiteX92" fmla="*/ 6795372 w 12192000"/>
              <a:gd name="connsiteY92" fmla="*/ 1644845 h 2237474"/>
              <a:gd name="connsiteX93" fmla="*/ 6692251 w 12192000"/>
              <a:gd name="connsiteY93" fmla="*/ 1656357 h 2237474"/>
              <a:gd name="connsiteX94" fmla="*/ 6655235 w 12192000"/>
              <a:gd name="connsiteY94" fmla="*/ 1661869 h 2237474"/>
              <a:gd name="connsiteX95" fmla="*/ 6587857 w 12192000"/>
              <a:gd name="connsiteY95" fmla="*/ 1665769 h 2237474"/>
              <a:gd name="connsiteX96" fmla="*/ 6554894 w 12192000"/>
              <a:gd name="connsiteY96" fmla="*/ 1664428 h 2237474"/>
              <a:gd name="connsiteX97" fmla="*/ 6551579 w 12192000"/>
              <a:gd name="connsiteY97" fmla="*/ 1662213 h 2237474"/>
              <a:gd name="connsiteX98" fmla="*/ 6545693 w 12192000"/>
              <a:gd name="connsiteY98" fmla="*/ 1661776 h 2237474"/>
              <a:gd name="connsiteX99" fmla="*/ 6530561 w 12192000"/>
              <a:gd name="connsiteY99" fmla="*/ 1664619 h 2237474"/>
              <a:gd name="connsiteX100" fmla="*/ 6525028 w 12192000"/>
              <a:gd name="connsiteY100" fmla="*/ 1666354 h 2237474"/>
              <a:gd name="connsiteX101" fmla="*/ 6516595 w 12192000"/>
              <a:gd name="connsiteY101" fmla="*/ 1667475 h 2237474"/>
              <a:gd name="connsiteX102" fmla="*/ 6516340 w 12192000"/>
              <a:gd name="connsiteY102" fmla="*/ 1667291 h 2237474"/>
              <a:gd name="connsiteX103" fmla="*/ 6508541 w 12192000"/>
              <a:gd name="connsiteY103" fmla="*/ 1668757 h 2237474"/>
              <a:gd name="connsiteX104" fmla="*/ 6471012 w 12192000"/>
              <a:gd name="connsiteY104" fmla="*/ 1678604 h 2237474"/>
              <a:gd name="connsiteX105" fmla="*/ 6415265 w 12192000"/>
              <a:gd name="connsiteY105" fmla="*/ 1665317 h 2237474"/>
              <a:gd name="connsiteX106" fmla="*/ 6393343 w 12192000"/>
              <a:gd name="connsiteY106" fmla="*/ 1664672 h 2237474"/>
              <a:gd name="connsiteX107" fmla="*/ 6380457 w 12192000"/>
              <a:gd name="connsiteY107" fmla="*/ 1662376 h 2237474"/>
              <a:gd name="connsiteX108" fmla="*/ 6280959 w 12192000"/>
              <a:gd name="connsiteY108" fmla="*/ 1689329 h 2237474"/>
              <a:gd name="connsiteX109" fmla="*/ 6266765 w 12192000"/>
              <a:gd name="connsiteY109" fmla="*/ 1695560 h 2237474"/>
              <a:gd name="connsiteX110" fmla="*/ 6255823 w 12192000"/>
              <a:gd name="connsiteY110" fmla="*/ 1704850 h 2237474"/>
              <a:gd name="connsiteX111" fmla="*/ 6098321 w 12192000"/>
              <a:gd name="connsiteY111" fmla="*/ 1721646 h 2237474"/>
              <a:gd name="connsiteX112" fmla="*/ 5880652 w 12192000"/>
              <a:gd name="connsiteY112" fmla="*/ 1779643 h 2237474"/>
              <a:gd name="connsiteX113" fmla="*/ 5785959 w 12192000"/>
              <a:gd name="connsiteY113" fmla="*/ 1775307 h 2237474"/>
              <a:gd name="connsiteX114" fmla="*/ 5643534 w 12192000"/>
              <a:gd name="connsiteY114" fmla="*/ 1802919 h 2237474"/>
              <a:gd name="connsiteX115" fmla="*/ 5518799 w 12192000"/>
              <a:gd name="connsiteY115" fmla="*/ 1818312 h 2237474"/>
              <a:gd name="connsiteX116" fmla="*/ 5505014 w 12192000"/>
              <a:gd name="connsiteY116" fmla="*/ 1819259 h 2237474"/>
              <a:gd name="connsiteX117" fmla="*/ 5499949 w 12192000"/>
              <a:gd name="connsiteY117" fmla="*/ 1814490 h 2237474"/>
              <a:gd name="connsiteX118" fmla="*/ 5453307 w 12192000"/>
              <a:gd name="connsiteY118" fmla="*/ 1815450 h 2237474"/>
              <a:gd name="connsiteX119" fmla="*/ 5364192 w 12192000"/>
              <a:gd name="connsiteY119" fmla="*/ 1826074 h 2237474"/>
              <a:gd name="connsiteX120" fmla="*/ 5350380 w 12192000"/>
              <a:gd name="connsiteY120" fmla="*/ 1830891 h 2237474"/>
              <a:gd name="connsiteX121" fmla="*/ 5259633 w 12192000"/>
              <a:gd name="connsiteY121" fmla="*/ 1837160 h 2237474"/>
              <a:gd name="connsiteX122" fmla="*/ 5197513 w 12192000"/>
              <a:gd name="connsiteY122" fmla="*/ 1844718 h 2237474"/>
              <a:gd name="connsiteX123" fmla="*/ 5184170 w 12192000"/>
              <a:gd name="connsiteY123" fmla="*/ 1849402 h 2237474"/>
              <a:gd name="connsiteX124" fmla="*/ 5168852 w 12192000"/>
              <a:gd name="connsiteY124" fmla="*/ 1844846 h 2237474"/>
              <a:gd name="connsiteX125" fmla="*/ 5164370 w 12192000"/>
              <a:gd name="connsiteY125" fmla="*/ 1840597 h 2237474"/>
              <a:gd name="connsiteX126" fmla="*/ 5114927 w 12192000"/>
              <a:gd name="connsiteY126" fmla="*/ 1847827 h 2237474"/>
              <a:gd name="connsiteX127" fmla="*/ 5108970 w 12192000"/>
              <a:gd name="connsiteY127" fmla="*/ 1847935 h 2237474"/>
              <a:gd name="connsiteX128" fmla="*/ 5067961 w 12192000"/>
              <a:gd name="connsiteY128" fmla="*/ 1845917 h 2237474"/>
              <a:gd name="connsiteX129" fmla="*/ 5007075 w 12192000"/>
              <a:gd name="connsiteY129" fmla="*/ 1838626 h 2237474"/>
              <a:gd name="connsiteX130" fmla="*/ 4944087 w 12192000"/>
              <a:gd name="connsiteY130" fmla="*/ 1823332 h 2237474"/>
              <a:gd name="connsiteX131" fmla="*/ 4907662 w 12192000"/>
              <a:gd name="connsiteY131" fmla="*/ 1816900 h 2237474"/>
              <a:gd name="connsiteX132" fmla="*/ 4882386 w 12192000"/>
              <a:gd name="connsiteY132" fmla="*/ 1809844 h 2237474"/>
              <a:gd name="connsiteX133" fmla="*/ 4811440 w 12192000"/>
              <a:gd name="connsiteY133" fmla="*/ 1804655 h 2237474"/>
              <a:gd name="connsiteX134" fmla="*/ 4691075 w 12192000"/>
              <a:gd name="connsiteY134" fmla="*/ 1801389 h 2237474"/>
              <a:gd name="connsiteX135" fmla="*/ 4647449 w 12192000"/>
              <a:gd name="connsiteY135" fmla="*/ 1793181 h 2237474"/>
              <a:gd name="connsiteX136" fmla="*/ 4645504 w 12192000"/>
              <a:gd name="connsiteY136" fmla="*/ 1787606 h 2237474"/>
              <a:gd name="connsiteX137" fmla="*/ 4632229 w 12192000"/>
              <a:gd name="connsiteY137" fmla="*/ 1785815 h 2237474"/>
              <a:gd name="connsiteX138" fmla="*/ 4629273 w 12192000"/>
              <a:gd name="connsiteY138" fmla="*/ 1784355 h 2237474"/>
              <a:gd name="connsiteX139" fmla="*/ 4611738 w 12192000"/>
              <a:gd name="connsiteY139" fmla="*/ 1776964 h 2237474"/>
              <a:gd name="connsiteX140" fmla="*/ 4560070 w 12192000"/>
              <a:gd name="connsiteY140" fmla="*/ 1785640 h 2237474"/>
              <a:gd name="connsiteX141" fmla="*/ 4536503 w 12192000"/>
              <a:gd name="connsiteY141" fmla="*/ 1785334 h 2237474"/>
              <a:gd name="connsiteX142" fmla="*/ 4513724 w 12192000"/>
              <a:gd name="connsiteY142" fmla="*/ 1791996 h 2237474"/>
              <a:gd name="connsiteX143" fmla="*/ 4501513 w 12192000"/>
              <a:gd name="connsiteY143" fmla="*/ 1799835 h 2237474"/>
              <a:gd name="connsiteX144" fmla="*/ 4459076 w 12192000"/>
              <a:gd name="connsiteY144" fmla="*/ 1813003 h 2237474"/>
              <a:gd name="connsiteX145" fmla="*/ 4459810 w 12192000"/>
              <a:gd name="connsiteY145" fmla="*/ 1797886 h 2237474"/>
              <a:gd name="connsiteX146" fmla="*/ 4379064 w 12192000"/>
              <a:gd name="connsiteY146" fmla="*/ 1817177 h 2237474"/>
              <a:gd name="connsiteX147" fmla="*/ 4319209 w 12192000"/>
              <a:gd name="connsiteY147" fmla="*/ 1834833 h 2237474"/>
              <a:gd name="connsiteX148" fmla="*/ 4306907 w 12192000"/>
              <a:gd name="connsiteY148" fmla="*/ 1841641 h 2237474"/>
              <a:gd name="connsiteX149" fmla="*/ 4290981 w 12192000"/>
              <a:gd name="connsiteY149" fmla="*/ 1839677 h 2237474"/>
              <a:gd name="connsiteX150" fmla="*/ 4285792 w 12192000"/>
              <a:gd name="connsiteY150" fmla="*/ 1836231 h 2237474"/>
              <a:gd name="connsiteX151" fmla="*/ 4238372 w 12192000"/>
              <a:gd name="connsiteY151" fmla="*/ 1851480 h 2237474"/>
              <a:gd name="connsiteX152" fmla="*/ 4232517 w 12192000"/>
              <a:gd name="connsiteY152" fmla="*/ 1852567 h 2237474"/>
              <a:gd name="connsiteX153" fmla="*/ 4191732 w 12192000"/>
              <a:gd name="connsiteY153" fmla="*/ 1857328 h 2237474"/>
              <a:gd name="connsiteX154" fmla="*/ 4065532 w 12192000"/>
              <a:gd name="connsiteY154" fmla="*/ 1855477 h 2237474"/>
              <a:gd name="connsiteX155" fmla="*/ 4028460 w 12192000"/>
              <a:gd name="connsiteY155" fmla="*/ 1855137 h 2237474"/>
              <a:gd name="connsiteX156" fmla="*/ 4002267 w 12192000"/>
              <a:gd name="connsiteY156" fmla="*/ 1852352 h 2237474"/>
              <a:gd name="connsiteX157" fmla="*/ 3931396 w 12192000"/>
              <a:gd name="connsiteY157" fmla="*/ 1858915 h 2237474"/>
              <a:gd name="connsiteX158" fmla="*/ 3812162 w 12192000"/>
              <a:gd name="connsiteY158" fmla="*/ 1875501 h 2237474"/>
              <a:gd name="connsiteX159" fmla="*/ 3767672 w 12192000"/>
              <a:gd name="connsiteY159" fmla="*/ 1874600 h 2237474"/>
              <a:gd name="connsiteX160" fmla="*/ 3764741 w 12192000"/>
              <a:gd name="connsiteY160" fmla="*/ 1869433 h 2237474"/>
              <a:gd name="connsiteX161" fmla="*/ 3751332 w 12192000"/>
              <a:gd name="connsiteY161" fmla="*/ 1869854 h 2237474"/>
              <a:gd name="connsiteX162" fmla="*/ 3748155 w 12192000"/>
              <a:gd name="connsiteY162" fmla="*/ 1868903 h 2237474"/>
              <a:gd name="connsiteX163" fmla="*/ 3729530 w 12192000"/>
              <a:gd name="connsiteY163" fmla="*/ 1864513 h 2237474"/>
              <a:gd name="connsiteX164" fmla="*/ 3680177 w 12192000"/>
              <a:gd name="connsiteY164" fmla="*/ 1881552 h 2237474"/>
              <a:gd name="connsiteX165" fmla="*/ 3567259 w 12192000"/>
              <a:gd name="connsiteY165" fmla="*/ 1893482 h 2237474"/>
              <a:gd name="connsiteX166" fmla="*/ 3405770 w 12192000"/>
              <a:gd name="connsiteY166" fmla="*/ 1904591 h 2237474"/>
              <a:gd name="connsiteX167" fmla="*/ 3280097 w 12192000"/>
              <a:gd name="connsiteY167" fmla="*/ 1919610 h 2237474"/>
              <a:gd name="connsiteX168" fmla="*/ 3123424 w 12192000"/>
              <a:gd name="connsiteY168" fmla="*/ 1952930 h 2237474"/>
              <a:gd name="connsiteX169" fmla="*/ 3009910 w 12192000"/>
              <a:gd name="connsiteY169" fmla="*/ 1957866 h 2237474"/>
              <a:gd name="connsiteX170" fmla="*/ 2995934 w 12192000"/>
              <a:gd name="connsiteY170" fmla="*/ 1967085 h 2237474"/>
              <a:gd name="connsiteX171" fmla="*/ 2980071 w 12192000"/>
              <a:gd name="connsiteY171" fmla="*/ 1972988 h 2237474"/>
              <a:gd name="connsiteX172" fmla="*/ 2978094 w 12192000"/>
              <a:gd name="connsiteY172" fmla="*/ 1972369 h 2237474"/>
              <a:gd name="connsiteX173" fmla="*/ 2942858 w 12192000"/>
              <a:gd name="connsiteY173" fmla="*/ 1981367 h 2237474"/>
              <a:gd name="connsiteX174" fmla="*/ 2875436 w 12192000"/>
              <a:gd name="connsiteY174" fmla="*/ 1996977 h 2237474"/>
              <a:gd name="connsiteX175" fmla="*/ 2874892 w 12192000"/>
              <a:gd name="connsiteY175" fmla="*/ 1996085 h 2237474"/>
              <a:gd name="connsiteX176" fmla="*/ 2864145 w 12192000"/>
              <a:gd name="connsiteY176" fmla="*/ 1994061 h 2237474"/>
              <a:gd name="connsiteX177" fmla="*/ 2843662 w 12192000"/>
              <a:gd name="connsiteY177" fmla="*/ 1992498 h 2237474"/>
              <a:gd name="connsiteX178" fmla="*/ 2796128 w 12192000"/>
              <a:gd name="connsiteY178" fmla="*/ 1976403 h 2237474"/>
              <a:gd name="connsiteX179" fmla="*/ 2756784 w 12192000"/>
              <a:gd name="connsiteY179" fmla="*/ 1985116 h 2237474"/>
              <a:gd name="connsiteX180" fmla="*/ 2748833 w 12192000"/>
              <a:gd name="connsiteY180" fmla="*/ 1986323 h 2237474"/>
              <a:gd name="connsiteX181" fmla="*/ 2748661 w 12192000"/>
              <a:gd name="connsiteY181" fmla="*/ 1986122 h 2237474"/>
              <a:gd name="connsiteX182" fmla="*/ 2740251 w 12192000"/>
              <a:gd name="connsiteY182" fmla="*/ 1986946 h 2237474"/>
              <a:gd name="connsiteX183" fmla="*/ 2718916 w 12192000"/>
              <a:gd name="connsiteY183" fmla="*/ 1990867 h 2237474"/>
              <a:gd name="connsiteX184" fmla="*/ 2713522 w 12192000"/>
              <a:gd name="connsiteY184" fmla="*/ 1990173 h 2237474"/>
              <a:gd name="connsiteX185" fmla="*/ 2680597 w 12192000"/>
              <a:gd name="connsiteY185" fmla="*/ 1984996 h 2237474"/>
              <a:gd name="connsiteX186" fmla="*/ 2578178 w 12192000"/>
              <a:gd name="connsiteY186" fmla="*/ 1990531 h 2237474"/>
              <a:gd name="connsiteX187" fmla="*/ 2476147 w 12192000"/>
              <a:gd name="connsiteY187" fmla="*/ 1998305 h 2237474"/>
              <a:gd name="connsiteX188" fmla="*/ 2373568 w 12192000"/>
              <a:gd name="connsiteY188" fmla="*/ 2003219 h 2237474"/>
              <a:gd name="connsiteX189" fmla="*/ 2321399 w 12192000"/>
              <a:gd name="connsiteY189" fmla="*/ 1989467 h 2237474"/>
              <a:gd name="connsiteX190" fmla="*/ 2315525 w 12192000"/>
              <a:gd name="connsiteY190" fmla="*/ 1989708 h 2237474"/>
              <a:gd name="connsiteX191" fmla="*/ 2300792 w 12192000"/>
              <a:gd name="connsiteY191" fmla="*/ 1994290 h 2237474"/>
              <a:gd name="connsiteX192" fmla="*/ 2295469 w 12192000"/>
              <a:gd name="connsiteY192" fmla="*/ 1996659 h 2237474"/>
              <a:gd name="connsiteX193" fmla="*/ 2287219 w 12192000"/>
              <a:gd name="connsiteY193" fmla="*/ 1998750 h 2237474"/>
              <a:gd name="connsiteX194" fmla="*/ 2286948 w 12192000"/>
              <a:gd name="connsiteY194" fmla="*/ 1998596 h 2237474"/>
              <a:gd name="connsiteX195" fmla="*/ 2243069 w 12192000"/>
              <a:gd name="connsiteY195" fmla="*/ 2015111 h 2237474"/>
              <a:gd name="connsiteX196" fmla="*/ 2186609 w 12192000"/>
              <a:gd name="connsiteY196" fmla="*/ 2008263 h 2237474"/>
              <a:gd name="connsiteX197" fmla="*/ 2164831 w 12192000"/>
              <a:gd name="connsiteY197" fmla="*/ 2010143 h 2237474"/>
              <a:gd name="connsiteX198" fmla="*/ 2152836 w 12192000"/>
              <a:gd name="connsiteY198" fmla="*/ 2010048 h 2237474"/>
              <a:gd name="connsiteX199" fmla="*/ 2117102 w 12192000"/>
              <a:gd name="connsiteY199" fmla="*/ 2023004 h 2237474"/>
              <a:gd name="connsiteX200" fmla="*/ 2111935 w 12192000"/>
              <a:gd name="connsiteY200" fmla="*/ 2023163 h 2237474"/>
              <a:gd name="connsiteX201" fmla="*/ 2089991 w 12192000"/>
              <a:gd name="connsiteY201" fmla="*/ 2034193 h 2237474"/>
              <a:gd name="connsiteX202" fmla="*/ 2058061 w 12192000"/>
              <a:gd name="connsiteY202" fmla="*/ 2047942 h 2237474"/>
              <a:gd name="connsiteX203" fmla="*/ 2055737 w 12192000"/>
              <a:gd name="connsiteY203" fmla="*/ 2047704 h 2237474"/>
              <a:gd name="connsiteX204" fmla="*/ 2042244 w 12192000"/>
              <a:gd name="connsiteY204" fmla="*/ 2055560 h 2237474"/>
              <a:gd name="connsiteX205" fmla="*/ 1976224 w 12192000"/>
              <a:gd name="connsiteY205" fmla="*/ 2074257 h 2237474"/>
              <a:gd name="connsiteX206" fmla="*/ 1877728 w 12192000"/>
              <a:gd name="connsiteY206" fmla="*/ 2101004 h 2237474"/>
              <a:gd name="connsiteX207" fmla="*/ 1759056 w 12192000"/>
              <a:gd name="connsiteY207" fmla="*/ 2125608 h 2237474"/>
              <a:gd name="connsiteX208" fmla="*/ 1637948 w 12192000"/>
              <a:gd name="connsiteY208" fmla="*/ 2172597 h 2237474"/>
              <a:gd name="connsiteX209" fmla="*/ 1434549 w 12192000"/>
              <a:gd name="connsiteY209" fmla="*/ 2234522 h 2237474"/>
              <a:gd name="connsiteX210" fmla="*/ 1398481 w 12192000"/>
              <a:gd name="connsiteY210" fmla="*/ 2237074 h 2237474"/>
              <a:gd name="connsiteX211" fmla="*/ 1398407 w 12192000"/>
              <a:gd name="connsiteY211" fmla="*/ 2237095 h 2237474"/>
              <a:gd name="connsiteX212" fmla="*/ 1370962 w 12192000"/>
              <a:gd name="connsiteY212" fmla="*/ 2237474 h 2237474"/>
              <a:gd name="connsiteX213" fmla="*/ 1356367 w 12192000"/>
              <a:gd name="connsiteY213" fmla="*/ 2235089 h 2237474"/>
              <a:gd name="connsiteX214" fmla="*/ 1324828 w 12192000"/>
              <a:gd name="connsiteY214" fmla="*/ 2231968 h 2237474"/>
              <a:gd name="connsiteX215" fmla="*/ 1297744 w 12192000"/>
              <a:gd name="connsiteY215" fmla="*/ 2235849 h 2237474"/>
              <a:gd name="connsiteX216" fmla="*/ 1286236 w 12192000"/>
              <a:gd name="connsiteY216" fmla="*/ 2233135 h 2237474"/>
              <a:gd name="connsiteX217" fmla="*/ 1283504 w 12192000"/>
              <a:gd name="connsiteY217" fmla="*/ 2233797 h 2237474"/>
              <a:gd name="connsiteX218" fmla="*/ 1279765 w 12192000"/>
              <a:gd name="connsiteY218" fmla="*/ 2229639 h 2237474"/>
              <a:gd name="connsiteX219" fmla="*/ 1195347 w 12192000"/>
              <a:gd name="connsiteY219" fmla="*/ 2212354 h 2237474"/>
              <a:gd name="connsiteX220" fmla="*/ 970251 w 12192000"/>
              <a:gd name="connsiteY220" fmla="*/ 2221029 h 2237474"/>
              <a:gd name="connsiteX221" fmla="*/ 812914 w 12192000"/>
              <a:gd name="connsiteY221" fmla="*/ 2202752 h 2237474"/>
              <a:gd name="connsiteX222" fmla="*/ 800195 w 12192000"/>
              <a:gd name="connsiteY222" fmla="*/ 2209407 h 2237474"/>
              <a:gd name="connsiteX223" fmla="*/ 784978 w 12192000"/>
              <a:gd name="connsiteY223" fmla="*/ 2212360 h 2237474"/>
              <a:gd name="connsiteX224" fmla="*/ 681987 w 12192000"/>
              <a:gd name="connsiteY224" fmla="*/ 2216757 h 2237474"/>
              <a:gd name="connsiteX225" fmla="*/ 669923 w 12192000"/>
              <a:gd name="connsiteY225" fmla="*/ 2211682 h 2237474"/>
              <a:gd name="connsiteX226" fmla="*/ 648680 w 12192000"/>
              <a:gd name="connsiteY226" fmla="*/ 2206229 h 2237474"/>
              <a:gd name="connsiteX227" fmla="*/ 597225 w 12192000"/>
              <a:gd name="connsiteY227" fmla="*/ 2180999 h 2237474"/>
              <a:gd name="connsiteX228" fmla="*/ 558449 w 12192000"/>
              <a:gd name="connsiteY228" fmla="*/ 2182346 h 2237474"/>
              <a:gd name="connsiteX229" fmla="*/ 550517 w 12192000"/>
              <a:gd name="connsiteY229" fmla="*/ 2182060 h 2237474"/>
              <a:gd name="connsiteX230" fmla="*/ 550309 w 12192000"/>
              <a:gd name="connsiteY230" fmla="*/ 2181825 h 2237474"/>
              <a:gd name="connsiteX231" fmla="*/ 541836 w 12192000"/>
              <a:gd name="connsiteY231" fmla="*/ 2181063 h 2237474"/>
              <a:gd name="connsiteX232" fmla="*/ 536057 w 12192000"/>
              <a:gd name="connsiteY232" fmla="*/ 2181537 h 2237474"/>
              <a:gd name="connsiteX233" fmla="*/ 520671 w 12192000"/>
              <a:gd name="connsiteY233" fmla="*/ 2180980 h 2237474"/>
              <a:gd name="connsiteX234" fmla="*/ 515024 w 12192000"/>
              <a:gd name="connsiteY234" fmla="*/ 2179258 h 2237474"/>
              <a:gd name="connsiteX235" fmla="*/ 512278 w 12192000"/>
              <a:gd name="connsiteY235" fmla="*/ 2176369 h 2237474"/>
              <a:gd name="connsiteX236" fmla="*/ 480419 w 12192000"/>
              <a:gd name="connsiteY236" fmla="*/ 2167807 h 2237474"/>
              <a:gd name="connsiteX237" fmla="*/ 413835 w 12192000"/>
              <a:gd name="connsiteY237" fmla="*/ 2156783 h 2237474"/>
              <a:gd name="connsiteX238" fmla="*/ 376513 w 12192000"/>
              <a:gd name="connsiteY238" fmla="*/ 2154014 h 2237474"/>
              <a:gd name="connsiteX239" fmla="*/ 273386 w 12192000"/>
              <a:gd name="connsiteY239" fmla="*/ 2142551 h 2237474"/>
              <a:gd name="connsiteX240" fmla="*/ 169207 w 12192000"/>
              <a:gd name="connsiteY240" fmla="*/ 2128100 h 2237474"/>
              <a:gd name="connsiteX241" fmla="*/ 93149 w 12192000"/>
              <a:gd name="connsiteY241" fmla="*/ 2105324 h 2237474"/>
              <a:gd name="connsiteX242" fmla="*/ 88109 w 12192000"/>
              <a:gd name="connsiteY242" fmla="*/ 2106704 h 2237474"/>
              <a:gd name="connsiteX243" fmla="*/ 80022 w 12192000"/>
              <a:gd name="connsiteY243" fmla="*/ 2107254 h 2237474"/>
              <a:gd name="connsiteX244" fmla="*/ 79717 w 12192000"/>
              <a:gd name="connsiteY244" fmla="*/ 2107046 h 2237474"/>
              <a:gd name="connsiteX245" fmla="*/ 72352 w 12192000"/>
              <a:gd name="connsiteY245" fmla="*/ 2107991 h 2237474"/>
              <a:gd name="connsiteX246" fmla="*/ 37645 w 12192000"/>
              <a:gd name="connsiteY246" fmla="*/ 2115401 h 2237474"/>
              <a:gd name="connsiteX247" fmla="*/ 4572 w 12192000"/>
              <a:gd name="connsiteY247" fmla="*/ 2111091 h 2237474"/>
              <a:gd name="connsiteX248" fmla="*/ 0 w 12192000"/>
              <a:gd name="connsiteY248" fmla="*/ 2110468 h 2237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Lst>
            <a:rect l="l" t="t" r="r" b="b"/>
            <a:pathLst>
              <a:path w="12192000" h="2237474">
                <a:moveTo>
                  <a:pt x="0" y="0"/>
                </a:moveTo>
                <a:lnTo>
                  <a:pt x="12192000" y="0"/>
                </a:lnTo>
                <a:lnTo>
                  <a:pt x="12192000" y="751299"/>
                </a:lnTo>
                <a:lnTo>
                  <a:pt x="12176759" y="759190"/>
                </a:lnTo>
                <a:cubicBezTo>
                  <a:pt x="12165968" y="763819"/>
                  <a:pt x="12157853" y="765770"/>
                  <a:pt x="12154948" y="762731"/>
                </a:cubicBezTo>
                <a:cubicBezTo>
                  <a:pt x="12116503" y="759396"/>
                  <a:pt x="12073342" y="763579"/>
                  <a:pt x="12047364" y="749662"/>
                </a:cubicBezTo>
                <a:cubicBezTo>
                  <a:pt x="12041261" y="730599"/>
                  <a:pt x="11914319" y="741909"/>
                  <a:pt x="11890686" y="732766"/>
                </a:cubicBezTo>
                <a:cubicBezTo>
                  <a:pt x="11832408" y="747890"/>
                  <a:pt x="11815359" y="777569"/>
                  <a:pt x="11782413" y="769868"/>
                </a:cubicBezTo>
                <a:cubicBezTo>
                  <a:pt x="11760031" y="763594"/>
                  <a:pt x="11675205" y="777151"/>
                  <a:pt x="11649954" y="749628"/>
                </a:cubicBezTo>
                <a:cubicBezTo>
                  <a:pt x="11608286" y="767874"/>
                  <a:pt x="11593031" y="740811"/>
                  <a:pt x="11560424" y="748017"/>
                </a:cubicBezTo>
                <a:cubicBezTo>
                  <a:pt x="11488916" y="747650"/>
                  <a:pt x="11449669" y="773362"/>
                  <a:pt x="11358455" y="747593"/>
                </a:cubicBezTo>
                <a:cubicBezTo>
                  <a:pt x="11316233" y="754756"/>
                  <a:pt x="11256313" y="713012"/>
                  <a:pt x="11165209" y="748852"/>
                </a:cubicBezTo>
                <a:cubicBezTo>
                  <a:pt x="11113345" y="753539"/>
                  <a:pt x="11140250" y="736122"/>
                  <a:pt x="11058755" y="749617"/>
                </a:cubicBezTo>
                <a:cubicBezTo>
                  <a:pt x="11036836" y="722990"/>
                  <a:pt x="10909903" y="759211"/>
                  <a:pt x="10884013" y="760728"/>
                </a:cubicBezTo>
                <a:cubicBezTo>
                  <a:pt x="10864519" y="743356"/>
                  <a:pt x="10853492" y="756172"/>
                  <a:pt x="10834688" y="757726"/>
                </a:cubicBezTo>
                <a:cubicBezTo>
                  <a:pt x="10826871" y="747343"/>
                  <a:pt x="10811086" y="746602"/>
                  <a:pt x="10805004" y="757573"/>
                </a:cubicBezTo>
                <a:cubicBezTo>
                  <a:pt x="10810951" y="784448"/>
                  <a:pt x="10744688" y="759043"/>
                  <a:pt x="10739478" y="776841"/>
                </a:cubicBezTo>
                <a:cubicBezTo>
                  <a:pt x="10678284" y="779408"/>
                  <a:pt x="10540854" y="756546"/>
                  <a:pt x="10458762" y="755400"/>
                </a:cubicBezTo>
                <a:cubicBezTo>
                  <a:pt x="10426976" y="747433"/>
                  <a:pt x="10362961" y="776166"/>
                  <a:pt x="10246919" y="769960"/>
                </a:cubicBezTo>
                <a:cubicBezTo>
                  <a:pt x="10231631" y="763610"/>
                  <a:pt x="10172943" y="749095"/>
                  <a:pt x="10167995" y="760843"/>
                </a:cubicBezTo>
                <a:cubicBezTo>
                  <a:pt x="10131971" y="759999"/>
                  <a:pt x="10021683" y="796978"/>
                  <a:pt x="9997044" y="780129"/>
                </a:cubicBezTo>
                <a:cubicBezTo>
                  <a:pt x="10001018" y="806225"/>
                  <a:pt x="9951331" y="779975"/>
                  <a:pt x="9943887" y="804141"/>
                </a:cubicBezTo>
                <a:lnTo>
                  <a:pt x="9918248" y="816628"/>
                </a:lnTo>
                <a:lnTo>
                  <a:pt x="9836148" y="858312"/>
                </a:lnTo>
                <a:lnTo>
                  <a:pt x="9823800" y="866604"/>
                </a:lnTo>
                <a:lnTo>
                  <a:pt x="9794684" y="864509"/>
                </a:lnTo>
                <a:lnTo>
                  <a:pt x="9778288" y="854362"/>
                </a:lnTo>
                <a:lnTo>
                  <a:pt x="9773886" y="857543"/>
                </a:lnTo>
                <a:cubicBezTo>
                  <a:pt x="9769008" y="863842"/>
                  <a:pt x="9766501" y="867741"/>
                  <a:pt x="9761459" y="862394"/>
                </a:cubicBezTo>
                <a:lnTo>
                  <a:pt x="9705768" y="894610"/>
                </a:lnTo>
                <a:cubicBezTo>
                  <a:pt x="9699860" y="897215"/>
                  <a:pt x="9692576" y="897590"/>
                  <a:pt x="9683005" y="894128"/>
                </a:cubicBezTo>
                <a:cubicBezTo>
                  <a:pt x="9664449" y="898200"/>
                  <a:pt x="9612100" y="914263"/>
                  <a:pt x="9594438" y="919051"/>
                </a:cubicBezTo>
                <a:lnTo>
                  <a:pt x="9577033" y="922857"/>
                </a:lnTo>
                <a:cubicBezTo>
                  <a:pt x="9568659" y="926175"/>
                  <a:pt x="9551353" y="936082"/>
                  <a:pt x="9544189" y="938966"/>
                </a:cubicBezTo>
                <a:cubicBezTo>
                  <a:pt x="9538380" y="940584"/>
                  <a:pt x="9541329" y="937538"/>
                  <a:pt x="9534048" y="940158"/>
                </a:cubicBezTo>
                <a:cubicBezTo>
                  <a:pt x="9533709" y="946069"/>
                  <a:pt x="9530854" y="951684"/>
                  <a:pt x="9500499" y="954680"/>
                </a:cubicBezTo>
                <a:cubicBezTo>
                  <a:pt x="9481230" y="968165"/>
                  <a:pt x="9456325" y="979029"/>
                  <a:pt x="9428195" y="986225"/>
                </a:cubicBezTo>
                <a:cubicBezTo>
                  <a:pt x="9422499" y="981315"/>
                  <a:pt x="9414660" y="991352"/>
                  <a:pt x="9410017" y="993931"/>
                </a:cubicBezTo>
                <a:cubicBezTo>
                  <a:pt x="9408360" y="990327"/>
                  <a:pt x="9395782" y="990863"/>
                  <a:pt x="9392919" y="994656"/>
                </a:cubicBezTo>
                <a:cubicBezTo>
                  <a:pt x="9310581" y="1024474"/>
                  <a:pt x="9345163" y="981210"/>
                  <a:pt x="9301293" y="1011593"/>
                </a:cubicBezTo>
                <a:cubicBezTo>
                  <a:pt x="9292916" y="1014346"/>
                  <a:pt x="9285483" y="1013807"/>
                  <a:pt x="9278619" y="1011878"/>
                </a:cubicBezTo>
                <a:lnTo>
                  <a:pt x="9268019" y="1007442"/>
                </a:lnTo>
                <a:lnTo>
                  <a:pt x="9234662" y="1023056"/>
                </a:lnTo>
                <a:cubicBezTo>
                  <a:pt x="9217868" y="1029197"/>
                  <a:pt x="9199852" y="1034202"/>
                  <a:pt x="9181033" y="1037921"/>
                </a:cubicBezTo>
                <a:cubicBezTo>
                  <a:pt x="9174974" y="1030923"/>
                  <a:pt x="9162516" y="1043719"/>
                  <a:pt x="9155969" y="1046804"/>
                </a:cubicBezTo>
                <a:cubicBezTo>
                  <a:pt x="9154734" y="1041866"/>
                  <a:pt x="9138567" y="1041606"/>
                  <a:pt x="9133985" y="1046450"/>
                </a:cubicBezTo>
                <a:cubicBezTo>
                  <a:pt x="9021681" y="1079910"/>
                  <a:pt x="9076377" y="1024799"/>
                  <a:pt x="9012987" y="1061986"/>
                </a:cubicBezTo>
                <a:lnTo>
                  <a:pt x="8968445" y="1052169"/>
                </a:lnTo>
                <a:lnTo>
                  <a:pt x="8958984" y="1057212"/>
                </a:lnTo>
                <a:cubicBezTo>
                  <a:pt x="8920115" y="1062770"/>
                  <a:pt x="8906181" y="1053838"/>
                  <a:pt x="8886001" y="1067468"/>
                </a:cubicBezTo>
                <a:cubicBezTo>
                  <a:pt x="8847384" y="1050046"/>
                  <a:pt x="8863283" y="1068286"/>
                  <a:pt x="8838610" y="1075091"/>
                </a:cubicBezTo>
                <a:cubicBezTo>
                  <a:pt x="8816007" y="1080079"/>
                  <a:pt x="8773923" y="1092257"/>
                  <a:pt x="8750383" y="1097387"/>
                </a:cubicBezTo>
                <a:cubicBezTo>
                  <a:pt x="8735450" y="1116502"/>
                  <a:pt x="8721220" y="1097372"/>
                  <a:pt x="8697365" y="1105869"/>
                </a:cubicBezTo>
                <a:cubicBezTo>
                  <a:pt x="8687037" y="1113735"/>
                  <a:pt x="8678781" y="1115961"/>
                  <a:pt x="8665605" y="1110791"/>
                </a:cubicBezTo>
                <a:cubicBezTo>
                  <a:pt x="8618410" y="1148662"/>
                  <a:pt x="8633049" y="1116609"/>
                  <a:pt x="8584946" y="1135226"/>
                </a:cubicBezTo>
                <a:cubicBezTo>
                  <a:pt x="8544020" y="1153499"/>
                  <a:pt x="8496232" y="1168229"/>
                  <a:pt x="8460755" y="1203427"/>
                </a:cubicBezTo>
                <a:cubicBezTo>
                  <a:pt x="8454928" y="1212828"/>
                  <a:pt x="8436573" y="1218574"/>
                  <a:pt x="8419755" y="1216260"/>
                </a:cubicBezTo>
                <a:cubicBezTo>
                  <a:pt x="8416861" y="1215863"/>
                  <a:pt x="8414124" y="1215234"/>
                  <a:pt x="8411626" y="1214397"/>
                </a:cubicBezTo>
                <a:cubicBezTo>
                  <a:pt x="8391326" y="1238641"/>
                  <a:pt x="8371389" y="1231045"/>
                  <a:pt x="8363469" y="1246658"/>
                </a:cubicBezTo>
                <a:cubicBezTo>
                  <a:pt x="8322316" y="1258746"/>
                  <a:pt x="8283162" y="1250600"/>
                  <a:pt x="8275497" y="1264396"/>
                </a:cubicBezTo>
                <a:cubicBezTo>
                  <a:pt x="8253233" y="1266996"/>
                  <a:pt x="8218383" y="1257577"/>
                  <a:pt x="8206287" y="1273060"/>
                </a:cubicBezTo>
                <a:cubicBezTo>
                  <a:pt x="8200396" y="1262794"/>
                  <a:pt x="8183827" y="1285000"/>
                  <a:pt x="8168705" y="1279956"/>
                </a:cubicBezTo>
                <a:cubicBezTo>
                  <a:pt x="8157611" y="1275235"/>
                  <a:pt x="8149996" y="1280870"/>
                  <a:pt x="8139997" y="1282713"/>
                </a:cubicBezTo>
                <a:cubicBezTo>
                  <a:pt x="8125566" y="1279776"/>
                  <a:pt x="8084128" y="1294221"/>
                  <a:pt x="8074238" y="1301895"/>
                </a:cubicBezTo>
                <a:cubicBezTo>
                  <a:pt x="8052170" y="1326903"/>
                  <a:pt x="7986951" y="1319381"/>
                  <a:pt x="7968292" y="1338779"/>
                </a:cubicBezTo>
                <a:cubicBezTo>
                  <a:pt x="7960694" y="1342282"/>
                  <a:pt x="7952937" y="1344333"/>
                  <a:pt x="7945122" y="1345477"/>
                </a:cubicBezTo>
                <a:lnTo>
                  <a:pt x="7922771" y="1346645"/>
                </a:lnTo>
                <a:lnTo>
                  <a:pt x="7915461" y="1342919"/>
                </a:lnTo>
                <a:lnTo>
                  <a:pt x="7902328" y="1345865"/>
                </a:lnTo>
                <a:lnTo>
                  <a:pt x="7898322" y="1345689"/>
                </a:lnTo>
                <a:lnTo>
                  <a:pt x="7875879" y="1345646"/>
                </a:lnTo>
                <a:cubicBezTo>
                  <a:pt x="7890672" y="1367295"/>
                  <a:pt x="7816428" y="1353520"/>
                  <a:pt x="7840612" y="1369373"/>
                </a:cubicBezTo>
                <a:cubicBezTo>
                  <a:pt x="7803208" y="1375918"/>
                  <a:pt x="7836041" y="1389289"/>
                  <a:pt x="7786819" y="1378970"/>
                </a:cubicBezTo>
                <a:cubicBezTo>
                  <a:pt x="7732613" y="1405648"/>
                  <a:pt x="7587405" y="1382806"/>
                  <a:pt x="7548172" y="1417460"/>
                </a:cubicBezTo>
                <a:cubicBezTo>
                  <a:pt x="7551327" y="1405830"/>
                  <a:pt x="7499280" y="1470447"/>
                  <a:pt x="7483437" y="1478152"/>
                </a:cubicBezTo>
                <a:cubicBezTo>
                  <a:pt x="7446517" y="1491067"/>
                  <a:pt x="7432754" y="1502351"/>
                  <a:pt x="7377870" y="1523319"/>
                </a:cubicBezTo>
                <a:cubicBezTo>
                  <a:pt x="7324166" y="1536168"/>
                  <a:pt x="7290459" y="1563749"/>
                  <a:pt x="7230737" y="1562633"/>
                </a:cubicBezTo>
                <a:cubicBezTo>
                  <a:pt x="7229794" y="1566487"/>
                  <a:pt x="7227568" y="1569908"/>
                  <a:pt x="7224458" y="1573008"/>
                </a:cubicBezTo>
                <a:lnTo>
                  <a:pt x="7213486" y="1580987"/>
                </a:lnTo>
                <a:lnTo>
                  <a:pt x="7210972" y="1580856"/>
                </a:lnTo>
                <a:lnTo>
                  <a:pt x="7183121" y="1595162"/>
                </a:lnTo>
                <a:lnTo>
                  <a:pt x="7164601" y="1606490"/>
                </a:lnTo>
                <a:lnTo>
                  <a:pt x="7159286" y="1606850"/>
                </a:lnTo>
                <a:cubicBezTo>
                  <a:pt x="7150961" y="1609262"/>
                  <a:pt x="7125743" y="1618162"/>
                  <a:pt x="7114651" y="1620959"/>
                </a:cubicBezTo>
                <a:cubicBezTo>
                  <a:pt x="7109310" y="1606138"/>
                  <a:pt x="7106695" y="1617324"/>
                  <a:pt x="7092727" y="1623628"/>
                </a:cubicBezTo>
                <a:cubicBezTo>
                  <a:pt x="7081313" y="1602012"/>
                  <a:pt x="7049394" y="1627301"/>
                  <a:pt x="7031309" y="1619451"/>
                </a:cubicBezTo>
                <a:cubicBezTo>
                  <a:pt x="7021305" y="1624569"/>
                  <a:pt x="7010515" y="1629587"/>
                  <a:pt x="6999084" y="1634317"/>
                </a:cubicBezTo>
                <a:lnTo>
                  <a:pt x="6992107" y="1636860"/>
                </a:lnTo>
                <a:lnTo>
                  <a:pt x="6991765" y="1636725"/>
                </a:lnTo>
                <a:cubicBezTo>
                  <a:pt x="6989813" y="1636884"/>
                  <a:pt x="6987353" y="1637572"/>
                  <a:pt x="6983996" y="1639040"/>
                </a:cubicBezTo>
                <a:lnTo>
                  <a:pt x="6979383" y="1641496"/>
                </a:lnTo>
                <a:lnTo>
                  <a:pt x="6900177" y="1636016"/>
                </a:lnTo>
                <a:cubicBezTo>
                  <a:pt x="6859708" y="1641136"/>
                  <a:pt x="6829973" y="1628753"/>
                  <a:pt x="6795372" y="1644845"/>
                </a:cubicBezTo>
                <a:cubicBezTo>
                  <a:pt x="6757466" y="1649571"/>
                  <a:pt x="6723150" y="1647290"/>
                  <a:pt x="6692251" y="1656357"/>
                </a:cubicBezTo>
                <a:cubicBezTo>
                  <a:pt x="6678032" y="1652894"/>
                  <a:pt x="6665282" y="1652445"/>
                  <a:pt x="6655235" y="1661869"/>
                </a:cubicBezTo>
                <a:cubicBezTo>
                  <a:pt x="6619334" y="1664040"/>
                  <a:pt x="6608179" y="1654034"/>
                  <a:pt x="6587857" y="1665769"/>
                </a:cubicBezTo>
                <a:lnTo>
                  <a:pt x="6554894" y="1664428"/>
                </a:lnTo>
                <a:lnTo>
                  <a:pt x="6551579" y="1662213"/>
                </a:lnTo>
                <a:lnTo>
                  <a:pt x="6545693" y="1661776"/>
                </a:lnTo>
                <a:lnTo>
                  <a:pt x="6530561" y="1664619"/>
                </a:lnTo>
                <a:lnTo>
                  <a:pt x="6525028" y="1666354"/>
                </a:lnTo>
                <a:cubicBezTo>
                  <a:pt x="6521154" y="1667301"/>
                  <a:pt x="6518510" y="1667613"/>
                  <a:pt x="6516595" y="1667475"/>
                </a:cubicBezTo>
                <a:lnTo>
                  <a:pt x="6516340" y="1667291"/>
                </a:lnTo>
                <a:lnTo>
                  <a:pt x="6508541" y="1668757"/>
                </a:lnTo>
                <a:cubicBezTo>
                  <a:pt x="6495493" y="1671715"/>
                  <a:pt x="6482908" y="1675051"/>
                  <a:pt x="6471012" y="1678604"/>
                </a:cubicBezTo>
                <a:cubicBezTo>
                  <a:pt x="6457809" y="1668164"/>
                  <a:pt x="6415506" y="1688334"/>
                  <a:pt x="6415265" y="1665317"/>
                </a:cubicBezTo>
                <a:cubicBezTo>
                  <a:pt x="6399063" y="1669446"/>
                  <a:pt x="6391173" y="1680085"/>
                  <a:pt x="6393343" y="1664672"/>
                </a:cubicBezTo>
                <a:lnTo>
                  <a:pt x="6380457" y="1662376"/>
                </a:lnTo>
                <a:lnTo>
                  <a:pt x="6280959" y="1689329"/>
                </a:lnTo>
                <a:lnTo>
                  <a:pt x="6266765" y="1695560"/>
                </a:lnTo>
                <a:cubicBezTo>
                  <a:pt x="6262331" y="1698152"/>
                  <a:pt x="6258580" y="1701192"/>
                  <a:pt x="6255823" y="1704850"/>
                </a:cubicBezTo>
                <a:cubicBezTo>
                  <a:pt x="6200184" y="1694834"/>
                  <a:pt x="6155082" y="1716996"/>
                  <a:pt x="6098321" y="1721646"/>
                </a:cubicBezTo>
                <a:cubicBezTo>
                  <a:pt x="6036511" y="1734126"/>
                  <a:pt x="5902526" y="1770074"/>
                  <a:pt x="5880652" y="1779643"/>
                </a:cubicBezTo>
                <a:cubicBezTo>
                  <a:pt x="5862008" y="1784877"/>
                  <a:pt x="5777344" y="1786304"/>
                  <a:pt x="5785959" y="1775307"/>
                </a:cubicBezTo>
                <a:cubicBezTo>
                  <a:pt x="5732223" y="1803618"/>
                  <a:pt x="5707481" y="1784706"/>
                  <a:pt x="5643534" y="1802919"/>
                </a:cubicBezTo>
                <a:lnTo>
                  <a:pt x="5518799" y="1818312"/>
                </a:lnTo>
                <a:lnTo>
                  <a:pt x="5505014" y="1819259"/>
                </a:lnTo>
                <a:lnTo>
                  <a:pt x="5499949" y="1814490"/>
                </a:lnTo>
                <a:lnTo>
                  <a:pt x="5453307" y="1815450"/>
                </a:lnTo>
                <a:cubicBezTo>
                  <a:pt x="5433075" y="1827706"/>
                  <a:pt x="5395563" y="1821122"/>
                  <a:pt x="5364192" y="1826074"/>
                </a:cubicBezTo>
                <a:lnTo>
                  <a:pt x="5350380" y="1830891"/>
                </a:lnTo>
                <a:lnTo>
                  <a:pt x="5259633" y="1837160"/>
                </a:lnTo>
                <a:lnTo>
                  <a:pt x="5197513" y="1844718"/>
                </a:lnTo>
                <a:lnTo>
                  <a:pt x="5184170" y="1849402"/>
                </a:lnTo>
                <a:lnTo>
                  <a:pt x="5168852" y="1844846"/>
                </a:lnTo>
                <a:cubicBezTo>
                  <a:pt x="5166986" y="1843561"/>
                  <a:pt x="5165478" y="1842127"/>
                  <a:pt x="5164370" y="1840597"/>
                </a:cubicBezTo>
                <a:lnTo>
                  <a:pt x="5114927" y="1847827"/>
                </a:lnTo>
                <a:lnTo>
                  <a:pt x="5108970" y="1847935"/>
                </a:lnTo>
                <a:lnTo>
                  <a:pt x="5067961" y="1845917"/>
                </a:lnTo>
                <a:lnTo>
                  <a:pt x="5007075" y="1838626"/>
                </a:lnTo>
                <a:cubicBezTo>
                  <a:pt x="4987003" y="1833546"/>
                  <a:pt x="4969259" y="1814096"/>
                  <a:pt x="4944087" y="1823332"/>
                </a:cubicBezTo>
                <a:cubicBezTo>
                  <a:pt x="4949882" y="1812650"/>
                  <a:pt x="4914396" y="1826154"/>
                  <a:pt x="4907662" y="1816900"/>
                </a:cubicBezTo>
                <a:cubicBezTo>
                  <a:pt x="4903760" y="1809237"/>
                  <a:pt x="4892087" y="1811549"/>
                  <a:pt x="4882386" y="1809844"/>
                </a:cubicBezTo>
                <a:cubicBezTo>
                  <a:pt x="4874062" y="1802609"/>
                  <a:pt x="4826962" y="1801349"/>
                  <a:pt x="4811440" y="1804655"/>
                </a:cubicBezTo>
                <a:cubicBezTo>
                  <a:pt x="4768806" y="1818748"/>
                  <a:pt x="4725356" y="1790961"/>
                  <a:pt x="4691075" y="1801389"/>
                </a:cubicBezTo>
                <a:cubicBezTo>
                  <a:pt x="4663743" y="1799478"/>
                  <a:pt x="4655044" y="1795479"/>
                  <a:pt x="4647449" y="1793181"/>
                </a:cubicBezTo>
                <a:lnTo>
                  <a:pt x="4645504" y="1787606"/>
                </a:lnTo>
                <a:lnTo>
                  <a:pt x="4632229" y="1785815"/>
                </a:lnTo>
                <a:lnTo>
                  <a:pt x="4629273" y="1784355"/>
                </a:lnTo>
                <a:cubicBezTo>
                  <a:pt x="4623639" y="1781544"/>
                  <a:pt x="4617950" y="1778917"/>
                  <a:pt x="4611738" y="1776964"/>
                </a:cubicBezTo>
                <a:cubicBezTo>
                  <a:pt x="4601379" y="1800272"/>
                  <a:pt x="4557197" y="1764196"/>
                  <a:pt x="4560070" y="1785640"/>
                </a:cubicBezTo>
                <a:lnTo>
                  <a:pt x="4536503" y="1785334"/>
                </a:lnTo>
                <a:lnTo>
                  <a:pt x="4513724" y="1791996"/>
                </a:lnTo>
                <a:lnTo>
                  <a:pt x="4501513" y="1799835"/>
                </a:lnTo>
                <a:lnTo>
                  <a:pt x="4459076" y="1813003"/>
                </a:lnTo>
                <a:lnTo>
                  <a:pt x="4459810" y="1797886"/>
                </a:lnTo>
                <a:lnTo>
                  <a:pt x="4379064" y="1817177"/>
                </a:lnTo>
                <a:lnTo>
                  <a:pt x="4319209" y="1834833"/>
                </a:lnTo>
                <a:lnTo>
                  <a:pt x="4306907" y="1841641"/>
                </a:lnTo>
                <a:lnTo>
                  <a:pt x="4290981" y="1839677"/>
                </a:lnTo>
                <a:cubicBezTo>
                  <a:pt x="4288909" y="1838717"/>
                  <a:pt x="4287163" y="1837555"/>
                  <a:pt x="4285792" y="1836231"/>
                </a:cubicBezTo>
                <a:lnTo>
                  <a:pt x="4238372" y="1851480"/>
                </a:lnTo>
                <a:lnTo>
                  <a:pt x="4232517" y="1852567"/>
                </a:lnTo>
                <a:lnTo>
                  <a:pt x="4191732" y="1857328"/>
                </a:lnTo>
                <a:lnTo>
                  <a:pt x="4065532" y="1855477"/>
                </a:lnTo>
                <a:cubicBezTo>
                  <a:pt x="4069305" y="1844009"/>
                  <a:pt x="4036780" y="1863138"/>
                  <a:pt x="4028460" y="1855137"/>
                </a:cubicBezTo>
                <a:cubicBezTo>
                  <a:pt x="4023224" y="1848238"/>
                  <a:pt x="4012138" y="1852433"/>
                  <a:pt x="4002267" y="1852352"/>
                </a:cubicBezTo>
                <a:cubicBezTo>
                  <a:pt x="3992749" y="1846600"/>
                  <a:pt x="3946095" y="1853107"/>
                  <a:pt x="3931396" y="1858915"/>
                </a:cubicBezTo>
                <a:cubicBezTo>
                  <a:pt x="3891932" y="1879798"/>
                  <a:pt x="3844059" y="1859600"/>
                  <a:pt x="3812162" y="1875501"/>
                </a:cubicBezTo>
                <a:cubicBezTo>
                  <a:pt x="3784875" y="1878116"/>
                  <a:pt x="3775574" y="1875612"/>
                  <a:pt x="3767672" y="1874600"/>
                </a:cubicBezTo>
                <a:lnTo>
                  <a:pt x="3764741" y="1869433"/>
                </a:lnTo>
                <a:lnTo>
                  <a:pt x="3751332" y="1869854"/>
                </a:lnTo>
                <a:lnTo>
                  <a:pt x="3748155" y="1868903"/>
                </a:lnTo>
                <a:cubicBezTo>
                  <a:pt x="3742091" y="1867062"/>
                  <a:pt x="3736007" y="1865414"/>
                  <a:pt x="3729530" y="1864513"/>
                </a:cubicBezTo>
                <a:cubicBezTo>
                  <a:pt x="3723549" y="1889158"/>
                  <a:pt x="3673453" y="1860919"/>
                  <a:pt x="3680177" y="1881552"/>
                </a:cubicBezTo>
                <a:cubicBezTo>
                  <a:pt x="3643549" y="1880892"/>
                  <a:pt x="3599470" y="1913398"/>
                  <a:pt x="3567259" y="1893482"/>
                </a:cubicBezTo>
                <a:cubicBezTo>
                  <a:pt x="3512865" y="1897927"/>
                  <a:pt x="3463644" y="1898121"/>
                  <a:pt x="3405770" y="1904591"/>
                </a:cubicBezTo>
                <a:cubicBezTo>
                  <a:pt x="3361027" y="1917619"/>
                  <a:pt x="3312439" y="1902759"/>
                  <a:pt x="3280097" y="1919610"/>
                </a:cubicBezTo>
                <a:cubicBezTo>
                  <a:pt x="3228353" y="1917339"/>
                  <a:pt x="3163854" y="1927961"/>
                  <a:pt x="3123424" y="1952930"/>
                </a:cubicBezTo>
                <a:cubicBezTo>
                  <a:pt x="3067921" y="1955455"/>
                  <a:pt x="3058626" y="1970554"/>
                  <a:pt x="3009910" y="1957866"/>
                </a:cubicBezTo>
                <a:cubicBezTo>
                  <a:pt x="3005875" y="1961558"/>
                  <a:pt x="3001138" y="1964570"/>
                  <a:pt x="2995934" y="1967085"/>
                </a:cubicBezTo>
                <a:lnTo>
                  <a:pt x="2980071" y="1972988"/>
                </a:lnTo>
                <a:lnTo>
                  <a:pt x="2978094" y="1972369"/>
                </a:lnTo>
                <a:lnTo>
                  <a:pt x="2942858" y="1981367"/>
                </a:lnTo>
                <a:lnTo>
                  <a:pt x="2875436" y="1996977"/>
                </a:lnTo>
                <a:lnTo>
                  <a:pt x="2874892" y="1996085"/>
                </a:lnTo>
                <a:cubicBezTo>
                  <a:pt x="2872808" y="1994277"/>
                  <a:pt x="2869648" y="1993306"/>
                  <a:pt x="2864145" y="1994061"/>
                </a:cubicBezTo>
                <a:cubicBezTo>
                  <a:pt x="2872218" y="1978115"/>
                  <a:pt x="2860603" y="1988862"/>
                  <a:pt x="2843662" y="1992498"/>
                </a:cubicBezTo>
                <a:cubicBezTo>
                  <a:pt x="2852423" y="1968542"/>
                  <a:pt x="2804535" y="1987804"/>
                  <a:pt x="2796128" y="1976403"/>
                </a:cubicBezTo>
                <a:cubicBezTo>
                  <a:pt x="2783487" y="1979614"/>
                  <a:pt x="2770278" y="1982573"/>
                  <a:pt x="2756784" y="1985116"/>
                </a:cubicBezTo>
                <a:lnTo>
                  <a:pt x="2748833" y="1986323"/>
                </a:lnTo>
                <a:cubicBezTo>
                  <a:pt x="2748775" y="1986256"/>
                  <a:pt x="2748719" y="1986188"/>
                  <a:pt x="2748661" y="1986122"/>
                </a:cubicBezTo>
                <a:cubicBezTo>
                  <a:pt x="2746906" y="1985902"/>
                  <a:pt x="2744280" y="1986117"/>
                  <a:pt x="2740251" y="1986946"/>
                </a:cubicBezTo>
                <a:lnTo>
                  <a:pt x="2718916" y="1990867"/>
                </a:lnTo>
                <a:lnTo>
                  <a:pt x="2713522" y="1990173"/>
                </a:lnTo>
                <a:lnTo>
                  <a:pt x="2680597" y="1984996"/>
                </a:lnTo>
                <a:cubicBezTo>
                  <a:pt x="2658416" y="1985461"/>
                  <a:pt x="2612251" y="1988312"/>
                  <a:pt x="2578178" y="1990531"/>
                </a:cubicBezTo>
                <a:cubicBezTo>
                  <a:pt x="2545413" y="1998704"/>
                  <a:pt x="2513846" y="1994934"/>
                  <a:pt x="2476147" y="1998305"/>
                </a:cubicBezTo>
                <a:cubicBezTo>
                  <a:pt x="2437134" y="2013637"/>
                  <a:pt x="2413847" y="1999542"/>
                  <a:pt x="2373568" y="2003219"/>
                </a:cubicBezTo>
                <a:cubicBezTo>
                  <a:pt x="2341422" y="2024631"/>
                  <a:pt x="2342856" y="1992997"/>
                  <a:pt x="2321399" y="1989467"/>
                </a:cubicBezTo>
                <a:lnTo>
                  <a:pt x="2315525" y="1989708"/>
                </a:lnTo>
                <a:lnTo>
                  <a:pt x="2300792" y="1994290"/>
                </a:lnTo>
                <a:lnTo>
                  <a:pt x="2295469" y="1996659"/>
                </a:lnTo>
                <a:cubicBezTo>
                  <a:pt x="2291722" y="1998049"/>
                  <a:pt x="2289127" y="1998665"/>
                  <a:pt x="2287219" y="1998750"/>
                </a:cubicBezTo>
                <a:lnTo>
                  <a:pt x="2286948" y="1998596"/>
                </a:lnTo>
                <a:lnTo>
                  <a:pt x="2243069" y="2015111"/>
                </a:lnTo>
                <a:cubicBezTo>
                  <a:pt x="2229030" y="2006206"/>
                  <a:pt x="2188966" y="2031217"/>
                  <a:pt x="2186609" y="2008263"/>
                </a:cubicBezTo>
                <a:cubicBezTo>
                  <a:pt x="2170936" y="2014251"/>
                  <a:pt x="2164097" y="2025782"/>
                  <a:pt x="2164831" y="2010143"/>
                </a:cubicBezTo>
                <a:cubicBezTo>
                  <a:pt x="2159536" y="2011705"/>
                  <a:pt x="2155830" y="2011340"/>
                  <a:pt x="2152836" y="2010048"/>
                </a:cubicBezTo>
                <a:lnTo>
                  <a:pt x="2117102" y="2023004"/>
                </a:lnTo>
                <a:lnTo>
                  <a:pt x="2111935" y="2023163"/>
                </a:lnTo>
                <a:lnTo>
                  <a:pt x="2089991" y="2034193"/>
                </a:lnTo>
                <a:lnTo>
                  <a:pt x="2058061" y="2047942"/>
                </a:lnTo>
                <a:lnTo>
                  <a:pt x="2055737" y="2047704"/>
                </a:lnTo>
                <a:lnTo>
                  <a:pt x="2042244" y="2055560"/>
                </a:lnTo>
                <a:cubicBezTo>
                  <a:pt x="2038090" y="2058656"/>
                  <a:pt x="1978623" y="2070285"/>
                  <a:pt x="1976224" y="2074257"/>
                </a:cubicBezTo>
                <a:cubicBezTo>
                  <a:pt x="1920172" y="2070662"/>
                  <a:pt x="1933546" y="2089824"/>
                  <a:pt x="1877728" y="2101004"/>
                </a:cubicBezTo>
                <a:cubicBezTo>
                  <a:pt x="1839146" y="2101989"/>
                  <a:pt x="1818769" y="2108983"/>
                  <a:pt x="1759056" y="2125608"/>
                </a:cubicBezTo>
                <a:cubicBezTo>
                  <a:pt x="1719091" y="2137539"/>
                  <a:pt x="1691494" y="2161097"/>
                  <a:pt x="1637948" y="2172597"/>
                </a:cubicBezTo>
                <a:cubicBezTo>
                  <a:pt x="1587306" y="2207053"/>
                  <a:pt x="1496241" y="2208973"/>
                  <a:pt x="1434549" y="2234522"/>
                </a:cubicBezTo>
                <a:cubicBezTo>
                  <a:pt x="1402655" y="2224964"/>
                  <a:pt x="1409212" y="2231152"/>
                  <a:pt x="1398481" y="2237074"/>
                </a:cubicBezTo>
                <a:cubicBezTo>
                  <a:pt x="1398456" y="2237082"/>
                  <a:pt x="1398432" y="2237089"/>
                  <a:pt x="1398407" y="2237095"/>
                </a:cubicBezTo>
                <a:lnTo>
                  <a:pt x="1370962" y="2237474"/>
                </a:lnTo>
                <a:lnTo>
                  <a:pt x="1356367" y="2235089"/>
                </a:lnTo>
                <a:cubicBezTo>
                  <a:pt x="1346056" y="2233320"/>
                  <a:pt x="1335986" y="2231930"/>
                  <a:pt x="1324828" y="2231968"/>
                </a:cubicBezTo>
                <a:lnTo>
                  <a:pt x="1297744" y="2235849"/>
                </a:lnTo>
                <a:lnTo>
                  <a:pt x="1286236" y="2233135"/>
                </a:lnTo>
                <a:lnTo>
                  <a:pt x="1283504" y="2233797"/>
                </a:lnTo>
                <a:lnTo>
                  <a:pt x="1279765" y="2229639"/>
                </a:lnTo>
                <a:cubicBezTo>
                  <a:pt x="1260110" y="2221111"/>
                  <a:pt x="1209850" y="2211602"/>
                  <a:pt x="1195347" y="2212354"/>
                </a:cubicBezTo>
                <a:cubicBezTo>
                  <a:pt x="1171903" y="2216875"/>
                  <a:pt x="1033292" y="2222456"/>
                  <a:pt x="970251" y="2221029"/>
                </a:cubicBezTo>
                <a:cubicBezTo>
                  <a:pt x="913858" y="2213074"/>
                  <a:pt x="864984" y="2224767"/>
                  <a:pt x="812914" y="2202752"/>
                </a:cubicBezTo>
                <a:cubicBezTo>
                  <a:pt x="809419" y="2205714"/>
                  <a:pt x="805091" y="2207855"/>
                  <a:pt x="800195" y="2209407"/>
                </a:cubicBezTo>
                <a:lnTo>
                  <a:pt x="784978" y="2212360"/>
                </a:lnTo>
                <a:lnTo>
                  <a:pt x="681987" y="2216757"/>
                </a:lnTo>
                <a:lnTo>
                  <a:pt x="669923" y="2211682"/>
                </a:lnTo>
                <a:cubicBezTo>
                  <a:pt x="675432" y="2197125"/>
                  <a:pt x="665394" y="2205767"/>
                  <a:pt x="648680" y="2206229"/>
                </a:cubicBezTo>
                <a:cubicBezTo>
                  <a:pt x="653511" y="2183723"/>
                  <a:pt x="607806" y="2194090"/>
                  <a:pt x="597225" y="2180999"/>
                </a:cubicBezTo>
                <a:cubicBezTo>
                  <a:pt x="584838" y="2181847"/>
                  <a:pt x="571827" y="2182333"/>
                  <a:pt x="558449" y="2182346"/>
                </a:cubicBezTo>
                <a:lnTo>
                  <a:pt x="550517" y="2182060"/>
                </a:lnTo>
                <a:lnTo>
                  <a:pt x="550309" y="2181825"/>
                </a:lnTo>
                <a:cubicBezTo>
                  <a:pt x="548471" y="2181269"/>
                  <a:pt x="545824" y="2180990"/>
                  <a:pt x="541836" y="2181063"/>
                </a:cubicBezTo>
                <a:lnTo>
                  <a:pt x="536057" y="2181537"/>
                </a:lnTo>
                <a:lnTo>
                  <a:pt x="520671" y="2180980"/>
                </a:lnTo>
                <a:lnTo>
                  <a:pt x="515024" y="2179258"/>
                </a:lnTo>
                <a:lnTo>
                  <a:pt x="512278" y="2176369"/>
                </a:lnTo>
                <a:lnTo>
                  <a:pt x="480419" y="2167807"/>
                </a:lnTo>
                <a:cubicBezTo>
                  <a:pt x="458012" y="2174781"/>
                  <a:pt x="449332" y="2162566"/>
                  <a:pt x="413835" y="2156783"/>
                </a:cubicBezTo>
                <a:cubicBezTo>
                  <a:pt x="401959" y="2163765"/>
                  <a:pt x="389622" y="2160522"/>
                  <a:pt x="376513" y="2154014"/>
                </a:cubicBezTo>
                <a:cubicBezTo>
                  <a:pt x="344376" y="2156059"/>
                  <a:pt x="311403" y="2146283"/>
                  <a:pt x="273386" y="2142551"/>
                </a:cubicBezTo>
                <a:cubicBezTo>
                  <a:pt x="236093" y="2150634"/>
                  <a:pt x="209811" y="2132011"/>
                  <a:pt x="169207" y="2128100"/>
                </a:cubicBezTo>
                <a:lnTo>
                  <a:pt x="93149" y="2105324"/>
                </a:lnTo>
                <a:lnTo>
                  <a:pt x="88109" y="2106704"/>
                </a:lnTo>
                <a:cubicBezTo>
                  <a:pt x="84511" y="2107398"/>
                  <a:pt x="81960" y="2107528"/>
                  <a:pt x="80022" y="2107254"/>
                </a:cubicBezTo>
                <a:lnTo>
                  <a:pt x="79717" y="2107046"/>
                </a:lnTo>
                <a:lnTo>
                  <a:pt x="72352" y="2107991"/>
                </a:lnTo>
                <a:cubicBezTo>
                  <a:pt x="60160" y="2110089"/>
                  <a:pt x="48530" y="2112610"/>
                  <a:pt x="37645" y="2115401"/>
                </a:cubicBezTo>
                <a:cubicBezTo>
                  <a:pt x="29688" y="2109582"/>
                  <a:pt x="16534" y="2111084"/>
                  <a:pt x="4572" y="2111091"/>
                </a:cubicBezTo>
                <a:lnTo>
                  <a:pt x="0" y="2110468"/>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p:cNvSpPr>
            <a:spLocks noGrp="1"/>
          </p:cNvSpPr>
          <p:nvPr>
            <p:ph type="title"/>
          </p:nvPr>
        </p:nvSpPr>
        <p:spPr>
          <a:xfrm>
            <a:off x="852777" y="741082"/>
            <a:ext cx="6955884" cy="949606"/>
          </a:xfrm>
        </p:spPr>
        <p:txBody>
          <a:bodyPr>
            <a:normAutofit/>
          </a:bodyPr>
          <a:lstStyle/>
          <a:p>
            <a:r>
              <a:rPr lang="en-GB" dirty="0"/>
              <a:t>Time to Try</a:t>
            </a:r>
          </a:p>
        </p:txBody>
      </p:sp>
      <p:sp>
        <p:nvSpPr>
          <p:cNvPr id="17" name="Freeform: Shape 16">
            <a:extLst>
              <a:ext uri="{FF2B5EF4-FFF2-40B4-BE49-F238E27FC236}">
                <a16:creationId xmlns:a16="http://schemas.microsoft.com/office/drawing/2014/main" id="{3501A971-CEBD-4E4B-8529-3BB4F4100C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0345" y="6189260"/>
            <a:ext cx="5873655" cy="668740"/>
          </a:xfrm>
          <a:custGeom>
            <a:avLst/>
            <a:gdLst>
              <a:gd name="connsiteX0" fmla="*/ 4686423 w 9517857"/>
              <a:gd name="connsiteY0" fmla="*/ 247919 h 918356"/>
              <a:gd name="connsiteX1" fmla="*/ 4689051 w 9517857"/>
              <a:gd name="connsiteY1" fmla="*/ 250968 h 918356"/>
              <a:gd name="connsiteX2" fmla="*/ 4687244 w 9517857"/>
              <a:gd name="connsiteY2" fmla="*/ 251298 h 918356"/>
              <a:gd name="connsiteX3" fmla="*/ 4685225 w 9517857"/>
              <a:gd name="connsiteY3" fmla="*/ 246530 h 918356"/>
              <a:gd name="connsiteX4" fmla="*/ 4686133 w 9517857"/>
              <a:gd name="connsiteY4" fmla="*/ 246727 h 918356"/>
              <a:gd name="connsiteX5" fmla="*/ 4686423 w 9517857"/>
              <a:gd name="connsiteY5" fmla="*/ 247919 h 918356"/>
              <a:gd name="connsiteX6" fmla="*/ 9517856 w 9517857"/>
              <a:gd name="connsiteY6" fmla="*/ 0 h 918356"/>
              <a:gd name="connsiteX7" fmla="*/ 9517857 w 9517857"/>
              <a:gd name="connsiteY7" fmla="*/ 12 h 918356"/>
              <a:gd name="connsiteX8" fmla="*/ 9517857 w 9517857"/>
              <a:gd name="connsiteY8" fmla="*/ 918356 h 918356"/>
              <a:gd name="connsiteX9" fmla="*/ 14604 w 9517857"/>
              <a:gd name="connsiteY9" fmla="*/ 918356 h 918356"/>
              <a:gd name="connsiteX10" fmla="*/ 12841 w 9517857"/>
              <a:gd name="connsiteY10" fmla="*/ 917763 h 918356"/>
              <a:gd name="connsiteX11" fmla="*/ 93 w 9517857"/>
              <a:gd name="connsiteY11" fmla="*/ 912471 h 918356"/>
              <a:gd name="connsiteX12" fmla="*/ 58674 w 9517857"/>
              <a:gd name="connsiteY12" fmla="*/ 890322 h 918356"/>
              <a:gd name="connsiteX13" fmla="*/ 275005 w 9517857"/>
              <a:gd name="connsiteY13" fmla="*/ 807229 h 918356"/>
              <a:gd name="connsiteX14" fmla="*/ 587824 w 9517857"/>
              <a:gd name="connsiteY14" fmla="*/ 798195 h 918356"/>
              <a:gd name="connsiteX15" fmla="*/ 651826 w 9517857"/>
              <a:gd name="connsiteY15" fmla="*/ 738338 h 918356"/>
              <a:gd name="connsiteX16" fmla="*/ 727985 w 9517857"/>
              <a:gd name="connsiteY16" fmla="*/ 719826 h 918356"/>
              <a:gd name="connsiteX17" fmla="*/ 778982 w 9517857"/>
              <a:gd name="connsiteY17" fmla="*/ 710142 h 918356"/>
              <a:gd name="connsiteX18" fmla="*/ 849944 w 9517857"/>
              <a:gd name="connsiteY18" fmla="*/ 717987 h 918356"/>
              <a:gd name="connsiteX19" fmla="*/ 921659 w 9517857"/>
              <a:gd name="connsiteY19" fmla="*/ 712695 h 918356"/>
              <a:gd name="connsiteX20" fmla="*/ 930946 w 9517857"/>
              <a:gd name="connsiteY20" fmla="*/ 734046 h 918356"/>
              <a:gd name="connsiteX21" fmla="*/ 986250 w 9517857"/>
              <a:gd name="connsiteY21" fmla="*/ 713530 h 918356"/>
              <a:gd name="connsiteX22" fmla="*/ 1013752 w 9517857"/>
              <a:gd name="connsiteY22" fmla="*/ 713361 h 918356"/>
              <a:gd name="connsiteX23" fmla="*/ 1023734 w 9517857"/>
              <a:gd name="connsiteY23" fmla="*/ 718571 h 918356"/>
              <a:gd name="connsiteX24" fmla="*/ 1063207 w 9517857"/>
              <a:gd name="connsiteY24" fmla="*/ 715651 h 918356"/>
              <a:gd name="connsiteX25" fmla="*/ 1081980 w 9517857"/>
              <a:gd name="connsiteY25" fmla="*/ 738455 h 918356"/>
              <a:gd name="connsiteX26" fmla="*/ 1218120 w 9517857"/>
              <a:gd name="connsiteY26" fmla="*/ 713280 h 918356"/>
              <a:gd name="connsiteX27" fmla="*/ 1397459 w 9517857"/>
              <a:gd name="connsiteY27" fmla="*/ 691190 h 918356"/>
              <a:gd name="connsiteX28" fmla="*/ 1580688 w 9517857"/>
              <a:gd name="connsiteY28" fmla="*/ 693697 h 918356"/>
              <a:gd name="connsiteX29" fmla="*/ 1772334 w 9517857"/>
              <a:gd name="connsiteY29" fmla="*/ 710640 h 918356"/>
              <a:gd name="connsiteX30" fmla="*/ 2002561 w 9517857"/>
              <a:gd name="connsiteY30" fmla="*/ 659917 h 918356"/>
              <a:gd name="connsiteX31" fmla="*/ 2135144 w 9517857"/>
              <a:gd name="connsiteY31" fmla="*/ 636501 h 918356"/>
              <a:gd name="connsiteX32" fmla="*/ 2440292 w 9517857"/>
              <a:gd name="connsiteY32" fmla="*/ 593862 h 918356"/>
              <a:gd name="connsiteX33" fmla="*/ 2547829 w 9517857"/>
              <a:gd name="connsiteY33" fmla="*/ 566150 h 918356"/>
              <a:gd name="connsiteX34" fmla="*/ 2658055 w 9517857"/>
              <a:gd name="connsiteY34" fmla="*/ 578727 h 918356"/>
              <a:gd name="connsiteX35" fmla="*/ 2693698 w 9517857"/>
              <a:gd name="connsiteY35" fmla="*/ 560029 h 918356"/>
              <a:gd name="connsiteX36" fmla="*/ 2699673 w 9517857"/>
              <a:gd name="connsiteY36" fmla="*/ 556400 h 918356"/>
              <a:gd name="connsiteX37" fmla="*/ 2727306 w 9517857"/>
              <a:gd name="connsiteY37" fmla="*/ 550698 h 918356"/>
              <a:gd name="connsiteX38" fmla="*/ 2730451 w 9517857"/>
              <a:gd name="connsiteY38" fmla="*/ 538058 h 918356"/>
              <a:gd name="connsiteX39" fmla="*/ 2768713 w 9517857"/>
              <a:gd name="connsiteY39" fmla="*/ 521575 h 918356"/>
              <a:gd name="connsiteX40" fmla="*/ 2820868 w 9517857"/>
              <a:gd name="connsiteY40" fmla="*/ 514160 h 918356"/>
              <a:gd name="connsiteX41" fmla="*/ 3073635 w 9517857"/>
              <a:gd name="connsiteY41" fmla="*/ 491294 h 918356"/>
              <a:gd name="connsiteX42" fmla="*/ 3222071 w 9517857"/>
              <a:gd name="connsiteY42" fmla="*/ 470559 h 918356"/>
              <a:gd name="connsiteX43" fmla="*/ 3274069 w 9517857"/>
              <a:gd name="connsiteY43" fmla="*/ 451605 h 918356"/>
              <a:gd name="connsiteX44" fmla="*/ 3349632 w 9517857"/>
              <a:gd name="connsiteY44" fmla="*/ 432583 h 918356"/>
              <a:gd name="connsiteX45" fmla="*/ 3479593 w 9517857"/>
              <a:gd name="connsiteY45" fmla="*/ 390437 h 918356"/>
              <a:gd name="connsiteX46" fmla="*/ 3660110 w 9517857"/>
              <a:gd name="connsiteY46" fmla="*/ 348726 h 918356"/>
              <a:gd name="connsiteX47" fmla="*/ 3750023 w 9517857"/>
              <a:gd name="connsiteY47" fmla="*/ 370678 h 918356"/>
              <a:gd name="connsiteX48" fmla="*/ 3844133 w 9517857"/>
              <a:gd name="connsiteY48" fmla="*/ 360648 h 918356"/>
              <a:gd name="connsiteX49" fmla="*/ 3913545 w 9517857"/>
              <a:gd name="connsiteY49" fmla="*/ 344235 h 918356"/>
              <a:gd name="connsiteX50" fmla="*/ 4266740 w 9517857"/>
              <a:gd name="connsiteY50" fmla="*/ 361454 h 918356"/>
              <a:gd name="connsiteX51" fmla="*/ 4430770 w 9517857"/>
              <a:gd name="connsiteY51" fmla="*/ 342643 h 918356"/>
              <a:gd name="connsiteX52" fmla="*/ 4512664 w 9517857"/>
              <a:gd name="connsiteY52" fmla="*/ 319948 h 918356"/>
              <a:gd name="connsiteX53" fmla="*/ 4616423 w 9517857"/>
              <a:gd name="connsiteY53" fmla="*/ 290914 h 918356"/>
              <a:gd name="connsiteX54" fmla="*/ 4691675 w 9517857"/>
              <a:gd name="connsiteY54" fmla="*/ 254011 h 918356"/>
              <a:gd name="connsiteX55" fmla="*/ 4689051 w 9517857"/>
              <a:gd name="connsiteY55" fmla="*/ 250968 h 918356"/>
              <a:gd name="connsiteX56" fmla="*/ 4719994 w 9517857"/>
              <a:gd name="connsiteY56" fmla="*/ 245307 h 918356"/>
              <a:gd name="connsiteX57" fmla="*/ 4752894 w 9517857"/>
              <a:gd name="connsiteY57" fmla="*/ 239875 h 918356"/>
              <a:gd name="connsiteX58" fmla="*/ 4769329 w 9517857"/>
              <a:gd name="connsiteY58" fmla="*/ 233585 h 918356"/>
              <a:gd name="connsiteX59" fmla="*/ 4775634 w 9517857"/>
              <a:gd name="connsiteY59" fmla="*/ 234063 h 918356"/>
              <a:gd name="connsiteX60" fmla="*/ 4790452 w 9517857"/>
              <a:gd name="connsiteY60" fmla="*/ 233572 h 918356"/>
              <a:gd name="connsiteX61" fmla="*/ 4789062 w 9517857"/>
              <a:gd name="connsiteY61" fmla="*/ 241924 h 918356"/>
              <a:gd name="connsiteX62" fmla="*/ 4827826 w 9517857"/>
              <a:gd name="connsiteY62" fmla="*/ 246977 h 918356"/>
              <a:gd name="connsiteX63" fmla="*/ 4892569 w 9517857"/>
              <a:gd name="connsiteY63" fmla="*/ 249933 h 918356"/>
              <a:gd name="connsiteX64" fmla="*/ 4896611 w 9517857"/>
              <a:gd name="connsiteY64" fmla="*/ 240448 h 918356"/>
              <a:gd name="connsiteX65" fmla="*/ 4917286 w 9517857"/>
              <a:gd name="connsiteY65" fmla="*/ 243659 h 918356"/>
              <a:gd name="connsiteX66" fmla="*/ 4981173 w 9517857"/>
              <a:gd name="connsiteY66" fmla="*/ 247103 h 918356"/>
              <a:gd name="connsiteX67" fmla="*/ 5060397 w 9517857"/>
              <a:gd name="connsiteY67" fmla="*/ 263688 h 918356"/>
              <a:gd name="connsiteX68" fmla="*/ 5252996 w 9517857"/>
              <a:gd name="connsiteY68" fmla="*/ 270655 h 918356"/>
              <a:gd name="connsiteX69" fmla="*/ 5358056 w 9517857"/>
              <a:gd name="connsiteY69" fmla="*/ 247248 h 918356"/>
              <a:gd name="connsiteX70" fmla="*/ 5426496 w 9517857"/>
              <a:gd name="connsiteY70" fmla="*/ 235142 h 918356"/>
              <a:gd name="connsiteX71" fmla="*/ 5497161 w 9517857"/>
              <a:gd name="connsiteY71" fmla="*/ 228808 h 918356"/>
              <a:gd name="connsiteX72" fmla="*/ 5826043 w 9517857"/>
              <a:gd name="connsiteY72" fmla="*/ 148073 h 918356"/>
              <a:gd name="connsiteX73" fmla="*/ 6013415 w 9517857"/>
              <a:gd name="connsiteY73" fmla="*/ 137316 h 918356"/>
              <a:gd name="connsiteX74" fmla="*/ 6080994 w 9517857"/>
              <a:gd name="connsiteY74" fmla="*/ 142938 h 918356"/>
              <a:gd name="connsiteX75" fmla="*/ 6194152 w 9517857"/>
              <a:gd name="connsiteY75" fmla="*/ 151772 h 918356"/>
              <a:gd name="connsiteX76" fmla="*/ 6281379 w 9517857"/>
              <a:gd name="connsiteY76" fmla="*/ 181626 h 918356"/>
              <a:gd name="connsiteX77" fmla="*/ 6374947 w 9517857"/>
              <a:gd name="connsiteY77" fmla="*/ 179799 h 918356"/>
              <a:gd name="connsiteX78" fmla="*/ 6448518 w 9517857"/>
              <a:gd name="connsiteY78" fmla="*/ 164378 h 918356"/>
              <a:gd name="connsiteX79" fmla="*/ 6544700 w 9517857"/>
              <a:gd name="connsiteY79" fmla="*/ 167161 h 918356"/>
              <a:gd name="connsiteX80" fmla="*/ 6648353 w 9517857"/>
              <a:gd name="connsiteY80" fmla="*/ 172250 h 918356"/>
              <a:gd name="connsiteX81" fmla="*/ 6736227 w 9517857"/>
              <a:gd name="connsiteY81" fmla="*/ 173216 h 918356"/>
              <a:gd name="connsiteX82" fmla="*/ 6977218 w 9517857"/>
              <a:gd name="connsiteY82" fmla="*/ 184289 h 918356"/>
              <a:gd name="connsiteX83" fmla="*/ 7065221 w 9517857"/>
              <a:gd name="connsiteY83" fmla="*/ 227531 h 918356"/>
              <a:gd name="connsiteX84" fmla="*/ 7366876 w 9517857"/>
              <a:gd name="connsiteY84" fmla="*/ 248468 h 918356"/>
              <a:gd name="connsiteX85" fmla="*/ 7565449 w 9517857"/>
              <a:gd name="connsiteY85" fmla="*/ 258950 h 918356"/>
              <a:gd name="connsiteX86" fmla="*/ 7599285 w 9517857"/>
              <a:gd name="connsiteY86" fmla="*/ 266021 h 918356"/>
              <a:gd name="connsiteX87" fmla="*/ 7644411 w 9517857"/>
              <a:gd name="connsiteY87" fmla="*/ 258986 h 918356"/>
              <a:gd name="connsiteX88" fmla="*/ 7825110 w 9517857"/>
              <a:gd name="connsiteY88" fmla="*/ 229109 h 918356"/>
              <a:gd name="connsiteX89" fmla="*/ 7965804 w 9517857"/>
              <a:gd name="connsiteY89" fmla="*/ 190545 h 918356"/>
              <a:gd name="connsiteX90" fmla="*/ 8147401 w 9517857"/>
              <a:gd name="connsiteY90" fmla="*/ 205617 h 918356"/>
              <a:gd name="connsiteX91" fmla="*/ 8256033 w 9517857"/>
              <a:gd name="connsiteY91" fmla="*/ 193713 h 918356"/>
              <a:gd name="connsiteX92" fmla="*/ 8410677 w 9517857"/>
              <a:gd name="connsiteY92" fmla="*/ 172167 h 918356"/>
              <a:gd name="connsiteX93" fmla="*/ 8617841 w 9517857"/>
              <a:gd name="connsiteY93" fmla="*/ 155167 h 918356"/>
              <a:gd name="connsiteX94" fmla="*/ 8715976 w 9517857"/>
              <a:gd name="connsiteY94" fmla="*/ 178374 h 918356"/>
              <a:gd name="connsiteX95" fmla="*/ 8778827 w 9517857"/>
              <a:gd name="connsiteY95" fmla="*/ 172936 h 918356"/>
              <a:gd name="connsiteX96" fmla="*/ 8840778 w 9517857"/>
              <a:gd name="connsiteY96" fmla="*/ 143149 h 918356"/>
              <a:gd name="connsiteX97" fmla="*/ 9010380 w 9517857"/>
              <a:gd name="connsiteY97" fmla="*/ 91891 h 918356"/>
              <a:gd name="connsiteX98" fmla="*/ 9110856 w 9517857"/>
              <a:gd name="connsiteY98" fmla="*/ 70997 h 918356"/>
              <a:gd name="connsiteX99" fmla="*/ 9268817 w 9517857"/>
              <a:gd name="connsiteY99" fmla="*/ 53082 h 918356"/>
              <a:gd name="connsiteX100" fmla="*/ 9316667 w 9517857"/>
              <a:gd name="connsiteY100" fmla="*/ 45047 h 918356"/>
              <a:gd name="connsiteX101" fmla="*/ 9428209 w 9517857"/>
              <a:gd name="connsiteY101" fmla="*/ 29923 h 918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9517857" h="918356">
                <a:moveTo>
                  <a:pt x="4686423" y="247919"/>
                </a:moveTo>
                <a:lnTo>
                  <a:pt x="4689051" y="250968"/>
                </a:lnTo>
                <a:lnTo>
                  <a:pt x="4687244" y="251298"/>
                </a:lnTo>
                <a:close/>
                <a:moveTo>
                  <a:pt x="4685225" y="246530"/>
                </a:moveTo>
                <a:cubicBezTo>
                  <a:pt x="4688837" y="243198"/>
                  <a:pt x="4687468" y="244598"/>
                  <a:pt x="4686133" y="246727"/>
                </a:cubicBezTo>
                <a:lnTo>
                  <a:pt x="4686423" y="247919"/>
                </a:lnTo>
                <a:close/>
                <a:moveTo>
                  <a:pt x="9517856" y="0"/>
                </a:moveTo>
                <a:lnTo>
                  <a:pt x="9517857" y="12"/>
                </a:lnTo>
                <a:lnTo>
                  <a:pt x="9517857" y="918356"/>
                </a:lnTo>
                <a:lnTo>
                  <a:pt x="14604" y="918356"/>
                </a:lnTo>
                <a:lnTo>
                  <a:pt x="12841" y="917763"/>
                </a:lnTo>
                <a:cubicBezTo>
                  <a:pt x="4532" y="914864"/>
                  <a:pt x="-773" y="912807"/>
                  <a:pt x="93" y="912471"/>
                </a:cubicBezTo>
                <a:cubicBezTo>
                  <a:pt x="172" y="912298"/>
                  <a:pt x="58594" y="890495"/>
                  <a:pt x="58674" y="890322"/>
                </a:cubicBezTo>
                <a:cubicBezTo>
                  <a:pt x="127436" y="929614"/>
                  <a:pt x="206243" y="828226"/>
                  <a:pt x="275005" y="807229"/>
                </a:cubicBezTo>
                <a:cubicBezTo>
                  <a:pt x="303983" y="806087"/>
                  <a:pt x="504960" y="777375"/>
                  <a:pt x="587824" y="798195"/>
                </a:cubicBezTo>
                <a:cubicBezTo>
                  <a:pt x="598733" y="769348"/>
                  <a:pt x="682904" y="785924"/>
                  <a:pt x="651826" y="738338"/>
                </a:cubicBezTo>
                <a:cubicBezTo>
                  <a:pt x="688440" y="737862"/>
                  <a:pt x="753255" y="750396"/>
                  <a:pt x="727985" y="719826"/>
                </a:cubicBezTo>
                <a:cubicBezTo>
                  <a:pt x="739648" y="718749"/>
                  <a:pt x="775717" y="715087"/>
                  <a:pt x="778982" y="710142"/>
                </a:cubicBezTo>
                <a:cubicBezTo>
                  <a:pt x="779189" y="709407"/>
                  <a:pt x="849736" y="718721"/>
                  <a:pt x="849944" y="717987"/>
                </a:cubicBezTo>
                <a:lnTo>
                  <a:pt x="921659" y="712695"/>
                </a:lnTo>
                <a:lnTo>
                  <a:pt x="930946" y="734046"/>
                </a:lnTo>
                <a:lnTo>
                  <a:pt x="986250" y="713530"/>
                </a:lnTo>
                <a:lnTo>
                  <a:pt x="1013752" y="713361"/>
                </a:lnTo>
                <a:lnTo>
                  <a:pt x="1023734" y="718571"/>
                </a:lnTo>
                <a:cubicBezTo>
                  <a:pt x="1033291" y="721276"/>
                  <a:pt x="1045398" y="721394"/>
                  <a:pt x="1063207" y="715651"/>
                </a:cubicBezTo>
                <a:lnTo>
                  <a:pt x="1081980" y="738455"/>
                </a:lnTo>
                <a:lnTo>
                  <a:pt x="1218120" y="713280"/>
                </a:lnTo>
                <a:cubicBezTo>
                  <a:pt x="1230137" y="716162"/>
                  <a:pt x="1387179" y="685179"/>
                  <a:pt x="1397459" y="691190"/>
                </a:cubicBezTo>
                <a:cubicBezTo>
                  <a:pt x="1490025" y="704984"/>
                  <a:pt x="1465878" y="715604"/>
                  <a:pt x="1580688" y="693697"/>
                </a:cubicBezTo>
                <a:cubicBezTo>
                  <a:pt x="1607067" y="704379"/>
                  <a:pt x="1719477" y="658239"/>
                  <a:pt x="1772334" y="710640"/>
                </a:cubicBezTo>
                <a:cubicBezTo>
                  <a:pt x="1745536" y="644824"/>
                  <a:pt x="1976078" y="716436"/>
                  <a:pt x="2002561" y="659917"/>
                </a:cubicBezTo>
                <a:cubicBezTo>
                  <a:pt x="2045346" y="660357"/>
                  <a:pt x="2166676" y="654391"/>
                  <a:pt x="2135144" y="636501"/>
                </a:cubicBezTo>
                <a:cubicBezTo>
                  <a:pt x="2276591" y="665055"/>
                  <a:pt x="2293173" y="591792"/>
                  <a:pt x="2440292" y="593862"/>
                </a:cubicBezTo>
                <a:cubicBezTo>
                  <a:pt x="2495160" y="534824"/>
                  <a:pt x="2473343" y="585644"/>
                  <a:pt x="2547829" y="566150"/>
                </a:cubicBezTo>
                <a:cubicBezTo>
                  <a:pt x="2545438" y="614169"/>
                  <a:pt x="2632278" y="528280"/>
                  <a:pt x="2658055" y="578727"/>
                </a:cubicBezTo>
                <a:cubicBezTo>
                  <a:pt x="2670795" y="573581"/>
                  <a:pt x="2682322" y="567005"/>
                  <a:pt x="2693698" y="560029"/>
                </a:cubicBezTo>
                <a:lnTo>
                  <a:pt x="2699673" y="556400"/>
                </a:lnTo>
                <a:lnTo>
                  <a:pt x="2727306" y="550698"/>
                </a:lnTo>
                <a:lnTo>
                  <a:pt x="2730451" y="538058"/>
                </a:lnTo>
                <a:lnTo>
                  <a:pt x="2768713" y="521575"/>
                </a:lnTo>
                <a:cubicBezTo>
                  <a:pt x="2783756" y="517104"/>
                  <a:pt x="2800788" y="514291"/>
                  <a:pt x="2820868" y="514160"/>
                </a:cubicBezTo>
                <a:cubicBezTo>
                  <a:pt x="2894791" y="532885"/>
                  <a:pt x="2981506" y="465507"/>
                  <a:pt x="3073635" y="491294"/>
                </a:cubicBezTo>
                <a:cubicBezTo>
                  <a:pt x="3106872" y="496624"/>
                  <a:pt x="3205785" y="487718"/>
                  <a:pt x="3222071" y="470559"/>
                </a:cubicBezTo>
                <a:cubicBezTo>
                  <a:pt x="3242193" y="465514"/>
                  <a:pt x="3267163" y="469136"/>
                  <a:pt x="3274069" y="451605"/>
                </a:cubicBezTo>
                <a:cubicBezTo>
                  <a:pt x="3286659" y="430165"/>
                  <a:pt x="3363648" y="455571"/>
                  <a:pt x="3349632" y="432583"/>
                </a:cubicBezTo>
                <a:cubicBezTo>
                  <a:pt x="3404182" y="449847"/>
                  <a:pt x="3438210" y="404323"/>
                  <a:pt x="3479593" y="390437"/>
                </a:cubicBezTo>
                <a:cubicBezTo>
                  <a:pt x="3523240" y="408403"/>
                  <a:pt x="3567027" y="361554"/>
                  <a:pt x="3660110" y="348726"/>
                </a:cubicBezTo>
                <a:cubicBezTo>
                  <a:pt x="3708299" y="369683"/>
                  <a:pt x="3662447" y="344775"/>
                  <a:pt x="3750023" y="370678"/>
                </a:cubicBezTo>
                <a:cubicBezTo>
                  <a:pt x="3752092" y="367132"/>
                  <a:pt x="3816880" y="365055"/>
                  <a:pt x="3844133" y="360648"/>
                </a:cubicBezTo>
                <a:cubicBezTo>
                  <a:pt x="3871386" y="356240"/>
                  <a:pt x="3882848" y="332490"/>
                  <a:pt x="3913545" y="344235"/>
                </a:cubicBezTo>
                <a:cubicBezTo>
                  <a:pt x="4050255" y="376864"/>
                  <a:pt x="4159924" y="363190"/>
                  <a:pt x="4266740" y="361454"/>
                </a:cubicBezTo>
                <a:cubicBezTo>
                  <a:pt x="4385770" y="354374"/>
                  <a:pt x="4314535" y="340143"/>
                  <a:pt x="4430770" y="342643"/>
                </a:cubicBezTo>
                <a:cubicBezTo>
                  <a:pt x="4439969" y="322594"/>
                  <a:pt x="4478290" y="314645"/>
                  <a:pt x="4512664" y="319948"/>
                </a:cubicBezTo>
                <a:cubicBezTo>
                  <a:pt x="4570011" y="315138"/>
                  <a:pt x="4549085" y="269599"/>
                  <a:pt x="4616423" y="290914"/>
                </a:cubicBezTo>
                <a:cubicBezTo>
                  <a:pt x="4599641" y="270277"/>
                  <a:pt x="4692085" y="269216"/>
                  <a:pt x="4691675" y="254011"/>
                </a:cubicBezTo>
                <a:lnTo>
                  <a:pt x="4689051" y="250968"/>
                </a:lnTo>
                <a:lnTo>
                  <a:pt x="4719994" y="245307"/>
                </a:lnTo>
                <a:cubicBezTo>
                  <a:pt x="4732635" y="242775"/>
                  <a:pt x="4745300" y="240335"/>
                  <a:pt x="4752894" y="239875"/>
                </a:cubicBezTo>
                <a:lnTo>
                  <a:pt x="4769329" y="233585"/>
                </a:lnTo>
                <a:lnTo>
                  <a:pt x="4775634" y="234063"/>
                </a:lnTo>
                <a:lnTo>
                  <a:pt x="4790452" y="233572"/>
                </a:lnTo>
                <a:cubicBezTo>
                  <a:pt x="4789989" y="236356"/>
                  <a:pt x="4789525" y="239141"/>
                  <a:pt x="4789062" y="241924"/>
                </a:cubicBezTo>
                <a:cubicBezTo>
                  <a:pt x="4786342" y="249932"/>
                  <a:pt x="4804560" y="248631"/>
                  <a:pt x="4827826" y="246977"/>
                </a:cubicBezTo>
                <a:cubicBezTo>
                  <a:pt x="4875782" y="239569"/>
                  <a:pt x="4874112" y="283413"/>
                  <a:pt x="4892569" y="249933"/>
                </a:cubicBezTo>
                <a:lnTo>
                  <a:pt x="4896611" y="240448"/>
                </a:lnTo>
                <a:lnTo>
                  <a:pt x="4917286" y="243659"/>
                </a:lnTo>
                <a:cubicBezTo>
                  <a:pt x="4923060" y="243799"/>
                  <a:pt x="4981729" y="240979"/>
                  <a:pt x="4981173" y="247103"/>
                </a:cubicBezTo>
                <a:cubicBezTo>
                  <a:pt x="5024880" y="220690"/>
                  <a:pt x="5014146" y="257963"/>
                  <a:pt x="5060397" y="263688"/>
                </a:cubicBezTo>
                <a:cubicBezTo>
                  <a:pt x="5093356" y="238589"/>
                  <a:pt x="5157892" y="275351"/>
                  <a:pt x="5252996" y="270655"/>
                </a:cubicBezTo>
                <a:cubicBezTo>
                  <a:pt x="5288840" y="241872"/>
                  <a:pt x="5287005" y="287921"/>
                  <a:pt x="5358056" y="247248"/>
                </a:cubicBezTo>
                <a:cubicBezTo>
                  <a:pt x="5361752" y="250257"/>
                  <a:pt x="5403312" y="238215"/>
                  <a:pt x="5426496" y="235142"/>
                </a:cubicBezTo>
                <a:cubicBezTo>
                  <a:pt x="5449679" y="232069"/>
                  <a:pt x="5473549" y="245611"/>
                  <a:pt x="5497161" y="228808"/>
                </a:cubicBezTo>
                <a:cubicBezTo>
                  <a:pt x="5611861" y="172767"/>
                  <a:pt x="5723211" y="165860"/>
                  <a:pt x="5826043" y="148073"/>
                </a:cubicBezTo>
                <a:cubicBezTo>
                  <a:pt x="5943127" y="133166"/>
                  <a:pt x="5872659" y="193078"/>
                  <a:pt x="6013415" y="137316"/>
                </a:cubicBezTo>
                <a:cubicBezTo>
                  <a:pt x="6031924" y="154783"/>
                  <a:pt x="6050745" y="154258"/>
                  <a:pt x="6080994" y="142938"/>
                </a:cubicBezTo>
                <a:cubicBezTo>
                  <a:pt x="6138083" y="137090"/>
                  <a:pt x="6140195" y="184383"/>
                  <a:pt x="6194152" y="151772"/>
                </a:cubicBezTo>
                <a:cubicBezTo>
                  <a:pt x="6187280" y="177783"/>
                  <a:pt x="6304222" y="153410"/>
                  <a:pt x="6281379" y="181626"/>
                </a:cubicBezTo>
                <a:cubicBezTo>
                  <a:pt x="6321899" y="201819"/>
                  <a:pt x="6335111" y="162590"/>
                  <a:pt x="6374947" y="179799"/>
                </a:cubicBezTo>
                <a:cubicBezTo>
                  <a:pt x="6417404" y="181336"/>
                  <a:pt x="6402484" y="169694"/>
                  <a:pt x="6448518" y="164378"/>
                </a:cubicBezTo>
                <a:cubicBezTo>
                  <a:pt x="6504958" y="162488"/>
                  <a:pt x="6493438" y="111203"/>
                  <a:pt x="6544700" y="167161"/>
                </a:cubicBezTo>
                <a:cubicBezTo>
                  <a:pt x="6601507" y="148697"/>
                  <a:pt x="6566269" y="164386"/>
                  <a:pt x="6648353" y="172250"/>
                </a:cubicBezTo>
                <a:cubicBezTo>
                  <a:pt x="6680008" y="155223"/>
                  <a:pt x="6707960" y="160673"/>
                  <a:pt x="6736227" y="173216"/>
                </a:cubicBezTo>
                <a:cubicBezTo>
                  <a:pt x="6813963" y="164284"/>
                  <a:pt x="6888143" y="181296"/>
                  <a:pt x="6977218" y="184289"/>
                </a:cubicBezTo>
                <a:cubicBezTo>
                  <a:pt x="7040424" y="188318"/>
                  <a:pt x="7000278" y="216835"/>
                  <a:pt x="7065221" y="227531"/>
                </a:cubicBezTo>
                <a:cubicBezTo>
                  <a:pt x="7130163" y="238228"/>
                  <a:pt x="7291878" y="238208"/>
                  <a:pt x="7366876" y="248468"/>
                </a:cubicBezTo>
                <a:cubicBezTo>
                  <a:pt x="7491356" y="206752"/>
                  <a:pt x="7367734" y="280166"/>
                  <a:pt x="7565449" y="258950"/>
                </a:cubicBezTo>
                <a:cubicBezTo>
                  <a:pt x="7575959" y="252432"/>
                  <a:pt x="7600854" y="257628"/>
                  <a:pt x="7599285" y="266021"/>
                </a:cubicBezTo>
                <a:cubicBezTo>
                  <a:pt x="7611616" y="262940"/>
                  <a:pt x="7639946" y="245819"/>
                  <a:pt x="7644411" y="258986"/>
                </a:cubicBezTo>
                <a:cubicBezTo>
                  <a:pt x="7708015" y="258012"/>
                  <a:pt x="7770249" y="247724"/>
                  <a:pt x="7825110" y="229109"/>
                </a:cubicBezTo>
                <a:cubicBezTo>
                  <a:pt x="7949762" y="247028"/>
                  <a:pt x="7921956" y="197757"/>
                  <a:pt x="7965804" y="190545"/>
                </a:cubicBezTo>
                <a:cubicBezTo>
                  <a:pt x="8039439" y="213878"/>
                  <a:pt x="8063651" y="191475"/>
                  <a:pt x="8147401" y="205617"/>
                </a:cubicBezTo>
                <a:cubicBezTo>
                  <a:pt x="8166453" y="196610"/>
                  <a:pt x="8225048" y="207099"/>
                  <a:pt x="8256033" y="193713"/>
                </a:cubicBezTo>
                <a:cubicBezTo>
                  <a:pt x="8311388" y="242017"/>
                  <a:pt x="8350376" y="178592"/>
                  <a:pt x="8410677" y="172167"/>
                </a:cubicBezTo>
                <a:cubicBezTo>
                  <a:pt x="8470978" y="165743"/>
                  <a:pt x="8572470" y="206385"/>
                  <a:pt x="8617841" y="155167"/>
                </a:cubicBezTo>
                <a:cubicBezTo>
                  <a:pt x="8646050" y="160448"/>
                  <a:pt x="8664949" y="183631"/>
                  <a:pt x="8715976" y="178374"/>
                </a:cubicBezTo>
                <a:cubicBezTo>
                  <a:pt x="8737194" y="188216"/>
                  <a:pt x="8738009" y="189511"/>
                  <a:pt x="8778827" y="172936"/>
                </a:cubicBezTo>
                <a:cubicBezTo>
                  <a:pt x="8725277" y="146372"/>
                  <a:pt x="8850819" y="175612"/>
                  <a:pt x="8840778" y="143149"/>
                </a:cubicBezTo>
                <a:cubicBezTo>
                  <a:pt x="8903519" y="121096"/>
                  <a:pt x="9021861" y="150359"/>
                  <a:pt x="9010380" y="91891"/>
                </a:cubicBezTo>
                <a:cubicBezTo>
                  <a:pt x="9027103" y="56852"/>
                  <a:pt x="9112524" y="108357"/>
                  <a:pt x="9110856" y="70997"/>
                </a:cubicBezTo>
                <a:cubicBezTo>
                  <a:pt x="9148189" y="94250"/>
                  <a:pt x="9209809" y="53285"/>
                  <a:pt x="9268817" y="53082"/>
                </a:cubicBezTo>
                <a:cubicBezTo>
                  <a:pt x="9279135" y="35997"/>
                  <a:pt x="9292736" y="36520"/>
                  <a:pt x="9316667" y="45047"/>
                </a:cubicBezTo>
                <a:cubicBezTo>
                  <a:pt x="9352186" y="45862"/>
                  <a:pt x="9390008" y="39799"/>
                  <a:pt x="9428209" y="29923"/>
                </a:cubicBez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6" name="Table 5"/>
          <p:cNvGraphicFramePr>
            <a:graphicFrameLocks noGrp="1"/>
          </p:cNvGraphicFramePr>
          <p:nvPr>
            <p:extLst>
              <p:ext uri="{D42A27DB-BD31-4B8C-83A1-F6EECF244321}">
                <p14:modId xmlns:p14="http://schemas.microsoft.com/office/powerpoint/2010/main" val="602489515"/>
              </p:ext>
            </p:extLst>
          </p:nvPr>
        </p:nvGraphicFramePr>
        <p:xfrm>
          <a:off x="3133054" y="1278129"/>
          <a:ext cx="5832648" cy="3456381"/>
        </p:xfrm>
        <a:graphic>
          <a:graphicData uri="http://schemas.openxmlformats.org/drawingml/2006/table">
            <a:tbl>
              <a:tblPr firstRow="1" bandRow="1">
                <a:tableStyleId>{5C22544A-7EE6-4342-B048-85BDC9FD1C3A}</a:tableStyleId>
              </a:tblPr>
              <a:tblGrid>
                <a:gridCol w="1458162">
                  <a:extLst>
                    <a:ext uri="{9D8B030D-6E8A-4147-A177-3AD203B41FA5}">
                      <a16:colId xmlns:a16="http://schemas.microsoft.com/office/drawing/2014/main" val="20000"/>
                    </a:ext>
                  </a:extLst>
                </a:gridCol>
                <a:gridCol w="1458162">
                  <a:extLst>
                    <a:ext uri="{9D8B030D-6E8A-4147-A177-3AD203B41FA5}">
                      <a16:colId xmlns:a16="http://schemas.microsoft.com/office/drawing/2014/main" val="20001"/>
                    </a:ext>
                  </a:extLst>
                </a:gridCol>
                <a:gridCol w="1458162">
                  <a:extLst>
                    <a:ext uri="{9D8B030D-6E8A-4147-A177-3AD203B41FA5}">
                      <a16:colId xmlns:a16="http://schemas.microsoft.com/office/drawing/2014/main" val="20002"/>
                    </a:ext>
                  </a:extLst>
                </a:gridCol>
                <a:gridCol w="1458162">
                  <a:extLst>
                    <a:ext uri="{9D8B030D-6E8A-4147-A177-3AD203B41FA5}">
                      <a16:colId xmlns:a16="http://schemas.microsoft.com/office/drawing/2014/main" val="20003"/>
                    </a:ext>
                  </a:extLst>
                </a:gridCol>
              </a:tblGrid>
              <a:tr h="831997">
                <a:tc>
                  <a:txBody>
                    <a:bodyPr/>
                    <a:lstStyle/>
                    <a:p>
                      <a:pPr algn="ctr"/>
                      <a:r>
                        <a:rPr lang="en-GB" sz="1600"/>
                        <a:t>Quantity</a:t>
                      </a:r>
                    </a:p>
                  </a:txBody>
                  <a:tcPr/>
                </a:tc>
                <a:tc>
                  <a:txBody>
                    <a:bodyPr/>
                    <a:lstStyle/>
                    <a:p>
                      <a:pPr algn="ctr"/>
                      <a:r>
                        <a:rPr lang="en-GB" sz="1600"/>
                        <a:t>Average Revenue (P) </a:t>
                      </a:r>
                    </a:p>
                  </a:txBody>
                  <a:tcPr/>
                </a:tc>
                <a:tc>
                  <a:txBody>
                    <a:bodyPr/>
                    <a:lstStyle/>
                    <a:p>
                      <a:pPr algn="ctr"/>
                      <a:r>
                        <a:rPr lang="en-GB" sz="1600"/>
                        <a:t>Total Revenue</a:t>
                      </a:r>
                    </a:p>
                  </a:txBody>
                  <a:tcPr/>
                </a:tc>
                <a:tc>
                  <a:txBody>
                    <a:bodyPr/>
                    <a:lstStyle/>
                    <a:p>
                      <a:pPr algn="ctr"/>
                      <a:r>
                        <a:rPr lang="en-GB" sz="1600"/>
                        <a:t>Marginal</a:t>
                      </a:r>
                      <a:r>
                        <a:rPr lang="en-GB" sz="1600" baseline="0"/>
                        <a:t> Revenue</a:t>
                      </a:r>
                      <a:endParaRPr lang="en-GB" sz="1600"/>
                    </a:p>
                  </a:txBody>
                  <a:tcPr/>
                </a:tc>
                <a:extLst>
                  <a:ext uri="{0D108BD9-81ED-4DB2-BD59-A6C34878D82A}">
                    <a16:rowId xmlns:a16="http://schemas.microsoft.com/office/drawing/2014/main" val="10000"/>
                  </a:ext>
                </a:extLst>
              </a:tr>
              <a:tr h="374912">
                <a:tc>
                  <a:txBody>
                    <a:bodyPr/>
                    <a:lstStyle/>
                    <a:p>
                      <a:pPr algn="ctr"/>
                      <a:r>
                        <a:rPr lang="en-GB"/>
                        <a:t>1</a:t>
                      </a:r>
                    </a:p>
                  </a:txBody>
                  <a:tcPr/>
                </a:tc>
                <a:tc>
                  <a:txBody>
                    <a:bodyPr/>
                    <a:lstStyle/>
                    <a:p>
                      <a:pPr algn="ctr"/>
                      <a:r>
                        <a:rPr lang="en-GB"/>
                        <a:t>10</a:t>
                      </a:r>
                    </a:p>
                  </a:txBody>
                  <a:tcPr/>
                </a:tc>
                <a:tc>
                  <a:txBody>
                    <a:bodyPr/>
                    <a:lstStyle/>
                    <a:p>
                      <a:pPr algn="ctr"/>
                      <a:r>
                        <a:rPr lang="en-GB"/>
                        <a:t>10</a:t>
                      </a:r>
                    </a:p>
                  </a:txBody>
                  <a:tcPr/>
                </a:tc>
                <a:tc>
                  <a:txBody>
                    <a:bodyPr/>
                    <a:lstStyle/>
                    <a:p>
                      <a:pPr algn="ctr"/>
                      <a:r>
                        <a:rPr lang="en-GB"/>
                        <a:t>10</a:t>
                      </a:r>
                    </a:p>
                  </a:txBody>
                  <a:tcPr/>
                </a:tc>
                <a:extLst>
                  <a:ext uri="{0D108BD9-81ED-4DB2-BD59-A6C34878D82A}">
                    <a16:rowId xmlns:a16="http://schemas.microsoft.com/office/drawing/2014/main" val="10001"/>
                  </a:ext>
                </a:extLst>
              </a:tr>
              <a:tr h="374912">
                <a:tc>
                  <a:txBody>
                    <a:bodyPr/>
                    <a:lstStyle/>
                    <a:p>
                      <a:pPr algn="ctr"/>
                      <a:r>
                        <a:rPr lang="en-GB"/>
                        <a:t>2</a:t>
                      </a:r>
                    </a:p>
                  </a:txBody>
                  <a:tcPr/>
                </a:tc>
                <a:tc>
                  <a:txBody>
                    <a:bodyPr/>
                    <a:lstStyle/>
                    <a:p>
                      <a:pPr algn="ctr"/>
                      <a:r>
                        <a:rPr lang="en-GB"/>
                        <a:t>9</a:t>
                      </a:r>
                    </a:p>
                  </a:txBody>
                  <a:tcPr/>
                </a:tc>
                <a:tc>
                  <a:txBody>
                    <a:bodyPr/>
                    <a:lstStyle/>
                    <a:p>
                      <a:pPr algn="ctr"/>
                      <a:r>
                        <a:rPr lang="en-GB"/>
                        <a:t>18</a:t>
                      </a:r>
                    </a:p>
                  </a:txBody>
                  <a:tcPr/>
                </a:tc>
                <a:tc>
                  <a:txBody>
                    <a:bodyPr/>
                    <a:lstStyle/>
                    <a:p>
                      <a:pPr algn="ctr"/>
                      <a:r>
                        <a:rPr lang="en-GB"/>
                        <a:t>8</a:t>
                      </a:r>
                    </a:p>
                  </a:txBody>
                  <a:tcPr/>
                </a:tc>
                <a:extLst>
                  <a:ext uri="{0D108BD9-81ED-4DB2-BD59-A6C34878D82A}">
                    <a16:rowId xmlns:a16="http://schemas.microsoft.com/office/drawing/2014/main" val="10002"/>
                  </a:ext>
                </a:extLst>
              </a:tr>
              <a:tr h="374912">
                <a:tc>
                  <a:txBody>
                    <a:bodyPr/>
                    <a:lstStyle/>
                    <a:p>
                      <a:pPr algn="ctr"/>
                      <a:r>
                        <a:rPr lang="en-GB"/>
                        <a:t>3</a:t>
                      </a:r>
                    </a:p>
                  </a:txBody>
                  <a:tcPr/>
                </a:tc>
                <a:tc>
                  <a:txBody>
                    <a:bodyPr/>
                    <a:lstStyle/>
                    <a:p>
                      <a:pPr algn="ctr"/>
                      <a:r>
                        <a:rPr lang="en-GB"/>
                        <a:t>8</a:t>
                      </a:r>
                    </a:p>
                  </a:txBody>
                  <a:tcPr/>
                </a:tc>
                <a:tc>
                  <a:txBody>
                    <a:bodyPr/>
                    <a:lstStyle/>
                    <a:p>
                      <a:pPr algn="ctr"/>
                      <a:r>
                        <a:rPr lang="en-GB"/>
                        <a:t>24</a:t>
                      </a:r>
                    </a:p>
                  </a:txBody>
                  <a:tcPr/>
                </a:tc>
                <a:tc>
                  <a:txBody>
                    <a:bodyPr/>
                    <a:lstStyle/>
                    <a:p>
                      <a:pPr algn="ctr"/>
                      <a:r>
                        <a:rPr lang="en-GB"/>
                        <a:t>6</a:t>
                      </a:r>
                    </a:p>
                  </a:txBody>
                  <a:tcPr/>
                </a:tc>
                <a:extLst>
                  <a:ext uri="{0D108BD9-81ED-4DB2-BD59-A6C34878D82A}">
                    <a16:rowId xmlns:a16="http://schemas.microsoft.com/office/drawing/2014/main" val="10003"/>
                  </a:ext>
                </a:extLst>
              </a:tr>
              <a:tr h="374912">
                <a:tc>
                  <a:txBody>
                    <a:bodyPr/>
                    <a:lstStyle/>
                    <a:p>
                      <a:pPr algn="ctr"/>
                      <a:r>
                        <a:rPr lang="en-GB"/>
                        <a:t>4</a:t>
                      </a:r>
                    </a:p>
                  </a:txBody>
                  <a:tcPr/>
                </a:tc>
                <a:tc>
                  <a:txBody>
                    <a:bodyPr/>
                    <a:lstStyle/>
                    <a:p>
                      <a:pPr algn="ctr"/>
                      <a:r>
                        <a:rPr lang="en-GB"/>
                        <a:t>7</a:t>
                      </a:r>
                    </a:p>
                  </a:txBody>
                  <a:tcPr/>
                </a:tc>
                <a:tc>
                  <a:txBody>
                    <a:bodyPr/>
                    <a:lstStyle/>
                    <a:p>
                      <a:pPr algn="ctr"/>
                      <a:r>
                        <a:rPr lang="en-GB"/>
                        <a:t>28</a:t>
                      </a:r>
                    </a:p>
                  </a:txBody>
                  <a:tcPr/>
                </a:tc>
                <a:tc>
                  <a:txBody>
                    <a:bodyPr/>
                    <a:lstStyle/>
                    <a:p>
                      <a:pPr algn="ctr"/>
                      <a:r>
                        <a:rPr lang="en-GB"/>
                        <a:t>4</a:t>
                      </a:r>
                    </a:p>
                  </a:txBody>
                  <a:tcPr/>
                </a:tc>
                <a:extLst>
                  <a:ext uri="{0D108BD9-81ED-4DB2-BD59-A6C34878D82A}">
                    <a16:rowId xmlns:a16="http://schemas.microsoft.com/office/drawing/2014/main" val="10004"/>
                  </a:ext>
                </a:extLst>
              </a:tr>
              <a:tr h="374912">
                <a:tc>
                  <a:txBody>
                    <a:bodyPr/>
                    <a:lstStyle/>
                    <a:p>
                      <a:pPr algn="ctr"/>
                      <a:r>
                        <a:rPr lang="en-GB"/>
                        <a:t>5</a:t>
                      </a:r>
                    </a:p>
                  </a:txBody>
                  <a:tcPr/>
                </a:tc>
                <a:tc>
                  <a:txBody>
                    <a:bodyPr/>
                    <a:lstStyle/>
                    <a:p>
                      <a:pPr algn="ctr"/>
                      <a:r>
                        <a:rPr lang="en-GB"/>
                        <a:t>6</a:t>
                      </a:r>
                    </a:p>
                  </a:txBody>
                  <a:tcPr/>
                </a:tc>
                <a:tc>
                  <a:txBody>
                    <a:bodyPr/>
                    <a:lstStyle/>
                    <a:p>
                      <a:pPr algn="ctr"/>
                      <a:r>
                        <a:rPr lang="en-GB"/>
                        <a:t>30</a:t>
                      </a:r>
                    </a:p>
                  </a:txBody>
                  <a:tcPr/>
                </a:tc>
                <a:tc>
                  <a:txBody>
                    <a:bodyPr/>
                    <a:lstStyle/>
                    <a:p>
                      <a:pPr algn="ctr"/>
                      <a:r>
                        <a:rPr lang="en-GB"/>
                        <a:t>2</a:t>
                      </a:r>
                    </a:p>
                  </a:txBody>
                  <a:tcPr/>
                </a:tc>
                <a:extLst>
                  <a:ext uri="{0D108BD9-81ED-4DB2-BD59-A6C34878D82A}">
                    <a16:rowId xmlns:a16="http://schemas.microsoft.com/office/drawing/2014/main" val="10005"/>
                  </a:ext>
                </a:extLst>
              </a:tr>
              <a:tr h="374912">
                <a:tc>
                  <a:txBody>
                    <a:bodyPr/>
                    <a:lstStyle/>
                    <a:p>
                      <a:pPr algn="ctr"/>
                      <a:r>
                        <a:rPr lang="en-GB"/>
                        <a:t>6</a:t>
                      </a:r>
                    </a:p>
                  </a:txBody>
                  <a:tcPr/>
                </a:tc>
                <a:tc>
                  <a:txBody>
                    <a:bodyPr/>
                    <a:lstStyle/>
                    <a:p>
                      <a:pPr algn="ctr"/>
                      <a:r>
                        <a:rPr lang="en-GB"/>
                        <a:t>5</a:t>
                      </a:r>
                    </a:p>
                  </a:txBody>
                  <a:tcPr/>
                </a:tc>
                <a:tc>
                  <a:txBody>
                    <a:bodyPr/>
                    <a:lstStyle/>
                    <a:p>
                      <a:pPr algn="ctr"/>
                      <a:r>
                        <a:rPr lang="en-GB"/>
                        <a:t>30</a:t>
                      </a:r>
                    </a:p>
                  </a:txBody>
                  <a:tcPr/>
                </a:tc>
                <a:tc>
                  <a:txBody>
                    <a:bodyPr/>
                    <a:lstStyle/>
                    <a:p>
                      <a:pPr algn="ctr"/>
                      <a:r>
                        <a:rPr lang="en-GB"/>
                        <a:t>0</a:t>
                      </a:r>
                    </a:p>
                  </a:txBody>
                  <a:tcPr/>
                </a:tc>
                <a:extLst>
                  <a:ext uri="{0D108BD9-81ED-4DB2-BD59-A6C34878D82A}">
                    <a16:rowId xmlns:a16="http://schemas.microsoft.com/office/drawing/2014/main" val="10006"/>
                  </a:ext>
                </a:extLst>
              </a:tr>
              <a:tr h="374912">
                <a:tc>
                  <a:txBody>
                    <a:bodyPr/>
                    <a:lstStyle/>
                    <a:p>
                      <a:pPr algn="ctr"/>
                      <a:r>
                        <a:rPr lang="en-GB"/>
                        <a:t>7</a:t>
                      </a:r>
                    </a:p>
                  </a:txBody>
                  <a:tcPr/>
                </a:tc>
                <a:tc>
                  <a:txBody>
                    <a:bodyPr/>
                    <a:lstStyle/>
                    <a:p>
                      <a:pPr algn="ctr"/>
                      <a:r>
                        <a:rPr lang="en-GB"/>
                        <a:t>4</a:t>
                      </a:r>
                    </a:p>
                  </a:txBody>
                  <a:tcPr/>
                </a:tc>
                <a:tc>
                  <a:txBody>
                    <a:bodyPr/>
                    <a:lstStyle/>
                    <a:p>
                      <a:pPr algn="ctr"/>
                      <a:r>
                        <a:rPr lang="en-GB"/>
                        <a:t>28</a:t>
                      </a:r>
                    </a:p>
                  </a:txBody>
                  <a:tcPr/>
                </a:tc>
                <a:tc>
                  <a:txBody>
                    <a:bodyPr/>
                    <a:lstStyle/>
                    <a:p>
                      <a:pPr algn="ctr"/>
                      <a:r>
                        <a:rPr lang="en-GB"/>
                        <a:t>-2</a:t>
                      </a:r>
                    </a:p>
                  </a:txBody>
                  <a:tcPr/>
                </a:tc>
                <a:extLst>
                  <a:ext uri="{0D108BD9-81ED-4DB2-BD59-A6C34878D82A}">
                    <a16:rowId xmlns:a16="http://schemas.microsoft.com/office/drawing/2014/main" val="10007"/>
                  </a:ext>
                </a:extLst>
              </a:tr>
            </a:tbl>
          </a:graphicData>
        </a:graphic>
      </p:graphicFrame>
      <p:sp>
        <p:nvSpPr>
          <p:cNvPr id="8" name="TextBox 7"/>
          <p:cNvSpPr txBox="1"/>
          <p:nvPr/>
        </p:nvSpPr>
        <p:spPr>
          <a:xfrm>
            <a:off x="3342599" y="4888255"/>
            <a:ext cx="4729876" cy="1154162"/>
          </a:xfrm>
          <a:prstGeom prst="rect">
            <a:avLst/>
          </a:prstGeom>
          <a:noFill/>
        </p:spPr>
        <p:txBody>
          <a:bodyPr wrap="square" rtlCol="0">
            <a:spAutoFit/>
          </a:bodyPr>
          <a:lstStyle/>
          <a:p>
            <a:pPr marL="228600" indent="-228600" defTabSz="731520">
              <a:spcAft>
                <a:spcPts val="600"/>
              </a:spcAft>
              <a:buFont typeface="Arial" panose="020B0604020202020204" pitchFamily="34" charset="0"/>
              <a:buChar char="•"/>
            </a:pPr>
            <a:r>
              <a:rPr lang="en-GB" sz="1600" kern="1200">
                <a:solidFill>
                  <a:schemeClr val="tx1"/>
                </a:solidFill>
                <a:latin typeface="+mn-lt"/>
                <a:ea typeface="+mn-ea"/>
                <a:cs typeface="+mn-cs"/>
              </a:rPr>
              <a:t>Using the data in the table above draw, define and interpret the different revenue curves. </a:t>
            </a:r>
          </a:p>
          <a:p>
            <a:pPr marL="228600" indent="-228600" defTabSz="731520">
              <a:spcAft>
                <a:spcPts val="600"/>
              </a:spcAft>
              <a:buFont typeface="Arial" panose="020B0604020202020204" pitchFamily="34" charset="0"/>
              <a:buChar char="•"/>
            </a:pPr>
            <a:r>
              <a:rPr lang="en-GB" sz="1600" kern="1200">
                <a:solidFill>
                  <a:schemeClr val="tx1"/>
                </a:solidFill>
                <a:latin typeface="+mn-lt"/>
                <a:ea typeface="+mn-ea"/>
                <a:cs typeface="+mn-cs"/>
              </a:rPr>
              <a:t>Explain why the MR Curve falls twice as steeply as the AR Curve?</a:t>
            </a:r>
            <a:endParaRPr lang="en-GB" sz="2000"/>
          </a:p>
        </p:txBody>
      </p:sp>
      <p:sp>
        <p:nvSpPr>
          <p:cNvPr id="3" name="TextBox 2"/>
          <p:cNvSpPr txBox="1"/>
          <p:nvPr/>
        </p:nvSpPr>
        <p:spPr>
          <a:xfrm>
            <a:off x="570144" y="2286934"/>
            <a:ext cx="2307559" cy="4056495"/>
          </a:xfrm>
          <a:prstGeom prst="rect">
            <a:avLst/>
          </a:prstGeom>
          <a:noFill/>
        </p:spPr>
        <p:txBody>
          <a:bodyPr wrap="square" rtlCol="0">
            <a:spAutoFit/>
          </a:bodyPr>
          <a:lstStyle/>
          <a:p>
            <a:pPr defTabSz="731520">
              <a:spcAft>
                <a:spcPts val="600"/>
              </a:spcAft>
            </a:pPr>
            <a:r>
              <a:rPr lang="en-GB" sz="1280" kern="1200">
                <a:solidFill>
                  <a:schemeClr val="tx1"/>
                </a:solidFill>
                <a:latin typeface="+mn-lt"/>
                <a:ea typeface="+mn-ea"/>
                <a:cs typeface="+mn-cs"/>
              </a:rPr>
              <a:t>If price changes from £10 to £9 we have a % change in price of 10%. Demand changes from 1 to 2 units – a % change in Q</a:t>
            </a:r>
            <a:r>
              <a:rPr lang="en-GB" sz="880" kern="1200">
                <a:solidFill>
                  <a:schemeClr val="tx1"/>
                </a:solidFill>
                <a:latin typeface="+mn-lt"/>
                <a:ea typeface="+mn-ea"/>
                <a:cs typeface="+mn-cs"/>
              </a:rPr>
              <a:t>D </a:t>
            </a:r>
            <a:r>
              <a:rPr lang="en-GB" sz="1280" kern="1200">
                <a:solidFill>
                  <a:schemeClr val="tx1"/>
                </a:solidFill>
                <a:latin typeface="+mn-lt"/>
                <a:ea typeface="+mn-ea"/>
                <a:cs typeface="+mn-cs"/>
              </a:rPr>
              <a:t>of 100%.</a:t>
            </a:r>
          </a:p>
          <a:p>
            <a:pPr defTabSz="731520">
              <a:spcAft>
                <a:spcPts val="600"/>
              </a:spcAft>
            </a:pPr>
            <a:endParaRPr lang="en-GB" sz="1280" kern="1200">
              <a:solidFill>
                <a:schemeClr val="tx1"/>
              </a:solidFill>
              <a:latin typeface="+mn-lt"/>
              <a:ea typeface="+mn-ea"/>
              <a:cs typeface="+mn-cs"/>
            </a:endParaRPr>
          </a:p>
          <a:p>
            <a:pPr defTabSz="731520">
              <a:spcAft>
                <a:spcPts val="600"/>
              </a:spcAft>
            </a:pPr>
            <a:r>
              <a:rPr lang="en-GB" sz="1280" kern="1200">
                <a:solidFill>
                  <a:schemeClr val="tx1"/>
                </a:solidFill>
                <a:latin typeface="+mn-lt"/>
                <a:ea typeface="+mn-ea"/>
                <a:cs typeface="+mn-cs"/>
              </a:rPr>
              <a:t>The PED is 100/10 = 10.</a:t>
            </a:r>
          </a:p>
          <a:p>
            <a:pPr defTabSz="731520">
              <a:spcAft>
                <a:spcPts val="600"/>
              </a:spcAft>
            </a:pPr>
            <a:endParaRPr lang="en-GB" sz="1280" kern="1200">
              <a:solidFill>
                <a:schemeClr val="tx1"/>
              </a:solidFill>
              <a:latin typeface="+mn-lt"/>
              <a:ea typeface="+mn-ea"/>
              <a:cs typeface="+mn-cs"/>
            </a:endParaRPr>
          </a:p>
          <a:p>
            <a:pPr defTabSz="731520">
              <a:spcAft>
                <a:spcPts val="600"/>
              </a:spcAft>
            </a:pPr>
            <a:r>
              <a:rPr lang="en-GB" sz="1280" kern="1200">
                <a:solidFill>
                  <a:schemeClr val="tx1"/>
                </a:solidFill>
                <a:latin typeface="+mn-lt"/>
                <a:ea typeface="+mn-ea"/>
                <a:cs typeface="+mn-cs"/>
              </a:rPr>
              <a:t>Work out the price elasticity of demand at each level of output. </a:t>
            </a:r>
          </a:p>
          <a:p>
            <a:pPr defTabSz="731520">
              <a:spcAft>
                <a:spcPts val="600"/>
              </a:spcAft>
            </a:pPr>
            <a:endParaRPr lang="en-GB" sz="1280" kern="1200">
              <a:solidFill>
                <a:schemeClr val="tx1"/>
              </a:solidFill>
              <a:latin typeface="+mn-lt"/>
              <a:ea typeface="+mn-ea"/>
              <a:cs typeface="+mn-cs"/>
            </a:endParaRPr>
          </a:p>
          <a:p>
            <a:pPr defTabSz="731520">
              <a:spcAft>
                <a:spcPts val="600"/>
              </a:spcAft>
            </a:pPr>
            <a:r>
              <a:rPr lang="en-GB" sz="1280" kern="1200">
                <a:solidFill>
                  <a:schemeClr val="tx1"/>
                </a:solidFill>
                <a:latin typeface="+mn-lt"/>
                <a:ea typeface="+mn-ea"/>
                <a:cs typeface="+mn-cs"/>
              </a:rPr>
              <a:t>What happens to PED as price falls and quantity demanded rises?</a:t>
            </a:r>
          </a:p>
          <a:p>
            <a:pPr defTabSz="731520">
              <a:spcAft>
                <a:spcPts val="600"/>
              </a:spcAft>
            </a:pPr>
            <a:endParaRPr lang="en-GB" sz="1280" kern="1200">
              <a:solidFill>
                <a:schemeClr val="tx1"/>
              </a:solidFill>
              <a:latin typeface="+mn-lt"/>
              <a:ea typeface="+mn-ea"/>
              <a:cs typeface="+mn-cs"/>
            </a:endParaRPr>
          </a:p>
          <a:p>
            <a:pPr defTabSz="731520">
              <a:spcAft>
                <a:spcPts val="600"/>
              </a:spcAft>
            </a:pPr>
            <a:r>
              <a:rPr lang="en-GB" sz="1280" kern="1200">
                <a:solidFill>
                  <a:schemeClr val="tx1"/>
                </a:solidFill>
                <a:latin typeface="+mn-lt"/>
                <a:ea typeface="+mn-ea"/>
                <a:cs typeface="+mn-cs"/>
              </a:rPr>
              <a:t>Can you explain this by using a straight line demand curve?</a:t>
            </a:r>
            <a:endParaRPr lang="en-GB" sz="1600"/>
          </a:p>
        </p:txBody>
      </p:sp>
      <p:pic>
        <p:nvPicPr>
          <p:cNvPr id="4" name="Picture 3">
            <a:extLst>
              <a:ext uri="{FF2B5EF4-FFF2-40B4-BE49-F238E27FC236}">
                <a16:creationId xmlns:a16="http://schemas.microsoft.com/office/drawing/2014/main" id="{C8956B6E-AB21-444A-0159-9E46E262DDE8}"/>
              </a:ext>
            </a:extLst>
          </p:cNvPr>
          <p:cNvPicPr>
            <a:picLocks noChangeAspect="1"/>
          </p:cNvPicPr>
          <p:nvPr/>
        </p:nvPicPr>
        <p:blipFill>
          <a:blip r:embed="rId2" cstate="print">
            <a:alphaModFix amt="5000"/>
            <a:extLst>
              <a:ext uri="{28A0092B-C50C-407E-A947-70E740481C1C}">
                <a14:useLocalDpi xmlns:a14="http://schemas.microsoft.com/office/drawing/2010/main" val="0"/>
              </a:ext>
            </a:extLst>
          </a:blip>
          <a:stretch>
            <a:fillRect/>
          </a:stretch>
        </p:blipFill>
        <p:spPr>
          <a:xfrm>
            <a:off x="827584" y="1507295"/>
            <a:ext cx="7695738" cy="3098355"/>
          </a:xfrm>
          <a:prstGeom prst="rect">
            <a:avLst/>
          </a:prstGeom>
        </p:spPr>
      </p:pic>
      <p:pic>
        <p:nvPicPr>
          <p:cNvPr id="5" name="Picture 4">
            <a:extLst>
              <a:ext uri="{FF2B5EF4-FFF2-40B4-BE49-F238E27FC236}">
                <a16:creationId xmlns:a16="http://schemas.microsoft.com/office/drawing/2014/main" id="{727E5A85-7CB9-32EF-0A07-52CF3C27D4F8}"/>
              </a:ext>
            </a:extLst>
          </p:cNvPr>
          <p:cNvPicPr>
            <a:picLocks noChangeAspect="1"/>
          </p:cNvPicPr>
          <p:nvPr/>
        </p:nvPicPr>
        <p:blipFill>
          <a:blip r:embed="rId3" cstate="print">
            <a:alphaModFix amt="85000"/>
            <a:extLst>
              <a:ext uri="{28A0092B-C50C-407E-A947-70E740481C1C}">
                <a14:useLocalDpi xmlns:a14="http://schemas.microsoft.com/office/drawing/2010/main" val="0"/>
              </a:ext>
            </a:extLst>
          </a:blip>
          <a:stretch>
            <a:fillRect/>
          </a:stretch>
        </p:blipFill>
        <p:spPr>
          <a:xfrm>
            <a:off x="4283968" y="102543"/>
            <a:ext cx="933411" cy="375797"/>
          </a:xfrm>
          <a:prstGeom prst="rect">
            <a:avLst/>
          </a:prstGeom>
        </p:spPr>
      </p:pic>
      <p:sp>
        <p:nvSpPr>
          <p:cNvPr id="7" name="Footer Placeholder 2">
            <a:extLst>
              <a:ext uri="{FF2B5EF4-FFF2-40B4-BE49-F238E27FC236}">
                <a16:creationId xmlns:a16="http://schemas.microsoft.com/office/drawing/2014/main" id="{8A222F5E-C4BA-CF3F-C9C2-77174B4FD718}"/>
              </a:ext>
            </a:extLst>
          </p:cNvPr>
          <p:cNvSpPr txBox="1">
            <a:spLocks/>
          </p:cNvSpPr>
          <p:nvPr/>
        </p:nvSpPr>
        <p:spPr>
          <a:xfrm>
            <a:off x="68584" y="6601013"/>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3B53CEF1-769B-A954-B65F-581D9DFE0465}"/>
              </a:ext>
            </a:extLst>
          </p:cNvPr>
          <p:cNvSpPr txBox="1"/>
          <p:nvPr/>
        </p:nvSpPr>
        <p:spPr>
          <a:xfrm>
            <a:off x="6126494" y="6648519"/>
            <a:ext cx="3048000" cy="230832"/>
          </a:xfrm>
          <a:prstGeom prst="rect">
            <a:avLst/>
          </a:prstGeom>
          <a:noFill/>
        </p:spPr>
        <p:txBody>
          <a:bodyPr wrap="square" rtlCol="0">
            <a:spAutoFit/>
          </a:bodyPr>
          <a:lstStyle/>
          <a:p>
            <a:pPr algn="ctr"/>
            <a:r>
              <a:rPr lang="en-US" sz="900" i="0" dirty="0">
                <a:solidFill>
                  <a:schemeClr val="tx2"/>
                </a:solidFill>
                <a:effectLst/>
                <a:latin typeface="gg sans"/>
              </a:rPr>
              <a:t>© 2025 Exams Papers Practice. All Rights Reserved</a:t>
            </a:r>
            <a:endParaRPr lang="en-PH" sz="900" dirty="0">
              <a:solidFill>
                <a:schemeClr val="tx2"/>
              </a:solidFill>
            </a:endParaRPr>
          </a:p>
        </p:txBody>
      </p:sp>
    </p:spTree>
    <p:extLst>
      <p:ext uri="{BB962C8B-B14F-4D97-AF65-F5344CB8AC3E}">
        <p14:creationId xmlns:p14="http://schemas.microsoft.com/office/powerpoint/2010/main" val="14176842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E2B703B-46F9-481A-A605-82E2A828C4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9997FD6-BFEA-4438-B627-1101D1BEB2C6}"/>
              </a:ext>
            </a:extLst>
          </p:cNvPr>
          <p:cNvSpPr>
            <a:spLocks noGrp="1"/>
          </p:cNvSpPr>
          <p:nvPr>
            <p:ph type="title"/>
          </p:nvPr>
        </p:nvSpPr>
        <p:spPr>
          <a:xfrm>
            <a:off x="628650" y="459863"/>
            <a:ext cx="7886700" cy="1004594"/>
          </a:xfrm>
        </p:spPr>
        <p:txBody>
          <a:bodyPr>
            <a:normAutofit/>
          </a:bodyPr>
          <a:lstStyle/>
          <a:p>
            <a:pPr algn="ctr"/>
            <a:r>
              <a:rPr lang="en-GB">
                <a:solidFill>
                  <a:srgbClr val="FFFFFF"/>
                </a:solidFill>
              </a:rPr>
              <a:t>Starter</a:t>
            </a:r>
          </a:p>
        </p:txBody>
      </p:sp>
      <p:sp>
        <p:nvSpPr>
          <p:cNvPr id="11" name="Rectangle: Rounded Corners 10">
            <a:extLst>
              <a:ext uri="{FF2B5EF4-FFF2-40B4-BE49-F238E27FC236}">
                <a16:creationId xmlns:a16="http://schemas.microsoft.com/office/drawing/2014/main" id="{F13BE4D7-0C3D-4906-B230-A1C5B4665C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4622" y="1587970"/>
            <a:ext cx="8274756" cy="4768380"/>
          </a:xfrm>
          <a:prstGeom prst="roundRect">
            <a:avLst>
              <a:gd name="adj" fmla="val 3174"/>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22A15AD4-29C4-584B-EDBB-63E7A61CB5A6}"/>
              </a:ext>
            </a:extLst>
          </p:cNvPr>
          <p:cNvGraphicFramePr>
            <a:graphicFrameLocks noGrp="1"/>
          </p:cNvGraphicFramePr>
          <p:nvPr>
            <p:ph idx="1"/>
            <p:extLst>
              <p:ext uri="{D42A27DB-BD31-4B8C-83A1-F6EECF244321}">
                <p14:modId xmlns:p14="http://schemas.microsoft.com/office/powerpoint/2010/main" val="4063843211"/>
              </p:ext>
            </p:extLst>
          </p:nvPr>
        </p:nvGraphicFramePr>
        <p:xfrm>
          <a:off x="628650" y="1800911"/>
          <a:ext cx="78867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Picture 2">
            <a:extLst>
              <a:ext uri="{FF2B5EF4-FFF2-40B4-BE49-F238E27FC236}">
                <a16:creationId xmlns:a16="http://schemas.microsoft.com/office/drawing/2014/main" id="{E75E087B-1BE1-9770-F284-8C6C70204C12}"/>
              </a:ext>
            </a:extLst>
          </p:cNvPr>
          <p:cNvPicPr>
            <a:picLocks noChangeAspect="1"/>
          </p:cNvPicPr>
          <p:nvPr/>
        </p:nvPicPr>
        <p:blipFill>
          <a:blip r:embed="rId7" cstate="print">
            <a:alphaModFix amt="5000"/>
            <a:extLst>
              <a:ext uri="{28A0092B-C50C-407E-A947-70E740481C1C}">
                <a14:useLocalDpi xmlns:a14="http://schemas.microsoft.com/office/drawing/2010/main" val="0"/>
              </a:ext>
            </a:extLst>
          </a:blip>
          <a:stretch>
            <a:fillRect/>
          </a:stretch>
        </p:blipFill>
        <p:spPr>
          <a:xfrm>
            <a:off x="827584" y="1507295"/>
            <a:ext cx="7695738" cy="3098355"/>
          </a:xfrm>
          <a:prstGeom prst="rect">
            <a:avLst/>
          </a:prstGeom>
        </p:spPr>
      </p:pic>
      <p:pic>
        <p:nvPicPr>
          <p:cNvPr id="4" name="Picture 3">
            <a:extLst>
              <a:ext uri="{FF2B5EF4-FFF2-40B4-BE49-F238E27FC236}">
                <a16:creationId xmlns:a16="http://schemas.microsoft.com/office/drawing/2014/main" id="{064B8531-8E45-890F-1BFB-02D17D8A7A4D}"/>
              </a:ext>
            </a:extLst>
          </p:cNvPr>
          <p:cNvPicPr>
            <a:picLocks noChangeAspect="1"/>
          </p:cNvPicPr>
          <p:nvPr/>
        </p:nvPicPr>
        <p:blipFill>
          <a:blip r:embed="rId8" cstate="print">
            <a:alphaModFix amt="85000"/>
            <a:extLst>
              <a:ext uri="{28A0092B-C50C-407E-A947-70E740481C1C}">
                <a14:useLocalDpi xmlns:a14="http://schemas.microsoft.com/office/drawing/2010/main" val="0"/>
              </a:ext>
            </a:extLst>
          </a:blip>
          <a:stretch>
            <a:fillRect/>
          </a:stretch>
        </p:blipFill>
        <p:spPr>
          <a:xfrm>
            <a:off x="4283968" y="102543"/>
            <a:ext cx="933411" cy="375797"/>
          </a:xfrm>
          <a:prstGeom prst="rect">
            <a:avLst/>
          </a:prstGeom>
        </p:spPr>
      </p:pic>
      <p:sp>
        <p:nvSpPr>
          <p:cNvPr id="6" name="Footer Placeholder 2">
            <a:extLst>
              <a:ext uri="{FF2B5EF4-FFF2-40B4-BE49-F238E27FC236}">
                <a16:creationId xmlns:a16="http://schemas.microsoft.com/office/drawing/2014/main" id="{AA64BCF7-B381-1735-71F9-4B38BD2AB40E}"/>
              </a:ext>
            </a:extLst>
          </p:cNvPr>
          <p:cNvSpPr txBox="1">
            <a:spLocks/>
          </p:cNvSpPr>
          <p:nvPr/>
        </p:nvSpPr>
        <p:spPr>
          <a:xfrm>
            <a:off x="68584" y="6601013"/>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9">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5BD9DDE0-9D20-E458-B2EB-84AD87DBBD0C}"/>
              </a:ext>
            </a:extLst>
          </p:cNvPr>
          <p:cNvSpPr txBox="1"/>
          <p:nvPr/>
        </p:nvSpPr>
        <p:spPr>
          <a:xfrm>
            <a:off x="6126494" y="6648519"/>
            <a:ext cx="3048000" cy="230832"/>
          </a:xfrm>
          <a:prstGeom prst="rect">
            <a:avLst/>
          </a:prstGeom>
          <a:noFill/>
        </p:spPr>
        <p:txBody>
          <a:bodyPr wrap="square" rtlCol="0">
            <a:spAutoFit/>
          </a:bodyPr>
          <a:lstStyle/>
          <a:p>
            <a:pPr algn="ctr"/>
            <a:r>
              <a:rPr lang="en-US" sz="900" i="0" dirty="0">
                <a:solidFill>
                  <a:schemeClr val="tx2"/>
                </a:solidFill>
                <a:effectLst/>
                <a:latin typeface="gg sans"/>
              </a:rPr>
              <a:t>© 2025 Exams Papers Practice. All Rights Reserved</a:t>
            </a:r>
            <a:endParaRPr lang="en-PH" sz="900" dirty="0">
              <a:solidFill>
                <a:schemeClr val="tx2"/>
              </a:solidFill>
            </a:endParaRPr>
          </a:p>
        </p:txBody>
      </p:sp>
    </p:spTree>
    <p:extLst>
      <p:ext uri="{BB962C8B-B14F-4D97-AF65-F5344CB8AC3E}">
        <p14:creationId xmlns:p14="http://schemas.microsoft.com/office/powerpoint/2010/main" val="282598123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8" name="Rectangle 3"/>
          <p:cNvSpPr>
            <a:spLocks noGrp="1" noChangeArrowheads="1"/>
          </p:cNvSpPr>
          <p:nvPr>
            <p:ph idx="1"/>
          </p:nvPr>
        </p:nvSpPr>
        <p:spPr>
          <a:xfrm>
            <a:off x="2267744" y="1268760"/>
            <a:ext cx="6768752" cy="5047537"/>
          </a:xfrm>
          <a:solidFill>
            <a:schemeClr val="accent3">
              <a:lumMod val="75000"/>
            </a:schemeClr>
          </a:solidFill>
        </p:spPr>
        <p:txBody>
          <a:bodyPr>
            <a:normAutofit fontScale="25000" lnSpcReduction="20000"/>
          </a:bodyPr>
          <a:lstStyle/>
          <a:p>
            <a:pPr>
              <a:lnSpc>
                <a:spcPct val="120000"/>
              </a:lnSpc>
              <a:spcBef>
                <a:spcPts val="0"/>
              </a:spcBef>
            </a:pPr>
            <a:r>
              <a:rPr lang="en-GB" sz="6400" dirty="0">
                <a:solidFill>
                  <a:schemeClr val="bg1"/>
                </a:solidFill>
              </a:rPr>
              <a:t>Profit maximisation</a:t>
            </a:r>
          </a:p>
          <a:p>
            <a:pPr lvl="1">
              <a:lnSpc>
                <a:spcPct val="120000"/>
              </a:lnSpc>
              <a:spcBef>
                <a:spcPts val="0"/>
              </a:spcBef>
            </a:pPr>
            <a:r>
              <a:rPr lang="en-GB" sz="6400" dirty="0">
                <a:solidFill>
                  <a:schemeClr val="bg1"/>
                </a:solidFill>
              </a:rPr>
              <a:t>Firms will seek to attain the highest level of profit  available in their production of goods and services</a:t>
            </a:r>
          </a:p>
          <a:p>
            <a:pPr marL="457200" lvl="1" indent="0">
              <a:lnSpc>
                <a:spcPct val="120000"/>
              </a:lnSpc>
              <a:spcBef>
                <a:spcPts val="0"/>
              </a:spcBef>
              <a:buNone/>
            </a:pPr>
            <a:r>
              <a:rPr lang="en-GB" sz="6400" dirty="0">
                <a:solidFill>
                  <a:schemeClr val="bg1"/>
                </a:solidFill>
              </a:rPr>
              <a:t> </a:t>
            </a:r>
          </a:p>
          <a:p>
            <a:pPr>
              <a:lnSpc>
                <a:spcPct val="120000"/>
              </a:lnSpc>
              <a:spcBef>
                <a:spcPts val="0"/>
              </a:spcBef>
            </a:pPr>
            <a:r>
              <a:rPr lang="en-GB" sz="6400" dirty="0">
                <a:solidFill>
                  <a:schemeClr val="bg1"/>
                </a:solidFill>
              </a:rPr>
              <a:t>Profit satisficing</a:t>
            </a:r>
          </a:p>
          <a:p>
            <a:pPr lvl="1">
              <a:lnSpc>
                <a:spcPct val="120000"/>
              </a:lnSpc>
              <a:spcBef>
                <a:spcPts val="0"/>
              </a:spcBef>
            </a:pPr>
            <a:r>
              <a:rPr lang="en-GB" sz="6400" dirty="0">
                <a:solidFill>
                  <a:schemeClr val="bg1"/>
                </a:solidFill>
              </a:rPr>
              <a:t>A level of profit below profit maximisation that satisfies the needs of the owners or managers of an organisation e.g. working less hours to enjoy more leisure time or behaving ethically</a:t>
            </a:r>
          </a:p>
          <a:p>
            <a:pPr marL="457200" lvl="1" indent="0">
              <a:lnSpc>
                <a:spcPct val="120000"/>
              </a:lnSpc>
              <a:spcBef>
                <a:spcPts val="0"/>
              </a:spcBef>
              <a:buNone/>
            </a:pPr>
            <a:endParaRPr lang="en-GB" sz="6400" dirty="0">
              <a:solidFill>
                <a:schemeClr val="bg1"/>
              </a:solidFill>
            </a:endParaRPr>
          </a:p>
          <a:p>
            <a:pPr>
              <a:lnSpc>
                <a:spcPct val="120000"/>
              </a:lnSpc>
              <a:spcBef>
                <a:spcPts val="0"/>
              </a:spcBef>
            </a:pPr>
            <a:r>
              <a:rPr lang="en-GB" sz="6400" dirty="0">
                <a:solidFill>
                  <a:schemeClr val="bg1"/>
                </a:solidFill>
              </a:rPr>
              <a:t>Sales maximisation and increasing market share</a:t>
            </a:r>
          </a:p>
          <a:p>
            <a:pPr lvl="1">
              <a:lnSpc>
                <a:spcPct val="120000"/>
              </a:lnSpc>
              <a:spcBef>
                <a:spcPts val="0"/>
              </a:spcBef>
            </a:pPr>
            <a:r>
              <a:rPr lang="en-GB" sz="6400" dirty="0">
                <a:solidFill>
                  <a:schemeClr val="bg1"/>
                </a:solidFill>
              </a:rPr>
              <a:t>Some firms will seek to maximise sales i.e. by volume, possibly to gain market share. This will increase the size of the firm and is likely to be an objective of senior management as larger businesses tend to pay higher wages than smaller, but more profitable, ones</a:t>
            </a:r>
          </a:p>
          <a:p>
            <a:pPr marL="457200" lvl="1" indent="0">
              <a:lnSpc>
                <a:spcPct val="120000"/>
              </a:lnSpc>
              <a:spcBef>
                <a:spcPts val="0"/>
              </a:spcBef>
              <a:buNone/>
            </a:pPr>
            <a:endParaRPr lang="en-GB" sz="6400" dirty="0">
              <a:solidFill>
                <a:schemeClr val="bg1"/>
              </a:solidFill>
            </a:endParaRPr>
          </a:p>
          <a:p>
            <a:pPr>
              <a:lnSpc>
                <a:spcPct val="120000"/>
              </a:lnSpc>
              <a:spcBef>
                <a:spcPts val="0"/>
              </a:spcBef>
            </a:pPr>
            <a:r>
              <a:rPr lang="en-GB" sz="6400" dirty="0">
                <a:solidFill>
                  <a:schemeClr val="bg1"/>
                </a:solidFill>
              </a:rPr>
              <a:t>Revenue maximisation</a:t>
            </a:r>
          </a:p>
          <a:p>
            <a:pPr lvl="1">
              <a:lnSpc>
                <a:spcPct val="120000"/>
              </a:lnSpc>
              <a:spcBef>
                <a:spcPts val="0"/>
              </a:spcBef>
            </a:pPr>
            <a:r>
              <a:rPr lang="en-GB" sz="6400" dirty="0">
                <a:solidFill>
                  <a:schemeClr val="bg1"/>
                </a:solidFill>
              </a:rPr>
              <a:t>Some firms will seek to maximise sales revenue. This will occur at the point where marginal revenue = 0</a:t>
            </a:r>
          </a:p>
          <a:p>
            <a:pPr marL="0" indent="0">
              <a:lnSpc>
                <a:spcPct val="120000"/>
              </a:lnSpc>
              <a:spcBef>
                <a:spcPts val="0"/>
              </a:spcBef>
              <a:buNone/>
            </a:pPr>
            <a:endParaRPr lang="en-GB" sz="1800" dirty="0"/>
          </a:p>
          <a:p>
            <a:pPr marL="0" indent="-552450" eaLnBrk="1" hangingPunct="1">
              <a:lnSpc>
                <a:spcPct val="90000"/>
              </a:lnSpc>
              <a:buFont typeface="Wingdings" pitchFamily="2" charset="2"/>
              <a:buNone/>
            </a:pPr>
            <a:r>
              <a:rPr lang="en-GB" sz="1400" dirty="0"/>
              <a:t>		</a:t>
            </a:r>
          </a:p>
        </p:txBody>
      </p:sp>
      <p:sp>
        <p:nvSpPr>
          <p:cNvPr id="2" name="TextBox 1"/>
          <p:cNvSpPr txBox="1"/>
          <p:nvPr/>
        </p:nvSpPr>
        <p:spPr>
          <a:xfrm>
            <a:off x="0" y="1157840"/>
            <a:ext cx="2188074" cy="5047536"/>
          </a:xfrm>
          <a:prstGeom prst="rect">
            <a:avLst/>
          </a:prstGeom>
          <a:noFill/>
        </p:spPr>
        <p:txBody>
          <a:bodyPr wrap="square" rtlCol="0">
            <a:spAutoFit/>
          </a:bodyPr>
          <a:lstStyle/>
          <a:p>
            <a:pPr algn="ctr"/>
            <a:r>
              <a:rPr lang="en-GB" sz="1400" b="1" dirty="0">
                <a:solidFill>
                  <a:schemeClr val="accent2"/>
                </a:solidFill>
              </a:rPr>
              <a:t>Profit</a:t>
            </a:r>
            <a:r>
              <a:rPr lang="en-GB" sz="1400" b="1" dirty="0"/>
              <a:t> </a:t>
            </a:r>
            <a:r>
              <a:rPr lang="en-GB" sz="1400" dirty="0"/>
              <a:t>= revenue – cost.</a:t>
            </a:r>
          </a:p>
          <a:p>
            <a:pPr algn="ctr"/>
            <a:endParaRPr lang="en-GB" sz="1400" b="1" dirty="0"/>
          </a:p>
          <a:p>
            <a:pPr algn="ctr"/>
            <a:r>
              <a:rPr lang="en-GB" sz="1400" b="1" dirty="0">
                <a:solidFill>
                  <a:schemeClr val="accent2"/>
                </a:solidFill>
              </a:rPr>
              <a:t>Profit maximisation </a:t>
            </a:r>
            <a:r>
              <a:rPr lang="en-GB" sz="1400" dirty="0"/>
              <a:t>occurs at that level of output where the difference between </a:t>
            </a:r>
            <a:r>
              <a:rPr lang="en-GB" sz="1400" b="1" dirty="0">
                <a:solidFill>
                  <a:schemeClr val="accent2"/>
                </a:solidFill>
              </a:rPr>
              <a:t>total revenue</a:t>
            </a:r>
            <a:r>
              <a:rPr lang="en-GB" sz="1400" b="1" dirty="0"/>
              <a:t> </a:t>
            </a:r>
            <a:r>
              <a:rPr lang="en-GB" sz="1400" dirty="0"/>
              <a:t>(TR) and</a:t>
            </a:r>
            <a:r>
              <a:rPr lang="en-GB" sz="1400" dirty="0">
                <a:solidFill>
                  <a:schemeClr val="accent2"/>
                </a:solidFill>
              </a:rPr>
              <a:t> </a:t>
            </a:r>
            <a:r>
              <a:rPr lang="en-GB" sz="1400" b="1" dirty="0">
                <a:solidFill>
                  <a:schemeClr val="accent2"/>
                </a:solidFill>
              </a:rPr>
              <a:t>total cost</a:t>
            </a:r>
            <a:r>
              <a:rPr lang="en-GB" sz="1400" b="1" dirty="0"/>
              <a:t> </a:t>
            </a:r>
            <a:r>
              <a:rPr lang="en-GB" sz="1400" dirty="0"/>
              <a:t>(TC) is at its highest.</a:t>
            </a:r>
          </a:p>
          <a:p>
            <a:pPr algn="ctr"/>
            <a:endParaRPr lang="en-GB" sz="1400" dirty="0"/>
          </a:p>
          <a:p>
            <a:pPr algn="ctr"/>
            <a:r>
              <a:rPr lang="en-GB" sz="1400" dirty="0"/>
              <a:t>Total revenue is:</a:t>
            </a:r>
          </a:p>
          <a:p>
            <a:pPr algn="ctr"/>
            <a:r>
              <a:rPr lang="en-GB" sz="1400" dirty="0"/>
              <a:t>Price x quantity sold.</a:t>
            </a:r>
          </a:p>
          <a:p>
            <a:pPr algn="ctr"/>
            <a:endParaRPr lang="en-GB" sz="1400" dirty="0"/>
          </a:p>
          <a:p>
            <a:pPr algn="ctr"/>
            <a:r>
              <a:rPr lang="en-GB" sz="1400" dirty="0"/>
              <a:t>Total cost  is:</a:t>
            </a:r>
          </a:p>
          <a:p>
            <a:pPr algn="ctr"/>
            <a:r>
              <a:rPr lang="en-GB" sz="1400" b="1" dirty="0">
                <a:solidFill>
                  <a:schemeClr val="accent2"/>
                </a:solidFill>
              </a:rPr>
              <a:t>Fixed cost-plus</a:t>
            </a:r>
            <a:r>
              <a:rPr lang="en-GB" sz="1400" dirty="0"/>
              <a:t> </a:t>
            </a:r>
            <a:r>
              <a:rPr lang="en-GB" sz="1400" b="1" dirty="0">
                <a:solidFill>
                  <a:schemeClr val="accent2"/>
                </a:solidFill>
              </a:rPr>
              <a:t>variable cost</a:t>
            </a:r>
            <a:r>
              <a:rPr lang="en-GB" sz="1400" dirty="0">
                <a:solidFill>
                  <a:schemeClr val="accent2"/>
                </a:solidFill>
              </a:rPr>
              <a:t>.</a:t>
            </a:r>
          </a:p>
          <a:p>
            <a:pPr algn="ctr"/>
            <a:endParaRPr lang="en-GB" sz="1400" b="1" dirty="0"/>
          </a:p>
          <a:p>
            <a:pPr algn="ctr"/>
            <a:r>
              <a:rPr lang="en-GB" sz="1400" dirty="0"/>
              <a:t>Fixed costs are costs that do not vary with output e.g. rent.</a:t>
            </a:r>
          </a:p>
          <a:p>
            <a:pPr algn="ctr"/>
            <a:endParaRPr lang="en-GB" sz="1400" dirty="0"/>
          </a:p>
          <a:p>
            <a:pPr algn="ctr"/>
            <a:r>
              <a:rPr lang="en-GB" sz="1400" dirty="0"/>
              <a:t>Variable costs are costs that do vary with output e.g. raw materials.</a:t>
            </a:r>
          </a:p>
        </p:txBody>
      </p:sp>
      <p:sp>
        <p:nvSpPr>
          <p:cNvPr id="8" name="Title 1"/>
          <p:cNvSpPr txBox="1">
            <a:spLocks/>
          </p:cNvSpPr>
          <p:nvPr/>
        </p:nvSpPr>
        <p:spPr>
          <a:xfrm>
            <a:off x="107504" y="-243408"/>
            <a:ext cx="6717432" cy="1224136"/>
          </a:xfrm>
          <a:prstGeom prst="rect">
            <a:avLst/>
          </a:prstGeom>
        </p:spPr>
        <p:txBody>
          <a:bodyPr vert="horz" lIns="91440" tIns="45720" rIns="91440" bIns="45720" rtlCol="0" anchor="ctr">
            <a:noAutofit/>
          </a:bodyPr>
          <a:lstStyle>
            <a:lvl1pPr algn="r" defTabSz="914400" rtl="0" eaLnBrk="1" latinLnBrk="0" hangingPunct="1">
              <a:spcBef>
                <a:spcPct val="0"/>
              </a:spcBef>
              <a:buNone/>
              <a:defRPr sz="4400" kern="1200" cap="small" spc="200" baseline="0">
                <a:solidFill>
                  <a:schemeClr val="tx1"/>
                </a:solidFill>
                <a:latin typeface="+mj-lt"/>
                <a:ea typeface="+mj-ea"/>
                <a:cs typeface="+mj-cs"/>
              </a:defRPr>
            </a:lvl1pPr>
          </a:lstStyle>
          <a:p>
            <a:endParaRPr lang="en-GB" sz="1800" dirty="0"/>
          </a:p>
          <a:p>
            <a:endParaRPr lang="en-GB" sz="1800" dirty="0"/>
          </a:p>
          <a:p>
            <a:pPr algn="l"/>
            <a:r>
              <a:rPr lang="en-GB" sz="3200" dirty="0"/>
              <a:t>The objectives of firms</a:t>
            </a:r>
          </a:p>
          <a:p>
            <a:endParaRPr lang="en-GB" sz="1800" dirty="0"/>
          </a:p>
          <a:p>
            <a:br>
              <a:rPr lang="en-GB" sz="1050" dirty="0"/>
            </a:br>
            <a:endParaRPr lang="en-GB" sz="1050" dirty="0"/>
          </a:p>
        </p:txBody>
      </p:sp>
      <p:pic>
        <p:nvPicPr>
          <p:cNvPr id="3" name="Picture 2">
            <a:extLst>
              <a:ext uri="{FF2B5EF4-FFF2-40B4-BE49-F238E27FC236}">
                <a16:creationId xmlns:a16="http://schemas.microsoft.com/office/drawing/2014/main" id="{053E85F2-4FE6-79E3-F114-56D3FC0F6183}"/>
              </a:ext>
            </a:extLst>
          </p:cNvPr>
          <p:cNvPicPr>
            <a:picLocks noChangeAspect="1"/>
          </p:cNvPicPr>
          <p:nvPr/>
        </p:nvPicPr>
        <p:blipFill>
          <a:blip r:embed="rId3" cstate="print">
            <a:alphaModFix amt="5000"/>
            <a:extLst>
              <a:ext uri="{28A0092B-C50C-407E-A947-70E740481C1C}">
                <a14:useLocalDpi xmlns:a14="http://schemas.microsoft.com/office/drawing/2010/main" val="0"/>
              </a:ext>
            </a:extLst>
          </a:blip>
          <a:stretch>
            <a:fillRect/>
          </a:stretch>
        </p:blipFill>
        <p:spPr>
          <a:xfrm>
            <a:off x="827584" y="1507295"/>
            <a:ext cx="7695738" cy="3098355"/>
          </a:xfrm>
          <a:prstGeom prst="rect">
            <a:avLst/>
          </a:prstGeom>
        </p:spPr>
      </p:pic>
      <p:pic>
        <p:nvPicPr>
          <p:cNvPr id="4" name="Picture 3">
            <a:extLst>
              <a:ext uri="{FF2B5EF4-FFF2-40B4-BE49-F238E27FC236}">
                <a16:creationId xmlns:a16="http://schemas.microsoft.com/office/drawing/2014/main" id="{7017D831-2F88-50C3-D6B6-393BDE73827B}"/>
              </a:ext>
            </a:extLst>
          </p:cNvPr>
          <p:cNvPicPr>
            <a:picLocks noChangeAspect="1"/>
          </p:cNvPicPr>
          <p:nvPr/>
        </p:nvPicPr>
        <p:blipFill>
          <a:blip r:embed="rId4" cstate="print">
            <a:alphaModFix amt="85000"/>
            <a:extLst>
              <a:ext uri="{28A0092B-C50C-407E-A947-70E740481C1C}">
                <a14:useLocalDpi xmlns:a14="http://schemas.microsoft.com/office/drawing/2010/main" val="0"/>
              </a:ext>
            </a:extLst>
          </a:blip>
          <a:stretch>
            <a:fillRect/>
          </a:stretch>
        </p:blipFill>
        <p:spPr>
          <a:xfrm>
            <a:off x="4283968" y="102543"/>
            <a:ext cx="933411" cy="375797"/>
          </a:xfrm>
          <a:prstGeom prst="rect">
            <a:avLst/>
          </a:prstGeom>
        </p:spPr>
      </p:pic>
      <p:sp>
        <p:nvSpPr>
          <p:cNvPr id="5" name="Footer Placeholder 2">
            <a:extLst>
              <a:ext uri="{FF2B5EF4-FFF2-40B4-BE49-F238E27FC236}">
                <a16:creationId xmlns:a16="http://schemas.microsoft.com/office/drawing/2014/main" id="{D1FC50F2-5536-7346-41C5-9B95C2303683}"/>
              </a:ext>
            </a:extLst>
          </p:cNvPr>
          <p:cNvSpPr txBox="1">
            <a:spLocks/>
          </p:cNvSpPr>
          <p:nvPr/>
        </p:nvSpPr>
        <p:spPr>
          <a:xfrm>
            <a:off x="68584" y="6601013"/>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619ED220-B056-AD65-2CD6-0E0A8FF983F4}"/>
              </a:ext>
            </a:extLst>
          </p:cNvPr>
          <p:cNvSpPr txBox="1"/>
          <p:nvPr/>
        </p:nvSpPr>
        <p:spPr>
          <a:xfrm>
            <a:off x="6126494" y="6648519"/>
            <a:ext cx="3048000" cy="230832"/>
          </a:xfrm>
          <a:prstGeom prst="rect">
            <a:avLst/>
          </a:prstGeom>
          <a:noFill/>
        </p:spPr>
        <p:txBody>
          <a:bodyPr wrap="square" rtlCol="0">
            <a:spAutoFit/>
          </a:bodyPr>
          <a:lstStyle/>
          <a:p>
            <a:pPr algn="ctr"/>
            <a:r>
              <a:rPr lang="en-US" sz="900" i="0" dirty="0">
                <a:solidFill>
                  <a:schemeClr val="tx2"/>
                </a:solidFill>
                <a:effectLst/>
                <a:latin typeface="gg sans"/>
              </a:rPr>
              <a:t>© 2025 Exams Papers Practice. All Rights Reserved</a:t>
            </a:r>
            <a:endParaRPr lang="en-PH" sz="900" dirty="0">
              <a:solidFill>
                <a:schemeClr val="tx2"/>
              </a:solidFill>
            </a:endParaRPr>
          </a:p>
        </p:txBody>
      </p:sp>
    </p:spTree>
    <p:extLst>
      <p:ext uri="{BB962C8B-B14F-4D97-AF65-F5344CB8AC3E}">
        <p14:creationId xmlns:p14="http://schemas.microsoft.com/office/powerpoint/2010/main" val="229277771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2195736" y="476672"/>
            <a:ext cx="6573416" cy="936104"/>
          </a:xfrm>
        </p:spPr>
        <p:txBody>
          <a:bodyPr>
            <a:normAutofit/>
          </a:bodyPr>
          <a:lstStyle/>
          <a:p>
            <a:pPr algn="r"/>
            <a:r>
              <a:rPr lang="en-GB" sz="2400" dirty="0"/>
              <a:t>Profit maximisation – the table of data</a:t>
            </a:r>
            <a:br>
              <a:rPr lang="en-GB" sz="2800" dirty="0"/>
            </a:br>
            <a:endParaRPr lang="en-GB" sz="2800" dirty="0"/>
          </a:p>
        </p:txBody>
      </p:sp>
      <p:graphicFrame>
        <p:nvGraphicFramePr>
          <p:cNvPr id="2" name="Table 1"/>
          <p:cNvGraphicFramePr>
            <a:graphicFrameLocks noGrp="1"/>
          </p:cNvGraphicFramePr>
          <p:nvPr>
            <p:extLst>
              <p:ext uri="{D42A27DB-BD31-4B8C-83A1-F6EECF244321}">
                <p14:modId xmlns:p14="http://schemas.microsoft.com/office/powerpoint/2010/main" val="3694545203"/>
              </p:ext>
            </p:extLst>
          </p:nvPr>
        </p:nvGraphicFramePr>
        <p:xfrm>
          <a:off x="2724472" y="1196752"/>
          <a:ext cx="6096000" cy="3708400"/>
        </p:xfrm>
        <a:graphic>
          <a:graphicData uri="http://schemas.openxmlformats.org/drawingml/2006/table">
            <a:tbl>
              <a:tblPr firstRow="1" bandRow="1">
                <a:tableStyleId>{5C22544A-7EE6-4342-B048-85BDC9FD1C3A}</a:tableStyleId>
              </a:tblPr>
              <a:tblGrid>
                <a:gridCol w="1524000">
                  <a:extLst>
                    <a:ext uri="{9D8B030D-6E8A-4147-A177-3AD203B41FA5}">
                      <a16:colId xmlns:a16="http://schemas.microsoft.com/office/drawing/2014/main" val="20000"/>
                    </a:ext>
                  </a:extLst>
                </a:gridCol>
                <a:gridCol w="1524000">
                  <a:extLst>
                    <a:ext uri="{9D8B030D-6E8A-4147-A177-3AD203B41FA5}">
                      <a16:colId xmlns:a16="http://schemas.microsoft.com/office/drawing/2014/main" val="20001"/>
                    </a:ext>
                  </a:extLst>
                </a:gridCol>
                <a:gridCol w="1524000">
                  <a:extLst>
                    <a:ext uri="{9D8B030D-6E8A-4147-A177-3AD203B41FA5}">
                      <a16:colId xmlns:a16="http://schemas.microsoft.com/office/drawing/2014/main" val="20002"/>
                    </a:ext>
                  </a:extLst>
                </a:gridCol>
                <a:gridCol w="1524000">
                  <a:extLst>
                    <a:ext uri="{9D8B030D-6E8A-4147-A177-3AD203B41FA5}">
                      <a16:colId xmlns:a16="http://schemas.microsoft.com/office/drawing/2014/main" val="20003"/>
                    </a:ext>
                  </a:extLst>
                </a:gridCol>
              </a:tblGrid>
              <a:tr h="370840">
                <a:tc>
                  <a:txBody>
                    <a:bodyPr/>
                    <a:lstStyle/>
                    <a:p>
                      <a:pPr algn="ctr"/>
                      <a:r>
                        <a:rPr lang="en-GB" dirty="0"/>
                        <a:t>Output</a:t>
                      </a:r>
                    </a:p>
                  </a:txBody>
                  <a:tcPr/>
                </a:tc>
                <a:tc>
                  <a:txBody>
                    <a:bodyPr/>
                    <a:lstStyle/>
                    <a:p>
                      <a:pPr algn="ctr"/>
                      <a:r>
                        <a:rPr lang="en-GB" dirty="0"/>
                        <a:t>MR</a:t>
                      </a:r>
                    </a:p>
                  </a:txBody>
                  <a:tcPr/>
                </a:tc>
                <a:tc>
                  <a:txBody>
                    <a:bodyPr/>
                    <a:lstStyle/>
                    <a:p>
                      <a:pPr algn="ctr"/>
                      <a:r>
                        <a:rPr lang="en-GB" dirty="0"/>
                        <a:t>MC</a:t>
                      </a:r>
                    </a:p>
                  </a:txBody>
                  <a:tcPr/>
                </a:tc>
                <a:tc>
                  <a:txBody>
                    <a:bodyPr/>
                    <a:lstStyle/>
                    <a:p>
                      <a:pPr algn="ctr"/>
                      <a:r>
                        <a:rPr lang="en-GB" dirty="0"/>
                        <a:t>Change in profit </a:t>
                      </a:r>
                    </a:p>
                  </a:txBody>
                  <a:tcPr/>
                </a:tc>
                <a:extLst>
                  <a:ext uri="{0D108BD9-81ED-4DB2-BD59-A6C34878D82A}">
                    <a16:rowId xmlns:a16="http://schemas.microsoft.com/office/drawing/2014/main" val="10000"/>
                  </a:ext>
                </a:extLst>
              </a:tr>
              <a:tr h="370840">
                <a:tc>
                  <a:txBody>
                    <a:bodyPr/>
                    <a:lstStyle/>
                    <a:p>
                      <a:pPr algn="ctr"/>
                      <a:r>
                        <a:rPr lang="en-GB" dirty="0"/>
                        <a:t>1</a:t>
                      </a:r>
                    </a:p>
                  </a:txBody>
                  <a:tcPr/>
                </a:tc>
                <a:tc>
                  <a:txBody>
                    <a:bodyPr/>
                    <a:lstStyle/>
                    <a:p>
                      <a:pPr algn="ctr"/>
                      <a:r>
                        <a:rPr lang="en-GB" dirty="0"/>
                        <a:t>20</a:t>
                      </a:r>
                    </a:p>
                  </a:txBody>
                  <a:tcPr/>
                </a:tc>
                <a:tc>
                  <a:txBody>
                    <a:bodyPr/>
                    <a:lstStyle/>
                    <a:p>
                      <a:pPr algn="ctr"/>
                      <a:r>
                        <a:rPr lang="en-GB" dirty="0"/>
                        <a:t>32</a:t>
                      </a:r>
                    </a:p>
                  </a:txBody>
                  <a:tcPr/>
                </a:tc>
                <a:tc>
                  <a:txBody>
                    <a:bodyPr/>
                    <a:lstStyle/>
                    <a:p>
                      <a:pPr algn="ctr"/>
                      <a:r>
                        <a:rPr lang="en-GB" dirty="0"/>
                        <a:t>-12</a:t>
                      </a:r>
                    </a:p>
                  </a:txBody>
                  <a:tcPr/>
                </a:tc>
                <a:extLst>
                  <a:ext uri="{0D108BD9-81ED-4DB2-BD59-A6C34878D82A}">
                    <a16:rowId xmlns:a16="http://schemas.microsoft.com/office/drawing/2014/main" val="10001"/>
                  </a:ext>
                </a:extLst>
              </a:tr>
              <a:tr h="370840">
                <a:tc>
                  <a:txBody>
                    <a:bodyPr/>
                    <a:lstStyle/>
                    <a:p>
                      <a:pPr algn="ctr"/>
                      <a:r>
                        <a:rPr lang="en-GB" dirty="0"/>
                        <a:t>2</a:t>
                      </a:r>
                    </a:p>
                  </a:txBody>
                  <a:tcPr/>
                </a:tc>
                <a:tc>
                  <a:txBody>
                    <a:bodyPr/>
                    <a:lstStyle/>
                    <a:p>
                      <a:pPr algn="ctr"/>
                      <a:r>
                        <a:rPr lang="en-GB" dirty="0"/>
                        <a:t>20</a:t>
                      </a:r>
                    </a:p>
                  </a:txBody>
                  <a:tcPr/>
                </a:tc>
                <a:tc>
                  <a:txBody>
                    <a:bodyPr/>
                    <a:lstStyle/>
                    <a:p>
                      <a:pPr algn="ctr"/>
                      <a:r>
                        <a:rPr lang="en-GB" dirty="0"/>
                        <a:t>24</a:t>
                      </a:r>
                    </a:p>
                  </a:txBody>
                  <a:tcPr/>
                </a:tc>
                <a:tc>
                  <a:txBody>
                    <a:bodyPr/>
                    <a:lstStyle/>
                    <a:p>
                      <a:pPr algn="ctr"/>
                      <a:r>
                        <a:rPr lang="en-GB" dirty="0"/>
                        <a:t>-4</a:t>
                      </a:r>
                    </a:p>
                  </a:txBody>
                  <a:tcPr/>
                </a:tc>
                <a:extLst>
                  <a:ext uri="{0D108BD9-81ED-4DB2-BD59-A6C34878D82A}">
                    <a16:rowId xmlns:a16="http://schemas.microsoft.com/office/drawing/2014/main" val="10002"/>
                  </a:ext>
                </a:extLst>
              </a:tr>
              <a:tr h="370840">
                <a:tc>
                  <a:txBody>
                    <a:bodyPr/>
                    <a:lstStyle/>
                    <a:p>
                      <a:pPr algn="ctr"/>
                      <a:r>
                        <a:rPr lang="en-GB" dirty="0"/>
                        <a:t>3</a:t>
                      </a:r>
                    </a:p>
                  </a:txBody>
                  <a:tcPr/>
                </a:tc>
                <a:tc>
                  <a:txBody>
                    <a:bodyPr/>
                    <a:lstStyle/>
                    <a:p>
                      <a:pPr algn="ctr"/>
                      <a:r>
                        <a:rPr lang="en-GB" dirty="0"/>
                        <a:t>20</a:t>
                      </a:r>
                    </a:p>
                  </a:txBody>
                  <a:tcPr/>
                </a:tc>
                <a:tc>
                  <a:txBody>
                    <a:bodyPr/>
                    <a:lstStyle/>
                    <a:p>
                      <a:pPr algn="ctr"/>
                      <a:r>
                        <a:rPr lang="en-GB" dirty="0"/>
                        <a:t>11</a:t>
                      </a:r>
                    </a:p>
                  </a:txBody>
                  <a:tcPr/>
                </a:tc>
                <a:tc>
                  <a:txBody>
                    <a:bodyPr/>
                    <a:lstStyle/>
                    <a:p>
                      <a:pPr algn="ctr"/>
                      <a:r>
                        <a:rPr lang="en-GB" dirty="0"/>
                        <a:t>9</a:t>
                      </a:r>
                    </a:p>
                  </a:txBody>
                  <a:tcPr/>
                </a:tc>
                <a:extLst>
                  <a:ext uri="{0D108BD9-81ED-4DB2-BD59-A6C34878D82A}">
                    <a16:rowId xmlns:a16="http://schemas.microsoft.com/office/drawing/2014/main" val="10003"/>
                  </a:ext>
                </a:extLst>
              </a:tr>
              <a:tr h="370840">
                <a:tc>
                  <a:txBody>
                    <a:bodyPr/>
                    <a:lstStyle/>
                    <a:p>
                      <a:pPr algn="ctr"/>
                      <a:r>
                        <a:rPr lang="en-GB" dirty="0"/>
                        <a:t>4</a:t>
                      </a:r>
                    </a:p>
                  </a:txBody>
                  <a:tcPr/>
                </a:tc>
                <a:tc>
                  <a:txBody>
                    <a:bodyPr/>
                    <a:lstStyle/>
                    <a:p>
                      <a:pPr algn="ctr"/>
                      <a:r>
                        <a:rPr lang="en-GB" dirty="0"/>
                        <a:t>20</a:t>
                      </a:r>
                    </a:p>
                  </a:txBody>
                  <a:tcPr/>
                </a:tc>
                <a:tc>
                  <a:txBody>
                    <a:bodyPr/>
                    <a:lstStyle/>
                    <a:p>
                      <a:pPr algn="ctr"/>
                      <a:r>
                        <a:rPr lang="en-GB" dirty="0"/>
                        <a:t>13</a:t>
                      </a:r>
                    </a:p>
                  </a:txBody>
                  <a:tcPr/>
                </a:tc>
                <a:tc>
                  <a:txBody>
                    <a:bodyPr/>
                    <a:lstStyle/>
                    <a:p>
                      <a:pPr algn="ctr"/>
                      <a:r>
                        <a:rPr lang="en-GB" dirty="0"/>
                        <a:t>7</a:t>
                      </a:r>
                    </a:p>
                  </a:txBody>
                  <a:tcPr/>
                </a:tc>
                <a:extLst>
                  <a:ext uri="{0D108BD9-81ED-4DB2-BD59-A6C34878D82A}">
                    <a16:rowId xmlns:a16="http://schemas.microsoft.com/office/drawing/2014/main" val="10004"/>
                  </a:ext>
                </a:extLst>
              </a:tr>
              <a:tr h="370840">
                <a:tc>
                  <a:txBody>
                    <a:bodyPr/>
                    <a:lstStyle/>
                    <a:p>
                      <a:pPr algn="ctr"/>
                      <a:r>
                        <a:rPr lang="en-GB" dirty="0"/>
                        <a:t>5</a:t>
                      </a:r>
                    </a:p>
                  </a:txBody>
                  <a:tcPr/>
                </a:tc>
                <a:tc>
                  <a:txBody>
                    <a:bodyPr/>
                    <a:lstStyle/>
                    <a:p>
                      <a:pPr algn="ctr"/>
                      <a:r>
                        <a:rPr lang="en-GB" dirty="0"/>
                        <a:t>20</a:t>
                      </a:r>
                    </a:p>
                  </a:txBody>
                  <a:tcPr/>
                </a:tc>
                <a:tc>
                  <a:txBody>
                    <a:bodyPr/>
                    <a:lstStyle/>
                    <a:p>
                      <a:pPr algn="ctr"/>
                      <a:r>
                        <a:rPr lang="en-GB" dirty="0"/>
                        <a:t>16</a:t>
                      </a:r>
                    </a:p>
                  </a:txBody>
                  <a:tcPr/>
                </a:tc>
                <a:tc>
                  <a:txBody>
                    <a:bodyPr/>
                    <a:lstStyle/>
                    <a:p>
                      <a:pPr algn="ctr"/>
                      <a:r>
                        <a:rPr lang="en-GB" dirty="0"/>
                        <a:t>4</a:t>
                      </a:r>
                    </a:p>
                  </a:txBody>
                  <a:tcPr/>
                </a:tc>
                <a:extLst>
                  <a:ext uri="{0D108BD9-81ED-4DB2-BD59-A6C34878D82A}">
                    <a16:rowId xmlns:a16="http://schemas.microsoft.com/office/drawing/2014/main" val="10005"/>
                  </a:ext>
                </a:extLst>
              </a:tr>
              <a:tr h="370840">
                <a:tc>
                  <a:txBody>
                    <a:bodyPr/>
                    <a:lstStyle/>
                    <a:p>
                      <a:pPr algn="ctr"/>
                      <a:r>
                        <a:rPr lang="en-GB" dirty="0"/>
                        <a:t>6</a:t>
                      </a:r>
                    </a:p>
                  </a:txBody>
                  <a:tcPr/>
                </a:tc>
                <a:tc>
                  <a:txBody>
                    <a:bodyPr/>
                    <a:lstStyle/>
                    <a:p>
                      <a:pPr algn="ctr"/>
                      <a:r>
                        <a:rPr lang="en-GB" dirty="0"/>
                        <a:t>20</a:t>
                      </a:r>
                    </a:p>
                  </a:txBody>
                  <a:tcPr/>
                </a:tc>
                <a:tc>
                  <a:txBody>
                    <a:bodyPr/>
                    <a:lstStyle/>
                    <a:p>
                      <a:pPr algn="ctr"/>
                      <a:r>
                        <a:rPr lang="en-GB" dirty="0"/>
                        <a:t>20</a:t>
                      </a:r>
                    </a:p>
                  </a:txBody>
                  <a:tcPr/>
                </a:tc>
                <a:tc>
                  <a:txBody>
                    <a:bodyPr/>
                    <a:lstStyle/>
                    <a:p>
                      <a:pPr algn="ctr"/>
                      <a:r>
                        <a:rPr lang="en-GB" dirty="0"/>
                        <a:t>0</a:t>
                      </a:r>
                    </a:p>
                  </a:txBody>
                  <a:tcPr/>
                </a:tc>
                <a:extLst>
                  <a:ext uri="{0D108BD9-81ED-4DB2-BD59-A6C34878D82A}">
                    <a16:rowId xmlns:a16="http://schemas.microsoft.com/office/drawing/2014/main" val="10006"/>
                  </a:ext>
                </a:extLst>
              </a:tr>
              <a:tr h="370840">
                <a:tc>
                  <a:txBody>
                    <a:bodyPr/>
                    <a:lstStyle/>
                    <a:p>
                      <a:pPr algn="ctr"/>
                      <a:r>
                        <a:rPr lang="en-GB" dirty="0"/>
                        <a:t>7</a:t>
                      </a:r>
                    </a:p>
                  </a:txBody>
                  <a:tcPr/>
                </a:tc>
                <a:tc>
                  <a:txBody>
                    <a:bodyPr/>
                    <a:lstStyle/>
                    <a:p>
                      <a:pPr algn="ctr"/>
                      <a:r>
                        <a:rPr lang="en-GB" dirty="0"/>
                        <a:t>20</a:t>
                      </a:r>
                    </a:p>
                  </a:txBody>
                  <a:tcPr/>
                </a:tc>
                <a:tc>
                  <a:txBody>
                    <a:bodyPr/>
                    <a:lstStyle/>
                    <a:p>
                      <a:pPr algn="ctr"/>
                      <a:r>
                        <a:rPr lang="en-GB" dirty="0"/>
                        <a:t>25</a:t>
                      </a:r>
                    </a:p>
                  </a:txBody>
                  <a:tcPr/>
                </a:tc>
                <a:tc>
                  <a:txBody>
                    <a:bodyPr/>
                    <a:lstStyle/>
                    <a:p>
                      <a:pPr algn="ctr"/>
                      <a:r>
                        <a:rPr lang="en-GB" dirty="0"/>
                        <a:t>-5</a:t>
                      </a:r>
                    </a:p>
                  </a:txBody>
                  <a:tcPr/>
                </a:tc>
                <a:extLst>
                  <a:ext uri="{0D108BD9-81ED-4DB2-BD59-A6C34878D82A}">
                    <a16:rowId xmlns:a16="http://schemas.microsoft.com/office/drawing/2014/main" val="10007"/>
                  </a:ext>
                </a:extLst>
              </a:tr>
              <a:tr h="370840">
                <a:tc>
                  <a:txBody>
                    <a:bodyPr/>
                    <a:lstStyle/>
                    <a:p>
                      <a:pPr algn="ctr"/>
                      <a:r>
                        <a:rPr lang="en-GB" dirty="0"/>
                        <a:t>8</a:t>
                      </a:r>
                    </a:p>
                  </a:txBody>
                  <a:tcPr/>
                </a:tc>
                <a:tc>
                  <a:txBody>
                    <a:bodyPr/>
                    <a:lstStyle/>
                    <a:p>
                      <a:pPr algn="ctr"/>
                      <a:r>
                        <a:rPr lang="en-GB" dirty="0"/>
                        <a:t>20</a:t>
                      </a:r>
                    </a:p>
                  </a:txBody>
                  <a:tcPr/>
                </a:tc>
                <a:tc>
                  <a:txBody>
                    <a:bodyPr/>
                    <a:lstStyle/>
                    <a:p>
                      <a:pPr algn="ctr"/>
                      <a:r>
                        <a:rPr lang="en-GB" dirty="0"/>
                        <a:t>31</a:t>
                      </a:r>
                    </a:p>
                  </a:txBody>
                  <a:tcPr/>
                </a:tc>
                <a:tc>
                  <a:txBody>
                    <a:bodyPr/>
                    <a:lstStyle/>
                    <a:p>
                      <a:pPr algn="ctr"/>
                      <a:r>
                        <a:rPr lang="en-GB" dirty="0"/>
                        <a:t>-9</a:t>
                      </a:r>
                    </a:p>
                  </a:txBody>
                  <a:tcPr/>
                </a:tc>
                <a:extLst>
                  <a:ext uri="{0D108BD9-81ED-4DB2-BD59-A6C34878D82A}">
                    <a16:rowId xmlns:a16="http://schemas.microsoft.com/office/drawing/2014/main" val="10008"/>
                  </a:ext>
                </a:extLst>
              </a:tr>
              <a:tr h="370840">
                <a:tc>
                  <a:txBody>
                    <a:bodyPr/>
                    <a:lstStyle/>
                    <a:p>
                      <a:pPr algn="ctr"/>
                      <a:r>
                        <a:rPr lang="en-GB" dirty="0"/>
                        <a:t>9</a:t>
                      </a:r>
                    </a:p>
                  </a:txBody>
                  <a:tcPr/>
                </a:tc>
                <a:tc>
                  <a:txBody>
                    <a:bodyPr/>
                    <a:lstStyle/>
                    <a:p>
                      <a:pPr algn="ctr"/>
                      <a:r>
                        <a:rPr lang="en-GB" dirty="0"/>
                        <a:t>20</a:t>
                      </a:r>
                    </a:p>
                  </a:txBody>
                  <a:tcPr/>
                </a:tc>
                <a:tc>
                  <a:txBody>
                    <a:bodyPr/>
                    <a:lstStyle/>
                    <a:p>
                      <a:pPr algn="ctr"/>
                      <a:r>
                        <a:rPr lang="en-GB" dirty="0"/>
                        <a:t>40</a:t>
                      </a:r>
                    </a:p>
                  </a:txBody>
                  <a:tcPr/>
                </a:tc>
                <a:tc>
                  <a:txBody>
                    <a:bodyPr/>
                    <a:lstStyle/>
                    <a:p>
                      <a:pPr algn="ctr"/>
                      <a:r>
                        <a:rPr lang="en-GB" dirty="0"/>
                        <a:t>-20</a:t>
                      </a:r>
                    </a:p>
                  </a:txBody>
                  <a:tcPr/>
                </a:tc>
                <a:extLst>
                  <a:ext uri="{0D108BD9-81ED-4DB2-BD59-A6C34878D82A}">
                    <a16:rowId xmlns:a16="http://schemas.microsoft.com/office/drawing/2014/main" val="10009"/>
                  </a:ext>
                </a:extLst>
              </a:tr>
            </a:tbl>
          </a:graphicData>
        </a:graphic>
      </p:graphicFrame>
      <p:sp>
        <p:nvSpPr>
          <p:cNvPr id="4" name="TextBox 3"/>
          <p:cNvSpPr txBox="1"/>
          <p:nvPr/>
        </p:nvSpPr>
        <p:spPr>
          <a:xfrm>
            <a:off x="45368" y="793675"/>
            <a:ext cx="2627784" cy="5186035"/>
          </a:xfrm>
          <a:prstGeom prst="rect">
            <a:avLst/>
          </a:prstGeom>
          <a:solidFill>
            <a:srgbClr val="0070C0"/>
          </a:solidFill>
        </p:spPr>
        <p:txBody>
          <a:bodyPr wrap="square" rtlCol="0">
            <a:spAutoFit/>
          </a:bodyPr>
          <a:lstStyle/>
          <a:p>
            <a:r>
              <a:rPr lang="en-GB" sz="1600" dirty="0"/>
              <a:t>At an output of 1 the cost of making the unit is above the revenue received from selling it. </a:t>
            </a:r>
          </a:p>
          <a:p>
            <a:r>
              <a:rPr lang="en-GB" sz="1600" dirty="0"/>
              <a:t>(MC &gt; MR). There is a loss of £12 on this unit.</a:t>
            </a:r>
          </a:p>
          <a:p>
            <a:endParaRPr lang="en-GB" sz="1600" dirty="0"/>
          </a:p>
          <a:p>
            <a:r>
              <a:rPr lang="en-GB" sz="1600" dirty="0"/>
              <a:t>The second unit will make a loss of £4.</a:t>
            </a:r>
          </a:p>
          <a:p>
            <a:endParaRPr lang="en-GB" sz="1600" dirty="0"/>
          </a:p>
          <a:p>
            <a:r>
              <a:rPr lang="en-GB" sz="1600" dirty="0"/>
              <a:t>After this the firm makes a profit on each additional unit, up until 6 units.</a:t>
            </a:r>
          </a:p>
          <a:p>
            <a:r>
              <a:rPr lang="en-GB" sz="1600" dirty="0"/>
              <a:t>(MR &gt; MC).</a:t>
            </a:r>
          </a:p>
          <a:p>
            <a:endParaRPr lang="en-GB" sz="1600" dirty="0"/>
          </a:p>
          <a:p>
            <a:r>
              <a:rPr lang="en-GB" sz="1600" dirty="0"/>
              <a:t>At some point the firm begins to make a loss on each additional unit.</a:t>
            </a:r>
          </a:p>
          <a:p>
            <a:r>
              <a:rPr lang="en-GB" sz="1600" dirty="0"/>
              <a:t>(MC &gt; MR).</a:t>
            </a:r>
          </a:p>
          <a:p>
            <a:endParaRPr lang="en-GB" sz="1200" dirty="0"/>
          </a:p>
        </p:txBody>
      </p:sp>
      <p:sp>
        <p:nvSpPr>
          <p:cNvPr id="3" name="Rectangle 2"/>
          <p:cNvSpPr/>
          <p:nvPr/>
        </p:nvSpPr>
        <p:spPr>
          <a:xfrm>
            <a:off x="2627784" y="5301208"/>
            <a:ext cx="6383738" cy="1077218"/>
          </a:xfrm>
          <a:prstGeom prst="rect">
            <a:avLst/>
          </a:prstGeom>
          <a:solidFill>
            <a:schemeClr val="tx1"/>
          </a:solidFill>
        </p:spPr>
        <p:txBody>
          <a:bodyPr wrap="square">
            <a:spAutoFit/>
          </a:bodyPr>
          <a:lstStyle/>
          <a:p>
            <a:pPr lvl="0"/>
            <a:r>
              <a:rPr lang="en-GB" sz="1600" dirty="0">
                <a:solidFill>
                  <a:prstClr val="black"/>
                </a:solidFill>
              </a:rPr>
              <a:t>The firm will continue to increase output until MR = MC. Before this level of output it can increase production and increase profit. After this point it reduces profit if it continues to produce more.</a:t>
            </a:r>
          </a:p>
        </p:txBody>
      </p:sp>
      <p:pic>
        <p:nvPicPr>
          <p:cNvPr id="5" name="Picture 4">
            <a:extLst>
              <a:ext uri="{FF2B5EF4-FFF2-40B4-BE49-F238E27FC236}">
                <a16:creationId xmlns:a16="http://schemas.microsoft.com/office/drawing/2014/main" id="{7C702E46-4F32-D796-AEBE-7F21935E9D5D}"/>
              </a:ext>
            </a:extLst>
          </p:cNvPr>
          <p:cNvPicPr>
            <a:picLocks noChangeAspect="1"/>
          </p:cNvPicPr>
          <p:nvPr/>
        </p:nvPicPr>
        <p:blipFill>
          <a:blip r:embed="rId3" cstate="print">
            <a:alphaModFix amt="5000"/>
            <a:extLst>
              <a:ext uri="{28A0092B-C50C-407E-A947-70E740481C1C}">
                <a14:useLocalDpi xmlns:a14="http://schemas.microsoft.com/office/drawing/2010/main" val="0"/>
              </a:ext>
            </a:extLst>
          </a:blip>
          <a:stretch>
            <a:fillRect/>
          </a:stretch>
        </p:blipFill>
        <p:spPr>
          <a:xfrm>
            <a:off x="827584" y="1507295"/>
            <a:ext cx="7695738" cy="3098355"/>
          </a:xfrm>
          <a:prstGeom prst="rect">
            <a:avLst/>
          </a:prstGeom>
        </p:spPr>
      </p:pic>
      <p:pic>
        <p:nvPicPr>
          <p:cNvPr id="6" name="Picture 5">
            <a:extLst>
              <a:ext uri="{FF2B5EF4-FFF2-40B4-BE49-F238E27FC236}">
                <a16:creationId xmlns:a16="http://schemas.microsoft.com/office/drawing/2014/main" id="{BCF70544-FBEF-C3B5-FC84-3F862E6351C3}"/>
              </a:ext>
            </a:extLst>
          </p:cNvPr>
          <p:cNvPicPr>
            <a:picLocks noChangeAspect="1"/>
          </p:cNvPicPr>
          <p:nvPr/>
        </p:nvPicPr>
        <p:blipFill>
          <a:blip r:embed="rId4" cstate="print">
            <a:alphaModFix amt="85000"/>
            <a:extLst>
              <a:ext uri="{28A0092B-C50C-407E-A947-70E740481C1C}">
                <a14:useLocalDpi xmlns:a14="http://schemas.microsoft.com/office/drawing/2010/main" val="0"/>
              </a:ext>
            </a:extLst>
          </a:blip>
          <a:stretch>
            <a:fillRect/>
          </a:stretch>
        </p:blipFill>
        <p:spPr>
          <a:xfrm>
            <a:off x="4283968" y="102543"/>
            <a:ext cx="933411" cy="375797"/>
          </a:xfrm>
          <a:prstGeom prst="rect">
            <a:avLst/>
          </a:prstGeom>
        </p:spPr>
      </p:pic>
      <p:sp>
        <p:nvSpPr>
          <p:cNvPr id="7" name="Footer Placeholder 2">
            <a:extLst>
              <a:ext uri="{FF2B5EF4-FFF2-40B4-BE49-F238E27FC236}">
                <a16:creationId xmlns:a16="http://schemas.microsoft.com/office/drawing/2014/main" id="{E84F510D-5DAC-E770-426B-1492ABDD5458}"/>
              </a:ext>
            </a:extLst>
          </p:cNvPr>
          <p:cNvSpPr txBox="1">
            <a:spLocks/>
          </p:cNvSpPr>
          <p:nvPr/>
        </p:nvSpPr>
        <p:spPr>
          <a:xfrm>
            <a:off x="68584" y="6601013"/>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BAFD066D-BFEA-BCE7-F2B6-662058ED8F76}"/>
              </a:ext>
            </a:extLst>
          </p:cNvPr>
          <p:cNvSpPr txBox="1"/>
          <p:nvPr/>
        </p:nvSpPr>
        <p:spPr>
          <a:xfrm>
            <a:off x="6126494" y="6648519"/>
            <a:ext cx="3048000" cy="230832"/>
          </a:xfrm>
          <a:prstGeom prst="rect">
            <a:avLst/>
          </a:prstGeom>
          <a:noFill/>
        </p:spPr>
        <p:txBody>
          <a:bodyPr wrap="square" rtlCol="0">
            <a:spAutoFit/>
          </a:bodyPr>
          <a:lstStyle/>
          <a:p>
            <a:pPr algn="ctr"/>
            <a:r>
              <a:rPr lang="en-US" sz="900" i="0" dirty="0">
                <a:solidFill>
                  <a:schemeClr val="tx2"/>
                </a:solidFill>
                <a:effectLst/>
                <a:latin typeface="gg sans"/>
              </a:rPr>
              <a:t>© 2025 Exams Papers Practice. All Rights Reserved</a:t>
            </a:r>
            <a:endParaRPr lang="en-PH" sz="900" dirty="0">
              <a:solidFill>
                <a:schemeClr val="tx2"/>
              </a:solidFill>
            </a:endParaRPr>
          </a:p>
        </p:txBody>
      </p:sp>
    </p:spTree>
    <p:extLst>
      <p:ext uri="{BB962C8B-B14F-4D97-AF65-F5344CB8AC3E}">
        <p14:creationId xmlns:p14="http://schemas.microsoft.com/office/powerpoint/2010/main" val="424979503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395536" y="476672"/>
            <a:ext cx="8373616" cy="936104"/>
          </a:xfrm>
        </p:spPr>
        <p:txBody>
          <a:bodyPr>
            <a:normAutofit/>
          </a:bodyPr>
          <a:lstStyle/>
          <a:p>
            <a:r>
              <a:rPr lang="en-GB" sz="2700" dirty="0"/>
              <a:t>Profit maximisation: the link between marginal cost, marginal revenue and contribution</a:t>
            </a:r>
            <a:endParaRPr lang="en-GB" sz="2800" dirty="0"/>
          </a:p>
        </p:txBody>
      </p:sp>
      <p:sp>
        <p:nvSpPr>
          <p:cNvPr id="11" name="Content Placeholder 2"/>
          <p:cNvSpPr>
            <a:spLocks noGrp="1"/>
          </p:cNvSpPr>
          <p:nvPr>
            <p:ph idx="1"/>
          </p:nvPr>
        </p:nvSpPr>
        <p:spPr>
          <a:xfrm>
            <a:off x="251520" y="2105472"/>
            <a:ext cx="8640960" cy="4752528"/>
          </a:xfrm>
        </p:spPr>
        <p:txBody>
          <a:bodyPr>
            <a:normAutofit/>
          </a:bodyPr>
          <a:lstStyle/>
          <a:p>
            <a:r>
              <a:rPr lang="en-GB" b="1" dirty="0">
                <a:solidFill>
                  <a:srgbClr val="00B0F0"/>
                </a:solidFill>
              </a:rPr>
              <a:t>Profit maximisation </a:t>
            </a:r>
            <a:r>
              <a:rPr lang="en-GB" dirty="0"/>
              <a:t>will occur where:</a:t>
            </a:r>
          </a:p>
          <a:p>
            <a:pPr lvl="1"/>
            <a:r>
              <a:rPr lang="en-GB" b="1" dirty="0">
                <a:solidFill>
                  <a:srgbClr val="00B0F0"/>
                </a:solidFill>
              </a:rPr>
              <a:t>MC = MR</a:t>
            </a:r>
          </a:p>
          <a:p>
            <a:r>
              <a:rPr lang="en-GB" b="1" dirty="0">
                <a:solidFill>
                  <a:srgbClr val="00B0F0"/>
                </a:solidFill>
              </a:rPr>
              <a:t>Marginal cost</a:t>
            </a:r>
            <a:r>
              <a:rPr lang="en-GB" dirty="0">
                <a:solidFill>
                  <a:srgbClr val="00B0F0"/>
                </a:solidFill>
              </a:rPr>
              <a:t> </a:t>
            </a:r>
            <a:r>
              <a:rPr lang="en-GB" dirty="0"/>
              <a:t>is the cost of producing one more unit</a:t>
            </a:r>
          </a:p>
          <a:p>
            <a:r>
              <a:rPr lang="en-GB" b="1" dirty="0">
                <a:solidFill>
                  <a:srgbClr val="00B0F0"/>
                </a:solidFill>
              </a:rPr>
              <a:t>Marginal revenue </a:t>
            </a:r>
            <a:r>
              <a:rPr lang="en-GB" dirty="0"/>
              <a:t>is the revenue received from selling one more unit</a:t>
            </a:r>
          </a:p>
          <a:p>
            <a:r>
              <a:rPr lang="en-GB" dirty="0"/>
              <a:t>If the </a:t>
            </a:r>
            <a:r>
              <a:rPr lang="en-GB" b="1" dirty="0">
                <a:solidFill>
                  <a:srgbClr val="00B0F0"/>
                </a:solidFill>
              </a:rPr>
              <a:t>marginal revenue </a:t>
            </a:r>
            <a:r>
              <a:rPr lang="en-GB" dirty="0"/>
              <a:t>of selling an additional unit of a product is above the </a:t>
            </a:r>
            <a:r>
              <a:rPr lang="en-GB" b="1" dirty="0">
                <a:solidFill>
                  <a:srgbClr val="00B0F0"/>
                </a:solidFill>
              </a:rPr>
              <a:t>marginal cost </a:t>
            </a:r>
            <a:r>
              <a:rPr lang="en-GB" dirty="0"/>
              <a:t>of producing the additional unit, then firms should </a:t>
            </a:r>
            <a:r>
              <a:rPr lang="en-GB" b="1" dirty="0">
                <a:solidFill>
                  <a:srgbClr val="00B0F0"/>
                </a:solidFill>
              </a:rPr>
              <a:t>increase output</a:t>
            </a:r>
            <a:r>
              <a:rPr lang="en-GB" dirty="0"/>
              <a:t>. As the revenue received is above the cost of producing that unit the firm can increase output and make a </a:t>
            </a:r>
            <a:r>
              <a:rPr lang="en-GB" b="1" dirty="0">
                <a:solidFill>
                  <a:srgbClr val="00B0F0"/>
                </a:solidFill>
              </a:rPr>
              <a:t>contribution </a:t>
            </a:r>
            <a:r>
              <a:rPr lang="en-GB" dirty="0"/>
              <a:t>to profit</a:t>
            </a:r>
          </a:p>
          <a:p>
            <a:r>
              <a:rPr lang="en-GB" dirty="0"/>
              <a:t>If the </a:t>
            </a:r>
            <a:r>
              <a:rPr lang="en-GB" b="1" dirty="0">
                <a:solidFill>
                  <a:srgbClr val="00B0F0"/>
                </a:solidFill>
              </a:rPr>
              <a:t>marginal cost </a:t>
            </a:r>
            <a:r>
              <a:rPr lang="en-GB" dirty="0"/>
              <a:t>of producing an additional unit of a product is above the </a:t>
            </a:r>
            <a:r>
              <a:rPr lang="en-GB" b="1" dirty="0">
                <a:solidFill>
                  <a:srgbClr val="00B0F0"/>
                </a:solidFill>
              </a:rPr>
              <a:t>marginal revenue </a:t>
            </a:r>
            <a:r>
              <a:rPr lang="en-GB" dirty="0"/>
              <a:t>of selling the additional unit, then firms should </a:t>
            </a:r>
            <a:r>
              <a:rPr lang="en-GB" b="1" dirty="0">
                <a:solidFill>
                  <a:srgbClr val="00B0F0"/>
                </a:solidFill>
              </a:rPr>
              <a:t>reduce output</a:t>
            </a:r>
            <a:r>
              <a:rPr lang="en-GB" b="1" dirty="0"/>
              <a:t>. </a:t>
            </a:r>
            <a:r>
              <a:rPr lang="en-GB" dirty="0"/>
              <a:t>As the cost of producing the unit is above the revenue received from selling each unit the firm will make a loss if it sells the additional unit. Therefore, it should reduce output</a:t>
            </a:r>
            <a:endParaRPr lang="en-GB" dirty="0">
              <a:solidFill>
                <a:srgbClr val="FF0000"/>
              </a:solidFill>
            </a:endParaRPr>
          </a:p>
          <a:p>
            <a:r>
              <a:rPr lang="en-GB" dirty="0"/>
              <a:t>Therefore, when </a:t>
            </a:r>
            <a:r>
              <a:rPr lang="en-GB" b="1" dirty="0">
                <a:solidFill>
                  <a:srgbClr val="00B0F0"/>
                </a:solidFill>
              </a:rPr>
              <a:t>MC = MR </a:t>
            </a:r>
            <a:r>
              <a:rPr lang="en-GB" dirty="0"/>
              <a:t>profit maximisation occurs</a:t>
            </a:r>
          </a:p>
        </p:txBody>
      </p:sp>
      <p:pic>
        <p:nvPicPr>
          <p:cNvPr id="2" name="Picture 1">
            <a:extLst>
              <a:ext uri="{FF2B5EF4-FFF2-40B4-BE49-F238E27FC236}">
                <a16:creationId xmlns:a16="http://schemas.microsoft.com/office/drawing/2014/main" id="{BCA86EA2-8F01-CD1B-280E-30F85268922A}"/>
              </a:ext>
            </a:extLst>
          </p:cNvPr>
          <p:cNvPicPr>
            <a:picLocks noChangeAspect="1"/>
          </p:cNvPicPr>
          <p:nvPr/>
        </p:nvPicPr>
        <p:blipFill>
          <a:blip r:embed="rId3" cstate="print">
            <a:alphaModFix amt="5000"/>
            <a:extLst>
              <a:ext uri="{28A0092B-C50C-407E-A947-70E740481C1C}">
                <a14:useLocalDpi xmlns:a14="http://schemas.microsoft.com/office/drawing/2010/main" val="0"/>
              </a:ext>
            </a:extLst>
          </a:blip>
          <a:stretch>
            <a:fillRect/>
          </a:stretch>
        </p:blipFill>
        <p:spPr>
          <a:xfrm>
            <a:off x="827584" y="1507295"/>
            <a:ext cx="7695738" cy="3098355"/>
          </a:xfrm>
          <a:prstGeom prst="rect">
            <a:avLst/>
          </a:prstGeom>
        </p:spPr>
      </p:pic>
      <p:pic>
        <p:nvPicPr>
          <p:cNvPr id="3" name="Picture 2">
            <a:extLst>
              <a:ext uri="{FF2B5EF4-FFF2-40B4-BE49-F238E27FC236}">
                <a16:creationId xmlns:a16="http://schemas.microsoft.com/office/drawing/2014/main" id="{1E01D916-2208-26E6-7B01-7BE8D3521A22}"/>
              </a:ext>
            </a:extLst>
          </p:cNvPr>
          <p:cNvPicPr>
            <a:picLocks noChangeAspect="1"/>
          </p:cNvPicPr>
          <p:nvPr/>
        </p:nvPicPr>
        <p:blipFill>
          <a:blip r:embed="rId4" cstate="print">
            <a:alphaModFix amt="85000"/>
            <a:extLst>
              <a:ext uri="{28A0092B-C50C-407E-A947-70E740481C1C}">
                <a14:useLocalDpi xmlns:a14="http://schemas.microsoft.com/office/drawing/2010/main" val="0"/>
              </a:ext>
            </a:extLst>
          </a:blip>
          <a:stretch>
            <a:fillRect/>
          </a:stretch>
        </p:blipFill>
        <p:spPr>
          <a:xfrm>
            <a:off x="4283968" y="102543"/>
            <a:ext cx="933411" cy="375797"/>
          </a:xfrm>
          <a:prstGeom prst="rect">
            <a:avLst/>
          </a:prstGeom>
        </p:spPr>
      </p:pic>
      <p:sp>
        <p:nvSpPr>
          <p:cNvPr id="4" name="Footer Placeholder 2">
            <a:extLst>
              <a:ext uri="{FF2B5EF4-FFF2-40B4-BE49-F238E27FC236}">
                <a16:creationId xmlns:a16="http://schemas.microsoft.com/office/drawing/2014/main" id="{7433C8CE-28BF-6AFF-ACBE-99757CB591F5}"/>
              </a:ext>
            </a:extLst>
          </p:cNvPr>
          <p:cNvSpPr txBox="1">
            <a:spLocks/>
          </p:cNvSpPr>
          <p:nvPr/>
        </p:nvSpPr>
        <p:spPr>
          <a:xfrm>
            <a:off x="68584" y="6601013"/>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95F9E1BE-CE38-2CD8-619C-9D10416BAB40}"/>
              </a:ext>
            </a:extLst>
          </p:cNvPr>
          <p:cNvSpPr txBox="1"/>
          <p:nvPr/>
        </p:nvSpPr>
        <p:spPr>
          <a:xfrm>
            <a:off x="6126494" y="6648519"/>
            <a:ext cx="3048000" cy="230832"/>
          </a:xfrm>
          <a:prstGeom prst="rect">
            <a:avLst/>
          </a:prstGeom>
          <a:noFill/>
        </p:spPr>
        <p:txBody>
          <a:bodyPr wrap="square" rtlCol="0">
            <a:spAutoFit/>
          </a:bodyPr>
          <a:lstStyle/>
          <a:p>
            <a:pPr algn="ctr"/>
            <a:r>
              <a:rPr lang="en-US" sz="900" i="0" dirty="0">
                <a:solidFill>
                  <a:schemeClr val="tx2"/>
                </a:solidFill>
                <a:effectLst/>
                <a:latin typeface="gg sans"/>
              </a:rPr>
              <a:t>© 2025 Exams Papers Practice. All Rights Reserved</a:t>
            </a:r>
            <a:endParaRPr lang="en-PH" sz="900" dirty="0">
              <a:solidFill>
                <a:schemeClr val="tx2"/>
              </a:solidFill>
            </a:endParaRPr>
          </a:p>
        </p:txBody>
      </p:sp>
    </p:spTree>
    <p:extLst>
      <p:ext uri="{BB962C8B-B14F-4D97-AF65-F5344CB8AC3E}">
        <p14:creationId xmlns:p14="http://schemas.microsoft.com/office/powerpoint/2010/main" val="380115533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1878112" y="381000"/>
            <a:ext cx="6457372" cy="6240291"/>
            <a:chOff x="1878112" y="381000"/>
            <a:chExt cx="6457372" cy="6240291"/>
          </a:xfrm>
        </p:grpSpPr>
        <p:sp>
          <p:nvSpPr>
            <p:cNvPr id="20" name="Freeform 19"/>
            <p:cNvSpPr/>
            <p:nvPr/>
          </p:nvSpPr>
          <p:spPr>
            <a:xfrm>
              <a:off x="3449745" y="2845054"/>
              <a:ext cx="3674429" cy="1266765"/>
            </a:xfrm>
            <a:custGeom>
              <a:avLst/>
              <a:gdLst>
                <a:gd name="connsiteX0" fmla="*/ 0 w 1933575"/>
                <a:gd name="connsiteY0" fmla="*/ 0 h 1266825"/>
                <a:gd name="connsiteX1" fmla="*/ 1028700 w 1933575"/>
                <a:gd name="connsiteY1" fmla="*/ 1266825 h 1266825"/>
                <a:gd name="connsiteX2" fmla="*/ 1933575 w 1933575"/>
                <a:gd name="connsiteY2" fmla="*/ 0 h 1266825"/>
                <a:gd name="connsiteX3" fmla="*/ 1933575 w 1933575"/>
                <a:gd name="connsiteY3" fmla="*/ 0 h 1266825"/>
                <a:gd name="connsiteX4" fmla="*/ 1933575 w 1933575"/>
                <a:gd name="connsiteY4" fmla="*/ 0 h 12668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575" h="1266825">
                  <a:moveTo>
                    <a:pt x="0" y="0"/>
                  </a:moveTo>
                  <a:cubicBezTo>
                    <a:pt x="353219" y="633412"/>
                    <a:pt x="706438" y="1266825"/>
                    <a:pt x="1028700" y="1266825"/>
                  </a:cubicBezTo>
                  <a:cubicBezTo>
                    <a:pt x="1350962" y="1266825"/>
                    <a:pt x="1933575" y="0"/>
                    <a:pt x="1933575" y="0"/>
                  </a:cubicBezTo>
                  <a:lnTo>
                    <a:pt x="1933575" y="0"/>
                  </a:lnTo>
                  <a:lnTo>
                    <a:pt x="1933575" y="0"/>
                  </a:lnTo>
                </a:path>
              </a:pathLst>
            </a:custGeom>
            <a:noFill/>
            <a:ln w="254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sz="2800"/>
            </a:p>
          </p:txBody>
        </p:sp>
        <p:cxnSp>
          <p:nvCxnSpPr>
            <p:cNvPr id="7" name="Straight Arrow Connector 6"/>
            <p:cNvCxnSpPr/>
            <p:nvPr/>
          </p:nvCxnSpPr>
          <p:spPr>
            <a:xfrm flipV="1">
              <a:off x="2487134" y="381000"/>
              <a:ext cx="0" cy="5591176"/>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2487134" y="5962650"/>
              <a:ext cx="5848350" cy="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12" name="Text Box 2"/>
            <p:cNvSpPr txBox="1">
              <a:spLocks noChangeArrowheads="1"/>
            </p:cNvSpPr>
            <p:nvPr/>
          </p:nvSpPr>
          <p:spPr bwMode="auto">
            <a:xfrm>
              <a:off x="1878112" y="504825"/>
              <a:ext cx="609022" cy="358816"/>
            </a:xfrm>
            <a:prstGeom prst="rect">
              <a:avLst/>
            </a:prstGeom>
            <a:noFill/>
            <a:ln w="9525">
              <a:noFill/>
              <a:miter lim="800000"/>
              <a:headEnd/>
              <a:tailEnd/>
            </a:ln>
          </p:spPr>
          <p:txBody>
            <a:bodyPr rot="0" vert="horz" wrap="square" lIns="91440" tIns="45720" rIns="91440" bIns="45720" anchor="t" anchorCtr="0">
              <a:spAutoFit/>
            </a:bodyPr>
            <a:lstStyle/>
            <a:p>
              <a:pPr>
                <a:lnSpc>
                  <a:spcPct val="115000"/>
                </a:lnSpc>
                <a:spcAft>
                  <a:spcPts val="1000"/>
                </a:spcAft>
              </a:pPr>
              <a:r>
                <a:rPr lang="en-GB" sz="1600" dirty="0">
                  <a:effectLst/>
                  <a:latin typeface="Calibri"/>
                  <a:ea typeface="Calibri"/>
                  <a:cs typeface="Times New Roman"/>
                </a:rPr>
                <a:t>Price</a:t>
              </a:r>
            </a:p>
          </p:txBody>
        </p:sp>
        <p:sp>
          <p:nvSpPr>
            <p:cNvPr id="13" name="Text Box 2"/>
            <p:cNvSpPr txBox="1">
              <a:spLocks noChangeArrowheads="1"/>
            </p:cNvSpPr>
            <p:nvPr/>
          </p:nvSpPr>
          <p:spPr bwMode="auto">
            <a:xfrm>
              <a:off x="7554434" y="6057900"/>
              <a:ext cx="781050" cy="375487"/>
            </a:xfrm>
            <a:prstGeom prst="rect">
              <a:avLst/>
            </a:prstGeom>
            <a:noFill/>
            <a:ln w="9525">
              <a:noFill/>
              <a:miter lim="800000"/>
              <a:headEnd/>
              <a:tailEnd/>
            </a:ln>
          </p:spPr>
          <p:txBody>
            <a:bodyPr rot="0" vert="horz" wrap="square" lIns="91440" tIns="45720" rIns="91440" bIns="45720" anchor="t" anchorCtr="0">
              <a:spAutoFit/>
            </a:bodyPr>
            <a:lstStyle/>
            <a:p>
              <a:pPr>
                <a:lnSpc>
                  <a:spcPct val="115000"/>
                </a:lnSpc>
                <a:spcAft>
                  <a:spcPts val="1000"/>
                </a:spcAft>
              </a:pPr>
              <a:r>
                <a:rPr lang="en-GB" sz="1600">
                  <a:effectLst/>
                  <a:latin typeface="Calibri"/>
                  <a:ea typeface="Calibri"/>
                  <a:cs typeface="Times New Roman"/>
                </a:rPr>
                <a:t>Output</a:t>
              </a:r>
            </a:p>
          </p:txBody>
        </p:sp>
        <p:sp>
          <p:nvSpPr>
            <p:cNvPr id="14" name="Text Box 2"/>
            <p:cNvSpPr txBox="1">
              <a:spLocks noChangeArrowheads="1"/>
            </p:cNvSpPr>
            <p:nvPr/>
          </p:nvSpPr>
          <p:spPr bwMode="auto">
            <a:xfrm>
              <a:off x="4175001" y="5962649"/>
              <a:ext cx="361950" cy="658642"/>
            </a:xfrm>
            <a:prstGeom prst="rect">
              <a:avLst/>
            </a:prstGeom>
            <a:noFill/>
            <a:ln w="9525">
              <a:noFill/>
              <a:miter lim="800000"/>
              <a:headEnd/>
              <a:tailEnd/>
            </a:ln>
          </p:spPr>
          <p:txBody>
            <a:bodyPr rot="0" vert="horz" wrap="square" lIns="91440" tIns="45720" rIns="91440" bIns="45720" anchor="t" anchorCtr="0">
              <a:spAutoFit/>
            </a:bodyPr>
            <a:lstStyle/>
            <a:p>
              <a:pPr>
                <a:lnSpc>
                  <a:spcPct val="115000"/>
                </a:lnSpc>
                <a:spcAft>
                  <a:spcPts val="1000"/>
                </a:spcAft>
              </a:pPr>
              <a:r>
                <a:rPr lang="en-GB" sz="1600" dirty="0">
                  <a:effectLst/>
                  <a:latin typeface="Calibri"/>
                  <a:ea typeface="Calibri"/>
                  <a:cs typeface="Times New Roman"/>
                </a:rPr>
                <a:t>Q</a:t>
              </a:r>
              <a:r>
                <a:rPr lang="en-GB" sz="1600" baseline="-25000" dirty="0">
                  <a:effectLst/>
                  <a:latin typeface="Calibri"/>
                  <a:ea typeface="Calibri"/>
                  <a:cs typeface="Times New Roman"/>
                </a:rPr>
                <a:t>1</a:t>
              </a:r>
              <a:endParaRPr lang="en-GB" sz="1600" dirty="0">
                <a:effectLst/>
                <a:latin typeface="Calibri"/>
                <a:ea typeface="Calibri"/>
                <a:cs typeface="Times New Roman"/>
              </a:endParaRPr>
            </a:p>
          </p:txBody>
        </p:sp>
        <p:sp>
          <p:nvSpPr>
            <p:cNvPr id="15" name="Text Box 2"/>
            <p:cNvSpPr txBox="1">
              <a:spLocks noChangeArrowheads="1"/>
            </p:cNvSpPr>
            <p:nvPr/>
          </p:nvSpPr>
          <p:spPr bwMode="auto">
            <a:xfrm>
              <a:off x="2125184" y="2853983"/>
              <a:ext cx="361950" cy="375487"/>
            </a:xfrm>
            <a:prstGeom prst="rect">
              <a:avLst/>
            </a:prstGeom>
            <a:noFill/>
            <a:ln w="9525">
              <a:noFill/>
              <a:miter lim="800000"/>
              <a:headEnd/>
              <a:tailEnd/>
            </a:ln>
          </p:spPr>
          <p:txBody>
            <a:bodyPr rot="0" vert="horz" wrap="square" lIns="91440" tIns="45720" rIns="91440" bIns="45720" anchor="t" anchorCtr="0">
              <a:spAutoFit/>
            </a:bodyPr>
            <a:lstStyle/>
            <a:p>
              <a:pPr>
                <a:lnSpc>
                  <a:spcPct val="115000"/>
                </a:lnSpc>
                <a:spcAft>
                  <a:spcPts val="1000"/>
                </a:spcAft>
              </a:pPr>
              <a:r>
                <a:rPr lang="en-GB" sz="1600" dirty="0">
                  <a:effectLst/>
                  <a:latin typeface="Calibri"/>
                  <a:ea typeface="Calibri"/>
                  <a:cs typeface="Times New Roman"/>
                </a:rPr>
                <a:t>P</a:t>
              </a:r>
              <a:r>
                <a:rPr lang="en-GB" sz="1600" baseline="-25000" dirty="0">
                  <a:effectLst/>
                  <a:latin typeface="Calibri"/>
                  <a:ea typeface="Calibri"/>
                  <a:cs typeface="Times New Roman"/>
                </a:rPr>
                <a:t>1</a:t>
              </a:r>
              <a:endParaRPr lang="en-GB" sz="1600" dirty="0">
                <a:effectLst/>
                <a:latin typeface="Calibri"/>
                <a:ea typeface="Calibri"/>
                <a:cs typeface="Times New Roman"/>
              </a:endParaRPr>
            </a:p>
          </p:txBody>
        </p:sp>
        <p:sp>
          <p:nvSpPr>
            <p:cNvPr id="16" name="Text Box 2"/>
            <p:cNvSpPr txBox="1">
              <a:spLocks noChangeArrowheads="1"/>
            </p:cNvSpPr>
            <p:nvPr/>
          </p:nvSpPr>
          <p:spPr bwMode="auto">
            <a:xfrm>
              <a:off x="2268059" y="5962650"/>
              <a:ext cx="295275" cy="337820"/>
            </a:xfrm>
            <a:prstGeom prst="rect">
              <a:avLst/>
            </a:prstGeom>
            <a:noFill/>
            <a:ln w="9525">
              <a:noFill/>
              <a:miter lim="800000"/>
              <a:headEnd/>
              <a:tailEnd/>
            </a:ln>
          </p:spPr>
          <p:txBody>
            <a:bodyPr rot="0" vert="horz" wrap="square" lIns="91440" tIns="45720" rIns="91440" bIns="45720" anchor="t" anchorCtr="0">
              <a:noAutofit/>
            </a:bodyPr>
            <a:lstStyle/>
            <a:p>
              <a:pPr>
                <a:lnSpc>
                  <a:spcPct val="115000"/>
                </a:lnSpc>
                <a:spcAft>
                  <a:spcPts val="1000"/>
                </a:spcAft>
              </a:pPr>
              <a:r>
                <a:rPr lang="en-GB" sz="1600" dirty="0">
                  <a:effectLst/>
                  <a:latin typeface="Calibri"/>
                  <a:ea typeface="Calibri"/>
                  <a:cs typeface="Times New Roman"/>
                </a:rPr>
                <a:t>0</a:t>
              </a:r>
            </a:p>
          </p:txBody>
        </p:sp>
        <p:sp>
          <p:nvSpPr>
            <p:cNvPr id="17" name="Text Box 2"/>
            <p:cNvSpPr txBox="1">
              <a:spLocks noChangeArrowheads="1"/>
            </p:cNvSpPr>
            <p:nvPr/>
          </p:nvSpPr>
          <p:spPr bwMode="auto">
            <a:xfrm>
              <a:off x="5800776" y="504825"/>
              <a:ext cx="476250" cy="375487"/>
            </a:xfrm>
            <a:prstGeom prst="rect">
              <a:avLst/>
            </a:prstGeom>
            <a:noFill/>
            <a:ln w="9525">
              <a:noFill/>
              <a:miter lim="800000"/>
              <a:headEnd/>
              <a:tailEnd/>
            </a:ln>
          </p:spPr>
          <p:txBody>
            <a:bodyPr rot="0" vert="horz" wrap="square" lIns="91440" tIns="45720" rIns="91440" bIns="45720" anchor="t" anchorCtr="0">
              <a:spAutoFit/>
            </a:bodyPr>
            <a:lstStyle/>
            <a:p>
              <a:pPr>
                <a:lnSpc>
                  <a:spcPct val="115000"/>
                </a:lnSpc>
                <a:spcAft>
                  <a:spcPts val="1000"/>
                </a:spcAft>
              </a:pPr>
              <a:r>
                <a:rPr lang="en-GB" sz="1600" dirty="0">
                  <a:effectLst/>
                  <a:latin typeface="Calibri"/>
                  <a:ea typeface="Calibri"/>
                  <a:cs typeface="Times New Roman"/>
                </a:rPr>
                <a:t>MC</a:t>
              </a:r>
            </a:p>
          </p:txBody>
        </p:sp>
        <p:sp>
          <p:nvSpPr>
            <p:cNvPr id="18" name="Text Box 2"/>
            <p:cNvSpPr txBox="1">
              <a:spLocks noChangeArrowheads="1"/>
            </p:cNvSpPr>
            <p:nvPr/>
          </p:nvSpPr>
          <p:spPr bwMode="auto">
            <a:xfrm>
              <a:off x="7046455" y="2486040"/>
              <a:ext cx="476250" cy="375487"/>
            </a:xfrm>
            <a:prstGeom prst="rect">
              <a:avLst/>
            </a:prstGeom>
            <a:noFill/>
            <a:ln w="9525">
              <a:noFill/>
              <a:miter lim="800000"/>
              <a:headEnd/>
              <a:tailEnd/>
            </a:ln>
          </p:spPr>
          <p:txBody>
            <a:bodyPr rot="0" vert="horz" wrap="square" lIns="91440" tIns="45720" rIns="91440" bIns="45720" anchor="t" anchorCtr="0">
              <a:spAutoFit/>
            </a:bodyPr>
            <a:lstStyle/>
            <a:p>
              <a:pPr>
                <a:lnSpc>
                  <a:spcPct val="115000"/>
                </a:lnSpc>
                <a:spcAft>
                  <a:spcPts val="1000"/>
                </a:spcAft>
              </a:pPr>
              <a:r>
                <a:rPr lang="en-GB" sz="1600" dirty="0">
                  <a:effectLst/>
                  <a:latin typeface="Calibri"/>
                  <a:ea typeface="Calibri"/>
                  <a:cs typeface="Times New Roman"/>
                </a:rPr>
                <a:t>AC</a:t>
              </a:r>
            </a:p>
          </p:txBody>
        </p:sp>
        <p:sp>
          <p:nvSpPr>
            <p:cNvPr id="6" name="Freeform 5"/>
            <p:cNvSpPr/>
            <p:nvPr/>
          </p:nvSpPr>
          <p:spPr>
            <a:xfrm>
              <a:off x="3656912" y="753851"/>
              <a:ext cx="2381989" cy="4619365"/>
            </a:xfrm>
            <a:custGeom>
              <a:avLst/>
              <a:gdLst>
                <a:gd name="connsiteX0" fmla="*/ 0 w 2424419"/>
                <a:gd name="connsiteY0" fmla="*/ 4144162 h 4899514"/>
                <a:gd name="connsiteX1" fmla="*/ 1241571 w 2424419"/>
                <a:gd name="connsiteY1" fmla="*/ 4580389 h 4899514"/>
                <a:gd name="connsiteX2" fmla="*/ 2424419 w 2424419"/>
                <a:gd name="connsiteY2" fmla="*/ 0 h 4899514"/>
              </a:gdLst>
              <a:ahLst/>
              <a:cxnLst>
                <a:cxn ang="0">
                  <a:pos x="connsiteX0" y="connsiteY0"/>
                </a:cxn>
                <a:cxn ang="0">
                  <a:pos x="connsiteX1" y="connsiteY1"/>
                </a:cxn>
                <a:cxn ang="0">
                  <a:pos x="connsiteX2" y="connsiteY2"/>
                </a:cxn>
              </a:cxnLst>
              <a:rect l="l" t="t" r="r" b="b"/>
              <a:pathLst>
                <a:path w="2424419" h="4899514">
                  <a:moveTo>
                    <a:pt x="0" y="4144162"/>
                  </a:moveTo>
                  <a:cubicBezTo>
                    <a:pt x="418750" y="4707622"/>
                    <a:pt x="837501" y="5271083"/>
                    <a:pt x="1241571" y="4580389"/>
                  </a:cubicBezTo>
                  <a:cubicBezTo>
                    <a:pt x="1645641" y="3889695"/>
                    <a:pt x="2035030" y="1944847"/>
                    <a:pt x="2424419" y="0"/>
                  </a:cubicBezTo>
                </a:path>
              </a:pathLst>
            </a:custGeom>
            <a:noFill/>
            <a:ln w="254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800"/>
            </a:p>
          </p:txBody>
        </p:sp>
      </p:grpSp>
      <p:sp>
        <p:nvSpPr>
          <p:cNvPr id="21" name="TextBox 20"/>
          <p:cNvSpPr txBox="1"/>
          <p:nvPr/>
        </p:nvSpPr>
        <p:spPr>
          <a:xfrm>
            <a:off x="3563888" y="932139"/>
            <a:ext cx="2232248" cy="523220"/>
          </a:xfrm>
          <a:prstGeom prst="rect">
            <a:avLst/>
          </a:prstGeom>
          <a:noFill/>
        </p:spPr>
        <p:txBody>
          <a:bodyPr wrap="square" rtlCol="0">
            <a:spAutoFit/>
          </a:bodyPr>
          <a:lstStyle/>
          <a:p>
            <a:endParaRPr lang="en-GB" sz="2800" dirty="0"/>
          </a:p>
        </p:txBody>
      </p:sp>
      <p:cxnSp>
        <p:nvCxnSpPr>
          <p:cNvPr id="5" name="Straight Connector 4"/>
          <p:cNvCxnSpPr/>
          <p:nvPr/>
        </p:nvCxnSpPr>
        <p:spPr>
          <a:xfrm>
            <a:off x="2487134" y="789817"/>
            <a:ext cx="4160790" cy="4911970"/>
          </a:xfrm>
          <a:prstGeom prst="line">
            <a:avLst/>
          </a:prstGeom>
          <a:ln w="254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a:cxnSpLocks/>
            <a:stCxn id="12" idx="3"/>
          </p:cNvCxnSpPr>
          <p:nvPr/>
        </p:nvCxnSpPr>
        <p:spPr>
          <a:xfrm>
            <a:off x="2487134" y="684233"/>
            <a:ext cx="2339557" cy="5792767"/>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25" name="Text Box 2"/>
          <p:cNvSpPr txBox="1">
            <a:spLocks noChangeArrowheads="1"/>
          </p:cNvSpPr>
          <p:nvPr/>
        </p:nvSpPr>
        <p:spPr bwMode="auto">
          <a:xfrm>
            <a:off x="6722605" y="5629095"/>
            <a:ext cx="476250" cy="375487"/>
          </a:xfrm>
          <a:prstGeom prst="rect">
            <a:avLst/>
          </a:prstGeom>
          <a:noFill/>
          <a:ln w="9525">
            <a:noFill/>
            <a:miter lim="800000"/>
            <a:headEnd/>
            <a:tailEnd/>
          </a:ln>
        </p:spPr>
        <p:txBody>
          <a:bodyPr rot="0" vert="horz" wrap="square" lIns="91440" tIns="45720" rIns="91440" bIns="45720" anchor="t" anchorCtr="0">
            <a:spAutoFit/>
          </a:bodyPr>
          <a:lstStyle/>
          <a:p>
            <a:pPr>
              <a:lnSpc>
                <a:spcPct val="115000"/>
              </a:lnSpc>
              <a:spcAft>
                <a:spcPts val="1000"/>
              </a:spcAft>
            </a:pPr>
            <a:r>
              <a:rPr lang="en-GB" sz="1600" dirty="0">
                <a:effectLst/>
                <a:latin typeface="Calibri"/>
                <a:ea typeface="Calibri"/>
                <a:cs typeface="Times New Roman"/>
              </a:rPr>
              <a:t>AR</a:t>
            </a:r>
          </a:p>
        </p:txBody>
      </p:sp>
      <p:sp>
        <p:nvSpPr>
          <p:cNvPr id="26" name="Text Box 2"/>
          <p:cNvSpPr txBox="1">
            <a:spLocks noChangeArrowheads="1"/>
          </p:cNvSpPr>
          <p:nvPr/>
        </p:nvSpPr>
        <p:spPr bwMode="auto">
          <a:xfrm>
            <a:off x="4736763" y="6468260"/>
            <a:ext cx="476250" cy="375487"/>
          </a:xfrm>
          <a:prstGeom prst="rect">
            <a:avLst/>
          </a:prstGeom>
          <a:noFill/>
          <a:ln w="9525">
            <a:noFill/>
            <a:miter lim="800000"/>
            <a:headEnd/>
            <a:tailEnd/>
          </a:ln>
        </p:spPr>
        <p:txBody>
          <a:bodyPr rot="0" vert="horz" wrap="square" lIns="91440" tIns="45720" rIns="91440" bIns="45720" anchor="t" anchorCtr="0">
            <a:spAutoFit/>
          </a:bodyPr>
          <a:lstStyle/>
          <a:p>
            <a:pPr>
              <a:lnSpc>
                <a:spcPct val="115000"/>
              </a:lnSpc>
              <a:spcAft>
                <a:spcPts val="1000"/>
              </a:spcAft>
            </a:pPr>
            <a:r>
              <a:rPr lang="en-GB" sz="1600" dirty="0">
                <a:latin typeface="Calibri"/>
                <a:ea typeface="Calibri"/>
                <a:cs typeface="Times New Roman"/>
              </a:rPr>
              <a:t>M</a:t>
            </a:r>
            <a:r>
              <a:rPr lang="en-GB" sz="1600" dirty="0">
                <a:effectLst/>
                <a:latin typeface="Calibri"/>
                <a:ea typeface="Calibri"/>
                <a:cs typeface="Times New Roman"/>
              </a:rPr>
              <a:t>R</a:t>
            </a:r>
          </a:p>
        </p:txBody>
      </p:sp>
      <p:cxnSp>
        <p:nvCxnSpPr>
          <p:cNvPr id="30" name="Straight Connector 29"/>
          <p:cNvCxnSpPr/>
          <p:nvPr/>
        </p:nvCxnSpPr>
        <p:spPr>
          <a:xfrm flipV="1">
            <a:off x="4355976" y="3063532"/>
            <a:ext cx="0" cy="2899117"/>
          </a:xfrm>
          <a:prstGeom prst="line">
            <a:avLst/>
          </a:prstGeom>
          <a:ln w="25400">
            <a:solidFill>
              <a:srgbClr val="7030A0"/>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H="1">
            <a:off x="2487134" y="3063533"/>
            <a:ext cx="1868842" cy="0"/>
          </a:xfrm>
          <a:prstGeom prst="line">
            <a:avLst/>
          </a:prstGeom>
          <a:ln w="25400">
            <a:solidFill>
              <a:srgbClr val="7030A0"/>
            </a:solidFill>
            <a:prstDash val="sysDot"/>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6076537" y="1012290"/>
            <a:ext cx="2830640" cy="1646605"/>
          </a:xfrm>
          <a:prstGeom prst="rect">
            <a:avLst/>
          </a:prstGeom>
          <a:noFill/>
        </p:spPr>
        <p:txBody>
          <a:bodyPr wrap="square" rtlCol="0">
            <a:spAutoFit/>
          </a:bodyPr>
          <a:lstStyle/>
          <a:p>
            <a:r>
              <a:rPr lang="en-GB" dirty="0"/>
              <a:t>1. </a:t>
            </a:r>
            <a:r>
              <a:rPr lang="en-GB" b="1" dirty="0">
                <a:solidFill>
                  <a:srgbClr val="FF0000"/>
                </a:solidFill>
              </a:rPr>
              <a:t>Profit maximisation </a:t>
            </a:r>
            <a:r>
              <a:rPr lang="en-GB" dirty="0"/>
              <a:t>occurs at Q</a:t>
            </a:r>
            <a:r>
              <a:rPr lang="en-GB" sz="1600" dirty="0"/>
              <a:t>1</a:t>
            </a:r>
            <a:r>
              <a:rPr lang="en-GB" dirty="0"/>
              <a:t>P</a:t>
            </a:r>
            <a:r>
              <a:rPr lang="en-GB" sz="1600" dirty="0"/>
              <a:t>1</a:t>
            </a:r>
            <a:r>
              <a:rPr lang="en-GB" dirty="0"/>
              <a:t> where MC = MR. </a:t>
            </a:r>
            <a:r>
              <a:rPr lang="en-GB" b="1" dirty="0">
                <a:solidFill>
                  <a:srgbClr val="FF0000"/>
                </a:solidFill>
              </a:rPr>
              <a:t>Profit </a:t>
            </a:r>
            <a:r>
              <a:rPr lang="en-GB" dirty="0"/>
              <a:t>is the difference between AR and AC at Q</a:t>
            </a:r>
            <a:r>
              <a:rPr lang="en-GB" sz="1600" dirty="0"/>
              <a:t>1</a:t>
            </a:r>
            <a:r>
              <a:rPr lang="en-GB" dirty="0"/>
              <a:t>, shown by the shaded area.</a:t>
            </a:r>
          </a:p>
          <a:p>
            <a:endParaRPr lang="en-GB" sz="1100" dirty="0"/>
          </a:p>
        </p:txBody>
      </p:sp>
      <p:cxnSp>
        <p:nvCxnSpPr>
          <p:cNvPr id="34" name="Straight Connector 33"/>
          <p:cNvCxnSpPr/>
          <p:nvPr/>
        </p:nvCxnSpPr>
        <p:spPr>
          <a:xfrm flipH="1">
            <a:off x="2515324" y="3645024"/>
            <a:ext cx="1868842" cy="0"/>
          </a:xfrm>
          <a:prstGeom prst="line">
            <a:avLst/>
          </a:prstGeom>
          <a:ln w="25400">
            <a:solidFill>
              <a:srgbClr val="7030A0"/>
            </a:solidFill>
            <a:prstDash val="sysDot"/>
          </a:ln>
        </p:spPr>
        <p:style>
          <a:lnRef idx="1">
            <a:schemeClr val="accent1"/>
          </a:lnRef>
          <a:fillRef idx="0">
            <a:schemeClr val="accent1"/>
          </a:fillRef>
          <a:effectRef idx="0">
            <a:schemeClr val="accent1"/>
          </a:effectRef>
          <a:fontRef idx="minor">
            <a:schemeClr val="tx1"/>
          </a:fontRef>
        </p:style>
      </p:cxnSp>
      <p:sp>
        <p:nvSpPr>
          <p:cNvPr id="35" name="Rectangle 34"/>
          <p:cNvSpPr/>
          <p:nvPr/>
        </p:nvSpPr>
        <p:spPr>
          <a:xfrm>
            <a:off x="2515324" y="3084780"/>
            <a:ext cx="1840652" cy="560243"/>
          </a:xfrm>
          <a:prstGeom prst="rect">
            <a:avLst/>
          </a:prstGeom>
          <a:solidFill>
            <a:srgbClr val="FFFF00">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800"/>
          </a:p>
        </p:txBody>
      </p:sp>
      <p:pic>
        <p:nvPicPr>
          <p:cNvPr id="2" name="Picture 1">
            <a:extLst>
              <a:ext uri="{FF2B5EF4-FFF2-40B4-BE49-F238E27FC236}">
                <a16:creationId xmlns:a16="http://schemas.microsoft.com/office/drawing/2014/main" id="{0F205414-95FD-4B3C-5CE6-8BF03DF2F1C4}"/>
              </a:ext>
            </a:extLst>
          </p:cNvPr>
          <p:cNvPicPr>
            <a:picLocks noChangeAspect="1"/>
          </p:cNvPicPr>
          <p:nvPr/>
        </p:nvPicPr>
        <p:blipFill>
          <a:blip r:embed="rId2" cstate="print">
            <a:alphaModFix amt="5000"/>
            <a:extLst>
              <a:ext uri="{28A0092B-C50C-407E-A947-70E740481C1C}">
                <a14:useLocalDpi xmlns:a14="http://schemas.microsoft.com/office/drawing/2010/main" val="0"/>
              </a:ext>
            </a:extLst>
          </a:blip>
          <a:stretch>
            <a:fillRect/>
          </a:stretch>
        </p:blipFill>
        <p:spPr>
          <a:xfrm>
            <a:off x="827584" y="1507295"/>
            <a:ext cx="7695738" cy="3098355"/>
          </a:xfrm>
          <a:prstGeom prst="rect">
            <a:avLst/>
          </a:prstGeom>
        </p:spPr>
      </p:pic>
      <p:pic>
        <p:nvPicPr>
          <p:cNvPr id="4" name="Picture 3">
            <a:extLst>
              <a:ext uri="{FF2B5EF4-FFF2-40B4-BE49-F238E27FC236}">
                <a16:creationId xmlns:a16="http://schemas.microsoft.com/office/drawing/2014/main" id="{E598A15F-94C0-DA75-254D-4359BE41A1FD}"/>
              </a:ext>
            </a:extLst>
          </p:cNvPr>
          <p:cNvPicPr>
            <a:picLocks noChangeAspect="1"/>
          </p:cNvPicPr>
          <p:nvPr/>
        </p:nvPicPr>
        <p:blipFill>
          <a:blip r:embed="rId3" cstate="print">
            <a:alphaModFix amt="85000"/>
            <a:extLst>
              <a:ext uri="{28A0092B-C50C-407E-A947-70E740481C1C}">
                <a14:useLocalDpi xmlns:a14="http://schemas.microsoft.com/office/drawing/2010/main" val="0"/>
              </a:ext>
            </a:extLst>
          </a:blip>
          <a:stretch>
            <a:fillRect/>
          </a:stretch>
        </p:blipFill>
        <p:spPr>
          <a:xfrm>
            <a:off x="4283968" y="102543"/>
            <a:ext cx="933411" cy="375797"/>
          </a:xfrm>
          <a:prstGeom prst="rect">
            <a:avLst/>
          </a:prstGeom>
        </p:spPr>
      </p:pic>
      <p:sp>
        <p:nvSpPr>
          <p:cNvPr id="9" name="Footer Placeholder 2">
            <a:extLst>
              <a:ext uri="{FF2B5EF4-FFF2-40B4-BE49-F238E27FC236}">
                <a16:creationId xmlns:a16="http://schemas.microsoft.com/office/drawing/2014/main" id="{9448A57D-27F6-816E-6278-141CFDDD641C}"/>
              </a:ext>
            </a:extLst>
          </p:cNvPr>
          <p:cNvSpPr txBox="1">
            <a:spLocks/>
          </p:cNvSpPr>
          <p:nvPr/>
        </p:nvSpPr>
        <p:spPr>
          <a:xfrm>
            <a:off x="68584" y="6601013"/>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933BB812-9EC9-49E5-F5E0-9F2B735963BB}"/>
              </a:ext>
            </a:extLst>
          </p:cNvPr>
          <p:cNvSpPr txBox="1"/>
          <p:nvPr/>
        </p:nvSpPr>
        <p:spPr>
          <a:xfrm>
            <a:off x="6126494" y="6648519"/>
            <a:ext cx="3048000" cy="230832"/>
          </a:xfrm>
          <a:prstGeom prst="rect">
            <a:avLst/>
          </a:prstGeom>
          <a:noFill/>
        </p:spPr>
        <p:txBody>
          <a:bodyPr wrap="square" rtlCol="0">
            <a:spAutoFit/>
          </a:bodyPr>
          <a:lstStyle/>
          <a:p>
            <a:pPr algn="ctr"/>
            <a:r>
              <a:rPr lang="en-US" sz="900" i="0" dirty="0">
                <a:solidFill>
                  <a:schemeClr val="tx2"/>
                </a:solidFill>
                <a:effectLst/>
                <a:latin typeface="gg sans"/>
              </a:rPr>
              <a:t>© 2025 Exams Papers Practice. All Rights Reserved</a:t>
            </a:r>
            <a:endParaRPr lang="en-PH" sz="900" dirty="0">
              <a:solidFill>
                <a:schemeClr val="tx2"/>
              </a:solidFill>
            </a:endParaRPr>
          </a:p>
        </p:txBody>
      </p:sp>
    </p:spTree>
    <p:extLst>
      <p:ext uri="{BB962C8B-B14F-4D97-AF65-F5344CB8AC3E}">
        <p14:creationId xmlns:p14="http://schemas.microsoft.com/office/powerpoint/2010/main" val="271319844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815520DB-F960-4775-B29C-691D6E65A3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0" name="Title 1"/>
          <p:cNvSpPr>
            <a:spLocks noGrp="1"/>
          </p:cNvSpPr>
          <p:nvPr>
            <p:ph type="title"/>
          </p:nvPr>
        </p:nvSpPr>
        <p:spPr>
          <a:xfrm>
            <a:off x="3922131" y="552160"/>
            <a:ext cx="4385836" cy="1046671"/>
          </a:xfrm>
        </p:spPr>
        <p:txBody>
          <a:bodyPr>
            <a:normAutofit/>
          </a:bodyPr>
          <a:lstStyle/>
          <a:p>
            <a:r>
              <a:rPr lang="en-GB" sz="2400"/>
              <a:t>Revenue maximisation</a:t>
            </a:r>
          </a:p>
        </p:txBody>
      </p:sp>
      <p:pic>
        <p:nvPicPr>
          <p:cNvPr id="13" name="Picture 12" descr="Calculator, pen, compass, money and a paper with graphs printed on it">
            <a:extLst>
              <a:ext uri="{FF2B5EF4-FFF2-40B4-BE49-F238E27FC236}">
                <a16:creationId xmlns:a16="http://schemas.microsoft.com/office/drawing/2014/main" id="{665AAA06-2561-1C25-53EF-58E933114767}"/>
              </a:ext>
            </a:extLst>
          </p:cNvPr>
          <p:cNvPicPr>
            <a:picLocks noChangeAspect="1"/>
          </p:cNvPicPr>
          <p:nvPr/>
        </p:nvPicPr>
        <p:blipFill rotWithShape="1">
          <a:blip r:embed="rId3"/>
          <a:srcRect l="36618" r="35321" b="8"/>
          <a:stretch/>
        </p:blipFill>
        <p:spPr>
          <a:xfrm>
            <a:off x="-9488" y="10"/>
            <a:ext cx="3188969" cy="6857991"/>
          </a:xfrm>
          <a:prstGeom prst="rect">
            <a:avLst/>
          </a:prstGeom>
        </p:spPr>
      </p:pic>
      <p:sp>
        <p:nvSpPr>
          <p:cNvPr id="19" name="Rectangle 18">
            <a:extLst>
              <a:ext uri="{FF2B5EF4-FFF2-40B4-BE49-F238E27FC236}">
                <a16:creationId xmlns:a16="http://schemas.microsoft.com/office/drawing/2014/main" id="{CD84038B-4A56-439B-A184-79B2D45066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188970" y="1982602"/>
            <a:ext cx="5955030" cy="64008"/>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sp>
        <p:nvSpPr>
          <p:cNvPr id="11" name="Content Placeholder 2"/>
          <p:cNvSpPr>
            <a:spLocks noGrp="1"/>
          </p:cNvSpPr>
          <p:nvPr>
            <p:ph idx="1"/>
          </p:nvPr>
        </p:nvSpPr>
        <p:spPr>
          <a:xfrm>
            <a:off x="3922132" y="2551558"/>
            <a:ext cx="4385835" cy="3347879"/>
          </a:xfrm>
        </p:spPr>
        <p:txBody>
          <a:bodyPr anchor="ctr">
            <a:normAutofit/>
          </a:bodyPr>
          <a:lstStyle/>
          <a:p>
            <a:r>
              <a:rPr lang="en-GB" sz="1700" b="1" dirty="0"/>
              <a:t>Revenue maximisation </a:t>
            </a:r>
            <a:r>
              <a:rPr lang="en-GB" sz="1700" dirty="0"/>
              <a:t>occurs at Q2P2 where MR = 0. If output was increased beyond this point MR would be negative. If the firm produced below this point it could increase MR by increasing output</a:t>
            </a:r>
          </a:p>
          <a:p>
            <a:r>
              <a:rPr lang="en-GB" sz="1700" dirty="0"/>
              <a:t>The firm always achieves revenue maximisation when the Price Elasticity of Demand = 1</a:t>
            </a:r>
          </a:p>
          <a:p>
            <a:pPr lvl="1"/>
            <a:r>
              <a:rPr lang="en-GB" sz="1700" dirty="0"/>
              <a:t>If PED &lt; 1 the firm could increase price and revenue would increase</a:t>
            </a:r>
          </a:p>
          <a:p>
            <a:pPr lvl="1"/>
            <a:r>
              <a:rPr lang="en-GB" sz="1700" dirty="0"/>
              <a:t>If PED &gt; 1 the firm could decrease price and revenue would increase </a:t>
            </a:r>
          </a:p>
          <a:p>
            <a:endParaRPr lang="en-GB" sz="1700" dirty="0"/>
          </a:p>
        </p:txBody>
      </p:sp>
      <p:sp>
        <p:nvSpPr>
          <p:cNvPr id="21" name="Rectangle 20">
            <a:extLst>
              <a:ext uri="{FF2B5EF4-FFF2-40B4-BE49-F238E27FC236}">
                <a16:creationId xmlns:a16="http://schemas.microsoft.com/office/drawing/2014/main" id="{4F96EE13-2C4D-4262-812E-DDE5FC35F0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26460" y="3404996"/>
            <a:ext cx="6858002" cy="48006"/>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solidFill>
            </a:endParaRPr>
          </a:p>
        </p:txBody>
      </p:sp>
      <p:pic>
        <p:nvPicPr>
          <p:cNvPr id="2" name="Picture 1">
            <a:extLst>
              <a:ext uri="{FF2B5EF4-FFF2-40B4-BE49-F238E27FC236}">
                <a16:creationId xmlns:a16="http://schemas.microsoft.com/office/drawing/2014/main" id="{5810B738-20AF-03DC-C981-E10955FB7376}"/>
              </a:ext>
            </a:extLst>
          </p:cNvPr>
          <p:cNvPicPr>
            <a:picLocks noChangeAspect="1"/>
          </p:cNvPicPr>
          <p:nvPr/>
        </p:nvPicPr>
        <p:blipFill>
          <a:blip r:embed="rId4" cstate="print">
            <a:alphaModFix amt="5000"/>
            <a:extLst>
              <a:ext uri="{28A0092B-C50C-407E-A947-70E740481C1C}">
                <a14:useLocalDpi xmlns:a14="http://schemas.microsoft.com/office/drawing/2010/main" val="0"/>
              </a:ext>
            </a:extLst>
          </a:blip>
          <a:stretch>
            <a:fillRect/>
          </a:stretch>
        </p:blipFill>
        <p:spPr>
          <a:xfrm>
            <a:off x="827584" y="1507295"/>
            <a:ext cx="7695738" cy="3098355"/>
          </a:xfrm>
          <a:prstGeom prst="rect">
            <a:avLst/>
          </a:prstGeom>
        </p:spPr>
      </p:pic>
      <p:pic>
        <p:nvPicPr>
          <p:cNvPr id="3" name="Picture 2">
            <a:extLst>
              <a:ext uri="{FF2B5EF4-FFF2-40B4-BE49-F238E27FC236}">
                <a16:creationId xmlns:a16="http://schemas.microsoft.com/office/drawing/2014/main" id="{4C2E4655-C71E-C97D-9775-C4FB7F6AE271}"/>
              </a:ext>
            </a:extLst>
          </p:cNvPr>
          <p:cNvPicPr>
            <a:picLocks noChangeAspect="1"/>
          </p:cNvPicPr>
          <p:nvPr/>
        </p:nvPicPr>
        <p:blipFill>
          <a:blip r:embed="rId5" cstate="print">
            <a:alphaModFix amt="85000"/>
            <a:extLst>
              <a:ext uri="{28A0092B-C50C-407E-A947-70E740481C1C}">
                <a14:useLocalDpi xmlns:a14="http://schemas.microsoft.com/office/drawing/2010/main" val="0"/>
              </a:ext>
            </a:extLst>
          </a:blip>
          <a:stretch>
            <a:fillRect/>
          </a:stretch>
        </p:blipFill>
        <p:spPr>
          <a:xfrm>
            <a:off x="4283968" y="102543"/>
            <a:ext cx="933411" cy="375797"/>
          </a:xfrm>
          <a:prstGeom prst="rect">
            <a:avLst/>
          </a:prstGeom>
        </p:spPr>
      </p:pic>
      <p:sp>
        <p:nvSpPr>
          <p:cNvPr id="4" name="Footer Placeholder 2">
            <a:extLst>
              <a:ext uri="{FF2B5EF4-FFF2-40B4-BE49-F238E27FC236}">
                <a16:creationId xmlns:a16="http://schemas.microsoft.com/office/drawing/2014/main" id="{BD618CA7-5054-D56B-0F46-A11DCD8EDC5B}"/>
              </a:ext>
            </a:extLst>
          </p:cNvPr>
          <p:cNvSpPr txBox="1">
            <a:spLocks/>
          </p:cNvSpPr>
          <p:nvPr/>
        </p:nvSpPr>
        <p:spPr>
          <a:xfrm>
            <a:off x="68584" y="6601013"/>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6">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844B0E1A-2EC5-E6C7-C2A4-59A5E2B72A9F}"/>
              </a:ext>
            </a:extLst>
          </p:cNvPr>
          <p:cNvSpPr txBox="1"/>
          <p:nvPr/>
        </p:nvSpPr>
        <p:spPr>
          <a:xfrm>
            <a:off x="6126494" y="6648519"/>
            <a:ext cx="3048000" cy="230832"/>
          </a:xfrm>
          <a:prstGeom prst="rect">
            <a:avLst/>
          </a:prstGeom>
          <a:noFill/>
        </p:spPr>
        <p:txBody>
          <a:bodyPr wrap="square" rtlCol="0">
            <a:spAutoFit/>
          </a:bodyPr>
          <a:lstStyle/>
          <a:p>
            <a:pPr algn="ctr"/>
            <a:r>
              <a:rPr lang="en-US" sz="900" i="0" dirty="0">
                <a:solidFill>
                  <a:schemeClr val="tx2"/>
                </a:solidFill>
                <a:effectLst/>
                <a:latin typeface="gg sans"/>
              </a:rPr>
              <a:t>© 2025 Exams Papers Practice. All Rights Reserved</a:t>
            </a:r>
            <a:endParaRPr lang="en-PH" sz="900" dirty="0">
              <a:solidFill>
                <a:schemeClr val="tx2"/>
              </a:solidFill>
            </a:endParaRPr>
          </a:p>
        </p:txBody>
      </p:sp>
    </p:spTree>
    <p:extLst>
      <p:ext uri="{BB962C8B-B14F-4D97-AF65-F5344CB8AC3E}">
        <p14:creationId xmlns:p14="http://schemas.microsoft.com/office/powerpoint/2010/main" val="76240345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1972784" y="381000"/>
            <a:ext cx="6362700" cy="6096000"/>
            <a:chOff x="1972784" y="381000"/>
            <a:chExt cx="6362700" cy="6096000"/>
          </a:xfrm>
        </p:grpSpPr>
        <p:sp>
          <p:nvSpPr>
            <p:cNvPr id="20" name="Freeform 19"/>
            <p:cNvSpPr/>
            <p:nvPr/>
          </p:nvSpPr>
          <p:spPr>
            <a:xfrm>
              <a:off x="3449745" y="2845054"/>
              <a:ext cx="3674429" cy="1266765"/>
            </a:xfrm>
            <a:custGeom>
              <a:avLst/>
              <a:gdLst>
                <a:gd name="connsiteX0" fmla="*/ 0 w 1933575"/>
                <a:gd name="connsiteY0" fmla="*/ 0 h 1266825"/>
                <a:gd name="connsiteX1" fmla="*/ 1028700 w 1933575"/>
                <a:gd name="connsiteY1" fmla="*/ 1266825 h 1266825"/>
                <a:gd name="connsiteX2" fmla="*/ 1933575 w 1933575"/>
                <a:gd name="connsiteY2" fmla="*/ 0 h 1266825"/>
                <a:gd name="connsiteX3" fmla="*/ 1933575 w 1933575"/>
                <a:gd name="connsiteY3" fmla="*/ 0 h 1266825"/>
                <a:gd name="connsiteX4" fmla="*/ 1933575 w 1933575"/>
                <a:gd name="connsiteY4" fmla="*/ 0 h 12668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575" h="1266825">
                  <a:moveTo>
                    <a:pt x="0" y="0"/>
                  </a:moveTo>
                  <a:cubicBezTo>
                    <a:pt x="353219" y="633412"/>
                    <a:pt x="706438" y="1266825"/>
                    <a:pt x="1028700" y="1266825"/>
                  </a:cubicBezTo>
                  <a:cubicBezTo>
                    <a:pt x="1350962" y="1266825"/>
                    <a:pt x="1933575" y="0"/>
                    <a:pt x="1933575" y="0"/>
                  </a:cubicBezTo>
                  <a:lnTo>
                    <a:pt x="1933575" y="0"/>
                  </a:lnTo>
                  <a:lnTo>
                    <a:pt x="1933575" y="0"/>
                  </a:lnTo>
                </a:path>
              </a:pathLst>
            </a:custGeom>
            <a:noFill/>
            <a:ln w="254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cxnSp>
          <p:nvCxnSpPr>
            <p:cNvPr id="7" name="Straight Arrow Connector 6"/>
            <p:cNvCxnSpPr/>
            <p:nvPr/>
          </p:nvCxnSpPr>
          <p:spPr>
            <a:xfrm flipV="1">
              <a:off x="2487134" y="381000"/>
              <a:ext cx="0" cy="5591176"/>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2487134" y="5962650"/>
              <a:ext cx="5848350" cy="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12" name="Text Box 2"/>
            <p:cNvSpPr txBox="1">
              <a:spLocks noChangeArrowheads="1"/>
            </p:cNvSpPr>
            <p:nvPr/>
          </p:nvSpPr>
          <p:spPr bwMode="auto">
            <a:xfrm>
              <a:off x="1972784" y="504825"/>
              <a:ext cx="514350" cy="419100"/>
            </a:xfrm>
            <a:prstGeom prst="rect">
              <a:avLst/>
            </a:prstGeom>
            <a:noFill/>
            <a:ln w="9525">
              <a:noFill/>
              <a:miter lim="800000"/>
              <a:headEnd/>
              <a:tailEnd/>
            </a:ln>
          </p:spPr>
          <p:txBody>
            <a:bodyPr rot="0" vert="horz" wrap="square" lIns="91440" tIns="45720" rIns="91440" bIns="45720" anchor="t" anchorCtr="0">
              <a:spAutoFit/>
            </a:bodyPr>
            <a:lstStyle/>
            <a:p>
              <a:pPr>
                <a:lnSpc>
                  <a:spcPct val="115000"/>
                </a:lnSpc>
                <a:spcAft>
                  <a:spcPts val="1000"/>
                </a:spcAft>
              </a:pPr>
              <a:r>
                <a:rPr lang="en-GB" sz="1100">
                  <a:effectLst/>
                  <a:latin typeface="Calibri"/>
                  <a:ea typeface="Calibri"/>
                  <a:cs typeface="Times New Roman"/>
                </a:rPr>
                <a:t>Price</a:t>
              </a:r>
            </a:p>
          </p:txBody>
        </p:sp>
        <p:sp>
          <p:nvSpPr>
            <p:cNvPr id="13" name="Text Box 2"/>
            <p:cNvSpPr txBox="1">
              <a:spLocks noChangeArrowheads="1"/>
            </p:cNvSpPr>
            <p:nvPr/>
          </p:nvSpPr>
          <p:spPr bwMode="auto">
            <a:xfrm>
              <a:off x="7554434" y="6057900"/>
              <a:ext cx="781050" cy="419100"/>
            </a:xfrm>
            <a:prstGeom prst="rect">
              <a:avLst/>
            </a:prstGeom>
            <a:noFill/>
            <a:ln w="9525">
              <a:noFill/>
              <a:miter lim="800000"/>
              <a:headEnd/>
              <a:tailEnd/>
            </a:ln>
          </p:spPr>
          <p:txBody>
            <a:bodyPr rot="0" vert="horz" wrap="square" lIns="91440" tIns="45720" rIns="91440" bIns="45720" anchor="t" anchorCtr="0">
              <a:spAutoFit/>
            </a:bodyPr>
            <a:lstStyle/>
            <a:p>
              <a:pPr>
                <a:lnSpc>
                  <a:spcPct val="115000"/>
                </a:lnSpc>
                <a:spcAft>
                  <a:spcPts val="1000"/>
                </a:spcAft>
              </a:pPr>
              <a:r>
                <a:rPr lang="en-GB" sz="1100">
                  <a:effectLst/>
                  <a:latin typeface="Calibri"/>
                  <a:ea typeface="Calibri"/>
                  <a:cs typeface="Times New Roman"/>
                </a:rPr>
                <a:t>Output</a:t>
              </a:r>
            </a:p>
          </p:txBody>
        </p:sp>
        <p:sp>
          <p:nvSpPr>
            <p:cNvPr id="16" name="Text Box 2"/>
            <p:cNvSpPr txBox="1">
              <a:spLocks noChangeArrowheads="1"/>
            </p:cNvSpPr>
            <p:nvPr/>
          </p:nvSpPr>
          <p:spPr bwMode="auto">
            <a:xfrm>
              <a:off x="2268059" y="5962650"/>
              <a:ext cx="295275" cy="337820"/>
            </a:xfrm>
            <a:prstGeom prst="rect">
              <a:avLst/>
            </a:prstGeom>
            <a:noFill/>
            <a:ln w="9525">
              <a:noFill/>
              <a:miter lim="800000"/>
              <a:headEnd/>
              <a:tailEnd/>
            </a:ln>
          </p:spPr>
          <p:txBody>
            <a:bodyPr rot="0" vert="horz" wrap="square" lIns="91440" tIns="45720" rIns="91440" bIns="45720" anchor="t" anchorCtr="0">
              <a:noAutofit/>
            </a:bodyPr>
            <a:lstStyle/>
            <a:p>
              <a:pPr>
                <a:lnSpc>
                  <a:spcPct val="115000"/>
                </a:lnSpc>
                <a:spcAft>
                  <a:spcPts val="1000"/>
                </a:spcAft>
              </a:pPr>
              <a:r>
                <a:rPr lang="en-GB" sz="1100" dirty="0">
                  <a:effectLst/>
                  <a:latin typeface="Calibri"/>
                  <a:ea typeface="Calibri"/>
                  <a:cs typeface="Times New Roman"/>
                </a:rPr>
                <a:t>0</a:t>
              </a:r>
            </a:p>
          </p:txBody>
        </p:sp>
        <p:sp>
          <p:nvSpPr>
            <p:cNvPr id="17" name="Text Box 2"/>
            <p:cNvSpPr txBox="1">
              <a:spLocks noChangeArrowheads="1"/>
            </p:cNvSpPr>
            <p:nvPr/>
          </p:nvSpPr>
          <p:spPr bwMode="auto">
            <a:xfrm>
              <a:off x="5800776" y="504825"/>
              <a:ext cx="476250" cy="419100"/>
            </a:xfrm>
            <a:prstGeom prst="rect">
              <a:avLst/>
            </a:prstGeom>
            <a:noFill/>
            <a:ln w="9525">
              <a:noFill/>
              <a:miter lim="800000"/>
              <a:headEnd/>
              <a:tailEnd/>
            </a:ln>
          </p:spPr>
          <p:txBody>
            <a:bodyPr rot="0" vert="horz" wrap="square" lIns="91440" tIns="45720" rIns="91440" bIns="45720" anchor="t" anchorCtr="0">
              <a:spAutoFit/>
            </a:bodyPr>
            <a:lstStyle/>
            <a:p>
              <a:pPr>
                <a:lnSpc>
                  <a:spcPct val="115000"/>
                </a:lnSpc>
                <a:spcAft>
                  <a:spcPts val="1000"/>
                </a:spcAft>
              </a:pPr>
              <a:r>
                <a:rPr lang="en-GB" sz="1100" dirty="0">
                  <a:effectLst/>
                  <a:latin typeface="Calibri"/>
                  <a:ea typeface="Calibri"/>
                  <a:cs typeface="Times New Roman"/>
                </a:rPr>
                <a:t>MC</a:t>
              </a:r>
            </a:p>
          </p:txBody>
        </p:sp>
        <p:sp>
          <p:nvSpPr>
            <p:cNvPr id="18" name="Text Box 2"/>
            <p:cNvSpPr txBox="1">
              <a:spLocks noChangeArrowheads="1"/>
            </p:cNvSpPr>
            <p:nvPr/>
          </p:nvSpPr>
          <p:spPr bwMode="auto">
            <a:xfrm>
              <a:off x="7046455" y="2486040"/>
              <a:ext cx="476250" cy="275588"/>
            </a:xfrm>
            <a:prstGeom prst="rect">
              <a:avLst/>
            </a:prstGeom>
            <a:noFill/>
            <a:ln w="9525">
              <a:noFill/>
              <a:miter lim="800000"/>
              <a:headEnd/>
              <a:tailEnd/>
            </a:ln>
          </p:spPr>
          <p:txBody>
            <a:bodyPr rot="0" vert="horz" wrap="square" lIns="91440" tIns="45720" rIns="91440" bIns="45720" anchor="t" anchorCtr="0">
              <a:spAutoFit/>
            </a:bodyPr>
            <a:lstStyle/>
            <a:p>
              <a:pPr>
                <a:lnSpc>
                  <a:spcPct val="115000"/>
                </a:lnSpc>
                <a:spcAft>
                  <a:spcPts val="1000"/>
                </a:spcAft>
              </a:pPr>
              <a:r>
                <a:rPr lang="en-GB" sz="1100" dirty="0">
                  <a:effectLst/>
                  <a:latin typeface="Calibri"/>
                  <a:ea typeface="Calibri"/>
                  <a:cs typeface="Times New Roman"/>
                </a:rPr>
                <a:t>AC</a:t>
              </a:r>
            </a:p>
          </p:txBody>
        </p:sp>
        <p:sp>
          <p:nvSpPr>
            <p:cNvPr id="6" name="Freeform 5"/>
            <p:cNvSpPr/>
            <p:nvPr/>
          </p:nvSpPr>
          <p:spPr>
            <a:xfrm>
              <a:off x="3656912" y="753851"/>
              <a:ext cx="2381989" cy="4619365"/>
            </a:xfrm>
            <a:custGeom>
              <a:avLst/>
              <a:gdLst>
                <a:gd name="connsiteX0" fmla="*/ 0 w 2424419"/>
                <a:gd name="connsiteY0" fmla="*/ 4144162 h 4899514"/>
                <a:gd name="connsiteX1" fmla="*/ 1241571 w 2424419"/>
                <a:gd name="connsiteY1" fmla="*/ 4580389 h 4899514"/>
                <a:gd name="connsiteX2" fmla="*/ 2424419 w 2424419"/>
                <a:gd name="connsiteY2" fmla="*/ 0 h 4899514"/>
              </a:gdLst>
              <a:ahLst/>
              <a:cxnLst>
                <a:cxn ang="0">
                  <a:pos x="connsiteX0" y="connsiteY0"/>
                </a:cxn>
                <a:cxn ang="0">
                  <a:pos x="connsiteX1" y="connsiteY1"/>
                </a:cxn>
                <a:cxn ang="0">
                  <a:pos x="connsiteX2" y="connsiteY2"/>
                </a:cxn>
              </a:cxnLst>
              <a:rect l="l" t="t" r="r" b="b"/>
              <a:pathLst>
                <a:path w="2424419" h="4899514">
                  <a:moveTo>
                    <a:pt x="0" y="4144162"/>
                  </a:moveTo>
                  <a:cubicBezTo>
                    <a:pt x="418750" y="4707622"/>
                    <a:pt x="837501" y="5271083"/>
                    <a:pt x="1241571" y="4580389"/>
                  </a:cubicBezTo>
                  <a:cubicBezTo>
                    <a:pt x="1645641" y="3889695"/>
                    <a:pt x="2035030" y="1944847"/>
                    <a:pt x="2424419" y="0"/>
                  </a:cubicBezTo>
                </a:path>
              </a:pathLst>
            </a:custGeom>
            <a:noFill/>
            <a:ln w="254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1" name="TextBox 20"/>
          <p:cNvSpPr txBox="1"/>
          <p:nvPr/>
        </p:nvSpPr>
        <p:spPr>
          <a:xfrm>
            <a:off x="3563888" y="932139"/>
            <a:ext cx="2232248" cy="369332"/>
          </a:xfrm>
          <a:prstGeom prst="rect">
            <a:avLst/>
          </a:prstGeom>
          <a:noFill/>
        </p:spPr>
        <p:txBody>
          <a:bodyPr wrap="square" rtlCol="0">
            <a:spAutoFit/>
          </a:bodyPr>
          <a:lstStyle/>
          <a:p>
            <a:endParaRPr lang="en-GB" dirty="0"/>
          </a:p>
        </p:txBody>
      </p:sp>
      <p:cxnSp>
        <p:nvCxnSpPr>
          <p:cNvPr id="5" name="Straight Connector 4"/>
          <p:cNvCxnSpPr/>
          <p:nvPr/>
        </p:nvCxnSpPr>
        <p:spPr>
          <a:xfrm>
            <a:off x="2487134" y="789817"/>
            <a:ext cx="4160790" cy="4911970"/>
          </a:xfrm>
          <a:prstGeom prst="line">
            <a:avLst/>
          </a:prstGeom>
          <a:ln w="254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2515324" y="843429"/>
            <a:ext cx="2339557" cy="5762625"/>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25" name="Text Box 2"/>
          <p:cNvSpPr txBox="1">
            <a:spLocks noChangeArrowheads="1"/>
          </p:cNvSpPr>
          <p:nvPr/>
        </p:nvSpPr>
        <p:spPr bwMode="auto">
          <a:xfrm>
            <a:off x="6722605" y="5629095"/>
            <a:ext cx="476250" cy="275588"/>
          </a:xfrm>
          <a:prstGeom prst="rect">
            <a:avLst/>
          </a:prstGeom>
          <a:noFill/>
          <a:ln w="9525">
            <a:noFill/>
            <a:miter lim="800000"/>
            <a:headEnd/>
            <a:tailEnd/>
          </a:ln>
        </p:spPr>
        <p:txBody>
          <a:bodyPr rot="0" vert="horz" wrap="square" lIns="91440" tIns="45720" rIns="91440" bIns="45720" anchor="t" anchorCtr="0">
            <a:spAutoFit/>
          </a:bodyPr>
          <a:lstStyle/>
          <a:p>
            <a:pPr>
              <a:lnSpc>
                <a:spcPct val="115000"/>
              </a:lnSpc>
              <a:spcAft>
                <a:spcPts val="1000"/>
              </a:spcAft>
            </a:pPr>
            <a:r>
              <a:rPr lang="en-GB" sz="1100" dirty="0">
                <a:effectLst/>
                <a:latin typeface="Calibri"/>
                <a:ea typeface="Calibri"/>
                <a:cs typeface="Times New Roman"/>
              </a:rPr>
              <a:t>AR</a:t>
            </a:r>
          </a:p>
        </p:txBody>
      </p:sp>
      <p:sp>
        <p:nvSpPr>
          <p:cNvPr id="26" name="Text Box 2"/>
          <p:cNvSpPr txBox="1">
            <a:spLocks noChangeArrowheads="1"/>
          </p:cNvSpPr>
          <p:nvPr/>
        </p:nvSpPr>
        <p:spPr bwMode="auto">
          <a:xfrm>
            <a:off x="4854881" y="6468260"/>
            <a:ext cx="476250" cy="275588"/>
          </a:xfrm>
          <a:prstGeom prst="rect">
            <a:avLst/>
          </a:prstGeom>
          <a:noFill/>
          <a:ln w="9525">
            <a:noFill/>
            <a:miter lim="800000"/>
            <a:headEnd/>
            <a:tailEnd/>
          </a:ln>
        </p:spPr>
        <p:txBody>
          <a:bodyPr rot="0" vert="horz" wrap="square" lIns="91440" tIns="45720" rIns="91440" bIns="45720" anchor="t" anchorCtr="0">
            <a:spAutoFit/>
          </a:bodyPr>
          <a:lstStyle/>
          <a:p>
            <a:pPr>
              <a:lnSpc>
                <a:spcPct val="115000"/>
              </a:lnSpc>
              <a:spcAft>
                <a:spcPts val="1000"/>
              </a:spcAft>
            </a:pPr>
            <a:r>
              <a:rPr lang="en-GB" sz="1100" dirty="0">
                <a:latin typeface="Calibri"/>
                <a:ea typeface="Calibri"/>
                <a:cs typeface="Times New Roman"/>
              </a:rPr>
              <a:t>M</a:t>
            </a:r>
            <a:r>
              <a:rPr lang="en-GB" sz="1100" dirty="0">
                <a:effectLst/>
                <a:latin typeface="Calibri"/>
                <a:ea typeface="Calibri"/>
                <a:cs typeface="Times New Roman"/>
              </a:rPr>
              <a:t>R</a:t>
            </a:r>
          </a:p>
        </p:txBody>
      </p:sp>
      <p:sp>
        <p:nvSpPr>
          <p:cNvPr id="33" name="TextBox 32"/>
          <p:cNvSpPr txBox="1"/>
          <p:nvPr/>
        </p:nvSpPr>
        <p:spPr>
          <a:xfrm>
            <a:off x="315077" y="923925"/>
            <a:ext cx="1832176" cy="3970318"/>
          </a:xfrm>
          <a:prstGeom prst="rect">
            <a:avLst/>
          </a:prstGeom>
          <a:noFill/>
        </p:spPr>
        <p:txBody>
          <a:bodyPr wrap="square" rtlCol="0">
            <a:spAutoFit/>
          </a:bodyPr>
          <a:lstStyle/>
          <a:p>
            <a:r>
              <a:rPr lang="en-GB" dirty="0"/>
              <a:t>2. </a:t>
            </a:r>
            <a:r>
              <a:rPr lang="en-GB" b="1" dirty="0">
                <a:solidFill>
                  <a:srgbClr val="FF0000"/>
                </a:solidFill>
              </a:rPr>
              <a:t>Revenue maximisation </a:t>
            </a:r>
            <a:r>
              <a:rPr lang="en-GB" dirty="0"/>
              <a:t>occurs at Q</a:t>
            </a:r>
            <a:r>
              <a:rPr lang="en-GB" sz="1600" dirty="0"/>
              <a:t>2</a:t>
            </a:r>
            <a:r>
              <a:rPr lang="en-GB" dirty="0"/>
              <a:t>P</a:t>
            </a:r>
            <a:r>
              <a:rPr lang="en-GB" sz="1600" dirty="0"/>
              <a:t>2</a:t>
            </a:r>
            <a:r>
              <a:rPr lang="en-GB" dirty="0"/>
              <a:t> where MR = 0. If output was increased beyond this point MR would be negative. If the firm produced below this point it could increase MR by increasing output</a:t>
            </a:r>
            <a:r>
              <a:rPr lang="en-GB" sz="1100" dirty="0"/>
              <a:t>.</a:t>
            </a:r>
          </a:p>
        </p:txBody>
      </p:sp>
      <p:sp>
        <p:nvSpPr>
          <p:cNvPr id="36" name="Text Box 2"/>
          <p:cNvSpPr txBox="1">
            <a:spLocks noChangeArrowheads="1"/>
          </p:cNvSpPr>
          <p:nvPr/>
        </p:nvSpPr>
        <p:spPr bwMode="auto">
          <a:xfrm>
            <a:off x="4572000" y="5877272"/>
            <a:ext cx="361950" cy="275588"/>
          </a:xfrm>
          <a:prstGeom prst="rect">
            <a:avLst/>
          </a:prstGeom>
          <a:noFill/>
          <a:ln w="9525">
            <a:noFill/>
            <a:miter lim="800000"/>
            <a:headEnd/>
            <a:tailEnd/>
          </a:ln>
        </p:spPr>
        <p:txBody>
          <a:bodyPr rot="0" vert="horz" wrap="square" lIns="91440" tIns="45720" rIns="91440" bIns="45720" anchor="t" anchorCtr="0">
            <a:spAutoFit/>
          </a:bodyPr>
          <a:lstStyle/>
          <a:p>
            <a:pPr>
              <a:lnSpc>
                <a:spcPct val="115000"/>
              </a:lnSpc>
              <a:spcAft>
                <a:spcPts val="1000"/>
              </a:spcAft>
            </a:pPr>
            <a:r>
              <a:rPr lang="en-GB" sz="1100" dirty="0">
                <a:effectLst/>
                <a:latin typeface="Calibri"/>
                <a:ea typeface="Calibri"/>
                <a:cs typeface="Times New Roman"/>
              </a:rPr>
              <a:t>Q</a:t>
            </a:r>
            <a:r>
              <a:rPr lang="en-GB" sz="1100" baseline="-25000" dirty="0">
                <a:latin typeface="Calibri"/>
                <a:ea typeface="Calibri"/>
                <a:cs typeface="Times New Roman"/>
              </a:rPr>
              <a:t>2</a:t>
            </a:r>
            <a:endParaRPr lang="en-GB" sz="1100" dirty="0">
              <a:effectLst/>
              <a:latin typeface="Calibri"/>
              <a:ea typeface="Calibri"/>
              <a:cs typeface="Times New Roman"/>
            </a:endParaRPr>
          </a:p>
        </p:txBody>
      </p:sp>
      <p:cxnSp>
        <p:nvCxnSpPr>
          <p:cNvPr id="37" name="Straight Connector 36"/>
          <p:cNvCxnSpPr/>
          <p:nvPr/>
        </p:nvCxnSpPr>
        <p:spPr>
          <a:xfrm flipV="1">
            <a:off x="4631183" y="3350858"/>
            <a:ext cx="7526" cy="2611791"/>
          </a:xfrm>
          <a:prstGeom prst="line">
            <a:avLst/>
          </a:prstGeom>
          <a:ln w="25400">
            <a:solidFill>
              <a:srgbClr val="7030A0"/>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2515324" y="3350858"/>
            <a:ext cx="2115860" cy="14044"/>
          </a:xfrm>
          <a:prstGeom prst="line">
            <a:avLst/>
          </a:prstGeom>
          <a:ln w="25400">
            <a:solidFill>
              <a:srgbClr val="7030A0"/>
            </a:solidFill>
            <a:prstDash val="sysDot"/>
          </a:ln>
        </p:spPr>
        <p:style>
          <a:lnRef idx="1">
            <a:schemeClr val="accent1"/>
          </a:lnRef>
          <a:fillRef idx="0">
            <a:schemeClr val="accent1"/>
          </a:fillRef>
          <a:effectRef idx="0">
            <a:schemeClr val="accent1"/>
          </a:effectRef>
          <a:fontRef idx="minor">
            <a:schemeClr val="tx1"/>
          </a:fontRef>
        </p:style>
      </p:cxnSp>
      <p:sp>
        <p:nvSpPr>
          <p:cNvPr id="42" name="Text Box 2"/>
          <p:cNvSpPr txBox="1">
            <a:spLocks noChangeArrowheads="1"/>
          </p:cNvSpPr>
          <p:nvPr/>
        </p:nvSpPr>
        <p:spPr bwMode="auto">
          <a:xfrm>
            <a:off x="2120174" y="3176588"/>
            <a:ext cx="361950" cy="275588"/>
          </a:xfrm>
          <a:prstGeom prst="rect">
            <a:avLst/>
          </a:prstGeom>
          <a:noFill/>
          <a:ln w="9525">
            <a:noFill/>
            <a:miter lim="800000"/>
            <a:headEnd/>
            <a:tailEnd/>
          </a:ln>
        </p:spPr>
        <p:txBody>
          <a:bodyPr rot="0" vert="horz" wrap="square" lIns="91440" tIns="45720" rIns="91440" bIns="45720" anchor="t" anchorCtr="0">
            <a:spAutoFit/>
          </a:bodyPr>
          <a:lstStyle/>
          <a:p>
            <a:pPr>
              <a:lnSpc>
                <a:spcPct val="115000"/>
              </a:lnSpc>
              <a:spcAft>
                <a:spcPts val="1000"/>
              </a:spcAft>
            </a:pPr>
            <a:r>
              <a:rPr lang="en-GB" sz="1100" dirty="0">
                <a:effectLst/>
                <a:latin typeface="Calibri"/>
                <a:ea typeface="Calibri"/>
                <a:cs typeface="Times New Roman"/>
              </a:rPr>
              <a:t>P</a:t>
            </a:r>
            <a:r>
              <a:rPr lang="en-GB" sz="1100" baseline="-25000" dirty="0">
                <a:latin typeface="Calibri"/>
                <a:ea typeface="Calibri"/>
                <a:cs typeface="Times New Roman"/>
              </a:rPr>
              <a:t>2</a:t>
            </a:r>
            <a:endParaRPr lang="en-GB" sz="1100" dirty="0">
              <a:effectLst/>
              <a:latin typeface="Calibri"/>
              <a:ea typeface="Calibri"/>
              <a:cs typeface="Times New Roman"/>
            </a:endParaRPr>
          </a:p>
        </p:txBody>
      </p:sp>
      <p:pic>
        <p:nvPicPr>
          <p:cNvPr id="2" name="Picture 1">
            <a:extLst>
              <a:ext uri="{FF2B5EF4-FFF2-40B4-BE49-F238E27FC236}">
                <a16:creationId xmlns:a16="http://schemas.microsoft.com/office/drawing/2014/main" id="{2830D9AC-4993-79B6-00F0-0981ED5E02A4}"/>
              </a:ext>
            </a:extLst>
          </p:cNvPr>
          <p:cNvPicPr>
            <a:picLocks noChangeAspect="1"/>
          </p:cNvPicPr>
          <p:nvPr/>
        </p:nvPicPr>
        <p:blipFill>
          <a:blip r:embed="rId2" cstate="print">
            <a:alphaModFix amt="5000"/>
            <a:extLst>
              <a:ext uri="{28A0092B-C50C-407E-A947-70E740481C1C}">
                <a14:useLocalDpi xmlns:a14="http://schemas.microsoft.com/office/drawing/2010/main" val="0"/>
              </a:ext>
            </a:extLst>
          </a:blip>
          <a:stretch>
            <a:fillRect/>
          </a:stretch>
        </p:blipFill>
        <p:spPr>
          <a:xfrm>
            <a:off x="827584" y="1507295"/>
            <a:ext cx="7695738" cy="3098355"/>
          </a:xfrm>
          <a:prstGeom prst="rect">
            <a:avLst/>
          </a:prstGeom>
        </p:spPr>
      </p:pic>
      <p:pic>
        <p:nvPicPr>
          <p:cNvPr id="4" name="Picture 3">
            <a:extLst>
              <a:ext uri="{FF2B5EF4-FFF2-40B4-BE49-F238E27FC236}">
                <a16:creationId xmlns:a16="http://schemas.microsoft.com/office/drawing/2014/main" id="{3724B125-9556-FE4A-90B7-07A6BB2BCB89}"/>
              </a:ext>
            </a:extLst>
          </p:cNvPr>
          <p:cNvPicPr>
            <a:picLocks noChangeAspect="1"/>
          </p:cNvPicPr>
          <p:nvPr/>
        </p:nvPicPr>
        <p:blipFill>
          <a:blip r:embed="rId3" cstate="print">
            <a:alphaModFix amt="85000"/>
            <a:extLst>
              <a:ext uri="{28A0092B-C50C-407E-A947-70E740481C1C}">
                <a14:useLocalDpi xmlns:a14="http://schemas.microsoft.com/office/drawing/2010/main" val="0"/>
              </a:ext>
            </a:extLst>
          </a:blip>
          <a:stretch>
            <a:fillRect/>
          </a:stretch>
        </p:blipFill>
        <p:spPr>
          <a:xfrm>
            <a:off x="4283968" y="102543"/>
            <a:ext cx="933411" cy="375797"/>
          </a:xfrm>
          <a:prstGeom prst="rect">
            <a:avLst/>
          </a:prstGeom>
        </p:spPr>
      </p:pic>
      <p:sp>
        <p:nvSpPr>
          <p:cNvPr id="9" name="Footer Placeholder 2">
            <a:extLst>
              <a:ext uri="{FF2B5EF4-FFF2-40B4-BE49-F238E27FC236}">
                <a16:creationId xmlns:a16="http://schemas.microsoft.com/office/drawing/2014/main" id="{6F517169-DA17-72A4-20BD-30A4EC751701}"/>
              </a:ext>
            </a:extLst>
          </p:cNvPr>
          <p:cNvSpPr txBox="1">
            <a:spLocks/>
          </p:cNvSpPr>
          <p:nvPr/>
        </p:nvSpPr>
        <p:spPr>
          <a:xfrm>
            <a:off x="68584" y="6601013"/>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5B45676C-9938-1462-C202-84A94ACE2C5A}"/>
              </a:ext>
            </a:extLst>
          </p:cNvPr>
          <p:cNvSpPr txBox="1"/>
          <p:nvPr/>
        </p:nvSpPr>
        <p:spPr>
          <a:xfrm>
            <a:off x="6126494" y="6648519"/>
            <a:ext cx="3048000" cy="230832"/>
          </a:xfrm>
          <a:prstGeom prst="rect">
            <a:avLst/>
          </a:prstGeom>
          <a:noFill/>
        </p:spPr>
        <p:txBody>
          <a:bodyPr wrap="square" rtlCol="0">
            <a:spAutoFit/>
          </a:bodyPr>
          <a:lstStyle/>
          <a:p>
            <a:pPr algn="ctr"/>
            <a:r>
              <a:rPr lang="en-US" sz="900" i="0" dirty="0">
                <a:solidFill>
                  <a:schemeClr val="tx2"/>
                </a:solidFill>
                <a:effectLst/>
                <a:latin typeface="gg sans"/>
              </a:rPr>
              <a:t>© 2025 Exams Papers Practice. All Rights Reserved</a:t>
            </a:r>
            <a:endParaRPr lang="en-PH" sz="900" dirty="0">
              <a:solidFill>
                <a:schemeClr val="tx2"/>
              </a:solidFill>
            </a:endParaRPr>
          </a:p>
        </p:txBody>
      </p:sp>
    </p:spTree>
    <p:extLst>
      <p:ext uri="{BB962C8B-B14F-4D97-AF65-F5344CB8AC3E}">
        <p14:creationId xmlns:p14="http://schemas.microsoft.com/office/powerpoint/2010/main" val="667306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p:cNvSpPr>
            <a:spLocks noGrp="1"/>
          </p:cNvSpPr>
          <p:nvPr>
            <p:ph type="title"/>
          </p:nvPr>
        </p:nvSpPr>
        <p:spPr>
          <a:xfrm>
            <a:off x="3490722" y="329184"/>
            <a:ext cx="5170932" cy="1783080"/>
          </a:xfrm>
        </p:spPr>
        <p:txBody>
          <a:bodyPr anchor="b">
            <a:normAutofit/>
          </a:bodyPr>
          <a:lstStyle/>
          <a:p>
            <a:r>
              <a:rPr lang="en-GB" sz="4700"/>
              <a:t>Sales maximisation</a:t>
            </a:r>
          </a:p>
        </p:txBody>
      </p:sp>
      <p:pic>
        <p:nvPicPr>
          <p:cNvPr id="13" name="Picture 12" descr="Desk with productivity items">
            <a:extLst>
              <a:ext uri="{FF2B5EF4-FFF2-40B4-BE49-F238E27FC236}">
                <a16:creationId xmlns:a16="http://schemas.microsoft.com/office/drawing/2014/main" id="{A074E1E7-8727-CC6C-EBF6-74E34BBABA9F}"/>
              </a:ext>
            </a:extLst>
          </p:cNvPr>
          <p:cNvPicPr>
            <a:picLocks noChangeAspect="1"/>
          </p:cNvPicPr>
          <p:nvPr/>
        </p:nvPicPr>
        <p:blipFill rotWithShape="1">
          <a:blip r:embed="rId3"/>
          <a:srcRect l="43425" r="27036" b="-3"/>
          <a:stretch/>
        </p:blipFill>
        <p:spPr>
          <a:xfrm>
            <a:off x="20" y="1"/>
            <a:ext cx="3039386" cy="6858000"/>
          </a:xfrm>
          <a:custGeom>
            <a:avLst/>
            <a:gdLst/>
            <a:ahLst/>
            <a:cxnLst/>
            <a:rect l="l" t="t" r="r" b="b"/>
            <a:pathLst>
              <a:path w="4052542" h="6858000">
                <a:moveTo>
                  <a:pt x="0" y="0"/>
                </a:moveTo>
                <a:lnTo>
                  <a:pt x="4020923" y="0"/>
                </a:lnTo>
                <a:lnTo>
                  <a:pt x="4022656" y="14697"/>
                </a:lnTo>
                <a:cubicBezTo>
                  <a:pt x="4037606" y="98462"/>
                  <a:pt x="4035072" y="183369"/>
                  <a:pt x="4039126" y="267642"/>
                </a:cubicBezTo>
                <a:cubicBezTo>
                  <a:pt x="4043941" y="370699"/>
                  <a:pt x="4037860" y="474136"/>
                  <a:pt x="4035579" y="577446"/>
                </a:cubicBezTo>
                <a:cubicBezTo>
                  <a:pt x="4033805" y="665399"/>
                  <a:pt x="4025063" y="753226"/>
                  <a:pt x="4027724" y="841306"/>
                </a:cubicBezTo>
                <a:cubicBezTo>
                  <a:pt x="4027914" y="844352"/>
                  <a:pt x="4027914" y="847398"/>
                  <a:pt x="4027724" y="850444"/>
                </a:cubicBezTo>
                <a:cubicBezTo>
                  <a:pt x="4019615" y="947281"/>
                  <a:pt x="4019615" y="1044626"/>
                  <a:pt x="4027724" y="1141464"/>
                </a:cubicBezTo>
                <a:cubicBezTo>
                  <a:pt x="4030296" y="1181772"/>
                  <a:pt x="4029574" y="1222221"/>
                  <a:pt x="4025570" y="1262415"/>
                </a:cubicBezTo>
                <a:cubicBezTo>
                  <a:pt x="4021769" y="1313563"/>
                  <a:pt x="4009606" y="1365472"/>
                  <a:pt x="4018348" y="1416238"/>
                </a:cubicBezTo>
                <a:cubicBezTo>
                  <a:pt x="4024037" y="1458058"/>
                  <a:pt x="4027166" y="1500194"/>
                  <a:pt x="4027724" y="1542394"/>
                </a:cubicBezTo>
                <a:cubicBezTo>
                  <a:pt x="4032158" y="1636820"/>
                  <a:pt x="4027977" y="1731753"/>
                  <a:pt x="4026330" y="1826433"/>
                </a:cubicBezTo>
                <a:cubicBezTo>
                  <a:pt x="4024556" y="1936724"/>
                  <a:pt x="4027344" y="2047015"/>
                  <a:pt x="4018475" y="2157432"/>
                </a:cubicBezTo>
                <a:cubicBezTo>
                  <a:pt x="4013597" y="2246629"/>
                  <a:pt x="4013597" y="2336029"/>
                  <a:pt x="4018475" y="2425226"/>
                </a:cubicBezTo>
                <a:cubicBezTo>
                  <a:pt x="4020882" y="2506961"/>
                  <a:pt x="4033172" y="2587934"/>
                  <a:pt x="4031145" y="2670557"/>
                </a:cubicBezTo>
                <a:cubicBezTo>
                  <a:pt x="4028737" y="2766886"/>
                  <a:pt x="4017335" y="2862962"/>
                  <a:pt x="4020882" y="2959546"/>
                </a:cubicBezTo>
                <a:cubicBezTo>
                  <a:pt x="4022529" y="3005617"/>
                  <a:pt x="4022656" y="3051688"/>
                  <a:pt x="4023543" y="3097758"/>
                </a:cubicBezTo>
                <a:cubicBezTo>
                  <a:pt x="4024683" y="3153221"/>
                  <a:pt x="4034692" y="3208556"/>
                  <a:pt x="4029117" y="3263892"/>
                </a:cubicBezTo>
                <a:cubicBezTo>
                  <a:pt x="4019869" y="3356161"/>
                  <a:pt x="3995923" y="3446906"/>
                  <a:pt x="4010873" y="3541459"/>
                </a:cubicBezTo>
                <a:cubicBezTo>
                  <a:pt x="4019108" y="3593495"/>
                  <a:pt x="4028357" y="3645658"/>
                  <a:pt x="4033172" y="3698201"/>
                </a:cubicBezTo>
                <a:cubicBezTo>
                  <a:pt x="4037353" y="3745160"/>
                  <a:pt x="4047868" y="3792881"/>
                  <a:pt x="4039886" y="3839586"/>
                </a:cubicBezTo>
                <a:cubicBezTo>
                  <a:pt x="4033045" y="3879565"/>
                  <a:pt x="4036592" y="3919544"/>
                  <a:pt x="4031271" y="3959523"/>
                </a:cubicBezTo>
                <a:cubicBezTo>
                  <a:pt x="4024303" y="4011939"/>
                  <a:pt x="4020629" y="4065244"/>
                  <a:pt x="4015308" y="4118042"/>
                </a:cubicBezTo>
                <a:cubicBezTo>
                  <a:pt x="4010620" y="4165889"/>
                  <a:pt x="4006946" y="4213610"/>
                  <a:pt x="4019615" y="4258539"/>
                </a:cubicBezTo>
                <a:cubicBezTo>
                  <a:pt x="4050656" y="4371622"/>
                  <a:pt x="4033679" y="4484070"/>
                  <a:pt x="4022023" y="4596391"/>
                </a:cubicBezTo>
                <a:cubicBezTo>
                  <a:pt x="4016321" y="4650965"/>
                  <a:pt x="4007959" y="4708712"/>
                  <a:pt x="4020629" y="4758718"/>
                </a:cubicBezTo>
                <a:cubicBezTo>
                  <a:pt x="4043941" y="4847432"/>
                  <a:pt x="4025697" y="4931705"/>
                  <a:pt x="4015561" y="5016866"/>
                </a:cubicBezTo>
                <a:cubicBezTo>
                  <a:pt x="4003335" y="5100174"/>
                  <a:pt x="4005096" y="5184929"/>
                  <a:pt x="4020756" y="5267654"/>
                </a:cubicBezTo>
                <a:cubicBezTo>
                  <a:pt x="4033172" y="5326035"/>
                  <a:pt x="4033172" y="5385432"/>
                  <a:pt x="4034692" y="5444194"/>
                </a:cubicBezTo>
                <a:cubicBezTo>
                  <a:pt x="4035579" y="5481001"/>
                  <a:pt x="4022023" y="5518441"/>
                  <a:pt x="4013027" y="5555120"/>
                </a:cubicBezTo>
                <a:cubicBezTo>
                  <a:pt x="3996937" y="5621371"/>
                  <a:pt x="3991109" y="5688636"/>
                  <a:pt x="4013027" y="5753237"/>
                </a:cubicBezTo>
                <a:cubicBezTo>
                  <a:pt x="4043561" y="5842713"/>
                  <a:pt x="4061045" y="5932189"/>
                  <a:pt x="4048375" y="6026870"/>
                </a:cubicBezTo>
                <a:cubicBezTo>
                  <a:pt x="4041027" y="6085251"/>
                  <a:pt x="4039380" y="6144902"/>
                  <a:pt x="4028357" y="6202522"/>
                </a:cubicBezTo>
                <a:cubicBezTo>
                  <a:pt x="4010240" y="6298091"/>
                  <a:pt x="4016701" y="6393024"/>
                  <a:pt x="4031145" y="6487196"/>
                </a:cubicBezTo>
                <a:cubicBezTo>
                  <a:pt x="4041293" y="6565885"/>
                  <a:pt x="4042395" y="6645474"/>
                  <a:pt x="4034439" y="6724403"/>
                </a:cubicBezTo>
                <a:lnTo>
                  <a:pt x="4025206" y="6858000"/>
                </a:lnTo>
                <a:lnTo>
                  <a:pt x="0" y="6858000"/>
                </a:lnTo>
                <a:close/>
              </a:path>
            </a:pathLst>
          </a:custGeom>
        </p:spPr>
      </p:pic>
      <p:sp>
        <p:nvSpPr>
          <p:cNvPr id="19" name="sketchy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90722" y="2395728"/>
            <a:ext cx="3182691" cy="18288"/>
          </a:xfrm>
          <a:custGeom>
            <a:avLst/>
            <a:gdLst>
              <a:gd name="connsiteX0" fmla="*/ 0 w 3182691"/>
              <a:gd name="connsiteY0" fmla="*/ 0 h 18288"/>
              <a:gd name="connsiteX1" fmla="*/ 636538 w 3182691"/>
              <a:gd name="connsiteY1" fmla="*/ 0 h 18288"/>
              <a:gd name="connsiteX2" fmla="*/ 1273076 w 3182691"/>
              <a:gd name="connsiteY2" fmla="*/ 0 h 18288"/>
              <a:gd name="connsiteX3" fmla="*/ 1909615 w 3182691"/>
              <a:gd name="connsiteY3" fmla="*/ 0 h 18288"/>
              <a:gd name="connsiteX4" fmla="*/ 2482499 w 3182691"/>
              <a:gd name="connsiteY4" fmla="*/ 0 h 18288"/>
              <a:gd name="connsiteX5" fmla="*/ 3182691 w 3182691"/>
              <a:gd name="connsiteY5" fmla="*/ 0 h 18288"/>
              <a:gd name="connsiteX6" fmla="*/ 3182691 w 3182691"/>
              <a:gd name="connsiteY6" fmla="*/ 18288 h 18288"/>
              <a:gd name="connsiteX7" fmla="*/ 2609807 w 3182691"/>
              <a:gd name="connsiteY7" fmla="*/ 18288 h 18288"/>
              <a:gd name="connsiteX8" fmla="*/ 2068749 w 3182691"/>
              <a:gd name="connsiteY8" fmla="*/ 18288 h 18288"/>
              <a:gd name="connsiteX9" fmla="*/ 1432211 w 3182691"/>
              <a:gd name="connsiteY9" fmla="*/ 18288 h 18288"/>
              <a:gd name="connsiteX10" fmla="*/ 859327 w 3182691"/>
              <a:gd name="connsiteY10" fmla="*/ 18288 h 18288"/>
              <a:gd name="connsiteX11" fmla="*/ 0 w 3182691"/>
              <a:gd name="connsiteY11" fmla="*/ 18288 h 18288"/>
              <a:gd name="connsiteX12" fmla="*/ 0 w 3182691"/>
              <a:gd name="connsiteY12" fmla="*/ 0 h 18288"/>
              <a:gd name="connsiteX0" fmla="*/ 0 w 3182691"/>
              <a:gd name="connsiteY0" fmla="*/ 0 h 18288"/>
              <a:gd name="connsiteX1" fmla="*/ 572884 w 3182691"/>
              <a:gd name="connsiteY1" fmla="*/ 0 h 18288"/>
              <a:gd name="connsiteX2" fmla="*/ 1113942 w 3182691"/>
              <a:gd name="connsiteY2" fmla="*/ 0 h 18288"/>
              <a:gd name="connsiteX3" fmla="*/ 1686826 w 3182691"/>
              <a:gd name="connsiteY3" fmla="*/ 0 h 18288"/>
              <a:gd name="connsiteX4" fmla="*/ 2323364 w 3182691"/>
              <a:gd name="connsiteY4" fmla="*/ 0 h 18288"/>
              <a:gd name="connsiteX5" fmla="*/ 3182691 w 3182691"/>
              <a:gd name="connsiteY5" fmla="*/ 0 h 18288"/>
              <a:gd name="connsiteX6" fmla="*/ 3182691 w 3182691"/>
              <a:gd name="connsiteY6" fmla="*/ 18288 h 18288"/>
              <a:gd name="connsiteX7" fmla="*/ 2546153 w 3182691"/>
              <a:gd name="connsiteY7" fmla="*/ 18288 h 18288"/>
              <a:gd name="connsiteX8" fmla="*/ 1845961 w 3182691"/>
              <a:gd name="connsiteY8" fmla="*/ 18288 h 18288"/>
              <a:gd name="connsiteX9" fmla="*/ 1304903 w 3182691"/>
              <a:gd name="connsiteY9" fmla="*/ 18288 h 18288"/>
              <a:gd name="connsiteX10" fmla="*/ 604711 w 3182691"/>
              <a:gd name="connsiteY10" fmla="*/ 18288 h 18288"/>
              <a:gd name="connsiteX11" fmla="*/ 0 w 3182691"/>
              <a:gd name="connsiteY11" fmla="*/ 18288 h 18288"/>
              <a:gd name="connsiteX12" fmla="*/ 0 w 3182691"/>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82691" h="18288" fill="none" extrusionOk="0">
                <a:moveTo>
                  <a:pt x="0" y="0"/>
                </a:moveTo>
                <a:cubicBezTo>
                  <a:pt x="225870" y="33585"/>
                  <a:pt x="418138" y="17639"/>
                  <a:pt x="636538" y="0"/>
                </a:cubicBezTo>
                <a:cubicBezTo>
                  <a:pt x="866402" y="-9774"/>
                  <a:pt x="1016900" y="-17532"/>
                  <a:pt x="1273076" y="0"/>
                </a:cubicBezTo>
                <a:cubicBezTo>
                  <a:pt x="1519343" y="-34410"/>
                  <a:pt x="1705438" y="-53754"/>
                  <a:pt x="1909615" y="0"/>
                </a:cubicBezTo>
                <a:cubicBezTo>
                  <a:pt x="2120433" y="2855"/>
                  <a:pt x="2209200" y="-17463"/>
                  <a:pt x="2482499" y="0"/>
                </a:cubicBezTo>
                <a:cubicBezTo>
                  <a:pt x="2733571" y="54170"/>
                  <a:pt x="2997997" y="-48885"/>
                  <a:pt x="3182691" y="0"/>
                </a:cubicBezTo>
                <a:cubicBezTo>
                  <a:pt x="3182657" y="4844"/>
                  <a:pt x="3182281" y="11009"/>
                  <a:pt x="3182691" y="18288"/>
                </a:cubicBezTo>
                <a:cubicBezTo>
                  <a:pt x="2941063" y="3169"/>
                  <a:pt x="2872422" y="16194"/>
                  <a:pt x="2609807" y="18288"/>
                </a:cubicBezTo>
                <a:cubicBezTo>
                  <a:pt x="2341801" y="10032"/>
                  <a:pt x="2328606" y="28832"/>
                  <a:pt x="2068749" y="18288"/>
                </a:cubicBezTo>
                <a:cubicBezTo>
                  <a:pt x="1813820" y="1121"/>
                  <a:pt x="1714804" y="37605"/>
                  <a:pt x="1432211" y="18288"/>
                </a:cubicBezTo>
                <a:cubicBezTo>
                  <a:pt x="1164810" y="-27006"/>
                  <a:pt x="993140" y="27575"/>
                  <a:pt x="859327" y="18288"/>
                </a:cubicBezTo>
                <a:cubicBezTo>
                  <a:pt x="750703" y="-24974"/>
                  <a:pt x="236193" y="38731"/>
                  <a:pt x="0" y="18288"/>
                </a:cubicBezTo>
                <a:cubicBezTo>
                  <a:pt x="-649" y="11698"/>
                  <a:pt x="663" y="5413"/>
                  <a:pt x="0" y="0"/>
                </a:cubicBezTo>
                <a:close/>
              </a:path>
              <a:path w="3182691" h="18288" stroke="0" extrusionOk="0">
                <a:moveTo>
                  <a:pt x="0" y="0"/>
                </a:moveTo>
                <a:cubicBezTo>
                  <a:pt x="243084" y="-23531"/>
                  <a:pt x="399010" y="-30989"/>
                  <a:pt x="572884" y="0"/>
                </a:cubicBezTo>
                <a:cubicBezTo>
                  <a:pt x="745196" y="46048"/>
                  <a:pt x="956262" y="22379"/>
                  <a:pt x="1113942" y="0"/>
                </a:cubicBezTo>
                <a:cubicBezTo>
                  <a:pt x="1345494" y="6575"/>
                  <a:pt x="1537971" y="57434"/>
                  <a:pt x="1686826" y="0"/>
                </a:cubicBezTo>
                <a:cubicBezTo>
                  <a:pt x="1847487" y="-5870"/>
                  <a:pt x="2194651" y="-1232"/>
                  <a:pt x="2323364" y="0"/>
                </a:cubicBezTo>
                <a:cubicBezTo>
                  <a:pt x="2488731" y="36406"/>
                  <a:pt x="2902092" y="-40336"/>
                  <a:pt x="3182691" y="0"/>
                </a:cubicBezTo>
                <a:cubicBezTo>
                  <a:pt x="3182166" y="5049"/>
                  <a:pt x="3182884" y="12044"/>
                  <a:pt x="3182691" y="18288"/>
                </a:cubicBezTo>
                <a:cubicBezTo>
                  <a:pt x="3012562" y="-37820"/>
                  <a:pt x="2765408" y="35618"/>
                  <a:pt x="2546153" y="18288"/>
                </a:cubicBezTo>
                <a:cubicBezTo>
                  <a:pt x="2331952" y="13878"/>
                  <a:pt x="2142129" y="19805"/>
                  <a:pt x="1845961" y="18288"/>
                </a:cubicBezTo>
                <a:cubicBezTo>
                  <a:pt x="1537526" y="31994"/>
                  <a:pt x="1468653" y="-6175"/>
                  <a:pt x="1304903" y="18288"/>
                </a:cubicBezTo>
                <a:cubicBezTo>
                  <a:pt x="1191987" y="26138"/>
                  <a:pt x="927061" y="14626"/>
                  <a:pt x="604711" y="18288"/>
                </a:cubicBezTo>
                <a:cubicBezTo>
                  <a:pt x="273947" y="45577"/>
                  <a:pt x="111622" y="-24554"/>
                  <a:pt x="0" y="18288"/>
                </a:cubicBezTo>
                <a:cubicBezTo>
                  <a:pt x="-39" y="12511"/>
                  <a:pt x="-381" y="8039"/>
                  <a:pt x="0" y="0"/>
                </a:cubicBezTo>
                <a:close/>
              </a:path>
              <a:path w="3182691" h="18288" fill="none" stroke="0" extrusionOk="0">
                <a:moveTo>
                  <a:pt x="0" y="0"/>
                </a:moveTo>
                <a:cubicBezTo>
                  <a:pt x="245832" y="29445"/>
                  <a:pt x="388924" y="-28919"/>
                  <a:pt x="636538" y="0"/>
                </a:cubicBezTo>
                <a:cubicBezTo>
                  <a:pt x="838014" y="3247"/>
                  <a:pt x="1005059" y="8075"/>
                  <a:pt x="1273076" y="0"/>
                </a:cubicBezTo>
                <a:cubicBezTo>
                  <a:pt x="1555121" y="-15110"/>
                  <a:pt x="1674116" y="-4878"/>
                  <a:pt x="1909615" y="0"/>
                </a:cubicBezTo>
                <a:cubicBezTo>
                  <a:pt x="2127874" y="21642"/>
                  <a:pt x="2229467" y="-10228"/>
                  <a:pt x="2482499" y="0"/>
                </a:cubicBezTo>
                <a:cubicBezTo>
                  <a:pt x="2772379" y="28915"/>
                  <a:pt x="3003217" y="-43687"/>
                  <a:pt x="3182691" y="0"/>
                </a:cubicBezTo>
                <a:cubicBezTo>
                  <a:pt x="3183005" y="4158"/>
                  <a:pt x="3181712" y="12539"/>
                  <a:pt x="3182691" y="18288"/>
                </a:cubicBezTo>
                <a:cubicBezTo>
                  <a:pt x="2948637" y="17089"/>
                  <a:pt x="2873728" y="22327"/>
                  <a:pt x="2609807" y="18288"/>
                </a:cubicBezTo>
                <a:cubicBezTo>
                  <a:pt x="2342839" y="11870"/>
                  <a:pt x="2331621" y="30535"/>
                  <a:pt x="2068749" y="18288"/>
                </a:cubicBezTo>
                <a:cubicBezTo>
                  <a:pt x="1813814" y="-7352"/>
                  <a:pt x="1700576" y="36739"/>
                  <a:pt x="1432211" y="18288"/>
                </a:cubicBezTo>
                <a:cubicBezTo>
                  <a:pt x="1148444" y="-27053"/>
                  <a:pt x="987622" y="2403"/>
                  <a:pt x="859327" y="18288"/>
                </a:cubicBezTo>
                <a:cubicBezTo>
                  <a:pt x="743387" y="37422"/>
                  <a:pt x="194182" y="18789"/>
                  <a:pt x="0" y="18288"/>
                </a:cubicBezTo>
                <a:cubicBezTo>
                  <a:pt x="20" y="11469"/>
                  <a:pt x="-29" y="5154"/>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custGeom>
                    <a:avLst/>
                    <a:gdLst>
                      <a:gd name="connsiteX0" fmla="*/ 0 w 3182691"/>
                      <a:gd name="connsiteY0" fmla="*/ 0 h 18288"/>
                      <a:gd name="connsiteX1" fmla="*/ 636538 w 3182691"/>
                      <a:gd name="connsiteY1" fmla="*/ 0 h 18288"/>
                      <a:gd name="connsiteX2" fmla="*/ 1273076 w 3182691"/>
                      <a:gd name="connsiteY2" fmla="*/ 0 h 18288"/>
                      <a:gd name="connsiteX3" fmla="*/ 1909615 w 3182691"/>
                      <a:gd name="connsiteY3" fmla="*/ 0 h 18288"/>
                      <a:gd name="connsiteX4" fmla="*/ 2482499 w 3182691"/>
                      <a:gd name="connsiteY4" fmla="*/ 0 h 18288"/>
                      <a:gd name="connsiteX5" fmla="*/ 3182691 w 3182691"/>
                      <a:gd name="connsiteY5" fmla="*/ 0 h 18288"/>
                      <a:gd name="connsiteX6" fmla="*/ 3182691 w 3182691"/>
                      <a:gd name="connsiteY6" fmla="*/ 18288 h 18288"/>
                      <a:gd name="connsiteX7" fmla="*/ 2609807 w 3182691"/>
                      <a:gd name="connsiteY7" fmla="*/ 18288 h 18288"/>
                      <a:gd name="connsiteX8" fmla="*/ 2068749 w 3182691"/>
                      <a:gd name="connsiteY8" fmla="*/ 18288 h 18288"/>
                      <a:gd name="connsiteX9" fmla="*/ 1432211 w 3182691"/>
                      <a:gd name="connsiteY9" fmla="*/ 18288 h 18288"/>
                      <a:gd name="connsiteX10" fmla="*/ 859327 w 3182691"/>
                      <a:gd name="connsiteY10" fmla="*/ 18288 h 18288"/>
                      <a:gd name="connsiteX11" fmla="*/ 0 w 3182691"/>
                      <a:gd name="connsiteY11" fmla="*/ 18288 h 18288"/>
                      <a:gd name="connsiteX12" fmla="*/ 0 w 3182691"/>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82691" h="18288" fill="none" extrusionOk="0">
                        <a:moveTo>
                          <a:pt x="0" y="0"/>
                        </a:moveTo>
                        <a:cubicBezTo>
                          <a:pt x="253588" y="25878"/>
                          <a:pt x="409323" y="-5359"/>
                          <a:pt x="636538" y="0"/>
                        </a:cubicBezTo>
                        <a:cubicBezTo>
                          <a:pt x="863753" y="5359"/>
                          <a:pt x="1013406" y="3458"/>
                          <a:pt x="1273076" y="0"/>
                        </a:cubicBezTo>
                        <a:cubicBezTo>
                          <a:pt x="1532746" y="-3458"/>
                          <a:pt x="1697408" y="-16840"/>
                          <a:pt x="1909615" y="0"/>
                        </a:cubicBezTo>
                        <a:cubicBezTo>
                          <a:pt x="2121822" y="16840"/>
                          <a:pt x="2213494" y="-18555"/>
                          <a:pt x="2482499" y="0"/>
                        </a:cubicBezTo>
                        <a:cubicBezTo>
                          <a:pt x="2751504" y="18555"/>
                          <a:pt x="3004132" y="-28750"/>
                          <a:pt x="3182691" y="0"/>
                        </a:cubicBezTo>
                        <a:cubicBezTo>
                          <a:pt x="3183133" y="4516"/>
                          <a:pt x="3181864" y="12266"/>
                          <a:pt x="3182691" y="18288"/>
                        </a:cubicBezTo>
                        <a:cubicBezTo>
                          <a:pt x="2947041" y="16687"/>
                          <a:pt x="2875741" y="22937"/>
                          <a:pt x="2609807" y="18288"/>
                        </a:cubicBezTo>
                        <a:cubicBezTo>
                          <a:pt x="2343873" y="13639"/>
                          <a:pt x="2331203" y="31729"/>
                          <a:pt x="2068749" y="18288"/>
                        </a:cubicBezTo>
                        <a:cubicBezTo>
                          <a:pt x="1806295" y="4847"/>
                          <a:pt x="1713773" y="47088"/>
                          <a:pt x="1432211" y="18288"/>
                        </a:cubicBezTo>
                        <a:cubicBezTo>
                          <a:pt x="1150649" y="-10512"/>
                          <a:pt x="982765" y="3747"/>
                          <a:pt x="859327" y="18288"/>
                        </a:cubicBezTo>
                        <a:cubicBezTo>
                          <a:pt x="735889" y="32829"/>
                          <a:pt x="254183" y="35231"/>
                          <a:pt x="0" y="18288"/>
                        </a:cubicBezTo>
                        <a:cubicBezTo>
                          <a:pt x="-306" y="11477"/>
                          <a:pt x="485" y="4355"/>
                          <a:pt x="0" y="0"/>
                        </a:cubicBezTo>
                        <a:close/>
                      </a:path>
                      <a:path w="3182691" h="18288" stroke="0" extrusionOk="0">
                        <a:moveTo>
                          <a:pt x="0" y="0"/>
                        </a:moveTo>
                        <a:cubicBezTo>
                          <a:pt x="247695" y="-19360"/>
                          <a:pt x="392581" y="-28596"/>
                          <a:pt x="572884" y="0"/>
                        </a:cubicBezTo>
                        <a:cubicBezTo>
                          <a:pt x="753187" y="28596"/>
                          <a:pt x="922042" y="4121"/>
                          <a:pt x="1113942" y="0"/>
                        </a:cubicBezTo>
                        <a:cubicBezTo>
                          <a:pt x="1305842" y="-4121"/>
                          <a:pt x="1501806" y="28092"/>
                          <a:pt x="1686826" y="0"/>
                        </a:cubicBezTo>
                        <a:cubicBezTo>
                          <a:pt x="1871846" y="-28092"/>
                          <a:pt x="2170181" y="-20672"/>
                          <a:pt x="2323364" y="0"/>
                        </a:cubicBezTo>
                        <a:cubicBezTo>
                          <a:pt x="2476547" y="20672"/>
                          <a:pt x="2919163" y="6097"/>
                          <a:pt x="3182691" y="0"/>
                        </a:cubicBezTo>
                        <a:cubicBezTo>
                          <a:pt x="3183268" y="4624"/>
                          <a:pt x="3183510" y="11191"/>
                          <a:pt x="3182691" y="18288"/>
                        </a:cubicBezTo>
                        <a:cubicBezTo>
                          <a:pt x="3026064" y="-10849"/>
                          <a:pt x="2775005" y="23067"/>
                          <a:pt x="2546153" y="18288"/>
                        </a:cubicBezTo>
                        <a:cubicBezTo>
                          <a:pt x="2317301" y="13509"/>
                          <a:pt x="2164351" y="-9884"/>
                          <a:pt x="1845961" y="18288"/>
                        </a:cubicBezTo>
                        <a:cubicBezTo>
                          <a:pt x="1527571" y="46460"/>
                          <a:pt x="1455006" y="5824"/>
                          <a:pt x="1304903" y="18288"/>
                        </a:cubicBezTo>
                        <a:cubicBezTo>
                          <a:pt x="1154800" y="30752"/>
                          <a:pt x="942107" y="-12056"/>
                          <a:pt x="604711" y="18288"/>
                        </a:cubicBezTo>
                        <a:cubicBezTo>
                          <a:pt x="267315" y="48632"/>
                          <a:pt x="141927" y="-8395"/>
                          <a:pt x="0" y="18288"/>
                        </a:cubicBezTo>
                        <a:cubicBezTo>
                          <a:pt x="-171" y="12755"/>
                          <a:pt x="-690" y="7930"/>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ontent Placeholder 2"/>
          <p:cNvSpPr>
            <a:spLocks noGrp="1"/>
          </p:cNvSpPr>
          <p:nvPr>
            <p:ph idx="1"/>
          </p:nvPr>
        </p:nvSpPr>
        <p:spPr>
          <a:xfrm>
            <a:off x="3490722" y="2706624"/>
            <a:ext cx="5170932" cy="3483864"/>
          </a:xfrm>
        </p:spPr>
        <p:txBody>
          <a:bodyPr>
            <a:normAutofit/>
          </a:bodyPr>
          <a:lstStyle/>
          <a:p>
            <a:r>
              <a:rPr lang="en-GB" sz="1900" dirty="0"/>
              <a:t>Under </a:t>
            </a:r>
            <a:r>
              <a:rPr lang="en-GB" sz="1900" b="1" dirty="0"/>
              <a:t>sales maximisation </a:t>
            </a:r>
            <a:r>
              <a:rPr lang="en-GB" sz="1900" dirty="0"/>
              <a:t>the firm seeks to achieve the highest possible level of sales without making a loss</a:t>
            </a:r>
          </a:p>
          <a:p>
            <a:r>
              <a:rPr lang="en-GB" sz="1900" dirty="0"/>
              <a:t>Sales maximisation occurs at Q3P3 where AR = AC</a:t>
            </a:r>
          </a:p>
          <a:p>
            <a:r>
              <a:rPr lang="en-GB" sz="1900" dirty="0"/>
              <a:t>If output was increased beyond Q3 then AC would be greater than AR and the firm would make a loss</a:t>
            </a:r>
          </a:p>
          <a:p>
            <a:r>
              <a:rPr lang="en-GB" sz="1900" dirty="0"/>
              <a:t>If output was below Q3 then the firm could increase sales </a:t>
            </a:r>
          </a:p>
        </p:txBody>
      </p:sp>
      <p:pic>
        <p:nvPicPr>
          <p:cNvPr id="2" name="Picture 1">
            <a:extLst>
              <a:ext uri="{FF2B5EF4-FFF2-40B4-BE49-F238E27FC236}">
                <a16:creationId xmlns:a16="http://schemas.microsoft.com/office/drawing/2014/main" id="{BE004667-85B3-F866-917E-D6C93926DDF3}"/>
              </a:ext>
            </a:extLst>
          </p:cNvPr>
          <p:cNvPicPr>
            <a:picLocks noChangeAspect="1"/>
          </p:cNvPicPr>
          <p:nvPr/>
        </p:nvPicPr>
        <p:blipFill>
          <a:blip r:embed="rId4" cstate="print">
            <a:alphaModFix amt="5000"/>
            <a:extLst>
              <a:ext uri="{28A0092B-C50C-407E-A947-70E740481C1C}">
                <a14:useLocalDpi xmlns:a14="http://schemas.microsoft.com/office/drawing/2010/main" val="0"/>
              </a:ext>
            </a:extLst>
          </a:blip>
          <a:stretch>
            <a:fillRect/>
          </a:stretch>
        </p:blipFill>
        <p:spPr>
          <a:xfrm>
            <a:off x="827584" y="1507295"/>
            <a:ext cx="7695738" cy="3098355"/>
          </a:xfrm>
          <a:prstGeom prst="rect">
            <a:avLst/>
          </a:prstGeom>
        </p:spPr>
      </p:pic>
      <p:pic>
        <p:nvPicPr>
          <p:cNvPr id="3" name="Picture 2">
            <a:extLst>
              <a:ext uri="{FF2B5EF4-FFF2-40B4-BE49-F238E27FC236}">
                <a16:creationId xmlns:a16="http://schemas.microsoft.com/office/drawing/2014/main" id="{4183C0A4-CAAA-ACAD-951A-51069B8CAD14}"/>
              </a:ext>
            </a:extLst>
          </p:cNvPr>
          <p:cNvPicPr>
            <a:picLocks noChangeAspect="1"/>
          </p:cNvPicPr>
          <p:nvPr/>
        </p:nvPicPr>
        <p:blipFill>
          <a:blip r:embed="rId5" cstate="print">
            <a:alphaModFix amt="85000"/>
            <a:extLst>
              <a:ext uri="{28A0092B-C50C-407E-A947-70E740481C1C}">
                <a14:useLocalDpi xmlns:a14="http://schemas.microsoft.com/office/drawing/2010/main" val="0"/>
              </a:ext>
            </a:extLst>
          </a:blip>
          <a:stretch>
            <a:fillRect/>
          </a:stretch>
        </p:blipFill>
        <p:spPr>
          <a:xfrm>
            <a:off x="4283968" y="102543"/>
            <a:ext cx="933411" cy="375797"/>
          </a:xfrm>
          <a:prstGeom prst="rect">
            <a:avLst/>
          </a:prstGeom>
        </p:spPr>
      </p:pic>
      <p:sp>
        <p:nvSpPr>
          <p:cNvPr id="4" name="Footer Placeholder 2">
            <a:extLst>
              <a:ext uri="{FF2B5EF4-FFF2-40B4-BE49-F238E27FC236}">
                <a16:creationId xmlns:a16="http://schemas.microsoft.com/office/drawing/2014/main" id="{0225F7B7-3D67-C1C0-7FB0-89B2E1E7A5BF}"/>
              </a:ext>
            </a:extLst>
          </p:cNvPr>
          <p:cNvSpPr txBox="1">
            <a:spLocks/>
          </p:cNvSpPr>
          <p:nvPr/>
        </p:nvSpPr>
        <p:spPr>
          <a:xfrm>
            <a:off x="68584" y="6601013"/>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6">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482E620D-24FE-DF8B-DDD7-A9550BE8F84B}"/>
              </a:ext>
            </a:extLst>
          </p:cNvPr>
          <p:cNvSpPr txBox="1"/>
          <p:nvPr/>
        </p:nvSpPr>
        <p:spPr>
          <a:xfrm>
            <a:off x="6126494" y="6648519"/>
            <a:ext cx="3048000" cy="230832"/>
          </a:xfrm>
          <a:prstGeom prst="rect">
            <a:avLst/>
          </a:prstGeom>
          <a:noFill/>
        </p:spPr>
        <p:txBody>
          <a:bodyPr wrap="square" rtlCol="0">
            <a:spAutoFit/>
          </a:bodyPr>
          <a:lstStyle/>
          <a:p>
            <a:pPr algn="ctr"/>
            <a:r>
              <a:rPr lang="en-US" sz="900" i="0" dirty="0">
                <a:solidFill>
                  <a:schemeClr val="tx2"/>
                </a:solidFill>
                <a:effectLst/>
                <a:latin typeface="gg sans"/>
              </a:rPr>
              <a:t>© 2025 Exams Papers Practice. All Rights Reserved</a:t>
            </a:r>
            <a:endParaRPr lang="en-PH" sz="900" dirty="0">
              <a:solidFill>
                <a:schemeClr val="tx2"/>
              </a:solidFill>
            </a:endParaRPr>
          </a:p>
        </p:txBody>
      </p:sp>
    </p:spTree>
    <p:extLst>
      <p:ext uri="{BB962C8B-B14F-4D97-AF65-F5344CB8AC3E}">
        <p14:creationId xmlns:p14="http://schemas.microsoft.com/office/powerpoint/2010/main" val="418811571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1972784" y="381000"/>
            <a:ext cx="6362700" cy="6096000"/>
            <a:chOff x="1972784" y="381000"/>
            <a:chExt cx="6362700" cy="6096000"/>
          </a:xfrm>
        </p:grpSpPr>
        <p:sp>
          <p:nvSpPr>
            <p:cNvPr id="20" name="Freeform 19"/>
            <p:cNvSpPr/>
            <p:nvPr/>
          </p:nvSpPr>
          <p:spPr>
            <a:xfrm>
              <a:off x="3449745" y="2845054"/>
              <a:ext cx="3674429" cy="1266765"/>
            </a:xfrm>
            <a:custGeom>
              <a:avLst/>
              <a:gdLst>
                <a:gd name="connsiteX0" fmla="*/ 0 w 1933575"/>
                <a:gd name="connsiteY0" fmla="*/ 0 h 1266825"/>
                <a:gd name="connsiteX1" fmla="*/ 1028700 w 1933575"/>
                <a:gd name="connsiteY1" fmla="*/ 1266825 h 1266825"/>
                <a:gd name="connsiteX2" fmla="*/ 1933575 w 1933575"/>
                <a:gd name="connsiteY2" fmla="*/ 0 h 1266825"/>
                <a:gd name="connsiteX3" fmla="*/ 1933575 w 1933575"/>
                <a:gd name="connsiteY3" fmla="*/ 0 h 1266825"/>
                <a:gd name="connsiteX4" fmla="*/ 1933575 w 1933575"/>
                <a:gd name="connsiteY4" fmla="*/ 0 h 12668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575" h="1266825">
                  <a:moveTo>
                    <a:pt x="0" y="0"/>
                  </a:moveTo>
                  <a:cubicBezTo>
                    <a:pt x="353219" y="633412"/>
                    <a:pt x="706438" y="1266825"/>
                    <a:pt x="1028700" y="1266825"/>
                  </a:cubicBezTo>
                  <a:cubicBezTo>
                    <a:pt x="1350962" y="1266825"/>
                    <a:pt x="1933575" y="0"/>
                    <a:pt x="1933575" y="0"/>
                  </a:cubicBezTo>
                  <a:lnTo>
                    <a:pt x="1933575" y="0"/>
                  </a:lnTo>
                  <a:lnTo>
                    <a:pt x="1933575" y="0"/>
                  </a:lnTo>
                </a:path>
              </a:pathLst>
            </a:custGeom>
            <a:noFill/>
            <a:ln w="254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cxnSp>
          <p:nvCxnSpPr>
            <p:cNvPr id="7" name="Straight Arrow Connector 6"/>
            <p:cNvCxnSpPr/>
            <p:nvPr/>
          </p:nvCxnSpPr>
          <p:spPr>
            <a:xfrm flipV="1">
              <a:off x="2487134" y="381000"/>
              <a:ext cx="0" cy="5591176"/>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2487134" y="5962650"/>
              <a:ext cx="5848350" cy="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12" name="Text Box 2"/>
            <p:cNvSpPr txBox="1">
              <a:spLocks noChangeArrowheads="1"/>
            </p:cNvSpPr>
            <p:nvPr/>
          </p:nvSpPr>
          <p:spPr bwMode="auto">
            <a:xfrm>
              <a:off x="1972784" y="504825"/>
              <a:ext cx="514350" cy="419100"/>
            </a:xfrm>
            <a:prstGeom prst="rect">
              <a:avLst/>
            </a:prstGeom>
            <a:noFill/>
            <a:ln w="9525">
              <a:noFill/>
              <a:miter lim="800000"/>
              <a:headEnd/>
              <a:tailEnd/>
            </a:ln>
          </p:spPr>
          <p:txBody>
            <a:bodyPr rot="0" vert="horz" wrap="square" lIns="91440" tIns="45720" rIns="91440" bIns="45720" anchor="t" anchorCtr="0">
              <a:spAutoFit/>
            </a:bodyPr>
            <a:lstStyle/>
            <a:p>
              <a:pPr>
                <a:lnSpc>
                  <a:spcPct val="115000"/>
                </a:lnSpc>
                <a:spcAft>
                  <a:spcPts val="1000"/>
                </a:spcAft>
              </a:pPr>
              <a:r>
                <a:rPr lang="en-GB" sz="1100">
                  <a:effectLst/>
                  <a:latin typeface="Calibri"/>
                  <a:ea typeface="Calibri"/>
                  <a:cs typeface="Times New Roman"/>
                </a:rPr>
                <a:t>Price</a:t>
              </a:r>
            </a:p>
          </p:txBody>
        </p:sp>
        <p:sp>
          <p:nvSpPr>
            <p:cNvPr id="13" name="Text Box 2"/>
            <p:cNvSpPr txBox="1">
              <a:spLocks noChangeArrowheads="1"/>
            </p:cNvSpPr>
            <p:nvPr/>
          </p:nvSpPr>
          <p:spPr bwMode="auto">
            <a:xfrm>
              <a:off x="7554434" y="6057900"/>
              <a:ext cx="781050" cy="419100"/>
            </a:xfrm>
            <a:prstGeom prst="rect">
              <a:avLst/>
            </a:prstGeom>
            <a:noFill/>
            <a:ln w="9525">
              <a:noFill/>
              <a:miter lim="800000"/>
              <a:headEnd/>
              <a:tailEnd/>
            </a:ln>
          </p:spPr>
          <p:txBody>
            <a:bodyPr rot="0" vert="horz" wrap="square" lIns="91440" tIns="45720" rIns="91440" bIns="45720" anchor="t" anchorCtr="0">
              <a:spAutoFit/>
            </a:bodyPr>
            <a:lstStyle/>
            <a:p>
              <a:pPr>
                <a:lnSpc>
                  <a:spcPct val="115000"/>
                </a:lnSpc>
                <a:spcAft>
                  <a:spcPts val="1000"/>
                </a:spcAft>
              </a:pPr>
              <a:r>
                <a:rPr lang="en-GB" sz="1100">
                  <a:effectLst/>
                  <a:latin typeface="Calibri"/>
                  <a:ea typeface="Calibri"/>
                  <a:cs typeface="Times New Roman"/>
                </a:rPr>
                <a:t>Output</a:t>
              </a:r>
            </a:p>
          </p:txBody>
        </p:sp>
        <p:sp>
          <p:nvSpPr>
            <p:cNvPr id="16" name="Text Box 2"/>
            <p:cNvSpPr txBox="1">
              <a:spLocks noChangeArrowheads="1"/>
            </p:cNvSpPr>
            <p:nvPr/>
          </p:nvSpPr>
          <p:spPr bwMode="auto">
            <a:xfrm>
              <a:off x="2268059" y="5962650"/>
              <a:ext cx="295275" cy="337820"/>
            </a:xfrm>
            <a:prstGeom prst="rect">
              <a:avLst/>
            </a:prstGeom>
            <a:noFill/>
            <a:ln w="9525">
              <a:noFill/>
              <a:miter lim="800000"/>
              <a:headEnd/>
              <a:tailEnd/>
            </a:ln>
          </p:spPr>
          <p:txBody>
            <a:bodyPr rot="0" vert="horz" wrap="square" lIns="91440" tIns="45720" rIns="91440" bIns="45720" anchor="t" anchorCtr="0">
              <a:noAutofit/>
            </a:bodyPr>
            <a:lstStyle/>
            <a:p>
              <a:pPr>
                <a:lnSpc>
                  <a:spcPct val="115000"/>
                </a:lnSpc>
                <a:spcAft>
                  <a:spcPts val="1000"/>
                </a:spcAft>
              </a:pPr>
              <a:r>
                <a:rPr lang="en-GB" sz="1100" dirty="0">
                  <a:effectLst/>
                  <a:latin typeface="Calibri"/>
                  <a:ea typeface="Calibri"/>
                  <a:cs typeface="Times New Roman"/>
                </a:rPr>
                <a:t>0</a:t>
              </a:r>
            </a:p>
          </p:txBody>
        </p:sp>
        <p:sp>
          <p:nvSpPr>
            <p:cNvPr id="17" name="Text Box 2"/>
            <p:cNvSpPr txBox="1">
              <a:spLocks noChangeArrowheads="1"/>
            </p:cNvSpPr>
            <p:nvPr/>
          </p:nvSpPr>
          <p:spPr bwMode="auto">
            <a:xfrm>
              <a:off x="5800776" y="504825"/>
              <a:ext cx="476250" cy="419100"/>
            </a:xfrm>
            <a:prstGeom prst="rect">
              <a:avLst/>
            </a:prstGeom>
            <a:noFill/>
            <a:ln w="9525">
              <a:noFill/>
              <a:miter lim="800000"/>
              <a:headEnd/>
              <a:tailEnd/>
            </a:ln>
          </p:spPr>
          <p:txBody>
            <a:bodyPr rot="0" vert="horz" wrap="square" lIns="91440" tIns="45720" rIns="91440" bIns="45720" anchor="t" anchorCtr="0">
              <a:spAutoFit/>
            </a:bodyPr>
            <a:lstStyle/>
            <a:p>
              <a:pPr>
                <a:lnSpc>
                  <a:spcPct val="115000"/>
                </a:lnSpc>
                <a:spcAft>
                  <a:spcPts val="1000"/>
                </a:spcAft>
              </a:pPr>
              <a:r>
                <a:rPr lang="en-GB" sz="1100" dirty="0">
                  <a:effectLst/>
                  <a:latin typeface="Calibri"/>
                  <a:ea typeface="Calibri"/>
                  <a:cs typeface="Times New Roman"/>
                </a:rPr>
                <a:t>MC</a:t>
              </a:r>
            </a:p>
          </p:txBody>
        </p:sp>
        <p:sp>
          <p:nvSpPr>
            <p:cNvPr id="18" name="Text Box 2"/>
            <p:cNvSpPr txBox="1">
              <a:spLocks noChangeArrowheads="1"/>
            </p:cNvSpPr>
            <p:nvPr/>
          </p:nvSpPr>
          <p:spPr bwMode="auto">
            <a:xfrm>
              <a:off x="7046455" y="2486040"/>
              <a:ext cx="476250" cy="275588"/>
            </a:xfrm>
            <a:prstGeom prst="rect">
              <a:avLst/>
            </a:prstGeom>
            <a:noFill/>
            <a:ln w="9525">
              <a:noFill/>
              <a:miter lim="800000"/>
              <a:headEnd/>
              <a:tailEnd/>
            </a:ln>
          </p:spPr>
          <p:txBody>
            <a:bodyPr rot="0" vert="horz" wrap="square" lIns="91440" tIns="45720" rIns="91440" bIns="45720" anchor="t" anchorCtr="0">
              <a:spAutoFit/>
            </a:bodyPr>
            <a:lstStyle/>
            <a:p>
              <a:pPr>
                <a:lnSpc>
                  <a:spcPct val="115000"/>
                </a:lnSpc>
                <a:spcAft>
                  <a:spcPts val="1000"/>
                </a:spcAft>
              </a:pPr>
              <a:r>
                <a:rPr lang="en-GB" sz="1100" dirty="0">
                  <a:effectLst/>
                  <a:latin typeface="Calibri"/>
                  <a:ea typeface="Calibri"/>
                  <a:cs typeface="Times New Roman"/>
                </a:rPr>
                <a:t>AC</a:t>
              </a:r>
            </a:p>
          </p:txBody>
        </p:sp>
        <p:sp>
          <p:nvSpPr>
            <p:cNvPr id="6" name="Freeform 5"/>
            <p:cNvSpPr/>
            <p:nvPr/>
          </p:nvSpPr>
          <p:spPr>
            <a:xfrm>
              <a:off x="3656912" y="753851"/>
              <a:ext cx="2381989" cy="4619365"/>
            </a:xfrm>
            <a:custGeom>
              <a:avLst/>
              <a:gdLst>
                <a:gd name="connsiteX0" fmla="*/ 0 w 2424419"/>
                <a:gd name="connsiteY0" fmla="*/ 4144162 h 4899514"/>
                <a:gd name="connsiteX1" fmla="*/ 1241571 w 2424419"/>
                <a:gd name="connsiteY1" fmla="*/ 4580389 h 4899514"/>
                <a:gd name="connsiteX2" fmla="*/ 2424419 w 2424419"/>
                <a:gd name="connsiteY2" fmla="*/ 0 h 4899514"/>
              </a:gdLst>
              <a:ahLst/>
              <a:cxnLst>
                <a:cxn ang="0">
                  <a:pos x="connsiteX0" y="connsiteY0"/>
                </a:cxn>
                <a:cxn ang="0">
                  <a:pos x="connsiteX1" y="connsiteY1"/>
                </a:cxn>
                <a:cxn ang="0">
                  <a:pos x="connsiteX2" y="connsiteY2"/>
                </a:cxn>
              </a:cxnLst>
              <a:rect l="l" t="t" r="r" b="b"/>
              <a:pathLst>
                <a:path w="2424419" h="4899514">
                  <a:moveTo>
                    <a:pt x="0" y="4144162"/>
                  </a:moveTo>
                  <a:cubicBezTo>
                    <a:pt x="418750" y="4707622"/>
                    <a:pt x="837501" y="5271083"/>
                    <a:pt x="1241571" y="4580389"/>
                  </a:cubicBezTo>
                  <a:cubicBezTo>
                    <a:pt x="1645641" y="3889695"/>
                    <a:pt x="2035030" y="1944847"/>
                    <a:pt x="2424419" y="0"/>
                  </a:cubicBezTo>
                </a:path>
              </a:pathLst>
            </a:custGeom>
            <a:noFill/>
            <a:ln w="254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1" name="TextBox 20"/>
          <p:cNvSpPr txBox="1"/>
          <p:nvPr/>
        </p:nvSpPr>
        <p:spPr>
          <a:xfrm>
            <a:off x="3563888" y="932139"/>
            <a:ext cx="2232248" cy="369332"/>
          </a:xfrm>
          <a:prstGeom prst="rect">
            <a:avLst/>
          </a:prstGeom>
          <a:noFill/>
        </p:spPr>
        <p:txBody>
          <a:bodyPr wrap="square" rtlCol="0">
            <a:spAutoFit/>
          </a:bodyPr>
          <a:lstStyle/>
          <a:p>
            <a:endParaRPr lang="en-GB" dirty="0"/>
          </a:p>
        </p:txBody>
      </p:sp>
      <p:cxnSp>
        <p:nvCxnSpPr>
          <p:cNvPr id="5" name="Straight Connector 4"/>
          <p:cNvCxnSpPr/>
          <p:nvPr/>
        </p:nvCxnSpPr>
        <p:spPr>
          <a:xfrm>
            <a:off x="2487134" y="789817"/>
            <a:ext cx="4160790" cy="4911970"/>
          </a:xfrm>
          <a:prstGeom prst="line">
            <a:avLst/>
          </a:prstGeom>
          <a:ln w="254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a:stCxn id="12" idx="3"/>
          </p:cNvCxnSpPr>
          <p:nvPr/>
        </p:nvCxnSpPr>
        <p:spPr>
          <a:xfrm>
            <a:off x="2487134" y="714375"/>
            <a:ext cx="2339557" cy="5762625"/>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25" name="Text Box 2"/>
          <p:cNvSpPr txBox="1">
            <a:spLocks noChangeArrowheads="1"/>
          </p:cNvSpPr>
          <p:nvPr/>
        </p:nvSpPr>
        <p:spPr bwMode="auto">
          <a:xfrm>
            <a:off x="6722605" y="5629095"/>
            <a:ext cx="476250" cy="275588"/>
          </a:xfrm>
          <a:prstGeom prst="rect">
            <a:avLst/>
          </a:prstGeom>
          <a:noFill/>
          <a:ln w="9525">
            <a:noFill/>
            <a:miter lim="800000"/>
            <a:headEnd/>
            <a:tailEnd/>
          </a:ln>
        </p:spPr>
        <p:txBody>
          <a:bodyPr rot="0" vert="horz" wrap="square" lIns="91440" tIns="45720" rIns="91440" bIns="45720" anchor="t" anchorCtr="0">
            <a:spAutoFit/>
          </a:bodyPr>
          <a:lstStyle/>
          <a:p>
            <a:pPr>
              <a:lnSpc>
                <a:spcPct val="115000"/>
              </a:lnSpc>
              <a:spcAft>
                <a:spcPts val="1000"/>
              </a:spcAft>
            </a:pPr>
            <a:r>
              <a:rPr lang="en-GB" sz="1100" dirty="0">
                <a:effectLst/>
                <a:latin typeface="Calibri"/>
                <a:ea typeface="Calibri"/>
                <a:cs typeface="Times New Roman"/>
              </a:rPr>
              <a:t>AR</a:t>
            </a:r>
          </a:p>
        </p:txBody>
      </p:sp>
      <p:sp>
        <p:nvSpPr>
          <p:cNvPr id="26" name="Text Box 2"/>
          <p:cNvSpPr txBox="1">
            <a:spLocks noChangeArrowheads="1"/>
          </p:cNvSpPr>
          <p:nvPr/>
        </p:nvSpPr>
        <p:spPr bwMode="auto">
          <a:xfrm>
            <a:off x="4736763" y="6468260"/>
            <a:ext cx="476250" cy="275588"/>
          </a:xfrm>
          <a:prstGeom prst="rect">
            <a:avLst/>
          </a:prstGeom>
          <a:noFill/>
          <a:ln w="9525">
            <a:noFill/>
            <a:miter lim="800000"/>
            <a:headEnd/>
            <a:tailEnd/>
          </a:ln>
        </p:spPr>
        <p:txBody>
          <a:bodyPr rot="0" vert="horz" wrap="square" lIns="91440" tIns="45720" rIns="91440" bIns="45720" anchor="t" anchorCtr="0">
            <a:spAutoFit/>
          </a:bodyPr>
          <a:lstStyle/>
          <a:p>
            <a:pPr>
              <a:lnSpc>
                <a:spcPct val="115000"/>
              </a:lnSpc>
              <a:spcAft>
                <a:spcPts val="1000"/>
              </a:spcAft>
            </a:pPr>
            <a:r>
              <a:rPr lang="en-GB" sz="1100" dirty="0">
                <a:latin typeface="Calibri"/>
                <a:ea typeface="Calibri"/>
                <a:cs typeface="Times New Roman"/>
              </a:rPr>
              <a:t>M</a:t>
            </a:r>
            <a:r>
              <a:rPr lang="en-GB" sz="1100" dirty="0">
                <a:effectLst/>
                <a:latin typeface="Calibri"/>
                <a:ea typeface="Calibri"/>
                <a:cs typeface="Times New Roman"/>
              </a:rPr>
              <a:t>R</a:t>
            </a:r>
          </a:p>
        </p:txBody>
      </p:sp>
      <p:sp>
        <p:nvSpPr>
          <p:cNvPr id="33" name="TextBox 32"/>
          <p:cNvSpPr txBox="1"/>
          <p:nvPr/>
        </p:nvSpPr>
        <p:spPr>
          <a:xfrm>
            <a:off x="151695" y="906700"/>
            <a:ext cx="1972784" cy="4678204"/>
          </a:xfrm>
          <a:prstGeom prst="rect">
            <a:avLst/>
          </a:prstGeom>
          <a:noFill/>
        </p:spPr>
        <p:txBody>
          <a:bodyPr wrap="square" rtlCol="0">
            <a:spAutoFit/>
          </a:bodyPr>
          <a:lstStyle/>
          <a:p>
            <a:r>
              <a:rPr lang="en-GB" sz="1700" dirty="0"/>
              <a:t>3. </a:t>
            </a:r>
            <a:r>
              <a:rPr lang="en-GB" sz="1700" b="1" dirty="0">
                <a:solidFill>
                  <a:srgbClr val="FF0000"/>
                </a:solidFill>
              </a:rPr>
              <a:t>Sales maximisation </a:t>
            </a:r>
            <a:r>
              <a:rPr lang="en-GB" sz="1700" dirty="0"/>
              <a:t>occurs at Q</a:t>
            </a:r>
            <a:r>
              <a:rPr lang="en-GB" sz="1500" dirty="0"/>
              <a:t>3</a:t>
            </a:r>
            <a:r>
              <a:rPr lang="en-GB" sz="1700" dirty="0"/>
              <a:t>P</a:t>
            </a:r>
            <a:r>
              <a:rPr lang="en-GB" sz="1500" dirty="0"/>
              <a:t>3</a:t>
            </a:r>
            <a:r>
              <a:rPr lang="en-GB" sz="1700" dirty="0"/>
              <a:t> where AR = AC. If output was increased beyond this point AC would be greater than AR and the firm would make a loss.</a:t>
            </a:r>
          </a:p>
          <a:p>
            <a:r>
              <a:rPr lang="en-GB" sz="1700" dirty="0"/>
              <a:t>Under sales maximisation the firm seeks to achieve the highest possible level of sales without making a loss.</a:t>
            </a:r>
          </a:p>
          <a:p>
            <a:endParaRPr lang="en-GB" sz="900" dirty="0"/>
          </a:p>
        </p:txBody>
      </p:sp>
      <p:cxnSp>
        <p:nvCxnSpPr>
          <p:cNvPr id="44" name="Straight Connector 43"/>
          <p:cNvCxnSpPr/>
          <p:nvPr/>
        </p:nvCxnSpPr>
        <p:spPr>
          <a:xfrm flipV="1">
            <a:off x="5279433" y="4111819"/>
            <a:ext cx="3763" cy="1826697"/>
          </a:xfrm>
          <a:prstGeom prst="line">
            <a:avLst/>
          </a:prstGeom>
          <a:ln w="25400">
            <a:solidFill>
              <a:srgbClr val="7030A0"/>
            </a:solidFill>
            <a:prstDash val="sysDot"/>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flipH="1">
            <a:off x="2454311" y="4142864"/>
            <a:ext cx="2828885" cy="0"/>
          </a:xfrm>
          <a:prstGeom prst="line">
            <a:avLst/>
          </a:prstGeom>
          <a:ln w="25400">
            <a:solidFill>
              <a:srgbClr val="7030A0"/>
            </a:solidFill>
            <a:prstDash val="sysDot"/>
          </a:ln>
        </p:spPr>
        <p:style>
          <a:lnRef idx="1">
            <a:schemeClr val="accent1"/>
          </a:lnRef>
          <a:fillRef idx="0">
            <a:schemeClr val="accent1"/>
          </a:fillRef>
          <a:effectRef idx="0">
            <a:schemeClr val="accent1"/>
          </a:effectRef>
          <a:fontRef idx="minor">
            <a:schemeClr val="tx1"/>
          </a:fontRef>
        </p:style>
      </p:cxnSp>
      <p:sp>
        <p:nvSpPr>
          <p:cNvPr id="49" name="Text Box 2"/>
          <p:cNvSpPr txBox="1">
            <a:spLocks noChangeArrowheads="1"/>
          </p:cNvSpPr>
          <p:nvPr/>
        </p:nvSpPr>
        <p:spPr bwMode="auto">
          <a:xfrm>
            <a:off x="5105984" y="5972176"/>
            <a:ext cx="361950" cy="275588"/>
          </a:xfrm>
          <a:prstGeom prst="rect">
            <a:avLst/>
          </a:prstGeom>
          <a:noFill/>
          <a:ln w="9525">
            <a:noFill/>
            <a:miter lim="800000"/>
            <a:headEnd/>
            <a:tailEnd/>
          </a:ln>
        </p:spPr>
        <p:txBody>
          <a:bodyPr rot="0" vert="horz" wrap="square" lIns="91440" tIns="45720" rIns="91440" bIns="45720" anchor="t" anchorCtr="0">
            <a:spAutoFit/>
          </a:bodyPr>
          <a:lstStyle/>
          <a:p>
            <a:pPr>
              <a:lnSpc>
                <a:spcPct val="115000"/>
              </a:lnSpc>
              <a:spcAft>
                <a:spcPts val="1000"/>
              </a:spcAft>
            </a:pPr>
            <a:r>
              <a:rPr lang="en-GB" sz="1100" dirty="0">
                <a:effectLst/>
                <a:latin typeface="Calibri"/>
                <a:ea typeface="Calibri"/>
                <a:cs typeface="Times New Roman"/>
              </a:rPr>
              <a:t>Q</a:t>
            </a:r>
            <a:r>
              <a:rPr lang="en-GB" sz="1100" baseline="-25000" dirty="0">
                <a:latin typeface="Calibri"/>
                <a:ea typeface="Calibri"/>
                <a:cs typeface="Times New Roman"/>
              </a:rPr>
              <a:t>3</a:t>
            </a:r>
            <a:endParaRPr lang="en-GB" sz="1100" dirty="0">
              <a:effectLst/>
              <a:latin typeface="Calibri"/>
              <a:ea typeface="Calibri"/>
              <a:cs typeface="Times New Roman"/>
            </a:endParaRPr>
          </a:p>
        </p:txBody>
      </p:sp>
      <p:sp>
        <p:nvSpPr>
          <p:cNvPr id="50" name="Text Box 2"/>
          <p:cNvSpPr txBox="1">
            <a:spLocks noChangeArrowheads="1"/>
          </p:cNvSpPr>
          <p:nvPr/>
        </p:nvSpPr>
        <p:spPr bwMode="auto">
          <a:xfrm>
            <a:off x="2120174" y="4005070"/>
            <a:ext cx="361950" cy="275588"/>
          </a:xfrm>
          <a:prstGeom prst="rect">
            <a:avLst/>
          </a:prstGeom>
          <a:noFill/>
          <a:ln w="9525">
            <a:noFill/>
            <a:miter lim="800000"/>
            <a:headEnd/>
            <a:tailEnd/>
          </a:ln>
        </p:spPr>
        <p:txBody>
          <a:bodyPr rot="0" vert="horz" wrap="square" lIns="91440" tIns="45720" rIns="91440" bIns="45720" anchor="t" anchorCtr="0">
            <a:spAutoFit/>
          </a:bodyPr>
          <a:lstStyle/>
          <a:p>
            <a:pPr>
              <a:lnSpc>
                <a:spcPct val="115000"/>
              </a:lnSpc>
              <a:spcAft>
                <a:spcPts val="1000"/>
              </a:spcAft>
            </a:pPr>
            <a:r>
              <a:rPr lang="en-GB" sz="1100" dirty="0">
                <a:effectLst/>
                <a:latin typeface="Calibri"/>
                <a:ea typeface="Calibri"/>
                <a:cs typeface="Times New Roman"/>
              </a:rPr>
              <a:t>P</a:t>
            </a:r>
            <a:r>
              <a:rPr lang="en-GB" sz="1100" baseline="-25000" dirty="0">
                <a:latin typeface="Calibri"/>
                <a:ea typeface="Calibri"/>
                <a:cs typeface="Times New Roman"/>
              </a:rPr>
              <a:t>3</a:t>
            </a:r>
            <a:endParaRPr lang="en-GB" sz="1100" dirty="0">
              <a:effectLst/>
              <a:latin typeface="Calibri"/>
              <a:ea typeface="Calibri"/>
              <a:cs typeface="Times New Roman"/>
            </a:endParaRPr>
          </a:p>
        </p:txBody>
      </p:sp>
      <p:pic>
        <p:nvPicPr>
          <p:cNvPr id="2" name="Picture 1">
            <a:extLst>
              <a:ext uri="{FF2B5EF4-FFF2-40B4-BE49-F238E27FC236}">
                <a16:creationId xmlns:a16="http://schemas.microsoft.com/office/drawing/2014/main" id="{45F0D1B4-859F-FD72-749F-BC8F69016BC0}"/>
              </a:ext>
            </a:extLst>
          </p:cNvPr>
          <p:cNvPicPr>
            <a:picLocks noChangeAspect="1"/>
          </p:cNvPicPr>
          <p:nvPr/>
        </p:nvPicPr>
        <p:blipFill>
          <a:blip r:embed="rId2" cstate="print">
            <a:alphaModFix amt="5000"/>
            <a:extLst>
              <a:ext uri="{28A0092B-C50C-407E-A947-70E740481C1C}">
                <a14:useLocalDpi xmlns:a14="http://schemas.microsoft.com/office/drawing/2010/main" val="0"/>
              </a:ext>
            </a:extLst>
          </a:blip>
          <a:stretch>
            <a:fillRect/>
          </a:stretch>
        </p:blipFill>
        <p:spPr>
          <a:xfrm>
            <a:off x="827584" y="1507295"/>
            <a:ext cx="7695738" cy="3098355"/>
          </a:xfrm>
          <a:prstGeom prst="rect">
            <a:avLst/>
          </a:prstGeom>
        </p:spPr>
      </p:pic>
      <p:pic>
        <p:nvPicPr>
          <p:cNvPr id="4" name="Picture 3">
            <a:extLst>
              <a:ext uri="{FF2B5EF4-FFF2-40B4-BE49-F238E27FC236}">
                <a16:creationId xmlns:a16="http://schemas.microsoft.com/office/drawing/2014/main" id="{DC84840C-109C-93E1-9065-337011687BDC}"/>
              </a:ext>
            </a:extLst>
          </p:cNvPr>
          <p:cNvPicPr>
            <a:picLocks noChangeAspect="1"/>
          </p:cNvPicPr>
          <p:nvPr/>
        </p:nvPicPr>
        <p:blipFill>
          <a:blip r:embed="rId3" cstate="print">
            <a:alphaModFix amt="85000"/>
            <a:extLst>
              <a:ext uri="{28A0092B-C50C-407E-A947-70E740481C1C}">
                <a14:useLocalDpi xmlns:a14="http://schemas.microsoft.com/office/drawing/2010/main" val="0"/>
              </a:ext>
            </a:extLst>
          </a:blip>
          <a:stretch>
            <a:fillRect/>
          </a:stretch>
        </p:blipFill>
        <p:spPr>
          <a:xfrm>
            <a:off x="4283968" y="102543"/>
            <a:ext cx="933411" cy="375797"/>
          </a:xfrm>
          <a:prstGeom prst="rect">
            <a:avLst/>
          </a:prstGeom>
        </p:spPr>
      </p:pic>
      <p:sp>
        <p:nvSpPr>
          <p:cNvPr id="9" name="Footer Placeholder 2">
            <a:extLst>
              <a:ext uri="{FF2B5EF4-FFF2-40B4-BE49-F238E27FC236}">
                <a16:creationId xmlns:a16="http://schemas.microsoft.com/office/drawing/2014/main" id="{1E8BFD8B-F1AA-4C84-4FF8-D52B65BFBB21}"/>
              </a:ext>
            </a:extLst>
          </p:cNvPr>
          <p:cNvSpPr txBox="1">
            <a:spLocks/>
          </p:cNvSpPr>
          <p:nvPr/>
        </p:nvSpPr>
        <p:spPr>
          <a:xfrm>
            <a:off x="68584" y="6601013"/>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7563D729-1995-96FE-AAD5-564D5362FF1E}"/>
              </a:ext>
            </a:extLst>
          </p:cNvPr>
          <p:cNvSpPr txBox="1"/>
          <p:nvPr/>
        </p:nvSpPr>
        <p:spPr>
          <a:xfrm>
            <a:off x="6126494" y="6648519"/>
            <a:ext cx="3048000" cy="230832"/>
          </a:xfrm>
          <a:prstGeom prst="rect">
            <a:avLst/>
          </a:prstGeom>
          <a:noFill/>
        </p:spPr>
        <p:txBody>
          <a:bodyPr wrap="square" rtlCol="0">
            <a:spAutoFit/>
          </a:bodyPr>
          <a:lstStyle/>
          <a:p>
            <a:pPr algn="ctr"/>
            <a:r>
              <a:rPr lang="en-US" sz="900" i="0" dirty="0">
                <a:solidFill>
                  <a:schemeClr val="tx2"/>
                </a:solidFill>
                <a:effectLst/>
                <a:latin typeface="gg sans"/>
              </a:rPr>
              <a:t>© 2025 Exams Papers Practice. All Rights Reserved</a:t>
            </a:r>
            <a:endParaRPr lang="en-PH" sz="900" dirty="0">
              <a:solidFill>
                <a:schemeClr val="tx2"/>
              </a:solidFill>
            </a:endParaRPr>
          </a:p>
        </p:txBody>
      </p:sp>
    </p:spTree>
    <p:extLst>
      <p:ext uri="{BB962C8B-B14F-4D97-AF65-F5344CB8AC3E}">
        <p14:creationId xmlns:p14="http://schemas.microsoft.com/office/powerpoint/2010/main" val="352153963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1972784" y="381000"/>
            <a:ext cx="6362700" cy="6096000"/>
            <a:chOff x="1972784" y="381000"/>
            <a:chExt cx="6362700" cy="6096000"/>
          </a:xfrm>
        </p:grpSpPr>
        <p:sp>
          <p:nvSpPr>
            <p:cNvPr id="20" name="Freeform 19"/>
            <p:cNvSpPr/>
            <p:nvPr/>
          </p:nvSpPr>
          <p:spPr>
            <a:xfrm>
              <a:off x="3449745" y="2845054"/>
              <a:ext cx="3674429" cy="1266765"/>
            </a:xfrm>
            <a:custGeom>
              <a:avLst/>
              <a:gdLst>
                <a:gd name="connsiteX0" fmla="*/ 0 w 1933575"/>
                <a:gd name="connsiteY0" fmla="*/ 0 h 1266825"/>
                <a:gd name="connsiteX1" fmla="*/ 1028700 w 1933575"/>
                <a:gd name="connsiteY1" fmla="*/ 1266825 h 1266825"/>
                <a:gd name="connsiteX2" fmla="*/ 1933575 w 1933575"/>
                <a:gd name="connsiteY2" fmla="*/ 0 h 1266825"/>
                <a:gd name="connsiteX3" fmla="*/ 1933575 w 1933575"/>
                <a:gd name="connsiteY3" fmla="*/ 0 h 1266825"/>
                <a:gd name="connsiteX4" fmla="*/ 1933575 w 1933575"/>
                <a:gd name="connsiteY4" fmla="*/ 0 h 12668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575" h="1266825">
                  <a:moveTo>
                    <a:pt x="0" y="0"/>
                  </a:moveTo>
                  <a:cubicBezTo>
                    <a:pt x="353219" y="633412"/>
                    <a:pt x="706438" y="1266825"/>
                    <a:pt x="1028700" y="1266825"/>
                  </a:cubicBezTo>
                  <a:cubicBezTo>
                    <a:pt x="1350962" y="1266825"/>
                    <a:pt x="1933575" y="0"/>
                    <a:pt x="1933575" y="0"/>
                  </a:cubicBezTo>
                  <a:lnTo>
                    <a:pt x="1933575" y="0"/>
                  </a:lnTo>
                  <a:lnTo>
                    <a:pt x="1933575" y="0"/>
                  </a:lnTo>
                </a:path>
              </a:pathLst>
            </a:custGeom>
            <a:noFill/>
            <a:ln w="254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cxnSp>
          <p:nvCxnSpPr>
            <p:cNvPr id="7" name="Straight Arrow Connector 6"/>
            <p:cNvCxnSpPr/>
            <p:nvPr/>
          </p:nvCxnSpPr>
          <p:spPr>
            <a:xfrm flipV="1">
              <a:off x="2487134" y="381000"/>
              <a:ext cx="0" cy="5591176"/>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2487134" y="5962650"/>
              <a:ext cx="5848350" cy="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12" name="Text Box 2"/>
            <p:cNvSpPr txBox="1">
              <a:spLocks noChangeArrowheads="1"/>
            </p:cNvSpPr>
            <p:nvPr/>
          </p:nvSpPr>
          <p:spPr bwMode="auto">
            <a:xfrm>
              <a:off x="1972784" y="504825"/>
              <a:ext cx="514350" cy="419100"/>
            </a:xfrm>
            <a:prstGeom prst="rect">
              <a:avLst/>
            </a:prstGeom>
            <a:noFill/>
            <a:ln w="9525">
              <a:noFill/>
              <a:miter lim="800000"/>
              <a:headEnd/>
              <a:tailEnd/>
            </a:ln>
          </p:spPr>
          <p:txBody>
            <a:bodyPr rot="0" vert="horz" wrap="square" lIns="91440" tIns="45720" rIns="91440" bIns="45720" anchor="t" anchorCtr="0">
              <a:spAutoFit/>
            </a:bodyPr>
            <a:lstStyle/>
            <a:p>
              <a:pPr>
                <a:lnSpc>
                  <a:spcPct val="115000"/>
                </a:lnSpc>
                <a:spcAft>
                  <a:spcPts val="1000"/>
                </a:spcAft>
              </a:pPr>
              <a:r>
                <a:rPr lang="en-GB" sz="1100">
                  <a:effectLst/>
                  <a:latin typeface="Calibri"/>
                  <a:ea typeface="Calibri"/>
                  <a:cs typeface="Times New Roman"/>
                </a:rPr>
                <a:t>Price</a:t>
              </a:r>
            </a:p>
          </p:txBody>
        </p:sp>
        <p:sp>
          <p:nvSpPr>
            <p:cNvPr id="13" name="Text Box 2"/>
            <p:cNvSpPr txBox="1">
              <a:spLocks noChangeArrowheads="1"/>
            </p:cNvSpPr>
            <p:nvPr/>
          </p:nvSpPr>
          <p:spPr bwMode="auto">
            <a:xfrm>
              <a:off x="7554434" y="6057900"/>
              <a:ext cx="781050" cy="419100"/>
            </a:xfrm>
            <a:prstGeom prst="rect">
              <a:avLst/>
            </a:prstGeom>
            <a:noFill/>
            <a:ln w="9525">
              <a:noFill/>
              <a:miter lim="800000"/>
              <a:headEnd/>
              <a:tailEnd/>
            </a:ln>
          </p:spPr>
          <p:txBody>
            <a:bodyPr rot="0" vert="horz" wrap="square" lIns="91440" tIns="45720" rIns="91440" bIns="45720" anchor="t" anchorCtr="0">
              <a:spAutoFit/>
            </a:bodyPr>
            <a:lstStyle/>
            <a:p>
              <a:pPr>
                <a:lnSpc>
                  <a:spcPct val="115000"/>
                </a:lnSpc>
                <a:spcAft>
                  <a:spcPts val="1000"/>
                </a:spcAft>
              </a:pPr>
              <a:r>
                <a:rPr lang="en-GB" sz="1100">
                  <a:effectLst/>
                  <a:latin typeface="Calibri"/>
                  <a:ea typeface="Calibri"/>
                  <a:cs typeface="Times New Roman"/>
                </a:rPr>
                <a:t>Output</a:t>
              </a:r>
            </a:p>
          </p:txBody>
        </p:sp>
        <p:sp>
          <p:nvSpPr>
            <p:cNvPr id="14" name="Text Box 2"/>
            <p:cNvSpPr txBox="1">
              <a:spLocks noChangeArrowheads="1"/>
            </p:cNvSpPr>
            <p:nvPr/>
          </p:nvSpPr>
          <p:spPr bwMode="auto">
            <a:xfrm>
              <a:off x="4175001" y="5962649"/>
              <a:ext cx="361950" cy="419100"/>
            </a:xfrm>
            <a:prstGeom prst="rect">
              <a:avLst/>
            </a:prstGeom>
            <a:noFill/>
            <a:ln w="9525">
              <a:noFill/>
              <a:miter lim="800000"/>
              <a:headEnd/>
              <a:tailEnd/>
            </a:ln>
          </p:spPr>
          <p:txBody>
            <a:bodyPr rot="0" vert="horz" wrap="square" lIns="91440" tIns="45720" rIns="91440" bIns="45720" anchor="t" anchorCtr="0">
              <a:spAutoFit/>
            </a:bodyPr>
            <a:lstStyle/>
            <a:p>
              <a:pPr>
                <a:lnSpc>
                  <a:spcPct val="115000"/>
                </a:lnSpc>
                <a:spcAft>
                  <a:spcPts val="1000"/>
                </a:spcAft>
              </a:pPr>
              <a:r>
                <a:rPr lang="en-GB" sz="1100" dirty="0">
                  <a:effectLst/>
                  <a:latin typeface="Calibri"/>
                  <a:ea typeface="Calibri"/>
                  <a:cs typeface="Times New Roman"/>
                </a:rPr>
                <a:t>Q</a:t>
              </a:r>
              <a:r>
                <a:rPr lang="en-GB" sz="1100" baseline="-25000" dirty="0">
                  <a:effectLst/>
                  <a:latin typeface="Calibri"/>
                  <a:ea typeface="Calibri"/>
                  <a:cs typeface="Times New Roman"/>
                </a:rPr>
                <a:t>1</a:t>
              </a:r>
              <a:endParaRPr lang="en-GB" sz="1100" dirty="0">
                <a:effectLst/>
                <a:latin typeface="Calibri"/>
                <a:ea typeface="Calibri"/>
                <a:cs typeface="Times New Roman"/>
              </a:endParaRPr>
            </a:p>
          </p:txBody>
        </p:sp>
        <p:sp>
          <p:nvSpPr>
            <p:cNvPr id="15" name="Text Box 2"/>
            <p:cNvSpPr txBox="1">
              <a:spLocks noChangeArrowheads="1"/>
            </p:cNvSpPr>
            <p:nvPr/>
          </p:nvSpPr>
          <p:spPr bwMode="auto">
            <a:xfrm>
              <a:off x="2125184" y="2853983"/>
              <a:ext cx="361950" cy="419100"/>
            </a:xfrm>
            <a:prstGeom prst="rect">
              <a:avLst/>
            </a:prstGeom>
            <a:noFill/>
            <a:ln w="9525">
              <a:noFill/>
              <a:miter lim="800000"/>
              <a:headEnd/>
              <a:tailEnd/>
            </a:ln>
          </p:spPr>
          <p:txBody>
            <a:bodyPr rot="0" vert="horz" wrap="square" lIns="91440" tIns="45720" rIns="91440" bIns="45720" anchor="t" anchorCtr="0">
              <a:spAutoFit/>
            </a:bodyPr>
            <a:lstStyle/>
            <a:p>
              <a:pPr>
                <a:lnSpc>
                  <a:spcPct val="115000"/>
                </a:lnSpc>
                <a:spcAft>
                  <a:spcPts val="1000"/>
                </a:spcAft>
              </a:pPr>
              <a:r>
                <a:rPr lang="en-GB" sz="1100" dirty="0">
                  <a:effectLst/>
                  <a:latin typeface="Calibri"/>
                  <a:ea typeface="Calibri"/>
                  <a:cs typeface="Times New Roman"/>
                </a:rPr>
                <a:t>P</a:t>
              </a:r>
              <a:r>
                <a:rPr lang="en-GB" sz="1100" baseline="-25000" dirty="0">
                  <a:effectLst/>
                  <a:latin typeface="Calibri"/>
                  <a:ea typeface="Calibri"/>
                  <a:cs typeface="Times New Roman"/>
                </a:rPr>
                <a:t>1</a:t>
              </a:r>
              <a:endParaRPr lang="en-GB" sz="1100" dirty="0">
                <a:effectLst/>
                <a:latin typeface="Calibri"/>
                <a:ea typeface="Calibri"/>
                <a:cs typeface="Times New Roman"/>
              </a:endParaRPr>
            </a:p>
          </p:txBody>
        </p:sp>
        <p:sp>
          <p:nvSpPr>
            <p:cNvPr id="16" name="Text Box 2"/>
            <p:cNvSpPr txBox="1">
              <a:spLocks noChangeArrowheads="1"/>
            </p:cNvSpPr>
            <p:nvPr/>
          </p:nvSpPr>
          <p:spPr bwMode="auto">
            <a:xfrm>
              <a:off x="2268059" y="5962650"/>
              <a:ext cx="295275" cy="337820"/>
            </a:xfrm>
            <a:prstGeom prst="rect">
              <a:avLst/>
            </a:prstGeom>
            <a:noFill/>
            <a:ln w="9525">
              <a:noFill/>
              <a:miter lim="800000"/>
              <a:headEnd/>
              <a:tailEnd/>
            </a:ln>
          </p:spPr>
          <p:txBody>
            <a:bodyPr rot="0" vert="horz" wrap="square" lIns="91440" tIns="45720" rIns="91440" bIns="45720" anchor="t" anchorCtr="0">
              <a:noAutofit/>
            </a:bodyPr>
            <a:lstStyle/>
            <a:p>
              <a:pPr>
                <a:lnSpc>
                  <a:spcPct val="115000"/>
                </a:lnSpc>
                <a:spcAft>
                  <a:spcPts val="1000"/>
                </a:spcAft>
              </a:pPr>
              <a:r>
                <a:rPr lang="en-GB" sz="1100" dirty="0">
                  <a:effectLst/>
                  <a:latin typeface="Calibri"/>
                  <a:ea typeface="Calibri"/>
                  <a:cs typeface="Times New Roman"/>
                </a:rPr>
                <a:t>0</a:t>
              </a:r>
            </a:p>
          </p:txBody>
        </p:sp>
        <p:sp>
          <p:nvSpPr>
            <p:cNvPr id="17" name="Text Box 2"/>
            <p:cNvSpPr txBox="1">
              <a:spLocks noChangeArrowheads="1"/>
            </p:cNvSpPr>
            <p:nvPr/>
          </p:nvSpPr>
          <p:spPr bwMode="auto">
            <a:xfrm>
              <a:off x="5800776" y="504825"/>
              <a:ext cx="476250" cy="419100"/>
            </a:xfrm>
            <a:prstGeom prst="rect">
              <a:avLst/>
            </a:prstGeom>
            <a:noFill/>
            <a:ln w="9525">
              <a:noFill/>
              <a:miter lim="800000"/>
              <a:headEnd/>
              <a:tailEnd/>
            </a:ln>
          </p:spPr>
          <p:txBody>
            <a:bodyPr rot="0" vert="horz" wrap="square" lIns="91440" tIns="45720" rIns="91440" bIns="45720" anchor="t" anchorCtr="0">
              <a:spAutoFit/>
            </a:bodyPr>
            <a:lstStyle/>
            <a:p>
              <a:pPr>
                <a:lnSpc>
                  <a:spcPct val="115000"/>
                </a:lnSpc>
                <a:spcAft>
                  <a:spcPts val="1000"/>
                </a:spcAft>
              </a:pPr>
              <a:r>
                <a:rPr lang="en-GB" sz="1100" dirty="0">
                  <a:effectLst/>
                  <a:latin typeface="Calibri"/>
                  <a:ea typeface="Calibri"/>
                  <a:cs typeface="Times New Roman"/>
                </a:rPr>
                <a:t>MC</a:t>
              </a:r>
            </a:p>
          </p:txBody>
        </p:sp>
        <p:sp>
          <p:nvSpPr>
            <p:cNvPr id="18" name="Text Box 2"/>
            <p:cNvSpPr txBox="1">
              <a:spLocks noChangeArrowheads="1"/>
            </p:cNvSpPr>
            <p:nvPr/>
          </p:nvSpPr>
          <p:spPr bwMode="auto">
            <a:xfrm>
              <a:off x="7046455" y="2486040"/>
              <a:ext cx="476250" cy="275588"/>
            </a:xfrm>
            <a:prstGeom prst="rect">
              <a:avLst/>
            </a:prstGeom>
            <a:noFill/>
            <a:ln w="9525">
              <a:noFill/>
              <a:miter lim="800000"/>
              <a:headEnd/>
              <a:tailEnd/>
            </a:ln>
          </p:spPr>
          <p:txBody>
            <a:bodyPr rot="0" vert="horz" wrap="square" lIns="91440" tIns="45720" rIns="91440" bIns="45720" anchor="t" anchorCtr="0">
              <a:spAutoFit/>
            </a:bodyPr>
            <a:lstStyle/>
            <a:p>
              <a:pPr>
                <a:lnSpc>
                  <a:spcPct val="115000"/>
                </a:lnSpc>
                <a:spcAft>
                  <a:spcPts val="1000"/>
                </a:spcAft>
              </a:pPr>
              <a:r>
                <a:rPr lang="en-GB" sz="1100" dirty="0">
                  <a:effectLst/>
                  <a:latin typeface="Calibri"/>
                  <a:ea typeface="Calibri"/>
                  <a:cs typeface="Times New Roman"/>
                </a:rPr>
                <a:t>AC</a:t>
              </a:r>
            </a:p>
          </p:txBody>
        </p:sp>
        <p:sp>
          <p:nvSpPr>
            <p:cNvPr id="6" name="Freeform 5"/>
            <p:cNvSpPr/>
            <p:nvPr/>
          </p:nvSpPr>
          <p:spPr>
            <a:xfrm>
              <a:off x="3656912" y="753851"/>
              <a:ext cx="2381989" cy="4619365"/>
            </a:xfrm>
            <a:custGeom>
              <a:avLst/>
              <a:gdLst>
                <a:gd name="connsiteX0" fmla="*/ 0 w 2424419"/>
                <a:gd name="connsiteY0" fmla="*/ 4144162 h 4899514"/>
                <a:gd name="connsiteX1" fmla="*/ 1241571 w 2424419"/>
                <a:gd name="connsiteY1" fmla="*/ 4580389 h 4899514"/>
                <a:gd name="connsiteX2" fmla="*/ 2424419 w 2424419"/>
                <a:gd name="connsiteY2" fmla="*/ 0 h 4899514"/>
              </a:gdLst>
              <a:ahLst/>
              <a:cxnLst>
                <a:cxn ang="0">
                  <a:pos x="connsiteX0" y="connsiteY0"/>
                </a:cxn>
                <a:cxn ang="0">
                  <a:pos x="connsiteX1" y="connsiteY1"/>
                </a:cxn>
                <a:cxn ang="0">
                  <a:pos x="connsiteX2" y="connsiteY2"/>
                </a:cxn>
              </a:cxnLst>
              <a:rect l="l" t="t" r="r" b="b"/>
              <a:pathLst>
                <a:path w="2424419" h="4899514">
                  <a:moveTo>
                    <a:pt x="0" y="4144162"/>
                  </a:moveTo>
                  <a:cubicBezTo>
                    <a:pt x="418750" y="4707622"/>
                    <a:pt x="837501" y="5271083"/>
                    <a:pt x="1241571" y="4580389"/>
                  </a:cubicBezTo>
                  <a:cubicBezTo>
                    <a:pt x="1645641" y="3889695"/>
                    <a:pt x="2035030" y="1944847"/>
                    <a:pt x="2424419" y="0"/>
                  </a:cubicBezTo>
                </a:path>
              </a:pathLst>
            </a:custGeom>
            <a:noFill/>
            <a:ln w="254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1" name="TextBox 20"/>
          <p:cNvSpPr txBox="1"/>
          <p:nvPr/>
        </p:nvSpPr>
        <p:spPr>
          <a:xfrm>
            <a:off x="3563888" y="932139"/>
            <a:ext cx="2232248" cy="369332"/>
          </a:xfrm>
          <a:prstGeom prst="rect">
            <a:avLst/>
          </a:prstGeom>
          <a:noFill/>
        </p:spPr>
        <p:txBody>
          <a:bodyPr wrap="square" rtlCol="0">
            <a:spAutoFit/>
          </a:bodyPr>
          <a:lstStyle/>
          <a:p>
            <a:endParaRPr lang="en-GB" dirty="0"/>
          </a:p>
        </p:txBody>
      </p:sp>
      <p:cxnSp>
        <p:nvCxnSpPr>
          <p:cNvPr id="5" name="Straight Connector 4"/>
          <p:cNvCxnSpPr/>
          <p:nvPr/>
        </p:nvCxnSpPr>
        <p:spPr>
          <a:xfrm>
            <a:off x="2487134" y="789817"/>
            <a:ext cx="4160790" cy="4911970"/>
          </a:xfrm>
          <a:prstGeom prst="line">
            <a:avLst/>
          </a:prstGeom>
          <a:ln w="254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a:stCxn id="12" idx="3"/>
          </p:cNvCxnSpPr>
          <p:nvPr/>
        </p:nvCxnSpPr>
        <p:spPr>
          <a:xfrm>
            <a:off x="2487134" y="714375"/>
            <a:ext cx="2339557" cy="5762625"/>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25" name="Text Box 2"/>
          <p:cNvSpPr txBox="1">
            <a:spLocks noChangeArrowheads="1"/>
          </p:cNvSpPr>
          <p:nvPr/>
        </p:nvSpPr>
        <p:spPr bwMode="auto">
          <a:xfrm>
            <a:off x="6722605" y="5629095"/>
            <a:ext cx="476250" cy="275588"/>
          </a:xfrm>
          <a:prstGeom prst="rect">
            <a:avLst/>
          </a:prstGeom>
          <a:noFill/>
          <a:ln w="9525">
            <a:noFill/>
            <a:miter lim="800000"/>
            <a:headEnd/>
            <a:tailEnd/>
          </a:ln>
        </p:spPr>
        <p:txBody>
          <a:bodyPr rot="0" vert="horz" wrap="square" lIns="91440" tIns="45720" rIns="91440" bIns="45720" anchor="t" anchorCtr="0">
            <a:spAutoFit/>
          </a:bodyPr>
          <a:lstStyle/>
          <a:p>
            <a:pPr>
              <a:lnSpc>
                <a:spcPct val="115000"/>
              </a:lnSpc>
              <a:spcAft>
                <a:spcPts val="1000"/>
              </a:spcAft>
            </a:pPr>
            <a:r>
              <a:rPr lang="en-GB" sz="1100" dirty="0">
                <a:effectLst/>
                <a:latin typeface="Calibri"/>
                <a:ea typeface="Calibri"/>
                <a:cs typeface="Times New Roman"/>
              </a:rPr>
              <a:t>AR</a:t>
            </a:r>
          </a:p>
        </p:txBody>
      </p:sp>
      <p:sp>
        <p:nvSpPr>
          <p:cNvPr id="26" name="Text Box 2"/>
          <p:cNvSpPr txBox="1">
            <a:spLocks noChangeArrowheads="1"/>
          </p:cNvSpPr>
          <p:nvPr/>
        </p:nvSpPr>
        <p:spPr bwMode="auto">
          <a:xfrm>
            <a:off x="4736763" y="6468260"/>
            <a:ext cx="476250" cy="275588"/>
          </a:xfrm>
          <a:prstGeom prst="rect">
            <a:avLst/>
          </a:prstGeom>
          <a:noFill/>
          <a:ln w="9525">
            <a:noFill/>
            <a:miter lim="800000"/>
            <a:headEnd/>
            <a:tailEnd/>
          </a:ln>
        </p:spPr>
        <p:txBody>
          <a:bodyPr rot="0" vert="horz" wrap="square" lIns="91440" tIns="45720" rIns="91440" bIns="45720" anchor="t" anchorCtr="0">
            <a:spAutoFit/>
          </a:bodyPr>
          <a:lstStyle/>
          <a:p>
            <a:pPr>
              <a:lnSpc>
                <a:spcPct val="115000"/>
              </a:lnSpc>
              <a:spcAft>
                <a:spcPts val="1000"/>
              </a:spcAft>
            </a:pPr>
            <a:r>
              <a:rPr lang="en-GB" sz="1100" dirty="0">
                <a:latin typeface="Calibri"/>
                <a:ea typeface="Calibri"/>
                <a:cs typeface="Times New Roman"/>
              </a:rPr>
              <a:t>M</a:t>
            </a:r>
            <a:r>
              <a:rPr lang="en-GB" sz="1100" dirty="0">
                <a:effectLst/>
                <a:latin typeface="Calibri"/>
                <a:ea typeface="Calibri"/>
                <a:cs typeface="Times New Roman"/>
              </a:rPr>
              <a:t>R</a:t>
            </a:r>
          </a:p>
        </p:txBody>
      </p:sp>
      <p:cxnSp>
        <p:nvCxnSpPr>
          <p:cNvPr id="30" name="Straight Connector 29"/>
          <p:cNvCxnSpPr/>
          <p:nvPr/>
        </p:nvCxnSpPr>
        <p:spPr>
          <a:xfrm flipV="1">
            <a:off x="4355976" y="3063532"/>
            <a:ext cx="0" cy="2899117"/>
          </a:xfrm>
          <a:prstGeom prst="line">
            <a:avLst/>
          </a:prstGeom>
          <a:ln w="25400">
            <a:solidFill>
              <a:srgbClr val="7030A0"/>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H="1">
            <a:off x="2487134" y="3063533"/>
            <a:ext cx="1868842" cy="0"/>
          </a:xfrm>
          <a:prstGeom prst="line">
            <a:avLst/>
          </a:prstGeom>
          <a:ln w="25400">
            <a:solidFill>
              <a:srgbClr val="7030A0"/>
            </a:solidFill>
            <a:prstDash val="sysDot"/>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229183" y="1062390"/>
            <a:ext cx="1828449" cy="4832092"/>
          </a:xfrm>
          <a:prstGeom prst="rect">
            <a:avLst/>
          </a:prstGeom>
          <a:noFill/>
        </p:spPr>
        <p:txBody>
          <a:bodyPr wrap="square" rtlCol="0">
            <a:spAutoFit/>
          </a:bodyPr>
          <a:lstStyle/>
          <a:p>
            <a:r>
              <a:rPr lang="en-GB" sz="1400" dirty="0"/>
              <a:t>By showing profit maximisation, revenue maximisation and sales maximisation on the same diagram we can see what will happen if the firm changes its objectives.</a:t>
            </a:r>
          </a:p>
          <a:p>
            <a:endParaRPr lang="en-GB" sz="1400" dirty="0"/>
          </a:p>
          <a:p>
            <a:r>
              <a:rPr lang="en-GB" sz="1400" dirty="0"/>
              <a:t>If its objective changes from profit maximisation to either of the other two price will fall and output will increase.</a:t>
            </a:r>
          </a:p>
          <a:p>
            <a:endParaRPr lang="en-GB" sz="1400" dirty="0"/>
          </a:p>
          <a:p>
            <a:r>
              <a:rPr lang="en-GB" sz="1400" dirty="0"/>
              <a:t>If they change their objective to profit maximisation, then price will rise, and output will decrease.</a:t>
            </a:r>
          </a:p>
        </p:txBody>
      </p:sp>
      <p:cxnSp>
        <p:nvCxnSpPr>
          <p:cNvPr id="34" name="Straight Connector 33"/>
          <p:cNvCxnSpPr/>
          <p:nvPr/>
        </p:nvCxnSpPr>
        <p:spPr>
          <a:xfrm flipH="1">
            <a:off x="2515324" y="3645024"/>
            <a:ext cx="1868842" cy="0"/>
          </a:xfrm>
          <a:prstGeom prst="line">
            <a:avLst/>
          </a:prstGeom>
          <a:ln w="25400">
            <a:solidFill>
              <a:srgbClr val="7030A0"/>
            </a:solidFill>
            <a:prstDash val="sysDot"/>
          </a:ln>
        </p:spPr>
        <p:style>
          <a:lnRef idx="1">
            <a:schemeClr val="accent1"/>
          </a:lnRef>
          <a:fillRef idx="0">
            <a:schemeClr val="accent1"/>
          </a:fillRef>
          <a:effectRef idx="0">
            <a:schemeClr val="accent1"/>
          </a:effectRef>
          <a:fontRef idx="minor">
            <a:schemeClr val="tx1"/>
          </a:fontRef>
        </p:style>
      </p:cxnSp>
      <p:sp>
        <p:nvSpPr>
          <p:cNvPr id="35" name="Rectangle 34"/>
          <p:cNvSpPr/>
          <p:nvPr/>
        </p:nvSpPr>
        <p:spPr>
          <a:xfrm>
            <a:off x="2515324" y="3084780"/>
            <a:ext cx="1840652" cy="560243"/>
          </a:xfrm>
          <a:prstGeom prst="rect">
            <a:avLst/>
          </a:prstGeom>
          <a:solidFill>
            <a:srgbClr val="FFFF00">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Text Box 2"/>
          <p:cNvSpPr txBox="1">
            <a:spLocks noChangeArrowheads="1"/>
          </p:cNvSpPr>
          <p:nvPr/>
        </p:nvSpPr>
        <p:spPr bwMode="auto">
          <a:xfrm>
            <a:off x="4457734" y="5972176"/>
            <a:ext cx="361950" cy="275588"/>
          </a:xfrm>
          <a:prstGeom prst="rect">
            <a:avLst/>
          </a:prstGeom>
          <a:noFill/>
          <a:ln w="9525">
            <a:noFill/>
            <a:miter lim="800000"/>
            <a:headEnd/>
            <a:tailEnd/>
          </a:ln>
        </p:spPr>
        <p:txBody>
          <a:bodyPr rot="0" vert="horz" wrap="square" lIns="91440" tIns="45720" rIns="91440" bIns="45720" anchor="t" anchorCtr="0">
            <a:spAutoFit/>
          </a:bodyPr>
          <a:lstStyle/>
          <a:p>
            <a:pPr>
              <a:lnSpc>
                <a:spcPct val="115000"/>
              </a:lnSpc>
              <a:spcAft>
                <a:spcPts val="1000"/>
              </a:spcAft>
            </a:pPr>
            <a:r>
              <a:rPr lang="en-GB" sz="1100" dirty="0">
                <a:effectLst/>
                <a:latin typeface="Calibri"/>
                <a:ea typeface="Calibri"/>
                <a:cs typeface="Times New Roman"/>
              </a:rPr>
              <a:t>Q</a:t>
            </a:r>
            <a:r>
              <a:rPr lang="en-GB" sz="1100" baseline="-25000" dirty="0">
                <a:latin typeface="Calibri"/>
                <a:ea typeface="Calibri"/>
                <a:cs typeface="Times New Roman"/>
              </a:rPr>
              <a:t>2</a:t>
            </a:r>
            <a:endParaRPr lang="en-GB" sz="1100" dirty="0">
              <a:effectLst/>
              <a:latin typeface="Calibri"/>
              <a:ea typeface="Calibri"/>
              <a:cs typeface="Times New Roman"/>
            </a:endParaRPr>
          </a:p>
        </p:txBody>
      </p:sp>
      <p:cxnSp>
        <p:nvCxnSpPr>
          <p:cNvPr id="37" name="Straight Connector 36"/>
          <p:cNvCxnSpPr/>
          <p:nvPr/>
        </p:nvCxnSpPr>
        <p:spPr>
          <a:xfrm flipV="1">
            <a:off x="4631183" y="3350858"/>
            <a:ext cx="7526" cy="2611791"/>
          </a:xfrm>
          <a:prstGeom prst="line">
            <a:avLst/>
          </a:prstGeom>
          <a:ln w="25400">
            <a:solidFill>
              <a:srgbClr val="7030A0"/>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a:endCxn id="35" idx="1"/>
          </p:cNvCxnSpPr>
          <p:nvPr/>
        </p:nvCxnSpPr>
        <p:spPr>
          <a:xfrm flipH="1">
            <a:off x="2515324" y="3350858"/>
            <a:ext cx="2115860" cy="14044"/>
          </a:xfrm>
          <a:prstGeom prst="line">
            <a:avLst/>
          </a:prstGeom>
          <a:ln w="25400">
            <a:solidFill>
              <a:srgbClr val="7030A0"/>
            </a:solidFill>
            <a:prstDash val="sysDot"/>
          </a:ln>
        </p:spPr>
        <p:style>
          <a:lnRef idx="1">
            <a:schemeClr val="accent1"/>
          </a:lnRef>
          <a:fillRef idx="0">
            <a:schemeClr val="accent1"/>
          </a:fillRef>
          <a:effectRef idx="0">
            <a:schemeClr val="accent1"/>
          </a:effectRef>
          <a:fontRef idx="minor">
            <a:schemeClr val="tx1"/>
          </a:fontRef>
        </p:style>
      </p:cxnSp>
      <p:sp>
        <p:nvSpPr>
          <p:cNvPr id="42" name="Text Box 2"/>
          <p:cNvSpPr txBox="1">
            <a:spLocks noChangeArrowheads="1"/>
          </p:cNvSpPr>
          <p:nvPr/>
        </p:nvSpPr>
        <p:spPr bwMode="auto">
          <a:xfrm>
            <a:off x="2120174" y="3176588"/>
            <a:ext cx="361950" cy="275588"/>
          </a:xfrm>
          <a:prstGeom prst="rect">
            <a:avLst/>
          </a:prstGeom>
          <a:noFill/>
          <a:ln w="9525">
            <a:noFill/>
            <a:miter lim="800000"/>
            <a:headEnd/>
            <a:tailEnd/>
          </a:ln>
        </p:spPr>
        <p:txBody>
          <a:bodyPr rot="0" vert="horz" wrap="square" lIns="91440" tIns="45720" rIns="91440" bIns="45720" anchor="t" anchorCtr="0">
            <a:spAutoFit/>
          </a:bodyPr>
          <a:lstStyle/>
          <a:p>
            <a:pPr>
              <a:lnSpc>
                <a:spcPct val="115000"/>
              </a:lnSpc>
              <a:spcAft>
                <a:spcPts val="1000"/>
              </a:spcAft>
            </a:pPr>
            <a:r>
              <a:rPr lang="en-GB" sz="1100" dirty="0">
                <a:effectLst/>
                <a:latin typeface="Calibri"/>
                <a:ea typeface="Calibri"/>
                <a:cs typeface="Times New Roman"/>
              </a:rPr>
              <a:t>P</a:t>
            </a:r>
            <a:r>
              <a:rPr lang="en-GB" sz="1100" baseline="-25000" dirty="0">
                <a:latin typeface="Calibri"/>
                <a:ea typeface="Calibri"/>
                <a:cs typeface="Times New Roman"/>
              </a:rPr>
              <a:t>2</a:t>
            </a:r>
            <a:endParaRPr lang="en-GB" sz="1100" dirty="0">
              <a:effectLst/>
              <a:latin typeface="Calibri"/>
              <a:ea typeface="Calibri"/>
              <a:cs typeface="Times New Roman"/>
            </a:endParaRPr>
          </a:p>
        </p:txBody>
      </p:sp>
      <p:cxnSp>
        <p:nvCxnSpPr>
          <p:cNvPr id="44" name="Straight Connector 43"/>
          <p:cNvCxnSpPr/>
          <p:nvPr/>
        </p:nvCxnSpPr>
        <p:spPr>
          <a:xfrm flipV="1">
            <a:off x="5279433" y="4111819"/>
            <a:ext cx="3763" cy="1826697"/>
          </a:xfrm>
          <a:prstGeom prst="line">
            <a:avLst/>
          </a:prstGeom>
          <a:ln w="25400">
            <a:solidFill>
              <a:srgbClr val="7030A0"/>
            </a:solidFill>
            <a:prstDash val="sysDot"/>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flipH="1">
            <a:off x="2454311" y="4142864"/>
            <a:ext cx="2828885" cy="0"/>
          </a:xfrm>
          <a:prstGeom prst="line">
            <a:avLst/>
          </a:prstGeom>
          <a:ln w="25400">
            <a:solidFill>
              <a:srgbClr val="7030A0"/>
            </a:solidFill>
            <a:prstDash val="sysDot"/>
          </a:ln>
        </p:spPr>
        <p:style>
          <a:lnRef idx="1">
            <a:schemeClr val="accent1"/>
          </a:lnRef>
          <a:fillRef idx="0">
            <a:schemeClr val="accent1"/>
          </a:fillRef>
          <a:effectRef idx="0">
            <a:schemeClr val="accent1"/>
          </a:effectRef>
          <a:fontRef idx="minor">
            <a:schemeClr val="tx1"/>
          </a:fontRef>
        </p:style>
      </p:cxnSp>
      <p:sp>
        <p:nvSpPr>
          <p:cNvPr id="49" name="Text Box 2"/>
          <p:cNvSpPr txBox="1">
            <a:spLocks noChangeArrowheads="1"/>
          </p:cNvSpPr>
          <p:nvPr/>
        </p:nvSpPr>
        <p:spPr bwMode="auto">
          <a:xfrm>
            <a:off x="5105984" y="5972176"/>
            <a:ext cx="361950" cy="275588"/>
          </a:xfrm>
          <a:prstGeom prst="rect">
            <a:avLst/>
          </a:prstGeom>
          <a:noFill/>
          <a:ln w="9525">
            <a:noFill/>
            <a:miter lim="800000"/>
            <a:headEnd/>
            <a:tailEnd/>
          </a:ln>
        </p:spPr>
        <p:txBody>
          <a:bodyPr rot="0" vert="horz" wrap="square" lIns="91440" tIns="45720" rIns="91440" bIns="45720" anchor="t" anchorCtr="0">
            <a:spAutoFit/>
          </a:bodyPr>
          <a:lstStyle/>
          <a:p>
            <a:pPr>
              <a:lnSpc>
                <a:spcPct val="115000"/>
              </a:lnSpc>
              <a:spcAft>
                <a:spcPts val="1000"/>
              </a:spcAft>
            </a:pPr>
            <a:r>
              <a:rPr lang="en-GB" sz="1100" dirty="0">
                <a:effectLst/>
                <a:latin typeface="Calibri"/>
                <a:ea typeface="Calibri"/>
                <a:cs typeface="Times New Roman"/>
              </a:rPr>
              <a:t>Q</a:t>
            </a:r>
            <a:r>
              <a:rPr lang="en-GB" sz="1100" baseline="-25000" dirty="0">
                <a:latin typeface="Calibri"/>
                <a:ea typeface="Calibri"/>
                <a:cs typeface="Times New Roman"/>
              </a:rPr>
              <a:t>3</a:t>
            </a:r>
            <a:endParaRPr lang="en-GB" sz="1100" dirty="0">
              <a:effectLst/>
              <a:latin typeface="Calibri"/>
              <a:ea typeface="Calibri"/>
              <a:cs typeface="Times New Roman"/>
            </a:endParaRPr>
          </a:p>
        </p:txBody>
      </p:sp>
      <p:sp>
        <p:nvSpPr>
          <p:cNvPr id="50" name="Text Box 2"/>
          <p:cNvSpPr txBox="1">
            <a:spLocks noChangeArrowheads="1"/>
          </p:cNvSpPr>
          <p:nvPr/>
        </p:nvSpPr>
        <p:spPr bwMode="auto">
          <a:xfrm>
            <a:off x="2120174" y="4005070"/>
            <a:ext cx="361950" cy="275588"/>
          </a:xfrm>
          <a:prstGeom prst="rect">
            <a:avLst/>
          </a:prstGeom>
          <a:noFill/>
          <a:ln w="9525">
            <a:noFill/>
            <a:miter lim="800000"/>
            <a:headEnd/>
            <a:tailEnd/>
          </a:ln>
        </p:spPr>
        <p:txBody>
          <a:bodyPr rot="0" vert="horz" wrap="square" lIns="91440" tIns="45720" rIns="91440" bIns="45720" anchor="t" anchorCtr="0">
            <a:spAutoFit/>
          </a:bodyPr>
          <a:lstStyle/>
          <a:p>
            <a:pPr>
              <a:lnSpc>
                <a:spcPct val="115000"/>
              </a:lnSpc>
              <a:spcAft>
                <a:spcPts val="1000"/>
              </a:spcAft>
            </a:pPr>
            <a:r>
              <a:rPr lang="en-GB" sz="1100" dirty="0">
                <a:effectLst/>
                <a:latin typeface="Calibri"/>
                <a:ea typeface="Calibri"/>
                <a:cs typeface="Times New Roman"/>
              </a:rPr>
              <a:t>P</a:t>
            </a:r>
            <a:r>
              <a:rPr lang="en-GB" sz="1100" baseline="-25000" dirty="0">
                <a:latin typeface="Calibri"/>
                <a:ea typeface="Calibri"/>
                <a:cs typeface="Times New Roman"/>
              </a:rPr>
              <a:t>3</a:t>
            </a:r>
            <a:endParaRPr lang="en-GB" sz="1100" dirty="0">
              <a:effectLst/>
              <a:latin typeface="Calibri"/>
              <a:ea typeface="Calibri"/>
              <a:cs typeface="Times New Roman"/>
            </a:endParaRPr>
          </a:p>
        </p:txBody>
      </p:sp>
      <p:pic>
        <p:nvPicPr>
          <p:cNvPr id="2" name="Picture 1">
            <a:extLst>
              <a:ext uri="{FF2B5EF4-FFF2-40B4-BE49-F238E27FC236}">
                <a16:creationId xmlns:a16="http://schemas.microsoft.com/office/drawing/2014/main" id="{2109694F-4129-2835-5F9F-352E48934331}"/>
              </a:ext>
            </a:extLst>
          </p:cNvPr>
          <p:cNvPicPr>
            <a:picLocks noChangeAspect="1"/>
          </p:cNvPicPr>
          <p:nvPr/>
        </p:nvPicPr>
        <p:blipFill>
          <a:blip r:embed="rId2" cstate="print">
            <a:alphaModFix amt="5000"/>
            <a:extLst>
              <a:ext uri="{28A0092B-C50C-407E-A947-70E740481C1C}">
                <a14:useLocalDpi xmlns:a14="http://schemas.microsoft.com/office/drawing/2010/main" val="0"/>
              </a:ext>
            </a:extLst>
          </a:blip>
          <a:stretch>
            <a:fillRect/>
          </a:stretch>
        </p:blipFill>
        <p:spPr>
          <a:xfrm>
            <a:off x="827584" y="1507295"/>
            <a:ext cx="7695738" cy="3098355"/>
          </a:xfrm>
          <a:prstGeom prst="rect">
            <a:avLst/>
          </a:prstGeom>
        </p:spPr>
      </p:pic>
      <p:pic>
        <p:nvPicPr>
          <p:cNvPr id="4" name="Picture 3">
            <a:extLst>
              <a:ext uri="{FF2B5EF4-FFF2-40B4-BE49-F238E27FC236}">
                <a16:creationId xmlns:a16="http://schemas.microsoft.com/office/drawing/2014/main" id="{0ECFE99F-5141-12E5-C67D-1A8C896D336D}"/>
              </a:ext>
            </a:extLst>
          </p:cNvPr>
          <p:cNvPicPr>
            <a:picLocks noChangeAspect="1"/>
          </p:cNvPicPr>
          <p:nvPr/>
        </p:nvPicPr>
        <p:blipFill>
          <a:blip r:embed="rId3" cstate="print">
            <a:alphaModFix amt="85000"/>
            <a:extLst>
              <a:ext uri="{28A0092B-C50C-407E-A947-70E740481C1C}">
                <a14:useLocalDpi xmlns:a14="http://schemas.microsoft.com/office/drawing/2010/main" val="0"/>
              </a:ext>
            </a:extLst>
          </a:blip>
          <a:stretch>
            <a:fillRect/>
          </a:stretch>
        </p:blipFill>
        <p:spPr>
          <a:xfrm>
            <a:off x="4283968" y="102543"/>
            <a:ext cx="933411" cy="375797"/>
          </a:xfrm>
          <a:prstGeom prst="rect">
            <a:avLst/>
          </a:prstGeom>
        </p:spPr>
      </p:pic>
      <p:sp>
        <p:nvSpPr>
          <p:cNvPr id="9" name="Footer Placeholder 2">
            <a:extLst>
              <a:ext uri="{FF2B5EF4-FFF2-40B4-BE49-F238E27FC236}">
                <a16:creationId xmlns:a16="http://schemas.microsoft.com/office/drawing/2014/main" id="{41D34FCF-FCD0-F2CA-7CC8-7C6011E25C98}"/>
              </a:ext>
            </a:extLst>
          </p:cNvPr>
          <p:cNvSpPr txBox="1">
            <a:spLocks/>
          </p:cNvSpPr>
          <p:nvPr/>
        </p:nvSpPr>
        <p:spPr>
          <a:xfrm>
            <a:off x="68584" y="6601013"/>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C0E13474-EC7E-7660-5F5E-0241BFA2F511}"/>
              </a:ext>
            </a:extLst>
          </p:cNvPr>
          <p:cNvSpPr txBox="1"/>
          <p:nvPr/>
        </p:nvSpPr>
        <p:spPr>
          <a:xfrm>
            <a:off x="6126494" y="6648519"/>
            <a:ext cx="3048000" cy="230832"/>
          </a:xfrm>
          <a:prstGeom prst="rect">
            <a:avLst/>
          </a:prstGeom>
          <a:noFill/>
        </p:spPr>
        <p:txBody>
          <a:bodyPr wrap="square" rtlCol="0">
            <a:spAutoFit/>
          </a:bodyPr>
          <a:lstStyle/>
          <a:p>
            <a:pPr algn="ctr"/>
            <a:r>
              <a:rPr lang="en-US" sz="900" i="0" dirty="0">
                <a:solidFill>
                  <a:schemeClr val="tx2"/>
                </a:solidFill>
                <a:effectLst/>
                <a:latin typeface="gg sans"/>
              </a:rPr>
              <a:t>© 2025 Exams Papers Practice. All Rights Reserved</a:t>
            </a:r>
            <a:endParaRPr lang="en-PH" sz="900" dirty="0">
              <a:solidFill>
                <a:schemeClr val="tx2"/>
              </a:solidFill>
            </a:endParaRPr>
          </a:p>
        </p:txBody>
      </p:sp>
    </p:spTree>
    <p:extLst>
      <p:ext uri="{BB962C8B-B14F-4D97-AF65-F5344CB8AC3E}">
        <p14:creationId xmlns:p14="http://schemas.microsoft.com/office/powerpoint/2010/main" val="26844695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1972784" y="381000"/>
            <a:ext cx="6362700" cy="6096000"/>
            <a:chOff x="1972784" y="381000"/>
            <a:chExt cx="6362700" cy="6096000"/>
          </a:xfrm>
        </p:grpSpPr>
        <p:sp>
          <p:nvSpPr>
            <p:cNvPr id="20" name="Freeform 19"/>
            <p:cNvSpPr/>
            <p:nvPr/>
          </p:nvSpPr>
          <p:spPr>
            <a:xfrm>
              <a:off x="3449745" y="2845054"/>
              <a:ext cx="3674429" cy="1266765"/>
            </a:xfrm>
            <a:custGeom>
              <a:avLst/>
              <a:gdLst>
                <a:gd name="connsiteX0" fmla="*/ 0 w 1933575"/>
                <a:gd name="connsiteY0" fmla="*/ 0 h 1266825"/>
                <a:gd name="connsiteX1" fmla="*/ 1028700 w 1933575"/>
                <a:gd name="connsiteY1" fmla="*/ 1266825 h 1266825"/>
                <a:gd name="connsiteX2" fmla="*/ 1933575 w 1933575"/>
                <a:gd name="connsiteY2" fmla="*/ 0 h 1266825"/>
                <a:gd name="connsiteX3" fmla="*/ 1933575 w 1933575"/>
                <a:gd name="connsiteY3" fmla="*/ 0 h 1266825"/>
                <a:gd name="connsiteX4" fmla="*/ 1933575 w 1933575"/>
                <a:gd name="connsiteY4" fmla="*/ 0 h 12668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575" h="1266825">
                  <a:moveTo>
                    <a:pt x="0" y="0"/>
                  </a:moveTo>
                  <a:cubicBezTo>
                    <a:pt x="353219" y="633412"/>
                    <a:pt x="706438" y="1266825"/>
                    <a:pt x="1028700" y="1266825"/>
                  </a:cubicBezTo>
                  <a:cubicBezTo>
                    <a:pt x="1350962" y="1266825"/>
                    <a:pt x="1933575" y="0"/>
                    <a:pt x="1933575" y="0"/>
                  </a:cubicBezTo>
                  <a:lnTo>
                    <a:pt x="1933575" y="0"/>
                  </a:lnTo>
                  <a:lnTo>
                    <a:pt x="1933575" y="0"/>
                  </a:lnTo>
                </a:path>
              </a:pathLst>
            </a:custGeom>
            <a:noFill/>
            <a:ln w="254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cxnSp>
          <p:nvCxnSpPr>
            <p:cNvPr id="7" name="Straight Arrow Connector 6"/>
            <p:cNvCxnSpPr/>
            <p:nvPr/>
          </p:nvCxnSpPr>
          <p:spPr>
            <a:xfrm flipV="1">
              <a:off x="2487134" y="381000"/>
              <a:ext cx="0" cy="5591176"/>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2487134" y="5962650"/>
              <a:ext cx="5848350" cy="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12" name="Text Box 2"/>
            <p:cNvSpPr txBox="1">
              <a:spLocks noChangeArrowheads="1"/>
            </p:cNvSpPr>
            <p:nvPr/>
          </p:nvSpPr>
          <p:spPr bwMode="auto">
            <a:xfrm>
              <a:off x="1972784" y="504825"/>
              <a:ext cx="514350" cy="419100"/>
            </a:xfrm>
            <a:prstGeom prst="rect">
              <a:avLst/>
            </a:prstGeom>
            <a:noFill/>
            <a:ln w="9525">
              <a:noFill/>
              <a:miter lim="800000"/>
              <a:headEnd/>
              <a:tailEnd/>
            </a:ln>
          </p:spPr>
          <p:txBody>
            <a:bodyPr rot="0" vert="horz" wrap="square" lIns="91440" tIns="45720" rIns="91440" bIns="45720" anchor="t" anchorCtr="0">
              <a:spAutoFit/>
            </a:bodyPr>
            <a:lstStyle/>
            <a:p>
              <a:pPr>
                <a:lnSpc>
                  <a:spcPct val="115000"/>
                </a:lnSpc>
                <a:spcAft>
                  <a:spcPts val="1000"/>
                </a:spcAft>
              </a:pPr>
              <a:r>
                <a:rPr lang="en-GB" sz="1100">
                  <a:effectLst/>
                  <a:latin typeface="Calibri"/>
                  <a:ea typeface="Calibri"/>
                  <a:cs typeface="Times New Roman"/>
                </a:rPr>
                <a:t>Price</a:t>
              </a:r>
            </a:p>
          </p:txBody>
        </p:sp>
        <p:sp>
          <p:nvSpPr>
            <p:cNvPr id="13" name="Text Box 2"/>
            <p:cNvSpPr txBox="1">
              <a:spLocks noChangeArrowheads="1"/>
            </p:cNvSpPr>
            <p:nvPr/>
          </p:nvSpPr>
          <p:spPr bwMode="auto">
            <a:xfrm>
              <a:off x="7554434" y="6057900"/>
              <a:ext cx="781050" cy="419100"/>
            </a:xfrm>
            <a:prstGeom prst="rect">
              <a:avLst/>
            </a:prstGeom>
            <a:noFill/>
            <a:ln w="9525">
              <a:noFill/>
              <a:miter lim="800000"/>
              <a:headEnd/>
              <a:tailEnd/>
            </a:ln>
          </p:spPr>
          <p:txBody>
            <a:bodyPr rot="0" vert="horz" wrap="square" lIns="91440" tIns="45720" rIns="91440" bIns="45720" anchor="t" anchorCtr="0">
              <a:spAutoFit/>
            </a:bodyPr>
            <a:lstStyle/>
            <a:p>
              <a:pPr>
                <a:lnSpc>
                  <a:spcPct val="115000"/>
                </a:lnSpc>
                <a:spcAft>
                  <a:spcPts val="1000"/>
                </a:spcAft>
              </a:pPr>
              <a:r>
                <a:rPr lang="en-GB" sz="1100">
                  <a:effectLst/>
                  <a:latin typeface="Calibri"/>
                  <a:ea typeface="Calibri"/>
                  <a:cs typeface="Times New Roman"/>
                </a:rPr>
                <a:t>Output</a:t>
              </a:r>
            </a:p>
          </p:txBody>
        </p:sp>
        <p:sp>
          <p:nvSpPr>
            <p:cNvPr id="16" name="Text Box 2"/>
            <p:cNvSpPr txBox="1">
              <a:spLocks noChangeArrowheads="1"/>
            </p:cNvSpPr>
            <p:nvPr/>
          </p:nvSpPr>
          <p:spPr bwMode="auto">
            <a:xfrm>
              <a:off x="2268059" y="5962650"/>
              <a:ext cx="295275" cy="337820"/>
            </a:xfrm>
            <a:prstGeom prst="rect">
              <a:avLst/>
            </a:prstGeom>
            <a:noFill/>
            <a:ln w="9525">
              <a:noFill/>
              <a:miter lim="800000"/>
              <a:headEnd/>
              <a:tailEnd/>
            </a:ln>
          </p:spPr>
          <p:txBody>
            <a:bodyPr rot="0" vert="horz" wrap="square" lIns="91440" tIns="45720" rIns="91440" bIns="45720" anchor="t" anchorCtr="0">
              <a:noAutofit/>
            </a:bodyPr>
            <a:lstStyle/>
            <a:p>
              <a:pPr>
                <a:lnSpc>
                  <a:spcPct val="115000"/>
                </a:lnSpc>
                <a:spcAft>
                  <a:spcPts val="1000"/>
                </a:spcAft>
              </a:pPr>
              <a:r>
                <a:rPr lang="en-GB" sz="1100" dirty="0">
                  <a:effectLst/>
                  <a:latin typeface="Calibri"/>
                  <a:ea typeface="Calibri"/>
                  <a:cs typeface="Times New Roman"/>
                </a:rPr>
                <a:t>0</a:t>
              </a:r>
            </a:p>
          </p:txBody>
        </p:sp>
        <p:sp>
          <p:nvSpPr>
            <p:cNvPr id="17" name="Text Box 2"/>
            <p:cNvSpPr txBox="1">
              <a:spLocks noChangeArrowheads="1"/>
            </p:cNvSpPr>
            <p:nvPr/>
          </p:nvSpPr>
          <p:spPr bwMode="auto">
            <a:xfrm>
              <a:off x="5800776" y="504825"/>
              <a:ext cx="476250" cy="419100"/>
            </a:xfrm>
            <a:prstGeom prst="rect">
              <a:avLst/>
            </a:prstGeom>
            <a:noFill/>
            <a:ln w="9525">
              <a:noFill/>
              <a:miter lim="800000"/>
              <a:headEnd/>
              <a:tailEnd/>
            </a:ln>
          </p:spPr>
          <p:txBody>
            <a:bodyPr rot="0" vert="horz" wrap="square" lIns="91440" tIns="45720" rIns="91440" bIns="45720" anchor="t" anchorCtr="0">
              <a:spAutoFit/>
            </a:bodyPr>
            <a:lstStyle/>
            <a:p>
              <a:pPr>
                <a:lnSpc>
                  <a:spcPct val="115000"/>
                </a:lnSpc>
                <a:spcAft>
                  <a:spcPts val="1000"/>
                </a:spcAft>
              </a:pPr>
              <a:r>
                <a:rPr lang="en-GB" sz="1100" dirty="0">
                  <a:effectLst/>
                  <a:latin typeface="Calibri"/>
                  <a:ea typeface="Calibri"/>
                  <a:cs typeface="Times New Roman"/>
                </a:rPr>
                <a:t>MC</a:t>
              </a:r>
            </a:p>
          </p:txBody>
        </p:sp>
        <p:sp>
          <p:nvSpPr>
            <p:cNvPr id="18" name="Text Box 2"/>
            <p:cNvSpPr txBox="1">
              <a:spLocks noChangeArrowheads="1"/>
            </p:cNvSpPr>
            <p:nvPr/>
          </p:nvSpPr>
          <p:spPr bwMode="auto">
            <a:xfrm>
              <a:off x="7046455" y="2486040"/>
              <a:ext cx="476250" cy="275588"/>
            </a:xfrm>
            <a:prstGeom prst="rect">
              <a:avLst/>
            </a:prstGeom>
            <a:noFill/>
            <a:ln w="9525">
              <a:noFill/>
              <a:miter lim="800000"/>
              <a:headEnd/>
              <a:tailEnd/>
            </a:ln>
          </p:spPr>
          <p:txBody>
            <a:bodyPr rot="0" vert="horz" wrap="square" lIns="91440" tIns="45720" rIns="91440" bIns="45720" anchor="t" anchorCtr="0">
              <a:spAutoFit/>
            </a:bodyPr>
            <a:lstStyle/>
            <a:p>
              <a:pPr>
                <a:lnSpc>
                  <a:spcPct val="115000"/>
                </a:lnSpc>
                <a:spcAft>
                  <a:spcPts val="1000"/>
                </a:spcAft>
              </a:pPr>
              <a:r>
                <a:rPr lang="en-GB" sz="1100" dirty="0">
                  <a:effectLst/>
                  <a:latin typeface="Calibri"/>
                  <a:ea typeface="Calibri"/>
                  <a:cs typeface="Times New Roman"/>
                </a:rPr>
                <a:t>AC</a:t>
              </a:r>
            </a:p>
          </p:txBody>
        </p:sp>
        <p:sp>
          <p:nvSpPr>
            <p:cNvPr id="6" name="Freeform 5"/>
            <p:cNvSpPr/>
            <p:nvPr/>
          </p:nvSpPr>
          <p:spPr>
            <a:xfrm>
              <a:off x="3656912" y="753851"/>
              <a:ext cx="2381989" cy="4619365"/>
            </a:xfrm>
            <a:custGeom>
              <a:avLst/>
              <a:gdLst>
                <a:gd name="connsiteX0" fmla="*/ 0 w 2424419"/>
                <a:gd name="connsiteY0" fmla="*/ 4144162 h 4899514"/>
                <a:gd name="connsiteX1" fmla="*/ 1241571 w 2424419"/>
                <a:gd name="connsiteY1" fmla="*/ 4580389 h 4899514"/>
                <a:gd name="connsiteX2" fmla="*/ 2424419 w 2424419"/>
                <a:gd name="connsiteY2" fmla="*/ 0 h 4899514"/>
              </a:gdLst>
              <a:ahLst/>
              <a:cxnLst>
                <a:cxn ang="0">
                  <a:pos x="connsiteX0" y="connsiteY0"/>
                </a:cxn>
                <a:cxn ang="0">
                  <a:pos x="connsiteX1" y="connsiteY1"/>
                </a:cxn>
                <a:cxn ang="0">
                  <a:pos x="connsiteX2" y="connsiteY2"/>
                </a:cxn>
              </a:cxnLst>
              <a:rect l="l" t="t" r="r" b="b"/>
              <a:pathLst>
                <a:path w="2424419" h="4899514">
                  <a:moveTo>
                    <a:pt x="0" y="4144162"/>
                  </a:moveTo>
                  <a:cubicBezTo>
                    <a:pt x="418750" y="4707622"/>
                    <a:pt x="837501" y="5271083"/>
                    <a:pt x="1241571" y="4580389"/>
                  </a:cubicBezTo>
                  <a:cubicBezTo>
                    <a:pt x="1645641" y="3889695"/>
                    <a:pt x="2035030" y="1944847"/>
                    <a:pt x="2424419" y="0"/>
                  </a:cubicBezTo>
                </a:path>
              </a:pathLst>
            </a:custGeom>
            <a:noFill/>
            <a:ln w="254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1" name="TextBox 20"/>
          <p:cNvSpPr txBox="1"/>
          <p:nvPr/>
        </p:nvSpPr>
        <p:spPr>
          <a:xfrm>
            <a:off x="3563888" y="932139"/>
            <a:ext cx="2232248" cy="369332"/>
          </a:xfrm>
          <a:prstGeom prst="rect">
            <a:avLst/>
          </a:prstGeom>
          <a:noFill/>
        </p:spPr>
        <p:txBody>
          <a:bodyPr wrap="square" rtlCol="0">
            <a:spAutoFit/>
          </a:bodyPr>
          <a:lstStyle/>
          <a:p>
            <a:endParaRPr lang="en-GB" dirty="0"/>
          </a:p>
        </p:txBody>
      </p:sp>
      <p:cxnSp>
        <p:nvCxnSpPr>
          <p:cNvPr id="5" name="Straight Connector 4"/>
          <p:cNvCxnSpPr/>
          <p:nvPr/>
        </p:nvCxnSpPr>
        <p:spPr>
          <a:xfrm>
            <a:off x="2487134" y="789817"/>
            <a:ext cx="4160790" cy="4911970"/>
          </a:xfrm>
          <a:prstGeom prst="line">
            <a:avLst/>
          </a:prstGeom>
          <a:ln w="254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a:stCxn id="12" idx="3"/>
          </p:cNvCxnSpPr>
          <p:nvPr/>
        </p:nvCxnSpPr>
        <p:spPr>
          <a:xfrm>
            <a:off x="2487134" y="714375"/>
            <a:ext cx="2339557" cy="5762625"/>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25" name="Text Box 2"/>
          <p:cNvSpPr txBox="1">
            <a:spLocks noChangeArrowheads="1"/>
          </p:cNvSpPr>
          <p:nvPr/>
        </p:nvSpPr>
        <p:spPr bwMode="auto">
          <a:xfrm>
            <a:off x="6722605" y="5629095"/>
            <a:ext cx="476250" cy="275588"/>
          </a:xfrm>
          <a:prstGeom prst="rect">
            <a:avLst/>
          </a:prstGeom>
          <a:noFill/>
          <a:ln w="9525">
            <a:noFill/>
            <a:miter lim="800000"/>
            <a:headEnd/>
            <a:tailEnd/>
          </a:ln>
        </p:spPr>
        <p:txBody>
          <a:bodyPr rot="0" vert="horz" wrap="square" lIns="91440" tIns="45720" rIns="91440" bIns="45720" anchor="t" anchorCtr="0">
            <a:spAutoFit/>
          </a:bodyPr>
          <a:lstStyle/>
          <a:p>
            <a:pPr>
              <a:lnSpc>
                <a:spcPct val="115000"/>
              </a:lnSpc>
              <a:spcAft>
                <a:spcPts val="1000"/>
              </a:spcAft>
            </a:pPr>
            <a:r>
              <a:rPr lang="en-GB" sz="1100" dirty="0">
                <a:effectLst/>
                <a:latin typeface="Calibri"/>
                <a:ea typeface="Calibri"/>
                <a:cs typeface="Times New Roman"/>
              </a:rPr>
              <a:t>AR</a:t>
            </a:r>
          </a:p>
        </p:txBody>
      </p:sp>
      <p:sp>
        <p:nvSpPr>
          <p:cNvPr id="26" name="Text Box 2"/>
          <p:cNvSpPr txBox="1">
            <a:spLocks noChangeArrowheads="1"/>
          </p:cNvSpPr>
          <p:nvPr/>
        </p:nvSpPr>
        <p:spPr bwMode="auto">
          <a:xfrm>
            <a:off x="4736763" y="6468260"/>
            <a:ext cx="476250" cy="275588"/>
          </a:xfrm>
          <a:prstGeom prst="rect">
            <a:avLst/>
          </a:prstGeom>
          <a:noFill/>
          <a:ln w="9525">
            <a:noFill/>
            <a:miter lim="800000"/>
            <a:headEnd/>
            <a:tailEnd/>
          </a:ln>
        </p:spPr>
        <p:txBody>
          <a:bodyPr rot="0" vert="horz" wrap="square" lIns="91440" tIns="45720" rIns="91440" bIns="45720" anchor="t" anchorCtr="0">
            <a:spAutoFit/>
          </a:bodyPr>
          <a:lstStyle/>
          <a:p>
            <a:pPr>
              <a:lnSpc>
                <a:spcPct val="115000"/>
              </a:lnSpc>
              <a:spcAft>
                <a:spcPts val="1000"/>
              </a:spcAft>
            </a:pPr>
            <a:r>
              <a:rPr lang="en-GB" sz="1100" dirty="0">
                <a:latin typeface="Calibri"/>
                <a:ea typeface="Calibri"/>
                <a:cs typeface="Times New Roman"/>
              </a:rPr>
              <a:t>M</a:t>
            </a:r>
            <a:r>
              <a:rPr lang="en-GB" sz="1100" dirty="0">
                <a:effectLst/>
                <a:latin typeface="Calibri"/>
                <a:ea typeface="Calibri"/>
                <a:cs typeface="Times New Roman"/>
              </a:rPr>
              <a:t>R</a:t>
            </a:r>
          </a:p>
        </p:txBody>
      </p:sp>
      <p:sp>
        <p:nvSpPr>
          <p:cNvPr id="38" name="Rounded Rectangle 37"/>
          <p:cNvSpPr/>
          <p:nvPr/>
        </p:nvSpPr>
        <p:spPr>
          <a:xfrm>
            <a:off x="147578" y="1061064"/>
            <a:ext cx="2120481" cy="3567979"/>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u="sng" dirty="0">
                <a:solidFill>
                  <a:schemeClr val="tx1"/>
                </a:solidFill>
              </a:rPr>
              <a:t>Test your understanding</a:t>
            </a:r>
          </a:p>
          <a:p>
            <a:pPr algn="ctr"/>
            <a:r>
              <a:rPr lang="en-GB" dirty="0">
                <a:solidFill>
                  <a:schemeClr val="tx1"/>
                </a:solidFill>
              </a:rPr>
              <a:t>In pairs use this diagram to explain the concepts of profit, revenue and sales maximisation.</a:t>
            </a:r>
          </a:p>
        </p:txBody>
      </p:sp>
      <p:pic>
        <p:nvPicPr>
          <p:cNvPr id="2" name="Picture 1">
            <a:extLst>
              <a:ext uri="{FF2B5EF4-FFF2-40B4-BE49-F238E27FC236}">
                <a16:creationId xmlns:a16="http://schemas.microsoft.com/office/drawing/2014/main" id="{E98C9CD6-4F2E-C0F5-826D-D742BA74A2FA}"/>
              </a:ext>
            </a:extLst>
          </p:cNvPr>
          <p:cNvPicPr>
            <a:picLocks noChangeAspect="1"/>
          </p:cNvPicPr>
          <p:nvPr/>
        </p:nvPicPr>
        <p:blipFill>
          <a:blip r:embed="rId2" cstate="print">
            <a:alphaModFix amt="5000"/>
            <a:extLst>
              <a:ext uri="{28A0092B-C50C-407E-A947-70E740481C1C}">
                <a14:useLocalDpi xmlns:a14="http://schemas.microsoft.com/office/drawing/2010/main" val="0"/>
              </a:ext>
            </a:extLst>
          </a:blip>
          <a:stretch>
            <a:fillRect/>
          </a:stretch>
        </p:blipFill>
        <p:spPr>
          <a:xfrm>
            <a:off x="827584" y="1507295"/>
            <a:ext cx="7695738" cy="3098355"/>
          </a:xfrm>
          <a:prstGeom prst="rect">
            <a:avLst/>
          </a:prstGeom>
        </p:spPr>
      </p:pic>
      <p:pic>
        <p:nvPicPr>
          <p:cNvPr id="4" name="Picture 3">
            <a:extLst>
              <a:ext uri="{FF2B5EF4-FFF2-40B4-BE49-F238E27FC236}">
                <a16:creationId xmlns:a16="http://schemas.microsoft.com/office/drawing/2014/main" id="{BD30D087-6768-1FB8-FCA9-9157B2DCE179}"/>
              </a:ext>
            </a:extLst>
          </p:cNvPr>
          <p:cNvPicPr>
            <a:picLocks noChangeAspect="1"/>
          </p:cNvPicPr>
          <p:nvPr/>
        </p:nvPicPr>
        <p:blipFill>
          <a:blip r:embed="rId3" cstate="print">
            <a:alphaModFix amt="85000"/>
            <a:extLst>
              <a:ext uri="{28A0092B-C50C-407E-A947-70E740481C1C}">
                <a14:useLocalDpi xmlns:a14="http://schemas.microsoft.com/office/drawing/2010/main" val="0"/>
              </a:ext>
            </a:extLst>
          </a:blip>
          <a:stretch>
            <a:fillRect/>
          </a:stretch>
        </p:blipFill>
        <p:spPr>
          <a:xfrm>
            <a:off x="4283968" y="102543"/>
            <a:ext cx="933411" cy="375797"/>
          </a:xfrm>
          <a:prstGeom prst="rect">
            <a:avLst/>
          </a:prstGeom>
        </p:spPr>
      </p:pic>
      <p:sp>
        <p:nvSpPr>
          <p:cNvPr id="9" name="Footer Placeholder 2">
            <a:extLst>
              <a:ext uri="{FF2B5EF4-FFF2-40B4-BE49-F238E27FC236}">
                <a16:creationId xmlns:a16="http://schemas.microsoft.com/office/drawing/2014/main" id="{59914361-1986-1ACE-6E45-3A386046C6F7}"/>
              </a:ext>
            </a:extLst>
          </p:cNvPr>
          <p:cNvSpPr txBox="1">
            <a:spLocks/>
          </p:cNvSpPr>
          <p:nvPr/>
        </p:nvSpPr>
        <p:spPr>
          <a:xfrm>
            <a:off x="68584" y="6601013"/>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D68D5079-53F3-AA51-8285-8149A2C1B7B8}"/>
              </a:ext>
            </a:extLst>
          </p:cNvPr>
          <p:cNvSpPr txBox="1"/>
          <p:nvPr/>
        </p:nvSpPr>
        <p:spPr>
          <a:xfrm>
            <a:off x="6126494" y="6648519"/>
            <a:ext cx="3048000" cy="230832"/>
          </a:xfrm>
          <a:prstGeom prst="rect">
            <a:avLst/>
          </a:prstGeom>
          <a:noFill/>
        </p:spPr>
        <p:txBody>
          <a:bodyPr wrap="square" rtlCol="0">
            <a:spAutoFit/>
          </a:bodyPr>
          <a:lstStyle/>
          <a:p>
            <a:pPr algn="ctr"/>
            <a:r>
              <a:rPr lang="en-US" sz="900" i="0" dirty="0">
                <a:solidFill>
                  <a:schemeClr val="tx2"/>
                </a:solidFill>
                <a:effectLst/>
                <a:latin typeface="gg sans"/>
              </a:rPr>
              <a:t>© 2025 Exams Papers Practice. All Rights Reserved</a:t>
            </a:r>
            <a:endParaRPr lang="en-PH" sz="900" dirty="0">
              <a:solidFill>
                <a:schemeClr val="tx2"/>
              </a:solidFill>
            </a:endParaRPr>
          </a:p>
        </p:txBody>
      </p:sp>
    </p:spTree>
    <p:extLst>
      <p:ext uri="{BB962C8B-B14F-4D97-AF65-F5344CB8AC3E}">
        <p14:creationId xmlns:p14="http://schemas.microsoft.com/office/powerpoint/2010/main" val="11866257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5D13CC36-B950-4F02-9BAF-9A7EB26739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D1BDED99-B35B-4FEE-A274-8E8DB6FEEE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768547" cy="6857999"/>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Calculator, pen, compass, money and a paper with graphs printed on it">
            <a:extLst>
              <a:ext uri="{FF2B5EF4-FFF2-40B4-BE49-F238E27FC236}">
                <a16:creationId xmlns:a16="http://schemas.microsoft.com/office/drawing/2014/main" id="{EA9BCE96-1EBA-29DB-24AF-6DA4A2D4C7FC}"/>
              </a:ext>
            </a:extLst>
          </p:cNvPr>
          <p:cNvPicPr>
            <a:picLocks noChangeAspect="1"/>
          </p:cNvPicPr>
          <p:nvPr/>
        </p:nvPicPr>
        <p:blipFill rotWithShape="1">
          <a:blip r:embed="rId2"/>
          <a:srcRect l="36711" r="35414" b="8"/>
          <a:stretch/>
        </p:blipFill>
        <p:spPr>
          <a:xfrm>
            <a:off x="5976166" y="10"/>
            <a:ext cx="3167834" cy="6857990"/>
          </a:xfrm>
          <a:custGeom>
            <a:avLst/>
            <a:gdLst/>
            <a:ahLst/>
            <a:cxnLst/>
            <a:rect l="l" t="t" r="r" b="b"/>
            <a:pathLst>
              <a:path w="4223778" h="6865951">
                <a:moveTo>
                  <a:pt x="478794" y="0"/>
                </a:moveTo>
                <a:lnTo>
                  <a:pt x="4223778" y="0"/>
                </a:lnTo>
                <a:lnTo>
                  <a:pt x="4223778" y="6865951"/>
                </a:lnTo>
                <a:lnTo>
                  <a:pt x="52221" y="6865951"/>
                </a:lnTo>
                <a:lnTo>
                  <a:pt x="49989" y="6844695"/>
                </a:lnTo>
                <a:cubicBezTo>
                  <a:pt x="46440" y="6810509"/>
                  <a:pt x="42891" y="6776323"/>
                  <a:pt x="41304" y="6765443"/>
                </a:cubicBezTo>
                <a:cubicBezTo>
                  <a:pt x="35681" y="6732842"/>
                  <a:pt x="13533" y="6716945"/>
                  <a:pt x="11182" y="6694817"/>
                </a:cubicBezTo>
                <a:cubicBezTo>
                  <a:pt x="16764" y="6697663"/>
                  <a:pt x="14835" y="6635151"/>
                  <a:pt x="10913" y="6627127"/>
                </a:cubicBezTo>
                <a:cubicBezTo>
                  <a:pt x="19564" y="6579282"/>
                  <a:pt x="-12861" y="6585665"/>
                  <a:pt x="5999" y="6527525"/>
                </a:cubicBezTo>
                <a:cubicBezTo>
                  <a:pt x="12287" y="6468687"/>
                  <a:pt x="19003" y="6409739"/>
                  <a:pt x="7685" y="6346547"/>
                </a:cubicBezTo>
                <a:cubicBezTo>
                  <a:pt x="31149" y="6240430"/>
                  <a:pt x="5895" y="6134229"/>
                  <a:pt x="12535" y="6084924"/>
                </a:cubicBezTo>
                <a:cubicBezTo>
                  <a:pt x="14696" y="6024961"/>
                  <a:pt x="53867" y="6020785"/>
                  <a:pt x="45320" y="5989742"/>
                </a:cubicBezTo>
                <a:cubicBezTo>
                  <a:pt x="41264" y="5940899"/>
                  <a:pt x="43258" y="5932095"/>
                  <a:pt x="40418" y="5889597"/>
                </a:cubicBezTo>
                <a:cubicBezTo>
                  <a:pt x="20860" y="5848611"/>
                  <a:pt x="51187" y="5792775"/>
                  <a:pt x="49796" y="5755774"/>
                </a:cubicBezTo>
                <a:cubicBezTo>
                  <a:pt x="43522" y="5734342"/>
                  <a:pt x="37368" y="5692606"/>
                  <a:pt x="49956" y="5684909"/>
                </a:cubicBezTo>
                <a:cubicBezTo>
                  <a:pt x="52825" y="5660429"/>
                  <a:pt x="62553" y="5623499"/>
                  <a:pt x="67011" y="5608897"/>
                </a:cubicBezTo>
                <a:lnTo>
                  <a:pt x="76701" y="5597290"/>
                </a:lnTo>
                <a:cubicBezTo>
                  <a:pt x="87717" y="5587442"/>
                  <a:pt x="82431" y="5550877"/>
                  <a:pt x="89120" y="5529641"/>
                </a:cubicBezTo>
                <a:cubicBezTo>
                  <a:pt x="69291" y="5496375"/>
                  <a:pt x="118554" y="5526326"/>
                  <a:pt x="94330" y="5470852"/>
                </a:cubicBezTo>
                <a:cubicBezTo>
                  <a:pt x="95483" y="5449506"/>
                  <a:pt x="114690" y="5429653"/>
                  <a:pt x="116139" y="5390946"/>
                </a:cubicBezTo>
                <a:cubicBezTo>
                  <a:pt x="127589" y="5337323"/>
                  <a:pt x="132794" y="5338384"/>
                  <a:pt x="135560" y="5284344"/>
                </a:cubicBezTo>
                <a:cubicBezTo>
                  <a:pt x="143629" y="5226223"/>
                  <a:pt x="148113" y="5192743"/>
                  <a:pt x="158141" y="5143920"/>
                </a:cubicBezTo>
                <a:cubicBezTo>
                  <a:pt x="170128" y="5118849"/>
                  <a:pt x="159838" y="5102006"/>
                  <a:pt x="174950" y="5088188"/>
                </a:cubicBezTo>
                <a:cubicBezTo>
                  <a:pt x="197620" y="5107654"/>
                  <a:pt x="181875" y="4983257"/>
                  <a:pt x="203603" y="5010764"/>
                </a:cubicBezTo>
                <a:lnTo>
                  <a:pt x="258582" y="4919969"/>
                </a:lnTo>
                <a:cubicBezTo>
                  <a:pt x="238838" y="4883087"/>
                  <a:pt x="271098" y="4853332"/>
                  <a:pt x="287910" y="4849612"/>
                </a:cubicBezTo>
                <a:cubicBezTo>
                  <a:pt x="294156" y="4811643"/>
                  <a:pt x="286101" y="4834074"/>
                  <a:pt x="305439" y="4799017"/>
                </a:cubicBezTo>
                <a:cubicBezTo>
                  <a:pt x="322572" y="4758926"/>
                  <a:pt x="352642" y="4705848"/>
                  <a:pt x="373456" y="4667754"/>
                </a:cubicBezTo>
                <a:cubicBezTo>
                  <a:pt x="384080" y="4649919"/>
                  <a:pt x="401158" y="4670663"/>
                  <a:pt x="407944" y="4574050"/>
                </a:cubicBezTo>
                <a:cubicBezTo>
                  <a:pt x="408098" y="4548109"/>
                  <a:pt x="427782" y="4503327"/>
                  <a:pt x="425133" y="4462469"/>
                </a:cubicBezTo>
                <a:lnTo>
                  <a:pt x="433890" y="4364681"/>
                </a:lnTo>
                <a:cubicBezTo>
                  <a:pt x="430018" y="4339230"/>
                  <a:pt x="435361" y="4287915"/>
                  <a:pt x="440691" y="4222147"/>
                </a:cubicBezTo>
                <a:cubicBezTo>
                  <a:pt x="451463" y="4164562"/>
                  <a:pt x="497377" y="4067298"/>
                  <a:pt x="503057" y="3977136"/>
                </a:cubicBezTo>
                <a:cubicBezTo>
                  <a:pt x="519229" y="3939837"/>
                  <a:pt x="472839" y="3875689"/>
                  <a:pt x="507582" y="3776020"/>
                </a:cubicBezTo>
                <a:cubicBezTo>
                  <a:pt x="497716" y="3757477"/>
                  <a:pt x="518006" y="3707185"/>
                  <a:pt x="521577" y="3692206"/>
                </a:cubicBezTo>
                <a:cubicBezTo>
                  <a:pt x="525148" y="3677227"/>
                  <a:pt x="526352" y="3687655"/>
                  <a:pt x="529009" y="3686147"/>
                </a:cubicBezTo>
                <a:cubicBezTo>
                  <a:pt x="531848" y="3650325"/>
                  <a:pt x="545504" y="3563351"/>
                  <a:pt x="551870" y="3514534"/>
                </a:cubicBezTo>
                <a:cubicBezTo>
                  <a:pt x="561331" y="3487751"/>
                  <a:pt x="581973" y="3426419"/>
                  <a:pt x="567205" y="3393248"/>
                </a:cubicBezTo>
                <a:cubicBezTo>
                  <a:pt x="585208" y="3400657"/>
                  <a:pt x="563566" y="3353906"/>
                  <a:pt x="579630" y="3344723"/>
                </a:cubicBezTo>
                <a:cubicBezTo>
                  <a:pt x="592861" y="3339338"/>
                  <a:pt x="589379" y="3323900"/>
                  <a:pt x="592672" y="3310978"/>
                </a:cubicBezTo>
                <a:cubicBezTo>
                  <a:pt x="605351" y="3299735"/>
                  <a:pt x="594296" y="3237176"/>
                  <a:pt x="589270" y="3216655"/>
                </a:cubicBezTo>
                <a:cubicBezTo>
                  <a:pt x="566909" y="3160431"/>
                  <a:pt x="626099" y="3142203"/>
                  <a:pt x="609663" y="3096973"/>
                </a:cubicBezTo>
                <a:cubicBezTo>
                  <a:pt x="609191" y="3084373"/>
                  <a:pt x="615889" y="3033331"/>
                  <a:pt x="618886" y="3023628"/>
                </a:cubicBezTo>
                <a:lnTo>
                  <a:pt x="630425" y="2998646"/>
                </a:lnTo>
                <a:lnTo>
                  <a:pt x="640017" y="2995914"/>
                </a:lnTo>
                <a:lnTo>
                  <a:pt x="643600" y="2978244"/>
                </a:lnTo>
                <a:lnTo>
                  <a:pt x="659520" y="2950805"/>
                </a:lnTo>
                <a:cubicBezTo>
                  <a:pt x="620152" y="2937671"/>
                  <a:pt x="687598" y="2860550"/>
                  <a:pt x="650890" y="2864933"/>
                </a:cubicBezTo>
                <a:cubicBezTo>
                  <a:pt x="663707" y="2817056"/>
                  <a:pt x="662078" y="2779813"/>
                  <a:pt x="640210" y="2741864"/>
                </a:cubicBezTo>
                <a:cubicBezTo>
                  <a:pt x="634452" y="2649732"/>
                  <a:pt x="665268" y="2597914"/>
                  <a:pt x="639387" y="2510931"/>
                </a:cubicBezTo>
                <a:cubicBezTo>
                  <a:pt x="645574" y="2407642"/>
                  <a:pt x="671719" y="2317589"/>
                  <a:pt x="680438" y="2227415"/>
                </a:cubicBezTo>
                <a:cubicBezTo>
                  <a:pt x="664175" y="2189847"/>
                  <a:pt x="704423" y="2141655"/>
                  <a:pt x="688135" y="2054289"/>
                </a:cubicBezTo>
                <a:cubicBezTo>
                  <a:pt x="683239" y="2048201"/>
                  <a:pt x="684029" y="1979567"/>
                  <a:pt x="681480" y="1972202"/>
                </a:cubicBezTo>
                <a:lnTo>
                  <a:pt x="686247" y="1917474"/>
                </a:lnTo>
                <a:lnTo>
                  <a:pt x="679783" y="1862721"/>
                </a:lnTo>
                <a:cubicBezTo>
                  <a:pt x="683677" y="1851209"/>
                  <a:pt x="688980" y="1824057"/>
                  <a:pt x="686639" y="1818227"/>
                </a:cubicBezTo>
                <a:lnTo>
                  <a:pt x="658235" y="1742488"/>
                </a:lnTo>
                <a:cubicBezTo>
                  <a:pt x="645662" y="1715201"/>
                  <a:pt x="661423" y="1719638"/>
                  <a:pt x="636990" y="1638389"/>
                </a:cubicBezTo>
                <a:cubicBezTo>
                  <a:pt x="626351" y="1601441"/>
                  <a:pt x="629414" y="1617134"/>
                  <a:pt x="602059" y="1570807"/>
                </a:cubicBezTo>
                <a:lnTo>
                  <a:pt x="570903" y="1513173"/>
                </a:lnTo>
                <a:cubicBezTo>
                  <a:pt x="570781" y="1503175"/>
                  <a:pt x="550561" y="1468055"/>
                  <a:pt x="550438" y="1458058"/>
                </a:cubicBezTo>
                <a:cubicBezTo>
                  <a:pt x="556848" y="1428101"/>
                  <a:pt x="546263" y="1422712"/>
                  <a:pt x="531416" y="1385478"/>
                </a:cubicBezTo>
                <a:cubicBezTo>
                  <a:pt x="527790" y="1370753"/>
                  <a:pt x="490725" y="1304050"/>
                  <a:pt x="501981" y="1265452"/>
                </a:cubicBezTo>
                <a:cubicBezTo>
                  <a:pt x="501825" y="1234781"/>
                  <a:pt x="490462" y="1187660"/>
                  <a:pt x="487370" y="1141743"/>
                </a:cubicBezTo>
                <a:cubicBezTo>
                  <a:pt x="484278" y="1095826"/>
                  <a:pt x="483852" y="1028118"/>
                  <a:pt x="483427" y="989948"/>
                </a:cubicBezTo>
                <a:cubicBezTo>
                  <a:pt x="483001" y="951779"/>
                  <a:pt x="494678" y="945984"/>
                  <a:pt x="484820" y="912725"/>
                </a:cubicBezTo>
                <a:cubicBezTo>
                  <a:pt x="467566" y="854951"/>
                  <a:pt x="510777" y="860797"/>
                  <a:pt x="475093" y="812798"/>
                </a:cubicBezTo>
                <a:cubicBezTo>
                  <a:pt x="461960" y="787034"/>
                  <a:pt x="498505" y="551948"/>
                  <a:pt x="461972" y="450605"/>
                </a:cubicBezTo>
                <a:cubicBezTo>
                  <a:pt x="470167" y="357604"/>
                  <a:pt x="458694" y="431306"/>
                  <a:pt x="465015" y="372906"/>
                </a:cubicBezTo>
                <a:cubicBezTo>
                  <a:pt x="503427" y="364177"/>
                  <a:pt x="489736" y="290341"/>
                  <a:pt x="490377" y="246134"/>
                </a:cubicBezTo>
                <a:cubicBezTo>
                  <a:pt x="491019" y="201927"/>
                  <a:pt x="449725" y="138160"/>
                  <a:pt x="468864" y="107666"/>
                </a:cubicBezTo>
                <a:cubicBezTo>
                  <a:pt x="468282" y="89794"/>
                  <a:pt x="477749" y="76947"/>
                  <a:pt x="477167" y="59075"/>
                </a:cubicBezTo>
                <a:lnTo>
                  <a:pt x="472992" y="14560"/>
                </a:lnTo>
                <a:close/>
              </a:path>
            </a:pathLst>
          </a:custGeom>
        </p:spPr>
      </p:pic>
      <p:sp>
        <p:nvSpPr>
          <p:cNvPr id="5" name="Title 1"/>
          <p:cNvSpPr>
            <a:spLocks noGrp="1"/>
          </p:cNvSpPr>
          <p:nvPr>
            <p:ph type="title"/>
          </p:nvPr>
        </p:nvSpPr>
        <p:spPr>
          <a:xfrm>
            <a:off x="852775" y="609600"/>
            <a:ext cx="5123391" cy="1322887"/>
          </a:xfrm>
        </p:spPr>
        <p:txBody>
          <a:bodyPr>
            <a:normAutofit/>
          </a:bodyPr>
          <a:lstStyle/>
          <a:p>
            <a:r>
              <a:rPr lang="en-GB"/>
              <a:t>Learning Objectives</a:t>
            </a:r>
          </a:p>
        </p:txBody>
      </p:sp>
      <p:sp>
        <p:nvSpPr>
          <p:cNvPr id="3" name="Content Placeholder 2"/>
          <p:cNvSpPr>
            <a:spLocks noGrp="1"/>
          </p:cNvSpPr>
          <p:nvPr>
            <p:ph idx="1"/>
          </p:nvPr>
        </p:nvSpPr>
        <p:spPr>
          <a:xfrm>
            <a:off x="852776" y="2194102"/>
            <a:ext cx="4887162" cy="3908585"/>
          </a:xfrm>
        </p:spPr>
        <p:txBody>
          <a:bodyPr>
            <a:normAutofit/>
          </a:bodyPr>
          <a:lstStyle/>
          <a:p>
            <a:pPr lvl="1"/>
            <a:r>
              <a:rPr lang="en-GB" sz="1700"/>
              <a:t>Are you able to calculate average cost, average revenue and profit?</a:t>
            </a:r>
          </a:p>
          <a:p>
            <a:pPr lvl="1"/>
            <a:r>
              <a:rPr lang="en-GB" sz="1700"/>
              <a:t>Are you able to calculate marginal cost and marginal revenue?</a:t>
            </a:r>
          </a:p>
          <a:p>
            <a:pPr lvl="1"/>
            <a:r>
              <a:rPr lang="en-GB" sz="1700"/>
              <a:t>Can you link between marginal cost and revenue and contribution?</a:t>
            </a:r>
          </a:p>
          <a:p>
            <a:pPr lvl="1"/>
            <a:r>
              <a:rPr lang="en-GB" sz="1700"/>
              <a:t>Are you able to explain the impact of objectives on pricing strategies?</a:t>
            </a:r>
          </a:p>
        </p:txBody>
      </p:sp>
      <p:pic>
        <p:nvPicPr>
          <p:cNvPr id="2" name="Picture 1">
            <a:extLst>
              <a:ext uri="{FF2B5EF4-FFF2-40B4-BE49-F238E27FC236}">
                <a16:creationId xmlns:a16="http://schemas.microsoft.com/office/drawing/2014/main" id="{0D9A1E30-DEC6-0062-BEDA-AD3CEB8CA943}"/>
              </a:ext>
            </a:extLst>
          </p:cNvPr>
          <p:cNvPicPr>
            <a:picLocks noChangeAspect="1"/>
          </p:cNvPicPr>
          <p:nvPr/>
        </p:nvPicPr>
        <p:blipFill>
          <a:blip r:embed="rId3" cstate="print">
            <a:alphaModFix amt="5000"/>
            <a:extLst>
              <a:ext uri="{28A0092B-C50C-407E-A947-70E740481C1C}">
                <a14:useLocalDpi xmlns:a14="http://schemas.microsoft.com/office/drawing/2010/main" val="0"/>
              </a:ext>
            </a:extLst>
          </a:blip>
          <a:stretch>
            <a:fillRect/>
          </a:stretch>
        </p:blipFill>
        <p:spPr>
          <a:xfrm>
            <a:off x="827584" y="1507295"/>
            <a:ext cx="7695738" cy="3098355"/>
          </a:xfrm>
          <a:prstGeom prst="rect">
            <a:avLst/>
          </a:prstGeom>
        </p:spPr>
      </p:pic>
      <p:pic>
        <p:nvPicPr>
          <p:cNvPr id="4" name="Picture 3">
            <a:extLst>
              <a:ext uri="{FF2B5EF4-FFF2-40B4-BE49-F238E27FC236}">
                <a16:creationId xmlns:a16="http://schemas.microsoft.com/office/drawing/2014/main" id="{D17AC6BF-06F4-17F9-4323-AE3577D78A72}"/>
              </a:ext>
            </a:extLst>
          </p:cNvPr>
          <p:cNvPicPr>
            <a:picLocks noChangeAspect="1"/>
          </p:cNvPicPr>
          <p:nvPr/>
        </p:nvPicPr>
        <p:blipFill>
          <a:blip r:embed="rId4" cstate="print">
            <a:alphaModFix amt="85000"/>
            <a:extLst>
              <a:ext uri="{28A0092B-C50C-407E-A947-70E740481C1C}">
                <a14:useLocalDpi xmlns:a14="http://schemas.microsoft.com/office/drawing/2010/main" val="0"/>
              </a:ext>
            </a:extLst>
          </a:blip>
          <a:stretch>
            <a:fillRect/>
          </a:stretch>
        </p:blipFill>
        <p:spPr>
          <a:xfrm>
            <a:off x="4283968" y="102543"/>
            <a:ext cx="933411" cy="375797"/>
          </a:xfrm>
          <a:prstGeom prst="rect">
            <a:avLst/>
          </a:prstGeom>
        </p:spPr>
      </p:pic>
      <p:sp>
        <p:nvSpPr>
          <p:cNvPr id="6" name="Footer Placeholder 2">
            <a:extLst>
              <a:ext uri="{FF2B5EF4-FFF2-40B4-BE49-F238E27FC236}">
                <a16:creationId xmlns:a16="http://schemas.microsoft.com/office/drawing/2014/main" id="{0490D21D-D1BF-931E-9A8B-F85D7011E37F}"/>
              </a:ext>
            </a:extLst>
          </p:cNvPr>
          <p:cNvSpPr txBox="1">
            <a:spLocks/>
          </p:cNvSpPr>
          <p:nvPr/>
        </p:nvSpPr>
        <p:spPr>
          <a:xfrm>
            <a:off x="68584" y="6601013"/>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E9526D67-9218-5519-4CF6-408B37FD505D}"/>
              </a:ext>
            </a:extLst>
          </p:cNvPr>
          <p:cNvSpPr txBox="1"/>
          <p:nvPr/>
        </p:nvSpPr>
        <p:spPr>
          <a:xfrm>
            <a:off x="6126494" y="6648519"/>
            <a:ext cx="3048000" cy="230832"/>
          </a:xfrm>
          <a:prstGeom prst="rect">
            <a:avLst/>
          </a:prstGeom>
          <a:noFill/>
        </p:spPr>
        <p:txBody>
          <a:bodyPr wrap="square" rtlCol="0">
            <a:spAutoFit/>
          </a:bodyPr>
          <a:lstStyle/>
          <a:p>
            <a:pPr algn="ctr"/>
            <a:r>
              <a:rPr lang="en-US" sz="900" i="0" dirty="0">
                <a:solidFill>
                  <a:schemeClr val="tx2"/>
                </a:solidFill>
                <a:effectLst/>
                <a:latin typeface="gg sans"/>
              </a:rPr>
              <a:t>© 2025 Exams Papers Practice. All Rights Reserved</a:t>
            </a:r>
            <a:endParaRPr lang="en-PH" sz="900" dirty="0">
              <a:solidFill>
                <a:schemeClr val="tx2"/>
              </a:solidFill>
            </a:endParaRPr>
          </a:p>
        </p:txBody>
      </p:sp>
    </p:spTree>
    <p:extLst>
      <p:ext uri="{BB962C8B-B14F-4D97-AF65-F5344CB8AC3E}">
        <p14:creationId xmlns:p14="http://schemas.microsoft.com/office/powerpoint/2010/main" val="3958135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E51BA4DF-2BD4-4EC2-B1DB-B27C8AC718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p:cNvSpPr>
            <a:spLocks noGrp="1"/>
          </p:cNvSpPr>
          <p:nvPr>
            <p:ph type="title"/>
          </p:nvPr>
        </p:nvSpPr>
        <p:spPr>
          <a:xfrm>
            <a:off x="3415299" y="548464"/>
            <a:ext cx="5098906" cy="1675623"/>
          </a:xfrm>
        </p:spPr>
        <p:txBody>
          <a:bodyPr anchor="b">
            <a:normAutofit/>
          </a:bodyPr>
          <a:lstStyle/>
          <a:p>
            <a:r>
              <a:rPr lang="en-GB" sz="3500"/>
              <a:t>Profit satisficing</a:t>
            </a:r>
          </a:p>
        </p:txBody>
      </p:sp>
      <p:pic>
        <p:nvPicPr>
          <p:cNvPr id="13" name="Picture 12" descr="Angled shot of pen on a graph">
            <a:extLst>
              <a:ext uri="{FF2B5EF4-FFF2-40B4-BE49-F238E27FC236}">
                <a16:creationId xmlns:a16="http://schemas.microsoft.com/office/drawing/2014/main" id="{E5EF2DB6-E588-4385-1E61-CFAF1B6CA3A8}"/>
              </a:ext>
            </a:extLst>
          </p:cNvPr>
          <p:cNvPicPr>
            <a:picLocks noChangeAspect="1"/>
          </p:cNvPicPr>
          <p:nvPr/>
        </p:nvPicPr>
        <p:blipFill rotWithShape="1">
          <a:blip r:embed="rId3"/>
          <a:srcRect l="12855" r="56556" b="-3"/>
          <a:stretch/>
        </p:blipFill>
        <p:spPr>
          <a:xfrm>
            <a:off x="20" y="10"/>
            <a:ext cx="3147352" cy="6857990"/>
          </a:xfrm>
          <a:prstGeom prst="rect">
            <a:avLst/>
          </a:prstGeom>
          <a:effectLst/>
        </p:spPr>
      </p:pic>
      <p:sp>
        <p:nvSpPr>
          <p:cNvPr id="11" name="Content Placeholder 2"/>
          <p:cNvSpPr>
            <a:spLocks noGrp="1"/>
          </p:cNvSpPr>
          <p:nvPr>
            <p:ph idx="1"/>
          </p:nvPr>
        </p:nvSpPr>
        <p:spPr>
          <a:xfrm>
            <a:off x="3415300" y="2409830"/>
            <a:ext cx="5098904" cy="3705217"/>
          </a:xfrm>
        </p:spPr>
        <p:txBody>
          <a:bodyPr>
            <a:normAutofit/>
          </a:bodyPr>
          <a:lstStyle/>
          <a:p>
            <a:r>
              <a:rPr lang="en-GB" sz="1300" b="1"/>
              <a:t>Profit satisficing </a:t>
            </a:r>
            <a:r>
              <a:rPr lang="en-GB" sz="1300"/>
              <a:t>occurs where the firm is not operating at its profit maximising level of output</a:t>
            </a:r>
          </a:p>
          <a:p>
            <a:r>
              <a:rPr lang="en-GB" sz="1300"/>
              <a:t>At this point the firm is not producing to maximise profits but is satisfied with a level of output that will allow it to meet other objectives</a:t>
            </a:r>
          </a:p>
          <a:p>
            <a:r>
              <a:rPr lang="en-GB" sz="1300"/>
              <a:t>The firm might set a level of profit that meets the requirements of </a:t>
            </a:r>
            <a:r>
              <a:rPr lang="en-GB" sz="1300" b="1"/>
              <a:t>stakeholders</a:t>
            </a:r>
            <a:r>
              <a:rPr lang="en-GB" sz="1300"/>
              <a:t> such as shareholders, employees and consumers. For example, the firm might ensure a high level of </a:t>
            </a:r>
            <a:r>
              <a:rPr lang="en-GB" sz="1300" b="1"/>
              <a:t>corporate social responsibility (CSR) </a:t>
            </a:r>
            <a:r>
              <a:rPr lang="en-GB" sz="1300"/>
              <a:t>that will improve its ethical and environmental practices but increase costs leading to lower profits</a:t>
            </a:r>
            <a:endParaRPr lang="en-GB" sz="1300" b="1"/>
          </a:p>
          <a:p>
            <a:r>
              <a:rPr lang="en-GB" sz="1300"/>
              <a:t>Profit satisficing often occurs because of </a:t>
            </a:r>
            <a:r>
              <a:rPr lang="en-GB" sz="1300" b="1"/>
              <a:t>the divorce of ownership and control</a:t>
            </a:r>
            <a:endParaRPr lang="en-GB" sz="1300"/>
          </a:p>
          <a:p>
            <a:pPr lvl="1"/>
            <a:r>
              <a:rPr lang="en-GB" sz="1300"/>
              <a:t>Shareholders (the owners of a business) wish to maximise profits </a:t>
            </a:r>
          </a:p>
          <a:p>
            <a:pPr lvl="1"/>
            <a:r>
              <a:rPr lang="en-GB" sz="1300"/>
              <a:t>Managers/directors (who control the business) might be self-interested and maximise their own personal benefits e.g. increase job enjoyment and increase their own pay and fringe benefits</a:t>
            </a:r>
          </a:p>
        </p:txBody>
      </p:sp>
      <p:pic>
        <p:nvPicPr>
          <p:cNvPr id="2" name="Picture 1">
            <a:extLst>
              <a:ext uri="{FF2B5EF4-FFF2-40B4-BE49-F238E27FC236}">
                <a16:creationId xmlns:a16="http://schemas.microsoft.com/office/drawing/2014/main" id="{36DC95A6-A3AA-1AAC-EF90-B356024207C0}"/>
              </a:ext>
            </a:extLst>
          </p:cNvPr>
          <p:cNvPicPr>
            <a:picLocks noChangeAspect="1"/>
          </p:cNvPicPr>
          <p:nvPr/>
        </p:nvPicPr>
        <p:blipFill>
          <a:blip r:embed="rId4" cstate="print">
            <a:alphaModFix amt="5000"/>
            <a:extLst>
              <a:ext uri="{28A0092B-C50C-407E-A947-70E740481C1C}">
                <a14:useLocalDpi xmlns:a14="http://schemas.microsoft.com/office/drawing/2010/main" val="0"/>
              </a:ext>
            </a:extLst>
          </a:blip>
          <a:stretch>
            <a:fillRect/>
          </a:stretch>
        </p:blipFill>
        <p:spPr>
          <a:xfrm>
            <a:off x="827584" y="1507295"/>
            <a:ext cx="7695738" cy="3098355"/>
          </a:xfrm>
          <a:prstGeom prst="rect">
            <a:avLst/>
          </a:prstGeom>
        </p:spPr>
      </p:pic>
      <p:pic>
        <p:nvPicPr>
          <p:cNvPr id="3" name="Picture 2">
            <a:extLst>
              <a:ext uri="{FF2B5EF4-FFF2-40B4-BE49-F238E27FC236}">
                <a16:creationId xmlns:a16="http://schemas.microsoft.com/office/drawing/2014/main" id="{22D8BDDC-0EFF-3560-F0BE-83A3FB745F06}"/>
              </a:ext>
            </a:extLst>
          </p:cNvPr>
          <p:cNvPicPr>
            <a:picLocks noChangeAspect="1"/>
          </p:cNvPicPr>
          <p:nvPr/>
        </p:nvPicPr>
        <p:blipFill>
          <a:blip r:embed="rId5" cstate="print">
            <a:alphaModFix amt="85000"/>
            <a:extLst>
              <a:ext uri="{28A0092B-C50C-407E-A947-70E740481C1C}">
                <a14:useLocalDpi xmlns:a14="http://schemas.microsoft.com/office/drawing/2010/main" val="0"/>
              </a:ext>
            </a:extLst>
          </a:blip>
          <a:stretch>
            <a:fillRect/>
          </a:stretch>
        </p:blipFill>
        <p:spPr>
          <a:xfrm>
            <a:off x="4283968" y="102543"/>
            <a:ext cx="933411" cy="375797"/>
          </a:xfrm>
          <a:prstGeom prst="rect">
            <a:avLst/>
          </a:prstGeom>
        </p:spPr>
      </p:pic>
      <p:sp>
        <p:nvSpPr>
          <p:cNvPr id="4" name="Footer Placeholder 2">
            <a:extLst>
              <a:ext uri="{FF2B5EF4-FFF2-40B4-BE49-F238E27FC236}">
                <a16:creationId xmlns:a16="http://schemas.microsoft.com/office/drawing/2014/main" id="{CC5D4701-93C5-38F8-EE21-43A9A2FB3718}"/>
              </a:ext>
            </a:extLst>
          </p:cNvPr>
          <p:cNvSpPr txBox="1">
            <a:spLocks/>
          </p:cNvSpPr>
          <p:nvPr/>
        </p:nvSpPr>
        <p:spPr>
          <a:xfrm>
            <a:off x="68584" y="6601013"/>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6">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8A48BD52-9A87-684E-0D2E-8F06C0E5F8EE}"/>
              </a:ext>
            </a:extLst>
          </p:cNvPr>
          <p:cNvSpPr txBox="1"/>
          <p:nvPr/>
        </p:nvSpPr>
        <p:spPr>
          <a:xfrm>
            <a:off x="6126494" y="6648519"/>
            <a:ext cx="3048000" cy="230832"/>
          </a:xfrm>
          <a:prstGeom prst="rect">
            <a:avLst/>
          </a:prstGeom>
          <a:noFill/>
        </p:spPr>
        <p:txBody>
          <a:bodyPr wrap="square" rtlCol="0">
            <a:spAutoFit/>
          </a:bodyPr>
          <a:lstStyle/>
          <a:p>
            <a:pPr algn="ctr"/>
            <a:r>
              <a:rPr lang="en-US" sz="900" i="0" dirty="0">
                <a:solidFill>
                  <a:schemeClr val="tx2"/>
                </a:solidFill>
                <a:effectLst/>
                <a:latin typeface="gg sans"/>
              </a:rPr>
              <a:t>© 2025 Exams Papers Practice. All Rights Reserved</a:t>
            </a:r>
            <a:endParaRPr lang="en-PH" sz="900" dirty="0">
              <a:solidFill>
                <a:schemeClr val="tx2"/>
              </a:solidFill>
            </a:endParaRPr>
          </a:p>
        </p:txBody>
      </p:sp>
    </p:spTree>
    <p:extLst>
      <p:ext uri="{BB962C8B-B14F-4D97-AF65-F5344CB8AC3E}">
        <p14:creationId xmlns:p14="http://schemas.microsoft.com/office/powerpoint/2010/main" val="92879107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E51BA4DF-2BD4-4EC2-B1DB-B27C8AC718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F73C3B5-641B-4A70-928D-25CA98D75626}"/>
              </a:ext>
            </a:extLst>
          </p:cNvPr>
          <p:cNvSpPr>
            <a:spLocks noGrp="1"/>
          </p:cNvSpPr>
          <p:nvPr>
            <p:ph type="title"/>
          </p:nvPr>
        </p:nvSpPr>
        <p:spPr>
          <a:xfrm>
            <a:off x="3415299" y="548464"/>
            <a:ext cx="5098906" cy="1675623"/>
          </a:xfrm>
        </p:spPr>
        <p:txBody>
          <a:bodyPr anchor="b">
            <a:normAutofit/>
          </a:bodyPr>
          <a:lstStyle/>
          <a:p>
            <a:r>
              <a:rPr lang="en-GB" sz="3500"/>
              <a:t>Plenary</a:t>
            </a:r>
          </a:p>
        </p:txBody>
      </p:sp>
      <p:pic>
        <p:nvPicPr>
          <p:cNvPr id="6" name="Picture 5">
            <a:extLst>
              <a:ext uri="{FF2B5EF4-FFF2-40B4-BE49-F238E27FC236}">
                <a16:creationId xmlns:a16="http://schemas.microsoft.com/office/drawing/2014/main" id="{38D87FED-700F-D6C8-E598-8FBAF771FC3D}"/>
              </a:ext>
            </a:extLst>
          </p:cNvPr>
          <p:cNvPicPr>
            <a:picLocks noChangeAspect="1"/>
          </p:cNvPicPr>
          <p:nvPr/>
        </p:nvPicPr>
        <p:blipFill rotWithShape="1">
          <a:blip r:embed="rId2"/>
          <a:srcRect l="27662" r="37131" b="-8"/>
          <a:stretch/>
        </p:blipFill>
        <p:spPr>
          <a:xfrm>
            <a:off x="20" y="10"/>
            <a:ext cx="3147352" cy="6857990"/>
          </a:xfrm>
          <a:prstGeom prst="rect">
            <a:avLst/>
          </a:prstGeom>
          <a:effectLst/>
        </p:spPr>
      </p:pic>
      <p:graphicFrame>
        <p:nvGraphicFramePr>
          <p:cNvPr id="5" name="Content Placeholder 2">
            <a:extLst>
              <a:ext uri="{FF2B5EF4-FFF2-40B4-BE49-F238E27FC236}">
                <a16:creationId xmlns:a16="http://schemas.microsoft.com/office/drawing/2014/main" id="{18443C01-EE03-E120-F51E-48B51ECF7F04}"/>
              </a:ext>
            </a:extLst>
          </p:cNvPr>
          <p:cNvGraphicFramePr>
            <a:graphicFrameLocks noGrp="1"/>
          </p:cNvGraphicFramePr>
          <p:nvPr>
            <p:ph idx="1"/>
            <p:extLst>
              <p:ext uri="{D42A27DB-BD31-4B8C-83A1-F6EECF244321}">
                <p14:modId xmlns:p14="http://schemas.microsoft.com/office/powerpoint/2010/main" val="1452484751"/>
              </p:ext>
            </p:extLst>
          </p:nvPr>
        </p:nvGraphicFramePr>
        <p:xfrm>
          <a:off x="3415300" y="2409830"/>
          <a:ext cx="5098904" cy="370521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Picture 2">
            <a:extLst>
              <a:ext uri="{FF2B5EF4-FFF2-40B4-BE49-F238E27FC236}">
                <a16:creationId xmlns:a16="http://schemas.microsoft.com/office/drawing/2014/main" id="{23E9E54E-1033-9C8F-E937-5CA73E3D89F5}"/>
              </a:ext>
            </a:extLst>
          </p:cNvPr>
          <p:cNvPicPr>
            <a:picLocks noChangeAspect="1"/>
          </p:cNvPicPr>
          <p:nvPr/>
        </p:nvPicPr>
        <p:blipFill>
          <a:blip r:embed="rId8" cstate="print">
            <a:alphaModFix amt="5000"/>
            <a:extLst>
              <a:ext uri="{28A0092B-C50C-407E-A947-70E740481C1C}">
                <a14:useLocalDpi xmlns:a14="http://schemas.microsoft.com/office/drawing/2010/main" val="0"/>
              </a:ext>
            </a:extLst>
          </a:blip>
          <a:stretch>
            <a:fillRect/>
          </a:stretch>
        </p:blipFill>
        <p:spPr>
          <a:xfrm>
            <a:off x="827584" y="1507295"/>
            <a:ext cx="7695738" cy="3098355"/>
          </a:xfrm>
          <a:prstGeom prst="rect">
            <a:avLst/>
          </a:prstGeom>
        </p:spPr>
      </p:pic>
      <p:pic>
        <p:nvPicPr>
          <p:cNvPr id="4" name="Picture 3">
            <a:extLst>
              <a:ext uri="{FF2B5EF4-FFF2-40B4-BE49-F238E27FC236}">
                <a16:creationId xmlns:a16="http://schemas.microsoft.com/office/drawing/2014/main" id="{1931C959-CEFF-5995-3D85-ACC94194CF77}"/>
              </a:ext>
            </a:extLst>
          </p:cNvPr>
          <p:cNvPicPr>
            <a:picLocks noChangeAspect="1"/>
          </p:cNvPicPr>
          <p:nvPr/>
        </p:nvPicPr>
        <p:blipFill>
          <a:blip r:embed="rId9" cstate="print">
            <a:alphaModFix amt="85000"/>
            <a:extLst>
              <a:ext uri="{28A0092B-C50C-407E-A947-70E740481C1C}">
                <a14:useLocalDpi xmlns:a14="http://schemas.microsoft.com/office/drawing/2010/main" val="0"/>
              </a:ext>
            </a:extLst>
          </a:blip>
          <a:stretch>
            <a:fillRect/>
          </a:stretch>
        </p:blipFill>
        <p:spPr>
          <a:xfrm>
            <a:off x="4283968" y="102543"/>
            <a:ext cx="933411" cy="375797"/>
          </a:xfrm>
          <a:prstGeom prst="rect">
            <a:avLst/>
          </a:prstGeom>
        </p:spPr>
      </p:pic>
      <p:sp>
        <p:nvSpPr>
          <p:cNvPr id="7" name="Footer Placeholder 2">
            <a:extLst>
              <a:ext uri="{FF2B5EF4-FFF2-40B4-BE49-F238E27FC236}">
                <a16:creationId xmlns:a16="http://schemas.microsoft.com/office/drawing/2014/main" id="{3B0435CF-69E3-95D6-7882-7C7137115AB5}"/>
              </a:ext>
            </a:extLst>
          </p:cNvPr>
          <p:cNvSpPr txBox="1">
            <a:spLocks/>
          </p:cNvSpPr>
          <p:nvPr/>
        </p:nvSpPr>
        <p:spPr>
          <a:xfrm>
            <a:off x="68584" y="6601013"/>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10">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9E0FA84A-04A4-8AE6-98B6-617BAE15D248}"/>
              </a:ext>
            </a:extLst>
          </p:cNvPr>
          <p:cNvSpPr txBox="1"/>
          <p:nvPr/>
        </p:nvSpPr>
        <p:spPr>
          <a:xfrm>
            <a:off x="6126494" y="6648519"/>
            <a:ext cx="3048000" cy="230832"/>
          </a:xfrm>
          <a:prstGeom prst="rect">
            <a:avLst/>
          </a:prstGeom>
          <a:noFill/>
        </p:spPr>
        <p:txBody>
          <a:bodyPr wrap="square" rtlCol="0">
            <a:spAutoFit/>
          </a:bodyPr>
          <a:lstStyle/>
          <a:p>
            <a:pPr algn="ctr"/>
            <a:r>
              <a:rPr lang="en-US" sz="900" i="0" dirty="0">
                <a:solidFill>
                  <a:schemeClr val="tx2"/>
                </a:solidFill>
                <a:effectLst/>
                <a:latin typeface="gg sans"/>
              </a:rPr>
              <a:t>© 2025 Exams Papers Practice. All Rights Reserved</a:t>
            </a:r>
            <a:endParaRPr lang="en-PH" sz="900" dirty="0">
              <a:solidFill>
                <a:schemeClr val="tx2"/>
              </a:solidFill>
            </a:endParaRPr>
          </a:p>
        </p:txBody>
      </p:sp>
    </p:spTree>
    <p:extLst>
      <p:ext uri="{BB962C8B-B14F-4D97-AF65-F5344CB8AC3E}">
        <p14:creationId xmlns:p14="http://schemas.microsoft.com/office/powerpoint/2010/main" val="23303147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944E337-3E5D-4A1F-A5A1-2057F25B8A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DA50D69-7CF7-4844-B844-A2B821C77F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54"/>
            <a:ext cx="9144000" cy="6865854"/>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429000" y="601744"/>
            <a:ext cx="5086350" cy="1338696"/>
          </a:xfrm>
        </p:spPr>
        <p:txBody>
          <a:bodyPr>
            <a:normAutofit/>
          </a:bodyPr>
          <a:lstStyle/>
          <a:p>
            <a:r>
              <a:rPr lang="en-GB"/>
              <a:t>Definition of costs</a:t>
            </a:r>
          </a:p>
        </p:txBody>
      </p:sp>
      <p:pic>
        <p:nvPicPr>
          <p:cNvPr id="5" name="Picture 4" descr="Graphs and plots layered on a blue digital screen">
            <a:extLst>
              <a:ext uri="{FF2B5EF4-FFF2-40B4-BE49-F238E27FC236}">
                <a16:creationId xmlns:a16="http://schemas.microsoft.com/office/drawing/2014/main" id="{A6C4BDAD-73D2-0539-55A5-2FF1BE2C1623}"/>
              </a:ext>
            </a:extLst>
          </p:cNvPr>
          <p:cNvPicPr>
            <a:picLocks noChangeAspect="1"/>
          </p:cNvPicPr>
          <p:nvPr/>
        </p:nvPicPr>
        <p:blipFill rotWithShape="1">
          <a:blip r:embed="rId4"/>
          <a:srcRect l="31845" r="37360" b="4"/>
          <a:stretch/>
        </p:blipFill>
        <p:spPr>
          <a:xfrm>
            <a:off x="20" y="10"/>
            <a:ext cx="2816049" cy="6857990"/>
          </a:xfrm>
          <a:custGeom>
            <a:avLst/>
            <a:gdLst/>
            <a:ahLst/>
            <a:cxnLst/>
            <a:rect l="l" t="t" r="r" b="b"/>
            <a:pathLst>
              <a:path w="3754759" h="6858000">
                <a:moveTo>
                  <a:pt x="0" y="0"/>
                </a:moveTo>
                <a:lnTo>
                  <a:pt x="3405358" y="0"/>
                </a:lnTo>
                <a:lnTo>
                  <a:pt x="3406298" y="5103"/>
                </a:lnTo>
                <a:cubicBezTo>
                  <a:pt x="3408705" y="9272"/>
                  <a:pt x="3410993" y="13534"/>
                  <a:pt x="3408744" y="22806"/>
                </a:cubicBezTo>
                <a:cubicBezTo>
                  <a:pt x="3398212" y="18869"/>
                  <a:pt x="3412504" y="58782"/>
                  <a:pt x="3403554" y="60481"/>
                </a:cubicBezTo>
                <a:cubicBezTo>
                  <a:pt x="3417198" y="75379"/>
                  <a:pt x="3401704" y="83956"/>
                  <a:pt x="3406685" y="104437"/>
                </a:cubicBezTo>
                <a:cubicBezTo>
                  <a:pt x="3412035" y="113935"/>
                  <a:pt x="3413215" y="120918"/>
                  <a:pt x="3408439" y="130745"/>
                </a:cubicBezTo>
                <a:cubicBezTo>
                  <a:pt x="3434362" y="174436"/>
                  <a:pt x="3410826" y="157826"/>
                  <a:pt x="3422002" y="199353"/>
                </a:cubicBezTo>
                <a:cubicBezTo>
                  <a:pt x="3433366" y="235046"/>
                  <a:pt x="3441595" y="275734"/>
                  <a:pt x="3466217" y="309590"/>
                </a:cubicBezTo>
                <a:cubicBezTo>
                  <a:pt x="3473022" y="315692"/>
                  <a:pt x="3476249" y="331335"/>
                  <a:pt x="3473425" y="344525"/>
                </a:cubicBezTo>
                <a:cubicBezTo>
                  <a:pt x="3472938" y="346792"/>
                  <a:pt x="3472286" y="348904"/>
                  <a:pt x="3471491" y="350788"/>
                </a:cubicBezTo>
                <a:cubicBezTo>
                  <a:pt x="3476473" y="380853"/>
                  <a:pt x="3497528" y="490678"/>
                  <a:pt x="3503314" y="524915"/>
                </a:cubicBezTo>
                <a:cubicBezTo>
                  <a:pt x="3495110" y="528110"/>
                  <a:pt x="3511009" y="544789"/>
                  <a:pt x="3506208" y="556205"/>
                </a:cubicBezTo>
                <a:cubicBezTo>
                  <a:pt x="3501906" y="564424"/>
                  <a:pt x="3505727" y="571402"/>
                  <a:pt x="3506503" y="579730"/>
                </a:cubicBezTo>
                <a:cubicBezTo>
                  <a:pt x="3503352" y="590904"/>
                  <a:pt x="3511763" y="626437"/>
                  <a:pt x="3516997" y="635552"/>
                </a:cubicBezTo>
                <a:cubicBezTo>
                  <a:pt x="3534688" y="657082"/>
                  <a:pt x="3524838" y="708447"/>
                  <a:pt x="3538464" y="726388"/>
                </a:cubicBezTo>
                <a:cubicBezTo>
                  <a:pt x="3540659" y="733032"/>
                  <a:pt x="3541735" y="739585"/>
                  <a:pt x="3542115" y="746049"/>
                </a:cubicBezTo>
                <a:lnTo>
                  <a:pt x="3541598" y="764218"/>
                </a:lnTo>
                <a:lnTo>
                  <a:pt x="3538294" y="769538"/>
                </a:lnTo>
                <a:lnTo>
                  <a:pt x="3539714" y="780556"/>
                </a:lnTo>
                <a:lnTo>
                  <a:pt x="3539328" y="783752"/>
                </a:lnTo>
                <a:cubicBezTo>
                  <a:pt x="3538575" y="789859"/>
                  <a:pt x="3537953" y="795880"/>
                  <a:pt x="3537882" y="801812"/>
                </a:cubicBezTo>
                <a:cubicBezTo>
                  <a:pt x="3555332" y="793164"/>
                  <a:pt x="3540143" y="850853"/>
                  <a:pt x="3553763" y="833773"/>
                </a:cubicBezTo>
                <a:cubicBezTo>
                  <a:pt x="3556400" y="864868"/>
                  <a:pt x="3568671" y="840452"/>
                  <a:pt x="3557696" y="878520"/>
                </a:cubicBezTo>
                <a:cubicBezTo>
                  <a:pt x="3574636" y="926170"/>
                  <a:pt x="3572932" y="1002669"/>
                  <a:pt x="3596902" y="1039468"/>
                </a:cubicBezTo>
                <a:cubicBezTo>
                  <a:pt x="3588227" y="1035176"/>
                  <a:pt x="3582669" y="1055878"/>
                  <a:pt x="3587550" y="1069793"/>
                </a:cubicBezTo>
                <a:cubicBezTo>
                  <a:pt x="3553603" y="1054905"/>
                  <a:pt x="3620138" y="1124159"/>
                  <a:pt x="3598129" y="1137690"/>
                </a:cubicBezTo>
                <a:cubicBezTo>
                  <a:pt x="3619154" y="1137277"/>
                  <a:pt x="3657845" y="1198819"/>
                  <a:pt x="3642072" y="1229443"/>
                </a:cubicBezTo>
                <a:cubicBezTo>
                  <a:pt x="3648492" y="1274612"/>
                  <a:pt x="3667414" y="1305895"/>
                  <a:pt x="3662799" y="1353804"/>
                </a:cubicBezTo>
                <a:cubicBezTo>
                  <a:pt x="3665680" y="1355144"/>
                  <a:pt x="3668149" y="1357448"/>
                  <a:pt x="3670319" y="1360420"/>
                </a:cubicBezTo>
                <a:lnTo>
                  <a:pt x="3675717" y="1370453"/>
                </a:lnTo>
                <a:lnTo>
                  <a:pt x="3675458" y="1372456"/>
                </a:lnTo>
                <a:cubicBezTo>
                  <a:pt x="3675775" y="1380261"/>
                  <a:pt x="3677154" y="1384198"/>
                  <a:pt x="3678998" y="1386422"/>
                </a:cubicBezTo>
                <a:lnTo>
                  <a:pt x="3681613" y="1387932"/>
                </a:lnTo>
                <a:lnTo>
                  <a:pt x="3684619" y="1397028"/>
                </a:lnTo>
                <a:lnTo>
                  <a:pt x="3692094" y="1413643"/>
                </a:lnTo>
                <a:lnTo>
                  <a:pt x="3692036" y="1417975"/>
                </a:lnTo>
                <a:lnTo>
                  <a:pt x="3701043" y="1444940"/>
                </a:lnTo>
                <a:lnTo>
                  <a:pt x="3700474" y="1445893"/>
                </a:lnTo>
                <a:cubicBezTo>
                  <a:pt x="3699407" y="1448641"/>
                  <a:pt x="3699006" y="1451835"/>
                  <a:pt x="3699990" y="1456030"/>
                </a:cubicBezTo>
                <a:cubicBezTo>
                  <a:pt x="3688343" y="1458099"/>
                  <a:pt x="3696713" y="1461887"/>
                  <a:pt x="3700642" y="1474079"/>
                </a:cubicBezTo>
                <a:cubicBezTo>
                  <a:pt x="3683431" y="1480016"/>
                  <a:pt x="3700716" y="1509516"/>
                  <a:pt x="3693587" y="1522890"/>
                </a:cubicBezTo>
                <a:cubicBezTo>
                  <a:pt x="3696861" y="1531716"/>
                  <a:pt x="3700010" y="1541157"/>
                  <a:pt x="3702900" y="1551068"/>
                </a:cubicBezTo>
                <a:lnTo>
                  <a:pt x="3708038" y="1631578"/>
                </a:lnTo>
                <a:lnTo>
                  <a:pt x="3698097" y="1716642"/>
                </a:lnTo>
                <a:cubicBezTo>
                  <a:pt x="3699314" y="1747867"/>
                  <a:pt x="3695412" y="1775147"/>
                  <a:pt x="3700384" y="1801382"/>
                </a:cubicBezTo>
                <a:cubicBezTo>
                  <a:pt x="3696845" y="1812311"/>
                  <a:pt x="3695699" y="1822504"/>
                  <a:pt x="3702257" y="1832013"/>
                </a:cubicBezTo>
                <a:cubicBezTo>
                  <a:pt x="3701651" y="1861238"/>
                  <a:pt x="3693313" y="1868713"/>
                  <a:pt x="3700986" y="1886838"/>
                </a:cubicBezTo>
                <a:cubicBezTo>
                  <a:pt x="3687741" y="1903887"/>
                  <a:pt x="3693148" y="1904594"/>
                  <a:pt x="3697545" y="1912087"/>
                </a:cubicBezTo>
                <a:lnTo>
                  <a:pt x="3697885" y="1913171"/>
                </a:lnTo>
                <a:lnTo>
                  <a:pt x="3695987" y="1915505"/>
                </a:lnTo>
                <a:lnTo>
                  <a:pt x="3695284" y="1920179"/>
                </a:lnTo>
                <a:lnTo>
                  <a:pt x="3696499" y="1932787"/>
                </a:lnTo>
                <a:lnTo>
                  <a:pt x="3697473" y="1937503"/>
                </a:lnTo>
                <a:cubicBezTo>
                  <a:pt x="3697953" y="1940760"/>
                  <a:pt x="3698023" y="1942937"/>
                  <a:pt x="3697799" y="1944457"/>
                </a:cubicBezTo>
                <a:lnTo>
                  <a:pt x="3697642" y="1944638"/>
                </a:lnTo>
                <a:lnTo>
                  <a:pt x="3698268" y="1951136"/>
                </a:lnTo>
                <a:cubicBezTo>
                  <a:pt x="3699704" y="1962083"/>
                  <a:pt x="3701457" y="1972719"/>
                  <a:pt x="3703418" y="1982828"/>
                </a:cubicBezTo>
                <a:cubicBezTo>
                  <a:pt x="3694620" y="1991887"/>
                  <a:pt x="3707345" y="2028973"/>
                  <a:pt x="3689767" y="2025705"/>
                </a:cubicBezTo>
                <a:cubicBezTo>
                  <a:pt x="3691896" y="2039367"/>
                  <a:pt x="3699517" y="2047321"/>
                  <a:pt x="3687894" y="2043252"/>
                </a:cubicBezTo>
                <a:cubicBezTo>
                  <a:pt x="3688268" y="2047766"/>
                  <a:pt x="3687435" y="2050599"/>
                  <a:pt x="3686015" y="2052668"/>
                </a:cubicBezTo>
                <a:lnTo>
                  <a:pt x="3685329" y="2053280"/>
                </a:lnTo>
                <a:lnTo>
                  <a:pt x="3690348" y="2083660"/>
                </a:lnTo>
                <a:lnTo>
                  <a:pt x="3689688" y="2087758"/>
                </a:lnTo>
                <a:lnTo>
                  <a:pt x="3694656" y="2107476"/>
                </a:lnTo>
                <a:lnTo>
                  <a:pt x="3696317" y="2117709"/>
                </a:lnTo>
                <a:lnTo>
                  <a:pt x="3698652" y="2120508"/>
                </a:lnTo>
                <a:cubicBezTo>
                  <a:pt x="3700138" y="2123582"/>
                  <a:pt x="3700933" y="2128051"/>
                  <a:pt x="3700157" y="2135655"/>
                </a:cubicBezTo>
                <a:lnTo>
                  <a:pt x="3699626" y="2137431"/>
                </a:lnTo>
                <a:lnTo>
                  <a:pt x="3703486" y="2149795"/>
                </a:lnTo>
                <a:cubicBezTo>
                  <a:pt x="3705184" y="2153754"/>
                  <a:pt x="3707268" y="2157232"/>
                  <a:pt x="3709885" y="2160002"/>
                </a:cubicBezTo>
                <a:cubicBezTo>
                  <a:pt x="3698737" y="2203287"/>
                  <a:pt x="3712805" y="2242927"/>
                  <a:pt x="3712777" y="2289319"/>
                </a:cubicBezTo>
                <a:cubicBezTo>
                  <a:pt x="3693169" y="2310331"/>
                  <a:pt x="3722276" y="2389074"/>
                  <a:pt x="3742794" y="2399589"/>
                </a:cubicBezTo>
                <a:cubicBezTo>
                  <a:pt x="3725319" y="2400703"/>
                  <a:pt x="3751962" y="2457534"/>
                  <a:pt x="3753311" y="2472464"/>
                </a:cubicBezTo>
                <a:cubicBezTo>
                  <a:pt x="3753760" y="2477441"/>
                  <a:pt x="3751399" y="2477762"/>
                  <a:pt x="3743656" y="2469811"/>
                </a:cubicBezTo>
                <a:cubicBezTo>
                  <a:pt x="3746474" y="2485608"/>
                  <a:pt x="3738186" y="2502460"/>
                  <a:pt x="3730339" y="2493869"/>
                </a:cubicBezTo>
                <a:cubicBezTo>
                  <a:pt x="3748556" y="2541387"/>
                  <a:pt x="3736267" y="2613433"/>
                  <a:pt x="3746134" y="2667651"/>
                </a:cubicBezTo>
                <a:cubicBezTo>
                  <a:pt x="3730160" y="2698252"/>
                  <a:pt x="3745496" y="2681337"/>
                  <a:pt x="3743743" y="2712354"/>
                </a:cubicBezTo>
                <a:cubicBezTo>
                  <a:pt x="3759373" y="2703131"/>
                  <a:pt x="3736572" y="2750256"/>
                  <a:pt x="3754759" y="2751060"/>
                </a:cubicBezTo>
                <a:cubicBezTo>
                  <a:pt x="3753864" y="2756679"/>
                  <a:pt x="3752424" y="2762098"/>
                  <a:pt x="3750841" y="2767527"/>
                </a:cubicBezTo>
                <a:lnTo>
                  <a:pt x="3750021" y="2770377"/>
                </a:lnTo>
                <a:lnTo>
                  <a:pt x="3749874" y="2781617"/>
                </a:lnTo>
                <a:lnTo>
                  <a:pt x="3745916" y="2784975"/>
                </a:lnTo>
                <a:lnTo>
                  <a:pt x="3742888" y="2802030"/>
                </a:lnTo>
                <a:cubicBezTo>
                  <a:pt x="3742360" y="2808388"/>
                  <a:pt x="3742498" y="2815196"/>
                  <a:pt x="3743710" y="2822667"/>
                </a:cubicBezTo>
                <a:cubicBezTo>
                  <a:pt x="3751787" y="2840797"/>
                  <a:pt x="3744398" y="2870002"/>
                  <a:pt x="3746201" y="2896003"/>
                </a:cubicBezTo>
                <a:lnTo>
                  <a:pt x="3749006" y="2907846"/>
                </a:lnTo>
                <a:lnTo>
                  <a:pt x="3747206" y="2947037"/>
                </a:lnTo>
                <a:cubicBezTo>
                  <a:pt x="3747030" y="2958176"/>
                  <a:pt x="3747214" y="2969719"/>
                  <a:pt x="3748070" y="2981841"/>
                </a:cubicBezTo>
                <a:lnTo>
                  <a:pt x="3750937" y="3004278"/>
                </a:lnTo>
                <a:lnTo>
                  <a:pt x="3749761" y="3010254"/>
                </a:lnTo>
                <a:cubicBezTo>
                  <a:pt x="3750425" y="3020530"/>
                  <a:pt x="3756245" y="3033889"/>
                  <a:pt x="3749923" y="3032983"/>
                </a:cubicBezTo>
                <a:lnTo>
                  <a:pt x="3752658" y="3044429"/>
                </a:lnTo>
                <a:lnTo>
                  <a:pt x="3748217" y="3056076"/>
                </a:lnTo>
                <a:cubicBezTo>
                  <a:pt x="3747117" y="3057381"/>
                  <a:pt x="3745928" y="3058381"/>
                  <a:pt x="3744691" y="3059042"/>
                </a:cubicBezTo>
                <a:lnTo>
                  <a:pt x="3747123" y="3075102"/>
                </a:lnTo>
                <a:lnTo>
                  <a:pt x="3744190" y="3088509"/>
                </a:lnTo>
                <a:lnTo>
                  <a:pt x="3747093" y="3099930"/>
                </a:lnTo>
                <a:lnTo>
                  <a:pt x="3746799" y="3104743"/>
                </a:lnTo>
                <a:lnTo>
                  <a:pt x="3745610" y="3116729"/>
                </a:lnTo>
                <a:cubicBezTo>
                  <a:pt x="3744666" y="3122891"/>
                  <a:pt x="3743503" y="3129792"/>
                  <a:pt x="3742676" y="3137453"/>
                </a:cubicBezTo>
                <a:lnTo>
                  <a:pt x="3742441" y="3143884"/>
                </a:lnTo>
                <a:lnTo>
                  <a:pt x="3737104" y="3158122"/>
                </a:lnTo>
                <a:cubicBezTo>
                  <a:pt x="3733050" y="3168490"/>
                  <a:pt x="3730374" y="3176626"/>
                  <a:pt x="3733275" y="3185367"/>
                </a:cubicBezTo>
                <a:cubicBezTo>
                  <a:pt x="3728135" y="3200760"/>
                  <a:pt x="3712176" y="3212117"/>
                  <a:pt x="3717639" y="3233769"/>
                </a:cubicBezTo>
                <a:cubicBezTo>
                  <a:pt x="3709851" y="3227497"/>
                  <a:pt x="3717920" y="3258095"/>
                  <a:pt x="3710433" y="3262123"/>
                </a:cubicBezTo>
                <a:cubicBezTo>
                  <a:pt x="3704342" y="3264110"/>
                  <a:pt x="3705370" y="3273856"/>
                  <a:pt x="3703458" y="3281408"/>
                </a:cubicBezTo>
                <a:cubicBezTo>
                  <a:pt x="3697412" y="3287020"/>
                  <a:pt x="3693483" y="3324746"/>
                  <a:pt x="3695027" y="3337739"/>
                </a:cubicBezTo>
                <a:cubicBezTo>
                  <a:pt x="3703095" y="3374177"/>
                  <a:pt x="3679154" y="3404974"/>
                  <a:pt x="3684951" y="3434139"/>
                </a:cubicBezTo>
                <a:cubicBezTo>
                  <a:pt x="3684732" y="3441861"/>
                  <a:pt x="3683615" y="3448308"/>
                  <a:pt x="3681946" y="3453928"/>
                </a:cubicBezTo>
                <a:lnTo>
                  <a:pt x="3675939" y="3468021"/>
                </a:lnTo>
                <a:cubicBezTo>
                  <a:pt x="3674480" y="3468264"/>
                  <a:pt x="3673022" y="3468506"/>
                  <a:pt x="3671563" y="3468748"/>
                </a:cubicBezTo>
                <a:lnTo>
                  <a:pt x="3669360" y="3479164"/>
                </a:lnTo>
                <a:lnTo>
                  <a:pt x="3668060" y="3481325"/>
                </a:lnTo>
                <a:cubicBezTo>
                  <a:pt x="3665560" y="3485437"/>
                  <a:pt x="3663197" y="3489622"/>
                  <a:pt x="3661315" y="3494328"/>
                </a:cubicBezTo>
                <a:cubicBezTo>
                  <a:pt x="3678446" y="3506175"/>
                  <a:pt x="3648136" y="3536311"/>
                  <a:pt x="3664679" y="3537226"/>
                </a:cubicBezTo>
                <a:cubicBezTo>
                  <a:pt x="3657322" y="3565147"/>
                  <a:pt x="3674997" y="3558694"/>
                  <a:pt x="3654205" y="3577551"/>
                </a:cubicBezTo>
                <a:cubicBezTo>
                  <a:pt x="3653633" y="3634248"/>
                  <a:pt x="3628736" y="3694092"/>
                  <a:pt x="3637325" y="3749618"/>
                </a:cubicBezTo>
                <a:cubicBezTo>
                  <a:pt x="3631446" y="3736800"/>
                  <a:pt x="3620480" y="3747498"/>
                  <a:pt x="3620258" y="3763981"/>
                </a:cubicBezTo>
                <a:cubicBezTo>
                  <a:pt x="3596667" y="3715365"/>
                  <a:pt x="3630603" y="3842969"/>
                  <a:pt x="3608193" y="3830141"/>
                </a:cubicBezTo>
                <a:cubicBezTo>
                  <a:pt x="3625759" y="3852486"/>
                  <a:pt x="3638965" y="3943841"/>
                  <a:pt x="3616479" y="3951521"/>
                </a:cubicBezTo>
                <a:cubicBezTo>
                  <a:pt x="3607940" y="3994867"/>
                  <a:pt x="3614033" y="4040502"/>
                  <a:pt x="3595498" y="4074157"/>
                </a:cubicBezTo>
                <a:cubicBezTo>
                  <a:pt x="3597477" y="4078342"/>
                  <a:pt x="3598819" y="4082864"/>
                  <a:pt x="3599706" y="4087599"/>
                </a:cubicBezTo>
                <a:lnTo>
                  <a:pt x="3601103" y="4101515"/>
                </a:lnTo>
                <a:lnTo>
                  <a:pt x="3600274" y="4102849"/>
                </a:lnTo>
                <a:cubicBezTo>
                  <a:pt x="3598143" y="4109482"/>
                  <a:pt x="3598077" y="4114144"/>
                  <a:pt x="3598925" y="4117926"/>
                </a:cubicBezTo>
                <a:lnTo>
                  <a:pt x="3600630" y="4121966"/>
                </a:lnTo>
                <a:lnTo>
                  <a:pt x="3600331" y="4132543"/>
                </a:lnTo>
                <a:lnTo>
                  <a:pt x="3601432" y="4154003"/>
                </a:lnTo>
                <a:lnTo>
                  <a:pt x="3600054" y="4157433"/>
                </a:lnTo>
                <a:lnTo>
                  <a:pt x="3599248" y="4188888"/>
                </a:lnTo>
                <a:cubicBezTo>
                  <a:pt x="3598993" y="4188940"/>
                  <a:pt x="3598738" y="4188992"/>
                  <a:pt x="3598484" y="4189044"/>
                </a:cubicBezTo>
                <a:cubicBezTo>
                  <a:pt x="3596754" y="4190111"/>
                  <a:pt x="3595443" y="4192250"/>
                  <a:pt x="3594971" y="4196698"/>
                </a:cubicBezTo>
                <a:cubicBezTo>
                  <a:pt x="3584674" y="4185805"/>
                  <a:pt x="3590455" y="4197885"/>
                  <a:pt x="3589971" y="4211958"/>
                </a:cubicBezTo>
                <a:cubicBezTo>
                  <a:pt x="3573870" y="4198179"/>
                  <a:pt x="3579156" y="4240607"/>
                  <a:pt x="3569135" y="4243705"/>
                </a:cubicBezTo>
                <a:cubicBezTo>
                  <a:pt x="3569142" y="4254351"/>
                  <a:pt x="3568856" y="4265362"/>
                  <a:pt x="3568210" y="4276468"/>
                </a:cubicBezTo>
                <a:lnTo>
                  <a:pt x="3567613" y="4282925"/>
                </a:lnTo>
                <a:cubicBezTo>
                  <a:pt x="3567553" y="4282949"/>
                  <a:pt x="3567492" y="4282974"/>
                  <a:pt x="3567432" y="4282999"/>
                </a:cubicBezTo>
                <a:cubicBezTo>
                  <a:pt x="3566940" y="4284280"/>
                  <a:pt x="3566607" y="4286359"/>
                  <a:pt x="3566464" y="4289697"/>
                </a:cubicBezTo>
                <a:lnTo>
                  <a:pt x="3566526" y="4294698"/>
                </a:lnTo>
                <a:lnTo>
                  <a:pt x="3565367" y="4307225"/>
                </a:lnTo>
                <a:lnTo>
                  <a:pt x="3563841" y="4311164"/>
                </a:lnTo>
                <a:lnTo>
                  <a:pt x="3561610" y="4312189"/>
                </a:lnTo>
                <a:lnTo>
                  <a:pt x="3561734" y="4313408"/>
                </a:lnTo>
                <a:cubicBezTo>
                  <a:pt x="3564537" y="4323096"/>
                  <a:pt x="3569544" y="4327053"/>
                  <a:pt x="3553832" y="4334910"/>
                </a:cubicBezTo>
                <a:cubicBezTo>
                  <a:pt x="3557797" y="4356533"/>
                  <a:pt x="3548502" y="4358433"/>
                  <a:pt x="3542564" y="4385380"/>
                </a:cubicBezTo>
                <a:cubicBezTo>
                  <a:pt x="3547050" y="4398267"/>
                  <a:pt x="3544091" y="4407098"/>
                  <a:pt x="3538724" y="4415150"/>
                </a:cubicBezTo>
                <a:cubicBezTo>
                  <a:pt x="3538633" y="4442707"/>
                  <a:pt x="3529920" y="4465824"/>
                  <a:pt x="3525348" y="4495753"/>
                </a:cubicBezTo>
                <a:cubicBezTo>
                  <a:pt x="3529387" y="4530212"/>
                  <a:pt x="3514579" y="4543935"/>
                  <a:pt x="3509749" y="4575934"/>
                </a:cubicBezTo>
                <a:cubicBezTo>
                  <a:pt x="3519579" y="4606914"/>
                  <a:pt x="3496418" y="4596497"/>
                  <a:pt x="3489779" y="4611927"/>
                </a:cubicBezTo>
                <a:lnTo>
                  <a:pt x="3488856" y="4616508"/>
                </a:lnTo>
                <a:lnTo>
                  <a:pt x="3489486" y="4629163"/>
                </a:lnTo>
                <a:lnTo>
                  <a:pt x="3490242" y="4633947"/>
                </a:lnTo>
                <a:cubicBezTo>
                  <a:pt x="3490570" y="4637233"/>
                  <a:pt x="3490539" y="4639406"/>
                  <a:pt x="3490244" y="4640894"/>
                </a:cubicBezTo>
                <a:lnTo>
                  <a:pt x="3490078" y="4641059"/>
                </a:lnTo>
                <a:lnTo>
                  <a:pt x="3490403" y="4647582"/>
                </a:lnTo>
                <a:cubicBezTo>
                  <a:pt x="3491330" y="4658608"/>
                  <a:pt x="3492590" y="4669354"/>
                  <a:pt x="3494082" y="4679601"/>
                </a:cubicBezTo>
                <a:cubicBezTo>
                  <a:pt x="3484854" y="4687754"/>
                  <a:pt x="3495864" y="4725869"/>
                  <a:pt x="3478421" y="4720918"/>
                </a:cubicBezTo>
                <a:cubicBezTo>
                  <a:pt x="3479918" y="4734712"/>
                  <a:pt x="3487176" y="4743359"/>
                  <a:pt x="3475730" y="4738188"/>
                </a:cubicBezTo>
                <a:cubicBezTo>
                  <a:pt x="3475894" y="4742712"/>
                  <a:pt x="3474928" y="4745450"/>
                  <a:pt x="3473409" y="4747368"/>
                </a:cubicBezTo>
                <a:lnTo>
                  <a:pt x="3472696" y="4747913"/>
                </a:lnTo>
                <a:lnTo>
                  <a:pt x="3476304" y="4778609"/>
                </a:lnTo>
                <a:lnTo>
                  <a:pt x="3475454" y="4782623"/>
                </a:lnTo>
                <a:lnTo>
                  <a:pt x="3479507" y="4802712"/>
                </a:lnTo>
                <a:lnTo>
                  <a:pt x="3480695" y="4813049"/>
                </a:lnTo>
                <a:lnTo>
                  <a:pt x="3482902" y="4816057"/>
                </a:lnTo>
                <a:cubicBezTo>
                  <a:pt x="3484247" y="4819259"/>
                  <a:pt x="3484834" y="4823783"/>
                  <a:pt x="3483703" y="4831270"/>
                </a:cubicBezTo>
                <a:lnTo>
                  <a:pt x="3483090" y="4832984"/>
                </a:lnTo>
                <a:lnTo>
                  <a:pt x="3486378" y="4845654"/>
                </a:lnTo>
                <a:cubicBezTo>
                  <a:pt x="3487893" y="4849755"/>
                  <a:pt x="3489817" y="4853416"/>
                  <a:pt x="3492309" y="4856425"/>
                </a:cubicBezTo>
                <a:cubicBezTo>
                  <a:pt x="3479133" y="4898390"/>
                  <a:pt x="3491371" y="4939174"/>
                  <a:pt x="3489182" y="4985308"/>
                </a:cubicBezTo>
                <a:cubicBezTo>
                  <a:pt x="3492413" y="5037202"/>
                  <a:pt x="3496839" y="5073159"/>
                  <a:pt x="3498182" y="5107346"/>
                </a:cubicBezTo>
                <a:cubicBezTo>
                  <a:pt x="3500266" y="5123329"/>
                  <a:pt x="3506680" y="5240376"/>
                  <a:pt x="3499225" y="5231073"/>
                </a:cubicBezTo>
                <a:cubicBezTo>
                  <a:pt x="3515247" y="5280090"/>
                  <a:pt x="3497607" y="5309911"/>
                  <a:pt x="3504960" y="5364785"/>
                </a:cubicBezTo>
                <a:cubicBezTo>
                  <a:pt x="3487546" y="5393671"/>
                  <a:pt x="3503686" y="5378336"/>
                  <a:pt x="3500486" y="5409009"/>
                </a:cubicBezTo>
                <a:cubicBezTo>
                  <a:pt x="3516561" y="5401350"/>
                  <a:pt x="3491544" y="5446009"/>
                  <a:pt x="3509710" y="5448570"/>
                </a:cubicBezTo>
                <a:cubicBezTo>
                  <a:pt x="3508555" y="5454072"/>
                  <a:pt x="3506859" y="5459319"/>
                  <a:pt x="3505022" y="5464568"/>
                </a:cubicBezTo>
                <a:lnTo>
                  <a:pt x="3504070" y="5467320"/>
                </a:lnTo>
                <a:lnTo>
                  <a:pt x="3503399" y="5478483"/>
                </a:lnTo>
                <a:lnTo>
                  <a:pt x="3499281" y="5481443"/>
                </a:lnTo>
                <a:lnTo>
                  <a:pt x="3499047" y="5616712"/>
                </a:lnTo>
                <a:cubicBezTo>
                  <a:pt x="3502347" y="5628424"/>
                  <a:pt x="3503819" y="5666768"/>
                  <a:pt x="3498775" y="5675291"/>
                </a:cubicBezTo>
                <a:cubicBezTo>
                  <a:pt x="3497984" y="5683547"/>
                  <a:pt x="3500335" y="5692400"/>
                  <a:pt x="3494739" y="5697458"/>
                </a:cubicBezTo>
                <a:cubicBezTo>
                  <a:pt x="3492180" y="5715432"/>
                  <a:pt x="3486290" y="5756597"/>
                  <a:pt x="3483423" y="5783137"/>
                </a:cubicBezTo>
                <a:cubicBezTo>
                  <a:pt x="3491452" y="5796973"/>
                  <a:pt x="3477643" y="5819988"/>
                  <a:pt x="3477532" y="5856699"/>
                </a:cubicBezTo>
                <a:cubicBezTo>
                  <a:pt x="3486776" y="5871818"/>
                  <a:pt x="3477340" y="5881447"/>
                  <a:pt x="3490032" y="5910638"/>
                </a:cubicBezTo>
                <a:cubicBezTo>
                  <a:pt x="3488930" y="5911913"/>
                  <a:pt x="3487924" y="5913488"/>
                  <a:pt x="3487046" y="5915313"/>
                </a:cubicBezTo>
                <a:cubicBezTo>
                  <a:pt x="3481941" y="5925917"/>
                  <a:pt x="3482137" y="5942505"/>
                  <a:pt x="3487484" y="5952365"/>
                </a:cubicBezTo>
                <a:cubicBezTo>
                  <a:pt x="3504666" y="5999029"/>
                  <a:pt x="3505019" y="6042078"/>
                  <a:pt x="3509266" y="6082373"/>
                </a:cubicBezTo>
                <a:cubicBezTo>
                  <a:pt x="3512265" y="6128005"/>
                  <a:pt x="3492950" y="6098121"/>
                  <a:pt x="3509564" y="6154771"/>
                </a:cubicBezTo>
                <a:cubicBezTo>
                  <a:pt x="3503223" y="6161045"/>
                  <a:pt x="3503062" y="6168289"/>
                  <a:pt x="3506404" y="6180433"/>
                </a:cubicBezTo>
                <a:cubicBezTo>
                  <a:pt x="3507378" y="6202614"/>
                  <a:pt x="3491084" y="6201180"/>
                  <a:pt x="3501312" y="6223427"/>
                </a:cubicBezTo>
                <a:cubicBezTo>
                  <a:pt x="3492497" y="6219559"/>
                  <a:pt x="3498753" y="6265580"/>
                  <a:pt x="3489469" y="6255476"/>
                </a:cubicBezTo>
                <a:cubicBezTo>
                  <a:pt x="3481791" y="6270065"/>
                  <a:pt x="3495037" y="6276996"/>
                  <a:pt x="3488398" y="6291462"/>
                </a:cubicBezTo>
                <a:cubicBezTo>
                  <a:pt x="3487099" y="6307679"/>
                  <a:pt x="3497555" y="6282019"/>
                  <a:pt x="3498547" y="6299935"/>
                </a:cubicBezTo>
                <a:cubicBezTo>
                  <a:pt x="3498173" y="6321676"/>
                  <a:pt x="3514193" y="6321381"/>
                  <a:pt x="3494028" y="6338390"/>
                </a:cubicBezTo>
                <a:lnTo>
                  <a:pt x="3486030" y="6396716"/>
                </a:lnTo>
                <a:cubicBezTo>
                  <a:pt x="3491309" y="6409668"/>
                  <a:pt x="3488928" y="6420134"/>
                  <a:pt x="3484103" y="6430386"/>
                </a:cubicBezTo>
                <a:cubicBezTo>
                  <a:pt x="3485763" y="6460632"/>
                  <a:pt x="3478568" y="6488285"/>
                  <a:pt x="3475922" y="6522318"/>
                </a:cubicBezTo>
                <a:cubicBezTo>
                  <a:pt x="3482128" y="6559051"/>
                  <a:pt x="3468277" y="6578006"/>
                  <a:pt x="3465506" y="6614374"/>
                </a:cubicBezTo>
                <a:cubicBezTo>
                  <a:pt x="3478925" y="6650248"/>
                  <a:pt x="3446064" y="6638174"/>
                  <a:pt x="3446789" y="6668768"/>
                </a:cubicBezTo>
                <a:cubicBezTo>
                  <a:pt x="3458869" y="6718505"/>
                  <a:pt x="3435878" y="6667592"/>
                  <a:pt x="3439582" y="6744454"/>
                </a:cubicBezTo>
                <a:cubicBezTo>
                  <a:pt x="3441631" y="6748797"/>
                  <a:pt x="3439393" y="6758101"/>
                  <a:pt x="3436538" y="6757102"/>
                </a:cubicBezTo>
                <a:cubicBezTo>
                  <a:pt x="3437461" y="6773941"/>
                  <a:pt x="3420846" y="6822488"/>
                  <a:pt x="3424061" y="6846522"/>
                </a:cubicBezTo>
                <a:lnTo>
                  <a:pt x="3423032" y="6858000"/>
                </a:lnTo>
                <a:lnTo>
                  <a:pt x="0" y="6858000"/>
                </a:lnTo>
                <a:close/>
              </a:path>
            </a:pathLst>
          </a:custGeom>
        </p:spPr>
      </p:pic>
      <p:sp>
        <p:nvSpPr>
          <p:cNvPr id="3" name="Content Placeholder 2"/>
          <p:cNvSpPr>
            <a:spLocks noGrp="1"/>
          </p:cNvSpPr>
          <p:nvPr>
            <p:ph idx="1"/>
          </p:nvPr>
        </p:nvSpPr>
        <p:spPr>
          <a:xfrm>
            <a:off x="3429000" y="2201958"/>
            <a:ext cx="5086350" cy="3900730"/>
          </a:xfrm>
        </p:spPr>
        <p:txBody>
          <a:bodyPr anchor="t">
            <a:normAutofit/>
          </a:bodyPr>
          <a:lstStyle/>
          <a:p>
            <a:r>
              <a:rPr lang="en-GB" sz="1700" b="1" dirty="0"/>
              <a:t>Fixed cost (FC) </a:t>
            </a:r>
            <a:r>
              <a:rPr lang="en-GB" sz="1700" dirty="0"/>
              <a:t>or </a:t>
            </a:r>
            <a:r>
              <a:rPr lang="en-GB" sz="1700" b="1" dirty="0"/>
              <a:t>Total fixed cost (TFC)</a:t>
            </a:r>
            <a:r>
              <a:rPr lang="en-GB" sz="1700" dirty="0"/>
              <a:t> does not vary with output. This might include rent, capital goods such as factories and machinery, or marketing costs. Therefore, the fixed cost curve is shown as a horizontal straight line.  </a:t>
            </a:r>
            <a:r>
              <a:rPr lang="en-GB" sz="1700" b="1" dirty="0"/>
              <a:t>Average fixed cost (AFC) </a:t>
            </a:r>
            <a:r>
              <a:rPr lang="en-GB" sz="1700" dirty="0"/>
              <a:t>is: </a:t>
            </a:r>
            <a:r>
              <a:rPr lang="en-GB" sz="1700" b="1" dirty="0"/>
              <a:t>total fixed cost/output</a:t>
            </a:r>
            <a:endParaRPr lang="en-GB" sz="1700" dirty="0"/>
          </a:p>
          <a:p>
            <a:r>
              <a:rPr lang="en-GB" sz="1700" b="1" dirty="0"/>
              <a:t>Variable cost (VC) </a:t>
            </a:r>
            <a:r>
              <a:rPr lang="en-GB" sz="1700" dirty="0"/>
              <a:t>varies with output. As output increases so does variable cost and vice versa. This might include the costs of raw materials. The variable cost curve slopes upwards and to the right</a:t>
            </a:r>
          </a:p>
        </p:txBody>
      </p:sp>
      <p:pic>
        <p:nvPicPr>
          <p:cNvPr id="4" name="Picture 3">
            <a:extLst>
              <a:ext uri="{FF2B5EF4-FFF2-40B4-BE49-F238E27FC236}">
                <a16:creationId xmlns:a16="http://schemas.microsoft.com/office/drawing/2014/main" id="{1B001BF2-77AA-7AE8-CEA4-6B91B5099623}"/>
              </a:ext>
            </a:extLst>
          </p:cNvPr>
          <p:cNvPicPr>
            <a:picLocks noChangeAspect="1"/>
          </p:cNvPicPr>
          <p:nvPr/>
        </p:nvPicPr>
        <p:blipFill>
          <a:blip r:embed="rId5" cstate="print">
            <a:alphaModFix amt="5000"/>
            <a:extLst>
              <a:ext uri="{28A0092B-C50C-407E-A947-70E740481C1C}">
                <a14:useLocalDpi xmlns:a14="http://schemas.microsoft.com/office/drawing/2010/main" val="0"/>
              </a:ext>
            </a:extLst>
          </a:blip>
          <a:stretch>
            <a:fillRect/>
          </a:stretch>
        </p:blipFill>
        <p:spPr>
          <a:xfrm>
            <a:off x="827584" y="1507295"/>
            <a:ext cx="7695738" cy="3098355"/>
          </a:xfrm>
          <a:prstGeom prst="rect">
            <a:avLst/>
          </a:prstGeom>
        </p:spPr>
      </p:pic>
      <p:pic>
        <p:nvPicPr>
          <p:cNvPr id="6" name="Picture 5">
            <a:extLst>
              <a:ext uri="{FF2B5EF4-FFF2-40B4-BE49-F238E27FC236}">
                <a16:creationId xmlns:a16="http://schemas.microsoft.com/office/drawing/2014/main" id="{1C5AFE93-B13D-BC7B-ADB8-CDF37A3DA524}"/>
              </a:ext>
            </a:extLst>
          </p:cNvPr>
          <p:cNvPicPr>
            <a:picLocks noChangeAspect="1"/>
          </p:cNvPicPr>
          <p:nvPr/>
        </p:nvPicPr>
        <p:blipFill>
          <a:blip r:embed="rId6" cstate="print">
            <a:alphaModFix amt="85000"/>
            <a:extLst>
              <a:ext uri="{28A0092B-C50C-407E-A947-70E740481C1C}">
                <a14:useLocalDpi xmlns:a14="http://schemas.microsoft.com/office/drawing/2010/main" val="0"/>
              </a:ext>
            </a:extLst>
          </a:blip>
          <a:stretch>
            <a:fillRect/>
          </a:stretch>
        </p:blipFill>
        <p:spPr>
          <a:xfrm>
            <a:off x="4283968" y="102543"/>
            <a:ext cx="933411" cy="375797"/>
          </a:xfrm>
          <a:prstGeom prst="rect">
            <a:avLst/>
          </a:prstGeom>
        </p:spPr>
      </p:pic>
      <p:sp>
        <p:nvSpPr>
          <p:cNvPr id="7" name="Footer Placeholder 2">
            <a:extLst>
              <a:ext uri="{FF2B5EF4-FFF2-40B4-BE49-F238E27FC236}">
                <a16:creationId xmlns:a16="http://schemas.microsoft.com/office/drawing/2014/main" id="{81AA5AC8-FC57-8CBA-7BB2-DD7A338F1563}"/>
              </a:ext>
            </a:extLst>
          </p:cNvPr>
          <p:cNvSpPr txBox="1">
            <a:spLocks/>
          </p:cNvSpPr>
          <p:nvPr/>
        </p:nvSpPr>
        <p:spPr>
          <a:xfrm>
            <a:off x="68584" y="6601013"/>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7">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A5EE8572-82B7-2582-F185-4C16C0599377}"/>
              </a:ext>
            </a:extLst>
          </p:cNvPr>
          <p:cNvSpPr txBox="1"/>
          <p:nvPr/>
        </p:nvSpPr>
        <p:spPr>
          <a:xfrm>
            <a:off x="6126494" y="6648519"/>
            <a:ext cx="3048000" cy="230832"/>
          </a:xfrm>
          <a:prstGeom prst="rect">
            <a:avLst/>
          </a:prstGeom>
          <a:noFill/>
        </p:spPr>
        <p:txBody>
          <a:bodyPr wrap="square" rtlCol="0">
            <a:spAutoFit/>
          </a:bodyPr>
          <a:lstStyle/>
          <a:p>
            <a:pPr algn="ctr"/>
            <a:r>
              <a:rPr lang="en-US" sz="900" i="0" dirty="0">
                <a:solidFill>
                  <a:schemeClr val="tx2"/>
                </a:solidFill>
                <a:effectLst/>
                <a:latin typeface="gg sans"/>
              </a:rPr>
              <a:t>© 2025 Exams Papers Practice. All Rights Reserved</a:t>
            </a:r>
            <a:endParaRPr lang="en-PH" sz="900" dirty="0">
              <a:solidFill>
                <a:schemeClr val="tx2"/>
              </a:solidFill>
            </a:endParaRPr>
          </a:p>
        </p:txBody>
      </p:sp>
    </p:spTree>
    <p:custDataLst>
      <p:tags r:id="rId1"/>
    </p:custDataLst>
    <p:extLst>
      <p:ext uri="{BB962C8B-B14F-4D97-AF65-F5344CB8AC3E}">
        <p14:creationId xmlns:p14="http://schemas.microsoft.com/office/powerpoint/2010/main" val="41443388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D13CC36-B950-4F02-9BAF-9A7EB26739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D1BDED99-B35B-4FEE-A274-8E8DB6FEEE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768547" cy="6857999"/>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Orange and blue numbers and graphs">
            <a:extLst>
              <a:ext uri="{FF2B5EF4-FFF2-40B4-BE49-F238E27FC236}">
                <a16:creationId xmlns:a16="http://schemas.microsoft.com/office/drawing/2014/main" id="{B691D429-8567-81E9-7C4D-0F164C855270}"/>
              </a:ext>
            </a:extLst>
          </p:cNvPr>
          <p:cNvPicPr>
            <a:picLocks noChangeAspect="1"/>
          </p:cNvPicPr>
          <p:nvPr/>
        </p:nvPicPr>
        <p:blipFill rotWithShape="1">
          <a:blip r:embed="rId3"/>
          <a:srcRect l="34495" r="37268" b="7"/>
          <a:stretch/>
        </p:blipFill>
        <p:spPr>
          <a:xfrm>
            <a:off x="5976166" y="10"/>
            <a:ext cx="3167834" cy="6857990"/>
          </a:xfrm>
          <a:custGeom>
            <a:avLst/>
            <a:gdLst/>
            <a:ahLst/>
            <a:cxnLst/>
            <a:rect l="l" t="t" r="r" b="b"/>
            <a:pathLst>
              <a:path w="4223778" h="6865951">
                <a:moveTo>
                  <a:pt x="478794" y="0"/>
                </a:moveTo>
                <a:lnTo>
                  <a:pt x="4223778" y="0"/>
                </a:lnTo>
                <a:lnTo>
                  <a:pt x="4223778" y="6865951"/>
                </a:lnTo>
                <a:lnTo>
                  <a:pt x="52221" y="6865951"/>
                </a:lnTo>
                <a:lnTo>
                  <a:pt x="49989" y="6844695"/>
                </a:lnTo>
                <a:cubicBezTo>
                  <a:pt x="46440" y="6810509"/>
                  <a:pt x="42891" y="6776323"/>
                  <a:pt x="41304" y="6765443"/>
                </a:cubicBezTo>
                <a:cubicBezTo>
                  <a:pt x="35681" y="6732842"/>
                  <a:pt x="13533" y="6716945"/>
                  <a:pt x="11182" y="6694817"/>
                </a:cubicBezTo>
                <a:cubicBezTo>
                  <a:pt x="16764" y="6697663"/>
                  <a:pt x="14835" y="6635151"/>
                  <a:pt x="10913" y="6627127"/>
                </a:cubicBezTo>
                <a:cubicBezTo>
                  <a:pt x="19564" y="6579282"/>
                  <a:pt x="-12861" y="6585665"/>
                  <a:pt x="5999" y="6527525"/>
                </a:cubicBezTo>
                <a:cubicBezTo>
                  <a:pt x="12287" y="6468687"/>
                  <a:pt x="19003" y="6409739"/>
                  <a:pt x="7685" y="6346547"/>
                </a:cubicBezTo>
                <a:cubicBezTo>
                  <a:pt x="31149" y="6240430"/>
                  <a:pt x="5895" y="6134229"/>
                  <a:pt x="12535" y="6084924"/>
                </a:cubicBezTo>
                <a:cubicBezTo>
                  <a:pt x="14696" y="6024961"/>
                  <a:pt x="53867" y="6020785"/>
                  <a:pt x="45320" y="5989742"/>
                </a:cubicBezTo>
                <a:cubicBezTo>
                  <a:pt x="41264" y="5940899"/>
                  <a:pt x="43258" y="5932095"/>
                  <a:pt x="40418" y="5889597"/>
                </a:cubicBezTo>
                <a:cubicBezTo>
                  <a:pt x="20860" y="5848611"/>
                  <a:pt x="51187" y="5792775"/>
                  <a:pt x="49796" y="5755774"/>
                </a:cubicBezTo>
                <a:cubicBezTo>
                  <a:pt x="43522" y="5734342"/>
                  <a:pt x="37368" y="5692606"/>
                  <a:pt x="49956" y="5684909"/>
                </a:cubicBezTo>
                <a:cubicBezTo>
                  <a:pt x="52825" y="5660429"/>
                  <a:pt x="62553" y="5623499"/>
                  <a:pt x="67011" y="5608897"/>
                </a:cubicBezTo>
                <a:lnTo>
                  <a:pt x="76701" y="5597290"/>
                </a:lnTo>
                <a:cubicBezTo>
                  <a:pt x="87717" y="5587442"/>
                  <a:pt x="82431" y="5550877"/>
                  <a:pt x="89120" y="5529641"/>
                </a:cubicBezTo>
                <a:cubicBezTo>
                  <a:pt x="69291" y="5496375"/>
                  <a:pt x="118554" y="5526326"/>
                  <a:pt x="94330" y="5470852"/>
                </a:cubicBezTo>
                <a:cubicBezTo>
                  <a:pt x="95483" y="5449506"/>
                  <a:pt x="114690" y="5429653"/>
                  <a:pt x="116139" y="5390946"/>
                </a:cubicBezTo>
                <a:cubicBezTo>
                  <a:pt x="127589" y="5337323"/>
                  <a:pt x="132794" y="5338384"/>
                  <a:pt x="135560" y="5284344"/>
                </a:cubicBezTo>
                <a:cubicBezTo>
                  <a:pt x="143629" y="5226223"/>
                  <a:pt x="148113" y="5192743"/>
                  <a:pt x="158141" y="5143920"/>
                </a:cubicBezTo>
                <a:cubicBezTo>
                  <a:pt x="170128" y="5118849"/>
                  <a:pt x="159838" y="5102006"/>
                  <a:pt x="174950" y="5088188"/>
                </a:cubicBezTo>
                <a:cubicBezTo>
                  <a:pt x="197620" y="5107654"/>
                  <a:pt x="181875" y="4983257"/>
                  <a:pt x="203603" y="5010764"/>
                </a:cubicBezTo>
                <a:lnTo>
                  <a:pt x="258582" y="4919969"/>
                </a:lnTo>
                <a:cubicBezTo>
                  <a:pt x="238838" y="4883087"/>
                  <a:pt x="271098" y="4853332"/>
                  <a:pt x="287910" y="4849612"/>
                </a:cubicBezTo>
                <a:cubicBezTo>
                  <a:pt x="294156" y="4811643"/>
                  <a:pt x="286101" y="4834074"/>
                  <a:pt x="305439" y="4799017"/>
                </a:cubicBezTo>
                <a:cubicBezTo>
                  <a:pt x="322572" y="4758926"/>
                  <a:pt x="352642" y="4705848"/>
                  <a:pt x="373456" y="4667754"/>
                </a:cubicBezTo>
                <a:cubicBezTo>
                  <a:pt x="384080" y="4649919"/>
                  <a:pt x="401158" y="4670663"/>
                  <a:pt x="407944" y="4574050"/>
                </a:cubicBezTo>
                <a:cubicBezTo>
                  <a:pt x="408098" y="4548109"/>
                  <a:pt x="427782" y="4503327"/>
                  <a:pt x="425133" y="4462469"/>
                </a:cubicBezTo>
                <a:lnTo>
                  <a:pt x="433890" y="4364681"/>
                </a:lnTo>
                <a:cubicBezTo>
                  <a:pt x="430018" y="4339230"/>
                  <a:pt x="435361" y="4287915"/>
                  <a:pt x="440691" y="4222147"/>
                </a:cubicBezTo>
                <a:cubicBezTo>
                  <a:pt x="451463" y="4164562"/>
                  <a:pt x="497377" y="4067298"/>
                  <a:pt x="503057" y="3977136"/>
                </a:cubicBezTo>
                <a:cubicBezTo>
                  <a:pt x="519229" y="3939837"/>
                  <a:pt x="472839" y="3875689"/>
                  <a:pt x="507582" y="3776020"/>
                </a:cubicBezTo>
                <a:cubicBezTo>
                  <a:pt x="497716" y="3757477"/>
                  <a:pt x="518006" y="3707185"/>
                  <a:pt x="521577" y="3692206"/>
                </a:cubicBezTo>
                <a:cubicBezTo>
                  <a:pt x="525148" y="3677227"/>
                  <a:pt x="526352" y="3687655"/>
                  <a:pt x="529009" y="3686147"/>
                </a:cubicBezTo>
                <a:cubicBezTo>
                  <a:pt x="531848" y="3650325"/>
                  <a:pt x="545504" y="3563351"/>
                  <a:pt x="551870" y="3514534"/>
                </a:cubicBezTo>
                <a:cubicBezTo>
                  <a:pt x="561331" y="3487751"/>
                  <a:pt x="581973" y="3426419"/>
                  <a:pt x="567205" y="3393248"/>
                </a:cubicBezTo>
                <a:cubicBezTo>
                  <a:pt x="585208" y="3400657"/>
                  <a:pt x="563566" y="3353906"/>
                  <a:pt x="579630" y="3344723"/>
                </a:cubicBezTo>
                <a:cubicBezTo>
                  <a:pt x="592861" y="3339338"/>
                  <a:pt x="589379" y="3323900"/>
                  <a:pt x="592672" y="3310978"/>
                </a:cubicBezTo>
                <a:cubicBezTo>
                  <a:pt x="605351" y="3299735"/>
                  <a:pt x="594296" y="3237176"/>
                  <a:pt x="589270" y="3216655"/>
                </a:cubicBezTo>
                <a:cubicBezTo>
                  <a:pt x="566909" y="3160431"/>
                  <a:pt x="626099" y="3142203"/>
                  <a:pt x="609663" y="3096973"/>
                </a:cubicBezTo>
                <a:cubicBezTo>
                  <a:pt x="609191" y="3084373"/>
                  <a:pt x="615889" y="3033331"/>
                  <a:pt x="618886" y="3023628"/>
                </a:cubicBezTo>
                <a:lnTo>
                  <a:pt x="630425" y="2998646"/>
                </a:lnTo>
                <a:lnTo>
                  <a:pt x="640017" y="2995914"/>
                </a:lnTo>
                <a:lnTo>
                  <a:pt x="643600" y="2978244"/>
                </a:lnTo>
                <a:lnTo>
                  <a:pt x="659520" y="2950805"/>
                </a:lnTo>
                <a:cubicBezTo>
                  <a:pt x="620152" y="2937671"/>
                  <a:pt x="687598" y="2860550"/>
                  <a:pt x="650890" y="2864933"/>
                </a:cubicBezTo>
                <a:cubicBezTo>
                  <a:pt x="663707" y="2817056"/>
                  <a:pt x="662078" y="2779813"/>
                  <a:pt x="640210" y="2741864"/>
                </a:cubicBezTo>
                <a:cubicBezTo>
                  <a:pt x="634452" y="2649732"/>
                  <a:pt x="665268" y="2597914"/>
                  <a:pt x="639387" y="2510931"/>
                </a:cubicBezTo>
                <a:cubicBezTo>
                  <a:pt x="645574" y="2407642"/>
                  <a:pt x="671719" y="2317589"/>
                  <a:pt x="680438" y="2227415"/>
                </a:cubicBezTo>
                <a:cubicBezTo>
                  <a:pt x="664175" y="2189847"/>
                  <a:pt x="704423" y="2141655"/>
                  <a:pt x="688135" y="2054289"/>
                </a:cubicBezTo>
                <a:cubicBezTo>
                  <a:pt x="683239" y="2048201"/>
                  <a:pt x="684029" y="1979567"/>
                  <a:pt x="681480" y="1972202"/>
                </a:cubicBezTo>
                <a:lnTo>
                  <a:pt x="686247" y="1917474"/>
                </a:lnTo>
                <a:lnTo>
                  <a:pt x="679783" y="1862721"/>
                </a:lnTo>
                <a:cubicBezTo>
                  <a:pt x="683677" y="1851209"/>
                  <a:pt x="688980" y="1824057"/>
                  <a:pt x="686639" y="1818227"/>
                </a:cubicBezTo>
                <a:lnTo>
                  <a:pt x="658235" y="1742488"/>
                </a:lnTo>
                <a:cubicBezTo>
                  <a:pt x="645662" y="1715201"/>
                  <a:pt x="661423" y="1719638"/>
                  <a:pt x="636990" y="1638389"/>
                </a:cubicBezTo>
                <a:cubicBezTo>
                  <a:pt x="626351" y="1601441"/>
                  <a:pt x="629414" y="1617134"/>
                  <a:pt x="602059" y="1570807"/>
                </a:cubicBezTo>
                <a:lnTo>
                  <a:pt x="570903" y="1513173"/>
                </a:lnTo>
                <a:cubicBezTo>
                  <a:pt x="570781" y="1503175"/>
                  <a:pt x="550561" y="1468055"/>
                  <a:pt x="550438" y="1458058"/>
                </a:cubicBezTo>
                <a:cubicBezTo>
                  <a:pt x="556848" y="1428101"/>
                  <a:pt x="546263" y="1422712"/>
                  <a:pt x="531416" y="1385478"/>
                </a:cubicBezTo>
                <a:cubicBezTo>
                  <a:pt x="527790" y="1370753"/>
                  <a:pt x="490725" y="1304050"/>
                  <a:pt x="501981" y="1265452"/>
                </a:cubicBezTo>
                <a:cubicBezTo>
                  <a:pt x="501825" y="1234781"/>
                  <a:pt x="490462" y="1187660"/>
                  <a:pt x="487370" y="1141743"/>
                </a:cubicBezTo>
                <a:cubicBezTo>
                  <a:pt x="484278" y="1095826"/>
                  <a:pt x="483852" y="1028118"/>
                  <a:pt x="483427" y="989948"/>
                </a:cubicBezTo>
                <a:cubicBezTo>
                  <a:pt x="483001" y="951779"/>
                  <a:pt x="494678" y="945984"/>
                  <a:pt x="484820" y="912725"/>
                </a:cubicBezTo>
                <a:cubicBezTo>
                  <a:pt x="467566" y="854951"/>
                  <a:pt x="510777" y="860797"/>
                  <a:pt x="475093" y="812798"/>
                </a:cubicBezTo>
                <a:cubicBezTo>
                  <a:pt x="461960" y="787034"/>
                  <a:pt x="498505" y="551948"/>
                  <a:pt x="461972" y="450605"/>
                </a:cubicBezTo>
                <a:cubicBezTo>
                  <a:pt x="470167" y="357604"/>
                  <a:pt x="458694" y="431306"/>
                  <a:pt x="465015" y="372906"/>
                </a:cubicBezTo>
                <a:cubicBezTo>
                  <a:pt x="503427" y="364177"/>
                  <a:pt x="489736" y="290341"/>
                  <a:pt x="490377" y="246134"/>
                </a:cubicBezTo>
                <a:cubicBezTo>
                  <a:pt x="491019" y="201927"/>
                  <a:pt x="449725" y="138160"/>
                  <a:pt x="468864" y="107666"/>
                </a:cubicBezTo>
                <a:cubicBezTo>
                  <a:pt x="468282" y="89794"/>
                  <a:pt x="477749" y="76947"/>
                  <a:pt x="477167" y="59075"/>
                </a:cubicBezTo>
                <a:lnTo>
                  <a:pt x="472992" y="14560"/>
                </a:lnTo>
                <a:close/>
              </a:path>
            </a:pathLst>
          </a:custGeom>
        </p:spPr>
      </p:pic>
      <p:sp>
        <p:nvSpPr>
          <p:cNvPr id="2" name="Title 1"/>
          <p:cNvSpPr>
            <a:spLocks noGrp="1"/>
          </p:cNvSpPr>
          <p:nvPr>
            <p:ph type="title"/>
          </p:nvPr>
        </p:nvSpPr>
        <p:spPr>
          <a:xfrm>
            <a:off x="852775" y="609600"/>
            <a:ext cx="5123391" cy="1322887"/>
          </a:xfrm>
        </p:spPr>
        <p:txBody>
          <a:bodyPr>
            <a:normAutofit/>
          </a:bodyPr>
          <a:lstStyle/>
          <a:p>
            <a:r>
              <a:rPr lang="en-GB"/>
              <a:t>Definition of costs</a:t>
            </a:r>
          </a:p>
        </p:txBody>
      </p:sp>
      <p:sp>
        <p:nvSpPr>
          <p:cNvPr id="3" name="Content Placeholder 2"/>
          <p:cNvSpPr>
            <a:spLocks noGrp="1"/>
          </p:cNvSpPr>
          <p:nvPr>
            <p:ph idx="1"/>
          </p:nvPr>
        </p:nvSpPr>
        <p:spPr>
          <a:xfrm>
            <a:off x="852776" y="2194102"/>
            <a:ext cx="4887162" cy="3908585"/>
          </a:xfrm>
        </p:spPr>
        <p:txBody>
          <a:bodyPr>
            <a:normAutofit/>
          </a:bodyPr>
          <a:lstStyle/>
          <a:p>
            <a:r>
              <a:rPr lang="en-GB" sz="1700" b="1" dirty="0"/>
              <a:t>Total cost (TC) </a:t>
            </a:r>
            <a:r>
              <a:rPr lang="en-GB" sz="1700" dirty="0"/>
              <a:t>is calculated as: </a:t>
            </a:r>
            <a:r>
              <a:rPr lang="en-GB" sz="1700" b="1" dirty="0"/>
              <a:t>total fixed cost (TFC) </a:t>
            </a:r>
            <a:r>
              <a:rPr lang="en-GB" sz="1700" dirty="0"/>
              <a:t>+ </a:t>
            </a:r>
            <a:r>
              <a:rPr lang="en-GB" sz="1700" b="1" dirty="0"/>
              <a:t>total variable cost (TVC)</a:t>
            </a:r>
            <a:r>
              <a:rPr lang="en-GB" sz="1700" dirty="0"/>
              <a:t>.</a:t>
            </a:r>
            <a:r>
              <a:rPr lang="en-GB" sz="1700" b="1" dirty="0"/>
              <a:t> </a:t>
            </a:r>
            <a:r>
              <a:rPr lang="en-GB" sz="1700" dirty="0"/>
              <a:t>The total cost curve slopes upwards and to the right. It begins at the same point as the FC curve. It will incorporate the VC curve because FC + VC = TC</a:t>
            </a:r>
          </a:p>
          <a:p>
            <a:r>
              <a:rPr lang="en-GB" sz="1700" b="1" dirty="0"/>
              <a:t>Marginal cost (MC)</a:t>
            </a:r>
            <a:r>
              <a:rPr lang="en-GB" sz="1700" dirty="0"/>
              <a:t> is the cost of producing an additional unit of output. The marginal cost curve is U-shaped. At first, as output increases, MC falls. This means that producing an additional unit (the marginal unit) costs less than the cost of producing the previous unit. After we have reached the lowest point on the MC curve any additional unit will cost more than the previous unit</a:t>
            </a:r>
          </a:p>
        </p:txBody>
      </p:sp>
      <p:pic>
        <p:nvPicPr>
          <p:cNvPr id="4" name="Picture 3">
            <a:extLst>
              <a:ext uri="{FF2B5EF4-FFF2-40B4-BE49-F238E27FC236}">
                <a16:creationId xmlns:a16="http://schemas.microsoft.com/office/drawing/2014/main" id="{9767FD02-0DCD-6E2C-FDCF-7D44E98BE069}"/>
              </a:ext>
            </a:extLst>
          </p:cNvPr>
          <p:cNvPicPr>
            <a:picLocks noChangeAspect="1"/>
          </p:cNvPicPr>
          <p:nvPr/>
        </p:nvPicPr>
        <p:blipFill>
          <a:blip r:embed="rId4" cstate="print">
            <a:alphaModFix amt="5000"/>
            <a:extLst>
              <a:ext uri="{28A0092B-C50C-407E-A947-70E740481C1C}">
                <a14:useLocalDpi xmlns:a14="http://schemas.microsoft.com/office/drawing/2010/main" val="0"/>
              </a:ext>
            </a:extLst>
          </a:blip>
          <a:stretch>
            <a:fillRect/>
          </a:stretch>
        </p:blipFill>
        <p:spPr>
          <a:xfrm>
            <a:off x="827584" y="1507295"/>
            <a:ext cx="7695738" cy="3098355"/>
          </a:xfrm>
          <a:prstGeom prst="rect">
            <a:avLst/>
          </a:prstGeom>
        </p:spPr>
      </p:pic>
      <p:pic>
        <p:nvPicPr>
          <p:cNvPr id="6" name="Picture 5">
            <a:extLst>
              <a:ext uri="{FF2B5EF4-FFF2-40B4-BE49-F238E27FC236}">
                <a16:creationId xmlns:a16="http://schemas.microsoft.com/office/drawing/2014/main" id="{C4ACE13E-11DB-E48C-8D3C-395410C1E178}"/>
              </a:ext>
            </a:extLst>
          </p:cNvPr>
          <p:cNvPicPr>
            <a:picLocks noChangeAspect="1"/>
          </p:cNvPicPr>
          <p:nvPr/>
        </p:nvPicPr>
        <p:blipFill>
          <a:blip r:embed="rId5" cstate="print">
            <a:alphaModFix amt="85000"/>
            <a:extLst>
              <a:ext uri="{28A0092B-C50C-407E-A947-70E740481C1C}">
                <a14:useLocalDpi xmlns:a14="http://schemas.microsoft.com/office/drawing/2010/main" val="0"/>
              </a:ext>
            </a:extLst>
          </a:blip>
          <a:stretch>
            <a:fillRect/>
          </a:stretch>
        </p:blipFill>
        <p:spPr>
          <a:xfrm>
            <a:off x="4283968" y="102543"/>
            <a:ext cx="933411" cy="375797"/>
          </a:xfrm>
          <a:prstGeom prst="rect">
            <a:avLst/>
          </a:prstGeom>
        </p:spPr>
      </p:pic>
      <p:sp>
        <p:nvSpPr>
          <p:cNvPr id="7" name="Footer Placeholder 2">
            <a:extLst>
              <a:ext uri="{FF2B5EF4-FFF2-40B4-BE49-F238E27FC236}">
                <a16:creationId xmlns:a16="http://schemas.microsoft.com/office/drawing/2014/main" id="{AF07F212-BFA0-AD04-80E6-23EB984E1EE2}"/>
              </a:ext>
            </a:extLst>
          </p:cNvPr>
          <p:cNvSpPr txBox="1">
            <a:spLocks/>
          </p:cNvSpPr>
          <p:nvPr/>
        </p:nvSpPr>
        <p:spPr>
          <a:xfrm>
            <a:off x="68584" y="6601013"/>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6">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C97180C8-3F0A-AA82-F49B-A78181DB40EB}"/>
              </a:ext>
            </a:extLst>
          </p:cNvPr>
          <p:cNvSpPr txBox="1"/>
          <p:nvPr/>
        </p:nvSpPr>
        <p:spPr>
          <a:xfrm>
            <a:off x="6126494" y="6648519"/>
            <a:ext cx="3048000" cy="230832"/>
          </a:xfrm>
          <a:prstGeom prst="rect">
            <a:avLst/>
          </a:prstGeom>
          <a:noFill/>
        </p:spPr>
        <p:txBody>
          <a:bodyPr wrap="square" rtlCol="0">
            <a:spAutoFit/>
          </a:bodyPr>
          <a:lstStyle/>
          <a:p>
            <a:pPr algn="ctr"/>
            <a:r>
              <a:rPr lang="en-US" sz="900" i="0" dirty="0">
                <a:solidFill>
                  <a:schemeClr val="tx2"/>
                </a:solidFill>
                <a:effectLst/>
                <a:latin typeface="gg sans"/>
              </a:rPr>
              <a:t>© 2025 Exams Papers Practice. All Rights Reserved</a:t>
            </a:r>
            <a:endParaRPr lang="en-PH" sz="900" dirty="0">
              <a:solidFill>
                <a:schemeClr val="tx2"/>
              </a:solidFill>
            </a:endParaRPr>
          </a:p>
        </p:txBody>
      </p:sp>
    </p:spTree>
    <p:extLst>
      <p:ext uri="{BB962C8B-B14F-4D97-AF65-F5344CB8AC3E}">
        <p14:creationId xmlns:p14="http://schemas.microsoft.com/office/powerpoint/2010/main" val="18898826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944E337-3E5D-4A1F-A5A1-2057F25B8A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DA50D69-7CF7-4844-B844-A2B821C77F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54"/>
            <a:ext cx="9144000" cy="6865854"/>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429000" y="601744"/>
            <a:ext cx="5086350" cy="1338696"/>
          </a:xfrm>
        </p:spPr>
        <p:txBody>
          <a:bodyPr>
            <a:normAutofit/>
          </a:bodyPr>
          <a:lstStyle/>
          <a:p>
            <a:r>
              <a:rPr lang="en-GB"/>
              <a:t>Definition of costs</a:t>
            </a:r>
          </a:p>
        </p:txBody>
      </p:sp>
      <p:pic>
        <p:nvPicPr>
          <p:cNvPr id="5" name="Picture 4" descr="Colourful charts and graphs">
            <a:extLst>
              <a:ext uri="{FF2B5EF4-FFF2-40B4-BE49-F238E27FC236}">
                <a16:creationId xmlns:a16="http://schemas.microsoft.com/office/drawing/2014/main" id="{4C16EA89-B647-3144-9435-4416D2AE7F77}"/>
              </a:ext>
            </a:extLst>
          </p:cNvPr>
          <p:cNvPicPr>
            <a:picLocks noChangeAspect="1"/>
          </p:cNvPicPr>
          <p:nvPr/>
        </p:nvPicPr>
        <p:blipFill rotWithShape="1">
          <a:blip r:embed="rId3"/>
          <a:srcRect l="38659" r="33972" b="-3"/>
          <a:stretch/>
        </p:blipFill>
        <p:spPr>
          <a:xfrm>
            <a:off x="20" y="10"/>
            <a:ext cx="2816049" cy="6857990"/>
          </a:xfrm>
          <a:custGeom>
            <a:avLst/>
            <a:gdLst/>
            <a:ahLst/>
            <a:cxnLst/>
            <a:rect l="l" t="t" r="r" b="b"/>
            <a:pathLst>
              <a:path w="3754759" h="6858000">
                <a:moveTo>
                  <a:pt x="0" y="0"/>
                </a:moveTo>
                <a:lnTo>
                  <a:pt x="3405358" y="0"/>
                </a:lnTo>
                <a:lnTo>
                  <a:pt x="3406298" y="5103"/>
                </a:lnTo>
                <a:cubicBezTo>
                  <a:pt x="3408705" y="9272"/>
                  <a:pt x="3410993" y="13534"/>
                  <a:pt x="3408744" y="22806"/>
                </a:cubicBezTo>
                <a:cubicBezTo>
                  <a:pt x="3398212" y="18869"/>
                  <a:pt x="3412504" y="58782"/>
                  <a:pt x="3403554" y="60481"/>
                </a:cubicBezTo>
                <a:cubicBezTo>
                  <a:pt x="3417198" y="75379"/>
                  <a:pt x="3401704" y="83956"/>
                  <a:pt x="3406685" y="104437"/>
                </a:cubicBezTo>
                <a:cubicBezTo>
                  <a:pt x="3412035" y="113935"/>
                  <a:pt x="3413215" y="120918"/>
                  <a:pt x="3408439" y="130745"/>
                </a:cubicBezTo>
                <a:cubicBezTo>
                  <a:pt x="3434362" y="174436"/>
                  <a:pt x="3410826" y="157826"/>
                  <a:pt x="3422002" y="199353"/>
                </a:cubicBezTo>
                <a:cubicBezTo>
                  <a:pt x="3433366" y="235046"/>
                  <a:pt x="3441595" y="275734"/>
                  <a:pt x="3466217" y="309590"/>
                </a:cubicBezTo>
                <a:cubicBezTo>
                  <a:pt x="3473022" y="315692"/>
                  <a:pt x="3476249" y="331335"/>
                  <a:pt x="3473425" y="344525"/>
                </a:cubicBezTo>
                <a:cubicBezTo>
                  <a:pt x="3472938" y="346792"/>
                  <a:pt x="3472286" y="348904"/>
                  <a:pt x="3471491" y="350788"/>
                </a:cubicBezTo>
                <a:cubicBezTo>
                  <a:pt x="3476473" y="380853"/>
                  <a:pt x="3497528" y="490678"/>
                  <a:pt x="3503314" y="524915"/>
                </a:cubicBezTo>
                <a:cubicBezTo>
                  <a:pt x="3495110" y="528110"/>
                  <a:pt x="3511009" y="544789"/>
                  <a:pt x="3506208" y="556205"/>
                </a:cubicBezTo>
                <a:cubicBezTo>
                  <a:pt x="3501906" y="564424"/>
                  <a:pt x="3505727" y="571402"/>
                  <a:pt x="3506503" y="579730"/>
                </a:cubicBezTo>
                <a:cubicBezTo>
                  <a:pt x="3503352" y="590904"/>
                  <a:pt x="3511763" y="626437"/>
                  <a:pt x="3516997" y="635552"/>
                </a:cubicBezTo>
                <a:cubicBezTo>
                  <a:pt x="3534688" y="657082"/>
                  <a:pt x="3524838" y="708447"/>
                  <a:pt x="3538464" y="726388"/>
                </a:cubicBezTo>
                <a:cubicBezTo>
                  <a:pt x="3540659" y="733032"/>
                  <a:pt x="3541735" y="739585"/>
                  <a:pt x="3542115" y="746049"/>
                </a:cubicBezTo>
                <a:lnTo>
                  <a:pt x="3541598" y="764218"/>
                </a:lnTo>
                <a:lnTo>
                  <a:pt x="3538294" y="769538"/>
                </a:lnTo>
                <a:lnTo>
                  <a:pt x="3539714" y="780556"/>
                </a:lnTo>
                <a:lnTo>
                  <a:pt x="3539328" y="783752"/>
                </a:lnTo>
                <a:cubicBezTo>
                  <a:pt x="3538575" y="789859"/>
                  <a:pt x="3537953" y="795880"/>
                  <a:pt x="3537882" y="801812"/>
                </a:cubicBezTo>
                <a:cubicBezTo>
                  <a:pt x="3555332" y="793164"/>
                  <a:pt x="3540143" y="850853"/>
                  <a:pt x="3553763" y="833773"/>
                </a:cubicBezTo>
                <a:cubicBezTo>
                  <a:pt x="3556400" y="864868"/>
                  <a:pt x="3568671" y="840452"/>
                  <a:pt x="3557696" y="878520"/>
                </a:cubicBezTo>
                <a:cubicBezTo>
                  <a:pt x="3574636" y="926170"/>
                  <a:pt x="3572932" y="1002669"/>
                  <a:pt x="3596902" y="1039468"/>
                </a:cubicBezTo>
                <a:cubicBezTo>
                  <a:pt x="3588227" y="1035176"/>
                  <a:pt x="3582669" y="1055878"/>
                  <a:pt x="3587550" y="1069793"/>
                </a:cubicBezTo>
                <a:cubicBezTo>
                  <a:pt x="3553603" y="1054905"/>
                  <a:pt x="3620138" y="1124159"/>
                  <a:pt x="3598129" y="1137690"/>
                </a:cubicBezTo>
                <a:cubicBezTo>
                  <a:pt x="3619154" y="1137277"/>
                  <a:pt x="3657845" y="1198819"/>
                  <a:pt x="3642072" y="1229443"/>
                </a:cubicBezTo>
                <a:cubicBezTo>
                  <a:pt x="3648492" y="1274612"/>
                  <a:pt x="3667414" y="1305895"/>
                  <a:pt x="3662799" y="1353804"/>
                </a:cubicBezTo>
                <a:cubicBezTo>
                  <a:pt x="3665680" y="1355144"/>
                  <a:pt x="3668149" y="1357448"/>
                  <a:pt x="3670319" y="1360420"/>
                </a:cubicBezTo>
                <a:lnTo>
                  <a:pt x="3675717" y="1370453"/>
                </a:lnTo>
                <a:lnTo>
                  <a:pt x="3675458" y="1372456"/>
                </a:lnTo>
                <a:cubicBezTo>
                  <a:pt x="3675775" y="1380261"/>
                  <a:pt x="3677154" y="1384198"/>
                  <a:pt x="3678998" y="1386422"/>
                </a:cubicBezTo>
                <a:lnTo>
                  <a:pt x="3681613" y="1387932"/>
                </a:lnTo>
                <a:lnTo>
                  <a:pt x="3684619" y="1397028"/>
                </a:lnTo>
                <a:lnTo>
                  <a:pt x="3692094" y="1413643"/>
                </a:lnTo>
                <a:lnTo>
                  <a:pt x="3692036" y="1417975"/>
                </a:lnTo>
                <a:lnTo>
                  <a:pt x="3701043" y="1444940"/>
                </a:lnTo>
                <a:lnTo>
                  <a:pt x="3700474" y="1445893"/>
                </a:lnTo>
                <a:cubicBezTo>
                  <a:pt x="3699407" y="1448641"/>
                  <a:pt x="3699006" y="1451835"/>
                  <a:pt x="3699990" y="1456030"/>
                </a:cubicBezTo>
                <a:cubicBezTo>
                  <a:pt x="3688343" y="1458099"/>
                  <a:pt x="3696713" y="1461887"/>
                  <a:pt x="3700642" y="1474079"/>
                </a:cubicBezTo>
                <a:cubicBezTo>
                  <a:pt x="3683431" y="1480016"/>
                  <a:pt x="3700716" y="1509516"/>
                  <a:pt x="3693587" y="1522890"/>
                </a:cubicBezTo>
                <a:cubicBezTo>
                  <a:pt x="3696861" y="1531716"/>
                  <a:pt x="3700010" y="1541157"/>
                  <a:pt x="3702900" y="1551068"/>
                </a:cubicBezTo>
                <a:lnTo>
                  <a:pt x="3708038" y="1631578"/>
                </a:lnTo>
                <a:lnTo>
                  <a:pt x="3698097" y="1716642"/>
                </a:lnTo>
                <a:cubicBezTo>
                  <a:pt x="3699314" y="1747867"/>
                  <a:pt x="3695412" y="1775147"/>
                  <a:pt x="3700384" y="1801382"/>
                </a:cubicBezTo>
                <a:cubicBezTo>
                  <a:pt x="3696845" y="1812311"/>
                  <a:pt x="3695699" y="1822504"/>
                  <a:pt x="3702257" y="1832013"/>
                </a:cubicBezTo>
                <a:cubicBezTo>
                  <a:pt x="3701651" y="1861238"/>
                  <a:pt x="3693313" y="1868713"/>
                  <a:pt x="3700986" y="1886838"/>
                </a:cubicBezTo>
                <a:cubicBezTo>
                  <a:pt x="3687741" y="1903887"/>
                  <a:pt x="3693148" y="1904594"/>
                  <a:pt x="3697545" y="1912087"/>
                </a:cubicBezTo>
                <a:lnTo>
                  <a:pt x="3697885" y="1913171"/>
                </a:lnTo>
                <a:lnTo>
                  <a:pt x="3695987" y="1915505"/>
                </a:lnTo>
                <a:lnTo>
                  <a:pt x="3695284" y="1920179"/>
                </a:lnTo>
                <a:lnTo>
                  <a:pt x="3696499" y="1932787"/>
                </a:lnTo>
                <a:lnTo>
                  <a:pt x="3697473" y="1937503"/>
                </a:lnTo>
                <a:cubicBezTo>
                  <a:pt x="3697953" y="1940760"/>
                  <a:pt x="3698023" y="1942937"/>
                  <a:pt x="3697799" y="1944457"/>
                </a:cubicBezTo>
                <a:lnTo>
                  <a:pt x="3697642" y="1944638"/>
                </a:lnTo>
                <a:lnTo>
                  <a:pt x="3698268" y="1951136"/>
                </a:lnTo>
                <a:cubicBezTo>
                  <a:pt x="3699704" y="1962083"/>
                  <a:pt x="3701457" y="1972719"/>
                  <a:pt x="3703418" y="1982828"/>
                </a:cubicBezTo>
                <a:cubicBezTo>
                  <a:pt x="3694620" y="1991887"/>
                  <a:pt x="3707345" y="2028973"/>
                  <a:pt x="3689767" y="2025705"/>
                </a:cubicBezTo>
                <a:cubicBezTo>
                  <a:pt x="3691896" y="2039367"/>
                  <a:pt x="3699517" y="2047321"/>
                  <a:pt x="3687894" y="2043252"/>
                </a:cubicBezTo>
                <a:cubicBezTo>
                  <a:pt x="3688268" y="2047766"/>
                  <a:pt x="3687435" y="2050599"/>
                  <a:pt x="3686015" y="2052668"/>
                </a:cubicBezTo>
                <a:lnTo>
                  <a:pt x="3685329" y="2053280"/>
                </a:lnTo>
                <a:lnTo>
                  <a:pt x="3690348" y="2083660"/>
                </a:lnTo>
                <a:lnTo>
                  <a:pt x="3689688" y="2087758"/>
                </a:lnTo>
                <a:lnTo>
                  <a:pt x="3694656" y="2107476"/>
                </a:lnTo>
                <a:lnTo>
                  <a:pt x="3696317" y="2117709"/>
                </a:lnTo>
                <a:lnTo>
                  <a:pt x="3698652" y="2120508"/>
                </a:lnTo>
                <a:cubicBezTo>
                  <a:pt x="3700138" y="2123582"/>
                  <a:pt x="3700933" y="2128051"/>
                  <a:pt x="3700157" y="2135655"/>
                </a:cubicBezTo>
                <a:lnTo>
                  <a:pt x="3699626" y="2137431"/>
                </a:lnTo>
                <a:lnTo>
                  <a:pt x="3703486" y="2149795"/>
                </a:lnTo>
                <a:cubicBezTo>
                  <a:pt x="3705184" y="2153754"/>
                  <a:pt x="3707268" y="2157232"/>
                  <a:pt x="3709885" y="2160002"/>
                </a:cubicBezTo>
                <a:cubicBezTo>
                  <a:pt x="3698737" y="2203287"/>
                  <a:pt x="3712805" y="2242927"/>
                  <a:pt x="3712777" y="2289319"/>
                </a:cubicBezTo>
                <a:cubicBezTo>
                  <a:pt x="3693169" y="2310331"/>
                  <a:pt x="3722276" y="2389074"/>
                  <a:pt x="3742794" y="2399589"/>
                </a:cubicBezTo>
                <a:cubicBezTo>
                  <a:pt x="3725319" y="2400703"/>
                  <a:pt x="3751962" y="2457534"/>
                  <a:pt x="3753311" y="2472464"/>
                </a:cubicBezTo>
                <a:cubicBezTo>
                  <a:pt x="3753760" y="2477441"/>
                  <a:pt x="3751399" y="2477762"/>
                  <a:pt x="3743656" y="2469811"/>
                </a:cubicBezTo>
                <a:cubicBezTo>
                  <a:pt x="3746474" y="2485608"/>
                  <a:pt x="3738186" y="2502460"/>
                  <a:pt x="3730339" y="2493869"/>
                </a:cubicBezTo>
                <a:cubicBezTo>
                  <a:pt x="3748556" y="2541387"/>
                  <a:pt x="3736267" y="2613433"/>
                  <a:pt x="3746134" y="2667651"/>
                </a:cubicBezTo>
                <a:cubicBezTo>
                  <a:pt x="3730160" y="2698252"/>
                  <a:pt x="3745496" y="2681337"/>
                  <a:pt x="3743743" y="2712354"/>
                </a:cubicBezTo>
                <a:cubicBezTo>
                  <a:pt x="3759373" y="2703131"/>
                  <a:pt x="3736572" y="2750256"/>
                  <a:pt x="3754759" y="2751060"/>
                </a:cubicBezTo>
                <a:cubicBezTo>
                  <a:pt x="3753864" y="2756679"/>
                  <a:pt x="3752424" y="2762098"/>
                  <a:pt x="3750841" y="2767527"/>
                </a:cubicBezTo>
                <a:lnTo>
                  <a:pt x="3750021" y="2770377"/>
                </a:lnTo>
                <a:lnTo>
                  <a:pt x="3749874" y="2781617"/>
                </a:lnTo>
                <a:lnTo>
                  <a:pt x="3745916" y="2784975"/>
                </a:lnTo>
                <a:lnTo>
                  <a:pt x="3742888" y="2802030"/>
                </a:lnTo>
                <a:cubicBezTo>
                  <a:pt x="3742360" y="2808388"/>
                  <a:pt x="3742498" y="2815196"/>
                  <a:pt x="3743710" y="2822667"/>
                </a:cubicBezTo>
                <a:cubicBezTo>
                  <a:pt x="3751787" y="2840797"/>
                  <a:pt x="3744398" y="2870002"/>
                  <a:pt x="3746201" y="2896003"/>
                </a:cubicBezTo>
                <a:lnTo>
                  <a:pt x="3749006" y="2907846"/>
                </a:lnTo>
                <a:lnTo>
                  <a:pt x="3747206" y="2947037"/>
                </a:lnTo>
                <a:cubicBezTo>
                  <a:pt x="3747030" y="2958176"/>
                  <a:pt x="3747214" y="2969719"/>
                  <a:pt x="3748070" y="2981841"/>
                </a:cubicBezTo>
                <a:lnTo>
                  <a:pt x="3750937" y="3004278"/>
                </a:lnTo>
                <a:lnTo>
                  <a:pt x="3749761" y="3010254"/>
                </a:lnTo>
                <a:cubicBezTo>
                  <a:pt x="3750425" y="3020530"/>
                  <a:pt x="3756245" y="3033889"/>
                  <a:pt x="3749923" y="3032983"/>
                </a:cubicBezTo>
                <a:lnTo>
                  <a:pt x="3752658" y="3044429"/>
                </a:lnTo>
                <a:lnTo>
                  <a:pt x="3748217" y="3056076"/>
                </a:lnTo>
                <a:cubicBezTo>
                  <a:pt x="3747117" y="3057381"/>
                  <a:pt x="3745928" y="3058381"/>
                  <a:pt x="3744691" y="3059042"/>
                </a:cubicBezTo>
                <a:lnTo>
                  <a:pt x="3747123" y="3075102"/>
                </a:lnTo>
                <a:lnTo>
                  <a:pt x="3744190" y="3088509"/>
                </a:lnTo>
                <a:lnTo>
                  <a:pt x="3747093" y="3099930"/>
                </a:lnTo>
                <a:lnTo>
                  <a:pt x="3746799" y="3104743"/>
                </a:lnTo>
                <a:lnTo>
                  <a:pt x="3745610" y="3116729"/>
                </a:lnTo>
                <a:cubicBezTo>
                  <a:pt x="3744666" y="3122891"/>
                  <a:pt x="3743503" y="3129792"/>
                  <a:pt x="3742676" y="3137453"/>
                </a:cubicBezTo>
                <a:lnTo>
                  <a:pt x="3742441" y="3143884"/>
                </a:lnTo>
                <a:lnTo>
                  <a:pt x="3737104" y="3158122"/>
                </a:lnTo>
                <a:cubicBezTo>
                  <a:pt x="3733050" y="3168490"/>
                  <a:pt x="3730374" y="3176626"/>
                  <a:pt x="3733275" y="3185367"/>
                </a:cubicBezTo>
                <a:cubicBezTo>
                  <a:pt x="3728135" y="3200760"/>
                  <a:pt x="3712176" y="3212117"/>
                  <a:pt x="3717639" y="3233769"/>
                </a:cubicBezTo>
                <a:cubicBezTo>
                  <a:pt x="3709851" y="3227497"/>
                  <a:pt x="3717920" y="3258095"/>
                  <a:pt x="3710433" y="3262123"/>
                </a:cubicBezTo>
                <a:cubicBezTo>
                  <a:pt x="3704342" y="3264110"/>
                  <a:pt x="3705370" y="3273856"/>
                  <a:pt x="3703458" y="3281408"/>
                </a:cubicBezTo>
                <a:cubicBezTo>
                  <a:pt x="3697412" y="3287020"/>
                  <a:pt x="3693483" y="3324746"/>
                  <a:pt x="3695027" y="3337739"/>
                </a:cubicBezTo>
                <a:cubicBezTo>
                  <a:pt x="3703095" y="3374177"/>
                  <a:pt x="3679154" y="3404974"/>
                  <a:pt x="3684951" y="3434139"/>
                </a:cubicBezTo>
                <a:cubicBezTo>
                  <a:pt x="3684732" y="3441861"/>
                  <a:pt x="3683615" y="3448308"/>
                  <a:pt x="3681946" y="3453928"/>
                </a:cubicBezTo>
                <a:lnTo>
                  <a:pt x="3675939" y="3468021"/>
                </a:lnTo>
                <a:cubicBezTo>
                  <a:pt x="3674480" y="3468264"/>
                  <a:pt x="3673022" y="3468506"/>
                  <a:pt x="3671563" y="3468748"/>
                </a:cubicBezTo>
                <a:lnTo>
                  <a:pt x="3669360" y="3479164"/>
                </a:lnTo>
                <a:lnTo>
                  <a:pt x="3668060" y="3481325"/>
                </a:lnTo>
                <a:cubicBezTo>
                  <a:pt x="3665560" y="3485437"/>
                  <a:pt x="3663197" y="3489622"/>
                  <a:pt x="3661315" y="3494328"/>
                </a:cubicBezTo>
                <a:cubicBezTo>
                  <a:pt x="3678446" y="3506175"/>
                  <a:pt x="3648136" y="3536311"/>
                  <a:pt x="3664679" y="3537226"/>
                </a:cubicBezTo>
                <a:cubicBezTo>
                  <a:pt x="3657322" y="3565147"/>
                  <a:pt x="3674997" y="3558694"/>
                  <a:pt x="3654205" y="3577551"/>
                </a:cubicBezTo>
                <a:cubicBezTo>
                  <a:pt x="3653633" y="3634248"/>
                  <a:pt x="3628736" y="3694092"/>
                  <a:pt x="3637325" y="3749618"/>
                </a:cubicBezTo>
                <a:cubicBezTo>
                  <a:pt x="3631446" y="3736800"/>
                  <a:pt x="3620480" y="3747498"/>
                  <a:pt x="3620258" y="3763981"/>
                </a:cubicBezTo>
                <a:cubicBezTo>
                  <a:pt x="3596667" y="3715365"/>
                  <a:pt x="3630603" y="3842969"/>
                  <a:pt x="3608193" y="3830141"/>
                </a:cubicBezTo>
                <a:cubicBezTo>
                  <a:pt x="3625759" y="3852486"/>
                  <a:pt x="3638965" y="3943841"/>
                  <a:pt x="3616479" y="3951521"/>
                </a:cubicBezTo>
                <a:cubicBezTo>
                  <a:pt x="3607940" y="3994867"/>
                  <a:pt x="3614033" y="4040502"/>
                  <a:pt x="3595498" y="4074157"/>
                </a:cubicBezTo>
                <a:cubicBezTo>
                  <a:pt x="3597477" y="4078342"/>
                  <a:pt x="3598819" y="4082864"/>
                  <a:pt x="3599706" y="4087599"/>
                </a:cubicBezTo>
                <a:lnTo>
                  <a:pt x="3601103" y="4101515"/>
                </a:lnTo>
                <a:lnTo>
                  <a:pt x="3600274" y="4102849"/>
                </a:lnTo>
                <a:cubicBezTo>
                  <a:pt x="3598143" y="4109482"/>
                  <a:pt x="3598077" y="4114144"/>
                  <a:pt x="3598925" y="4117926"/>
                </a:cubicBezTo>
                <a:lnTo>
                  <a:pt x="3600630" y="4121966"/>
                </a:lnTo>
                <a:lnTo>
                  <a:pt x="3600331" y="4132543"/>
                </a:lnTo>
                <a:lnTo>
                  <a:pt x="3601432" y="4154003"/>
                </a:lnTo>
                <a:lnTo>
                  <a:pt x="3600054" y="4157433"/>
                </a:lnTo>
                <a:lnTo>
                  <a:pt x="3599248" y="4188888"/>
                </a:lnTo>
                <a:cubicBezTo>
                  <a:pt x="3598993" y="4188940"/>
                  <a:pt x="3598738" y="4188992"/>
                  <a:pt x="3598484" y="4189044"/>
                </a:cubicBezTo>
                <a:cubicBezTo>
                  <a:pt x="3596754" y="4190111"/>
                  <a:pt x="3595443" y="4192250"/>
                  <a:pt x="3594971" y="4196698"/>
                </a:cubicBezTo>
                <a:cubicBezTo>
                  <a:pt x="3584674" y="4185805"/>
                  <a:pt x="3590455" y="4197885"/>
                  <a:pt x="3589971" y="4211958"/>
                </a:cubicBezTo>
                <a:cubicBezTo>
                  <a:pt x="3573870" y="4198179"/>
                  <a:pt x="3579156" y="4240607"/>
                  <a:pt x="3569135" y="4243705"/>
                </a:cubicBezTo>
                <a:cubicBezTo>
                  <a:pt x="3569142" y="4254351"/>
                  <a:pt x="3568856" y="4265362"/>
                  <a:pt x="3568210" y="4276468"/>
                </a:cubicBezTo>
                <a:lnTo>
                  <a:pt x="3567613" y="4282925"/>
                </a:lnTo>
                <a:cubicBezTo>
                  <a:pt x="3567553" y="4282949"/>
                  <a:pt x="3567492" y="4282974"/>
                  <a:pt x="3567432" y="4282999"/>
                </a:cubicBezTo>
                <a:cubicBezTo>
                  <a:pt x="3566940" y="4284280"/>
                  <a:pt x="3566607" y="4286359"/>
                  <a:pt x="3566464" y="4289697"/>
                </a:cubicBezTo>
                <a:lnTo>
                  <a:pt x="3566526" y="4294698"/>
                </a:lnTo>
                <a:lnTo>
                  <a:pt x="3565367" y="4307225"/>
                </a:lnTo>
                <a:lnTo>
                  <a:pt x="3563841" y="4311164"/>
                </a:lnTo>
                <a:lnTo>
                  <a:pt x="3561610" y="4312189"/>
                </a:lnTo>
                <a:lnTo>
                  <a:pt x="3561734" y="4313408"/>
                </a:lnTo>
                <a:cubicBezTo>
                  <a:pt x="3564537" y="4323096"/>
                  <a:pt x="3569544" y="4327053"/>
                  <a:pt x="3553832" y="4334910"/>
                </a:cubicBezTo>
                <a:cubicBezTo>
                  <a:pt x="3557797" y="4356533"/>
                  <a:pt x="3548502" y="4358433"/>
                  <a:pt x="3542564" y="4385380"/>
                </a:cubicBezTo>
                <a:cubicBezTo>
                  <a:pt x="3547050" y="4398267"/>
                  <a:pt x="3544091" y="4407098"/>
                  <a:pt x="3538724" y="4415150"/>
                </a:cubicBezTo>
                <a:cubicBezTo>
                  <a:pt x="3538633" y="4442707"/>
                  <a:pt x="3529920" y="4465824"/>
                  <a:pt x="3525348" y="4495753"/>
                </a:cubicBezTo>
                <a:cubicBezTo>
                  <a:pt x="3529387" y="4530212"/>
                  <a:pt x="3514579" y="4543935"/>
                  <a:pt x="3509749" y="4575934"/>
                </a:cubicBezTo>
                <a:cubicBezTo>
                  <a:pt x="3519579" y="4606914"/>
                  <a:pt x="3496418" y="4596497"/>
                  <a:pt x="3489779" y="4611927"/>
                </a:cubicBezTo>
                <a:lnTo>
                  <a:pt x="3488856" y="4616508"/>
                </a:lnTo>
                <a:lnTo>
                  <a:pt x="3489486" y="4629163"/>
                </a:lnTo>
                <a:lnTo>
                  <a:pt x="3490242" y="4633947"/>
                </a:lnTo>
                <a:cubicBezTo>
                  <a:pt x="3490570" y="4637233"/>
                  <a:pt x="3490539" y="4639406"/>
                  <a:pt x="3490244" y="4640894"/>
                </a:cubicBezTo>
                <a:lnTo>
                  <a:pt x="3490078" y="4641059"/>
                </a:lnTo>
                <a:lnTo>
                  <a:pt x="3490403" y="4647582"/>
                </a:lnTo>
                <a:cubicBezTo>
                  <a:pt x="3491330" y="4658608"/>
                  <a:pt x="3492590" y="4669354"/>
                  <a:pt x="3494082" y="4679601"/>
                </a:cubicBezTo>
                <a:cubicBezTo>
                  <a:pt x="3484854" y="4687754"/>
                  <a:pt x="3495864" y="4725869"/>
                  <a:pt x="3478421" y="4720918"/>
                </a:cubicBezTo>
                <a:cubicBezTo>
                  <a:pt x="3479918" y="4734712"/>
                  <a:pt x="3487176" y="4743359"/>
                  <a:pt x="3475730" y="4738188"/>
                </a:cubicBezTo>
                <a:cubicBezTo>
                  <a:pt x="3475894" y="4742712"/>
                  <a:pt x="3474928" y="4745450"/>
                  <a:pt x="3473409" y="4747368"/>
                </a:cubicBezTo>
                <a:lnTo>
                  <a:pt x="3472696" y="4747913"/>
                </a:lnTo>
                <a:lnTo>
                  <a:pt x="3476304" y="4778609"/>
                </a:lnTo>
                <a:lnTo>
                  <a:pt x="3475454" y="4782623"/>
                </a:lnTo>
                <a:lnTo>
                  <a:pt x="3479507" y="4802712"/>
                </a:lnTo>
                <a:lnTo>
                  <a:pt x="3480695" y="4813049"/>
                </a:lnTo>
                <a:lnTo>
                  <a:pt x="3482902" y="4816057"/>
                </a:lnTo>
                <a:cubicBezTo>
                  <a:pt x="3484247" y="4819259"/>
                  <a:pt x="3484834" y="4823783"/>
                  <a:pt x="3483703" y="4831270"/>
                </a:cubicBezTo>
                <a:lnTo>
                  <a:pt x="3483090" y="4832984"/>
                </a:lnTo>
                <a:lnTo>
                  <a:pt x="3486378" y="4845654"/>
                </a:lnTo>
                <a:cubicBezTo>
                  <a:pt x="3487893" y="4849755"/>
                  <a:pt x="3489817" y="4853416"/>
                  <a:pt x="3492309" y="4856425"/>
                </a:cubicBezTo>
                <a:cubicBezTo>
                  <a:pt x="3479133" y="4898390"/>
                  <a:pt x="3491371" y="4939174"/>
                  <a:pt x="3489182" y="4985308"/>
                </a:cubicBezTo>
                <a:cubicBezTo>
                  <a:pt x="3492413" y="5037202"/>
                  <a:pt x="3496839" y="5073159"/>
                  <a:pt x="3498182" y="5107346"/>
                </a:cubicBezTo>
                <a:cubicBezTo>
                  <a:pt x="3500266" y="5123329"/>
                  <a:pt x="3506680" y="5240376"/>
                  <a:pt x="3499225" y="5231073"/>
                </a:cubicBezTo>
                <a:cubicBezTo>
                  <a:pt x="3515247" y="5280090"/>
                  <a:pt x="3497607" y="5309911"/>
                  <a:pt x="3504960" y="5364785"/>
                </a:cubicBezTo>
                <a:cubicBezTo>
                  <a:pt x="3487546" y="5393671"/>
                  <a:pt x="3503686" y="5378336"/>
                  <a:pt x="3500486" y="5409009"/>
                </a:cubicBezTo>
                <a:cubicBezTo>
                  <a:pt x="3516561" y="5401350"/>
                  <a:pt x="3491544" y="5446009"/>
                  <a:pt x="3509710" y="5448570"/>
                </a:cubicBezTo>
                <a:cubicBezTo>
                  <a:pt x="3508555" y="5454072"/>
                  <a:pt x="3506859" y="5459319"/>
                  <a:pt x="3505022" y="5464568"/>
                </a:cubicBezTo>
                <a:lnTo>
                  <a:pt x="3504070" y="5467320"/>
                </a:lnTo>
                <a:lnTo>
                  <a:pt x="3503399" y="5478483"/>
                </a:lnTo>
                <a:lnTo>
                  <a:pt x="3499281" y="5481443"/>
                </a:lnTo>
                <a:lnTo>
                  <a:pt x="3499047" y="5616712"/>
                </a:lnTo>
                <a:cubicBezTo>
                  <a:pt x="3502347" y="5628424"/>
                  <a:pt x="3503819" y="5666768"/>
                  <a:pt x="3498775" y="5675291"/>
                </a:cubicBezTo>
                <a:cubicBezTo>
                  <a:pt x="3497984" y="5683547"/>
                  <a:pt x="3500335" y="5692400"/>
                  <a:pt x="3494739" y="5697458"/>
                </a:cubicBezTo>
                <a:cubicBezTo>
                  <a:pt x="3492180" y="5715432"/>
                  <a:pt x="3486290" y="5756597"/>
                  <a:pt x="3483423" y="5783137"/>
                </a:cubicBezTo>
                <a:cubicBezTo>
                  <a:pt x="3491452" y="5796973"/>
                  <a:pt x="3477643" y="5819988"/>
                  <a:pt x="3477532" y="5856699"/>
                </a:cubicBezTo>
                <a:cubicBezTo>
                  <a:pt x="3486776" y="5871818"/>
                  <a:pt x="3477340" y="5881447"/>
                  <a:pt x="3490032" y="5910638"/>
                </a:cubicBezTo>
                <a:cubicBezTo>
                  <a:pt x="3488930" y="5911913"/>
                  <a:pt x="3487924" y="5913488"/>
                  <a:pt x="3487046" y="5915313"/>
                </a:cubicBezTo>
                <a:cubicBezTo>
                  <a:pt x="3481941" y="5925917"/>
                  <a:pt x="3482137" y="5942505"/>
                  <a:pt x="3487484" y="5952365"/>
                </a:cubicBezTo>
                <a:cubicBezTo>
                  <a:pt x="3504666" y="5999029"/>
                  <a:pt x="3505019" y="6042078"/>
                  <a:pt x="3509266" y="6082373"/>
                </a:cubicBezTo>
                <a:cubicBezTo>
                  <a:pt x="3512265" y="6128005"/>
                  <a:pt x="3492950" y="6098121"/>
                  <a:pt x="3509564" y="6154771"/>
                </a:cubicBezTo>
                <a:cubicBezTo>
                  <a:pt x="3503223" y="6161045"/>
                  <a:pt x="3503062" y="6168289"/>
                  <a:pt x="3506404" y="6180433"/>
                </a:cubicBezTo>
                <a:cubicBezTo>
                  <a:pt x="3507378" y="6202614"/>
                  <a:pt x="3491084" y="6201180"/>
                  <a:pt x="3501312" y="6223427"/>
                </a:cubicBezTo>
                <a:cubicBezTo>
                  <a:pt x="3492497" y="6219559"/>
                  <a:pt x="3498753" y="6265580"/>
                  <a:pt x="3489469" y="6255476"/>
                </a:cubicBezTo>
                <a:cubicBezTo>
                  <a:pt x="3481791" y="6270065"/>
                  <a:pt x="3495037" y="6276996"/>
                  <a:pt x="3488398" y="6291462"/>
                </a:cubicBezTo>
                <a:cubicBezTo>
                  <a:pt x="3487099" y="6307679"/>
                  <a:pt x="3497555" y="6282019"/>
                  <a:pt x="3498547" y="6299935"/>
                </a:cubicBezTo>
                <a:cubicBezTo>
                  <a:pt x="3498173" y="6321676"/>
                  <a:pt x="3514193" y="6321381"/>
                  <a:pt x="3494028" y="6338390"/>
                </a:cubicBezTo>
                <a:lnTo>
                  <a:pt x="3486030" y="6396716"/>
                </a:lnTo>
                <a:cubicBezTo>
                  <a:pt x="3491309" y="6409668"/>
                  <a:pt x="3488928" y="6420134"/>
                  <a:pt x="3484103" y="6430386"/>
                </a:cubicBezTo>
                <a:cubicBezTo>
                  <a:pt x="3485763" y="6460632"/>
                  <a:pt x="3478568" y="6488285"/>
                  <a:pt x="3475922" y="6522318"/>
                </a:cubicBezTo>
                <a:cubicBezTo>
                  <a:pt x="3482128" y="6559051"/>
                  <a:pt x="3468277" y="6578006"/>
                  <a:pt x="3465506" y="6614374"/>
                </a:cubicBezTo>
                <a:cubicBezTo>
                  <a:pt x="3478925" y="6650248"/>
                  <a:pt x="3446064" y="6638174"/>
                  <a:pt x="3446789" y="6668768"/>
                </a:cubicBezTo>
                <a:cubicBezTo>
                  <a:pt x="3458869" y="6718505"/>
                  <a:pt x="3435878" y="6667592"/>
                  <a:pt x="3439582" y="6744454"/>
                </a:cubicBezTo>
                <a:cubicBezTo>
                  <a:pt x="3441631" y="6748797"/>
                  <a:pt x="3439393" y="6758101"/>
                  <a:pt x="3436538" y="6757102"/>
                </a:cubicBezTo>
                <a:cubicBezTo>
                  <a:pt x="3437461" y="6773941"/>
                  <a:pt x="3420846" y="6822488"/>
                  <a:pt x="3424061" y="6846522"/>
                </a:cubicBezTo>
                <a:lnTo>
                  <a:pt x="3423032" y="6858000"/>
                </a:lnTo>
                <a:lnTo>
                  <a:pt x="0" y="6858000"/>
                </a:lnTo>
                <a:close/>
              </a:path>
            </a:pathLst>
          </a:custGeom>
        </p:spPr>
      </p:pic>
      <p:sp>
        <p:nvSpPr>
          <p:cNvPr id="3" name="Content Placeholder 2"/>
          <p:cNvSpPr>
            <a:spLocks noGrp="1"/>
          </p:cNvSpPr>
          <p:nvPr>
            <p:ph idx="1"/>
          </p:nvPr>
        </p:nvSpPr>
        <p:spPr>
          <a:xfrm>
            <a:off x="3429000" y="2201958"/>
            <a:ext cx="5086350" cy="3900730"/>
          </a:xfrm>
        </p:spPr>
        <p:txBody>
          <a:bodyPr anchor="t">
            <a:normAutofit/>
          </a:bodyPr>
          <a:lstStyle/>
          <a:p>
            <a:r>
              <a:rPr lang="en-GB" sz="1700" b="1" dirty="0"/>
              <a:t>Average cost (AC) </a:t>
            </a:r>
            <a:r>
              <a:rPr lang="en-GB" sz="1700" dirty="0"/>
              <a:t>or</a:t>
            </a:r>
            <a:r>
              <a:rPr lang="en-GB" sz="1700" b="1" dirty="0"/>
              <a:t> average total Cost (ATC) </a:t>
            </a:r>
            <a:r>
              <a:rPr lang="en-GB" sz="1700" dirty="0"/>
              <a:t>is the average cost of producing a unit of output: </a:t>
            </a:r>
            <a:r>
              <a:rPr lang="en-GB" sz="1700" b="1" dirty="0"/>
              <a:t>total cost/output</a:t>
            </a:r>
            <a:r>
              <a:rPr lang="en-GB" sz="1700" dirty="0"/>
              <a:t>.</a:t>
            </a:r>
            <a:r>
              <a:rPr lang="en-GB" sz="1700" b="1" dirty="0"/>
              <a:t> </a:t>
            </a:r>
            <a:r>
              <a:rPr lang="en-GB" sz="1700" dirty="0"/>
              <a:t>The average cost (AC) curve is U-shaped. The MC curve always cuts the AC curve at its lowest point. When MC is less than AC then AC is falling. When MC is greater than AC then AC is rising. At lower levels of output AC is falling steeply. At higher levels of output AC is rising steeply. </a:t>
            </a:r>
            <a:r>
              <a:rPr lang="en-GB" sz="1700" b="1" dirty="0"/>
              <a:t>Average variable cost (AVC) </a:t>
            </a:r>
            <a:r>
              <a:rPr lang="en-GB" sz="1700" dirty="0"/>
              <a:t>is: </a:t>
            </a:r>
            <a:r>
              <a:rPr lang="en-GB" sz="1700" b="1" dirty="0"/>
              <a:t>total variable cost/output</a:t>
            </a:r>
            <a:endParaRPr lang="en-GB" sz="1700" dirty="0"/>
          </a:p>
          <a:p>
            <a:r>
              <a:rPr lang="en-GB" sz="1700" b="1" dirty="0"/>
              <a:t>Short-run (SR) costs </a:t>
            </a:r>
            <a:r>
              <a:rPr lang="en-GB" sz="1700" dirty="0"/>
              <a:t>occur where at least some costs are fixed. The time frame for this will differ between firms and industries</a:t>
            </a:r>
            <a:endParaRPr lang="en-GB" sz="1700" b="1" dirty="0"/>
          </a:p>
          <a:p>
            <a:r>
              <a:rPr lang="en-GB" sz="1700" b="1" dirty="0"/>
              <a:t>Long-run (LR) costs </a:t>
            </a:r>
            <a:r>
              <a:rPr lang="en-GB" sz="1700" dirty="0"/>
              <a:t>occur when all costs can be variable. The time frame for this will differ between firms and industries</a:t>
            </a:r>
          </a:p>
        </p:txBody>
      </p:sp>
      <p:pic>
        <p:nvPicPr>
          <p:cNvPr id="4" name="Picture 3">
            <a:extLst>
              <a:ext uri="{FF2B5EF4-FFF2-40B4-BE49-F238E27FC236}">
                <a16:creationId xmlns:a16="http://schemas.microsoft.com/office/drawing/2014/main" id="{2E307CD9-19F6-85DC-0473-C787CC9A6A18}"/>
              </a:ext>
            </a:extLst>
          </p:cNvPr>
          <p:cNvPicPr>
            <a:picLocks noChangeAspect="1"/>
          </p:cNvPicPr>
          <p:nvPr/>
        </p:nvPicPr>
        <p:blipFill>
          <a:blip r:embed="rId4" cstate="print">
            <a:alphaModFix amt="5000"/>
            <a:extLst>
              <a:ext uri="{28A0092B-C50C-407E-A947-70E740481C1C}">
                <a14:useLocalDpi xmlns:a14="http://schemas.microsoft.com/office/drawing/2010/main" val="0"/>
              </a:ext>
            </a:extLst>
          </a:blip>
          <a:stretch>
            <a:fillRect/>
          </a:stretch>
        </p:blipFill>
        <p:spPr>
          <a:xfrm>
            <a:off x="827584" y="1507295"/>
            <a:ext cx="7695738" cy="3098355"/>
          </a:xfrm>
          <a:prstGeom prst="rect">
            <a:avLst/>
          </a:prstGeom>
        </p:spPr>
      </p:pic>
      <p:pic>
        <p:nvPicPr>
          <p:cNvPr id="6" name="Picture 5">
            <a:extLst>
              <a:ext uri="{FF2B5EF4-FFF2-40B4-BE49-F238E27FC236}">
                <a16:creationId xmlns:a16="http://schemas.microsoft.com/office/drawing/2014/main" id="{D508136B-335D-8F89-1EFE-AD789A1F26B9}"/>
              </a:ext>
            </a:extLst>
          </p:cNvPr>
          <p:cNvPicPr>
            <a:picLocks noChangeAspect="1"/>
          </p:cNvPicPr>
          <p:nvPr/>
        </p:nvPicPr>
        <p:blipFill>
          <a:blip r:embed="rId5" cstate="print">
            <a:alphaModFix amt="85000"/>
            <a:extLst>
              <a:ext uri="{28A0092B-C50C-407E-A947-70E740481C1C}">
                <a14:useLocalDpi xmlns:a14="http://schemas.microsoft.com/office/drawing/2010/main" val="0"/>
              </a:ext>
            </a:extLst>
          </a:blip>
          <a:stretch>
            <a:fillRect/>
          </a:stretch>
        </p:blipFill>
        <p:spPr>
          <a:xfrm>
            <a:off x="4283968" y="102543"/>
            <a:ext cx="933411" cy="375797"/>
          </a:xfrm>
          <a:prstGeom prst="rect">
            <a:avLst/>
          </a:prstGeom>
        </p:spPr>
      </p:pic>
      <p:sp>
        <p:nvSpPr>
          <p:cNvPr id="7" name="Footer Placeholder 2">
            <a:extLst>
              <a:ext uri="{FF2B5EF4-FFF2-40B4-BE49-F238E27FC236}">
                <a16:creationId xmlns:a16="http://schemas.microsoft.com/office/drawing/2014/main" id="{EAD2FB98-F799-5203-535B-62C7E5605F9B}"/>
              </a:ext>
            </a:extLst>
          </p:cNvPr>
          <p:cNvSpPr txBox="1">
            <a:spLocks/>
          </p:cNvSpPr>
          <p:nvPr/>
        </p:nvSpPr>
        <p:spPr>
          <a:xfrm>
            <a:off x="68584" y="6601013"/>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6">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B48F9684-B6F9-0460-2F20-E96476BD1245}"/>
              </a:ext>
            </a:extLst>
          </p:cNvPr>
          <p:cNvSpPr txBox="1"/>
          <p:nvPr/>
        </p:nvSpPr>
        <p:spPr>
          <a:xfrm>
            <a:off x="6126494" y="6648519"/>
            <a:ext cx="3048000" cy="230832"/>
          </a:xfrm>
          <a:prstGeom prst="rect">
            <a:avLst/>
          </a:prstGeom>
          <a:noFill/>
        </p:spPr>
        <p:txBody>
          <a:bodyPr wrap="square" rtlCol="0">
            <a:spAutoFit/>
          </a:bodyPr>
          <a:lstStyle/>
          <a:p>
            <a:pPr algn="ctr"/>
            <a:r>
              <a:rPr lang="en-US" sz="900" i="0" dirty="0">
                <a:solidFill>
                  <a:schemeClr val="tx2"/>
                </a:solidFill>
                <a:effectLst/>
                <a:latin typeface="gg sans"/>
              </a:rPr>
              <a:t>© 2025 Exams Papers Practice. All Rights Reserved</a:t>
            </a:r>
            <a:endParaRPr lang="en-PH" sz="900" dirty="0">
              <a:solidFill>
                <a:schemeClr val="tx2"/>
              </a:solidFill>
            </a:endParaRPr>
          </a:p>
        </p:txBody>
      </p:sp>
    </p:spTree>
    <p:extLst>
      <p:ext uri="{BB962C8B-B14F-4D97-AF65-F5344CB8AC3E}">
        <p14:creationId xmlns:p14="http://schemas.microsoft.com/office/powerpoint/2010/main" val="23772052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9A36457-A5F4-4103-A443-02581C0918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C5FB7E8-B636-40FA-BE8D-48145C0F5C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
            <a:ext cx="9144000" cy="2295238"/>
          </a:xfrm>
          <a:custGeom>
            <a:avLst/>
            <a:gdLst>
              <a:gd name="connsiteX0" fmla="*/ 12160143 w 12192000"/>
              <a:gd name="connsiteY0" fmla="*/ 831692 h 2079137"/>
              <a:gd name="connsiteX1" fmla="*/ 12159112 w 12192000"/>
              <a:gd name="connsiteY1" fmla="*/ 833361 h 2079137"/>
              <a:gd name="connsiteX2" fmla="*/ 12158912 w 12192000"/>
              <a:gd name="connsiteY2" fmla="*/ 832430 h 2079137"/>
              <a:gd name="connsiteX3" fmla="*/ 0 w 12192000"/>
              <a:gd name="connsiteY3" fmla="*/ 0 h 2079137"/>
              <a:gd name="connsiteX4" fmla="*/ 12192000 w 12192000"/>
              <a:gd name="connsiteY4" fmla="*/ 0 h 2079137"/>
              <a:gd name="connsiteX5" fmla="*/ 12192000 w 12192000"/>
              <a:gd name="connsiteY5" fmla="*/ 558063 h 2079137"/>
              <a:gd name="connsiteX6" fmla="*/ 12189259 w 12192000"/>
              <a:gd name="connsiteY6" fmla="*/ 810508 h 2079137"/>
              <a:gd name="connsiteX7" fmla="*/ 12170847 w 12192000"/>
              <a:gd name="connsiteY7" fmla="*/ 825280 h 2079137"/>
              <a:gd name="connsiteX8" fmla="*/ 12160143 w 12192000"/>
              <a:gd name="connsiteY8" fmla="*/ 831692 h 2079137"/>
              <a:gd name="connsiteX9" fmla="*/ 12163806 w 12192000"/>
              <a:gd name="connsiteY9" fmla="*/ 825759 h 2079137"/>
              <a:gd name="connsiteX10" fmla="*/ 12056557 w 12192000"/>
              <a:gd name="connsiteY10" fmla="*/ 810176 h 2079137"/>
              <a:gd name="connsiteX11" fmla="*/ 11900316 w 12192000"/>
              <a:gd name="connsiteY11" fmla="*/ 789618 h 2079137"/>
              <a:gd name="connsiteX12" fmla="*/ 11791206 w 12192000"/>
              <a:gd name="connsiteY12" fmla="*/ 824176 h 2079137"/>
              <a:gd name="connsiteX13" fmla="*/ 11659257 w 12192000"/>
              <a:gd name="connsiteY13" fmla="*/ 800841 h 2079137"/>
              <a:gd name="connsiteX14" fmla="*/ 11569789 w 12192000"/>
              <a:gd name="connsiteY14" fmla="*/ 797135 h 2079137"/>
              <a:gd name="connsiteX15" fmla="*/ 11367885 w 12192000"/>
              <a:gd name="connsiteY15" fmla="*/ 791985 h 2079137"/>
              <a:gd name="connsiteX16" fmla="*/ 11174663 w 12192000"/>
              <a:gd name="connsiteY16" fmla="*/ 788721 h 2079137"/>
              <a:gd name="connsiteX17" fmla="*/ 11068220 w 12192000"/>
              <a:gd name="connsiteY17" fmla="*/ 786994 h 2079137"/>
              <a:gd name="connsiteX18" fmla="*/ 10893266 w 12192000"/>
              <a:gd name="connsiteY18" fmla="*/ 794013 h 2079137"/>
              <a:gd name="connsiteX19" fmla="*/ 10844025 w 12192000"/>
              <a:gd name="connsiteY19" fmla="*/ 789857 h 2079137"/>
              <a:gd name="connsiteX20" fmla="*/ 10814353 w 12192000"/>
              <a:gd name="connsiteY20" fmla="*/ 789010 h 2079137"/>
              <a:gd name="connsiteX21" fmla="*/ 10748393 w 12192000"/>
              <a:gd name="connsiteY21" fmla="*/ 806738 h 2079137"/>
              <a:gd name="connsiteX22" fmla="*/ 10468256 w 12192000"/>
              <a:gd name="connsiteY22" fmla="*/ 778733 h 2079137"/>
              <a:gd name="connsiteX23" fmla="*/ 10256131 w 12192000"/>
              <a:gd name="connsiteY23" fmla="*/ 788332 h 2079137"/>
              <a:gd name="connsiteX24" fmla="*/ 10177442 w 12192000"/>
              <a:gd name="connsiteY24" fmla="*/ 777371 h 2079137"/>
              <a:gd name="connsiteX25" fmla="*/ 10006086 w 12192000"/>
              <a:gd name="connsiteY25" fmla="*/ 792651 h 2079137"/>
              <a:gd name="connsiteX26" fmla="*/ 9952382 w 12192000"/>
              <a:gd name="connsiteY26" fmla="*/ 815411 h 2079137"/>
              <a:gd name="connsiteX27" fmla="*/ 9926457 w 12192000"/>
              <a:gd name="connsiteY27" fmla="*/ 827295 h 2079137"/>
              <a:gd name="connsiteX28" fmla="*/ 9843405 w 12192000"/>
              <a:gd name="connsiteY28" fmla="*/ 867046 h 2079137"/>
              <a:gd name="connsiteX29" fmla="*/ 9830866 w 12192000"/>
              <a:gd name="connsiteY29" fmla="*/ 875047 h 2079137"/>
              <a:gd name="connsiteX30" fmla="*/ 9801807 w 12192000"/>
              <a:gd name="connsiteY30" fmla="*/ 872272 h 2079137"/>
              <a:gd name="connsiteX31" fmla="*/ 9785653 w 12192000"/>
              <a:gd name="connsiteY31" fmla="*/ 861743 h 2079137"/>
              <a:gd name="connsiteX32" fmla="*/ 9781177 w 12192000"/>
              <a:gd name="connsiteY32" fmla="*/ 864820 h 2079137"/>
              <a:gd name="connsiteX33" fmla="*/ 9768640 w 12192000"/>
              <a:gd name="connsiteY33" fmla="*/ 869379 h 2079137"/>
              <a:gd name="connsiteX34" fmla="*/ 9712211 w 12192000"/>
              <a:gd name="connsiteY34" fmla="*/ 900283 h 2079137"/>
              <a:gd name="connsiteX35" fmla="*/ 9689465 w 12192000"/>
              <a:gd name="connsiteY35" fmla="*/ 899268 h 2079137"/>
              <a:gd name="connsiteX36" fmla="*/ 9600339 w 12192000"/>
              <a:gd name="connsiteY36" fmla="*/ 922112 h 2079137"/>
              <a:gd name="connsiteX37" fmla="*/ 9582850 w 12192000"/>
              <a:gd name="connsiteY37" fmla="*/ 925510 h 2079137"/>
              <a:gd name="connsiteX38" fmla="*/ 9549638 w 12192000"/>
              <a:gd name="connsiteY38" fmla="*/ 940845 h 2079137"/>
              <a:gd name="connsiteX39" fmla="*/ 9539471 w 12192000"/>
              <a:gd name="connsiteY39" fmla="*/ 941799 h 2079137"/>
              <a:gd name="connsiteX40" fmla="*/ 9505592 w 12192000"/>
              <a:gd name="connsiteY40" fmla="*/ 955533 h 2079137"/>
              <a:gd name="connsiteX41" fmla="*/ 9432569 w 12192000"/>
              <a:gd name="connsiteY41" fmla="*/ 985377 h 2079137"/>
              <a:gd name="connsiteX42" fmla="*/ 9414216 w 12192000"/>
              <a:gd name="connsiteY42" fmla="*/ 992655 h 2079137"/>
              <a:gd name="connsiteX43" fmla="*/ 9397106 w 12192000"/>
              <a:gd name="connsiteY43" fmla="*/ 992980 h 2079137"/>
              <a:gd name="connsiteX44" fmla="*/ 9305108 w 12192000"/>
              <a:gd name="connsiteY44" fmla="*/ 1007767 h 2079137"/>
              <a:gd name="connsiteX45" fmla="*/ 9282434 w 12192000"/>
              <a:gd name="connsiteY45" fmla="*/ 1007523 h 2079137"/>
              <a:gd name="connsiteX46" fmla="*/ 9271941 w 12192000"/>
              <a:gd name="connsiteY46" fmla="*/ 1002839 h 2079137"/>
              <a:gd name="connsiteX47" fmla="*/ 9238227 w 12192000"/>
              <a:gd name="connsiteY47" fmla="*/ 1017668 h 2079137"/>
              <a:gd name="connsiteX48" fmla="*/ 9184265 w 12192000"/>
              <a:gd name="connsiteY48" fmla="*/ 1031275 h 2079137"/>
              <a:gd name="connsiteX49" fmla="*/ 9159000 w 12192000"/>
              <a:gd name="connsiteY49" fmla="*/ 1039569 h 2079137"/>
              <a:gd name="connsiteX50" fmla="*/ 9137031 w 12192000"/>
              <a:gd name="connsiteY50" fmla="*/ 1038699 h 2079137"/>
              <a:gd name="connsiteX51" fmla="*/ 9015702 w 12192000"/>
              <a:gd name="connsiteY51" fmla="*/ 1051400 h 2079137"/>
              <a:gd name="connsiteX52" fmla="*/ 8971403 w 12192000"/>
              <a:gd name="connsiteY52" fmla="*/ 1040542 h 2079137"/>
              <a:gd name="connsiteX53" fmla="*/ 8961826 w 12192000"/>
              <a:gd name="connsiteY53" fmla="*/ 1045364 h 2079137"/>
              <a:gd name="connsiteX54" fmla="*/ 8888623 w 12192000"/>
              <a:gd name="connsiteY54" fmla="*/ 1053908 h 2079137"/>
              <a:gd name="connsiteX55" fmla="*/ 8841066 w 12192000"/>
              <a:gd name="connsiteY55" fmla="*/ 1060421 h 2079137"/>
              <a:gd name="connsiteX56" fmla="*/ 8752342 w 12192000"/>
              <a:gd name="connsiteY56" fmla="*/ 1080646 h 2079137"/>
              <a:gd name="connsiteX57" fmla="*/ 8699139 w 12192000"/>
              <a:gd name="connsiteY57" fmla="*/ 1087885 h 2079137"/>
              <a:gd name="connsiteX58" fmla="*/ 8667273 w 12192000"/>
              <a:gd name="connsiteY58" fmla="*/ 1092062 h 2079137"/>
              <a:gd name="connsiteX59" fmla="*/ 8586064 w 12192000"/>
              <a:gd name="connsiteY59" fmla="*/ 1114603 h 2079137"/>
              <a:gd name="connsiteX60" fmla="*/ 8460312 w 12192000"/>
              <a:gd name="connsiteY60" fmla="*/ 1179878 h 2079137"/>
              <a:gd name="connsiteX61" fmla="*/ 8419023 w 12192000"/>
              <a:gd name="connsiteY61" fmla="*/ 1191748 h 2079137"/>
              <a:gd name="connsiteX62" fmla="*/ 8410939 w 12192000"/>
              <a:gd name="connsiteY62" fmla="*/ 1189696 h 2079137"/>
              <a:gd name="connsiteX63" fmla="*/ 8362040 w 12192000"/>
              <a:gd name="connsiteY63" fmla="*/ 1220820 h 2079137"/>
              <a:gd name="connsiteX64" fmla="*/ 8273677 w 12192000"/>
              <a:gd name="connsiteY64" fmla="*/ 1236495 h 2079137"/>
              <a:gd name="connsiteX65" fmla="*/ 8204283 w 12192000"/>
              <a:gd name="connsiteY65" fmla="*/ 1243537 h 2079137"/>
              <a:gd name="connsiteX66" fmla="*/ 8166550 w 12192000"/>
              <a:gd name="connsiteY66" fmla="*/ 1249551 h 2079137"/>
              <a:gd name="connsiteX67" fmla="*/ 8137785 w 12192000"/>
              <a:gd name="connsiteY67" fmla="*/ 1251636 h 2079137"/>
              <a:gd name="connsiteX68" fmla="*/ 8071596 w 12192000"/>
              <a:gd name="connsiteY68" fmla="*/ 1269274 h 2079137"/>
              <a:gd name="connsiteX69" fmla="*/ 7964816 w 12192000"/>
              <a:gd name="connsiteY69" fmla="*/ 1303668 h 2079137"/>
              <a:gd name="connsiteX70" fmla="*/ 7941495 w 12192000"/>
              <a:gd name="connsiteY70" fmla="*/ 1309821 h 2079137"/>
              <a:gd name="connsiteX71" fmla="*/ 7919123 w 12192000"/>
              <a:gd name="connsiteY71" fmla="*/ 1310466 h 2079137"/>
              <a:gd name="connsiteX72" fmla="*/ 7911902 w 12192000"/>
              <a:gd name="connsiteY72" fmla="*/ 1306569 h 2079137"/>
              <a:gd name="connsiteX73" fmla="*/ 7898703 w 12192000"/>
              <a:gd name="connsiteY73" fmla="*/ 1309208 h 2079137"/>
              <a:gd name="connsiteX74" fmla="*/ 7894703 w 12192000"/>
              <a:gd name="connsiteY74" fmla="*/ 1308939 h 2079137"/>
              <a:gd name="connsiteX75" fmla="*/ 7872267 w 12192000"/>
              <a:gd name="connsiteY75" fmla="*/ 1308370 h 2079137"/>
              <a:gd name="connsiteX76" fmla="*/ 7836454 w 12192000"/>
              <a:gd name="connsiteY76" fmla="*/ 1331265 h 2079137"/>
              <a:gd name="connsiteX77" fmla="*/ 7782451 w 12192000"/>
              <a:gd name="connsiteY77" fmla="*/ 1339601 h 2079137"/>
              <a:gd name="connsiteX78" fmla="*/ 7542969 w 12192000"/>
              <a:gd name="connsiteY78" fmla="*/ 1372495 h 2079137"/>
              <a:gd name="connsiteX79" fmla="*/ 7476832 w 12192000"/>
              <a:gd name="connsiteY79" fmla="*/ 1431655 h 2079137"/>
              <a:gd name="connsiteX80" fmla="*/ 7370237 w 12192000"/>
              <a:gd name="connsiteY80" fmla="*/ 1474339 h 2079137"/>
              <a:gd name="connsiteX81" fmla="*/ 7222223 w 12192000"/>
              <a:gd name="connsiteY81" fmla="*/ 1510199 h 2079137"/>
              <a:gd name="connsiteX82" fmla="*/ 7215703 w 12192000"/>
              <a:gd name="connsiteY82" fmla="*/ 1520424 h 2079137"/>
              <a:gd name="connsiteX83" fmla="*/ 7204548 w 12192000"/>
              <a:gd name="connsiteY83" fmla="*/ 1528145 h 2079137"/>
              <a:gd name="connsiteX84" fmla="*/ 7202038 w 12192000"/>
              <a:gd name="connsiteY84" fmla="*/ 1527954 h 2079137"/>
              <a:gd name="connsiteX85" fmla="*/ 7173860 w 12192000"/>
              <a:gd name="connsiteY85" fmla="*/ 1541605 h 2079137"/>
              <a:gd name="connsiteX86" fmla="*/ 7155079 w 12192000"/>
              <a:gd name="connsiteY86" fmla="*/ 1552495 h 2079137"/>
              <a:gd name="connsiteX87" fmla="*/ 7149757 w 12192000"/>
              <a:gd name="connsiteY87" fmla="*/ 1552732 h 2079137"/>
              <a:gd name="connsiteX88" fmla="*/ 7104804 w 12192000"/>
              <a:gd name="connsiteY88" fmla="*/ 1565792 h 2079137"/>
              <a:gd name="connsiteX89" fmla="*/ 7082824 w 12192000"/>
              <a:gd name="connsiteY89" fmla="*/ 1567947 h 2079137"/>
              <a:gd name="connsiteX90" fmla="*/ 7021520 w 12192000"/>
              <a:gd name="connsiteY90" fmla="*/ 1562334 h 2079137"/>
              <a:gd name="connsiteX91" fmla="*/ 6988956 w 12192000"/>
              <a:gd name="connsiteY91" fmla="*/ 1576442 h 2079137"/>
              <a:gd name="connsiteX92" fmla="*/ 6981922 w 12192000"/>
              <a:gd name="connsiteY92" fmla="*/ 1578821 h 2079137"/>
              <a:gd name="connsiteX93" fmla="*/ 6981583 w 12192000"/>
              <a:gd name="connsiteY93" fmla="*/ 1578678 h 2079137"/>
              <a:gd name="connsiteX94" fmla="*/ 6973762 w 12192000"/>
              <a:gd name="connsiteY94" fmla="*/ 1580811 h 2079137"/>
              <a:gd name="connsiteX95" fmla="*/ 6969093 w 12192000"/>
              <a:gd name="connsiteY95" fmla="*/ 1583157 h 2079137"/>
              <a:gd name="connsiteX96" fmla="*/ 6890037 w 12192000"/>
              <a:gd name="connsiteY96" fmla="*/ 1575825 h 2079137"/>
              <a:gd name="connsiteX97" fmla="*/ 6785054 w 12192000"/>
              <a:gd name="connsiteY97" fmla="*/ 1582200 h 2079137"/>
              <a:gd name="connsiteX98" fmla="*/ 6681692 w 12192000"/>
              <a:gd name="connsiteY98" fmla="*/ 1591296 h 2079137"/>
              <a:gd name="connsiteX99" fmla="*/ 6644556 w 12192000"/>
              <a:gd name="connsiteY99" fmla="*/ 1595940 h 2079137"/>
              <a:gd name="connsiteX100" fmla="*/ 6577106 w 12192000"/>
              <a:gd name="connsiteY100" fmla="*/ 1598261 h 2079137"/>
              <a:gd name="connsiteX101" fmla="*/ 6544183 w 12192000"/>
              <a:gd name="connsiteY101" fmla="*/ 1596149 h 2079137"/>
              <a:gd name="connsiteX102" fmla="*/ 6540921 w 12192000"/>
              <a:gd name="connsiteY102" fmla="*/ 1593857 h 2079137"/>
              <a:gd name="connsiteX103" fmla="*/ 6535046 w 12192000"/>
              <a:gd name="connsiteY103" fmla="*/ 1593283 h 2079137"/>
              <a:gd name="connsiteX104" fmla="*/ 6519853 w 12192000"/>
              <a:gd name="connsiteY104" fmla="*/ 1595771 h 2079137"/>
              <a:gd name="connsiteX105" fmla="*/ 6514280 w 12192000"/>
              <a:gd name="connsiteY105" fmla="*/ 1597376 h 2079137"/>
              <a:gd name="connsiteX106" fmla="*/ 6505824 w 12192000"/>
              <a:gd name="connsiteY106" fmla="*/ 1598298 h 2079137"/>
              <a:gd name="connsiteX107" fmla="*/ 6505573 w 12192000"/>
              <a:gd name="connsiteY107" fmla="*/ 1598109 h 2079137"/>
              <a:gd name="connsiteX108" fmla="*/ 6497741 w 12192000"/>
              <a:gd name="connsiteY108" fmla="*/ 1599392 h 2079137"/>
              <a:gd name="connsiteX109" fmla="*/ 6459992 w 12192000"/>
              <a:gd name="connsiteY109" fmla="*/ 1608358 h 2079137"/>
              <a:gd name="connsiteX110" fmla="*/ 6404572 w 12192000"/>
              <a:gd name="connsiteY110" fmla="*/ 1593771 h 2079137"/>
              <a:gd name="connsiteX111" fmla="*/ 6382671 w 12192000"/>
              <a:gd name="connsiteY111" fmla="*/ 1592612 h 2079137"/>
              <a:gd name="connsiteX112" fmla="*/ 6369843 w 12192000"/>
              <a:gd name="connsiteY112" fmla="*/ 1590015 h 2079137"/>
              <a:gd name="connsiteX113" fmla="*/ 6269740 w 12192000"/>
              <a:gd name="connsiteY113" fmla="*/ 1614633 h 2079137"/>
              <a:gd name="connsiteX114" fmla="*/ 6255405 w 12192000"/>
              <a:gd name="connsiteY114" fmla="*/ 1620529 h 2079137"/>
              <a:gd name="connsiteX115" fmla="*/ 6244248 w 12192000"/>
              <a:gd name="connsiteY115" fmla="*/ 1629561 h 2079137"/>
              <a:gd name="connsiteX116" fmla="*/ 6086396 w 12192000"/>
              <a:gd name="connsiteY116" fmla="*/ 1642666 h 2079137"/>
              <a:gd name="connsiteX117" fmla="*/ 5867429 w 12192000"/>
              <a:gd name="connsiteY117" fmla="*/ 1695554 h 2079137"/>
              <a:gd name="connsiteX118" fmla="*/ 5772864 w 12192000"/>
              <a:gd name="connsiteY118" fmla="*/ 1689002 h 2079137"/>
              <a:gd name="connsiteX119" fmla="*/ 5629833 w 12192000"/>
              <a:gd name="connsiteY119" fmla="*/ 1713273 h 2079137"/>
              <a:gd name="connsiteX120" fmla="*/ 5504771 w 12192000"/>
              <a:gd name="connsiteY120" fmla="*/ 1725744 h 2079137"/>
              <a:gd name="connsiteX121" fmla="*/ 5490967 w 12192000"/>
              <a:gd name="connsiteY121" fmla="*/ 1726367 h 2079137"/>
              <a:gd name="connsiteX122" fmla="*/ 5486015 w 12192000"/>
              <a:gd name="connsiteY122" fmla="*/ 1721481 h 2079137"/>
              <a:gd name="connsiteX123" fmla="*/ 5439364 w 12192000"/>
              <a:gd name="connsiteY123" fmla="*/ 1721349 h 2079137"/>
              <a:gd name="connsiteX124" fmla="*/ 5350025 w 12192000"/>
              <a:gd name="connsiteY124" fmla="*/ 1729885 h 2079137"/>
              <a:gd name="connsiteX125" fmla="*/ 5336104 w 12192000"/>
              <a:gd name="connsiteY125" fmla="*/ 1734377 h 2079137"/>
              <a:gd name="connsiteX126" fmla="*/ 5245234 w 12192000"/>
              <a:gd name="connsiteY126" fmla="*/ 1738520 h 2079137"/>
              <a:gd name="connsiteX127" fmla="*/ 5182955 w 12192000"/>
              <a:gd name="connsiteY127" fmla="*/ 1744622 h 2079137"/>
              <a:gd name="connsiteX128" fmla="*/ 5169506 w 12192000"/>
              <a:gd name="connsiteY128" fmla="*/ 1748993 h 2079137"/>
              <a:gd name="connsiteX129" fmla="*/ 5154299 w 12192000"/>
              <a:gd name="connsiteY129" fmla="*/ 1744080 h 2079137"/>
              <a:gd name="connsiteX130" fmla="*/ 5149917 w 12192000"/>
              <a:gd name="connsiteY130" fmla="*/ 1739727 h 2079137"/>
              <a:gd name="connsiteX131" fmla="*/ 5100319 w 12192000"/>
              <a:gd name="connsiteY131" fmla="*/ 1745797 h 2079137"/>
              <a:gd name="connsiteX132" fmla="*/ 5094361 w 12192000"/>
              <a:gd name="connsiteY132" fmla="*/ 1745767 h 2079137"/>
              <a:gd name="connsiteX133" fmla="*/ 5053410 w 12192000"/>
              <a:gd name="connsiteY133" fmla="*/ 1742790 h 2079137"/>
              <a:gd name="connsiteX134" fmla="*/ 4992711 w 12192000"/>
              <a:gd name="connsiteY134" fmla="*/ 1734075 h 2079137"/>
              <a:gd name="connsiteX135" fmla="*/ 4930098 w 12192000"/>
              <a:gd name="connsiteY135" fmla="*/ 1717312 h 2079137"/>
              <a:gd name="connsiteX136" fmla="*/ 4893834 w 12192000"/>
              <a:gd name="connsiteY136" fmla="*/ 1710028 h 2079137"/>
              <a:gd name="connsiteX137" fmla="*/ 4868730 w 12192000"/>
              <a:gd name="connsiteY137" fmla="*/ 1702384 h 2079137"/>
              <a:gd name="connsiteX138" fmla="*/ 4797925 w 12192000"/>
              <a:gd name="connsiteY138" fmla="*/ 1695535 h 2079137"/>
              <a:gd name="connsiteX139" fmla="*/ 4677670 w 12192000"/>
              <a:gd name="connsiteY139" fmla="*/ 1689453 h 2079137"/>
              <a:gd name="connsiteX140" fmla="*/ 4634248 w 12192000"/>
              <a:gd name="connsiteY140" fmla="*/ 1680227 h 2079137"/>
              <a:gd name="connsiteX141" fmla="*/ 4632434 w 12192000"/>
              <a:gd name="connsiteY141" fmla="*/ 1674607 h 2079137"/>
              <a:gd name="connsiteX142" fmla="*/ 4619204 w 12192000"/>
              <a:gd name="connsiteY142" fmla="*/ 1672507 h 2079137"/>
              <a:gd name="connsiteX143" fmla="*/ 4616283 w 12192000"/>
              <a:gd name="connsiteY143" fmla="*/ 1670977 h 2079137"/>
              <a:gd name="connsiteX144" fmla="*/ 4598926 w 12192000"/>
              <a:gd name="connsiteY144" fmla="*/ 1663178 h 2079137"/>
              <a:gd name="connsiteX145" fmla="*/ 4547069 w 12192000"/>
              <a:gd name="connsiteY145" fmla="*/ 1670642 h 2079137"/>
              <a:gd name="connsiteX146" fmla="*/ 4523516 w 12192000"/>
              <a:gd name="connsiteY146" fmla="*/ 1669785 h 2079137"/>
              <a:gd name="connsiteX147" fmla="*/ 4500586 w 12192000"/>
              <a:gd name="connsiteY147" fmla="*/ 1675912 h 2079137"/>
              <a:gd name="connsiteX148" fmla="*/ 4488196 w 12192000"/>
              <a:gd name="connsiteY148" fmla="*/ 1683463 h 2079137"/>
              <a:gd name="connsiteX149" fmla="*/ 4445463 w 12192000"/>
              <a:gd name="connsiteY149" fmla="*/ 1695634 h 2079137"/>
              <a:gd name="connsiteX150" fmla="*/ 4446550 w 12192000"/>
              <a:gd name="connsiteY150" fmla="*/ 1680538 h 2079137"/>
              <a:gd name="connsiteX151" fmla="*/ 4365375 w 12192000"/>
              <a:gd name="connsiteY151" fmla="*/ 1697935 h 2079137"/>
              <a:gd name="connsiteX152" fmla="*/ 4305123 w 12192000"/>
              <a:gd name="connsiteY152" fmla="*/ 1714185 h 2079137"/>
              <a:gd name="connsiteX153" fmla="*/ 4292665 w 12192000"/>
              <a:gd name="connsiteY153" fmla="*/ 1720703 h 2079137"/>
              <a:gd name="connsiteX154" fmla="*/ 4276789 w 12192000"/>
              <a:gd name="connsiteY154" fmla="*/ 1718367 h 2079137"/>
              <a:gd name="connsiteX155" fmla="*/ 4271683 w 12192000"/>
              <a:gd name="connsiteY155" fmla="*/ 1714801 h 2079137"/>
              <a:gd name="connsiteX156" fmla="*/ 4223918 w 12192000"/>
              <a:gd name="connsiteY156" fmla="*/ 1728936 h 2079137"/>
              <a:gd name="connsiteX157" fmla="*/ 4218039 w 12192000"/>
              <a:gd name="connsiteY157" fmla="*/ 1729885 h 2079137"/>
              <a:gd name="connsiteX158" fmla="*/ 4177153 w 12192000"/>
              <a:gd name="connsiteY158" fmla="*/ 1733691 h 2079137"/>
              <a:gd name="connsiteX159" fmla="*/ 4051032 w 12192000"/>
              <a:gd name="connsiteY159" fmla="*/ 1728886 h 2079137"/>
              <a:gd name="connsiteX160" fmla="*/ 4013978 w 12192000"/>
              <a:gd name="connsiteY160" fmla="*/ 1727679 h 2079137"/>
              <a:gd name="connsiteX161" fmla="*/ 3987857 w 12192000"/>
              <a:gd name="connsiteY161" fmla="*/ 1724282 h 2079137"/>
              <a:gd name="connsiteX162" fmla="*/ 3916852 w 12192000"/>
              <a:gd name="connsiteY162" fmla="*/ 1729184 h 2079137"/>
              <a:gd name="connsiteX163" fmla="*/ 3797263 w 12192000"/>
              <a:gd name="connsiteY163" fmla="*/ 1742976 h 2079137"/>
              <a:gd name="connsiteX164" fmla="*/ 3752806 w 12192000"/>
              <a:gd name="connsiteY164" fmla="*/ 1741033 h 2079137"/>
              <a:gd name="connsiteX165" fmla="*/ 3749997 w 12192000"/>
              <a:gd name="connsiteY165" fmla="*/ 1735799 h 2079137"/>
              <a:gd name="connsiteX166" fmla="*/ 3736582 w 12192000"/>
              <a:gd name="connsiteY166" fmla="*/ 1735907 h 2079137"/>
              <a:gd name="connsiteX167" fmla="*/ 3733428 w 12192000"/>
              <a:gd name="connsiteY167" fmla="*/ 1734881 h 2079137"/>
              <a:gd name="connsiteX168" fmla="*/ 3714911 w 12192000"/>
              <a:gd name="connsiteY168" fmla="*/ 1730056 h 2079137"/>
              <a:gd name="connsiteX169" fmla="*/ 3665172 w 12192000"/>
              <a:gd name="connsiteY169" fmla="*/ 1745936 h 2079137"/>
              <a:gd name="connsiteX170" fmla="*/ 3552006 w 12192000"/>
              <a:gd name="connsiteY170" fmla="*/ 1755220 h 2079137"/>
              <a:gd name="connsiteX171" fmla="*/ 3390301 w 12192000"/>
              <a:gd name="connsiteY171" fmla="*/ 1762546 h 2079137"/>
              <a:gd name="connsiteX172" fmla="*/ 3264312 w 12192000"/>
              <a:gd name="connsiteY172" fmla="*/ 1774620 h 2079137"/>
              <a:gd name="connsiteX173" fmla="*/ 3106901 w 12192000"/>
              <a:gd name="connsiteY173" fmla="*/ 1804264 h 2079137"/>
              <a:gd name="connsiteX174" fmla="*/ 2993303 w 12192000"/>
              <a:gd name="connsiteY174" fmla="*/ 1806542 h 2079137"/>
              <a:gd name="connsiteX175" fmla="*/ 2979115 w 12192000"/>
              <a:gd name="connsiteY175" fmla="*/ 1815432 h 2079137"/>
              <a:gd name="connsiteX176" fmla="*/ 2963118 w 12192000"/>
              <a:gd name="connsiteY176" fmla="*/ 1820962 h 2079137"/>
              <a:gd name="connsiteX177" fmla="*/ 2961156 w 12192000"/>
              <a:gd name="connsiteY177" fmla="*/ 1820297 h 2079137"/>
              <a:gd name="connsiteX178" fmla="*/ 2925719 w 12192000"/>
              <a:gd name="connsiteY178" fmla="*/ 1828468 h 2079137"/>
              <a:gd name="connsiteX179" fmla="*/ 2857951 w 12192000"/>
              <a:gd name="connsiteY179" fmla="*/ 1842496 h 2079137"/>
              <a:gd name="connsiteX180" fmla="*/ 2857427 w 12192000"/>
              <a:gd name="connsiteY180" fmla="*/ 1841591 h 2079137"/>
              <a:gd name="connsiteX181" fmla="*/ 2846731 w 12192000"/>
              <a:gd name="connsiteY181" fmla="*/ 1839316 h 2079137"/>
              <a:gd name="connsiteX182" fmla="*/ 2826290 w 12192000"/>
              <a:gd name="connsiteY182" fmla="*/ 1837274 h 2079137"/>
              <a:gd name="connsiteX183" fmla="*/ 2779146 w 12192000"/>
              <a:gd name="connsiteY183" fmla="*/ 1820071 h 2079137"/>
              <a:gd name="connsiteX184" fmla="*/ 2739608 w 12192000"/>
              <a:gd name="connsiteY184" fmla="*/ 1827861 h 2079137"/>
              <a:gd name="connsiteX185" fmla="*/ 2731631 w 12192000"/>
              <a:gd name="connsiteY185" fmla="*/ 1828881 h 2079137"/>
              <a:gd name="connsiteX186" fmla="*/ 2731464 w 12192000"/>
              <a:gd name="connsiteY186" fmla="*/ 1828677 h 2079137"/>
              <a:gd name="connsiteX187" fmla="*/ 2723037 w 12192000"/>
              <a:gd name="connsiteY187" fmla="*/ 1829303 h 2079137"/>
              <a:gd name="connsiteX188" fmla="*/ 2701616 w 12192000"/>
              <a:gd name="connsiteY188" fmla="*/ 1832725 h 2079137"/>
              <a:gd name="connsiteX189" fmla="*/ 2696239 w 12192000"/>
              <a:gd name="connsiteY189" fmla="*/ 1831904 h 2079137"/>
              <a:gd name="connsiteX190" fmla="*/ 2663445 w 12192000"/>
              <a:gd name="connsiteY190" fmla="*/ 1825958 h 2079137"/>
              <a:gd name="connsiteX191" fmla="*/ 2560925 w 12192000"/>
              <a:gd name="connsiteY191" fmla="*/ 1829094 h 2079137"/>
              <a:gd name="connsiteX192" fmla="*/ 2458739 w 12192000"/>
              <a:gd name="connsiteY192" fmla="*/ 1834479 h 2079137"/>
              <a:gd name="connsiteX193" fmla="*/ 2356074 w 12192000"/>
              <a:gd name="connsiteY193" fmla="*/ 1836991 h 2079137"/>
              <a:gd name="connsiteX194" fmla="*/ 2304241 w 12192000"/>
              <a:gd name="connsiteY194" fmla="*/ 1822021 h 2079137"/>
              <a:gd name="connsiteX195" fmla="*/ 2298362 w 12192000"/>
              <a:gd name="connsiteY195" fmla="*/ 1822125 h 2079137"/>
              <a:gd name="connsiteX196" fmla="*/ 2283527 w 12192000"/>
              <a:gd name="connsiteY196" fmla="*/ 1826361 h 2079137"/>
              <a:gd name="connsiteX197" fmla="*/ 2278150 w 12192000"/>
              <a:gd name="connsiteY197" fmla="*/ 1828604 h 2079137"/>
              <a:gd name="connsiteX198" fmla="*/ 2269853 w 12192000"/>
              <a:gd name="connsiteY198" fmla="*/ 1830502 h 2079137"/>
              <a:gd name="connsiteX199" fmla="*/ 2269585 w 12192000"/>
              <a:gd name="connsiteY199" fmla="*/ 1830341 h 2079137"/>
              <a:gd name="connsiteX200" fmla="*/ 2225332 w 12192000"/>
              <a:gd name="connsiteY200" fmla="*/ 1845825 h 2079137"/>
              <a:gd name="connsiteX201" fmla="*/ 2169048 w 12192000"/>
              <a:gd name="connsiteY201" fmla="*/ 1837658 h 2079137"/>
              <a:gd name="connsiteX202" fmla="*/ 2147231 w 12192000"/>
              <a:gd name="connsiteY202" fmla="*/ 1839027 h 2079137"/>
              <a:gd name="connsiteX203" fmla="*/ 2135241 w 12192000"/>
              <a:gd name="connsiteY203" fmla="*/ 1838652 h 2079137"/>
              <a:gd name="connsiteX204" fmla="*/ 2099215 w 12192000"/>
              <a:gd name="connsiteY204" fmla="*/ 1850768 h 2079137"/>
              <a:gd name="connsiteX205" fmla="*/ 2094046 w 12192000"/>
              <a:gd name="connsiteY205" fmla="*/ 1850806 h 2079137"/>
              <a:gd name="connsiteX206" fmla="*/ 2071850 w 12192000"/>
              <a:gd name="connsiteY206" fmla="*/ 1861319 h 2079137"/>
              <a:gd name="connsiteX207" fmla="*/ 2039607 w 12192000"/>
              <a:gd name="connsiteY207" fmla="*/ 1874318 h 2079137"/>
              <a:gd name="connsiteX208" fmla="*/ 2037289 w 12192000"/>
              <a:gd name="connsiteY208" fmla="*/ 1874025 h 2079137"/>
              <a:gd name="connsiteX209" fmla="*/ 2023615 w 12192000"/>
              <a:gd name="connsiteY209" fmla="*/ 1881562 h 2079137"/>
              <a:gd name="connsiteX210" fmla="*/ 1957176 w 12192000"/>
              <a:gd name="connsiteY210" fmla="*/ 1898709 h 2079137"/>
              <a:gd name="connsiteX211" fmla="*/ 1858081 w 12192000"/>
              <a:gd name="connsiteY211" fmla="*/ 1923144 h 2079137"/>
              <a:gd name="connsiteX212" fmla="*/ 1738865 w 12192000"/>
              <a:gd name="connsiteY212" fmla="*/ 1944965 h 2079137"/>
              <a:gd name="connsiteX213" fmla="*/ 1616692 w 12192000"/>
              <a:gd name="connsiteY213" fmla="*/ 1989107 h 2079137"/>
              <a:gd name="connsiteX214" fmla="*/ 1411898 w 12192000"/>
              <a:gd name="connsiteY214" fmla="*/ 2046254 h 2079137"/>
              <a:gd name="connsiteX215" fmla="*/ 1375780 w 12192000"/>
              <a:gd name="connsiteY215" fmla="*/ 2047961 h 2079137"/>
              <a:gd name="connsiteX216" fmla="*/ 1375707 w 12192000"/>
              <a:gd name="connsiteY216" fmla="*/ 2047981 h 2079137"/>
              <a:gd name="connsiteX217" fmla="*/ 1285585 w 12192000"/>
              <a:gd name="connsiteY217" fmla="*/ 2047113 h 2079137"/>
              <a:gd name="connsiteX218" fmla="*/ 1263658 w 12192000"/>
              <a:gd name="connsiteY218" fmla="*/ 2041397 h 2079137"/>
              <a:gd name="connsiteX219" fmla="*/ 1170403 w 12192000"/>
              <a:gd name="connsiteY219" fmla="*/ 2033399 h 2079137"/>
              <a:gd name="connsiteX220" fmla="*/ 1153718 w 12192000"/>
              <a:gd name="connsiteY220" fmla="*/ 2029576 h 2079137"/>
              <a:gd name="connsiteX221" fmla="*/ 1133937 w 12192000"/>
              <a:gd name="connsiteY221" fmla="*/ 2032149 h 2079137"/>
              <a:gd name="connsiteX222" fmla="*/ 1054999 w 12192000"/>
              <a:gd name="connsiteY222" fmla="*/ 2043242 h 2079137"/>
              <a:gd name="connsiteX223" fmla="*/ 1018405 w 12192000"/>
              <a:gd name="connsiteY223" fmla="*/ 2048281 h 2079137"/>
              <a:gd name="connsiteX224" fmla="*/ 1016563 w 12192000"/>
              <a:gd name="connsiteY224" fmla="*/ 2051718 h 2079137"/>
              <a:gd name="connsiteX225" fmla="*/ 1008284 w 12192000"/>
              <a:gd name="connsiteY225" fmla="*/ 2046742 h 2079137"/>
              <a:gd name="connsiteX226" fmla="*/ 981974 w 12192000"/>
              <a:gd name="connsiteY226" fmla="*/ 2048363 h 2079137"/>
              <a:gd name="connsiteX227" fmla="*/ 971903 w 12192000"/>
              <a:gd name="connsiteY227" fmla="*/ 2053484 h 2079137"/>
              <a:gd name="connsiteX228" fmla="*/ 954015 w 12192000"/>
              <a:gd name="connsiteY228" fmla="*/ 2052529 h 2079137"/>
              <a:gd name="connsiteX229" fmla="*/ 839571 w 12192000"/>
              <a:gd name="connsiteY229" fmla="*/ 2046509 h 2079137"/>
              <a:gd name="connsiteX230" fmla="*/ 823321 w 12192000"/>
              <a:gd name="connsiteY230" fmla="*/ 2054296 h 2079137"/>
              <a:gd name="connsiteX231" fmla="*/ 800990 w 12192000"/>
              <a:gd name="connsiteY231" fmla="*/ 2051523 h 2079137"/>
              <a:gd name="connsiteX232" fmla="*/ 776439 w 12192000"/>
              <a:gd name="connsiteY232" fmla="*/ 2062634 h 2079137"/>
              <a:gd name="connsiteX233" fmla="*/ 763041 w 12192000"/>
              <a:gd name="connsiteY233" fmla="*/ 2063995 h 2079137"/>
              <a:gd name="connsiteX234" fmla="*/ 757863 w 12192000"/>
              <a:gd name="connsiteY234" fmla="*/ 2065877 h 2079137"/>
              <a:gd name="connsiteX235" fmla="*/ 745053 w 12192000"/>
              <a:gd name="connsiteY235" fmla="*/ 2051831 h 2079137"/>
              <a:gd name="connsiteX236" fmla="*/ 722609 w 12192000"/>
              <a:gd name="connsiteY236" fmla="*/ 2049504 h 2079137"/>
              <a:gd name="connsiteX237" fmla="*/ 717618 w 12192000"/>
              <a:gd name="connsiteY237" fmla="*/ 2042131 h 2079137"/>
              <a:gd name="connsiteX238" fmla="*/ 703285 w 12192000"/>
              <a:gd name="connsiteY238" fmla="*/ 2046808 h 2079137"/>
              <a:gd name="connsiteX239" fmla="*/ 680199 w 12192000"/>
              <a:gd name="connsiteY239" fmla="*/ 2051947 h 2079137"/>
              <a:gd name="connsiteX240" fmla="*/ 667351 w 12192000"/>
              <a:gd name="connsiteY240" fmla="*/ 2054469 h 2079137"/>
              <a:gd name="connsiteX241" fmla="*/ 660961 w 12192000"/>
              <a:gd name="connsiteY241" fmla="*/ 2049404 h 2079137"/>
              <a:gd name="connsiteX242" fmla="*/ 638282 w 12192000"/>
              <a:gd name="connsiteY242" fmla="*/ 2060093 h 2079137"/>
              <a:gd name="connsiteX243" fmla="*/ 583551 w 12192000"/>
              <a:gd name="connsiteY243" fmla="*/ 2070197 h 2079137"/>
              <a:gd name="connsiteX244" fmla="*/ 525274 w 12192000"/>
              <a:gd name="connsiteY244" fmla="*/ 2079137 h 2079137"/>
              <a:gd name="connsiteX245" fmla="*/ 405635 w 12192000"/>
              <a:gd name="connsiteY245" fmla="*/ 2059339 h 2079137"/>
              <a:gd name="connsiteX246" fmla="*/ 281555 w 12192000"/>
              <a:gd name="connsiteY246" fmla="*/ 2022847 h 2079137"/>
              <a:gd name="connsiteX247" fmla="*/ 98513 w 12192000"/>
              <a:gd name="connsiteY247" fmla="*/ 1969504 h 2079137"/>
              <a:gd name="connsiteX248" fmla="*/ 56191 w 12192000"/>
              <a:gd name="connsiteY248" fmla="*/ 1950709 h 2079137"/>
              <a:gd name="connsiteX249" fmla="*/ 0 w 12192000"/>
              <a:gd name="connsiteY249" fmla="*/ 1935789 h 2079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Lst>
            <a:rect l="l" t="t" r="r" b="b"/>
            <a:pathLst>
              <a:path w="12192000" h="2079137">
                <a:moveTo>
                  <a:pt x="12160143" y="831692"/>
                </a:moveTo>
                <a:lnTo>
                  <a:pt x="12159112" y="833361"/>
                </a:lnTo>
                <a:cubicBezTo>
                  <a:pt x="12157915" y="833832"/>
                  <a:pt x="12157402" y="833649"/>
                  <a:pt x="12158912" y="832430"/>
                </a:cubicBezTo>
                <a:close/>
                <a:moveTo>
                  <a:pt x="0" y="0"/>
                </a:moveTo>
                <a:lnTo>
                  <a:pt x="12192000" y="0"/>
                </a:lnTo>
                <a:lnTo>
                  <a:pt x="12192000" y="558063"/>
                </a:lnTo>
                <a:lnTo>
                  <a:pt x="12189259" y="810508"/>
                </a:lnTo>
                <a:lnTo>
                  <a:pt x="12170847" y="825280"/>
                </a:lnTo>
                <a:lnTo>
                  <a:pt x="12160143" y="831692"/>
                </a:lnTo>
                <a:lnTo>
                  <a:pt x="12163806" y="825759"/>
                </a:lnTo>
                <a:cubicBezTo>
                  <a:pt x="12125449" y="821525"/>
                  <a:pt x="12082203" y="824698"/>
                  <a:pt x="12056557" y="810176"/>
                </a:cubicBezTo>
                <a:cubicBezTo>
                  <a:pt x="12050902" y="790976"/>
                  <a:pt x="11923731" y="799312"/>
                  <a:pt x="11900316" y="789618"/>
                </a:cubicBezTo>
                <a:cubicBezTo>
                  <a:pt x="11841702" y="803374"/>
                  <a:pt x="11823963" y="832645"/>
                  <a:pt x="11791206" y="824176"/>
                </a:cubicBezTo>
                <a:cubicBezTo>
                  <a:pt x="11768977" y="817380"/>
                  <a:pt x="11683857" y="828947"/>
                  <a:pt x="11659257" y="800841"/>
                </a:cubicBezTo>
                <a:cubicBezTo>
                  <a:pt x="11617173" y="818107"/>
                  <a:pt x="11602556" y="790694"/>
                  <a:pt x="11569789" y="797135"/>
                </a:cubicBezTo>
                <a:cubicBezTo>
                  <a:pt x="11498310" y="795094"/>
                  <a:pt x="11458472" y="819882"/>
                  <a:pt x="11367885" y="791985"/>
                </a:cubicBezTo>
                <a:cubicBezTo>
                  <a:pt x="11325508" y="798158"/>
                  <a:pt x="11266580" y="755023"/>
                  <a:pt x="11174663" y="788721"/>
                </a:cubicBezTo>
                <a:cubicBezTo>
                  <a:pt x="11122703" y="792192"/>
                  <a:pt x="11150009" y="775410"/>
                  <a:pt x="11068220" y="786994"/>
                </a:cubicBezTo>
                <a:cubicBezTo>
                  <a:pt x="11046931" y="759861"/>
                  <a:pt x="10919185" y="793102"/>
                  <a:pt x="10893266" y="794013"/>
                </a:cubicBezTo>
                <a:cubicBezTo>
                  <a:pt x="10874184" y="776189"/>
                  <a:pt x="10862860" y="788743"/>
                  <a:pt x="10844025" y="789857"/>
                </a:cubicBezTo>
                <a:cubicBezTo>
                  <a:pt x="10836453" y="779294"/>
                  <a:pt x="10820690" y="778184"/>
                  <a:pt x="10814353" y="789010"/>
                </a:cubicBezTo>
                <a:cubicBezTo>
                  <a:pt x="10819669" y="816016"/>
                  <a:pt x="10754019" y="789067"/>
                  <a:pt x="10748393" y="806738"/>
                </a:cubicBezTo>
                <a:cubicBezTo>
                  <a:pt x="10687156" y="807873"/>
                  <a:pt x="10550299" y="781800"/>
                  <a:pt x="10468256" y="778733"/>
                </a:cubicBezTo>
                <a:cubicBezTo>
                  <a:pt x="10436666" y="770025"/>
                  <a:pt x="10371995" y="797252"/>
                  <a:pt x="10256131" y="788332"/>
                </a:cubicBezTo>
                <a:cubicBezTo>
                  <a:pt x="10240995" y="781626"/>
                  <a:pt x="10182664" y="765742"/>
                  <a:pt x="10177442" y="777371"/>
                </a:cubicBezTo>
                <a:cubicBezTo>
                  <a:pt x="10141447" y="775683"/>
                  <a:pt x="10030323" y="810071"/>
                  <a:pt x="10006086" y="792651"/>
                </a:cubicBezTo>
                <a:cubicBezTo>
                  <a:pt x="10009448" y="818833"/>
                  <a:pt x="9960389" y="791426"/>
                  <a:pt x="9952382" y="815411"/>
                </a:cubicBezTo>
                <a:lnTo>
                  <a:pt x="9926457" y="827295"/>
                </a:lnTo>
                <a:lnTo>
                  <a:pt x="9843405" y="867046"/>
                </a:lnTo>
                <a:lnTo>
                  <a:pt x="9830866" y="875047"/>
                </a:lnTo>
                <a:lnTo>
                  <a:pt x="9801807" y="872272"/>
                </a:lnTo>
                <a:lnTo>
                  <a:pt x="9785653" y="861743"/>
                </a:lnTo>
                <a:lnTo>
                  <a:pt x="9781177" y="864820"/>
                </a:lnTo>
                <a:cubicBezTo>
                  <a:pt x="9776153" y="871003"/>
                  <a:pt x="9773556" y="874842"/>
                  <a:pt x="9768640" y="869379"/>
                </a:cubicBezTo>
                <a:lnTo>
                  <a:pt x="9712211" y="900283"/>
                </a:lnTo>
                <a:cubicBezTo>
                  <a:pt x="9706243" y="902750"/>
                  <a:pt x="9698952" y="902954"/>
                  <a:pt x="9689465" y="899268"/>
                </a:cubicBezTo>
                <a:cubicBezTo>
                  <a:pt x="9670819" y="902906"/>
                  <a:pt x="9618108" y="917739"/>
                  <a:pt x="9600339" y="922112"/>
                </a:cubicBezTo>
                <a:lnTo>
                  <a:pt x="9582850" y="925510"/>
                </a:lnTo>
                <a:cubicBezTo>
                  <a:pt x="9574400" y="928631"/>
                  <a:pt x="9556868" y="938130"/>
                  <a:pt x="9549638" y="940845"/>
                </a:cubicBezTo>
                <a:cubicBezTo>
                  <a:pt x="9543792" y="942327"/>
                  <a:pt x="9546812" y="939351"/>
                  <a:pt x="9539471" y="941799"/>
                </a:cubicBezTo>
                <a:cubicBezTo>
                  <a:pt x="9538994" y="947702"/>
                  <a:pt x="9536009" y="953248"/>
                  <a:pt x="9505592" y="955533"/>
                </a:cubicBezTo>
                <a:cubicBezTo>
                  <a:pt x="9486013" y="968563"/>
                  <a:pt x="9460860" y="978842"/>
                  <a:pt x="9432569" y="985377"/>
                </a:cubicBezTo>
                <a:cubicBezTo>
                  <a:pt x="9426990" y="980335"/>
                  <a:pt x="9418918" y="990185"/>
                  <a:pt x="9414216" y="992655"/>
                </a:cubicBezTo>
                <a:cubicBezTo>
                  <a:pt x="9412644" y="989014"/>
                  <a:pt x="9400057" y="989255"/>
                  <a:pt x="9397106" y="992980"/>
                </a:cubicBezTo>
                <a:cubicBezTo>
                  <a:pt x="9314093" y="1020862"/>
                  <a:pt x="9349678" y="978420"/>
                  <a:pt x="9305108" y="1007767"/>
                </a:cubicBezTo>
                <a:cubicBezTo>
                  <a:pt x="9296670" y="1010324"/>
                  <a:pt x="9289251" y="1009612"/>
                  <a:pt x="9282434" y="1007523"/>
                </a:cubicBezTo>
                <a:lnTo>
                  <a:pt x="9271941" y="1002839"/>
                </a:lnTo>
                <a:lnTo>
                  <a:pt x="9238227" y="1017668"/>
                </a:lnTo>
                <a:cubicBezTo>
                  <a:pt x="9221294" y="1023415"/>
                  <a:pt x="9203166" y="1027997"/>
                  <a:pt x="9184265" y="1031275"/>
                </a:cubicBezTo>
                <a:cubicBezTo>
                  <a:pt x="9178371" y="1024135"/>
                  <a:pt x="9165618" y="1036637"/>
                  <a:pt x="9159000" y="1039569"/>
                </a:cubicBezTo>
                <a:cubicBezTo>
                  <a:pt x="9157881" y="1034602"/>
                  <a:pt x="9141725" y="1033964"/>
                  <a:pt x="9137031" y="1038699"/>
                </a:cubicBezTo>
                <a:cubicBezTo>
                  <a:pt x="9023973" y="1069523"/>
                  <a:pt x="9079946" y="1015706"/>
                  <a:pt x="9015702" y="1051400"/>
                </a:cubicBezTo>
                <a:lnTo>
                  <a:pt x="8971403" y="1040542"/>
                </a:lnTo>
                <a:lnTo>
                  <a:pt x="8961826" y="1045364"/>
                </a:lnTo>
                <a:cubicBezTo>
                  <a:pt x="8922837" y="1050010"/>
                  <a:pt x="8909116" y="1040754"/>
                  <a:pt x="8888623" y="1053908"/>
                </a:cubicBezTo>
                <a:cubicBezTo>
                  <a:pt x="8850424" y="1035587"/>
                  <a:pt x="8865892" y="1054194"/>
                  <a:pt x="8841066" y="1060421"/>
                </a:cubicBezTo>
                <a:cubicBezTo>
                  <a:pt x="8818353" y="1064878"/>
                  <a:pt x="8775995" y="1076068"/>
                  <a:pt x="8752342" y="1080646"/>
                </a:cubicBezTo>
                <a:cubicBezTo>
                  <a:pt x="8736966" y="1099406"/>
                  <a:pt x="8723186" y="1079948"/>
                  <a:pt x="8699139" y="1087885"/>
                </a:cubicBezTo>
                <a:cubicBezTo>
                  <a:pt x="8688630" y="1095506"/>
                  <a:pt x="8680324" y="1097539"/>
                  <a:pt x="8667273" y="1092062"/>
                </a:cubicBezTo>
                <a:cubicBezTo>
                  <a:pt x="8619205" y="1128818"/>
                  <a:pt x="8634590" y="1097116"/>
                  <a:pt x="8586064" y="1114603"/>
                </a:cubicBezTo>
                <a:cubicBezTo>
                  <a:pt x="8544721" y="1131913"/>
                  <a:pt x="8496602" y="1145520"/>
                  <a:pt x="8460312" y="1179878"/>
                </a:cubicBezTo>
                <a:cubicBezTo>
                  <a:pt x="8454266" y="1189140"/>
                  <a:pt x="8435781" y="1194455"/>
                  <a:pt x="8419023" y="1191748"/>
                </a:cubicBezTo>
                <a:cubicBezTo>
                  <a:pt x="8416138" y="1191283"/>
                  <a:pt x="8413416" y="1190591"/>
                  <a:pt x="8410939" y="1189696"/>
                </a:cubicBezTo>
                <a:cubicBezTo>
                  <a:pt x="8390077" y="1213458"/>
                  <a:pt x="8370324" y="1205397"/>
                  <a:pt x="8362040" y="1220820"/>
                </a:cubicBezTo>
                <a:cubicBezTo>
                  <a:pt x="8320616" y="1231942"/>
                  <a:pt x="8281663" y="1222882"/>
                  <a:pt x="8273677" y="1236495"/>
                </a:cubicBezTo>
                <a:cubicBezTo>
                  <a:pt x="8251358" y="1238573"/>
                  <a:pt x="8216738" y="1228341"/>
                  <a:pt x="8204283" y="1243537"/>
                </a:cubicBezTo>
                <a:cubicBezTo>
                  <a:pt x="8198634" y="1233135"/>
                  <a:pt x="8181550" y="1254947"/>
                  <a:pt x="8166550" y="1249551"/>
                </a:cubicBezTo>
                <a:cubicBezTo>
                  <a:pt x="8155570" y="1244572"/>
                  <a:pt x="8147825" y="1250027"/>
                  <a:pt x="8137785" y="1251636"/>
                </a:cubicBezTo>
                <a:cubicBezTo>
                  <a:pt x="8123427" y="1248361"/>
                  <a:pt x="8081662" y="1261833"/>
                  <a:pt x="8071596" y="1269274"/>
                </a:cubicBezTo>
                <a:cubicBezTo>
                  <a:pt x="8048949" y="1293759"/>
                  <a:pt x="7983924" y="1284712"/>
                  <a:pt x="7964816" y="1303668"/>
                </a:cubicBezTo>
                <a:cubicBezTo>
                  <a:pt x="7957137" y="1306992"/>
                  <a:pt x="7949335" y="1308861"/>
                  <a:pt x="7941495" y="1309821"/>
                </a:cubicBezTo>
                <a:lnTo>
                  <a:pt x="7919123" y="1310466"/>
                </a:lnTo>
                <a:lnTo>
                  <a:pt x="7911902" y="1306569"/>
                </a:lnTo>
                <a:lnTo>
                  <a:pt x="7898703" y="1309208"/>
                </a:lnTo>
                <a:lnTo>
                  <a:pt x="7894703" y="1308939"/>
                </a:lnTo>
                <a:lnTo>
                  <a:pt x="7872267" y="1308370"/>
                </a:lnTo>
                <a:cubicBezTo>
                  <a:pt x="7886550" y="1330359"/>
                  <a:pt x="7812648" y="1314851"/>
                  <a:pt x="7836454" y="1331265"/>
                </a:cubicBezTo>
                <a:cubicBezTo>
                  <a:pt x="7798907" y="1336933"/>
                  <a:pt x="7831419" y="1351068"/>
                  <a:pt x="7782451" y="1339601"/>
                </a:cubicBezTo>
                <a:cubicBezTo>
                  <a:pt x="7727636" y="1365002"/>
                  <a:pt x="7583002" y="1338768"/>
                  <a:pt x="7542969" y="1372495"/>
                </a:cubicBezTo>
                <a:cubicBezTo>
                  <a:pt x="7546396" y="1360942"/>
                  <a:pt x="7492851" y="1424323"/>
                  <a:pt x="7476832" y="1431655"/>
                </a:cubicBezTo>
                <a:cubicBezTo>
                  <a:pt x="7439619" y="1443703"/>
                  <a:pt x="7425596" y="1454661"/>
                  <a:pt x="7370237" y="1474339"/>
                </a:cubicBezTo>
                <a:cubicBezTo>
                  <a:pt x="7316246" y="1485928"/>
                  <a:pt x="7281903" y="1512712"/>
                  <a:pt x="7222223" y="1510199"/>
                </a:cubicBezTo>
                <a:cubicBezTo>
                  <a:pt x="7221190" y="1514030"/>
                  <a:pt x="7218885" y="1517398"/>
                  <a:pt x="7215703" y="1520424"/>
                </a:cubicBezTo>
                <a:lnTo>
                  <a:pt x="7204548" y="1528145"/>
                </a:lnTo>
                <a:lnTo>
                  <a:pt x="7202038" y="1527954"/>
                </a:lnTo>
                <a:lnTo>
                  <a:pt x="7173860" y="1541605"/>
                </a:lnTo>
                <a:lnTo>
                  <a:pt x="7155079" y="1552495"/>
                </a:lnTo>
                <a:lnTo>
                  <a:pt x="7149757" y="1552732"/>
                </a:lnTo>
                <a:cubicBezTo>
                  <a:pt x="7141378" y="1554948"/>
                  <a:pt x="7115959" y="1563256"/>
                  <a:pt x="7104804" y="1565792"/>
                </a:cubicBezTo>
                <a:cubicBezTo>
                  <a:pt x="7099811" y="1550850"/>
                  <a:pt x="7096935" y="1561973"/>
                  <a:pt x="7082824" y="1567947"/>
                </a:cubicBezTo>
                <a:cubicBezTo>
                  <a:pt x="7071919" y="1546070"/>
                  <a:pt x="7039417" y="1570606"/>
                  <a:pt x="7021520" y="1562334"/>
                </a:cubicBezTo>
                <a:cubicBezTo>
                  <a:pt x="7011400" y="1567217"/>
                  <a:pt x="7000495" y="1571981"/>
                  <a:pt x="6988956" y="1576442"/>
                </a:cubicBezTo>
                <a:lnTo>
                  <a:pt x="6981922" y="1578821"/>
                </a:lnTo>
                <a:lnTo>
                  <a:pt x="6981583" y="1578678"/>
                </a:lnTo>
                <a:cubicBezTo>
                  <a:pt x="6979627" y="1578791"/>
                  <a:pt x="6977153" y="1579421"/>
                  <a:pt x="6973762" y="1580811"/>
                </a:cubicBezTo>
                <a:lnTo>
                  <a:pt x="6969093" y="1583157"/>
                </a:lnTo>
                <a:lnTo>
                  <a:pt x="6890037" y="1575825"/>
                </a:lnTo>
                <a:cubicBezTo>
                  <a:pt x="6849459" y="1579997"/>
                  <a:pt x="6820022" y="1566922"/>
                  <a:pt x="6785054" y="1582200"/>
                </a:cubicBezTo>
                <a:cubicBezTo>
                  <a:pt x="6747047" y="1586037"/>
                  <a:pt x="6712794" y="1582954"/>
                  <a:pt x="6681692" y="1591296"/>
                </a:cubicBezTo>
                <a:cubicBezTo>
                  <a:pt x="6667557" y="1587501"/>
                  <a:pt x="6654822" y="1586753"/>
                  <a:pt x="6644556" y="1595940"/>
                </a:cubicBezTo>
                <a:cubicBezTo>
                  <a:pt x="6608615" y="1597269"/>
                  <a:pt x="6597697" y="1587005"/>
                  <a:pt x="6577106" y="1598261"/>
                </a:cubicBezTo>
                <a:lnTo>
                  <a:pt x="6544183" y="1596149"/>
                </a:lnTo>
                <a:lnTo>
                  <a:pt x="6540921" y="1593857"/>
                </a:lnTo>
                <a:lnTo>
                  <a:pt x="6535046" y="1593283"/>
                </a:lnTo>
                <a:lnTo>
                  <a:pt x="6519853" y="1595771"/>
                </a:lnTo>
                <a:lnTo>
                  <a:pt x="6514280" y="1597376"/>
                </a:lnTo>
                <a:cubicBezTo>
                  <a:pt x="6510385" y="1598232"/>
                  <a:pt x="6507735" y="1598481"/>
                  <a:pt x="6505824" y="1598298"/>
                </a:cubicBezTo>
                <a:lnTo>
                  <a:pt x="6505573" y="1598109"/>
                </a:lnTo>
                <a:lnTo>
                  <a:pt x="6497741" y="1599392"/>
                </a:lnTo>
                <a:cubicBezTo>
                  <a:pt x="6484628" y="1602044"/>
                  <a:pt x="6471968" y="1605085"/>
                  <a:pt x="6459992" y="1608358"/>
                </a:cubicBezTo>
                <a:cubicBezTo>
                  <a:pt x="6447037" y="1597612"/>
                  <a:pt x="6404274" y="1616787"/>
                  <a:pt x="6404572" y="1593771"/>
                </a:cubicBezTo>
                <a:cubicBezTo>
                  <a:pt x="6388277" y="1597519"/>
                  <a:pt x="6380141" y="1607970"/>
                  <a:pt x="6382671" y="1592612"/>
                </a:cubicBezTo>
                <a:lnTo>
                  <a:pt x="6369843" y="1590015"/>
                </a:lnTo>
                <a:lnTo>
                  <a:pt x="6269740" y="1614633"/>
                </a:lnTo>
                <a:lnTo>
                  <a:pt x="6255405" y="1620529"/>
                </a:lnTo>
                <a:cubicBezTo>
                  <a:pt x="6250911" y="1623016"/>
                  <a:pt x="6247090" y="1625968"/>
                  <a:pt x="6244248" y="1629561"/>
                </a:cubicBezTo>
                <a:cubicBezTo>
                  <a:pt x="6188859" y="1618246"/>
                  <a:pt x="6143250" y="1639346"/>
                  <a:pt x="6086396" y="1642666"/>
                </a:cubicBezTo>
                <a:cubicBezTo>
                  <a:pt x="6024311" y="1653696"/>
                  <a:pt x="5889522" y="1686499"/>
                  <a:pt x="5867429" y="1695554"/>
                </a:cubicBezTo>
                <a:cubicBezTo>
                  <a:pt x="5848669" y="1700350"/>
                  <a:pt x="5763994" y="1699795"/>
                  <a:pt x="5772864" y="1689002"/>
                </a:cubicBezTo>
                <a:cubicBezTo>
                  <a:pt x="5718480" y="1716048"/>
                  <a:pt x="5694188" y="1696562"/>
                  <a:pt x="5629833" y="1713273"/>
                </a:cubicBezTo>
                <a:lnTo>
                  <a:pt x="5504771" y="1725744"/>
                </a:lnTo>
                <a:lnTo>
                  <a:pt x="5490967" y="1726367"/>
                </a:lnTo>
                <a:lnTo>
                  <a:pt x="5486015" y="1721481"/>
                </a:lnTo>
                <a:lnTo>
                  <a:pt x="5439364" y="1721349"/>
                </a:lnTo>
                <a:cubicBezTo>
                  <a:pt x="5418850" y="1733129"/>
                  <a:pt x="5381503" y="1725668"/>
                  <a:pt x="5350025" y="1729885"/>
                </a:cubicBezTo>
                <a:lnTo>
                  <a:pt x="5336104" y="1734377"/>
                </a:lnTo>
                <a:lnTo>
                  <a:pt x="5245234" y="1738520"/>
                </a:lnTo>
                <a:lnTo>
                  <a:pt x="5182955" y="1744622"/>
                </a:lnTo>
                <a:lnTo>
                  <a:pt x="5169506" y="1748993"/>
                </a:lnTo>
                <a:lnTo>
                  <a:pt x="5154299" y="1744080"/>
                </a:lnTo>
                <a:cubicBezTo>
                  <a:pt x="5152463" y="1742751"/>
                  <a:pt x="5150989" y="1741283"/>
                  <a:pt x="5149917" y="1739727"/>
                </a:cubicBezTo>
                <a:lnTo>
                  <a:pt x="5100319" y="1745797"/>
                </a:lnTo>
                <a:lnTo>
                  <a:pt x="5094361" y="1745767"/>
                </a:lnTo>
                <a:lnTo>
                  <a:pt x="5053410" y="1742790"/>
                </a:lnTo>
                <a:lnTo>
                  <a:pt x="4992711" y="1734075"/>
                </a:lnTo>
                <a:cubicBezTo>
                  <a:pt x="4972764" y="1728527"/>
                  <a:pt x="4955480" y="1708667"/>
                  <a:pt x="4930098" y="1717312"/>
                </a:cubicBezTo>
                <a:cubicBezTo>
                  <a:pt x="4936142" y="1706767"/>
                  <a:pt x="4900350" y="1719438"/>
                  <a:pt x="4893834" y="1710028"/>
                </a:cubicBezTo>
                <a:cubicBezTo>
                  <a:pt x="4890113" y="1702277"/>
                  <a:pt x="4878389" y="1704314"/>
                  <a:pt x="4868730" y="1702384"/>
                </a:cubicBezTo>
                <a:cubicBezTo>
                  <a:pt x="4860577" y="1694955"/>
                  <a:pt x="4813519" y="1692594"/>
                  <a:pt x="4797925" y="1695535"/>
                </a:cubicBezTo>
                <a:cubicBezTo>
                  <a:pt x="4754973" y="1708626"/>
                  <a:pt x="4712186" y="1679830"/>
                  <a:pt x="4677670" y="1689453"/>
                </a:cubicBezTo>
                <a:cubicBezTo>
                  <a:pt x="4650390" y="1686902"/>
                  <a:pt x="4641786" y="1682702"/>
                  <a:pt x="4634248" y="1680227"/>
                </a:cubicBezTo>
                <a:lnTo>
                  <a:pt x="4632434" y="1674607"/>
                </a:lnTo>
                <a:lnTo>
                  <a:pt x="4619204" y="1672507"/>
                </a:lnTo>
                <a:lnTo>
                  <a:pt x="4616283" y="1670977"/>
                </a:lnTo>
                <a:cubicBezTo>
                  <a:pt x="4610716" y="1668036"/>
                  <a:pt x="4605090" y="1665277"/>
                  <a:pt x="4598926" y="1663178"/>
                </a:cubicBezTo>
                <a:cubicBezTo>
                  <a:pt x="4588025" y="1686237"/>
                  <a:pt x="4544698" y="1649138"/>
                  <a:pt x="4547069" y="1670642"/>
                </a:cubicBezTo>
                <a:lnTo>
                  <a:pt x="4523516" y="1669785"/>
                </a:lnTo>
                <a:lnTo>
                  <a:pt x="4500586" y="1675912"/>
                </a:lnTo>
                <a:lnTo>
                  <a:pt x="4488196" y="1683463"/>
                </a:lnTo>
                <a:lnTo>
                  <a:pt x="4445463" y="1695634"/>
                </a:lnTo>
                <a:lnTo>
                  <a:pt x="4446550" y="1680538"/>
                </a:lnTo>
                <a:lnTo>
                  <a:pt x="4365375" y="1697935"/>
                </a:lnTo>
                <a:lnTo>
                  <a:pt x="4305123" y="1714185"/>
                </a:lnTo>
                <a:lnTo>
                  <a:pt x="4292665" y="1720703"/>
                </a:lnTo>
                <a:lnTo>
                  <a:pt x="4276789" y="1718367"/>
                </a:lnTo>
                <a:cubicBezTo>
                  <a:pt x="4274740" y="1717359"/>
                  <a:pt x="4273021" y="1716157"/>
                  <a:pt x="4271683" y="1714801"/>
                </a:cubicBezTo>
                <a:lnTo>
                  <a:pt x="4223918" y="1728936"/>
                </a:lnTo>
                <a:lnTo>
                  <a:pt x="4218039" y="1729885"/>
                </a:lnTo>
                <a:lnTo>
                  <a:pt x="4177153" y="1733691"/>
                </a:lnTo>
                <a:lnTo>
                  <a:pt x="4051032" y="1728886"/>
                </a:lnTo>
                <a:cubicBezTo>
                  <a:pt x="4055072" y="1717510"/>
                  <a:pt x="4022108" y="1735873"/>
                  <a:pt x="4013978" y="1727679"/>
                </a:cubicBezTo>
                <a:cubicBezTo>
                  <a:pt x="4008905" y="1720660"/>
                  <a:pt x="3997723" y="1724594"/>
                  <a:pt x="3987857" y="1724282"/>
                </a:cubicBezTo>
                <a:cubicBezTo>
                  <a:pt x="3978476" y="1718309"/>
                  <a:pt x="3931683" y="1723723"/>
                  <a:pt x="3916852" y="1729184"/>
                </a:cubicBezTo>
                <a:cubicBezTo>
                  <a:pt x="3876910" y="1749138"/>
                  <a:pt x="3829523" y="1727824"/>
                  <a:pt x="3797263" y="1742976"/>
                </a:cubicBezTo>
                <a:cubicBezTo>
                  <a:pt x="3769922" y="1744951"/>
                  <a:pt x="3760682" y="1742230"/>
                  <a:pt x="3752806" y="1741033"/>
                </a:cubicBezTo>
                <a:lnTo>
                  <a:pt x="3749997" y="1735799"/>
                </a:lnTo>
                <a:lnTo>
                  <a:pt x="3736582" y="1735907"/>
                </a:lnTo>
                <a:lnTo>
                  <a:pt x="3733428" y="1734881"/>
                </a:lnTo>
                <a:cubicBezTo>
                  <a:pt x="3727408" y="1732899"/>
                  <a:pt x="3721365" y="1731108"/>
                  <a:pt x="3714911" y="1730056"/>
                </a:cubicBezTo>
                <a:cubicBezTo>
                  <a:pt x="3708355" y="1754554"/>
                  <a:pt x="3658933" y="1725152"/>
                  <a:pt x="3665172" y="1745936"/>
                </a:cubicBezTo>
                <a:cubicBezTo>
                  <a:pt x="3628569" y="1744420"/>
                  <a:pt x="3583742" y="1775884"/>
                  <a:pt x="3552006" y="1755220"/>
                </a:cubicBezTo>
                <a:cubicBezTo>
                  <a:pt x="3497522" y="1758390"/>
                  <a:pt x="3448310" y="1757433"/>
                  <a:pt x="3390301" y="1762546"/>
                </a:cubicBezTo>
                <a:cubicBezTo>
                  <a:pt x="3345266" y="1774524"/>
                  <a:pt x="3297039" y="1758531"/>
                  <a:pt x="3264312" y="1774620"/>
                </a:cubicBezTo>
                <a:cubicBezTo>
                  <a:pt x="3212634" y="1771139"/>
                  <a:pt x="3147905" y="1780248"/>
                  <a:pt x="3106901" y="1804264"/>
                </a:cubicBezTo>
                <a:cubicBezTo>
                  <a:pt x="3051355" y="1805490"/>
                  <a:pt x="3041708" y="1820368"/>
                  <a:pt x="2993303" y="1806542"/>
                </a:cubicBezTo>
                <a:cubicBezTo>
                  <a:pt x="2989182" y="1810139"/>
                  <a:pt x="2984377" y="1813039"/>
                  <a:pt x="2979115" y="1815432"/>
                </a:cubicBezTo>
                <a:lnTo>
                  <a:pt x="2963118" y="1820962"/>
                </a:lnTo>
                <a:lnTo>
                  <a:pt x="2961156" y="1820297"/>
                </a:lnTo>
                <a:lnTo>
                  <a:pt x="2925719" y="1828468"/>
                </a:lnTo>
                <a:lnTo>
                  <a:pt x="2857951" y="1842496"/>
                </a:lnTo>
                <a:lnTo>
                  <a:pt x="2857427" y="1841591"/>
                </a:lnTo>
                <a:cubicBezTo>
                  <a:pt x="2855386" y="1839734"/>
                  <a:pt x="2852250" y="1838690"/>
                  <a:pt x="2846731" y="1839316"/>
                </a:cubicBezTo>
                <a:cubicBezTo>
                  <a:pt x="2855175" y="1823564"/>
                  <a:pt x="2843311" y="1834035"/>
                  <a:pt x="2826290" y="1837274"/>
                </a:cubicBezTo>
                <a:cubicBezTo>
                  <a:pt x="2835609" y="1813530"/>
                  <a:pt x="2787284" y="1831665"/>
                  <a:pt x="2779146" y="1820071"/>
                </a:cubicBezTo>
                <a:cubicBezTo>
                  <a:pt x="2766432" y="1822985"/>
                  <a:pt x="2753158" y="1825635"/>
                  <a:pt x="2739608" y="1827861"/>
                </a:cubicBezTo>
                <a:lnTo>
                  <a:pt x="2731631" y="1828881"/>
                </a:lnTo>
                <a:cubicBezTo>
                  <a:pt x="2731575" y="1828813"/>
                  <a:pt x="2731521" y="1828744"/>
                  <a:pt x="2731464" y="1828677"/>
                </a:cubicBezTo>
                <a:cubicBezTo>
                  <a:pt x="2729715" y="1828415"/>
                  <a:pt x="2727085" y="1828569"/>
                  <a:pt x="2723037" y="1829303"/>
                </a:cubicBezTo>
                <a:lnTo>
                  <a:pt x="2701616" y="1832725"/>
                </a:lnTo>
                <a:lnTo>
                  <a:pt x="2696239" y="1831904"/>
                </a:lnTo>
                <a:lnTo>
                  <a:pt x="2663445" y="1825958"/>
                </a:lnTo>
                <a:cubicBezTo>
                  <a:pt x="2641260" y="1825904"/>
                  <a:pt x="2595040" y="1827674"/>
                  <a:pt x="2560925" y="1829094"/>
                </a:cubicBezTo>
                <a:cubicBezTo>
                  <a:pt x="2527977" y="1836499"/>
                  <a:pt x="2496507" y="1831991"/>
                  <a:pt x="2458739" y="1834479"/>
                </a:cubicBezTo>
                <a:cubicBezTo>
                  <a:pt x="2419379" y="1848893"/>
                  <a:pt x="2396428" y="1834257"/>
                  <a:pt x="2356074" y="1836991"/>
                </a:cubicBezTo>
                <a:cubicBezTo>
                  <a:pt x="2323435" y="1857644"/>
                  <a:pt x="2325610" y="1826053"/>
                  <a:pt x="2304241" y="1822021"/>
                </a:cubicBezTo>
                <a:lnTo>
                  <a:pt x="2298362" y="1822125"/>
                </a:lnTo>
                <a:lnTo>
                  <a:pt x="2283527" y="1826361"/>
                </a:lnTo>
                <a:lnTo>
                  <a:pt x="2278150" y="1828604"/>
                </a:lnTo>
                <a:cubicBezTo>
                  <a:pt x="2274371" y="1829907"/>
                  <a:pt x="2271762" y="1830461"/>
                  <a:pt x="2269853" y="1830502"/>
                </a:cubicBezTo>
                <a:lnTo>
                  <a:pt x="2269585" y="1830341"/>
                </a:lnTo>
                <a:lnTo>
                  <a:pt x="2225332" y="1845825"/>
                </a:lnTo>
                <a:cubicBezTo>
                  <a:pt x="2211505" y="1836594"/>
                  <a:pt x="2170867" y="1860661"/>
                  <a:pt x="2169048" y="1837658"/>
                </a:cubicBezTo>
                <a:cubicBezTo>
                  <a:pt x="2153238" y="1843278"/>
                  <a:pt x="2146132" y="1854645"/>
                  <a:pt x="2147231" y="1839027"/>
                </a:cubicBezTo>
                <a:cubicBezTo>
                  <a:pt x="2141901" y="1840465"/>
                  <a:pt x="2138205" y="1840014"/>
                  <a:pt x="2135241" y="1838652"/>
                </a:cubicBezTo>
                <a:lnTo>
                  <a:pt x="2099215" y="1850768"/>
                </a:lnTo>
                <a:lnTo>
                  <a:pt x="2094046" y="1850806"/>
                </a:lnTo>
                <a:lnTo>
                  <a:pt x="2071850" y="1861319"/>
                </a:lnTo>
                <a:lnTo>
                  <a:pt x="2039607" y="1874318"/>
                </a:lnTo>
                <a:lnTo>
                  <a:pt x="2037289" y="1874025"/>
                </a:lnTo>
                <a:lnTo>
                  <a:pt x="2023615" y="1881562"/>
                </a:lnTo>
                <a:cubicBezTo>
                  <a:pt x="2019390" y="1884562"/>
                  <a:pt x="1959668" y="1894795"/>
                  <a:pt x="1957176" y="1898709"/>
                </a:cubicBezTo>
                <a:cubicBezTo>
                  <a:pt x="1901224" y="1893805"/>
                  <a:pt x="1914145" y="1913274"/>
                  <a:pt x="1858081" y="1923144"/>
                </a:cubicBezTo>
                <a:cubicBezTo>
                  <a:pt x="1819487" y="1923227"/>
                  <a:pt x="1798952" y="1929741"/>
                  <a:pt x="1738865" y="1944965"/>
                </a:cubicBezTo>
                <a:cubicBezTo>
                  <a:pt x="1698633" y="1955957"/>
                  <a:pt x="1670491" y="1978862"/>
                  <a:pt x="1616692" y="1989107"/>
                </a:cubicBezTo>
                <a:cubicBezTo>
                  <a:pt x="1565257" y="2022368"/>
                  <a:pt x="1474172" y="2022156"/>
                  <a:pt x="1411898" y="2046254"/>
                </a:cubicBezTo>
                <a:cubicBezTo>
                  <a:pt x="1380237" y="2035952"/>
                  <a:pt x="1386648" y="2042292"/>
                  <a:pt x="1375780" y="2047961"/>
                </a:cubicBezTo>
                <a:cubicBezTo>
                  <a:pt x="1375756" y="2047968"/>
                  <a:pt x="1375731" y="2047974"/>
                  <a:pt x="1375707" y="2047981"/>
                </a:cubicBezTo>
                <a:lnTo>
                  <a:pt x="1285585" y="2047113"/>
                </a:lnTo>
                <a:cubicBezTo>
                  <a:pt x="1279541" y="2043453"/>
                  <a:pt x="1272537" y="2040974"/>
                  <a:pt x="1263658" y="2041397"/>
                </a:cubicBezTo>
                <a:cubicBezTo>
                  <a:pt x="1212454" y="2058890"/>
                  <a:pt x="1258499" y="2026611"/>
                  <a:pt x="1170403" y="2033399"/>
                </a:cubicBezTo>
                <a:cubicBezTo>
                  <a:pt x="1166530" y="2036274"/>
                  <a:pt x="1154254" y="2033463"/>
                  <a:pt x="1153718" y="2029576"/>
                </a:cubicBezTo>
                <a:cubicBezTo>
                  <a:pt x="1148486" y="2030819"/>
                  <a:pt x="1137980" y="2038354"/>
                  <a:pt x="1133937" y="2032149"/>
                </a:cubicBezTo>
                <a:cubicBezTo>
                  <a:pt x="1104720" y="2031606"/>
                  <a:pt x="1077532" y="2035424"/>
                  <a:pt x="1054999" y="2043242"/>
                </a:cubicBezTo>
                <a:cubicBezTo>
                  <a:pt x="1024875" y="2038090"/>
                  <a:pt x="1020473" y="2042711"/>
                  <a:pt x="1018405" y="2048281"/>
                </a:cubicBezTo>
                <a:lnTo>
                  <a:pt x="1016563" y="2051718"/>
                </a:lnTo>
                <a:lnTo>
                  <a:pt x="1008284" y="2046742"/>
                </a:lnTo>
                <a:cubicBezTo>
                  <a:pt x="999244" y="2043620"/>
                  <a:pt x="990505" y="2044937"/>
                  <a:pt x="981974" y="2048363"/>
                </a:cubicBezTo>
                <a:lnTo>
                  <a:pt x="971903" y="2053484"/>
                </a:lnTo>
                <a:lnTo>
                  <a:pt x="954015" y="2052529"/>
                </a:lnTo>
                <a:cubicBezTo>
                  <a:pt x="931960" y="2051365"/>
                  <a:pt x="861352" y="2046214"/>
                  <a:pt x="839571" y="2046509"/>
                </a:cubicBezTo>
                <a:lnTo>
                  <a:pt x="823321" y="2054296"/>
                </a:lnTo>
                <a:lnTo>
                  <a:pt x="800990" y="2051523"/>
                </a:lnTo>
                <a:cubicBezTo>
                  <a:pt x="790723" y="2052171"/>
                  <a:pt x="782268" y="2055403"/>
                  <a:pt x="776439" y="2062634"/>
                </a:cubicBezTo>
                <a:cubicBezTo>
                  <a:pt x="773155" y="2056184"/>
                  <a:pt x="769593" y="2059253"/>
                  <a:pt x="763041" y="2063995"/>
                </a:cubicBezTo>
                <a:lnTo>
                  <a:pt x="757863" y="2065877"/>
                </a:lnTo>
                <a:lnTo>
                  <a:pt x="745053" y="2051831"/>
                </a:lnTo>
                <a:lnTo>
                  <a:pt x="722609" y="2049504"/>
                </a:lnTo>
                <a:lnTo>
                  <a:pt x="717618" y="2042131"/>
                </a:lnTo>
                <a:lnTo>
                  <a:pt x="703285" y="2046808"/>
                </a:lnTo>
                <a:cubicBezTo>
                  <a:pt x="698219" y="2048137"/>
                  <a:pt x="690058" y="2049926"/>
                  <a:pt x="680199" y="2051947"/>
                </a:cubicBezTo>
                <a:lnTo>
                  <a:pt x="667351" y="2054469"/>
                </a:lnTo>
                <a:lnTo>
                  <a:pt x="660961" y="2049404"/>
                </a:lnTo>
                <a:lnTo>
                  <a:pt x="638282" y="2060093"/>
                </a:lnTo>
                <a:lnTo>
                  <a:pt x="583551" y="2070197"/>
                </a:lnTo>
                <a:cubicBezTo>
                  <a:pt x="569268" y="2091365"/>
                  <a:pt x="529124" y="2053106"/>
                  <a:pt x="525274" y="2079137"/>
                </a:cubicBezTo>
                <a:cubicBezTo>
                  <a:pt x="506495" y="2056498"/>
                  <a:pt x="440091" y="2069666"/>
                  <a:pt x="405635" y="2059339"/>
                </a:cubicBezTo>
                <a:cubicBezTo>
                  <a:pt x="397410" y="2069278"/>
                  <a:pt x="294416" y="2032966"/>
                  <a:pt x="281555" y="2022847"/>
                </a:cubicBezTo>
                <a:cubicBezTo>
                  <a:pt x="171589" y="1986245"/>
                  <a:pt x="126791" y="1985528"/>
                  <a:pt x="98513" y="1969504"/>
                </a:cubicBezTo>
                <a:cubicBezTo>
                  <a:pt x="85544" y="1965247"/>
                  <a:pt x="73324" y="1958000"/>
                  <a:pt x="56191" y="1950709"/>
                </a:cubicBezTo>
                <a:lnTo>
                  <a:pt x="0" y="1935789"/>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p:cNvSpPr>
            <a:spLocks noGrp="1"/>
          </p:cNvSpPr>
          <p:nvPr>
            <p:ph type="title"/>
          </p:nvPr>
        </p:nvSpPr>
        <p:spPr>
          <a:xfrm>
            <a:off x="852777" y="548640"/>
            <a:ext cx="7157553" cy="1188720"/>
          </a:xfrm>
        </p:spPr>
        <p:txBody>
          <a:bodyPr>
            <a:normAutofit/>
          </a:bodyPr>
          <a:lstStyle/>
          <a:p>
            <a:r>
              <a:rPr lang="en-GB">
                <a:solidFill>
                  <a:schemeClr val="tx1">
                    <a:lumMod val="85000"/>
                    <a:lumOff val="15000"/>
                  </a:schemeClr>
                </a:solidFill>
              </a:rPr>
              <a:t>Marginal, average and total revenue</a:t>
            </a:r>
          </a:p>
        </p:txBody>
      </p:sp>
      <p:sp>
        <p:nvSpPr>
          <p:cNvPr id="3" name="Content Placeholder 2"/>
          <p:cNvSpPr>
            <a:spLocks noGrp="1"/>
          </p:cNvSpPr>
          <p:nvPr>
            <p:ph idx="1"/>
          </p:nvPr>
        </p:nvSpPr>
        <p:spPr>
          <a:xfrm>
            <a:off x="1468490" y="2431765"/>
            <a:ext cx="6207019" cy="3320031"/>
          </a:xfrm>
        </p:spPr>
        <p:txBody>
          <a:bodyPr anchor="ctr">
            <a:normAutofit/>
          </a:bodyPr>
          <a:lstStyle/>
          <a:p>
            <a:r>
              <a:rPr lang="en-GB" sz="1700" dirty="0">
                <a:solidFill>
                  <a:schemeClr val="tx1">
                    <a:lumMod val="85000"/>
                    <a:lumOff val="15000"/>
                  </a:schemeClr>
                </a:solidFill>
              </a:rPr>
              <a:t>Marginal revenue is the addition to revenue of selling an additional unit of output:</a:t>
            </a:r>
          </a:p>
          <a:p>
            <a:pPr lvl="1"/>
            <a:r>
              <a:rPr lang="en-GB" sz="1700" b="1" dirty="0">
                <a:solidFill>
                  <a:schemeClr val="tx1">
                    <a:lumMod val="85000"/>
                    <a:lumOff val="15000"/>
                  </a:schemeClr>
                </a:solidFill>
              </a:rPr>
              <a:t>Δ TR/</a:t>
            </a:r>
            <a:r>
              <a:rPr lang="el-GR" sz="1700" b="1" dirty="0">
                <a:solidFill>
                  <a:schemeClr val="tx1">
                    <a:lumMod val="85000"/>
                    <a:lumOff val="15000"/>
                  </a:schemeClr>
                </a:solidFill>
              </a:rPr>
              <a:t>Δ</a:t>
            </a:r>
            <a:r>
              <a:rPr lang="en-GB" sz="1700" b="1" dirty="0">
                <a:solidFill>
                  <a:schemeClr val="tx1">
                    <a:lumMod val="85000"/>
                    <a:lumOff val="15000"/>
                  </a:schemeClr>
                </a:solidFill>
              </a:rPr>
              <a:t>Q </a:t>
            </a:r>
          </a:p>
          <a:p>
            <a:pPr lvl="2"/>
            <a:r>
              <a:rPr lang="en-GB" sz="1700" dirty="0">
                <a:solidFill>
                  <a:schemeClr val="tx1">
                    <a:lumMod val="85000"/>
                    <a:lumOff val="15000"/>
                  </a:schemeClr>
                </a:solidFill>
              </a:rPr>
              <a:t>where Δ stands for change in</a:t>
            </a:r>
          </a:p>
          <a:p>
            <a:r>
              <a:rPr lang="en-GB" sz="1700" dirty="0">
                <a:solidFill>
                  <a:schemeClr val="tx1">
                    <a:lumMod val="85000"/>
                    <a:lumOff val="15000"/>
                  </a:schemeClr>
                </a:solidFill>
              </a:rPr>
              <a:t>Average revenue (AR) is total revenue divided by output:</a:t>
            </a:r>
          </a:p>
          <a:p>
            <a:pPr lvl="1"/>
            <a:r>
              <a:rPr lang="en-GB" sz="1700" b="1" dirty="0">
                <a:solidFill>
                  <a:schemeClr val="tx1">
                    <a:lumMod val="85000"/>
                    <a:lumOff val="15000"/>
                  </a:schemeClr>
                </a:solidFill>
              </a:rPr>
              <a:t>AR = TR/Q</a:t>
            </a:r>
          </a:p>
          <a:p>
            <a:r>
              <a:rPr lang="en-GB" sz="1700" dirty="0">
                <a:solidFill>
                  <a:schemeClr val="tx1">
                    <a:lumMod val="85000"/>
                    <a:lumOff val="15000"/>
                  </a:schemeClr>
                </a:solidFill>
              </a:rPr>
              <a:t>Total revenue (TR) is money received by a firm from the sale of goods or services:</a:t>
            </a:r>
          </a:p>
          <a:p>
            <a:pPr lvl="1"/>
            <a:r>
              <a:rPr lang="en-GB" sz="1700" b="1" dirty="0">
                <a:solidFill>
                  <a:schemeClr val="tx1">
                    <a:lumMod val="85000"/>
                    <a:lumOff val="15000"/>
                  </a:schemeClr>
                </a:solidFill>
              </a:rPr>
              <a:t>TR = Q x P</a:t>
            </a:r>
          </a:p>
        </p:txBody>
      </p:sp>
      <p:sp>
        <p:nvSpPr>
          <p:cNvPr id="12" name="Freeform: Shape 11">
            <a:extLst>
              <a:ext uri="{FF2B5EF4-FFF2-40B4-BE49-F238E27FC236}">
                <a16:creationId xmlns:a16="http://schemas.microsoft.com/office/drawing/2014/main" id="{142DCE2C-2863-46FA-9BE7-24365A24D9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68439" y="5970896"/>
            <a:ext cx="7475562" cy="887104"/>
          </a:xfrm>
          <a:custGeom>
            <a:avLst/>
            <a:gdLst>
              <a:gd name="connsiteX0" fmla="*/ 4686423 w 9517857"/>
              <a:gd name="connsiteY0" fmla="*/ 247919 h 918356"/>
              <a:gd name="connsiteX1" fmla="*/ 4689051 w 9517857"/>
              <a:gd name="connsiteY1" fmla="*/ 250968 h 918356"/>
              <a:gd name="connsiteX2" fmla="*/ 4687244 w 9517857"/>
              <a:gd name="connsiteY2" fmla="*/ 251298 h 918356"/>
              <a:gd name="connsiteX3" fmla="*/ 4685225 w 9517857"/>
              <a:gd name="connsiteY3" fmla="*/ 246530 h 918356"/>
              <a:gd name="connsiteX4" fmla="*/ 4686133 w 9517857"/>
              <a:gd name="connsiteY4" fmla="*/ 246727 h 918356"/>
              <a:gd name="connsiteX5" fmla="*/ 4686423 w 9517857"/>
              <a:gd name="connsiteY5" fmla="*/ 247919 h 918356"/>
              <a:gd name="connsiteX6" fmla="*/ 9517856 w 9517857"/>
              <a:gd name="connsiteY6" fmla="*/ 0 h 918356"/>
              <a:gd name="connsiteX7" fmla="*/ 9517857 w 9517857"/>
              <a:gd name="connsiteY7" fmla="*/ 12 h 918356"/>
              <a:gd name="connsiteX8" fmla="*/ 9517857 w 9517857"/>
              <a:gd name="connsiteY8" fmla="*/ 918356 h 918356"/>
              <a:gd name="connsiteX9" fmla="*/ 14604 w 9517857"/>
              <a:gd name="connsiteY9" fmla="*/ 918356 h 918356"/>
              <a:gd name="connsiteX10" fmla="*/ 12841 w 9517857"/>
              <a:gd name="connsiteY10" fmla="*/ 917763 h 918356"/>
              <a:gd name="connsiteX11" fmla="*/ 93 w 9517857"/>
              <a:gd name="connsiteY11" fmla="*/ 912471 h 918356"/>
              <a:gd name="connsiteX12" fmla="*/ 58674 w 9517857"/>
              <a:gd name="connsiteY12" fmla="*/ 890322 h 918356"/>
              <a:gd name="connsiteX13" fmla="*/ 275005 w 9517857"/>
              <a:gd name="connsiteY13" fmla="*/ 807229 h 918356"/>
              <a:gd name="connsiteX14" fmla="*/ 587824 w 9517857"/>
              <a:gd name="connsiteY14" fmla="*/ 798195 h 918356"/>
              <a:gd name="connsiteX15" fmla="*/ 651826 w 9517857"/>
              <a:gd name="connsiteY15" fmla="*/ 738338 h 918356"/>
              <a:gd name="connsiteX16" fmla="*/ 727985 w 9517857"/>
              <a:gd name="connsiteY16" fmla="*/ 719826 h 918356"/>
              <a:gd name="connsiteX17" fmla="*/ 778982 w 9517857"/>
              <a:gd name="connsiteY17" fmla="*/ 710142 h 918356"/>
              <a:gd name="connsiteX18" fmla="*/ 849944 w 9517857"/>
              <a:gd name="connsiteY18" fmla="*/ 717987 h 918356"/>
              <a:gd name="connsiteX19" fmla="*/ 921659 w 9517857"/>
              <a:gd name="connsiteY19" fmla="*/ 712695 h 918356"/>
              <a:gd name="connsiteX20" fmla="*/ 930946 w 9517857"/>
              <a:gd name="connsiteY20" fmla="*/ 734046 h 918356"/>
              <a:gd name="connsiteX21" fmla="*/ 986250 w 9517857"/>
              <a:gd name="connsiteY21" fmla="*/ 713530 h 918356"/>
              <a:gd name="connsiteX22" fmla="*/ 1013752 w 9517857"/>
              <a:gd name="connsiteY22" fmla="*/ 713361 h 918356"/>
              <a:gd name="connsiteX23" fmla="*/ 1023734 w 9517857"/>
              <a:gd name="connsiteY23" fmla="*/ 718571 h 918356"/>
              <a:gd name="connsiteX24" fmla="*/ 1063207 w 9517857"/>
              <a:gd name="connsiteY24" fmla="*/ 715651 h 918356"/>
              <a:gd name="connsiteX25" fmla="*/ 1081980 w 9517857"/>
              <a:gd name="connsiteY25" fmla="*/ 738455 h 918356"/>
              <a:gd name="connsiteX26" fmla="*/ 1218120 w 9517857"/>
              <a:gd name="connsiteY26" fmla="*/ 713280 h 918356"/>
              <a:gd name="connsiteX27" fmla="*/ 1397459 w 9517857"/>
              <a:gd name="connsiteY27" fmla="*/ 691190 h 918356"/>
              <a:gd name="connsiteX28" fmla="*/ 1580688 w 9517857"/>
              <a:gd name="connsiteY28" fmla="*/ 693697 h 918356"/>
              <a:gd name="connsiteX29" fmla="*/ 1772334 w 9517857"/>
              <a:gd name="connsiteY29" fmla="*/ 710640 h 918356"/>
              <a:gd name="connsiteX30" fmla="*/ 2002561 w 9517857"/>
              <a:gd name="connsiteY30" fmla="*/ 659917 h 918356"/>
              <a:gd name="connsiteX31" fmla="*/ 2135144 w 9517857"/>
              <a:gd name="connsiteY31" fmla="*/ 636501 h 918356"/>
              <a:gd name="connsiteX32" fmla="*/ 2440292 w 9517857"/>
              <a:gd name="connsiteY32" fmla="*/ 593862 h 918356"/>
              <a:gd name="connsiteX33" fmla="*/ 2547829 w 9517857"/>
              <a:gd name="connsiteY33" fmla="*/ 566150 h 918356"/>
              <a:gd name="connsiteX34" fmla="*/ 2658055 w 9517857"/>
              <a:gd name="connsiteY34" fmla="*/ 578727 h 918356"/>
              <a:gd name="connsiteX35" fmla="*/ 2693698 w 9517857"/>
              <a:gd name="connsiteY35" fmla="*/ 560029 h 918356"/>
              <a:gd name="connsiteX36" fmla="*/ 2699673 w 9517857"/>
              <a:gd name="connsiteY36" fmla="*/ 556400 h 918356"/>
              <a:gd name="connsiteX37" fmla="*/ 2727306 w 9517857"/>
              <a:gd name="connsiteY37" fmla="*/ 550698 h 918356"/>
              <a:gd name="connsiteX38" fmla="*/ 2730451 w 9517857"/>
              <a:gd name="connsiteY38" fmla="*/ 538058 h 918356"/>
              <a:gd name="connsiteX39" fmla="*/ 2768713 w 9517857"/>
              <a:gd name="connsiteY39" fmla="*/ 521575 h 918356"/>
              <a:gd name="connsiteX40" fmla="*/ 2820868 w 9517857"/>
              <a:gd name="connsiteY40" fmla="*/ 514160 h 918356"/>
              <a:gd name="connsiteX41" fmla="*/ 3073635 w 9517857"/>
              <a:gd name="connsiteY41" fmla="*/ 491294 h 918356"/>
              <a:gd name="connsiteX42" fmla="*/ 3222071 w 9517857"/>
              <a:gd name="connsiteY42" fmla="*/ 470559 h 918356"/>
              <a:gd name="connsiteX43" fmla="*/ 3274069 w 9517857"/>
              <a:gd name="connsiteY43" fmla="*/ 451605 h 918356"/>
              <a:gd name="connsiteX44" fmla="*/ 3349632 w 9517857"/>
              <a:gd name="connsiteY44" fmla="*/ 432583 h 918356"/>
              <a:gd name="connsiteX45" fmla="*/ 3479593 w 9517857"/>
              <a:gd name="connsiteY45" fmla="*/ 390437 h 918356"/>
              <a:gd name="connsiteX46" fmla="*/ 3660110 w 9517857"/>
              <a:gd name="connsiteY46" fmla="*/ 348726 h 918356"/>
              <a:gd name="connsiteX47" fmla="*/ 3750023 w 9517857"/>
              <a:gd name="connsiteY47" fmla="*/ 370678 h 918356"/>
              <a:gd name="connsiteX48" fmla="*/ 3844133 w 9517857"/>
              <a:gd name="connsiteY48" fmla="*/ 360648 h 918356"/>
              <a:gd name="connsiteX49" fmla="*/ 3913545 w 9517857"/>
              <a:gd name="connsiteY49" fmla="*/ 344235 h 918356"/>
              <a:gd name="connsiteX50" fmla="*/ 4266740 w 9517857"/>
              <a:gd name="connsiteY50" fmla="*/ 361454 h 918356"/>
              <a:gd name="connsiteX51" fmla="*/ 4430770 w 9517857"/>
              <a:gd name="connsiteY51" fmla="*/ 342643 h 918356"/>
              <a:gd name="connsiteX52" fmla="*/ 4512664 w 9517857"/>
              <a:gd name="connsiteY52" fmla="*/ 319948 h 918356"/>
              <a:gd name="connsiteX53" fmla="*/ 4616423 w 9517857"/>
              <a:gd name="connsiteY53" fmla="*/ 290914 h 918356"/>
              <a:gd name="connsiteX54" fmla="*/ 4691675 w 9517857"/>
              <a:gd name="connsiteY54" fmla="*/ 254011 h 918356"/>
              <a:gd name="connsiteX55" fmla="*/ 4689051 w 9517857"/>
              <a:gd name="connsiteY55" fmla="*/ 250968 h 918356"/>
              <a:gd name="connsiteX56" fmla="*/ 4719994 w 9517857"/>
              <a:gd name="connsiteY56" fmla="*/ 245307 h 918356"/>
              <a:gd name="connsiteX57" fmla="*/ 4752894 w 9517857"/>
              <a:gd name="connsiteY57" fmla="*/ 239875 h 918356"/>
              <a:gd name="connsiteX58" fmla="*/ 4769329 w 9517857"/>
              <a:gd name="connsiteY58" fmla="*/ 233585 h 918356"/>
              <a:gd name="connsiteX59" fmla="*/ 4775634 w 9517857"/>
              <a:gd name="connsiteY59" fmla="*/ 234063 h 918356"/>
              <a:gd name="connsiteX60" fmla="*/ 4790452 w 9517857"/>
              <a:gd name="connsiteY60" fmla="*/ 233572 h 918356"/>
              <a:gd name="connsiteX61" fmla="*/ 4789062 w 9517857"/>
              <a:gd name="connsiteY61" fmla="*/ 241924 h 918356"/>
              <a:gd name="connsiteX62" fmla="*/ 4827826 w 9517857"/>
              <a:gd name="connsiteY62" fmla="*/ 246977 h 918356"/>
              <a:gd name="connsiteX63" fmla="*/ 4892569 w 9517857"/>
              <a:gd name="connsiteY63" fmla="*/ 249933 h 918356"/>
              <a:gd name="connsiteX64" fmla="*/ 4896611 w 9517857"/>
              <a:gd name="connsiteY64" fmla="*/ 240448 h 918356"/>
              <a:gd name="connsiteX65" fmla="*/ 4917286 w 9517857"/>
              <a:gd name="connsiteY65" fmla="*/ 243659 h 918356"/>
              <a:gd name="connsiteX66" fmla="*/ 4981173 w 9517857"/>
              <a:gd name="connsiteY66" fmla="*/ 247103 h 918356"/>
              <a:gd name="connsiteX67" fmla="*/ 5060397 w 9517857"/>
              <a:gd name="connsiteY67" fmla="*/ 263688 h 918356"/>
              <a:gd name="connsiteX68" fmla="*/ 5252996 w 9517857"/>
              <a:gd name="connsiteY68" fmla="*/ 270655 h 918356"/>
              <a:gd name="connsiteX69" fmla="*/ 5358056 w 9517857"/>
              <a:gd name="connsiteY69" fmla="*/ 247248 h 918356"/>
              <a:gd name="connsiteX70" fmla="*/ 5426496 w 9517857"/>
              <a:gd name="connsiteY70" fmla="*/ 235142 h 918356"/>
              <a:gd name="connsiteX71" fmla="*/ 5497161 w 9517857"/>
              <a:gd name="connsiteY71" fmla="*/ 228808 h 918356"/>
              <a:gd name="connsiteX72" fmla="*/ 5826043 w 9517857"/>
              <a:gd name="connsiteY72" fmla="*/ 148073 h 918356"/>
              <a:gd name="connsiteX73" fmla="*/ 6013415 w 9517857"/>
              <a:gd name="connsiteY73" fmla="*/ 137316 h 918356"/>
              <a:gd name="connsiteX74" fmla="*/ 6080994 w 9517857"/>
              <a:gd name="connsiteY74" fmla="*/ 142938 h 918356"/>
              <a:gd name="connsiteX75" fmla="*/ 6194152 w 9517857"/>
              <a:gd name="connsiteY75" fmla="*/ 151772 h 918356"/>
              <a:gd name="connsiteX76" fmla="*/ 6281379 w 9517857"/>
              <a:gd name="connsiteY76" fmla="*/ 181626 h 918356"/>
              <a:gd name="connsiteX77" fmla="*/ 6374947 w 9517857"/>
              <a:gd name="connsiteY77" fmla="*/ 179799 h 918356"/>
              <a:gd name="connsiteX78" fmla="*/ 6448518 w 9517857"/>
              <a:gd name="connsiteY78" fmla="*/ 164378 h 918356"/>
              <a:gd name="connsiteX79" fmla="*/ 6544700 w 9517857"/>
              <a:gd name="connsiteY79" fmla="*/ 167161 h 918356"/>
              <a:gd name="connsiteX80" fmla="*/ 6648353 w 9517857"/>
              <a:gd name="connsiteY80" fmla="*/ 172250 h 918356"/>
              <a:gd name="connsiteX81" fmla="*/ 6736227 w 9517857"/>
              <a:gd name="connsiteY81" fmla="*/ 173216 h 918356"/>
              <a:gd name="connsiteX82" fmla="*/ 6977218 w 9517857"/>
              <a:gd name="connsiteY82" fmla="*/ 184289 h 918356"/>
              <a:gd name="connsiteX83" fmla="*/ 7065221 w 9517857"/>
              <a:gd name="connsiteY83" fmla="*/ 227531 h 918356"/>
              <a:gd name="connsiteX84" fmla="*/ 7366876 w 9517857"/>
              <a:gd name="connsiteY84" fmla="*/ 248468 h 918356"/>
              <a:gd name="connsiteX85" fmla="*/ 7565449 w 9517857"/>
              <a:gd name="connsiteY85" fmla="*/ 258950 h 918356"/>
              <a:gd name="connsiteX86" fmla="*/ 7599285 w 9517857"/>
              <a:gd name="connsiteY86" fmla="*/ 266021 h 918356"/>
              <a:gd name="connsiteX87" fmla="*/ 7644411 w 9517857"/>
              <a:gd name="connsiteY87" fmla="*/ 258986 h 918356"/>
              <a:gd name="connsiteX88" fmla="*/ 7825110 w 9517857"/>
              <a:gd name="connsiteY88" fmla="*/ 229109 h 918356"/>
              <a:gd name="connsiteX89" fmla="*/ 7965804 w 9517857"/>
              <a:gd name="connsiteY89" fmla="*/ 190545 h 918356"/>
              <a:gd name="connsiteX90" fmla="*/ 8147401 w 9517857"/>
              <a:gd name="connsiteY90" fmla="*/ 205617 h 918356"/>
              <a:gd name="connsiteX91" fmla="*/ 8256033 w 9517857"/>
              <a:gd name="connsiteY91" fmla="*/ 193713 h 918356"/>
              <a:gd name="connsiteX92" fmla="*/ 8410677 w 9517857"/>
              <a:gd name="connsiteY92" fmla="*/ 172167 h 918356"/>
              <a:gd name="connsiteX93" fmla="*/ 8617841 w 9517857"/>
              <a:gd name="connsiteY93" fmla="*/ 155167 h 918356"/>
              <a:gd name="connsiteX94" fmla="*/ 8715976 w 9517857"/>
              <a:gd name="connsiteY94" fmla="*/ 178374 h 918356"/>
              <a:gd name="connsiteX95" fmla="*/ 8778827 w 9517857"/>
              <a:gd name="connsiteY95" fmla="*/ 172936 h 918356"/>
              <a:gd name="connsiteX96" fmla="*/ 8840778 w 9517857"/>
              <a:gd name="connsiteY96" fmla="*/ 143149 h 918356"/>
              <a:gd name="connsiteX97" fmla="*/ 9010380 w 9517857"/>
              <a:gd name="connsiteY97" fmla="*/ 91891 h 918356"/>
              <a:gd name="connsiteX98" fmla="*/ 9110856 w 9517857"/>
              <a:gd name="connsiteY98" fmla="*/ 70997 h 918356"/>
              <a:gd name="connsiteX99" fmla="*/ 9268817 w 9517857"/>
              <a:gd name="connsiteY99" fmla="*/ 53082 h 918356"/>
              <a:gd name="connsiteX100" fmla="*/ 9316667 w 9517857"/>
              <a:gd name="connsiteY100" fmla="*/ 45047 h 918356"/>
              <a:gd name="connsiteX101" fmla="*/ 9428209 w 9517857"/>
              <a:gd name="connsiteY101" fmla="*/ 29923 h 918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9517857" h="918356">
                <a:moveTo>
                  <a:pt x="4686423" y="247919"/>
                </a:moveTo>
                <a:lnTo>
                  <a:pt x="4689051" y="250968"/>
                </a:lnTo>
                <a:lnTo>
                  <a:pt x="4687244" y="251298"/>
                </a:lnTo>
                <a:close/>
                <a:moveTo>
                  <a:pt x="4685225" y="246530"/>
                </a:moveTo>
                <a:cubicBezTo>
                  <a:pt x="4688837" y="243198"/>
                  <a:pt x="4687468" y="244598"/>
                  <a:pt x="4686133" y="246727"/>
                </a:cubicBezTo>
                <a:lnTo>
                  <a:pt x="4686423" y="247919"/>
                </a:lnTo>
                <a:close/>
                <a:moveTo>
                  <a:pt x="9517856" y="0"/>
                </a:moveTo>
                <a:lnTo>
                  <a:pt x="9517857" y="12"/>
                </a:lnTo>
                <a:lnTo>
                  <a:pt x="9517857" y="918356"/>
                </a:lnTo>
                <a:lnTo>
                  <a:pt x="14604" y="918356"/>
                </a:lnTo>
                <a:lnTo>
                  <a:pt x="12841" y="917763"/>
                </a:lnTo>
                <a:cubicBezTo>
                  <a:pt x="4532" y="914864"/>
                  <a:pt x="-773" y="912807"/>
                  <a:pt x="93" y="912471"/>
                </a:cubicBezTo>
                <a:cubicBezTo>
                  <a:pt x="172" y="912298"/>
                  <a:pt x="58594" y="890495"/>
                  <a:pt x="58674" y="890322"/>
                </a:cubicBezTo>
                <a:cubicBezTo>
                  <a:pt x="127436" y="929614"/>
                  <a:pt x="206243" y="828226"/>
                  <a:pt x="275005" y="807229"/>
                </a:cubicBezTo>
                <a:cubicBezTo>
                  <a:pt x="303983" y="806087"/>
                  <a:pt x="504960" y="777375"/>
                  <a:pt x="587824" y="798195"/>
                </a:cubicBezTo>
                <a:cubicBezTo>
                  <a:pt x="598733" y="769348"/>
                  <a:pt x="682904" y="785924"/>
                  <a:pt x="651826" y="738338"/>
                </a:cubicBezTo>
                <a:cubicBezTo>
                  <a:pt x="688440" y="737862"/>
                  <a:pt x="753255" y="750396"/>
                  <a:pt x="727985" y="719826"/>
                </a:cubicBezTo>
                <a:cubicBezTo>
                  <a:pt x="739648" y="718749"/>
                  <a:pt x="775717" y="715087"/>
                  <a:pt x="778982" y="710142"/>
                </a:cubicBezTo>
                <a:cubicBezTo>
                  <a:pt x="779189" y="709407"/>
                  <a:pt x="849736" y="718721"/>
                  <a:pt x="849944" y="717987"/>
                </a:cubicBezTo>
                <a:lnTo>
                  <a:pt x="921659" y="712695"/>
                </a:lnTo>
                <a:lnTo>
                  <a:pt x="930946" y="734046"/>
                </a:lnTo>
                <a:lnTo>
                  <a:pt x="986250" y="713530"/>
                </a:lnTo>
                <a:lnTo>
                  <a:pt x="1013752" y="713361"/>
                </a:lnTo>
                <a:lnTo>
                  <a:pt x="1023734" y="718571"/>
                </a:lnTo>
                <a:cubicBezTo>
                  <a:pt x="1033291" y="721276"/>
                  <a:pt x="1045398" y="721394"/>
                  <a:pt x="1063207" y="715651"/>
                </a:cubicBezTo>
                <a:lnTo>
                  <a:pt x="1081980" y="738455"/>
                </a:lnTo>
                <a:lnTo>
                  <a:pt x="1218120" y="713280"/>
                </a:lnTo>
                <a:cubicBezTo>
                  <a:pt x="1230137" y="716162"/>
                  <a:pt x="1387179" y="685179"/>
                  <a:pt x="1397459" y="691190"/>
                </a:cubicBezTo>
                <a:cubicBezTo>
                  <a:pt x="1490025" y="704984"/>
                  <a:pt x="1465878" y="715604"/>
                  <a:pt x="1580688" y="693697"/>
                </a:cubicBezTo>
                <a:cubicBezTo>
                  <a:pt x="1607067" y="704379"/>
                  <a:pt x="1719477" y="658239"/>
                  <a:pt x="1772334" y="710640"/>
                </a:cubicBezTo>
                <a:cubicBezTo>
                  <a:pt x="1745536" y="644824"/>
                  <a:pt x="1976078" y="716436"/>
                  <a:pt x="2002561" y="659917"/>
                </a:cubicBezTo>
                <a:cubicBezTo>
                  <a:pt x="2045346" y="660357"/>
                  <a:pt x="2166676" y="654391"/>
                  <a:pt x="2135144" y="636501"/>
                </a:cubicBezTo>
                <a:cubicBezTo>
                  <a:pt x="2276591" y="665055"/>
                  <a:pt x="2293173" y="591792"/>
                  <a:pt x="2440292" y="593862"/>
                </a:cubicBezTo>
                <a:cubicBezTo>
                  <a:pt x="2495160" y="534824"/>
                  <a:pt x="2473343" y="585644"/>
                  <a:pt x="2547829" y="566150"/>
                </a:cubicBezTo>
                <a:cubicBezTo>
                  <a:pt x="2545438" y="614169"/>
                  <a:pt x="2632278" y="528280"/>
                  <a:pt x="2658055" y="578727"/>
                </a:cubicBezTo>
                <a:cubicBezTo>
                  <a:pt x="2670795" y="573581"/>
                  <a:pt x="2682322" y="567005"/>
                  <a:pt x="2693698" y="560029"/>
                </a:cubicBezTo>
                <a:lnTo>
                  <a:pt x="2699673" y="556400"/>
                </a:lnTo>
                <a:lnTo>
                  <a:pt x="2727306" y="550698"/>
                </a:lnTo>
                <a:lnTo>
                  <a:pt x="2730451" y="538058"/>
                </a:lnTo>
                <a:lnTo>
                  <a:pt x="2768713" y="521575"/>
                </a:lnTo>
                <a:cubicBezTo>
                  <a:pt x="2783756" y="517104"/>
                  <a:pt x="2800788" y="514291"/>
                  <a:pt x="2820868" y="514160"/>
                </a:cubicBezTo>
                <a:cubicBezTo>
                  <a:pt x="2894791" y="532885"/>
                  <a:pt x="2981506" y="465507"/>
                  <a:pt x="3073635" y="491294"/>
                </a:cubicBezTo>
                <a:cubicBezTo>
                  <a:pt x="3106872" y="496624"/>
                  <a:pt x="3205785" y="487718"/>
                  <a:pt x="3222071" y="470559"/>
                </a:cubicBezTo>
                <a:cubicBezTo>
                  <a:pt x="3242193" y="465514"/>
                  <a:pt x="3267163" y="469136"/>
                  <a:pt x="3274069" y="451605"/>
                </a:cubicBezTo>
                <a:cubicBezTo>
                  <a:pt x="3286659" y="430165"/>
                  <a:pt x="3363648" y="455571"/>
                  <a:pt x="3349632" y="432583"/>
                </a:cubicBezTo>
                <a:cubicBezTo>
                  <a:pt x="3404182" y="449847"/>
                  <a:pt x="3438210" y="404323"/>
                  <a:pt x="3479593" y="390437"/>
                </a:cubicBezTo>
                <a:cubicBezTo>
                  <a:pt x="3523240" y="408403"/>
                  <a:pt x="3567027" y="361554"/>
                  <a:pt x="3660110" y="348726"/>
                </a:cubicBezTo>
                <a:cubicBezTo>
                  <a:pt x="3708299" y="369683"/>
                  <a:pt x="3662447" y="344775"/>
                  <a:pt x="3750023" y="370678"/>
                </a:cubicBezTo>
                <a:cubicBezTo>
                  <a:pt x="3752092" y="367132"/>
                  <a:pt x="3816880" y="365055"/>
                  <a:pt x="3844133" y="360648"/>
                </a:cubicBezTo>
                <a:cubicBezTo>
                  <a:pt x="3871386" y="356240"/>
                  <a:pt x="3882848" y="332490"/>
                  <a:pt x="3913545" y="344235"/>
                </a:cubicBezTo>
                <a:cubicBezTo>
                  <a:pt x="4050255" y="376864"/>
                  <a:pt x="4159924" y="363190"/>
                  <a:pt x="4266740" y="361454"/>
                </a:cubicBezTo>
                <a:cubicBezTo>
                  <a:pt x="4385770" y="354374"/>
                  <a:pt x="4314535" y="340143"/>
                  <a:pt x="4430770" y="342643"/>
                </a:cubicBezTo>
                <a:cubicBezTo>
                  <a:pt x="4439969" y="322594"/>
                  <a:pt x="4478290" y="314645"/>
                  <a:pt x="4512664" y="319948"/>
                </a:cubicBezTo>
                <a:cubicBezTo>
                  <a:pt x="4570011" y="315138"/>
                  <a:pt x="4549085" y="269599"/>
                  <a:pt x="4616423" y="290914"/>
                </a:cubicBezTo>
                <a:cubicBezTo>
                  <a:pt x="4599641" y="270277"/>
                  <a:pt x="4692085" y="269216"/>
                  <a:pt x="4691675" y="254011"/>
                </a:cubicBezTo>
                <a:lnTo>
                  <a:pt x="4689051" y="250968"/>
                </a:lnTo>
                <a:lnTo>
                  <a:pt x="4719994" y="245307"/>
                </a:lnTo>
                <a:cubicBezTo>
                  <a:pt x="4732635" y="242775"/>
                  <a:pt x="4745300" y="240335"/>
                  <a:pt x="4752894" y="239875"/>
                </a:cubicBezTo>
                <a:lnTo>
                  <a:pt x="4769329" y="233585"/>
                </a:lnTo>
                <a:lnTo>
                  <a:pt x="4775634" y="234063"/>
                </a:lnTo>
                <a:lnTo>
                  <a:pt x="4790452" y="233572"/>
                </a:lnTo>
                <a:cubicBezTo>
                  <a:pt x="4789989" y="236356"/>
                  <a:pt x="4789525" y="239141"/>
                  <a:pt x="4789062" y="241924"/>
                </a:cubicBezTo>
                <a:cubicBezTo>
                  <a:pt x="4786342" y="249932"/>
                  <a:pt x="4804560" y="248631"/>
                  <a:pt x="4827826" y="246977"/>
                </a:cubicBezTo>
                <a:cubicBezTo>
                  <a:pt x="4875782" y="239569"/>
                  <a:pt x="4874112" y="283413"/>
                  <a:pt x="4892569" y="249933"/>
                </a:cubicBezTo>
                <a:lnTo>
                  <a:pt x="4896611" y="240448"/>
                </a:lnTo>
                <a:lnTo>
                  <a:pt x="4917286" y="243659"/>
                </a:lnTo>
                <a:cubicBezTo>
                  <a:pt x="4923060" y="243799"/>
                  <a:pt x="4981729" y="240979"/>
                  <a:pt x="4981173" y="247103"/>
                </a:cubicBezTo>
                <a:cubicBezTo>
                  <a:pt x="5024880" y="220690"/>
                  <a:pt x="5014146" y="257963"/>
                  <a:pt x="5060397" y="263688"/>
                </a:cubicBezTo>
                <a:cubicBezTo>
                  <a:pt x="5093356" y="238589"/>
                  <a:pt x="5157892" y="275351"/>
                  <a:pt x="5252996" y="270655"/>
                </a:cubicBezTo>
                <a:cubicBezTo>
                  <a:pt x="5288840" y="241872"/>
                  <a:pt x="5287005" y="287921"/>
                  <a:pt x="5358056" y="247248"/>
                </a:cubicBezTo>
                <a:cubicBezTo>
                  <a:pt x="5361752" y="250257"/>
                  <a:pt x="5403312" y="238215"/>
                  <a:pt x="5426496" y="235142"/>
                </a:cubicBezTo>
                <a:cubicBezTo>
                  <a:pt x="5449679" y="232069"/>
                  <a:pt x="5473549" y="245611"/>
                  <a:pt x="5497161" y="228808"/>
                </a:cubicBezTo>
                <a:cubicBezTo>
                  <a:pt x="5611861" y="172767"/>
                  <a:pt x="5723211" y="165860"/>
                  <a:pt x="5826043" y="148073"/>
                </a:cubicBezTo>
                <a:cubicBezTo>
                  <a:pt x="5943127" y="133166"/>
                  <a:pt x="5872659" y="193078"/>
                  <a:pt x="6013415" y="137316"/>
                </a:cubicBezTo>
                <a:cubicBezTo>
                  <a:pt x="6031924" y="154783"/>
                  <a:pt x="6050745" y="154258"/>
                  <a:pt x="6080994" y="142938"/>
                </a:cubicBezTo>
                <a:cubicBezTo>
                  <a:pt x="6138083" y="137090"/>
                  <a:pt x="6140195" y="184383"/>
                  <a:pt x="6194152" y="151772"/>
                </a:cubicBezTo>
                <a:cubicBezTo>
                  <a:pt x="6187280" y="177783"/>
                  <a:pt x="6304222" y="153410"/>
                  <a:pt x="6281379" y="181626"/>
                </a:cubicBezTo>
                <a:cubicBezTo>
                  <a:pt x="6321899" y="201819"/>
                  <a:pt x="6335111" y="162590"/>
                  <a:pt x="6374947" y="179799"/>
                </a:cubicBezTo>
                <a:cubicBezTo>
                  <a:pt x="6417404" y="181336"/>
                  <a:pt x="6402484" y="169694"/>
                  <a:pt x="6448518" y="164378"/>
                </a:cubicBezTo>
                <a:cubicBezTo>
                  <a:pt x="6504958" y="162488"/>
                  <a:pt x="6493438" y="111203"/>
                  <a:pt x="6544700" y="167161"/>
                </a:cubicBezTo>
                <a:cubicBezTo>
                  <a:pt x="6601507" y="148697"/>
                  <a:pt x="6566269" y="164386"/>
                  <a:pt x="6648353" y="172250"/>
                </a:cubicBezTo>
                <a:cubicBezTo>
                  <a:pt x="6680008" y="155223"/>
                  <a:pt x="6707960" y="160673"/>
                  <a:pt x="6736227" y="173216"/>
                </a:cubicBezTo>
                <a:cubicBezTo>
                  <a:pt x="6813963" y="164284"/>
                  <a:pt x="6888143" y="181296"/>
                  <a:pt x="6977218" y="184289"/>
                </a:cubicBezTo>
                <a:cubicBezTo>
                  <a:pt x="7040424" y="188318"/>
                  <a:pt x="7000278" y="216835"/>
                  <a:pt x="7065221" y="227531"/>
                </a:cubicBezTo>
                <a:cubicBezTo>
                  <a:pt x="7130163" y="238228"/>
                  <a:pt x="7291878" y="238208"/>
                  <a:pt x="7366876" y="248468"/>
                </a:cubicBezTo>
                <a:cubicBezTo>
                  <a:pt x="7491356" y="206752"/>
                  <a:pt x="7367734" y="280166"/>
                  <a:pt x="7565449" y="258950"/>
                </a:cubicBezTo>
                <a:cubicBezTo>
                  <a:pt x="7575959" y="252432"/>
                  <a:pt x="7600854" y="257628"/>
                  <a:pt x="7599285" y="266021"/>
                </a:cubicBezTo>
                <a:cubicBezTo>
                  <a:pt x="7611616" y="262940"/>
                  <a:pt x="7639946" y="245819"/>
                  <a:pt x="7644411" y="258986"/>
                </a:cubicBezTo>
                <a:cubicBezTo>
                  <a:pt x="7708015" y="258012"/>
                  <a:pt x="7770249" y="247724"/>
                  <a:pt x="7825110" y="229109"/>
                </a:cubicBezTo>
                <a:cubicBezTo>
                  <a:pt x="7949762" y="247028"/>
                  <a:pt x="7921956" y="197757"/>
                  <a:pt x="7965804" y="190545"/>
                </a:cubicBezTo>
                <a:cubicBezTo>
                  <a:pt x="8039439" y="213878"/>
                  <a:pt x="8063651" y="191475"/>
                  <a:pt x="8147401" y="205617"/>
                </a:cubicBezTo>
                <a:cubicBezTo>
                  <a:pt x="8166453" y="196610"/>
                  <a:pt x="8225048" y="207099"/>
                  <a:pt x="8256033" y="193713"/>
                </a:cubicBezTo>
                <a:cubicBezTo>
                  <a:pt x="8311388" y="242017"/>
                  <a:pt x="8350376" y="178592"/>
                  <a:pt x="8410677" y="172167"/>
                </a:cubicBezTo>
                <a:cubicBezTo>
                  <a:pt x="8470978" y="165743"/>
                  <a:pt x="8572470" y="206385"/>
                  <a:pt x="8617841" y="155167"/>
                </a:cubicBezTo>
                <a:cubicBezTo>
                  <a:pt x="8646050" y="160448"/>
                  <a:pt x="8664949" y="183631"/>
                  <a:pt x="8715976" y="178374"/>
                </a:cubicBezTo>
                <a:cubicBezTo>
                  <a:pt x="8737194" y="188216"/>
                  <a:pt x="8738009" y="189511"/>
                  <a:pt x="8778827" y="172936"/>
                </a:cubicBezTo>
                <a:cubicBezTo>
                  <a:pt x="8725277" y="146372"/>
                  <a:pt x="8850819" y="175612"/>
                  <a:pt x="8840778" y="143149"/>
                </a:cubicBezTo>
                <a:cubicBezTo>
                  <a:pt x="8903519" y="121096"/>
                  <a:pt x="9021861" y="150359"/>
                  <a:pt x="9010380" y="91891"/>
                </a:cubicBezTo>
                <a:cubicBezTo>
                  <a:pt x="9027103" y="56852"/>
                  <a:pt x="9112524" y="108357"/>
                  <a:pt x="9110856" y="70997"/>
                </a:cubicBezTo>
                <a:cubicBezTo>
                  <a:pt x="9148189" y="94250"/>
                  <a:pt x="9209809" y="53285"/>
                  <a:pt x="9268817" y="53082"/>
                </a:cubicBezTo>
                <a:cubicBezTo>
                  <a:pt x="9279135" y="35997"/>
                  <a:pt x="9292736" y="36520"/>
                  <a:pt x="9316667" y="45047"/>
                </a:cubicBezTo>
                <a:cubicBezTo>
                  <a:pt x="9352186" y="45862"/>
                  <a:pt x="9390008" y="39799"/>
                  <a:pt x="9428209" y="29923"/>
                </a:cubicBez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AFC941B0-EB08-1F0A-9DE1-D132647943D4}"/>
              </a:ext>
            </a:extLst>
          </p:cNvPr>
          <p:cNvPicPr>
            <a:picLocks noChangeAspect="1"/>
          </p:cNvPicPr>
          <p:nvPr/>
        </p:nvPicPr>
        <p:blipFill>
          <a:blip r:embed="rId3" cstate="print">
            <a:alphaModFix amt="5000"/>
            <a:extLst>
              <a:ext uri="{28A0092B-C50C-407E-A947-70E740481C1C}">
                <a14:useLocalDpi xmlns:a14="http://schemas.microsoft.com/office/drawing/2010/main" val="0"/>
              </a:ext>
            </a:extLst>
          </a:blip>
          <a:stretch>
            <a:fillRect/>
          </a:stretch>
        </p:blipFill>
        <p:spPr>
          <a:xfrm>
            <a:off x="827584" y="1507295"/>
            <a:ext cx="7695738" cy="3098355"/>
          </a:xfrm>
          <a:prstGeom prst="rect">
            <a:avLst/>
          </a:prstGeom>
        </p:spPr>
      </p:pic>
      <p:pic>
        <p:nvPicPr>
          <p:cNvPr id="5" name="Picture 4">
            <a:extLst>
              <a:ext uri="{FF2B5EF4-FFF2-40B4-BE49-F238E27FC236}">
                <a16:creationId xmlns:a16="http://schemas.microsoft.com/office/drawing/2014/main" id="{FDF746AE-C12C-A4B3-CCFF-027D19BFF4ED}"/>
              </a:ext>
            </a:extLst>
          </p:cNvPr>
          <p:cNvPicPr>
            <a:picLocks noChangeAspect="1"/>
          </p:cNvPicPr>
          <p:nvPr/>
        </p:nvPicPr>
        <p:blipFill>
          <a:blip r:embed="rId4" cstate="print">
            <a:alphaModFix amt="85000"/>
            <a:extLst>
              <a:ext uri="{28A0092B-C50C-407E-A947-70E740481C1C}">
                <a14:useLocalDpi xmlns:a14="http://schemas.microsoft.com/office/drawing/2010/main" val="0"/>
              </a:ext>
            </a:extLst>
          </a:blip>
          <a:stretch>
            <a:fillRect/>
          </a:stretch>
        </p:blipFill>
        <p:spPr>
          <a:xfrm>
            <a:off x="4283968" y="102543"/>
            <a:ext cx="933411" cy="375797"/>
          </a:xfrm>
          <a:prstGeom prst="rect">
            <a:avLst/>
          </a:prstGeom>
        </p:spPr>
      </p:pic>
      <p:sp>
        <p:nvSpPr>
          <p:cNvPr id="6" name="Footer Placeholder 2">
            <a:extLst>
              <a:ext uri="{FF2B5EF4-FFF2-40B4-BE49-F238E27FC236}">
                <a16:creationId xmlns:a16="http://schemas.microsoft.com/office/drawing/2014/main" id="{A508511A-4DBF-0E02-B230-4A9652435898}"/>
              </a:ext>
            </a:extLst>
          </p:cNvPr>
          <p:cNvSpPr txBox="1">
            <a:spLocks/>
          </p:cNvSpPr>
          <p:nvPr/>
        </p:nvSpPr>
        <p:spPr>
          <a:xfrm>
            <a:off x="68584" y="6601013"/>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645A11D8-389C-3D81-044E-07FF879AA87A}"/>
              </a:ext>
            </a:extLst>
          </p:cNvPr>
          <p:cNvSpPr txBox="1"/>
          <p:nvPr/>
        </p:nvSpPr>
        <p:spPr>
          <a:xfrm>
            <a:off x="6126494" y="6648519"/>
            <a:ext cx="3048000" cy="230832"/>
          </a:xfrm>
          <a:prstGeom prst="rect">
            <a:avLst/>
          </a:prstGeom>
          <a:noFill/>
        </p:spPr>
        <p:txBody>
          <a:bodyPr wrap="square" rtlCol="0">
            <a:spAutoFit/>
          </a:bodyPr>
          <a:lstStyle/>
          <a:p>
            <a:pPr algn="ctr"/>
            <a:r>
              <a:rPr lang="en-US" sz="900" i="0" dirty="0">
                <a:solidFill>
                  <a:schemeClr val="tx2"/>
                </a:solidFill>
                <a:effectLst/>
                <a:latin typeface="gg sans"/>
              </a:rPr>
              <a:t>© 2025 Exams Papers Practice. All Rights Reserved</a:t>
            </a:r>
            <a:endParaRPr lang="en-PH" sz="900" dirty="0">
              <a:solidFill>
                <a:schemeClr val="tx2"/>
              </a:solidFill>
            </a:endParaRPr>
          </a:p>
        </p:txBody>
      </p:sp>
    </p:spTree>
    <p:extLst>
      <p:ext uri="{BB962C8B-B14F-4D97-AF65-F5344CB8AC3E}">
        <p14:creationId xmlns:p14="http://schemas.microsoft.com/office/powerpoint/2010/main" val="40380218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490722" y="329184"/>
            <a:ext cx="5170932" cy="1783080"/>
          </a:xfrm>
        </p:spPr>
        <p:txBody>
          <a:bodyPr anchor="b">
            <a:normAutofit/>
          </a:bodyPr>
          <a:lstStyle/>
          <a:p>
            <a:r>
              <a:rPr lang="en-GB" sz="4700"/>
              <a:t>Task</a:t>
            </a:r>
          </a:p>
        </p:txBody>
      </p:sp>
      <p:pic>
        <p:nvPicPr>
          <p:cNvPr id="5" name="Picture 4" descr="Complex maths formulae on a blackboard">
            <a:extLst>
              <a:ext uri="{FF2B5EF4-FFF2-40B4-BE49-F238E27FC236}">
                <a16:creationId xmlns:a16="http://schemas.microsoft.com/office/drawing/2014/main" id="{D41B1435-3F0C-405E-2C15-C523D0A3C8AE}"/>
              </a:ext>
            </a:extLst>
          </p:cNvPr>
          <p:cNvPicPr>
            <a:picLocks noChangeAspect="1"/>
          </p:cNvPicPr>
          <p:nvPr/>
        </p:nvPicPr>
        <p:blipFill rotWithShape="1">
          <a:blip r:embed="rId3"/>
          <a:srcRect l="27712" r="39977" b="-9"/>
          <a:stretch/>
        </p:blipFill>
        <p:spPr>
          <a:xfrm>
            <a:off x="20" y="1"/>
            <a:ext cx="3039386" cy="6858000"/>
          </a:xfrm>
          <a:custGeom>
            <a:avLst/>
            <a:gdLst/>
            <a:ahLst/>
            <a:cxnLst/>
            <a:rect l="l" t="t" r="r" b="b"/>
            <a:pathLst>
              <a:path w="4052542" h="6858000">
                <a:moveTo>
                  <a:pt x="0" y="0"/>
                </a:moveTo>
                <a:lnTo>
                  <a:pt x="4020923" y="0"/>
                </a:lnTo>
                <a:lnTo>
                  <a:pt x="4022656" y="14697"/>
                </a:lnTo>
                <a:cubicBezTo>
                  <a:pt x="4037606" y="98462"/>
                  <a:pt x="4035072" y="183369"/>
                  <a:pt x="4039126" y="267642"/>
                </a:cubicBezTo>
                <a:cubicBezTo>
                  <a:pt x="4043941" y="370699"/>
                  <a:pt x="4037860" y="474136"/>
                  <a:pt x="4035579" y="577446"/>
                </a:cubicBezTo>
                <a:cubicBezTo>
                  <a:pt x="4033805" y="665399"/>
                  <a:pt x="4025063" y="753226"/>
                  <a:pt x="4027724" y="841306"/>
                </a:cubicBezTo>
                <a:cubicBezTo>
                  <a:pt x="4027914" y="844352"/>
                  <a:pt x="4027914" y="847398"/>
                  <a:pt x="4027724" y="850444"/>
                </a:cubicBezTo>
                <a:cubicBezTo>
                  <a:pt x="4019615" y="947281"/>
                  <a:pt x="4019615" y="1044626"/>
                  <a:pt x="4027724" y="1141464"/>
                </a:cubicBezTo>
                <a:cubicBezTo>
                  <a:pt x="4030296" y="1181772"/>
                  <a:pt x="4029574" y="1222221"/>
                  <a:pt x="4025570" y="1262415"/>
                </a:cubicBezTo>
                <a:cubicBezTo>
                  <a:pt x="4021769" y="1313563"/>
                  <a:pt x="4009606" y="1365472"/>
                  <a:pt x="4018348" y="1416238"/>
                </a:cubicBezTo>
                <a:cubicBezTo>
                  <a:pt x="4024037" y="1458058"/>
                  <a:pt x="4027166" y="1500194"/>
                  <a:pt x="4027724" y="1542394"/>
                </a:cubicBezTo>
                <a:cubicBezTo>
                  <a:pt x="4032158" y="1636820"/>
                  <a:pt x="4027977" y="1731753"/>
                  <a:pt x="4026330" y="1826433"/>
                </a:cubicBezTo>
                <a:cubicBezTo>
                  <a:pt x="4024556" y="1936724"/>
                  <a:pt x="4027344" y="2047015"/>
                  <a:pt x="4018475" y="2157432"/>
                </a:cubicBezTo>
                <a:cubicBezTo>
                  <a:pt x="4013597" y="2246629"/>
                  <a:pt x="4013597" y="2336029"/>
                  <a:pt x="4018475" y="2425226"/>
                </a:cubicBezTo>
                <a:cubicBezTo>
                  <a:pt x="4020882" y="2506961"/>
                  <a:pt x="4033172" y="2587934"/>
                  <a:pt x="4031145" y="2670557"/>
                </a:cubicBezTo>
                <a:cubicBezTo>
                  <a:pt x="4028737" y="2766886"/>
                  <a:pt x="4017335" y="2862962"/>
                  <a:pt x="4020882" y="2959546"/>
                </a:cubicBezTo>
                <a:cubicBezTo>
                  <a:pt x="4022529" y="3005617"/>
                  <a:pt x="4022656" y="3051688"/>
                  <a:pt x="4023543" y="3097758"/>
                </a:cubicBezTo>
                <a:cubicBezTo>
                  <a:pt x="4024683" y="3153221"/>
                  <a:pt x="4034692" y="3208556"/>
                  <a:pt x="4029117" y="3263892"/>
                </a:cubicBezTo>
                <a:cubicBezTo>
                  <a:pt x="4019869" y="3356161"/>
                  <a:pt x="3995923" y="3446906"/>
                  <a:pt x="4010873" y="3541459"/>
                </a:cubicBezTo>
                <a:cubicBezTo>
                  <a:pt x="4019108" y="3593495"/>
                  <a:pt x="4028357" y="3645658"/>
                  <a:pt x="4033172" y="3698201"/>
                </a:cubicBezTo>
                <a:cubicBezTo>
                  <a:pt x="4037353" y="3745160"/>
                  <a:pt x="4047868" y="3792881"/>
                  <a:pt x="4039886" y="3839586"/>
                </a:cubicBezTo>
                <a:cubicBezTo>
                  <a:pt x="4033045" y="3879565"/>
                  <a:pt x="4036592" y="3919544"/>
                  <a:pt x="4031271" y="3959523"/>
                </a:cubicBezTo>
                <a:cubicBezTo>
                  <a:pt x="4024303" y="4011939"/>
                  <a:pt x="4020629" y="4065244"/>
                  <a:pt x="4015308" y="4118042"/>
                </a:cubicBezTo>
                <a:cubicBezTo>
                  <a:pt x="4010620" y="4165889"/>
                  <a:pt x="4006946" y="4213610"/>
                  <a:pt x="4019615" y="4258539"/>
                </a:cubicBezTo>
                <a:cubicBezTo>
                  <a:pt x="4050656" y="4371622"/>
                  <a:pt x="4033679" y="4484070"/>
                  <a:pt x="4022023" y="4596391"/>
                </a:cubicBezTo>
                <a:cubicBezTo>
                  <a:pt x="4016321" y="4650965"/>
                  <a:pt x="4007959" y="4708712"/>
                  <a:pt x="4020629" y="4758718"/>
                </a:cubicBezTo>
                <a:cubicBezTo>
                  <a:pt x="4043941" y="4847432"/>
                  <a:pt x="4025697" y="4931705"/>
                  <a:pt x="4015561" y="5016866"/>
                </a:cubicBezTo>
                <a:cubicBezTo>
                  <a:pt x="4003335" y="5100174"/>
                  <a:pt x="4005096" y="5184929"/>
                  <a:pt x="4020756" y="5267654"/>
                </a:cubicBezTo>
                <a:cubicBezTo>
                  <a:pt x="4033172" y="5326035"/>
                  <a:pt x="4033172" y="5385432"/>
                  <a:pt x="4034692" y="5444194"/>
                </a:cubicBezTo>
                <a:cubicBezTo>
                  <a:pt x="4035579" y="5481001"/>
                  <a:pt x="4022023" y="5518441"/>
                  <a:pt x="4013027" y="5555120"/>
                </a:cubicBezTo>
                <a:cubicBezTo>
                  <a:pt x="3996937" y="5621371"/>
                  <a:pt x="3991109" y="5688636"/>
                  <a:pt x="4013027" y="5753237"/>
                </a:cubicBezTo>
                <a:cubicBezTo>
                  <a:pt x="4043561" y="5842713"/>
                  <a:pt x="4061045" y="5932189"/>
                  <a:pt x="4048375" y="6026870"/>
                </a:cubicBezTo>
                <a:cubicBezTo>
                  <a:pt x="4041027" y="6085251"/>
                  <a:pt x="4039380" y="6144902"/>
                  <a:pt x="4028357" y="6202522"/>
                </a:cubicBezTo>
                <a:cubicBezTo>
                  <a:pt x="4010240" y="6298091"/>
                  <a:pt x="4016701" y="6393024"/>
                  <a:pt x="4031145" y="6487196"/>
                </a:cubicBezTo>
                <a:cubicBezTo>
                  <a:pt x="4041293" y="6565885"/>
                  <a:pt x="4042395" y="6645474"/>
                  <a:pt x="4034439" y="6724403"/>
                </a:cubicBezTo>
                <a:lnTo>
                  <a:pt x="4025206" y="6858000"/>
                </a:lnTo>
                <a:lnTo>
                  <a:pt x="0" y="6858000"/>
                </a:lnTo>
                <a:close/>
              </a:path>
            </a:pathLst>
          </a:custGeom>
        </p:spPr>
      </p:pic>
      <p:sp>
        <p:nvSpPr>
          <p:cNvPr id="11" name="sketchy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90722" y="2395728"/>
            <a:ext cx="3182691" cy="18288"/>
          </a:xfrm>
          <a:custGeom>
            <a:avLst/>
            <a:gdLst>
              <a:gd name="connsiteX0" fmla="*/ 0 w 3182691"/>
              <a:gd name="connsiteY0" fmla="*/ 0 h 18288"/>
              <a:gd name="connsiteX1" fmla="*/ 636538 w 3182691"/>
              <a:gd name="connsiteY1" fmla="*/ 0 h 18288"/>
              <a:gd name="connsiteX2" fmla="*/ 1273076 w 3182691"/>
              <a:gd name="connsiteY2" fmla="*/ 0 h 18288"/>
              <a:gd name="connsiteX3" fmla="*/ 1909615 w 3182691"/>
              <a:gd name="connsiteY3" fmla="*/ 0 h 18288"/>
              <a:gd name="connsiteX4" fmla="*/ 2482499 w 3182691"/>
              <a:gd name="connsiteY4" fmla="*/ 0 h 18288"/>
              <a:gd name="connsiteX5" fmla="*/ 3182691 w 3182691"/>
              <a:gd name="connsiteY5" fmla="*/ 0 h 18288"/>
              <a:gd name="connsiteX6" fmla="*/ 3182691 w 3182691"/>
              <a:gd name="connsiteY6" fmla="*/ 18288 h 18288"/>
              <a:gd name="connsiteX7" fmla="*/ 2609807 w 3182691"/>
              <a:gd name="connsiteY7" fmla="*/ 18288 h 18288"/>
              <a:gd name="connsiteX8" fmla="*/ 2068749 w 3182691"/>
              <a:gd name="connsiteY8" fmla="*/ 18288 h 18288"/>
              <a:gd name="connsiteX9" fmla="*/ 1432211 w 3182691"/>
              <a:gd name="connsiteY9" fmla="*/ 18288 h 18288"/>
              <a:gd name="connsiteX10" fmla="*/ 859327 w 3182691"/>
              <a:gd name="connsiteY10" fmla="*/ 18288 h 18288"/>
              <a:gd name="connsiteX11" fmla="*/ 0 w 3182691"/>
              <a:gd name="connsiteY11" fmla="*/ 18288 h 18288"/>
              <a:gd name="connsiteX12" fmla="*/ 0 w 3182691"/>
              <a:gd name="connsiteY12" fmla="*/ 0 h 18288"/>
              <a:gd name="connsiteX0" fmla="*/ 0 w 3182691"/>
              <a:gd name="connsiteY0" fmla="*/ 0 h 18288"/>
              <a:gd name="connsiteX1" fmla="*/ 572884 w 3182691"/>
              <a:gd name="connsiteY1" fmla="*/ 0 h 18288"/>
              <a:gd name="connsiteX2" fmla="*/ 1113942 w 3182691"/>
              <a:gd name="connsiteY2" fmla="*/ 0 h 18288"/>
              <a:gd name="connsiteX3" fmla="*/ 1686826 w 3182691"/>
              <a:gd name="connsiteY3" fmla="*/ 0 h 18288"/>
              <a:gd name="connsiteX4" fmla="*/ 2323364 w 3182691"/>
              <a:gd name="connsiteY4" fmla="*/ 0 h 18288"/>
              <a:gd name="connsiteX5" fmla="*/ 3182691 w 3182691"/>
              <a:gd name="connsiteY5" fmla="*/ 0 h 18288"/>
              <a:gd name="connsiteX6" fmla="*/ 3182691 w 3182691"/>
              <a:gd name="connsiteY6" fmla="*/ 18288 h 18288"/>
              <a:gd name="connsiteX7" fmla="*/ 2546153 w 3182691"/>
              <a:gd name="connsiteY7" fmla="*/ 18288 h 18288"/>
              <a:gd name="connsiteX8" fmla="*/ 1845961 w 3182691"/>
              <a:gd name="connsiteY8" fmla="*/ 18288 h 18288"/>
              <a:gd name="connsiteX9" fmla="*/ 1304903 w 3182691"/>
              <a:gd name="connsiteY9" fmla="*/ 18288 h 18288"/>
              <a:gd name="connsiteX10" fmla="*/ 604711 w 3182691"/>
              <a:gd name="connsiteY10" fmla="*/ 18288 h 18288"/>
              <a:gd name="connsiteX11" fmla="*/ 0 w 3182691"/>
              <a:gd name="connsiteY11" fmla="*/ 18288 h 18288"/>
              <a:gd name="connsiteX12" fmla="*/ 0 w 3182691"/>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82691" h="18288" fill="none" extrusionOk="0">
                <a:moveTo>
                  <a:pt x="0" y="0"/>
                </a:moveTo>
                <a:cubicBezTo>
                  <a:pt x="225870" y="33585"/>
                  <a:pt x="418138" y="17639"/>
                  <a:pt x="636538" y="0"/>
                </a:cubicBezTo>
                <a:cubicBezTo>
                  <a:pt x="866402" y="-9774"/>
                  <a:pt x="1016900" y="-17532"/>
                  <a:pt x="1273076" y="0"/>
                </a:cubicBezTo>
                <a:cubicBezTo>
                  <a:pt x="1519343" y="-34410"/>
                  <a:pt x="1705438" y="-53754"/>
                  <a:pt x="1909615" y="0"/>
                </a:cubicBezTo>
                <a:cubicBezTo>
                  <a:pt x="2120433" y="2855"/>
                  <a:pt x="2209200" y="-17463"/>
                  <a:pt x="2482499" y="0"/>
                </a:cubicBezTo>
                <a:cubicBezTo>
                  <a:pt x="2733571" y="54170"/>
                  <a:pt x="2997997" y="-48885"/>
                  <a:pt x="3182691" y="0"/>
                </a:cubicBezTo>
                <a:cubicBezTo>
                  <a:pt x="3182657" y="4844"/>
                  <a:pt x="3182281" y="11009"/>
                  <a:pt x="3182691" y="18288"/>
                </a:cubicBezTo>
                <a:cubicBezTo>
                  <a:pt x="2941063" y="3169"/>
                  <a:pt x="2872422" y="16194"/>
                  <a:pt x="2609807" y="18288"/>
                </a:cubicBezTo>
                <a:cubicBezTo>
                  <a:pt x="2341801" y="10032"/>
                  <a:pt x="2328606" y="28832"/>
                  <a:pt x="2068749" y="18288"/>
                </a:cubicBezTo>
                <a:cubicBezTo>
                  <a:pt x="1813820" y="1121"/>
                  <a:pt x="1714804" y="37605"/>
                  <a:pt x="1432211" y="18288"/>
                </a:cubicBezTo>
                <a:cubicBezTo>
                  <a:pt x="1164810" y="-27006"/>
                  <a:pt x="993140" y="27575"/>
                  <a:pt x="859327" y="18288"/>
                </a:cubicBezTo>
                <a:cubicBezTo>
                  <a:pt x="750703" y="-24974"/>
                  <a:pt x="236193" y="38731"/>
                  <a:pt x="0" y="18288"/>
                </a:cubicBezTo>
                <a:cubicBezTo>
                  <a:pt x="-649" y="11698"/>
                  <a:pt x="663" y="5413"/>
                  <a:pt x="0" y="0"/>
                </a:cubicBezTo>
                <a:close/>
              </a:path>
              <a:path w="3182691" h="18288" stroke="0" extrusionOk="0">
                <a:moveTo>
                  <a:pt x="0" y="0"/>
                </a:moveTo>
                <a:cubicBezTo>
                  <a:pt x="243084" y="-23531"/>
                  <a:pt x="399010" y="-30989"/>
                  <a:pt x="572884" y="0"/>
                </a:cubicBezTo>
                <a:cubicBezTo>
                  <a:pt x="745196" y="46048"/>
                  <a:pt x="956262" y="22379"/>
                  <a:pt x="1113942" y="0"/>
                </a:cubicBezTo>
                <a:cubicBezTo>
                  <a:pt x="1345494" y="6575"/>
                  <a:pt x="1537971" y="57434"/>
                  <a:pt x="1686826" y="0"/>
                </a:cubicBezTo>
                <a:cubicBezTo>
                  <a:pt x="1847487" y="-5870"/>
                  <a:pt x="2194651" y="-1232"/>
                  <a:pt x="2323364" y="0"/>
                </a:cubicBezTo>
                <a:cubicBezTo>
                  <a:pt x="2488731" y="36406"/>
                  <a:pt x="2902092" y="-40336"/>
                  <a:pt x="3182691" y="0"/>
                </a:cubicBezTo>
                <a:cubicBezTo>
                  <a:pt x="3182166" y="5049"/>
                  <a:pt x="3182884" y="12044"/>
                  <a:pt x="3182691" y="18288"/>
                </a:cubicBezTo>
                <a:cubicBezTo>
                  <a:pt x="3012562" y="-37820"/>
                  <a:pt x="2765408" y="35618"/>
                  <a:pt x="2546153" y="18288"/>
                </a:cubicBezTo>
                <a:cubicBezTo>
                  <a:pt x="2331952" y="13878"/>
                  <a:pt x="2142129" y="19805"/>
                  <a:pt x="1845961" y="18288"/>
                </a:cubicBezTo>
                <a:cubicBezTo>
                  <a:pt x="1537526" y="31994"/>
                  <a:pt x="1468653" y="-6175"/>
                  <a:pt x="1304903" y="18288"/>
                </a:cubicBezTo>
                <a:cubicBezTo>
                  <a:pt x="1191987" y="26138"/>
                  <a:pt x="927061" y="14626"/>
                  <a:pt x="604711" y="18288"/>
                </a:cubicBezTo>
                <a:cubicBezTo>
                  <a:pt x="273947" y="45577"/>
                  <a:pt x="111622" y="-24554"/>
                  <a:pt x="0" y="18288"/>
                </a:cubicBezTo>
                <a:cubicBezTo>
                  <a:pt x="-39" y="12511"/>
                  <a:pt x="-381" y="8039"/>
                  <a:pt x="0" y="0"/>
                </a:cubicBezTo>
                <a:close/>
              </a:path>
              <a:path w="3182691" h="18288" fill="none" stroke="0" extrusionOk="0">
                <a:moveTo>
                  <a:pt x="0" y="0"/>
                </a:moveTo>
                <a:cubicBezTo>
                  <a:pt x="245832" y="29445"/>
                  <a:pt x="388924" y="-28919"/>
                  <a:pt x="636538" y="0"/>
                </a:cubicBezTo>
                <a:cubicBezTo>
                  <a:pt x="838014" y="3247"/>
                  <a:pt x="1005059" y="8075"/>
                  <a:pt x="1273076" y="0"/>
                </a:cubicBezTo>
                <a:cubicBezTo>
                  <a:pt x="1555121" y="-15110"/>
                  <a:pt x="1674116" y="-4878"/>
                  <a:pt x="1909615" y="0"/>
                </a:cubicBezTo>
                <a:cubicBezTo>
                  <a:pt x="2127874" y="21642"/>
                  <a:pt x="2229467" y="-10228"/>
                  <a:pt x="2482499" y="0"/>
                </a:cubicBezTo>
                <a:cubicBezTo>
                  <a:pt x="2772379" y="28915"/>
                  <a:pt x="3003217" y="-43687"/>
                  <a:pt x="3182691" y="0"/>
                </a:cubicBezTo>
                <a:cubicBezTo>
                  <a:pt x="3183005" y="4158"/>
                  <a:pt x="3181712" y="12539"/>
                  <a:pt x="3182691" y="18288"/>
                </a:cubicBezTo>
                <a:cubicBezTo>
                  <a:pt x="2948637" y="17089"/>
                  <a:pt x="2873728" y="22327"/>
                  <a:pt x="2609807" y="18288"/>
                </a:cubicBezTo>
                <a:cubicBezTo>
                  <a:pt x="2342839" y="11870"/>
                  <a:pt x="2331621" y="30535"/>
                  <a:pt x="2068749" y="18288"/>
                </a:cubicBezTo>
                <a:cubicBezTo>
                  <a:pt x="1813814" y="-7352"/>
                  <a:pt x="1700576" y="36739"/>
                  <a:pt x="1432211" y="18288"/>
                </a:cubicBezTo>
                <a:cubicBezTo>
                  <a:pt x="1148444" y="-27053"/>
                  <a:pt x="987622" y="2403"/>
                  <a:pt x="859327" y="18288"/>
                </a:cubicBezTo>
                <a:cubicBezTo>
                  <a:pt x="743387" y="37422"/>
                  <a:pt x="194182" y="18789"/>
                  <a:pt x="0" y="18288"/>
                </a:cubicBezTo>
                <a:cubicBezTo>
                  <a:pt x="20" y="11469"/>
                  <a:pt x="-29" y="5154"/>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custGeom>
                    <a:avLst/>
                    <a:gdLst>
                      <a:gd name="connsiteX0" fmla="*/ 0 w 3182691"/>
                      <a:gd name="connsiteY0" fmla="*/ 0 h 18288"/>
                      <a:gd name="connsiteX1" fmla="*/ 636538 w 3182691"/>
                      <a:gd name="connsiteY1" fmla="*/ 0 h 18288"/>
                      <a:gd name="connsiteX2" fmla="*/ 1273076 w 3182691"/>
                      <a:gd name="connsiteY2" fmla="*/ 0 h 18288"/>
                      <a:gd name="connsiteX3" fmla="*/ 1909615 w 3182691"/>
                      <a:gd name="connsiteY3" fmla="*/ 0 h 18288"/>
                      <a:gd name="connsiteX4" fmla="*/ 2482499 w 3182691"/>
                      <a:gd name="connsiteY4" fmla="*/ 0 h 18288"/>
                      <a:gd name="connsiteX5" fmla="*/ 3182691 w 3182691"/>
                      <a:gd name="connsiteY5" fmla="*/ 0 h 18288"/>
                      <a:gd name="connsiteX6" fmla="*/ 3182691 w 3182691"/>
                      <a:gd name="connsiteY6" fmla="*/ 18288 h 18288"/>
                      <a:gd name="connsiteX7" fmla="*/ 2609807 w 3182691"/>
                      <a:gd name="connsiteY7" fmla="*/ 18288 h 18288"/>
                      <a:gd name="connsiteX8" fmla="*/ 2068749 w 3182691"/>
                      <a:gd name="connsiteY8" fmla="*/ 18288 h 18288"/>
                      <a:gd name="connsiteX9" fmla="*/ 1432211 w 3182691"/>
                      <a:gd name="connsiteY9" fmla="*/ 18288 h 18288"/>
                      <a:gd name="connsiteX10" fmla="*/ 859327 w 3182691"/>
                      <a:gd name="connsiteY10" fmla="*/ 18288 h 18288"/>
                      <a:gd name="connsiteX11" fmla="*/ 0 w 3182691"/>
                      <a:gd name="connsiteY11" fmla="*/ 18288 h 18288"/>
                      <a:gd name="connsiteX12" fmla="*/ 0 w 3182691"/>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82691" h="18288" fill="none" extrusionOk="0">
                        <a:moveTo>
                          <a:pt x="0" y="0"/>
                        </a:moveTo>
                        <a:cubicBezTo>
                          <a:pt x="253588" y="25878"/>
                          <a:pt x="409323" y="-5359"/>
                          <a:pt x="636538" y="0"/>
                        </a:cubicBezTo>
                        <a:cubicBezTo>
                          <a:pt x="863753" y="5359"/>
                          <a:pt x="1013406" y="3458"/>
                          <a:pt x="1273076" y="0"/>
                        </a:cubicBezTo>
                        <a:cubicBezTo>
                          <a:pt x="1532746" y="-3458"/>
                          <a:pt x="1697408" y="-16840"/>
                          <a:pt x="1909615" y="0"/>
                        </a:cubicBezTo>
                        <a:cubicBezTo>
                          <a:pt x="2121822" y="16840"/>
                          <a:pt x="2213494" y="-18555"/>
                          <a:pt x="2482499" y="0"/>
                        </a:cubicBezTo>
                        <a:cubicBezTo>
                          <a:pt x="2751504" y="18555"/>
                          <a:pt x="3004132" y="-28750"/>
                          <a:pt x="3182691" y="0"/>
                        </a:cubicBezTo>
                        <a:cubicBezTo>
                          <a:pt x="3183133" y="4516"/>
                          <a:pt x="3181864" y="12266"/>
                          <a:pt x="3182691" y="18288"/>
                        </a:cubicBezTo>
                        <a:cubicBezTo>
                          <a:pt x="2947041" y="16687"/>
                          <a:pt x="2875741" y="22937"/>
                          <a:pt x="2609807" y="18288"/>
                        </a:cubicBezTo>
                        <a:cubicBezTo>
                          <a:pt x="2343873" y="13639"/>
                          <a:pt x="2331203" y="31729"/>
                          <a:pt x="2068749" y="18288"/>
                        </a:cubicBezTo>
                        <a:cubicBezTo>
                          <a:pt x="1806295" y="4847"/>
                          <a:pt x="1713773" y="47088"/>
                          <a:pt x="1432211" y="18288"/>
                        </a:cubicBezTo>
                        <a:cubicBezTo>
                          <a:pt x="1150649" y="-10512"/>
                          <a:pt x="982765" y="3747"/>
                          <a:pt x="859327" y="18288"/>
                        </a:cubicBezTo>
                        <a:cubicBezTo>
                          <a:pt x="735889" y="32829"/>
                          <a:pt x="254183" y="35231"/>
                          <a:pt x="0" y="18288"/>
                        </a:cubicBezTo>
                        <a:cubicBezTo>
                          <a:pt x="-306" y="11477"/>
                          <a:pt x="485" y="4355"/>
                          <a:pt x="0" y="0"/>
                        </a:cubicBezTo>
                        <a:close/>
                      </a:path>
                      <a:path w="3182691" h="18288" stroke="0" extrusionOk="0">
                        <a:moveTo>
                          <a:pt x="0" y="0"/>
                        </a:moveTo>
                        <a:cubicBezTo>
                          <a:pt x="247695" y="-19360"/>
                          <a:pt x="392581" y="-28596"/>
                          <a:pt x="572884" y="0"/>
                        </a:cubicBezTo>
                        <a:cubicBezTo>
                          <a:pt x="753187" y="28596"/>
                          <a:pt x="922042" y="4121"/>
                          <a:pt x="1113942" y="0"/>
                        </a:cubicBezTo>
                        <a:cubicBezTo>
                          <a:pt x="1305842" y="-4121"/>
                          <a:pt x="1501806" y="28092"/>
                          <a:pt x="1686826" y="0"/>
                        </a:cubicBezTo>
                        <a:cubicBezTo>
                          <a:pt x="1871846" y="-28092"/>
                          <a:pt x="2170181" y="-20672"/>
                          <a:pt x="2323364" y="0"/>
                        </a:cubicBezTo>
                        <a:cubicBezTo>
                          <a:pt x="2476547" y="20672"/>
                          <a:pt x="2919163" y="6097"/>
                          <a:pt x="3182691" y="0"/>
                        </a:cubicBezTo>
                        <a:cubicBezTo>
                          <a:pt x="3183268" y="4624"/>
                          <a:pt x="3183510" y="11191"/>
                          <a:pt x="3182691" y="18288"/>
                        </a:cubicBezTo>
                        <a:cubicBezTo>
                          <a:pt x="3026064" y="-10849"/>
                          <a:pt x="2775005" y="23067"/>
                          <a:pt x="2546153" y="18288"/>
                        </a:cubicBezTo>
                        <a:cubicBezTo>
                          <a:pt x="2317301" y="13509"/>
                          <a:pt x="2164351" y="-9884"/>
                          <a:pt x="1845961" y="18288"/>
                        </a:cubicBezTo>
                        <a:cubicBezTo>
                          <a:pt x="1527571" y="46460"/>
                          <a:pt x="1455006" y="5824"/>
                          <a:pt x="1304903" y="18288"/>
                        </a:cubicBezTo>
                        <a:cubicBezTo>
                          <a:pt x="1154800" y="30752"/>
                          <a:pt x="942107" y="-12056"/>
                          <a:pt x="604711" y="18288"/>
                        </a:cubicBezTo>
                        <a:cubicBezTo>
                          <a:pt x="267315" y="48632"/>
                          <a:pt x="141927" y="-8395"/>
                          <a:pt x="0" y="18288"/>
                        </a:cubicBezTo>
                        <a:cubicBezTo>
                          <a:pt x="-171" y="12755"/>
                          <a:pt x="-690" y="7930"/>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3490722" y="2706624"/>
            <a:ext cx="5170932" cy="3483864"/>
          </a:xfrm>
        </p:spPr>
        <p:txBody>
          <a:bodyPr>
            <a:normAutofit/>
          </a:bodyPr>
          <a:lstStyle/>
          <a:p>
            <a:r>
              <a:rPr lang="en-GB" sz="1900"/>
              <a:t>Task 1: Information sheet for all the different definitions/formulas.</a:t>
            </a:r>
          </a:p>
          <a:p>
            <a:r>
              <a:rPr lang="en-GB" sz="1900"/>
              <a:t>Task 2: What are the implications of each on a business?</a:t>
            </a:r>
          </a:p>
          <a:p>
            <a:r>
              <a:rPr lang="en-GB" sz="1900"/>
              <a:t>Task 3: Why do we use marginal curves in economics?</a:t>
            </a:r>
          </a:p>
        </p:txBody>
      </p:sp>
      <p:pic>
        <p:nvPicPr>
          <p:cNvPr id="4" name="Picture 3">
            <a:extLst>
              <a:ext uri="{FF2B5EF4-FFF2-40B4-BE49-F238E27FC236}">
                <a16:creationId xmlns:a16="http://schemas.microsoft.com/office/drawing/2014/main" id="{B5C07DA9-E095-C82A-2B7D-E08D1FCF35C5}"/>
              </a:ext>
            </a:extLst>
          </p:cNvPr>
          <p:cNvPicPr>
            <a:picLocks noChangeAspect="1"/>
          </p:cNvPicPr>
          <p:nvPr/>
        </p:nvPicPr>
        <p:blipFill>
          <a:blip r:embed="rId4" cstate="print">
            <a:alphaModFix amt="5000"/>
            <a:extLst>
              <a:ext uri="{28A0092B-C50C-407E-A947-70E740481C1C}">
                <a14:useLocalDpi xmlns:a14="http://schemas.microsoft.com/office/drawing/2010/main" val="0"/>
              </a:ext>
            </a:extLst>
          </a:blip>
          <a:stretch>
            <a:fillRect/>
          </a:stretch>
        </p:blipFill>
        <p:spPr>
          <a:xfrm>
            <a:off x="827584" y="1507295"/>
            <a:ext cx="7695738" cy="3098355"/>
          </a:xfrm>
          <a:prstGeom prst="rect">
            <a:avLst/>
          </a:prstGeom>
        </p:spPr>
      </p:pic>
      <p:pic>
        <p:nvPicPr>
          <p:cNvPr id="6" name="Picture 5">
            <a:extLst>
              <a:ext uri="{FF2B5EF4-FFF2-40B4-BE49-F238E27FC236}">
                <a16:creationId xmlns:a16="http://schemas.microsoft.com/office/drawing/2014/main" id="{9D906190-AA67-36DB-ED07-ABF9B1B5721C}"/>
              </a:ext>
            </a:extLst>
          </p:cNvPr>
          <p:cNvPicPr>
            <a:picLocks noChangeAspect="1"/>
          </p:cNvPicPr>
          <p:nvPr/>
        </p:nvPicPr>
        <p:blipFill>
          <a:blip r:embed="rId5" cstate="print">
            <a:alphaModFix amt="85000"/>
            <a:extLst>
              <a:ext uri="{28A0092B-C50C-407E-A947-70E740481C1C}">
                <a14:useLocalDpi xmlns:a14="http://schemas.microsoft.com/office/drawing/2010/main" val="0"/>
              </a:ext>
            </a:extLst>
          </a:blip>
          <a:stretch>
            <a:fillRect/>
          </a:stretch>
        </p:blipFill>
        <p:spPr>
          <a:xfrm>
            <a:off x="4283968" y="102543"/>
            <a:ext cx="933411" cy="375797"/>
          </a:xfrm>
          <a:prstGeom prst="rect">
            <a:avLst/>
          </a:prstGeom>
        </p:spPr>
      </p:pic>
      <p:sp>
        <p:nvSpPr>
          <p:cNvPr id="7" name="Footer Placeholder 2">
            <a:extLst>
              <a:ext uri="{FF2B5EF4-FFF2-40B4-BE49-F238E27FC236}">
                <a16:creationId xmlns:a16="http://schemas.microsoft.com/office/drawing/2014/main" id="{9F9DF306-B44F-7588-2842-E537A21E57EC}"/>
              </a:ext>
            </a:extLst>
          </p:cNvPr>
          <p:cNvSpPr txBox="1">
            <a:spLocks/>
          </p:cNvSpPr>
          <p:nvPr/>
        </p:nvSpPr>
        <p:spPr>
          <a:xfrm>
            <a:off x="68584" y="6601013"/>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6">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EDE97DD2-E8A5-27E6-F26D-054A0F8F1956}"/>
              </a:ext>
            </a:extLst>
          </p:cNvPr>
          <p:cNvSpPr txBox="1"/>
          <p:nvPr/>
        </p:nvSpPr>
        <p:spPr>
          <a:xfrm>
            <a:off x="6126494" y="6648519"/>
            <a:ext cx="3048000" cy="230832"/>
          </a:xfrm>
          <a:prstGeom prst="rect">
            <a:avLst/>
          </a:prstGeom>
          <a:noFill/>
        </p:spPr>
        <p:txBody>
          <a:bodyPr wrap="square" rtlCol="0">
            <a:spAutoFit/>
          </a:bodyPr>
          <a:lstStyle/>
          <a:p>
            <a:pPr algn="ctr"/>
            <a:r>
              <a:rPr lang="en-US" sz="900" i="0" dirty="0">
                <a:solidFill>
                  <a:schemeClr val="tx2"/>
                </a:solidFill>
                <a:effectLst/>
                <a:latin typeface="gg sans"/>
              </a:rPr>
              <a:t>© 2025 Exams Papers Practice. All Rights Reserved</a:t>
            </a:r>
            <a:endParaRPr lang="en-PH" sz="900" dirty="0">
              <a:solidFill>
                <a:schemeClr val="tx2"/>
              </a:solidFill>
            </a:endParaRPr>
          </a:p>
        </p:txBody>
      </p:sp>
    </p:spTree>
    <p:custDataLst>
      <p:tags r:id="rId1"/>
    </p:custDataLst>
    <p:extLst>
      <p:ext uri="{BB962C8B-B14F-4D97-AF65-F5344CB8AC3E}">
        <p14:creationId xmlns:p14="http://schemas.microsoft.com/office/powerpoint/2010/main" val="235807096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0.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1.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2.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3.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4.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5.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3.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4.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5.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6.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7.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8.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9.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F4032C13F49FB47BF5EE4A5A6BF83A0" ma:contentTypeVersion="4" ma:contentTypeDescription="Create a new document." ma:contentTypeScope="" ma:versionID="627ce39c4e419775df0982b0470750b4">
  <xsd:schema xmlns:xsd="http://www.w3.org/2001/XMLSchema" xmlns:xs="http://www.w3.org/2001/XMLSchema" xmlns:p="http://schemas.microsoft.com/office/2006/metadata/properties" xmlns:ns2="52c89d63-6a20-4f5c-977c-79d31da25a80" targetNamespace="http://schemas.microsoft.com/office/2006/metadata/properties" ma:root="true" ma:fieldsID="9962f4622fd55fda8fa6f4dc93429848" ns2:_="">
    <xsd:import namespace="52c89d63-6a20-4f5c-977c-79d31da25a80"/>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2c89d63-6a20-4f5c-977c-79d31da25a8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62D24D8-EEE1-42FF-B16D-6505580B207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2c89d63-6a20-4f5c-977c-79d31da25a8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9822065-D333-459E-9AC2-19CCC4CD9BCB}">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99BE15DF-0580-4295-8AB5-B394E79EB37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6835</TotalTime>
  <Words>4623</Words>
  <Application>Microsoft Office PowerPoint</Application>
  <PresentationFormat>On-screen Show (4:3)</PresentationFormat>
  <Paragraphs>707</Paragraphs>
  <Slides>41</Slides>
  <Notes>21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41</vt:i4>
      </vt:variant>
    </vt:vector>
  </HeadingPairs>
  <TitlesOfParts>
    <vt:vector size="48" baseType="lpstr">
      <vt:lpstr>Arial</vt:lpstr>
      <vt:lpstr>Calibri</vt:lpstr>
      <vt:lpstr>Calibri Light</vt:lpstr>
      <vt:lpstr>gg sans</vt:lpstr>
      <vt:lpstr>Times New Roman</vt:lpstr>
      <vt:lpstr>Wingdings</vt:lpstr>
      <vt:lpstr>Office Theme</vt:lpstr>
      <vt:lpstr>4.1.4 Business objectives and pricing decisions</vt:lpstr>
      <vt:lpstr>Recall Task</vt:lpstr>
      <vt:lpstr>Starter</vt:lpstr>
      <vt:lpstr>Learning Objectives</vt:lpstr>
      <vt:lpstr>Definition of costs</vt:lpstr>
      <vt:lpstr>Definition of costs</vt:lpstr>
      <vt:lpstr>Definition of costs</vt:lpstr>
      <vt:lpstr>Marginal, average and total revenue</vt:lpstr>
      <vt:lpstr>Task</vt:lpstr>
      <vt:lpstr>Calculating a firm’s costs</vt:lpstr>
      <vt:lpstr>Calculating a firm’s costs</vt:lpstr>
      <vt:lpstr>PowerPoint Presentation</vt:lpstr>
      <vt:lpstr>PowerPoint Presentation</vt:lpstr>
      <vt:lpstr>PowerPoint Presentation</vt:lpstr>
      <vt:lpstr>Marginal, average and total revenue</vt:lpstr>
      <vt:lpstr>Revenues in perfect competition</vt:lpstr>
      <vt:lpstr>TR, AR and MR under perfect competition</vt:lpstr>
      <vt:lpstr>TR, AR and MR under perfect competition</vt:lpstr>
      <vt:lpstr>Revenues in imperfect competition</vt:lpstr>
      <vt:lpstr>Elasticity in imperfect competition</vt:lpstr>
      <vt:lpstr>PowerPoint Presentation</vt:lpstr>
      <vt:lpstr>Elasticity and marginal revenue</vt:lpstr>
      <vt:lpstr>Elasticity and marginal revenue</vt:lpstr>
      <vt:lpstr>Why does the MR curve fall twice as steeply as the AR curve?</vt:lpstr>
      <vt:lpstr>TR, AR and MR under  imperfect competition</vt:lpstr>
      <vt:lpstr>TR, AR and MR under imperfect competition</vt:lpstr>
      <vt:lpstr>Normal profit</vt:lpstr>
      <vt:lpstr>Supernormal (abnormal) profit</vt:lpstr>
      <vt:lpstr>Time to Try</vt:lpstr>
      <vt:lpstr>PowerPoint Presentation</vt:lpstr>
      <vt:lpstr>Profit maximisation – the table of data </vt:lpstr>
      <vt:lpstr>Profit maximisation: the link between marginal cost, marginal revenue and contribution</vt:lpstr>
      <vt:lpstr>PowerPoint Presentation</vt:lpstr>
      <vt:lpstr>Revenue maximisation</vt:lpstr>
      <vt:lpstr>PowerPoint Presentation</vt:lpstr>
      <vt:lpstr>Sales maximisation</vt:lpstr>
      <vt:lpstr>PowerPoint Presentation</vt:lpstr>
      <vt:lpstr>PowerPoint Presentation</vt:lpstr>
      <vt:lpstr>PowerPoint Presentation</vt:lpstr>
      <vt:lpstr>Profit satisficing</vt:lpstr>
      <vt:lpstr>Plenary</vt:lpstr>
    </vt:vector>
  </TitlesOfParts>
  <Company>Grizli777</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1.1.1</dc:title>
  <dc:creator>Time2Resources</dc:creator>
  <cp:lastModifiedBy>Chezka Mae Madrona</cp:lastModifiedBy>
  <cp:revision>434</cp:revision>
  <dcterms:created xsi:type="dcterms:W3CDTF">2009-08-01T13:37:35Z</dcterms:created>
  <dcterms:modified xsi:type="dcterms:W3CDTF">2025-03-18T11:05:05Z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0x0101002F4032C13F49FB47BF5EE4A5A6BF83A0</vt:lpwstr>
  </property>
</Properties>
</file>