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7" r:id="rId4"/>
    <p:sldMasterId id="2147483839" r:id="rId5"/>
    <p:sldMasterId id="2147483851" r:id="rId6"/>
  </p:sldMasterIdLst>
  <p:notesMasterIdLst>
    <p:notesMasterId r:id="rId45"/>
  </p:notesMasterIdLst>
  <p:handoutMasterIdLst>
    <p:handoutMasterId r:id="rId46"/>
  </p:handoutMasterIdLst>
  <p:sldIdLst>
    <p:sldId id="256" r:id="rId7"/>
    <p:sldId id="311" r:id="rId8"/>
    <p:sldId id="300" r:id="rId9"/>
    <p:sldId id="301" r:id="rId10"/>
    <p:sldId id="259" r:id="rId11"/>
    <p:sldId id="260" r:id="rId12"/>
    <p:sldId id="261" r:id="rId13"/>
    <p:sldId id="264" r:id="rId14"/>
    <p:sldId id="302" r:id="rId15"/>
    <p:sldId id="262" r:id="rId16"/>
    <p:sldId id="267" r:id="rId17"/>
    <p:sldId id="268" r:id="rId18"/>
    <p:sldId id="303" r:id="rId19"/>
    <p:sldId id="269" r:id="rId20"/>
    <p:sldId id="270" r:id="rId21"/>
    <p:sldId id="308" r:id="rId22"/>
    <p:sldId id="309" r:id="rId23"/>
    <p:sldId id="307" r:id="rId24"/>
    <p:sldId id="310" r:id="rId25"/>
    <p:sldId id="271" r:id="rId26"/>
    <p:sldId id="304" r:id="rId27"/>
    <p:sldId id="305" r:id="rId28"/>
    <p:sldId id="315" r:id="rId29"/>
    <p:sldId id="283" r:id="rId30"/>
    <p:sldId id="313" r:id="rId31"/>
    <p:sldId id="306" r:id="rId32"/>
    <p:sldId id="289" r:id="rId33"/>
    <p:sldId id="290" r:id="rId34"/>
    <p:sldId id="291" r:id="rId35"/>
    <p:sldId id="292" r:id="rId36"/>
    <p:sldId id="293" r:id="rId37"/>
    <p:sldId id="294" r:id="rId38"/>
    <p:sldId id="295" r:id="rId39"/>
    <p:sldId id="296" r:id="rId40"/>
    <p:sldId id="297" r:id="rId41"/>
    <p:sldId id="298" r:id="rId42"/>
    <p:sldId id="312" r:id="rId43"/>
    <p:sldId id="314"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C5DD2D-D02D-4127-8E80-89CC7C2018BA}" v="4" dt="2023-09-29T13:12:03.7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4660"/>
  </p:normalViewPr>
  <p:slideViewPr>
    <p:cSldViewPr>
      <p:cViewPr varScale="1">
        <p:scale>
          <a:sx n="125" d="100"/>
          <a:sy n="125" d="100"/>
        </p:scale>
        <p:origin x="570"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 Thrilling" userId="1a0901c82f0d6655" providerId="LiveId" clId="{64C5DD2D-D02D-4127-8E80-89CC7C2018BA}"/>
    <pc:docChg chg="undo custSel modSld">
      <pc:chgData name="Max Thrilling" userId="1a0901c82f0d6655" providerId="LiveId" clId="{64C5DD2D-D02D-4127-8E80-89CC7C2018BA}" dt="2023-09-29T13:14:16.358" v="38" actId="113"/>
      <pc:docMkLst>
        <pc:docMk/>
      </pc:docMkLst>
      <pc:sldChg chg="modSp mod">
        <pc:chgData name="Max Thrilling" userId="1a0901c82f0d6655" providerId="LiveId" clId="{64C5DD2D-D02D-4127-8E80-89CC7C2018BA}" dt="2023-09-29T12:55:13.417" v="3" actId="113"/>
        <pc:sldMkLst>
          <pc:docMk/>
          <pc:sldMk cId="800717545" sldId="261"/>
        </pc:sldMkLst>
        <pc:spChg chg="mod">
          <ac:chgData name="Max Thrilling" userId="1a0901c82f0d6655" providerId="LiveId" clId="{64C5DD2D-D02D-4127-8E80-89CC7C2018BA}" dt="2023-09-29T12:55:13.417" v="3" actId="113"/>
          <ac:spMkLst>
            <pc:docMk/>
            <pc:sldMk cId="800717545" sldId="261"/>
            <ac:spMk id="11" creationId="{00000000-0000-0000-0000-000000000000}"/>
          </ac:spMkLst>
        </pc:spChg>
      </pc:sldChg>
      <pc:sldChg chg="modSp mod">
        <pc:chgData name="Max Thrilling" userId="1a0901c82f0d6655" providerId="LiveId" clId="{64C5DD2D-D02D-4127-8E80-89CC7C2018BA}" dt="2023-09-29T12:57:19.628" v="18" actId="113"/>
        <pc:sldMkLst>
          <pc:docMk/>
          <pc:sldMk cId="2780314705" sldId="262"/>
        </pc:sldMkLst>
        <pc:spChg chg="mod">
          <ac:chgData name="Max Thrilling" userId="1a0901c82f0d6655" providerId="LiveId" clId="{64C5DD2D-D02D-4127-8E80-89CC7C2018BA}" dt="2023-09-29T12:57:19.628" v="18" actId="113"/>
          <ac:spMkLst>
            <pc:docMk/>
            <pc:sldMk cId="2780314705" sldId="262"/>
            <ac:spMk id="2" creationId="{00000000-0000-0000-0000-000000000000}"/>
          </ac:spMkLst>
        </pc:spChg>
        <pc:spChg chg="mod">
          <ac:chgData name="Max Thrilling" userId="1a0901c82f0d6655" providerId="LiveId" clId="{64C5DD2D-D02D-4127-8E80-89CC7C2018BA}" dt="2023-09-29T12:56:55.062" v="11" actId="113"/>
          <ac:spMkLst>
            <pc:docMk/>
            <pc:sldMk cId="2780314705" sldId="262"/>
            <ac:spMk id="11" creationId="{00000000-0000-0000-0000-000000000000}"/>
          </ac:spMkLst>
        </pc:spChg>
      </pc:sldChg>
      <pc:sldChg chg="modSp mod">
        <pc:chgData name="Max Thrilling" userId="1a0901c82f0d6655" providerId="LiveId" clId="{64C5DD2D-D02D-4127-8E80-89CC7C2018BA}" dt="2023-09-29T12:55:42.126" v="7" actId="113"/>
        <pc:sldMkLst>
          <pc:docMk/>
          <pc:sldMk cId="139848977" sldId="264"/>
        </pc:sldMkLst>
        <pc:spChg chg="mod">
          <ac:chgData name="Max Thrilling" userId="1a0901c82f0d6655" providerId="LiveId" clId="{64C5DD2D-D02D-4127-8E80-89CC7C2018BA}" dt="2023-09-29T12:55:42.126" v="7" actId="113"/>
          <ac:spMkLst>
            <pc:docMk/>
            <pc:sldMk cId="139848977" sldId="264"/>
            <ac:spMk id="11" creationId="{00000000-0000-0000-0000-000000000000}"/>
          </ac:spMkLst>
        </pc:spChg>
      </pc:sldChg>
      <pc:sldChg chg="modSp mod">
        <pc:chgData name="Max Thrilling" userId="1a0901c82f0d6655" providerId="LiveId" clId="{64C5DD2D-D02D-4127-8E80-89CC7C2018BA}" dt="2023-09-29T12:58:00.904" v="22" actId="113"/>
        <pc:sldMkLst>
          <pc:docMk/>
          <pc:sldMk cId="3406257366" sldId="267"/>
        </pc:sldMkLst>
        <pc:spChg chg="mod">
          <ac:chgData name="Max Thrilling" userId="1a0901c82f0d6655" providerId="LiveId" clId="{64C5DD2D-D02D-4127-8E80-89CC7C2018BA}" dt="2023-09-29T12:58:00.904" v="22" actId="113"/>
          <ac:spMkLst>
            <pc:docMk/>
            <pc:sldMk cId="3406257366" sldId="267"/>
            <ac:spMk id="11" creationId="{00000000-0000-0000-0000-000000000000}"/>
          </ac:spMkLst>
        </pc:spChg>
      </pc:sldChg>
      <pc:sldChg chg="modSp mod">
        <pc:chgData name="Max Thrilling" userId="1a0901c82f0d6655" providerId="LiveId" clId="{64C5DD2D-D02D-4127-8E80-89CC7C2018BA}" dt="2023-09-29T13:08:03.362" v="26" actId="113"/>
        <pc:sldMkLst>
          <pc:docMk/>
          <pc:sldMk cId="3652326410" sldId="290"/>
        </pc:sldMkLst>
        <pc:spChg chg="mod">
          <ac:chgData name="Max Thrilling" userId="1a0901c82f0d6655" providerId="LiveId" clId="{64C5DD2D-D02D-4127-8E80-89CC7C2018BA}" dt="2023-09-29T13:08:03.362" v="26" actId="113"/>
          <ac:spMkLst>
            <pc:docMk/>
            <pc:sldMk cId="3652326410" sldId="290"/>
            <ac:spMk id="3" creationId="{00000000-0000-0000-0000-000000000000}"/>
          </ac:spMkLst>
        </pc:spChg>
      </pc:sldChg>
      <pc:sldChg chg="modSp mod">
        <pc:chgData name="Max Thrilling" userId="1a0901c82f0d6655" providerId="LiveId" clId="{64C5DD2D-D02D-4127-8E80-89CC7C2018BA}" dt="2023-09-29T13:09:51.775" v="32" actId="113"/>
        <pc:sldMkLst>
          <pc:docMk/>
          <pc:sldMk cId="3604453393" sldId="291"/>
        </pc:sldMkLst>
        <pc:spChg chg="mod">
          <ac:chgData name="Max Thrilling" userId="1a0901c82f0d6655" providerId="LiveId" clId="{64C5DD2D-D02D-4127-8E80-89CC7C2018BA}" dt="2023-09-29T13:09:51.775" v="32" actId="113"/>
          <ac:spMkLst>
            <pc:docMk/>
            <pc:sldMk cId="3604453393" sldId="291"/>
            <ac:spMk id="6" creationId="{00000000-0000-0000-0000-000000000000}"/>
          </ac:spMkLst>
        </pc:spChg>
      </pc:sldChg>
      <pc:sldChg chg="modSp">
        <pc:chgData name="Max Thrilling" userId="1a0901c82f0d6655" providerId="LiveId" clId="{64C5DD2D-D02D-4127-8E80-89CC7C2018BA}" dt="2023-09-29T13:09:30.783" v="28" actId="14100"/>
        <pc:sldMkLst>
          <pc:docMk/>
          <pc:sldMk cId="4044367002" sldId="292"/>
        </pc:sldMkLst>
        <pc:spChg chg="mod">
          <ac:chgData name="Max Thrilling" userId="1a0901c82f0d6655" providerId="LiveId" clId="{64C5DD2D-D02D-4127-8E80-89CC7C2018BA}" dt="2023-09-29T13:09:30.783" v="28" actId="14100"/>
          <ac:spMkLst>
            <pc:docMk/>
            <pc:sldMk cId="4044367002" sldId="292"/>
            <ac:spMk id="14" creationId="{00000000-0000-0000-0000-000000000000}"/>
          </ac:spMkLst>
        </pc:spChg>
        <pc:spChg chg="mod">
          <ac:chgData name="Max Thrilling" userId="1a0901c82f0d6655" providerId="LiveId" clId="{64C5DD2D-D02D-4127-8E80-89CC7C2018BA}" dt="2023-09-29T13:09:30.783" v="28" actId="14100"/>
          <ac:spMkLst>
            <pc:docMk/>
            <pc:sldMk cId="4044367002" sldId="292"/>
            <ac:spMk id="15" creationId="{00000000-0000-0000-0000-000000000000}"/>
          </ac:spMkLst>
        </pc:spChg>
        <pc:spChg chg="mod">
          <ac:chgData name="Max Thrilling" userId="1a0901c82f0d6655" providerId="LiveId" clId="{64C5DD2D-D02D-4127-8E80-89CC7C2018BA}" dt="2023-09-29T13:09:30.783" v="28" actId="14100"/>
          <ac:spMkLst>
            <pc:docMk/>
            <pc:sldMk cId="4044367002" sldId="292"/>
            <ac:spMk id="16" creationId="{00000000-0000-0000-0000-000000000000}"/>
          </ac:spMkLst>
        </pc:spChg>
        <pc:spChg chg="mod">
          <ac:chgData name="Max Thrilling" userId="1a0901c82f0d6655" providerId="LiveId" clId="{64C5DD2D-D02D-4127-8E80-89CC7C2018BA}" dt="2023-09-29T13:09:30.783" v="28" actId="14100"/>
          <ac:spMkLst>
            <pc:docMk/>
            <pc:sldMk cId="4044367002" sldId="292"/>
            <ac:spMk id="20" creationId="{00000000-0000-0000-0000-000000000000}"/>
          </ac:spMkLst>
        </pc:spChg>
        <pc:spChg chg="mod">
          <ac:chgData name="Max Thrilling" userId="1a0901c82f0d6655" providerId="LiveId" clId="{64C5DD2D-D02D-4127-8E80-89CC7C2018BA}" dt="2023-09-29T13:09:30.783" v="28" actId="14100"/>
          <ac:spMkLst>
            <pc:docMk/>
            <pc:sldMk cId="4044367002" sldId="292"/>
            <ac:spMk id="21" creationId="{00000000-0000-0000-0000-000000000000}"/>
          </ac:spMkLst>
        </pc:spChg>
        <pc:spChg chg="mod">
          <ac:chgData name="Max Thrilling" userId="1a0901c82f0d6655" providerId="LiveId" clId="{64C5DD2D-D02D-4127-8E80-89CC7C2018BA}" dt="2023-09-29T13:09:30.783" v="28" actId="14100"/>
          <ac:spMkLst>
            <pc:docMk/>
            <pc:sldMk cId="4044367002" sldId="292"/>
            <ac:spMk id="22" creationId="{00000000-0000-0000-0000-000000000000}"/>
          </ac:spMkLst>
        </pc:spChg>
        <pc:spChg chg="mod">
          <ac:chgData name="Max Thrilling" userId="1a0901c82f0d6655" providerId="LiveId" clId="{64C5DD2D-D02D-4127-8E80-89CC7C2018BA}" dt="2023-09-29T13:09:30.783" v="28" actId="14100"/>
          <ac:spMkLst>
            <pc:docMk/>
            <pc:sldMk cId="4044367002" sldId="292"/>
            <ac:spMk id="24" creationId="{00000000-0000-0000-0000-000000000000}"/>
          </ac:spMkLst>
        </pc:spChg>
        <pc:spChg chg="mod">
          <ac:chgData name="Max Thrilling" userId="1a0901c82f0d6655" providerId="LiveId" clId="{64C5DD2D-D02D-4127-8E80-89CC7C2018BA}" dt="2023-09-29T13:09:30.783" v="28" actId="14100"/>
          <ac:spMkLst>
            <pc:docMk/>
            <pc:sldMk cId="4044367002" sldId="292"/>
            <ac:spMk id="35" creationId="{00000000-0000-0000-0000-000000000000}"/>
          </ac:spMkLst>
        </pc:spChg>
        <pc:spChg chg="mod">
          <ac:chgData name="Max Thrilling" userId="1a0901c82f0d6655" providerId="LiveId" clId="{64C5DD2D-D02D-4127-8E80-89CC7C2018BA}" dt="2023-09-29T13:09:30.783" v="28" actId="14100"/>
          <ac:spMkLst>
            <pc:docMk/>
            <pc:sldMk cId="4044367002" sldId="292"/>
            <ac:spMk id="65" creationId="{00000000-0000-0000-0000-000000000000}"/>
          </ac:spMkLst>
        </pc:spChg>
        <pc:spChg chg="mod">
          <ac:chgData name="Max Thrilling" userId="1a0901c82f0d6655" providerId="LiveId" clId="{64C5DD2D-D02D-4127-8E80-89CC7C2018BA}" dt="2023-09-29T13:09:30.783" v="28" actId="14100"/>
          <ac:spMkLst>
            <pc:docMk/>
            <pc:sldMk cId="4044367002" sldId="292"/>
            <ac:spMk id="66" creationId="{00000000-0000-0000-0000-000000000000}"/>
          </ac:spMkLst>
        </pc:spChg>
        <pc:spChg chg="mod">
          <ac:chgData name="Max Thrilling" userId="1a0901c82f0d6655" providerId="LiveId" clId="{64C5DD2D-D02D-4127-8E80-89CC7C2018BA}" dt="2023-09-29T13:09:30.783" v="28" actId="14100"/>
          <ac:spMkLst>
            <pc:docMk/>
            <pc:sldMk cId="4044367002" sldId="292"/>
            <ac:spMk id="93" creationId="{00000000-0000-0000-0000-000000000000}"/>
          </ac:spMkLst>
        </pc:spChg>
        <pc:grpChg chg="mod">
          <ac:chgData name="Max Thrilling" userId="1a0901c82f0d6655" providerId="LiveId" clId="{64C5DD2D-D02D-4127-8E80-89CC7C2018BA}" dt="2023-09-29T13:09:30.783" v="28" actId="14100"/>
          <ac:grpSpMkLst>
            <pc:docMk/>
            <pc:sldMk cId="4044367002" sldId="292"/>
            <ac:grpSpMk id="25" creationId="{00000000-0000-0000-0000-000000000000}"/>
          </ac:grpSpMkLst>
        </pc:grpChg>
        <pc:grpChg chg="mod">
          <ac:chgData name="Max Thrilling" userId="1a0901c82f0d6655" providerId="LiveId" clId="{64C5DD2D-D02D-4127-8E80-89CC7C2018BA}" dt="2023-09-29T13:09:30.783" v="28" actId="14100"/>
          <ac:grpSpMkLst>
            <pc:docMk/>
            <pc:sldMk cId="4044367002" sldId="292"/>
            <ac:grpSpMk id="101" creationId="{00000000-0000-0000-0000-000000000000}"/>
          </ac:grpSpMkLst>
        </pc:grpChg>
        <pc:cxnChg chg="mod">
          <ac:chgData name="Max Thrilling" userId="1a0901c82f0d6655" providerId="LiveId" clId="{64C5DD2D-D02D-4127-8E80-89CC7C2018BA}" dt="2023-09-29T13:09:30.783" v="28" actId="14100"/>
          <ac:cxnSpMkLst>
            <pc:docMk/>
            <pc:sldMk cId="4044367002" sldId="292"/>
            <ac:cxnSpMk id="12" creationId="{00000000-0000-0000-0000-000000000000}"/>
          </ac:cxnSpMkLst>
        </pc:cxnChg>
        <pc:cxnChg chg="mod">
          <ac:chgData name="Max Thrilling" userId="1a0901c82f0d6655" providerId="LiveId" clId="{64C5DD2D-D02D-4127-8E80-89CC7C2018BA}" dt="2023-09-29T13:09:30.783" v="28" actId="14100"/>
          <ac:cxnSpMkLst>
            <pc:docMk/>
            <pc:sldMk cId="4044367002" sldId="292"/>
            <ac:cxnSpMk id="13" creationId="{00000000-0000-0000-0000-000000000000}"/>
          </ac:cxnSpMkLst>
        </pc:cxnChg>
        <pc:cxnChg chg="mod">
          <ac:chgData name="Max Thrilling" userId="1a0901c82f0d6655" providerId="LiveId" clId="{64C5DD2D-D02D-4127-8E80-89CC7C2018BA}" dt="2023-09-29T13:09:30.783" v="28" actId="14100"/>
          <ac:cxnSpMkLst>
            <pc:docMk/>
            <pc:sldMk cId="4044367002" sldId="292"/>
            <ac:cxnSpMk id="17" creationId="{00000000-0000-0000-0000-000000000000}"/>
          </ac:cxnSpMkLst>
        </pc:cxnChg>
        <pc:cxnChg chg="mod">
          <ac:chgData name="Max Thrilling" userId="1a0901c82f0d6655" providerId="LiveId" clId="{64C5DD2D-D02D-4127-8E80-89CC7C2018BA}" dt="2023-09-29T13:09:30.783" v="28" actId="14100"/>
          <ac:cxnSpMkLst>
            <pc:docMk/>
            <pc:sldMk cId="4044367002" sldId="292"/>
            <ac:cxnSpMk id="31" creationId="{00000000-0000-0000-0000-000000000000}"/>
          </ac:cxnSpMkLst>
        </pc:cxnChg>
        <pc:cxnChg chg="mod">
          <ac:chgData name="Max Thrilling" userId="1a0901c82f0d6655" providerId="LiveId" clId="{64C5DD2D-D02D-4127-8E80-89CC7C2018BA}" dt="2023-09-29T13:09:30.783" v="28" actId="14100"/>
          <ac:cxnSpMkLst>
            <pc:docMk/>
            <pc:sldMk cId="4044367002" sldId="292"/>
            <ac:cxnSpMk id="32" creationId="{00000000-0000-0000-0000-000000000000}"/>
          </ac:cxnSpMkLst>
        </pc:cxnChg>
        <pc:cxnChg chg="mod">
          <ac:chgData name="Max Thrilling" userId="1a0901c82f0d6655" providerId="LiveId" clId="{64C5DD2D-D02D-4127-8E80-89CC7C2018BA}" dt="2023-09-29T13:09:30.783" v="28" actId="14100"/>
          <ac:cxnSpMkLst>
            <pc:docMk/>
            <pc:sldMk cId="4044367002" sldId="292"/>
            <ac:cxnSpMk id="33" creationId="{00000000-0000-0000-0000-000000000000}"/>
          </ac:cxnSpMkLst>
        </pc:cxnChg>
      </pc:sldChg>
      <pc:sldChg chg="modSp mod">
        <pc:chgData name="Max Thrilling" userId="1a0901c82f0d6655" providerId="LiveId" clId="{64C5DD2D-D02D-4127-8E80-89CC7C2018BA}" dt="2023-09-29T13:12:56.192" v="37" actId="33524"/>
        <pc:sldMkLst>
          <pc:docMk/>
          <pc:sldMk cId="471084784" sldId="294"/>
        </pc:sldMkLst>
        <pc:spChg chg="mod">
          <ac:chgData name="Max Thrilling" userId="1a0901c82f0d6655" providerId="LiveId" clId="{64C5DD2D-D02D-4127-8E80-89CC7C2018BA}" dt="2023-09-29T13:12:03.776" v="34" actId="1076"/>
          <ac:spMkLst>
            <pc:docMk/>
            <pc:sldMk cId="471084784" sldId="294"/>
            <ac:spMk id="14" creationId="{00000000-0000-0000-0000-000000000000}"/>
          </ac:spMkLst>
        </pc:spChg>
        <pc:spChg chg="mod">
          <ac:chgData name="Max Thrilling" userId="1a0901c82f0d6655" providerId="LiveId" clId="{64C5DD2D-D02D-4127-8E80-89CC7C2018BA}" dt="2023-09-29T13:12:03.776" v="34" actId="1076"/>
          <ac:spMkLst>
            <pc:docMk/>
            <pc:sldMk cId="471084784" sldId="294"/>
            <ac:spMk id="15" creationId="{00000000-0000-0000-0000-000000000000}"/>
          </ac:spMkLst>
        </pc:spChg>
        <pc:spChg chg="mod">
          <ac:chgData name="Max Thrilling" userId="1a0901c82f0d6655" providerId="LiveId" clId="{64C5DD2D-D02D-4127-8E80-89CC7C2018BA}" dt="2023-09-29T13:12:03.776" v="34" actId="1076"/>
          <ac:spMkLst>
            <pc:docMk/>
            <pc:sldMk cId="471084784" sldId="294"/>
            <ac:spMk id="16" creationId="{00000000-0000-0000-0000-000000000000}"/>
          </ac:spMkLst>
        </pc:spChg>
        <pc:spChg chg="mod">
          <ac:chgData name="Max Thrilling" userId="1a0901c82f0d6655" providerId="LiveId" clId="{64C5DD2D-D02D-4127-8E80-89CC7C2018BA}" dt="2023-09-29T13:12:03.776" v="34" actId="1076"/>
          <ac:spMkLst>
            <pc:docMk/>
            <pc:sldMk cId="471084784" sldId="294"/>
            <ac:spMk id="20" creationId="{00000000-0000-0000-0000-000000000000}"/>
          </ac:spMkLst>
        </pc:spChg>
        <pc:spChg chg="mod">
          <ac:chgData name="Max Thrilling" userId="1a0901c82f0d6655" providerId="LiveId" clId="{64C5DD2D-D02D-4127-8E80-89CC7C2018BA}" dt="2023-09-29T13:12:03.776" v="34" actId="1076"/>
          <ac:spMkLst>
            <pc:docMk/>
            <pc:sldMk cId="471084784" sldId="294"/>
            <ac:spMk id="21" creationId="{00000000-0000-0000-0000-000000000000}"/>
          </ac:spMkLst>
        </pc:spChg>
        <pc:spChg chg="mod">
          <ac:chgData name="Max Thrilling" userId="1a0901c82f0d6655" providerId="LiveId" clId="{64C5DD2D-D02D-4127-8E80-89CC7C2018BA}" dt="2023-09-29T13:12:03.776" v="34" actId="1076"/>
          <ac:spMkLst>
            <pc:docMk/>
            <pc:sldMk cId="471084784" sldId="294"/>
            <ac:spMk id="35" creationId="{00000000-0000-0000-0000-000000000000}"/>
          </ac:spMkLst>
        </pc:spChg>
        <pc:spChg chg="mod">
          <ac:chgData name="Max Thrilling" userId="1a0901c82f0d6655" providerId="LiveId" clId="{64C5DD2D-D02D-4127-8E80-89CC7C2018BA}" dt="2023-09-29T13:12:03.776" v="34" actId="1076"/>
          <ac:spMkLst>
            <pc:docMk/>
            <pc:sldMk cId="471084784" sldId="294"/>
            <ac:spMk id="66" creationId="{00000000-0000-0000-0000-000000000000}"/>
          </ac:spMkLst>
        </pc:spChg>
        <pc:spChg chg="mod">
          <ac:chgData name="Max Thrilling" userId="1a0901c82f0d6655" providerId="LiveId" clId="{64C5DD2D-D02D-4127-8E80-89CC7C2018BA}" dt="2023-09-29T13:12:56.192" v="37" actId="33524"/>
          <ac:spMkLst>
            <pc:docMk/>
            <pc:sldMk cId="471084784" sldId="294"/>
            <ac:spMk id="80" creationId="{00000000-0000-0000-0000-000000000000}"/>
          </ac:spMkLst>
        </pc:spChg>
        <pc:grpChg chg="mod">
          <ac:chgData name="Max Thrilling" userId="1a0901c82f0d6655" providerId="LiveId" clId="{64C5DD2D-D02D-4127-8E80-89CC7C2018BA}" dt="2023-09-29T13:12:03.776" v="34" actId="1076"/>
          <ac:grpSpMkLst>
            <pc:docMk/>
            <pc:sldMk cId="471084784" sldId="294"/>
            <ac:grpSpMk id="25" creationId="{00000000-0000-0000-0000-000000000000}"/>
          </ac:grpSpMkLst>
        </pc:grpChg>
        <pc:grpChg chg="mod">
          <ac:chgData name="Max Thrilling" userId="1a0901c82f0d6655" providerId="LiveId" clId="{64C5DD2D-D02D-4127-8E80-89CC7C2018BA}" dt="2023-09-29T13:12:03.776" v="34" actId="1076"/>
          <ac:grpSpMkLst>
            <pc:docMk/>
            <pc:sldMk cId="471084784" sldId="294"/>
            <ac:grpSpMk id="101" creationId="{00000000-0000-0000-0000-000000000000}"/>
          </ac:grpSpMkLst>
        </pc:grpChg>
        <pc:cxnChg chg="mod">
          <ac:chgData name="Max Thrilling" userId="1a0901c82f0d6655" providerId="LiveId" clId="{64C5DD2D-D02D-4127-8E80-89CC7C2018BA}" dt="2023-09-29T13:12:03.776" v="34" actId="1076"/>
          <ac:cxnSpMkLst>
            <pc:docMk/>
            <pc:sldMk cId="471084784" sldId="294"/>
            <ac:cxnSpMk id="12" creationId="{00000000-0000-0000-0000-000000000000}"/>
          </ac:cxnSpMkLst>
        </pc:cxnChg>
        <pc:cxnChg chg="mod">
          <ac:chgData name="Max Thrilling" userId="1a0901c82f0d6655" providerId="LiveId" clId="{64C5DD2D-D02D-4127-8E80-89CC7C2018BA}" dt="2023-09-29T13:12:03.776" v="34" actId="1076"/>
          <ac:cxnSpMkLst>
            <pc:docMk/>
            <pc:sldMk cId="471084784" sldId="294"/>
            <ac:cxnSpMk id="13" creationId="{00000000-0000-0000-0000-000000000000}"/>
          </ac:cxnSpMkLst>
        </pc:cxnChg>
        <pc:cxnChg chg="mod">
          <ac:chgData name="Max Thrilling" userId="1a0901c82f0d6655" providerId="LiveId" clId="{64C5DD2D-D02D-4127-8E80-89CC7C2018BA}" dt="2023-09-29T13:12:03.776" v="34" actId="1076"/>
          <ac:cxnSpMkLst>
            <pc:docMk/>
            <pc:sldMk cId="471084784" sldId="294"/>
            <ac:cxnSpMk id="31" creationId="{00000000-0000-0000-0000-000000000000}"/>
          </ac:cxnSpMkLst>
        </pc:cxnChg>
        <pc:cxnChg chg="mod">
          <ac:chgData name="Max Thrilling" userId="1a0901c82f0d6655" providerId="LiveId" clId="{64C5DD2D-D02D-4127-8E80-89CC7C2018BA}" dt="2023-09-29T13:12:03.776" v="34" actId="1076"/>
          <ac:cxnSpMkLst>
            <pc:docMk/>
            <pc:sldMk cId="471084784" sldId="294"/>
            <ac:cxnSpMk id="32" creationId="{00000000-0000-0000-0000-000000000000}"/>
          </ac:cxnSpMkLst>
        </pc:cxnChg>
        <pc:cxnChg chg="mod">
          <ac:chgData name="Max Thrilling" userId="1a0901c82f0d6655" providerId="LiveId" clId="{64C5DD2D-D02D-4127-8E80-89CC7C2018BA}" dt="2023-09-29T13:12:03.776" v="34" actId="1076"/>
          <ac:cxnSpMkLst>
            <pc:docMk/>
            <pc:sldMk cId="471084784" sldId="294"/>
            <ac:cxnSpMk id="33" creationId="{00000000-0000-0000-0000-000000000000}"/>
          </ac:cxnSpMkLst>
        </pc:cxnChg>
        <pc:cxnChg chg="mod">
          <ac:chgData name="Max Thrilling" userId="1a0901c82f0d6655" providerId="LiveId" clId="{64C5DD2D-D02D-4127-8E80-89CC7C2018BA}" dt="2023-09-29T13:12:03.776" v="34" actId="1076"/>
          <ac:cxnSpMkLst>
            <pc:docMk/>
            <pc:sldMk cId="471084784" sldId="294"/>
            <ac:cxnSpMk id="56" creationId="{00000000-0000-0000-0000-000000000000}"/>
          </ac:cxnSpMkLst>
        </pc:cxnChg>
      </pc:sldChg>
      <pc:sldChg chg="modSp mod">
        <pc:chgData name="Max Thrilling" userId="1a0901c82f0d6655" providerId="LiveId" clId="{64C5DD2D-D02D-4127-8E80-89CC7C2018BA}" dt="2023-09-29T13:14:16.358" v="38" actId="113"/>
        <pc:sldMkLst>
          <pc:docMk/>
          <pc:sldMk cId="1171823276" sldId="295"/>
        </pc:sldMkLst>
        <pc:spChg chg="mod">
          <ac:chgData name="Max Thrilling" userId="1a0901c82f0d6655" providerId="LiveId" clId="{64C5DD2D-D02D-4127-8E80-89CC7C2018BA}" dt="2023-09-29T13:14:16.358" v="38" actId="113"/>
          <ac:spMkLst>
            <pc:docMk/>
            <pc:sldMk cId="1171823276" sldId="295"/>
            <ac:spMk id="3" creationId="{00000000-0000-0000-0000-000000000000}"/>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ata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ata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AAEEAA-A9EA-4E47-AD4A-AF06647B5F0E}"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0E3A139-44A7-40D7-B7A4-AE17FB73175C}">
      <dgm:prSet/>
      <dgm:spPr/>
      <dgm:t>
        <a:bodyPr/>
        <a:lstStyle/>
        <a:p>
          <a:pPr>
            <a:defRPr cap="all"/>
          </a:pPr>
          <a:r>
            <a:rPr lang="en-GB"/>
            <a:t>Explain the characteristics of an oligopoly.</a:t>
          </a:r>
          <a:endParaRPr lang="en-US"/>
        </a:p>
      </dgm:t>
    </dgm:pt>
    <dgm:pt modelId="{C690FA57-476B-45A9-9AFE-640E523CC6E4}" type="parTrans" cxnId="{FCFFBDB7-835A-4DC3-9FD3-909C38E988B2}">
      <dgm:prSet/>
      <dgm:spPr/>
      <dgm:t>
        <a:bodyPr/>
        <a:lstStyle/>
        <a:p>
          <a:endParaRPr lang="en-US"/>
        </a:p>
      </dgm:t>
    </dgm:pt>
    <dgm:pt modelId="{9FB12A8A-1DC5-4CCB-BCA7-73A6A5ED380F}" type="sibTrans" cxnId="{FCFFBDB7-835A-4DC3-9FD3-909C38E988B2}">
      <dgm:prSet/>
      <dgm:spPr/>
      <dgm:t>
        <a:bodyPr/>
        <a:lstStyle/>
        <a:p>
          <a:endParaRPr lang="en-US"/>
        </a:p>
      </dgm:t>
    </dgm:pt>
    <dgm:pt modelId="{E7BE1318-AE23-4711-A518-3BB62C8CD97B}">
      <dgm:prSet/>
      <dgm:spPr/>
      <dgm:t>
        <a:bodyPr/>
        <a:lstStyle/>
        <a:p>
          <a:pPr>
            <a:defRPr cap="all"/>
          </a:pPr>
          <a:r>
            <a:rPr lang="en-GB" i="1"/>
            <a:t>How will a concentration ratio impact on the tactics a firm will employ?</a:t>
          </a:r>
          <a:endParaRPr lang="en-US"/>
        </a:p>
      </dgm:t>
    </dgm:pt>
    <dgm:pt modelId="{3A960BF6-2EAC-4D92-96F1-E98690CC7E8D}" type="parTrans" cxnId="{E4F29039-8CD6-4A8A-9513-12CB7E0540B4}">
      <dgm:prSet/>
      <dgm:spPr/>
      <dgm:t>
        <a:bodyPr/>
        <a:lstStyle/>
        <a:p>
          <a:endParaRPr lang="en-US"/>
        </a:p>
      </dgm:t>
    </dgm:pt>
    <dgm:pt modelId="{1896875F-B367-452E-A62F-F7B6B8EEAC1E}" type="sibTrans" cxnId="{E4F29039-8CD6-4A8A-9513-12CB7E0540B4}">
      <dgm:prSet/>
      <dgm:spPr/>
      <dgm:t>
        <a:bodyPr/>
        <a:lstStyle/>
        <a:p>
          <a:endParaRPr lang="en-US"/>
        </a:p>
      </dgm:t>
    </dgm:pt>
    <dgm:pt modelId="{CE733F01-9D80-4839-8AFE-F187870C3913}" type="pres">
      <dgm:prSet presAssocID="{4BAAEEAA-A9EA-4E47-AD4A-AF06647B5F0E}" presName="root" presStyleCnt="0">
        <dgm:presLayoutVars>
          <dgm:dir/>
          <dgm:resizeHandles val="exact"/>
        </dgm:presLayoutVars>
      </dgm:prSet>
      <dgm:spPr/>
    </dgm:pt>
    <dgm:pt modelId="{FB830F39-307C-4C7D-B186-F9608B3E1DA7}" type="pres">
      <dgm:prSet presAssocID="{E0E3A139-44A7-40D7-B7A4-AE17FB73175C}" presName="compNode" presStyleCnt="0"/>
      <dgm:spPr/>
    </dgm:pt>
    <dgm:pt modelId="{2FCD0791-BFCC-49FA-8E0E-98485E693CA0}" type="pres">
      <dgm:prSet presAssocID="{E0E3A139-44A7-40D7-B7A4-AE17FB73175C}" presName="iconBgRect" presStyleLbl="bgShp" presStyleIdx="0" presStyleCnt="2"/>
      <dgm:spPr/>
    </dgm:pt>
    <dgm:pt modelId="{6F517C03-1D83-4E21-80D4-554292013E0A}" type="pres">
      <dgm:prSet presAssocID="{E0E3A139-44A7-40D7-B7A4-AE17FB73175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2FDA8F49-4240-4235-8997-091DC5371868}" type="pres">
      <dgm:prSet presAssocID="{E0E3A139-44A7-40D7-B7A4-AE17FB73175C}" presName="spaceRect" presStyleCnt="0"/>
      <dgm:spPr/>
    </dgm:pt>
    <dgm:pt modelId="{03996692-8503-4E06-AA3E-56DC24D701A3}" type="pres">
      <dgm:prSet presAssocID="{E0E3A139-44A7-40D7-B7A4-AE17FB73175C}" presName="textRect" presStyleLbl="revTx" presStyleIdx="0" presStyleCnt="2">
        <dgm:presLayoutVars>
          <dgm:chMax val="1"/>
          <dgm:chPref val="1"/>
        </dgm:presLayoutVars>
      </dgm:prSet>
      <dgm:spPr/>
    </dgm:pt>
    <dgm:pt modelId="{9DF03109-BC21-444C-9151-46CE65356DC6}" type="pres">
      <dgm:prSet presAssocID="{9FB12A8A-1DC5-4CCB-BCA7-73A6A5ED380F}" presName="sibTrans" presStyleCnt="0"/>
      <dgm:spPr/>
    </dgm:pt>
    <dgm:pt modelId="{4CE48ADC-E5AC-4B9D-9A09-389BAAC8BA05}" type="pres">
      <dgm:prSet presAssocID="{E7BE1318-AE23-4711-A518-3BB62C8CD97B}" presName="compNode" presStyleCnt="0"/>
      <dgm:spPr/>
    </dgm:pt>
    <dgm:pt modelId="{60889CEA-8D5F-495E-AC14-26CB418C0C07}" type="pres">
      <dgm:prSet presAssocID="{E7BE1318-AE23-4711-A518-3BB62C8CD97B}" presName="iconBgRect" presStyleLbl="bgShp" presStyleIdx="1" presStyleCnt="2"/>
      <dgm:spPr/>
    </dgm:pt>
    <dgm:pt modelId="{5397E575-F164-4DD0-99A2-477C0FAE9D47}" type="pres">
      <dgm:prSet presAssocID="{E7BE1318-AE23-4711-A518-3BB62C8CD97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2A1AF34E-167D-43C8-87FE-7DE6E0A8BEB4}" type="pres">
      <dgm:prSet presAssocID="{E7BE1318-AE23-4711-A518-3BB62C8CD97B}" presName="spaceRect" presStyleCnt="0"/>
      <dgm:spPr/>
    </dgm:pt>
    <dgm:pt modelId="{B3A58633-F3AF-4ED8-A948-E52E854BD51A}" type="pres">
      <dgm:prSet presAssocID="{E7BE1318-AE23-4711-A518-3BB62C8CD97B}" presName="textRect" presStyleLbl="revTx" presStyleIdx="1" presStyleCnt="2">
        <dgm:presLayoutVars>
          <dgm:chMax val="1"/>
          <dgm:chPref val="1"/>
        </dgm:presLayoutVars>
      </dgm:prSet>
      <dgm:spPr/>
    </dgm:pt>
  </dgm:ptLst>
  <dgm:cxnLst>
    <dgm:cxn modelId="{6C261517-1BC9-44D6-801B-910141C1FD16}" type="presOf" srcId="{E7BE1318-AE23-4711-A518-3BB62C8CD97B}" destId="{B3A58633-F3AF-4ED8-A948-E52E854BD51A}" srcOrd="0" destOrd="0" presId="urn:microsoft.com/office/officeart/2018/5/layout/IconCircleLabelList"/>
    <dgm:cxn modelId="{E4F29039-8CD6-4A8A-9513-12CB7E0540B4}" srcId="{4BAAEEAA-A9EA-4E47-AD4A-AF06647B5F0E}" destId="{E7BE1318-AE23-4711-A518-3BB62C8CD97B}" srcOrd="1" destOrd="0" parTransId="{3A960BF6-2EAC-4D92-96F1-E98690CC7E8D}" sibTransId="{1896875F-B367-452E-A62F-F7B6B8EEAC1E}"/>
    <dgm:cxn modelId="{0D9209A4-DFFA-4413-ABC3-2B4424FAA678}" type="presOf" srcId="{E0E3A139-44A7-40D7-B7A4-AE17FB73175C}" destId="{03996692-8503-4E06-AA3E-56DC24D701A3}" srcOrd="0" destOrd="0" presId="urn:microsoft.com/office/officeart/2018/5/layout/IconCircleLabelList"/>
    <dgm:cxn modelId="{FCFFBDB7-835A-4DC3-9FD3-909C38E988B2}" srcId="{4BAAEEAA-A9EA-4E47-AD4A-AF06647B5F0E}" destId="{E0E3A139-44A7-40D7-B7A4-AE17FB73175C}" srcOrd="0" destOrd="0" parTransId="{C690FA57-476B-45A9-9AFE-640E523CC6E4}" sibTransId="{9FB12A8A-1DC5-4CCB-BCA7-73A6A5ED380F}"/>
    <dgm:cxn modelId="{905793FA-EA6F-40D4-B43F-A96808038170}" type="presOf" srcId="{4BAAEEAA-A9EA-4E47-AD4A-AF06647B5F0E}" destId="{CE733F01-9D80-4839-8AFE-F187870C3913}" srcOrd="0" destOrd="0" presId="urn:microsoft.com/office/officeart/2018/5/layout/IconCircleLabelList"/>
    <dgm:cxn modelId="{09DB35EB-104C-4F62-92A6-02DA35DD16FC}" type="presParOf" srcId="{CE733F01-9D80-4839-8AFE-F187870C3913}" destId="{FB830F39-307C-4C7D-B186-F9608B3E1DA7}" srcOrd="0" destOrd="0" presId="urn:microsoft.com/office/officeart/2018/5/layout/IconCircleLabelList"/>
    <dgm:cxn modelId="{61A23C9D-C4CF-4995-B93B-869E3BE7884D}" type="presParOf" srcId="{FB830F39-307C-4C7D-B186-F9608B3E1DA7}" destId="{2FCD0791-BFCC-49FA-8E0E-98485E693CA0}" srcOrd="0" destOrd="0" presId="urn:microsoft.com/office/officeart/2018/5/layout/IconCircleLabelList"/>
    <dgm:cxn modelId="{80236938-ED1E-49C7-A44E-E1853322E89F}" type="presParOf" srcId="{FB830F39-307C-4C7D-B186-F9608B3E1DA7}" destId="{6F517C03-1D83-4E21-80D4-554292013E0A}" srcOrd="1" destOrd="0" presId="urn:microsoft.com/office/officeart/2018/5/layout/IconCircleLabelList"/>
    <dgm:cxn modelId="{7170F9B3-E677-4494-820C-AB1D1BD4BD04}" type="presParOf" srcId="{FB830F39-307C-4C7D-B186-F9608B3E1DA7}" destId="{2FDA8F49-4240-4235-8997-091DC5371868}" srcOrd="2" destOrd="0" presId="urn:microsoft.com/office/officeart/2018/5/layout/IconCircleLabelList"/>
    <dgm:cxn modelId="{C4D5BB99-8C11-4D8E-BA5A-AEF322941F58}" type="presParOf" srcId="{FB830F39-307C-4C7D-B186-F9608B3E1DA7}" destId="{03996692-8503-4E06-AA3E-56DC24D701A3}" srcOrd="3" destOrd="0" presId="urn:microsoft.com/office/officeart/2018/5/layout/IconCircleLabelList"/>
    <dgm:cxn modelId="{20832B8D-044A-460F-8CF1-49F92BF3873B}" type="presParOf" srcId="{CE733F01-9D80-4839-8AFE-F187870C3913}" destId="{9DF03109-BC21-444C-9151-46CE65356DC6}" srcOrd="1" destOrd="0" presId="urn:microsoft.com/office/officeart/2018/5/layout/IconCircleLabelList"/>
    <dgm:cxn modelId="{E93628E6-EE30-48D4-9C6B-A31B624824F6}" type="presParOf" srcId="{CE733F01-9D80-4839-8AFE-F187870C3913}" destId="{4CE48ADC-E5AC-4B9D-9A09-389BAAC8BA05}" srcOrd="2" destOrd="0" presId="urn:microsoft.com/office/officeart/2018/5/layout/IconCircleLabelList"/>
    <dgm:cxn modelId="{E8F876AF-282E-4DE9-AE6A-46FF4CAAA53F}" type="presParOf" srcId="{4CE48ADC-E5AC-4B9D-9A09-389BAAC8BA05}" destId="{60889CEA-8D5F-495E-AC14-26CB418C0C07}" srcOrd="0" destOrd="0" presId="urn:microsoft.com/office/officeart/2018/5/layout/IconCircleLabelList"/>
    <dgm:cxn modelId="{5F736AAB-1B82-4520-9857-F0BF0A5830D2}" type="presParOf" srcId="{4CE48ADC-E5AC-4B9D-9A09-389BAAC8BA05}" destId="{5397E575-F164-4DD0-99A2-477C0FAE9D47}" srcOrd="1" destOrd="0" presId="urn:microsoft.com/office/officeart/2018/5/layout/IconCircleLabelList"/>
    <dgm:cxn modelId="{E005CA79-D20F-47D5-ACD3-EA8E9102CFED}" type="presParOf" srcId="{4CE48ADC-E5AC-4B9D-9A09-389BAAC8BA05}" destId="{2A1AF34E-167D-43C8-87FE-7DE6E0A8BEB4}" srcOrd="2" destOrd="0" presId="urn:microsoft.com/office/officeart/2018/5/layout/IconCircleLabelList"/>
    <dgm:cxn modelId="{3196D506-AE06-47C1-8B56-3680E35FD0DD}" type="presParOf" srcId="{4CE48ADC-E5AC-4B9D-9A09-389BAAC8BA05}" destId="{B3A58633-F3AF-4ED8-A948-E52E854BD51A}"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C38A04-E8B2-44BB-915C-D0654355B85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3E3B530-2EC8-4CEA-A3EF-F9EE80E4F06C}">
      <dgm:prSet/>
      <dgm:spPr/>
      <dgm:t>
        <a:bodyPr/>
        <a:lstStyle/>
        <a:p>
          <a:r>
            <a:rPr lang="en-GB" dirty="0"/>
            <a:t>Because the short run marginal cost curve is sloped like this, mathematically the average cost curve will be U shaped. Initially, average costs fall. But, when marginal cost is above the average cost, then average cost starts to rise.</a:t>
          </a:r>
          <a:endParaRPr lang="en-US" dirty="0"/>
        </a:p>
      </dgm:t>
    </dgm:pt>
    <dgm:pt modelId="{2CE4CAA0-462B-475F-924F-01F2185695DD}" type="parTrans" cxnId="{70ED6F45-BDBE-43EC-A431-E4011BB66E07}">
      <dgm:prSet/>
      <dgm:spPr/>
      <dgm:t>
        <a:bodyPr/>
        <a:lstStyle/>
        <a:p>
          <a:endParaRPr lang="en-US"/>
        </a:p>
      </dgm:t>
    </dgm:pt>
    <dgm:pt modelId="{7A825C3D-5977-4620-BF82-A242EDB04541}" type="sibTrans" cxnId="{70ED6F45-BDBE-43EC-A431-E4011BB66E07}">
      <dgm:prSet/>
      <dgm:spPr/>
      <dgm:t>
        <a:bodyPr/>
        <a:lstStyle/>
        <a:p>
          <a:endParaRPr lang="en-US"/>
        </a:p>
      </dgm:t>
    </dgm:pt>
    <dgm:pt modelId="{842D8DC5-8CBD-43D1-9355-5F52162FB57F}">
      <dgm:prSet/>
      <dgm:spPr/>
      <dgm:t>
        <a:bodyPr/>
        <a:lstStyle/>
        <a:p>
          <a:r>
            <a:rPr lang="en-GB" dirty="0"/>
            <a:t>Marginal cost always passes through the lowest point of the average cost curve.</a:t>
          </a:r>
          <a:endParaRPr lang="en-US" dirty="0"/>
        </a:p>
      </dgm:t>
    </dgm:pt>
    <dgm:pt modelId="{0A0BDBA2-0426-4717-A646-009F162F869B}" type="parTrans" cxnId="{6FF2AF73-8F7E-4B14-A5E7-B19BC8798A44}">
      <dgm:prSet/>
      <dgm:spPr/>
      <dgm:t>
        <a:bodyPr/>
        <a:lstStyle/>
        <a:p>
          <a:endParaRPr lang="en-US"/>
        </a:p>
      </dgm:t>
    </dgm:pt>
    <dgm:pt modelId="{E80C488B-86B2-46A4-870A-34AC30055425}" type="sibTrans" cxnId="{6FF2AF73-8F7E-4B14-A5E7-B19BC8798A44}">
      <dgm:prSet/>
      <dgm:spPr/>
      <dgm:t>
        <a:bodyPr/>
        <a:lstStyle/>
        <a:p>
          <a:endParaRPr lang="en-US"/>
        </a:p>
      </dgm:t>
    </dgm:pt>
    <dgm:pt modelId="{40AC6B8C-AB8E-4EAC-AB8A-23303CC5104F}" type="pres">
      <dgm:prSet presAssocID="{0BC38A04-E8B2-44BB-915C-D0654355B85B}" presName="linear" presStyleCnt="0">
        <dgm:presLayoutVars>
          <dgm:animLvl val="lvl"/>
          <dgm:resizeHandles val="exact"/>
        </dgm:presLayoutVars>
      </dgm:prSet>
      <dgm:spPr/>
    </dgm:pt>
    <dgm:pt modelId="{E9556E1E-8912-4087-A416-97E47B2C3719}" type="pres">
      <dgm:prSet presAssocID="{F3E3B530-2EC8-4CEA-A3EF-F9EE80E4F06C}" presName="parentText" presStyleLbl="node1" presStyleIdx="0" presStyleCnt="2">
        <dgm:presLayoutVars>
          <dgm:chMax val="0"/>
          <dgm:bulletEnabled val="1"/>
        </dgm:presLayoutVars>
      </dgm:prSet>
      <dgm:spPr/>
    </dgm:pt>
    <dgm:pt modelId="{BA3C9CB0-FBE6-4320-A5A2-A902A2F2D841}" type="pres">
      <dgm:prSet presAssocID="{7A825C3D-5977-4620-BF82-A242EDB04541}" presName="spacer" presStyleCnt="0"/>
      <dgm:spPr/>
    </dgm:pt>
    <dgm:pt modelId="{4BA6B4CC-7489-4AA5-AB21-C69F6E024671}" type="pres">
      <dgm:prSet presAssocID="{842D8DC5-8CBD-43D1-9355-5F52162FB57F}" presName="parentText" presStyleLbl="node1" presStyleIdx="1" presStyleCnt="2">
        <dgm:presLayoutVars>
          <dgm:chMax val="0"/>
          <dgm:bulletEnabled val="1"/>
        </dgm:presLayoutVars>
      </dgm:prSet>
      <dgm:spPr/>
    </dgm:pt>
  </dgm:ptLst>
  <dgm:cxnLst>
    <dgm:cxn modelId="{A9172C10-5F6C-4AF6-8C62-34E05658979B}" type="presOf" srcId="{F3E3B530-2EC8-4CEA-A3EF-F9EE80E4F06C}" destId="{E9556E1E-8912-4087-A416-97E47B2C3719}" srcOrd="0" destOrd="0" presId="urn:microsoft.com/office/officeart/2005/8/layout/vList2"/>
    <dgm:cxn modelId="{C656F62F-8204-41DB-9A64-FD3EACEB32BB}" type="presOf" srcId="{0BC38A04-E8B2-44BB-915C-D0654355B85B}" destId="{40AC6B8C-AB8E-4EAC-AB8A-23303CC5104F}" srcOrd="0" destOrd="0" presId="urn:microsoft.com/office/officeart/2005/8/layout/vList2"/>
    <dgm:cxn modelId="{70ED6F45-BDBE-43EC-A431-E4011BB66E07}" srcId="{0BC38A04-E8B2-44BB-915C-D0654355B85B}" destId="{F3E3B530-2EC8-4CEA-A3EF-F9EE80E4F06C}" srcOrd="0" destOrd="0" parTransId="{2CE4CAA0-462B-475F-924F-01F2185695DD}" sibTransId="{7A825C3D-5977-4620-BF82-A242EDB04541}"/>
    <dgm:cxn modelId="{6FF2AF73-8F7E-4B14-A5E7-B19BC8798A44}" srcId="{0BC38A04-E8B2-44BB-915C-D0654355B85B}" destId="{842D8DC5-8CBD-43D1-9355-5F52162FB57F}" srcOrd="1" destOrd="0" parTransId="{0A0BDBA2-0426-4717-A646-009F162F869B}" sibTransId="{E80C488B-86B2-46A4-870A-34AC30055425}"/>
    <dgm:cxn modelId="{244C977F-A15B-4F19-AE0A-BD6A5D65DE5B}" type="presOf" srcId="{842D8DC5-8CBD-43D1-9355-5F52162FB57F}" destId="{4BA6B4CC-7489-4AA5-AB21-C69F6E024671}" srcOrd="0" destOrd="0" presId="urn:microsoft.com/office/officeart/2005/8/layout/vList2"/>
    <dgm:cxn modelId="{1201D2B9-D642-4476-B2F9-A3CF3EC3A7E1}" type="presParOf" srcId="{40AC6B8C-AB8E-4EAC-AB8A-23303CC5104F}" destId="{E9556E1E-8912-4087-A416-97E47B2C3719}" srcOrd="0" destOrd="0" presId="urn:microsoft.com/office/officeart/2005/8/layout/vList2"/>
    <dgm:cxn modelId="{DEB28F0E-E4F4-4F28-B512-D1C80C225F78}" type="presParOf" srcId="{40AC6B8C-AB8E-4EAC-AB8A-23303CC5104F}" destId="{BA3C9CB0-FBE6-4320-A5A2-A902A2F2D841}" srcOrd="1" destOrd="0" presId="urn:microsoft.com/office/officeart/2005/8/layout/vList2"/>
    <dgm:cxn modelId="{EA32116C-B1FC-40D5-8296-A1D262C249C0}" type="presParOf" srcId="{40AC6B8C-AB8E-4EAC-AB8A-23303CC5104F}" destId="{4BA6B4CC-7489-4AA5-AB21-C69F6E02467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223DA4-8774-4FA0-A7CC-465D1A1FF94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9495BCA-1C12-40DA-A788-813204085757}">
      <dgm:prSet/>
      <dgm:spPr/>
      <dgm:t>
        <a:bodyPr/>
        <a:lstStyle/>
        <a:p>
          <a:r>
            <a:rPr lang="en-GB"/>
            <a:t>Research two articles about Monopolies and two about oligopolies.</a:t>
          </a:r>
          <a:endParaRPr lang="en-US"/>
        </a:p>
      </dgm:t>
    </dgm:pt>
    <dgm:pt modelId="{15C4BC44-F440-471A-9AEC-781168F83CF5}" type="parTrans" cxnId="{CB0581E8-E252-4523-AAC3-46E91DBC422B}">
      <dgm:prSet/>
      <dgm:spPr/>
      <dgm:t>
        <a:bodyPr/>
        <a:lstStyle/>
        <a:p>
          <a:endParaRPr lang="en-US"/>
        </a:p>
      </dgm:t>
    </dgm:pt>
    <dgm:pt modelId="{80324492-26F2-4360-B296-7BF9BA8C034D}" type="sibTrans" cxnId="{CB0581E8-E252-4523-AAC3-46E91DBC422B}">
      <dgm:prSet/>
      <dgm:spPr/>
      <dgm:t>
        <a:bodyPr/>
        <a:lstStyle/>
        <a:p>
          <a:endParaRPr lang="en-US"/>
        </a:p>
      </dgm:t>
    </dgm:pt>
    <dgm:pt modelId="{6DB09900-EDEF-437C-97D5-C4ABFC9DC1DB}">
      <dgm:prSet/>
      <dgm:spPr/>
      <dgm:t>
        <a:bodyPr/>
        <a:lstStyle/>
        <a:p>
          <a:r>
            <a:rPr lang="en-GB"/>
            <a:t>Summarise what you have read.</a:t>
          </a:r>
          <a:endParaRPr lang="en-US"/>
        </a:p>
      </dgm:t>
    </dgm:pt>
    <dgm:pt modelId="{0224EDFD-A342-420C-8BF4-B0A6B21726D5}" type="parTrans" cxnId="{19A008BB-09B0-45E4-A385-32FA03DD00ED}">
      <dgm:prSet/>
      <dgm:spPr/>
      <dgm:t>
        <a:bodyPr/>
        <a:lstStyle/>
        <a:p>
          <a:endParaRPr lang="en-US"/>
        </a:p>
      </dgm:t>
    </dgm:pt>
    <dgm:pt modelId="{A2B54A93-94A4-4F73-B6EB-EBAAB73069EB}" type="sibTrans" cxnId="{19A008BB-09B0-45E4-A385-32FA03DD00ED}">
      <dgm:prSet/>
      <dgm:spPr/>
      <dgm:t>
        <a:bodyPr/>
        <a:lstStyle/>
        <a:p>
          <a:endParaRPr lang="en-US"/>
        </a:p>
      </dgm:t>
    </dgm:pt>
    <dgm:pt modelId="{BFB4C664-1D1C-458D-9471-0F3D2FCF38AE}">
      <dgm:prSet/>
      <dgm:spPr/>
      <dgm:t>
        <a:bodyPr/>
        <a:lstStyle/>
        <a:p>
          <a:r>
            <a:rPr lang="en-GB"/>
            <a:t>How are these firms regulated.</a:t>
          </a:r>
          <a:endParaRPr lang="en-US"/>
        </a:p>
      </dgm:t>
    </dgm:pt>
    <dgm:pt modelId="{6A26C400-58E5-43C8-929E-8225A864D0BB}" type="parTrans" cxnId="{6753AD9D-7A80-43E2-BAE6-07BE50CD615F}">
      <dgm:prSet/>
      <dgm:spPr/>
      <dgm:t>
        <a:bodyPr/>
        <a:lstStyle/>
        <a:p>
          <a:endParaRPr lang="en-US"/>
        </a:p>
      </dgm:t>
    </dgm:pt>
    <dgm:pt modelId="{806AB882-FF7E-4FDB-B657-53E00C6EBD73}" type="sibTrans" cxnId="{6753AD9D-7A80-43E2-BAE6-07BE50CD615F}">
      <dgm:prSet/>
      <dgm:spPr/>
      <dgm:t>
        <a:bodyPr/>
        <a:lstStyle/>
        <a:p>
          <a:endParaRPr lang="en-US"/>
        </a:p>
      </dgm:t>
    </dgm:pt>
    <dgm:pt modelId="{63FB095E-EAA0-4712-8B4E-961F34A23D32}" type="pres">
      <dgm:prSet presAssocID="{85223DA4-8774-4FA0-A7CC-465D1A1FF943}" presName="root" presStyleCnt="0">
        <dgm:presLayoutVars>
          <dgm:dir/>
          <dgm:resizeHandles val="exact"/>
        </dgm:presLayoutVars>
      </dgm:prSet>
      <dgm:spPr/>
    </dgm:pt>
    <dgm:pt modelId="{BD351267-D36E-4115-8929-E53F86F6F325}" type="pres">
      <dgm:prSet presAssocID="{99495BCA-1C12-40DA-A788-813204085757}" presName="compNode" presStyleCnt="0"/>
      <dgm:spPr/>
    </dgm:pt>
    <dgm:pt modelId="{5A0058D9-CDFD-4F04-A831-C863B8CE6BBB}" type="pres">
      <dgm:prSet presAssocID="{99495BCA-1C12-40DA-A788-813204085757}" presName="bgRect" presStyleLbl="bgShp" presStyleIdx="0" presStyleCnt="3"/>
      <dgm:spPr/>
    </dgm:pt>
    <dgm:pt modelId="{93873B8C-E8E8-49EF-A119-FC7985DA4C14}" type="pres">
      <dgm:prSet presAssocID="{99495BCA-1C12-40DA-A788-81320408575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wspaper"/>
        </a:ext>
      </dgm:extLst>
    </dgm:pt>
    <dgm:pt modelId="{EFC3C9CA-108F-4874-8BB3-4810D5678E26}" type="pres">
      <dgm:prSet presAssocID="{99495BCA-1C12-40DA-A788-813204085757}" presName="spaceRect" presStyleCnt="0"/>
      <dgm:spPr/>
    </dgm:pt>
    <dgm:pt modelId="{BEDEE569-3659-4EC5-BE36-F2D7F99BF54C}" type="pres">
      <dgm:prSet presAssocID="{99495BCA-1C12-40DA-A788-813204085757}" presName="parTx" presStyleLbl="revTx" presStyleIdx="0" presStyleCnt="3">
        <dgm:presLayoutVars>
          <dgm:chMax val="0"/>
          <dgm:chPref val="0"/>
        </dgm:presLayoutVars>
      </dgm:prSet>
      <dgm:spPr/>
    </dgm:pt>
    <dgm:pt modelId="{0E8ABBC1-07C9-4C27-B9EA-26EB8800540C}" type="pres">
      <dgm:prSet presAssocID="{80324492-26F2-4360-B296-7BF9BA8C034D}" presName="sibTrans" presStyleCnt="0"/>
      <dgm:spPr/>
    </dgm:pt>
    <dgm:pt modelId="{9413500D-BC6E-4E45-A7EB-A7D40CA0CF35}" type="pres">
      <dgm:prSet presAssocID="{6DB09900-EDEF-437C-97D5-C4ABFC9DC1DB}" presName="compNode" presStyleCnt="0"/>
      <dgm:spPr/>
    </dgm:pt>
    <dgm:pt modelId="{E032E28F-8D83-4CE8-A41F-1D161FE4EF3F}" type="pres">
      <dgm:prSet presAssocID="{6DB09900-EDEF-437C-97D5-C4ABFC9DC1DB}" presName="bgRect" presStyleLbl="bgShp" presStyleIdx="1" presStyleCnt="3"/>
      <dgm:spPr/>
    </dgm:pt>
    <dgm:pt modelId="{4DE60B8B-F76D-4137-A688-2E9F8C52869B}" type="pres">
      <dgm:prSet presAssocID="{6DB09900-EDEF-437C-97D5-C4ABFC9DC1D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69E51B4E-AAE2-4E79-BBC5-D1A96FFA3DA9}" type="pres">
      <dgm:prSet presAssocID="{6DB09900-EDEF-437C-97D5-C4ABFC9DC1DB}" presName="spaceRect" presStyleCnt="0"/>
      <dgm:spPr/>
    </dgm:pt>
    <dgm:pt modelId="{81472817-03C6-4A54-B507-28B5D302A80B}" type="pres">
      <dgm:prSet presAssocID="{6DB09900-EDEF-437C-97D5-C4ABFC9DC1DB}" presName="parTx" presStyleLbl="revTx" presStyleIdx="1" presStyleCnt="3">
        <dgm:presLayoutVars>
          <dgm:chMax val="0"/>
          <dgm:chPref val="0"/>
        </dgm:presLayoutVars>
      </dgm:prSet>
      <dgm:spPr/>
    </dgm:pt>
    <dgm:pt modelId="{F9669D1A-E98C-4910-93F2-68051167C753}" type="pres">
      <dgm:prSet presAssocID="{A2B54A93-94A4-4F73-B6EB-EBAAB73069EB}" presName="sibTrans" presStyleCnt="0"/>
      <dgm:spPr/>
    </dgm:pt>
    <dgm:pt modelId="{69F1E5B2-608B-495B-BABE-0C8857B8AC6F}" type="pres">
      <dgm:prSet presAssocID="{BFB4C664-1D1C-458D-9471-0F3D2FCF38AE}" presName="compNode" presStyleCnt="0"/>
      <dgm:spPr/>
    </dgm:pt>
    <dgm:pt modelId="{95B515EE-7DC5-4E29-963D-738D0DCE4977}" type="pres">
      <dgm:prSet presAssocID="{BFB4C664-1D1C-458D-9471-0F3D2FCF38AE}" presName="bgRect" presStyleLbl="bgShp" presStyleIdx="2" presStyleCnt="3"/>
      <dgm:spPr/>
    </dgm:pt>
    <dgm:pt modelId="{B35B8C61-1DF7-4709-A251-4EC86077E113}" type="pres">
      <dgm:prSet presAssocID="{BFB4C664-1D1C-458D-9471-0F3D2FCF38A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a:ext>
      </dgm:extLst>
    </dgm:pt>
    <dgm:pt modelId="{1D078A13-7953-471C-B4FE-08FBEAF09B53}" type="pres">
      <dgm:prSet presAssocID="{BFB4C664-1D1C-458D-9471-0F3D2FCF38AE}" presName="spaceRect" presStyleCnt="0"/>
      <dgm:spPr/>
    </dgm:pt>
    <dgm:pt modelId="{4F05F58B-6AFB-4AAA-867F-54BEDE1D4EA9}" type="pres">
      <dgm:prSet presAssocID="{BFB4C664-1D1C-458D-9471-0F3D2FCF38AE}" presName="parTx" presStyleLbl="revTx" presStyleIdx="2" presStyleCnt="3">
        <dgm:presLayoutVars>
          <dgm:chMax val="0"/>
          <dgm:chPref val="0"/>
        </dgm:presLayoutVars>
      </dgm:prSet>
      <dgm:spPr/>
    </dgm:pt>
  </dgm:ptLst>
  <dgm:cxnLst>
    <dgm:cxn modelId="{3DED3666-EA79-4D4B-BF5A-65472ACEEAB1}" type="presOf" srcId="{6DB09900-EDEF-437C-97D5-C4ABFC9DC1DB}" destId="{81472817-03C6-4A54-B507-28B5D302A80B}" srcOrd="0" destOrd="0" presId="urn:microsoft.com/office/officeart/2018/2/layout/IconVerticalSolidList"/>
    <dgm:cxn modelId="{6753AD9D-7A80-43E2-BAE6-07BE50CD615F}" srcId="{85223DA4-8774-4FA0-A7CC-465D1A1FF943}" destId="{BFB4C664-1D1C-458D-9471-0F3D2FCF38AE}" srcOrd="2" destOrd="0" parTransId="{6A26C400-58E5-43C8-929E-8225A864D0BB}" sibTransId="{806AB882-FF7E-4FDB-B657-53E00C6EBD73}"/>
    <dgm:cxn modelId="{19A008BB-09B0-45E4-A385-32FA03DD00ED}" srcId="{85223DA4-8774-4FA0-A7CC-465D1A1FF943}" destId="{6DB09900-EDEF-437C-97D5-C4ABFC9DC1DB}" srcOrd="1" destOrd="0" parTransId="{0224EDFD-A342-420C-8BF4-B0A6B21726D5}" sibTransId="{A2B54A93-94A4-4F73-B6EB-EBAAB73069EB}"/>
    <dgm:cxn modelId="{716393BF-12B6-4F6C-86F3-0EEE7854EC75}" type="presOf" srcId="{99495BCA-1C12-40DA-A788-813204085757}" destId="{BEDEE569-3659-4EC5-BE36-F2D7F99BF54C}" srcOrd="0" destOrd="0" presId="urn:microsoft.com/office/officeart/2018/2/layout/IconVerticalSolidList"/>
    <dgm:cxn modelId="{000B66CC-92C4-4046-8228-404B95747F76}" type="presOf" srcId="{BFB4C664-1D1C-458D-9471-0F3D2FCF38AE}" destId="{4F05F58B-6AFB-4AAA-867F-54BEDE1D4EA9}" srcOrd="0" destOrd="0" presId="urn:microsoft.com/office/officeart/2018/2/layout/IconVerticalSolidList"/>
    <dgm:cxn modelId="{F97257E1-FB5A-4C28-B1D8-FC8CAEC883AD}" type="presOf" srcId="{85223DA4-8774-4FA0-A7CC-465D1A1FF943}" destId="{63FB095E-EAA0-4712-8B4E-961F34A23D32}" srcOrd="0" destOrd="0" presId="urn:microsoft.com/office/officeart/2018/2/layout/IconVerticalSolidList"/>
    <dgm:cxn modelId="{CB0581E8-E252-4523-AAC3-46E91DBC422B}" srcId="{85223DA4-8774-4FA0-A7CC-465D1A1FF943}" destId="{99495BCA-1C12-40DA-A788-813204085757}" srcOrd="0" destOrd="0" parTransId="{15C4BC44-F440-471A-9AEC-781168F83CF5}" sibTransId="{80324492-26F2-4360-B296-7BF9BA8C034D}"/>
    <dgm:cxn modelId="{67776C61-32CC-48D5-838E-0CDCBB555BED}" type="presParOf" srcId="{63FB095E-EAA0-4712-8B4E-961F34A23D32}" destId="{BD351267-D36E-4115-8929-E53F86F6F325}" srcOrd="0" destOrd="0" presId="urn:microsoft.com/office/officeart/2018/2/layout/IconVerticalSolidList"/>
    <dgm:cxn modelId="{83C38D7E-BB13-4183-8911-E618E52EF681}" type="presParOf" srcId="{BD351267-D36E-4115-8929-E53F86F6F325}" destId="{5A0058D9-CDFD-4F04-A831-C863B8CE6BBB}" srcOrd="0" destOrd="0" presId="urn:microsoft.com/office/officeart/2018/2/layout/IconVerticalSolidList"/>
    <dgm:cxn modelId="{3C8B7557-4E79-4FC2-8E4F-5826D4D8781E}" type="presParOf" srcId="{BD351267-D36E-4115-8929-E53F86F6F325}" destId="{93873B8C-E8E8-49EF-A119-FC7985DA4C14}" srcOrd="1" destOrd="0" presId="urn:microsoft.com/office/officeart/2018/2/layout/IconVerticalSolidList"/>
    <dgm:cxn modelId="{11911235-01F1-455C-BFAD-6D4877890B6A}" type="presParOf" srcId="{BD351267-D36E-4115-8929-E53F86F6F325}" destId="{EFC3C9CA-108F-4874-8BB3-4810D5678E26}" srcOrd="2" destOrd="0" presId="urn:microsoft.com/office/officeart/2018/2/layout/IconVerticalSolidList"/>
    <dgm:cxn modelId="{0DEE1667-23CD-44C5-94F9-42708D514F9F}" type="presParOf" srcId="{BD351267-D36E-4115-8929-E53F86F6F325}" destId="{BEDEE569-3659-4EC5-BE36-F2D7F99BF54C}" srcOrd="3" destOrd="0" presId="urn:microsoft.com/office/officeart/2018/2/layout/IconVerticalSolidList"/>
    <dgm:cxn modelId="{6F231EFA-FE75-411B-91F9-2E1DED1EDFB2}" type="presParOf" srcId="{63FB095E-EAA0-4712-8B4E-961F34A23D32}" destId="{0E8ABBC1-07C9-4C27-B9EA-26EB8800540C}" srcOrd="1" destOrd="0" presId="urn:microsoft.com/office/officeart/2018/2/layout/IconVerticalSolidList"/>
    <dgm:cxn modelId="{F846554E-4458-4B17-A742-951D2F3AE3A6}" type="presParOf" srcId="{63FB095E-EAA0-4712-8B4E-961F34A23D32}" destId="{9413500D-BC6E-4E45-A7EB-A7D40CA0CF35}" srcOrd="2" destOrd="0" presId="urn:microsoft.com/office/officeart/2018/2/layout/IconVerticalSolidList"/>
    <dgm:cxn modelId="{4BE7DD5C-6C44-44B5-B88C-7CFAFC1AE7C1}" type="presParOf" srcId="{9413500D-BC6E-4E45-A7EB-A7D40CA0CF35}" destId="{E032E28F-8D83-4CE8-A41F-1D161FE4EF3F}" srcOrd="0" destOrd="0" presId="urn:microsoft.com/office/officeart/2018/2/layout/IconVerticalSolidList"/>
    <dgm:cxn modelId="{EBB4CF5A-B64F-4904-99D7-DD29740DAE2F}" type="presParOf" srcId="{9413500D-BC6E-4E45-A7EB-A7D40CA0CF35}" destId="{4DE60B8B-F76D-4137-A688-2E9F8C52869B}" srcOrd="1" destOrd="0" presId="urn:microsoft.com/office/officeart/2018/2/layout/IconVerticalSolidList"/>
    <dgm:cxn modelId="{5FC89532-A44E-4315-A078-26E3D47D25FF}" type="presParOf" srcId="{9413500D-BC6E-4E45-A7EB-A7D40CA0CF35}" destId="{69E51B4E-AAE2-4E79-BBC5-D1A96FFA3DA9}" srcOrd="2" destOrd="0" presId="urn:microsoft.com/office/officeart/2018/2/layout/IconVerticalSolidList"/>
    <dgm:cxn modelId="{A08E047B-5FF4-4387-A6DA-DC6183684718}" type="presParOf" srcId="{9413500D-BC6E-4E45-A7EB-A7D40CA0CF35}" destId="{81472817-03C6-4A54-B507-28B5D302A80B}" srcOrd="3" destOrd="0" presId="urn:microsoft.com/office/officeart/2018/2/layout/IconVerticalSolidList"/>
    <dgm:cxn modelId="{777C9CAD-BC05-4371-A754-15462850E9F7}" type="presParOf" srcId="{63FB095E-EAA0-4712-8B4E-961F34A23D32}" destId="{F9669D1A-E98C-4910-93F2-68051167C753}" srcOrd="3" destOrd="0" presId="urn:microsoft.com/office/officeart/2018/2/layout/IconVerticalSolidList"/>
    <dgm:cxn modelId="{09C9953D-127F-43E6-91EA-7FDB3EF3373F}" type="presParOf" srcId="{63FB095E-EAA0-4712-8B4E-961F34A23D32}" destId="{69F1E5B2-608B-495B-BABE-0C8857B8AC6F}" srcOrd="4" destOrd="0" presId="urn:microsoft.com/office/officeart/2018/2/layout/IconVerticalSolidList"/>
    <dgm:cxn modelId="{16403D1E-123C-4491-8D4C-8B7A050B4B33}" type="presParOf" srcId="{69F1E5B2-608B-495B-BABE-0C8857B8AC6F}" destId="{95B515EE-7DC5-4E29-963D-738D0DCE4977}" srcOrd="0" destOrd="0" presId="urn:microsoft.com/office/officeart/2018/2/layout/IconVerticalSolidList"/>
    <dgm:cxn modelId="{B266FAB2-CF09-42EA-99BE-46A1114B0668}" type="presParOf" srcId="{69F1E5B2-608B-495B-BABE-0C8857B8AC6F}" destId="{B35B8C61-1DF7-4709-A251-4EC86077E113}" srcOrd="1" destOrd="0" presId="urn:microsoft.com/office/officeart/2018/2/layout/IconVerticalSolidList"/>
    <dgm:cxn modelId="{A0B455E2-F4EB-4DCB-91EE-3BC45BAB0CAB}" type="presParOf" srcId="{69F1E5B2-608B-495B-BABE-0C8857B8AC6F}" destId="{1D078A13-7953-471C-B4FE-08FBEAF09B53}" srcOrd="2" destOrd="0" presId="urn:microsoft.com/office/officeart/2018/2/layout/IconVerticalSolidList"/>
    <dgm:cxn modelId="{5131568B-395D-4742-B1E1-9F565349AD84}" type="presParOf" srcId="{69F1E5B2-608B-495B-BABE-0C8857B8AC6F}" destId="{4F05F58B-6AFB-4AAA-867F-54BEDE1D4EA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E0B36D-0487-4274-9094-A905E7F8E4AB}"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BCA963DC-5A93-4E8C-800F-72EBD8176288}">
      <dgm:prSet/>
      <dgm:spPr/>
      <dgm:t>
        <a:bodyPr/>
        <a:lstStyle/>
        <a:p>
          <a:r>
            <a:rPr lang="en-GB"/>
            <a:t>What is meant by price discrimination?</a:t>
          </a:r>
          <a:endParaRPr lang="en-US"/>
        </a:p>
      </dgm:t>
    </dgm:pt>
    <dgm:pt modelId="{BEB5A906-69E2-4CF0-BEA1-A6E5E996A376}" type="parTrans" cxnId="{9364A735-0756-4E04-BE45-703E530F092E}">
      <dgm:prSet/>
      <dgm:spPr/>
      <dgm:t>
        <a:bodyPr/>
        <a:lstStyle/>
        <a:p>
          <a:endParaRPr lang="en-US"/>
        </a:p>
      </dgm:t>
    </dgm:pt>
    <dgm:pt modelId="{579EE0BE-A3FC-46FA-8BDC-95BD47AF06E4}" type="sibTrans" cxnId="{9364A735-0756-4E04-BE45-703E530F092E}">
      <dgm:prSet/>
      <dgm:spPr/>
      <dgm:t>
        <a:bodyPr/>
        <a:lstStyle/>
        <a:p>
          <a:endParaRPr lang="en-US"/>
        </a:p>
      </dgm:t>
    </dgm:pt>
    <dgm:pt modelId="{66F8B8DE-233B-46B8-9748-68E4DCB8DF31}">
      <dgm:prSet/>
      <dgm:spPr/>
      <dgm:t>
        <a:bodyPr/>
        <a:lstStyle/>
        <a:p>
          <a:r>
            <a:rPr lang="en-GB"/>
            <a:t>Explain the different degrees of price discrimination.</a:t>
          </a:r>
          <a:endParaRPr lang="en-US"/>
        </a:p>
      </dgm:t>
    </dgm:pt>
    <dgm:pt modelId="{D1D75E07-988B-4C2D-A806-870B9CFDB2B5}" type="parTrans" cxnId="{1260A67A-9A82-4E18-914A-051E5BB7F179}">
      <dgm:prSet/>
      <dgm:spPr/>
      <dgm:t>
        <a:bodyPr/>
        <a:lstStyle/>
        <a:p>
          <a:endParaRPr lang="en-US"/>
        </a:p>
      </dgm:t>
    </dgm:pt>
    <dgm:pt modelId="{A24F64B6-34E1-4A35-A6FB-A4F93F8A0DB5}" type="sibTrans" cxnId="{1260A67A-9A82-4E18-914A-051E5BB7F179}">
      <dgm:prSet/>
      <dgm:spPr/>
      <dgm:t>
        <a:bodyPr/>
        <a:lstStyle/>
        <a:p>
          <a:endParaRPr lang="en-US"/>
        </a:p>
      </dgm:t>
    </dgm:pt>
    <dgm:pt modelId="{65F0AA56-AD57-4145-93CC-FDE9A68AF1AA}">
      <dgm:prSet/>
      <dgm:spPr/>
      <dgm:t>
        <a:bodyPr/>
        <a:lstStyle/>
        <a:p>
          <a:r>
            <a:rPr lang="en-GB"/>
            <a:t>Draw a diagram for price discrimination.</a:t>
          </a:r>
          <a:endParaRPr lang="en-US"/>
        </a:p>
      </dgm:t>
    </dgm:pt>
    <dgm:pt modelId="{141D30FC-BE20-4624-9B30-8A8B72D865B7}" type="parTrans" cxnId="{3FB5999E-77EC-4CFA-9CD2-F448A7916F9E}">
      <dgm:prSet/>
      <dgm:spPr/>
      <dgm:t>
        <a:bodyPr/>
        <a:lstStyle/>
        <a:p>
          <a:endParaRPr lang="en-US"/>
        </a:p>
      </dgm:t>
    </dgm:pt>
    <dgm:pt modelId="{6F086D07-0ACB-4FFF-A5D5-95BF3B14E584}" type="sibTrans" cxnId="{3FB5999E-77EC-4CFA-9CD2-F448A7916F9E}">
      <dgm:prSet/>
      <dgm:spPr/>
      <dgm:t>
        <a:bodyPr/>
        <a:lstStyle/>
        <a:p>
          <a:endParaRPr lang="en-US"/>
        </a:p>
      </dgm:t>
    </dgm:pt>
    <dgm:pt modelId="{C31A927B-F05E-4714-AA26-98E98AAE2E70}" type="pres">
      <dgm:prSet presAssocID="{6EE0B36D-0487-4274-9094-A905E7F8E4AB}" presName="root" presStyleCnt="0">
        <dgm:presLayoutVars>
          <dgm:dir/>
          <dgm:resizeHandles val="exact"/>
        </dgm:presLayoutVars>
      </dgm:prSet>
      <dgm:spPr/>
    </dgm:pt>
    <dgm:pt modelId="{6AB8F0D7-72E7-437E-BA0E-DF96838EA06F}" type="pres">
      <dgm:prSet presAssocID="{BCA963DC-5A93-4E8C-800F-72EBD8176288}" presName="compNode" presStyleCnt="0"/>
      <dgm:spPr/>
    </dgm:pt>
    <dgm:pt modelId="{80C19141-1BDF-419C-B0FA-B515716DE71E}" type="pres">
      <dgm:prSet presAssocID="{BCA963DC-5A93-4E8C-800F-72EBD8176288}" presName="bgRect" presStyleLbl="bgShp" presStyleIdx="0" presStyleCnt="3"/>
      <dgm:spPr/>
    </dgm:pt>
    <dgm:pt modelId="{C1AFCA1C-0E54-450C-A367-0BA44F8A6AC5}" type="pres">
      <dgm:prSet presAssocID="{BCA963DC-5A93-4E8C-800F-72EBD817628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0CB5B2B3-9DD8-4B98-8668-475C4E39FDF0}" type="pres">
      <dgm:prSet presAssocID="{BCA963DC-5A93-4E8C-800F-72EBD8176288}" presName="spaceRect" presStyleCnt="0"/>
      <dgm:spPr/>
    </dgm:pt>
    <dgm:pt modelId="{0BBEB1FC-2E18-4FB1-AADB-843D96DA2D22}" type="pres">
      <dgm:prSet presAssocID="{BCA963DC-5A93-4E8C-800F-72EBD8176288}" presName="parTx" presStyleLbl="revTx" presStyleIdx="0" presStyleCnt="3">
        <dgm:presLayoutVars>
          <dgm:chMax val="0"/>
          <dgm:chPref val="0"/>
        </dgm:presLayoutVars>
      </dgm:prSet>
      <dgm:spPr/>
    </dgm:pt>
    <dgm:pt modelId="{C8D594F3-CF04-486F-9FA4-2143D3D5AB84}" type="pres">
      <dgm:prSet presAssocID="{579EE0BE-A3FC-46FA-8BDC-95BD47AF06E4}" presName="sibTrans" presStyleCnt="0"/>
      <dgm:spPr/>
    </dgm:pt>
    <dgm:pt modelId="{DC89385C-1EB2-44ED-956E-4E2BD0359D41}" type="pres">
      <dgm:prSet presAssocID="{66F8B8DE-233B-46B8-9748-68E4DCB8DF31}" presName="compNode" presStyleCnt="0"/>
      <dgm:spPr/>
    </dgm:pt>
    <dgm:pt modelId="{A0380A47-10A4-4998-8B58-7AB504171EC5}" type="pres">
      <dgm:prSet presAssocID="{66F8B8DE-233B-46B8-9748-68E4DCB8DF31}" presName="bgRect" presStyleLbl="bgShp" presStyleIdx="1" presStyleCnt="3"/>
      <dgm:spPr/>
    </dgm:pt>
    <dgm:pt modelId="{3B1215CE-603B-4351-AF02-D853F6A026DB}" type="pres">
      <dgm:prSet presAssocID="{66F8B8DE-233B-46B8-9748-68E4DCB8DF3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2DC59209-A96D-4741-B772-01BB7C4F0297}" type="pres">
      <dgm:prSet presAssocID="{66F8B8DE-233B-46B8-9748-68E4DCB8DF31}" presName="spaceRect" presStyleCnt="0"/>
      <dgm:spPr/>
    </dgm:pt>
    <dgm:pt modelId="{04CB3775-283C-449A-A365-460B8379F0A3}" type="pres">
      <dgm:prSet presAssocID="{66F8B8DE-233B-46B8-9748-68E4DCB8DF31}" presName="parTx" presStyleLbl="revTx" presStyleIdx="1" presStyleCnt="3">
        <dgm:presLayoutVars>
          <dgm:chMax val="0"/>
          <dgm:chPref val="0"/>
        </dgm:presLayoutVars>
      </dgm:prSet>
      <dgm:spPr/>
    </dgm:pt>
    <dgm:pt modelId="{480F5DB4-59F2-49E9-A28A-694CDB20C546}" type="pres">
      <dgm:prSet presAssocID="{A24F64B6-34E1-4A35-A6FB-A4F93F8A0DB5}" presName="sibTrans" presStyleCnt="0"/>
      <dgm:spPr/>
    </dgm:pt>
    <dgm:pt modelId="{FCA4E07C-E22B-4DC9-8452-9D37142C4B85}" type="pres">
      <dgm:prSet presAssocID="{65F0AA56-AD57-4145-93CC-FDE9A68AF1AA}" presName="compNode" presStyleCnt="0"/>
      <dgm:spPr/>
    </dgm:pt>
    <dgm:pt modelId="{E431A60D-D7D4-48BD-87CA-65DBE1F0504A}" type="pres">
      <dgm:prSet presAssocID="{65F0AA56-AD57-4145-93CC-FDE9A68AF1AA}" presName="bgRect" presStyleLbl="bgShp" presStyleIdx="2" presStyleCnt="3"/>
      <dgm:spPr/>
    </dgm:pt>
    <dgm:pt modelId="{E31AD149-3FD9-4C6D-A3F1-889BE14853D7}" type="pres">
      <dgm:prSet presAssocID="{65F0AA56-AD57-4145-93CC-FDE9A68AF1A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peaker Phone"/>
        </a:ext>
      </dgm:extLst>
    </dgm:pt>
    <dgm:pt modelId="{BA886BFE-F0EE-4A81-9A7F-34CC2B31103C}" type="pres">
      <dgm:prSet presAssocID="{65F0AA56-AD57-4145-93CC-FDE9A68AF1AA}" presName="spaceRect" presStyleCnt="0"/>
      <dgm:spPr/>
    </dgm:pt>
    <dgm:pt modelId="{83F64EDA-773A-46FB-B5F5-6209FE39E744}" type="pres">
      <dgm:prSet presAssocID="{65F0AA56-AD57-4145-93CC-FDE9A68AF1AA}" presName="parTx" presStyleLbl="revTx" presStyleIdx="2" presStyleCnt="3">
        <dgm:presLayoutVars>
          <dgm:chMax val="0"/>
          <dgm:chPref val="0"/>
        </dgm:presLayoutVars>
      </dgm:prSet>
      <dgm:spPr/>
    </dgm:pt>
  </dgm:ptLst>
  <dgm:cxnLst>
    <dgm:cxn modelId="{BD7E1B02-9BF4-40A2-A1CE-ADF373B12436}" type="presOf" srcId="{6EE0B36D-0487-4274-9094-A905E7F8E4AB}" destId="{C31A927B-F05E-4714-AA26-98E98AAE2E70}" srcOrd="0" destOrd="0" presId="urn:microsoft.com/office/officeart/2018/2/layout/IconVerticalSolidList"/>
    <dgm:cxn modelId="{9364A735-0756-4E04-BE45-703E530F092E}" srcId="{6EE0B36D-0487-4274-9094-A905E7F8E4AB}" destId="{BCA963DC-5A93-4E8C-800F-72EBD8176288}" srcOrd="0" destOrd="0" parTransId="{BEB5A906-69E2-4CF0-BEA1-A6E5E996A376}" sibTransId="{579EE0BE-A3FC-46FA-8BDC-95BD47AF06E4}"/>
    <dgm:cxn modelId="{E0092A7A-3CC0-459D-B632-3687AD65F9A0}" type="presOf" srcId="{BCA963DC-5A93-4E8C-800F-72EBD8176288}" destId="{0BBEB1FC-2E18-4FB1-AADB-843D96DA2D22}" srcOrd="0" destOrd="0" presId="urn:microsoft.com/office/officeart/2018/2/layout/IconVerticalSolidList"/>
    <dgm:cxn modelId="{1260A67A-9A82-4E18-914A-051E5BB7F179}" srcId="{6EE0B36D-0487-4274-9094-A905E7F8E4AB}" destId="{66F8B8DE-233B-46B8-9748-68E4DCB8DF31}" srcOrd="1" destOrd="0" parTransId="{D1D75E07-988B-4C2D-A806-870B9CFDB2B5}" sibTransId="{A24F64B6-34E1-4A35-A6FB-A4F93F8A0DB5}"/>
    <dgm:cxn modelId="{49656B84-11DD-4495-B81C-0F089C70F327}" type="presOf" srcId="{66F8B8DE-233B-46B8-9748-68E4DCB8DF31}" destId="{04CB3775-283C-449A-A365-460B8379F0A3}" srcOrd="0" destOrd="0" presId="urn:microsoft.com/office/officeart/2018/2/layout/IconVerticalSolidList"/>
    <dgm:cxn modelId="{A01E988D-A6BC-4FA4-8ACD-5F72FD64DC6E}" type="presOf" srcId="{65F0AA56-AD57-4145-93CC-FDE9A68AF1AA}" destId="{83F64EDA-773A-46FB-B5F5-6209FE39E744}" srcOrd="0" destOrd="0" presId="urn:microsoft.com/office/officeart/2018/2/layout/IconVerticalSolidList"/>
    <dgm:cxn modelId="{3FB5999E-77EC-4CFA-9CD2-F448A7916F9E}" srcId="{6EE0B36D-0487-4274-9094-A905E7F8E4AB}" destId="{65F0AA56-AD57-4145-93CC-FDE9A68AF1AA}" srcOrd="2" destOrd="0" parTransId="{141D30FC-BE20-4624-9B30-8A8B72D865B7}" sibTransId="{6F086D07-0ACB-4FFF-A5D5-95BF3B14E584}"/>
    <dgm:cxn modelId="{DE075E62-149B-4B22-A92F-47A5DEC35721}" type="presParOf" srcId="{C31A927B-F05E-4714-AA26-98E98AAE2E70}" destId="{6AB8F0D7-72E7-437E-BA0E-DF96838EA06F}" srcOrd="0" destOrd="0" presId="urn:microsoft.com/office/officeart/2018/2/layout/IconVerticalSolidList"/>
    <dgm:cxn modelId="{9012C210-4F33-4E3C-976C-9D3E6FF2588C}" type="presParOf" srcId="{6AB8F0D7-72E7-437E-BA0E-DF96838EA06F}" destId="{80C19141-1BDF-419C-B0FA-B515716DE71E}" srcOrd="0" destOrd="0" presId="urn:microsoft.com/office/officeart/2018/2/layout/IconVerticalSolidList"/>
    <dgm:cxn modelId="{CFDE1281-ADCA-4824-A0BD-DD7E8B94AEB0}" type="presParOf" srcId="{6AB8F0D7-72E7-437E-BA0E-DF96838EA06F}" destId="{C1AFCA1C-0E54-450C-A367-0BA44F8A6AC5}" srcOrd="1" destOrd="0" presId="urn:microsoft.com/office/officeart/2018/2/layout/IconVerticalSolidList"/>
    <dgm:cxn modelId="{83C657C3-F79F-48B7-B04B-F6764D828323}" type="presParOf" srcId="{6AB8F0D7-72E7-437E-BA0E-DF96838EA06F}" destId="{0CB5B2B3-9DD8-4B98-8668-475C4E39FDF0}" srcOrd="2" destOrd="0" presId="urn:microsoft.com/office/officeart/2018/2/layout/IconVerticalSolidList"/>
    <dgm:cxn modelId="{EA936614-C0B9-4F31-BB2D-4AA627E6C507}" type="presParOf" srcId="{6AB8F0D7-72E7-437E-BA0E-DF96838EA06F}" destId="{0BBEB1FC-2E18-4FB1-AADB-843D96DA2D22}" srcOrd="3" destOrd="0" presId="urn:microsoft.com/office/officeart/2018/2/layout/IconVerticalSolidList"/>
    <dgm:cxn modelId="{E099975B-2368-4B08-AC19-4D976209C878}" type="presParOf" srcId="{C31A927B-F05E-4714-AA26-98E98AAE2E70}" destId="{C8D594F3-CF04-486F-9FA4-2143D3D5AB84}" srcOrd="1" destOrd="0" presId="urn:microsoft.com/office/officeart/2018/2/layout/IconVerticalSolidList"/>
    <dgm:cxn modelId="{C2257781-C8C0-4C3C-B29F-D0F23F38D4BC}" type="presParOf" srcId="{C31A927B-F05E-4714-AA26-98E98AAE2E70}" destId="{DC89385C-1EB2-44ED-956E-4E2BD0359D41}" srcOrd="2" destOrd="0" presId="urn:microsoft.com/office/officeart/2018/2/layout/IconVerticalSolidList"/>
    <dgm:cxn modelId="{C4C0649C-4AB4-4CD2-8B15-251F71D7C5D6}" type="presParOf" srcId="{DC89385C-1EB2-44ED-956E-4E2BD0359D41}" destId="{A0380A47-10A4-4998-8B58-7AB504171EC5}" srcOrd="0" destOrd="0" presId="urn:microsoft.com/office/officeart/2018/2/layout/IconVerticalSolidList"/>
    <dgm:cxn modelId="{32D15781-59E5-4493-83DA-D63946DF823D}" type="presParOf" srcId="{DC89385C-1EB2-44ED-956E-4E2BD0359D41}" destId="{3B1215CE-603B-4351-AF02-D853F6A026DB}" srcOrd="1" destOrd="0" presId="urn:microsoft.com/office/officeart/2018/2/layout/IconVerticalSolidList"/>
    <dgm:cxn modelId="{1FBC6AA5-8B94-4CCA-B359-632A75B9B6E7}" type="presParOf" srcId="{DC89385C-1EB2-44ED-956E-4E2BD0359D41}" destId="{2DC59209-A96D-4741-B772-01BB7C4F0297}" srcOrd="2" destOrd="0" presId="urn:microsoft.com/office/officeart/2018/2/layout/IconVerticalSolidList"/>
    <dgm:cxn modelId="{4159386C-032B-4D43-882D-F210F3B48603}" type="presParOf" srcId="{DC89385C-1EB2-44ED-956E-4E2BD0359D41}" destId="{04CB3775-283C-449A-A365-460B8379F0A3}" srcOrd="3" destOrd="0" presId="urn:microsoft.com/office/officeart/2018/2/layout/IconVerticalSolidList"/>
    <dgm:cxn modelId="{F61B7E39-FD73-4664-8736-C8D0F6F0C34D}" type="presParOf" srcId="{C31A927B-F05E-4714-AA26-98E98AAE2E70}" destId="{480F5DB4-59F2-49E9-A28A-694CDB20C546}" srcOrd="3" destOrd="0" presId="urn:microsoft.com/office/officeart/2018/2/layout/IconVerticalSolidList"/>
    <dgm:cxn modelId="{D8FBEDE0-E50A-4211-9800-F6EA2506E152}" type="presParOf" srcId="{C31A927B-F05E-4714-AA26-98E98AAE2E70}" destId="{FCA4E07C-E22B-4DC9-8452-9D37142C4B85}" srcOrd="4" destOrd="0" presId="urn:microsoft.com/office/officeart/2018/2/layout/IconVerticalSolidList"/>
    <dgm:cxn modelId="{8F4AF9A0-C09E-4598-A0F0-A0F1E81C8402}" type="presParOf" srcId="{FCA4E07C-E22B-4DC9-8452-9D37142C4B85}" destId="{E431A60D-D7D4-48BD-87CA-65DBE1F0504A}" srcOrd="0" destOrd="0" presId="urn:microsoft.com/office/officeart/2018/2/layout/IconVerticalSolidList"/>
    <dgm:cxn modelId="{C0AF91D8-A130-4CFE-B02E-8A6ACE2720C5}" type="presParOf" srcId="{FCA4E07C-E22B-4DC9-8452-9D37142C4B85}" destId="{E31AD149-3FD9-4C6D-A3F1-889BE14853D7}" srcOrd="1" destOrd="0" presId="urn:microsoft.com/office/officeart/2018/2/layout/IconVerticalSolidList"/>
    <dgm:cxn modelId="{E59DCEAE-6803-42F9-91A5-4935B2D683EE}" type="presParOf" srcId="{FCA4E07C-E22B-4DC9-8452-9D37142C4B85}" destId="{BA886BFE-F0EE-4A81-9A7F-34CC2B31103C}" srcOrd="2" destOrd="0" presId="urn:microsoft.com/office/officeart/2018/2/layout/IconVerticalSolidList"/>
    <dgm:cxn modelId="{B6A2BE79-96A1-485E-B81A-FEF36009346B}" type="presParOf" srcId="{FCA4E07C-E22B-4DC9-8452-9D37142C4B85}" destId="{83F64EDA-773A-46FB-B5F5-6209FE39E74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CD0791-BFCC-49FA-8E0E-98485E693CA0}">
      <dsp:nvSpPr>
        <dsp:cNvPr id="0" name=""/>
        <dsp:cNvSpPr/>
      </dsp:nvSpPr>
      <dsp:spPr>
        <a:xfrm>
          <a:off x="730349" y="375668"/>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517C03-1D83-4E21-80D4-554292013E0A}">
      <dsp:nvSpPr>
        <dsp:cNvPr id="0" name=""/>
        <dsp:cNvSpPr/>
      </dsp:nvSpPr>
      <dsp:spPr>
        <a:xfrm>
          <a:off x="1198349" y="84366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996692-8503-4E06-AA3E-56DC24D701A3}">
      <dsp:nvSpPr>
        <dsp:cNvPr id="0" name=""/>
        <dsp:cNvSpPr/>
      </dsp:nvSpPr>
      <dsp:spPr>
        <a:xfrm>
          <a:off x="28349"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GB" sz="1700" kern="1200"/>
            <a:t>Explain the characteristics of an oligopoly.</a:t>
          </a:r>
          <a:endParaRPr lang="en-US" sz="1700" kern="1200"/>
        </a:p>
      </dsp:txBody>
      <dsp:txXfrm>
        <a:off x="28349" y="3255669"/>
        <a:ext cx="3600000" cy="720000"/>
      </dsp:txXfrm>
    </dsp:sp>
    <dsp:sp modelId="{60889CEA-8D5F-495E-AC14-26CB418C0C07}">
      <dsp:nvSpPr>
        <dsp:cNvPr id="0" name=""/>
        <dsp:cNvSpPr/>
      </dsp:nvSpPr>
      <dsp:spPr>
        <a:xfrm>
          <a:off x="4960350" y="375668"/>
          <a:ext cx="2196000" cy="2196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97E575-F164-4DD0-99A2-477C0FAE9D47}">
      <dsp:nvSpPr>
        <dsp:cNvPr id="0" name=""/>
        <dsp:cNvSpPr/>
      </dsp:nvSpPr>
      <dsp:spPr>
        <a:xfrm>
          <a:off x="5428350" y="84366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A58633-F3AF-4ED8-A948-E52E854BD51A}">
      <dsp:nvSpPr>
        <dsp:cNvPr id="0" name=""/>
        <dsp:cNvSpPr/>
      </dsp:nvSpPr>
      <dsp:spPr>
        <a:xfrm>
          <a:off x="425835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GB" sz="1700" i="1" kern="1200"/>
            <a:t>How will a concentration ratio impact on the tactics a firm will employ?</a:t>
          </a:r>
          <a:endParaRPr lang="en-US" sz="1700" kern="1200"/>
        </a:p>
      </dsp:txBody>
      <dsp:txXfrm>
        <a:off x="4258350" y="3255669"/>
        <a:ext cx="36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56E1E-8912-4087-A416-97E47B2C3719}">
      <dsp:nvSpPr>
        <dsp:cNvPr id="0" name=""/>
        <dsp:cNvSpPr/>
      </dsp:nvSpPr>
      <dsp:spPr>
        <a:xfrm>
          <a:off x="0" y="180228"/>
          <a:ext cx="5098904" cy="16450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Because the short run marginal cost curve is sloped like this, mathematically the average cost curve will be U shaped. Initially, average costs fall. But, when marginal cost is above the average cost, then average cost starts to rise.</a:t>
          </a:r>
          <a:endParaRPr lang="en-US" sz="1900" kern="1200" dirty="0"/>
        </a:p>
      </dsp:txBody>
      <dsp:txXfrm>
        <a:off x="80303" y="260531"/>
        <a:ext cx="4938298" cy="1484414"/>
      </dsp:txXfrm>
    </dsp:sp>
    <dsp:sp modelId="{4BA6B4CC-7489-4AA5-AB21-C69F6E024671}">
      <dsp:nvSpPr>
        <dsp:cNvPr id="0" name=""/>
        <dsp:cNvSpPr/>
      </dsp:nvSpPr>
      <dsp:spPr>
        <a:xfrm>
          <a:off x="0" y="1879968"/>
          <a:ext cx="5098904" cy="16450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Marginal cost always passes through the lowest point of the average cost curve.</a:t>
          </a:r>
          <a:endParaRPr lang="en-US" sz="1900" kern="1200" dirty="0"/>
        </a:p>
      </dsp:txBody>
      <dsp:txXfrm>
        <a:off x="80303" y="1960271"/>
        <a:ext cx="4938298" cy="14844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058D9-CDFD-4F04-A831-C863B8CE6BBB}">
      <dsp:nvSpPr>
        <dsp:cNvPr id="0" name=""/>
        <dsp:cNvSpPr/>
      </dsp:nvSpPr>
      <dsp:spPr>
        <a:xfrm>
          <a:off x="0" y="717"/>
          <a:ext cx="4726201" cy="16792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873B8C-E8E8-49EF-A119-FC7985DA4C14}">
      <dsp:nvSpPr>
        <dsp:cNvPr id="0" name=""/>
        <dsp:cNvSpPr/>
      </dsp:nvSpPr>
      <dsp:spPr>
        <a:xfrm>
          <a:off x="507973" y="378548"/>
          <a:ext cx="923587" cy="9235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DEE569-3659-4EC5-BE36-F2D7F99BF54C}">
      <dsp:nvSpPr>
        <dsp:cNvPr id="0" name=""/>
        <dsp:cNvSpPr/>
      </dsp:nvSpPr>
      <dsp:spPr>
        <a:xfrm>
          <a:off x="1939533" y="717"/>
          <a:ext cx="2786667" cy="167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21" tIns="177721" rIns="177721" bIns="177721" numCol="1" spcCol="1270" anchor="ctr" anchorCtr="0">
          <a:noAutofit/>
        </a:bodyPr>
        <a:lstStyle/>
        <a:p>
          <a:pPr marL="0" lvl="0" indent="0" algn="l" defTabSz="933450">
            <a:lnSpc>
              <a:spcPct val="90000"/>
            </a:lnSpc>
            <a:spcBef>
              <a:spcPct val="0"/>
            </a:spcBef>
            <a:spcAft>
              <a:spcPct val="35000"/>
            </a:spcAft>
            <a:buNone/>
          </a:pPr>
          <a:r>
            <a:rPr lang="en-GB" sz="2100" kern="1200"/>
            <a:t>Research two articles about Monopolies and two about oligopolies.</a:t>
          </a:r>
          <a:endParaRPr lang="en-US" sz="2100" kern="1200"/>
        </a:p>
      </dsp:txBody>
      <dsp:txXfrm>
        <a:off x="1939533" y="717"/>
        <a:ext cx="2786667" cy="1679249"/>
      </dsp:txXfrm>
    </dsp:sp>
    <dsp:sp modelId="{E032E28F-8D83-4CE8-A41F-1D161FE4EF3F}">
      <dsp:nvSpPr>
        <dsp:cNvPr id="0" name=""/>
        <dsp:cNvSpPr/>
      </dsp:nvSpPr>
      <dsp:spPr>
        <a:xfrm>
          <a:off x="0" y="2099779"/>
          <a:ext cx="4726201" cy="16792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E60B8B-F76D-4137-A688-2E9F8C52869B}">
      <dsp:nvSpPr>
        <dsp:cNvPr id="0" name=""/>
        <dsp:cNvSpPr/>
      </dsp:nvSpPr>
      <dsp:spPr>
        <a:xfrm>
          <a:off x="507973" y="2477610"/>
          <a:ext cx="923587" cy="9235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472817-03C6-4A54-B507-28B5D302A80B}">
      <dsp:nvSpPr>
        <dsp:cNvPr id="0" name=""/>
        <dsp:cNvSpPr/>
      </dsp:nvSpPr>
      <dsp:spPr>
        <a:xfrm>
          <a:off x="1939533" y="2099779"/>
          <a:ext cx="2786667" cy="167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21" tIns="177721" rIns="177721" bIns="177721" numCol="1" spcCol="1270" anchor="ctr" anchorCtr="0">
          <a:noAutofit/>
        </a:bodyPr>
        <a:lstStyle/>
        <a:p>
          <a:pPr marL="0" lvl="0" indent="0" algn="l" defTabSz="933450">
            <a:lnSpc>
              <a:spcPct val="90000"/>
            </a:lnSpc>
            <a:spcBef>
              <a:spcPct val="0"/>
            </a:spcBef>
            <a:spcAft>
              <a:spcPct val="35000"/>
            </a:spcAft>
            <a:buNone/>
          </a:pPr>
          <a:r>
            <a:rPr lang="en-GB" sz="2100" kern="1200"/>
            <a:t>Summarise what you have read.</a:t>
          </a:r>
          <a:endParaRPr lang="en-US" sz="2100" kern="1200"/>
        </a:p>
      </dsp:txBody>
      <dsp:txXfrm>
        <a:off x="1939533" y="2099779"/>
        <a:ext cx="2786667" cy="1679249"/>
      </dsp:txXfrm>
    </dsp:sp>
    <dsp:sp modelId="{95B515EE-7DC5-4E29-963D-738D0DCE4977}">
      <dsp:nvSpPr>
        <dsp:cNvPr id="0" name=""/>
        <dsp:cNvSpPr/>
      </dsp:nvSpPr>
      <dsp:spPr>
        <a:xfrm>
          <a:off x="0" y="4198841"/>
          <a:ext cx="4726201" cy="16792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5B8C61-1DF7-4709-A251-4EC86077E113}">
      <dsp:nvSpPr>
        <dsp:cNvPr id="0" name=""/>
        <dsp:cNvSpPr/>
      </dsp:nvSpPr>
      <dsp:spPr>
        <a:xfrm>
          <a:off x="507973" y="4576672"/>
          <a:ext cx="923587" cy="9235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05F58B-6AFB-4AAA-867F-54BEDE1D4EA9}">
      <dsp:nvSpPr>
        <dsp:cNvPr id="0" name=""/>
        <dsp:cNvSpPr/>
      </dsp:nvSpPr>
      <dsp:spPr>
        <a:xfrm>
          <a:off x="1939533" y="4198841"/>
          <a:ext cx="2786667" cy="167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21" tIns="177721" rIns="177721" bIns="177721" numCol="1" spcCol="1270" anchor="ctr" anchorCtr="0">
          <a:noAutofit/>
        </a:bodyPr>
        <a:lstStyle/>
        <a:p>
          <a:pPr marL="0" lvl="0" indent="0" algn="l" defTabSz="933450">
            <a:lnSpc>
              <a:spcPct val="90000"/>
            </a:lnSpc>
            <a:spcBef>
              <a:spcPct val="0"/>
            </a:spcBef>
            <a:spcAft>
              <a:spcPct val="35000"/>
            </a:spcAft>
            <a:buNone/>
          </a:pPr>
          <a:r>
            <a:rPr lang="en-GB" sz="2100" kern="1200"/>
            <a:t>How are these firms regulated.</a:t>
          </a:r>
          <a:endParaRPr lang="en-US" sz="2100" kern="1200"/>
        </a:p>
      </dsp:txBody>
      <dsp:txXfrm>
        <a:off x="1939533" y="4198841"/>
        <a:ext cx="2786667" cy="16792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C19141-1BDF-419C-B0FA-B515716DE71E}">
      <dsp:nvSpPr>
        <dsp:cNvPr id="0" name=""/>
        <dsp:cNvSpPr/>
      </dsp:nvSpPr>
      <dsp:spPr>
        <a:xfrm>
          <a:off x="0" y="717"/>
          <a:ext cx="4726201" cy="16792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AFCA1C-0E54-450C-A367-0BA44F8A6AC5}">
      <dsp:nvSpPr>
        <dsp:cNvPr id="0" name=""/>
        <dsp:cNvSpPr/>
      </dsp:nvSpPr>
      <dsp:spPr>
        <a:xfrm>
          <a:off x="507973" y="378548"/>
          <a:ext cx="923587" cy="9235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BEB1FC-2E18-4FB1-AADB-843D96DA2D22}">
      <dsp:nvSpPr>
        <dsp:cNvPr id="0" name=""/>
        <dsp:cNvSpPr/>
      </dsp:nvSpPr>
      <dsp:spPr>
        <a:xfrm>
          <a:off x="1939533" y="717"/>
          <a:ext cx="2786667" cy="167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21" tIns="177721" rIns="177721" bIns="177721" numCol="1" spcCol="1270" anchor="ctr" anchorCtr="0">
          <a:noAutofit/>
        </a:bodyPr>
        <a:lstStyle/>
        <a:p>
          <a:pPr marL="0" lvl="0" indent="0" algn="l" defTabSz="1022350">
            <a:lnSpc>
              <a:spcPct val="90000"/>
            </a:lnSpc>
            <a:spcBef>
              <a:spcPct val="0"/>
            </a:spcBef>
            <a:spcAft>
              <a:spcPct val="35000"/>
            </a:spcAft>
            <a:buNone/>
          </a:pPr>
          <a:r>
            <a:rPr lang="en-GB" sz="2300" kern="1200"/>
            <a:t>What is meant by price discrimination?</a:t>
          </a:r>
          <a:endParaRPr lang="en-US" sz="2300" kern="1200"/>
        </a:p>
      </dsp:txBody>
      <dsp:txXfrm>
        <a:off x="1939533" y="717"/>
        <a:ext cx="2786667" cy="1679249"/>
      </dsp:txXfrm>
    </dsp:sp>
    <dsp:sp modelId="{A0380A47-10A4-4998-8B58-7AB504171EC5}">
      <dsp:nvSpPr>
        <dsp:cNvPr id="0" name=""/>
        <dsp:cNvSpPr/>
      </dsp:nvSpPr>
      <dsp:spPr>
        <a:xfrm>
          <a:off x="0" y="2099779"/>
          <a:ext cx="4726201" cy="16792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1215CE-603B-4351-AF02-D853F6A026DB}">
      <dsp:nvSpPr>
        <dsp:cNvPr id="0" name=""/>
        <dsp:cNvSpPr/>
      </dsp:nvSpPr>
      <dsp:spPr>
        <a:xfrm>
          <a:off x="507973" y="2477610"/>
          <a:ext cx="923587" cy="9235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CB3775-283C-449A-A365-460B8379F0A3}">
      <dsp:nvSpPr>
        <dsp:cNvPr id="0" name=""/>
        <dsp:cNvSpPr/>
      </dsp:nvSpPr>
      <dsp:spPr>
        <a:xfrm>
          <a:off x="1939533" y="2099779"/>
          <a:ext cx="2786667" cy="167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21" tIns="177721" rIns="177721" bIns="177721" numCol="1" spcCol="1270" anchor="ctr" anchorCtr="0">
          <a:noAutofit/>
        </a:bodyPr>
        <a:lstStyle/>
        <a:p>
          <a:pPr marL="0" lvl="0" indent="0" algn="l" defTabSz="1022350">
            <a:lnSpc>
              <a:spcPct val="90000"/>
            </a:lnSpc>
            <a:spcBef>
              <a:spcPct val="0"/>
            </a:spcBef>
            <a:spcAft>
              <a:spcPct val="35000"/>
            </a:spcAft>
            <a:buNone/>
          </a:pPr>
          <a:r>
            <a:rPr lang="en-GB" sz="2300" kern="1200"/>
            <a:t>Explain the different degrees of price discrimination.</a:t>
          </a:r>
          <a:endParaRPr lang="en-US" sz="2300" kern="1200"/>
        </a:p>
      </dsp:txBody>
      <dsp:txXfrm>
        <a:off x="1939533" y="2099779"/>
        <a:ext cx="2786667" cy="1679249"/>
      </dsp:txXfrm>
    </dsp:sp>
    <dsp:sp modelId="{E431A60D-D7D4-48BD-87CA-65DBE1F0504A}">
      <dsp:nvSpPr>
        <dsp:cNvPr id="0" name=""/>
        <dsp:cNvSpPr/>
      </dsp:nvSpPr>
      <dsp:spPr>
        <a:xfrm>
          <a:off x="0" y="4198841"/>
          <a:ext cx="4726201" cy="16792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1AD149-3FD9-4C6D-A3F1-889BE14853D7}">
      <dsp:nvSpPr>
        <dsp:cNvPr id="0" name=""/>
        <dsp:cNvSpPr/>
      </dsp:nvSpPr>
      <dsp:spPr>
        <a:xfrm>
          <a:off x="507973" y="4576672"/>
          <a:ext cx="923587" cy="9235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F64EDA-773A-46FB-B5F5-6209FE39E744}">
      <dsp:nvSpPr>
        <dsp:cNvPr id="0" name=""/>
        <dsp:cNvSpPr/>
      </dsp:nvSpPr>
      <dsp:spPr>
        <a:xfrm>
          <a:off x="1939533" y="4198841"/>
          <a:ext cx="2786667" cy="167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21" tIns="177721" rIns="177721" bIns="177721" numCol="1" spcCol="1270" anchor="ctr" anchorCtr="0">
          <a:noAutofit/>
        </a:bodyPr>
        <a:lstStyle/>
        <a:p>
          <a:pPr marL="0" lvl="0" indent="0" algn="l" defTabSz="1022350">
            <a:lnSpc>
              <a:spcPct val="90000"/>
            </a:lnSpc>
            <a:spcBef>
              <a:spcPct val="0"/>
            </a:spcBef>
            <a:spcAft>
              <a:spcPct val="35000"/>
            </a:spcAft>
            <a:buNone/>
          </a:pPr>
          <a:r>
            <a:rPr lang="en-GB" sz="2300" kern="1200"/>
            <a:t>Draw a diagram for price discrimination.</a:t>
          </a:r>
          <a:endParaRPr lang="en-US" sz="2300" kern="1200"/>
        </a:p>
      </dsp:txBody>
      <dsp:txXfrm>
        <a:off x="1939533" y="4198841"/>
        <a:ext cx="2786667" cy="1679249"/>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B821DF-053F-465B-8A3A-5CCB1C0BA598}" type="datetimeFigureOut">
              <a:rPr lang="en-US" smtClean="0"/>
              <a:pPr/>
              <a:t>3/18/2025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E0150C-54B0-4ED9-BCD8-F1C664DC41E9}" type="slidenum">
              <a:rPr lang="en-GB" smtClean="0"/>
              <a:pPr/>
              <a:t>‹#›</a:t>
            </a:fld>
            <a:endParaRPr lang="en-GB"/>
          </a:p>
        </p:txBody>
      </p:sp>
    </p:spTree>
    <p:extLst>
      <p:ext uri="{BB962C8B-B14F-4D97-AF65-F5344CB8AC3E}">
        <p14:creationId xmlns:p14="http://schemas.microsoft.com/office/powerpoint/2010/main" val="2126529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8CEB2A-435C-40BD-A696-09D1F949D5C5}" type="datetimeFigureOut">
              <a:rPr lang="en-US" smtClean="0"/>
              <a:pPr/>
              <a:t>3/18/2025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5C52F8-D14D-49FB-963A-D0594AB1E07D}" type="slidenum">
              <a:rPr lang="en-GB" smtClean="0"/>
              <a:pPr/>
              <a:t>‹#›</a:t>
            </a:fld>
            <a:endParaRPr lang="en-GB"/>
          </a:p>
        </p:txBody>
      </p:sp>
    </p:spTree>
    <p:extLst>
      <p:ext uri="{BB962C8B-B14F-4D97-AF65-F5344CB8AC3E}">
        <p14:creationId xmlns:p14="http://schemas.microsoft.com/office/powerpoint/2010/main" val="1580285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A5C52F8-D14D-49FB-963A-D0594AB1E07D}" type="slidenum">
              <a:rPr lang="en-GB" smtClean="0"/>
              <a:pPr/>
              <a:t>1</a:t>
            </a:fld>
            <a:endParaRPr lang="en-GB"/>
          </a:p>
        </p:txBody>
      </p:sp>
    </p:spTree>
    <p:extLst>
      <p:ext uri="{BB962C8B-B14F-4D97-AF65-F5344CB8AC3E}">
        <p14:creationId xmlns:p14="http://schemas.microsoft.com/office/powerpoint/2010/main" val="3092674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23A8DB-698E-420B-B8AB-5B0BD8961D9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9137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14</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15</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20</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23A8DB-698E-420B-B8AB-5B0BD8961D9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572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23A8DB-698E-420B-B8AB-5B0BD8961D9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7147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23A8DB-698E-420B-B8AB-5B0BD8961D9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8221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http://www.bbc.co.uk/news/business-28405777</a:t>
            </a:r>
          </a:p>
          <a:p>
            <a:pPr defTabSz="867766">
              <a:defRPr/>
            </a:pPr>
            <a:r>
              <a:rPr lang="en-GB" sz="1100" b="1" dirty="0"/>
              <a:t>SFO investigates price rigging in foreign exchange market</a:t>
            </a:r>
          </a:p>
          <a:p>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24</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23A8DB-698E-420B-B8AB-5B0BD8961D9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3317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27</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5</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http://www.bbc.co.uk/news/business-28756674</a:t>
            </a:r>
          </a:p>
          <a:p>
            <a:pPr defTabSz="867766">
              <a:defRPr/>
            </a:pPr>
            <a:r>
              <a:rPr lang="en-GB" sz="1100" b="1"/>
              <a:t>Car hire prices 'unfairly vary' across EU</a:t>
            </a:r>
          </a:p>
          <a:p>
            <a:endParaRPr lang="en-GB"/>
          </a:p>
        </p:txBody>
      </p:sp>
      <p:sp>
        <p:nvSpPr>
          <p:cNvPr id="4" name="Slide Number Placeholder 3"/>
          <p:cNvSpPr>
            <a:spLocks noGrp="1"/>
          </p:cNvSpPr>
          <p:nvPr>
            <p:ph type="sldNum" sz="quarter" idx="10"/>
          </p:nvPr>
        </p:nvSpPr>
        <p:spPr/>
        <p:txBody>
          <a:bodyPr/>
          <a:lstStyle/>
          <a:p>
            <a:fld id="{2A5C52F8-D14D-49FB-963A-D0594AB1E07D}" type="slidenum">
              <a:rPr lang="en-GB" smtClean="0"/>
              <a:pPr/>
              <a:t>28</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29</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851" indent="-285712" eaLnBrk="0" hangingPunct="0">
              <a:defRPr>
                <a:solidFill>
                  <a:schemeClr val="tx1"/>
                </a:solidFill>
                <a:latin typeface="Verdana" pitchFamily="34" charset="0"/>
                <a:cs typeface="Arial" charset="0"/>
              </a:defRPr>
            </a:lvl2pPr>
            <a:lvl3pPr marL="1142847" indent="-228569" eaLnBrk="0" hangingPunct="0">
              <a:defRPr>
                <a:solidFill>
                  <a:schemeClr val="tx1"/>
                </a:solidFill>
                <a:latin typeface="Verdana" pitchFamily="34" charset="0"/>
                <a:cs typeface="Arial" charset="0"/>
              </a:defRPr>
            </a:lvl3pPr>
            <a:lvl4pPr marL="1599986" indent="-228569" eaLnBrk="0" hangingPunct="0">
              <a:defRPr>
                <a:solidFill>
                  <a:schemeClr val="tx1"/>
                </a:solidFill>
                <a:latin typeface="Verdana" pitchFamily="34" charset="0"/>
                <a:cs typeface="Arial" charset="0"/>
              </a:defRPr>
            </a:lvl4pPr>
            <a:lvl5pPr marL="2057125" indent="-228569" eaLnBrk="0" hangingPunct="0">
              <a:defRPr>
                <a:solidFill>
                  <a:schemeClr val="tx1"/>
                </a:solidFill>
                <a:latin typeface="Verdana" pitchFamily="34" charset="0"/>
                <a:cs typeface="Arial" charset="0"/>
              </a:defRPr>
            </a:lvl5pPr>
            <a:lvl6pPr marL="2514264" indent="-228569" eaLnBrk="0" fontAlgn="base" hangingPunct="0">
              <a:spcBef>
                <a:spcPct val="0"/>
              </a:spcBef>
              <a:spcAft>
                <a:spcPct val="0"/>
              </a:spcAft>
              <a:defRPr>
                <a:solidFill>
                  <a:schemeClr val="tx1"/>
                </a:solidFill>
                <a:latin typeface="Verdana" pitchFamily="34" charset="0"/>
                <a:cs typeface="Arial" charset="0"/>
              </a:defRPr>
            </a:lvl6pPr>
            <a:lvl7pPr marL="2971403" indent="-228569" eaLnBrk="0" fontAlgn="base" hangingPunct="0">
              <a:spcBef>
                <a:spcPct val="0"/>
              </a:spcBef>
              <a:spcAft>
                <a:spcPct val="0"/>
              </a:spcAft>
              <a:defRPr>
                <a:solidFill>
                  <a:schemeClr val="tx1"/>
                </a:solidFill>
                <a:latin typeface="Verdana" pitchFamily="34" charset="0"/>
                <a:cs typeface="Arial" charset="0"/>
              </a:defRPr>
            </a:lvl7pPr>
            <a:lvl8pPr marL="3428542" indent="-228569" eaLnBrk="0" fontAlgn="base" hangingPunct="0">
              <a:spcBef>
                <a:spcPct val="0"/>
              </a:spcBef>
              <a:spcAft>
                <a:spcPct val="0"/>
              </a:spcAft>
              <a:defRPr>
                <a:solidFill>
                  <a:schemeClr val="tx1"/>
                </a:solidFill>
                <a:latin typeface="Verdana" pitchFamily="34" charset="0"/>
                <a:cs typeface="Arial" charset="0"/>
              </a:defRPr>
            </a:lvl8pPr>
            <a:lvl9pPr marL="3885681" indent="-228569"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1C205A3D-3C71-41F3-B073-EA123605A3AF}" type="slidenum">
              <a:rPr lang="en-GB" smtClean="0">
                <a:latin typeface="Arial" charset="0"/>
              </a:rPr>
              <a:pPr eaLnBrk="1" hangingPunct="1"/>
              <a:t>30</a:t>
            </a:fld>
            <a:endParaRPr lang="en-GB">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A5C52F8-D14D-49FB-963A-D0594AB1E07D}" type="slidenum">
              <a:rPr lang="en-GB" smtClean="0"/>
              <a:pPr/>
              <a:t>31</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851" indent="-285712" eaLnBrk="0" hangingPunct="0">
              <a:defRPr>
                <a:solidFill>
                  <a:schemeClr val="tx1"/>
                </a:solidFill>
                <a:latin typeface="Verdana" pitchFamily="34" charset="0"/>
                <a:cs typeface="Arial" charset="0"/>
              </a:defRPr>
            </a:lvl2pPr>
            <a:lvl3pPr marL="1142847" indent="-228569" eaLnBrk="0" hangingPunct="0">
              <a:defRPr>
                <a:solidFill>
                  <a:schemeClr val="tx1"/>
                </a:solidFill>
                <a:latin typeface="Verdana" pitchFamily="34" charset="0"/>
                <a:cs typeface="Arial" charset="0"/>
              </a:defRPr>
            </a:lvl3pPr>
            <a:lvl4pPr marL="1599986" indent="-228569" eaLnBrk="0" hangingPunct="0">
              <a:defRPr>
                <a:solidFill>
                  <a:schemeClr val="tx1"/>
                </a:solidFill>
                <a:latin typeface="Verdana" pitchFamily="34" charset="0"/>
                <a:cs typeface="Arial" charset="0"/>
              </a:defRPr>
            </a:lvl4pPr>
            <a:lvl5pPr marL="2057125" indent="-228569" eaLnBrk="0" hangingPunct="0">
              <a:defRPr>
                <a:solidFill>
                  <a:schemeClr val="tx1"/>
                </a:solidFill>
                <a:latin typeface="Verdana" pitchFamily="34" charset="0"/>
                <a:cs typeface="Arial" charset="0"/>
              </a:defRPr>
            </a:lvl5pPr>
            <a:lvl6pPr marL="2514264" indent="-228569" eaLnBrk="0" fontAlgn="base" hangingPunct="0">
              <a:spcBef>
                <a:spcPct val="0"/>
              </a:spcBef>
              <a:spcAft>
                <a:spcPct val="0"/>
              </a:spcAft>
              <a:defRPr>
                <a:solidFill>
                  <a:schemeClr val="tx1"/>
                </a:solidFill>
                <a:latin typeface="Verdana" pitchFamily="34" charset="0"/>
                <a:cs typeface="Arial" charset="0"/>
              </a:defRPr>
            </a:lvl6pPr>
            <a:lvl7pPr marL="2971403" indent="-228569" eaLnBrk="0" fontAlgn="base" hangingPunct="0">
              <a:spcBef>
                <a:spcPct val="0"/>
              </a:spcBef>
              <a:spcAft>
                <a:spcPct val="0"/>
              </a:spcAft>
              <a:defRPr>
                <a:solidFill>
                  <a:schemeClr val="tx1"/>
                </a:solidFill>
                <a:latin typeface="Verdana" pitchFamily="34" charset="0"/>
                <a:cs typeface="Arial" charset="0"/>
              </a:defRPr>
            </a:lvl7pPr>
            <a:lvl8pPr marL="3428542" indent="-228569" eaLnBrk="0" fontAlgn="base" hangingPunct="0">
              <a:spcBef>
                <a:spcPct val="0"/>
              </a:spcBef>
              <a:spcAft>
                <a:spcPct val="0"/>
              </a:spcAft>
              <a:defRPr>
                <a:solidFill>
                  <a:schemeClr val="tx1"/>
                </a:solidFill>
                <a:latin typeface="Verdana" pitchFamily="34" charset="0"/>
                <a:cs typeface="Arial" charset="0"/>
              </a:defRPr>
            </a:lvl8pPr>
            <a:lvl9pPr marL="3885681" indent="-228569"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1C205A3D-3C71-41F3-B073-EA123605A3AF}" type="slidenum">
              <a:rPr lang="en-GB" smtClean="0">
                <a:latin typeface="Arial" charset="0"/>
              </a:rPr>
              <a:pPr eaLnBrk="1" hangingPunct="1"/>
              <a:t>32</a:t>
            </a:fld>
            <a:endParaRPr lang="en-GB">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A5C52F8-D14D-49FB-963A-D0594AB1E07D}" type="slidenum">
              <a:rPr lang="en-GB" smtClean="0"/>
              <a:pPr/>
              <a:t>33</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34</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http://www.bbc.co.uk/news/uk-england-28761038</a:t>
            </a:r>
          </a:p>
          <a:p>
            <a:pPr defTabSz="867766">
              <a:defRPr/>
            </a:pPr>
            <a:r>
              <a:rPr lang="en-GB" sz="1100" b="1" dirty="0"/>
              <a:t>Northern Rail axes off-peak tickets on several routes</a:t>
            </a:r>
          </a:p>
          <a:p>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35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http://www.bbc.co.uk/news/business-28791088</a:t>
            </a:r>
          </a:p>
          <a:p>
            <a:pPr defTabSz="867766">
              <a:defRPr/>
            </a:pPr>
            <a:r>
              <a:rPr lang="en-GB" sz="1100" b="1" dirty="0"/>
              <a:t>Nike v Adidas: The battle of the football kit makers</a:t>
            </a:r>
          </a:p>
          <a:p>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7</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8</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23A8DB-698E-420B-B8AB-5B0BD8961D9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5852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10</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11</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12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70689" y="2667896"/>
            <a:ext cx="6544661" cy="2589904"/>
          </a:xfrm>
          <a:noFill/>
          <a:ln w="76200">
            <a:noFill/>
          </a:ln>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7" name="Title 6"/>
          <p:cNvSpPr>
            <a:spLocks noGrp="1"/>
          </p:cNvSpPr>
          <p:nvPr>
            <p:ph type="title"/>
          </p:nvPr>
        </p:nvSpPr>
        <p:spPr>
          <a:ln w="76200">
            <a:noFill/>
          </a:ln>
        </p:spPr>
        <p:txBody>
          <a:bodyPr/>
          <a:lstStyle/>
          <a:p>
            <a:r>
              <a:rPr lang="en-US"/>
              <a:t>Click to edit Master title style</a:t>
            </a:r>
            <a:endParaRPr lang="en-GB"/>
          </a:p>
        </p:txBody>
      </p:sp>
      <p:sp>
        <p:nvSpPr>
          <p:cNvPr id="8" name="Date Placeholder 7"/>
          <p:cNvSpPr>
            <a:spLocks noGrp="1"/>
          </p:cNvSpPr>
          <p:nvPr>
            <p:ph type="dt" sz="half" idx="10"/>
          </p:nvPr>
        </p:nvSpPr>
        <p:spPr/>
        <p:txBody>
          <a:bodyPr/>
          <a:lstStyle/>
          <a:p>
            <a:fld id="{E832F35D-6C6B-48CF-9C04-9FC684A11D9A}" type="datetimeFigureOut">
              <a:rPr lang="en-GB" smtClean="0"/>
              <a:t>18/03/2025</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9DCFC3D2-4269-45B9-B33B-0A1CDC1E157F}" type="slidenum">
              <a:rPr lang="en-GB" smtClean="0"/>
              <a:t>‹#›</a:t>
            </a:fld>
            <a:endParaRPr lang="en-GB" dirty="0"/>
          </a:p>
        </p:txBody>
      </p:sp>
    </p:spTree>
    <p:extLst>
      <p:ext uri="{BB962C8B-B14F-4D97-AF65-F5344CB8AC3E}">
        <p14:creationId xmlns:p14="http://schemas.microsoft.com/office/powerpoint/2010/main" val="3246938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939159" y="365126"/>
            <a:ext cx="6576191" cy="1325563"/>
          </a:xfrm>
        </p:spPr>
        <p:txBody>
          <a:bodyPr/>
          <a:lstStyle/>
          <a:p>
            <a:r>
              <a:rPr lang="en-US" dirty="0"/>
              <a:t>Click to edit Master title style</a:t>
            </a:r>
            <a:endParaRPr lang="en-GB" dirty="0"/>
          </a:p>
        </p:txBody>
      </p:sp>
      <p:sp>
        <p:nvSpPr>
          <p:cNvPr id="3" name="Vertical Text Placeholder 2"/>
          <p:cNvSpPr>
            <a:spLocks noGrp="1"/>
          </p:cNvSpPr>
          <p:nvPr>
            <p:ph type="body" orient="vert" idx="1"/>
          </p:nvPr>
        </p:nvSpPr>
        <p:spPr>
          <a:xfrm>
            <a:off x="1939158" y="1825625"/>
            <a:ext cx="6576192" cy="43513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32F35D-6C6B-48CF-9C04-9FC684A11D9A}" type="datetimeFigureOut">
              <a:rPr lang="en-GB" smtClean="0"/>
              <a:t>18/03/2025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CFC3D2-4269-45B9-B33B-0A1CDC1E157F}" type="slidenum">
              <a:rPr lang="en-GB" smtClean="0"/>
              <a:t>‹#›</a:t>
            </a:fld>
            <a:endParaRPr lang="en-GB"/>
          </a:p>
        </p:txBody>
      </p:sp>
    </p:spTree>
    <p:extLst>
      <p:ext uri="{BB962C8B-B14F-4D97-AF65-F5344CB8AC3E}">
        <p14:creationId xmlns:p14="http://schemas.microsoft.com/office/powerpoint/2010/main" val="2055393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32F35D-6C6B-48CF-9C04-9FC684A11D9A}" type="datetimeFigureOut">
              <a:rPr lang="en-GB" smtClean="0"/>
              <a:t>18/03/2025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CFC3D2-4269-45B9-B33B-0A1CDC1E157F}" type="slidenum">
              <a:rPr lang="en-GB" smtClean="0"/>
              <a:t>‹#›</a:t>
            </a:fld>
            <a:endParaRPr lang="en-GB"/>
          </a:p>
        </p:txBody>
      </p:sp>
    </p:spTree>
    <p:extLst>
      <p:ext uri="{BB962C8B-B14F-4D97-AF65-F5344CB8AC3E}">
        <p14:creationId xmlns:p14="http://schemas.microsoft.com/office/powerpoint/2010/main" val="1843098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70689" y="2667896"/>
            <a:ext cx="6544661" cy="2589904"/>
          </a:xfrm>
          <a:noFill/>
          <a:ln w="76200">
            <a:noFill/>
          </a:ln>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7" name="Title 6"/>
          <p:cNvSpPr>
            <a:spLocks noGrp="1"/>
          </p:cNvSpPr>
          <p:nvPr>
            <p:ph type="title"/>
          </p:nvPr>
        </p:nvSpPr>
        <p:spPr>
          <a:ln w="76200">
            <a:noFill/>
          </a:ln>
        </p:spPr>
        <p:txBody>
          <a:bodyPr/>
          <a:lstStyle/>
          <a:p>
            <a:r>
              <a:rPr lang="en-US"/>
              <a:t>Click to edit Master title style</a:t>
            </a:r>
            <a:endParaRPr lang="en-GB"/>
          </a:p>
        </p:txBody>
      </p:sp>
      <p:sp>
        <p:nvSpPr>
          <p:cNvPr id="8" name="Date Placeholder 7"/>
          <p:cNvSpPr>
            <a:spLocks noGrp="1"/>
          </p:cNvSpPr>
          <p:nvPr>
            <p:ph type="dt" sz="half" idx="10"/>
          </p:nvPr>
        </p:nvSpPr>
        <p:spPr/>
        <p:txBody>
          <a:bodyPr/>
          <a:lstStyle/>
          <a:p>
            <a:fld id="{E832F35D-6C6B-48CF-9C04-9FC684A11D9A}" type="datetimeFigureOut">
              <a:rPr lang="en-GB" smtClean="0"/>
              <a:t>18/03/2025</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9DCFC3D2-4269-45B9-B33B-0A1CDC1E157F}" type="slidenum">
              <a:rPr lang="en-GB" smtClean="0"/>
              <a:t>‹#›</a:t>
            </a:fld>
            <a:endParaRPr lang="en-GB" dirty="0"/>
          </a:p>
        </p:txBody>
      </p:sp>
    </p:spTree>
    <p:extLst>
      <p:ext uri="{BB962C8B-B14F-4D97-AF65-F5344CB8AC3E}">
        <p14:creationId xmlns:p14="http://schemas.microsoft.com/office/powerpoint/2010/main" val="2347672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9744" y="1825625"/>
            <a:ext cx="6615606" cy="4351338"/>
          </a:xfrm>
          <a:ln w="76200">
            <a:noFill/>
          </a:ln>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58058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41634" y="1709739"/>
            <a:ext cx="6468953"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2041634" y="4589464"/>
            <a:ext cx="6468954"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32F35D-6C6B-48CF-9C04-9FC684A11D9A}" type="datetimeFigureOut">
              <a:rPr lang="en-GB" smtClean="0"/>
              <a:t>18/03/2025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CFC3D2-4269-45B9-B33B-0A1CDC1E157F}" type="slidenum">
              <a:rPr lang="en-GB" smtClean="0"/>
              <a:t>‹#›</a:t>
            </a:fld>
            <a:endParaRPr lang="en-GB"/>
          </a:p>
        </p:txBody>
      </p:sp>
    </p:spTree>
    <p:extLst>
      <p:ext uri="{BB962C8B-B14F-4D97-AF65-F5344CB8AC3E}">
        <p14:creationId xmlns:p14="http://schemas.microsoft.com/office/powerpoint/2010/main" val="1497363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832F35D-6C6B-48CF-9C04-9FC684A11D9A}" type="datetimeFigureOut">
              <a:rPr lang="en-GB" smtClean="0"/>
              <a:t>18/03/2025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CFC3D2-4269-45B9-B33B-0A1CDC1E157F}" type="slidenum">
              <a:rPr lang="en-GB" smtClean="0"/>
              <a:t>‹#›</a:t>
            </a:fld>
            <a:endParaRPr lang="en-GB"/>
          </a:p>
        </p:txBody>
      </p:sp>
    </p:spTree>
    <p:extLst>
      <p:ext uri="{BB962C8B-B14F-4D97-AF65-F5344CB8AC3E}">
        <p14:creationId xmlns:p14="http://schemas.microsoft.com/office/powerpoint/2010/main" val="1666245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832F35D-6C6B-48CF-9C04-9FC684A11D9A}" type="datetimeFigureOut">
              <a:rPr lang="en-GB" smtClean="0"/>
              <a:t>18/03/2025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DCFC3D2-4269-45B9-B33B-0A1CDC1E157F}" type="slidenum">
              <a:rPr lang="en-GB" smtClean="0"/>
              <a:t>‹#›</a:t>
            </a:fld>
            <a:endParaRPr lang="en-GB"/>
          </a:p>
        </p:txBody>
      </p:sp>
    </p:spTree>
    <p:extLst>
      <p:ext uri="{BB962C8B-B14F-4D97-AF65-F5344CB8AC3E}">
        <p14:creationId xmlns:p14="http://schemas.microsoft.com/office/powerpoint/2010/main" val="3714758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52448" y="365126"/>
            <a:ext cx="6662902" cy="1325563"/>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832F35D-6C6B-48CF-9C04-9FC684A11D9A}" type="datetimeFigureOut">
              <a:rPr lang="en-GB" smtClean="0"/>
              <a:t>18/03/2025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DCFC3D2-4269-45B9-B33B-0A1CDC1E157F}" type="slidenum">
              <a:rPr lang="en-GB" smtClean="0"/>
              <a:t>‹#›</a:t>
            </a:fld>
            <a:endParaRPr lang="en-GB"/>
          </a:p>
        </p:txBody>
      </p:sp>
    </p:spTree>
    <p:extLst>
      <p:ext uri="{BB962C8B-B14F-4D97-AF65-F5344CB8AC3E}">
        <p14:creationId xmlns:p14="http://schemas.microsoft.com/office/powerpoint/2010/main" val="2385440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2F35D-6C6B-48CF-9C04-9FC684A11D9A}" type="datetimeFigureOut">
              <a:rPr lang="en-GB" smtClean="0"/>
              <a:t>18/03/2025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DCFC3D2-4269-45B9-B33B-0A1CDC1E157F}" type="slidenum">
              <a:rPr lang="en-GB" smtClean="0"/>
              <a:t>‹#›</a:t>
            </a:fld>
            <a:endParaRPr lang="en-GB"/>
          </a:p>
        </p:txBody>
      </p:sp>
    </p:spTree>
    <p:extLst>
      <p:ext uri="{BB962C8B-B14F-4D97-AF65-F5344CB8AC3E}">
        <p14:creationId xmlns:p14="http://schemas.microsoft.com/office/powerpoint/2010/main" val="3878443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832F35D-6C6B-48CF-9C04-9FC684A11D9A}" type="datetimeFigureOut">
              <a:rPr lang="en-GB" smtClean="0"/>
              <a:t>18/03/2025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CFC3D2-4269-45B9-B33B-0A1CDC1E157F}" type="slidenum">
              <a:rPr lang="en-GB" smtClean="0"/>
              <a:t>‹#›</a:t>
            </a:fld>
            <a:endParaRPr lang="en-GB"/>
          </a:p>
        </p:txBody>
      </p:sp>
    </p:spTree>
    <p:extLst>
      <p:ext uri="{BB962C8B-B14F-4D97-AF65-F5344CB8AC3E}">
        <p14:creationId xmlns:p14="http://schemas.microsoft.com/office/powerpoint/2010/main" val="1357693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99745" y="327584"/>
            <a:ext cx="6615605" cy="1325563"/>
          </a:xfrm>
          <a:ln w="76200">
            <a:noFill/>
          </a:ln>
        </p:spPr>
        <p:txBody>
          <a:bodyPr/>
          <a:lstStyle/>
          <a:p>
            <a:r>
              <a:rPr lang="en-US" dirty="0"/>
              <a:t>Click to edit Master title style</a:t>
            </a:r>
            <a:endParaRPr lang="en-GB" dirty="0"/>
          </a:p>
        </p:txBody>
      </p:sp>
      <p:sp>
        <p:nvSpPr>
          <p:cNvPr id="3" name="Content Placeholder 2"/>
          <p:cNvSpPr>
            <a:spLocks noGrp="1"/>
          </p:cNvSpPr>
          <p:nvPr>
            <p:ph idx="1"/>
          </p:nvPr>
        </p:nvSpPr>
        <p:spPr>
          <a:xfrm>
            <a:off x="1899744" y="1825625"/>
            <a:ext cx="6615606" cy="4351338"/>
          </a:xfrm>
          <a:ln w="76200">
            <a:noFill/>
          </a:ln>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97070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832F35D-6C6B-48CF-9C04-9FC684A11D9A}" type="datetimeFigureOut">
              <a:rPr lang="en-GB" smtClean="0"/>
              <a:t>18/03/2025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CFC3D2-4269-45B9-B33B-0A1CDC1E157F}" type="slidenum">
              <a:rPr lang="en-GB" smtClean="0"/>
              <a:t>‹#›</a:t>
            </a:fld>
            <a:endParaRPr lang="en-GB"/>
          </a:p>
        </p:txBody>
      </p:sp>
    </p:spTree>
    <p:extLst>
      <p:ext uri="{BB962C8B-B14F-4D97-AF65-F5344CB8AC3E}">
        <p14:creationId xmlns:p14="http://schemas.microsoft.com/office/powerpoint/2010/main" val="1835875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939159" y="365126"/>
            <a:ext cx="6576191" cy="1325563"/>
          </a:xfrm>
        </p:spPr>
        <p:txBody>
          <a:bodyPr/>
          <a:lstStyle/>
          <a:p>
            <a:r>
              <a:rPr lang="en-US" dirty="0"/>
              <a:t>Click to edit Master title style</a:t>
            </a:r>
            <a:endParaRPr lang="en-GB" dirty="0"/>
          </a:p>
        </p:txBody>
      </p:sp>
      <p:sp>
        <p:nvSpPr>
          <p:cNvPr id="3" name="Vertical Text Placeholder 2"/>
          <p:cNvSpPr>
            <a:spLocks noGrp="1"/>
          </p:cNvSpPr>
          <p:nvPr>
            <p:ph type="body" orient="vert" idx="1"/>
          </p:nvPr>
        </p:nvSpPr>
        <p:spPr>
          <a:xfrm>
            <a:off x="1939158" y="1825625"/>
            <a:ext cx="6576192" cy="43513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32F35D-6C6B-48CF-9C04-9FC684A11D9A}" type="datetimeFigureOut">
              <a:rPr lang="en-GB" smtClean="0"/>
              <a:t>18/03/2025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CFC3D2-4269-45B9-B33B-0A1CDC1E157F}" type="slidenum">
              <a:rPr lang="en-GB" smtClean="0"/>
              <a:t>‹#›</a:t>
            </a:fld>
            <a:endParaRPr lang="en-GB"/>
          </a:p>
        </p:txBody>
      </p:sp>
    </p:spTree>
    <p:extLst>
      <p:ext uri="{BB962C8B-B14F-4D97-AF65-F5344CB8AC3E}">
        <p14:creationId xmlns:p14="http://schemas.microsoft.com/office/powerpoint/2010/main" val="18903471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32F35D-6C6B-48CF-9C04-9FC684A11D9A}" type="datetimeFigureOut">
              <a:rPr lang="en-GB" smtClean="0"/>
              <a:t>18/03/2025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CFC3D2-4269-45B9-B33B-0A1CDC1E157F}" type="slidenum">
              <a:rPr lang="en-GB" smtClean="0"/>
              <a:t>‹#›</a:t>
            </a:fld>
            <a:endParaRPr lang="en-GB"/>
          </a:p>
        </p:txBody>
      </p:sp>
    </p:spTree>
    <p:extLst>
      <p:ext uri="{BB962C8B-B14F-4D97-AF65-F5344CB8AC3E}">
        <p14:creationId xmlns:p14="http://schemas.microsoft.com/office/powerpoint/2010/main" val="2386742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9155D-84E8-455D-81F8-35F99557F81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409F59D4-6E7A-409F-8620-2E4E1B2B83B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8BF2275-E745-4890-A518-7E1CDB758BF5}"/>
              </a:ext>
            </a:extLst>
          </p:cNvPr>
          <p:cNvSpPr>
            <a:spLocks noGrp="1"/>
          </p:cNvSpPr>
          <p:nvPr>
            <p:ph type="dt" sz="half" idx="10"/>
          </p:nvPr>
        </p:nvSpPr>
        <p:spPr/>
        <p:txBody>
          <a:bodyPr/>
          <a:lstStyle/>
          <a:p>
            <a:fld id="{E36CFC58-D41E-4E24-AFF6-FC4432159365}" type="datetime1">
              <a:rPr lang="en-US" smtClean="0"/>
              <a:pPr/>
              <a:t>3/18/2025</a:t>
            </a:fld>
            <a:endParaRPr lang="en-GB"/>
          </a:p>
        </p:txBody>
      </p:sp>
      <p:sp>
        <p:nvSpPr>
          <p:cNvPr id="5" name="Footer Placeholder 4">
            <a:extLst>
              <a:ext uri="{FF2B5EF4-FFF2-40B4-BE49-F238E27FC236}">
                <a16:creationId xmlns:a16="http://schemas.microsoft.com/office/drawing/2014/main" id="{AA99C791-7C6C-4E9B-8432-6BE3DC52D262}"/>
              </a:ext>
            </a:extLst>
          </p:cNvPr>
          <p:cNvSpPr>
            <a:spLocks noGrp="1"/>
          </p:cNvSpPr>
          <p:nvPr>
            <p:ph type="ftr" sz="quarter" idx="11"/>
          </p:nvPr>
        </p:nvSpPr>
        <p:spPr/>
        <p:txBody>
          <a:bodyPr/>
          <a:lstStyle/>
          <a:p>
            <a:r>
              <a:rPr lang="en-GB"/>
              <a:t>1.4.1 The meaning of market failure</a:t>
            </a:r>
          </a:p>
        </p:txBody>
      </p:sp>
      <p:sp>
        <p:nvSpPr>
          <p:cNvPr id="6" name="Slide Number Placeholder 5">
            <a:extLst>
              <a:ext uri="{FF2B5EF4-FFF2-40B4-BE49-F238E27FC236}">
                <a16:creationId xmlns:a16="http://schemas.microsoft.com/office/drawing/2014/main" id="{2BA7DA3B-9A22-4219-B11B-35FCA5F38D02}"/>
              </a:ext>
            </a:extLst>
          </p:cNvPr>
          <p:cNvSpPr>
            <a:spLocks noGrp="1"/>
          </p:cNvSpPr>
          <p:nvPr>
            <p:ph type="sldNum" sz="quarter" idx="12"/>
          </p:nvPr>
        </p:nvSpPr>
        <p:spPr/>
        <p:txBody>
          <a:bodyPr/>
          <a:lstStyle/>
          <a:p>
            <a:fld id="{7A52EB75-A76F-4F4A-9051-0F946D070F9F}" type="slidenum">
              <a:rPr lang="en-GB" smtClean="0"/>
              <a:pPr/>
              <a:t>‹#›</a:t>
            </a:fld>
            <a:endParaRPr lang="en-GB"/>
          </a:p>
        </p:txBody>
      </p:sp>
    </p:spTree>
    <p:extLst>
      <p:ext uri="{BB962C8B-B14F-4D97-AF65-F5344CB8AC3E}">
        <p14:creationId xmlns:p14="http://schemas.microsoft.com/office/powerpoint/2010/main" val="21374426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0408D-4292-491E-89FE-9DB13AC5D9C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90BB0A-D4B7-4C8A-8F09-DC5D43AD52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B19339-CDD5-4CF7-BDC4-A8F2B8B1FA64}"/>
              </a:ext>
            </a:extLst>
          </p:cNvPr>
          <p:cNvSpPr>
            <a:spLocks noGrp="1"/>
          </p:cNvSpPr>
          <p:nvPr>
            <p:ph type="dt" sz="half" idx="10"/>
          </p:nvPr>
        </p:nvSpPr>
        <p:spPr/>
        <p:txBody>
          <a:bodyPr/>
          <a:lstStyle/>
          <a:p>
            <a:fld id="{6187390D-D41A-4EC6-AEB6-D9B2B746EC70}" type="datetime1">
              <a:rPr lang="en-US" smtClean="0"/>
              <a:pPr/>
              <a:t>3/18/2025</a:t>
            </a:fld>
            <a:endParaRPr lang="en-GB"/>
          </a:p>
        </p:txBody>
      </p:sp>
      <p:sp>
        <p:nvSpPr>
          <p:cNvPr id="5" name="Footer Placeholder 4">
            <a:extLst>
              <a:ext uri="{FF2B5EF4-FFF2-40B4-BE49-F238E27FC236}">
                <a16:creationId xmlns:a16="http://schemas.microsoft.com/office/drawing/2014/main" id="{00F13AA7-64D2-4686-8F5D-D67F89D4B69F}"/>
              </a:ext>
            </a:extLst>
          </p:cNvPr>
          <p:cNvSpPr>
            <a:spLocks noGrp="1"/>
          </p:cNvSpPr>
          <p:nvPr>
            <p:ph type="ftr" sz="quarter" idx="11"/>
          </p:nvPr>
        </p:nvSpPr>
        <p:spPr/>
        <p:txBody>
          <a:bodyPr/>
          <a:lstStyle/>
          <a:p>
            <a:r>
              <a:rPr lang="en-GB"/>
              <a:t>1.4.1 The meaning of market failure</a:t>
            </a:r>
          </a:p>
        </p:txBody>
      </p:sp>
      <p:sp>
        <p:nvSpPr>
          <p:cNvPr id="6" name="Slide Number Placeholder 5">
            <a:extLst>
              <a:ext uri="{FF2B5EF4-FFF2-40B4-BE49-F238E27FC236}">
                <a16:creationId xmlns:a16="http://schemas.microsoft.com/office/drawing/2014/main" id="{A301A8AB-97B8-46B4-82C2-CFFEEE72CF9A}"/>
              </a:ext>
            </a:extLst>
          </p:cNvPr>
          <p:cNvSpPr>
            <a:spLocks noGrp="1"/>
          </p:cNvSpPr>
          <p:nvPr>
            <p:ph type="sldNum" sz="quarter" idx="12"/>
          </p:nvPr>
        </p:nvSpPr>
        <p:spPr/>
        <p:txBody>
          <a:bodyPr/>
          <a:lstStyle/>
          <a:p>
            <a:fld id="{7A52EB75-A76F-4F4A-9051-0F946D070F9F}" type="slidenum">
              <a:rPr lang="en-GB" smtClean="0"/>
              <a:pPr/>
              <a:t>‹#›</a:t>
            </a:fld>
            <a:endParaRPr lang="en-GB"/>
          </a:p>
        </p:txBody>
      </p:sp>
    </p:spTree>
    <p:extLst>
      <p:ext uri="{BB962C8B-B14F-4D97-AF65-F5344CB8AC3E}">
        <p14:creationId xmlns:p14="http://schemas.microsoft.com/office/powerpoint/2010/main" val="40366907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861F4-5B44-4F3E-9593-89582854738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D6F81B4-05E4-4599-BF35-92593D8DF10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E7B8C7-1887-4E98-A18C-FDBF7DFEDE53}"/>
              </a:ext>
            </a:extLst>
          </p:cNvPr>
          <p:cNvSpPr>
            <a:spLocks noGrp="1"/>
          </p:cNvSpPr>
          <p:nvPr>
            <p:ph type="dt" sz="half" idx="10"/>
          </p:nvPr>
        </p:nvSpPr>
        <p:spPr/>
        <p:txBody>
          <a:bodyPr/>
          <a:lstStyle/>
          <a:p>
            <a:fld id="{5CF2AD47-6B98-4D82-867D-CD86E57DF61A}" type="datetime1">
              <a:rPr lang="en-US" smtClean="0"/>
              <a:pPr/>
              <a:t>3/18/2025</a:t>
            </a:fld>
            <a:endParaRPr lang="en-GB"/>
          </a:p>
        </p:txBody>
      </p:sp>
      <p:sp>
        <p:nvSpPr>
          <p:cNvPr id="5" name="Footer Placeholder 4">
            <a:extLst>
              <a:ext uri="{FF2B5EF4-FFF2-40B4-BE49-F238E27FC236}">
                <a16:creationId xmlns:a16="http://schemas.microsoft.com/office/drawing/2014/main" id="{366E2D39-ADFD-4BC4-B79C-9D3C09197123}"/>
              </a:ext>
            </a:extLst>
          </p:cNvPr>
          <p:cNvSpPr>
            <a:spLocks noGrp="1"/>
          </p:cNvSpPr>
          <p:nvPr>
            <p:ph type="ftr" sz="quarter" idx="11"/>
          </p:nvPr>
        </p:nvSpPr>
        <p:spPr/>
        <p:txBody>
          <a:bodyPr/>
          <a:lstStyle/>
          <a:p>
            <a:r>
              <a:rPr lang="en-GB"/>
              <a:t>1.4.1 The meaning of market failure</a:t>
            </a:r>
          </a:p>
        </p:txBody>
      </p:sp>
      <p:sp>
        <p:nvSpPr>
          <p:cNvPr id="6" name="Slide Number Placeholder 5">
            <a:extLst>
              <a:ext uri="{FF2B5EF4-FFF2-40B4-BE49-F238E27FC236}">
                <a16:creationId xmlns:a16="http://schemas.microsoft.com/office/drawing/2014/main" id="{C0D5BFE7-AAB7-4FDB-81C2-0DAABEBE851B}"/>
              </a:ext>
            </a:extLst>
          </p:cNvPr>
          <p:cNvSpPr>
            <a:spLocks noGrp="1"/>
          </p:cNvSpPr>
          <p:nvPr>
            <p:ph type="sldNum" sz="quarter" idx="12"/>
          </p:nvPr>
        </p:nvSpPr>
        <p:spPr/>
        <p:txBody>
          <a:bodyPr/>
          <a:lstStyle/>
          <a:p>
            <a:fld id="{7A52EB75-A76F-4F4A-9051-0F946D070F9F}" type="slidenum">
              <a:rPr lang="en-GB" smtClean="0"/>
              <a:pPr/>
              <a:t>‹#›</a:t>
            </a:fld>
            <a:endParaRPr lang="en-GB"/>
          </a:p>
        </p:txBody>
      </p:sp>
    </p:spTree>
    <p:extLst>
      <p:ext uri="{BB962C8B-B14F-4D97-AF65-F5344CB8AC3E}">
        <p14:creationId xmlns:p14="http://schemas.microsoft.com/office/powerpoint/2010/main" val="42323597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69ACB-A2FC-41F9-B192-A1FB97832E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1AC041-E810-45E2-9522-0F78E6E752D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77BF872-75E0-465A-B893-F55119EBA46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B0C380F-6BF4-486A-BB7C-95D50D6E64CB}"/>
              </a:ext>
            </a:extLst>
          </p:cNvPr>
          <p:cNvSpPr>
            <a:spLocks noGrp="1"/>
          </p:cNvSpPr>
          <p:nvPr>
            <p:ph type="dt" sz="half" idx="10"/>
          </p:nvPr>
        </p:nvSpPr>
        <p:spPr/>
        <p:txBody>
          <a:bodyPr/>
          <a:lstStyle/>
          <a:p>
            <a:fld id="{F5C68903-366D-460B-9AD5-00399F5CA010}" type="datetime1">
              <a:rPr lang="en-US" smtClean="0"/>
              <a:pPr/>
              <a:t>3/18/2025</a:t>
            </a:fld>
            <a:endParaRPr lang="en-GB"/>
          </a:p>
        </p:txBody>
      </p:sp>
      <p:sp>
        <p:nvSpPr>
          <p:cNvPr id="6" name="Footer Placeholder 5">
            <a:extLst>
              <a:ext uri="{FF2B5EF4-FFF2-40B4-BE49-F238E27FC236}">
                <a16:creationId xmlns:a16="http://schemas.microsoft.com/office/drawing/2014/main" id="{526805D8-5701-421A-AB0D-1918850C7EDC}"/>
              </a:ext>
            </a:extLst>
          </p:cNvPr>
          <p:cNvSpPr>
            <a:spLocks noGrp="1"/>
          </p:cNvSpPr>
          <p:nvPr>
            <p:ph type="ftr" sz="quarter" idx="11"/>
          </p:nvPr>
        </p:nvSpPr>
        <p:spPr/>
        <p:txBody>
          <a:bodyPr/>
          <a:lstStyle/>
          <a:p>
            <a:r>
              <a:rPr lang="en-GB"/>
              <a:t>1.4.1 The meaning of market failure</a:t>
            </a:r>
          </a:p>
        </p:txBody>
      </p:sp>
      <p:sp>
        <p:nvSpPr>
          <p:cNvPr id="7" name="Slide Number Placeholder 6">
            <a:extLst>
              <a:ext uri="{FF2B5EF4-FFF2-40B4-BE49-F238E27FC236}">
                <a16:creationId xmlns:a16="http://schemas.microsoft.com/office/drawing/2014/main" id="{F9F430A5-14AA-4FA0-B34A-6BEED4984A28}"/>
              </a:ext>
            </a:extLst>
          </p:cNvPr>
          <p:cNvSpPr>
            <a:spLocks noGrp="1"/>
          </p:cNvSpPr>
          <p:nvPr>
            <p:ph type="sldNum" sz="quarter" idx="12"/>
          </p:nvPr>
        </p:nvSpPr>
        <p:spPr/>
        <p:txBody>
          <a:bodyPr/>
          <a:lstStyle/>
          <a:p>
            <a:fld id="{7A52EB75-A76F-4F4A-9051-0F946D070F9F}" type="slidenum">
              <a:rPr lang="en-GB" smtClean="0"/>
              <a:pPr/>
              <a:t>‹#›</a:t>
            </a:fld>
            <a:endParaRPr lang="en-GB"/>
          </a:p>
        </p:txBody>
      </p:sp>
    </p:spTree>
    <p:extLst>
      <p:ext uri="{BB962C8B-B14F-4D97-AF65-F5344CB8AC3E}">
        <p14:creationId xmlns:p14="http://schemas.microsoft.com/office/powerpoint/2010/main" val="28375992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45843-19BB-4C59-8519-84F614F6D2A1}"/>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91CBE7-AB94-4B0D-A83A-A1D72CEE968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7D392E2-4DEA-474A-9754-601DD0582CA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B4374B4-BE77-4CB7-AD16-C5CD5380CA7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54055BE-3C22-452F-8926-1FB34B814EE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51919BD-BA34-49D8-B116-97FA99CB35CA}"/>
              </a:ext>
            </a:extLst>
          </p:cNvPr>
          <p:cNvSpPr>
            <a:spLocks noGrp="1"/>
          </p:cNvSpPr>
          <p:nvPr>
            <p:ph type="dt" sz="half" idx="10"/>
          </p:nvPr>
        </p:nvSpPr>
        <p:spPr/>
        <p:txBody>
          <a:bodyPr/>
          <a:lstStyle/>
          <a:p>
            <a:fld id="{31D883DA-6C5C-4438-A4EC-2C755D4835D8}" type="datetime1">
              <a:rPr lang="en-US" smtClean="0"/>
              <a:pPr/>
              <a:t>3/18/2025</a:t>
            </a:fld>
            <a:endParaRPr lang="en-GB"/>
          </a:p>
        </p:txBody>
      </p:sp>
      <p:sp>
        <p:nvSpPr>
          <p:cNvPr id="8" name="Footer Placeholder 7">
            <a:extLst>
              <a:ext uri="{FF2B5EF4-FFF2-40B4-BE49-F238E27FC236}">
                <a16:creationId xmlns:a16="http://schemas.microsoft.com/office/drawing/2014/main" id="{962C1158-3BF3-4309-9EF8-6608DEF8011A}"/>
              </a:ext>
            </a:extLst>
          </p:cNvPr>
          <p:cNvSpPr>
            <a:spLocks noGrp="1"/>
          </p:cNvSpPr>
          <p:nvPr>
            <p:ph type="ftr" sz="quarter" idx="11"/>
          </p:nvPr>
        </p:nvSpPr>
        <p:spPr/>
        <p:txBody>
          <a:bodyPr/>
          <a:lstStyle/>
          <a:p>
            <a:r>
              <a:rPr lang="en-GB"/>
              <a:t>1.4.1 The meaning of market failure</a:t>
            </a:r>
          </a:p>
        </p:txBody>
      </p:sp>
      <p:sp>
        <p:nvSpPr>
          <p:cNvPr id="9" name="Slide Number Placeholder 8">
            <a:extLst>
              <a:ext uri="{FF2B5EF4-FFF2-40B4-BE49-F238E27FC236}">
                <a16:creationId xmlns:a16="http://schemas.microsoft.com/office/drawing/2014/main" id="{3CE8B5F7-8838-4C75-ABAE-D63AFA263176}"/>
              </a:ext>
            </a:extLst>
          </p:cNvPr>
          <p:cNvSpPr>
            <a:spLocks noGrp="1"/>
          </p:cNvSpPr>
          <p:nvPr>
            <p:ph type="sldNum" sz="quarter" idx="12"/>
          </p:nvPr>
        </p:nvSpPr>
        <p:spPr/>
        <p:txBody>
          <a:bodyPr/>
          <a:lstStyle/>
          <a:p>
            <a:fld id="{7A52EB75-A76F-4F4A-9051-0F946D070F9F}" type="slidenum">
              <a:rPr lang="en-GB" smtClean="0"/>
              <a:pPr/>
              <a:t>‹#›</a:t>
            </a:fld>
            <a:endParaRPr lang="en-GB"/>
          </a:p>
        </p:txBody>
      </p:sp>
    </p:spTree>
    <p:extLst>
      <p:ext uri="{BB962C8B-B14F-4D97-AF65-F5344CB8AC3E}">
        <p14:creationId xmlns:p14="http://schemas.microsoft.com/office/powerpoint/2010/main" val="30615438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4F2A-22C9-4696-99DA-FEE42795BE9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080F23A-252C-4B14-A5F1-4295239D1400}"/>
              </a:ext>
            </a:extLst>
          </p:cNvPr>
          <p:cNvSpPr>
            <a:spLocks noGrp="1"/>
          </p:cNvSpPr>
          <p:nvPr>
            <p:ph type="dt" sz="half" idx="10"/>
          </p:nvPr>
        </p:nvSpPr>
        <p:spPr/>
        <p:txBody>
          <a:bodyPr/>
          <a:lstStyle/>
          <a:p>
            <a:fld id="{520FE39F-B4B7-4DE8-BBE1-D95255806007}" type="datetime1">
              <a:rPr lang="en-US" smtClean="0"/>
              <a:pPr/>
              <a:t>3/18/2025</a:t>
            </a:fld>
            <a:endParaRPr lang="en-GB"/>
          </a:p>
        </p:txBody>
      </p:sp>
      <p:sp>
        <p:nvSpPr>
          <p:cNvPr id="4" name="Footer Placeholder 3">
            <a:extLst>
              <a:ext uri="{FF2B5EF4-FFF2-40B4-BE49-F238E27FC236}">
                <a16:creationId xmlns:a16="http://schemas.microsoft.com/office/drawing/2014/main" id="{EC0C23BD-AF56-4F6F-A625-0EEC00D7AC5C}"/>
              </a:ext>
            </a:extLst>
          </p:cNvPr>
          <p:cNvSpPr>
            <a:spLocks noGrp="1"/>
          </p:cNvSpPr>
          <p:nvPr>
            <p:ph type="ftr" sz="quarter" idx="11"/>
          </p:nvPr>
        </p:nvSpPr>
        <p:spPr/>
        <p:txBody>
          <a:bodyPr/>
          <a:lstStyle/>
          <a:p>
            <a:r>
              <a:rPr lang="en-GB"/>
              <a:t>1.4.1 The meaning of market failure</a:t>
            </a:r>
          </a:p>
        </p:txBody>
      </p:sp>
      <p:sp>
        <p:nvSpPr>
          <p:cNvPr id="5" name="Slide Number Placeholder 4">
            <a:extLst>
              <a:ext uri="{FF2B5EF4-FFF2-40B4-BE49-F238E27FC236}">
                <a16:creationId xmlns:a16="http://schemas.microsoft.com/office/drawing/2014/main" id="{9DD0AFDD-4A52-4BE3-8241-9FC7B12DFB33}"/>
              </a:ext>
            </a:extLst>
          </p:cNvPr>
          <p:cNvSpPr>
            <a:spLocks noGrp="1"/>
          </p:cNvSpPr>
          <p:nvPr>
            <p:ph type="sldNum" sz="quarter" idx="12"/>
          </p:nvPr>
        </p:nvSpPr>
        <p:spPr/>
        <p:txBody>
          <a:bodyPr/>
          <a:lstStyle/>
          <a:p>
            <a:fld id="{7A52EB75-A76F-4F4A-9051-0F946D070F9F}" type="slidenum">
              <a:rPr lang="en-GB" smtClean="0"/>
              <a:pPr/>
              <a:t>‹#›</a:t>
            </a:fld>
            <a:endParaRPr lang="en-GB"/>
          </a:p>
        </p:txBody>
      </p:sp>
    </p:spTree>
    <p:extLst>
      <p:ext uri="{BB962C8B-B14F-4D97-AF65-F5344CB8AC3E}">
        <p14:creationId xmlns:p14="http://schemas.microsoft.com/office/powerpoint/2010/main" val="28545320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87696C-BFAA-4C23-BFB5-CDE625F3A4D0}"/>
              </a:ext>
            </a:extLst>
          </p:cNvPr>
          <p:cNvSpPr>
            <a:spLocks noGrp="1"/>
          </p:cNvSpPr>
          <p:nvPr>
            <p:ph type="dt" sz="half" idx="10"/>
          </p:nvPr>
        </p:nvSpPr>
        <p:spPr/>
        <p:txBody>
          <a:bodyPr/>
          <a:lstStyle/>
          <a:p>
            <a:fld id="{9E3C8E02-F8BA-4752-B8B2-155C9CF3B77D}" type="datetime1">
              <a:rPr lang="en-US" smtClean="0"/>
              <a:pPr/>
              <a:t>3/18/2025</a:t>
            </a:fld>
            <a:endParaRPr lang="en-GB"/>
          </a:p>
        </p:txBody>
      </p:sp>
      <p:sp>
        <p:nvSpPr>
          <p:cNvPr id="3" name="Footer Placeholder 2">
            <a:extLst>
              <a:ext uri="{FF2B5EF4-FFF2-40B4-BE49-F238E27FC236}">
                <a16:creationId xmlns:a16="http://schemas.microsoft.com/office/drawing/2014/main" id="{5ACEF05E-8724-40EC-9468-6FFCD0308DFA}"/>
              </a:ext>
            </a:extLst>
          </p:cNvPr>
          <p:cNvSpPr>
            <a:spLocks noGrp="1"/>
          </p:cNvSpPr>
          <p:nvPr>
            <p:ph type="ftr" sz="quarter" idx="11"/>
          </p:nvPr>
        </p:nvSpPr>
        <p:spPr/>
        <p:txBody>
          <a:bodyPr/>
          <a:lstStyle/>
          <a:p>
            <a:r>
              <a:rPr lang="en-GB"/>
              <a:t>1.4.1 The meaning of market failure</a:t>
            </a:r>
          </a:p>
        </p:txBody>
      </p:sp>
      <p:sp>
        <p:nvSpPr>
          <p:cNvPr id="4" name="Slide Number Placeholder 3">
            <a:extLst>
              <a:ext uri="{FF2B5EF4-FFF2-40B4-BE49-F238E27FC236}">
                <a16:creationId xmlns:a16="http://schemas.microsoft.com/office/drawing/2014/main" id="{FC2B3875-685A-4188-94EE-FEF8DF471D74}"/>
              </a:ext>
            </a:extLst>
          </p:cNvPr>
          <p:cNvSpPr>
            <a:spLocks noGrp="1"/>
          </p:cNvSpPr>
          <p:nvPr>
            <p:ph type="sldNum" sz="quarter" idx="12"/>
          </p:nvPr>
        </p:nvSpPr>
        <p:spPr/>
        <p:txBody>
          <a:bodyPr/>
          <a:lstStyle/>
          <a:p>
            <a:fld id="{7A52EB75-A76F-4F4A-9051-0F946D070F9F}" type="slidenum">
              <a:rPr lang="en-GB" smtClean="0"/>
              <a:pPr/>
              <a:t>‹#›</a:t>
            </a:fld>
            <a:endParaRPr lang="en-GB"/>
          </a:p>
        </p:txBody>
      </p:sp>
    </p:spTree>
    <p:extLst>
      <p:ext uri="{BB962C8B-B14F-4D97-AF65-F5344CB8AC3E}">
        <p14:creationId xmlns:p14="http://schemas.microsoft.com/office/powerpoint/2010/main" val="2553807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41634" y="1709739"/>
            <a:ext cx="6468953"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2041634" y="4589464"/>
            <a:ext cx="6468954"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32F35D-6C6B-48CF-9C04-9FC684A11D9A}" type="datetimeFigureOut">
              <a:rPr lang="en-GB" smtClean="0"/>
              <a:t>18/03/2025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CFC3D2-4269-45B9-B33B-0A1CDC1E157F}" type="slidenum">
              <a:rPr lang="en-GB" smtClean="0"/>
              <a:t>‹#›</a:t>
            </a:fld>
            <a:endParaRPr lang="en-GB"/>
          </a:p>
        </p:txBody>
      </p:sp>
    </p:spTree>
    <p:extLst>
      <p:ext uri="{BB962C8B-B14F-4D97-AF65-F5344CB8AC3E}">
        <p14:creationId xmlns:p14="http://schemas.microsoft.com/office/powerpoint/2010/main" val="41081117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047D3-D40C-4636-BBE6-E6361DB5BC4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31A60F-4954-4FCD-9929-7DC783BED84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4EE72E7-A210-4A72-B421-79E34542C89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E9C5F70-03D7-4B1C-B189-2822FD0CFA7E}"/>
              </a:ext>
            </a:extLst>
          </p:cNvPr>
          <p:cNvSpPr>
            <a:spLocks noGrp="1"/>
          </p:cNvSpPr>
          <p:nvPr>
            <p:ph type="dt" sz="half" idx="10"/>
          </p:nvPr>
        </p:nvSpPr>
        <p:spPr/>
        <p:txBody>
          <a:bodyPr/>
          <a:lstStyle/>
          <a:p>
            <a:fld id="{2E85F6F8-8FBA-4F26-9800-0F833715770D}" type="datetime1">
              <a:rPr lang="en-US" smtClean="0"/>
              <a:pPr/>
              <a:t>3/18/2025</a:t>
            </a:fld>
            <a:endParaRPr lang="en-GB"/>
          </a:p>
        </p:txBody>
      </p:sp>
      <p:sp>
        <p:nvSpPr>
          <p:cNvPr id="6" name="Footer Placeholder 5">
            <a:extLst>
              <a:ext uri="{FF2B5EF4-FFF2-40B4-BE49-F238E27FC236}">
                <a16:creationId xmlns:a16="http://schemas.microsoft.com/office/drawing/2014/main" id="{1CF8D27C-FBB3-4F09-BC6D-BA887130DBBA}"/>
              </a:ext>
            </a:extLst>
          </p:cNvPr>
          <p:cNvSpPr>
            <a:spLocks noGrp="1"/>
          </p:cNvSpPr>
          <p:nvPr>
            <p:ph type="ftr" sz="quarter" idx="11"/>
          </p:nvPr>
        </p:nvSpPr>
        <p:spPr/>
        <p:txBody>
          <a:bodyPr/>
          <a:lstStyle/>
          <a:p>
            <a:r>
              <a:rPr lang="en-GB"/>
              <a:t>1.4.1 The meaning of market failure</a:t>
            </a:r>
          </a:p>
        </p:txBody>
      </p:sp>
      <p:sp>
        <p:nvSpPr>
          <p:cNvPr id="7" name="Slide Number Placeholder 6">
            <a:extLst>
              <a:ext uri="{FF2B5EF4-FFF2-40B4-BE49-F238E27FC236}">
                <a16:creationId xmlns:a16="http://schemas.microsoft.com/office/drawing/2014/main" id="{56A258B9-3AF6-46D9-B213-4F3118B02674}"/>
              </a:ext>
            </a:extLst>
          </p:cNvPr>
          <p:cNvSpPr>
            <a:spLocks noGrp="1"/>
          </p:cNvSpPr>
          <p:nvPr>
            <p:ph type="sldNum" sz="quarter" idx="12"/>
          </p:nvPr>
        </p:nvSpPr>
        <p:spPr/>
        <p:txBody>
          <a:bodyPr/>
          <a:lstStyle/>
          <a:p>
            <a:fld id="{7A52EB75-A76F-4F4A-9051-0F946D070F9F}" type="slidenum">
              <a:rPr lang="en-GB" smtClean="0"/>
              <a:pPr/>
              <a:t>‹#›</a:t>
            </a:fld>
            <a:endParaRPr lang="en-GB"/>
          </a:p>
        </p:txBody>
      </p:sp>
    </p:spTree>
    <p:extLst>
      <p:ext uri="{BB962C8B-B14F-4D97-AF65-F5344CB8AC3E}">
        <p14:creationId xmlns:p14="http://schemas.microsoft.com/office/powerpoint/2010/main" val="16025018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FB424-D4D1-4267-955F-A830A1E9215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3E0DCAE-E2CC-4E6C-8E57-368C462B031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6A3299B4-DD01-4D8C-A806-E63DC5FD95B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C3A793E-C581-46F3-AD2B-212530E2ECFC}"/>
              </a:ext>
            </a:extLst>
          </p:cNvPr>
          <p:cNvSpPr>
            <a:spLocks noGrp="1"/>
          </p:cNvSpPr>
          <p:nvPr>
            <p:ph type="dt" sz="half" idx="10"/>
          </p:nvPr>
        </p:nvSpPr>
        <p:spPr/>
        <p:txBody>
          <a:bodyPr/>
          <a:lstStyle/>
          <a:p>
            <a:fld id="{516295EE-E9DF-4F74-8D7E-94BDE7766083}" type="datetime1">
              <a:rPr lang="en-US" smtClean="0"/>
              <a:pPr/>
              <a:t>3/18/2025</a:t>
            </a:fld>
            <a:endParaRPr lang="en-GB"/>
          </a:p>
        </p:txBody>
      </p:sp>
      <p:sp>
        <p:nvSpPr>
          <p:cNvPr id="6" name="Footer Placeholder 5">
            <a:extLst>
              <a:ext uri="{FF2B5EF4-FFF2-40B4-BE49-F238E27FC236}">
                <a16:creationId xmlns:a16="http://schemas.microsoft.com/office/drawing/2014/main" id="{0A2B0CE1-9EF8-4248-BAE5-93E45FBBC87F}"/>
              </a:ext>
            </a:extLst>
          </p:cNvPr>
          <p:cNvSpPr>
            <a:spLocks noGrp="1"/>
          </p:cNvSpPr>
          <p:nvPr>
            <p:ph type="ftr" sz="quarter" idx="11"/>
          </p:nvPr>
        </p:nvSpPr>
        <p:spPr/>
        <p:txBody>
          <a:bodyPr/>
          <a:lstStyle/>
          <a:p>
            <a:r>
              <a:rPr lang="en-GB"/>
              <a:t>1.4.1 The meaning of market failure</a:t>
            </a:r>
          </a:p>
        </p:txBody>
      </p:sp>
      <p:sp>
        <p:nvSpPr>
          <p:cNvPr id="7" name="Slide Number Placeholder 6">
            <a:extLst>
              <a:ext uri="{FF2B5EF4-FFF2-40B4-BE49-F238E27FC236}">
                <a16:creationId xmlns:a16="http://schemas.microsoft.com/office/drawing/2014/main" id="{785F75F3-196F-429B-880B-455555282BCE}"/>
              </a:ext>
            </a:extLst>
          </p:cNvPr>
          <p:cNvSpPr>
            <a:spLocks noGrp="1"/>
          </p:cNvSpPr>
          <p:nvPr>
            <p:ph type="sldNum" sz="quarter" idx="12"/>
          </p:nvPr>
        </p:nvSpPr>
        <p:spPr/>
        <p:txBody>
          <a:bodyPr/>
          <a:lstStyle/>
          <a:p>
            <a:fld id="{7A52EB75-A76F-4F4A-9051-0F946D070F9F}" type="slidenum">
              <a:rPr lang="en-GB" smtClean="0"/>
              <a:pPr/>
              <a:t>‹#›</a:t>
            </a:fld>
            <a:endParaRPr lang="en-GB"/>
          </a:p>
        </p:txBody>
      </p:sp>
    </p:spTree>
    <p:extLst>
      <p:ext uri="{BB962C8B-B14F-4D97-AF65-F5344CB8AC3E}">
        <p14:creationId xmlns:p14="http://schemas.microsoft.com/office/powerpoint/2010/main" val="2105282729"/>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2AA9A-5E2A-48C8-9622-A98EC98C8E4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42F8523-C487-4BD5-9310-51B6E99441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D5FDC9-F66F-4D17-AFDA-335ACD98EAF2}"/>
              </a:ext>
            </a:extLst>
          </p:cNvPr>
          <p:cNvSpPr>
            <a:spLocks noGrp="1"/>
          </p:cNvSpPr>
          <p:nvPr>
            <p:ph type="dt" sz="half" idx="10"/>
          </p:nvPr>
        </p:nvSpPr>
        <p:spPr/>
        <p:txBody>
          <a:bodyPr/>
          <a:lstStyle/>
          <a:p>
            <a:fld id="{33B1D897-2DBC-4702-862E-63BEA7C3BA98}" type="datetime1">
              <a:rPr lang="en-US" smtClean="0"/>
              <a:pPr/>
              <a:t>3/18/2025</a:t>
            </a:fld>
            <a:endParaRPr lang="en-GB"/>
          </a:p>
        </p:txBody>
      </p:sp>
      <p:sp>
        <p:nvSpPr>
          <p:cNvPr id="5" name="Footer Placeholder 4">
            <a:extLst>
              <a:ext uri="{FF2B5EF4-FFF2-40B4-BE49-F238E27FC236}">
                <a16:creationId xmlns:a16="http://schemas.microsoft.com/office/drawing/2014/main" id="{A3B969E1-07BB-4261-B3AB-F63ADE219895}"/>
              </a:ext>
            </a:extLst>
          </p:cNvPr>
          <p:cNvSpPr>
            <a:spLocks noGrp="1"/>
          </p:cNvSpPr>
          <p:nvPr>
            <p:ph type="ftr" sz="quarter" idx="11"/>
          </p:nvPr>
        </p:nvSpPr>
        <p:spPr/>
        <p:txBody>
          <a:bodyPr/>
          <a:lstStyle/>
          <a:p>
            <a:r>
              <a:rPr lang="en-GB"/>
              <a:t>1.4.1 The meaning of market failure</a:t>
            </a:r>
          </a:p>
        </p:txBody>
      </p:sp>
      <p:sp>
        <p:nvSpPr>
          <p:cNvPr id="6" name="Slide Number Placeholder 5">
            <a:extLst>
              <a:ext uri="{FF2B5EF4-FFF2-40B4-BE49-F238E27FC236}">
                <a16:creationId xmlns:a16="http://schemas.microsoft.com/office/drawing/2014/main" id="{1FAD3F46-AA64-417D-A5FE-459A80C6BADB}"/>
              </a:ext>
            </a:extLst>
          </p:cNvPr>
          <p:cNvSpPr>
            <a:spLocks noGrp="1"/>
          </p:cNvSpPr>
          <p:nvPr>
            <p:ph type="sldNum" sz="quarter" idx="12"/>
          </p:nvPr>
        </p:nvSpPr>
        <p:spPr/>
        <p:txBody>
          <a:bodyPr/>
          <a:lstStyle/>
          <a:p>
            <a:fld id="{7A52EB75-A76F-4F4A-9051-0F946D070F9F}" type="slidenum">
              <a:rPr lang="en-GB" smtClean="0"/>
              <a:pPr/>
              <a:t>‹#›</a:t>
            </a:fld>
            <a:endParaRPr lang="en-GB"/>
          </a:p>
        </p:txBody>
      </p:sp>
    </p:spTree>
    <p:extLst>
      <p:ext uri="{BB962C8B-B14F-4D97-AF65-F5344CB8AC3E}">
        <p14:creationId xmlns:p14="http://schemas.microsoft.com/office/powerpoint/2010/main" val="39215186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3CE9B4-D9DF-4AA7-91F0-4D0A1C5AE37C}"/>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46CDB1D-408F-41E8-B835-F060F7224961}"/>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69F7B9-094A-4955-AF5E-C666C12C6C4F}"/>
              </a:ext>
            </a:extLst>
          </p:cNvPr>
          <p:cNvSpPr>
            <a:spLocks noGrp="1"/>
          </p:cNvSpPr>
          <p:nvPr>
            <p:ph type="dt" sz="half" idx="10"/>
          </p:nvPr>
        </p:nvSpPr>
        <p:spPr/>
        <p:txBody>
          <a:bodyPr/>
          <a:lstStyle/>
          <a:p>
            <a:fld id="{54480207-6D92-4A2E-8D1F-CF32E9980CCB}" type="datetime1">
              <a:rPr lang="en-US" smtClean="0"/>
              <a:pPr/>
              <a:t>3/18/2025</a:t>
            </a:fld>
            <a:endParaRPr lang="en-GB"/>
          </a:p>
        </p:txBody>
      </p:sp>
      <p:sp>
        <p:nvSpPr>
          <p:cNvPr id="5" name="Footer Placeholder 4">
            <a:extLst>
              <a:ext uri="{FF2B5EF4-FFF2-40B4-BE49-F238E27FC236}">
                <a16:creationId xmlns:a16="http://schemas.microsoft.com/office/drawing/2014/main" id="{4E3EF7BA-8B3F-443E-A335-507E091F0131}"/>
              </a:ext>
            </a:extLst>
          </p:cNvPr>
          <p:cNvSpPr>
            <a:spLocks noGrp="1"/>
          </p:cNvSpPr>
          <p:nvPr>
            <p:ph type="ftr" sz="quarter" idx="11"/>
          </p:nvPr>
        </p:nvSpPr>
        <p:spPr/>
        <p:txBody>
          <a:bodyPr/>
          <a:lstStyle/>
          <a:p>
            <a:r>
              <a:rPr lang="en-GB"/>
              <a:t>1.4.1 The meaning of market failure</a:t>
            </a:r>
          </a:p>
        </p:txBody>
      </p:sp>
      <p:sp>
        <p:nvSpPr>
          <p:cNvPr id="6" name="Slide Number Placeholder 5">
            <a:extLst>
              <a:ext uri="{FF2B5EF4-FFF2-40B4-BE49-F238E27FC236}">
                <a16:creationId xmlns:a16="http://schemas.microsoft.com/office/drawing/2014/main" id="{BAD3E964-6F9C-411B-8598-6B0AF58A865F}"/>
              </a:ext>
            </a:extLst>
          </p:cNvPr>
          <p:cNvSpPr>
            <a:spLocks noGrp="1"/>
          </p:cNvSpPr>
          <p:nvPr>
            <p:ph type="sldNum" sz="quarter" idx="12"/>
          </p:nvPr>
        </p:nvSpPr>
        <p:spPr/>
        <p:txBody>
          <a:bodyPr/>
          <a:lstStyle/>
          <a:p>
            <a:fld id="{7A52EB75-A76F-4F4A-9051-0F946D070F9F}" type="slidenum">
              <a:rPr lang="en-GB" smtClean="0"/>
              <a:pPr/>
              <a:t>‹#›</a:t>
            </a:fld>
            <a:endParaRPr lang="en-GB"/>
          </a:p>
        </p:txBody>
      </p:sp>
    </p:spTree>
    <p:extLst>
      <p:ext uri="{BB962C8B-B14F-4D97-AF65-F5344CB8AC3E}">
        <p14:creationId xmlns:p14="http://schemas.microsoft.com/office/powerpoint/2010/main" val="2004911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832F35D-6C6B-48CF-9C04-9FC684A11D9A}" type="datetimeFigureOut">
              <a:rPr lang="en-GB" smtClean="0"/>
              <a:t>18/03/2025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CFC3D2-4269-45B9-B33B-0A1CDC1E157F}" type="slidenum">
              <a:rPr lang="en-GB" smtClean="0"/>
              <a:t>‹#›</a:t>
            </a:fld>
            <a:endParaRPr lang="en-GB"/>
          </a:p>
        </p:txBody>
      </p:sp>
    </p:spTree>
    <p:extLst>
      <p:ext uri="{BB962C8B-B14F-4D97-AF65-F5344CB8AC3E}">
        <p14:creationId xmlns:p14="http://schemas.microsoft.com/office/powerpoint/2010/main" val="1330993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832F35D-6C6B-48CF-9C04-9FC684A11D9A}" type="datetimeFigureOut">
              <a:rPr lang="en-GB" smtClean="0"/>
              <a:t>18/03/2025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DCFC3D2-4269-45B9-B33B-0A1CDC1E157F}" type="slidenum">
              <a:rPr lang="en-GB" smtClean="0"/>
              <a:t>‹#›</a:t>
            </a:fld>
            <a:endParaRPr lang="en-GB"/>
          </a:p>
        </p:txBody>
      </p:sp>
    </p:spTree>
    <p:extLst>
      <p:ext uri="{BB962C8B-B14F-4D97-AF65-F5344CB8AC3E}">
        <p14:creationId xmlns:p14="http://schemas.microsoft.com/office/powerpoint/2010/main" val="3776102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52448" y="365126"/>
            <a:ext cx="6662902" cy="1325563"/>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832F35D-6C6B-48CF-9C04-9FC684A11D9A}" type="datetimeFigureOut">
              <a:rPr lang="en-GB" smtClean="0"/>
              <a:t>18/03/2025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DCFC3D2-4269-45B9-B33B-0A1CDC1E157F}" type="slidenum">
              <a:rPr lang="en-GB" smtClean="0"/>
              <a:t>‹#›</a:t>
            </a:fld>
            <a:endParaRPr lang="en-GB"/>
          </a:p>
        </p:txBody>
      </p:sp>
    </p:spTree>
    <p:extLst>
      <p:ext uri="{BB962C8B-B14F-4D97-AF65-F5344CB8AC3E}">
        <p14:creationId xmlns:p14="http://schemas.microsoft.com/office/powerpoint/2010/main" val="2925585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2F35D-6C6B-48CF-9C04-9FC684A11D9A}" type="datetimeFigureOut">
              <a:rPr lang="en-GB" smtClean="0"/>
              <a:t>18/03/2025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DCFC3D2-4269-45B9-B33B-0A1CDC1E157F}" type="slidenum">
              <a:rPr lang="en-GB" smtClean="0"/>
              <a:t>‹#›</a:t>
            </a:fld>
            <a:endParaRPr lang="en-GB"/>
          </a:p>
        </p:txBody>
      </p:sp>
    </p:spTree>
    <p:extLst>
      <p:ext uri="{BB962C8B-B14F-4D97-AF65-F5344CB8AC3E}">
        <p14:creationId xmlns:p14="http://schemas.microsoft.com/office/powerpoint/2010/main" val="1393188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832F35D-6C6B-48CF-9C04-9FC684A11D9A}" type="datetimeFigureOut">
              <a:rPr lang="en-GB" smtClean="0"/>
              <a:t>18/03/2025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CFC3D2-4269-45B9-B33B-0A1CDC1E157F}" type="slidenum">
              <a:rPr lang="en-GB" smtClean="0"/>
              <a:t>‹#›</a:t>
            </a:fld>
            <a:endParaRPr lang="en-GB"/>
          </a:p>
        </p:txBody>
      </p:sp>
    </p:spTree>
    <p:extLst>
      <p:ext uri="{BB962C8B-B14F-4D97-AF65-F5344CB8AC3E}">
        <p14:creationId xmlns:p14="http://schemas.microsoft.com/office/powerpoint/2010/main" val="4114404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832F35D-6C6B-48CF-9C04-9FC684A11D9A}" type="datetimeFigureOut">
              <a:rPr lang="en-GB" smtClean="0"/>
              <a:t>18/03/2025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CFC3D2-4269-45B9-B33B-0A1CDC1E157F}" type="slidenum">
              <a:rPr lang="en-GB" smtClean="0"/>
              <a:t>‹#›</a:t>
            </a:fld>
            <a:endParaRPr lang="en-GB"/>
          </a:p>
        </p:txBody>
      </p:sp>
    </p:spTree>
    <p:extLst>
      <p:ext uri="{BB962C8B-B14F-4D97-AF65-F5344CB8AC3E}">
        <p14:creationId xmlns:p14="http://schemas.microsoft.com/office/powerpoint/2010/main" val="973574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70689" y="365126"/>
            <a:ext cx="6544661"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1970689" y="1825625"/>
            <a:ext cx="6544661"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832F35D-6C6B-48CF-9C04-9FC684A11D9A}" type="datetimeFigureOut">
              <a:rPr lang="en-GB" smtClean="0"/>
              <a:t>18/03/2025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DCFC3D2-4269-45B9-B33B-0A1CDC1E157F}" type="slidenum">
              <a:rPr lang="en-GB" smtClean="0"/>
              <a:t>‹#›</a:t>
            </a:fld>
            <a:endParaRPr lang="en-GB"/>
          </a:p>
        </p:txBody>
      </p:sp>
    </p:spTree>
    <p:extLst>
      <p:ext uri="{BB962C8B-B14F-4D97-AF65-F5344CB8AC3E}">
        <p14:creationId xmlns:p14="http://schemas.microsoft.com/office/powerpoint/2010/main" val="3672393420"/>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70689" y="365126"/>
            <a:ext cx="6544661"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1970689" y="1825625"/>
            <a:ext cx="6544661"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832F35D-6C6B-48CF-9C04-9FC684A11D9A}" type="datetimeFigureOut">
              <a:rPr lang="en-GB" smtClean="0"/>
              <a:t>18/03/2025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DCFC3D2-4269-45B9-B33B-0A1CDC1E157F}" type="slidenum">
              <a:rPr lang="en-GB" smtClean="0"/>
              <a:t>‹#›</a:t>
            </a:fld>
            <a:endParaRPr lang="en-GB"/>
          </a:p>
        </p:txBody>
      </p:sp>
    </p:spTree>
    <p:extLst>
      <p:ext uri="{BB962C8B-B14F-4D97-AF65-F5344CB8AC3E}">
        <p14:creationId xmlns:p14="http://schemas.microsoft.com/office/powerpoint/2010/main" val="2823473123"/>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3D2A36-DABE-4C4D-8E88-5237FF2E7CD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E633797-01DD-40FB-B8E9-0233DFC00A0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0F514C-5181-48E0-83EF-C2EA9E1E2CF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16295EE-E9DF-4F74-8D7E-94BDE7766083}" type="datetime1">
              <a:rPr lang="en-US" smtClean="0"/>
              <a:pPr/>
              <a:t>3/18/2025</a:t>
            </a:fld>
            <a:endParaRPr lang="en-GB"/>
          </a:p>
        </p:txBody>
      </p:sp>
      <p:sp>
        <p:nvSpPr>
          <p:cNvPr id="5" name="Footer Placeholder 4">
            <a:extLst>
              <a:ext uri="{FF2B5EF4-FFF2-40B4-BE49-F238E27FC236}">
                <a16:creationId xmlns:a16="http://schemas.microsoft.com/office/drawing/2014/main" id="{DF6C3883-2179-42E0-A877-0D9563A88D1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a:t>1.4.1 The meaning of market failure</a:t>
            </a:r>
          </a:p>
        </p:txBody>
      </p:sp>
      <p:sp>
        <p:nvSpPr>
          <p:cNvPr id="6" name="Slide Number Placeholder 5">
            <a:extLst>
              <a:ext uri="{FF2B5EF4-FFF2-40B4-BE49-F238E27FC236}">
                <a16:creationId xmlns:a16="http://schemas.microsoft.com/office/drawing/2014/main" id="{56811608-CC56-426B-A1CF-D3EE30537E9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A52EB75-A76F-4F4A-9051-0F946D070F9F}" type="slidenum">
              <a:rPr lang="en-GB" smtClean="0"/>
              <a:pPr/>
              <a:t>‹#›</a:t>
            </a:fld>
            <a:endParaRPr lang="en-GB"/>
          </a:p>
        </p:txBody>
      </p:sp>
    </p:spTree>
    <p:extLst>
      <p:ext uri="{BB962C8B-B14F-4D97-AF65-F5344CB8AC3E}">
        <p14:creationId xmlns:p14="http://schemas.microsoft.com/office/powerpoint/2010/main" val="487514081"/>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4.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hyperlink" Target="http://www.exampaperspractice.co.uk/" TargetMode="Externa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4.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4.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24.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9.jpeg"/><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hyperlink" Target="http://www.exampaperspractice.co.uk/" TargetMode="External"/><Relationship Id="rId4" Type="http://schemas.openxmlformats.org/officeDocument/2006/relationships/diagramLayout" Target="../diagrams/layout2.xml"/><Relationship Id="rId9"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24.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24.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hyperlink" Target="http://www.exampaperspractice.co.uk/" TargetMode="Externa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4.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Layout" Target="../slideLayouts/slideLayout24.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hyperlink" Target="http://www.exampaperspractice.co.uk/" TargetMode="Externa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4.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4.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http://www.exampaperspractice.co.uk/" TargetMode="Externa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4.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4.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4.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4.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8.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24.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eg"/><Relationship Id="rId1" Type="http://schemas.openxmlformats.org/officeDocument/2006/relationships/slideLayout" Target="../slideLayouts/slideLayout24.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hyperlink" Target="http://www.exampaperspractice.co.uk/"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hyperlink" Target="http://www.exampaperspractice.co.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13.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6.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QuickStyle" Target="../diagrams/quickStyle1.xml"/><Relationship Id="rId11" Type="http://schemas.openxmlformats.org/officeDocument/2006/relationships/hyperlink" Target="http://www.exampaperspractice.co.uk/" TargetMode="External"/><Relationship Id="rId5" Type="http://schemas.openxmlformats.org/officeDocument/2006/relationships/diagramLayout" Target="../diagrams/layout1.xml"/><Relationship Id="rId10" Type="http://schemas.openxmlformats.org/officeDocument/2006/relationships/image" Target="../media/image3.png"/><Relationship Id="rId4" Type="http://schemas.openxmlformats.org/officeDocument/2006/relationships/diagramData" Target="../diagrams/data1.xm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Yellow umbrella in a sea of black umbrellas">
            <a:extLst>
              <a:ext uri="{FF2B5EF4-FFF2-40B4-BE49-F238E27FC236}">
                <a16:creationId xmlns:a16="http://schemas.microsoft.com/office/drawing/2014/main" id="{C013F13C-217C-BE3F-88E6-B423FACC8822}"/>
              </a:ext>
            </a:extLst>
          </p:cNvPr>
          <p:cNvPicPr>
            <a:picLocks noChangeAspect="1"/>
          </p:cNvPicPr>
          <p:nvPr/>
        </p:nvPicPr>
        <p:blipFill rotWithShape="1">
          <a:blip r:embed="rId3"/>
          <a:srcRect l="21497" t="9091" r="5762" b="-2"/>
          <a:stretch/>
        </p:blipFill>
        <p:spPr>
          <a:xfrm>
            <a:off x="20" y="10"/>
            <a:ext cx="9143980" cy="6857990"/>
          </a:xfrm>
          <a:prstGeom prst="rect">
            <a:avLst/>
          </a:prstGeom>
        </p:spPr>
      </p:pic>
      <p:sp>
        <p:nvSpPr>
          <p:cNvPr id="11" name="Rectangle 1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75867" y="-10136"/>
            <a:ext cx="4592270" cy="9144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82227407-4A8A-4301-BF17-EF9F6D6C78C4}"/>
              </a:ext>
            </a:extLst>
          </p:cNvPr>
          <p:cNvSpPr>
            <a:spLocks noGrp="1"/>
          </p:cNvSpPr>
          <p:nvPr>
            <p:ph type="title"/>
          </p:nvPr>
        </p:nvSpPr>
        <p:spPr>
          <a:xfrm>
            <a:off x="303414" y="3091928"/>
            <a:ext cx="6808922" cy="2387600"/>
          </a:xfrm>
        </p:spPr>
        <p:txBody>
          <a:bodyPr vert="horz" lIns="91440" tIns="45720" rIns="91440" bIns="45720" rtlCol="0" anchor="b">
            <a:normAutofit/>
          </a:bodyPr>
          <a:lstStyle/>
          <a:p>
            <a:pPr defTabSz="914400"/>
            <a:r>
              <a:rPr lang="en-US" sz="5700"/>
              <a:t>4.1.3 Oligopoly</a:t>
            </a:r>
          </a:p>
        </p:txBody>
      </p:sp>
      <p:sp>
        <p:nvSpPr>
          <p:cNvPr id="13" name="Rectangle: Rounded Corners 1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7339422"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F2C93CE-491A-52C3-45F2-CF0EF4BD2967}"/>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4" name="Picture 3">
            <a:extLst>
              <a:ext uri="{FF2B5EF4-FFF2-40B4-BE49-F238E27FC236}">
                <a16:creationId xmlns:a16="http://schemas.microsoft.com/office/drawing/2014/main" id="{04FE2E80-443D-0584-21BF-CA8A2D226BB9}"/>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6" name="Footer Placeholder 2">
            <a:extLst>
              <a:ext uri="{FF2B5EF4-FFF2-40B4-BE49-F238E27FC236}">
                <a16:creationId xmlns:a16="http://schemas.microsoft.com/office/drawing/2014/main" id="{5888698F-C277-3832-2359-3F9435C86037}"/>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32BC443-42B9-C956-AC78-4DC337B40D65}"/>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287"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1"/>
          <p:cNvSpPr>
            <a:spLocks noGrp="1"/>
          </p:cNvSpPr>
          <p:nvPr>
            <p:ph type="title"/>
          </p:nvPr>
        </p:nvSpPr>
        <p:spPr>
          <a:xfrm>
            <a:off x="628650" y="1412488"/>
            <a:ext cx="2174391" cy="4363844"/>
          </a:xfrm>
        </p:spPr>
        <p:txBody>
          <a:bodyPr vert="horz" lIns="91440" tIns="45720" rIns="91440" bIns="45720" rtlCol="0" anchor="t">
            <a:normAutofit/>
          </a:bodyPr>
          <a:lstStyle/>
          <a:p>
            <a:pPr defTabSz="914400"/>
            <a:r>
              <a:rPr lang="en-US" sz="2200" kern="1200">
                <a:solidFill>
                  <a:srgbClr val="FFFFFF"/>
                </a:solidFill>
                <a:latin typeface="+mj-lt"/>
                <a:ea typeface="+mj-ea"/>
                <a:cs typeface="+mj-cs"/>
              </a:rPr>
              <a:t>Interdependence of firms</a:t>
            </a:r>
          </a:p>
        </p:txBody>
      </p:sp>
      <p:sp>
        <p:nvSpPr>
          <p:cNvPr id="11" name="Content Placeholder 2"/>
          <p:cNvSpPr>
            <a:spLocks noGrp="1"/>
          </p:cNvSpPr>
          <p:nvPr>
            <p:ph idx="1"/>
          </p:nvPr>
        </p:nvSpPr>
        <p:spPr>
          <a:xfrm>
            <a:off x="3285641" y="1412489"/>
            <a:ext cx="2570462" cy="4363844"/>
          </a:xfrm>
        </p:spPr>
        <p:txBody>
          <a:bodyPr vert="horz" lIns="91440" tIns="45720" rIns="91440" bIns="45720" rtlCol="0">
            <a:normAutofit/>
          </a:bodyPr>
          <a:lstStyle/>
          <a:p>
            <a:pPr indent="-228600" defTabSz="914400"/>
            <a:r>
              <a:rPr lang="en-US" sz="1400" dirty="0"/>
              <a:t>Firms in oligopolistic markets are </a:t>
            </a:r>
            <a:r>
              <a:rPr lang="en-US" sz="1400" b="1" dirty="0"/>
              <a:t>interdependent</a:t>
            </a:r>
          </a:p>
          <a:p>
            <a:pPr indent="-228600" defTabSz="914400"/>
            <a:r>
              <a:rPr lang="en-US" sz="1400" dirty="0"/>
              <a:t>This means that the actions of one firm will impact on other firms in the industry   </a:t>
            </a:r>
          </a:p>
          <a:p>
            <a:pPr indent="-228600" defTabSz="914400"/>
            <a:r>
              <a:rPr lang="en-US" sz="1400" dirty="0"/>
              <a:t>Interdependence creates </a:t>
            </a:r>
            <a:r>
              <a:rPr lang="en-US" sz="1400" b="1" dirty="0"/>
              <a:t>uncertainty </a:t>
            </a:r>
            <a:r>
              <a:rPr lang="en-US" sz="1400" dirty="0"/>
              <a:t>as firms are unsure of how competitors will react to their policies and whether they will be proactive in the market</a:t>
            </a:r>
          </a:p>
          <a:p>
            <a:pPr indent="-228600" defTabSz="914400"/>
            <a:r>
              <a:rPr lang="en-US" sz="1400" dirty="0"/>
              <a:t>This means that interdependence and uncertainty are linked</a:t>
            </a:r>
          </a:p>
          <a:p>
            <a:pPr indent="-228600" defTabSz="914400"/>
            <a:r>
              <a:rPr lang="en-US" sz="1400" dirty="0"/>
              <a:t>Firms will try to anticipate the tactics and strategies of other firms in the market</a:t>
            </a:r>
          </a:p>
        </p:txBody>
      </p:sp>
      <p:cxnSp>
        <p:nvCxnSpPr>
          <p:cNvPr id="18" name="Straight Connector 17">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403"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300192" y="1412488"/>
            <a:ext cx="2398275" cy="4363844"/>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1700" b="1" dirty="0"/>
              <a:t>Tacit agreement </a:t>
            </a:r>
            <a:r>
              <a:rPr lang="en-US" sz="1700" dirty="0"/>
              <a:t>can occur in oligopolies where firms agree to manipulate the market in some form e.g. pricing strategies or geographically sharing out the market in order to create higher profits.</a:t>
            </a:r>
          </a:p>
        </p:txBody>
      </p:sp>
      <p:pic>
        <p:nvPicPr>
          <p:cNvPr id="3" name="Picture 2">
            <a:extLst>
              <a:ext uri="{FF2B5EF4-FFF2-40B4-BE49-F238E27FC236}">
                <a16:creationId xmlns:a16="http://schemas.microsoft.com/office/drawing/2014/main" id="{7C4043EB-D3D4-978D-FB69-DE3B277F6B3A}"/>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4" name="Picture 3">
            <a:extLst>
              <a:ext uri="{FF2B5EF4-FFF2-40B4-BE49-F238E27FC236}">
                <a16:creationId xmlns:a16="http://schemas.microsoft.com/office/drawing/2014/main" id="{61740D2E-DA9A-D970-526A-21910F2C56B7}"/>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5" name="Footer Placeholder 2">
            <a:extLst>
              <a:ext uri="{FF2B5EF4-FFF2-40B4-BE49-F238E27FC236}">
                <a16:creationId xmlns:a16="http://schemas.microsoft.com/office/drawing/2014/main" id="{6ED45F72-7ABE-05E6-4210-A1B114921A36}"/>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AD465EB-63C1-23B6-0346-200C124C6205}"/>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2780314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54"/>
            <a:ext cx="9144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3429000" y="601744"/>
            <a:ext cx="5086350" cy="1338696"/>
          </a:xfrm>
        </p:spPr>
        <p:txBody>
          <a:bodyPr>
            <a:normAutofit/>
          </a:bodyPr>
          <a:lstStyle/>
          <a:p>
            <a:r>
              <a:rPr lang="en-GB"/>
              <a:t>Non-collusive behaviour in oligopoly</a:t>
            </a:r>
          </a:p>
        </p:txBody>
      </p:sp>
      <p:pic>
        <p:nvPicPr>
          <p:cNvPr id="13" name="Picture 12" descr="View of earth from space">
            <a:extLst>
              <a:ext uri="{FF2B5EF4-FFF2-40B4-BE49-F238E27FC236}">
                <a16:creationId xmlns:a16="http://schemas.microsoft.com/office/drawing/2014/main" id="{2F5C7B12-691D-1143-F7C2-E0B5EED44EBA}"/>
              </a:ext>
            </a:extLst>
          </p:cNvPr>
          <p:cNvPicPr>
            <a:picLocks noChangeAspect="1"/>
          </p:cNvPicPr>
          <p:nvPr/>
        </p:nvPicPr>
        <p:blipFill rotWithShape="1">
          <a:blip r:embed="rId3"/>
          <a:srcRect l="41969" r="35194" b="-1"/>
          <a:stretch/>
        </p:blipFill>
        <p:spPr>
          <a:xfrm>
            <a:off x="20" y="10"/>
            <a:ext cx="281604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11" name="Content Placeholder 2"/>
          <p:cNvSpPr>
            <a:spLocks noGrp="1"/>
          </p:cNvSpPr>
          <p:nvPr>
            <p:ph idx="1"/>
          </p:nvPr>
        </p:nvSpPr>
        <p:spPr>
          <a:xfrm>
            <a:off x="3429000" y="2201958"/>
            <a:ext cx="5086350" cy="3900730"/>
          </a:xfrm>
        </p:spPr>
        <p:txBody>
          <a:bodyPr anchor="t">
            <a:normAutofit/>
          </a:bodyPr>
          <a:lstStyle/>
          <a:p>
            <a:r>
              <a:rPr lang="en-GB" sz="1700" dirty="0"/>
              <a:t>In most parts of the world e.g. the EU and the US </a:t>
            </a:r>
            <a:r>
              <a:rPr lang="en-GB" sz="1700" b="1" dirty="0"/>
              <a:t>collusion</a:t>
            </a:r>
            <a:r>
              <a:rPr lang="en-GB" sz="1700" dirty="0"/>
              <a:t> is deemed to be illegal as it operates to the detriment of consumers by restricting output and raising price</a:t>
            </a:r>
          </a:p>
          <a:p>
            <a:r>
              <a:rPr lang="en-GB" sz="1700" b="1" dirty="0"/>
              <a:t>Non-collusive oligopoly </a:t>
            </a:r>
            <a:r>
              <a:rPr lang="en-GB" sz="1700" dirty="0"/>
              <a:t>occurs when firms do not collude when undertaking decision-making</a:t>
            </a:r>
          </a:p>
          <a:p>
            <a:r>
              <a:rPr lang="en-GB" sz="1700" dirty="0"/>
              <a:t>Firms in oligopolistic markets might </a:t>
            </a:r>
            <a:r>
              <a:rPr lang="en-GB" sz="1700" b="1" dirty="0"/>
              <a:t>cooperate</a:t>
            </a:r>
            <a:r>
              <a:rPr lang="en-GB" sz="1700" dirty="0"/>
              <a:t> if it is to be seen in the interest of the public</a:t>
            </a:r>
          </a:p>
          <a:p>
            <a:r>
              <a:rPr lang="en-GB" sz="1700" dirty="0"/>
              <a:t>For example, firms might join together to innovate new production processes</a:t>
            </a:r>
          </a:p>
          <a:p>
            <a:r>
              <a:rPr lang="en-GB" sz="1700" dirty="0"/>
              <a:t>These might benefit society as a whole as efficiency for the industry might improve</a:t>
            </a:r>
          </a:p>
          <a:p>
            <a:r>
              <a:rPr lang="en-GB" sz="1700" dirty="0"/>
              <a:t>This will lead to lower production costs that can benefit the consume</a:t>
            </a:r>
          </a:p>
        </p:txBody>
      </p:sp>
      <p:pic>
        <p:nvPicPr>
          <p:cNvPr id="2" name="Picture 1">
            <a:extLst>
              <a:ext uri="{FF2B5EF4-FFF2-40B4-BE49-F238E27FC236}">
                <a16:creationId xmlns:a16="http://schemas.microsoft.com/office/drawing/2014/main" id="{00671D11-9A85-D4F7-660F-BA13AB7C8C18}"/>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3" name="Picture 2">
            <a:extLst>
              <a:ext uri="{FF2B5EF4-FFF2-40B4-BE49-F238E27FC236}">
                <a16:creationId xmlns:a16="http://schemas.microsoft.com/office/drawing/2014/main" id="{BE04FCEB-AACB-B00A-70B6-22EB85D485A3}"/>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4" name="Footer Placeholder 2">
            <a:extLst>
              <a:ext uri="{FF2B5EF4-FFF2-40B4-BE49-F238E27FC236}">
                <a16:creationId xmlns:a16="http://schemas.microsoft.com/office/drawing/2014/main" id="{79AF2FAB-7C1A-C538-5724-CF9278C06E7A}"/>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91422BD-B034-DEFF-52A1-1B5113487BB8}"/>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3406257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54"/>
            <a:ext cx="9144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3429000" y="601744"/>
            <a:ext cx="5086350" cy="1338696"/>
          </a:xfrm>
        </p:spPr>
        <p:txBody>
          <a:bodyPr>
            <a:normAutofit/>
          </a:bodyPr>
          <a:lstStyle/>
          <a:p>
            <a:r>
              <a:rPr lang="en-GB"/>
              <a:t>Non-collusive oligopoly</a:t>
            </a:r>
          </a:p>
        </p:txBody>
      </p:sp>
      <p:pic>
        <p:nvPicPr>
          <p:cNvPr id="13" name="Picture 12" descr="Codes on papers">
            <a:extLst>
              <a:ext uri="{FF2B5EF4-FFF2-40B4-BE49-F238E27FC236}">
                <a16:creationId xmlns:a16="http://schemas.microsoft.com/office/drawing/2014/main" id="{4D1112C5-34EA-2543-614A-DA348853909C}"/>
              </a:ext>
            </a:extLst>
          </p:cNvPr>
          <p:cNvPicPr>
            <a:picLocks noChangeAspect="1"/>
          </p:cNvPicPr>
          <p:nvPr/>
        </p:nvPicPr>
        <p:blipFill rotWithShape="1">
          <a:blip r:embed="rId3"/>
          <a:srcRect l="30763" r="41868" b="-3"/>
          <a:stretch/>
        </p:blipFill>
        <p:spPr>
          <a:xfrm>
            <a:off x="20" y="10"/>
            <a:ext cx="281604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11" name="Content Placeholder 2"/>
          <p:cNvSpPr>
            <a:spLocks noGrp="1"/>
          </p:cNvSpPr>
          <p:nvPr>
            <p:ph idx="1"/>
          </p:nvPr>
        </p:nvSpPr>
        <p:spPr>
          <a:xfrm>
            <a:off x="3429000" y="2201958"/>
            <a:ext cx="5086350" cy="3900730"/>
          </a:xfrm>
        </p:spPr>
        <p:txBody>
          <a:bodyPr anchor="t">
            <a:normAutofit/>
          </a:bodyPr>
          <a:lstStyle/>
          <a:p>
            <a:r>
              <a:rPr lang="en-GB" sz="1700" dirty="0"/>
              <a:t>Assume a CR4 = 80% in the market</a:t>
            </a:r>
          </a:p>
          <a:p>
            <a:r>
              <a:rPr lang="en-GB" sz="1700" dirty="0"/>
              <a:t>Firm A looks to raise price. Firms B, C and D do not follow suit as they realise that they will gain market share from firm A, who will see a large drop in sales. Its demand curve above price P is therefore price elastic</a:t>
            </a:r>
          </a:p>
          <a:p>
            <a:r>
              <a:rPr lang="en-GB" sz="1700" dirty="0"/>
              <a:t>If firm B lowers price then most consumers will switch to them. Firms A, C and D will have to lower price in order to retain market share. The demand curve below price P is therefore price inelastic</a:t>
            </a:r>
          </a:p>
          <a:p>
            <a:r>
              <a:rPr lang="en-GB" sz="1700" dirty="0"/>
              <a:t>This suggests that under conditions of oligopoly firms are unlikely to raise or lower price i.e. there is price rigidity</a:t>
            </a:r>
          </a:p>
        </p:txBody>
      </p:sp>
      <p:pic>
        <p:nvPicPr>
          <p:cNvPr id="2" name="Picture 1">
            <a:extLst>
              <a:ext uri="{FF2B5EF4-FFF2-40B4-BE49-F238E27FC236}">
                <a16:creationId xmlns:a16="http://schemas.microsoft.com/office/drawing/2014/main" id="{370BC405-9EF1-E8EC-DF35-642A95A6F0CA}"/>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3" name="Picture 2">
            <a:extLst>
              <a:ext uri="{FF2B5EF4-FFF2-40B4-BE49-F238E27FC236}">
                <a16:creationId xmlns:a16="http://schemas.microsoft.com/office/drawing/2014/main" id="{CF6F47AD-3E35-2AB2-A8EB-BB01B06F9124}"/>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4" name="Footer Placeholder 2">
            <a:extLst>
              <a:ext uri="{FF2B5EF4-FFF2-40B4-BE49-F238E27FC236}">
                <a16:creationId xmlns:a16="http://schemas.microsoft.com/office/drawing/2014/main" id="{1575322C-3B39-2A29-74EF-A46385C32B8F}"/>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36489F9-432D-7303-6159-C15ADC0ADB83}"/>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1745553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15299" y="548464"/>
            <a:ext cx="5098906" cy="1283351"/>
          </a:xfrm>
        </p:spPr>
        <p:txBody>
          <a:bodyPr anchor="b">
            <a:normAutofit/>
          </a:bodyPr>
          <a:lstStyle/>
          <a:p>
            <a:r>
              <a:rPr lang="en-GB" sz="3500"/>
              <a:t>Activity 2</a:t>
            </a:r>
          </a:p>
        </p:txBody>
      </p:sp>
      <p:pic>
        <p:nvPicPr>
          <p:cNvPr id="6" name="Picture 5" descr="Large skydiving group mid-air">
            <a:extLst>
              <a:ext uri="{FF2B5EF4-FFF2-40B4-BE49-F238E27FC236}">
                <a16:creationId xmlns:a16="http://schemas.microsoft.com/office/drawing/2014/main" id="{0CB4F5C3-37D1-41D1-DCA4-4EA49406044C}"/>
              </a:ext>
            </a:extLst>
          </p:cNvPr>
          <p:cNvPicPr>
            <a:picLocks noChangeAspect="1"/>
          </p:cNvPicPr>
          <p:nvPr/>
        </p:nvPicPr>
        <p:blipFill rotWithShape="1">
          <a:blip r:embed="rId4"/>
          <a:srcRect l="35557" r="33879" b="3"/>
          <a:stretch/>
        </p:blipFill>
        <p:spPr>
          <a:xfrm>
            <a:off x="20" y="10"/>
            <a:ext cx="3147352" cy="6857990"/>
          </a:xfrm>
          <a:prstGeom prst="rect">
            <a:avLst/>
          </a:prstGeom>
          <a:effectLst/>
        </p:spPr>
      </p:pic>
      <p:sp>
        <p:nvSpPr>
          <p:cNvPr id="4" name="Content Placeholder 2"/>
          <p:cNvSpPr>
            <a:spLocks noGrp="1"/>
          </p:cNvSpPr>
          <p:nvPr>
            <p:ph idx="1"/>
          </p:nvPr>
        </p:nvSpPr>
        <p:spPr>
          <a:xfrm>
            <a:off x="3415300" y="2409830"/>
            <a:ext cx="5098904" cy="3705217"/>
          </a:xfrm>
        </p:spPr>
        <p:txBody>
          <a:bodyPr>
            <a:normAutofit/>
          </a:bodyPr>
          <a:lstStyle/>
          <a:p>
            <a:r>
              <a:rPr lang="en-GB" sz="1700"/>
              <a:t>What is meant by tacit collusion and where have examples been of it used in the real world?</a:t>
            </a:r>
          </a:p>
          <a:p>
            <a:r>
              <a:rPr lang="en-GB" sz="1700"/>
              <a:t>How will oligopolies use collision to benefit customers?</a:t>
            </a:r>
          </a:p>
          <a:p>
            <a:r>
              <a:rPr lang="en-GB" sz="1700"/>
              <a:t>Write a PEEL paragraph discussing whether oligopolies are always bad for customers.</a:t>
            </a:r>
          </a:p>
          <a:p>
            <a:pPr marL="0" indent="0">
              <a:buNone/>
            </a:pPr>
            <a:endParaRPr lang="en-GB" sz="1700" i="1"/>
          </a:p>
          <a:p>
            <a:pPr marL="0" indent="0">
              <a:buNone/>
            </a:pPr>
            <a:endParaRPr lang="en-GB" sz="1700" i="1"/>
          </a:p>
          <a:p>
            <a:pPr marL="0" indent="0">
              <a:buNone/>
            </a:pPr>
            <a:endParaRPr lang="en-GB" sz="1700" i="1"/>
          </a:p>
          <a:p>
            <a:pPr marL="342900" lvl="1" indent="0">
              <a:buNone/>
            </a:pPr>
            <a:endParaRPr lang="en-GB" sz="1700" i="1"/>
          </a:p>
        </p:txBody>
      </p:sp>
      <p:pic>
        <p:nvPicPr>
          <p:cNvPr id="3" name="Picture 2">
            <a:extLst>
              <a:ext uri="{FF2B5EF4-FFF2-40B4-BE49-F238E27FC236}">
                <a16:creationId xmlns:a16="http://schemas.microsoft.com/office/drawing/2014/main" id="{401D6948-0B41-947C-7117-A5D48122E9FF}"/>
              </a:ext>
            </a:extLst>
          </p:cNvPr>
          <p:cNvPicPr>
            <a:picLocks noChangeAspect="1"/>
          </p:cNvPicPr>
          <p:nvPr/>
        </p:nvPicPr>
        <p:blipFill>
          <a:blip r:embed="rId5"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5" name="Picture 4">
            <a:extLst>
              <a:ext uri="{FF2B5EF4-FFF2-40B4-BE49-F238E27FC236}">
                <a16:creationId xmlns:a16="http://schemas.microsoft.com/office/drawing/2014/main" id="{66735669-F042-833C-9754-9791E620E3AA}"/>
              </a:ext>
            </a:extLst>
          </p:cNvPr>
          <p:cNvPicPr>
            <a:picLocks noChangeAspect="1"/>
          </p:cNvPicPr>
          <p:nvPr/>
        </p:nvPicPr>
        <p:blipFill>
          <a:blip r:embed="rId6"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7" name="Footer Placeholder 2">
            <a:extLst>
              <a:ext uri="{FF2B5EF4-FFF2-40B4-BE49-F238E27FC236}">
                <a16:creationId xmlns:a16="http://schemas.microsoft.com/office/drawing/2014/main" id="{BEDFB524-E327-9360-ACAB-6BB093F35D24}"/>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F360DAB-C55B-5A7C-B7FA-5F0D877594B8}"/>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1921043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1"/>
          <p:cNvSpPr>
            <a:spLocks noGrp="1"/>
          </p:cNvSpPr>
          <p:nvPr>
            <p:ph type="title"/>
          </p:nvPr>
        </p:nvSpPr>
        <p:spPr>
          <a:xfrm>
            <a:off x="2201044" y="-233784"/>
            <a:ext cx="6573416" cy="1074638"/>
          </a:xfrm>
        </p:spPr>
        <p:txBody>
          <a:bodyPr>
            <a:normAutofit/>
          </a:bodyPr>
          <a:lstStyle/>
          <a:p>
            <a:r>
              <a:rPr lang="en-GB" sz="2400" dirty="0"/>
              <a:t>Non-collusive oligopoly: </a:t>
            </a:r>
            <a:br>
              <a:rPr lang="en-GB" sz="2400" dirty="0"/>
            </a:br>
            <a:r>
              <a:rPr lang="en-GB" sz="2400" dirty="0"/>
              <a:t>the kinked demand curve and price stability</a:t>
            </a:r>
          </a:p>
        </p:txBody>
      </p:sp>
      <p:sp>
        <p:nvSpPr>
          <p:cNvPr id="11" name="Content Placeholder 2"/>
          <p:cNvSpPr>
            <a:spLocks noGrp="1"/>
          </p:cNvSpPr>
          <p:nvPr>
            <p:ph idx="1"/>
          </p:nvPr>
        </p:nvSpPr>
        <p:spPr>
          <a:xfrm>
            <a:off x="2066887" y="1015344"/>
            <a:ext cx="7200800" cy="648072"/>
          </a:xfrm>
        </p:spPr>
        <p:txBody>
          <a:bodyPr>
            <a:normAutofit/>
          </a:bodyPr>
          <a:lstStyle/>
          <a:p>
            <a:r>
              <a:rPr lang="en-GB" sz="1800" dirty="0"/>
              <a:t>The kinked demand curve explains why </a:t>
            </a:r>
            <a:r>
              <a:rPr lang="en-GB" sz="1800" b="1" dirty="0">
                <a:solidFill>
                  <a:srgbClr val="00B0F0"/>
                </a:solidFill>
              </a:rPr>
              <a:t>price rigidity</a:t>
            </a:r>
            <a:r>
              <a:rPr lang="en-GB" sz="1800" b="1" dirty="0">
                <a:solidFill>
                  <a:srgbClr val="0070C0"/>
                </a:solidFill>
              </a:rPr>
              <a:t> </a:t>
            </a:r>
            <a:r>
              <a:rPr lang="en-GB" sz="1800" dirty="0"/>
              <a:t>or </a:t>
            </a:r>
            <a:r>
              <a:rPr lang="en-GB" sz="1800" b="1" dirty="0">
                <a:solidFill>
                  <a:srgbClr val="00B0F0"/>
                </a:solidFill>
              </a:rPr>
              <a:t>price stickiness </a:t>
            </a:r>
            <a:r>
              <a:rPr lang="en-GB" sz="1800" dirty="0"/>
              <a:t>occurs in oligopoly</a:t>
            </a:r>
            <a:endParaRPr lang="en-GB" sz="1600" dirty="0"/>
          </a:p>
          <a:p>
            <a:endParaRPr lang="en-GB" sz="1800" dirty="0"/>
          </a:p>
        </p:txBody>
      </p:sp>
      <p:sp>
        <p:nvSpPr>
          <p:cNvPr id="2" name="TextBox 1"/>
          <p:cNvSpPr txBox="1"/>
          <p:nvPr/>
        </p:nvSpPr>
        <p:spPr>
          <a:xfrm>
            <a:off x="171798" y="1419596"/>
            <a:ext cx="1728192" cy="4770537"/>
          </a:xfrm>
          <a:prstGeom prst="rect">
            <a:avLst/>
          </a:prstGeom>
          <a:noFill/>
        </p:spPr>
        <p:txBody>
          <a:bodyPr wrap="square" rtlCol="0">
            <a:spAutoFit/>
          </a:bodyPr>
          <a:lstStyle/>
          <a:p>
            <a:r>
              <a:rPr lang="en-GB" sz="1400" dirty="0"/>
              <a:t>Oligopolistic markets often display </a:t>
            </a:r>
            <a:r>
              <a:rPr lang="en-GB" sz="1400" b="1" dirty="0">
                <a:solidFill>
                  <a:srgbClr val="FFC000"/>
                </a:solidFill>
              </a:rPr>
              <a:t>price rigidity</a:t>
            </a:r>
            <a:r>
              <a:rPr lang="en-GB" sz="1400" b="1" dirty="0">
                <a:solidFill>
                  <a:srgbClr val="FF0000"/>
                </a:solidFill>
              </a:rPr>
              <a:t> </a:t>
            </a:r>
            <a:r>
              <a:rPr lang="en-GB" sz="1400" dirty="0"/>
              <a:t>where prices tend to be stuck for a period of time despite changes in demand and supply in the market.</a:t>
            </a:r>
          </a:p>
          <a:p>
            <a:endParaRPr lang="en-GB" sz="1400" dirty="0">
              <a:solidFill>
                <a:srgbClr val="FF0000"/>
              </a:solidFill>
            </a:endParaRPr>
          </a:p>
          <a:p>
            <a:r>
              <a:rPr lang="en-GB" sz="1400" b="1" dirty="0">
                <a:solidFill>
                  <a:srgbClr val="FFC000"/>
                </a:solidFill>
              </a:rPr>
              <a:t>Price elasticity of demand</a:t>
            </a:r>
            <a:r>
              <a:rPr lang="en-GB" sz="1400" dirty="0">
                <a:solidFill>
                  <a:srgbClr val="FFC000"/>
                </a:solidFill>
              </a:rPr>
              <a:t> </a:t>
            </a:r>
            <a:r>
              <a:rPr lang="en-GB" sz="1400" dirty="0"/>
              <a:t>differs when prices rise or fall. This is shown by a kink in the demand curve.</a:t>
            </a:r>
          </a:p>
          <a:p>
            <a:endParaRPr lang="en-GB" sz="1400" dirty="0"/>
          </a:p>
          <a:p>
            <a:r>
              <a:rPr lang="en-GB" sz="1400" dirty="0"/>
              <a:t>Above P price will be price elastic and below P price inelastic. </a:t>
            </a:r>
          </a:p>
          <a:p>
            <a:endParaRPr lang="en-GB" sz="1200" b="1" dirty="0">
              <a:solidFill>
                <a:srgbClr val="FF0000"/>
              </a:solidFill>
            </a:endParaRPr>
          </a:p>
          <a:p>
            <a:endParaRPr lang="en-GB" sz="1200" b="1" dirty="0">
              <a:solidFill>
                <a:srgbClr val="FF0000"/>
              </a:solidFill>
            </a:endParaRPr>
          </a:p>
        </p:txBody>
      </p:sp>
      <p:grpSp>
        <p:nvGrpSpPr>
          <p:cNvPr id="5" name="Group 4"/>
          <p:cNvGrpSpPr/>
          <p:nvPr/>
        </p:nvGrpSpPr>
        <p:grpSpPr>
          <a:xfrm>
            <a:off x="2327071" y="2489468"/>
            <a:ext cx="6608488" cy="4357092"/>
            <a:chOff x="1965121" y="1700808"/>
            <a:chExt cx="6608488" cy="4776192"/>
          </a:xfrm>
        </p:grpSpPr>
        <p:sp>
          <p:nvSpPr>
            <p:cNvPr id="7" name="Text Box 2"/>
            <p:cNvSpPr txBox="1">
              <a:spLocks noChangeArrowheads="1"/>
            </p:cNvSpPr>
            <p:nvPr/>
          </p:nvSpPr>
          <p:spPr bwMode="auto">
            <a:xfrm>
              <a:off x="1965121" y="1700808"/>
              <a:ext cx="514350" cy="419100"/>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effectLst/>
                  <a:latin typeface="Calibri"/>
                  <a:ea typeface="Calibri"/>
                  <a:cs typeface="Times New Roman"/>
                </a:rPr>
                <a:t>Price</a:t>
              </a:r>
            </a:p>
          </p:txBody>
        </p:sp>
        <p:sp>
          <p:nvSpPr>
            <p:cNvPr id="8" name="Text Box 2"/>
            <p:cNvSpPr txBox="1">
              <a:spLocks noChangeArrowheads="1"/>
            </p:cNvSpPr>
            <p:nvPr/>
          </p:nvSpPr>
          <p:spPr bwMode="auto">
            <a:xfrm>
              <a:off x="7792559" y="6057900"/>
              <a:ext cx="781050" cy="419100"/>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effectLst/>
                  <a:latin typeface="Calibri"/>
                  <a:ea typeface="Calibri"/>
                  <a:cs typeface="Times New Roman"/>
                </a:rPr>
                <a:t>Output</a:t>
              </a:r>
            </a:p>
          </p:txBody>
        </p:sp>
        <p:cxnSp>
          <p:nvCxnSpPr>
            <p:cNvPr id="12" name="Straight Connector 11"/>
            <p:cNvCxnSpPr/>
            <p:nvPr/>
          </p:nvCxnSpPr>
          <p:spPr>
            <a:xfrm flipH="1" flipV="1">
              <a:off x="2545862" y="1917874"/>
              <a:ext cx="18298" cy="4042831"/>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564160" y="5962651"/>
              <a:ext cx="5848350" cy="1"/>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4" name="Straight Connector 3"/>
          <p:cNvCxnSpPr/>
          <p:nvPr/>
        </p:nvCxnSpPr>
        <p:spPr>
          <a:xfrm>
            <a:off x="3131840" y="3460651"/>
            <a:ext cx="2160240" cy="688429"/>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92080" y="4149080"/>
            <a:ext cx="750414" cy="216024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292080" y="4149080"/>
            <a:ext cx="0" cy="222826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926110" y="4149080"/>
            <a:ext cx="236597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6" name="Text Box 2"/>
          <p:cNvSpPr txBox="1">
            <a:spLocks noChangeArrowheads="1"/>
          </p:cNvSpPr>
          <p:nvPr/>
        </p:nvSpPr>
        <p:spPr bwMode="auto">
          <a:xfrm>
            <a:off x="2584246" y="4005579"/>
            <a:ext cx="257175" cy="287002"/>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effectLst/>
                <a:latin typeface="Calibri"/>
                <a:ea typeface="Calibri"/>
                <a:cs typeface="Times New Roman"/>
              </a:rPr>
              <a:t>P</a:t>
            </a:r>
          </a:p>
        </p:txBody>
      </p:sp>
      <p:sp>
        <p:nvSpPr>
          <p:cNvPr id="27" name="Text Box 2"/>
          <p:cNvSpPr txBox="1">
            <a:spLocks noChangeArrowheads="1"/>
          </p:cNvSpPr>
          <p:nvPr/>
        </p:nvSpPr>
        <p:spPr bwMode="auto">
          <a:xfrm>
            <a:off x="5163492" y="6379722"/>
            <a:ext cx="257175" cy="275588"/>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latin typeface="Calibri"/>
                <a:ea typeface="Calibri"/>
                <a:cs typeface="Times New Roman"/>
              </a:rPr>
              <a:t>Q</a:t>
            </a:r>
            <a:endParaRPr lang="en-GB" sz="1100" dirty="0">
              <a:effectLst/>
              <a:latin typeface="Calibri"/>
              <a:ea typeface="Calibri"/>
              <a:cs typeface="Times New Roman"/>
            </a:endParaRPr>
          </a:p>
        </p:txBody>
      </p:sp>
      <p:cxnSp>
        <p:nvCxnSpPr>
          <p:cNvPr id="28" name="Straight Arrow Connector 27"/>
          <p:cNvCxnSpPr/>
          <p:nvPr/>
        </p:nvCxnSpPr>
        <p:spPr>
          <a:xfrm flipH="1">
            <a:off x="4364674" y="3288715"/>
            <a:ext cx="288032" cy="389616"/>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623331" y="3183652"/>
            <a:ext cx="944489" cy="276999"/>
          </a:xfrm>
          <a:prstGeom prst="rect">
            <a:avLst/>
          </a:prstGeom>
          <a:noFill/>
        </p:spPr>
        <p:txBody>
          <a:bodyPr wrap="square" rtlCol="0">
            <a:spAutoFit/>
          </a:bodyPr>
          <a:lstStyle/>
          <a:p>
            <a:r>
              <a:rPr lang="en-GB" sz="1200" dirty="0">
                <a:solidFill>
                  <a:srgbClr val="00B050"/>
                </a:solidFill>
              </a:rPr>
              <a:t>Price elastic</a:t>
            </a:r>
          </a:p>
        </p:txBody>
      </p:sp>
      <p:cxnSp>
        <p:nvCxnSpPr>
          <p:cNvPr id="30" name="Straight Arrow Connector 29"/>
          <p:cNvCxnSpPr/>
          <p:nvPr/>
        </p:nvCxnSpPr>
        <p:spPr>
          <a:xfrm flipH="1">
            <a:off x="5835297" y="4844562"/>
            <a:ext cx="288032" cy="389616"/>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123329" y="4706062"/>
            <a:ext cx="1231850" cy="276999"/>
          </a:xfrm>
          <a:prstGeom prst="rect">
            <a:avLst/>
          </a:prstGeom>
          <a:noFill/>
        </p:spPr>
        <p:txBody>
          <a:bodyPr wrap="square" rtlCol="0">
            <a:spAutoFit/>
          </a:bodyPr>
          <a:lstStyle/>
          <a:p>
            <a:r>
              <a:rPr lang="en-GB" sz="1200" dirty="0">
                <a:solidFill>
                  <a:srgbClr val="00B050"/>
                </a:solidFill>
              </a:rPr>
              <a:t>Price inelastic</a:t>
            </a:r>
          </a:p>
        </p:txBody>
      </p:sp>
      <p:pic>
        <p:nvPicPr>
          <p:cNvPr id="3" name="Picture 2">
            <a:extLst>
              <a:ext uri="{FF2B5EF4-FFF2-40B4-BE49-F238E27FC236}">
                <a16:creationId xmlns:a16="http://schemas.microsoft.com/office/drawing/2014/main" id="{AB40CC16-977C-DA3A-B875-20B677765989}"/>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6" name="Picture 5">
            <a:extLst>
              <a:ext uri="{FF2B5EF4-FFF2-40B4-BE49-F238E27FC236}">
                <a16:creationId xmlns:a16="http://schemas.microsoft.com/office/drawing/2014/main" id="{A11461FE-FA99-F477-C3C6-7A80910317BE}"/>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7956376" y="130304"/>
            <a:ext cx="933411" cy="375797"/>
          </a:xfrm>
          <a:prstGeom prst="rect">
            <a:avLst/>
          </a:prstGeom>
        </p:spPr>
      </p:pic>
      <p:sp>
        <p:nvSpPr>
          <p:cNvPr id="9" name="Footer Placeholder 2">
            <a:extLst>
              <a:ext uri="{FF2B5EF4-FFF2-40B4-BE49-F238E27FC236}">
                <a16:creationId xmlns:a16="http://schemas.microsoft.com/office/drawing/2014/main" id="{F02943EE-2CB9-EE70-E78B-2847466772E6}"/>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97F5143-BA69-4E84-ED08-8EB0CBA60F07}"/>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3766516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1"/>
          <p:cNvSpPr>
            <a:spLocks noGrp="1"/>
          </p:cNvSpPr>
          <p:nvPr>
            <p:ph type="title"/>
          </p:nvPr>
        </p:nvSpPr>
        <p:spPr>
          <a:xfrm>
            <a:off x="539552" y="332656"/>
            <a:ext cx="8229600" cy="613244"/>
          </a:xfrm>
        </p:spPr>
        <p:txBody>
          <a:bodyPr>
            <a:normAutofit/>
          </a:bodyPr>
          <a:lstStyle/>
          <a:p>
            <a:r>
              <a:rPr lang="en-GB" sz="2400" dirty="0"/>
              <a:t>Non-collusive oligopoly: The kinked demand curve</a:t>
            </a:r>
          </a:p>
        </p:txBody>
      </p:sp>
      <p:sp>
        <p:nvSpPr>
          <p:cNvPr id="2" name="TextBox 1"/>
          <p:cNvSpPr txBox="1"/>
          <p:nvPr/>
        </p:nvSpPr>
        <p:spPr>
          <a:xfrm>
            <a:off x="107504" y="1844824"/>
            <a:ext cx="1512168" cy="5693866"/>
          </a:xfrm>
          <a:prstGeom prst="rect">
            <a:avLst/>
          </a:prstGeom>
          <a:noFill/>
        </p:spPr>
        <p:txBody>
          <a:bodyPr wrap="square" rtlCol="0">
            <a:spAutoFit/>
          </a:bodyPr>
          <a:lstStyle/>
          <a:p>
            <a:r>
              <a:rPr lang="en-GB" sz="1400" dirty="0"/>
              <a:t>Firms try to profit maximise where MC = MR.</a:t>
            </a:r>
          </a:p>
          <a:p>
            <a:endParaRPr lang="en-GB" sz="1400" dirty="0"/>
          </a:p>
          <a:p>
            <a:r>
              <a:rPr lang="en-GB" sz="1400" dirty="0"/>
              <a:t>This occurs at all output levels between the MC curves MC</a:t>
            </a:r>
            <a:r>
              <a:rPr lang="en-GB" sz="1050" dirty="0"/>
              <a:t>1 </a:t>
            </a:r>
            <a:r>
              <a:rPr lang="en-GB" sz="1400" dirty="0"/>
              <a:t>and MC</a:t>
            </a:r>
            <a:r>
              <a:rPr lang="en-GB" sz="1050" dirty="0"/>
              <a:t>2 </a:t>
            </a:r>
            <a:r>
              <a:rPr lang="en-GB" sz="1400" dirty="0"/>
              <a:t>or between points </a:t>
            </a:r>
            <a:r>
              <a:rPr lang="en-GB" sz="1400" b="1" dirty="0">
                <a:solidFill>
                  <a:srgbClr val="FF0000"/>
                </a:solidFill>
              </a:rPr>
              <a:t>a</a:t>
            </a:r>
            <a:r>
              <a:rPr lang="en-GB" sz="1400" dirty="0"/>
              <a:t> and </a:t>
            </a:r>
            <a:r>
              <a:rPr lang="en-GB" sz="1400" b="1" dirty="0">
                <a:solidFill>
                  <a:srgbClr val="FF0000"/>
                </a:solidFill>
              </a:rPr>
              <a:t>b</a:t>
            </a:r>
            <a:r>
              <a:rPr lang="en-GB" sz="1400" dirty="0"/>
              <a:t>.</a:t>
            </a:r>
          </a:p>
          <a:p>
            <a:endParaRPr lang="en-GB" sz="1400" dirty="0"/>
          </a:p>
          <a:p>
            <a:r>
              <a:rPr lang="en-GB" sz="1400" dirty="0"/>
              <a:t>There is a discontinuous MR curve and the firm will continue to set price at P where MC = MR.</a:t>
            </a:r>
          </a:p>
          <a:p>
            <a:endParaRPr lang="en-GB" sz="1400" dirty="0"/>
          </a:p>
          <a:p>
            <a:endParaRPr lang="en-GB" sz="1400" dirty="0"/>
          </a:p>
          <a:p>
            <a:endParaRPr lang="en-GB" sz="1400" dirty="0"/>
          </a:p>
          <a:p>
            <a:endParaRPr lang="en-GB" sz="1400" b="1" dirty="0">
              <a:solidFill>
                <a:srgbClr val="FF0000"/>
              </a:solidFill>
            </a:endParaRPr>
          </a:p>
          <a:p>
            <a:endParaRPr lang="en-GB" sz="1400" b="1" dirty="0">
              <a:solidFill>
                <a:srgbClr val="FF0000"/>
              </a:solidFill>
            </a:endParaRPr>
          </a:p>
        </p:txBody>
      </p:sp>
      <p:grpSp>
        <p:nvGrpSpPr>
          <p:cNvPr id="5" name="Group 4"/>
          <p:cNvGrpSpPr/>
          <p:nvPr/>
        </p:nvGrpSpPr>
        <p:grpSpPr>
          <a:xfrm>
            <a:off x="1915708" y="2019865"/>
            <a:ext cx="7019851" cy="4838135"/>
            <a:chOff x="1553758" y="1173494"/>
            <a:chExt cx="7019851" cy="5303506"/>
          </a:xfrm>
        </p:grpSpPr>
        <p:sp>
          <p:nvSpPr>
            <p:cNvPr id="7" name="Text Box 2"/>
            <p:cNvSpPr txBox="1">
              <a:spLocks noChangeArrowheads="1"/>
            </p:cNvSpPr>
            <p:nvPr/>
          </p:nvSpPr>
          <p:spPr bwMode="auto">
            <a:xfrm>
              <a:off x="1553758" y="1173494"/>
              <a:ext cx="514350" cy="419100"/>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effectLst/>
                  <a:latin typeface="Calibri"/>
                  <a:ea typeface="Calibri"/>
                  <a:cs typeface="Times New Roman"/>
                </a:rPr>
                <a:t>Price</a:t>
              </a:r>
            </a:p>
          </p:txBody>
        </p:sp>
        <p:sp>
          <p:nvSpPr>
            <p:cNvPr id="8" name="Text Box 2"/>
            <p:cNvSpPr txBox="1">
              <a:spLocks noChangeArrowheads="1"/>
            </p:cNvSpPr>
            <p:nvPr/>
          </p:nvSpPr>
          <p:spPr bwMode="auto">
            <a:xfrm>
              <a:off x="7792559" y="6057900"/>
              <a:ext cx="781050" cy="419100"/>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effectLst/>
                  <a:latin typeface="Calibri"/>
                  <a:ea typeface="Calibri"/>
                  <a:cs typeface="Times New Roman"/>
                </a:rPr>
                <a:t>Output</a:t>
              </a:r>
            </a:p>
          </p:txBody>
        </p:sp>
        <p:cxnSp>
          <p:nvCxnSpPr>
            <p:cNvPr id="12" name="Straight Connector 11"/>
            <p:cNvCxnSpPr/>
            <p:nvPr/>
          </p:nvCxnSpPr>
          <p:spPr>
            <a:xfrm flipH="1" flipV="1">
              <a:off x="2049810" y="1245359"/>
              <a:ext cx="18298" cy="470735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068108" y="5962651"/>
              <a:ext cx="5848350" cy="1"/>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4" name="Straight Connector 3"/>
          <p:cNvCxnSpPr/>
          <p:nvPr/>
        </p:nvCxnSpPr>
        <p:spPr>
          <a:xfrm>
            <a:off x="3131839" y="2015022"/>
            <a:ext cx="2160240" cy="688429"/>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71123" y="2703451"/>
            <a:ext cx="750414" cy="216024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271123" y="2703451"/>
            <a:ext cx="20957" cy="367389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411760" y="2697975"/>
            <a:ext cx="2859363"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6" name="Text Box 2"/>
          <p:cNvSpPr txBox="1">
            <a:spLocks noChangeArrowheads="1"/>
          </p:cNvSpPr>
          <p:nvPr/>
        </p:nvSpPr>
        <p:spPr bwMode="auto">
          <a:xfrm>
            <a:off x="2061159" y="2554474"/>
            <a:ext cx="223448" cy="287002"/>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effectLst/>
                <a:latin typeface="Calibri"/>
                <a:ea typeface="Calibri"/>
                <a:cs typeface="Times New Roman"/>
              </a:rPr>
              <a:t>P</a:t>
            </a:r>
          </a:p>
        </p:txBody>
      </p:sp>
      <p:sp>
        <p:nvSpPr>
          <p:cNvPr id="27" name="Text Box 2"/>
          <p:cNvSpPr txBox="1">
            <a:spLocks noChangeArrowheads="1"/>
          </p:cNvSpPr>
          <p:nvPr/>
        </p:nvSpPr>
        <p:spPr bwMode="auto">
          <a:xfrm>
            <a:off x="5163492" y="6379722"/>
            <a:ext cx="257175" cy="275588"/>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latin typeface="Calibri"/>
                <a:ea typeface="Calibri"/>
                <a:cs typeface="Times New Roman"/>
              </a:rPr>
              <a:t>Q</a:t>
            </a:r>
            <a:endParaRPr lang="en-GB" sz="1100" dirty="0">
              <a:effectLst/>
              <a:latin typeface="Calibri"/>
              <a:ea typeface="Calibri"/>
              <a:cs typeface="Times New Roman"/>
            </a:endParaRPr>
          </a:p>
        </p:txBody>
      </p:sp>
      <p:cxnSp>
        <p:nvCxnSpPr>
          <p:cNvPr id="17" name="Straight Connector 16"/>
          <p:cNvCxnSpPr/>
          <p:nvPr/>
        </p:nvCxnSpPr>
        <p:spPr>
          <a:xfrm>
            <a:off x="3142564" y="2015022"/>
            <a:ext cx="2149515" cy="144562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271123" y="4140876"/>
            <a:ext cx="308989" cy="144836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Freeform 32"/>
          <p:cNvSpPr/>
          <p:nvPr/>
        </p:nvSpPr>
        <p:spPr>
          <a:xfrm>
            <a:off x="4669091" y="2359237"/>
            <a:ext cx="1127046" cy="1854732"/>
          </a:xfrm>
          <a:custGeom>
            <a:avLst/>
            <a:gdLst>
              <a:gd name="connsiteX0" fmla="*/ 0 w 1483835"/>
              <a:gd name="connsiteY0" fmla="*/ 1601808 h 2046966"/>
              <a:gd name="connsiteX1" fmla="*/ 345990 w 1483835"/>
              <a:gd name="connsiteY1" fmla="*/ 1960154 h 2046966"/>
              <a:gd name="connsiteX2" fmla="*/ 1383957 w 1483835"/>
              <a:gd name="connsiteY2" fmla="*/ 168424 h 2046966"/>
              <a:gd name="connsiteX3" fmla="*/ 1383957 w 1483835"/>
              <a:gd name="connsiteY3" fmla="*/ 180781 h 2046966"/>
            </a:gdLst>
            <a:ahLst/>
            <a:cxnLst>
              <a:cxn ang="0">
                <a:pos x="connsiteX0" y="connsiteY0"/>
              </a:cxn>
              <a:cxn ang="0">
                <a:pos x="connsiteX1" y="connsiteY1"/>
              </a:cxn>
              <a:cxn ang="0">
                <a:pos x="connsiteX2" y="connsiteY2"/>
              </a:cxn>
              <a:cxn ang="0">
                <a:pos x="connsiteX3" y="connsiteY3"/>
              </a:cxn>
            </a:cxnLst>
            <a:rect l="l" t="t" r="r" b="b"/>
            <a:pathLst>
              <a:path w="1483835" h="2046966">
                <a:moveTo>
                  <a:pt x="0" y="1601808"/>
                </a:moveTo>
                <a:cubicBezTo>
                  <a:pt x="57665" y="1900429"/>
                  <a:pt x="115331" y="2199051"/>
                  <a:pt x="345990" y="1960154"/>
                </a:cubicBezTo>
                <a:cubicBezTo>
                  <a:pt x="576649" y="1721257"/>
                  <a:pt x="1210962" y="464986"/>
                  <a:pt x="1383957" y="168424"/>
                </a:cubicBezTo>
                <a:cubicBezTo>
                  <a:pt x="1556952" y="-128138"/>
                  <a:pt x="1470454" y="26321"/>
                  <a:pt x="1383957" y="180781"/>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4821491" y="2665386"/>
            <a:ext cx="1127046" cy="1854732"/>
          </a:xfrm>
          <a:custGeom>
            <a:avLst/>
            <a:gdLst>
              <a:gd name="connsiteX0" fmla="*/ 0 w 1483835"/>
              <a:gd name="connsiteY0" fmla="*/ 1601808 h 2046966"/>
              <a:gd name="connsiteX1" fmla="*/ 345990 w 1483835"/>
              <a:gd name="connsiteY1" fmla="*/ 1960154 h 2046966"/>
              <a:gd name="connsiteX2" fmla="*/ 1383957 w 1483835"/>
              <a:gd name="connsiteY2" fmla="*/ 168424 h 2046966"/>
              <a:gd name="connsiteX3" fmla="*/ 1383957 w 1483835"/>
              <a:gd name="connsiteY3" fmla="*/ 180781 h 2046966"/>
            </a:gdLst>
            <a:ahLst/>
            <a:cxnLst>
              <a:cxn ang="0">
                <a:pos x="connsiteX0" y="connsiteY0"/>
              </a:cxn>
              <a:cxn ang="0">
                <a:pos x="connsiteX1" y="connsiteY1"/>
              </a:cxn>
              <a:cxn ang="0">
                <a:pos x="connsiteX2" y="connsiteY2"/>
              </a:cxn>
              <a:cxn ang="0">
                <a:pos x="connsiteX3" y="connsiteY3"/>
              </a:cxn>
            </a:cxnLst>
            <a:rect l="l" t="t" r="r" b="b"/>
            <a:pathLst>
              <a:path w="1483835" h="2046966">
                <a:moveTo>
                  <a:pt x="0" y="1601808"/>
                </a:moveTo>
                <a:cubicBezTo>
                  <a:pt x="57665" y="1900429"/>
                  <a:pt x="115331" y="2199051"/>
                  <a:pt x="345990" y="1960154"/>
                </a:cubicBezTo>
                <a:cubicBezTo>
                  <a:pt x="576649" y="1721257"/>
                  <a:pt x="1210962" y="464986"/>
                  <a:pt x="1383957" y="168424"/>
                </a:cubicBezTo>
                <a:cubicBezTo>
                  <a:pt x="1556952" y="-128138"/>
                  <a:pt x="1470454" y="26321"/>
                  <a:pt x="1383957" y="180781"/>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 Box 2"/>
          <p:cNvSpPr txBox="1">
            <a:spLocks noChangeArrowheads="1"/>
          </p:cNvSpPr>
          <p:nvPr/>
        </p:nvSpPr>
        <p:spPr bwMode="auto">
          <a:xfrm>
            <a:off x="5580112" y="5445739"/>
            <a:ext cx="560635" cy="287002"/>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latin typeface="Calibri"/>
                <a:ea typeface="Calibri"/>
                <a:cs typeface="Times New Roman"/>
              </a:rPr>
              <a:t>MR</a:t>
            </a:r>
            <a:endParaRPr lang="en-GB" sz="1100" dirty="0">
              <a:effectLst/>
              <a:latin typeface="Calibri"/>
              <a:ea typeface="Calibri"/>
              <a:cs typeface="Times New Roman"/>
            </a:endParaRPr>
          </a:p>
        </p:txBody>
      </p:sp>
      <p:sp>
        <p:nvSpPr>
          <p:cNvPr id="36" name="Text Box 2"/>
          <p:cNvSpPr txBox="1">
            <a:spLocks noChangeArrowheads="1"/>
          </p:cNvSpPr>
          <p:nvPr/>
        </p:nvSpPr>
        <p:spPr bwMode="auto">
          <a:xfrm>
            <a:off x="6021537" y="2521885"/>
            <a:ext cx="560635" cy="275588"/>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latin typeface="Calibri"/>
                <a:ea typeface="Calibri"/>
                <a:cs typeface="Times New Roman"/>
              </a:rPr>
              <a:t>MC</a:t>
            </a:r>
            <a:r>
              <a:rPr lang="en-GB" sz="900" dirty="0">
                <a:latin typeface="Calibri"/>
                <a:ea typeface="Calibri"/>
                <a:cs typeface="Times New Roman"/>
              </a:rPr>
              <a:t>1</a:t>
            </a:r>
            <a:endParaRPr lang="en-GB" sz="1100" dirty="0">
              <a:effectLst/>
              <a:latin typeface="Calibri"/>
              <a:ea typeface="Calibri"/>
              <a:cs typeface="Times New Roman"/>
            </a:endParaRPr>
          </a:p>
        </p:txBody>
      </p:sp>
      <p:sp>
        <p:nvSpPr>
          <p:cNvPr id="37" name="Text Box 2"/>
          <p:cNvSpPr txBox="1">
            <a:spLocks noChangeArrowheads="1"/>
          </p:cNvSpPr>
          <p:nvPr/>
        </p:nvSpPr>
        <p:spPr bwMode="auto">
          <a:xfrm>
            <a:off x="5796137" y="2170565"/>
            <a:ext cx="560635" cy="275588"/>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latin typeface="Calibri"/>
                <a:ea typeface="Calibri"/>
                <a:cs typeface="Times New Roman"/>
              </a:rPr>
              <a:t>MC</a:t>
            </a:r>
            <a:r>
              <a:rPr lang="en-GB" sz="900" dirty="0">
                <a:latin typeface="Calibri"/>
                <a:ea typeface="Calibri"/>
                <a:cs typeface="Times New Roman"/>
              </a:rPr>
              <a:t>2</a:t>
            </a:r>
            <a:endParaRPr lang="en-GB" sz="1100" dirty="0">
              <a:effectLst/>
              <a:latin typeface="Calibri"/>
              <a:ea typeface="Calibri"/>
              <a:cs typeface="Times New Roman"/>
            </a:endParaRPr>
          </a:p>
        </p:txBody>
      </p:sp>
      <p:sp>
        <p:nvSpPr>
          <p:cNvPr id="38" name="Text Box 2"/>
          <p:cNvSpPr txBox="1">
            <a:spLocks noChangeArrowheads="1"/>
          </p:cNvSpPr>
          <p:nvPr/>
        </p:nvSpPr>
        <p:spPr bwMode="auto">
          <a:xfrm>
            <a:off x="6021537" y="4727264"/>
            <a:ext cx="560635" cy="287002"/>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latin typeface="Calibri"/>
                <a:ea typeface="Calibri"/>
                <a:cs typeface="Times New Roman"/>
              </a:rPr>
              <a:t>AR = D</a:t>
            </a:r>
            <a:endParaRPr lang="en-GB" sz="1100" dirty="0">
              <a:effectLst/>
              <a:latin typeface="Calibri"/>
              <a:ea typeface="Calibri"/>
              <a:cs typeface="Times New Roman"/>
            </a:endParaRPr>
          </a:p>
        </p:txBody>
      </p:sp>
      <p:sp>
        <p:nvSpPr>
          <p:cNvPr id="39" name="Text Box 2"/>
          <p:cNvSpPr txBox="1">
            <a:spLocks noChangeArrowheads="1"/>
          </p:cNvSpPr>
          <p:nvPr/>
        </p:nvSpPr>
        <p:spPr bwMode="auto">
          <a:xfrm>
            <a:off x="5273290" y="3322857"/>
            <a:ext cx="223448" cy="275588"/>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b="1" dirty="0">
                <a:solidFill>
                  <a:srgbClr val="FF0000"/>
                </a:solidFill>
                <a:latin typeface="Calibri"/>
                <a:ea typeface="Calibri"/>
                <a:cs typeface="Times New Roman"/>
              </a:rPr>
              <a:t>a</a:t>
            </a:r>
            <a:endParaRPr lang="en-GB" sz="1100" b="1" dirty="0">
              <a:solidFill>
                <a:srgbClr val="FF0000"/>
              </a:solidFill>
              <a:effectLst/>
              <a:latin typeface="Calibri"/>
              <a:ea typeface="Calibri"/>
              <a:cs typeface="Times New Roman"/>
            </a:endParaRPr>
          </a:p>
        </p:txBody>
      </p:sp>
      <p:sp>
        <p:nvSpPr>
          <p:cNvPr id="40" name="Text Box 2"/>
          <p:cNvSpPr txBox="1">
            <a:spLocks noChangeArrowheads="1"/>
          </p:cNvSpPr>
          <p:nvPr/>
        </p:nvSpPr>
        <p:spPr bwMode="auto">
          <a:xfrm>
            <a:off x="5271123" y="3997375"/>
            <a:ext cx="223448" cy="287002"/>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b="1" dirty="0">
                <a:solidFill>
                  <a:srgbClr val="FF0000"/>
                </a:solidFill>
                <a:latin typeface="Calibri"/>
                <a:ea typeface="Calibri"/>
                <a:cs typeface="Times New Roman"/>
              </a:rPr>
              <a:t>b</a:t>
            </a:r>
            <a:endParaRPr lang="en-GB" sz="1100" b="1" dirty="0">
              <a:solidFill>
                <a:srgbClr val="FF0000"/>
              </a:solidFill>
              <a:effectLst/>
              <a:latin typeface="Calibri"/>
              <a:ea typeface="Calibri"/>
              <a:cs typeface="Times New Roman"/>
            </a:endParaRPr>
          </a:p>
        </p:txBody>
      </p:sp>
      <p:pic>
        <p:nvPicPr>
          <p:cNvPr id="3" name="Picture 2">
            <a:extLst>
              <a:ext uri="{FF2B5EF4-FFF2-40B4-BE49-F238E27FC236}">
                <a16:creationId xmlns:a16="http://schemas.microsoft.com/office/drawing/2014/main" id="{C76BB17F-0A14-A90B-676E-DFB842BB5A3C}"/>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6" name="Picture 5">
            <a:extLst>
              <a:ext uri="{FF2B5EF4-FFF2-40B4-BE49-F238E27FC236}">
                <a16:creationId xmlns:a16="http://schemas.microsoft.com/office/drawing/2014/main" id="{DCDCF859-F573-7294-6F9E-3D694EFED3B0}"/>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9" name="Footer Placeholder 2">
            <a:extLst>
              <a:ext uri="{FF2B5EF4-FFF2-40B4-BE49-F238E27FC236}">
                <a16:creationId xmlns:a16="http://schemas.microsoft.com/office/drawing/2014/main" id="{9B43C5BF-29E1-A65F-2CD6-F77E45FB1C7E}"/>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8B9B4BD4-C036-AC4C-E3A7-8878B707121B}"/>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571592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15299" y="548464"/>
            <a:ext cx="5098906" cy="1675623"/>
          </a:xfrm>
        </p:spPr>
        <p:txBody>
          <a:bodyPr anchor="b">
            <a:normAutofit/>
          </a:bodyPr>
          <a:lstStyle/>
          <a:p>
            <a:r>
              <a:rPr lang="en-GB" sz="3500"/>
              <a:t>Costs in the short run</a:t>
            </a:r>
          </a:p>
        </p:txBody>
      </p:sp>
      <p:pic>
        <p:nvPicPr>
          <p:cNvPr id="5" name="Picture 4" descr="Codes on papers">
            <a:extLst>
              <a:ext uri="{FF2B5EF4-FFF2-40B4-BE49-F238E27FC236}">
                <a16:creationId xmlns:a16="http://schemas.microsoft.com/office/drawing/2014/main" id="{2AEBA563-48F4-EFA4-D822-EDEF67FDF07F}"/>
              </a:ext>
            </a:extLst>
          </p:cNvPr>
          <p:cNvPicPr>
            <a:picLocks noChangeAspect="1"/>
          </p:cNvPicPr>
          <p:nvPr/>
        </p:nvPicPr>
        <p:blipFill rotWithShape="1">
          <a:blip r:embed="rId2"/>
          <a:srcRect l="29153" r="40258" b="-3"/>
          <a:stretch/>
        </p:blipFill>
        <p:spPr>
          <a:xfrm>
            <a:off x="20" y="10"/>
            <a:ext cx="3147352" cy="6857990"/>
          </a:xfrm>
          <a:prstGeom prst="rect">
            <a:avLst/>
          </a:prstGeom>
          <a:effectLst/>
        </p:spPr>
      </p:pic>
      <p:sp>
        <p:nvSpPr>
          <p:cNvPr id="3" name="Content Placeholder 2"/>
          <p:cNvSpPr>
            <a:spLocks noGrp="1"/>
          </p:cNvSpPr>
          <p:nvPr>
            <p:ph idx="1"/>
          </p:nvPr>
        </p:nvSpPr>
        <p:spPr>
          <a:xfrm>
            <a:off x="3415300" y="2409830"/>
            <a:ext cx="5098904" cy="3705217"/>
          </a:xfrm>
        </p:spPr>
        <p:txBody>
          <a:bodyPr>
            <a:normAutofit/>
          </a:bodyPr>
          <a:lstStyle/>
          <a:p>
            <a:r>
              <a:rPr lang="en-GB" sz="1700" dirty="0"/>
              <a:t>Short run cost curves tend to be U shaped because of diminishing returns.</a:t>
            </a:r>
          </a:p>
          <a:p>
            <a:endParaRPr lang="en-GB" sz="1700" dirty="0"/>
          </a:p>
          <a:p>
            <a:r>
              <a:rPr lang="en-GB" sz="1700" dirty="0"/>
              <a:t>In the short run, capital is fixed. After a certain point, increasing extra workers leads to declining productivity. Therefore, as you employ more workers the marginal cost increases.</a:t>
            </a:r>
          </a:p>
        </p:txBody>
      </p:sp>
      <p:pic>
        <p:nvPicPr>
          <p:cNvPr id="4" name="Picture 3">
            <a:extLst>
              <a:ext uri="{FF2B5EF4-FFF2-40B4-BE49-F238E27FC236}">
                <a16:creationId xmlns:a16="http://schemas.microsoft.com/office/drawing/2014/main" id="{7C63BC9C-415A-1651-BFDA-EAE837243A90}"/>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6" name="Picture 5">
            <a:extLst>
              <a:ext uri="{FF2B5EF4-FFF2-40B4-BE49-F238E27FC236}">
                <a16:creationId xmlns:a16="http://schemas.microsoft.com/office/drawing/2014/main" id="{2A51FFCB-B31C-D876-3665-9C857535CDCF}"/>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7" name="Footer Placeholder 2">
            <a:extLst>
              <a:ext uri="{FF2B5EF4-FFF2-40B4-BE49-F238E27FC236}">
                <a16:creationId xmlns:a16="http://schemas.microsoft.com/office/drawing/2014/main" id="{9792E5F4-8BA1-8ED5-BA1F-0E7FDF916A3A}"/>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30BF925-D97F-5409-F2C5-150020EC497B}"/>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501628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15299" y="548464"/>
            <a:ext cx="5098906" cy="1675623"/>
          </a:xfrm>
        </p:spPr>
        <p:txBody>
          <a:bodyPr anchor="b">
            <a:normAutofit/>
          </a:bodyPr>
          <a:lstStyle/>
          <a:p>
            <a:r>
              <a:rPr lang="en-GB" sz="3500"/>
              <a:t>Costs in the short run</a:t>
            </a:r>
          </a:p>
        </p:txBody>
      </p:sp>
      <p:pic>
        <p:nvPicPr>
          <p:cNvPr id="6" name="Picture 5">
            <a:extLst>
              <a:ext uri="{FF2B5EF4-FFF2-40B4-BE49-F238E27FC236}">
                <a16:creationId xmlns:a16="http://schemas.microsoft.com/office/drawing/2014/main" id="{FCD4F431-F362-FFC0-4546-1B9351BB74D6}"/>
              </a:ext>
            </a:extLst>
          </p:cNvPr>
          <p:cNvPicPr>
            <a:picLocks noChangeAspect="1"/>
          </p:cNvPicPr>
          <p:nvPr/>
        </p:nvPicPr>
        <p:blipFill rotWithShape="1">
          <a:blip r:embed="rId2"/>
          <a:srcRect l="40638" r="28773" b="-3"/>
          <a:stretch/>
        </p:blipFill>
        <p:spPr>
          <a:xfrm>
            <a:off x="20" y="10"/>
            <a:ext cx="3147352" cy="6857990"/>
          </a:xfrm>
          <a:prstGeom prst="rect">
            <a:avLst/>
          </a:prstGeom>
          <a:effectLst/>
        </p:spPr>
      </p:pic>
      <p:graphicFrame>
        <p:nvGraphicFramePr>
          <p:cNvPr id="5" name="Content Placeholder 2">
            <a:extLst>
              <a:ext uri="{FF2B5EF4-FFF2-40B4-BE49-F238E27FC236}">
                <a16:creationId xmlns:a16="http://schemas.microsoft.com/office/drawing/2014/main" id="{2E5CFA61-BDEA-0679-571C-FC7A2DE480F8}"/>
              </a:ext>
            </a:extLst>
          </p:cNvPr>
          <p:cNvGraphicFramePr>
            <a:graphicFrameLocks noGrp="1"/>
          </p:cNvGraphicFramePr>
          <p:nvPr>
            <p:ph idx="1"/>
            <p:extLst>
              <p:ext uri="{D42A27DB-BD31-4B8C-83A1-F6EECF244321}">
                <p14:modId xmlns:p14="http://schemas.microsoft.com/office/powerpoint/2010/main" val="3147134628"/>
              </p:ext>
            </p:extLst>
          </p:nvPr>
        </p:nvGraphicFramePr>
        <p:xfrm>
          <a:off x="3415300" y="2409830"/>
          <a:ext cx="5098904" cy="3705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4B8757D1-6367-5104-D850-BEBC4B3E8375}"/>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4" name="Picture 3">
            <a:extLst>
              <a:ext uri="{FF2B5EF4-FFF2-40B4-BE49-F238E27FC236}">
                <a16:creationId xmlns:a16="http://schemas.microsoft.com/office/drawing/2014/main" id="{381F05E6-EA5B-2FFC-411B-9AEC8FA4AD32}"/>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7" name="Footer Placeholder 2">
            <a:extLst>
              <a:ext uri="{FF2B5EF4-FFF2-40B4-BE49-F238E27FC236}">
                <a16:creationId xmlns:a16="http://schemas.microsoft.com/office/drawing/2014/main" id="{5076A44A-E737-E478-1485-5EFE2024F381}"/>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84B2F83-5151-F086-4BF8-83F53A21743D}"/>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1053418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15299" y="548464"/>
            <a:ext cx="5098906" cy="1675623"/>
          </a:xfrm>
        </p:spPr>
        <p:txBody>
          <a:bodyPr vert="horz" lIns="91440" tIns="45720" rIns="91440" bIns="45720" rtlCol="0" anchor="b">
            <a:normAutofit/>
          </a:bodyPr>
          <a:lstStyle/>
          <a:p>
            <a:pPr defTabSz="914400"/>
            <a:r>
              <a:rPr lang="en-US" sz="3500"/>
              <a:t>Costs</a:t>
            </a:r>
          </a:p>
        </p:txBody>
      </p:sp>
      <p:pic>
        <p:nvPicPr>
          <p:cNvPr id="6" name="Picture 5" descr="Money and passport">
            <a:extLst>
              <a:ext uri="{FF2B5EF4-FFF2-40B4-BE49-F238E27FC236}">
                <a16:creationId xmlns:a16="http://schemas.microsoft.com/office/drawing/2014/main" id="{3527E4FB-A6A0-3BD8-56BB-C13E21596DBD}"/>
              </a:ext>
            </a:extLst>
          </p:cNvPr>
          <p:cNvPicPr>
            <a:picLocks noChangeAspect="1"/>
          </p:cNvPicPr>
          <p:nvPr/>
        </p:nvPicPr>
        <p:blipFill rotWithShape="1">
          <a:blip r:embed="rId2"/>
          <a:srcRect l="49175" r="26377" b="92"/>
          <a:stretch/>
        </p:blipFill>
        <p:spPr>
          <a:xfrm>
            <a:off x="20" y="10"/>
            <a:ext cx="3147352" cy="6857990"/>
          </a:xfrm>
          <a:prstGeom prst="rect">
            <a:avLst/>
          </a:prstGeom>
          <a:effectLst/>
        </p:spPr>
      </p:pic>
      <p:sp>
        <p:nvSpPr>
          <p:cNvPr id="4" name="Rectangle 3"/>
          <p:cNvSpPr/>
          <p:nvPr/>
        </p:nvSpPr>
        <p:spPr>
          <a:xfrm>
            <a:off x="3415300" y="2409830"/>
            <a:ext cx="5098904" cy="3705217"/>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1300" b="1" dirty="0"/>
              <a:t>Total Fixed Cost (TFC) </a:t>
            </a:r>
            <a:r>
              <a:rPr lang="en-US" sz="1300" dirty="0"/>
              <a:t>– costs independent of output, e.g. paying for factory</a:t>
            </a:r>
          </a:p>
          <a:p>
            <a:pPr indent="-228600" defTabSz="914400">
              <a:lnSpc>
                <a:spcPct val="90000"/>
              </a:lnSpc>
              <a:spcAft>
                <a:spcPts val="600"/>
              </a:spcAft>
              <a:buFont typeface="Arial" panose="020B0604020202020204" pitchFamily="34" charset="0"/>
              <a:buChar char="•"/>
            </a:pPr>
            <a:endParaRPr lang="en-US" sz="1300" dirty="0"/>
          </a:p>
          <a:p>
            <a:pPr indent="-228600" defTabSz="914400">
              <a:lnSpc>
                <a:spcPct val="90000"/>
              </a:lnSpc>
              <a:spcAft>
                <a:spcPts val="600"/>
              </a:spcAft>
              <a:buFont typeface="Arial" panose="020B0604020202020204" pitchFamily="34" charset="0"/>
              <a:buChar char="•"/>
            </a:pPr>
            <a:r>
              <a:rPr lang="en-US" sz="1300" b="1" dirty="0"/>
              <a:t>Marginal cost (MC) </a:t>
            </a:r>
            <a:r>
              <a:rPr lang="en-US" sz="1300" dirty="0"/>
              <a:t>– the cost of producing an extra unit of output.</a:t>
            </a:r>
          </a:p>
          <a:p>
            <a:pPr indent="-228600" defTabSz="914400">
              <a:lnSpc>
                <a:spcPct val="90000"/>
              </a:lnSpc>
              <a:spcAft>
                <a:spcPts val="600"/>
              </a:spcAft>
              <a:buFont typeface="Arial" panose="020B0604020202020204" pitchFamily="34" charset="0"/>
              <a:buChar char="•"/>
            </a:pPr>
            <a:endParaRPr lang="en-US" sz="1300" dirty="0"/>
          </a:p>
          <a:p>
            <a:pPr indent="-228600" defTabSz="914400">
              <a:lnSpc>
                <a:spcPct val="90000"/>
              </a:lnSpc>
              <a:spcAft>
                <a:spcPts val="600"/>
              </a:spcAft>
              <a:buFont typeface="Arial" panose="020B0604020202020204" pitchFamily="34" charset="0"/>
              <a:buChar char="•"/>
            </a:pPr>
            <a:r>
              <a:rPr lang="en-US" sz="1300" b="1" dirty="0"/>
              <a:t>Total variable cost (TVC)</a:t>
            </a:r>
            <a:r>
              <a:rPr lang="en-US" sz="1300" dirty="0"/>
              <a:t> = cost involved in producing more units, which in this case is the cost of employing workers.</a:t>
            </a:r>
          </a:p>
          <a:p>
            <a:pPr indent="-228600" defTabSz="914400">
              <a:lnSpc>
                <a:spcPct val="90000"/>
              </a:lnSpc>
              <a:spcAft>
                <a:spcPts val="600"/>
              </a:spcAft>
              <a:buFont typeface="Arial" panose="020B0604020202020204" pitchFamily="34" charset="0"/>
              <a:buChar char="•"/>
            </a:pPr>
            <a:endParaRPr lang="en-US" sz="1300" dirty="0"/>
          </a:p>
          <a:p>
            <a:pPr indent="-228600" defTabSz="914400">
              <a:lnSpc>
                <a:spcPct val="90000"/>
              </a:lnSpc>
              <a:spcAft>
                <a:spcPts val="600"/>
              </a:spcAft>
              <a:buFont typeface="Arial" panose="020B0604020202020204" pitchFamily="34" charset="0"/>
              <a:buChar char="•"/>
            </a:pPr>
            <a:r>
              <a:rPr lang="en-US" sz="1300" b="1" dirty="0"/>
              <a:t>Average Variable Cost AVC</a:t>
            </a:r>
            <a:r>
              <a:rPr lang="en-US" sz="1300" dirty="0"/>
              <a:t> = Total variable cost / quantity produced</a:t>
            </a:r>
          </a:p>
          <a:p>
            <a:pPr indent="-228600" defTabSz="914400">
              <a:lnSpc>
                <a:spcPct val="90000"/>
              </a:lnSpc>
              <a:spcAft>
                <a:spcPts val="600"/>
              </a:spcAft>
              <a:buFont typeface="Arial" panose="020B0604020202020204" pitchFamily="34" charset="0"/>
              <a:buChar char="•"/>
            </a:pPr>
            <a:endParaRPr lang="en-US" sz="1300" dirty="0"/>
          </a:p>
          <a:p>
            <a:pPr indent="-228600" defTabSz="914400">
              <a:lnSpc>
                <a:spcPct val="90000"/>
              </a:lnSpc>
              <a:spcAft>
                <a:spcPts val="600"/>
              </a:spcAft>
              <a:buFont typeface="Arial" panose="020B0604020202020204" pitchFamily="34" charset="0"/>
              <a:buChar char="•"/>
            </a:pPr>
            <a:r>
              <a:rPr lang="en-US" sz="1300" b="1" dirty="0"/>
              <a:t>Total cost TC </a:t>
            </a:r>
            <a:r>
              <a:rPr lang="en-US" sz="1300" dirty="0"/>
              <a:t>= Total variable cost (VC) + total fixed cost (FC)</a:t>
            </a:r>
          </a:p>
          <a:p>
            <a:pPr indent="-228600" defTabSz="914400">
              <a:lnSpc>
                <a:spcPct val="90000"/>
              </a:lnSpc>
              <a:spcAft>
                <a:spcPts val="600"/>
              </a:spcAft>
              <a:buFont typeface="Arial" panose="020B0604020202020204" pitchFamily="34" charset="0"/>
              <a:buChar char="•"/>
            </a:pPr>
            <a:endParaRPr lang="en-US" sz="1300" dirty="0"/>
          </a:p>
          <a:p>
            <a:pPr indent="-228600" defTabSz="914400">
              <a:lnSpc>
                <a:spcPct val="90000"/>
              </a:lnSpc>
              <a:spcAft>
                <a:spcPts val="600"/>
              </a:spcAft>
              <a:buFont typeface="Arial" panose="020B0604020202020204" pitchFamily="34" charset="0"/>
              <a:buChar char="•"/>
            </a:pPr>
            <a:r>
              <a:rPr lang="en-US" sz="1300" b="1" dirty="0"/>
              <a:t>Average Total Cost ATC </a:t>
            </a:r>
            <a:r>
              <a:rPr lang="en-US" sz="1300" dirty="0"/>
              <a:t>= Total cost / quantity</a:t>
            </a:r>
            <a:endParaRPr lang="en-US" sz="1300" b="0" i="0" dirty="0">
              <a:effectLst/>
            </a:endParaRPr>
          </a:p>
        </p:txBody>
      </p:sp>
      <p:pic>
        <p:nvPicPr>
          <p:cNvPr id="3" name="Picture 2">
            <a:extLst>
              <a:ext uri="{FF2B5EF4-FFF2-40B4-BE49-F238E27FC236}">
                <a16:creationId xmlns:a16="http://schemas.microsoft.com/office/drawing/2014/main" id="{99B4C5C5-7EC4-8C86-4EA0-E7EB76675E80}"/>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5" name="Picture 4">
            <a:extLst>
              <a:ext uri="{FF2B5EF4-FFF2-40B4-BE49-F238E27FC236}">
                <a16:creationId xmlns:a16="http://schemas.microsoft.com/office/drawing/2014/main" id="{98C2D455-AD11-907B-2E7E-C197A1FEE62E}"/>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7" name="Footer Placeholder 2">
            <a:extLst>
              <a:ext uri="{FF2B5EF4-FFF2-40B4-BE49-F238E27FC236}">
                <a16:creationId xmlns:a16="http://schemas.microsoft.com/office/drawing/2014/main" id="{DB0E10D7-A72E-D68E-EDCD-5A79BD799A8F}"/>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98B9244-5BBA-FA80-7642-D270B5D46BBB}"/>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1520339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15299" y="548464"/>
            <a:ext cx="5098906" cy="1675623"/>
          </a:xfrm>
        </p:spPr>
        <p:txBody>
          <a:bodyPr vert="horz" lIns="91440" tIns="45720" rIns="91440" bIns="45720" rtlCol="0" anchor="b">
            <a:normAutofit/>
          </a:bodyPr>
          <a:lstStyle/>
          <a:p>
            <a:pPr defTabSz="914400"/>
            <a:r>
              <a:rPr lang="en-US" sz="3500"/>
              <a:t>Costs</a:t>
            </a:r>
          </a:p>
        </p:txBody>
      </p:sp>
      <p:pic>
        <p:nvPicPr>
          <p:cNvPr id="6" name="Picture 5" descr="Money and passport">
            <a:extLst>
              <a:ext uri="{FF2B5EF4-FFF2-40B4-BE49-F238E27FC236}">
                <a16:creationId xmlns:a16="http://schemas.microsoft.com/office/drawing/2014/main" id="{269FA9CE-66A2-E667-B919-CBE1FC7E13AC}"/>
              </a:ext>
            </a:extLst>
          </p:cNvPr>
          <p:cNvPicPr>
            <a:picLocks noChangeAspect="1"/>
          </p:cNvPicPr>
          <p:nvPr/>
        </p:nvPicPr>
        <p:blipFill rotWithShape="1">
          <a:blip r:embed="rId2"/>
          <a:srcRect l="49175" r="26377" b="92"/>
          <a:stretch/>
        </p:blipFill>
        <p:spPr>
          <a:xfrm>
            <a:off x="20" y="10"/>
            <a:ext cx="3147352" cy="6857990"/>
          </a:xfrm>
          <a:prstGeom prst="rect">
            <a:avLst/>
          </a:prstGeom>
          <a:effectLst/>
        </p:spPr>
      </p:pic>
      <p:sp>
        <p:nvSpPr>
          <p:cNvPr id="4" name="Rectangle 3"/>
          <p:cNvSpPr/>
          <p:nvPr/>
        </p:nvSpPr>
        <p:spPr>
          <a:xfrm>
            <a:off x="3415300" y="2409830"/>
            <a:ext cx="5098904" cy="3705217"/>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1700" dirty="0"/>
              <a:t>Fixed costs (FC)  remain constant. Therefore the more you produce, the lower the average fixed costs will be.</a:t>
            </a:r>
          </a:p>
          <a:p>
            <a:pPr indent="-228600" defTabSz="914400">
              <a:lnSpc>
                <a:spcPct val="90000"/>
              </a:lnSpc>
              <a:spcAft>
                <a:spcPts val="600"/>
              </a:spcAft>
              <a:buFont typeface="Arial" panose="020B0604020202020204" pitchFamily="34" charset="0"/>
              <a:buChar char="•"/>
            </a:pPr>
            <a:endParaRPr lang="en-US" sz="1700" dirty="0"/>
          </a:p>
          <a:p>
            <a:pPr indent="-228600" defTabSz="914400">
              <a:lnSpc>
                <a:spcPct val="90000"/>
              </a:lnSpc>
              <a:spcAft>
                <a:spcPts val="600"/>
              </a:spcAft>
              <a:buFont typeface="Arial" panose="020B0604020202020204" pitchFamily="34" charset="0"/>
              <a:buChar char="•"/>
            </a:pPr>
            <a:r>
              <a:rPr lang="en-US" sz="1700" dirty="0"/>
              <a:t>To work out the marginal cost, you just see how much TC has increased by.</a:t>
            </a:r>
          </a:p>
          <a:p>
            <a:pPr indent="-228600" defTabSz="914400">
              <a:lnSpc>
                <a:spcPct val="90000"/>
              </a:lnSpc>
              <a:spcAft>
                <a:spcPts val="600"/>
              </a:spcAft>
              <a:buFont typeface="Arial" panose="020B0604020202020204" pitchFamily="34" charset="0"/>
              <a:buChar char="•"/>
            </a:pPr>
            <a:endParaRPr lang="en-US" sz="1700" dirty="0"/>
          </a:p>
          <a:p>
            <a:pPr indent="-228600" defTabSz="914400">
              <a:lnSpc>
                <a:spcPct val="90000"/>
              </a:lnSpc>
              <a:spcAft>
                <a:spcPts val="600"/>
              </a:spcAft>
              <a:buFont typeface="Arial" panose="020B0604020202020204" pitchFamily="34" charset="0"/>
              <a:buChar char="•"/>
            </a:pPr>
            <a:r>
              <a:rPr lang="en-US" sz="1700" dirty="0"/>
              <a:t>For example, the third unit sees TC increase from 450 to 500, therefore, the increase in MC is 50.</a:t>
            </a:r>
          </a:p>
          <a:p>
            <a:pPr indent="-228600" defTabSz="914400">
              <a:lnSpc>
                <a:spcPct val="90000"/>
              </a:lnSpc>
              <a:spcAft>
                <a:spcPts val="600"/>
              </a:spcAft>
              <a:buFont typeface="Arial" panose="020B0604020202020204" pitchFamily="34" charset="0"/>
              <a:buChar char="•"/>
            </a:pPr>
            <a:endParaRPr lang="en-US" sz="1700" dirty="0"/>
          </a:p>
          <a:p>
            <a:pPr indent="-228600" defTabSz="914400">
              <a:lnSpc>
                <a:spcPct val="90000"/>
              </a:lnSpc>
              <a:spcAft>
                <a:spcPts val="600"/>
              </a:spcAft>
              <a:buFont typeface="Arial" panose="020B0604020202020204" pitchFamily="34" charset="0"/>
              <a:buChar char="•"/>
            </a:pPr>
            <a:r>
              <a:rPr lang="en-US" sz="1700" dirty="0"/>
              <a:t>The 12th unit sees total cost rise from 1,700 to 2,400, so the marginal cost is 700</a:t>
            </a:r>
            <a:endParaRPr lang="en-US" sz="1700" b="0" i="0" dirty="0">
              <a:effectLst/>
            </a:endParaRPr>
          </a:p>
        </p:txBody>
      </p:sp>
      <p:pic>
        <p:nvPicPr>
          <p:cNvPr id="3" name="Picture 2">
            <a:extLst>
              <a:ext uri="{FF2B5EF4-FFF2-40B4-BE49-F238E27FC236}">
                <a16:creationId xmlns:a16="http://schemas.microsoft.com/office/drawing/2014/main" id="{10E33078-2CE7-8B34-A4CB-A6161AC026CB}"/>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5" name="Picture 4">
            <a:extLst>
              <a:ext uri="{FF2B5EF4-FFF2-40B4-BE49-F238E27FC236}">
                <a16:creationId xmlns:a16="http://schemas.microsoft.com/office/drawing/2014/main" id="{DF343D71-CD51-7A43-4DBB-4D3851ACED0A}"/>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7" name="Footer Placeholder 2">
            <a:extLst>
              <a:ext uri="{FF2B5EF4-FFF2-40B4-BE49-F238E27FC236}">
                <a16:creationId xmlns:a16="http://schemas.microsoft.com/office/drawing/2014/main" id="{85BFD342-DEAC-DBD7-FC6A-7D0F1C493D2D}"/>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9CD2C8B-1122-69D5-99EA-5E4819FDA7EF}"/>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1199405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id="{E0C28A69-9B26-45AC-AFF7-719A7A50A0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114FADE-3371-4831-8BE7-953C419FF848}"/>
              </a:ext>
            </a:extLst>
          </p:cNvPr>
          <p:cNvSpPr>
            <a:spLocks noGrp="1"/>
          </p:cNvSpPr>
          <p:nvPr>
            <p:ph type="title"/>
          </p:nvPr>
        </p:nvSpPr>
        <p:spPr>
          <a:xfrm>
            <a:off x="5359240" y="991443"/>
            <a:ext cx="3484721" cy="1087819"/>
          </a:xfrm>
        </p:spPr>
        <p:txBody>
          <a:bodyPr vert="horz" lIns="91440" tIns="45720" rIns="91440" bIns="45720" rtlCol="0" anchor="b">
            <a:normAutofit/>
          </a:bodyPr>
          <a:lstStyle/>
          <a:p>
            <a:pPr defTabSz="914400"/>
            <a:r>
              <a:rPr lang="en-US" sz="3000"/>
              <a:t>Recall</a:t>
            </a:r>
          </a:p>
        </p:txBody>
      </p:sp>
      <p:pic>
        <p:nvPicPr>
          <p:cNvPr id="20" name="Picture 6" descr="Arrows pointing towards different directions">
            <a:extLst>
              <a:ext uri="{FF2B5EF4-FFF2-40B4-BE49-F238E27FC236}">
                <a16:creationId xmlns:a16="http://schemas.microsoft.com/office/drawing/2014/main" id="{811882BD-B7CE-3E2E-FA86-051FB8B24A15}"/>
              </a:ext>
            </a:extLst>
          </p:cNvPr>
          <p:cNvPicPr>
            <a:picLocks noChangeAspect="1"/>
          </p:cNvPicPr>
          <p:nvPr/>
        </p:nvPicPr>
        <p:blipFill rotWithShape="1">
          <a:blip r:embed="rId2"/>
          <a:srcRect l="32813" r="26042" b="-2"/>
          <a:stretch/>
        </p:blipFill>
        <p:spPr>
          <a:xfrm>
            <a:off x="20" y="-1"/>
            <a:ext cx="5016320" cy="6858000"/>
          </a:xfrm>
          <a:prstGeom prst="rect">
            <a:avLst/>
          </a:prstGeom>
        </p:spPr>
      </p:pic>
      <p:sp>
        <p:nvSpPr>
          <p:cNvPr id="21" name="Rectangle 12">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28405" y="45651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14">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59241" y="2285541"/>
            <a:ext cx="342900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ubtitle 4">
            <a:extLst>
              <a:ext uri="{FF2B5EF4-FFF2-40B4-BE49-F238E27FC236}">
                <a16:creationId xmlns:a16="http://schemas.microsoft.com/office/drawing/2014/main" id="{BF818144-6BF8-442E-8DBE-B984E5137FD8}"/>
              </a:ext>
            </a:extLst>
          </p:cNvPr>
          <p:cNvSpPr>
            <a:spLocks noGrp="1"/>
          </p:cNvSpPr>
          <p:nvPr>
            <p:ph type="subTitle" idx="1"/>
          </p:nvPr>
        </p:nvSpPr>
        <p:spPr>
          <a:xfrm>
            <a:off x="5359240" y="2684095"/>
            <a:ext cx="3484721" cy="3492868"/>
          </a:xfrm>
        </p:spPr>
        <p:txBody>
          <a:bodyPr vert="horz" lIns="91440" tIns="45720" rIns="91440" bIns="45720" rtlCol="0">
            <a:normAutofit/>
          </a:bodyPr>
          <a:lstStyle/>
          <a:p>
            <a:pPr marL="285750" indent="-228600" algn="l" defTabSz="914400">
              <a:buFont typeface="Arial" panose="020B0604020202020204" pitchFamily="34" charset="0"/>
              <a:buChar char="•"/>
            </a:pPr>
            <a:r>
              <a:rPr lang="en-US" sz="1600"/>
              <a:t>Name three different barriers to entry.</a:t>
            </a:r>
          </a:p>
          <a:p>
            <a:pPr marL="285750" indent="-228600" algn="l" defTabSz="914400">
              <a:buFont typeface="Arial" panose="020B0604020202020204" pitchFamily="34" charset="0"/>
              <a:buChar char="•"/>
            </a:pPr>
            <a:endParaRPr lang="en-US" sz="1600"/>
          </a:p>
          <a:p>
            <a:pPr marL="285750" indent="-228600" algn="l" defTabSz="914400">
              <a:buFont typeface="Arial" panose="020B0604020202020204" pitchFamily="34" charset="0"/>
              <a:buChar char="•"/>
            </a:pPr>
            <a:r>
              <a:rPr lang="en-US" sz="1600"/>
              <a:t>Explain what sunk costs are.</a:t>
            </a:r>
          </a:p>
          <a:p>
            <a:pPr marL="285750" indent="-228600" algn="l" defTabSz="914400">
              <a:buFont typeface="Arial" panose="020B0604020202020204" pitchFamily="34" charset="0"/>
              <a:buChar char="•"/>
            </a:pPr>
            <a:endParaRPr lang="en-US" sz="1600"/>
          </a:p>
          <a:p>
            <a:pPr marL="285750" indent="-228600" algn="l" defTabSz="914400">
              <a:buFont typeface="Arial" panose="020B0604020202020204" pitchFamily="34" charset="0"/>
              <a:buChar char="•"/>
            </a:pPr>
            <a:r>
              <a:rPr lang="en-US" sz="1600"/>
              <a:t>What is meant by contestability?</a:t>
            </a:r>
          </a:p>
          <a:p>
            <a:pPr marL="285750" indent="-228600" algn="l" defTabSz="914400">
              <a:buFont typeface="Arial" panose="020B0604020202020204" pitchFamily="34" charset="0"/>
              <a:buChar char="•"/>
            </a:pPr>
            <a:endParaRPr lang="en-US" sz="1600"/>
          </a:p>
          <a:p>
            <a:pPr marL="285750" indent="-228600" algn="l" defTabSz="914400">
              <a:buFont typeface="Arial" panose="020B0604020202020204" pitchFamily="34" charset="0"/>
              <a:buChar char="•"/>
            </a:pPr>
            <a:r>
              <a:rPr lang="en-US" sz="1600"/>
              <a:t>How should firms in oligopolies compete?</a:t>
            </a:r>
          </a:p>
        </p:txBody>
      </p:sp>
      <p:pic>
        <p:nvPicPr>
          <p:cNvPr id="2" name="Picture 1">
            <a:extLst>
              <a:ext uri="{FF2B5EF4-FFF2-40B4-BE49-F238E27FC236}">
                <a16:creationId xmlns:a16="http://schemas.microsoft.com/office/drawing/2014/main" id="{9C2B5F5E-2506-8DEE-DAFD-D3C93B1CA7FE}"/>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3" name="Picture 2">
            <a:extLst>
              <a:ext uri="{FF2B5EF4-FFF2-40B4-BE49-F238E27FC236}">
                <a16:creationId xmlns:a16="http://schemas.microsoft.com/office/drawing/2014/main" id="{E7EE0F3D-7FEF-B028-48C5-D79777AC75C2}"/>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6" name="Footer Placeholder 2">
            <a:extLst>
              <a:ext uri="{FF2B5EF4-FFF2-40B4-BE49-F238E27FC236}">
                <a16:creationId xmlns:a16="http://schemas.microsoft.com/office/drawing/2014/main" id="{CCF54DF0-2E34-BA08-4726-02170A6740BD}"/>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8A27B51-730B-4042-0995-D32D5F521B3C}"/>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10555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1"/>
          <p:cNvSpPr>
            <a:spLocks noGrp="1"/>
          </p:cNvSpPr>
          <p:nvPr>
            <p:ph type="title"/>
          </p:nvPr>
        </p:nvSpPr>
        <p:spPr>
          <a:xfrm>
            <a:off x="107504" y="332656"/>
            <a:ext cx="8661648" cy="461372"/>
          </a:xfrm>
        </p:spPr>
        <p:txBody>
          <a:bodyPr>
            <a:normAutofit/>
          </a:bodyPr>
          <a:lstStyle/>
          <a:p>
            <a:r>
              <a:rPr lang="en-GB" sz="2400" dirty="0"/>
              <a:t>Interdependence in oligopoly: The kinked demand curve</a:t>
            </a:r>
          </a:p>
        </p:txBody>
      </p:sp>
      <p:sp>
        <p:nvSpPr>
          <p:cNvPr id="11" name="Content Placeholder 2"/>
          <p:cNvSpPr>
            <a:spLocks noGrp="1"/>
          </p:cNvSpPr>
          <p:nvPr>
            <p:ph idx="1"/>
          </p:nvPr>
        </p:nvSpPr>
        <p:spPr>
          <a:xfrm>
            <a:off x="1763688" y="940133"/>
            <a:ext cx="7200800" cy="432048"/>
          </a:xfrm>
        </p:spPr>
        <p:txBody>
          <a:bodyPr>
            <a:normAutofit/>
          </a:bodyPr>
          <a:lstStyle/>
          <a:p>
            <a:r>
              <a:rPr lang="en-GB" sz="1800" dirty="0"/>
              <a:t>The kinked demand and interdependence</a:t>
            </a:r>
            <a:endParaRPr lang="en-GB" sz="1600" dirty="0"/>
          </a:p>
        </p:txBody>
      </p:sp>
      <p:sp>
        <p:nvSpPr>
          <p:cNvPr id="2" name="TextBox 1"/>
          <p:cNvSpPr txBox="1"/>
          <p:nvPr/>
        </p:nvSpPr>
        <p:spPr>
          <a:xfrm>
            <a:off x="27560" y="1501559"/>
            <a:ext cx="2378624" cy="5262979"/>
          </a:xfrm>
          <a:prstGeom prst="rect">
            <a:avLst/>
          </a:prstGeom>
          <a:noFill/>
        </p:spPr>
        <p:txBody>
          <a:bodyPr wrap="square" rtlCol="0">
            <a:spAutoFit/>
          </a:bodyPr>
          <a:lstStyle/>
          <a:p>
            <a:pPr algn="ctr"/>
            <a:r>
              <a:rPr lang="en-GB" sz="1400" dirty="0"/>
              <a:t>The Kinked Demand Curve can be used to explain interdependence in oligopoly.</a:t>
            </a:r>
          </a:p>
          <a:p>
            <a:pPr algn="ctr"/>
            <a:endParaRPr lang="en-GB" sz="1400" dirty="0"/>
          </a:p>
          <a:p>
            <a:pPr algn="ctr"/>
            <a:r>
              <a:rPr lang="en-GB" sz="1400" dirty="0"/>
              <a:t>A firm is unwilling to raise price unilaterally as other firms might not follow suit. This would see a fall in market share and lower profit as the demand curve is price elastic above price P.  A rise in price will lead to a fall in total revenue (TR).</a:t>
            </a:r>
          </a:p>
          <a:p>
            <a:pPr algn="ctr"/>
            <a:endParaRPr lang="en-GB" sz="1400" dirty="0"/>
          </a:p>
          <a:p>
            <a:pPr algn="ctr"/>
            <a:r>
              <a:rPr lang="en-GB" sz="1400" dirty="0"/>
              <a:t>If the firm were to lower price all other firms would have to follow suit to maintain market share. Below P demand is price inelastic. Lower prices will lead to a fall in TR.</a:t>
            </a:r>
            <a:endParaRPr lang="en-GB" sz="1400" b="1" dirty="0">
              <a:solidFill>
                <a:srgbClr val="FF0000"/>
              </a:solidFill>
            </a:endParaRPr>
          </a:p>
        </p:txBody>
      </p:sp>
      <p:grpSp>
        <p:nvGrpSpPr>
          <p:cNvPr id="5" name="Group 4"/>
          <p:cNvGrpSpPr/>
          <p:nvPr/>
        </p:nvGrpSpPr>
        <p:grpSpPr>
          <a:xfrm>
            <a:off x="2535512" y="2134869"/>
            <a:ext cx="6608488" cy="4357092"/>
            <a:chOff x="1965121" y="1700808"/>
            <a:chExt cx="6608488" cy="4776192"/>
          </a:xfrm>
        </p:grpSpPr>
        <p:sp>
          <p:nvSpPr>
            <p:cNvPr id="7" name="Text Box 2"/>
            <p:cNvSpPr txBox="1">
              <a:spLocks noChangeArrowheads="1"/>
            </p:cNvSpPr>
            <p:nvPr/>
          </p:nvSpPr>
          <p:spPr bwMode="auto">
            <a:xfrm>
              <a:off x="1965121" y="1700808"/>
              <a:ext cx="514350" cy="419100"/>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effectLst/>
                  <a:latin typeface="Calibri"/>
                  <a:ea typeface="Calibri"/>
                  <a:cs typeface="Times New Roman"/>
                </a:rPr>
                <a:t>Price</a:t>
              </a:r>
            </a:p>
          </p:txBody>
        </p:sp>
        <p:sp>
          <p:nvSpPr>
            <p:cNvPr id="8" name="Text Box 2"/>
            <p:cNvSpPr txBox="1">
              <a:spLocks noChangeArrowheads="1"/>
            </p:cNvSpPr>
            <p:nvPr/>
          </p:nvSpPr>
          <p:spPr bwMode="auto">
            <a:xfrm>
              <a:off x="7792559" y="6057900"/>
              <a:ext cx="781050" cy="419100"/>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effectLst/>
                  <a:latin typeface="Calibri"/>
                  <a:ea typeface="Calibri"/>
                  <a:cs typeface="Times New Roman"/>
                </a:rPr>
                <a:t>Output</a:t>
              </a:r>
            </a:p>
          </p:txBody>
        </p:sp>
        <p:cxnSp>
          <p:nvCxnSpPr>
            <p:cNvPr id="12" name="Straight Connector 11"/>
            <p:cNvCxnSpPr/>
            <p:nvPr/>
          </p:nvCxnSpPr>
          <p:spPr>
            <a:xfrm flipH="1" flipV="1">
              <a:off x="2545862" y="1917874"/>
              <a:ext cx="18298" cy="4042831"/>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564160" y="5962651"/>
              <a:ext cx="5848350" cy="1"/>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4" name="Straight Connector 3"/>
          <p:cNvCxnSpPr/>
          <p:nvPr/>
        </p:nvCxnSpPr>
        <p:spPr>
          <a:xfrm>
            <a:off x="3340281" y="3106052"/>
            <a:ext cx="2160240" cy="688429"/>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500521" y="3794481"/>
            <a:ext cx="750414" cy="216024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500521" y="3794481"/>
            <a:ext cx="0" cy="222826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134551" y="3794481"/>
            <a:ext cx="236597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6" name="Text Box 2"/>
          <p:cNvSpPr txBox="1">
            <a:spLocks noChangeArrowheads="1"/>
          </p:cNvSpPr>
          <p:nvPr/>
        </p:nvSpPr>
        <p:spPr bwMode="auto">
          <a:xfrm>
            <a:off x="2792687" y="3650980"/>
            <a:ext cx="257175" cy="287002"/>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effectLst/>
                <a:latin typeface="Calibri"/>
                <a:ea typeface="Calibri"/>
                <a:cs typeface="Times New Roman"/>
              </a:rPr>
              <a:t>P</a:t>
            </a:r>
          </a:p>
        </p:txBody>
      </p:sp>
      <p:sp>
        <p:nvSpPr>
          <p:cNvPr id="27" name="Text Box 2"/>
          <p:cNvSpPr txBox="1">
            <a:spLocks noChangeArrowheads="1"/>
          </p:cNvSpPr>
          <p:nvPr/>
        </p:nvSpPr>
        <p:spPr bwMode="auto">
          <a:xfrm>
            <a:off x="5371933" y="6025123"/>
            <a:ext cx="257175" cy="275588"/>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latin typeface="Calibri"/>
                <a:ea typeface="Calibri"/>
                <a:cs typeface="Times New Roman"/>
              </a:rPr>
              <a:t>Q</a:t>
            </a:r>
            <a:endParaRPr lang="en-GB" sz="1100" dirty="0">
              <a:effectLst/>
              <a:latin typeface="Calibri"/>
              <a:ea typeface="Calibri"/>
              <a:cs typeface="Times New Roman"/>
            </a:endParaRPr>
          </a:p>
        </p:txBody>
      </p:sp>
      <p:cxnSp>
        <p:nvCxnSpPr>
          <p:cNvPr id="28" name="Straight Arrow Connector 27"/>
          <p:cNvCxnSpPr/>
          <p:nvPr/>
        </p:nvCxnSpPr>
        <p:spPr>
          <a:xfrm flipH="1">
            <a:off x="4573115" y="2934116"/>
            <a:ext cx="288032" cy="389616"/>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831772" y="2829053"/>
            <a:ext cx="944489" cy="276999"/>
          </a:xfrm>
          <a:prstGeom prst="rect">
            <a:avLst/>
          </a:prstGeom>
          <a:noFill/>
        </p:spPr>
        <p:txBody>
          <a:bodyPr wrap="square" rtlCol="0">
            <a:spAutoFit/>
          </a:bodyPr>
          <a:lstStyle/>
          <a:p>
            <a:r>
              <a:rPr lang="en-GB" sz="1200" dirty="0">
                <a:solidFill>
                  <a:srgbClr val="00B050"/>
                </a:solidFill>
              </a:rPr>
              <a:t>Price elastic</a:t>
            </a:r>
          </a:p>
        </p:txBody>
      </p:sp>
      <p:cxnSp>
        <p:nvCxnSpPr>
          <p:cNvPr id="30" name="Straight Arrow Connector 29"/>
          <p:cNvCxnSpPr/>
          <p:nvPr/>
        </p:nvCxnSpPr>
        <p:spPr>
          <a:xfrm flipH="1">
            <a:off x="6043738" y="4489963"/>
            <a:ext cx="288032" cy="389616"/>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331770" y="4351463"/>
            <a:ext cx="1231850" cy="276999"/>
          </a:xfrm>
          <a:prstGeom prst="rect">
            <a:avLst/>
          </a:prstGeom>
          <a:noFill/>
        </p:spPr>
        <p:txBody>
          <a:bodyPr wrap="square" rtlCol="0">
            <a:spAutoFit/>
          </a:bodyPr>
          <a:lstStyle/>
          <a:p>
            <a:r>
              <a:rPr lang="en-GB" sz="1200" dirty="0">
                <a:solidFill>
                  <a:srgbClr val="00B050"/>
                </a:solidFill>
              </a:rPr>
              <a:t>Price inelastic</a:t>
            </a:r>
          </a:p>
        </p:txBody>
      </p:sp>
      <p:pic>
        <p:nvPicPr>
          <p:cNvPr id="3" name="Picture 2">
            <a:extLst>
              <a:ext uri="{FF2B5EF4-FFF2-40B4-BE49-F238E27FC236}">
                <a16:creationId xmlns:a16="http://schemas.microsoft.com/office/drawing/2014/main" id="{FABD2115-3F58-B3B1-CE63-A39815B642C6}"/>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6" name="Picture 5">
            <a:extLst>
              <a:ext uri="{FF2B5EF4-FFF2-40B4-BE49-F238E27FC236}">
                <a16:creationId xmlns:a16="http://schemas.microsoft.com/office/drawing/2014/main" id="{F6DC48C8-4309-FB4D-CE87-E59D59116C76}"/>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283968" y="28867"/>
            <a:ext cx="933411" cy="375797"/>
          </a:xfrm>
          <a:prstGeom prst="rect">
            <a:avLst/>
          </a:prstGeom>
        </p:spPr>
      </p:pic>
      <p:sp>
        <p:nvSpPr>
          <p:cNvPr id="9" name="Footer Placeholder 2">
            <a:extLst>
              <a:ext uri="{FF2B5EF4-FFF2-40B4-BE49-F238E27FC236}">
                <a16:creationId xmlns:a16="http://schemas.microsoft.com/office/drawing/2014/main" id="{9D7DC6BE-BF24-40CB-BEEA-B4EF8B72807B}"/>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001C836D-C0A5-4AC8-D18F-063E1B293666}"/>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1299025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73321" y="329184"/>
            <a:ext cx="4688333" cy="1783080"/>
          </a:xfrm>
        </p:spPr>
        <p:txBody>
          <a:bodyPr anchor="b">
            <a:normAutofit/>
          </a:bodyPr>
          <a:lstStyle/>
          <a:p>
            <a:r>
              <a:rPr lang="en-GB" sz="4700"/>
              <a:t>Activity 3</a:t>
            </a:r>
          </a:p>
        </p:txBody>
      </p:sp>
      <p:pic>
        <p:nvPicPr>
          <p:cNvPr id="6" name="Picture 5" descr="Pencil Crayons on a blue background">
            <a:extLst>
              <a:ext uri="{FF2B5EF4-FFF2-40B4-BE49-F238E27FC236}">
                <a16:creationId xmlns:a16="http://schemas.microsoft.com/office/drawing/2014/main" id="{413CE494-FF3F-45D1-C5C6-51EA5A86FDBD}"/>
              </a:ext>
            </a:extLst>
          </p:cNvPr>
          <p:cNvPicPr>
            <a:picLocks noChangeAspect="1"/>
          </p:cNvPicPr>
          <p:nvPr/>
        </p:nvPicPr>
        <p:blipFill rotWithShape="1">
          <a:blip r:embed="rId4"/>
          <a:srcRect l="34416" r="27385" b="4"/>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2374947"/>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 name="connsiteX0" fmla="*/ 0 w 3182692"/>
              <a:gd name="connsiteY0" fmla="*/ 0 h 18288"/>
              <a:gd name="connsiteX1" fmla="*/ 572885 w 3182692"/>
              <a:gd name="connsiteY1" fmla="*/ 0 h 18288"/>
              <a:gd name="connsiteX2" fmla="*/ 1113942 w 3182692"/>
              <a:gd name="connsiteY2" fmla="*/ 0 h 18288"/>
              <a:gd name="connsiteX3" fmla="*/ 1686827 w 3182692"/>
              <a:gd name="connsiteY3" fmla="*/ 0 h 18288"/>
              <a:gd name="connsiteX4" fmla="*/ 2323365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04711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58" y="4844"/>
                  <a:pt x="3182282" y="11009"/>
                  <a:pt x="3182692" y="18288"/>
                </a:cubicBezTo>
                <a:cubicBezTo>
                  <a:pt x="2944477" y="15825"/>
                  <a:pt x="2868931" y="12370"/>
                  <a:pt x="2609807" y="18288"/>
                </a:cubicBezTo>
                <a:cubicBezTo>
                  <a:pt x="2341556" y="6193"/>
                  <a:pt x="2324113" y="22706"/>
                  <a:pt x="2068750" y="18288"/>
                </a:cubicBezTo>
                <a:cubicBezTo>
                  <a:pt x="1817163" y="7852"/>
                  <a:pt x="1716254" y="25979"/>
                  <a:pt x="1432211" y="18288"/>
                </a:cubicBezTo>
                <a:cubicBezTo>
                  <a:pt x="1164747" y="-28137"/>
                  <a:pt x="993140" y="27575"/>
                  <a:pt x="859327" y="18288"/>
                </a:cubicBezTo>
                <a:cubicBezTo>
                  <a:pt x="750703" y="-24974"/>
                  <a:pt x="236193" y="38731"/>
                  <a:pt x="0" y="18288"/>
                </a:cubicBezTo>
                <a:cubicBezTo>
                  <a:pt x="-649" y="11698"/>
                  <a:pt x="663" y="5413"/>
                  <a:pt x="0" y="0"/>
                </a:cubicBezTo>
                <a:close/>
              </a:path>
              <a:path w="3182692" h="18288"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2167" y="5049"/>
                  <a:pt x="3182885" y="12044"/>
                  <a:pt x="3182692" y="18288"/>
                </a:cubicBezTo>
                <a:cubicBezTo>
                  <a:pt x="3012563" y="-37820"/>
                  <a:pt x="2765409" y="35618"/>
                  <a:pt x="2546154" y="18288"/>
                </a:cubicBezTo>
                <a:cubicBezTo>
                  <a:pt x="2333381" y="13914"/>
                  <a:pt x="2154438" y="9838"/>
                  <a:pt x="1845961" y="18288"/>
                </a:cubicBezTo>
                <a:cubicBezTo>
                  <a:pt x="1531509" y="33812"/>
                  <a:pt x="1456631" y="-6606"/>
                  <a:pt x="1304904" y="18288"/>
                </a:cubicBezTo>
                <a:cubicBezTo>
                  <a:pt x="1168344" y="36351"/>
                  <a:pt x="928499" y="15047"/>
                  <a:pt x="604711" y="18288"/>
                </a:cubicBezTo>
                <a:cubicBezTo>
                  <a:pt x="285438" y="38007"/>
                  <a:pt x="116029" y="-22204"/>
                  <a:pt x="0" y="18288"/>
                </a:cubicBezTo>
                <a:cubicBezTo>
                  <a:pt x="-39" y="12511"/>
                  <a:pt x="-381" y="8039"/>
                  <a:pt x="0" y="0"/>
                </a:cubicBezTo>
                <a:close/>
              </a:path>
              <a:path w="3182692" h="18288"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3006" y="4158"/>
                  <a:pt x="3181713" y="12539"/>
                  <a:pt x="3182692" y="18288"/>
                </a:cubicBezTo>
                <a:cubicBezTo>
                  <a:pt x="2959845" y="25574"/>
                  <a:pt x="2868929" y="24980"/>
                  <a:pt x="2609807" y="18288"/>
                </a:cubicBezTo>
                <a:cubicBezTo>
                  <a:pt x="2341405" y="5992"/>
                  <a:pt x="2328488" y="20436"/>
                  <a:pt x="2068750" y="18288"/>
                </a:cubicBezTo>
                <a:cubicBezTo>
                  <a:pt x="1816113" y="2395"/>
                  <a:pt x="1699345" y="36855"/>
                  <a:pt x="1432211" y="18288"/>
                </a:cubicBezTo>
                <a:cubicBezTo>
                  <a:pt x="1148381" y="-28184"/>
                  <a:pt x="987622" y="2403"/>
                  <a:pt x="859327" y="18288"/>
                </a:cubicBezTo>
                <a:cubicBezTo>
                  <a:pt x="743387" y="37422"/>
                  <a:pt x="194182" y="18789"/>
                  <a:pt x="0" y="18288"/>
                </a:cubicBezTo>
                <a:cubicBezTo>
                  <a:pt x="20" y="11469"/>
                  <a:pt x="-29" y="515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a:spLocks noGrp="1"/>
          </p:cNvSpPr>
          <p:nvPr>
            <p:ph idx="1"/>
          </p:nvPr>
        </p:nvSpPr>
        <p:spPr>
          <a:xfrm>
            <a:off x="3973321" y="2706624"/>
            <a:ext cx="4688333" cy="3483864"/>
          </a:xfrm>
        </p:spPr>
        <p:txBody>
          <a:bodyPr>
            <a:normAutofit/>
          </a:bodyPr>
          <a:lstStyle/>
          <a:p>
            <a:r>
              <a:rPr lang="en-GB" sz="1900" i="1"/>
              <a:t>For a non collusive oligopoly, Draw the kinked demand curve.</a:t>
            </a:r>
          </a:p>
          <a:p>
            <a:pPr marL="0" indent="0">
              <a:buNone/>
            </a:pPr>
            <a:endParaRPr lang="en-GB" sz="1900" i="1"/>
          </a:p>
          <a:p>
            <a:pPr marL="0" indent="0">
              <a:buNone/>
            </a:pPr>
            <a:endParaRPr lang="en-GB" sz="1900" i="1"/>
          </a:p>
          <a:p>
            <a:pPr marL="342900" lvl="1" indent="0">
              <a:buNone/>
            </a:pPr>
            <a:endParaRPr lang="en-GB" sz="1900" i="1"/>
          </a:p>
        </p:txBody>
      </p:sp>
      <p:pic>
        <p:nvPicPr>
          <p:cNvPr id="3" name="Picture 2">
            <a:extLst>
              <a:ext uri="{FF2B5EF4-FFF2-40B4-BE49-F238E27FC236}">
                <a16:creationId xmlns:a16="http://schemas.microsoft.com/office/drawing/2014/main" id="{715248FA-26A2-89E7-BF98-1BA3AD6A9444}"/>
              </a:ext>
            </a:extLst>
          </p:cNvPr>
          <p:cNvPicPr>
            <a:picLocks noChangeAspect="1"/>
          </p:cNvPicPr>
          <p:nvPr/>
        </p:nvPicPr>
        <p:blipFill>
          <a:blip r:embed="rId5"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5" name="Picture 4">
            <a:extLst>
              <a:ext uri="{FF2B5EF4-FFF2-40B4-BE49-F238E27FC236}">
                <a16:creationId xmlns:a16="http://schemas.microsoft.com/office/drawing/2014/main" id="{CE41CC83-25C8-1B5C-3DE0-729774DC3A29}"/>
              </a:ext>
            </a:extLst>
          </p:cNvPr>
          <p:cNvPicPr>
            <a:picLocks noChangeAspect="1"/>
          </p:cNvPicPr>
          <p:nvPr/>
        </p:nvPicPr>
        <p:blipFill>
          <a:blip r:embed="rId6"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7" name="Footer Placeholder 2">
            <a:extLst>
              <a:ext uri="{FF2B5EF4-FFF2-40B4-BE49-F238E27FC236}">
                <a16:creationId xmlns:a16="http://schemas.microsoft.com/office/drawing/2014/main" id="{779BC3C7-8B1C-7C90-1785-2842A4957EB4}"/>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7E76C53-2123-5371-1BFE-3D1B99EB02B6}"/>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3059328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256032"/>
            <a:ext cx="7879842" cy="1014984"/>
          </a:xfrm>
        </p:spPr>
        <p:txBody>
          <a:bodyPr anchor="b">
            <a:normAutofit/>
          </a:bodyPr>
          <a:lstStyle/>
          <a:p>
            <a:r>
              <a:rPr lang="en-GB" dirty="0"/>
              <a:t>Activity 4</a:t>
            </a:r>
          </a:p>
        </p:txBody>
      </p:sp>
      <p:sp>
        <p:nvSpPr>
          <p:cNvPr id="14" name="Rectangle 13">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Content Placeholder 2"/>
          <p:cNvSpPr>
            <a:spLocks noGrp="1"/>
          </p:cNvSpPr>
          <p:nvPr>
            <p:ph idx="1"/>
          </p:nvPr>
        </p:nvSpPr>
        <p:spPr>
          <a:xfrm>
            <a:off x="1801774" y="1926266"/>
            <a:ext cx="5541749" cy="2888765"/>
          </a:xfrm>
          <a:ln>
            <a:noFill/>
          </a:ln>
        </p:spPr>
        <p:txBody>
          <a:bodyPr>
            <a:normAutofit/>
          </a:bodyPr>
          <a:lstStyle/>
          <a:p>
            <a:pPr marL="142304" indent="-142304" defTabSz="569214">
              <a:spcBef>
                <a:spcPts val="623"/>
              </a:spcBef>
            </a:pPr>
            <a:r>
              <a:rPr lang="en-GB" sz="1494" i="1" kern="1200">
                <a:solidFill>
                  <a:schemeClr val="tx1"/>
                </a:solidFill>
                <a:latin typeface="+mn-lt"/>
                <a:ea typeface="+mn-ea"/>
                <a:cs typeface="+mn-cs"/>
              </a:rPr>
              <a:t>Can you place the industries under the correct heading in the table?</a:t>
            </a:r>
            <a:endParaRPr lang="en-GB" sz="1743" i="1" kern="1200">
              <a:solidFill>
                <a:schemeClr val="tx1"/>
              </a:solidFill>
              <a:latin typeface="+mn-lt"/>
              <a:ea typeface="+mn-ea"/>
              <a:cs typeface="+mn-cs"/>
            </a:endParaRPr>
          </a:p>
          <a:p>
            <a:pPr marL="342900" lvl="1" indent="0">
              <a:buNone/>
            </a:pPr>
            <a:endParaRPr lang="en-GB" i="1" dirty="0"/>
          </a:p>
        </p:txBody>
      </p:sp>
      <p:graphicFrame>
        <p:nvGraphicFramePr>
          <p:cNvPr id="5" name="Table 4"/>
          <p:cNvGraphicFramePr>
            <a:graphicFrameLocks noGrp="1"/>
          </p:cNvGraphicFramePr>
          <p:nvPr>
            <p:extLst>
              <p:ext uri="{D42A27DB-BD31-4B8C-83A1-F6EECF244321}">
                <p14:modId xmlns:p14="http://schemas.microsoft.com/office/powerpoint/2010/main" val="4083084940"/>
              </p:ext>
            </p:extLst>
          </p:nvPr>
        </p:nvGraphicFramePr>
        <p:xfrm>
          <a:off x="1800477" y="2390509"/>
          <a:ext cx="6480720" cy="1777903"/>
        </p:xfrm>
        <a:graphic>
          <a:graphicData uri="http://schemas.openxmlformats.org/drawingml/2006/table">
            <a:tbl>
              <a:tblPr firstRow="1" bandRow="1">
                <a:tableStyleId>{5C22544A-7EE6-4342-B048-85BDC9FD1C3A}</a:tableStyleId>
              </a:tblPr>
              <a:tblGrid>
                <a:gridCol w="3240360">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tblGrid>
              <a:tr h="659422">
                <a:tc>
                  <a:txBody>
                    <a:bodyPr/>
                    <a:lstStyle/>
                    <a:p>
                      <a:pPr algn="ctr"/>
                      <a:r>
                        <a:rPr lang="en-GB" sz="1400" b="0" i="0" kern="1200" dirty="0">
                          <a:solidFill>
                            <a:schemeClr val="tx1"/>
                          </a:solidFill>
                          <a:effectLst/>
                          <a:latin typeface="+mn-lt"/>
                          <a:ea typeface="+mn-ea"/>
                          <a:cs typeface="+mn-cs"/>
                        </a:rPr>
                        <a:t>UK industries with the highest five-firm concentration ratios (10 industries)</a:t>
                      </a:r>
                      <a:endParaRPr lang="en-GB" sz="1000" dirty="0">
                        <a:solidFill>
                          <a:schemeClr val="tx1"/>
                        </a:solidFill>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GB" sz="1400" b="0" i="0" kern="1200" dirty="0">
                          <a:solidFill>
                            <a:schemeClr val="tx1"/>
                          </a:solidFill>
                          <a:effectLst/>
                          <a:latin typeface="+mn-lt"/>
                          <a:ea typeface="+mn-ea"/>
                          <a:cs typeface="+mn-cs"/>
                        </a:rPr>
                        <a:t>UK industries with the</a:t>
                      </a:r>
                      <a:r>
                        <a:rPr lang="en-GB" sz="1400" b="0" i="0" kern="1200" baseline="0" dirty="0">
                          <a:solidFill>
                            <a:schemeClr val="tx1"/>
                          </a:solidFill>
                          <a:effectLst/>
                          <a:latin typeface="+mn-lt"/>
                          <a:ea typeface="+mn-ea"/>
                          <a:cs typeface="+mn-cs"/>
                        </a:rPr>
                        <a:t> lowest </a:t>
                      </a:r>
                      <a:r>
                        <a:rPr lang="en-GB" sz="1400" b="0" i="0" kern="1200" dirty="0">
                          <a:solidFill>
                            <a:schemeClr val="tx1"/>
                          </a:solidFill>
                          <a:effectLst/>
                          <a:latin typeface="+mn-lt"/>
                          <a:ea typeface="+mn-ea"/>
                          <a:cs typeface="+mn-cs"/>
                        </a:rPr>
                        <a:t>five-firm concentration ratios (8 industries)</a:t>
                      </a:r>
                      <a:endParaRPr lang="en-GB" sz="1000" dirty="0">
                        <a:solidFill>
                          <a:schemeClr val="tx1"/>
                        </a:solidFill>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0000"/>
                  </a:ext>
                </a:extLst>
              </a:tr>
              <a:tr h="1118481">
                <a:tc>
                  <a:txBody>
                    <a:bodyPr/>
                    <a:lstStyle/>
                    <a:p>
                      <a:endParaRPr lang="en-GB" sz="1000" dirty="0">
                        <a:solidFill>
                          <a:schemeClr val="tx1"/>
                        </a:solidFill>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GB" sz="1000" dirty="0">
                        <a:solidFill>
                          <a:schemeClr val="tx1"/>
                        </a:solidFill>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91638618"/>
              </p:ext>
            </p:extLst>
          </p:nvPr>
        </p:nvGraphicFramePr>
        <p:xfrm>
          <a:off x="1800477" y="5035892"/>
          <a:ext cx="6480720" cy="1489710"/>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gridCol w="1296144">
                  <a:extLst>
                    <a:ext uri="{9D8B030D-6E8A-4147-A177-3AD203B41FA5}">
                      <a16:colId xmlns:a16="http://schemas.microsoft.com/office/drawing/2014/main" val="20004"/>
                    </a:ext>
                  </a:extLst>
                </a:gridCol>
              </a:tblGrid>
              <a:tr h="2781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100" b="0" i="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100" b="0" i="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i="0" kern="1200">
                          <a:solidFill>
                            <a:schemeClr val="tx1"/>
                          </a:solidFill>
                          <a:effectLst/>
                          <a:latin typeface="+mn-lt"/>
                          <a:ea typeface="+mn-ea"/>
                          <a:cs typeface="+mn-cs"/>
                        </a:rPr>
                        <a:t>Furniture</a:t>
                      </a:r>
                      <a:endParaRPr lang="en-GB" sz="110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100" b="0" i="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100" b="0" i="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88620">
                <a:tc>
                  <a:txBody>
                    <a:bodyPr/>
                    <a:lstStyle/>
                    <a:p>
                      <a:pPr algn="ctr"/>
                      <a:endParaRPr lang="en-GB" sz="1100" b="0" i="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100" b="0" i="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10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i="0" kern="1200">
                          <a:solidFill>
                            <a:schemeClr val="tx1"/>
                          </a:solidFill>
                          <a:effectLst/>
                          <a:latin typeface="+mn-lt"/>
                          <a:ea typeface="+mn-ea"/>
                          <a:cs typeface="+mn-cs"/>
                        </a:rPr>
                        <a:t>Structural metal products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b="0" i="0" kern="1200">
                          <a:solidFill>
                            <a:schemeClr val="tx1"/>
                          </a:solidFill>
                          <a:effectLst/>
                          <a:latin typeface="+mn-lt"/>
                          <a:ea typeface="+mn-ea"/>
                          <a:cs typeface="+mn-cs"/>
                        </a:rPr>
                        <a:t>General purpose machinery</a:t>
                      </a:r>
                      <a:endParaRPr lang="en-GB" sz="110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886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i="0" kern="1200">
                          <a:solidFill>
                            <a:schemeClr val="tx1"/>
                          </a:solidFill>
                          <a:effectLst/>
                          <a:latin typeface="+mn-lt"/>
                          <a:ea typeface="+mn-ea"/>
                          <a:cs typeface="+mn-cs"/>
                        </a:rPr>
                        <a:t>Plastic products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b="0" i="0" kern="1200">
                          <a:solidFill>
                            <a:schemeClr val="tx1"/>
                          </a:solidFill>
                          <a:effectLst/>
                          <a:latin typeface="+mn-lt"/>
                          <a:ea typeface="+mn-ea"/>
                          <a:cs typeface="+mn-cs"/>
                        </a:rPr>
                        <a:t>Wood and wood products</a:t>
                      </a:r>
                      <a:endParaRPr lang="en-GB" sz="110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100" b="0" i="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100" b="0" i="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i="0" kern="1200">
                          <a:solidFill>
                            <a:schemeClr val="tx1"/>
                          </a:solidFill>
                          <a:effectLst/>
                          <a:latin typeface="+mn-lt"/>
                          <a:ea typeface="+mn-ea"/>
                          <a:cs typeface="+mn-cs"/>
                        </a:rPr>
                        <a:t>Construction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886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100" b="0" i="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10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b="0" i="0" kern="1200">
                          <a:solidFill>
                            <a:schemeClr val="tx1"/>
                          </a:solidFill>
                          <a:effectLst/>
                          <a:latin typeface="+mn-lt"/>
                          <a:ea typeface="+mn-ea"/>
                          <a:cs typeface="+mn-cs"/>
                        </a:rPr>
                        <a:t>Wholesale distributions</a:t>
                      </a:r>
                      <a:endParaRPr lang="en-GB" sz="110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10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i="0" kern="1200">
                          <a:solidFill>
                            <a:schemeClr val="tx1"/>
                          </a:solidFill>
                          <a:effectLst/>
                          <a:latin typeface="+mn-lt"/>
                          <a:ea typeface="+mn-ea"/>
                          <a:cs typeface="+mn-cs"/>
                        </a:rPr>
                        <a:t>Metal forging, pressing etc.</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pic>
        <p:nvPicPr>
          <p:cNvPr id="3" name="Picture 2">
            <a:extLst>
              <a:ext uri="{FF2B5EF4-FFF2-40B4-BE49-F238E27FC236}">
                <a16:creationId xmlns:a16="http://schemas.microsoft.com/office/drawing/2014/main" id="{92D1DF86-CDFE-C35E-28AD-0EF7BA75035C}"/>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6" name="Picture 5">
            <a:extLst>
              <a:ext uri="{FF2B5EF4-FFF2-40B4-BE49-F238E27FC236}">
                <a16:creationId xmlns:a16="http://schemas.microsoft.com/office/drawing/2014/main" id="{1A9562AF-9640-97FF-4B6D-A0F5726506A9}"/>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8" name="Footer Placeholder 2">
            <a:extLst>
              <a:ext uri="{FF2B5EF4-FFF2-40B4-BE49-F238E27FC236}">
                <a16:creationId xmlns:a16="http://schemas.microsoft.com/office/drawing/2014/main" id="{E63DC609-07AC-636E-2CCE-76BE539F5218}"/>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8C445FA-9632-C92D-A894-8A4D40528AC1}"/>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2863197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256032"/>
            <a:ext cx="7879842" cy="1014984"/>
          </a:xfrm>
        </p:spPr>
        <p:txBody>
          <a:bodyPr anchor="b">
            <a:normAutofit/>
          </a:bodyPr>
          <a:lstStyle/>
          <a:p>
            <a:r>
              <a:rPr lang="en-GB" dirty="0"/>
              <a:t>Activity 4</a:t>
            </a:r>
          </a:p>
        </p:txBody>
      </p:sp>
      <p:sp>
        <p:nvSpPr>
          <p:cNvPr id="14" name="Rectangle 13">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Content Placeholder 2"/>
          <p:cNvSpPr>
            <a:spLocks noGrp="1"/>
          </p:cNvSpPr>
          <p:nvPr>
            <p:ph idx="1"/>
          </p:nvPr>
        </p:nvSpPr>
        <p:spPr>
          <a:xfrm>
            <a:off x="1801774" y="1926266"/>
            <a:ext cx="5541749" cy="2888765"/>
          </a:xfrm>
          <a:ln>
            <a:noFill/>
          </a:ln>
        </p:spPr>
        <p:txBody>
          <a:bodyPr>
            <a:normAutofit/>
          </a:bodyPr>
          <a:lstStyle/>
          <a:p>
            <a:pPr marL="142304" indent="-142304" defTabSz="569214">
              <a:spcBef>
                <a:spcPts val="623"/>
              </a:spcBef>
            </a:pPr>
            <a:r>
              <a:rPr lang="en-GB" sz="1494" i="1" kern="1200">
                <a:solidFill>
                  <a:schemeClr val="tx1"/>
                </a:solidFill>
                <a:latin typeface="+mn-lt"/>
                <a:ea typeface="+mn-ea"/>
                <a:cs typeface="+mn-cs"/>
              </a:rPr>
              <a:t>Can you place the industries under the correct heading in the table?</a:t>
            </a:r>
            <a:endParaRPr lang="en-GB" sz="1743" i="1" kern="1200">
              <a:solidFill>
                <a:schemeClr val="tx1"/>
              </a:solidFill>
              <a:latin typeface="+mn-lt"/>
              <a:ea typeface="+mn-ea"/>
              <a:cs typeface="+mn-cs"/>
            </a:endParaRPr>
          </a:p>
          <a:p>
            <a:pPr marL="342900" lvl="1" indent="0">
              <a:buNone/>
            </a:pPr>
            <a:endParaRPr lang="en-GB" i="1" dirty="0"/>
          </a:p>
        </p:txBody>
      </p:sp>
      <p:graphicFrame>
        <p:nvGraphicFramePr>
          <p:cNvPr id="5" name="Table 4"/>
          <p:cNvGraphicFramePr>
            <a:graphicFrameLocks noGrp="1"/>
          </p:cNvGraphicFramePr>
          <p:nvPr/>
        </p:nvGraphicFramePr>
        <p:xfrm>
          <a:off x="1800477" y="2390509"/>
          <a:ext cx="6480720" cy="2404402"/>
        </p:xfrm>
        <a:graphic>
          <a:graphicData uri="http://schemas.openxmlformats.org/drawingml/2006/table">
            <a:tbl>
              <a:tblPr firstRow="1" bandRow="1">
                <a:tableStyleId>{5C22544A-7EE6-4342-B048-85BDC9FD1C3A}</a:tableStyleId>
              </a:tblPr>
              <a:tblGrid>
                <a:gridCol w="3240360">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tblGrid>
              <a:tr h="659422">
                <a:tc>
                  <a:txBody>
                    <a:bodyPr/>
                    <a:lstStyle/>
                    <a:p>
                      <a:pPr algn="ctr"/>
                      <a:r>
                        <a:rPr lang="en-GB" sz="1400" b="0" i="0" kern="1200" dirty="0">
                          <a:solidFill>
                            <a:schemeClr val="tx1"/>
                          </a:solidFill>
                          <a:effectLst/>
                          <a:latin typeface="+mn-lt"/>
                          <a:ea typeface="+mn-ea"/>
                          <a:cs typeface="+mn-cs"/>
                        </a:rPr>
                        <a:t>UK industries with the highest five-firm concentration ratios (10 industries)</a:t>
                      </a:r>
                      <a:endParaRPr lang="en-GB" sz="1000" dirty="0">
                        <a:solidFill>
                          <a:schemeClr val="tx1"/>
                        </a:solidFill>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GB" sz="1400" b="0" i="0" kern="1200" dirty="0">
                          <a:solidFill>
                            <a:schemeClr val="tx1"/>
                          </a:solidFill>
                          <a:effectLst/>
                          <a:latin typeface="+mn-lt"/>
                          <a:ea typeface="+mn-ea"/>
                          <a:cs typeface="+mn-cs"/>
                        </a:rPr>
                        <a:t>UK industries with the</a:t>
                      </a:r>
                      <a:r>
                        <a:rPr lang="en-GB" sz="1400" b="0" i="0" kern="1200" baseline="0" dirty="0">
                          <a:solidFill>
                            <a:schemeClr val="tx1"/>
                          </a:solidFill>
                          <a:effectLst/>
                          <a:latin typeface="+mn-lt"/>
                          <a:ea typeface="+mn-ea"/>
                          <a:cs typeface="+mn-cs"/>
                        </a:rPr>
                        <a:t> lowest </a:t>
                      </a:r>
                      <a:r>
                        <a:rPr lang="en-GB" sz="1400" b="0" i="0" kern="1200" dirty="0">
                          <a:solidFill>
                            <a:schemeClr val="tx1"/>
                          </a:solidFill>
                          <a:effectLst/>
                          <a:latin typeface="+mn-lt"/>
                          <a:ea typeface="+mn-ea"/>
                          <a:cs typeface="+mn-cs"/>
                        </a:rPr>
                        <a:t>five-firm concentration ratios (8 industries)</a:t>
                      </a:r>
                      <a:endParaRPr lang="en-GB" sz="1000" dirty="0">
                        <a:solidFill>
                          <a:schemeClr val="tx1"/>
                        </a:solidFill>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0000"/>
                  </a:ext>
                </a:extLst>
              </a:tr>
              <a:tr h="1118481">
                <a:tc>
                  <a:txBody>
                    <a:bodyPr/>
                    <a:lstStyle/>
                    <a:p>
                      <a:endParaRPr lang="en-GB" sz="100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000" b="0" i="0" kern="1200" dirty="0">
                          <a:solidFill>
                            <a:schemeClr val="tx1"/>
                          </a:solidFill>
                          <a:effectLst/>
                          <a:latin typeface="+mn-lt"/>
                          <a:ea typeface="+mn-ea"/>
                          <a:cs typeface="+mn-cs"/>
                        </a:rPr>
                        <a:t>Sugar 99%</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000" b="0" i="0" kern="1200" dirty="0">
                          <a:solidFill>
                            <a:schemeClr val="tx1"/>
                          </a:solidFill>
                          <a:effectLst/>
                          <a:latin typeface="+mn-lt"/>
                          <a:ea typeface="+mn-ea"/>
                          <a:cs typeface="+mn-cs"/>
                        </a:rPr>
                        <a:t>Tobacco products 99%</a:t>
                      </a:r>
                      <a:endParaRPr lang="en-GB" sz="100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000" b="0" i="0" kern="1200" dirty="0">
                          <a:solidFill>
                            <a:schemeClr val="tx1"/>
                          </a:solidFill>
                          <a:effectLst/>
                          <a:latin typeface="+mn-lt"/>
                          <a:ea typeface="+mn-ea"/>
                          <a:cs typeface="+mn-cs"/>
                        </a:rPr>
                        <a:t>Gas distribution 82%</a:t>
                      </a:r>
                    </a:p>
                    <a:p>
                      <a:r>
                        <a:rPr lang="en-GB" sz="1000" dirty="0">
                          <a:solidFill>
                            <a:schemeClr val="tx1"/>
                          </a:solidFill>
                        </a:rPr>
                        <a:t>Soft drinks 93%</a:t>
                      </a:r>
                    </a:p>
                    <a:p>
                      <a:r>
                        <a:rPr lang="en-GB" sz="1000" dirty="0">
                          <a:solidFill>
                            <a:schemeClr val="tx1"/>
                          </a:solidFill>
                        </a:rPr>
                        <a:t>Oils and fats 88%</a:t>
                      </a:r>
                    </a:p>
                    <a:p>
                      <a:r>
                        <a:rPr lang="en-GB" sz="1000" dirty="0">
                          <a:solidFill>
                            <a:schemeClr val="tx1"/>
                          </a:solidFill>
                        </a:rPr>
                        <a:t>Confectionary 81%</a:t>
                      </a:r>
                    </a:p>
                    <a:p>
                      <a:r>
                        <a:rPr lang="en-GB" sz="1000" dirty="0">
                          <a:solidFill>
                            <a:schemeClr val="tx1"/>
                          </a:solidFill>
                        </a:rPr>
                        <a:t>Man made fibres 79%</a:t>
                      </a:r>
                    </a:p>
                    <a:p>
                      <a:r>
                        <a:rPr lang="en-GB" sz="1000" dirty="0">
                          <a:solidFill>
                            <a:schemeClr val="tx1"/>
                          </a:solidFill>
                        </a:rPr>
                        <a:t>Coal extraction 79%</a:t>
                      </a:r>
                    </a:p>
                    <a:p>
                      <a:r>
                        <a:rPr lang="en-GB" sz="1000" dirty="0">
                          <a:solidFill>
                            <a:schemeClr val="tx1"/>
                          </a:solidFill>
                        </a:rPr>
                        <a:t>Pesticides 75%</a:t>
                      </a:r>
                    </a:p>
                    <a:p>
                      <a:r>
                        <a:rPr lang="en-GB" sz="1000" dirty="0">
                          <a:solidFill>
                            <a:schemeClr val="tx1"/>
                          </a:solidFill>
                        </a:rPr>
                        <a:t>Weapons and ammunition 77%</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GB" sz="1000">
                        <a:solidFill>
                          <a:schemeClr val="tx1"/>
                        </a:solidFill>
                      </a:endParaRPr>
                    </a:p>
                    <a:p>
                      <a:r>
                        <a:rPr lang="en-GB" sz="1000" dirty="0">
                          <a:solidFill>
                            <a:schemeClr val="tx1"/>
                          </a:solidFill>
                        </a:rPr>
                        <a:t>Furniture</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000" b="0" i="0" kern="1200" dirty="0">
                          <a:solidFill>
                            <a:schemeClr val="tx1"/>
                          </a:solidFill>
                          <a:effectLst/>
                          <a:latin typeface="+mn-lt"/>
                          <a:ea typeface="+mn-ea"/>
                          <a:cs typeface="+mn-cs"/>
                        </a:rPr>
                        <a:t>Structural metal products</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000" b="0" i="0" kern="1200" dirty="0">
                          <a:solidFill>
                            <a:schemeClr val="tx1"/>
                          </a:solidFill>
                          <a:effectLst/>
                          <a:latin typeface="+mn-lt"/>
                          <a:ea typeface="+mn-ea"/>
                          <a:cs typeface="+mn-cs"/>
                        </a:rPr>
                        <a:t>General purpose machinery</a:t>
                      </a:r>
                      <a:endParaRPr lang="en-GB" sz="1000" dirty="0">
                        <a:solidFill>
                          <a:schemeClr val="tx1"/>
                        </a:solidFill>
                      </a:endParaRPr>
                    </a:p>
                    <a:p>
                      <a:r>
                        <a:rPr lang="en-GB" sz="1000" b="0" i="0" kern="1200" dirty="0">
                          <a:solidFill>
                            <a:schemeClr val="tx1"/>
                          </a:solidFill>
                          <a:effectLst/>
                          <a:latin typeface="+mn-lt"/>
                          <a:ea typeface="+mn-ea"/>
                          <a:cs typeface="+mn-cs"/>
                        </a:rPr>
                        <a:t>Construction</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000" b="0" i="0" kern="1200" dirty="0">
                          <a:solidFill>
                            <a:schemeClr val="tx1"/>
                          </a:solidFill>
                          <a:effectLst/>
                          <a:latin typeface="+mn-lt"/>
                          <a:ea typeface="+mn-ea"/>
                          <a:cs typeface="+mn-cs"/>
                        </a:rPr>
                        <a:t>Metal forging, pressing etc.</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000" b="0" i="0" kern="1200" dirty="0">
                          <a:solidFill>
                            <a:schemeClr val="tx1"/>
                          </a:solidFill>
                          <a:effectLst/>
                          <a:latin typeface="+mn-lt"/>
                          <a:ea typeface="+mn-ea"/>
                          <a:cs typeface="+mn-cs"/>
                        </a:rPr>
                        <a:t>Wholesale distributions</a:t>
                      </a:r>
                      <a:endParaRPr lang="en-GB" sz="100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000" b="0" i="0" kern="1200" dirty="0">
                          <a:solidFill>
                            <a:schemeClr val="tx1"/>
                          </a:solidFill>
                          <a:effectLst/>
                          <a:latin typeface="+mn-lt"/>
                          <a:ea typeface="+mn-ea"/>
                          <a:cs typeface="+mn-cs"/>
                        </a:rPr>
                        <a:t>Wood and wood products</a:t>
                      </a:r>
                      <a:endParaRPr lang="en-GB" sz="100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000" b="0" i="0" kern="1200" dirty="0">
                          <a:solidFill>
                            <a:schemeClr val="tx1"/>
                          </a:solidFill>
                          <a:effectLst/>
                          <a:latin typeface="+mn-lt"/>
                          <a:ea typeface="+mn-ea"/>
                          <a:cs typeface="+mn-cs"/>
                        </a:rPr>
                        <a:t>Plastic products</a:t>
                      </a:r>
                    </a:p>
                    <a:p>
                      <a:endParaRPr lang="en-GB" sz="1000">
                        <a:solidFill>
                          <a:schemeClr val="tx1"/>
                        </a:solidFill>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nvGraphicFramePr>
        <p:xfrm>
          <a:off x="1800477" y="5035892"/>
          <a:ext cx="6480720" cy="1489710"/>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gridCol w="1296144">
                  <a:extLst>
                    <a:ext uri="{9D8B030D-6E8A-4147-A177-3AD203B41FA5}">
                      <a16:colId xmlns:a16="http://schemas.microsoft.com/office/drawing/2014/main" val="20004"/>
                    </a:ext>
                  </a:extLst>
                </a:gridCol>
              </a:tblGrid>
              <a:tr h="2781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100" b="0" i="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100" b="0" i="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i="0" kern="1200">
                          <a:solidFill>
                            <a:schemeClr val="tx1"/>
                          </a:solidFill>
                          <a:effectLst/>
                          <a:latin typeface="+mn-lt"/>
                          <a:ea typeface="+mn-ea"/>
                          <a:cs typeface="+mn-cs"/>
                        </a:rPr>
                        <a:t>Furniture</a:t>
                      </a:r>
                      <a:endParaRPr lang="en-GB" sz="110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100" b="0" i="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100" b="0" i="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88620">
                <a:tc>
                  <a:txBody>
                    <a:bodyPr/>
                    <a:lstStyle/>
                    <a:p>
                      <a:pPr algn="ctr"/>
                      <a:endParaRPr lang="en-GB" sz="1100" b="0" i="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100" b="0" i="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10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i="0" kern="1200">
                          <a:solidFill>
                            <a:schemeClr val="tx1"/>
                          </a:solidFill>
                          <a:effectLst/>
                          <a:latin typeface="+mn-lt"/>
                          <a:ea typeface="+mn-ea"/>
                          <a:cs typeface="+mn-cs"/>
                        </a:rPr>
                        <a:t>Structural metal products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b="0" i="0" kern="1200">
                          <a:solidFill>
                            <a:schemeClr val="tx1"/>
                          </a:solidFill>
                          <a:effectLst/>
                          <a:latin typeface="+mn-lt"/>
                          <a:ea typeface="+mn-ea"/>
                          <a:cs typeface="+mn-cs"/>
                        </a:rPr>
                        <a:t>General purpose machinery</a:t>
                      </a:r>
                      <a:endParaRPr lang="en-GB" sz="110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886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i="0" kern="1200">
                          <a:solidFill>
                            <a:schemeClr val="tx1"/>
                          </a:solidFill>
                          <a:effectLst/>
                          <a:latin typeface="+mn-lt"/>
                          <a:ea typeface="+mn-ea"/>
                          <a:cs typeface="+mn-cs"/>
                        </a:rPr>
                        <a:t>Plastic products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b="0" i="0" kern="1200">
                          <a:solidFill>
                            <a:schemeClr val="tx1"/>
                          </a:solidFill>
                          <a:effectLst/>
                          <a:latin typeface="+mn-lt"/>
                          <a:ea typeface="+mn-ea"/>
                          <a:cs typeface="+mn-cs"/>
                        </a:rPr>
                        <a:t>Wood and wood products</a:t>
                      </a:r>
                      <a:endParaRPr lang="en-GB" sz="110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100" b="0" i="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100" b="0" i="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i="0" kern="1200">
                          <a:solidFill>
                            <a:schemeClr val="tx1"/>
                          </a:solidFill>
                          <a:effectLst/>
                          <a:latin typeface="+mn-lt"/>
                          <a:ea typeface="+mn-ea"/>
                          <a:cs typeface="+mn-cs"/>
                        </a:rPr>
                        <a:t>Construction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886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100" b="0" i="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10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b="0" i="0" kern="1200">
                          <a:solidFill>
                            <a:schemeClr val="tx1"/>
                          </a:solidFill>
                          <a:effectLst/>
                          <a:latin typeface="+mn-lt"/>
                          <a:ea typeface="+mn-ea"/>
                          <a:cs typeface="+mn-cs"/>
                        </a:rPr>
                        <a:t>Wholesale distributions</a:t>
                      </a:r>
                      <a:endParaRPr lang="en-GB" sz="110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10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i="0" kern="1200">
                          <a:solidFill>
                            <a:schemeClr val="tx1"/>
                          </a:solidFill>
                          <a:effectLst/>
                          <a:latin typeface="+mn-lt"/>
                          <a:ea typeface="+mn-ea"/>
                          <a:cs typeface="+mn-cs"/>
                        </a:rPr>
                        <a:t>Metal forging, pressing etc.</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pic>
        <p:nvPicPr>
          <p:cNvPr id="3" name="Picture 2">
            <a:extLst>
              <a:ext uri="{FF2B5EF4-FFF2-40B4-BE49-F238E27FC236}">
                <a16:creationId xmlns:a16="http://schemas.microsoft.com/office/drawing/2014/main" id="{FA7EB779-393F-50EB-8F83-1CA8DD302F1B}"/>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6" name="Picture 5">
            <a:extLst>
              <a:ext uri="{FF2B5EF4-FFF2-40B4-BE49-F238E27FC236}">
                <a16:creationId xmlns:a16="http://schemas.microsoft.com/office/drawing/2014/main" id="{1409C876-864E-3901-1B0C-FC23FD540AC8}"/>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8" name="Footer Placeholder 2">
            <a:extLst>
              <a:ext uri="{FF2B5EF4-FFF2-40B4-BE49-F238E27FC236}">
                <a16:creationId xmlns:a16="http://schemas.microsoft.com/office/drawing/2014/main" id="{61F6FA0C-6D3B-B5F0-C919-60C21EA8E70F}"/>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8E9BD808-794F-19E4-ECF8-77C5862A772A}"/>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3887670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54"/>
            <a:ext cx="9144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3429000" y="601744"/>
            <a:ext cx="5086350" cy="1338696"/>
          </a:xfrm>
        </p:spPr>
        <p:txBody>
          <a:bodyPr>
            <a:normAutofit/>
          </a:bodyPr>
          <a:lstStyle/>
          <a:p>
            <a:r>
              <a:rPr lang="en-GB"/>
              <a:t>Types of price competition</a:t>
            </a:r>
          </a:p>
        </p:txBody>
      </p:sp>
      <p:pic>
        <p:nvPicPr>
          <p:cNvPr id="13" name="Picture 12" descr="Stock exchange numbers">
            <a:extLst>
              <a:ext uri="{FF2B5EF4-FFF2-40B4-BE49-F238E27FC236}">
                <a16:creationId xmlns:a16="http://schemas.microsoft.com/office/drawing/2014/main" id="{D97EE0C6-CB8C-6A12-4D8B-2C9AF0119EA6}"/>
              </a:ext>
            </a:extLst>
          </p:cNvPr>
          <p:cNvPicPr>
            <a:picLocks noChangeAspect="1"/>
          </p:cNvPicPr>
          <p:nvPr/>
        </p:nvPicPr>
        <p:blipFill rotWithShape="1">
          <a:blip r:embed="rId3"/>
          <a:srcRect l="42839" r="29792" b="-3"/>
          <a:stretch/>
        </p:blipFill>
        <p:spPr>
          <a:xfrm>
            <a:off x="20" y="10"/>
            <a:ext cx="281604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11" name="Content Placeholder 2"/>
          <p:cNvSpPr>
            <a:spLocks noGrp="1"/>
          </p:cNvSpPr>
          <p:nvPr>
            <p:ph idx="1"/>
          </p:nvPr>
        </p:nvSpPr>
        <p:spPr>
          <a:xfrm>
            <a:off x="3429000" y="2201958"/>
            <a:ext cx="5086350" cy="3900730"/>
          </a:xfrm>
        </p:spPr>
        <p:txBody>
          <a:bodyPr anchor="t">
            <a:normAutofit/>
          </a:bodyPr>
          <a:lstStyle/>
          <a:p>
            <a:pPr>
              <a:spcBef>
                <a:spcPts val="0"/>
              </a:spcBef>
              <a:spcAft>
                <a:spcPts val="600"/>
              </a:spcAft>
            </a:pPr>
            <a:r>
              <a:rPr lang="en-GB" sz="1400" dirty="0"/>
              <a:t>Price and output is influenced by a variety of factors in oligopoly:</a:t>
            </a:r>
            <a:endParaRPr lang="en-GB" sz="1400" b="1" dirty="0"/>
          </a:p>
          <a:p>
            <a:pPr lvl="1">
              <a:spcBef>
                <a:spcPts val="0"/>
              </a:spcBef>
              <a:spcAft>
                <a:spcPts val="600"/>
              </a:spcAft>
            </a:pPr>
            <a:r>
              <a:rPr lang="en-GB" sz="1400" b="1" dirty="0"/>
              <a:t>Price wars </a:t>
            </a:r>
            <a:r>
              <a:rPr lang="en-GB" sz="1400" dirty="0"/>
              <a:t>occur when a firm lowers price in order to increase market share. Other firms will react to losing market share by lowering price too. This will continue as firms seek to regain lost market share. The consumer will benefit from lower prices but the oligopolists will lose out as overall revenues will fall</a:t>
            </a:r>
            <a:endParaRPr lang="en-GB" sz="1400" b="1" dirty="0"/>
          </a:p>
          <a:p>
            <a:pPr lvl="1">
              <a:spcBef>
                <a:spcPts val="0"/>
              </a:spcBef>
              <a:spcAft>
                <a:spcPts val="600"/>
              </a:spcAft>
            </a:pPr>
            <a:r>
              <a:rPr lang="en-GB" sz="1400" b="1" dirty="0"/>
              <a:t>Predatory pricing </a:t>
            </a:r>
            <a:r>
              <a:rPr lang="en-GB" sz="1400" dirty="0"/>
              <a:t>occurs when a firm attempts to force competition out of the market by setting low prices. This might be below average cost in the short run and is likely to see increased output as demand is higher</a:t>
            </a:r>
          </a:p>
          <a:p>
            <a:pPr lvl="1">
              <a:spcBef>
                <a:spcPts val="0"/>
              </a:spcBef>
              <a:spcAft>
                <a:spcPts val="600"/>
              </a:spcAft>
            </a:pPr>
            <a:r>
              <a:rPr lang="en-GB" sz="1400" b="1" dirty="0"/>
              <a:t>Limit-pricing </a:t>
            </a:r>
            <a:r>
              <a:rPr lang="en-GB" sz="1400" dirty="0"/>
              <a:t>occurs when a firm operates below the profit maximising output of MC = MR. The firm will still make a profit but potential entrants will be deterred from entering the market as lower price means that entry is not profitable</a:t>
            </a:r>
          </a:p>
        </p:txBody>
      </p:sp>
      <p:pic>
        <p:nvPicPr>
          <p:cNvPr id="2" name="Picture 1">
            <a:extLst>
              <a:ext uri="{FF2B5EF4-FFF2-40B4-BE49-F238E27FC236}">
                <a16:creationId xmlns:a16="http://schemas.microsoft.com/office/drawing/2014/main" id="{532EC6F3-88B6-B3DD-C03E-1EC4CC34D4F9}"/>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3" name="Picture 2">
            <a:extLst>
              <a:ext uri="{FF2B5EF4-FFF2-40B4-BE49-F238E27FC236}">
                <a16:creationId xmlns:a16="http://schemas.microsoft.com/office/drawing/2014/main" id="{9E0BB96C-EDAA-2C24-A1CC-BC5D1A3EFCA5}"/>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4" name="Footer Placeholder 2">
            <a:extLst>
              <a:ext uri="{FF2B5EF4-FFF2-40B4-BE49-F238E27FC236}">
                <a16:creationId xmlns:a16="http://schemas.microsoft.com/office/drawing/2014/main" id="{1805C2C1-3C61-7718-EA73-B48A3FC66116}"/>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89A264A-472A-F75C-225E-10331A24E97D}"/>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1583856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54"/>
            <a:ext cx="9144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721505-62F6-4618-AF28-2AEC638E36D2}"/>
              </a:ext>
            </a:extLst>
          </p:cNvPr>
          <p:cNvSpPr>
            <a:spLocks noGrp="1"/>
          </p:cNvSpPr>
          <p:nvPr>
            <p:ph type="title"/>
          </p:nvPr>
        </p:nvSpPr>
        <p:spPr>
          <a:xfrm>
            <a:off x="3429000" y="601744"/>
            <a:ext cx="5086350" cy="1338696"/>
          </a:xfrm>
        </p:spPr>
        <p:txBody>
          <a:bodyPr>
            <a:normAutofit/>
          </a:bodyPr>
          <a:lstStyle/>
          <a:p>
            <a:r>
              <a:rPr lang="en-GB" sz="2800"/>
              <a:t>Why has the pound historically been so strong against the dollar?</a:t>
            </a:r>
          </a:p>
        </p:txBody>
      </p:sp>
      <p:pic>
        <p:nvPicPr>
          <p:cNvPr id="5" name="Picture 4" descr="Old wrinkled hands with some coins">
            <a:extLst>
              <a:ext uri="{FF2B5EF4-FFF2-40B4-BE49-F238E27FC236}">
                <a16:creationId xmlns:a16="http://schemas.microsoft.com/office/drawing/2014/main" id="{87BBFB2A-3040-67D0-9EE8-3AB433C1E27F}"/>
              </a:ext>
            </a:extLst>
          </p:cNvPr>
          <p:cNvPicPr>
            <a:picLocks noChangeAspect="1"/>
          </p:cNvPicPr>
          <p:nvPr/>
        </p:nvPicPr>
        <p:blipFill rotWithShape="1">
          <a:blip r:embed="rId2"/>
          <a:srcRect l="25752" r="46878" b="-3"/>
          <a:stretch/>
        </p:blipFill>
        <p:spPr>
          <a:xfrm>
            <a:off x="20" y="10"/>
            <a:ext cx="281604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a:extLst>
              <a:ext uri="{FF2B5EF4-FFF2-40B4-BE49-F238E27FC236}">
                <a16:creationId xmlns:a16="http://schemas.microsoft.com/office/drawing/2014/main" id="{C6282752-1977-4E81-AC63-D20EFDC3A04B}"/>
              </a:ext>
            </a:extLst>
          </p:cNvPr>
          <p:cNvSpPr>
            <a:spLocks noGrp="1"/>
          </p:cNvSpPr>
          <p:nvPr>
            <p:ph idx="1"/>
          </p:nvPr>
        </p:nvSpPr>
        <p:spPr>
          <a:xfrm>
            <a:off x="3429000" y="2201958"/>
            <a:ext cx="5086350" cy="3900730"/>
          </a:xfrm>
        </p:spPr>
        <p:txBody>
          <a:bodyPr anchor="t">
            <a:normAutofit/>
          </a:bodyPr>
          <a:lstStyle/>
          <a:p>
            <a:endParaRPr lang="en-GB" sz="1700"/>
          </a:p>
        </p:txBody>
      </p:sp>
      <p:pic>
        <p:nvPicPr>
          <p:cNvPr id="4" name="Picture 3">
            <a:extLst>
              <a:ext uri="{FF2B5EF4-FFF2-40B4-BE49-F238E27FC236}">
                <a16:creationId xmlns:a16="http://schemas.microsoft.com/office/drawing/2014/main" id="{146BF2BD-75EE-D762-CDB3-C133ADB200A6}"/>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6" name="Picture 5">
            <a:extLst>
              <a:ext uri="{FF2B5EF4-FFF2-40B4-BE49-F238E27FC236}">
                <a16:creationId xmlns:a16="http://schemas.microsoft.com/office/drawing/2014/main" id="{03314216-1C77-0623-A756-780E50E99680}"/>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7" name="Footer Placeholder 2">
            <a:extLst>
              <a:ext uri="{FF2B5EF4-FFF2-40B4-BE49-F238E27FC236}">
                <a16:creationId xmlns:a16="http://schemas.microsoft.com/office/drawing/2014/main" id="{E61233D1-CA95-1983-7AFC-813975682B2D}"/>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827F50C-DB28-BFD9-7DB3-63803AB2F444}"/>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1111517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54"/>
            <a:ext cx="9144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29000" y="601744"/>
            <a:ext cx="5086350" cy="1338696"/>
          </a:xfrm>
        </p:spPr>
        <p:txBody>
          <a:bodyPr>
            <a:normAutofit/>
          </a:bodyPr>
          <a:lstStyle/>
          <a:p>
            <a:r>
              <a:rPr lang="en-GB" dirty="0"/>
              <a:t>Activity 5</a:t>
            </a:r>
          </a:p>
        </p:txBody>
      </p:sp>
      <p:pic>
        <p:nvPicPr>
          <p:cNvPr id="6" name="Picture 5" descr="Magnifying glass showing decling performance">
            <a:extLst>
              <a:ext uri="{FF2B5EF4-FFF2-40B4-BE49-F238E27FC236}">
                <a16:creationId xmlns:a16="http://schemas.microsoft.com/office/drawing/2014/main" id="{C06E428D-F831-A641-526B-6086DBBFDE8F}"/>
              </a:ext>
            </a:extLst>
          </p:cNvPr>
          <p:cNvPicPr>
            <a:picLocks noChangeAspect="1"/>
          </p:cNvPicPr>
          <p:nvPr/>
        </p:nvPicPr>
        <p:blipFill rotWithShape="1">
          <a:blip r:embed="rId4"/>
          <a:srcRect l="38285" r="34346" b="-3"/>
          <a:stretch/>
        </p:blipFill>
        <p:spPr>
          <a:xfrm>
            <a:off x="20" y="10"/>
            <a:ext cx="281604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4" name="Content Placeholder 2"/>
          <p:cNvSpPr>
            <a:spLocks noGrp="1"/>
          </p:cNvSpPr>
          <p:nvPr>
            <p:ph idx="1"/>
          </p:nvPr>
        </p:nvSpPr>
        <p:spPr>
          <a:xfrm>
            <a:off x="3429000" y="2201958"/>
            <a:ext cx="5086350" cy="3900730"/>
          </a:xfrm>
        </p:spPr>
        <p:txBody>
          <a:bodyPr anchor="t">
            <a:normAutofit/>
          </a:bodyPr>
          <a:lstStyle/>
          <a:p>
            <a:r>
              <a:rPr lang="en-GB" sz="1700"/>
              <a:t>Read the article “UK banks face full CMA competition probe”</a:t>
            </a:r>
          </a:p>
          <a:p>
            <a:r>
              <a:rPr lang="en-GB" sz="1700"/>
              <a:t>Annotate all of the economics theory contained within the article</a:t>
            </a:r>
          </a:p>
          <a:p>
            <a:r>
              <a:rPr lang="en-GB" sz="1700"/>
              <a:t>How would you describe the UK banking industry?</a:t>
            </a:r>
          </a:p>
          <a:p>
            <a:pPr marL="0" indent="0">
              <a:buNone/>
            </a:pPr>
            <a:endParaRPr lang="en-GB" sz="1700" i="1"/>
          </a:p>
          <a:p>
            <a:pPr marL="0" indent="0">
              <a:buNone/>
            </a:pPr>
            <a:endParaRPr lang="en-GB" sz="1700" i="1"/>
          </a:p>
          <a:p>
            <a:pPr marL="0" indent="0">
              <a:buNone/>
            </a:pPr>
            <a:endParaRPr lang="en-GB" sz="1700" i="1"/>
          </a:p>
          <a:p>
            <a:pPr marL="342900" lvl="1" indent="0">
              <a:buNone/>
            </a:pPr>
            <a:endParaRPr lang="en-GB" sz="1700" i="1"/>
          </a:p>
        </p:txBody>
      </p:sp>
      <p:pic>
        <p:nvPicPr>
          <p:cNvPr id="3" name="Picture 2">
            <a:extLst>
              <a:ext uri="{FF2B5EF4-FFF2-40B4-BE49-F238E27FC236}">
                <a16:creationId xmlns:a16="http://schemas.microsoft.com/office/drawing/2014/main" id="{35A88E59-23DE-8050-FB33-DFEF3277A01C}"/>
              </a:ext>
            </a:extLst>
          </p:cNvPr>
          <p:cNvPicPr>
            <a:picLocks noChangeAspect="1"/>
          </p:cNvPicPr>
          <p:nvPr/>
        </p:nvPicPr>
        <p:blipFill>
          <a:blip r:embed="rId5"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5" name="Picture 4">
            <a:extLst>
              <a:ext uri="{FF2B5EF4-FFF2-40B4-BE49-F238E27FC236}">
                <a16:creationId xmlns:a16="http://schemas.microsoft.com/office/drawing/2014/main" id="{31164DDA-AB5A-880D-9108-2588D646BC86}"/>
              </a:ext>
            </a:extLst>
          </p:cNvPr>
          <p:cNvPicPr>
            <a:picLocks noChangeAspect="1"/>
          </p:cNvPicPr>
          <p:nvPr/>
        </p:nvPicPr>
        <p:blipFill>
          <a:blip r:embed="rId6"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7" name="Footer Placeholder 2">
            <a:extLst>
              <a:ext uri="{FF2B5EF4-FFF2-40B4-BE49-F238E27FC236}">
                <a16:creationId xmlns:a16="http://schemas.microsoft.com/office/drawing/2014/main" id="{5BBBD530-5767-2E55-AF0B-183D287AA6FA}"/>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3DCEC55-E43F-5ED9-A319-7D6E2A183D2B}"/>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67018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54"/>
            <a:ext cx="9144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29000" y="601744"/>
            <a:ext cx="5086350" cy="1338696"/>
          </a:xfrm>
        </p:spPr>
        <p:txBody>
          <a:bodyPr>
            <a:normAutofit/>
          </a:bodyPr>
          <a:lstStyle/>
          <a:p>
            <a:r>
              <a:rPr lang="en-GB"/>
              <a:t>Price discrimination</a:t>
            </a:r>
          </a:p>
        </p:txBody>
      </p:sp>
      <p:pic>
        <p:nvPicPr>
          <p:cNvPr id="5" name="Picture 4" descr="Colourful carved figures of humans">
            <a:extLst>
              <a:ext uri="{FF2B5EF4-FFF2-40B4-BE49-F238E27FC236}">
                <a16:creationId xmlns:a16="http://schemas.microsoft.com/office/drawing/2014/main" id="{C9ADA515-3599-32B2-8C43-28FABC9FC0AA}"/>
              </a:ext>
            </a:extLst>
          </p:cNvPr>
          <p:cNvPicPr>
            <a:picLocks noChangeAspect="1"/>
          </p:cNvPicPr>
          <p:nvPr/>
        </p:nvPicPr>
        <p:blipFill rotWithShape="1">
          <a:blip r:embed="rId3"/>
          <a:srcRect l="35778" r="34966" b="-10"/>
          <a:stretch/>
        </p:blipFill>
        <p:spPr>
          <a:xfrm>
            <a:off x="20" y="10"/>
            <a:ext cx="281604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p:cNvSpPr>
            <a:spLocks noGrp="1"/>
          </p:cNvSpPr>
          <p:nvPr>
            <p:ph idx="1"/>
          </p:nvPr>
        </p:nvSpPr>
        <p:spPr>
          <a:xfrm>
            <a:off x="3429000" y="2201958"/>
            <a:ext cx="5086350" cy="3900730"/>
          </a:xfrm>
        </p:spPr>
        <p:txBody>
          <a:bodyPr anchor="t">
            <a:normAutofit/>
          </a:bodyPr>
          <a:lstStyle/>
          <a:p>
            <a:r>
              <a:rPr lang="en-GB" sz="1700" b="1" dirty="0"/>
              <a:t>Price discrimination </a:t>
            </a:r>
            <a:r>
              <a:rPr lang="en-GB" sz="1700" dirty="0"/>
              <a:t>involves a firm charging different prices to different consumers for the same product</a:t>
            </a:r>
          </a:p>
          <a:p>
            <a:r>
              <a:rPr lang="en-GB" sz="1700" dirty="0"/>
              <a:t>The price charged will depend upon the consumer’s:</a:t>
            </a:r>
          </a:p>
          <a:p>
            <a:pPr lvl="1"/>
            <a:r>
              <a:rPr lang="en-GB" sz="1700" dirty="0"/>
              <a:t>Ability to pay</a:t>
            </a:r>
          </a:p>
          <a:p>
            <a:pPr lvl="1"/>
            <a:r>
              <a:rPr lang="en-GB" sz="1700" dirty="0"/>
              <a:t>Willingness to pay</a:t>
            </a:r>
          </a:p>
          <a:p>
            <a:r>
              <a:rPr lang="en-GB" sz="1700" dirty="0"/>
              <a:t>Price discrimination is not illegal</a:t>
            </a:r>
          </a:p>
        </p:txBody>
      </p:sp>
      <p:pic>
        <p:nvPicPr>
          <p:cNvPr id="4" name="Picture 3">
            <a:extLst>
              <a:ext uri="{FF2B5EF4-FFF2-40B4-BE49-F238E27FC236}">
                <a16:creationId xmlns:a16="http://schemas.microsoft.com/office/drawing/2014/main" id="{529D0070-8948-7871-26CC-62F28AA521E6}"/>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6" name="Picture 5">
            <a:extLst>
              <a:ext uri="{FF2B5EF4-FFF2-40B4-BE49-F238E27FC236}">
                <a16:creationId xmlns:a16="http://schemas.microsoft.com/office/drawing/2014/main" id="{9D17FAD6-99BE-C6C2-7CDB-ABADD5B56524}"/>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7" name="Footer Placeholder 2">
            <a:extLst>
              <a:ext uri="{FF2B5EF4-FFF2-40B4-BE49-F238E27FC236}">
                <a16:creationId xmlns:a16="http://schemas.microsoft.com/office/drawing/2014/main" id="{14650FCC-9BBB-FFE0-0F3F-68CED3F01336}"/>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9EE0651-8550-3AFA-B027-C9BF9A0F291B}"/>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1418447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54"/>
            <a:ext cx="9144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29000" y="601744"/>
            <a:ext cx="5086350" cy="1338696"/>
          </a:xfrm>
        </p:spPr>
        <p:txBody>
          <a:bodyPr>
            <a:normAutofit/>
          </a:bodyPr>
          <a:lstStyle/>
          <a:p>
            <a:r>
              <a:rPr lang="en-GB"/>
              <a:t>The levels of price discrimination</a:t>
            </a:r>
          </a:p>
        </p:txBody>
      </p:sp>
      <p:pic>
        <p:nvPicPr>
          <p:cNvPr id="5" name="Picture 4" descr="Magnifying glass showing decling performance">
            <a:extLst>
              <a:ext uri="{FF2B5EF4-FFF2-40B4-BE49-F238E27FC236}">
                <a16:creationId xmlns:a16="http://schemas.microsoft.com/office/drawing/2014/main" id="{1682B534-4F39-131E-32BE-6FC515ABA418}"/>
              </a:ext>
            </a:extLst>
          </p:cNvPr>
          <p:cNvPicPr>
            <a:picLocks noChangeAspect="1"/>
          </p:cNvPicPr>
          <p:nvPr/>
        </p:nvPicPr>
        <p:blipFill rotWithShape="1">
          <a:blip r:embed="rId3"/>
          <a:srcRect l="38285" r="34346" b="-3"/>
          <a:stretch/>
        </p:blipFill>
        <p:spPr>
          <a:xfrm>
            <a:off x="20" y="10"/>
            <a:ext cx="281604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p:cNvSpPr>
            <a:spLocks noGrp="1"/>
          </p:cNvSpPr>
          <p:nvPr>
            <p:ph idx="1"/>
          </p:nvPr>
        </p:nvSpPr>
        <p:spPr>
          <a:xfrm>
            <a:off x="3429000" y="2201958"/>
            <a:ext cx="5086350" cy="3900730"/>
          </a:xfrm>
        </p:spPr>
        <p:txBody>
          <a:bodyPr anchor="t">
            <a:normAutofit/>
          </a:bodyPr>
          <a:lstStyle/>
          <a:p>
            <a:r>
              <a:rPr lang="en-GB" sz="1700" dirty="0"/>
              <a:t>Price discrimination can be categorised into three different levels:</a:t>
            </a:r>
          </a:p>
          <a:p>
            <a:pPr lvl="1"/>
            <a:r>
              <a:rPr lang="en-GB" sz="1700" b="1" dirty="0"/>
              <a:t>First degree price discrimination </a:t>
            </a:r>
            <a:r>
              <a:rPr lang="en-GB" sz="1700" dirty="0"/>
              <a:t>or</a:t>
            </a:r>
            <a:r>
              <a:rPr lang="en-GB" sz="1700" b="1" dirty="0"/>
              <a:t> perfect (pure) price discrimination</a:t>
            </a:r>
            <a:r>
              <a:rPr lang="en-GB" sz="1700" dirty="0"/>
              <a:t> occurs when the firm is able to charge the maximum possible price to </a:t>
            </a:r>
            <a:r>
              <a:rPr lang="en-GB" sz="1700" b="1" dirty="0"/>
              <a:t>individual</a:t>
            </a:r>
            <a:r>
              <a:rPr lang="en-GB" sz="1700" dirty="0"/>
              <a:t> consumers</a:t>
            </a:r>
          </a:p>
          <a:p>
            <a:pPr lvl="1"/>
            <a:r>
              <a:rPr lang="en-GB" sz="1700" b="1" dirty="0"/>
              <a:t>Second degree price discrimination </a:t>
            </a:r>
            <a:r>
              <a:rPr lang="en-GB" sz="1700" dirty="0"/>
              <a:t>occurs when the firm is able to charge the maximum possible price to different </a:t>
            </a:r>
            <a:r>
              <a:rPr lang="en-GB" sz="1700" b="1" dirty="0"/>
              <a:t>groups</a:t>
            </a:r>
            <a:r>
              <a:rPr lang="en-GB" sz="1700" dirty="0"/>
              <a:t> of consumers</a:t>
            </a:r>
          </a:p>
          <a:p>
            <a:pPr lvl="1"/>
            <a:r>
              <a:rPr lang="en-GB" sz="1700" b="1" dirty="0"/>
              <a:t>Third degree price discrimination</a:t>
            </a:r>
            <a:r>
              <a:rPr lang="en-GB" sz="1700" dirty="0"/>
              <a:t> occurs when the firm identifies </a:t>
            </a:r>
            <a:r>
              <a:rPr lang="en-GB" sz="1700" b="1" dirty="0"/>
              <a:t>groups of consumers </a:t>
            </a:r>
            <a:r>
              <a:rPr lang="en-GB" sz="1700" dirty="0"/>
              <a:t>with similar characteristics</a:t>
            </a:r>
          </a:p>
          <a:p>
            <a:pPr lvl="1"/>
            <a:endParaRPr lang="en-GB" sz="1700" b="1" dirty="0"/>
          </a:p>
        </p:txBody>
      </p:sp>
      <p:pic>
        <p:nvPicPr>
          <p:cNvPr id="4" name="Picture 3">
            <a:extLst>
              <a:ext uri="{FF2B5EF4-FFF2-40B4-BE49-F238E27FC236}">
                <a16:creationId xmlns:a16="http://schemas.microsoft.com/office/drawing/2014/main" id="{D3D9A494-297A-CD8C-6844-6909EC75048D}"/>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6" name="Picture 5">
            <a:extLst>
              <a:ext uri="{FF2B5EF4-FFF2-40B4-BE49-F238E27FC236}">
                <a16:creationId xmlns:a16="http://schemas.microsoft.com/office/drawing/2014/main" id="{13AECA6D-970D-3D70-9BEA-A8A581BDD15A}"/>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7" name="Footer Placeholder 2">
            <a:extLst>
              <a:ext uri="{FF2B5EF4-FFF2-40B4-BE49-F238E27FC236}">
                <a16:creationId xmlns:a16="http://schemas.microsoft.com/office/drawing/2014/main" id="{31FCC87B-93FE-4BC5-95FC-45D4373AF940}"/>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A83D1B6-3043-83A8-BC00-7FFD46503461}"/>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pic>
        <p:nvPicPr>
          <p:cNvPr id="10" name="Picture 9">
            <a:extLst>
              <a:ext uri="{FF2B5EF4-FFF2-40B4-BE49-F238E27FC236}">
                <a16:creationId xmlns:a16="http://schemas.microsoft.com/office/drawing/2014/main" id="{0872E94F-D23D-7F99-EE17-0B837CCEFD0C}"/>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979984" y="1659695"/>
            <a:ext cx="7695738" cy="3098355"/>
          </a:xfrm>
          <a:prstGeom prst="rect">
            <a:avLst/>
          </a:prstGeom>
        </p:spPr>
      </p:pic>
      <p:pic>
        <p:nvPicPr>
          <p:cNvPr id="12" name="Picture 11">
            <a:extLst>
              <a:ext uri="{FF2B5EF4-FFF2-40B4-BE49-F238E27FC236}">
                <a16:creationId xmlns:a16="http://schemas.microsoft.com/office/drawing/2014/main" id="{369A9C44-7F8A-F033-72D3-CFE61B2DC8FD}"/>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436368" y="254943"/>
            <a:ext cx="933411" cy="375797"/>
          </a:xfrm>
          <a:prstGeom prst="rect">
            <a:avLst/>
          </a:prstGeom>
        </p:spPr>
      </p:pic>
      <p:sp>
        <p:nvSpPr>
          <p:cNvPr id="13" name="Footer Placeholder 2">
            <a:extLst>
              <a:ext uri="{FF2B5EF4-FFF2-40B4-BE49-F238E27FC236}">
                <a16:creationId xmlns:a16="http://schemas.microsoft.com/office/drawing/2014/main" id="{7556E5E5-B927-D470-9F2A-F4D1638645AB}"/>
              </a:ext>
            </a:extLst>
          </p:cNvPr>
          <p:cNvSpPr txBox="1">
            <a:spLocks/>
          </p:cNvSpPr>
          <p:nvPr/>
        </p:nvSpPr>
        <p:spPr>
          <a:xfrm>
            <a:off x="220984" y="67534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E7BF5ACF-BDBF-74C3-273C-4A8BF78C9CDF}"/>
              </a:ext>
            </a:extLst>
          </p:cNvPr>
          <p:cNvSpPr txBox="1"/>
          <p:nvPr/>
        </p:nvSpPr>
        <p:spPr>
          <a:xfrm>
            <a:off x="6278894" y="68009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3652326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5023" y="632502"/>
            <a:ext cx="8036551" cy="589271"/>
          </a:xfrm>
        </p:spPr>
        <p:txBody>
          <a:bodyPr>
            <a:normAutofit/>
          </a:bodyPr>
          <a:lstStyle/>
          <a:p>
            <a:r>
              <a:rPr lang="en-GB" sz="2700" dirty="0"/>
              <a:t>First degree price discrimination</a:t>
            </a:r>
            <a:endParaRPr lang="en-GB" sz="2800" dirty="0"/>
          </a:p>
        </p:txBody>
      </p:sp>
      <p:grpSp>
        <p:nvGrpSpPr>
          <p:cNvPr id="7" name="Group 6"/>
          <p:cNvGrpSpPr/>
          <p:nvPr/>
        </p:nvGrpSpPr>
        <p:grpSpPr>
          <a:xfrm>
            <a:off x="2483768" y="1917636"/>
            <a:ext cx="6608488" cy="4776192"/>
            <a:chOff x="1965121" y="1700808"/>
            <a:chExt cx="6608488" cy="4776192"/>
          </a:xfrm>
        </p:grpSpPr>
        <p:sp>
          <p:nvSpPr>
            <p:cNvPr id="8" name="Freeform 7"/>
            <p:cNvSpPr/>
            <p:nvPr/>
          </p:nvSpPr>
          <p:spPr>
            <a:xfrm>
              <a:off x="3312175" y="3418670"/>
              <a:ext cx="3674429" cy="1266765"/>
            </a:xfrm>
            <a:custGeom>
              <a:avLst/>
              <a:gdLst>
                <a:gd name="connsiteX0" fmla="*/ 0 w 1933575"/>
                <a:gd name="connsiteY0" fmla="*/ 0 h 1266825"/>
                <a:gd name="connsiteX1" fmla="*/ 1028700 w 1933575"/>
                <a:gd name="connsiteY1" fmla="*/ 1266825 h 1266825"/>
                <a:gd name="connsiteX2" fmla="*/ 1933575 w 1933575"/>
                <a:gd name="connsiteY2" fmla="*/ 0 h 1266825"/>
                <a:gd name="connsiteX3" fmla="*/ 1933575 w 1933575"/>
                <a:gd name="connsiteY3" fmla="*/ 0 h 1266825"/>
                <a:gd name="connsiteX4" fmla="*/ 1933575 w 1933575"/>
                <a:gd name="connsiteY4" fmla="*/ 0 h 1266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75" h="1266825">
                  <a:moveTo>
                    <a:pt x="0" y="0"/>
                  </a:moveTo>
                  <a:cubicBezTo>
                    <a:pt x="353219" y="633412"/>
                    <a:pt x="706438" y="1266825"/>
                    <a:pt x="1028700" y="1266825"/>
                  </a:cubicBezTo>
                  <a:cubicBezTo>
                    <a:pt x="1350962" y="1266825"/>
                    <a:pt x="1933575" y="0"/>
                    <a:pt x="1933575" y="0"/>
                  </a:cubicBezTo>
                  <a:lnTo>
                    <a:pt x="1933575" y="0"/>
                  </a:lnTo>
                  <a:lnTo>
                    <a:pt x="1933575" y="0"/>
                  </a:ln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 name="Text Box 2"/>
            <p:cNvSpPr txBox="1">
              <a:spLocks noChangeArrowheads="1"/>
            </p:cNvSpPr>
            <p:nvPr/>
          </p:nvSpPr>
          <p:spPr bwMode="auto">
            <a:xfrm>
              <a:off x="1965121" y="1700808"/>
              <a:ext cx="514350" cy="419100"/>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effectLst/>
                  <a:latin typeface="Calibri"/>
                  <a:ea typeface="Calibri"/>
                  <a:cs typeface="Times New Roman"/>
                </a:rPr>
                <a:t>Price</a:t>
              </a:r>
            </a:p>
          </p:txBody>
        </p:sp>
        <p:sp>
          <p:nvSpPr>
            <p:cNvPr id="13" name="Text Box 2"/>
            <p:cNvSpPr txBox="1">
              <a:spLocks noChangeArrowheads="1"/>
            </p:cNvSpPr>
            <p:nvPr/>
          </p:nvSpPr>
          <p:spPr bwMode="auto">
            <a:xfrm>
              <a:off x="7792559" y="6057900"/>
              <a:ext cx="781050" cy="419100"/>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effectLst/>
                  <a:latin typeface="Calibri"/>
                  <a:ea typeface="Calibri"/>
                  <a:cs typeface="Times New Roman"/>
                </a:rPr>
                <a:t>Output</a:t>
              </a:r>
            </a:p>
          </p:txBody>
        </p:sp>
        <p:sp>
          <p:nvSpPr>
            <p:cNvPr id="14" name="Freeform 13"/>
            <p:cNvSpPr/>
            <p:nvPr/>
          </p:nvSpPr>
          <p:spPr>
            <a:xfrm>
              <a:off x="3764359" y="1917874"/>
              <a:ext cx="2230846" cy="3775624"/>
            </a:xfrm>
            <a:custGeom>
              <a:avLst/>
              <a:gdLst>
                <a:gd name="connsiteX0" fmla="*/ 0 w 2424419"/>
                <a:gd name="connsiteY0" fmla="*/ 4144162 h 4899514"/>
                <a:gd name="connsiteX1" fmla="*/ 1241571 w 2424419"/>
                <a:gd name="connsiteY1" fmla="*/ 4580389 h 4899514"/>
                <a:gd name="connsiteX2" fmla="*/ 2424419 w 2424419"/>
                <a:gd name="connsiteY2" fmla="*/ 0 h 4899514"/>
              </a:gdLst>
              <a:ahLst/>
              <a:cxnLst>
                <a:cxn ang="0">
                  <a:pos x="connsiteX0" y="connsiteY0"/>
                </a:cxn>
                <a:cxn ang="0">
                  <a:pos x="connsiteX1" y="connsiteY1"/>
                </a:cxn>
                <a:cxn ang="0">
                  <a:pos x="connsiteX2" y="connsiteY2"/>
                </a:cxn>
              </a:cxnLst>
              <a:rect l="l" t="t" r="r" b="b"/>
              <a:pathLst>
                <a:path w="2424419" h="4899514">
                  <a:moveTo>
                    <a:pt x="0" y="4144162"/>
                  </a:moveTo>
                  <a:cubicBezTo>
                    <a:pt x="418750" y="4707622"/>
                    <a:pt x="837501" y="5271083"/>
                    <a:pt x="1241571" y="4580389"/>
                  </a:cubicBezTo>
                  <a:cubicBezTo>
                    <a:pt x="1645641" y="3889695"/>
                    <a:pt x="2035030" y="1944847"/>
                    <a:pt x="2424419" y="0"/>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p:nvPr/>
          </p:nvCxnSpPr>
          <p:spPr>
            <a:xfrm flipH="1" flipV="1">
              <a:off x="2545862" y="1917874"/>
              <a:ext cx="18298" cy="4042831"/>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564160" y="5962651"/>
              <a:ext cx="5848350" cy="1"/>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a:stCxn id="11" idx="0"/>
          </p:cNvCxnSpPr>
          <p:nvPr/>
        </p:nvCxnSpPr>
        <p:spPr>
          <a:xfrm>
            <a:off x="3073658" y="2143704"/>
            <a:ext cx="4324329" cy="364037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 Box 2"/>
          <p:cNvSpPr txBox="1">
            <a:spLocks noChangeArrowheads="1"/>
          </p:cNvSpPr>
          <p:nvPr/>
        </p:nvSpPr>
        <p:spPr bwMode="auto">
          <a:xfrm>
            <a:off x="7395913" y="5597322"/>
            <a:ext cx="539217" cy="269304"/>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000" dirty="0">
                <a:effectLst/>
                <a:latin typeface="Calibri"/>
                <a:ea typeface="Calibri"/>
                <a:cs typeface="Times New Roman"/>
              </a:rPr>
              <a:t>AR = D</a:t>
            </a:r>
          </a:p>
        </p:txBody>
      </p:sp>
      <p:cxnSp>
        <p:nvCxnSpPr>
          <p:cNvPr id="20" name="Straight Connector 19"/>
          <p:cNvCxnSpPr>
            <a:stCxn id="11" idx="0"/>
          </p:cNvCxnSpPr>
          <p:nvPr/>
        </p:nvCxnSpPr>
        <p:spPr>
          <a:xfrm>
            <a:off x="3073658" y="2143704"/>
            <a:ext cx="2385413" cy="433995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5" name="Text Box 2"/>
          <p:cNvSpPr txBox="1">
            <a:spLocks noChangeArrowheads="1"/>
          </p:cNvSpPr>
          <p:nvPr/>
        </p:nvSpPr>
        <p:spPr bwMode="auto">
          <a:xfrm>
            <a:off x="5398429" y="6349010"/>
            <a:ext cx="539217" cy="258917"/>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000" dirty="0">
                <a:effectLst/>
                <a:latin typeface="Calibri"/>
                <a:ea typeface="Calibri"/>
                <a:cs typeface="Times New Roman"/>
              </a:rPr>
              <a:t> MR</a:t>
            </a:r>
          </a:p>
        </p:txBody>
      </p:sp>
      <p:sp>
        <p:nvSpPr>
          <p:cNvPr id="26" name="Text Box 2"/>
          <p:cNvSpPr txBox="1">
            <a:spLocks noChangeArrowheads="1"/>
          </p:cNvSpPr>
          <p:nvPr/>
        </p:nvSpPr>
        <p:spPr bwMode="auto">
          <a:xfrm>
            <a:off x="6467183" y="2081569"/>
            <a:ext cx="539217" cy="258917"/>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000" dirty="0">
                <a:effectLst/>
                <a:latin typeface="Calibri"/>
                <a:ea typeface="Calibri"/>
                <a:cs typeface="Times New Roman"/>
              </a:rPr>
              <a:t> MC</a:t>
            </a:r>
          </a:p>
        </p:txBody>
      </p:sp>
      <p:sp>
        <p:nvSpPr>
          <p:cNvPr id="27" name="Text Box 2"/>
          <p:cNvSpPr txBox="1">
            <a:spLocks noChangeArrowheads="1"/>
          </p:cNvSpPr>
          <p:nvPr/>
        </p:nvSpPr>
        <p:spPr bwMode="auto">
          <a:xfrm>
            <a:off x="7395913" y="3365447"/>
            <a:ext cx="539217" cy="258917"/>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000" dirty="0">
                <a:effectLst/>
                <a:latin typeface="Calibri"/>
                <a:ea typeface="Calibri"/>
                <a:cs typeface="Times New Roman"/>
              </a:rPr>
              <a:t> AC</a:t>
            </a:r>
          </a:p>
        </p:txBody>
      </p:sp>
      <p:cxnSp>
        <p:nvCxnSpPr>
          <p:cNvPr id="35" name="Straight Connector 34"/>
          <p:cNvCxnSpPr/>
          <p:nvPr/>
        </p:nvCxnSpPr>
        <p:spPr>
          <a:xfrm>
            <a:off x="5134291" y="3876296"/>
            <a:ext cx="0" cy="233260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36" name="Text Box 2"/>
          <p:cNvSpPr txBox="1">
            <a:spLocks noChangeArrowheads="1"/>
          </p:cNvSpPr>
          <p:nvPr/>
        </p:nvSpPr>
        <p:spPr bwMode="auto">
          <a:xfrm>
            <a:off x="4984592" y="6138528"/>
            <a:ext cx="299398" cy="269304"/>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000" dirty="0">
                <a:effectLst/>
                <a:latin typeface="Calibri"/>
                <a:ea typeface="Calibri"/>
                <a:cs typeface="Times New Roman"/>
              </a:rPr>
              <a:t> Q</a:t>
            </a:r>
          </a:p>
        </p:txBody>
      </p:sp>
      <p:cxnSp>
        <p:nvCxnSpPr>
          <p:cNvPr id="41" name="Straight Connector 40"/>
          <p:cNvCxnSpPr>
            <a:stCxn id="11" idx="2"/>
            <a:endCxn id="11" idx="4"/>
          </p:cNvCxnSpPr>
          <p:nvPr/>
        </p:nvCxnSpPr>
        <p:spPr>
          <a:xfrm>
            <a:off x="3073658" y="3876295"/>
            <a:ext cx="2060633" cy="0"/>
          </a:xfrm>
          <a:prstGeom prst="line">
            <a:avLst/>
          </a:prstGeom>
          <a:ln w="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46" name="Text Box 2"/>
          <p:cNvSpPr txBox="1">
            <a:spLocks noChangeArrowheads="1"/>
          </p:cNvSpPr>
          <p:nvPr/>
        </p:nvSpPr>
        <p:spPr bwMode="auto">
          <a:xfrm>
            <a:off x="2735693" y="3733197"/>
            <a:ext cx="299398" cy="258917"/>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000" dirty="0">
                <a:effectLst/>
                <a:latin typeface="Calibri"/>
                <a:ea typeface="Calibri"/>
                <a:cs typeface="Times New Roman"/>
              </a:rPr>
              <a:t> P</a:t>
            </a:r>
          </a:p>
        </p:txBody>
      </p:sp>
      <p:sp>
        <p:nvSpPr>
          <p:cNvPr id="6" name="TextBox 5"/>
          <p:cNvSpPr txBox="1"/>
          <p:nvPr/>
        </p:nvSpPr>
        <p:spPr>
          <a:xfrm>
            <a:off x="304824" y="2336736"/>
            <a:ext cx="2248326" cy="4185761"/>
          </a:xfrm>
          <a:prstGeom prst="rect">
            <a:avLst/>
          </a:prstGeom>
          <a:noFill/>
        </p:spPr>
        <p:txBody>
          <a:bodyPr wrap="square" rtlCol="0">
            <a:spAutoFit/>
          </a:bodyPr>
          <a:lstStyle/>
          <a:p>
            <a:r>
              <a:rPr lang="en-GB" sz="1400" dirty="0"/>
              <a:t>The firm profit maximises where MC = MR.  At output Q all consumers pay price P. </a:t>
            </a:r>
          </a:p>
          <a:p>
            <a:endParaRPr lang="en-GB" sz="1400" dirty="0"/>
          </a:p>
          <a:p>
            <a:r>
              <a:rPr lang="en-GB" sz="1400" dirty="0"/>
              <a:t>However, the firm now charges each consumer the maximum price that they are willing to pay </a:t>
            </a:r>
            <a:r>
              <a:rPr lang="en-GB" sz="1400" b="1" dirty="0"/>
              <a:t> as long as this is above the profit maximising point, MC = MR</a:t>
            </a:r>
            <a:r>
              <a:rPr lang="en-GB" sz="1400" dirty="0"/>
              <a:t>.</a:t>
            </a:r>
          </a:p>
          <a:p>
            <a:endParaRPr lang="en-GB" sz="1400" dirty="0"/>
          </a:p>
          <a:p>
            <a:r>
              <a:rPr lang="en-GB" sz="1400" dirty="0"/>
              <a:t>The consumer surplus that originally existed is now transferred to the producer as producer surplus.</a:t>
            </a:r>
          </a:p>
        </p:txBody>
      </p:sp>
      <p:sp>
        <p:nvSpPr>
          <p:cNvPr id="11" name="Right Triangle 10"/>
          <p:cNvSpPr/>
          <p:nvPr/>
        </p:nvSpPr>
        <p:spPr>
          <a:xfrm>
            <a:off x="3073658" y="2143704"/>
            <a:ext cx="2060633" cy="1732591"/>
          </a:xfrm>
          <a:prstGeom prst="rtTriangle">
            <a:avLst/>
          </a:prstGeom>
          <a:solidFill>
            <a:schemeClr val="tx2">
              <a:lumMod val="60000"/>
              <a:lumOff val="40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Arrow Connector 22"/>
          <p:cNvCxnSpPr/>
          <p:nvPr/>
        </p:nvCxnSpPr>
        <p:spPr>
          <a:xfrm flipH="1">
            <a:off x="3946903" y="2854544"/>
            <a:ext cx="792088" cy="510903"/>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540969" y="2023547"/>
            <a:ext cx="1836204" cy="830997"/>
          </a:xfrm>
          <a:prstGeom prst="rect">
            <a:avLst/>
          </a:prstGeom>
          <a:noFill/>
        </p:spPr>
        <p:txBody>
          <a:bodyPr wrap="square" rtlCol="0">
            <a:spAutoFit/>
          </a:bodyPr>
          <a:lstStyle/>
          <a:p>
            <a:r>
              <a:rPr lang="en-GB" sz="1200" b="1" dirty="0">
                <a:solidFill>
                  <a:srgbClr val="FF0000"/>
                </a:solidFill>
              </a:rPr>
              <a:t>Consumer surplus </a:t>
            </a:r>
            <a:r>
              <a:rPr lang="en-GB" sz="1200" dirty="0"/>
              <a:t>is transferred from consumer to producer to become </a:t>
            </a:r>
            <a:r>
              <a:rPr lang="en-GB" sz="1200" b="1" dirty="0">
                <a:solidFill>
                  <a:srgbClr val="FF0000"/>
                </a:solidFill>
              </a:rPr>
              <a:t>producer surplus.</a:t>
            </a:r>
          </a:p>
        </p:txBody>
      </p:sp>
      <p:pic>
        <p:nvPicPr>
          <p:cNvPr id="2" name="Picture 1">
            <a:extLst>
              <a:ext uri="{FF2B5EF4-FFF2-40B4-BE49-F238E27FC236}">
                <a16:creationId xmlns:a16="http://schemas.microsoft.com/office/drawing/2014/main" id="{E8BDA978-438B-D3E1-22A9-2DB95BBFE623}"/>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3" name="Picture 2">
            <a:extLst>
              <a:ext uri="{FF2B5EF4-FFF2-40B4-BE49-F238E27FC236}">
                <a16:creationId xmlns:a16="http://schemas.microsoft.com/office/drawing/2014/main" id="{49A08F7A-E4B5-6064-8DDA-D918D9872B3D}"/>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4" name="Footer Placeholder 2">
            <a:extLst>
              <a:ext uri="{FF2B5EF4-FFF2-40B4-BE49-F238E27FC236}">
                <a16:creationId xmlns:a16="http://schemas.microsoft.com/office/drawing/2014/main" id="{11760A34-57DC-9020-969F-92A0544C04BE}"/>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5058FA6-B77C-D76E-CCD5-04F0DFB10459}"/>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3604453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96781C-32A1-4FDA-A83B-A7FF8C1B1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24300" y="1641752"/>
            <a:ext cx="4605336" cy="1323439"/>
          </a:xfrm>
          <a:prstGeom prst="roundRect">
            <a:avLst/>
          </a:prstGeom>
        </p:spPr>
        <p:txBody>
          <a:bodyPr anchor="t">
            <a:normAutofit/>
          </a:bodyPr>
          <a:lstStyle/>
          <a:p>
            <a:r>
              <a:rPr lang="en-GB" sz="3500">
                <a:solidFill>
                  <a:schemeClr val="bg1"/>
                </a:solidFill>
              </a:rPr>
              <a:t>Starter</a:t>
            </a:r>
          </a:p>
        </p:txBody>
      </p:sp>
      <p:pic>
        <p:nvPicPr>
          <p:cNvPr id="5" name="Picture 4" descr="Multi-coloured push pins connected by a black wire">
            <a:extLst>
              <a:ext uri="{FF2B5EF4-FFF2-40B4-BE49-F238E27FC236}">
                <a16:creationId xmlns:a16="http://schemas.microsoft.com/office/drawing/2014/main" id="{2E5CFBA0-C223-CBD4-7127-0AF83FC4F619}"/>
              </a:ext>
            </a:extLst>
          </p:cNvPr>
          <p:cNvPicPr>
            <a:picLocks noChangeAspect="1"/>
          </p:cNvPicPr>
          <p:nvPr/>
        </p:nvPicPr>
        <p:blipFill rotWithShape="1">
          <a:blip r:embed="rId3"/>
          <a:srcRect l="11965" r="54894" b="-3"/>
          <a:stretch/>
        </p:blipFill>
        <p:spPr>
          <a:xfrm>
            <a:off x="20" y="10"/>
            <a:ext cx="3409931"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effectLst/>
        </p:spPr>
      </p:pic>
      <p:grpSp>
        <p:nvGrpSpPr>
          <p:cNvPr id="11" name="Group 10">
            <a:extLst>
              <a:ext uri="{FF2B5EF4-FFF2-40B4-BE49-F238E27FC236}">
                <a16:creationId xmlns:a16="http://schemas.microsoft.com/office/drawing/2014/main" id="{54A1C8FD-E5B7-4BEC-A74A-A55FB8EA7C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72963" y="-1"/>
            <a:ext cx="663180" cy="6858001"/>
            <a:chOff x="3697284" y="-1"/>
            <a:chExt cx="884241" cy="6858001"/>
          </a:xfrm>
          <a:effectLst>
            <a:outerShdw blurRad="381000" dist="152400" algn="l" rotWithShape="0">
              <a:prstClr val="black">
                <a:alpha val="10000"/>
              </a:prstClr>
            </a:outerShdw>
          </a:effectLst>
        </p:grpSpPr>
        <p:sp>
          <p:nvSpPr>
            <p:cNvPr id="12" name="Freeform: Shape 11">
              <a:extLst>
                <a:ext uri="{FF2B5EF4-FFF2-40B4-BE49-F238E27FC236}">
                  <a16:creationId xmlns:a16="http://schemas.microsoft.com/office/drawing/2014/main" id="{B20D202D-5E48-4B15-9AF5-71BED4FCF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68D6A069-9380-4E59-A0DA-07053EE8E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p:cNvSpPr>
            <a:spLocks noGrp="1"/>
          </p:cNvSpPr>
          <p:nvPr>
            <p:ph idx="1"/>
          </p:nvPr>
        </p:nvSpPr>
        <p:spPr>
          <a:xfrm>
            <a:off x="3924300" y="3146400"/>
            <a:ext cx="4605337" cy="2682000"/>
          </a:xfrm>
        </p:spPr>
        <p:txBody>
          <a:bodyPr>
            <a:normAutofit/>
          </a:bodyPr>
          <a:lstStyle/>
          <a:p>
            <a:r>
              <a:rPr lang="en-GB">
                <a:solidFill>
                  <a:schemeClr val="bg1">
                    <a:alpha val="80000"/>
                  </a:schemeClr>
                </a:solidFill>
              </a:rPr>
              <a:t>Write down five things you know about an oligopoly.</a:t>
            </a:r>
          </a:p>
          <a:p>
            <a:r>
              <a:rPr lang="en-GB">
                <a:solidFill>
                  <a:schemeClr val="bg1">
                    <a:alpha val="80000"/>
                  </a:schemeClr>
                </a:solidFill>
              </a:rPr>
              <a:t>Explain the difference between an oligopoly and a monopoly?</a:t>
            </a:r>
          </a:p>
          <a:p>
            <a:r>
              <a:rPr lang="en-GB" i="1">
                <a:solidFill>
                  <a:schemeClr val="bg1">
                    <a:alpha val="80000"/>
                  </a:schemeClr>
                </a:solidFill>
              </a:rPr>
              <a:t>Find an article discussing oligopolies and write down some of the points made.</a:t>
            </a:r>
          </a:p>
          <a:p>
            <a:pPr lvl="1"/>
            <a:endParaRPr lang="en-GB" sz="2100" i="1">
              <a:solidFill>
                <a:schemeClr val="bg1">
                  <a:alpha val="80000"/>
                </a:schemeClr>
              </a:solidFill>
            </a:endParaRPr>
          </a:p>
        </p:txBody>
      </p:sp>
      <p:pic>
        <p:nvPicPr>
          <p:cNvPr id="4" name="Picture 3">
            <a:extLst>
              <a:ext uri="{FF2B5EF4-FFF2-40B4-BE49-F238E27FC236}">
                <a16:creationId xmlns:a16="http://schemas.microsoft.com/office/drawing/2014/main" id="{55B62623-A17F-667D-A5B9-B1F84B7FDDE5}"/>
              </a:ext>
            </a:extLst>
          </p:cNvPr>
          <p:cNvPicPr>
            <a:picLocks noChangeAspect="1"/>
          </p:cNvPicPr>
          <p:nvPr/>
        </p:nvPicPr>
        <p:blipFill>
          <a:blip r:embed="rId5"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6" name="Picture 5">
            <a:extLst>
              <a:ext uri="{FF2B5EF4-FFF2-40B4-BE49-F238E27FC236}">
                <a16:creationId xmlns:a16="http://schemas.microsoft.com/office/drawing/2014/main" id="{5E626F61-0BED-428A-0BC2-DB088574BE43}"/>
              </a:ext>
            </a:extLst>
          </p:cNvPr>
          <p:cNvPicPr>
            <a:picLocks noChangeAspect="1"/>
          </p:cNvPicPr>
          <p:nvPr/>
        </p:nvPicPr>
        <p:blipFill>
          <a:blip r:embed="rId6"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7" name="Footer Placeholder 2">
            <a:extLst>
              <a:ext uri="{FF2B5EF4-FFF2-40B4-BE49-F238E27FC236}">
                <a16:creationId xmlns:a16="http://schemas.microsoft.com/office/drawing/2014/main" id="{BFEFAEE4-0E27-A463-95D9-51D830B19CC5}"/>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55574D0-CEF8-8AFA-0810-1F7B12DF52A7}"/>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1794566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Grp="1" noChangeArrowheads="1"/>
          </p:cNvSpPr>
          <p:nvPr>
            <p:ph type="title"/>
          </p:nvPr>
        </p:nvSpPr>
        <p:spPr>
          <a:prstGeom prst="rect">
            <a:avLst/>
          </a:prstGeo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pPr algn="l"/>
            <a:r>
              <a:rPr lang="en-GB" sz="2400" dirty="0"/>
              <a:t>Perfect price discrimination</a:t>
            </a:r>
          </a:p>
        </p:txBody>
      </p:sp>
      <p:sp>
        <p:nvSpPr>
          <p:cNvPr id="3" name="TextBox 2"/>
          <p:cNvSpPr txBox="1"/>
          <p:nvPr/>
        </p:nvSpPr>
        <p:spPr>
          <a:xfrm>
            <a:off x="107504" y="1842584"/>
            <a:ext cx="1584176" cy="461665"/>
          </a:xfrm>
          <a:prstGeom prst="rect">
            <a:avLst/>
          </a:prstGeom>
          <a:noFill/>
        </p:spPr>
        <p:txBody>
          <a:bodyPr wrap="square" rtlCol="0">
            <a:spAutoFit/>
          </a:bodyPr>
          <a:lstStyle/>
          <a:p>
            <a:endParaRPr lang="en-GB" sz="1200" dirty="0"/>
          </a:p>
          <a:p>
            <a:endParaRPr lang="en-GB" sz="1200" dirty="0"/>
          </a:p>
        </p:txBody>
      </p:sp>
      <p:sp>
        <p:nvSpPr>
          <p:cNvPr id="50" name="TextBox 49"/>
          <p:cNvSpPr txBox="1"/>
          <p:nvPr/>
        </p:nvSpPr>
        <p:spPr>
          <a:xfrm>
            <a:off x="2669471" y="5212934"/>
            <a:ext cx="5904656" cy="646331"/>
          </a:xfrm>
          <a:prstGeom prst="rect">
            <a:avLst/>
          </a:prstGeom>
          <a:noFill/>
        </p:spPr>
        <p:txBody>
          <a:bodyPr wrap="square" rtlCol="0">
            <a:spAutoFit/>
          </a:bodyPr>
          <a:lstStyle/>
          <a:p>
            <a:r>
              <a:rPr lang="en-GB" dirty="0"/>
              <a:t>Under perfect price discrimination the producer transfers all of the consumer surplus to increase producer welfare.  </a:t>
            </a:r>
            <a:endParaRPr lang="en-GB" sz="1200" dirty="0"/>
          </a:p>
        </p:txBody>
      </p:sp>
      <p:sp>
        <p:nvSpPr>
          <p:cNvPr id="73" name="TextBox 72"/>
          <p:cNvSpPr txBox="1">
            <a:spLocks noChangeArrowheads="1"/>
          </p:cNvSpPr>
          <p:nvPr/>
        </p:nvSpPr>
        <p:spPr bwMode="auto">
          <a:xfrm>
            <a:off x="7878384" y="2090748"/>
            <a:ext cx="28985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100" dirty="0"/>
          </a:p>
        </p:txBody>
      </p:sp>
      <p:sp>
        <p:nvSpPr>
          <p:cNvPr id="81" name="TextBox 80"/>
          <p:cNvSpPr txBox="1">
            <a:spLocks noChangeArrowheads="1"/>
          </p:cNvSpPr>
          <p:nvPr/>
        </p:nvSpPr>
        <p:spPr bwMode="auto">
          <a:xfrm>
            <a:off x="9908276" y="3968306"/>
            <a:ext cx="5018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1000" dirty="0"/>
          </a:p>
        </p:txBody>
      </p:sp>
      <p:grpSp>
        <p:nvGrpSpPr>
          <p:cNvPr id="101" name="Group 100"/>
          <p:cNvGrpSpPr/>
          <p:nvPr/>
        </p:nvGrpSpPr>
        <p:grpSpPr>
          <a:xfrm>
            <a:off x="3373957" y="2361401"/>
            <a:ext cx="5498329" cy="2552922"/>
            <a:chOff x="3059832" y="1955845"/>
            <a:chExt cx="5498329" cy="2552922"/>
          </a:xfrm>
        </p:grpSpPr>
        <p:sp>
          <p:nvSpPr>
            <p:cNvPr id="65" name="TextBox 64"/>
            <p:cNvSpPr txBox="1">
              <a:spLocks noChangeArrowheads="1"/>
            </p:cNvSpPr>
            <p:nvPr/>
          </p:nvSpPr>
          <p:spPr bwMode="auto">
            <a:xfrm>
              <a:off x="6163438" y="1955845"/>
              <a:ext cx="41244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100" b="1" dirty="0">
                  <a:solidFill>
                    <a:srgbClr val="00B050"/>
                  </a:solidFill>
                </a:rPr>
                <a:t>MC</a:t>
              </a:r>
              <a:endParaRPr lang="en-US" sz="1100" b="1" dirty="0">
                <a:solidFill>
                  <a:srgbClr val="00B050"/>
                </a:solidFill>
              </a:endParaRPr>
            </a:p>
          </p:txBody>
        </p:sp>
        <p:sp>
          <p:nvSpPr>
            <p:cNvPr id="66" name="TextBox 65"/>
            <p:cNvSpPr txBox="1">
              <a:spLocks noChangeArrowheads="1"/>
            </p:cNvSpPr>
            <p:nvPr/>
          </p:nvSpPr>
          <p:spPr bwMode="auto">
            <a:xfrm>
              <a:off x="6196467" y="3929631"/>
              <a:ext cx="26770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100" b="1" dirty="0">
                  <a:solidFill>
                    <a:srgbClr val="00B050"/>
                  </a:solidFill>
                </a:rPr>
                <a:t>D</a:t>
              </a:r>
              <a:endParaRPr lang="en-US" sz="1100" b="1" dirty="0">
                <a:solidFill>
                  <a:srgbClr val="00B050"/>
                </a:solidFill>
              </a:endParaRPr>
            </a:p>
          </p:txBody>
        </p:sp>
        <p:cxnSp>
          <p:nvCxnSpPr>
            <p:cNvPr id="12" name="Straight Connector 11"/>
            <p:cNvCxnSpPr/>
            <p:nvPr/>
          </p:nvCxnSpPr>
          <p:spPr>
            <a:xfrm>
              <a:off x="3674403" y="2096810"/>
              <a:ext cx="0" cy="206574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674403" y="4162557"/>
              <a:ext cx="2901481"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Box 13"/>
            <p:cNvSpPr txBox="1">
              <a:spLocks noChangeArrowheads="1"/>
            </p:cNvSpPr>
            <p:nvPr/>
          </p:nvSpPr>
          <p:spPr bwMode="auto">
            <a:xfrm>
              <a:off x="3059832" y="2036797"/>
              <a:ext cx="53541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100" dirty="0"/>
                <a:t>Price</a:t>
              </a:r>
              <a:endParaRPr lang="en-US" sz="1100" dirty="0"/>
            </a:p>
          </p:txBody>
        </p:sp>
        <p:sp>
          <p:nvSpPr>
            <p:cNvPr id="15" name="TextBox 14"/>
            <p:cNvSpPr txBox="1">
              <a:spLocks noChangeArrowheads="1"/>
            </p:cNvSpPr>
            <p:nvPr/>
          </p:nvSpPr>
          <p:spPr bwMode="auto">
            <a:xfrm>
              <a:off x="5548850" y="4247157"/>
              <a:ext cx="156294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100" dirty="0"/>
                <a:t>Quantity</a:t>
              </a:r>
              <a:endParaRPr lang="en-US" sz="1100" dirty="0"/>
            </a:p>
          </p:txBody>
        </p:sp>
        <p:sp>
          <p:nvSpPr>
            <p:cNvPr id="16" name="TextBox 15"/>
            <p:cNvSpPr txBox="1">
              <a:spLocks noChangeArrowheads="1"/>
            </p:cNvSpPr>
            <p:nvPr/>
          </p:nvSpPr>
          <p:spPr bwMode="auto">
            <a:xfrm>
              <a:off x="6040468" y="2161888"/>
              <a:ext cx="28985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100" dirty="0"/>
            </a:p>
          </p:txBody>
        </p:sp>
        <p:cxnSp>
          <p:nvCxnSpPr>
            <p:cNvPr id="17" name="Straight Connector 16"/>
            <p:cNvCxnSpPr>
              <a:endCxn id="16" idx="0"/>
            </p:cNvCxnSpPr>
            <p:nvPr/>
          </p:nvCxnSpPr>
          <p:spPr>
            <a:xfrm flipV="1">
              <a:off x="3674403" y="2161888"/>
              <a:ext cx="2510992" cy="200067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a:spLocks noChangeArrowheads="1"/>
            </p:cNvSpPr>
            <p:nvPr/>
          </p:nvSpPr>
          <p:spPr bwMode="auto">
            <a:xfrm>
              <a:off x="3361421" y="2978258"/>
              <a:ext cx="26770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100" b="1" dirty="0">
                  <a:solidFill>
                    <a:srgbClr val="0070C0"/>
                  </a:solidFill>
                </a:rPr>
                <a:t>P</a:t>
              </a:r>
              <a:endParaRPr lang="en-US" sz="1100" b="1" dirty="0">
                <a:solidFill>
                  <a:srgbClr val="0070C0"/>
                </a:solidFill>
              </a:endParaRPr>
            </a:p>
          </p:txBody>
        </p:sp>
        <p:sp>
          <p:nvSpPr>
            <p:cNvPr id="21" name="TextBox 20"/>
            <p:cNvSpPr txBox="1">
              <a:spLocks noChangeArrowheads="1"/>
            </p:cNvSpPr>
            <p:nvPr/>
          </p:nvSpPr>
          <p:spPr bwMode="auto">
            <a:xfrm>
              <a:off x="4687788" y="4162557"/>
              <a:ext cx="5364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100" b="1" dirty="0">
                  <a:solidFill>
                    <a:srgbClr val="0070C0"/>
                  </a:solidFill>
                </a:rPr>
                <a:t>Q</a:t>
              </a:r>
              <a:endParaRPr lang="en-US" sz="1100" b="1" dirty="0">
                <a:solidFill>
                  <a:srgbClr val="0070C0"/>
                </a:solidFill>
              </a:endParaRPr>
            </a:p>
          </p:txBody>
        </p:sp>
        <p:grpSp>
          <p:nvGrpSpPr>
            <p:cNvPr id="25" name="Group 24"/>
            <p:cNvGrpSpPr/>
            <p:nvPr/>
          </p:nvGrpSpPr>
          <p:grpSpPr>
            <a:xfrm>
              <a:off x="3674403" y="2103040"/>
              <a:ext cx="4883758" cy="2166144"/>
              <a:chOff x="460511" y="4062488"/>
              <a:chExt cx="4967874" cy="2166144"/>
            </a:xfrm>
          </p:grpSpPr>
          <p:cxnSp>
            <p:nvCxnSpPr>
              <p:cNvPr id="31" name="Straight Connector 30"/>
              <p:cNvCxnSpPr/>
              <p:nvPr/>
            </p:nvCxnSpPr>
            <p:spPr>
              <a:xfrm>
                <a:off x="495775" y="4062488"/>
                <a:ext cx="2574391" cy="20430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60511" y="5082994"/>
                <a:ext cx="1335556"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764170" y="5117671"/>
                <a:ext cx="0" cy="1004334"/>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35" name="TextBox 34"/>
              <p:cNvSpPr txBox="1">
                <a:spLocks noChangeArrowheads="1"/>
              </p:cNvSpPr>
              <p:nvPr/>
            </p:nvSpPr>
            <p:spPr bwMode="auto">
              <a:xfrm>
                <a:off x="4917940" y="5982411"/>
                <a:ext cx="5104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1000" dirty="0"/>
              </a:p>
            </p:txBody>
          </p:sp>
        </p:grpSp>
        <p:sp>
          <p:nvSpPr>
            <p:cNvPr id="22" name="Right Triangle 21"/>
            <p:cNvSpPr/>
            <p:nvPr/>
          </p:nvSpPr>
          <p:spPr>
            <a:xfrm rot="5400000">
              <a:off x="3810431" y="3003699"/>
              <a:ext cx="1044191" cy="1283886"/>
            </a:xfrm>
            <a:prstGeom prst="rtTriangle">
              <a:avLst/>
            </a:prstGeom>
            <a:solidFill>
              <a:schemeClr val="tx2">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Right Triangle 23"/>
            <p:cNvSpPr/>
            <p:nvPr/>
          </p:nvSpPr>
          <p:spPr>
            <a:xfrm>
              <a:off x="3674403" y="2096810"/>
              <a:ext cx="1281585" cy="1026735"/>
            </a:xfrm>
            <a:prstGeom prst="rtTriangle">
              <a:avLst/>
            </a:prstGeom>
            <a:solidFill>
              <a:schemeClr val="tx2">
                <a:lumMod val="60000"/>
                <a:lumOff val="40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3" name="TextBox 92"/>
            <p:cNvSpPr txBox="1"/>
            <p:nvPr/>
          </p:nvSpPr>
          <p:spPr>
            <a:xfrm>
              <a:off x="3709070" y="2898850"/>
              <a:ext cx="1039496" cy="461665"/>
            </a:xfrm>
            <a:prstGeom prst="rect">
              <a:avLst/>
            </a:prstGeom>
            <a:noFill/>
          </p:spPr>
          <p:txBody>
            <a:bodyPr wrap="square" rtlCol="0">
              <a:spAutoFit/>
            </a:bodyPr>
            <a:lstStyle/>
            <a:p>
              <a:r>
                <a:rPr lang="en-GB" sz="1200" dirty="0"/>
                <a:t>Producer surplus</a:t>
              </a:r>
            </a:p>
          </p:txBody>
        </p:sp>
      </p:grpSp>
      <p:sp>
        <p:nvSpPr>
          <p:cNvPr id="2" name="TextBox 1"/>
          <p:cNvSpPr txBox="1"/>
          <p:nvPr/>
        </p:nvSpPr>
        <p:spPr>
          <a:xfrm>
            <a:off x="146509" y="2280561"/>
            <a:ext cx="2191459" cy="2554545"/>
          </a:xfrm>
          <a:prstGeom prst="rect">
            <a:avLst/>
          </a:prstGeom>
          <a:noFill/>
        </p:spPr>
        <p:txBody>
          <a:bodyPr wrap="square" rtlCol="0">
            <a:spAutoFit/>
          </a:bodyPr>
          <a:lstStyle/>
          <a:p>
            <a:r>
              <a:rPr lang="en-GB" sz="1600" dirty="0"/>
              <a:t>In this form of price discrimination there is no consumer surplus.</a:t>
            </a:r>
          </a:p>
          <a:p>
            <a:endParaRPr lang="en-GB" sz="1600" dirty="0"/>
          </a:p>
          <a:p>
            <a:r>
              <a:rPr lang="en-GB" sz="1600" dirty="0"/>
              <a:t>All of the consumer surplus is transferred to the producer and thus increases producer surplus.</a:t>
            </a:r>
          </a:p>
        </p:txBody>
      </p:sp>
      <p:pic>
        <p:nvPicPr>
          <p:cNvPr id="4" name="Picture 3">
            <a:extLst>
              <a:ext uri="{FF2B5EF4-FFF2-40B4-BE49-F238E27FC236}">
                <a16:creationId xmlns:a16="http://schemas.microsoft.com/office/drawing/2014/main" id="{7AA83D4E-CEB6-DF1D-4CFB-8517EDF89F5B}"/>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5" name="Picture 4">
            <a:extLst>
              <a:ext uri="{FF2B5EF4-FFF2-40B4-BE49-F238E27FC236}">
                <a16:creationId xmlns:a16="http://schemas.microsoft.com/office/drawing/2014/main" id="{2A6E6E82-7F74-78A5-B744-86003784181F}"/>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6" name="Footer Placeholder 2">
            <a:extLst>
              <a:ext uri="{FF2B5EF4-FFF2-40B4-BE49-F238E27FC236}">
                <a16:creationId xmlns:a16="http://schemas.microsoft.com/office/drawing/2014/main" id="{4A0FF221-9589-2FB2-43E1-D1E788376EE3}"/>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9132E0F-4768-664F-304E-9E8B442DECFC}"/>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4044367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54"/>
            <a:ext cx="9144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29000" y="601744"/>
            <a:ext cx="5086350" cy="1338696"/>
          </a:xfrm>
        </p:spPr>
        <p:txBody>
          <a:bodyPr>
            <a:normAutofit/>
          </a:bodyPr>
          <a:lstStyle/>
          <a:p>
            <a:r>
              <a:rPr lang="en-GB"/>
              <a:t>Second degree price discrimination</a:t>
            </a:r>
          </a:p>
        </p:txBody>
      </p:sp>
      <p:pic>
        <p:nvPicPr>
          <p:cNvPr id="5" name="Picture 4" descr="White percentage symbol on red background">
            <a:extLst>
              <a:ext uri="{FF2B5EF4-FFF2-40B4-BE49-F238E27FC236}">
                <a16:creationId xmlns:a16="http://schemas.microsoft.com/office/drawing/2014/main" id="{1BEE1155-CA87-013A-F720-65D2EBDFAA60}"/>
              </a:ext>
            </a:extLst>
          </p:cNvPr>
          <p:cNvPicPr>
            <a:picLocks noChangeAspect="1"/>
          </p:cNvPicPr>
          <p:nvPr/>
        </p:nvPicPr>
        <p:blipFill rotWithShape="1">
          <a:blip r:embed="rId3"/>
          <a:srcRect l="53687" r="18943" b="-3"/>
          <a:stretch/>
        </p:blipFill>
        <p:spPr>
          <a:xfrm>
            <a:off x="20" y="10"/>
            <a:ext cx="281604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p:cNvSpPr>
            <a:spLocks noGrp="1"/>
          </p:cNvSpPr>
          <p:nvPr>
            <p:ph idx="1"/>
          </p:nvPr>
        </p:nvSpPr>
        <p:spPr>
          <a:xfrm>
            <a:off x="3429000" y="2201958"/>
            <a:ext cx="5086350" cy="3900730"/>
          </a:xfrm>
        </p:spPr>
        <p:txBody>
          <a:bodyPr anchor="t">
            <a:normAutofit/>
          </a:bodyPr>
          <a:lstStyle/>
          <a:p>
            <a:r>
              <a:rPr lang="en-GB" sz="1700" b="1" dirty="0"/>
              <a:t>Second degree price discrimination</a:t>
            </a:r>
            <a:r>
              <a:rPr lang="en-GB" sz="1700" dirty="0"/>
              <a:t> occurs when different prices are charged based on the quantity demanded </a:t>
            </a:r>
          </a:p>
          <a:p>
            <a:r>
              <a:rPr lang="en-GB" sz="1700" dirty="0"/>
              <a:t>There is more than one </a:t>
            </a:r>
            <a:r>
              <a:rPr lang="en-GB" sz="1700" b="1" dirty="0"/>
              <a:t>group</a:t>
            </a:r>
            <a:r>
              <a:rPr lang="en-GB" sz="1700" dirty="0"/>
              <a:t> of consumers in the market and the firm is able to price discriminate by charging lower prices to those groups that are willing to buy more</a:t>
            </a:r>
          </a:p>
          <a:p>
            <a:r>
              <a:rPr lang="en-GB" sz="1700" dirty="0"/>
              <a:t>This is also called </a:t>
            </a:r>
            <a:r>
              <a:rPr lang="en-GB" sz="1700" b="1" dirty="0"/>
              <a:t>block pricing</a:t>
            </a:r>
            <a:endParaRPr lang="en-GB" sz="1700" dirty="0"/>
          </a:p>
          <a:p>
            <a:r>
              <a:rPr lang="en-GB" sz="1700" dirty="0"/>
              <a:t>A firm finds it difficult to identify the different groups of consumers so it will give different discounts depending on the size of the order. The greater the bulk buying the higher the discount</a:t>
            </a:r>
          </a:p>
          <a:p>
            <a:r>
              <a:rPr lang="en-GB" sz="1700" dirty="0"/>
              <a:t>The firm is able to extract some, but not all, of the consumer surplus available</a:t>
            </a:r>
          </a:p>
        </p:txBody>
      </p:sp>
      <p:pic>
        <p:nvPicPr>
          <p:cNvPr id="4" name="Picture 3">
            <a:extLst>
              <a:ext uri="{FF2B5EF4-FFF2-40B4-BE49-F238E27FC236}">
                <a16:creationId xmlns:a16="http://schemas.microsoft.com/office/drawing/2014/main" id="{85155F5D-0125-24E6-F586-3E7DE0B3AF1E}"/>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6" name="Picture 5">
            <a:extLst>
              <a:ext uri="{FF2B5EF4-FFF2-40B4-BE49-F238E27FC236}">
                <a16:creationId xmlns:a16="http://schemas.microsoft.com/office/drawing/2014/main" id="{A109E144-A35A-1CD2-3EBB-150E7A37C33A}"/>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7" name="Footer Placeholder 2">
            <a:extLst>
              <a:ext uri="{FF2B5EF4-FFF2-40B4-BE49-F238E27FC236}">
                <a16:creationId xmlns:a16="http://schemas.microsoft.com/office/drawing/2014/main" id="{83758BF2-F7AF-68D3-1F87-69A2DF26458A}"/>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8EA7A56-8EA4-7031-8B34-9A1BF8466C21}"/>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22145421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2"/>
          <p:cNvSpPr txBox="1">
            <a:spLocks noGrp="1" noChangeArrowheads="1"/>
          </p:cNvSpPr>
          <p:nvPr>
            <p:ph type="title"/>
          </p:nvPr>
        </p:nvSpPr>
        <p:spPr>
          <a:xfrm>
            <a:off x="379182" y="302561"/>
            <a:ext cx="7524003" cy="970450"/>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pPr algn="l"/>
            <a:r>
              <a:rPr lang="en-GB" sz="2400" dirty="0"/>
              <a:t>Second degree price discrimination</a:t>
            </a:r>
          </a:p>
        </p:txBody>
      </p:sp>
      <p:sp>
        <p:nvSpPr>
          <p:cNvPr id="3" name="TextBox 2"/>
          <p:cNvSpPr txBox="1"/>
          <p:nvPr/>
        </p:nvSpPr>
        <p:spPr>
          <a:xfrm>
            <a:off x="107504" y="1842584"/>
            <a:ext cx="1584176" cy="461665"/>
          </a:xfrm>
          <a:prstGeom prst="rect">
            <a:avLst/>
          </a:prstGeom>
          <a:noFill/>
        </p:spPr>
        <p:txBody>
          <a:bodyPr wrap="square" rtlCol="0">
            <a:spAutoFit/>
          </a:bodyPr>
          <a:lstStyle/>
          <a:p>
            <a:endParaRPr lang="en-GB" sz="1200" dirty="0"/>
          </a:p>
          <a:p>
            <a:endParaRPr lang="en-GB" sz="1200" dirty="0"/>
          </a:p>
        </p:txBody>
      </p:sp>
      <p:sp>
        <p:nvSpPr>
          <p:cNvPr id="73" name="TextBox 72"/>
          <p:cNvSpPr txBox="1">
            <a:spLocks noChangeArrowheads="1"/>
          </p:cNvSpPr>
          <p:nvPr/>
        </p:nvSpPr>
        <p:spPr bwMode="auto">
          <a:xfrm>
            <a:off x="7878384" y="2090748"/>
            <a:ext cx="28985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100" dirty="0"/>
          </a:p>
        </p:txBody>
      </p:sp>
      <p:sp>
        <p:nvSpPr>
          <p:cNvPr id="81" name="TextBox 80"/>
          <p:cNvSpPr txBox="1">
            <a:spLocks noChangeArrowheads="1"/>
          </p:cNvSpPr>
          <p:nvPr/>
        </p:nvSpPr>
        <p:spPr bwMode="auto">
          <a:xfrm>
            <a:off x="9908276" y="3968306"/>
            <a:ext cx="5018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1000" dirty="0"/>
          </a:p>
        </p:txBody>
      </p:sp>
      <p:grpSp>
        <p:nvGrpSpPr>
          <p:cNvPr id="101" name="Group 100"/>
          <p:cNvGrpSpPr/>
          <p:nvPr/>
        </p:nvGrpSpPr>
        <p:grpSpPr>
          <a:xfrm>
            <a:off x="1823148" y="2073416"/>
            <a:ext cx="7043368" cy="3891389"/>
            <a:chOff x="2993075" y="2036797"/>
            <a:chExt cx="8061701" cy="2366061"/>
          </a:xfrm>
        </p:grpSpPr>
        <p:sp>
          <p:nvSpPr>
            <p:cNvPr id="66" name="TextBox 65"/>
            <p:cNvSpPr txBox="1">
              <a:spLocks noChangeArrowheads="1"/>
            </p:cNvSpPr>
            <p:nvPr/>
          </p:nvSpPr>
          <p:spPr bwMode="auto">
            <a:xfrm>
              <a:off x="10139450" y="3922989"/>
              <a:ext cx="267708" cy="15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100" b="1" dirty="0"/>
                <a:t>D</a:t>
              </a:r>
              <a:endParaRPr lang="en-US" sz="1100" b="1" dirty="0"/>
            </a:p>
          </p:txBody>
        </p:sp>
        <p:cxnSp>
          <p:nvCxnSpPr>
            <p:cNvPr id="12" name="Straight Connector 11"/>
            <p:cNvCxnSpPr/>
            <p:nvPr/>
          </p:nvCxnSpPr>
          <p:spPr>
            <a:xfrm>
              <a:off x="3674403" y="2096810"/>
              <a:ext cx="0" cy="206574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674403" y="4162557"/>
              <a:ext cx="6581136" cy="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Box 13"/>
            <p:cNvSpPr txBox="1">
              <a:spLocks noChangeArrowheads="1"/>
            </p:cNvSpPr>
            <p:nvPr/>
          </p:nvSpPr>
          <p:spPr bwMode="auto">
            <a:xfrm>
              <a:off x="3059832" y="2036797"/>
              <a:ext cx="53541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800" dirty="0">
                  <a:latin typeface="+mn-lt"/>
                </a:rPr>
                <a:t>Price</a:t>
              </a:r>
              <a:endParaRPr lang="en-US" sz="800" dirty="0">
                <a:latin typeface="+mn-lt"/>
              </a:endParaRPr>
            </a:p>
          </p:txBody>
        </p:sp>
        <p:sp>
          <p:nvSpPr>
            <p:cNvPr id="15" name="TextBox 14"/>
            <p:cNvSpPr txBox="1">
              <a:spLocks noChangeArrowheads="1"/>
            </p:cNvSpPr>
            <p:nvPr/>
          </p:nvSpPr>
          <p:spPr bwMode="auto">
            <a:xfrm>
              <a:off x="9491834" y="4187414"/>
              <a:ext cx="15629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800" dirty="0">
                  <a:latin typeface="+mn-lt"/>
                </a:rPr>
                <a:t>Quantity</a:t>
              </a:r>
              <a:endParaRPr lang="en-US" sz="800" dirty="0">
                <a:latin typeface="+mn-lt"/>
              </a:endParaRPr>
            </a:p>
          </p:txBody>
        </p:sp>
        <p:sp>
          <p:nvSpPr>
            <p:cNvPr id="16" name="TextBox 15"/>
            <p:cNvSpPr txBox="1">
              <a:spLocks noChangeArrowheads="1"/>
            </p:cNvSpPr>
            <p:nvPr/>
          </p:nvSpPr>
          <p:spPr bwMode="auto">
            <a:xfrm>
              <a:off x="6040468" y="2161888"/>
              <a:ext cx="28985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100" dirty="0"/>
            </a:p>
          </p:txBody>
        </p:sp>
        <p:sp>
          <p:nvSpPr>
            <p:cNvPr id="20" name="TextBox 19"/>
            <p:cNvSpPr txBox="1">
              <a:spLocks noChangeArrowheads="1"/>
            </p:cNvSpPr>
            <p:nvPr/>
          </p:nvSpPr>
          <p:spPr bwMode="auto">
            <a:xfrm>
              <a:off x="2993075" y="2256523"/>
              <a:ext cx="837301" cy="15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100" b="1" dirty="0">
                  <a:solidFill>
                    <a:srgbClr val="0070C0"/>
                  </a:solidFill>
                  <a:latin typeface="+mn-lt"/>
                </a:rPr>
                <a:t>P</a:t>
              </a:r>
              <a:r>
                <a:rPr lang="en-GB" sz="800" b="1" dirty="0">
                  <a:solidFill>
                    <a:srgbClr val="0070C0"/>
                  </a:solidFill>
                  <a:latin typeface="+mn-lt"/>
                </a:rPr>
                <a:t>a (£21)</a:t>
              </a:r>
              <a:endParaRPr lang="en-US" sz="1100" b="1" dirty="0">
                <a:solidFill>
                  <a:srgbClr val="0070C0"/>
                </a:solidFill>
                <a:latin typeface="+mn-lt"/>
              </a:endParaRPr>
            </a:p>
          </p:txBody>
        </p:sp>
        <p:sp>
          <p:nvSpPr>
            <p:cNvPr id="21" name="TextBox 20"/>
            <p:cNvSpPr txBox="1">
              <a:spLocks noChangeArrowheads="1"/>
            </p:cNvSpPr>
            <p:nvPr/>
          </p:nvSpPr>
          <p:spPr bwMode="auto">
            <a:xfrm>
              <a:off x="4153607" y="4180176"/>
              <a:ext cx="673552" cy="15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100" b="1" dirty="0">
                  <a:solidFill>
                    <a:srgbClr val="0070C0"/>
                  </a:solidFill>
                </a:rPr>
                <a:t>50</a:t>
              </a:r>
              <a:endParaRPr lang="en-US" sz="1100" b="1" dirty="0">
                <a:solidFill>
                  <a:srgbClr val="0070C0"/>
                </a:solidFill>
              </a:endParaRPr>
            </a:p>
          </p:txBody>
        </p:sp>
        <p:grpSp>
          <p:nvGrpSpPr>
            <p:cNvPr id="25" name="Group 24"/>
            <p:cNvGrpSpPr/>
            <p:nvPr/>
          </p:nvGrpSpPr>
          <p:grpSpPr>
            <a:xfrm>
              <a:off x="3674402" y="2072783"/>
              <a:ext cx="6598903" cy="2196401"/>
              <a:chOff x="460510" y="4032231"/>
              <a:chExt cx="6712561" cy="2196401"/>
            </a:xfrm>
          </p:grpSpPr>
          <p:cxnSp>
            <p:nvCxnSpPr>
              <p:cNvPr id="31" name="Straight Connector 30"/>
              <p:cNvCxnSpPr/>
              <p:nvPr/>
            </p:nvCxnSpPr>
            <p:spPr>
              <a:xfrm>
                <a:off x="460510" y="4032231"/>
                <a:ext cx="6712561" cy="207713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71804" y="5601188"/>
                <a:ext cx="5011272" cy="1"/>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967920" y="4820474"/>
                <a:ext cx="0" cy="1301533"/>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35" name="TextBox 34"/>
              <p:cNvSpPr txBox="1">
                <a:spLocks noChangeArrowheads="1"/>
              </p:cNvSpPr>
              <p:nvPr/>
            </p:nvSpPr>
            <p:spPr bwMode="auto">
              <a:xfrm>
                <a:off x="4917940" y="5982411"/>
                <a:ext cx="5104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1000" dirty="0"/>
              </a:p>
            </p:txBody>
          </p:sp>
        </p:grpSp>
      </p:grpSp>
      <p:cxnSp>
        <p:nvCxnSpPr>
          <p:cNvPr id="55" name="Straight Connector 54"/>
          <p:cNvCxnSpPr/>
          <p:nvPr/>
        </p:nvCxnSpPr>
        <p:spPr>
          <a:xfrm>
            <a:off x="6732240" y="4713017"/>
            <a:ext cx="0" cy="856572"/>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endCxn id="21" idx="0"/>
          </p:cNvCxnSpPr>
          <p:nvPr/>
        </p:nvCxnSpPr>
        <p:spPr>
          <a:xfrm>
            <a:off x="3131319" y="2564904"/>
            <a:ext cx="1" cy="3033663"/>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439646" y="3420311"/>
            <a:ext cx="2132354" cy="8689"/>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439646" y="2564904"/>
            <a:ext cx="725471"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59" name="TextBox 58"/>
          <p:cNvSpPr txBox="1">
            <a:spLocks noChangeArrowheads="1"/>
          </p:cNvSpPr>
          <p:nvPr/>
        </p:nvSpPr>
        <p:spPr bwMode="auto">
          <a:xfrm>
            <a:off x="1805698" y="3293850"/>
            <a:ext cx="68905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100" b="1" dirty="0">
                <a:solidFill>
                  <a:srgbClr val="0070C0"/>
                </a:solidFill>
                <a:latin typeface="+mn-lt"/>
              </a:rPr>
              <a:t>P</a:t>
            </a:r>
            <a:r>
              <a:rPr lang="en-GB" sz="800" b="1" dirty="0">
                <a:solidFill>
                  <a:srgbClr val="0070C0"/>
                </a:solidFill>
                <a:latin typeface="+mn-lt"/>
              </a:rPr>
              <a:t>b (£15)</a:t>
            </a:r>
            <a:endParaRPr lang="en-US" sz="1100" b="1" dirty="0">
              <a:solidFill>
                <a:srgbClr val="0070C0"/>
              </a:solidFill>
              <a:latin typeface="+mn-lt"/>
            </a:endParaRPr>
          </a:p>
        </p:txBody>
      </p:sp>
      <p:sp>
        <p:nvSpPr>
          <p:cNvPr id="60" name="TextBox 59"/>
          <p:cNvSpPr txBox="1">
            <a:spLocks noChangeArrowheads="1"/>
          </p:cNvSpPr>
          <p:nvPr/>
        </p:nvSpPr>
        <p:spPr bwMode="auto">
          <a:xfrm>
            <a:off x="1873375" y="4565946"/>
            <a:ext cx="54503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100" b="1" dirty="0">
                <a:solidFill>
                  <a:srgbClr val="0070C0"/>
                </a:solidFill>
                <a:latin typeface="+mn-lt"/>
              </a:rPr>
              <a:t>P</a:t>
            </a:r>
            <a:r>
              <a:rPr lang="en-GB" sz="800" b="1" dirty="0">
                <a:solidFill>
                  <a:srgbClr val="0070C0"/>
                </a:solidFill>
                <a:latin typeface="+mn-lt"/>
              </a:rPr>
              <a:t>c (£6)</a:t>
            </a:r>
            <a:endParaRPr lang="en-US" sz="1100" b="1" dirty="0">
              <a:solidFill>
                <a:srgbClr val="0070C0"/>
              </a:solidFill>
              <a:latin typeface="+mn-lt"/>
            </a:endParaRPr>
          </a:p>
        </p:txBody>
      </p:sp>
      <p:sp>
        <p:nvSpPr>
          <p:cNvPr id="61" name="TextBox 60"/>
          <p:cNvSpPr txBox="1">
            <a:spLocks noChangeArrowheads="1"/>
          </p:cNvSpPr>
          <p:nvPr/>
        </p:nvSpPr>
        <p:spPr bwMode="auto">
          <a:xfrm>
            <a:off x="4331991" y="5600245"/>
            <a:ext cx="49637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100" b="1" dirty="0">
                <a:solidFill>
                  <a:srgbClr val="0070C0"/>
                </a:solidFill>
              </a:rPr>
              <a:t>150</a:t>
            </a:r>
            <a:endParaRPr lang="en-US" sz="1100" b="1" dirty="0">
              <a:solidFill>
                <a:srgbClr val="0070C0"/>
              </a:solidFill>
            </a:endParaRPr>
          </a:p>
        </p:txBody>
      </p:sp>
      <p:sp>
        <p:nvSpPr>
          <p:cNvPr id="62" name="TextBox 61"/>
          <p:cNvSpPr txBox="1">
            <a:spLocks noChangeArrowheads="1"/>
          </p:cNvSpPr>
          <p:nvPr/>
        </p:nvSpPr>
        <p:spPr bwMode="auto">
          <a:xfrm>
            <a:off x="6484055" y="5614150"/>
            <a:ext cx="49637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100" b="1" dirty="0">
                <a:solidFill>
                  <a:srgbClr val="0070C0"/>
                </a:solidFill>
              </a:rPr>
              <a:t>300</a:t>
            </a:r>
            <a:endParaRPr lang="en-US" sz="1100" b="1" dirty="0">
              <a:solidFill>
                <a:srgbClr val="0070C0"/>
              </a:solidFill>
            </a:endParaRPr>
          </a:p>
        </p:txBody>
      </p:sp>
      <p:sp>
        <p:nvSpPr>
          <p:cNvPr id="79" name="TextBox 78"/>
          <p:cNvSpPr txBox="1"/>
          <p:nvPr/>
        </p:nvSpPr>
        <p:spPr>
          <a:xfrm>
            <a:off x="112378" y="1273011"/>
            <a:ext cx="1805698" cy="4801314"/>
          </a:xfrm>
          <a:prstGeom prst="rect">
            <a:avLst/>
          </a:prstGeom>
          <a:noFill/>
        </p:spPr>
        <p:txBody>
          <a:bodyPr wrap="square" rtlCol="0">
            <a:spAutoFit/>
          </a:bodyPr>
          <a:lstStyle/>
          <a:p>
            <a:r>
              <a:rPr lang="en-GB" sz="1400" dirty="0"/>
              <a:t>A firm has three distinct groups of customers: A, B and C.</a:t>
            </a:r>
          </a:p>
          <a:p>
            <a:endParaRPr lang="en-GB" sz="1400" dirty="0"/>
          </a:p>
          <a:p>
            <a:r>
              <a:rPr lang="en-GB" sz="1400" dirty="0"/>
              <a:t>The largest customer C wants to buy 150 units and is willing and able to pay a price of £6.  </a:t>
            </a:r>
          </a:p>
          <a:p>
            <a:endParaRPr lang="en-GB" sz="1400" dirty="0"/>
          </a:p>
          <a:p>
            <a:r>
              <a:rPr lang="en-GB" sz="1400" dirty="0"/>
              <a:t>The second largest customer B wants to buy 100 units and is willing and able to pay a price of £15.</a:t>
            </a:r>
          </a:p>
          <a:p>
            <a:endParaRPr lang="en-GB" sz="1400" dirty="0"/>
          </a:p>
          <a:p>
            <a:r>
              <a:rPr lang="en-GB" sz="1400" dirty="0"/>
              <a:t>The smallest customer A wants to buy 50 units and is willing and able to pay a price of £21.</a:t>
            </a:r>
          </a:p>
          <a:p>
            <a:endParaRPr lang="en-GB" sz="1200" dirty="0"/>
          </a:p>
        </p:txBody>
      </p:sp>
      <p:sp>
        <p:nvSpPr>
          <p:cNvPr id="80" name="TextBox 79"/>
          <p:cNvSpPr txBox="1"/>
          <p:nvPr/>
        </p:nvSpPr>
        <p:spPr>
          <a:xfrm>
            <a:off x="4393196" y="1784003"/>
            <a:ext cx="4683856" cy="1600438"/>
          </a:xfrm>
          <a:prstGeom prst="rect">
            <a:avLst/>
          </a:prstGeom>
          <a:noFill/>
        </p:spPr>
        <p:txBody>
          <a:bodyPr wrap="square" rtlCol="0">
            <a:spAutoFit/>
          </a:bodyPr>
          <a:lstStyle/>
          <a:p>
            <a:r>
              <a:rPr lang="en-GB" sz="1400" dirty="0"/>
              <a:t>If the firm was unable to price discriminate it would sell 300 units  at a price of £6. Total revenue would be £1800. However, price discrimination leads to the following revenues:</a:t>
            </a:r>
          </a:p>
          <a:p>
            <a:r>
              <a:rPr lang="en-GB" sz="1400" dirty="0"/>
              <a:t>	Customer A pays £21 per unit x 50 units = £1050</a:t>
            </a:r>
          </a:p>
          <a:p>
            <a:r>
              <a:rPr lang="en-GB" sz="1400" dirty="0"/>
              <a:t>	Customer B pays £15 per unit x 100 units = £1500</a:t>
            </a:r>
          </a:p>
          <a:p>
            <a:r>
              <a:rPr lang="en-GB" sz="1400" dirty="0"/>
              <a:t>	Customer C pays £6 per unit x 150 units = £900</a:t>
            </a:r>
          </a:p>
          <a:p>
            <a:r>
              <a:rPr lang="en-GB" sz="1400" dirty="0"/>
              <a:t>By using second degree price discrimination TR = £3450.</a:t>
            </a:r>
          </a:p>
        </p:txBody>
      </p:sp>
      <p:sp>
        <p:nvSpPr>
          <p:cNvPr id="82" name="Rectangle 81"/>
          <p:cNvSpPr/>
          <p:nvPr/>
        </p:nvSpPr>
        <p:spPr>
          <a:xfrm>
            <a:off x="4572000" y="4713018"/>
            <a:ext cx="2160240" cy="856573"/>
          </a:xfrm>
          <a:prstGeom prst="rect">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chemeClr val="tx1"/>
                </a:solidFill>
              </a:rPr>
              <a:t>Customer C pays £6 per unit x 150 units = £900</a:t>
            </a:r>
          </a:p>
        </p:txBody>
      </p:sp>
      <p:sp>
        <p:nvSpPr>
          <p:cNvPr id="84" name="Rectangle 83"/>
          <p:cNvSpPr/>
          <p:nvPr/>
        </p:nvSpPr>
        <p:spPr>
          <a:xfrm>
            <a:off x="3131318" y="3420310"/>
            <a:ext cx="1440682" cy="2149281"/>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Customer B pays £15 per unit x 100 units = £1500</a:t>
            </a:r>
          </a:p>
        </p:txBody>
      </p:sp>
      <p:sp>
        <p:nvSpPr>
          <p:cNvPr id="89" name="Rectangle 88"/>
          <p:cNvSpPr/>
          <p:nvPr/>
        </p:nvSpPr>
        <p:spPr>
          <a:xfrm>
            <a:off x="2418412" y="2564903"/>
            <a:ext cx="712906" cy="2983900"/>
          </a:xfrm>
          <a:prstGeom prst="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Customer A pays £21 per unit x 50 units = £1050</a:t>
            </a:r>
          </a:p>
        </p:txBody>
      </p:sp>
      <p:pic>
        <p:nvPicPr>
          <p:cNvPr id="2" name="Picture 1">
            <a:extLst>
              <a:ext uri="{FF2B5EF4-FFF2-40B4-BE49-F238E27FC236}">
                <a16:creationId xmlns:a16="http://schemas.microsoft.com/office/drawing/2014/main" id="{A0747B35-9637-2223-2A71-B4327520C4B8}"/>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4" name="Picture 3">
            <a:extLst>
              <a:ext uri="{FF2B5EF4-FFF2-40B4-BE49-F238E27FC236}">
                <a16:creationId xmlns:a16="http://schemas.microsoft.com/office/drawing/2014/main" id="{AFCC76BC-0C84-2E96-C755-E08352AE3132}"/>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5" name="Footer Placeholder 2">
            <a:extLst>
              <a:ext uri="{FF2B5EF4-FFF2-40B4-BE49-F238E27FC236}">
                <a16:creationId xmlns:a16="http://schemas.microsoft.com/office/drawing/2014/main" id="{CE25E3E2-2630-0388-1E95-C4EF175F2850}"/>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18E2991-C26E-4496-FCBC-643EACFDEE17}"/>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4710847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54"/>
            <a:ext cx="9144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29000" y="601744"/>
            <a:ext cx="5086350" cy="1338696"/>
          </a:xfrm>
        </p:spPr>
        <p:txBody>
          <a:bodyPr>
            <a:normAutofit/>
          </a:bodyPr>
          <a:lstStyle/>
          <a:p>
            <a:r>
              <a:rPr lang="en-GB"/>
              <a:t>Third degree price discrimination</a:t>
            </a:r>
          </a:p>
        </p:txBody>
      </p:sp>
      <p:pic>
        <p:nvPicPr>
          <p:cNvPr id="5" name="Picture 4" descr="One in a crowd">
            <a:extLst>
              <a:ext uri="{FF2B5EF4-FFF2-40B4-BE49-F238E27FC236}">
                <a16:creationId xmlns:a16="http://schemas.microsoft.com/office/drawing/2014/main" id="{452AC58F-24FB-4848-041A-A1A5DDA5D171}"/>
              </a:ext>
            </a:extLst>
          </p:cNvPr>
          <p:cNvPicPr>
            <a:picLocks noChangeAspect="1"/>
          </p:cNvPicPr>
          <p:nvPr/>
        </p:nvPicPr>
        <p:blipFill rotWithShape="1">
          <a:blip r:embed="rId3"/>
          <a:srcRect l="38239" r="30965" b="4"/>
          <a:stretch/>
        </p:blipFill>
        <p:spPr>
          <a:xfrm>
            <a:off x="20" y="10"/>
            <a:ext cx="281604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p:cNvSpPr>
            <a:spLocks noGrp="1"/>
          </p:cNvSpPr>
          <p:nvPr>
            <p:ph idx="1"/>
          </p:nvPr>
        </p:nvSpPr>
        <p:spPr>
          <a:xfrm>
            <a:off x="3429000" y="2201958"/>
            <a:ext cx="5086350" cy="3900730"/>
          </a:xfrm>
        </p:spPr>
        <p:txBody>
          <a:bodyPr anchor="t">
            <a:normAutofit/>
          </a:bodyPr>
          <a:lstStyle/>
          <a:p>
            <a:r>
              <a:rPr lang="en-GB" sz="1700" dirty="0"/>
              <a:t>Third degree price discrimination occurs when the firm identifies groups of consumers with similar characteristics</a:t>
            </a:r>
          </a:p>
          <a:p>
            <a:r>
              <a:rPr lang="en-GB" sz="1700" dirty="0"/>
              <a:t>The firm can then segment the market based on these characteristics e.g. sex, age, geography etc. </a:t>
            </a:r>
          </a:p>
          <a:p>
            <a:r>
              <a:rPr lang="en-GB" sz="1700" dirty="0"/>
              <a:t>The firm will charge different prices dependent on the different elasticities of demand </a:t>
            </a:r>
          </a:p>
          <a:p>
            <a:r>
              <a:rPr lang="en-GB" sz="1700" dirty="0"/>
              <a:t>Those groups that are more price inelastic will be charged higher prices</a:t>
            </a:r>
          </a:p>
          <a:p>
            <a:r>
              <a:rPr lang="en-GB" sz="1700" dirty="0"/>
              <a:t>This differs from second degree price discrimination as it is based on identifying market segments rather than the quantity demanded</a:t>
            </a:r>
          </a:p>
        </p:txBody>
      </p:sp>
      <p:pic>
        <p:nvPicPr>
          <p:cNvPr id="4" name="Picture 3">
            <a:extLst>
              <a:ext uri="{FF2B5EF4-FFF2-40B4-BE49-F238E27FC236}">
                <a16:creationId xmlns:a16="http://schemas.microsoft.com/office/drawing/2014/main" id="{D4FD8457-A05B-6340-953D-F55A52421A40}"/>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6" name="Picture 5">
            <a:extLst>
              <a:ext uri="{FF2B5EF4-FFF2-40B4-BE49-F238E27FC236}">
                <a16:creationId xmlns:a16="http://schemas.microsoft.com/office/drawing/2014/main" id="{F45284B6-F7F8-F7CB-1E0B-81C2E1594E9E}"/>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7" name="Footer Placeholder 2">
            <a:extLst>
              <a:ext uri="{FF2B5EF4-FFF2-40B4-BE49-F238E27FC236}">
                <a16:creationId xmlns:a16="http://schemas.microsoft.com/office/drawing/2014/main" id="{735D5B2A-9F15-A888-61EF-9D35972D00FF}"/>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9D41934-0B30-CF28-F041-21522666756C}"/>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11718232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normAutofit/>
          </a:bodyPr>
          <a:lstStyle/>
          <a:p>
            <a:br>
              <a:rPr lang="en-GB" sz="2400" dirty="0"/>
            </a:br>
            <a:r>
              <a:rPr lang="en-GB" sz="2700" dirty="0"/>
              <a:t>Third degree price discrimination in monopoly</a:t>
            </a:r>
            <a:br>
              <a:rPr lang="en-GB" sz="2800" dirty="0"/>
            </a:br>
            <a:endParaRPr lang="en-GB" sz="2800" dirty="0"/>
          </a:p>
        </p:txBody>
      </p:sp>
      <p:grpSp>
        <p:nvGrpSpPr>
          <p:cNvPr id="21" name="Group 20"/>
          <p:cNvGrpSpPr/>
          <p:nvPr/>
        </p:nvGrpSpPr>
        <p:grpSpPr>
          <a:xfrm>
            <a:off x="13507" y="2330812"/>
            <a:ext cx="4776154" cy="4215757"/>
            <a:chOff x="395536" y="2073691"/>
            <a:chExt cx="4776154" cy="4215757"/>
          </a:xfrm>
        </p:grpSpPr>
        <p:cxnSp>
          <p:nvCxnSpPr>
            <p:cNvPr id="35" name="Straight Connector 34"/>
            <p:cNvCxnSpPr/>
            <p:nvPr/>
          </p:nvCxnSpPr>
          <p:spPr>
            <a:xfrm>
              <a:off x="2765642" y="3809137"/>
              <a:ext cx="0" cy="203089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62334" y="3800632"/>
              <a:ext cx="1803308" cy="8505"/>
            </a:xfrm>
            <a:prstGeom prst="line">
              <a:avLst/>
            </a:prstGeom>
            <a:ln w="0">
              <a:solidFill>
                <a:schemeClr val="accent1"/>
              </a:solidFill>
              <a:prstDash val="sysDash"/>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395536" y="2073691"/>
              <a:ext cx="4776154" cy="4215757"/>
              <a:chOff x="1704244" y="1700004"/>
              <a:chExt cx="5559839" cy="4770382"/>
            </a:xfrm>
          </p:grpSpPr>
          <p:grpSp>
            <p:nvGrpSpPr>
              <p:cNvPr id="7" name="Group 6"/>
              <p:cNvGrpSpPr/>
              <p:nvPr/>
            </p:nvGrpSpPr>
            <p:grpSpPr>
              <a:xfrm>
                <a:off x="1704244" y="1700004"/>
                <a:ext cx="5290231" cy="4770382"/>
                <a:chOff x="1856644" y="1700808"/>
                <a:chExt cx="5290231" cy="4770382"/>
              </a:xfrm>
            </p:grpSpPr>
            <p:sp>
              <p:nvSpPr>
                <p:cNvPr id="12" name="Text Box 2"/>
                <p:cNvSpPr txBox="1">
                  <a:spLocks noChangeArrowheads="1"/>
                </p:cNvSpPr>
                <p:nvPr/>
              </p:nvSpPr>
              <p:spPr bwMode="auto">
                <a:xfrm>
                  <a:off x="1856644" y="1700808"/>
                  <a:ext cx="622827" cy="324760"/>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effectLst/>
                      <a:latin typeface="Calibri"/>
                      <a:ea typeface="Calibri"/>
                      <a:cs typeface="Times New Roman"/>
                    </a:rPr>
                    <a:t>Price</a:t>
                  </a:r>
                </a:p>
              </p:txBody>
            </p:sp>
            <p:sp>
              <p:nvSpPr>
                <p:cNvPr id="13" name="Text Box 2"/>
                <p:cNvSpPr txBox="1">
                  <a:spLocks noChangeArrowheads="1"/>
                </p:cNvSpPr>
                <p:nvPr/>
              </p:nvSpPr>
              <p:spPr bwMode="auto">
                <a:xfrm>
                  <a:off x="6365825" y="6052090"/>
                  <a:ext cx="781050" cy="419100"/>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effectLst/>
                      <a:latin typeface="Calibri"/>
                      <a:ea typeface="Calibri"/>
                      <a:cs typeface="Times New Roman"/>
                    </a:rPr>
                    <a:t>Output</a:t>
                  </a:r>
                </a:p>
              </p:txBody>
            </p:sp>
            <p:sp>
              <p:nvSpPr>
                <p:cNvPr id="14" name="Freeform 13"/>
                <p:cNvSpPr/>
                <p:nvPr/>
              </p:nvSpPr>
              <p:spPr>
                <a:xfrm>
                  <a:off x="3764359" y="1917874"/>
                  <a:ext cx="2230846" cy="3775624"/>
                </a:xfrm>
                <a:custGeom>
                  <a:avLst/>
                  <a:gdLst>
                    <a:gd name="connsiteX0" fmla="*/ 0 w 2424419"/>
                    <a:gd name="connsiteY0" fmla="*/ 4144162 h 4899514"/>
                    <a:gd name="connsiteX1" fmla="*/ 1241571 w 2424419"/>
                    <a:gd name="connsiteY1" fmla="*/ 4580389 h 4899514"/>
                    <a:gd name="connsiteX2" fmla="*/ 2424419 w 2424419"/>
                    <a:gd name="connsiteY2" fmla="*/ 0 h 4899514"/>
                  </a:gdLst>
                  <a:ahLst/>
                  <a:cxnLst>
                    <a:cxn ang="0">
                      <a:pos x="connsiteX0" y="connsiteY0"/>
                    </a:cxn>
                    <a:cxn ang="0">
                      <a:pos x="connsiteX1" y="connsiteY1"/>
                    </a:cxn>
                    <a:cxn ang="0">
                      <a:pos x="connsiteX2" y="connsiteY2"/>
                    </a:cxn>
                  </a:cxnLst>
                  <a:rect l="l" t="t" r="r" b="b"/>
                  <a:pathLst>
                    <a:path w="2424419" h="4899514">
                      <a:moveTo>
                        <a:pt x="0" y="4144162"/>
                      </a:moveTo>
                      <a:cubicBezTo>
                        <a:pt x="418750" y="4707622"/>
                        <a:pt x="837501" y="5271083"/>
                        <a:pt x="1241571" y="4580389"/>
                      </a:cubicBezTo>
                      <a:cubicBezTo>
                        <a:pt x="1645641" y="3889695"/>
                        <a:pt x="2035030" y="1944847"/>
                        <a:pt x="2424419" y="0"/>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p:nvPr/>
              </p:nvCxnSpPr>
              <p:spPr>
                <a:xfrm flipH="1" flipV="1">
                  <a:off x="2545862" y="1917874"/>
                  <a:ext cx="18298" cy="4042831"/>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564160" y="5960705"/>
                  <a:ext cx="4489527" cy="1947"/>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p:nvPr/>
            </p:nvCxnSpPr>
            <p:spPr>
              <a:xfrm>
                <a:off x="2411760" y="1993395"/>
                <a:ext cx="4313106" cy="359467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 Box 2"/>
              <p:cNvSpPr txBox="1">
                <a:spLocks noChangeArrowheads="1"/>
              </p:cNvSpPr>
              <p:nvPr/>
            </p:nvSpPr>
            <p:spPr bwMode="auto">
              <a:xfrm>
                <a:off x="6724866" y="5379690"/>
                <a:ext cx="539217" cy="258917"/>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000" dirty="0">
                    <a:effectLst/>
                    <a:latin typeface="Calibri"/>
                    <a:ea typeface="Calibri"/>
                    <a:cs typeface="Times New Roman"/>
                  </a:rPr>
                  <a:t>D</a:t>
                </a:r>
              </a:p>
            </p:txBody>
          </p:sp>
          <p:cxnSp>
            <p:nvCxnSpPr>
              <p:cNvPr id="20" name="Straight Connector 19"/>
              <p:cNvCxnSpPr/>
              <p:nvPr/>
            </p:nvCxnSpPr>
            <p:spPr>
              <a:xfrm>
                <a:off x="2411760" y="1993395"/>
                <a:ext cx="2376264" cy="427263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5" name="Text Box 2"/>
              <p:cNvSpPr txBox="1">
                <a:spLocks noChangeArrowheads="1"/>
              </p:cNvSpPr>
              <p:nvPr/>
            </p:nvSpPr>
            <p:spPr bwMode="auto">
              <a:xfrm>
                <a:off x="4727382" y="6131378"/>
                <a:ext cx="539217" cy="258917"/>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000" dirty="0">
                    <a:effectLst/>
                    <a:latin typeface="Calibri"/>
                    <a:ea typeface="Calibri"/>
                    <a:cs typeface="Times New Roman"/>
                  </a:rPr>
                  <a:t> MR</a:t>
                </a:r>
              </a:p>
            </p:txBody>
          </p:sp>
          <p:sp>
            <p:nvSpPr>
              <p:cNvPr id="26" name="Text Box 2"/>
              <p:cNvSpPr txBox="1">
                <a:spLocks noChangeArrowheads="1"/>
              </p:cNvSpPr>
              <p:nvPr/>
            </p:nvSpPr>
            <p:spPr bwMode="auto">
              <a:xfrm>
                <a:off x="5796136" y="1863937"/>
                <a:ext cx="539217" cy="258917"/>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000" dirty="0">
                    <a:effectLst/>
                    <a:latin typeface="Calibri"/>
                    <a:ea typeface="Calibri"/>
                    <a:cs typeface="Times New Roman"/>
                  </a:rPr>
                  <a:t> MC</a:t>
                </a:r>
              </a:p>
            </p:txBody>
          </p:sp>
          <p:sp>
            <p:nvSpPr>
              <p:cNvPr id="36" name="Text Box 2"/>
              <p:cNvSpPr txBox="1">
                <a:spLocks noChangeArrowheads="1"/>
              </p:cNvSpPr>
              <p:nvPr/>
            </p:nvSpPr>
            <p:spPr bwMode="auto">
              <a:xfrm>
                <a:off x="4313545" y="5787791"/>
                <a:ext cx="299397" cy="269304"/>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000" dirty="0">
                    <a:effectLst/>
                    <a:latin typeface="Calibri"/>
                    <a:ea typeface="Calibri"/>
                    <a:cs typeface="Times New Roman"/>
                  </a:rPr>
                  <a:t> Q</a:t>
                </a:r>
              </a:p>
            </p:txBody>
          </p:sp>
          <p:sp>
            <p:nvSpPr>
              <p:cNvPr id="46" name="Text Box 2"/>
              <p:cNvSpPr txBox="1">
                <a:spLocks noChangeArrowheads="1"/>
              </p:cNvSpPr>
              <p:nvPr/>
            </p:nvSpPr>
            <p:spPr bwMode="auto">
              <a:xfrm>
                <a:off x="1907704" y="3515565"/>
                <a:ext cx="456340" cy="269304"/>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000" dirty="0">
                    <a:effectLst/>
                    <a:latin typeface="Calibri"/>
                    <a:ea typeface="Calibri"/>
                    <a:cs typeface="Times New Roman"/>
                  </a:rPr>
                  <a:t> Pa</a:t>
                </a:r>
              </a:p>
            </p:txBody>
          </p:sp>
        </p:grpSp>
      </p:grpSp>
      <p:grpSp>
        <p:nvGrpSpPr>
          <p:cNvPr id="31" name="Group 30"/>
          <p:cNvGrpSpPr/>
          <p:nvPr/>
        </p:nvGrpSpPr>
        <p:grpSpPr>
          <a:xfrm>
            <a:off x="4461263" y="2330812"/>
            <a:ext cx="4448203" cy="4215757"/>
            <a:chOff x="395536" y="2073691"/>
            <a:chExt cx="4776154" cy="4215757"/>
          </a:xfrm>
        </p:grpSpPr>
        <p:cxnSp>
          <p:nvCxnSpPr>
            <p:cNvPr id="33" name="Straight Connector 32"/>
            <p:cNvCxnSpPr/>
            <p:nvPr/>
          </p:nvCxnSpPr>
          <p:spPr>
            <a:xfrm>
              <a:off x="3286837" y="4571806"/>
              <a:ext cx="0" cy="126822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995465" y="4567553"/>
              <a:ext cx="2291372" cy="4253"/>
            </a:xfrm>
            <a:prstGeom prst="line">
              <a:avLst/>
            </a:prstGeom>
            <a:ln w="0">
              <a:solidFill>
                <a:schemeClr val="accent1"/>
              </a:solidFill>
              <a:prstDash val="sysDash"/>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395536" y="2073691"/>
              <a:ext cx="4776154" cy="4215757"/>
              <a:chOff x="1704244" y="1700004"/>
              <a:chExt cx="5559839" cy="4770382"/>
            </a:xfrm>
          </p:grpSpPr>
          <p:grpSp>
            <p:nvGrpSpPr>
              <p:cNvPr id="38" name="Group 37"/>
              <p:cNvGrpSpPr/>
              <p:nvPr/>
            </p:nvGrpSpPr>
            <p:grpSpPr>
              <a:xfrm>
                <a:off x="1704244" y="1700004"/>
                <a:ext cx="5290231" cy="4770382"/>
                <a:chOff x="1856644" y="1700808"/>
                <a:chExt cx="5290231" cy="4770382"/>
              </a:xfrm>
            </p:grpSpPr>
            <p:sp>
              <p:nvSpPr>
                <p:cNvPr id="48" name="Text Box 2"/>
                <p:cNvSpPr txBox="1">
                  <a:spLocks noChangeArrowheads="1"/>
                </p:cNvSpPr>
                <p:nvPr/>
              </p:nvSpPr>
              <p:spPr bwMode="auto">
                <a:xfrm>
                  <a:off x="1856644" y="1700808"/>
                  <a:ext cx="622827" cy="324760"/>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effectLst/>
                      <a:latin typeface="Calibri"/>
                      <a:ea typeface="Calibri"/>
                      <a:cs typeface="Times New Roman"/>
                    </a:rPr>
                    <a:t>Price</a:t>
                  </a:r>
                </a:p>
              </p:txBody>
            </p:sp>
            <p:sp>
              <p:nvSpPr>
                <p:cNvPr id="49" name="Text Box 2"/>
                <p:cNvSpPr txBox="1">
                  <a:spLocks noChangeArrowheads="1"/>
                </p:cNvSpPr>
                <p:nvPr/>
              </p:nvSpPr>
              <p:spPr bwMode="auto">
                <a:xfrm>
                  <a:off x="6365825" y="6052090"/>
                  <a:ext cx="781050" cy="419100"/>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effectLst/>
                      <a:latin typeface="Calibri"/>
                      <a:ea typeface="Calibri"/>
                      <a:cs typeface="Times New Roman"/>
                    </a:rPr>
                    <a:t>Output</a:t>
                  </a:r>
                </a:p>
              </p:txBody>
            </p:sp>
            <p:sp>
              <p:nvSpPr>
                <p:cNvPr id="50" name="Freeform 49"/>
                <p:cNvSpPr/>
                <p:nvPr/>
              </p:nvSpPr>
              <p:spPr>
                <a:xfrm>
                  <a:off x="4438840" y="1917874"/>
                  <a:ext cx="2230846" cy="3775624"/>
                </a:xfrm>
                <a:custGeom>
                  <a:avLst/>
                  <a:gdLst>
                    <a:gd name="connsiteX0" fmla="*/ 0 w 2424419"/>
                    <a:gd name="connsiteY0" fmla="*/ 4144162 h 4899514"/>
                    <a:gd name="connsiteX1" fmla="*/ 1241571 w 2424419"/>
                    <a:gd name="connsiteY1" fmla="*/ 4580389 h 4899514"/>
                    <a:gd name="connsiteX2" fmla="*/ 2424419 w 2424419"/>
                    <a:gd name="connsiteY2" fmla="*/ 0 h 4899514"/>
                  </a:gdLst>
                  <a:ahLst/>
                  <a:cxnLst>
                    <a:cxn ang="0">
                      <a:pos x="connsiteX0" y="connsiteY0"/>
                    </a:cxn>
                    <a:cxn ang="0">
                      <a:pos x="connsiteX1" y="connsiteY1"/>
                    </a:cxn>
                    <a:cxn ang="0">
                      <a:pos x="connsiteX2" y="connsiteY2"/>
                    </a:cxn>
                  </a:cxnLst>
                  <a:rect l="l" t="t" r="r" b="b"/>
                  <a:pathLst>
                    <a:path w="2424419" h="4899514">
                      <a:moveTo>
                        <a:pt x="0" y="4144162"/>
                      </a:moveTo>
                      <a:cubicBezTo>
                        <a:pt x="418750" y="4707622"/>
                        <a:pt x="837501" y="5271083"/>
                        <a:pt x="1241571" y="4580389"/>
                      </a:cubicBezTo>
                      <a:cubicBezTo>
                        <a:pt x="1645641" y="3889695"/>
                        <a:pt x="2035030" y="1944847"/>
                        <a:pt x="2424419" y="0"/>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1" name="Straight Connector 50"/>
                <p:cNvCxnSpPr/>
                <p:nvPr/>
              </p:nvCxnSpPr>
              <p:spPr>
                <a:xfrm flipH="1" flipV="1">
                  <a:off x="2545862" y="1917874"/>
                  <a:ext cx="18298" cy="4042831"/>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2564160" y="5960705"/>
                  <a:ext cx="4489527" cy="1947"/>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39" name="Straight Connector 38"/>
              <p:cNvCxnSpPr/>
              <p:nvPr/>
            </p:nvCxnSpPr>
            <p:spPr>
              <a:xfrm>
                <a:off x="2393463" y="2663248"/>
                <a:ext cx="4331403" cy="292482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Text Box 2"/>
              <p:cNvSpPr txBox="1">
                <a:spLocks noChangeArrowheads="1"/>
              </p:cNvSpPr>
              <p:nvPr/>
            </p:nvSpPr>
            <p:spPr bwMode="auto">
              <a:xfrm>
                <a:off x="6724866" y="5379690"/>
                <a:ext cx="539217" cy="258917"/>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000" dirty="0">
                    <a:effectLst/>
                    <a:latin typeface="Calibri"/>
                    <a:ea typeface="Calibri"/>
                    <a:cs typeface="Times New Roman"/>
                  </a:rPr>
                  <a:t>D</a:t>
                </a:r>
              </a:p>
            </p:txBody>
          </p:sp>
          <p:cxnSp>
            <p:nvCxnSpPr>
              <p:cNvPr id="42" name="Straight Connector 41"/>
              <p:cNvCxnSpPr/>
              <p:nvPr/>
            </p:nvCxnSpPr>
            <p:spPr>
              <a:xfrm>
                <a:off x="2411760" y="2663248"/>
                <a:ext cx="3288221" cy="372704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3" name="Text Box 2"/>
              <p:cNvSpPr txBox="1">
                <a:spLocks noChangeArrowheads="1"/>
              </p:cNvSpPr>
              <p:nvPr/>
            </p:nvSpPr>
            <p:spPr bwMode="auto">
              <a:xfrm>
                <a:off x="5533580" y="6131378"/>
                <a:ext cx="539217" cy="258917"/>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000" dirty="0">
                    <a:effectLst/>
                    <a:latin typeface="Calibri"/>
                    <a:ea typeface="Calibri"/>
                    <a:cs typeface="Times New Roman"/>
                  </a:rPr>
                  <a:t> MR</a:t>
                </a:r>
              </a:p>
            </p:txBody>
          </p:sp>
          <p:sp>
            <p:nvSpPr>
              <p:cNvPr id="44" name="Text Box 2"/>
              <p:cNvSpPr txBox="1">
                <a:spLocks noChangeArrowheads="1"/>
              </p:cNvSpPr>
              <p:nvPr/>
            </p:nvSpPr>
            <p:spPr bwMode="auto">
              <a:xfrm>
                <a:off x="6517286" y="1863936"/>
                <a:ext cx="539217" cy="258917"/>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000" dirty="0">
                    <a:effectLst/>
                    <a:latin typeface="Calibri"/>
                    <a:ea typeface="Calibri"/>
                    <a:cs typeface="Times New Roman"/>
                  </a:rPr>
                  <a:t> MC</a:t>
                </a:r>
              </a:p>
            </p:txBody>
          </p:sp>
          <p:sp>
            <p:nvSpPr>
              <p:cNvPr id="45" name="Text Box 2"/>
              <p:cNvSpPr txBox="1">
                <a:spLocks noChangeArrowheads="1"/>
              </p:cNvSpPr>
              <p:nvPr/>
            </p:nvSpPr>
            <p:spPr bwMode="auto">
              <a:xfrm>
                <a:off x="4920259" y="5787791"/>
                <a:ext cx="299396" cy="269304"/>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000" dirty="0">
                    <a:effectLst/>
                    <a:latin typeface="Calibri"/>
                    <a:ea typeface="Calibri"/>
                    <a:cs typeface="Times New Roman"/>
                  </a:rPr>
                  <a:t> Q</a:t>
                </a:r>
              </a:p>
            </p:txBody>
          </p:sp>
          <p:sp>
            <p:nvSpPr>
              <p:cNvPr id="47" name="Text Box 2"/>
              <p:cNvSpPr txBox="1">
                <a:spLocks noChangeArrowheads="1"/>
              </p:cNvSpPr>
              <p:nvPr/>
            </p:nvSpPr>
            <p:spPr bwMode="auto">
              <a:xfrm>
                <a:off x="1910476" y="4369722"/>
                <a:ext cx="456340" cy="292980"/>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000" dirty="0">
                    <a:effectLst/>
                    <a:latin typeface="Calibri"/>
                    <a:ea typeface="Calibri"/>
                    <a:cs typeface="Times New Roman"/>
                  </a:rPr>
                  <a:t> Pb</a:t>
                </a:r>
              </a:p>
            </p:txBody>
          </p:sp>
        </p:grpSp>
      </p:grpSp>
      <p:sp>
        <p:nvSpPr>
          <p:cNvPr id="55" name="TextBox 54"/>
          <p:cNvSpPr txBox="1"/>
          <p:nvPr/>
        </p:nvSpPr>
        <p:spPr>
          <a:xfrm>
            <a:off x="1177371" y="2095378"/>
            <a:ext cx="2088232" cy="646331"/>
          </a:xfrm>
          <a:prstGeom prst="rect">
            <a:avLst/>
          </a:prstGeom>
          <a:noFill/>
        </p:spPr>
        <p:txBody>
          <a:bodyPr wrap="square" rtlCol="0">
            <a:spAutoFit/>
          </a:bodyPr>
          <a:lstStyle/>
          <a:p>
            <a:r>
              <a:rPr lang="en-GB" dirty="0"/>
              <a:t>Higher price charged to over 18s</a:t>
            </a:r>
            <a:endParaRPr lang="en-GB" b="1" dirty="0">
              <a:solidFill>
                <a:srgbClr val="FF0000"/>
              </a:solidFill>
            </a:endParaRPr>
          </a:p>
        </p:txBody>
      </p:sp>
      <p:sp>
        <p:nvSpPr>
          <p:cNvPr id="56" name="TextBox 55"/>
          <p:cNvSpPr txBox="1"/>
          <p:nvPr/>
        </p:nvSpPr>
        <p:spPr>
          <a:xfrm>
            <a:off x="5830814" y="2139291"/>
            <a:ext cx="2125551" cy="646331"/>
          </a:xfrm>
          <a:prstGeom prst="rect">
            <a:avLst/>
          </a:prstGeom>
          <a:noFill/>
        </p:spPr>
        <p:txBody>
          <a:bodyPr wrap="square" rtlCol="0">
            <a:spAutoFit/>
          </a:bodyPr>
          <a:lstStyle/>
          <a:p>
            <a:r>
              <a:rPr lang="en-GB" dirty="0"/>
              <a:t>Lower price charged to under 18s</a:t>
            </a:r>
            <a:endParaRPr lang="en-GB" b="1" dirty="0">
              <a:solidFill>
                <a:srgbClr val="FF0000"/>
              </a:solidFill>
            </a:endParaRPr>
          </a:p>
        </p:txBody>
      </p:sp>
      <p:sp>
        <p:nvSpPr>
          <p:cNvPr id="2" name="TextBox 1"/>
          <p:cNvSpPr txBox="1"/>
          <p:nvPr/>
        </p:nvSpPr>
        <p:spPr>
          <a:xfrm>
            <a:off x="3073731" y="6530751"/>
            <a:ext cx="3960535" cy="307777"/>
          </a:xfrm>
          <a:prstGeom prst="rect">
            <a:avLst/>
          </a:prstGeom>
          <a:noFill/>
        </p:spPr>
        <p:txBody>
          <a:bodyPr wrap="square" rtlCol="0">
            <a:spAutoFit/>
          </a:bodyPr>
          <a:lstStyle/>
          <a:p>
            <a:r>
              <a:rPr lang="en-GB" sz="1400" b="1" dirty="0"/>
              <a:t>Third degree price discrimination by age</a:t>
            </a:r>
          </a:p>
        </p:txBody>
      </p:sp>
      <p:pic>
        <p:nvPicPr>
          <p:cNvPr id="4" name="Picture 3">
            <a:extLst>
              <a:ext uri="{FF2B5EF4-FFF2-40B4-BE49-F238E27FC236}">
                <a16:creationId xmlns:a16="http://schemas.microsoft.com/office/drawing/2014/main" id="{50BE6D01-F2BC-AC15-4612-83A4C405B4A1}"/>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5" name="Picture 4">
            <a:extLst>
              <a:ext uri="{FF2B5EF4-FFF2-40B4-BE49-F238E27FC236}">
                <a16:creationId xmlns:a16="http://schemas.microsoft.com/office/drawing/2014/main" id="{E389C35F-5D89-8086-399E-42B281D5A46D}"/>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6" name="Footer Placeholder 2">
            <a:extLst>
              <a:ext uri="{FF2B5EF4-FFF2-40B4-BE49-F238E27FC236}">
                <a16:creationId xmlns:a16="http://schemas.microsoft.com/office/drawing/2014/main" id="{CA9CA97C-0B07-5D80-A6AB-087AB128E6A2}"/>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80E803F-13F0-D5E8-3B8D-C201D74268B0}"/>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5701053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54"/>
            <a:ext cx="9144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29000" y="601744"/>
            <a:ext cx="5086350" cy="1338696"/>
          </a:xfrm>
        </p:spPr>
        <p:txBody>
          <a:bodyPr>
            <a:normAutofit/>
          </a:bodyPr>
          <a:lstStyle/>
          <a:p>
            <a:r>
              <a:rPr lang="en-GB"/>
              <a:t>Price discrimination – advantages v Disadvantages</a:t>
            </a:r>
          </a:p>
        </p:txBody>
      </p:sp>
      <p:pic>
        <p:nvPicPr>
          <p:cNvPr id="5" name="Picture 4" descr="Desk with productivity items">
            <a:extLst>
              <a:ext uri="{FF2B5EF4-FFF2-40B4-BE49-F238E27FC236}">
                <a16:creationId xmlns:a16="http://schemas.microsoft.com/office/drawing/2014/main" id="{9EB3FE4D-84CC-554A-D8F3-3D440CF12A38}"/>
              </a:ext>
            </a:extLst>
          </p:cNvPr>
          <p:cNvPicPr>
            <a:picLocks noChangeAspect="1"/>
          </p:cNvPicPr>
          <p:nvPr/>
        </p:nvPicPr>
        <p:blipFill rotWithShape="1">
          <a:blip r:embed="rId3"/>
          <a:srcRect l="44510" r="28121" b="-3"/>
          <a:stretch/>
        </p:blipFill>
        <p:spPr>
          <a:xfrm>
            <a:off x="20" y="10"/>
            <a:ext cx="281604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p:cNvSpPr>
            <a:spLocks noGrp="1"/>
          </p:cNvSpPr>
          <p:nvPr>
            <p:ph idx="1"/>
          </p:nvPr>
        </p:nvSpPr>
        <p:spPr>
          <a:xfrm>
            <a:off x="3429000" y="2201958"/>
            <a:ext cx="5086350" cy="3900730"/>
          </a:xfrm>
        </p:spPr>
        <p:txBody>
          <a:bodyPr anchor="t">
            <a:normAutofit/>
          </a:bodyPr>
          <a:lstStyle/>
          <a:p>
            <a:r>
              <a:rPr lang="en-GB" sz="1700"/>
              <a:t>Price discriminators will transfer consumer surplus to producer surplus increasing revenue</a:t>
            </a:r>
          </a:p>
          <a:p>
            <a:pPr lvl="1"/>
            <a:r>
              <a:rPr lang="en-GB" sz="1700"/>
              <a:t>Consumer surplus will disappear under first degree price discrimination</a:t>
            </a:r>
          </a:p>
          <a:p>
            <a:r>
              <a:rPr lang="en-GB" sz="1700"/>
              <a:t>Some, often lower income, consumers will benefit as they can obtain lower prices and increase consumption</a:t>
            </a:r>
          </a:p>
          <a:p>
            <a:r>
              <a:rPr lang="en-GB" sz="1700"/>
              <a:t>Some oligopolists can stay in business by charging higher prices to richer consumers and lower prices to poorer consumers. If they only charged the one price revenue might not be great enough to cover costs</a:t>
            </a:r>
          </a:p>
          <a:p>
            <a:endParaRPr lang="en-GB" sz="1700"/>
          </a:p>
        </p:txBody>
      </p:sp>
      <p:pic>
        <p:nvPicPr>
          <p:cNvPr id="4" name="Picture 3">
            <a:extLst>
              <a:ext uri="{FF2B5EF4-FFF2-40B4-BE49-F238E27FC236}">
                <a16:creationId xmlns:a16="http://schemas.microsoft.com/office/drawing/2014/main" id="{756AB9D9-DD84-3AC4-AC9A-2636CB50B3B8}"/>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6" name="Picture 5">
            <a:extLst>
              <a:ext uri="{FF2B5EF4-FFF2-40B4-BE49-F238E27FC236}">
                <a16:creationId xmlns:a16="http://schemas.microsoft.com/office/drawing/2014/main" id="{CE0D7A35-FC50-88D3-79FA-4056FECE83F4}"/>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7" name="Footer Placeholder 2">
            <a:extLst>
              <a:ext uri="{FF2B5EF4-FFF2-40B4-BE49-F238E27FC236}">
                <a16:creationId xmlns:a16="http://schemas.microsoft.com/office/drawing/2014/main" id="{0611BCD9-6872-6D71-B176-F706ABBDA9B7}"/>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92DE174-4C96-885C-3886-F4062ED0BE4A}"/>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30484700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54"/>
            <a:ext cx="9144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29000" y="601744"/>
            <a:ext cx="5086350" cy="1338696"/>
          </a:xfrm>
        </p:spPr>
        <p:txBody>
          <a:bodyPr>
            <a:normAutofit/>
          </a:bodyPr>
          <a:lstStyle/>
          <a:p>
            <a:r>
              <a:rPr lang="en-GB"/>
              <a:t>Activity</a:t>
            </a:r>
          </a:p>
        </p:txBody>
      </p:sp>
      <p:pic>
        <p:nvPicPr>
          <p:cNvPr id="17" name="Picture 4" descr="Magnifying glass showing decling performance">
            <a:extLst>
              <a:ext uri="{FF2B5EF4-FFF2-40B4-BE49-F238E27FC236}">
                <a16:creationId xmlns:a16="http://schemas.microsoft.com/office/drawing/2014/main" id="{C29459BA-72B9-DA5B-AD8A-849E03B6E226}"/>
              </a:ext>
            </a:extLst>
          </p:cNvPr>
          <p:cNvPicPr>
            <a:picLocks noChangeAspect="1"/>
          </p:cNvPicPr>
          <p:nvPr/>
        </p:nvPicPr>
        <p:blipFill rotWithShape="1">
          <a:blip r:embed="rId2"/>
          <a:srcRect l="38285" r="34346" b="-3"/>
          <a:stretch/>
        </p:blipFill>
        <p:spPr>
          <a:xfrm>
            <a:off x="20" y="10"/>
            <a:ext cx="281604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p:cNvSpPr>
            <a:spLocks noGrp="1"/>
          </p:cNvSpPr>
          <p:nvPr>
            <p:ph idx="1"/>
          </p:nvPr>
        </p:nvSpPr>
        <p:spPr>
          <a:xfrm>
            <a:off x="3429000" y="2201958"/>
            <a:ext cx="5086350" cy="3900730"/>
          </a:xfrm>
        </p:spPr>
        <p:txBody>
          <a:bodyPr anchor="t">
            <a:normAutofit/>
          </a:bodyPr>
          <a:lstStyle/>
          <a:p>
            <a:r>
              <a:rPr lang="en-GB" sz="1700"/>
              <a:t>In pairs identify a market in which price discrimination exists</a:t>
            </a:r>
          </a:p>
          <a:p>
            <a:r>
              <a:rPr lang="en-GB" sz="1700"/>
              <a:t>Carry out further research into the use of, advantages and disadvantages of price discrimination in your chosen market</a:t>
            </a:r>
          </a:p>
          <a:p>
            <a:r>
              <a:rPr lang="en-GB" sz="1700"/>
              <a:t>Prepare a presentation on price discrimination within this market, include information on how the market conditions allow for price discrimination</a:t>
            </a:r>
          </a:p>
        </p:txBody>
      </p:sp>
      <p:pic>
        <p:nvPicPr>
          <p:cNvPr id="4" name="Picture 3">
            <a:extLst>
              <a:ext uri="{FF2B5EF4-FFF2-40B4-BE49-F238E27FC236}">
                <a16:creationId xmlns:a16="http://schemas.microsoft.com/office/drawing/2014/main" id="{AC166E5C-D1D3-362D-01FB-F7F44DED2104}"/>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5" name="Picture 4">
            <a:extLst>
              <a:ext uri="{FF2B5EF4-FFF2-40B4-BE49-F238E27FC236}">
                <a16:creationId xmlns:a16="http://schemas.microsoft.com/office/drawing/2014/main" id="{8613A8FF-07B5-A05D-88BF-2DCB7AA639B4}"/>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6" name="Footer Placeholder 2">
            <a:extLst>
              <a:ext uri="{FF2B5EF4-FFF2-40B4-BE49-F238E27FC236}">
                <a16:creationId xmlns:a16="http://schemas.microsoft.com/office/drawing/2014/main" id="{53212E68-208A-9B07-E5EC-4B0992A9C686}"/>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5C6A08E-A0F2-E6FB-166F-E64FB169700F}"/>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4296104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6794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D0DE9F-A0C3-4E1E-94F5-B6627E9733A1}"/>
              </a:ext>
            </a:extLst>
          </p:cNvPr>
          <p:cNvSpPr>
            <a:spLocks noGrp="1"/>
          </p:cNvSpPr>
          <p:nvPr>
            <p:ph type="title"/>
          </p:nvPr>
        </p:nvSpPr>
        <p:spPr>
          <a:xfrm>
            <a:off x="628650" y="1195697"/>
            <a:ext cx="2400300" cy="4238118"/>
          </a:xfrm>
        </p:spPr>
        <p:txBody>
          <a:bodyPr>
            <a:normAutofit/>
          </a:bodyPr>
          <a:lstStyle/>
          <a:p>
            <a:r>
              <a:rPr lang="en-GB">
                <a:solidFill>
                  <a:schemeClr val="bg1"/>
                </a:solidFill>
              </a:rPr>
              <a:t>Home learning</a:t>
            </a:r>
          </a:p>
        </p:txBody>
      </p:sp>
      <p:grpSp>
        <p:nvGrpSpPr>
          <p:cNvPr id="13"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432689" cy="709660"/>
            <a:chOff x="2267504" y="2540250"/>
            <a:chExt cx="1990951" cy="739640"/>
          </a:xfrm>
          <a:solidFill>
            <a:schemeClr val="bg1"/>
          </a:solidFill>
        </p:grpSpPr>
        <p:sp>
          <p:nvSpPr>
            <p:cNvPr id="14" name="Freeform: Shape 13">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7" name="Oval 16">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95" y="4752208"/>
            <a:ext cx="273765"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95" y="4752208"/>
            <a:ext cx="273765"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82214" y="5539935"/>
            <a:ext cx="731374" cy="975171"/>
            <a:chOff x="5829300" y="3162300"/>
            <a:chExt cx="532256" cy="532257"/>
          </a:xfrm>
          <a:solidFill>
            <a:schemeClr val="bg1"/>
          </a:solidFill>
        </p:grpSpPr>
        <p:sp>
          <p:nvSpPr>
            <p:cNvPr id="22" name="Freeform: Shape 21">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5" name="Content Placeholder 2">
            <a:extLst>
              <a:ext uri="{FF2B5EF4-FFF2-40B4-BE49-F238E27FC236}">
                <a16:creationId xmlns:a16="http://schemas.microsoft.com/office/drawing/2014/main" id="{BA6CD84A-331C-8404-F1DE-86C2FC6F1563}"/>
              </a:ext>
            </a:extLst>
          </p:cNvPr>
          <p:cNvGraphicFramePr>
            <a:graphicFrameLocks noGrp="1"/>
          </p:cNvGraphicFramePr>
          <p:nvPr>
            <p:ph idx="1"/>
            <p:extLst>
              <p:ext uri="{D42A27DB-BD31-4B8C-83A1-F6EECF244321}">
                <p14:modId xmlns:p14="http://schemas.microsoft.com/office/powerpoint/2010/main" val="428829357"/>
              </p:ext>
            </p:extLst>
          </p:nvPr>
        </p:nvGraphicFramePr>
        <p:xfrm>
          <a:off x="4113104" y="477540"/>
          <a:ext cx="4726201" cy="5878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9EC5F672-FFC7-F55B-A206-2CB9E999FFEB}"/>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4" name="Picture 3">
            <a:extLst>
              <a:ext uri="{FF2B5EF4-FFF2-40B4-BE49-F238E27FC236}">
                <a16:creationId xmlns:a16="http://schemas.microsoft.com/office/drawing/2014/main" id="{8EFC0AF1-396E-B7AE-93CA-58054F98A191}"/>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6" name="Footer Placeholder 2">
            <a:extLst>
              <a:ext uri="{FF2B5EF4-FFF2-40B4-BE49-F238E27FC236}">
                <a16:creationId xmlns:a16="http://schemas.microsoft.com/office/drawing/2014/main" id="{1E392204-5E56-FFD0-A191-E34D25C6DABA}"/>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9E87086-FAA2-77A6-F942-B327A1C91928}"/>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38989108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6794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BE1CDBC-C20E-431E-8BDE-C52C46B6E99D}"/>
              </a:ext>
            </a:extLst>
          </p:cNvPr>
          <p:cNvSpPr>
            <a:spLocks noGrp="1"/>
          </p:cNvSpPr>
          <p:nvPr>
            <p:ph type="title"/>
          </p:nvPr>
        </p:nvSpPr>
        <p:spPr>
          <a:xfrm>
            <a:off x="628650" y="1195697"/>
            <a:ext cx="2400300" cy="4238118"/>
          </a:xfrm>
        </p:spPr>
        <p:txBody>
          <a:bodyPr>
            <a:normAutofit/>
          </a:bodyPr>
          <a:lstStyle/>
          <a:p>
            <a:r>
              <a:rPr lang="en-GB">
                <a:solidFill>
                  <a:schemeClr val="bg1"/>
                </a:solidFill>
              </a:rPr>
              <a:t>Plenary</a:t>
            </a:r>
          </a:p>
        </p:txBody>
      </p:sp>
      <p:grpSp>
        <p:nvGrpSpPr>
          <p:cNvPr id="13"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432689" cy="709660"/>
            <a:chOff x="2267504" y="2540250"/>
            <a:chExt cx="1990951" cy="739640"/>
          </a:xfrm>
          <a:solidFill>
            <a:schemeClr val="bg1"/>
          </a:solidFill>
        </p:grpSpPr>
        <p:sp>
          <p:nvSpPr>
            <p:cNvPr id="14" name="Freeform: Shape 13">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7" name="Oval 16">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95" y="4752208"/>
            <a:ext cx="273765"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95" y="4752208"/>
            <a:ext cx="273765"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82214" y="5539935"/>
            <a:ext cx="731374" cy="975171"/>
            <a:chOff x="5829300" y="3162300"/>
            <a:chExt cx="532256" cy="532257"/>
          </a:xfrm>
          <a:solidFill>
            <a:schemeClr val="bg1"/>
          </a:solidFill>
        </p:grpSpPr>
        <p:sp>
          <p:nvSpPr>
            <p:cNvPr id="22" name="Freeform: Shape 21">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5" name="Content Placeholder 2">
            <a:extLst>
              <a:ext uri="{FF2B5EF4-FFF2-40B4-BE49-F238E27FC236}">
                <a16:creationId xmlns:a16="http://schemas.microsoft.com/office/drawing/2014/main" id="{3BF685A9-ADCC-D1A4-FFD9-460E57EFE986}"/>
              </a:ext>
            </a:extLst>
          </p:cNvPr>
          <p:cNvGraphicFramePr>
            <a:graphicFrameLocks noGrp="1"/>
          </p:cNvGraphicFramePr>
          <p:nvPr>
            <p:ph idx="1"/>
            <p:extLst>
              <p:ext uri="{D42A27DB-BD31-4B8C-83A1-F6EECF244321}">
                <p14:modId xmlns:p14="http://schemas.microsoft.com/office/powerpoint/2010/main" val="1766811331"/>
              </p:ext>
            </p:extLst>
          </p:nvPr>
        </p:nvGraphicFramePr>
        <p:xfrm>
          <a:off x="4113104" y="477540"/>
          <a:ext cx="4726201" cy="5878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3F7CDCF5-4AE3-2013-825E-6C17FE8E80D5}"/>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4" name="Picture 3">
            <a:extLst>
              <a:ext uri="{FF2B5EF4-FFF2-40B4-BE49-F238E27FC236}">
                <a16:creationId xmlns:a16="http://schemas.microsoft.com/office/drawing/2014/main" id="{64A10F5B-AE78-6861-12A1-969356BBC949}"/>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6" name="Footer Placeholder 2">
            <a:extLst>
              <a:ext uri="{FF2B5EF4-FFF2-40B4-BE49-F238E27FC236}">
                <a16:creationId xmlns:a16="http://schemas.microsoft.com/office/drawing/2014/main" id="{843E7CF5-4F78-73D9-BDA0-AEF7A78AF9C3}"/>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3DFF908-1C95-FE5E-AEB2-DBCD85C5CB66}"/>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1637053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96781C-32A1-4FDA-A83B-A7FF8C1B1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3924300" y="1641752"/>
            <a:ext cx="4605336" cy="1323439"/>
          </a:xfrm>
        </p:spPr>
        <p:txBody>
          <a:bodyPr vert="horz" lIns="91440" tIns="45720" rIns="91440" bIns="45720" rtlCol="0" anchor="t">
            <a:normAutofit/>
          </a:bodyPr>
          <a:lstStyle/>
          <a:p>
            <a:pPr defTabSz="914400"/>
            <a:r>
              <a:rPr lang="en-US" sz="3500">
                <a:solidFill>
                  <a:schemeClr val="bg1"/>
                </a:solidFill>
              </a:rPr>
              <a:t>Lesson Objectives</a:t>
            </a:r>
          </a:p>
        </p:txBody>
      </p:sp>
      <p:pic>
        <p:nvPicPr>
          <p:cNvPr id="5" name="Picture 4">
            <a:extLst>
              <a:ext uri="{FF2B5EF4-FFF2-40B4-BE49-F238E27FC236}">
                <a16:creationId xmlns:a16="http://schemas.microsoft.com/office/drawing/2014/main" id="{7957692C-C727-A375-00BC-7AE6993E3847}"/>
              </a:ext>
            </a:extLst>
          </p:cNvPr>
          <p:cNvPicPr>
            <a:picLocks noChangeAspect="1"/>
          </p:cNvPicPr>
          <p:nvPr/>
        </p:nvPicPr>
        <p:blipFill rotWithShape="1">
          <a:blip r:embed="rId2"/>
          <a:srcRect l="26182" r="39417" b="4"/>
          <a:stretch/>
        </p:blipFill>
        <p:spPr>
          <a:xfrm>
            <a:off x="20" y="10"/>
            <a:ext cx="3409931"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effectLst/>
        </p:spPr>
      </p:pic>
      <p:grpSp>
        <p:nvGrpSpPr>
          <p:cNvPr id="11" name="Group 10">
            <a:extLst>
              <a:ext uri="{FF2B5EF4-FFF2-40B4-BE49-F238E27FC236}">
                <a16:creationId xmlns:a16="http://schemas.microsoft.com/office/drawing/2014/main" id="{54A1C8FD-E5B7-4BEC-A74A-A55FB8EA7C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72963" y="-1"/>
            <a:ext cx="663180" cy="6858001"/>
            <a:chOff x="3697284" y="-1"/>
            <a:chExt cx="884241" cy="6858001"/>
          </a:xfrm>
          <a:effectLst>
            <a:outerShdw blurRad="381000" dist="152400" algn="l" rotWithShape="0">
              <a:prstClr val="black">
                <a:alpha val="10000"/>
              </a:prstClr>
            </a:outerShdw>
          </a:effectLst>
        </p:grpSpPr>
        <p:sp>
          <p:nvSpPr>
            <p:cNvPr id="12" name="Freeform: Shape 11">
              <a:extLst>
                <a:ext uri="{FF2B5EF4-FFF2-40B4-BE49-F238E27FC236}">
                  <a16:creationId xmlns:a16="http://schemas.microsoft.com/office/drawing/2014/main" id="{B20D202D-5E48-4B15-9AF5-71BED4FCF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68D6A069-9380-4E59-A0DA-07053EE8E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p:cNvSpPr>
            <a:spLocks noGrp="1"/>
          </p:cNvSpPr>
          <p:nvPr>
            <p:ph idx="1"/>
          </p:nvPr>
        </p:nvSpPr>
        <p:spPr>
          <a:xfrm>
            <a:off x="3924300" y="3146400"/>
            <a:ext cx="4605337" cy="2682000"/>
          </a:xfrm>
        </p:spPr>
        <p:txBody>
          <a:bodyPr vert="horz" lIns="91440" tIns="45720" rIns="91440" bIns="45720" rtlCol="0">
            <a:normAutofit/>
          </a:bodyPr>
          <a:lstStyle/>
          <a:p>
            <a:pPr indent="-228600" defTabSz="914400"/>
            <a:r>
              <a:rPr lang="en-US" sz="1900">
                <a:solidFill>
                  <a:schemeClr val="bg1">
                    <a:alpha val="80000"/>
                  </a:schemeClr>
                </a:solidFill>
              </a:rPr>
              <a:t>Are you able to explain what concentration ratios are?</a:t>
            </a:r>
          </a:p>
          <a:p>
            <a:pPr indent="-228600" defTabSz="914400"/>
            <a:endParaRPr lang="en-US" sz="1900">
              <a:solidFill>
                <a:schemeClr val="bg1">
                  <a:alpha val="80000"/>
                </a:schemeClr>
              </a:solidFill>
            </a:endParaRPr>
          </a:p>
          <a:p>
            <a:pPr indent="-228600" defTabSz="914400"/>
            <a:r>
              <a:rPr lang="en-US" sz="1900">
                <a:solidFill>
                  <a:schemeClr val="bg1">
                    <a:alpha val="80000"/>
                  </a:schemeClr>
                </a:solidFill>
              </a:rPr>
              <a:t>Are you able to explain the different types of price discrimination. </a:t>
            </a:r>
          </a:p>
          <a:p>
            <a:pPr indent="-228600" defTabSz="914400"/>
            <a:endParaRPr lang="en-US" sz="1900">
              <a:solidFill>
                <a:schemeClr val="bg1">
                  <a:alpha val="80000"/>
                </a:schemeClr>
              </a:solidFill>
            </a:endParaRPr>
          </a:p>
          <a:p>
            <a:pPr indent="-228600" defTabSz="914400"/>
            <a:r>
              <a:rPr lang="en-US" sz="1900">
                <a:solidFill>
                  <a:schemeClr val="bg1">
                    <a:alpha val="80000"/>
                  </a:schemeClr>
                </a:solidFill>
              </a:rPr>
              <a:t>Are you able to analyse how oligopolies compete?</a:t>
            </a:r>
          </a:p>
          <a:p>
            <a:pPr indent="-228600" defTabSz="914400"/>
            <a:endParaRPr lang="en-US" sz="1900">
              <a:solidFill>
                <a:schemeClr val="bg1">
                  <a:alpha val="80000"/>
                </a:schemeClr>
              </a:solidFill>
            </a:endParaRPr>
          </a:p>
        </p:txBody>
      </p:sp>
      <p:pic>
        <p:nvPicPr>
          <p:cNvPr id="4" name="Picture 3">
            <a:extLst>
              <a:ext uri="{FF2B5EF4-FFF2-40B4-BE49-F238E27FC236}">
                <a16:creationId xmlns:a16="http://schemas.microsoft.com/office/drawing/2014/main" id="{05BDD8FA-774A-675B-7759-D45BB45ECAD2}"/>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6" name="Picture 5">
            <a:extLst>
              <a:ext uri="{FF2B5EF4-FFF2-40B4-BE49-F238E27FC236}">
                <a16:creationId xmlns:a16="http://schemas.microsoft.com/office/drawing/2014/main" id="{7ED9FAE2-029B-1851-4EC2-011C6610D975}"/>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7" name="Footer Placeholder 2">
            <a:extLst>
              <a:ext uri="{FF2B5EF4-FFF2-40B4-BE49-F238E27FC236}">
                <a16:creationId xmlns:a16="http://schemas.microsoft.com/office/drawing/2014/main" id="{860ABDB7-16FF-6FFA-3072-748F6904BFC2}"/>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37E3861-8C74-D7D0-F952-8FA7B0C2A815}"/>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373836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396781C-32A1-4FDA-A83B-A7FF8C1B1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3924300" y="491989"/>
            <a:ext cx="4605336" cy="1323439"/>
          </a:xfrm>
        </p:spPr>
        <p:txBody>
          <a:bodyPr anchor="t">
            <a:normAutofit/>
          </a:bodyPr>
          <a:lstStyle/>
          <a:p>
            <a:r>
              <a:rPr lang="en-GB" sz="3500">
                <a:solidFill>
                  <a:schemeClr val="bg1"/>
                </a:solidFill>
              </a:rPr>
              <a:t>Characteristics of oligopoly</a:t>
            </a:r>
          </a:p>
        </p:txBody>
      </p:sp>
      <p:pic>
        <p:nvPicPr>
          <p:cNvPr id="13" name="Picture 12" descr="Colourful charts and graphs">
            <a:extLst>
              <a:ext uri="{FF2B5EF4-FFF2-40B4-BE49-F238E27FC236}">
                <a16:creationId xmlns:a16="http://schemas.microsoft.com/office/drawing/2014/main" id="{FA795BF3-D88F-9D69-FA71-AF07432A09A4}"/>
              </a:ext>
            </a:extLst>
          </p:cNvPr>
          <p:cNvPicPr>
            <a:picLocks noChangeAspect="1"/>
          </p:cNvPicPr>
          <p:nvPr/>
        </p:nvPicPr>
        <p:blipFill rotWithShape="1">
          <a:blip r:embed="rId3"/>
          <a:srcRect l="35773" r="31086" b="-3"/>
          <a:stretch/>
        </p:blipFill>
        <p:spPr>
          <a:xfrm>
            <a:off x="20" y="10"/>
            <a:ext cx="3409931"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effectLst/>
        </p:spPr>
      </p:pic>
      <p:grpSp>
        <p:nvGrpSpPr>
          <p:cNvPr id="19" name="Group 18">
            <a:extLst>
              <a:ext uri="{FF2B5EF4-FFF2-40B4-BE49-F238E27FC236}">
                <a16:creationId xmlns:a16="http://schemas.microsoft.com/office/drawing/2014/main" id="{54A1C8FD-E5B7-4BEC-A74A-A55FB8EA7C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72963" y="-1"/>
            <a:ext cx="663180" cy="6858001"/>
            <a:chOff x="3697284" y="-1"/>
            <a:chExt cx="884241" cy="6858001"/>
          </a:xfrm>
          <a:effectLst>
            <a:outerShdw blurRad="381000" dist="152400" algn="l" rotWithShape="0">
              <a:prstClr val="black">
                <a:alpha val="10000"/>
              </a:prstClr>
            </a:outerShdw>
          </a:effectLst>
        </p:grpSpPr>
        <p:sp>
          <p:nvSpPr>
            <p:cNvPr id="20" name="Freeform: Shape 19">
              <a:extLst>
                <a:ext uri="{FF2B5EF4-FFF2-40B4-BE49-F238E27FC236}">
                  <a16:creationId xmlns:a16="http://schemas.microsoft.com/office/drawing/2014/main" id="{B20D202D-5E48-4B15-9AF5-71BED4FCF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68D6A069-9380-4E59-A0DA-07053EE8E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1" name="Content Placeholder 2"/>
          <p:cNvSpPr>
            <a:spLocks noGrp="1"/>
          </p:cNvSpPr>
          <p:nvPr>
            <p:ph idx="1"/>
          </p:nvPr>
        </p:nvSpPr>
        <p:spPr>
          <a:xfrm>
            <a:off x="3856667" y="2064270"/>
            <a:ext cx="4605337" cy="4048189"/>
          </a:xfrm>
        </p:spPr>
        <p:txBody>
          <a:bodyPr vert="horz" lIns="91440" tIns="45720" rIns="91440" bIns="45720" rtlCol="0" anchor="t">
            <a:noAutofit/>
          </a:bodyPr>
          <a:lstStyle/>
          <a:p>
            <a:r>
              <a:rPr lang="en-GB" altLang="en-US" sz="1600" dirty="0">
                <a:solidFill>
                  <a:schemeClr val="bg1">
                    <a:alpha val="80000"/>
                  </a:schemeClr>
                </a:solidFill>
              </a:rPr>
              <a:t>An oligopoly exists where there are only a </a:t>
            </a:r>
            <a:r>
              <a:rPr lang="en-GB" altLang="en-US" sz="1600" b="1" dirty="0">
                <a:solidFill>
                  <a:schemeClr val="bg1">
                    <a:alpha val="80000"/>
                  </a:schemeClr>
                </a:solidFill>
              </a:rPr>
              <a:t>few firms in the market</a:t>
            </a:r>
            <a:r>
              <a:rPr lang="en-GB" altLang="en-US" sz="1600" dirty="0">
                <a:solidFill>
                  <a:schemeClr val="bg1">
                    <a:alpha val="80000"/>
                  </a:schemeClr>
                </a:solidFill>
              </a:rPr>
              <a:t>. </a:t>
            </a:r>
            <a:r>
              <a:rPr lang="en-GB" sz="1600" dirty="0">
                <a:solidFill>
                  <a:schemeClr val="bg1">
                    <a:alpha val="80000"/>
                  </a:schemeClr>
                </a:solidFill>
              </a:rPr>
              <a:t>Smaller firms are likely to operate but will not have a significant impact on market share</a:t>
            </a:r>
            <a:endParaRPr lang="en-GB" sz="1600" dirty="0">
              <a:solidFill>
                <a:schemeClr val="bg1">
                  <a:alpha val="80000"/>
                </a:schemeClr>
              </a:solidFill>
              <a:ea typeface="Calibri"/>
              <a:cs typeface="Calibri"/>
            </a:endParaRPr>
          </a:p>
          <a:p>
            <a:r>
              <a:rPr lang="en-GB" altLang="en-US" sz="1600" dirty="0">
                <a:solidFill>
                  <a:schemeClr val="bg1">
                    <a:alpha val="80000"/>
                  </a:schemeClr>
                </a:solidFill>
              </a:rPr>
              <a:t>Oligopolies tend to compete on non-price competition such as promotion and there may also be an element of collusion. Like monopolies and duopolies, oligopolists can exploit consumers by charging high prices</a:t>
            </a:r>
            <a:endParaRPr lang="en-GB" altLang="en-US" sz="1600" dirty="0">
              <a:solidFill>
                <a:schemeClr val="bg1">
                  <a:alpha val="80000"/>
                </a:schemeClr>
              </a:solidFill>
              <a:ea typeface="Calibri"/>
              <a:cs typeface="Calibri"/>
            </a:endParaRPr>
          </a:p>
          <a:p>
            <a:r>
              <a:rPr lang="en-GB" altLang="en-US" sz="1600" b="1" dirty="0">
                <a:solidFill>
                  <a:schemeClr val="bg1">
                    <a:alpha val="80000"/>
                  </a:schemeClr>
                </a:solidFill>
              </a:rPr>
              <a:t>High barriers to entry and exit </a:t>
            </a:r>
            <a:r>
              <a:rPr lang="en-GB" altLang="en-US" sz="1600" dirty="0">
                <a:solidFill>
                  <a:schemeClr val="bg1">
                    <a:alpha val="80000"/>
                  </a:schemeClr>
                </a:solidFill>
              </a:rPr>
              <a:t>exist in oligopolistic markets, particularly through advertising and R&amp;D. This means </a:t>
            </a:r>
            <a:r>
              <a:rPr lang="en-GB" altLang="en-US" sz="1600" b="1" dirty="0">
                <a:solidFill>
                  <a:schemeClr val="bg1">
                    <a:alpha val="80000"/>
                  </a:schemeClr>
                </a:solidFill>
              </a:rPr>
              <a:t>ease of entry </a:t>
            </a:r>
            <a:r>
              <a:rPr lang="en-GB" altLang="en-US" sz="1600" dirty="0">
                <a:solidFill>
                  <a:schemeClr val="bg1">
                    <a:alpha val="80000"/>
                  </a:schemeClr>
                </a:solidFill>
              </a:rPr>
              <a:t>to the market is far more difficult for smaller firms </a:t>
            </a:r>
            <a:endParaRPr lang="en-GB" altLang="en-US" sz="1600" dirty="0">
              <a:solidFill>
                <a:schemeClr val="bg1">
                  <a:alpha val="80000"/>
                </a:schemeClr>
              </a:solidFill>
              <a:ea typeface="Calibri"/>
              <a:cs typeface="Calibri"/>
            </a:endParaRPr>
          </a:p>
          <a:p>
            <a:r>
              <a:rPr lang="en-GB" altLang="en-US" sz="1600" dirty="0">
                <a:solidFill>
                  <a:schemeClr val="bg1">
                    <a:alpha val="80000"/>
                  </a:schemeClr>
                </a:solidFill>
              </a:rPr>
              <a:t>It is important for oligopolists to take into account the reaction of competitors when making decisions regarding pricing. For example, if one firm cuts price, then others are likely to follow suit, resulting in a lower income for the market as a whole</a:t>
            </a:r>
            <a:endParaRPr lang="en-GB" sz="1600" dirty="0">
              <a:solidFill>
                <a:schemeClr val="bg1">
                  <a:alpha val="80000"/>
                </a:schemeClr>
              </a:solidFill>
              <a:ea typeface="Calibri"/>
              <a:cs typeface="Calibri"/>
            </a:endParaRPr>
          </a:p>
          <a:p>
            <a:endParaRPr lang="en-GB" sz="1050" dirty="0">
              <a:solidFill>
                <a:schemeClr val="bg1">
                  <a:alpha val="80000"/>
                </a:schemeClr>
              </a:solidFill>
            </a:endParaRPr>
          </a:p>
        </p:txBody>
      </p:sp>
    </p:spTree>
    <p:extLst>
      <p:ext uri="{BB962C8B-B14F-4D97-AF65-F5344CB8AC3E}">
        <p14:creationId xmlns:p14="http://schemas.microsoft.com/office/powerpoint/2010/main" val="666420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54"/>
            <a:ext cx="9144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3429000" y="601744"/>
            <a:ext cx="5086350" cy="1338696"/>
          </a:xfrm>
        </p:spPr>
        <p:txBody>
          <a:bodyPr>
            <a:normAutofit/>
          </a:bodyPr>
          <a:lstStyle/>
          <a:p>
            <a:r>
              <a:rPr lang="en-GB"/>
              <a:t>Characteristics of oligopoly</a:t>
            </a:r>
          </a:p>
        </p:txBody>
      </p:sp>
      <p:pic>
        <p:nvPicPr>
          <p:cNvPr id="13" name="Picture 12" descr="Graph">
            <a:extLst>
              <a:ext uri="{FF2B5EF4-FFF2-40B4-BE49-F238E27FC236}">
                <a16:creationId xmlns:a16="http://schemas.microsoft.com/office/drawing/2014/main" id="{080527F6-D411-DEAE-9A3B-0C7CD222153B}"/>
              </a:ext>
            </a:extLst>
          </p:cNvPr>
          <p:cNvPicPr>
            <a:picLocks noChangeAspect="1"/>
          </p:cNvPicPr>
          <p:nvPr/>
        </p:nvPicPr>
        <p:blipFill rotWithShape="1">
          <a:blip r:embed="rId3"/>
          <a:srcRect l="35912" r="38425" b="4"/>
          <a:stretch/>
        </p:blipFill>
        <p:spPr>
          <a:xfrm>
            <a:off x="20" y="10"/>
            <a:ext cx="281604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11" name="Content Placeholder 2"/>
          <p:cNvSpPr>
            <a:spLocks noGrp="1"/>
          </p:cNvSpPr>
          <p:nvPr>
            <p:ph idx="1"/>
          </p:nvPr>
        </p:nvSpPr>
        <p:spPr>
          <a:xfrm>
            <a:off x="3429000" y="2201958"/>
            <a:ext cx="5086350" cy="3900730"/>
          </a:xfrm>
        </p:spPr>
        <p:txBody>
          <a:bodyPr anchor="t">
            <a:normAutofit/>
          </a:bodyPr>
          <a:lstStyle/>
          <a:p>
            <a:pPr>
              <a:spcBef>
                <a:spcPct val="50000"/>
              </a:spcBef>
            </a:pPr>
            <a:r>
              <a:rPr lang="en-GB" altLang="en-US" sz="1700" dirty="0"/>
              <a:t>Therefore, oligopolists are unlikely to lower price as a long term strategy. This shows that </a:t>
            </a:r>
            <a:r>
              <a:rPr lang="en-GB" altLang="en-US" sz="1700" b="1" dirty="0"/>
              <a:t>interdependence of firms </a:t>
            </a:r>
            <a:r>
              <a:rPr lang="en-GB" altLang="en-US" sz="1700" dirty="0"/>
              <a:t>is important in oligopoly</a:t>
            </a:r>
          </a:p>
          <a:p>
            <a:pPr>
              <a:spcBef>
                <a:spcPct val="50000"/>
              </a:spcBef>
            </a:pPr>
            <a:r>
              <a:rPr lang="en-GB" altLang="en-US" sz="1700" dirty="0"/>
              <a:t>Although oligopolists do not tend to compete on price in the long run, they might compete on price as a tactic (short run)</a:t>
            </a:r>
          </a:p>
          <a:p>
            <a:pPr>
              <a:spcBef>
                <a:spcPct val="50000"/>
              </a:spcBef>
            </a:pPr>
            <a:r>
              <a:rPr lang="en-GB" altLang="en-US" sz="1700" dirty="0"/>
              <a:t>They tend to spend heavily on new product development</a:t>
            </a:r>
          </a:p>
          <a:p>
            <a:pPr>
              <a:spcBef>
                <a:spcPct val="50000"/>
              </a:spcBef>
            </a:pPr>
            <a:r>
              <a:rPr lang="en-GB" altLang="en-US" sz="1700" b="1" dirty="0"/>
              <a:t>Branding</a:t>
            </a:r>
            <a:r>
              <a:rPr lang="en-GB" altLang="en-US" sz="1700" dirty="0"/>
              <a:t> is crucial and expensive marketing budgets are available</a:t>
            </a:r>
          </a:p>
          <a:p>
            <a:pPr>
              <a:spcBef>
                <a:spcPct val="50000"/>
              </a:spcBef>
            </a:pPr>
            <a:r>
              <a:rPr lang="en-GB" altLang="en-US" sz="1700" dirty="0"/>
              <a:t>Firms must ensure that their products are accessible if they are going to be successful</a:t>
            </a:r>
          </a:p>
          <a:p>
            <a:r>
              <a:rPr lang="en-GB" sz="1700" dirty="0"/>
              <a:t>Products can be </a:t>
            </a:r>
            <a:r>
              <a:rPr lang="en-GB" sz="1700" b="1" dirty="0"/>
              <a:t>homogenous</a:t>
            </a:r>
            <a:r>
              <a:rPr lang="en-GB" sz="1700" dirty="0"/>
              <a:t> or </a:t>
            </a:r>
            <a:r>
              <a:rPr lang="en-GB" sz="1700" b="1" dirty="0"/>
              <a:t>differentiated</a:t>
            </a:r>
            <a:r>
              <a:rPr lang="en-GB" sz="1700" dirty="0"/>
              <a:t> </a:t>
            </a:r>
          </a:p>
          <a:p>
            <a:endParaRPr lang="en-GB" sz="1700" dirty="0"/>
          </a:p>
        </p:txBody>
      </p:sp>
      <p:pic>
        <p:nvPicPr>
          <p:cNvPr id="2" name="Picture 1">
            <a:extLst>
              <a:ext uri="{FF2B5EF4-FFF2-40B4-BE49-F238E27FC236}">
                <a16:creationId xmlns:a16="http://schemas.microsoft.com/office/drawing/2014/main" id="{E97893C3-8061-AC29-3545-33668F4D2413}"/>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3" name="Picture 2">
            <a:extLst>
              <a:ext uri="{FF2B5EF4-FFF2-40B4-BE49-F238E27FC236}">
                <a16:creationId xmlns:a16="http://schemas.microsoft.com/office/drawing/2014/main" id="{74714A6D-026C-B917-6B7E-3E415B045122}"/>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4" name="Footer Placeholder 2">
            <a:extLst>
              <a:ext uri="{FF2B5EF4-FFF2-40B4-BE49-F238E27FC236}">
                <a16:creationId xmlns:a16="http://schemas.microsoft.com/office/drawing/2014/main" id="{2AA3D2C8-99FB-0674-C94B-925BEB41206C}"/>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F84EE55-ABA9-95FD-B9E6-624CBF5F4332}"/>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2725891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54"/>
            <a:ext cx="9144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3429000" y="601744"/>
            <a:ext cx="5086350" cy="1338696"/>
          </a:xfrm>
        </p:spPr>
        <p:txBody>
          <a:bodyPr>
            <a:normAutofit/>
          </a:bodyPr>
          <a:lstStyle/>
          <a:p>
            <a:r>
              <a:rPr lang="en-GB"/>
              <a:t>Concentration ratios</a:t>
            </a:r>
          </a:p>
        </p:txBody>
      </p:sp>
      <p:pic>
        <p:nvPicPr>
          <p:cNvPr id="13" name="Picture 12" descr="Stock numbers on a digital display">
            <a:extLst>
              <a:ext uri="{FF2B5EF4-FFF2-40B4-BE49-F238E27FC236}">
                <a16:creationId xmlns:a16="http://schemas.microsoft.com/office/drawing/2014/main" id="{14348BA7-8093-8FBD-599F-1198DC0B3924}"/>
              </a:ext>
            </a:extLst>
          </p:cNvPr>
          <p:cNvPicPr>
            <a:picLocks noChangeAspect="1"/>
          </p:cNvPicPr>
          <p:nvPr/>
        </p:nvPicPr>
        <p:blipFill rotWithShape="1">
          <a:blip r:embed="rId3"/>
          <a:srcRect l="51048" r="24993" b="2"/>
          <a:stretch/>
        </p:blipFill>
        <p:spPr>
          <a:xfrm>
            <a:off x="20" y="10"/>
            <a:ext cx="281604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11" name="Content Placeholder 2"/>
          <p:cNvSpPr>
            <a:spLocks noGrp="1"/>
          </p:cNvSpPr>
          <p:nvPr>
            <p:ph idx="1"/>
          </p:nvPr>
        </p:nvSpPr>
        <p:spPr>
          <a:xfrm>
            <a:off x="3429000" y="2201958"/>
            <a:ext cx="5086350" cy="3900730"/>
          </a:xfrm>
        </p:spPr>
        <p:txBody>
          <a:bodyPr anchor="t">
            <a:normAutofit/>
          </a:bodyPr>
          <a:lstStyle/>
          <a:p>
            <a:r>
              <a:rPr lang="en-GB" sz="1700" dirty="0"/>
              <a:t>The</a:t>
            </a:r>
            <a:r>
              <a:rPr lang="en-GB" sz="1700" b="1" dirty="0"/>
              <a:t> concentration ratio (CR) </a:t>
            </a:r>
            <a:r>
              <a:rPr lang="en-GB" sz="1700" dirty="0"/>
              <a:t>tells us the number of firms that dominate the market</a:t>
            </a:r>
          </a:p>
          <a:p>
            <a:r>
              <a:rPr lang="en-GB" sz="1700" dirty="0"/>
              <a:t>In oligopolistic markets there are a few firms that dominate the market</a:t>
            </a:r>
          </a:p>
          <a:p>
            <a:r>
              <a:rPr lang="en-GB" sz="1700" dirty="0"/>
              <a:t>This means that that market share is concentrated in the hands of a few firms. In other words, there is a </a:t>
            </a:r>
            <a:r>
              <a:rPr lang="en-GB" sz="1700" b="1" dirty="0"/>
              <a:t>high concentration ratio </a:t>
            </a:r>
            <a:r>
              <a:rPr lang="en-GB" sz="1700" dirty="0"/>
              <a:t>in the market</a:t>
            </a:r>
          </a:p>
          <a:p>
            <a:r>
              <a:rPr lang="en-GB" sz="1700" dirty="0"/>
              <a:t>Oligopolistic markets are composed of large firms e.g. mobile phones with Apple and Samsung; the streaming music industry with Spotify, Apple Music, Google Play Music and Amazon Prime Music</a:t>
            </a:r>
          </a:p>
        </p:txBody>
      </p:sp>
      <p:pic>
        <p:nvPicPr>
          <p:cNvPr id="2" name="Picture 1">
            <a:extLst>
              <a:ext uri="{FF2B5EF4-FFF2-40B4-BE49-F238E27FC236}">
                <a16:creationId xmlns:a16="http://schemas.microsoft.com/office/drawing/2014/main" id="{F1D6AA8B-DDE3-DBB2-9801-32237969564C}"/>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3" name="Picture 2">
            <a:extLst>
              <a:ext uri="{FF2B5EF4-FFF2-40B4-BE49-F238E27FC236}">
                <a16:creationId xmlns:a16="http://schemas.microsoft.com/office/drawing/2014/main" id="{EC54CAC2-9CFA-CB2F-DB6F-06421D28353E}"/>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4" name="Footer Placeholder 2">
            <a:extLst>
              <a:ext uri="{FF2B5EF4-FFF2-40B4-BE49-F238E27FC236}">
                <a16:creationId xmlns:a16="http://schemas.microsoft.com/office/drawing/2014/main" id="{DA0B0519-8897-9E6F-A5FA-DE9706F72356}"/>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ABD1650-62A4-B477-8CA5-880CEFC6EAD8}"/>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800717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15520DB-F960-4775-B29C-691D6E65A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Title 1"/>
          <p:cNvSpPr>
            <a:spLocks noGrp="1"/>
          </p:cNvSpPr>
          <p:nvPr>
            <p:ph type="title"/>
          </p:nvPr>
        </p:nvSpPr>
        <p:spPr>
          <a:xfrm>
            <a:off x="3922131" y="552160"/>
            <a:ext cx="4385836" cy="1046671"/>
          </a:xfrm>
        </p:spPr>
        <p:txBody>
          <a:bodyPr>
            <a:normAutofit/>
          </a:bodyPr>
          <a:lstStyle/>
          <a:p>
            <a:r>
              <a:rPr lang="en-GB" sz="2400"/>
              <a:t>N-firm concentration ratios</a:t>
            </a:r>
          </a:p>
        </p:txBody>
      </p:sp>
      <p:pic>
        <p:nvPicPr>
          <p:cNvPr id="13" name="Picture 12" descr="An abstract financial digital analysis">
            <a:extLst>
              <a:ext uri="{FF2B5EF4-FFF2-40B4-BE49-F238E27FC236}">
                <a16:creationId xmlns:a16="http://schemas.microsoft.com/office/drawing/2014/main" id="{5BBE2AE8-D793-F211-0786-C40DC15CDD67}"/>
              </a:ext>
            </a:extLst>
          </p:cNvPr>
          <p:cNvPicPr>
            <a:picLocks noChangeAspect="1"/>
          </p:cNvPicPr>
          <p:nvPr/>
        </p:nvPicPr>
        <p:blipFill rotWithShape="1">
          <a:blip r:embed="rId3"/>
          <a:srcRect l="48710" r="25450" b="-6"/>
          <a:stretch/>
        </p:blipFill>
        <p:spPr>
          <a:xfrm>
            <a:off x="-9488" y="10"/>
            <a:ext cx="3188969" cy="6857991"/>
          </a:xfrm>
          <a:prstGeom prst="rect">
            <a:avLst/>
          </a:prstGeom>
        </p:spPr>
      </p:pic>
      <p:sp>
        <p:nvSpPr>
          <p:cNvPr id="19" name="Rectangle 18">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188970" y="1982602"/>
            <a:ext cx="595503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1" name="Content Placeholder 2"/>
          <p:cNvSpPr>
            <a:spLocks noGrp="1"/>
          </p:cNvSpPr>
          <p:nvPr>
            <p:ph idx="1"/>
          </p:nvPr>
        </p:nvSpPr>
        <p:spPr>
          <a:xfrm>
            <a:off x="3922132" y="2551558"/>
            <a:ext cx="4385835" cy="3347879"/>
          </a:xfrm>
        </p:spPr>
        <p:txBody>
          <a:bodyPr anchor="ctr">
            <a:normAutofit/>
          </a:bodyPr>
          <a:lstStyle/>
          <a:p>
            <a:r>
              <a:rPr lang="en-GB" sz="1400" dirty="0"/>
              <a:t>The</a:t>
            </a:r>
            <a:r>
              <a:rPr lang="en-GB" sz="1400" b="1" dirty="0"/>
              <a:t> n-firm concentration ratio (CR) </a:t>
            </a:r>
            <a:r>
              <a:rPr lang="en-GB" sz="1400" dirty="0"/>
              <a:t>is a measurement of the market share of the n firms that dominate the market</a:t>
            </a:r>
          </a:p>
          <a:p>
            <a:pPr lvl="1"/>
            <a:r>
              <a:rPr lang="en-GB" sz="1400" dirty="0"/>
              <a:t>For example 3:75 means that 3 firms have 75% market share</a:t>
            </a:r>
          </a:p>
          <a:p>
            <a:r>
              <a:rPr lang="en-GB" sz="1400" dirty="0"/>
              <a:t>Oligopolistic markets have high concentration ratios, with the market concentrated in the hands of a few firms</a:t>
            </a:r>
          </a:p>
          <a:p>
            <a:r>
              <a:rPr lang="en-GB" sz="1400" dirty="0" err="1"/>
              <a:t>CRn</a:t>
            </a:r>
            <a:r>
              <a:rPr lang="en-GB" sz="1400" dirty="0"/>
              <a:t> = % market share</a:t>
            </a:r>
          </a:p>
          <a:p>
            <a:pPr lvl="1"/>
            <a:r>
              <a:rPr lang="en-GB" sz="1400" dirty="0"/>
              <a:t>For example, an oligopolistic market might have CR3 = 70% where n = 3</a:t>
            </a:r>
          </a:p>
          <a:p>
            <a:r>
              <a:rPr lang="en-GB" sz="1400" dirty="0"/>
              <a:t>Here, the 3 firm concentration ratio is 70% - three firms dominate with 70% market share</a:t>
            </a:r>
          </a:p>
        </p:txBody>
      </p:sp>
      <p:sp>
        <p:nvSpPr>
          <p:cNvPr id="21" name="Rectangle 20">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26460" y="3404996"/>
            <a:ext cx="6858002"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2" name="Picture 1">
            <a:extLst>
              <a:ext uri="{FF2B5EF4-FFF2-40B4-BE49-F238E27FC236}">
                <a16:creationId xmlns:a16="http://schemas.microsoft.com/office/drawing/2014/main" id="{0A10079C-4224-FE10-B81E-37BF471E8AD9}"/>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3" name="Picture 2">
            <a:extLst>
              <a:ext uri="{FF2B5EF4-FFF2-40B4-BE49-F238E27FC236}">
                <a16:creationId xmlns:a16="http://schemas.microsoft.com/office/drawing/2014/main" id="{F3B98D2C-2A10-CBEC-235C-EBBC376E61A0}"/>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4" name="Footer Placeholder 2">
            <a:extLst>
              <a:ext uri="{FF2B5EF4-FFF2-40B4-BE49-F238E27FC236}">
                <a16:creationId xmlns:a16="http://schemas.microsoft.com/office/drawing/2014/main" id="{2C0E71AD-96B1-F102-9781-A137278E43DA}"/>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DF83E53-972E-1434-A888-9C9143E3FD01}"/>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139848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459863"/>
            <a:ext cx="7886700" cy="1004594"/>
          </a:xfrm>
        </p:spPr>
        <p:txBody>
          <a:bodyPr>
            <a:normAutofit/>
          </a:bodyPr>
          <a:lstStyle/>
          <a:p>
            <a:pPr algn="ctr"/>
            <a:r>
              <a:rPr lang="en-GB">
                <a:solidFill>
                  <a:srgbClr val="FFFFFF"/>
                </a:solidFill>
              </a:rPr>
              <a:t>Activity 1</a:t>
            </a:r>
          </a:p>
        </p:txBody>
      </p:sp>
      <p:sp>
        <p:nvSpPr>
          <p:cNvPr id="12" name="Rectangle: Rounded Corners 11">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22" y="1587970"/>
            <a:ext cx="8274756"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2">
            <a:extLst>
              <a:ext uri="{FF2B5EF4-FFF2-40B4-BE49-F238E27FC236}">
                <a16:creationId xmlns:a16="http://schemas.microsoft.com/office/drawing/2014/main" id="{4697B0A0-F3E1-59C5-BE3A-02312C0DF9A5}"/>
              </a:ext>
            </a:extLst>
          </p:cNvPr>
          <p:cNvGraphicFramePr>
            <a:graphicFrameLocks noGrp="1"/>
          </p:cNvGraphicFramePr>
          <p:nvPr>
            <p:ph idx="1"/>
            <p:extLst>
              <p:ext uri="{D42A27DB-BD31-4B8C-83A1-F6EECF244321}">
                <p14:modId xmlns:p14="http://schemas.microsoft.com/office/powerpoint/2010/main" val="55349862"/>
              </p:ext>
            </p:extLst>
          </p:nvPr>
        </p:nvGraphicFramePr>
        <p:xfrm>
          <a:off x="628650" y="1800911"/>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C306003B-3798-3248-8826-1A899E274889}"/>
              </a:ext>
            </a:extLst>
          </p:cNvPr>
          <p:cNvPicPr>
            <a:picLocks noChangeAspect="1"/>
          </p:cNvPicPr>
          <p:nvPr/>
        </p:nvPicPr>
        <p:blipFill>
          <a:blip r:embed="rId9"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4" name="Picture 3">
            <a:extLst>
              <a:ext uri="{FF2B5EF4-FFF2-40B4-BE49-F238E27FC236}">
                <a16:creationId xmlns:a16="http://schemas.microsoft.com/office/drawing/2014/main" id="{41377DDA-D5C4-129C-1BE5-BBAB030F6747}"/>
              </a:ext>
            </a:extLst>
          </p:cNvPr>
          <p:cNvPicPr>
            <a:picLocks noChangeAspect="1"/>
          </p:cNvPicPr>
          <p:nvPr/>
        </p:nvPicPr>
        <p:blipFill>
          <a:blip r:embed="rId10"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5" name="Footer Placeholder 2">
            <a:extLst>
              <a:ext uri="{FF2B5EF4-FFF2-40B4-BE49-F238E27FC236}">
                <a16:creationId xmlns:a16="http://schemas.microsoft.com/office/drawing/2014/main" id="{5C4B2464-4DC9-BE91-EC43-C320CBA74379}"/>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D4D9D23-5947-9E7B-53B2-E0A433A436A5}"/>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6242191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4324B622063448B0055AFDB20CA1AC" ma:contentTypeVersion="10" ma:contentTypeDescription="Create a new document." ma:contentTypeScope="" ma:versionID="0d696e7f07ff0fea65901a1a0c65daee">
  <xsd:schema xmlns:xsd="http://www.w3.org/2001/XMLSchema" xmlns:xs="http://www.w3.org/2001/XMLSchema" xmlns:p="http://schemas.microsoft.com/office/2006/metadata/properties" xmlns:ns2="076ace39-b004-4008-beae-09f415226218" xmlns:ns3="64343a5c-83ce-4b39-b4c2-c437a499ca42" targetNamespace="http://schemas.microsoft.com/office/2006/metadata/properties" ma:root="true" ma:fieldsID="ca43d0283cb97d612dc1efe6b4742893" ns2:_="" ns3:_="">
    <xsd:import namespace="076ace39-b004-4008-beae-09f415226218"/>
    <xsd:import namespace="64343a5c-83ce-4b39-b4c2-c437a499ca42"/>
    <xsd:element name="properties">
      <xsd:complexType>
        <xsd:sequence>
          <xsd:element name="documentManagement">
            <xsd:complexType>
              <xsd:all>
                <xsd:element ref="ns2:ReferenceId" minOccurs="0"/>
                <xsd:element ref="ns2:lcf76f155ced4ddcb4097134ff3c332f" minOccurs="0"/>
                <xsd:element ref="ns3:TaxCatchAll" minOccurs="0"/>
                <xsd:element ref="ns2:MediaServiceMetadata" minOccurs="0"/>
                <xsd:element ref="ns2:MediaServiceSearchProperties" minOccurs="0"/>
                <xsd:element ref="ns2:MediaServiceObjectDetectorVersions" minOccurs="0"/>
                <xsd:element ref="ns2:MediaServiceGenerationTime" minOccurs="0"/>
                <xsd:element ref="ns2:MediaServiceEventHashCode"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6ace39-b004-4008-beae-09f415226218"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lcf76f155ced4ddcb4097134ff3c332f" ma:index="10" nillable="true" ma:taxonomy="true" ma:internalName="lcf76f155ced4ddcb4097134ff3c332f" ma:taxonomyFieldName="MediaServiceImageTags" ma:displayName="Image Tags" ma:readOnly="false" ma:fieldId="{5cf76f15-5ced-4ddc-b409-7134ff3c332f}" ma:taxonomyMulti="true" ma:sspId="3e248ee6-8ff0-47ff-a448-2af7925d5a01" ma:termSetId="09814cd3-568e-fe90-9814-8d621ff8fb84" ma:anchorId="fba54fb3-c3e1-fe81-a776-ca4b69148c4d" ma:open="true" ma:isKeyword="false">
      <xsd:complexType>
        <xsd:sequence>
          <xsd:element ref="pc:Terms" minOccurs="0" maxOccurs="1"/>
        </xsd:sequence>
      </xsd:complexType>
    </xsd:element>
    <xsd:element name="MediaServiceMetadata" ma:index="12" nillable="true" ma:displayName="MediaServiceMetadata" ma:hidden="true" ma:internalName="MediaService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FastMetadata" ma:index="17"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343a5c-83ce-4b39-b4c2-c437a499ca42"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163aea88-2d79-4545-ab26-11994247caab}" ma:internalName="TaxCatchAll" ma:showField="CatchAllData" ma:web="64343a5c-83ce-4b39-b4c2-c437a499ca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76ace39-b004-4008-beae-09f415226218">
      <Terms xmlns="http://schemas.microsoft.com/office/infopath/2007/PartnerControls"/>
    </lcf76f155ced4ddcb4097134ff3c332f>
    <ReferenceId xmlns="076ace39-b004-4008-beae-09f415226218" xsi:nil="true"/>
    <TaxCatchAll xmlns="64343a5c-83ce-4b39-b4c2-c437a499ca4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3F5789-7233-4A3B-A05E-CBEE3882D4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6ace39-b004-4008-beae-09f415226218"/>
    <ds:schemaRef ds:uri="64343a5c-83ce-4b39-b4c2-c437a499ca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DB65F10-BD3E-4356-965C-5095819E5EE3}">
  <ds:schemaRefs>
    <ds:schemaRef ds:uri="http://schemas.microsoft.com/office/2006/metadata/properties"/>
    <ds:schemaRef ds:uri="http://schemas.microsoft.com/office/infopath/2007/PartnerControls"/>
    <ds:schemaRef ds:uri="076ace39-b004-4008-beae-09f415226218"/>
    <ds:schemaRef ds:uri="64343a5c-83ce-4b39-b4c2-c437a499ca42"/>
  </ds:schemaRefs>
</ds:datastoreItem>
</file>

<file path=customXml/itemProps3.xml><?xml version="1.0" encoding="utf-8"?>
<ds:datastoreItem xmlns:ds="http://schemas.openxmlformats.org/officeDocument/2006/customXml" ds:itemID="{728964C0-D05A-4E4C-BFD3-DD9F84BD75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Quotable</Template>
  <TotalTime>2800</TotalTime>
  <Words>3787</Words>
  <Application>Microsoft Office PowerPoint</Application>
  <PresentationFormat>On-screen Show (4:3)</PresentationFormat>
  <Paragraphs>423</Paragraphs>
  <Slides>38</Slides>
  <Notes>27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38</vt:i4>
      </vt:variant>
    </vt:vector>
  </HeadingPairs>
  <TitlesOfParts>
    <vt:vector size="46" baseType="lpstr">
      <vt:lpstr>Arial</vt:lpstr>
      <vt:lpstr>Calibri</vt:lpstr>
      <vt:lpstr>Calibri Light</vt:lpstr>
      <vt:lpstr>gg sans</vt:lpstr>
      <vt:lpstr>Times New Roman</vt:lpstr>
      <vt:lpstr>Office Theme</vt:lpstr>
      <vt:lpstr>1_Office Theme</vt:lpstr>
      <vt:lpstr>2_Office Theme</vt:lpstr>
      <vt:lpstr>4.1.3 Oligopoly</vt:lpstr>
      <vt:lpstr>Recall</vt:lpstr>
      <vt:lpstr>Starter</vt:lpstr>
      <vt:lpstr>Lesson Objectives</vt:lpstr>
      <vt:lpstr>Characteristics of oligopoly</vt:lpstr>
      <vt:lpstr>Characteristics of oligopoly</vt:lpstr>
      <vt:lpstr>Concentration ratios</vt:lpstr>
      <vt:lpstr>N-firm concentration ratios</vt:lpstr>
      <vt:lpstr>Activity 1</vt:lpstr>
      <vt:lpstr>Interdependence of firms</vt:lpstr>
      <vt:lpstr>Non-collusive behaviour in oligopoly</vt:lpstr>
      <vt:lpstr>Non-collusive oligopoly</vt:lpstr>
      <vt:lpstr>Activity 2</vt:lpstr>
      <vt:lpstr>Non-collusive oligopoly:  the kinked demand curve and price stability</vt:lpstr>
      <vt:lpstr>Non-collusive oligopoly: The kinked demand curve</vt:lpstr>
      <vt:lpstr>Costs in the short run</vt:lpstr>
      <vt:lpstr>Costs in the short run</vt:lpstr>
      <vt:lpstr>Costs</vt:lpstr>
      <vt:lpstr>Costs</vt:lpstr>
      <vt:lpstr>Interdependence in oligopoly: The kinked demand curve</vt:lpstr>
      <vt:lpstr>Activity 3</vt:lpstr>
      <vt:lpstr>Activity 4</vt:lpstr>
      <vt:lpstr>Activity 4</vt:lpstr>
      <vt:lpstr>Types of price competition</vt:lpstr>
      <vt:lpstr>Why has the pound historically been so strong against the dollar?</vt:lpstr>
      <vt:lpstr>Activity 5</vt:lpstr>
      <vt:lpstr>Price discrimination</vt:lpstr>
      <vt:lpstr>The levels of price discrimination</vt:lpstr>
      <vt:lpstr>First degree price discrimination</vt:lpstr>
      <vt:lpstr>Perfect price discrimination</vt:lpstr>
      <vt:lpstr>Second degree price discrimination</vt:lpstr>
      <vt:lpstr>Second degree price discrimination</vt:lpstr>
      <vt:lpstr>Third degree price discrimination</vt:lpstr>
      <vt:lpstr> Third degree price discrimination in monopoly </vt:lpstr>
      <vt:lpstr>Price discrimination – advantages v Disadvantages</vt:lpstr>
      <vt:lpstr>Activity</vt:lpstr>
      <vt:lpstr>Home learning</vt:lpstr>
      <vt:lpstr>Plenary</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1.1.1</dc:title>
  <dc:creator>Time2Resources</dc:creator>
  <cp:lastModifiedBy>Chezka Mae Madrona</cp:lastModifiedBy>
  <cp:revision>431</cp:revision>
  <dcterms:created xsi:type="dcterms:W3CDTF">2009-08-01T13:37:35Z</dcterms:created>
  <dcterms:modified xsi:type="dcterms:W3CDTF">2025-03-18T11:14:02Z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0x0101000B4324B622063448B0055AFDB20CA1AC</vt:lpwstr>
  </property>
</Properties>
</file>