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 id="2147483691" r:id="rId5"/>
  </p:sldMasterIdLst>
  <p:notesMasterIdLst>
    <p:notesMasterId r:id="rId29"/>
  </p:notesMasterIdLst>
  <p:sldIdLst>
    <p:sldId id="256" r:id="rId6"/>
    <p:sldId id="279" r:id="rId7"/>
    <p:sldId id="274" r:id="rId8"/>
    <p:sldId id="273" r:id="rId9"/>
    <p:sldId id="258" r:id="rId10"/>
    <p:sldId id="259" r:id="rId11"/>
    <p:sldId id="260" r:id="rId12"/>
    <p:sldId id="261" r:id="rId13"/>
    <p:sldId id="276" r:id="rId14"/>
    <p:sldId id="262" r:id="rId15"/>
    <p:sldId id="263" r:id="rId16"/>
    <p:sldId id="275" r:id="rId17"/>
    <p:sldId id="264" r:id="rId18"/>
    <p:sldId id="265" r:id="rId19"/>
    <p:sldId id="266" r:id="rId20"/>
    <p:sldId id="267" r:id="rId21"/>
    <p:sldId id="268" r:id="rId22"/>
    <p:sldId id="269" r:id="rId23"/>
    <p:sldId id="270" r:id="rId24"/>
    <p:sldId id="271" r:id="rId25"/>
    <p:sldId id="277" r:id="rId26"/>
    <p:sldId id="272"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475B49-50CE-465E-9772-02811D0FEE6A}">
          <p14:sldIdLst>
            <p14:sldId id="256"/>
            <p14:sldId id="279"/>
            <p14:sldId id="274"/>
            <p14:sldId id="273"/>
            <p14:sldId id="258"/>
            <p14:sldId id="259"/>
            <p14:sldId id="260"/>
            <p14:sldId id="261"/>
            <p14:sldId id="276"/>
            <p14:sldId id="262"/>
            <p14:sldId id="263"/>
            <p14:sldId id="275"/>
            <p14:sldId id="264"/>
            <p14:sldId id="265"/>
            <p14:sldId id="266"/>
            <p14:sldId id="267"/>
            <p14:sldId id="268"/>
            <p14:sldId id="269"/>
            <p14:sldId id="270"/>
            <p14:sldId id="271"/>
            <p14:sldId id="277"/>
            <p14:sldId id="272"/>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DD13C-B849-9FAE-6263-D203836C7230}" v="12" dt="2023-06-21T09:45:16.915"/>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70" autoAdjust="0"/>
    <p:restoredTop sz="94660"/>
  </p:normalViewPr>
  <p:slideViewPr>
    <p:cSldViewPr snapToGrid="0">
      <p:cViewPr varScale="1">
        <p:scale>
          <a:sx n="108" d="100"/>
          <a:sy n="108" d="100"/>
        </p:scale>
        <p:origin x="13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1E21829-B475-416A-9741-255A7157AAE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E8E70F6-6155-48E1-AE1A-763500F161FC}">
      <dgm:prSet/>
      <dgm:spPr/>
      <dgm:t>
        <a:bodyPr/>
        <a:lstStyle/>
        <a:p>
          <a:r>
            <a:rPr lang="en-GB"/>
            <a:t>What is a Monopoly?</a:t>
          </a:r>
          <a:endParaRPr lang="en-US"/>
        </a:p>
      </dgm:t>
    </dgm:pt>
    <dgm:pt modelId="{026B8C0E-DBC8-4AA1-AE98-3ABA44F398EB}" type="parTrans" cxnId="{93E96CE8-2AC0-4E0F-956B-3CA5825D01AC}">
      <dgm:prSet/>
      <dgm:spPr/>
      <dgm:t>
        <a:bodyPr/>
        <a:lstStyle/>
        <a:p>
          <a:endParaRPr lang="en-US"/>
        </a:p>
      </dgm:t>
    </dgm:pt>
    <dgm:pt modelId="{08F12AD7-8378-4685-B04D-984623BC372F}" type="sibTrans" cxnId="{93E96CE8-2AC0-4E0F-956B-3CA5825D01AC}">
      <dgm:prSet/>
      <dgm:spPr/>
      <dgm:t>
        <a:bodyPr/>
        <a:lstStyle/>
        <a:p>
          <a:endParaRPr lang="en-US"/>
        </a:p>
      </dgm:t>
    </dgm:pt>
    <dgm:pt modelId="{3B68E0AE-C311-490D-93C7-BE33B956ACB7}">
      <dgm:prSet/>
      <dgm:spPr/>
      <dgm:t>
        <a:bodyPr/>
        <a:lstStyle/>
        <a:p>
          <a:r>
            <a:rPr lang="en-GB"/>
            <a:t>What is a Duopoly?</a:t>
          </a:r>
          <a:endParaRPr lang="en-US"/>
        </a:p>
      </dgm:t>
    </dgm:pt>
    <dgm:pt modelId="{96A7CA72-AEA5-470B-A618-2ECF6ED6CA33}" type="parTrans" cxnId="{B414EED2-62E9-4284-9AC2-868D7AFF1299}">
      <dgm:prSet/>
      <dgm:spPr/>
      <dgm:t>
        <a:bodyPr/>
        <a:lstStyle/>
        <a:p>
          <a:endParaRPr lang="en-US"/>
        </a:p>
      </dgm:t>
    </dgm:pt>
    <dgm:pt modelId="{601D51AC-4F79-4C6A-9600-AC24EB160613}" type="sibTrans" cxnId="{B414EED2-62E9-4284-9AC2-868D7AFF1299}">
      <dgm:prSet/>
      <dgm:spPr/>
      <dgm:t>
        <a:bodyPr/>
        <a:lstStyle/>
        <a:p>
          <a:endParaRPr lang="en-US"/>
        </a:p>
      </dgm:t>
    </dgm:pt>
    <dgm:pt modelId="{041D6E3D-58D5-4EB8-82BC-59B5BC638FCB}">
      <dgm:prSet/>
      <dgm:spPr/>
      <dgm:t>
        <a:bodyPr/>
        <a:lstStyle/>
        <a:p>
          <a:r>
            <a:rPr lang="en-GB"/>
            <a:t>What is an Oligopoly?</a:t>
          </a:r>
          <a:endParaRPr lang="en-US"/>
        </a:p>
      </dgm:t>
    </dgm:pt>
    <dgm:pt modelId="{317BA1A9-82F7-434B-9A69-5FD88D4EC71D}" type="parTrans" cxnId="{F894940E-74DF-40D8-B753-EA5CCC0E25BA}">
      <dgm:prSet/>
      <dgm:spPr/>
      <dgm:t>
        <a:bodyPr/>
        <a:lstStyle/>
        <a:p>
          <a:endParaRPr lang="en-US"/>
        </a:p>
      </dgm:t>
    </dgm:pt>
    <dgm:pt modelId="{0C297427-8626-41E0-AE5A-FF450BA075B6}" type="sibTrans" cxnId="{F894940E-74DF-40D8-B753-EA5CCC0E25BA}">
      <dgm:prSet/>
      <dgm:spPr/>
      <dgm:t>
        <a:bodyPr/>
        <a:lstStyle/>
        <a:p>
          <a:endParaRPr lang="en-US"/>
        </a:p>
      </dgm:t>
    </dgm:pt>
    <dgm:pt modelId="{70500760-3858-456F-95D8-88A69EC7746D}">
      <dgm:prSet/>
      <dgm:spPr/>
      <dgm:t>
        <a:bodyPr/>
        <a:lstStyle/>
        <a:p>
          <a:r>
            <a:rPr lang="en-GB"/>
            <a:t>What is Monopolistic competition?</a:t>
          </a:r>
          <a:endParaRPr lang="en-US"/>
        </a:p>
      </dgm:t>
    </dgm:pt>
    <dgm:pt modelId="{917480B9-683A-4467-85C1-8F0A7B09F09B}" type="parTrans" cxnId="{2E480CF1-827D-43F6-A4F1-CA753A54F93D}">
      <dgm:prSet/>
      <dgm:spPr/>
      <dgm:t>
        <a:bodyPr/>
        <a:lstStyle/>
        <a:p>
          <a:endParaRPr lang="en-US"/>
        </a:p>
      </dgm:t>
    </dgm:pt>
    <dgm:pt modelId="{7A7BB164-0AE2-4942-BA0C-FDA27AC0CDC5}" type="sibTrans" cxnId="{2E480CF1-827D-43F6-A4F1-CA753A54F93D}">
      <dgm:prSet/>
      <dgm:spPr/>
      <dgm:t>
        <a:bodyPr/>
        <a:lstStyle/>
        <a:p>
          <a:endParaRPr lang="en-US"/>
        </a:p>
      </dgm:t>
    </dgm:pt>
    <dgm:pt modelId="{7F55812B-61B7-46D6-AE73-E6A2D8C87D4C}">
      <dgm:prSet/>
      <dgm:spPr/>
      <dgm:t>
        <a:bodyPr/>
        <a:lstStyle/>
        <a:p>
          <a:r>
            <a:rPr lang="en-GB"/>
            <a:t>What is Perfect competition?	</a:t>
          </a:r>
          <a:endParaRPr lang="en-US"/>
        </a:p>
      </dgm:t>
    </dgm:pt>
    <dgm:pt modelId="{C7E65E28-AF42-42F3-9EBF-38031D560E1A}" type="parTrans" cxnId="{0553BF26-CB86-4464-B98A-1D38A8E05969}">
      <dgm:prSet/>
      <dgm:spPr/>
      <dgm:t>
        <a:bodyPr/>
        <a:lstStyle/>
        <a:p>
          <a:endParaRPr lang="en-US"/>
        </a:p>
      </dgm:t>
    </dgm:pt>
    <dgm:pt modelId="{4E0FC134-9E58-4A95-9F17-900D37900AC4}" type="sibTrans" cxnId="{0553BF26-CB86-4464-B98A-1D38A8E05969}">
      <dgm:prSet/>
      <dgm:spPr/>
      <dgm:t>
        <a:bodyPr/>
        <a:lstStyle/>
        <a:p>
          <a:endParaRPr lang="en-US"/>
        </a:p>
      </dgm:t>
    </dgm:pt>
    <dgm:pt modelId="{096A3553-4FD4-4CE0-8A4A-C9669A770A5F}" type="pres">
      <dgm:prSet presAssocID="{E1E21829-B475-416A-9741-255A7157AAED}" presName="outerComposite" presStyleCnt="0">
        <dgm:presLayoutVars>
          <dgm:chMax val="5"/>
          <dgm:dir/>
          <dgm:resizeHandles val="exact"/>
        </dgm:presLayoutVars>
      </dgm:prSet>
      <dgm:spPr/>
    </dgm:pt>
    <dgm:pt modelId="{4AC58B9A-D9DE-4443-BD59-238F4C8578DA}" type="pres">
      <dgm:prSet presAssocID="{E1E21829-B475-416A-9741-255A7157AAED}" presName="dummyMaxCanvas" presStyleCnt="0">
        <dgm:presLayoutVars/>
      </dgm:prSet>
      <dgm:spPr/>
    </dgm:pt>
    <dgm:pt modelId="{E38608E8-6940-4E6E-A54D-5885E6499F9A}" type="pres">
      <dgm:prSet presAssocID="{E1E21829-B475-416A-9741-255A7157AAED}" presName="FiveNodes_1" presStyleLbl="node1" presStyleIdx="0" presStyleCnt="5">
        <dgm:presLayoutVars>
          <dgm:bulletEnabled val="1"/>
        </dgm:presLayoutVars>
      </dgm:prSet>
      <dgm:spPr/>
    </dgm:pt>
    <dgm:pt modelId="{B05F4F96-5EB8-4020-8908-F19D63128B29}" type="pres">
      <dgm:prSet presAssocID="{E1E21829-B475-416A-9741-255A7157AAED}" presName="FiveNodes_2" presStyleLbl="node1" presStyleIdx="1" presStyleCnt="5">
        <dgm:presLayoutVars>
          <dgm:bulletEnabled val="1"/>
        </dgm:presLayoutVars>
      </dgm:prSet>
      <dgm:spPr/>
    </dgm:pt>
    <dgm:pt modelId="{81F8AD57-986A-4A07-B520-C114803019DE}" type="pres">
      <dgm:prSet presAssocID="{E1E21829-B475-416A-9741-255A7157AAED}" presName="FiveNodes_3" presStyleLbl="node1" presStyleIdx="2" presStyleCnt="5">
        <dgm:presLayoutVars>
          <dgm:bulletEnabled val="1"/>
        </dgm:presLayoutVars>
      </dgm:prSet>
      <dgm:spPr/>
    </dgm:pt>
    <dgm:pt modelId="{BF9E3663-8B83-494B-8E07-7238E8C3CE70}" type="pres">
      <dgm:prSet presAssocID="{E1E21829-B475-416A-9741-255A7157AAED}" presName="FiveNodes_4" presStyleLbl="node1" presStyleIdx="3" presStyleCnt="5">
        <dgm:presLayoutVars>
          <dgm:bulletEnabled val="1"/>
        </dgm:presLayoutVars>
      </dgm:prSet>
      <dgm:spPr/>
    </dgm:pt>
    <dgm:pt modelId="{12812D06-57A8-432E-9A81-86154B6CB8DE}" type="pres">
      <dgm:prSet presAssocID="{E1E21829-B475-416A-9741-255A7157AAED}" presName="FiveNodes_5" presStyleLbl="node1" presStyleIdx="4" presStyleCnt="5">
        <dgm:presLayoutVars>
          <dgm:bulletEnabled val="1"/>
        </dgm:presLayoutVars>
      </dgm:prSet>
      <dgm:spPr/>
    </dgm:pt>
    <dgm:pt modelId="{80C1DA06-85A8-414D-B988-25EA7FB67043}" type="pres">
      <dgm:prSet presAssocID="{E1E21829-B475-416A-9741-255A7157AAED}" presName="FiveConn_1-2" presStyleLbl="fgAccFollowNode1" presStyleIdx="0" presStyleCnt="4">
        <dgm:presLayoutVars>
          <dgm:bulletEnabled val="1"/>
        </dgm:presLayoutVars>
      </dgm:prSet>
      <dgm:spPr/>
    </dgm:pt>
    <dgm:pt modelId="{689C041E-42C6-4CD7-827E-4832432E9103}" type="pres">
      <dgm:prSet presAssocID="{E1E21829-B475-416A-9741-255A7157AAED}" presName="FiveConn_2-3" presStyleLbl="fgAccFollowNode1" presStyleIdx="1" presStyleCnt="4">
        <dgm:presLayoutVars>
          <dgm:bulletEnabled val="1"/>
        </dgm:presLayoutVars>
      </dgm:prSet>
      <dgm:spPr/>
    </dgm:pt>
    <dgm:pt modelId="{9DD46250-08AC-4AA3-93B5-0F701A98477F}" type="pres">
      <dgm:prSet presAssocID="{E1E21829-B475-416A-9741-255A7157AAED}" presName="FiveConn_3-4" presStyleLbl="fgAccFollowNode1" presStyleIdx="2" presStyleCnt="4">
        <dgm:presLayoutVars>
          <dgm:bulletEnabled val="1"/>
        </dgm:presLayoutVars>
      </dgm:prSet>
      <dgm:spPr/>
    </dgm:pt>
    <dgm:pt modelId="{41576C9E-108B-4643-B0A9-936DEA9280EA}" type="pres">
      <dgm:prSet presAssocID="{E1E21829-B475-416A-9741-255A7157AAED}" presName="FiveConn_4-5" presStyleLbl="fgAccFollowNode1" presStyleIdx="3" presStyleCnt="4">
        <dgm:presLayoutVars>
          <dgm:bulletEnabled val="1"/>
        </dgm:presLayoutVars>
      </dgm:prSet>
      <dgm:spPr/>
    </dgm:pt>
    <dgm:pt modelId="{7BF86FB3-EC20-4FBD-8067-28ABA78B912F}" type="pres">
      <dgm:prSet presAssocID="{E1E21829-B475-416A-9741-255A7157AAED}" presName="FiveNodes_1_text" presStyleLbl="node1" presStyleIdx="4" presStyleCnt="5">
        <dgm:presLayoutVars>
          <dgm:bulletEnabled val="1"/>
        </dgm:presLayoutVars>
      </dgm:prSet>
      <dgm:spPr/>
    </dgm:pt>
    <dgm:pt modelId="{60080D59-E16A-4D81-A8D4-215E30152E7C}" type="pres">
      <dgm:prSet presAssocID="{E1E21829-B475-416A-9741-255A7157AAED}" presName="FiveNodes_2_text" presStyleLbl="node1" presStyleIdx="4" presStyleCnt="5">
        <dgm:presLayoutVars>
          <dgm:bulletEnabled val="1"/>
        </dgm:presLayoutVars>
      </dgm:prSet>
      <dgm:spPr/>
    </dgm:pt>
    <dgm:pt modelId="{DB52DC68-D40B-4032-AF27-E3034AFFEE35}" type="pres">
      <dgm:prSet presAssocID="{E1E21829-B475-416A-9741-255A7157AAED}" presName="FiveNodes_3_text" presStyleLbl="node1" presStyleIdx="4" presStyleCnt="5">
        <dgm:presLayoutVars>
          <dgm:bulletEnabled val="1"/>
        </dgm:presLayoutVars>
      </dgm:prSet>
      <dgm:spPr/>
    </dgm:pt>
    <dgm:pt modelId="{199F1C9C-12F0-42E7-A5C4-317FD8923699}" type="pres">
      <dgm:prSet presAssocID="{E1E21829-B475-416A-9741-255A7157AAED}" presName="FiveNodes_4_text" presStyleLbl="node1" presStyleIdx="4" presStyleCnt="5">
        <dgm:presLayoutVars>
          <dgm:bulletEnabled val="1"/>
        </dgm:presLayoutVars>
      </dgm:prSet>
      <dgm:spPr/>
    </dgm:pt>
    <dgm:pt modelId="{975BE8B8-76D5-4664-9A66-93C5A11FEB67}" type="pres">
      <dgm:prSet presAssocID="{E1E21829-B475-416A-9741-255A7157AAED}" presName="FiveNodes_5_text" presStyleLbl="node1" presStyleIdx="4" presStyleCnt="5">
        <dgm:presLayoutVars>
          <dgm:bulletEnabled val="1"/>
        </dgm:presLayoutVars>
      </dgm:prSet>
      <dgm:spPr/>
    </dgm:pt>
  </dgm:ptLst>
  <dgm:cxnLst>
    <dgm:cxn modelId="{ABDF1F0B-3EE6-4AD3-BCB4-4D88710FAF28}" type="presOf" srcId="{DE8E70F6-6155-48E1-AE1A-763500F161FC}" destId="{E38608E8-6940-4E6E-A54D-5885E6499F9A}" srcOrd="0" destOrd="0" presId="urn:microsoft.com/office/officeart/2005/8/layout/vProcess5"/>
    <dgm:cxn modelId="{F894940E-74DF-40D8-B753-EA5CCC0E25BA}" srcId="{E1E21829-B475-416A-9741-255A7157AAED}" destId="{041D6E3D-58D5-4EB8-82BC-59B5BC638FCB}" srcOrd="2" destOrd="0" parTransId="{317BA1A9-82F7-434B-9A69-5FD88D4EC71D}" sibTransId="{0C297427-8626-41E0-AE5A-FF450BA075B6}"/>
    <dgm:cxn modelId="{3E8DED13-7749-43A5-9778-2F8622195A44}" type="presOf" srcId="{7F55812B-61B7-46D6-AE73-E6A2D8C87D4C}" destId="{975BE8B8-76D5-4664-9A66-93C5A11FEB67}" srcOrd="1" destOrd="0" presId="urn:microsoft.com/office/officeart/2005/8/layout/vProcess5"/>
    <dgm:cxn modelId="{54C71E1B-04FC-4FDE-AD31-A1131E5F93D2}" type="presOf" srcId="{3B68E0AE-C311-490D-93C7-BE33B956ACB7}" destId="{60080D59-E16A-4D81-A8D4-215E30152E7C}" srcOrd="1" destOrd="0" presId="urn:microsoft.com/office/officeart/2005/8/layout/vProcess5"/>
    <dgm:cxn modelId="{C5403821-4D50-4685-BF74-BECF04AB590F}" type="presOf" srcId="{70500760-3858-456F-95D8-88A69EC7746D}" destId="{BF9E3663-8B83-494B-8E07-7238E8C3CE70}" srcOrd="0" destOrd="0" presId="urn:microsoft.com/office/officeart/2005/8/layout/vProcess5"/>
    <dgm:cxn modelId="{0553BF26-CB86-4464-B98A-1D38A8E05969}" srcId="{E1E21829-B475-416A-9741-255A7157AAED}" destId="{7F55812B-61B7-46D6-AE73-E6A2D8C87D4C}" srcOrd="4" destOrd="0" parTransId="{C7E65E28-AF42-42F3-9EBF-38031D560E1A}" sibTransId="{4E0FC134-9E58-4A95-9F17-900D37900AC4}"/>
    <dgm:cxn modelId="{77E14647-30CC-48CB-8FD6-A07EA88B2E19}" type="presOf" srcId="{0C297427-8626-41E0-AE5A-FF450BA075B6}" destId="{9DD46250-08AC-4AA3-93B5-0F701A98477F}" srcOrd="0" destOrd="0" presId="urn:microsoft.com/office/officeart/2005/8/layout/vProcess5"/>
    <dgm:cxn modelId="{CB0E6368-D9F5-4683-A3ED-BBA41E835546}" type="presOf" srcId="{041D6E3D-58D5-4EB8-82BC-59B5BC638FCB}" destId="{81F8AD57-986A-4A07-B520-C114803019DE}" srcOrd="0" destOrd="0" presId="urn:microsoft.com/office/officeart/2005/8/layout/vProcess5"/>
    <dgm:cxn modelId="{A438D87E-464F-445A-957D-A6DE550D47C1}" type="presOf" srcId="{041D6E3D-58D5-4EB8-82BC-59B5BC638FCB}" destId="{DB52DC68-D40B-4032-AF27-E3034AFFEE35}" srcOrd="1" destOrd="0" presId="urn:microsoft.com/office/officeart/2005/8/layout/vProcess5"/>
    <dgm:cxn modelId="{8AD11687-8E72-47B0-8B9F-7A048176D870}" type="presOf" srcId="{601D51AC-4F79-4C6A-9600-AC24EB160613}" destId="{689C041E-42C6-4CD7-827E-4832432E9103}" srcOrd="0" destOrd="0" presId="urn:microsoft.com/office/officeart/2005/8/layout/vProcess5"/>
    <dgm:cxn modelId="{B859C3A7-95D6-449B-B036-29FD97868708}" type="presOf" srcId="{3B68E0AE-C311-490D-93C7-BE33B956ACB7}" destId="{B05F4F96-5EB8-4020-8908-F19D63128B29}" srcOrd="0" destOrd="0" presId="urn:microsoft.com/office/officeart/2005/8/layout/vProcess5"/>
    <dgm:cxn modelId="{EB38CCAF-D71C-4D72-9C05-173CB5D2DAFB}" type="presOf" srcId="{DE8E70F6-6155-48E1-AE1A-763500F161FC}" destId="{7BF86FB3-EC20-4FBD-8067-28ABA78B912F}" srcOrd="1" destOrd="0" presId="urn:microsoft.com/office/officeart/2005/8/layout/vProcess5"/>
    <dgm:cxn modelId="{250D08B6-565B-479A-912A-9D01AD534FD6}" type="presOf" srcId="{70500760-3858-456F-95D8-88A69EC7746D}" destId="{199F1C9C-12F0-42E7-A5C4-317FD8923699}" srcOrd="1" destOrd="0" presId="urn:microsoft.com/office/officeart/2005/8/layout/vProcess5"/>
    <dgm:cxn modelId="{A9A155CD-739E-4318-A65C-28502E1B3716}" type="presOf" srcId="{E1E21829-B475-416A-9741-255A7157AAED}" destId="{096A3553-4FD4-4CE0-8A4A-C9669A770A5F}" srcOrd="0" destOrd="0" presId="urn:microsoft.com/office/officeart/2005/8/layout/vProcess5"/>
    <dgm:cxn modelId="{BC6A32D2-8D5D-4F40-9537-878E1672D76F}" type="presOf" srcId="{08F12AD7-8378-4685-B04D-984623BC372F}" destId="{80C1DA06-85A8-414D-B988-25EA7FB67043}" srcOrd="0" destOrd="0" presId="urn:microsoft.com/office/officeart/2005/8/layout/vProcess5"/>
    <dgm:cxn modelId="{B414EED2-62E9-4284-9AC2-868D7AFF1299}" srcId="{E1E21829-B475-416A-9741-255A7157AAED}" destId="{3B68E0AE-C311-490D-93C7-BE33B956ACB7}" srcOrd="1" destOrd="0" parTransId="{96A7CA72-AEA5-470B-A618-2ECF6ED6CA33}" sibTransId="{601D51AC-4F79-4C6A-9600-AC24EB160613}"/>
    <dgm:cxn modelId="{3A449CDC-C90B-4C48-84B4-DE385932D8AB}" type="presOf" srcId="{7A7BB164-0AE2-4942-BA0C-FDA27AC0CDC5}" destId="{41576C9E-108B-4643-B0A9-936DEA9280EA}" srcOrd="0" destOrd="0" presId="urn:microsoft.com/office/officeart/2005/8/layout/vProcess5"/>
    <dgm:cxn modelId="{93E96CE8-2AC0-4E0F-956B-3CA5825D01AC}" srcId="{E1E21829-B475-416A-9741-255A7157AAED}" destId="{DE8E70F6-6155-48E1-AE1A-763500F161FC}" srcOrd="0" destOrd="0" parTransId="{026B8C0E-DBC8-4AA1-AE98-3ABA44F398EB}" sibTransId="{08F12AD7-8378-4685-B04D-984623BC372F}"/>
    <dgm:cxn modelId="{E32A18EF-B34F-4BEC-9609-416C5D641E44}" type="presOf" srcId="{7F55812B-61B7-46D6-AE73-E6A2D8C87D4C}" destId="{12812D06-57A8-432E-9A81-86154B6CB8DE}" srcOrd="0" destOrd="0" presId="urn:microsoft.com/office/officeart/2005/8/layout/vProcess5"/>
    <dgm:cxn modelId="{2E480CF1-827D-43F6-A4F1-CA753A54F93D}" srcId="{E1E21829-B475-416A-9741-255A7157AAED}" destId="{70500760-3858-456F-95D8-88A69EC7746D}" srcOrd="3" destOrd="0" parTransId="{917480B9-683A-4467-85C1-8F0A7B09F09B}" sibTransId="{7A7BB164-0AE2-4942-BA0C-FDA27AC0CDC5}"/>
    <dgm:cxn modelId="{5B877C3A-EC23-46D8-841A-5D41DAD516F5}" type="presParOf" srcId="{096A3553-4FD4-4CE0-8A4A-C9669A770A5F}" destId="{4AC58B9A-D9DE-4443-BD59-238F4C8578DA}" srcOrd="0" destOrd="0" presId="urn:microsoft.com/office/officeart/2005/8/layout/vProcess5"/>
    <dgm:cxn modelId="{54A7B1A3-9DE5-43E1-92DC-24A2B9B29360}" type="presParOf" srcId="{096A3553-4FD4-4CE0-8A4A-C9669A770A5F}" destId="{E38608E8-6940-4E6E-A54D-5885E6499F9A}" srcOrd="1" destOrd="0" presId="urn:microsoft.com/office/officeart/2005/8/layout/vProcess5"/>
    <dgm:cxn modelId="{69066D4F-9AA6-49C3-AD66-B75C0BC635C8}" type="presParOf" srcId="{096A3553-4FD4-4CE0-8A4A-C9669A770A5F}" destId="{B05F4F96-5EB8-4020-8908-F19D63128B29}" srcOrd="2" destOrd="0" presId="urn:microsoft.com/office/officeart/2005/8/layout/vProcess5"/>
    <dgm:cxn modelId="{EAA0B832-1048-4CFA-82F4-6E99DDC8F463}" type="presParOf" srcId="{096A3553-4FD4-4CE0-8A4A-C9669A770A5F}" destId="{81F8AD57-986A-4A07-B520-C114803019DE}" srcOrd="3" destOrd="0" presId="urn:microsoft.com/office/officeart/2005/8/layout/vProcess5"/>
    <dgm:cxn modelId="{2400A1F8-CB1F-4EDD-BB9B-A1E816733425}" type="presParOf" srcId="{096A3553-4FD4-4CE0-8A4A-C9669A770A5F}" destId="{BF9E3663-8B83-494B-8E07-7238E8C3CE70}" srcOrd="4" destOrd="0" presId="urn:microsoft.com/office/officeart/2005/8/layout/vProcess5"/>
    <dgm:cxn modelId="{5BDEDD70-87B5-4E32-962C-1BAE18BC35D3}" type="presParOf" srcId="{096A3553-4FD4-4CE0-8A4A-C9669A770A5F}" destId="{12812D06-57A8-432E-9A81-86154B6CB8DE}" srcOrd="5" destOrd="0" presId="urn:microsoft.com/office/officeart/2005/8/layout/vProcess5"/>
    <dgm:cxn modelId="{B0933853-25C7-4A49-BAFB-578B39735482}" type="presParOf" srcId="{096A3553-4FD4-4CE0-8A4A-C9669A770A5F}" destId="{80C1DA06-85A8-414D-B988-25EA7FB67043}" srcOrd="6" destOrd="0" presId="urn:microsoft.com/office/officeart/2005/8/layout/vProcess5"/>
    <dgm:cxn modelId="{3F45D51A-B33D-4A39-AC63-8550DD2820BE}" type="presParOf" srcId="{096A3553-4FD4-4CE0-8A4A-C9669A770A5F}" destId="{689C041E-42C6-4CD7-827E-4832432E9103}" srcOrd="7" destOrd="0" presId="urn:microsoft.com/office/officeart/2005/8/layout/vProcess5"/>
    <dgm:cxn modelId="{31AB91B6-E780-4B1B-BD90-BE084859724E}" type="presParOf" srcId="{096A3553-4FD4-4CE0-8A4A-C9669A770A5F}" destId="{9DD46250-08AC-4AA3-93B5-0F701A98477F}" srcOrd="8" destOrd="0" presId="urn:microsoft.com/office/officeart/2005/8/layout/vProcess5"/>
    <dgm:cxn modelId="{81AB5481-A9F5-456D-890A-7C2F0208FED7}" type="presParOf" srcId="{096A3553-4FD4-4CE0-8A4A-C9669A770A5F}" destId="{41576C9E-108B-4643-B0A9-936DEA9280EA}" srcOrd="9" destOrd="0" presId="urn:microsoft.com/office/officeart/2005/8/layout/vProcess5"/>
    <dgm:cxn modelId="{A0EB7580-605C-4A23-A5B5-27974982A5A7}" type="presParOf" srcId="{096A3553-4FD4-4CE0-8A4A-C9669A770A5F}" destId="{7BF86FB3-EC20-4FBD-8067-28ABA78B912F}" srcOrd="10" destOrd="0" presId="urn:microsoft.com/office/officeart/2005/8/layout/vProcess5"/>
    <dgm:cxn modelId="{EBB022E8-7D67-443B-8241-86259536500C}" type="presParOf" srcId="{096A3553-4FD4-4CE0-8A4A-C9669A770A5F}" destId="{60080D59-E16A-4D81-A8D4-215E30152E7C}" srcOrd="11" destOrd="0" presId="urn:microsoft.com/office/officeart/2005/8/layout/vProcess5"/>
    <dgm:cxn modelId="{A5C8A00B-F463-4E6B-8687-44D888981045}" type="presParOf" srcId="{096A3553-4FD4-4CE0-8A4A-C9669A770A5F}" destId="{DB52DC68-D40B-4032-AF27-E3034AFFEE35}" srcOrd="12" destOrd="0" presId="urn:microsoft.com/office/officeart/2005/8/layout/vProcess5"/>
    <dgm:cxn modelId="{4C78DA28-7BDE-48C0-8C70-49C04C2C7A4F}" type="presParOf" srcId="{096A3553-4FD4-4CE0-8A4A-C9669A770A5F}" destId="{199F1C9C-12F0-42E7-A5C4-317FD8923699}" srcOrd="13" destOrd="0" presId="urn:microsoft.com/office/officeart/2005/8/layout/vProcess5"/>
    <dgm:cxn modelId="{92CBE3A5-D025-4E22-9F43-275DAF82A210}" type="presParOf" srcId="{096A3553-4FD4-4CE0-8A4A-C9669A770A5F}" destId="{975BE8B8-76D5-4664-9A66-93C5A11FEB6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998C52-0D9F-4952-B13B-AF8B85A61C2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C9AB77-7AC0-4A29-8CBC-D5BAABED4280}">
      <dgm:prSet/>
      <dgm:spPr/>
      <dgm:t>
        <a:bodyPr/>
        <a:lstStyle/>
        <a:p>
          <a:r>
            <a:rPr lang="en-GB"/>
            <a:t>Are you able to explain the barriers to entry for firms in different markets?</a:t>
          </a:r>
          <a:endParaRPr lang="en-US"/>
        </a:p>
      </dgm:t>
    </dgm:pt>
    <dgm:pt modelId="{9C400C7E-C209-4595-828E-35CD7CDBB064}" type="parTrans" cxnId="{5E99A438-6C36-42A8-950F-08EDBA4C7992}">
      <dgm:prSet/>
      <dgm:spPr/>
      <dgm:t>
        <a:bodyPr/>
        <a:lstStyle/>
        <a:p>
          <a:endParaRPr lang="en-US"/>
        </a:p>
      </dgm:t>
    </dgm:pt>
    <dgm:pt modelId="{44546967-64D9-4245-A2B5-D82A2D4C9C63}" type="sibTrans" cxnId="{5E99A438-6C36-42A8-950F-08EDBA4C7992}">
      <dgm:prSet/>
      <dgm:spPr/>
      <dgm:t>
        <a:bodyPr/>
        <a:lstStyle/>
        <a:p>
          <a:endParaRPr lang="en-US"/>
        </a:p>
      </dgm:t>
    </dgm:pt>
    <dgm:pt modelId="{63282558-BD2E-45B7-9C9D-69BF1222B06F}">
      <dgm:prSet/>
      <dgm:spPr/>
      <dgm:t>
        <a:bodyPr/>
        <a:lstStyle/>
        <a:p>
          <a:r>
            <a:rPr lang="en-GB"/>
            <a:t>Are you able to analyse the impact of barriers to entry on market structures?</a:t>
          </a:r>
          <a:endParaRPr lang="en-US"/>
        </a:p>
      </dgm:t>
    </dgm:pt>
    <dgm:pt modelId="{FFDDB08F-8EBF-4025-8427-1D07E2CFE6E5}" type="parTrans" cxnId="{6ABBB649-0A9F-41AD-8B34-B5A46137F1B1}">
      <dgm:prSet/>
      <dgm:spPr/>
      <dgm:t>
        <a:bodyPr/>
        <a:lstStyle/>
        <a:p>
          <a:endParaRPr lang="en-US"/>
        </a:p>
      </dgm:t>
    </dgm:pt>
    <dgm:pt modelId="{755C4624-0C05-4514-B6CC-F70D51A3988B}" type="sibTrans" cxnId="{6ABBB649-0A9F-41AD-8B34-B5A46137F1B1}">
      <dgm:prSet/>
      <dgm:spPr/>
      <dgm:t>
        <a:bodyPr/>
        <a:lstStyle/>
        <a:p>
          <a:endParaRPr lang="en-US"/>
        </a:p>
      </dgm:t>
    </dgm:pt>
    <dgm:pt modelId="{C8E911DB-0524-45CC-8634-6A3BE9916C88}" type="pres">
      <dgm:prSet presAssocID="{F8998C52-0D9F-4952-B13B-AF8B85A61C27}" presName="root" presStyleCnt="0">
        <dgm:presLayoutVars>
          <dgm:dir/>
          <dgm:resizeHandles val="exact"/>
        </dgm:presLayoutVars>
      </dgm:prSet>
      <dgm:spPr/>
    </dgm:pt>
    <dgm:pt modelId="{1726A620-3723-4CB7-9DDF-FE6D9A6EECAA}" type="pres">
      <dgm:prSet presAssocID="{48C9AB77-7AC0-4A29-8CBC-D5BAABED4280}" presName="compNode" presStyleCnt="0"/>
      <dgm:spPr/>
    </dgm:pt>
    <dgm:pt modelId="{F26BDBC6-85A4-48D7-9BB8-4E0C5C7AFFFA}" type="pres">
      <dgm:prSet presAssocID="{48C9AB77-7AC0-4A29-8CBC-D5BAABED4280}" presName="bgRect" presStyleLbl="bgShp" presStyleIdx="0" presStyleCnt="2"/>
      <dgm:spPr/>
    </dgm:pt>
    <dgm:pt modelId="{5A2E4402-2BBB-46A7-9222-1C1547AC5419}" type="pres">
      <dgm:prSet presAssocID="{48C9AB77-7AC0-4A29-8CBC-D5BAABED42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ximize"/>
        </a:ext>
      </dgm:extLst>
    </dgm:pt>
    <dgm:pt modelId="{BE29D68E-27CE-4CFD-BF0B-8F3E6BAED558}" type="pres">
      <dgm:prSet presAssocID="{48C9AB77-7AC0-4A29-8CBC-D5BAABED4280}" presName="spaceRect" presStyleCnt="0"/>
      <dgm:spPr/>
    </dgm:pt>
    <dgm:pt modelId="{79A5D93F-733E-4D8B-8FF9-21C7571FBFF4}" type="pres">
      <dgm:prSet presAssocID="{48C9AB77-7AC0-4A29-8CBC-D5BAABED4280}" presName="parTx" presStyleLbl="revTx" presStyleIdx="0" presStyleCnt="2">
        <dgm:presLayoutVars>
          <dgm:chMax val="0"/>
          <dgm:chPref val="0"/>
        </dgm:presLayoutVars>
      </dgm:prSet>
      <dgm:spPr/>
    </dgm:pt>
    <dgm:pt modelId="{6182EB79-4738-4131-9B01-A81FFA10667E}" type="pres">
      <dgm:prSet presAssocID="{44546967-64D9-4245-A2B5-D82A2D4C9C63}" presName="sibTrans" presStyleCnt="0"/>
      <dgm:spPr/>
    </dgm:pt>
    <dgm:pt modelId="{5CC3C307-7EC9-46BD-9C9A-333079E95661}" type="pres">
      <dgm:prSet presAssocID="{63282558-BD2E-45B7-9C9D-69BF1222B06F}" presName="compNode" presStyleCnt="0"/>
      <dgm:spPr/>
    </dgm:pt>
    <dgm:pt modelId="{54A340BC-8F66-4679-AD04-89E62AEB6542}" type="pres">
      <dgm:prSet presAssocID="{63282558-BD2E-45B7-9C9D-69BF1222B06F}" presName="bgRect" presStyleLbl="bgShp" presStyleIdx="1" presStyleCnt="2"/>
      <dgm:spPr/>
    </dgm:pt>
    <dgm:pt modelId="{0B6F50A7-53F2-4087-83F0-E0D5E588B270}" type="pres">
      <dgm:prSet presAssocID="{63282558-BD2E-45B7-9C9D-69BF1222B06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8E02B9B0-734B-4745-97A0-195F597A9837}" type="pres">
      <dgm:prSet presAssocID="{63282558-BD2E-45B7-9C9D-69BF1222B06F}" presName="spaceRect" presStyleCnt="0"/>
      <dgm:spPr/>
    </dgm:pt>
    <dgm:pt modelId="{6E18540E-3A00-4082-BA80-A932265886A9}" type="pres">
      <dgm:prSet presAssocID="{63282558-BD2E-45B7-9C9D-69BF1222B06F}" presName="parTx" presStyleLbl="revTx" presStyleIdx="1" presStyleCnt="2">
        <dgm:presLayoutVars>
          <dgm:chMax val="0"/>
          <dgm:chPref val="0"/>
        </dgm:presLayoutVars>
      </dgm:prSet>
      <dgm:spPr/>
    </dgm:pt>
  </dgm:ptLst>
  <dgm:cxnLst>
    <dgm:cxn modelId="{5E99A438-6C36-42A8-950F-08EDBA4C7992}" srcId="{F8998C52-0D9F-4952-B13B-AF8B85A61C27}" destId="{48C9AB77-7AC0-4A29-8CBC-D5BAABED4280}" srcOrd="0" destOrd="0" parTransId="{9C400C7E-C209-4595-828E-35CD7CDBB064}" sibTransId="{44546967-64D9-4245-A2B5-D82A2D4C9C63}"/>
    <dgm:cxn modelId="{6ABBB649-0A9F-41AD-8B34-B5A46137F1B1}" srcId="{F8998C52-0D9F-4952-B13B-AF8B85A61C27}" destId="{63282558-BD2E-45B7-9C9D-69BF1222B06F}" srcOrd="1" destOrd="0" parTransId="{FFDDB08F-8EBF-4025-8427-1D07E2CFE6E5}" sibTransId="{755C4624-0C05-4514-B6CC-F70D51A3988B}"/>
    <dgm:cxn modelId="{011937B8-9FAC-43A8-93AB-335C23500683}" type="presOf" srcId="{F8998C52-0D9F-4952-B13B-AF8B85A61C27}" destId="{C8E911DB-0524-45CC-8634-6A3BE9916C88}" srcOrd="0" destOrd="0" presId="urn:microsoft.com/office/officeart/2018/2/layout/IconVerticalSolidList"/>
    <dgm:cxn modelId="{9F62A6DD-F625-4754-BDD9-B96438CD2500}" type="presOf" srcId="{63282558-BD2E-45B7-9C9D-69BF1222B06F}" destId="{6E18540E-3A00-4082-BA80-A932265886A9}" srcOrd="0" destOrd="0" presId="urn:microsoft.com/office/officeart/2018/2/layout/IconVerticalSolidList"/>
    <dgm:cxn modelId="{663F46F8-3421-4341-A75A-41A024D672A0}" type="presOf" srcId="{48C9AB77-7AC0-4A29-8CBC-D5BAABED4280}" destId="{79A5D93F-733E-4D8B-8FF9-21C7571FBFF4}" srcOrd="0" destOrd="0" presId="urn:microsoft.com/office/officeart/2018/2/layout/IconVerticalSolidList"/>
    <dgm:cxn modelId="{BE3F4A2F-6601-45FB-AC72-CB33620DF29D}" type="presParOf" srcId="{C8E911DB-0524-45CC-8634-6A3BE9916C88}" destId="{1726A620-3723-4CB7-9DDF-FE6D9A6EECAA}" srcOrd="0" destOrd="0" presId="urn:microsoft.com/office/officeart/2018/2/layout/IconVerticalSolidList"/>
    <dgm:cxn modelId="{F1ADBD15-4EAB-407A-8B1B-F7C616D98C78}" type="presParOf" srcId="{1726A620-3723-4CB7-9DDF-FE6D9A6EECAA}" destId="{F26BDBC6-85A4-48D7-9BB8-4E0C5C7AFFFA}" srcOrd="0" destOrd="0" presId="urn:microsoft.com/office/officeart/2018/2/layout/IconVerticalSolidList"/>
    <dgm:cxn modelId="{806877DD-76AD-49C3-B2EF-3F2BFC419B05}" type="presParOf" srcId="{1726A620-3723-4CB7-9DDF-FE6D9A6EECAA}" destId="{5A2E4402-2BBB-46A7-9222-1C1547AC5419}" srcOrd="1" destOrd="0" presId="urn:microsoft.com/office/officeart/2018/2/layout/IconVerticalSolidList"/>
    <dgm:cxn modelId="{6FC3AADB-75E6-420E-9566-A4980F997397}" type="presParOf" srcId="{1726A620-3723-4CB7-9DDF-FE6D9A6EECAA}" destId="{BE29D68E-27CE-4CFD-BF0B-8F3E6BAED558}" srcOrd="2" destOrd="0" presId="urn:microsoft.com/office/officeart/2018/2/layout/IconVerticalSolidList"/>
    <dgm:cxn modelId="{6C328B94-AC29-40EF-87EE-64BCB3F07459}" type="presParOf" srcId="{1726A620-3723-4CB7-9DDF-FE6D9A6EECAA}" destId="{79A5D93F-733E-4D8B-8FF9-21C7571FBFF4}" srcOrd="3" destOrd="0" presId="urn:microsoft.com/office/officeart/2018/2/layout/IconVerticalSolidList"/>
    <dgm:cxn modelId="{F41628F3-F5E2-4FF1-AC45-8BC76495DC96}" type="presParOf" srcId="{C8E911DB-0524-45CC-8634-6A3BE9916C88}" destId="{6182EB79-4738-4131-9B01-A81FFA10667E}" srcOrd="1" destOrd="0" presId="urn:microsoft.com/office/officeart/2018/2/layout/IconVerticalSolidList"/>
    <dgm:cxn modelId="{C6E7C1C3-12A2-41A4-9D03-B6E08D5BFBA8}" type="presParOf" srcId="{C8E911DB-0524-45CC-8634-6A3BE9916C88}" destId="{5CC3C307-7EC9-46BD-9C9A-333079E95661}" srcOrd="2" destOrd="0" presId="urn:microsoft.com/office/officeart/2018/2/layout/IconVerticalSolidList"/>
    <dgm:cxn modelId="{F364651E-0632-4FF7-86FA-9E584AE4DD2C}" type="presParOf" srcId="{5CC3C307-7EC9-46BD-9C9A-333079E95661}" destId="{54A340BC-8F66-4679-AD04-89E62AEB6542}" srcOrd="0" destOrd="0" presId="urn:microsoft.com/office/officeart/2018/2/layout/IconVerticalSolidList"/>
    <dgm:cxn modelId="{AFB05B55-1DDA-4374-819B-B1EB4DE6C14F}" type="presParOf" srcId="{5CC3C307-7EC9-46BD-9C9A-333079E95661}" destId="{0B6F50A7-53F2-4087-83F0-E0D5E588B270}" srcOrd="1" destOrd="0" presId="urn:microsoft.com/office/officeart/2018/2/layout/IconVerticalSolidList"/>
    <dgm:cxn modelId="{AB84732B-0ECC-4AA9-A218-19B5E40285B8}" type="presParOf" srcId="{5CC3C307-7EC9-46BD-9C9A-333079E95661}" destId="{8E02B9B0-734B-4745-97A0-195F597A9837}" srcOrd="2" destOrd="0" presId="urn:microsoft.com/office/officeart/2018/2/layout/IconVerticalSolidList"/>
    <dgm:cxn modelId="{ED14A76E-4593-4507-BFB4-9C442F9D7BF1}" type="presParOf" srcId="{5CC3C307-7EC9-46BD-9C9A-333079E95661}" destId="{6E18540E-3A00-4082-BA80-A932265886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8B0E4-E8DD-4B27-B284-957027510E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9BC88F-5CB8-4BB7-A723-3A11FBA0E25A}">
      <dgm:prSet/>
      <dgm:spPr/>
      <dgm:t>
        <a:bodyPr/>
        <a:lstStyle/>
        <a:p>
          <a:pPr>
            <a:lnSpc>
              <a:spcPct val="100000"/>
            </a:lnSpc>
          </a:pPr>
          <a:r>
            <a:rPr lang="en-GB"/>
            <a:t>A sunk cost is one that the firm cannot recover if it were to exit the market.</a:t>
          </a:r>
          <a:endParaRPr lang="en-US"/>
        </a:p>
      </dgm:t>
    </dgm:pt>
    <dgm:pt modelId="{A7F35D56-344C-4D9E-AC15-92133B17ABB2}" type="parTrans" cxnId="{CD88324B-A84C-4CC4-B2A3-0037032CD401}">
      <dgm:prSet/>
      <dgm:spPr/>
      <dgm:t>
        <a:bodyPr/>
        <a:lstStyle/>
        <a:p>
          <a:endParaRPr lang="en-US"/>
        </a:p>
      </dgm:t>
    </dgm:pt>
    <dgm:pt modelId="{2C664CA9-2F67-48A9-9CB1-AAB9195049B3}" type="sibTrans" cxnId="{CD88324B-A84C-4CC4-B2A3-0037032CD401}">
      <dgm:prSet/>
      <dgm:spPr/>
      <dgm:t>
        <a:bodyPr/>
        <a:lstStyle/>
        <a:p>
          <a:endParaRPr lang="en-US"/>
        </a:p>
      </dgm:t>
    </dgm:pt>
    <dgm:pt modelId="{5EB0807E-562C-445B-9CC1-15A91CB55FA3}">
      <dgm:prSet/>
      <dgm:spPr/>
      <dgm:t>
        <a:bodyPr/>
        <a:lstStyle/>
        <a:p>
          <a:pPr>
            <a:lnSpc>
              <a:spcPct val="100000"/>
            </a:lnSpc>
          </a:pPr>
          <a:r>
            <a:rPr lang="en-GB"/>
            <a:t>Freedom to enter or exit the market means that factors of production are perfectly mobile so no barriers to entry exist.</a:t>
          </a:r>
          <a:endParaRPr lang="en-US"/>
        </a:p>
      </dgm:t>
    </dgm:pt>
    <dgm:pt modelId="{6A780954-6864-4C72-A822-903CD8ECAEB5}" type="parTrans" cxnId="{6A9207C8-78B6-40D6-AFC7-C01185F25B28}">
      <dgm:prSet/>
      <dgm:spPr/>
      <dgm:t>
        <a:bodyPr/>
        <a:lstStyle/>
        <a:p>
          <a:endParaRPr lang="en-US"/>
        </a:p>
      </dgm:t>
    </dgm:pt>
    <dgm:pt modelId="{13D615AF-DED4-431F-849E-4BCC91F574CE}" type="sibTrans" cxnId="{6A9207C8-78B6-40D6-AFC7-C01185F25B28}">
      <dgm:prSet/>
      <dgm:spPr/>
      <dgm:t>
        <a:bodyPr/>
        <a:lstStyle/>
        <a:p>
          <a:endParaRPr lang="en-US"/>
        </a:p>
      </dgm:t>
    </dgm:pt>
    <dgm:pt modelId="{241476C7-4DBF-4AE2-B918-58F0AE73B26C}">
      <dgm:prSet/>
      <dgm:spPr/>
      <dgm:t>
        <a:bodyPr/>
        <a:lstStyle/>
        <a:p>
          <a:pPr>
            <a:lnSpc>
              <a:spcPct val="100000"/>
            </a:lnSpc>
          </a:pPr>
          <a:r>
            <a:rPr lang="en-GB"/>
            <a:t>Perfect knowledge occurs when all producers and consumers in a market are fully aware of price, quantity available and other relevant information for all products when making buying decisions.</a:t>
          </a:r>
          <a:endParaRPr lang="en-US"/>
        </a:p>
      </dgm:t>
    </dgm:pt>
    <dgm:pt modelId="{2901D6F7-0715-4285-8532-4C31F3DC210D}" type="parTrans" cxnId="{596A65B2-1796-4EBF-9763-C58276E7C972}">
      <dgm:prSet/>
      <dgm:spPr/>
      <dgm:t>
        <a:bodyPr/>
        <a:lstStyle/>
        <a:p>
          <a:endParaRPr lang="en-US"/>
        </a:p>
      </dgm:t>
    </dgm:pt>
    <dgm:pt modelId="{FF458146-F952-42E8-BDCB-30B1B2C0336F}" type="sibTrans" cxnId="{596A65B2-1796-4EBF-9763-C58276E7C972}">
      <dgm:prSet/>
      <dgm:spPr/>
      <dgm:t>
        <a:bodyPr/>
        <a:lstStyle/>
        <a:p>
          <a:endParaRPr lang="en-US"/>
        </a:p>
      </dgm:t>
    </dgm:pt>
    <dgm:pt modelId="{0757FCD4-16EC-4953-A977-435CE4C2740E}">
      <dgm:prSet/>
      <dgm:spPr/>
      <dgm:t>
        <a:bodyPr/>
        <a:lstStyle/>
        <a:p>
          <a:pPr>
            <a:lnSpc>
              <a:spcPct val="100000"/>
            </a:lnSpc>
          </a:pPr>
          <a:r>
            <a:rPr lang="en-GB"/>
            <a:t>Hit and run competition occurs when firms enter the market to take advantage of short term supernormal profits.</a:t>
          </a:r>
          <a:endParaRPr lang="en-US"/>
        </a:p>
      </dgm:t>
    </dgm:pt>
    <dgm:pt modelId="{BAE0A387-D8B8-483C-AA89-95CD6E99855E}" type="parTrans" cxnId="{F85062A9-D7A4-49E1-96D4-2525DD4186D7}">
      <dgm:prSet/>
      <dgm:spPr/>
      <dgm:t>
        <a:bodyPr/>
        <a:lstStyle/>
        <a:p>
          <a:endParaRPr lang="en-US"/>
        </a:p>
      </dgm:t>
    </dgm:pt>
    <dgm:pt modelId="{746DFD69-FAD6-4C79-B5EF-4EE0ED7C680B}" type="sibTrans" cxnId="{F85062A9-D7A4-49E1-96D4-2525DD4186D7}">
      <dgm:prSet/>
      <dgm:spPr/>
      <dgm:t>
        <a:bodyPr/>
        <a:lstStyle/>
        <a:p>
          <a:endParaRPr lang="en-US"/>
        </a:p>
      </dgm:t>
    </dgm:pt>
    <dgm:pt modelId="{A69D51FC-1F27-41E8-BA2D-6A0479A2FEE6}" type="pres">
      <dgm:prSet presAssocID="{51F8B0E4-E8DD-4B27-B284-957027510EE1}" presName="root" presStyleCnt="0">
        <dgm:presLayoutVars>
          <dgm:dir/>
          <dgm:resizeHandles val="exact"/>
        </dgm:presLayoutVars>
      </dgm:prSet>
      <dgm:spPr/>
    </dgm:pt>
    <dgm:pt modelId="{08E6D423-E826-428A-8957-BCC9258F08DB}" type="pres">
      <dgm:prSet presAssocID="{239BC88F-5CB8-4BB7-A723-3A11FBA0E25A}" presName="compNode" presStyleCnt="0"/>
      <dgm:spPr/>
    </dgm:pt>
    <dgm:pt modelId="{9FFDFD3C-395C-48FA-AEEF-59E0CDF0109A}" type="pres">
      <dgm:prSet presAssocID="{239BC88F-5CB8-4BB7-A723-3A11FBA0E25A}" presName="bgRect" presStyleLbl="bgShp" presStyleIdx="0" presStyleCnt="4"/>
      <dgm:spPr/>
    </dgm:pt>
    <dgm:pt modelId="{0C722450-4405-4D7C-A3D6-1C5F48393911}" type="pres">
      <dgm:prSet presAssocID="{239BC88F-5CB8-4BB7-A723-3A11FBA0E2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fe ring"/>
        </a:ext>
      </dgm:extLst>
    </dgm:pt>
    <dgm:pt modelId="{F3DDBC62-998E-4D46-A5AE-D7589436409B}" type="pres">
      <dgm:prSet presAssocID="{239BC88F-5CB8-4BB7-A723-3A11FBA0E25A}" presName="spaceRect" presStyleCnt="0"/>
      <dgm:spPr/>
    </dgm:pt>
    <dgm:pt modelId="{53D982AF-9C7E-44E3-8D34-3C50FF6D9C2B}" type="pres">
      <dgm:prSet presAssocID="{239BC88F-5CB8-4BB7-A723-3A11FBA0E25A}" presName="parTx" presStyleLbl="revTx" presStyleIdx="0" presStyleCnt="4">
        <dgm:presLayoutVars>
          <dgm:chMax val="0"/>
          <dgm:chPref val="0"/>
        </dgm:presLayoutVars>
      </dgm:prSet>
      <dgm:spPr/>
    </dgm:pt>
    <dgm:pt modelId="{4CB9CA59-5658-45F5-B018-62C2F59D1316}" type="pres">
      <dgm:prSet presAssocID="{2C664CA9-2F67-48A9-9CB1-AAB9195049B3}" presName="sibTrans" presStyleCnt="0"/>
      <dgm:spPr/>
    </dgm:pt>
    <dgm:pt modelId="{3C79A2D4-B9F0-4BE3-B0ED-1BCD12FBD33F}" type="pres">
      <dgm:prSet presAssocID="{5EB0807E-562C-445B-9CC1-15A91CB55FA3}" presName="compNode" presStyleCnt="0"/>
      <dgm:spPr/>
    </dgm:pt>
    <dgm:pt modelId="{C771BD29-BE5F-4A32-81CE-07DDBA69250D}" type="pres">
      <dgm:prSet presAssocID="{5EB0807E-562C-445B-9CC1-15A91CB55FA3}" presName="bgRect" presStyleLbl="bgShp" presStyleIdx="1" presStyleCnt="4"/>
      <dgm:spPr/>
    </dgm:pt>
    <dgm:pt modelId="{D1A77F9A-377E-439B-8A4F-84FF29D42105}" type="pres">
      <dgm:prSet presAssocID="{5EB0807E-562C-445B-9CC1-15A91CB55F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BDBC62D0-0F72-40C0-948B-5DCEC15FE34C}" type="pres">
      <dgm:prSet presAssocID="{5EB0807E-562C-445B-9CC1-15A91CB55FA3}" presName="spaceRect" presStyleCnt="0"/>
      <dgm:spPr/>
    </dgm:pt>
    <dgm:pt modelId="{D81A5C73-B217-4ECC-A345-47698AEBA606}" type="pres">
      <dgm:prSet presAssocID="{5EB0807E-562C-445B-9CC1-15A91CB55FA3}" presName="parTx" presStyleLbl="revTx" presStyleIdx="1" presStyleCnt="4">
        <dgm:presLayoutVars>
          <dgm:chMax val="0"/>
          <dgm:chPref val="0"/>
        </dgm:presLayoutVars>
      </dgm:prSet>
      <dgm:spPr/>
    </dgm:pt>
    <dgm:pt modelId="{1448319E-8779-476D-BEE5-EB1CD78DC570}" type="pres">
      <dgm:prSet presAssocID="{13D615AF-DED4-431F-849E-4BCC91F574CE}" presName="sibTrans" presStyleCnt="0"/>
      <dgm:spPr/>
    </dgm:pt>
    <dgm:pt modelId="{B5CBBAA4-F2C0-422D-AF6F-DF4B84F19107}" type="pres">
      <dgm:prSet presAssocID="{241476C7-4DBF-4AE2-B918-58F0AE73B26C}" presName="compNode" presStyleCnt="0"/>
      <dgm:spPr/>
    </dgm:pt>
    <dgm:pt modelId="{0FF59216-ADFD-4DE3-BB34-CF3B9495655A}" type="pres">
      <dgm:prSet presAssocID="{241476C7-4DBF-4AE2-B918-58F0AE73B26C}" presName="bgRect" presStyleLbl="bgShp" presStyleIdx="2" presStyleCnt="4"/>
      <dgm:spPr/>
    </dgm:pt>
    <dgm:pt modelId="{40362F85-09BF-41D1-80E1-BC58EC727A9B}" type="pres">
      <dgm:prSet presAssocID="{241476C7-4DBF-4AE2-B918-58F0AE73B2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osk"/>
        </a:ext>
      </dgm:extLst>
    </dgm:pt>
    <dgm:pt modelId="{810D76F7-C99D-4698-833E-02CF7B03798C}" type="pres">
      <dgm:prSet presAssocID="{241476C7-4DBF-4AE2-B918-58F0AE73B26C}" presName="spaceRect" presStyleCnt="0"/>
      <dgm:spPr/>
    </dgm:pt>
    <dgm:pt modelId="{24224845-BE20-4338-9291-5CF9F01EEDC9}" type="pres">
      <dgm:prSet presAssocID="{241476C7-4DBF-4AE2-B918-58F0AE73B26C}" presName="parTx" presStyleLbl="revTx" presStyleIdx="2" presStyleCnt="4">
        <dgm:presLayoutVars>
          <dgm:chMax val="0"/>
          <dgm:chPref val="0"/>
        </dgm:presLayoutVars>
      </dgm:prSet>
      <dgm:spPr/>
    </dgm:pt>
    <dgm:pt modelId="{7AC2E0D0-A87B-4EDE-BB28-925D243D75A8}" type="pres">
      <dgm:prSet presAssocID="{FF458146-F952-42E8-BDCB-30B1B2C0336F}" presName="sibTrans" presStyleCnt="0"/>
      <dgm:spPr/>
    </dgm:pt>
    <dgm:pt modelId="{FF330124-2F39-48E5-87EC-00193A87C1EA}" type="pres">
      <dgm:prSet presAssocID="{0757FCD4-16EC-4953-A977-435CE4C2740E}" presName="compNode" presStyleCnt="0"/>
      <dgm:spPr/>
    </dgm:pt>
    <dgm:pt modelId="{6ECF477D-3654-4AC2-8DD0-D9C46E382016}" type="pres">
      <dgm:prSet presAssocID="{0757FCD4-16EC-4953-A977-435CE4C2740E}" presName="bgRect" presStyleLbl="bgShp" presStyleIdx="3" presStyleCnt="4"/>
      <dgm:spPr/>
    </dgm:pt>
    <dgm:pt modelId="{E63ABB8E-2193-49D0-BEDC-5F7C549CC580}" type="pres">
      <dgm:prSet presAssocID="{0757FCD4-16EC-4953-A977-435CE4C274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Graph with Downward Trend"/>
        </a:ext>
      </dgm:extLst>
    </dgm:pt>
    <dgm:pt modelId="{DD71C29F-0111-480A-8F60-408B5751D073}" type="pres">
      <dgm:prSet presAssocID="{0757FCD4-16EC-4953-A977-435CE4C2740E}" presName="spaceRect" presStyleCnt="0"/>
      <dgm:spPr/>
    </dgm:pt>
    <dgm:pt modelId="{45374E34-9374-4EC4-964C-3295EFF65484}" type="pres">
      <dgm:prSet presAssocID="{0757FCD4-16EC-4953-A977-435CE4C2740E}" presName="parTx" presStyleLbl="revTx" presStyleIdx="3" presStyleCnt="4">
        <dgm:presLayoutVars>
          <dgm:chMax val="0"/>
          <dgm:chPref val="0"/>
        </dgm:presLayoutVars>
      </dgm:prSet>
      <dgm:spPr/>
    </dgm:pt>
  </dgm:ptLst>
  <dgm:cxnLst>
    <dgm:cxn modelId="{1F9CC417-9B58-4102-A067-5A44EBC9A24A}" type="presOf" srcId="{241476C7-4DBF-4AE2-B918-58F0AE73B26C}" destId="{24224845-BE20-4338-9291-5CF9F01EEDC9}" srcOrd="0" destOrd="0" presId="urn:microsoft.com/office/officeart/2018/2/layout/IconVerticalSolidList"/>
    <dgm:cxn modelId="{7EF51924-D487-4CC1-8955-73020B516A4C}" type="presOf" srcId="{51F8B0E4-E8DD-4B27-B284-957027510EE1}" destId="{A69D51FC-1F27-41E8-BA2D-6A0479A2FEE6}" srcOrd="0" destOrd="0" presId="urn:microsoft.com/office/officeart/2018/2/layout/IconVerticalSolidList"/>
    <dgm:cxn modelId="{CD88324B-A84C-4CC4-B2A3-0037032CD401}" srcId="{51F8B0E4-E8DD-4B27-B284-957027510EE1}" destId="{239BC88F-5CB8-4BB7-A723-3A11FBA0E25A}" srcOrd="0" destOrd="0" parTransId="{A7F35D56-344C-4D9E-AC15-92133B17ABB2}" sibTransId="{2C664CA9-2F67-48A9-9CB1-AAB9195049B3}"/>
    <dgm:cxn modelId="{8846B08D-DCF6-4296-8F52-1AA16D72AC6B}" type="presOf" srcId="{239BC88F-5CB8-4BB7-A723-3A11FBA0E25A}" destId="{53D982AF-9C7E-44E3-8D34-3C50FF6D9C2B}" srcOrd="0" destOrd="0" presId="urn:microsoft.com/office/officeart/2018/2/layout/IconVerticalSolidList"/>
    <dgm:cxn modelId="{F85062A9-D7A4-49E1-96D4-2525DD4186D7}" srcId="{51F8B0E4-E8DD-4B27-B284-957027510EE1}" destId="{0757FCD4-16EC-4953-A977-435CE4C2740E}" srcOrd="3" destOrd="0" parTransId="{BAE0A387-D8B8-483C-AA89-95CD6E99855E}" sibTransId="{746DFD69-FAD6-4C79-B5EF-4EE0ED7C680B}"/>
    <dgm:cxn modelId="{596A65B2-1796-4EBF-9763-C58276E7C972}" srcId="{51F8B0E4-E8DD-4B27-B284-957027510EE1}" destId="{241476C7-4DBF-4AE2-B918-58F0AE73B26C}" srcOrd="2" destOrd="0" parTransId="{2901D6F7-0715-4285-8532-4C31F3DC210D}" sibTransId="{FF458146-F952-42E8-BDCB-30B1B2C0336F}"/>
    <dgm:cxn modelId="{F7F99CC6-BC6C-44EA-8154-60B75F3A027D}" type="presOf" srcId="{0757FCD4-16EC-4953-A977-435CE4C2740E}" destId="{45374E34-9374-4EC4-964C-3295EFF65484}" srcOrd="0" destOrd="0" presId="urn:microsoft.com/office/officeart/2018/2/layout/IconVerticalSolidList"/>
    <dgm:cxn modelId="{6A9207C8-78B6-40D6-AFC7-C01185F25B28}" srcId="{51F8B0E4-E8DD-4B27-B284-957027510EE1}" destId="{5EB0807E-562C-445B-9CC1-15A91CB55FA3}" srcOrd="1" destOrd="0" parTransId="{6A780954-6864-4C72-A822-903CD8ECAEB5}" sibTransId="{13D615AF-DED4-431F-849E-4BCC91F574CE}"/>
    <dgm:cxn modelId="{372450F1-4F16-4FF6-8CAB-B0C28BEBBA16}" type="presOf" srcId="{5EB0807E-562C-445B-9CC1-15A91CB55FA3}" destId="{D81A5C73-B217-4ECC-A345-47698AEBA606}" srcOrd="0" destOrd="0" presId="urn:microsoft.com/office/officeart/2018/2/layout/IconVerticalSolidList"/>
    <dgm:cxn modelId="{BFBC99E6-1FC8-4B34-943F-90FC8499C1A9}" type="presParOf" srcId="{A69D51FC-1F27-41E8-BA2D-6A0479A2FEE6}" destId="{08E6D423-E826-428A-8957-BCC9258F08DB}" srcOrd="0" destOrd="0" presId="urn:microsoft.com/office/officeart/2018/2/layout/IconVerticalSolidList"/>
    <dgm:cxn modelId="{F9BEC67C-631E-4AEA-837E-938F2AE2686C}" type="presParOf" srcId="{08E6D423-E826-428A-8957-BCC9258F08DB}" destId="{9FFDFD3C-395C-48FA-AEEF-59E0CDF0109A}" srcOrd="0" destOrd="0" presId="urn:microsoft.com/office/officeart/2018/2/layout/IconVerticalSolidList"/>
    <dgm:cxn modelId="{0BACFF41-715A-4B50-A849-671781E1FE3A}" type="presParOf" srcId="{08E6D423-E826-428A-8957-BCC9258F08DB}" destId="{0C722450-4405-4D7C-A3D6-1C5F48393911}" srcOrd="1" destOrd="0" presId="urn:microsoft.com/office/officeart/2018/2/layout/IconVerticalSolidList"/>
    <dgm:cxn modelId="{CB2BFA8F-DE9C-4EC6-8EF0-68E2EC000C3C}" type="presParOf" srcId="{08E6D423-E826-428A-8957-BCC9258F08DB}" destId="{F3DDBC62-998E-4D46-A5AE-D7589436409B}" srcOrd="2" destOrd="0" presId="urn:microsoft.com/office/officeart/2018/2/layout/IconVerticalSolidList"/>
    <dgm:cxn modelId="{9BD14280-EED6-4A57-BB9B-857F01F4D740}" type="presParOf" srcId="{08E6D423-E826-428A-8957-BCC9258F08DB}" destId="{53D982AF-9C7E-44E3-8D34-3C50FF6D9C2B}" srcOrd="3" destOrd="0" presId="urn:microsoft.com/office/officeart/2018/2/layout/IconVerticalSolidList"/>
    <dgm:cxn modelId="{1D40F398-6517-49B7-A55F-06BF9F72E88C}" type="presParOf" srcId="{A69D51FC-1F27-41E8-BA2D-6A0479A2FEE6}" destId="{4CB9CA59-5658-45F5-B018-62C2F59D1316}" srcOrd="1" destOrd="0" presId="urn:microsoft.com/office/officeart/2018/2/layout/IconVerticalSolidList"/>
    <dgm:cxn modelId="{6AAAD925-0D84-4E61-9243-5D43ABBBC247}" type="presParOf" srcId="{A69D51FC-1F27-41E8-BA2D-6A0479A2FEE6}" destId="{3C79A2D4-B9F0-4BE3-B0ED-1BCD12FBD33F}" srcOrd="2" destOrd="0" presId="urn:microsoft.com/office/officeart/2018/2/layout/IconVerticalSolidList"/>
    <dgm:cxn modelId="{B9A729C7-1FB7-4E72-BAB9-469D571FD3DE}" type="presParOf" srcId="{3C79A2D4-B9F0-4BE3-B0ED-1BCD12FBD33F}" destId="{C771BD29-BE5F-4A32-81CE-07DDBA69250D}" srcOrd="0" destOrd="0" presId="urn:microsoft.com/office/officeart/2018/2/layout/IconVerticalSolidList"/>
    <dgm:cxn modelId="{6EA53409-1983-428A-862B-CC559110465A}" type="presParOf" srcId="{3C79A2D4-B9F0-4BE3-B0ED-1BCD12FBD33F}" destId="{D1A77F9A-377E-439B-8A4F-84FF29D42105}" srcOrd="1" destOrd="0" presId="urn:microsoft.com/office/officeart/2018/2/layout/IconVerticalSolidList"/>
    <dgm:cxn modelId="{4BE3C361-08AD-45BD-AC26-19AF72B5BA96}" type="presParOf" srcId="{3C79A2D4-B9F0-4BE3-B0ED-1BCD12FBD33F}" destId="{BDBC62D0-0F72-40C0-948B-5DCEC15FE34C}" srcOrd="2" destOrd="0" presId="urn:microsoft.com/office/officeart/2018/2/layout/IconVerticalSolidList"/>
    <dgm:cxn modelId="{DE858425-A6D6-4FB4-A88B-05AB1DFDDB88}" type="presParOf" srcId="{3C79A2D4-B9F0-4BE3-B0ED-1BCD12FBD33F}" destId="{D81A5C73-B217-4ECC-A345-47698AEBA606}" srcOrd="3" destOrd="0" presId="urn:microsoft.com/office/officeart/2018/2/layout/IconVerticalSolidList"/>
    <dgm:cxn modelId="{9E1B5E73-56A5-48F3-B9AB-6E29B3B07EDC}" type="presParOf" srcId="{A69D51FC-1F27-41E8-BA2D-6A0479A2FEE6}" destId="{1448319E-8779-476D-BEE5-EB1CD78DC570}" srcOrd="3" destOrd="0" presId="urn:microsoft.com/office/officeart/2018/2/layout/IconVerticalSolidList"/>
    <dgm:cxn modelId="{FC972E95-5388-4EA5-A5FB-FCE3F01B6EA9}" type="presParOf" srcId="{A69D51FC-1F27-41E8-BA2D-6A0479A2FEE6}" destId="{B5CBBAA4-F2C0-422D-AF6F-DF4B84F19107}" srcOrd="4" destOrd="0" presId="urn:microsoft.com/office/officeart/2018/2/layout/IconVerticalSolidList"/>
    <dgm:cxn modelId="{3156DA59-7C0C-4A5F-B410-A5871173F8F7}" type="presParOf" srcId="{B5CBBAA4-F2C0-422D-AF6F-DF4B84F19107}" destId="{0FF59216-ADFD-4DE3-BB34-CF3B9495655A}" srcOrd="0" destOrd="0" presId="urn:microsoft.com/office/officeart/2018/2/layout/IconVerticalSolidList"/>
    <dgm:cxn modelId="{71AF7CF8-4444-467D-A778-44AF16F39D05}" type="presParOf" srcId="{B5CBBAA4-F2C0-422D-AF6F-DF4B84F19107}" destId="{40362F85-09BF-41D1-80E1-BC58EC727A9B}" srcOrd="1" destOrd="0" presId="urn:microsoft.com/office/officeart/2018/2/layout/IconVerticalSolidList"/>
    <dgm:cxn modelId="{6CD23658-CBF5-46E8-8F30-F01181F713F0}" type="presParOf" srcId="{B5CBBAA4-F2C0-422D-AF6F-DF4B84F19107}" destId="{810D76F7-C99D-4698-833E-02CF7B03798C}" srcOrd="2" destOrd="0" presId="urn:microsoft.com/office/officeart/2018/2/layout/IconVerticalSolidList"/>
    <dgm:cxn modelId="{324CF7C5-BF39-4DF7-8E6D-39EEE18DB32B}" type="presParOf" srcId="{B5CBBAA4-F2C0-422D-AF6F-DF4B84F19107}" destId="{24224845-BE20-4338-9291-5CF9F01EEDC9}" srcOrd="3" destOrd="0" presId="urn:microsoft.com/office/officeart/2018/2/layout/IconVerticalSolidList"/>
    <dgm:cxn modelId="{C5882AF2-49D9-4138-BF34-251833BE268D}" type="presParOf" srcId="{A69D51FC-1F27-41E8-BA2D-6A0479A2FEE6}" destId="{7AC2E0D0-A87B-4EDE-BB28-925D243D75A8}" srcOrd="5" destOrd="0" presId="urn:microsoft.com/office/officeart/2018/2/layout/IconVerticalSolidList"/>
    <dgm:cxn modelId="{4472EC99-155B-447F-9BFC-8AF87B993A6A}" type="presParOf" srcId="{A69D51FC-1F27-41E8-BA2D-6A0479A2FEE6}" destId="{FF330124-2F39-48E5-87EC-00193A87C1EA}" srcOrd="6" destOrd="0" presId="urn:microsoft.com/office/officeart/2018/2/layout/IconVerticalSolidList"/>
    <dgm:cxn modelId="{6D70C54C-BB21-4E21-8B06-E0BDE57AEEB3}" type="presParOf" srcId="{FF330124-2F39-48E5-87EC-00193A87C1EA}" destId="{6ECF477D-3654-4AC2-8DD0-D9C46E382016}" srcOrd="0" destOrd="0" presId="urn:microsoft.com/office/officeart/2018/2/layout/IconVerticalSolidList"/>
    <dgm:cxn modelId="{4C1359FF-4473-47DB-A59E-791540A34A0B}" type="presParOf" srcId="{FF330124-2F39-48E5-87EC-00193A87C1EA}" destId="{E63ABB8E-2193-49D0-BEDC-5F7C549CC580}" srcOrd="1" destOrd="0" presId="urn:microsoft.com/office/officeart/2018/2/layout/IconVerticalSolidList"/>
    <dgm:cxn modelId="{D0F492FE-3232-4E77-ADC6-2ED1D8EA6E90}" type="presParOf" srcId="{FF330124-2F39-48E5-87EC-00193A87C1EA}" destId="{DD71C29F-0111-480A-8F60-408B5751D073}" srcOrd="2" destOrd="0" presId="urn:microsoft.com/office/officeart/2018/2/layout/IconVerticalSolidList"/>
    <dgm:cxn modelId="{A86DFE49-7343-429B-B9B3-A0011BD30C72}" type="presParOf" srcId="{FF330124-2F39-48E5-87EC-00193A87C1EA}" destId="{45374E34-9374-4EC4-964C-3295EFF654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169D69-FC83-4602-9015-AC618035608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CEE205-1A16-4A65-A267-D9882DF48499}">
      <dgm:prSet/>
      <dgm:spPr/>
      <dgm:t>
        <a:bodyPr/>
        <a:lstStyle/>
        <a:p>
          <a:pPr>
            <a:lnSpc>
              <a:spcPct val="100000"/>
            </a:lnSpc>
          </a:pPr>
          <a:r>
            <a:rPr lang="en-GB"/>
            <a:t>Firms try to make their product different to the competition by adapting the actual product in some way or by distinguishing the product through advertising and branding </a:t>
          </a:r>
          <a:endParaRPr lang="en-US"/>
        </a:p>
      </dgm:t>
    </dgm:pt>
    <dgm:pt modelId="{CCD0BF47-6918-4FAC-BDA3-A638D904864C}" type="parTrans" cxnId="{E7BDC6EB-C54A-40C4-A66C-49775EAD77B1}">
      <dgm:prSet/>
      <dgm:spPr/>
      <dgm:t>
        <a:bodyPr/>
        <a:lstStyle/>
        <a:p>
          <a:endParaRPr lang="en-US"/>
        </a:p>
      </dgm:t>
    </dgm:pt>
    <dgm:pt modelId="{2C86A77C-DE42-4A8A-877D-2A5C9603FB9D}" type="sibTrans" cxnId="{E7BDC6EB-C54A-40C4-A66C-49775EAD77B1}">
      <dgm:prSet/>
      <dgm:spPr/>
      <dgm:t>
        <a:bodyPr/>
        <a:lstStyle/>
        <a:p>
          <a:endParaRPr lang="en-US"/>
        </a:p>
      </dgm:t>
    </dgm:pt>
    <dgm:pt modelId="{08BECEA7-F4F2-48BB-BDE3-35BC25612233}">
      <dgm:prSet/>
      <dgm:spPr/>
      <dgm:t>
        <a:bodyPr/>
        <a:lstStyle/>
        <a:p>
          <a:pPr>
            <a:lnSpc>
              <a:spcPct val="100000"/>
            </a:lnSpc>
          </a:pPr>
          <a:r>
            <a:rPr lang="en-GB"/>
            <a:t>A business might have a product range selling a variety of goods or services to meet consumer needs</a:t>
          </a:r>
          <a:endParaRPr lang="en-US"/>
        </a:p>
      </dgm:t>
    </dgm:pt>
    <dgm:pt modelId="{0BFA5088-5DAC-4D46-9B1B-BE6C3D4B30C9}" type="parTrans" cxnId="{D5B1A7B7-0D5D-4511-A21F-70D7B5817BB4}">
      <dgm:prSet/>
      <dgm:spPr/>
      <dgm:t>
        <a:bodyPr/>
        <a:lstStyle/>
        <a:p>
          <a:endParaRPr lang="en-US"/>
        </a:p>
      </dgm:t>
    </dgm:pt>
    <dgm:pt modelId="{08D59891-F0E3-4924-A1D7-36C0D92ABFE3}" type="sibTrans" cxnId="{D5B1A7B7-0D5D-4511-A21F-70D7B5817BB4}">
      <dgm:prSet/>
      <dgm:spPr/>
      <dgm:t>
        <a:bodyPr/>
        <a:lstStyle/>
        <a:p>
          <a:endParaRPr lang="en-US"/>
        </a:p>
      </dgm:t>
    </dgm:pt>
    <dgm:pt modelId="{D94522A8-16A6-47AB-B31E-D1BB9C02B850}">
      <dgm:prSet/>
      <dgm:spPr/>
      <dgm:t>
        <a:bodyPr/>
        <a:lstStyle/>
        <a:p>
          <a:pPr>
            <a:lnSpc>
              <a:spcPct val="100000"/>
            </a:lnSpc>
          </a:pPr>
          <a:r>
            <a:rPr lang="en-GB"/>
            <a:t>With high competition in most markets it is important that a business tries to differentiate itself from the competition in order to sell</a:t>
          </a:r>
          <a:endParaRPr lang="en-US"/>
        </a:p>
      </dgm:t>
    </dgm:pt>
    <dgm:pt modelId="{45B7DFEB-C70C-4840-9D7C-DFD1C2643652}" type="parTrans" cxnId="{5A22B528-E413-465C-B33A-DAF762D3BC4E}">
      <dgm:prSet/>
      <dgm:spPr/>
      <dgm:t>
        <a:bodyPr/>
        <a:lstStyle/>
        <a:p>
          <a:endParaRPr lang="en-US"/>
        </a:p>
      </dgm:t>
    </dgm:pt>
    <dgm:pt modelId="{31D1E4B4-F4C1-432A-8318-899FA08BD29E}" type="sibTrans" cxnId="{5A22B528-E413-465C-B33A-DAF762D3BC4E}">
      <dgm:prSet/>
      <dgm:spPr/>
      <dgm:t>
        <a:bodyPr/>
        <a:lstStyle/>
        <a:p>
          <a:endParaRPr lang="en-US"/>
        </a:p>
      </dgm:t>
    </dgm:pt>
    <dgm:pt modelId="{0545FC10-9CDB-4BDD-9B5A-8805507C47D7}">
      <dgm:prSet/>
      <dgm:spPr/>
      <dgm:t>
        <a:bodyPr/>
        <a:lstStyle/>
        <a:p>
          <a:pPr>
            <a:lnSpc>
              <a:spcPct val="100000"/>
            </a:lnSpc>
          </a:pPr>
          <a:r>
            <a:rPr lang="en-GB"/>
            <a:t>A Unique Selling Point (USP) is something that distinguishes a firm’s product from those of its competitors and can allow a firm to charge a premium price</a:t>
          </a:r>
          <a:endParaRPr lang="en-US"/>
        </a:p>
      </dgm:t>
    </dgm:pt>
    <dgm:pt modelId="{9C097199-3BDA-4E58-A413-EAD030748494}" type="parTrans" cxnId="{5E6872E8-A337-4C28-AE8D-CD9771F7545C}">
      <dgm:prSet/>
      <dgm:spPr/>
      <dgm:t>
        <a:bodyPr/>
        <a:lstStyle/>
        <a:p>
          <a:endParaRPr lang="en-US"/>
        </a:p>
      </dgm:t>
    </dgm:pt>
    <dgm:pt modelId="{D8BF14AB-48B5-4BF5-9618-E835B03F57E7}" type="sibTrans" cxnId="{5E6872E8-A337-4C28-AE8D-CD9771F7545C}">
      <dgm:prSet/>
      <dgm:spPr/>
      <dgm:t>
        <a:bodyPr/>
        <a:lstStyle/>
        <a:p>
          <a:endParaRPr lang="en-US"/>
        </a:p>
      </dgm:t>
    </dgm:pt>
    <dgm:pt modelId="{F6202ED5-ED63-46DA-BC61-382C48B47B75}" type="pres">
      <dgm:prSet presAssocID="{66169D69-FC83-4602-9015-AC618035608A}" presName="root" presStyleCnt="0">
        <dgm:presLayoutVars>
          <dgm:dir/>
          <dgm:resizeHandles val="exact"/>
        </dgm:presLayoutVars>
      </dgm:prSet>
      <dgm:spPr/>
    </dgm:pt>
    <dgm:pt modelId="{A907F7D3-2FD1-4C0E-B070-14D835C9CAED}" type="pres">
      <dgm:prSet presAssocID="{0ACEE205-1A16-4A65-A267-D9882DF48499}" presName="compNode" presStyleCnt="0"/>
      <dgm:spPr/>
    </dgm:pt>
    <dgm:pt modelId="{6A05148A-E706-43BE-87A7-148F4B8AD103}" type="pres">
      <dgm:prSet presAssocID="{0ACEE205-1A16-4A65-A267-D9882DF48499}" presName="bgRect" presStyleLbl="bgShp" presStyleIdx="0" presStyleCnt="4"/>
      <dgm:spPr/>
    </dgm:pt>
    <dgm:pt modelId="{C2A53BEC-5C1C-4E78-86F8-80DB73815842}" type="pres">
      <dgm:prSet presAssocID="{0ACEE205-1A16-4A65-A267-D9882DF4849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dvertising"/>
        </a:ext>
      </dgm:extLst>
    </dgm:pt>
    <dgm:pt modelId="{B66FA012-5257-45E0-878F-E1BDFB179D6F}" type="pres">
      <dgm:prSet presAssocID="{0ACEE205-1A16-4A65-A267-D9882DF48499}" presName="spaceRect" presStyleCnt="0"/>
      <dgm:spPr/>
    </dgm:pt>
    <dgm:pt modelId="{A4F30AB5-9CCD-4014-8498-1A843ACC87AB}" type="pres">
      <dgm:prSet presAssocID="{0ACEE205-1A16-4A65-A267-D9882DF48499}" presName="parTx" presStyleLbl="revTx" presStyleIdx="0" presStyleCnt="4">
        <dgm:presLayoutVars>
          <dgm:chMax val="0"/>
          <dgm:chPref val="0"/>
        </dgm:presLayoutVars>
      </dgm:prSet>
      <dgm:spPr/>
    </dgm:pt>
    <dgm:pt modelId="{3B85F192-1F1D-4B69-BE8A-354DC522E563}" type="pres">
      <dgm:prSet presAssocID="{2C86A77C-DE42-4A8A-877D-2A5C9603FB9D}" presName="sibTrans" presStyleCnt="0"/>
      <dgm:spPr/>
    </dgm:pt>
    <dgm:pt modelId="{7F69C821-05E2-46BC-A399-158F781D5124}" type="pres">
      <dgm:prSet presAssocID="{08BECEA7-F4F2-48BB-BDE3-35BC25612233}" presName="compNode" presStyleCnt="0"/>
      <dgm:spPr/>
    </dgm:pt>
    <dgm:pt modelId="{B6A53181-E95F-4DEF-8376-D35854A3E659}" type="pres">
      <dgm:prSet presAssocID="{08BECEA7-F4F2-48BB-BDE3-35BC25612233}" presName="bgRect" presStyleLbl="bgShp" presStyleIdx="1" presStyleCnt="4"/>
      <dgm:spPr/>
    </dgm:pt>
    <dgm:pt modelId="{98FE4060-86D4-40B1-9907-B0B4F937D8C8}" type="pres">
      <dgm:prSet presAssocID="{08BECEA7-F4F2-48BB-BDE3-35BC256122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osk"/>
        </a:ext>
      </dgm:extLst>
    </dgm:pt>
    <dgm:pt modelId="{A63E4DB9-EEEF-41DF-AE31-79AB9B9CBDAF}" type="pres">
      <dgm:prSet presAssocID="{08BECEA7-F4F2-48BB-BDE3-35BC25612233}" presName="spaceRect" presStyleCnt="0"/>
      <dgm:spPr/>
    </dgm:pt>
    <dgm:pt modelId="{6FD6C61E-98CD-4C64-82E4-CC9A75AC3FB0}" type="pres">
      <dgm:prSet presAssocID="{08BECEA7-F4F2-48BB-BDE3-35BC25612233}" presName="parTx" presStyleLbl="revTx" presStyleIdx="1" presStyleCnt="4">
        <dgm:presLayoutVars>
          <dgm:chMax val="0"/>
          <dgm:chPref val="0"/>
        </dgm:presLayoutVars>
      </dgm:prSet>
      <dgm:spPr/>
    </dgm:pt>
    <dgm:pt modelId="{736B539D-1B7D-41D1-99CD-E330993E07C7}" type="pres">
      <dgm:prSet presAssocID="{08D59891-F0E3-4924-A1D7-36C0D92ABFE3}" presName="sibTrans" presStyleCnt="0"/>
      <dgm:spPr/>
    </dgm:pt>
    <dgm:pt modelId="{23049F08-8707-4411-8675-D8DFD84618BF}" type="pres">
      <dgm:prSet presAssocID="{D94522A8-16A6-47AB-B31E-D1BB9C02B850}" presName="compNode" presStyleCnt="0"/>
      <dgm:spPr/>
    </dgm:pt>
    <dgm:pt modelId="{84BD9E44-19C7-44E9-BAA9-0D3881498A24}" type="pres">
      <dgm:prSet presAssocID="{D94522A8-16A6-47AB-B31E-D1BB9C02B850}" presName="bgRect" presStyleLbl="bgShp" presStyleIdx="2" presStyleCnt="4"/>
      <dgm:spPr/>
    </dgm:pt>
    <dgm:pt modelId="{BC4DE48A-AD95-48E5-8CB8-E925B705FB47}" type="pres">
      <dgm:prSet presAssocID="{D94522A8-16A6-47AB-B31E-D1BB9C02B8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Graph with Upward Trend"/>
        </a:ext>
      </dgm:extLst>
    </dgm:pt>
    <dgm:pt modelId="{28C6456F-CE5C-4C73-A1DA-26DC99CA2DFE}" type="pres">
      <dgm:prSet presAssocID="{D94522A8-16A6-47AB-B31E-D1BB9C02B850}" presName="spaceRect" presStyleCnt="0"/>
      <dgm:spPr/>
    </dgm:pt>
    <dgm:pt modelId="{76C197D4-EC8E-4771-89FA-D15F706EDE49}" type="pres">
      <dgm:prSet presAssocID="{D94522A8-16A6-47AB-B31E-D1BB9C02B850}" presName="parTx" presStyleLbl="revTx" presStyleIdx="2" presStyleCnt="4">
        <dgm:presLayoutVars>
          <dgm:chMax val="0"/>
          <dgm:chPref val="0"/>
        </dgm:presLayoutVars>
      </dgm:prSet>
      <dgm:spPr/>
    </dgm:pt>
    <dgm:pt modelId="{8B279FD1-F185-4193-BE1C-55B9B5116B1B}" type="pres">
      <dgm:prSet presAssocID="{31D1E4B4-F4C1-432A-8318-899FA08BD29E}" presName="sibTrans" presStyleCnt="0"/>
      <dgm:spPr/>
    </dgm:pt>
    <dgm:pt modelId="{D77503E9-2B8A-423D-85EB-A0D99FAA02CF}" type="pres">
      <dgm:prSet presAssocID="{0545FC10-9CDB-4BDD-9B5A-8805507C47D7}" presName="compNode" presStyleCnt="0"/>
      <dgm:spPr/>
    </dgm:pt>
    <dgm:pt modelId="{13A76774-5385-4224-AA00-1BB4530E9A9F}" type="pres">
      <dgm:prSet presAssocID="{0545FC10-9CDB-4BDD-9B5A-8805507C47D7}" presName="bgRect" presStyleLbl="bgShp" presStyleIdx="3" presStyleCnt="4"/>
      <dgm:spPr/>
    </dgm:pt>
    <dgm:pt modelId="{C4A079F3-2108-4EFE-8C39-13D4B34FC783}" type="pres">
      <dgm:prSet presAssocID="{0545FC10-9CDB-4BDD-9B5A-8805507C47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ximize"/>
        </a:ext>
      </dgm:extLst>
    </dgm:pt>
    <dgm:pt modelId="{67E594C4-7E84-44C7-9BD3-BD18EE24E304}" type="pres">
      <dgm:prSet presAssocID="{0545FC10-9CDB-4BDD-9B5A-8805507C47D7}" presName="spaceRect" presStyleCnt="0"/>
      <dgm:spPr/>
    </dgm:pt>
    <dgm:pt modelId="{144C46F9-F9C7-491C-A25B-2AE1A9904AEB}" type="pres">
      <dgm:prSet presAssocID="{0545FC10-9CDB-4BDD-9B5A-8805507C47D7}" presName="parTx" presStyleLbl="revTx" presStyleIdx="3" presStyleCnt="4">
        <dgm:presLayoutVars>
          <dgm:chMax val="0"/>
          <dgm:chPref val="0"/>
        </dgm:presLayoutVars>
      </dgm:prSet>
      <dgm:spPr/>
    </dgm:pt>
  </dgm:ptLst>
  <dgm:cxnLst>
    <dgm:cxn modelId="{95223302-E7CE-42F7-B2B2-8B792CCF7A3F}" type="presOf" srcId="{0ACEE205-1A16-4A65-A267-D9882DF48499}" destId="{A4F30AB5-9CCD-4014-8498-1A843ACC87AB}" srcOrd="0" destOrd="0" presId="urn:microsoft.com/office/officeart/2018/2/layout/IconVerticalSolidList"/>
    <dgm:cxn modelId="{5A22B528-E413-465C-B33A-DAF762D3BC4E}" srcId="{66169D69-FC83-4602-9015-AC618035608A}" destId="{D94522A8-16A6-47AB-B31E-D1BB9C02B850}" srcOrd="2" destOrd="0" parTransId="{45B7DFEB-C70C-4840-9D7C-DFD1C2643652}" sibTransId="{31D1E4B4-F4C1-432A-8318-899FA08BD29E}"/>
    <dgm:cxn modelId="{90540529-A31D-416E-8135-803CFD134863}" type="presOf" srcId="{66169D69-FC83-4602-9015-AC618035608A}" destId="{F6202ED5-ED63-46DA-BC61-382C48B47B75}" srcOrd="0" destOrd="0" presId="urn:microsoft.com/office/officeart/2018/2/layout/IconVerticalSolidList"/>
    <dgm:cxn modelId="{0D357A35-D834-4D8E-85B4-A8D19BADBB25}" type="presOf" srcId="{0545FC10-9CDB-4BDD-9B5A-8805507C47D7}" destId="{144C46F9-F9C7-491C-A25B-2AE1A9904AEB}" srcOrd="0" destOrd="0" presId="urn:microsoft.com/office/officeart/2018/2/layout/IconVerticalSolidList"/>
    <dgm:cxn modelId="{D5B1A7B7-0D5D-4511-A21F-70D7B5817BB4}" srcId="{66169D69-FC83-4602-9015-AC618035608A}" destId="{08BECEA7-F4F2-48BB-BDE3-35BC25612233}" srcOrd="1" destOrd="0" parTransId="{0BFA5088-5DAC-4D46-9B1B-BE6C3D4B30C9}" sibTransId="{08D59891-F0E3-4924-A1D7-36C0D92ABFE3}"/>
    <dgm:cxn modelId="{B83F39CA-170A-41EC-A02B-A7F4F841C8F4}" type="presOf" srcId="{D94522A8-16A6-47AB-B31E-D1BB9C02B850}" destId="{76C197D4-EC8E-4771-89FA-D15F706EDE49}" srcOrd="0" destOrd="0" presId="urn:microsoft.com/office/officeart/2018/2/layout/IconVerticalSolidList"/>
    <dgm:cxn modelId="{5E6872E8-A337-4C28-AE8D-CD9771F7545C}" srcId="{66169D69-FC83-4602-9015-AC618035608A}" destId="{0545FC10-9CDB-4BDD-9B5A-8805507C47D7}" srcOrd="3" destOrd="0" parTransId="{9C097199-3BDA-4E58-A413-EAD030748494}" sibTransId="{D8BF14AB-48B5-4BF5-9618-E835B03F57E7}"/>
    <dgm:cxn modelId="{E7BDC6EB-C54A-40C4-A66C-49775EAD77B1}" srcId="{66169D69-FC83-4602-9015-AC618035608A}" destId="{0ACEE205-1A16-4A65-A267-D9882DF48499}" srcOrd="0" destOrd="0" parTransId="{CCD0BF47-6918-4FAC-BDA3-A638D904864C}" sibTransId="{2C86A77C-DE42-4A8A-877D-2A5C9603FB9D}"/>
    <dgm:cxn modelId="{770DCDF0-A523-4D4E-AFDC-6EC20C4282F6}" type="presOf" srcId="{08BECEA7-F4F2-48BB-BDE3-35BC25612233}" destId="{6FD6C61E-98CD-4C64-82E4-CC9A75AC3FB0}" srcOrd="0" destOrd="0" presId="urn:microsoft.com/office/officeart/2018/2/layout/IconVerticalSolidList"/>
    <dgm:cxn modelId="{DBDDDA77-A50E-4112-8134-423DFA99CF8E}" type="presParOf" srcId="{F6202ED5-ED63-46DA-BC61-382C48B47B75}" destId="{A907F7D3-2FD1-4C0E-B070-14D835C9CAED}" srcOrd="0" destOrd="0" presId="urn:microsoft.com/office/officeart/2018/2/layout/IconVerticalSolidList"/>
    <dgm:cxn modelId="{F8B11EDC-8E9B-4195-8748-6C1485B98C04}" type="presParOf" srcId="{A907F7D3-2FD1-4C0E-B070-14D835C9CAED}" destId="{6A05148A-E706-43BE-87A7-148F4B8AD103}" srcOrd="0" destOrd="0" presId="urn:microsoft.com/office/officeart/2018/2/layout/IconVerticalSolidList"/>
    <dgm:cxn modelId="{877BD022-8432-445B-B8A9-B6E9BE0F57BA}" type="presParOf" srcId="{A907F7D3-2FD1-4C0E-B070-14D835C9CAED}" destId="{C2A53BEC-5C1C-4E78-86F8-80DB73815842}" srcOrd="1" destOrd="0" presId="urn:microsoft.com/office/officeart/2018/2/layout/IconVerticalSolidList"/>
    <dgm:cxn modelId="{1C68DF2B-3C11-4A6E-A622-7945E77E2304}" type="presParOf" srcId="{A907F7D3-2FD1-4C0E-B070-14D835C9CAED}" destId="{B66FA012-5257-45E0-878F-E1BDFB179D6F}" srcOrd="2" destOrd="0" presId="urn:microsoft.com/office/officeart/2018/2/layout/IconVerticalSolidList"/>
    <dgm:cxn modelId="{5D05BCB4-7C28-46C0-976B-E41562398A04}" type="presParOf" srcId="{A907F7D3-2FD1-4C0E-B070-14D835C9CAED}" destId="{A4F30AB5-9CCD-4014-8498-1A843ACC87AB}" srcOrd="3" destOrd="0" presId="urn:microsoft.com/office/officeart/2018/2/layout/IconVerticalSolidList"/>
    <dgm:cxn modelId="{A14481F1-EFE7-455F-B766-4DB90035B6C1}" type="presParOf" srcId="{F6202ED5-ED63-46DA-BC61-382C48B47B75}" destId="{3B85F192-1F1D-4B69-BE8A-354DC522E563}" srcOrd="1" destOrd="0" presId="urn:microsoft.com/office/officeart/2018/2/layout/IconVerticalSolidList"/>
    <dgm:cxn modelId="{5570AFE9-47D1-4241-AFE8-85F7AFD910F3}" type="presParOf" srcId="{F6202ED5-ED63-46DA-BC61-382C48B47B75}" destId="{7F69C821-05E2-46BC-A399-158F781D5124}" srcOrd="2" destOrd="0" presId="urn:microsoft.com/office/officeart/2018/2/layout/IconVerticalSolidList"/>
    <dgm:cxn modelId="{B3A03C80-DEB2-4CC9-BAE6-F72B3BCA57AA}" type="presParOf" srcId="{7F69C821-05E2-46BC-A399-158F781D5124}" destId="{B6A53181-E95F-4DEF-8376-D35854A3E659}" srcOrd="0" destOrd="0" presId="urn:microsoft.com/office/officeart/2018/2/layout/IconVerticalSolidList"/>
    <dgm:cxn modelId="{F17B8EC4-2D8A-4A37-949D-61488AD9CAB1}" type="presParOf" srcId="{7F69C821-05E2-46BC-A399-158F781D5124}" destId="{98FE4060-86D4-40B1-9907-B0B4F937D8C8}" srcOrd="1" destOrd="0" presId="urn:microsoft.com/office/officeart/2018/2/layout/IconVerticalSolidList"/>
    <dgm:cxn modelId="{45C42E53-BF95-4168-9EA6-F86FE56A23BB}" type="presParOf" srcId="{7F69C821-05E2-46BC-A399-158F781D5124}" destId="{A63E4DB9-EEEF-41DF-AE31-79AB9B9CBDAF}" srcOrd="2" destOrd="0" presId="urn:microsoft.com/office/officeart/2018/2/layout/IconVerticalSolidList"/>
    <dgm:cxn modelId="{B678201B-8CCF-4E6D-AC38-274FDDC069ED}" type="presParOf" srcId="{7F69C821-05E2-46BC-A399-158F781D5124}" destId="{6FD6C61E-98CD-4C64-82E4-CC9A75AC3FB0}" srcOrd="3" destOrd="0" presId="urn:microsoft.com/office/officeart/2018/2/layout/IconVerticalSolidList"/>
    <dgm:cxn modelId="{FE67CCED-76CC-4FEA-B1ED-AEF477E76E49}" type="presParOf" srcId="{F6202ED5-ED63-46DA-BC61-382C48B47B75}" destId="{736B539D-1B7D-41D1-99CD-E330993E07C7}" srcOrd="3" destOrd="0" presId="urn:microsoft.com/office/officeart/2018/2/layout/IconVerticalSolidList"/>
    <dgm:cxn modelId="{C8739275-7330-4A14-85F2-5C87EE1BE689}" type="presParOf" srcId="{F6202ED5-ED63-46DA-BC61-382C48B47B75}" destId="{23049F08-8707-4411-8675-D8DFD84618BF}" srcOrd="4" destOrd="0" presId="urn:microsoft.com/office/officeart/2018/2/layout/IconVerticalSolidList"/>
    <dgm:cxn modelId="{36ECE4F3-BA43-466F-A666-174EB6BE3DB3}" type="presParOf" srcId="{23049F08-8707-4411-8675-D8DFD84618BF}" destId="{84BD9E44-19C7-44E9-BAA9-0D3881498A24}" srcOrd="0" destOrd="0" presId="urn:microsoft.com/office/officeart/2018/2/layout/IconVerticalSolidList"/>
    <dgm:cxn modelId="{BC233E54-57ED-4305-9548-ED88C2683471}" type="presParOf" srcId="{23049F08-8707-4411-8675-D8DFD84618BF}" destId="{BC4DE48A-AD95-48E5-8CB8-E925B705FB47}" srcOrd="1" destOrd="0" presId="urn:microsoft.com/office/officeart/2018/2/layout/IconVerticalSolidList"/>
    <dgm:cxn modelId="{3CA9FAB4-72BD-426E-B92F-33DA28715C89}" type="presParOf" srcId="{23049F08-8707-4411-8675-D8DFD84618BF}" destId="{28C6456F-CE5C-4C73-A1DA-26DC99CA2DFE}" srcOrd="2" destOrd="0" presId="urn:microsoft.com/office/officeart/2018/2/layout/IconVerticalSolidList"/>
    <dgm:cxn modelId="{7F19D014-8FB8-4D0C-88B5-B09EA66D0A10}" type="presParOf" srcId="{23049F08-8707-4411-8675-D8DFD84618BF}" destId="{76C197D4-EC8E-4771-89FA-D15F706EDE49}" srcOrd="3" destOrd="0" presId="urn:microsoft.com/office/officeart/2018/2/layout/IconVerticalSolidList"/>
    <dgm:cxn modelId="{82CE7F90-1116-413C-AB7D-20B4C63BB2B3}" type="presParOf" srcId="{F6202ED5-ED63-46DA-BC61-382C48B47B75}" destId="{8B279FD1-F185-4193-BE1C-55B9B5116B1B}" srcOrd="5" destOrd="0" presId="urn:microsoft.com/office/officeart/2018/2/layout/IconVerticalSolidList"/>
    <dgm:cxn modelId="{51B63EA0-2389-404F-8900-C251D3D4EB20}" type="presParOf" srcId="{F6202ED5-ED63-46DA-BC61-382C48B47B75}" destId="{D77503E9-2B8A-423D-85EB-A0D99FAA02CF}" srcOrd="6" destOrd="0" presId="urn:microsoft.com/office/officeart/2018/2/layout/IconVerticalSolidList"/>
    <dgm:cxn modelId="{2A05B3FC-0BBB-4439-89FB-BBC22E6A9C6A}" type="presParOf" srcId="{D77503E9-2B8A-423D-85EB-A0D99FAA02CF}" destId="{13A76774-5385-4224-AA00-1BB4530E9A9F}" srcOrd="0" destOrd="0" presId="urn:microsoft.com/office/officeart/2018/2/layout/IconVerticalSolidList"/>
    <dgm:cxn modelId="{002FE13D-F388-4553-B607-988D263A9930}" type="presParOf" srcId="{D77503E9-2B8A-423D-85EB-A0D99FAA02CF}" destId="{C4A079F3-2108-4EFE-8C39-13D4B34FC783}" srcOrd="1" destOrd="0" presId="urn:microsoft.com/office/officeart/2018/2/layout/IconVerticalSolidList"/>
    <dgm:cxn modelId="{DC583D85-9D60-4930-B8AA-8ED61C8D7A97}" type="presParOf" srcId="{D77503E9-2B8A-423D-85EB-A0D99FAA02CF}" destId="{67E594C4-7E84-44C7-9BD3-BD18EE24E304}" srcOrd="2" destOrd="0" presId="urn:microsoft.com/office/officeart/2018/2/layout/IconVerticalSolidList"/>
    <dgm:cxn modelId="{A689DBFB-0666-406D-AFBD-AC83FC6B49A7}" type="presParOf" srcId="{D77503E9-2B8A-423D-85EB-A0D99FAA02CF}" destId="{144C46F9-F9C7-491C-A25B-2AE1A9904A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E1A23E-5554-44F5-88E1-39FAD767E1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8260ACE-11BC-4556-9BEB-1CE13BBE9084}">
      <dgm:prSet/>
      <dgm:spPr/>
      <dgm:t>
        <a:bodyPr/>
        <a:lstStyle/>
        <a:p>
          <a:r>
            <a:rPr lang="en-GB"/>
            <a:t>Research and development creates barriers to entry as firms need to finance it</a:t>
          </a:r>
          <a:endParaRPr lang="en-US"/>
        </a:p>
      </dgm:t>
    </dgm:pt>
    <dgm:pt modelId="{BF76C504-9F1D-4998-9DFE-92342E1D08E6}" type="parTrans" cxnId="{BCE19CE4-0E31-41BB-A674-32971E7A8F90}">
      <dgm:prSet/>
      <dgm:spPr/>
      <dgm:t>
        <a:bodyPr/>
        <a:lstStyle/>
        <a:p>
          <a:endParaRPr lang="en-US"/>
        </a:p>
      </dgm:t>
    </dgm:pt>
    <dgm:pt modelId="{C2C92136-3270-4C72-A483-7FD49AB6E9AC}" type="sibTrans" cxnId="{BCE19CE4-0E31-41BB-A674-32971E7A8F90}">
      <dgm:prSet/>
      <dgm:spPr/>
      <dgm:t>
        <a:bodyPr/>
        <a:lstStyle/>
        <a:p>
          <a:endParaRPr lang="en-US"/>
        </a:p>
      </dgm:t>
    </dgm:pt>
    <dgm:pt modelId="{A7C57DDD-70C6-4049-BC64-4E12B354C81B}">
      <dgm:prSet/>
      <dgm:spPr/>
      <dgm:t>
        <a:bodyPr/>
        <a:lstStyle/>
        <a:p>
          <a:r>
            <a:rPr lang="en-GB"/>
            <a:t>In fast moving industries where products change regularly this requires investment in product innovation</a:t>
          </a:r>
          <a:endParaRPr lang="en-US"/>
        </a:p>
      </dgm:t>
    </dgm:pt>
    <dgm:pt modelId="{B2F8CD00-F4F6-4AEA-98EE-B4068FC80FE6}" type="parTrans" cxnId="{67D7CB59-11FF-43FD-82D6-231421C87942}">
      <dgm:prSet/>
      <dgm:spPr/>
      <dgm:t>
        <a:bodyPr/>
        <a:lstStyle/>
        <a:p>
          <a:endParaRPr lang="en-US"/>
        </a:p>
      </dgm:t>
    </dgm:pt>
    <dgm:pt modelId="{62B43520-44BF-46A4-8E15-84EB9A6EBC17}" type="sibTrans" cxnId="{67D7CB59-11FF-43FD-82D6-231421C87942}">
      <dgm:prSet/>
      <dgm:spPr/>
      <dgm:t>
        <a:bodyPr/>
        <a:lstStyle/>
        <a:p>
          <a:endParaRPr lang="en-US"/>
        </a:p>
      </dgm:t>
    </dgm:pt>
    <dgm:pt modelId="{B0FA5E0A-593D-4F30-AE13-B723AF6B5191}">
      <dgm:prSet/>
      <dgm:spPr/>
      <dgm:t>
        <a:bodyPr/>
        <a:lstStyle/>
        <a:p>
          <a:r>
            <a:rPr lang="en-GB"/>
            <a:t>As technology changes firms need to invest heavily in process innovation</a:t>
          </a:r>
          <a:endParaRPr lang="en-US"/>
        </a:p>
      </dgm:t>
    </dgm:pt>
    <dgm:pt modelId="{083F6F4C-BC1C-4FA0-957E-FC02E488883A}" type="parTrans" cxnId="{25FDD82B-F709-4BBE-8945-4C4271E3ABA7}">
      <dgm:prSet/>
      <dgm:spPr/>
      <dgm:t>
        <a:bodyPr/>
        <a:lstStyle/>
        <a:p>
          <a:endParaRPr lang="en-US"/>
        </a:p>
      </dgm:t>
    </dgm:pt>
    <dgm:pt modelId="{30A2E153-4D14-448D-BA24-1BA8B1CCEEF2}" type="sibTrans" cxnId="{25FDD82B-F709-4BBE-8945-4C4271E3ABA7}">
      <dgm:prSet/>
      <dgm:spPr/>
      <dgm:t>
        <a:bodyPr/>
        <a:lstStyle/>
        <a:p>
          <a:endParaRPr lang="en-US"/>
        </a:p>
      </dgm:t>
    </dgm:pt>
    <dgm:pt modelId="{06993B82-E403-4C31-A74D-2CF6F5675009}">
      <dgm:prSet/>
      <dgm:spPr/>
      <dgm:t>
        <a:bodyPr/>
        <a:lstStyle/>
        <a:p>
          <a:r>
            <a:rPr lang="en-GB"/>
            <a:t>These restrict other firms from entering a market, creating a significant barrier to entry</a:t>
          </a:r>
          <a:endParaRPr lang="en-US"/>
        </a:p>
      </dgm:t>
    </dgm:pt>
    <dgm:pt modelId="{E6C3286A-5B2F-476D-97D6-7E0278818721}" type="parTrans" cxnId="{27BD4A73-AF3A-4B00-A046-268F0F59CF7C}">
      <dgm:prSet/>
      <dgm:spPr/>
      <dgm:t>
        <a:bodyPr/>
        <a:lstStyle/>
        <a:p>
          <a:endParaRPr lang="en-US"/>
        </a:p>
      </dgm:t>
    </dgm:pt>
    <dgm:pt modelId="{C451089E-0D24-4893-AD83-1D46609EAE2B}" type="sibTrans" cxnId="{27BD4A73-AF3A-4B00-A046-268F0F59CF7C}">
      <dgm:prSet/>
      <dgm:spPr/>
      <dgm:t>
        <a:bodyPr/>
        <a:lstStyle/>
        <a:p>
          <a:endParaRPr lang="en-US"/>
        </a:p>
      </dgm:t>
    </dgm:pt>
    <dgm:pt modelId="{F682982B-A89C-418A-BFB2-2232F7492746}" type="pres">
      <dgm:prSet presAssocID="{98E1A23E-5554-44F5-88E1-39FAD767E1F3}" presName="root" presStyleCnt="0">
        <dgm:presLayoutVars>
          <dgm:dir/>
          <dgm:resizeHandles val="exact"/>
        </dgm:presLayoutVars>
      </dgm:prSet>
      <dgm:spPr/>
    </dgm:pt>
    <dgm:pt modelId="{5AA72423-FBFF-4A3D-873C-D0E696F180AD}" type="pres">
      <dgm:prSet presAssocID="{38260ACE-11BC-4556-9BEB-1CE13BBE9084}" presName="compNode" presStyleCnt="0"/>
      <dgm:spPr/>
    </dgm:pt>
    <dgm:pt modelId="{F000026E-03DC-4630-AF3D-055023FFDEE1}" type="pres">
      <dgm:prSet presAssocID="{38260ACE-11BC-4556-9BEB-1CE13BBE9084}" presName="bgRect" presStyleLbl="bgShp" presStyleIdx="0" presStyleCnt="4"/>
      <dgm:spPr/>
    </dgm:pt>
    <dgm:pt modelId="{2AF54165-9D72-4F24-B5B0-AB12EF562A40}" type="pres">
      <dgm:prSet presAssocID="{38260ACE-11BC-4556-9BEB-1CE13BBE90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F3D66AC8-86AC-45A5-A2CC-DEDC43BE4640}" type="pres">
      <dgm:prSet presAssocID="{38260ACE-11BC-4556-9BEB-1CE13BBE9084}" presName="spaceRect" presStyleCnt="0"/>
      <dgm:spPr/>
    </dgm:pt>
    <dgm:pt modelId="{1C51E013-D78F-4FB4-BDCD-00C116EB038A}" type="pres">
      <dgm:prSet presAssocID="{38260ACE-11BC-4556-9BEB-1CE13BBE9084}" presName="parTx" presStyleLbl="revTx" presStyleIdx="0" presStyleCnt="4">
        <dgm:presLayoutVars>
          <dgm:chMax val="0"/>
          <dgm:chPref val="0"/>
        </dgm:presLayoutVars>
      </dgm:prSet>
      <dgm:spPr/>
    </dgm:pt>
    <dgm:pt modelId="{224ED2F8-537C-4EE4-AAE3-EC8CD8E5C73A}" type="pres">
      <dgm:prSet presAssocID="{C2C92136-3270-4C72-A483-7FD49AB6E9AC}" presName="sibTrans" presStyleCnt="0"/>
      <dgm:spPr/>
    </dgm:pt>
    <dgm:pt modelId="{C3056564-99F8-4D2A-A609-FBAD1124110E}" type="pres">
      <dgm:prSet presAssocID="{A7C57DDD-70C6-4049-BC64-4E12B354C81B}" presName="compNode" presStyleCnt="0"/>
      <dgm:spPr/>
    </dgm:pt>
    <dgm:pt modelId="{E21D32FC-FE93-4EAA-9DCB-F696EE8ECA68}" type="pres">
      <dgm:prSet presAssocID="{A7C57DDD-70C6-4049-BC64-4E12B354C81B}" presName="bgRect" presStyleLbl="bgShp" presStyleIdx="1" presStyleCnt="4"/>
      <dgm:spPr/>
    </dgm:pt>
    <dgm:pt modelId="{06EF9339-FE9F-4EAF-B774-9ECB81D15EBA}" type="pres">
      <dgm:prSet presAssocID="{A7C57DDD-70C6-4049-BC64-4E12B354C8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36427CDF-06D6-4682-8BB9-33C295C74B98}" type="pres">
      <dgm:prSet presAssocID="{A7C57DDD-70C6-4049-BC64-4E12B354C81B}" presName="spaceRect" presStyleCnt="0"/>
      <dgm:spPr/>
    </dgm:pt>
    <dgm:pt modelId="{77B80D28-3877-443B-B747-407B6A2DBC44}" type="pres">
      <dgm:prSet presAssocID="{A7C57DDD-70C6-4049-BC64-4E12B354C81B}" presName="parTx" presStyleLbl="revTx" presStyleIdx="1" presStyleCnt="4">
        <dgm:presLayoutVars>
          <dgm:chMax val="0"/>
          <dgm:chPref val="0"/>
        </dgm:presLayoutVars>
      </dgm:prSet>
      <dgm:spPr/>
    </dgm:pt>
    <dgm:pt modelId="{F7D86B2E-194A-47B1-90EF-327CD5CC7798}" type="pres">
      <dgm:prSet presAssocID="{62B43520-44BF-46A4-8E15-84EB9A6EBC17}" presName="sibTrans" presStyleCnt="0"/>
      <dgm:spPr/>
    </dgm:pt>
    <dgm:pt modelId="{7BA58129-2593-43F1-88E6-0770105C924E}" type="pres">
      <dgm:prSet presAssocID="{B0FA5E0A-593D-4F30-AE13-B723AF6B5191}" presName="compNode" presStyleCnt="0"/>
      <dgm:spPr/>
    </dgm:pt>
    <dgm:pt modelId="{FF0BDE5B-7F27-4C55-BE38-1217FCFAAEE5}" type="pres">
      <dgm:prSet presAssocID="{B0FA5E0A-593D-4F30-AE13-B723AF6B5191}" presName="bgRect" presStyleLbl="bgShp" presStyleIdx="2" presStyleCnt="4"/>
      <dgm:spPr/>
    </dgm:pt>
    <dgm:pt modelId="{8D47BF4C-4C18-4742-814E-36B6D9FA1C66}" type="pres">
      <dgm:prSet presAssocID="{B0FA5E0A-593D-4F30-AE13-B723AF6B51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C4F72B1-ACDA-4A8B-9941-1694C8DB321D}" type="pres">
      <dgm:prSet presAssocID="{B0FA5E0A-593D-4F30-AE13-B723AF6B5191}" presName="spaceRect" presStyleCnt="0"/>
      <dgm:spPr/>
    </dgm:pt>
    <dgm:pt modelId="{48FCB882-47A0-4C68-9FA1-5814B52525CD}" type="pres">
      <dgm:prSet presAssocID="{B0FA5E0A-593D-4F30-AE13-B723AF6B5191}" presName="parTx" presStyleLbl="revTx" presStyleIdx="2" presStyleCnt="4">
        <dgm:presLayoutVars>
          <dgm:chMax val="0"/>
          <dgm:chPref val="0"/>
        </dgm:presLayoutVars>
      </dgm:prSet>
      <dgm:spPr/>
    </dgm:pt>
    <dgm:pt modelId="{3C33FAFF-466C-4C69-B548-5C01F657743F}" type="pres">
      <dgm:prSet presAssocID="{30A2E153-4D14-448D-BA24-1BA8B1CCEEF2}" presName="sibTrans" presStyleCnt="0"/>
      <dgm:spPr/>
    </dgm:pt>
    <dgm:pt modelId="{1DB7BF3F-4756-44E6-9754-DB3BD5EC7B70}" type="pres">
      <dgm:prSet presAssocID="{06993B82-E403-4C31-A74D-2CF6F5675009}" presName="compNode" presStyleCnt="0"/>
      <dgm:spPr/>
    </dgm:pt>
    <dgm:pt modelId="{2BFC1311-8445-487B-9728-A1F46D2E8B71}" type="pres">
      <dgm:prSet presAssocID="{06993B82-E403-4C31-A74D-2CF6F5675009}" presName="bgRect" presStyleLbl="bgShp" presStyleIdx="3" presStyleCnt="4"/>
      <dgm:spPr/>
    </dgm:pt>
    <dgm:pt modelId="{7248CED5-C500-4655-92AC-22404534996E}" type="pres">
      <dgm:prSet presAssocID="{06993B82-E403-4C31-A74D-2CF6F56750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ximize"/>
        </a:ext>
      </dgm:extLst>
    </dgm:pt>
    <dgm:pt modelId="{7250ADDF-61A6-44A5-B643-2348DDA1A7D6}" type="pres">
      <dgm:prSet presAssocID="{06993B82-E403-4C31-A74D-2CF6F5675009}" presName="spaceRect" presStyleCnt="0"/>
      <dgm:spPr/>
    </dgm:pt>
    <dgm:pt modelId="{E63A0FD7-65A1-4204-8059-676C03D4E286}" type="pres">
      <dgm:prSet presAssocID="{06993B82-E403-4C31-A74D-2CF6F5675009}" presName="parTx" presStyleLbl="revTx" presStyleIdx="3" presStyleCnt="4">
        <dgm:presLayoutVars>
          <dgm:chMax val="0"/>
          <dgm:chPref val="0"/>
        </dgm:presLayoutVars>
      </dgm:prSet>
      <dgm:spPr/>
    </dgm:pt>
  </dgm:ptLst>
  <dgm:cxnLst>
    <dgm:cxn modelId="{37FDD628-ED4B-4B3C-AB41-CB89DDF55C32}" type="presOf" srcId="{06993B82-E403-4C31-A74D-2CF6F5675009}" destId="{E63A0FD7-65A1-4204-8059-676C03D4E286}" srcOrd="0" destOrd="0" presId="urn:microsoft.com/office/officeart/2018/2/layout/IconVerticalSolidList"/>
    <dgm:cxn modelId="{25FDD82B-F709-4BBE-8945-4C4271E3ABA7}" srcId="{98E1A23E-5554-44F5-88E1-39FAD767E1F3}" destId="{B0FA5E0A-593D-4F30-AE13-B723AF6B5191}" srcOrd="2" destOrd="0" parTransId="{083F6F4C-BC1C-4FA0-957E-FC02E488883A}" sibTransId="{30A2E153-4D14-448D-BA24-1BA8B1CCEEF2}"/>
    <dgm:cxn modelId="{27BD4A73-AF3A-4B00-A046-268F0F59CF7C}" srcId="{98E1A23E-5554-44F5-88E1-39FAD767E1F3}" destId="{06993B82-E403-4C31-A74D-2CF6F5675009}" srcOrd="3" destOrd="0" parTransId="{E6C3286A-5B2F-476D-97D6-7E0278818721}" sibTransId="{C451089E-0D24-4893-AD83-1D46609EAE2B}"/>
    <dgm:cxn modelId="{67D7CB59-11FF-43FD-82D6-231421C87942}" srcId="{98E1A23E-5554-44F5-88E1-39FAD767E1F3}" destId="{A7C57DDD-70C6-4049-BC64-4E12B354C81B}" srcOrd="1" destOrd="0" parTransId="{B2F8CD00-F4F6-4AEA-98EE-B4068FC80FE6}" sibTransId="{62B43520-44BF-46A4-8E15-84EB9A6EBC17}"/>
    <dgm:cxn modelId="{155F0B97-CC7F-4B10-A4FC-577597750F9C}" type="presOf" srcId="{B0FA5E0A-593D-4F30-AE13-B723AF6B5191}" destId="{48FCB882-47A0-4C68-9FA1-5814B52525CD}" srcOrd="0" destOrd="0" presId="urn:microsoft.com/office/officeart/2018/2/layout/IconVerticalSolidList"/>
    <dgm:cxn modelId="{D2C8E2A1-4232-42A7-826E-188B57896188}" type="presOf" srcId="{98E1A23E-5554-44F5-88E1-39FAD767E1F3}" destId="{F682982B-A89C-418A-BFB2-2232F7492746}" srcOrd="0" destOrd="0" presId="urn:microsoft.com/office/officeart/2018/2/layout/IconVerticalSolidList"/>
    <dgm:cxn modelId="{2104C2BF-0F9E-4486-B22F-DEA38E52F3AF}" type="presOf" srcId="{38260ACE-11BC-4556-9BEB-1CE13BBE9084}" destId="{1C51E013-D78F-4FB4-BDCD-00C116EB038A}" srcOrd="0" destOrd="0" presId="urn:microsoft.com/office/officeart/2018/2/layout/IconVerticalSolidList"/>
    <dgm:cxn modelId="{BCE19CE4-0E31-41BB-A674-32971E7A8F90}" srcId="{98E1A23E-5554-44F5-88E1-39FAD767E1F3}" destId="{38260ACE-11BC-4556-9BEB-1CE13BBE9084}" srcOrd="0" destOrd="0" parTransId="{BF76C504-9F1D-4998-9DFE-92342E1D08E6}" sibTransId="{C2C92136-3270-4C72-A483-7FD49AB6E9AC}"/>
    <dgm:cxn modelId="{22E0B6FC-5DCD-44FC-AF5A-47CCCF31E753}" type="presOf" srcId="{A7C57DDD-70C6-4049-BC64-4E12B354C81B}" destId="{77B80D28-3877-443B-B747-407B6A2DBC44}" srcOrd="0" destOrd="0" presId="urn:microsoft.com/office/officeart/2018/2/layout/IconVerticalSolidList"/>
    <dgm:cxn modelId="{AF23722D-EF69-4D09-9E92-22BE36AD307E}" type="presParOf" srcId="{F682982B-A89C-418A-BFB2-2232F7492746}" destId="{5AA72423-FBFF-4A3D-873C-D0E696F180AD}" srcOrd="0" destOrd="0" presId="urn:microsoft.com/office/officeart/2018/2/layout/IconVerticalSolidList"/>
    <dgm:cxn modelId="{2D3DB4A7-6B7F-499C-9265-5173DDED9920}" type="presParOf" srcId="{5AA72423-FBFF-4A3D-873C-D0E696F180AD}" destId="{F000026E-03DC-4630-AF3D-055023FFDEE1}" srcOrd="0" destOrd="0" presId="urn:microsoft.com/office/officeart/2018/2/layout/IconVerticalSolidList"/>
    <dgm:cxn modelId="{7FA77E0C-1670-438E-8342-E8F5080C655F}" type="presParOf" srcId="{5AA72423-FBFF-4A3D-873C-D0E696F180AD}" destId="{2AF54165-9D72-4F24-B5B0-AB12EF562A40}" srcOrd="1" destOrd="0" presId="urn:microsoft.com/office/officeart/2018/2/layout/IconVerticalSolidList"/>
    <dgm:cxn modelId="{1568599C-9E64-43B7-9989-96AD33C1AAAE}" type="presParOf" srcId="{5AA72423-FBFF-4A3D-873C-D0E696F180AD}" destId="{F3D66AC8-86AC-45A5-A2CC-DEDC43BE4640}" srcOrd="2" destOrd="0" presId="urn:microsoft.com/office/officeart/2018/2/layout/IconVerticalSolidList"/>
    <dgm:cxn modelId="{9C8846A6-6649-431D-845E-1152B1CEF117}" type="presParOf" srcId="{5AA72423-FBFF-4A3D-873C-D0E696F180AD}" destId="{1C51E013-D78F-4FB4-BDCD-00C116EB038A}" srcOrd="3" destOrd="0" presId="urn:microsoft.com/office/officeart/2018/2/layout/IconVerticalSolidList"/>
    <dgm:cxn modelId="{950A5A19-CA8C-4678-88BD-BA1CAA2873C4}" type="presParOf" srcId="{F682982B-A89C-418A-BFB2-2232F7492746}" destId="{224ED2F8-537C-4EE4-AAE3-EC8CD8E5C73A}" srcOrd="1" destOrd="0" presId="urn:microsoft.com/office/officeart/2018/2/layout/IconVerticalSolidList"/>
    <dgm:cxn modelId="{FEFB6ABE-9010-4520-B7DC-D237652E0F64}" type="presParOf" srcId="{F682982B-A89C-418A-BFB2-2232F7492746}" destId="{C3056564-99F8-4D2A-A609-FBAD1124110E}" srcOrd="2" destOrd="0" presId="urn:microsoft.com/office/officeart/2018/2/layout/IconVerticalSolidList"/>
    <dgm:cxn modelId="{0BCBA10C-5AE4-4C9A-AA56-C25D840AE8BE}" type="presParOf" srcId="{C3056564-99F8-4D2A-A609-FBAD1124110E}" destId="{E21D32FC-FE93-4EAA-9DCB-F696EE8ECA68}" srcOrd="0" destOrd="0" presId="urn:microsoft.com/office/officeart/2018/2/layout/IconVerticalSolidList"/>
    <dgm:cxn modelId="{F4E1727C-299C-4A39-8DAB-C63147A4A850}" type="presParOf" srcId="{C3056564-99F8-4D2A-A609-FBAD1124110E}" destId="{06EF9339-FE9F-4EAF-B774-9ECB81D15EBA}" srcOrd="1" destOrd="0" presId="urn:microsoft.com/office/officeart/2018/2/layout/IconVerticalSolidList"/>
    <dgm:cxn modelId="{EFBA9B44-21F8-4B3E-A8EC-22B120EBAF39}" type="presParOf" srcId="{C3056564-99F8-4D2A-A609-FBAD1124110E}" destId="{36427CDF-06D6-4682-8BB9-33C295C74B98}" srcOrd="2" destOrd="0" presId="urn:microsoft.com/office/officeart/2018/2/layout/IconVerticalSolidList"/>
    <dgm:cxn modelId="{70D6DE05-2F8E-4AF3-9D58-800FD493A500}" type="presParOf" srcId="{C3056564-99F8-4D2A-A609-FBAD1124110E}" destId="{77B80D28-3877-443B-B747-407B6A2DBC44}" srcOrd="3" destOrd="0" presId="urn:microsoft.com/office/officeart/2018/2/layout/IconVerticalSolidList"/>
    <dgm:cxn modelId="{50173A41-FD23-42BD-A514-7D6D6FF34994}" type="presParOf" srcId="{F682982B-A89C-418A-BFB2-2232F7492746}" destId="{F7D86B2E-194A-47B1-90EF-327CD5CC7798}" srcOrd="3" destOrd="0" presId="urn:microsoft.com/office/officeart/2018/2/layout/IconVerticalSolidList"/>
    <dgm:cxn modelId="{00C09163-1B98-47E6-A4A5-87AC88D0FC00}" type="presParOf" srcId="{F682982B-A89C-418A-BFB2-2232F7492746}" destId="{7BA58129-2593-43F1-88E6-0770105C924E}" srcOrd="4" destOrd="0" presId="urn:microsoft.com/office/officeart/2018/2/layout/IconVerticalSolidList"/>
    <dgm:cxn modelId="{4DCE5A7B-9B0F-4B4F-A03B-FE6D59CBA489}" type="presParOf" srcId="{7BA58129-2593-43F1-88E6-0770105C924E}" destId="{FF0BDE5B-7F27-4C55-BE38-1217FCFAAEE5}" srcOrd="0" destOrd="0" presId="urn:microsoft.com/office/officeart/2018/2/layout/IconVerticalSolidList"/>
    <dgm:cxn modelId="{D6A0A458-D61F-4D50-A586-8C16EC407E15}" type="presParOf" srcId="{7BA58129-2593-43F1-88E6-0770105C924E}" destId="{8D47BF4C-4C18-4742-814E-36B6D9FA1C66}" srcOrd="1" destOrd="0" presId="urn:microsoft.com/office/officeart/2018/2/layout/IconVerticalSolidList"/>
    <dgm:cxn modelId="{49AF1543-B06A-4EF5-A730-D842140A0A85}" type="presParOf" srcId="{7BA58129-2593-43F1-88E6-0770105C924E}" destId="{AC4F72B1-ACDA-4A8B-9941-1694C8DB321D}" srcOrd="2" destOrd="0" presId="urn:microsoft.com/office/officeart/2018/2/layout/IconVerticalSolidList"/>
    <dgm:cxn modelId="{588B50BE-A0FA-4418-B573-68984BA7A872}" type="presParOf" srcId="{7BA58129-2593-43F1-88E6-0770105C924E}" destId="{48FCB882-47A0-4C68-9FA1-5814B52525CD}" srcOrd="3" destOrd="0" presId="urn:microsoft.com/office/officeart/2018/2/layout/IconVerticalSolidList"/>
    <dgm:cxn modelId="{55D74979-D148-44E1-8A6E-55CAEFA57DC0}" type="presParOf" srcId="{F682982B-A89C-418A-BFB2-2232F7492746}" destId="{3C33FAFF-466C-4C69-B548-5C01F657743F}" srcOrd="5" destOrd="0" presId="urn:microsoft.com/office/officeart/2018/2/layout/IconVerticalSolidList"/>
    <dgm:cxn modelId="{2E8C6ECA-3D8A-4998-B49E-AD82D2C8D3DF}" type="presParOf" srcId="{F682982B-A89C-418A-BFB2-2232F7492746}" destId="{1DB7BF3F-4756-44E6-9754-DB3BD5EC7B70}" srcOrd="6" destOrd="0" presId="urn:microsoft.com/office/officeart/2018/2/layout/IconVerticalSolidList"/>
    <dgm:cxn modelId="{40F2A305-AB4A-4341-8657-6C88462E12DE}" type="presParOf" srcId="{1DB7BF3F-4756-44E6-9754-DB3BD5EC7B70}" destId="{2BFC1311-8445-487B-9728-A1F46D2E8B71}" srcOrd="0" destOrd="0" presId="urn:microsoft.com/office/officeart/2018/2/layout/IconVerticalSolidList"/>
    <dgm:cxn modelId="{6B296BEF-47A4-4029-B7BD-0CE69FBC7022}" type="presParOf" srcId="{1DB7BF3F-4756-44E6-9754-DB3BD5EC7B70}" destId="{7248CED5-C500-4655-92AC-22404534996E}" srcOrd="1" destOrd="0" presId="urn:microsoft.com/office/officeart/2018/2/layout/IconVerticalSolidList"/>
    <dgm:cxn modelId="{3423AEAD-1691-4622-9B9F-1F8E0FA69688}" type="presParOf" srcId="{1DB7BF3F-4756-44E6-9754-DB3BD5EC7B70}" destId="{7250ADDF-61A6-44A5-B643-2348DDA1A7D6}" srcOrd="2" destOrd="0" presId="urn:microsoft.com/office/officeart/2018/2/layout/IconVerticalSolidList"/>
    <dgm:cxn modelId="{9BB22D64-16F7-42B6-B905-ED89DA08B572}" type="presParOf" srcId="{1DB7BF3F-4756-44E6-9754-DB3BD5EC7B70}" destId="{E63A0FD7-65A1-4204-8059-676C03D4E2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0614C8-D99F-4F69-A592-6259FA8C431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212D14-D70F-42E8-B09D-746598FA21C1}">
      <dgm:prSet/>
      <dgm:spPr/>
      <dgm:t>
        <a:bodyPr/>
        <a:lstStyle/>
        <a:p>
          <a:r>
            <a:rPr lang="en-GB"/>
            <a:t>Perfect knowledge occurs when all producers and consumers in a market are fully aware of price, quantity available and other relevant information for all products when making buying and production decisions</a:t>
          </a:r>
          <a:endParaRPr lang="en-US"/>
        </a:p>
      </dgm:t>
    </dgm:pt>
    <dgm:pt modelId="{BD0AAD1C-A611-4645-A47E-62DFFC119792}" type="parTrans" cxnId="{42DFDFA7-C9B1-4588-9E01-C77BC0B36423}">
      <dgm:prSet/>
      <dgm:spPr/>
      <dgm:t>
        <a:bodyPr/>
        <a:lstStyle/>
        <a:p>
          <a:endParaRPr lang="en-US"/>
        </a:p>
      </dgm:t>
    </dgm:pt>
    <dgm:pt modelId="{E0BAEB9C-C09B-4298-9B7E-CDE6E0FC2CB6}" type="sibTrans" cxnId="{42DFDFA7-C9B1-4588-9E01-C77BC0B36423}">
      <dgm:prSet/>
      <dgm:spPr/>
      <dgm:t>
        <a:bodyPr/>
        <a:lstStyle/>
        <a:p>
          <a:endParaRPr lang="en-US"/>
        </a:p>
      </dgm:t>
    </dgm:pt>
    <dgm:pt modelId="{BFC997DB-1D12-4A02-B576-3C3C51FB61BC}">
      <dgm:prSet/>
      <dgm:spPr/>
      <dgm:t>
        <a:bodyPr/>
        <a:lstStyle/>
        <a:p>
          <a:r>
            <a:rPr lang="en-GB"/>
            <a:t>This means that all firms have access to the same technology and can use it at the same cost</a:t>
          </a:r>
          <a:endParaRPr lang="en-US"/>
        </a:p>
      </dgm:t>
    </dgm:pt>
    <dgm:pt modelId="{62DE54C5-2969-4206-B75B-389ECD434F20}" type="parTrans" cxnId="{093D90DE-DD12-4187-A147-1635AB5693BD}">
      <dgm:prSet/>
      <dgm:spPr/>
      <dgm:t>
        <a:bodyPr/>
        <a:lstStyle/>
        <a:p>
          <a:endParaRPr lang="en-US"/>
        </a:p>
      </dgm:t>
    </dgm:pt>
    <dgm:pt modelId="{8C51158F-00E7-4973-915E-B8B5C5EBC20E}" type="sibTrans" cxnId="{093D90DE-DD12-4187-A147-1635AB5693BD}">
      <dgm:prSet/>
      <dgm:spPr/>
      <dgm:t>
        <a:bodyPr/>
        <a:lstStyle/>
        <a:p>
          <a:endParaRPr lang="en-US"/>
        </a:p>
      </dgm:t>
    </dgm:pt>
    <dgm:pt modelId="{109C12A9-F563-47D2-9514-99C36DD4799E}">
      <dgm:prSet/>
      <dgm:spPr/>
      <dgm:t>
        <a:bodyPr/>
        <a:lstStyle/>
        <a:p>
          <a:r>
            <a:rPr lang="en-GB"/>
            <a:t>If a firm has a competitive advantage due to better technology this will lower its average costs and impede the entry of new firms into the market</a:t>
          </a:r>
          <a:endParaRPr lang="en-US"/>
        </a:p>
      </dgm:t>
    </dgm:pt>
    <dgm:pt modelId="{8E8F2D23-1F25-456C-9FCC-BF8BA2D54FA9}" type="parTrans" cxnId="{19CF8CCE-584C-45B9-AA32-FF54EE3174C5}">
      <dgm:prSet/>
      <dgm:spPr/>
      <dgm:t>
        <a:bodyPr/>
        <a:lstStyle/>
        <a:p>
          <a:endParaRPr lang="en-US"/>
        </a:p>
      </dgm:t>
    </dgm:pt>
    <dgm:pt modelId="{EE7FDC17-EA88-4F99-BC7A-B7447018FE24}" type="sibTrans" cxnId="{19CF8CCE-584C-45B9-AA32-FF54EE3174C5}">
      <dgm:prSet/>
      <dgm:spPr/>
      <dgm:t>
        <a:bodyPr/>
        <a:lstStyle/>
        <a:p>
          <a:endParaRPr lang="en-US"/>
        </a:p>
      </dgm:t>
    </dgm:pt>
    <dgm:pt modelId="{2AE8AE0E-2A53-4450-A496-456F8B268430}">
      <dgm:prSet/>
      <dgm:spPr/>
      <dgm:t>
        <a:bodyPr/>
        <a:lstStyle/>
        <a:p>
          <a:r>
            <a:rPr lang="en-GB"/>
            <a:t>Therefore, the market is less likely to be contestable </a:t>
          </a:r>
          <a:endParaRPr lang="en-US"/>
        </a:p>
      </dgm:t>
    </dgm:pt>
    <dgm:pt modelId="{2EA0E295-EF17-412A-BFD6-00E209A1BCF8}" type="parTrans" cxnId="{D5321C2F-77AA-41C8-B0D8-8CD0025BCEB1}">
      <dgm:prSet/>
      <dgm:spPr/>
      <dgm:t>
        <a:bodyPr/>
        <a:lstStyle/>
        <a:p>
          <a:endParaRPr lang="en-US"/>
        </a:p>
      </dgm:t>
    </dgm:pt>
    <dgm:pt modelId="{BD28C665-DB58-40A5-8C0C-40932DED18E8}" type="sibTrans" cxnId="{D5321C2F-77AA-41C8-B0D8-8CD0025BCEB1}">
      <dgm:prSet/>
      <dgm:spPr/>
      <dgm:t>
        <a:bodyPr/>
        <a:lstStyle/>
        <a:p>
          <a:endParaRPr lang="en-US"/>
        </a:p>
      </dgm:t>
    </dgm:pt>
    <dgm:pt modelId="{21C6B45A-70FB-4E0D-B250-9E1A83214A1E}" type="pres">
      <dgm:prSet presAssocID="{470614C8-D99F-4F69-A592-6259FA8C4318}" presName="root" presStyleCnt="0">
        <dgm:presLayoutVars>
          <dgm:dir/>
          <dgm:resizeHandles val="exact"/>
        </dgm:presLayoutVars>
      </dgm:prSet>
      <dgm:spPr/>
    </dgm:pt>
    <dgm:pt modelId="{DC8AD42A-8D4D-46CB-854D-68420DB0DB0D}" type="pres">
      <dgm:prSet presAssocID="{30212D14-D70F-42E8-B09D-746598FA21C1}" presName="compNode" presStyleCnt="0"/>
      <dgm:spPr/>
    </dgm:pt>
    <dgm:pt modelId="{4E86E8DE-83EA-4FBB-8A74-86D1CED528A2}" type="pres">
      <dgm:prSet presAssocID="{30212D14-D70F-42E8-B09D-746598FA21C1}" presName="bgRect" presStyleLbl="bgShp" presStyleIdx="0" presStyleCnt="4"/>
      <dgm:spPr/>
    </dgm:pt>
    <dgm:pt modelId="{66B55CAB-196D-4464-A053-E76DABFD44BB}" type="pres">
      <dgm:prSet presAssocID="{30212D14-D70F-42E8-B09D-746598FA21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5FC0EC02-6901-49CA-976F-6E011B728BB4}" type="pres">
      <dgm:prSet presAssocID="{30212D14-D70F-42E8-B09D-746598FA21C1}" presName="spaceRect" presStyleCnt="0"/>
      <dgm:spPr/>
    </dgm:pt>
    <dgm:pt modelId="{F952FDCC-F091-4BFA-8FC9-5B3C6A9C7E30}" type="pres">
      <dgm:prSet presAssocID="{30212D14-D70F-42E8-B09D-746598FA21C1}" presName="parTx" presStyleLbl="revTx" presStyleIdx="0" presStyleCnt="4">
        <dgm:presLayoutVars>
          <dgm:chMax val="0"/>
          <dgm:chPref val="0"/>
        </dgm:presLayoutVars>
      </dgm:prSet>
      <dgm:spPr/>
    </dgm:pt>
    <dgm:pt modelId="{AF18A2BD-16D0-4546-8959-4E0F7035D680}" type="pres">
      <dgm:prSet presAssocID="{E0BAEB9C-C09B-4298-9B7E-CDE6E0FC2CB6}" presName="sibTrans" presStyleCnt="0"/>
      <dgm:spPr/>
    </dgm:pt>
    <dgm:pt modelId="{2FE12538-28DC-46BD-9553-4954D9E7218F}" type="pres">
      <dgm:prSet presAssocID="{BFC997DB-1D12-4A02-B576-3C3C51FB61BC}" presName="compNode" presStyleCnt="0"/>
      <dgm:spPr/>
    </dgm:pt>
    <dgm:pt modelId="{EE1F18E1-944A-4026-B34C-CA25F1ED349C}" type="pres">
      <dgm:prSet presAssocID="{BFC997DB-1D12-4A02-B576-3C3C51FB61BC}" presName="bgRect" presStyleLbl="bgShp" presStyleIdx="1" presStyleCnt="4"/>
      <dgm:spPr/>
    </dgm:pt>
    <dgm:pt modelId="{EBB30584-9AF3-42CE-93C6-234BF307B5C9}" type="pres">
      <dgm:prSet presAssocID="{BFC997DB-1D12-4A02-B576-3C3C51FB61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D807113B-06AF-4C04-8034-8DED2ED90C58}" type="pres">
      <dgm:prSet presAssocID="{BFC997DB-1D12-4A02-B576-3C3C51FB61BC}" presName="spaceRect" presStyleCnt="0"/>
      <dgm:spPr/>
    </dgm:pt>
    <dgm:pt modelId="{93582816-DABE-4D97-A1DF-47617387E045}" type="pres">
      <dgm:prSet presAssocID="{BFC997DB-1D12-4A02-B576-3C3C51FB61BC}" presName="parTx" presStyleLbl="revTx" presStyleIdx="1" presStyleCnt="4">
        <dgm:presLayoutVars>
          <dgm:chMax val="0"/>
          <dgm:chPref val="0"/>
        </dgm:presLayoutVars>
      </dgm:prSet>
      <dgm:spPr/>
    </dgm:pt>
    <dgm:pt modelId="{36CE3466-6B54-49F7-80D4-A876748B93E8}" type="pres">
      <dgm:prSet presAssocID="{8C51158F-00E7-4973-915E-B8B5C5EBC20E}" presName="sibTrans" presStyleCnt="0"/>
      <dgm:spPr/>
    </dgm:pt>
    <dgm:pt modelId="{CF6A6866-0436-4231-9B98-65430F3FEA2D}" type="pres">
      <dgm:prSet presAssocID="{109C12A9-F563-47D2-9514-99C36DD4799E}" presName="compNode" presStyleCnt="0"/>
      <dgm:spPr/>
    </dgm:pt>
    <dgm:pt modelId="{DC8C13D8-785C-4AF6-9066-C2F8ED45E59A}" type="pres">
      <dgm:prSet presAssocID="{109C12A9-F563-47D2-9514-99C36DD4799E}" presName="bgRect" presStyleLbl="bgShp" presStyleIdx="2" presStyleCnt="4"/>
      <dgm:spPr/>
    </dgm:pt>
    <dgm:pt modelId="{9F5A40E6-E4FF-4C0F-B588-5F19D4A9F365}" type="pres">
      <dgm:prSet presAssocID="{109C12A9-F563-47D2-9514-99C36DD479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3D3A758D-852B-4C5C-B1CD-DD27DC54CD52}" type="pres">
      <dgm:prSet presAssocID="{109C12A9-F563-47D2-9514-99C36DD4799E}" presName="spaceRect" presStyleCnt="0"/>
      <dgm:spPr/>
    </dgm:pt>
    <dgm:pt modelId="{732A8636-1606-4B31-8BBF-35A7C584840E}" type="pres">
      <dgm:prSet presAssocID="{109C12A9-F563-47D2-9514-99C36DD4799E}" presName="parTx" presStyleLbl="revTx" presStyleIdx="2" presStyleCnt="4">
        <dgm:presLayoutVars>
          <dgm:chMax val="0"/>
          <dgm:chPref val="0"/>
        </dgm:presLayoutVars>
      </dgm:prSet>
      <dgm:spPr/>
    </dgm:pt>
    <dgm:pt modelId="{FBEF88FD-3F1A-4494-B707-B0BDB11AA166}" type="pres">
      <dgm:prSet presAssocID="{EE7FDC17-EA88-4F99-BC7A-B7447018FE24}" presName="sibTrans" presStyleCnt="0"/>
      <dgm:spPr/>
    </dgm:pt>
    <dgm:pt modelId="{4CD0BBE5-BE17-4621-8031-D976A8054C17}" type="pres">
      <dgm:prSet presAssocID="{2AE8AE0E-2A53-4450-A496-456F8B268430}" presName="compNode" presStyleCnt="0"/>
      <dgm:spPr/>
    </dgm:pt>
    <dgm:pt modelId="{BA4F405E-409D-415C-82CB-7A99BEA519E8}" type="pres">
      <dgm:prSet presAssocID="{2AE8AE0E-2A53-4450-A496-456F8B268430}" presName="bgRect" presStyleLbl="bgShp" presStyleIdx="3" presStyleCnt="4"/>
      <dgm:spPr/>
    </dgm:pt>
    <dgm:pt modelId="{BDBBA1C6-2F25-4127-8B6C-0FB61AEC9E26}" type="pres">
      <dgm:prSet presAssocID="{2AE8AE0E-2A53-4450-A496-456F8B2684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57049BFF-A160-401B-AAA4-1F97D2B088A7}" type="pres">
      <dgm:prSet presAssocID="{2AE8AE0E-2A53-4450-A496-456F8B268430}" presName="spaceRect" presStyleCnt="0"/>
      <dgm:spPr/>
    </dgm:pt>
    <dgm:pt modelId="{86C69330-898F-455C-8A14-2435E4B8F4D5}" type="pres">
      <dgm:prSet presAssocID="{2AE8AE0E-2A53-4450-A496-456F8B268430}" presName="parTx" presStyleLbl="revTx" presStyleIdx="3" presStyleCnt="4">
        <dgm:presLayoutVars>
          <dgm:chMax val="0"/>
          <dgm:chPref val="0"/>
        </dgm:presLayoutVars>
      </dgm:prSet>
      <dgm:spPr/>
    </dgm:pt>
  </dgm:ptLst>
  <dgm:cxnLst>
    <dgm:cxn modelId="{5478FD29-4FD1-4774-9009-6439272F867B}" type="presOf" srcId="{109C12A9-F563-47D2-9514-99C36DD4799E}" destId="{732A8636-1606-4B31-8BBF-35A7C584840E}" srcOrd="0" destOrd="0" presId="urn:microsoft.com/office/officeart/2018/2/layout/IconVerticalSolidList"/>
    <dgm:cxn modelId="{D5321C2F-77AA-41C8-B0D8-8CD0025BCEB1}" srcId="{470614C8-D99F-4F69-A592-6259FA8C4318}" destId="{2AE8AE0E-2A53-4450-A496-456F8B268430}" srcOrd="3" destOrd="0" parTransId="{2EA0E295-EF17-412A-BFD6-00E209A1BCF8}" sibTransId="{BD28C665-DB58-40A5-8C0C-40932DED18E8}"/>
    <dgm:cxn modelId="{2F707A5A-1C6A-4BE6-966A-43C553DD48AC}" type="presOf" srcId="{30212D14-D70F-42E8-B09D-746598FA21C1}" destId="{F952FDCC-F091-4BFA-8FC9-5B3C6A9C7E30}" srcOrd="0" destOrd="0" presId="urn:microsoft.com/office/officeart/2018/2/layout/IconVerticalSolidList"/>
    <dgm:cxn modelId="{42DFDFA7-C9B1-4588-9E01-C77BC0B36423}" srcId="{470614C8-D99F-4F69-A592-6259FA8C4318}" destId="{30212D14-D70F-42E8-B09D-746598FA21C1}" srcOrd="0" destOrd="0" parTransId="{BD0AAD1C-A611-4645-A47E-62DFFC119792}" sibTransId="{E0BAEB9C-C09B-4298-9B7E-CDE6E0FC2CB6}"/>
    <dgm:cxn modelId="{0BCADAC2-0930-40B9-AD5D-8668AC737740}" type="presOf" srcId="{BFC997DB-1D12-4A02-B576-3C3C51FB61BC}" destId="{93582816-DABE-4D97-A1DF-47617387E045}" srcOrd="0" destOrd="0" presId="urn:microsoft.com/office/officeart/2018/2/layout/IconVerticalSolidList"/>
    <dgm:cxn modelId="{19CF8CCE-584C-45B9-AA32-FF54EE3174C5}" srcId="{470614C8-D99F-4F69-A592-6259FA8C4318}" destId="{109C12A9-F563-47D2-9514-99C36DD4799E}" srcOrd="2" destOrd="0" parTransId="{8E8F2D23-1F25-456C-9FCC-BF8BA2D54FA9}" sibTransId="{EE7FDC17-EA88-4F99-BC7A-B7447018FE24}"/>
    <dgm:cxn modelId="{093D90DE-DD12-4187-A147-1635AB5693BD}" srcId="{470614C8-D99F-4F69-A592-6259FA8C4318}" destId="{BFC997DB-1D12-4A02-B576-3C3C51FB61BC}" srcOrd="1" destOrd="0" parTransId="{62DE54C5-2969-4206-B75B-389ECD434F20}" sibTransId="{8C51158F-00E7-4973-915E-B8B5C5EBC20E}"/>
    <dgm:cxn modelId="{1C2592EC-327F-4FE4-84EC-07A95419C655}" type="presOf" srcId="{2AE8AE0E-2A53-4450-A496-456F8B268430}" destId="{86C69330-898F-455C-8A14-2435E4B8F4D5}" srcOrd="0" destOrd="0" presId="urn:microsoft.com/office/officeart/2018/2/layout/IconVerticalSolidList"/>
    <dgm:cxn modelId="{254585F7-B10B-4C96-9DF7-7DB92E2E3F3A}" type="presOf" srcId="{470614C8-D99F-4F69-A592-6259FA8C4318}" destId="{21C6B45A-70FB-4E0D-B250-9E1A83214A1E}" srcOrd="0" destOrd="0" presId="urn:microsoft.com/office/officeart/2018/2/layout/IconVerticalSolidList"/>
    <dgm:cxn modelId="{B19EEB30-2FA1-4F84-AC43-3E31D322CEF8}" type="presParOf" srcId="{21C6B45A-70FB-4E0D-B250-9E1A83214A1E}" destId="{DC8AD42A-8D4D-46CB-854D-68420DB0DB0D}" srcOrd="0" destOrd="0" presId="urn:microsoft.com/office/officeart/2018/2/layout/IconVerticalSolidList"/>
    <dgm:cxn modelId="{43E5BC9A-1C5A-4D22-86E8-E2EDF660BFAF}" type="presParOf" srcId="{DC8AD42A-8D4D-46CB-854D-68420DB0DB0D}" destId="{4E86E8DE-83EA-4FBB-8A74-86D1CED528A2}" srcOrd="0" destOrd="0" presId="urn:microsoft.com/office/officeart/2018/2/layout/IconVerticalSolidList"/>
    <dgm:cxn modelId="{F47B14B2-8DFD-4544-B3A4-A7E52F39390E}" type="presParOf" srcId="{DC8AD42A-8D4D-46CB-854D-68420DB0DB0D}" destId="{66B55CAB-196D-4464-A053-E76DABFD44BB}" srcOrd="1" destOrd="0" presId="urn:microsoft.com/office/officeart/2018/2/layout/IconVerticalSolidList"/>
    <dgm:cxn modelId="{7F5C7207-F1B9-4C03-B9E0-3260EFBF431B}" type="presParOf" srcId="{DC8AD42A-8D4D-46CB-854D-68420DB0DB0D}" destId="{5FC0EC02-6901-49CA-976F-6E011B728BB4}" srcOrd="2" destOrd="0" presId="urn:microsoft.com/office/officeart/2018/2/layout/IconVerticalSolidList"/>
    <dgm:cxn modelId="{0AC37DC2-148D-477D-BF30-A28854EDAC82}" type="presParOf" srcId="{DC8AD42A-8D4D-46CB-854D-68420DB0DB0D}" destId="{F952FDCC-F091-4BFA-8FC9-5B3C6A9C7E30}" srcOrd="3" destOrd="0" presId="urn:microsoft.com/office/officeart/2018/2/layout/IconVerticalSolidList"/>
    <dgm:cxn modelId="{66672135-39DE-41CB-8192-F2DF06A5B1A4}" type="presParOf" srcId="{21C6B45A-70FB-4E0D-B250-9E1A83214A1E}" destId="{AF18A2BD-16D0-4546-8959-4E0F7035D680}" srcOrd="1" destOrd="0" presId="urn:microsoft.com/office/officeart/2018/2/layout/IconVerticalSolidList"/>
    <dgm:cxn modelId="{B160EC9E-1E91-4310-A3A9-4643D28868D3}" type="presParOf" srcId="{21C6B45A-70FB-4E0D-B250-9E1A83214A1E}" destId="{2FE12538-28DC-46BD-9553-4954D9E7218F}" srcOrd="2" destOrd="0" presId="urn:microsoft.com/office/officeart/2018/2/layout/IconVerticalSolidList"/>
    <dgm:cxn modelId="{545555F4-310E-47C7-9C18-C6C8E5885540}" type="presParOf" srcId="{2FE12538-28DC-46BD-9553-4954D9E7218F}" destId="{EE1F18E1-944A-4026-B34C-CA25F1ED349C}" srcOrd="0" destOrd="0" presId="urn:microsoft.com/office/officeart/2018/2/layout/IconVerticalSolidList"/>
    <dgm:cxn modelId="{21691F16-7672-4EB0-A4C7-60C34EADE007}" type="presParOf" srcId="{2FE12538-28DC-46BD-9553-4954D9E7218F}" destId="{EBB30584-9AF3-42CE-93C6-234BF307B5C9}" srcOrd="1" destOrd="0" presId="urn:microsoft.com/office/officeart/2018/2/layout/IconVerticalSolidList"/>
    <dgm:cxn modelId="{F9975104-93AC-4691-9161-6007E572D000}" type="presParOf" srcId="{2FE12538-28DC-46BD-9553-4954D9E7218F}" destId="{D807113B-06AF-4C04-8034-8DED2ED90C58}" srcOrd="2" destOrd="0" presId="urn:microsoft.com/office/officeart/2018/2/layout/IconVerticalSolidList"/>
    <dgm:cxn modelId="{B8496CBF-A9D6-41D0-A738-DBDC4DC06833}" type="presParOf" srcId="{2FE12538-28DC-46BD-9553-4954D9E7218F}" destId="{93582816-DABE-4D97-A1DF-47617387E045}" srcOrd="3" destOrd="0" presId="urn:microsoft.com/office/officeart/2018/2/layout/IconVerticalSolidList"/>
    <dgm:cxn modelId="{7024263D-3E32-4763-ABCA-44F69AE556EB}" type="presParOf" srcId="{21C6B45A-70FB-4E0D-B250-9E1A83214A1E}" destId="{36CE3466-6B54-49F7-80D4-A876748B93E8}" srcOrd="3" destOrd="0" presId="urn:microsoft.com/office/officeart/2018/2/layout/IconVerticalSolidList"/>
    <dgm:cxn modelId="{A9F2F6CC-B902-4E35-B428-D1E4319F7A8C}" type="presParOf" srcId="{21C6B45A-70FB-4E0D-B250-9E1A83214A1E}" destId="{CF6A6866-0436-4231-9B98-65430F3FEA2D}" srcOrd="4" destOrd="0" presId="urn:microsoft.com/office/officeart/2018/2/layout/IconVerticalSolidList"/>
    <dgm:cxn modelId="{222425CC-818F-4C4F-8C1D-E55026EAF1CE}" type="presParOf" srcId="{CF6A6866-0436-4231-9B98-65430F3FEA2D}" destId="{DC8C13D8-785C-4AF6-9066-C2F8ED45E59A}" srcOrd="0" destOrd="0" presId="urn:microsoft.com/office/officeart/2018/2/layout/IconVerticalSolidList"/>
    <dgm:cxn modelId="{BE4FEAE0-AB21-4DC4-9417-C9141D884974}" type="presParOf" srcId="{CF6A6866-0436-4231-9B98-65430F3FEA2D}" destId="{9F5A40E6-E4FF-4C0F-B588-5F19D4A9F365}" srcOrd="1" destOrd="0" presId="urn:microsoft.com/office/officeart/2018/2/layout/IconVerticalSolidList"/>
    <dgm:cxn modelId="{715E8011-0A4E-4984-A98D-ACE024F2F9E9}" type="presParOf" srcId="{CF6A6866-0436-4231-9B98-65430F3FEA2D}" destId="{3D3A758D-852B-4C5C-B1CD-DD27DC54CD52}" srcOrd="2" destOrd="0" presId="urn:microsoft.com/office/officeart/2018/2/layout/IconVerticalSolidList"/>
    <dgm:cxn modelId="{B34D1E66-AE70-4326-B18F-25184495FAFF}" type="presParOf" srcId="{CF6A6866-0436-4231-9B98-65430F3FEA2D}" destId="{732A8636-1606-4B31-8BBF-35A7C584840E}" srcOrd="3" destOrd="0" presId="urn:microsoft.com/office/officeart/2018/2/layout/IconVerticalSolidList"/>
    <dgm:cxn modelId="{B6B5A111-D2ED-409A-B358-C6FACED294FA}" type="presParOf" srcId="{21C6B45A-70FB-4E0D-B250-9E1A83214A1E}" destId="{FBEF88FD-3F1A-4494-B707-B0BDB11AA166}" srcOrd="5" destOrd="0" presId="urn:microsoft.com/office/officeart/2018/2/layout/IconVerticalSolidList"/>
    <dgm:cxn modelId="{32E9DF34-BFCE-4AC9-8FA1-0DBF957C11D5}" type="presParOf" srcId="{21C6B45A-70FB-4E0D-B250-9E1A83214A1E}" destId="{4CD0BBE5-BE17-4621-8031-D976A8054C17}" srcOrd="6" destOrd="0" presId="urn:microsoft.com/office/officeart/2018/2/layout/IconVerticalSolidList"/>
    <dgm:cxn modelId="{069DAD83-5D90-440D-A63C-DCA73C87482C}" type="presParOf" srcId="{4CD0BBE5-BE17-4621-8031-D976A8054C17}" destId="{BA4F405E-409D-415C-82CB-7A99BEA519E8}" srcOrd="0" destOrd="0" presId="urn:microsoft.com/office/officeart/2018/2/layout/IconVerticalSolidList"/>
    <dgm:cxn modelId="{C375B089-D704-4F28-8D3F-37894E6260C3}" type="presParOf" srcId="{4CD0BBE5-BE17-4621-8031-D976A8054C17}" destId="{BDBBA1C6-2F25-4127-8B6C-0FB61AEC9E26}" srcOrd="1" destOrd="0" presId="urn:microsoft.com/office/officeart/2018/2/layout/IconVerticalSolidList"/>
    <dgm:cxn modelId="{E688E940-38A3-416E-B2E4-D746324BAC14}" type="presParOf" srcId="{4CD0BBE5-BE17-4621-8031-D976A8054C17}" destId="{57049BFF-A160-401B-AAA4-1F97D2B088A7}" srcOrd="2" destOrd="0" presId="urn:microsoft.com/office/officeart/2018/2/layout/IconVerticalSolidList"/>
    <dgm:cxn modelId="{C3C948A0-164D-415F-9C74-6C04599FBF64}" type="presParOf" srcId="{4CD0BBE5-BE17-4621-8031-D976A8054C17}" destId="{86C69330-898F-455C-8A14-2435E4B8F4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608E8-6940-4E6E-A54D-5885E6499F9A}">
      <dsp:nvSpPr>
        <dsp:cNvPr id="0" name=""/>
        <dsp:cNvSpPr/>
      </dsp:nvSpPr>
      <dsp:spPr>
        <a:xfrm>
          <a:off x="0" y="0"/>
          <a:ext cx="4557001" cy="8962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is a Monopoly?</a:t>
          </a:r>
          <a:endParaRPr lang="en-US" sz="2300" kern="1200"/>
        </a:p>
      </dsp:txBody>
      <dsp:txXfrm>
        <a:off x="26251" y="26251"/>
        <a:ext cx="3484983" cy="843776"/>
      </dsp:txXfrm>
    </dsp:sp>
    <dsp:sp modelId="{B05F4F96-5EB8-4020-8908-F19D63128B29}">
      <dsp:nvSpPr>
        <dsp:cNvPr id="0" name=""/>
        <dsp:cNvSpPr/>
      </dsp:nvSpPr>
      <dsp:spPr>
        <a:xfrm>
          <a:off x="340295" y="1020761"/>
          <a:ext cx="4557001" cy="896278"/>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is a Duopoly?</a:t>
          </a:r>
          <a:endParaRPr lang="en-US" sz="2300" kern="1200"/>
        </a:p>
      </dsp:txBody>
      <dsp:txXfrm>
        <a:off x="366546" y="1047012"/>
        <a:ext cx="3581623" cy="843776"/>
      </dsp:txXfrm>
    </dsp:sp>
    <dsp:sp modelId="{81F8AD57-986A-4A07-B520-C114803019DE}">
      <dsp:nvSpPr>
        <dsp:cNvPr id="0" name=""/>
        <dsp:cNvSpPr/>
      </dsp:nvSpPr>
      <dsp:spPr>
        <a:xfrm>
          <a:off x="680591" y="2041522"/>
          <a:ext cx="4557001" cy="896278"/>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is an Oligopoly?</a:t>
          </a:r>
          <a:endParaRPr lang="en-US" sz="2300" kern="1200"/>
        </a:p>
      </dsp:txBody>
      <dsp:txXfrm>
        <a:off x="706842" y="2067773"/>
        <a:ext cx="3581623" cy="843776"/>
      </dsp:txXfrm>
    </dsp:sp>
    <dsp:sp modelId="{BF9E3663-8B83-494B-8E07-7238E8C3CE70}">
      <dsp:nvSpPr>
        <dsp:cNvPr id="0" name=""/>
        <dsp:cNvSpPr/>
      </dsp:nvSpPr>
      <dsp:spPr>
        <a:xfrm>
          <a:off x="1020886" y="3062284"/>
          <a:ext cx="4557001" cy="896278"/>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is Monopolistic competition?</a:t>
          </a:r>
          <a:endParaRPr lang="en-US" sz="2300" kern="1200"/>
        </a:p>
      </dsp:txBody>
      <dsp:txXfrm>
        <a:off x="1047137" y="3088535"/>
        <a:ext cx="3581623" cy="843776"/>
      </dsp:txXfrm>
    </dsp:sp>
    <dsp:sp modelId="{12812D06-57A8-432E-9A81-86154B6CB8DE}">
      <dsp:nvSpPr>
        <dsp:cNvPr id="0" name=""/>
        <dsp:cNvSpPr/>
      </dsp:nvSpPr>
      <dsp:spPr>
        <a:xfrm>
          <a:off x="1361182" y="4083045"/>
          <a:ext cx="4557001" cy="896278"/>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is Perfect competition?	</a:t>
          </a:r>
          <a:endParaRPr lang="en-US" sz="2300" kern="1200"/>
        </a:p>
      </dsp:txBody>
      <dsp:txXfrm>
        <a:off x="1387433" y="4109296"/>
        <a:ext cx="3581623" cy="843776"/>
      </dsp:txXfrm>
    </dsp:sp>
    <dsp:sp modelId="{80C1DA06-85A8-414D-B988-25EA7FB67043}">
      <dsp:nvSpPr>
        <dsp:cNvPr id="0" name=""/>
        <dsp:cNvSpPr/>
      </dsp:nvSpPr>
      <dsp:spPr>
        <a:xfrm>
          <a:off x="3974420" y="654781"/>
          <a:ext cx="582580" cy="58258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105501" y="654781"/>
        <a:ext cx="320419" cy="438391"/>
      </dsp:txXfrm>
    </dsp:sp>
    <dsp:sp modelId="{689C041E-42C6-4CD7-827E-4832432E9103}">
      <dsp:nvSpPr>
        <dsp:cNvPr id="0" name=""/>
        <dsp:cNvSpPr/>
      </dsp:nvSpPr>
      <dsp:spPr>
        <a:xfrm>
          <a:off x="4314716" y="1675542"/>
          <a:ext cx="582580" cy="582580"/>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445797" y="1675542"/>
        <a:ext cx="320419" cy="438391"/>
      </dsp:txXfrm>
    </dsp:sp>
    <dsp:sp modelId="{9DD46250-08AC-4AA3-93B5-0F701A98477F}">
      <dsp:nvSpPr>
        <dsp:cNvPr id="0" name=""/>
        <dsp:cNvSpPr/>
      </dsp:nvSpPr>
      <dsp:spPr>
        <a:xfrm>
          <a:off x="4655011" y="2681365"/>
          <a:ext cx="582580" cy="582580"/>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786092" y="2681365"/>
        <a:ext cx="320419" cy="438391"/>
      </dsp:txXfrm>
    </dsp:sp>
    <dsp:sp modelId="{41576C9E-108B-4643-B0A9-936DEA9280EA}">
      <dsp:nvSpPr>
        <dsp:cNvPr id="0" name=""/>
        <dsp:cNvSpPr/>
      </dsp:nvSpPr>
      <dsp:spPr>
        <a:xfrm>
          <a:off x="4995307" y="3712086"/>
          <a:ext cx="582580" cy="58258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126388" y="3712086"/>
        <a:ext cx="320419" cy="438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BDBC6-85A4-48D7-9BB8-4E0C5C7AFFFA}">
      <dsp:nvSpPr>
        <dsp:cNvPr id="0" name=""/>
        <dsp:cNvSpPr/>
      </dsp:nvSpPr>
      <dsp:spPr>
        <a:xfrm>
          <a:off x="0" y="882598"/>
          <a:ext cx="5842095" cy="162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E4402-2BBB-46A7-9222-1C1547AC5419}">
      <dsp:nvSpPr>
        <dsp:cNvPr id="0" name=""/>
        <dsp:cNvSpPr/>
      </dsp:nvSpPr>
      <dsp:spPr>
        <a:xfrm>
          <a:off x="492897" y="1249216"/>
          <a:ext cx="896177" cy="896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A5D93F-733E-4D8B-8FF9-21C7571FBFF4}">
      <dsp:nvSpPr>
        <dsp:cNvPr id="0" name=""/>
        <dsp:cNvSpPr/>
      </dsp:nvSpPr>
      <dsp:spPr>
        <a:xfrm>
          <a:off x="1881971" y="882598"/>
          <a:ext cx="3960123" cy="1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446" tIns="172446" rIns="172446" bIns="172446" numCol="1" spcCol="1270" anchor="ctr" anchorCtr="0">
          <a:noAutofit/>
        </a:bodyPr>
        <a:lstStyle/>
        <a:p>
          <a:pPr marL="0" lvl="0" indent="0" algn="l" defTabSz="1111250">
            <a:lnSpc>
              <a:spcPct val="90000"/>
            </a:lnSpc>
            <a:spcBef>
              <a:spcPct val="0"/>
            </a:spcBef>
            <a:spcAft>
              <a:spcPct val="35000"/>
            </a:spcAft>
            <a:buNone/>
          </a:pPr>
          <a:r>
            <a:rPr lang="en-GB" sz="2500" kern="1200"/>
            <a:t>Are you able to explain the barriers to entry for firms in different markets?</a:t>
          </a:r>
          <a:endParaRPr lang="en-US" sz="2500" kern="1200"/>
        </a:p>
      </dsp:txBody>
      <dsp:txXfrm>
        <a:off x="1881971" y="882598"/>
        <a:ext cx="3960123" cy="1629412"/>
      </dsp:txXfrm>
    </dsp:sp>
    <dsp:sp modelId="{54A340BC-8F66-4679-AD04-89E62AEB6542}">
      <dsp:nvSpPr>
        <dsp:cNvPr id="0" name=""/>
        <dsp:cNvSpPr/>
      </dsp:nvSpPr>
      <dsp:spPr>
        <a:xfrm>
          <a:off x="0" y="2919364"/>
          <a:ext cx="5842095" cy="162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6F50A7-53F2-4087-83F0-E0D5E588B270}">
      <dsp:nvSpPr>
        <dsp:cNvPr id="0" name=""/>
        <dsp:cNvSpPr/>
      </dsp:nvSpPr>
      <dsp:spPr>
        <a:xfrm>
          <a:off x="492897" y="3285982"/>
          <a:ext cx="896177" cy="896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8540E-3A00-4082-BA80-A932265886A9}">
      <dsp:nvSpPr>
        <dsp:cNvPr id="0" name=""/>
        <dsp:cNvSpPr/>
      </dsp:nvSpPr>
      <dsp:spPr>
        <a:xfrm>
          <a:off x="1881971" y="2919364"/>
          <a:ext cx="3960123" cy="1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446" tIns="172446" rIns="172446" bIns="172446" numCol="1" spcCol="1270" anchor="ctr" anchorCtr="0">
          <a:noAutofit/>
        </a:bodyPr>
        <a:lstStyle/>
        <a:p>
          <a:pPr marL="0" lvl="0" indent="0" algn="l" defTabSz="1111250">
            <a:lnSpc>
              <a:spcPct val="90000"/>
            </a:lnSpc>
            <a:spcBef>
              <a:spcPct val="0"/>
            </a:spcBef>
            <a:spcAft>
              <a:spcPct val="35000"/>
            </a:spcAft>
            <a:buNone/>
          </a:pPr>
          <a:r>
            <a:rPr lang="en-GB" sz="2500" kern="1200"/>
            <a:t>Are you able to analyse the impact of barriers to entry on market structures?</a:t>
          </a:r>
          <a:endParaRPr lang="en-US" sz="2500" kern="1200"/>
        </a:p>
      </dsp:txBody>
      <dsp:txXfrm>
        <a:off x="1881971" y="2919364"/>
        <a:ext cx="3960123" cy="1629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DFD3C-395C-48FA-AEEF-59E0CDF0109A}">
      <dsp:nvSpPr>
        <dsp:cNvPr id="0" name=""/>
        <dsp:cNvSpPr/>
      </dsp:nvSpPr>
      <dsp:spPr>
        <a:xfrm>
          <a:off x="0" y="1509"/>
          <a:ext cx="10554574" cy="764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22450-4405-4D7C-A3D6-1C5F48393911}">
      <dsp:nvSpPr>
        <dsp:cNvPr id="0" name=""/>
        <dsp:cNvSpPr/>
      </dsp:nvSpPr>
      <dsp:spPr>
        <a:xfrm>
          <a:off x="231396" y="173622"/>
          <a:ext cx="420720" cy="420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982AF-9C7E-44E3-8D34-3C50FF6D9C2B}">
      <dsp:nvSpPr>
        <dsp:cNvPr id="0" name=""/>
        <dsp:cNvSpPr/>
      </dsp:nvSpPr>
      <dsp:spPr>
        <a:xfrm>
          <a:off x="883512" y="1509"/>
          <a:ext cx="9671061" cy="76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7" tIns="80957" rIns="80957" bIns="80957" numCol="1" spcCol="1270" anchor="ctr" anchorCtr="0">
          <a:noAutofit/>
        </a:bodyPr>
        <a:lstStyle/>
        <a:p>
          <a:pPr marL="0" lvl="0" indent="0" algn="l" defTabSz="800100">
            <a:lnSpc>
              <a:spcPct val="100000"/>
            </a:lnSpc>
            <a:spcBef>
              <a:spcPct val="0"/>
            </a:spcBef>
            <a:spcAft>
              <a:spcPct val="35000"/>
            </a:spcAft>
            <a:buNone/>
          </a:pPr>
          <a:r>
            <a:rPr lang="en-GB" sz="1800" kern="1200"/>
            <a:t>A sunk cost is one that the firm cannot recover if it were to exit the market.</a:t>
          </a:r>
          <a:endParaRPr lang="en-US" sz="1800" kern="1200"/>
        </a:p>
      </dsp:txBody>
      <dsp:txXfrm>
        <a:off x="883512" y="1509"/>
        <a:ext cx="9671061" cy="764945"/>
      </dsp:txXfrm>
    </dsp:sp>
    <dsp:sp modelId="{C771BD29-BE5F-4A32-81CE-07DDBA69250D}">
      <dsp:nvSpPr>
        <dsp:cNvPr id="0" name=""/>
        <dsp:cNvSpPr/>
      </dsp:nvSpPr>
      <dsp:spPr>
        <a:xfrm>
          <a:off x="0" y="957691"/>
          <a:ext cx="10554574" cy="764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77F9A-377E-439B-8A4F-84FF29D42105}">
      <dsp:nvSpPr>
        <dsp:cNvPr id="0" name=""/>
        <dsp:cNvSpPr/>
      </dsp:nvSpPr>
      <dsp:spPr>
        <a:xfrm>
          <a:off x="231396" y="1129804"/>
          <a:ext cx="420720" cy="420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A5C73-B217-4ECC-A345-47698AEBA606}">
      <dsp:nvSpPr>
        <dsp:cNvPr id="0" name=""/>
        <dsp:cNvSpPr/>
      </dsp:nvSpPr>
      <dsp:spPr>
        <a:xfrm>
          <a:off x="883512" y="957691"/>
          <a:ext cx="9671061" cy="76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7" tIns="80957" rIns="80957" bIns="80957" numCol="1" spcCol="1270" anchor="ctr" anchorCtr="0">
          <a:noAutofit/>
        </a:bodyPr>
        <a:lstStyle/>
        <a:p>
          <a:pPr marL="0" lvl="0" indent="0" algn="l" defTabSz="800100">
            <a:lnSpc>
              <a:spcPct val="100000"/>
            </a:lnSpc>
            <a:spcBef>
              <a:spcPct val="0"/>
            </a:spcBef>
            <a:spcAft>
              <a:spcPct val="35000"/>
            </a:spcAft>
            <a:buNone/>
          </a:pPr>
          <a:r>
            <a:rPr lang="en-GB" sz="1800" kern="1200"/>
            <a:t>Freedom to enter or exit the market means that factors of production are perfectly mobile so no barriers to entry exist.</a:t>
          </a:r>
          <a:endParaRPr lang="en-US" sz="1800" kern="1200"/>
        </a:p>
      </dsp:txBody>
      <dsp:txXfrm>
        <a:off x="883512" y="957691"/>
        <a:ext cx="9671061" cy="764945"/>
      </dsp:txXfrm>
    </dsp:sp>
    <dsp:sp modelId="{0FF59216-ADFD-4DE3-BB34-CF3B9495655A}">
      <dsp:nvSpPr>
        <dsp:cNvPr id="0" name=""/>
        <dsp:cNvSpPr/>
      </dsp:nvSpPr>
      <dsp:spPr>
        <a:xfrm>
          <a:off x="0" y="1913873"/>
          <a:ext cx="10554574" cy="764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62F85-09BF-41D1-80E1-BC58EC727A9B}">
      <dsp:nvSpPr>
        <dsp:cNvPr id="0" name=""/>
        <dsp:cNvSpPr/>
      </dsp:nvSpPr>
      <dsp:spPr>
        <a:xfrm>
          <a:off x="231396" y="2085986"/>
          <a:ext cx="420720" cy="420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24845-BE20-4338-9291-5CF9F01EEDC9}">
      <dsp:nvSpPr>
        <dsp:cNvPr id="0" name=""/>
        <dsp:cNvSpPr/>
      </dsp:nvSpPr>
      <dsp:spPr>
        <a:xfrm>
          <a:off x="883512" y="1913873"/>
          <a:ext cx="9671061" cy="76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7" tIns="80957" rIns="80957" bIns="80957" numCol="1" spcCol="1270" anchor="ctr" anchorCtr="0">
          <a:noAutofit/>
        </a:bodyPr>
        <a:lstStyle/>
        <a:p>
          <a:pPr marL="0" lvl="0" indent="0" algn="l" defTabSz="800100">
            <a:lnSpc>
              <a:spcPct val="100000"/>
            </a:lnSpc>
            <a:spcBef>
              <a:spcPct val="0"/>
            </a:spcBef>
            <a:spcAft>
              <a:spcPct val="35000"/>
            </a:spcAft>
            <a:buNone/>
          </a:pPr>
          <a:r>
            <a:rPr lang="en-GB" sz="1800" kern="1200"/>
            <a:t>Perfect knowledge occurs when all producers and consumers in a market are fully aware of price, quantity available and other relevant information for all products when making buying decisions.</a:t>
          </a:r>
          <a:endParaRPr lang="en-US" sz="1800" kern="1200"/>
        </a:p>
      </dsp:txBody>
      <dsp:txXfrm>
        <a:off x="883512" y="1913873"/>
        <a:ext cx="9671061" cy="764945"/>
      </dsp:txXfrm>
    </dsp:sp>
    <dsp:sp modelId="{6ECF477D-3654-4AC2-8DD0-D9C46E382016}">
      <dsp:nvSpPr>
        <dsp:cNvPr id="0" name=""/>
        <dsp:cNvSpPr/>
      </dsp:nvSpPr>
      <dsp:spPr>
        <a:xfrm>
          <a:off x="0" y="2870055"/>
          <a:ext cx="10554574" cy="764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ABB8E-2193-49D0-BEDC-5F7C549CC580}">
      <dsp:nvSpPr>
        <dsp:cNvPr id="0" name=""/>
        <dsp:cNvSpPr/>
      </dsp:nvSpPr>
      <dsp:spPr>
        <a:xfrm>
          <a:off x="231396" y="3042168"/>
          <a:ext cx="420720" cy="420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74E34-9374-4EC4-964C-3295EFF65484}">
      <dsp:nvSpPr>
        <dsp:cNvPr id="0" name=""/>
        <dsp:cNvSpPr/>
      </dsp:nvSpPr>
      <dsp:spPr>
        <a:xfrm>
          <a:off x="883512" y="2870055"/>
          <a:ext cx="9671061" cy="76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7" tIns="80957" rIns="80957" bIns="80957" numCol="1" spcCol="1270" anchor="ctr" anchorCtr="0">
          <a:noAutofit/>
        </a:bodyPr>
        <a:lstStyle/>
        <a:p>
          <a:pPr marL="0" lvl="0" indent="0" algn="l" defTabSz="800100">
            <a:lnSpc>
              <a:spcPct val="100000"/>
            </a:lnSpc>
            <a:spcBef>
              <a:spcPct val="0"/>
            </a:spcBef>
            <a:spcAft>
              <a:spcPct val="35000"/>
            </a:spcAft>
            <a:buNone/>
          </a:pPr>
          <a:r>
            <a:rPr lang="en-GB" sz="1800" kern="1200"/>
            <a:t>Hit and run competition occurs when firms enter the market to take advantage of short term supernormal profits.</a:t>
          </a:r>
          <a:endParaRPr lang="en-US" sz="1800" kern="1200"/>
        </a:p>
      </dsp:txBody>
      <dsp:txXfrm>
        <a:off x="883512" y="2870055"/>
        <a:ext cx="9671061" cy="764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5148A-E706-43BE-87A7-148F4B8AD103}">
      <dsp:nvSpPr>
        <dsp:cNvPr id="0" name=""/>
        <dsp:cNvSpPr/>
      </dsp:nvSpPr>
      <dsp:spPr>
        <a:xfrm>
          <a:off x="0" y="1509"/>
          <a:ext cx="10554574" cy="764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53BEC-5C1C-4E78-86F8-80DB73815842}">
      <dsp:nvSpPr>
        <dsp:cNvPr id="0" name=""/>
        <dsp:cNvSpPr/>
      </dsp:nvSpPr>
      <dsp:spPr>
        <a:xfrm>
          <a:off x="231396" y="173622"/>
          <a:ext cx="420720" cy="420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30AB5-9CCD-4014-8498-1A843ACC87AB}">
      <dsp:nvSpPr>
        <dsp:cNvPr id="0" name=""/>
        <dsp:cNvSpPr/>
      </dsp:nvSpPr>
      <dsp:spPr>
        <a:xfrm>
          <a:off x="883512" y="1509"/>
          <a:ext cx="9671061" cy="76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7" tIns="80957" rIns="80957" bIns="80957" numCol="1" spcCol="1270" anchor="ctr" anchorCtr="0">
          <a:noAutofit/>
        </a:bodyPr>
        <a:lstStyle/>
        <a:p>
          <a:pPr marL="0" lvl="0" indent="0" algn="l" defTabSz="844550">
            <a:lnSpc>
              <a:spcPct val="100000"/>
            </a:lnSpc>
            <a:spcBef>
              <a:spcPct val="0"/>
            </a:spcBef>
            <a:spcAft>
              <a:spcPct val="35000"/>
            </a:spcAft>
            <a:buNone/>
          </a:pPr>
          <a:r>
            <a:rPr lang="en-GB" sz="1900" kern="1200"/>
            <a:t>Firms try to make their product different to the competition by adapting the actual product in some way or by distinguishing the product through advertising and branding </a:t>
          </a:r>
          <a:endParaRPr lang="en-US" sz="1900" kern="1200"/>
        </a:p>
      </dsp:txBody>
      <dsp:txXfrm>
        <a:off x="883512" y="1509"/>
        <a:ext cx="9671061" cy="764945"/>
      </dsp:txXfrm>
    </dsp:sp>
    <dsp:sp modelId="{B6A53181-E95F-4DEF-8376-D35854A3E659}">
      <dsp:nvSpPr>
        <dsp:cNvPr id="0" name=""/>
        <dsp:cNvSpPr/>
      </dsp:nvSpPr>
      <dsp:spPr>
        <a:xfrm>
          <a:off x="0" y="957691"/>
          <a:ext cx="10554574" cy="764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E4060-86D4-40B1-9907-B0B4F937D8C8}">
      <dsp:nvSpPr>
        <dsp:cNvPr id="0" name=""/>
        <dsp:cNvSpPr/>
      </dsp:nvSpPr>
      <dsp:spPr>
        <a:xfrm>
          <a:off x="231396" y="1129804"/>
          <a:ext cx="420720" cy="420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6C61E-98CD-4C64-82E4-CC9A75AC3FB0}">
      <dsp:nvSpPr>
        <dsp:cNvPr id="0" name=""/>
        <dsp:cNvSpPr/>
      </dsp:nvSpPr>
      <dsp:spPr>
        <a:xfrm>
          <a:off x="883512" y="957691"/>
          <a:ext cx="9671061" cy="76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7" tIns="80957" rIns="80957" bIns="80957" numCol="1" spcCol="1270" anchor="ctr" anchorCtr="0">
          <a:noAutofit/>
        </a:bodyPr>
        <a:lstStyle/>
        <a:p>
          <a:pPr marL="0" lvl="0" indent="0" algn="l" defTabSz="844550">
            <a:lnSpc>
              <a:spcPct val="100000"/>
            </a:lnSpc>
            <a:spcBef>
              <a:spcPct val="0"/>
            </a:spcBef>
            <a:spcAft>
              <a:spcPct val="35000"/>
            </a:spcAft>
            <a:buNone/>
          </a:pPr>
          <a:r>
            <a:rPr lang="en-GB" sz="1900" kern="1200"/>
            <a:t>A business might have a product range selling a variety of goods or services to meet consumer needs</a:t>
          </a:r>
          <a:endParaRPr lang="en-US" sz="1900" kern="1200"/>
        </a:p>
      </dsp:txBody>
      <dsp:txXfrm>
        <a:off x="883512" y="957691"/>
        <a:ext cx="9671061" cy="764945"/>
      </dsp:txXfrm>
    </dsp:sp>
    <dsp:sp modelId="{84BD9E44-19C7-44E9-BAA9-0D3881498A24}">
      <dsp:nvSpPr>
        <dsp:cNvPr id="0" name=""/>
        <dsp:cNvSpPr/>
      </dsp:nvSpPr>
      <dsp:spPr>
        <a:xfrm>
          <a:off x="0" y="1913873"/>
          <a:ext cx="10554574" cy="764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DE48A-AD95-48E5-8CB8-E925B705FB47}">
      <dsp:nvSpPr>
        <dsp:cNvPr id="0" name=""/>
        <dsp:cNvSpPr/>
      </dsp:nvSpPr>
      <dsp:spPr>
        <a:xfrm>
          <a:off x="231396" y="2085986"/>
          <a:ext cx="420720" cy="420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197D4-EC8E-4771-89FA-D15F706EDE49}">
      <dsp:nvSpPr>
        <dsp:cNvPr id="0" name=""/>
        <dsp:cNvSpPr/>
      </dsp:nvSpPr>
      <dsp:spPr>
        <a:xfrm>
          <a:off x="883512" y="1913873"/>
          <a:ext cx="9671061" cy="76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7" tIns="80957" rIns="80957" bIns="80957" numCol="1" spcCol="1270" anchor="ctr" anchorCtr="0">
          <a:noAutofit/>
        </a:bodyPr>
        <a:lstStyle/>
        <a:p>
          <a:pPr marL="0" lvl="0" indent="0" algn="l" defTabSz="844550">
            <a:lnSpc>
              <a:spcPct val="100000"/>
            </a:lnSpc>
            <a:spcBef>
              <a:spcPct val="0"/>
            </a:spcBef>
            <a:spcAft>
              <a:spcPct val="35000"/>
            </a:spcAft>
            <a:buNone/>
          </a:pPr>
          <a:r>
            <a:rPr lang="en-GB" sz="1900" kern="1200"/>
            <a:t>With high competition in most markets it is important that a business tries to differentiate itself from the competition in order to sell</a:t>
          </a:r>
          <a:endParaRPr lang="en-US" sz="1900" kern="1200"/>
        </a:p>
      </dsp:txBody>
      <dsp:txXfrm>
        <a:off x="883512" y="1913873"/>
        <a:ext cx="9671061" cy="764945"/>
      </dsp:txXfrm>
    </dsp:sp>
    <dsp:sp modelId="{13A76774-5385-4224-AA00-1BB4530E9A9F}">
      <dsp:nvSpPr>
        <dsp:cNvPr id="0" name=""/>
        <dsp:cNvSpPr/>
      </dsp:nvSpPr>
      <dsp:spPr>
        <a:xfrm>
          <a:off x="0" y="2870055"/>
          <a:ext cx="10554574" cy="764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079F3-2108-4EFE-8C39-13D4B34FC783}">
      <dsp:nvSpPr>
        <dsp:cNvPr id="0" name=""/>
        <dsp:cNvSpPr/>
      </dsp:nvSpPr>
      <dsp:spPr>
        <a:xfrm>
          <a:off x="231396" y="3042168"/>
          <a:ext cx="420720" cy="420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C46F9-F9C7-491C-A25B-2AE1A9904AEB}">
      <dsp:nvSpPr>
        <dsp:cNvPr id="0" name=""/>
        <dsp:cNvSpPr/>
      </dsp:nvSpPr>
      <dsp:spPr>
        <a:xfrm>
          <a:off x="883512" y="2870055"/>
          <a:ext cx="9671061" cy="76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7" tIns="80957" rIns="80957" bIns="80957" numCol="1" spcCol="1270" anchor="ctr" anchorCtr="0">
          <a:noAutofit/>
        </a:bodyPr>
        <a:lstStyle/>
        <a:p>
          <a:pPr marL="0" lvl="0" indent="0" algn="l" defTabSz="844550">
            <a:lnSpc>
              <a:spcPct val="100000"/>
            </a:lnSpc>
            <a:spcBef>
              <a:spcPct val="0"/>
            </a:spcBef>
            <a:spcAft>
              <a:spcPct val="35000"/>
            </a:spcAft>
            <a:buNone/>
          </a:pPr>
          <a:r>
            <a:rPr lang="en-GB" sz="1900" kern="1200"/>
            <a:t>A Unique Selling Point (USP) is something that distinguishes a firm’s product from those of its competitors and can allow a firm to charge a premium price</a:t>
          </a:r>
          <a:endParaRPr lang="en-US" sz="1900" kern="1200"/>
        </a:p>
      </dsp:txBody>
      <dsp:txXfrm>
        <a:off x="883512" y="2870055"/>
        <a:ext cx="9671061" cy="764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0026E-03DC-4630-AF3D-055023FFDEE1}">
      <dsp:nvSpPr>
        <dsp:cNvPr id="0" name=""/>
        <dsp:cNvSpPr/>
      </dsp:nvSpPr>
      <dsp:spPr>
        <a:xfrm>
          <a:off x="0" y="2215"/>
          <a:ext cx="6651253" cy="11230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54165-9D72-4F24-B5B0-AB12EF562A40}">
      <dsp:nvSpPr>
        <dsp:cNvPr id="0" name=""/>
        <dsp:cNvSpPr/>
      </dsp:nvSpPr>
      <dsp:spPr>
        <a:xfrm>
          <a:off x="339712" y="254894"/>
          <a:ext cx="617659" cy="617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51E013-D78F-4FB4-BDCD-00C116EB038A}">
      <dsp:nvSpPr>
        <dsp:cNvPr id="0" name=""/>
        <dsp:cNvSpPr/>
      </dsp:nvSpPr>
      <dsp:spPr>
        <a:xfrm>
          <a:off x="1297085" y="2215"/>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33450">
            <a:lnSpc>
              <a:spcPct val="90000"/>
            </a:lnSpc>
            <a:spcBef>
              <a:spcPct val="0"/>
            </a:spcBef>
            <a:spcAft>
              <a:spcPct val="35000"/>
            </a:spcAft>
            <a:buNone/>
          </a:pPr>
          <a:r>
            <a:rPr lang="en-GB" sz="2100" kern="1200"/>
            <a:t>Research and development creates barriers to entry as firms need to finance it</a:t>
          </a:r>
          <a:endParaRPr lang="en-US" sz="2100" kern="1200"/>
        </a:p>
      </dsp:txBody>
      <dsp:txXfrm>
        <a:off x="1297085" y="2215"/>
        <a:ext cx="5354167" cy="1123017"/>
      </dsp:txXfrm>
    </dsp:sp>
    <dsp:sp modelId="{E21D32FC-FE93-4EAA-9DCB-F696EE8ECA68}">
      <dsp:nvSpPr>
        <dsp:cNvPr id="0" name=""/>
        <dsp:cNvSpPr/>
      </dsp:nvSpPr>
      <dsp:spPr>
        <a:xfrm>
          <a:off x="0" y="1405987"/>
          <a:ext cx="6651253" cy="11230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F9339-FE9F-4EAF-B774-9ECB81D15EBA}">
      <dsp:nvSpPr>
        <dsp:cNvPr id="0" name=""/>
        <dsp:cNvSpPr/>
      </dsp:nvSpPr>
      <dsp:spPr>
        <a:xfrm>
          <a:off x="339712" y="1658666"/>
          <a:ext cx="617659" cy="617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B80D28-3877-443B-B747-407B6A2DBC44}">
      <dsp:nvSpPr>
        <dsp:cNvPr id="0" name=""/>
        <dsp:cNvSpPr/>
      </dsp:nvSpPr>
      <dsp:spPr>
        <a:xfrm>
          <a:off x="1297085" y="1405987"/>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33450">
            <a:lnSpc>
              <a:spcPct val="90000"/>
            </a:lnSpc>
            <a:spcBef>
              <a:spcPct val="0"/>
            </a:spcBef>
            <a:spcAft>
              <a:spcPct val="35000"/>
            </a:spcAft>
            <a:buNone/>
          </a:pPr>
          <a:r>
            <a:rPr lang="en-GB" sz="2100" kern="1200"/>
            <a:t>In fast moving industries where products change regularly this requires investment in product innovation</a:t>
          </a:r>
          <a:endParaRPr lang="en-US" sz="2100" kern="1200"/>
        </a:p>
      </dsp:txBody>
      <dsp:txXfrm>
        <a:off x="1297085" y="1405987"/>
        <a:ext cx="5354167" cy="1123017"/>
      </dsp:txXfrm>
    </dsp:sp>
    <dsp:sp modelId="{FF0BDE5B-7F27-4C55-BE38-1217FCFAAEE5}">
      <dsp:nvSpPr>
        <dsp:cNvPr id="0" name=""/>
        <dsp:cNvSpPr/>
      </dsp:nvSpPr>
      <dsp:spPr>
        <a:xfrm>
          <a:off x="0" y="2809759"/>
          <a:ext cx="6651253" cy="11230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7BF4C-4C18-4742-814E-36B6D9FA1C66}">
      <dsp:nvSpPr>
        <dsp:cNvPr id="0" name=""/>
        <dsp:cNvSpPr/>
      </dsp:nvSpPr>
      <dsp:spPr>
        <a:xfrm>
          <a:off x="339712" y="3062438"/>
          <a:ext cx="617659" cy="617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FCB882-47A0-4C68-9FA1-5814B52525CD}">
      <dsp:nvSpPr>
        <dsp:cNvPr id="0" name=""/>
        <dsp:cNvSpPr/>
      </dsp:nvSpPr>
      <dsp:spPr>
        <a:xfrm>
          <a:off x="1297085" y="2809759"/>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33450">
            <a:lnSpc>
              <a:spcPct val="90000"/>
            </a:lnSpc>
            <a:spcBef>
              <a:spcPct val="0"/>
            </a:spcBef>
            <a:spcAft>
              <a:spcPct val="35000"/>
            </a:spcAft>
            <a:buNone/>
          </a:pPr>
          <a:r>
            <a:rPr lang="en-GB" sz="2100" kern="1200"/>
            <a:t>As technology changes firms need to invest heavily in process innovation</a:t>
          </a:r>
          <a:endParaRPr lang="en-US" sz="2100" kern="1200"/>
        </a:p>
      </dsp:txBody>
      <dsp:txXfrm>
        <a:off x="1297085" y="2809759"/>
        <a:ext cx="5354167" cy="1123017"/>
      </dsp:txXfrm>
    </dsp:sp>
    <dsp:sp modelId="{2BFC1311-8445-487B-9728-A1F46D2E8B71}">
      <dsp:nvSpPr>
        <dsp:cNvPr id="0" name=""/>
        <dsp:cNvSpPr/>
      </dsp:nvSpPr>
      <dsp:spPr>
        <a:xfrm>
          <a:off x="0" y="4213530"/>
          <a:ext cx="6651253" cy="11230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8CED5-C500-4655-92AC-22404534996E}">
      <dsp:nvSpPr>
        <dsp:cNvPr id="0" name=""/>
        <dsp:cNvSpPr/>
      </dsp:nvSpPr>
      <dsp:spPr>
        <a:xfrm>
          <a:off x="339712" y="4466209"/>
          <a:ext cx="617659" cy="6176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3A0FD7-65A1-4204-8059-676C03D4E286}">
      <dsp:nvSpPr>
        <dsp:cNvPr id="0" name=""/>
        <dsp:cNvSpPr/>
      </dsp:nvSpPr>
      <dsp:spPr>
        <a:xfrm>
          <a:off x="1297085" y="4213530"/>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33450">
            <a:lnSpc>
              <a:spcPct val="90000"/>
            </a:lnSpc>
            <a:spcBef>
              <a:spcPct val="0"/>
            </a:spcBef>
            <a:spcAft>
              <a:spcPct val="35000"/>
            </a:spcAft>
            <a:buNone/>
          </a:pPr>
          <a:r>
            <a:rPr lang="en-GB" sz="2100" kern="1200"/>
            <a:t>These restrict other firms from entering a market, creating a significant barrier to entry</a:t>
          </a:r>
          <a:endParaRPr lang="en-US" sz="2100" kern="1200"/>
        </a:p>
      </dsp:txBody>
      <dsp:txXfrm>
        <a:off x="1297085" y="4213530"/>
        <a:ext cx="5354167" cy="1123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E8DE-83EA-4FBB-8A74-86D1CED528A2}">
      <dsp:nvSpPr>
        <dsp:cNvPr id="0" name=""/>
        <dsp:cNvSpPr/>
      </dsp:nvSpPr>
      <dsp:spPr>
        <a:xfrm>
          <a:off x="0" y="2215"/>
          <a:ext cx="6651253" cy="11230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B55CAB-196D-4464-A053-E76DABFD44BB}">
      <dsp:nvSpPr>
        <dsp:cNvPr id="0" name=""/>
        <dsp:cNvSpPr/>
      </dsp:nvSpPr>
      <dsp:spPr>
        <a:xfrm>
          <a:off x="339712" y="254894"/>
          <a:ext cx="617659" cy="617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52FDCC-F091-4BFA-8FC9-5B3C6A9C7E30}">
      <dsp:nvSpPr>
        <dsp:cNvPr id="0" name=""/>
        <dsp:cNvSpPr/>
      </dsp:nvSpPr>
      <dsp:spPr>
        <a:xfrm>
          <a:off x="1297085" y="2215"/>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666750">
            <a:lnSpc>
              <a:spcPct val="90000"/>
            </a:lnSpc>
            <a:spcBef>
              <a:spcPct val="0"/>
            </a:spcBef>
            <a:spcAft>
              <a:spcPct val="35000"/>
            </a:spcAft>
            <a:buNone/>
          </a:pPr>
          <a:r>
            <a:rPr lang="en-GB" sz="1500" kern="1200"/>
            <a:t>Perfect knowledge occurs when all producers and consumers in a market are fully aware of price, quantity available and other relevant information for all products when making buying and production decisions</a:t>
          </a:r>
          <a:endParaRPr lang="en-US" sz="1500" kern="1200"/>
        </a:p>
      </dsp:txBody>
      <dsp:txXfrm>
        <a:off x="1297085" y="2215"/>
        <a:ext cx="5354167" cy="1123017"/>
      </dsp:txXfrm>
    </dsp:sp>
    <dsp:sp modelId="{EE1F18E1-944A-4026-B34C-CA25F1ED349C}">
      <dsp:nvSpPr>
        <dsp:cNvPr id="0" name=""/>
        <dsp:cNvSpPr/>
      </dsp:nvSpPr>
      <dsp:spPr>
        <a:xfrm>
          <a:off x="0" y="1405987"/>
          <a:ext cx="6651253" cy="11230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30584-9AF3-42CE-93C6-234BF307B5C9}">
      <dsp:nvSpPr>
        <dsp:cNvPr id="0" name=""/>
        <dsp:cNvSpPr/>
      </dsp:nvSpPr>
      <dsp:spPr>
        <a:xfrm>
          <a:off x="339712" y="1658666"/>
          <a:ext cx="617659" cy="617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582816-DABE-4D97-A1DF-47617387E045}">
      <dsp:nvSpPr>
        <dsp:cNvPr id="0" name=""/>
        <dsp:cNvSpPr/>
      </dsp:nvSpPr>
      <dsp:spPr>
        <a:xfrm>
          <a:off x="1297085" y="1405987"/>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666750">
            <a:lnSpc>
              <a:spcPct val="90000"/>
            </a:lnSpc>
            <a:spcBef>
              <a:spcPct val="0"/>
            </a:spcBef>
            <a:spcAft>
              <a:spcPct val="35000"/>
            </a:spcAft>
            <a:buNone/>
          </a:pPr>
          <a:r>
            <a:rPr lang="en-GB" sz="1500" kern="1200"/>
            <a:t>This means that all firms have access to the same technology and can use it at the same cost</a:t>
          </a:r>
          <a:endParaRPr lang="en-US" sz="1500" kern="1200"/>
        </a:p>
      </dsp:txBody>
      <dsp:txXfrm>
        <a:off x="1297085" y="1405987"/>
        <a:ext cx="5354167" cy="1123017"/>
      </dsp:txXfrm>
    </dsp:sp>
    <dsp:sp modelId="{DC8C13D8-785C-4AF6-9066-C2F8ED45E59A}">
      <dsp:nvSpPr>
        <dsp:cNvPr id="0" name=""/>
        <dsp:cNvSpPr/>
      </dsp:nvSpPr>
      <dsp:spPr>
        <a:xfrm>
          <a:off x="0" y="2809759"/>
          <a:ext cx="6651253" cy="11230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A40E6-E4FF-4C0F-B588-5F19D4A9F365}">
      <dsp:nvSpPr>
        <dsp:cNvPr id="0" name=""/>
        <dsp:cNvSpPr/>
      </dsp:nvSpPr>
      <dsp:spPr>
        <a:xfrm>
          <a:off x="339712" y="3062438"/>
          <a:ext cx="617659" cy="617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2A8636-1606-4B31-8BBF-35A7C584840E}">
      <dsp:nvSpPr>
        <dsp:cNvPr id="0" name=""/>
        <dsp:cNvSpPr/>
      </dsp:nvSpPr>
      <dsp:spPr>
        <a:xfrm>
          <a:off x="1297085" y="2809759"/>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666750">
            <a:lnSpc>
              <a:spcPct val="90000"/>
            </a:lnSpc>
            <a:spcBef>
              <a:spcPct val="0"/>
            </a:spcBef>
            <a:spcAft>
              <a:spcPct val="35000"/>
            </a:spcAft>
            <a:buNone/>
          </a:pPr>
          <a:r>
            <a:rPr lang="en-GB" sz="1500" kern="1200"/>
            <a:t>If a firm has a competitive advantage due to better technology this will lower its average costs and impede the entry of new firms into the market</a:t>
          </a:r>
          <a:endParaRPr lang="en-US" sz="1500" kern="1200"/>
        </a:p>
      </dsp:txBody>
      <dsp:txXfrm>
        <a:off x="1297085" y="2809759"/>
        <a:ext cx="5354167" cy="1123017"/>
      </dsp:txXfrm>
    </dsp:sp>
    <dsp:sp modelId="{BA4F405E-409D-415C-82CB-7A99BEA519E8}">
      <dsp:nvSpPr>
        <dsp:cNvPr id="0" name=""/>
        <dsp:cNvSpPr/>
      </dsp:nvSpPr>
      <dsp:spPr>
        <a:xfrm>
          <a:off x="0" y="4213530"/>
          <a:ext cx="6651253" cy="11230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BA1C6-2F25-4127-8B6C-0FB61AEC9E26}">
      <dsp:nvSpPr>
        <dsp:cNvPr id="0" name=""/>
        <dsp:cNvSpPr/>
      </dsp:nvSpPr>
      <dsp:spPr>
        <a:xfrm>
          <a:off x="339712" y="4466209"/>
          <a:ext cx="617659" cy="6176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C69330-898F-455C-8A14-2435E4B8F4D5}">
      <dsp:nvSpPr>
        <dsp:cNvPr id="0" name=""/>
        <dsp:cNvSpPr/>
      </dsp:nvSpPr>
      <dsp:spPr>
        <a:xfrm>
          <a:off x="1297085" y="4213530"/>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666750">
            <a:lnSpc>
              <a:spcPct val="90000"/>
            </a:lnSpc>
            <a:spcBef>
              <a:spcPct val="0"/>
            </a:spcBef>
            <a:spcAft>
              <a:spcPct val="35000"/>
            </a:spcAft>
            <a:buNone/>
          </a:pPr>
          <a:r>
            <a:rPr lang="en-GB" sz="1500" kern="1200"/>
            <a:t>Therefore, the market is less likely to be contestable </a:t>
          </a:r>
          <a:endParaRPr lang="en-US" sz="1500" kern="1200"/>
        </a:p>
      </dsp:txBody>
      <dsp:txXfrm>
        <a:off x="1297085" y="4213530"/>
        <a:ext cx="5354167" cy="11230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612.54919" units="1/cm"/>
          <inkml:channelProperty channel="Y" name="resolution" value="2150.06567" units="1/cm"/>
          <inkml:channelProperty channel="T" name="resolution" value="1" units="1/dev"/>
        </inkml:channelProperties>
      </inkml:inkSource>
      <inkml:timestamp xml:id="ts0" timeString="2019-11-13T11:36:05.259"/>
    </inkml:context>
    <inkml:brush xml:id="br0">
      <inkml:brushProperty name="width" value="0.05292" units="cm"/>
      <inkml:brushProperty name="height" value="0.05292" units="cm"/>
      <inkml:brushProperty name="color" value="#FF0000"/>
    </inkml:brush>
  </inkml:definitions>
  <inkml:trace contextRef="#ctx0" brushRef="#br0">33865 18760 0,'0'0'0,"0"-7"16,0-4-16,0-4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5F2EC-9359-46FF-9113-6301AC0ED45E}" type="datetimeFigureOut">
              <a:rPr lang="en-GB" smtClean="0"/>
              <a:t>18/03/2025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F169D-C0E8-4EB2-B8FB-D76384D58F37}" type="slidenum">
              <a:rPr lang="en-GB" smtClean="0"/>
              <a:t>‹#›</a:t>
            </a:fld>
            <a:endParaRPr lang="en-GB" dirty="0"/>
          </a:p>
        </p:txBody>
      </p:sp>
    </p:spTree>
    <p:extLst>
      <p:ext uri="{BB962C8B-B14F-4D97-AF65-F5344CB8AC3E}">
        <p14:creationId xmlns:p14="http://schemas.microsoft.com/office/powerpoint/2010/main" val="101297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3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25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83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7586" y="2667896"/>
            <a:ext cx="8726214" cy="2589904"/>
          </a:xfrm>
          <a:noFill/>
          <a:ln w="76200">
            <a:no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p:cNvSpPr>
            <a:spLocks noGrp="1"/>
          </p:cNvSpPr>
          <p:nvPr>
            <p:ph type="title"/>
          </p:nvPr>
        </p:nvSpPr>
        <p:spPr>
          <a:ln w="76200">
            <a:noFill/>
          </a:ln>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109952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85544" y="365125"/>
            <a:ext cx="8768255" cy="1325563"/>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2585544" y="1825625"/>
            <a:ext cx="8768256"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428676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270179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32992" y="327583"/>
            <a:ext cx="8820807" cy="1325563"/>
          </a:xfrm>
          <a:ln w="76200">
            <a:noFill/>
          </a:ln>
        </p:spPr>
        <p:txBody>
          <a:bodyPr/>
          <a:lstStyle/>
          <a:p>
            <a:r>
              <a:rPr lang="en-US" dirty="0"/>
              <a:t>Click to edit Master title style</a:t>
            </a:r>
            <a:endParaRPr lang="en-GB" dirty="0"/>
          </a:p>
        </p:txBody>
      </p:sp>
      <p:sp>
        <p:nvSpPr>
          <p:cNvPr id="3" name="Content Placeholder 2"/>
          <p:cNvSpPr>
            <a:spLocks noGrp="1"/>
          </p:cNvSpPr>
          <p:nvPr>
            <p:ph idx="1"/>
          </p:nvPr>
        </p:nvSpPr>
        <p:spPr>
          <a:xfrm>
            <a:off x="2532992" y="1825625"/>
            <a:ext cx="8820808" cy="4351338"/>
          </a:xfrm>
          <a:ln w="76200">
            <a:no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79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7586" y="2667896"/>
            <a:ext cx="8726214" cy="2589904"/>
          </a:xfrm>
          <a:noFill/>
          <a:ln w="76200">
            <a:no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p:cNvSpPr>
            <a:spLocks noGrp="1"/>
          </p:cNvSpPr>
          <p:nvPr>
            <p:ph type="title"/>
          </p:nvPr>
        </p:nvSpPr>
        <p:spPr>
          <a:ln w="76200">
            <a:noFill/>
          </a:ln>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96248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038F-D545-4104-848D-8344F93983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05F5C7-5172-45D9-8301-9884F484C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C38C14-7BDF-45BE-AF38-7FCC75074422}"/>
              </a:ext>
            </a:extLst>
          </p:cNvPr>
          <p:cNvSpPr>
            <a:spLocks noGrp="1"/>
          </p:cNvSpPr>
          <p:nvPr>
            <p:ph type="dt" sz="half" idx="10"/>
          </p:nvPr>
        </p:nvSpPr>
        <p:spPr/>
        <p:txBody>
          <a:bodyPr/>
          <a:lstStyle/>
          <a:p>
            <a:fld id="{08B9EBBA-996F-894A-B54A-D6246ED52CEA}" type="datetimeFigureOut">
              <a:rPr lang="en-US" smtClean="0"/>
              <a:pPr/>
              <a:t>3/18/2025</a:t>
            </a:fld>
            <a:endParaRPr lang="en-US" dirty="0"/>
          </a:p>
        </p:txBody>
      </p:sp>
      <p:sp>
        <p:nvSpPr>
          <p:cNvPr id="5" name="Footer Placeholder 4">
            <a:extLst>
              <a:ext uri="{FF2B5EF4-FFF2-40B4-BE49-F238E27FC236}">
                <a16:creationId xmlns:a16="http://schemas.microsoft.com/office/drawing/2014/main" id="{3015281B-615A-4134-88F5-69CF2F25B4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48AC5D-B25F-413A-BB69-2D153CA9E75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294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E4E4-D7B1-46E6-B52A-CF5579F2A5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2B8221-B1D9-4426-9898-9BACDDEB9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AF4B54-E83D-425A-8C2C-39146C5B87CD}"/>
              </a:ext>
            </a:extLst>
          </p:cNvPr>
          <p:cNvSpPr>
            <a:spLocks noGrp="1"/>
          </p:cNvSpPr>
          <p:nvPr>
            <p:ph type="dt" sz="half" idx="10"/>
          </p:nvPr>
        </p:nvSpPr>
        <p:spPr/>
        <p:txBody>
          <a:bodyPr/>
          <a:lstStyle/>
          <a:p>
            <a:fld id="{9B3A1323-8D79-1946-B0D7-40001CF92E9D}" type="datetimeFigureOut">
              <a:rPr lang="en-US" smtClean="0"/>
              <a:pPr/>
              <a:t>3/18/2025</a:t>
            </a:fld>
            <a:endParaRPr lang="en-US" dirty="0"/>
          </a:p>
        </p:txBody>
      </p:sp>
      <p:sp>
        <p:nvSpPr>
          <p:cNvPr id="5" name="Footer Placeholder 4">
            <a:extLst>
              <a:ext uri="{FF2B5EF4-FFF2-40B4-BE49-F238E27FC236}">
                <a16:creationId xmlns:a16="http://schemas.microsoft.com/office/drawing/2014/main" id="{49FF4C71-32DA-4474-9FF3-1A0749322C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3C9765-CCFC-429C-82F6-AD0F0D12D3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300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25B3-3DCA-43E9-AC16-D7612CAB3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680BB0-4C44-483E-847B-04166BF9A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93357-9F12-4F56-AA8E-9FD6006C3789}"/>
              </a:ext>
            </a:extLst>
          </p:cNvPr>
          <p:cNvSpPr>
            <a:spLocks noGrp="1"/>
          </p:cNvSpPr>
          <p:nvPr>
            <p:ph type="dt" sz="half" idx="10"/>
          </p:nvPr>
        </p:nvSpPr>
        <p:spPr/>
        <p:txBody>
          <a:bodyPr/>
          <a:lstStyle/>
          <a:p>
            <a:fld id="{8DFA1846-DA80-1C48-A609-854EA85C59AD}" type="datetimeFigureOut">
              <a:rPr lang="en-US" smtClean="0"/>
              <a:pPr/>
              <a:t>3/18/2025</a:t>
            </a:fld>
            <a:endParaRPr lang="en-US" dirty="0"/>
          </a:p>
        </p:txBody>
      </p:sp>
      <p:sp>
        <p:nvSpPr>
          <p:cNvPr id="5" name="Footer Placeholder 4">
            <a:extLst>
              <a:ext uri="{FF2B5EF4-FFF2-40B4-BE49-F238E27FC236}">
                <a16:creationId xmlns:a16="http://schemas.microsoft.com/office/drawing/2014/main" id="{A6DB953D-CA20-42ED-9CB5-3AA24ADA82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D679DC-A757-4F31-A31E-E2C359C7704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389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6536-CC7E-49B9-BFD9-FBC5CF27FF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66DFBF-BEFC-4893-90F1-C13EBE8469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8172D1-3B41-4647-AA08-F7F05A8294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1D8026-B9D4-4C6E-999E-1691133A687A}"/>
              </a:ext>
            </a:extLst>
          </p:cNvPr>
          <p:cNvSpPr>
            <a:spLocks noGrp="1"/>
          </p:cNvSpPr>
          <p:nvPr>
            <p:ph type="dt" sz="half" idx="10"/>
          </p:nvPr>
        </p:nvSpPr>
        <p:spPr/>
        <p:txBody>
          <a:bodyPr/>
          <a:lstStyle/>
          <a:p>
            <a:fld id="{57302355-E14B-8545-A8F8-0FE83CC9D524}" type="datetimeFigureOut">
              <a:rPr lang="en-US" smtClean="0"/>
              <a:pPr/>
              <a:t>3/18/2025</a:t>
            </a:fld>
            <a:endParaRPr lang="en-US" dirty="0"/>
          </a:p>
        </p:txBody>
      </p:sp>
      <p:sp>
        <p:nvSpPr>
          <p:cNvPr id="6" name="Footer Placeholder 5">
            <a:extLst>
              <a:ext uri="{FF2B5EF4-FFF2-40B4-BE49-F238E27FC236}">
                <a16:creationId xmlns:a16="http://schemas.microsoft.com/office/drawing/2014/main" id="{FCE71BCF-E5B1-4772-B480-C82EB32618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FDF25-1C5B-4A52-BA2F-F3E0668BC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080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8644-4449-4AEF-98A0-4265EC4CA9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07B97-CC9A-4C65-ADE5-05F2886C1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D6096-A64B-4CA1-9674-49EC0575C2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1F3B6-CDB2-4A7F-8F68-C651BFC0B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BEA3BE-768B-4976-91E9-F0C3EAA2C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A0C084-8834-4D90-BA70-18AB84394EEA}"/>
              </a:ext>
            </a:extLst>
          </p:cNvPr>
          <p:cNvSpPr>
            <a:spLocks noGrp="1"/>
          </p:cNvSpPr>
          <p:nvPr>
            <p:ph type="dt" sz="half" idx="10"/>
          </p:nvPr>
        </p:nvSpPr>
        <p:spPr/>
        <p:txBody>
          <a:bodyPr/>
          <a:lstStyle/>
          <a:p>
            <a:fld id="{02640F58-564D-2B4F-AE67-E407BA4FCF45}" type="datetimeFigureOut">
              <a:rPr lang="en-US" smtClean="0"/>
              <a:pPr/>
              <a:t>3/18/2025</a:t>
            </a:fld>
            <a:endParaRPr lang="en-US" dirty="0"/>
          </a:p>
        </p:txBody>
      </p:sp>
      <p:sp>
        <p:nvSpPr>
          <p:cNvPr id="8" name="Footer Placeholder 7">
            <a:extLst>
              <a:ext uri="{FF2B5EF4-FFF2-40B4-BE49-F238E27FC236}">
                <a16:creationId xmlns:a16="http://schemas.microsoft.com/office/drawing/2014/main" id="{84896E53-9E30-411E-8317-BD4BC42EAB3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E186A5-5AD5-4319-B1BD-262953271A2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769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51BF-DCE5-4F71-8F2A-45340BBA04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EDD276-9B81-4E45-8D33-11C1ED93029C}"/>
              </a:ext>
            </a:extLst>
          </p:cNvPr>
          <p:cNvSpPr>
            <a:spLocks noGrp="1"/>
          </p:cNvSpPr>
          <p:nvPr>
            <p:ph type="dt" sz="half" idx="10"/>
          </p:nvPr>
        </p:nvSpPr>
        <p:spPr/>
        <p:txBody>
          <a:bodyPr/>
          <a:lstStyle/>
          <a:p>
            <a:fld id="{F13A34C8-038E-2045-AF43-DF7DBB8E0E9E}" type="datetimeFigureOut">
              <a:rPr lang="en-US" smtClean="0"/>
              <a:pPr/>
              <a:t>3/18/2025</a:t>
            </a:fld>
            <a:endParaRPr lang="en-US" dirty="0"/>
          </a:p>
        </p:txBody>
      </p:sp>
      <p:sp>
        <p:nvSpPr>
          <p:cNvPr id="4" name="Footer Placeholder 3">
            <a:extLst>
              <a:ext uri="{FF2B5EF4-FFF2-40B4-BE49-F238E27FC236}">
                <a16:creationId xmlns:a16="http://schemas.microsoft.com/office/drawing/2014/main" id="{C5CDDEA2-DBE7-4CB3-A9FE-13AD876BF4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7FFB6C-560B-4F86-9161-4F4085C1DB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65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no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123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5303F-19B4-4646-AAF1-E8210DC8987E}"/>
              </a:ext>
            </a:extLst>
          </p:cNvPr>
          <p:cNvSpPr>
            <a:spLocks noGrp="1"/>
          </p:cNvSpPr>
          <p:nvPr>
            <p:ph type="dt" sz="half" idx="10"/>
          </p:nvPr>
        </p:nvSpPr>
        <p:spPr/>
        <p:txBody>
          <a:bodyPr/>
          <a:lstStyle/>
          <a:p>
            <a:fld id="{8818C68F-D26B-8F47-958C-23B49CF8A634}" type="datetimeFigureOut">
              <a:rPr lang="en-US" smtClean="0"/>
              <a:pPr/>
              <a:t>3/18/2025</a:t>
            </a:fld>
            <a:endParaRPr lang="en-US" dirty="0"/>
          </a:p>
        </p:txBody>
      </p:sp>
      <p:sp>
        <p:nvSpPr>
          <p:cNvPr id="3" name="Footer Placeholder 2">
            <a:extLst>
              <a:ext uri="{FF2B5EF4-FFF2-40B4-BE49-F238E27FC236}">
                <a16:creationId xmlns:a16="http://schemas.microsoft.com/office/drawing/2014/main" id="{95B661D8-4212-44EB-957F-4D4A0BDDA3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8F7DE4-89DC-454F-9C75-5E75B240C72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6990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AE45-020B-44E3-BB74-1FE8F5835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2EE3A-BA31-43DC-97E9-E7E1349B5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6CC63F-D12B-4C23-AE0F-1D889B9D4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10A58-56A7-4702-8E37-E93754BA9CF7}"/>
              </a:ext>
            </a:extLst>
          </p:cNvPr>
          <p:cNvSpPr>
            <a:spLocks noGrp="1"/>
          </p:cNvSpPr>
          <p:nvPr>
            <p:ph type="dt" sz="half" idx="10"/>
          </p:nvPr>
        </p:nvSpPr>
        <p:spPr/>
        <p:txBody>
          <a:bodyPr/>
          <a:lstStyle/>
          <a:p>
            <a:fld id="{D0DF5E60-9974-AC48-9591-99C2BB44B7CF}" type="datetimeFigureOut">
              <a:rPr lang="en-US" smtClean="0"/>
              <a:pPr/>
              <a:t>3/18/2025</a:t>
            </a:fld>
            <a:endParaRPr lang="en-US" dirty="0"/>
          </a:p>
        </p:txBody>
      </p:sp>
      <p:sp>
        <p:nvSpPr>
          <p:cNvPr id="6" name="Footer Placeholder 5">
            <a:extLst>
              <a:ext uri="{FF2B5EF4-FFF2-40B4-BE49-F238E27FC236}">
                <a16:creationId xmlns:a16="http://schemas.microsoft.com/office/drawing/2014/main" id="{1B3B85BD-6D75-42A2-AD86-AAAAFD18A2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0FB83C-EEBE-484F-AC9C-D87F47A3B24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942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05CD-DBC8-4088-BF66-2F567E2A7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B64633-1046-4A8E-8997-D3DA98042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4F314E-4FB1-4E48-97F0-572860AC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93784-4919-47DC-B61B-C443BF8A89C0}"/>
              </a:ext>
            </a:extLst>
          </p:cNvPr>
          <p:cNvSpPr>
            <a:spLocks noGrp="1"/>
          </p:cNvSpPr>
          <p:nvPr>
            <p:ph type="dt" sz="half" idx="10"/>
          </p:nvPr>
        </p:nvSpPr>
        <p:spPr/>
        <p:txBody>
          <a:bodyPr/>
          <a:lstStyle/>
          <a:p>
            <a:fld id="{09B482E8-6E0E-1B4F-B1FD-C69DB9E858D9}" type="datetimeFigureOut">
              <a:rPr lang="en-US" smtClean="0"/>
              <a:pPr/>
              <a:t>3/18/2025</a:t>
            </a:fld>
            <a:endParaRPr lang="en-US" dirty="0"/>
          </a:p>
        </p:txBody>
      </p:sp>
      <p:sp>
        <p:nvSpPr>
          <p:cNvPr id="6" name="Footer Placeholder 5">
            <a:extLst>
              <a:ext uri="{FF2B5EF4-FFF2-40B4-BE49-F238E27FC236}">
                <a16:creationId xmlns:a16="http://schemas.microsoft.com/office/drawing/2014/main" id="{7114F68E-268D-4E68-B227-E9B55AF69D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062E4C-CB37-459F-A1F0-2864E7F372D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14447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1118-6176-418C-B83B-2D5115C9B4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BD6692-C502-4DDE-9271-D476A1A98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8C2347-625A-4186-95C3-AD15EE8C4F19}"/>
              </a:ext>
            </a:extLst>
          </p:cNvPr>
          <p:cNvSpPr>
            <a:spLocks noGrp="1"/>
          </p:cNvSpPr>
          <p:nvPr>
            <p:ph type="dt" sz="half" idx="10"/>
          </p:nvPr>
        </p:nvSpPr>
        <p:spPr/>
        <p:txBody>
          <a:bodyPr/>
          <a:lstStyle/>
          <a:p>
            <a:fld id="{C6C52C72-DE31-F449-A4ED-4C594FD91407}" type="datetimeFigureOut">
              <a:rPr lang="en-US" smtClean="0"/>
              <a:pPr/>
              <a:t>3/18/2025</a:t>
            </a:fld>
            <a:endParaRPr lang="en-US" dirty="0"/>
          </a:p>
        </p:txBody>
      </p:sp>
      <p:sp>
        <p:nvSpPr>
          <p:cNvPr id="5" name="Footer Placeholder 4">
            <a:extLst>
              <a:ext uri="{FF2B5EF4-FFF2-40B4-BE49-F238E27FC236}">
                <a16:creationId xmlns:a16="http://schemas.microsoft.com/office/drawing/2014/main" id="{8B9EB17E-F21C-4319-9027-6857461D7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CC4D1C-C5E3-4934-8889-C2970722534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3598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0E46E-3F8E-4F80-912B-7330C64B79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AA8628-EC33-4FA6-8F92-20948B8A89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7805C0-04C1-478A-8C6B-11FF65525A45}"/>
              </a:ext>
            </a:extLst>
          </p:cNvPr>
          <p:cNvSpPr>
            <a:spLocks noGrp="1"/>
          </p:cNvSpPr>
          <p:nvPr>
            <p:ph type="dt" sz="half" idx="10"/>
          </p:nvPr>
        </p:nvSpPr>
        <p:spPr/>
        <p:txBody>
          <a:bodyPr/>
          <a:lstStyle/>
          <a:p>
            <a:fld id="{ED62726E-379B-B349-9EED-81ED093FA806}" type="datetimeFigureOut">
              <a:rPr lang="en-US" smtClean="0"/>
              <a:pPr/>
              <a:t>3/18/2025</a:t>
            </a:fld>
            <a:endParaRPr lang="en-US" dirty="0"/>
          </a:p>
        </p:txBody>
      </p:sp>
      <p:sp>
        <p:nvSpPr>
          <p:cNvPr id="5" name="Footer Placeholder 4">
            <a:extLst>
              <a:ext uri="{FF2B5EF4-FFF2-40B4-BE49-F238E27FC236}">
                <a16:creationId xmlns:a16="http://schemas.microsoft.com/office/drawing/2014/main" id="{E415FAE2-80DB-412A-9077-59CAADA1B6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505945-1AC9-4596-A8DD-D2D9778F00A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084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22178" y="1709738"/>
            <a:ext cx="8625271"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2722178" y="4589463"/>
            <a:ext cx="862527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44956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106830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319174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9930" y="365125"/>
            <a:ext cx="8883869"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25988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374234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424174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dirty="0"/>
          </a:p>
        </p:txBody>
      </p:sp>
    </p:spTree>
    <p:extLst>
      <p:ext uri="{BB962C8B-B14F-4D97-AF65-F5344CB8AC3E}">
        <p14:creationId xmlns:p14="http://schemas.microsoft.com/office/powerpoint/2010/main" val="407160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7586" y="365125"/>
            <a:ext cx="872621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27586" y="1825625"/>
            <a:ext cx="872621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2F35D-6C6B-48CF-9C04-9FC684A11D9A}" type="datetimeFigureOut">
              <a:rPr lang="en-GB" smtClean="0"/>
              <a:t>18/03/2025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FC3D2-4269-45B9-B33B-0A1CDC1E157F}" type="slidenum">
              <a:rPr lang="en-GB" smtClean="0"/>
              <a:t>‹#›</a:t>
            </a:fld>
            <a:endParaRPr lang="en-GB" dirty="0"/>
          </a:p>
        </p:txBody>
      </p:sp>
    </p:spTree>
    <p:extLst>
      <p:ext uri="{BB962C8B-B14F-4D97-AF65-F5344CB8AC3E}">
        <p14:creationId xmlns:p14="http://schemas.microsoft.com/office/powerpoint/2010/main" val="23616525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03"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A1792-1051-47F3-AFE2-587750AA5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B5ACA0-3C08-4414-9BC2-6C59DD7B7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B5ADB1-A6F8-44F2-A503-20065A039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3/18/2025</a:t>
            </a:fld>
            <a:endParaRPr lang="en-US" dirty="0"/>
          </a:p>
        </p:txBody>
      </p:sp>
      <p:sp>
        <p:nvSpPr>
          <p:cNvPr id="5" name="Footer Placeholder 4">
            <a:extLst>
              <a:ext uri="{FF2B5EF4-FFF2-40B4-BE49-F238E27FC236}">
                <a16:creationId xmlns:a16="http://schemas.microsoft.com/office/drawing/2014/main" id="{E26FA0B0-B4B2-4087-9D51-8070776FB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D94AD9F-CCE7-4239-88CA-51A7009C9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880808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2.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exampaperspractice.co.uk/" TargetMode="Externa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eg"/><Relationship Id="rId1" Type="http://schemas.openxmlformats.org/officeDocument/2006/relationships/slideLayout" Target="../slideLayouts/slideLayout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www.exampaperspractice.co.uk/" TargetMode="Externa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exampaperspractice.co.uk/" TargetMode="Externa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BCEA90-F7D5-4EC1-9BE2-5A49A20F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48F91B-FA65-4A06-A177-8CCF7EBC8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78410" cy="6195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riangle pillars 3D art">
            <a:extLst>
              <a:ext uri="{FF2B5EF4-FFF2-40B4-BE49-F238E27FC236}">
                <a16:creationId xmlns:a16="http://schemas.microsoft.com/office/drawing/2014/main" id="{9C62CB35-1BBA-2B2C-0324-990252B381AD}"/>
              </a:ext>
            </a:extLst>
          </p:cNvPr>
          <p:cNvPicPr>
            <a:picLocks noChangeAspect="1"/>
          </p:cNvPicPr>
          <p:nvPr/>
        </p:nvPicPr>
        <p:blipFill>
          <a:blip r:embed="rId3">
            <a:alphaModFix amt="30000"/>
          </a:blip>
          <a:stretch>
            <a:fillRect/>
          </a:stretch>
        </p:blipFill>
        <p:spPr>
          <a:xfrm>
            <a:off x="1329845" y="0"/>
            <a:ext cx="9532312" cy="6195072"/>
          </a:xfrm>
          <a:prstGeom prst="rect">
            <a:avLst/>
          </a:prstGeom>
        </p:spPr>
      </p:pic>
      <p:sp>
        <p:nvSpPr>
          <p:cNvPr id="17"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2" name="Title 1"/>
          <p:cNvSpPr>
            <a:spLocks noGrp="1"/>
          </p:cNvSpPr>
          <p:nvPr>
            <p:ph type="ctrTitle"/>
          </p:nvPr>
        </p:nvSpPr>
        <p:spPr>
          <a:xfrm>
            <a:off x="1403632" y="914399"/>
            <a:ext cx="9283781" cy="2595563"/>
          </a:xfrm>
        </p:spPr>
        <p:txBody>
          <a:bodyPr>
            <a:normAutofit/>
          </a:bodyPr>
          <a:lstStyle/>
          <a:p>
            <a:r>
              <a:rPr lang="en-GB" sz="5000">
                <a:solidFill>
                  <a:schemeClr val="bg1"/>
                </a:solidFill>
              </a:rPr>
              <a:t>4.1.2 Barriers to Entry</a:t>
            </a:r>
          </a:p>
        </p:txBody>
      </p:sp>
      <p:sp>
        <p:nvSpPr>
          <p:cNvPr id="19"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D98779F6-5395-4B82-BDCB-4ADF6A5B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3"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C70191CD-D48F-4F7A-8077-0380603A2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2191400" y="6741720"/>
              <a:ext cx="360" cy="12240"/>
            </p14:xfrm>
          </p:contentPart>
        </mc:Choice>
        <mc:Fallback xmlns="">
          <p:pic>
            <p:nvPicPr>
              <p:cNvPr id="5" name="Ink 4"/>
              <p:cNvPicPr/>
              <p:nvPr/>
            </p:nvPicPr>
            <p:blipFill>
              <a:blip r:embed="rId5"/>
              <a:stretch>
                <a:fillRect/>
              </a:stretch>
            </p:blipFill>
            <p:spPr>
              <a:xfrm>
                <a:off x="12182040" y="6732360"/>
                <a:ext cx="19080" cy="30960"/>
              </a:xfrm>
              <a:prstGeom prst="rect">
                <a:avLst/>
              </a:prstGeom>
            </p:spPr>
          </p:pic>
        </mc:Fallback>
      </mc:AlternateContent>
      <p:pic>
        <p:nvPicPr>
          <p:cNvPr id="3" name="Picture 2">
            <a:extLst>
              <a:ext uri="{FF2B5EF4-FFF2-40B4-BE49-F238E27FC236}">
                <a16:creationId xmlns:a16="http://schemas.microsoft.com/office/drawing/2014/main" id="{541E36B1-DDD9-2EEE-1A23-46338CA635FC}"/>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C0E621F6-86CD-94DB-3CF9-BD0A966DAF27}"/>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7A7BC111-A66E-D632-3815-58E96DB8E34C}"/>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0BB7210-47EE-7818-A1E9-4CE914863127}"/>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4148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4600"/>
              <a:t>Freedom to enter or exit the market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1500"/>
              <a:t>Freedom to enter or exit the market means that factors of production are perfectly mobile so no barriers to entry or exit exist</a:t>
            </a:r>
          </a:p>
          <a:p>
            <a:r>
              <a:rPr lang="en-GB" sz="1500"/>
              <a:t>This means that all firms have access to the same technology </a:t>
            </a:r>
          </a:p>
          <a:p>
            <a:r>
              <a:rPr lang="en-GB" sz="1500"/>
              <a:t>The average costs of all firms are likely to be the same for both new entrants and existing firms as firms are unable to exploit economies of scale</a:t>
            </a:r>
          </a:p>
          <a:p>
            <a:r>
              <a:rPr lang="en-GB" sz="1500"/>
              <a:t>If firms in the market raise price and earn supernormal profits new entrants will take advantage and move into the market</a:t>
            </a:r>
          </a:p>
          <a:p>
            <a:r>
              <a:rPr lang="en-GB" sz="1500"/>
              <a:t>If the original firms lower price and supernormal profits no longer exist the hit and run competition will leave the market</a:t>
            </a:r>
          </a:p>
          <a:p>
            <a:r>
              <a:rPr lang="en-GB" sz="1500"/>
              <a:t>As there is free entry and exit the hit and run competitor does not have any substantial costs e.g. their machines can still be put to use for other purposes</a:t>
            </a:r>
          </a:p>
          <a:p>
            <a:r>
              <a:rPr lang="en-GB" sz="1500"/>
              <a:t>This guarantees only normal profit in the long run</a:t>
            </a:r>
          </a:p>
        </p:txBody>
      </p:sp>
      <p:pic>
        <p:nvPicPr>
          <p:cNvPr id="4" name="Picture 3">
            <a:extLst>
              <a:ext uri="{FF2B5EF4-FFF2-40B4-BE49-F238E27FC236}">
                <a16:creationId xmlns:a16="http://schemas.microsoft.com/office/drawing/2014/main" id="{654DE400-C5C6-7DFA-6890-51DEEE467F5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06A95E2F-56CD-A613-984B-690CCD28162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70923BB7-909C-5B7E-EF38-28A17E5828B7}"/>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BFD4542-FCE0-4442-26C5-B2216BE3451B}"/>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105962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Product differentiation</a:t>
            </a:r>
          </a:p>
        </p:txBody>
      </p:sp>
      <p:graphicFrame>
        <p:nvGraphicFramePr>
          <p:cNvPr id="5" name="Content Placeholder 2">
            <a:extLst>
              <a:ext uri="{FF2B5EF4-FFF2-40B4-BE49-F238E27FC236}">
                <a16:creationId xmlns:a16="http://schemas.microsoft.com/office/drawing/2014/main" id="{C4A16ADF-00A8-65CF-B562-E1150B0BA96A}"/>
              </a:ext>
            </a:extLst>
          </p:cNvPr>
          <p:cNvGraphicFramePr>
            <a:graphicFrameLocks noGrp="1"/>
          </p:cNvGraphicFramePr>
          <p:nvPr>
            <p:ph idx="1"/>
            <p:extLst>
              <p:ext uri="{D42A27DB-BD31-4B8C-83A1-F6EECF244321}">
                <p14:modId xmlns:p14="http://schemas.microsoft.com/office/powerpoint/2010/main" val="3731863906"/>
              </p:ext>
            </p:extLst>
          </p:nvPr>
        </p:nvGraphicFramePr>
        <p:xfrm>
          <a:off x="833089" y="2041624"/>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987C7CC-0F4A-0558-47E7-5CE6BA92A61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67A36D2E-829C-FB35-C2A5-3F812C8701C1}"/>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05BBC683-BB6B-B4DC-734B-D52252A5F9BF}"/>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F4C76FE-884B-D91D-5D74-4846DF06F8D1}"/>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75610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rdboard boxes on conveyor belt">
            <a:extLst>
              <a:ext uri="{FF2B5EF4-FFF2-40B4-BE49-F238E27FC236}">
                <a16:creationId xmlns:a16="http://schemas.microsoft.com/office/drawing/2014/main" id="{D9E7B1A7-2817-C1FD-9AE0-7857E9DDEC21}"/>
              </a:ext>
            </a:extLst>
          </p:cNvPr>
          <p:cNvPicPr>
            <a:picLocks noChangeAspect="1"/>
          </p:cNvPicPr>
          <p:nvPr/>
        </p:nvPicPr>
        <p:blipFill rotWithShape="1">
          <a:blip r:embed="rId4">
            <a:alphaModFix/>
          </a:blip>
          <a:srcRect l="23581" r="14274" b="-3"/>
          <a:stretch/>
        </p:blipFill>
        <p:spPr>
          <a:xfrm>
            <a:off x="5833976" y="10"/>
            <a:ext cx="6394152" cy="6857990"/>
          </a:xfrm>
          <a:prstGeom prst="rect">
            <a:avLst/>
          </a:prstGeom>
        </p:spPr>
      </p:pic>
      <p:grpSp>
        <p:nvGrpSpPr>
          <p:cNvPr id="12" name="Group 11">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3" name="Freeform: Shape 12">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4672" y="798445"/>
            <a:ext cx="4803636" cy="1311664"/>
          </a:xfrm>
        </p:spPr>
        <p:txBody>
          <a:bodyPr anchor="b">
            <a:normAutofit/>
          </a:bodyPr>
          <a:lstStyle/>
          <a:p>
            <a:r>
              <a:rPr lang="en-GB" sz="3600">
                <a:solidFill>
                  <a:schemeClr val="tx2"/>
                </a:solidFill>
              </a:rPr>
              <a:t>Activity 2</a:t>
            </a:r>
          </a:p>
        </p:txBody>
      </p:sp>
      <p:sp>
        <p:nvSpPr>
          <p:cNvPr id="4" name="Content Placeholder 2"/>
          <p:cNvSpPr>
            <a:spLocks noGrp="1"/>
          </p:cNvSpPr>
          <p:nvPr>
            <p:ph idx="1"/>
          </p:nvPr>
        </p:nvSpPr>
        <p:spPr>
          <a:xfrm>
            <a:off x="804672" y="2272143"/>
            <a:ext cx="4706803" cy="3788830"/>
          </a:xfrm>
        </p:spPr>
        <p:txBody>
          <a:bodyPr anchor="ctr">
            <a:normAutofit/>
          </a:bodyPr>
          <a:lstStyle/>
          <a:p>
            <a:r>
              <a:rPr lang="en-GB" sz="1800">
                <a:solidFill>
                  <a:schemeClr val="tx2"/>
                </a:solidFill>
              </a:rPr>
              <a:t>What is meant by the freedom to enter or exit the market?</a:t>
            </a:r>
          </a:p>
          <a:p>
            <a:r>
              <a:rPr lang="en-GB" sz="1800">
                <a:solidFill>
                  <a:schemeClr val="tx2"/>
                </a:solidFill>
              </a:rPr>
              <a:t>How will this differ depending on the industry?</a:t>
            </a:r>
          </a:p>
          <a:p>
            <a:r>
              <a:rPr lang="en-GB" sz="1800">
                <a:solidFill>
                  <a:schemeClr val="tx2"/>
                </a:solidFill>
              </a:rPr>
              <a:t>How do firms differentiate themselves without changing price?</a:t>
            </a:r>
          </a:p>
          <a:p>
            <a:pPr marL="0" indent="0">
              <a:buNone/>
            </a:pPr>
            <a:endParaRPr lang="en-GB" sz="1800" i="1">
              <a:solidFill>
                <a:schemeClr val="tx2"/>
              </a:solidFill>
            </a:endParaRPr>
          </a:p>
          <a:p>
            <a:pPr marL="0" indent="0">
              <a:buNone/>
            </a:pPr>
            <a:endParaRPr lang="en-GB" sz="1800" i="1">
              <a:solidFill>
                <a:schemeClr val="tx2"/>
              </a:solidFill>
            </a:endParaRPr>
          </a:p>
          <a:p>
            <a:pPr marL="0" indent="0">
              <a:buNone/>
            </a:pPr>
            <a:endParaRPr lang="en-GB" sz="1800" i="1">
              <a:solidFill>
                <a:schemeClr val="tx2"/>
              </a:solidFill>
            </a:endParaRPr>
          </a:p>
          <a:p>
            <a:pPr marL="457200" lvl="1" indent="0">
              <a:buNone/>
            </a:pPr>
            <a:endParaRPr lang="en-GB" sz="1800" i="1">
              <a:solidFill>
                <a:schemeClr val="tx2"/>
              </a:solidFill>
            </a:endParaRPr>
          </a:p>
        </p:txBody>
      </p:sp>
      <p:pic>
        <p:nvPicPr>
          <p:cNvPr id="3" name="Picture 2">
            <a:extLst>
              <a:ext uri="{FF2B5EF4-FFF2-40B4-BE49-F238E27FC236}">
                <a16:creationId xmlns:a16="http://schemas.microsoft.com/office/drawing/2014/main" id="{B7C678C3-0E91-D51D-2834-6AD588D3BE15}"/>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0AEB6F9E-6F10-D6A7-AF0A-D674FA6A2BF8}"/>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64FBE2AE-CEB5-FF8E-7CFA-F542F850511A}"/>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EE9DF4-2885-8E92-C109-0EFA96051660}"/>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846062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agazine printing process">
            <a:extLst>
              <a:ext uri="{FF2B5EF4-FFF2-40B4-BE49-F238E27FC236}">
                <a16:creationId xmlns:a16="http://schemas.microsoft.com/office/drawing/2014/main" id="{5F334B18-A19C-7F4A-8570-EBB71FBD3315}"/>
              </a:ext>
            </a:extLst>
          </p:cNvPr>
          <p:cNvPicPr>
            <a:picLocks noChangeAspect="1"/>
          </p:cNvPicPr>
          <p:nvPr/>
        </p:nvPicPr>
        <p:blipFill rotWithShape="1">
          <a:blip r:embed="rId2"/>
          <a:srcRect l="310" r="-4" b="-4"/>
          <a:stretch/>
        </p:blipFill>
        <p:spPr>
          <a:xfrm>
            <a:off x="2522356" y="10"/>
            <a:ext cx="9669642" cy="6857990"/>
          </a:xfrm>
          <a:prstGeom prst="rect">
            <a:avLst/>
          </a:prstGeom>
        </p:spPr>
      </p:pic>
      <p:sp>
        <p:nvSpPr>
          <p:cNvPr id="20"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3822189" cy="1899912"/>
          </a:xfrm>
        </p:spPr>
        <p:txBody>
          <a:bodyPr>
            <a:normAutofit/>
          </a:bodyPr>
          <a:lstStyle/>
          <a:p>
            <a:r>
              <a:rPr lang="en-GB" sz="4000"/>
              <a:t>Branding</a:t>
            </a:r>
          </a:p>
        </p:txBody>
      </p:sp>
      <p:sp>
        <p:nvSpPr>
          <p:cNvPr id="3" name="Content Placeholder 2"/>
          <p:cNvSpPr>
            <a:spLocks noGrp="1"/>
          </p:cNvSpPr>
          <p:nvPr>
            <p:ph idx="1"/>
          </p:nvPr>
        </p:nvSpPr>
        <p:spPr>
          <a:xfrm>
            <a:off x="838200" y="2434201"/>
            <a:ext cx="3822189" cy="3742762"/>
          </a:xfrm>
        </p:spPr>
        <p:txBody>
          <a:bodyPr>
            <a:normAutofit/>
          </a:bodyPr>
          <a:lstStyle/>
          <a:p>
            <a:r>
              <a:rPr lang="en-GB" sz="1700"/>
              <a:t>A promotional method that involves the creation of an identity for the business that distinguishes that firm and its products from other firms</a:t>
            </a:r>
          </a:p>
          <a:p>
            <a:r>
              <a:rPr lang="en-GB" sz="1700"/>
              <a:t>Branding can add value to a product allowing firms to charge higher prices</a:t>
            </a:r>
          </a:p>
          <a:p>
            <a:r>
              <a:rPr lang="en-GB" sz="1700"/>
              <a:t>Ultimately leads to brand loyalty whereby customers will continue to buy products from that firm</a:t>
            </a:r>
          </a:p>
          <a:p>
            <a:r>
              <a:rPr lang="en-GB" sz="1700"/>
              <a:t>Organisations spend enormous amounts of time and money branding their company and products</a:t>
            </a:r>
          </a:p>
        </p:txBody>
      </p:sp>
      <p:pic>
        <p:nvPicPr>
          <p:cNvPr id="4" name="Picture 3">
            <a:extLst>
              <a:ext uri="{FF2B5EF4-FFF2-40B4-BE49-F238E27FC236}">
                <a16:creationId xmlns:a16="http://schemas.microsoft.com/office/drawing/2014/main" id="{0EBFEE58-A1EE-930A-E489-12B82EB7276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8CC85F73-BECF-EB06-F097-C8A56F590ED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86416DB3-B49B-708C-C1D1-5249B2DB53AD}"/>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D6348F4-92DB-00A3-F449-A6B02CDC703C}"/>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64561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0388" y="891540"/>
            <a:ext cx="5224523" cy="1578308"/>
          </a:xfrm>
        </p:spPr>
        <p:txBody>
          <a:bodyPr>
            <a:normAutofit/>
          </a:bodyPr>
          <a:lstStyle/>
          <a:p>
            <a:r>
              <a:rPr lang="en-GB" sz="4000"/>
              <a:t>Start-up costs</a:t>
            </a:r>
          </a:p>
        </p:txBody>
      </p:sp>
      <p:sp>
        <p:nvSpPr>
          <p:cNvPr id="3" name="Content Placeholder 2"/>
          <p:cNvSpPr>
            <a:spLocks noGrp="1"/>
          </p:cNvSpPr>
          <p:nvPr>
            <p:ph idx="1"/>
          </p:nvPr>
        </p:nvSpPr>
        <p:spPr>
          <a:xfrm>
            <a:off x="710390" y="2630161"/>
            <a:ext cx="5224521" cy="3332489"/>
          </a:xfrm>
        </p:spPr>
        <p:txBody>
          <a:bodyPr>
            <a:normAutofit/>
          </a:bodyPr>
          <a:lstStyle/>
          <a:p>
            <a:r>
              <a:rPr lang="en-GB" sz="1700"/>
              <a:t>Start-up costs or sunk costs are costs that the firm cannot recover if it were to exit the market</a:t>
            </a:r>
          </a:p>
          <a:p>
            <a:r>
              <a:rPr lang="en-GB" sz="1700"/>
              <a:t>As these costs are irretrievable they will impede the free exit of firms from the industry</a:t>
            </a:r>
          </a:p>
          <a:p>
            <a:r>
              <a:rPr lang="en-GB" sz="1700"/>
              <a:t>Sunk costs should not be taken into account when making future investment decisions </a:t>
            </a:r>
          </a:p>
          <a:p>
            <a:r>
              <a:rPr lang="en-GB" sz="1700"/>
              <a:t>However, a firm will be aware that sunk costs will exist in a market</a:t>
            </a:r>
          </a:p>
          <a:p>
            <a:r>
              <a:rPr lang="en-GB" sz="1700"/>
              <a:t>This will deter hit and run entrants into a market </a:t>
            </a:r>
          </a:p>
          <a:p>
            <a:r>
              <a:rPr lang="en-GB" sz="1700"/>
              <a:t>Therefore, the market is less likely to be contestable </a:t>
            </a:r>
          </a:p>
        </p:txBody>
      </p:sp>
      <p:pic>
        <p:nvPicPr>
          <p:cNvPr id="5" name="Picture 4" descr="Graph on document with pen">
            <a:extLst>
              <a:ext uri="{FF2B5EF4-FFF2-40B4-BE49-F238E27FC236}">
                <a16:creationId xmlns:a16="http://schemas.microsoft.com/office/drawing/2014/main" id="{8DE60ACA-9738-E758-CCB3-23C6AA89A63A}"/>
              </a:ext>
            </a:extLst>
          </p:cNvPr>
          <p:cNvPicPr>
            <a:picLocks noChangeAspect="1"/>
          </p:cNvPicPr>
          <p:nvPr/>
        </p:nvPicPr>
        <p:blipFill rotWithShape="1">
          <a:blip r:embed="rId2"/>
          <a:srcRect l="19067" r="5016" b="-3"/>
          <a:stretch/>
        </p:blipFill>
        <p:spPr>
          <a:xfrm>
            <a:off x="6415922" y="891540"/>
            <a:ext cx="5776079" cy="5071110"/>
          </a:xfrm>
          <a:prstGeom prst="rect">
            <a:avLst/>
          </a:prstGeom>
          <a:effectLst>
            <a:outerShdw blurRad="406400" dist="317500" dir="5400000" sx="89000" sy="89000" rotWithShape="0">
              <a:prstClr val="black">
                <a:alpha val="15000"/>
              </a:prstClr>
            </a:outerShdw>
          </a:effectLst>
        </p:spPr>
      </p:pic>
      <p:pic>
        <p:nvPicPr>
          <p:cNvPr id="4" name="Picture 3">
            <a:extLst>
              <a:ext uri="{FF2B5EF4-FFF2-40B4-BE49-F238E27FC236}">
                <a16:creationId xmlns:a16="http://schemas.microsoft.com/office/drawing/2014/main" id="{2A47F33D-F57B-6706-D166-CA41CFF7A05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6ADF05E5-AD48-4A65-EE58-CEE97F604EC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98BE22C0-F97F-4641-BA17-21BDDB057278}"/>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9EBF148-BAA5-A35D-C07E-7259335E9BEF}"/>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86515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Intellectual property rights</a:t>
            </a:r>
          </a:p>
        </p:txBody>
      </p:sp>
      <p:sp>
        <p:nvSpPr>
          <p:cNvPr id="3" name="Content Placeholder 2"/>
          <p:cNvSpPr>
            <a:spLocks noGrp="1"/>
          </p:cNvSpPr>
          <p:nvPr>
            <p:ph idx="1"/>
          </p:nvPr>
        </p:nvSpPr>
        <p:spPr>
          <a:xfrm>
            <a:off x="838200" y="2333297"/>
            <a:ext cx="4619621" cy="3843666"/>
          </a:xfrm>
        </p:spPr>
        <p:txBody>
          <a:bodyPr>
            <a:normAutofit/>
          </a:bodyPr>
          <a:lstStyle/>
          <a:p>
            <a:r>
              <a:rPr lang="en-GB" sz="2000"/>
              <a:t>Intellectual property rights create barriers to entry</a:t>
            </a:r>
          </a:p>
          <a:p>
            <a:r>
              <a:rPr lang="en-GB" sz="2000"/>
              <a:t>These include legal barriers that stop other firms from using ideas:</a:t>
            </a:r>
          </a:p>
          <a:p>
            <a:pPr lvl="1"/>
            <a:r>
              <a:rPr lang="en-GB" sz="2000"/>
              <a:t>Patents</a:t>
            </a:r>
          </a:p>
          <a:p>
            <a:pPr lvl="1"/>
            <a:r>
              <a:rPr lang="en-GB" sz="2000"/>
              <a:t>Trademarks </a:t>
            </a:r>
          </a:p>
          <a:p>
            <a:pPr lvl="1"/>
            <a:r>
              <a:rPr lang="en-GB" sz="2000"/>
              <a:t>Copyright </a:t>
            </a:r>
          </a:p>
          <a:p>
            <a:r>
              <a:rPr lang="en-GB" sz="2000"/>
              <a:t>These restrict other firms from producing a good or service making it difficult for them to enter a market</a:t>
            </a:r>
          </a:p>
          <a:p>
            <a:endParaRPr lang="en-GB" sz="2000"/>
          </a:p>
        </p:txBody>
      </p:sp>
      <p:pic>
        <p:nvPicPr>
          <p:cNvPr id="5" name="Picture 4" descr="Graph on document with pen">
            <a:extLst>
              <a:ext uri="{FF2B5EF4-FFF2-40B4-BE49-F238E27FC236}">
                <a16:creationId xmlns:a16="http://schemas.microsoft.com/office/drawing/2014/main" id="{38A4E01D-7943-12E1-71D3-09CB438C5C7A}"/>
              </a:ext>
            </a:extLst>
          </p:cNvPr>
          <p:cNvPicPr>
            <a:picLocks noChangeAspect="1"/>
          </p:cNvPicPr>
          <p:nvPr/>
        </p:nvPicPr>
        <p:blipFill rotWithShape="1">
          <a:blip r:embed="rId2"/>
          <a:srcRect l="28050" r="13998"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BF74F9EF-2498-2F63-5105-BF9C865ED13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07296926-C09B-F31F-D473-299957A3AAE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1AEC1F11-396C-8EA0-063E-BB621739E7E8}"/>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75ABC49-BAFF-70B9-1D96-BD97EF9825AF}"/>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02503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1000941" y="685801"/>
            <a:ext cx="3494859" cy="5491162"/>
          </a:xfrm>
        </p:spPr>
        <p:txBody>
          <a:bodyPr>
            <a:normAutofit/>
          </a:bodyPr>
          <a:lstStyle/>
          <a:p>
            <a:r>
              <a:rPr lang="en-GB" dirty="0"/>
              <a:t>R&amp;D and technology change</a:t>
            </a:r>
          </a:p>
        </p:txBody>
      </p:sp>
      <p:graphicFrame>
        <p:nvGraphicFramePr>
          <p:cNvPr id="5" name="Content Placeholder 2">
            <a:extLst>
              <a:ext uri="{FF2B5EF4-FFF2-40B4-BE49-F238E27FC236}">
                <a16:creationId xmlns:a16="http://schemas.microsoft.com/office/drawing/2014/main" id="{77D99009-6E0C-8BF6-88A7-49D9A9D53AB1}"/>
              </a:ext>
            </a:extLst>
          </p:cNvPr>
          <p:cNvGraphicFramePr>
            <a:graphicFrameLocks noGrp="1"/>
          </p:cNvGraphicFramePr>
          <p:nvPr>
            <p:ph idx="1"/>
            <p:extLst>
              <p:ext uri="{D42A27DB-BD31-4B8C-83A1-F6EECF244321}">
                <p14:modId xmlns:p14="http://schemas.microsoft.com/office/powerpoint/2010/main" val="920539317"/>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F5EA1D3-8926-CCA0-7075-B0487911572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3ABA763D-3969-8355-0388-156806206728}"/>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5EE43B2C-3559-FFA3-1045-060FBB91E40A}"/>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35718BE-38E8-CB2F-20FA-E8E9306043AD}"/>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68998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1000941" y="685801"/>
            <a:ext cx="3494859" cy="5491162"/>
          </a:xfrm>
        </p:spPr>
        <p:txBody>
          <a:bodyPr>
            <a:normAutofit/>
          </a:bodyPr>
          <a:lstStyle/>
          <a:p>
            <a:r>
              <a:rPr lang="en-GB" dirty="0"/>
              <a:t>Other types of barrier to entry and exit</a:t>
            </a:r>
          </a:p>
        </p:txBody>
      </p:sp>
      <p:graphicFrame>
        <p:nvGraphicFramePr>
          <p:cNvPr id="5" name="Content Placeholder 2">
            <a:extLst>
              <a:ext uri="{FF2B5EF4-FFF2-40B4-BE49-F238E27FC236}">
                <a16:creationId xmlns:a16="http://schemas.microsoft.com/office/drawing/2014/main" id="{6865AE3E-7E4C-47EF-801F-6B054406E902}"/>
              </a:ext>
            </a:extLst>
          </p:cNvPr>
          <p:cNvGraphicFramePr>
            <a:graphicFrameLocks noGrp="1"/>
          </p:cNvGraphicFramePr>
          <p:nvPr>
            <p:ph idx="1"/>
            <p:extLst>
              <p:ext uri="{D42A27DB-BD31-4B8C-83A1-F6EECF244321}">
                <p14:modId xmlns:p14="http://schemas.microsoft.com/office/powerpoint/2010/main" val="1992743660"/>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ACB2954-F4C2-BF33-A777-6421F623B5A4}"/>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37F33F16-C432-8897-5682-1ABF8C810330}"/>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58C1A8C4-318C-D9CC-10B1-1F33D9FE22C0}"/>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D960A9E-3D2C-11FC-592C-A16FEB667F09}"/>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92284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title"/>
          </p:nvPr>
        </p:nvSpPr>
        <p:spPr>
          <a:xfrm>
            <a:off x="838200" y="713312"/>
            <a:ext cx="4038600" cy="5431376"/>
          </a:xfrm>
        </p:spPr>
        <p:txBody>
          <a:bodyPr>
            <a:normAutofit/>
          </a:bodyPr>
          <a:lstStyle/>
          <a:p>
            <a:r>
              <a:rPr lang="en-GB" dirty="0"/>
              <a:t>The impact of barriers to entry on perfect competition</a:t>
            </a:r>
          </a:p>
        </p:txBody>
      </p:sp>
      <p:sp>
        <p:nvSpPr>
          <p:cNvPr id="3" name="Content Placeholder 2"/>
          <p:cNvSpPr>
            <a:spLocks noGrp="1"/>
          </p:cNvSpPr>
          <p:nvPr>
            <p:ph idx="1"/>
          </p:nvPr>
        </p:nvSpPr>
        <p:spPr>
          <a:xfrm>
            <a:off x="6095999" y="713313"/>
            <a:ext cx="5257801" cy="5431376"/>
          </a:xfrm>
        </p:spPr>
        <p:txBody>
          <a:bodyPr anchor="ctr">
            <a:normAutofit/>
          </a:bodyPr>
          <a:lstStyle/>
          <a:p>
            <a:r>
              <a:rPr lang="en-GB" sz="2000"/>
              <a:t>In perfect competition there are no barriers to entry or exit </a:t>
            </a:r>
          </a:p>
          <a:p>
            <a:r>
              <a:rPr lang="en-GB" sz="2000"/>
              <a:t>This means firms are free to enter or exit the market if they wish to do so</a:t>
            </a:r>
          </a:p>
          <a:p>
            <a:r>
              <a:rPr lang="en-GB" sz="2000"/>
              <a:t>Therefore, entry costs will be low or non-existent</a:t>
            </a:r>
          </a:p>
          <a:p>
            <a:r>
              <a:rPr lang="en-GB" sz="2000"/>
              <a:t>Barriers to entry such as costs associated with capital expenditure, research and development and start-up of the business are low or non- existent</a:t>
            </a:r>
          </a:p>
        </p:txBody>
      </p:sp>
      <p:pic>
        <p:nvPicPr>
          <p:cNvPr id="4" name="Picture 3">
            <a:extLst>
              <a:ext uri="{FF2B5EF4-FFF2-40B4-BE49-F238E27FC236}">
                <a16:creationId xmlns:a16="http://schemas.microsoft.com/office/drawing/2014/main" id="{A39C50CB-F545-BADE-6989-48A59C24F1F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214CF43C-49F0-42E4-9631-43151D4F1BB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3CEB9980-FBBA-8714-751D-68142B802ADE}"/>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58500F1-437D-7CE4-482D-41D3B424D63D}"/>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928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title"/>
          </p:nvPr>
        </p:nvSpPr>
        <p:spPr>
          <a:xfrm>
            <a:off x="838200" y="838199"/>
            <a:ext cx="4191000" cy="5338763"/>
          </a:xfrm>
        </p:spPr>
        <p:txBody>
          <a:bodyPr>
            <a:normAutofit/>
          </a:bodyPr>
          <a:lstStyle/>
          <a:p>
            <a:r>
              <a:rPr lang="en-GB" dirty="0"/>
              <a:t>The impact of barriers to entry on imperfect markets</a:t>
            </a:r>
          </a:p>
        </p:txBody>
      </p:sp>
      <p:sp>
        <p:nvSpPr>
          <p:cNvPr id="3" name="Content Placeholder 2"/>
          <p:cNvSpPr>
            <a:spLocks noGrp="1"/>
          </p:cNvSpPr>
          <p:nvPr>
            <p:ph idx="1"/>
          </p:nvPr>
        </p:nvSpPr>
        <p:spPr>
          <a:xfrm>
            <a:off x="5302332" y="838199"/>
            <a:ext cx="6051468" cy="5338763"/>
          </a:xfrm>
        </p:spPr>
        <p:txBody>
          <a:bodyPr anchor="ctr">
            <a:normAutofit/>
          </a:bodyPr>
          <a:lstStyle/>
          <a:p>
            <a:r>
              <a:rPr lang="en-GB" sz="2000"/>
              <a:t>Barriers to entry exist in markets with monopoly power.  These stop firms from entering the market</a:t>
            </a:r>
          </a:p>
          <a:p>
            <a:r>
              <a:rPr lang="en-GB" sz="2000"/>
              <a:t>They include: </a:t>
            </a:r>
          </a:p>
          <a:p>
            <a:pPr lvl="1"/>
            <a:r>
              <a:rPr lang="en-GB" sz="2000" dirty="0"/>
              <a:t>High costs to enter the market, especially high capital costs</a:t>
            </a:r>
          </a:p>
          <a:p>
            <a:pPr lvl="1"/>
            <a:r>
              <a:rPr lang="en-GB" sz="2000" dirty="0"/>
              <a:t>Economies of scale experienced by large firms e.g. bulk buying </a:t>
            </a:r>
          </a:p>
          <a:p>
            <a:pPr lvl="1"/>
            <a:r>
              <a:rPr lang="en-GB" sz="2000" dirty="0"/>
              <a:t>Intellectual property rights/legal barriers – patents, trademark and copyright restrict other firms from producing a good or service</a:t>
            </a:r>
          </a:p>
          <a:p>
            <a:pPr lvl="1"/>
            <a:r>
              <a:rPr lang="en-GB" sz="2000" dirty="0"/>
              <a:t>Unfair competition e.g. predatory pricing – attempting to force competitors out of a market e.g. selling products below cost price for a time period</a:t>
            </a:r>
          </a:p>
          <a:p>
            <a:pPr lvl="1"/>
            <a:r>
              <a:rPr lang="en-GB" sz="2000" dirty="0"/>
              <a:t>Government regulation – restricting firms from entering a market e.g. giving sole rights to one supplier</a:t>
            </a:r>
          </a:p>
          <a:p>
            <a:endParaRPr lang="en-GB" sz="2000"/>
          </a:p>
        </p:txBody>
      </p:sp>
      <p:pic>
        <p:nvPicPr>
          <p:cNvPr id="4" name="Picture 3">
            <a:extLst>
              <a:ext uri="{FF2B5EF4-FFF2-40B4-BE49-F238E27FC236}">
                <a16:creationId xmlns:a16="http://schemas.microsoft.com/office/drawing/2014/main" id="{4B2D407E-AB0D-C42D-7797-F62661BE8A4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AD5FE739-EFCD-69EF-7005-096A5DA71FE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C7407743-96AC-A3C7-4798-68F0B4419545}"/>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D1247D-52AF-606E-7FE3-7738FC0D526E}"/>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01811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097280"/>
            <a:ext cx="3796306" cy="4666207"/>
          </a:xfrm>
        </p:spPr>
        <p:txBody>
          <a:bodyPr anchor="ctr">
            <a:normAutofit/>
          </a:bodyPr>
          <a:lstStyle/>
          <a:p>
            <a:r>
              <a:rPr lang="en-GB" sz="4800"/>
              <a:t>Recall Task</a:t>
            </a:r>
          </a:p>
        </p:txBody>
      </p:sp>
      <p:grpSp>
        <p:nvGrpSpPr>
          <p:cNvPr id="23"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Subtitle 2">
            <a:extLst>
              <a:ext uri="{FF2B5EF4-FFF2-40B4-BE49-F238E27FC236}">
                <a16:creationId xmlns:a16="http://schemas.microsoft.com/office/drawing/2014/main" id="{535DE1C1-FB92-BD1A-F094-B18FD31EDD2C}"/>
              </a:ext>
            </a:extLst>
          </p:cNvPr>
          <p:cNvGraphicFramePr>
            <a:graphicFrameLocks noGrp="1"/>
          </p:cNvGraphicFramePr>
          <p:nvPr>
            <p:ph idx="1"/>
            <p:extLst>
              <p:ext uri="{D42A27DB-BD31-4B8C-83A1-F6EECF244321}">
                <p14:modId xmlns:p14="http://schemas.microsoft.com/office/powerpoint/2010/main" val="3667382803"/>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10A08FE-C583-8919-FE4F-1969B3494F4B}"/>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9077C7E6-93B4-969A-F27C-1B2AEE841B71}"/>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5" name="Footer Placeholder 2">
            <a:extLst>
              <a:ext uri="{FF2B5EF4-FFF2-40B4-BE49-F238E27FC236}">
                <a16:creationId xmlns:a16="http://schemas.microsoft.com/office/drawing/2014/main" id="{437EED9D-B74F-094B-E5EA-F9CA39DEAB5D}"/>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1BED91-716A-CE22-E339-4291F80BBE2E}"/>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47231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br>
              <a:rPr lang="en-GB" sz="2100"/>
            </a:br>
            <a:br>
              <a:rPr lang="en-GB" sz="2100"/>
            </a:br>
            <a:br>
              <a:rPr lang="en-GB" sz="2100"/>
            </a:br>
            <a:r>
              <a:rPr lang="en-GB" sz="2100"/>
              <a:t>The impact of barriers to entry on imperfect markets</a:t>
            </a:r>
          </a:p>
        </p:txBody>
      </p:sp>
      <p:pic>
        <p:nvPicPr>
          <p:cNvPr id="5" name="Picture 4" descr="Packages on conveyor belt">
            <a:extLst>
              <a:ext uri="{FF2B5EF4-FFF2-40B4-BE49-F238E27FC236}">
                <a16:creationId xmlns:a16="http://schemas.microsoft.com/office/drawing/2014/main" id="{BE7B8A79-EBD9-7B7F-67D1-BA0308787187}"/>
              </a:ext>
            </a:extLst>
          </p:cNvPr>
          <p:cNvPicPr>
            <a:picLocks noChangeAspect="1"/>
          </p:cNvPicPr>
          <p:nvPr/>
        </p:nvPicPr>
        <p:blipFill rotWithShape="1">
          <a:blip r:embed="rId2"/>
          <a:srcRect l="15372" r="48136"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4572001" y="2201958"/>
            <a:ext cx="6781800" cy="3900730"/>
          </a:xfrm>
        </p:spPr>
        <p:txBody>
          <a:bodyPr anchor="t">
            <a:normAutofit/>
          </a:bodyPr>
          <a:lstStyle/>
          <a:p>
            <a:r>
              <a:rPr lang="en-GB" sz="2000"/>
              <a:t>Firms might use limit pricing, deliberately keeping price low to deter new entrants into the market</a:t>
            </a:r>
          </a:p>
          <a:p>
            <a:r>
              <a:rPr lang="en-GB" sz="2000"/>
              <a:t>This leads to normal profits being made in the industry</a:t>
            </a:r>
          </a:p>
          <a:p>
            <a:r>
              <a:rPr lang="en-GB" sz="2000"/>
              <a:t>Sunk costs are costs that the firm cannot recover if it were to exit the market</a:t>
            </a:r>
          </a:p>
          <a:p>
            <a:r>
              <a:rPr lang="en-GB" sz="2000"/>
              <a:t>As these costs are irretrievable they will impede the free exit of firms from the industry</a:t>
            </a:r>
          </a:p>
          <a:p>
            <a:endParaRPr lang="en-GB" sz="2000"/>
          </a:p>
        </p:txBody>
      </p:sp>
      <p:pic>
        <p:nvPicPr>
          <p:cNvPr id="4" name="Picture 3">
            <a:extLst>
              <a:ext uri="{FF2B5EF4-FFF2-40B4-BE49-F238E27FC236}">
                <a16:creationId xmlns:a16="http://schemas.microsoft.com/office/drawing/2014/main" id="{C0C50018-F927-33B3-6070-4F50F1CF7AF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D3D6EBB8-8BBC-168E-D843-F2BC23CFC9A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8C4F2CFE-7FA9-37F5-CEC9-111B36BF74D4}"/>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97A847A-D970-91EF-76F5-A8CD26BAEF68}"/>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86632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r>
              <a:rPr lang="en-GB" dirty="0"/>
              <a:t>Activity 3</a:t>
            </a:r>
          </a:p>
        </p:txBody>
      </p:sp>
      <p:pic>
        <p:nvPicPr>
          <p:cNvPr id="6" name="Picture 5" descr="Digital graphs and numbers in 3D">
            <a:extLst>
              <a:ext uri="{FF2B5EF4-FFF2-40B4-BE49-F238E27FC236}">
                <a16:creationId xmlns:a16="http://schemas.microsoft.com/office/drawing/2014/main" id="{0CF6D55C-AFB4-65EF-D91D-27CF737F15AD}"/>
              </a:ext>
            </a:extLst>
          </p:cNvPr>
          <p:cNvPicPr>
            <a:picLocks noChangeAspect="1"/>
          </p:cNvPicPr>
          <p:nvPr/>
        </p:nvPicPr>
        <p:blipFill rotWithShape="1">
          <a:blip r:embed="rId4"/>
          <a:srcRect l="36584" r="26894" b="-10"/>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4" name="Content Placeholder 2"/>
          <p:cNvSpPr>
            <a:spLocks noGrp="1"/>
          </p:cNvSpPr>
          <p:nvPr>
            <p:ph idx="1"/>
          </p:nvPr>
        </p:nvSpPr>
        <p:spPr>
          <a:xfrm>
            <a:off x="4572001" y="2201958"/>
            <a:ext cx="6781800" cy="3900730"/>
          </a:xfrm>
        </p:spPr>
        <p:txBody>
          <a:bodyPr anchor="t">
            <a:normAutofit/>
          </a:bodyPr>
          <a:lstStyle/>
          <a:p>
            <a:r>
              <a:rPr lang="en-GB" sz="2000"/>
              <a:t>Explain the impact of barriers to entry on imperfect markets.</a:t>
            </a:r>
          </a:p>
          <a:p>
            <a:r>
              <a:rPr lang="en-GB" sz="2000"/>
              <a:t>How does this differ from perfect markets?</a:t>
            </a:r>
          </a:p>
          <a:p>
            <a:r>
              <a:rPr lang="en-GB" sz="2000"/>
              <a:t>How do firms create barriers to entry within a market?</a:t>
            </a:r>
          </a:p>
          <a:p>
            <a:pPr marL="0" indent="0">
              <a:buNone/>
            </a:pPr>
            <a:endParaRPr lang="en-GB" sz="2000" i="1"/>
          </a:p>
          <a:p>
            <a:pPr marL="0" indent="0">
              <a:buNone/>
            </a:pPr>
            <a:endParaRPr lang="en-GB" sz="2000" i="1"/>
          </a:p>
          <a:p>
            <a:pPr marL="0" indent="0">
              <a:buNone/>
            </a:pPr>
            <a:endParaRPr lang="en-GB" sz="2000" i="1"/>
          </a:p>
          <a:p>
            <a:pPr marL="457200" lvl="1" indent="0">
              <a:buNone/>
            </a:pPr>
            <a:endParaRPr lang="en-GB" sz="2000" i="1"/>
          </a:p>
        </p:txBody>
      </p:sp>
      <p:pic>
        <p:nvPicPr>
          <p:cNvPr id="3" name="Picture 2">
            <a:extLst>
              <a:ext uri="{FF2B5EF4-FFF2-40B4-BE49-F238E27FC236}">
                <a16:creationId xmlns:a16="http://schemas.microsoft.com/office/drawing/2014/main" id="{7AE1D9A5-8683-8748-3E90-3FA327120F17}"/>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49F4C141-F16E-7E6A-F2BA-417D9093A523}"/>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BE3D7DC9-54BC-0058-977E-2457D8161C54}"/>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771723C-EC42-6178-A954-E8B3F45FEF80}"/>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84848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r>
              <a:rPr lang="en-GB" sz="3400"/>
              <a:t>Economies of scale and their impact </a:t>
            </a:r>
            <a:br>
              <a:rPr lang="en-GB" sz="3400"/>
            </a:br>
            <a:r>
              <a:rPr lang="en-GB" sz="3400"/>
              <a:t>on cost and price</a:t>
            </a:r>
          </a:p>
        </p:txBody>
      </p:sp>
      <p:pic>
        <p:nvPicPr>
          <p:cNvPr id="5" name="Picture 4" descr="Desk with productivity items">
            <a:extLst>
              <a:ext uri="{FF2B5EF4-FFF2-40B4-BE49-F238E27FC236}">
                <a16:creationId xmlns:a16="http://schemas.microsoft.com/office/drawing/2014/main" id="{6033D166-CECC-F496-81A8-45F0E894D8D8}"/>
              </a:ext>
            </a:extLst>
          </p:cNvPr>
          <p:cNvPicPr>
            <a:picLocks noChangeAspect="1"/>
          </p:cNvPicPr>
          <p:nvPr/>
        </p:nvPicPr>
        <p:blipFill rotWithShape="1">
          <a:blip r:embed="rId2"/>
          <a:srcRect l="39948" r="23560"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4572001" y="2201958"/>
            <a:ext cx="6781800" cy="3900730"/>
          </a:xfrm>
        </p:spPr>
        <p:txBody>
          <a:bodyPr anchor="t">
            <a:normAutofit/>
          </a:bodyPr>
          <a:lstStyle/>
          <a:p>
            <a:r>
              <a:rPr lang="en-GB" sz="1700"/>
              <a:t>Purchasing economies provide discounts for bulk-buying</a:t>
            </a:r>
          </a:p>
          <a:p>
            <a:r>
              <a:rPr lang="en-GB" sz="1700"/>
              <a:t>As the firm is buying a job lot they are able to secure lower prices per unit</a:t>
            </a:r>
          </a:p>
          <a:p>
            <a:r>
              <a:rPr lang="en-GB" sz="1700"/>
              <a:t>Technical economies are the use of specialist, often expensive, capital e.g. machines</a:t>
            </a:r>
          </a:p>
          <a:p>
            <a:r>
              <a:rPr lang="en-GB" sz="1700"/>
              <a:t>Large firms are able to spend more on bigger and more efficient machinery, spreading fixed costs over greater output. This helps to obtain lower costs per unit through this method</a:t>
            </a:r>
          </a:p>
          <a:p>
            <a:r>
              <a:rPr lang="en-GB" sz="1700"/>
              <a:t>Managerial economies allow firms to employ specialist labour e.g. accountants, lawyers, technical </a:t>
            </a:r>
          </a:p>
          <a:p>
            <a:r>
              <a:rPr lang="en-GB" sz="1700"/>
              <a:t>Division of labour allows staff to focus on particular areas</a:t>
            </a:r>
          </a:p>
          <a:p>
            <a:r>
              <a:rPr lang="en-GB" sz="1700"/>
              <a:t>All of these allow firms to reduce costs and charge lower prices</a:t>
            </a:r>
          </a:p>
        </p:txBody>
      </p:sp>
      <p:pic>
        <p:nvPicPr>
          <p:cNvPr id="4" name="Picture 3">
            <a:extLst>
              <a:ext uri="{FF2B5EF4-FFF2-40B4-BE49-F238E27FC236}">
                <a16:creationId xmlns:a16="http://schemas.microsoft.com/office/drawing/2014/main" id="{C362D072-2FD6-5093-D71E-BF3909071F1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DB906125-A4CB-6DFE-E99D-496E2D67F8D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7462BF8D-AF70-F25F-B8F6-E287BBA72010}"/>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071641B-43A3-0C26-CDB5-AECAE5B1F2E9}"/>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9606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Plenary</a:t>
            </a:r>
          </a:p>
        </p:txBody>
      </p:sp>
      <p:sp>
        <p:nvSpPr>
          <p:cNvPr id="4" name="Content Placeholder 2"/>
          <p:cNvSpPr>
            <a:spLocks noGrp="1"/>
          </p:cNvSpPr>
          <p:nvPr>
            <p:ph idx="1"/>
          </p:nvPr>
        </p:nvSpPr>
        <p:spPr>
          <a:xfrm>
            <a:off x="838200" y="2333297"/>
            <a:ext cx="4619621" cy="3843666"/>
          </a:xfrm>
        </p:spPr>
        <p:txBody>
          <a:bodyPr vert="horz" lIns="91440" tIns="45720" rIns="91440" bIns="45720" rtlCol="0" anchor="t">
            <a:normAutofit/>
          </a:bodyPr>
          <a:lstStyle/>
          <a:p>
            <a:r>
              <a:rPr lang="en-GB" sz="2000" dirty="0"/>
              <a:t>Name one key term you’ve learnt.</a:t>
            </a:r>
          </a:p>
          <a:p>
            <a:endParaRPr lang="en-GB" sz="2000"/>
          </a:p>
          <a:p>
            <a:r>
              <a:rPr lang="en-GB" sz="2000" dirty="0"/>
              <a:t>Name one key term you need to revise.</a:t>
            </a:r>
            <a:endParaRPr lang="en-GB" sz="2000" dirty="0">
              <a:ea typeface="Calibri"/>
              <a:cs typeface="Calibri"/>
            </a:endParaRPr>
          </a:p>
          <a:p>
            <a:endParaRPr lang="en-GB" sz="2000">
              <a:ea typeface="Calibri" panose="020F0502020204030204"/>
              <a:cs typeface="Calibri" panose="020F0502020204030204"/>
            </a:endParaRPr>
          </a:p>
          <a:p>
            <a:r>
              <a:rPr lang="en-GB" sz="2000" dirty="0"/>
              <a:t>Explain what is meant by imperfect markets?</a:t>
            </a:r>
            <a:endParaRPr lang="en-GB" sz="2000" dirty="0">
              <a:ea typeface="Calibri"/>
              <a:cs typeface="Calibri"/>
            </a:endParaRPr>
          </a:p>
          <a:p>
            <a:endParaRPr lang="en-GB" sz="2000"/>
          </a:p>
          <a:p>
            <a:r>
              <a:rPr lang="en-GB" sz="2000" dirty="0"/>
              <a:t>Explain what is meant by contestability?</a:t>
            </a:r>
            <a:endParaRPr lang="en-GB" sz="2000" dirty="0">
              <a:ea typeface="Calibri"/>
              <a:cs typeface="Calibri"/>
            </a:endParaRPr>
          </a:p>
          <a:p>
            <a:pPr marL="0" indent="0">
              <a:buNone/>
            </a:pPr>
            <a:endParaRPr lang="en-GB" sz="2000" i="1"/>
          </a:p>
          <a:p>
            <a:pPr lvl="1"/>
            <a:endParaRPr lang="en-GB" sz="2000" i="1"/>
          </a:p>
        </p:txBody>
      </p:sp>
      <p:pic>
        <p:nvPicPr>
          <p:cNvPr id="6" name="Picture 5" descr="Different coloured question marks">
            <a:extLst>
              <a:ext uri="{FF2B5EF4-FFF2-40B4-BE49-F238E27FC236}">
                <a16:creationId xmlns:a16="http://schemas.microsoft.com/office/drawing/2014/main" id="{D948DB20-86DC-8C4A-5FE7-0146A5724688}"/>
              </a:ext>
            </a:extLst>
          </p:cNvPr>
          <p:cNvPicPr>
            <a:picLocks noChangeAspect="1"/>
          </p:cNvPicPr>
          <p:nvPr/>
        </p:nvPicPr>
        <p:blipFill rotWithShape="1">
          <a:blip r:embed="rId3"/>
          <a:srcRect l="24981" r="2611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CB4447FD-06C8-4263-40D9-2DB5822BDA7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C35D9B9A-E5AF-38F4-118D-770AE11AEFB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3D28FBAC-D730-96CD-948A-06D208B2D73F}"/>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83402FF-10D2-B346-778B-75A031584DE1}"/>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83768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a:prstGeom prst="roundRect">
            <a:avLst/>
          </a:prstGeom>
        </p:spPr>
        <p:txBody>
          <a:bodyPr>
            <a:normAutofit/>
          </a:bodyPr>
          <a:lstStyle/>
          <a:p>
            <a:r>
              <a:rPr lang="en-GB" dirty="0"/>
              <a:t>Starter</a:t>
            </a:r>
          </a:p>
        </p:txBody>
      </p:sp>
      <p:sp>
        <p:nvSpPr>
          <p:cNvPr id="3" name="Content Placeholder 2"/>
          <p:cNvSpPr>
            <a:spLocks noGrp="1"/>
          </p:cNvSpPr>
          <p:nvPr>
            <p:ph idx="1"/>
          </p:nvPr>
        </p:nvSpPr>
        <p:spPr>
          <a:xfrm>
            <a:off x="838200" y="2333297"/>
            <a:ext cx="4619621" cy="3843666"/>
          </a:xfrm>
        </p:spPr>
        <p:txBody>
          <a:bodyPr>
            <a:normAutofit/>
          </a:bodyPr>
          <a:lstStyle/>
          <a:p>
            <a:r>
              <a:rPr lang="en-GB" sz="2000"/>
              <a:t>What makes it difficult for someone to start a new business selling paracetamol?</a:t>
            </a:r>
          </a:p>
          <a:p>
            <a:r>
              <a:rPr lang="en-GB" sz="2000" i="1"/>
              <a:t>What do governments do to create these difficulties?</a:t>
            </a:r>
          </a:p>
          <a:p>
            <a:pPr lvl="1"/>
            <a:endParaRPr lang="en-GB" sz="2000" i="1"/>
          </a:p>
        </p:txBody>
      </p:sp>
      <p:pic>
        <p:nvPicPr>
          <p:cNvPr id="5" name="Picture 4" descr="Maze">
            <a:extLst>
              <a:ext uri="{FF2B5EF4-FFF2-40B4-BE49-F238E27FC236}">
                <a16:creationId xmlns:a16="http://schemas.microsoft.com/office/drawing/2014/main" id="{C3703508-A30D-3C55-CB42-B14AB2CF316E}"/>
              </a:ext>
            </a:extLst>
          </p:cNvPr>
          <p:cNvPicPr>
            <a:picLocks noChangeAspect="1"/>
          </p:cNvPicPr>
          <p:nvPr/>
        </p:nvPicPr>
        <p:blipFill rotWithShape="1">
          <a:blip r:embed="rId3"/>
          <a:srcRect l="19480" r="22568"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C72B9AF8-E4BC-4EC2-7886-12547EE5D38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6F1CB743-6728-AB10-4F95-B9CF274EC5F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A8F849CB-003D-5107-DFDE-0C10B42A1A6D}"/>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983F699-B895-1087-7D82-57A0C4783A71}"/>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94552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7E003E-EE76-4207-A774-A645C37F1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p:cNvSpPr>
            <a:spLocks noGrp="1"/>
          </p:cNvSpPr>
          <p:nvPr>
            <p:ph type="title" idx="4294967295"/>
          </p:nvPr>
        </p:nvSpPr>
        <p:spPr>
          <a:xfrm>
            <a:off x="838200" y="713312"/>
            <a:ext cx="3962400" cy="5431376"/>
          </a:xfrm>
        </p:spPr>
        <p:txBody>
          <a:bodyPr vert="horz" lIns="91440" tIns="45720" rIns="91440" bIns="45720" rtlCol="0" anchor="ctr">
            <a:normAutofit/>
          </a:bodyPr>
          <a:lstStyle/>
          <a:p>
            <a:r>
              <a:rPr lang="en-US" kern="1200">
                <a:solidFill>
                  <a:schemeClr val="tx1"/>
                </a:solidFill>
                <a:latin typeface="+mj-lt"/>
                <a:ea typeface="+mj-ea"/>
                <a:cs typeface="+mj-cs"/>
              </a:rPr>
              <a:t>Lesson Objectives</a:t>
            </a:r>
          </a:p>
        </p:txBody>
      </p:sp>
      <p:graphicFrame>
        <p:nvGraphicFramePr>
          <p:cNvPr id="5" name="Content Placeholder 2">
            <a:extLst>
              <a:ext uri="{FF2B5EF4-FFF2-40B4-BE49-F238E27FC236}">
                <a16:creationId xmlns:a16="http://schemas.microsoft.com/office/drawing/2014/main" id="{962858DE-1085-8BC1-B81E-E554339803FE}"/>
              </a:ext>
            </a:extLst>
          </p:cNvPr>
          <p:cNvGraphicFramePr>
            <a:graphicFrameLocks noGrp="1"/>
          </p:cNvGraphicFramePr>
          <p:nvPr>
            <p:ph idx="1"/>
            <p:extLst>
              <p:ext uri="{D42A27DB-BD31-4B8C-83A1-F6EECF244321}">
                <p14:modId xmlns:p14="http://schemas.microsoft.com/office/powerpoint/2010/main" val="1712595779"/>
              </p:ext>
            </p:extLst>
          </p:nvPr>
        </p:nvGraphicFramePr>
        <p:xfrm>
          <a:off x="5511704" y="713313"/>
          <a:ext cx="5842095" cy="543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154788C-54B0-BD9A-6B58-E08A2E0FCCEE}"/>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CD35BC94-16FE-25EE-E7E3-14334B910C87}"/>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F9E9BEF6-1563-09C8-00CE-399775D196E4}"/>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0C1E76-1999-770E-2994-813A1DD95F48}"/>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933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Contestable markets</a:t>
            </a:r>
          </a:p>
        </p:txBody>
      </p:sp>
      <p:graphicFrame>
        <p:nvGraphicFramePr>
          <p:cNvPr id="5" name="Content Placeholder 2">
            <a:extLst>
              <a:ext uri="{FF2B5EF4-FFF2-40B4-BE49-F238E27FC236}">
                <a16:creationId xmlns:a16="http://schemas.microsoft.com/office/drawing/2014/main" id="{CC3F387C-86D7-388D-920A-BEE77F47722F}"/>
              </a:ext>
            </a:extLst>
          </p:cNvPr>
          <p:cNvGraphicFramePr>
            <a:graphicFrameLocks noGrp="1"/>
          </p:cNvGraphicFramePr>
          <p:nvPr>
            <p:ph idx="1"/>
            <p:extLst>
              <p:ext uri="{D42A27DB-BD31-4B8C-83A1-F6EECF244321}">
                <p14:modId xmlns:p14="http://schemas.microsoft.com/office/powerpoint/2010/main" val="3519974802"/>
              </p:ext>
            </p:extLst>
          </p:nvPr>
        </p:nvGraphicFramePr>
        <p:xfrm>
          <a:off x="824377" y="2188903"/>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DFFC9F6-5DEB-1D31-6567-BC47AD8F5CD8}"/>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4" name="Picture 3">
            <a:extLst>
              <a:ext uri="{FF2B5EF4-FFF2-40B4-BE49-F238E27FC236}">
                <a16:creationId xmlns:a16="http://schemas.microsoft.com/office/drawing/2014/main" id="{8FEDC406-9EBA-DC01-F533-11D95FE1E86E}"/>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6" name="Footer Placeholder 2">
            <a:extLst>
              <a:ext uri="{FF2B5EF4-FFF2-40B4-BE49-F238E27FC236}">
                <a16:creationId xmlns:a16="http://schemas.microsoft.com/office/drawing/2014/main" id="{FF830B2F-E7FF-4E20-30BC-4295D6E60229}"/>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6449A42-9F3A-F75A-D943-686DF2F676A8}"/>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61587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GB" dirty="0"/>
              <a:t>Contestable markets</a:t>
            </a:r>
          </a:p>
        </p:txBody>
      </p:sp>
      <p:pic>
        <p:nvPicPr>
          <p:cNvPr id="5" name="Picture 4" descr="Graph">
            <a:extLst>
              <a:ext uri="{FF2B5EF4-FFF2-40B4-BE49-F238E27FC236}">
                <a16:creationId xmlns:a16="http://schemas.microsoft.com/office/drawing/2014/main" id="{AB254DC1-21B7-F4DB-E158-DCCB3BD3808E}"/>
              </a:ext>
            </a:extLst>
          </p:cNvPr>
          <p:cNvPicPr>
            <a:picLocks noChangeAspect="1"/>
          </p:cNvPicPr>
          <p:nvPr/>
        </p:nvPicPr>
        <p:blipFill rotWithShape="1">
          <a:blip r:embed="rId2"/>
          <a:srcRect l="20873" r="23386" b="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r>
              <a:rPr lang="en-GB" sz="1700"/>
              <a:t>A contestable market is a type of market structure that is competitive because of a lack of barriers to entry. A perfectly contestable market exhibits the following characteristics:</a:t>
            </a:r>
          </a:p>
          <a:p>
            <a:pPr lvl="1"/>
            <a:r>
              <a:rPr lang="en-GB" sz="1700"/>
              <a:t>Freedom to enter or exit the market</a:t>
            </a:r>
          </a:p>
          <a:p>
            <a:pPr lvl="1"/>
            <a:r>
              <a:rPr lang="en-GB" sz="1700"/>
              <a:t>No sunk costs </a:t>
            </a:r>
          </a:p>
          <a:p>
            <a:pPr lvl="1"/>
            <a:r>
              <a:rPr lang="en-GB" sz="1700"/>
              <a:t>Perfect knowledge </a:t>
            </a:r>
          </a:p>
          <a:p>
            <a:r>
              <a:rPr lang="en-GB" sz="1700"/>
              <a:t>Price cannot be set above average cost as supernormal profits will attract hit and run competition to enter the market</a:t>
            </a:r>
          </a:p>
          <a:p>
            <a:r>
              <a:rPr lang="en-GB" sz="1700"/>
              <a:t>In reality we look at the degree of contestability in the market as perfectly contestable markets do not exist</a:t>
            </a:r>
          </a:p>
        </p:txBody>
      </p:sp>
      <p:pic>
        <p:nvPicPr>
          <p:cNvPr id="4" name="Picture 3">
            <a:extLst>
              <a:ext uri="{FF2B5EF4-FFF2-40B4-BE49-F238E27FC236}">
                <a16:creationId xmlns:a16="http://schemas.microsoft.com/office/drawing/2014/main" id="{5B8E45A1-F46B-AD13-9D1F-C6CEAAD4DC2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734B95E2-BBBD-1854-3909-83E0BAE792E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2ED6FDFD-FD6C-CF47-557C-F5A43F780197}"/>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7FE5123-0E6F-FB07-0946-FE21F7824176}"/>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2957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GB" sz="4100"/>
              <a:t>Contestable markets and perfect competition</a:t>
            </a:r>
          </a:p>
        </p:txBody>
      </p:sp>
      <p:pic>
        <p:nvPicPr>
          <p:cNvPr id="5" name="Picture 4" descr="Colourful maths learning objects">
            <a:extLst>
              <a:ext uri="{FF2B5EF4-FFF2-40B4-BE49-F238E27FC236}">
                <a16:creationId xmlns:a16="http://schemas.microsoft.com/office/drawing/2014/main" id="{01CE2241-E333-89F9-513F-B8BB3684A534}"/>
              </a:ext>
            </a:extLst>
          </p:cNvPr>
          <p:cNvPicPr>
            <a:picLocks noChangeAspect="1"/>
          </p:cNvPicPr>
          <p:nvPr/>
        </p:nvPicPr>
        <p:blipFill rotWithShape="1">
          <a:blip r:embed="rId2"/>
          <a:srcRect l="17695" r="22811" b="-1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r>
              <a:rPr lang="en-GB" sz="1700"/>
              <a:t>Contestable markets differ to those in perfect competition as firms can: </a:t>
            </a:r>
          </a:p>
          <a:p>
            <a:pPr lvl="1"/>
            <a:r>
              <a:rPr lang="en-GB" sz="1700"/>
              <a:t>Sell both homogenous (identical) or heterogeneous (different) products</a:t>
            </a:r>
          </a:p>
          <a:p>
            <a:pPr lvl="1"/>
            <a:r>
              <a:rPr lang="en-GB" sz="1700"/>
              <a:t>Display elements of monopoly power e.g. by being a price leader in the market</a:t>
            </a:r>
          </a:p>
          <a:p>
            <a:pPr lvl="1"/>
            <a:r>
              <a:rPr lang="en-GB" sz="1700"/>
              <a:t>Be small in number e.g. the market might be oligopolistic</a:t>
            </a:r>
          </a:p>
          <a:p>
            <a:r>
              <a:rPr lang="en-GB" sz="1700"/>
              <a:t>The significance of contestable markets is that firms can easily enter or exit the market to access supernormal profits</a:t>
            </a:r>
          </a:p>
          <a:p>
            <a:r>
              <a:rPr lang="en-GB" sz="1700"/>
              <a:t>This threat of potential entrants means that incumbent firms only make normal profits</a:t>
            </a:r>
          </a:p>
        </p:txBody>
      </p:sp>
      <p:pic>
        <p:nvPicPr>
          <p:cNvPr id="4" name="Picture 3">
            <a:extLst>
              <a:ext uri="{FF2B5EF4-FFF2-40B4-BE49-F238E27FC236}">
                <a16:creationId xmlns:a16="http://schemas.microsoft.com/office/drawing/2014/main" id="{46EB42F6-502E-89E6-EC5C-0C8EA6DBE82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1D508AB6-20E0-0B4D-667A-01D9616A3AE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F8CD4231-EF38-EAFC-E581-D42BBEBF067C}"/>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D31477-75C4-154B-04AA-10ECA71987E2}"/>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58716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GB" sz="4100"/>
              <a:t>Market contestability and the performance of an industry</a:t>
            </a:r>
          </a:p>
        </p:txBody>
      </p:sp>
      <p:pic>
        <p:nvPicPr>
          <p:cNvPr id="5" name="Picture 4" descr="Orange and blue numbers and graphs">
            <a:extLst>
              <a:ext uri="{FF2B5EF4-FFF2-40B4-BE49-F238E27FC236}">
                <a16:creationId xmlns:a16="http://schemas.microsoft.com/office/drawing/2014/main" id="{A794575F-B304-7DC6-AFD5-2ECABC93F811}"/>
              </a:ext>
            </a:extLst>
          </p:cNvPr>
          <p:cNvPicPr>
            <a:picLocks noChangeAspect="1"/>
          </p:cNvPicPr>
          <p:nvPr/>
        </p:nvPicPr>
        <p:blipFill rotWithShape="1">
          <a:blip r:embed="rId2"/>
          <a:srcRect l="21354" r="24127" b="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r>
              <a:rPr lang="en-GB" sz="1600"/>
              <a:t>Contestability will impact on efficiency in a market:</a:t>
            </a:r>
          </a:p>
          <a:p>
            <a:pPr lvl="1"/>
            <a:r>
              <a:rPr lang="en-GB" sz="1600"/>
              <a:t>Productive efficiency will exist as firms operate at the lowest point on their average cost curve. If they didn’t new firms would enter the market with lower AC and could charge a lower price</a:t>
            </a:r>
          </a:p>
          <a:p>
            <a:pPr lvl="1"/>
            <a:r>
              <a:rPr lang="en-GB" sz="1600"/>
              <a:t>Allocative efficiency occurs as firms: </a:t>
            </a:r>
          </a:p>
          <a:p>
            <a:pPr lvl="2"/>
            <a:r>
              <a:rPr lang="en-GB" sz="1600"/>
              <a:t>only make normal profits (AR or P = AC)</a:t>
            </a:r>
          </a:p>
          <a:p>
            <a:pPr lvl="2"/>
            <a:r>
              <a:rPr lang="en-GB" sz="1600"/>
              <a:t>operate at the lowest cost output (MC = AC)</a:t>
            </a:r>
          </a:p>
          <a:p>
            <a:pPr lvl="2"/>
            <a:r>
              <a:rPr lang="en-GB" sz="1600"/>
              <a:t>thus, P = MC the criterion for allocative efficiency</a:t>
            </a:r>
          </a:p>
          <a:p>
            <a:pPr lvl="1"/>
            <a:r>
              <a:rPr lang="en-GB" sz="1600"/>
              <a:t>Dynamic efficiency might occur as firms innovate production processes in order to lower AC. This is made easier as firms have greater access to industry wide technology</a:t>
            </a:r>
          </a:p>
        </p:txBody>
      </p:sp>
      <p:pic>
        <p:nvPicPr>
          <p:cNvPr id="4" name="Picture 3">
            <a:extLst>
              <a:ext uri="{FF2B5EF4-FFF2-40B4-BE49-F238E27FC236}">
                <a16:creationId xmlns:a16="http://schemas.microsoft.com/office/drawing/2014/main" id="{99249D76-F0B9-F15B-1816-E59635E8A18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6" name="Picture 5">
            <a:extLst>
              <a:ext uri="{FF2B5EF4-FFF2-40B4-BE49-F238E27FC236}">
                <a16:creationId xmlns:a16="http://schemas.microsoft.com/office/drawing/2014/main" id="{6C450E66-4588-E0DF-109F-1AE99B9F8A0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20915FAB-365B-5818-DE85-07FACFB183D7}"/>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E5DD5E-74C5-4971-79A8-C3BCCE4C4290}"/>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24719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lculator, pen, compass, money and a paper with graphs printed on it">
            <a:extLst>
              <a:ext uri="{FF2B5EF4-FFF2-40B4-BE49-F238E27FC236}">
                <a16:creationId xmlns:a16="http://schemas.microsoft.com/office/drawing/2014/main" id="{697FF3F0-5747-48E5-BB83-B3B10511B340}"/>
              </a:ext>
            </a:extLst>
          </p:cNvPr>
          <p:cNvPicPr>
            <a:picLocks noChangeAspect="1"/>
          </p:cNvPicPr>
          <p:nvPr/>
        </p:nvPicPr>
        <p:blipFill rotWithShape="1">
          <a:blip r:embed="rId4"/>
          <a:srcRect l="8105" r="6808" b="8"/>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3822189" cy="1899912"/>
          </a:xfrm>
        </p:spPr>
        <p:txBody>
          <a:bodyPr>
            <a:normAutofit/>
          </a:bodyPr>
          <a:lstStyle/>
          <a:p>
            <a:r>
              <a:rPr lang="en-GB" sz="4000"/>
              <a:t>Activity 1</a:t>
            </a:r>
          </a:p>
        </p:txBody>
      </p:sp>
      <p:sp>
        <p:nvSpPr>
          <p:cNvPr id="4" name="Content Placeholder 2"/>
          <p:cNvSpPr>
            <a:spLocks noGrp="1"/>
          </p:cNvSpPr>
          <p:nvPr>
            <p:ph idx="1"/>
          </p:nvPr>
        </p:nvSpPr>
        <p:spPr>
          <a:xfrm>
            <a:off x="838200" y="2434201"/>
            <a:ext cx="3822189" cy="3742762"/>
          </a:xfrm>
        </p:spPr>
        <p:txBody>
          <a:bodyPr>
            <a:normAutofit/>
          </a:bodyPr>
          <a:lstStyle/>
          <a:p>
            <a:r>
              <a:rPr lang="en-GB" sz="2000"/>
              <a:t>Explain the term contestability.</a:t>
            </a:r>
          </a:p>
          <a:p>
            <a:r>
              <a:rPr lang="en-GB" sz="2000" i="1"/>
              <a:t>How will this impact on profit making firms?</a:t>
            </a:r>
          </a:p>
          <a:p>
            <a:pPr lvl="1"/>
            <a:endParaRPr lang="en-GB" sz="2000" i="1"/>
          </a:p>
        </p:txBody>
      </p:sp>
      <p:pic>
        <p:nvPicPr>
          <p:cNvPr id="3" name="Picture 2">
            <a:extLst>
              <a:ext uri="{FF2B5EF4-FFF2-40B4-BE49-F238E27FC236}">
                <a16:creationId xmlns:a16="http://schemas.microsoft.com/office/drawing/2014/main" id="{931F9010-C8CF-F9AB-123A-AE857F10F139}"/>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149043" y="1485944"/>
            <a:ext cx="7695738" cy="3098355"/>
          </a:xfrm>
          <a:prstGeom prst="rect">
            <a:avLst/>
          </a:prstGeom>
        </p:spPr>
      </p:pic>
      <p:pic>
        <p:nvPicPr>
          <p:cNvPr id="5" name="Picture 4">
            <a:extLst>
              <a:ext uri="{FF2B5EF4-FFF2-40B4-BE49-F238E27FC236}">
                <a16:creationId xmlns:a16="http://schemas.microsoft.com/office/drawing/2014/main" id="{2E8C3B3C-313E-4564-3354-B05C3B534DD1}"/>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605427" y="81192"/>
            <a:ext cx="933411" cy="375797"/>
          </a:xfrm>
          <a:prstGeom prst="rect">
            <a:avLst/>
          </a:prstGeom>
        </p:spPr>
      </p:pic>
      <p:sp>
        <p:nvSpPr>
          <p:cNvPr id="7" name="Footer Placeholder 2">
            <a:extLst>
              <a:ext uri="{FF2B5EF4-FFF2-40B4-BE49-F238E27FC236}">
                <a16:creationId xmlns:a16="http://schemas.microsoft.com/office/drawing/2014/main" id="{944B2418-D8DD-2D23-280D-0EE18F5FDA39}"/>
              </a:ext>
            </a:extLst>
          </p:cNvPr>
          <p:cNvSpPr txBox="1">
            <a:spLocks/>
          </p:cNvSpPr>
          <p:nvPr/>
        </p:nvSpPr>
        <p:spPr>
          <a:xfrm>
            <a:off x="1390043"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308A3A-D94F-6137-347F-B6688B9A0709}"/>
              </a:ext>
            </a:extLst>
          </p:cNvPr>
          <p:cNvSpPr txBox="1"/>
          <p:nvPr/>
        </p:nvSpPr>
        <p:spPr>
          <a:xfrm>
            <a:off x="7447953"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593380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032C13F49FB47BF5EE4A5A6BF83A0" ma:contentTypeVersion="4" ma:contentTypeDescription="Create a new document." ma:contentTypeScope="" ma:versionID="627ce39c4e419775df0982b0470750b4">
  <xsd:schema xmlns:xsd="http://www.w3.org/2001/XMLSchema" xmlns:xs="http://www.w3.org/2001/XMLSchema" xmlns:p="http://schemas.microsoft.com/office/2006/metadata/properties" xmlns:ns2="52c89d63-6a20-4f5c-977c-79d31da25a80" targetNamespace="http://schemas.microsoft.com/office/2006/metadata/properties" ma:root="true" ma:fieldsID="9962f4622fd55fda8fa6f4dc93429848" ns2:_="">
    <xsd:import namespace="52c89d63-6a20-4f5c-977c-79d31da25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89d63-6a20-4f5c-977c-79d31da25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94F5B-3A5D-4C2C-AA7F-2680AF262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89d63-6a20-4f5c-977c-79d31da25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E9B0C3-61A9-443F-92A9-88FC51EDC9D3}">
  <ds:schemaRefs>
    <ds:schemaRef ds:uri="http://schemas.microsoft.com/sharepoint/v3/contenttype/forms"/>
  </ds:schemaRefs>
</ds:datastoreItem>
</file>

<file path=customXml/itemProps3.xml><?xml version="1.0" encoding="utf-8"?>
<ds:datastoreItem xmlns:ds="http://schemas.openxmlformats.org/officeDocument/2006/customXml" ds:itemID="{719DDFF9-F3C7-4B32-AD4F-B79A863BA85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838</TotalTime>
  <Words>2081</Words>
  <Application>Microsoft Office PowerPoint</Application>
  <PresentationFormat>Widescreen</PresentationFormat>
  <Paragraphs>180</Paragraphs>
  <Slides>23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gg sans</vt:lpstr>
      <vt:lpstr>Times New Roman</vt:lpstr>
      <vt:lpstr>1_Office Theme</vt:lpstr>
      <vt:lpstr>2_Office Theme</vt:lpstr>
      <vt:lpstr>4.1.2 Barriers to Entry</vt:lpstr>
      <vt:lpstr>Recall Task</vt:lpstr>
      <vt:lpstr>Starter</vt:lpstr>
      <vt:lpstr>Lesson Objectives</vt:lpstr>
      <vt:lpstr>Contestable markets</vt:lpstr>
      <vt:lpstr>Contestable markets</vt:lpstr>
      <vt:lpstr>Contestable markets and perfect competition</vt:lpstr>
      <vt:lpstr>Market contestability and the performance of an industry</vt:lpstr>
      <vt:lpstr>Activity 1</vt:lpstr>
      <vt:lpstr>Freedom to enter or exit the market</vt:lpstr>
      <vt:lpstr>Product differentiation</vt:lpstr>
      <vt:lpstr>Activity 2</vt:lpstr>
      <vt:lpstr>Branding</vt:lpstr>
      <vt:lpstr>Start-up costs</vt:lpstr>
      <vt:lpstr>Intellectual property rights</vt:lpstr>
      <vt:lpstr>R&amp;D and technology change</vt:lpstr>
      <vt:lpstr>Other types of barrier to entry and exit</vt:lpstr>
      <vt:lpstr>The impact of barriers to entry on perfect competition</vt:lpstr>
      <vt:lpstr>The impact of barriers to entry on imperfect markets</vt:lpstr>
      <vt:lpstr>   The impact of barriers to entry on imperfect markets</vt:lpstr>
      <vt:lpstr>Activity 3</vt:lpstr>
      <vt:lpstr>Economies of scale and their impact  on cost and price</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102</cp:revision>
  <dcterms:created xsi:type="dcterms:W3CDTF">2019-07-31T17:05:48Z</dcterms:created>
  <dcterms:modified xsi:type="dcterms:W3CDTF">2025-03-18T11:15:00Z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0x0101002F4032C13F49FB47BF5EE4A5A6BF83A0</vt:lpwstr>
  </property>
</Properties>
</file>