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2.xml" ContentType="application/inkml+xml"/>
  <Override PartName="/ppt/tags/tag5.xml" ContentType="application/vnd.openxmlformats-officedocument.presentationml.tags+xml"/>
  <Override PartName="/ppt/notesSlides/notesSlide2.xml" ContentType="application/vnd.openxmlformats-officedocument.presentationml.notesSlide+xml"/>
  <Override PartName="/ppt/ink/ink3.xml" ContentType="application/inkml+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 id="2147483704" r:id="rId5"/>
    <p:sldMasterId id="2147483716" r:id="rId6"/>
  </p:sldMasterIdLst>
  <p:notesMasterIdLst>
    <p:notesMasterId r:id="rId46"/>
  </p:notesMasterIdLst>
  <p:sldIdLst>
    <p:sldId id="256" r:id="rId7"/>
    <p:sldId id="335" r:id="rId8"/>
    <p:sldId id="336" r:id="rId9"/>
    <p:sldId id="257" r:id="rId10"/>
    <p:sldId id="258" r:id="rId11"/>
    <p:sldId id="329" r:id="rId12"/>
    <p:sldId id="259" r:id="rId13"/>
    <p:sldId id="260" r:id="rId14"/>
    <p:sldId id="261" r:id="rId15"/>
    <p:sldId id="282" r:id="rId16"/>
    <p:sldId id="262" r:id="rId17"/>
    <p:sldId id="263" r:id="rId18"/>
    <p:sldId id="333" r:id="rId19"/>
    <p:sldId id="264" r:id="rId20"/>
    <p:sldId id="265" r:id="rId21"/>
    <p:sldId id="266" r:id="rId22"/>
    <p:sldId id="334" r:id="rId23"/>
    <p:sldId id="267" r:id="rId24"/>
    <p:sldId id="268" r:id="rId25"/>
    <p:sldId id="269" r:id="rId26"/>
    <p:sldId id="270" r:id="rId27"/>
    <p:sldId id="283" r:id="rId28"/>
    <p:sldId id="271" r:id="rId29"/>
    <p:sldId id="272" r:id="rId30"/>
    <p:sldId id="273" r:id="rId31"/>
    <p:sldId id="332" r:id="rId32"/>
    <p:sldId id="277" r:id="rId33"/>
    <p:sldId id="284" r:id="rId34"/>
    <p:sldId id="278" r:id="rId35"/>
    <p:sldId id="285" r:id="rId36"/>
    <p:sldId id="279" r:id="rId37"/>
    <p:sldId id="286" r:id="rId38"/>
    <p:sldId id="280" r:id="rId39"/>
    <p:sldId id="287" r:id="rId40"/>
    <p:sldId id="281" r:id="rId41"/>
    <p:sldId id="274" r:id="rId42"/>
    <p:sldId id="275" r:id="rId43"/>
    <p:sldId id="288" r:id="rId44"/>
    <p:sldId id="28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475B49-50CE-465E-9772-02811D0FEE6A}">
          <p14:sldIdLst>
            <p14:sldId id="256"/>
            <p14:sldId id="335"/>
            <p14:sldId id="336"/>
            <p14:sldId id="257"/>
            <p14:sldId id="258"/>
            <p14:sldId id="329"/>
            <p14:sldId id="259"/>
            <p14:sldId id="260"/>
            <p14:sldId id="261"/>
            <p14:sldId id="282"/>
            <p14:sldId id="262"/>
            <p14:sldId id="263"/>
            <p14:sldId id="333"/>
            <p14:sldId id="264"/>
            <p14:sldId id="265"/>
            <p14:sldId id="266"/>
            <p14:sldId id="334"/>
            <p14:sldId id="267"/>
            <p14:sldId id="268"/>
            <p14:sldId id="269"/>
            <p14:sldId id="270"/>
            <p14:sldId id="283"/>
            <p14:sldId id="271"/>
            <p14:sldId id="272"/>
            <p14:sldId id="273"/>
            <p14:sldId id="332"/>
            <p14:sldId id="277"/>
            <p14:sldId id="284"/>
            <p14:sldId id="278"/>
            <p14:sldId id="285"/>
            <p14:sldId id="279"/>
            <p14:sldId id="286"/>
            <p14:sldId id="280"/>
            <p14:sldId id="287"/>
            <p14:sldId id="281"/>
            <p14:sldId id="274"/>
            <p14:sldId id="275"/>
            <p14:sldId id="28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6CFBA-6EE2-419B-96BD-A9D4E74970BC}" v="13" dt="2023-09-14T18:52:02.88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70" autoAdjust="0"/>
    <p:restoredTop sz="94660"/>
  </p:normalViewPr>
  <p:slideViewPr>
    <p:cSldViewPr snapToGrid="0">
      <p:cViewPr varScale="1">
        <p:scale>
          <a:sx n="108" d="100"/>
          <a:sy n="108" d="100"/>
        </p:scale>
        <p:origin x="13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52C6CFBA-6EE2-419B-96BD-A9D4E74970BC}"/>
    <pc:docChg chg="modSld">
      <pc:chgData name="Max Thrilling" userId="1a0901c82f0d6655" providerId="LiveId" clId="{52C6CFBA-6EE2-419B-96BD-A9D4E74970BC}" dt="2023-09-14T18:52:02.870" v="16" actId="1076"/>
      <pc:docMkLst>
        <pc:docMk/>
      </pc:docMkLst>
      <pc:sldChg chg="modSp mod">
        <pc:chgData name="Max Thrilling" userId="1a0901c82f0d6655" providerId="LiveId" clId="{52C6CFBA-6EE2-419B-96BD-A9D4E74970BC}" dt="2023-09-14T18:36:59.433" v="9" actId="1076"/>
        <pc:sldMkLst>
          <pc:docMk/>
          <pc:sldMk cId="2576785515" sldId="275"/>
        </pc:sldMkLst>
        <pc:spChg chg="mod">
          <ac:chgData name="Max Thrilling" userId="1a0901c82f0d6655" providerId="LiveId" clId="{52C6CFBA-6EE2-419B-96BD-A9D4E74970BC}" dt="2023-09-14T18:36:59.433" v="9" actId="1076"/>
          <ac:spMkLst>
            <pc:docMk/>
            <pc:sldMk cId="2576785515" sldId="275"/>
            <ac:spMk id="3" creationId="{00000000-0000-0000-0000-000000000000}"/>
          </ac:spMkLst>
        </pc:spChg>
      </pc:sldChg>
      <pc:sldChg chg="modSp mod">
        <pc:chgData name="Max Thrilling" userId="1a0901c82f0d6655" providerId="LiveId" clId="{52C6CFBA-6EE2-419B-96BD-A9D4E74970BC}" dt="2023-09-14T18:52:02.870" v="16" actId="1076"/>
        <pc:sldMkLst>
          <pc:docMk/>
          <pc:sldMk cId="3328210171" sldId="277"/>
        </pc:sldMkLst>
        <pc:spChg chg="mod">
          <ac:chgData name="Max Thrilling" userId="1a0901c82f0d6655" providerId="LiveId" clId="{52C6CFBA-6EE2-419B-96BD-A9D4E74970BC}" dt="2023-09-14T18:52:02.870" v="16" actId="1076"/>
          <ac:spMkLst>
            <pc:docMk/>
            <pc:sldMk cId="3328210171" sldId="277"/>
            <ac:spMk id="11" creationId="{00000000-0000-0000-0000-000000000000}"/>
          </ac:spMkLst>
        </pc:spChg>
        <pc:spChg chg="mod">
          <ac:chgData name="Max Thrilling" userId="1a0901c82f0d6655" providerId="LiveId" clId="{52C6CFBA-6EE2-419B-96BD-A9D4E74970BC}" dt="2023-09-14T18:51:49.383" v="13" actId="1076"/>
          <ac:spMkLst>
            <pc:docMk/>
            <pc:sldMk cId="3328210171" sldId="277"/>
            <ac:spMk id="12" creationId="{00000000-0000-0000-0000-000000000000}"/>
          </ac:spMkLst>
        </pc:spChg>
        <pc:spChg chg="mod">
          <ac:chgData name="Max Thrilling" userId="1a0901c82f0d6655" providerId="LiveId" clId="{52C6CFBA-6EE2-419B-96BD-A9D4E74970BC}" dt="2023-09-14T18:51:45.126" v="12" actId="1076"/>
          <ac:spMkLst>
            <pc:docMk/>
            <pc:sldMk cId="3328210171" sldId="277"/>
            <ac:spMk id="13" creationId="{00000000-0000-0000-0000-000000000000}"/>
          </ac:spMkLst>
        </pc:spChg>
        <pc:spChg chg="mod">
          <ac:chgData name="Max Thrilling" userId="1a0901c82f0d6655" providerId="LiveId" clId="{52C6CFBA-6EE2-419B-96BD-A9D4E74970BC}" dt="2023-09-14T18:51:52.080" v="14" actId="1076"/>
          <ac:spMkLst>
            <pc:docMk/>
            <pc:sldMk cId="3328210171" sldId="277"/>
            <ac:spMk id="15371" creationId="{00000000-0000-0000-0000-000000000000}"/>
          </ac:spMkLst>
        </pc:spChg>
        <pc:cxnChg chg="mod">
          <ac:chgData name="Max Thrilling" userId="1a0901c82f0d6655" providerId="LiveId" clId="{52C6CFBA-6EE2-419B-96BD-A9D4E74970BC}" dt="2023-09-14T18:51:37.420" v="10" actId="14100"/>
          <ac:cxnSpMkLst>
            <pc:docMk/>
            <pc:sldMk cId="3328210171" sldId="277"/>
            <ac:cxnSpMk id="7" creationId="{00000000-0000-0000-0000-000000000000}"/>
          </ac:cxnSpMkLst>
        </pc:cxnChg>
        <pc:cxnChg chg="mod">
          <ac:chgData name="Max Thrilling" userId="1a0901c82f0d6655" providerId="LiveId" clId="{52C6CFBA-6EE2-419B-96BD-A9D4E74970BC}" dt="2023-09-14T18:51:42.825" v="11" actId="14100"/>
          <ac:cxnSpMkLst>
            <pc:docMk/>
            <pc:sldMk cId="3328210171" sldId="277"/>
            <ac:cxnSpMk id="8" creationId="{00000000-0000-0000-0000-000000000000}"/>
          </ac:cxnSpMkLst>
        </pc:cxnChg>
        <pc:cxnChg chg="mod">
          <ac:chgData name="Max Thrilling" userId="1a0901c82f0d6655" providerId="LiveId" clId="{52C6CFBA-6EE2-419B-96BD-A9D4E74970BC}" dt="2023-09-14T18:51:58.124" v="15" actId="14100"/>
          <ac:cxnSpMkLst>
            <pc:docMk/>
            <pc:sldMk cId="3328210171" sldId="277"/>
            <ac:cxnSpMk id="9" creationId="{00000000-0000-0000-0000-000000000000}"/>
          </ac:cxnSpMkLst>
        </pc:cxnChg>
      </pc:sldChg>
      <pc:sldChg chg="modSp">
        <pc:chgData name="Max Thrilling" userId="1a0901c82f0d6655" providerId="LiveId" clId="{52C6CFBA-6EE2-419B-96BD-A9D4E74970BC}" dt="2023-09-14T18:33:42.292" v="3" actId="1076"/>
        <pc:sldMkLst>
          <pc:docMk/>
          <pc:sldMk cId="3296921576" sldId="278"/>
        </pc:sldMkLst>
        <pc:spChg chg="mod">
          <ac:chgData name="Max Thrilling" userId="1a0901c82f0d6655" providerId="LiveId" clId="{52C6CFBA-6EE2-419B-96BD-A9D4E74970BC}" dt="2023-09-14T18:33:42.292" v="3" actId="1076"/>
          <ac:spMkLst>
            <pc:docMk/>
            <pc:sldMk cId="3296921576" sldId="278"/>
            <ac:spMk id="16388" creationId="{00000000-0000-0000-0000-000000000000}"/>
          </ac:spMkLst>
        </pc:spChg>
      </pc:sldChg>
      <pc:sldChg chg="modSp">
        <pc:chgData name="Max Thrilling" userId="1a0901c82f0d6655" providerId="LiveId" clId="{52C6CFBA-6EE2-419B-96BD-A9D4E74970BC}" dt="2023-09-14T18:34:57.423" v="6" actId="1076"/>
        <pc:sldMkLst>
          <pc:docMk/>
          <pc:sldMk cId="4279900115" sldId="279"/>
        </pc:sldMkLst>
        <pc:spChg chg="mod">
          <ac:chgData name="Max Thrilling" userId="1a0901c82f0d6655" providerId="LiveId" clId="{52C6CFBA-6EE2-419B-96BD-A9D4E74970BC}" dt="2023-09-14T18:34:57.423" v="6" actId="1076"/>
          <ac:spMkLst>
            <pc:docMk/>
            <pc:sldMk cId="4279900115" sldId="279"/>
            <ac:spMk id="17413" creationId="{00000000-0000-0000-0000-000000000000}"/>
          </ac:spMkLst>
        </pc:spChg>
      </pc:sldChg>
      <pc:sldChg chg="modSp">
        <pc:chgData name="Max Thrilling" userId="1a0901c82f0d6655" providerId="LiveId" clId="{52C6CFBA-6EE2-419B-96BD-A9D4E74970BC}" dt="2023-09-14T18:36:20.818" v="8" actId="1076"/>
        <pc:sldMkLst>
          <pc:docMk/>
          <pc:sldMk cId="1728746561" sldId="280"/>
        </pc:sldMkLst>
        <pc:spChg chg="mod">
          <ac:chgData name="Max Thrilling" userId="1a0901c82f0d6655" providerId="LiveId" clId="{52C6CFBA-6EE2-419B-96BD-A9D4E74970BC}" dt="2023-09-14T18:36:20.818" v="8" actId="1076"/>
          <ac:spMkLst>
            <pc:docMk/>
            <pc:sldMk cId="1728746561" sldId="280"/>
            <ac:spMk id="18439"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0C91FC1-8101-4463-B302-0A11D40910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22E904-1C3E-4540-BC25-61DB5DD61D50}">
      <dgm:prSet/>
      <dgm:spPr/>
      <dgm:t>
        <a:bodyPr/>
        <a:lstStyle/>
        <a:p>
          <a:pPr>
            <a:lnSpc>
              <a:spcPct val="100000"/>
            </a:lnSpc>
          </a:pPr>
          <a:r>
            <a:rPr lang="en-GB" dirty="0"/>
            <a:t>Market structure is the number of firms within an industry and the way in which those businesses behave e.g. differentiating products.</a:t>
          </a:r>
          <a:endParaRPr lang="en-US" dirty="0"/>
        </a:p>
      </dgm:t>
    </dgm:pt>
    <dgm:pt modelId="{7A268E27-C03D-454E-9237-2B6A91362E1C}" type="parTrans" cxnId="{1C264FE2-08C5-4CDB-A032-5968F0987940}">
      <dgm:prSet/>
      <dgm:spPr/>
      <dgm:t>
        <a:bodyPr/>
        <a:lstStyle/>
        <a:p>
          <a:endParaRPr lang="en-US"/>
        </a:p>
      </dgm:t>
    </dgm:pt>
    <dgm:pt modelId="{FD75A805-FA62-4631-956C-25B751EACCD9}" type="sibTrans" cxnId="{1C264FE2-08C5-4CDB-A032-5968F0987940}">
      <dgm:prSet/>
      <dgm:spPr/>
      <dgm:t>
        <a:bodyPr/>
        <a:lstStyle/>
        <a:p>
          <a:endParaRPr lang="en-US"/>
        </a:p>
      </dgm:t>
    </dgm:pt>
    <dgm:pt modelId="{989FF348-46DC-464A-BC1B-CA71F8330456}">
      <dgm:prSet/>
      <dgm:spPr/>
      <dgm:t>
        <a:bodyPr/>
        <a:lstStyle/>
        <a:p>
          <a:pPr>
            <a:lnSpc>
              <a:spcPct val="100000"/>
            </a:lnSpc>
          </a:pPr>
          <a:r>
            <a:rPr lang="en-GB" dirty="0"/>
            <a:t>The concentration ratio (CR) tells us the number of firms that dominate the market</a:t>
          </a:r>
          <a:endParaRPr lang="en-US" dirty="0"/>
        </a:p>
      </dgm:t>
    </dgm:pt>
    <dgm:pt modelId="{2492A231-2ABA-4267-A9A3-70628D816A8D}" type="parTrans" cxnId="{4203B34D-FB70-41E2-ADBB-9122DAAEDE26}">
      <dgm:prSet/>
      <dgm:spPr/>
      <dgm:t>
        <a:bodyPr/>
        <a:lstStyle/>
        <a:p>
          <a:endParaRPr lang="en-US"/>
        </a:p>
      </dgm:t>
    </dgm:pt>
    <dgm:pt modelId="{6DE697BF-668D-456C-8504-CE9A130435D2}" type="sibTrans" cxnId="{4203B34D-FB70-41E2-ADBB-9122DAAEDE26}">
      <dgm:prSet/>
      <dgm:spPr/>
      <dgm:t>
        <a:bodyPr/>
        <a:lstStyle/>
        <a:p>
          <a:endParaRPr lang="en-US"/>
        </a:p>
      </dgm:t>
    </dgm:pt>
    <dgm:pt modelId="{8BDB8E9F-7567-45D0-8063-3A57B86962D1}">
      <dgm:prSet/>
      <dgm:spPr/>
      <dgm:t>
        <a:bodyPr/>
        <a:lstStyle/>
        <a:p>
          <a:pPr>
            <a:lnSpc>
              <a:spcPct val="100000"/>
            </a:lnSpc>
          </a:pPr>
          <a:r>
            <a:rPr lang="en-GB" dirty="0"/>
            <a:t>This is linked to the degree of competition within the market:</a:t>
          </a:r>
          <a:endParaRPr lang="en-US" dirty="0"/>
        </a:p>
      </dgm:t>
    </dgm:pt>
    <dgm:pt modelId="{3CCE59A7-DF35-412C-91BC-C1FA1B1EAC57}" type="parTrans" cxnId="{D18A8BA6-9939-4DD0-B4A3-5D7912035C30}">
      <dgm:prSet/>
      <dgm:spPr/>
      <dgm:t>
        <a:bodyPr/>
        <a:lstStyle/>
        <a:p>
          <a:endParaRPr lang="en-US"/>
        </a:p>
      </dgm:t>
    </dgm:pt>
    <dgm:pt modelId="{2651231F-3518-4642-B6DF-2B60D1E4663F}" type="sibTrans" cxnId="{D18A8BA6-9939-4DD0-B4A3-5D7912035C30}">
      <dgm:prSet/>
      <dgm:spPr/>
      <dgm:t>
        <a:bodyPr/>
        <a:lstStyle/>
        <a:p>
          <a:endParaRPr lang="en-US"/>
        </a:p>
      </dgm:t>
    </dgm:pt>
    <dgm:pt modelId="{EA526E49-4243-458D-8E3E-4166D1B9F8AA}" type="pres">
      <dgm:prSet presAssocID="{F0C91FC1-8101-4463-B302-0A11D40910D8}" presName="root" presStyleCnt="0">
        <dgm:presLayoutVars>
          <dgm:dir/>
          <dgm:resizeHandles val="exact"/>
        </dgm:presLayoutVars>
      </dgm:prSet>
      <dgm:spPr/>
    </dgm:pt>
    <dgm:pt modelId="{05B9CD7C-62AC-462B-B3E4-84081015B99B}" type="pres">
      <dgm:prSet presAssocID="{7F22E904-1C3E-4540-BC25-61DB5DD61D50}" presName="compNode" presStyleCnt="0"/>
      <dgm:spPr/>
    </dgm:pt>
    <dgm:pt modelId="{770EC64B-F305-419F-81DF-9963F814CE56}" type="pres">
      <dgm:prSet presAssocID="{7F22E904-1C3E-4540-BC25-61DB5DD61D50}" presName="bgRect" presStyleLbl="bgShp" presStyleIdx="0" presStyleCnt="3"/>
      <dgm:spPr/>
    </dgm:pt>
    <dgm:pt modelId="{621A5352-F891-4060-A7BD-3F548F786244}" type="pres">
      <dgm:prSet presAssocID="{7F22E904-1C3E-4540-BC25-61DB5DD61D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002EDA9D-0BC1-4BC8-8008-DF432B3351C2}" type="pres">
      <dgm:prSet presAssocID="{7F22E904-1C3E-4540-BC25-61DB5DD61D50}" presName="spaceRect" presStyleCnt="0"/>
      <dgm:spPr/>
    </dgm:pt>
    <dgm:pt modelId="{BC23E9EA-9873-4BC8-8FCF-41A2213DACB9}" type="pres">
      <dgm:prSet presAssocID="{7F22E904-1C3E-4540-BC25-61DB5DD61D50}" presName="parTx" presStyleLbl="revTx" presStyleIdx="0" presStyleCnt="3">
        <dgm:presLayoutVars>
          <dgm:chMax val="0"/>
          <dgm:chPref val="0"/>
        </dgm:presLayoutVars>
      </dgm:prSet>
      <dgm:spPr/>
    </dgm:pt>
    <dgm:pt modelId="{56186049-2900-47C2-A035-79F3ADAF1662}" type="pres">
      <dgm:prSet presAssocID="{FD75A805-FA62-4631-956C-25B751EACCD9}" presName="sibTrans" presStyleCnt="0"/>
      <dgm:spPr/>
    </dgm:pt>
    <dgm:pt modelId="{9ECAC4CD-F11F-4B55-A59A-95D3A8DA8862}" type="pres">
      <dgm:prSet presAssocID="{989FF348-46DC-464A-BC1B-CA71F8330456}" presName="compNode" presStyleCnt="0"/>
      <dgm:spPr/>
    </dgm:pt>
    <dgm:pt modelId="{2DFBC2DC-45FC-40A1-A864-91985ECF8350}" type="pres">
      <dgm:prSet presAssocID="{989FF348-46DC-464A-BC1B-CA71F8330456}" presName="bgRect" presStyleLbl="bgShp" presStyleIdx="1" presStyleCnt="3"/>
      <dgm:spPr/>
    </dgm:pt>
    <dgm:pt modelId="{E4C53B84-4435-4315-B9E0-324DC920D290}" type="pres">
      <dgm:prSet presAssocID="{989FF348-46DC-464A-BC1B-CA71F83304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Graph with Upward Trend"/>
        </a:ext>
      </dgm:extLst>
    </dgm:pt>
    <dgm:pt modelId="{456D734D-BE9C-483F-8E4A-252855B79D8F}" type="pres">
      <dgm:prSet presAssocID="{989FF348-46DC-464A-BC1B-CA71F8330456}" presName="spaceRect" presStyleCnt="0"/>
      <dgm:spPr/>
    </dgm:pt>
    <dgm:pt modelId="{A54EF10D-42A7-40D4-8704-F0E2CA3831F7}" type="pres">
      <dgm:prSet presAssocID="{989FF348-46DC-464A-BC1B-CA71F8330456}" presName="parTx" presStyleLbl="revTx" presStyleIdx="1" presStyleCnt="3">
        <dgm:presLayoutVars>
          <dgm:chMax val="0"/>
          <dgm:chPref val="0"/>
        </dgm:presLayoutVars>
      </dgm:prSet>
      <dgm:spPr/>
    </dgm:pt>
    <dgm:pt modelId="{447217E0-5339-4848-880F-0DD3C3657684}" type="pres">
      <dgm:prSet presAssocID="{6DE697BF-668D-456C-8504-CE9A130435D2}" presName="sibTrans" presStyleCnt="0"/>
      <dgm:spPr/>
    </dgm:pt>
    <dgm:pt modelId="{CC0D685E-25AA-47FE-B66A-4077DC468CE5}" type="pres">
      <dgm:prSet presAssocID="{8BDB8E9F-7567-45D0-8063-3A57B86962D1}" presName="compNode" presStyleCnt="0"/>
      <dgm:spPr/>
    </dgm:pt>
    <dgm:pt modelId="{F56D12EB-B170-4941-A37D-0223764428B6}" type="pres">
      <dgm:prSet presAssocID="{8BDB8E9F-7567-45D0-8063-3A57B86962D1}" presName="bgRect" presStyleLbl="bgShp" presStyleIdx="2" presStyleCnt="3"/>
      <dgm:spPr/>
    </dgm:pt>
    <dgm:pt modelId="{494133E9-73E7-46F3-B278-B427AD8D360A}" type="pres">
      <dgm:prSet presAssocID="{8BDB8E9F-7567-45D0-8063-3A57B86962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F9C73809-92B5-4CD9-A7F1-2C879E8ABA55}" type="pres">
      <dgm:prSet presAssocID="{8BDB8E9F-7567-45D0-8063-3A57B86962D1}" presName="spaceRect" presStyleCnt="0"/>
      <dgm:spPr/>
    </dgm:pt>
    <dgm:pt modelId="{96F5408D-5168-416C-897A-E64F8C52E280}" type="pres">
      <dgm:prSet presAssocID="{8BDB8E9F-7567-45D0-8063-3A57B86962D1}" presName="parTx" presStyleLbl="revTx" presStyleIdx="2" presStyleCnt="3">
        <dgm:presLayoutVars>
          <dgm:chMax val="0"/>
          <dgm:chPref val="0"/>
        </dgm:presLayoutVars>
      </dgm:prSet>
      <dgm:spPr/>
    </dgm:pt>
  </dgm:ptLst>
  <dgm:cxnLst>
    <dgm:cxn modelId="{C81FE120-3635-4C7A-877D-B59072EB3F1D}" type="presOf" srcId="{F0C91FC1-8101-4463-B302-0A11D40910D8}" destId="{EA526E49-4243-458D-8E3E-4166D1B9F8AA}" srcOrd="0" destOrd="0" presId="urn:microsoft.com/office/officeart/2018/2/layout/IconVerticalSolidList"/>
    <dgm:cxn modelId="{07643665-D56C-4C17-85BC-F3A3BB17C0CE}" type="presOf" srcId="{8BDB8E9F-7567-45D0-8063-3A57B86962D1}" destId="{96F5408D-5168-416C-897A-E64F8C52E280}" srcOrd="0" destOrd="0" presId="urn:microsoft.com/office/officeart/2018/2/layout/IconVerticalSolidList"/>
    <dgm:cxn modelId="{4203B34D-FB70-41E2-ADBB-9122DAAEDE26}" srcId="{F0C91FC1-8101-4463-B302-0A11D40910D8}" destId="{989FF348-46DC-464A-BC1B-CA71F8330456}" srcOrd="1" destOrd="0" parTransId="{2492A231-2ABA-4267-A9A3-70628D816A8D}" sibTransId="{6DE697BF-668D-456C-8504-CE9A130435D2}"/>
    <dgm:cxn modelId="{50990198-9284-49AF-8CE8-D21F8DAF0502}" type="presOf" srcId="{7F22E904-1C3E-4540-BC25-61DB5DD61D50}" destId="{BC23E9EA-9873-4BC8-8FCF-41A2213DACB9}" srcOrd="0" destOrd="0" presId="urn:microsoft.com/office/officeart/2018/2/layout/IconVerticalSolidList"/>
    <dgm:cxn modelId="{5CB089A4-AD9E-4EDB-88FC-E62457163C25}" type="presOf" srcId="{989FF348-46DC-464A-BC1B-CA71F8330456}" destId="{A54EF10D-42A7-40D4-8704-F0E2CA3831F7}" srcOrd="0" destOrd="0" presId="urn:microsoft.com/office/officeart/2018/2/layout/IconVerticalSolidList"/>
    <dgm:cxn modelId="{D18A8BA6-9939-4DD0-B4A3-5D7912035C30}" srcId="{F0C91FC1-8101-4463-B302-0A11D40910D8}" destId="{8BDB8E9F-7567-45D0-8063-3A57B86962D1}" srcOrd="2" destOrd="0" parTransId="{3CCE59A7-DF35-412C-91BC-C1FA1B1EAC57}" sibTransId="{2651231F-3518-4642-B6DF-2B60D1E4663F}"/>
    <dgm:cxn modelId="{1C264FE2-08C5-4CDB-A032-5968F0987940}" srcId="{F0C91FC1-8101-4463-B302-0A11D40910D8}" destId="{7F22E904-1C3E-4540-BC25-61DB5DD61D50}" srcOrd="0" destOrd="0" parTransId="{7A268E27-C03D-454E-9237-2B6A91362E1C}" sibTransId="{FD75A805-FA62-4631-956C-25B751EACCD9}"/>
    <dgm:cxn modelId="{0AEEA291-1253-4E94-9F08-D0076AA2CE73}" type="presParOf" srcId="{EA526E49-4243-458D-8E3E-4166D1B9F8AA}" destId="{05B9CD7C-62AC-462B-B3E4-84081015B99B}" srcOrd="0" destOrd="0" presId="urn:microsoft.com/office/officeart/2018/2/layout/IconVerticalSolidList"/>
    <dgm:cxn modelId="{E9C745E6-71F3-4C1E-BF0D-4B782BD22F85}" type="presParOf" srcId="{05B9CD7C-62AC-462B-B3E4-84081015B99B}" destId="{770EC64B-F305-419F-81DF-9963F814CE56}" srcOrd="0" destOrd="0" presId="urn:microsoft.com/office/officeart/2018/2/layout/IconVerticalSolidList"/>
    <dgm:cxn modelId="{0D0A29AB-A030-4445-9004-E73DE3F54FC6}" type="presParOf" srcId="{05B9CD7C-62AC-462B-B3E4-84081015B99B}" destId="{621A5352-F891-4060-A7BD-3F548F786244}" srcOrd="1" destOrd="0" presId="urn:microsoft.com/office/officeart/2018/2/layout/IconVerticalSolidList"/>
    <dgm:cxn modelId="{2627CEAD-9E02-4CAE-8A5A-EEFA131C056E}" type="presParOf" srcId="{05B9CD7C-62AC-462B-B3E4-84081015B99B}" destId="{002EDA9D-0BC1-4BC8-8008-DF432B3351C2}" srcOrd="2" destOrd="0" presId="urn:microsoft.com/office/officeart/2018/2/layout/IconVerticalSolidList"/>
    <dgm:cxn modelId="{21FB1988-9BC6-4D5B-9A67-301470F2912D}" type="presParOf" srcId="{05B9CD7C-62AC-462B-B3E4-84081015B99B}" destId="{BC23E9EA-9873-4BC8-8FCF-41A2213DACB9}" srcOrd="3" destOrd="0" presId="urn:microsoft.com/office/officeart/2018/2/layout/IconVerticalSolidList"/>
    <dgm:cxn modelId="{A587915E-8FC5-4524-8C0C-C3AE3C72AFEC}" type="presParOf" srcId="{EA526E49-4243-458D-8E3E-4166D1B9F8AA}" destId="{56186049-2900-47C2-A035-79F3ADAF1662}" srcOrd="1" destOrd="0" presId="urn:microsoft.com/office/officeart/2018/2/layout/IconVerticalSolidList"/>
    <dgm:cxn modelId="{4922817E-E936-47E1-B6EF-FFEFCE0D4A68}" type="presParOf" srcId="{EA526E49-4243-458D-8E3E-4166D1B9F8AA}" destId="{9ECAC4CD-F11F-4B55-A59A-95D3A8DA8862}" srcOrd="2" destOrd="0" presId="urn:microsoft.com/office/officeart/2018/2/layout/IconVerticalSolidList"/>
    <dgm:cxn modelId="{5EA8F223-7E32-4372-81B3-431C01AFEADC}" type="presParOf" srcId="{9ECAC4CD-F11F-4B55-A59A-95D3A8DA8862}" destId="{2DFBC2DC-45FC-40A1-A864-91985ECF8350}" srcOrd="0" destOrd="0" presId="urn:microsoft.com/office/officeart/2018/2/layout/IconVerticalSolidList"/>
    <dgm:cxn modelId="{09A5D0E7-7D2F-4A01-9C28-4AEE2A98434B}" type="presParOf" srcId="{9ECAC4CD-F11F-4B55-A59A-95D3A8DA8862}" destId="{E4C53B84-4435-4315-B9E0-324DC920D290}" srcOrd="1" destOrd="0" presId="urn:microsoft.com/office/officeart/2018/2/layout/IconVerticalSolidList"/>
    <dgm:cxn modelId="{D91BDBF6-B408-4988-808D-7AA191DF9B8A}" type="presParOf" srcId="{9ECAC4CD-F11F-4B55-A59A-95D3A8DA8862}" destId="{456D734D-BE9C-483F-8E4A-252855B79D8F}" srcOrd="2" destOrd="0" presId="urn:microsoft.com/office/officeart/2018/2/layout/IconVerticalSolidList"/>
    <dgm:cxn modelId="{9C395EBF-F858-4F8D-9B06-99F9E5524C25}" type="presParOf" srcId="{9ECAC4CD-F11F-4B55-A59A-95D3A8DA8862}" destId="{A54EF10D-42A7-40D4-8704-F0E2CA3831F7}" srcOrd="3" destOrd="0" presId="urn:microsoft.com/office/officeart/2018/2/layout/IconVerticalSolidList"/>
    <dgm:cxn modelId="{EBCDF8C2-96F1-463E-A483-8374AA4694BD}" type="presParOf" srcId="{EA526E49-4243-458D-8E3E-4166D1B9F8AA}" destId="{447217E0-5339-4848-880F-0DD3C3657684}" srcOrd="3" destOrd="0" presId="urn:microsoft.com/office/officeart/2018/2/layout/IconVerticalSolidList"/>
    <dgm:cxn modelId="{B48D88BE-5E42-4825-B69D-5E4A76B4AF2A}" type="presParOf" srcId="{EA526E49-4243-458D-8E3E-4166D1B9F8AA}" destId="{CC0D685E-25AA-47FE-B66A-4077DC468CE5}" srcOrd="4" destOrd="0" presId="urn:microsoft.com/office/officeart/2018/2/layout/IconVerticalSolidList"/>
    <dgm:cxn modelId="{2728A420-2A0C-4D6C-90FB-52C8F5909B65}" type="presParOf" srcId="{CC0D685E-25AA-47FE-B66A-4077DC468CE5}" destId="{F56D12EB-B170-4941-A37D-0223764428B6}" srcOrd="0" destOrd="0" presId="urn:microsoft.com/office/officeart/2018/2/layout/IconVerticalSolidList"/>
    <dgm:cxn modelId="{0E57CF2F-85FD-40DF-A259-CFB2C81F6DA7}" type="presParOf" srcId="{CC0D685E-25AA-47FE-B66A-4077DC468CE5}" destId="{494133E9-73E7-46F3-B278-B427AD8D360A}" srcOrd="1" destOrd="0" presId="urn:microsoft.com/office/officeart/2018/2/layout/IconVerticalSolidList"/>
    <dgm:cxn modelId="{AC3A35A8-940B-4DA4-9406-1432A34391E7}" type="presParOf" srcId="{CC0D685E-25AA-47FE-B66A-4077DC468CE5}" destId="{F9C73809-92B5-4CD9-A7F1-2C879E8ABA55}" srcOrd="2" destOrd="0" presId="urn:microsoft.com/office/officeart/2018/2/layout/IconVerticalSolidList"/>
    <dgm:cxn modelId="{132AC232-666E-457A-BE33-4C28197A981A}" type="presParOf" srcId="{CC0D685E-25AA-47FE-B66A-4077DC468CE5}" destId="{96F5408D-5168-416C-897A-E64F8C52E2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64EB5-768E-4FF9-8A0B-37D2CB24E60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8C01709-FC72-4A8E-A640-E25CF94B5443}">
      <dgm:prSet/>
      <dgm:spPr/>
      <dgm:t>
        <a:bodyPr/>
        <a:lstStyle/>
        <a:p>
          <a:r>
            <a:rPr lang="en-GB"/>
            <a:t>Explain the difference perfect and imperfect competition</a:t>
          </a:r>
          <a:endParaRPr lang="en-US"/>
        </a:p>
      </dgm:t>
    </dgm:pt>
    <dgm:pt modelId="{F83300D9-032D-4C9F-874A-2CF7DD426148}" type="parTrans" cxnId="{432D1374-FCD6-41CD-A10B-57B6D5E3E093}">
      <dgm:prSet/>
      <dgm:spPr/>
      <dgm:t>
        <a:bodyPr/>
        <a:lstStyle/>
        <a:p>
          <a:endParaRPr lang="en-US"/>
        </a:p>
      </dgm:t>
    </dgm:pt>
    <dgm:pt modelId="{CEBD5684-49D0-4D9F-B392-70417DBE0A15}" type="sibTrans" cxnId="{432D1374-FCD6-41CD-A10B-57B6D5E3E093}">
      <dgm:prSet/>
      <dgm:spPr/>
      <dgm:t>
        <a:bodyPr/>
        <a:lstStyle/>
        <a:p>
          <a:endParaRPr lang="en-US"/>
        </a:p>
      </dgm:t>
    </dgm:pt>
    <dgm:pt modelId="{4D298823-82D0-4C3F-A025-9321E391B22C}">
      <dgm:prSet/>
      <dgm:spPr/>
      <dgm:t>
        <a:bodyPr/>
        <a:lstStyle/>
        <a:p>
          <a:r>
            <a:rPr lang="en-GB" i="1"/>
            <a:t>What will be the impact on prices of perfect competition.</a:t>
          </a:r>
          <a:endParaRPr lang="en-US"/>
        </a:p>
      </dgm:t>
    </dgm:pt>
    <dgm:pt modelId="{DC7167F4-B9C3-4835-94FA-29844F366210}" type="parTrans" cxnId="{12E05C31-711A-4EEB-BD92-D63D6E45A84F}">
      <dgm:prSet/>
      <dgm:spPr/>
      <dgm:t>
        <a:bodyPr/>
        <a:lstStyle/>
        <a:p>
          <a:endParaRPr lang="en-US"/>
        </a:p>
      </dgm:t>
    </dgm:pt>
    <dgm:pt modelId="{B3091667-2A58-4239-8D26-7D9A8C8AC44F}" type="sibTrans" cxnId="{12E05C31-711A-4EEB-BD92-D63D6E45A84F}">
      <dgm:prSet/>
      <dgm:spPr/>
      <dgm:t>
        <a:bodyPr/>
        <a:lstStyle/>
        <a:p>
          <a:endParaRPr lang="en-US"/>
        </a:p>
      </dgm:t>
    </dgm:pt>
    <dgm:pt modelId="{DFF9C2F9-CEA0-414E-9451-F5B329E96368}" type="pres">
      <dgm:prSet presAssocID="{09964EB5-768E-4FF9-8A0B-37D2CB24E60B}" presName="hierChild1" presStyleCnt="0">
        <dgm:presLayoutVars>
          <dgm:chPref val="1"/>
          <dgm:dir/>
          <dgm:animOne val="branch"/>
          <dgm:animLvl val="lvl"/>
          <dgm:resizeHandles/>
        </dgm:presLayoutVars>
      </dgm:prSet>
      <dgm:spPr/>
    </dgm:pt>
    <dgm:pt modelId="{71D4223A-DF75-4E7B-9576-8C30427AC6DE}" type="pres">
      <dgm:prSet presAssocID="{D8C01709-FC72-4A8E-A640-E25CF94B5443}" presName="hierRoot1" presStyleCnt="0"/>
      <dgm:spPr/>
    </dgm:pt>
    <dgm:pt modelId="{6B8AD12D-F584-43FD-87BA-718788A6923F}" type="pres">
      <dgm:prSet presAssocID="{D8C01709-FC72-4A8E-A640-E25CF94B5443}" presName="composite" presStyleCnt="0"/>
      <dgm:spPr/>
    </dgm:pt>
    <dgm:pt modelId="{A8B0AA61-9FE9-44CC-9CA7-2BF784E4A611}" type="pres">
      <dgm:prSet presAssocID="{D8C01709-FC72-4A8E-A640-E25CF94B5443}" presName="background" presStyleLbl="node0" presStyleIdx="0" presStyleCnt="2"/>
      <dgm:spPr/>
    </dgm:pt>
    <dgm:pt modelId="{2823E2CF-8F00-4D47-8212-04DDC42A8E5B}" type="pres">
      <dgm:prSet presAssocID="{D8C01709-FC72-4A8E-A640-E25CF94B5443}" presName="text" presStyleLbl="fgAcc0" presStyleIdx="0" presStyleCnt="2">
        <dgm:presLayoutVars>
          <dgm:chPref val="3"/>
        </dgm:presLayoutVars>
      </dgm:prSet>
      <dgm:spPr/>
    </dgm:pt>
    <dgm:pt modelId="{BC9FEDB6-8371-47E5-8276-59E1F87A1FE9}" type="pres">
      <dgm:prSet presAssocID="{D8C01709-FC72-4A8E-A640-E25CF94B5443}" presName="hierChild2" presStyleCnt="0"/>
      <dgm:spPr/>
    </dgm:pt>
    <dgm:pt modelId="{29B2B938-F45E-471D-93F0-613F7C4C155D}" type="pres">
      <dgm:prSet presAssocID="{4D298823-82D0-4C3F-A025-9321E391B22C}" presName="hierRoot1" presStyleCnt="0"/>
      <dgm:spPr/>
    </dgm:pt>
    <dgm:pt modelId="{F96AA07B-3CE6-4DCD-8777-6BE9D751EEFE}" type="pres">
      <dgm:prSet presAssocID="{4D298823-82D0-4C3F-A025-9321E391B22C}" presName="composite" presStyleCnt="0"/>
      <dgm:spPr/>
    </dgm:pt>
    <dgm:pt modelId="{982C46C1-C869-4876-A34D-EA44971C6194}" type="pres">
      <dgm:prSet presAssocID="{4D298823-82D0-4C3F-A025-9321E391B22C}" presName="background" presStyleLbl="node0" presStyleIdx="1" presStyleCnt="2"/>
      <dgm:spPr/>
    </dgm:pt>
    <dgm:pt modelId="{C76E038B-061D-410A-9361-C2048C9B1DB3}" type="pres">
      <dgm:prSet presAssocID="{4D298823-82D0-4C3F-A025-9321E391B22C}" presName="text" presStyleLbl="fgAcc0" presStyleIdx="1" presStyleCnt="2">
        <dgm:presLayoutVars>
          <dgm:chPref val="3"/>
        </dgm:presLayoutVars>
      </dgm:prSet>
      <dgm:spPr/>
    </dgm:pt>
    <dgm:pt modelId="{AD6CA825-A978-45C7-B7DD-0C5F68F9CCAF}" type="pres">
      <dgm:prSet presAssocID="{4D298823-82D0-4C3F-A025-9321E391B22C}" presName="hierChild2" presStyleCnt="0"/>
      <dgm:spPr/>
    </dgm:pt>
  </dgm:ptLst>
  <dgm:cxnLst>
    <dgm:cxn modelId="{12E05C31-711A-4EEB-BD92-D63D6E45A84F}" srcId="{09964EB5-768E-4FF9-8A0B-37D2CB24E60B}" destId="{4D298823-82D0-4C3F-A025-9321E391B22C}" srcOrd="1" destOrd="0" parTransId="{DC7167F4-B9C3-4835-94FA-29844F366210}" sibTransId="{B3091667-2A58-4239-8D26-7D9A8C8AC44F}"/>
    <dgm:cxn modelId="{1972BA32-62F2-4C79-A060-67EE15D7061F}" type="presOf" srcId="{09964EB5-768E-4FF9-8A0B-37D2CB24E60B}" destId="{DFF9C2F9-CEA0-414E-9451-F5B329E96368}" srcOrd="0" destOrd="0" presId="urn:microsoft.com/office/officeart/2005/8/layout/hierarchy1"/>
    <dgm:cxn modelId="{26CD6041-9A4C-4DA6-9484-B626C77440C0}" type="presOf" srcId="{4D298823-82D0-4C3F-A025-9321E391B22C}" destId="{C76E038B-061D-410A-9361-C2048C9B1DB3}" srcOrd="0" destOrd="0" presId="urn:microsoft.com/office/officeart/2005/8/layout/hierarchy1"/>
    <dgm:cxn modelId="{432D1374-FCD6-41CD-A10B-57B6D5E3E093}" srcId="{09964EB5-768E-4FF9-8A0B-37D2CB24E60B}" destId="{D8C01709-FC72-4A8E-A640-E25CF94B5443}" srcOrd="0" destOrd="0" parTransId="{F83300D9-032D-4C9F-874A-2CF7DD426148}" sibTransId="{CEBD5684-49D0-4D9F-B392-70417DBE0A15}"/>
    <dgm:cxn modelId="{3ACFE7A2-57E2-4F5A-BFBF-21FAB9F2EFCD}" type="presOf" srcId="{D8C01709-FC72-4A8E-A640-E25CF94B5443}" destId="{2823E2CF-8F00-4D47-8212-04DDC42A8E5B}" srcOrd="0" destOrd="0" presId="urn:microsoft.com/office/officeart/2005/8/layout/hierarchy1"/>
    <dgm:cxn modelId="{CAF10F8E-8F69-4FF1-9D95-0A20533BA093}" type="presParOf" srcId="{DFF9C2F9-CEA0-414E-9451-F5B329E96368}" destId="{71D4223A-DF75-4E7B-9576-8C30427AC6DE}" srcOrd="0" destOrd="0" presId="urn:microsoft.com/office/officeart/2005/8/layout/hierarchy1"/>
    <dgm:cxn modelId="{CF0C921F-77D9-411C-BC95-9EDF01FF364D}" type="presParOf" srcId="{71D4223A-DF75-4E7B-9576-8C30427AC6DE}" destId="{6B8AD12D-F584-43FD-87BA-718788A6923F}" srcOrd="0" destOrd="0" presId="urn:microsoft.com/office/officeart/2005/8/layout/hierarchy1"/>
    <dgm:cxn modelId="{CA4FA8C9-D6F2-48A8-A8BC-291687643EDF}" type="presParOf" srcId="{6B8AD12D-F584-43FD-87BA-718788A6923F}" destId="{A8B0AA61-9FE9-44CC-9CA7-2BF784E4A611}" srcOrd="0" destOrd="0" presId="urn:microsoft.com/office/officeart/2005/8/layout/hierarchy1"/>
    <dgm:cxn modelId="{12B931CA-ED72-4095-A852-2454E207A50E}" type="presParOf" srcId="{6B8AD12D-F584-43FD-87BA-718788A6923F}" destId="{2823E2CF-8F00-4D47-8212-04DDC42A8E5B}" srcOrd="1" destOrd="0" presId="urn:microsoft.com/office/officeart/2005/8/layout/hierarchy1"/>
    <dgm:cxn modelId="{C83A1C67-5A7F-495D-9BA9-70DCB1FEE5C6}" type="presParOf" srcId="{71D4223A-DF75-4E7B-9576-8C30427AC6DE}" destId="{BC9FEDB6-8371-47E5-8276-59E1F87A1FE9}" srcOrd="1" destOrd="0" presId="urn:microsoft.com/office/officeart/2005/8/layout/hierarchy1"/>
    <dgm:cxn modelId="{D7D12A08-D77D-4284-9C7E-4FAB64FDC27D}" type="presParOf" srcId="{DFF9C2F9-CEA0-414E-9451-F5B329E96368}" destId="{29B2B938-F45E-471D-93F0-613F7C4C155D}" srcOrd="1" destOrd="0" presId="urn:microsoft.com/office/officeart/2005/8/layout/hierarchy1"/>
    <dgm:cxn modelId="{FD4FD162-7574-4714-B688-53B1E7AB7E14}" type="presParOf" srcId="{29B2B938-F45E-471D-93F0-613F7C4C155D}" destId="{F96AA07B-3CE6-4DCD-8777-6BE9D751EEFE}" srcOrd="0" destOrd="0" presId="urn:microsoft.com/office/officeart/2005/8/layout/hierarchy1"/>
    <dgm:cxn modelId="{ADAC9C58-2DDA-442B-855B-EDB03A7C5D06}" type="presParOf" srcId="{F96AA07B-3CE6-4DCD-8777-6BE9D751EEFE}" destId="{982C46C1-C869-4876-A34D-EA44971C6194}" srcOrd="0" destOrd="0" presId="urn:microsoft.com/office/officeart/2005/8/layout/hierarchy1"/>
    <dgm:cxn modelId="{9C0C480A-FD6B-4133-8A55-760AB5C40123}" type="presParOf" srcId="{F96AA07B-3CE6-4DCD-8777-6BE9D751EEFE}" destId="{C76E038B-061D-410A-9361-C2048C9B1DB3}" srcOrd="1" destOrd="0" presId="urn:microsoft.com/office/officeart/2005/8/layout/hierarchy1"/>
    <dgm:cxn modelId="{C75E1210-BDD5-458F-881A-4F0953316B53}" type="presParOf" srcId="{29B2B938-F45E-471D-93F0-613F7C4C155D}" destId="{AD6CA825-A978-45C7-B7DD-0C5F68F9CCA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4277C-5482-41B5-8257-42D6A0B529D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3BAA4CE-CD3F-489A-8725-F87A7F5C1999}">
      <dgm:prSet/>
      <dgm:spPr/>
      <dgm:t>
        <a:bodyPr/>
        <a:lstStyle/>
        <a:p>
          <a:r>
            <a:rPr lang="en-GB" dirty="0"/>
            <a:t>In perfect competition there are no barriers to entry or exit </a:t>
          </a:r>
          <a:endParaRPr lang="en-US" dirty="0"/>
        </a:p>
      </dgm:t>
    </dgm:pt>
    <dgm:pt modelId="{F47C0101-1DF5-4116-8846-2C4F8D77D7A4}" type="parTrans" cxnId="{BE42EAE7-7EC6-439E-8906-430DD274D5A3}">
      <dgm:prSet/>
      <dgm:spPr/>
      <dgm:t>
        <a:bodyPr/>
        <a:lstStyle/>
        <a:p>
          <a:endParaRPr lang="en-US"/>
        </a:p>
      </dgm:t>
    </dgm:pt>
    <dgm:pt modelId="{0E465414-14E4-47B4-BF22-141E71D7745B}" type="sibTrans" cxnId="{BE42EAE7-7EC6-439E-8906-430DD274D5A3}">
      <dgm:prSet/>
      <dgm:spPr/>
      <dgm:t>
        <a:bodyPr/>
        <a:lstStyle/>
        <a:p>
          <a:endParaRPr lang="en-US"/>
        </a:p>
      </dgm:t>
    </dgm:pt>
    <dgm:pt modelId="{BBAEC097-1818-4656-988F-1F50A4285215}">
      <dgm:prSet/>
      <dgm:spPr/>
      <dgm:t>
        <a:bodyPr/>
        <a:lstStyle/>
        <a:p>
          <a:r>
            <a:rPr lang="en-GB" dirty="0"/>
            <a:t>This means firms are free to enter or exit the market if they wish to do so</a:t>
          </a:r>
          <a:endParaRPr lang="en-US" dirty="0"/>
        </a:p>
      </dgm:t>
    </dgm:pt>
    <dgm:pt modelId="{6B8DB311-3E33-4DFC-B173-61E863388D45}" type="parTrans" cxnId="{6C995F01-8071-493A-8F49-811F70B3C8E7}">
      <dgm:prSet/>
      <dgm:spPr/>
      <dgm:t>
        <a:bodyPr/>
        <a:lstStyle/>
        <a:p>
          <a:endParaRPr lang="en-US"/>
        </a:p>
      </dgm:t>
    </dgm:pt>
    <dgm:pt modelId="{2B401B1D-5AB7-44FC-9BD9-C30E9B2EAF35}" type="sibTrans" cxnId="{6C995F01-8071-493A-8F49-811F70B3C8E7}">
      <dgm:prSet/>
      <dgm:spPr/>
      <dgm:t>
        <a:bodyPr/>
        <a:lstStyle/>
        <a:p>
          <a:endParaRPr lang="en-US"/>
        </a:p>
      </dgm:t>
    </dgm:pt>
    <dgm:pt modelId="{A8070EDC-F118-42BA-8947-2E112FE00407}">
      <dgm:prSet/>
      <dgm:spPr/>
      <dgm:t>
        <a:bodyPr/>
        <a:lstStyle/>
        <a:p>
          <a:r>
            <a:rPr lang="en-GB" dirty="0"/>
            <a:t>Therefore, entry costs will be low or non-existent</a:t>
          </a:r>
          <a:endParaRPr lang="en-US" dirty="0"/>
        </a:p>
      </dgm:t>
    </dgm:pt>
    <dgm:pt modelId="{53BAFD35-183A-494F-92DF-3FF2155CAED8}" type="parTrans" cxnId="{E9959531-2B38-49DE-AB39-2FF49587ECBF}">
      <dgm:prSet/>
      <dgm:spPr/>
      <dgm:t>
        <a:bodyPr/>
        <a:lstStyle/>
        <a:p>
          <a:endParaRPr lang="en-US"/>
        </a:p>
      </dgm:t>
    </dgm:pt>
    <dgm:pt modelId="{27BDCCE4-8B55-455E-96B4-641913BA70B4}" type="sibTrans" cxnId="{E9959531-2B38-49DE-AB39-2FF49587ECBF}">
      <dgm:prSet/>
      <dgm:spPr/>
      <dgm:t>
        <a:bodyPr/>
        <a:lstStyle/>
        <a:p>
          <a:endParaRPr lang="en-US"/>
        </a:p>
      </dgm:t>
    </dgm:pt>
    <dgm:pt modelId="{4A1C55F5-3E1D-45A0-BA50-EE97D712B979}">
      <dgm:prSet/>
      <dgm:spPr/>
      <dgm:t>
        <a:bodyPr/>
        <a:lstStyle/>
        <a:p>
          <a:r>
            <a:rPr lang="en-GB" dirty="0"/>
            <a:t>Barriers to entry such as costs associated with capital expenditure, research and development and start-up of the business are low or non- existent</a:t>
          </a:r>
          <a:endParaRPr lang="en-US" dirty="0"/>
        </a:p>
      </dgm:t>
    </dgm:pt>
    <dgm:pt modelId="{2E52F46F-F334-4A09-8AD2-8F8D89D35C92}" type="parTrans" cxnId="{ECE13D5C-63B1-4F70-83F1-F50F97358DB4}">
      <dgm:prSet/>
      <dgm:spPr/>
      <dgm:t>
        <a:bodyPr/>
        <a:lstStyle/>
        <a:p>
          <a:endParaRPr lang="en-US"/>
        </a:p>
      </dgm:t>
    </dgm:pt>
    <dgm:pt modelId="{49D02433-69DE-4470-B9E2-60E107C248D6}" type="sibTrans" cxnId="{ECE13D5C-63B1-4F70-83F1-F50F97358DB4}">
      <dgm:prSet/>
      <dgm:spPr/>
      <dgm:t>
        <a:bodyPr/>
        <a:lstStyle/>
        <a:p>
          <a:endParaRPr lang="en-US"/>
        </a:p>
      </dgm:t>
    </dgm:pt>
    <dgm:pt modelId="{DDFF0F16-A853-4ABC-B2C8-BB9D3D714BB6}" type="pres">
      <dgm:prSet presAssocID="{51B4277C-5482-41B5-8257-42D6A0B529D0}" presName="hierChild1" presStyleCnt="0">
        <dgm:presLayoutVars>
          <dgm:chPref val="1"/>
          <dgm:dir/>
          <dgm:animOne val="branch"/>
          <dgm:animLvl val="lvl"/>
          <dgm:resizeHandles/>
        </dgm:presLayoutVars>
      </dgm:prSet>
      <dgm:spPr/>
    </dgm:pt>
    <dgm:pt modelId="{20246A0F-B11F-4EBE-A2CE-296304DA135B}" type="pres">
      <dgm:prSet presAssocID="{93BAA4CE-CD3F-489A-8725-F87A7F5C1999}" presName="hierRoot1" presStyleCnt="0"/>
      <dgm:spPr/>
    </dgm:pt>
    <dgm:pt modelId="{65F21A02-D86B-4A63-9E22-6CC020CD25FD}" type="pres">
      <dgm:prSet presAssocID="{93BAA4CE-CD3F-489A-8725-F87A7F5C1999}" presName="composite" presStyleCnt="0"/>
      <dgm:spPr/>
    </dgm:pt>
    <dgm:pt modelId="{CEFEB65D-9BD3-4638-9253-1F376DDADA24}" type="pres">
      <dgm:prSet presAssocID="{93BAA4CE-CD3F-489A-8725-F87A7F5C1999}" presName="background" presStyleLbl="node0" presStyleIdx="0" presStyleCnt="4"/>
      <dgm:spPr/>
    </dgm:pt>
    <dgm:pt modelId="{F348EAE9-15C8-4693-BD41-C163BA0AC7BB}" type="pres">
      <dgm:prSet presAssocID="{93BAA4CE-CD3F-489A-8725-F87A7F5C1999}" presName="text" presStyleLbl="fgAcc0" presStyleIdx="0" presStyleCnt="4">
        <dgm:presLayoutVars>
          <dgm:chPref val="3"/>
        </dgm:presLayoutVars>
      </dgm:prSet>
      <dgm:spPr/>
    </dgm:pt>
    <dgm:pt modelId="{F01860A4-291D-40B3-AF66-9222FCA048ED}" type="pres">
      <dgm:prSet presAssocID="{93BAA4CE-CD3F-489A-8725-F87A7F5C1999}" presName="hierChild2" presStyleCnt="0"/>
      <dgm:spPr/>
    </dgm:pt>
    <dgm:pt modelId="{BBB33426-921B-4FC6-99FE-D8DC25EC91B5}" type="pres">
      <dgm:prSet presAssocID="{BBAEC097-1818-4656-988F-1F50A4285215}" presName="hierRoot1" presStyleCnt="0"/>
      <dgm:spPr/>
    </dgm:pt>
    <dgm:pt modelId="{F9CBA495-0550-4D42-A085-B54FA0350B17}" type="pres">
      <dgm:prSet presAssocID="{BBAEC097-1818-4656-988F-1F50A4285215}" presName="composite" presStyleCnt="0"/>
      <dgm:spPr/>
    </dgm:pt>
    <dgm:pt modelId="{1A4DCD08-2244-416E-98F7-7A0FD2A8D650}" type="pres">
      <dgm:prSet presAssocID="{BBAEC097-1818-4656-988F-1F50A4285215}" presName="background" presStyleLbl="node0" presStyleIdx="1" presStyleCnt="4"/>
      <dgm:spPr/>
    </dgm:pt>
    <dgm:pt modelId="{9EDCBFA1-B9ED-425A-A0A5-5DA74B4C9519}" type="pres">
      <dgm:prSet presAssocID="{BBAEC097-1818-4656-988F-1F50A4285215}" presName="text" presStyleLbl="fgAcc0" presStyleIdx="1" presStyleCnt="4">
        <dgm:presLayoutVars>
          <dgm:chPref val="3"/>
        </dgm:presLayoutVars>
      </dgm:prSet>
      <dgm:spPr/>
    </dgm:pt>
    <dgm:pt modelId="{05143B39-DB9C-4A0C-BBD5-21F5B706367E}" type="pres">
      <dgm:prSet presAssocID="{BBAEC097-1818-4656-988F-1F50A4285215}" presName="hierChild2" presStyleCnt="0"/>
      <dgm:spPr/>
    </dgm:pt>
    <dgm:pt modelId="{85620E2B-B215-47C5-BD81-AB3034EE33EA}" type="pres">
      <dgm:prSet presAssocID="{A8070EDC-F118-42BA-8947-2E112FE00407}" presName="hierRoot1" presStyleCnt="0"/>
      <dgm:spPr/>
    </dgm:pt>
    <dgm:pt modelId="{5307ACFC-654C-4709-AFE3-9E0E8799037B}" type="pres">
      <dgm:prSet presAssocID="{A8070EDC-F118-42BA-8947-2E112FE00407}" presName="composite" presStyleCnt="0"/>
      <dgm:spPr/>
    </dgm:pt>
    <dgm:pt modelId="{5F6558DB-F68E-4040-A14B-FC747B098321}" type="pres">
      <dgm:prSet presAssocID="{A8070EDC-F118-42BA-8947-2E112FE00407}" presName="background" presStyleLbl="node0" presStyleIdx="2" presStyleCnt="4"/>
      <dgm:spPr/>
    </dgm:pt>
    <dgm:pt modelId="{7C6E6538-E3F7-4722-8AAC-AD9B383A68DC}" type="pres">
      <dgm:prSet presAssocID="{A8070EDC-F118-42BA-8947-2E112FE00407}" presName="text" presStyleLbl="fgAcc0" presStyleIdx="2" presStyleCnt="4">
        <dgm:presLayoutVars>
          <dgm:chPref val="3"/>
        </dgm:presLayoutVars>
      </dgm:prSet>
      <dgm:spPr/>
    </dgm:pt>
    <dgm:pt modelId="{72126D7C-97E3-438E-9967-A3EC5A7EDFD8}" type="pres">
      <dgm:prSet presAssocID="{A8070EDC-F118-42BA-8947-2E112FE00407}" presName="hierChild2" presStyleCnt="0"/>
      <dgm:spPr/>
    </dgm:pt>
    <dgm:pt modelId="{875086D5-A636-4568-80E6-D451899637E6}" type="pres">
      <dgm:prSet presAssocID="{4A1C55F5-3E1D-45A0-BA50-EE97D712B979}" presName="hierRoot1" presStyleCnt="0"/>
      <dgm:spPr/>
    </dgm:pt>
    <dgm:pt modelId="{56E2B019-C150-43ED-B51C-5022E83F1D2A}" type="pres">
      <dgm:prSet presAssocID="{4A1C55F5-3E1D-45A0-BA50-EE97D712B979}" presName="composite" presStyleCnt="0"/>
      <dgm:spPr/>
    </dgm:pt>
    <dgm:pt modelId="{CA2ACE5C-039D-4449-A883-844E423CE204}" type="pres">
      <dgm:prSet presAssocID="{4A1C55F5-3E1D-45A0-BA50-EE97D712B979}" presName="background" presStyleLbl="node0" presStyleIdx="3" presStyleCnt="4"/>
      <dgm:spPr/>
    </dgm:pt>
    <dgm:pt modelId="{539344E0-5A17-4634-8074-3A4342D43CD3}" type="pres">
      <dgm:prSet presAssocID="{4A1C55F5-3E1D-45A0-BA50-EE97D712B979}" presName="text" presStyleLbl="fgAcc0" presStyleIdx="3" presStyleCnt="4">
        <dgm:presLayoutVars>
          <dgm:chPref val="3"/>
        </dgm:presLayoutVars>
      </dgm:prSet>
      <dgm:spPr/>
    </dgm:pt>
    <dgm:pt modelId="{4BA9C5E8-926A-4A98-A1C8-54311846053D}" type="pres">
      <dgm:prSet presAssocID="{4A1C55F5-3E1D-45A0-BA50-EE97D712B979}" presName="hierChild2" presStyleCnt="0"/>
      <dgm:spPr/>
    </dgm:pt>
  </dgm:ptLst>
  <dgm:cxnLst>
    <dgm:cxn modelId="{6C995F01-8071-493A-8F49-811F70B3C8E7}" srcId="{51B4277C-5482-41B5-8257-42D6A0B529D0}" destId="{BBAEC097-1818-4656-988F-1F50A4285215}" srcOrd="1" destOrd="0" parTransId="{6B8DB311-3E33-4DFC-B173-61E863388D45}" sibTransId="{2B401B1D-5AB7-44FC-9BD9-C30E9B2EAF35}"/>
    <dgm:cxn modelId="{E9959531-2B38-49DE-AB39-2FF49587ECBF}" srcId="{51B4277C-5482-41B5-8257-42D6A0B529D0}" destId="{A8070EDC-F118-42BA-8947-2E112FE00407}" srcOrd="2" destOrd="0" parTransId="{53BAFD35-183A-494F-92DF-3FF2155CAED8}" sibTransId="{27BDCCE4-8B55-455E-96B4-641913BA70B4}"/>
    <dgm:cxn modelId="{ECE13D5C-63B1-4F70-83F1-F50F97358DB4}" srcId="{51B4277C-5482-41B5-8257-42D6A0B529D0}" destId="{4A1C55F5-3E1D-45A0-BA50-EE97D712B979}" srcOrd="3" destOrd="0" parTransId="{2E52F46F-F334-4A09-8AD2-8F8D89D35C92}" sibTransId="{49D02433-69DE-4470-B9E2-60E107C248D6}"/>
    <dgm:cxn modelId="{ACFA9C91-EED8-4BA4-91DE-2FF3135166B8}" type="presOf" srcId="{A8070EDC-F118-42BA-8947-2E112FE00407}" destId="{7C6E6538-E3F7-4722-8AAC-AD9B383A68DC}" srcOrd="0" destOrd="0" presId="urn:microsoft.com/office/officeart/2005/8/layout/hierarchy1"/>
    <dgm:cxn modelId="{C1D9959A-71A0-49A0-957A-119DDF4F905E}" type="presOf" srcId="{BBAEC097-1818-4656-988F-1F50A4285215}" destId="{9EDCBFA1-B9ED-425A-A0A5-5DA74B4C9519}" srcOrd="0" destOrd="0" presId="urn:microsoft.com/office/officeart/2005/8/layout/hierarchy1"/>
    <dgm:cxn modelId="{9229B7B5-1453-4681-8F55-4456CF0D5707}" type="presOf" srcId="{4A1C55F5-3E1D-45A0-BA50-EE97D712B979}" destId="{539344E0-5A17-4634-8074-3A4342D43CD3}" srcOrd="0" destOrd="0" presId="urn:microsoft.com/office/officeart/2005/8/layout/hierarchy1"/>
    <dgm:cxn modelId="{891518C0-791C-4A09-9FE4-A3703CA5E6DC}" type="presOf" srcId="{51B4277C-5482-41B5-8257-42D6A0B529D0}" destId="{DDFF0F16-A853-4ABC-B2C8-BB9D3D714BB6}" srcOrd="0" destOrd="0" presId="urn:microsoft.com/office/officeart/2005/8/layout/hierarchy1"/>
    <dgm:cxn modelId="{BE42EAE7-7EC6-439E-8906-430DD274D5A3}" srcId="{51B4277C-5482-41B5-8257-42D6A0B529D0}" destId="{93BAA4CE-CD3F-489A-8725-F87A7F5C1999}" srcOrd="0" destOrd="0" parTransId="{F47C0101-1DF5-4116-8846-2C4F8D77D7A4}" sibTransId="{0E465414-14E4-47B4-BF22-141E71D7745B}"/>
    <dgm:cxn modelId="{EFCDA2EA-767B-4551-8ED1-0AC664403022}" type="presOf" srcId="{93BAA4CE-CD3F-489A-8725-F87A7F5C1999}" destId="{F348EAE9-15C8-4693-BD41-C163BA0AC7BB}" srcOrd="0" destOrd="0" presId="urn:microsoft.com/office/officeart/2005/8/layout/hierarchy1"/>
    <dgm:cxn modelId="{D685FC60-89AE-410C-B19F-0855FCF1D975}" type="presParOf" srcId="{DDFF0F16-A853-4ABC-B2C8-BB9D3D714BB6}" destId="{20246A0F-B11F-4EBE-A2CE-296304DA135B}" srcOrd="0" destOrd="0" presId="urn:microsoft.com/office/officeart/2005/8/layout/hierarchy1"/>
    <dgm:cxn modelId="{7608FE00-AF5F-4A17-B298-EB273D4FEEC1}" type="presParOf" srcId="{20246A0F-B11F-4EBE-A2CE-296304DA135B}" destId="{65F21A02-D86B-4A63-9E22-6CC020CD25FD}" srcOrd="0" destOrd="0" presId="urn:microsoft.com/office/officeart/2005/8/layout/hierarchy1"/>
    <dgm:cxn modelId="{4603D1B5-E036-4833-900F-6A9C2EBBEB1F}" type="presParOf" srcId="{65F21A02-D86B-4A63-9E22-6CC020CD25FD}" destId="{CEFEB65D-9BD3-4638-9253-1F376DDADA24}" srcOrd="0" destOrd="0" presId="urn:microsoft.com/office/officeart/2005/8/layout/hierarchy1"/>
    <dgm:cxn modelId="{9CC9D649-59B8-434E-9A2F-A78DCA42249B}" type="presParOf" srcId="{65F21A02-D86B-4A63-9E22-6CC020CD25FD}" destId="{F348EAE9-15C8-4693-BD41-C163BA0AC7BB}" srcOrd="1" destOrd="0" presId="urn:microsoft.com/office/officeart/2005/8/layout/hierarchy1"/>
    <dgm:cxn modelId="{8664D422-E5D2-42DF-A8C0-F53FDD7E83E9}" type="presParOf" srcId="{20246A0F-B11F-4EBE-A2CE-296304DA135B}" destId="{F01860A4-291D-40B3-AF66-9222FCA048ED}" srcOrd="1" destOrd="0" presId="urn:microsoft.com/office/officeart/2005/8/layout/hierarchy1"/>
    <dgm:cxn modelId="{12A70425-10DE-4C4B-BE89-5338D6BAD05C}" type="presParOf" srcId="{DDFF0F16-A853-4ABC-B2C8-BB9D3D714BB6}" destId="{BBB33426-921B-4FC6-99FE-D8DC25EC91B5}" srcOrd="1" destOrd="0" presId="urn:microsoft.com/office/officeart/2005/8/layout/hierarchy1"/>
    <dgm:cxn modelId="{B4B7376A-9768-472A-8D87-229B91869574}" type="presParOf" srcId="{BBB33426-921B-4FC6-99FE-D8DC25EC91B5}" destId="{F9CBA495-0550-4D42-A085-B54FA0350B17}" srcOrd="0" destOrd="0" presId="urn:microsoft.com/office/officeart/2005/8/layout/hierarchy1"/>
    <dgm:cxn modelId="{D8E15B38-5F6B-4D69-92CA-ED40A769FCE3}" type="presParOf" srcId="{F9CBA495-0550-4D42-A085-B54FA0350B17}" destId="{1A4DCD08-2244-416E-98F7-7A0FD2A8D650}" srcOrd="0" destOrd="0" presId="urn:microsoft.com/office/officeart/2005/8/layout/hierarchy1"/>
    <dgm:cxn modelId="{E6699A67-28EF-4524-85D3-B1E440B4B1C5}" type="presParOf" srcId="{F9CBA495-0550-4D42-A085-B54FA0350B17}" destId="{9EDCBFA1-B9ED-425A-A0A5-5DA74B4C9519}" srcOrd="1" destOrd="0" presId="urn:microsoft.com/office/officeart/2005/8/layout/hierarchy1"/>
    <dgm:cxn modelId="{41B9E258-18D0-48EE-8B76-8504F3910889}" type="presParOf" srcId="{BBB33426-921B-4FC6-99FE-D8DC25EC91B5}" destId="{05143B39-DB9C-4A0C-BBD5-21F5B706367E}" srcOrd="1" destOrd="0" presId="urn:microsoft.com/office/officeart/2005/8/layout/hierarchy1"/>
    <dgm:cxn modelId="{E72F8030-961F-48F7-B226-4EEC4FC74CC2}" type="presParOf" srcId="{DDFF0F16-A853-4ABC-B2C8-BB9D3D714BB6}" destId="{85620E2B-B215-47C5-BD81-AB3034EE33EA}" srcOrd="2" destOrd="0" presId="urn:microsoft.com/office/officeart/2005/8/layout/hierarchy1"/>
    <dgm:cxn modelId="{2B54C91C-CAA9-4DCB-AF33-CF8997D6D224}" type="presParOf" srcId="{85620E2B-B215-47C5-BD81-AB3034EE33EA}" destId="{5307ACFC-654C-4709-AFE3-9E0E8799037B}" srcOrd="0" destOrd="0" presId="urn:microsoft.com/office/officeart/2005/8/layout/hierarchy1"/>
    <dgm:cxn modelId="{76E40026-A23C-48C0-B5AD-4FDAF7021AF0}" type="presParOf" srcId="{5307ACFC-654C-4709-AFE3-9E0E8799037B}" destId="{5F6558DB-F68E-4040-A14B-FC747B098321}" srcOrd="0" destOrd="0" presId="urn:microsoft.com/office/officeart/2005/8/layout/hierarchy1"/>
    <dgm:cxn modelId="{CA428357-35E3-4025-8A64-8C64E3AD58E7}" type="presParOf" srcId="{5307ACFC-654C-4709-AFE3-9E0E8799037B}" destId="{7C6E6538-E3F7-4722-8AAC-AD9B383A68DC}" srcOrd="1" destOrd="0" presId="urn:microsoft.com/office/officeart/2005/8/layout/hierarchy1"/>
    <dgm:cxn modelId="{BABF0404-471D-4B04-B39A-953DD26CECE5}" type="presParOf" srcId="{85620E2B-B215-47C5-BD81-AB3034EE33EA}" destId="{72126D7C-97E3-438E-9967-A3EC5A7EDFD8}" srcOrd="1" destOrd="0" presId="urn:microsoft.com/office/officeart/2005/8/layout/hierarchy1"/>
    <dgm:cxn modelId="{1F017A61-F8DD-48C7-AD0D-6F756485A1DF}" type="presParOf" srcId="{DDFF0F16-A853-4ABC-B2C8-BB9D3D714BB6}" destId="{875086D5-A636-4568-80E6-D451899637E6}" srcOrd="3" destOrd="0" presId="urn:microsoft.com/office/officeart/2005/8/layout/hierarchy1"/>
    <dgm:cxn modelId="{CE74CF4A-5703-4D4A-8E31-DC96F6D4DF60}" type="presParOf" srcId="{875086D5-A636-4568-80E6-D451899637E6}" destId="{56E2B019-C150-43ED-B51C-5022E83F1D2A}" srcOrd="0" destOrd="0" presId="urn:microsoft.com/office/officeart/2005/8/layout/hierarchy1"/>
    <dgm:cxn modelId="{2B3AD932-87DB-48CC-AC71-E7407C160CB6}" type="presParOf" srcId="{56E2B019-C150-43ED-B51C-5022E83F1D2A}" destId="{CA2ACE5C-039D-4449-A883-844E423CE204}" srcOrd="0" destOrd="0" presId="urn:microsoft.com/office/officeart/2005/8/layout/hierarchy1"/>
    <dgm:cxn modelId="{3084E221-640A-43C9-A5D9-973E0B2CEE3F}" type="presParOf" srcId="{56E2B019-C150-43ED-B51C-5022E83F1D2A}" destId="{539344E0-5A17-4634-8074-3A4342D43CD3}" srcOrd="1" destOrd="0" presId="urn:microsoft.com/office/officeart/2005/8/layout/hierarchy1"/>
    <dgm:cxn modelId="{9E0EDA7E-1667-45D2-842E-C6736FCD8412}" type="presParOf" srcId="{875086D5-A636-4568-80E6-D451899637E6}" destId="{4BA9C5E8-926A-4A98-A1C8-5431184605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450CD-1A50-40C9-8C8D-213B0C2823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9548EF-C569-47DF-BEA4-06525854A2F2}">
      <dgm:prSet/>
      <dgm:spPr/>
      <dgm:t>
        <a:bodyPr/>
        <a:lstStyle/>
        <a:p>
          <a:r>
            <a:rPr lang="en-GB" dirty="0"/>
            <a:t>In perfect competition there is readily available information or perfect knowledge</a:t>
          </a:r>
          <a:endParaRPr lang="en-US" dirty="0"/>
        </a:p>
      </dgm:t>
    </dgm:pt>
    <dgm:pt modelId="{3A8AC850-D122-42D1-9061-A3D312AEC8CF}" type="parTrans" cxnId="{A529B919-6768-44B5-AC00-DE11D13DF960}">
      <dgm:prSet/>
      <dgm:spPr/>
      <dgm:t>
        <a:bodyPr/>
        <a:lstStyle/>
        <a:p>
          <a:endParaRPr lang="en-US"/>
        </a:p>
      </dgm:t>
    </dgm:pt>
    <dgm:pt modelId="{A532EE60-7B68-4A49-9F7C-E8879CF6A93E}" type="sibTrans" cxnId="{A529B919-6768-44B5-AC00-DE11D13DF960}">
      <dgm:prSet/>
      <dgm:spPr/>
      <dgm:t>
        <a:bodyPr/>
        <a:lstStyle/>
        <a:p>
          <a:endParaRPr lang="en-US"/>
        </a:p>
      </dgm:t>
    </dgm:pt>
    <dgm:pt modelId="{EBFE227C-622B-461C-B32F-F0E3CD31DADF}">
      <dgm:prSet/>
      <dgm:spPr/>
      <dgm:t>
        <a:bodyPr/>
        <a:lstStyle/>
        <a:p>
          <a:r>
            <a:rPr lang="en-GB" dirty="0"/>
            <a:t>Perfect knowledge occurs when all economic agents e.g. buyers and sellers have a comprehensive understanding of all factors within a market e.g. prices and availability</a:t>
          </a:r>
          <a:endParaRPr lang="en-US" dirty="0"/>
        </a:p>
      </dgm:t>
    </dgm:pt>
    <dgm:pt modelId="{19B6A8CD-8CF8-4C48-9EA2-96A962E38156}" type="parTrans" cxnId="{C85C9CFB-5565-44BD-A2A1-6C3255A24F69}">
      <dgm:prSet/>
      <dgm:spPr/>
      <dgm:t>
        <a:bodyPr/>
        <a:lstStyle/>
        <a:p>
          <a:endParaRPr lang="en-US"/>
        </a:p>
      </dgm:t>
    </dgm:pt>
    <dgm:pt modelId="{A7A5E518-99D6-4837-9922-668AC35D9ED9}" type="sibTrans" cxnId="{C85C9CFB-5565-44BD-A2A1-6C3255A24F69}">
      <dgm:prSet/>
      <dgm:spPr/>
      <dgm:t>
        <a:bodyPr/>
        <a:lstStyle/>
        <a:p>
          <a:endParaRPr lang="en-US"/>
        </a:p>
      </dgm:t>
    </dgm:pt>
    <dgm:pt modelId="{729935D2-3469-46A6-AAC4-5335FE392BEB}">
      <dgm:prSet/>
      <dgm:spPr/>
      <dgm:t>
        <a:bodyPr/>
        <a:lstStyle/>
        <a:p>
          <a:r>
            <a:rPr lang="en-GB" dirty="0"/>
            <a:t>All buyers will have information about all prices and the availability of goods and services in the market</a:t>
          </a:r>
          <a:endParaRPr lang="en-US" dirty="0"/>
        </a:p>
      </dgm:t>
    </dgm:pt>
    <dgm:pt modelId="{8A2813E8-C4E0-4CF1-8E54-2F6E88B719BF}" type="parTrans" cxnId="{24447033-F15D-4CD0-AFBC-8D85800C1992}">
      <dgm:prSet/>
      <dgm:spPr/>
      <dgm:t>
        <a:bodyPr/>
        <a:lstStyle/>
        <a:p>
          <a:endParaRPr lang="en-US"/>
        </a:p>
      </dgm:t>
    </dgm:pt>
    <dgm:pt modelId="{CA4E93B0-A541-484B-A58A-35112680373F}" type="sibTrans" cxnId="{24447033-F15D-4CD0-AFBC-8D85800C1992}">
      <dgm:prSet/>
      <dgm:spPr/>
      <dgm:t>
        <a:bodyPr/>
        <a:lstStyle/>
        <a:p>
          <a:endParaRPr lang="en-US"/>
        </a:p>
      </dgm:t>
    </dgm:pt>
    <dgm:pt modelId="{E8DF4940-02F7-41E9-B5F3-9DF1C023E58F}">
      <dgm:prSet/>
      <dgm:spPr/>
      <dgm:t>
        <a:bodyPr/>
        <a:lstStyle/>
        <a:p>
          <a:r>
            <a:rPr lang="en-GB" dirty="0"/>
            <a:t>All sellers have the same knowhow in how to produce goods and services so produce the same quality of output</a:t>
          </a:r>
          <a:endParaRPr lang="en-US" dirty="0"/>
        </a:p>
      </dgm:t>
    </dgm:pt>
    <dgm:pt modelId="{CBF172E8-AA26-4BA7-9E4E-503FB80BB43E}" type="parTrans" cxnId="{A2F40187-4974-47D9-81B7-1A5A7581C1D8}">
      <dgm:prSet/>
      <dgm:spPr/>
      <dgm:t>
        <a:bodyPr/>
        <a:lstStyle/>
        <a:p>
          <a:endParaRPr lang="en-US"/>
        </a:p>
      </dgm:t>
    </dgm:pt>
    <dgm:pt modelId="{02748B91-F49E-4733-B297-3BAFA6A886CE}" type="sibTrans" cxnId="{A2F40187-4974-47D9-81B7-1A5A7581C1D8}">
      <dgm:prSet/>
      <dgm:spPr/>
      <dgm:t>
        <a:bodyPr/>
        <a:lstStyle/>
        <a:p>
          <a:endParaRPr lang="en-US"/>
        </a:p>
      </dgm:t>
    </dgm:pt>
    <dgm:pt modelId="{7CBE5470-6D61-4C60-B31E-9172056454C5}" type="pres">
      <dgm:prSet presAssocID="{FB4450CD-1A50-40C9-8C8D-213B0C282300}" presName="root" presStyleCnt="0">
        <dgm:presLayoutVars>
          <dgm:dir/>
          <dgm:resizeHandles val="exact"/>
        </dgm:presLayoutVars>
      </dgm:prSet>
      <dgm:spPr/>
    </dgm:pt>
    <dgm:pt modelId="{1DA1797D-94D9-4570-B876-9D6C0557C690}" type="pres">
      <dgm:prSet presAssocID="{299548EF-C569-47DF-BEA4-06525854A2F2}" presName="compNode" presStyleCnt="0"/>
      <dgm:spPr/>
    </dgm:pt>
    <dgm:pt modelId="{F70AA8F3-5762-464F-8042-6258ACD494A3}" type="pres">
      <dgm:prSet presAssocID="{299548EF-C569-47DF-BEA4-06525854A2F2}" presName="bgRect" presStyleLbl="bgShp" presStyleIdx="0" presStyleCnt="4"/>
      <dgm:spPr/>
    </dgm:pt>
    <dgm:pt modelId="{6154E6CE-2864-4AA0-B431-3C147366BABA}" type="pres">
      <dgm:prSet presAssocID="{299548EF-C569-47DF-BEA4-06525854A2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9C3607C-F9B0-4BC8-A0D2-8BA8048B9431}" type="pres">
      <dgm:prSet presAssocID="{299548EF-C569-47DF-BEA4-06525854A2F2}" presName="spaceRect" presStyleCnt="0"/>
      <dgm:spPr/>
    </dgm:pt>
    <dgm:pt modelId="{47398329-A89F-42F1-B866-955C63152002}" type="pres">
      <dgm:prSet presAssocID="{299548EF-C569-47DF-BEA4-06525854A2F2}" presName="parTx" presStyleLbl="revTx" presStyleIdx="0" presStyleCnt="4">
        <dgm:presLayoutVars>
          <dgm:chMax val="0"/>
          <dgm:chPref val="0"/>
        </dgm:presLayoutVars>
      </dgm:prSet>
      <dgm:spPr/>
    </dgm:pt>
    <dgm:pt modelId="{0B84A2D6-E05F-4033-B195-5D7D66CA84E1}" type="pres">
      <dgm:prSet presAssocID="{A532EE60-7B68-4A49-9F7C-E8879CF6A93E}" presName="sibTrans" presStyleCnt="0"/>
      <dgm:spPr/>
    </dgm:pt>
    <dgm:pt modelId="{CF2A30B9-98E9-4BC4-B66C-8BC736D44055}" type="pres">
      <dgm:prSet presAssocID="{EBFE227C-622B-461C-B32F-F0E3CD31DADF}" presName="compNode" presStyleCnt="0"/>
      <dgm:spPr/>
    </dgm:pt>
    <dgm:pt modelId="{1C4B88B6-2996-44B0-BE3F-CB3DCD1B3B05}" type="pres">
      <dgm:prSet presAssocID="{EBFE227C-622B-461C-B32F-F0E3CD31DADF}" presName="bgRect" presStyleLbl="bgShp" presStyleIdx="1" presStyleCnt="4"/>
      <dgm:spPr/>
    </dgm:pt>
    <dgm:pt modelId="{3BBE7B3D-78E3-48BB-B217-721AD84FB97F}" type="pres">
      <dgm:prSet presAssocID="{EBFE227C-622B-461C-B32F-F0E3CD31DA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C372638-8B8A-4CD6-A05B-BB0ED6CE8EF7}" type="pres">
      <dgm:prSet presAssocID="{EBFE227C-622B-461C-B32F-F0E3CD31DADF}" presName="spaceRect" presStyleCnt="0"/>
      <dgm:spPr/>
    </dgm:pt>
    <dgm:pt modelId="{F0D67E08-9759-49A1-BFA8-F65B4C373D95}" type="pres">
      <dgm:prSet presAssocID="{EBFE227C-622B-461C-B32F-F0E3CD31DADF}" presName="parTx" presStyleLbl="revTx" presStyleIdx="1" presStyleCnt="4">
        <dgm:presLayoutVars>
          <dgm:chMax val="0"/>
          <dgm:chPref val="0"/>
        </dgm:presLayoutVars>
      </dgm:prSet>
      <dgm:spPr/>
    </dgm:pt>
    <dgm:pt modelId="{546089E5-2BA4-49AD-80E8-DD24E7A0CFDA}" type="pres">
      <dgm:prSet presAssocID="{A7A5E518-99D6-4837-9922-668AC35D9ED9}" presName="sibTrans" presStyleCnt="0"/>
      <dgm:spPr/>
    </dgm:pt>
    <dgm:pt modelId="{00F944E8-15B8-4F70-8A92-6A34A01069C4}" type="pres">
      <dgm:prSet presAssocID="{729935D2-3469-46A6-AAC4-5335FE392BEB}" presName="compNode" presStyleCnt="0"/>
      <dgm:spPr/>
    </dgm:pt>
    <dgm:pt modelId="{44E79EC4-1FF9-47B4-8C90-4F7082AB300E}" type="pres">
      <dgm:prSet presAssocID="{729935D2-3469-46A6-AAC4-5335FE392BEB}" presName="bgRect" presStyleLbl="bgShp" presStyleIdx="2" presStyleCnt="4"/>
      <dgm:spPr/>
    </dgm:pt>
    <dgm:pt modelId="{D55C4251-2B18-47A6-A4E0-EC6EE729F756}" type="pres">
      <dgm:prSet presAssocID="{729935D2-3469-46A6-AAC4-5335FE392B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osk"/>
        </a:ext>
      </dgm:extLst>
    </dgm:pt>
    <dgm:pt modelId="{D22E2B9D-E1C4-4BF3-8AB3-0B88393D2B30}" type="pres">
      <dgm:prSet presAssocID="{729935D2-3469-46A6-AAC4-5335FE392BEB}" presName="spaceRect" presStyleCnt="0"/>
      <dgm:spPr/>
    </dgm:pt>
    <dgm:pt modelId="{61B5C1B3-FC60-4E45-B5AF-F04F0CDDF135}" type="pres">
      <dgm:prSet presAssocID="{729935D2-3469-46A6-AAC4-5335FE392BEB}" presName="parTx" presStyleLbl="revTx" presStyleIdx="2" presStyleCnt="4">
        <dgm:presLayoutVars>
          <dgm:chMax val="0"/>
          <dgm:chPref val="0"/>
        </dgm:presLayoutVars>
      </dgm:prSet>
      <dgm:spPr/>
    </dgm:pt>
    <dgm:pt modelId="{86F7CA4A-6441-4B57-9A14-5FC89C263BED}" type="pres">
      <dgm:prSet presAssocID="{CA4E93B0-A541-484B-A58A-35112680373F}" presName="sibTrans" presStyleCnt="0"/>
      <dgm:spPr/>
    </dgm:pt>
    <dgm:pt modelId="{98D2B430-1B61-4527-A2E5-1D8FC117ED42}" type="pres">
      <dgm:prSet presAssocID="{E8DF4940-02F7-41E9-B5F3-9DF1C023E58F}" presName="compNode" presStyleCnt="0"/>
      <dgm:spPr/>
    </dgm:pt>
    <dgm:pt modelId="{F49D6F79-3E59-4F45-BC23-9F127F9B2C9F}" type="pres">
      <dgm:prSet presAssocID="{E8DF4940-02F7-41E9-B5F3-9DF1C023E58F}" presName="bgRect" presStyleLbl="bgShp" presStyleIdx="3" presStyleCnt="4"/>
      <dgm:spPr/>
    </dgm:pt>
    <dgm:pt modelId="{E4D431A3-EE5A-43BD-8720-2291A0B7FB23}" type="pres">
      <dgm:prSet presAssocID="{E8DF4940-02F7-41E9-B5F3-9DF1C023E5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F751D795-A625-486A-B82E-4654AC46A2FF}" type="pres">
      <dgm:prSet presAssocID="{E8DF4940-02F7-41E9-B5F3-9DF1C023E58F}" presName="spaceRect" presStyleCnt="0"/>
      <dgm:spPr/>
    </dgm:pt>
    <dgm:pt modelId="{4372E0DB-E7D5-49E6-A2E0-413BCBDCD070}" type="pres">
      <dgm:prSet presAssocID="{E8DF4940-02F7-41E9-B5F3-9DF1C023E58F}" presName="parTx" presStyleLbl="revTx" presStyleIdx="3" presStyleCnt="4">
        <dgm:presLayoutVars>
          <dgm:chMax val="0"/>
          <dgm:chPref val="0"/>
        </dgm:presLayoutVars>
      </dgm:prSet>
      <dgm:spPr/>
    </dgm:pt>
  </dgm:ptLst>
  <dgm:cxnLst>
    <dgm:cxn modelId="{094DCC01-3E9A-4E3C-8CC7-DFDFA8607426}" type="presOf" srcId="{729935D2-3469-46A6-AAC4-5335FE392BEB}" destId="{61B5C1B3-FC60-4E45-B5AF-F04F0CDDF135}" srcOrd="0" destOrd="0" presId="urn:microsoft.com/office/officeart/2018/2/layout/IconVerticalSolidList"/>
    <dgm:cxn modelId="{8BA88802-661B-4D52-9C95-BB6439AC8DFE}" type="presOf" srcId="{FB4450CD-1A50-40C9-8C8D-213B0C282300}" destId="{7CBE5470-6D61-4C60-B31E-9172056454C5}" srcOrd="0" destOrd="0" presId="urn:microsoft.com/office/officeart/2018/2/layout/IconVerticalSolidList"/>
    <dgm:cxn modelId="{6B79E103-12CA-4D4F-B922-F0EE69506514}" type="presOf" srcId="{299548EF-C569-47DF-BEA4-06525854A2F2}" destId="{47398329-A89F-42F1-B866-955C63152002}" srcOrd="0" destOrd="0" presId="urn:microsoft.com/office/officeart/2018/2/layout/IconVerticalSolidList"/>
    <dgm:cxn modelId="{A529B919-6768-44B5-AC00-DE11D13DF960}" srcId="{FB4450CD-1A50-40C9-8C8D-213B0C282300}" destId="{299548EF-C569-47DF-BEA4-06525854A2F2}" srcOrd="0" destOrd="0" parTransId="{3A8AC850-D122-42D1-9061-A3D312AEC8CF}" sibTransId="{A532EE60-7B68-4A49-9F7C-E8879CF6A93E}"/>
    <dgm:cxn modelId="{D650CC20-CF17-4A96-8F72-F4A3BFF42E53}" type="presOf" srcId="{EBFE227C-622B-461C-B32F-F0E3CD31DADF}" destId="{F0D67E08-9759-49A1-BFA8-F65B4C373D95}" srcOrd="0" destOrd="0" presId="urn:microsoft.com/office/officeart/2018/2/layout/IconVerticalSolidList"/>
    <dgm:cxn modelId="{24447033-F15D-4CD0-AFBC-8D85800C1992}" srcId="{FB4450CD-1A50-40C9-8C8D-213B0C282300}" destId="{729935D2-3469-46A6-AAC4-5335FE392BEB}" srcOrd="2" destOrd="0" parTransId="{8A2813E8-C4E0-4CF1-8E54-2F6E88B719BF}" sibTransId="{CA4E93B0-A541-484B-A58A-35112680373F}"/>
    <dgm:cxn modelId="{D2877840-E237-4EB8-8842-5A44B241E7EE}" type="presOf" srcId="{E8DF4940-02F7-41E9-B5F3-9DF1C023E58F}" destId="{4372E0DB-E7D5-49E6-A2E0-413BCBDCD070}" srcOrd="0" destOrd="0" presId="urn:microsoft.com/office/officeart/2018/2/layout/IconVerticalSolidList"/>
    <dgm:cxn modelId="{A2F40187-4974-47D9-81B7-1A5A7581C1D8}" srcId="{FB4450CD-1A50-40C9-8C8D-213B0C282300}" destId="{E8DF4940-02F7-41E9-B5F3-9DF1C023E58F}" srcOrd="3" destOrd="0" parTransId="{CBF172E8-AA26-4BA7-9E4E-503FB80BB43E}" sibTransId="{02748B91-F49E-4733-B297-3BAFA6A886CE}"/>
    <dgm:cxn modelId="{C85C9CFB-5565-44BD-A2A1-6C3255A24F69}" srcId="{FB4450CD-1A50-40C9-8C8D-213B0C282300}" destId="{EBFE227C-622B-461C-B32F-F0E3CD31DADF}" srcOrd="1" destOrd="0" parTransId="{19B6A8CD-8CF8-4C48-9EA2-96A962E38156}" sibTransId="{A7A5E518-99D6-4837-9922-668AC35D9ED9}"/>
    <dgm:cxn modelId="{A642F74C-DE16-4570-A861-5E27305DEBD0}" type="presParOf" srcId="{7CBE5470-6D61-4C60-B31E-9172056454C5}" destId="{1DA1797D-94D9-4570-B876-9D6C0557C690}" srcOrd="0" destOrd="0" presId="urn:microsoft.com/office/officeart/2018/2/layout/IconVerticalSolidList"/>
    <dgm:cxn modelId="{1B30280F-711C-4703-8F5C-E7E7587CF0FC}" type="presParOf" srcId="{1DA1797D-94D9-4570-B876-9D6C0557C690}" destId="{F70AA8F3-5762-464F-8042-6258ACD494A3}" srcOrd="0" destOrd="0" presId="urn:microsoft.com/office/officeart/2018/2/layout/IconVerticalSolidList"/>
    <dgm:cxn modelId="{9EAEF5E4-A0D6-4D3C-A0A4-DCD7C2990DD0}" type="presParOf" srcId="{1DA1797D-94D9-4570-B876-9D6C0557C690}" destId="{6154E6CE-2864-4AA0-B431-3C147366BABA}" srcOrd="1" destOrd="0" presId="urn:microsoft.com/office/officeart/2018/2/layout/IconVerticalSolidList"/>
    <dgm:cxn modelId="{6C93B773-7E67-4C7F-9BA7-D7D3179B3B2A}" type="presParOf" srcId="{1DA1797D-94D9-4570-B876-9D6C0557C690}" destId="{49C3607C-F9B0-4BC8-A0D2-8BA8048B9431}" srcOrd="2" destOrd="0" presId="urn:microsoft.com/office/officeart/2018/2/layout/IconVerticalSolidList"/>
    <dgm:cxn modelId="{DF6A61AF-B2C9-49CF-A3A9-34D649665E62}" type="presParOf" srcId="{1DA1797D-94D9-4570-B876-9D6C0557C690}" destId="{47398329-A89F-42F1-B866-955C63152002}" srcOrd="3" destOrd="0" presId="urn:microsoft.com/office/officeart/2018/2/layout/IconVerticalSolidList"/>
    <dgm:cxn modelId="{5664A35A-C4E9-4830-B1F6-10498459F483}" type="presParOf" srcId="{7CBE5470-6D61-4C60-B31E-9172056454C5}" destId="{0B84A2D6-E05F-4033-B195-5D7D66CA84E1}" srcOrd="1" destOrd="0" presId="urn:microsoft.com/office/officeart/2018/2/layout/IconVerticalSolidList"/>
    <dgm:cxn modelId="{5AF02362-D015-4F82-8D0E-8F1375D759AF}" type="presParOf" srcId="{7CBE5470-6D61-4C60-B31E-9172056454C5}" destId="{CF2A30B9-98E9-4BC4-B66C-8BC736D44055}" srcOrd="2" destOrd="0" presId="urn:microsoft.com/office/officeart/2018/2/layout/IconVerticalSolidList"/>
    <dgm:cxn modelId="{640A3D02-21DE-4E30-B783-750F25A19E39}" type="presParOf" srcId="{CF2A30B9-98E9-4BC4-B66C-8BC736D44055}" destId="{1C4B88B6-2996-44B0-BE3F-CB3DCD1B3B05}" srcOrd="0" destOrd="0" presId="urn:microsoft.com/office/officeart/2018/2/layout/IconVerticalSolidList"/>
    <dgm:cxn modelId="{CDB70BA9-9713-416F-9500-75A313F0DF12}" type="presParOf" srcId="{CF2A30B9-98E9-4BC4-B66C-8BC736D44055}" destId="{3BBE7B3D-78E3-48BB-B217-721AD84FB97F}" srcOrd="1" destOrd="0" presId="urn:microsoft.com/office/officeart/2018/2/layout/IconVerticalSolidList"/>
    <dgm:cxn modelId="{AE221373-334C-464B-BCE0-E0E626FE9935}" type="presParOf" srcId="{CF2A30B9-98E9-4BC4-B66C-8BC736D44055}" destId="{7C372638-8B8A-4CD6-A05B-BB0ED6CE8EF7}" srcOrd="2" destOrd="0" presId="urn:microsoft.com/office/officeart/2018/2/layout/IconVerticalSolidList"/>
    <dgm:cxn modelId="{87627957-C1F8-4E6F-83F9-0FBE30632B2C}" type="presParOf" srcId="{CF2A30B9-98E9-4BC4-B66C-8BC736D44055}" destId="{F0D67E08-9759-49A1-BFA8-F65B4C373D95}" srcOrd="3" destOrd="0" presId="urn:microsoft.com/office/officeart/2018/2/layout/IconVerticalSolidList"/>
    <dgm:cxn modelId="{ACBE0571-268D-4A36-B897-9909D547B1BE}" type="presParOf" srcId="{7CBE5470-6D61-4C60-B31E-9172056454C5}" destId="{546089E5-2BA4-49AD-80E8-DD24E7A0CFDA}" srcOrd="3" destOrd="0" presId="urn:microsoft.com/office/officeart/2018/2/layout/IconVerticalSolidList"/>
    <dgm:cxn modelId="{531C1DF2-92EE-4B77-9581-FE32BBB492B5}" type="presParOf" srcId="{7CBE5470-6D61-4C60-B31E-9172056454C5}" destId="{00F944E8-15B8-4F70-8A92-6A34A01069C4}" srcOrd="4" destOrd="0" presId="urn:microsoft.com/office/officeart/2018/2/layout/IconVerticalSolidList"/>
    <dgm:cxn modelId="{9604E3CC-90A1-4C02-B35D-69B06448D2D1}" type="presParOf" srcId="{00F944E8-15B8-4F70-8A92-6A34A01069C4}" destId="{44E79EC4-1FF9-47B4-8C90-4F7082AB300E}" srcOrd="0" destOrd="0" presId="urn:microsoft.com/office/officeart/2018/2/layout/IconVerticalSolidList"/>
    <dgm:cxn modelId="{6CB187D1-B6F5-496F-8D35-EEF9A6D2C4A7}" type="presParOf" srcId="{00F944E8-15B8-4F70-8A92-6A34A01069C4}" destId="{D55C4251-2B18-47A6-A4E0-EC6EE729F756}" srcOrd="1" destOrd="0" presId="urn:microsoft.com/office/officeart/2018/2/layout/IconVerticalSolidList"/>
    <dgm:cxn modelId="{C0F3D82B-74DE-4AD7-99C1-FF8AFF4D6170}" type="presParOf" srcId="{00F944E8-15B8-4F70-8A92-6A34A01069C4}" destId="{D22E2B9D-E1C4-4BF3-8AB3-0B88393D2B30}" srcOrd="2" destOrd="0" presId="urn:microsoft.com/office/officeart/2018/2/layout/IconVerticalSolidList"/>
    <dgm:cxn modelId="{C5E24808-DB70-4474-8454-61DF30E768C2}" type="presParOf" srcId="{00F944E8-15B8-4F70-8A92-6A34A01069C4}" destId="{61B5C1B3-FC60-4E45-B5AF-F04F0CDDF135}" srcOrd="3" destOrd="0" presId="urn:microsoft.com/office/officeart/2018/2/layout/IconVerticalSolidList"/>
    <dgm:cxn modelId="{24222C42-D538-4406-BE1E-1EE199D9A5A8}" type="presParOf" srcId="{7CBE5470-6D61-4C60-B31E-9172056454C5}" destId="{86F7CA4A-6441-4B57-9A14-5FC89C263BED}" srcOrd="5" destOrd="0" presId="urn:microsoft.com/office/officeart/2018/2/layout/IconVerticalSolidList"/>
    <dgm:cxn modelId="{C156D80E-1472-45BF-8DD2-E8844650B735}" type="presParOf" srcId="{7CBE5470-6D61-4C60-B31E-9172056454C5}" destId="{98D2B430-1B61-4527-A2E5-1D8FC117ED42}" srcOrd="6" destOrd="0" presId="urn:microsoft.com/office/officeart/2018/2/layout/IconVerticalSolidList"/>
    <dgm:cxn modelId="{CECD5B8B-835C-457E-9B88-F729D03D35BE}" type="presParOf" srcId="{98D2B430-1B61-4527-A2E5-1D8FC117ED42}" destId="{F49D6F79-3E59-4F45-BC23-9F127F9B2C9F}" srcOrd="0" destOrd="0" presId="urn:microsoft.com/office/officeart/2018/2/layout/IconVerticalSolidList"/>
    <dgm:cxn modelId="{F0FDA423-0B48-410E-837D-412F3FA2AF71}" type="presParOf" srcId="{98D2B430-1B61-4527-A2E5-1D8FC117ED42}" destId="{E4D431A3-EE5A-43BD-8720-2291A0B7FB23}" srcOrd="1" destOrd="0" presId="urn:microsoft.com/office/officeart/2018/2/layout/IconVerticalSolidList"/>
    <dgm:cxn modelId="{BD7A0B6B-B9F1-4EEC-A3FD-B124B333933B}" type="presParOf" srcId="{98D2B430-1B61-4527-A2E5-1D8FC117ED42}" destId="{F751D795-A625-486A-B82E-4654AC46A2FF}" srcOrd="2" destOrd="0" presId="urn:microsoft.com/office/officeart/2018/2/layout/IconVerticalSolidList"/>
    <dgm:cxn modelId="{B075BC77-660E-408C-B6A5-FAE21E49CD02}" type="presParOf" srcId="{98D2B430-1B61-4527-A2E5-1D8FC117ED42}" destId="{4372E0DB-E7D5-49E6-A2E0-413BCBDCD0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EC64B-F305-419F-81DF-9963F814CE56}">
      <dsp:nvSpPr>
        <dsp:cNvPr id="0" name=""/>
        <dsp:cNvSpPr/>
      </dsp:nvSpPr>
      <dsp:spPr>
        <a:xfrm>
          <a:off x="0" y="343"/>
          <a:ext cx="10554574" cy="804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1A5352-F891-4060-A7BD-3F548F786244}">
      <dsp:nvSpPr>
        <dsp:cNvPr id="0" name=""/>
        <dsp:cNvSpPr/>
      </dsp:nvSpPr>
      <dsp:spPr>
        <a:xfrm>
          <a:off x="243456" y="181427"/>
          <a:ext cx="442648" cy="4426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3E9EA-9873-4BC8-8FCF-41A2213DACB9}">
      <dsp:nvSpPr>
        <dsp:cNvPr id="0" name=""/>
        <dsp:cNvSpPr/>
      </dsp:nvSpPr>
      <dsp:spPr>
        <a:xfrm>
          <a:off x="929562" y="343"/>
          <a:ext cx="9625011" cy="804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6" tIns="85176" rIns="85176" bIns="85176" numCol="1" spcCol="1270" anchor="ctr" anchorCtr="0">
          <a:noAutofit/>
        </a:bodyPr>
        <a:lstStyle/>
        <a:p>
          <a:pPr marL="0" lvl="0" indent="0" algn="l" defTabSz="889000">
            <a:lnSpc>
              <a:spcPct val="100000"/>
            </a:lnSpc>
            <a:spcBef>
              <a:spcPct val="0"/>
            </a:spcBef>
            <a:spcAft>
              <a:spcPct val="35000"/>
            </a:spcAft>
            <a:buNone/>
          </a:pPr>
          <a:r>
            <a:rPr lang="en-GB" sz="2000" kern="1200" dirty="0"/>
            <a:t>Market structure is the number of firms within an industry and the way in which those businesses behave e.g. differentiating products.</a:t>
          </a:r>
          <a:endParaRPr lang="en-US" sz="2000" kern="1200" dirty="0"/>
        </a:p>
      </dsp:txBody>
      <dsp:txXfrm>
        <a:off x="929562" y="343"/>
        <a:ext cx="9625011" cy="804816"/>
      </dsp:txXfrm>
    </dsp:sp>
    <dsp:sp modelId="{2DFBC2DC-45FC-40A1-A864-91985ECF8350}">
      <dsp:nvSpPr>
        <dsp:cNvPr id="0" name=""/>
        <dsp:cNvSpPr/>
      </dsp:nvSpPr>
      <dsp:spPr>
        <a:xfrm>
          <a:off x="0" y="1006364"/>
          <a:ext cx="10554574" cy="804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53B84-4435-4315-B9E0-324DC920D290}">
      <dsp:nvSpPr>
        <dsp:cNvPr id="0" name=""/>
        <dsp:cNvSpPr/>
      </dsp:nvSpPr>
      <dsp:spPr>
        <a:xfrm>
          <a:off x="243456" y="1187448"/>
          <a:ext cx="442648" cy="4426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EF10D-42A7-40D4-8704-F0E2CA3831F7}">
      <dsp:nvSpPr>
        <dsp:cNvPr id="0" name=""/>
        <dsp:cNvSpPr/>
      </dsp:nvSpPr>
      <dsp:spPr>
        <a:xfrm>
          <a:off x="929562" y="1006364"/>
          <a:ext cx="9625011" cy="804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6" tIns="85176" rIns="85176" bIns="85176" numCol="1" spcCol="1270" anchor="ctr" anchorCtr="0">
          <a:noAutofit/>
        </a:bodyPr>
        <a:lstStyle/>
        <a:p>
          <a:pPr marL="0" lvl="0" indent="0" algn="l" defTabSz="889000">
            <a:lnSpc>
              <a:spcPct val="100000"/>
            </a:lnSpc>
            <a:spcBef>
              <a:spcPct val="0"/>
            </a:spcBef>
            <a:spcAft>
              <a:spcPct val="35000"/>
            </a:spcAft>
            <a:buNone/>
          </a:pPr>
          <a:r>
            <a:rPr lang="en-GB" sz="2000" kern="1200" dirty="0"/>
            <a:t>The concentration ratio (CR) tells us the number of firms that dominate the market</a:t>
          </a:r>
          <a:endParaRPr lang="en-US" sz="2000" kern="1200" dirty="0"/>
        </a:p>
      </dsp:txBody>
      <dsp:txXfrm>
        <a:off x="929562" y="1006364"/>
        <a:ext cx="9625011" cy="804816"/>
      </dsp:txXfrm>
    </dsp:sp>
    <dsp:sp modelId="{F56D12EB-B170-4941-A37D-0223764428B6}">
      <dsp:nvSpPr>
        <dsp:cNvPr id="0" name=""/>
        <dsp:cNvSpPr/>
      </dsp:nvSpPr>
      <dsp:spPr>
        <a:xfrm>
          <a:off x="0" y="2012384"/>
          <a:ext cx="10554574" cy="804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133E9-73E7-46F3-B278-B427AD8D360A}">
      <dsp:nvSpPr>
        <dsp:cNvPr id="0" name=""/>
        <dsp:cNvSpPr/>
      </dsp:nvSpPr>
      <dsp:spPr>
        <a:xfrm>
          <a:off x="243456" y="2193468"/>
          <a:ext cx="442648" cy="4426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5408D-5168-416C-897A-E64F8C52E280}">
      <dsp:nvSpPr>
        <dsp:cNvPr id="0" name=""/>
        <dsp:cNvSpPr/>
      </dsp:nvSpPr>
      <dsp:spPr>
        <a:xfrm>
          <a:off x="929562" y="2012384"/>
          <a:ext cx="9625011" cy="804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6" tIns="85176" rIns="85176" bIns="85176" numCol="1" spcCol="1270" anchor="ctr" anchorCtr="0">
          <a:noAutofit/>
        </a:bodyPr>
        <a:lstStyle/>
        <a:p>
          <a:pPr marL="0" lvl="0" indent="0" algn="l" defTabSz="889000">
            <a:lnSpc>
              <a:spcPct val="100000"/>
            </a:lnSpc>
            <a:spcBef>
              <a:spcPct val="0"/>
            </a:spcBef>
            <a:spcAft>
              <a:spcPct val="35000"/>
            </a:spcAft>
            <a:buNone/>
          </a:pPr>
          <a:r>
            <a:rPr lang="en-GB" sz="2000" kern="1200" dirty="0"/>
            <a:t>This is linked to the degree of competition within the market:</a:t>
          </a:r>
          <a:endParaRPr lang="en-US" sz="2000" kern="1200" dirty="0"/>
        </a:p>
      </dsp:txBody>
      <dsp:txXfrm>
        <a:off x="929562" y="2012384"/>
        <a:ext cx="9625011" cy="804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0AA61-9FE9-44CC-9CA7-2BF784E4A61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3E2CF-8F00-4D47-8212-04DDC42A8E5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t>Explain the difference perfect and imperfect competition</a:t>
          </a:r>
          <a:endParaRPr lang="en-US" sz="4000" kern="1200"/>
        </a:p>
      </dsp:txBody>
      <dsp:txXfrm>
        <a:off x="696297" y="538547"/>
        <a:ext cx="4171627" cy="2590157"/>
      </dsp:txXfrm>
    </dsp:sp>
    <dsp:sp modelId="{982C46C1-C869-4876-A34D-EA44971C6194}">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E038B-061D-410A-9361-C2048C9B1DB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i="1" kern="1200"/>
            <a:t>What will be the impact on prices of perfect competition.</a:t>
          </a:r>
          <a:endParaRPr lang="en-US" sz="40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EB65D-9BD3-4638-9253-1F376DDADA24}">
      <dsp:nvSpPr>
        <dsp:cNvPr id="0" name=""/>
        <dsp:cNvSpPr/>
      </dsp:nvSpPr>
      <dsp:spPr>
        <a:xfrm>
          <a:off x="3040"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8EAE9-15C8-4693-BD41-C163BA0AC7BB}">
      <dsp:nvSpPr>
        <dsp:cNvPr id="0" name=""/>
        <dsp:cNvSpPr/>
      </dsp:nvSpPr>
      <dsp:spPr>
        <a:xfrm>
          <a:off x="244258"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 perfect competition there are no barriers to entry or exit </a:t>
          </a:r>
          <a:endParaRPr lang="en-US" sz="1300" kern="1200" dirty="0"/>
        </a:p>
      </dsp:txBody>
      <dsp:txXfrm>
        <a:off x="284635" y="1070626"/>
        <a:ext cx="2090204" cy="1297804"/>
      </dsp:txXfrm>
    </dsp:sp>
    <dsp:sp modelId="{1A4DCD08-2244-416E-98F7-7A0FD2A8D650}">
      <dsp:nvSpPr>
        <dsp:cNvPr id="0" name=""/>
        <dsp:cNvSpPr/>
      </dsp:nvSpPr>
      <dsp:spPr>
        <a:xfrm>
          <a:off x="2656434"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CBFA1-B9ED-425A-A0A5-5DA74B4C9519}">
      <dsp:nvSpPr>
        <dsp:cNvPr id="0" name=""/>
        <dsp:cNvSpPr/>
      </dsp:nvSpPr>
      <dsp:spPr>
        <a:xfrm>
          <a:off x="2897652"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This means firms are free to enter or exit the market if they wish to do so</a:t>
          </a:r>
          <a:endParaRPr lang="en-US" sz="1300" kern="1200" dirty="0"/>
        </a:p>
      </dsp:txBody>
      <dsp:txXfrm>
        <a:off x="2938029" y="1070626"/>
        <a:ext cx="2090204" cy="1297804"/>
      </dsp:txXfrm>
    </dsp:sp>
    <dsp:sp modelId="{5F6558DB-F68E-4040-A14B-FC747B098321}">
      <dsp:nvSpPr>
        <dsp:cNvPr id="0" name=""/>
        <dsp:cNvSpPr/>
      </dsp:nvSpPr>
      <dsp:spPr>
        <a:xfrm>
          <a:off x="5309828"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E6538-E3F7-4722-8AAC-AD9B383A68DC}">
      <dsp:nvSpPr>
        <dsp:cNvPr id="0" name=""/>
        <dsp:cNvSpPr/>
      </dsp:nvSpPr>
      <dsp:spPr>
        <a:xfrm>
          <a:off x="5551046"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Therefore, entry costs will be low or non-existent</a:t>
          </a:r>
          <a:endParaRPr lang="en-US" sz="1300" kern="1200" dirty="0"/>
        </a:p>
      </dsp:txBody>
      <dsp:txXfrm>
        <a:off x="5591423" y="1070626"/>
        <a:ext cx="2090204" cy="1297804"/>
      </dsp:txXfrm>
    </dsp:sp>
    <dsp:sp modelId="{CA2ACE5C-039D-4449-A883-844E423CE204}">
      <dsp:nvSpPr>
        <dsp:cNvPr id="0" name=""/>
        <dsp:cNvSpPr/>
      </dsp:nvSpPr>
      <dsp:spPr>
        <a:xfrm>
          <a:off x="7963222" y="80109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344E0-5A17-4634-8074-3A4342D43CD3}">
      <dsp:nvSpPr>
        <dsp:cNvPr id="0" name=""/>
        <dsp:cNvSpPr/>
      </dsp:nvSpPr>
      <dsp:spPr>
        <a:xfrm>
          <a:off x="8204440" y="103024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Barriers to entry such as costs associated with capital expenditure, research and development and start-up of the business are low or non- existent</a:t>
          </a:r>
          <a:endParaRPr lang="en-US" sz="1300" kern="1200" dirty="0"/>
        </a:p>
      </dsp:txBody>
      <dsp:txXfrm>
        <a:off x="8244817" y="1070626"/>
        <a:ext cx="2090204" cy="1297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AA8F3-5762-464F-8042-6258ACD494A3}">
      <dsp:nvSpPr>
        <dsp:cNvPr id="0" name=""/>
        <dsp:cNvSpPr/>
      </dsp:nvSpPr>
      <dsp:spPr>
        <a:xfrm>
          <a:off x="0" y="1785"/>
          <a:ext cx="6714066" cy="9048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4E6CE-2864-4AA0-B431-3C147366BABA}">
      <dsp:nvSpPr>
        <dsp:cNvPr id="0" name=""/>
        <dsp:cNvSpPr/>
      </dsp:nvSpPr>
      <dsp:spPr>
        <a:xfrm>
          <a:off x="273706" y="205368"/>
          <a:ext cx="497647" cy="497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398329-A89F-42F1-B866-955C63152002}">
      <dsp:nvSpPr>
        <dsp:cNvPr id="0" name=""/>
        <dsp:cNvSpPr/>
      </dsp:nvSpPr>
      <dsp:spPr>
        <a:xfrm>
          <a:off x="1045060" y="1785"/>
          <a:ext cx="5669005" cy="90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59" tIns="95759" rIns="95759" bIns="95759" numCol="1" spcCol="1270" anchor="ctr" anchorCtr="0">
          <a:noAutofit/>
        </a:bodyPr>
        <a:lstStyle/>
        <a:p>
          <a:pPr marL="0" lvl="0" indent="0" algn="l" defTabSz="755650">
            <a:lnSpc>
              <a:spcPct val="90000"/>
            </a:lnSpc>
            <a:spcBef>
              <a:spcPct val="0"/>
            </a:spcBef>
            <a:spcAft>
              <a:spcPct val="35000"/>
            </a:spcAft>
            <a:buNone/>
          </a:pPr>
          <a:r>
            <a:rPr lang="en-GB" sz="1700" kern="1200" dirty="0"/>
            <a:t>In perfect competition there is readily available information or perfect knowledge</a:t>
          </a:r>
          <a:endParaRPr lang="en-US" sz="1700" kern="1200" dirty="0"/>
        </a:p>
      </dsp:txBody>
      <dsp:txXfrm>
        <a:off x="1045060" y="1785"/>
        <a:ext cx="5669005" cy="904813"/>
      </dsp:txXfrm>
    </dsp:sp>
    <dsp:sp modelId="{1C4B88B6-2996-44B0-BE3F-CB3DCD1B3B05}">
      <dsp:nvSpPr>
        <dsp:cNvPr id="0" name=""/>
        <dsp:cNvSpPr/>
      </dsp:nvSpPr>
      <dsp:spPr>
        <a:xfrm>
          <a:off x="0" y="1132802"/>
          <a:ext cx="6714066" cy="9048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E7B3D-78E3-48BB-B217-721AD84FB97F}">
      <dsp:nvSpPr>
        <dsp:cNvPr id="0" name=""/>
        <dsp:cNvSpPr/>
      </dsp:nvSpPr>
      <dsp:spPr>
        <a:xfrm>
          <a:off x="273706" y="1336385"/>
          <a:ext cx="497647" cy="497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D67E08-9759-49A1-BFA8-F65B4C373D95}">
      <dsp:nvSpPr>
        <dsp:cNvPr id="0" name=""/>
        <dsp:cNvSpPr/>
      </dsp:nvSpPr>
      <dsp:spPr>
        <a:xfrm>
          <a:off x="1045060" y="1132802"/>
          <a:ext cx="5669005" cy="90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59" tIns="95759" rIns="95759" bIns="95759" numCol="1" spcCol="1270" anchor="ctr" anchorCtr="0">
          <a:noAutofit/>
        </a:bodyPr>
        <a:lstStyle/>
        <a:p>
          <a:pPr marL="0" lvl="0" indent="0" algn="l" defTabSz="755650">
            <a:lnSpc>
              <a:spcPct val="90000"/>
            </a:lnSpc>
            <a:spcBef>
              <a:spcPct val="0"/>
            </a:spcBef>
            <a:spcAft>
              <a:spcPct val="35000"/>
            </a:spcAft>
            <a:buNone/>
          </a:pPr>
          <a:r>
            <a:rPr lang="en-GB" sz="1700" kern="1200" dirty="0"/>
            <a:t>Perfect knowledge occurs when all economic agents e.g. buyers and sellers have a comprehensive understanding of all factors within a market e.g. prices and availability</a:t>
          </a:r>
          <a:endParaRPr lang="en-US" sz="1700" kern="1200" dirty="0"/>
        </a:p>
      </dsp:txBody>
      <dsp:txXfrm>
        <a:off x="1045060" y="1132802"/>
        <a:ext cx="5669005" cy="904813"/>
      </dsp:txXfrm>
    </dsp:sp>
    <dsp:sp modelId="{44E79EC4-1FF9-47B4-8C90-4F7082AB300E}">
      <dsp:nvSpPr>
        <dsp:cNvPr id="0" name=""/>
        <dsp:cNvSpPr/>
      </dsp:nvSpPr>
      <dsp:spPr>
        <a:xfrm>
          <a:off x="0" y="2263820"/>
          <a:ext cx="6714066" cy="9048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C4251-2B18-47A6-A4E0-EC6EE729F756}">
      <dsp:nvSpPr>
        <dsp:cNvPr id="0" name=""/>
        <dsp:cNvSpPr/>
      </dsp:nvSpPr>
      <dsp:spPr>
        <a:xfrm>
          <a:off x="273706" y="2467403"/>
          <a:ext cx="497647" cy="497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5C1B3-FC60-4E45-B5AF-F04F0CDDF135}">
      <dsp:nvSpPr>
        <dsp:cNvPr id="0" name=""/>
        <dsp:cNvSpPr/>
      </dsp:nvSpPr>
      <dsp:spPr>
        <a:xfrm>
          <a:off x="1045060" y="2263820"/>
          <a:ext cx="5669005" cy="90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59" tIns="95759" rIns="95759" bIns="95759" numCol="1" spcCol="1270" anchor="ctr" anchorCtr="0">
          <a:noAutofit/>
        </a:bodyPr>
        <a:lstStyle/>
        <a:p>
          <a:pPr marL="0" lvl="0" indent="0" algn="l" defTabSz="755650">
            <a:lnSpc>
              <a:spcPct val="90000"/>
            </a:lnSpc>
            <a:spcBef>
              <a:spcPct val="0"/>
            </a:spcBef>
            <a:spcAft>
              <a:spcPct val="35000"/>
            </a:spcAft>
            <a:buNone/>
          </a:pPr>
          <a:r>
            <a:rPr lang="en-GB" sz="1700" kern="1200" dirty="0"/>
            <a:t>All buyers will have information about all prices and the availability of goods and services in the market</a:t>
          </a:r>
          <a:endParaRPr lang="en-US" sz="1700" kern="1200" dirty="0"/>
        </a:p>
      </dsp:txBody>
      <dsp:txXfrm>
        <a:off x="1045060" y="2263820"/>
        <a:ext cx="5669005" cy="904813"/>
      </dsp:txXfrm>
    </dsp:sp>
    <dsp:sp modelId="{F49D6F79-3E59-4F45-BC23-9F127F9B2C9F}">
      <dsp:nvSpPr>
        <dsp:cNvPr id="0" name=""/>
        <dsp:cNvSpPr/>
      </dsp:nvSpPr>
      <dsp:spPr>
        <a:xfrm>
          <a:off x="0" y="3394837"/>
          <a:ext cx="6714066" cy="9048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431A3-EE5A-43BD-8720-2291A0B7FB23}">
      <dsp:nvSpPr>
        <dsp:cNvPr id="0" name=""/>
        <dsp:cNvSpPr/>
      </dsp:nvSpPr>
      <dsp:spPr>
        <a:xfrm>
          <a:off x="273706" y="3598420"/>
          <a:ext cx="497647" cy="4976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2E0DB-E7D5-49E6-A2E0-413BCBDCD070}">
      <dsp:nvSpPr>
        <dsp:cNvPr id="0" name=""/>
        <dsp:cNvSpPr/>
      </dsp:nvSpPr>
      <dsp:spPr>
        <a:xfrm>
          <a:off x="1045060" y="3394837"/>
          <a:ext cx="5669005" cy="90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59" tIns="95759" rIns="95759" bIns="95759" numCol="1" spcCol="1270" anchor="ctr" anchorCtr="0">
          <a:noAutofit/>
        </a:bodyPr>
        <a:lstStyle/>
        <a:p>
          <a:pPr marL="0" lvl="0" indent="0" algn="l" defTabSz="755650">
            <a:lnSpc>
              <a:spcPct val="90000"/>
            </a:lnSpc>
            <a:spcBef>
              <a:spcPct val="0"/>
            </a:spcBef>
            <a:spcAft>
              <a:spcPct val="35000"/>
            </a:spcAft>
            <a:buNone/>
          </a:pPr>
          <a:r>
            <a:rPr lang="en-GB" sz="1700" kern="1200" dirty="0"/>
            <a:t>All sellers have the same knowhow in how to produce goods and services so produce the same quality of output</a:t>
          </a:r>
          <a:endParaRPr lang="en-US" sz="1700" kern="1200" dirty="0"/>
        </a:p>
      </dsp:txBody>
      <dsp:txXfrm>
        <a:off x="1045060" y="3394837"/>
        <a:ext cx="5669005" cy="9048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612.54919" units="1/cm"/>
          <inkml:channelProperty channel="Y" name="resolution" value="2150.06567" units="1/cm"/>
          <inkml:channelProperty channel="T" name="resolution" value="1" units="1/dev"/>
        </inkml:channelProperties>
      </inkml:inkSource>
      <inkml:timestamp xml:id="ts0" timeString="2019-11-13T11:36:05.259"/>
    </inkml:context>
    <inkml:brush xml:id="br0">
      <inkml:brushProperty name="width" value="0.05292" units="cm"/>
      <inkml:brushProperty name="height" value="0.05292" units="cm"/>
      <inkml:brushProperty name="color" value="#FF0000"/>
    </inkml:brush>
  </inkml:definitions>
  <inkml:trace contextRef="#ctx0" brushRef="#br0">33865 18760 0,'0'0'0,"0"-7"16,0-4-16,0-4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22-09-12T10:49:10.081"/>
    </inkml:context>
    <inkml:brush xml:id="br0">
      <inkml:brushProperty name="width" value="0.05292" units="cm"/>
      <inkml:brushProperty name="height" value="0.05292" units="cm"/>
      <inkml:brushProperty name="color" value="#FFFFFF"/>
    </inkml:brush>
  </inkml:definitions>
  <inkml:trace contextRef="#ctx0" brushRef="#br0">1383 13927 0,'0'0'15,"0"0"-15,0 0 0,0 0 16,0 0-16,0 0 15,0 0-15,0 0 0,0 0 16,0 0-16,0 0 16,0 0-16,0 0 0,0 0 15,0 0-15,0 0 0,0 0 0</inkml:trace>
  <inkml:trace contextRef="#ctx0" brushRef="#br0" timeOffset="3124.15">25002 346 0,'0'0'0,"0"0"0,0 0 15,0 0-15,3-20 0,6-16 16,6-18 0,3 10-1,-3 14-15,-3 13 0,0 1 0,-7 3 16,4 0-16,-3 4 15,0 4-15,-4 5 0,5 2 16,-1 10-16,-3 7 16,0 7-16,-3 7 15,3 8-15,-6 6 0,0 4 16,-9 13-16,-3 8 16,-2 1-16,-1 8 15,-3 3-15,3 3 0,-6 5 16,6 9-16,-2 29 15,-1 16-15,3-10 16,6-9-16,4-2 0,0-9 16,-3 1-16,6 6 15,-4 4-15,-1 12 0,2 0 16,-6 1-16,1-1 0,2 0 16,3-3-16,8-6 0,2-5 15,1-14-15,5-9 16,-2-1-16,7-4 0,-7 5 15,-1-2-15,-2 1 16,-3 3-16,5 2 0,-2-2 16,2-3-1,-2-1-15,2-2 0,6-9 0,0-18 0,-3-9 16,6-2-16,1-4 16,-15-56-16,25 54 0,-25-54 15,25 50-15,-25-50 16,39 47-16,-1-5 0,1-6 31,-39-36-31,47 29 16,6-6-16,4-4 0,2-5 15,0-2-15,4-3 0,2 0 16,5-6-16,8 0 16,3-9-16,1 0 0,7 0 15,3 0-15,6-3 16,23 1-16,3-1 0,2 0 15,-5-1 1,9 5-16,7-2 0,-4 7 0,1 0 0,8 0 16,3-3-16,6 3 15,6-3-15,15-5 0,6 0 16,-3-5-16,0 4 16,6-3-16,6 4 0,-1-2 15,-2 8-15,2 2 16,2 2-1,-2 2-15,0 2 16,2 0-16,-5 0 0,4-1 16,1 2-16,3-2 15,-5-2-15,-5 3 0,-2 0 16,-16 0-16,6-3 16,-10 0-16,-4 2 0,-8 2 15,-19-1-15,-1-1 16,-7 2-16,-10 4 15,-17-2-15,-12 0 0,-11-6 0,0 3 0,-1-3 16,-69-3-16,67 0 16,-67 0-16,0 0 15,64-9-15,-64 9 0,51-14 16</inkml:trace>
  <inkml:trace contextRef="#ctx0" brushRef="#br0" timeOffset="4386.82">25646 471 0,'0'0'0,"0"0"16,0 0-16,0 0 0,0 0 16,0 0-16,0 0 15,0 0-15,0 0 0,0 0 16,0 0-16,0 0 16,14 20-16,13 16 0,9 11 15,-1 10-15,4 2 16,-1 3-16,9 1 15,4 1-15,3-1 0,5 2 0,3-3 16,6-3-16,6 1 0,4-2 16,5 5-16,23 17 15,19 12-15,4 7 0,-6 4 16,-8-6-16,-15-6 16,8 8-16,1-2 15,7 4 1,5-3-16,13 2 0,-1 0 15,3-10-15,-5 2 16,2 3-16,3-6 0,-2-1 16,0 4-16,-2 4 15,2 4-15,-7 1 0,4-6 16,0-3-16,-8 3 16,-4-1-16,-9-5 0,0 3 15,-7-3-15,4-9 16,-7-6-16,-5-8 0,-11-11 0,-1-1 15,2-4-15,-2-3 16,-20-9-16,-8-2 0,0-3 16,-3 3-16,-1-7 15,0 0-15,-51-29 0,46 24 16</inkml:trace>
  <inkml:trace contextRef="#ctx0" brushRef="#br0" timeOffset="5698.64">31099 4221 0,'0'0'16,"0"0"-16,0 0 0,0 0 0,0 0 15,0 0-15,0 0 16,0 0-16,0 31 15,9 15-15,6 22 16,-4-15-16,3-5 0,-6-4 16,-3-2-16,-2-6 0,-3-36 15,3 38-15,-3-38 0,0 0 32,0 0-32,6 42 15,-6-42-15,0 0 0,3 41 16,-3-41-16,0 0 15,0 0-15,0 30 0,-3-18 16</inkml:trace>
  <inkml:trace contextRef="#ctx0" brushRef="#br0" timeOffset="6115.59">31218 4156 0,'0'0'0,"0"0"0,0 0 0,0 0 16,0 0-16,19-12 16,15-8-1,11-4-15,-2 0 0,2 3 16,-3 7-16,-42 14 15,51-12-15,12 6 16,2 6-16,-8 9 0,-9 5 16,-16 8-16,-32-22 15,27 28-15,-11 8 0,-8 7 16,-5-5-16,-8 3 0,-4 0 16,-10 1-16,-4 2 0,-11 4 15,0-1-15,-5-6 16,1 1-16,-7-3 0,45-39 15,-46 36-15,46-36 16,-55 32 0,2-6-16,53-26 0,0 0 15,-51 21-15,51-21 16,-46-3-16</inkml:trace>
  <inkml:trace contextRef="#ctx0" brushRef="#br0" timeOffset="7191.02">25311 4044 0,'0'0'15,"0"0"-15,0 0 16,0 0-16,0 0 0,0 0 16,0 0-16,0 0 15,2-15-15,20-12 0,5-2 32,-1 2-32,-2 6 15,3-8-15,2-1 0,6-2 0,3-7 16,19-18-1,-1-4-15,13-14 0,23-26 16,23-26-16,7-6 0,-1 3 16,-8 2-16,-1 1 15,7 4-15,6 0 0,4-5 16,11-8 0,-1 3-16,4 0 0,-1-1 0,0 1 15,1 5-15,-2 3 16,-1 2-16,-4 1 0,0 3 15,-13 10-15,1 5 16,-3 6-16,-6 4 0,-5 13 16,-9 5-1,-6 4-15,-9 13 0,-3 0 0,-9 2 16,-17 16-16,-10 8 0,3 4 16,-2 0-16,-48 29 0,46-33 15,0 3-15,-46 30 16,0 0-16,41-38 0</inkml:trace>
  <inkml:trace contextRef="#ctx0" brushRef="#br0" timeOffset="8504.91">27552 4482 0,'0'0'16,"0"0"-16,0 0 15,19-24-15,15-15 0,19-22 16,0 1 0,1 1-1,-1-3-15,1-1 0,2 1 0,3-2 16,3-5-16,0 1 15,4 1-15,-1-5 0,3-5 16,15-23-16,11-10 16,-7 4-16,-5-1 0,-1 0 15,2-6-15,3 6 16,-3-5-16,5-1 16,1 1-16,3-4 15,-2 4-15,2 2 0,-3 9 0,-1 0 16,-5 9-16,-12 6 0,0 7 15,-3-2-15,-5 10 16,-10 16-16,-2 0 0,2 3 16,-2 1-16,-4 0 15,-3 4-15,-6 0 16</inkml:trace>
  <inkml:trace contextRef="#ctx0" brushRef="#br0" timeOffset="9256.7">30243 441 0,'0'0'15,"0"0"-15,0 0 16,0 0-1,0 0-15,0 0 16,0 0-16,0 0 0,0-2 16,0-20-16,5-8 0,-2 5 15,-6 12-15,-5 1 16,-9 3-16,-8 7 0,2 4 16,-7 1-16,3 3 15,1 3-15,-5 0 0,2 3 16,-1 2-16,1 2 15,2-1-15,7 2 0,1-2 0,11-1 16,4 2-16,4-1 16,10 2-16,8-6 0,5 1 15,10 1-15,-2-4 16,9-1-16,-5 4 0,0-2 16,1 4-16,-3-3 15,-6 7 1,-3-3-16,-8 1 15,-3-2-15,-10-2 0,-6 2 16,-2-1-16,-11 2 16,0-4-16,-9 4 0,-1 0 15,-7-5-15,-3 4 16,36-14-16,-42 6 0</inkml:trace>
  <inkml:trace contextRef="#ctx0" brushRef="#br0" timeOffset="9892.94">31096 1235 0,'0'0'0,"0"0"0,0 0 16,0 0-16,-19-4 0,-12-3 16,-10-9-1,4 10-15,8 0 0,2 6 0,4 6 16,2-3-16,3 6 0,1 3 16,-2 3-16,5 1 15,5-3-15,3-1 0,4 6 16,4-3-16,7-6 15,0 0-15,8-4 0,4 2 32,8-1-32,4 0 0,3 3 15,-1 2-15,-1 4 0,-5 5 16,-5 2-16,-8 4 16,-4-2-16,-5 0 0,-7-4 15,-7 4 1,-7 0-16,-7-4 0,21-20 0,-33 24 15,33-24 1,-37 24-16,-12-6 0,-9-3 0,58-15 0,-55 6 16,55-6-16,-49-10 15,49 10-15,-41-21 0,41 21 16,0 0-16,-22-29 16</inkml:trace>
  <inkml:trace contextRef="#ctx0" brushRef="#br0" timeOffset="10193.79">31451 1389 0,'0'0'0,"0"0"16,0 0-16,0 0 0,0 0 16,0 0-16,0 26 15,0 22-15,7 17 0,-2-2 32,1-4-32,0-9 0,4-2 15,-4-13-15,-6-35 16,0 0-16,0 36 0,-6-1 15,6-35-15,0 0 16,-27 38-16</inkml:trace>
  <inkml:trace contextRef="#ctx0" brushRef="#br0" timeOffset="11383.33">26941 2077 0,'0'0'0,"0"0"16,0 0-16,0 0 15,0 0-15,0 0 0,0 0 16,0 0-16,0-3 0,-6-13 16,2 2-16,-4 0 15,-4 4-15,-5 7 0</inkml:trace>
  <inkml:trace contextRef="#ctx0" brushRef="#br0" timeOffset="11576.66">26452 2055 0,'0'0'0,"0"0"16,0 0-16,0 0 0,0 0 15,0 0-15,0 0 16</inkml:trace>
  <inkml:trace contextRef="#ctx0" brushRef="#br0" timeOffset="11763.06">26076 2153 0,'0'0'16,"0"0"0,0 0-16,0 0 15,-19 0-15,-10-5 0,-15-1 16,8 2-16</inkml:trace>
  <inkml:trace contextRef="#ctx0" brushRef="#br0" timeOffset="11914.26">25643 2148 0,'0'0'0,"0"0"0,0 0 16,0 0-16,-10-3 16,-1-6-16,-10-6 0,-4 8 31,1 2-31</inkml:trace>
  <inkml:trace contextRef="#ctx0" brushRef="#br0" timeOffset="12061.17">25358 2100 0,'0'0'0,"0"0"16,0 0-16,0 0 0,0 0 15,-15 0-15,-6 0 0,-5 0 16,11 0-16,4 0 15,3 0-15</inkml:trace>
  <inkml:trace contextRef="#ctx0" brushRef="#br0" timeOffset="12246.12">25062 2088 0,'0'0'0,"0"0"15,0 0-15,0 0 16,0 0-16,0 0 0,0 0 16,0 0-16,0 0 0,0 0 15,0 0-15</inkml:trace>
  <inkml:trace contextRef="#ctx0" brushRef="#br0" timeOffset="13047.17">24095 1910 0,'0'0'16,"0"0"-16,0 0 15,0 0-15,0 0 0,0 0 16,-6 27-16,3 20 0,-2 17 15,-1-12-15,6-7 16,0-1-16,3-5 16,3-7-16,-4-8 0,1-6 0,0-7 15,-3-1-15,-3-5 16,3-5-16,-3-2 0,-2-8 16,-1-4-1,1-4-15,-6-9 0,6-2 0,-3-10 16,5-8-16,3-7 15,0-14-15,5-6 0,4 6 0,4 0 16,3 9-16,6 2 16,2 7-16,-1 8 0,0 10 15,-23 32-15,30-29 32,-30 29-32,39-28 0,5 11 15,3 8-15,-5 14 16,-42-5-16,39 18 0,-7 10 0,-32-28 15,24 35-15,-13 1 16,-8 3-16,-14-4 16,-7 1-16,-9-4 0,-6 0 15,-5 0-15,-9-2 16,5-4-16,6-1 16,1-11-16,3-8 0,-1-6 0,4-3 15,2-5-15,3-8 0</inkml:trace>
  <inkml:trace contextRef="#ctx0" brushRef="#br0" timeOffset="13778.61">24072 465 0,'0'0'0,"0"0"0,0 0 0,0 0 16,0-18-16,0-15 16,0-11-16,6 14 15,0 10 1,-4 2-16,1 10 0,0 8 0,-3 2 0,0 15 16,0 4-16,0 12 15,0 6 1,3 5-16,4 9 15,1-3-15,1-2 0,-3-4 16,4-11-16,-5-3 16,3-7-16,-5-8 15,-3-9-15,0-6 0,-3-8 16,3-10-16,-5-10 0,2-7 16,0-1-16,1-2 0,2-3 15,0-6-15,2-4 0,4-5 16,2 2-16,5 10 15,-2 12-15,8 1 0,1-1 32,-20 32-32,27-33 0,5 4 0,6 6 0,1 4 15,-39 19 1,42-11-16,-1 5 16,-1 15-16,-11 5 15,-3 12-15,-6 7 0,-8 6 16,-2-1-16,-13 0 15,-4-2-15,-10-3 0,-4-3 16,-5-3-16,-8-1 16,-1-2-16,-6-3 0,-1-4 0,1-5 15,2-3-15,4-4 16,5-1-16,3-8 0,6-1 16,2-6-16</inkml:trace>
  <inkml:trace contextRef="#ctx0" brushRef="#br0" timeOffset="15661.91">28621 3288 0,'0'0'16,"0"0"-16,0 0 15,0 0 1,0 0-16,0 0 0,0 0 16,0 0-16,0 0 15,0 0-15,0 0 0</inkml:trace>
  <inkml:trace contextRef="#ctx0" brushRef="#br0" timeOffset="15837.69">28307 3226 0,'0'0'0,"0"0"0,0 0 15,0 0-15,0 0 32,0 0-32</inkml:trace>
  <inkml:trace contextRef="#ctx0" brushRef="#br0" timeOffset="15997.2">27931 3223 0,'0'0'0,"0"0"0,0 0 16,0 0-16,0 0 16,-8 0-16,-11 0 15,-11 0 1</inkml:trace>
  <inkml:trace contextRef="#ctx0" brushRef="#br0" timeOffset="16138.2">27634 3226 0,'0'0'16,"0"0"-16,0 0 16,0 0-16,0 0 15,-9 0-15,-8-6 0,-9-2 0,-4-2 16,0 1-16,1 6 0</inkml:trace>
  <inkml:trace contextRef="#ctx0" brushRef="#br0" timeOffset="16292.62">27252 3199 0,'0'0'15,"0"0"-15,0 0 0,0 0 0,0 0 16,-19 0-16,-6-6 16,-14 0-16,9 1 0,0-1 15,1-3-15</inkml:trace>
  <inkml:trace contextRef="#ctx0" brushRef="#br0" timeOffset="16479.07">26841 3178 0,'0'0'0,"0"0"16,0 0-16,0 0 0,0 0 16,-19 0-16,-10 0 15,-12 0-15,4 0 0,4 0 16,7 0-16,0 0 15,-1 0-15,0 6 16,4-3 0,-4 3-16,0 0 0,1-6 15,2-9-15</inkml:trace>
  <inkml:trace contextRef="#ctx0" brushRef="#br0" timeOffset="16624.08">26191 3214 0,'0'0'0,"0"0"0,0 0 0,0 0 0,0 0 16,0 0-16,-9-2 15,-12-14-15,-21-2 0</inkml:trace>
  <inkml:trace contextRef="#ctx0" brushRef="#br0" timeOffset="16787.2">25906 3214 0,'0'0'0,"0"0"0,0 0 16,0 0-16,-8 0 16,-4 0-16,-8 0 0,-5 0 15,-1-9-15</inkml:trace>
  <inkml:trace contextRef="#ctx0" brushRef="#br0" timeOffset="16946.3">25622 3285 0,'0'0'0,"0"0"0,0 0 16,0 0-16,0 0 15,0 0-15,0 0 16,0 0-16,-8-3 15,-8-12-15,-14-2 0</inkml:trace>
  <inkml:trace contextRef="#ctx0" brushRef="#br0" timeOffset="17077.12">25452 3262 0,'0'0'0,"0"0"16,0 0-16,0 0 15,0 0-15,-8 0 0,-1 0 0,-2 0 16,-1 0-16,2 0 15,-4 0-15,-4 0 0,0-10 16</inkml:trace>
  <inkml:trace contextRef="#ctx0" brushRef="#br0" timeOffset="17235.8">25243 3306 0,'0'0'0,"0"0"15,0 0-15,0 0 16,0 0-16,0 0 0,0 0 15,0 0-15,0 0 16,0 0-16,0 0 0,0 0 16,0 0-16,0 0 15</inkml:trace>
  <inkml:trace contextRef="#ctx0" brushRef="#br0" timeOffset="18093.93">23580 3321 0,'0'0'15,"0"0"-15,0 0 0,0 0 16,0 23-16,0 17 15,0 10-15,6-16 16,3-6 0,-1-5-16,2-2 0,-7-6 15,2-7-15,4-4 0,-4-1 16,3-6-16,-6-3 16,-4-4-16,-6-6 0,0-3 15,0-1-15,-2-8 16,4-1-16,3-12 15,0-7-15,1-6 0,4-11 16,8 1-16,2 2 0,1 0 0,6 5 16,5 6-16,3 11 15,-27 40-15,30-33 0,5 3 16,3 8-16,3 5 16,-41 17-16,42-5 0,-42 5 15,42 5 1,-42-5-16,0 0 15,43 24-15,-43-24 0,0 0 16,40 36-16,-14 3 16,-17-11-16,-11 2 0,2-30 15,-11 30-15,-8-4 16,-8 2-16,-3-5 0,1-2 16,-5-6-16,5-3 15,-1-1-15,10-5 16,2-6-16,9-3 0,3 0 0,3-2 15,3-1-15,6-1 0,1 4 16,1 1-16</inkml:trace>
  <inkml:trace contextRef="#ctx0" brushRef="#br0" timeOffset="18394.75">24311 3176 0,'0'0'0,"0"0"0,0 0 16,0 0-16,0 0 16,0 0-16,0 0 15,0 0-15,0 0 0,0 0 0,0 0 16,0 0-16,0 0 15,0 26-15,0 22 0,0 14 16,0-12-16,0-5 0,4-7 16,2-12-16,-4-1 15,2-8-15,-4 2 0,3-8 32,-6 1-32</inkml:trace>
  <inkml:trace contextRef="#ctx0" brushRef="#br0" timeOffset="19530.92">27249 2183 0,'0'0'0,"0"0"0,0 0 16,0 0-16,0 0 0,0 0 16,0 0-16,0 0 15,0 0-15,0 0 16,0 0-16,0 0 16,0 0-16,0 0 0,0 0 0</inkml:trace>
  <inkml:trace contextRef="#ctx0" brushRef="#br0" timeOffset="19709.42">27321 2514 0,'0'0'15,"0"0"-15,0 0 16,0 0-16,0 0 0,0 0 15,0 0-15,0 0 16,0 0-16,0 0 0</inkml:trace>
  <inkml:trace contextRef="#ctx0" brushRef="#br0" timeOffset="19870.54">27321 2514 0,'0'0'0,"0"0"0,0 0 15,0 0-15,0 0 16,0 0-16,0 0 0,0 0 0,0 0 16,0 0-16,0 0 15</inkml:trace>
  <inkml:trace contextRef="#ctx0" brushRef="#br0" timeOffset="20032.16">27255 2882 0,'0'0'0,"0"0"16,0 0-16,0 0 16,0 0-16,0 0 15,0 0-15,0 0 0,0 0 16,0 0-16,0 0 0,0 0 16,0 0-16,0 0 15</inkml:trace>
  <inkml:trace contextRef="#ctx0" brushRef="#br0" timeOffset="20163.8">27222 3098 0,'0'0'0,"0"0"0,0 0 0,0 0 0,0 0 15,0 0-15,0 0 16,0 0 0,0 0-16,0 0 15,0 0-15,0 0 0,0 0 16</inkml:trace>
  <inkml:trace contextRef="#ctx0" brushRef="#br0" timeOffset="20320.24">27201 3419 0,'0'0'0,"0"0"16,0 0-16,0 0 15,0 0-15,0 0 0,0 0 16,0 0-16,0 0 15</inkml:trace>
  <inkml:trace contextRef="#ctx0" brushRef="#br0" timeOffset="20480.45">27252 3732 0,'0'0'0,"0"0"0,0 0 15,0 0-15,0 0 0,0 0 16,0 0-16,0 0 16,0 0-16,0 0 0</inkml:trace>
  <inkml:trace contextRef="#ctx0" brushRef="#br0" timeOffset="20633.72">27255 3949 0,'0'0'0,"0"0"16,0 0-16,0 0 0,0 0 16,0 0-16,0 0 15,0 0-15,0 0 0,0 0 16,0 0 0</inkml:trace>
  <inkml:trace contextRef="#ctx0" brushRef="#br0" timeOffset="20965.53">27255 4162 0,'0'0'0,"0"0"0,0 0 15,0 0-15,0 0 0,0 0 16,0 0-16,0 0 0,0 0 16,0 0-16,0 0 15,0 0 1,0 0-16,0 0 0,2 6 0,8-3 15,5 6-15,-7 3 16,-4 2 0,1-2-16,-5-2 0,0 1 15,-3 4-15,3 3 16,-6-1-16,3 5 0,-5-2 16,-1 1-16,3-1 15,-1 1-15,2-3 0,2 0 16,6-4-16,0-2 15,-1-3-15,1 0 0,4-6 0,-7 3 16,3-6-16,0 0 16,-6-3-16</inkml:trace>
  <inkml:trace contextRef="#ctx0" brushRef="#br0" timeOffset="21294.48">27255 4624 0,'0'0'15,"0"0"-15,0 0 0,0 0 0,0 0 0,0 0 16,0 0-16,0 0 15,0 0-15,0 0 0,0 0 16,0 0-16,0 0 16,0 0-16,2 10 0,8 1 31,5 10-31,-7-1 16,1-4-16,0-5 0,-3-8 15,-3 1-15,3-8 0,-3 4 16,0-3-16,1 0 15,-2 0-15,1 3 0,3 3 16,-4 3-16,5 9 16,-2 3-16,-2 3 0,1 2 15,-4-5 1,0 0-16,-4-4 0,4-2 0,0-3 16,0 0-16,4-6 0,2 0 15,-4-6-15,1-3 16</inkml:trace>
  <inkml:trace contextRef="#ctx0" brushRef="#br0" timeOffset="21435.07">27385 5016 0,'0'0'15,"0"0"-15,0 0 0,0 0 16,0 0-16,0 0 15,0 0-15,0 0 0</inkml:trace>
  <inkml:trace contextRef="#ctx0" brushRef="#br0" timeOffset="22111.22">27314 5445 0,'0'0'0,"0"0"15,0 0-15,0 0 16,0 0-16,0 0 0,-15-13 15,-5-4-15,-10 0 16,6 5 0,-6 5-16,1 5 0,-1 2 0,-2 5 0,-3 11 15,2 4-15,0 10 16,3 8-16,1 7 0,2 15 16,4 1-16,11 8 15,9-5-15,6-1 16,5-4-1,13-3-15,-21-56 16,33 48-16,8-10 0,6-11 16,1-15-16,-9-12 0,2-9 15,-3-9-15,1-8 16,-3-5-16,-3-7 0,-1-12 16,-9-3-16,-4 3 15,-4-1-15,-13 4 16,-4 5-16,-5 1 15,-5 2-15,-6 3 0,-5 4 16,-4 7-16,-5 6 0,0 6 0,-4 5 16,2 5-16,-1 3 0,3 0 15</inkml:trace>
  <inkml:trace contextRef="#ctx0" brushRef="#br0" timeOffset="22425.69">27107 5777 0,'0'0'0,"0"0"16,0 0-16,0 0 15,0 0-15,0 0 16,0 0-1,0 0-15,0 0 0,21 20 0,17 10 16,10 9 0,-2-6-16,-3-1 0,0 0 15,-43-32-15,0 0 16,45 28-16,-45-28 0,45 29 16,-45-29-16,0 0 15,0 0-15,47 21 0,1-16 16</inkml:trace>
  <inkml:trace contextRef="#ctx0" brushRef="#br0" timeOffset="23239.76">28855 3416 0,'0'0'0,"0"0"16,0 0-16,0 0 15,0 0-15,0 0 0,0 0 16,0 0-16,0 0 15,0 0-15,0 0 0,0 0 16,0 0-16,0 0 16,0 23-1,0 16-15,0 11 0,-8-11 0</inkml:trace>
  <inkml:trace contextRef="#ctx0" brushRef="#br0" timeOffset="23427.97">28953 4044 0,'0'0'0,"0"0"0,0 0 16,0 0-16,0 0 15,0 0-15,0 0 0,0 0 16,0 0-16</inkml:trace>
  <inkml:trace contextRef="#ctx0" brushRef="#br0" timeOffset="23579.3">28962 4340 0,'0'0'0,"0"0"15,0 0-15,0 0 16,0 0-16,0 0 15,0 0-15,0 0 0,0 0 0,0 0 16,0 0-16</inkml:trace>
  <inkml:trace contextRef="#ctx0" brushRef="#br0" timeOffset="23909.62">28959 4562 0,'0'0'0,"0"0"15,0 0-15,0 0 16,0 0-16,0 0 15,0 0-15,0 0 16,0 0-16,0 0 0,0 0 16,3 9-16,6 0 0,6 6 15,-10-4-15,2 4 16,-4 0-16,-3 3 16,3-3-16,0-2 15,0 0-15,0-1 0,-3-3 16,2-2-16,-2-2 0,3-2 0,0-3 15,0 0-15,0 0 16,4 0-16,-4 0 16,0 0-16,-3 0 0,2 0 15,-2 0-15,0 3 16,3-1-16,-3-2 0,0 4 16,0-4-1,-3 3-15</inkml:trace>
  <inkml:trace contextRef="#ctx0" brushRef="#br0" timeOffset="24056.93">29066 4948 0,'0'0'0,"0"0"0,0 0 16,0 0-16</inkml:trace>
  <inkml:trace contextRef="#ctx0" brushRef="#br0" timeOffset="24642.4">28891 5395 0,'0'0'0,"0"0"0,0 0 0,0 0 16,0 0-16,0 0 0,-17 0 16,-17 5-16,-5-1 15,10 4-15,-1 10 0,11 2 16,0 14-16,5 2 15,-1 7 1,4 8-16,0 17 16,6-3-16,2 1 0,11-11 15,3-3-15,5-12 16,-16-40-16,24 33 0,-24-33 16,30 21-16,5-13 15,4-8-15,-3-11 0,-3-9 16,-4-8-16,-6-1 15,-1-6-15,-5-4 16,-5-5-16,-3-4 0,-9 1 0,-3-7 16,-6-5-16,-4 3 0,-3 4 15,-3 12-15,-1 10 16,-4 9-16,-6 7 0,1 1 16</inkml:trace>
  <inkml:trace contextRef="#ctx0" brushRef="#br0" timeOffset="24958.66">28814 5691 0,'0'0'0,"0"0"15,0 0-15,0 0 0,0 0 0,0 0 16,0 0-16,18 14 16,8 10-16,10 6 0,-9-4 15,0 2-15,0-2 16,2 1-16,-6-1 0,1-2 16,-6 0-16,-18-24 15,21 20 1,-21-20-16,20 21 0,-20-21 15,0 0-15,0 0 0,21 7 0</inkml:trace>
  <inkml:trace contextRef="#ctx0" brushRef="#br0" timeOffset="25209.22">29424 5667 0,'0'0'16,"0"0"-16,0 0 0,0 0 16,0 0-16,0 30 15,0 20-15,0 21 0,0-11 16,0-13 0,6 0-16,4-5 15,-2-7-15,-8-35 0,8 36 16,-8-36-16,0 0 15,13 38-15,-13-38 0,0 0 16,9 57-16</inkml:trace>
  <inkml:trace contextRef="#ctx0" brushRef="#br0" timeOffset="144680.12">30331 14555 0,'0'0'15,"0"0"-15,0 0 0,0 0 16,0 18-16,0 13 16,0 9-16,0-7 0,0-3 0,-6 2 15,4-5-15,-4 5 16,-1 1-16,7 0 16,-5 3-1,-4 2-15,9-38 16,-14 44-16,4 4 0,10-48 15,-8 45-15,-2-4 16,10-41-16,-9 41 0,4 7 16,-3 2-16,-3 7 0,11-57 15,-8 56-15,0 3 16,1 0-16,7-59 16,-6 59-16,0 3 0,6-62 0,-3 66 15,1-5-15,2-61 16,-3 66-16,3-66 0,-3 65 15,3-65-15,-4 68 0,0 0 16,4-68-16,-3 69 16,3-69-16,-2 64 15,2-64 1,-3 75-16,3-75 0,-3 71 0,1 0 0,2-71 31,-6 68-31,6-68 0,-6 65 16,6-65-16,-6 65 15,6-65-15,-4 63 0,4-63 16,-5 65-16,5-65 16,0 0-16,-7 66 0,7-66 15,-4 64-15,4-64 16,0 0-16,-4 65 0,4-65 0,0 0 16,0 63-16,0-63 15,0 62-15,0-62 0,0 0 16,-3 59-16,3-59 15,0 57-15,0-57 16,7 56-16,-7-56 0,0 0 16,2 53-1,-2-53-15,2 50 0,-2-50 0,0 0 0,0 53 16,0-53-16,4 51 16,-4-51-16,0 0 0,3 51 15,-3-51-15,0 0 16,3 46-16,-3-46 0,0 0 15,6 39 1,-6-39-16,0 0 16,9 39-16,-9-39 0,17 39 15,-17-39 1,24 32-16,-24-32 0,27 29 0,-27-29 16,35 25-16,4-9 15,-39-16-15,46 16 16,3-7-16,-49-9 0,52 9 0,-52-9 15,73 2-15,1 5 16,-8-4-16,1 0 0,-5-1 31,0 2-31,3-2 0,-3 2 0,2-2 0,-4 1 16,7-3-16,-5-3 0,3 3 31,-3-2-31,1-2 0,-2 2 16,5-4-16,-4 0 15,1-1-15,-1 1 0,-62 6 16,67-5-16,2-1 16,2 0-16,0 4 15,-6-5-15,-4 7 0,2-4 16,-3 4-16,-1-2 0,-4 2 0,0-3 16,1 3-16,-3 0 15,-53 0-15,53 3 0,-53-3 16,59 6-16,-59-6 15,65 3-15,-65-3 0,69 4 32,-3-2-32,-66-2 0,61 0 15,-61 0-15,59-2 0,-59 2 16,55 0-16,-55 0 16,53-4-16,-53 4 0,52-3 15,-52 3-15,0 0 16,49-6-16,-49 6 15,41-11-15</inkml:trace>
  <inkml:trace contextRef="#ctx0" brushRef="#br0" timeOffset="146113.37">30637 14965 0,'0'0'0,"0"0"16,0 0-16,0 0 16,0 0-16,0 0 15,0 0-15,0 0 16,0 0-16,0 0 16,0 0-16,0 0 0,0 0 15,0 0-15,3 17 16,4 10-16,10 11 15,-3-4-15,4-8 0,-4-2 16,2-4-16,-2-2 0,9 2 0,2 4 16,5 0-16,-30-24 0,35 27 15,7 3 1,-42-30-16,53 40 16,7 2-16,-4 0 0,-3-4 15,-3 1-15,4 0 0,-2 2 16,2-3-1,0 1-15,0-4 0,-2 6 16,1 1-16,4 0 16,-4 0-16,4-1 0,-2 3 15,2-3-15,-1 4 16,-2 0-16,3-1 0,-5 4 0,5-1 0,-3 0 16,-1 4-1,-4-7-15,2 4 0,0-4 16,-1 4-16,-2-1 15,-2-3-15,-1 1 0,-1 0 16,-2-1-16,-4-1 16,0-1-16,-2-6 15,-3-4-15,-1-2 16,-32-30-16,36 33 0,-36-33 0,36 33 16,-36-33-16,42 35 0,-42-35 15,0 0-15,51 43 16,-51-43-16,0 0 0,0 0 15,46 37-15,-46-37 16,0 0-16,0 0 0,46 26 31,-46-26-31,32 9 0</inkml:trace>
  <inkml:trace contextRef="#ctx0" brushRef="#br0" timeOffset="147364.27">30539 17341 0,'0'0'0,"0"0"15,0 0-15,0 0 0,0 0 16,0 0-16,0 0 16,0 0-1,0 0-15,0 0 0,0 0 16,0 0-16,11 6 16,14-3-16,5 3 0,-8-1 0,-2-5 15,5 0-15,-3 0 0,-2-5 16,0-1-16,1-3 15,0-7-15,3 3 16,2-6-16,5-7 16,-2-1-16,4-5 0,-1-1 15,5-2-15,12-7 16,-3-4-16,0 0 16,1-5-16,3-5 0,1 0 15,2-6-15,3 0 0,1-1 16,2-2-16,-1-6 15,3-3-15,0 0 0,2-3 16,14-18-16,0-3 16,3 3-1,-6 10-15,-5 4 0,-2 4 0,-1 0 0,-5 6 16,-6 9-16,-11 6 0,6-4 16,4 1-16,0 0 15,-8 3-15,1-3 0,-1 3 16,-3 2-16,3 3 15,-6 1-15,-4 0 16,2 0 0,-4 2-16,1 10 15,-3-2-15,-3 3 0,-1 1 16,-5 6-16,-23 30 0,23-35 16,-23 35-16,27-36 15,-27 36-15,0 0 0,30-39 16,-30 39-16,0 0 15,0 0-15,35-35 0,-35 35 16,0 0 0,37-32-16,-37 32 0,32-36 0,-32 36 0,31-38 15</inkml:trace>
  <inkml:trace contextRef="#ctx0" brushRef="#br0" timeOffset="148246.53">33304 16763 0,'0'0'15,"0"0"-15,0 0 16,0 0-16,0 0 0,0 0 15,0 0-15,0 0 16,0 18-16,0 14 0,0 13 16,0-6-16,0-1 15,0-5 1,0 1-16,0 0 0,0-2 0,-4 1 0,4-1 16,-2-9-16,2-23 0,0 0 15,0 0-15,2 28 16,-2-28-16,0 0 0,0 0 15,4 27-15,-4-27 32,0 0-32,0 0 0,7 20 15,-7-20-15,6 12 16</inkml:trace>
  <inkml:trace contextRef="#ctx0" brushRef="#br0" timeOffset="148806.04">33304 16751 0,'0'0'15,"0"0"-15,0 0 16,0 0 0,0 0-16,0 0 15,0 0-15,0 0 0,0 0 16,0 0-16,0 0 0,13 0 16,6 8-16,15 2 15,-9 2-15,-2-6 0,-1 2 16,-4-2-16,3 4 15,-7-4-15,-2-1 0,2 1 16,-1-4 0,-1 2-16,2-4 0,-2 6 0,0 0 0,-3 3 15,0-1-15,-1 4 16,-4 0-16,-2-2 0,-4 4 16,-4 1-16,0 6 15,-3 2-15,0 7 16,-3-3-16,-4-2 0,0-3 15,-5-1 1,3-1-16,18-20 16,-24 25-16,24-25 0,0 0 15,-27 20-15,27-20 0,0 0 16,0 0-16,-32 20 16,32-20-16,0 0 0,0 0 15,-35 15-15,35-15 16,-36 10-16</inkml:trace>
  <inkml:trace contextRef="#ctx0" brushRef="#br0" timeOffset="149862.29">33515 14129 0,'0'0'15,"0"0"-15,0 0 16,0 0-16,0 0 0,0 0 0,0 0 16,0 0-16,0 0 15,0 0-15,0 0 0,0 0 16,0 0-16,0 0 15,0 0-15,-16 5 0,-10 2 16,-5 4-16,7 7 16,12-2-1,-3-5-15,5 5 0,1-6 0,4 6 0,-3-2 16,6-1-16,0 1 0,-2-5 16,4 6-16,6-4 15,4 1-15,-1-3 16,-2 0-16,5-3 0,3 1 15,3-2-15,0 3 16,-4-1 0,5 2-16,-1 0 15,0 2-15,-3 1 0,-1 3 16,-4 1-16,-2 2 0,-2 0 16,-6 4-16,0-22 15,-6 30-15,-2 0 0,8-30 16,-16 32-16,16-32 15,0 0-15,-19 30 0,19-30 0,0 0 32,-22 29-32,22-29 0,0 0 0,-32 21 0</inkml:trace>
  <inkml:trace contextRef="#ctx0" brushRef="#br0" timeOffset="150962.68">30041 14236 0,'0'0'0,"0"0"16,0 0-16,0 0 0,0 0 0,0 0 15,-6 17-15,3 13 16,-3 12-1,0-7-15,6-2 0,-2-7 0,2 1 0,0-3 16,0-6-16,0 2 16,-8-2-16,2 3 15,-5-3 1,3-6-16,2-1 0,3-2 16,0-2-16,-1-5 15,2 1-15,-1-3 0,0-3 16,-2 1-16,-2-11 15,0-1-15,5-4 0,-4-5 16,6-5-16,0-1 16,0-4-16,6 1 0,0-4 0,4-2 15,1 2-15,4-2 16,2-2-16,2 5 16,4 3-16,-3-1 15,4 3-15,3 4 0,-3 2 0,2 3 16,1 3-16,0 7 15,2 8-15,-5 3 0,-2 3 16,-8 2-16,0 5 0,-2-2 16,-10 5-16,-2 1 15,-4 4-15,-12 0 0,-3-2 32,-6 6-32,-1 2 0,-4 0 15,-2-4-15,-1 1 16,3 3-16,1-6 0,5 0 15,0-7-15,3-2 0,0-3 16,4-3-16</inkml:trace>
  <inkml:trace contextRef="#ctx0" brushRef="#br0" timeOffset="152151.54">33336 17851 0,'0'0'15,"0"0"-15,0 0 0,0 0 16,-17 8-16,-16 10 0,1 2 15,7 2 1,5-5-16,4 5 0,1 4 0,2 0 16,0 6-16,3 2 15,-4 3-15,5 9 0,5 4 16,4 15-16,4 3 16,5-6-16,5-3 0,6-9 15,-20-50 1,27 42-16,2-13 15,3-8-15,4-11 0,-1-10 16,1-10 0,-4-4-16,1-12 0,-33 26 0,32-33 15,-32 33-15,31-44 16,1-16-16,-7 3 0,-11 4 16,-12 6-16,-4 11 0,-7 4 0,-6 0 15,-2 2-15,-8 5 31,0 5-31,-5 5 0,1 4 0,2 8 0,-3 3 16,6 3-16,-3-1 16,7 4-16,-2 0 0,7 3 15,1 1 1,3-5-16,0 3 0,7 2 16,4-5-16,0 2 15</inkml:trace>
  <inkml:trace contextRef="#ctx0" brushRef="#br0" timeOffset="152420.69">33321 18268 0,'0'0'0,"0"0"0,0 0 31,0 0-31,0 0 0,0 0 0,11 17 0,12 10 15,1 3 1,-1-4-16,-3-2 16,4 0-16,-3 0 0,0-1 15,-4 2-15,4 0 16,-5-4-16,0 0 0,0-6 16,-5-3-16,-3 0 15,-1-6-15,-1-1 16,-6-5-16,0-2 0</inkml:trace>
  <inkml:trace contextRef="#ctx0" brushRef="#br0" timeOffset="179416.74">30919 14343 0,'0'0'0,"0"0"0,0 0 15,0 0-15,0 0 16,0 0-16,-10 8 0,1 1 0,-2 6 15,5-3-15,0-1 0,1-4 16,5-5-16,-2 1 16,2 1-16,0-4 0,0 0 15,0 0-15,2 2 16,5 1-16,0 0 0,-1 0 31,2 0-31,1 1 0,1-2 16,-2 1-16,4 6 0,0-3 15,5 3-15,1-2 16,1-2-16,0 4 16,5 0-16,0-2 0,0 6 15,3 2-15,-2 0 16,3 3-16,-28-18 0,35 21 16,4 3-1,3-4-15,1 3 0,8 5 0,-2-2 16,1 0-16,-3 4 0,-1-3 15,1 0-15,1 1 16,1 2-16,-6 1 0,5 1 16,-3 4-16,-2 2 15,5 0 1,-3 1-16,2-1 0,1 4 16,2-3-16,0-4 15,-5 7-15,1-5 0,-46-37 16,49 40-16,3 1 0,-1-2 15,-4-1-15,-1-3 16,-1 1-16,-8-3 16,1 2-16,2-5 0,-9-3 0,-31-27 15,34 23-15,-34-23 16,36 25-16,-36-25 0,42 26 16,-42-26-1,42 26-15,-42-26 0,49 36 0,-49-36 16,44 39-16,-44-39 15,0 0-15,0 0 0,45 35 16,-45-35-16,41 32 0,-41-32 16,0 0-16,0 0 0,45 27 31,-45-27-31,0 0 16,0 0-16,40 18 0,-40-18 0,0 0 0,34 3 15</inkml:trace>
  <inkml:trace contextRef="#ctx0" brushRef="#br0" timeOffset="180312.69">33330 15873 0,'0'0'16,"0"0"-16,0 0 0,0 0 15,0 0-15,0 0 16,0 0-16,0 19 15,0 14-15,0 8 0,0-6 0,0-2 16,0-10-16,0 2 0,0-2 31,0 6-31,0-1 0,0-8 0,-2 0 0,2 0 16,0-6-16,2-2 16,-2-4-16,2 4 0,-2-3 15,0-3 1,4 1-16,-4-5 15,7-2-15,-7 0 0,2-6 16,-4-3-16,2-9 16,-2-5-16,-3-4 15,5-3-15,5 3 0,-1-2 16,2 2-16,0-2 16,0-4-16,3-2 0,-2-1 0,1 0 15,0 4-15,3 2 16,-3 3-16,4 1 0,0 2 15,4 2-15,-1 3 16,4-2 0,-2 0-16,-3 3 0,1 1 0,-2 2 15,-4 6 1,3 2-16,-6 5 0,0 2 16,-4 6-16,-2 6 15,0 3-15,-6-1 0,0 7 16,0 0-16,-2 3 15,-1 5-15,-4 7 0,3 3 16,-7-4-16,7-2 16,-8-4-16,4-3 0,-3 1 15,4 0-15,-6-7 0,5 5 16,1-8-16,3-2 16,-2-3-16,2-3 0,4-4 15,0 2-15,4-10 16,2-1-16,2 1 15</inkml:trace>
  <inkml:trace contextRef="#ctx0" brushRef="#br0" timeOffset="180618.52">33682 16025 0,'0'0'15,"0"0"-15,0 0 16,0 0-16,0 0 0,0 0 16,-9 9-16,7 8 0,-4 16 0,0 9 15,6 0-15,-2 2 16,0-5-1,-5-7-15,0-2 0,5-3 0,-2-7 16,2-5-16,0-3 16,2-6-16,0 3 0,0-7 15,2-2 1</inkml:trace>
  <inkml:trace contextRef="#ctx0" brushRef="#br0" timeOffset="191113.87">28060 1591 0,'0'0'0,"0"0"0,0 0 16,0 0-1,0 0-15,0 0 0,0 0 0,0 0 16,0 0-16,0 0 0,0 0 15,0 0-15,0 0 16,0 0-16,0 0 0,0 0 16,0 0-16,-8 8 0,-7 5 15,3 1-15,7 1 16,8-4 0,-1-1-16,8 1 15,2 1-15,5-3 0,6 3 16,4 1-16,0 1 15,5-3-15,2 4 16,-2 1-16,6-2 0,5 4 16,-2 3-16,3 2 0,6 4 15,-3 3-15,1-3 16,2-2-16,-2-1 16,3 0-16,-51-24 0,51 18 0,0 4 15,3-6-15,-54-16 16,57 18-16,-1-4 0,-56-14 15,59 18-15,-6 0 0,-53-18 16,0 0-16,57 18 16,-57-18-16,66 25 0</inkml:trace>
  <inkml:trace contextRef="#ctx0" brushRef="#br0" timeOffset="191896.51">29013 2305 0,'0'0'0,"0"0"16,0 0-16,0 0 15,0 0-15,0 0 16,0 0-16,0 0 15,0 0-15,0 0 0,0 0 16,0 0-16,0 0 16,17 8-16,17 7 0,4 9 15,-9-7-15,-7-5 0,-6-2 16,3-3-16,-4-3 0,-3-7 16,-7-2-16,1-5 15,-6-1-15,-6-3 0,1-5 16,-5-1-16,-2-5 15,4-4 1,-1-1-16,2 0 0,2 2 0,-1-5 16,1 0-1,2 1-15,3 0 16,0-2-16,0 4 0,0 6 16,0 4-16,-8 2 0</inkml:trace>
  <inkml:trace contextRef="#ctx0" brushRef="#br0" timeOffset="192967.71">31386 797 0,'0'0'0,"0"0"0,0 0 16,0 0-1,0 0-15,0 0 0,0 0 0,0 0 16,0 0-16,0 0 0,0 0 15,0 0-15,0 0 0,0 0 16,0 0-16,0 0 16,0 0-16,-18-9 0,-11-5 15,-10 2-15,4 2 32,0 7-32,-8 9 0,-4 3 15,-10 8-15,-10 17 0,-6 8 16,-2 8-16,1 9 15,1 9-15,-21 26 0,3 19 16,11 3-16,20-4 16,20-5-16,13 2 0,8-5 15,22-4 1,15-11-16,15-19 0,2-18 0,16-2 0,6-11 16,11-22-16,2-10 15,8-14-15,2-14 0,0-8 16,-1-13-16,5-8 15,-1-9-15,21-30 0,8-14 16,-3-7-16,-4-5 16,-2-13-1,-14 9-15,-18 9 0,-18 10 0,-27 11 16,-22 24-16,-18 5 0,-13 2 16,-15 1-16,-11 7 15,-16 12-15,-8 2 0,-6 15 16,-3 6-16,-3 12 15,7 3-15,2 13 16,3 1-16,-3 5 16</inkml:trace>
  <inkml:trace contextRef="#ctx0" brushRef="#br0" timeOffset="213657.97">27147 1069 0,'0'0'0,"0"0"16,0 0-16,0 0 0,0 0 15,0 0-15,0 0 16,0 0-16,0 0 0,0 0 15,0 0-15,0 0 16,0 0 0,0 21-16,8 17 15,0 22-15,3-4 0,5-3 16,5 7-16,1-10 0,5 0 16,3 3-16,6 4 15,6 2-15,5 3 0,7 4 16,5-1-16,6 5 15,0 1-15,6 1 0,21 14 16,2 2 0,5 4-16,-10-6 0,-12-2 0,-7-4 0,0-1 15,-3-5-15,1 0 16,-2 1-16,-4-5 16,-18-7-16,-10-9 0</inkml:trace>
  <inkml:trace contextRef="#ctx0" brushRef="#br0" timeOffset="214226.91">26811 4221 0,'0'0'0,"0"0"16,0 0-16,0 0 16,0 0-16,17-23 15,12-19-15,17-21 0,7-7 0,6-4 16,6-18-16,-65 92 0,78-122 15,8-28-15,11-19 0,21-30 16,10-9-16,6 1 16,2-6-16,3 5 0,9-2 15,7 6-15,4 8 16,7 10 0,-2 5-16,-1 8 0,-7 20 15,-5 14-15,-15 15 16,-10 17-16,-15 18 0,-13 12 15,-9 9-15,-8 11 16,-7 5-16,-15 15 0,-9 8 16,-5-4-16,-13 0 15</inkml:trace>
  <inkml:trace contextRef="#ctx0" brushRef="#br0" timeOffset="-213885.67">27053 1330 0,'0'0'0,"0"0"0,0 0 0,0 0 0,0 0 15,0 0-15,0 0 16,4 21-1,5 17-15,5 15 16,1-6-16,2 2 0,2-7 16,5-5-16,0-2 15,5 7-15,12 15 16,4 2-16,2 2 0,7 8 0,4 1 16,4 2-16,8 2 15,18 19-15,10 1 0,0-7 16,-15-16-16,-10-19 15,-13-7-15,-4-10 0,1 7 16,2-3-16,-4-1 16,2-2-1,-6-1-15</inkml:trace>
  <inkml:trace contextRef="#ctx0" brushRef="#br0" timeOffset="-211948.93">29305 2349 0,'0'0'0,"0"0"0,0 0 16,0 0 0,-20 0-16,-15 0 15,-16 7-15,7-4 0,2 4 16,4 5-16,-3 9 15,5 0-15,-3 3 0,1 5 16,-6 7-16,-13 14 0,-5 10 16,0 4-16,0 8 15,-4 5-15,-15 23 0,-5 13 16,13-12-16,17-16 0,5-4 16,10-13-16,9-3 15,-2 6-15,2-2 0,2-2 16,3 2-1,0-1-15,7-2 0,-3-5 0,4-2 16,6-2-16,13-57 0,-11 53 16,11-53-16,0 0 15,-5 47-15,5-47 0,0 0 16,0 0-16,5 39 0,-5-39 16,0 0-16,16 24 15,8-8 1,-2-14-16,5-9 15,7-14-15,1-5 0,4-12 16,8-13-16,7-11 16,2-9-16,3-3 0,6-9 15,19-20-15,13-17 16,-4 11-16,-5 5 0,-2 10 16,-3-5-16,0 2 15,3-4-15,2 4 16,8-1-16,-4 3 0,6-6 0,-1 1 15,4-6-15,-4-5 16,11 4-16,-2-1 0,-5 3 16,-4-1-16,-1 2 15,-2 3-15,1 3 16,-9 1-16,-4 8 16,-4 3-16,-1 6 15,-3 3-15,-6 0 0,-1 9 16,-12 11-16,-4 5 15,-1-3-15,-3 3 0,-1 0 16,-3 5-16,-1 1 16,-42 46-16,31-45 0,-31 45 15,0 0-15,28-42 0,-28 42 16,0 0-16,11-36 0,-11 36 16,-3-23-1,-13 8-15,-14 9 0,-4 9 0,-7 9 16,-6 6-16,-21 14 15,-4 6-15,-7 7 0,-8 9 16,-25 20-16,-24 21 0,-7 9 16,-2-1-16,14 0 15,1 1-15,3 3 0,-3 2 32,-4 7-32,0 3 0,-3 8 15,-7 9-15,-2 0 16,1 4-16,3-1 0,2 3 15,5 1-15,5-4 0,-5-6 16,11-2-16,12-16 16,-1 0-16,0-2 15,4 3-15,5 0 0,3-1 16,7-5-16,5 2 16,3-5-16,12-1 0,6-11 15,11-6-15,12-15 0,15-15 16,7-6-16,23-53 0,-17 57 15,5-4-15,12-53 16,-3 51-16,3-51 0,15 38 16,8-12-16,6-13 15,8-7 1,1-6-16,10-6 0,1-3 16,20-8-16,-1-8 15,3-1-15,6-7 0,5-3 16,2-5-16,5 0 15,27-22-15,20-16 16,6-14-16,-3-1 0,-11 2 16,-7 0-16,-2 3 15,2-6-15,13-5 0,-4 2 16,6-6-16,-2 1 0,3-7 16,-5 0-16,5 4 0,-3-1 15,-1-3-15,0 4 16,-2-10-16,-1-2 0,-6-1 15,1-3-15,-4 2 16,-1 0-16,-12 2 0,2 2 0,-2 1 16,-8 1-16,-10 9 31,-2-2-31,-5-3 0,-6 7 0,-12 5 0,-12 12 16,-5 10-16,-13 10 0,-35 66 15,26-63-15,-26 63 16,19-64-1,-13-1-15,-12 8 16,6 57-16,-19-47 0,-10 8 16,29 39-16,-42-23 15,2 5-15,-11 6 0,-14 3 16,-3 9-16,-4 6 16,1 6-16,-9 9 0,-7 5 15,-3 7-15,-9 9 0,-32 16 16,-16 10-16</inkml:trace>
  <inkml:trace contextRef="#ctx0" brushRef="#br0" timeOffset="-202900.45">32584 16387 0,'0'0'0,"0"0"0,0 0 0,0 0 0,0 0 16,0 0-16,0 0 16,0 0-16,0 9 0,0 1 15,0 9-15,0-7 0,0-3 16,0-3-16,0-3 15,0-3-15,0 2 16,0-2 0,0-2-16,2-1 15,0-3-15,4 0 0,5-3 16,-3-3-16,7-3 0,0-2 16,4-4-16,-3 0 15,6-2-15,-6-2 16,0 2-16,-2 0 0,-1-5 15,-5 7-15,2 3 0,-5 2 16,2 0 0,-7-2-16,0 1 0</inkml:trace>
  <inkml:trace contextRef="#ctx0" brushRef="#br0" timeOffset="-202473.79">32570 16120 0,'0'0'0,"0"0"15,0 0-15,0 0 16,0 0-16,0 0 15,0 0-15,0 0 16,0 0-16,14-3 0,15-12 0,13 0 0,-12 1 16,-3 5-16,-4 9 15,-3 0-15,-4 9 16,-1 0-16,-4-1 0,-3 1 16,-2 3-16,1 0 15,3-1-15,-6 5 0,3-1 16,-2-1-1,1 1-15,0 3 16,-2-1-16,-2 8 0,-2-2 16,-2-3-1,-2 5-15,-2-4 16,4-1-16,-5 1 0,2-3 0,-3-3 16,-2-7-16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618.2453" units="1/cm"/>
          <inkml:channelProperty channel="Y" name="resolution" value="1092.23328" units="1/cm"/>
          <inkml:channelProperty channel="T" name="resolution" value="1" units="1/dev"/>
        </inkml:channelProperties>
      </inkml:inkSource>
      <inkml:timestamp xml:id="ts0" timeString="2022-09-09T08:16:11.715"/>
    </inkml:context>
    <inkml:brush xml:id="br0">
      <inkml:brushProperty name="width" value="0.05292" units="cm"/>
      <inkml:brushProperty name="height" value="0.05292" units="cm"/>
      <inkml:brushProperty name="color" value="#FFFFFF"/>
    </inkml:brush>
  </inkml:definitions>
  <inkml:trace contextRef="#ctx0" brushRef="#br0">26704 13418 0,'0'0'0,"0"0"16,0 0-16,0 0 15,0 0-15,0 0 0,0 0 16,0 0-16,0 0 15,0 0-15,0 0 16,1 9-16,-1-9 0,0 0 0,20 12 16,-20-12-16,0 0 15,0 0-15,32 14 0,-32-14 16,36 6-16,12-9 16</inkml:trace>
  <inkml:trace contextRef="#ctx0" brushRef="#br0" timeOffset="522.29">27281 13572 0,'0'0'0,"0"0"15,0 0-15,0 0 0,-17 6 16,-19 0-16,36-6 16,-57 12-16,57-12 0,-62 9 15,62-9-15,-70 9 16,70-9-16,-74 9 0,74-9 15,-76 14-15,76-14 16,0 0-16,-61 13 0,61-13 0,0 0 16,0 0-16,-46 14 15,46-14-15,0 0 16,0 0-16,-30 8 0,30-8 16,0 0-16,-13 0 0,13-4 15</inkml:trace>
  <inkml:trace contextRef="#ctx0" brushRef="#br0" timeOffset="1339.08">26946 14022 0,'0'0'0,"0"0"0,0 0 0,0 0 16,0 0-16,0 0 0,-15 10 15,15-10-15,-32 8 16,-21 4-16,-6-7 16,-1-5-16,60 0 0,-62-5 15,62 5-15,-74 0 16,74 0 0,-77 0-16,77 0 0,-73 5 15,73-5-15,0 0 16,0 0-16,-60 4 0,60-4 15,0 0-15,0 0 16,-51 3-16,51-3 0,0 0 16,-38-7-16,38 7 15,-15-5-15,15-4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5EB36-3ED9-485F-8CCA-FE7DB14016AD}"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70DE0-5736-4294-945C-FBA8547CE653}" type="slidenum">
              <a:rPr lang="en-GB" smtClean="0"/>
              <a:t>‹#›</a:t>
            </a:fld>
            <a:endParaRPr lang="en-GB"/>
          </a:p>
        </p:txBody>
      </p:sp>
    </p:spTree>
    <p:extLst>
      <p:ext uri="{BB962C8B-B14F-4D97-AF65-F5344CB8AC3E}">
        <p14:creationId xmlns:p14="http://schemas.microsoft.com/office/powerpoint/2010/main" val="268807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64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40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1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0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0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586" y="2667896"/>
            <a:ext cx="8726214" cy="2589904"/>
          </a:xfrm>
          <a:noFill/>
          <a:ln w="76200">
            <a:no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p:cNvSpPr>
            <a:spLocks noGrp="1"/>
          </p:cNvSpPr>
          <p:nvPr>
            <p:ph type="title"/>
          </p:nvPr>
        </p:nvSpPr>
        <p:spPr>
          <a:ln w="76200">
            <a:noFill/>
          </a:ln>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E832F35D-6C6B-48CF-9C04-9FC684A11D9A}" type="datetimeFigureOut">
              <a:rPr lang="en-GB" smtClean="0"/>
              <a:t>18/03/2025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108117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85544" y="365125"/>
            <a:ext cx="8768255"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2585544" y="1825625"/>
            <a:ext cx="8768256"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52278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89307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3FE8-5C75-4AFD-B8BD-6E8E03658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FE3410-82FA-43F9-AF81-E00E758BA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F07F1E-5534-4DA5-8D52-0B8390A3AD56}"/>
              </a:ext>
            </a:extLst>
          </p:cNvPr>
          <p:cNvSpPr>
            <a:spLocks noGrp="1"/>
          </p:cNvSpPr>
          <p:nvPr>
            <p:ph type="dt" sz="half" idx="10"/>
          </p:nvPr>
        </p:nvSpPr>
        <p:spPr/>
        <p:txBody>
          <a:bodyPr/>
          <a:lstStyle/>
          <a:p>
            <a:fld id="{08B9EBBA-996F-894A-B54A-D6246ED52CEA}" type="datetimeFigureOut">
              <a:rPr lang="en-US" smtClean="0"/>
              <a:pPr/>
              <a:t>3/18/2025</a:t>
            </a:fld>
            <a:endParaRPr lang="en-US" dirty="0"/>
          </a:p>
        </p:txBody>
      </p:sp>
      <p:sp>
        <p:nvSpPr>
          <p:cNvPr id="5" name="Footer Placeholder 4">
            <a:extLst>
              <a:ext uri="{FF2B5EF4-FFF2-40B4-BE49-F238E27FC236}">
                <a16:creationId xmlns:a16="http://schemas.microsoft.com/office/drawing/2014/main" id="{81959E32-9E05-4CB9-BCA7-E58A0971BB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AE9656-354D-4027-9172-A9996EC74B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096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92B8-240C-444A-A2D5-E9B201CA0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E1D698-D90B-4206-BACD-2FBF98003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0CEE0-C056-462D-97BD-75D757C64FEF}"/>
              </a:ext>
            </a:extLst>
          </p:cNvPr>
          <p:cNvSpPr>
            <a:spLocks noGrp="1"/>
          </p:cNvSpPr>
          <p:nvPr>
            <p:ph type="dt" sz="half" idx="10"/>
          </p:nvPr>
        </p:nvSpPr>
        <p:spPr/>
        <p:txBody>
          <a:bodyPr/>
          <a:lstStyle/>
          <a:p>
            <a:fld id="{9B3A1323-8D79-1946-B0D7-40001CF92E9D}" type="datetimeFigureOut">
              <a:rPr lang="en-US" smtClean="0"/>
              <a:pPr/>
              <a:t>3/18/2025</a:t>
            </a:fld>
            <a:endParaRPr lang="en-US" dirty="0"/>
          </a:p>
        </p:txBody>
      </p:sp>
      <p:sp>
        <p:nvSpPr>
          <p:cNvPr id="5" name="Footer Placeholder 4">
            <a:extLst>
              <a:ext uri="{FF2B5EF4-FFF2-40B4-BE49-F238E27FC236}">
                <a16:creationId xmlns:a16="http://schemas.microsoft.com/office/drawing/2014/main" id="{0BBF934F-EBA5-49FB-858B-4320C01BBA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7C128E-D3D5-4F25-B9AC-C9D02246AD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596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C6C-CE5E-4FDF-A252-56152FDB3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6E6B8A-73F7-4973-8BAB-A3BBA8D4F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E8AA2-C824-45ED-B76C-D2AD867A9CD5}"/>
              </a:ext>
            </a:extLst>
          </p:cNvPr>
          <p:cNvSpPr>
            <a:spLocks noGrp="1"/>
          </p:cNvSpPr>
          <p:nvPr>
            <p:ph type="dt" sz="half" idx="10"/>
          </p:nvPr>
        </p:nvSpPr>
        <p:spPr/>
        <p:txBody>
          <a:bodyPr/>
          <a:lstStyle/>
          <a:p>
            <a:fld id="{8DFA1846-DA80-1C48-A609-854EA85C59AD}" type="datetimeFigureOut">
              <a:rPr lang="en-US" smtClean="0"/>
              <a:pPr/>
              <a:t>3/18/2025</a:t>
            </a:fld>
            <a:endParaRPr lang="en-US" dirty="0"/>
          </a:p>
        </p:txBody>
      </p:sp>
      <p:sp>
        <p:nvSpPr>
          <p:cNvPr id="5" name="Footer Placeholder 4">
            <a:extLst>
              <a:ext uri="{FF2B5EF4-FFF2-40B4-BE49-F238E27FC236}">
                <a16:creationId xmlns:a16="http://schemas.microsoft.com/office/drawing/2014/main" id="{45CA8A8C-94B0-4E40-A3B1-A5737CC393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EA138-6B30-4A9B-8BA3-981515134B4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78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29FD-065C-4D67-9FB6-E9C05600FC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AA6A-3BD6-4584-AFBF-05A65EABF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D5881-8446-433C-8553-322B93983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4C8056-7B29-4C34-91BD-841804302FA7}"/>
              </a:ext>
            </a:extLst>
          </p:cNvPr>
          <p:cNvSpPr>
            <a:spLocks noGrp="1"/>
          </p:cNvSpPr>
          <p:nvPr>
            <p:ph type="dt" sz="half" idx="10"/>
          </p:nvPr>
        </p:nvSpPr>
        <p:spPr/>
        <p:txBody>
          <a:bodyPr/>
          <a:lstStyle/>
          <a:p>
            <a:fld id="{57302355-E14B-8545-A8F8-0FE83CC9D524}" type="datetimeFigureOut">
              <a:rPr lang="en-US" smtClean="0"/>
              <a:pPr/>
              <a:t>3/18/2025</a:t>
            </a:fld>
            <a:endParaRPr lang="en-US" dirty="0"/>
          </a:p>
        </p:txBody>
      </p:sp>
      <p:sp>
        <p:nvSpPr>
          <p:cNvPr id="6" name="Footer Placeholder 5">
            <a:extLst>
              <a:ext uri="{FF2B5EF4-FFF2-40B4-BE49-F238E27FC236}">
                <a16:creationId xmlns:a16="http://schemas.microsoft.com/office/drawing/2014/main" id="{DBBFB803-1DA2-406A-BD05-50E6D553C9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F571D2-2650-4985-8FC0-65328F2032E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17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6776-6D73-44B7-A5ED-D8CCA502B9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53D3E3-1F21-4A38-BD98-20565266D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E4918-E712-486F-9389-55E53CCB4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6E9C67-35B5-4AE1-B7FF-E7889C77D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73E16-C73A-4153-BF36-A1E65CDCF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00ABF9-6CCD-4888-96C9-A8222A5295FA}"/>
              </a:ext>
            </a:extLst>
          </p:cNvPr>
          <p:cNvSpPr>
            <a:spLocks noGrp="1"/>
          </p:cNvSpPr>
          <p:nvPr>
            <p:ph type="dt" sz="half" idx="10"/>
          </p:nvPr>
        </p:nvSpPr>
        <p:spPr/>
        <p:txBody>
          <a:bodyPr/>
          <a:lstStyle/>
          <a:p>
            <a:fld id="{02640F58-564D-2B4F-AE67-E407BA4FCF45}" type="datetimeFigureOut">
              <a:rPr lang="en-US" smtClean="0"/>
              <a:pPr/>
              <a:t>3/18/2025</a:t>
            </a:fld>
            <a:endParaRPr lang="en-US" dirty="0"/>
          </a:p>
        </p:txBody>
      </p:sp>
      <p:sp>
        <p:nvSpPr>
          <p:cNvPr id="8" name="Footer Placeholder 7">
            <a:extLst>
              <a:ext uri="{FF2B5EF4-FFF2-40B4-BE49-F238E27FC236}">
                <a16:creationId xmlns:a16="http://schemas.microsoft.com/office/drawing/2014/main" id="{344F5D1E-1D85-4C49-AE99-D3563A2179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E5A0098-B36E-4057-AE99-12729D4E595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139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1F38-D1D5-4CDA-9FE6-9994880D0D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B69D03-10EB-4E82-A0A5-37D8D9F91547}"/>
              </a:ext>
            </a:extLst>
          </p:cNvPr>
          <p:cNvSpPr>
            <a:spLocks noGrp="1"/>
          </p:cNvSpPr>
          <p:nvPr>
            <p:ph type="dt" sz="half" idx="10"/>
          </p:nvPr>
        </p:nvSpPr>
        <p:spPr/>
        <p:txBody>
          <a:bodyPr/>
          <a:lstStyle/>
          <a:p>
            <a:fld id="{F13A34C8-038E-2045-AF43-DF7DBB8E0E9E}" type="datetimeFigureOut">
              <a:rPr lang="en-US" smtClean="0"/>
              <a:pPr/>
              <a:t>3/18/2025</a:t>
            </a:fld>
            <a:endParaRPr lang="en-US" dirty="0"/>
          </a:p>
        </p:txBody>
      </p:sp>
      <p:sp>
        <p:nvSpPr>
          <p:cNvPr id="4" name="Footer Placeholder 3">
            <a:extLst>
              <a:ext uri="{FF2B5EF4-FFF2-40B4-BE49-F238E27FC236}">
                <a16:creationId xmlns:a16="http://schemas.microsoft.com/office/drawing/2014/main" id="{C78B2C51-8AC2-48E7-AC53-E9CA91F12C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1CFC12-5D91-4F20-8AC2-41F3CE8D24A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2955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2F85DA-225C-41D9-9194-199E1267B899}"/>
              </a:ext>
            </a:extLst>
          </p:cNvPr>
          <p:cNvSpPr>
            <a:spLocks noGrp="1"/>
          </p:cNvSpPr>
          <p:nvPr>
            <p:ph type="dt" sz="half" idx="10"/>
          </p:nvPr>
        </p:nvSpPr>
        <p:spPr/>
        <p:txBody>
          <a:bodyPr/>
          <a:lstStyle/>
          <a:p>
            <a:fld id="{8818C68F-D26B-8F47-958C-23B49CF8A634}" type="datetimeFigureOut">
              <a:rPr lang="en-US" smtClean="0"/>
              <a:pPr/>
              <a:t>3/18/2025</a:t>
            </a:fld>
            <a:endParaRPr lang="en-US" dirty="0"/>
          </a:p>
        </p:txBody>
      </p:sp>
      <p:sp>
        <p:nvSpPr>
          <p:cNvPr id="3" name="Footer Placeholder 2">
            <a:extLst>
              <a:ext uri="{FF2B5EF4-FFF2-40B4-BE49-F238E27FC236}">
                <a16:creationId xmlns:a16="http://schemas.microsoft.com/office/drawing/2014/main" id="{C66F0947-FC30-4883-A668-47ABDA0724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D3FA67-6867-480F-9517-6E582F214A2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89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C020-5AF6-452A-9FB2-60C1E4FDD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F64EA9-757E-4B97-9337-511B18464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2B13F5-0F61-4AB9-86CD-A7EE3ADF9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F0CEE-C2E3-421A-A9AE-71EDAD0CB1AA}"/>
              </a:ext>
            </a:extLst>
          </p:cNvPr>
          <p:cNvSpPr>
            <a:spLocks noGrp="1"/>
          </p:cNvSpPr>
          <p:nvPr>
            <p:ph type="dt" sz="half" idx="10"/>
          </p:nvPr>
        </p:nvSpPr>
        <p:spPr/>
        <p:txBody>
          <a:bodyPr/>
          <a:lstStyle/>
          <a:p>
            <a:fld id="{D0DF5E60-9974-AC48-9591-99C2BB44B7CF}" type="datetimeFigureOut">
              <a:rPr lang="en-US" smtClean="0"/>
              <a:pPr/>
              <a:t>3/18/2025</a:t>
            </a:fld>
            <a:endParaRPr lang="en-US" dirty="0"/>
          </a:p>
        </p:txBody>
      </p:sp>
      <p:sp>
        <p:nvSpPr>
          <p:cNvPr id="6" name="Footer Placeholder 5">
            <a:extLst>
              <a:ext uri="{FF2B5EF4-FFF2-40B4-BE49-F238E27FC236}">
                <a16:creationId xmlns:a16="http://schemas.microsoft.com/office/drawing/2014/main" id="{530DADC8-65B8-4C3F-96FD-995BDDCAEF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627777-7BA6-4B58-8F9F-C91198010E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698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32992" y="327583"/>
            <a:ext cx="8820807" cy="1325563"/>
          </a:xfrm>
          <a:ln w="76200">
            <a:noFill/>
          </a:ln>
        </p:spPr>
        <p:txBody>
          <a:bodyPr/>
          <a:lstStyle/>
          <a:p>
            <a:r>
              <a:rPr lang="en-US" dirty="0"/>
              <a:t>Click to edit Master title style</a:t>
            </a:r>
            <a:endParaRPr lang="en-GB" dirty="0"/>
          </a:p>
        </p:txBody>
      </p:sp>
      <p:sp>
        <p:nvSpPr>
          <p:cNvPr id="3" name="Content Placeholder 2"/>
          <p:cNvSpPr>
            <a:spLocks noGrp="1"/>
          </p:cNvSpPr>
          <p:nvPr>
            <p:ph idx="1"/>
          </p:nvPr>
        </p:nvSpPr>
        <p:spPr>
          <a:xfrm>
            <a:off x="2532992" y="1825625"/>
            <a:ext cx="8820808"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068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C1A-37D6-4E3E-9C09-4A16C1CD8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322593-8F41-4AB3-B259-DBC59FE8C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2E300-B00C-459B-ABB5-BEA64BE2E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161FF-5B42-4579-9D9F-EEBB74E6D5F9}"/>
              </a:ext>
            </a:extLst>
          </p:cNvPr>
          <p:cNvSpPr>
            <a:spLocks noGrp="1"/>
          </p:cNvSpPr>
          <p:nvPr>
            <p:ph type="dt" sz="half" idx="10"/>
          </p:nvPr>
        </p:nvSpPr>
        <p:spPr/>
        <p:txBody>
          <a:bodyPr/>
          <a:lstStyle/>
          <a:p>
            <a:fld id="{09B482E8-6E0E-1B4F-B1FD-C69DB9E858D9}" type="datetimeFigureOut">
              <a:rPr lang="en-US" smtClean="0"/>
              <a:pPr/>
              <a:t>3/18/2025</a:t>
            </a:fld>
            <a:endParaRPr lang="en-US" dirty="0"/>
          </a:p>
        </p:txBody>
      </p:sp>
      <p:sp>
        <p:nvSpPr>
          <p:cNvPr id="6" name="Footer Placeholder 5">
            <a:extLst>
              <a:ext uri="{FF2B5EF4-FFF2-40B4-BE49-F238E27FC236}">
                <a16:creationId xmlns:a16="http://schemas.microsoft.com/office/drawing/2014/main" id="{E35717C3-3321-43A1-A7AD-75F5569C89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C1F2A4-FA14-47E4-8737-ED1691E1CA9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52445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7662-9590-4000-B015-71DA5F124F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A73C75-9610-4DA9-B26C-FB27C623D2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155A2-5763-4FA1-85BC-6365D5326DAD}"/>
              </a:ext>
            </a:extLst>
          </p:cNvPr>
          <p:cNvSpPr>
            <a:spLocks noGrp="1"/>
          </p:cNvSpPr>
          <p:nvPr>
            <p:ph type="dt" sz="half" idx="10"/>
          </p:nvPr>
        </p:nvSpPr>
        <p:spPr/>
        <p:txBody>
          <a:bodyPr/>
          <a:lstStyle/>
          <a:p>
            <a:fld id="{C6C52C72-DE31-F449-A4ED-4C594FD91407}" type="datetimeFigureOut">
              <a:rPr lang="en-US" smtClean="0"/>
              <a:pPr/>
              <a:t>3/18/2025</a:t>
            </a:fld>
            <a:endParaRPr lang="en-US" dirty="0"/>
          </a:p>
        </p:txBody>
      </p:sp>
      <p:sp>
        <p:nvSpPr>
          <p:cNvPr id="5" name="Footer Placeholder 4">
            <a:extLst>
              <a:ext uri="{FF2B5EF4-FFF2-40B4-BE49-F238E27FC236}">
                <a16:creationId xmlns:a16="http://schemas.microsoft.com/office/drawing/2014/main" id="{005F184B-24D0-4914-BB1A-C0096331C0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7286A-0DF1-4741-8F40-E41D00EFA8C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5099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AB4CA-5A6B-4D1B-A7A0-962AB2F76C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F42DA1-88D5-43CE-990A-BC0AF70E4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91F92C-8159-4896-ACFC-013B7F89EE26}"/>
              </a:ext>
            </a:extLst>
          </p:cNvPr>
          <p:cNvSpPr>
            <a:spLocks noGrp="1"/>
          </p:cNvSpPr>
          <p:nvPr>
            <p:ph type="dt" sz="half" idx="10"/>
          </p:nvPr>
        </p:nvSpPr>
        <p:spPr/>
        <p:txBody>
          <a:bodyPr/>
          <a:lstStyle/>
          <a:p>
            <a:fld id="{ED62726E-379B-B349-9EED-81ED093FA806}" type="datetimeFigureOut">
              <a:rPr lang="en-US" smtClean="0"/>
              <a:pPr/>
              <a:t>3/18/2025</a:t>
            </a:fld>
            <a:endParaRPr lang="en-US" dirty="0"/>
          </a:p>
        </p:txBody>
      </p:sp>
      <p:sp>
        <p:nvSpPr>
          <p:cNvPr id="5" name="Footer Placeholder 4">
            <a:extLst>
              <a:ext uri="{FF2B5EF4-FFF2-40B4-BE49-F238E27FC236}">
                <a16:creationId xmlns:a16="http://schemas.microsoft.com/office/drawing/2014/main" id="{0268776C-0E49-4437-8455-73A03167B7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CB3F53-D244-4A28-B002-E8B62B326FC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115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3FE8-5C75-4AFD-B8BD-6E8E03658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FE3410-82FA-43F9-AF81-E00E758BA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F07F1E-5534-4DA5-8D52-0B8390A3AD56}"/>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5" name="Footer Placeholder 4">
            <a:extLst>
              <a:ext uri="{FF2B5EF4-FFF2-40B4-BE49-F238E27FC236}">
                <a16:creationId xmlns:a16="http://schemas.microsoft.com/office/drawing/2014/main" id="{81959E32-9E05-4CB9-BCA7-E58A0971BB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AE9656-354D-4027-9172-A9996EC74B17}"/>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3822983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92B8-240C-444A-A2D5-E9B201CA0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E1D698-D90B-4206-BACD-2FBF98003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0CEE0-C056-462D-97BD-75D757C64FEF}"/>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5" name="Footer Placeholder 4">
            <a:extLst>
              <a:ext uri="{FF2B5EF4-FFF2-40B4-BE49-F238E27FC236}">
                <a16:creationId xmlns:a16="http://schemas.microsoft.com/office/drawing/2014/main" id="{0BBF934F-EBA5-49FB-858B-4320C01BB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7C128E-D3D5-4F25-B9AC-C9D02246ADC7}"/>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2837986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C6C-CE5E-4FDF-A252-56152FDB3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6E6B8A-73F7-4973-8BAB-A3BBA8D4F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E8AA2-C824-45ED-B76C-D2AD867A9CD5}"/>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5" name="Footer Placeholder 4">
            <a:extLst>
              <a:ext uri="{FF2B5EF4-FFF2-40B4-BE49-F238E27FC236}">
                <a16:creationId xmlns:a16="http://schemas.microsoft.com/office/drawing/2014/main" id="{45CA8A8C-94B0-4E40-A3B1-A5737CC39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EA138-6B30-4A9B-8BA3-981515134B4F}"/>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187135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29FD-065C-4D67-9FB6-E9C05600FC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AA6A-3BD6-4584-AFBF-05A65EABF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D5881-8446-433C-8553-322B93983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4C8056-7B29-4C34-91BD-841804302FA7}"/>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6" name="Footer Placeholder 5">
            <a:extLst>
              <a:ext uri="{FF2B5EF4-FFF2-40B4-BE49-F238E27FC236}">
                <a16:creationId xmlns:a16="http://schemas.microsoft.com/office/drawing/2014/main" id="{DBBFB803-1DA2-406A-BD05-50E6D553C9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F571D2-2650-4985-8FC0-65328F2032EA}"/>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646815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6776-6D73-44B7-A5ED-D8CCA502B9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53D3E3-1F21-4A38-BD98-20565266D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E4918-E712-486F-9389-55E53CCB4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6E9C67-35B5-4AE1-B7FF-E7889C77D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73E16-C73A-4153-BF36-A1E65CDCF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00ABF9-6CCD-4888-96C9-A8222A5295FA}"/>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8" name="Footer Placeholder 7">
            <a:extLst>
              <a:ext uri="{FF2B5EF4-FFF2-40B4-BE49-F238E27FC236}">
                <a16:creationId xmlns:a16="http://schemas.microsoft.com/office/drawing/2014/main" id="{344F5D1E-1D85-4C49-AE99-D3563A2179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5A0098-B36E-4057-AE99-12729D4E5959}"/>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3323043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1F38-D1D5-4CDA-9FE6-9994880D0D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B69D03-10EB-4E82-A0A5-37D8D9F91547}"/>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4" name="Footer Placeholder 3">
            <a:extLst>
              <a:ext uri="{FF2B5EF4-FFF2-40B4-BE49-F238E27FC236}">
                <a16:creationId xmlns:a16="http://schemas.microsoft.com/office/drawing/2014/main" id="{C78B2C51-8AC2-48E7-AC53-E9CA91F12C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1CFC12-5D91-4F20-8AC2-41F3CE8D24AA}"/>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239974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2F85DA-225C-41D9-9194-199E1267B899}"/>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3" name="Footer Placeholder 2">
            <a:extLst>
              <a:ext uri="{FF2B5EF4-FFF2-40B4-BE49-F238E27FC236}">
                <a16:creationId xmlns:a16="http://schemas.microsoft.com/office/drawing/2014/main" id="{C66F0947-FC30-4883-A668-47ABDA0724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D3FA67-6867-480F-9517-6E582F214A2F}"/>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206145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22178" y="1709738"/>
            <a:ext cx="862527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2722178" y="4589463"/>
            <a:ext cx="862527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10443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C020-5AF6-452A-9FB2-60C1E4FDD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F64EA9-757E-4B97-9337-511B18464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2B13F5-0F61-4AB9-86CD-A7EE3ADF9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F0CEE-C2E3-421A-A9AE-71EDAD0CB1AA}"/>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6" name="Footer Placeholder 5">
            <a:extLst>
              <a:ext uri="{FF2B5EF4-FFF2-40B4-BE49-F238E27FC236}">
                <a16:creationId xmlns:a16="http://schemas.microsoft.com/office/drawing/2014/main" id="{530DADC8-65B8-4C3F-96FD-995BDDCAEF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627777-7BA6-4B58-8F9F-C91198010E24}"/>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2354698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C1A-37D6-4E3E-9C09-4A16C1CD8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322593-8F41-4AB3-B259-DBC59FE8C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2E300-B00C-459B-ABB5-BEA64BE2E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161FF-5B42-4579-9D9F-EEBB74E6D5F9}"/>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6" name="Footer Placeholder 5">
            <a:extLst>
              <a:ext uri="{FF2B5EF4-FFF2-40B4-BE49-F238E27FC236}">
                <a16:creationId xmlns:a16="http://schemas.microsoft.com/office/drawing/2014/main" id="{E35717C3-3321-43A1-A7AD-75F5569C8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C1F2A4-FA14-47E4-8737-ED1691E1CA92}"/>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1088394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7662-9590-4000-B015-71DA5F124F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A73C75-9610-4DA9-B26C-FB27C623D2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155A2-5763-4FA1-85BC-6365D5326DAD}"/>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5" name="Footer Placeholder 4">
            <a:extLst>
              <a:ext uri="{FF2B5EF4-FFF2-40B4-BE49-F238E27FC236}">
                <a16:creationId xmlns:a16="http://schemas.microsoft.com/office/drawing/2014/main" id="{005F184B-24D0-4914-BB1A-C0096331C0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7286A-0DF1-4741-8F40-E41D00EFA8C5}"/>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3194843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AB4CA-5A6B-4D1B-A7A0-962AB2F76C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F42DA1-88D5-43CE-990A-BC0AF70E4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91F92C-8159-4896-ACFC-013B7F89EE26}"/>
              </a:ext>
            </a:extLst>
          </p:cNvPr>
          <p:cNvSpPr>
            <a:spLocks noGrp="1"/>
          </p:cNvSpPr>
          <p:nvPr>
            <p:ph type="dt" sz="half" idx="10"/>
          </p:nvPr>
        </p:nvSpPr>
        <p:spPr/>
        <p:txBody>
          <a:bodyPr/>
          <a:lstStyle/>
          <a:p>
            <a:fld id="{F221F08C-4298-4D22-AC87-1077EFCFC6C0}" type="datetimeFigureOut">
              <a:rPr lang="en-GB" smtClean="0"/>
              <a:t>18/03/2025</a:t>
            </a:fld>
            <a:endParaRPr lang="en-GB"/>
          </a:p>
        </p:txBody>
      </p:sp>
      <p:sp>
        <p:nvSpPr>
          <p:cNvPr id="5" name="Footer Placeholder 4">
            <a:extLst>
              <a:ext uri="{FF2B5EF4-FFF2-40B4-BE49-F238E27FC236}">
                <a16:creationId xmlns:a16="http://schemas.microsoft.com/office/drawing/2014/main" id="{0268776C-0E49-4437-8455-73A03167B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CB3F53-D244-4A28-B002-E8B62B326FCB}"/>
              </a:ext>
            </a:extLst>
          </p:cNvPr>
          <p:cNvSpPr>
            <a:spLocks noGrp="1"/>
          </p:cNvSpPr>
          <p:nvPr>
            <p:ph type="sldNum" sz="quarter" idx="12"/>
          </p:nvPr>
        </p:nvSpPr>
        <p:spPr/>
        <p:txBody>
          <a:bodyPr/>
          <a:lstStyle/>
          <a:p>
            <a:fld id="{ABEE8653-0E58-4454-8818-D251F4FA207F}" type="slidenum">
              <a:rPr lang="en-GB" smtClean="0"/>
              <a:t>‹#›</a:t>
            </a:fld>
            <a:endParaRPr lang="en-GB"/>
          </a:p>
        </p:txBody>
      </p:sp>
    </p:spTree>
    <p:extLst>
      <p:ext uri="{BB962C8B-B14F-4D97-AF65-F5344CB8AC3E}">
        <p14:creationId xmlns:p14="http://schemas.microsoft.com/office/powerpoint/2010/main" val="4213867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8798" y="2822443"/>
            <a:ext cx="8726214" cy="2589904"/>
          </a:xfrm>
          <a:noFill/>
          <a:ln w="76200">
            <a:no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p:cNvSpPr>
            <a:spLocks noGrp="1"/>
          </p:cNvSpPr>
          <p:nvPr>
            <p:ph type="title"/>
          </p:nvPr>
        </p:nvSpPr>
        <p:spPr>
          <a:xfrm>
            <a:off x="2498798" y="947605"/>
            <a:ext cx="8726214" cy="1325563"/>
          </a:xfrm>
          <a:noFill/>
          <a:ln w="76200">
            <a:noFill/>
          </a:ln>
        </p:spPr>
        <p:txBody>
          <a:bodyPr/>
          <a:lstStyle>
            <a:lvl1pPr>
              <a:defRPr>
                <a:solidFill>
                  <a:schemeClr val="tx1"/>
                </a:solidFill>
              </a:defRPr>
            </a:lvl1pPr>
          </a:lstStyle>
          <a:p>
            <a:r>
              <a:rPr lang="en-US"/>
              <a:t>Click to edit Master title style</a:t>
            </a:r>
            <a:endParaRPr lang="en-GB"/>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832F35D-6C6B-48CF-9C04-9FC684A11D9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18/03/2025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FC3D2-4269-45B9-B33B-0A1CDC1E157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65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92784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48296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9930" y="365125"/>
            <a:ext cx="8883869"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21498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04973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73151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8600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7586" y="365125"/>
            <a:ext cx="87262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27586" y="1825625"/>
            <a:ext cx="872621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FC3D2-4269-45B9-B33B-0A1CDC1E157F}" type="slidenum">
              <a:rPr lang="en-GB" smtClean="0"/>
              <a:t>‹#›</a:t>
            </a:fld>
            <a:endParaRPr lang="en-GB"/>
          </a:p>
        </p:txBody>
      </p:sp>
    </p:spTree>
    <p:extLst>
      <p:ext uri="{BB962C8B-B14F-4D97-AF65-F5344CB8AC3E}">
        <p14:creationId xmlns:p14="http://schemas.microsoft.com/office/powerpoint/2010/main" val="30967402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4B7D8-54B3-4488-8009-4DE03FFB5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9FB0FC-4970-486F-A586-40B9EA46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258451-21A9-43B8-88F1-825707069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3/18/2025</a:t>
            </a:fld>
            <a:endParaRPr lang="en-US" dirty="0"/>
          </a:p>
        </p:txBody>
      </p:sp>
      <p:sp>
        <p:nvSpPr>
          <p:cNvPr id="5" name="Footer Placeholder 4">
            <a:extLst>
              <a:ext uri="{FF2B5EF4-FFF2-40B4-BE49-F238E27FC236}">
                <a16:creationId xmlns:a16="http://schemas.microsoft.com/office/drawing/2014/main" id="{6388CE5E-ED11-441F-89CC-61CC9B567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869515-424D-4FBD-9B46-788DD1FD9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7880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4B7D8-54B3-4488-8009-4DE03FFB5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9FB0FC-4970-486F-A586-40B9EA46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258451-21A9-43B8-88F1-825707069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1F08C-4298-4D22-AC87-1077EFCFC6C0}" type="datetimeFigureOut">
              <a:rPr lang="en-GB" smtClean="0"/>
              <a:t>18/03/2025</a:t>
            </a:fld>
            <a:endParaRPr lang="en-GB"/>
          </a:p>
        </p:txBody>
      </p:sp>
      <p:sp>
        <p:nvSpPr>
          <p:cNvPr id="5" name="Footer Placeholder 4">
            <a:extLst>
              <a:ext uri="{FF2B5EF4-FFF2-40B4-BE49-F238E27FC236}">
                <a16:creationId xmlns:a16="http://schemas.microsoft.com/office/drawing/2014/main" id="{6388CE5E-ED11-441F-89CC-61CC9B567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869515-424D-4FBD-9B46-788DD1FD9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E8653-0E58-4454-8818-D251F4FA207F}" type="slidenum">
              <a:rPr lang="en-GB" smtClean="0"/>
              <a:t>‹#›</a:t>
            </a:fld>
            <a:endParaRPr lang="en-GB"/>
          </a:p>
        </p:txBody>
      </p:sp>
    </p:spTree>
    <p:extLst>
      <p:ext uri="{BB962C8B-B14F-4D97-AF65-F5344CB8AC3E}">
        <p14:creationId xmlns:p14="http://schemas.microsoft.com/office/powerpoint/2010/main" val="35329962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2.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11" Type="http://schemas.openxmlformats.org/officeDocument/2006/relationships/hyperlink" Target="http://www.exampaperspractice.co.uk/" TargetMode="External"/><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2.xml"/><Relationship Id="rId1" Type="http://schemas.openxmlformats.org/officeDocument/2006/relationships/slideLayout" Target="../slideLayouts/slideLayout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hyperlink" Target="http://www.exampaperspractice.co.uk/"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xml"/><Relationship Id="rId1" Type="http://schemas.openxmlformats.org/officeDocument/2006/relationships/slideLayout" Target="../slideLayouts/slideLayout2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hyperlink" Target="http://www.exampaperspractice.co.uk/"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hyperlink" Target="http://www.exampaperspractice.co.uk/"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hyperlink" Target="http://www.exampaperspractice.co.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9D0E957-CE0D-BE35-86C8-335EDF736D9C}"/>
              </a:ext>
            </a:extLst>
          </p:cNvPr>
          <p:cNvPicPr>
            <a:picLocks noChangeAspect="1"/>
          </p:cNvPicPr>
          <p:nvPr/>
        </p:nvPicPr>
        <p:blipFill rotWithShape="1">
          <a:blip r:embed="rId3"/>
          <a:srcRect t="1623" r="-2" b="-2"/>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rPr>
              <a:t>4.1.1 Spectrum of Competition</a:t>
            </a:r>
          </a:p>
        </p:txBody>
      </p:sp>
      <p:sp>
        <p:nvSpPr>
          <p:cNvPr id="7" name="Subtitle 6">
            <a:extLst>
              <a:ext uri="{FF2B5EF4-FFF2-40B4-BE49-F238E27FC236}">
                <a16:creationId xmlns:a16="http://schemas.microsoft.com/office/drawing/2014/main" id="{F200FBDF-608D-4FF0-9B49-C266959E7C4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2191400" y="6741720"/>
              <a:ext cx="360" cy="12240"/>
            </p14:xfrm>
          </p:contentPart>
        </mc:Choice>
        <mc:Fallback xmlns="">
          <p:pic>
            <p:nvPicPr>
              <p:cNvPr id="5" name="Ink 4"/>
              <p:cNvPicPr/>
              <p:nvPr/>
            </p:nvPicPr>
            <p:blipFill>
              <a:blip r:embed="rId5"/>
              <a:stretch>
                <a:fillRect/>
              </a:stretch>
            </p:blipFill>
            <p:spPr>
              <a:xfrm>
                <a:off x="12182040" y="6732360"/>
                <a:ext cx="19080" cy="30960"/>
              </a:xfrm>
              <a:prstGeom prst="rect">
                <a:avLst/>
              </a:prstGeom>
            </p:spPr>
          </p:pic>
        </mc:Fallback>
      </mc:AlternateContent>
      <p:pic>
        <p:nvPicPr>
          <p:cNvPr id="3" name="Picture 2">
            <a:extLst>
              <a:ext uri="{FF2B5EF4-FFF2-40B4-BE49-F238E27FC236}">
                <a16:creationId xmlns:a16="http://schemas.microsoft.com/office/drawing/2014/main" id="{6BE1651E-0179-3E34-11A7-0E9086344DB5}"/>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943C5FE8-F23A-962E-7348-2636F01E4854}"/>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852D5705-3D57-8260-AF1B-7EC538AC2A10}"/>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CA28344-CDDC-9BB5-4BF0-56942914EA51}"/>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4148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title"/>
          </p:nvPr>
        </p:nvSpPr>
        <p:spPr>
          <a:xfrm>
            <a:off x="277473" y="144246"/>
            <a:ext cx="11910223" cy="726054"/>
          </a:xfrm>
        </p:spPr>
        <p:txBody>
          <a:bodyPr vert="horz" lIns="91440" tIns="45720" rIns="91440" bIns="45720" rtlCol="0" anchor="b">
            <a:normAutofit/>
          </a:bodyPr>
          <a:lstStyle/>
          <a:p>
            <a:pPr algn="ctr"/>
            <a:r>
              <a:rPr lang="en-US" kern="1200">
                <a:solidFill>
                  <a:schemeClr val="tx1"/>
                </a:solidFill>
                <a:latin typeface="+mj-lt"/>
                <a:ea typeface="+mj-ea"/>
                <a:cs typeface="+mj-cs"/>
              </a:rPr>
              <a:t>Activity 1 – Write down the characteristics for each </a:t>
            </a:r>
          </a:p>
        </p:txBody>
      </p:sp>
      <p:grpSp>
        <p:nvGrpSpPr>
          <p:cNvPr id="4" name="Group 3">
            <a:extLst>
              <a:ext uri="{FF2B5EF4-FFF2-40B4-BE49-F238E27FC236}">
                <a16:creationId xmlns:a16="http://schemas.microsoft.com/office/drawing/2014/main" id="{4B5A5A85-A4BE-2AA8-5ACF-A746EA9DC3BC}"/>
              </a:ext>
            </a:extLst>
          </p:cNvPr>
          <p:cNvGrpSpPr/>
          <p:nvPr/>
        </p:nvGrpSpPr>
        <p:grpSpPr>
          <a:xfrm>
            <a:off x="1270583" y="1330453"/>
            <a:ext cx="9764110" cy="704192"/>
            <a:chOff x="2061338" y="1502981"/>
            <a:chExt cx="11662867" cy="1091615"/>
          </a:xfrm>
        </p:grpSpPr>
        <p:sp>
          <p:nvSpPr>
            <p:cNvPr id="27" name="AutoShape 6">
              <a:extLst>
                <a:ext uri="{FF2B5EF4-FFF2-40B4-BE49-F238E27FC236}">
                  <a16:creationId xmlns:a16="http://schemas.microsoft.com/office/drawing/2014/main" id="{D059780D-1A53-35F9-A670-7CC21BC3ADE8}"/>
                </a:ext>
              </a:extLst>
            </p:cNvPr>
            <p:cNvSpPr>
              <a:spLocks noChangeArrowheads="1"/>
            </p:cNvSpPr>
            <p:nvPr/>
          </p:nvSpPr>
          <p:spPr bwMode="auto">
            <a:xfrm>
              <a:off x="2061338" y="1502981"/>
              <a:ext cx="1683165" cy="1091615"/>
            </a:xfrm>
            <a:prstGeom prst="flowChartProcess">
              <a:avLst/>
            </a:prstGeom>
            <a:solidFill>
              <a:srgbClr val="C808C3"/>
            </a:solidFill>
            <a:ln w="9525">
              <a:solidFill>
                <a:srgbClr val="00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Arial" charset="0"/>
                  <a:ea typeface="+mn-ea"/>
                  <a:cs typeface="+mn-cs"/>
                </a:rPr>
                <a:t>MONOPOLY</a:t>
              </a:r>
            </a:p>
          </p:txBody>
        </p:sp>
        <p:sp>
          <p:nvSpPr>
            <p:cNvPr id="28" name="AutoShape 7">
              <a:extLst>
                <a:ext uri="{FF2B5EF4-FFF2-40B4-BE49-F238E27FC236}">
                  <a16:creationId xmlns:a16="http://schemas.microsoft.com/office/drawing/2014/main" id="{1C06CBAB-1424-0C4D-838D-7BFFFF04D9FD}"/>
                </a:ext>
              </a:extLst>
            </p:cNvPr>
            <p:cNvSpPr>
              <a:spLocks noChangeArrowheads="1"/>
            </p:cNvSpPr>
            <p:nvPr/>
          </p:nvSpPr>
          <p:spPr bwMode="auto">
            <a:xfrm>
              <a:off x="4587410" y="1502981"/>
              <a:ext cx="1320024" cy="1091615"/>
            </a:xfrm>
            <a:prstGeom prst="flowChartProcess">
              <a:avLst/>
            </a:prstGeom>
            <a:solidFill>
              <a:srgbClr val="FF0000"/>
            </a:solidFill>
            <a:ln w="9525">
              <a:solidFill>
                <a:srgbClr val="00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Arial" charset="0"/>
                  <a:ea typeface="+mn-ea"/>
                  <a:cs typeface="+mn-cs"/>
                </a:rPr>
                <a:t>DUOPOLY</a:t>
              </a:r>
            </a:p>
          </p:txBody>
        </p:sp>
        <p:sp>
          <p:nvSpPr>
            <p:cNvPr id="29" name="AutoShape 8">
              <a:extLst>
                <a:ext uri="{FF2B5EF4-FFF2-40B4-BE49-F238E27FC236}">
                  <a16:creationId xmlns:a16="http://schemas.microsoft.com/office/drawing/2014/main" id="{4F579B14-641E-3C42-7EED-7B965F78F2E2}"/>
                </a:ext>
              </a:extLst>
            </p:cNvPr>
            <p:cNvSpPr>
              <a:spLocks noChangeArrowheads="1"/>
            </p:cNvSpPr>
            <p:nvPr/>
          </p:nvSpPr>
          <p:spPr bwMode="auto">
            <a:xfrm>
              <a:off x="6631061" y="1502981"/>
              <a:ext cx="1561235" cy="1091615"/>
            </a:xfrm>
            <a:prstGeom prst="flowChartProcess">
              <a:avLst/>
            </a:prstGeom>
            <a:solidFill>
              <a:srgbClr val="00FF00"/>
            </a:solidFill>
            <a:ln w="9525">
              <a:solidFill>
                <a:srgbClr val="00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a:ln>
                    <a:noFill/>
                  </a:ln>
                  <a:solidFill>
                    <a:srgbClr val="000000"/>
                  </a:solidFill>
                  <a:effectLst/>
                  <a:uLnTx/>
                  <a:uFillTx/>
                  <a:latin typeface="Arial" charset="0"/>
                  <a:ea typeface="+mn-ea"/>
                  <a:cs typeface="+mn-cs"/>
                </a:rPr>
                <a:t>OLIGOPOLY</a:t>
              </a:r>
            </a:p>
          </p:txBody>
        </p:sp>
        <p:sp>
          <p:nvSpPr>
            <p:cNvPr id="30" name="AutoShape 9">
              <a:extLst>
                <a:ext uri="{FF2B5EF4-FFF2-40B4-BE49-F238E27FC236}">
                  <a16:creationId xmlns:a16="http://schemas.microsoft.com/office/drawing/2014/main" id="{691EEBB4-175C-C545-7A23-33F30B6C2007}"/>
                </a:ext>
              </a:extLst>
            </p:cNvPr>
            <p:cNvSpPr>
              <a:spLocks noChangeArrowheads="1"/>
            </p:cNvSpPr>
            <p:nvPr/>
          </p:nvSpPr>
          <p:spPr bwMode="auto">
            <a:xfrm>
              <a:off x="8674715" y="1502981"/>
              <a:ext cx="2162932" cy="1091615"/>
            </a:xfrm>
            <a:prstGeom prst="flowChartProcess">
              <a:avLst/>
            </a:prstGeom>
            <a:solidFill>
              <a:srgbClr val="00FFFF"/>
            </a:solidFill>
            <a:ln w="9525">
              <a:solidFill>
                <a:srgbClr val="00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a:ln>
                    <a:noFill/>
                  </a:ln>
                  <a:solidFill>
                    <a:srgbClr val="000000"/>
                  </a:solidFill>
                  <a:effectLst/>
                  <a:uLnTx/>
                  <a:uFillTx/>
                  <a:latin typeface="Arial" charset="0"/>
                  <a:ea typeface="+mn-ea"/>
                  <a:cs typeface="+mn-cs"/>
                </a:rPr>
                <a:t>MONOPOLISTIC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a:ln>
                    <a:noFill/>
                  </a:ln>
                  <a:solidFill>
                    <a:srgbClr val="000000"/>
                  </a:solidFill>
                  <a:effectLst/>
                  <a:uLnTx/>
                  <a:uFillTx/>
                  <a:latin typeface="Arial" charset="0"/>
                  <a:ea typeface="+mn-ea"/>
                  <a:cs typeface="+mn-cs"/>
                </a:rPr>
                <a:t>COMPETITION</a:t>
              </a:r>
            </a:p>
          </p:txBody>
        </p:sp>
        <p:sp>
          <p:nvSpPr>
            <p:cNvPr id="31" name="AutoShape 10">
              <a:extLst>
                <a:ext uri="{FF2B5EF4-FFF2-40B4-BE49-F238E27FC236}">
                  <a16:creationId xmlns:a16="http://schemas.microsoft.com/office/drawing/2014/main" id="{253BC705-A30C-36B2-7C50-7544EB77BF25}"/>
                </a:ext>
              </a:extLst>
            </p:cNvPr>
            <p:cNvSpPr>
              <a:spLocks noChangeArrowheads="1"/>
            </p:cNvSpPr>
            <p:nvPr/>
          </p:nvSpPr>
          <p:spPr bwMode="auto">
            <a:xfrm>
              <a:off x="11320065" y="1502981"/>
              <a:ext cx="2404140" cy="1091615"/>
            </a:xfrm>
            <a:prstGeom prst="flowChartProcess">
              <a:avLst/>
            </a:prstGeom>
            <a:solidFill>
              <a:srgbClr val="FFFF00"/>
            </a:solidFill>
            <a:ln w="9525">
              <a:solidFill>
                <a:srgbClr val="00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Arial" charset="0"/>
                  <a:ea typeface="+mn-ea"/>
                  <a:cs typeface="+mn-cs"/>
                </a:rPr>
                <a:t>PERFECT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Arial" charset="0"/>
                  <a:ea typeface="+mn-ea"/>
                  <a:cs typeface="+mn-cs"/>
                </a:rPr>
                <a:t>COMPETITION</a:t>
              </a:r>
            </a:p>
          </p:txBody>
        </p:sp>
        <p:sp>
          <p:nvSpPr>
            <p:cNvPr id="32" name="Line 11">
              <a:extLst>
                <a:ext uri="{FF2B5EF4-FFF2-40B4-BE49-F238E27FC236}">
                  <a16:creationId xmlns:a16="http://schemas.microsoft.com/office/drawing/2014/main" id="{BF002E5A-39BD-5CF0-94A4-5D2798E448E1}"/>
                </a:ext>
              </a:extLst>
            </p:cNvPr>
            <p:cNvSpPr>
              <a:spLocks noChangeShapeType="1"/>
            </p:cNvSpPr>
            <p:nvPr/>
          </p:nvSpPr>
          <p:spPr bwMode="auto">
            <a:xfrm>
              <a:off x="3744503" y="2050787"/>
              <a:ext cx="842907" cy="0"/>
            </a:xfrm>
            <a:prstGeom prst="line">
              <a:avLst/>
            </a:prstGeom>
            <a:noFill/>
            <a:ln w="9525" cap="flat" cmpd="sng" algn="ctr">
              <a:solidFill>
                <a:srgbClr val="DC6FEC"/>
              </a:solidFill>
              <a:prstDash val="dash"/>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Century Gothic" panose="020B0502020202020204"/>
                <a:ea typeface="+mn-ea"/>
                <a:cs typeface="+mn-cs"/>
              </a:endParaRPr>
            </a:p>
          </p:txBody>
        </p:sp>
        <p:sp>
          <p:nvSpPr>
            <p:cNvPr id="33" name="Line 12">
              <a:extLst>
                <a:ext uri="{FF2B5EF4-FFF2-40B4-BE49-F238E27FC236}">
                  <a16:creationId xmlns:a16="http://schemas.microsoft.com/office/drawing/2014/main" id="{7F87F15F-3DA7-A571-B4CA-641391D121B0}"/>
                </a:ext>
              </a:extLst>
            </p:cNvPr>
            <p:cNvSpPr>
              <a:spLocks noChangeShapeType="1"/>
            </p:cNvSpPr>
            <p:nvPr/>
          </p:nvSpPr>
          <p:spPr bwMode="auto">
            <a:xfrm>
              <a:off x="5907434" y="2050787"/>
              <a:ext cx="723627" cy="0"/>
            </a:xfrm>
            <a:prstGeom prst="line">
              <a:avLst/>
            </a:prstGeom>
            <a:noFill/>
            <a:ln w="9525" cap="flat" cmpd="sng" algn="ctr">
              <a:solidFill>
                <a:srgbClr val="DC6FEC"/>
              </a:solidFill>
              <a:prstDash val="dash"/>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Century Gothic" panose="020B0502020202020204"/>
                <a:ea typeface="+mn-ea"/>
                <a:cs typeface="+mn-cs"/>
              </a:endParaRPr>
            </a:p>
          </p:txBody>
        </p:sp>
        <p:sp>
          <p:nvSpPr>
            <p:cNvPr id="34" name="Line 13">
              <a:extLst>
                <a:ext uri="{FF2B5EF4-FFF2-40B4-BE49-F238E27FC236}">
                  <a16:creationId xmlns:a16="http://schemas.microsoft.com/office/drawing/2014/main" id="{0236E24A-9C8B-F7D3-8069-4BB11B2C756F}"/>
                </a:ext>
              </a:extLst>
            </p:cNvPr>
            <p:cNvSpPr>
              <a:spLocks noChangeShapeType="1"/>
            </p:cNvSpPr>
            <p:nvPr/>
          </p:nvSpPr>
          <p:spPr bwMode="auto">
            <a:xfrm>
              <a:off x="8192296" y="2050787"/>
              <a:ext cx="482419" cy="0"/>
            </a:xfrm>
            <a:prstGeom prst="line">
              <a:avLst/>
            </a:prstGeom>
            <a:noFill/>
            <a:ln w="9525" cap="flat" cmpd="sng" algn="ctr">
              <a:solidFill>
                <a:srgbClr val="DC6FEC"/>
              </a:solidFill>
              <a:prstDash val="dash"/>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Century Gothic" panose="020B0502020202020204"/>
                <a:ea typeface="+mn-ea"/>
                <a:cs typeface="+mn-cs"/>
              </a:endParaRPr>
            </a:p>
          </p:txBody>
        </p:sp>
        <p:sp>
          <p:nvSpPr>
            <p:cNvPr id="35" name="Line 14">
              <a:extLst>
                <a:ext uri="{FF2B5EF4-FFF2-40B4-BE49-F238E27FC236}">
                  <a16:creationId xmlns:a16="http://schemas.microsoft.com/office/drawing/2014/main" id="{13926737-311B-C4B9-E102-F988BF654636}"/>
                </a:ext>
              </a:extLst>
            </p:cNvPr>
            <p:cNvSpPr>
              <a:spLocks noChangeShapeType="1"/>
            </p:cNvSpPr>
            <p:nvPr/>
          </p:nvSpPr>
          <p:spPr bwMode="auto">
            <a:xfrm>
              <a:off x="10837646" y="2050787"/>
              <a:ext cx="482419" cy="0"/>
            </a:xfrm>
            <a:prstGeom prst="line">
              <a:avLst/>
            </a:prstGeom>
            <a:noFill/>
            <a:ln w="9525" cap="flat" cmpd="sng" algn="ctr">
              <a:solidFill>
                <a:srgbClr val="DC6FEC"/>
              </a:solidFill>
              <a:prstDash val="dash"/>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Century Gothic" panose="020B0502020202020204"/>
                <a:ea typeface="+mn-ea"/>
                <a:cs typeface="+mn-cs"/>
              </a:endParaRPr>
            </a:p>
          </p:txBody>
        </p:sp>
      </p:grpSp>
      <p:sp>
        <p:nvSpPr>
          <p:cNvPr id="5" name="Rounded Rectangle 18">
            <a:extLst>
              <a:ext uri="{FF2B5EF4-FFF2-40B4-BE49-F238E27FC236}">
                <a16:creationId xmlns:a16="http://schemas.microsoft.com/office/drawing/2014/main" id="{969E7DE4-7771-754A-BF0D-C52CC6544733}"/>
              </a:ext>
            </a:extLst>
          </p:cNvPr>
          <p:cNvSpPr/>
          <p:nvPr/>
        </p:nvSpPr>
        <p:spPr>
          <a:xfrm>
            <a:off x="1270583" y="2276379"/>
            <a:ext cx="1386055" cy="42356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19">
            <a:extLst>
              <a:ext uri="{FF2B5EF4-FFF2-40B4-BE49-F238E27FC236}">
                <a16:creationId xmlns:a16="http://schemas.microsoft.com/office/drawing/2014/main" id="{A58E565C-8679-275E-2F1F-D9F19D958B6A}"/>
              </a:ext>
            </a:extLst>
          </p:cNvPr>
          <p:cNvSpPr/>
          <p:nvPr/>
        </p:nvSpPr>
        <p:spPr>
          <a:xfrm>
            <a:off x="3244932" y="2276381"/>
            <a:ext cx="1386055" cy="42356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0">
            <a:extLst>
              <a:ext uri="{FF2B5EF4-FFF2-40B4-BE49-F238E27FC236}">
                <a16:creationId xmlns:a16="http://schemas.microsoft.com/office/drawing/2014/main" id="{B5C2F256-3C2E-AAEC-D488-716D6609B3EC}"/>
              </a:ext>
            </a:extLst>
          </p:cNvPr>
          <p:cNvSpPr/>
          <p:nvPr/>
        </p:nvSpPr>
        <p:spPr>
          <a:xfrm>
            <a:off x="5073722" y="2276382"/>
            <a:ext cx="1386055" cy="42356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1">
            <a:extLst>
              <a:ext uri="{FF2B5EF4-FFF2-40B4-BE49-F238E27FC236}">
                <a16:creationId xmlns:a16="http://schemas.microsoft.com/office/drawing/2014/main" id="{81DA2A25-6CAE-CCDC-D736-AF84ADE89750}"/>
              </a:ext>
            </a:extLst>
          </p:cNvPr>
          <p:cNvSpPr/>
          <p:nvPr/>
        </p:nvSpPr>
        <p:spPr>
          <a:xfrm>
            <a:off x="6807279" y="2276381"/>
            <a:ext cx="1810798" cy="42356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2">
            <a:extLst>
              <a:ext uri="{FF2B5EF4-FFF2-40B4-BE49-F238E27FC236}">
                <a16:creationId xmlns:a16="http://schemas.microsoft.com/office/drawing/2014/main" id="{EAF56F92-829D-E745-F1D1-F084DDBA96CA}"/>
              </a:ext>
            </a:extLst>
          </p:cNvPr>
          <p:cNvSpPr/>
          <p:nvPr/>
        </p:nvSpPr>
        <p:spPr>
          <a:xfrm>
            <a:off x="9021955" y="2276380"/>
            <a:ext cx="2012738" cy="42356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FE5CA6A-DD6A-151E-397A-45D14FDE5D4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09834A0F-5232-6E54-406D-8BACC4BA0DD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10" name="Footer Placeholder 2">
            <a:extLst>
              <a:ext uri="{FF2B5EF4-FFF2-40B4-BE49-F238E27FC236}">
                <a16:creationId xmlns:a16="http://schemas.microsoft.com/office/drawing/2014/main" id="{72402E31-65DA-197E-952F-1015E624DA56}"/>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5B28C58-B20A-B20C-7948-905816EA587A}"/>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04869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br>
              <a:rPr lang="en-GB" sz="3800"/>
            </a:br>
            <a:r>
              <a:rPr lang="en-GB" sz="3800"/>
              <a:t>Characteristics of monopoly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Price leaders - they can charge high prices but are often restricted from doing so by government regulation</a:t>
            </a:r>
          </a:p>
          <a:p>
            <a:r>
              <a:rPr lang="en-GB" sz="2400" dirty="0"/>
              <a:t>New product development is not effected by competitors</a:t>
            </a:r>
          </a:p>
          <a:p>
            <a:r>
              <a:rPr lang="en-GB" sz="2400" dirty="0"/>
              <a:t>Monopolies will use promotion to inform and persuade customers</a:t>
            </a:r>
          </a:p>
          <a:p>
            <a:r>
              <a:rPr lang="en-GB" sz="2400" dirty="0"/>
              <a:t>They can increase sales revenue through increasing market size</a:t>
            </a:r>
          </a:p>
          <a:p>
            <a:r>
              <a:rPr lang="en-GB" sz="2400" dirty="0"/>
              <a:t>How monopolies distribute and sell goods and services depends on the type of product</a:t>
            </a:r>
          </a:p>
          <a:p>
            <a:pPr lvl="1"/>
            <a:r>
              <a:rPr lang="en-GB" dirty="0"/>
              <a:t>For example, the water companies must supply water to their region </a:t>
            </a:r>
          </a:p>
          <a:p>
            <a:endParaRPr lang="en-GB" sz="2400" dirty="0"/>
          </a:p>
        </p:txBody>
      </p:sp>
      <p:pic>
        <p:nvPicPr>
          <p:cNvPr id="4" name="Picture 3">
            <a:extLst>
              <a:ext uri="{FF2B5EF4-FFF2-40B4-BE49-F238E27FC236}">
                <a16:creationId xmlns:a16="http://schemas.microsoft.com/office/drawing/2014/main" id="{2E30AA3C-6156-A374-08E3-F1F5D7823F1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BC00FE3B-9A79-7017-C7A3-DCD06AC5EE1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9A0DC18F-C093-9D4A-5D7D-44FB722D9CDB}"/>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E1CFD9-F3AD-D1D3-2731-20F5233F5C05}"/>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0964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5028" y="1372905"/>
            <a:ext cx="3892732" cy="4305519"/>
          </a:xfrm>
        </p:spPr>
        <p:txBody>
          <a:bodyPr anchor="ctr">
            <a:normAutofit/>
          </a:bodyPr>
          <a:lstStyle/>
          <a:p>
            <a:br>
              <a:rPr lang="en-GB" sz="4600"/>
            </a:br>
            <a:r>
              <a:rPr lang="en-GB" sz="4600"/>
              <a:t>Characteristics of monopoly</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72905"/>
            <a:ext cx="5224272" cy="4305519"/>
          </a:xfrm>
        </p:spPr>
        <p:txBody>
          <a:bodyPr anchor="ctr">
            <a:normAutofit/>
          </a:bodyPr>
          <a:lstStyle/>
          <a:p>
            <a:r>
              <a:rPr lang="en-GB" sz="1600" dirty="0"/>
              <a:t>A monopoly exists where there is only one firm in the market </a:t>
            </a:r>
          </a:p>
          <a:p>
            <a:r>
              <a:rPr lang="en-GB" sz="1600" dirty="0"/>
              <a:t>However, the Government refer to any company that has at least 25% market share as having monopoly powers</a:t>
            </a:r>
          </a:p>
          <a:p>
            <a:r>
              <a:rPr lang="en-GB" sz="1600" dirty="0"/>
              <a:t>Monopolies can exploit consumers by charging high prices.  Therefore, monopolies are regulated in order to protect the customer</a:t>
            </a:r>
          </a:p>
          <a:p>
            <a:r>
              <a:rPr lang="en-GB" sz="1600" dirty="0"/>
              <a:t>Barriers to entry exist in monopoly markets that stop firms from entering the market.  These include: </a:t>
            </a:r>
          </a:p>
          <a:p>
            <a:pPr lvl="1"/>
            <a:r>
              <a:rPr lang="en-GB" sz="1600" dirty="0"/>
              <a:t>high costs to enter the market, especially high capital costs</a:t>
            </a:r>
          </a:p>
          <a:p>
            <a:pPr lvl="1"/>
            <a:r>
              <a:rPr lang="en-GB" sz="1600" dirty="0"/>
              <a:t>economies of scale experienced by large firms e.g. bulk buying </a:t>
            </a:r>
          </a:p>
          <a:p>
            <a:pPr lvl="1"/>
            <a:r>
              <a:rPr lang="en-GB" sz="1600" dirty="0"/>
              <a:t>legal barriers e.g. only pharmacies can sell prescription drugs</a:t>
            </a:r>
          </a:p>
          <a:p>
            <a:r>
              <a:rPr lang="en-GB" sz="1600" dirty="0"/>
              <a:t>A pure monopoly has only one firm in the industry</a:t>
            </a:r>
          </a:p>
          <a:p>
            <a:endParaRPr lang="en-GB" sz="1600" dirty="0"/>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CA700B-6BF3-DC5E-F0F8-576465DD7FB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6144AE7A-8E42-C061-651B-DDCAA64B755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B3491F3E-6EA0-A688-105F-A44F6CB61E9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EBCA4EA-7006-AEBE-F871-A9BABF844DDC}"/>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2045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FC601-0A8F-4B30-8160-ADA546DF3AF6}"/>
              </a:ext>
            </a:extLst>
          </p:cNvPr>
          <p:cNvSpPr>
            <a:spLocks noGrp="1"/>
          </p:cNvSpPr>
          <p:nvPr>
            <p:ph type="title"/>
          </p:nvPr>
        </p:nvSpPr>
        <p:spPr>
          <a:xfrm>
            <a:off x="808638" y="386930"/>
            <a:ext cx="9236700" cy="1188950"/>
          </a:xfrm>
        </p:spPr>
        <p:txBody>
          <a:bodyPr anchor="b">
            <a:normAutofit/>
          </a:bodyPr>
          <a:lstStyle/>
          <a:p>
            <a:r>
              <a:rPr lang="en-GB" sz="5400"/>
              <a:t>Questions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A67747-BAC1-422B-8B99-3E589D27FD03}"/>
              </a:ext>
            </a:extLst>
          </p:cNvPr>
          <p:cNvSpPr>
            <a:spLocks noGrp="1"/>
          </p:cNvSpPr>
          <p:nvPr>
            <p:ph idx="1"/>
          </p:nvPr>
        </p:nvSpPr>
        <p:spPr>
          <a:xfrm>
            <a:off x="793660" y="2599509"/>
            <a:ext cx="10143668" cy="3435531"/>
          </a:xfrm>
        </p:spPr>
        <p:txBody>
          <a:bodyPr anchor="ctr">
            <a:normAutofit/>
          </a:bodyPr>
          <a:lstStyle/>
          <a:p>
            <a:r>
              <a:rPr lang="en-GB" sz="1500"/>
              <a:t>Define the term "monopoly."</a:t>
            </a:r>
          </a:p>
          <a:p>
            <a:r>
              <a:rPr lang="en-GB" sz="1500"/>
              <a:t>Explain the characteristics of a monopoly market.</a:t>
            </a:r>
          </a:p>
          <a:p>
            <a:r>
              <a:rPr lang="en-GB" sz="1500"/>
              <a:t>Describe the barriers to entry in a monopoly market.</a:t>
            </a:r>
          </a:p>
          <a:p>
            <a:r>
              <a:rPr lang="en-GB" sz="1500"/>
              <a:t>Discuss the impact of a monopoly on the market's efficiency.</a:t>
            </a:r>
          </a:p>
          <a:p>
            <a:r>
              <a:rPr lang="en-GB" sz="1500"/>
              <a:t>Analyse the impact of a monopoly on consumer surplus and producer surplus.</a:t>
            </a:r>
          </a:p>
          <a:p>
            <a:r>
              <a:rPr lang="en-GB" sz="1500"/>
              <a:t>Evaluate the role of government intervention in a monopoly market.</a:t>
            </a:r>
          </a:p>
          <a:p>
            <a:r>
              <a:rPr lang="en-GB" sz="1500"/>
              <a:t>Explain the difference between a natural monopoly and a government-created monopoly.</a:t>
            </a:r>
          </a:p>
          <a:p>
            <a:r>
              <a:rPr lang="en-GB" sz="1500"/>
              <a:t>Provide real-world examples of monopolies and their impact on the economy.</a:t>
            </a:r>
          </a:p>
          <a:p>
            <a:r>
              <a:rPr lang="en-GB" sz="1500"/>
              <a:t>Discuss the pros and cons of monopolies.</a:t>
            </a:r>
          </a:p>
          <a:p>
            <a:r>
              <a:rPr lang="en-GB" sz="1500"/>
              <a:t>In your opinion, what are the best ways to address the negative impacts of monopolies on the economy?</a:t>
            </a:r>
          </a:p>
        </p:txBody>
      </p:sp>
      <p:pic>
        <p:nvPicPr>
          <p:cNvPr id="4" name="Picture 3">
            <a:extLst>
              <a:ext uri="{FF2B5EF4-FFF2-40B4-BE49-F238E27FC236}">
                <a16:creationId xmlns:a16="http://schemas.microsoft.com/office/drawing/2014/main" id="{6805D84D-E03A-F049-E6ED-9983482A28B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BC606456-9E8E-826D-1860-5B926905935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C8F66A99-E760-8151-17ED-A378404E2057}"/>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A61C15-9094-AFBD-62DA-7C8961C857EE}"/>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3102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Duopoly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A duopoly exists where there are only two firms in the market </a:t>
            </a:r>
          </a:p>
          <a:p>
            <a:r>
              <a:rPr lang="en-GB" sz="2400" dirty="0"/>
              <a:t>Like monopolies, duopolies can also exploit consumers by charging high prices	</a:t>
            </a:r>
          </a:p>
          <a:p>
            <a:r>
              <a:rPr lang="en-GB" sz="2400" dirty="0"/>
              <a:t>Similar barriers to entry that exist in monopoly markets also affect duopolies</a:t>
            </a:r>
          </a:p>
          <a:p>
            <a:r>
              <a:rPr lang="en-GB" sz="2400" dirty="0"/>
              <a:t>Duopolies tend to compete on non-price competition such as promotion</a:t>
            </a:r>
          </a:p>
          <a:p>
            <a:r>
              <a:rPr lang="en-GB" sz="2400" dirty="0"/>
              <a:t>Duopolies are often accused of collusion (making agreements between each other that restrict competition).  This is illegal and firms that collude can be heavily fined</a:t>
            </a:r>
          </a:p>
        </p:txBody>
      </p:sp>
      <p:pic>
        <p:nvPicPr>
          <p:cNvPr id="4" name="Picture 3">
            <a:extLst>
              <a:ext uri="{FF2B5EF4-FFF2-40B4-BE49-F238E27FC236}">
                <a16:creationId xmlns:a16="http://schemas.microsoft.com/office/drawing/2014/main" id="{E8B9320C-9910-5570-959E-435391FE7CB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39A6B943-AAD6-8C92-9A31-4731E5DD249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7F7C8D80-2986-E192-D208-AE3BC05CE1A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2210E5-0FD2-C2A5-730F-0A7A83E73164}"/>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10865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Characteristics of oligopoly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200" dirty="0"/>
              <a:t>An oligopoly exists where there are only a few firms in the market.  Like monopolies and duopolies, oligopolies can exploit consumers by charging high prices</a:t>
            </a:r>
          </a:p>
          <a:p>
            <a:r>
              <a:rPr lang="en-GB" sz="2200" dirty="0"/>
              <a:t>Barriers to entry exist in oligopolistic markets, particularly through advertising</a:t>
            </a:r>
          </a:p>
          <a:p>
            <a:r>
              <a:rPr lang="en-GB" sz="2200" dirty="0"/>
              <a:t>Oligopolies tend to compete on non-price competition such as promotion and there may also be an element of collusion</a:t>
            </a:r>
          </a:p>
          <a:p>
            <a:r>
              <a:rPr lang="en-GB" sz="2200" dirty="0"/>
              <a:t>It is important for oligopolists to take into account the reaction of competitors when making decisions regarding pricing. For example, if one firm cuts price, then others are likely to follow suit, resulting in a lower income for the market as a whole</a:t>
            </a:r>
          </a:p>
          <a:p>
            <a:r>
              <a:rPr lang="en-GB" sz="2200" dirty="0"/>
              <a:t>Therefore, oligopolists are unlikely to lower price as a long term strategy</a:t>
            </a:r>
          </a:p>
        </p:txBody>
      </p:sp>
      <p:pic>
        <p:nvPicPr>
          <p:cNvPr id="4" name="Picture 3">
            <a:extLst>
              <a:ext uri="{FF2B5EF4-FFF2-40B4-BE49-F238E27FC236}">
                <a16:creationId xmlns:a16="http://schemas.microsoft.com/office/drawing/2014/main" id="{83577190-35CC-FAD0-CB9B-1F23E07BDB8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865F7818-55E7-771E-459B-BE84B534186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6F7043F2-87A4-9405-D8E7-0E150513058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95179A-27C6-8AA7-92B7-B1C5A7BD72C6}"/>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55751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4BD89431-65AF-24D5-C593-6A2990FD6E32}"/>
              </a:ext>
            </a:extLst>
          </p:cNvPr>
          <p:cNvPicPr>
            <a:picLocks noChangeAspect="1"/>
          </p:cNvPicPr>
          <p:nvPr/>
        </p:nvPicPr>
        <p:blipFill rotWithShape="1">
          <a:blip r:embed="rId2"/>
          <a:srcRect l="30330" r="28652" b="3"/>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t>Characteristics of oligopoly</a:t>
            </a:r>
          </a:p>
        </p:txBody>
      </p:sp>
      <p:sp>
        <p:nvSpPr>
          <p:cNvPr id="3" name="Content Placeholder 2"/>
          <p:cNvSpPr>
            <a:spLocks noGrp="1"/>
          </p:cNvSpPr>
          <p:nvPr>
            <p:ph idx="1"/>
          </p:nvPr>
        </p:nvSpPr>
        <p:spPr>
          <a:xfrm>
            <a:off x="1137035" y="2194102"/>
            <a:ext cx="6516216" cy="3908585"/>
          </a:xfrm>
        </p:spPr>
        <p:txBody>
          <a:bodyPr>
            <a:normAutofit/>
          </a:bodyPr>
          <a:lstStyle/>
          <a:p>
            <a:r>
              <a:rPr lang="en-GB" sz="2000" dirty="0"/>
              <a:t>Oligopolies exhibit the following characteristics:</a:t>
            </a:r>
          </a:p>
          <a:p>
            <a:pPr lvl="1"/>
            <a:r>
              <a:rPr lang="en-GB" sz="2000" dirty="0"/>
              <a:t>Do not tend to compete on price in the long run</a:t>
            </a:r>
          </a:p>
          <a:p>
            <a:pPr lvl="1"/>
            <a:r>
              <a:rPr lang="en-GB" sz="2000" dirty="0"/>
              <a:t>However,  oligopolists might compete on price as a tactic (short run)</a:t>
            </a:r>
          </a:p>
          <a:p>
            <a:pPr lvl="1"/>
            <a:r>
              <a:rPr lang="en-GB" sz="2000" dirty="0"/>
              <a:t>Tend to spend heavily on new product development</a:t>
            </a:r>
          </a:p>
          <a:p>
            <a:pPr lvl="1"/>
            <a:r>
              <a:rPr lang="en-GB" sz="2000" dirty="0"/>
              <a:t>Branding is crucial and expensive marketing budgets are available</a:t>
            </a:r>
          </a:p>
          <a:p>
            <a:pPr lvl="1"/>
            <a:r>
              <a:rPr lang="en-GB" sz="2000" dirty="0"/>
              <a:t>Firms must ensure that their products are accessible if they are going to be successful</a:t>
            </a:r>
          </a:p>
          <a:p>
            <a:endParaRPr lang="en-GB" sz="2000" dirty="0"/>
          </a:p>
        </p:txBody>
      </p:sp>
      <p:pic>
        <p:nvPicPr>
          <p:cNvPr id="4" name="Picture 3">
            <a:extLst>
              <a:ext uri="{FF2B5EF4-FFF2-40B4-BE49-F238E27FC236}">
                <a16:creationId xmlns:a16="http://schemas.microsoft.com/office/drawing/2014/main" id="{093143B9-D7E0-44AB-CD54-BA8F8DFEA2A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6F6F6722-0C98-C07C-82FC-79047C653B2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2E2A9796-C00E-D948-26DA-8DD45B58D00E}"/>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7DDDB4-37E2-D94F-1034-E03D9D40F3D6}"/>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89951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9CCD3F-95ED-4793-B119-CEC9DBCB961F}"/>
              </a:ext>
            </a:extLst>
          </p:cNvPr>
          <p:cNvSpPr>
            <a:spLocks noGrp="1"/>
          </p:cNvSpPr>
          <p:nvPr>
            <p:ph idx="1"/>
          </p:nvPr>
        </p:nvSpPr>
        <p:spPr>
          <a:xfrm>
            <a:off x="306239" y="464240"/>
            <a:ext cx="7840147" cy="6172798"/>
          </a:xfrm>
        </p:spPr>
        <p:txBody>
          <a:bodyPr vert="horz" lIns="91440" tIns="45720" rIns="91440" bIns="45720" rtlCol="0" anchor="t">
            <a:normAutofit/>
          </a:bodyPr>
          <a:lstStyle/>
          <a:p>
            <a:r>
              <a:rPr lang="en-GB" sz="2000" dirty="0"/>
              <a:t>Define oligopoly and give an example of an industry that is an oligopoly.</a:t>
            </a:r>
            <a:endParaRPr lang="en-GB" sz="2000">
              <a:ea typeface="Calibri"/>
              <a:cs typeface="Calibri"/>
            </a:endParaRPr>
          </a:p>
          <a:p>
            <a:r>
              <a:rPr lang="en-GB" sz="2000" dirty="0"/>
              <a:t>Explain the characteristics of an oligopoly market.</a:t>
            </a:r>
            <a:endParaRPr lang="en-GB" sz="2000">
              <a:ea typeface="Calibri"/>
              <a:cs typeface="Calibri"/>
            </a:endParaRPr>
          </a:p>
          <a:p>
            <a:r>
              <a:rPr lang="en-GB" sz="2000"/>
              <a:t>Describe the different types of barriers to entry that can prevent new firms from entering an oligopoly market.</a:t>
            </a:r>
            <a:endParaRPr lang="en-GB" sz="2000">
              <a:ea typeface="Calibri"/>
              <a:cs typeface="Calibri"/>
            </a:endParaRPr>
          </a:p>
          <a:p>
            <a:r>
              <a:rPr lang="en-GB" sz="2000"/>
              <a:t>Explain the concept of interdependence and how it affects the decision-making of firms in an oligopoly market.</a:t>
            </a:r>
            <a:endParaRPr lang="en-GB" sz="2000">
              <a:ea typeface="Calibri"/>
              <a:cs typeface="Calibri"/>
            </a:endParaRPr>
          </a:p>
          <a:p>
            <a:r>
              <a:rPr lang="en-GB" sz="2000" dirty="0"/>
              <a:t>Discuss the role of non-price competition in an oligopoly market and give an example.</a:t>
            </a:r>
            <a:endParaRPr lang="en-GB" sz="2000">
              <a:ea typeface="Calibri"/>
              <a:cs typeface="Calibri"/>
            </a:endParaRPr>
          </a:p>
          <a:p>
            <a:r>
              <a:rPr lang="en-GB" sz="2000"/>
              <a:t>Describe the Kinked Demand Curve model and how it explains price rigidity in an oligopoly market.</a:t>
            </a:r>
            <a:endParaRPr lang="en-GB" sz="2000">
              <a:ea typeface="Calibri"/>
              <a:cs typeface="Calibri"/>
            </a:endParaRPr>
          </a:p>
          <a:p>
            <a:r>
              <a:rPr lang="en-GB" sz="2000" dirty="0"/>
              <a:t>Explain the concept of price leadership and give an example of a company that has been accused of engaging in price leadership.</a:t>
            </a:r>
            <a:endParaRPr lang="en-GB" sz="2000">
              <a:ea typeface="Calibri"/>
              <a:cs typeface="Calibri"/>
            </a:endParaRPr>
          </a:p>
          <a:p>
            <a:r>
              <a:rPr lang="en-GB" sz="2000" dirty="0"/>
              <a:t>Discuss the potential consequences of oligopolistic </a:t>
            </a:r>
            <a:r>
              <a:rPr lang="en-GB" sz="2000" err="1"/>
              <a:t>behavior</a:t>
            </a:r>
            <a:r>
              <a:rPr lang="en-GB" sz="2000" dirty="0"/>
              <a:t> for consumers, including the impact on prices and product quality.</a:t>
            </a:r>
            <a:endParaRPr lang="en-GB" sz="2000">
              <a:ea typeface="Calibri"/>
              <a:cs typeface="Calibri"/>
            </a:endParaRPr>
          </a:p>
          <a:p>
            <a:r>
              <a:rPr lang="en-GB" sz="2000" err="1"/>
              <a:t>Analyze</a:t>
            </a:r>
            <a:r>
              <a:rPr lang="en-GB" sz="2000"/>
              <a:t> a real-world example of an oligopoly market and discuss the strategies used by the firms in the market.</a:t>
            </a:r>
            <a:endParaRPr lang="en-GB" sz="2000">
              <a:ea typeface="Calibri"/>
              <a:cs typeface="Calibri"/>
            </a:endParaRPr>
          </a:p>
          <a:p>
            <a:r>
              <a:rPr lang="en-GB" sz="2000" dirty="0"/>
              <a:t>Evaluate the effectiveness of government policies aimed at promoting competition in oligopoly markets.</a:t>
            </a:r>
            <a:endParaRPr lang="en-GB" sz="2000" dirty="0">
              <a:ea typeface="Calibri"/>
              <a:cs typeface="Calibri"/>
            </a:endParaRPr>
          </a:p>
        </p:txBody>
      </p:sp>
      <p:pic>
        <p:nvPicPr>
          <p:cNvPr id="5" name="Picture 4">
            <a:extLst>
              <a:ext uri="{FF2B5EF4-FFF2-40B4-BE49-F238E27FC236}">
                <a16:creationId xmlns:a16="http://schemas.microsoft.com/office/drawing/2014/main" id="{053832E3-0221-57BE-A654-0CCFA6E38C14}"/>
              </a:ext>
            </a:extLst>
          </p:cNvPr>
          <p:cNvPicPr>
            <a:picLocks noChangeAspect="1"/>
          </p:cNvPicPr>
          <p:nvPr/>
        </p:nvPicPr>
        <p:blipFill rotWithShape="1">
          <a:blip r:embed="rId2"/>
          <a:srcRect l="24100" r="26992"/>
          <a:stretch/>
        </p:blipFill>
        <p:spPr>
          <a:xfrm>
            <a:off x="8155781" y="10"/>
            <a:ext cx="403621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388FF902-5979-DC12-806F-4BCFC77EDF1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10DC1966-0D45-D9F5-9569-3A20C757862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4B9D4A60-B307-5470-BB18-3990C0A15750}"/>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4B9720-CFD6-7433-0ED1-FB736E7762D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72444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des on papers">
            <a:extLst>
              <a:ext uri="{FF2B5EF4-FFF2-40B4-BE49-F238E27FC236}">
                <a16:creationId xmlns:a16="http://schemas.microsoft.com/office/drawing/2014/main" id="{DB74581A-CC77-6F65-FA55-58BD09E46781}"/>
              </a:ext>
            </a:extLst>
          </p:cNvPr>
          <p:cNvPicPr>
            <a:picLocks noChangeAspect="1"/>
          </p:cNvPicPr>
          <p:nvPr/>
        </p:nvPicPr>
        <p:blipFill rotWithShape="1">
          <a:blip r:embed="rId2"/>
          <a:srcRect l="23922" r="35027" b="-3"/>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t>Monopolistic competition</a:t>
            </a:r>
          </a:p>
        </p:txBody>
      </p:sp>
      <p:sp>
        <p:nvSpPr>
          <p:cNvPr id="3" name="Content Placeholder 2"/>
          <p:cNvSpPr>
            <a:spLocks noGrp="1"/>
          </p:cNvSpPr>
          <p:nvPr>
            <p:ph idx="1"/>
          </p:nvPr>
        </p:nvSpPr>
        <p:spPr>
          <a:xfrm>
            <a:off x="1137035" y="2194102"/>
            <a:ext cx="6516216" cy="3908585"/>
          </a:xfrm>
        </p:spPr>
        <p:txBody>
          <a:bodyPr>
            <a:normAutofit/>
          </a:bodyPr>
          <a:lstStyle/>
          <a:p>
            <a:r>
              <a:rPr lang="en-GB" sz="1700" dirty="0"/>
              <a:t>Monopolistic competition exists where there are a large number of firms in the market selling differentiated products. This leads to a small degree of monopoly power as each firm offers something different to the others</a:t>
            </a:r>
          </a:p>
          <a:p>
            <a:r>
              <a:rPr lang="en-GB" sz="1700" dirty="0"/>
              <a:t>In this type of market barriers to entry are very low. Therefore, it is easy for firms to enter the market. This creates strong competition</a:t>
            </a:r>
          </a:p>
          <a:p>
            <a:r>
              <a:rPr lang="en-GB" sz="1700" dirty="0"/>
              <a:t>This mix between monopoly power and competition leads to the term monopolistic competition</a:t>
            </a:r>
          </a:p>
          <a:p>
            <a:r>
              <a:rPr lang="en-GB" sz="1700" dirty="0"/>
              <a:t>Firms within this market will try to brand their product. This might be through the building up of a reputation</a:t>
            </a:r>
          </a:p>
          <a:p>
            <a:r>
              <a:rPr lang="en-GB" sz="1700" dirty="0"/>
              <a:t>There are numerous examples of this type of competition such as hairdressing, restaurants and the health and beauty industry</a:t>
            </a:r>
          </a:p>
        </p:txBody>
      </p:sp>
      <p:pic>
        <p:nvPicPr>
          <p:cNvPr id="4" name="Picture 3">
            <a:extLst>
              <a:ext uri="{FF2B5EF4-FFF2-40B4-BE49-F238E27FC236}">
                <a16:creationId xmlns:a16="http://schemas.microsoft.com/office/drawing/2014/main" id="{ABBF976F-1492-C161-CCE5-F27498C62AA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D324FE80-7DA5-C760-B3C4-4309F9DDD45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88B4C4CD-3E0E-3037-558C-BE919F8C1CEF}"/>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A8643B1-A8B8-F907-B09F-9C69E34FCF42}"/>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4654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sz="4100" dirty="0"/>
              <a:t>The model of perfect competition – the assumptions</a:t>
            </a:r>
          </a:p>
        </p:txBody>
      </p:sp>
      <p:sp>
        <p:nvSpPr>
          <p:cNvPr id="3" name="Content Placeholder 2"/>
          <p:cNvSpPr>
            <a:spLocks noGrp="1"/>
          </p:cNvSpPr>
          <p:nvPr>
            <p:ph idx="1"/>
          </p:nvPr>
        </p:nvSpPr>
        <p:spPr>
          <a:xfrm>
            <a:off x="838200" y="2635221"/>
            <a:ext cx="4619621" cy="3541742"/>
          </a:xfrm>
        </p:spPr>
        <p:txBody>
          <a:bodyPr>
            <a:normAutofit/>
          </a:bodyPr>
          <a:lstStyle/>
          <a:p>
            <a:r>
              <a:rPr lang="en-GB" sz="2000" dirty="0"/>
              <a:t>The model of perfect competition is based on the following assumptions:</a:t>
            </a:r>
          </a:p>
          <a:p>
            <a:pPr lvl="1"/>
            <a:r>
              <a:rPr lang="en-GB" sz="2000" dirty="0"/>
              <a:t>Large numbers of producers</a:t>
            </a:r>
          </a:p>
          <a:p>
            <a:pPr lvl="1"/>
            <a:r>
              <a:rPr lang="en-GB" sz="2000" dirty="0"/>
              <a:t>Identical products</a:t>
            </a:r>
          </a:p>
          <a:p>
            <a:pPr lvl="1"/>
            <a:r>
              <a:rPr lang="en-GB" sz="2000" dirty="0"/>
              <a:t>Freedom of entry and exit</a:t>
            </a:r>
          </a:p>
          <a:p>
            <a:pPr lvl="1"/>
            <a:r>
              <a:rPr lang="en-GB" sz="2000" dirty="0"/>
              <a:t>Readily available information</a:t>
            </a:r>
          </a:p>
          <a:p>
            <a:endParaRPr lang="en-GB" sz="2000" dirty="0"/>
          </a:p>
        </p:txBody>
      </p:sp>
      <p:pic>
        <p:nvPicPr>
          <p:cNvPr id="5" name="Picture 4" descr="A group of multi coloured wooden stick figures">
            <a:extLst>
              <a:ext uri="{FF2B5EF4-FFF2-40B4-BE49-F238E27FC236}">
                <a16:creationId xmlns:a16="http://schemas.microsoft.com/office/drawing/2014/main" id="{D26C4BBE-812C-CC8C-EFCC-F17255A22175}"/>
              </a:ext>
            </a:extLst>
          </p:cNvPr>
          <p:cNvPicPr>
            <a:picLocks noChangeAspect="1"/>
          </p:cNvPicPr>
          <p:nvPr/>
        </p:nvPicPr>
        <p:blipFill rotWithShape="1">
          <a:blip r:embed="rId2"/>
          <a:srcRect l="17065" r="22656" b="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34D0ECB7-EAF9-D19A-B1B1-BAF8B24A4C5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3B796107-87C1-7DD9-408D-2BCD3B816FE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17194000-1411-A8E3-B31E-6A6F5EC42EC7}"/>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89048A3-6385-4C78-ADD5-0ECCA06BD4FF}"/>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7399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270CE-BCB3-EAA4-396A-BFF7C114A622}"/>
              </a:ext>
            </a:extLst>
          </p:cNvPr>
          <p:cNvSpPr>
            <a:spLocks noGrp="1"/>
          </p:cNvSpPr>
          <p:nvPr>
            <p:ph type="title"/>
          </p:nvPr>
        </p:nvSpPr>
        <p:spPr>
          <a:xfrm>
            <a:off x="976746" y="3703975"/>
            <a:ext cx="4337858" cy="2398713"/>
          </a:xfrm>
        </p:spPr>
        <p:txBody>
          <a:bodyPr>
            <a:normAutofit/>
          </a:bodyPr>
          <a:lstStyle/>
          <a:p>
            <a:pPr algn="ctr"/>
            <a:r>
              <a:rPr lang="en-US" sz="4000">
                <a:ea typeface="Calibri Light"/>
                <a:cs typeface="Calibri Light"/>
              </a:rPr>
              <a:t>Recall</a:t>
            </a:r>
            <a:endParaRPr lang="en-US" sz="4000"/>
          </a:p>
        </p:txBody>
      </p:sp>
      <p:pic>
        <p:nvPicPr>
          <p:cNvPr id="5" name="Picture 4" descr="Large skydiving group mid-air">
            <a:extLst>
              <a:ext uri="{FF2B5EF4-FFF2-40B4-BE49-F238E27FC236}">
                <a16:creationId xmlns:a16="http://schemas.microsoft.com/office/drawing/2014/main" id="{B1AF79B2-095C-1BCD-6407-31E7EBF92B91}"/>
              </a:ext>
            </a:extLst>
          </p:cNvPr>
          <p:cNvPicPr>
            <a:picLocks noChangeAspect="1"/>
          </p:cNvPicPr>
          <p:nvPr/>
        </p:nvPicPr>
        <p:blipFill rotWithShape="1">
          <a:blip r:embed="rId2"/>
          <a:srcRect t="35040" r="-2" b="26117"/>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a:extLst>
              <a:ext uri="{FF2B5EF4-FFF2-40B4-BE49-F238E27FC236}">
                <a16:creationId xmlns:a16="http://schemas.microsoft.com/office/drawing/2014/main" id="{82F2D4F9-517E-476F-FE79-1A485757875A}"/>
              </a:ext>
            </a:extLst>
          </p:cNvPr>
          <p:cNvSpPr>
            <a:spLocks noGrp="1"/>
          </p:cNvSpPr>
          <p:nvPr>
            <p:ph idx="1"/>
          </p:nvPr>
        </p:nvSpPr>
        <p:spPr>
          <a:xfrm>
            <a:off x="6096000" y="3703975"/>
            <a:ext cx="5257800" cy="2398713"/>
          </a:xfrm>
        </p:spPr>
        <p:txBody>
          <a:bodyPr vert="horz" lIns="91440" tIns="45720" rIns="91440" bIns="45720" rtlCol="0" anchor="ctr">
            <a:normAutofit/>
          </a:bodyPr>
          <a:lstStyle/>
          <a:p>
            <a:r>
              <a:rPr lang="en-US" sz="2000">
                <a:ea typeface="Calibri"/>
                <a:cs typeface="Calibri"/>
              </a:rPr>
              <a:t>How do firms compete?</a:t>
            </a:r>
          </a:p>
          <a:p>
            <a:r>
              <a:rPr lang="en-US" sz="2000">
                <a:ea typeface="Calibri"/>
                <a:cs typeface="Calibri"/>
              </a:rPr>
              <a:t>What methods can firms use?</a:t>
            </a:r>
          </a:p>
        </p:txBody>
      </p:sp>
      <p:pic>
        <p:nvPicPr>
          <p:cNvPr id="4" name="Picture 3">
            <a:extLst>
              <a:ext uri="{FF2B5EF4-FFF2-40B4-BE49-F238E27FC236}">
                <a16:creationId xmlns:a16="http://schemas.microsoft.com/office/drawing/2014/main" id="{DB2FA031-DFF6-DA35-815F-52C829B89E9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012E82EB-2AF3-0C92-47DE-9461415BA03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887094" y="187724"/>
            <a:ext cx="933411" cy="375797"/>
          </a:xfrm>
          <a:prstGeom prst="rect">
            <a:avLst/>
          </a:prstGeom>
        </p:spPr>
      </p:pic>
      <p:sp>
        <p:nvSpPr>
          <p:cNvPr id="7" name="Footer Placeholder 2">
            <a:extLst>
              <a:ext uri="{FF2B5EF4-FFF2-40B4-BE49-F238E27FC236}">
                <a16:creationId xmlns:a16="http://schemas.microsoft.com/office/drawing/2014/main" id="{32A3E0D4-8E21-F914-A119-0FF3D8EA7FD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03438B-014D-FED1-D41C-5D167BC1748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71258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4208F065-DF54-4D4D-82E3-A68B1C2D8171}"/>
              </a:ext>
            </a:extLst>
          </p:cNvPr>
          <p:cNvPicPr>
            <a:picLocks noChangeAspect="1"/>
          </p:cNvPicPr>
          <p:nvPr/>
        </p:nvPicPr>
        <p:blipFill rotWithShape="1">
          <a:blip r:embed="rId2"/>
          <a:srcRect l="32065" r="30768" b="8"/>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t>Large numbers of producers</a:t>
            </a:r>
          </a:p>
        </p:txBody>
      </p:sp>
      <p:sp>
        <p:nvSpPr>
          <p:cNvPr id="3" name="Content Placeholder 2"/>
          <p:cNvSpPr>
            <a:spLocks noGrp="1"/>
          </p:cNvSpPr>
          <p:nvPr>
            <p:ph idx="1"/>
          </p:nvPr>
        </p:nvSpPr>
        <p:spPr>
          <a:xfrm>
            <a:off x="1137035" y="2366630"/>
            <a:ext cx="6516216" cy="3908585"/>
          </a:xfrm>
        </p:spPr>
        <p:txBody>
          <a:bodyPr vert="horz" lIns="91440" tIns="45720" rIns="91440" bIns="45720" rtlCol="0" anchor="t">
            <a:normAutofit fontScale="92500"/>
          </a:bodyPr>
          <a:lstStyle/>
          <a:p>
            <a:r>
              <a:rPr lang="en-GB" sz="1600" dirty="0"/>
              <a:t>In perfect competition there are a large number of producers in the market</a:t>
            </a:r>
            <a:endParaRPr lang="en-GB" sz="1600" dirty="0">
              <a:ea typeface="Calibri"/>
              <a:cs typeface="Calibri"/>
            </a:endParaRPr>
          </a:p>
          <a:p>
            <a:r>
              <a:rPr lang="en-GB" sz="1600" dirty="0"/>
              <a:t>Each firm is relatively small in size and sell to a large number of small buyers</a:t>
            </a:r>
            <a:endParaRPr lang="en-GB" sz="1600" dirty="0">
              <a:ea typeface="Calibri"/>
              <a:cs typeface="Calibri"/>
            </a:endParaRPr>
          </a:p>
          <a:p>
            <a:r>
              <a:rPr lang="en-GB" sz="1600" dirty="0"/>
              <a:t>All of these producers are price takers i.e. they are not large enough to influence price</a:t>
            </a:r>
            <a:endParaRPr lang="en-GB" sz="1600" dirty="0">
              <a:ea typeface="Calibri"/>
              <a:cs typeface="Calibri"/>
            </a:endParaRPr>
          </a:p>
          <a:p>
            <a:r>
              <a:rPr lang="en-GB" sz="1600" dirty="0"/>
              <a:t>Each firm can sell all of its output at the current market price</a:t>
            </a:r>
            <a:endParaRPr lang="en-GB" sz="1600" dirty="0">
              <a:ea typeface="Calibri"/>
              <a:cs typeface="Calibri"/>
            </a:endParaRPr>
          </a:p>
          <a:p>
            <a:pPr lvl="1"/>
            <a:r>
              <a:rPr lang="en-GB" sz="1600" dirty="0"/>
              <a:t>Therefore, it would not lower its price </a:t>
            </a:r>
            <a:endParaRPr lang="en-GB" sz="1600" dirty="0">
              <a:ea typeface="Calibri"/>
              <a:cs typeface="Calibri"/>
            </a:endParaRPr>
          </a:p>
          <a:p>
            <a:pPr lvl="1"/>
            <a:r>
              <a:rPr lang="en-GB" sz="1600" dirty="0"/>
              <a:t>If it were to raise price it would sell nothing as buyers would go to another seller</a:t>
            </a:r>
            <a:endParaRPr lang="en-GB" sz="1600" dirty="0">
              <a:ea typeface="Calibri"/>
              <a:cs typeface="Calibri"/>
            </a:endParaRPr>
          </a:p>
          <a:p>
            <a:r>
              <a:rPr lang="en-GB" sz="1600" dirty="0"/>
              <a:t>This means that the demand curve for each firm is perfectly price elastic i.e. horizontal</a:t>
            </a:r>
            <a:endParaRPr lang="en-GB" sz="1600" dirty="0">
              <a:ea typeface="Calibri"/>
              <a:cs typeface="Calibri"/>
            </a:endParaRPr>
          </a:p>
          <a:p>
            <a:r>
              <a:rPr lang="en-GB" sz="1600" dirty="0"/>
              <a:t>D = AR = MR</a:t>
            </a:r>
            <a:endParaRPr lang="en-GB" sz="1600" dirty="0">
              <a:ea typeface="Calibri"/>
              <a:cs typeface="Calibri"/>
            </a:endParaRPr>
          </a:p>
          <a:p>
            <a:pPr lvl="1"/>
            <a:r>
              <a:rPr lang="en-GB" sz="1600" dirty="0"/>
              <a:t>Average revenue (total revenue/output) is always the same</a:t>
            </a:r>
            <a:endParaRPr lang="en-GB" sz="1600" dirty="0">
              <a:ea typeface="Calibri"/>
              <a:cs typeface="Calibri"/>
            </a:endParaRPr>
          </a:p>
          <a:p>
            <a:pPr lvl="1"/>
            <a:r>
              <a:rPr lang="en-GB" sz="1600" dirty="0"/>
              <a:t>Marginal revenue (the additional revenue for selling an extra unit) is always the same</a:t>
            </a:r>
            <a:endParaRPr lang="en-GB" sz="1600" dirty="0">
              <a:ea typeface="Calibri"/>
              <a:cs typeface="Calibri"/>
            </a:endParaRPr>
          </a:p>
        </p:txBody>
      </p:sp>
      <p:pic>
        <p:nvPicPr>
          <p:cNvPr id="4" name="Picture 3">
            <a:extLst>
              <a:ext uri="{FF2B5EF4-FFF2-40B4-BE49-F238E27FC236}">
                <a16:creationId xmlns:a16="http://schemas.microsoft.com/office/drawing/2014/main" id="{BD1E8888-3AE7-3A38-45EA-4BEDE1CDB18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11C3808A-8E7D-3E81-AB30-9F89285A4A2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9C884423-AD11-5EB7-34C6-E59F155E28AA}"/>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F766B5-5D92-0270-CC1F-4C5AD26EFE6F}"/>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98684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symbol designs">
            <a:extLst>
              <a:ext uri="{FF2B5EF4-FFF2-40B4-BE49-F238E27FC236}">
                <a16:creationId xmlns:a16="http://schemas.microsoft.com/office/drawing/2014/main" id="{3DBB8362-E997-113F-B49E-450BF0C22CC2}"/>
              </a:ext>
            </a:extLst>
          </p:cNvPr>
          <p:cNvPicPr>
            <a:picLocks noChangeAspect="1"/>
          </p:cNvPicPr>
          <p:nvPr/>
        </p:nvPicPr>
        <p:blipFill rotWithShape="1">
          <a:blip r:embed="rId2"/>
          <a:srcRect l="9089" r="49827" b="-1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t>Identical products</a:t>
            </a:r>
          </a:p>
        </p:txBody>
      </p:sp>
      <p:sp>
        <p:nvSpPr>
          <p:cNvPr id="3" name="Content Placeholder 2"/>
          <p:cNvSpPr>
            <a:spLocks noGrp="1"/>
          </p:cNvSpPr>
          <p:nvPr>
            <p:ph idx="1"/>
          </p:nvPr>
        </p:nvSpPr>
        <p:spPr>
          <a:xfrm>
            <a:off x="1137035" y="2194102"/>
            <a:ext cx="6516216" cy="3908585"/>
          </a:xfrm>
        </p:spPr>
        <p:txBody>
          <a:bodyPr>
            <a:normAutofit/>
          </a:bodyPr>
          <a:lstStyle/>
          <a:p>
            <a:r>
              <a:rPr lang="en-GB" sz="2000" dirty="0"/>
              <a:t>In perfect competition all products are identical or homogeneous</a:t>
            </a:r>
          </a:p>
          <a:p>
            <a:r>
              <a:rPr lang="en-GB" sz="2000" dirty="0"/>
              <a:t>Buyers cannot tell the difference between products from different firms</a:t>
            </a:r>
          </a:p>
          <a:p>
            <a:r>
              <a:rPr lang="en-GB" sz="2000" dirty="0"/>
              <a:t>Therefore, there is no branding of products and brand loyalty does not exist</a:t>
            </a:r>
          </a:p>
          <a:p>
            <a:r>
              <a:rPr lang="en-GB" sz="2000" dirty="0"/>
              <a:t>In reality firms are unlikely to sell identical products, even carrots will be of different quality and branding will differentiate the product in the eyes of the consumer</a:t>
            </a:r>
          </a:p>
        </p:txBody>
      </p:sp>
      <p:pic>
        <p:nvPicPr>
          <p:cNvPr id="4" name="Picture 3">
            <a:extLst>
              <a:ext uri="{FF2B5EF4-FFF2-40B4-BE49-F238E27FC236}">
                <a16:creationId xmlns:a16="http://schemas.microsoft.com/office/drawing/2014/main" id="{19481146-9E02-177D-576D-251F1900E9E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BEFFE503-4402-D0DB-230E-A96A1AD90D4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8826F9CE-2385-9255-F0DA-3D2BCD0E7855}"/>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042A7B-ED5B-2360-65E4-3FBDCD87A044}"/>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67903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t>Activity 2</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5E313165-4114-44AD-4C25-04DAB4184F0E}"/>
              </a:ext>
            </a:extLst>
          </p:cNvPr>
          <p:cNvGraphicFramePr>
            <a:graphicFrameLocks noGrp="1"/>
          </p:cNvGraphicFramePr>
          <p:nvPr>
            <p:ph idx="1"/>
            <p:extLst>
              <p:ext uri="{D42A27DB-BD31-4B8C-83A1-F6EECF244321}">
                <p14:modId xmlns:p14="http://schemas.microsoft.com/office/powerpoint/2010/main" val="128008865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54C9DF2F-9B78-E9C4-714E-DE20F43B2D04}"/>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39FC9F7E-3684-7BDC-7034-EC03758C93EA}"/>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5" name="Footer Placeholder 2">
            <a:extLst>
              <a:ext uri="{FF2B5EF4-FFF2-40B4-BE49-F238E27FC236}">
                <a16:creationId xmlns:a16="http://schemas.microsoft.com/office/drawing/2014/main" id="{A9900FD2-601C-D474-1A4D-C079F6EBF963}"/>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5AF6C12-86AA-6A16-7332-1837E7319AA1}"/>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44869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t>Freedom of entry and exit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3D394F9-B29A-BE17-3D40-B6683F21FC2D}"/>
              </a:ext>
            </a:extLst>
          </p:cNvPr>
          <p:cNvGraphicFramePr>
            <a:graphicFrameLocks noGrp="1"/>
          </p:cNvGraphicFramePr>
          <p:nvPr>
            <p:ph idx="1"/>
            <p:extLst>
              <p:ext uri="{D42A27DB-BD31-4B8C-83A1-F6EECF244321}">
                <p14:modId xmlns:p14="http://schemas.microsoft.com/office/powerpoint/2010/main" val="176435967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E7C1E76-19B0-F6B4-42B6-CC513EB3093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15BCD5BD-1B1A-8508-3995-6070138EB0B4}"/>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043235FC-694C-438A-6640-F585290BED5B}"/>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F8BA7EB-440A-B48E-F90E-F894A0CE7864}"/>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8100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1306440"/>
          </a:xfrm>
        </p:spPr>
        <p:txBody>
          <a:bodyPr>
            <a:normAutofit/>
          </a:bodyPr>
          <a:lstStyle/>
          <a:p>
            <a:br>
              <a:rPr lang="en-GB" sz="2800"/>
            </a:br>
            <a:br>
              <a:rPr lang="en-GB" sz="2800"/>
            </a:br>
            <a:r>
              <a:rPr lang="en-GB" sz="2800"/>
              <a:t>Readily available information</a:t>
            </a:r>
          </a:p>
        </p:txBody>
      </p:sp>
      <p:pic>
        <p:nvPicPr>
          <p:cNvPr id="6" name="Picture 5">
            <a:extLst>
              <a:ext uri="{FF2B5EF4-FFF2-40B4-BE49-F238E27FC236}">
                <a16:creationId xmlns:a16="http://schemas.microsoft.com/office/drawing/2014/main" id="{C61F8DC3-566F-687B-FC71-65446B242552}"/>
              </a:ext>
            </a:extLst>
          </p:cNvPr>
          <p:cNvPicPr>
            <a:picLocks noChangeAspect="1"/>
          </p:cNvPicPr>
          <p:nvPr/>
        </p:nvPicPr>
        <p:blipFill rotWithShape="1">
          <a:blip r:embed="rId2"/>
          <a:srcRect l="9340" r="30262" b="14"/>
          <a:stretch/>
        </p:blipFill>
        <p:spPr>
          <a:xfrm>
            <a:off x="7989296" y="1843285"/>
            <a:ext cx="3364502" cy="3728611"/>
          </a:xfrm>
          <a:prstGeom prst="rect">
            <a:avLst/>
          </a:prstGeom>
        </p:spPr>
      </p:pic>
      <p:graphicFrame>
        <p:nvGraphicFramePr>
          <p:cNvPr id="5" name="Content Placeholder 2">
            <a:extLst>
              <a:ext uri="{FF2B5EF4-FFF2-40B4-BE49-F238E27FC236}">
                <a16:creationId xmlns:a16="http://schemas.microsoft.com/office/drawing/2014/main" id="{021C668C-45F3-6DCF-3D6A-BC952EC76F40}"/>
              </a:ext>
            </a:extLst>
          </p:cNvPr>
          <p:cNvGraphicFramePr>
            <a:graphicFrameLocks noGrp="1"/>
          </p:cNvGraphicFramePr>
          <p:nvPr>
            <p:ph idx="1"/>
            <p:extLst>
              <p:ext uri="{D42A27DB-BD31-4B8C-83A1-F6EECF244321}">
                <p14:modId xmlns:p14="http://schemas.microsoft.com/office/powerpoint/2010/main" val="4288718392"/>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FC26930-6C14-872E-786A-94746CF7B850}"/>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10BA65E7-F658-90C3-AA54-ABE838342516}"/>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6D562445-CFFF-F7D8-17A7-5196880EA41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E40AB0F-8F77-02F2-0AE3-373547A9422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1646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The shut-down point</a:t>
            </a:r>
          </a:p>
        </p:txBody>
      </p:sp>
      <p:sp>
        <p:nvSpPr>
          <p:cNvPr id="3" name="Content Placeholder 2"/>
          <p:cNvSpPr>
            <a:spLocks noGrp="1"/>
          </p:cNvSpPr>
          <p:nvPr>
            <p:ph idx="1"/>
          </p:nvPr>
        </p:nvSpPr>
        <p:spPr>
          <a:xfrm>
            <a:off x="838200" y="2333297"/>
            <a:ext cx="4619621" cy="3843666"/>
          </a:xfrm>
        </p:spPr>
        <p:txBody>
          <a:bodyPr>
            <a:normAutofit/>
          </a:bodyPr>
          <a:lstStyle/>
          <a:p>
            <a:r>
              <a:rPr lang="en-GB" sz="2000" dirty="0"/>
              <a:t>A firm will remain in operation as long as its selling price covers its average variable cost</a:t>
            </a:r>
          </a:p>
          <a:p>
            <a:r>
              <a:rPr lang="en-GB" sz="2000" dirty="0"/>
              <a:t>Above this point it makes a contribution to paying off its fixed costs</a:t>
            </a:r>
          </a:p>
          <a:p>
            <a:r>
              <a:rPr lang="en-GB" sz="2000" dirty="0"/>
              <a:t>The shut-down point occurs when price falls below average variable costs</a:t>
            </a:r>
          </a:p>
          <a:p>
            <a:r>
              <a:rPr lang="en-GB" sz="2000" dirty="0"/>
              <a:t>At this point the firm is better off closing down rather than remaining in operation</a:t>
            </a:r>
          </a:p>
          <a:p>
            <a:endParaRPr lang="en-GB" sz="2000" dirty="0"/>
          </a:p>
        </p:txBody>
      </p:sp>
      <p:pic>
        <p:nvPicPr>
          <p:cNvPr id="5" name="Picture 4" descr="Colourful charts and graphs">
            <a:extLst>
              <a:ext uri="{FF2B5EF4-FFF2-40B4-BE49-F238E27FC236}">
                <a16:creationId xmlns:a16="http://schemas.microsoft.com/office/drawing/2014/main" id="{ABCEC2C1-EBD9-9547-D3D4-15F3F5696C84}"/>
              </a:ext>
            </a:extLst>
          </p:cNvPr>
          <p:cNvPicPr>
            <a:picLocks noChangeAspect="1"/>
          </p:cNvPicPr>
          <p:nvPr/>
        </p:nvPicPr>
        <p:blipFill rotWithShape="1">
          <a:blip r:embed="rId2"/>
          <a:srcRect l="23367" r="18681"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43EB2363-20F7-7E71-6AF1-7E1A3522D79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81D4067F-85FD-1662-0035-AC0E09BCF8F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F0FC3361-F6C6-E598-D345-85D88BE066EF}"/>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F87789D-0112-2AA0-895D-75C701E6BA57}"/>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00199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3FFC1C-47C4-2E85-6363-C90401101EE3}"/>
              </a:ext>
            </a:extLst>
          </p:cNvPr>
          <p:cNvSpPr>
            <a:spLocks noGrp="1"/>
          </p:cNvSpPr>
          <p:nvPr>
            <p:ph type="title"/>
          </p:nvPr>
        </p:nvSpPr>
        <p:spPr/>
        <p:txBody>
          <a:bodyPr/>
          <a:lstStyle/>
          <a:p>
            <a:r>
              <a:rPr lang="en-GB" dirty="0">
                <a:ea typeface="Calibri Light"/>
                <a:cs typeface="Calibri Light"/>
              </a:rPr>
              <a:t>Supernormal Profit</a:t>
            </a:r>
            <a:endParaRPr lang="en-US" dirty="0"/>
          </a:p>
        </p:txBody>
      </p:sp>
      <p:sp>
        <p:nvSpPr>
          <p:cNvPr id="3" name="Content Placeholder 2">
            <a:extLst>
              <a:ext uri="{FF2B5EF4-FFF2-40B4-BE49-F238E27FC236}">
                <a16:creationId xmlns:a16="http://schemas.microsoft.com/office/drawing/2014/main" id="{C3F00BC1-D6CC-45CE-9826-6B787BBAE05A}"/>
              </a:ext>
            </a:extLst>
          </p:cNvPr>
          <p:cNvSpPr>
            <a:spLocks noGrp="1"/>
          </p:cNvSpPr>
          <p:nvPr>
            <p:ph idx="1"/>
          </p:nvPr>
        </p:nvSpPr>
        <p:spPr/>
        <p:txBody>
          <a:bodyPr>
            <a:normAutofit fontScale="85000" lnSpcReduction="10000"/>
          </a:bodyPr>
          <a:lstStyle/>
          <a:p>
            <a:r>
              <a:rPr lang="en-GB" dirty="0"/>
              <a:t>Supernormal profit is all the excess profit a firm makes above the minimum return necessary to keep a firm in business.</a:t>
            </a:r>
          </a:p>
          <a:p>
            <a:r>
              <a:rPr lang="en-GB" dirty="0"/>
              <a:t>Supernormal profit is calculated by Total Revenue – Total Costs (where total cost includes all fixed and variable costs, plus minimum income necessary for the owner to be happy in that business.)</a:t>
            </a:r>
          </a:p>
          <a:p>
            <a:r>
              <a:rPr lang="en-GB" dirty="0"/>
              <a:t>Normal profit is defined as the minimum level of profit necessary to keep a firm in that line of business. This level of normal profit enables the firm to pay a reasonable salary to its workers and managers. The definition of normal profit occurs when AR=ATC (average revenue = average total cost)</a:t>
            </a:r>
          </a:p>
          <a:p>
            <a:r>
              <a:rPr lang="en-GB" dirty="0"/>
              <a:t>Supernormal profit is defined as extra profit above that level of normal profit.</a:t>
            </a:r>
          </a:p>
          <a:p>
            <a:r>
              <a:rPr lang="en-GB" dirty="0"/>
              <a:t>Supernormal profit is also known as abnormal profit. Abnormal profit means there is an incentive for other firms to enter the industry. (if they can)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4E0CFD7-2317-4409-91FC-739A2D6EDD13}"/>
                  </a:ext>
                </a:extLst>
              </p14:cNvPr>
              <p14:cNvContentPartPr/>
              <p14:nvPr/>
            </p14:nvContentPartPr>
            <p14:xfrm>
              <a:off x="497880" y="28800"/>
              <a:ext cx="11628000" cy="6672960"/>
            </p14:xfrm>
          </p:contentPart>
        </mc:Choice>
        <mc:Fallback xmlns="">
          <p:pic>
            <p:nvPicPr>
              <p:cNvPr id="4" name="Ink 3">
                <a:extLst>
                  <a:ext uri="{FF2B5EF4-FFF2-40B4-BE49-F238E27FC236}">
                    <a16:creationId xmlns:a16="http://schemas.microsoft.com/office/drawing/2014/main" id="{D4E0CFD7-2317-4409-91FC-739A2D6EDD13}"/>
                  </a:ext>
                </a:extLst>
              </p:cNvPr>
              <p:cNvPicPr/>
              <p:nvPr/>
            </p:nvPicPr>
            <p:blipFill>
              <a:blip r:embed="rId3"/>
              <a:stretch>
                <a:fillRect/>
              </a:stretch>
            </p:blipFill>
            <p:spPr>
              <a:xfrm>
                <a:off x="488520" y="19440"/>
                <a:ext cx="11646720" cy="6691680"/>
              </a:xfrm>
              <a:prstGeom prst="rect">
                <a:avLst/>
              </a:prstGeom>
            </p:spPr>
          </p:pic>
        </mc:Fallback>
      </mc:AlternateContent>
      <p:pic>
        <p:nvPicPr>
          <p:cNvPr id="2" name="Picture 1">
            <a:extLst>
              <a:ext uri="{FF2B5EF4-FFF2-40B4-BE49-F238E27FC236}">
                <a16:creationId xmlns:a16="http://schemas.microsoft.com/office/drawing/2014/main" id="{4ED20000-C5DA-886D-A034-8E03239DD3B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FED977F3-17DA-57B8-DE29-451E0C390C2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4C7A431E-FAA3-0884-FB5E-58FF2FF74D5D}"/>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39359B2-0A69-BAC2-122C-9E23B15F6A13}"/>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5531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Straight Arrow Connector 6"/>
          <p:cNvCxnSpPr>
            <a:cxnSpLocks/>
          </p:cNvCxnSpPr>
          <p:nvPr/>
        </p:nvCxnSpPr>
        <p:spPr>
          <a:xfrm flipV="1">
            <a:off x="4011613" y="2804160"/>
            <a:ext cx="0" cy="3168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4011613" y="5962650"/>
            <a:ext cx="3659187" cy="95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011613" y="4010026"/>
            <a:ext cx="3547427" cy="9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6642100" y="3723481"/>
            <a:ext cx="1028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dirty="0">
                <a:solidFill>
                  <a:srgbClr val="000000"/>
                </a:solidFill>
                <a:ea typeface="Calibri" pitchFamily="34" charset="0"/>
                <a:cs typeface="Times New Roman" pitchFamily="18" charset="0"/>
              </a:rPr>
              <a:t>D = AR = MR</a:t>
            </a:r>
          </a:p>
        </p:txBody>
      </p:sp>
      <p:sp>
        <p:nvSpPr>
          <p:cNvPr id="12" name="Text Box 2"/>
          <p:cNvSpPr txBox="1">
            <a:spLocks noChangeArrowheads="1"/>
          </p:cNvSpPr>
          <p:nvPr/>
        </p:nvSpPr>
        <p:spPr bwMode="auto">
          <a:xfrm>
            <a:off x="3497263" y="2737187"/>
            <a:ext cx="5143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Price</a:t>
            </a:r>
          </a:p>
        </p:txBody>
      </p:sp>
      <p:sp>
        <p:nvSpPr>
          <p:cNvPr id="13" name="Text Box 2"/>
          <p:cNvSpPr txBox="1">
            <a:spLocks noChangeArrowheads="1"/>
          </p:cNvSpPr>
          <p:nvPr/>
        </p:nvSpPr>
        <p:spPr bwMode="auto">
          <a:xfrm>
            <a:off x="7319964" y="6131719"/>
            <a:ext cx="7810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dirty="0">
                <a:solidFill>
                  <a:srgbClr val="000000"/>
                </a:solidFill>
                <a:ea typeface="Calibri" pitchFamily="34" charset="0"/>
                <a:cs typeface="Times New Roman" pitchFamily="18" charset="0"/>
              </a:rPr>
              <a:t>Output</a:t>
            </a:r>
          </a:p>
        </p:txBody>
      </p:sp>
      <p:sp>
        <p:nvSpPr>
          <p:cNvPr id="16" name="Text Box 2"/>
          <p:cNvSpPr txBox="1">
            <a:spLocks noChangeArrowheads="1"/>
          </p:cNvSpPr>
          <p:nvPr/>
        </p:nvSpPr>
        <p:spPr bwMode="auto">
          <a:xfrm>
            <a:off x="3792539" y="5962650"/>
            <a:ext cx="295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0</a:t>
            </a:r>
          </a:p>
        </p:txBody>
      </p:sp>
      <p:sp>
        <p:nvSpPr>
          <p:cNvPr id="15369" name="TextBox 20"/>
          <p:cNvSpPr txBox="1">
            <a:spLocks noChangeArrowheads="1"/>
          </p:cNvSpPr>
          <p:nvPr/>
        </p:nvSpPr>
        <p:spPr bwMode="auto">
          <a:xfrm>
            <a:off x="5087939" y="9318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endParaRPr lang="en-GB" altLang="en-US" sz="1800">
              <a:solidFill>
                <a:srgbClr val="000000"/>
              </a:solidFill>
            </a:endParaRPr>
          </a:p>
        </p:txBody>
      </p:sp>
      <p:sp>
        <p:nvSpPr>
          <p:cNvPr id="15370" name="TextBox 21"/>
          <p:cNvSpPr txBox="1">
            <a:spLocks noChangeArrowheads="1"/>
          </p:cNvSpPr>
          <p:nvPr/>
        </p:nvSpPr>
        <p:spPr bwMode="auto">
          <a:xfrm>
            <a:off x="1524000" y="2205039"/>
            <a:ext cx="1835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400">
                <a:solidFill>
                  <a:srgbClr val="000000"/>
                </a:solidFill>
              </a:rPr>
              <a:t>A perfectly elastic demand curve.</a:t>
            </a:r>
          </a:p>
        </p:txBody>
      </p:sp>
      <p:sp>
        <p:nvSpPr>
          <p:cNvPr id="15371" name="TextBox 1"/>
          <p:cNvSpPr txBox="1">
            <a:spLocks noChangeArrowheads="1"/>
          </p:cNvSpPr>
          <p:nvPr/>
        </p:nvSpPr>
        <p:spPr bwMode="auto">
          <a:xfrm>
            <a:off x="4213227" y="333236"/>
            <a:ext cx="46196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100" b="1" dirty="0">
                <a:solidFill>
                  <a:srgbClr val="000000"/>
                </a:solidFill>
              </a:rPr>
              <a:t>The Demand Curve in Perfect Competition</a:t>
            </a:r>
          </a:p>
          <a:p>
            <a:pPr defTabSz="914400" eaLnBrk="1" hangingPunct="1">
              <a:spcBef>
                <a:spcPct val="0"/>
              </a:spcBef>
              <a:buClrTx/>
              <a:buSzTx/>
              <a:buNone/>
            </a:pPr>
            <a:endParaRPr lang="en-GB" altLang="en-US" sz="1100" b="1" dirty="0">
              <a:solidFill>
                <a:srgbClr val="000000"/>
              </a:solidFill>
            </a:endParaRPr>
          </a:p>
          <a:p>
            <a:pPr defTabSz="914400" eaLnBrk="1" hangingPunct="1">
              <a:spcBef>
                <a:spcPct val="0"/>
              </a:spcBef>
              <a:buClrTx/>
              <a:buSzTx/>
              <a:buNone/>
            </a:pPr>
            <a:r>
              <a:rPr lang="en-GB" altLang="en-US" sz="1100" dirty="0">
                <a:solidFill>
                  <a:srgbClr val="000000"/>
                </a:solidFill>
              </a:rPr>
              <a:t>In perfect competition firms face a </a:t>
            </a:r>
            <a:r>
              <a:rPr lang="en-GB" altLang="en-US" sz="1100" b="1" dirty="0">
                <a:solidFill>
                  <a:srgbClr val="FF0000"/>
                </a:solidFill>
              </a:rPr>
              <a:t>perfectly elastic demand curve</a:t>
            </a:r>
            <a:r>
              <a:rPr lang="en-GB" altLang="en-US" sz="1100" dirty="0">
                <a:solidFill>
                  <a:srgbClr val="000000"/>
                </a:solidFill>
              </a:rPr>
              <a:t>. Each firm can sell all of its output at the current market price, P. Therefore, it would not lower its price. If it were to raise price it would sell nothing as buyers would go to another seller. Thus, the </a:t>
            </a:r>
            <a:r>
              <a:rPr lang="en-GB" altLang="en-US" sz="1100" b="1" dirty="0">
                <a:solidFill>
                  <a:srgbClr val="FF0000"/>
                </a:solidFill>
              </a:rPr>
              <a:t>D curve is horizontal</a:t>
            </a:r>
            <a:r>
              <a:rPr lang="en-GB" altLang="en-US" sz="1100" dirty="0">
                <a:solidFill>
                  <a:srgbClr val="000000"/>
                </a:solidFill>
              </a:rPr>
              <a:t>.</a:t>
            </a:r>
          </a:p>
          <a:p>
            <a:pPr defTabSz="914400" eaLnBrk="1" hangingPunct="1">
              <a:spcBef>
                <a:spcPct val="0"/>
              </a:spcBef>
              <a:buClrTx/>
              <a:buSzTx/>
              <a:buNone/>
            </a:pPr>
            <a:endParaRPr lang="en-GB" altLang="en-US" sz="1100" dirty="0">
              <a:solidFill>
                <a:srgbClr val="000000"/>
              </a:solidFill>
            </a:endParaRPr>
          </a:p>
          <a:p>
            <a:pPr defTabSz="914400" eaLnBrk="1" hangingPunct="1">
              <a:spcBef>
                <a:spcPct val="0"/>
              </a:spcBef>
              <a:buClrTx/>
              <a:buSzTx/>
              <a:buNone/>
            </a:pPr>
            <a:r>
              <a:rPr lang="en-GB" altLang="en-US" sz="1100" dirty="0">
                <a:solidFill>
                  <a:srgbClr val="000000"/>
                </a:solidFill>
              </a:rPr>
              <a:t>The D curve is also the </a:t>
            </a:r>
            <a:r>
              <a:rPr lang="en-GB" altLang="en-US" sz="1100" b="1" dirty="0">
                <a:solidFill>
                  <a:srgbClr val="FF0000"/>
                </a:solidFill>
              </a:rPr>
              <a:t>AR curve </a:t>
            </a:r>
            <a:r>
              <a:rPr lang="en-GB" altLang="en-US" sz="1100" dirty="0">
                <a:solidFill>
                  <a:srgbClr val="000000"/>
                </a:solidFill>
              </a:rPr>
              <a:t>as total output divided by price is always the same.</a:t>
            </a:r>
          </a:p>
          <a:p>
            <a:pPr defTabSz="914400" eaLnBrk="1" hangingPunct="1">
              <a:spcBef>
                <a:spcPct val="0"/>
              </a:spcBef>
              <a:buClrTx/>
              <a:buSzTx/>
              <a:buNone/>
            </a:pPr>
            <a:endParaRPr lang="en-GB" altLang="en-US" sz="1100" dirty="0">
              <a:solidFill>
                <a:srgbClr val="000000"/>
              </a:solidFill>
            </a:endParaRPr>
          </a:p>
          <a:p>
            <a:pPr defTabSz="914400" eaLnBrk="1" hangingPunct="1">
              <a:spcBef>
                <a:spcPct val="0"/>
              </a:spcBef>
              <a:buClrTx/>
              <a:buSzTx/>
              <a:buNone/>
            </a:pPr>
            <a:r>
              <a:rPr lang="en-GB" altLang="en-US" sz="1100" dirty="0">
                <a:solidFill>
                  <a:srgbClr val="000000"/>
                </a:solidFill>
              </a:rPr>
              <a:t>The D curve is also the </a:t>
            </a:r>
            <a:r>
              <a:rPr lang="en-GB" altLang="en-US" sz="1100" b="1" dirty="0">
                <a:solidFill>
                  <a:srgbClr val="FF0000"/>
                </a:solidFill>
              </a:rPr>
              <a:t>MR curve</a:t>
            </a:r>
            <a:r>
              <a:rPr lang="en-GB" altLang="en-US" sz="1100" dirty="0">
                <a:solidFill>
                  <a:srgbClr val="000000"/>
                </a:solidFill>
              </a:rPr>
              <a:t>. As prices do not change, an additional unit sold will bring in the same revenue every time.</a:t>
            </a:r>
          </a:p>
        </p:txBody>
      </p:sp>
      <p:sp>
        <p:nvSpPr>
          <p:cNvPr id="19" name="Text Box 2"/>
          <p:cNvSpPr txBox="1">
            <a:spLocks noChangeArrowheads="1"/>
          </p:cNvSpPr>
          <p:nvPr/>
        </p:nvSpPr>
        <p:spPr bwMode="auto">
          <a:xfrm>
            <a:off x="3716338" y="3867150"/>
            <a:ext cx="3619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P</a:t>
            </a:r>
          </a:p>
        </p:txBody>
      </p:sp>
      <p:pic>
        <p:nvPicPr>
          <p:cNvPr id="2" name="Picture 1">
            <a:extLst>
              <a:ext uri="{FF2B5EF4-FFF2-40B4-BE49-F238E27FC236}">
                <a16:creationId xmlns:a16="http://schemas.microsoft.com/office/drawing/2014/main" id="{D720C4ED-6FAC-4D96-1C31-353A4999985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3" name="Picture 2">
            <a:extLst>
              <a:ext uri="{FF2B5EF4-FFF2-40B4-BE49-F238E27FC236}">
                <a16:creationId xmlns:a16="http://schemas.microsoft.com/office/drawing/2014/main" id="{CE907CC9-83D3-5FBE-2B9F-9D0782DE8D0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0029247" y="214357"/>
            <a:ext cx="933411" cy="375797"/>
          </a:xfrm>
          <a:prstGeom prst="rect">
            <a:avLst/>
          </a:prstGeom>
        </p:spPr>
      </p:pic>
      <p:sp>
        <p:nvSpPr>
          <p:cNvPr id="4" name="Footer Placeholder 2">
            <a:extLst>
              <a:ext uri="{FF2B5EF4-FFF2-40B4-BE49-F238E27FC236}">
                <a16:creationId xmlns:a16="http://schemas.microsoft.com/office/drawing/2014/main" id="{FB5D8C30-0164-5971-4426-15D50B249D5B}"/>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3F383B-06E2-B2ED-D137-428B4663E8ED}"/>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28210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990" y="492484"/>
            <a:ext cx="8820807" cy="575528"/>
          </a:xfrm>
          <a:ln>
            <a:noFill/>
          </a:ln>
        </p:spPr>
        <p:txBody>
          <a:bodyPr>
            <a:normAutofit fontScale="90000"/>
          </a:bodyPr>
          <a:lstStyle/>
          <a:p>
            <a:r>
              <a:rPr lang="en-GB" dirty="0"/>
              <a:t>Activity 3</a:t>
            </a:r>
          </a:p>
        </p:txBody>
      </p:sp>
      <p:sp>
        <p:nvSpPr>
          <p:cNvPr id="4" name="Content Placeholder 2"/>
          <p:cNvSpPr>
            <a:spLocks noGrp="1"/>
          </p:cNvSpPr>
          <p:nvPr>
            <p:ph idx="1"/>
          </p:nvPr>
        </p:nvSpPr>
        <p:spPr>
          <a:xfrm>
            <a:off x="2532990" y="1561011"/>
            <a:ext cx="8820808" cy="4721931"/>
          </a:xfrm>
          <a:ln>
            <a:noFill/>
          </a:ln>
        </p:spPr>
        <p:txBody>
          <a:bodyPr>
            <a:normAutofit/>
          </a:bodyPr>
          <a:lstStyle/>
          <a:p>
            <a:r>
              <a:rPr lang="en-GB" sz="2000" dirty="0"/>
              <a:t>Draw the demand curve for perfect competition.</a:t>
            </a:r>
          </a:p>
          <a:p>
            <a:endParaRPr lang="en-GB" sz="2000" dirty="0"/>
          </a:p>
          <a:p>
            <a:endParaRPr lang="en-GB" sz="2000" dirty="0"/>
          </a:p>
          <a:p>
            <a:pPr lvl="1"/>
            <a:endParaRPr lang="en-GB" i="1" dirty="0"/>
          </a:p>
        </p:txBody>
      </p:sp>
      <p:sp>
        <p:nvSpPr>
          <p:cNvPr id="5" name="L-Shape 4"/>
          <p:cNvSpPr/>
          <p:nvPr/>
        </p:nvSpPr>
        <p:spPr>
          <a:xfrm>
            <a:off x="3815255" y="2301765"/>
            <a:ext cx="6537435" cy="4138831"/>
          </a:xfrm>
          <a:prstGeom prst="corner">
            <a:avLst>
              <a:gd name="adj1" fmla="val 973"/>
              <a:gd name="adj2" fmla="val 9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524027-8EA6-D5E6-DA38-05BF635CB7B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1EC55F1F-4CED-6F91-E5E3-F9C987C6889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8BD3FB38-47E3-BFAE-C40E-B564196DC5A5}"/>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32AC796-7414-1CC2-A027-1B041AD620D3}"/>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25357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Box 20"/>
          <p:cNvSpPr txBox="1">
            <a:spLocks noChangeArrowheads="1"/>
          </p:cNvSpPr>
          <p:nvPr/>
        </p:nvSpPr>
        <p:spPr bwMode="auto">
          <a:xfrm>
            <a:off x="5087939" y="9318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endParaRPr lang="en-GB" altLang="en-US" sz="1800">
              <a:solidFill>
                <a:srgbClr val="000000"/>
              </a:solidFill>
            </a:endParaRPr>
          </a:p>
        </p:txBody>
      </p:sp>
      <p:sp>
        <p:nvSpPr>
          <p:cNvPr id="16387" name="TextBox 21"/>
          <p:cNvSpPr txBox="1">
            <a:spLocks noChangeArrowheads="1"/>
          </p:cNvSpPr>
          <p:nvPr/>
        </p:nvSpPr>
        <p:spPr bwMode="auto">
          <a:xfrm>
            <a:off x="1524000" y="2205038"/>
            <a:ext cx="183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200">
                <a:solidFill>
                  <a:srgbClr val="000000"/>
                </a:solidFill>
              </a:rPr>
              <a:t>Short run equilibrium in perfect competition.</a:t>
            </a:r>
          </a:p>
        </p:txBody>
      </p:sp>
      <p:sp>
        <p:nvSpPr>
          <p:cNvPr id="16388" name="TextBox 1"/>
          <p:cNvSpPr txBox="1">
            <a:spLocks noChangeArrowheads="1"/>
          </p:cNvSpPr>
          <p:nvPr/>
        </p:nvSpPr>
        <p:spPr bwMode="auto">
          <a:xfrm>
            <a:off x="4329432" y="284164"/>
            <a:ext cx="37592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400" b="1" dirty="0">
                <a:solidFill>
                  <a:srgbClr val="000000"/>
                </a:solidFill>
              </a:rPr>
              <a:t>Short run profit maximisation in perfect competition</a:t>
            </a:r>
          </a:p>
          <a:p>
            <a:pPr defTabSz="914400" eaLnBrk="1" hangingPunct="1">
              <a:spcBef>
                <a:spcPct val="0"/>
              </a:spcBef>
              <a:buClrTx/>
              <a:buSzTx/>
              <a:buNone/>
            </a:pPr>
            <a:endParaRPr lang="en-GB" altLang="en-US" sz="1400" dirty="0">
              <a:solidFill>
                <a:srgbClr val="000000"/>
              </a:solidFill>
            </a:endParaRPr>
          </a:p>
          <a:p>
            <a:pPr defTabSz="914400" eaLnBrk="1" hangingPunct="1">
              <a:spcBef>
                <a:spcPct val="0"/>
              </a:spcBef>
              <a:buClrTx/>
              <a:buSzTx/>
              <a:buNone/>
            </a:pPr>
            <a:r>
              <a:rPr lang="en-GB" altLang="en-US" sz="1400" dirty="0">
                <a:solidFill>
                  <a:srgbClr val="000000"/>
                </a:solidFill>
              </a:rPr>
              <a:t>In the </a:t>
            </a:r>
            <a:r>
              <a:rPr lang="en-GB" altLang="en-US" sz="1400" b="1" dirty="0">
                <a:solidFill>
                  <a:srgbClr val="FF0000"/>
                </a:solidFill>
              </a:rPr>
              <a:t>short run </a:t>
            </a:r>
            <a:r>
              <a:rPr lang="en-GB" altLang="en-US" sz="1400" dirty="0">
                <a:solidFill>
                  <a:srgbClr val="000000"/>
                </a:solidFill>
              </a:rPr>
              <a:t>equilibrium occurs where </a:t>
            </a:r>
            <a:r>
              <a:rPr lang="en-GB" altLang="en-US" sz="1400" b="1" dirty="0">
                <a:solidFill>
                  <a:srgbClr val="FF0000"/>
                </a:solidFill>
              </a:rPr>
              <a:t>MC = MR</a:t>
            </a:r>
            <a:r>
              <a:rPr lang="en-GB" altLang="en-US" sz="1400" dirty="0">
                <a:solidFill>
                  <a:srgbClr val="000000"/>
                </a:solidFill>
              </a:rPr>
              <a:t>. This can be seen at point A. At this point AR is greater than AC so the firm is making </a:t>
            </a:r>
            <a:r>
              <a:rPr lang="en-GB" altLang="en-US" sz="1400" b="1" dirty="0">
                <a:solidFill>
                  <a:srgbClr val="FF0000"/>
                </a:solidFill>
              </a:rPr>
              <a:t>supernormal profits</a:t>
            </a:r>
            <a:r>
              <a:rPr lang="en-GB" altLang="en-US" sz="1400" dirty="0">
                <a:solidFill>
                  <a:srgbClr val="000000"/>
                </a:solidFill>
              </a:rPr>
              <a:t>. This is equivalent to the shaded area ABCD.</a:t>
            </a:r>
          </a:p>
          <a:p>
            <a:pPr defTabSz="914400" eaLnBrk="1" hangingPunct="1">
              <a:spcBef>
                <a:spcPct val="0"/>
              </a:spcBef>
              <a:buClrTx/>
              <a:buSzTx/>
              <a:buNone/>
            </a:pPr>
            <a:endParaRPr lang="en-GB" altLang="en-US" sz="1400" dirty="0">
              <a:solidFill>
                <a:srgbClr val="000000"/>
              </a:solidFill>
            </a:endParaRPr>
          </a:p>
          <a:p>
            <a:pPr defTabSz="914400" eaLnBrk="1" hangingPunct="1">
              <a:spcBef>
                <a:spcPct val="0"/>
              </a:spcBef>
              <a:buClrTx/>
              <a:buSzTx/>
              <a:buNone/>
            </a:pPr>
            <a:r>
              <a:rPr lang="en-GB" altLang="en-US" sz="1400" dirty="0">
                <a:solidFill>
                  <a:srgbClr val="000000"/>
                </a:solidFill>
              </a:rPr>
              <a:t>If the SRAC curve was above the AR curve the firm would be making a loss.</a:t>
            </a:r>
          </a:p>
        </p:txBody>
      </p:sp>
      <p:cxnSp>
        <p:nvCxnSpPr>
          <p:cNvPr id="4" name="Straight Connector 3"/>
          <p:cNvCxnSpPr/>
          <p:nvPr/>
        </p:nvCxnSpPr>
        <p:spPr>
          <a:xfrm>
            <a:off x="4011613" y="4633913"/>
            <a:ext cx="3676650" cy="0"/>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5519738" y="3386139"/>
            <a:ext cx="3675062" cy="126682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GB">
              <a:solidFill>
                <a:srgbClr val="FFFFFF"/>
              </a:solidFill>
              <a:latin typeface="Calibri"/>
            </a:endParaRPr>
          </a:p>
        </p:txBody>
      </p:sp>
      <p:cxnSp>
        <p:nvCxnSpPr>
          <p:cNvPr id="8" name="Straight Arrow Connector 7"/>
          <p:cNvCxnSpPr/>
          <p:nvPr/>
        </p:nvCxnSpPr>
        <p:spPr>
          <a:xfrm>
            <a:off x="4011613"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011613" y="4000501"/>
            <a:ext cx="5695950"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11613" y="381001"/>
            <a:ext cx="0" cy="5591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59689" y="4000501"/>
            <a:ext cx="28575" cy="19716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050338" y="4019550"/>
            <a:ext cx="1028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D = AR = MR</a:t>
            </a:r>
          </a:p>
        </p:txBody>
      </p:sp>
      <p:sp>
        <p:nvSpPr>
          <p:cNvPr id="12" name="Text Box 2"/>
          <p:cNvSpPr txBox="1">
            <a:spLocks noChangeArrowheads="1"/>
          </p:cNvSpPr>
          <p:nvPr/>
        </p:nvSpPr>
        <p:spPr bwMode="auto">
          <a:xfrm>
            <a:off x="3497263" y="504825"/>
            <a:ext cx="5143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Price</a:t>
            </a:r>
          </a:p>
        </p:txBody>
      </p:sp>
      <p:sp>
        <p:nvSpPr>
          <p:cNvPr id="13" name="Text Box 2"/>
          <p:cNvSpPr txBox="1">
            <a:spLocks noChangeArrowheads="1"/>
          </p:cNvSpPr>
          <p:nvPr/>
        </p:nvSpPr>
        <p:spPr bwMode="auto">
          <a:xfrm>
            <a:off x="9078913" y="6057900"/>
            <a:ext cx="7810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Output</a:t>
            </a:r>
          </a:p>
        </p:txBody>
      </p:sp>
      <p:sp>
        <p:nvSpPr>
          <p:cNvPr id="14" name="Text Box 2"/>
          <p:cNvSpPr txBox="1">
            <a:spLocks noChangeArrowheads="1"/>
          </p:cNvSpPr>
          <p:nvPr/>
        </p:nvSpPr>
        <p:spPr bwMode="auto">
          <a:xfrm>
            <a:off x="7539038" y="5937250"/>
            <a:ext cx="3619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Q</a:t>
            </a:r>
          </a:p>
        </p:txBody>
      </p:sp>
      <p:sp>
        <p:nvSpPr>
          <p:cNvPr id="15" name="Text Box 2"/>
          <p:cNvSpPr txBox="1">
            <a:spLocks noChangeArrowheads="1"/>
          </p:cNvSpPr>
          <p:nvPr/>
        </p:nvSpPr>
        <p:spPr bwMode="auto">
          <a:xfrm>
            <a:off x="3762375" y="3875089"/>
            <a:ext cx="361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D</a:t>
            </a:r>
          </a:p>
        </p:txBody>
      </p:sp>
      <p:sp>
        <p:nvSpPr>
          <p:cNvPr id="16" name="Text Box 2"/>
          <p:cNvSpPr txBox="1">
            <a:spLocks noChangeArrowheads="1"/>
          </p:cNvSpPr>
          <p:nvPr/>
        </p:nvSpPr>
        <p:spPr bwMode="auto">
          <a:xfrm>
            <a:off x="3792539" y="5962650"/>
            <a:ext cx="295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0</a:t>
            </a:r>
          </a:p>
        </p:txBody>
      </p:sp>
      <p:sp>
        <p:nvSpPr>
          <p:cNvPr id="17" name="Text Box 2"/>
          <p:cNvSpPr txBox="1">
            <a:spLocks noChangeArrowheads="1"/>
          </p:cNvSpPr>
          <p:nvPr/>
        </p:nvSpPr>
        <p:spPr bwMode="auto">
          <a:xfrm>
            <a:off x="8172450" y="512763"/>
            <a:ext cx="4762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MC</a:t>
            </a:r>
          </a:p>
        </p:txBody>
      </p:sp>
      <p:sp>
        <p:nvSpPr>
          <p:cNvPr id="18" name="Text Box 2"/>
          <p:cNvSpPr txBox="1">
            <a:spLocks noChangeArrowheads="1"/>
          </p:cNvSpPr>
          <p:nvPr/>
        </p:nvSpPr>
        <p:spPr bwMode="auto">
          <a:xfrm>
            <a:off x="9050338" y="3141663"/>
            <a:ext cx="514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SRAC</a:t>
            </a:r>
          </a:p>
        </p:txBody>
      </p:sp>
      <p:sp>
        <p:nvSpPr>
          <p:cNvPr id="6" name="Freeform 5"/>
          <p:cNvSpPr/>
          <p:nvPr/>
        </p:nvSpPr>
        <p:spPr>
          <a:xfrm>
            <a:off x="5953126" y="785813"/>
            <a:ext cx="2424113" cy="4900612"/>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sp>
        <p:nvSpPr>
          <p:cNvPr id="5" name="Rectangle 4"/>
          <p:cNvSpPr/>
          <p:nvPr/>
        </p:nvSpPr>
        <p:spPr>
          <a:xfrm>
            <a:off x="4011614" y="4019551"/>
            <a:ext cx="3648075" cy="614363"/>
          </a:xfrm>
          <a:prstGeom prst="rect">
            <a:avLst/>
          </a:prstGeom>
          <a:solidFill>
            <a:schemeClr val="accent1">
              <a:alpha val="3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sp>
        <p:nvSpPr>
          <p:cNvPr id="23" name="Text Box 2"/>
          <p:cNvSpPr txBox="1">
            <a:spLocks noChangeArrowheads="1"/>
          </p:cNvSpPr>
          <p:nvPr/>
        </p:nvSpPr>
        <p:spPr bwMode="auto">
          <a:xfrm>
            <a:off x="7459664" y="3754439"/>
            <a:ext cx="29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A</a:t>
            </a:r>
          </a:p>
        </p:txBody>
      </p:sp>
      <p:sp>
        <p:nvSpPr>
          <p:cNvPr id="25" name="Text Box 2"/>
          <p:cNvSpPr txBox="1">
            <a:spLocks noChangeArrowheads="1"/>
          </p:cNvSpPr>
          <p:nvPr/>
        </p:nvSpPr>
        <p:spPr bwMode="auto">
          <a:xfrm>
            <a:off x="3754439" y="4484688"/>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C</a:t>
            </a:r>
          </a:p>
        </p:txBody>
      </p:sp>
      <p:sp>
        <p:nvSpPr>
          <p:cNvPr id="26" name="Text Box 2"/>
          <p:cNvSpPr txBox="1">
            <a:spLocks noChangeArrowheads="1"/>
          </p:cNvSpPr>
          <p:nvPr/>
        </p:nvSpPr>
        <p:spPr bwMode="auto">
          <a:xfrm>
            <a:off x="7634289" y="4549775"/>
            <a:ext cx="295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B</a:t>
            </a:r>
          </a:p>
        </p:txBody>
      </p:sp>
      <p:sp>
        <p:nvSpPr>
          <p:cNvPr id="16408" name="TextBox 26"/>
          <p:cNvSpPr txBox="1">
            <a:spLocks noChangeArrowheads="1"/>
          </p:cNvSpPr>
          <p:nvPr/>
        </p:nvSpPr>
        <p:spPr bwMode="auto">
          <a:xfrm>
            <a:off x="1524000" y="2868613"/>
            <a:ext cx="183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200">
                <a:solidFill>
                  <a:srgbClr val="000000"/>
                </a:solidFill>
              </a:rPr>
              <a:t>Draw and explain a diagram showing a situation where the firm is making a loss in the short run.</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565B42E-E086-4DEF-B47F-8768C555A7DC}"/>
                  </a:ext>
                </a:extLst>
              </p14:cNvPr>
              <p14:cNvContentPartPr/>
              <p14:nvPr/>
            </p14:nvContentPartPr>
            <p14:xfrm>
              <a:off x="9459720" y="4830480"/>
              <a:ext cx="361800" cy="232920"/>
            </p14:xfrm>
          </p:contentPart>
        </mc:Choice>
        <mc:Fallback xmlns="">
          <p:pic>
            <p:nvPicPr>
              <p:cNvPr id="2" name="Ink 1">
                <a:extLst>
                  <a:ext uri="{FF2B5EF4-FFF2-40B4-BE49-F238E27FC236}">
                    <a16:creationId xmlns:a16="http://schemas.microsoft.com/office/drawing/2014/main" id="{0565B42E-E086-4DEF-B47F-8768C555A7DC}"/>
                  </a:ext>
                </a:extLst>
              </p:cNvPr>
              <p:cNvPicPr/>
              <p:nvPr/>
            </p:nvPicPr>
            <p:blipFill>
              <a:blip r:embed="rId3"/>
              <a:stretch>
                <a:fillRect/>
              </a:stretch>
            </p:blipFill>
            <p:spPr>
              <a:xfrm>
                <a:off x="9450360" y="4821120"/>
                <a:ext cx="380520" cy="251640"/>
              </a:xfrm>
              <a:prstGeom prst="rect">
                <a:avLst/>
              </a:prstGeom>
            </p:spPr>
          </p:pic>
        </mc:Fallback>
      </mc:AlternateContent>
      <p:pic>
        <p:nvPicPr>
          <p:cNvPr id="3" name="Picture 2">
            <a:extLst>
              <a:ext uri="{FF2B5EF4-FFF2-40B4-BE49-F238E27FC236}">
                <a16:creationId xmlns:a16="http://schemas.microsoft.com/office/drawing/2014/main" id="{155AA370-11D8-7199-6554-2757B1EB6E1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19" name="Picture 18">
            <a:extLst>
              <a:ext uri="{FF2B5EF4-FFF2-40B4-BE49-F238E27FC236}">
                <a16:creationId xmlns:a16="http://schemas.microsoft.com/office/drawing/2014/main" id="{89DF72D8-45E0-397F-C38D-2D5AC4F39EC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0328347" y="316926"/>
            <a:ext cx="933411" cy="375797"/>
          </a:xfrm>
          <a:prstGeom prst="rect">
            <a:avLst/>
          </a:prstGeom>
        </p:spPr>
      </p:pic>
      <p:sp>
        <p:nvSpPr>
          <p:cNvPr id="21" name="Footer Placeholder 2">
            <a:extLst>
              <a:ext uri="{FF2B5EF4-FFF2-40B4-BE49-F238E27FC236}">
                <a16:creationId xmlns:a16="http://schemas.microsoft.com/office/drawing/2014/main" id="{1128998E-ABB2-3C2E-6E82-E4BCF8FC578A}"/>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26C3B3-00F2-2100-C409-61C1820EB2BA}"/>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9692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entr" presetSubtype="0"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1000"/>
                                        <p:tgtEl>
                                          <p:spTgt spid="10"/>
                                        </p:tgtEl>
                                      </p:cBhvr>
                                    </p:animEffect>
                                    <p:anim calcmode="lin" valueType="num">
                                      <p:cBhvr>
                                        <p:cTn id="100" dur="1000" fill="hold"/>
                                        <p:tgtEl>
                                          <p:spTgt spid="10"/>
                                        </p:tgtEl>
                                        <p:attrNameLst>
                                          <p:attrName>ppt_x</p:attrName>
                                        </p:attrNameLst>
                                      </p:cBhvr>
                                      <p:tavLst>
                                        <p:tav tm="0">
                                          <p:val>
                                            <p:strVal val="#ppt_x"/>
                                          </p:val>
                                        </p:tav>
                                        <p:tav tm="100000">
                                          <p:val>
                                            <p:strVal val="#ppt_x"/>
                                          </p:val>
                                        </p:tav>
                                      </p:tavLst>
                                    </p:anim>
                                    <p:anim calcmode="lin" valueType="num">
                                      <p:cBhvr>
                                        <p:cTn id="10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fade">
                                      <p:cBhvr>
                                        <p:cTn id="111" dur="1000"/>
                                        <p:tgtEl>
                                          <p:spTgt spid="14"/>
                                        </p:tgtEl>
                                      </p:cBhvr>
                                    </p:animEffect>
                                    <p:anim calcmode="lin" valueType="num">
                                      <p:cBhvr>
                                        <p:cTn id="112" dur="1000" fill="hold"/>
                                        <p:tgtEl>
                                          <p:spTgt spid="14"/>
                                        </p:tgtEl>
                                        <p:attrNameLst>
                                          <p:attrName>ppt_x</p:attrName>
                                        </p:attrNameLst>
                                      </p:cBhvr>
                                      <p:tavLst>
                                        <p:tav tm="0">
                                          <p:val>
                                            <p:strVal val="#ppt_x"/>
                                          </p:val>
                                        </p:tav>
                                        <p:tav tm="100000">
                                          <p:val>
                                            <p:strVal val="#ppt_x"/>
                                          </p:val>
                                        </p:tav>
                                      </p:tavLst>
                                    </p:anim>
                                    <p:anim calcmode="lin" valueType="num">
                                      <p:cBhvr>
                                        <p:cTn id="1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5" grpId="0" animBg="1"/>
      <p:bldP spid="23"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pawn and a rolling dice">
            <a:extLst>
              <a:ext uri="{FF2B5EF4-FFF2-40B4-BE49-F238E27FC236}">
                <a16:creationId xmlns:a16="http://schemas.microsoft.com/office/drawing/2014/main" id="{03485C05-C98C-8590-9986-337C3BF63599}"/>
              </a:ext>
            </a:extLst>
          </p:cNvPr>
          <p:cNvPicPr>
            <a:picLocks noChangeAspect="1"/>
          </p:cNvPicPr>
          <p:nvPr/>
        </p:nvPicPr>
        <p:blipFill rotWithShape="1">
          <a:blip r:embed="rId2"/>
          <a:srcRect t="10856" r="-2" b="4747"/>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369B65C8-755A-6D07-DE71-55EBC454B92E}"/>
              </a:ext>
            </a:extLst>
          </p:cNvPr>
          <p:cNvSpPr>
            <a:spLocks noGrp="1"/>
          </p:cNvSpPr>
          <p:nvPr>
            <p:ph type="title"/>
          </p:nvPr>
        </p:nvSpPr>
        <p:spPr>
          <a:xfrm>
            <a:off x="5801709" y="3159719"/>
            <a:ext cx="5552090" cy="1336081"/>
          </a:xfrm>
        </p:spPr>
        <p:txBody>
          <a:bodyPr anchor="b">
            <a:normAutofit/>
          </a:bodyPr>
          <a:lstStyle/>
          <a:p>
            <a:r>
              <a:rPr lang="en-US" dirty="0">
                <a:ea typeface="Calibri Light"/>
                <a:cs typeface="Calibri Light"/>
              </a:rPr>
              <a:t>Starter</a:t>
            </a:r>
            <a:endParaRPr lang="en-US" dirty="0"/>
          </a:p>
        </p:txBody>
      </p:sp>
      <p:sp>
        <p:nvSpPr>
          <p:cNvPr id="3" name="Content Placeholder 2">
            <a:extLst>
              <a:ext uri="{FF2B5EF4-FFF2-40B4-BE49-F238E27FC236}">
                <a16:creationId xmlns:a16="http://schemas.microsoft.com/office/drawing/2014/main" id="{DF264B2C-C19B-EB7D-5053-7C34E19D4B84}"/>
              </a:ext>
            </a:extLst>
          </p:cNvPr>
          <p:cNvSpPr>
            <a:spLocks noGrp="1"/>
          </p:cNvSpPr>
          <p:nvPr>
            <p:ph idx="1"/>
          </p:nvPr>
        </p:nvSpPr>
        <p:spPr>
          <a:xfrm>
            <a:off x="5801709" y="4572000"/>
            <a:ext cx="5552089" cy="1647825"/>
          </a:xfrm>
        </p:spPr>
        <p:txBody>
          <a:bodyPr vert="horz" lIns="91440" tIns="45720" rIns="91440" bIns="45720" rtlCol="0">
            <a:normAutofit/>
          </a:bodyPr>
          <a:lstStyle/>
          <a:p>
            <a:r>
              <a:rPr lang="en-US" sz="2000">
                <a:ea typeface="Calibri"/>
                <a:cs typeface="Calibri"/>
              </a:rPr>
              <a:t>What does a monopoly mean to you?</a:t>
            </a:r>
          </a:p>
          <a:p>
            <a:r>
              <a:rPr lang="en-US" sz="2000">
                <a:ea typeface="Calibri"/>
                <a:cs typeface="Calibri"/>
              </a:rPr>
              <a:t>Find some examples.</a:t>
            </a:r>
          </a:p>
          <a:p>
            <a:r>
              <a:rPr lang="en-US" sz="2000">
                <a:ea typeface="Calibri"/>
                <a:cs typeface="Calibri"/>
              </a:rPr>
              <a:t>Explain how firms can be monopolies.</a:t>
            </a:r>
          </a:p>
        </p:txBody>
      </p:sp>
      <p:pic>
        <p:nvPicPr>
          <p:cNvPr id="4" name="Picture 3">
            <a:extLst>
              <a:ext uri="{FF2B5EF4-FFF2-40B4-BE49-F238E27FC236}">
                <a16:creationId xmlns:a16="http://schemas.microsoft.com/office/drawing/2014/main" id="{CE012FE7-5343-7926-9BFA-389BB5EACA4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5387D547-3E31-142F-DB29-276CA7EDF00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97D2721C-94AE-663A-6209-E9E7A429E6D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6D8A02-37F9-5A08-B9E7-454C8029F45C}"/>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4770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990" y="492484"/>
            <a:ext cx="8820807" cy="575528"/>
          </a:xfrm>
          <a:ln>
            <a:noFill/>
          </a:ln>
        </p:spPr>
        <p:txBody>
          <a:bodyPr>
            <a:normAutofit fontScale="90000"/>
          </a:bodyPr>
          <a:lstStyle/>
          <a:p>
            <a:r>
              <a:rPr lang="en-GB" dirty="0"/>
              <a:t>Activity 4</a:t>
            </a:r>
          </a:p>
        </p:txBody>
      </p:sp>
      <p:sp>
        <p:nvSpPr>
          <p:cNvPr id="4" name="Content Placeholder 2"/>
          <p:cNvSpPr>
            <a:spLocks noGrp="1"/>
          </p:cNvSpPr>
          <p:nvPr>
            <p:ph idx="1"/>
          </p:nvPr>
        </p:nvSpPr>
        <p:spPr>
          <a:xfrm>
            <a:off x="2532990" y="1561011"/>
            <a:ext cx="8820808" cy="4721931"/>
          </a:xfrm>
          <a:ln>
            <a:noFill/>
          </a:ln>
        </p:spPr>
        <p:txBody>
          <a:bodyPr>
            <a:normAutofit/>
          </a:bodyPr>
          <a:lstStyle/>
          <a:p>
            <a:r>
              <a:rPr lang="en-GB" sz="2000" dirty="0"/>
              <a:t>Show the short run profit maximisation in perfect competition.</a:t>
            </a:r>
          </a:p>
          <a:p>
            <a:endParaRPr lang="en-GB" sz="2000" dirty="0"/>
          </a:p>
          <a:p>
            <a:endParaRPr lang="en-GB" sz="2000" dirty="0"/>
          </a:p>
          <a:p>
            <a:pPr lvl="1"/>
            <a:endParaRPr lang="en-GB" i="1" dirty="0"/>
          </a:p>
        </p:txBody>
      </p:sp>
      <p:sp>
        <p:nvSpPr>
          <p:cNvPr id="5" name="L-Shape 4"/>
          <p:cNvSpPr/>
          <p:nvPr/>
        </p:nvSpPr>
        <p:spPr>
          <a:xfrm>
            <a:off x="3815255" y="2301765"/>
            <a:ext cx="6537435" cy="4138831"/>
          </a:xfrm>
          <a:prstGeom prst="corner">
            <a:avLst>
              <a:gd name="adj1" fmla="val 973"/>
              <a:gd name="adj2" fmla="val 9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D2DF905-9A79-7539-143C-A8DC6E91423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8637B0F4-D0C9-D13A-A89F-0D7A6A500F8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E41343FD-B32B-A139-47AD-02DB41B00692}"/>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314779B-4889-7B60-9834-979318E44D23}"/>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858738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3497264" y="381000"/>
            <a:ext cx="6581775" cy="5963902"/>
            <a:chOff x="1972784" y="381000"/>
            <a:chExt cx="6581775" cy="5963902"/>
          </a:xfrm>
        </p:grpSpPr>
        <p:sp>
          <p:nvSpPr>
            <p:cNvPr id="20" name="Freeform 19"/>
            <p:cNvSpPr/>
            <p:nvPr/>
          </p:nvSpPr>
          <p:spPr>
            <a:xfrm>
              <a:off x="4131784" y="2733675"/>
              <a:ext cx="3673475" cy="126682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GB">
                <a:solidFill>
                  <a:srgbClr val="FFFFFF"/>
                </a:solidFill>
                <a:latin typeface="Calibri"/>
              </a:endParaRPr>
            </a:p>
          </p:txBody>
        </p:sp>
        <p:cxnSp>
          <p:nvCxnSpPr>
            <p:cNvPr id="7" name="Straight Arrow Connector 6"/>
            <p:cNvCxnSpPr/>
            <p:nvPr/>
          </p:nvCxnSpPr>
          <p:spPr>
            <a:xfrm flipV="1">
              <a:off x="2487134" y="381000"/>
              <a:ext cx="0" cy="5591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487134" y="4000500"/>
              <a:ext cx="5695950"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35209" y="4000500"/>
              <a:ext cx="28575" cy="19716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419" name="Text Box 2"/>
            <p:cNvSpPr txBox="1">
              <a:spLocks noChangeArrowheads="1"/>
            </p:cNvSpPr>
            <p:nvPr/>
          </p:nvSpPr>
          <p:spPr bwMode="auto">
            <a:xfrm>
              <a:off x="7525859" y="4019550"/>
              <a:ext cx="102870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D = AR = MR</a:t>
              </a:r>
            </a:p>
          </p:txBody>
        </p:sp>
        <p:sp>
          <p:nvSpPr>
            <p:cNvPr id="17420" name="Text Box 2"/>
            <p:cNvSpPr txBox="1">
              <a:spLocks noChangeArrowheads="1"/>
            </p:cNvSpPr>
            <p:nvPr/>
          </p:nvSpPr>
          <p:spPr bwMode="auto">
            <a:xfrm>
              <a:off x="1972784" y="504825"/>
              <a:ext cx="5143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Price</a:t>
              </a:r>
            </a:p>
          </p:txBody>
        </p:sp>
        <p:sp>
          <p:nvSpPr>
            <p:cNvPr id="17421" name="Text Box 2"/>
            <p:cNvSpPr txBox="1">
              <a:spLocks noChangeArrowheads="1"/>
            </p:cNvSpPr>
            <p:nvPr/>
          </p:nvSpPr>
          <p:spPr bwMode="auto">
            <a:xfrm>
              <a:off x="7554434" y="6057900"/>
              <a:ext cx="7810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Output</a:t>
              </a:r>
            </a:p>
          </p:txBody>
        </p:sp>
        <p:sp>
          <p:nvSpPr>
            <p:cNvPr id="17422" name="Text Box 2"/>
            <p:cNvSpPr txBox="1">
              <a:spLocks noChangeArrowheads="1"/>
            </p:cNvSpPr>
            <p:nvPr/>
          </p:nvSpPr>
          <p:spPr bwMode="auto">
            <a:xfrm>
              <a:off x="6001859" y="6057900"/>
              <a:ext cx="3619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Q</a:t>
              </a:r>
              <a:r>
                <a:rPr lang="en-GB" altLang="en-US" sz="1100" baseline="-25000">
                  <a:solidFill>
                    <a:srgbClr val="000000"/>
                  </a:solidFill>
                  <a:ea typeface="Calibri" pitchFamily="34" charset="0"/>
                  <a:cs typeface="Times New Roman" pitchFamily="18" charset="0"/>
                </a:rPr>
                <a:t>1</a:t>
              </a:r>
              <a:endParaRPr lang="en-GB" altLang="en-US" sz="1100">
                <a:solidFill>
                  <a:srgbClr val="000000"/>
                </a:solidFill>
                <a:ea typeface="Calibri" pitchFamily="34" charset="0"/>
                <a:cs typeface="Times New Roman" pitchFamily="18" charset="0"/>
              </a:endParaRPr>
            </a:p>
          </p:txBody>
        </p:sp>
        <p:sp>
          <p:nvSpPr>
            <p:cNvPr id="17423" name="Text Box 2"/>
            <p:cNvSpPr txBox="1">
              <a:spLocks noChangeArrowheads="1"/>
            </p:cNvSpPr>
            <p:nvPr/>
          </p:nvSpPr>
          <p:spPr bwMode="auto">
            <a:xfrm>
              <a:off x="2125184" y="3867150"/>
              <a:ext cx="3619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P</a:t>
              </a:r>
              <a:r>
                <a:rPr lang="en-GB" altLang="en-US" sz="1100" baseline="-25000">
                  <a:solidFill>
                    <a:srgbClr val="000000"/>
                  </a:solidFill>
                  <a:ea typeface="Calibri" pitchFamily="34" charset="0"/>
                  <a:cs typeface="Times New Roman" pitchFamily="18" charset="0"/>
                </a:rPr>
                <a:t>1</a:t>
              </a:r>
              <a:endParaRPr lang="en-GB" altLang="en-US" sz="1100">
                <a:solidFill>
                  <a:srgbClr val="000000"/>
                </a:solidFill>
                <a:ea typeface="Calibri" pitchFamily="34" charset="0"/>
                <a:cs typeface="Times New Roman" pitchFamily="18" charset="0"/>
              </a:endParaRPr>
            </a:p>
          </p:txBody>
        </p:sp>
        <p:sp>
          <p:nvSpPr>
            <p:cNvPr id="17424" name="Text Box 2"/>
            <p:cNvSpPr txBox="1">
              <a:spLocks noChangeArrowheads="1"/>
            </p:cNvSpPr>
            <p:nvPr/>
          </p:nvSpPr>
          <p:spPr bwMode="auto">
            <a:xfrm>
              <a:off x="2268059" y="5962650"/>
              <a:ext cx="295275" cy="33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0</a:t>
              </a:r>
            </a:p>
          </p:txBody>
        </p:sp>
        <p:sp>
          <p:nvSpPr>
            <p:cNvPr id="17425" name="Text Box 2"/>
            <p:cNvSpPr txBox="1">
              <a:spLocks noChangeArrowheads="1"/>
            </p:cNvSpPr>
            <p:nvPr/>
          </p:nvSpPr>
          <p:spPr bwMode="auto">
            <a:xfrm>
              <a:off x="6647924" y="513039"/>
              <a:ext cx="4762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MC</a:t>
              </a:r>
            </a:p>
          </p:txBody>
        </p:sp>
        <p:sp>
          <p:nvSpPr>
            <p:cNvPr id="17426" name="Text Box 2"/>
            <p:cNvSpPr txBox="1">
              <a:spLocks noChangeArrowheads="1"/>
            </p:cNvSpPr>
            <p:nvPr/>
          </p:nvSpPr>
          <p:spPr bwMode="auto">
            <a:xfrm>
              <a:off x="7567457" y="2486040"/>
              <a:ext cx="476250"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1100">
                  <a:solidFill>
                    <a:srgbClr val="000000"/>
                  </a:solidFill>
                  <a:ea typeface="Calibri" pitchFamily="34" charset="0"/>
                  <a:cs typeface="Times New Roman" pitchFamily="18" charset="0"/>
                </a:rPr>
                <a:t>LRAC</a:t>
              </a:r>
            </a:p>
          </p:txBody>
        </p:sp>
        <p:sp>
          <p:nvSpPr>
            <p:cNvPr id="6" name="Freeform 5"/>
            <p:cNvSpPr/>
            <p:nvPr/>
          </p:nvSpPr>
          <p:spPr>
            <a:xfrm>
              <a:off x="4428646" y="785813"/>
              <a:ext cx="2425700" cy="4900612"/>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grpSp>
      <p:sp>
        <p:nvSpPr>
          <p:cNvPr id="17411" name="TextBox 20"/>
          <p:cNvSpPr txBox="1">
            <a:spLocks noChangeArrowheads="1"/>
          </p:cNvSpPr>
          <p:nvPr/>
        </p:nvSpPr>
        <p:spPr bwMode="auto">
          <a:xfrm>
            <a:off x="5087939" y="9318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endParaRPr lang="en-GB" altLang="en-US" sz="1800">
              <a:solidFill>
                <a:srgbClr val="000000"/>
              </a:solidFill>
            </a:endParaRPr>
          </a:p>
        </p:txBody>
      </p:sp>
      <p:sp>
        <p:nvSpPr>
          <p:cNvPr id="17412" name="TextBox 21"/>
          <p:cNvSpPr txBox="1">
            <a:spLocks noChangeArrowheads="1"/>
          </p:cNvSpPr>
          <p:nvPr/>
        </p:nvSpPr>
        <p:spPr bwMode="auto">
          <a:xfrm>
            <a:off x="1531939" y="1863725"/>
            <a:ext cx="183673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200" dirty="0">
                <a:solidFill>
                  <a:srgbClr val="000000"/>
                </a:solidFill>
              </a:rPr>
              <a:t>Long run equilibrium in perfect competition.</a:t>
            </a:r>
          </a:p>
          <a:p>
            <a:pPr defTabSz="914400" eaLnBrk="1" hangingPunct="1">
              <a:spcBef>
                <a:spcPct val="0"/>
              </a:spcBef>
              <a:buClrTx/>
              <a:buSzTx/>
              <a:buNone/>
            </a:pPr>
            <a:endParaRPr lang="en-GB" altLang="en-US" sz="1200" dirty="0">
              <a:solidFill>
                <a:srgbClr val="000000"/>
              </a:solidFill>
            </a:endParaRPr>
          </a:p>
          <a:p>
            <a:pPr defTabSz="914400" eaLnBrk="1" hangingPunct="1">
              <a:spcBef>
                <a:spcPct val="0"/>
              </a:spcBef>
              <a:buClrTx/>
              <a:buSzTx/>
              <a:buNone/>
            </a:pPr>
            <a:r>
              <a:rPr lang="en-GB" altLang="en-US" sz="1200" dirty="0">
                <a:solidFill>
                  <a:srgbClr val="000000"/>
                </a:solidFill>
              </a:rPr>
              <a:t>There is </a:t>
            </a:r>
            <a:r>
              <a:rPr lang="en-GB" altLang="en-US" sz="1200" b="1" dirty="0">
                <a:solidFill>
                  <a:srgbClr val="FF0000"/>
                </a:solidFill>
              </a:rPr>
              <a:t>productive efficiency </a:t>
            </a:r>
            <a:r>
              <a:rPr lang="en-GB" altLang="en-US" sz="1200" dirty="0">
                <a:solidFill>
                  <a:srgbClr val="000000"/>
                </a:solidFill>
              </a:rPr>
              <a:t>as firms are operating at the lowest point on the AC curve. </a:t>
            </a:r>
          </a:p>
          <a:p>
            <a:pPr defTabSz="914400" eaLnBrk="1" hangingPunct="1">
              <a:spcBef>
                <a:spcPct val="0"/>
              </a:spcBef>
              <a:buClrTx/>
              <a:buSzTx/>
              <a:buNone/>
            </a:pPr>
            <a:endParaRPr lang="en-GB" altLang="en-US" sz="1200" dirty="0">
              <a:solidFill>
                <a:srgbClr val="000000"/>
              </a:solidFill>
            </a:endParaRPr>
          </a:p>
          <a:p>
            <a:pPr defTabSz="914400" eaLnBrk="1" hangingPunct="1">
              <a:spcBef>
                <a:spcPct val="0"/>
              </a:spcBef>
              <a:buClrTx/>
              <a:buSzTx/>
              <a:buNone/>
            </a:pPr>
            <a:r>
              <a:rPr lang="en-GB" altLang="en-US" sz="1200" dirty="0">
                <a:solidFill>
                  <a:srgbClr val="000000"/>
                </a:solidFill>
              </a:rPr>
              <a:t>There is </a:t>
            </a:r>
            <a:r>
              <a:rPr lang="en-GB" altLang="en-US" sz="1200" b="1" dirty="0">
                <a:solidFill>
                  <a:srgbClr val="FF0000"/>
                </a:solidFill>
              </a:rPr>
              <a:t>allocative efficiency </a:t>
            </a:r>
            <a:r>
              <a:rPr lang="en-GB" altLang="en-US" sz="1200" dirty="0">
                <a:solidFill>
                  <a:srgbClr val="000000"/>
                </a:solidFill>
              </a:rPr>
              <a:t>as consumers are able to buy all that they want at the market price whilst producers can sell all of their output. At this point quantity supplied will equal quantity demanded.</a:t>
            </a:r>
          </a:p>
          <a:p>
            <a:pPr defTabSz="914400" eaLnBrk="1" hangingPunct="1">
              <a:spcBef>
                <a:spcPct val="0"/>
              </a:spcBef>
              <a:buClrTx/>
              <a:buSzTx/>
              <a:buNone/>
            </a:pPr>
            <a:endParaRPr lang="en-GB" altLang="en-US" sz="1400" dirty="0">
              <a:solidFill>
                <a:srgbClr val="FF0000"/>
              </a:solidFill>
            </a:endParaRPr>
          </a:p>
        </p:txBody>
      </p:sp>
      <p:sp>
        <p:nvSpPr>
          <p:cNvPr id="17413" name="TextBox 1"/>
          <p:cNvSpPr txBox="1">
            <a:spLocks noChangeArrowheads="1"/>
          </p:cNvSpPr>
          <p:nvPr/>
        </p:nvSpPr>
        <p:spPr bwMode="auto">
          <a:xfrm>
            <a:off x="4296095" y="55394"/>
            <a:ext cx="3800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400" b="1" dirty="0">
                <a:solidFill>
                  <a:srgbClr val="000000"/>
                </a:solidFill>
              </a:rPr>
              <a:t>Long run equilibrium in perfect competition</a:t>
            </a:r>
          </a:p>
          <a:p>
            <a:pPr defTabSz="914400" eaLnBrk="1" hangingPunct="1">
              <a:spcBef>
                <a:spcPct val="0"/>
              </a:spcBef>
              <a:buClrTx/>
              <a:buSzTx/>
              <a:buNone/>
            </a:pPr>
            <a:endParaRPr lang="en-GB" altLang="en-US" sz="1400" b="1" dirty="0">
              <a:solidFill>
                <a:srgbClr val="000000"/>
              </a:solidFill>
            </a:endParaRPr>
          </a:p>
          <a:p>
            <a:pPr defTabSz="914400" eaLnBrk="1" hangingPunct="1">
              <a:spcBef>
                <a:spcPct val="0"/>
              </a:spcBef>
              <a:buClrTx/>
              <a:buSzTx/>
              <a:buNone/>
            </a:pPr>
            <a:r>
              <a:rPr lang="en-GB" altLang="en-US" sz="1400" dirty="0">
                <a:solidFill>
                  <a:srgbClr val="000000"/>
                </a:solidFill>
              </a:rPr>
              <a:t>In the </a:t>
            </a:r>
            <a:r>
              <a:rPr lang="en-GB" altLang="en-US" sz="1400" b="1" dirty="0">
                <a:solidFill>
                  <a:srgbClr val="FF0000"/>
                </a:solidFill>
              </a:rPr>
              <a:t>long run </a:t>
            </a:r>
            <a:r>
              <a:rPr lang="en-GB" altLang="en-US" sz="1400" dirty="0">
                <a:solidFill>
                  <a:srgbClr val="000000"/>
                </a:solidFill>
              </a:rPr>
              <a:t>firms will make </a:t>
            </a:r>
            <a:r>
              <a:rPr lang="en-GB" altLang="en-US" sz="1400" b="1" dirty="0">
                <a:solidFill>
                  <a:srgbClr val="FF0000"/>
                </a:solidFill>
              </a:rPr>
              <a:t>normal profit</a:t>
            </a:r>
            <a:r>
              <a:rPr lang="en-GB" altLang="en-US" sz="1400" dirty="0">
                <a:solidFill>
                  <a:srgbClr val="000000"/>
                </a:solidFill>
              </a:rPr>
              <a:t>. </a:t>
            </a:r>
          </a:p>
          <a:p>
            <a:pPr defTabSz="914400" eaLnBrk="1" hangingPunct="1">
              <a:spcBef>
                <a:spcPct val="0"/>
              </a:spcBef>
              <a:buClrTx/>
              <a:buSzTx/>
              <a:buNone/>
            </a:pPr>
            <a:endParaRPr lang="en-GB" altLang="en-US" sz="1400" dirty="0">
              <a:solidFill>
                <a:srgbClr val="000000"/>
              </a:solidFill>
            </a:endParaRPr>
          </a:p>
          <a:p>
            <a:pPr defTabSz="914400" eaLnBrk="1" hangingPunct="1">
              <a:spcBef>
                <a:spcPct val="0"/>
              </a:spcBef>
              <a:buClrTx/>
              <a:buSzTx/>
              <a:buNone/>
            </a:pPr>
            <a:r>
              <a:rPr lang="en-GB" altLang="en-US" sz="1400" dirty="0">
                <a:solidFill>
                  <a:srgbClr val="000000"/>
                </a:solidFill>
              </a:rPr>
              <a:t>If </a:t>
            </a:r>
            <a:r>
              <a:rPr lang="en-GB" altLang="en-US" sz="1400" b="1" dirty="0">
                <a:solidFill>
                  <a:srgbClr val="FF0000"/>
                </a:solidFill>
              </a:rPr>
              <a:t>supernormal profits </a:t>
            </a:r>
            <a:r>
              <a:rPr lang="en-GB" altLang="en-US" sz="1400" dirty="0">
                <a:solidFill>
                  <a:srgbClr val="000000"/>
                </a:solidFill>
              </a:rPr>
              <a:t>are being made new firms will enter the industry to share in these. The increase in supply will see a fall in price and supernormal profits will disappear. </a:t>
            </a:r>
          </a:p>
          <a:p>
            <a:pPr defTabSz="914400" eaLnBrk="1" hangingPunct="1">
              <a:spcBef>
                <a:spcPct val="0"/>
              </a:spcBef>
              <a:buClrTx/>
              <a:buSzTx/>
              <a:buNone/>
            </a:pPr>
            <a:endParaRPr lang="en-GB" altLang="en-US" sz="1400" dirty="0">
              <a:solidFill>
                <a:srgbClr val="000000"/>
              </a:solidFill>
            </a:endParaRPr>
          </a:p>
          <a:p>
            <a:pPr defTabSz="914400" eaLnBrk="1" hangingPunct="1">
              <a:spcBef>
                <a:spcPct val="0"/>
              </a:spcBef>
              <a:buClrTx/>
              <a:buSzTx/>
              <a:buNone/>
            </a:pPr>
            <a:r>
              <a:rPr lang="en-GB" altLang="en-US" sz="1400" dirty="0">
                <a:solidFill>
                  <a:srgbClr val="000000"/>
                </a:solidFill>
              </a:rPr>
              <a:t>If </a:t>
            </a:r>
            <a:r>
              <a:rPr lang="en-GB" altLang="en-US" sz="1400" b="1" dirty="0">
                <a:solidFill>
                  <a:srgbClr val="FF0000"/>
                </a:solidFill>
              </a:rPr>
              <a:t>losses </a:t>
            </a:r>
            <a:r>
              <a:rPr lang="en-GB" altLang="en-US" sz="1400" dirty="0">
                <a:solidFill>
                  <a:srgbClr val="000000"/>
                </a:solidFill>
              </a:rPr>
              <a:t>are being made firms will leave the industry and the decrease in supply will see a rise in price and normal profits will be made.</a:t>
            </a:r>
          </a:p>
        </p:txBody>
      </p:sp>
      <p:pic>
        <p:nvPicPr>
          <p:cNvPr id="2" name="Picture 1">
            <a:extLst>
              <a:ext uri="{FF2B5EF4-FFF2-40B4-BE49-F238E27FC236}">
                <a16:creationId xmlns:a16="http://schemas.microsoft.com/office/drawing/2014/main" id="{E8E9B514-C8E5-CB13-56D9-15369614174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3" name="Picture 2">
            <a:extLst>
              <a:ext uri="{FF2B5EF4-FFF2-40B4-BE49-F238E27FC236}">
                <a16:creationId xmlns:a16="http://schemas.microsoft.com/office/drawing/2014/main" id="{9E331815-7C93-3D75-F186-3E7E693074E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0495953" y="193101"/>
            <a:ext cx="933411" cy="375797"/>
          </a:xfrm>
          <a:prstGeom prst="rect">
            <a:avLst/>
          </a:prstGeom>
        </p:spPr>
      </p:pic>
      <p:sp>
        <p:nvSpPr>
          <p:cNvPr id="4" name="Footer Placeholder 2">
            <a:extLst>
              <a:ext uri="{FF2B5EF4-FFF2-40B4-BE49-F238E27FC236}">
                <a16:creationId xmlns:a16="http://schemas.microsoft.com/office/drawing/2014/main" id="{90E73A58-E6BA-40A4-C2E6-6AC43B5E1267}"/>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2FC6ED9-FC80-4CC7-751A-C3CEF2457396}"/>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79900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990" y="492484"/>
            <a:ext cx="8820807" cy="575528"/>
          </a:xfrm>
          <a:ln>
            <a:noFill/>
          </a:ln>
        </p:spPr>
        <p:txBody>
          <a:bodyPr>
            <a:normAutofit fontScale="90000"/>
          </a:bodyPr>
          <a:lstStyle/>
          <a:p>
            <a:r>
              <a:rPr lang="en-GB" dirty="0"/>
              <a:t>Activity 5</a:t>
            </a:r>
          </a:p>
        </p:txBody>
      </p:sp>
      <p:sp>
        <p:nvSpPr>
          <p:cNvPr id="4" name="Content Placeholder 2"/>
          <p:cNvSpPr>
            <a:spLocks noGrp="1"/>
          </p:cNvSpPr>
          <p:nvPr>
            <p:ph idx="1"/>
          </p:nvPr>
        </p:nvSpPr>
        <p:spPr>
          <a:xfrm>
            <a:off x="2532990" y="1561011"/>
            <a:ext cx="8820808" cy="4721931"/>
          </a:xfrm>
          <a:ln>
            <a:noFill/>
          </a:ln>
        </p:spPr>
        <p:txBody>
          <a:bodyPr>
            <a:normAutofit/>
          </a:bodyPr>
          <a:lstStyle/>
          <a:p>
            <a:r>
              <a:rPr lang="en-GB" sz="2000" dirty="0"/>
              <a:t>Show the long run equilibrium in perfect competition.</a:t>
            </a:r>
          </a:p>
          <a:p>
            <a:endParaRPr lang="en-GB" sz="2000" dirty="0"/>
          </a:p>
          <a:p>
            <a:endParaRPr lang="en-GB" sz="2000" dirty="0"/>
          </a:p>
          <a:p>
            <a:pPr lvl="1"/>
            <a:endParaRPr lang="en-GB" i="1" dirty="0"/>
          </a:p>
        </p:txBody>
      </p:sp>
      <p:sp>
        <p:nvSpPr>
          <p:cNvPr id="5" name="L-Shape 4"/>
          <p:cNvSpPr/>
          <p:nvPr/>
        </p:nvSpPr>
        <p:spPr>
          <a:xfrm>
            <a:off x="3815255" y="2301765"/>
            <a:ext cx="6537435" cy="4138831"/>
          </a:xfrm>
          <a:prstGeom prst="corner">
            <a:avLst>
              <a:gd name="adj1" fmla="val 973"/>
              <a:gd name="adj2" fmla="val 9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79109D-D3C5-BF62-C06A-3AF19659E9C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460A1C59-D2EF-5733-24F9-0303DA0909A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1744EF26-F9B0-33B7-1FFC-992A7FC5170A}"/>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7D0E4C4-B401-310B-5A52-FDDA0F55726C}"/>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86931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20"/>
          <p:cNvSpPr txBox="1">
            <a:spLocks noChangeArrowheads="1"/>
          </p:cNvSpPr>
          <p:nvPr/>
        </p:nvSpPr>
        <p:spPr bwMode="auto">
          <a:xfrm>
            <a:off x="5087939" y="9318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endParaRPr lang="en-GB" altLang="en-US" sz="1800">
              <a:solidFill>
                <a:srgbClr val="000000"/>
              </a:solidFill>
            </a:endParaRPr>
          </a:p>
        </p:txBody>
      </p:sp>
      <p:sp>
        <p:nvSpPr>
          <p:cNvPr id="18435" name="Text Box 2"/>
          <p:cNvSpPr txBox="1">
            <a:spLocks noChangeArrowheads="1"/>
          </p:cNvSpPr>
          <p:nvPr/>
        </p:nvSpPr>
        <p:spPr bwMode="auto">
          <a:xfrm>
            <a:off x="5702300" y="2098675"/>
            <a:ext cx="311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P</a:t>
            </a:r>
          </a:p>
        </p:txBody>
      </p:sp>
      <p:grpSp>
        <p:nvGrpSpPr>
          <p:cNvPr id="18436" name="Group 23"/>
          <p:cNvGrpSpPr>
            <a:grpSpLocks/>
          </p:cNvGrpSpPr>
          <p:nvPr/>
        </p:nvGrpSpPr>
        <p:grpSpPr bwMode="auto">
          <a:xfrm>
            <a:off x="2014539" y="2020888"/>
            <a:ext cx="7299325" cy="3270250"/>
            <a:chOff x="490146" y="2020531"/>
            <a:chExt cx="7299749" cy="3270076"/>
          </a:xfrm>
        </p:grpSpPr>
        <p:cxnSp>
          <p:nvCxnSpPr>
            <p:cNvPr id="38" name="Straight Connector 37"/>
            <p:cNvCxnSpPr/>
            <p:nvPr/>
          </p:nvCxnSpPr>
          <p:spPr>
            <a:xfrm>
              <a:off x="5292612" y="3042827"/>
              <a:ext cx="1439947" cy="16826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541864" y="3042827"/>
              <a:ext cx="1151004" cy="18001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983215" y="3061876"/>
              <a:ext cx="1152592" cy="18001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8446" name="Text Box 2"/>
            <p:cNvSpPr txBox="1">
              <a:spLocks noChangeArrowheads="1"/>
            </p:cNvSpPr>
            <p:nvPr/>
          </p:nvSpPr>
          <p:spPr bwMode="auto">
            <a:xfrm>
              <a:off x="6645726" y="4628164"/>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D</a:t>
              </a:r>
            </a:p>
          </p:txBody>
        </p:sp>
        <p:sp>
          <p:nvSpPr>
            <p:cNvPr id="18447" name="Text Box 2"/>
            <p:cNvSpPr txBox="1">
              <a:spLocks noChangeArrowheads="1"/>
            </p:cNvSpPr>
            <p:nvPr/>
          </p:nvSpPr>
          <p:spPr bwMode="auto">
            <a:xfrm>
              <a:off x="6576213" y="2827426"/>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S</a:t>
              </a:r>
            </a:p>
          </p:txBody>
        </p:sp>
        <p:sp>
          <p:nvSpPr>
            <p:cNvPr id="18448" name="Text Box 2"/>
            <p:cNvSpPr txBox="1">
              <a:spLocks noChangeArrowheads="1"/>
            </p:cNvSpPr>
            <p:nvPr/>
          </p:nvSpPr>
          <p:spPr bwMode="auto">
            <a:xfrm>
              <a:off x="7018839" y="2827426"/>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S</a:t>
              </a:r>
              <a:r>
                <a:rPr lang="en-GB" altLang="en-US" sz="600">
                  <a:solidFill>
                    <a:srgbClr val="000000"/>
                  </a:solidFill>
                  <a:ea typeface="Calibri" pitchFamily="34" charset="0"/>
                  <a:cs typeface="Times New Roman" pitchFamily="18" charset="0"/>
                </a:rPr>
                <a:t>1</a:t>
              </a:r>
            </a:p>
          </p:txBody>
        </p:sp>
        <p:sp>
          <p:nvSpPr>
            <p:cNvPr id="18449" name="Text Box 2"/>
            <p:cNvSpPr txBox="1">
              <a:spLocks noChangeArrowheads="1"/>
            </p:cNvSpPr>
            <p:nvPr/>
          </p:nvSpPr>
          <p:spPr bwMode="auto">
            <a:xfrm>
              <a:off x="7350005" y="5027708"/>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Q</a:t>
              </a:r>
            </a:p>
          </p:txBody>
        </p:sp>
        <p:grpSp>
          <p:nvGrpSpPr>
            <p:cNvPr id="18450" name="Group 22"/>
            <p:cNvGrpSpPr>
              <a:grpSpLocks/>
            </p:cNvGrpSpPr>
            <p:nvPr/>
          </p:nvGrpSpPr>
          <p:grpSpPr bwMode="auto">
            <a:xfrm>
              <a:off x="4529909" y="2134064"/>
              <a:ext cx="3259986" cy="2852491"/>
              <a:chOff x="1189504" y="2056445"/>
              <a:chExt cx="3259986" cy="2852491"/>
            </a:xfrm>
          </p:grpSpPr>
          <p:cxnSp>
            <p:nvCxnSpPr>
              <p:cNvPr id="26" name="Straight Arrow Connector 25"/>
              <p:cNvCxnSpPr/>
              <p:nvPr/>
            </p:nvCxnSpPr>
            <p:spPr>
              <a:xfrm flipV="1">
                <a:off x="1190163" y="2057206"/>
                <a:ext cx="0" cy="2850998"/>
              </a:xfrm>
              <a:prstGeom prst="straightConnector1">
                <a:avLst/>
              </a:prstGeom>
              <a:ln w="25400" cmpd="sng">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0163" y="4903441"/>
                <a:ext cx="3259327" cy="0"/>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90163" y="3903370"/>
                <a:ext cx="3175184" cy="4763"/>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0" name="Freeform 29"/>
            <p:cNvSpPr/>
            <p:nvPr/>
          </p:nvSpPr>
          <p:spPr>
            <a:xfrm>
              <a:off x="1807848" y="3626996"/>
              <a:ext cx="1879709" cy="677826"/>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GB">
                <a:solidFill>
                  <a:srgbClr val="FFFFFF"/>
                </a:solidFill>
                <a:latin typeface="Calibri"/>
              </a:endParaRPr>
            </a:p>
          </p:txBody>
        </p:sp>
        <p:cxnSp>
          <p:nvCxnSpPr>
            <p:cNvPr id="32" name="Straight Arrow Connector 31"/>
            <p:cNvCxnSpPr/>
            <p:nvPr/>
          </p:nvCxnSpPr>
          <p:spPr>
            <a:xfrm>
              <a:off x="1036278" y="5006459"/>
              <a:ext cx="299102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36278" y="3955590"/>
              <a:ext cx="2913231" cy="63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036278" y="2020531"/>
              <a:ext cx="0" cy="29906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01698" y="3955590"/>
              <a:ext cx="15876" cy="105563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456" name="Text Box 2"/>
            <p:cNvSpPr txBox="1">
              <a:spLocks noChangeArrowheads="1"/>
            </p:cNvSpPr>
            <p:nvPr/>
          </p:nvSpPr>
          <p:spPr bwMode="auto">
            <a:xfrm>
              <a:off x="3269909" y="3966530"/>
              <a:ext cx="870044"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D = AR = MR</a:t>
              </a:r>
            </a:p>
          </p:txBody>
        </p:sp>
        <p:sp>
          <p:nvSpPr>
            <p:cNvPr id="18457" name="Text Box 2"/>
            <p:cNvSpPr txBox="1">
              <a:spLocks noChangeArrowheads="1"/>
            </p:cNvSpPr>
            <p:nvPr/>
          </p:nvSpPr>
          <p:spPr bwMode="auto">
            <a:xfrm>
              <a:off x="490146" y="2099296"/>
              <a:ext cx="48667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Price</a:t>
              </a:r>
            </a:p>
          </p:txBody>
        </p:sp>
        <p:sp>
          <p:nvSpPr>
            <p:cNvPr id="18458" name="Text Box 2"/>
            <p:cNvSpPr txBox="1">
              <a:spLocks noChangeArrowheads="1"/>
            </p:cNvSpPr>
            <p:nvPr/>
          </p:nvSpPr>
          <p:spPr bwMode="auto">
            <a:xfrm>
              <a:off x="3408219" y="5056697"/>
              <a:ext cx="6196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Output</a:t>
              </a:r>
            </a:p>
          </p:txBody>
        </p:sp>
        <p:sp>
          <p:nvSpPr>
            <p:cNvPr id="18459" name="Text Box 2"/>
            <p:cNvSpPr txBox="1">
              <a:spLocks noChangeArrowheads="1"/>
            </p:cNvSpPr>
            <p:nvPr/>
          </p:nvSpPr>
          <p:spPr bwMode="auto">
            <a:xfrm>
              <a:off x="2795794" y="4997358"/>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Q</a:t>
              </a:r>
            </a:p>
          </p:txBody>
        </p:sp>
        <p:sp>
          <p:nvSpPr>
            <p:cNvPr id="18460" name="Text Box 2"/>
            <p:cNvSpPr txBox="1">
              <a:spLocks noChangeArrowheads="1"/>
            </p:cNvSpPr>
            <p:nvPr/>
          </p:nvSpPr>
          <p:spPr bwMode="auto">
            <a:xfrm>
              <a:off x="787641" y="3844481"/>
              <a:ext cx="185160"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P</a:t>
              </a:r>
            </a:p>
          </p:txBody>
        </p:sp>
        <p:sp>
          <p:nvSpPr>
            <p:cNvPr id="18461" name="Text Box 2"/>
            <p:cNvSpPr txBox="1">
              <a:spLocks noChangeArrowheads="1"/>
            </p:cNvSpPr>
            <p:nvPr/>
          </p:nvSpPr>
          <p:spPr bwMode="auto">
            <a:xfrm>
              <a:off x="924008" y="5005755"/>
              <a:ext cx="151052" cy="18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0</a:t>
              </a:r>
            </a:p>
          </p:txBody>
        </p:sp>
        <p:sp>
          <p:nvSpPr>
            <p:cNvPr id="18462" name="Text Box 2"/>
            <p:cNvSpPr txBox="1">
              <a:spLocks noChangeArrowheads="1"/>
            </p:cNvSpPr>
            <p:nvPr/>
          </p:nvSpPr>
          <p:spPr bwMode="auto">
            <a:xfrm>
              <a:off x="3156411" y="2020531"/>
              <a:ext cx="399301" cy="24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MC</a:t>
              </a:r>
            </a:p>
          </p:txBody>
        </p:sp>
        <p:sp>
          <p:nvSpPr>
            <p:cNvPr id="18463" name="Text Box 2"/>
            <p:cNvSpPr txBox="1">
              <a:spLocks noChangeArrowheads="1"/>
            </p:cNvSpPr>
            <p:nvPr/>
          </p:nvSpPr>
          <p:spPr bwMode="auto">
            <a:xfrm>
              <a:off x="3613707" y="3430631"/>
              <a:ext cx="414174"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AC</a:t>
              </a:r>
            </a:p>
          </p:txBody>
        </p:sp>
        <p:sp>
          <p:nvSpPr>
            <p:cNvPr id="48" name="Freeform 47"/>
            <p:cNvSpPr/>
            <p:nvPr/>
          </p:nvSpPr>
          <p:spPr>
            <a:xfrm>
              <a:off x="2030110" y="2238006"/>
              <a:ext cx="1239909" cy="2619236"/>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sp>
          <p:nvSpPr>
            <p:cNvPr id="49" name="Rectangle 48"/>
            <p:cNvSpPr/>
            <p:nvPr/>
          </p:nvSpPr>
          <p:spPr>
            <a:xfrm>
              <a:off x="1042628" y="3966702"/>
              <a:ext cx="1867008" cy="327008"/>
            </a:xfrm>
            <a:prstGeom prst="rect">
              <a:avLst/>
            </a:prstGeom>
            <a:solidFill>
              <a:schemeClr val="accent1">
                <a:alpha val="3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sp>
          <p:nvSpPr>
            <p:cNvPr id="18466" name="Text Box 2"/>
            <p:cNvSpPr txBox="1">
              <a:spLocks noChangeArrowheads="1"/>
            </p:cNvSpPr>
            <p:nvPr/>
          </p:nvSpPr>
          <p:spPr bwMode="auto">
            <a:xfrm>
              <a:off x="756187" y="4200440"/>
              <a:ext cx="36124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P</a:t>
              </a:r>
              <a:r>
                <a:rPr lang="en-GB" altLang="en-US" sz="600">
                  <a:solidFill>
                    <a:srgbClr val="000000"/>
                  </a:solidFill>
                  <a:ea typeface="Calibri" pitchFamily="34" charset="0"/>
                  <a:cs typeface="Times New Roman" pitchFamily="18" charset="0"/>
                </a:rPr>
                <a:t>1</a:t>
              </a:r>
              <a:endParaRPr lang="en-GB" altLang="en-US" sz="800">
                <a:solidFill>
                  <a:srgbClr val="000000"/>
                </a:solidFill>
                <a:ea typeface="Calibri" pitchFamily="34" charset="0"/>
                <a:cs typeface="Times New Roman" pitchFamily="18" charset="0"/>
              </a:endParaRPr>
            </a:p>
          </p:txBody>
        </p:sp>
        <p:cxnSp>
          <p:nvCxnSpPr>
            <p:cNvPr id="4" name="Straight Connector 3"/>
            <p:cNvCxnSpPr/>
            <p:nvPr/>
          </p:nvCxnSpPr>
          <p:spPr>
            <a:xfrm flipH="1">
              <a:off x="1036278" y="4293710"/>
              <a:ext cx="53358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468" name="Text Box 2"/>
            <p:cNvSpPr txBox="1">
              <a:spLocks noChangeArrowheads="1"/>
            </p:cNvSpPr>
            <p:nvPr/>
          </p:nvSpPr>
          <p:spPr bwMode="auto">
            <a:xfrm>
              <a:off x="4459099" y="4988545"/>
              <a:ext cx="151052" cy="18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0</a:t>
              </a:r>
            </a:p>
          </p:txBody>
        </p:sp>
      </p:grpSp>
      <p:cxnSp>
        <p:nvCxnSpPr>
          <p:cNvPr id="64" name="Straight Connector 63"/>
          <p:cNvCxnSpPr/>
          <p:nvPr/>
        </p:nvCxnSpPr>
        <p:spPr>
          <a:xfrm flipH="1">
            <a:off x="4333875" y="4305300"/>
            <a:ext cx="0" cy="692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8438" name="Text Box 2"/>
          <p:cNvSpPr txBox="1">
            <a:spLocks noChangeArrowheads="1"/>
          </p:cNvSpPr>
          <p:nvPr/>
        </p:nvSpPr>
        <p:spPr bwMode="auto">
          <a:xfrm>
            <a:off x="4173539" y="4994276"/>
            <a:ext cx="3127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Q</a:t>
            </a:r>
            <a:r>
              <a:rPr lang="en-GB" altLang="en-US" sz="600">
                <a:solidFill>
                  <a:srgbClr val="000000"/>
                </a:solidFill>
                <a:ea typeface="Calibri" pitchFamily="34" charset="0"/>
                <a:cs typeface="Times New Roman" pitchFamily="18" charset="0"/>
              </a:rPr>
              <a:t>1</a:t>
            </a:r>
          </a:p>
        </p:txBody>
      </p:sp>
      <p:sp>
        <p:nvSpPr>
          <p:cNvPr id="18439" name="TextBox 67"/>
          <p:cNvSpPr txBox="1">
            <a:spLocks noChangeArrowheads="1"/>
          </p:cNvSpPr>
          <p:nvPr/>
        </p:nvSpPr>
        <p:spPr bwMode="auto">
          <a:xfrm>
            <a:off x="3238500" y="43351"/>
            <a:ext cx="71564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400" b="1" dirty="0">
                <a:solidFill>
                  <a:srgbClr val="000000"/>
                </a:solidFill>
              </a:rPr>
              <a:t>Moving from supernormal profits in the short run to long run equilibrium</a:t>
            </a:r>
          </a:p>
          <a:p>
            <a:pPr defTabSz="914400" eaLnBrk="1" hangingPunct="1">
              <a:spcBef>
                <a:spcPct val="0"/>
              </a:spcBef>
              <a:buClrTx/>
              <a:buSzTx/>
              <a:buNone/>
            </a:pPr>
            <a:endParaRPr lang="en-GB" altLang="en-US" sz="800" b="1" dirty="0">
              <a:solidFill>
                <a:srgbClr val="000000"/>
              </a:solidFill>
            </a:endParaRPr>
          </a:p>
          <a:p>
            <a:pPr defTabSz="914400" eaLnBrk="1" hangingPunct="1">
              <a:spcBef>
                <a:spcPct val="0"/>
              </a:spcBef>
              <a:buClrTx/>
              <a:buSzTx/>
              <a:buNone/>
            </a:pPr>
            <a:r>
              <a:rPr lang="en-GB" altLang="en-US" sz="1400" dirty="0">
                <a:solidFill>
                  <a:srgbClr val="000000"/>
                </a:solidFill>
              </a:rPr>
              <a:t>The incentive of supernormal profits will lead to new firms entering the industry. This is shown by an increase in the industry supply curve from S to S1. Price will fall to P1. Output of individual firms would reduce, from Q to Q1, as they maximise profits where  MC=MR </a:t>
            </a:r>
            <a:r>
              <a:rPr lang="en-GB" altLang="en-US" sz="1400" b="1" dirty="0">
                <a:solidFill>
                  <a:srgbClr val="000000"/>
                </a:solidFill>
              </a:rPr>
              <a:t>but </a:t>
            </a:r>
            <a:r>
              <a:rPr lang="en-GB" altLang="en-US" sz="1400" dirty="0">
                <a:solidFill>
                  <a:srgbClr val="000000"/>
                </a:solidFill>
              </a:rPr>
              <a:t>output for the industry as a whole would increase. This is unique to perfect competition.</a:t>
            </a:r>
          </a:p>
          <a:p>
            <a:pPr defTabSz="914400" eaLnBrk="1" hangingPunct="1">
              <a:spcBef>
                <a:spcPct val="0"/>
              </a:spcBef>
              <a:buClrTx/>
              <a:buSzTx/>
              <a:buNone/>
            </a:pPr>
            <a:endParaRPr lang="en-GB" altLang="en-US" sz="800" dirty="0">
              <a:solidFill>
                <a:srgbClr val="000000"/>
              </a:solidFill>
            </a:endParaRPr>
          </a:p>
          <a:p>
            <a:pPr defTabSz="914400" eaLnBrk="1" hangingPunct="1">
              <a:spcBef>
                <a:spcPct val="0"/>
              </a:spcBef>
              <a:buClrTx/>
              <a:buSzTx/>
              <a:buNone/>
            </a:pPr>
            <a:r>
              <a:rPr lang="en-GB" altLang="en-US" sz="1400" dirty="0">
                <a:solidFill>
                  <a:srgbClr val="000000"/>
                </a:solidFill>
              </a:rPr>
              <a:t>Although demand for the firm in perfect competition is perfectly elastic i.e. horizontal, demand for the industry as a whole is downward sloping. If price were to rise demand would fall and vice versa.</a:t>
            </a:r>
          </a:p>
          <a:p>
            <a:pPr defTabSz="914400" eaLnBrk="1" hangingPunct="1">
              <a:spcBef>
                <a:spcPct val="0"/>
              </a:spcBef>
              <a:buClrTx/>
              <a:buSzTx/>
              <a:buNone/>
            </a:pPr>
            <a:endParaRPr lang="en-GB" altLang="en-US" sz="1100" dirty="0">
              <a:solidFill>
                <a:srgbClr val="000000"/>
              </a:solidFill>
            </a:endParaRPr>
          </a:p>
        </p:txBody>
      </p:sp>
      <p:sp>
        <p:nvSpPr>
          <p:cNvPr id="18440" name="Text Box 2"/>
          <p:cNvSpPr txBox="1">
            <a:spLocks noChangeArrowheads="1"/>
          </p:cNvSpPr>
          <p:nvPr/>
        </p:nvSpPr>
        <p:spPr bwMode="auto">
          <a:xfrm>
            <a:off x="6381750" y="4337050"/>
            <a:ext cx="869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D</a:t>
            </a:r>
            <a:r>
              <a:rPr lang="en-GB" altLang="en-US" sz="600">
                <a:solidFill>
                  <a:srgbClr val="000000"/>
                </a:solidFill>
                <a:ea typeface="Calibri" pitchFamily="34" charset="0"/>
                <a:cs typeface="Times New Roman" pitchFamily="18" charset="0"/>
              </a:rPr>
              <a:t>1</a:t>
            </a:r>
            <a:r>
              <a:rPr lang="en-GB" altLang="en-US" sz="800">
                <a:solidFill>
                  <a:srgbClr val="000000"/>
                </a:solidFill>
                <a:ea typeface="Calibri" pitchFamily="34" charset="0"/>
                <a:cs typeface="Times New Roman" pitchFamily="18" charset="0"/>
              </a:rPr>
              <a:t> = AR</a:t>
            </a:r>
            <a:r>
              <a:rPr lang="en-GB" altLang="en-US" sz="600">
                <a:solidFill>
                  <a:srgbClr val="000000"/>
                </a:solidFill>
                <a:ea typeface="Calibri" pitchFamily="34" charset="0"/>
                <a:cs typeface="Times New Roman" pitchFamily="18" charset="0"/>
              </a:rPr>
              <a:t>1</a:t>
            </a:r>
            <a:r>
              <a:rPr lang="en-GB" altLang="en-US" sz="800">
                <a:solidFill>
                  <a:srgbClr val="000000"/>
                </a:solidFill>
                <a:ea typeface="Calibri" pitchFamily="34" charset="0"/>
                <a:cs typeface="Times New Roman" pitchFamily="18" charset="0"/>
              </a:rPr>
              <a:t> = MR</a:t>
            </a:r>
            <a:r>
              <a:rPr lang="en-GB" altLang="en-US" sz="600">
                <a:solidFill>
                  <a:srgbClr val="000000"/>
                </a:solidFill>
                <a:ea typeface="Calibri" pitchFamily="34" charset="0"/>
                <a:cs typeface="Times New Roman" pitchFamily="18" charset="0"/>
              </a:rPr>
              <a:t>1</a:t>
            </a:r>
            <a:endParaRPr lang="en-GB" altLang="en-US" sz="800">
              <a:solidFill>
                <a:srgbClr val="000000"/>
              </a:solidFill>
              <a:ea typeface="Calibri" pitchFamily="34" charset="0"/>
              <a:cs typeface="Times New Roman" pitchFamily="18" charset="0"/>
            </a:endParaRPr>
          </a:p>
        </p:txBody>
      </p:sp>
      <p:sp>
        <p:nvSpPr>
          <p:cNvPr id="18441" name="TextBox 69"/>
          <p:cNvSpPr txBox="1">
            <a:spLocks noChangeArrowheads="1"/>
          </p:cNvSpPr>
          <p:nvPr/>
        </p:nvSpPr>
        <p:spPr bwMode="auto">
          <a:xfrm>
            <a:off x="4056064" y="5291138"/>
            <a:ext cx="663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100" b="1">
                <a:solidFill>
                  <a:srgbClr val="000000"/>
                </a:solidFill>
              </a:rPr>
              <a:t>Firm</a:t>
            </a:r>
          </a:p>
        </p:txBody>
      </p:sp>
      <p:sp>
        <p:nvSpPr>
          <p:cNvPr id="18442" name="TextBox 70"/>
          <p:cNvSpPr txBox="1">
            <a:spLocks noChangeArrowheads="1"/>
          </p:cNvSpPr>
          <p:nvPr/>
        </p:nvSpPr>
        <p:spPr bwMode="auto">
          <a:xfrm>
            <a:off x="7269164" y="5291138"/>
            <a:ext cx="814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100" b="1" dirty="0">
                <a:solidFill>
                  <a:srgbClr val="000000"/>
                </a:solidFill>
              </a:rPr>
              <a:t>Industry</a:t>
            </a:r>
          </a:p>
        </p:txBody>
      </p:sp>
      <p:pic>
        <p:nvPicPr>
          <p:cNvPr id="2" name="Picture 1">
            <a:extLst>
              <a:ext uri="{FF2B5EF4-FFF2-40B4-BE49-F238E27FC236}">
                <a16:creationId xmlns:a16="http://schemas.microsoft.com/office/drawing/2014/main" id="{6D16A3EB-4E34-1972-97B2-70D634C8C36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3" name="Picture 2">
            <a:extLst>
              <a:ext uri="{FF2B5EF4-FFF2-40B4-BE49-F238E27FC236}">
                <a16:creationId xmlns:a16="http://schemas.microsoft.com/office/drawing/2014/main" id="{905F3EA7-F7CD-B890-3054-01BC91B2014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0781108" y="267623"/>
            <a:ext cx="933411" cy="375797"/>
          </a:xfrm>
          <a:prstGeom prst="rect">
            <a:avLst/>
          </a:prstGeom>
        </p:spPr>
      </p:pic>
      <p:sp>
        <p:nvSpPr>
          <p:cNvPr id="5" name="Footer Placeholder 2">
            <a:extLst>
              <a:ext uri="{FF2B5EF4-FFF2-40B4-BE49-F238E27FC236}">
                <a16:creationId xmlns:a16="http://schemas.microsoft.com/office/drawing/2014/main" id="{4511F066-6FC9-876E-87D7-CF42BE9E7265}"/>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CE41FE4-9F4F-8CFC-F8A6-93E0828EA8D7}"/>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72874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990" y="492484"/>
            <a:ext cx="8820807" cy="575528"/>
          </a:xfrm>
          <a:ln>
            <a:noFill/>
          </a:ln>
        </p:spPr>
        <p:txBody>
          <a:bodyPr>
            <a:normAutofit fontScale="90000"/>
          </a:bodyPr>
          <a:lstStyle/>
          <a:p>
            <a:r>
              <a:rPr lang="en-GB" dirty="0"/>
              <a:t>Activity 6</a:t>
            </a:r>
          </a:p>
        </p:txBody>
      </p:sp>
      <p:sp>
        <p:nvSpPr>
          <p:cNvPr id="4" name="Content Placeholder 2"/>
          <p:cNvSpPr>
            <a:spLocks noGrp="1"/>
          </p:cNvSpPr>
          <p:nvPr>
            <p:ph idx="1"/>
          </p:nvPr>
        </p:nvSpPr>
        <p:spPr>
          <a:xfrm>
            <a:off x="2532990" y="1561011"/>
            <a:ext cx="8820808" cy="4721931"/>
          </a:xfrm>
          <a:ln>
            <a:noFill/>
          </a:ln>
        </p:spPr>
        <p:txBody>
          <a:bodyPr>
            <a:normAutofit/>
          </a:bodyPr>
          <a:lstStyle/>
          <a:p>
            <a:r>
              <a:rPr lang="en-GB" sz="2000" dirty="0"/>
              <a:t>Show moving from supernormal profits in the short run to long run equilibrium</a:t>
            </a:r>
          </a:p>
          <a:p>
            <a:endParaRPr lang="en-GB" sz="2000" dirty="0"/>
          </a:p>
          <a:p>
            <a:endParaRPr lang="en-GB" sz="2000" dirty="0"/>
          </a:p>
          <a:p>
            <a:pPr lvl="1"/>
            <a:endParaRPr lang="en-GB" i="1" dirty="0"/>
          </a:p>
        </p:txBody>
      </p:sp>
      <p:sp>
        <p:nvSpPr>
          <p:cNvPr id="5" name="L-Shape 4"/>
          <p:cNvSpPr/>
          <p:nvPr/>
        </p:nvSpPr>
        <p:spPr>
          <a:xfrm>
            <a:off x="2532990" y="2333296"/>
            <a:ext cx="4141079" cy="4138831"/>
          </a:xfrm>
          <a:prstGeom prst="corner">
            <a:avLst>
              <a:gd name="adj1" fmla="val 973"/>
              <a:gd name="adj2" fmla="val 9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L-Shape 5"/>
          <p:cNvSpPr/>
          <p:nvPr/>
        </p:nvSpPr>
        <p:spPr>
          <a:xfrm>
            <a:off x="7212718" y="2333296"/>
            <a:ext cx="4141079" cy="4138831"/>
          </a:xfrm>
          <a:prstGeom prst="corner">
            <a:avLst>
              <a:gd name="adj1" fmla="val 973"/>
              <a:gd name="adj2" fmla="val 9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8E174B-7B32-D231-272E-ED2EAF6D193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7" name="Picture 6">
            <a:extLst>
              <a:ext uri="{FF2B5EF4-FFF2-40B4-BE49-F238E27FC236}">
                <a16:creationId xmlns:a16="http://schemas.microsoft.com/office/drawing/2014/main" id="{41F492BF-C0B5-3FA9-4757-8E8F2A30B91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8" name="Footer Placeholder 2">
            <a:extLst>
              <a:ext uri="{FF2B5EF4-FFF2-40B4-BE49-F238E27FC236}">
                <a16:creationId xmlns:a16="http://schemas.microsoft.com/office/drawing/2014/main" id="{4552077B-E4F1-1FC2-1CBE-1E05BCF4335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E1582E4-BF30-7CBB-D03C-137762E7CE70}"/>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7854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Box 20"/>
          <p:cNvSpPr txBox="1">
            <a:spLocks noChangeArrowheads="1"/>
          </p:cNvSpPr>
          <p:nvPr/>
        </p:nvSpPr>
        <p:spPr bwMode="auto">
          <a:xfrm>
            <a:off x="5087939" y="9318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endParaRPr lang="en-GB" altLang="en-US" sz="1800">
              <a:solidFill>
                <a:srgbClr val="000000"/>
              </a:solidFill>
            </a:endParaRPr>
          </a:p>
        </p:txBody>
      </p:sp>
      <p:sp>
        <p:nvSpPr>
          <p:cNvPr id="19459" name="Text Box 2"/>
          <p:cNvSpPr txBox="1">
            <a:spLocks noChangeArrowheads="1"/>
          </p:cNvSpPr>
          <p:nvPr/>
        </p:nvSpPr>
        <p:spPr bwMode="auto">
          <a:xfrm>
            <a:off x="5702300" y="2098675"/>
            <a:ext cx="311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P</a:t>
            </a:r>
          </a:p>
        </p:txBody>
      </p:sp>
      <p:grpSp>
        <p:nvGrpSpPr>
          <p:cNvPr id="19460" name="Group 23"/>
          <p:cNvGrpSpPr>
            <a:grpSpLocks/>
          </p:cNvGrpSpPr>
          <p:nvPr/>
        </p:nvGrpSpPr>
        <p:grpSpPr bwMode="auto">
          <a:xfrm>
            <a:off x="2014539" y="2020888"/>
            <a:ext cx="7299325" cy="3270250"/>
            <a:chOff x="490146" y="2020531"/>
            <a:chExt cx="7299749" cy="3270076"/>
          </a:xfrm>
        </p:grpSpPr>
        <p:cxnSp>
          <p:nvCxnSpPr>
            <p:cNvPr id="38" name="Straight Connector 37"/>
            <p:cNvCxnSpPr/>
            <p:nvPr/>
          </p:nvCxnSpPr>
          <p:spPr>
            <a:xfrm>
              <a:off x="5292612" y="3042827"/>
              <a:ext cx="1439947" cy="16826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541864" y="3042827"/>
              <a:ext cx="1151004" cy="18001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983215" y="3061876"/>
              <a:ext cx="1152592" cy="18001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9471" name="Text Box 2"/>
            <p:cNvSpPr txBox="1">
              <a:spLocks noChangeArrowheads="1"/>
            </p:cNvSpPr>
            <p:nvPr/>
          </p:nvSpPr>
          <p:spPr bwMode="auto">
            <a:xfrm>
              <a:off x="6645726" y="4628164"/>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D</a:t>
              </a:r>
            </a:p>
          </p:txBody>
        </p:sp>
        <p:sp>
          <p:nvSpPr>
            <p:cNvPr id="19472" name="Text Box 2"/>
            <p:cNvSpPr txBox="1">
              <a:spLocks noChangeArrowheads="1"/>
            </p:cNvSpPr>
            <p:nvPr/>
          </p:nvSpPr>
          <p:spPr bwMode="auto">
            <a:xfrm>
              <a:off x="6576213" y="2827426"/>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S</a:t>
              </a:r>
            </a:p>
          </p:txBody>
        </p:sp>
        <p:sp>
          <p:nvSpPr>
            <p:cNvPr id="19473" name="Text Box 2"/>
            <p:cNvSpPr txBox="1">
              <a:spLocks noChangeArrowheads="1"/>
            </p:cNvSpPr>
            <p:nvPr/>
          </p:nvSpPr>
          <p:spPr bwMode="auto">
            <a:xfrm>
              <a:off x="7018839" y="2827426"/>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S</a:t>
              </a:r>
              <a:r>
                <a:rPr lang="en-GB" altLang="en-US" sz="600">
                  <a:solidFill>
                    <a:srgbClr val="000000"/>
                  </a:solidFill>
                  <a:ea typeface="Calibri" pitchFamily="34" charset="0"/>
                  <a:cs typeface="Times New Roman" pitchFamily="18" charset="0"/>
                </a:rPr>
                <a:t>1</a:t>
              </a:r>
            </a:p>
          </p:txBody>
        </p:sp>
        <p:sp>
          <p:nvSpPr>
            <p:cNvPr id="19474" name="Text Box 2"/>
            <p:cNvSpPr txBox="1">
              <a:spLocks noChangeArrowheads="1"/>
            </p:cNvSpPr>
            <p:nvPr/>
          </p:nvSpPr>
          <p:spPr bwMode="auto">
            <a:xfrm>
              <a:off x="7350005" y="5027708"/>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Q</a:t>
              </a:r>
            </a:p>
          </p:txBody>
        </p:sp>
        <p:grpSp>
          <p:nvGrpSpPr>
            <p:cNvPr id="19475" name="Group 22"/>
            <p:cNvGrpSpPr>
              <a:grpSpLocks/>
            </p:cNvGrpSpPr>
            <p:nvPr/>
          </p:nvGrpSpPr>
          <p:grpSpPr bwMode="auto">
            <a:xfrm>
              <a:off x="4529909" y="2134064"/>
              <a:ext cx="3259986" cy="2852491"/>
              <a:chOff x="1189504" y="2056445"/>
              <a:chExt cx="3259986" cy="2852491"/>
            </a:xfrm>
          </p:grpSpPr>
          <p:cxnSp>
            <p:nvCxnSpPr>
              <p:cNvPr id="26" name="Straight Arrow Connector 25"/>
              <p:cNvCxnSpPr/>
              <p:nvPr/>
            </p:nvCxnSpPr>
            <p:spPr>
              <a:xfrm flipV="1">
                <a:off x="1190163" y="2057206"/>
                <a:ext cx="0" cy="2850998"/>
              </a:xfrm>
              <a:prstGeom prst="straightConnector1">
                <a:avLst/>
              </a:prstGeom>
              <a:ln w="25400" cmpd="sng">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0163" y="4903441"/>
                <a:ext cx="3259327" cy="0"/>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90163" y="3903370"/>
                <a:ext cx="3175184" cy="4763"/>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0" name="Freeform 29"/>
            <p:cNvSpPr/>
            <p:nvPr/>
          </p:nvSpPr>
          <p:spPr>
            <a:xfrm>
              <a:off x="1807848" y="3626996"/>
              <a:ext cx="1879709" cy="677826"/>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GB">
                <a:solidFill>
                  <a:srgbClr val="FFFFFF"/>
                </a:solidFill>
                <a:latin typeface="Calibri"/>
              </a:endParaRPr>
            </a:p>
          </p:txBody>
        </p:sp>
        <p:cxnSp>
          <p:nvCxnSpPr>
            <p:cNvPr id="32" name="Straight Arrow Connector 31"/>
            <p:cNvCxnSpPr/>
            <p:nvPr/>
          </p:nvCxnSpPr>
          <p:spPr>
            <a:xfrm>
              <a:off x="1036278" y="5006459"/>
              <a:ext cx="299102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36278" y="3955590"/>
              <a:ext cx="2913231" cy="63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036278" y="2020531"/>
              <a:ext cx="0" cy="29906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01698" y="3955590"/>
              <a:ext cx="15876" cy="105563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481" name="Text Box 2"/>
            <p:cNvSpPr txBox="1">
              <a:spLocks noChangeArrowheads="1"/>
            </p:cNvSpPr>
            <p:nvPr/>
          </p:nvSpPr>
          <p:spPr bwMode="auto">
            <a:xfrm>
              <a:off x="3269909" y="3966530"/>
              <a:ext cx="870044"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D = AR = MR</a:t>
              </a:r>
            </a:p>
          </p:txBody>
        </p:sp>
        <p:sp>
          <p:nvSpPr>
            <p:cNvPr id="19482" name="Text Box 2"/>
            <p:cNvSpPr txBox="1">
              <a:spLocks noChangeArrowheads="1"/>
            </p:cNvSpPr>
            <p:nvPr/>
          </p:nvSpPr>
          <p:spPr bwMode="auto">
            <a:xfrm>
              <a:off x="490146" y="2099296"/>
              <a:ext cx="48667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Price</a:t>
              </a:r>
            </a:p>
          </p:txBody>
        </p:sp>
        <p:sp>
          <p:nvSpPr>
            <p:cNvPr id="19483" name="Text Box 2"/>
            <p:cNvSpPr txBox="1">
              <a:spLocks noChangeArrowheads="1"/>
            </p:cNvSpPr>
            <p:nvPr/>
          </p:nvSpPr>
          <p:spPr bwMode="auto">
            <a:xfrm>
              <a:off x="3408219" y="5056697"/>
              <a:ext cx="6196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Output</a:t>
              </a:r>
            </a:p>
          </p:txBody>
        </p:sp>
        <p:sp>
          <p:nvSpPr>
            <p:cNvPr id="19484" name="Text Box 2"/>
            <p:cNvSpPr txBox="1">
              <a:spLocks noChangeArrowheads="1"/>
            </p:cNvSpPr>
            <p:nvPr/>
          </p:nvSpPr>
          <p:spPr bwMode="auto">
            <a:xfrm>
              <a:off x="2795794" y="4997358"/>
              <a:ext cx="31205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Q</a:t>
              </a:r>
            </a:p>
          </p:txBody>
        </p:sp>
        <p:sp>
          <p:nvSpPr>
            <p:cNvPr id="19485" name="Text Box 2"/>
            <p:cNvSpPr txBox="1">
              <a:spLocks noChangeArrowheads="1"/>
            </p:cNvSpPr>
            <p:nvPr/>
          </p:nvSpPr>
          <p:spPr bwMode="auto">
            <a:xfrm>
              <a:off x="787641" y="3844481"/>
              <a:ext cx="185160"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P</a:t>
              </a:r>
            </a:p>
          </p:txBody>
        </p:sp>
        <p:sp>
          <p:nvSpPr>
            <p:cNvPr id="19486" name="Text Box 2"/>
            <p:cNvSpPr txBox="1">
              <a:spLocks noChangeArrowheads="1"/>
            </p:cNvSpPr>
            <p:nvPr/>
          </p:nvSpPr>
          <p:spPr bwMode="auto">
            <a:xfrm>
              <a:off x="924008" y="5005755"/>
              <a:ext cx="151052" cy="18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0</a:t>
              </a:r>
            </a:p>
          </p:txBody>
        </p:sp>
        <p:sp>
          <p:nvSpPr>
            <p:cNvPr id="19487" name="Text Box 2"/>
            <p:cNvSpPr txBox="1">
              <a:spLocks noChangeArrowheads="1"/>
            </p:cNvSpPr>
            <p:nvPr/>
          </p:nvSpPr>
          <p:spPr bwMode="auto">
            <a:xfrm>
              <a:off x="3156411" y="2020531"/>
              <a:ext cx="399301" cy="24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MC</a:t>
              </a:r>
            </a:p>
          </p:txBody>
        </p:sp>
        <p:sp>
          <p:nvSpPr>
            <p:cNvPr id="19488" name="Text Box 2"/>
            <p:cNvSpPr txBox="1">
              <a:spLocks noChangeArrowheads="1"/>
            </p:cNvSpPr>
            <p:nvPr/>
          </p:nvSpPr>
          <p:spPr bwMode="auto">
            <a:xfrm>
              <a:off x="3613707" y="3430631"/>
              <a:ext cx="414174"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AC</a:t>
              </a:r>
            </a:p>
          </p:txBody>
        </p:sp>
        <p:sp>
          <p:nvSpPr>
            <p:cNvPr id="48" name="Freeform 47"/>
            <p:cNvSpPr/>
            <p:nvPr/>
          </p:nvSpPr>
          <p:spPr>
            <a:xfrm>
              <a:off x="2030110" y="2238006"/>
              <a:ext cx="1239909" cy="2619236"/>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sp>
          <p:nvSpPr>
            <p:cNvPr id="49" name="Rectangle 48"/>
            <p:cNvSpPr/>
            <p:nvPr/>
          </p:nvSpPr>
          <p:spPr>
            <a:xfrm>
              <a:off x="1042628" y="3966702"/>
              <a:ext cx="1867008" cy="327008"/>
            </a:xfrm>
            <a:prstGeom prst="rect">
              <a:avLst/>
            </a:prstGeom>
            <a:solidFill>
              <a:schemeClr val="accent1">
                <a:alpha val="3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latin typeface="Calibri"/>
              </a:endParaRPr>
            </a:p>
          </p:txBody>
        </p:sp>
        <p:sp>
          <p:nvSpPr>
            <p:cNvPr id="19491" name="Text Box 2"/>
            <p:cNvSpPr txBox="1">
              <a:spLocks noChangeArrowheads="1"/>
            </p:cNvSpPr>
            <p:nvPr/>
          </p:nvSpPr>
          <p:spPr bwMode="auto">
            <a:xfrm>
              <a:off x="756187" y="4200440"/>
              <a:ext cx="36124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P</a:t>
              </a:r>
              <a:r>
                <a:rPr lang="en-GB" altLang="en-US" sz="600">
                  <a:solidFill>
                    <a:srgbClr val="000000"/>
                  </a:solidFill>
                  <a:ea typeface="Calibri" pitchFamily="34" charset="0"/>
                  <a:cs typeface="Times New Roman" pitchFamily="18" charset="0"/>
                </a:rPr>
                <a:t>1</a:t>
              </a:r>
              <a:endParaRPr lang="en-GB" altLang="en-US" sz="800">
                <a:solidFill>
                  <a:srgbClr val="000000"/>
                </a:solidFill>
                <a:ea typeface="Calibri" pitchFamily="34" charset="0"/>
                <a:cs typeface="Times New Roman" pitchFamily="18" charset="0"/>
              </a:endParaRPr>
            </a:p>
          </p:txBody>
        </p:sp>
        <p:cxnSp>
          <p:nvCxnSpPr>
            <p:cNvPr id="4" name="Straight Connector 3"/>
            <p:cNvCxnSpPr/>
            <p:nvPr/>
          </p:nvCxnSpPr>
          <p:spPr>
            <a:xfrm flipH="1">
              <a:off x="1036278" y="4293710"/>
              <a:ext cx="53358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493" name="Text Box 2"/>
            <p:cNvSpPr txBox="1">
              <a:spLocks noChangeArrowheads="1"/>
            </p:cNvSpPr>
            <p:nvPr/>
          </p:nvSpPr>
          <p:spPr bwMode="auto">
            <a:xfrm>
              <a:off x="4459099" y="4988545"/>
              <a:ext cx="151052" cy="18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0</a:t>
              </a:r>
            </a:p>
          </p:txBody>
        </p:sp>
      </p:grpSp>
      <p:cxnSp>
        <p:nvCxnSpPr>
          <p:cNvPr id="64" name="Straight Connector 63"/>
          <p:cNvCxnSpPr/>
          <p:nvPr/>
        </p:nvCxnSpPr>
        <p:spPr>
          <a:xfrm flipH="1">
            <a:off x="4333875" y="4305300"/>
            <a:ext cx="0" cy="692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9462" name="Text Box 2"/>
          <p:cNvSpPr txBox="1">
            <a:spLocks noChangeArrowheads="1"/>
          </p:cNvSpPr>
          <p:nvPr/>
        </p:nvSpPr>
        <p:spPr bwMode="auto">
          <a:xfrm>
            <a:off x="4173539" y="4994276"/>
            <a:ext cx="3127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 Q</a:t>
            </a:r>
            <a:r>
              <a:rPr lang="en-GB" altLang="en-US" sz="600">
                <a:solidFill>
                  <a:srgbClr val="000000"/>
                </a:solidFill>
                <a:ea typeface="Calibri" pitchFamily="34" charset="0"/>
                <a:cs typeface="Times New Roman" pitchFamily="18" charset="0"/>
              </a:rPr>
              <a:t>1</a:t>
            </a:r>
          </a:p>
        </p:txBody>
      </p:sp>
      <p:sp>
        <p:nvSpPr>
          <p:cNvPr id="19463" name="Text Box 2"/>
          <p:cNvSpPr txBox="1">
            <a:spLocks noChangeArrowheads="1"/>
          </p:cNvSpPr>
          <p:nvPr/>
        </p:nvSpPr>
        <p:spPr bwMode="auto">
          <a:xfrm>
            <a:off x="6381750" y="4337050"/>
            <a:ext cx="869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lnSpc>
                <a:spcPct val="115000"/>
              </a:lnSpc>
              <a:spcBef>
                <a:spcPct val="0"/>
              </a:spcBef>
              <a:spcAft>
                <a:spcPts val="1000"/>
              </a:spcAft>
              <a:buClrTx/>
              <a:buSzTx/>
              <a:buNone/>
            </a:pPr>
            <a:r>
              <a:rPr lang="en-GB" altLang="en-US" sz="800">
                <a:solidFill>
                  <a:srgbClr val="000000"/>
                </a:solidFill>
                <a:ea typeface="Calibri" pitchFamily="34" charset="0"/>
                <a:cs typeface="Times New Roman" pitchFamily="18" charset="0"/>
              </a:rPr>
              <a:t>D</a:t>
            </a:r>
            <a:r>
              <a:rPr lang="en-GB" altLang="en-US" sz="600">
                <a:solidFill>
                  <a:srgbClr val="000000"/>
                </a:solidFill>
                <a:ea typeface="Calibri" pitchFamily="34" charset="0"/>
                <a:cs typeface="Times New Roman" pitchFamily="18" charset="0"/>
              </a:rPr>
              <a:t>1</a:t>
            </a:r>
            <a:r>
              <a:rPr lang="en-GB" altLang="en-US" sz="800">
                <a:solidFill>
                  <a:srgbClr val="000000"/>
                </a:solidFill>
                <a:ea typeface="Calibri" pitchFamily="34" charset="0"/>
                <a:cs typeface="Times New Roman" pitchFamily="18" charset="0"/>
              </a:rPr>
              <a:t> = AR</a:t>
            </a:r>
            <a:r>
              <a:rPr lang="en-GB" altLang="en-US" sz="600">
                <a:solidFill>
                  <a:srgbClr val="000000"/>
                </a:solidFill>
                <a:ea typeface="Calibri" pitchFamily="34" charset="0"/>
                <a:cs typeface="Times New Roman" pitchFamily="18" charset="0"/>
              </a:rPr>
              <a:t>1</a:t>
            </a:r>
            <a:r>
              <a:rPr lang="en-GB" altLang="en-US" sz="800">
                <a:solidFill>
                  <a:srgbClr val="000000"/>
                </a:solidFill>
                <a:ea typeface="Calibri" pitchFamily="34" charset="0"/>
                <a:cs typeface="Times New Roman" pitchFamily="18" charset="0"/>
              </a:rPr>
              <a:t> = MR</a:t>
            </a:r>
            <a:r>
              <a:rPr lang="en-GB" altLang="en-US" sz="600">
                <a:solidFill>
                  <a:srgbClr val="000000"/>
                </a:solidFill>
                <a:ea typeface="Calibri" pitchFamily="34" charset="0"/>
                <a:cs typeface="Times New Roman" pitchFamily="18" charset="0"/>
              </a:rPr>
              <a:t>1</a:t>
            </a:r>
            <a:endParaRPr lang="en-GB" altLang="en-US" sz="800">
              <a:solidFill>
                <a:srgbClr val="000000"/>
              </a:solidFill>
              <a:ea typeface="Calibri" pitchFamily="34" charset="0"/>
              <a:cs typeface="Times New Roman" pitchFamily="18" charset="0"/>
            </a:endParaRPr>
          </a:p>
        </p:txBody>
      </p:sp>
      <p:sp>
        <p:nvSpPr>
          <p:cNvPr id="19464" name="TextBox 69"/>
          <p:cNvSpPr txBox="1">
            <a:spLocks noChangeArrowheads="1"/>
          </p:cNvSpPr>
          <p:nvPr/>
        </p:nvSpPr>
        <p:spPr bwMode="auto">
          <a:xfrm>
            <a:off x="4056064" y="5291138"/>
            <a:ext cx="663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100" b="1">
                <a:solidFill>
                  <a:srgbClr val="000000"/>
                </a:solidFill>
              </a:rPr>
              <a:t>Firm</a:t>
            </a:r>
          </a:p>
        </p:txBody>
      </p:sp>
      <p:sp>
        <p:nvSpPr>
          <p:cNvPr id="19465" name="TextBox 70"/>
          <p:cNvSpPr txBox="1">
            <a:spLocks noChangeArrowheads="1"/>
          </p:cNvSpPr>
          <p:nvPr/>
        </p:nvSpPr>
        <p:spPr bwMode="auto">
          <a:xfrm>
            <a:off x="7269164" y="5291138"/>
            <a:ext cx="814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Clr>
                <a:schemeClr val="accent1"/>
              </a:buClr>
              <a:buSzPct val="80000"/>
              <a:buFont typeface="Wingdings" pitchFamily="2" charset="2"/>
              <a:buChar char=""/>
              <a:defRPr sz="2200">
                <a:solidFill>
                  <a:schemeClr val="tx1"/>
                </a:solidFill>
                <a:latin typeface="Calibri"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Calibri" pitchFamily="34" charset="0"/>
              </a:defRPr>
            </a:lvl2pPr>
            <a:lvl3pPr marL="1143000" indent="-228600" eaLnBrk="0" hangingPunct="0">
              <a:spcBef>
                <a:spcPts val="1200"/>
              </a:spcBef>
              <a:buClr>
                <a:srgbClr val="526DB0"/>
              </a:buClr>
              <a:buSzPct val="80000"/>
              <a:buFont typeface="Wingdings" pitchFamily="2" charset="2"/>
              <a:buChar char=""/>
              <a:defRPr>
                <a:solidFill>
                  <a:schemeClr val="tx1"/>
                </a:solidFill>
                <a:latin typeface="Calibri" pitchFamily="34" charset="0"/>
              </a:defRPr>
            </a:lvl3pPr>
            <a:lvl4pPr marL="1600200" indent="-228600" eaLnBrk="0" hangingPunct="0">
              <a:spcBef>
                <a:spcPts val="1200"/>
              </a:spcBef>
              <a:buClr>
                <a:srgbClr val="989AAC"/>
              </a:buClr>
              <a:buSzPct val="80000"/>
              <a:buFont typeface="Wingdings" pitchFamily="2" charset="2"/>
              <a:buChar char=""/>
              <a:defRPr sz="1600">
                <a:solidFill>
                  <a:schemeClr val="tx1"/>
                </a:solidFill>
                <a:latin typeface="Calibri" pitchFamily="34" charset="0"/>
              </a:defRPr>
            </a:lvl4pPr>
            <a:lvl5pPr marL="2057400" indent="-228600" eaLnBrk="0" hangingPunct="0">
              <a:spcBef>
                <a:spcPts val="1200"/>
              </a:spcBef>
              <a:buClr>
                <a:srgbClr val="DC5924"/>
              </a:buClr>
              <a:buSzPct val="80000"/>
              <a:buFont typeface="Wingdings" pitchFamily="2" charset="2"/>
              <a:buChar char=""/>
              <a:defRPr sz="1600">
                <a:solidFill>
                  <a:schemeClr val="tx1"/>
                </a:solidFill>
                <a:latin typeface="Calibri" pitchFamily="34" charset="0"/>
              </a:defRPr>
            </a:lvl5pPr>
            <a:lvl6pPr marL="25146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6pPr>
            <a:lvl7pPr marL="29718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7pPr>
            <a:lvl8pPr marL="34290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8pPr>
            <a:lvl9pPr marL="3886200" indent="-228600" eaLnBrk="0" fontAlgn="base" hangingPunct="0">
              <a:spcBef>
                <a:spcPts val="1200"/>
              </a:spcBef>
              <a:spcAft>
                <a:spcPct val="0"/>
              </a:spcAft>
              <a:buClr>
                <a:srgbClr val="DC5924"/>
              </a:buClr>
              <a:buSzPct val="80000"/>
              <a:buFont typeface="Wingdings" pitchFamily="2" charset="2"/>
              <a:buChar char=""/>
              <a:defRPr sz="1600">
                <a:solidFill>
                  <a:schemeClr val="tx1"/>
                </a:solidFill>
                <a:latin typeface="Calibri" pitchFamily="34" charset="0"/>
              </a:defRPr>
            </a:lvl9pPr>
          </a:lstStyle>
          <a:p>
            <a:pPr defTabSz="914400" eaLnBrk="1" hangingPunct="1">
              <a:spcBef>
                <a:spcPct val="0"/>
              </a:spcBef>
              <a:buClrTx/>
              <a:buSzTx/>
              <a:buNone/>
            </a:pPr>
            <a:r>
              <a:rPr lang="en-GB" altLang="en-US" sz="1100" b="1">
                <a:solidFill>
                  <a:srgbClr val="000000"/>
                </a:solidFill>
              </a:rPr>
              <a:t>Industry</a:t>
            </a:r>
          </a:p>
        </p:txBody>
      </p:sp>
      <p:sp>
        <p:nvSpPr>
          <p:cNvPr id="72" name="TextBox 71"/>
          <p:cNvSpPr txBox="1"/>
          <p:nvPr/>
        </p:nvSpPr>
        <p:spPr>
          <a:xfrm>
            <a:off x="3500438" y="5732464"/>
            <a:ext cx="5969000" cy="708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defTabSz="914400">
              <a:defRPr/>
            </a:pPr>
            <a:r>
              <a:rPr lang="en-GB" sz="2000" dirty="0">
                <a:solidFill>
                  <a:srgbClr val="000000"/>
                </a:solidFill>
                <a:latin typeface="Calibri"/>
              </a:rPr>
              <a:t>Can you reproduce this diagram showing what would happen if firms were making losses in the short run?</a:t>
            </a:r>
          </a:p>
        </p:txBody>
      </p:sp>
      <p:sp>
        <p:nvSpPr>
          <p:cNvPr id="42" name="Title 1"/>
          <p:cNvSpPr txBox="1">
            <a:spLocks/>
          </p:cNvSpPr>
          <p:nvPr/>
        </p:nvSpPr>
        <p:spPr>
          <a:xfrm>
            <a:off x="3719514" y="333375"/>
            <a:ext cx="6573837" cy="1073150"/>
          </a:xfrm>
          <a:prstGeom prst="rect">
            <a:avLst/>
          </a:prstGeom>
        </p:spPr>
        <p:txBody>
          <a:bodyPr>
            <a:normAutofit fontScale="25000" lnSpcReduction="20000"/>
          </a:bodyPr>
          <a:lst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a:lstStyle>
          <a:p>
            <a:pPr defTabSz="914400" eaLnBrk="1" fontAlgn="auto" hangingPunct="1">
              <a:spcAft>
                <a:spcPts val="0"/>
              </a:spcAft>
              <a:defRPr/>
            </a:pPr>
            <a:br>
              <a:rPr lang="en-GB" sz="2400" dirty="0">
                <a:solidFill>
                  <a:srgbClr val="000000"/>
                </a:solidFill>
                <a:latin typeface="Trebuchet MS"/>
              </a:rPr>
            </a:br>
            <a:endParaRPr lang="en-GB" sz="2400" dirty="0">
              <a:solidFill>
                <a:srgbClr val="000000"/>
              </a:solidFill>
              <a:latin typeface="Trebuchet MS"/>
            </a:endParaRPr>
          </a:p>
          <a:p>
            <a:pPr defTabSz="914400" eaLnBrk="1" fontAlgn="auto" hangingPunct="1">
              <a:spcAft>
                <a:spcPts val="0"/>
              </a:spcAft>
              <a:defRPr/>
            </a:pPr>
            <a:endParaRPr lang="en-GB" sz="5300" dirty="0">
              <a:solidFill>
                <a:srgbClr val="000000"/>
              </a:solidFill>
              <a:latin typeface="Trebuchet MS"/>
            </a:endParaRPr>
          </a:p>
          <a:p>
            <a:pPr defTabSz="914400" eaLnBrk="1" fontAlgn="auto" hangingPunct="1">
              <a:spcAft>
                <a:spcPts val="0"/>
              </a:spcAft>
              <a:defRPr/>
            </a:pPr>
            <a:r>
              <a:rPr lang="en-GB" sz="9600" dirty="0">
                <a:solidFill>
                  <a:srgbClr val="000000"/>
                </a:solidFill>
                <a:latin typeface="Trebuchet MS"/>
              </a:rPr>
              <a:t>Test yourself</a:t>
            </a:r>
            <a:br>
              <a:rPr lang="en-GB" sz="5300" dirty="0">
                <a:solidFill>
                  <a:srgbClr val="000000"/>
                </a:solidFill>
                <a:latin typeface="Trebuchet MS"/>
              </a:rPr>
            </a:br>
            <a:br>
              <a:rPr lang="en-GB" sz="5300" dirty="0">
                <a:solidFill>
                  <a:srgbClr val="000000"/>
                </a:solidFill>
                <a:latin typeface="Trebuchet MS"/>
              </a:rPr>
            </a:br>
            <a:br>
              <a:rPr lang="en-GB" sz="5300" dirty="0">
                <a:solidFill>
                  <a:srgbClr val="000000"/>
                </a:solidFill>
                <a:latin typeface="Trebuchet MS"/>
              </a:rPr>
            </a:br>
            <a:endParaRPr lang="en-GB" sz="5300" dirty="0">
              <a:solidFill>
                <a:srgbClr val="000000"/>
              </a:solidFill>
              <a:latin typeface="Trebuchet MS"/>
            </a:endParaRPr>
          </a:p>
        </p:txBody>
      </p:sp>
      <p:pic>
        <p:nvPicPr>
          <p:cNvPr id="2" name="Picture 1">
            <a:extLst>
              <a:ext uri="{FF2B5EF4-FFF2-40B4-BE49-F238E27FC236}">
                <a16:creationId xmlns:a16="http://schemas.microsoft.com/office/drawing/2014/main" id="{98AB9E3F-F7A2-A463-FAC8-74D02CC1F61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3" name="Picture 2">
            <a:extLst>
              <a:ext uri="{FF2B5EF4-FFF2-40B4-BE49-F238E27FC236}">
                <a16:creationId xmlns:a16="http://schemas.microsoft.com/office/drawing/2014/main" id="{62444520-A260-EF6F-8C6F-774C4692414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5" name="Footer Placeholder 2">
            <a:extLst>
              <a:ext uri="{FF2B5EF4-FFF2-40B4-BE49-F238E27FC236}">
                <a16:creationId xmlns:a16="http://schemas.microsoft.com/office/drawing/2014/main" id="{C36FC86C-94A8-0C3B-BF48-5DD5C2494A03}"/>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8166D0-04EE-FA39-B312-DC20D0722185}"/>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2350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Non-price competition</a:t>
            </a:r>
          </a:p>
        </p:txBody>
      </p:sp>
      <p:sp>
        <p:nvSpPr>
          <p:cNvPr id="3" name="Content Placeholder 2"/>
          <p:cNvSpPr>
            <a:spLocks noGrp="1"/>
          </p:cNvSpPr>
          <p:nvPr>
            <p:ph idx="1"/>
          </p:nvPr>
        </p:nvSpPr>
        <p:spPr>
          <a:xfrm>
            <a:off x="838200" y="2333297"/>
            <a:ext cx="4619621" cy="3843666"/>
          </a:xfrm>
        </p:spPr>
        <p:txBody>
          <a:bodyPr>
            <a:normAutofit/>
          </a:bodyPr>
          <a:lstStyle/>
          <a:p>
            <a:r>
              <a:rPr lang="en-GB" sz="1700" dirty="0"/>
              <a:t>Non-price competition occurs when a firm distinguishes or differentiates its product from that of its competitors</a:t>
            </a:r>
          </a:p>
          <a:p>
            <a:r>
              <a:rPr lang="en-GB" sz="1700" dirty="0"/>
              <a:t>This can take many forms including promotion, quality, customer service and branding</a:t>
            </a:r>
          </a:p>
          <a:p>
            <a:r>
              <a:rPr lang="en-GB" sz="1700" dirty="0"/>
              <a:t>It is common in oligopoly as competing on price is likely to lead to lower profits for the oligopolist</a:t>
            </a:r>
          </a:p>
          <a:p>
            <a:r>
              <a:rPr lang="en-GB" sz="1700" dirty="0"/>
              <a:t>This will reduce the likelihood of price wars</a:t>
            </a:r>
          </a:p>
          <a:p>
            <a:r>
              <a:rPr lang="en-GB" sz="1700" dirty="0"/>
              <a:t>The additional costs of non-price competition are likely to be less than the cost of engaging in a price war</a:t>
            </a:r>
          </a:p>
        </p:txBody>
      </p:sp>
      <p:pic>
        <p:nvPicPr>
          <p:cNvPr id="5" name="Picture 4" descr="Stock exchange numbers">
            <a:extLst>
              <a:ext uri="{FF2B5EF4-FFF2-40B4-BE49-F238E27FC236}">
                <a16:creationId xmlns:a16="http://schemas.microsoft.com/office/drawing/2014/main" id="{93ECC714-501A-0B95-1531-1721EE890042}"/>
              </a:ext>
            </a:extLst>
          </p:cNvPr>
          <p:cNvPicPr>
            <a:picLocks noChangeAspect="1"/>
          </p:cNvPicPr>
          <p:nvPr/>
        </p:nvPicPr>
        <p:blipFill rotWithShape="1">
          <a:blip r:embed="rId2"/>
          <a:srcRect l="27548" r="14500"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85CAD851-FE13-D9FD-5180-A63FB1852D6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01AE8AE5-13C8-476C-52FE-67D39F5017C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1A5A4362-6302-35F9-88F4-218D83E2FCCF}"/>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B8AD4-2A65-4835-5BCA-39A06BF88667}"/>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11930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br>
              <a:rPr lang="en-GB" sz="4100"/>
            </a:br>
            <a:r>
              <a:rPr lang="en-GB" sz="4100"/>
              <a:t>Product differentiation</a:t>
            </a:r>
          </a:p>
        </p:txBody>
      </p:sp>
      <p:sp>
        <p:nvSpPr>
          <p:cNvPr id="3" name="Content Placeholder 2"/>
          <p:cNvSpPr>
            <a:spLocks noGrp="1"/>
          </p:cNvSpPr>
          <p:nvPr>
            <p:ph idx="1"/>
          </p:nvPr>
        </p:nvSpPr>
        <p:spPr>
          <a:xfrm>
            <a:off x="804797" y="2172430"/>
            <a:ext cx="4619621" cy="3843666"/>
          </a:xfrm>
        </p:spPr>
        <p:txBody>
          <a:bodyPr>
            <a:normAutofit/>
          </a:bodyPr>
          <a:lstStyle/>
          <a:p>
            <a:r>
              <a:rPr lang="en-GB" sz="1700" dirty="0"/>
              <a:t>Firms try to make their product different to the competition by adapting the actual product in some way or by distinguishing the product through advertising and branding </a:t>
            </a:r>
          </a:p>
          <a:p>
            <a:r>
              <a:rPr lang="en-GB" sz="1700" dirty="0"/>
              <a:t>A business might have a product range selling a variety of goods or services to meet consumer needs</a:t>
            </a:r>
          </a:p>
          <a:p>
            <a:r>
              <a:rPr lang="en-GB" sz="1700" dirty="0"/>
              <a:t>With high competition in most markets it is important that a business tries to differentiate itself from the competition in order to sell</a:t>
            </a:r>
          </a:p>
          <a:p>
            <a:r>
              <a:rPr lang="en-GB" sz="1700" dirty="0"/>
              <a:t>A Unique Selling Point (USP) is something that distinguishes a firm’s product from those of its competitors and can allow a firm to charge a premium price</a:t>
            </a:r>
          </a:p>
        </p:txBody>
      </p:sp>
      <p:pic>
        <p:nvPicPr>
          <p:cNvPr id="5" name="Picture 4" descr="Sphere of mesh and nodes">
            <a:extLst>
              <a:ext uri="{FF2B5EF4-FFF2-40B4-BE49-F238E27FC236}">
                <a16:creationId xmlns:a16="http://schemas.microsoft.com/office/drawing/2014/main" id="{38BF1DAB-B6BA-DE9F-2B2B-9ECD07F5F500}"/>
              </a:ext>
            </a:extLst>
          </p:cNvPr>
          <p:cNvPicPr>
            <a:picLocks noChangeAspect="1"/>
          </p:cNvPicPr>
          <p:nvPr/>
        </p:nvPicPr>
        <p:blipFill rotWithShape="1">
          <a:blip r:embed="rId2"/>
          <a:srcRect l="32256" r="2536" b="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033F6534-55AE-078D-881E-864F58F99D6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9386BA9F-AC84-9CFB-7DFC-B95A8AEC1D4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657357E1-E870-FB8F-3F38-1C27CDEBFE7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3F8E904-2EEC-9503-18F5-B34095573A28}"/>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576785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Activity 7</a:t>
            </a:r>
          </a:p>
        </p:txBody>
      </p:sp>
      <p:sp>
        <p:nvSpPr>
          <p:cNvPr id="4" name="Content Placeholder 2"/>
          <p:cNvSpPr>
            <a:spLocks noGrp="1"/>
          </p:cNvSpPr>
          <p:nvPr>
            <p:ph idx="1"/>
          </p:nvPr>
        </p:nvSpPr>
        <p:spPr>
          <a:xfrm>
            <a:off x="838200" y="2333297"/>
            <a:ext cx="4619621" cy="3843666"/>
          </a:xfrm>
        </p:spPr>
        <p:txBody>
          <a:bodyPr>
            <a:normAutofit/>
          </a:bodyPr>
          <a:lstStyle/>
          <a:p>
            <a:r>
              <a:rPr lang="en-GB" sz="2000"/>
              <a:t>Choose one real world market e.g. technology, food, energy etc.</a:t>
            </a:r>
          </a:p>
          <a:p>
            <a:r>
              <a:rPr lang="en-GB" sz="2000"/>
              <a:t>Carry out some research into the factors that affect the behaviour and performance of firms in this market</a:t>
            </a:r>
          </a:p>
          <a:p>
            <a:r>
              <a:rPr lang="en-GB" sz="2000"/>
              <a:t>Write about the factors that affect the behaviour and performance of firms in your chosen market</a:t>
            </a:r>
          </a:p>
          <a:p>
            <a:r>
              <a:rPr lang="en-GB" sz="2000"/>
              <a:t>Discuss the similarities and differences in these factors between the different markets that have used by people next to you.</a:t>
            </a:r>
          </a:p>
          <a:p>
            <a:pPr marL="0" indent="0">
              <a:buNone/>
            </a:pPr>
            <a:endParaRPr lang="en-GB" sz="2000" i="1"/>
          </a:p>
          <a:p>
            <a:pPr marL="0" indent="0">
              <a:buNone/>
            </a:pPr>
            <a:endParaRPr lang="en-GB" sz="2000" i="1"/>
          </a:p>
          <a:p>
            <a:pPr marL="0" indent="0">
              <a:buNone/>
            </a:pPr>
            <a:endParaRPr lang="en-GB" sz="2000" i="1"/>
          </a:p>
          <a:p>
            <a:pPr marL="457200" lvl="1" indent="0">
              <a:buNone/>
            </a:pPr>
            <a:endParaRPr lang="en-GB" sz="2000" i="1"/>
          </a:p>
        </p:txBody>
      </p:sp>
      <p:pic>
        <p:nvPicPr>
          <p:cNvPr id="6" name="Picture 5" descr="Assorted vegetables and fruits">
            <a:extLst>
              <a:ext uri="{FF2B5EF4-FFF2-40B4-BE49-F238E27FC236}">
                <a16:creationId xmlns:a16="http://schemas.microsoft.com/office/drawing/2014/main" id="{5F742007-EEEE-61DB-430D-A15690B2A95C}"/>
              </a:ext>
            </a:extLst>
          </p:cNvPr>
          <p:cNvPicPr>
            <a:picLocks noChangeAspect="1"/>
          </p:cNvPicPr>
          <p:nvPr/>
        </p:nvPicPr>
        <p:blipFill rotWithShape="1">
          <a:blip r:embed="rId4"/>
          <a:srcRect l="26082" r="15965"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A1A8773F-8DCF-0BDF-7E56-1D28C9ADEF7C}"/>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2C272E40-8888-856B-3AC0-31696F88A809}"/>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E77F73C5-D265-D01E-FA61-1E4993A3855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BF70A32-9979-7F92-4395-4F48E664352F}"/>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158670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Plenary</a:t>
            </a:r>
          </a:p>
        </p:txBody>
      </p:sp>
      <p:sp>
        <p:nvSpPr>
          <p:cNvPr id="4" name="Content Placeholder 2"/>
          <p:cNvSpPr>
            <a:spLocks noGrp="1"/>
          </p:cNvSpPr>
          <p:nvPr>
            <p:ph idx="1"/>
          </p:nvPr>
        </p:nvSpPr>
        <p:spPr>
          <a:xfrm>
            <a:off x="838200" y="2333297"/>
            <a:ext cx="4619621" cy="3843666"/>
          </a:xfrm>
        </p:spPr>
        <p:txBody>
          <a:bodyPr vert="horz" lIns="91440" tIns="45720" rIns="91440" bIns="45720" rtlCol="0" anchor="t">
            <a:normAutofit/>
          </a:bodyPr>
          <a:lstStyle/>
          <a:p>
            <a:r>
              <a:rPr lang="en-GB" sz="1700" dirty="0"/>
              <a:t>Name one key term you’ve learnt.</a:t>
            </a:r>
          </a:p>
          <a:p>
            <a:endParaRPr lang="en-GB" sz="1700" dirty="0"/>
          </a:p>
          <a:p>
            <a:r>
              <a:rPr lang="en-GB" sz="1700" dirty="0"/>
              <a:t>Name one key term you need to revise.</a:t>
            </a:r>
            <a:endParaRPr lang="en-GB" sz="1700" dirty="0">
              <a:ea typeface="Calibri"/>
              <a:cs typeface="Calibri"/>
            </a:endParaRPr>
          </a:p>
          <a:p>
            <a:endParaRPr lang="en-GB" sz="1700" dirty="0"/>
          </a:p>
          <a:p>
            <a:r>
              <a:rPr lang="en-GB" sz="1700" dirty="0"/>
              <a:t>Explain what is meant by supernormal profits?</a:t>
            </a:r>
            <a:endParaRPr lang="en-GB" sz="1700" dirty="0">
              <a:ea typeface="Calibri"/>
              <a:cs typeface="Calibri"/>
            </a:endParaRPr>
          </a:p>
          <a:p>
            <a:endParaRPr lang="en-GB" sz="1700" dirty="0"/>
          </a:p>
          <a:p>
            <a:r>
              <a:rPr lang="en-GB" sz="1700" dirty="0"/>
              <a:t>Explain what is meant by product differentiation?</a:t>
            </a:r>
            <a:endParaRPr lang="en-GB" sz="1700" dirty="0">
              <a:ea typeface="Calibri"/>
              <a:cs typeface="Calibri"/>
            </a:endParaRPr>
          </a:p>
          <a:p>
            <a:pPr marL="0" indent="0">
              <a:buNone/>
            </a:pPr>
            <a:endParaRPr lang="en-GB" sz="1700" i="1" dirty="0"/>
          </a:p>
          <a:p>
            <a:pPr lvl="1"/>
            <a:endParaRPr lang="en-GB" sz="1700" i="1" dirty="0"/>
          </a:p>
        </p:txBody>
      </p:sp>
      <p:pic>
        <p:nvPicPr>
          <p:cNvPr id="6" name="Picture 5" descr="Lock with a love heart">
            <a:extLst>
              <a:ext uri="{FF2B5EF4-FFF2-40B4-BE49-F238E27FC236}">
                <a16:creationId xmlns:a16="http://schemas.microsoft.com/office/drawing/2014/main" id="{4A708B5E-BBFF-CCCA-A8F1-35E96E3D033A}"/>
              </a:ext>
            </a:extLst>
          </p:cNvPr>
          <p:cNvPicPr>
            <a:picLocks noChangeAspect="1"/>
          </p:cNvPicPr>
          <p:nvPr/>
        </p:nvPicPr>
        <p:blipFill rotWithShape="1">
          <a:blip r:embed="rId3"/>
          <a:srcRect l="26742" r="2430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AD62C1C7-3D6F-41F3-207D-1E29E51C984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EA158698-25A8-CD0C-F3EB-0FE734B45F2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88B9D553-62F8-5257-40C6-ADDA053954A9}"/>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CA98FB5-8D15-767C-5646-ED8557BAB8E3}"/>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38519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GB" sz="4000"/>
              <a:t>Learning Objectives</a:t>
            </a:r>
          </a:p>
        </p:txBody>
      </p:sp>
      <p:sp>
        <p:nvSpPr>
          <p:cNvPr id="3" name="Content Placeholder 2"/>
          <p:cNvSpPr>
            <a:spLocks noGrp="1"/>
          </p:cNvSpPr>
          <p:nvPr>
            <p:ph idx="1"/>
          </p:nvPr>
        </p:nvSpPr>
        <p:spPr>
          <a:xfrm>
            <a:off x="836680" y="2405067"/>
            <a:ext cx="6002110" cy="3729034"/>
          </a:xfrm>
        </p:spPr>
        <p:txBody>
          <a:bodyPr vert="horz" lIns="91440" tIns="45720" rIns="91440" bIns="45720" rtlCol="0">
            <a:normAutofit/>
          </a:bodyPr>
          <a:lstStyle/>
          <a:p>
            <a:pPr lvl="1"/>
            <a:r>
              <a:rPr lang="en-GB" sz="2000" dirty="0"/>
              <a:t>Are you able to explain the characteristics of monopolies, oligopolies, imperfect and perfect competition?</a:t>
            </a:r>
            <a:endParaRPr lang="en-US" sz="2000" dirty="0"/>
          </a:p>
          <a:p>
            <a:pPr lvl="1"/>
            <a:r>
              <a:rPr lang="en-GB" sz="2000"/>
              <a:t>Are you able to explain how the model of perfect competition helps to explain how markets work?</a:t>
            </a:r>
          </a:p>
          <a:p>
            <a:pPr lvl="1"/>
            <a:r>
              <a:rPr lang="en-GB" sz="2000"/>
              <a:t>Are you able to analyse the impact of market structure on pricing strategies and consumers?</a:t>
            </a:r>
          </a:p>
        </p:txBody>
      </p:sp>
      <p:pic>
        <p:nvPicPr>
          <p:cNvPr id="5" name="Picture 4" descr="Light bulb on yellow background with sketched light beams and cord">
            <a:extLst>
              <a:ext uri="{FF2B5EF4-FFF2-40B4-BE49-F238E27FC236}">
                <a16:creationId xmlns:a16="http://schemas.microsoft.com/office/drawing/2014/main" id="{B74E4F6B-10B4-7BA8-F012-6D907C063013}"/>
              </a:ext>
            </a:extLst>
          </p:cNvPr>
          <p:cNvPicPr>
            <a:picLocks noChangeAspect="1"/>
          </p:cNvPicPr>
          <p:nvPr/>
        </p:nvPicPr>
        <p:blipFill rotWithShape="1">
          <a:blip r:embed="rId3"/>
          <a:srcRect l="48769" r="6444" b="3"/>
          <a:stretch/>
        </p:blipFill>
        <p:spPr>
          <a:xfrm>
            <a:off x="7199440" y="10"/>
            <a:ext cx="4992560" cy="6857990"/>
          </a:xfrm>
          <a:prstGeom prst="rect">
            <a:avLst/>
          </a:prstGeom>
          <a:effectLst/>
        </p:spPr>
      </p:pic>
      <p:pic>
        <p:nvPicPr>
          <p:cNvPr id="4" name="Picture 3">
            <a:extLst>
              <a:ext uri="{FF2B5EF4-FFF2-40B4-BE49-F238E27FC236}">
                <a16:creationId xmlns:a16="http://schemas.microsoft.com/office/drawing/2014/main" id="{AEC6F8AB-1DAD-A24E-91D5-1FA4BD052E1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A06F392D-4F30-6FDA-2C8C-4DDF757364B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595FB1D6-5DCA-EF7F-DD61-AF32C1337AC4}"/>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F16429-5284-1769-9699-10FC47E81314}"/>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51032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spectrum of competition</a:t>
            </a:r>
          </a:p>
        </p:txBody>
      </p:sp>
      <p:graphicFrame>
        <p:nvGraphicFramePr>
          <p:cNvPr id="15" name="Content Placeholder 2">
            <a:extLst>
              <a:ext uri="{FF2B5EF4-FFF2-40B4-BE49-F238E27FC236}">
                <a16:creationId xmlns:a16="http://schemas.microsoft.com/office/drawing/2014/main" id="{7DEC7E8E-9896-6AB9-687A-32376908282A}"/>
              </a:ext>
            </a:extLst>
          </p:cNvPr>
          <p:cNvGraphicFramePr>
            <a:graphicFrameLocks noGrp="1"/>
          </p:cNvGraphicFramePr>
          <p:nvPr>
            <p:ph idx="1"/>
          </p:nvPr>
        </p:nvGraphicFramePr>
        <p:xfrm>
          <a:off x="818712" y="2222287"/>
          <a:ext cx="10554574" cy="2817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24332" y="5486400"/>
            <a:ext cx="11662867" cy="1091615"/>
            <a:chOff x="755650" y="1916113"/>
            <a:chExt cx="6985000" cy="433387"/>
          </a:xfrm>
        </p:grpSpPr>
        <p:sp>
          <p:nvSpPr>
            <p:cNvPr id="5" name="AutoShape 6"/>
            <p:cNvSpPr>
              <a:spLocks noChangeArrowheads="1"/>
            </p:cNvSpPr>
            <p:nvPr/>
          </p:nvSpPr>
          <p:spPr bwMode="auto">
            <a:xfrm>
              <a:off x="755650" y="1916113"/>
              <a:ext cx="1008063" cy="433387"/>
            </a:xfrm>
            <a:prstGeom prst="flowChartProcess">
              <a:avLst/>
            </a:prstGeom>
            <a:solidFill>
              <a:srgbClr val="C808C3"/>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dirty="0">
                  <a:ln>
                    <a:noFill/>
                  </a:ln>
                  <a:solidFill>
                    <a:srgbClr val="000000"/>
                  </a:solidFill>
                  <a:effectLst/>
                  <a:uLnTx/>
                  <a:uFillTx/>
                  <a:latin typeface="Arial" charset="0"/>
                </a:rPr>
                <a:t>MONOPOLY</a:t>
              </a:r>
            </a:p>
          </p:txBody>
        </p:sp>
        <p:sp>
          <p:nvSpPr>
            <p:cNvPr id="6" name="AutoShape 7"/>
            <p:cNvSpPr>
              <a:spLocks noChangeArrowheads="1"/>
            </p:cNvSpPr>
            <p:nvPr/>
          </p:nvSpPr>
          <p:spPr bwMode="auto">
            <a:xfrm>
              <a:off x="2268538" y="1916113"/>
              <a:ext cx="790575" cy="433387"/>
            </a:xfrm>
            <a:prstGeom prst="flowChartProcess">
              <a:avLst/>
            </a:prstGeom>
            <a:solidFill>
              <a:srgbClr val="FF0000"/>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dirty="0">
                  <a:ln>
                    <a:noFill/>
                  </a:ln>
                  <a:solidFill>
                    <a:srgbClr val="000000"/>
                  </a:solidFill>
                  <a:effectLst/>
                  <a:uLnTx/>
                  <a:uFillTx/>
                  <a:latin typeface="Arial" charset="0"/>
                </a:rPr>
                <a:t>DUOPOLY</a:t>
              </a:r>
            </a:p>
          </p:txBody>
        </p:sp>
        <p:sp>
          <p:nvSpPr>
            <p:cNvPr id="7" name="AutoShape 8"/>
            <p:cNvSpPr>
              <a:spLocks noChangeArrowheads="1"/>
            </p:cNvSpPr>
            <p:nvPr/>
          </p:nvSpPr>
          <p:spPr bwMode="auto">
            <a:xfrm>
              <a:off x="3492500" y="1916113"/>
              <a:ext cx="935038" cy="433387"/>
            </a:xfrm>
            <a:prstGeom prst="flowChartProcess">
              <a:avLst/>
            </a:prstGeom>
            <a:solidFill>
              <a:srgbClr val="00FF00"/>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a:ln>
                    <a:noFill/>
                  </a:ln>
                  <a:solidFill>
                    <a:srgbClr val="000000"/>
                  </a:solidFill>
                  <a:effectLst/>
                  <a:uLnTx/>
                  <a:uFillTx/>
                  <a:latin typeface="Arial" charset="0"/>
                </a:rPr>
                <a:t>OLIGOPOLY</a:t>
              </a:r>
            </a:p>
          </p:txBody>
        </p:sp>
        <p:sp>
          <p:nvSpPr>
            <p:cNvPr id="8" name="AutoShape 9"/>
            <p:cNvSpPr>
              <a:spLocks noChangeArrowheads="1"/>
            </p:cNvSpPr>
            <p:nvPr/>
          </p:nvSpPr>
          <p:spPr bwMode="auto">
            <a:xfrm>
              <a:off x="4716463" y="1916113"/>
              <a:ext cx="1295400" cy="433387"/>
            </a:xfrm>
            <a:prstGeom prst="flowChartProcess">
              <a:avLst/>
            </a:prstGeom>
            <a:solidFill>
              <a:srgbClr val="00FFFF"/>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a:ln>
                    <a:noFill/>
                  </a:ln>
                  <a:solidFill>
                    <a:srgbClr val="000000"/>
                  </a:solidFill>
                  <a:effectLst/>
                  <a:uLnTx/>
                  <a:uFillTx/>
                  <a:latin typeface="Arial" charset="0"/>
                </a:rPr>
                <a:t>MONOPOLISTIC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a:ln>
                    <a:noFill/>
                  </a:ln>
                  <a:solidFill>
                    <a:srgbClr val="000000"/>
                  </a:solidFill>
                  <a:effectLst/>
                  <a:uLnTx/>
                  <a:uFillTx/>
                  <a:latin typeface="Arial" charset="0"/>
                </a:rPr>
                <a:t>COMPETITION</a:t>
              </a:r>
            </a:p>
          </p:txBody>
        </p:sp>
        <p:sp>
          <p:nvSpPr>
            <p:cNvPr id="9" name="AutoShape 10"/>
            <p:cNvSpPr>
              <a:spLocks noChangeArrowheads="1"/>
            </p:cNvSpPr>
            <p:nvPr/>
          </p:nvSpPr>
          <p:spPr bwMode="auto">
            <a:xfrm>
              <a:off x="6300788" y="1916113"/>
              <a:ext cx="1439862" cy="433387"/>
            </a:xfrm>
            <a:prstGeom prst="flowChartProcess">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a:ln>
                    <a:noFill/>
                  </a:ln>
                  <a:solidFill>
                    <a:srgbClr val="000000"/>
                  </a:solidFill>
                  <a:effectLst/>
                  <a:uLnTx/>
                  <a:uFillTx/>
                  <a:latin typeface="Arial" charset="0"/>
                </a:rPr>
                <a:t>PERFECT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000" b="0" i="0" u="none" strike="noStrike" kern="0" cap="none" spc="0" normalizeH="0" baseline="0" noProof="0">
                  <a:ln>
                    <a:noFill/>
                  </a:ln>
                  <a:solidFill>
                    <a:srgbClr val="000000"/>
                  </a:solidFill>
                  <a:effectLst/>
                  <a:uLnTx/>
                  <a:uFillTx/>
                  <a:latin typeface="Arial" charset="0"/>
                </a:rPr>
                <a:t>COMPETITION</a:t>
              </a:r>
            </a:p>
          </p:txBody>
        </p:sp>
        <p:sp>
          <p:nvSpPr>
            <p:cNvPr id="10" name="Line 11"/>
            <p:cNvSpPr>
              <a:spLocks noChangeShapeType="1"/>
            </p:cNvSpPr>
            <p:nvPr/>
          </p:nvSpPr>
          <p:spPr bwMode="auto">
            <a:xfrm>
              <a:off x="1763713" y="2133600"/>
              <a:ext cx="504825"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000000"/>
                </a:solidFill>
                <a:effectLst/>
                <a:uLnTx/>
                <a:uFillTx/>
                <a:latin typeface="Calibri"/>
              </a:endParaRPr>
            </a:p>
          </p:txBody>
        </p:sp>
        <p:sp>
          <p:nvSpPr>
            <p:cNvPr id="11" name="Line 12"/>
            <p:cNvSpPr>
              <a:spLocks noChangeShapeType="1"/>
            </p:cNvSpPr>
            <p:nvPr/>
          </p:nvSpPr>
          <p:spPr bwMode="auto">
            <a:xfrm>
              <a:off x="3059113" y="2133600"/>
              <a:ext cx="433387"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000000"/>
                </a:solidFill>
                <a:effectLst/>
                <a:uLnTx/>
                <a:uFillTx/>
                <a:latin typeface="Calibri"/>
              </a:endParaRPr>
            </a:p>
          </p:txBody>
        </p:sp>
        <p:sp>
          <p:nvSpPr>
            <p:cNvPr id="12" name="Line 13"/>
            <p:cNvSpPr>
              <a:spLocks noChangeShapeType="1"/>
            </p:cNvSpPr>
            <p:nvPr/>
          </p:nvSpPr>
          <p:spPr bwMode="auto">
            <a:xfrm>
              <a:off x="4427538" y="2133600"/>
              <a:ext cx="288925"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000000"/>
                </a:solidFill>
                <a:effectLst/>
                <a:uLnTx/>
                <a:uFillTx/>
                <a:latin typeface="Calibri"/>
              </a:endParaRPr>
            </a:p>
          </p:txBody>
        </p:sp>
        <p:sp>
          <p:nvSpPr>
            <p:cNvPr id="13" name="Line 14"/>
            <p:cNvSpPr>
              <a:spLocks noChangeShapeType="1"/>
            </p:cNvSpPr>
            <p:nvPr/>
          </p:nvSpPr>
          <p:spPr bwMode="auto">
            <a:xfrm>
              <a:off x="6011863" y="2133600"/>
              <a:ext cx="288925"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rgbClr val="000000"/>
                </a:solidFill>
                <a:effectLst/>
                <a:uLnTx/>
                <a:uFillTx/>
                <a:latin typeface="Calibri"/>
              </a:endParaRPr>
            </a:p>
          </p:txBody>
        </p:sp>
      </p:grpSp>
      <p:pic>
        <p:nvPicPr>
          <p:cNvPr id="3" name="Picture 2">
            <a:extLst>
              <a:ext uri="{FF2B5EF4-FFF2-40B4-BE49-F238E27FC236}">
                <a16:creationId xmlns:a16="http://schemas.microsoft.com/office/drawing/2014/main" id="{42E5AD6C-65FC-FDB1-8C3B-27C73BF82E40}"/>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14" name="Picture 13">
            <a:extLst>
              <a:ext uri="{FF2B5EF4-FFF2-40B4-BE49-F238E27FC236}">
                <a16:creationId xmlns:a16="http://schemas.microsoft.com/office/drawing/2014/main" id="{AC3D630D-5750-4152-C55E-F83C79FCDB96}"/>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16" name="Footer Placeholder 2">
            <a:extLst>
              <a:ext uri="{FF2B5EF4-FFF2-40B4-BE49-F238E27FC236}">
                <a16:creationId xmlns:a16="http://schemas.microsoft.com/office/drawing/2014/main" id="{B65B56C4-7457-27A8-4B02-FF26D415F05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BCDD7FA-3F8A-9726-B49C-0021BF1B49D4}"/>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70331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3442" y="921715"/>
            <a:ext cx="5163022" cy="2635993"/>
          </a:xfrm>
        </p:spPr>
        <p:txBody>
          <a:bodyPr anchor="b">
            <a:normAutofit/>
          </a:bodyPr>
          <a:lstStyle/>
          <a:p>
            <a:pPr algn="l"/>
            <a:r>
              <a:rPr lang="en-GB" sz="4800"/>
              <a:t>Home learning</a:t>
            </a:r>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type="subTitle" idx="1"/>
          </p:nvPr>
        </p:nvSpPr>
        <p:spPr>
          <a:xfrm>
            <a:off x="823442" y="4541263"/>
            <a:ext cx="5381824" cy="1395022"/>
          </a:xfrm>
        </p:spPr>
        <p:txBody>
          <a:bodyPr anchor="t">
            <a:normAutofit/>
          </a:bodyPr>
          <a:lstStyle/>
          <a:p>
            <a:pPr marL="342900" indent="-342900" algn="l">
              <a:buFont typeface="Arial" panose="020B0604020202020204" pitchFamily="34" charset="0"/>
              <a:buChar char="•"/>
            </a:pPr>
            <a:r>
              <a:rPr lang="en-GB" sz="2000" dirty="0">
                <a:solidFill>
                  <a:srgbClr val="FFFFFF"/>
                </a:solidFill>
              </a:rPr>
              <a:t>Research Adam Smith the Economist and create a fact sheet on him.</a:t>
            </a:r>
            <a:endParaRPr lang="en-GB" sz="2000" dirty="0">
              <a:solidFill>
                <a:srgbClr val="FFFFFF"/>
              </a:solidFill>
              <a:ea typeface="Calibri"/>
              <a:cs typeface="Calibri"/>
            </a:endParaRPr>
          </a:p>
          <a:p>
            <a:pPr marL="800100" lvl="1" indent="-342900" algn="l">
              <a:buFont typeface="Arial" panose="020B0604020202020204" pitchFamily="34" charset="0"/>
              <a:buChar char="•"/>
            </a:pPr>
            <a:r>
              <a:rPr lang="en-GB" dirty="0">
                <a:solidFill>
                  <a:srgbClr val="FFFFFF"/>
                </a:solidFill>
              </a:rPr>
              <a:t>One A4 submitted in your homework exercise book.</a:t>
            </a:r>
            <a:endParaRPr lang="en-GB" dirty="0">
              <a:solidFill>
                <a:srgbClr val="FFFFFF"/>
              </a:solidFill>
              <a:ea typeface="Calibri"/>
              <a:cs typeface="Calibri"/>
            </a:endParaRPr>
          </a:p>
        </p:txBody>
      </p:sp>
      <p:pic>
        <p:nvPicPr>
          <p:cNvPr id="4" name="Picture 3"/>
          <p:cNvPicPr>
            <a:picLocks noChangeAspect="1"/>
          </p:cNvPicPr>
          <p:nvPr/>
        </p:nvPicPr>
        <p:blipFill rotWithShape="1">
          <a:blip r:embed="rId2"/>
          <a:srcRect l="13113" t="17303" r="36748" b="23741"/>
          <a:stretch/>
        </p:blipFill>
        <p:spPr>
          <a:xfrm>
            <a:off x="6573907" y="1532547"/>
            <a:ext cx="5163022" cy="3414907"/>
          </a:xfrm>
          <a:prstGeom prst="rect">
            <a:avLst/>
          </a:prstGeom>
        </p:spPr>
      </p:pic>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FA987B-07B5-87A7-AE0C-34D36F53CA1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8D8B2A27-4B85-3588-0EFF-A5BDCC4A384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4B3DF8DC-3402-2F7D-B556-8B7CE29A7D8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0C15A4-7A38-5798-9F92-33EDACE80727}"/>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77620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br>
              <a:rPr lang="en-GB" sz="3100"/>
            </a:br>
            <a:br>
              <a:rPr lang="en-GB" sz="3100"/>
            </a:br>
            <a:r>
              <a:rPr lang="en-GB" sz="3100"/>
              <a:t>Perfect competition and the degree of concentration</a:t>
            </a:r>
          </a:p>
        </p:txBody>
      </p:sp>
      <p:pic>
        <p:nvPicPr>
          <p:cNvPr id="5" name="Picture 4" descr="Codes on papers">
            <a:extLst>
              <a:ext uri="{FF2B5EF4-FFF2-40B4-BE49-F238E27FC236}">
                <a16:creationId xmlns:a16="http://schemas.microsoft.com/office/drawing/2014/main" id="{446035E8-414C-9966-087D-98AF5A3B3047}"/>
              </a:ext>
            </a:extLst>
          </p:cNvPr>
          <p:cNvPicPr>
            <a:picLocks noChangeAspect="1"/>
          </p:cNvPicPr>
          <p:nvPr/>
        </p:nvPicPr>
        <p:blipFill rotWithShape="1">
          <a:blip r:embed="rId2"/>
          <a:srcRect l="14725" r="25829"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GB" sz="1400" dirty="0"/>
              <a:t>In perfect competition there are a large number of producers in the market and no barriers to entering the market exist</a:t>
            </a:r>
          </a:p>
          <a:p>
            <a:r>
              <a:rPr lang="en-GB" sz="1400" dirty="0"/>
              <a:t>Each firm is relatively small in size and sell to a large number of small buyers</a:t>
            </a:r>
          </a:p>
          <a:p>
            <a:r>
              <a:rPr lang="en-GB" sz="1400" dirty="0"/>
              <a:t>All of these producers are price takers i.e. they are not large enough to influence price</a:t>
            </a:r>
          </a:p>
          <a:p>
            <a:r>
              <a:rPr lang="en-GB" sz="1400" dirty="0"/>
              <a:t>Each firm can sell all of its output at the current market price</a:t>
            </a:r>
          </a:p>
          <a:p>
            <a:pPr lvl="1"/>
            <a:r>
              <a:rPr lang="en-GB" sz="1400" dirty="0"/>
              <a:t>Therefore, it would not lower its price </a:t>
            </a:r>
          </a:p>
          <a:p>
            <a:pPr lvl="1"/>
            <a:r>
              <a:rPr lang="en-GB" sz="1400" dirty="0"/>
              <a:t>If it were to raise price it would sell nothing as buyers would go to another seller</a:t>
            </a:r>
          </a:p>
          <a:p>
            <a:r>
              <a:rPr lang="en-GB" sz="1400" dirty="0"/>
              <a:t>This means that the demand curve for each firm is price elastic i.e. horizontal</a:t>
            </a:r>
          </a:p>
          <a:p>
            <a:r>
              <a:rPr lang="en-GB" sz="1400" dirty="0"/>
              <a:t>D = AR </a:t>
            </a:r>
          </a:p>
          <a:p>
            <a:pPr lvl="1"/>
            <a:r>
              <a:rPr lang="en-GB" sz="1400" dirty="0"/>
              <a:t>Average revenue (total revenue/output) is always the same</a:t>
            </a:r>
          </a:p>
          <a:p>
            <a:endParaRPr lang="en-GB" sz="1400" dirty="0"/>
          </a:p>
        </p:txBody>
      </p:sp>
      <p:pic>
        <p:nvPicPr>
          <p:cNvPr id="4" name="Picture 3">
            <a:extLst>
              <a:ext uri="{FF2B5EF4-FFF2-40B4-BE49-F238E27FC236}">
                <a16:creationId xmlns:a16="http://schemas.microsoft.com/office/drawing/2014/main" id="{EE258B07-E8D6-79F5-50A3-33391CB2209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BF3351E8-5F0E-0E16-9246-AAAADA41CB3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FE673E2D-DB83-41CF-401E-E840A86A728B}"/>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6CB6F04-BC03-128B-B223-69A4EBB9A748}"/>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49613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GB" dirty="0"/>
              <a:t>Imperfect competition</a:t>
            </a:r>
          </a:p>
        </p:txBody>
      </p:sp>
      <p:pic>
        <p:nvPicPr>
          <p:cNvPr id="5" name="Picture 4" descr="Cardboard boxes on conveyor belt">
            <a:extLst>
              <a:ext uri="{FF2B5EF4-FFF2-40B4-BE49-F238E27FC236}">
                <a16:creationId xmlns:a16="http://schemas.microsoft.com/office/drawing/2014/main" id="{224748E6-F8A4-3FDF-B445-69D383F07BAC}"/>
              </a:ext>
            </a:extLst>
          </p:cNvPr>
          <p:cNvPicPr>
            <a:picLocks noChangeAspect="1"/>
          </p:cNvPicPr>
          <p:nvPr/>
        </p:nvPicPr>
        <p:blipFill rotWithShape="1">
          <a:blip r:embed="rId2"/>
          <a:srcRect l="24930" r="15623"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GB" sz="2000" dirty="0"/>
              <a:t>Imperfect competition is a type of market structure that exhibits some but not all elements of perfect competition</a:t>
            </a:r>
          </a:p>
          <a:p>
            <a:r>
              <a:rPr lang="en-GB" sz="2000" dirty="0"/>
              <a:t>Differences include:</a:t>
            </a:r>
          </a:p>
          <a:p>
            <a:pPr lvl="1"/>
            <a:r>
              <a:rPr lang="en-GB" sz="2000" dirty="0"/>
              <a:t>There are less firms in the market</a:t>
            </a:r>
          </a:p>
          <a:p>
            <a:pPr lvl="1"/>
            <a:r>
              <a:rPr lang="en-GB" sz="2000" dirty="0"/>
              <a:t>There is some form of product differentiation</a:t>
            </a:r>
          </a:p>
          <a:p>
            <a:pPr lvl="1"/>
            <a:r>
              <a:rPr lang="en-GB" sz="2000" dirty="0"/>
              <a:t>There are at least some barriers to entry and exit</a:t>
            </a:r>
          </a:p>
          <a:p>
            <a:pPr lvl="1"/>
            <a:r>
              <a:rPr lang="en-GB" sz="2000" dirty="0"/>
              <a:t>The demand curve is downward sloping</a:t>
            </a:r>
          </a:p>
          <a:p>
            <a:pPr lvl="1"/>
            <a:r>
              <a:rPr lang="en-GB" sz="2000" dirty="0"/>
              <a:t>Suppliers can influence prices</a:t>
            </a:r>
          </a:p>
        </p:txBody>
      </p:sp>
      <p:pic>
        <p:nvPicPr>
          <p:cNvPr id="4" name="Picture 3">
            <a:extLst>
              <a:ext uri="{FF2B5EF4-FFF2-40B4-BE49-F238E27FC236}">
                <a16:creationId xmlns:a16="http://schemas.microsoft.com/office/drawing/2014/main" id="{28FB3681-9522-A6E8-6A0D-08EF7358ECC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25D951B3-14F3-D0C6-2E92-A0D6621D6D2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BBB48E1C-2E38-087D-6491-11A9B1242362}"/>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36CBB68-994F-7F04-15B6-D3B9B9E37213}"/>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63857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GB" dirty="0"/>
              <a:t>Characteristics of monopoly and oligopoly</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a:bodyPr>
          <a:lstStyle/>
          <a:p>
            <a:r>
              <a:rPr lang="en-GB" sz="2000" dirty="0"/>
              <a:t>Monopoly occurs when one firm dominates the market</a:t>
            </a:r>
          </a:p>
          <a:p>
            <a:r>
              <a:rPr lang="en-GB" sz="2000" dirty="0"/>
              <a:t>Oligopoly occurs when a few firms dominate the market</a:t>
            </a:r>
          </a:p>
          <a:p>
            <a:r>
              <a:rPr lang="en-GB" sz="2000" dirty="0"/>
              <a:t>Monopolistic competition occurs when there are many firms in the market but there is some form of product differentiation</a:t>
            </a:r>
          </a:p>
          <a:p>
            <a:r>
              <a:rPr lang="en-GB" sz="2000" dirty="0"/>
              <a:t>Work in pairs to fill in the table below – can you think of examples of monopolies and oligopolies?</a:t>
            </a:r>
          </a:p>
          <a:p>
            <a:endParaRPr lang="en-GB" sz="2000" dirty="0"/>
          </a:p>
          <a:p>
            <a:endParaRPr lang="en-GB" sz="2000" dirty="0"/>
          </a:p>
        </p:txBody>
      </p:sp>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23297290"/>
              </p:ext>
            </p:extLst>
          </p:nvPr>
        </p:nvGraphicFramePr>
        <p:xfrm>
          <a:off x="6128069" y="2849381"/>
          <a:ext cx="4717204" cy="2983992"/>
        </p:xfrm>
        <a:graphic>
          <a:graphicData uri="http://schemas.openxmlformats.org/drawingml/2006/table">
            <a:tbl>
              <a:tblPr firstRow="1" bandRow="1"/>
              <a:tblGrid>
                <a:gridCol w="2393527">
                  <a:extLst>
                    <a:ext uri="{9D8B030D-6E8A-4147-A177-3AD203B41FA5}">
                      <a16:colId xmlns:a16="http://schemas.microsoft.com/office/drawing/2014/main" val="20000"/>
                    </a:ext>
                  </a:extLst>
                </a:gridCol>
                <a:gridCol w="2323677">
                  <a:extLst>
                    <a:ext uri="{9D8B030D-6E8A-4147-A177-3AD203B41FA5}">
                      <a16:colId xmlns:a16="http://schemas.microsoft.com/office/drawing/2014/main" val="20001"/>
                    </a:ext>
                  </a:extLst>
                </a:gridCol>
              </a:tblGrid>
              <a:tr h="73761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3300"/>
                        <a:t>Monopoly</a:t>
                      </a:r>
                    </a:p>
                  </a:txBody>
                  <a:tcPr marL="167640" marR="167640" marT="83820" marB="838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3300"/>
                        <a:t>Oligopoly</a:t>
                      </a:r>
                    </a:p>
                  </a:txBody>
                  <a:tcPr marL="167640" marR="167640" marT="83820" marB="838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0"/>
                  </a:ext>
                </a:extLst>
              </a:tr>
              <a:tr h="224637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300"/>
                    </a:p>
                    <a:p>
                      <a:endParaRPr lang="en-GB" sz="3300"/>
                    </a:p>
                    <a:p>
                      <a:endParaRPr lang="en-GB" sz="3300"/>
                    </a:p>
                    <a:p>
                      <a:endParaRPr lang="en-GB" sz="3300"/>
                    </a:p>
                  </a:txBody>
                  <a:tcPr marL="167640" marR="167640" marT="83820" marB="838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300"/>
                    </a:p>
                  </a:txBody>
                  <a:tcPr marL="167640" marR="167640" marT="83820" marB="838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E42E4651-6DEF-95EC-C8E1-12E9E8631A6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56D3ECC4-37CC-2A50-AA46-36B81108E2B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750BB0BF-9D7D-1953-DB44-8B411F6D7A12}"/>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0884961-A779-0D1D-8062-D541982CC9C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09357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032C13F49FB47BF5EE4A5A6BF83A0" ma:contentTypeVersion="0" ma:contentTypeDescription="Create a new document." ma:contentTypeScope="" ma:versionID="55a437d1e53c00b657db0852e1cca894">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7C5339-9F6B-49AD-A462-FD4FAFFB7FA7}">
  <ds:schemaRefs>
    <ds:schemaRef ds:uri="http://schemas.microsoft.com/sharepoint/v3/contenttype/forms"/>
  </ds:schemaRefs>
</ds:datastoreItem>
</file>

<file path=customXml/itemProps2.xml><?xml version="1.0" encoding="utf-8"?>
<ds:datastoreItem xmlns:ds="http://schemas.openxmlformats.org/officeDocument/2006/customXml" ds:itemID="{20B0C6BF-6B55-44CF-A36A-A422DB7BC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C0E39AB-2801-42DE-8429-CDB1FEF6BE4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985</TotalTime>
  <Words>3737</Words>
  <Application>Microsoft Office PowerPoint</Application>
  <PresentationFormat>Widescreen</PresentationFormat>
  <Paragraphs>389</Paragraphs>
  <Slides>39</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Calibri Light</vt:lpstr>
      <vt:lpstr>Century Gothic</vt:lpstr>
      <vt:lpstr>gg sans</vt:lpstr>
      <vt:lpstr>Times New Roman</vt:lpstr>
      <vt:lpstr>Trebuchet MS</vt:lpstr>
      <vt:lpstr>Office Theme</vt:lpstr>
      <vt:lpstr>2_Office Theme</vt:lpstr>
      <vt:lpstr>1_Office Theme</vt:lpstr>
      <vt:lpstr>4.1.1 Spectrum of Competition</vt:lpstr>
      <vt:lpstr>Recall</vt:lpstr>
      <vt:lpstr>Starter</vt:lpstr>
      <vt:lpstr>Learning Objectives</vt:lpstr>
      <vt:lpstr>The spectrum of competition</vt:lpstr>
      <vt:lpstr>Home learning</vt:lpstr>
      <vt:lpstr>  Perfect competition and the degree of concentration</vt:lpstr>
      <vt:lpstr>Imperfect competition</vt:lpstr>
      <vt:lpstr>Characteristics of monopoly and oligopoly</vt:lpstr>
      <vt:lpstr>Activity 1 – Write down the characteristics for each </vt:lpstr>
      <vt:lpstr> Characteristics of monopoly</vt:lpstr>
      <vt:lpstr> Characteristics of monopoly</vt:lpstr>
      <vt:lpstr>Questions</vt:lpstr>
      <vt:lpstr>Duopoly</vt:lpstr>
      <vt:lpstr>Characteristics of oligopoly</vt:lpstr>
      <vt:lpstr>Characteristics of oligopoly</vt:lpstr>
      <vt:lpstr>PowerPoint Presentation</vt:lpstr>
      <vt:lpstr>Monopolistic competition</vt:lpstr>
      <vt:lpstr>The model of perfect competition – the assumptions</vt:lpstr>
      <vt:lpstr>Large numbers of producers</vt:lpstr>
      <vt:lpstr>Identical products</vt:lpstr>
      <vt:lpstr>Activity 2</vt:lpstr>
      <vt:lpstr>Freedom of entry and exit</vt:lpstr>
      <vt:lpstr>  Readily available information</vt:lpstr>
      <vt:lpstr>The shut-down point</vt:lpstr>
      <vt:lpstr>Supernormal Profit</vt:lpstr>
      <vt:lpstr>PowerPoint Presentation</vt:lpstr>
      <vt:lpstr>Activity 3</vt:lpstr>
      <vt:lpstr>PowerPoint Presentation</vt:lpstr>
      <vt:lpstr>Activity 4</vt:lpstr>
      <vt:lpstr>PowerPoint Presentation</vt:lpstr>
      <vt:lpstr>Activity 5</vt:lpstr>
      <vt:lpstr>PowerPoint Presentation</vt:lpstr>
      <vt:lpstr>Activity 6</vt:lpstr>
      <vt:lpstr>PowerPoint Presentation</vt:lpstr>
      <vt:lpstr>Non-price competition</vt:lpstr>
      <vt:lpstr> Product differentiation</vt:lpstr>
      <vt:lpstr>Activity 7</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141</cp:revision>
  <dcterms:created xsi:type="dcterms:W3CDTF">2019-07-31T17:05:48Z</dcterms:created>
  <dcterms:modified xsi:type="dcterms:W3CDTF">2025-03-18T11:18:50Z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0x0101002F4032C13F49FB47BF5EE4A5A6BF83A0</vt:lpwstr>
  </property>
</Properties>
</file>