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4"/>
  </p:sldMasterIdLst>
  <p:notesMasterIdLst>
    <p:notesMasterId r:id="rId26"/>
  </p:notesMasterIdLst>
  <p:handoutMasterIdLst>
    <p:handoutMasterId r:id="rId27"/>
  </p:handoutMasterIdLst>
  <p:sldIdLst>
    <p:sldId id="256" r:id="rId5"/>
    <p:sldId id="306" r:id="rId6"/>
    <p:sldId id="307" r:id="rId7"/>
    <p:sldId id="257" r:id="rId8"/>
    <p:sldId id="302" r:id="rId9"/>
    <p:sldId id="269" r:id="rId10"/>
    <p:sldId id="270" r:id="rId11"/>
    <p:sldId id="294" r:id="rId12"/>
    <p:sldId id="308" r:id="rId13"/>
    <p:sldId id="295" r:id="rId14"/>
    <p:sldId id="301" r:id="rId15"/>
    <p:sldId id="303" r:id="rId16"/>
    <p:sldId id="297" r:id="rId17"/>
    <p:sldId id="298" r:id="rId18"/>
    <p:sldId id="299" r:id="rId19"/>
    <p:sldId id="300" r:id="rId20"/>
    <p:sldId id="304" r:id="rId21"/>
    <p:sldId id="296" r:id="rId22"/>
    <p:sldId id="291" r:id="rId23"/>
    <p:sldId id="292" r:id="rId24"/>
    <p:sldId id="30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6E2266-C5B9-4292-9D96-896EB4A2CF61}" v="5" dt="2024-02-22T17:34:43.7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5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7E6E2266-C5B9-4292-9D96-896EB4A2CF61}"/>
    <pc:docChg chg="undo redo custSel addSld delSld modSld">
      <pc:chgData name="Max Thrilling" userId="1a0901c82f0d6655" providerId="LiveId" clId="{7E6E2266-C5B9-4292-9D96-896EB4A2CF61}" dt="2024-02-22T17:35:48.323" v="12" actId="47"/>
      <pc:docMkLst>
        <pc:docMk/>
      </pc:docMkLst>
      <pc:sldChg chg="setBg">
        <pc:chgData name="Max Thrilling" userId="1a0901c82f0d6655" providerId="LiveId" clId="{7E6E2266-C5B9-4292-9D96-896EB4A2CF61}" dt="2024-02-22T17:34:29.742" v="5"/>
        <pc:sldMkLst>
          <pc:docMk/>
          <pc:sldMk cId="2396518641" sldId="298"/>
        </pc:sldMkLst>
      </pc:sldChg>
      <pc:sldChg chg="modSp mod">
        <pc:chgData name="Max Thrilling" userId="1a0901c82f0d6655" providerId="LiveId" clId="{7E6E2266-C5B9-4292-9D96-896EB4A2CF61}" dt="2024-02-22T17:31:48.645" v="1" actId="14100"/>
        <pc:sldMkLst>
          <pc:docMk/>
          <pc:sldMk cId="2651736494" sldId="301"/>
        </pc:sldMkLst>
        <pc:graphicFrameChg chg="modGraphic">
          <ac:chgData name="Max Thrilling" userId="1a0901c82f0d6655" providerId="LiveId" clId="{7E6E2266-C5B9-4292-9D96-896EB4A2CF61}" dt="2024-02-22T17:31:48.645" v="1" actId="14100"/>
          <ac:graphicFrameMkLst>
            <pc:docMk/>
            <pc:sldMk cId="2651736494" sldId="301"/>
            <ac:graphicFrameMk id="4" creationId="{00000000-0000-0000-0000-000000000000}"/>
          </ac:graphicFrameMkLst>
        </pc:graphicFrameChg>
      </pc:sldChg>
      <pc:sldChg chg="addSp delSp modSp new add del mod">
        <pc:chgData name="Max Thrilling" userId="1a0901c82f0d6655" providerId="LiveId" clId="{7E6E2266-C5B9-4292-9D96-896EB4A2CF61}" dt="2024-02-22T17:35:48.323" v="12" actId="47"/>
        <pc:sldMkLst>
          <pc:docMk/>
          <pc:sldMk cId="1417956124" sldId="309"/>
        </pc:sldMkLst>
        <pc:spChg chg="del">
          <ac:chgData name="Max Thrilling" userId="1a0901c82f0d6655" providerId="LiveId" clId="{7E6E2266-C5B9-4292-9D96-896EB4A2CF61}" dt="2024-02-22T17:34:46.828" v="8" actId="478"/>
          <ac:spMkLst>
            <pc:docMk/>
            <pc:sldMk cId="1417956124" sldId="309"/>
            <ac:spMk id="2" creationId="{7754F936-B547-42B6-0DA8-7F1C56D7B85A}"/>
          </ac:spMkLst>
        </pc:spChg>
        <pc:spChg chg="del">
          <ac:chgData name="Max Thrilling" userId="1a0901c82f0d6655" providerId="LiveId" clId="{7E6E2266-C5B9-4292-9D96-896EB4A2CF61}" dt="2024-02-22T17:34:49.350" v="9" actId="478"/>
          <ac:spMkLst>
            <pc:docMk/>
            <pc:sldMk cId="1417956124" sldId="309"/>
            <ac:spMk id="3" creationId="{869F99E6-4D20-D75E-275E-39B5670253D3}"/>
          </ac:spMkLst>
        </pc:spChg>
        <pc:spChg chg="mod">
          <ac:chgData name="Max Thrilling" userId="1a0901c82f0d6655" providerId="LiveId" clId="{7E6E2266-C5B9-4292-9D96-896EB4A2CF61}" dt="2024-02-22T17:34:43.769" v="7"/>
          <ac:spMkLst>
            <pc:docMk/>
            <pc:sldMk cId="1417956124" sldId="309"/>
            <ac:spMk id="5" creationId="{F025EB74-1532-71EC-68BD-A68539F29EFA}"/>
          </ac:spMkLst>
        </pc:spChg>
        <pc:spChg chg="mod">
          <ac:chgData name="Max Thrilling" userId="1a0901c82f0d6655" providerId="LiveId" clId="{7E6E2266-C5B9-4292-9D96-896EB4A2CF61}" dt="2024-02-22T17:34:43.769" v="7"/>
          <ac:spMkLst>
            <pc:docMk/>
            <pc:sldMk cId="1417956124" sldId="309"/>
            <ac:spMk id="6" creationId="{6FB1C18C-7E47-0389-75C3-2C580E438565}"/>
          </ac:spMkLst>
        </pc:spChg>
        <pc:spChg chg="mod">
          <ac:chgData name="Max Thrilling" userId="1a0901c82f0d6655" providerId="LiveId" clId="{7E6E2266-C5B9-4292-9D96-896EB4A2CF61}" dt="2024-02-22T17:34:43.769" v="7"/>
          <ac:spMkLst>
            <pc:docMk/>
            <pc:sldMk cId="1417956124" sldId="309"/>
            <ac:spMk id="7" creationId="{B190D100-4787-FECA-3270-64841D8A840F}"/>
          </ac:spMkLst>
        </pc:spChg>
        <pc:spChg chg="mod">
          <ac:chgData name="Max Thrilling" userId="1a0901c82f0d6655" providerId="LiveId" clId="{7E6E2266-C5B9-4292-9D96-896EB4A2CF61}" dt="2024-02-22T17:34:43.769" v="7"/>
          <ac:spMkLst>
            <pc:docMk/>
            <pc:sldMk cId="1417956124" sldId="309"/>
            <ac:spMk id="8" creationId="{DA3F8339-8665-999D-EC4D-3A2DD2AB78D6}"/>
          </ac:spMkLst>
        </pc:spChg>
        <pc:spChg chg="mod">
          <ac:chgData name="Max Thrilling" userId="1a0901c82f0d6655" providerId="LiveId" clId="{7E6E2266-C5B9-4292-9D96-896EB4A2CF61}" dt="2024-02-22T17:34:43.769" v="7"/>
          <ac:spMkLst>
            <pc:docMk/>
            <pc:sldMk cId="1417956124" sldId="309"/>
            <ac:spMk id="9" creationId="{ACA224C3-3436-9EF4-1E32-9DA1BD7A18F6}"/>
          </ac:spMkLst>
        </pc:spChg>
        <pc:spChg chg="mod">
          <ac:chgData name="Max Thrilling" userId="1a0901c82f0d6655" providerId="LiveId" clId="{7E6E2266-C5B9-4292-9D96-896EB4A2CF61}" dt="2024-02-22T17:34:43.769" v="7"/>
          <ac:spMkLst>
            <pc:docMk/>
            <pc:sldMk cId="1417956124" sldId="309"/>
            <ac:spMk id="10" creationId="{6505179C-EAF7-978F-859D-DB33FFB87337}"/>
          </ac:spMkLst>
        </pc:spChg>
        <pc:spChg chg="mod">
          <ac:chgData name="Max Thrilling" userId="1a0901c82f0d6655" providerId="LiveId" clId="{7E6E2266-C5B9-4292-9D96-896EB4A2CF61}" dt="2024-02-22T17:34:43.769" v="7"/>
          <ac:spMkLst>
            <pc:docMk/>
            <pc:sldMk cId="1417956124" sldId="309"/>
            <ac:spMk id="11" creationId="{E15F29FF-2190-3E9D-8442-0BB6C2F77B14}"/>
          </ac:spMkLst>
        </pc:spChg>
        <pc:spChg chg="mod">
          <ac:chgData name="Max Thrilling" userId="1a0901c82f0d6655" providerId="LiveId" clId="{7E6E2266-C5B9-4292-9D96-896EB4A2CF61}" dt="2024-02-22T17:34:43.769" v="7"/>
          <ac:spMkLst>
            <pc:docMk/>
            <pc:sldMk cId="1417956124" sldId="309"/>
            <ac:spMk id="12" creationId="{7BE09F38-2EC8-4F67-3AC8-7EA76AD83E86}"/>
          </ac:spMkLst>
        </pc:spChg>
        <pc:spChg chg="mod">
          <ac:chgData name="Max Thrilling" userId="1a0901c82f0d6655" providerId="LiveId" clId="{7E6E2266-C5B9-4292-9D96-896EB4A2CF61}" dt="2024-02-22T17:34:43.769" v="7"/>
          <ac:spMkLst>
            <pc:docMk/>
            <pc:sldMk cId="1417956124" sldId="309"/>
            <ac:spMk id="13" creationId="{CE909B4F-5CD1-C410-B533-985A29FF241C}"/>
          </ac:spMkLst>
        </pc:spChg>
        <pc:spChg chg="mod">
          <ac:chgData name="Max Thrilling" userId="1a0901c82f0d6655" providerId="LiveId" clId="{7E6E2266-C5B9-4292-9D96-896EB4A2CF61}" dt="2024-02-22T17:34:43.769" v="7"/>
          <ac:spMkLst>
            <pc:docMk/>
            <pc:sldMk cId="1417956124" sldId="309"/>
            <ac:spMk id="14" creationId="{403D0C0E-5FF2-DB06-D43A-653F029D6B11}"/>
          </ac:spMkLst>
        </pc:spChg>
        <pc:grpChg chg="add mod">
          <ac:chgData name="Max Thrilling" userId="1a0901c82f0d6655" providerId="LiveId" clId="{7E6E2266-C5B9-4292-9D96-896EB4A2CF61}" dt="2024-02-22T17:34:43.769" v="7"/>
          <ac:grpSpMkLst>
            <pc:docMk/>
            <pc:sldMk cId="1417956124" sldId="309"/>
            <ac:grpSpMk id="4" creationId="{1EDD79F9-BBF7-8390-16F7-3DD723BF544A}"/>
          </ac:grpSpMkLst>
        </pc:gr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5AC10-3343-4EB4-8866-A6469F8E49DE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5B3EC62-F341-4A49-8367-27A77B5E7866}">
      <dgm:prSet/>
      <dgm:spPr/>
      <dgm:t>
        <a:bodyPr/>
        <a:lstStyle/>
        <a:p>
          <a:r>
            <a:rPr lang="en-GB"/>
            <a:t>Are you able to explain the difference between income and wealth?</a:t>
          </a:r>
          <a:endParaRPr lang="en-US"/>
        </a:p>
      </dgm:t>
    </dgm:pt>
    <dgm:pt modelId="{0C113339-902F-4CF8-B6B9-0E109C84631A}" type="parTrans" cxnId="{F359FED3-2E49-4AE2-9646-72EF97BD1111}">
      <dgm:prSet/>
      <dgm:spPr/>
      <dgm:t>
        <a:bodyPr/>
        <a:lstStyle/>
        <a:p>
          <a:endParaRPr lang="en-US"/>
        </a:p>
      </dgm:t>
    </dgm:pt>
    <dgm:pt modelId="{287E5FDF-A463-42BC-821F-BC6F677E614C}" type="sibTrans" cxnId="{F359FED3-2E49-4AE2-9646-72EF97BD1111}">
      <dgm:prSet/>
      <dgm:spPr/>
      <dgm:t>
        <a:bodyPr/>
        <a:lstStyle/>
        <a:p>
          <a:endParaRPr lang="en-US"/>
        </a:p>
      </dgm:t>
    </dgm:pt>
    <dgm:pt modelId="{60FE785E-9F68-4FED-A6D9-3CFB05957A38}">
      <dgm:prSet/>
      <dgm:spPr/>
      <dgm:t>
        <a:bodyPr/>
        <a:lstStyle/>
        <a:p>
          <a:r>
            <a:rPr lang="en-GB"/>
            <a:t>Are you able to analyse the benefits of different types of taxation and the provision of services?</a:t>
          </a:r>
          <a:endParaRPr lang="en-US"/>
        </a:p>
      </dgm:t>
    </dgm:pt>
    <dgm:pt modelId="{12810882-3E6A-45D1-A295-D148FF5CB7BC}" type="parTrans" cxnId="{99BF5F6E-D9E3-4CC5-B6CF-F59E6F9BCF2E}">
      <dgm:prSet/>
      <dgm:spPr/>
      <dgm:t>
        <a:bodyPr/>
        <a:lstStyle/>
        <a:p>
          <a:endParaRPr lang="en-US"/>
        </a:p>
      </dgm:t>
    </dgm:pt>
    <dgm:pt modelId="{A361CB9A-E2BE-467A-8F15-8CF62F605F7C}" type="sibTrans" cxnId="{99BF5F6E-D9E3-4CC5-B6CF-F59E6F9BCF2E}">
      <dgm:prSet/>
      <dgm:spPr/>
      <dgm:t>
        <a:bodyPr/>
        <a:lstStyle/>
        <a:p>
          <a:endParaRPr lang="en-US"/>
        </a:p>
      </dgm:t>
    </dgm:pt>
    <dgm:pt modelId="{A2EED372-E9A7-4609-ABAC-F4BCB5CAC8A6}" type="pres">
      <dgm:prSet presAssocID="{4755AC10-3343-4EB4-8866-A6469F8E49DE}" presName="diagram" presStyleCnt="0">
        <dgm:presLayoutVars>
          <dgm:dir/>
          <dgm:resizeHandles val="exact"/>
        </dgm:presLayoutVars>
      </dgm:prSet>
      <dgm:spPr/>
    </dgm:pt>
    <dgm:pt modelId="{3D961168-1F51-40D8-92C6-F56AEA9DADC2}" type="pres">
      <dgm:prSet presAssocID="{85B3EC62-F341-4A49-8367-27A77B5E7866}" presName="node" presStyleLbl="node1" presStyleIdx="0" presStyleCnt="2">
        <dgm:presLayoutVars>
          <dgm:bulletEnabled val="1"/>
        </dgm:presLayoutVars>
      </dgm:prSet>
      <dgm:spPr/>
    </dgm:pt>
    <dgm:pt modelId="{AD513D97-6AF6-468D-AB59-2A76B8EB1210}" type="pres">
      <dgm:prSet presAssocID="{287E5FDF-A463-42BC-821F-BC6F677E614C}" presName="sibTrans" presStyleCnt="0"/>
      <dgm:spPr/>
    </dgm:pt>
    <dgm:pt modelId="{3D7FD545-EE87-4BA2-9989-E18EEB8D2C80}" type="pres">
      <dgm:prSet presAssocID="{60FE785E-9F68-4FED-A6D9-3CFB05957A38}" presName="node" presStyleLbl="node1" presStyleIdx="1" presStyleCnt="2">
        <dgm:presLayoutVars>
          <dgm:bulletEnabled val="1"/>
        </dgm:presLayoutVars>
      </dgm:prSet>
      <dgm:spPr/>
    </dgm:pt>
  </dgm:ptLst>
  <dgm:cxnLst>
    <dgm:cxn modelId="{CCCA3968-E388-46BC-BB6A-DE94F41BAB9D}" type="presOf" srcId="{4755AC10-3343-4EB4-8866-A6469F8E49DE}" destId="{A2EED372-E9A7-4609-ABAC-F4BCB5CAC8A6}" srcOrd="0" destOrd="0" presId="urn:microsoft.com/office/officeart/2005/8/layout/default"/>
    <dgm:cxn modelId="{99BF5F6E-D9E3-4CC5-B6CF-F59E6F9BCF2E}" srcId="{4755AC10-3343-4EB4-8866-A6469F8E49DE}" destId="{60FE785E-9F68-4FED-A6D9-3CFB05957A38}" srcOrd="1" destOrd="0" parTransId="{12810882-3E6A-45D1-A295-D148FF5CB7BC}" sibTransId="{A361CB9A-E2BE-467A-8F15-8CF62F605F7C}"/>
    <dgm:cxn modelId="{56CCE7BB-6C63-4DF2-94D5-4E1DEB61CA8B}" type="presOf" srcId="{60FE785E-9F68-4FED-A6D9-3CFB05957A38}" destId="{3D7FD545-EE87-4BA2-9989-E18EEB8D2C80}" srcOrd="0" destOrd="0" presId="urn:microsoft.com/office/officeart/2005/8/layout/default"/>
    <dgm:cxn modelId="{F359FED3-2E49-4AE2-9646-72EF97BD1111}" srcId="{4755AC10-3343-4EB4-8866-A6469F8E49DE}" destId="{85B3EC62-F341-4A49-8367-27A77B5E7866}" srcOrd="0" destOrd="0" parTransId="{0C113339-902F-4CF8-B6B9-0E109C84631A}" sibTransId="{287E5FDF-A463-42BC-821F-BC6F677E614C}"/>
    <dgm:cxn modelId="{AD7AC2E4-E64C-4C42-8920-6E0FAC492F3D}" type="presOf" srcId="{85B3EC62-F341-4A49-8367-27A77B5E7866}" destId="{3D961168-1F51-40D8-92C6-F56AEA9DADC2}" srcOrd="0" destOrd="0" presId="urn:microsoft.com/office/officeart/2005/8/layout/default"/>
    <dgm:cxn modelId="{038BFD3F-1194-4EFC-BD01-06288019E6A4}" type="presParOf" srcId="{A2EED372-E9A7-4609-ABAC-F4BCB5CAC8A6}" destId="{3D961168-1F51-40D8-92C6-F56AEA9DADC2}" srcOrd="0" destOrd="0" presId="urn:microsoft.com/office/officeart/2005/8/layout/default"/>
    <dgm:cxn modelId="{68B30BA7-DC34-4F73-B873-A2433AA7D2A7}" type="presParOf" srcId="{A2EED372-E9A7-4609-ABAC-F4BCB5CAC8A6}" destId="{AD513D97-6AF6-468D-AB59-2A76B8EB1210}" srcOrd="1" destOrd="0" presId="urn:microsoft.com/office/officeart/2005/8/layout/default"/>
    <dgm:cxn modelId="{8F322596-A51C-4583-A4B4-699AADF479CE}" type="presParOf" srcId="{A2EED372-E9A7-4609-ABAC-F4BCB5CAC8A6}" destId="{3D7FD545-EE87-4BA2-9989-E18EEB8D2C8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A3A39F-D464-4EF5-A092-A5D57B8E1EA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22A860E-E362-4512-B2B2-8B5F2AC231EC}">
      <dgm:prSet/>
      <dgm:spPr/>
      <dgm:t>
        <a:bodyPr/>
        <a:lstStyle/>
        <a:p>
          <a:r>
            <a:rPr lang="en-GB" dirty="0"/>
            <a:t>Income is measured by the flow of earnings of individuals or households.</a:t>
          </a:r>
          <a:endParaRPr lang="en-US" dirty="0"/>
        </a:p>
      </dgm:t>
    </dgm:pt>
    <dgm:pt modelId="{F332C87D-E49F-41E3-90B0-EAFFDCCDDF80}" type="parTrans" cxnId="{FA01D6E9-90D8-4CCF-A40C-6B2228B87B69}">
      <dgm:prSet/>
      <dgm:spPr/>
      <dgm:t>
        <a:bodyPr/>
        <a:lstStyle/>
        <a:p>
          <a:endParaRPr lang="en-US"/>
        </a:p>
      </dgm:t>
    </dgm:pt>
    <dgm:pt modelId="{5FE3FEFE-9B01-40A3-A85F-14F808C504B8}" type="sibTrans" cxnId="{FA01D6E9-90D8-4CCF-A40C-6B2228B87B69}">
      <dgm:prSet/>
      <dgm:spPr/>
      <dgm:t>
        <a:bodyPr/>
        <a:lstStyle/>
        <a:p>
          <a:endParaRPr lang="en-US"/>
        </a:p>
      </dgm:t>
    </dgm:pt>
    <dgm:pt modelId="{B80AC94B-06B0-4398-911C-381B36A97319}">
      <dgm:prSet/>
      <dgm:spPr/>
      <dgm:t>
        <a:bodyPr/>
        <a:lstStyle/>
        <a:p>
          <a:r>
            <a:rPr lang="en-GB" dirty="0"/>
            <a:t>Wealth is measured by  the stock of financial assets e.g. houses owned by individuals or households.</a:t>
          </a:r>
          <a:endParaRPr lang="en-US" dirty="0"/>
        </a:p>
      </dgm:t>
    </dgm:pt>
    <dgm:pt modelId="{BB228267-E331-44D0-9826-2B0B9997255E}" type="parTrans" cxnId="{2A3E09D0-4D43-453C-9FB5-59600405E4E9}">
      <dgm:prSet/>
      <dgm:spPr/>
      <dgm:t>
        <a:bodyPr/>
        <a:lstStyle/>
        <a:p>
          <a:endParaRPr lang="en-US"/>
        </a:p>
      </dgm:t>
    </dgm:pt>
    <dgm:pt modelId="{D80318C7-6583-49E8-A8C1-28A3CA80EE77}" type="sibTrans" cxnId="{2A3E09D0-4D43-453C-9FB5-59600405E4E9}">
      <dgm:prSet/>
      <dgm:spPr/>
      <dgm:t>
        <a:bodyPr/>
        <a:lstStyle/>
        <a:p>
          <a:endParaRPr lang="en-US"/>
        </a:p>
      </dgm:t>
    </dgm:pt>
    <dgm:pt modelId="{D18813FC-6211-4830-8AA1-F6F6A3A7EBC1}" type="pres">
      <dgm:prSet presAssocID="{8AA3A39F-D464-4EF5-A092-A5D57B8E1E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041CA3E-3C5D-4A6B-A334-538715C58DAA}" type="pres">
      <dgm:prSet presAssocID="{D22A860E-E362-4512-B2B2-8B5F2AC231EC}" presName="hierRoot1" presStyleCnt="0"/>
      <dgm:spPr/>
    </dgm:pt>
    <dgm:pt modelId="{75AFD371-A3EC-498A-9854-BE37E2B03065}" type="pres">
      <dgm:prSet presAssocID="{D22A860E-E362-4512-B2B2-8B5F2AC231EC}" presName="composite" presStyleCnt="0"/>
      <dgm:spPr/>
    </dgm:pt>
    <dgm:pt modelId="{4630E73C-F9F4-471E-B4FB-CC683CEDA68B}" type="pres">
      <dgm:prSet presAssocID="{D22A860E-E362-4512-B2B2-8B5F2AC231EC}" presName="background" presStyleLbl="node0" presStyleIdx="0" presStyleCnt="2"/>
      <dgm:spPr/>
    </dgm:pt>
    <dgm:pt modelId="{1AB4FF98-4BD8-479D-9801-DA48AB8AE990}" type="pres">
      <dgm:prSet presAssocID="{D22A860E-E362-4512-B2B2-8B5F2AC231EC}" presName="text" presStyleLbl="fgAcc0" presStyleIdx="0" presStyleCnt="2">
        <dgm:presLayoutVars>
          <dgm:chPref val="3"/>
        </dgm:presLayoutVars>
      </dgm:prSet>
      <dgm:spPr/>
    </dgm:pt>
    <dgm:pt modelId="{687E301E-C546-4CC2-ADB3-2AD88E762ED6}" type="pres">
      <dgm:prSet presAssocID="{D22A860E-E362-4512-B2B2-8B5F2AC231EC}" presName="hierChild2" presStyleCnt="0"/>
      <dgm:spPr/>
    </dgm:pt>
    <dgm:pt modelId="{8F4725FA-92DC-4267-BB8E-2AE5465C0116}" type="pres">
      <dgm:prSet presAssocID="{B80AC94B-06B0-4398-911C-381B36A97319}" presName="hierRoot1" presStyleCnt="0"/>
      <dgm:spPr/>
    </dgm:pt>
    <dgm:pt modelId="{AD3DD2F6-B397-4CFD-9825-0415947B973E}" type="pres">
      <dgm:prSet presAssocID="{B80AC94B-06B0-4398-911C-381B36A97319}" presName="composite" presStyleCnt="0"/>
      <dgm:spPr/>
    </dgm:pt>
    <dgm:pt modelId="{FF317C62-42FE-4523-9FE2-61D52CBEDEA9}" type="pres">
      <dgm:prSet presAssocID="{B80AC94B-06B0-4398-911C-381B36A97319}" presName="background" presStyleLbl="node0" presStyleIdx="1" presStyleCnt="2"/>
      <dgm:spPr/>
    </dgm:pt>
    <dgm:pt modelId="{DC87775C-B067-4665-BFB4-F5EEF08377A9}" type="pres">
      <dgm:prSet presAssocID="{B80AC94B-06B0-4398-911C-381B36A97319}" presName="text" presStyleLbl="fgAcc0" presStyleIdx="1" presStyleCnt="2">
        <dgm:presLayoutVars>
          <dgm:chPref val="3"/>
        </dgm:presLayoutVars>
      </dgm:prSet>
      <dgm:spPr/>
    </dgm:pt>
    <dgm:pt modelId="{A6E6C181-E1C5-4851-962B-31D562D5E469}" type="pres">
      <dgm:prSet presAssocID="{B80AC94B-06B0-4398-911C-381B36A97319}" presName="hierChild2" presStyleCnt="0"/>
      <dgm:spPr/>
    </dgm:pt>
  </dgm:ptLst>
  <dgm:cxnLst>
    <dgm:cxn modelId="{89E2CE24-88D1-491E-BB97-D4F776E30C5C}" type="presOf" srcId="{8AA3A39F-D464-4EF5-A092-A5D57B8E1EA0}" destId="{D18813FC-6211-4830-8AA1-F6F6A3A7EBC1}" srcOrd="0" destOrd="0" presId="urn:microsoft.com/office/officeart/2005/8/layout/hierarchy1"/>
    <dgm:cxn modelId="{DE110C51-3A2C-478D-818D-9040662EF935}" type="presOf" srcId="{B80AC94B-06B0-4398-911C-381B36A97319}" destId="{DC87775C-B067-4665-BFB4-F5EEF08377A9}" srcOrd="0" destOrd="0" presId="urn:microsoft.com/office/officeart/2005/8/layout/hierarchy1"/>
    <dgm:cxn modelId="{E3D41EB3-00FD-4894-B434-2153425285DA}" type="presOf" srcId="{D22A860E-E362-4512-B2B2-8B5F2AC231EC}" destId="{1AB4FF98-4BD8-479D-9801-DA48AB8AE990}" srcOrd="0" destOrd="0" presId="urn:microsoft.com/office/officeart/2005/8/layout/hierarchy1"/>
    <dgm:cxn modelId="{2A3E09D0-4D43-453C-9FB5-59600405E4E9}" srcId="{8AA3A39F-D464-4EF5-A092-A5D57B8E1EA0}" destId="{B80AC94B-06B0-4398-911C-381B36A97319}" srcOrd="1" destOrd="0" parTransId="{BB228267-E331-44D0-9826-2B0B9997255E}" sibTransId="{D80318C7-6583-49E8-A8C1-28A3CA80EE77}"/>
    <dgm:cxn modelId="{FA01D6E9-90D8-4CCF-A40C-6B2228B87B69}" srcId="{8AA3A39F-D464-4EF5-A092-A5D57B8E1EA0}" destId="{D22A860E-E362-4512-B2B2-8B5F2AC231EC}" srcOrd="0" destOrd="0" parTransId="{F332C87D-E49F-41E3-90B0-EAFFDCCDDF80}" sibTransId="{5FE3FEFE-9B01-40A3-A85F-14F808C504B8}"/>
    <dgm:cxn modelId="{97B3A76A-55EF-4DD9-853C-EA3F6CFD6F3B}" type="presParOf" srcId="{D18813FC-6211-4830-8AA1-F6F6A3A7EBC1}" destId="{E041CA3E-3C5D-4A6B-A334-538715C58DAA}" srcOrd="0" destOrd="0" presId="urn:microsoft.com/office/officeart/2005/8/layout/hierarchy1"/>
    <dgm:cxn modelId="{D30A6FE3-F767-409C-A074-5ECCE8A20E2F}" type="presParOf" srcId="{E041CA3E-3C5D-4A6B-A334-538715C58DAA}" destId="{75AFD371-A3EC-498A-9854-BE37E2B03065}" srcOrd="0" destOrd="0" presId="urn:microsoft.com/office/officeart/2005/8/layout/hierarchy1"/>
    <dgm:cxn modelId="{2B261502-E0DB-4A7B-8DC9-A9B0091E7A78}" type="presParOf" srcId="{75AFD371-A3EC-498A-9854-BE37E2B03065}" destId="{4630E73C-F9F4-471E-B4FB-CC683CEDA68B}" srcOrd="0" destOrd="0" presId="urn:microsoft.com/office/officeart/2005/8/layout/hierarchy1"/>
    <dgm:cxn modelId="{A5020C43-A86B-467A-912B-5FFF945B5561}" type="presParOf" srcId="{75AFD371-A3EC-498A-9854-BE37E2B03065}" destId="{1AB4FF98-4BD8-479D-9801-DA48AB8AE990}" srcOrd="1" destOrd="0" presId="urn:microsoft.com/office/officeart/2005/8/layout/hierarchy1"/>
    <dgm:cxn modelId="{8A5A48C9-9E00-4E2D-854A-82C79F7CF684}" type="presParOf" srcId="{E041CA3E-3C5D-4A6B-A334-538715C58DAA}" destId="{687E301E-C546-4CC2-ADB3-2AD88E762ED6}" srcOrd="1" destOrd="0" presId="urn:microsoft.com/office/officeart/2005/8/layout/hierarchy1"/>
    <dgm:cxn modelId="{8D2EB95F-844B-48B3-B520-24312AC59396}" type="presParOf" srcId="{D18813FC-6211-4830-8AA1-F6F6A3A7EBC1}" destId="{8F4725FA-92DC-4267-BB8E-2AE5465C0116}" srcOrd="1" destOrd="0" presId="urn:microsoft.com/office/officeart/2005/8/layout/hierarchy1"/>
    <dgm:cxn modelId="{464F6BBF-8D81-4A9F-A2CC-3C4437A84F51}" type="presParOf" srcId="{8F4725FA-92DC-4267-BB8E-2AE5465C0116}" destId="{AD3DD2F6-B397-4CFD-9825-0415947B973E}" srcOrd="0" destOrd="0" presId="urn:microsoft.com/office/officeart/2005/8/layout/hierarchy1"/>
    <dgm:cxn modelId="{62E50796-6519-46E8-9C8C-F939F29FE324}" type="presParOf" srcId="{AD3DD2F6-B397-4CFD-9825-0415947B973E}" destId="{FF317C62-42FE-4523-9FE2-61D52CBEDEA9}" srcOrd="0" destOrd="0" presId="urn:microsoft.com/office/officeart/2005/8/layout/hierarchy1"/>
    <dgm:cxn modelId="{234FFB6A-2525-4419-94EF-7B0189CB73A2}" type="presParOf" srcId="{AD3DD2F6-B397-4CFD-9825-0415947B973E}" destId="{DC87775C-B067-4665-BFB4-F5EEF08377A9}" srcOrd="1" destOrd="0" presId="urn:microsoft.com/office/officeart/2005/8/layout/hierarchy1"/>
    <dgm:cxn modelId="{2C9CE84A-ABCB-4D69-AE25-DC1031EEF12D}" type="presParOf" srcId="{8F4725FA-92DC-4267-BB8E-2AE5465C0116}" destId="{A6E6C181-E1C5-4851-962B-31D562D5E46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280409-C655-4E61-A69F-5BED8704AD6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F6DE296-7003-4526-8BC1-898707B23B66}">
      <dgm:prSet/>
      <dgm:spPr/>
      <dgm:t>
        <a:bodyPr/>
        <a:lstStyle/>
        <a:p>
          <a:r>
            <a:rPr lang="en-GB" dirty="0"/>
            <a:t>The </a:t>
          </a:r>
          <a:r>
            <a:rPr lang="en-GB" b="1" dirty="0"/>
            <a:t>distribution of income and wealth </a:t>
          </a:r>
          <a:r>
            <a:rPr lang="en-GB" dirty="0"/>
            <a:t>looks at the differences for individuals and households </a:t>
          </a:r>
          <a:endParaRPr lang="en-US" dirty="0"/>
        </a:p>
      </dgm:t>
    </dgm:pt>
    <dgm:pt modelId="{B3E167BB-10E0-4186-8633-27169F36ACD0}" type="parTrans" cxnId="{8EA36BE3-52D0-43CD-B584-116FF7C72634}">
      <dgm:prSet/>
      <dgm:spPr/>
      <dgm:t>
        <a:bodyPr/>
        <a:lstStyle/>
        <a:p>
          <a:endParaRPr lang="en-US"/>
        </a:p>
      </dgm:t>
    </dgm:pt>
    <dgm:pt modelId="{F2D648EF-7D96-4EA6-B597-E428EE41FB5F}" type="sibTrans" cxnId="{8EA36BE3-52D0-43CD-B584-116FF7C72634}">
      <dgm:prSet/>
      <dgm:spPr/>
      <dgm:t>
        <a:bodyPr/>
        <a:lstStyle/>
        <a:p>
          <a:endParaRPr lang="en-US"/>
        </a:p>
      </dgm:t>
    </dgm:pt>
    <dgm:pt modelId="{25B3CEAD-CB0E-4F0D-B708-247ACE342242}">
      <dgm:prSet/>
      <dgm:spPr/>
      <dgm:t>
        <a:bodyPr/>
        <a:lstStyle/>
        <a:p>
          <a:r>
            <a:rPr lang="en-GB" dirty="0"/>
            <a:t>This might be geographically, occupationally or by gender </a:t>
          </a:r>
          <a:endParaRPr lang="en-US" dirty="0"/>
        </a:p>
      </dgm:t>
    </dgm:pt>
    <dgm:pt modelId="{5FFDD178-F7ED-4504-9ED6-AE31D008DE86}" type="parTrans" cxnId="{BA01752D-0F78-4730-B2F9-A20FF0B9C172}">
      <dgm:prSet/>
      <dgm:spPr/>
      <dgm:t>
        <a:bodyPr/>
        <a:lstStyle/>
        <a:p>
          <a:endParaRPr lang="en-US"/>
        </a:p>
      </dgm:t>
    </dgm:pt>
    <dgm:pt modelId="{64D86F5D-520A-4F7C-8FF6-49D7C7002E7A}" type="sibTrans" cxnId="{BA01752D-0F78-4730-B2F9-A20FF0B9C172}">
      <dgm:prSet/>
      <dgm:spPr/>
      <dgm:t>
        <a:bodyPr/>
        <a:lstStyle/>
        <a:p>
          <a:endParaRPr lang="en-US"/>
        </a:p>
      </dgm:t>
    </dgm:pt>
    <dgm:pt modelId="{62EB9B82-A1C8-4B8C-9770-B79C61EDF37F}">
      <dgm:prSet/>
      <dgm:spPr/>
      <dgm:t>
        <a:bodyPr/>
        <a:lstStyle/>
        <a:p>
          <a:r>
            <a:rPr lang="en-GB" dirty="0"/>
            <a:t>An individual’s ability to consume goods and services depends upon his/her income and wealth</a:t>
          </a:r>
          <a:endParaRPr lang="en-US" dirty="0"/>
        </a:p>
      </dgm:t>
    </dgm:pt>
    <dgm:pt modelId="{EA87807C-B6CC-46AE-BC1E-1CEAAE2C2B7B}" type="parTrans" cxnId="{E2356CB2-230E-4E6E-AE18-BBF9D6AF478C}">
      <dgm:prSet/>
      <dgm:spPr/>
      <dgm:t>
        <a:bodyPr/>
        <a:lstStyle/>
        <a:p>
          <a:endParaRPr lang="en-US"/>
        </a:p>
      </dgm:t>
    </dgm:pt>
    <dgm:pt modelId="{8472FD77-0CA9-46C5-99EB-BE1A8B74F8F0}" type="sibTrans" cxnId="{E2356CB2-230E-4E6E-AE18-BBF9D6AF478C}">
      <dgm:prSet/>
      <dgm:spPr/>
      <dgm:t>
        <a:bodyPr/>
        <a:lstStyle/>
        <a:p>
          <a:endParaRPr lang="en-US"/>
        </a:p>
      </dgm:t>
    </dgm:pt>
    <dgm:pt modelId="{6BADBA11-9600-409C-8600-704CD8C1BA6F}">
      <dgm:prSet/>
      <dgm:spPr/>
      <dgm:t>
        <a:bodyPr/>
        <a:lstStyle/>
        <a:p>
          <a:r>
            <a:rPr lang="en-GB" dirty="0"/>
            <a:t>An unequal distribution of income and wealth may result in an unsatisfactory allocation of resources</a:t>
          </a:r>
          <a:endParaRPr lang="en-US" dirty="0"/>
        </a:p>
      </dgm:t>
    </dgm:pt>
    <dgm:pt modelId="{0A39A159-C749-474C-8FB5-D7DD6811E9AD}" type="parTrans" cxnId="{1EAD44A2-9312-4E2D-910D-67461C183D6A}">
      <dgm:prSet/>
      <dgm:spPr/>
      <dgm:t>
        <a:bodyPr/>
        <a:lstStyle/>
        <a:p>
          <a:endParaRPr lang="en-US"/>
        </a:p>
      </dgm:t>
    </dgm:pt>
    <dgm:pt modelId="{50250E44-9827-4BE0-A23C-69B03C7DC67F}" type="sibTrans" cxnId="{1EAD44A2-9312-4E2D-910D-67461C183D6A}">
      <dgm:prSet/>
      <dgm:spPr/>
      <dgm:t>
        <a:bodyPr/>
        <a:lstStyle/>
        <a:p>
          <a:endParaRPr lang="en-US"/>
        </a:p>
      </dgm:t>
    </dgm:pt>
    <dgm:pt modelId="{493C121F-6552-41B7-BCE8-719C6BF0E224}" type="pres">
      <dgm:prSet presAssocID="{C9280409-C655-4E61-A69F-5BED8704AD62}" presName="linear" presStyleCnt="0">
        <dgm:presLayoutVars>
          <dgm:animLvl val="lvl"/>
          <dgm:resizeHandles val="exact"/>
        </dgm:presLayoutVars>
      </dgm:prSet>
      <dgm:spPr/>
    </dgm:pt>
    <dgm:pt modelId="{F5DDB37A-B1FE-4EB3-AEF2-C092E129C835}" type="pres">
      <dgm:prSet presAssocID="{BF6DE296-7003-4526-8BC1-898707B23B6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9003017-EF75-4C12-9B53-5007E1CB7196}" type="pres">
      <dgm:prSet presAssocID="{F2D648EF-7D96-4EA6-B597-E428EE41FB5F}" presName="spacer" presStyleCnt="0"/>
      <dgm:spPr/>
    </dgm:pt>
    <dgm:pt modelId="{A2DDEE8F-AE9D-444A-B0A4-5CE7C40C7C12}" type="pres">
      <dgm:prSet presAssocID="{25B3CEAD-CB0E-4F0D-B708-247ACE34224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A9E9AC0-FD3F-45A1-A65B-7D6AFF3204F6}" type="pres">
      <dgm:prSet presAssocID="{64D86F5D-520A-4F7C-8FF6-49D7C7002E7A}" presName="spacer" presStyleCnt="0"/>
      <dgm:spPr/>
    </dgm:pt>
    <dgm:pt modelId="{4E435F50-9434-484E-8BE9-31DE12036B33}" type="pres">
      <dgm:prSet presAssocID="{62EB9B82-A1C8-4B8C-9770-B79C61EDF37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80CA97A-0F04-4262-845A-4CF51C60E321}" type="pres">
      <dgm:prSet presAssocID="{8472FD77-0CA9-46C5-99EB-BE1A8B74F8F0}" presName="spacer" presStyleCnt="0"/>
      <dgm:spPr/>
    </dgm:pt>
    <dgm:pt modelId="{D3342BF4-4D05-42D4-BBD6-7D40698112C4}" type="pres">
      <dgm:prSet presAssocID="{6BADBA11-9600-409C-8600-704CD8C1BA6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C75530D-82EE-4BAE-B896-88C280955A1B}" type="presOf" srcId="{25B3CEAD-CB0E-4F0D-B708-247ACE342242}" destId="{A2DDEE8F-AE9D-444A-B0A4-5CE7C40C7C12}" srcOrd="0" destOrd="0" presId="urn:microsoft.com/office/officeart/2005/8/layout/vList2"/>
    <dgm:cxn modelId="{BA01752D-0F78-4730-B2F9-A20FF0B9C172}" srcId="{C9280409-C655-4E61-A69F-5BED8704AD62}" destId="{25B3CEAD-CB0E-4F0D-B708-247ACE342242}" srcOrd="1" destOrd="0" parTransId="{5FFDD178-F7ED-4504-9ED6-AE31D008DE86}" sibTransId="{64D86F5D-520A-4F7C-8FF6-49D7C7002E7A}"/>
    <dgm:cxn modelId="{89ADD72E-1833-4981-83BF-0EC6EDE675D4}" type="presOf" srcId="{62EB9B82-A1C8-4B8C-9770-B79C61EDF37F}" destId="{4E435F50-9434-484E-8BE9-31DE12036B33}" srcOrd="0" destOrd="0" presId="urn:microsoft.com/office/officeart/2005/8/layout/vList2"/>
    <dgm:cxn modelId="{6178C374-489B-4D9E-9A73-1311FCB50F6A}" type="presOf" srcId="{C9280409-C655-4E61-A69F-5BED8704AD62}" destId="{493C121F-6552-41B7-BCE8-719C6BF0E224}" srcOrd="0" destOrd="0" presId="urn:microsoft.com/office/officeart/2005/8/layout/vList2"/>
    <dgm:cxn modelId="{EB721A98-B07A-4046-94A2-84E2EDD9FA83}" type="presOf" srcId="{6BADBA11-9600-409C-8600-704CD8C1BA6F}" destId="{D3342BF4-4D05-42D4-BBD6-7D40698112C4}" srcOrd="0" destOrd="0" presId="urn:microsoft.com/office/officeart/2005/8/layout/vList2"/>
    <dgm:cxn modelId="{1EAD44A2-9312-4E2D-910D-67461C183D6A}" srcId="{C9280409-C655-4E61-A69F-5BED8704AD62}" destId="{6BADBA11-9600-409C-8600-704CD8C1BA6F}" srcOrd="3" destOrd="0" parTransId="{0A39A159-C749-474C-8FB5-D7DD6811E9AD}" sibTransId="{50250E44-9827-4BE0-A23C-69B03C7DC67F}"/>
    <dgm:cxn modelId="{E2356CB2-230E-4E6E-AE18-BBF9D6AF478C}" srcId="{C9280409-C655-4E61-A69F-5BED8704AD62}" destId="{62EB9B82-A1C8-4B8C-9770-B79C61EDF37F}" srcOrd="2" destOrd="0" parTransId="{EA87807C-B6CC-46AE-BC1E-1CEAAE2C2B7B}" sibTransId="{8472FD77-0CA9-46C5-99EB-BE1A8B74F8F0}"/>
    <dgm:cxn modelId="{64231CB7-198B-447C-94C4-C8524CC49D73}" type="presOf" srcId="{BF6DE296-7003-4526-8BC1-898707B23B66}" destId="{F5DDB37A-B1FE-4EB3-AEF2-C092E129C835}" srcOrd="0" destOrd="0" presId="urn:microsoft.com/office/officeart/2005/8/layout/vList2"/>
    <dgm:cxn modelId="{8EA36BE3-52D0-43CD-B584-116FF7C72634}" srcId="{C9280409-C655-4E61-A69F-5BED8704AD62}" destId="{BF6DE296-7003-4526-8BC1-898707B23B66}" srcOrd="0" destOrd="0" parTransId="{B3E167BB-10E0-4186-8633-27169F36ACD0}" sibTransId="{F2D648EF-7D96-4EA6-B597-E428EE41FB5F}"/>
    <dgm:cxn modelId="{107F1208-A887-4A27-8BCE-203B467112C3}" type="presParOf" srcId="{493C121F-6552-41B7-BCE8-719C6BF0E224}" destId="{F5DDB37A-B1FE-4EB3-AEF2-C092E129C835}" srcOrd="0" destOrd="0" presId="urn:microsoft.com/office/officeart/2005/8/layout/vList2"/>
    <dgm:cxn modelId="{0CF30F2E-D409-455D-8154-7CCF868CA5B9}" type="presParOf" srcId="{493C121F-6552-41B7-BCE8-719C6BF0E224}" destId="{59003017-EF75-4C12-9B53-5007E1CB7196}" srcOrd="1" destOrd="0" presId="urn:microsoft.com/office/officeart/2005/8/layout/vList2"/>
    <dgm:cxn modelId="{D3E11660-FDCC-40CB-B18E-7ECE4C5E1BCD}" type="presParOf" srcId="{493C121F-6552-41B7-BCE8-719C6BF0E224}" destId="{A2DDEE8F-AE9D-444A-B0A4-5CE7C40C7C12}" srcOrd="2" destOrd="0" presId="urn:microsoft.com/office/officeart/2005/8/layout/vList2"/>
    <dgm:cxn modelId="{E00EFAE2-236D-425D-8F49-06BEB8CE84C0}" type="presParOf" srcId="{493C121F-6552-41B7-BCE8-719C6BF0E224}" destId="{3A9E9AC0-FD3F-45A1-A65B-7D6AFF3204F6}" srcOrd="3" destOrd="0" presId="urn:microsoft.com/office/officeart/2005/8/layout/vList2"/>
    <dgm:cxn modelId="{1308BC4E-C3C0-4FFF-A147-E65977423E5D}" type="presParOf" srcId="{493C121F-6552-41B7-BCE8-719C6BF0E224}" destId="{4E435F50-9434-484E-8BE9-31DE12036B33}" srcOrd="4" destOrd="0" presId="urn:microsoft.com/office/officeart/2005/8/layout/vList2"/>
    <dgm:cxn modelId="{7E890171-CDDD-4F30-9CB2-6B50390A03DF}" type="presParOf" srcId="{493C121F-6552-41B7-BCE8-719C6BF0E224}" destId="{980CA97A-0F04-4262-845A-4CF51C60E321}" srcOrd="5" destOrd="0" presId="urn:microsoft.com/office/officeart/2005/8/layout/vList2"/>
    <dgm:cxn modelId="{E1CC2DD9-07EF-47B9-B3A9-C2F32F0C0AA5}" type="presParOf" srcId="{493C121F-6552-41B7-BCE8-719C6BF0E224}" destId="{D3342BF4-4D05-42D4-BBD6-7D40698112C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71808F-5CC1-488E-BA4B-43011315459C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DD1BFD9-E0F1-4A01-8370-9C230EF87FDD}">
      <dgm:prSet/>
      <dgm:spPr/>
      <dgm:t>
        <a:bodyPr/>
        <a:lstStyle/>
        <a:p>
          <a:r>
            <a:rPr lang="en-GB" dirty="0"/>
            <a:t>There is a correlation between income and wealth</a:t>
          </a:r>
          <a:endParaRPr lang="en-US" dirty="0"/>
        </a:p>
      </dgm:t>
    </dgm:pt>
    <dgm:pt modelId="{B43DEBE9-307E-42FF-BB04-D7DEE42BD198}" type="parTrans" cxnId="{E2549B92-2D98-4201-82F3-58AC18281A2D}">
      <dgm:prSet/>
      <dgm:spPr/>
      <dgm:t>
        <a:bodyPr/>
        <a:lstStyle/>
        <a:p>
          <a:endParaRPr lang="en-US"/>
        </a:p>
      </dgm:t>
    </dgm:pt>
    <dgm:pt modelId="{4F78F5E5-B7CF-4DCE-ABEC-7808EAF5895C}" type="sibTrans" cxnId="{E2549B92-2D98-4201-82F3-58AC18281A2D}">
      <dgm:prSet/>
      <dgm:spPr/>
      <dgm:t>
        <a:bodyPr/>
        <a:lstStyle/>
        <a:p>
          <a:endParaRPr lang="en-US"/>
        </a:p>
      </dgm:t>
    </dgm:pt>
    <dgm:pt modelId="{3B87B754-5447-440D-97BE-701252481A4D}">
      <dgm:prSet/>
      <dgm:spPr/>
      <dgm:t>
        <a:bodyPr/>
        <a:lstStyle/>
        <a:p>
          <a:r>
            <a:rPr lang="en-GB" dirty="0"/>
            <a:t>Wealth is a stock concept</a:t>
          </a:r>
          <a:endParaRPr lang="en-US" dirty="0"/>
        </a:p>
      </dgm:t>
    </dgm:pt>
    <dgm:pt modelId="{2114DEF3-2253-4F16-ADA0-32E8028E9ECF}" type="parTrans" cxnId="{72DF4AEC-513E-41E3-86A0-6F9574670F99}">
      <dgm:prSet/>
      <dgm:spPr/>
      <dgm:t>
        <a:bodyPr/>
        <a:lstStyle/>
        <a:p>
          <a:endParaRPr lang="en-US"/>
        </a:p>
      </dgm:t>
    </dgm:pt>
    <dgm:pt modelId="{529AF367-9521-472E-8C4A-678C9695910D}" type="sibTrans" cxnId="{72DF4AEC-513E-41E3-86A0-6F9574670F99}">
      <dgm:prSet/>
      <dgm:spPr/>
      <dgm:t>
        <a:bodyPr/>
        <a:lstStyle/>
        <a:p>
          <a:endParaRPr lang="en-US"/>
        </a:p>
      </dgm:t>
    </dgm:pt>
    <dgm:pt modelId="{E22CACB6-29D0-4F95-BA9C-A3DAAE150E66}">
      <dgm:prSet/>
      <dgm:spPr/>
      <dgm:t>
        <a:bodyPr/>
        <a:lstStyle/>
        <a:p>
          <a:r>
            <a:rPr lang="en-GB" dirty="0"/>
            <a:t>Assets owned e.g. buildings, land, savings, shares</a:t>
          </a:r>
          <a:endParaRPr lang="en-US" dirty="0"/>
        </a:p>
      </dgm:t>
    </dgm:pt>
    <dgm:pt modelId="{F4A0790F-2373-425B-90D7-2902F971BCEC}" type="parTrans" cxnId="{D238DA53-4981-4264-90EB-F97CEE02D4B4}">
      <dgm:prSet/>
      <dgm:spPr/>
      <dgm:t>
        <a:bodyPr/>
        <a:lstStyle/>
        <a:p>
          <a:endParaRPr lang="en-US"/>
        </a:p>
      </dgm:t>
    </dgm:pt>
    <dgm:pt modelId="{1AF7EF21-D693-4231-87C9-CDA73BA62A1C}" type="sibTrans" cxnId="{D238DA53-4981-4264-90EB-F97CEE02D4B4}">
      <dgm:prSet/>
      <dgm:spPr/>
      <dgm:t>
        <a:bodyPr/>
        <a:lstStyle/>
        <a:p>
          <a:endParaRPr lang="en-US"/>
        </a:p>
      </dgm:t>
    </dgm:pt>
    <dgm:pt modelId="{13F5F76B-1E89-4DA2-A793-AF78934C00E2}">
      <dgm:prSet/>
      <dgm:spPr/>
      <dgm:t>
        <a:bodyPr/>
        <a:lstStyle/>
        <a:p>
          <a:r>
            <a:rPr lang="en-GB" dirty="0"/>
            <a:t>Human wealth e.g. skills and education</a:t>
          </a:r>
          <a:endParaRPr lang="en-US" dirty="0"/>
        </a:p>
      </dgm:t>
    </dgm:pt>
    <dgm:pt modelId="{511A4848-EA73-4536-B32E-83DA90981EDC}" type="parTrans" cxnId="{6C9603EB-C0F9-4A64-A289-1AF0A6493EDC}">
      <dgm:prSet/>
      <dgm:spPr/>
      <dgm:t>
        <a:bodyPr/>
        <a:lstStyle/>
        <a:p>
          <a:endParaRPr lang="en-US"/>
        </a:p>
      </dgm:t>
    </dgm:pt>
    <dgm:pt modelId="{2C2D70D6-BC45-4DA3-B17C-82B55E4FBDBE}" type="sibTrans" cxnId="{6C9603EB-C0F9-4A64-A289-1AF0A6493EDC}">
      <dgm:prSet/>
      <dgm:spPr/>
      <dgm:t>
        <a:bodyPr/>
        <a:lstStyle/>
        <a:p>
          <a:endParaRPr lang="en-US"/>
        </a:p>
      </dgm:t>
    </dgm:pt>
    <dgm:pt modelId="{F96F8BE7-6EB0-45F0-B54C-08BBF3FDA50A}">
      <dgm:prSet/>
      <dgm:spPr/>
      <dgm:t>
        <a:bodyPr/>
        <a:lstStyle/>
        <a:p>
          <a:r>
            <a:rPr lang="en-GB" dirty="0"/>
            <a:t>Income is a flow concept</a:t>
          </a:r>
          <a:endParaRPr lang="en-US" dirty="0"/>
        </a:p>
      </dgm:t>
    </dgm:pt>
    <dgm:pt modelId="{23EEB4AB-98E5-4A2B-9691-C49409DBD5CA}" type="parTrans" cxnId="{1C36975B-A81A-4F60-9617-74C67C4394E3}">
      <dgm:prSet/>
      <dgm:spPr/>
      <dgm:t>
        <a:bodyPr/>
        <a:lstStyle/>
        <a:p>
          <a:endParaRPr lang="en-US"/>
        </a:p>
      </dgm:t>
    </dgm:pt>
    <dgm:pt modelId="{F3FF9F2A-1854-49BB-A967-8283EB9764D1}" type="sibTrans" cxnId="{1C36975B-A81A-4F60-9617-74C67C4394E3}">
      <dgm:prSet/>
      <dgm:spPr/>
      <dgm:t>
        <a:bodyPr/>
        <a:lstStyle/>
        <a:p>
          <a:endParaRPr lang="en-US"/>
        </a:p>
      </dgm:t>
    </dgm:pt>
    <dgm:pt modelId="{AD7D4D2E-32F9-44DF-A963-E2C22BA8E66C}">
      <dgm:prSet/>
      <dgm:spPr/>
      <dgm:t>
        <a:bodyPr/>
        <a:lstStyle/>
        <a:p>
          <a:r>
            <a:rPr lang="en-GB" dirty="0"/>
            <a:t>Money generated from wealth e.g. wages, rent, interest</a:t>
          </a:r>
          <a:endParaRPr lang="en-US" dirty="0"/>
        </a:p>
      </dgm:t>
    </dgm:pt>
    <dgm:pt modelId="{74C323E2-3A07-4A8C-AD0F-FD49B18EDDDC}" type="parTrans" cxnId="{96F08A72-434B-416C-8A73-8BC38FCC43EF}">
      <dgm:prSet/>
      <dgm:spPr/>
      <dgm:t>
        <a:bodyPr/>
        <a:lstStyle/>
        <a:p>
          <a:endParaRPr lang="en-US"/>
        </a:p>
      </dgm:t>
    </dgm:pt>
    <dgm:pt modelId="{BB9AD6FB-A219-494E-AA32-2B4255D28B9E}" type="sibTrans" cxnId="{96F08A72-434B-416C-8A73-8BC38FCC43EF}">
      <dgm:prSet/>
      <dgm:spPr/>
      <dgm:t>
        <a:bodyPr/>
        <a:lstStyle/>
        <a:p>
          <a:endParaRPr lang="en-US"/>
        </a:p>
      </dgm:t>
    </dgm:pt>
    <dgm:pt modelId="{5BE406F5-D510-4913-B4AE-B2BF1F07CE42}">
      <dgm:prSet/>
      <dgm:spPr/>
      <dgm:t>
        <a:bodyPr/>
        <a:lstStyle/>
        <a:p>
          <a:r>
            <a:rPr lang="en-GB" dirty="0"/>
            <a:t>As income flows from the stock of assets a nation’s income and wealth are directly correlated</a:t>
          </a:r>
          <a:endParaRPr lang="en-US" dirty="0"/>
        </a:p>
      </dgm:t>
    </dgm:pt>
    <dgm:pt modelId="{A4628030-59D5-43C0-9AC6-559867D100FD}" type="parTrans" cxnId="{045A32C9-D8AE-4228-AB24-C642461D179A}">
      <dgm:prSet/>
      <dgm:spPr/>
      <dgm:t>
        <a:bodyPr/>
        <a:lstStyle/>
        <a:p>
          <a:endParaRPr lang="en-US"/>
        </a:p>
      </dgm:t>
    </dgm:pt>
    <dgm:pt modelId="{D0C61626-5779-48F0-A070-656C4E556BB0}" type="sibTrans" cxnId="{045A32C9-D8AE-4228-AB24-C642461D179A}">
      <dgm:prSet/>
      <dgm:spPr/>
      <dgm:t>
        <a:bodyPr/>
        <a:lstStyle/>
        <a:p>
          <a:endParaRPr lang="en-US"/>
        </a:p>
      </dgm:t>
    </dgm:pt>
    <dgm:pt modelId="{6E961A05-8917-4432-8508-BFDBE3D76765}" type="pres">
      <dgm:prSet presAssocID="{A471808F-5CC1-488E-BA4B-43011315459C}" presName="Name0" presStyleCnt="0">
        <dgm:presLayoutVars>
          <dgm:dir/>
          <dgm:animLvl val="lvl"/>
          <dgm:resizeHandles val="exact"/>
        </dgm:presLayoutVars>
      </dgm:prSet>
      <dgm:spPr/>
    </dgm:pt>
    <dgm:pt modelId="{12289B90-D1C5-4C45-917D-57F26F438B5B}" type="pres">
      <dgm:prSet presAssocID="{5BE406F5-D510-4913-B4AE-B2BF1F07CE42}" presName="boxAndChildren" presStyleCnt="0"/>
      <dgm:spPr/>
    </dgm:pt>
    <dgm:pt modelId="{2BA76CB0-386E-49D8-83A0-57BB05F6E6F5}" type="pres">
      <dgm:prSet presAssocID="{5BE406F5-D510-4913-B4AE-B2BF1F07CE42}" presName="parentTextBox" presStyleLbl="node1" presStyleIdx="0" presStyleCnt="4"/>
      <dgm:spPr/>
    </dgm:pt>
    <dgm:pt modelId="{39CD4DE1-021C-485B-BFD4-22301DB91144}" type="pres">
      <dgm:prSet presAssocID="{F3FF9F2A-1854-49BB-A967-8283EB9764D1}" presName="sp" presStyleCnt="0"/>
      <dgm:spPr/>
    </dgm:pt>
    <dgm:pt modelId="{7446F8D4-37A8-4FA2-862E-7D4C1C9FB915}" type="pres">
      <dgm:prSet presAssocID="{F96F8BE7-6EB0-45F0-B54C-08BBF3FDA50A}" presName="arrowAndChildren" presStyleCnt="0"/>
      <dgm:spPr/>
    </dgm:pt>
    <dgm:pt modelId="{D83C4E6E-15E0-4B54-A33C-AF773D025B68}" type="pres">
      <dgm:prSet presAssocID="{F96F8BE7-6EB0-45F0-B54C-08BBF3FDA50A}" presName="parentTextArrow" presStyleLbl="node1" presStyleIdx="0" presStyleCnt="4"/>
      <dgm:spPr/>
    </dgm:pt>
    <dgm:pt modelId="{00E74FBD-3F35-42B1-9DC2-8A86B1561469}" type="pres">
      <dgm:prSet presAssocID="{F96F8BE7-6EB0-45F0-B54C-08BBF3FDA50A}" presName="arrow" presStyleLbl="node1" presStyleIdx="1" presStyleCnt="4"/>
      <dgm:spPr/>
    </dgm:pt>
    <dgm:pt modelId="{4ECBF196-5845-4D78-9CCA-B66D31397DD6}" type="pres">
      <dgm:prSet presAssocID="{F96F8BE7-6EB0-45F0-B54C-08BBF3FDA50A}" presName="descendantArrow" presStyleCnt="0"/>
      <dgm:spPr/>
    </dgm:pt>
    <dgm:pt modelId="{E27618E9-BC26-470F-A234-F32229063D53}" type="pres">
      <dgm:prSet presAssocID="{AD7D4D2E-32F9-44DF-A963-E2C22BA8E66C}" presName="childTextArrow" presStyleLbl="fgAccFollowNode1" presStyleIdx="0" presStyleCnt="3">
        <dgm:presLayoutVars>
          <dgm:bulletEnabled val="1"/>
        </dgm:presLayoutVars>
      </dgm:prSet>
      <dgm:spPr/>
    </dgm:pt>
    <dgm:pt modelId="{DD0A80DA-4A9A-4B4C-9BEC-3834112404AC}" type="pres">
      <dgm:prSet presAssocID="{529AF367-9521-472E-8C4A-678C9695910D}" presName="sp" presStyleCnt="0"/>
      <dgm:spPr/>
    </dgm:pt>
    <dgm:pt modelId="{2C3D79C3-1CB0-4B37-B2DC-32606EC6467E}" type="pres">
      <dgm:prSet presAssocID="{3B87B754-5447-440D-97BE-701252481A4D}" presName="arrowAndChildren" presStyleCnt="0"/>
      <dgm:spPr/>
    </dgm:pt>
    <dgm:pt modelId="{079BC075-C21C-4701-9AB1-9DFC908F1BB3}" type="pres">
      <dgm:prSet presAssocID="{3B87B754-5447-440D-97BE-701252481A4D}" presName="parentTextArrow" presStyleLbl="node1" presStyleIdx="1" presStyleCnt="4"/>
      <dgm:spPr/>
    </dgm:pt>
    <dgm:pt modelId="{D167AAE8-4ECF-47DA-A31D-E654759D585A}" type="pres">
      <dgm:prSet presAssocID="{3B87B754-5447-440D-97BE-701252481A4D}" presName="arrow" presStyleLbl="node1" presStyleIdx="2" presStyleCnt="4"/>
      <dgm:spPr/>
    </dgm:pt>
    <dgm:pt modelId="{C7DEB082-8439-4F0E-8D0D-EE6CE8A40354}" type="pres">
      <dgm:prSet presAssocID="{3B87B754-5447-440D-97BE-701252481A4D}" presName="descendantArrow" presStyleCnt="0"/>
      <dgm:spPr/>
    </dgm:pt>
    <dgm:pt modelId="{DAA7FBFE-6656-477B-884A-0B23382DCDDE}" type="pres">
      <dgm:prSet presAssocID="{E22CACB6-29D0-4F95-BA9C-A3DAAE150E66}" presName="childTextArrow" presStyleLbl="fgAccFollowNode1" presStyleIdx="1" presStyleCnt="3">
        <dgm:presLayoutVars>
          <dgm:bulletEnabled val="1"/>
        </dgm:presLayoutVars>
      </dgm:prSet>
      <dgm:spPr/>
    </dgm:pt>
    <dgm:pt modelId="{2EA5B3A2-F7C3-4683-8179-D5378E1A2919}" type="pres">
      <dgm:prSet presAssocID="{13F5F76B-1E89-4DA2-A793-AF78934C00E2}" presName="childTextArrow" presStyleLbl="fgAccFollowNode1" presStyleIdx="2" presStyleCnt="3">
        <dgm:presLayoutVars>
          <dgm:bulletEnabled val="1"/>
        </dgm:presLayoutVars>
      </dgm:prSet>
      <dgm:spPr/>
    </dgm:pt>
    <dgm:pt modelId="{9804D910-2452-4599-B29B-B3F08AD2E581}" type="pres">
      <dgm:prSet presAssocID="{4F78F5E5-B7CF-4DCE-ABEC-7808EAF5895C}" presName="sp" presStyleCnt="0"/>
      <dgm:spPr/>
    </dgm:pt>
    <dgm:pt modelId="{9C55825D-241A-46F0-93C0-87C3D9E91C5D}" type="pres">
      <dgm:prSet presAssocID="{2DD1BFD9-E0F1-4A01-8370-9C230EF87FDD}" presName="arrowAndChildren" presStyleCnt="0"/>
      <dgm:spPr/>
    </dgm:pt>
    <dgm:pt modelId="{B26D946C-8BA7-4017-8231-B859842A23FA}" type="pres">
      <dgm:prSet presAssocID="{2DD1BFD9-E0F1-4A01-8370-9C230EF87FDD}" presName="parentTextArrow" presStyleLbl="node1" presStyleIdx="3" presStyleCnt="4"/>
      <dgm:spPr/>
    </dgm:pt>
  </dgm:ptLst>
  <dgm:cxnLst>
    <dgm:cxn modelId="{9CC1640C-1F1B-4D9C-81DD-A0F8E7FB487F}" type="presOf" srcId="{A471808F-5CC1-488E-BA4B-43011315459C}" destId="{6E961A05-8917-4432-8508-BFDBE3D76765}" srcOrd="0" destOrd="0" presId="urn:microsoft.com/office/officeart/2005/8/layout/process4"/>
    <dgm:cxn modelId="{F5468725-2487-42C9-9F36-CCAEB21EE70F}" type="presOf" srcId="{E22CACB6-29D0-4F95-BA9C-A3DAAE150E66}" destId="{DAA7FBFE-6656-477B-884A-0B23382DCDDE}" srcOrd="0" destOrd="0" presId="urn:microsoft.com/office/officeart/2005/8/layout/process4"/>
    <dgm:cxn modelId="{846E3D30-34E4-40DE-AE73-0928007EB1E9}" type="presOf" srcId="{13F5F76B-1E89-4DA2-A793-AF78934C00E2}" destId="{2EA5B3A2-F7C3-4683-8179-D5378E1A2919}" srcOrd="0" destOrd="0" presId="urn:microsoft.com/office/officeart/2005/8/layout/process4"/>
    <dgm:cxn modelId="{1C36975B-A81A-4F60-9617-74C67C4394E3}" srcId="{A471808F-5CC1-488E-BA4B-43011315459C}" destId="{F96F8BE7-6EB0-45F0-B54C-08BBF3FDA50A}" srcOrd="2" destOrd="0" parTransId="{23EEB4AB-98E5-4A2B-9691-C49409DBD5CA}" sibTransId="{F3FF9F2A-1854-49BB-A967-8283EB9764D1}"/>
    <dgm:cxn modelId="{6F4B4C44-43FE-4414-8839-0BE158CF7DFB}" type="presOf" srcId="{3B87B754-5447-440D-97BE-701252481A4D}" destId="{D167AAE8-4ECF-47DA-A31D-E654759D585A}" srcOrd="1" destOrd="0" presId="urn:microsoft.com/office/officeart/2005/8/layout/process4"/>
    <dgm:cxn modelId="{96F08A72-434B-416C-8A73-8BC38FCC43EF}" srcId="{F96F8BE7-6EB0-45F0-B54C-08BBF3FDA50A}" destId="{AD7D4D2E-32F9-44DF-A963-E2C22BA8E66C}" srcOrd="0" destOrd="0" parTransId="{74C323E2-3A07-4A8C-AD0F-FD49B18EDDDC}" sibTransId="{BB9AD6FB-A219-494E-AA32-2B4255D28B9E}"/>
    <dgm:cxn modelId="{D238DA53-4981-4264-90EB-F97CEE02D4B4}" srcId="{3B87B754-5447-440D-97BE-701252481A4D}" destId="{E22CACB6-29D0-4F95-BA9C-A3DAAE150E66}" srcOrd="0" destOrd="0" parTransId="{F4A0790F-2373-425B-90D7-2902F971BCEC}" sibTransId="{1AF7EF21-D693-4231-87C9-CDA73BA62A1C}"/>
    <dgm:cxn modelId="{FE001558-CB55-48B4-BD9D-2A003C82F320}" type="presOf" srcId="{5BE406F5-D510-4913-B4AE-B2BF1F07CE42}" destId="{2BA76CB0-386E-49D8-83A0-57BB05F6E6F5}" srcOrd="0" destOrd="0" presId="urn:microsoft.com/office/officeart/2005/8/layout/process4"/>
    <dgm:cxn modelId="{E2549B92-2D98-4201-82F3-58AC18281A2D}" srcId="{A471808F-5CC1-488E-BA4B-43011315459C}" destId="{2DD1BFD9-E0F1-4A01-8370-9C230EF87FDD}" srcOrd="0" destOrd="0" parTransId="{B43DEBE9-307E-42FF-BB04-D7DEE42BD198}" sibTransId="{4F78F5E5-B7CF-4DCE-ABEC-7808EAF5895C}"/>
    <dgm:cxn modelId="{EFFAB095-437E-4967-A776-C41F7ECE7E3B}" type="presOf" srcId="{F96F8BE7-6EB0-45F0-B54C-08BBF3FDA50A}" destId="{D83C4E6E-15E0-4B54-A33C-AF773D025B68}" srcOrd="0" destOrd="0" presId="urn:microsoft.com/office/officeart/2005/8/layout/process4"/>
    <dgm:cxn modelId="{F5DA9BC1-A1A8-4287-872D-24B4E85C3C2F}" type="presOf" srcId="{2DD1BFD9-E0F1-4A01-8370-9C230EF87FDD}" destId="{B26D946C-8BA7-4017-8231-B859842A23FA}" srcOrd="0" destOrd="0" presId="urn:microsoft.com/office/officeart/2005/8/layout/process4"/>
    <dgm:cxn modelId="{045A32C9-D8AE-4228-AB24-C642461D179A}" srcId="{A471808F-5CC1-488E-BA4B-43011315459C}" destId="{5BE406F5-D510-4913-B4AE-B2BF1F07CE42}" srcOrd="3" destOrd="0" parTransId="{A4628030-59D5-43C0-9AC6-559867D100FD}" sibTransId="{D0C61626-5779-48F0-A070-656C4E556BB0}"/>
    <dgm:cxn modelId="{CB259BD1-9EC6-463D-ADB7-E115F61AA14E}" type="presOf" srcId="{F96F8BE7-6EB0-45F0-B54C-08BBF3FDA50A}" destId="{00E74FBD-3F35-42B1-9DC2-8A86B1561469}" srcOrd="1" destOrd="0" presId="urn:microsoft.com/office/officeart/2005/8/layout/process4"/>
    <dgm:cxn modelId="{A2A4F3E0-325C-47EE-9CA0-661C123BEF6A}" type="presOf" srcId="{3B87B754-5447-440D-97BE-701252481A4D}" destId="{079BC075-C21C-4701-9AB1-9DFC908F1BB3}" srcOrd="0" destOrd="0" presId="urn:microsoft.com/office/officeart/2005/8/layout/process4"/>
    <dgm:cxn modelId="{6C9603EB-C0F9-4A64-A289-1AF0A6493EDC}" srcId="{3B87B754-5447-440D-97BE-701252481A4D}" destId="{13F5F76B-1E89-4DA2-A793-AF78934C00E2}" srcOrd="1" destOrd="0" parTransId="{511A4848-EA73-4536-B32E-83DA90981EDC}" sibTransId="{2C2D70D6-BC45-4DA3-B17C-82B55E4FBDBE}"/>
    <dgm:cxn modelId="{72DF4AEC-513E-41E3-86A0-6F9574670F99}" srcId="{A471808F-5CC1-488E-BA4B-43011315459C}" destId="{3B87B754-5447-440D-97BE-701252481A4D}" srcOrd="1" destOrd="0" parTransId="{2114DEF3-2253-4F16-ADA0-32E8028E9ECF}" sibTransId="{529AF367-9521-472E-8C4A-678C9695910D}"/>
    <dgm:cxn modelId="{E40C97F2-A2F2-4129-8F55-D65CA9AD9D26}" type="presOf" srcId="{AD7D4D2E-32F9-44DF-A963-E2C22BA8E66C}" destId="{E27618E9-BC26-470F-A234-F32229063D53}" srcOrd="0" destOrd="0" presId="urn:microsoft.com/office/officeart/2005/8/layout/process4"/>
    <dgm:cxn modelId="{83C4F2E3-C6E2-41A1-8E1D-C35D58FA9B93}" type="presParOf" srcId="{6E961A05-8917-4432-8508-BFDBE3D76765}" destId="{12289B90-D1C5-4C45-917D-57F26F438B5B}" srcOrd="0" destOrd="0" presId="urn:microsoft.com/office/officeart/2005/8/layout/process4"/>
    <dgm:cxn modelId="{15D50FE5-0D86-475E-ADEC-148F9B78EF78}" type="presParOf" srcId="{12289B90-D1C5-4C45-917D-57F26F438B5B}" destId="{2BA76CB0-386E-49D8-83A0-57BB05F6E6F5}" srcOrd="0" destOrd="0" presId="urn:microsoft.com/office/officeart/2005/8/layout/process4"/>
    <dgm:cxn modelId="{142070BD-4BCF-4F76-98FF-359C9952AA45}" type="presParOf" srcId="{6E961A05-8917-4432-8508-BFDBE3D76765}" destId="{39CD4DE1-021C-485B-BFD4-22301DB91144}" srcOrd="1" destOrd="0" presId="urn:microsoft.com/office/officeart/2005/8/layout/process4"/>
    <dgm:cxn modelId="{C4F3BF8B-E5FF-4DCB-B7ED-D77755EAA95C}" type="presParOf" srcId="{6E961A05-8917-4432-8508-BFDBE3D76765}" destId="{7446F8D4-37A8-4FA2-862E-7D4C1C9FB915}" srcOrd="2" destOrd="0" presId="urn:microsoft.com/office/officeart/2005/8/layout/process4"/>
    <dgm:cxn modelId="{49D55CFA-1223-4889-8EB7-F83CB4F0F155}" type="presParOf" srcId="{7446F8D4-37A8-4FA2-862E-7D4C1C9FB915}" destId="{D83C4E6E-15E0-4B54-A33C-AF773D025B68}" srcOrd="0" destOrd="0" presId="urn:microsoft.com/office/officeart/2005/8/layout/process4"/>
    <dgm:cxn modelId="{A3B59F4F-61CC-42EE-9979-406C327CE796}" type="presParOf" srcId="{7446F8D4-37A8-4FA2-862E-7D4C1C9FB915}" destId="{00E74FBD-3F35-42B1-9DC2-8A86B1561469}" srcOrd="1" destOrd="0" presId="urn:microsoft.com/office/officeart/2005/8/layout/process4"/>
    <dgm:cxn modelId="{145E921B-AFF3-4C42-9C9E-760D38A745C3}" type="presParOf" srcId="{7446F8D4-37A8-4FA2-862E-7D4C1C9FB915}" destId="{4ECBF196-5845-4D78-9CCA-B66D31397DD6}" srcOrd="2" destOrd="0" presId="urn:microsoft.com/office/officeart/2005/8/layout/process4"/>
    <dgm:cxn modelId="{875758BD-F162-4665-88DC-C100118C073F}" type="presParOf" srcId="{4ECBF196-5845-4D78-9CCA-B66D31397DD6}" destId="{E27618E9-BC26-470F-A234-F32229063D53}" srcOrd="0" destOrd="0" presId="urn:microsoft.com/office/officeart/2005/8/layout/process4"/>
    <dgm:cxn modelId="{0C9B9D52-9406-4C9C-82C4-05960687B1A8}" type="presParOf" srcId="{6E961A05-8917-4432-8508-BFDBE3D76765}" destId="{DD0A80DA-4A9A-4B4C-9BEC-3834112404AC}" srcOrd="3" destOrd="0" presId="urn:microsoft.com/office/officeart/2005/8/layout/process4"/>
    <dgm:cxn modelId="{66AFCDAA-CDDC-4F24-8EE1-07BAD824B307}" type="presParOf" srcId="{6E961A05-8917-4432-8508-BFDBE3D76765}" destId="{2C3D79C3-1CB0-4B37-B2DC-32606EC6467E}" srcOrd="4" destOrd="0" presId="urn:microsoft.com/office/officeart/2005/8/layout/process4"/>
    <dgm:cxn modelId="{15183B04-B04C-4704-B238-3E3046BC256D}" type="presParOf" srcId="{2C3D79C3-1CB0-4B37-B2DC-32606EC6467E}" destId="{079BC075-C21C-4701-9AB1-9DFC908F1BB3}" srcOrd="0" destOrd="0" presId="urn:microsoft.com/office/officeart/2005/8/layout/process4"/>
    <dgm:cxn modelId="{1DC593B1-7F5C-4A33-B297-22930AAC3A35}" type="presParOf" srcId="{2C3D79C3-1CB0-4B37-B2DC-32606EC6467E}" destId="{D167AAE8-4ECF-47DA-A31D-E654759D585A}" srcOrd="1" destOrd="0" presId="urn:microsoft.com/office/officeart/2005/8/layout/process4"/>
    <dgm:cxn modelId="{CE74CF3C-12A0-4F64-BC92-643B39DBBC4D}" type="presParOf" srcId="{2C3D79C3-1CB0-4B37-B2DC-32606EC6467E}" destId="{C7DEB082-8439-4F0E-8D0D-EE6CE8A40354}" srcOrd="2" destOrd="0" presId="urn:microsoft.com/office/officeart/2005/8/layout/process4"/>
    <dgm:cxn modelId="{C4A3CE53-7307-4753-8517-ABA266F98AC4}" type="presParOf" srcId="{C7DEB082-8439-4F0E-8D0D-EE6CE8A40354}" destId="{DAA7FBFE-6656-477B-884A-0B23382DCDDE}" srcOrd="0" destOrd="0" presId="urn:microsoft.com/office/officeart/2005/8/layout/process4"/>
    <dgm:cxn modelId="{F18EA85E-3AEF-45A0-9C89-A156308BEA89}" type="presParOf" srcId="{C7DEB082-8439-4F0E-8D0D-EE6CE8A40354}" destId="{2EA5B3A2-F7C3-4683-8179-D5378E1A2919}" srcOrd="1" destOrd="0" presId="urn:microsoft.com/office/officeart/2005/8/layout/process4"/>
    <dgm:cxn modelId="{EE123864-4B30-4EED-8472-4E16D3E67041}" type="presParOf" srcId="{6E961A05-8917-4432-8508-BFDBE3D76765}" destId="{9804D910-2452-4599-B29B-B3F08AD2E581}" srcOrd="5" destOrd="0" presId="urn:microsoft.com/office/officeart/2005/8/layout/process4"/>
    <dgm:cxn modelId="{C60AF8AB-F9FB-42BF-8870-EB8ADF0BE461}" type="presParOf" srcId="{6E961A05-8917-4432-8508-BFDBE3D76765}" destId="{9C55825D-241A-46F0-93C0-87C3D9E91C5D}" srcOrd="6" destOrd="0" presId="urn:microsoft.com/office/officeart/2005/8/layout/process4"/>
    <dgm:cxn modelId="{4123A141-EA90-4C72-A5FC-A9DBBB11DDA2}" type="presParOf" srcId="{9C55825D-241A-46F0-93C0-87C3D9E91C5D}" destId="{B26D946C-8BA7-4017-8231-B859842A23F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BA68D3-2C31-4057-BD88-C4EF4AC463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F5CAE43-133A-4A2C-A2F1-E415857EDC7D}">
      <dgm:prSet/>
      <dgm:spPr/>
      <dgm:t>
        <a:bodyPr/>
        <a:lstStyle/>
        <a:p>
          <a:r>
            <a:rPr lang="en-GB" dirty="0"/>
            <a:t>A proportional tax is also known as a flat tax .</a:t>
          </a:r>
          <a:endParaRPr lang="en-US" dirty="0"/>
        </a:p>
      </dgm:t>
    </dgm:pt>
    <dgm:pt modelId="{AC388054-B6CE-4A4B-95A4-DA2B00EEDAFD}" type="parTrans" cxnId="{02B153A3-5D75-4A54-A76E-9E0C239EBF50}">
      <dgm:prSet/>
      <dgm:spPr/>
      <dgm:t>
        <a:bodyPr/>
        <a:lstStyle/>
        <a:p>
          <a:endParaRPr lang="en-US"/>
        </a:p>
      </dgm:t>
    </dgm:pt>
    <dgm:pt modelId="{CA570831-EF55-4CE4-927C-5C1049FF3C61}" type="sibTrans" cxnId="{02B153A3-5D75-4A54-A76E-9E0C239EBF50}">
      <dgm:prSet/>
      <dgm:spPr/>
      <dgm:t>
        <a:bodyPr/>
        <a:lstStyle/>
        <a:p>
          <a:endParaRPr lang="en-US"/>
        </a:p>
      </dgm:t>
    </dgm:pt>
    <dgm:pt modelId="{FB2B77D3-8E89-4198-868C-337285FD07E6}">
      <dgm:prSet/>
      <dgm:spPr/>
      <dgm:t>
        <a:bodyPr/>
        <a:lstStyle/>
        <a:p>
          <a:r>
            <a:rPr lang="en-GB" dirty="0"/>
            <a:t>A progressive tax means that a higher rate of tax is paid as incomes increase. This can be seen with our current income tax system.</a:t>
          </a:r>
          <a:endParaRPr lang="en-US" dirty="0"/>
        </a:p>
      </dgm:t>
    </dgm:pt>
    <dgm:pt modelId="{8CD2532C-4646-4154-AF26-E4421532B3FC}" type="parTrans" cxnId="{7981C4BF-0305-44CF-8A37-F3E7424CD6CA}">
      <dgm:prSet/>
      <dgm:spPr/>
      <dgm:t>
        <a:bodyPr/>
        <a:lstStyle/>
        <a:p>
          <a:endParaRPr lang="en-US"/>
        </a:p>
      </dgm:t>
    </dgm:pt>
    <dgm:pt modelId="{A9EA01C7-E975-4968-A0DB-3901BB86FC2F}" type="sibTrans" cxnId="{7981C4BF-0305-44CF-8A37-F3E7424CD6CA}">
      <dgm:prSet/>
      <dgm:spPr/>
      <dgm:t>
        <a:bodyPr/>
        <a:lstStyle/>
        <a:p>
          <a:endParaRPr lang="en-US"/>
        </a:p>
      </dgm:t>
    </dgm:pt>
    <dgm:pt modelId="{BBD2F49F-DE42-4A8A-9C3C-D7115F69E15B}">
      <dgm:prSet/>
      <dgm:spPr/>
      <dgm:t>
        <a:bodyPr/>
        <a:lstStyle/>
        <a:p>
          <a:r>
            <a:rPr lang="en-GB" dirty="0"/>
            <a:t>A regressive tax is one where a lower rate of tax is paid as incomes increase. </a:t>
          </a:r>
          <a:endParaRPr lang="en-US" dirty="0"/>
        </a:p>
      </dgm:t>
    </dgm:pt>
    <dgm:pt modelId="{57ED200C-D606-4E50-AED3-F91F1C84B094}" type="parTrans" cxnId="{8A5E626E-0417-4D39-BBC2-76B365B1620C}">
      <dgm:prSet/>
      <dgm:spPr/>
      <dgm:t>
        <a:bodyPr/>
        <a:lstStyle/>
        <a:p>
          <a:endParaRPr lang="en-US"/>
        </a:p>
      </dgm:t>
    </dgm:pt>
    <dgm:pt modelId="{BD5BA34C-261F-42BF-A707-BD449B9DF19E}" type="sibTrans" cxnId="{8A5E626E-0417-4D39-BBC2-76B365B1620C}">
      <dgm:prSet/>
      <dgm:spPr/>
      <dgm:t>
        <a:bodyPr/>
        <a:lstStyle/>
        <a:p>
          <a:endParaRPr lang="en-US"/>
        </a:p>
      </dgm:t>
    </dgm:pt>
    <dgm:pt modelId="{41785209-CB8C-479E-A392-C77F577BBD06}" type="pres">
      <dgm:prSet presAssocID="{D8BA68D3-2C31-4057-BD88-C4EF4AC463C9}" presName="linear" presStyleCnt="0">
        <dgm:presLayoutVars>
          <dgm:animLvl val="lvl"/>
          <dgm:resizeHandles val="exact"/>
        </dgm:presLayoutVars>
      </dgm:prSet>
      <dgm:spPr/>
    </dgm:pt>
    <dgm:pt modelId="{9C7D559A-C2B0-4EAA-9636-86A59E77814B}" type="pres">
      <dgm:prSet presAssocID="{7F5CAE43-133A-4A2C-A2F1-E415857EDC7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4853AD9-9949-4306-BFD4-02654C95E874}" type="pres">
      <dgm:prSet presAssocID="{CA570831-EF55-4CE4-927C-5C1049FF3C61}" presName="spacer" presStyleCnt="0"/>
      <dgm:spPr/>
    </dgm:pt>
    <dgm:pt modelId="{30F562D4-BAFA-4530-9B23-CAB3ABAE2BCC}" type="pres">
      <dgm:prSet presAssocID="{FB2B77D3-8E89-4198-868C-337285FD07E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2C94924-9586-4EC2-BC10-C0C8604BA727}" type="pres">
      <dgm:prSet presAssocID="{A9EA01C7-E975-4968-A0DB-3901BB86FC2F}" presName="spacer" presStyleCnt="0"/>
      <dgm:spPr/>
    </dgm:pt>
    <dgm:pt modelId="{95F15DA9-FAA8-4A7E-88D2-9CD03C6FB1A7}" type="pres">
      <dgm:prSet presAssocID="{BBD2F49F-DE42-4A8A-9C3C-D7115F69E15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6A21614-EEEC-434D-981D-8E535645BA2F}" type="presOf" srcId="{BBD2F49F-DE42-4A8A-9C3C-D7115F69E15B}" destId="{95F15DA9-FAA8-4A7E-88D2-9CD03C6FB1A7}" srcOrd="0" destOrd="0" presId="urn:microsoft.com/office/officeart/2005/8/layout/vList2"/>
    <dgm:cxn modelId="{8A5E626E-0417-4D39-BBC2-76B365B1620C}" srcId="{D8BA68D3-2C31-4057-BD88-C4EF4AC463C9}" destId="{BBD2F49F-DE42-4A8A-9C3C-D7115F69E15B}" srcOrd="2" destOrd="0" parTransId="{57ED200C-D606-4E50-AED3-F91F1C84B094}" sibTransId="{BD5BA34C-261F-42BF-A707-BD449B9DF19E}"/>
    <dgm:cxn modelId="{BDEA9982-E00A-4D69-9948-78FB9C813F4A}" type="presOf" srcId="{D8BA68D3-2C31-4057-BD88-C4EF4AC463C9}" destId="{41785209-CB8C-479E-A392-C77F577BBD06}" srcOrd="0" destOrd="0" presId="urn:microsoft.com/office/officeart/2005/8/layout/vList2"/>
    <dgm:cxn modelId="{60F5E49C-F2A5-4514-B9B8-49DBD7D02B40}" type="presOf" srcId="{7F5CAE43-133A-4A2C-A2F1-E415857EDC7D}" destId="{9C7D559A-C2B0-4EAA-9636-86A59E77814B}" srcOrd="0" destOrd="0" presId="urn:microsoft.com/office/officeart/2005/8/layout/vList2"/>
    <dgm:cxn modelId="{02B153A3-5D75-4A54-A76E-9E0C239EBF50}" srcId="{D8BA68D3-2C31-4057-BD88-C4EF4AC463C9}" destId="{7F5CAE43-133A-4A2C-A2F1-E415857EDC7D}" srcOrd="0" destOrd="0" parTransId="{AC388054-B6CE-4A4B-95A4-DA2B00EEDAFD}" sibTransId="{CA570831-EF55-4CE4-927C-5C1049FF3C61}"/>
    <dgm:cxn modelId="{7981C4BF-0305-44CF-8A37-F3E7424CD6CA}" srcId="{D8BA68D3-2C31-4057-BD88-C4EF4AC463C9}" destId="{FB2B77D3-8E89-4198-868C-337285FD07E6}" srcOrd="1" destOrd="0" parTransId="{8CD2532C-4646-4154-AF26-E4421532B3FC}" sibTransId="{A9EA01C7-E975-4968-A0DB-3901BB86FC2F}"/>
    <dgm:cxn modelId="{DED9E8FE-F488-4C39-81B5-66076653B5D7}" type="presOf" srcId="{FB2B77D3-8E89-4198-868C-337285FD07E6}" destId="{30F562D4-BAFA-4530-9B23-CAB3ABAE2BCC}" srcOrd="0" destOrd="0" presId="urn:microsoft.com/office/officeart/2005/8/layout/vList2"/>
    <dgm:cxn modelId="{122924A6-FBC7-475C-968D-5E25E18A8546}" type="presParOf" srcId="{41785209-CB8C-479E-A392-C77F577BBD06}" destId="{9C7D559A-C2B0-4EAA-9636-86A59E77814B}" srcOrd="0" destOrd="0" presId="urn:microsoft.com/office/officeart/2005/8/layout/vList2"/>
    <dgm:cxn modelId="{DE366FA1-B3CA-4947-862C-BC0AEAB42F15}" type="presParOf" srcId="{41785209-CB8C-479E-A392-C77F577BBD06}" destId="{A4853AD9-9949-4306-BFD4-02654C95E874}" srcOrd="1" destOrd="0" presId="urn:microsoft.com/office/officeart/2005/8/layout/vList2"/>
    <dgm:cxn modelId="{D916093E-B188-4964-8CBD-6DFF6293A121}" type="presParOf" srcId="{41785209-CB8C-479E-A392-C77F577BBD06}" destId="{30F562D4-BAFA-4530-9B23-CAB3ABAE2BCC}" srcOrd="2" destOrd="0" presId="urn:microsoft.com/office/officeart/2005/8/layout/vList2"/>
    <dgm:cxn modelId="{B58AECA0-CC69-45A7-A0A6-AACD6953D9F8}" type="presParOf" srcId="{41785209-CB8C-479E-A392-C77F577BBD06}" destId="{D2C94924-9586-4EC2-BC10-C0C8604BA727}" srcOrd="3" destOrd="0" presId="urn:microsoft.com/office/officeart/2005/8/layout/vList2"/>
    <dgm:cxn modelId="{FB297643-7347-442D-B867-3C9F7F526CE1}" type="presParOf" srcId="{41785209-CB8C-479E-A392-C77F577BBD06}" destId="{95F15DA9-FAA8-4A7E-88D2-9CD03C6FB1A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8564A4-0F63-447A-8DFB-D6ACE5010EC0}" type="doc">
      <dgm:prSet loTypeId="urn:microsoft.com/office/officeart/2005/8/layout/process2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1D9F472-C9C5-442E-8249-BCE6739EC7C3}">
      <dgm:prSet/>
      <dgm:spPr/>
      <dgm:t>
        <a:bodyPr/>
        <a:lstStyle/>
        <a:p>
          <a:r>
            <a:rPr lang="en-GB" b="0" i="0" baseline="0"/>
            <a:t>What impact do you think the increase in the personal tax allowance will have on the labour market?</a:t>
          </a:r>
          <a:r>
            <a:rPr lang="en-GB"/>
            <a:t> </a:t>
          </a:r>
          <a:endParaRPr lang="en-US"/>
        </a:p>
      </dgm:t>
    </dgm:pt>
    <dgm:pt modelId="{35ACDCE2-3969-4E77-9DE7-EE3421C97ACE}" type="parTrans" cxnId="{511D64A1-280F-4CC3-8FD5-0620BA3C577A}">
      <dgm:prSet/>
      <dgm:spPr/>
      <dgm:t>
        <a:bodyPr/>
        <a:lstStyle/>
        <a:p>
          <a:endParaRPr lang="en-US"/>
        </a:p>
      </dgm:t>
    </dgm:pt>
    <dgm:pt modelId="{76B82D8E-3D9D-41F1-A987-5AE1E8390DD7}" type="sibTrans" cxnId="{511D64A1-280F-4CC3-8FD5-0620BA3C577A}">
      <dgm:prSet/>
      <dgm:spPr/>
      <dgm:t>
        <a:bodyPr/>
        <a:lstStyle/>
        <a:p>
          <a:endParaRPr lang="en-US"/>
        </a:p>
      </dgm:t>
    </dgm:pt>
    <dgm:pt modelId="{2EBDD260-C45D-4186-94B1-B05AFDCB234F}">
      <dgm:prSet/>
      <dgm:spPr/>
      <dgm:t>
        <a:bodyPr/>
        <a:lstStyle/>
        <a:p>
          <a:r>
            <a:rPr lang="en-GB" b="0" i="0" baseline="0"/>
            <a:t>Would  you make the system more or less progressive? </a:t>
          </a:r>
          <a:endParaRPr lang="en-US"/>
        </a:p>
      </dgm:t>
    </dgm:pt>
    <dgm:pt modelId="{DC3E9F39-507C-4AC0-B9BD-38EA84AF2C53}" type="parTrans" cxnId="{61B033C4-8EA5-4001-8311-6EE22D901693}">
      <dgm:prSet/>
      <dgm:spPr/>
      <dgm:t>
        <a:bodyPr/>
        <a:lstStyle/>
        <a:p>
          <a:endParaRPr lang="en-US"/>
        </a:p>
      </dgm:t>
    </dgm:pt>
    <dgm:pt modelId="{F90D71D4-69EB-4F17-924E-442B40C496F8}" type="sibTrans" cxnId="{61B033C4-8EA5-4001-8311-6EE22D901693}">
      <dgm:prSet/>
      <dgm:spPr/>
      <dgm:t>
        <a:bodyPr/>
        <a:lstStyle/>
        <a:p>
          <a:endParaRPr lang="en-US"/>
        </a:p>
      </dgm:t>
    </dgm:pt>
    <dgm:pt modelId="{D4C347ED-042E-460F-8FD3-0B3B0CF65CB3}">
      <dgm:prSet/>
      <dgm:spPr/>
      <dgm:t>
        <a:bodyPr/>
        <a:lstStyle/>
        <a:p>
          <a:r>
            <a:rPr lang="en-GB" b="0" i="0" baseline="0"/>
            <a:t>If so, how? </a:t>
          </a:r>
          <a:endParaRPr lang="en-US"/>
        </a:p>
      </dgm:t>
    </dgm:pt>
    <dgm:pt modelId="{ED8E9EB6-3969-44D2-81B3-37FF07FD3218}" type="parTrans" cxnId="{FF942334-9E84-4851-990E-3642FE164DDE}">
      <dgm:prSet/>
      <dgm:spPr/>
      <dgm:t>
        <a:bodyPr/>
        <a:lstStyle/>
        <a:p>
          <a:endParaRPr lang="en-US"/>
        </a:p>
      </dgm:t>
    </dgm:pt>
    <dgm:pt modelId="{94056252-9528-4218-9CF8-B131CF68C578}" type="sibTrans" cxnId="{FF942334-9E84-4851-990E-3642FE164DDE}">
      <dgm:prSet/>
      <dgm:spPr/>
      <dgm:t>
        <a:bodyPr/>
        <a:lstStyle/>
        <a:p>
          <a:endParaRPr lang="en-US"/>
        </a:p>
      </dgm:t>
    </dgm:pt>
    <dgm:pt modelId="{3B89C8C1-07EA-4F4B-ABA2-2043D63AB3A9}">
      <dgm:prSet/>
      <dgm:spPr/>
      <dgm:t>
        <a:bodyPr/>
        <a:lstStyle/>
        <a:p>
          <a:r>
            <a:rPr lang="en-GB" b="0" i="0" baseline="0"/>
            <a:t>What impact might your decisions have?</a:t>
          </a:r>
          <a:endParaRPr lang="en-US"/>
        </a:p>
      </dgm:t>
    </dgm:pt>
    <dgm:pt modelId="{09609FC7-8711-4952-B3E5-8672D02FD84A}" type="parTrans" cxnId="{56C292AF-65FA-4B4E-8362-DFFCFBDCE510}">
      <dgm:prSet/>
      <dgm:spPr/>
      <dgm:t>
        <a:bodyPr/>
        <a:lstStyle/>
        <a:p>
          <a:endParaRPr lang="en-US"/>
        </a:p>
      </dgm:t>
    </dgm:pt>
    <dgm:pt modelId="{17D4354E-A324-4200-B3DD-D64C50BB1988}" type="sibTrans" cxnId="{56C292AF-65FA-4B4E-8362-DFFCFBDCE510}">
      <dgm:prSet/>
      <dgm:spPr/>
      <dgm:t>
        <a:bodyPr/>
        <a:lstStyle/>
        <a:p>
          <a:endParaRPr lang="en-US"/>
        </a:p>
      </dgm:t>
    </dgm:pt>
    <dgm:pt modelId="{85D419D8-10D9-493C-B04E-630E346F9494}" type="pres">
      <dgm:prSet presAssocID="{658564A4-0F63-447A-8DFB-D6ACE5010EC0}" presName="linearFlow" presStyleCnt="0">
        <dgm:presLayoutVars>
          <dgm:resizeHandles val="exact"/>
        </dgm:presLayoutVars>
      </dgm:prSet>
      <dgm:spPr/>
    </dgm:pt>
    <dgm:pt modelId="{0561D42D-EAEC-450E-A1C4-A3F0565BD7A6}" type="pres">
      <dgm:prSet presAssocID="{41D9F472-C9C5-442E-8249-BCE6739EC7C3}" presName="node" presStyleLbl="node1" presStyleIdx="0" presStyleCnt="4">
        <dgm:presLayoutVars>
          <dgm:bulletEnabled val="1"/>
        </dgm:presLayoutVars>
      </dgm:prSet>
      <dgm:spPr/>
    </dgm:pt>
    <dgm:pt modelId="{3BA8283B-0008-472A-9D98-586FA5661D65}" type="pres">
      <dgm:prSet presAssocID="{76B82D8E-3D9D-41F1-A987-5AE1E8390DD7}" presName="sibTrans" presStyleLbl="sibTrans2D1" presStyleIdx="0" presStyleCnt="3"/>
      <dgm:spPr/>
    </dgm:pt>
    <dgm:pt modelId="{1DCA5A97-D09A-4563-8F8E-A26A508374B2}" type="pres">
      <dgm:prSet presAssocID="{76B82D8E-3D9D-41F1-A987-5AE1E8390DD7}" presName="connectorText" presStyleLbl="sibTrans2D1" presStyleIdx="0" presStyleCnt="3"/>
      <dgm:spPr/>
    </dgm:pt>
    <dgm:pt modelId="{F845B00A-5885-4803-8756-A6D6E8B321B3}" type="pres">
      <dgm:prSet presAssocID="{2EBDD260-C45D-4186-94B1-B05AFDCB234F}" presName="node" presStyleLbl="node1" presStyleIdx="1" presStyleCnt="4">
        <dgm:presLayoutVars>
          <dgm:bulletEnabled val="1"/>
        </dgm:presLayoutVars>
      </dgm:prSet>
      <dgm:spPr/>
    </dgm:pt>
    <dgm:pt modelId="{ABE03F95-2FFC-4075-B88A-AE7D24E5E782}" type="pres">
      <dgm:prSet presAssocID="{F90D71D4-69EB-4F17-924E-442B40C496F8}" presName="sibTrans" presStyleLbl="sibTrans2D1" presStyleIdx="1" presStyleCnt="3"/>
      <dgm:spPr/>
    </dgm:pt>
    <dgm:pt modelId="{7420F27D-8BD7-4B65-B7FB-EB94D5FC608B}" type="pres">
      <dgm:prSet presAssocID="{F90D71D4-69EB-4F17-924E-442B40C496F8}" presName="connectorText" presStyleLbl="sibTrans2D1" presStyleIdx="1" presStyleCnt="3"/>
      <dgm:spPr/>
    </dgm:pt>
    <dgm:pt modelId="{65A54F9C-7DBC-4A90-B743-D7AD7936B7E5}" type="pres">
      <dgm:prSet presAssocID="{D4C347ED-042E-460F-8FD3-0B3B0CF65CB3}" presName="node" presStyleLbl="node1" presStyleIdx="2" presStyleCnt="4">
        <dgm:presLayoutVars>
          <dgm:bulletEnabled val="1"/>
        </dgm:presLayoutVars>
      </dgm:prSet>
      <dgm:spPr/>
    </dgm:pt>
    <dgm:pt modelId="{CE23038E-CDBD-46CB-8B9C-3A731BBDAD57}" type="pres">
      <dgm:prSet presAssocID="{94056252-9528-4218-9CF8-B131CF68C578}" presName="sibTrans" presStyleLbl="sibTrans2D1" presStyleIdx="2" presStyleCnt="3"/>
      <dgm:spPr/>
    </dgm:pt>
    <dgm:pt modelId="{FDE42FCE-7360-4D58-9B6E-F91D7CCC16CC}" type="pres">
      <dgm:prSet presAssocID="{94056252-9528-4218-9CF8-B131CF68C578}" presName="connectorText" presStyleLbl="sibTrans2D1" presStyleIdx="2" presStyleCnt="3"/>
      <dgm:spPr/>
    </dgm:pt>
    <dgm:pt modelId="{30DF847B-9930-495E-B989-9072C357A7A8}" type="pres">
      <dgm:prSet presAssocID="{3B89C8C1-07EA-4F4B-ABA2-2043D63AB3A9}" presName="node" presStyleLbl="node1" presStyleIdx="3" presStyleCnt="4">
        <dgm:presLayoutVars>
          <dgm:bulletEnabled val="1"/>
        </dgm:presLayoutVars>
      </dgm:prSet>
      <dgm:spPr/>
    </dgm:pt>
  </dgm:ptLst>
  <dgm:cxnLst>
    <dgm:cxn modelId="{DE1D2605-431A-45C8-956A-E68F66161A34}" type="presOf" srcId="{41D9F472-C9C5-442E-8249-BCE6739EC7C3}" destId="{0561D42D-EAEC-450E-A1C4-A3F0565BD7A6}" srcOrd="0" destOrd="0" presId="urn:microsoft.com/office/officeart/2005/8/layout/process2"/>
    <dgm:cxn modelId="{43BCEA2E-583C-46E0-8EDD-1739888E30AD}" type="presOf" srcId="{F90D71D4-69EB-4F17-924E-442B40C496F8}" destId="{7420F27D-8BD7-4B65-B7FB-EB94D5FC608B}" srcOrd="1" destOrd="0" presId="urn:microsoft.com/office/officeart/2005/8/layout/process2"/>
    <dgm:cxn modelId="{FF942334-9E84-4851-990E-3642FE164DDE}" srcId="{658564A4-0F63-447A-8DFB-D6ACE5010EC0}" destId="{D4C347ED-042E-460F-8FD3-0B3B0CF65CB3}" srcOrd="2" destOrd="0" parTransId="{ED8E9EB6-3969-44D2-81B3-37FF07FD3218}" sibTransId="{94056252-9528-4218-9CF8-B131CF68C578}"/>
    <dgm:cxn modelId="{5764A94D-EC73-4FAA-AB42-F4BC27342CE1}" type="presOf" srcId="{D4C347ED-042E-460F-8FD3-0B3B0CF65CB3}" destId="{65A54F9C-7DBC-4A90-B743-D7AD7936B7E5}" srcOrd="0" destOrd="0" presId="urn:microsoft.com/office/officeart/2005/8/layout/process2"/>
    <dgm:cxn modelId="{B5816173-B19C-4A6D-8AE4-65B1551DA7FE}" type="presOf" srcId="{658564A4-0F63-447A-8DFB-D6ACE5010EC0}" destId="{85D419D8-10D9-493C-B04E-630E346F9494}" srcOrd="0" destOrd="0" presId="urn:microsoft.com/office/officeart/2005/8/layout/process2"/>
    <dgm:cxn modelId="{54DBCD56-968D-48EF-9222-49E9946B9D08}" type="presOf" srcId="{3B89C8C1-07EA-4F4B-ABA2-2043D63AB3A9}" destId="{30DF847B-9930-495E-B989-9072C357A7A8}" srcOrd="0" destOrd="0" presId="urn:microsoft.com/office/officeart/2005/8/layout/process2"/>
    <dgm:cxn modelId="{62596A57-95F8-4546-8913-E7FF615CD12B}" type="presOf" srcId="{94056252-9528-4218-9CF8-B131CF68C578}" destId="{FDE42FCE-7360-4D58-9B6E-F91D7CCC16CC}" srcOrd="1" destOrd="0" presId="urn:microsoft.com/office/officeart/2005/8/layout/process2"/>
    <dgm:cxn modelId="{5057BC7A-2312-4087-839D-C59E24235726}" type="presOf" srcId="{F90D71D4-69EB-4F17-924E-442B40C496F8}" destId="{ABE03F95-2FFC-4075-B88A-AE7D24E5E782}" srcOrd="0" destOrd="0" presId="urn:microsoft.com/office/officeart/2005/8/layout/process2"/>
    <dgm:cxn modelId="{81347B8C-DFA4-46C7-AF41-1FF64F57D90F}" type="presOf" srcId="{76B82D8E-3D9D-41F1-A987-5AE1E8390DD7}" destId="{3BA8283B-0008-472A-9D98-586FA5661D65}" srcOrd="0" destOrd="0" presId="urn:microsoft.com/office/officeart/2005/8/layout/process2"/>
    <dgm:cxn modelId="{511D64A1-280F-4CC3-8FD5-0620BA3C577A}" srcId="{658564A4-0F63-447A-8DFB-D6ACE5010EC0}" destId="{41D9F472-C9C5-442E-8249-BCE6739EC7C3}" srcOrd="0" destOrd="0" parTransId="{35ACDCE2-3969-4E77-9DE7-EE3421C97ACE}" sibTransId="{76B82D8E-3D9D-41F1-A987-5AE1E8390DD7}"/>
    <dgm:cxn modelId="{56C292AF-65FA-4B4E-8362-DFFCFBDCE510}" srcId="{658564A4-0F63-447A-8DFB-D6ACE5010EC0}" destId="{3B89C8C1-07EA-4F4B-ABA2-2043D63AB3A9}" srcOrd="3" destOrd="0" parTransId="{09609FC7-8711-4952-B3E5-8672D02FD84A}" sibTransId="{17D4354E-A324-4200-B3DD-D64C50BB1988}"/>
    <dgm:cxn modelId="{17FCD5B4-43A7-46EC-BEF6-EA7BBA28D7B5}" type="presOf" srcId="{76B82D8E-3D9D-41F1-A987-5AE1E8390DD7}" destId="{1DCA5A97-D09A-4563-8F8E-A26A508374B2}" srcOrd="1" destOrd="0" presId="urn:microsoft.com/office/officeart/2005/8/layout/process2"/>
    <dgm:cxn modelId="{61B033C4-8EA5-4001-8311-6EE22D901693}" srcId="{658564A4-0F63-447A-8DFB-D6ACE5010EC0}" destId="{2EBDD260-C45D-4186-94B1-B05AFDCB234F}" srcOrd="1" destOrd="0" parTransId="{DC3E9F39-507C-4AC0-B9BD-38EA84AF2C53}" sibTransId="{F90D71D4-69EB-4F17-924E-442B40C496F8}"/>
    <dgm:cxn modelId="{974966D2-68E7-4DC0-B598-9CA6CAE4A71D}" type="presOf" srcId="{2EBDD260-C45D-4186-94B1-B05AFDCB234F}" destId="{F845B00A-5885-4803-8756-A6D6E8B321B3}" srcOrd="0" destOrd="0" presId="urn:microsoft.com/office/officeart/2005/8/layout/process2"/>
    <dgm:cxn modelId="{EFEE51F6-891C-4036-946F-EF9612FCE598}" type="presOf" srcId="{94056252-9528-4218-9CF8-B131CF68C578}" destId="{CE23038E-CDBD-46CB-8B9C-3A731BBDAD57}" srcOrd="0" destOrd="0" presId="urn:microsoft.com/office/officeart/2005/8/layout/process2"/>
    <dgm:cxn modelId="{75B261CD-5D5A-4334-9B37-3F069B648F2C}" type="presParOf" srcId="{85D419D8-10D9-493C-B04E-630E346F9494}" destId="{0561D42D-EAEC-450E-A1C4-A3F0565BD7A6}" srcOrd="0" destOrd="0" presId="urn:microsoft.com/office/officeart/2005/8/layout/process2"/>
    <dgm:cxn modelId="{CFE80DC5-C8AF-4C9F-8B25-438033B5AD38}" type="presParOf" srcId="{85D419D8-10D9-493C-B04E-630E346F9494}" destId="{3BA8283B-0008-472A-9D98-586FA5661D65}" srcOrd="1" destOrd="0" presId="urn:microsoft.com/office/officeart/2005/8/layout/process2"/>
    <dgm:cxn modelId="{F7B9A9FE-BD03-4C55-B6A8-B7EB13BDA085}" type="presParOf" srcId="{3BA8283B-0008-472A-9D98-586FA5661D65}" destId="{1DCA5A97-D09A-4563-8F8E-A26A508374B2}" srcOrd="0" destOrd="0" presId="urn:microsoft.com/office/officeart/2005/8/layout/process2"/>
    <dgm:cxn modelId="{DC8E9D2B-E3A7-4500-92DF-8B5C15325C5B}" type="presParOf" srcId="{85D419D8-10D9-493C-B04E-630E346F9494}" destId="{F845B00A-5885-4803-8756-A6D6E8B321B3}" srcOrd="2" destOrd="0" presId="urn:microsoft.com/office/officeart/2005/8/layout/process2"/>
    <dgm:cxn modelId="{95892B7F-F256-46C2-83F2-C5A124FC05DF}" type="presParOf" srcId="{85D419D8-10D9-493C-B04E-630E346F9494}" destId="{ABE03F95-2FFC-4075-B88A-AE7D24E5E782}" srcOrd="3" destOrd="0" presId="urn:microsoft.com/office/officeart/2005/8/layout/process2"/>
    <dgm:cxn modelId="{4325023F-F022-46FC-A524-BCC6869D34E2}" type="presParOf" srcId="{ABE03F95-2FFC-4075-B88A-AE7D24E5E782}" destId="{7420F27D-8BD7-4B65-B7FB-EB94D5FC608B}" srcOrd="0" destOrd="0" presId="urn:microsoft.com/office/officeart/2005/8/layout/process2"/>
    <dgm:cxn modelId="{AAA8C2C1-1766-4E69-939F-A787358EB7F4}" type="presParOf" srcId="{85D419D8-10D9-493C-B04E-630E346F9494}" destId="{65A54F9C-7DBC-4A90-B743-D7AD7936B7E5}" srcOrd="4" destOrd="0" presId="urn:microsoft.com/office/officeart/2005/8/layout/process2"/>
    <dgm:cxn modelId="{1E1D83F5-3BD4-495F-9D4B-94181A7B1905}" type="presParOf" srcId="{85D419D8-10D9-493C-B04E-630E346F9494}" destId="{CE23038E-CDBD-46CB-8B9C-3A731BBDAD57}" srcOrd="5" destOrd="0" presId="urn:microsoft.com/office/officeart/2005/8/layout/process2"/>
    <dgm:cxn modelId="{89743B01-CE17-4D9B-8850-81550BF42145}" type="presParOf" srcId="{CE23038E-CDBD-46CB-8B9C-3A731BBDAD57}" destId="{FDE42FCE-7360-4D58-9B6E-F91D7CCC16CC}" srcOrd="0" destOrd="0" presId="urn:microsoft.com/office/officeart/2005/8/layout/process2"/>
    <dgm:cxn modelId="{18FE5B74-8A84-410D-92DA-6687D2567F73}" type="presParOf" srcId="{85D419D8-10D9-493C-B04E-630E346F9494}" destId="{30DF847B-9930-495E-B989-9072C357A7A8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5866F5-73BE-42DF-BBCF-D287FF52B85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949835F-7644-4970-A769-0E076E6F68A7}">
      <dgm:prSet/>
      <dgm:spPr/>
      <dgm:t>
        <a:bodyPr/>
        <a:lstStyle/>
        <a:p>
          <a:r>
            <a:rPr lang="en-GB"/>
            <a:t>The Wealth Gap - Inequality in Numbers</a:t>
          </a:r>
          <a:endParaRPr lang="en-US"/>
        </a:p>
      </dgm:t>
    </dgm:pt>
    <dgm:pt modelId="{6EFA114F-5F01-407A-A98A-424458B4CB4C}" type="parTrans" cxnId="{D5B73D0E-07AD-4B55-95DF-3CC26BFFE9AE}">
      <dgm:prSet/>
      <dgm:spPr/>
      <dgm:t>
        <a:bodyPr/>
        <a:lstStyle/>
        <a:p>
          <a:endParaRPr lang="en-US"/>
        </a:p>
      </dgm:t>
    </dgm:pt>
    <dgm:pt modelId="{23057A58-CDD1-4830-8278-00959DD91BE6}" type="sibTrans" cxnId="{D5B73D0E-07AD-4B55-95DF-3CC26BFFE9AE}">
      <dgm:prSet/>
      <dgm:spPr/>
      <dgm:t>
        <a:bodyPr/>
        <a:lstStyle/>
        <a:p>
          <a:endParaRPr lang="en-US"/>
        </a:p>
      </dgm:t>
    </dgm:pt>
    <dgm:pt modelId="{B2DC9452-BB97-4AB5-98DC-8850867F1766}">
      <dgm:prSet/>
      <dgm:spPr/>
      <dgm:t>
        <a:bodyPr/>
        <a:lstStyle/>
        <a:p>
          <a:r>
            <a:rPr lang="en-GB"/>
            <a:t>Carry out some independent research into the distribution of household income and wealth in the UK</a:t>
          </a:r>
          <a:endParaRPr lang="en-US"/>
        </a:p>
      </dgm:t>
    </dgm:pt>
    <dgm:pt modelId="{5660077D-2C57-4542-8FA9-92CF193C2D67}" type="parTrans" cxnId="{201E92C2-11EA-49E1-9849-16B602287A3C}">
      <dgm:prSet/>
      <dgm:spPr/>
      <dgm:t>
        <a:bodyPr/>
        <a:lstStyle/>
        <a:p>
          <a:endParaRPr lang="en-US"/>
        </a:p>
      </dgm:t>
    </dgm:pt>
    <dgm:pt modelId="{D15875DE-E992-4671-BEF3-69E5DDC784DE}" type="sibTrans" cxnId="{201E92C2-11EA-49E1-9849-16B602287A3C}">
      <dgm:prSet/>
      <dgm:spPr/>
      <dgm:t>
        <a:bodyPr/>
        <a:lstStyle/>
        <a:p>
          <a:endParaRPr lang="en-US"/>
        </a:p>
      </dgm:t>
    </dgm:pt>
    <dgm:pt modelId="{A81848C2-C91D-4662-A197-2147C77F9B83}">
      <dgm:prSet/>
      <dgm:spPr/>
      <dgm:t>
        <a:bodyPr/>
        <a:lstStyle/>
        <a:p>
          <a:r>
            <a:rPr lang="en-GB"/>
            <a:t>Produce an infographic to display your findings</a:t>
          </a:r>
          <a:endParaRPr lang="en-US"/>
        </a:p>
      </dgm:t>
    </dgm:pt>
    <dgm:pt modelId="{0A49A392-D352-4542-8988-FFB35ED70803}" type="parTrans" cxnId="{7520C176-D378-4DC9-8811-2F75EFE3B2FE}">
      <dgm:prSet/>
      <dgm:spPr/>
      <dgm:t>
        <a:bodyPr/>
        <a:lstStyle/>
        <a:p>
          <a:endParaRPr lang="en-US"/>
        </a:p>
      </dgm:t>
    </dgm:pt>
    <dgm:pt modelId="{69947932-07F3-4838-9FA3-8CFB68398261}" type="sibTrans" cxnId="{7520C176-D378-4DC9-8811-2F75EFE3B2FE}">
      <dgm:prSet/>
      <dgm:spPr/>
      <dgm:t>
        <a:bodyPr/>
        <a:lstStyle/>
        <a:p>
          <a:endParaRPr lang="en-US"/>
        </a:p>
      </dgm:t>
    </dgm:pt>
    <dgm:pt modelId="{CF80337D-15B9-4FF7-9BB0-08FEB92921DB}" type="pres">
      <dgm:prSet presAssocID="{BC5866F5-73BE-42DF-BBCF-D287FF52B85D}" presName="linear" presStyleCnt="0">
        <dgm:presLayoutVars>
          <dgm:animLvl val="lvl"/>
          <dgm:resizeHandles val="exact"/>
        </dgm:presLayoutVars>
      </dgm:prSet>
      <dgm:spPr/>
    </dgm:pt>
    <dgm:pt modelId="{9F1DA237-59FA-4340-BE6F-5996AB908922}" type="pres">
      <dgm:prSet presAssocID="{B949835F-7644-4970-A769-0E076E6F68A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3BCAA37-670F-4A8D-A089-E5DCA544B5E2}" type="pres">
      <dgm:prSet presAssocID="{23057A58-CDD1-4830-8278-00959DD91BE6}" presName="spacer" presStyleCnt="0"/>
      <dgm:spPr/>
    </dgm:pt>
    <dgm:pt modelId="{5F72ABE6-F766-4DC7-A18A-5DEE66845C8B}" type="pres">
      <dgm:prSet presAssocID="{B2DC9452-BB97-4AB5-98DC-8850867F176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512C06-B1E4-4C22-8D65-06BE3F8D1830}" type="pres">
      <dgm:prSet presAssocID="{D15875DE-E992-4671-BEF3-69E5DDC784DE}" presName="spacer" presStyleCnt="0"/>
      <dgm:spPr/>
    </dgm:pt>
    <dgm:pt modelId="{29D386C3-FB62-4A41-AD64-D97C3C2B4791}" type="pres">
      <dgm:prSet presAssocID="{A81848C2-C91D-4662-A197-2147C77F9B8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5B73D0E-07AD-4B55-95DF-3CC26BFFE9AE}" srcId="{BC5866F5-73BE-42DF-BBCF-D287FF52B85D}" destId="{B949835F-7644-4970-A769-0E076E6F68A7}" srcOrd="0" destOrd="0" parTransId="{6EFA114F-5F01-407A-A98A-424458B4CB4C}" sibTransId="{23057A58-CDD1-4830-8278-00959DD91BE6}"/>
    <dgm:cxn modelId="{F0C7231D-882C-48B0-88B7-F1D20E8F9888}" type="presOf" srcId="{B2DC9452-BB97-4AB5-98DC-8850867F1766}" destId="{5F72ABE6-F766-4DC7-A18A-5DEE66845C8B}" srcOrd="0" destOrd="0" presId="urn:microsoft.com/office/officeart/2005/8/layout/vList2"/>
    <dgm:cxn modelId="{DE02BD37-866A-4116-B0D1-47F343C85254}" type="presOf" srcId="{B949835F-7644-4970-A769-0E076E6F68A7}" destId="{9F1DA237-59FA-4340-BE6F-5996AB908922}" srcOrd="0" destOrd="0" presId="urn:microsoft.com/office/officeart/2005/8/layout/vList2"/>
    <dgm:cxn modelId="{BBFDC84B-BB6A-4C6C-A0CD-770F99E8018D}" type="presOf" srcId="{A81848C2-C91D-4662-A197-2147C77F9B83}" destId="{29D386C3-FB62-4A41-AD64-D97C3C2B4791}" srcOrd="0" destOrd="0" presId="urn:microsoft.com/office/officeart/2005/8/layout/vList2"/>
    <dgm:cxn modelId="{7520C176-D378-4DC9-8811-2F75EFE3B2FE}" srcId="{BC5866F5-73BE-42DF-BBCF-D287FF52B85D}" destId="{A81848C2-C91D-4662-A197-2147C77F9B83}" srcOrd="2" destOrd="0" parTransId="{0A49A392-D352-4542-8988-FFB35ED70803}" sibTransId="{69947932-07F3-4838-9FA3-8CFB68398261}"/>
    <dgm:cxn modelId="{49B8CBC0-2F68-4165-B536-8DA91EAE651F}" type="presOf" srcId="{BC5866F5-73BE-42DF-BBCF-D287FF52B85D}" destId="{CF80337D-15B9-4FF7-9BB0-08FEB92921DB}" srcOrd="0" destOrd="0" presId="urn:microsoft.com/office/officeart/2005/8/layout/vList2"/>
    <dgm:cxn modelId="{201E92C2-11EA-49E1-9849-16B602287A3C}" srcId="{BC5866F5-73BE-42DF-BBCF-D287FF52B85D}" destId="{B2DC9452-BB97-4AB5-98DC-8850867F1766}" srcOrd="1" destOrd="0" parTransId="{5660077D-2C57-4542-8FA9-92CF193C2D67}" sibTransId="{D15875DE-E992-4671-BEF3-69E5DDC784DE}"/>
    <dgm:cxn modelId="{3006A6C3-F8B7-469A-A7EB-5E575475788F}" type="presParOf" srcId="{CF80337D-15B9-4FF7-9BB0-08FEB92921DB}" destId="{9F1DA237-59FA-4340-BE6F-5996AB908922}" srcOrd="0" destOrd="0" presId="urn:microsoft.com/office/officeart/2005/8/layout/vList2"/>
    <dgm:cxn modelId="{EF237A34-2873-4A67-BF5F-DC5E9A92A67A}" type="presParOf" srcId="{CF80337D-15B9-4FF7-9BB0-08FEB92921DB}" destId="{03BCAA37-670F-4A8D-A089-E5DCA544B5E2}" srcOrd="1" destOrd="0" presId="urn:microsoft.com/office/officeart/2005/8/layout/vList2"/>
    <dgm:cxn modelId="{9C583EB7-6597-4316-A544-AF2FC43F2089}" type="presParOf" srcId="{CF80337D-15B9-4FF7-9BB0-08FEB92921DB}" destId="{5F72ABE6-F766-4DC7-A18A-5DEE66845C8B}" srcOrd="2" destOrd="0" presId="urn:microsoft.com/office/officeart/2005/8/layout/vList2"/>
    <dgm:cxn modelId="{96257786-A952-4BA4-B963-DC2A4C634675}" type="presParOf" srcId="{CF80337D-15B9-4FF7-9BB0-08FEB92921DB}" destId="{95512C06-B1E4-4C22-8D65-06BE3F8D1830}" srcOrd="3" destOrd="0" presId="urn:microsoft.com/office/officeart/2005/8/layout/vList2"/>
    <dgm:cxn modelId="{6FD83C95-EC72-42B3-86EE-8A34CE26B6AF}" type="presParOf" srcId="{CF80337D-15B9-4FF7-9BB0-08FEB92921DB}" destId="{29D386C3-FB62-4A41-AD64-D97C3C2B479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61168-1F51-40D8-92C6-F56AEA9DADC2}">
      <dsp:nvSpPr>
        <dsp:cNvPr id="0" name=""/>
        <dsp:cNvSpPr/>
      </dsp:nvSpPr>
      <dsp:spPr>
        <a:xfrm>
          <a:off x="459921" y="1969"/>
          <a:ext cx="4255540" cy="25533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Are you able to explain the difference between income and wealth?</a:t>
          </a:r>
          <a:endParaRPr lang="en-US" sz="3200" kern="1200"/>
        </a:p>
      </dsp:txBody>
      <dsp:txXfrm>
        <a:off x="459921" y="1969"/>
        <a:ext cx="4255540" cy="2553324"/>
      </dsp:txXfrm>
    </dsp:sp>
    <dsp:sp modelId="{3D7FD545-EE87-4BA2-9989-E18EEB8D2C80}">
      <dsp:nvSpPr>
        <dsp:cNvPr id="0" name=""/>
        <dsp:cNvSpPr/>
      </dsp:nvSpPr>
      <dsp:spPr>
        <a:xfrm>
          <a:off x="459921" y="2980847"/>
          <a:ext cx="4255540" cy="255332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Are you able to analyse the benefits of different types of taxation and the provision of services?</a:t>
          </a:r>
          <a:endParaRPr lang="en-US" sz="3200" kern="1200"/>
        </a:p>
      </dsp:txBody>
      <dsp:txXfrm>
        <a:off x="459921" y="2980847"/>
        <a:ext cx="4255540" cy="25533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0E73C-F9F4-471E-B4FB-CC683CEDA68B}">
      <dsp:nvSpPr>
        <dsp:cNvPr id="0" name=""/>
        <dsp:cNvSpPr/>
      </dsp:nvSpPr>
      <dsp:spPr>
        <a:xfrm>
          <a:off x="950" y="370032"/>
          <a:ext cx="3335112" cy="21177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4FF98-4BD8-479D-9801-DA48AB8AE990}">
      <dsp:nvSpPr>
        <dsp:cNvPr id="0" name=""/>
        <dsp:cNvSpPr/>
      </dsp:nvSpPr>
      <dsp:spPr>
        <a:xfrm>
          <a:off x="371518" y="722072"/>
          <a:ext cx="3335112" cy="2117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Income is measured by the flow of earnings of individuals or households.</a:t>
          </a:r>
          <a:endParaRPr lang="en-US" sz="2500" kern="1200" dirty="0"/>
        </a:p>
      </dsp:txBody>
      <dsp:txXfrm>
        <a:off x="433546" y="784100"/>
        <a:ext cx="3211056" cy="1993740"/>
      </dsp:txXfrm>
    </dsp:sp>
    <dsp:sp modelId="{FF317C62-42FE-4523-9FE2-61D52CBEDEA9}">
      <dsp:nvSpPr>
        <dsp:cNvPr id="0" name=""/>
        <dsp:cNvSpPr/>
      </dsp:nvSpPr>
      <dsp:spPr>
        <a:xfrm>
          <a:off x="4077199" y="370032"/>
          <a:ext cx="3335112" cy="21177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7775C-B067-4665-BFB4-F5EEF08377A9}">
      <dsp:nvSpPr>
        <dsp:cNvPr id="0" name=""/>
        <dsp:cNvSpPr/>
      </dsp:nvSpPr>
      <dsp:spPr>
        <a:xfrm>
          <a:off x="4447767" y="722072"/>
          <a:ext cx="3335112" cy="2117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Wealth is measured by  the stock of financial assets e.g. houses owned by individuals or households.</a:t>
          </a:r>
          <a:endParaRPr lang="en-US" sz="2500" kern="1200" dirty="0"/>
        </a:p>
      </dsp:txBody>
      <dsp:txXfrm>
        <a:off x="4509795" y="784100"/>
        <a:ext cx="3211056" cy="1993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DB37A-B1FE-4EB3-AEF2-C092E129C835}">
      <dsp:nvSpPr>
        <dsp:cNvPr id="0" name=""/>
        <dsp:cNvSpPr/>
      </dsp:nvSpPr>
      <dsp:spPr>
        <a:xfrm>
          <a:off x="0" y="128015"/>
          <a:ext cx="4773168" cy="12647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The </a:t>
          </a:r>
          <a:r>
            <a:rPr lang="en-GB" sz="2300" b="1" kern="1200" dirty="0"/>
            <a:t>distribution of income and wealth </a:t>
          </a:r>
          <a:r>
            <a:rPr lang="en-GB" sz="2300" kern="1200" dirty="0"/>
            <a:t>looks at the differences for individuals and households </a:t>
          </a:r>
          <a:endParaRPr lang="en-US" sz="2300" kern="1200" dirty="0"/>
        </a:p>
      </dsp:txBody>
      <dsp:txXfrm>
        <a:off x="61741" y="189756"/>
        <a:ext cx="4649686" cy="1141288"/>
      </dsp:txXfrm>
    </dsp:sp>
    <dsp:sp modelId="{A2DDEE8F-AE9D-444A-B0A4-5CE7C40C7C12}">
      <dsp:nvSpPr>
        <dsp:cNvPr id="0" name=""/>
        <dsp:cNvSpPr/>
      </dsp:nvSpPr>
      <dsp:spPr>
        <a:xfrm>
          <a:off x="0" y="1459026"/>
          <a:ext cx="4773168" cy="126477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This might be geographically, occupationally or by gender </a:t>
          </a:r>
          <a:endParaRPr lang="en-US" sz="2300" kern="1200" dirty="0"/>
        </a:p>
      </dsp:txBody>
      <dsp:txXfrm>
        <a:off x="61741" y="1520767"/>
        <a:ext cx="4649686" cy="1141288"/>
      </dsp:txXfrm>
    </dsp:sp>
    <dsp:sp modelId="{4E435F50-9434-484E-8BE9-31DE12036B33}">
      <dsp:nvSpPr>
        <dsp:cNvPr id="0" name=""/>
        <dsp:cNvSpPr/>
      </dsp:nvSpPr>
      <dsp:spPr>
        <a:xfrm>
          <a:off x="0" y="2790036"/>
          <a:ext cx="4773168" cy="126477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An individual’s ability to consume goods and services depends upon his/her income and wealth</a:t>
          </a:r>
          <a:endParaRPr lang="en-US" sz="2300" kern="1200" dirty="0"/>
        </a:p>
      </dsp:txBody>
      <dsp:txXfrm>
        <a:off x="61741" y="2851777"/>
        <a:ext cx="4649686" cy="1141288"/>
      </dsp:txXfrm>
    </dsp:sp>
    <dsp:sp modelId="{D3342BF4-4D05-42D4-BBD6-7D40698112C4}">
      <dsp:nvSpPr>
        <dsp:cNvPr id="0" name=""/>
        <dsp:cNvSpPr/>
      </dsp:nvSpPr>
      <dsp:spPr>
        <a:xfrm>
          <a:off x="0" y="4121046"/>
          <a:ext cx="4773168" cy="126477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An unequal distribution of income and wealth may result in an unsatisfactory allocation of resources</a:t>
          </a:r>
          <a:endParaRPr lang="en-US" sz="2300" kern="1200" dirty="0"/>
        </a:p>
      </dsp:txBody>
      <dsp:txXfrm>
        <a:off x="61741" y="4182787"/>
        <a:ext cx="4649686" cy="11412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76CB0-386E-49D8-83A0-57BB05F6E6F5}">
      <dsp:nvSpPr>
        <dsp:cNvPr id="0" name=""/>
        <dsp:cNvSpPr/>
      </dsp:nvSpPr>
      <dsp:spPr>
        <a:xfrm>
          <a:off x="0" y="4522536"/>
          <a:ext cx="4773168" cy="9894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As income flows from the stock of assets a nation’s income and wealth are directly correlated</a:t>
          </a:r>
          <a:endParaRPr lang="en-US" sz="1700" kern="1200" dirty="0"/>
        </a:p>
      </dsp:txBody>
      <dsp:txXfrm>
        <a:off x="0" y="4522536"/>
        <a:ext cx="4773168" cy="989420"/>
      </dsp:txXfrm>
    </dsp:sp>
    <dsp:sp modelId="{00E74FBD-3F35-42B1-9DC2-8A86B1561469}">
      <dsp:nvSpPr>
        <dsp:cNvPr id="0" name=""/>
        <dsp:cNvSpPr/>
      </dsp:nvSpPr>
      <dsp:spPr>
        <a:xfrm rot="10800000">
          <a:off x="0" y="3015649"/>
          <a:ext cx="4773168" cy="1521728"/>
        </a:xfrm>
        <a:prstGeom prst="upArrowCallou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Income is a flow concept</a:t>
          </a:r>
          <a:endParaRPr lang="en-US" sz="1700" kern="1200" dirty="0"/>
        </a:p>
      </dsp:txBody>
      <dsp:txXfrm rot="-10800000">
        <a:off x="0" y="3015649"/>
        <a:ext cx="4773168" cy="534126"/>
      </dsp:txXfrm>
    </dsp:sp>
    <dsp:sp modelId="{E27618E9-BC26-470F-A234-F32229063D53}">
      <dsp:nvSpPr>
        <dsp:cNvPr id="0" name=""/>
        <dsp:cNvSpPr/>
      </dsp:nvSpPr>
      <dsp:spPr>
        <a:xfrm>
          <a:off x="0" y="3549776"/>
          <a:ext cx="4773168" cy="45499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Money generated from wealth e.g. wages, rent, interest</a:t>
          </a:r>
          <a:endParaRPr lang="en-US" sz="1400" kern="1200" dirty="0"/>
        </a:p>
      </dsp:txBody>
      <dsp:txXfrm>
        <a:off x="0" y="3549776"/>
        <a:ext cx="4773168" cy="454996"/>
      </dsp:txXfrm>
    </dsp:sp>
    <dsp:sp modelId="{D167AAE8-4ECF-47DA-A31D-E654759D585A}">
      <dsp:nvSpPr>
        <dsp:cNvPr id="0" name=""/>
        <dsp:cNvSpPr/>
      </dsp:nvSpPr>
      <dsp:spPr>
        <a:xfrm rot="10800000">
          <a:off x="0" y="1508761"/>
          <a:ext cx="4773168" cy="1521728"/>
        </a:xfrm>
        <a:prstGeom prst="upArrowCallou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Wealth is a stock concept</a:t>
          </a:r>
          <a:endParaRPr lang="en-US" sz="1700" kern="1200" dirty="0"/>
        </a:p>
      </dsp:txBody>
      <dsp:txXfrm rot="-10800000">
        <a:off x="0" y="1508761"/>
        <a:ext cx="4773168" cy="534126"/>
      </dsp:txXfrm>
    </dsp:sp>
    <dsp:sp modelId="{DAA7FBFE-6656-477B-884A-0B23382DCDDE}">
      <dsp:nvSpPr>
        <dsp:cNvPr id="0" name=""/>
        <dsp:cNvSpPr/>
      </dsp:nvSpPr>
      <dsp:spPr>
        <a:xfrm>
          <a:off x="0" y="2042888"/>
          <a:ext cx="2386584" cy="454996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Assets owned e.g. buildings, land, savings, shares</a:t>
          </a:r>
          <a:endParaRPr lang="en-US" sz="1400" kern="1200" dirty="0"/>
        </a:p>
      </dsp:txBody>
      <dsp:txXfrm>
        <a:off x="0" y="2042888"/>
        <a:ext cx="2386584" cy="454996"/>
      </dsp:txXfrm>
    </dsp:sp>
    <dsp:sp modelId="{2EA5B3A2-F7C3-4683-8179-D5378E1A2919}">
      <dsp:nvSpPr>
        <dsp:cNvPr id="0" name=""/>
        <dsp:cNvSpPr/>
      </dsp:nvSpPr>
      <dsp:spPr>
        <a:xfrm>
          <a:off x="2386584" y="2042888"/>
          <a:ext cx="2386584" cy="454996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Human wealth e.g. skills and education</a:t>
          </a:r>
          <a:endParaRPr lang="en-US" sz="1400" kern="1200" dirty="0"/>
        </a:p>
      </dsp:txBody>
      <dsp:txXfrm>
        <a:off x="2386584" y="2042888"/>
        <a:ext cx="2386584" cy="454996"/>
      </dsp:txXfrm>
    </dsp:sp>
    <dsp:sp modelId="{B26D946C-8BA7-4017-8231-B859842A23FA}">
      <dsp:nvSpPr>
        <dsp:cNvPr id="0" name=""/>
        <dsp:cNvSpPr/>
      </dsp:nvSpPr>
      <dsp:spPr>
        <a:xfrm rot="10800000">
          <a:off x="0" y="1874"/>
          <a:ext cx="4773168" cy="1521728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There is a correlation between income and wealth</a:t>
          </a:r>
          <a:endParaRPr lang="en-US" sz="1700" kern="1200" dirty="0"/>
        </a:p>
      </dsp:txBody>
      <dsp:txXfrm rot="10800000">
        <a:off x="0" y="1874"/>
        <a:ext cx="4773168" cy="9887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D559A-C2B0-4EAA-9636-86A59E77814B}">
      <dsp:nvSpPr>
        <dsp:cNvPr id="0" name=""/>
        <dsp:cNvSpPr/>
      </dsp:nvSpPr>
      <dsp:spPr>
        <a:xfrm>
          <a:off x="0" y="23719"/>
          <a:ext cx="7886700" cy="13866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A proportional tax is also known as a flat tax .</a:t>
          </a:r>
          <a:endParaRPr lang="en-US" sz="2500" kern="1200" dirty="0"/>
        </a:p>
      </dsp:txBody>
      <dsp:txXfrm>
        <a:off x="67690" y="91409"/>
        <a:ext cx="7751320" cy="1251252"/>
      </dsp:txXfrm>
    </dsp:sp>
    <dsp:sp modelId="{30F562D4-BAFA-4530-9B23-CAB3ABAE2BCC}">
      <dsp:nvSpPr>
        <dsp:cNvPr id="0" name=""/>
        <dsp:cNvSpPr/>
      </dsp:nvSpPr>
      <dsp:spPr>
        <a:xfrm>
          <a:off x="0" y="1482352"/>
          <a:ext cx="7886700" cy="13866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A progressive tax means that a higher rate of tax is paid as incomes increase. This can be seen with our current income tax system.</a:t>
          </a:r>
          <a:endParaRPr lang="en-US" sz="2500" kern="1200" dirty="0"/>
        </a:p>
      </dsp:txBody>
      <dsp:txXfrm>
        <a:off x="67690" y="1550042"/>
        <a:ext cx="7751320" cy="1251252"/>
      </dsp:txXfrm>
    </dsp:sp>
    <dsp:sp modelId="{95F15DA9-FAA8-4A7E-88D2-9CD03C6FB1A7}">
      <dsp:nvSpPr>
        <dsp:cNvPr id="0" name=""/>
        <dsp:cNvSpPr/>
      </dsp:nvSpPr>
      <dsp:spPr>
        <a:xfrm>
          <a:off x="0" y="2940985"/>
          <a:ext cx="7886700" cy="13866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A regressive tax is one where a lower rate of tax is paid as incomes increase. </a:t>
          </a:r>
          <a:endParaRPr lang="en-US" sz="2500" kern="1200" dirty="0"/>
        </a:p>
      </dsp:txBody>
      <dsp:txXfrm>
        <a:off x="67690" y="3008675"/>
        <a:ext cx="7751320" cy="12512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1D42D-EAEC-450E-A1C4-A3F0565BD7A6}">
      <dsp:nvSpPr>
        <dsp:cNvPr id="0" name=""/>
        <dsp:cNvSpPr/>
      </dsp:nvSpPr>
      <dsp:spPr>
        <a:xfrm>
          <a:off x="521223" y="2692"/>
          <a:ext cx="3730721" cy="100153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baseline="0"/>
            <a:t>What impact do you think the increase in the personal tax allowance will have on the labour market?</a:t>
          </a:r>
          <a:r>
            <a:rPr lang="en-GB" sz="1800" kern="1200"/>
            <a:t> </a:t>
          </a:r>
          <a:endParaRPr lang="en-US" sz="1800" kern="1200"/>
        </a:p>
      </dsp:txBody>
      <dsp:txXfrm>
        <a:off x="550557" y="32026"/>
        <a:ext cx="3672053" cy="942867"/>
      </dsp:txXfrm>
    </dsp:sp>
    <dsp:sp modelId="{3BA8283B-0008-472A-9D98-586FA5661D65}">
      <dsp:nvSpPr>
        <dsp:cNvPr id="0" name=""/>
        <dsp:cNvSpPr/>
      </dsp:nvSpPr>
      <dsp:spPr>
        <a:xfrm rot="5400000">
          <a:off x="2198796" y="1029266"/>
          <a:ext cx="375575" cy="450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251376" y="1066824"/>
        <a:ext cx="270415" cy="262903"/>
      </dsp:txXfrm>
    </dsp:sp>
    <dsp:sp modelId="{F845B00A-5885-4803-8756-A6D6E8B321B3}">
      <dsp:nvSpPr>
        <dsp:cNvPr id="0" name=""/>
        <dsp:cNvSpPr/>
      </dsp:nvSpPr>
      <dsp:spPr>
        <a:xfrm>
          <a:off x="521223" y="1504996"/>
          <a:ext cx="3730721" cy="1001535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baseline="0"/>
            <a:t>Would  you make the system more or less progressive? </a:t>
          </a:r>
          <a:endParaRPr lang="en-US" sz="1800" kern="1200"/>
        </a:p>
      </dsp:txBody>
      <dsp:txXfrm>
        <a:off x="550557" y="1534330"/>
        <a:ext cx="3672053" cy="942867"/>
      </dsp:txXfrm>
    </dsp:sp>
    <dsp:sp modelId="{ABE03F95-2FFC-4075-B88A-AE7D24E5E782}">
      <dsp:nvSpPr>
        <dsp:cNvPr id="0" name=""/>
        <dsp:cNvSpPr/>
      </dsp:nvSpPr>
      <dsp:spPr>
        <a:xfrm rot="5400000">
          <a:off x="2198796" y="2531570"/>
          <a:ext cx="375575" cy="450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251376" y="2569128"/>
        <a:ext cx="270415" cy="262903"/>
      </dsp:txXfrm>
    </dsp:sp>
    <dsp:sp modelId="{65A54F9C-7DBC-4A90-B743-D7AD7936B7E5}">
      <dsp:nvSpPr>
        <dsp:cNvPr id="0" name=""/>
        <dsp:cNvSpPr/>
      </dsp:nvSpPr>
      <dsp:spPr>
        <a:xfrm>
          <a:off x="521223" y="3007299"/>
          <a:ext cx="3730721" cy="1001535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baseline="0"/>
            <a:t>If so, how? </a:t>
          </a:r>
          <a:endParaRPr lang="en-US" sz="1800" kern="1200"/>
        </a:p>
      </dsp:txBody>
      <dsp:txXfrm>
        <a:off x="550557" y="3036633"/>
        <a:ext cx="3672053" cy="942867"/>
      </dsp:txXfrm>
    </dsp:sp>
    <dsp:sp modelId="{CE23038E-CDBD-46CB-8B9C-3A731BBDAD57}">
      <dsp:nvSpPr>
        <dsp:cNvPr id="0" name=""/>
        <dsp:cNvSpPr/>
      </dsp:nvSpPr>
      <dsp:spPr>
        <a:xfrm rot="5400000">
          <a:off x="2198796" y="4033874"/>
          <a:ext cx="375575" cy="450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251376" y="4071432"/>
        <a:ext cx="270415" cy="262903"/>
      </dsp:txXfrm>
    </dsp:sp>
    <dsp:sp modelId="{30DF847B-9930-495E-B989-9072C357A7A8}">
      <dsp:nvSpPr>
        <dsp:cNvPr id="0" name=""/>
        <dsp:cNvSpPr/>
      </dsp:nvSpPr>
      <dsp:spPr>
        <a:xfrm>
          <a:off x="521223" y="4509603"/>
          <a:ext cx="3730721" cy="1001535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baseline="0"/>
            <a:t>What impact might your decisions have?</a:t>
          </a:r>
          <a:endParaRPr lang="en-US" sz="1800" kern="1200"/>
        </a:p>
      </dsp:txBody>
      <dsp:txXfrm>
        <a:off x="550557" y="4538937"/>
        <a:ext cx="3672053" cy="9428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1DA237-59FA-4340-BE6F-5996AB908922}">
      <dsp:nvSpPr>
        <dsp:cNvPr id="0" name=""/>
        <dsp:cNvSpPr/>
      </dsp:nvSpPr>
      <dsp:spPr>
        <a:xfrm>
          <a:off x="0" y="27736"/>
          <a:ext cx="4773168" cy="17714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The Wealth Gap - Inequality in Numbers</a:t>
          </a:r>
          <a:endParaRPr lang="en-US" sz="2500" kern="1200"/>
        </a:p>
      </dsp:txBody>
      <dsp:txXfrm>
        <a:off x="86475" y="114211"/>
        <a:ext cx="4600218" cy="1598503"/>
      </dsp:txXfrm>
    </dsp:sp>
    <dsp:sp modelId="{5F72ABE6-F766-4DC7-A18A-5DEE66845C8B}">
      <dsp:nvSpPr>
        <dsp:cNvPr id="0" name=""/>
        <dsp:cNvSpPr/>
      </dsp:nvSpPr>
      <dsp:spPr>
        <a:xfrm>
          <a:off x="0" y="1871189"/>
          <a:ext cx="4773168" cy="1771453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Carry out some independent research into the distribution of household income and wealth in the UK</a:t>
          </a:r>
          <a:endParaRPr lang="en-US" sz="2500" kern="1200"/>
        </a:p>
      </dsp:txBody>
      <dsp:txXfrm>
        <a:off x="86475" y="1957664"/>
        <a:ext cx="4600218" cy="1598503"/>
      </dsp:txXfrm>
    </dsp:sp>
    <dsp:sp modelId="{29D386C3-FB62-4A41-AD64-D97C3C2B4791}">
      <dsp:nvSpPr>
        <dsp:cNvPr id="0" name=""/>
        <dsp:cNvSpPr/>
      </dsp:nvSpPr>
      <dsp:spPr>
        <a:xfrm>
          <a:off x="0" y="3714642"/>
          <a:ext cx="4773168" cy="177145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Produce an infographic to display your findings</a:t>
          </a:r>
          <a:endParaRPr lang="en-US" sz="2500" kern="1200"/>
        </a:p>
      </dsp:txBody>
      <dsp:txXfrm>
        <a:off x="86475" y="3801117"/>
        <a:ext cx="4600218" cy="1598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3/18/2025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3/18/2025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674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http://www.bbc.co.uk/news/business-16545898</a:t>
            </a:r>
          </a:p>
          <a:p>
            <a:pPr defTabSz="867766">
              <a:defRPr/>
            </a:pPr>
            <a:r>
              <a:rPr lang="en-GB" sz="1100" b="1" dirty="0"/>
              <a:t>The Wealth Gap - Inequality in Numbers</a:t>
            </a:r>
          </a:p>
          <a:p>
            <a:pPr defTabSz="867766">
              <a:defRPr/>
            </a:pPr>
            <a:r>
              <a:rPr lang="en-GB" sz="1100" b="1" dirty="0"/>
              <a:t>http://www.theguardian.com/society/datablog/2012/jun/22/household-incomes-compare#data</a:t>
            </a:r>
          </a:p>
          <a:p>
            <a:pPr defTabSz="867766">
              <a:defRPr/>
            </a:pPr>
            <a:r>
              <a:rPr lang="en-GB" sz="1100" dirty="0"/>
              <a:t>Household incomes: how do you compare? Our guide explained</a:t>
            </a:r>
          </a:p>
          <a:p>
            <a:pPr defTabSz="867766">
              <a:defRPr/>
            </a:pPr>
            <a:endParaRPr lang="en-GB" sz="1100" b="1" dirty="0"/>
          </a:p>
          <a:p>
            <a:endParaRPr lang="en-GB" b="1" dirty="0"/>
          </a:p>
          <a:p>
            <a:r>
              <a:rPr lang="en-GB" dirty="0"/>
              <a:t>http://www.pewresearch.org/fact-tank/2014/01/07/5-facts-about-economic-inequality/</a:t>
            </a:r>
          </a:p>
          <a:p>
            <a:pPr defTabSz="867766">
              <a:defRPr/>
            </a:pPr>
            <a:r>
              <a:rPr lang="en-GB" sz="1100" b="1" dirty="0"/>
              <a:t>5 facts about economic inequality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734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https://www.youtube.com/watch?v=tvN8zvovDrY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8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https://www.equalitytrust.org.uk/scale-economic-inequality-uk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594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http://www.basicincome.org.uk/</a:t>
            </a:r>
          </a:p>
          <a:p>
            <a:r>
              <a:rPr lang="en-GB" dirty="0"/>
              <a:t>https://www.theguardian.com/world/2016/jun/02/state-handouts-for-all-europe-set-to-pilot-universal-basic-incomes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594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http://www.basicincome.org.uk/</a:t>
            </a:r>
          </a:p>
          <a:p>
            <a:r>
              <a:rPr lang="en-GB" dirty="0"/>
              <a:t>https://www.theguardian.com/world/2016/jun/02/state-handouts-for-all-europe-set-to-pilot-universal-basic-incomes</a:t>
            </a:r>
          </a:p>
          <a:p>
            <a:r>
              <a:rPr lang="en-GB" dirty="0"/>
              <a:t>https://www.moneyadviceservice.org.uk/en/articles/universal-credit-an-introduction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594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http://www.bbc.co.uk/news/uk-politics-26618139</a:t>
            </a:r>
          </a:p>
          <a:p>
            <a:pPr defTabSz="867766">
              <a:defRPr/>
            </a:pPr>
            <a:r>
              <a:rPr lang="en-GB" sz="1100" b="1" dirty="0"/>
              <a:t>Childcare subsidy for working parents to be increased</a:t>
            </a:r>
          </a:p>
          <a:p>
            <a:pPr defTabSz="867766">
              <a:defRPr/>
            </a:pPr>
            <a:endParaRPr lang="en-GB" sz="1100" b="1" dirty="0"/>
          </a:p>
          <a:p>
            <a:pPr defTabSz="867766">
              <a:defRPr/>
            </a:pPr>
            <a:r>
              <a:rPr lang="en-GB" sz="1100" b="1" dirty="0"/>
              <a:t>http://www.bbc.co.uk/news/uk-politics-36847967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http://www.huffingtonpost.co.uk/2014/07/30/what-you-need-to-know-about-flat-taxes_n_5633058.html?&amp;ir=UK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http://www.bbc.co.uk/news/business-36862059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12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59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93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1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39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27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2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68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68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exampaperspractice.co.u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hyperlink" Target="http://www.exampaperspractice.co.uk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7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vN8zvovDrY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3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4.xml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26658F9-0011-284C-1DF1-DD96012A0A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057" r="-1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61CFEF-920B-3969-BEFA-BF33B0534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906" y="5317240"/>
            <a:ext cx="8408194" cy="744836"/>
          </a:xfrm>
        </p:spPr>
        <p:txBody>
          <a:bodyPr>
            <a:normAutofit/>
          </a:bodyPr>
          <a:lstStyle/>
          <a:p>
            <a:pPr algn="ctr"/>
            <a:r>
              <a:rPr lang="en-GB" sz="3100" cap="small" dirty="0">
                <a:ea typeface="+mj-lt"/>
                <a:cs typeface="+mj-lt"/>
              </a:rPr>
              <a:t>3.6.4 Re-distribution of income and wealth</a:t>
            </a:r>
            <a:endParaRPr lang="en-US" sz="3100" dirty="0">
              <a:ea typeface="+mj-lt"/>
              <a:cs typeface="+mj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A8383054-13BA-572C-8661-97CD154B96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024DB2-B7AE-3275-6F39-467F10798C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D31D84C-CD52-ECDA-78A4-4348CD468760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60DF56-DC52-99DF-ABB9-EE88318EE7C2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</p:spPr>
        <p:txBody>
          <a:bodyPr anchor="ctr">
            <a:normAutofit/>
          </a:bodyPr>
          <a:lstStyle/>
          <a:p>
            <a:r>
              <a:rPr lang="en-GB" sz="4200"/>
              <a:t>Incentives and the poverty trap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83771" y="3017522"/>
            <a:ext cx="7455989" cy="3124658"/>
          </a:xfrm>
        </p:spPr>
        <p:txBody>
          <a:bodyPr anchor="ctr">
            <a:normAutofit/>
          </a:bodyPr>
          <a:lstStyle/>
          <a:p>
            <a:r>
              <a:rPr lang="en-GB" sz="1800" dirty="0"/>
              <a:t>Governments have looked for different ways out of the poverty trap. Providing incentives to work can take a variety of forms:</a:t>
            </a:r>
          </a:p>
          <a:p>
            <a:pPr lvl="1"/>
            <a:r>
              <a:rPr lang="en-GB" sz="1800" dirty="0"/>
              <a:t>Increasing the tax threshold – this means that workers do not pay income tax on a proportion of their income. In 2016-17 this will rise from £10 600 to £11 000</a:t>
            </a:r>
          </a:p>
          <a:p>
            <a:pPr lvl="1"/>
            <a:r>
              <a:rPr lang="en-GB" sz="1800" dirty="0"/>
              <a:t>Universal Credit sets strict guidelines for individuals that can claim welfare benefits. By reducing benefits there is a greater incentive to work</a:t>
            </a:r>
          </a:p>
          <a:p>
            <a:pPr lvl="1"/>
            <a:r>
              <a:rPr lang="en-GB" sz="1800" dirty="0"/>
              <a:t>Support e.g. in the form of education, training and advice helps individuals improve their human capital. This gives access to better jobs</a:t>
            </a:r>
          </a:p>
          <a:p>
            <a:pPr lvl="1"/>
            <a:endParaRPr lang="en-GB" sz="1800" dirty="0"/>
          </a:p>
          <a:p>
            <a:endParaRPr lang="en-GB" sz="18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7DB2A9FD-3E5B-CA83-9D16-6C1A8442F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BFE9F16-E7D1-3676-55A0-785D3E1347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D71DEEC-B5A5-FEE5-A930-D9F5F970422D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2C0A61-344D-FC38-970A-C9AEA517ECC3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449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46" y="386930"/>
            <a:ext cx="7549592" cy="1298448"/>
          </a:xfrm>
        </p:spPr>
        <p:txBody>
          <a:bodyPr anchor="b">
            <a:normAutofit/>
          </a:bodyPr>
          <a:lstStyle/>
          <a:p>
            <a:r>
              <a:rPr lang="en-GB" sz="4200"/>
              <a:t>Taxation and the provision of services</a:t>
            </a: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1998845"/>
            <a:ext cx="859094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246882"/>
            <a:ext cx="7824259" cy="432038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1800" dirty="0"/>
              <a:t>Government policies can be used to make society more equal by creating incentives and providing services</a:t>
            </a:r>
            <a:endParaRPr lang="en-GB" sz="1800" b="1" dirty="0">
              <a:cs typeface="Calibri"/>
            </a:endParaRPr>
          </a:p>
          <a:p>
            <a:endParaRPr lang="en-GB" sz="1800" dirty="0">
              <a:cs typeface="Calibri"/>
            </a:endParaRPr>
          </a:p>
          <a:p>
            <a:endParaRPr lang="en-GB" sz="1800" dirty="0">
              <a:cs typeface="Calibri"/>
            </a:endParaRPr>
          </a:p>
          <a:p>
            <a:endParaRPr lang="en-GB" sz="1800" dirty="0">
              <a:cs typeface="Calibri"/>
            </a:endParaRPr>
          </a:p>
          <a:p>
            <a:endParaRPr lang="en-GB" sz="1800" dirty="0">
              <a:cs typeface="Calibri"/>
            </a:endParaRPr>
          </a:p>
          <a:p>
            <a:endParaRPr lang="en-GB" sz="1800" dirty="0">
              <a:ea typeface="+mn-lt"/>
              <a:cs typeface="+mn-lt"/>
            </a:endParaRPr>
          </a:p>
          <a:p>
            <a:endParaRPr lang="en-GB" sz="18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GB" sz="1800" b="1" dirty="0">
                <a:ea typeface="+mn-lt"/>
                <a:cs typeface="+mn-lt"/>
              </a:rPr>
              <a:t>Universal credit </a:t>
            </a:r>
            <a:r>
              <a:rPr lang="en-GB" sz="1800" dirty="0">
                <a:ea typeface="+mn-lt"/>
                <a:cs typeface="+mn-lt"/>
              </a:rPr>
              <a:t>is replacing a number of </a:t>
            </a:r>
            <a:r>
              <a:rPr lang="en-GB" sz="1800" b="1" dirty="0">
                <a:ea typeface="+mn-lt"/>
                <a:cs typeface="+mn-lt"/>
              </a:rPr>
              <a:t>means tested benefits </a:t>
            </a:r>
            <a:r>
              <a:rPr lang="en-GB" sz="1800" dirty="0">
                <a:ea typeface="+mn-lt"/>
                <a:cs typeface="+mn-lt"/>
              </a:rPr>
              <a:t>such as </a:t>
            </a:r>
            <a:r>
              <a:rPr lang="en-GB" sz="1800" b="1" dirty="0">
                <a:ea typeface="+mn-lt"/>
                <a:cs typeface="+mn-lt"/>
              </a:rPr>
              <a:t>jobseeker’s allowance </a:t>
            </a:r>
            <a:r>
              <a:rPr lang="en-GB" sz="1800" dirty="0">
                <a:ea typeface="+mn-lt"/>
                <a:cs typeface="+mn-lt"/>
              </a:rPr>
              <a:t>and </a:t>
            </a:r>
            <a:r>
              <a:rPr lang="en-GB" sz="1800" b="1" dirty="0">
                <a:ea typeface="+mn-lt"/>
                <a:cs typeface="+mn-lt"/>
              </a:rPr>
              <a:t>housing benefit</a:t>
            </a:r>
            <a:r>
              <a:rPr lang="en-GB" sz="1800" dirty="0">
                <a:ea typeface="+mn-lt"/>
                <a:cs typeface="+mn-lt"/>
              </a:rPr>
              <a:t>. </a:t>
            </a:r>
            <a:endParaRPr lang="en-US" sz="18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r>
              <a:rPr lang="en-GB" sz="1800" dirty="0">
                <a:ea typeface="+mn-lt"/>
                <a:cs typeface="+mn-lt"/>
              </a:rPr>
              <a:t>It will also replace </a:t>
            </a:r>
            <a:r>
              <a:rPr lang="en-GB" sz="1800" b="1" dirty="0">
                <a:ea typeface="+mn-lt"/>
                <a:cs typeface="+mn-lt"/>
              </a:rPr>
              <a:t>child benefit</a:t>
            </a:r>
            <a:r>
              <a:rPr lang="en-GB" sz="1800" dirty="0">
                <a:ea typeface="+mn-lt"/>
                <a:cs typeface="+mn-lt"/>
              </a:rPr>
              <a:t>.</a:t>
            </a:r>
            <a:r>
              <a:rPr lang="en-GB" sz="1800" b="1" dirty="0">
                <a:ea typeface="+mn-lt"/>
                <a:cs typeface="+mn-lt"/>
              </a:rPr>
              <a:t> </a:t>
            </a:r>
            <a:endParaRPr lang="en-US" sz="1800" dirty="0">
              <a:ea typeface="+mn-lt"/>
              <a:cs typeface="+mn-lt"/>
            </a:endParaRPr>
          </a:p>
          <a:p>
            <a:pPr lvl="1"/>
            <a:endParaRPr lang="en-GB" sz="1200" b="1" dirty="0">
              <a:cs typeface="Calibri" panose="020F0502020204030204"/>
            </a:endParaRPr>
          </a:p>
          <a:p>
            <a:pPr lvl="1"/>
            <a:endParaRPr lang="en-GB" sz="1200" dirty="0">
              <a:cs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23318" y="2332075"/>
            <a:ext cx="7817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36908"/>
              </p:ext>
            </p:extLst>
          </p:nvPr>
        </p:nvGraphicFramePr>
        <p:xfrm>
          <a:off x="4202617" y="2876066"/>
          <a:ext cx="3942221" cy="1982176"/>
        </p:xfrm>
        <a:graphic>
          <a:graphicData uri="http://schemas.openxmlformats.org/drawingml/2006/table">
            <a:tbl>
              <a:tblPr firstRow="1" bandRow="1">
                <a:solidFill>
                  <a:srgbClr val="F2F2F2">
                    <a:alpha val="45098"/>
                  </a:srgbClr>
                </a:solidFill>
                <a:tableStyleId>{5C22544A-7EE6-4342-B048-85BDC9FD1C3A}</a:tableStyleId>
              </a:tblPr>
              <a:tblGrid>
                <a:gridCol w="3942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2751">
                <a:tc>
                  <a:txBody>
                    <a:bodyPr/>
                    <a:lstStyle/>
                    <a:p>
                      <a:pPr algn="ctr"/>
                      <a:r>
                        <a:rPr lang="en-GB" sz="1700" b="0" cap="none" spc="0">
                          <a:solidFill>
                            <a:schemeClr val="bg1"/>
                          </a:solidFill>
                        </a:rPr>
                        <a:t>More equal</a:t>
                      </a:r>
                    </a:p>
                  </a:txBody>
                  <a:tcPr marL="109311" marR="109311" marT="109311" marB="54656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942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Progressive</a:t>
                      </a:r>
                      <a:r>
                        <a:rPr lang="en-GB" sz="1400" cap="none" spc="0" baseline="0" dirty="0">
                          <a:solidFill>
                            <a:schemeClr val="tx1"/>
                          </a:solidFill>
                        </a:rPr>
                        <a:t> taxes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cap="none" spc="0" baseline="0" dirty="0">
                          <a:solidFill>
                            <a:schemeClr val="tx1"/>
                          </a:solidFill>
                        </a:rPr>
                        <a:t>Increasing inheritance tax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cap="none" spc="0" baseline="0" dirty="0">
                          <a:solidFill>
                            <a:schemeClr val="tx1"/>
                          </a:solidFill>
                        </a:rPr>
                        <a:t>Extending universal benefits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cap="none" spc="0" baseline="0" dirty="0">
                          <a:solidFill>
                            <a:schemeClr val="tx1"/>
                          </a:solidFill>
                        </a:rPr>
                        <a:t>Increasing the National Minimum Wage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cap="none" spc="0" baseline="0" dirty="0">
                          <a:solidFill>
                            <a:schemeClr val="tx1"/>
                          </a:solidFill>
                        </a:rPr>
                        <a:t>Increased spending on public and merit goods</a:t>
                      </a:r>
                      <a:endParaRPr lang="en-GB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9311" marR="109311" marT="109311" marB="5465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564622D-E709-7E10-369C-F0DA5D6718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E89FCD-EB8C-A4D3-5B20-987006060D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35CAE40-0DAC-E483-7714-B884BE025C40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2E31E5-ABD4-EF0B-BB2B-011C5DDFDDE9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36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A0BEA-17A2-447F-8C2B-5032D9938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CF02DB9-A8B9-02A4-6D54-F3DEB39D63E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53AC7EF-7EEF-6433-D31F-F65EFD72AE8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124E30-86B0-6FFE-B922-239E165474B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FE4D4CF-752E-C776-1FEF-74F9025F8978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32732B-1294-DA87-0929-3FAE351BEAB1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74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3500" dirty="0">
                <a:solidFill>
                  <a:srgbClr val="FFFFFF"/>
                </a:solidFill>
              </a:rPr>
              <a:t>Taxation and the provision of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1700" dirty="0"/>
              <a:t>A proportional tax is one with a constant marginal rate</a:t>
            </a:r>
          </a:p>
          <a:p>
            <a:r>
              <a:rPr lang="en-GB" sz="1700" dirty="0"/>
              <a:t>As income rises so does the amount of tax</a:t>
            </a:r>
            <a:endParaRPr lang="en-GB" sz="1700" dirty="0">
              <a:cs typeface="Calibri" panose="020F0502020204030204"/>
            </a:endParaRPr>
          </a:p>
          <a:p>
            <a:r>
              <a:rPr lang="en-GB" sz="1700" dirty="0"/>
              <a:t>For example, with a proportional rate of tax of 20%:</a:t>
            </a:r>
          </a:p>
          <a:p>
            <a:pPr lvl="1"/>
            <a:r>
              <a:rPr lang="en-GB" sz="1700" dirty="0"/>
              <a:t>Earnings of £10 000 would pay £2 000 in income tax</a:t>
            </a:r>
          </a:p>
          <a:p>
            <a:pPr lvl="1"/>
            <a:r>
              <a:rPr lang="en-GB" sz="1700" dirty="0"/>
              <a:t>Earnings of £50 000 would pay £10 000 in income tax</a:t>
            </a:r>
          </a:p>
          <a:p>
            <a:pPr lvl="1"/>
            <a:endParaRPr lang="en-GB" sz="1700" dirty="0">
              <a:cs typeface="Calibri" panose="020F0502020204030204"/>
            </a:endParaRPr>
          </a:p>
          <a:p>
            <a:pPr lvl="1"/>
            <a:endParaRPr lang="en-GB" sz="1700" dirty="0">
              <a:cs typeface="Calibri" panose="020F050202020403020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700" dirty="0">
                <a:ea typeface="+mn-lt"/>
                <a:cs typeface="+mn-lt"/>
              </a:rPr>
              <a:t>Advantages:</a:t>
            </a:r>
            <a:endParaRPr lang="en-US" sz="1700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buFont typeface="Arial,Sans-Serif" panose="020B0604020202020204" pitchFamily="34" charset="0"/>
            </a:pPr>
            <a:r>
              <a:rPr lang="en-GB" sz="1700" dirty="0">
                <a:ea typeface="+mn-lt"/>
                <a:cs typeface="+mn-lt"/>
              </a:rPr>
              <a:t>simple to understand</a:t>
            </a:r>
            <a:endParaRPr lang="en-US" sz="1700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buFont typeface="Arial,Sans-Serif" panose="020B0604020202020204" pitchFamily="34" charset="0"/>
            </a:pPr>
            <a:r>
              <a:rPr lang="en-GB" sz="1700" dirty="0">
                <a:ea typeface="+mn-lt"/>
                <a:cs typeface="+mn-lt"/>
              </a:rPr>
              <a:t>easy to calculate</a:t>
            </a:r>
            <a:endParaRPr lang="en-US" sz="1700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buFont typeface="Arial,Sans-Serif" panose="020B0604020202020204" pitchFamily="34" charset="0"/>
            </a:pPr>
            <a:r>
              <a:rPr lang="en-GB" sz="1700" dirty="0">
                <a:ea typeface="+mn-lt"/>
                <a:cs typeface="+mn-lt"/>
              </a:rPr>
              <a:t>greater transparency so might lead to less tax evasion</a:t>
            </a:r>
            <a:endParaRPr lang="en-US" sz="1700" dirty="0"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700" dirty="0"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700" dirty="0">
                <a:ea typeface="+mn-lt"/>
                <a:cs typeface="+mn-lt"/>
              </a:rPr>
              <a:t>Disadvantages:</a:t>
            </a:r>
            <a:endParaRPr lang="en-US" sz="1700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buFont typeface="Arial,Sans-Serif" panose="020B0604020202020204" pitchFamily="34" charset="0"/>
            </a:pPr>
            <a:r>
              <a:rPr lang="en-GB" sz="1700" dirty="0">
                <a:ea typeface="+mn-lt"/>
                <a:cs typeface="+mn-lt"/>
              </a:rPr>
              <a:t>burden falls on poorer members of society</a:t>
            </a:r>
            <a:endParaRPr lang="en-US" sz="1700" dirty="0">
              <a:ea typeface="+mn-lt"/>
              <a:cs typeface="+mn-lt"/>
            </a:endParaRPr>
          </a:p>
          <a:p>
            <a:pPr marL="285750" indent="-285750">
              <a:spcBef>
                <a:spcPts val="0"/>
              </a:spcBef>
              <a:buFont typeface="Arial,Sans-Serif" panose="020B0604020202020204" pitchFamily="34" charset="0"/>
            </a:pPr>
            <a:r>
              <a:rPr lang="en-GB" sz="1700" dirty="0">
                <a:ea typeface="+mn-lt"/>
                <a:cs typeface="+mn-lt"/>
              </a:rPr>
              <a:t>therefore, creates greater inequality</a:t>
            </a:r>
            <a:endParaRPr lang="en-US" sz="1700" dirty="0">
              <a:ea typeface="+mn-lt"/>
              <a:cs typeface="+mn-lt"/>
            </a:endParaRPr>
          </a:p>
          <a:p>
            <a:pPr lvl="1"/>
            <a:endParaRPr lang="en-GB" sz="1700" dirty="0">
              <a:cs typeface="Calibri" panose="020F0502020204030204"/>
            </a:endParaRPr>
          </a:p>
          <a:p>
            <a:pPr lvl="1"/>
            <a:endParaRPr lang="en-GB" sz="1700" dirty="0">
              <a:cs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10D815-8D93-95EF-B36C-D4D024B875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87BE8F-A986-5A6A-F2B2-3D441FFDF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C9E194C-613A-8ABE-E070-9D025CB0C2FC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E440DF-971A-7366-7E3F-D5F4B8D75E44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32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41023" y="-934769"/>
            <a:ext cx="2424873" cy="2708393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3756" y="-134088"/>
            <a:ext cx="1635955" cy="1226966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713565" y="311926"/>
            <a:ext cx="4059393" cy="1911083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548980" y="1613994"/>
            <a:ext cx="1185708" cy="88928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327781" y="5494508"/>
            <a:ext cx="2444907" cy="1774587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211282" y="5555951"/>
            <a:ext cx="928467" cy="69635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877311" y="1407983"/>
            <a:ext cx="5389379" cy="4042034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76283" y="882212"/>
            <a:ext cx="6791435" cy="5093576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78" y="427076"/>
            <a:ext cx="8520846" cy="569209"/>
          </a:xfr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400" b="1" dirty="0">
                <a:solidFill>
                  <a:srgbClr val="080808"/>
                </a:solidFill>
                <a:cs typeface="Calibri Light"/>
              </a:rPr>
              <a:t>Progressive, regressive and </a:t>
            </a:r>
            <a:br>
              <a:rPr lang="en-US" sz="2400" b="1" dirty="0">
                <a:solidFill>
                  <a:srgbClr val="080808"/>
                </a:solidFill>
                <a:cs typeface="Calibri Light"/>
              </a:rPr>
            </a:br>
            <a:r>
              <a:rPr lang="en-US" sz="2400" b="1" dirty="0">
                <a:solidFill>
                  <a:srgbClr val="080808"/>
                </a:solidFill>
                <a:cs typeface="Calibri Light"/>
              </a:rPr>
              <a:t>proportional taxation</a:t>
            </a:r>
            <a:endParaRPr lang="en-US" sz="2400" b="1" kern="1200" dirty="0">
              <a:cs typeface="+mj-lt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943393" y="5778692"/>
            <a:ext cx="2231794" cy="1926608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170046" y="5363543"/>
            <a:ext cx="959985" cy="71998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821A71D-9F4D-F3F7-ECAA-24DF2CE8DA98}"/>
              </a:ext>
            </a:extLst>
          </p:cNvPr>
          <p:cNvGrpSpPr/>
          <p:nvPr/>
        </p:nvGrpSpPr>
        <p:grpSpPr>
          <a:xfrm>
            <a:off x="712239" y="1798007"/>
            <a:ext cx="7705725" cy="4286250"/>
            <a:chOff x="1948692" y="2071177"/>
            <a:chExt cx="7705725" cy="4286250"/>
          </a:xfrm>
        </p:grpSpPr>
        <p:sp>
          <p:nvSpPr>
            <p:cNvPr id="5" name="Line 4">
              <a:extLst>
                <a:ext uri="{FF2B5EF4-FFF2-40B4-BE49-F238E27FC236}">
                  <a16:creationId xmlns:a16="http://schemas.microsoft.com/office/drawing/2014/main" id="{2372747A-489E-33AE-7041-852E30F1C9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5317" y="2576002"/>
              <a:ext cx="0" cy="3311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" name="Line 5">
              <a:extLst>
                <a:ext uri="{FF2B5EF4-FFF2-40B4-BE49-F238E27FC236}">
                  <a16:creationId xmlns:a16="http://schemas.microsoft.com/office/drawing/2014/main" id="{00A9BA90-3C0D-9948-5C02-688E42472C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5317" y="5887527"/>
              <a:ext cx="57610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8" name="Line 6">
              <a:extLst>
                <a:ext uri="{FF2B5EF4-FFF2-40B4-BE49-F238E27FC236}">
                  <a16:creationId xmlns:a16="http://schemas.microsoft.com/office/drawing/2014/main" id="{DD832D9F-7EAF-9CF9-A19F-70A383E547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5317" y="2720464"/>
              <a:ext cx="4968875" cy="31670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" name="Text Box 9">
              <a:extLst>
                <a:ext uri="{FF2B5EF4-FFF2-40B4-BE49-F238E27FC236}">
                  <a16:creationId xmlns:a16="http://schemas.microsoft.com/office/drawing/2014/main" id="{DDD5145E-33FC-37D7-01D7-7FCD0A03FA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717586" y="3807108"/>
              <a:ext cx="3163887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2000" b="0"/>
                <a:t>Proportion of tax paid as percentage of income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832D8DA9-2D9F-0D19-64BE-01DE0F6500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9982" y="5960552"/>
              <a:ext cx="2413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2000" b="0" dirty="0"/>
                <a:t>Amount of income</a:t>
              </a:r>
            </a:p>
          </p:txBody>
        </p:sp>
        <p:sp>
          <p:nvSpPr>
            <p:cNvPr id="24" name="Text Box 11">
              <a:extLst>
                <a:ext uri="{FF2B5EF4-FFF2-40B4-BE49-F238E27FC236}">
                  <a16:creationId xmlns:a16="http://schemas.microsoft.com/office/drawing/2014/main" id="{0DE92D60-8B99-268A-8BEA-C0E6426FB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80942" y="2071177"/>
              <a:ext cx="18732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/>
                <a:t>Progressive</a:t>
              </a:r>
            </a:p>
          </p:txBody>
        </p:sp>
        <p:sp>
          <p:nvSpPr>
            <p:cNvPr id="26" name="Text Box 12">
              <a:extLst>
                <a:ext uri="{FF2B5EF4-FFF2-40B4-BE49-F238E27FC236}">
                  <a16:creationId xmlns:a16="http://schemas.microsoft.com/office/drawing/2014/main" id="{6408D6B5-EEB9-D7BC-1DA3-5184CB3458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81167" y="2348989"/>
              <a:ext cx="18732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/>
                <a:t>Proportional</a:t>
              </a:r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C699D882-D898-822E-11F6-C07C018A74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317" y="4160327"/>
              <a:ext cx="5400675" cy="1727200"/>
            </a:xfrm>
            <a:custGeom>
              <a:avLst/>
              <a:gdLst>
                <a:gd name="T0" fmla="*/ 0 w 3402"/>
                <a:gd name="T1" fmla="*/ 1727200 h 1088"/>
                <a:gd name="T2" fmla="*/ 3063875 w 3402"/>
                <a:gd name="T3" fmla="*/ 192088 h 1088"/>
                <a:gd name="T4" fmla="*/ 5400675 w 3402"/>
                <a:gd name="T5" fmla="*/ 576263 h 1088"/>
                <a:gd name="T6" fmla="*/ 0 60000 65536"/>
                <a:gd name="T7" fmla="*/ 0 60000 65536"/>
                <a:gd name="T8" fmla="*/ 0 60000 65536"/>
                <a:gd name="T9" fmla="*/ 0 w 3402"/>
                <a:gd name="T10" fmla="*/ 0 h 1088"/>
                <a:gd name="T11" fmla="*/ 3402 w 3402"/>
                <a:gd name="T12" fmla="*/ 1088 h 10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02" h="1088">
                  <a:moveTo>
                    <a:pt x="0" y="1088"/>
                  </a:moveTo>
                  <a:cubicBezTo>
                    <a:pt x="322" y="927"/>
                    <a:pt x="1363" y="242"/>
                    <a:pt x="1930" y="121"/>
                  </a:cubicBezTo>
                  <a:cubicBezTo>
                    <a:pt x="2497" y="0"/>
                    <a:pt x="3096" y="313"/>
                    <a:pt x="3402" y="363"/>
                  </a:cubicBezTo>
                </a:path>
              </a:pathLst>
            </a:custGeom>
            <a:noFill/>
            <a:ln w="28575" cmpd="sng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14FD7EE9-6746-BE67-BEE5-B76F402C9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3729" y="2360102"/>
              <a:ext cx="3170238" cy="3524250"/>
            </a:xfrm>
            <a:custGeom>
              <a:avLst/>
              <a:gdLst>
                <a:gd name="T0" fmla="*/ 0 w 1997"/>
                <a:gd name="T1" fmla="*/ 3524250 h 2220"/>
                <a:gd name="T2" fmla="*/ 2305050 w 1997"/>
                <a:gd name="T3" fmla="*/ 1800225 h 2220"/>
                <a:gd name="T4" fmla="*/ 3170238 w 1997"/>
                <a:gd name="T5" fmla="*/ 0 h 2220"/>
                <a:gd name="T6" fmla="*/ 0 60000 65536"/>
                <a:gd name="T7" fmla="*/ 0 60000 65536"/>
                <a:gd name="T8" fmla="*/ 0 60000 65536"/>
                <a:gd name="T9" fmla="*/ 0 w 1997"/>
                <a:gd name="T10" fmla="*/ 0 h 2220"/>
                <a:gd name="T11" fmla="*/ 1997 w 1997"/>
                <a:gd name="T12" fmla="*/ 2220 h 2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97" h="2220">
                  <a:moveTo>
                    <a:pt x="0" y="2220"/>
                  </a:moveTo>
                  <a:cubicBezTo>
                    <a:pt x="242" y="2040"/>
                    <a:pt x="1119" y="1504"/>
                    <a:pt x="1452" y="1134"/>
                  </a:cubicBezTo>
                  <a:cubicBezTo>
                    <a:pt x="1785" y="764"/>
                    <a:pt x="1890" y="385"/>
                    <a:pt x="1997" y="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0" name="Text Box 13">
              <a:extLst>
                <a:ext uri="{FF2B5EF4-FFF2-40B4-BE49-F238E27FC236}">
                  <a16:creationId xmlns:a16="http://schemas.microsoft.com/office/drawing/2014/main" id="{40D68422-29CF-BEB0-15AB-B1104C178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4782" y="4783504"/>
              <a:ext cx="126169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dirty="0"/>
                <a:t>Regressive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768A7E8E-7185-32AF-B02E-ED74294196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530E74-3621-0EB2-A7D4-4567936C18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7DD8A897-FAC8-5D39-471A-84A3A5749204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EF6BB0-4ECB-CD97-66BE-01246DAB7F09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51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642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1"/>
            <a:ext cx="9144001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784" y="248038"/>
            <a:ext cx="529779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Progressive, regressive and proportional taxation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872113"/>
              </p:ext>
            </p:extLst>
          </p:nvPr>
        </p:nvGraphicFramePr>
        <p:xfrm>
          <a:off x="324168" y="2196803"/>
          <a:ext cx="8495665" cy="3991142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039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5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5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01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5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5637">
                <a:tc>
                  <a:txBody>
                    <a:bodyPr/>
                    <a:lstStyle/>
                    <a:p>
                      <a:endParaRPr lang="en-GB" sz="13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300" b="1">
                          <a:solidFill>
                            <a:sysClr val="windowText" lastClr="000000"/>
                          </a:solidFill>
                        </a:rPr>
                        <a:t>Progressive</a:t>
                      </a: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300" b="1">
                          <a:solidFill>
                            <a:sysClr val="windowText" lastClr="000000"/>
                          </a:solidFill>
                        </a:rPr>
                        <a:t>Regressive</a:t>
                      </a: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300" b="1">
                          <a:solidFill>
                            <a:sysClr val="windowText" lastClr="000000"/>
                          </a:solidFill>
                        </a:rPr>
                        <a:t>Proportional</a:t>
                      </a: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521">
                <a:tc>
                  <a:txBody>
                    <a:bodyPr/>
                    <a:lstStyle/>
                    <a:p>
                      <a:r>
                        <a:rPr lang="en-GB" sz="1300">
                          <a:solidFill>
                            <a:sysClr val="windowText" lastClr="000000"/>
                          </a:solidFill>
                        </a:rPr>
                        <a:t>Definition</a:t>
                      </a: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30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3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3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521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ysClr val="windowText" lastClr="000000"/>
                          </a:solidFill>
                        </a:rPr>
                        <a:t>Examples</a:t>
                      </a: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30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3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3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521">
                <a:tc>
                  <a:txBody>
                    <a:bodyPr/>
                    <a:lstStyle/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</a:rPr>
                        <a:t>Advantages</a:t>
                      </a: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</a:rPr>
                        <a:t>Disadvantages</a:t>
                      </a: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</a:rPr>
                        <a:t>Advantages</a:t>
                      </a: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</a:rPr>
                        <a:t>Disadvantages</a:t>
                      </a: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ysClr val="windowText" lastClr="000000"/>
                          </a:solidFill>
                        </a:rPr>
                        <a:t>Advantages</a:t>
                      </a: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ysClr val="windowText" lastClr="000000"/>
                          </a:solidFill>
                        </a:rPr>
                        <a:t>Disadvantages</a:t>
                      </a: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0942">
                <a:tc>
                  <a:txBody>
                    <a:bodyPr/>
                    <a:lstStyle/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30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sz="13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3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3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3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83641" marR="110185" marT="110185" marB="1101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72DCD20-4B16-BB99-1727-DA45EE4F9E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14E4BE-FFA4-8E54-B19E-EBD452E276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292" y="69924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8030B5D-D6BD-61A7-F8CD-C5224C0F278E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F7D740-4036-A2FF-E48A-3F48ECA7933C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44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en-GB" sz="4000"/>
              <a:t>Taxation and the provision of services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en-GB" sz="2100" b="1" dirty="0"/>
              <a:t>The Government </a:t>
            </a:r>
            <a:endParaRPr lang="en-GB" sz="2100"/>
          </a:p>
          <a:p>
            <a:pPr lvl="1"/>
            <a:r>
              <a:rPr lang="en-GB" sz="2100" dirty="0"/>
              <a:t>Government policy redistributes income from richer to poorer members of society</a:t>
            </a:r>
            <a:endParaRPr lang="en-GB" sz="2100" dirty="0">
              <a:cs typeface="Calibri"/>
            </a:endParaRPr>
          </a:p>
          <a:p>
            <a:pPr lvl="1"/>
            <a:r>
              <a:rPr lang="en-GB" sz="2100" dirty="0"/>
              <a:t>A </a:t>
            </a:r>
            <a:r>
              <a:rPr lang="en-GB" sz="2100" b="1" dirty="0"/>
              <a:t>progressive tax </a:t>
            </a:r>
            <a:r>
              <a:rPr lang="en-GB" sz="2100" dirty="0"/>
              <a:t>will increase the proportion of tax as workers earn more, a </a:t>
            </a:r>
            <a:r>
              <a:rPr lang="en-GB" sz="2100" b="1" dirty="0"/>
              <a:t>regressive tax </a:t>
            </a:r>
            <a:r>
              <a:rPr lang="en-GB" sz="2100" dirty="0"/>
              <a:t>the opposite</a:t>
            </a:r>
            <a:endParaRPr lang="en-GB" sz="2100" dirty="0">
              <a:cs typeface="Calibri"/>
            </a:endParaRPr>
          </a:p>
          <a:p>
            <a:pPr lvl="1"/>
            <a:r>
              <a:rPr lang="en-GB" sz="2100" dirty="0"/>
              <a:t>The UK has a welfare system e.g. the National Health Service and Universal Credit that redistribute income to the less well off in society through </a:t>
            </a:r>
            <a:r>
              <a:rPr lang="en-GB" sz="2100" b="1" dirty="0"/>
              <a:t>welfare benefits</a:t>
            </a:r>
            <a:endParaRPr lang="en-GB" sz="2100" b="1" dirty="0">
              <a:cs typeface="Calibri"/>
            </a:endParaRPr>
          </a:p>
          <a:p>
            <a:pPr lvl="1"/>
            <a:r>
              <a:rPr lang="en-GB" sz="2100" b="1" dirty="0"/>
              <a:t>Merit goods </a:t>
            </a:r>
            <a:r>
              <a:rPr lang="en-GB" sz="2100" dirty="0"/>
              <a:t>such as education and health are deemed important in re-distributing income and wealth</a:t>
            </a:r>
          </a:p>
          <a:p>
            <a:pPr lvl="1"/>
            <a:endParaRPr lang="en-GB" sz="21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070CD2-7296-27AD-241C-5C88EBABA0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96C77B-ED03-B8AA-AA6C-C59B88E34A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6A9DA33-44C3-7524-AE0F-C98C0A3EEBE4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B363CD-6255-D839-B56F-63354E922824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435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5E6A70-F708-445F-9D13-850A6DF38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pPr algn="ctr"/>
            <a:r>
              <a:rPr lang="en-GB" sz="3500" dirty="0"/>
              <a:t>Activity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67D5B1-3F89-595F-4D0A-ABB44AC74B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986461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D6A1C24-9A33-F07F-3B58-BC42839CED2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C82FE65-2FCA-8FC4-0B74-D510406EC90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1C34CC2-B41C-995B-E976-5A64D2C5EC49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85E1C2-7D56-6A5B-C1E4-54B61E177C6D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26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95246" y="386930"/>
            <a:ext cx="7549592" cy="1298448"/>
          </a:xfrm>
        </p:spPr>
        <p:txBody>
          <a:bodyPr anchor="b">
            <a:normAutofit/>
          </a:bodyPr>
          <a:lstStyle/>
          <a:p>
            <a:r>
              <a:rPr lang="en-GB" sz="4200"/>
              <a:t>Taxation and the provision of services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1998845"/>
            <a:ext cx="859094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3398174" cy="3639450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 Labour market incentives can be enhanced through the creation of incentives to work via the tax system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 The threshold before individuals start paying income tax has increased from £10 660 in 2015-16 to £11 000 in 2016-17 providing a greater incentive for low paid workers to join the workforce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 In the UK, income tax is a </a:t>
            </a:r>
            <a:r>
              <a:rPr lang="en-GB" sz="1600" b="1"/>
              <a:t>progressive</a:t>
            </a:r>
            <a:r>
              <a:rPr lang="en-GB" sz="1600"/>
              <a:t> tax system meaning that, as incomes rise, the greater the proportion of their income an individual pays in tax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 The table below shows income tax bands in the UK for 2016-17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23318" y="2332075"/>
            <a:ext cx="7817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638141"/>
              </p:ext>
            </p:extLst>
          </p:nvPr>
        </p:nvGraphicFramePr>
        <p:xfrm>
          <a:off x="4433649" y="2567978"/>
          <a:ext cx="3862708" cy="3546798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2079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2524">
                <a:tc>
                  <a:txBody>
                    <a:bodyPr/>
                    <a:lstStyle/>
                    <a:p>
                      <a:pPr algn="ctr"/>
                      <a:r>
                        <a:rPr lang="en-GB" sz="1900" b="0" cap="none" spc="0">
                          <a:solidFill>
                            <a:schemeClr val="bg1"/>
                          </a:solidFill>
                        </a:rPr>
                        <a:t>Salary</a:t>
                      </a:r>
                    </a:p>
                  </a:txBody>
                  <a:tcPr marL="162735" marR="125181" marT="125181" marB="12518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0" cap="none" spc="0">
                          <a:solidFill>
                            <a:schemeClr val="bg1"/>
                          </a:solidFill>
                        </a:rPr>
                        <a:t>Tax rate (%)</a:t>
                      </a:r>
                    </a:p>
                  </a:txBody>
                  <a:tcPr marL="162735" marR="125181" marT="125181" marB="12518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524">
                <a:tc>
                  <a:txBody>
                    <a:bodyPr/>
                    <a:lstStyle/>
                    <a:p>
                      <a:pPr algn="ctr"/>
                      <a:r>
                        <a:rPr lang="en-GB" sz="1900" cap="none" spc="0">
                          <a:solidFill>
                            <a:schemeClr val="tx1"/>
                          </a:solidFill>
                        </a:rPr>
                        <a:t>£0 - £11 000</a:t>
                      </a:r>
                    </a:p>
                  </a:txBody>
                  <a:tcPr marL="162735" marR="125181" marT="125181" marB="125181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cap="none" spc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62735" marR="125181" marT="125181" marB="1251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613">
                <a:tc>
                  <a:txBody>
                    <a:bodyPr/>
                    <a:lstStyle/>
                    <a:p>
                      <a:pPr algn="ctr"/>
                      <a:r>
                        <a:rPr lang="en-GB" sz="1900" cap="none" spc="0">
                          <a:solidFill>
                            <a:schemeClr val="tx1"/>
                          </a:solidFill>
                        </a:rPr>
                        <a:t>£11 001 - £43 001</a:t>
                      </a:r>
                    </a:p>
                  </a:txBody>
                  <a:tcPr marL="162735" marR="125181" marT="125181" marB="1251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cap="none" spc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62735" marR="125181" marT="125181" marB="1251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613">
                <a:tc>
                  <a:txBody>
                    <a:bodyPr/>
                    <a:lstStyle/>
                    <a:p>
                      <a:pPr algn="ctr"/>
                      <a:r>
                        <a:rPr lang="en-GB" sz="1900" cap="none" spc="0">
                          <a:solidFill>
                            <a:schemeClr val="tx1"/>
                          </a:solidFill>
                        </a:rPr>
                        <a:t>£43 000 - £161</a:t>
                      </a:r>
                      <a:r>
                        <a:rPr lang="en-GB" sz="1900" cap="none" spc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900" cap="none" spc="0">
                          <a:solidFill>
                            <a:schemeClr val="tx1"/>
                          </a:solidFill>
                        </a:rPr>
                        <a:t>000</a:t>
                      </a:r>
                    </a:p>
                  </a:txBody>
                  <a:tcPr marL="162735" marR="125181" marT="125181" marB="125181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cap="none" spc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62735" marR="125181" marT="125181" marB="1251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524">
                <a:tc>
                  <a:txBody>
                    <a:bodyPr/>
                    <a:lstStyle/>
                    <a:p>
                      <a:pPr algn="ctr"/>
                      <a:r>
                        <a:rPr lang="en-GB" sz="1900" cap="none" spc="0">
                          <a:solidFill>
                            <a:schemeClr val="tx1"/>
                          </a:solidFill>
                        </a:rPr>
                        <a:t>£161</a:t>
                      </a:r>
                      <a:r>
                        <a:rPr lang="en-GB" sz="1900" cap="none" spc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900" cap="none" spc="0">
                          <a:solidFill>
                            <a:schemeClr val="tx1"/>
                          </a:solidFill>
                        </a:rPr>
                        <a:t>001 +</a:t>
                      </a:r>
                    </a:p>
                  </a:txBody>
                  <a:tcPr marL="162735" marR="125181" marT="125181" marB="1251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cap="none" spc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62735" marR="125181" marT="125181" marB="1251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172B06E-25F6-B3CD-71AC-AE3565444A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004815-1572-4CB9-9B86-485E6B1B08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30B72C2-CDB9-8DB5-653B-DD36E7B989EC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1FB1B2-8267-DF5B-79EF-76A32DE41D94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375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n-GB" sz="3500"/>
              <a:t>Activity: income and wealth in the UK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9E6B26-DF26-E92B-637E-D39BEB87C9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69076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ECFC23B-3F4E-961E-EB33-647494B4538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D273EF4-5627-F77F-2C07-57C37BE2814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043B335-B7FE-8903-D99F-07A7C472A510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B8D9CF-18E1-C2AF-8CE2-C60C7E091C0D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31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45AE9F-71CC-C778-ECFB-5662E6F0D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246" y="386930"/>
            <a:ext cx="7549592" cy="1298448"/>
          </a:xfrm>
        </p:spPr>
        <p:txBody>
          <a:bodyPr anchor="b">
            <a:normAutofit/>
          </a:bodyPr>
          <a:lstStyle/>
          <a:p>
            <a:r>
              <a:rPr lang="en-US" sz="4200">
                <a:cs typeface="Calibri Light"/>
              </a:rPr>
              <a:t>Recall</a:t>
            </a:r>
            <a:endParaRPr lang="en-US" sz="42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1998845"/>
            <a:ext cx="859094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6EA63-2F67-F20E-9820-8B2B850FD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45" y="2599509"/>
            <a:ext cx="3398174" cy="3639450"/>
          </a:xfrm>
        </p:spPr>
        <p:txBody>
          <a:bodyPr anchor="ctr">
            <a:normAutofit/>
          </a:bodyPr>
          <a:lstStyle/>
          <a:p>
            <a:r>
              <a:rPr lang="en-US" sz="1700" dirty="0">
                <a:cs typeface="Calibri"/>
              </a:rPr>
              <a:t>Explain the connections between low income and low productivity?</a:t>
            </a:r>
          </a:p>
          <a:p>
            <a:r>
              <a:rPr lang="en-US" sz="1700" dirty="0">
                <a:cs typeface="Calibri"/>
              </a:rPr>
              <a:t>Explain the impacts of inequality on economic agents, individuals, firms, and the economy?</a:t>
            </a:r>
            <a:endParaRPr lang="en-US" sz="1700"/>
          </a:p>
          <a:p>
            <a:endParaRPr lang="en-US" sz="1700" dirty="0">
              <a:cs typeface="Calibri"/>
            </a:endParaRPr>
          </a:p>
        </p:txBody>
      </p:sp>
      <p:pic>
        <p:nvPicPr>
          <p:cNvPr id="7" name="Graphic 6" descr="Brain">
            <a:extLst>
              <a:ext uri="{FF2B5EF4-FFF2-40B4-BE49-F238E27FC236}">
                <a16:creationId xmlns:a16="http://schemas.microsoft.com/office/drawing/2014/main" id="{AD65F637-BE29-ED76-F6E9-76485E3A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7880" y="2484255"/>
            <a:ext cx="3714244" cy="3714244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23318" y="2332075"/>
            <a:ext cx="7817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4E54BE-A5CF-AA67-74C0-CFA1B02F75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E48F73-3245-804D-D7DD-9EEFE4D98B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43BF717-CADD-1E8A-9A67-90DB09DF8F16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231A89-3647-E322-B543-33C78FB5323C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720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46" y="386930"/>
            <a:ext cx="7549592" cy="1298448"/>
          </a:xfrm>
        </p:spPr>
        <p:txBody>
          <a:bodyPr anchor="b">
            <a:normAutofit/>
          </a:bodyPr>
          <a:lstStyle/>
          <a:p>
            <a:r>
              <a:rPr lang="en-GB" sz="4200"/>
              <a:t>Inequality in the UK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1998845"/>
            <a:ext cx="859094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3398174" cy="3639450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</a:pPr>
            <a:r>
              <a:rPr lang="en-GB" sz="1700">
                <a:hlinkClick r:id="rId3"/>
              </a:rPr>
              <a:t>https://www.youtube.com/watch?v=tvN8zvovDrY</a:t>
            </a:r>
            <a:endParaRPr lang="en-GB" sz="1700"/>
          </a:p>
          <a:p>
            <a:pPr marL="0" indent="0">
              <a:buNone/>
            </a:pPr>
            <a:endParaRPr lang="en-GB" sz="17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23318" y="2332075"/>
            <a:ext cx="7817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557566"/>
              </p:ext>
            </p:extLst>
          </p:nvPr>
        </p:nvGraphicFramePr>
        <p:xfrm>
          <a:off x="4433649" y="2635003"/>
          <a:ext cx="3862708" cy="341275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553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8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450">
                <a:tc>
                  <a:txBody>
                    <a:bodyPr/>
                    <a:lstStyle/>
                    <a:p>
                      <a:r>
                        <a:rPr lang="en-GB" sz="1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Time</a:t>
                      </a:r>
                    </a:p>
                  </a:txBody>
                  <a:tcPr marL="120592" marR="60296" marT="60296" marB="6029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Question</a:t>
                      </a:r>
                    </a:p>
                  </a:txBody>
                  <a:tcPr marL="120592" marR="60296" marT="60296" marB="6029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450"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0.02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Should we care about inequality?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450"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0.19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How much do you think each</a:t>
                      </a:r>
                      <a:r>
                        <a:rPr lang="en-GB" sz="10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of these earn in a year?</a:t>
                      </a: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190"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0.40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How much do you think each</a:t>
                      </a:r>
                      <a:r>
                        <a:rPr lang="en-GB" sz="10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of these should be taking home in a year?</a:t>
                      </a:r>
                      <a:endParaRPr lang="en-GB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190"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1.28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What do you think is the best way to measure inequality?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190"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2.56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How would you redraw the chart to show actual inequality?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450"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4.15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How do you think household wealth is shared?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6930"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6.18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Do you think the chances of a child born in the bottom quarter reaching the top quarter will have increased or decreased?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450"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8.13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Should we care about inequality?</a:t>
                      </a:r>
                    </a:p>
                  </a:txBody>
                  <a:tcPr marL="120592" marR="60296" marT="60296" marB="60296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7E8B139-02DD-CD14-CD9D-E25551361D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4CE035-560F-3A3F-4D99-595D5BE96F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67ED0F4-8A50-7BD5-69F2-A6EFBEA233E9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17247D-49AA-BC9E-CDEA-990316C72943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96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9979FB-46FD-27CF-8E86-F4D0E5022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>
                <a:cs typeface="Calibri Light"/>
              </a:rPr>
              <a:t>Plenary</a:t>
            </a:r>
            <a:endParaRPr lang="en-US" sz="47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E6BD9-5455-DEDD-8899-FEE37C2AD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8017328" cy="47744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900" dirty="0">
                <a:ea typeface="+mn-lt"/>
                <a:cs typeface="+mn-lt"/>
              </a:rPr>
              <a:t>1) What is the difference between income and wealth?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A. Income is the money earned from working, while wealth is the total value of a person's assets.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B. Income is the money earned from working, while wealth is the total value of a person's debts.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C. Income is the total value of a person's assets, while wealth is the money earned from working.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D. Income is the total value of a person's debts, while wealth is the money earned from working.</a:t>
            </a:r>
            <a:endParaRPr lang="en-US" sz="9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900" dirty="0">
                <a:ea typeface="+mn-lt"/>
                <a:cs typeface="+mn-lt"/>
              </a:rPr>
              <a:t>2) What is a poverty trap?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A. A situation where the amount of money a person earns is not enough to cover the cost of living.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B. A situation where a person's income is not enough to support their family.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C. A situation where the cost of living is greater than the amount of money a person earns.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D. A situation where a person's income is too low to qualify for government benefits.</a:t>
            </a:r>
            <a:endParaRPr lang="en-US" sz="9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900" dirty="0">
                <a:ea typeface="+mn-lt"/>
                <a:cs typeface="+mn-lt"/>
              </a:rPr>
              <a:t>3) What is the role of taxation in the provision of public services?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A. To provide funding for public services.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B. To discourage people from using public services.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C. To reduce the cost of public services.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D. To increase the quality of public services.</a:t>
            </a:r>
            <a:endParaRPr lang="en-US" sz="9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900" dirty="0">
                <a:ea typeface="+mn-lt"/>
                <a:cs typeface="+mn-lt"/>
              </a:rPr>
              <a:t>4) What is the impact of taxation on poverty and inequality?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A. It increases poverty and inequality.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B. It decreases poverty and inequality.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C. It has no impact on poverty and inequality.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D. It depends on the type of taxation.</a:t>
            </a:r>
            <a:endParaRPr lang="en-US" sz="9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900" dirty="0">
                <a:ea typeface="+mn-lt"/>
                <a:cs typeface="+mn-lt"/>
              </a:rPr>
              <a:t>5) What is the role of the private sector in addressing poverty and inequality?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A. To provide goods and services to those in poverty.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B. To create jobs and provide economic opportunities.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C. To increase the availability of public services.</a:t>
            </a:r>
            <a:endParaRPr lang="en-US" sz="900" dirty="0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sz="900" dirty="0">
                <a:ea typeface="+mn-lt"/>
                <a:cs typeface="+mn-lt"/>
              </a:rPr>
              <a:t>D. To reduce the cost of public services.</a:t>
            </a:r>
            <a:endParaRPr lang="en-US" sz="900" dirty="0">
              <a:cs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2032D1-8A5F-D01B-A4DF-D39B38DA1F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F232E9-2088-3A38-8419-E5EFF55009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970931E-6DBA-1FF1-4545-D75A68214698}"/>
              </a:ext>
            </a:extLst>
          </p:cNvPr>
          <p:cNvSpPr txBox="1">
            <a:spLocks/>
          </p:cNvSpPr>
          <p:nvPr/>
        </p:nvSpPr>
        <p:spPr>
          <a:xfrm>
            <a:off x="5054314" y="655225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1BF2AF-C1D6-5965-979D-D467B9A0B22D}"/>
              </a:ext>
            </a:extLst>
          </p:cNvPr>
          <p:cNvSpPr txBox="1"/>
          <p:nvPr/>
        </p:nvSpPr>
        <p:spPr>
          <a:xfrm>
            <a:off x="5988526" y="640922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27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erson adjusting engine">
            <a:extLst>
              <a:ext uri="{FF2B5EF4-FFF2-40B4-BE49-F238E27FC236}">
                <a16:creationId xmlns:a16="http://schemas.microsoft.com/office/drawing/2014/main" id="{26AB2846-096F-2EDE-203A-09D1936925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r="10999" b="-2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B43594-5C19-40BB-58BC-012B5E038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65862"/>
            <a:ext cx="2484873" cy="472627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Starter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029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015FC-0012-3B8B-7C73-843D0E560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6534" y="1065862"/>
            <a:ext cx="4308514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1700">
                <a:solidFill>
                  <a:srgbClr val="FFFFFF"/>
                </a:solidFill>
              </a:rPr>
              <a:t>What does it mean to be wealthy?</a:t>
            </a:r>
          </a:p>
          <a:p>
            <a:pPr marL="0" indent="0">
              <a:buNone/>
            </a:pPr>
            <a:r>
              <a:rPr lang="en-US" sz="1700">
                <a:solidFill>
                  <a:srgbClr val="FFFFFF"/>
                </a:solidFill>
                <a:cs typeface="Calibri"/>
              </a:rPr>
              <a:t>Are you wealthy if you have a big income?</a:t>
            </a:r>
          </a:p>
          <a:p>
            <a:pPr marL="0" indent="0">
              <a:buNone/>
            </a:pPr>
            <a:r>
              <a:rPr lang="en-US" sz="1700">
                <a:solidFill>
                  <a:srgbClr val="FFFFFF"/>
                </a:solidFill>
                <a:cs typeface="Calibri"/>
              </a:rPr>
              <a:t>What is the difference between wealth and income?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8E31AE-3280-820C-2F8B-24BD119F8A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4AFC31E-8C4B-29FD-D4E5-F7CEEE08AD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6F7FC7A-FD16-907D-0085-145B281A896A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058854-5FA1-AFCA-3D91-BDA72069F239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417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GB" sz="4300"/>
              <a:t>Learning Objectives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  <a:gd name="connsiteX0" fmla="*/ 0 w 5410200"/>
              <a:gd name="connsiteY0" fmla="*/ 0 h 13716"/>
              <a:gd name="connsiteX1" fmla="*/ 622173 w 5410200"/>
              <a:gd name="connsiteY1" fmla="*/ 0 h 13716"/>
              <a:gd name="connsiteX2" fmla="*/ 1136142 w 5410200"/>
              <a:gd name="connsiteY2" fmla="*/ 0 h 13716"/>
              <a:gd name="connsiteX3" fmla="*/ 1920621 w 5410200"/>
              <a:gd name="connsiteY3" fmla="*/ 0 h 13716"/>
              <a:gd name="connsiteX4" fmla="*/ 2542794 w 5410200"/>
              <a:gd name="connsiteY4" fmla="*/ 0 h 13716"/>
              <a:gd name="connsiteX5" fmla="*/ 3164967 w 5410200"/>
              <a:gd name="connsiteY5" fmla="*/ 0 h 13716"/>
              <a:gd name="connsiteX6" fmla="*/ 3949446 w 5410200"/>
              <a:gd name="connsiteY6" fmla="*/ 0 h 13716"/>
              <a:gd name="connsiteX7" fmla="*/ 4517517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165854 w 5410200"/>
              <a:gd name="connsiteY11" fmla="*/ 13716 h 13716"/>
              <a:gd name="connsiteX12" fmla="*/ 3543681 w 5410200"/>
              <a:gd name="connsiteY12" fmla="*/ 13716 h 13716"/>
              <a:gd name="connsiteX13" fmla="*/ 2759202 w 5410200"/>
              <a:gd name="connsiteY13" fmla="*/ 13716 h 13716"/>
              <a:gd name="connsiteX14" fmla="*/ 1974723 w 5410200"/>
              <a:gd name="connsiteY14" fmla="*/ 13716 h 13716"/>
              <a:gd name="connsiteX15" fmla="*/ 1406652 w 5410200"/>
              <a:gd name="connsiteY15" fmla="*/ 13716 h 13716"/>
              <a:gd name="connsiteX16" fmla="*/ 730377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76940" y="8795"/>
                  <a:pt x="295530" y="-3818"/>
                  <a:pt x="568071" y="0"/>
                </a:cubicBezTo>
                <a:cubicBezTo>
                  <a:pt x="821049" y="-7814"/>
                  <a:pt x="977778" y="-9274"/>
                  <a:pt x="1298448" y="0"/>
                </a:cubicBezTo>
                <a:cubicBezTo>
                  <a:pt x="1590381" y="13044"/>
                  <a:pt x="1630605" y="-28"/>
                  <a:pt x="1920621" y="0"/>
                </a:cubicBezTo>
                <a:cubicBezTo>
                  <a:pt x="2206035" y="10386"/>
                  <a:pt x="2357755" y="-28028"/>
                  <a:pt x="2488692" y="0"/>
                </a:cubicBezTo>
                <a:cubicBezTo>
                  <a:pt x="2633521" y="25625"/>
                  <a:pt x="3022777" y="-45440"/>
                  <a:pt x="3219069" y="0"/>
                </a:cubicBezTo>
                <a:cubicBezTo>
                  <a:pt x="3460337" y="63290"/>
                  <a:pt x="3645640" y="26494"/>
                  <a:pt x="3895344" y="0"/>
                </a:cubicBezTo>
                <a:cubicBezTo>
                  <a:pt x="4126339" y="-535"/>
                  <a:pt x="4382665" y="-55222"/>
                  <a:pt x="4571619" y="0"/>
                </a:cubicBezTo>
                <a:cubicBezTo>
                  <a:pt x="4776405" y="-816"/>
                  <a:pt x="5201098" y="-43036"/>
                  <a:pt x="5410200" y="0"/>
                </a:cubicBezTo>
                <a:cubicBezTo>
                  <a:pt x="5409052" y="2649"/>
                  <a:pt x="5410186" y="9063"/>
                  <a:pt x="5410200" y="13716"/>
                </a:cubicBezTo>
                <a:cubicBezTo>
                  <a:pt x="5133704" y="5182"/>
                  <a:pt x="5123444" y="31477"/>
                  <a:pt x="4842129" y="13716"/>
                </a:cubicBezTo>
                <a:cubicBezTo>
                  <a:pt x="4568650" y="-219"/>
                  <a:pt x="4447390" y="8221"/>
                  <a:pt x="4328160" y="13716"/>
                </a:cubicBezTo>
                <a:cubicBezTo>
                  <a:pt x="4227436" y="28078"/>
                  <a:pt x="3754725" y="-2253"/>
                  <a:pt x="3597783" y="13716"/>
                </a:cubicBezTo>
                <a:cubicBezTo>
                  <a:pt x="3459353" y="10223"/>
                  <a:pt x="3317740" y="47315"/>
                  <a:pt x="3029712" y="13716"/>
                </a:cubicBezTo>
                <a:cubicBezTo>
                  <a:pt x="2766446" y="5245"/>
                  <a:pt x="2645518" y="35922"/>
                  <a:pt x="2299335" y="13716"/>
                </a:cubicBezTo>
                <a:cubicBezTo>
                  <a:pt x="1977844" y="23735"/>
                  <a:pt x="1781583" y="-1801"/>
                  <a:pt x="1514856" y="13716"/>
                </a:cubicBezTo>
                <a:cubicBezTo>
                  <a:pt x="1212648" y="18781"/>
                  <a:pt x="1087880" y="-4407"/>
                  <a:pt x="892683" y="13716"/>
                </a:cubicBezTo>
                <a:cubicBezTo>
                  <a:pt x="745769" y="11772"/>
                  <a:pt x="183254" y="-32062"/>
                  <a:pt x="0" y="13716"/>
                </a:cubicBezTo>
                <a:cubicBezTo>
                  <a:pt x="-907" y="9799"/>
                  <a:pt x="-75" y="7151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69468" y="-22806"/>
                  <a:pt x="392563" y="4840"/>
                  <a:pt x="622173" y="0"/>
                </a:cubicBezTo>
                <a:cubicBezTo>
                  <a:pt x="884216" y="-2196"/>
                  <a:pt x="1034637" y="7784"/>
                  <a:pt x="1136142" y="0"/>
                </a:cubicBezTo>
                <a:cubicBezTo>
                  <a:pt x="1204956" y="5920"/>
                  <a:pt x="1559779" y="-61408"/>
                  <a:pt x="1920621" y="0"/>
                </a:cubicBezTo>
                <a:cubicBezTo>
                  <a:pt x="2280250" y="-18581"/>
                  <a:pt x="2372470" y="4128"/>
                  <a:pt x="2542794" y="0"/>
                </a:cubicBezTo>
                <a:cubicBezTo>
                  <a:pt x="2688150" y="-17189"/>
                  <a:pt x="2885478" y="-51412"/>
                  <a:pt x="3164967" y="0"/>
                </a:cubicBezTo>
                <a:cubicBezTo>
                  <a:pt x="3470933" y="16143"/>
                  <a:pt x="3588003" y="-4313"/>
                  <a:pt x="3949446" y="0"/>
                </a:cubicBezTo>
                <a:cubicBezTo>
                  <a:pt x="4331172" y="1470"/>
                  <a:pt x="4289286" y="5331"/>
                  <a:pt x="4517517" y="0"/>
                </a:cubicBezTo>
                <a:cubicBezTo>
                  <a:pt x="4736577" y="41911"/>
                  <a:pt x="5141868" y="443"/>
                  <a:pt x="5410200" y="0"/>
                </a:cubicBezTo>
                <a:cubicBezTo>
                  <a:pt x="5410845" y="2936"/>
                  <a:pt x="5409877" y="9829"/>
                  <a:pt x="5410200" y="13716"/>
                </a:cubicBezTo>
                <a:cubicBezTo>
                  <a:pt x="5130880" y="48304"/>
                  <a:pt x="5008082" y="-27188"/>
                  <a:pt x="4842129" y="13716"/>
                </a:cubicBezTo>
                <a:cubicBezTo>
                  <a:pt x="4629232" y="38478"/>
                  <a:pt x="4430159" y="43872"/>
                  <a:pt x="4165854" y="13716"/>
                </a:cubicBezTo>
                <a:cubicBezTo>
                  <a:pt x="3880517" y="17026"/>
                  <a:pt x="3820863" y="-12209"/>
                  <a:pt x="3543681" y="13716"/>
                </a:cubicBezTo>
                <a:cubicBezTo>
                  <a:pt x="3267577" y="39687"/>
                  <a:pt x="3047131" y="-8774"/>
                  <a:pt x="2759202" y="13716"/>
                </a:cubicBezTo>
                <a:cubicBezTo>
                  <a:pt x="2418778" y="17929"/>
                  <a:pt x="2206820" y="-35095"/>
                  <a:pt x="1974723" y="13716"/>
                </a:cubicBezTo>
                <a:cubicBezTo>
                  <a:pt x="1740429" y="35710"/>
                  <a:pt x="1599301" y="34493"/>
                  <a:pt x="1406652" y="13716"/>
                </a:cubicBezTo>
                <a:cubicBezTo>
                  <a:pt x="1196601" y="3966"/>
                  <a:pt x="938578" y="38717"/>
                  <a:pt x="730377" y="13716"/>
                </a:cubicBezTo>
                <a:cubicBezTo>
                  <a:pt x="524173" y="26651"/>
                  <a:pt x="336004" y="-17469"/>
                  <a:pt x="0" y="13716"/>
                </a:cubicBezTo>
                <a:cubicBezTo>
                  <a:pt x="-377" y="9245"/>
                  <a:pt x="1157" y="3819"/>
                  <a:pt x="0" y="0"/>
                </a:cubicBezTo>
                <a:close/>
              </a:path>
              <a:path w="5410200" h="13716" fill="none" stroke="0" extrusionOk="0">
                <a:moveTo>
                  <a:pt x="0" y="0"/>
                </a:moveTo>
                <a:cubicBezTo>
                  <a:pt x="148438" y="-27720"/>
                  <a:pt x="315263" y="-14841"/>
                  <a:pt x="568071" y="0"/>
                </a:cubicBezTo>
                <a:cubicBezTo>
                  <a:pt x="840209" y="21288"/>
                  <a:pt x="982180" y="-6281"/>
                  <a:pt x="1298448" y="0"/>
                </a:cubicBezTo>
                <a:cubicBezTo>
                  <a:pt x="1577021" y="13763"/>
                  <a:pt x="1630910" y="1060"/>
                  <a:pt x="1920621" y="0"/>
                </a:cubicBezTo>
                <a:cubicBezTo>
                  <a:pt x="2200928" y="-1340"/>
                  <a:pt x="2382869" y="-10369"/>
                  <a:pt x="2488692" y="0"/>
                </a:cubicBezTo>
                <a:cubicBezTo>
                  <a:pt x="2620356" y="20061"/>
                  <a:pt x="3042766" y="-74691"/>
                  <a:pt x="3219069" y="0"/>
                </a:cubicBezTo>
                <a:cubicBezTo>
                  <a:pt x="3395755" y="31704"/>
                  <a:pt x="3646717" y="33546"/>
                  <a:pt x="3895344" y="0"/>
                </a:cubicBezTo>
                <a:cubicBezTo>
                  <a:pt x="4131847" y="-43416"/>
                  <a:pt x="4371681" y="11418"/>
                  <a:pt x="4571619" y="0"/>
                </a:cubicBezTo>
                <a:cubicBezTo>
                  <a:pt x="4799447" y="47677"/>
                  <a:pt x="5212547" y="1562"/>
                  <a:pt x="5410200" y="0"/>
                </a:cubicBezTo>
                <a:cubicBezTo>
                  <a:pt x="5408905" y="2744"/>
                  <a:pt x="5410401" y="9950"/>
                  <a:pt x="5410200" y="13716"/>
                </a:cubicBezTo>
                <a:cubicBezTo>
                  <a:pt x="5139576" y="2947"/>
                  <a:pt x="5122299" y="33775"/>
                  <a:pt x="4842129" y="13716"/>
                </a:cubicBezTo>
                <a:cubicBezTo>
                  <a:pt x="4566356" y="6655"/>
                  <a:pt x="4456854" y="15426"/>
                  <a:pt x="4328160" y="13716"/>
                </a:cubicBezTo>
                <a:cubicBezTo>
                  <a:pt x="4234703" y="-822"/>
                  <a:pt x="3768176" y="-16062"/>
                  <a:pt x="3597783" y="13716"/>
                </a:cubicBezTo>
                <a:cubicBezTo>
                  <a:pt x="3430303" y="10148"/>
                  <a:pt x="3287506" y="20215"/>
                  <a:pt x="3029712" y="13716"/>
                </a:cubicBezTo>
                <a:cubicBezTo>
                  <a:pt x="2742636" y="-2421"/>
                  <a:pt x="2637847" y="18109"/>
                  <a:pt x="2299335" y="13716"/>
                </a:cubicBezTo>
                <a:cubicBezTo>
                  <a:pt x="1959433" y="-7861"/>
                  <a:pt x="1779456" y="37101"/>
                  <a:pt x="1514856" y="13716"/>
                </a:cubicBezTo>
                <a:cubicBezTo>
                  <a:pt x="1212431" y="31797"/>
                  <a:pt x="1086601" y="7282"/>
                  <a:pt x="892683" y="13716"/>
                </a:cubicBezTo>
                <a:cubicBezTo>
                  <a:pt x="721500" y="45800"/>
                  <a:pt x="194249" y="-29802"/>
                  <a:pt x="0" y="13716"/>
                </a:cubicBezTo>
                <a:cubicBezTo>
                  <a:pt x="-508" y="9800"/>
                  <a:pt x="-280" y="682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10200"/>
                      <a:gd name="connsiteY0" fmla="*/ 0 h 13716"/>
                      <a:gd name="connsiteX1" fmla="*/ 568071 w 5410200"/>
                      <a:gd name="connsiteY1" fmla="*/ 0 h 13716"/>
                      <a:gd name="connsiteX2" fmla="*/ 1298448 w 5410200"/>
                      <a:gd name="connsiteY2" fmla="*/ 0 h 13716"/>
                      <a:gd name="connsiteX3" fmla="*/ 1920621 w 5410200"/>
                      <a:gd name="connsiteY3" fmla="*/ 0 h 13716"/>
                      <a:gd name="connsiteX4" fmla="*/ 2488692 w 5410200"/>
                      <a:gd name="connsiteY4" fmla="*/ 0 h 13716"/>
                      <a:gd name="connsiteX5" fmla="*/ 3219069 w 5410200"/>
                      <a:gd name="connsiteY5" fmla="*/ 0 h 13716"/>
                      <a:gd name="connsiteX6" fmla="*/ 3895344 w 5410200"/>
                      <a:gd name="connsiteY6" fmla="*/ 0 h 13716"/>
                      <a:gd name="connsiteX7" fmla="*/ 4571619 w 5410200"/>
                      <a:gd name="connsiteY7" fmla="*/ 0 h 13716"/>
                      <a:gd name="connsiteX8" fmla="*/ 5410200 w 5410200"/>
                      <a:gd name="connsiteY8" fmla="*/ 0 h 13716"/>
                      <a:gd name="connsiteX9" fmla="*/ 5410200 w 5410200"/>
                      <a:gd name="connsiteY9" fmla="*/ 13716 h 13716"/>
                      <a:gd name="connsiteX10" fmla="*/ 4842129 w 5410200"/>
                      <a:gd name="connsiteY10" fmla="*/ 13716 h 13716"/>
                      <a:gd name="connsiteX11" fmla="*/ 4328160 w 5410200"/>
                      <a:gd name="connsiteY11" fmla="*/ 13716 h 13716"/>
                      <a:gd name="connsiteX12" fmla="*/ 3597783 w 5410200"/>
                      <a:gd name="connsiteY12" fmla="*/ 13716 h 13716"/>
                      <a:gd name="connsiteX13" fmla="*/ 3029712 w 5410200"/>
                      <a:gd name="connsiteY13" fmla="*/ 13716 h 13716"/>
                      <a:gd name="connsiteX14" fmla="*/ 2299335 w 5410200"/>
                      <a:gd name="connsiteY14" fmla="*/ 13716 h 13716"/>
                      <a:gd name="connsiteX15" fmla="*/ 1514856 w 5410200"/>
                      <a:gd name="connsiteY15" fmla="*/ 13716 h 13716"/>
                      <a:gd name="connsiteX16" fmla="*/ 892683 w 5410200"/>
                      <a:gd name="connsiteY16" fmla="*/ 13716 h 13716"/>
                      <a:gd name="connsiteX17" fmla="*/ 0 w 5410200"/>
                      <a:gd name="connsiteY17" fmla="*/ 13716 h 13716"/>
                      <a:gd name="connsiteX18" fmla="*/ 0 w 5410200"/>
                      <a:gd name="connsiteY1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10200" h="13716" fill="none" extrusionOk="0">
                        <a:moveTo>
                          <a:pt x="0" y="0"/>
                        </a:moveTo>
                        <a:cubicBezTo>
                          <a:pt x="163050" y="-18707"/>
                          <a:pt x="319321" y="-16364"/>
                          <a:pt x="568071" y="0"/>
                        </a:cubicBezTo>
                        <a:cubicBezTo>
                          <a:pt x="816821" y="16364"/>
                          <a:pt x="1013224" y="-7268"/>
                          <a:pt x="1298448" y="0"/>
                        </a:cubicBezTo>
                        <a:cubicBezTo>
                          <a:pt x="1583672" y="7268"/>
                          <a:pt x="1631711" y="-3367"/>
                          <a:pt x="1920621" y="0"/>
                        </a:cubicBezTo>
                        <a:cubicBezTo>
                          <a:pt x="2209531" y="3367"/>
                          <a:pt x="2364420" y="-19184"/>
                          <a:pt x="2488692" y="0"/>
                        </a:cubicBezTo>
                        <a:cubicBezTo>
                          <a:pt x="2612964" y="19184"/>
                          <a:pt x="3023298" y="-34627"/>
                          <a:pt x="3219069" y="0"/>
                        </a:cubicBezTo>
                        <a:cubicBezTo>
                          <a:pt x="3414840" y="34627"/>
                          <a:pt x="3656810" y="24043"/>
                          <a:pt x="3895344" y="0"/>
                        </a:cubicBezTo>
                        <a:cubicBezTo>
                          <a:pt x="4133879" y="-24043"/>
                          <a:pt x="4393984" y="-19577"/>
                          <a:pt x="4571619" y="0"/>
                        </a:cubicBezTo>
                        <a:cubicBezTo>
                          <a:pt x="4749255" y="19577"/>
                          <a:pt x="5179928" y="-6281"/>
                          <a:pt x="5410200" y="0"/>
                        </a:cubicBezTo>
                        <a:cubicBezTo>
                          <a:pt x="5409587" y="2854"/>
                          <a:pt x="5409791" y="9451"/>
                          <a:pt x="5410200" y="13716"/>
                        </a:cubicBezTo>
                        <a:cubicBezTo>
                          <a:pt x="5139060" y="2179"/>
                          <a:pt x="5121593" y="26463"/>
                          <a:pt x="4842129" y="13716"/>
                        </a:cubicBezTo>
                        <a:cubicBezTo>
                          <a:pt x="4562665" y="969"/>
                          <a:pt x="4448273" y="4915"/>
                          <a:pt x="4328160" y="13716"/>
                        </a:cubicBezTo>
                        <a:cubicBezTo>
                          <a:pt x="4208047" y="22517"/>
                          <a:pt x="3760936" y="17995"/>
                          <a:pt x="3597783" y="13716"/>
                        </a:cubicBezTo>
                        <a:cubicBezTo>
                          <a:pt x="3434630" y="9437"/>
                          <a:pt x="3299718" y="28641"/>
                          <a:pt x="3029712" y="13716"/>
                        </a:cubicBezTo>
                        <a:cubicBezTo>
                          <a:pt x="2759706" y="-1209"/>
                          <a:pt x="2640159" y="22822"/>
                          <a:pt x="2299335" y="13716"/>
                        </a:cubicBezTo>
                        <a:cubicBezTo>
                          <a:pt x="1958511" y="4610"/>
                          <a:pt x="1801186" y="24413"/>
                          <a:pt x="1514856" y="13716"/>
                        </a:cubicBezTo>
                        <a:cubicBezTo>
                          <a:pt x="1228526" y="3019"/>
                          <a:pt x="1063509" y="-9877"/>
                          <a:pt x="892683" y="13716"/>
                        </a:cubicBezTo>
                        <a:cubicBezTo>
                          <a:pt x="721857" y="37309"/>
                          <a:pt x="186945" y="-25469"/>
                          <a:pt x="0" y="13716"/>
                        </a:cubicBezTo>
                        <a:cubicBezTo>
                          <a:pt x="-342" y="9537"/>
                          <a:pt x="-97" y="6817"/>
                          <a:pt x="0" y="0"/>
                        </a:cubicBezTo>
                        <a:close/>
                      </a:path>
                      <a:path w="5410200" h="13716" stroke="0" extrusionOk="0">
                        <a:moveTo>
                          <a:pt x="0" y="0"/>
                        </a:moveTo>
                        <a:cubicBezTo>
                          <a:pt x="285096" y="-4925"/>
                          <a:pt x="376456" y="22268"/>
                          <a:pt x="622173" y="0"/>
                        </a:cubicBezTo>
                        <a:cubicBezTo>
                          <a:pt x="867890" y="-22268"/>
                          <a:pt x="1031392" y="7228"/>
                          <a:pt x="1136142" y="0"/>
                        </a:cubicBezTo>
                        <a:cubicBezTo>
                          <a:pt x="1240892" y="-7228"/>
                          <a:pt x="1561853" y="9877"/>
                          <a:pt x="1920621" y="0"/>
                        </a:cubicBezTo>
                        <a:cubicBezTo>
                          <a:pt x="2279389" y="-9877"/>
                          <a:pt x="2367255" y="19546"/>
                          <a:pt x="2542794" y="0"/>
                        </a:cubicBezTo>
                        <a:cubicBezTo>
                          <a:pt x="2718333" y="-19546"/>
                          <a:pt x="2866732" y="-22226"/>
                          <a:pt x="3164967" y="0"/>
                        </a:cubicBezTo>
                        <a:cubicBezTo>
                          <a:pt x="3463202" y="22226"/>
                          <a:pt x="3568055" y="-2765"/>
                          <a:pt x="3949446" y="0"/>
                        </a:cubicBezTo>
                        <a:cubicBezTo>
                          <a:pt x="4330837" y="2765"/>
                          <a:pt x="4287895" y="10557"/>
                          <a:pt x="4517517" y="0"/>
                        </a:cubicBezTo>
                        <a:cubicBezTo>
                          <a:pt x="4747139" y="-10557"/>
                          <a:pt x="5149588" y="8716"/>
                          <a:pt x="5410200" y="0"/>
                        </a:cubicBezTo>
                        <a:cubicBezTo>
                          <a:pt x="5410660" y="2787"/>
                          <a:pt x="5410166" y="9748"/>
                          <a:pt x="5410200" y="13716"/>
                        </a:cubicBezTo>
                        <a:cubicBezTo>
                          <a:pt x="5163327" y="36922"/>
                          <a:pt x="5008749" y="6121"/>
                          <a:pt x="4842129" y="13716"/>
                        </a:cubicBezTo>
                        <a:cubicBezTo>
                          <a:pt x="4675509" y="21311"/>
                          <a:pt x="4433401" y="-5187"/>
                          <a:pt x="4165854" y="13716"/>
                        </a:cubicBezTo>
                        <a:cubicBezTo>
                          <a:pt x="3898308" y="32619"/>
                          <a:pt x="3809032" y="-13282"/>
                          <a:pt x="3543681" y="13716"/>
                        </a:cubicBezTo>
                        <a:cubicBezTo>
                          <a:pt x="3278330" y="40714"/>
                          <a:pt x="3073876" y="-20489"/>
                          <a:pt x="2759202" y="13716"/>
                        </a:cubicBezTo>
                        <a:cubicBezTo>
                          <a:pt x="2444528" y="47921"/>
                          <a:pt x="2204144" y="-1200"/>
                          <a:pt x="1974723" y="13716"/>
                        </a:cubicBezTo>
                        <a:cubicBezTo>
                          <a:pt x="1745302" y="28632"/>
                          <a:pt x="1602335" y="26918"/>
                          <a:pt x="1406652" y="13716"/>
                        </a:cubicBezTo>
                        <a:cubicBezTo>
                          <a:pt x="1210969" y="514"/>
                          <a:pt x="923948" y="-1411"/>
                          <a:pt x="730377" y="13716"/>
                        </a:cubicBezTo>
                        <a:cubicBezTo>
                          <a:pt x="536806" y="28843"/>
                          <a:pt x="336496" y="-4713"/>
                          <a:pt x="0" y="13716"/>
                        </a:cubicBezTo>
                        <a:cubicBezTo>
                          <a:pt x="-535" y="9547"/>
                          <a:pt x="488" y="45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5A59394-C008-B559-A1A2-DC53573340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229459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05AB5D78-1B30-5477-7FFB-7E76B822D47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597CCC6-85B9-22E5-A4CB-F4209B7F19A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E986496-86AE-B2A6-7BDB-10573E4AAEE2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B24EC3-6074-A900-F038-762CB1B900B9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8B0937-F7D6-4063-B6FB-4F35E1755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n-GB" sz="4200"/>
              <a:t>Definitions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6411BE1-C126-4A5D-F8FA-B8962D7B3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012582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34A4767-1FA2-3623-4FC2-9099C92A257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A2492CF-BB13-7A22-408F-4E855EF9280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58A455D-7DE8-2E84-BF9E-AF96B9B2FDD7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A7B5C1-B867-CB52-F49D-439A15B7F08E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23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n-GB" sz="3500"/>
              <a:t>Distinction between income and wealth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BD2D865-AD09-5D49-4705-FC025DE956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938675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82F7B90-88FD-EDAA-B4F4-D6E0D666982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80B096E-000E-3D0C-2C58-6931FAAB956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7B97565-10E3-50F6-16D3-DC0BF6246FA4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5FD8BC-805A-689C-8C43-60D38735F3D1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19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2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Freeform: Shape 14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Freeform: Shape 16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n-GB" sz="3500"/>
              <a:t>Income and wealth</a:t>
            </a:r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5" name="Content Placeholder 6">
            <a:extLst>
              <a:ext uri="{FF2B5EF4-FFF2-40B4-BE49-F238E27FC236}">
                <a16:creationId xmlns:a16="http://schemas.microsoft.com/office/drawing/2014/main" id="{B38C4E1A-BB2A-5CAF-DC58-45B7C88630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199552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50BA0C36-53D3-EF7A-20F0-9422FF56B7D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E28392A-1899-9C24-11A3-4A72C30DE75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11474AA-3682-D3D5-C436-54D794F02C25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1A8350-A892-52F1-9E44-BEB7BE2B230C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44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</p:spPr>
        <p:txBody>
          <a:bodyPr anchor="ctr">
            <a:normAutofit/>
          </a:bodyPr>
          <a:lstStyle/>
          <a:p>
            <a:r>
              <a:rPr lang="en-GB" sz="4200"/>
              <a:t>Incentives and the poverty trap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83771" y="3017522"/>
            <a:ext cx="7455989" cy="3124658"/>
          </a:xfrm>
        </p:spPr>
        <p:txBody>
          <a:bodyPr anchor="ctr">
            <a:normAutofit/>
          </a:bodyPr>
          <a:lstStyle/>
          <a:p>
            <a:r>
              <a:rPr lang="en-GB" sz="2100" dirty="0"/>
              <a:t>The </a:t>
            </a:r>
            <a:r>
              <a:rPr lang="en-GB" sz="2100" b="1" dirty="0"/>
              <a:t>Poverty Trap </a:t>
            </a:r>
            <a:r>
              <a:rPr lang="en-GB" sz="2100" dirty="0"/>
              <a:t>is any mechanism that stops those on low incomes from getting out of poverty</a:t>
            </a:r>
          </a:p>
          <a:p>
            <a:r>
              <a:rPr lang="en-GB" sz="2100" dirty="0"/>
              <a:t>This may occur because they would be financially worse off by working so there is a lack of incentive to find employment e.g. unemployment benefit is greater than low paid work</a:t>
            </a:r>
          </a:p>
          <a:p>
            <a:r>
              <a:rPr lang="en-GB" sz="2100" dirty="0"/>
              <a:t>By remaining unemployed the individual becomes more deskilled e.g. not benefitting from any work-based training</a:t>
            </a:r>
          </a:p>
          <a:p>
            <a:r>
              <a:rPr lang="en-GB" sz="2100" dirty="0"/>
              <a:t>Confidence in one’s own abilities continues to decline and it becomes even harder to find work in the future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1371E6C-2AFA-CA72-034B-E46FC10DDC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607F7AD-CE03-8D08-5866-2873BADE82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5B8C4AE-4F67-4D03-267A-29FC520BCAAA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E964D4-25AE-A27D-DA47-9FA8DFAD6B83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25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A1FD2-7317-4C6C-989B-9D25CB509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Nursery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534C8-009A-47E7-8F40-927AA5B84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Currently ¾ year olds get 30 free hours a week.</a:t>
            </a:r>
          </a:p>
          <a:p>
            <a:r>
              <a:rPr lang="en-GB" dirty="0"/>
              <a:t>They are paid £2 per hour. It costs £3 to provide the service.</a:t>
            </a:r>
          </a:p>
          <a:p>
            <a:r>
              <a:rPr lang="en-GB" dirty="0"/>
              <a:t>Nurseries charge the excess to ½ year old parents so they can provide the service.</a:t>
            </a:r>
          </a:p>
          <a:p>
            <a:r>
              <a:rPr lang="en-GB" dirty="0"/>
              <a:t>Gov now providing 30 hours for all at £2 per hour.</a:t>
            </a:r>
          </a:p>
          <a:p>
            <a:r>
              <a:rPr lang="en-GB" dirty="0"/>
              <a:t>What is going to happen and what options do we have?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C619D4-520F-6737-882C-537F9251CB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56" y="156512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954EAA-BACA-D517-8479-A06A804A57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11" y="127416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9E3C0AF-59F6-43EE-D93E-6890A8DEB2FE}"/>
              </a:ext>
            </a:extLst>
          </p:cNvPr>
          <p:cNvSpPr txBox="1">
            <a:spLocks/>
          </p:cNvSpPr>
          <p:nvPr/>
        </p:nvSpPr>
        <p:spPr>
          <a:xfrm>
            <a:off x="-63684" y="659758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2A13EC-5967-AE5E-2254-46B487568A88}"/>
              </a:ext>
            </a:extLst>
          </p:cNvPr>
          <p:cNvSpPr txBox="1"/>
          <p:nvPr/>
        </p:nvSpPr>
        <p:spPr>
          <a:xfrm>
            <a:off x="5994226" y="664509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415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84A75E0906B746AD86FFF1C921A020" ma:contentTypeVersion="4" ma:contentTypeDescription="Create a new document." ma:contentTypeScope="" ma:versionID="a850d5f888a9ec41e14e41896a93c94e">
  <xsd:schema xmlns:xsd="http://www.w3.org/2001/XMLSchema" xmlns:xs="http://www.w3.org/2001/XMLSchema" xmlns:p="http://schemas.microsoft.com/office/2006/metadata/properties" xmlns:ns2="9b804e1a-4032-4a0b-be1a-b2a6a492fb65" targetNamespace="http://schemas.microsoft.com/office/2006/metadata/properties" ma:root="true" ma:fieldsID="2a25a19b7db88778982c906852de0dd9" ns2:_="">
    <xsd:import namespace="9b804e1a-4032-4a0b-be1a-b2a6a492fb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04e1a-4032-4a0b-be1a-b2a6a492fb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CE6BCB-BC71-496C-8BD2-62B947D0E9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C90043-E321-49BA-8915-E48A3DA81AD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7C5259-BA1A-4656-BFA3-07AE8E399C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804e1a-4032-4a0b-be1a-b2a6a492fb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2460</TotalTime>
  <Words>2259</Words>
  <Application>Microsoft Office PowerPoint</Application>
  <PresentationFormat>On-screen Show (4:3)</PresentationFormat>
  <Paragraphs>252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Arial,Sans-Serif</vt:lpstr>
      <vt:lpstr>Calibri</vt:lpstr>
      <vt:lpstr>Calibri Light</vt:lpstr>
      <vt:lpstr>gg sans</vt:lpstr>
      <vt:lpstr>Times New Roman</vt:lpstr>
      <vt:lpstr>Office Theme</vt:lpstr>
      <vt:lpstr>3.6.4 Re-distribution of income and wealth</vt:lpstr>
      <vt:lpstr>Recall</vt:lpstr>
      <vt:lpstr>Starter</vt:lpstr>
      <vt:lpstr>Learning Objectives</vt:lpstr>
      <vt:lpstr>Definitions</vt:lpstr>
      <vt:lpstr>Distinction between income and wealth</vt:lpstr>
      <vt:lpstr>Income and wealth</vt:lpstr>
      <vt:lpstr>Incentives and the poverty trap</vt:lpstr>
      <vt:lpstr>Nursery Problem</vt:lpstr>
      <vt:lpstr>Incentives and the poverty trap</vt:lpstr>
      <vt:lpstr>Taxation and the provision of services</vt:lpstr>
      <vt:lpstr>Definitions</vt:lpstr>
      <vt:lpstr>Taxation and the provision of services</vt:lpstr>
      <vt:lpstr>Progressive, regressive and  proportional taxation</vt:lpstr>
      <vt:lpstr>Progressive, regressive and proportional taxation</vt:lpstr>
      <vt:lpstr>Taxation and the provision of services</vt:lpstr>
      <vt:lpstr>Activity</vt:lpstr>
      <vt:lpstr>Taxation and the provision of services</vt:lpstr>
      <vt:lpstr>Activity: income and wealth in the UK</vt:lpstr>
      <vt:lpstr>Inequality in the UK</vt:lpstr>
      <vt:lpstr>Plenary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Chezka Mae Madrona</cp:lastModifiedBy>
  <cp:revision>491</cp:revision>
  <dcterms:created xsi:type="dcterms:W3CDTF">2009-08-01T13:37:35Z</dcterms:created>
  <dcterms:modified xsi:type="dcterms:W3CDTF">2025-03-18T10:45:02Z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0x0101009984A75E0906B746AD86FFF1C921A020</vt:lpwstr>
  </property>
</Properties>
</file>