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4"/>
  </p:sldMasterIdLst>
  <p:sldIdLst>
    <p:sldId id="256" r:id="rId5"/>
    <p:sldId id="265" r:id="rId6"/>
    <p:sldId id="26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7" r:id="rId15"/>
    <p:sldId id="268" r:id="rId16"/>
    <p:sldId id="269" r:id="rId17"/>
    <p:sldId id="26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9F2BA8-5AAA-D0CC-1E0A-51F621AFAEB2}" v="35" dt="2023-01-30T15:16:30.871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2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8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1A81D-5843-4DB0-BC5C-09BAC495A6AA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1C89C6B-737C-48DF-AE03-F4B1194E2C3D}">
      <dgm:prSet/>
      <dgm:spPr/>
      <dgm:t>
        <a:bodyPr/>
        <a:lstStyle/>
        <a:p>
          <a:r>
            <a:rPr lang="en-GB"/>
            <a:t>List three ways economic development can benefit a country.</a:t>
          </a:r>
          <a:endParaRPr lang="en-US"/>
        </a:p>
      </dgm:t>
    </dgm:pt>
    <dgm:pt modelId="{B5FAE945-76D1-4225-A1EA-6A9A997D38FD}" type="parTrans" cxnId="{C1486C20-841F-4A14-866E-103125848BD9}">
      <dgm:prSet/>
      <dgm:spPr/>
      <dgm:t>
        <a:bodyPr/>
        <a:lstStyle/>
        <a:p>
          <a:endParaRPr lang="en-US"/>
        </a:p>
      </dgm:t>
    </dgm:pt>
    <dgm:pt modelId="{0D5D4D8A-306C-4424-897E-DE9F215A659E}" type="sibTrans" cxnId="{C1486C20-841F-4A14-866E-103125848BD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015E210-E895-44E4-A8B2-252B3A20C4BB}">
      <dgm:prSet/>
      <dgm:spPr/>
      <dgm:t>
        <a:bodyPr/>
        <a:lstStyle/>
        <a:p>
          <a:r>
            <a:rPr lang="en-GB"/>
            <a:t>List two advantages that international aid and improvements in welfare from NGOs can provide</a:t>
          </a:r>
          <a:endParaRPr lang="en-US"/>
        </a:p>
      </dgm:t>
    </dgm:pt>
    <dgm:pt modelId="{665E5F2F-A990-4A33-9099-0703E22C5B16}" type="parTrans" cxnId="{4EB3A2EE-BCEA-4CCE-A39D-9919AD9C4E62}">
      <dgm:prSet/>
      <dgm:spPr/>
      <dgm:t>
        <a:bodyPr/>
        <a:lstStyle/>
        <a:p>
          <a:endParaRPr lang="en-US"/>
        </a:p>
      </dgm:t>
    </dgm:pt>
    <dgm:pt modelId="{88F99072-42DC-4EEB-8A33-B82B3E2C089B}" type="sibTrans" cxnId="{4EB3A2EE-BCEA-4CCE-A39D-9919AD9C4E62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9E0DE5A-9DA2-4072-900A-38B894915E68}">
      <dgm:prSet/>
      <dgm:spPr/>
      <dgm:t>
        <a:bodyPr/>
        <a:lstStyle/>
        <a:p>
          <a:r>
            <a:rPr lang="en-GB"/>
            <a:t>Explain the differences between economic development and economic growth.</a:t>
          </a:r>
          <a:endParaRPr lang="en-US"/>
        </a:p>
      </dgm:t>
    </dgm:pt>
    <dgm:pt modelId="{A0313693-50E6-4663-B31B-C599FC61591B}" type="parTrans" cxnId="{151D4DE2-0BC5-41C5-8C16-9FE368F99419}">
      <dgm:prSet/>
      <dgm:spPr/>
      <dgm:t>
        <a:bodyPr/>
        <a:lstStyle/>
        <a:p>
          <a:endParaRPr lang="en-US"/>
        </a:p>
      </dgm:t>
    </dgm:pt>
    <dgm:pt modelId="{8CF2FF95-5894-49CD-ABCC-5D081D701CA6}" type="sibTrans" cxnId="{151D4DE2-0BC5-41C5-8C16-9FE368F9941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3F5709D2-9407-4139-9989-0708AF5EBD24}" type="pres">
      <dgm:prSet presAssocID="{B231A81D-5843-4DB0-BC5C-09BAC495A6AA}" presName="Name0" presStyleCnt="0">
        <dgm:presLayoutVars>
          <dgm:animLvl val="lvl"/>
          <dgm:resizeHandles val="exact"/>
        </dgm:presLayoutVars>
      </dgm:prSet>
      <dgm:spPr/>
    </dgm:pt>
    <dgm:pt modelId="{AAB6CAAE-53EA-4959-B2D1-84138C17C367}" type="pres">
      <dgm:prSet presAssocID="{61C89C6B-737C-48DF-AE03-F4B1194E2C3D}" presName="compositeNode" presStyleCnt="0">
        <dgm:presLayoutVars>
          <dgm:bulletEnabled val="1"/>
        </dgm:presLayoutVars>
      </dgm:prSet>
      <dgm:spPr/>
    </dgm:pt>
    <dgm:pt modelId="{E2B04339-E62E-4925-955C-A278676CCF7B}" type="pres">
      <dgm:prSet presAssocID="{61C89C6B-737C-48DF-AE03-F4B1194E2C3D}" presName="bgRect" presStyleLbl="bgAccFollowNode1" presStyleIdx="0" presStyleCnt="3"/>
      <dgm:spPr/>
    </dgm:pt>
    <dgm:pt modelId="{63FDF357-5846-403A-BC07-683B18C86379}" type="pres">
      <dgm:prSet presAssocID="{0D5D4D8A-306C-4424-897E-DE9F215A659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06F37F4C-11F9-48EB-BF95-1F3A38932DCE}" type="pres">
      <dgm:prSet presAssocID="{61C89C6B-737C-48DF-AE03-F4B1194E2C3D}" presName="bottomLine" presStyleLbl="alignNode1" presStyleIdx="1" presStyleCnt="6">
        <dgm:presLayoutVars/>
      </dgm:prSet>
      <dgm:spPr/>
    </dgm:pt>
    <dgm:pt modelId="{80564FD6-7954-4A36-8874-10C0DA6523F3}" type="pres">
      <dgm:prSet presAssocID="{61C89C6B-737C-48DF-AE03-F4B1194E2C3D}" presName="nodeText" presStyleLbl="bgAccFollowNode1" presStyleIdx="0" presStyleCnt="3">
        <dgm:presLayoutVars>
          <dgm:bulletEnabled val="1"/>
        </dgm:presLayoutVars>
      </dgm:prSet>
      <dgm:spPr/>
    </dgm:pt>
    <dgm:pt modelId="{4FF270CC-6FC2-4913-B7EF-07F66B385E49}" type="pres">
      <dgm:prSet presAssocID="{0D5D4D8A-306C-4424-897E-DE9F215A659E}" presName="sibTrans" presStyleCnt="0"/>
      <dgm:spPr/>
    </dgm:pt>
    <dgm:pt modelId="{B92442F8-EA72-42EB-B966-447B2C3D30CE}" type="pres">
      <dgm:prSet presAssocID="{A015E210-E895-44E4-A8B2-252B3A20C4BB}" presName="compositeNode" presStyleCnt="0">
        <dgm:presLayoutVars>
          <dgm:bulletEnabled val="1"/>
        </dgm:presLayoutVars>
      </dgm:prSet>
      <dgm:spPr/>
    </dgm:pt>
    <dgm:pt modelId="{6CDC34E9-F26D-4C37-B99F-E9F216D9448F}" type="pres">
      <dgm:prSet presAssocID="{A015E210-E895-44E4-A8B2-252B3A20C4BB}" presName="bgRect" presStyleLbl="bgAccFollowNode1" presStyleIdx="1" presStyleCnt="3"/>
      <dgm:spPr/>
    </dgm:pt>
    <dgm:pt modelId="{A73E5DA0-2A5E-4CEE-B270-2C36123C9068}" type="pres">
      <dgm:prSet presAssocID="{88F99072-42DC-4EEB-8A33-B82B3E2C089B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4E56E6DB-38D1-41BD-B60E-999D311EB063}" type="pres">
      <dgm:prSet presAssocID="{A015E210-E895-44E4-A8B2-252B3A20C4BB}" presName="bottomLine" presStyleLbl="alignNode1" presStyleIdx="3" presStyleCnt="6">
        <dgm:presLayoutVars/>
      </dgm:prSet>
      <dgm:spPr/>
    </dgm:pt>
    <dgm:pt modelId="{F0615245-14FB-4214-B95D-A023F5BD5591}" type="pres">
      <dgm:prSet presAssocID="{A015E210-E895-44E4-A8B2-252B3A20C4BB}" presName="nodeText" presStyleLbl="bgAccFollowNode1" presStyleIdx="1" presStyleCnt="3">
        <dgm:presLayoutVars>
          <dgm:bulletEnabled val="1"/>
        </dgm:presLayoutVars>
      </dgm:prSet>
      <dgm:spPr/>
    </dgm:pt>
    <dgm:pt modelId="{1F742F7E-4689-4DFC-9506-FD44DFAF17D9}" type="pres">
      <dgm:prSet presAssocID="{88F99072-42DC-4EEB-8A33-B82B3E2C089B}" presName="sibTrans" presStyleCnt="0"/>
      <dgm:spPr/>
    </dgm:pt>
    <dgm:pt modelId="{C70B1A07-B83E-458A-A03D-68A846D56A2F}" type="pres">
      <dgm:prSet presAssocID="{C9E0DE5A-9DA2-4072-900A-38B894915E68}" presName="compositeNode" presStyleCnt="0">
        <dgm:presLayoutVars>
          <dgm:bulletEnabled val="1"/>
        </dgm:presLayoutVars>
      </dgm:prSet>
      <dgm:spPr/>
    </dgm:pt>
    <dgm:pt modelId="{918341F4-F24F-4414-8059-0F271ADF1954}" type="pres">
      <dgm:prSet presAssocID="{C9E0DE5A-9DA2-4072-900A-38B894915E68}" presName="bgRect" presStyleLbl="bgAccFollowNode1" presStyleIdx="2" presStyleCnt="3"/>
      <dgm:spPr/>
    </dgm:pt>
    <dgm:pt modelId="{1F1B381D-7DEA-47BE-B0BB-65DE07673466}" type="pres">
      <dgm:prSet presAssocID="{8CF2FF95-5894-49CD-ABCC-5D081D701CA6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62AC1282-4A9A-4772-BC8E-35BD39CFD713}" type="pres">
      <dgm:prSet presAssocID="{C9E0DE5A-9DA2-4072-900A-38B894915E68}" presName="bottomLine" presStyleLbl="alignNode1" presStyleIdx="5" presStyleCnt="6">
        <dgm:presLayoutVars/>
      </dgm:prSet>
      <dgm:spPr/>
    </dgm:pt>
    <dgm:pt modelId="{51502C48-6FDA-40ED-A0F6-57E0B725366F}" type="pres">
      <dgm:prSet presAssocID="{C9E0DE5A-9DA2-4072-900A-38B894915E68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BAC7507-9E29-4B5C-8E63-368B9B04508B}" type="presOf" srcId="{A015E210-E895-44E4-A8B2-252B3A20C4BB}" destId="{6CDC34E9-F26D-4C37-B99F-E9F216D9448F}" srcOrd="0" destOrd="0" presId="urn:microsoft.com/office/officeart/2016/7/layout/BasicLinearProcessNumbered"/>
    <dgm:cxn modelId="{C1486C20-841F-4A14-866E-103125848BD9}" srcId="{B231A81D-5843-4DB0-BC5C-09BAC495A6AA}" destId="{61C89C6B-737C-48DF-AE03-F4B1194E2C3D}" srcOrd="0" destOrd="0" parTransId="{B5FAE945-76D1-4225-A1EA-6A9A997D38FD}" sibTransId="{0D5D4D8A-306C-4424-897E-DE9F215A659E}"/>
    <dgm:cxn modelId="{7B102421-D7A0-42E3-AD37-F271FCADA369}" type="presOf" srcId="{88F99072-42DC-4EEB-8A33-B82B3E2C089B}" destId="{A73E5DA0-2A5E-4CEE-B270-2C36123C9068}" srcOrd="0" destOrd="0" presId="urn:microsoft.com/office/officeart/2016/7/layout/BasicLinearProcessNumbered"/>
    <dgm:cxn modelId="{78123D72-E4F8-4EEE-B3B5-B87E73E42150}" type="presOf" srcId="{A015E210-E895-44E4-A8B2-252B3A20C4BB}" destId="{F0615245-14FB-4214-B95D-A023F5BD5591}" srcOrd="1" destOrd="0" presId="urn:microsoft.com/office/officeart/2016/7/layout/BasicLinearProcessNumbered"/>
    <dgm:cxn modelId="{525FDC8C-6220-4010-8DF2-DF6A8EBEFF37}" type="presOf" srcId="{61C89C6B-737C-48DF-AE03-F4B1194E2C3D}" destId="{E2B04339-E62E-4925-955C-A278676CCF7B}" srcOrd="0" destOrd="0" presId="urn:microsoft.com/office/officeart/2016/7/layout/BasicLinearProcessNumbered"/>
    <dgm:cxn modelId="{B4BACB97-337D-4D36-A219-900CB87A2488}" type="presOf" srcId="{8CF2FF95-5894-49CD-ABCC-5D081D701CA6}" destId="{1F1B381D-7DEA-47BE-B0BB-65DE07673466}" srcOrd="0" destOrd="0" presId="urn:microsoft.com/office/officeart/2016/7/layout/BasicLinearProcessNumbered"/>
    <dgm:cxn modelId="{B97F95BE-492A-4110-A6BD-F7850FFD32CD}" type="presOf" srcId="{B231A81D-5843-4DB0-BC5C-09BAC495A6AA}" destId="{3F5709D2-9407-4139-9989-0708AF5EBD24}" srcOrd="0" destOrd="0" presId="urn:microsoft.com/office/officeart/2016/7/layout/BasicLinearProcessNumbered"/>
    <dgm:cxn modelId="{DDB0C2BE-73DC-4B7C-8CA2-CC0692D48D86}" type="presOf" srcId="{0D5D4D8A-306C-4424-897E-DE9F215A659E}" destId="{63FDF357-5846-403A-BC07-683B18C86379}" srcOrd="0" destOrd="0" presId="urn:microsoft.com/office/officeart/2016/7/layout/BasicLinearProcessNumbered"/>
    <dgm:cxn modelId="{3D9AA3DC-F52C-4404-9909-C6509B7BCEA0}" type="presOf" srcId="{61C89C6B-737C-48DF-AE03-F4B1194E2C3D}" destId="{80564FD6-7954-4A36-8874-10C0DA6523F3}" srcOrd="1" destOrd="0" presId="urn:microsoft.com/office/officeart/2016/7/layout/BasicLinearProcessNumbered"/>
    <dgm:cxn modelId="{151D4DE2-0BC5-41C5-8C16-9FE368F99419}" srcId="{B231A81D-5843-4DB0-BC5C-09BAC495A6AA}" destId="{C9E0DE5A-9DA2-4072-900A-38B894915E68}" srcOrd="2" destOrd="0" parTransId="{A0313693-50E6-4663-B31B-C599FC61591B}" sibTransId="{8CF2FF95-5894-49CD-ABCC-5D081D701CA6}"/>
    <dgm:cxn modelId="{6B754FEB-6AE3-428F-B555-F48B0658E3C0}" type="presOf" srcId="{C9E0DE5A-9DA2-4072-900A-38B894915E68}" destId="{51502C48-6FDA-40ED-A0F6-57E0B725366F}" srcOrd="1" destOrd="0" presId="urn:microsoft.com/office/officeart/2016/7/layout/BasicLinearProcessNumbered"/>
    <dgm:cxn modelId="{4EB3A2EE-BCEA-4CCE-A39D-9919AD9C4E62}" srcId="{B231A81D-5843-4DB0-BC5C-09BAC495A6AA}" destId="{A015E210-E895-44E4-A8B2-252B3A20C4BB}" srcOrd="1" destOrd="0" parTransId="{665E5F2F-A990-4A33-9099-0703E22C5B16}" sibTransId="{88F99072-42DC-4EEB-8A33-B82B3E2C089B}"/>
    <dgm:cxn modelId="{394B95F2-7377-4AAB-8A7F-7F24F0BE6467}" type="presOf" srcId="{C9E0DE5A-9DA2-4072-900A-38B894915E68}" destId="{918341F4-F24F-4414-8059-0F271ADF1954}" srcOrd="0" destOrd="0" presId="urn:microsoft.com/office/officeart/2016/7/layout/BasicLinearProcessNumbered"/>
    <dgm:cxn modelId="{8F4D48B7-FA49-4F35-8CA4-61D57E610C03}" type="presParOf" srcId="{3F5709D2-9407-4139-9989-0708AF5EBD24}" destId="{AAB6CAAE-53EA-4959-B2D1-84138C17C367}" srcOrd="0" destOrd="0" presId="urn:microsoft.com/office/officeart/2016/7/layout/BasicLinearProcessNumbered"/>
    <dgm:cxn modelId="{F462E9A8-B835-47D0-8356-C7703E02717D}" type="presParOf" srcId="{AAB6CAAE-53EA-4959-B2D1-84138C17C367}" destId="{E2B04339-E62E-4925-955C-A278676CCF7B}" srcOrd="0" destOrd="0" presId="urn:microsoft.com/office/officeart/2016/7/layout/BasicLinearProcessNumbered"/>
    <dgm:cxn modelId="{FE205441-F795-4707-BDB6-093964A0308A}" type="presParOf" srcId="{AAB6CAAE-53EA-4959-B2D1-84138C17C367}" destId="{63FDF357-5846-403A-BC07-683B18C86379}" srcOrd="1" destOrd="0" presId="urn:microsoft.com/office/officeart/2016/7/layout/BasicLinearProcessNumbered"/>
    <dgm:cxn modelId="{36552AC4-6C22-41DC-BB02-99C2BB757BCE}" type="presParOf" srcId="{AAB6CAAE-53EA-4959-B2D1-84138C17C367}" destId="{06F37F4C-11F9-48EB-BF95-1F3A38932DCE}" srcOrd="2" destOrd="0" presId="urn:microsoft.com/office/officeart/2016/7/layout/BasicLinearProcessNumbered"/>
    <dgm:cxn modelId="{E53EA463-C48B-4AA5-B597-30A035A42805}" type="presParOf" srcId="{AAB6CAAE-53EA-4959-B2D1-84138C17C367}" destId="{80564FD6-7954-4A36-8874-10C0DA6523F3}" srcOrd="3" destOrd="0" presId="urn:microsoft.com/office/officeart/2016/7/layout/BasicLinearProcessNumbered"/>
    <dgm:cxn modelId="{35D48B94-32BB-4EF0-A6EC-49EED3B01CE3}" type="presParOf" srcId="{3F5709D2-9407-4139-9989-0708AF5EBD24}" destId="{4FF270CC-6FC2-4913-B7EF-07F66B385E49}" srcOrd="1" destOrd="0" presId="urn:microsoft.com/office/officeart/2016/7/layout/BasicLinearProcessNumbered"/>
    <dgm:cxn modelId="{F9F53C25-2B00-47FB-8C13-7177F641E87D}" type="presParOf" srcId="{3F5709D2-9407-4139-9989-0708AF5EBD24}" destId="{B92442F8-EA72-42EB-B966-447B2C3D30CE}" srcOrd="2" destOrd="0" presId="urn:microsoft.com/office/officeart/2016/7/layout/BasicLinearProcessNumbered"/>
    <dgm:cxn modelId="{FCE13317-CB8A-46D7-BCF2-E03F60B1D122}" type="presParOf" srcId="{B92442F8-EA72-42EB-B966-447B2C3D30CE}" destId="{6CDC34E9-F26D-4C37-B99F-E9F216D9448F}" srcOrd="0" destOrd="0" presId="urn:microsoft.com/office/officeart/2016/7/layout/BasicLinearProcessNumbered"/>
    <dgm:cxn modelId="{475280D5-E8E0-4947-B5B5-A248CA2CEE2D}" type="presParOf" srcId="{B92442F8-EA72-42EB-B966-447B2C3D30CE}" destId="{A73E5DA0-2A5E-4CEE-B270-2C36123C9068}" srcOrd="1" destOrd="0" presId="urn:microsoft.com/office/officeart/2016/7/layout/BasicLinearProcessNumbered"/>
    <dgm:cxn modelId="{B4142BD1-77C7-42C9-84CF-1B90E206C633}" type="presParOf" srcId="{B92442F8-EA72-42EB-B966-447B2C3D30CE}" destId="{4E56E6DB-38D1-41BD-B60E-999D311EB063}" srcOrd="2" destOrd="0" presId="urn:microsoft.com/office/officeart/2016/7/layout/BasicLinearProcessNumbered"/>
    <dgm:cxn modelId="{44E767F4-1476-4066-B495-56AA557B7342}" type="presParOf" srcId="{B92442F8-EA72-42EB-B966-447B2C3D30CE}" destId="{F0615245-14FB-4214-B95D-A023F5BD5591}" srcOrd="3" destOrd="0" presId="urn:microsoft.com/office/officeart/2016/7/layout/BasicLinearProcessNumbered"/>
    <dgm:cxn modelId="{26AC2FEE-FF9C-4BA1-8A5B-3CF7E4587925}" type="presParOf" srcId="{3F5709D2-9407-4139-9989-0708AF5EBD24}" destId="{1F742F7E-4689-4DFC-9506-FD44DFAF17D9}" srcOrd="3" destOrd="0" presId="urn:microsoft.com/office/officeart/2016/7/layout/BasicLinearProcessNumbered"/>
    <dgm:cxn modelId="{E0DE6E5A-5E46-483A-84FD-42C5A97DC2AD}" type="presParOf" srcId="{3F5709D2-9407-4139-9989-0708AF5EBD24}" destId="{C70B1A07-B83E-458A-A03D-68A846D56A2F}" srcOrd="4" destOrd="0" presId="urn:microsoft.com/office/officeart/2016/7/layout/BasicLinearProcessNumbered"/>
    <dgm:cxn modelId="{D96D51AD-63D8-4ED9-8461-09EBEEF766B2}" type="presParOf" srcId="{C70B1A07-B83E-458A-A03D-68A846D56A2F}" destId="{918341F4-F24F-4414-8059-0F271ADF1954}" srcOrd="0" destOrd="0" presId="urn:microsoft.com/office/officeart/2016/7/layout/BasicLinearProcessNumbered"/>
    <dgm:cxn modelId="{50E33D40-3552-4AE7-BB8F-EBD8315DE674}" type="presParOf" srcId="{C70B1A07-B83E-458A-A03D-68A846D56A2F}" destId="{1F1B381D-7DEA-47BE-B0BB-65DE07673466}" srcOrd="1" destOrd="0" presId="urn:microsoft.com/office/officeart/2016/7/layout/BasicLinearProcessNumbered"/>
    <dgm:cxn modelId="{BE443B27-270B-4C49-8934-41D46AE69B12}" type="presParOf" srcId="{C70B1A07-B83E-458A-A03D-68A846D56A2F}" destId="{62AC1282-4A9A-4772-BC8E-35BD39CFD713}" srcOrd="2" destOrd="0" presId="urn:microsoft.com/office/officeart/2016/7/layout/BasicLinearProcessNumbered"/>
    <dgm:cxn modelId="{84669926-441D-4BE9-B21E-0F38F3203961}" type="presParOf" srcId="{C70B1A07-B83E-458A-A03D-68A846D56A2F}" destId="{51502C48-6FDA-40ED-A0F6-57E0B725366F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75B1CE-C8C2-4855-B516-D9E25500F6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B023E6-5308-450B-8A0A-06DB40117CCE}">
      <dgm:prSet/>
      <dgm:spPr/>
      <dgm:t>
        <a:bodyPr/>
        <a:lstStyle/>
        <a:p>
          <a:r>
            <a:rPr lang="en-GB"/>
            <a:t>Research a particular country or region and create a poster that includes information about the impacts of income inequality on economic agents and the economy.</a:t>
          </a:r>
          <a:endParaRPr lang="en-US"/>
        </a:p>
      </dgm:t>
    </dgm:pt>
    <dgm:pt modelId="{6CADC2C7-A8C7-4C10-9610-5F581E403C20}" type="parTrans" cxnId="{A699A983-64D5-4EDF-82A8-FA77713B5613}">
      <dgm:prSet/>
      <dgm:spPr/>
      <dgm:t>
        <a:bodyPr/>
        <a:lstStyle/>
        <a:p>
          <a:endParaRPr lang="en-US"/>
        </a:p>
      </dgm:t>
    </dgm:pt>
    <dgm:pt modelId="{2D2FAEA2-1F60-480F-955F-B1641439B3E3}" type="sibTrans" cxnId="{A699A983-64D5-4EDF-82A8-FA77713B5613}">
      <dgm:prSet/>
      <dgm:spPr/>
      <dgm:t>
        <a:bodyPr/>
        <a:lstStyle/>
        <a:p>
          <a:endParaRPr lang="en-US"/>
        </a:p>
      </dgm:t>
    </dgm:pt>
    <dgm:pt modelId="{AD79BFBD-C8F6-4EC2-A37A-E8A42CD91FF0}">
      <dgm:prSet/>
      <dgm:spPr/>
      <dgm:t>
        <a:bodyPr/>
        <a:lstStyle/>
        <a:p>
          <a:r>
            <a:rPr lang="en-GB"/>
            <a:t>It should also include a discussion of the connections between low income and low productivity. </a:t>
          </a:r>
          <a:endParaRPr lang="en-US"/>
        </a:p>
      </dgm:t>
    </dgm:pt>
    <dgm:pt modelId="{23C30842-4AEA-4E24-ABFF-18ED6AFFEA52}" type="parTrans" cxnId="{C27D7D91-217A-49DE-9119-057193960384}">
      <dgm:prSet/>
      <dgm:spPr/>
      <dgm:t>
        <a:bodyPr/>
        <a:lstStyle/>
        <a:p>
          <a:endParaRPr lang="en-US"/>
        </a:p>
      </dgm:t>
    </dgm:pt>
    <dgm:pt modelId="{B161E120-DEF6-47BA-B11B-8F6482EE8C20}" type="sibTrans" cxnId="{C27D7D91-217A-49DE-9119-057193960384}">
      <dgm:prSet/>
      <dgm:spPr/>
      <dgm:t>
        <a:bodyPr/>
        <a:lstStyle/>
        <a:p>
          <a:endParaRPr lang="en-US"/>
        </a:p>
      </dgm:t>
    </dgm:pt>
    <dgm:pt modelId="{04D121EF-CF70-4F89-8461-F026DB15DEA2}" type="pres">
      <dgm:prSet presAssocID="{6275B1CE-C8C2-4855-B516-D9E25500F6AC}" presName="linear" presStyleCnt="0">
        <dgm:presLayoutVars>
          <dgm:animLvl val="lvl"/>
          <dgm:resizeHandles val="exact"/>
        </dgm:presLayoutVars>
      </dgm:prSet>
      <dgm:spPr/>
    </dgm:pt>
    <dgm:pt modelId="{58C756E1-4077-4343-A797-10B30470A512}" type="pres">
      <dgm:prSet presAssocID="{4BB023E6-5308-450B-8A0A-06DB40117CC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03072BC-DB88-4BD6-A56C-24A2C4934359}" type="pres">
      <dgm:prSet presAssocID="{2D2FAEA2-1F60-480F-955F-B1641439B3E3}" presName="spacer" presStyleCnt="0"/>
      <dgm:spPr/>
    </dgm:pt>
    <dgm:pt modelId="{A8D76C74-95A1-463A-ACA2-A0B1858C207D}" type="pres">
      <dgm:prSet presAssocID="{AD79BFBD-C8F6-4EC2-A37A-E8A42CD91FF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29CB346-43C0-4097-A2BC-0647697BB815}" type="presOf" srcId="{4BB023E6-5308-450B-8A0A-06DB40117CCE}" destId="{58C756E1-4077-4343-A797-10B30470A512}" srcOrd="0" destOrd="0" presId="urn:microsoft.com/office/officeart/2005/8/layout/vList2"/>
    <dgm:cxn modelId="{F4B21148-38DE-4A8F-B123-86BEFFE57EC1}" type="presOf" srcId="{6275B1CE-C8C2-4855-B516-D9E25500F6AC}" destId="{04D121EF-CF70-4F89-8461-F026DB15DEA2}" srcOrd="0" destOrd="0" presId="urn:microsoft.com/office/officeart/2005/8/layout/vList2"/>
    <dgm:cxn modelId="{A699A983-64D5-4EDF-82A8-FA77713B5613}" srcId="{6275B1CE-C8C2-4855-B516-D9E25500F6AC}" destId="{4BB023E6-5308-450B-8A0A-06DB40117CCE}" srcOrd="0" destOrd="0" parTransId="{6CADC2C7-A8C7-4C10-9610-5F581E403C20}" sibTransId="{2D2FAEA2-1F60-480F-955F-B1641439B3E3}"/>
    <dgm:cxn modelId="{C27D7D91-217A-49DE-9119-057193960384}" srcId="{6275B1CE-C8C2-4855-B516-D9E25500F6AC}" destId="{AD79BFBD-C8F6-4EC2-A37A-E8A42CD91FF0}" srcOrd="1" destOrd="0" parTransId="{23C30842-4AEA-4E24-ABFF-18ED6AFFEA52}" sibTransId="{B161E120-DEF6-47BA-B11B-8F6482EE8C20}"/>
    <dgm:cxn modelId="{E24211FE-C1FB-4421-BFCB-6B2695102D15}" type="presOf" srcId="{AD79BFBD-C8F6-4EC2-A37A-E8A42CD91FF0}" destId="{A8D76C74-95A1-463A-ACA2-A0B1858C207D}" srcOrd="0" destOrd="0" presId="urn:microsoft.com/office/officeart/2005/8/layout/vList2"/>
    <dgm:cxn modelId="{1BD4900D-1927-42CB-B33D-50DD7DD3D8E5}" type="presParOf" srcId="{04D121EF-CF70-4F89-8461-F026DB15DEA2}" destId="{58C756E1-4077-4343-A797-10B30470A512}" srcOrd="0" destOrd="0" presId="urn:microsoft.com/office/officeart/2005/8/layout/vList2"/>
    <dgm:cxn modelId="{0599D6B2-75DD-4C00-B623-C195174C61B9}" type="presParOf" srcId="{04D121EF-CF70-4F89-8461-F026DB15DEA2}" destId="{B03072BC-DB88-4BD6-A56C-24A2C4934359}" srcOrd="1" destOrd="0" presId="urn:microsoft.com/office/officeart/2005/8/layout/vList2"/>
    <dgm:cxn modelId="{0F6C8569-1BE3-487E-BFDF-E461BE790D62}" type="presParOf" srcId="{04D121EF-CF70-4F89-8461-F026DB15DEA2}" destId="{A8D76C74-95A1-463A-ACA2-A0B1858C207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52605E-DE7A-4F8B-86FF-4F0F89FE8FDC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AF32812-0922-4964-B190-70FC0FA091B2}">
      <dgm:prSet/>
      <dgm:spPr/>
      <dgm:t>
        <a:bodyPr/>
        <a:lstStyle/>
        <a:p>
          <a:r>
            <a:rPr lang="en-GB"/>
            <a:t>Are you able to explain the concept of income inequality and its impact on economic agents?</a:t>
          </a:r>
          <a:endParaRPr lang="en-US"/>
        </a:p>
      </dgm:t>
    </dgm:pt>
    <dgm:pt modelId="{4C815E8A-AB98-413B-B390-DA90B6CA04A2}" type="parTrans" cxnId="{3F88588A-C24C-45A1-8B95-0E2FFD30584C}">
      <dgm:prSet/>
      <dgm:spPr/>
      <dgm:t>
        <a:bodyPr/>
        <a:lstStyle/>
        <a:p>
          <a:endParaRPr lang="en-US"/>
        </a:p>
      </dgm:t>
    </dgm:pt>
    <dgm:pt modelId="{DAB8323A-B699-46D6-B65D-BC1BA35DE668}" type="sibTrans" cxnId="{3F88588A-C24C-45A1-8B95-0E2FFD30584C}">
      <dgm:prSet/>
      <dgm:spPr/>
      <dgm:t>
        <a:bodyPr/>
        <a:lstStyle/>
        <a:p>
          <a:endParaRPr lang="en-US"/>
        </a:p>
      </dgm:t>
    </dgm:pt>
    <dgm:pt modelId="{F2178749-29EF-475E-B4E8-153EB7ADBCCC}">
      <dgm:prSet/>
      <dgm:spPr/>
      <dgm:t>
        <a:bodyPr/>
        <a:lstStyle/>
        <a:p>
          <a:r>
            <a:rPr lang="en-GB"/>
            <a:t>Are you able to explain the connections between low income and low productivity?</a:t>
          </a:r>
          <a:endParaRPr lang="en-US"/>
        </a:p>
      </dgm:t>
    </dgm:pt>
    <dgm:pt modelId="{56599C1A-0368-4F55-BC5B-B41A1B07610C}" type="parTrans" cxnId="{3938F874-0787-4FA1-8AB2-EFAED012E341}">
      <dgm:prSet/>
      <dgm:spPr/>
      <dgm:t>
        <a:bodyPr/>
        <a:lstStyle/>
        <a:p>
          <a:endParaRPr lang="en-US"/>
        </a:p>
      </dgm:t>
    </dgm:pt>
    <dgm:pt modelId="{88C8ACBF-F098-4978-9B3A-59DC1D6FEE76}" type="sibTrans" cxnId="{3938F874-0787-4FA1-8AB2-EFAED012E341}">
      <dgm:prSet/>
      <dgm:spPr/>
      <dgm:t>
        <a:bodyPr/>
        <a:lstStyle/>
        <a:p>
          <a:endParaRPr lang="en-US"/>
        </a:p>
      </dgm:t>
    </dgm:pt>
    <dgm:pt modelId="{D7D21608-0B28-480A-8CF8-D05258F330CF}">
      <dgm:prSet/>
      <dgm:spPr/>
      <dgm:t>
        <a:bodyPr/>
        <a:lstStyle/>
        <a:p>
          <a:r>
            <a:rPr lang="en-GB" dirty="0"/>
            <a:t>Are you able to explain the impacts of inequality on economic agents, individuals, firms, and the economy?</a:t>
          </a:r>
          <a:endParaRPr lang="en-US" dirty="0"/>
        </a:p>
      </dgm:t>
    </dgm:pt>
    <dgm:pt modelId="{84633694-DD72-4DE0-BC2D-DADA8EB36B3A}" type="parTrans" cxnId="{9098FCC6-25B4-4CAB-AD29-A8FEBDE50F68}">
      <dgm:prSet/>
      <dgm:spPr/>
      <dgm:t>
        <a:bodyPr/>
        <a:lstStyle/>
        <a:p>
          <a:endParaRPr lang="en-US"/>
        </a:p>
      </dgm:t>
    </dgm:pt>
    <dgm:pt modelId="{B8CEE11C-ECDE-4428-9D6C-231977FF30C7}" type="sibTrans" cxnId="{9098FCC6-25B4-4CAB-AD29-A8FEBDE50F68}">
      <dgm:prSet/>
      <dgm:spPr/>
      <dgm:t>
        <a:bodyPr/>
        <a:lstStyle/>
        <a:p>
          <a:endParaRPr lang="en-US"/>
        </a:p>
      </dgm:t>
    </dgm:pt>
    <dgm:pt modelId="{4D4AD36E-4182-4340-B989-B83AED5E6237}" type="pres">
      <dgm:prSet presAssocID="{F752605E-DE7A-4F8B-86FF-4F0F89FE8FDC}" presName="outerComposite" presStyleCnt="0">
        <dgm:presLayoutVars>
          <dgm:chMax val="5"/>
          <dgm:dir/>
          <dgm:resizeHandles val="exact"/>
        </dgm:presLayoutVars>
      </dgm:prSet>
      <dgm:spPr/>
    </dgm:pt>
    <dgm:pt modelId="{9F6D3B2E-5E28-42A0-8B82-4C8B6809F344}" type="pres">
      <dgm:prSet presAssocID="{F752605E-DE7A-4F8B-86FF-4F0F89FE8FDC}" presName="dummyMaxCanvas" presStyleCnt="0">
        <dgm:presLayoutVars/>
      </dgm:prSet>
      <dgm:spPr/>
    </dgm:pt>
    <dgm:pt modelId="{78DB195E-F1CE-4C2F-A440-1BE578E6EFB8}" type="pres">
      <dgm:prSet presAssocID="{F752605E-DE7A-4F8B-86FF-4F0F89FE8FDC}" presName="ThreeNodes_1" presStyleLbl="node1" presStyleIdx="0" presStyleCnt="3">
        <dgm:presLayoutVars>
          <dgm:bulletEnabled val="1"/>
        </dgm:presLayoutVars>
      </dgm:prSet>
      <dgm:spPr/>
    </dgm:pt>
    <dgm:pt modelId="{D3664D6D-EC71-47AC-9AC0-0E53E9406FA9}" type="pres">
      <dgm:prSet presAssocID="{F752605E-DE7A-4F8B-86FF-4F0F89FE8FDC}" presName="ThreeNodes_2" presStyleLbl="node1" presStyleIdx="1" presStyleCnt="3">
        <dgm:presLayoutVars>
          <dgm:bulletEnabled val="1"/>
        </dgm:presLayoutVars>
      </dgm:prSet>
      <dgm:spPr/>
    </dgm:pt>
    <dgm:pt modelId="{006A3889-19FE-4391-90D9-6EA9D04B8D06}" type="pres">
      <dgm:prSet presAssocID="{F752605E-DE7A-4F8B-86FF-4F0F89FE8FDC}" presName="ThreeNodes_3" presStyleLbl="node1" presStyleIdx="2" presStyleCnt="3">
        <dgm:presLayoutVars>
          <dgm:bulletEnabled val="1"/>
        </dgm:presLayoutVars>
      </dgm:prSet>
      <dgm:spPr/>
    </dgm:pt>
    <dgm:pt modelId="{038D50B3-5AA1-476C-8B2E-1C34D8B04973}" type="pres">
      <dgm:prSet presAssocID="{F752605E-DE7A-4F8B-86FF-4F0F89FE8FDC}" presName="ThreeConn_1-2" presStyleLbl="fgAccFollowNode1" presStyleIdx="0" presStyleCnt="2">
        <dgm:presLayoutVars>
          <dgm:bulletEnabled val="1"/>
        </dgm:presLayoutVars>
      </dgm:prSet>
      <dgm:spPr/>
    </dgm:pt>
    <dgm:pt modelId="{DF6F1C2D-80BA-49DF-850A-9204559E9A84}" type="pres">
      <dgm:prSet presAssocID="{F752605E-DE7A-4F8B-86FF-4F0F89FE8FDC}" presName="ThreeConn_2-3" presStyleLbl="fgAccFollowNode1" presStyleIdx="1" presStyleCnt="2">
        <dgm:presLayoutVars>
          <dgm:bulletEnabled val="1"/>
        </dgm:presLayoutVars>
      </dgm:prSet>
      <dgm:spPr/>
    </dgm:pt>
    <dgm:pt modelId="{B93921BD-F402-410B-9F1F-1FD8FE641D9F}" type="pres">
      <dgm:prSet presAssocID="{F752605E-DE7A-4F8B-86FF-4F0F89FE8FDC}" presName="ThreeNodes_1_text" presStyleLbl="node1" presStyleIdx="2" presStyleCnt="3">
        <dgm:presLayoutVars>
          <dgm:bulletEnabled val="1"/>
        </dgm:presLayoutVars>
      </dgm:prSet>
      <dgm:spPr/>
    </dgm:pt>
    <dgm:pt modelId="{6F64F3C2-602B-4EAD-8AEE-9C521DD01CE0}" type="pres">
      <dgm:prSet presAssocID="{F752605E-DE7A-4F8B-86FF-4F0F89FE8FDC}" presName="ThreeNodes_2_text" presStyleLbl="node1" presStyleIdx="2" presStyleCnt="3">
        <dgm:presLayoutVars>
          <dgm:bulletEnabled val="1"/>
        </dgm:presLayoutVars>
      </dgm:prSet>
      <dgm:spPr/>
    </dgm:pt>
    <dgm:pt modelId="{B7CD47CF-C877-4281-B986-003ADC9D6E87}" type="pres">
      <dgm:prSet presAssocID="{F752605E-DE7A-4F8B-86FF-4F0F89FE8FD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EAD0905-C84D-449B-8446-3E8CFF9A68A6}" type="presOf" srcId="{FAF32812-0922-4964-B190-70FC0FA091B2}" destId="{B93921BD-F402-410B-9F1F-1FD8FE641D9F}" srcOrd="1" destOrd="0" presId="urn:microsoft.com/office/officeart/2005/8/layout/vProcess5"/>
    <dgm:cxn modelId="{3938F874-0787-4FA1-8AB2-EFAED012E341}" srcId="{F752605E-DE7A-4F8B-86FF-4F0F89FE8FDC}" destId="{F2178749-29EF-475E-B4E8-153EB7ADBCCC}" srcOrd="1" destOrd="0" parTransId="{56599C1A-0368-4F55-BC5B-B41A1B07610C}" sibTransId="{88C8ACBF-F098-4978-9B3A-59DC1D6FEE76}"/>
    <dgm:cxn modelId="{04EC2658-D44E-4CC3-A439-31BBE38885A3}" type="presOf" srcId="{F2178749-29EF-475E-B4E8-153EB7ADBCCC}" destId="{D3664D6D-EC71-47AC-9AC0-0E53E9406FA9}" srcOrd="0" destOrd="0" presId="urn:microsoft.com/office/officeart/2005/8/layout/vProcess5"/>
    <dgm:cxn modelId="{D0049A82-BEF8-4752-8229-21D689E65223}" type="presOf" srcId="{D7D21608-0B28-480A-8CF8-D05258F330CF}" destId="{B7CD47CF-C877-4281-B986-003ADC9D6E87}" srcOrd="1" destOrd="0" presId="urn:microsoft.com/office/officeart/2005/8/layout/vProcess5"/>
    <dgm:cxn modelId="{773D1088-F20C-4083-92D2-094CC4EE845F}" type="presOf" srcId="{88C8ACBF-F098-4978-9B3A-59DC1D6FEE76}" destId="{DF6F1C2D-80BA-49DF-850A-9204559E9A84}" srcOrd="0" destOrd="0" presId="urn:microsoft.com/office/officeart/2005/8/layout/vProcess5"/>
    <dgm:cxn modelId="{3F88588A-C24C-45A1-8B95-0E2FFD30584C}" srcId="{F752605E-DE7A-4F8B-86FF-4F0F89FE8FDC}" destId="{FAF32812-0922-4964-B190-70FC0FA091B2}" srcOrd="0" destOrd="0" parTransId="{4C815E8A-AB98-413B-B390-DA90B6CA04A2}" sibTransId="{DAB8323A-B699-46D6-B65D-BC1BA35DE668}"/>
    <dgm:cxn modelId="{4088B29E-E24F-4125-BD28-53476770D90B}" type="presOf" srcId="{F2178749-29EF-475E-B4E8-153EB7ADBCCC}" destId="{6F64F3C2-602B-4EAD-8AEE-9C521DD01CE0}" srcOrd="1" destOrd="0" presId="urn:microsoft.com/office/officeart/2005/8/layout/vProcess5"/>
    <dgm:cxn modelId="{672AD6AA-2EBC-42AE-8D8B-15FF9A6FF334}" type="presOf" srcId="{DAB8323A-B699-46D6-B65D-BC1BA35DE668}" destId="{038D50B3-5AA1-476C-8B2E-1C34D8B04973}" srcOrd="0" destOrd="0" presId="urn:microsoft.com/office/officeart/2005/8/layout/vProcess5"/>
    <dgm:cxn modelId="{9098FCC6-25B4-4CAB-AD29-A8FEBDE50F68}" srcId="{F752605E-DE7A-4F8B-86FF-4F0F89FE8FDC}" destId="{D7D21608-0B28-480A-8CF8-D05258F330CF}" srcOrd="2" destOrd="0" parTransId="{84633694-DD72-4DE0-BC2D-DADA8EB36B3A}" sibTransId="{B8CEE11C-ECDE-4428-9D6C-231977FF30C7}"/>
    <dgm:cxn modelId="{84B887C9-1C37-46C3-80EA-71364A115926}" type="presOf" srcId="{D7D21608-0B28-480A-8CF8-D05258F330CF}" destId="{006A3889-19FE-4391-90D9-6EA9D04B8D06}" srcOrd="0" destOrd="0" presId="urn:microsoft.com/office/officeart/2005/8/layout/vProcess5"/>
    <dgm:cxn modelId="{34ECD1F6-86D0-4E08-8795-22283266715A}" type="presOf" srcId="{FAF32812-0922-4964-B190-70FC0FA091B2}" destId="{78DB195E-F1CE-4C2F-A440-1BE578E6EFB8}" srcOrd="0" destOrd="0" presId="urn:microsoft.com/office/officeart/2005/8/layout/vProcess5"/>
    <dgm:cxn modelId="{8BAC49F8-2D34-4F36-B192-91B6C61ED020}" type="presOf" srcId="{F752605E-DE7A-4F8B-86FF-4F0F89FE8FDC}" destId="{4D4AD36E-4182-4340-B989-B83AED5E6237}" srcOrd="0" destOrd="0" presId="urn:microsoft.com/office/officeart/2005/8/layout/vProcess5"/>
    <dgm:cxn modelId="{6302A4C7-1D3A-4F0F-B1A9-F5FD22B68227}" type="presParOf" srcId="{4D4AD36E-4182-4340-B989-B83AED5E6237}" destId="{9F6D3B2E-5E28-42A0-8B82-4C8B6809F344}" srcOrd="0" destOrd="0" presId="urn:microsoft.com/office/officeart/2005/8/layout/vProcess5"/>
    <dgm:cxn modelId="{6DD668C0-0FF6-447C-8349-A212AFA74637}" type="presParOf" srcId="{4D4AD36E-4182-4340-B989-B83AED5E6237}" destId="{78DB195E-F1CE-4C2F-A440-1BE578E6EFB8}" srcOrd="1" destOrd="0" presId="urn:microsoft.com/office/officeart/2005/8/layout/vProcess5"/>
    <dgm:cxn modelId="{AD7B5FD6-CC19-4BB6-B909-886E3E41CE31}" type="presParOf" srcId="{4D4AD36E-4182-4340-B989-B83AED5E6237}" destId="{D3664D6D-EC71-47AC-9AC0-0E53E9406FA9}" srcOrd="2" destOrd="0" presId="urn:microsoft.com/office/officeart/2005/8/layout/vProcess5"/>
    <dgm:cxn modelId="{7B6CDA5A-AC16-4BDD-A442-960E0F8DA020}" type="presParOf" srcId="{4D4AD36E-4182-4340-B989-B83AED5E6237}" destId="{006A3889-19FE-4391-90D9-6EA9D04B8D06}" srcOrd="3" destOrd="0" presId="urn:microsoft.com/office/officeart/2005/8/layout/vProcess5"/>
    <dgm:cxn modelId="{23191447-685E-4849-8B74-96419B38121D}" type="presParOf" srcId="{4D4AD36E-4182-4340-B989-B83AED5E6237}" destId="{038D50B3-5AA1-476C-8B2E-1C34D8B04973}" srcOrd="4" destOrd="0" presId="urn:microsoft.com/office/officeart/2005/8/layout/vProcess5"/>
    <dgm:cxn modelId="{3130C565-D75A-4580-B299-B5CA4EC129BF}" type="presParOf" srcId="{4D4AD36E-4182-4340-B989-B83AED5E6237}" destId="{DF6F1C2D-80BA-49DF-850A-9204559E9A84}" srcOrd="5" destOrd="0" presId="urn:microsoft.com/office/officeart/2005/8/layout/vProcess5"/>
    <dgm:cxn modelId="{BA89A5F2-0F8C-41B1-A6E4-3C4B1247C7BF}" type="presParOf" srcId="{4D4AD36E-4182-4340-B989-B83AED5E6237}" destId="{B93921BD-F402-410B-9F1F-1FD8FE641D9F}" srcOrd="6" destOrd="0" presId="urn:microsoft.com/office/officeart/2005/8/layout/vProcess5"/>
    <dgm:cxn modelId="{80D0B70C-EE61-4CC2-B894-E387278DD098}" type="presParOf" srcId="{4D4AD36E-4182-4340-B989-B83AED5E6237}" destId="{6F64F3C2-602B-4EAD-8AEE-9C521DD01CE0}" srcOrd="7" destOrd="0" presId="urn:microsoft.com/office/officeart/2005/8/layout/vProcess5"/>
    <dgm:cxn modelId="{755B9798-1615-4568-84E5-93EA4ABCC563}" type="presParOf" srcId="{4D4AD36E-4182-4340-B989-B83AED5E6237}" destId="{B7CD47CF-C877-4281-B986-003ADC9D6E8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EE9992-3552-4678-872F-AAAEFFFEA950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2710B6C-3E96-44F0-8300-D74DD40B6354}">
      <dgm:prSet/>
      <dgm:spPr/>
      <dgm:t>
        <a:bodyPr/>
        <a:lstStyle/>
        <a:p>
          <a:r>
            <a:rPr lang="en-GB"/>
            <a:t>Income inequality occurs when there is a disparity in the flow of earnings of individuals or households.</a:t>
          </a:r>
          <a:endParaRPr lang="en-US"/>
        </a:p>
      </dgm:t>
    </dgm:pt>
    <dgm:pt modelId="{6F3D1897-183F-4AA6-B2C5-AEB64B16F1F7}" type="parTrans" cxnId="{850D0FE4-6AF7-48E5-B18C-94824CDC28E0}">
      <dgm:prSet/>
      <dgm:spPr/>
      <dgm:t>
        <a:bodyPr/>
        <a:lstStyle/>
        <a:p>
          <a:endParaRPr lang="en-US"/>
        </a:p>
      </dgm:t>
    </dgm:pt>
    <dgm:pt modelId="{ACC3278A-C21C-416E-9E8B-2F0C0A314AF5}" type="sibTrans" cxnId="{850D0FE4-6AF7-48E5-B18C-94824CDC28E0}">
      <dgm:prSet/>
      <dgm:spPr/>
      <dgm:t>
        <a:bodyPr/>
        <a:lstStyle/>
        <a:p>
          <a:endParaRPr lang="en-US"/>
        </a:p>
      </dgm:t>
    </dgm:pt>
    <dgm:pt modelId="{06A3BD4C-8188-4075-A98C-E3ABC93DF9E6}">
      <dgm:prSet/>
      <dgm:spPr/>
      <dgm:t>
        <a:bodyPr/>
        <a:lstStyle/>
        <a:p>
          <a:r>
            <a:rPr lang="en-GB"/>
            <a:t>The greater the differential, the greater the inequality.</a:t>
          </a:r>
          <a:endParaRPr lang="en-US"/>
        </a:p>
      </dgm:t>
    </dgm:pt>
    <dgm:pt modelId="{A8EAE465-6ADA-41B9-8534-F39E0CB9548A}" type="parTrans" cxnId="{C54E6185-FA07-4295-B4F0-919CDB1F3120}">
      <dgm:prSet/>
      <dgm:spPr/>
      <dgm:t>
        <a:bodyPr/>
        <a:lstStyle/>
        <a:p>
          <a:endParaRPr lang="en-US"/>
        </a:p>
      </dgm:t>
    </dgm:pt>
    <dgm:pt modelId="{2DC1A3AF-0934-417B-B2F5-6A75A9FFF4A7}" type="sibTrans" cxnId="{C54E6185-FA07-4295-B4F0-919CDB1F3120}">
      <dgm:prSet/>
      <dgm:spPr/>
      <dgm:t>
        <a:bodyPr/>
        <a:lstStyle/>
        <a:p>
          <a:endParaRPr lang="en-US"/>
        </a:p>
      </dgm:t>
    </dgm:pt>
    <dgm:pt modelId="{E2B2F265-9031-4993-9363-6BE0AC95D029}">
      <dgm:prSet/>
      <dgm:spPr/>
      <dgm:t>
        <a:bodyPr/>
        <a:lstStyle/>
        <a:p>
          <a:r>
            <a:rPr lang="en-GB"/>
            <a:t>Wealth inequality  occurs when there is a disparity in the stock of financial assets e.g. houses owned by individuals or households.</a:t>
          </a:r>
          <a:endParaRPr lang="en-US"/>
        </a:p>
      </dgm:t>
    </dgm:pt>
    <dgm:pt modelId="{FA2C03D1-C125-46CF-B7FE-04F1C15312AE}" type="parTrans" cxnId="{6F497883-7100-4043-BCF1-8705EA361010}">
      <dgm:prSet/>
      <dgm:spPr/>
      <dgm:t>
        <a:bodyPr/>
        <a:lstStyle/>
        <a:p>
          <a:endParaRPr lang="en-US"/>
        </a:p>
      </dgm:t>
    </dgm:pt>
    <dgm:pt modelId="{FCBE6A73-CC5D-40F0-94E6-F551942BFAD3}" type="sibTrans" cxnId="{6F497883-7100-4043-BCF1-8705EA361010}">
      <dgm:prSet/>
      <dgm:spPr/>
      <dgm:t>
        <a:bodyPr/>
        <a:lstStyle/>
        <a:p>
          <a:endParaRPr lang="en-US"/>
        </a:p>
      </dgm:t>
    </dgm:pt>
    <dgm:pt modelId="{0C579E49-4F1B-4E6A-8B5C-EA787B1AF7C0}">
      <dgm:prSet/>
      <dgm:spPr/>
      <dgm:t>
        <a:bodyPr/>
        <a:lstStyle/>
        <a:p>
          <a:r>
            <a:rPr lang="en-GB"/>
            <a:t>The greater the differential, the greater the inequality.</a:t>
          </a:r>
          <a:endParaRPr lang="en-US"/>
        </a:p>
      </dgm:t>
    </dgm:pt>
    <dgm:pt modelId="{89909F8C-8B81-4D81-83FB-C17118DDAA85}" type="parTrans" cxnId="{2945C30C-B5A5-4094-8443-5744A5CFE17F}">
      <dgm:prSet/>
      <dgm:spPr/>
      <dgm:t>
        <a:bodyPr/>
        <a:lstStyle/>
        <a:p>
          <a:endParaRPr lang="en-US"/>
        </a:p>
      </dgm:t>
    </dgm:pt>
    <dgm:pt modelId="{20503AC6-B924-42C5-ABC1-F74838477826}" type="sibTrans" cxnId="{2945C30C-B5A5-4094-8443-5744A5CFE17F}">
      <dgm:prSet/>
      <dgm:spPr/>
      <dgm:t>
        <a:bodyPr/>
        <a:lstStyle/>
        <a:p>
          <a:endParaRPr lang="en-US"/>
        </a:p>
      </dgm:t>
    </dgm:pt>
    <dgm:pt modelId="{91672A94-3A69-45D5-81C2-C60EE00E3BB8}" type="pres">
      <dgm:prSet presAssocID="{EBEE9992-3552-4678-872F-AAAEFFFEA950}" presName="Name0" presStyleCnt="0">
        <dgm:presLayoutVars>
          <dgm:dir/>
          <dgm:animLvl val="lvl"/>
          <dgm:resizeHandles val="exact"/>
        </dgm:presLayoutVars>
      </dgm:prSet>
      <dgm:spPr/>
    </dgm:pt>
    <dgm:pt modelId="{81F442A2-AED2-475E-95F2-77E4D3D86C70}" type="pres">
      <dgm:prSet presAssocID="{52710B6C-3E96-44F0-8300-D74DD40B6354}" presName="composite" presStyleCnt="0"/>
      <dgm:spPr/>
    </dgm:pt>
    <dgm:pt modelId="{6D440811-5AF8-4102-9053-E7FA36640709}" type="pres">
      <dgm:prSet presAssocID="{52710B6C-3E96-44F0-8300-D74DD40B635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EA5CC1C-A86E-4E09-BA04-CBC914AB94C3}" type="pres">
      <dgm:prSet presAssocID="{52710B6C-3E96-44F0-8300-D74DD40B6354}" presName="desTx" presStyleLbl="alignAccFollowNode1" presStyleIdx="0" presStyleCnt="2">
        <dgm:presLayoutVars>
          <dgm:bulletEnabled val="1"/>
        </dgm:presLayoutVars>
      </dgm:prSet>
      <dgm:spPr/>
    </dgm:pt>
    <dgm:pt modelId="{9AF14A32-EA40-4734-813D-8D70BC229F5E}" type="pres">
      <dgm:prSet presAssocID="{ACC3278A-C21C-416E-9E8B-2F0C0A314AF5}" presName="space" presStyleCnt="0"/>
      <dgm:spPr/>
    </dgm:pt>
    <dgm:pt modelId="{E1A1A1DD-BA4C-4435-9533-CB3F239F4AE2}" type="pres">
      <dgm:prSet presAssocID="{E2B2F265-9031-4993-9363-6BE0AC95D029}" presName="composite" presStyleCnt="0"/>
      <dgm:spPr/>
    </dgm:pt>
    <dgm:pt modelId="{9768D9AD-0699-4671-9F5F-AB6F8EB47D95}" type="pres">
      <dgm:prSet presAssocID="{E2B2F265-9031-4993-9363-6BE0AC95D02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2236963-AA8F-4087-8100-0B042902CED3}" type="pres">
      <dgm:prSet presAssocID="{E2B2F265-9031-4993-9363-6BE0AC95D029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2945C30C-B5A5-4094-8443-5744A5CFE17F}" srcId="{E2B2F265-9031-4993-9363-6BE0AC95D029}" destId="{0C579E49-4F1B-4E6A-8B5C-EA787B1AF7C0}" srcOrd="0" destOrd="0" parTransId="{89909F8C-8B81-4D81-83FB-C17118DDAA85}" sibTransId="{20503AC6-B924-42C5-ABC1-F74838477826}"/>
    <dgm:cxn modelId="{A349FA3A-22DC-4947-BB1D-BA2BBCF7687A}" type="presOf" srcId="{E2B2F265-9031-4993-9363-6BE0AC95D029}" destId="{9768D9AD-0699-4671-9F5F-AB6F8EB47D95}" srcOrd="0" destOrd="0" presId="urn:microsoft.com/office/officeart/2005/8/layout/hList1"/>
    <dgm:cxn modelId="{6F497883-7100-4043-BCF1-8705EA361010}" srcId="{EBEE9992-3552-4678-872F-AAAEFFFEA950}" destId="{E2B2F265-9031-4993-9363-6BE0AC95D029}" srcOrd="1" destOrd="0" parTransId="{FA2C03D1-C125-46CF-B7FE-04F1C15312AE}" sibTransId="{FCBE6A73-CC5D-40F0-94E6-F551942BFAD3}"/>
    <dgm:cxn modelId="{C54E6185-FA07-4295-B4F0-919CDB1F3120}" srcId="{52710B6C-3E96-44F0-8300-D74DD40B6354}" destId="{06A3BD4C-8188-4075-A98C-E3ABC93DF9E6}" srcOrd="0" destOrd="0" parTransId="{A8EAE465-6ADA-41B9-8534-F39E0CB9548A}" sibTransId="{2DC1A3AF-0934-417B-B2F5-6A75A9FFF4A7}"/>
    <dgm:cxn modelId="{29775DA4-1BB0-4062-A3AE-8D50E4458EA8}" type="presOf" srcId="{EBEE9992-3552-4678-872F-AAAEFFFEA950}" destId="{91672A94-3A69-45D5-81C2-C60EE00E3BB8}" srcOrd="0" destOrd="0" presId="urn:microsoft.com/office/officeart/2005/8/layout/hList1"/>
    <dgm:cxn modelId="{A78264B8-587E-444E-9A21-4833D9A58582}" type="presOf" srcId="{06A3BD4C-8188-4075-A98C-E3ABC93DF9E6}" destId="{8EA5CC1C-A86E-4E09-BA04-CBC914AB94C3}" srcOrd="0" destOrd="0" presId="urn:microsoft.com/office/officeart/2005/8/layout/hList1"/>
    <dgm:cxn modelId="{F70C70B8-E28D-4BB8-A093-41AC7C87D680}" type="presOf" srcId="{52710B6C-3E96-44F0-8300-D74DD40B6354}" destId="{6D440811-5AF8-4102-9053-E7FA36640709}" srcOrd="0" destOrd="0" presId="urn:microsoft.com/office/officeart/2005/8/layout/hList1"/>
    <dgm:cxn modelId="{2A9AD0C2-FDBF-4D42-B929-F1ABD33C7D47}" type="presOf" srcId="{0C579E49-4F1B-4E6A-8B5C-EA787B1AF7C0}" destId="{42236963-AA8F-4087-8100-0B042902CED3}" srcOrd="0" destOrd="0" presId="urn:microsoft.com/office/officeart/2005/8/layout/hList1"/>
    <dgm:cxn modelId="{850D0FE4-6AF7-48E5-B18C-94824CDC28E0}" srcId="{EBEE9992-3552-4678-872F-AAAEFFFEA950}" destId="{52710B6C-3E96-44F0-8300-D74DD40B6354}" srcOrd="0" destOrd="0" parTransId="{6F3D1897-183F-4AA6-B2C5-AEB64B16F1F7}" sibTransId="{ACC3278A-C21C-416E-9E8B-2F0C0A314AF5}"/>
    <dgm:cxn modelId="{D8639F0C-BAAB-4278-BDB7-0A012E4D12A4}" type="presParOf" srcId="{91672A94-3A69-45D5-81C2-C60EE00E3BB8}" destId="{81F442A2-AED2-475E-95F2-77E4D3D86C70}" srcOrd="0" destOrd="0" presId="urn:microsoft.com/office/officeart/2005/8/layout/hList1"/>
    <dgm:cxn modelId="{FA0231CB-4E9A-4B51-B653-C5DCE7DB7D46}" type="presParOf" srcId="{81F442A2-AED2-475E-95F2-77E4D3D86C70}" destId="{6D440811-5AF8-4102-9053-E7FA36640709}" srcOrd="0" destOrd="0" presId="urn:microsoft.com/office/officeart/2005/8/layout/hList1"/>
    <dgm:cxn modelId="{23DC9BC9-6F8A-4540-A883-60CB3190D6D5}" type="presParOf" srcId="{81F442A2-AED2-475E-95F2-77E4D3D86C70}" destId="{8EA5CC1C-A86E-4E09-BA04-CBC914AB94C3}" srcOrd="1" destOrd="0" presId="urn:microsoft.com/office/officeart/2005/8/layout/hList1"/>
    <dgm:cxn modelId="{2E46BE3F-EEA2-452D-B3E3-D9B2902870EF}" type="presParOf" srcId="{91672A94-3A69-45D5-81C2-C60EE00E3BB8}" destId="{9AF14A32-EA40-4734-813D-8D70BC229F5E}" srcOrd="1" destOrd="0" presId="urn:microsoft.com/office/officeart/2005/8/layout/hList1"/>
    <dgm:cxn modelId="{2189901B-E6B8-45AF-A845-15308E473313}" type="presParOf" srcId="{91672A94-3A69-45D5-81C2-C60EE00E3BB8}" destId="{E1A1A1DD-BA4C-4435-9533-CB3F239F4AE2}" srcOrd="2" destOrd="0" presId="urn:microsoft.com/office/officeart/2005/8/layout/hList1"/>
    <dgm:cxn modelId="{D3087B16-302E-4305-9F6C-3E95FAE232DF}" type="presParOf" srcId="{E1A1A1DD-BA4C-4435-9533-CB3F239F4AE2}" destId="{9768D9AD-0699-4671-9F5F-AB6F8EB47D95}" srcOrd="0" destOrd="0" presId="urn:microsoft.com/office/officeart/2005/8/layout/hList1"/>
    <dgm:cxn modelId="{2E6D797A-5A4C-4A2B-8ECF-460F860E808E}" type="presParOf" srcId="{E1A1A1DD-BA4C-4435-9533-CB3F239F4AE2}" destId="{42236963-AA8F-4087-8100-0B042902CE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8D5A71-1745-48B0-B360-B17A5EA92187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3300D71-4710-4EAB-B615-89E994365E22}">
      <dgm:prSet/>
      <dgm:spPr/>
      <dgm:t>
        <a:bodyPr/>
        <a:lstStyle/>
        <a:p>
          <a:r>
            <a:rPr lang="en-GB"/>
            <a:t>Inequalities in income and wealth occur when there are differentials in their distribution for individuals and households</a:t>
          </a:r>
          <a:endParaRPr lang="en-US"/>
        </a:p>
      </dgm:t>
    </dgm:pt>
    <dgm:pt modelId="{70329E3B-9C44-49FC-8484-F79D1B711638}" type="parTrans" cxnId="{482B8D82-BC05-4CF6-95CD-1721BE7F4002}">
      <dgm:prSet/>
      <dgm:spPr/>
      <dgm:t>
        <a:bodyPr/>
        <a:lstStyle/>
        <a:p>
          <a:endParaRPr lang="en-US"/>
        </a:p>
      </dgm:t>
    </dgm:pt>
    <dgm:pt modelId="{23B258A8-5A50-4C66-976A-04EC963CD057}" type="sibTrans" cxnId="{482B8D82-BC05-4CF6-95CD-1721BE7F4002}">
      <dgm:prSet/>
      <dgm:spPr/>
      <dgm:t>
        <a:bodyPr/>
        <a:lstStyle/>
        <a:p>
          <a:endParaRPr lang="en-US"/>
        </a:p>
      </dgm:t>
    </dgm:pt>
    <dgm:pt modelId="{F253088D-6E22-4BBC-AE40-71694A201F48}">
      <dgm:prSet/>
      <dgm:spPr/>
      <dgm:t>
        <a:bodyPr/>
        <a:lstStyle/>
        <a:p>
          <a:r>
            <a:rPr lang="en-GB"/>
            <a:t>An individual’s ability to consume goods and services depends upon his/her income and wealth</a:t>
          </a:r>
          <a:endParaRPr lang="en-US"/>
        </a:p>
      </dgm:t>
    </dgm:pt>
    <dgm:pt modelId="{D202627A-FAD7-4E1B-B18B-57EEB346DC20}" type="parTrans" cxnId="{84D500F4-0304-4BFE-B8FD-5E5F4C055907}">
      <dgm:prSet/>
      <dgm:spPr/>
      <dgm:t>
        <a:bodyPr/>
        <a:lstStyle/>
        <a:p>
          <a:endParaRPr lang="en-US"/>
        </a:p>
      </dgm:t>
    </dgm:pt>
    <dgm:pt modelId="{F1CD592C-21C5-4BF3-BF45-22FF5E5E0400}" type="sibTrans" cxnId="{84D500F4-0304-4BFE-B8FD-5E5F4C055907}">
      <dgm:prSet/>
      <dgm:spPr/>
      <dgm:t>
        <a:bodyPr/>
        <a:lstStyle/>
        <a:p>
          <a:endParaRPr lang="en-US"/>
        </a:p>
      </dgm:t>
    </dgm:pt>
    <dgm:pt modelId="{91AF1610-85BF-4081-86C9-97B82F78AEB4}">
      <dgm:prSet/>
      <dgm:spPr/>
      <dgm:t>
        <a:bodyPr/>
        <a:lstStyle/>
        <a:p>
          <a:r>
            <a:rPr lang="en-GB"/>
            <a:t>An unequal distribution of income and wealth may result in an unsatisfactory allocation of resources</a:t>
          </a:r>
          <a:endParaRPr lang="en-US"/>
        </a:p>
      </dgm:t>
    </dgm:pt>
    <dgm:pt modelId="{FE7B41CA-4E3A-426A-8F42-25317CEEA380}" type="parTrans" cxnId="{CB7A1A66-05F8-495B-AC4B-28F46358E24D}">
      <dgm:prSet/>
      <dgm:spPr/>
      <dgm:t>
        <a:bodyPr/>
        <a:lstStyle/>
        <a:p>
          <a:endParaRPr lang="en-US"/>
        </a:p>
      </dgm:t>
    </dgm:pt>
    <dgm:pt modelId="{AE78B495-FD12-44DD-A054-B3CF1185FFF1}" type="sibTrans" cxnId="{CB7A1A66-05F8-495B-AC4B-28F46358E24D}">
      <dgm:prSet/>
      <dgm:spPr/>
      <dgm:t>
        <a:bodyPr/>
        <a:lstStyle/>
        <a:p>
          <a:endParaRPr lang="en-US"/>
        </a:p>
      </dgm:t>
    </dgm:pt>
    <dgm:pt modelId="{E71C2F92-A3D8-42B1-AEFB-107018642E6D}" type="pres">
      <dgm:prSet presAssocID="{E28D5A71-1745-48B0-B360-B17A5EA92187}" presName="linear" presStyleCnt="0">
        <dgm:presLayoutVars>
          <dgm:animLvl val="lvl"/>
          <dgm:resizeHandles val="exact"/>
        </dgm:presLayoutVars>
      </dgm:prSet>
      <dgm:spPr/>
    </dgm:pt>
    <dgm:pt modelId="{993C6C86-3CA4-49BD-AB88-0B00E0A06D1A}" type="pres">
      <dgm:prSet presAssocID="{A3300D71-4710-4EAB-B615-89E994365E2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1382611-0315-497F-93EB-61441AF8EA83}" type="pres">
      <dgm:prSet presAssocID="{23B258A8-5A50-4C66-976A-04EC963CD057}" presName="spacer" presStyleCnt="0"/>
      <dgm:spPr/>
    </dgm:pt>
    <dgm:pt modelId="{33306D20-B577-4A73-B044-A0FE043764FC}" type="pres">
      <dgm:prSet presAssocID="{F253088D-6E22-4BBC-AE40-71694A201F4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43A9D52-BBDB-4CD6-8F1E-71946B3482F2}" type="pres">
      <dgm:prSet presAssocID="{F1CD592C-21C5-4BF3-BF45-22FF5E5E0400}" presName="spacer" presStyleCnt="0"/>
      <dgm:spPr/>
    </dgm:pt>
    <dgm:pt modelId="{214A052F-2B91-4511-94CC-A3B2EBC8EE46}" type="pres">
      <dgm:prSet presAssocID="{91AF1610-85BF-4081-86C9-97B82F78AEB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C314504-3214-4E42-8016-4524F88C4C70}" type="presOf" srcId="{E28D5A71-1745-48B0-B360-B17A5EA92187}" destId="{E71C2F92-A3D8-42B1-AEFB-107018642E6D}" srcOrd="0" destOrd="0" presId="urn:microsoft.com/office/officeart/2005/8/layout/vList2"/>
    <dgm:cxn modelId="{DB51AF27-B231-49CD-A7F7-0ADDB3A66D5E}" type="presOf" srcId="{A3300D71-4710-4EAB-B615-89E994365E22}" destId="{993C6C86-3CA4-49BD-AB88-0B00E0A06D1A}" srcOrd="0" destOrd="0" presId="urn:microsoft.com/office/officeart/2005/8/layout/vList2"/>
    <dgm:cxn modelId="{CB7A1A66-05F8-495B-AC4B-28F46358E24D}" srcId="{E28D5A71-1745-48B0-B360-B17A5EA92187}" destId="{91AF1610-85BF-4081-86C9-97B82F78AEB4}" srcOrd="2" destOrd="0" parTransId="{FE7B41CA-4E3A-426A-8F42-25317CEEA380}" sibTransId="{AE78B495-FD12-44DD-A054-B3CF1185FFF1}"/>
    <dgm:cxn modelId="{EA4E2E52-021C-4735-926B-502325E74AB6}" type="presOf" srcId="{91AF1610-85BF-4081-86C9-97B82F78AEB4}" destId="{214A052F-2B91-4511-94CC-A3B2EBC8EE46}" srcOrd="0" destOrd="0" presId="urn:microsoft.com/office/officeart/2005/8/layout/vList2"/>
    <dgm:cxn modelId="{482B8D82-BC05-4CF6-95CD-1721BE7F4002}" srcId="{E28D5A71-1745-48B0-B360-B17A5EA92187}" destId="{A3300D71-4710-4EAB-B615-89E994365E22}" srcOrd="0" destOrd="0" parTransId="{70329E3B-9C44-49FC-8484-F79D1B711638}" sibTransId="{23B258A8-5A50-4C66-976A-04EC963CD057}"/>
    <dgm:cxn modelId="{84D500F4-0304-4BFE-B8FD-5E5F4C055907}" srcId="{E28D5A71-1745-48B0-B360-B17A5EA92187}" destId="{F253088D-6E22-4BBC-AE40-71694A201F48}" srcOrd="1" destOrd="0" parTransId="{D202627A-FAD7-4E1B-B18B-57EEB346DC20}" sibTransId="{F1CD592C-21C5-4BF3-BF45-22FF5E5E0400}"/>
    <dgm:cxn modelId="{4ACA66FD-2D2E-4626-BDC0-EF3A33843AE7}" type="presOf" srcId="{F253088D-6E22-4BBC-AE40-71694A201F48}" destId="{33306D20-B577-4A73-B044-A0FE043764FC}" srcOrd="0" destOrd="0" presId="urn:microsoft.com/office/officeart/2005/8/layout/vList2"/>
    <dgm:cxn modelId="{145D26B7-6E10-4E78-97D3-82333115E345}" type="presParOf" srcId="{E71C2F92-A3D8-42B1-AEFB-107018642E6D}" destId="{993C6C86-3CA4-49BD-AB88-0B00E0A06D1A}" srcOrd="0" destOrd="0" presId="urn:microsoft.com/office/officeart/2005/8/layout/vList2"/>
    <dgm:cxn modelId="{6298440E-314E-48F5-BD34-17BE7E98D749}" type="presParOf" srcId="{E71C2F92-A3D8-42B1-AEFB-107018642E6D}" destId="{51382611-0315-497F-93EB-61441AF8EA83}" srcOrd="1" destOrd="0" presId="urn:microsoft.com/office/officeart/2005/8/layout/vList2"/>
    <dgm:cxn modelId="{F64B84DB-3BC7-4CE6-BE6E-B2CD36D5692C}" type="presParOf" srcId="{E71C2F92-A3D8-42B1-AEFB-107018642E6D}" destId="{33306D20-B577-4A73-B044-A0FE043764FC}" srcOrd="2" destOrd="0" presId="urn:microsoft.com/office/officeart/2005/8/layout/vList2"/>
    <dgm:cxn modelId="{BFD4BB11-A9E9-4BA9-A482-576A4FAAA3C5}" type="presParOf" srcId="{E71C2F92-A3D8-42B1-AEFB-107018642E6D}" destId="{B43A9D52-BBDB-4CD6-8F1E-71946B3482F2}" srcOrd="3" destOrd="0" presId="urn:microsoft.com/office/officeart/2005/8/layout/vList2"/>
    <dgm:cxn modelId="{33DDC509-5BD8-4A06-B474-414BFF5D02B0}" type="presParOf" srcId="{E71C2F92-A3D8-42B1-AEFB-107018642E6D}" destId="{214A052F-2B91-4511-94CC-A3B2EBC8EE4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E228C9-080F-4291-861A-10E4031851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C0E2AB1-5F38-4A72-A402-A14950313884}">
      <dgm:prSet/>
      <dgm:spPr/>
      <dgm:t>
        <a:bodyPr/>
        <a:lstStyle/>
        <a:p>
          <a:r>
            <a:rPr lang="en-GB"/>
            <a:t>Inequality impacts on the standard of living and quality of life on individuals</a:t>
          </a:r>
          <a:endParaRPr lang="en-US"/>
        </a:p>
      </dgm:t>
    </dgm:pt>
    <dgm:pt modelId="{ED9C97D7-02E0-40A7-ADC2-8D74A843B13F}" type="parTrans" cxnId="{4C516DF6-A258-406D-8233-BF676827567E}">
      <dgm:prSet/>
      <dgm:spPr/>
      <dgm:t>
        <a:bodyPr/>
        <a:lstStyle/>
        <a:p>
          <a:endParaRPr lang="en-US"/>
        </a:p>
      </dgm:t>
    </dgm:pt>
    <dgm:pt modelId="{F79ECAE8-D00F-4FCC-9FC0-B120E3822772}" type="sibTrans" cxnId="{4C516DF6-A258-406D-8233-BF676827567E}">
      <dgm:prSet/>
      <dgm:spPr/>
      <dgm:t>
        <a:bodyPr/>
        <a:lstStyle/>
        <a:p>
          <a:endParaRPr lang="en-US"/>
        </a:p>
      </dgm:t>
    </dgm:pt>
    <dgm:pt modelId="{8566DD01-1D21-45C1-9D95-19F1F5F990BB}">
      <dgm:prSet/>
      <dgm:spPr/>
      <dgm:t>
        <a:bodyPr/>
        <a:lstStyle/>
        <a:p>
          <a:r>
            <a:rPr lang="en-GB"/>
            <a:t>Lower income means that there is less purchasing power, so less consumption of goods and services</a:t>
          </a:r>
          <a:endParaRPr lang="en-US"/>
        </a:p>
      </dgm:t>
    </dgm:pt>
    <dgm:pt modelId="{BF4BDD8B-C253-4EA7-B0B5-E60FFBBB8B2B}" type="parTrans" cxnId="{C3C6A6A5-73FF-495E-B832-6EFD47E02397}">
      <dgm:prSet/>
      <dgm:spPr/>
      <dgm:t>
        <a:bodyPr/>
        <a:lstStyle/>
        <a:p>
          <a:endParaRPr lang="en-US"/>
        </a:p>
      </dgm:t>
    </dgm:pt>
    <dgm:pt modelId="{769FC4DA-B8C2-45E4-820F-FDA91450584F}" type="sibTrans" cxnId="{C3C6A6A5-73FF-495E-B832-6EFD47E02397}">
      <dgm:prSet/>
      <dgm:spPr/>
      <dgm:t>
        <a:bodyPr/>
        <a:lstStyle/>
        <a:p>
          <a:endParaRPr lang="en-US"/>
        </a:p>
      </dgm:t>
    </dgm:pt>
    <dgm:pt modelId="{164AE52D-6CBC-4B50-B951-5D690B05B118}">
      <dgm:prSet/>
      <dgm:spPr/>
      <dgm:t>
        <a:bodyPr/>
        <a:lstStyle/>
        <a:p>
          <a:r>
            <a:rPr lang="en-GB"/>
            <a:t>There is an inability to consume merit goods such as education and health</a:t>
          </a:r>
          <a:endParaRPr lang="en-US"/>
        </a:p>
      </dgm:t>
    </dgm:pt>
    <dgm:pt modelId="{CF6D7C22-5DE6-40FB-9B88-A6027C602D49}" type="parTrans" cxnId="{E5571A41-208B-4101-A666-1C45F1A78C5E}">
      <dgm:prSet/>
      <dgm:spPr/>
      <dgm:t>
        <a:bodyPr/>
        <a:lstStyle/>
        <a:p>
          <a:endParaRPr lang="en-US"/>
        </a:p>
      </dgm:t>
    </dgm:pt>
    <dgm:pt modelId="{A26DC620-5C33-433F-8C9F-9B445364519F}" type="sibTrans" cxnId="{E5571A41-208B-4101-A666-1C45F1A78C5E}">
      <dgm:prSet/>
      <dgm:spPr/>
      <dgm:t>
        <a:bodyPr/>
        <a:lstStyle/>
        <a:p>
          <a:endParaRPr lang="en-US"/>
        </a:p>
      </dgm:t>
    </dgm:pt>
    <dgm:pt modelId="{25F40394-4FA9-4C20-B318-E4A0B11C99C0}">
      <dgm:prSet/>
      <dgm:spPr/>
      <dgm:t>
        <a:bodyPr/>
        <a:lstStyle/>
        <a:p>
          <a:r>
            <a:rPr lang="en-GB"/>
            <a:t>This exacerbates the inequality as the individual will find it harder to improve their human capital</a:t>
          </a:r>
          <a:endParaRPr lang="en-US"/>
        </a:p>
      </dgm:t>
    </dgm:pt>
    <dgm:pt modelId="{DD5DB0BD-1C43-4195-9D10-B8AD2C03FA24}" type="parTrans" cxnId="{FCF74BA8-2736-4CD5-89D1-024D982504A1}">
      <dgm:prSet/>
      <dgm:spPr/>
      <dgm:t>
        <a:bodyPr/>
        <a:lstStyle/>
        <a:p>
          <a:endParaRPr lang="en-US"/>
        </a:p>
      </dgm:t>
    </dgm:pt>
    <dgm:pt modelId="{807EB662-4FC4-419F-B38B-1F69B8DD6391}" type="sibTrans" cxnId="{FCF74BA8-2736-4CD5-89D1-024D982504A1}">
      <dgm:prSet/>
      <dgm:spPr/>
      <dgm:t>
        <a:bodyPr/>
        <a:lstStyle/>
        <a:p>
          <a:endParaRPr lang="en-US"/>
        </a:p>
      </dgm:t>
    </dgm:pt>
    <dgm:pt modelId="{66A508C3-6FFF-4FEA-BFDD-4003CA834558}">
      <dgm:prSet/>
      <dgm:spPr/>
      <dgm:t>
        <a:bodyPr/>
        <a:lstStyle/>
        <a:p>
          <a:r>
            <a:rPr lang="en-GB"/>
            <a:t>With little or no income left after consumption the individual does not have the means to undertake saving, therefore an inability to buy assets</a:t>
          </a:r>
          <a:endParaRPr lang="en-US"/>
        </a:p>
      </dgm:t>
    </dgm:pt>
    <dgm:pt modelId="{A0FAF8EA-381F-4EB5-B464-8418416655DB}" type="parTrans" cxnId="{DE02D658-1301-4B26-9D9E-3D8E17030B26}">
      <dgm:prSet/>
      <dgm:spPr/>
      <dgm:t>
        <a:bodyPr/>
        <a:lstStyle/>
        <a:p>
          <a:endParaRPr lang="en-US"/>
        </a:p>
      </dgm:t>
    </dgm:pt>
    <dgm:pt modelId="{A292AD5B-B4C9-440C-8B76-F43B69E7F144}" type="sibTrans" cxnId="{DE02D658-1301-4B26-9D9E-3D8E17030B26}">
      <dgm:prSet/>
      <dgm:spPr/>
      <dgm:t>
        <a:bodyPr/>
        <a:lstStyle/>
        <a:p>
          <a:endParaRPr lang="en-US"/>
        </a:p>
      </dgm:t>
    </dgm:pt>
    <dgm:pt modelId="{32E8CE93-B9E6-4A94-9DFC-14379064628A}" type="pres">
      <dgm:prSet presAssocID="{94E228C9-080F-4291-861A-10E403185172}" presName="linear" presStyleCnt="0">
        <dgm:presLayoutVars>
          <dgm:animLvl val="lvl"/>
          <dgm:resizeHandles val="exact"/>
        </dgm:presLayoutVars>
      </dgm:prSet>
      <dgm:spPr/>
    </dgm:pt>
    <dgm:pt modelId="{DD17FCF2-1E3B-46CD-947A-A217FD6278A5}" type="pres">
      <dgm:prSet presAssocID="{4C0E2AB1-5F38-4A72-A402-A1495031388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CD9B859-E855-40B5-8F78-FAE32CED626E}" type="pres">
      <dgm:prSet presAssocID="{F79ECAE8-D00F-4FCC-9FC0-B120E3822772}" presName="spacer" presStyleCnt="0"/>
      <dgm:spPr/>
    </dgm:pt>
    <dgm:pt modelId="{CB8AF96C-D88F-4D63-A709-867A3D969652}" type="pres">
      <dgm:prSet presAssocID="{8566DD01-1D21-45C1-9D95-19F1F5F990B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787CB53-A7E4-477D-8F41-84AE2DFCFBC4}" type="pres">
      <dgm:prSet presAssocID="{769FC4DA-B8C2-45E4-820F-FDA91450584F}" presName="spacer" presStyleCnt="0"/>
      <dgm:spPr/>
    </dgm:pt>
    <dgm:pt modelId="{CCB919A8-6091-438C-B90D-6CDE9F2F7FB2}" type="pres">
      <dgm:prSet presAssocID="{164AE52D-6CBC-4B50-B951-5D690B05B11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60B543F-5AE2-4C84-AF75-F6E8A4C368DE}" type="pres">
      <dgm:prSet presAssocID="{A26DC620-5C33-433F-8C9F-9B445364519F}" presName="spacer" presStyleCnt="0"/>
      <dgm:spPr/>
    </dgm:pt>
    <dgm:pt modelId="{550B63C3-849D-4BCD-9ECC-EFB0AE6B4730}" type="pres">
      <dgm:prSet presAssocID="{25F40394-4FA9-4C20-B318-E4A0B11C99C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0A9919E1-C1E3-4A94-A2F2-AE38D0FCD5F3}" type="pres">
      <dgm:prSet presAssocID="{807EB662-4FC4-419F-B38B-1F69B8DD6391}" presName="spacer" presStyleCnt="0"/>
      <dgm:spPr/>
    </dgm:pt>
    <dgm:pt modelId="{3EF52C75-534A-42BC-B6C9-4102EB2DAF56}" type="pres">
      <dgm:prSet presAssocID="{66A508C3-6FFF-4FEA-BFDD-4003CA83455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A364405-D3E2-4676-88A9-70BD4AF0B1EA}" type="presOf" srcId="{25F40394-4FA9-4C20-B318-E4A0B11C99C0}" destId="{550B63C3-849D-4BCD-9ECC-EFB0AE6B4730}" srcOrd="0" destOrd="0" presId="urn:microsoft.com/office/officeart/2005/8/layout/vList2"/>
    <dgm:cxn modelId="{5B868005-DB09-4FC8-8351-DFE76FAEE247}" type="presOf" srcId="{4C0E2AB1-5F38-4A72-A402-A14950313884}" destId="{DD17FCF2-1E3B-46CD-947A-A217FD6278A5}" srcOrd="0" destOrd="0" presId="urn:microsoft.com/office/officeart/2005/8/layout/vList2"/>
    <dgm:cxn modelId="{63236038-0858-4D67-97F3-9A3086C008AD}" type="presOf" srcId="{8566DD01-1D21-45C1-9D95-19F1F5F990BB}" destId="{CB8AF96C-D88F-4D63-A709-867A3D969652}" srcOrd="0" destOrd="0" presId="urn:microsoft.com/office/officeart/2005/8/layout/vList2"/>
    <dgm:cxn modelId="{10A2DB3F-3FB0-4C1F-ABA0-973A7AE36568}" type="presOf" srcId="{164AE52D-6CBC-4B50-B951-5D690B05B118}" destId="{CCB919A8-6091-438C-B90D-6CDE9F2F7FB2}" srcOrd="0" destOrd="0" presId="urn:microsoft.com/office/officeart/2005/8/layout/vList2"/>
    <dgm:cxn modelId="{E5571A41-208B-4101-A666-1C45F1A78C5E}" srcId="{94E228C9-080F-4291-861A-10E403185172}" destId="{164AE52D-6CBC-4B50-B951-5D690B05B118}" srcOrd="2" destOrd="0" parTransId="{CF6D7C22-5DE6-40FB-9B88-A6027C602D49}" sibTransId="{A26DC620-5C33-433F-8C9F-9B445364519F}"/>
    <dgm:cxn modelId="{9AC4AA78-C96A-469A-9B58-8130D55C978B}" type="presOf" srcId="{66A508C3-6FFF-4FEA-BFDD-4003CA834558}" destId="{3EF52C75-534A-42BC-B6C9-4102EB2DAF56}" srcOrd="0" destOrd="0" presId="urn:microsoft.com/office/officeart/2005/8/layout/vList2"/>
    <dgm:cxn modelId="{DE02D658-1301-4B26-9D9E-3D8E17030B26}" srcId="{94E228C9-080F-4291-861A-10E403185172}" destId="{66A508C3-6FFF-4FEA-BFDD-4003CA834558}" srcOrd="4" destOrd="0" parTransId="{A0FAF8EA-381F-4EB5-B464-8418416655DB}" sibTransId="{A292AD5B-B4C9-440C-8B76-F43B69E7F144}"/>
    <dgm:cxn modelId="{C3C6A6A5-73FF-495E-B832-6EFD47E02397}" srcId="{94E228C9-080F-4291-861A-10E403185172}" destId="{8566DD01-1D21-45C1-9D95-19F1F5F990BB}" srcOrd="1" destOrd="0" parTransId="{BF4BDD8B-C253-4EA7-B0B5-E60FFBBB8B2B}" sibTransId="{769FC4DA-B8C2-45E4-820F-FDA91450584F}"/>
    <dgm:cxn modelId="{FCF74BA8-2736-4CD5-89D1-024D982504A1}" srcId="{94E228C9-080F-4291-861A-10E403185172}" destId="{25F40394-4FA9-4C20-B318-E4A0B11C99C0}" srcOrd="3" destOrd="0" parTransId="{DD5DB0BD-1C43-4195-9D10-B8AD2C03FA24}" sibTransId="{807EB662-4FC4-419F-B38B-1F69B8DD6391}"/>
    <dgm:cxn modelId="{CFB5F5B2-088C-47A3-94AE-81C360EEF92C}" type="presOf" srcId="{94E228C9-080F-4291-861A-10E403185172}" destId="{32E8CE93-B9E6-4A94-9DFC-14379064628A}" srcOrd="0" destOrd="0" presId="urn:microsoft.com/office/officeart/2005/8/layout/vList2"/>
    <dgm:cxn modelId="{4C516DF6-A258-406D-8233-BF676827567E}" srcId="{94E228C9-080F-4291-861A-10E403185172}" destId="{4C0E2AB1-5F38-4A72-A402-A14950313884}" srcOrd="0" destOrd="0" parTransId="{ED9C97D7-02E0-40A7-ADC2-8D74A843B13F}" sibTransId="{F79ECAE8-D00F-4FCC-9FC0-B120E3822772}"/>
    <dgm:cxn modelId="{A0FDBAE1-2B04-4FEF-A670-3F8C41647B59}" type="presParOf" srcId="{32E8CE93-B9E6-4A94-9DFC-14379064628A}" destId="{DD17FCF2-1E3B-46CD-947A-A217FD6278A5}" srcOrd="0" destOrd="0" presId="urn:microsoft.com/office/officeart/2005/8/layout/vList2"/>
    <dgm:cxn modelId="{3255411A-2210-4525-95D0-C68D9CA238BD}" type="presParOf" srcId="{32E8CE93-B9E6-4A94-9DFC-14379064628A}" destId="{3CD9B859-E855-40B5-8F78-FAE32CED626E}" srcOrd="1" destOrd="0" presId="urn:microsoft.com/office/officeart/2005/8/layout/vList2"/>
    <dgm:cxn modelId="{8A9B1B5E-405A-4D22-94AB-537A5C07F905}" type="presParOf" srcId="{32E8CE93-B9E6-4A94-9DFC-14379064628A}" destId="{CB8AF96C-D88F-4D63-A709-867A3D969652}" srcOrd="2" destOrd="0" presId="urn:microsoft.com/office/officeart/2005/8/layout/vList2"/>
    <dgm:cxn modelId="{35F56DDC-F8C6-47D2-A7A2-E1A6EB8CD7AE}" type="presParOf" srcId="{32E8CE93-B9E6-4A94-9DFC-14379064628A}" destId="{D787CB53-A7E4-477D-8F41-84AE2DFCFBC4}" srcOrd="3" destOrd="0" presId="urn:microsoft.com/office/officeart/2005/8/layout/vList2"/>
    <dgm:cxn modelId="{CA7D11B1-392B-4598-92FB-D4EFDD1E4979}" type="presParOf" srcId="{32E8CE93-B9E6-4A94-9DFC-14379064628A}" destId="{CCB919A8-6091-438C-B90D-6CDE9F2F7FB2}" srcOrd="4" destOrd="0" presId="urn:microsoft.com/office/officeart/2005/8/layout/vList2"/>
    <dgm:cxn modelId="{D847A4E0-3BF3-413D-AAEE-95FD1198BEF4}" type="presParOf" srcId="{32E8CE93-B9E6-4A94-9DFC-14379064628A}" destId="{660B543F-5AE2-4C84-AF75-F6E8A4C368DE}" srcOrd="5" destOrd="0" presId="urn:microsoft.com/office/officeart/2005/8/layout/vList2"/>
    <dgm:cxn modelId="{1F6A989A-3DA9-41BF-AD40-E6DE5DBC620B}" type="presParOf" srcId="{32E8CE93-B9E6-4A94-9DFC-14379064628A}" destId="{550B63C3-849D-4BCD-9ECC-EFB0AE6B4730}" srcOrd="6" destOrd="0" presId="urn:microsoft.com/office/officeart/2005/8/layout/vList2"/>
    <dgm:cxn modelId="{A66B8098-546A-43FB-9D3F-AC9C1D9AA808}" type="presParOf" srcId="{32E8CE93-B9E6-4A94-9DFC-14379064628A}" destId="{0A9919E1-C1E3-4A94-A2F2-AE38D0FCD5F3}" srcOrd="7" destOrd="0" presId="urn:microsoft.com/office/officeart/2005/8/layout/vList2"/>
    <dgm:cxn modelId="{390D642E-F27A-4D50-BFC4-ECDAECBAAF11}" type="presParOf" srcId="{32E8CE93-B9E6-4A94-9DFC-14379064628A}" destId="{3EF52C75-534A-42BC-B6C9-4102EB2DAF5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C1C1D7-86E7-448E-B126-F16A4C32891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202E89F-D46E-4DB8-BCDB-64A312DF5819}">
      <dgm:prSet/>
      <dgm:spPr/>
      <dgm:t>
        <a:bodyPr/>
        <a:lstStyle/>
        <a:p>
          <a:r>
            <a:rPr lang="en-GB"/>
            <a:t>Low income is a sign of low productivity as the marginal revenue product of an individual is likely to be lower</a:t>
          </a:r>
          <a:endParaRPr lang="en-US"/>
        </a:p>
      </dgm:t>
    </dgm:pt>
    <dgm:pt modelId="{20B1AB33-B487-47CA-9C91-33883358F6BF}" type="parTrans" cxnId="{D4233344-5D3B-41F0-A870-767EBF3C82DD}">
      <dgm:prSet/>
      <dgm:spPr/>
      <dgm:t>
        <a:bodyPr/>
        <a:lstStyle/>
        <a:p>
          <a:endParaRPr lang="en-US"/>
        </a:p>
      </dgm:t>
    </dgm:pt>
    <dgm:pt modelId="{48B232F1-32C8-45B7-85C3-4DFA07FDAB3C}" type="sibTrans" cxnId="{D4233344-5D3B-41F0-A870-767EBF3C82DD}">
      <dgm:prSet/>
      <dgm:spPr/>
      <dgm:t>
        <a:bodyPr/>
        <a:lstStyle/>
        <a:p>
          <a:endParaRPr lang="en-US"/>
        </a:p>
      </dgm:t>
    </dgm:pt>
    <dgm:pt modelId="{FADFAFEC-B982-4374-882B-0082C2E51CE1}">
      <dgm:prSet/>
      <dgm:spPr/>
      <dgm:t>
        <a:bodyPr/>
        <a:lstStyle/>
        <a:p>
          <a:r>
            <a:rPr lang="en-GB"/>
            <a:t>Lower productivity levels will lead to a less competitive organisation</a:t>
          </a:r>
          <a:endParaRPr lang="en-US"/>
        </a:p>
      </dgm:t>
    </dgm:pt>
    <dgm:pt modelId="{A5EE7A9C-4D12-4FE5-B21F-DEB0FFFDFA2D}" type="parTrans" cxnId="{FED7BDB5-DAED-496B-84B4-F0450D071C54}">
      <dgm:prSet/>
      <dgm:spPr/>
      <dgm:t>
        <a:bodyPr/>
        <a:lstStyle/>
        <a:p>
          <a:endParaRPr lang="en-US"/>
        </a:p>
      </dgm:t>
    </dgm:pt>
    <dgm:pt modelId="{5EBC1DD6-E350-480A-8204-24F7143C185E}" type="sibTrans" cxnId="{FED7BDB5-DAED-496B-84B4-F0450D071C54}">
      <dgm:prSet/>
      <dgm:spPr/>
      <dgm:t>
        <a:bodyPr/>
        <a:lstStyle/>
        <a:p>
          <a:endParaRPr lang="en-US"/>
        </a:p>
      </dgm:t>
    </dgm:pt>
    <dgm:pt modelId="{422374A2-D732-4AD2-8150-8C91FC7D7F29}">
      <dgm:prSet/>
      <dgm:spPr/>
      <dgm:t>
        <a:bodyPr/>
        <a:lstStyle/>
        <a:p>
          <a:r>
            <a:rPr lang="en-GB"/>
            <a:t>As those on low incomes have a marginal propensity to consume close to 1 it is likely that demand for goods and services will be lower</a:t>
          </a:r>
          <a:endParaRPr lang="en-US"/>
        </a:p>
      </dgm:t>
    </dgm:pt>
    <dgm:pt modelId="{15CFF042-BF12-49E3-B7CA-A8D7DF111B68}" type="parTrans" cxnId="{76A8AE9D-08C7-4381-B698-1A469515F0C7}">
      <dgm:prSet/>
      <dgm:spPr/>
      <dgm:t>
        <a:bodyPr/>
        <a:lstStyle/>
        <a:p>
          <a:endParaRPr lang="en-US"/>
        </a:p>
      </dgm:t>
    </dgm:pt>
    <dgm:pt modelId="{BD927329-E654-4903-91A7-A7265A0EDCFE}" type="sibTrans" cxnId="{76A8AE9D-08C7-4381-B698-1A469515F0C7}">
      <dgm:prSet/>
      <dgm:spPr/>
      <dgm:t>
        <a:bodyPr/>
        <a:lstStyle/>
        <a:p>
          <a:endParaRPr lang="en-US"/>
        </a:p>
      </dgm:t>
    </dgm:pt>
    <dgm:pt modelId="{BBC38F84-4425-4961-8768-53DD8E5B7567}">
      <dgm:prSet/>
      <dgm:spPr/>
      <dgm:t>
        <a:bodyPr/>
        <a:lstStyle/>
        <a:p>
          <a:r>
            <a:rPr lang="en-GB"/>
            <a:t>If income was redistributed to low income earners greater demand would benefit firms</a:t>
          </a:r>
          <a:endParaRPr lang="en-US"/>
        </a:p>
      </dgm:t>
    </dgm:pt>
    <dgm:pt modelId="{8C6767A8-B6C5-4367-BFBD-E3BA2B02288F}" type="parTrans" cxnId="{A8A26A52-9B61-4DC1-AB94-7DCD906A6F83}">
      <dgm:prSet/>
      <dgm:spPr/>
      <dgm:t>
        <a:bodyPr/>
        <a:lstStyle/>
        <a:p>
          <a:endParaRPr lang="en-US"/>
        </a:p>
      </dgm:t>
    </dgm:pt>
    <dgm:pt modelId="{279977BF-80C6-4C36-9A09-9F162346DE96}" type="sibTrans" cxnId="{A8A26A52-9B61-4DC1-AB94-7DCD906A6F83}">
      <dgm:prSet/>
      <dgm:spPr/>
      <dgm:t>
        <a:bodyPr/>
        <a:lstStyle/>
        <a:p>
          <a:endParaRPr lang="en-US"/>
        </a:p>
      </dgm:t>
    </dgm:pt>
    <dgm:pt modelId="{FA43C2CE-43EE-4EEA-B768-81DDFC479A8E}" type="pres">
      <dgm:prSet presAssocID="{05C1C1D7-86E7-448E-B126-F16A4C32891C}" presName="linear" presStyleCnt="0">
        <dgm:presLayoutVars>
          <dgm:animLvl val="lvl"/>
          <dgm:resizeHandles val="exact"/>
        </dgm:presLayoutVars>
      </dgm:prSet>
      <dgm:spPr/>
    </dgm:pt>
    <dgm:pt modelId="{5566AFFD-6499-4FD9-B235-379931E1E7E9}" type="pres">
      <dgm:prSet presAssocID="{D202E89F-D46E-4DB8-BCDB-64A312DF581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F8BF66F-B89A-4694-A5B6-8CAA40E96876}" type="pres">
      <dgm:prSet presAssocID="{48B232F1-32C8-45B7-85C3-4DFA07FDAB3C}" presName="spacer" presStyleCnt="0"/>
      <dgm:spPr/>
    </dgm:pt>
    <dgm:pt modelId="{53B8A24F-93C7-4C63-BDD6-0221050FEBF2}" type="pres">
      <dgm:prSet presAssocID="{FADFAFEC-B982-4374-882B-0082C2E51CE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097679E-052B-44DC-AB3D-A3C46CF4EC08}" type="pres">
      <dgm:prSet presAssocID="{5EBC1DD6-E350-480A-8204-24F7143C185E}" presName="spacer" presStyleCnt="0"/>
      <dgm:spPr/>
    </dgm:pt>
    <dgm:pt modelId="{2BA685BB-9487-4DD2-AB6B-B07526BC2C78}" type="pres">
      <dgm:prSet presAssocID="{422374A2-D732-4AD2-8150-8C91FC7D7F2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1F28BE7-6B45-461A-A711-EC8A3EC462B8}" type="pres">
      <dgm:prSet presAssocID="{BD927329-E654-4903-91A7-A7265A0EDCFE}" presName="spacer" presStyleCnt="0"/>
      <dgm:spPr/>
    </dgm:pt>
    <dgm:pt modelId="{A4BDF362-7A95-4031-8DCF-B42BCB922945}" type="pres">
      <dgm:prSet presAssocID="{BBC38F84-4425-4961-8768-53DD8E5B756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5DC9621-6B62-4607-A081-7824D7C482AE}" type="presOf" srcId="{FADFAFEC-B982-4374-882B-0082C2E51CE1}" destId="{53B8A24F-93C7-4C63-BDD6-0221050FEBF2}" srcOrd="0" destOrd="0" presId="urn:microsoft.com/office/officeart/2005/8/layout/vList2"/>
    <dgm:cxn modelId="{3343672A-0EE2-4B3F-9DC4-9EDB24C864EF}" type="presOf" srcId="{D202E89F-D46E-4DB8-BCDB-64A312DF5819}" destId="{5566AFFD-6499-4FD9-B235-379931E1E7E9}" srcOrd="0" destOrd="0" presId="urn:microsoft.com/office/officeart/2005/8/layout/vList2"/>
    <dgm:cxn modelId="{D4233344-5D3B-41F0-A870-767EBF3C82DD}" srcId="{05C1C1D7-86E7-448E-B126-F16A4C32891C}" destId="{D202E89F-D46E-4DB8-BCDB-64A312DF5819}" srcOrd="0" destOrd="0" parTransId="{20B1AB33-B487-47CA-9C91-33883358F6BF}" sibTransId="{48B232F1-32C8-45B7-85C3-4DFA07FDAB3C}"/>
    <dgm:cxn modelId="{EAD6A16C-7BC5-4E8D-BF2D-4B5B78209E6F}" type="presOf" srcId="{422374A2-D732-4AD2-8150-8C91FC7D7F29}" destId="{2BA685BB-9487-4DD2-AB6B-B07526BC2C78}" srcOrd="0" destOrd="0" presId="urn:microsoft.com/office/officeart/2005/8/layout/vList2"/>
    <dgm:cxn modelId="{A8A26A52-9B61-4DC1-AB94-7DCD906A6F83}" srcId="{05C1C1D7-86E7-448E-B126-F16A4C32891C}" destId="{BBC38F84-4425-4961-8768-53DD8E5B7567}" srcOrd="3" destOrd="0" parTransId="{8C6767A8-B6C5-4367-BFBD-E3BA2B02288F}" sibTransId="{279977BF-80C6-4C36-9A09-9F162346DE96}"/>
    <dgm:cxn modelId="{9C3A349B-421F-4F90-850E-5C6FE1BC93D4}" type="presOf" srcId="{BBC38F84-4425-4961-8768-53DD8E5B7567}" destId="{A4BDF362-7A95-4031-8DCF-B42BCB922945}" srcOrd="0" destOrd="0" presId="urn:microsoft.com/office/officeart/2005/8/layout/vList2"/>
    <dgm:cxn modelId="{76A8AE9D-08C7-4381-B698-1A469515F0C7}" srcId="{05C1C1D7-86E7-448E-B126-F16A4C32891C}" destId="{422374A2-D732-4AD2-8150-8C91FC7D7F29}" srcOrd="2" destOrd="0" parTransId="{15CFF042-BF12-49E3-B7CA-A8D7DF111B68}" sibTransId="{BD927329-E654-4903-91A7-A7265A0EDCFE}"/>
    <dgm:cxn modelId="{FED7BDB5-DAED-496B-84B4-F0450D071C54}" srcId="{05C1C1D7-86E7-448E-B126-F16A4C32891C}" destId="{FADFAFEC-B982-4374-882B-0082C2E51CE1}" srcOrd="1" destOrd="0" parTransId="{A5EE7A9C-4D12-4FE5-B21F-DEB0FFFDFA2D}" sibTransId="{5EBC1DD6-E350-480A-8204-24F7143C185E}"/>
    <dgm:cxn modelId="{CCF15DB9-340B-4578-BB9D-4AFFF10F79E9}" type="presOf" srcId="{05C1C1D7-86E7-448E-B126-F16A4C32891C}" destId="{FA43C2CE-43EE-4EEA-B768-81DDFC479A8E}" srcOrd="0" destOrd="0" presId="urn:microsoft.com/office/officeart/2005/8/layout/vList2"/>
    <dgm:cxn modelId="{B2596B1D-7F3A-4687-AFEF-C9282C2732EE}" type="presParOf" srcId="{FA43C2CE-43EE-4EEA-B768-81DDFC479A8E}" destId="{5566AFFD-6499-4FD9-B235-379931E1E7E9}" srcOrd="0" destOrd="0" presId="urn:microsoft.com/office/officeart/2005/8/layout/vList2"/>
    <dgm:cxn modelId="{ABD5EF10-97E7-4BED-AC08-6A1BEB86F783}" type="presParOf" srcId="{FA43C2CE-43EE-4EEA-B768-81DDFC479A8E}" destId="{EF8BF66F-B89A-4694-A5B6-8CAA40E96876}" srcOrd="1" destOrd="0" presId="urn:microsoft.com/office/officeart/2005/8/layout/vList2"/>
    <dgm:cxn modelId="{FD01FF31-DDDC-43BD-A4E9-6AE404859ACC}" type="presParOf" srcId="{FA43C2CE-43EE-4EEA-B768-81DDFC479A8E}" destId="{53B8A24F-93C7-4C63-BDD6-0221050FEBF2}" srcOrd="2" destOrd="0" presId="urn:microsoft.com/office/officeart/2005/8/layout/vList2"/>
    <dgm:cxn modelId="{92E2C3BB-FD13-47B9-A114-71656A3FD924}" type="presParOf" srcId="{FA43C2CE-43EE-4EEA-B768-81DDFC479A8E}" destId="{9097679E-052B-44DC-AB3D-A3C46CF4EC08}" srcOrd="3" destOrd="0" presId="urn:microsoft.com/office/officeart/2005/8/layout/vList2"/>
    <dgm:cxn modelId="{E3197BEA-AC46-49BC-96B0-BA38D5B1CC1B}" type="presParOf" srcId="{FA43C2CE-43EE-4EEA-B768-81DDFC479A8E}" destId="{2BA685BB-9487-4DD2-AB6B-B07526BC2C78}" srcOrd="4" destOrd="0" presId="urn:microsoft.com/office/officeart/2005/8/layout/vList2"/>
    <dgm:cxn modelId="{6E57390C-E76C-48BC-B52F-B9ADF90ADFCC}" type="presParOf" srcId="{FA43C2CE-43EE-4EEA-B768-81DDFC479A8E}" destId="{B1F28BE7-6B45-461A-A711-EC8A3EC462B8}" srcOrd="5" destOrd="0" presId="urn:microsoft.com/office/officeart/2005/8/layout/vList2"/>
    <dgm:cxn modelId="{438E7BBC-3CEA-4AA5-829C-4C2ABDF9E9D2}" type="presParOf" srcId="{FA43C2CE-43EE-4EEA-B768-81DDFC479A8E}" destId="{A4BDF362-7A95-4031-8DCF-B42BCB92294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788DFC-B54A-41C9-835E-220E5A3FA2E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30CF707-515E-47C6-BF28-EEBB235CB22B}">
      <dgm:prSet/>
      <dgm:spPr/>
      <dgm:t>
        <a:bodyPr/>
        <a:lstStyle/>
        <a:p>
          <a:r>
            <a:rPr lang="en-GB"/>
            <a:t>Government will continue to redistribute income and wealth to poorer earners</a:t>
          </a:r>
          <a:endParaRPr lang="en-US"/>
        </a:p>
      </dgm:t>
    </dgm:pt>
    <dgm:pt modelId="{76D1E9B1-5F81-4E51-AF5A-E7AB9B1EA8CC}" type="parTrans" cxnId="{724F607D-06F1-4156-90D9-05F48D0F4B27}">
      <dgm:prSet/>
      <dgm:spPr/>
      <dgm:t>
        <a:bodyPr/>
        <a:lstStyle/>
        <a:p>
          <a:endParaRPr lang="en-US"/>
        </a:p>
      </dgm:t>
    </dgm:pt>
    <dgm:pt modelId="{A27DCA12-D954-46E1-9418-D574BFC1284A}" type="sibTrans" cxnId="{724F607D-06F1-4156-90D9-05F48D0F4B27}">
      <dgm:prSet/>
      <dgm:spPr/>
      <dgm:t>
        <a:bodyPr/>
        <a:lstStyle/>
        <a:p>
          <a:endParaRPr lang="en-US"/>
        </a:p>
      </dgm:t>
    </dgm:pt>
    <dgm:pt modelId="{3183AE9C-1CA5-411D-9CC9-0C298352A1FD}">
      <dgm:prSet/>
      <dgm:spPr/>
      <dgm:t>
        <a:bodyPr/>
        <a:lstStyle/>
        <a:p>
          <a:r>
            <a:rPr lang="en-GB"/>
            <a:t>This is paid for through taxation and will affect government borrowing</a:t>
          </a:r>
          <a:endParaRPr lang="en-US"/>
        </a:p>
      </dgm:t>
    </dgm:pt>
    <dgm:pt modelId="{D61045E1-627A-42CC-B941-5B57616C8570}" type="parTrans" cxnId="{996BE0E9-0894-44EA-8517-ABCEBF14EA3F}">
      <dgm:prSet/>
      <dgm:spPr/>
      <dgm:t>
        <a:bodyPr/>
        <a:lstStyle/>
        <a:p>
          <a:endParaRPr lang="en-US"/>
        </a:p>
      </dgm:t>
    </dgm:pt>
    <dgm:pt modelId="{C8B62D82-17EF-4C79-BCC0-2F2B1E9EA613}" type="sibTrans" cxnId="{996BE0E9-0894-44EA-8517-ABCEBF14EA3F}">
      <dgm:prSet/>
      <dgm:spPr/>
      <dgm:t>
        <a:bodyPr/>
        <a:lstStyle/>
        <a:p>
          <a:endParaRPr lang="en-US"/>
        </a:p>
      </dgm:t>
    </dgm:pt>
    <dgm:pt modelId="{0F2C070E-A91E-4CA5-A4CD-4204A1DDC149}">
      <dgm:prSet/>
      <dgm:spPr/>
      <dgm:t>
        <a:bodyPr/>
        <a:lstStyle/>
        <a:p>
          <a:r>
            <a:rPr lang="en-GB"/>
            <a:t>Less funding will be available for infrastructure</a:t>
          </a:r>
          <a:endParaRPr lang="en-US"/>
        </a:p>
      </dgm:t>
    </dgm:pt>
    <dgm:pt modelId="{FFD61576-8B59-4626-BCD1-7C03B4C12AC1}" type="parTrans" cxnId="{FBDAA1D0-8C25-44FA-8CB8-14F7381B5592}">
      <dgm:prSet/>
      <dgm:spPr/>
      <dgm:t>
        <a:bodyPr/>
        <a:lstStyle/>
        <a:p>
          <a:endParaRPr lang="en-US"/>
        </a:p>
      </dgm:t>
    </dgm:pt>
    <dgm:pt modelId="{4D8C6ACD-8E7F-48E3-99E7-FB1E4F62BEA1}" type="sibTrans" cxnId="{FBDAA1D0-8C25-44FA-8CB8-14F7381B5592}">
      <dgm:prSet/>
      <dgm:spPr/>
      <dgm:t>
        <a:bodyPr/>
        <a:lstStyle/>
        <a:p>
          <a:endParaRPr lang="en-US"/>
        </a:p>
      </dgm:t>
    </dgm:pt>
    <dgm:pt modelId="{1C450302-6647-4D04-AE2F-28F087FE3FE7}">
      <dgm:prSet/>
      <dgm:spPr/>
      <dgm:t>
        <a:bodyPr/>
        <a:lstStyle/>
        <a:p>
          <a:r>
            <a:rPr lang="en-GB"/>
            <a:t>This will impact on the capacity of an economy, leading to less economic growth in the future</a:t>
          </a:r>
          <a:endParaRPr lang="en-US"/>
        </a:p>
      </dgm:t>
    </dgm:pt>
    <dgm:pt modelId="{BACA2770-1652-492A-B1B8-D52DBDB39824}" type="parTrans" cxnId="{E10055EF-06EB-4204-8F8A-2F8E4C0B137F}">
      <dgm:prSet/>
      <dgm:spPr/>
      <dgm:t>
        <a:bodyPr/>
        <a:lstStyle/>
        <a:p>
          <a:endParaRPr lang="en-US"/>
        </a:p>
      </dgm:t>
    </dgm:pt>
    <dgm:pt modelId="{18928A5F-A56D-41C3-9333-95C56A1B810C}" type="sibTrans" cxnId="{E10055EF-06EB-4204-8F8A-2F8E4C0B137F}">
      <dgm:prSet/>
      <dgm:spPr/>
      <dgm:t>
        <a:bodyPr/>
        <a:lstStyle/>
        <a:p>
          <a:endParaRPr lang="en-US"/>
        </a:p>
      </dgm:t>
    </dgm:pt>
    <dgm:pt modelId="{98BB9710-36C9-49B2-A75C-16F317509632}">
      <dgm:prSet/>
      <dgm:spPr/>
      <dgm:t>
        <a:bodyPr/>
        <a:lstStyle/>
        <a:p>
          <a:r>
            <a:rPr lang="en-GB"/>
            <a:t>Individuals with high incomes and wealth will save, leading to a withdrawal from the circular flow and less demand in the economy</a:t>
          </a:r>
          <a:endParaRPr lang="en-US"/>
        </a:p>
      </dgm:t>
    </dgm:pt>
    <dgm:pt modelId="{3D5250A7-EE7E-43AD-AF17-7BAE700B1D06}" type="parTrans" cxnId="{553FCF4B-B141-491D-B485-E9D908BEA127}">
      <dgm:prSet/>
      <dgm:spPr/>
      <dgm:t>
        <a:bodyPr/>
        <a:lstStyle/>
        <a:p>
          <a:endParaRPr lang="en-US"/>
        </a:p>
      </dgm:t>
    </dgm:pt>
    <dgm:pt modelId="{1854EF06-1FA9-4A82-B8C9-E5087FE4CC11}" type="sibTrans" cxnId="{553FCF4B-B141-491D-B485-E9D908BEA127}">
      <dgm:prSet/>
      <dgm:spPr/>
      <dgm:t>
        <a:bodyPr/>
        <a:lstStyle/>
        <a:p>
          <a:endParaRPr lang="en-US"/>
        </a:p>
      </dgm:t>
    </dgm:pt>
    <dgm:pt modelId="{11F57DFD-452C-4321-ABF4-A75F0FB4EFCF}" type="pres">
      <dgm:prSet presAssocID="{51788DFC-B54A-41C9-835E-220E5A3FA2E8}" presName="outerComposite" presStyleCnt="0">
        <dgm:presLayoutVars>
          <dgm:chMax val="5"/>
          <dgm:dir/>
          <dgm:resizeHandles val="exact"/>
        </dgm:presLayoutVars>
      </dgm:prSet>
      <dgm:spPr/>
    </dgm:pt>
    <dgm:pt modelId="{777D4D8F-72E4-4EFC-9312-5E8A9D42FB01}" type="pres">
      <dgm:prSet presAssocID="{51788DFC-B54A-41C9-835E-220E5A3FA2E8}" presName="dummyMaxCanvas" presStyleCnt="0">
        <dgm:presLayoutVars/>
      </dgm:prSet>
      <dgm:spPr/>
    </dgm:pt>
    <dgm:pt modelId="{F4ECE4A8-08E8-4CA7-9E0F-0E466FCD9037}" type="pres">
      <dgm:prSet presAssocID="{51788DFC-B54A-41C9-835E-220E5A3FA2E8}" presName="FiveNodes_1" presStyleLbl="node1" presStyleIdx="0" presStyleCnt="5">
        <dgm:presLayoutVars>
          <dgm:bulletEnabled val="1"/>
        </dgm:presLayoutVars>
      </dgm:prSet>
      <dgm:spPr/>
    </dgm:pt>
    <dgm:pt modelId="{07A5F30E-6AD3-41F5-83B5-7E52EBAB0BCC}" type="pres">
      <dgm:prSet presAssocID="{51788DFC-B54A-41C9-835E-220E5A3FA2E8}" presName="FiveNodes_2" presStyleLbl="node1" presStyleIdx="1" presStyleCnt="5">
        <dgm:presLayoutVars>
          <dgm:bulletEnabled val="1"/>
        </dgm:presLayoutVars>
      </dgm:prSet>
      <dgm:spPr/>
    </dgm:pt>
    <dgm:pt modelId="{CF0220F9-5182-47A8-8D4E-F9CD2E27C018}" type="pres">
      <dgm:prSet presAssocID="{51788DFC-B54A-41C9-835E-220E5A3FA2E8}" presName="FiveNodes_3" presStyleLbl="node1" presStyleIdx="2" presStyleCnt="5">
        <dgm:presLayoutVars>
          <dgm:bulletEnabled val="1"/>
        </dgm:presLayoutVars>
      </dgm:prSet>
      <dgm:spPr/>
    </dgm:pt>
    <dgm:pt modelId="{EAABEBE4-7855-41ED-8D03-CC357978F6D3}" type="pres">
      <dgm:prSet presAssocID="{51788DFC-B54A-41C9-835E-220E5A3FA2E8}" presName="FiveNodes_4" presStyleLbl="node1" presStyleIdx="3" presStyleCnt="5">
        <dgm:presLayoutVars>
          <dgm:bulletEnabled val="1"/>
        </dgm:presLayoutVars>
      </dgm:prSet>
      <dgm:spPr/>
    </dgm:pt>
    <dgm:pt modelId="{A11EEED9-19FD-4C97-9064-7E08BFEAFDD8}" type="pres">
      <dgm:prSet presAssocID="{51788DFC-B54A-41C9-835E-220E5A3FA2E8}" presName="FiveNodes_5" presStyleLbl="node1" presStyleIdx="4" presStyleCnt="5">
        <dgm:presLayoutVars>
          <dgm:bulletEnabled val="1"/>
        </dgm:presLayoutVars>
      </dgm:prSet>
      <dgm:spPr/>
    </dgm:pt>
    <dgm:pt modelId="{C4040F13-93FC-4475-B2FF-45932175D31C}" type="pres">
      <dgm:prSet presAssocID="{51788DFC-B54A-41C9-835E-220E5A3FA2E8}" presName="FiveConn_1-2" presStyleLbl="fgAccFollowNode1" presStyleIdx="0" presStyleCnt="4">
        <dgm:presLayoutVars>
          <dgm:bulletEnabled val="1"/>
        </dgm:presLayoutVars>
      </dgm:prSet>
      <dgm:spPr/>
    </dgm:pt>
    <dgm:pt modelId="{D4FDC832-7E49-40DA-8752-6FD72884187C}" type="pres">
      <dgm:prSet presAssocID="{51788DFC-B54A-41C9-835E-220E5A3FA2E8}" presName="FiveConn_2-3" presStyleLbl="fgAccFollowNode1" presStyleIdx="1" presStyleCnt="4">
        <dgm:presLayoutVars>
          <dgm:bulletEnabled val="1"/>
        </dgm:presLayoutVars>
      </dgm:prSet>
      <dgm:spPr/>
    </dgm:pt>
    <dgm:pt modelId="{758F87F7-1587-4AF2-9458-8E307FDE5359}" type="pres">
      <dgm:prSet presAssocID="{51788DFC-B54A-41C9-835E-220E5A3FA2E8}" presName="FiveConn_3-4" presStyleLbl="fgAccFollowNode1" presStyleIdx="2" presStyleCnt="4">
        <dgm:presLayoutVars>
          <dgm:bulletEnabled val="1"/>
        </dgm:presLayoutVars>
      </dgm:prSet>
      <dgm:spPr/>
    </dgm:pt>
    <dgm:pt modelId="{2DD4B10F-FC68-428D-A3E6-C398A7AAFE38}" type="pres">
      <dgm:prSet presAssocID="{51788DFC-B54A-41C9-835E-220E5A3FA2E8}" presName="FiveConn_4-5" presStyleLbl="fgAccFollowNode1" presStyleIdx="3" presStyleCnt="4">
        <dgm:presLayoutVars>
          <dgm:bulletEnabled val="1"/>
        </dgm:presLayoutVars>
      </dgm:prSet>
      <dgm:spPr/>
    </dgm:pt>
    <dgm:pt modelId="{E1E767C3-0C2C-4B7A-9B5E-35603F3DBBEA}" type="pres">
      <dgm:prSet presAssocID="{51788DFC-B54A-41C9-835E-220E5A3FA2E8}" presName="FiveNodes_1_text" presStyleLbl="node1" presStyleIdx="4" presStyleCnt="5">
        <dgm:presLayoutVars>
          <dgm:bulletEnabled val="1"/>
        </dgm:presLayoutVars>
      </dgm:prSet>
      <dgm:spPr/>
    </dgm:pt>
    <dgm:pt modelId="{AD7BA2D6-8E67-4B1D-A90A-F71A45012AC4}" type="pres">
      <dgm:prSet presAssocID="{51788DFC-B54A-41C9-835E-220E5A3FA2E8}" presName="FiveNodes_2_text" presStyleLbl="node1" presStyleIdx="4" presStyleCnt="5">
        <dgm:presLayoutVars>
          <dgm:bulletEnabled val="1"/>
        </dgm:presLayoutVars>
      </dgm:prSet>
      <dgm:spPr/>
    </dgm:pt>
    <dgm:pt modelId="{BD87D7E1-DB27-4965-AA45-AE557B35E6B5}" type="pres">
      <dgm:prSet presAssocID="{51788DFC-B54A-41C9-835E-220E5A3FA2E8}" presName="FiveNodes_3_text" presStyleLbl="node1" presStyleIdx="4" presStyleCnt="5">
        <dgm:presLayoutVars>
          <dgm:bulletEnabled val="1"/>
        </dgm:presLayoutVars>
      </dgm:prSet>
      <dgm:spPr/>
    </dgm:pt>
    <dgm:pt modelId="{34DB3C73-F7DA-444D-A8D6-52F77CEE4A76}" type="pres">
      <dgm:prSet presAssocID="{51788DFC-B54A-41C9-835E-220E5A3FA2E8}" presName="FiveNodes_4_text" presStyleLbl="node1" presStyleIdx="4" presStyleCnt="5">
        <dgm:presLayoutVars>
          <dgm:bulletEnabled val="1"/>
        </dgm:presLayoutVars>
      </dgm:prSet>
      <dgm:spPr/>
    </dgm:pt>
    <dgm:pt modelId="{2163AE10-15D1-4541-8DE6-E746AA83E454}" type="pres">
      <dgm:prSet presAssocID="{51788DFC-B54A-41C9-835E-220E5A3FA2E8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91C0A08-514D-4708-95E5-38D78336D2B5}" type="presOf" srcId="{1C450302-6647-4D04-AE2F-28F087FE3FE7}" destId="{34DB3C73-F7DA-444D-A8D6-52F77CEE4A76}" srcOrd="1" destOrd="0" presId="urn:microsoft.com/office/officeart/2005/8/layout/vProcess5"/>
    <dgm:cxn modelId="{90890F0A-7FFE-41AF-8E7D-323E5F84B670}" type="presOf" srcId="{C8B62D82-17EF-4C79-BCC0-2F2B1E9EA613}" destId="{D4FDC832-7E49-40DA-8752-6FD72884187C}" srcOrd="0" destOrd="0" presId="urn:microsoft.com/office/officeart/2005/8/layout/vProcess5"/>
    <dgm:cxn modelId="{6A555519-2DFE-4A7C-BEBB-525C171AE8CE}" type="presOf" srcId="{3183AE9C-1CA5-411D-9CC9-0C298352A1FD}" destId="{AD7BA2D6-8E67-4B1D-A90A-F71A45012AC4}" srcOrd="1" destOrd="0" presId="urn:microsoft.com/office/officeart/2005/8/layout/vProcess5"/>
    <dgm:cxn modelId="{3AA18D20-EF4C-4C1A-ADCC-ECFCF92246D0}" type="presOf" srcId="{18928A5F-A56D-41C3-9333-95C56A1B810C}" destId="{2DD4B10F-FC68-428D-A3E6-C398A7AAFE38}" srcOrd="0" destOrd="0" presId="urn:microsoft.com/office/officeart/2005/8/layout/vProcess5"/>
    <dgm:cxn modelId="{5C398732-9414-451C-99EB-E57E644673BF}" type="presOf" srcId="{730CF707-515E-47C6-BF28-EEBB235CB22B}" destId="{E1E767C3-0C2C-4B7A-9B5E-35603F3DBBEA}" srcOrd="1" destOrd="0" presId="urn:microsoft.com/office/officeart/2005/8/layout/vProcess5"/>
    <dgm:cxn modelId="{9315B749-7B62-48F5-8C89-4AE203770572}" type="presOf" srcId="{98BB9710-36C9-49B2-A75C-16F317509632}" destId="{2163AE10-15D1-4541-8DE6-E746AA83E454}" srcOrd="1" destOrd="0" presId="urn:microsoft.com/office/officeart/2005/8/layout/vProcess5"/>
    <dgm:cxn modelId="{553FCF4B-B141-491D-B485-E9D908BEA127}" srcId="{51788DFC-B54A-41C9-835E-220E5A3FA2E8}" destId="{98BB9710-36C9-49B2-A75C-16F317509632}" srcOrd="4" destOrd="0" parTransId="{3D5250A7-EE7E-43AD-AF17-7BAE700B1D06}" sibTransId="{1854EF06-1FA9-4A82-B8C9-E5087FE4CC11}"/>
    <dgm:cxn modelId="{724F607D-06F1-4156-90D9-05F48D0F4B27}" srcId="{51788DFC-B54A-41C9-835E-220E5A3FA2E8}" destId="{730CF707-515E-47C6-BF28-EEBB235CB22B}" srcOrd="0" destOrd="0" parTransId="{76D1E9B1-5F81-4E51-AF5A-E7AB9B1EA8CC}" sibTransId="{A27DCA12-D954-46E1-9418-D574BFC1284A}"/>
    <dgm:cxn modelId="{F55F1082-93CF-4812-AC56-D01468733738}" type="presOf" srcId="{0F2C070E-A91E-4CA5-A4CD-4204A1DDC149}" destId="{CF0220F9-5182-47A8-8D4E-F9CD2E27C018}" srcOrd="0" destOrd="0" presId="urn:microsoft.com/office/officeart/2005/8/layout/vProcess5"/>
    <dgm:cxn modelId="{1D74DE91-6778-4EA7-9197-330F53FD0CB5}" type="presOf" srcId="{98BB9710-36C9-49B2-A75C-16F317509632}" destId="{A11EEED9-19FD-4C97-9064-7E08BFEAFDD8}" srcOrd="0" destOrd="0" presId="urn:microsoft.com/office/officeart/2005/8/layout/vProcess5"/>
    <dgm:cxn modelId="{FB9D2794-7C84-4D28-ACFA-9D777C02B131}" type="presOf" srcId="{A27DCA12-D954-46E1-9418-D574BFC1284A}" destId="{C4040F13-93FC-4475-B2FF-45932175D31C}" srcOrd="0" destOrd="0" presId="urn:microsoft.com/office/officeart/2005/8/layout/vProcess5"/>
    <dgm:cxn modelId="{4A38C9A8-39F9-4381-A3F1-C1392D9D9082}" type="presOf" srcId="{3183AE9C-1CA5-411D-9CC9-0C298352A1FD}" destId="{07A5F30E-6AD3-41F5-83B5-7E52EBAB0BCC}" srcOrd="0" destOrd="0" presId="urn:microsoft.com/office/officeart/2005/8/layout/vProcess5"/>
    <dgm:cxn modelId="{DFF9B4B0-B2D7-4086-9283-17E917CEF54B}" type="presOf" srcId="{1C450302-6647-4D04-AE2F-28F087FE3FE7}" destId="{EAABEBE4-7855-41ED-8D03-CC357978F6D3}" srcOrd="0" destOrd="0" presId="urn:microsoft.com/office/officeart/2005/8/layout/vProcess5"/>
    <dgm:cxn modelId="{5AE036CF-9903-4A24-A8EE-CA6B4FD3AC6F}" type="presOf" srcId="{51788DFC-B54A-41C9-835E-220E5A3FA2E8}" destId="{11F57DFD-452C-4321-ABF4-A75F0FB4EFCF}" srcOrd="0" destOrd="0" presId="urn:microsoft.com/office/officeart/2005/8/layout/vProcess5"/>
    <dgm:cxn modelId="{FBDAA1D0-8C25-44FA-8CB8-14F7381B5592}" srcId="{51788DFC-B54A-41C9-835E-220E5A3FA2E8}" destId="{0F2C070E-A91E-4CA5-A4CD-4204A1DDC149}" srcOrd="2" destOrd="0" parTransId="{FFD61576-8B59-4626-BCD1-7C03B4C12AC1}" sibTransId="{4D8C6ACD-8E7F-48E3-99E7-FB1E4F62BEA1}"/>
    <dgm:cxn modelId="{5D7A50E3-0DC3-4EF4-9A91-000A549E7279}" type="presOf" srcId="{730CF707-515E-47C6-BF28-EEBB235CB22B}" destId="{F4ECE4A8-08E8-4CA7-9E0F-0E466FCD9037}" srcOrd="0" destOrd="0" presId="urn:microsoft.com/office/officeart/2005/8/layout/vProcess5"/>
    <dgm:cxn modelId="{996BE0E9-0894-44EA-8517-ABCEBF14EA3F}" srcId="{51788DFC-B54A-41C9-835E-220E5A3FA2E8}" destId="{3183AE9C-1CA5-411D-9CC9-0C298352A1FD}" srcOrd="1" destOrd="0" parTransId="{D61045E1-627A-42CC-B941-5B57616C8570}" sibTransId="{C8B62D82-17EF-4C79-BCC0-2F2B1E9EA613}"/>
    <dgm:cxn modelId="{4DC9B1EB-B895-4619-A11F-0CD33F131901}" type="presOf" srcId="{0F2C070E-A91E-4CA5-A4CD-4204A1DDC149}" destId="{BD87D7E1-DB27-4965-AA45-AE557B35E6B5}" srcOrd="1" destOrd="0" presId="urn:microsoft.com/office/officeart/2005/8/layout/vProcess5"/>
    <dgm:cxn modelId="{E10055EF-06EB-4204-8F8A-2F8E4C0B137F}" srcId="{51788DFC-B54A-41C9-835E-220E5A3FA2E8}" destId="{1C450302-6647-4D04-AE2F-28F087FE3FE7}" srcOrd="3" destOrd="0" parTransId="{BACA2770-1652-492A-B1B8-D52DBDB39824}" sibTransId="{18928A5F-A56D-41C3-9333-95C56A1B810C}"/>
    <dgm:cxn modelId="{4E9023F6-7F5E-4586-96DF-E15C7E3F4C76}" type="presOf" srcId="{4D8C6ACD-8E7F-48E3-99E7-FB1E4F62BEA1}" destId="{758F87F7-1587-4AF2-9458-8E307FDE5359}" srcOrd="0" destOrd="0" presId="urn:microsoft.com/office/officeart/2005/8/layout/vProcess5"/>
    <dgm:cxn modelId="{23F6AEB7-5B2C-4EE3-854A-C5C86B2E14C2}" type="presParOf" srcId="{11F57DFD-452C-4321-ABF4-A75F0FB4EFCF}" destId="{777D4D8F-72E4-4EFC-9312-5E8A9D42FB01}" srcOrd="0" destOrd="0" presId="urn:microsoft.com/office/officeart/2005/8/layout/vProcess5"/>
    <dgm:cxn modelId="{8BE4815D-CA0E-45A2-8FB1-778323ED39A4}" type="presParOf" srcId="{11F57DFD-452C-4321-ABF4-A75F0FB4EFCF}" destId="{F4ECE4A8-08E8-4CA7-9E0F-0E466FCD9037}" srcOrd="1" destOrd="0" presId="urn:microsoft.com/office/officeart/2005/8/layout/vProcess5"/>
    <dgm:cxn modelId="{120FDA8B-9913-4087-85EB-212ACC5DC006}" type="presParOf" srcId="{11F57DFD-452C-4321-ABF4-A75F0FB4EFCF}" destId="{07A5F30E-6AD3-41F5-83B5-7E52EBAB0BCC}" srcOrd="2" destOrd="0" presId="urn:microsoft.com/office/officeart/2005/8/layout/vProcess5"/>
    <dgm:cxn modelId="{63FA80C5-B834-45EB-9348-DDFF9C451D8F}" type="presParOf" srcId="{11F57DFD-452C-4321-ABF4-A75F0FB4EFCF}" destId="{CF0220F9-5182-47A8-8D4E-F9CD2E27C018}" srcOrd="3" destOrd="0" presId="urn:microsoft.com/office/officeart/2005/8/layout/vProcess5"/>
    <dgm:cxn modelId="{E4469640-1E5F-4443-9155-40F636CA7AEE}" type="presParOf" srcId="{11F57DFD-452C-4321-ABF4-A75F0FB4EFCF}" destId="{EAABEBE4-7855-41ED-8D03-CC357978F6D3}" srcOrd="4" destOrd="0" presId="urn:microsoft.com/office/officeart/2005/8/layout/vProcess5"/>
    <dgm:cxn modelId="{D2DE049E-EC21-4CD4-8046-149C02C7981A}" type="presParOf" srcId="{11F57DFD-452C-4321-ABF4-A75F0FB4EFCF}" destId="{A11EEED9-19FD-4C97-9064-7E08BFEAFDD8}" srcOrd="5" destOrd="0" presId="urn:microsoft.com/office/officeart/2005/8/layout/vProcess5"/>
    <dgm:cxn modelId="{327AAC6E-CABB-4830-8AB8-9DF4B1E8131B}" type="presParOf" srcId="{11F57DFD-452C-4321-ABF4-A75F0FB4EFCF}" destId="{C4040F13-93FC-4475-B2FF-45932175D31C}" srcOrd="6" destOrd="0" presId="urn:microsoft.com/office/officeart/2005/8/layout/vProcess5"/>
    <dgm:cxn modelId="{8769A6F6-E77E-46FB-9178-2EBB64BF533D}" type="presParOf" srcId="{11F57DFD-452C-4321-ABF4-A75F0FB4EFCF}" destId="{D4FDC832-7E49-40DA-8752-6FD72884187C}" srcOrd="7" destOrd="0" presId="urn:microsoft.com/office/officeart/2005/8/layout/vProcess5"/>
    <dgm:cxn modelId="{4B02665A-3CDF-4A65-AD21-74D7E8E3FFC5}" type="presParOf" srcId="{11F57DFD-452C-4321-ABF4-A75F0FB4EFCF}" destId="{758F87F7-1587-4AF2-9458-8E307FDE5359}" srcOrd="8" destOrd="0" presId="urn:microsoft.com/office/officeart/2005/8/layout/vProcess5"/>
    <dgm:cxn modelId="{DB38035D-C2E6-424B-BD5A-4318BADACC2B}" type="presParOf" srcId="{11F57DFD-452C-4321-ABF4-A75F0FB4EFCF}" destId="{2DD4B10F-FC68-428D-A3E6-C398A7AAFE38}" srcOrd="9" destOrd="0" presId="urn:microsoft.com/office/officeart/2005/8/layout/vProcess5"/>
    <dgm:cxn modelId="{0B2FC5AC-A3CD-47AF-BC0A-EEBF23F5E29E}" type="presParOf" srcId="{11F57DFD-452C-4321-ABF4-A75F0FB4EFCF}" destId="{E1E767C3-0C2C-4B7A-9B5E-35603F3DBBEA}" srcOrd="10" destOrd="0" presId="urn:microsoft.com/office/officeart/2005/8/layout/vProcess5"/>
    <dgm:cxn modelId="{4960C8D3-09BC-4373-904D-B7D926FDFFAE}" type="presParOf" srcId="{11F57DFD-452C-4321-ABF4-A75F0FB4EFCF}" destId="{AD7BA2D6-8E67-4B1D-A90A-F71A45012AC4}" srcOrd="11" destOrd="0" presId="urn:microsoft.com/office/officeart/2005/8/layout/vProcess5"/>
    <dgm:cxn modelId="{30D2C844-C9E9-4587-B0AB-226FB463F385}" type="presParOf" srcId="{11F57DFD-452C-4321-ABF4-A75F0FB4EFCF}" destId="{BD87D7E1-DB27-4965-AA45-AE557B35E6B5}" srcOrd="12" destOrd="0" presId="urn:microsoft.com/office/officeart/2005/8/layout/vProcess5"/>
    <dgm:cxn modelId="{A8807262-90A0-4D7D-A63A-1A94E4F2BA7E}" type="presParOf" srcId="{11F57DFD-452C-4321-ABF4-A75F0FB4EFCF}" destId="{34DB3C73-F7DA-444D-A8D6-52F77CEE4A76}" srcOrd="13" destOrd="0" presId="urn:microsoft.com/office/officeart/2005/8/layout/vProcess5"/>
    <dgm:cxn modelId="{1343BC6D-A175-4798-BA4C-91158EC229BB}" type="presParOf" srcId="{11F57DFD-452C-4321-ABF4-A75F0FB4EFCF}" destId="{2163AE10-15D1-4541-8DE6-E746AA83E454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F4D028-1922-45D0-BF63-B33E44EB2E4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ECCE877-D503-483C-B899-41B7B311DE31}">
      <dgm:prSet/>
      <dgm:spPr/>
      <dgm:t>
        <a:bodyPr/>
        <a:lstStyle/>
        <a:p>
          <a:r>
            <a:rPr lang="en-GB"/>
            <a:t>In groups research a particular industry.</a:t>
          </a:r>
          <a:endParaRPr lang="en-US"/>
        </a:p>
      </dgm:t>
    </dgm:pt>
    <dgm:pt modelId="{63AE22D0-AC68-48FA-80A3-D5FAD187EB73}" type="parTrans" cxnId="{A614D9E0-DBBA-46F9-AA75-451E97EA96C2}">
      <dgm:prSet/>
      <dgm:spPr/>
      <dgm:t>
        <a:bodyPr/>
        <a:lstStyle/>
        <a:p>
          <a:endParaRPr lang="en-US"/>
        </a:p>
      </dgm:t>
    </dgm:pt>
    <dgm:pt modelId="{C2FFB594-0499-426B-8813-39B77EF0F51A}" type="sibTrans" cxnId="{A614D9E0-DBBA-46F9-AA75-451E97EA96C2}">
      <dgm:prSet/>
      <dgm:spPr/>
      <dgm:t>
        <a:bodyPr/>
        <a:lstStyle/>
        <a:p>
          <a:endParaRPr lang="en-US"/>
        </a:p>
      </dgm:t>
    </dgm:pt>
    <dgm:pt modelId="{E7964ADD-DF11-4090-91E1-47576D968D38}">
      <dgm:prSet/>
      <dgm:spPr/>
      <dgm:t>
        <a:bodyPr/>
        <a:lstStyle/>
        <a:p>
          <a:r>
            <a:rPr lang="en-GB"/>
            <a:t>Research how income inequality might affect the productivity of that industry. </a:t>
          </a:r>
          <a:endParaRPr lang="en-US"/>
        </a:p>
      </dgm:t>
    </dgm:pt>
    <dgm:pt modelId="{95C6335E-2219-4664-9B9F-81DA9D02DC83}" type="parTrans" cxnId="{7160588D-218E-4256-BD98-1E7ADD786D5F}">
      <dgm:prSet/>
      <dgm:spPr/>
      <dgm:t>
        <a:bodyPr/>
        <a:lstStyle/>
        <a:p>
          <a:endParaRPr lang="en-US"/>
        </a:p>
      </dgm:t>
    </dgm:pt>
    <dgm:pt modelId="{0EC58340-2511-41DF-972D-6343B974AA18}" type="sibTrans" cxnId="{7160588D-218E-4256-BD98-1E7ADD786D5F}">
      <dgm:prSet/>
      <dgm:spPr/>
      <dgm:t>
        <a:bodyPr/>
        <a:lstStyle/>
        <a:p>
          <a:endParaRPr lang="en-US"/>
        </a:p>
      </dgm:t>
    </dgm:pt>
    <dgm:pt modelId="{A2B191B8-1C11-4C4F-BBCD-9559C4E7E35D}">
      <dgm:prSet/>
      <dgm:spPr/>
      <dgm:t>
        <a:bodyPr/>
        <a:lstStyle/>
        <a:p>
          <a:r>
            <a:rPr lang="en-GB"/>
            <a:t>Consider how low income levels might lead to a decrease in productivity and how this might affect the economy. </a:t>
          </a:r>
          <a:endParaRPr lang="en-US"/>
        </a:p>
      </dgm:t>
    </dgm:pt>
    <dgm:pt modelId="{0F583314-B12B-41E0-923F-3ED430ED68D6}" type="parTrans" cxnId="{CF75FFE1-1C9E-4EBE-90B4-A0CD9D5ACB88}">
      <dgm:prSet/>
      <dgm:spPr/>
      <dgm:t>
        <a:bodyPr/>
        <a:lstStyle/>
        <a:p>
          <a:endParaRPr lang="en-US"/>
        </a:p>
      </dgm:t>
    </dgm:pt>
    <dgm:pt modelId="{D88908CC-8C6F-4522-B597-2E02BA284CA6}" type="sibTrans" cxnId="{CF75FFE1-1C9E-4EBE-90B4-A0CD9D5ACB88}">
      <dgm:prSet/>
      <dgm:spPr/>
      <dgm:t>
        <a:bodyPr/>
        <a:lstStyle/>
        <a:p>
          <a:endParaRPr lang="en-US"/>
        </a:p>
      </dgm:t>
    </dgm:pt>
    <dgm:pt modelId="{4404DA24-3101-464B-8734-A53839500257}" type="pres">
      <dgm:prSet presAssocID="{61F4D028-1922-45D0-BF63-B33E44EB2E4B}" presName="vert0" presStyleCnt="0">
        <dgm:presLayoutVars>
          <dgm:dir/>
          <dgm:animOne val="branch"/>
          <dgm:animLvl val="lvl"/>
        </dgm:presLayoutVars>
      </dgm:prSet>
      <dgm:spPr/>
    </dgm:pt>
    <dgm:pt modelId="{2EE73600-0494-41C1-B173-182602EC6C4F}" type="pres">
      <dgm:prSet presAssocID="{CECCE877-D503-483C-B899-41B7B311DE31}" presName="thickLine" presStyleLbl="alignNode1" presStyleIdx="0" presStyleCnt="3"/>
      <dgm:spPr/>
    </dgm:pt>
    <dgm:pt modelId="{D8DFFF2F-3B11-4E86-A6C8-A93CA1AD43E3}" type="pres">
      <dgm:prSet presAssocID="{CECCE877-D503-483C-B899-41B7B311DE31}" presName="horz1" presStyleCnt="0"/>
      <dgm:spPr/>
    </dgm:pt>
    <dgm:pt modelId="{876912B4-644E-48BE-B027-BAB1EDC5438A}" type="pres">
      <dgm:prSet presAssocID="{CECCE877-D503-483C-B899-41B7B311DE31}" presName="tx1" presStyleLbl="revTx" presStyleIdx="0" presStyleCnt="3"/>
      <dgm:spPr/>
    </dgm:pt>
    <dgm:pt modelId="{77B4E4EC-5A6D-4856-B21D-17F2A95220D1}" type="pres">
      <dgm:prSet presAssocID="{CECCE877-D503-483C-B899-41B7B311DE31}" presName="vert1" presStyleCnt="0"/>
      <dgm:spPr/>
    </dgm:pt>
    <dgm:pt modelId="{C1C319BF-401E-4C31-B35E-7BE576337965}" type="pres">
      <dgm:prSet presAssocID="{E7964ADD-DF11-4090-91E1-47576D968D38}" presName="thickLine" presStyleLbl="alignNode1" presStyleIdx="1" presStyleCnt="3"/>
      <dgm:spPr/>
    </dgm:pt>
    <dgm:pt modelId="{723A1717-51CE-47B5-860D-2EFBC3D030CC}" type="pres">
      <dgm:prSet presAssocID="{E7964ADD-DF11-4090-91E1-47576D968D38}" presName="horz1" presStyleCnt="0"/>
      <dgm:spPr/>
    </dgm:pt>
    <dgm:pt modelId="{C1F9559E-E0A1-4256-80EF-7860432A10BF}" type="pres">
      <dgm:prSet presAssocID="{E7964ADD-DF11-4090-91E1-47576D968D38}" presName="tx1" presStyleLbl="revTx" presStyleIdx="1" presStyleCnt="3"/>
      <dgm:spPr/>
    </dgm:pt>
    <dgm:pt modelId="{F2395DE8-6B3A-45D2-9AAE-9F51A740E818}" type="pres">
      <dgm:prSet presAssocID="{E7964ADD-DF11-4090-91E1-47576D968D38}" presName="vert1" presStyleCnt="0"/>
      <dgm:spPr/>
    </dgm:pt>
    <dgm:pt modelId="{D6CE1CA5-6E45-4F73-816F-A9A5475EF9AE}" type="pres">
      <dgm:prSet presAssocID="{A2B191B8-1C11-4C4F-BBCD-9559C4E7E35D}" presName="thickLine" presStyleLbl="alignNode1" presStyleIdx="2" presStyleCnt="3"/>
      <dgm:spPr/>
    </dgm:pt>
    <dgm:pt modelId="{62208FCB-B157-4B76-B2AC-84319793AC4B}" type="pres">
      <dgm:prSet presAssocID="{A2B191B8-1C11-4C4F-BBCD-9559C4E7E35D}" presName="horz1" presStyleCnt="0"/>
      <dgm:spPr/>
    </dgm:pt>
    <dgm:pt modelId="{9174461F-4786-4822-94F0-EDB0C01433BF}" type="pres">
      <dgm:prSet presAssocID="{A2B191B8-1C11-4C4F-BBCD-9559C4E7E35D}" presName="tx1" presStyleLbl="revTx" presStyleIdx="2" presStyleCnt="3"/>
      <dgm:spPr/>
    </dgm:pt>
    <dgm:pt modelId="{E1FA8160-89BA-4827-A684-E7114D58BDCB}" type="pres">
      <dgm:prSet presAssocID="{A2B191B8-1C11-4C4F-BBCD-9559C4E7E35D}" presName="vert1" presStyleCnt="0"/>
      <dgm:spPr/>
    </dgm:pt>
  </dgm:ptLst>
  <dgm:cxnLst>
    <dgm:cxn modelId="{8FED5F1C-3C05-430E-BA1B-203E2964D5B2}" type="presOf" srcId="{CECCE877-D503-483C-B899-41B7B311DE31}" destId="{876912B4-644E-48BE-B027-BAB1EDC5438A}" srcOrd="0" destOrd="0" presId="urn:microsoft.com/office/officeart/2008/layout/LinedList"/>
    <dgm:cxn modelId="{F13D557C-73D2-4261-8341-EE76EC2A3CE7}" type="presOf" srcId="{E7964ADD-DF11-4090-91E1-47576D968D38}" destId="{C1F9559E-E0A1-4256-80EF-7860432A10BF}" srcOrd="0" destOrd="0" presId="urn:microsoft.com/office/officeart/2008/layout/LinedList"/>
    <dgm:cxn modelId="{7160588D-218E-4256-BD98-1E7ADD786D5F}" srcId="{61F4D028-1922-45D0-BF63-B33E44EB2E4B}" destId="{E7964ADD-DF11-4090-91E1-47576D968D38}" srcOrd="1" destOrd="0" parTransId="{95C6335E-2219-4664-9B9F-81DA9D02DC83}" sibTransId="{0EC58340-2511-41DF-972D-6343B974AA18}"/>
    <dgm:cxn modelId="{29D54BA3-EA10-4183-8488-3F8479275439}" type="presOf" srcId="{A2B191B8-1C11-4C4F-BBCD-9559C4E7E35D}" destId="{9174461F-4786-4822-94F0-EDB0C01433BF}" srcOrd="0" destOrd="0" presId="urn:microsoft.com/office/officeart/2008/layout/LinedList"/>
    <dgm:cxn modelId="{44A279D9-A238-4A12-8112-80150B103638}" type="presOf" srcId="{61F4D028-1922-45D0-BF63-B33E44EB2E4B}" destId="{4404DA24-3101-464B-8734-A53839500257}" srcOrd="0" destOrd="0" presId="urn:microsoft.com/office/officeart/2008/layout/LinedList"/>
    <dgm:cxn modelId="{A614D9E0-DBBA-46F9-AA75-451E97EA96C2}" srcId="{61F4D028-1922-45D0-BF63-B33E44EB2E4B}" destId="{CECCE877-D503-483C-B899-41B7B311DE31}" srcOrd="0" destOrd="0" parTransId="{63AE22D0-AC68-48FA-80A3-D5FAD187EB73}" sibTransId="{C2FFB594-0499-426B-8813-39B77EF0F51A}"/>
    <dgm:cxn modelId="{CF75FFE1-1C9E-4EBE-90B4-A0CD9D5ACB88}" srcId="{61F4D028-1922-45D0-BF63-B33E44EB2E4B}" destId="{A2B191B8-1C11-4C4F-BBCD-9559C4E7E35D}" srcOrd="2" destOrd="0" parTransId="{0F583314-B12B-41E0-923F-3ED430ED68D6}" sibTransId="{D88908CC-8C6F-4522-B597-2E02BA284CA6}"/>
    <dgm:cxn modelId="{123E5BE6-21B7-4BC7-B69D-9D7A74180097}" type="presParOf" srcId="{4404DA24-3101-464B-8734-A53839500257}" destId="{2EE73600-0494-41C1-B173-182602EC6C4F}" srcOrd="0" destOrd="0" presId="urn:microsoft.com/office/officeart/2008/layout/LinedList"/>
    <dgm:cxn modelId="{AA55024B-1276-4911-872A-A6202C5DD8F8}" type="presParOf" srcId="{4404DA24-3101-464B-8734-A53839500257}" destId="{D8DFFF2F-3B11-4E86-A6C8-A93CA1AD43E3}" srcOrd="1" destOrd="0" presId="urn:microsoft.com/office/officeart/2008/layout/LinedList"/>
    <dgm:cxn modelId="{CB404125-22E6-4190-9171-4CE9CB095A21}" type="presParOf" srcId="{D8DFFF2F-3B11-4E86-A6C8-A93CA1AD43E3}" destId="{876912B4-644E-48BE-B027-BAB1EDC5438A}" srcOrd="0" destOrd="0" presId="urn:microsoft.com/office/officeart/2008/layout/LinedList"/>
    <dgm:cxn modelId="{366CE38A-BBE9-45C0-9762-9FE119884015}" type="presParOf" srcId="{D8DFFF2F-3B11-4E86-A6C8-A93CA1AD43E3}" destId="{77B4E4EC-5A6D-4856-B21D-17F2A95220D1}" srcOrd="1" destOrd="0" presId="urn:microsoft.com/office/officeart/2008/layout/LinedList"/>
    <dgm:cxn modelId="{80099C2E-EA12-4C26-9105-42EF0EDFA150}" type="presParOf" srcId="{4404DA24-3101-464B-8734-A53839500257}" destId="{C1C319BF-401E-4C31-B35E-7BE576337965}" srcOrd="2" destOrd="0" presId="urn:microsoft.com/office/officeart/2008/layout/LinedList"/>
    <dgm:cxn modelId="{282412E4-C627-4E21-9299-D446CC991E07}" type="presParOf" srcId="{4404DA24-3101-464B-8734-A53839500257}" destId="{723A1717-51CE-47B5-860D-2EFBC3D030CC}" srcOrd="3" destOrd="0" presId="urn:microsoft.com/office/officeart/2008/layout/LinedList"/>
    <dgm:cxn modelId="{83BBD457-DD21-4E6E-8792-CE6D8B68E3CC}" type="presParOf" srcId="{723A1717-51CE-47B5-860D-2EFBC3D030CC}" destId="{C1F9559E-E0A1-4256-80EF-7860432A10BF}" srcOrd="0" destOrd="0" presId="urn:microsoft.com/office/officeart/2008/layout/LinedList"/>
    <dgm:cxn modelId="{A9A25BF8-AF99-4BFF-B3E3-17E8561AAB86}" type="presParOf" srcId="{723A1717-51CE-47B5-860D-2EFBC3D030CC}" destId="{F2395DE8-6B3A-45D2-9AAE-9F51A740E818}" srcOrd="1" destOrd="0" presId="urn:microsoft.com/office/officeart/2008/layout/LinedList"/>
    <dgm:cxn modelId="{5DCDF3F0-8000-4ABC-B694-5574472A849C}" type="presParOf" srcId="{4404DA24-3101-464B-8734-A53839500257}" destId="{D6CE1CA5-6E45-4F73-816F-A9A5475EF9AE}" srcOrd="4" destOrd="0" presId="urn:microsoft.com/office/officeart/2008/layout/LinedList"/>
    <dgm:cxn modelId="{069B4704-F319-4522-B2BC-25AC978A5106}" type="presParOf" srcId="{4404DA24-3101-464B-8734-A53839500257}" destId="{62208FCB-B157-4B76-B2AC-84319793AC4B}" srcOrd="5" destOrd="0" presId="urn:microsoft.com/office/officeart/2008/layout/LinedList"/>
    <dgm:cxn modelId="{3C72F303-814A-4831-9DF1-D4A5F88CD93D}" type="presParOf" srcId="{62208FCB-B157-4B76-B2AC-84319793AC4B}" destId="{9174461F-4786-4822-94F0-EDB0C01433BF}" srcOrd="0" destOrd="0" presId="urn:microsoft.com/office/officeart/2008/layout/LinedList"/>
    <dgm:cxn modelId="{8FB514F0-963D-4C87-AF75-B0A5775EA207}" type="presParOf" srcId="{62208FCB-B157-4B76-B2AC-84319793AC4B}" destId="{E1FA8160-89BA-4827-A684-E7114D58BDC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1D49A6-CB5E-4461-9023-5D27702AEB4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CE3D3EB-E316-4DB9-A7F1-93CE6E1679F3}">
      <dgm:prSet/>
      <dgm:spPr/>
      <dgm:t>
        <a:bodyPr/>
        <a:lstStyle/>
        <a:p>
          <a:r>
            <a:rPr lang="en-GB"/>
            <a:t>In groups pick a country.</a:t>
          </a:r>
          <a:endParaRPr lang="en-US"/>
        </a:p>
      </dgm:t>
    </dgm:pt>
    <dgm:pt modelId="{4D55B950-A9E5-44E0-8962-924C8B1F51DE}" type="parTrans" cxnId="{540EBA6D-637B-4FB9-93E6-E60A8EF97898}">
      <dgm:prSet/>
      <dgm:spPr/>
      <dgm:t>
        <a:bodyPr/>
        <a:lstStyle/>
        <a:p>
          <a:endParaRPr lang="en-US"/>
        </a:p>
      </dgm:t>
    </dgm:pt>
    <dgm:pt modelId="{DCDF91F9-EE8F-4FD8-92CE-C7D85722361A}" type="sibTrans" cxnId="{540EBA6D-637B-4FB9-93E6-E60A8EF97898}">
      <dgm:prSet/>
      <dgm:spPr/>
      <dgm:t>
        <a:bodyPr/>
        <a:lstStyle/>
        <a:p>
          <a:endParaRPr lang="en-US"/>
        </a:p>
      </dgm:t>
    </dgm:pt>
    <dgm:pt modelId="{F7B07EF7-5D39-4EFC-8135-861E61372BDB}">
      <dgm:prSet/>
      <dgm:spPr/>
      <dgm:t>
        <a:bodyPr/>
        <a:lstStyle/>
        <a:p>
          <a:r>
            <a:rPr lang="en-GB"/>
            <a:t>research how income inequality in that country might affect the economic agents and the economy</a:t>
          </a:r>
          <a:endParaRPr lang="en-US"/>
        </a:p>
      </dgm:t>
    </dgm:pt>
    <dgm:pt modelId="{2AA4A6BF-1C33-41FE-9453-12D3624096FB}" type="parTrans" cxnId="{977DD7CD-12CE-4BEA-B9DE-B2DB3AC85958}">
      <dgm:prSet/>
      <dgm:spPr/>
      <dgm:t>
        <a:bodyPr/>
        <a:lstStyle/>
        <a:p>
          <a:endParaRPr lang="en-US"/>
        </a:p>
      </dgm:t>
    </dgm:pt>
    <dgm:pt modelId="{4356BC1B-FE37-40B5-B8F1-BD623158F4D7}" type="sibTrans" cxnId="{977DD7CD-12CE-4BEA-B9DE-B2DB3AC85958}">
      <dgm:prSet/>
      <dgm:spPr/>
      <dgm:t>
        <a:bodyPr/>
        <a:lstStyle/>
        <a:p>
          <a:endParaRPr lang="en-US"/>
        </a:p>
      </dgm:t>
    </dgm:pt>
    <dgm:pt modelId="{88235292-A5BF-4F45-81AC-3D4E6A28813B}">
      <dgm:prSet/>
      <dgm:spPr/>
      <dgm:t>
        <a:bodyPr/>
        <a:lstStyle/>
        <a:p>
          <a:r>
            <a:rPr lang="en-GB"/>
            <a:t>consider how low income levels might lead to a decrease in consumer spending, investment, and economic growth. </a:t>
          </a:r>
          <a:endParaRPr lang="en-US"/>
        </a:p>
      </dgm:t>
    </dgm:pt>
    <dgm:pt modelId="{3C828C12-2207-48D0-9266-C3F0AA946D01}" type="parTrans" cxnId="{EB70F420-5ACA-48F0-9A9F-B5EC22EF4D39}">
      <dgm:prSet/>
      <dgm:spPr/>
      <dgm:t>
        <a:bodyPr/>
        <a:lstStyle/>
        <a:p>
          <a:endParaRPr lang="en-US"/>
        </a:p>
      </dgm:t>
    </dgm:pt>
    <dgm:pt modelId="{C84035B9-654B-4306-8E72-D93CD580DE00}" type="sibTrans" cxnId="{EB70F420-5ACA-48F0-9A9F-B5EC22EF4D39}">
      <dgm:prSet/>
      <dgm:spPr/>
      <dgm:t>
        <a:bodyPr/>
        <a:lstStyle/>
        <a:p>
          <a:endParaRPr lang="en-US"/>
        </a:p>
      </dgm:t>
    </dgm:pt>
    <dgm:pt modelId="{571FCF91-1156-41F3-AF8B-FD155C5FB062}" type="pres">
      <dgm:prSet presAssocID="{E11D49A6-CB5E-4461-9023-5D27702AEB45}" presName="vert0" presStyleCnt="0">
        <dgm:presLayoutVars>
          <dgm:dir/>
          <dgm:animOne val="branch"/>
          <dgm:animLvl val="lvl"/>
        </dgm:presLayoutVars>
      </dgm:prSet>
      <dgm:spPr/>
    </dgm:pt>
    <dgm:pt modelId="{A49B46AD-2FE6-47FE-ADB7-541954C1022A}" type="pres">
      <dgm:prSet presAssocID="{BCE3D3EB-E316-4DB9-A7F1-93CE6E1679F3}" presName="thickLine" presStyleLbl="alignNode1" presStyleIdx="0" presStyleCnt="3"/>
      <dgm:spPr/>
    </dgm:pt>
    <dgm:pt modelId="{2E3891EE-FC46-4D2B-94E3-3AB51D39A26A}" type="pres">
      <dgm:prSet presAssocID="{BCE3D3EB-E316-4DB9-A7F1-93CE6E1679F3}" presName="horz1" presStyleCnt="0"/>
      <dgm:spPr/>
    </dgm:pt>
    <dgm:pt modelId="{69D1479A-8A22-4FA3-AF56-1EEF5719AC06}" type="pres">
      <dgm:prSet presAssocID="{BCE3D3EB-E316-4DB9-A7F1-93CE6E1679F3}" presName="tx1" presStyleLbl="revTx" presStyleIdx="0" presStyleCnt="3"/>
      <dgm:spPr/>
    </dgm:pt>
    <dgm:pt modelId="{313BDF15-863F-46EE-A651-E6800E8976B8}" type="pres">
      <dgm:prSet presAssocID="{BCE3D3EB-E316-4DB9-A7F1-93CE6E1679F3}" presName="vert1" presStyleCnt="0"/>
      <dgm:spPr/>
    </dgm:pt>
    <dgm:pt modelId="{CA36D86E-0C37-4FC8-8F15-8BA2A635688A}" type="pres">
      <dgm:prSet presAssocID="{F7B07EF7-5D39-4EFC-8135-861E61372BDB}" presName="thickLine" presStyleLbl="alignNode1" presStyleIdx="1" presStyleCnt="3"/>
      <dgm:spPr/>
    </dgm:pt>
    <dgm:pt modelId="{E15A2889-61FC-4498-8D5E-299CA4AEF698}" type="pres">
      <dgm:prSet presAssocID="{F7B07EF7-5D39-4EFC-8135-861E61372BDB}" presName="horz1" presStyleCnt="0"/>
      <dgm:spPr/>
    </dgm:pt>
    <dgm:pt modelId="{6E22D462-4767-41B7-9B43-02AD64E99DB9}" type="pres">
      <dgm:prSet presAssocID="{F7B07EF7-5D39-4EFC-8135-861E61372BDB}" presName="tx1" presStyleLbl="revTx" presStyleIdx="1" presStyleCnt="3"/>
      <dgm:spPr/>
    </dgm:pt>
    <dgm:pt modelId="{63A7A695-AE65-45A9-B813-383EF9DC254D}" type="pres">
      <dgm:prSet presAssocID="{F7B07EF7-5D39-4EFC-8135-861E61372BDB}" presName="vert1" presStyleCnt="0"/>
      <dgm:spPr/>
    </dgm:pt>
    <dgm:pt modelId="{0CEB0145-B75C-45D8-9B41-101F70DA7765}" type="pres">
      <dgm:prSet presAssocID="{88235292-A5BF-4F45-81AC-3D4E6A28813B}" presName="thickLine" presStyleLbl="alignNode1" presStyleIdx="2" presStyleCnt="3"/>
      <dgm:spPr/>
    </dgm:pt>
    <dgm:pt modelId="{5478A458-4783-4F48-83DD-3EB85CBE0609}" type="pres">
      <dgm:prSet presAssocID="{88235292-A5BF-4F45-81AC-3D4E6A28813B}" presName="horz1" presStyleCnt="0"/>
      <dgm:spPr/>
    </dgm:pt>
    <dgm:pt modelId="{6947EE00-04A6-4B45-89B5-68C7174D4E5B}" type="pres">
      <dgm:prSet presAssocID="{88235292-A5BF-4F45-81AC-3D4E6A28813B}" presName="tx1" presStyleLbl="revTx" presStyleIdx="2" presStyleCnt="3"/>
      <dgm:spPr/>
    </dgm:pt>
    <dgm:pt modelId="{38FEA029-CA2E-47C8-A2A0-CAC3043B1EA3}" type="pres">
      <dgm:prSet presAssocID="{88235292-A5BF-4F45-81AC-3D4E6A28813B}" presName="vert1" presStyleCnt="0"/>
      <dgm:spPr/>
    </dgm:pt>
  </dgm:ptLst>
  <dgm:cxnLst>
    <dgm:cxn modelId="{EB70F420-5ACA-48F0-9A9F-B5EC22EF4D39}" srcId="{E11D49A6-CB5E-4461-9023-5D27702AEB45}" destId="{88235292-A5BF-4F45-81AC-3D4E6A28813B}" srcOrd="2" destOrd="0" parTransId="{3C828C12-2207-48D0-9266-C3F0AA946D01}" sibTransId="{C84035B9-654B-4306-8E72-D93CD580DE00}"/>
    <dgm:cxn modelId="{C7812D3F-F9A4-434C-8C8A-CC1D3F505D3D}" type="presOf" srcId="{E11D49A6-CB5E-4461-9023-5D27702AEB45}" destId="{571FCF91-1156-41F3-AF8B-FD155C5FB062}" srcOrd="0" destOrd="0" presId="urn:microsoft.com/office/officeart/2008/layout/LinedList"/>
    <dgm:cxn modelId="{B6251A65-B968-46DC-85D5-23FC7CDF7249}" type="presOf" srcId="{BCE3D3EB-E316-4DB9-A7F1-93CE6E1679F3}" destId="{69D1479A-8A22-4FA3-AF56-1EEF5719AC06}" srcOrd="0" destOrd="0" presId="urn:microsoft.com/office/officeart/2008/layout/LinedList"/>
    <dgm:cxn modelId="{540EBA6D-637B-4FB9-93E6-E60A8EF97898}" srcId="{E11D49A6-CB5E-4461-9023-5D27702AEB45}" destId="{BCE3D3EB-E316-4DB9-A7F1-93CE6E1679F3}" srcOrd="0" destOrd="0" parTransId="{4D55B950-A9E5-44E0-8962-924C8B1F51DE}" sibTransId="{DCDF91F9-EE8F-4FD8-92CE-C7D85722361A}"/>
    <dgm:cxn modelId="{5C1C41A3-B8BB-412E-8426-8458D98E9E68}" type="presOf" srcId="{88235292-A5BF-4F45-81AC-3D4E6A28813B}" destId="{6947EE00-04A6-4B45-89B5-68C7174D4E5B}" srcOrd="0" destOrd="0" presId="urn:microsoft.com/office/officeart/2008/layout/LinedList"/>
    <dgm:cxn modelId="{BB3C41AF-9B28-4E5C-956B-FF5F1DDA222C}" type="presOf" srcId="{F7B07EF7-5D39-4EFC-8135-861E61372BDB}" destId="{6E22D462-4767-41B7-9B43-02AD64E99DB9}" srcOrd="0" destOrd="0" presId="urn:microsoft.com/office/officeart/2008/layout/LinedList"/>
    <dgm:cxn modelId="{977DD7CD-12CE-4BEA-B9DE-B2DB3AC85958}" srcId="{E11D49A6-CB5E-4461-9023-5D27702AEB45}" destId="{F7B07EF7-5D39-4EFC-8135-861E61372BDB}" srcOrd="1" destOrd="0" parTransId="{2AA4A6BF-1C33-41FE-9453-12D3624096FB}" sibTransId="{4356BC1B-FE37-40B5-B8F1-BD623158F4D7}"/>
    <dgm:cxn modelId="{32F78298-8335-4056-9C77-57A5E63918FE}" type="presParOf" srcId="{571FCF91-1156-41F3-AF8B-FD155C5FB062}" destId="{A49B46AD-2FE6-47FE-ADB7-541954C1022A}" srcOrd="0" destOrd="0" presId="urn:microsoft.com/office/officeart/2008/layout/LinedList"/>
    <dgm:cxn modelId="{9D379357-24E0-475A-BA37-D4B4FA67010F}" type="presParOf" srcId="{571FCF91-1156-41F3-AF8B-FD155C5FB062}" destId="{2E3891EE-FC46-4D2B-94E3-3AB51D39A26A}" srcOrd="1" destOrd="0" presId="urn:microsoft.com/office/officeart/2008/layout/LinedList"/>
    <dgm:cxn modelId="{AA327E9D-8AB4-4C14-85B0-A573D72105BE}" type="presParOf" srcId="{2E3891EE-FC46-4D2B-94E3-3AB51D39A26A}" destId="{69D1479A-8A22-4FA3-AF56-1EEF5719AC06}" srcOrd="0" destOrd="0" presId="urn:microsoft.com/office/officeart/2008/layout/LinedList"/>
    <dgm:cxn modelId="{DB19BEA2-3DD2-4392-96D9-10C313DBE71E}" type="presParOf" srcId="{2E3891EE-FC46-4D2B-94E3-3AB51D39A26A}" destId="{313BDF15-863F-46EE-A651-E6800E8976B8}" srcOrd="1" destOrd="0" presId="urn:microsoft.com/office/officeart/2008/layout/LinedList"/>
    <dgm:cxn modelId="{D2FD212C-45A4-44A3-A11F-F960A896E860}" type="presParOf" srcId="{571FCF91-1156-41F3-AF8B-FD155C5FB062}" destId="{CA36D86E-0C37-4FC8-8F15-8BA2A635688A}" srcOrd="2" destOrd="0" presId="urn:microsoft.com/office/officeart/2008/layout/LinedList"/>
    <dgm:cxn modelId="{3EA00F6B-856C-43CC-8CA1-F8E333AECAD5}" type="presParOf" srcId="{571FCF91-1156-41F3-AF8B-FD155C5FB062}" destId="{E15A2889-61FC-4498-8D5E-299CA4AEF698}" srcOrd="3" destOrd="0" presId="urn:microsoft.com/office/officeart/2008/layout/LinedList"/>
    <dgm:cxn modelId="{F246E9FA-2C3D-4C2B-934E-1BFEBF5FDA93}" type="presParOf" srcId="{E15A2889-61FC-4498-8D5E-299CA4AEF698}" destId="{6E22D462-4767-41B7-9B43-02AD64E99DB9}" srcOrd="0" destOrd="0" presId="urn:microsoft.com/office/officeart/2008/layout/LinedList"/>
    <dgm:cxn modelId="{6F7A3E3E-22B2-4E4A-8A79-42225237E4B8}" type="presParOf" srcId="{E15A2889-61FC-4498-8D5E-299CA4AEF698}" destId="{63A7A695-AE65-45A9-B813-383EF9DC254D}" srcOrd="1" destOrd="0" presId="urn:microsoft.com/office/officeart/2008/layout/LinedList"/>
    <dgm:cxn modelId="{2D449893-623F-4A8C-8447-7391AF4FB49C}" type="presParOf" srcId="{571FCF91-1156-41F3-AF8B-FD155C5FB062}" destId="{0CEB0145-B75C-45D8-9B41-101F70DA7765}" srcOrd="4" destOrd="0" presId="urn:microsoft.com/office/officeart/2008/layout/LinedList"/>
    <dgm:cxn modelId="{2FA789CF-47D8-4762-8A9C-A37DB126B3B0}" type="presParOf" srcId="{571FCF91-1156-41F3-AF8B-FD155C5FB062}" destId="{5478A458-4783-4F48-83DD-3EB85CBE0609}" srcOrd="5" destOrd="0" presId="urn:microsoft.com/office/officeart/2008/layout/LinedList"/>
    <dgm:cxn modelId="{6AAD13B5-A72C-4495-8192-E1F51A842B28}" type="presParOf" srcId="{5478A458-4783-4F48-83DD-3EB85CBE0609}" destId="{6947EE00-04A6-4B45-89B5-68C7174D4E5B}" srcOrd="0" destOrd="0" presId="urn:microsoft.com/office/officeart/2008/layout/LinedList"/>
    <dgm:cxn modelId="{45251D4C-AA17-4FCF-8A04-C42FE1AB39BA}" type="presParOf" srcId="{5478A458-4783-4F48-83DD-3EB85CBE0609}" destId="{38FEA029-CA2E-47C8-A2A0-CAC3043B1EA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B04339-E62E-4925-955C-A278676CCF7B}">
      <dsp:nvSpPr>
        <dsp:cNvPr id="0" name=""/>
        <dsp:cNvSpPr/>
      </dsp:nvSpPr>
      <dsp:spPr>
        <a:xfrm>
          <a:off x="0" y="0"/>
          <a:ext cx="3286125" cy="43513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List three ways economic development can benefit a country.</a:t>
          </a:r>
          <a:endParaRPr lang="en-US" sz="2500" kern="1200"/>
        </a:p>
      </dsp:txBody>
      <dsp:txXfrm>
        <a:off x="0" y="1653508"/>
        <a:ext cx="3286125" cy="2610802"/>
      </dsp:txXfrm>
    </dsp:sp>
    <dsp:sp modelId="{63FDF357-5846-403A-BC07-683B18C86379}">
      <dsp:nvSpPr>
        <dsp:cNvPr id="0" name=""/>
        <dsp:cNvSpPr/>
      </dsp:nvSpPr>
      <dsp:spPr>
        <a:xfrm>
          <a:off x="990361" y="435133"/>
          <a:ext cx="1305401" cy="1305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81533" y="626305"/>
        <a:ext cx="923057" cy="923057"/>
      </dsp:txXfrm>
    </dsp:sp>
    <dsp:sp modelId="{06F37F4C-11F9-48EB-BF95-1F3A38932DCE}">
      <dsp:nvSpPr>
        <dsp:cNvPr id="0" name=""/>
        <dsp:cNvSpPr/>
      </dsp:nvSpPr>
      <dsp:spPr>
        <a:xfrm>
          <a:off x="0" y="4351266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C34E9-F26D-4C37-B99F-E9F216D9448F}">
      <dsp:nvSpPr>
        <dsp:cNvPr id="0" name=""/>
        <dsp:cNvSpPr/>
      </dsp:nvSpPr>
      <dsp:spPr>
        <a:xfrm>
          <a:off x="3614737" y="0"/>
          <a:ext cx="3286125" cy="43513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List two advantages that international aid and improvements in welfare from NGOs can provide</a:t>
          </a:r>
          <a:endParaRPr lang="en-US" sz="2500" kern="1200"/>
        </a:p>
      </dsp:txBody>
      <dsp:txXfrm>
        <a:off x="3614737" y="1653508"/>
        <a:ext cx="3286125" cy="2610802"/>
      </dsp:txXfrm>
    </dsp:sp>
    <dsp:sp modelId="{A73E5DA0-2A5E-4CEE-B270-2C36123C9068}">
      <dsp:nvSpPr>
        <dsp:cNvPr id="0" name=""/>
        <dsp:cNvSpPr/>
      </dsp:nvSpPr>
      <dsp:spPr>
        <a:xfrm>
          <a:off x="4605099" y="435133"/>
          <a:ext cx="1305401" cy="1305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96271" y="626305"/>
        <a:ext cx="923057" cy="923057"/>
      </dsp:txXfrm>
    </dsp:sp>
    <dsp:sp modelId="{4E56E6DB-38D1-41BD-B60E-999D311EB063}">
      <dsp:nvSpPr>
        <dsp:cNvPr id="0" name=""/>
        <dsp:cNvSpPr/>
      </dsp:nvSpPr>
      <dsp:spPr>
        <a:xfrm>
          <a:off x="3614737" y="4351266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341F4-F24F-4414-8059-0F271ADF1954}">
      <dsp:nvSpPr>
        <dsp:cNvPr id="0" name=""/>
        <dsp:cNvSpPr/>
      </dsp:nvSpPr>
      <dsp:spPr>
        <a:xfrm>
          <a:off x="7229475" y="0"/>
          <a:ext cx="3286125" cy="435133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199" tIns="330200" rIns="256199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Explain the differences between economic development and economic growth.</a:t>
          </a:r>
          <a:endParaRPr lang="en-US" sz="2500" kern="1200"/>
        </a:p>
      </dsp:txBody>
      <dsp:txXfrm>
        <a:off x="7229475" y="1653508"/>
        <a:ext cx="3286125" cy="2610802"/>
      </dsp:txXfrm>
    </dsp:sp>
    <dsp:sp modelId="{1F1B381D-7DEA-47BE-B0BB-65DE07673466}">
      <dsp:nvSpPr>
        <dsp:cNvPr id="0" name=""/>
        <dsp:cNvSpPr/>
      </dsp:nvSpPr>
      <dsp:spPr>
        <a:xfrm>
          <a:off x="8219836" y="435133"/>
          <a:ext cx="1305401" cy="13054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774" tIns="12700" rIns="101774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411008" y="626305"/>
        <a:ext cx="923057" cy="923057"/>
      </dsp:txXfrm>
    </dsp:sp>
    <dsp:sp modelId="{62AC1282-4A9A-4772-BC8E-35BD39CFD713}">
      <dsp:nvSpPr>
        <dsp:cNvPr id="0" name=""/>
        <dsp:cNvSpPr/>
      </dsp:nvSpPr>
      <dsp:spPr>
        <a:xfrm>
          <a:off x="7229475" y="4351266"/>
          <a:ext cx="328612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756E1-4077-4343-A797-10B30470A512}">
      <dsp:nvSpPr>
        <dsp:cNvPr id="0" name=""/>
        <dsp:cNvSpPr/>
      </dsp:nvSpPr>
      <dsp:spPr>
        <a:xfrm>
          <a:off x="0" y="119"/>
          <a:ext cx="6492875" cy="25108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Research a particular country or region and create a poster that includes information about the impacts of income inequality on economic agents and the economy.</a:t>
          </a:r>
          <a:endParaRPr lang="en-US" sz="2900" kern="1200"/>
        </a:p>
      </dsp:txBody>
      <dsp:txXfrm>
        <a:off x="122568" y="122687"/>
        <a:ext cx="6247739" cy="2265683"/>
      </dsp:txXfrm>
    </dsp:sp>
    <dsp:sp modelId="{A8D76C74-95A1-463A-ACA2-A0B1858C207D}">
      <dsp:nvSpPr>
        <dsp:cNvPr id="0" name=""/>
        <dsp:cNvSpPr/>
      </dsp:nvSpPr>
      <dsp:spPr>
        <a:xfrm>
          <a:off x="0" y="2594459"/>
          <a:ext cx="6492875" cy="251081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It should also include a discussion of the connections between low income and low productivity. </a:t>
          </a:r>
          <a:endParaRPr lang="en-US" sz="2900" kern="1200"/>
        </a:p>
      </dsp:txBody>
      <dsp:txXfrm>
        <a:off x="122568" y="2717027"/>
        <a:ext cx="6247739" cy="22656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B195E-F1CE-4C2F-A440-1BE578E6EFB8}">
      <dsp:nvSpPr>
        <dsp:cNvPr id="0" name=""/>
        <dsp:cNvSpPr/>
      </dsp:nvSpPr>
      <dsp:spPr>
        <a:xfrm>
          <a:off x="0" y="0"/>
          <a:ext cx="9288654" cy="1257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Are you able to explain the concept of income inequality and its impact on economic agents?</a:t>
          </a:r>
          <a:endParaRPr lang="en-US" sz="2600" kern="1200"/>
        </a:p>
      </dsp:txBody>
      <dsp:txXfrm>
        <a:off x="36841" y="36841"/>
        <a:ext cx="7931345" cy="1184159"/>
      </dsp:txXfrm>
    </dsp:sp>
    <dsp:sp modelId="{D3664D6D-EC71-47AC-9AC0-0E53E9406FA9}">
      <dsp:nvSpPr>
        <dsp:cNvPr id="0" name=""/>
        <dsp:cNvSpPr/>
      </dsp:nvSpPr>
      <dsp:spPr>
        <a:xfrm>
          <a:off x="819587" y="1467481"/>
          <a:ext cx="9288654" cy="12578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Are you able to explain the connections between low income and low productivity?</a:t>
          </a:r>
          <a:endParaRPr lang="en-US" sz="2600" kern="1200"/>
        </a:p>
      </dsp:txBody>
      <dsp:txXfrm>
        <a:off x="856428" y="1504322"/>
        <a:ext cx="7577788" cy="1184159"/>
      </dsp:txXfrm>
    </dsp:sp>
    <dsp:sp modelId="{006A3889-19FE-4391-90D9-6EA9D04B8D06}">
      <dsp:nvSpPr>
        <dsp:cNvPr id="0" name=""/>
        <dsp:cNvSpPr/>
      </dsp:nvSpPr>
      <dsp:spPr>
        <a:xfrm>
          <a:off x="1639174" y="2934963"/>
          <a:ext cx="9288654" cy="12578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Are you able to explain the impacts of inequality on economic agents, individuals, firms, and the economy?</a:t>
          </a:r>
          <a:endParaRPr lang="en-US" sz="2600" kern="1200" dirty="0"/>
        </a:p>
      </dsp:txBody>
      <dsp:txXfrm>
        <a:off x="1676015" y="2971804"/>
        <a:ext cx="7577788" cy="1184159"/>
      </dsp:txXfrm>
    </dsp:sp>
    <dsp:sp modelId="{038D50B3-5AA1-476C-8B2E-1C34D8B04973}">
      <dsp:nvSpPr>
        <dsp:cNvPr id="0" name=""/>
        <dsp:cNvSpPr/>
      </dsp:nvSpPr>
      <dsp:spPr>
        <a:xfrm>
          <a:off x="8471057" y="953863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55016" y="953863"/>
        <a:ext cx="449678" cy="615241"/>
      </dsp:txXfrm>
    </dsp:sp>
    <dsp:sp modelId="{DF6F1C2D-80BA-49DF-850A-9204559E9A84}">
      <dsp:nvSpPr>
        <dsp:cNvPr id="0" name=""/>
        <dsp:cNvSpPr/>
      </dsp:nvSpPr>
      <dsp:spPr>
        <a:xfrm>
          <a:off x="9290644" y="2412959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74603" y="2412959"/>
        <a:ext cx="449678" cy="615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440811-5AF8-4102-9053-E7FA36640709}">
      <dsp:nvSpPr>
        <dsp:cNvPr id="0" name=""/>
        <dsp:cNvSpPr/>
      </dsp:nvSpPr>
      <dsp:spPr>
        <a:xfrm>
          <a:off x="51" y="617831"/>
          <a:ext cx="4913783" cy="16152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Income inequality occurs when there is a disparity in the flow of earnings of individuals or households.</a:t>
          </a:r>
          <a:endParaRPr lang="en-US" sz="2500" kern="1200"/>
        </a:p>
      </dsp:txBody>
      <dsp:txXfrm>
        <a:off x="51" y="617831"/>
        <a:ext cx="4913783" cy="1615212"/>
      </dsp:txXfrm>
    </dsp:sp>
    <dsp:sp modelId="{8EA5CC1C-A86E-4E09-BA04-CBC914AB94C3}">
      <dsp:nvSpPr>
        <dsp:cNvPr id="0" name=""/>
        <dsp:cNvSpPr/>
      </dsp:nvSpPr>
      <dsp:spPr>
        <a:xfrm>
          <a:off x="51" y="2233044"/>
          <a:ext cx="4913783" cy="10980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/>
            <a:t>The greater the differential, the greater the inequality.</a:t>
          </a:r>
          <a:endParaRPr lang="en-US" sz="2500" kern="1200"/>
        </a:p>
      </dsp:txBody>
      <dsp:txXfrm>
        <a:off x="51" y="2233044"/>
        <a:ext cx="4913783" cy="1098000"/>
      </dsp:txXfrm>
    </dsp:sp>
    <dsp:sp modelId="{9768D9AD-0699-4671-9F5F-AB6F8EB47D95}">
      <dsp:nvSpPr>
        <dsp:cNvPr id="0" name=""/>
        <dsp:cNvSpPr/>
      </dsp:nvSpPr>
      <dsp:spPr>
        <a:xfrm>
          <a:off x="5601764" y="617831"/>
          <a:ext cx="4913783" cy="161521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Wealth inequality  occurs when there is a disparity in the stock of financial assets e.g. houses owned by individuals or households.</a:t>
          </a:r>
          <a:endParaRPr lang="en-US" sz="2500" kern="1200"/>
        </a:p>
      </dsp:txBody>
      <dsp:txXfrm>
        <a:off x="5601764" y="617831"/>
        <a:ext cx="4913783" cy="1615212"/>
      </dsp:txXfrm>
    </dsp:sp>
    <dsp:sp modelId="{42236963-AA8F-4087-8100-0B042902CED3}">
      <dsp:nvSpPr>
        <dsp:cNvPr id="0" name=""/>
        <dsp:cNvSpPr/>
      </dsp:nvSpPr>
      <dsp:spPr>
        <a:xfrm>
          <a:off x="5601764" y="2233044"/>
          <a:ext cx="4913783" cy="109800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500" kern="1200"/>
            <a:t>The greater the differential, the greater the inequality.</a:t>
          </a:r>
          <a:endParaRPr lang="en-US" sz="2500" kern="1200"/>
        </a:p>
      </dsp:txBody>
      <dsp:txXfrm>
        <a:off x="5601764" y="2233044"/>
        <a:ext cx="4913783" cy="109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C6C86-3CA4-49BD-AB88-0B00E0A06D1A}">
      <dsp:nvSpPr>
        <dsp:cNvPr id="0" name=""/>
        <dsp:cNvSpPr/>
      </dsp:nvSpPr>
      <dsp:spPr>
        <a:xfrm>
          <a:off x="0" y="308594"/>
          <a:ext cx="6253721" cy="1429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Inequalities in income and wealth occur when there are differentials in their distribution for individuals and households</a:t>
          </a:r>
          <a:endParaRPr lang="en-US" sz="2600" kern="1200"/>
        </a:p>
      </dsp:txBody>
      <dsp:txXfrm>
        <a:off x="69794" y="378388"/>
        <a:ext cx="6114133" cy="1290152"/>
      </dsp:txXfrm>
    </dsp:sp>
    <dsp:sp modelId="{33306D20-B577-4A73-B044-A0FE043764FC}">
      <dsp:nvSpPr>
        <dsp:cNvPr id="0" name=""/>
        <dsp:cNvSpPr/>
      </dsp:nvSpPr>
      <dsp:spPr>
        <a:xfrm>
          <a:off x="0" y="1813214"/>
          <a:ext cx="6253721" cy="1429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An individual’s ability to consume goods and services depends upon his/her income and wealth</a:t>
          </a:r>
          <a:endParaRPr lang="en-US" sz="2600" kern="1200"/>
        </a:p>
      </dsp:txBody>
      <dsp:txXfrm>
        <a:off x="69794" y="1883008"/>
        <a:ext cx="6114133" cy="1290152"/>
      </dsp:txXfrm>
    </dsp:sp>
    <dsp:sp modelId="{214A052F-2B91-4511-94CC-A3B2EBC8EE46}">
      <dsp:nvSpPr>
        <dsp:cNvPr id="0" name=""/>
        <dsp:cNvSpPr/>
      </dsp:nvSpPr>
      <dsp:spPr>
        <a:xfrm>
          <a:off x="0" y="3317834"/>
          <a:ext cx="6253721" cy="14297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An unequal distribution of income and wealth may result in an unsatisfactory allocation of resources</a:t>
          </a:r>
          <a:endParaRPr lang="en-US" sz="2600" kern="1200"/>
        </a:p>
      </dsp:txBody>
      <dsp:txXfrm>
        <a:off x="69794" y="3387628"/>
        <a:ext cx="6114133" cy="12901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7FCF2-1E3B-46CD-947A-A217FD6278A5}">
      <dsp:nvSpPr>
        <dsp:cNvPr id="0" name=""/>
        <dsp:cNvSpPr/>
      </dsp:nvSpPr>
      <dsp:spPr>
        <a:xfrm>
          <a:off x="0" y="19442"/>
          <a:ext cx="6269038" cy="1062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Inequality impacts on the standard of living and quality of life on individuals</a:t>
          </a:r>
          <a:endParaRPr lang="en-US" sz="1900" kern="1200"/>
        </a:p>
      </dsp:txBody>
      <dsp:txXfrm>
        <a:off x="51885" y="71327"/>
        <a:ext cx="6165268" cy="959101"/>
      </dsp:txXfrm>
    </dsp:sp>
    <dsp:sp modelId="{CB8AF96C-D88F-4D63-A709-867A3D969652}">
      <dsp:nvSpPr>
        <dsp:cNvPr id="0" name=""/>
        <dsp:cNvSpPr/>
      </dsp:nvSpPr>
      <dsp:spPr>
        <a:xfrm>
          <a:off x="0" y="1137034"/>
          <a:ext cx="6269038" cy="10628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Lower income means that there is less purchasing power, so less consumption of goods and services</a:t>
          </a:r>
          <a:endParaRPr lang="en-US" sz="1900" kern="1200"/>
        </a:p>
      </dsp:txBody>
      <dsp:txXfrm>
        <a:off x="51885" y="1188919"/>
        <a:ext cx="6165268" cy="959101"/>
      </dsp:txXfrm>
    </dsp:sp>
    <dsp:sp modelId="{CCB919A8-6091-438C-B90D-6CDE9F2F7FB2}">
      <dsp:nvSpPr>
        <dsp:cNvPr id="0" name=""/>
        <dsp:cNvSpPr/>
      </dsp:nvSpPr>
      <dsp:spPr>
        <a:xfrm>
          <a:off x="0" y="2254626"/>
          <a:ext cx="6269038" cy="10628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There is an inability to consume merit goods such as education and health</a:t>
          </a:r>
          <a:endParaRPr lang="en-US" sz="1900" kern="1200"/>
        </a:p>
      </dsp:txBody>
      <dsp:txXfrm>
        <a:off x="51885" y="2306511"/>
        <a:ext cx="6165268" cy="959101"/>
      </dsp:txXfrm>
    </dsp:sp>
    <dsp:sp modelId="{550B63C3-849D-4BCD-9ECC-EFB0AE6B4730}">
      <dsp:nvSpPr>
        <dsp:cNvPr id="0" name=""/>
        <dsp:cNvSpPr/>
      </dsp:nvSpPr>
      <dsp:spPr>
        <a:xfrm>
          <a:off x="0" y="3372218"/>
          <a:ext cx="6269038" cy="106287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This exacerbates the inequality as the individual will find it harder to improve their human capital</a:t>
          </a:r>
          <a:endParaRPr lang="en-US" sz="1900" kern="1200"/>
        </a:p>
      </dsp:txBody>
      <dsp:txXfrm>
        <a:off x="51885" y="3424103"/>
        <a:ext cx="6165268" cy="959101"/>
      </dsp:txXfrm>
    </dsp:sp>
    <dsp:sp modelId="{3EF52C75-534A-42BC-B6C9-4102EB2DAF56}">
      <dsp:nvSpPr>
        <dsp:cNvPr id="0" name=""/>
        <dsp:cNvSpPr/>
      </dsp:nvSpPr>
      <dsp:spPr>
        <a:xfrm>
          <a:off x="0" y="4489810"/>
          <a:ext cx="6269038" cy="106287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With little or no income left after consumption the individual does not have the means to undertake saving, therefore an inability to buy assets</a:t>
          </a:r>
          <a:endParaRPr lang="en-US" sz="1900" kern="1200"/>
        </a:p>
      </dsp:txBody>
      <dsp:txXfrm>
        <a:off x="51885" y="4541695"/>
        <a:ext cx="6165268" cy="9591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6AFFD-6499-4FD9-B235-379931E1E7E9}">
      <dsp:nvSpPr>
        <dsp:cNvPr id="0" name=""/>
        <dsp:cNvSpPr/>
      </dsp:nvSpPr>
      <dsp:spPr>
        <a:xfrm>
          <a:off x="0" y="13484"/>
          <a:ext cx="6253721" cy="12097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Low income is a sign of low productivity as the marginal revenue product of an individual is likely to be lower</a:t>
          </a:r>
          <a:endParaRPr lang="en-US" sz="2200" kern="1200"/>
        </a:p>
      </dsp:txBody>
      <dsp:txXfrm>
        <a:off x="59057" y="72541"/>
        <a:ext cx="6135607" cy="1091666"/>
      </dsp:txXfrm>
    </dsp:sp>
    <dsp:sp modelId="{53B8A24F-93C7-4C63-BDD6-0221050FEBF2}">
      <dsp:nvSpPr>
        <dsp:cNvPr id="0" name=""/>
        <dsp:cNvSpPr/>
      </dsp:nvSpPr>
      <dsp:spPr>
        <a:xfrm>
          <a:off x="0" y="1286624"/>
          <a:ext cx="6253721" cy="120978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Lower productivity levels will lead to a less competitive organisation</a:t>
          </a:r>
          <a:endParaRPr lang="en-US" sz="2200" kern="1200"/>
        </a:p>
      </dsp:txBody>
      <dsp:txXfrm>
        <a:off x="59057" y="1345681"/>
        <a:ext cx="6135607" cy="1091666"/>
      </dsp:txXfrm>
    </dsp:sp>
    <dsp:sp modelId="{2BA685BB-9487-4DD2-AB6B-B07526BC2C78}">
      <dsp:nvSpPr>
        <dsp:cNvPr id="0" name=""/>
        <dsp:cNvSpPr/>
      </dsp:nvSpPr>
      <dsp:spPr>
        <a:xfrm>
          <a:off x="0" y="2559765"/>
          <a:ext cx="6253721" cy="120978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As those on low incomes have a marginal propensity to consume close to 1 it is likely that demand for goods and services will be lower</a:t>
          </a:r>
          <a:endParaRPr lang="en-US" sz="2200" kern="1200"/>
        </a:p>
      </dsp:txBody>
      <dsp:txXfrm>
        <a:off x="59057" y="2618822"/>
        <a:ext cx="6135607" cy="1091666"/>
      </dsp:txXfrm>
    </dsp:sp>
    <dsp:sp modelId="{A4BDF362-7A95-4031-8DCF-B42BCB922945}">
      <dsp:nvSpPr>
        <dsp:cNvPr id="0" name=""/>
        <dsp:cNvSpPr/>
      </dsp:nvSpPr>
      <dsp:spPr>
        <a:xfrm>
          <a:off x="0" y="3832905"/>
          <a:ext cx="6253721" cy="12097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If income was redistributed to low income earners greater demand would benefit firms</a:t>
          </a:r>
          <a:endParaRPr lang="en-US" sz="2200" kern="1200"/>
        </a:p>
      </dsp:txBody>
      <dsp:txXfrm>
        <a:off x="59057" y="3891962"/>
        <a:ext cx="6135607" cy="10916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ECE4A8-08E8-4CA7-9E0F-0E466FCD9037}">
      <dsp:nvSpPr>
        <dsp:cNvPr id="0" name=""/>
        <dsp:cNvSpPr/>
      </dsp:nvSpPr>
      <dsp:spPr>
        <a:xfrm>
          <a:off x="0" y="0"/>
          <a:ext cx="8414428" cy="754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Government will continue to redistribute income and wealth to poorer earners</a:t>
          </a:r>
          <a:endParaRPr lang="en-US" sz="1900" kern="1200"/>
        </a:p>
      </dsp:txBody>
      <dsp:txXfrm>
        <a:off x="22105" y="22105"/>
        <a:ext cx="7511741" cy="710494"/>
      </dsp:txXfrm>
    </dsp:sp>
    <dsp:sp modelId="{07A5F30E-6AD3-41F5-83B5-7E52EBAB0BCC}">
      <dsp:nvSpPr>
        <dsp:cNvPr id="0" name=""/>
        <dsp:cNvSpPr/>
      </dsp:nvSpPr>
      <dsp:spPr>
        <a:xfrm>
          <a:off x="628350" y="859525"/>
          <a:ext cx="8414428" cy="7547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This is paid for through taxation and will affect government borrowing</a:t>
          </a:r>
          <a:endParaRPr lang="en-US" sz="1900" kern="1200"/>
        </a:p>
      </dsp:txBody>
      <dsp:txXfrm>
        <a:off x="650455" y="881630"/>
        <a:ext cx="7251309" cy="710494"/>
      </dsp:txXfrm>
    </dsp:sp>
    <dsp:sp modelId="{CF0220F9-5182-47A8-8D4E-F9CD2E27C018}">
      <dsp:nvSpPr>
        <dsp:cNvPr id="0" name=""/>
        <dsp:cNvSpPr/>
      </dsp:nvSpPr>
      <dsp:spPr>
        <a:xfrm>
          <a:off x="1256700" y="1719050"/>
          <a:ext cx="8414428" cy="7547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Less funding will be available for infrastructure</a:t>
          </a:r>
          <a:endParaRPr lang="en-US" sz="1900" kern="1200"/>
        </a:p>
      </dsp:txBody>
      <dsp:txXfrm>
        <a:off x="1278805" y="1741155"/>
        <a:ext cx="7251309" cy="710494"/>
      </dsp:txXfrm>
    </dsp:sp>
    <dsp:sp modelId="{EAABEBE4-7855-41ED-8D03-CC357978F6D3}">
      <dsp:nvSpPr>
        <dsp:cNvPr id="0" name=""/>
        <dsp:cNvSpPr/>
      </dsp:nvSpPr>
      <dsp:spPr>
        <a:xfrm>
          <a:off x="1885050" y="2578575"/>
          <a:ext cx="8414428" cy="7547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This will impact on the capacity of an economy, leading to less economic growth in the future</a:t>
          </a:r>
          <a:endParaRPr lang="en-US" sz="1900" kern="1200"/>
        </a:p>
      </dsp:txBody>
      <dsp:txXfrm>
        <a:off x="1907155" y="2600680"/>
        <a:ext cx="7251309" cy="710494"/>
      </dsp:txXfrm>
    </dsp:sp>
    <dsp:sp modelId="{A11EEED9-19FD-4C97-9064-7E08BFEAFDD8}">
      <dsp:nvSpPr>
        <dsp:cNvPr id="0" name=""/>
        <dsp:cNvSpPr/>
      </dsp:nvSpPr>
      <dsp:spPr>
        <a:xfrm>
          <a:off x="2513400" y="3438100"/>
          <a:ext cx="8414428" cy="7547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Individuals with high incomes and wealth will save, leading to a withdrawal from the circular flow and less demand in the economy</a:t>
          </a:r>
          <a:endParaRPr lang="en-US" sz="1900" kern="1200"/>
        </a:p>
      </dsp:txBody>
      <dsp:txXfrm>
        <a:off x="2535505" y="3460205"/>
        <a:ext cx="7251309" cy="710494"/>
      </dsp:txXfrm>
    </dsp:sp>
    <dsp:sp modelId="{C4040F13-93FC-4475-B2FF-45932175D31C}">
      <dsp:nvSpPr>
        <dsp:cNvPr id="0" name=""/>
        <dsp:cNvSpPr/>
      </dsp:nvSpPr>
      <dsp:spPr>
        <a:xfrm>
          <a:off x="7923870" y="551353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034246" y="551353"/>
        <a:ext cx="269806" cy="369145"/>
      </dsp:txXfrm>
    </dsp:sp>
    <dsp:sp modelId="{D4FDC832-7E49-40DA-8752-6FD72884187C}">
      <dsp:nvSpPr>
        <dsp:cNvPr id="0" name=""/>
        <dsp:cNvSpPr/>
      </dsp:nvSpPr>
      <dsp:spPr>
        <a:xfrm>
          <a:off x="8552220" y="1410878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662596" y="1410878"/>
        <a:ext cx="269806" cy="369145"/>
      </dsp:txXfrm>
    </dsp:sp>
    <dsp:sp modelId="{758F87F7-1587-4AF2-9458-8E307FDE5359}">
      <dsp:nvSpPr>
        <dsp:cNvPr id="0" name=""/>
        <dsp:cNvSpPr/>
      </dsp:nvSpPr>
      <dsp:spPr>
        <a:xfrm>
          <a:off x="9180570" y="2257825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290946" y="2257825"/>
        <a:ext cx="269806" cy="369145"/>
      </dsp:txXfrm>
    </dsp:sp>
    <dsp:sp modelId="{2DD4B10F-FC68-428D-A3E6-C398A7AAFE38}">
      <dsp:nvSpPr>
        <dsp:cNvPr id="0" name=""/>
        <dsp:cNvSpPr/>
      </dsp:nvSpPr>
      <dsp:spPr>
        <a:xfrm>
          <a:off x="9808920" y="3125736"/>
          <a:ext cx="490558" cy="49055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919296" y="3125736"/>
        <a:ext cx="269806" cy="3691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73600-0494-41C1-B173-182602EC6C4F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912B4-644E-48BE-B027-BAB1EDC5438A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In groups research a particular industry.</a:t>
          </a:r>
          <a:endParaRPr lang="en-US" sz="3300" kern="1200"/>
        </a:p>
      </dsp:txBody>
      <dsp:txXfrm>
        <a:off x="0" y="2703"/>
        <a:ext cx="6900512" cy="1843578"/>
      </dsp:txXfrm>
    </dsp:sp>
    <dsp:sp modelId="{C1C319BF-401E-4C31-B35E-7BE576337965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9559E-E0A1-4256-80EF-7860432A10BF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Research how income inequality might affect the productivity of that industry. </a:t>
          </a:r>
          <a:endParaRPr lang="en-US" sz="3300" kern="1200"/>
        </a:p>
      </dsp:txBody>
      <dsp:txXfrm>
        <a:off x="0" y="1846281"/>
        <a:ext cx="6900512" cy="1843578"/>
      </dsp:txXfrm>
    </dsp:sp>
    <dsp:sp modelId="{D6CE1CA5-6E45-4F73-816F-A9A5475EF9AE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4461F-4786-4822-94F0-EDB0C01433BF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Consider how low income levels might lead to a decrease in productivity and how this might affect the economy. </a:t>
          </a:r>
          <a:endParaRPr lang="en-US" sz="3300" kern="1200"/>
        </a:p>
      </dsp:txBody>
      <dsp:txXfrm>
        <a:off x="0" y="3689859"/>
        <a:ext cx="6900512" cy="18435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B46AD-2FE6-47FE-ADB7-541954C1022A}">
      <dsp:nvSpPr>
        <dsp:cNvPr id="0" name=""/>
        <dsp:cNvSpPr/>
      </dsp:nvSpPr>
      <dsp:spPr>
        <a:xfrm>
          <a:off x="0" y="2492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1479A-8A22-4FA3-AF56-1EEF5719AC06}">
      <dsp:nvSpPr>
        <dsp:cNvPr id="0" name=""/>
        <dsp:cNvSpPr/>
      </dsp:nvSpPr>
      <dsp:spPr>
        <a:xfrm>
          <a:off x="0" y="2492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In groups pick a country.</a:t>
          </a:r>
          <a:endParaRPr lang="en-US" sz="2900" kern="1200"/>
        </a:p>
      </dsp:txBody>
      <dsp:txXfrm>
        <a:off x="0" y="2492"/>
        <a:ext cx="6492875" cy="1700138"/>
      </dsp:txXfrm>
    </dsp:sp>
    <dsp:sp modelId="{CA36D86E-0C37-4FC8-8F15-8BA2A635688A}">
      <dsp:nvSpPr>
        <dsp:cNvPr id="0" name=""/>
        <dsp:cNvSpPr/>
      </dsp:nvSpPr>
      <dsp:spPr>
        <a:xfrm>
          <a:off x="0" y="1702630"/>
          <a:ext cx="6492875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2D462-4767-41B7-9B43-02AD64E99DB9}">
      <dsp:nvSpPr>
        <dsp:cNvPr id="0" name=""/>
        <dsp:cNvSpPr/>
      </dsp:nvSpPr>
      <dsp:spPr>
        <a:xfrm>
          <a:off x="0" y="1702630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research how income inequality in that country might affect the economic agents and the economy</a:t>
          </a:r>
          <a:endParaRPr lang="en-US" sz="2900" kern="1200"/>
        </a:p>
      </dsp:txBody>
      <dsp:txXfrm>
        <a:off x="0" y="1702630"/>
        <a:ext cx="6492875" cy="1700138"/>
      </dsp:txXfrm>
    </dsp:sp>
    <dsp:sp modelId="{0CEB0145-B75C-45D8-9B41-101F70DA7765}">
      <dsp:nvSpPr>
        <dsp:cNvPr id="0" name=""/>
        <dsp:cNvSpPr/>
      </dsp:nvSpPr>
      <dsp:spPr>
        <a:xfrm>
          <a:off x="0" y="3402769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47EE00-04A6-4B45-89B5-68C7174D4E5B}">
      <dsp:nvSpPr>
        <dsp:cNvPr id="0" name=""/>
        <dsp:cNvSpPr/>
      </dsp:nvSpPr>
      <dsp:spPr>
        <a:xfrm>
          <a:off x="0" y="3402769"/>
          <a:ext cx="6492875" cy="1700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/>
            <a:t>consider how low income levels might lead to a decrease in consumer spending, investment, and economic growth. </a:t>
          </a:r>
          <a:endParaRPr lang="en-US" sz="2900" kern="1200"/>
        </a:p>
      </dsp:txBody>
      <dsp:txXfrm>
        <a:off x="0" y="3402769"/>
        <a:ext cx="6492875" cy="1700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612.54919" units="1/cm"/>
          <inkml:channelProperty channel="Y" name="resolution" value="2150.06567" units="1/cm"/>
          <inkml:channelProperty channel="T" name="resolution" value="1" units="1/dev"/>
        </inkml:channelProperties>
      </inkml:inkSource>
      <inkml:timestamp xml:id="ts0" timeString="2019-11-13T11:36:05.2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33865 18760 0,'0'0'0,"0"-7"16,0-4-16,0-4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618.2453" units="1/cm"/>
          <inkml:channelProperty channel="Y" name="resolution" value="1092.23328" units="1/cm"/>
          <inkml:channelProperty channel="T" name="resolution" value="1" units="1/dev"/>
        </inkml:channelProperties>
      </inkml:inkSource>
      <inkml:timestamp xml:id="ts0" timeString="2023-03-15T10:06:16.4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17006 17963 0,'0'0'0,"0"0"0,0-25 16,0 9-16,0 16 0,0 0 0,0 8 16,0 21-16,0-29 15,0 0-15,0 0 0,0 39 16,0-24-16,0-15 16,0 15-16,0-15 0,5-35 15,5 8-15,-1 35 16</inkml:trace>
  <inkml:trace contextRef="#ctx0" brushRef="#br0" timeOffset="47.12">17047 17995 0,'0'0'0,"0"-7"16,0-3-16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0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35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0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4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3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5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67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2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33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1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customXml" Target="../ink/ink2.xml"/><Relationship Id="rId5" Type="http://schemas.openxmlformats.org/officeDocument/2006/relationships/image" Target="../media/image2.emf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3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hyperlink" Target="http://www.exampaperspractice.co.uk/" TargetMode="Externa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3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en-GB" sz="3400"/>
              <a:t>3.6.3 The impact of inequality on economic agents</a:t>
            </a:r>
            <a:br>
              <a:rPr lang="en-GB" sz="3400"/>
            </a:br>
            <a:br>
              <a:rPr lang="en-GB" sz="3400"/>
            </a:br>
            <a:r>
              <a:rPr lang="en-GB" sz="3400" b="1"/>
              <a:t>3.6 Inequality and re-distribution</a:t>
            </a:r>
            <a:br>
              <a:rPr lang="en-GB" sz="3400" b="1"/>
            </a:br>
            <a:endParaRPr lang="en-GB" sz="3400"/>
          </a:p>
        </p:txBody>
      </p:sp>
      <p:sp>
        <p:nvSpPr>
          <p:cNvPr id="3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6">
            <a:extLst>
              <a:ext uri="{FF2B5EF4-FFF2-40B4-BE49-F238E27FC236}">
                <a16:creationId xmlns:a16="http://schemas.microsoft.com/office/drawing/2014/main" id="{91FBEA6F-011D-6210-FCCF-C397FC44B8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6" r="3002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2191400" y="6741720"/>
              <a:ext cx="360" cy="122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182040" y="6732360"/>
                <a:ext cx="1908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81361F1-E24C-43DC-BC0C-D18BB3AE3F7C}"/>
                  </a:ext>
                </a:extLst>
              </p14:cNvPr>
              <p14:cNvContentPartPr/>
              <p14:nvPr/>
            </p14:nvContentPartPr>
            <p14:xfrm>
              <a:off x="6122160" y="6451920"/>
              <a:ext cx="15120" cy="385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81361F1-E24C-43DC-BC0C-D18BB3AE3F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12800" y="6442560"/>
                <a:ext cx="33840" cy="5724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A1DFCFE-DE19-41E3-F418-40863DABA0A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83E0E3-5EC5-98CE-F864-9F3F99B4EE8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FB6DA3D-2D09-CDAA-4900-B0FEC3E9D97A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AFA047-A9A0-3258-4AFA-EC40CC8FAFE3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148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The impact of inequality on the economy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3F21089-10B0-6266-9156-64B6ADD18D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126638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FADD3D5-FE4B-C306-0397-2058E16743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0A3EDA2-6DF9-C096-24C2-B514FBBDF69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1C4CACD-17D0-E6CC-C4EA-E8C85A3F8EA1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31A831-EDCE-F301-D499-3DAFEE650348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267376-230E-4AE9-B2AE-86F37DD6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GB" sz="5400"/>
              <a:t>Activity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823CB8-C285-5D79-96F1-035EC8C9E2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20656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F69564A-7953-687F-B87D-129BC6A1CDF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ED6407-8416-E635-2C94-3AE4BA5121A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BB0286C-0668-931A-E3C0-D85F12AE22EC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2742F7-D8AE-3396-7DC8-9C82124ECEBC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41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8267376-230E-4AE9-B2AE-86F37DD6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Activity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5F3CB3-510D-BB9C-AB6C-F0589A9D50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61129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A171BFB1-8AF6-8E20-E715-6698B77FF0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0C7BAEE-040D-71E5-6C21-E06F9FD6889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D48767C-590F-2C38-875A-9EE2F4315139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0CFE59-0DE6-067C-3969-7C7FAD54AB75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7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PH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E05EF7-FD4C-4AF0-8340-AA86253A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FFFFFF"/>
                </a:solidFill>
              </a:rPr>
              <a:t>Home Learning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8426E5-42E6-D79B-8976-4F6E5FB6FB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619779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EA6EA76-3CCD-8F52-9F1C-B6C1D0C7BF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90946C-F7DF-FF34-4955-03D97AA9B84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3FE1035-7E8A-98BF-BBC5-698F7CE9820A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493D70-647C-8374-8A02-BAFB1B7A1441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46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2E8913-A576-44F2-986E-B8644F77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43" y="629987"/>
            <a:ext cx="1720498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Plenary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D0831DF-DFEA-4B10-945C-25AA1A825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3581" y="-55010"/>
            <a:ext cx="9991534" cy="6926273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92500" lnSpcReduction="10000"/>
          </a:bodyPr>
          <a:lstStyle/>
          <a:p>
            <a:r>
              <a:rPr lang="en-GB" sz="1600" b="0" i="0" u="none" strike="noStrike" baseline="0" dirty="0">
                <a:latin typeface="Arial" panose="020B0604020202020204" pitchFamily="34" charset="0"/>
              </a:rPr>
              <a:t>1) What is the definition of economic inequality?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A. The unequal distribution of income and wealth among individuals and households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B. The unequal access to jobs and resources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C. The unequal access to education and health care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D. The unequal access to political power</a:t>
            </a:r>
          </a:p>
          <a:p>
            <a:r>
              <a:rPr lang="en-GB" sz="1600" b="0" i="0" u="none" strike="noStrike" baseline="0" dirty="0">
                <a:latin typeface="Arial" panose="020B0604020202020204" pitchFamily="34" charset="0"/>
              </a:rPr>
              <a:t>2) What are some examples of economic inequality?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A. Unequal access to education and health care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B. Unequal access to jobs and resources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C. Unequal access to political power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D. All of the above</a:t>
            </a:r>
          </a:p>
          <a:p>
            <a:r>
              <a:rPr lang="en-GB" sz="1600" b="0" i="0" u="none" strike="noStrike" baseline="0" dirty="0">
                <a:latin typeface="Arial" panose="020B0604020202020204" pitchFamily="34" charset="0"/>
              </a:rPr>
              <a:t>3) What is the role of government policies in reducing economic inequality?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A. Increasing taxes on the wealthy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B. Providing subsidies to the poor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C. Investing in education and health care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D. All of the above</a:t>
            </a:r>
          </a:p>
          <a:p>
            <a:r>
              <a:rPr lang="en-GB" sz="1600" b="0" i="0" u="none" strike="noStrike" baseline="0" dirty="0">
                <a:latin typeface="Arial" panose="020B0604020202020204" pitchFamily="34" charset="0"/>
              </a:rPr>
              <a:t>4) What is the impact of technology on economic inequality?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A. Technology has increased economic inequality by creating more job opportunities for the wealthy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B. Technology has decreased economic inequality by creating more job opportunities for the middle and lower classes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C. Technology has no impact on economic inequality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D. Technology has increased economic inequality by creating fewer job opportunities for the middle and lower classes</a:t>
            </a:r>
          </a:p>
          <a:p>
            <a:r>
              <a:rPr lang="en-GB" sz="1600" b="0" i="0" u="none" strike="noStrike" baseline="0" dirty="0">
                <a:latin typeface="Arial" panose="020B0604020202020204" pitchFamily="34" charset="0"/>
              </a:rPr>
              <a:t>5) What is the role of education in reducing economic inequality?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A. Education can increase access to jobs and resources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B. Education can improve access to health care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C. Education can increase political power</a:t>
            </a:r>
          </a:p>
          <a:p>
            <a:pPr lvl="1"/>
            <a:r>
              <a:rPr lang="en-GB" sz="1600" b="0" i="0" u="none" strike="noStrike" baseline="0" dirty="0">
                <a:latin typeface="Arial" panose="020B0604020202020204" pitchFamily="34" charset="0"/>
              </a:rPr>
              <a:t>D. All of the above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87AB9D-D1B6-6905-2688-DFC4DE50E2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5535FD-5719-5E0A-8CE1-3827173DAE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943" y="135591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62A38FF-64EA-31BE-A3AF-2296358B113E}"/>
              </a:ext>
            </a:extLst>
          </p:cNvPr>
          <p:cNvSpPr txBox="1">
            <a:spLocks/>
          </p:cNvSpPr>
          <p:nvPr/>
        </p:nvSpPr>
        <p:spPr>
          <a:xfrm>
            <a:off x="4870223" y="6614182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8AA8FF-C711-0D48-1080-52EAA0FBFA67}"/>
              </a:ext>
            </a:extLst>
          </p:cNvPr>
          <p:cNvSpPr txBox="1"/>
          <p:nvPr/>
        </p:nvSpPr>
        <p:spPr>
          <a:xfrm>
            <a:off x="8908823" y="665057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4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EC2E1E6-B3C7-DBBE-99A2-F5ECD0029A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25000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ADB34E-4754-4136-957D-FEE08D3AF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Recall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6ECE28-D41A-E09E-98B1-B1C671C4B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1314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3911F28-7DF2-B91F-A040-3BFF1618D8D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67A23C1-226E-176A-6B0D-10E749C3E61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03CB4544-DB78-DA4E-A484-79F18DA835F0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99BC21-15BA-D6D9-F990-B9FF74AF0DEC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84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0EAB55-39D1-4F42-87E1-9EC50B2C8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GB" sz="5400"/>
              <a:t>Starter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587CC-9CC5-4E86-A5B2-39E1C6E4D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GB" sz="2200"/>
              <a:t>Think about how income inequality might affect the choices an individual makes, the decisions a firm makes, and the overall health of the economy.</a:t>
            </a:r>
          </a:p>
          <a:p>
            <a:endParaRPr lang="en-GB" sz="2200"/>
          </a:p>
        </p:txBody>
      </p:sp>
      <p:pic>
        <p:nvPicPr>
          <p:cNvPr id="5" name="Picture 6" descr="A picture containing balloon, aircraft, accessory&#10;&#10;Description automatically generated">
            <a:extLst>
              <a:ext uri="{FF2B5EF4-FFF2-40B4-BE49-F238E27FC236}">
                <a16:creationId xmlns:a16="http://schemas.microsoft.com/office/drawing/2014/main" id="{8BFEBA0C-FCBA-200B-777A-2CAD7D8EE8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6" r="3002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506B4F-8EC8-03FB-2832-3713F389B7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5C50EA-8A0D-6BC8-D60A-D04749D011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6185434-3790-894C-8F34-35E4E0BF97AE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0C3654-004B-1334-2038-DE06899EA283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0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Learning Objectives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45261B-8AE5-7BF3-2099-E4D1D6A498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43822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3B29286-607E-8212-8FDE-EC1E928795F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773BA3F-EF15-3729-6F7D-1F5476D52A6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7B138F1-8A06-27C2-5A09-912A77EC4E74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1059C9-9B36-4306-E0FE-5C1FE6B0EB00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032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/>
              <a:t>Inequalities in income and wealth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74D5AC7C-258E-8EE3-BFB8-71CA0170B5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53815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CE18627-02A0-6A20-E180-46782CF462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157D74-394D-D028-46C6-0364699321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FE59F54-775E-1762-FDB8-8E982F80B390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AB275-01B2-3316-06A7-23F178624495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9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GB" sz="4800"/>
              <a:t>Inequalities in income and wealth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896738-399F-1235-0FA5-81AB4A9A3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995245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DC2B2A8-49DA-7214-BA70-106F781ACBE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4D2B38-1EEF-A2C2-D5D6-5EF50FE6D6D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534990F-CF69-8999-777A-4F27C59F2B58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B20824-31D6-CD29-CC3E-91B8E65BF252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698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en-GB" dirty="0"/>
              <a:t>The impact of inequality on individuals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15C128-8E68-44BD-BF94-FBA9CA4B0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5304" y="2395983"/>
            <a:ext cx="0" cy="2228850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C4D0A4B-9843-4FBE-C638-BDE3CD0249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96698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7466B25-A114-18D2-474A-BD026B9402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C7A9EF0-2C15-8F53-865C-4977B34122F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9AA1A8A-7AD4-B496-DBBA-0475264578ED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CEB1DA-431A-3E3E-2BFD-E083156CA13F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280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n-GB">
                <a:solidFill>
                  <a:schemeClr val="bg1"/>
                </a:solidFill>
              </a:rPr>
              <a:t>The impact of inequality on individuals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>
            <a:normAutofit/>
          </a:bodyPr>
          <a:lstStyle/>
          <a:p>
            <a:r>
              <a:rPr lang="en-GB" sz="2200">
                <a:solidFill>
                  <a:schemeClr val="bg1"/>
                </a:solidFill>
              </a:rPr>
              <a:t>With little or no income left after consumption the individual does not have the means to undertake saving, therefore an inability to buy assets</a:t>
            </a:r>
          </a:p>
          <a:p>
            <a:r>
              <a:rPr lang="en-GB" sz="2200">
                <a:solidFill>
                  <a:schemeClr val="bg1"/>
                </a:solidFill>
              </a:rPr>
              <a:t>This means that there is likely to be significant wealth inequality and an inability to earn income from the ownership of assets e.g. shares</a:t>
            </a:r>
          </a:p>
          <a:p>
            <a:r>
              <a:rPr lang="en-GB" sz="2200">
                <a:solidFill>
                  <a:schemeClr val="bg1"/>
                </a:solidFill>
              </a:rPr>
              <a:t>Wealth is passed on through the family line, inherited by children</a:t>
            </a:r>
          </a:p>
          <a:p>
            <a:r>
              <a:rPr lang="en-GB" sz="2200">
                <a:solidFill>
                  <a:schemeClr val="bg1"/>
                </a:solidFill>
              </a:rPr>
              <a:t>This leads to wealth, and  income, inequality passing through generations</a:t>
            </a: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5A3D216-66AD-2DBF-2605-498ABCE77F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5EEC64-4C3D-A3A4-B2D0-2BEE70FE09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5A5F36C-CF4D-5E70-4048-55E31AA84E41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7DF0D-C9B1-39DA-9A1B-15A93826967F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411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95992"/>
            <a:ext cx="4195140" cy="5638831"/>
          </a:xfrm>
          <a:noFill/>
        </p:spPr>
        <p:txBody>
          <a:bodyPr anchor="ctr">
            <a:normAutofit/>
          </a:bodyPr>
          <a:lstStyle/>
          <a:p>
            <a:r>
              <a:rPr lang="en-GB" sz="4800"/>
              <a:t>The impact of inequality on firms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3BF1B7-9AE6-86E5-D839-014FBB7FB3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489840"/>
              </p:ext>
            </p:extLst>
          </p:nvPr>
        </p:nvGraphicFramePr>
        <p:xfrm>
          <a:off x="4915947" y="866585"/>
          <a:ext cx="6253722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BB9545A-B6AA-DCDF-413F-160608A035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33D9A78-3D18-257A-D5BF-0A14F3F3E8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3214236-A831-2352-7DC0-4DCD1D5CD7EC}"/>
              </a:ext>
            </a:extLst>
          </p:cNvPr>
          <p:cNvSpPr txBox="1">
            <a:spLocks/>
          </p:cNvSpPr>
          <p:nvPr/>
        </p:nvSpPr>
        <p:spPr>
          <a:xfrm>
            <a:off x="1293048" y="657645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B5C9D2-A2F0-EE7D-70B9-957E5743C8A6}"/>
              </a:ext>
            </a:extLst>
          </p:cNvPr>
          <p:cNvSpPr txBox="1"/>
          <p:nvPr/>
        </p:nvSpPr>
        <p:spPr>
          <a:xfrm>
            <a:off x="7350958" y="662395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15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84A75E0906B746AD86FFF1C921A020" ma:contentTypeVersion="4" ma:contentTypeDescription="Create a new document." ma:contentTypeScope="" ma:versionID="a850d5f888a9ec41e14e41896a93c94e">
  <xsd:schema xmlns:xsd="http://www.w3.org/2001/XMLSchema" xmlns:xs="http://www.w3.org/2001/XMLSchema" xmlns:p="http://schemas.microsoft.com/office/2006/metadata/properties" xmlns:ns2="9b804e1a-4032-4a0b-be1a-b2a6a492fb65" targetNamespace="http://schemas.microsoft.com/office/2006/metadata/properties" ma:root="true" ma:fieldsID="2a25a19b7db88778982c906852de0dd9" ns2:_="">
    <xsd:import namespace="9b804e1a-4032-4a0b-be1a-b2a6a492fb6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04e1a-4032-4a0b-be1a-b2a6a492fb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3C3BEF-6BC2-4AE1-A6FB-2F5B4D1F2DF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A8062A2-9CAA-4DE3-B34C-4DE16FE2E7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B9465B-D159-433C-923E-F1B1D24994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804e1a-4032-4a0b-be1a-b2a6a492fb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783</TotalTime>
  <Words>1265</Words>
  <Application>Microsoft Office PowerPoint</Application>
  <PresentationFormat>Widescreen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gg sans</vt:lpstr>
      <vt:lpstr>Times New Roman</vt:lpstr>
      <vt:lpstr>Office Theme</vt:lpstr>
      <vt:lpstr>3.6.3 The impact of inequality on economic agents  3.6 Inequality and re-distribution </vt:lpstr>
      <vt:lpstr>Recall</vt:lpstr>
      <vt:lpstr>Starter</vt:lpstr>
      <vt:lpstr>Learning Objectives</vt:lpstr>
      <vt:lpstr>Inequalities in income and wealth</vt:lpstr>
      <vt:lpstr>Inequalities in income and wealth</vt:lpstr>
      <vt:lpstr>The impact of inequality on individuals</vt:lpstr>
      <vt:lpstr>The impact of inequality on individuals</vt:lpstr>
      <vt:lpstr>The impact of inequality on firms</vt:lpstr>
      <vt:lpstr>The impact of inequality on the economy</vt:lpstr>
      <vt:lpstr>Activity</vt:lpstr>
      <vt:lpstr>Activity</vt:lpstr>
      <vt:lpstr>Home Learning</vt:lpstr>
      <vt:lpstr>Plenary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 The economic problem</dc:title>
  <dc:creator>Mr B Pieters</dc:creator>
  <cp:lastModifiedBy>Chezka Mae Madrona</cp:lastModifiedBy>
  <cp:revision>100</cp:revision>
  <dcterms:created xsi:type="dcterms:W3CDTF">2019-07-31T17:05:48Z</dcterms:created>
  <dcterms:modified xsi:type="dcterms:W3CDTF">2025-03-18T10:42:54Z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0x0101009984A75E0906B746AD86FFF1C921A020</vt:lpwstr>
  </property>
</Properties>
</file>