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ink/ink1.xml" ContentType="application/inkml+xml"/>
  <Override PartName="/ppt/ink/ink2.xml" ContentType="application/inkml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tags/tag2.xml" ContentType="application/vnd.openxmlformats-officedocument.presentationml.tags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7" r:id="rId4"/>
  </p:sldMasterIdLst>
  <p:sldIdLst>
    <p:sldId id="256" r:id="rId5"/>
    <p:sldId id="265" r:id="rId6"/>
    <p:sldId id="26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7" r:id="rId15"/>
    <p:sldId id="268" r:id="rId16"/>
    <p:sldId id="269" r:id="rId17"/>
    <p:sldId id="264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99F2BA8-5AAA-D0CC-1E0A-51F621AFAEB2}" v="35" dt="2023-01-30T15:16:30.871"/>
  </p1510:revLst>
</p1510:revInfo>
</file>

<file path=ppt/tableStyles.xml><?xml version="1.0" encoding="utf-8"?>
<a:tblStyleLst xmlns:a="http://schemas.openxmlformats.org/drawingml/2006/main" def="{5C22544A-7EE6-4342-B048-85BDC9FD1C3A}"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327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180" y="5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5/10/relationships/revisionInfo" Target="revisionInfo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231A81D-5843-4DB0-BC5C-09BAC495A6AA}" type="doc">
      <dgm:prSet loTypeId="urn:microsoft.com/office/officeart/2016/7/layout/BasicLinearProcessNumbered" loCatId="process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61C89C6B-737C-48DF-AE03-F4B1194E2C3D}">
      <dgm:prSet/>
      <dgm:spPr/>
      <dgm:t>
        <a:bodyPr/>
        <a:lstStyle/>
        <a:p>
          <a:r>
            <a:rPr lang="en-GB"/>
            <a:t>List three ways economic development can benefit a country.</a:t>
          </a:r>
          <a:endParaRPr lang="en-US"/>
        </a:p>
      </dgm:t>
    </dgm:pt>
    <dgm:pt modelId="{B5FAE945-76D1-4225-A1EA-6A9A997D38FD}" type="parTrans" cxnId="{C1486C20-841F-4A14-866E-103125848BD9}">
      <dgm:prSet/>
      <dgm:spPr/>
      <dgm:t>
        <a:bodyPr/>
        <a:lstStyle/>
        <a:p>
          <a:endParaRPr lang="en-US"/>
        </a:p>
      </dgm:t>
    </dgm:pt>
    <dgm:pt modelId="{0D5D4D8A-306C-4424-897E-DE9F215A659E}" type="sibTrans" cxnId="{C1486C20-841F-4A14-866E-103125848BD9}">
      <dgm:prSet phldrT="1" phldr="0"/>
      <dgm:spPr/>
      <dgm:t>
        <a:bodyPr/>
        <a:lstStyle/>
        <a:p>
          <a:r>
            <a:rPr lang="en-US"/>
            <a:t>1</a:t>
          </a:r>
        </a:p>
      </dgm:t>
    </dgm:pt>
    <dgm:pt modelId="{A015E210-E895-44E4-A8B2-252B3A20C4BB}">
      <dgm:prSet/>
      <dgm:spPr/>
      <dgm:t>
        <a:bodyPr/>
        <a:lstStyle/>
        <a:p>
          <a:r>
            <a:rPr lang="en-GB"/>
            <a:t>List two advantages that international aid and improvements in welfare from NGOs can provide</a:t>
          </a:r>
          <a:endParaRPr lang="en-US"/>
        </a:p>
      </dgm:t>
    </dgm:pt>
    <dgm:pt modelId="{665E5F2F-A990-4A33-9099-0703E22C5B16}" type="parTrans" cxnId="{4EB3A2EE-BCEA-4CCE-A39D-9919AD9C4E62}">
      <dgm:prSet/>
      <dgm:spPr/>
      <dgm:t>
        <a:bodyPr/>
        <a:lstStyle/>
        <a:p>
          <a:endParaRPr lang="en-US"/>
        </a:p>
      </dgm:t>
    </dgm:pt>
    <dgm:pt modelId="{88F99072-42DC-4EEB-8A33-B82B3E2C089B}" type="sibTrans" cxnId="{4EB3A2EE-BCEA-4CCE-A39D-9919AD9C4E62}">
      <dgm:prSet phldrT="2" phldr="0"/>
      <dgm:spPr/>
      <dgm:t>
        <a:bodyPr/>
        <a:lstStyle/>
        <a:p>
          <a:r>
            <a:rPr lang="en-US"/>
            <a:t>2</a:t>
          </a:r>
        </a:p>
      </dgm:t>
    </dgm:pt>
    <dgm:pt modelId="{C9E0DE5A-9DA2-4072-900A-38B894915E68}">
      <dgm:prSet/>
      <dgm:spPr/>
      <dgm:t>
        <a:bodyPr/>
        <a:lstStyle/>
        <a:p>
          <a:r>
            <a:rPr lang="en-GB"/>
            <a:t>Explain the differences between economic development and economic growth.</a:t>
          </a:r>
          <a:endParaRPr lang="en-US"/>
        </a:p>
      </dgm:t>
    </dgm:pt>
    <dgm:pt modelId="{A0313693-50E6-4663-B31B-C599FC61591B}" type="parTrans" cxnId="{151D4DE2-0BC5-41C5-8C16-9FE368F99419}">
      <dgm:prSet/>
      <dgm:spPr/>
      <dgm:t>
        <a:bodyPr/>
        <a:lstStyle/>
        <a:p>
          <a:endParaRPr lang="en-US"/>
        </a:p>
      </dgm:t>
    </dgm:pt>
    <dgm:pt modelId="{8CF2FF95-5894-49CD-ABCC-5D081D701CA6}" type="sibTrans" cxnId="{151D4DE2-0BC5-41C5-8C16-9FE368F99419}">
      <dgm:prSet phldrT="3" phldr="0"/>
      <dgm:spPr/>
      <dgm:t>
        <a:bodyPr/>
        <a:lstStyle/>
        <a:p>
          <a:r>
            <a:rPr lang="en-US"/>
            <a:t>3</a:t>
          </a:r>
        </a:p>
      </dgm:t>
    </dgm:pt>
    <dgm:pt modelId="{3F5709D2-9407-4139-9989-0708AF5EBD24}" type="pres">
      <dgm:prSet presAssocID="{B231A81D-5843-4DB0-BC5C-09BAC495A6AA}" presName="Name0" presStyleCnt="0">
        <dgm:presLayoutVars>
          <dgm:animLvl val="lvl"/>
          <dgm:resizeHandles val="exact"/>
        </dgm:presLayoutVars>
      </dgm:prSet>
      <dgm:spPr/>
    </dgm:pt>
    <dgm:pt modelId="{AAB6CAAE-53EA-4959-B2D1-84138C17C367}" type="pres">
      <dgm:prSet presAssocID="{61C89C6B-737C-48DF-AE03-F4B1194E2C3D}" presName="compositeNode" presStyleCnt="0">
        <dgm:presLayoutVars>
          <dgm:bulletEnabled val="1"/>
        </dgm:presLayoutVars>
      </dgm:prSet>
      <dgm:spPr/>
    </dgm:pt>
    <dgm:pt modelId="{E2B04339-E62E-4925-955C-A278676CCF7B}" type="pres">
      <dgm:prSet presAssocID="{61C89C6B-737C-48DF-AE03-F4B1194E2C3D}" presName="bgRect" presStyleLbl="bgAccFollowNode1" presStyleIdx="0" presStyleCnt="3"/>
      <dgm:spPr/>
    </dgm:pt>
    <dgm:pt modelId="{63FDF357-5846-403A-BC07-683B18C86379}" type="pres">
      <dgm:prSet presAssocID="{0D5D4D8A-306C-4424-897E-DE9F215A659E}" presName="sibTransNodeCircle" presStyleLbl="alignNode1" presStyleIdx="0" presStyleCnt="6">
        <dgm:presLayoutVars>
          <dgm:chMax val="0"/>
          <dgm:bulletEnabled/>
        </dgm:presLayoutVars>
      </dgm:prSet>
      <dgm:spPr/>
    </dgm:pt>
    <dgm:pt modelId="{06F37F4C-11F9-48EB-BF95-1F3A38932DCE}" type="pres">
      <dgm:prSet presAssocID="{61C89C6B-737C-48DF-AE03-F4B1194E2C3D}" presName="bottomLine" presStyleLbl="alignNode1" presStyleIdx="1" presStyleCnt="6">
        <dgm:presLayoutVars/>
      </dgm:prSet>
      <dgm:spPr/>
    </dgm:pt>
    <dgm:pt modelId="{80564FD6-7954-4A36-8874-10C0DA6523F3}" type="pres">
      <dgm:prSet presAssocID="{61C89C6B-737C-48DF-AE03-F4B1194E2C3D}" presName="nodeText" presStyleLbl="bgAccFollowNode1" presStyleIdx="0" presStyleCnt="3">
        <dgm:presLayoutVars>
          <dgm:bulletEnabled val="1"/>
        </dgm:presLayoutVars>
      </dgm:prSet>
      <dgm:spPr/>
    </dgm:pt>
    <dgm:pt modelId="{4FF270CC-6FC2-4913-B7EF-07F66B385E49}" type="pres">
      <dgm:prSet presAssocID="{0D5D4D8A-306C-4424-897E-DE9F215A659E}" presName="sibTrans" presStyleCnt="0"/>
      <dgm:spPr/>
    </dgm:pt>
    <dgm:pt modelId="{B92442F8-EA72-42EB-B966-447B2C3D30CE}" type="pres">
      <dgm:prSet presAssocID="{A015E210-E895-44E4-A8B2-252B3A20C4BB}" presName="compositeNode" presStyleCnt="0">
        <dgm:presLayoutVars>
          <dgm:bulletEnabled val="1"/>
        </dgm:presLayoutVars>
      </dgm:prSet>
      <dgm:spPr/>
    </dgm:pt>
    <dgm:pt modelId="{6CDC34E9-F26D-4C37-B99F-E9F216D9448F}" type="pres">
      <dgm:prSet presAssocID="{A015E210-E895-44E4-A8B2-252B3A20C4BB}" presName="bgRect" presStyleLbl="bgAccFollowNode1" presStyleIdx="1" presStyleCnt="3"/>
      <dgm:spPr/>
    </dgm:pt>
    <dgm:pt modelId="{A73E5DA0-2A5E-4CEE-B270-2C36123C9068}" type="pres">
      <dgm:prSet presAssocID="{88F99072-42DC-4EEB-8A33-B82B3E2C089B}" presName="sibTransNodeCircle" presStyleLbl="alignNode1" presStyleIdx="2" presStyleCnt="6">
        <dgm:presLayoutVars>
          <dgm:chMax val="0"/>
          <dgm:bulletEnabled/>
        </dgm:presLayoutVars>
      </dgm:prSet>
      <dgm:spPr/>
    </dgm:pt>
    <dgm:pt modelId="{4E56E6DB-38D1-41BD-B60E-999D311EB063}" type="pres">
      <dgm:prSet presAssocID="{A015E210-E895-44E4-A8B2-252B3A20C4BB}" presName="bottomLine" presStyleLbl="alignNode1" presStyleIdx="3" presStyleCnt="6">
        <dgm:presLayoutVars/>
      </dgm:prSet>
      <dgm:spPr/>
    </dgm:pt>
    <dgm:pt modelId="{F0615245-14FB-4214-B95D-A023F5BD5591}" type="pres">
      <dgm:prSet presAssocID="{A015E210-E895-44E4-A8B2-252B3A20C4BB}" presName="nodeText" presStyleLbl="bgAccFollowNode1" presStyleIdx="1" presStyleCnt="3">
        <dgm:presLayoutVars>
          <dgm:bulletEnabled val="1"/>
        </dgm:presLayoutVars>
      </dgm:prSet>
      <dgm:spPr/>
    </dgm:pt>
    <dgm:pt modelId="{1F742F7E-4689-4DFC-9506-FD44DFAF17D9}" type="pres">
      <dgm:prSet presAssocID="{88F99072-42DC-4EEB-8A33-B82B3E2C089B}" presName="sibTrans" presStyleCnt="0"/>
      <dgm:spPr/>
    </dgm:pt>
    <dgm:pt modelId="{C70B1A07-B83E-458A-A03D-68A846D56A2F}" type="pres">
      <dgm:prSet presAssocID="{C9E0DE5A-9DA2-4072-900A-38B894915E68}" presName="compositeNode" presStyleCnt="0">
        <dgm:presLayoutVars>
          <dgm:bulletEnabled val="1"/>
        </dgm:presLayoutVars>
      </dgm:prSet>
      <dgm:spPr/>
    </dgm:pt>
    <dgm:pt modelId="{918341F4-F24F-4414-8059-0F271ADF1954}" type="pres">
      <dgm:prSet presAssocID="{C9E0DE5A-9DA2-4072-900A-38B894915E68}" presName="bgRect" presStyleLbl="bgAccFollowNode1" presStyleIdx="2" presStyleCnt="3"/>
      <dgm:spPr/>
    </dgm:pt>
    <dgm:pt modelId="{1F1B381D-7DEA-47BE-B0BB-65DE07673466}" type="pres">
      <dgm:prSet presAssocID="{8CF2FF95-5894-49CD-ABCC-5D081D701CA6}" presName="sibTransNodeCircle" presStyleLbl="alignNode1" presStyleIdx="4" presStyleCnt="6">
        <dgm:presLayoutVars>
          <dgm:chMax val="0"/>
          <dgm:bulletEnabled/>
        </dgm:presLayoutVars>
      </dgm:prSet>
      <dgm:spPr/>
    </dgm:pt>
    <dgm:pt modelId="{62AC1282-4A9A-4772-BC8E-35BD39CFD713}" type="pres">
      <dgm:prSet presAssocID="{C9E0DE5A-9DA2-4072-900A-38B894915E68}" presName="bottomLine" presStyleLbl="alignNode1" presStyleIdx="5" presStyleCnt="6">
        <dgm:presLayoutVars/>
      </dgm:prSet>
      <dgm:spPr/>
    </dgm:pt>
    <dgm:pt modelId="{51502C48-6FDA-40ED-A0F6-57E0B725366F}" type="pres">
      <dgm:prSet presAssocID="{C9E0DE5A-9DA2-4072-900A-38B894915E68}" presName="nodeText" presStyleLbl="bgAccFollowNode1" presStyleIdx="2" presStyleCnt="3">
        <dgm:presLayoutVars>
          <dgm:bulletEnabled val="1"/>
        </dgm:presLayoutVars>
      </dgm:prSet>
      <dgm:spPr/>
    </dgm:pt>
  </dgm:ptLst>
  <dgm:cxnLst>
    <dgm:cxn modelId="{FBAC7507-9E29-4B5C-8E63-368B9B04508B}" type="presOf" srcId="{A015E210-E895-44E4-A8B2-252B3A20C4BB}" destId="{6CDC34E9-F26D-4C37-B99F-E9F216D9448F}" srcOrd="0" destOrd="0" presId="urn:microsoft.com/office/officeart/2016/7/layout/BasicLinearProcessNumbered"/>
    <dgm:cxn modelId="{C1486C20-841F-4A14-866E-103125848BD9}" srcId="{B231A81D-5843-4DB0-BC5C-09BAC495A6AA}" destId="{61C89C6B-737C-48DF-AE03-F4B1194E2C3D}" srcOrd="0" destOrd="0" parTransId="{B5FAE945-76D1-4225-A1EA-6A9A997D38FD}" sibTransId="{0D5D4D8A-306C-4424-897E-DE9F215A659E}"/>
    <dgm:cxn modelId="{7B102421-D7A0-42E3-AD37-F271FCADA369}" type="presOf" srcId="{88F99072-42DC-4EEB-8A33-B82B3E2C089B}" destId="{A73E5DA0-2A5E-4CEE-B270-2C36123C9068}" srcOrd="0" destOrd="0" presId="urn:microsoft.com/office/officeart/2016/7/layout/BasicLinearProcessNumbered"/>
    <dgm:cxn modelId="{78123D72-E4F8-4EEE-B3B5-B87E73E42150}" type="presOf" srcId="{A015E210-E895-44E4-A8B2-252B3A20C4BB}" destId="{F0615245-14FB-4214-B95D-A023F5BD5591}" srcOrd="1" destOrd="0" presId="urn:microsoft.com/office/officeart/2016/7/layout/BasicLinearProcessNumbered"/>
    <dgm:cxn modelId="{525FDC8C-6220-4010-8DF2-DF6A8EBEFF37}" type="presOf" srcId="{61C89C6B-737C-48DF-AE03-F4B1194E2C3D}" destId="{E2B04339-E62E-4925-955C-A278676CCF7B}" srcOrd="0" destOrd="0" presId="urn:microsoft.com/office/officeart/2016/7/layout/BasicLinearProcessNumbered"/>
    <dgm:cxn modelId="{B4BACB97-337D-4D36-A219-900CB87A2488}" type="presOf" srcId="{8CF2FF95-5894-49CD-ABCC-5D081D701CA6}" destId="{1F1B381D-7DEA-47BE-B0BB-65DE07673466}" srcOrd="0" destOrd="0" presId="urn:microsoft.com/office/officeart/2016/7/layout/BasicLinearProcessNumbered"/>
    <dgm:cxn modelId="{B97F95BE-492A-4110-A6BD-F7850FFD32CD}" type="presOf" srcId="{B231A81D-5843-4DB0-BC5C-09BAC495A6AA}" destId="{3F5709D2-9407-4139-9989-0708AF5EBD24}" srcOrd="0" destOrd="0" presId="urn:microsoft.com/office/officeart/2016/7/layout/BasicLinearProcessNumbered"/>
    <dgm:cxn modelId="{DDB0C2BE-73DC-4B7C-8CA2-CC0692D48D86}" type="presOf" srcId="{0D5D4D8A-306C-4424-897E-DE9F215A659E}" destId="{63FDF357-5846-403A-BC07-683B18C86379}" srcOrd="0" destOrd="0" presId="urn:microsoft.com/office/officeart/2016/7/layout/BasicLinearProcessNumbered"/>
    <dgm:cxn modelId="{3D9AA3DC-F52C-4404-9909-C6509B7BCEA0}" type="presOf" srcId="{61C89C6B-737C-48DF-AE03-F4B1194E2C3D}" destId="{80564FD6-7954-4A36-8874-10C0DA6523F3}" srcOrd="1" destOrd="0" presId="urn:microsoft.com/office/officeart/2016/7/layout/BasicLinearProcessNumbered"/>
    <dgm:cxn modelId="{151D4DE2-0BC5-41C5-8C16-9FE368F99419}" srcId="{B231A81D-5843-4DB0-BC5C-09BAC495A6AA}" destId="{C9E0DE5A-9DA2-4072-900A-38B894915E68}" srcOrd="2" destOrd="0" parTransId="{A0313693-50E6-4663-B31B-C599FC61591B}" sibTransId="{8CF2FF95-5894-49CD-ABCC-5D081D701CA6}"/>
    <dgm:cxn modelId="{6B754FEB-6AE3-428F-B555-F48B0658E3C0}" type="presOf" srcId="{C9E0DE5A-9DA2-4072-900A-38B894915E68}" destId="{51502C48-6FDA-40ED-A0F6-57E0B725366F}" srcOrd="1" destOrd="0" presId="urn:microsoft.com/office/officeart/2016/7/layout/BasicLinearProcessNumbered"/>
    <dgm:cxn modelId="{4EB3A2EE-BCEA-4CCE-A39D-9919AD9C4E62}" srcId="{B231A81D-5843-4DB0-BC5C-09BAC495A6AA}" destId="{A015E210-E895-44E4-A8B2-252B3A20C4BB}" srcOrd="1" destOrd="0" parTransId="{665E5F2F-A990-4A33-9099-0703E22C5B16}" sibTransId="{88F99072-42DC-4EEB-8A33-B82B3E2C089B}"/>
    <dgm:cxn modelId="{394B95F2-7377-4AAB-8A7F-7F24F0BE6467}" type="presOf" srcId="{C9E0DE5A-9DA2-4072-900A-38B894915E68}" destId="{918341F4-F24F-4414-8059-0F271ADF1954}" srcOrd="0" destOrd="0" presId="urn:microsoft.com/office/officeart/2016/7/layout/BasicLinearProcessNumbered"/>
    <dgm:cxn modelId="{8F4D48B7-FA49-4F35-8CA4-61D57E610C03}" type="presParOf" srcId="{3F5709D2-9407-4139-9989-0708AF5EBD24}" destId="{AAB6CAAE-53EA-4959-B2D1-84138C17C367}" srcOrd="0" destOrd="0" presId="urn:microsoft.com/office/officeart/2016/7/layout/BasicLinearProcessNumbered"/>
    <dgm:cxn modelId="{F462E9A8-B835-47D0-8356-C7703E02717D}" type="presParOf" srcId="{AAB6CAAE-53EA-4959-B2D1-84138C17C367}" destId="{E2B04339-E62E-4925-955C-A278676CCF7B}" srcOrd="0" destOrd="0" presId="urn:microsoft.com/office/officeart/2016/7/layout/BasicLinearProcessNumbered"/>
    <dgm:cxn modelId="{FE205441-F795-4707-BDB6-093964A0308A}" type="presParOf" srcId="{AAB6CAAE-53EA-4959-B2D1-84138C17C367}" destId="{63FDF357-5846-403A-BC07-683B18C86379}" srcOrd="1" destOrd="0" presId="urn:microsoft.com/office/officeart/2016/7/layout/BasicLinearProcessNumbered"/>
    <dgm:cxn modelId="{36552AC4-6C22-41DC-BB02-99C2BB757BCE}" type="presParOf" srcId="{AAB6CAAE-53EA-4959-B2D1-84138C17C367}" destId="{06F37F4C-11F9-48EB-BF95-1F3A38932DCE}" srcOrd="2" destOrd="0" presId="urn:microsoft.com/office/officeart/2016/7/layout/BasicLinearProcessNumbered"/>
    <dgm:cxn modelId="{E53EA463-C48B-4AA5-B597-30A035A42805}" type="presParOf" srcId="{AAB6CAAE-53EA-4959-B2D1-84138C17C367}" destId="{80564FD6-7954-4A36-8874-10C0DA6523F3}" srcOrd="3" destOrd="0" presId="urn:microsoft.com/office/officeart/2016/7/layout/BasicLinearProcessNumbered"/>
    <dgm:cxn modelId="{35D48B94-32BB-4EF0-A6EC-49EED3B01CE3}" type="presParOf" srcId="{3F5709D2-9407-4139-9989-0708AF5EBD24}" destId="{4FF270CC-6FC2-4913-B7EF-07F66B385E49}" srcOrd="1" destOrd="0" presId="urn:microsoft.com/office/officeart/2016/7/layout/BasicLinearProcessNumbered"/>
    <dgm:cxn modelId="{F9F53C25-2B00-47FB-8C13-7177F641E87D}" type="presParOf" srcId="{3F5709D2-9407-4139-9989-0708AF5EBD24}" destId="{B92442F8-EA72-42EB-B966-447B2C3D30CE}" srcOrd="2" destOrd="0" presId="urn:microsoft.com/office/officeart/2016/7/layout/BasicLinearProcessNumbered"/>
    <dgm:cxn modelId="{FCE13317-CB8A-46D7-BCF2-E03F60B1D122}" type="presParOf" srcId="{B92442F8-EA72-42EB-B966-447B2C3D30CE}" destId="{6CDC34E9-F26D-4C37-B99F-E9F216D9448F}" srcOrd="0" destOrd="0" presId="urn:microsoft.com/office/officeart/2016/7/layout/BasicLinearProcessNumbered"/>
    <dgm:cxn modelId="{475280D5-E8E0-4947-B5B5-A248CA2CEE2D}" type="presParOf" srcId="{B92442F8-EA72-42EB-B966-447B2C3D30CE}" destId="{A73E5DA0-2A5E-4CEE-B270-2C36123C9068}" srcOrd="1" destOrd="0" presId="urn:microsoft.com/office/officeart/2016/7/layout/BasicLinearProcessNumbered"/>
    <dgm:cxn modelId="{B4142BD1-77C7-42C9-84CF-1B90E206C633}" type="presParOf" srcId="{B92442F8-EA72-42EB-B966-447B2C3D30CE}" destId="{4E56E6DB-38D1-41BD-B60E-999D311EB063}" srcOrd="2" destOrd="0" presId="urn:microsoft.com/office/officeart/2016/7/layout/BasicLinearProcessNumbered"/>
    <dgm:cxn modelId="{44E767F4-1476-4066-B495-56AA557B7342}" type="presParOf" srcId="{B92442F8-EA72-42EB-B966-447B2C3D30CE}" destId="{F0615245-14FB-4214-B95D-A023F5BD5591}" srcOrd="3" destOrd="0" presId="urn:microsoft.com/office/officeart/2016/7/layout/BasicLinearProcessNumbered"/>
    <dgm:cxn modelId="{26AC2FEE-FF9C-4BA1-8A5B-3CF7E4587925}" type="presParOf" srcId="{3F5709D2-9407-4139-9989-0708AF5EBD24}" destId="{1F742F7E-4689-4DFC-9506-FD44DFAF17D9}" srcOrd="3" destOrd="0" presId="urn:microsoft.com/office/officeart/2016/7/layout/BasicLinearProcessNumbered"/>
    <dgm:cxn modelId="{E0DE6E5A-5E46-483A-84FD-42C5A97DC2AD}" type="presParOf" srcId="{3F5709D2-9407-4139-9989-0708AF5EBD24}" destId="{C70B1A07-B83E-458A-A03D-68A846D56A2F}" srcOrd="4" destOrd="0" presId="urn:microsoft.com/office/officeart/2016/7/layout/BasicLinearProcessNumbered"/>
    <dgm:cxn modelId="{D96D51AD-63D8-4ED9-8461-09EBEEF766B2}" type="presParOf" srcId="{C70B1A07-B83E-458A-A03D-68A846D56A2F}" destId="{918341F4-F24F-4414-8059-0F271ADF1954}" srcOrd="0" destOrd="0" presId="urn:microsoft.com/office/officeart/2016/7/layout/BasicLinearProcessNumbered"/>
    <dgm:cxn modelId="{50E33D40-3552-4AE7-BB8F-EBD8315DE674}" type="presParOf" srcId="{C70B1A07-B83E-458A-A03D-68A846D56A2F}" destId="{1F1B381D-7DEA-47BE-B0BB-65DE07673466}" srcOrd="1" destOrd="0" presId="urn:microsoft.com/office/officeart/2016/7/layout/BasicLinearProcessNumbered"/>
    <dgm:cxn modelId="{BE443B27-270B-4C49-8934-41D46AE69B12}" type="presParOf" srcId="{C70B1A07-B83E-458A-A03D-68A846D56A2F}" destId="{62AC1282-4A9A-4772-BC8E-35BD39CFD713}" srcOrd="2" destOrd="0" presId="urn:microsoft.com/office/officeart/2016/7/layout/BasicLinearProcessNumbered"/>
    <dgm:cxn modelId="{84669926-441D-4BE9-B21E-0F38F3203961}" type="presParOf" srcId="{C70B1A07-B83E-458A-A03D-68A846D56A2F}" destId="{51502C48-6FDA-40ED-A0F6-57E0B725366F}" srcOrd="3" destOrd="0" presId="urn:microsoft.com/office/officeart/2016/7/layout/BasicLinearProcessNumbered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6275B1CE-C8C2-4855-B516-D9E25500F6AC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4BB023E6-5308-450B-8A0A-06DB40117CCE}">
      <dgm:prSet/>
      <dgm:spPr/>
      <dgm:t>
        <a:bodyPr/>
        <a:lstStyle/>
        <a:p>
          <a:r>
            <a:rPr lang="en-GB"/>
            <a:t>Research a particular country or region and create a poster that includes information about the impacts of income inequality on economic agents and the economy.</a:t>
          </a:r>
          <a:endParaRPr lang="en-US"/>
        </a:p>
      </dgm:t>
    </dgm:pt>
    <dgm:pt modelId="{6CADC2C7-A8C7-4C10-9610-5F581E403C20}" type="parTrans" cxnId="{A699A983-64D5-4EDF-82A8-FA77713B5613}">
      <dgm:prSet/>
      <dgm:spPr/>
      <dgm:t>
        <a:bodyPr/>
        <a:lstStyle/>
        <a:p>
          <a:endParaRPr lang="en-US"/>
        </a:p>
      </dgm:t>
    </dgm:pt>
    <dgm:pt modelId="{2D2FAEA2-1F60-480F-955F-B1641439B3E3}" type="sibTrans" cxnId="{A699A983-64D5-4EDF-82A8-FA77713B5613}">
      <dgm:prSet/>
      <dgm:spPr/>
      <dgm:t>
        <a:bodyPr/>
        <a:lstStyle/>
        <a:p>
          <a:endParaRPr lang="en-US"/>
        </a:p>
      </dgm:t>
    </dgm:pt>
    <dgm:pt modelId="{AD79BFBD-C8F6-4EC2-A37A-E8A42CD91FF0}">
      <dgm:prSet/>
      <dgm:spPr/>
      <dgm:t>
        <a:bodyPr/>
        <a:lstStyle/>
        <a:p>
          <a:r>
            <a:rPr lang="en-GB"/>
            <a:t>It should also include a discussion of the connections between low income and low productivity. </a:t>
          </a:r>
          <a:endParaRPr lang="en-US"/>
        </a:p>
      </dgm:t>
    </dgm:pt>
    <dgm:pt modelId="{23C30842-4AEA-4E24-ABFF-18ED6AFFEA52}" type="parTrans" cxnId="{C27D7D91-217A-49DE-9119-057193960384}">
      <dgm:prSet/>
      <dgm:spPr/>
      <dgm:t>
        <a:bodyPr/>
        <a:lstStyle/>
        <a:p>
          <a:endParaRPr lang="en-US"/>
        </a:p>
      </dgm:t>
    </dgm:pt>
    <dgm:pt modelId="{B161E120-DEF6-47BA-B11B-8F6482EE8C20}" type="sibTrans" cxnId="{C27D7D91-217A-49DE-9119-057193960384}">
      <dgm:prSet/>
      <dgm:spPr/>
      <dgm:t>
        <a:bodyPr/>
        <a:lstStyle/>
        <a:p>
          <a:endParaRPr lang="en-US"/>
        </a:p>
      </dgm:t>
    </dgm:pt>
    <dgm:pt modelId="{04D121EF-CF70-4F89-8461-F026DB15DEA2}" type="pres">
      <dgm:prSet presAssocID="{6275B1CE-C8C2-4855-B516-D9E25500F6AC}" presName="linear" presStyleCnt="0">
        <dgm:presLayoutVars>
          <dgm:animLvl val="lvl"/>
          <dgm:resizeHandles val="exact"/>
        </dgm:presLayoutVars>
      </dgm:prSet>
      <dgm:spPr/>
    </dgm:pt>
    <dgm:pt modelId="{58C756E1-4077-4343-A797-10B30470A512}" type="pres">
      <dgm:prSet presAssocID="{4BB023E6-5308-450B-8A0A-06DB40117CCE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B03072BC-DB88-4BD6-A56C-24A2C4934359}" type="pres">
      <dgm:prSet presAssocID="{2D2FAEA2-1F60-480F-955F-B1641439B3E3}" presName="spacer" presStyleCnt="0"/>
      <dgm:spPr/>
    </dgm:pt>
    <dgm:pt modelId="{A8D76C74-95A1-463A-ACA2-A0B1858C207D}" type="pres">
      <dgm:prSet presAssocID="{AD79BFBD-C8F6-4EC2-A37A-E8A42CD91FF0}" presName="parentText" presStyleLbl="node1" presStyleIdx="1" presStyleCnt="2">
        <dgm:presLayoutVars>
          <dgm:chMax val="0"/>
          <dgm:bulletEnabled val="1"/>
        </dgm:presLayoutVars>
      </dgm:prSet>
      <dgm:spPr/>
    </dgm:pt>
  </dgm:ptLst>
  <dgm:cxnLst>
    <dgm:cxn modelId="{129CB346-43C0-4097-A2BC-0647697BB815}" type="presOf" srcId="{4BB023E6-5308-450B-8A0A-06DB40117CCE}" destId="{58C756E1-4077-4343-A797-10B30470A512}" srcOrd="0" destOrd="0" presId="urn:microsoft.com/office/officeart/2005/8/layout/vList2"/>
    <dgm:cxn modelId="{F4B21148-38DE-4A8F-B123-86BEFFE57EC1}" type="presOf" srcId="{6275B1CE-C8C2-4855-B516-D9E25500F6AC}" destId="{04D121EF-CF70-4F89-8461-F026DB15DEA2}" srcOrd="0" destOrd="0" presId="urn:microsoft.com/office/officeart/2005/8/layout/vList2"/>
    <dgm:cxn modelId="{A699A983-64D5-4EDF-82A8-FA77713B5613}" srcId="{6275B1CE-C8C2-4855-B516-D9E25500F6AC}" destId="{4BB023E6-5308-450B-8A0A-06DB40117CCE}" srcOrd="0" destOrd="0" parTransId="{6CADC2C7-A8C7-4C10-9610-5F581E403C20}" sibTransId="{2D2FAEA2-1F60-480F-955F-B1641439B3E3}"/>
    <dgm:cxn modelId="{C27D7D91-217A-49DE-9119-057193960384}" srcId="{6275B1CE-C8C2-4855-B516-D9E25500F6AC}" destId="{AD79BFBD-C8F6-4EC2-A37A-E8A42CD91FF0}" srcOrd="1" destOrd="0" parTransId="{23C30842-4AEA-4E24-ABFF-18ED6AFFEA52}" sibTransId="{B161E120-DEF6-47BA-B11B-8F6482EE8C20}"/>
    <dgm:cxn modelId="{E24211FE-C1FB-4421-BFCB-6B2695102D15}" type="presOf" srcId="{AD79BFBD-C8F6-4EC2-A37A-E8A42CD91FF0}" destId="{A8D76C74-95A1-463A-ACA2-A0B1858C207D}" srcOrd="0" destOrd="0" presId="urn:microsoft.com/office/officeart/2005/8/layout/vList2"/>
    <dgm:cxn modelId="{1BD4900D-1927-42CB-B33D-50DD7DD3D8E5}" type="presParOf" srcId="{04D121EF-CF70-4F89-8461-F026DB15DEA2}" destId="{58C756E1-4077-4343-A797-10B30470A512}" srcOrd="0" destOrd="0" presId="urn:microsoft.com/office/officeart/2005/8/layout/vList2"/>
    <dgm:cxn modelId="{0599D6B2-75DD-4C00-B623-C195174C61B9}" type="presParOf" srcId="{04D121EF-CF70-4F89-8461-F026DB15DEA2}" destId="{B03072BC-DB88-4BD6-A56C-24A2C4934359}" srcOrd="1" destOrd="0" presId="urn:microsoft.com/office/officeart/2005/8/layout/vList2"/>
    <dgm:cxn modelId="{0F6C8569-1BE3-487E-BFDF-E461BE790D62}" type="presParOf" srcId="{04D121EF-CF70-4F89-8461-F026DB15DEA2}" destId="{A8D76C74-95A1-463A-ACA2-A0B1858C207D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752605E-DE7A-4F8B-86FF-4F0F89FE8FDC}" type="doc">
      <dgm:prSet loTypeId="urn:microsoft.com/office/officeart/2005/8/layout/vProcess5" loCatId="process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FAF32812-0922-4964-B190-70FC0FA091B2}">
      <dgm:prSet/>
      <dgm:spPr/>
      <dgm:t>
        <a:bodyPr/>
        <a:lstStyle/>
        <a:p>
          <a:r>
            <a:rPr lang="en-GB"/>
            <a:t>Are you able to explain the concept of income inequality and its impact on economic agents?</a:t>
          </a:r>
          <a:endParaRPr lang="en-US"/>
        </a:p>
      </dgm:t>
    </dgm:pt>
    <dgm:pt modelId="{4C815E8A-AB98-413B-B390-DA90B6CA04A2}" type="parTrans" cxnId="{3F88588A-C24C-45A1-8B95-0E2FFD30584C}">
      <dgm:prSet/>
      <dgm:spPr/>
      <dgm:t>
        <a:bodyPr/>
        <a:lstStyle/>
        <a:p>
          <a:endParaRPr lang="en-US"/>
        </a:p>
      </dgm:t>
    </dgm:pt>
    <dgm:pt modelId="{DAB8323A-B699-46D6-B65D-BC1BA35DE668}" type="sibTrans" cxnId="{3F88588A-C24C-45A1-8B95-0E2FFD30584C}">
      <dgm:prSet/>
      <dgm:spPr/>
      <dgm:t>
        <a:bodyPr/>
        <a:lstStyle/>
        <a:p>
          <a:endParaRPr lang="en-US"/>
        </a:p>
      </dgm:t>
    </dgm:pt>
    <dgm:pt modelId="{F2178749-29EF-475E-B4E8-153EB7ADBCCC}">
      <dgm:prSet/>
      <dgm:spPr/>
      <dgm:t>
        <a:bodyPr/>
        <a:lstStyle/>
        <a:p>
          <a:r>
            <a:rPr lang="en-GB"/>
            <a:t>Are you able to explain the connections between low income and low productivity?</a:t>
          </a:r>
          <a:endParaRPr lang="en-US"/>
        </a:p>
      </dgm:t>
    </dgm:pt>
    <dgm:pt modelId="{56599C1A-0368-4F55-BC5B-B41A1B07610C}" type="parTrans" cxnId="{3938F874-0787-4FA1-8AB2-EFAED012E341}">
      <dgm:prSet/>
      <dgm:spPr/>
      <dgm:t>
        <a:bodyPr/>
        <a:lstStyle/>
        <a:p>
          <a:endParaRPr lang="en-US"/>
        </a:p>
      </dgm:t>
    </dgm:pt>
    <dgm:pt modelId="{88C8ACBF-F098-4978-9B3A-59DC1D6FEE76}" type="sibTrans" cxnId="{3938F874-0787-4FA1-8AB2-EFAED012E341}">
      <dgm:prSet/>
      <dgm:spPr/>
      <dgm:t>
        <a:bodyPr/>
        <a:lstStyle/>
        <a:p>
          <a:endParaRPr lang="en-US"/>
        </a:p>
      </dgm:t>
    </dgm:pt>
    <dgm:pt modelId="{D7D21608-0B28-480A-8CF8-D05258F330CF}">
      <dgm:prSet/>
      <dgm:spPr/>
      <dgm:t>
        <a:bodyPr/>
        <a:lstStyle/>
        <a:p>
          <a:r>
            <a:rPr lang="en-GB" dirty="0"/>
            <a:t>Are you able to explain the impacts of inequality on economic agents, individuals, firms, and the economy?</a:t>
          </a:r>
          <a:endParaRPr lang="en-US" dirty="0"/>
        </a:p>
      </dgm:t>
    </dgm:pt>
    <dgm:pt modelId="{84633694-DD72-4DE0-BC2D-DADA8EB36B3A}" type="parTrans" cxnId="{9098FCC6-25B4-4CAB-AD29-A8FEBDE50F68}">
      <dgm:prSet/>
      <dgm:spPr/>
      <dgm:t>
        <a:bodyPr/>
        <a:lstStyle/>
        <a:p>
          <a:endParaRPr lang="en-US"/>
        </a:p>
      </dgm:t>
    </dgm:pt>
    <dgm:pt modelId="{B8CEE11C-ECDE-4428-9D6C-231977FF30C7}" type="sibTrans" cxnId="{9098FCC6-25B4-4CAB-AD29-A8FEBDE50F68}">
      <dgm:prSet/>
      <dgm:spPr/>
      <dgm:t>
        <a:bodyPr/>
        <a:lstStyle/>
        <a:p>
          <a:endParaRPr lang="en-US"/>
        </a:p>
      </dgm:t>
    </dgm:pt>
    <dgm:pt modelId="{4D4AD36E-4182-4340-B989-B83AED5E6237}" type="pres">
      <dgm:prSet presAssocID="{F752605E-DE7A-4F8B-86FF-4F0F89FE8FDC}" presName="outerComposite" presStyleCnt="0">
        <dgm:presLayoutVars>
          <dgm:chMax val="5"/>
          <dgm:dir/>
          <dgm:resizeHandles val="exact"/>
        </dgm:presLayoutVars>
      </dgm:prSet>
      <dgm:spPr/>
    </dgm:pt>
    <dgm:pt modelId="{9F6D3B2E-5E28-42A0-8B82-4C8B6809F344}" type="pres">
      <dgm:prSet presAssocID="{F752605E-DE7A-4F8B-86FF-4F0F89FE8FDC}" presName="dummyMaxCanvas" presStyleCnt="0">
        <dgm:presLayoutVars/>
      </dgm:prSet>
      <dgm:spPr/>
    </dgm:pt>
    <dgm:pt modelId="{78DB195E-F1CE-4C2F-A440-1BE578E6EFB8}" type="pres">
      <dgm:prSet presAssocID="{F752605E-DE7A-4F8B-86FF-4F0F89FE8FDC}" presName="ThreeNodes_1" presStyleLbl="node1" presStyleIdx="0" presStyleCnt="3">
        <dgm:presLayoutVars>
          <dgm:bulletEnabled val="1"/>
        </dgm:presLayoutVars>
      </dgm:prSet>
      <dgm:spPr/>
    </dgm:pt>
    <dgm:pt modelId="{D3664D6D-EC71-47AC-9AC0-0E53E9406FA9}" type="pres">
      <dgm:prSet presAssocID="{F752605E-DE7A-4F8B-86FF-4F0F89FE8FDC}" presName="ThreeNodes_2" presStyleLbl="node1" presStyleIdx="1" presStyleCnt="3">
        <dgm:presLayoutVars>
          <dgm:bulletEnabled val="1"/>
        </dgm:presLayoutVars>
      </dgm:prSet>
      <dgm:spPr/>
    </dgm:pt>
    <dgm:pt modelId="{006A3889-19FE-4391-90D9-6EA9D04B8D06}" type="pres">
      <dgm:prSet presAssocID="{F752605E-DE7A-4F8B-86FF-4F0F89FE8FDC}" presName="ThreeNodes_3" presStyleLbl="node1" presStyleIdx="2" presStyleCnt="3">
        <dgm:presLayoutVars>
          <dgm:bulletEnabled val="1"/>
        </dgm:presLayoutVars>
      </dgm:prSet>
      <dgm:spPr/>
    </dgm:pt>
    <dgm:pt modelId="{038D50B3-5AA1-476C-8B2E-1C34D8B04973}" type="pres">
      <dgm:prSet presAssocID="{F752605E-DE7A-4F8B-86FF-4F0F89FE8FDC}" presName="ThreeConn_1-2" presStyleLbl="fgAccFollowNode1" presStyleIdx="0" presStyleCnt="2">
        <dgm:presLayoutVars>
          <dgm:bulletEnabled val="1"/>
        </dgm:presLayoutVars>
      </dgm:prSet>
      <dgm:spPr/>
    </dgm:pt>
    <dgm:pt modelId="{DF6F1C2D-80BA-49DF-850A-9204559E9A84}" type="pres">
      <dgm:prSet presAssocID="{F752605E-DE7A-4F8B-86FF-4F0F89FE8FDC}" presName="ThreeConn_2-3" presStyleLbl="fgAccFollowNode1" presStyleIdx="1" presStyleCnt="2">
        <dgm:presLayoutVars>
          <dgm:bulletEnabled val="1"/>
        </dgm:presLayoutVars>
      </dgm:prSet>
      <dgm:spPr/>
    </dgm:pt>
    <dgm:pt modelId="{B93921BD-F402-410B-9F1F-1FD8FE641D9F}" type="pres">
      <dgm:prSet presAssocID="{F752605E-DE7A-4F8B-86FF-4F0F89FE8FDC}" presName="ThreeNodes_1_text" presStyleLbl="node1" presStyleIdx="2" presStyleCnt="3">
        <dgm:presLayoutVars>
          <dgm:bulletEnabled val="1"/>
        </dgm:presLayoutVars>
      </dgm:prSet>
      <dgm:spPr/>
    </dgm:pt>
    <dgm:pt modelId="{6F64F3C2-602B-4EAD-8AEE-9C521DD01CE0}" type="pres">
      <dgm:prSet presAssocID="{F752605E-DE7A-4F8B-86FF-4F0F89FE8FDC}" presName="ThreeNodes_2_text" presStyleLbl="node1" presStyleIdx="2" presStyleCnt="3">
        <dgm:presLayoutVars>
          <dgm:bulletEnabled val="1"/>
        </dgm:presLayoutVars>
      </dgm:prSet>
      <dgm:spPr/>
    </dgm:pt>
    <dgm:pt modelId="{B7CD47CF-C877-4281-B986-003ADC9D6E87}" type="pres">
      <dgm:prSet presAssocID="{F752605E-DE7A-4F8B-86FF-4F0F89FE8FDC}" presName="ThreeNodes_3_text" presStyleLbl="node1" presStyleIdx="2" presStyleCnt="3">
        <dgm:presLayoutVars>
          <dgm:bulletEnabled val="1"/>
        </dgm:presLayoutVars>
      </dgm:prSet>
      <dgm:spPr/>
    </dgm:pt>
  </dgm:ptLst>
  <dgm:cxnLst>
    <dgm:cxn modelId="{DEAD0905-C84D-449B-8446-3E8CFF9A68A6}" type="presOf" srcId="{FAF32812-0922-4964-B190-70FC0FA091B2}" destId="{B93921BD-F402-410B-9F1F-1FD8FE641D9F}" srcOrd="1" destOrd="0" presId="urn:microsoft.com/office/officeart/2005/8/layout/vProcess5"/>
    <dgm:cxn modelId="{3938F874-0787-4FA1-8AB2-EFAED012E341}" srcId="{F752605E-DE7A-4F8B-86FF-4F0F89FE8FDC}" destId="{F2178749-29EF-475E-B4E8-153EB7ADBCCC}" srcOrd="1" destOrd="0" parTransId="{56599C1A-0368-4F55-BC5B-B41A1B07610C}" sibTransId="{88C8ACBF-F098-4978-9B3A-59DC1D6FEE76}"/>
    <dgm:cxn modelId="{04EC2658-D44E-4CC3-A439-31BBE38885A3}" type="presOf" srcId="{F2178749-29EF-475E-B4E8-153EB7ADBCCC}" destId="{D3664D6D-EC71-47AC-9AC0-0E53E9406FA9}" srcOrd="0" destOrd="0" presId="urn:microsoft.com/office/officeart/2005/8/layout/vProcess5"/>
    <dgm:cxn modelId="{D0049A82-BEF8-4752-8229-21D689E65223}" type="presOf" srcId="{D7D21608-0B28-480A-8CF8-D05258F330CF}" destId="{B7CD47CF-C877-4281-B986-003ADC9D6E87}" srcOrd="1" destOrd="0" presId="urn:microsoft.com/office/officeart/2005/8/layout/vProcess5"/>
    <dgm:cxn modelId="{773D1088-F20C-4083-92D2-094CC4EE845F}" type="presOf" srcId="{88C8ACBF-F098-4978-9B3A-59DC1D6FEE76}" destId="{DF6F1C2D-80BA-49DF-850A-9204559E9A84}" srcOrd="0" destOrd="0" presId="urn:microsoft.com/office/officeart/2005/8/layout/vProcess5"/>
    <dgm:cxn modelId="{3F88588A-C24C-45A1-8B95-0E2FFD30584C}" srcId="{F752605E-DE7A-4F8B-86FF-4F0F89FE8FDC}" destId="{FAF32812-0922-4964-B190-70FC0FA091B2}" srcOrd="0" destOrd="0" parTransId="{4C815E8A-AB98-413B-B390-DA90B6CA04A2}" sibTransId="{DAB8323A-B699-46D6-B65D-BC1BA35DE668}"/>
    <dgm:cxn modelId="{4088B29E-E24F-4125-BD28-53476770D90B}" type="presOf" srcId="{F2178749-29EF-475E-B4E8-153EB7ADBCCC}" destId="{6F64F3C2-602B-4EAD-8AEE-9C521DD01CE0}" srcOrd="1" destOrd="0" presId="urn:microsoft.com/office/officeart/2005/8/layout/vProcess5"/>
    <dgm:cxn modelId="{672AD6AA-2EBC-42AE-8D8B-15FF9A6FF334}" type="presOf" srcId="{DAB8323A-B699-46D6-B65D-BC1BA35DE668}" destId="{038D50B3-5AA1-476C-8B2E-1C34D8B04973}" srcOrd="0" destOrd="0" presId="urn:microsoft.com/office/officeart/2005/8/layout/vProcess5"/>
    <dgm:cxn modelId="{9098FCC6-25B4-4CAB-AD29-A8FEBDE50F68}" srcId="{F752605E-DE7A-4F8B-86FF-4F0F89FE8FDC}" destId="{D7D21608-0B28-480A-8CF8-D05258F330CF}" srcOrd="2" destOrd="0" parTransId="{84633694-DD72-4DE0-BC2D-DADA8EB36B3A}" sibTransId="{B8CEE11C-ECDE-4428-9D6C-231977FF30C7}"/>
    <dgm:cxn modelId="{84B887C9-1C37-46C3-80EA-71364A115926}" type="presOf" srcId="{D7D21608-0B28-480A-8CF8-D05258F330CF}" destId="{006A3889-19FE-4391-90D9-6EA9D04B8D06}" srcOrd="0" destOrd="0" presId="urn:microsoft.com/office/officeart/2005/8/layout/vProcess5"/>
    <dgm:cxn modelId="{34ECD1F6-86D0-4E08-8795-22283266715A}" type="presOf" srcId="{FAF32812-0922-4964-B190-70FC0FA091B2}" destId="{78DB195E-F1CE-4C2F-A440-1BE578E6EFB8}" srcOrd="0" destOrd="0" presId="urn:microsoft.com/office/officeart/2005/8/layout/vProcess5"/>
    <dgm:cxn modelId="{8BAC49F8-2D34-4F36-B192-91B6C61ED020}" type="presOf" srcId="{F752605E-DE7A-4F8B-86FF-4F0F89FE8FDC}" destId="{4D4AD36E-4182-4340-B989-B83AED5E6237}" srcOrd="0" destOrd="0" presId="urn:microsoft.com/office/officeart/2005/8/layout/vProcess5"/>
    <dgm:cxn modelId="{6302A4C7-1D3A-4F0F-B1A9-F5FD22B68227}" type="presParOf" srcId="{4D4AD36E-4182-4340-B989-B83AED5E6237}" destId="{9F6D3B2E-5E28-42A0-8B82-4C8B6809F344}" srcOrd="0" destOrd="0" presId="urn:microsoft.com/office/officeart/2005/8/layout/vProcess5"/>
    <dgm:cxn modelId="{6DD668C0-0FF6-447C-8349-A212AFA74637}" type="presParOf" srcId="{4D4AD36E-4182-4340-B989-B83AED5E6237}" destId="{78DB195E-F1CE-4C2F-A440-1BE578E6EFB8}" srcOrd="1" destOrd="0" presId="urn:microsoft.com/office/officeart/2005/8/layout/vProcess5"/>
    <dgm:cxn modelId="{AD7B5FD6-CC19-4BB6-B909-886E3E41CE31}" type="presParOf" srcId="{4D4AD36E-4182-4340-B989-B83AED5E6237}" destId="{D3664D6D-EC71-47AC-9AC0-0E53E9406FA9}" srcOrd="2" destOrd="0" presId="urn:microsoft.com/office/officeart/2005/8/layout/vProcess5"/>
    <dgm:cxn modelId="{7B6CDA5A-AC16-4BDD-A442-960E0F8DA020}" type="presParOf" srcId="{4D4AD36E-4182-4340-B989-B83AED5E6237}" destId="{006A3889-19FE-4391-90D9-6EA9D04B8D06}" srcOrd="3" destOrd="0" presId="urn:microsoft.com/office/officeart/2005/8/layout/vProcess5"/>
    <dgm:cxn modelId="{23191447-685E-4849-8B74-96419B38121D}" type="presParOf" srcId="{4D4AD36E-4182-4340-B989-B83AED5E6237}" destId="{038D50B3-5AA1-476C-8B2E-1C34D8B04973}" srcOrd="4" destOrd="0" presId="urn:microsoft.com/office/officeart/2005/8/layout/vProcess5"/>
    <dgm:cxn modelId="{3130C565-D75A-4580-B299-B5CA4EC129BF}" type="presParOf" srcId="{4D4AD36E-4182-4340-B989-B83AED5E6237}" destId="{DF6F1C2D-80BA-49DF-850A-9204559E9A84}" srcOrd="5" destOrd="0" presId="urn:microsoft.com/office/officeart/2005/8/layout/vProcess5"/>
    <dgm:cxn modelId="{BA89A5F2-0F8C-41B1-A6E4-3C4B1247C7BF}" type="presParOf" srcId="{4D4AD36E-4182-4340-B989-B83AED5E6237}" destId="{B93921BD-F402-410B-9F1F-1FD8FE641D9F}" srcOrd="6" destOrd="0" presId="urn:microsoft.com/office/officeart/2005/8/layout/vProcess5"/>
    <dgm:cxn modelId="{80D0B70C-EE61-4CC2-B894-E387278DD098}" type="presParOf" srcId="{4D4AD36E-4182-4340-B989-B83AED5E6237}" destId="{6F64F3C2-602B-4EAD-8AEE-9C521DD01CE0}" srcOrd="7" destOrd="0" presId="urn:microsoft.com/office/officeart/2005/8/layout/vProcess5"/>
    <dgm:cxn modelId="{755B9798-1615-4568-84E5-93EA4ABCC563}" type="presParOf" srcId="{4D4AD36E-4182-4340-B989-B83AED5E6237}" destId="{B7CD47CF-C877-4281-B986-003ADC9D6E87}" srcOrd="8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BEE9992-3552-4678-872F-AAAEFFFEA950}" type="doc">
      <dgm:prSet loTypeId="urn:microsoft.com/office/officeart/2005/8/layout/hList1" loCatId="list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52710B6C-3E96-44F0-8300-D74DD40B6354}">
      <dgm:prSet/>
      <dgm:spPr/>
      <dgm:t>
        <a:bodyPr/>
        <a:lstStyle/>
        <a:p>
          <a:r>
            <a:rPr lang="en-GB"/>
            <a:t>Income inequality occurs when there is a disparity in the flow of earnings of individuals or households.</a:t>
          </a:r>
          <a:endParaRPr lang="en-US"/>
        </a:p>
      </dgm:t>
    </dgm:pt>
    <dgm:pt modelId="{6F3D1897-183F-4AA6-B2C5-AEB64B16F1F7}" type="parTrans" cxnId="{850D0FE4-6AF7-48E5-B18C-94824CDC28E0}">
      <dgm:prSet/>
      <dgm:spPr/>
      <dgm:t>
        <a:bodyPr/>
        <a:lstStyle/>
        <a:p>
          <a:endParaRPr lang="en-US"/>
        </a:p>
      </dgm:t>
    </dgm:pt>
    <dgm:pt modelId="{ACC3278A-C21C-416E-9E8B-2F0C0A314AF5}" type="sibTrans" cxnId="{850D0FE4-6AF7-48E5-B18C-94824CDC28E0}">
      <dgm:prSet/>
      <dgm:spPr/>
      <dgm:t>
        <a:bodyPr/>
        <a:lstStyle/>
        <a:p>
          <a:endParaRPr lang="en-US"/>
        </a:p>
      </dgm:t>
    </dgm:pt>
    <dgm:pt modelId="{06A3BD4C-8188-4075-A98C-E3ABC93DF9E6}">
      <dgm:prSet/>
      <dgm:spPr/>
      <dgm:t>
        <a:bodyPr/>
        <a:lstStyle/>
        <a:p>
          <a:r>
            <a:rPr lang="en-GB"/>
            <a:t>The greater the differential, the greater the inequality.</a:t>
          </a:r>
          <a:endParaRPr lang="en-US"/>
        </a:p>
      </dgm:t>
    </dgm:pt>
    <dgm:pt modelId="{A8EAE465-6ADA-41B9-8534-F39E0CB9548A}" type="parTrans" cxnId="{C54E6185-FA07-4295-B4F0-919CDB1F3120}">
      <dgm:prSet/>
      <dgm:spPr/>
      <dgm:t>
        <a:bodyPr/>
        <a:lstStyle/>
        <a:p>
          <a:endParaRPr lang="en-US"/>
        </a:p>
      </dgm:t>
    </dgm:pt>
    <dgm:pt modelId="{2DC1A3AF-0934-417B-B2F5-6A75A9FFF4A7}" type="sibTrans" cxnId="{C54E6185-FA07-4295-B4F0-919CDB1F3120}">
      <dgm:prSet/>
      <dgm:spPr/>
      <dgm:t>
        <a:bodyPr/>
        <a:lstStyle/>
        <a:p>
          <a:endParaRPr lang="en-US"/>
        </a:p>
      </dgm:t>
    </dgm:pt>
    <dgm:pt modelId="{E2B2F265-9031-4993-9363-6BE0AC95D029}">
      <dgm:prSet/>
      <dgm:spPr/>
      <dgm:t>
        <a:bodyPr/>
        <a:lstStyle/>
        <a:p>
          <a:r>
            <a:rPr lang="en-GB"/>
            <a:t>Wealth inequality  occurs when there is a disparity in the stock of financial assets e.g. houses owned by individuals or households.</a:t>
          </a:r>
          <a:endParaRPr lang="en-US"/>
        </a:p>
      </dgm:t>
    </dgm:pt>
    <dgm:pt modelId="{FA2C03D1-C125-46CF-B7FE-04F1C15312AE}" type="parTrans" cxnId="{6F497883-7100-4043-BCF1-8705EA361010}">
      <dgm:prSet/>
      <dgm:spPr/>
      <dgm:t>
        <a:bodyPr/>
        <a:lstStyle/>
        <a:p>
          <a:endParaRPr lang="en-US"/>
        </a:p>
      </dgm:t>
    </dgm:pt>
    <dgm:pt modelId="{FCBE6A73-CC5D-40F0-94E6-F551942BFAD3}" type="sibTrans" cxnId="{6F497883-7100-4043-BCF1-8705EA361010}">
      <dgm:prSet/>
      <dgm:spPr/>
      <dgm:t>
        <a:bodyPr/>
        <a:lstStyle/>
        <a:p>
          <a:endParaRPr lang="en-US"/>
        </a:p>
      </dgm:t>
    </dgm:pt>
    <dgm:pt modelId="{0C579E49-4F1B-4E6A-8B5C-EA787B1AF7C0}">
      <dgm:prSet/>
      <dgm:spPr/>
      <dgm:t>
        <a:bodyPr/>
        <a:lstStyle/>
        <a:p>
          <a:r>
            <a:rPr lang="en-GB"/>
            <a:t>The greater the differential, the greater the inequality.</a:t>
          </a:r>
          <a:endParaRPr lang="en-US"/>
        </a:p>
      </dgm:t>
    </dgm:pt>
    <dgm:pt modelId="{89909F8C-8B81-4D81-83FB-C17118DDAA85}" type="parTrans" cxnId="{2945C30C-B5A5-4094-8443-5744A5CFE17F}">
      <dgm:prSet/>
      <dgm:spPr/>
      <dgm:t>
        <a:bodyPr/>
        <a:lstStyle/>
        <a:p>
          <a:endParaRPr lang="en-US"/>
        </a:p>
      </dgm:t>
    </dgm:pt>
    <dgm:pt modelId="{20503AC6-B924-42C5-ABC1-F74838477826}" type="sibTrans" cxnId="{2945C30C-B5A5-4094-8443-5744A5CFE17F}">
      <dgm:prSet/>
      <dgm:spPr/>
      <dgm:t>
        <a:bodyPr/>
        <a:lstStyle/>
        <a:p>
          <a:endParaRPr lang="en-US"/>
        </a:p>
      </dgm:t>
    </dgm:pt>
    <dgm:pt modelId="{91672A94-3A69-45D5-81C2-C60EE00E3BB8}" type="pres">
      <dgm:prSet presAssocID="{EBEE9992-3552-4678-872F-AAAEFFFEA950}" presName="Name0" presStyleCnt="0">
        <dgm:presLayoutVars>
          <dgm:dir/>
          <dgm:animLvl val="lvl"/>
          <dgm:resizeHandles val="exact"/>
        </dgm:presLayoutVars>
      </dgm:prSet>
      <dgm:spPr/>
    </dgm:pt>
    <dgm:pt modelId="{81F442A2-AED2-475E-95F2-77E4D3D86C70}" type="pres">
      <dgm:prSet presAssocID="{52710B6C-3E96-44F0-8300-D74DD40B6354}" presName="composite" presStyleCnt="0"/>
      <dgm:spPr/>
    </dgm:pt>
    <dgm:pt modelId="{6D440811-5AF8-4102-9053-E7FA36640709}" type="pres">
      <dgm:prSet presAssocID="{52710B6C-3E96-44F0-8300-D74DD40B6354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</dgm:pt>
    <dgm:pt modelId="{8EA5CC1C-A86E-4E09-BA04-CBC914AB94C3}" type="pres">
      <dgm:prSet presAssocID="{52710B6C-3E96-44F0-8300-D74DD40B6354}" presName="desTx" presStyleLbl="alignAccFollowNode1" presStyleIdx="0" presStyleCnt="2">
        <dgm:presLayoutVars>
          <dgm:bulletEnabled val="1"/>
        </dgm:presLayoutVars>
      </dgm:prSet>
      <dgm:spPr/>
    </dgm:pt>
    <dgm:pt modelId="{9AF14A32-EA40-4734-813D-8D70BC229F5E}" type="pres">
      <dgm:prSet presAssocID="{ACC3278A-C21C-416E-9E8B-2F0C0A314AF5}" presName="space" presStyleCnt="0"/>
      <dgm:spPr/>
    </dgm:pt>
    <dgm:pt modelId="{E1A1A1DD-BA4C-4435-9533-CB3F239F4AE2}" type="pres">
      <dgm:prSet presAssocID="{E2B2F265-9031-4993-9363-6BE0AC95D029}" presName="composite" presStyleCnt="0"/>
      <dgm:spPr/>
    </dgm:pt>
    <dgm:pt modelId="{9768D9AD-0699-4671-9F5F-AB6F8EB47D95}" type="pres">
      <dgm:prSet presAssocID="{E2B2F265-9031-4993-9363-6BE0AC95D029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</dgm:pt>
    <dgm:pt modelId="{42236963-AA8F-4087-8100-0B042902CED3}" type="pres">
      <dgm:prSet presAssocID="{E2B2F265-9031-4993-9363-6BE0AC95D029}" presName="desTx" presStyleLbl="alignAccFollowNode1" presStyleIdx="1" presStyleCnt="2">
        <dgm:presLayoutVars>
          <dgm:bulletEnabled val="1"/>
        </dgm:presLayoutVars>
      </dgm:prSet>
      <dgm:spPr/>
    </dgm:pt>
  </dgm:ptLst>
  <dgm:cxnLst>
    <dgm:cxn modelId="{2945C30C-B5A5-4094-8443-5744A5CFE17F}" srcId="{E2B2F265-9031-4993-9363-6BE0AC95D029}" destId="{0C579E49-4F1B-4E6A-8B5C-EA787B1AF7C0}" srcOrd="0" destOrd="0" parTransId="{89909F8C-8B81-4D81-83FB-C17118DDAA85}" sibTransId="{20503AC6-B924-42C5-ABC1-F74838477826}"/>
    <dgm:cxn modelId="{A349FA3A-22DC-4947-BB1D-BA2BBCF7687A}" type="presOf" srcId="{E2B2F265-9031-4993-9363-6BE0AC95D029}" destId="{9768D9AD-0699-4671-9F5F-AB6F8EB47D95}" srcOrd="0" destOrd="0" presId="urn:microsoft.com/office/officeart/2005/8/layout/hList1"/>
    <dgm:cxn modelId="{6F497883-7100-4043-BCF1-8705EA361010}" srcId="{EBEE9992-3552-4678-872F-AAAEFFFEA950}" destId="{E2B2F265-9031-4993-9363-6BE0AC95D029}" srcOrd="1" destOrd="0" parTransId="{FA2C03D1-C125-46CF-B7FE-04F1C15312AE}" sibTransId="{FCBE6A73-CC5D-40F0-94E6-F551942BFAD3}"/>
    <dgm:cxn modelId="{C54E6185-FA07-4295-B4F0-919CDB1F3120}" srcId="{52710B6C-3E96-44F0-8300-D74DD40B6354}" destId="{06A3BD4C-8188-4075-A98C-E3ABC93DF9E6}" srcOrd="0" destOrd="0" parTransId="{A8EAE465-6ADA-41B9-8534-F39E0CB9548A}" sibTransId="{2DC1A3AF-0934-417B-B2F5-6A75A9FFF4A7}"/>
    <dgm:cxn modelId="{29775DA4-1BB0-4062-A3AE-8D50E4458EA8}" type="presOf" srcId="{EBEE9992-3552-4678-872F-AAAEFFFEA950}" destId="{91672A94-3A69-45D5-81C2-C60EE00E3BB8}" srcOrd="0" destOrd="0" presId="urn:microsoft.com/office/officeart/2005/8/layout/hList1"/>
    <dgm:cxn modelId="{A78264B8-587E-444E-9A21-4833D9A58582}" type="presOf" srcId="{06A3BD4C-8188-4075-A98C-E3ABC93DF9E6}" destId="{8EA5CC1C-A86E-4E09-BA04-CBC914AB94C3}" srcOrd="0" destOrd="0" presId="urn:microsoft.com/office/officeart/2005/8/layout/hList1"/>
    <dgm:cxn modelId="{F70C70B8-E28D-4BB8-A093-41AC7C87D680}" type="presOf" srcId="{52710B6C-3E96-44F0-8300-D74DD40B6354}" destId="{6D440811-5AF8-4102-9053-E7FA36640709}" srcOrd="0" destOrd="0" presId="urn:microsoft.com/office/officeart/2005/8/layout/hList1"/>
    <dgm:cxn modelId="{2A9AD0C2-FDBF-4D42-B929-F1ABD33C7D47}" type="presOf" srcId="{0C579E49-4F1B-4E6A-8B5C-EA787B1AF7C0}" destId="{42236963-AA8F-4087-8100-0B042902CED3}" srcOrd="0" destOrd="0" presId="urn:microsoft.com/office/officeart/2005/8/layout/hList1"/>
    <dgm:cxn modelId="{850D0FE4-6AF7-48E5-B18C-94824CDC28E0}" srcId="{EBEE9992-3552-4678-872F-AAAEFFFEA950}" destId="{52710B6C-3E96-44F0-8300-D74DD40B6354}" srcOrd="0" destOrd="0" parTransId="{6F3D1897-183F-4AA6-B2C5-AEB64B16F1F7}" sibTransId="{ACC3278A-C21C-416E-9E8B-2F0C0A314AF5}"/>
    <dgm:cxn modelId="{D8639F0C-BAAB-4278-BDB7-0A012E4D12A4}" type="presParOf" srcId="{91672A94-3A69-45D5-81C2-C60EE00E3BB8}" destId="{81F442A2-AED2-475E-95F2-77E4D3D86C70}" srcOrd="0" destOrd="0" presId="urn:microsoft.com/office/officeart/2005/8/layout/hList1"/>
    <dgm:cxn modelId="{FA0231CB-4E9A-4B51-B653-C5DCE7DB7D46}" type="presParOf" srcId="{81F442A2-AED2-475E-95F2-77E4D3D86C70}" destId="{6D440811-5AF8-4102-9053-E7FA36640709}" srcOrd="0" destOrd="0" presId="urn:microsoft.com/office/officeart/2005/8/layout/hList1"/>
    <dgm:cxn modelId="{23DC9BC9-6F8A-4540-A883-60CB3190D6D5}" type="presParOf" srcId="{81F442A2-AED2-475E-95F2-77E4D3D86C70}" destId="{8EA5CC1C-A86E-4E09-BA04-CBC914AB94C3}" srcOrd="1" destOrd="0" presId="urn:microsoft.com/office/officeart/2005/8/layout/hList1"/>
    <dgm:cxn modelId="{2E46BE3F-EEA2-452D-B3E3-D9B2902870EF}" type="presParOf" srcId="{91672A94-3A69-45D5-81C2-C60EE00E3BB8}" destId="{9AF14A32-EA40-4734-813D-8D70BC229F5E}" srcOrd="1" destOrd="0" presId="urn:microsoft.com/office/officeart/2005/8/layout/hList1"/>
    <dgm:cxn modelId="{2189901B-E6B8-45AF-A845-15308E473313}" type="presParOf" srcId="{91672A94-3A69-45D5-81C2-C60EE00E3BB8}" destId="{E1A1A1DD-BA4C-4435-9533-CB3F239F4AE2}" srcOrd="2" destOrd="0" presId="urn:microsoft.com/office/officeart/2005/8/layout/hList1"/>
    <dgm:cxn modelId="{D3087B16-302E-4305-9F6C-3E95FAE232DF}" type="presParOf" srcId="{E1A1A1DD-BA4C-4435-9533-CB3F239F4AE2}" destId="{9768D9AD-0699-4671-9F5F-AB6F8EB47D95}" srcOrd="0" destOrd="0" presId="urn:microsoft.com/office/officeart/2005/8/layout/hList1"/>
    <dgm:cxn modelId="{2E6D797A-5A4C-4A2B-8ECF-460F860E808E}" type="presParOf" srcId="{E1A1A1DD-BA4C-4435-9533-CB3F239F4AE2}" destId="{42236963-AA8F-4087-8100-0B042902CED3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E28D5A71-1745-48B0-B360-B17A5EA92187}" type="doc">
      <dgm:prSet loTypeId="urn:microsoft.com/office/officeart/2005/8/layout/vList2" loCatId="list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A3300D71-4710-4EAB-B615-89E994365E22}">
      <dgm:prSet/>
      <dgm:spPr/>
      <dgm:t>
        <a:bodyPr/>
        <a:lstStyle/>
        <a:p>
          <a:r>
            <a:rPr lang="en-GB"/>
            <a:t>Inequalities in income and wealth occur when there are differentials in their distribution for individuals and households</a:t>
          </a:r>
          <a:endParaRPr lang="en-US"/>
        </a:p>
      </dgm:t>
    </dgm:pt>
    <dgm:pt modelId="{70329E3B-9C44-49FC-8484-F79D1B711638}" type="parTrans" cxnId="{482B8D82-BC05-4CF6-95CD-1721BE7F4002}">
      <dgm:prSet/>
      <dgm:spPr/>
      <dgm:t>
        <a:bodyPr/>
        <a:lstStyle/>
        <a:p>
          <a:endParaRPr lang="en-US"/>
        </a:p>
      </dgm:t>
    </dgm:pt>
    <dgm:pt modelId="{23B258A8-5A50-4C66-976A-04EC963CD057}" type="sibTrans" cxnId="{482B8D82-BC05-4CF6-95CD-1721BE7F4002}">
      <dgm:prSet/>
      <dgm:spPr/>
      <dgm:t>
        <a:bodyPr/>
        <a:lstStyle/>
        <a:p>
          <a:endParaRPr lang="en-US"/>
        </a:p>
      </dgm:t>
    </dgm:pt>
    <dgm:pt modelId="{F253088D-6E22-4BBC-AE40-71694A201F48}">
      <dgm:prSet/>
      <dgm:spPr/>
      <dgm:t>
        <a:bodyPr/>
        <a:lstStyle/>
        <a:p>
          <a:r>
            <a:rPr lang="en-GB"/>
            <a:t>An individual’s ability to consume goods and services depends upon his/her income and wealth</a:t>
          </a:r>
          <a:endParaRPr lang="en-US"/>
        </a:p>
      </dgm:t>
    </dgm:pt>
    <dgm:pt modelId="{D202627A-FAD7-4E1B-B18B-57EEB346DC20}" type="parTrans" cxnId="{84D500F4-0304-4BFE-B8FD-5E5F4C055907}">
      <dgm:prSet/>
      <dgm:spPr/>
      <dgm:t>
        <a:bodyPr/>
        <a:lstStyle/>
        <a:p>
          <a:endParaRPr lang="en-US"/>
        </a:p>
      </dgm:t>
    </dgm:pt>
    <dgm:pt modelId="{F1CD592C-21C5-4BF3-BF45-22FF5E5E0400}" type="sibTrans" cxnId="{84D500F4-0304-4BFE-B8FD-5E5F4C055907}">
      <dgm:prSet/>
      <dgm:spPr/>
      <dgm:t>
        <a:bodyPr/>
        <a:lstStyle/>
        <a:p>
          <a:endParaRPr lang="en-US"/>
        </a:p>
      </dgm:t>
    </dgm:pt>
    <dgm:pt modelId="{91AF1610-85BF-4081-86C9-97B82F78AEB4}">
      <dgm:prSet/>
      <dgm:spPr/>
      <dgm:t>
        <a:bodyPr/>
        <a:lstStyle/>
        <a:p>
          <a:r>
            <a:rPr lang="en-GB"/>
            <a:t>An unequal distribution of income and wealth may result in an unsatisfactory allocation of resources</a:t>
          </a:r>
          <a:endParaRPr lang="en-US"/>
        </a:p>
      </dgm:t>
    </dgm:pt>
    <dgm:pt modelId="{FE7B41CA-4E3A-426A-8F42-25317CEEA380}" type="parTrans" cxnId="{CB7A1A66-05F8-495B-AC4B-28F46358E24D}">
      <dgm:prSet/>
      <dgm:spPr/>
      <dgm:t>
        <a:bodyPr/>
        <a:lstStyle/>
        <a:p>
          <a:endParaRPr lang="en-US"/>
        </a:p>
      </dgm:t>
    </dgm:pt>
    <dgm:pt modelId="{AE78B495-FD12-44DD-A054-B3CF1185FFF1}" type="sibTrans" cxnId="{CB7A1A66-05F8-495B-AC4B-28F46358E24D}">
      <dgm:prSet/>
      <dgm:spPr/>
      <dgm:t>
        <a:bodyPr/>
        <a:lstStyle/>
        <a:p>
          <a:endParaRPr lang="en-US"/>
        </a:p>
      </dgm:t>
    </dgm:pt>
    <dgm:pt modelId="{E71C2F92-A3D8-42B1-AEFB-107018642E6D}" type="pres">
      <dgm:prSet presAssocID="{E28D5A71-1745-48B0-B360-B17A5EA92187}" presName="linear" presStyleCnt="0">
        <dgm:presLayoutVars>
          <dgm:animLvl val="lvl"/>
          <dgm:resizeHandles val="exact"/>
        </dgm:presLayoutVars>
      </dgm:prSet>
      <dgm:spPr/>
    </dgm:pt>
    <dgm:pt modelId="{993C6C86-3CA4-49BD-AB88-0B00E0A06D1A}" type="pres">
      <dgm:prSet presAssocID="{A3300D71-4710-4EAB-B615-89E994365E22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51382611-0315-497F-93EB-61441AF8EA83}" type="pres">
      <dgm:prSet presAssocID="{23B258A8-5A50-4C66-976A-04EC963CD057}" presName="spacer" presStyleCnt="0"/>
      <dgm:spPr/>
    </dgm:pt>
    <dgm:pt modelId="{33306D20-B577-4A73-B044-A0FE043764FC}" type="pres">
      <dgm:prSet presAssocID="{F253088D-6E22-4BBC-AE40-71694A201F48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B43A9D52-BBDB-4CD6-8F1E-71946B3482F2}" type="pres">
      <dgm:prSet presAssocID="{F1CD592C-21C5-4BF3-BF45-22FF5E5E0400}" presName="spacer" presStyleCnt="0"/>
      <dgm:spPr/>
    </dgm:pt>
    <dgm:pt modelId="{214A052F-2B91-4511-94CC-A3B2EBC8EE46}" type="pres">
      <dgm:prSet presAssocID="{91AF1610-85BF-4081-86C9-97B82F78AEB4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EC314504-3214-4E42-8016-4524F88C4C70}" type="presOf" srcId="{E28D5A71-1745-48B0-B360-B17A5EA92187}" destId="{E71C2F92-A3D8-42B1-AEFB-107018642E6D}" srcOrd="0" destOrd="0" presId="urn:microsoft.com/office/officeart/2005/8/layout/vList2"/>
    <dgm:cxn modelId="{DB51AF27-B231-49CD-A7F7-0ADDB3A66D5E}" type="presOf" srcId="{A3300D71-4710-4EAB-B615-89E994365E22}" destId="{993C6C86-3CA4-49BD-AB88-0B00E0A06D1A}" srcOrd="0" destOrd="0" presId="urn:microsoft.com/office/officeart/2005/8/layout/vList2"/>
    <dgm:cxn modelId="{CB7A1A66-05F8-495B-AC4B-28F46358E24D}" srcId="{E28D5A71-1745-48B0-B360-B17A5EA92187}" destId="{91AF1610-85BF-4081-86C9-97B82F78AEB4}" srcOrd="2" destOrd="0" parTransId="{FE7B41CA-4E3A-426A-8F42-25317CEEA380}" sibTransId="{AE78B495-FD12-44DD-A054-B3CF1185FFF1}"/>
    <dgm:cxn modelId="{EA4E2E52-021C-4735-926B-502325E74AB6}" type="presOf" srcId="{91AF1610-85BF-4081-86C9-97B82F78AEB4}" destId="{214A052F-2B91-4511-94CC-A3B2EBC8EE46}" srcOrd="0" destOrd="0" presId="urn:microsoft.com/office/officeart/2005/8/layout/vList2"/>
    <dgm:cxn modelId="{482B8D82-BC05-4CF6-95CD-1721BE7F4002}" srcId="{E28D5A71-1745-48B0-B360-B17A5EA92187}" destId="{A3300D71-4710-4EAB-B615-89E994365E22}" srcOrd="0" destOrd="0" parTransId="{70329E3B-9C44-49FC-8484-F79D1B711638}" sibTransId="{23B258A8-5A50-4C66-976A-04EC963CD057}"/>
    <dgm:cxn modelId="{84D500F4-0304-4BFE-B8FD-5E5F4C055907}" srcId="{E28D5A71-1745-48B0-B360-B17A5EA92187}" destId="{F253088D-6E22-4BBC-AE40-71694A201F48}" srcOrd="1" destOrd="0" parTransId="{D202627A-FAD7-4E1B-B18B-57EEB346DC20}" sibTransId="{F1CD592C-21C5-4BF3-BF45-22FF5E5E0400}"/>
    <dgm:cxn modelId="{4ACA66FD-2D2E-4626-BDC0-EF3A33843AE7}" type="presOf" srcId="{F253088D-6E22-4BBC-AE40-71694A201F48}" destId="{33306D20-B577-4A73-B044-A0FE043764FC}" srcOrd="0" destOrd="0" presId="urn:microsoft.com/office/officeart/2005/8/layout/vList2"/>
    <dgm:cxn modelId="{145D26B7-6E10-4E78-97D3-82333115E345}" type="presParOf" srcId="{E71C2F92-A3D8-42B1-AEFB-107018642E6D}" destId="{993C6C86-3CA4-49BD-AB88-0B00E0A06D1A}" srcOrd="0" destOrd="0" presId="urn:microsoft.com/office/officeart/2005/8/layout/vList2"/>
    <dgm:cxn modelId="{6298440E-314E-48F5-BD34-17BE7E98D749}" type="presParOf" srcId="{E71C2F92-A3D8-42B1-AEFB-107018642E6D}" destId="{51382611-0315-497F-93EB-61441AF8EA83}" srcOrd="1" destOrd="0" presId="urn:microsoft.com/office/officeart/2005/8/layout/vList2"/>
    <dgm:cxn modelId="{F64B84DB-3BC7-4CE6-BE6E-B2CD36D5692C}" type="presParOf" srcId="{E71C2F92-A3D8-42B1-AEFB-107018642E6D}" destId="{33306D20-B577-4A73-B044-A0FE043764FC}" srcOrd="2" destOrd="0" presId="urn:microsoft.com/office/officeart/2005/8/layout/vList2"/>
    <dgm:cxn modelId="{BFD4BB11-A9E9-4BA9-A482-576A4FAAA3C5}" type="presParOf" srcId="{E71C2F92-A3D8-42B1-AEFB-107018642E6D}" destId="{B43A9D52-BBDB-4CD6-8F1E-71946B3482F2}" srcOrd="3" destOrd="0" presId="urn:microsoft.com/office/officeart/2005/8/layout/vList2"/>
    <dgm:cxn modelId="{33DDC509-5BD8-4A06-B474-414BFF5D02B0}" type="presParOf" srcId="{E71C2F92-A3D8-42B1-AEFB-107018642E6D}" destId="{214A052F-2B91-4511-94CC-A3B2EBC8EE46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94E228C9-080F-4291-861A-10E403185172}" type="doc">
      <dgm:prSet loTypeId="urn:microsoft.com/office/officeart/2005/8/layout/vList2" loCatId="list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4C0E2AB1-5F38-4A72-A402-A14950313884}">
      <dgm:prSet/>
      <dgm:spPr/>
      <dgm:t>
        <a:bodyPr/>
        <a:lstStyle/>
        <a:p>
          <a:r>
            <a:rPr lang="en-GB"/>
            <a:t>Inequality impacts on the standard of living and quality of life on individuals</a:t>
          </a:r>
          <a:endParaRPr lang="en-US"/>
        </a:p>
      </dgm:t>
    </dgm:pt>
    <dgm:pt modelId="{ED9C97D7-02E0-40A7-ADC2-8D74A843B13F}" type="parTrans" cxnId="{4C516DF6-A258-406D-8233-BF676827567E}">
      <dgm:prSet/>
      <dgm:spPr/>
      <dgm:t>
        <a:bodyPr/>
        <a:lstStyle/>
        <a:p>
          <a:endParaRPr lang="en-US"/>
        </a:p>
      </dgm:t>
    </dgm:pt>
    <dgm:pt modelId="{F79ECAE8-D00F-4FCC-9FC0-B120E3822772}" type="sibTrans" cxnId="{4C516DF6-A258-406D-8233-BF676827567E}">
      <dgm:prSet/>
      <dgm:spPr/>
      <dgm:t>
        <a:bodyPr/>
        <a:lstStyle/>
        <a:p>
          <a:endParaRPr lang="en-US"/>
        </a:p>
      </dgm:t>
    </dgm:pt>
    <dgm:pt modelId="{8566DD01-1D21-45C1-9D95-19F1F5F990BB}">
      <dgm:prSet/>
      <dgm:spPr/>
      <dgm:t>
        <a:bodyPr/>
        <a:lstStyle/>
        <a:p>
          <a:r>
            <a:rPr lang="en-GB"/>
            <a:t>Lower income means that there is less purchasing power, so less consumption of goods and services</a:t>
          </a:r>
          <a:endParaRPr lang="en-US"/>
        </a:p>
      </dgm:t>
    </dgm:pt>
    <dgm:pt modelId="{BF4BDD8B-C253-4EA7-B0B5-E60FFBBB8B2B}" type="parTrans" cxnId="{C3C6A6A5-73FF-495E-B832-6EFD47E02397}">
      <dgm:prSet/>
      <dgm:spPr/>
      <dgm:t>
        <a:bodyPr/>
        <a:lstStyle/>
        <a:p>
          <a:endParaRPr lang="en-US"/>
        </a:p>
      </dgm:t>
    </dgm:pt>
    <dgm:pt modelId="{769FC4DA-B8C2-45E4-820F-FDA91450584F}" type="sibTrans" cxnId="{C3C6A6A5-73FF-495E-B832-6EFD47E02397}">
      <dgm:prSet/>
      <dgm:spPr/>
      <dgm:t>
        <a:bodyPr/>
        <a:lstStyle/>
        <a:p>
          <a:endParaRPr lang="en-US"/>
        </a:p>
      </dgm:t>
    </dgm:pt>
    <dgm:pt modelId="{164AE52D-6CBC-4B50-B951-5D690B05B118}">
      <dgm:prSet/>
      <dgm:spPr/>
      <dgm:t>
        <a:bodyPr/>
        <a:lstStyle/>
        <a:p>
          <a:r>
            <a:rPr lang="en-GB"/>
            <a:t>There is an inability to consume merit goods such as education and health</a:t>
          </a:r>
          <a:endParaRPr lang="en-US"/>
        </a:p>
      </dgm:t>
    </dgm:pt>
    <dgm:pt modelId="{CF6D7C22-5DE6-40FB-9B88-A6027C602D49}" type="parTrans" cxnId="{E5571A41-208B-4101-A666-1C45F1A78C5E}">
      <dgm:prSet/>
      <dgm:spPr/>
      <dgm:t>
        <a:bodyPr/>
        <a:lstStyle/>
        <a:p>
          <a:endParaRPr lang="en-US"/>
        </a:p>
      </dgm:t>
    </dgm:pt>
    <dgm:pt modelId="{A26DC620-5C33-433F-8C9F-9B445364519F}" type="sibTrans" cxnId="{E5571A41-208B-4101-A666-1C45F1A78C5E}">
      <dgm:prSet/>
      <dgm:spPr/>
      <dgm:t>
        <a:bodyPr/>
        <a:lstStyle/>
        <a:p>
          <a:endParaRPr lang="en-US"/>
        </a:p>
      </dgm:t>
    </dgm:pt>
    <dgm:pt modelId="{25F40394-4FA9-4C20-B318-E4A0B11C99C0}">
      <dgm:prSet/>
      <dgm:spPr/>
      <dgm:t>
        <a:bodyPr/>
        <a:lstStyle/>
        <a:p>
          <a:r>
            <a:rPr lang="en-GB"/>
            <a:t>This exacerbates the inequality as the individual will find it harder to improve their human capital</a:t>
          </a:r>
          <a:endParaRPr lang="en-US"/>
        </a:p>
      </dgm:t>
    </dgm:pt>
    <dgm:pt modelId="{DD5DB0BD-1C43-4195-9D10-B8AD2C03FA24}" type="parTrans" cxnId="{FCF74BA8-2736-4CD5-89D1-024D982504A1}">
      <dgm:prSet/>
      <dgm:spPr/>
      <dgm:t>
        <a:bodyPr/>
        <a:lstStyle/>
        <a:p>
          <a:endParaRPr lang="en-US"/>
        </a:p>
      </dgm:t>
    </dgm:pt>
    <dgm:pt modelId="{807EB662-4FC4-419F-B38B-1F69B8DD6391}" type="sibTrans" cxnId="{FCF74BA8-2736-4CD5-89D1-024D982504A1}">
      <dgm:prSet/>
      <dgm:spPr/>
      <dgm:t>
        <a:bodyPr/>
        <a:lstStyle/>
        <a:p>
          <a:endParaRPr lang="en-US"/>
        </a:p>
      </dgm:t>
    </dgm:pt>
    <dgm:pt modelId="{66A508C3-6FFF-4FEA-BFDD-4003CA834558}">
      <dgm:prSet/>
      <dgm:spPr/>
      <dgm:t>
        <a:bodyPr/>
        <a:lstStyle/>
        <a:p>
          <a:r>
            <a:rPr lang="en-GB"/>
            <a:t>With little or no income left after consumption the individual does not have the means to undertake saving, therefore an inability to buy assets</a:t>
          </a:r>
          <a:endParaRPr lang="en-US"/>
        </a:p>
      </dgm:t>
    </dgm:pt>
    <dgm:pt modelId="{A0FAF8EA-381F-4EB5-B464-8418416655DB}" type="parTrans" cxnId="{DE02D658-1301-4B26-9D9E-3D8E17030B26}">
      <dgm:prSet/>
      <dgm:spPr/>
      <dgm:t>
        <a:bodyPr/>
        <a:lstStyle/>
        <a:p>
          <a:endParaRPr lang="en-US"/>
        </a:p>
      </dgm:t>
    </dgm:pt>
    <dgm:pt modelId="{A292AD5B-B4C9-440C-8B76-F43B69E7F144}" type="sibTrans" cxnId="{DE02D658-1301-4B26-9D9E-3D8E17030B26}">
      <dgm:prSet/>
      <dgm:spPr/>
      <dgm:t>
        <a:bodyPr/>
        <a:lstStyle/>
        <a:p>
          <a:endParaRPr lang="en-US"/>
        </a:p>
      </dgm:t>
    </dgm:pt>
    <dgm:pt modelId="{32E8CE93-B9E6-4A94-9DFC-14379064628A}" type="pres">
      <dgm:prSet presAssocID="{94E228C9-080F-4291-861A-10E403185172}" presName="linear" presStyleCnt="0">
        <dgm:presLayoutVars>
          <dgm:animLvl val="lvl"/>
          <dgm:resizeHandles val="exact"/>
        </dgm:presLayoutVars>
      </dgm:prSet>
      <dgm:spPr/>
    </dgm:pt>
    <dgm:pt modelId="{DD17FCF2-1E3B-46CD-947A-A217FD6278A5}" type="pres">
      <dgm:prSet presAssocID="{4C0E2AB1-5F38-4A72-A402-A14950313884}" presName="parentText" presStyleLbl="node1" presStyleIdx="0" presStyleCnt="5">
        <dgm:presLayoutVars>
          <dgm:chMax val="0"/>
          <dgm:bulletEnabled val="1"/>
        </dgm:presLayoutVars>
      </dgm:prSet>
      <dgm:spPr/>
    </dgm:pt>
    <dgm:pt modelId="{3CD9B859-E855-40B5-8F78-FAE32CED626E}" type="pres">
      <dgm:prSet presAssocID="{F79ECAE8-D00F-4FCC-9FC0-B120E3822772}" presName="spacer" presStyleCnt="0"/>
      <dgm:spPr/>
    </dgm:pt>
    <dgm:pt modelId="{CB8AF96C-D88F-4D63-A709-867A3D969652}" type="pres">
      <dgm:prSet presAssocID="{8566DD01-1D21-45C1-9D95-19F1F5F990BB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D787CB53-A7E4-477D-8F41-84AE2DFCFBC4}" type="pres">
      <dgm:prSet presAssocID="{769FC4DA-B8C2-45E4-820F-FDA91450584F}" presName="spacer" presStyleCnt="0"/>
      <dgm:spPr/>
    </dgm:pt>
    <dgm:pt modelId="{CCB919A8-6091-438C-B90D-6CDE9F2F7FB2}" type="pres">
      <dgm:prSet presAssocID="{164AE52D-6CBC-4B50-B951-5D690B05B118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660B543F-5AE2-4C84-AF75-F6E8A4C368DE}" type="pres">
      <dgm:prSet presAssocID="{A26DC620-5C33-433F-8C9F-9B445364519F}" presName="spacer" presStyleCnt="0"/>
      <dgm:spPr/>
    </dgm:pt>
    <dgm:pt modelId="{550B63C3-849D-4BCD-9ECC-EFB0AE6B4730}" type="pres">
      <dgm:prSet presAssocID="{25F40394-4FA9-4C20-B318-E4A0B11C99C0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0A9919E1-C1E3-4A94-A2F2-AE38D0FCD5F3}" type="pres">
      <dgm:prSet presAssocID="{807EB662-4FC4-419F-B38B-1F69B8DD6391}" presName="spacer" presStyleCnt="0"/>
      <dgm:spPr/>
    </dgm:pt>
    <dgm:pt modelId="{3EF52C75-534A-42BC-B6C9-4102EB2DAF56}" type="pres">
      <dgm:prSet presAssocID="{66A508C3-6FFF-4FEA-BFDD-4003CA834558}" presName="parentText" presStyleLbl="node1" presStyleIdx="4" presStyleCnt="5">
        <dgm:presLayoutVars>
          <dgm:chMax val="0"/>
          <dgm:bulletEnabled val="1"/>
        </dgm:presLayoutVars>
      </dgm:prSet>
      <dgm:spPr/>
    </dgm:pt>
  </dgm:ptLst>
  <dgm:cxnLst>
    <dgm:cxn modelId="{7A364405-D3E2-4676-88A9-70BD4AF0B1EA}" type="presOf" srcId="{25F40394-4FA9-4C20-B318-E4A0B11C99C0}" destId="{550B63C3-849D-4BCD-9ECC-EFB0AE6B4730}" srcOrd="0" destOrd="0" presId="urn:microsoft.com/office/officeart/2005/8/layout/vList2"/>
    <dgm:cxn modelId="{5B868005-DB09-4FC8-8351-DFE76FAEE247}" type="presOf" srcId="{4C0E2AB1-5F38-4A72-A402-A14950313884}" destId="{DD17FCF2-1E3B-46CD-947A-A217FD6278A5}" srcOrd="0" destOrd="0" presId="urn:microsoft.com/office/officeart/2005/8/layout/vList2"/>
    <dgm:cxn modelId="{63236038-0858-4D67-97F3-9A3086C008AD}" type="presOf" srcId="{8566DD01-1D21-45C1-9D95-19F1F5F990BB}" destId="{CB8AF96C-D88F-4D63-A709-867A3D969652}" srcOrd="0" destOrd="0" presId="urn:microsoft.com/office/officeart/2005/8/layout/vList2"/>
    <dgm:cxn modelId="{10A2DB3F-3FB0-4C1F-ABA0-973A7AE36568}" type="presOf" srcId="{164AE52D-6CBC-4B50-B951-5D690B05B118}" destId="{CCB919A8-6091-438C-B90D-6CDE9F2F7FB2}" srcOrd="0" destOrd="0" presId="urn:microsoft.com/office/officeart/2005/8/layout/vList2"/>
    <dgm:cxn modelId="{E5571A41-208B-4101-A666-1C45F1A78C5E}" srcId="{94E228C9-080F-4291-861A-10E403185172}" destId="{164AE52D-6CBC-4B50-B951-5D690B05B118}" srcOrd="2" destOrd="0" parTransId="{CF6D7C22-5DE6-40FB-9B88-A6027C602D49}" sibTransId="{A26DC620-5C33-433F-8C9F-9B445364519F}"/>
    <dgm:cxn modelId="{9AC4AA78-C96A-469A-9B58-8130D55C978B}" type="presOf" srcId="{66A508C3-6FFF-4FEA-BFDD-4003CA834558}" destId="{3EF52C75-534A-42BC-B6C9-4102EB2DAF56}" srcOrd="0" destOrd="0" presId="urn:microsoft.com/office/officeart/2005/8/layout/vList2"/>
    <dgm:cxn modelId="{DE02D658-1301-4B26-9D9E-3D8E17030B26}" srcId="{94E228C9-080F-4291-861A-10E403185172}" destId="{66A508C3-6FFF-4FEA-BFDD-4003CA834558}" srcOrd="4" destOrd="0" parTransId="{A0FAF8EA-381F-4EB5-B464-8418416655DB}" sibTransId="{A292AD5B-B4C9-440C-8B76-F43B69E7F144}"/>
    <dgm:cxn modelId="{C3C6A6A5-73FF-495E-B832-6EFD47E02397}" srcId="{94E228C9-080F-4291-861A-10E403185172}" destId="{8566DD01-1D21-45C1-9D95-19F1F5F990BB}" srcOrd="1" destOrd="0" parTransId="{BF4BDD8B-C253-4EA7-B0B5-E60FFBBB8B2B}" sibTransId="{769FC4DA-B8C2-45E4-820F-FDA91450584F}"/>
    <dgm:cxn modelId="{FCF74BA8-2736-4CD5-89D1-024D982504A1}" srcId="{94E228C9-080F-4291-861A-10E403185172}" destId="{25F40394-4FA9-4C20-B318-E4A0B11C99C0}" srcOrd="3" destOrd="0" parTransId="{DD5DB0BD-1C43-4195-9D10-B8AD2C03FA24}" sibTransId="{807EB662-4FC4-419F-B38B-1F69B8DD6391}"/>
    <dgm:cxn modelId="{CFB5F5B2-088C-47A3-94AE-81C360EEF92C}" type="presOf" srcId="{94E228C9-080F-4291-861A-10E403185172}" destId="{32E8CE93-B9E6-4A94-9DFC-14379064628A}" srcOrd="0" destOrd="0" presId="urn:microsoft.com/office/officeart/2005/8/layout/vList2"/>
    <dgm:cxn modelId="{4C516DF6-A258-406D-8233-BF676827567E}" srcId="{94E228C9-080F-4291-861A-10E403185172}" destId="{4C0E2AB1-5F38-4A72-A402-A14950313884}" srcOrd="0" destOrd="0" parTransId="{ED9C97D7-02E0-40A7-ADC2-8D74A843B13F}" sibTransId="{F79ECAE8-D00F-4FCC-9FC0-B120E3822772}"/>
    <dgm:cxn modelId="{A0FDBAE1-2B04-4FEF-A670-3F8C41647B59}" type="presParOf" srcId="{32E8CE93-B9E6-4A94-9DFC-14379064628A}" destId="{DD17FCF2-1E3B-46CD-947A-A217FD6278A5}" srcOrd="0" destOrd="0" presId="urn:microsoft.com/office/officeart/2005/8/layout/vList2"/>
    <dgm:cxn modelId="{3255411A-2210-4525-95D0-C68D9CA238BD}" type="presParOf" srcId="{32E8CE93-B9E6-4A94-9DFC-14379064628A}" destId="{3CD9B859-E855-40B5-8F78-FAE32CED626E}" srcOrd="1" destOrd="0" presId="urn:microsoft.com/office/officeart/2005/8/layout/vList2"/>
    <dgm:cxn modelId="{8A9B1B5E-405A-4D22-94AB-537A5C07F905}" type="presParOf" srcId="{32E8CE93-B9E6-4A94-9DFC-14379064628A}" destId="{CB8AF96C-D88F-4D63-A709-867A3D969652}" srcOrd="2" destOrd="0" presId="urn:microsoft.com/office/officeart/2005/8/layout/vList2"/>
    <dgm:cxn modelId="{35F56DDC-F8C6-47D2-A7A2-E1A6EB8CD7AE}" type="presParOf" srcId="{32E8CE93-B9E6-4A94-9DFC-14379064628A}" destId="{D787CB53-A7E4-477D-8F41-84AE2DFCFBC4}" srcOrd="3" destOrd="0" presId="urn:microsoft.com/office/officeart/2005/8/layout/vList2"/>
    <dgm:cxn modelId="{CA7D11B1-392B-4598-92FB-D4EFDD1E4979}" type="presParOf" srcId="{32E8CE93-B9E6-4A94-9DFC-14379064628A}" destId="{CCB919A8-6091-438C-B90D-6CDE9F2F7FB2}" srcOrd="4" destOrd="0" presId="urn:microsoft.com/office/officeart/2005/8/layout/vList2"/>
    <dgm:cxn modelId="{D847A4E0-3BF3-413D-AAEE-95FD1198BEF4}" type="presParOf" srcId="{32E8CE93-B9E6-4A94-9DFC-14379064628A}" destId="{660B543F-5AE2-4C84-AF75-F6E8A4C368DE}" srcOrd="5" destOrd="0" presId="urn:microsoft.com/office/officeart/2005/8/layout/vList2"/>
    <dgm:cxn modelId="{1F6A989A-3DA9-41BF-AD40-E6DE5DBC620B}" type="presParOf" srcId="{32E8CE93-B9E6-4A94-9DFC-14379064628A}" destId="{550B63C3-849D-4BCD-9ECC-EFB0AE6B4730}" srcOrd="6" destOrd="0" presId="urn:microsoft.com/office/officeart/2005/8/layout/vList2"/>
    <dgm:cxn modelId="{A66B8098-546A-43FB-9D3F-AC9C1D9AA808}" type="presParOf" srcId="{32E8CE93-B9E6-4A94-9DFC-14379064628A}" destId="{0A9919E1-C1E3-4A94-A2F2-AE38D0FCD5F3}" srcOrd="7" destOrd="0" presId="urn:microsoft.com/office/officeart/2005/8/layout/vList2"/>
    <dgm:cxn modelId="{390D642E-F27A-4D50-BFC4-ECDAECBAAF11}" type="presParOf" srcId="{32E8CE93-B9E6-4A94-9DFC-14379064628A}" destId="{3EF52C75-534A-42BC-B6C9-4102EB2DAF56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05C1C1D7-86E7-448E-B126-F16A4C32891C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D202E89F-D46E-4DB8-BCDB-64A312DF5819}">
      <dgm:prSet/>
      <dgm:spPr/>
      <dgm:t>
        <a:bodyPr/>
        <a:lstStyle/>
        <a:p>
          <a:r>
            <a:rPr lang="en-GB"/>
            <a:t>Low income is a sign of low productivity as the marginal revenue product of an individual is likely to be lower</a:t>
          </a:r>
          <a:endParaRPr lang="en-US"/>
        </a:p>
      </dgm:t>
    </dgm:pt>
    <dgm:pt modelId="{20B1AB33-B487-47CA-9C91-33883358F6BF}" type="parTrans" cxnId="{D4233344-5D3B-41F0-A870-767EBF3C82DD}">
      <dgm:prSet/>
      <dgm:spPr/>
      <dgm:t>
        <a:bodyPr/>
        <a:lstStyle/>
        <a:p>
          <a:endParaRPr lang="en-US"/>
        </a:p>
      </dgm:t>
    </dgm:pt>
    <dgm:pt modelId="{48B232F1-32C8-45B7-85C3-4DFA07FDAB3C}" type="sibTrans" cxnId="{D4233344-5D3B-41F0-A870-767EBF3C82DD}">
      <dgm:prSet/>
      <dgm:spPr/>
      <dgm:t>
        <a:bodyPr/>
        <a:lstStyle/>
        <a:p>
          <a:endParaRPr lang="en-US"/>
        </a:p>
      </dgm:t>
    </dgm:pt>
    <dgm:pt modelId="{FADFAFEC-B982-4374-882B-0082C2E51CE1}">
      <dgm:prSet/>
      <dgm:spPr/>
      <dgm:t>
        <a:bodyPr/>
        <a:lstStyle/>
        <a:p>
          <a:r>
            <a:rPr lang="en-GB"/>
            <a:t>Lower productivity levels will lead to a less competitive organisation</a:t>
          </a:r>
          <a:endParaRPr lang="en-US"/>
        </a:p>
      </dgm:t>
    </dgm:pt>
    <dgm:pt modelId="{A5EE7A9C-4D12-4FE5-B21F-DEB0FFFDFA2D}" type="parTrans" cxnId="{FED7BDB5-DAED-496B-84B4-F0450D071C54}">
      <dgm:prSet/>
      <dgm:spPr/>
      <dgm:t>
        <a:bodyPr/>
        <a:lstStyle/>
        <a:p>
          <a:endParaRPr lang="en-US"/>
        </a:p>
      </dgm:t>
    </dgm:pt>
    <dgm:pt modelId="{5EBC1DD6-E350-480A-8204-24F7143C185E}" type="sibTrans" cxnId="{FED7BDB5-DAED-496B-84B4-F0450D071C54}">
      <dgm:prSet/>
      <dgm:spPr/>
      <dgm:t>
        <a:bodyPr/>
        <a:lstStyle/>
        <a:p>
          <a:endParaRPr lang="en-US"/>
        </a:p>
      </dgm:t>
    </dgm:pt>
    <dgm:pt modelId="{422374A2-D732-4AD2-8150-8C91FC7D7F29}">
      <dgm:prSet/>
      <dgm:spPr/>
      <dgm:t>
        <a:bodyPr/>
        <a:lstStyle/>
        <a:p>
          <a:r>
            <a:rPr lang="en-GB"/>
            <a:t>As those on low incomes have a marginal propensity to consume close to 1 it is likely that demand for goods and services will be lower</a:t>
          </a:r>
          <a:endParaRPr lang="en-US"/>
        </a:p>
      </dgm:t>
    </dgm:pt>
    <dgm:pt modelId="{15CFF042-BF12-49E3-B7CA-A8D7DF111B68}" type="parTrans" cxnId="{76A8AE9D-08C7-4381-B698-1A469515F0C7}">
      <dgm:prSet/>
      <dgm:spPr/>
      <dgm:t>
        <a:bodyPr/>
        <a:lstStyle/>
        <a:p>
          <a:endParaRPr lang="en-US"/>
        </a:p>
      </dgm:t>
    </dgm:pt>
    <dgm:pt modelId="{BD927329-E654-4903-91A7-A7265A0EDCFE}" type="sibTrans" cxnId="{76A8AE9D-08C7-4381-B698-1A469515F0C7}">
      <dgm:prSet/>
      <dgm:spPr/>
      <dgm:t>
        <a:bodyPr/>
        <a:lstStyle/>
        <a:p>
          <a:endParaRPr lang="en-US"/>
        </a:p>
      </dgm:t>
    </dgm:pt>
    <dgm:pt modelId="{BBC38F84-4425-4961-8768-53DD8E5B7567}">
      <dgm:prSet/>
      <dgm:spPr/>
      <dgm:t>
        <a:bodyPr/>
        <a:lstStyle/>
        <a:p>
          <a:r>
            <a:rPr lang="en-GB"/>
            <a:t>If income was redistributed to low income earners greater demand would benefit firms</a:t>
          </a:r>
          <a:endParaRPr lang="en-US"/>
        </a:p>
      </dgm:t>
    </dgm:pt>
    <dgm:pt modelId="{8C6767A8-B6C5-4367-BFBD-E3BA2B02288F}" type="parTrans" cxnId="{A8A26A52-9B61-4DC1-AB94-7DCD906A6F83}">
      <dgm:prSet/>
      <dgm:spPr/>
      <dgm:t>
        <a:bodyPr/>
        <a:lstStyle/>
        <a:p>
          <a:endParaRPr lang="en-US"/>
        </a:p>
      </dgm:t>
    </dgm:pt>
    <dgm:pt modelId="{279977BF-80C6-4C36-9A09-9F162346DE96}" type="sibTrans" cxnId="{A8A26A52-9B61-4DC1-AB94-7DCD906A6F83}">
      <dgm:prSet/>
      <dgm:spPr/>
      <dgm:t>
        <a:bodyPr/>
        <a:lstStyle/>
        <a:p>
          <a:endParaRPr lang="en-US"/>
        </a:p>
      </dgm:t>
    </dgm:pt>
    <dgm:pt modelId="{FA43C2CE-43EE-4EEA-B768-81DDFC479A8E}" type="pres">
      <dgm:prSet presAssocID="{05C1C1D7-86E7-448E-B126-F16A4C32891C}" presName="linear" presStyleCnt="0">
        <dgm:presLayoutVars>
          <dgm:animLvl val="lvl"/>
          <dgm:resizeHandles val="exact"/>
        </dgm:presLayoutVars>
      </dgm:prSet>
      <dgm:spPr/>
    </dgm:pt>
    <dgm:pt modelId="{5566AFFD-6499-4FD9-B235-379931E1E7E9}" type="pres">
      <dgm:prSet presAssocID="{D202E89F-D46E-4DB8-BCDB-64A312DF5819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EF8BF66F-B89A-4694-A5B6-8CAA40E96876}" type="pres">
      <dgm:prSet presAssocID="{48B232F1-32C8-45B7-85C3-4DFA07FDAB3C}" presName="spacer" presStyleCnt="0"/>
      <dgm:spPr/>
    </dgm:pt>
    <dgm:pt modelId="{53B8A24F-93C7-4C63-BDD6-0221050FEBF2}" type="pres">
      <dgm:prSet presAssocID="{FADFAFEC-B982-4374-882B-0082C2E51CE1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9097679E-052B-44DC-AB3D-A3C46CF4EC08}" type="pres">
      <dgm:prSet presAssocID="{5EBC1DD6-E350-480A-8204-24F7143C185E}" presName="spacer" presStyleCnt="0"/>
      <dgm:spPr/>
    </dgm:pt>
    <dgm:pt modelId="{2BA685BB-9487-4DD2-AB6B-B07526BC2C78}" type="pres">
      <dgm:prSet presAssocID="{422374A2-D732-4AD2-8150-8C91FC7D7F29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B1F28BE7-6B45-461A-A711-EC8A3EC462B8}" type="pres">
      <dgm:prSet presAssocID="{BD927329-E654-4903-91A7-A7265A0EDCFE}" presName="spacer" presStyleCnt="0"/>
      <dgm:spPr/>
    </dgm:pt>
    <dgm:pt modelId="{A4BDF362-7A95-4031-8DCF-B42BCB922945}" type="pres">
      <dgm:prSet presAssocID="{BBC38F84-4425-4961-8768-53DD8E5B7567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A5DC9621-6B62-4607-A081-7824D7C482AE}" type="presOf" srcId="{FADFAFEC-B982-4374-882B-0082C2E51CE1}" destId="{53B8A24F-93C7-4C63-BDD6-0221050FEBF2}" srcOrd="0" destOrd="0" presId="urn:microsoft.com/office/officeart/2005/8/layout/vList2"/>
    <dgm:cxn modelId="{3343672A-0EE2-4B3F-9DC4-9EDB24C864EF}" type="presOf" srcId="{D202E89F-D46E-4DB8-BCDB-64A312DF5819}" destId="{5566AFFD-6499-4FD9-B235-379931E1E7E9}" srcOrd="0" destOrd="0" presId="urn:microsoft.com/office/officeart/2005/8/layout/vList2"/>
    <dgm:cxn modelId="{D4233344-5D3B-41F0-A870-767EBF3C82DD}" srcId="{05C1C1D7-86E7-448E-B126-F16A4C32891C}" destId="{D202E89F-D46E-4DB8-BCDB-64A312DF5819}" srcOrd="0" destOrd="0" parTransId="{20B1AB33-B487-47CA-9C91-33883358F6BF}" sibTransId="{48B232F1-32C8-45B7-85C3-4DFA07FDAB3C}"/>
    <dgm:cxn modelId="{EAD6A16C-7BC5-4E8D-BF2D-4B5B78209E6F}" type="presOf" srcId="{422374A2-D732-4AD2-8150-8C91FC7D7F29}" destId="{2BA685BB-9487-4DD2-AB6B-B07526BC2C78}" srcOrd="0" destOrd="0" presId="urn:microsoft.com/office/officeart/2005/8/layout/vList2"/>
    <dgm:cxn modelId="{A8A26A52-9B61-4DC1-AB94-7DCD906A6F83}" srcId="{05C1C1D7-86E7-448E-B126-F16A4C32891C}" destId="{BBC38F84-4425-4961-8768-53DD8E5B7567}" srcOrd="3" destOrd="0" parTransId="{8C6767A8-B6C5-4367-BFBD-E3BA2B02288F}" sibTransId="{279977BF-80C6-4C36-9A09-9F162346DE96}"/>
    <dgm:cxn modelId="{9C3A349B-421F-4F90-850E-5C6FE1BC93D4}" type="presOf" srcId="{BBC38F84-4425-4961-8768-53DD8E5B7567}" destId="{A4BDF362-7A95-4031-8DCF-B42BCB922945}" srcOrd="0" destOrd="0" presId="urn:microsoft.com/office/officeart/2005/8/layout/vList2"/>
    <dgm:cxn modelId="{76A8AE9D-08C7-4381-B698-1A469515F0C7}" srcId="{05C1C1D7-86E7-448E-B126-F16A4C32891C}" destId="{422374A2-D732-4AD2-8150-8C91FC7D7F29}" srcOrd="2" destOrd="0" parTransId="{15CFF042-BF12-49E3-B7CA-A8D7DF111B68}" sibTransId="{BD927329-E654-4903-91A7-A7265A0EDCFE}"/>
    <dgm:cxn modelId="{FED7BDB5-DAED-496B-84B4-F0450D071C54}" srcId="{05C1C1D7-86E7-448E-B126-F16A4C32891C}" destId="{FADFAFEC-B982-4374-882B-0082C2E51CE1}" srcOrd="1" destOrd="0" parTransId="{A5EE7A9C-4D12-4FE5-B21F-DEB0FFFDFA2D}" sibTransId="{5EBC1DD6-E350-480A-8204-24F7143C185E}"/>
    <dgm:cxn modelId="{CCF15DB9-340B-4578-BB9D-4AFFF10F79E9}" type="presOf" srcId="{05C1C1D7-86E7-448E-B126-F16A4C32891C}" destId="{FA43C2CE-43EE-4EEA-B768-81DDFC479A8E}" srcOrd="0" destOrd="0" presId="urn:microsoft.com/office/officeart/2005/8/layout/vList2"/>
    <dgm:cxn modelId="{B2596B1D-7F3A-4687-AFEF-C9282C2732EE}" type="presParOf" srcId="{FA43C2CE-43EE-4EEA-B768-81DDFC479A8E}" destId="{5566AFFD-6499-4FD9-B235-379931E1E7E9}" srcOrd="0" destOrd="0" presId="urn:microsoft.com/office/officeart/2005/8/layout/vList2"/>
    <dgm:cxn modelId="{ABD5EF10-97E7-4BED-AC08-6A1BEB86F783}" type="presParOf" srcId="{FA43C2CE-43EE-4EEA-B768-81DDFC479A8E}" destId="{EF8BF66F-B89A-4694-A5B6-8CAA40E96876}" srcOrd="1" destOrd="0" presId="urn:microsoft.com/office/officeart/2005/8/layout/vList2"/>
    <dgm:cxn modelId="{FD01FF31-DDDC-43BD-A4E9-6AE404859ACC}" type="presParOf" srcId="{FA43C2CE-43EE-4EEA-B768-81DDFC479A8E}" destId="{53B8A24F-93C7-4C63-BDD6-0221050FEBF2}" srcOrd="2" destOrd="0" presId="urn:microsoft.com/office/officeart/2005/8/layout/vList2"/>
    <dgm:cxn modelId="{92E2C3BB-FD13-47B9-A114-71656A3FD924}" type="presParOf" srcId="{FA43C2CE-43EE-4EEA-B768-81DDFC479A8E}" destId="{9097679E-052B-44DC-AB3D-A3C46CF4EC08}" srcOrd="3" destOrd="0" presId="urn:microsoft.com/office/officeart/2005/8/layout/vList2"/>
    <dgm:cxn modelId="{E3197BEA-AC46-49BC-96B0-BA38D5B1CC1B}" type="presParOf" srcId="{FA43C2CE-43EE-4EEA-B768-81DDFC479A8E}" destId="{2BA685BB-9487-4DD2-AB6B-B07526BC2C78}" srcOrd="4" destOrd="0" presId="urn:microsoft.com/office/officeart/2005/8/layout/vList2"/>
    <dgm:cxn modelId="{6E57390C-E76C-48BC-B52F-B9ADF90ADFCC}" type="presParOf" srcId="{FA43C2CE-43EE-4EEA-B768-81DDFC479A8E}" destId="{B1F28BE7-6B45-461A-A711-EC8A3EC462B8}" srcOrd="5" destOrd="0" presId="urn:microsoft.com/office/officeart/2005/8/layout/vList2"/>
    <dgm:cxn modelId="{438E7BBC-3CEA-4AA5-829C-4C2ABDF9E9D2}" type="presParOf" srcId="{FA43C2CE-43EE-4EEA-B768-81DDFC479A8E}" destId="{A4BDF362-7A95-4031-8DCF-B42BCB922945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51788DFC-B54A-41C9-835E-220E5A3FA2E8}" type="doc">
      <dgm:prSet loTypeId="urn:microsoft.com/office/officeart/2005/8/layout/vProcess5" loCatId="process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730CF707-515E-47C6-BF28-EEBB235CB22B}">
      <dgm:prSet/>
      <dgm:spPr/>
      <dgm:t>
        <a:bodyPr/>
        <a:lstStyle/>
        <a:p>
          <a:r>
            <a:rPr lang="en-GB"/>
            <a:t>Government will continue to redistribute income and wealth to poorer earners</a:t>
          </a:r>
          <a:endParaRPr lang="en-US"/>
        </a:p>
      </dgm:t>
    </dgm:pt>
    <dgm:pt modelId="{76D1E9B1-5F81-4E51-AF5A-E7AB9B1EA8CC}" type="parTrans" cxnId="{724F607D-06F1-4156-90D9-05F48D0F4B27}">
      <dgm:prSet/>
      <dgm:spPr/>
      <dgm:t>
        <a:bodyPr/>
        <a:lstStyle/>
        <a:p>
          <a:endParaRPr lang="en-US"/>
        </a:p>
      </dgm:t>
    </dgm:pt>
    <dgm:pt modelId="{A27DCA12-D954-46E1-9418-D574BFC1284A}" type="sibTrans" cxnId="{724F607D-06F1-4156-90D9-05F48D0F4B27}">
      <dgm:prSet/>
      <dgm:spPr/>
      <dgm:t>
        <a:bodyPr/>
        <a:lstStyle/>
        <a:p>
          <a:endParaRPr lang="en-US"/>
        </a:p>
      </dgm:t>
    </dgm:pt>
    <dgm:pt modelId="{3183AE9C-1CA5-411D-9CC9-0C298352A1FD}">
      <dgm:prSet/>
      <dgm:spPr/>
      <dgm:t>
        <a:bodyPr/>
        <a:lstStyle/>
        <a:p>
          <a:r>
            <a:rPr lang="en-GB"/>
            <a:t>This is paid for through taxation and will affect government borrowing</a:t>
          </a:r>
          <a:endParaRPr lang="en-US"/>
        </a:p>
      </dgm:t>
    </dgm:pt>
    <dgm:pt modelId="{D61045E1-627A-42CC-B941-5B57616C8570}" type="parTrans" cxnId="{996BE0E9-0894-44EA-8517-ABCEBF14EA3F}">
      <dgm:prSet/>
      <dgm:spPr/>
      <dgm:t>
        <a:bodyPr/>
        <a:lstStyle/>
        <a:p>
          <a:endParaRPr lang="en-US"/>
        </a:p>
      </dgm:t>
    </dgm:pt>
    <dgm:pt modelId="{C8B62D82-17EF-4C79-BCC0-2F2B1E9EA613}" type="sibTrans" cxnId="{996BE0E9-0894-44EA-8517-ABCEBF14EA3F}">
      <dgm:prSet/>
      <dgm:spPr/>
      <dgm:t>
        <a:bodyPr/>
        <a:lstStyle/>
        <a:p>
          <a:endParaRPr lang="en-US"/>
        </a:p>
      </dgm:t>
    </dgm:pt>
    <dgm:pt modelId="{0F2C070E-A91E-4CA5-A4CD-4204A1DDC149}">
      <dgm:prSet/>
      <dgm:spPr/>
      <dgm:t>
        <a:bodyPr/>
        <a:lstStyle/>
        <a:p>
          <a:r>
            <a:rPr lang="en-GB"/>
            <a:t>Less funding will be available for infrastructure</a:t>
          </a:r>
          <a:endParaRPr lang="en-US"/>
        </a:p>
      </dgm:t>
    </dgm:pt>
    <dgm:pt modelId="{FFD61576-8B59-4626-BCD1-7C03B4C12AC1}" type="parTrans" cxnId="{FBDAA1D0-8C25-44FA-8CB8-14F7381B5592}">
      <dgm:prSet/>
      <dgm:spPr/>
      <dgm:t>
        <a:bodyPr/>
        <a:lstStyle/>
        <a:p>
          <a:endParaRPr lang="en-US"/>
        </a:p>
      </dgm:t>
    </dgm:pt>
    <dgm:pt modelId="{4D8C6ACD-8E7F-48E3-99E7-FB1E4F62BEA1}" type="sibTrans" cxnId="{FBDAA1D0-8C25-44FA-8CB8-14F7381B5592}">
      <dgm:prSet/>
      <dgm:spPr/>
      <dgm:t>
        <a:bodyPr/>
        <a:lstStyle/>
        <a:p>
          <a:endParaRPr lang="en-US"/>
        </a:p>
      </dgm:t>
    </dgm:pt>
    <dgm:pt modelId="{1C450302-6647-4D04-AE2F-28F087FE3FE7}">
      <dgm:prSet/>
      <dgm:spPr/>
      <dgm:t>
        <a:bodyPr/>
        <a:lstStyle/>
        <a:p>
          <a:r>
            <a:rPr lang="en-GB"/>
            <a:t>This will impact on the capacity of an economy, leading to less economic growth in the future</a:t>
          </a:r>
          <a:endParaRPr lang="en-US"/>
        </a:p>
      </dgm:t>
    </dgm:pt>
    <dgm:pt modelId="{BACA2770-1652-492A-B1B8-D52DBDB39824}" type="parTrans" cxnId="{E10055EF-06EB-4204-8F8A-2F8E4C0B137F}">
      <dgm:prSet/>
      <dgm:spPr/>
      <dgm:t>
        <a:bodyPr/>
        <a:lstStyle/>
        <a:p>
          <a:endParaRPr lang="en-US"/>
        </a:p>
      </dgm:t>
    </dgm:pt>
    <dgm:pt modelId="{18928A5F-A56D-41C3-9333-95C56A1B810C}" type="sibTrans" cxnId="{E10055EF-06EB-4204-8F8A-2F8E4C0B137F}">
      <dgm:prSet/>
      <dgm:spPr/>
      <dgm:t>
        <a:bodyPr/>
        <a:lstStyle/>
        <a:p>
          <a:endParaRPr lang="en-US"/>
        </a:p>
      </dgm:t>
    </dgm:pt>
    <dgm:pt modelId="{98BB9710-36C9-49B2-A75C-16F317509632}">
      <dgm:prSet/>
      <dgm:spPr/>
      <dgm:t>
        <a:bodyPr/>
        <a:lstStyle/>
        <a:p>
          <a:r>
            <a:rPr lang="en-GB"/>
            <a:t>Individuals with high incomes and wealth will save, leading to a withdrawal from the circular flow and less demand in the economy</a:t>
          </a:r>
          <a:endParaRPr lang="en-US"/>
        </a:p>
      </dgm:t>
    </dgm:pt>
    <dgm:pt modelId="{3D5250A7-EE7E-43AD-AF17-7BAE700B1D06}" type="parTrans" cxnId="{553FCF4B-B141-491D-B485-E9D908BEA127}">
      <dgm:prSet/>
      <dgm:spPr/>
      <dgm:t>
        <a:bodyPr/>
        <a:lstStyle/>
        <a:p>
          <a:endParaRPr lang="en-US"/>
        </a:p>
      </dgm:t>
    </dgm:pt>
    <dgm:pt modelId="{1854EF06-1FA9-4A82-B8C9-E5087FE4CC11}" type="sibTrans" cxnId="{553FCF4B-B141-491D-B485-E9D908BEA127}">
      <dgm:prSet/>
      <dgm:spPr/>
      <dgm:t>
        <a:bodyPr/>
        <a:lstStyle/>
        <a:p>
          <a:endParaRPr lang="en-US"/>
        </a:p>
      </dgm:t>
    </dgm:pt>
    <dgm:pt modelId="{11F57DFD-452C-4321-ABF4-A75F0FB4EFCF}" type="pres">
      <dgm:prSet presAssocID="{51788DFC-B54A-41C9-835E-220E5A3FA2E8}" presName="outerComposite" presStyleCnt="0">
        <dgm:presLayoutVars>
          <dgm:chMax val="5"/>
          <dgm:dir/>
          <dgm:resizeHandles val="exact"/>
        </dgm:presLayoutVars>
      </dgm:prSet>
      <dgm:spPr/>
    </dgm:pt>
    <dgm:pt modelId="{777D4D8F-72E4-4EFC-9312-5E8A9D42FB01}" type="pres">
      <dgm:prSet presAssocID="{51788DFC-B54A-41C9-835E-220E5A3FA2E8}" presName="dummyMaxCanvas" presStyleCnt="0">
        <dgm:presLayoutVars/>
      </dgm:prSet>
      <dgm:spPr/>
    </dgm:pt>
    <dgm:pt modelId="{F4ECE4A8-08E8-4CA7-9E0F-0E466FCD9037}" type="pres">
      <dgm:prSet presAssocID="{51788DFC-B54A-41C9-835E-220E5A3FA2E8}" presName="FiveNodes_1" presStyleLbl="node1" presStyleIdx="0" presStyleCnt="5">
        <dgm:presLayoutVars>
          <dgm:bulletEnabled val="1"/>
        </dgm:presLayoutVars>
      </dgm:prSet>
      <dgm:spPr/>
    </dgm:pt>
    <dgm:pt modelId="{07A5F30E-6AD3-41F5-83B5-7E52EBAB0BCC}" type="pres">
      <dgm:prSet presAssocID="{51788DFC-B54A-41C9-835E-220E5A3FA2E8}" presName="FiveNodes_2" presStyleLbl="node1" presStyleIdx="1" presStyleCnt="5">
        <dgm:presLayoutVars>
          <dgm:bulletEnabled val="1"/>
        </dgm:presLayoutVars>
      </dgm:prSet>
      <dgm:spPr/>
    </dgm:pt>
    <dgm:pt modelId="{CF0220F9-5182-47A8-8D4E-F9CD2E27C018}" type="pres">
      <dgm:prSet presAssocID="{51788DFC-B54A-41C9-835E-220E5A3FA2E8}" presName="FiveNodes_3" presStyleLbl="node1" presStyleIdx="2" presStyleCnt="5">
        <dgm:presLayoutVars>
          <dgm:bulletEnabled val="1"/>
        </dgm:presLayoutVars>
      </dgm:prSet>
      <dgm:spPr/>
    </dgm:pt>
    <dgm:pt modelId="{EAABEBE4-7855-41ED-8D03-CC357978F6D3}" type="pres">
      <dgm:prSet presAssocID="{51788DFC-B54A-41C9-835E-220E5A3FA2E8}" presName="FiveNodes_4" presStyleLbl="node1" presStyleIdx="3" presStyleCnt="5">
        <dgm:presLayoutVars>
          <dgm:bulletEnabled val="1"/>
        </dgm:presLayoutVars>
      </dgm:prSet>
      <dgm:spPr/>
    </dgm:pt>
    <dgm:pt modelId="{A11EEED9-19FD-4C97-9064-7E08BFEAFDD8}" type="pres">
      <dgm:prSet presAssocID="{51788DFC-B54A-41C9-835E-220E5A3FA2E8}" presName="FiveNodes_5" presStyleLbl="node1" presStyleIdx="4" presStyleCnt="5">
        <dgm:presLayoutVars>
          <dgm:bulletEnabled val="1"/>
        </dgm:presLayoutVars>
      </dgm:prSet>
      <dgm:spPr/>
    </dgm:pt>
    <dgm:pt modelId="{C4040F13-93FC-4475-B2FF-45932175D31C}" type="pres">
      <dgm:prSet presAssocID="{51788DFC-B54A-41C9-835E-220E5A3FA2E8}" presName="FiveConn_1-2" presStyleLbl="fgAccFollowNode1" presStyleIdx="0" presStyleCnt="4">
        <dgm:presLayoutVars>
          <dgm:bulletEnabled val="1"/>
        </dgm:presLayoutVars>
      </dgm:prSet>
      <dgm:spPr/>
    </dgm:pt>
    <dgm:pt modelId="{D4FDC832-7E49-40DA-8752-6FD72884187C}" type="pres">
      <dgm:prSet presAssocID="{51788DFC-B54A-41C9-835E-220E5A3FA2E8}" presName="FiveConn_2-3" presStyleLbl="fgAccFollowNode1" presStyleIdx="1" presStyleCnt="4">
        <dgm:presLayoutVars>
          <dgm:bulletEnabled val="1"/>
        </dgm:presLayoutVars>
      </dgm:prSet>
      <dgm:spPr/>
    </dgm:pt>
    <dgm:pt modelId="{758F87F7-1587-4AF2-9458-8E307FDE5359}" type="pres">
      <dgm:prSet presAssocID="{51788DFC-B54A-41C9-835E-220E5A3FA2E8}" presName="FiveConn_3-4" presStyleLbl="fgAccFollowNode1" presStyleIdx="2" presStyleCnt="4">
        <dgm:presLayoutVars>
          <dgm:bulletEnabled val="1"/>
        </dgm:presLayoutVars>
      </dgm:prSet>
      <dgm:spPr/>
    </dgm:pt>
    <dgm:pt modelId="{2DD4B10F-FC68-428D-A3E6-C398A7AAFE38}" type="pres">
      <dgm:prSet presAssocID="{51788DFC-B54A-41C9-835E-220E5A3FA2E8}" presName="FiveConn_4-5" presStyleLbl="fgAccFollowNode1" presStyleIdx="3" presStyleCnt="4">
        <dgm:presLayoutVars>
          <dgm:bulletEnabled val="1"/>
        </dgm:presLayoutVars>
      </dgm:prSet>
      <dgm:spPr/>
    </dgm:pt>
    <dgm:pt modelId="{E1E767C3-0C2C-4B7A-9B5E-35603F3DBBEA}" type="pres">
      <dgm:prSet presAssocID="{51788DFC-B54A-41C9-835E-220E5A3FA2E8}" presName="FiveNodes_1_text" presStyleLbl="node1" presStyleIdx="4" presStyleCnt="5">
        <dgm:presLayoutVars>
          <dgm:bulletEnabled val="1"/>
        </dgm:presLayoutVars>
      </dgm:prSet>
      <dgm:spPr/>
    </dgm:pt>
    <dgm:pt modelId="{AD7BA2D6-8E67-4B1D-A90A-F71A45012AC4}" type="pres">
      <dgm:prSet presAssocID="{51788DFC-B54A-41C9-835E-220E5A3FA2E8}" presName="FiveNodes_2_text" presStyleLbl="node1" presStyleIdx="4" presStyleCnt="5">
        <dgm:presLayoutVars>
          <dgm:bulletEnabled val="1"/>
        </dgm:presLayoutVars>
      </dgm:prSet>
      <dgm:spPr/>
    </dgm:pt>
    <dgm:pt modelId="{BD87D7E1-DB27-4965-AA45-AE557B35E6B5}" type="pres">
      <dgm:prSet presAssocID="{51788DFC-B54A-41C9-835E-220E5A3FA2E8}" presName="FiveNodes_3_text" presStyleLbl="node1" presStyleIdx="4" presStyleCnt="5">
        <dgm:presLayoutVars>
          <dgm:bulletEnabled val="1"/>
        </dgm:presLayoutVars>
      </dgm:prSet>
      <dgm:spPr/>
    </dgm:pt>
    <dgm:pt modelId="{34DB3C73-F7DA-444D-A8D6-52F77CEE4A76}" type="pres">
      <dgm:prSet presAssocID="{51788DFC-B54A-41C9-835E-220E5A3FA2E8}" presName="FiveNodes_4_text" presStyleLbl="node1" presStyleIdx="4" presStyleCnt="5">
        <dgm:presLayoutVars>
          <dgm:bulletEnabled val="1"/>
        </dgm:presLayoutVars>
      </dgm:prSet>
      <dgm:spPr/>
    </dgm:pt>
    <dgm:pt modelId="{2163AE10-15D1-4541-8DE6-E746AA83E454}" type="pres">
      <dgm:prSet presAssocID="{51788DFC-B54A-41C9-835E-220E5A3FA2E8}" presName="FiveNodes_5_text" presStyleLbl="node1" presStyleIdx="4" presStyleCnt="5">
        <dgm:presLayoutVars>
          <dgm:bulletEnabled val="1"/>
        </dgm:presLayoutVars>
      </dgm:prSet>
      <dgm:spPr/>
    </dgm:pt>
  </dgm:ptLst>
  <dgm:cxnLst>
    <dgm:cxn modelId="{A91C0A08-514D-4708-95E5-38D78336D2B5}" type="presOf" srcId="{1C450302-6647-4D04-AE2F-28F087FE3FE7}" destId="{34DB3C73-F7DA-444D-A8D6-52F77CEE4A76}" srcOrd="1" destOrd="0" presId="urn:microsoft.com/office/officeart/2005/8/layout/vProcess5"/>
    <dgm:cxn modelId="{90890F0A-7FFE-41AF-8E7D-323E5F84B670}" type="presOf" srcId="{C8B62D82-17EF-4C79-BCC0-2F2B1E9EA613}" destId="{D4FDC832-7E49-40DA-8752-6FD72884187C}" srcOrd="0" destOrd="0" presId="urn:microsoft.com/office/officeart/2005/8/layout/vProcess5"/>
    <dgm:cxn modelId="{6A555519-2DFE-4A7C-BEBB-525C171AE8CE}" type="presOf" srcId="{3183AE9C-1CA5-411D-9CC9-0C298352A1FD}" destId="{AD7BA2D6-8E67-4B1D-A90A-F71A45012AC4}" srcOrd="1" destOrd="0" presId="urn:microsoft.com/office/officeart/2005/8/layout/vProcess5"/>
    <dgm:cxn modelId="{3AA18D20-EF4C-4C1A-ADCC-ECFCF92246D0}" type="presOf" srcId="{18928A5F-A56D-41C3-9333-95C56A1B810C}" destId="{2DD4B10F-FC68-428D-A3E6-C398A7AAFE38}" srcOrd="0" destOrd="0" presId="urn:microsoft.com/office/officeart/2005/8/layout/vProcess5"/>
    <dgm:cxn modelId="{5C398732-9414-451C-99EB-E57E644673BF}" type="presOf" srcId="{730CF707-515E-47C6-BF28-EEBB235CB22B}" destId="{E1E767C3-0C2C-4B7A-9B5E-35603F3DBBEA}" srcOrd="1" destOrd="0" presId="urn:microsoft.com/office/officeart/2005/8/layout/vProcess5"/>
    <dgm:cxn modelId="{9315B749-7B62-48F5-8C89-4AE203770572}" type="presOf" srcId="{98BB9710-36C9-49B2-A75C-16F317509632}" destId="{2163AE10-15D1-4541-8DE6-E746AA83E454}" srcOrd="1" destOrd="0" presId="urn:microsoft.com/office/officeart/2005/8/layout/vProcess5"/>
    <dgm:cxn modelId="{553FCF4B-B141-491D-B485-E9D908BEA127}" srcId="{51788DFC-B54A-41C9-835E-220E5A3FA2E8}" destId="{98BB9710-36C9-49B2-A75C-16F317509632}" srcOrd="4" destOrd="0" parTransId="{3D5250A7-EE7E-43AD-AF17-7BAE700B1D06}" sibTransId="{1854EF06-1FA9-4A82-B8C9-E5087FE4CC11}"/>
    <dgm:cxn modelId="{724F607D-06F1-4156-90D9-05F48D0F4B27}" srcId="{51788DFC-B54A-41C9-835E-220E5A3FA2E8}" destId="{730CF707-515E-47C6-BF28-EEBB235CB22B}" srcOrd="0" destOrd="0" parTransId="{76D1E9B1-5F81-4E51-AF5A-E7AB9B1EA8CC}" sibTransId="{A27DCA12-D954-46E1-9418-D574BFC1284A}"/>
    <dgm:cxn modelId="{F55F1082-93CF-4812-AC56-D01468733738}" type="presOf" srcId="{0F2C070E-A91E-4CA5-A4CD-4204A1DDC149}" destId="{CF0220F9-5182-47A8-8D4E-F9CD2E27C018}" srcOrd="0" destOrd="0" presId="urn:microsoft.com/office/officeart/2005/8/layout/vProcess5"/>
    <dgm:cxn modelId="{1D74DE91-6778-4EA7-9197-330F53FD0CB5}" type="presOf" srcId="{98BB9710-36C9-49B2-A75C-16F317509632}" destId="{A11EEED9-19FD-4C97-9064-7E08BFEAFDD8}" srcOrd="0" destOrd="0" presId="urn:microsoft.com/office/officeart/2005/8/layout/vProcess5"/>
    <dgm:cxn modelId="{FB9D2794-7C84-4D28-ACFA-9D777C02B131}" type="presOf" srcId="{A27DCA12-D954-46E1-9418-D574BFC1284A}" destId="{C4040F13-93FC-4475-B2FF-45932175D31C}" srcOrd="0" destOrd="0" presId="urn:microsoft.com/office/officeart/2005/8/layout/vProcess5"/>
    <dgm:cxn modelId="{4A38C9A8-39F9-4381-A3F1-C1392D9D9082}" type="presOf" srcId="{3183AE9C-1CA5-411D-9CC9-0C298352A1FD}" destId="{07A5F30E-6AD3-41F5-83B5-7E52EBAB0BCC}" srcOrd="0" destOrd="0" presId="urn:microsoft.com/office/officeart/2005/8/layout/vProcess5"/>
    <dgm:cxn modelId="{DFF9B4B0-B2D7-4086-9283-17E917CEF54B}" type="presOf" srcId="{1C450302-6647-4D04-AE2F-28F087FE3FE7}" destId="{EAABEBE4-7855-41ED-8D03-CC357978F6D3}" srcOrd="0" destOrd="0" presId="urn:microsoft.com/office/officeart/2005/8/layout/vProcess5"/>
    <dgm:cxn modelId="{5AE036CF-9903-4A24-A8EE-CA6B4FD3AC6F}" type="presOf" srcId="{51788DFC-B54A-41C9-835E-220E5A3FA2E8}" destId="{11F57DFD-452C-4321-ABF4-A75F0FB4EFCF}" srcOrd="0" destOrd="0" presId="urn:microsoft.com/office/officeart/2005/8/layout/vProcess5"/>
    <dgm:cxn modelId="{FBDAA1D0-8C25-44FA-8CB8-14F7381B5592}" srcId="{51788DFC-B54A-41C9-835E-220E5A3FA2E8}" destId="{0F2C070E-A91E-4CA5-A4CD-4204A1DDC149}" srcOrd="2" destOrd="0" parTransId="{FFD61576-8B59-4626-BCD1-7C03B4C12AC1}" sibTransId="{4D8C6ACD-8E7F-48E3-99E7-FB1E4F62BEA1}"/>
    <dgm:cxn modelId="{5D7A50E3-0DC3-4EF4-9A91-000A549E7279}" type="presOf" srcId="{730CF707-515E-47C6-BF28-EEBB235CB22B}" destId="{F4ECE4A8-08E8-4CA7-9E0F-0E466FCD9037}" srcOrd="0" destOrd="0" presId="urn:microsoft.com/office/officeart/2005/8/layout/vProcess5"/>
    <dgm:cxn modelId="{996BE0E9-0894-44EA-8517-ABCEBF14EA3F}" srcId="{51788DFC-B54A-41C9-835E-220E5A3FA2E8}" destId="{3183AE9C-1CA5-411D-9CC9-0C298352A1FD}" srcOrd="1" destOrd="0" parTransId="{D61045E1-627A-42CC-B941-5B57616C8570}" sibTransId="{C8B62D82-17EF-4C79-BCC0-2F2B1E9EA613}"/>
    <dgm:cxn modelId="{4DC9B1EB-B895-4619-A11F-0CD33F131901}" type="presOf" srcId="{0F2C070E-A91E-4CA5-A4CD-4204A1DDC149}" destId="{BD87D7E1-DB27-4965-AA45-AE557B35E6B5}" srcOrd="1" destOrd="0" presId="urn:microsoft.com/office/officeart/2005/8/layout/vProcess5"/>
    <dgm:cxn modelId="{E10055EF-06EB-4204-8F8A-2F8E4C0B137F}" srcId="{51788DFC-B54A-41C9-835E-220E5A3FA2E8}" destId="{1C450302-6647-4D04-AE2F-28F087FE3FE7}" srcOrd="3" destOrd="0" parTransId="{BACA2770-1652-492A-B1B8-D52DBDB39824}" sibTransId="{18928A5F-A56D-41C3-9333-95C56A1B810C}"/>
    <dgm:cxn modelId="{4E9023F6-7F5E-4586-96DF-E15C7E3F4C76}" type="presOf" srcId="{4D8C6ACD-8E7F-48E3-99E7-FB1E4F62BEA1}" destId="{758F87F7-1587-4AF2-9458-8E307FDE5359}" srcOrd="0" destOrd="0" presId="urn:microsoft.com/office/officeart/2005/8/layout/vProcess5"/>
    <dgm:cxn modelId="{23F6AEB7-5B2C-4EE3-854A-C5C86B2E14C2}" type="presParOf" srcId="{11F57DFD-452C-4321-ABF4-A75F0FB4EFCF}" destId="{777D4D8F-72E4-4EFC-9312-5E8A9D42FB01}" srcOrd="0" destOrd="0" presId="urn:microsoft.com/office/officeart/2005/8/layout/vProcess5"/>
    <dgm:cxn modelId="{8BE4815D-CA0E-45A2-8FB1-778323ED39A4}" type="presParOf" srcId="{11F57DFD-452C-4321-ABF4-A75F0FB4EFCF}" destId="{F4ECE4A8-08E8-4CA7-9E0F-0E466FCD9037}" srcOrd="1" destOrd="0" presId="urn:microsoft.com/office/officeart/2005/8/layout/vProcess5"/>
    <dgm:cxn modelId="{120FDA8B-9913-4087-85EB-212ACC5DC006}" type="presParOf" srcId="{11F57DFD-452C-4321-ABF4-A75F0FB4EFCF}" destId="{07A5F30E-6AD3-41F5-83B5-7E52EBAB0BCC}" srcOrd="2" destOrd="0" presId="urn:microsoft.com/office/officeart/2005/8/layout/vProcess5"/>
    <dgm:cxn modelId="{63FA80C5-B834-45EB-9348-DDFF9C451D8F}" type="presParOf" srcId="{11F57DFD-452C-4321-ABF4-A75F0FB4EFCF}" destId="{CF0220F9-5182-47A8-8D4E-F9CD2E27C018}" srcOrd="3" destOrd="0" presId="urn:microsoft.com/office/officeart/2005/8/layout/vProcess5"/>
    <dgm:cxn modelId="{E4469640-1E5F-4443-9155-40F636CA7AEE}" type="presParOf" srcId="{11F57DFD-452C-4321-ABF4-A75F0FB4EFCF}" destId="{EAABEBE4-7855-41ED-8D03-CC357978F6D3}" srcOrd="4" destOrd="0" presId="urn:microsoft.com/office/officeart/2005/8/layout/vProcess5"/>
    <dgm:cxn modelId="{D2DE049E-EC21-4CD4-8046-149C02C7981A}" type="presParOf" srcId="{11F57DFD-452C-4321-ABF4-A75F0FB4EFCF}" destId="{A11EEED9-19FD-4C97-9064-7E08BFEAFDD8}" srcOrd="5" destOrd="0" presId="urn:microsoft.com/office/officeart/2005/8/layout/vProcess5"/>
    <dgm:cxn modelId="{327AAC6E-CABB-4830-8AB8-9DF4B1E8131B}" type="presParOf" srcId="{11F57DFD-452C-4321-ABF4-A75F0FB4EFCF}" destId="{C4040F13-93FC-4475-B2FF-45932175D31C}" srcOrd="6" destOrd="0" presId="urn:microsoft.com/office/officeart/2005/8/layout/vProcess5"/>
    <dgm:cxn modelId="{8769A6F6-E77E-46FB-9178-2EBB64BF533D}" type="presParOf" srcId="{11F57DFD-452C-4321-ABF4-A75F0FB4EFCF}" destId="{D4FDC832-7E49-40DA-8752-6FD72884187C}" srcOrd="7" destOrd="0" presId="urn:microsoft.com/office/officeart/2005/8/layout/vProcess5"/>
    <dgm:cxn modelId="{4B02665A-3CDF-4A65-AD21-74D7E8E3FFC5}" type="presParOf" srcId="{11F57DFD-452C-4321-ABF4-A75F0FB4EFCF}" destId="{758F87F7-1587-4AF2-9458-8E307FDE5359}" srcOrd="8" destOrd="0" presId="urn:microsoft.com/office/officeart/2005/8/layout/vProcess5"/>
    <dgm:cxn modelId="{DB38035D-C2E6-424B-BD5A-4318BADACC2B}" type="presParOf" srcId="{11F57DFD-452C-4321-ABF4-A75F0FB4EFCF}" destId="{2DD4B10F-FC68-428D-A3E6-C398A7AAFE38}" srcOrd="9" destOrd="0" presId="urn:microsoft.com/office/officeart/2005/8/layout/vProcess5"/>
    <dgm:cxn modelId="{0B2FC5AC-A3CD-47AF-BC0A-EEBF23F5E29E}" type="presParOf" srcId="{11F57DFD-452C-4321-ABF4-A75F0FB4EFCF}" destId="{E1E767C3-0C2C-4B7A-9B5E-35603F3DBBEA}" srcOrd="10" destOrd="0" presId="urn:microsoft.com/office/officeart/2005/8/layout/vProcess5"/>
    <dgm:cxn modelId="{4960C8D3-09BC-4373-904D-B7D926FDFFAE}" type="presParOf" srcId="{11F57DFD-452C-4321-ABF4-A75F0FB4EFCF}" destId="{AD7BA2D6-8E67-4B1D-A90A-F71A45012AC4}" srcOrd="11" destOrd="0" presId="urn:microsoft.com/office/officeart/2005/8/layout/vProcess5"/>
    <dgm:cxn modelId="{30D2C844-C9E9-4587-B0AB-226FB463F385}" type="presParOf" srcId="{11F57DFD-452C-4321-ABF4-A75F0FB4EFCF}" destId="{BD87D7E1-DB27-4965-AA45-AE557B35E6B5}" srcOrd="12" destOrd="0" presId="urn:microsoft.com/office/officeart/2005/8/layout/vProcess5"/>
    <dgm:cxn modelId="{A8807262-90A0-4D7D-A63A-1A94E4F2BA7E}" type="presParOf" srcId="{11F57DFD-452C-4321-ABF4-A75F0FB4EFCF}" destId="{34DB3C73-F7DA-444D-A8D6-52F77CEE4A76}" srcOrd="13" destOrd="0" presId="urn:microsoft.com/office/officeart/2005/8/layout/vProcess5"/>
    <dgm:cxn modelId="{1343BC6D-A175-4798-BA4C-91158EC229BB}" type="presParOf" srcId="{11F57DFD-452C-4321-ABF4-A75F0FB4EFCF}" destId="{2163AE10-15D1-4541-8DE6-E746AA83E454}" srcOrd="14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61F4D028-1922-45D0-BF63-B33E44EB2E4B}" type="doc">
      <dgm:prSet loTypeId="urn:microsoft.com/office/officeart/2008/layout/LinedList" loCatId="list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CECCE877-D503-483C-B899-41B7B311DE31}">
      <dgm:prSet/>
      <dgm:spPr/>
      <dgm:t>
        <a:bodyPr/>
        <a:lstStyle/>
        <a:p>
          <a:r>
            <a:rPr lang="en-GB"/>
            <a:t>In groups research a particular industry.</a:t>
          </a:r>
          <a:endParaRPr lang="en-US"/>
        </a:p>
      </dgm:t>
    </dgm:pt>
    <dgm:pt modelId="{63AE22D0-AC68-48FA-80A3-D5FAD187EB73}" type="parTrans" cxnId="{A614D9E0-DBBA-46F9-AA75-451E97EA96C2}">
      <dgm:prSet/>
      <dgm:spPr/>
      <dgm:t>
        <a:bodyPr/>
        <a:lstStyle/>
        <a:p>
          <a:endParaRPr lang="en-US"/>
        </a:p>
      </dgm:t>
    </dgm:pt>
    <dgm:pt modelId="{C2FFB594-0499-426B-8813-39B77EF0F51A}" type="sibTrans" cxnId="{A614D9E0-DBBA-46F9-AA75-451E97EA96C2}">
      <dgm:prSet/>
      <dgm:spPr/>
      <dgm:t>
        <a:bodyPr/>
        <a:lstStyle/>
        <a:p>
          <a:endParaRPr lang="en-US"/>
        </a:p>
      </dgm:t>
    </dgm:pt>
    <dgm:pt modelId="{E7964ADD-DF11-4090-91E1-47576D968D38}">
      <dgm:prSet/>
      <dgm:spPr/>
      <dgm:t>
        <a:bodyPr/>
        <a:lstStyle/>
        <a:p>
          <a:r>
            <a:rPr lang="en-GB"/>
            <a:t>Research how income inequality might affect the productivity of that industry. </a:t>
          </a:r>
          <a:endParaRPr lang="en-US"/>
        </a:p>
      </dgm:t>
    </dgm:pt>
    <dgm:pt modelId="{95C6335E-2219-4664-9B9F-81DA9D02DC83}" type="parTrans" cxnId="{7160588D-218E-4256-BD98-1E7ADD786D5F}">
      <dgm:prSet/>
      <dgm:spPr/>
      <dgm:t>
        <a:bodyPr/>
        <a:lstStyle/>
        <a:p>
          <a:endParaRPr lang="en-US"/>
        </a:p>
      </dgm:t>
    </dgm:pt>
    <dgm:pt modelId="{0EC58340-2511-41DF-972D-6343B974AA18}" type="sibTrans" cxnId="{7160588D-218E-4256-BD98-1E7ADD786D5F}">
      <dgm:prSet/>
      <dgm:spPr/>
      <dgm:t>
        <a:bodyPr/>
        <a:lstStyle/>
        <a:p>
          <a:endParaRPr lang="en-US"/>
        </a:p>
      </dgm:t>
    </dgm:pt>
    <dgm:pt modelId="{A2B191B8-1C11-4C4F-BBCD-9559C4E7E35D}">
      <dgm:prSet/>
      <dgm:spPr/>
      <dgm:t>
        <a:bodyPr/>
        <a:lstStyle/>
        <a:p>
          <a:r>
            <a:rPr lang="en-GB"/>
            <a:t>Consider how low income levels might lead to a decrease in productivity and how this might affect the economy. </a:t>
          </a:r>
          <a:endParaRPr lang="en-US"/>
        </a:p>
      </dgm:t>
    </dgm:pt>
    <dgm:pt modelId="{0F583314-B12B-41E0-923F-3ED430ED68D6}" type="parTrans" cxnId="{CF75FFE1-1C9E-4EBE-90B4-A0CD9D5ACB88}">
      <dgm:prSet/>
      <dgm:spPr/>
      <dgm:t>
        <a:bodyPr/>
        <a:lstStyle/>
        <a:p>
          <a:endParaRPr lang="en-US"/>
        </a:p>
      </dgm:t>
    </dgm:pt>
    <dgm:pt modelId="{D88908CC-8C6F-4522-B597-2E02BA284CA6}" type="sibTrans" cxnId="{CF75FFE1-1C9E-4EBE-90B4-A0CD9D5ACB88}">
      <dgm:prSet/>
      <dgm:spPr/>
      <dgm:t>
        <a:bodyPr/>
        <a:lstStyle/>
        <a:p>
          <a:endParaRPr lang="en-US"/>
        </a:p>
      </dgm:t>
    </dgm:pt>
    <dgm:pt modelId="{4404DA24-3101-464B-8734-A53839500257}" type="pres">
      <dgm:prSet presAssocID="{61F4D028-1922-45D0-BF63-B33E44EB2E4B}" presName="vert0" presStyleCnt="0">
        <dgm:presLayoutVars>
          <dgm:dir/>
          <dgm:animOne val="branch"/>
          <dgm:animLvl val="lvl"/>
        </dgm:presLayoutVars>
      </dgm:prSet>
      <dgm:spPr/>
    </dgm:pt>
    <dgm:pt modelId="{2EE73600-0494-41C1-B173-182602EC6C4F}" type="pres">
      <dgm:prSet presAssocID="{CECCE877-D503-483C-B899-41B7B311DE31}" presName="thickLine" presStyleLbl="alignNode1" presStyleIdx="0" presStyleCnt="3"/>
      <dgm:spPr/>
    </dgm:pt>
    <dgm:pt modelId="{D8DFFF2F-3B11-4E86-A6C8-A93CA1AD43E3}" type="pres">
      <dgm:prSet presAssocID="{CECCE877-D503-483C-B899-41B7B311DE31}" presName="horz1" presStyleCnt="0"/>
      <dgm:spPr/>
    </dgm:pt>
    <dgm:pt modelId="{876912B4-644E-48BE-B027-BAB1EDC5438A}" type="pres">
      <dgm:prSet presAssocID="{CECCE877-D503-483C-B899-41B7B311DE31}" presName="tx1" presStyleLbl="revTx" presStyleIdx="0" presStyleCnt="3"/>
      <dgm:spPr/>
    </dgm:pt>
    <dgm:pt modelId="{77B4E4EC-5A6D-4856-B21D-17F2A95220D1}" type="pres">
      <dgm:prSet presAssocID="{CECCE877-D503-483C-B899-41B7B311DE31}" presName="vert1" presStyleCnt="0"/>
      <dgm:spPr/>
    </dgm:pt>
    <dgm:pt modelId="{C1C319BF-401E-4C31-B35E-7BE576337965}" type="pres">
      <dgm:prSet presAssocID="{E7964ADD-DF11-4090-91E1-47576D968D38}" presName="thickLine" presStyleLbl="alignNode1" presStyleIdx="1" presStyleCnt="3"/>
      <dgm:spPr/>
    </dgm:pt>
    <dgm:pt modelId="{723A1717-51CE-47B5-860D-2EFBC3D030CC}" type="pres">
      <dgm:prSet presAssocID="{E7964ADD-DF11-4090-91E1-47576D968D38}" presName="horz1" presStyleCnt="0"/>
      <dgm:spPr/>
    </dgm:pt>
    <dgm:pt modelId="{C1F9559E-E0A1-4256-80EF-7860432A10BF}" type="pres">
      <dgm:prSet presAssocID="{E7964ADD-DF11-4090-91E1-47576D968D38}" presName="tx1" presStyleLbl="revTx" presStyleIdx="1" presStyleCnt="3"/>
      <dgm:spPr/>
    </dgm:pt>
    <dgm:pt modelId="{F2395DE8-6B3A-45D2-9AAE-9F51A740E818}" type="pres">
      <dgm:prSet presAssocID="{E7964ADD-DF11-4090-91E1-47576D968D38}" presName="vert1" presStyleCnt="0"/>
      <dgm:spPr/>
    </dgm:pt>
    <dgm:pt modelId="{D6CE1CA5-6E45-4F73-816F-A9A5475EF9AE}" type="pres">
      <dgm:prSet presAssocID="{A2B191B8-1C11-4C4F-BBCD-9559C4E7E35D}" presName="thickLine" presStyleLbl="alignNode1" presStyleIdx="2" presStyleCnt="3"/>
      <dgm:spPr/>
    </dgm:pt>
    <dgm:pt modelId="{62208FCB-B157-4B76-B2AC-84319793AC4B}" type="pres">
      <dgm:prSet presAssocID="{A2B191B8-1C11-4C4F-BBCD-9559C4E7E35D}" presName="horz1" presStyleCnt="0"/>
      <dgm:spPr/>
    </dgm:pt>
    <dgm:pt modelId="{9174461F-4786-4822-94F0-EDB0C01433BF}" type="pres">
      <dgm:prSet presAssocID="{A2B191B8-1C11-4C4F-BBCD-9559C4E7E35D}" presName="tx1" presStyleLbl="revTx" presStyleIdx="2" presStyleCnt="3"/>
      <dgm:spPr/>
    </dgm:pt>
    <dgm:pt modelId="{E1FA8160-89BA-4827-A684-E7114D58BDCB}" type="pres">
      <dgm:prSet presAssocID="{A2B191B8-1C11-4C4F-BBCD-9559C4E7E35D}" presName="vert1" presStyleCnt="0"/>
      <dgm:spPr/>
    </dgm:pt>
  </dgm:ptLst>
  <dgm:cxnLst>
    <dgm:cxn modelId="{8FED5F1C-3C05-430E-BA1B-203E2964D5B2}" type="presOf" srcId="{CECCE877-D503-483C-B899-41B7B311DE31}" destId="{876912B4-644E-48BE-B027-BAB1EDC5438A}" srcOrd="0" destOrd="0" presId="urn:microsoft.com/office/officeart/2008/layout/LinedList"/>
    <dgm:cxn modelId="{F13D557C-73D2-4261-8341-EE76EC2A3CE7}" type="presOf" srcId="{E7964ADD-DF11-4090-91E1-47576D968D38}" destId="{C1F9559E-E0A1-4256-80EF-7860432A10BF}" srcOrd="0" destOrd="0" presId="urn:microsoft.com/office/officeart/2008/layout/LinedList"/>
    <dgm:cxn modelId="{7160588D-218E-4256-BD98-1E7ADD786D5F}" srcId="{61F4D028-1922-45D0-BF63-B33E44EB2E4B}" destId="{E7964ADD-DF11-4090-91E1-47576D968D38}" srcOrd="1" destOrd="0" parTransId="{95C6335E-2219-4664-9B9F-81DA9D02DC83}" sibTransId="{0EC58340-2511-41DF-972D-6343B974AA18}"/>
    <dgm:cxn modelId="{29D54BA3-EA10-4183-8488-3F8479275439}" type="presOf" srcId="{A2B191B8-1C11-4C4F-BBCD-9559C4E7E35D}" destId="{9174461F-4786-4822-94F0-EDB0C01433BF}" srcOrd="0" destOrd="0" presId="urn:microsoft.com/office/officeart/2008/layout/LinedList"/>
    <dgm:cxn modelId="{44A279D9-A238-4A12-8112-80150B103638}" type="presOf" srcId="{61F4D028-1922-45D0-BF63-B33E44EB2E4B}" destId="{4404DA24-3101-464B-8734-A53839500257}" srcOrd="0" destOrd="0" presId="urn:microsoft.com/office/officeart/2008/layout/LinedList"/>
    <dgm:cxn modelId="{A614D9E0-DBBA-46F9-AA75-451E97EA96C2}" srcId="{61F4D028-1922-45D0-BF63-B33E44EB2E4B}" destId="{CECCE877-D503-483C-B899-41B7B311DE31}" srcOrd="0" destOrd="0" parTransId="{63AE22D0-AC68-48FA-80A3-D5FAD187EB73}" sibTransId="{C2FFB594-0499-426B-8813-39B77EF0F51A}"/>
    <dgm:cxn modelId="{CF75FFE1-1C9E-4EBE-90B4-A0CD9D5ACB88}" srcId="{61F4D028-1922-45D0-BF63-B33E44EB2E4B}" destId="{A2B191B8-1C11-4C4F-BBCD-9559C4E7E35D}" srcOrd="2" destOrd="0" parTransId="{0F583314-B12B-41E0-923F-3ED430ED68D6}" sibTransId="{D88908CC-8C6F-4522-B597-2E02BA284CA6}"/>
    <dgm:cxn modelId="{123E5BE6-21B7-4BC7-B69D-9D7A74180097}" type="presParOf" srcId="{4404DA24-3101-464B-8734-A53839500257}" destId="{2EE73600-0494-41C1-B173-182602EC6C4F}" srcOrd="0" destOrd="0" presId="urn:microsoft.com/office/officeart/2008/layout/LinedList"/>
    <dgm:cxn modelId="{AA55024B-1276-4911-872A-A6202C5DD8F8}" type="presParOf" srcId="{4404DA24-3101-464B-8734-A53839500257}" destId="{D8DFFF2F-3B11-4E86-A6C8-A93CA1AD43E3}" srcOrd="1" destOrd="0" presId="urn:microsoft.com/office/officeart/2008/layout/LinedList"/>
    <dgm:cxn modelId="{CB404125-22E6-4190-9171-4CE9CB095A21}" type="presParOf" srcId="{D8DFFF2F-3B11-4E86-A6C8-A93CA1AD43E3}" destId="{876912B4-644E-48BE-B027-BAB1EDC5438A}" srcOrd="0" destOrd="0" presId="urn:microsoft.com/office/officeart/2008/layout/LinedList"/>
    <dgm:cxn modelId="{366CE38A-BBE9-45C0-9762-9FE119884015}" type="presParOf" srcId="{D8DFFF2F-3B11-4E86-A6C8-A93CA1AD43E3}" destId="{77B4E4EC-5A6D-4856-B21D-17F2A95220D1}" srcOrd="1" destOrd="0" presId="urn:microsoft.com/office/officeart/2008/layout/LinedList"/>
    <dgm:cxn modelId="{80099C2E-EA12-4C26-9105-42EF0EDFA150}" type="presParOf" srcId="{4404DA24-3101-464B-8734-A53839500257}" destId="{C1C319BF-401E-4C31-B35E-7BE576337965}" srcOrd="2" destOrd="0" presId="urn:microsoft.com/office/officeart/2008/layout/LinedList"/>
    <dgm:cxn modelId="{282412E4-C627-4E21-9299-D446CC991E07}" type="presParOf" srcId="{4404DA24-3101-464B-8734-A53839500257}" destId="{723A1717-51CE-47B5-860D-2EFBC3D030CC}" srcOrd="3" destOrd="0" presId="urn:microsoft.com/office/officeart/2008/layout/LinedList"/>
    <dgm:cxn modelId="{83BBD457-DD21-4E6E-8792-CE6D8B68E3CC}" type="presParOf" srcId="{723A1717-51CE-47B5-860D-2EFBC3D030CC}" destId="{C1F9559E-E0A1-4256-80EF-7860432A10BF}" srcOrd="0" destOrd="0" presId="urn:microsoft.com/office/officeart/2008/layout/LinedList"/>
    <dgm:cxn modelId="{A9A25BF8-AF99-4BFF-B3E3-17E8561AAB86}" type="presParOf" srcId="{723A1717-51CE-47B5-860D-2EFBC3D030CC}" destId="{F2395DE8-6B3A-45D2-9AAE-9F51A740E818}" srcOrd="1" destOrd="0" presId="urn:microsoft.com/office/officeart/2008/layout/LinedList"/>
    <dgm:cxn modelId="{5DCDF3F0-8000-4ABC-B694-5574472A849C}" type="presParOf" srcId="{4404DA24-3101-464B-8734-A53839500257}" destId="{D6CE1CA5-6E45-4F73-816F-A9A5475EF9AE}" srcOrd="4" destOrd="0" presId="urn:microsoft.com/office/officeart/2008/layout/LinedList"/>
    <dgm:cxn modelId="{069B4704-F319-4522-B2BC-25AC978A5106}" type="presParOf" srcId="{4404DA24-3101-464B-8734-A53839500257}" destId="{62208FCB-B157-4B76-B2AC-84319793AC4B}" srcOrd="5" destOrd="0" presId="urn:microsoft.com/office/officeart/2008/layout/LinedList"/>
    <dgm:cxn modelId="{3C72F303-814A-4831-9DF1-D4A5F88CD93D}" type="presParOf" srcId="{62208FCB-B157-4B76-B2AC-84319793AC4B}" destId="{9174461F-4786-4822-94F0-EDB0C01433BF}" srcOrd="0" destOrd="0" presId="urn:microsoft.com/office/officeart/2008/layout/LinedList"/>
    <dgm:cxn modelId="{8FB514F0-963D-4C87-AF75-B0A5775EA207}" type="presParOf" srcId="{62208FCB-B157-4B76-B2AC-84319793AC4B}" destId="{E1FA8160-89BA-4827-A684-E7114D58BDCB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E11D49A6-CB5E-4461-9023-5D27702AEB45}" type="doc">
      <dgm:prSet loTypeId="urn:microsoft.com/office/officeart/2008/layout/LinedList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BCE3D3EB-E316-4DB9-A7F1-93CE6E1679F3}">
      <dgm:prSet/>
      <dgm:spPr/>
      <dgm:t>
        <a:bodyPr/>
        <a:lstStyle/>
        <a:p>
          <a:r>
            <a:rPr lang="en-GB"/>
            <a:t>In groups pick a country.</a:t>
          </a:r>
          <a:endParaRPr lang="en-US"/>
        </a:p>
      </dgm:t>
    </dgm:pt>
    <dgm:pt modelId="{4D55B950-A9E5-44E0-8962-924C8B1F51DE}" type="parTrans" cxnId="{540EBA6D-637B-4FB9-93E6-E60A8EF97898}">
      <dgm:prSet/>
      <dgm:spPr/>
      <dgm:t>
        <a:bodyPr/>
        <a:lstStyle/>
        <a:p>
          <a:endParaRPr lang="en-US"/>
        </a:p>
      </dgm:t>
    </dgm:pt>
    <dgm:pt modelId="{DCDF91F9-EE8F-4FD8-92CE-C7D85722361A}" type="sibTrans" cxnId="{540EBA6D-637B-4FB9-93E6-E60A8EF97898}">
      <dgm:prSet/>
      <dgm:spPr/>
      <dgm:t>
        <a:bodyPr/>
        <a:lstStyle/>
        <a:p>
          <a:endParaRPr lang="en-US"/>
        </a:p>
      </dgm:t>
    </dgm:pt>
    <dgm:pt modelId="{F7B07EF7-5D39-4EFC-8135-861E61372BDB}">
      <dgm:prSet/>
      <dgm:spPr/>
      <dgm:t>
        <a:bodyPr/>
        <a:lstStyle/>
        <a:p>
          <a:r>
            <a:rPr lang="en-GB"/>
            <a:t>research how income inequality in that country might affect the economic agents and the economy</a:t>
          </a:r>
          <a:endParaRPr lang="en-US"/>
        </a:p>
      </dgm:t>
    </dgm:pt>
    <dgm:pt modelId="{2AA4A6BF-1C33-41FE-9453-12D3624096FB}" type="parTrans" cxnId="{977DD7CD-12CE-4BEA-B9DE-B2DB3AC85958}">
      <dgm:prSet/>
      <dgm:spPr/>
      <dgm:t>
        <a:bodyPr/>
        <a:lstStyle/>
        <a:p>
          <a:endParaRPr lang="en-US"/>
        </a:p>
      </dgm:t>
    </dgm:pt>
    <dgm:pt modelId="{4356BC1B-FE37-40B5-B8F1-BD623158F4D7}" type="sibTrans" cxnId="{977DD7CD-12CE-4BEA-B9DE-B2DB3AC85958}">
      <dgm:prSet/>
      <dgm:spPr/>
      <dgm:t>
        <a:bodyPr/>
        <a:lstStyle/>
        <a:p>
          <a:endParaRPr lang="en-US"/>
        </a:p>
      </dgm:t>
    </dgm:pt>
    <dgm:pt modelId="{88235292-A5BF-4F45-81AC-3D4E6A28813B}">
      <dgm:prSet/>
      <dgm:spPr/>
      <dgm:t>
        <a:bodyPr/>
        <a:lstStyle/>
        <a:p>
          <a:r>
            <a:rPr lang="en-GB"/>
            <a:t>consider how low income levels might lead to a decrease in consumer spending, investment, and economic growth. </a:t>
          </a:r>
          <a:endParaRPr lang="en-US"/>
        </a:p>
      </dgm:t>
    </dgm:pt>
    <dgm:pt modelId="{3C828C12-2207-48D0-9266-C3F0AA946D01}" type="parTrans" cxnId="{EB70F420-5ACA-48F0-9A9F-B5EC22EF4D39}">
      <dgm:prSet/>
      <dgm:spPr/>
      <dgm:t>
        <a:bodyPr/>
        <a:lstStyle/>
        <a:p>
          <a:endParaRPr lang="en-US"/>
        </a:p>
      </dgm:t>
    </dgm:pt>
    <dgm:pt modelId="{C84035B9-654B-4306-8E72-D93CD580DE00}" type="sibTrans" cxnId="{EB70F420-5ACA-48F0-9A9F-B5EC22EF4D39}">
      <dgm:prSet/>
      <dgm:spPr/>
      <dgm:t>
        <a:bodyPr/>
        <a:lstStyle/>
        <a:p>
          <a:endParaRPr lang="en-US"/>
        </a:p>
      </dgm:t>
    </dgm:pt>
    <dgm:pt modelId="{571FCF91-1156-41F3-AF8B-FD155C5FB062}" type="pres">
      <dgm:prSet presAssocID="{E11D49A6-CB5E-4461-9023-5D27702AEB45}" presName="vert0" presStyleCnt="0">
        <dgm:presLayoutVars>
          <dgm:dir/>
          <dgm:animOne val="branch"/>
          <dgm:animLvl val="lvl"/>
        </dgm:presLayoutVars>
      </dgm:prSet>
      <dgm:spPr/>
    </dgm:pt>
    <dgm:pt modelId="{A49B46AD-2FE6-47FE-ADB7-541954C1022A}" type="pres">
      <dgm:prSet presAssocID="{BCE3D3EB-E316-4DB9-A7F1-93CE6E1679F3}" presName="thickLine" presStyleLbl="alignNode1" presStyleIdx="0" presStyleCnt="3"/>
      <dgm:spPr/>
    </dgm:pt>
    <dgm:pt modelId="{2E3891EE-FC46-4D2B-94E3-3AB51D39A26A}" type="pres">
      <dgm:prSet presAssocID="{BCE3D3EB-E316-4DB9-A7F1-93CE6E1679F3}" presName="horz1" presStyleCnt="0"/>
      <dgm:spPr/>
    </dgm:pt>
    <dgm:pt modelId="{69D1479A-8A22-4FA3-AF56-1EEF5719AC06}" type="pres">
      <dgm:prSet presAssocID="{BCE3D3EB-E316-4DB9-A7F1-93CE6E1679F3}" presName="tx1" presStyleLbl="revTx" presStyleIdx="0" presStyleCnt="3"/>
      <dgm:spPr/>
    </dgm:pt>
    <dgm:pt modelId="{313BDF15-863F-46EE-A651-E6800E8976B8}" type="pres">
      <dgm:prSet presAssocID="{BCE3D3EB-E316-4DB9-A7F1-93CE6E1679F3}" presName="vert1" presStyleCnt="0"/>
      <dgm:spPr/>
    </dgm:pt>
    <dgm:pt modelId="{CA36D86E-0C37-4FC8-8F15-8BA2A635688A}" type="pres">
      <dgm:prSet presAssocID="{F7B07EF7-5D39-4EFC-8135-861E61372BDB}" presName="thickLine" presStyleLbl="alignNode1" presStyleIdx="1" presStyleCnt="3"/>
      <dgm:spPr/>
    </dgm:pt>
    <dgm:pt modelId="{E15A2889-61FC-4498-8D5E-299CA4AEF698}" type="pres">
      <dgm:prSet presAssocID="{F7B07EF7-5D39-4EFC-8135-861E61372BDB}" presName="horz1" presStyleCnt="0"/>
      <dgm:spPr/>
    </dgm:pt>
    <dgm:pt modelId="{6E22D462-4767-41B7-9B43-02AD64E99DB9}" type="pres">
      <dgm:prSet presAssocID="{F7B07EF7-5D39-4EFC-8135-861E61372BDB}" presName="tx1" presStyleLbl="revTx" presStyleIdx="1" presStyleCnt="3"/>
      <dgm:spPr/>
    </dgm:pt>
    <dgm:pt modelId="{63A7A695-AE65-45A9-B813-383EF9DC254D}" type="pres">
      <dgm:prSet presAssocID="{F7B07EF7-5D39-4EFC-8135-861E61372BDB}" presName="vert1" presStyleCnt="0"/>
      <dgm:spPr/>
    </dgm:pt>
    <dgm:pt modelId="{0CEB0145-B75C-45D8-9B41-101F70DA7765}" type="pres">
      <dgm:prSet presAssocID="{88235292-A5BF-4F45-81AC-3D4E6A28813B}" presName="thickLine" presStyleLbl="alignNode1" presStyleIdx="2" presStyleCnt="3"/>
      <dgm:spPr/>
    </dgm:pt>
    <dgm:pt modelId="{5478A458-4783-4F48-83DD-3EB85CBE0609}" type="pres">
      <dgm:prSet presAssocID="{88235292-A5BF-4F45-81AC-3D4E6A28813B}" presName="horz1" presStyleCnt="0"/>
      <dgm:spPr/>
    </dgm:pt>
    <dgm:pt modelId="{6947EE00-04A6-4B45-89B5-68C7174D4E5B}" type="pres">
      <dgm:prSet presAssocID="{88235292-A5BF-4F45-81AC-3D4E6A28813B}" presName="tx1" presStyleLbl="revTx" presStyleIdx="2" presStyleCnt="3"/>
      <dgm:spPr/>
    </dgm:pt>
    <dgm:pt modelId="{38FEA029-CA2E-47C8-A2A0-CAC3043B1EA3}" type="pres">
      <dgm:prSet presAssocID="{88235292-A5BF-4F45-81AC-3D4E6A28813B}" presName="vert1" presStyleCnt="0"/>
      <dgm:spPr/>
    </dgm:pt>
  </dgm:ptLst>
  <dgm:cxnLst>
    <dgm:cxn modelId="{EB70F420-5ACA-48F0-9A9F-B5EC22EF4D39}" srcId="{E11D49A6-CB5E-4461-9023-5D27702AEB45}" destId="{88235292-A5BF-4F45-81AC-3D4E6A28813B}" srcOrd="2" destOrd="0" parTransId="{3C828C12-2207-48D0-9266-C3F0AA946D01}" sibTransId="{C84035B9-654B-4306-8E72-D93CD580DE00}"/>
    <dgm:cxn modelId="{C7812D3F-F9A4-434C-8C8A-CC1D3F505D3D}" type="presOf" srcId="{E11D49A6-CB5E-4461-9023-5D27702AEB45}" destId="{571FCF91-1156-41F3-AF8B-FD155C5FB062}" srcOrd="0" destOrd="0" presId="urn:microsoft.com/office/officeart/2008/layout/LinedList"/>
    <dgm:cxn modelId="{B6251A65-B968-46DC-85D5-23FC7CDF7249}" type="presOf" srcId="{BCE3D3EB-E316-4DB9-A7F1-93CE6E1679F3}" destId="{69D1479A-8A22-4FA3-AF56-1EEF5719AC06}" srcOrd="0" destOrd="0" presId="urn:microsoft.com/office/officeart/2008/layout/LinedList"/>
    <dgm:cxn modelId="{540EBA6D-637B-4FB9-93E6-E60A8EF97898}" srcId="{E11D49A6-CB5E-4461-9023-5D27702AEB45}" destId="{BCE3D3EB-E316-4DB9-A7F1-93CE6E1679F3}" srcOrd="0" destOrd="0" parTransId="{4D55B950-A9E5-44E0-8962-924C8B1F51DE}" sibTransId="{DCDF91F9-EE8F-4FD8-92CE-C7D85722361A}"/>
    <dgm:cxn modelId="{5C1C41A3-B8BB-412E-8426-8458D98E9E68}" type="presOf" srcId="{88235292-A5BF-4F45-81AC-3D4E6A28813B}" destId="{6947EE00-04A6-4B45-89B5-68C7174D4E5B}" srcOrd="0" destOrd="0" presId="urn:microsoft.com/office/officeart/2008/layout/LinedList"/>
    <dgm:cxn modelId="{BB3C41AF-9B28-4E5C-956B-FF5F1DDA222C}" type="presOf" srcId="{F7B07EF7-5D39-4EFC-8135-861E61372BDB}" destId="{6E22D462-4767-41B7-9B43-02AD64E99DB9}" srcOrd="0" destOrd="0" presId="urn:microsoft.com/office/officeart/2008/layout/LinedList"/>
    <dgm:cxn modelId="{977DD7CD-12CE-4BEA-B9DE-B2DB3AC85958}" srcId="{E11D49A6-CB5E-4461-9023-5D27702AEB45}" destId="{F7B07EF7-5D39-4EFC-8135-861E61372BDB}" srcOrd="1" destOrd="0" parTransId="{2AA4A6BF-1C33-41FE-9453-12D3624096FB}" sibTransId="{4356BC1B-FE37-40B5-B8F1-BD623158F4D7}"/>
    <dgm:cxn modelId="{32F78298-8335-4056-9C77-57A5E63918FE}" type="presParOf" srcId="{571FCF91-1156-41F3-AF8B-FD155C5FB062}" destId="{A49B46AD-2FE6-47FE-ADB7-541954C1022A}" srcOrd="0" destOrd="0" presId="urn:microsoft.com/office/officeart/2008/layout/LinedList"/>
    <dgm:cxn modelId="{9D379357-24E0-475A-BA37-D4B4FA67010F}" type="presParOf" srcId="{571FCF91-1156-41F3-AF8B-FD155C5FB062}" destId="{2E3891EE-FC46-4D2B-94E3-3AB51D39A26A}" srcOrd="1" destOrd="0" presId="urn:microsoft.com/office/officeart/2008/layout/LinedList"/>
    <dgm:cxn modelId="{AA327E9D-8AB4-4C14-85B0-A573D72105BE}" type="presParOf" srcId="{2E3891EE-FC46-4D2B-94E3-3AB51D39A26A}" destId="{69D1479A-8A22-4FA3-AF56-1EEF5719AC06}" srcOrd="0" destOrd="0" presId="urn:microsoft.com/office/officeart/2008/layout/LinedList"/>
    <dgm:cxn modelId="{DB19BEA2-3DD2-4392-96D9-10C313DBE71E}" type="presParOf" srcId="{2E3891EE-FC46-4D2B-94E3-3AB51D39A26A}" destId="{313BDF15-863F-46EE-A651-E6800E8976B8}" srcOrd="1" destOrd="0" presId="urn:microsoft.com/office/officeart/2008/layout/LinedList"/>
    <dgm:cxn modelId="{D2FD212C-45A4-44A3-A11F-F960A896E860}" type="presParOf" srcId="{571FCF91-1156-41F3-AF8B-FD155C5FB062}" destId="{CA36D86E-0C37-4FC8-8F15-8BA2A635688A}" srcOrd="2" destOrd="0" presId="urn:microsoft.com/office/officeart/2008/layout/LinedList"/>
    <dgm:cxn modelId="{3EA00F6B-856C-43CC-8CA1-F8E333AECAD5}" type="presParOf" srcId="{571FCF91-1156-41F3-AF8B-FD155C5FB062}" destId="{E15A2889-61FC-4498-8D5E-299CA4AEF698}" srcOrd="3" destOrd="0" presId="urn:microsoft.com/office/officeart/2008/layout/LinedList"/>
    <dgm:cxn modelId="{F246E9FA-2C3D-4C2B-934E-1BFEBF5FDA93}" type="presParOf" srcId="{E15A2889-61FC-4498-8D5E-299CA4AEF698}" destId="{6E22D462-4767-41B7-9B43-02AD64E99DB9}" srcOrd="0" destOrd="0" presId="urn:microsoft.com/office/officeart/2008/layout/LinedList"/>
    <dgm:cxn modelId="{6F7A3E3E-22B2-4E4A-8A79-42225237E4B8}" type="presParOf" srcId="{E15A2889-61FC-4498-8D5E-299CA4AEF698}" destId="{63A7A695-AE65-45A9-B813-383EF9DC254D}" srcOrd="1" destOrd="0" presId="urn:microsoft.com/office/officeart/2008/layout/LinedList"/>
    <dgm:cxn modelId="{2D449893-623F-4A8C-8447-7391AF4FB49C}" type="presParOf" srcId="{571FCF91-1156-41F3-AF8B-FD155C5FB062}" destId="{0CEB0145-B75C-45D8-9B41-101F70DA7765}" srcOrd="4" destOrd="0" presId="urn:microsoft.com/office/officeart/2008/layout/LinedList"/>
    <dgm:cxn modelId="{2FA789CF-47D8-4762-8A9C-A37DB126B3B0}" type="presParOf" srcId="{571FCF91-1156-41F3-AF8B-FD155C5FB062}" destId="{5478A458-4783-4F48-83DD-3EB85CBE0609}" srcOrd="5" destOrd="0" presId="urn:microsoft.com/office/officeart/2008/layout/LinedList"/>
    <dgm:cxn modelId="{6AAD13B5-A72C-4495-8192-E1F51A842B28}" type="presParOf" srcId="{5478A458-4783-4F48-83DD-3EB85CBE0609}" destId="{6947EE00-04A6-4B45-89B5-68C7174D4E5B}" srcOrd="0" destOrd="0" presId="urn:microsoft.com/office/officeart/2008/layout/LinedList"/>
    <dgm:cxn modelId="{45251D4C-AA17-4FCF-8A04-C42FE1AB39BA}" type="presParOf" srcId="{5478A458-4783-4F48-83DD-3EB85CBE0609}" destId="{38FEA029-CA2E-47C8-A2A0-CAC3043B1EA3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2B04339-E62E-4925-955C-A278676CCF7B}">
      <dsp:nvSpPr>
        <dsp:cNvPr id="0" name=""/>
        <dsp:cNvSpPr/>
      </dsp:nvSpPr>
      <dsp:spPr>
        <a:xfrm>
          <a:off x="0" y="0"/>
          <a:ext cx="3286125" cy="4351338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6199" tIns="330200" rIns="256199" bIns="330200" numCol="1" spcCol="1270" anchor="t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500" kern="1200"/>
            <a:t>List three ways economic development can benefit a country.</a:t>
          </a:r>
          <a:endParaRPr lang="en-US" sz="2500" kern="1200"/>
        </a:p>
      </dsp:txBody>
      <dsp:txXfrm>
        <a:off x="0" y="1653508"/>
        <a:ext cx="3286125" cy="2610802"/>
      </dsp:txXfrm>
    </dsp:sp>
    <dsp:sp modelId="{63FDF357-5846-403A-BC07-683B18C86379}">
      <dsp:nvSpPr>
        <dsp:cNvPr id="0" name=""/>
        <dsp:cNvSpPr/>
      </dsp:nvSpPr>
      <dsp:spPr>
        <a:xfrm>
          <a:off x="990361" y="435133"/>
          <a:ext cx="1305401" cy="130540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774" tIns="12700" rIns="101774" bIns="12700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800" kern="1200"/>
            <a:t>1</a:t>
          </a:r>
        </a:p>
      </dsp:txBody>
      <dsp:txXfrm>
        <a:off x="1181533" y="626305"/>
        <a:ext cx="923057" cy="923057"/>
      </dsp:txXfrm>
    </dsp:sp>
    <dsp:sp modelId="{06F37F4C-11F9-48EB-BF95-1F3A38932DCE}">
      <dsp:nvSpPr>
        <dsp:cNvPr id="0" name=""/>
        <dsp:cNvSpPr/>
      </dsp:nvSpPr>
      <dsp:spPr>
        <a:xfrm>
          <a:off x="0" y="4351266"/>
          <a:ext cx="3286125" cy="7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CDC34E9-F26D-4C37-B99F-E9F216D9448F}">
      <dsp:nvSpPr>
        <dsp:cNvPr id="0" name=""/>
        <dsp:cNvSpPr/>
      </dsp:nvSpPr>
      <dsp:spPr>
        <a:xfrm>
          <a:off x="3614737" y="0"/>
          <a:ext cx="3286125" cy="4351338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6199" tIns="330200" rIns="256199" bIns="330200" numCol="1" spcCol="1270" anchor="t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500" kern="1200"/>
            <a:t>List two advantages that international aid and improvements in welfare from NGOs can provide</a:t>
          </a:r>
          <a:endParaRPr lang="en-US" sz="2500" kern="1200"/>
        </a:p>
      </dsp:txBody>
      <dsp:txXfrm>
        <a:off x="3614737" y="1653508"/>
        <a:ext cx="3286125" cy="2610802"/>
      </dsp:txXfrm>
    </dsp:sp>
    <dsp:sp modelId="{A73E5DA0-2A5E-4CEE-B270-2C36123C9068}">
      <dsp:nvSpPr>
        <dsp:cNvPr id="0" name=""/>
        <dsp:cNvSpPr/>
      </dsp:nvSpPr>
      <dsp:spPr>
        <a:xfrm>
          <a:off x="4605099" y="435133"/>
          <a:ext cx="1305401" cy="130540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774" tIns="12700" rIns="101774" bIns="12700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800" kern="1200"/>
            <a:t>2</a:t>
          </a:r>
        </a:p>
      </dsp:txBody>
      <dsp:txXfrm>
        <a:off x="4796271" y="626305"/>
        <a:ext cx="923057" cy="923057"/>
      </dsp:txXfrm>
    </dsp:sp>
    <dsp:sp modelId="{4E56E6DB-38D1-41BD-B60E-999D311EB063}">
      <dsp:nvSpPr>
        <dsp:cNvPr id="0" name=""/>
        <dsp:cNvSpPr/>
      </dsp:nvSpPr>
      <dsp:spPr>
        <a:xfrm>
          <a:off x="3614737" y="4351266"/>
          <a:ext cx="3286125" cy="7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18341F4-F24F-4414-8059-0F271ADF1954}">
      <dsp:nvSpPr>
        <dsp:cNvPr id="0" name=""/>
        <dsp:cNvSpPr/>
      </dsp:nvSpPr>
      <dsp:spPr>
        <a:xfrm>
          <a:off x="7229475" y="0"/>
          <a:ext cx="3286125" cy="4351338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6199" tIns="330200" rIns="256199" bIns="330200" numCol="1" spcCol="1270" anchor="t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500" kern="1200"/>
            <a:t>Explain the differences between economic development and economic growth.</a:t>
          </a:r>
          <a:endParaRPr lang="en-US" sz="2500" kern="1200"/>
        </a:p>
      </dsp:txBody>
      <dsp:txXfrm>
        <a:off x="7229475" y="1653508"/>
        <a:ext cx="3286125" cy="2610802"/>
      </dsp:txXfrm>
    </dsp:sp>
    <dsp:sp modelId="{1F1B381D-7DEA-47BE-B0BB-65DE07673466}">
      <dsp:nvSpPr>
        <dsp:cNvPr id="0" name=""/>
        <dsp:cNvSpPr/>
      </dsp:nvSpPr>
      <dsp:spPr>
        <a:xfrm>
          <a:off x="8219836" y="435133"/>
          <a:ext cx="1305401" cy="130540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774" tIns="12700" rIns="101774" bIns="12700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800" kern="1200"/>
            <a:t>3</a:t>
          </a:r>
        </a:p>
      </dsp:txBody>
      <dsp:txXfrm>
        <a:off x="8411008" y="626305"/>
        <a:ext cx="923057" cy="923057"/>
      </dsp:txXfrm>
    </dsp:sp>
    <dsp:sp modelId="{62AC1282-4A9A-4772-BC8E-35BD39CFD713}">
      <dsp:nvSpPr>
        <dsp:cNvPr id="0" name=""/>
        <dsp:cNvSpPr/>
      </dsp:nvSpPr>
      <dsp:spPr>
        <a:xfrm>
          <a:off x="7229475" y="4351266"/>
          <a:ext cx="3286125" cy="7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8C756E1-4077-4343-A797-10B30470A512}">
      <dsp:nvSpPr>
        <dsp:cNvPr id="0" name=""/>
        <dsp:cNvSpPr/>
      </dsp:nvSpPr>
      <dsp:spPr>
        <a:xfrm>
          <a:off x="0" y="119"/>
          <a:ext cx="6492875" cy="2510819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900" kern="1200"/>
            <a:t>Research a particular country or region and create a poster that includes information about the impacts of income inequality on economic agents and the economy.</a:t>
          </a:r>
          <a:endParaRPr lang="en-US" sz="2900" kern="1200"/>
        </a:p>
      </dsp:txBody>
      <dsp:txXfrm>
        <a:off x="122568" y="122687"/>
        <a:ext cx="6247739" cy="2265683"/>
      </dsp:txXfrm>
    </dsp:sp>
    <dsp:sp modelId="{A8D76C74-95A1-463A-ACA2-A0B1858C207D}">
      <dsp:nvSpPr>
        <dsp:cNvPr id="0" name=""/>
        <dsp:cNvSpPr/>
      </dsp:nvSpPr>
      <dsp:spPr>
        <a:xfrm>
          <a:off x="0" y="2594459"/>
          <a:ext cx="6492875" cy="2510819"/>
        </a:xfrm>
        <a:prstGeom prst="roundRect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900" kern="1200"/>
            <a:t>It should also include a discussion of the connections between low income and low productivity. </a:t>
          </a:r>
          <a:endParaRPr lang="en-US" sz="2900" kern="1200"/>
        </a:p>
      </dsp:txBody>
      <dsp:txXfrm>
        <a:off x="122568" y="2717027"/>
        <a:ext cx="6247739" cy="226568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8DB195E-F1CE-4C2F-A440-1BE578E6EFB8}">
      <dsp:nvSpPr>
        <dsp:cNvPr id="0" name=""/>
        <dsp:cNvSpPr/>
      </dsp:nvSpPr>
      <dsp:spPr>
        <a:xfrm>
          <a:off x="0" y="0"/>
          <a:ext cx="9288654" cy="1257841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600" kern="1200"/>
            <a:t>Are you able to explain the concept of income inequality and its impact on economic agents?</a:t>
          </a:r>
          <a:endParaRPr lang="en-US" sz="2600" kern="1200"/>
        </a:p>
      </dsp:txBody>
      <dsp:txXfrm>
        <a:off x="36841" y="36841"/>
        <a:ext cx="7931345" cy="1184159"/>
      </dsp:txXfrm>
    </dsp:sp>
    <dsp:sp modelId="{D3664D6D-EC71-47AC-9AC0-0E53E9406FA9}">
      <dsp:nvSpPr>
        <dsp:cNvPr id="0" name=""/>
        <dsp:cNvSpPr/>
      </dsp:nvSpPr>
      <dsp:spPr>
        <a:xfrm>
          <a:off x="819587" y="1467481"/>
          <a:ext cx="9288654" cy="1257841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600" kern="1200"/>
            <a:t>Are you able to explain the connections between low income and low productivity?</a:t>
          </a:r>
          <a:endParaRPr lang="en-US" sz="2600" kern="1200"/>
        </a:p>
      </dsp:txBody>
      <dsp:txXfrm>
        <a:off x="856428" y="1504322"/>
        <a:ext cx="7577788" cy="1184159"/>
      </dsp:txXfrm>
    </dsp:sp>
    <dsp:sp modelId="{006A3889-19FE-4391-90D9-6EA9D04B8D06}">
      <dsp:nvSpPr>
        <dsp:cNvPr id="0" name=""/>
        <dsp:cNvSpPr/>
      </dsp:nvSpPr>
      <dsp:spPr>
        <a:xfrm>
          <a:off x="1639174" y="2934963"/>
          <a:ext cx="9288654" cy="1257841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600" kern="1200" dirty="0"/>
            <a:t>Are you able to explain the impacts of inequality on economic agents, individuals, firms, and the economy?</a:t>
          </a:r>
          <a:endParaRPr lang="en-US" sz="2600" kern="1200" dirty="0"/>
        </a:p>
      </dsp:txBody>
      <dsp:txXfrm>
        <a:off x="1676015" y="2971804"/>
        <a:ext cx="7577788" cy="1184159"/>
      </dsp:txXfrm>
    </dsp:sp>
    <dsp:sp modelId="{038D50B3-5AA1-476C-8B2E-1C34D8B04973}">
      <dsp:nvSpPr>
        <dsp:cNvPr id="0" name=""/>
        <dsp:cNvSpPr/>
      </dsp:nvSpPr>
      <dsp:spPr>
        <a:xfrm>
          <a:off x="8471057" y="953863"/>
          <a:ext cx="817596" cy="817596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600" kern="1200"/>
        </a:p>
      </dsp:txBody>
      <dsp:txXfrm>
        <a:off x="8655016" y="953863"/>
        <a:ext cx="449678" cy="615241"/>
      </dsp:txXfrm>
    </dsp:sp>
    <dsp:sp modelId="{DF6F1C2D-80BA-49DF-850A-9204559E9A84}">
      <dsp:nvSpPr>
        <dsp:cNvPr id="0" name=""/>
        <dsp:cNvSpPr/>
      </dsp:nvSpPr>
      <dsp:spPr>
        <a:xfrm>
          <a:off x="9290644" y="2412959"/>
          <a:ext cx="817596" cy="817596"/>
        </a:xfrm>
        <a:prstGeom prst="downArrow">
          <a:avLst>
            <a:gd name="adj1" fmla="val 55000"/>
            <a:gd name="adj2" fmla="val 45000"/>
          </a:avLst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600" kern="1200"/>
        </a:p>
      </dsp:txBody>
      <dsp:txXfrm>
        <a:off x="9474603" y="2412959"/>
        <a:ext cx="449678" cy="61524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D440811-5AF8-4102-9053-E7FA36640709}">
      <dsp:nvSpPr>
        <dsp:cNvPr id="0" name=""/>
        <dsp:cNvSpPr/>
      </dsp:nvSpPr>
      <dsp:spPr>
        <a:xfrm>
          <a:off x="51" y="617831"/>
          <a:ext cx="4913783" cy="1615212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0" tIns="101600" rIns="177800" bIns="10160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500" kern="1200"/>
            <a:t>Income inequality occurs when there is a disparity in the flow of earnings of individuals or households.</a:t>
          </a:r>
          <a:endParaRPr lang="en-US" sz="2500" kern="1200"/>
        </a:p>
      </dsp:txBody>
      <dsp:txXfrm>
        <a:off x="51" y="617831"/>
        <a:ext cx="4913783" cy="1615212"/>
      </dsp:txXfrm>
    </dsp:sp>
    <dsp:sp modelId="{8EA5CC1C-A86E-4E09-BA04-CBC914AB94C3}">
      <dsp:nvSpPr>
        <dsp:cNvPr id="0" name=""/>
        <dsp:cNvSpPr/>
      </dsp:nvSpPr>
      <dsp:spPr>
        <a:xfrm>
          <a:off x="51" y="2233044"/>
          <a:ext cx="4913783" cy="1098000"/>
        </a:xfrm>
        <a:prstGeom prst="rect">
          <a:avLst/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3350" tIns="133350" rIns="177800" bIns="200025" numCol="1" spcCol="1270" anchor="t" anchorCtr="0">
          <a:noAutofit/>
        </a:bodyPr>
        <a:lstStyle/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2500" kern="1200"/>
            <a:t>The greater the differential, the greater the inequality.</a:t>
          </a:r>
          <a:endParaRPr lang="en-US" sz="2500" kern="1200"/>
        </a:p>
      </dsp:txBody>
      <dsp:txXfrm>
        <a:off x="51" y="2233044"/>
        <a:ext cx="4913783" cy="1098000"/>
      </dsp:txXfrm>
    </dsp:sp>
    <dsp:sp modelId="{9768D9AD-0699-4671-9F5F-AB6F8EB47D95}">
      <dsp:nvSpPr>
        <dsp:cNvPr id="0" name=""/>
        <dsp:cNvSpPr/>
      </dsp:nvSpPr>
      <dsp:spPr>
        <a:xfrm>
          <a:off x="5601764" y="617831"/>
          <a:ext cx="4913783" cy="1615212"/>
        </a:xfrm>
        <a:prstGeom prst="rect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accent5">
              <a:hueOff val="-6758543"/>
              <a:satOff val="-17419"/>
              <a:lumOff val="-1176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0" tIns="101600" rIns="177800" bIns="10160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500" kern="1200"/>
            <a:t>Wealth inequality  occurs when there is a disparity in the stock of financial assets e.g. houses owned by individuals or households.</a:t>
          </a:r>
          <a:endParaRPr lang="en-US" sz="2500" kern="1200"/>
        </a:p>
      </dsp:txBody>
      <dsp:txXfrm>
        <a:off x="5601764" y="617831"/>
        <a:ext cx="4913783" cy="1615212"/>
      </dsp:txXfrm>
    </dsp:sp>
    <dsp:sp modelId="{42236963-AA8F-4087-8100-0B042902CED3}">
      <dsp:nvSpPr>
        <dsp:cNvPr id="0" name=""/>
        <dsp:cNvSpPr/>
      </dsp:nvSpPr>
      <dsp:spPr>
        <a:xfrm>
          <a:off x="5601764" y="2233044"/>
          <a:ext cx="4913783" cy="1098000"/>
        </a:xfrm>
        <a:prstGeom prst="rect">
          <a:avLst/>
        </a:prstGeom>
        <a:solidFill>
          <a:schemeClr val="accent5">
            <a:tint val="40000"/>
            <a:alpha val="90000"/>
            <a:hueOff val="-6739762"/>
            <a:satOff val="-22832"/>
            <a:lumOff val="-2928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-6739762"/>
              <a:satOff val="-22832"/>
              <a:lumOff val="-292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3350" tIns="133350" rIns="177800" bIns="200025" numCol="1" spcCol="1270" anchor="t" anchorCtr="0">
          <a:noAutofit/>
        </a:bodyPr>
        <a:lstStyle/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2500" kern="1200"/>
            <a:t>The greater the differential, the greater the inequality.</a:t>
          </a:r>
          <a:endParaRPr lang="en-US" sz="2500" kern="1200"/>
        </a:p>
      </dsp:txBody>
      <dsp:txXfrm>
        <a:off x="5601764" y="2233044"/>
        <a:ext cx="4913783" cy="109800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93C6C86-3CA4-49BD-AB88-0B00E0A06D1A}">
      <dsp:nvSpPr>
        <dsp:cNvPr id="0" name=""/>
        <dsp:cNvSpPr/>
      </dsp:nvSpPr>
      <dsp:spPr>
        <a:xfrm>
          <a:off x="0" y="308594"/>
          <a:ext cx="6253721" cy="142974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600" kern="1200"/>
            <a:t>Inequalities in income and wealth occur when there are differentials in their distribution for individuals and households</a:t>
          </a:r>
          <a:endParaRPr lang="en-US" sz="2600" kern="1200"/>
        </a:p>
      </dsp:txBody>
      <dsp:txXfrm>
        <a:off x="69794" y="378388"/>
        <a:ext cx="6114133" cy="1290152"/>
      </dsp:txXfrm>
    </dsp:sp>
    <dsp:sp modelId="{33306D20-B577-4A73-B044-A0FE043764FC}">
      <dsp:nvSpPr>
        <dsp:cNvPr id="0" name=""/>
        <dsp:cNvSpPr/>
      </dsp:nvSpPr>
      <dsp:spPr>
        <a:xfrm>
          <a:off x="0" y="1813214"/>
          <a:ext cx="6253721" cy="142974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600" kern="1200"/>
            <a:t>An individual’s ability to consume goods and services depends upon his/her income and wealth</a:t>
          </a:r>
          <a:endParaRPr lang="en-US" sz="2600" kern="1200"/>
        </a:p>
      </dsp:txBody>
      <dsp:txXfrm>
        <a:off x="69794" y="1883008"/>
        <a:ext cx="6114133" cy="1290152"/>
      </dsp:txXfrm>
    </dsp:sp>
    <dsp:sp modelId="{214A052F-2B91-4511-94CC-A3B2EBC8EE46}">
      <dsp:nvSpPr>
        <dsp:cNvPr id="0" name=""/>
        <dsp:cNvSpPr/>
      </dsp:nvSpPr>
      <dsp:spPr>
        <a:xfrm>
          <a:off x="0" y="3317834"/>
          <a:ext cx="6253721" cy="1429740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600" kern="1200"/>
            <a:t>An unequal distribution of income and wealth may result in an unsatisfactory allocation of resources</a:t>
          </a:r>
          <a:endParaRPr lang="en-US" sz="2600" kern="1200"/>
        </a:p>
      </dsp:txBody>
      <dsp:txXfrm>
        <a:off x="69794" y="3387628"/>
        <a:ext cx="6114133" cy="1290152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D17FCF2-1E3B-46CD-947A-A217FD6278A5}">
      <dsp:nvSpPr>
        <dsp:cNvPr id="0" name=""/>
        <dsp:cNvSpPr/>
      </dsp:nvSpPr>
      <dsp:spPr>
        <a:xfrm>
          <a:off x="0" y="19442"/>
          <a:ext cx="6269038" cy="1062871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900" kern="1200"/>
            <a:t>Inequality impacts on the standard of living and quality of life on individuals</a:t>
          </a:r>
          <a:endParaRPr lang="en-US" sz="1900" kern="1200"/>
        </a:p>
      </dsp:txBody>
      <dsp:txXfrm>
        <a:off x="51885" y="71327"/>
        <a:ext cx="6165268" cy="959101"/>
      </dsp:txXfrm>
    </dsp:sp>
    <dsp:sp modelId="{CB8AF96C-D88F-4D63-A709-867A3D969652}">
      <dsp:nvSpPr>
        <dsp:cNvPr id="0" name=""/>
        <dsp:cNvSpPr/>
      </dsp:nvSpPr>
      <dsp:spPr>
        <a:xfrm>
          <a:off x="0" y="1137034"/>
          <a:ext cx="6269038" cy="1062871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900" kern="1200"/>
            <a:t>Lower income means that there is less purchasing power, so less consumption of goods and services</a:t>
          </a:r>
          <a:endParaRPr lang="en-US" sz="1900" kern="1200"/>
        </a:p>
      </dsp:txBody>
      <dsp:txXfrm>
        <a:off x="51885" y="1188919"/>
        <a:ext cx="6165268" cy="959101"/>
      </dsp:txXfrm>
    </dsp:sp>
    <dsp:sp modelId="{CCB919A8-6091-438C-B90D-6CDE9F2F7FB2}">
      <dsp:nvSpPr>
        <dsp:cNvPr id="0" name=""/>
        <dsp:cNvSpPr/>
      </dsp:nvSpPr>
      <dsp:spPr>
        <a:xfrm>
          <a:off x="0" y="2254626"/>
          <a:ext cx="6269038" cy="1062871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900" kern="1200"/>
            <a:t>There is an inability to consume merit goods such as education and health</a:t>
          </a:r>
          <a:endParaRPr lang="en-US" sz="1900" kern="1200"/>
        </a:p>
      </dsp:txBody>
      <dsp:txXfrm>
        <a:off x="51885" y="2306511"/>
        <a:ext cx="6165268" cy="959101"/>
      </dsp:txXfrm>
    </dsp:sp>
    <dsp:sp modelId="{550B63C3-849D-4BCD-9ECC-EFB0AE6B4730}">
      <dsp:nvSpPr>
        <dsp:cNvPr id="0" name=""/>
        <dsp:cNvSpPr/>
      </dsp:nvSpPr>
      <dsp:spPr>
        <a:xfrm>
          <a:off x="0" y="3372218"/>
          <a:ext cx="6269038" cy="1062871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900" kern="1200"/>
            <a:t>This exacerbates the inequality as the individual will find it harder to improve their human capital</a:t>
          </a:r>
          <a:endParaRPr lang="en-US" sz="1900" kern="1200"/>
        </a:p>
      </dsp:txBody>
      <dsp:txXfrm>
        <a:off x="51885" y="3424103"/>
        <a:ext cx="6165268" cy="959101"/>
      </dsp:txXfrm>
    </dsp:sp>
    <dsp:sp modelId="{3EF52C75-534A-42BC-B6C9-4102EB2DAF56}">
      <dsp:nvSpPr>
        <dsp:cNvPr id="0" name=""/>
        <dsp:cNvSpPr/>
      </dsp:nvSpPr>
      <dsp:spPr>
        <a:xfrm>
          <a:off x="0" y="4489810"/>
          <a:ext cx="6269038" cy="1062871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900" kern="1200"/>
            <a:t>With little or no income left after consumption the individual does not have the means to undertake saving, therefore an inability to buy assets</a:t>
          </a:r>
          <a:endParaRPr lang="en-US" sz="1900" kern="1200"/>
        </a:p>
      </dsp:txBody>
      <dsp:txXfrm>
        <a:off x="51885" y="4541695"/>
        <a:ext cx="6165268" cy="959101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566AFFD-6499-4FD9-B235-379931E1E7E9}">
      <dsp:nvSpPr>
        <dsp:cNvPr id="0" name=""/>
        <dsp:cNvSpPr/>
      </dsp:nvSpPr>
      <dsp:spPr>
        <a:xfrm>
          <a:off x="0" y="13484"/>
          <a:ext cx="6253721" cy="120978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200" kern="1200"/>
            <a:t>Low income is a sign of low productivity as the marginal revenue product of an individual is likely to be lower</a:t>
          </a:r>
          <a:endParaRPr lang="en-US" sz="2200" kern="1200"/>
        </a:p>
      </dsp:txBody>
      <dsp:txXfrm>
        <a:off x="59057" y="72541"/>
        <a:ext cx="6135607" cy="1091666"/>
      </dsp:txXfrm>
    </dsp:sp>
    <dsp:sp modelId="{53B8A24F-93C7-4C63-BDD6-0221050FEBF2}">
      <dsp:nvSpPr>
        <dsp:cNvPr id="0" name=""/>
        <dsp:cNvSpPr/>
      </dsp:nvSpPr>
      <dsp:spPr>
        <a:xfrm>
          <a:off x="0" y="1286624"/>
          <a:ext cx="6253721" cy="1209780"/>
        </a:xfrm>
        <a:prstGeom prst="roundRect">
          <a:avLst/>
        </a:prstGeom>
        <a:solidFill>
          <a:schemeClr val="accent2">
            <a:hueOff val="-485121"/>
            <a:satOff val="-27976"/>
            <a:lumOff val="287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200" kern="1200"/>
            <a:t>Lower productivity levels will lead to a less competitive organisation</a:t>
          </a:r>
          <a:endParaRPr lang="en-US" sz="2200" kern="1200"/>
        </a:p>
      </dsp:txBody>
      <dsp:txXfrm>
        <a:off x="59057" y="1345681"/>
        <a:ext cx="6135607" cy="1091666"/>
      </dsp:txXfrm>
    </dsp:sp>
    <dsp:sp modelId="{2BA685BB-9487-4DD2-AB6B-B07526BC2C78}">
      <dsp:nvSpPr>
        <dsp:cNvPr id="0" name=""/>
        <dsp:cNvSpPr/>
      </dsp:nvSpPr>
      <dsp:spPr>
        <a:xfrm>
          <a:off x="0" y="2559765"/>
          <a:ext cx="6253721" cy="1209780"/>
        </a:xfrm>
        <a:prstGeom prst="roundRect">
          <a:avLst/>
        </a:prstGeom>
        <a:solidFill>
          <a:schemeClr val="accent2">
            <a:hueOff val="-970242"/>
            <a:satOff val="-55952"/>
            <a:lumOff val="575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200" kern="1200"/>
            <a:t>As those on low incomes have a marginal propensity to consume close to 1 it is likely that demand for goods and services will be lower</a:t>
          </a:r>
          <a:endParaRPr lang="en-US" sz="2200" kern="1200"/>
        </a:p>
      </dsp:txBody>
      <dsp:txXfrm>
        <a:off x="59057" y="2618822"/>
        <a:ext cx="6135607" cy="1091666"/>
      </dsp:txXfrm>
    </dsp:sp>
    <dsp:sp modelId="{A4BDF362-7A95-4031-8DCF-B42BCB922945}">
      <dsp:nvSpPr>
        <dsp:cNvPr id="0" name=""/>
        <dsp:cNvSpPr/>
      </dsp:nvSpPr>
      <dsp:spPr>
        <a:xfrm>
          <a:off x="0" y="3832905"/>
          <a:ext cx="6253721" cy="1209780"/>
        </a:xfrm>
        <a:prstGeom prst="roundRect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200" kern="1200"/>
            <a:t>If income was redistributed to low income earners greater demand would benefit firms</a:t>
          </a:r>
          <a:endParaRPr lang="en-US" sz="2200" kern="1200"/>
        </a:p>
      </dsp:txBody>
      <dsp:txXfrm>
        <a:off x="59057" y="3891962"/>
        <a:ext cx="6135607" cy="1091666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4ECE4A8-08E8-4CA7-9E0F-0E466FCD9037}">
      <dsp:nvSpPr>
        <dsp:cNvPr id="0" name=""/>
        <dsp:cNvSpPr/>
      </dsp:nvSpPr>
      <dsp:spPr>
        <a:xfrm>
          <a:off x="0" y="0"/>
          <a:ext cx="8414428" cy="754704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900" kern="1200"/>
            <a:t>Government will continue to redistribute income and wealth to poorer earners</a:t>
          </a:r>
          <a:endParaRPr lang="en-US" sz="1900" kern="1200"/>
        </a:p>
      </dsp:txBody>
      <dsp:txXfrm>
        <a:off x="22105" y="22105"/>
        <a:ext cx="7511741" cy="710494"/>
      </dsp:txXfrm>
    </dsp:sp>
    <dsp:sp modelId="{07A5F30E-6AD3-41F5-83B5-7E52EBAB0BCC}">
      <dsp:nvSpPr>
        <dsp:cNvPr id="0" name=""/>
        <dsp:cNvSpPr/>
      </dsp:nvSpPr>
      <dsp:spPr>
        <a:xfrm>
          <a:off x="628350" y="859525"/>
          <a:ext cx="8414428" cy="754704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900" kern="1200"/>
            <a:t>This is paid for through taxation and will affect government borrowing</a:t>
          </a:r>
          <a:endParaRPr lang="en-US" sz="1900" kern="1200"/>
        </a:p>
      </dsp:txBody>
      <dsp:txXfrm>
        <a:off x="650455" y="881630"/>
        <a:ext cx="7251309" cy="710494"/>
      </dsp:txXfrm>
    </dsp:sp>
    <dsp:sp modelId="{CF0220F9-5182-47A8-8D4E-F9CD2E27C018}">
      <dsp:nvSpPr>
        <dsp:cNvPr id="0" name=""/>
        <dsp:cNvSpPr/>
      </dsp:nvSpPr>
      <dsp:spPr>
        <a:xfrm>
          <a:off x="1256700" y="1719050"/>
          <a:ext cx="8414428" cy="754704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900" kern="1200"/>
            <a:t>Less funding will be available for infrastructure</a:t>
          </a:r>
          <a:endParaRPr lang="en-US" sz="1900" kern="1200"/>
        </a:p>
      </dsp:txBody>
      <dsp:txXfrm>
        <a:off x="1278805" y="1741155"/>
        <a:ext cx="7251309" cy="710494"/>
      </dsp:txXfrm>
    </dsp:sp>
    <dsp:sp modelId="{EAABEBE4-7855-41ED-8D03-CC357978F6D3}">
      <dsp:nvSpPr>
        <dsp:cNvPr id="0" name=""/>
        <dsp:cNvSpPr/>
      </dsp:nvSpPr>
      <dsp:spPr>
        <a:xfrm>
          <a:off x="1885050" y="2578575"/>
          <a:ext cx="8414428" cy="754704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900" kern="1200"/>
            <a:t>This will impact on the capacity of an economy, leading to less economic growth in the future</a:t>
          </a:r>
          <a:endParaRPr lang="en-US" sz="1900" kern="1200"/>
        </a:p>
      </dsp:txBody>
      <dsp:txXfrm>
        <a:off x="1907155" y="2600680"/>
        <a:ext cx="7251309" cy="710494"/>
      </dsp:txXfrm>
    </dsp:sp>
    <dsp:sp modelId="{A11EEED9-19FD-4C97-9064-7E08BFEAFDD8}">
      <dsp:nvSpPr>
        <dsp:cNvPr id="0" name=""/>
        <dsp:cNvSpPr/>
      </dsp:nvSpPr>
      <dsp:spPr>
        <a:xfrm>
          <a:off x="2513400" y="3438100"/>
          <a:ext cx="8414428" cy="754704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900" kern="1200"/>
            <a:t>Individuals with high incomes and wealth will save, leading to a withdrawal from the circular flow and less demand in the economy</a:t>
          </a:r>
          <a:endParaRPr lang="en-US" sz="1900" kern="1200"/>
        </a:p>
      </dsp:txBody>
      <dsp:txXfrm>
        <a:off x="2535505" y="3460205"/>
        <a:ext cx="7251309" cy="710494"/>
      </dsp:txXfrm>
    </dsp:sp>
    <dsp:sp modelId="{C4040F13-93FC-4475-B2FF-45932175D31C}">
      <dsp:nvSpPr>
        <dsp:cNvPr id="0" name=""/>
        <dsp:cNvSpPr/>
      </dsp:nvSpPr>
      <dsp:spPr>
        <a:xfrm>
          <a:off x="7923870" y="551353"/>
          <a:ext cx="490558" cy="490558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200" kern="1200"/>
        </a:p>
      </dsp:txBody>
      <dsp:txXfrm>
        <a:off x="8034246" y="551353"/>
        <a:ext cx="269806" cy="369145"/>
      </dsp:txXfrm>
    </dsp:sp>
    <dsp:sp modelId="{D4FDC832-7E49-40DA-8752-6FD72884187C}">
      <dsp:nvSpPr>
        <dsp:cNvPr id="0" name=""/>
        <dsp:cNvSpPr/>
      </dsp:nvSpPr>
      <dsp:spPr>
        <a:xfrm>
          <a:off x="8552220" y="1410878"/>
          <a:ext cx="490558" cy="490558"/>
        </a:xfrm>
        <a:prstGeom prst="downArrow">
          <a:avLst>
            <a:gd name="adj1" fmla="val 55000"/>
            <a:gd name="adj2" fmla="val 45000"/>
          </a:avLst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200" kern="1200"/>
        </a:p>
      </dsp:txBody>
      <dsp:txXfrm>
        <a:off x="8662596" y="1410878"/>
        <a:ext cx="269806" cy="369145"/>
      </dsp:txXfrm>
    </dsp:sp>
    <dsp:sp modelId="{758F87F7-1587-4AF2-9458-8E307FDE5359}">
      <dsp:nvSpPr>
        <dsp:cNvPr id="0" name=""/>
        <dsp:cNvSpPr/>
      </dsp:nvSpPr>
      <dsp:spPr>
        <a:xfrm>
          <a:off x="9180570" y="2257825"/>
          <a:ext cx="490558" cy="490558"/>
        </a:xfrm>
        <a:prstGeom prst="downArrow">
          <a:avLst>
            <a:gd name="adj1" fmla="val 55000"/>
            <a:gd name="adj2" fmla="val 45000"/>
          </a:avLst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200" kern="1200"/>
        </a:p>
      </dsp:txBody>
      <dsp:txXfrm>
        <a:off x="9290946" y="2257825"/>
        <a:ext cx="269806" cy="369145"/>
      </dsp:txXfrm>
    </dsp:sp>
    <dsp:sp modelId="{2DD4B10F-FC68-428D-A3E6-C398A7AAFE38}">
      <dsp:nvSpPr>
        <dsp:cNvPr id="0" name=""/>
        <dsp:cNvSpPr/>
      </dsp:nvSpPr>
      <dsp:spPr>
        <a:xfrm>
          <a:off x="9808920" y="3125736"/>
          <a:ext cx="490558" cy="490558"/>
        </a:xfrm>
        <a:prstGeom prst="downArrow">
          <a:avLst>
            <a:gd name="adj1" fmla="val 55000"/>
            <a:gd name="adj2" fmla="val 45000"/>
          </a:avLst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200" kern="1200"/>
        </a:p>
      </dsp:txBody>
      <dsp:txXfrm>
        <a:off x="9919296" y="3125736"/>
        <a:ext cx="269806" cy="369145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EE73600-0494-41C1-B173-182602EC6C4F}">
      <dsp:nvSpPr>
        <dsp:cNvPr id="0" name=""/>
        <dsp:cNvSpPr/>
      </dsp:nvSpPr>
      <dsp:spPr>
        <a:xfrm>
          <a:off x="0" y="2703"/>
          <a:ext cx="6900512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76912B4-644E-48BE-B027-BAB1EDC5438A}">
      <dsp:nvSpPr>
        <dsp:cNvPr id="0" name=""/>
        <dsp:cNvSpPr/>
      </dsp:nvSpPr>
      <dsp:spPr>
        <a:xfrm>
          <a:off x="0" y="2703"/>
          <a:ext cx="6900512" cy="184357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730" tIns="125730" rIns="125730" bIns="125730" numCol="1" spcCol="1270" anchor="t" anchorCtr="0">
          <a:noAutofit/>
        </a:bodyPr>
        <a:lstStyle/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300" kern="1200"/>
            <a:t>In groups research a particular industry.</a:t>
          </a:r>
          <a:endParaRPr lang="en-US" sz="3300" kern="1200"/>
        </a:p>
      </dsp:txBody>
      <dsp:txXfrm>
        <a:off x="0" y="2703"/>
        <a:ext cx="6900512" cy="1843578"/>
      </dsp:txXfrm>
    </dsp:sp>
    <dsp:sp modelId="{C1C319BF-401E-4C31-B35E-7BE576337965}">
      <dsp:nvSpPr>
        <dsp:cNvPr id="0" name=""/>
        <dsp:cNvSpPr/>
      </dsp:nvSpPr>
      <dsp:spPr>
        <a:xfrm>
          <a:off x="0" y="1846281"/>
          <a:ext cx="6900512" cy="0"/>
        </a:xfrm>
        <a:prstGeom prst="lin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1F9559E-E0A1-4256-80EF-7860432A10BF}">
      <dsp:nvSpPr>
        <dsp:cNvPr id="0" name=""/>
        <dsp:cNvSpPr/>
      </dsp:nvSpPr>
      <dsp:spPr>
        <a:xfrm>
          <a:off x="0" y="1846281"/>
          <a:ext cx="6900512" cy="184357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730" tIns="125730" rIns="125730" bIns="125730" numCol="1" spcCol="1270" anchor="t" anchorCtr="0">
          <a:noAutofit/>
        </a:bodyPr>
        <a:lstStyle/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300" kern="1200"/>
            <a:t>Research how income inequality might affect the productivity of that industry. </a:t>
          </a:r>
          <a:endParaRPr lang="en-US" sz="3300" kern="1200"/>
        </a:p>
      </dsp:txBody>
      <dsp:txXfrm>
        <a:off x="0" y="1846281"/>
        <a:ext cx="6900512" cy="1843578"/>
      </dsp:txXfrm>
    </dsp:sp>
    <dsp:sp modelId="{D6CE1CA5-6E45-4F73-816F-A9A5475EF9AE}">
      <dsp:nvSpPr>
        <dsp:cNvPr id="0" name=""/>
        <dsp:cNvSpPr/>
      </dsp:nvSpPr>
      <dsp:spPr>
        <a:xfrm>
          <a:off x="0" y="3689859"/>
          <a:ext cx="6900512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174461F-4786-4822-94F0-EDB0C01433BF}">
      <dsp:nvSpPr>
        <dsp:cNvPr id="0" name=""/>
        <dsp:cNvSpPr/>
      </dsp:nvSpPr>
      <dsp:spPr>
        <a:xfrm>
          <a:off x="0" y="3689859"/>
          <a:ext cx="6900512" cy="184357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730" tIns="125730" rIns="125730" bIns="125730" numCol="1" spcCol="1270" anchor="t" anchorCtr="0">
          <a:noAutofit/>
        </a:bodyPr>
        <a:lstStyle/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300" kern="1200"/>
            <a:t>Consider how low income levels might lead to a decrease in productivity and how this might affect the economy. </a:t>
          </a:r>
          <a:endParaRPr lang="en-US" sz="3300" kern="1200"/>
        </a:p>
      </dsp:txBody>
      <dsp:txXfrm>
        <a:off x="0" y="3689859"/>
        <a:ext cx="6900512" cy="1843578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49B46AD-2FE6-47FE-ADB7-541954C1022A}">
      <dsp:nvSpPr>
        <dsp:cNvPr id="0" name=""/>
        <dsp:cNvSpPr/>
      </dsp:nvSpPr>
      <dsp:spPr>
        <a:xfrm>
          <a:off x="0" y="2492"/>
          <a:ext cx="6492875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9D1479A-8A22-4FA3-AF56-1EEF5719AC06}">
      <dsp:nvSpPr>
        <dsp:cNvPr id="0" name=""/>
        <dsp:cNvSpPr/>
      </dsp:nvSpPr>
      <dsp:spPr>
        <a:xfrm>
          <a:off x="0" y="2492"/>
          <a:ext cx="6492875" cy="170013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t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900" kern="1200"/>
            <a:t>In groups pick a country.</a:t>
          </a:r>
          <a:endParaRPr lang="en-US" sz="2900" kern="1200"/>
        </a:p>
      </dsp:txBody>
      <dsp:txXfrm>
        <a:off x="0" y="2492"/>
        <a:ext cx="6492875" cy="1700138"/>
      </dsp:txXfrm>
    </dsp:sp>
    <dsp:sp modelId="{CA36D86E-0C37-4FC8-8F15-8BA2A635688A}">
      <dsp:nvSpPr>
        <dsp:cNvPr id="0" name=""/>
        <dsp:cNvSpPr/>
      </dsp:nvSpPr>
      <dsp:spPr>
        <a:xfrm>
          <a:off x="0" y="1702630"/>
          <a:ext cx="6492875" cy="0"/>
        </a:xfrm>
        <a:prstGeom prst="line">
          <a:avLst/>
        </a:prstGeom>
        <a:solidFill>
          <a:schemeClr val="accent2">
            <a:hueOff val="-727682"/>
            <a:satOff val="-41964"/>
            <a:lumOff val="4314"/>
            <a:alphaOff val="0"/>
          </a:schemeClr>
        </a:solidFill>
        <a:ln w="12700" cap="flat" cmpd="sng" algn="ctr">
          <a:solidFill>
            <a:schemeClr val="accent2">
              <a:hueOff val="-727682"/>
              <a:satOff val="-41964"/>
              <a:lumOff val="4314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E22D462-4767-41B7-9B43-02AD64E99DB9}">
      <dsp:nvSpPr>
        <dsp:cNvPr id="0" name=""/>
        <dsp:cNvSpPr/>
      </dsp:nvSpPr>
      <dsp:spPr>
        <a:xfrm>
          <a:off x="0" y="1702630"/>
          <a:ext cx="6492875" cy="170013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t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900" kern="1200"/>
            <a:t>research how income inequality in that country might affect the economic agents and the economy</a:t>
          </a:r>
          <a:endParaRPr lang="en-US" sz="2900" kern="1200"/>
        </a:p>
      </dsp:txBody>
      <dsp:txXfrm>
        <a:off x="0" y="1702630"/>
        <a:ext cx="6492875" cy="1700138"/>
      </dsp:txXfrm>
    </dsp:sp>
    <dsp:sp modelId="{0CEB0145-B75C-45D8-9B41-101F70DA7765}">
      <dsp:nvSpPr>
        <dsp:cNvPr id="0" name=""/>
        <dsp:cNvSpPr/>
      </dsp:nvSpPr>
      <dsp:spPr>
        <a:xfrm>
          <a:off x="0" y="3402769"/>
          <a:ext cx="6492875" cy="0"/>
        </a:xfrm>
        <a:prstGeom prst="line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accent2">
              <a:hueOff val="-1455363"/>
              <a:satOff val="-83928"/>
              <a:lumOff val="862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947EE00-04A6-4B45-89B5-68C7174D4E5B}">
      <dsp:nvSpPr>
        <dsp:cNvPr id="0" name=""/>
        <dsp:cNvSpPr/>
      </dsp:nvSpPr>
      <dsp:spPr>
        <a:xfrm>
          <a:off x="0" y="3402769"/>
          <a:ext cx="6492875" cy="170013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t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900" kern="1200"/>
            <a:t>consider how low income levels might lead to a decrease in consumer spending, investment, and economic growth. </a:t>
          </a:r>
          <a:endParaRPr lang="en-US" sz="2900" kern="1200"/>
        </a:p>
      </dsp:txBody>
      <dsp:txXfrm>
        <a:off x="0" y="3402769"/>
        <a:ext cx="6492875" cy="170013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6/7/layout/BasicLinearProcessNumbered">
  <dgm:title val="Basic Linear Process Numbered"/>
  <dgm:desc val="Used to show a progression; a timeline; sequential steps in a task, process, or workflow; or to emphasize movement or direction. Automatic numbers have been introduced to show the steps of the process which appears in a circle. Level 1 and Level 2 text appear in a rectangle."/>
  <dgm:catLst>
    <dgm:cat type="process" pri="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101" type="sibTrans" cxnId="4">
          <dgm:prSet phldrT="1"/>
          <dgm:t>
            <a:bodyPr/>
            <a:lstStyle/>
            <a:p>
              <a:r>
                <a:t>1</a:t>
              </a:r>
            </a:p>
          </dgm:t>
        </dgm:pt>
        <dgm:pt modelId="201" type="sibTrans" cxnId="5">
          <dgm:prSet phldrT="2"/>
          <dgm:t>
            <a:bodyPr/>
            <a:lstStyle/>
            <a:p>
              <a:r>
                <a:t>2</a:t>
              </a:r>
            </a:p>
          </dgm:t>
        </dgm:pt>
        <dgm:pt modelId="301" type="sibTrans" cxnId="6">
          <dgm:prSet phldrT="3"/>
          <dgm:t>
            <a:bodyPr/>
            <a:lstStyle/>
            <a:p>
              <a:r>
                <a:t>3</a:t>
              </a:r>
            </a:p>
          </dgm:t>
        </dgm:pt>
      </dgm:ptLst>
      <dgm:cxnLst>
        <dgm:cxn modelId="4" srcId="0" destId="1" srcOrd="0" destOrd="0" sibTransId="101"/>
        <dgm:cxn modelId="5" srcId="0" destId="2" srcOrd="1" destOrd="0" sibTransId="201"/>
        <dgm:cxn modelId="6" srcId="0" destId="3" srcOrd="2" destOrd="0" sibTransId="301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animLvl val="lvl"/>
      <dgm:resizeHandles val="exact"/>
    </dgm:varLst>
    <dgm:alg type="lin">
      <dgm:param type="linDir" val="fromL"/>
      <dgm:param type="nodeVertAlign" val="t"/>
    </dgm:alg>
    <dgm:shape xmlns:r="http://schemas.openxmlformats.org/officeDocument/2006/relationships" r:blip="">
      <dgm:adjLst/>
    </dgm:shape>
    <dgm:presOf/>
    <dgm:constrLst>
      <dgm:constr type="h" for="ch" forName="compositeNode" refType="h"/>
      <dgm:constr type="w" for="ch" forName="compositeNode" refType="w"/>
      <dgm:constr type="w" for="des" forName="simulatedConn" refType="w" refFor="ch" refForName="compositeNode" fact="0.15"/>
      <dgm:constr type="h" for="des" forName="simulatedConn" refType="w" refFor="des" refForName="simulatedConn"/>
      <dgm:constr type="h" for="des" forName="vSp1" refType="w" refFor="ch" refForName="compositeNode" fact="0.8"/>
      <dgm:constr type="h" for="des" forName="vSp2" refType="w" refFor="ch" refForName="compositeNode" fact="0.07"/>
      <dgm:constr type="w" for="ch" forName="vProcSp" refType="w" refFor="des" refForName="simulatedConn" op="equ"/>
      <dgm:constr type="h" for="ch" forName="vProcSp" refType="h" refFor="ch" refForName="compositeNode" op="equ"/>
      <dgm:constr type="w" for="ch" forName="sibTrans" refType="w" refFor="ch" refForName="compositeNode" fact="0.1"/>
      <dgm:constr type="primFontSz" for="des" forName="sibTransNodeCircle" op="equ"/>
      <dgm:constr type="primFontSz" for="des" forName="nodeText" op="equ"/>
      <dgm:constr type="h" for="des" forName="sibTransNodeCircle" op="equ"/>
      <dgm:constr type="w" for="des" forName="sibTransNodeCircle" op="equ"/>
    </dgm:constrLst>
    <dgm:ruleLst>
      <dgm:rule type="h" val="NaN" fact="1.2" max="NaN"/>
    </dgm:ruleLst>
    <dgm:forEach name="Name4" axis="ch" ptType="node">
      <dgm:layoutNode name="compositeNode">
        <dgm:varLst>
          <dgm:bulletEnabled val="1"/>
        </dgm:varLst>
        <dgm:alg type="composite"/>
        <dgm:constrLst>
          <dgm:constr type="h" refType="w" op="lte" fact="1.4"/>
          <dgm:constr type="w" for="ch" forName="bgRect" refType="w"/>
          <dgm:constr type="h" for="ch" forName="bgRect" refType="h"/>
          <dgm:constr type="t" for="ch" forName="bgRect"/>
          <dgm:constr type="l" for="ch" forName="bgRect"/>
          <dgm:constr type="h" for="ch" forName="sibTransNodeCircle" refType="h" refFor="ch" refForName="bgRect" fact="0.3"/>
          <dgm:constr type="w" for="ch" forName="sibTransNodeCircle" refType="h" refFor="ch" refForName="sibTransNodeCircle"/>
          <dgm:constr type="ctrX" for="ch" forName="sibTransNodeCircle" refType="w" fact="0.5"/>
          <dgm:constr type="ctrY" for="ch" forName="sibTransNodeCircle" refType="h" fact="0.25"/>
          <dgm:constr type="r" for="ch" forName="nodeText" refType="r" refFor="ch" refForName="bgRect"/>
          <dgm:constr type="h" for="ch" forName="nodeText" refType="h" refFor="ch" refForName="bgRect" fact="0.6"/>
          <dgm:constr type="t" for="ch" forName="nodeText" refType="h" refFor="ch" refForName="bgRect" fact="0.38"/>
          <dgm:constr type="b" for="ch" forName="bottomLine" refType="b" refFor="ch" refForName="bgRect"/>
          <dgm:constr type="w" for="ch" forName="bottomLine" refType="w" refFor="ch" refForName="bgRect"/>
          <dgm:constr type="h" for="ch" forName="bottomLine" val="0.002"/>
        </dgm:constrLst>
        <dgm:ruleLst/>
        <dgm:layoutNode name="bgRect" styleLbl="bgAccFollowNode1">
          <dgm:alg type="sp"/>
          <dgm:shape xmlns:r="http://schemas.openxmlformats.org/officeDocument/2006/relationships" type="rect" r:blip="">
            <dgm:adjLst/>
          </dgm:shape>
          <dgm:presOf axis="self"/>
          <dgm:constrLst/>
          <dgm:ruleLst/>
        </dgm:layoutNode>
        <dgm:forEach name="Name19" axis="followSib" ptType="sibTrans" hideLastTrans="0" cnt="1">
          <dgm:layoutNode name="sibTransNodeCircle" styleLbl="alignNode1">
            <dgm:varLst>
              <dgm:chMax val="0"/>
              <dgm:bulletEnabled/>
            </dgm:varLst>
            <dgm:presOf axis="self" ptType="sibTrans"/>
            <dgm:alg type="tx">
              <dgm:param type="txAnchorVert" val="mid"/>
              <dgm:param type="txAnchorHorzCh" val="ctr"/>
            </dgm:alg>
            <dgm:shape xmlns:r="http://schemas.openxmlformats.org/officeDocument/2006/relationships" type="ellipse" r:blip="">
              <dgm:adjLst/>
            </dgm:shape>
            <dgm:constrLst>
              <dgm:constr type="w" refType="h" op="lte"/>
              <dgm:constr type="primFontSz" val="48"/>
              <dgm:constr type="tMarg" val="1"/>
              <dgm:constr type="lMarg" refType="w" fact="0.221"/>
              <dgm:constr type="rMarg" refType="w" fact="0.221"/>
              <dgm:constr type="bMarg" val="1"/>
            </dgm:constrLst>
            <dgm:ruleLst>
              <dgm:rule type="primFontSz" val="14" fact="NaN" max="NaN"/>
            </dgm:ruleLst>
          </dgm:layoutNode>
        </dgm:forEach>
        <dgm:layoutNode name="bottomLine" styleLbl="alignNode1">
          <dgm:varLst/>
          <dgm:presOf/>
          <dgm:alg type="sp"/>
          <dgm:shape xmlns:r="http://schemas.openxmlformats.org/officeDocument/2006/relationships" type="rect" r:blip="">
            <dgm:adjLst/>
          </dgm:shape>
          <dgm:constrLst/>
          <dgm:ruleLst/>
        </dgm:layoutNode>
        <dgm:layoutNode name="nodeText" styleLbl="bgAccFollowNode1" moveWith="bgRect">
          <dgm:varLst>
            <dgm:bulletEnabled val="1"/>
          </dgm:varLst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 zOrderOff="-1" hideGeom="1">
            <dgm:adjLst/>
          </dgm:shape>
          <dgm:presOf axis="desOrSelf" ptType="node"/>
          <dgm:constrLst>
            <dgm:constr type="primFontSz" val="26"/>
            <dgm:constr type="tMarg" val="26"/>
            <dgm:constr type="lMarg" refType="w" fact="0.221"/>
            <dgm:constr type="rMarg" refType="w" fact="0.221"/>
            <dgm:constr type="bMarg" val="26"/>
          </dgm:constrLst>
          <dgm:ruleLst>
            <dgm:rule type="primFontSz" val="11" fact="NaN" max="NaN"/>
          </dgm:ruleLst>
        </dgm:layoutNode>
      </dgm:layoutNode>
      <dgm:forEach name="Name1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  <dgm:extLst>
    <a:ext uri="{4F341089-5ED1-44EC-B178-C955D00A3D55}">
      <dgm1611:autoBuNodeInfoLst xmlns:dgm1611="http://schemas.microsoft.com/office/drawing/2016/11/diagram">
        <dgm1611:autoBuNodeInfo lvl="1" ptType="sibTrans">
          <dgm1611:buPr prefix="" leadZeros="0">
            <a:buAutoNum type="arabicParenBoth"/>
          </dgm1611:buPr>
        </dgm1611:autoBuNodeInfo>
      </dgm1611:autoBuNodeInfoLst>
    </a:ext>
  </dgm:extLst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1612.54919" units="1/cm"/>
          <inkml:channelProperty channel="Y" name="resolution" value="2150.06567" units="1/cm"/>
          <inkml:channelProperty channel="T" name="resolution" value="1" units="1/dev"/>
        </inkml:channelProperties>
      </inkml:inkSource>
      <inkml:timestamp xml:id="ts0" timeString="2019-11-13T11:36:05.259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33865 18760 0,'0'0'0,"0"-7"16,0-4-16,0-4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618.2453" units="1/cm"/>
          <inkml:channelProperty channel="Y" name="resolution" value="1092.23328" units="1/cm"/>
          <inkml:channelProperty channel="T" name="resolution" value="1" units="1/dev"/>
        </inkml:channelProperties>
      </inkml:inkSource>
      <inkml:timestamp xml:id="ts0" timeString="2023-03-15T10:06:16.433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17006 17963 0,'0'0'0,"0"0"0,0-25 16,0 9-16,0 16 0,0 0 0,0 8 16,0 21-16,0-29 15,0 0-15,0 0 0,0 39 16,0-24-16,0-15 16,0 15-16,0-15 0,5-35 15,5 8-15,-1 35 16</inkml:trace>
  <inkml:trace contextRef="#ctx0" brushRef="#br0" timeOffset="47.12">17047 17995 0,'0'0'0,"0"-7"16,0-3-16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3/18/2025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18006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3/18/2025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53545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3/18/2025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9533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3/18/2025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95001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3/18/2025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0643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3/18/2025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72320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3/18/2025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83533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3/18/2025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96731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3/18/2025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04273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3/18/2025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63320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3/18/2025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74197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3/18/2025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28339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  <p:sldLayoutId id="2147483672" r:id="rId5"/>
    <p:sldLayoutId id="2147483673" r:id="rId6"/>
    <p:sldLayoutId id="2147483674" r:id="rId7"/>
    <p:sldLayoutId id="2147483675" r:id="rId8"/>
    <p:sldLayoutId id="2147483676" r:id="rId9"/>
    <p:sldLayoutId id="2147483677" r:id="rId10"/>
    <p:sldLayoutId id="214748367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image" Target="../media/image1.jpeg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6" Type="http://schemas.openxmlformats.org/officeDocument/2006/relationships/customXml" Target="../ink/ink2.xml"/><Relationship Id="rId5" Type="http://schemas.openxmlformats.org/officeDocument/2006/relationships/image" Target="../media/image2.emf"/><Relationship Id="rId10" Type="http://schemas.openxmlformats.org/officeDocument/2006/relationships/hyperlink" Target="http://www.exampaperspractice.co.uk/" TargetMode="External"/><Relationship Id="rId4" Type="http://schemas.openxmlformats.org/officeDocument/2006/relationships/customXml" Target="../ink/ink1.xml"/><Relationship Id="rId9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diagramLayout" Target="../diagrams/layout7.xml"/><Relationship Id="rId7" Type="http://schemas.openxmlformats.org/officeDocument/2006/relationships/image" Target="../media/image3.png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Relationship Id="rId9" Type="http://schemas.openxmlformats.org/officeDocument/2006/relationships/hyperlink" Target="http://www.exampaperspractice.co.uk/" TargetMode="Externa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diagramLayout" Target="../diagrams/layout8.xml"/><Relationship Id="rId7" Type="http://schemas.openxmlformats.org/officeDocument/2006/relationships/image" Target="../media/image3.png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Relationship Id="rId9" Type="http://schemas.openxmlformats.org/officeDocument/2006/relationships/hyperlink" Target="http://www.exampaperspractice.co.uk/" TargetMode="Externa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diagramLayout" Target="../diagrams/layout9.xml"/><Relationship Id="rId7" Type="http://schemas.openxmlformats.org/officeDocument/2006/relationships/image" Target="../media/image3.png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Relationship Id="rId9" Type="http://schemas.openxmlformats.org/officeDocument/2006/relationships/hyperlink" Target="http://www.exampaperspractice.co.uk/" TargetMode="Externa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diagramLayout" Target="../diagrams/layout10.xml"/><Relationship Id="rId7" Type="http://schemas.openxmlformats.org/officeDocument/2006/relationships/image" Target="../media/image3.png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Relationship Id="rId9" Type="http://schemas.openxmlformats.org/officeDocument/2006/relationships/hyperlink" Target="http://www.exampaperspractice.co.uk/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exampaperspractice.co.uk/" TargetMode="Externa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10" Type="http://schemas.openxmlformats.org/officeDocument/2006/relationships/hyperlink" Target="http://www.exampaperspractice.co.uk/" TargetMode="External"/><Relationship Id="rId4" Type="http://schemas.openxmlformats.org/officeDocument/2006/relationships/diagramLayout" Target="../diagrams/layout1.xml"/><Relationship Id="rId9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exampaperspractice.co.uk/" TargetMode="Externa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10" Type="http://schemas.openxmlformats.org/officeDocument/2006/relationships/hyperlink" Target="http://www.exampaperspractice.co.uk/" TargetMode="External"/><Relationship Id="rId4" Type="http://schemas.openxmlformats.org/officeDocument/2006/relationships/diagramLayout" Target="../diagrams/layout2.xml"/><Relationship Id="rId9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diagramLayout" Target="../diagrams/layout3.xml"/><Relationship Id="rId7" Type="http://schemas.openxmlformats.org/officeDocument/2006/relationships/image" Target="../media/image3.pn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Relationship Id="rId9" Type="http://schemas.openxmlformats.org/officeDocument/2006/relationships/hyperlink" Target="http://www.exampaperspractice.co.uk/" TargetMode="Externa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diagramLayout" Target="../diagrams/layout4.xml"/><Relationship Id="rId7" Type="http://schemas.openxmlformats.org/officeDocument/2006/relationships/image" Target="../media/image3.png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Relationship Id="rId9" Type="http://schemas.openxmlformats.org/officeDocument/2006/relationships/hyperlink" Target="http://www.exampaperspractice.co.uk/" TargetMode="Externa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diagramLayout" Target="../diagrams/layout5.xml"/><Relationship Id="rId7" Type="http://schemas.openxmlformats.org/officeDocument/2006/relationships/image" Target="../media/image3.png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Relationship Id="rId9" Type="http://schemas.openxmlformats.org/officeDocument/2006/relationships/hyperlink" Target="http://www.exampaperspractice.co.uk/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exampaperspractice.co.uk/" TargetMode="Externa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diagramLayout" Target="../diagrams/layout6.xml"/><Relationship Id="rId7" Type="http://schemas.openxmlformats.org/officeDocument/2006/relationships/image" Target="../media/image3.png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Relationship Id="rId9" Type="http://schemas.openxmlformats.org/officeDocument/2006/relationships/hyperlink" Target="http://www.exampaperspractice.co.uk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1" name="Rectangle 30">
            <a:extLst>
              <a:ext uri="{FF2B5EF4-FFF2-40B4-BE49-F238E27FC236}">
                <a16:creationId xmlns:a16="http://schemas.microsoft.com/office/drawing/2014/main" id="{9B7AD9F6-8CE7-4299-8FC6-328F4DCD3F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90338" y="640080"/>
            <a:ext cx="3734014" cy="3566160"/>
          </a:xfrm>
        </p:spPr>
        <p:txBody>
          <a:bodyPr anchor="b">
            <a:normAutofit/>
          </a:bodyPr>
          <a:lstStyle/>
          <a:p>
            <a:pPr algn="l"/>
            <a:r>
              <a:rPr lang="en-GB" sz="3400"/>
              <a:t>3.6.3 The impact of inequality on economic agents</a:t>
            </a:r>
            <a:br>
              <a:rPr lang="en-GB" sz="3400"/>
            </a:br>
            <a:br>
              <a:rPr lang="en-GB" sz="3400"/>
            </a:br>
            <a:r>
              <a:rPr lang="en-GB" sz="3400" b="1"/>
              <a:t>3.6 Inequality and re-distribution</a:t>
            </a:r>
            <a:br>
              <a:rPr lang="en-GB" sz="3400" b="1"/>
            </a:br>
            <a:endParaRPr lang="en-GB" sz="3400"/>
          </a:p>
        </p:txBody>
      </p:sp>
      <p:sp>
        <p:nvSpPr>
          <p:cNvPr id="33" name="sketchy line">
            <a:extLst>
              <a:ext uri="{FF2B5EF4-FFF2-40B4-BE49-F238E27FC236}">
                <a16:creationId xmlns:a16="http://schemas.microsoft.com/office/drawing/2014/main" id="{F49775AF-8896-43EE-92C6-83497D6DC5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0338" y="4409267"/>
            <a:ext cx="3474720" cy="18288"/>
          </a:xfrm>
          <a:custGeom>
            <a:avLst/>
            <a:gdLst>
              <a:gd name="connsiteX0" fmla="*/ 0 w 3474720"/>
              <a:gd name="connsiteY0" fmla="*/ 0 h 18288"/>
              <a:gd name="connsiteX1" fmla="*/ 694944 w 3474720"/>
              <a:gd name="connsiteY1" fmla="*/ 0 h 18288"/>
              <a:gd name="connsiteX2" fmla="*/ 1355141 w 3474720"/>
              <a:gd name="connsiteY2" fmla="*/ 0 h 18288"/>
              <a:gd name="connsiteX3" fmla="*/ 2015338 w 3474720"/>
              <a:gd name="connsiteY3" fmla="*/ 0 h 18288"/>
              <a:gd name="connsiteX4" fmla="*/ 2779776 w 3474720"/>
              <a:gd name="connsiteY4" fmla="*/ 0 h 18288"/>
              <a:gd name="connsiteX5" fmla="*/ 3474720 w 3474720"/>
              <a:gd name="connsiteY5" fmla="*/ 0 h 18288"/>
              <a:gd name="connsiteX6" fmla="*/ 3474720 w 3474720"/>
              <a:gd name="connsiteY6" fmla="*/ 18288 h 18288"/>
              <a:gd name="connsiteX7" fmla="*/ 2779776 w 3474720"/>
              <a:gd name="connsiteY7" fmla="*/ 18288 h 18288"/>
              <a:gd name="connsiteX8" fmla="*/ 2189074 w 3474720"/>
              <a:gd name="connsiteY8" fmla="*/ 18288 h 18288"/>
              <a:gd name="connsiteX9" fmla="*/ 1528877 w 3474720"/>
              <a:gd name="connsiteY9" fmla="*/ 18288 h 18288"/>
              <a:gd name="connsiteX10" fmla="*/ 868680 w 3474720"/>
              <a:gd name="connsiteY10" fmla="*/ 18288 h 18288"/>
              <a:gd name="connsiteX11" fmla="*/ 0 w 3474720"/>
              <a:gd name="connsiteY11" fmla="*/ 18288 h 18288"/>
              <a:gd name="connsiteX12" fmla="*/ 0 w 3474720"/>
              <a:gd name="connsiteY12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474720" h="18288" fill="none" extrusionOk="0">
                <a:moveTo>
                  <a:pt x="0" y="0"/>
                </a:moveTo>
                <a:cubicBezTo>
                  <a:pt x="224454" y="-14544"/>
                  <a:pt x="495407" y="26540"/>
                  <a:pt x="694944" y="0"/>
                </a:cubicBezTo>
                <a:cubicBezTo>
                  <a:pt x="894481" y="-26540"/>
                  <a:pt x="1130063" y="24713"/>
                  <a:pt x="1355141" y="0"/>
                </a:cubicBezTo>
                <a:cubicBezTo>
                  <a:pt x="1580219" y="-24713"/>
                  <a:pt x="1820099" y="26695"/>
                  <a:pt x="2015338" y="0"/>
                </a:cubicBezTo>
                <a:cubicBezTo>
                  <a:pt x="2210577" y="-26695"/>
                  <a:pt x="2402045" y="165"/>
                  <a:pt x="2779776" y="0"/>
                </a:cubicBezTo>
                <a:cubicBezTo>
                  <a:pt x="3157507" y="-165"/>
                  <a:pt x="3286859" y="-15571"/>
                  <a:pt x="3474720" y="0"/>
                </a:cubicBezTo>
                <a:cubicBezTo>
                  <a:pt x="3474286" y="7551"/>
                  <a:pt x="3474253" y="9822"/>
                  <a:pt x="3474720" y="18288"/>
                </a:cubicBezTo>
                <a:cubicBezTo>
                  <a:pt x="3233904" y="29845"/>
                  <a:pt x="2945134" y="-5256"/>
                  <a:pt x="2779776" y="18288"/>
                </a:cubicBezTo>
                <a:cubicBezTo>
                  <a:pt x="2614418" y="41832"/>
                  <a:pt x="2339768" y="22709"/>
                  <a:pt x="2189074" y="18288"/>
                </a:cubicBezTo>
                <a:cubicBezTo>
                  <a:pt x="2038380" y="13867"/>
                  <a:pt x="1817434" y="-4947"/>
                  <a:pt x="1528877" y="18288"/>
                </a:cubicBezTo>
                <a:cubicBezTo>
                  <a:pt x="1240320" y="41523"/>
                  <a:pt x="1042447" y="37198"/>
                  <a:pt x="868680" y="18288"/>
                </a:cubicBezTo>
                <a:cubicBezTo>
                  <a:pt x="694913" y="-622"/>
                  <a:pt x="233232" y="44909"/>
                  <a:pt x="0" y="18288"/>
                </a:cubicBezTo>
                <a:cubicBezTo>
                  <a:pt x="60" y="11696"/>
                  <a:pt x="66" y="3758"/>
                  <a:pt x="0" y="0"/>
                </a:cubicBezTo>
                <a:close/>
              </a:path>
              <a:path w="3474720" h="18288" stroke="0" extrusionOk="0">
                <a:moveTo>
                  <a:pt x="0" y="0"/>
                </a:moveTo>
                <a:cubicBezTo>
                  <a:pt x="202328" y="-14716"/>
                  <a:pt x="332722" y="-11499"/>
                  <a:pt x="625450" y="0"/>
                </a:cubicBezTo>
                <a:cubicBezTo>
                  <a:pt x="918178" y="11499"/>
                  <a:pt x="1096688" y="5123"/>
                  <a:pt x="1389888" y="0"/>
                </a:cubicBezTo>
                <a:cubicBezTo>
                  <a:pt x="1683088" y="-5123"/>
                  <a:pt x="1835981" y="-14038"/>
                  <a:pt x="1980590" y="0"/>
                </a:cubicBezTo>
                <a:cubicBezTo>
                  <a:pt x="2125199" y="14038"/>
                  <a:pt x="2396099" y="-7203"/>
                  <a:pt x="2571293" y="0"/>
                </a:cubicBezTo>
                <a:cubicBezTo>
                  <a:pt x="2746487" y="7203"/>
                  <a:pt x="3041609" y="-12036"/>
                  <a:pt x="3474720" y="0"/>
                </a:cubicBezTo>
                <a:cubicBezTo>
                  <a:pt x="3474638" y="4406"/>
                  <a:pt x="3474631" y="9982"/>
                  <a:pt x="3474720" y="18288"/>
                </a:cubicBezTo>
                <a:cubicBezTo>
                  <a:pt x="3324873" y="21876"/>
                  <a:pt x="3136771" y="12587"/>
                  <a:pt x="2814523" y="18288"/>
                </a:cubicBezTo>
                <a:cubicBezTo>
                  <a:pt x="2492275" y="23989"/>
                  <a:pt x="2294402" y="47111"/>
                  <a:pt x="2154326" y="18288"/>
                </a:cubicBezTo>
                <a:cubicBezTo>
                  <a:pt x="2014250" y="-10535"/>
                  <a:pt x="1820317" y="33903"/>
                  <a:pt x="1494130" y="18288"/>
                </a:cubicBezTo>
                <a:cubicBezTo>
                  <a:pt x="1167943" y="2673"/>
                  <a:pt x="948432" y="14868"/>
                  <a:pt x="729691" y="18288"/>
                </a:cubicBezTo>
                <a:cubicBezTo>
                  <a:pt x="510950" y="21708"/>
                  <a:pt x="264032" y="24354"/>
                  <a:pt x="0" y="18288"/>
                </a:cubicBezTo>
                <a:cubicBezTo>
                  <a:pt x="189" y="14288"/>
                  <a:pt x="-703" y="3747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445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863741219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5" name="Picture 6">
            <a:extLst>
              <a:ext uri="{FF2B5EF4-FFF2-40B4-BE49-F238E27FC236}">
                <a16:creationId xmlns:a16="http://schemas.microsoft.com/office/drawing/2014/main" id="{91FBEA6F-011D-6210-FCCF-C397FC44B8E2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3026" r="30021" b="-1"/>
          <a:stretch/>
        </p:blipFill>
        <p:spPr>
          <a:xfrm>
            <a:off x="5311702" y="10"/>
            <a:ext cx="6878775" cy="6857990"/>
          </a:xfrm>
          <a:custGeom>
            <a:avLst/>
            <a:gdLst/>
            <a:ahLst/>
            <a:cxnLst/>
            <a:rect l="l" t="t" r="r" b="b"/>
            <a:pathLst>
              <a:path w="6878775" h="6858000">
                <a:moveTo>
                  <a:pt x="1102973" y="0"/>
                </a:moveTo>
                <a:lnTo>
                  <a:pt x="1160688" y="0"/>
                </a:lnTo>
                <a:lnTo>
                  <a:pt x="983189" y="331786"/>
                </a:lnTo>
                <a:cubicBezTo>
                  <a:pt x="914866" y="469145"/>
                  <a:pt x="850355" y="608712"/>
                  <a:pt x="789261" y="750263"/>
                </a:cubicBezTo>
                <a:cubicBezTo>
                  <a:pt x="774307" y="784928"/>
                  <a:pt x="759992" y="819849"/>
                  <a:pt x="745295" y="854514"/>
                </a:cubicBezTo>
                <a:cubicBezTo>
                  <a:pt x="756682" y="845393"/>
                  <a:pt x="765489" y="833492"/>
                  <a:pt x="770857" y="819975"/>
                </a:cubicBezTo>
                <a:cubicBezTo>
                  <a:pt x="879943" y="589569"/>
                  <a:pt x="999605" y="365513"/>
                  <a:pt x="1131329" y="148742"/>
                </a:cubicBezTo>
                <a:lnTo>
                  <a:pt x="1227589" y="0"/>
                </a:lnTo>
                <a:lnTo>
                  <a:pt x="6878775" y="0"/>
                </a:lnTo>
                <a:lnTo>
                  <a:pt x="6878775" y="6858000"/>
                </a:lnTo>
                <a:lnTo>
                  <a:pt x="713521" y="6858000"/>
                </a:lnTo>
                <a:lnTo>
                  <a:pt x="625642" y="6670527"/>
                </a:lnTo>
                <a:cubicBezTo>
                  <a:pt x="507232" y="6398531"/>
                  <a:pt x="403083" y="6118381"/>
                  <a:pt x="312785" y="5830359"/>
                </a:cubicBezTo>
                <a:cubicBezTo>
                  <a:pt x="278149" y="5719759"/>
                  <a:pt x="248879" y="5607635"/>
                  <a:pt x="212198" y="5480401"/>
                </a:cubicBezTo>
                <a:cubicBezTo>
                  <a:pt x="212208" y="5491601"/>
                  <a:pt x="212803" y="5502788"/>
                  <a:pt x="213988" y="5513923"/>
                </a:cubicBezTo>
                <a:cubicBezTo>
                  <a:pt x="264089" y="5723695"/>
                  <a:pt x="307290" y="5935370"/>
                  <a:pt x="365826" y="6142729"/>
                </a:cubicBezTo>
                <a:cubicBezTo>
                  <a:pt x="433152" y="6380817"/>
                  <a:pt x="510068" y="6614016"/>
                  <a:pt x="597975" y="6841549"/>
                </a:cubicBezTo>
                <a:lnTo>
                  <a:pt x="604824" y="6858000"/>
                </a:lnTo>
                <a:lnTo>
                  <a:pt x="552056" y="6858000"/>
                </a:lnTo>
                <a:lnTo>
                  <a:pt x="539576" y="6828295"/>
                </a:lnTo>
                <a:cubicBezTo>
                  <a:pt x="380597" y="6414594"/>
                  <a:pt x="260223" y="5988893"/>
                  <a:pt x="171555" y="5552906"/>
                </a:cubicBezTo>
                <a:cubicBezTo>
                  <a:pt x="91163" y="5157998"/>
                  <a:pt x="43746" y="4758899"/>
                  <a:pt x="12305" y="4357388"/>
                </a:cubicBezTo>
                <a:cubicBezTo>
                  <a:pt x="-14281" y="4013908"/>
                  <a:pt x="4507" y="3672965"/>
                  <a:pt x="46684" y="3331516"/>
                </a:cubicBezTo>
                <a:cubicBezTo>
                  <a:pt x="127203" y="2664286"/>
                  <a:pt x="277819" y="2007265"/>
                  <a:pt x="496065" y="1371196"/>
                </a:cubicBezTo>
                <a:cubicBezTo>
                  <a:pt x="636273" y="966066"/>
                  <a:pt x="800445" y="573253"/>
                  <a:pt x="995723" y="196614"/>
                </a:cubicBezTo>
                <a:close/>
              </a:path>
            </a:pathLst>
          </a:cu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5" name="Ink 4"/>
              <p14:cNvContentPartPr/>
              <p14:nvPr/>
            </p14:nvContentPartPr>
            <p14:xfrm>
              <a:off x="12191400" y="6741720"/>
              <a:ext cx="360" cy="12240"/>
            </p14:xfrm>
          </p:contentPart>
        </mc:Choice>
        <mc:Fallback xmlns="">
          <p:pic>
            <p:nvPicPr>
              <p:cNvPr id="5" name="Ink 4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2182040" y="6732360"/>
                <a:ext cx="19080" cy="30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981361F1-E24C-43DC-BC0C-D18BB3AE3F7C}"/>
                  </a:ext>
                </a:extLst>
              </p14:cNvPr>
              <p14:cNvContentPartPr/>
              <p14:nvPr/>
            </p14:nvContentPartPr>
            <p14:xfrm>
              <a:off x="6122160" y="6451920"/>
              <a:ext cx="15120" cy="38520"/>
            </p14:xfrm>
          </p:contentPart>
        </mc:Choice>
        <mc:Fallback xmlns=""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981361F1-E24C-43DC-BC0C-D18BB3AE3F7C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6112800" y="6442560"/>
                <a:ext cx="33840" cy="57240"/>
              </a:xfrm>
              <a:prstGeom prst="rect">
                <a:avLst/>
              </a:prstGeom>
            </p:spPr>
          </p:pic>
        </mc:Fallback>
      </mc:AlternateContent>
      <p:pic>
        <p:nvPicPr>
          <p:cNvPr id="4" name="Picture 3">
            <a:extLst>
              <a:ext uri="{FF2B5EF4-FFF2-40B4-BE49-F238E27FC236}">
                <a16:creationId xmlns:a16="http://schemas.microsoft.com/office/drawing/2014/main" id="{4A1DFCFE-DE19-41E3-F418-40863DABA0AC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2088" y="1543987"/>
            <a:ext cx="7695738" cy="3098355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4183E0E3-5EC5-98CE-F864-9F3F99B4EE85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5943" y="106283"/>
            <a:ext cx="933411" cy="375797"/>
          </a:xfrm>
          <a:prstGeom prst="rect">
            <a:avLst/>
          </a:prstGeom>
        </p:spPr>
      </p:pic>
      <p:sp>
        <p:nvSpPr>
          <p:cNvPr id="7" name="Footer Placeholder 2">
            <a:extLst>
              <a:ext uri="{FF2B5EF4-FFF2-40B4-BE49-F238E27FC236}">
                <a16:creationId xmlns:a16="http://schemas.microsoft.com/office/drawing/2014/main" id="{CFB6DA3D-2D09-CDAA-4900-B0FEC3E9D97A}"/>
              </a:ext>
            </a:extLst>
          </p:cNvPr>
          <p:cNvSpPr txBox="1">
            <a:spLocks/>
          </p:cNvSpPr>
          <p:nvPr/>
        </p:nvSpPr>
        <p:spPr>
          <a:xfrm>
            <a:off x="1293048" y="6576453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1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EAFA047-A9A0-3258-4AFA-EC40CC8FAFE3}"/>
              </a:ext>
            </a:extLst>
          </p:cNvPr>
          <p:cNvSpPr txBox="1"/>
          <p:nvPr/>
        </p:nvSpPr>
        <p:spPr>
          <a:xfrm>
            <a:off x="7350958" y="6623959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bg2">
                    <a:lumMod val="75000"/>
                  </a:schemeClr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8414872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8857" y="0"/>
            <a:ext cx="4063143" cy="1576412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79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307777" y="-5307778"/>
            <a:ext cx="1576446" cy="12192002"/>
          </a:xfrm>
          <a:prstGeom prst="rect">
            <a:avLst/>
          </a:prstGeom>
          <a:gradFill>
            <a:gsLst>
              <a:gs pos="23000">
                <a:schemeClr val="accent1">
                  <a:alpha val="0"/>
                </a:schemeClr>
              </a:gs>
              <a:gs pos="99000">
                <a:srgbClr val="000000">
                  <a:alpha val="74000"/>
                </a:srgbClr>
              </a:gs>
            </a:gsLst>
            <a:lin ang="20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597" y="348865"/>
            <a:ext cx="10044023" cy="877729"/>
          </a:xfrm>
        </p:spPr>
        <p:txBody>
          <a:bodyPr anchor="ctr">
            <a:normAutofit/>
          </a:bodyPr>
          <a:lstStyle/>
          <a:p>
            <a:r>
              <a:rPr lang="en-GB" sz="4000">
                <a:solidFill>
                  <a:srgbClr val="FFFFFF"/>
                </a:solidFill>
              </a:rPr>
              <a:t>The impact of inequality on the economy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83F21089-10B0-6266-9156-64B6ADD18DC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22126638"/>
              </p:ext>
            </p:extLst>
          </p:nvPr>
        </p:nvGraphicFramePr>
        <p:xfrm>
          <a:off x="644056" y="2112579"/>
          <a:ext cx="10927829" cy="41928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3" name="Picture 2">
            <a:extLst>
              <a:ext uri="{FF2B5EF4-FFF2-40B4-BE49-F238E27FC236}">
                <a16:creationId xmlns:a16="http://schemas.microsoft.com/office/drawing/2014/main" id="{1FADD3D5-FE4B-C306-0397-2058E16743A4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2088" y="1543987"/>
            <a:ext cx="7695738" cy="3098355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C0A3EDA2-6DF9-C096-24C2-B514FBBDF696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5943" y="106283"/>
            <a:ext cx="933411" cy="375797"/>
          </a:xfrm>
          <a:prstGeom prst="rect">
            <a:avLst/>
          </a:prstGeom>
        </p:spPr>
      </p:pic>
      <p:sp>
        <p:nvSpPr>
          <p:cNvPr id="6" name="Footer Placeholder 2">
            <a:extLst>
              <a:ext uri="{FF2B5EF4-FFF2-40B4-BE49-F238E27FC236}">
                <a16:creationId xmlns:a16="http://schemas.microsoft.com/office/drawing/2014/main" id="{81C4CACD-17D0-E6CC-C4EA-E8C85A3F8EA1}"/>
              </a:ext>
            </a:extLst>
          </p:cNvPr>
          <p:cNvSpPr txBox="1">
            <a:spLocks/>
          </p:cNvSpPr>
          <p:nvPr/>
        </p:nvSpPr>
        <p:spPr>
          <a:xfrm>
            <a:off x="1293048" y="6576453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331A831-EDCE-F301-D499-3DAFEE650348}"/>
              </a:ext>
            </a:extLst>
          </p:cNvPr>
          <p:cNvSpPr txBox="1"/>
          <p:nvPr/>
        </p:nvSpPr>
        <p:spPr>
          <a:xfrm>
            <a:off x="7350958" y="6623959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bg2">
                    <a:lumMod val="75000"/>
                  </a:schemeClr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6172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E442304-DDBD-4F7B-8017-36BCC863FB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8267376-230E-4AE9-B2AE-86F37DD6B0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5000" y="640823"/>
            <a:ext cx="3418659" cy="5583148"/>
          </a:xfrm>
        </p:spPr>
        <p:txBody>
          <a:bodyPr anchor="ctr">
            <a:normAutofit/>
          </a:bodyPr>
          <a:lstStyle/>
          <a:p>
            <a:r>
              <a:rPr lang="en-GB" sz="5400"/>
              <a:t>Activity</a:t>
            </a:r>
          </a:p>
        </p:txBody>
      </p:sp>
      <p:sp>
        <p:nvSpPr>
          <p:cNvPr id="11" name="sketch line">
            <a:extLst>
              <a:ext uri="{FF2B5EF4-FFF2-40B4-BE49-F238E27FC236}">
                <a16:creationId xmlns:a16="http://schemas.microsoft.com/office/drawing/2014/main" id="{5E107275-3853-46FD-A241-DE4355A426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1627450" y="3462719"/>
            <a:ext cx="5410200" cy="18288"/>
          </a:xfrm>
          <a:custGeom>
            <a:avLst/>
            <a:gdLst>
              <a:gd name="connsiteX0" fmla="*/ 0 w 5410200"/>
              <a:gd name="connsiteY0" fmla="*/ 0 h 18288"/>
              <a:gd name="connsiteX1" fmla="*/ 568071 w 5410200"/>
              <a:gd name="connsiteY1" fmla="*/ 0 h 18288"/>
              <a:gd name="connsiteX2" fmla="*/ 1298448 w 5410200"/>
              <a:gd name="connsiteY2" fmla="*/ 0 h 18288"/>
              <a:gd name="connsiteX3" fmla="*/ 1920621 w 5410200"/>
              <a:gd name="connsiteY3" fmla="*/ 0 h 18288"/>
              <a:gd name="connsiteX4" fmla="*/ 2488692 w 5410200"/>
              <a:gd name="connsiteY4" fmla="*/ 0 h 18288"/>
              <a:gd name="connsiteX5" fmla="*/ 3219069 w 5410200"/>
              <a:gd name="connsiteY5" fmla="*/ 0 h 18288"/>
              <a:gd name="connsiteX6" fmla="*/ 3895344 w 5410200"/>
              <a:gd name="connsiteY6" fmla="*/ 0 h 18288"/>
              <a:gd name="connsiteX7" fmla="*/ 4571619 w 5410200"/>
              <a:gd name="connsiteY7" fmla="*/ 0 h 18288"/>
              <a:gd name="connsiteX8" fmla="*/ 5410200 w 5410200"/>
              <a:gd name="connsiteY8" fmla="*/ 0 h 18288"/>
              <a:gd name="connsiteX9" fmla="*/ 5410200 w 5410200"/>
              <a:gd name="connsiteY9" fmla="*/ 18288 h 18288"/>
              <a:gd name="connsiteX10" fmla="*/ 4842129 w 5410200"/>
              <a:gd name="connsiteY10" fmla="*/ 18288 h 18288"/>
              <a:gd name="connsiteX11" fmla="*/ 4328160 w 5410200"/>
              <a:gd name="connsiteY11" fmla="*/ 18288 h 18288"/>
              <a:gd name="connsiteX12" fmla="*/ 3597783 w 5410200"/>
              <a:gd name="connsiteY12" fmla="*/ 18288 h 18288"/>
              <a:gd name="connsiteX13" fmla="*/ 3029712 w 5410200"/>
              <a:gd name="connsiteY13" fmla="*/ 18288 h 18288"/>
              <a:gd name="connsiteX14" fmla="*/ 2299335 w 5410200"/>
              <a:gd name="connsiteY14" fmla="*/ 18288 h 18288"/>
              <a:gd name="connsiteX15" fmla="*/ 1514856 w 5410200"/>
              <a:gd name="connsiteY15" fmla="*/ 18288 h 18288"/>
              <a:gd name="connsiteX16" fmla="*/ 892683 w 5410200"/>
              <a:gd name="connsiteY16" fmla="*/ 18288 h 18288"/>
              <a:gd name="connsiteX17" fmla="*/ 0 w 5410200"/>
              <a:gd name="connsiteY17" fmla="*/ 18288 h 18288"/>
              <a:gd name="connsiteX18" fmla="*/ 0 w 5410200"/>
              <a:gd name="connsiteY18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5410200" h="18288" fill="none" extrusionOk="0">
                <a:moveTo>
                  <a:pt x="0" y="0"/>
                </a:moveTo>
                <a:cubicBezTo>
                  <a:pt x="163050" y="-18707"/>
                  <a:pt x="319321" y="-16364"/>
                  <a:pt x="568071" y="0"/>
                </a:cubicBezTo>
                <a:cubicBezTo>
                  <a:pt x="816821" y="16364"/>
                  <a:pt x="1013224" y="-7268"/>
                  <a:pt x="1298448" y="0"/>
                </a:cubicBezTo>
                <a:cubicBezTo>
                  <a:pt x="1583672" y="7268"/>
                  <a:pt x="1631711" y="-3367"/>
                  <a:pt x="1920621" y="0"/>
                </a:cubicBezTo>
                <a:cubicBezTo>
                  <a:pt x="2209531" y="3367"/>
                  <a:pt x="2364420" y="-19184"/>
                  <a:pt x="2488692" y="0"/>
                </a:cubicBezTo>
                <a:cubicBezTo>
                  <a:pt x="2612964" y="19184"/>
                  <a:pt x="3023298" y="-34627"/>
                  <a:pt x="3219069" y="0"/>
                </a:cubicBezTo>
                <a:cubicBezTo>
                  <a:pt x="3414840" y="34627"/>
                  <a:pt x="3656810" y="24043"/>
                  <a:pt x="3895344" y="0"/>
                </a:cubicBezTo>
                <a:cubicBezTo>
                  <a:pt x="4133879" y="-24043"/>
                  <a:pt x="4393984" y="-19577"/>
                  <a:pt x="4571619" y="0"/>
                </a:cubicBezTo>
                <a:cubicBezTo>
                  <a:pt x="4749255" y="19577"/>
                  <a:pt x="5179928" y="-6281"/>
                  <a:pt x="5410200" y="0"/>
                </a:cubicBezTo>
                <a:cubicBezTo>
                  <a:pt x="5410730" y="6954"/>
                  <a:pt x="5410934" y="12839"/>
                  <a:pt x="5410200" y="18288"/>
                </a:cubicBezTo>
                <a:cubicBezTo>
                  <a:pt x="5139060" y="6751"/>
                  <a:pt x="5121593" y="31035"/>
                  <a:pt x="4842129" y="18288"/>
                </a:cubicBezTo>
                <a:cubicBezTo>
                  <a:pt x="4562665" y="5541"/>
                  <a:pt x="4448273" y="9487"/>
                  <a:pt x="4328160" y="18288"/>
                </a:cubicBezTo>
                <a:cubicBezTo>
                  <a:pt x="4208047" y="27089"/>
                  <a:pt x="3760936" y="22567"/>
                  <a:pt x="3597783" y="18288"/>
                </a:cubicBezTo>
                <a:cubicBezTo>
                  <a:pt x="3434630" y="14009"/>
                  <a:pt x="3299718" y="33213"/>
                  <a:pt x="3029712" y="18288"/>
                </a:cubicBezTo>
                <a:cubicBezTo>
                  <a:pt x="2759706" y="3363"/>
                  <a:pt x="2640159" y="27394"/>
                  <a:pt x="2299335" y="18288"/>
                </a:cubicBezTo>
                <a:cubicBezTo>
                  <a:pt x="1958511" y="9182"/>
                  <a:pt x="1801186" y="28985"/>
                  <a:pt x="1514856" y="18288"/>
                </a:cubicBezTo>
                <a:cubicBezTo>
                  <a:pt x="1228526" y="7591"/>
                  <a:pt x="1063509" y="-5305"/>
                  <a:pt x="892683" y="18288"/>
                </a:cubicBezTo>
                <a:cubicBezTo>
                  <a:pt x="721857" y="41881"/>
                  <a:pt x="186945" y="-20897"/>
                  <a:pt x="0" y="18288"/>
                </a:cubicBezTo>
                <a:cubicBezTo>
                  <a:pt x="-570" y="9279"/>
                  <a:pt x="132" y="5100"/>
                  <a:pt x="0" y="0"/>
                </a:cubicBezTo>
                <a:close/>
              </a:path>
              <a:path w="5410200" h="18288" stroke="0" extrusionOk="0">
                <a:moveTo>
                  <a:pt x="0" y="0"/>
                </a:moveTo>
                <a:cubicBezTo>
                  <a:pt x="285096" y="-4925"/>
                  <a:pt x="376456" y="22268"/>
                  <a:pt x="622173" y="0"/>
                </a:cubicBezTo>
                <a:cubicBezTo>
                  <a:pt x="867890" y="-22268"/>
                  <a:pt x="1031392" y="7228"/>
                  <a:pt x="1136142" y="0"/>
                </a:cubicBezTo>
                <a:cubicBezTo>
                  <a:pt x="1240892" y="-7228"/>
                  <a:pt x="1561853" y="9877"/>
                  <a:pt x="1920621" y="0"/>
                </a:cubicBezTo>
                <a:cubicBezTo>
                  <a:pt x="2279389" y="-9877"/>
                  <a:pt x="2367255" y="19546"/>
                  <a:pt x="2542794" y="0"/>
                </a:cubicBezTo>
                <a:cubicBezTo>
                  <a:pt x="2718333" y="-19546"/>
                  <a:pt x="2866732" y="-22226"/>
                  <a:pt x="3164967" y="0"/>
                </a:cubicBezTo>
                <a:cubicBezTo>
                  <a:pt x="3463202" y="22226"/>
                  <a:pt x="3568055" y="-2765"/>
                  <a:pt x="3949446" y="0"/>
                </a:cubicBezTo>
                <a:cubicBezTo>
                  <a:pt x="4330837" y="2765"/>
                  <a:pt x="4287895" y="10557"/>
                  <a:pt x="4517517" y="0"/>
                </a:cubicBezTo>
                <a:cubicBezTo>
                  <a:pt x="4747139" y="-10557"/>
                  <a:pt x="5149588" y="8716"/>
                  <a:pt x="5410200" y="0"/>
                </a:cubicBezTo>
                <a:cubicBezTo>
                  <a:pt x="5409517" y="5414"/>
                  <a:pt x="5409480" y="12510"/>
                  <a:pt x="5410200" y="18288"/>
                </a:cubicBezTo>
                <a:cubicBezTo>
                  <a:pt x="5163327" y="41494"/>
                  <a:pt x="5008749" y="10693"/>
                  <a:pt x="4842129" y="18288"/>
                </a:cubicBezTo>
                <a:cubicBezTo>
                  <a:pt x="4675509" y="25883"/>
                  <a:pt x="4433401" y="-615"/>
                  <a:pt x="4165854" y="18288"/>
                </a:cubicBezTo>
                <a:cubicBezTo>
                  <a:pt x="3898308" y="37191"/>
                  <a:pt x="3809032" y="-8710"/>
                  <a:pt x="3543681" y="18288"/>
                </a:cubicBezTo>
                <a:cubicBezTo>
                  <a:pt x="3278330" y="45286"/>
                  <a:pt x="3073876" y="-15917"/>
                  <a:pt x="2759202" y="18288"/>
                </a:cubicBezTo>
                <a:cubicBezTo>
                  <a:pt x="2444528" y="52493"/>
                  <a:pt x="2204144" y="3372"/>
                  <a:pt x="1974723" y="18288"/>
                </a:cubicBezTo>
                <a:cubicBezTo>
                  <a:pt x="1745302" y="33204"/>
                  <a:pt x="1602335" y="31490"/>
                  <a:pt x="1406652" y="18288"/>
                </a:cubicBezTo>
                <a:cubicBezTo>
                  <a:pt x="1210969" y="5086"/>
                  <a:pt x="923948" y="3161"/>
                  <a:pt x="730377" y="18288"/>
                </a:cubicBezTo>
                <a:cubicBezTo>
                  <a:pt x="536806" y="33415"/>
                  <a:pt x="336496" y="-141"/>
                  <a:pt x="0" y="18288"/>
                </a:cubicBezTo>
                <a:cubicBezTo>
                  <a:pt x="-306" y="11061"/>
                  <a:pt x="-655" y="7751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EB823CB8-C285-5D79-96F1-035EC8C9E20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80206562"/>
              </p:ext>
            </p:extLst>
          </p:nvPr>
        </p:nvGraphicFramePr>
        <p:xfrm>
          <a:off x="4648018" y="640822"/>
          <a:ext cx="6900512" cy="55361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3" name="Picture 2">
            <a:extLst>
              <a:ext uri="{FF2B5EF4-FFF2-40B4-BE49-F238E27FC236}">
                <a16:creationId xmlns:a16="http://schemas.microsoft.com/office/drawing/2014/main" id="{FF69564A-7953-687F-B87D-129BC6A1CDF9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2088" y="1543987"/>
            <a:ext cx="7695738" cy="3098355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8CED6407-8416-E635-2C94-3AE4BA5121A3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5943" y="106283"/>
            <a:ext cx="933411" cy="375797"/>
          </a:xfrm>
          <a:prstGeom prst="rect">
            <a:avLst/>
          </a:prstGeom>
        </p:spPr>
      </p:pic>
      <p:sp>
        <p:nvSpPr>
          <p:cNvPr id="6" name="Footer Placeholder 2">
            <a:extLst>
              <a:ext uri="{FF2B5EF4-FFF2-40B4-BE49-F238E27FC236}">
                <a16:creationId xmlns:a16="http://schemas.microsoft.com/office/drawing/2014/main" id="{ABB0286C-0668-931A-E3C0-D85F12AE22EC}"/>
              </a:ext>
            </a:extLst>
          </p:cNvPr>
          <p:cNvSpPr txBox="1">
            <a:spLocks/>
          </p:cNvSpPr>
          <p:nvPr/>
        </p:nvSpPr>
        <p:spPr>
          <a:xfrm>
            <a:off x="1293048" y="6576453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A2742F7-D8AE-3396-7DC8-9C82124ECEBC}"/>
              </a:ext>
            </a:extLst>
          </p:cNvPr>
          <p:cNvSpPr txBox="1"/>
          <p:nvPr/>
        </p:nvSpPr>
        <p:spPr>
          <a:xfrm>
            <a:off x="7350958" y="6623959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bg2">
                    <a:lumMod val="75000"/>
                  </a:schemeClr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34148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: Shape 8">
            <a:extLst>
              <a:ext uri="{FF2B5EF4-FFF2-40B4-BE49-F238E27FC236}">
                <a16:creationId xmlns:a16="http://schemas.microsoft.com/office/drawing/2014/main" id="{42285737-90EE-47DC-AC80-8AE156B119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-1" y="-1"/>
            <a:ext cx="4403709" cy="6858001"/>
          </a:xfrm>
          <a:custGeom>
            <a:avLst/>
            <a:gdLst>
              <a:gd name="connsiteX0" fmla="*/ 3223890 w 4403709"/>
              <a:gd name="connsiteY0" fmla="*/ 6858001 h 6858001"/>
              <a:gd name="connsiteX1" fmla="*/ 4101908 w 4403709"/>
              <a:gd name="connsiteY1" fmla="*/ 6858001 h 6858001"/>
              <a:gd name="connsiteX2" fmla="*/ 3254950 w 4403709"/>
              <a:gd name="connsiteY2" fmla="*/ 1599356 h 6858001"/>
              <a:gd name="connsiteX3" fmla="*/ 3254950 w 4403709"/>
              <a:gd name="connsiteY3" fmla="*/ 1594062 h 6858001"/>
              <a:gd name="connsiteX4" fmla="*/ 4403709 w 4403709"/>
              <a:gd name="connsiteY4" fmla="*/ 0 h 6858001"/>
              <a:gd name="connsiteX5" fmla="*/ 3254950 w 4403709"/>
              <a:gd name="connsiteY5" fmla="*/ 0 h 6858001"/>
              <a:gd name="connsiteX6" fmla="*/ 2903520 w 4403709"/>
              <a:gd name="connsiteY6" fmla="*/ 0 h 6858001"/>
              <a:gd name="connsiteX7" fmla="*/ 0 w 4403709"/>
              <a:gd name="connsiteY7" fmla="*/ 0 h 6858001"/>
              <a:gd name="connsiteX8" fmla="*/ 0 w 4403709"/>
              <a:gd name="connsiteY8" fmla="*/ 6858000 h 6858001"/>
              <a:gd name="connsiteX9" fmla="*/ 3223890 w 4403709"/>
              <a:gd name="connsiteY9" fmla="*/ 6858000 h 685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403709" h="6858001">
                <a:moveTo>
                  <a:pt x="3223890" y="6858001"/>
                </a:moveTo>
                <a:lnTo>
                  <a:pt x="4101908" y="6858001"/>
                </a:lnTo>
                <a:lnTo>
                  <a:pt x="3254950" y="1599356"/>
                </a:lnTo>
                <a:lnTo>
                  <a:pt x="3254950" y="1594062"/>
                </a:lnTo>
                <a:lnTo>
                  <a:pt x="4403709" y="0"/>
                </a:lnTo>
                <a:lnTo>
                  <a:pt x="3254950" y="0"/>
                </a:lnTo>
                <a:lnTo>
                  <a:pt x="2903520" y="0"/>
                </a:lnTo>
                <a:lnTo>
                  <a:pt x="0" y="0"/>
                </a:lnTo>
                <a:lnTo>
                  <a:pt x="0" y="6858000"/>
                </a:lnTo>
                <a:lnTo>
                  <a:pt x="3223890" y="685800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dk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B57BDC17-F1B3-455F-BBF1-680AA1F25C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3315292" y="0"/>
            <a:ext cx="2436813" cy="6858001"/>
            <a:chOff x="1320800" y="0"/>
            <a:chExt cx="2436813" cy="6858001"/>
          </a:xfrm>
        </p:grpSpPr>
        <p:sp>
          <p:nvSpPr>
            <p:cNvPr id="12" name="Freeform 6">
              <a:extLst>
                <a:ext uri="{FF2B5EF4-FFF2-40B4-BE49-F238E27FC236}">
                  <a16:creationId xmlns:a16="http://schemas.microsoft.com/office/drawing/2014/main" id="{64E2FA9A-FEF7-4501-B0EB-5E45EDD217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/>
            <a:lstStyle/>
            <a:p>
              <a:endParaRPr lang="en-PH"/>
            </a:p>
          </p:txBody>
        </p:sp>
        <p:sp>
          <p:nvSpPr>
            <p:cNvPr id="13" name="Freeform 7">
              <a:extLst>
                <a:ext uri="{FF2B5EF4-FFF2-40B4-BE49-F238E27FC236}">
                  <a16:creationId xmlns:a16="http://schemas.microsoft.com/office/drawing/2014/main" id="{BC38192B-B4CB-47D4-A3B1-10010247F15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rgbClr val="595959"/>
            </a:solidFill>
            <a:ln>
              <a:noFill/>
            </a:ln>
          </p:spPr>
          <p:txBody>
            <a:bodyPr/>
            <a:lstStyle/>
            <a:p>
              <a:endParaRPr lang="en-PH"/>
            </a:p>
          </p:txBody>
        </p:sp>
        <p:sp>
          <p:nvSpPr>
            <p:cNvPr id="14" name="Freeform 8">
              <a:extLst>
                <a:ext uri="{FF2B5EF4-FFF2-40B4-BE49-F238E27FC236}">
                  <a16:creationId xmlns:a16="http://schemas.microsoft.com/office/drawing/2014/main" id="{96330E33-E171-4B0F-82B5-AF7230399B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62626"/>
            </a:solidFill>
            <a:ln>
              <a:noFill/>
            </a:ln>
          </p:spPr>
          <p:txBody>
            <a:bodyPr/>
            <a:lstStyle/>
            <a:p>
              <a:endParaRPr lang="en-PH"/>
            </a:p>
          </p:txBody>
        </p:sp>
        <p:sp>
          <p:nvSpPr>
            <p:cNvPr id="15" name="Freeform 9">
              <a:extLst>
                <a:ext uri="{FF2B5EF4-FFF2-40B4-BE49-F238E27FC236}">
                  <a16:creationId xmlns:a16="http://schemas.microsoft.com/office/drawing/2014/main" id="{332B1723-69BF-42D7-B757-0FA059E152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/>
            <a:lstStyle/>
            <a:p>
              <a:endParaRPr lang="en-PH"/>
            </a:p>
          </p:txBody>
        </p:sp>
        <p:sp>
          <p:nvSpPr>
            <p:cNvPr id="16" name="Freeform 10">
              <a:extLst>
                <a:ext uri="{FF2B5EF4-FFF2-40B4-BE49-F238E27FC236}">
                  <a16:creationId xmlns:a16="http://schemas.microsoft.com/office/drawing/2014/main" id="{F115D62D-1E96-48D1-A78D-D370A0BFB9B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/>
            <a:lstStyle/>
            <a:p>
              <a:endParaRPr lang="en-PH"/>
            </a:p>
          </p:txBody>
        </p:sp>
        <p:sp>
          <p:nvSpPr>
            <p:cNvPr id="17" name="Freeform 11">
              <a:extLst>
                <a:ext uri="{FF2B5EF4-FFF2-40B4-BE49-F238E27FC236}">
                  <a16:creationId xmlns:a16="http://schemas.microsoft.com/office/drawing/2014/main" id="{91C2876A-169D-4822-A766-C00578C88B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rgbClr val="404040"/>
            </a:solidFill>
            <a:ln>
              <a:noFill/>
            </a:ln>
          </p:spPr>
          <p:txBody>
            <a:bodyPr/>
            <a:lstStyle/>
            <a:p>
              <a:endParaRPr lang="en-PH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E8267376-230E-4AE9-B2AE-86F37DD6B0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5020" y="685800"/>
            <a:ext cx="2780271" cy="5105400"/>
          </a:xfrm>
        </p:spPr>
        <p:txBody>
          <a:bodyPr>
            <a:normAutofit/>
          </a:bodyPr>
          <a:lstStyle/>
          <a:p>
            <a:r>
              <a:rPr lang="en-GB" sz="4000">
                <a:solidFill>
                  <a:srgbClr val="FFFFFF"/>
                </a:solidFill>
              </a:rPr>
              <a:t>Activity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535F3CB3-510D-BB9C-AB6C-F0589A9D50D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47611294"/>
              </p:ext>
            </p:extLst>
          </p:nvPr>
        </p:nvGraphicFramePr>
        <p:xfrm>
          <a:off x="5010150" y="685800"/>
          <a:ext cx="6492875" cy="5105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3" name="Picture 2">
            <a:extLst>
              <a:ext uri="{FF2B5EF4-FFF2-40B4-BE49-F238E27FC236}">
                <a16:creationId xmlns:a16="http://schemas.microsoft.com/office/drawing/2014/main" id="{A171BFB1-8AF6-8E20-E715-6698B77FF0C1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2088" y="1543987"/>
            <a:ext cx="7695738" cy="3098355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E0C7BAEE-040D-71E5-6C21-E06F9FD68896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5943" y="106283"/>
            <a:ext cx="933411" cy="375797"/>
          </a:xfrm>
          <a:prstGeom prst="rect">
            <a:avLst/>
          </a:prstGeom>
        </p:spPr>
      </p:pic>
      <p:sp>
        <p:nvSpPr>
          <p:cNvPr id="6" name="Footer Placeholder 2">
            <a:extLst>
              <a:ext uri="{FF2B5EF4-FFF2-40B4-BE49-F238E27FC236}">
                <a16:creationId xmlns:a16="http://schemas.microsoft.com/office/drawing/2014/main" id="{2D48767C-590F-2C38-875A-9EE2F4315139}"/>
              </a:ext>
            </a:extLst>
          </p:cNvPr>
          <p:cNvSpPr txBox="1">
            <a:spLocks/>
          </p:cNvSpPr>
          <p:nvPr/>
        </p:nvSpPr>
        <p:spPr>
          <a:xfrm>
            <a:off x="1293048" y="6576453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30CFE59-0DE6-067C-3969-7C7FAD54AB75}"/>
              </a:ext>
            </a:extLst>
          </p:cNvPr>
          <p:cNvSpPr txBox="1"/>
          <p:nvPr/>
        </p:nvSpPr>
        <p:spPr>
          <a:xfrm>
            <a:off x="7350958" y="6623959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bg2">
                    <a:lumMod val="75000"/>
                  </a:schemeClr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09700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: Shape 8">
            <a:extLst>
              <a:ext uri="{FF2B5EF4-FFF2-40B4-BE49-F238E27FC236}">
                <a16:creationId xmlns:a16="http://schemas.microsoft.com/office/drawing/2014/main" id="{42285737-90EE-47DC-AC80-8AE156B119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-1" y="-1"/>
            <a:ext cx="4403709" cy="6858001"/>
          </a:xfrm>
          <a:custGeom>
            <a:avLst/>
            <a:gdLst>
              <a:gd name="connsiteX0" fmla="*/ 3223890 w 4403709"/>
              <a:gd name="connsiteY0" fmla="*/ 6858001 h 6858001"/>
              <a:gd name="connsiteX1" fmla="*/ 4101908 w 4403709"/>
              <a:gd name="connsiteY1" fmla="*/ 6858001 h 6858001"/>
              <a:gd name="connsiteX2" fmla="*/ 3254950 w 4403709"/>
              <a:gd name="connsiteY2" fmla="*/ 1599356 h 6858001"/>
              <a:gd name="connsiteX3" fmla="*/ 3254950 w 4403709"/>
              <a:gd name="connsiteY3" fmla="*/ 1594062 h 6858001"/>
              <a:gd name="connsiteX4" fmla="*/ 4403709 w 4403709"/>
              <a:gd name="connsiteY4" fmla="*/ 0 h 6858001"/>
              <a:gd name="connsiteX5" fmla="*/ 3254950 w 4403709"/>
              <a:gd name="connsiteY5" fmla="*/ 0 h 6858001"/>
              <a:gd name="connsiteX6" fmla="*/ 2903520 w 4403709"/>
              <a:gd name="connsiteY6" fmla="*/ 0 h 6858001"/>
              <a:gd name="connsiteX7" fmla="*/ 0 w 4403709"/>
              <a:gd name="connsiteY7" fmla="*/ 0 h 6858001"/>
              <a:gd name="connsiteX8" fmla="*/ 0 w 4403709"/>
              <a:gd name="connsiteY8" fmla="*/ 6858000 h 6858001"/>
              <a:gd name="connsiteX9" fmla="*/ 3223890 w 4403709"/>
              <a:gd name="connsiteY9" fmla="*/ 6858000 h 685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403709" h="6858001">
                <a:moveTo>
                  <a:pt x="3223890" y="6858001"/>
                </a:moveTo>
                <a:lnTo>
                  <a:pt x="4101908" y="6858001"/>
                </a:lnTo>
                <a:lnTo>
                  <a:pt x="3254950" y="1599356"/>
                </a:lnTo>
                <a:lnTo>
                  <a:pt x="3254950" y="1594062"/>
                </a:lnTo>
                <a:lnTo>
                  <a:pt x="4403709" y="0"/>
                </a:lnTo>
                <a:lnTo>
                  <a:pt x="3254950" y="0"/>
                </a:lnTo>
                <a:lnTo>
                  <a:pt x="2903520" y="0"/>
                </a:lnTo>
                <a:lnTo>
                  <a:pt x="0" y="0"/>
                </a:lnTo>
                <a:lnTo>
                  <a:pt x="0" y="6858000"/>
                </a:lnTo>
                <a:lnTo>
                  <a:pt x="3223890" y="685800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dk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B57BDC17-F1B3-455F-BBF1-680AA1F25C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3315292" y="0"/>
            <a:ext cx="2436813" cy="6858001"/>
            <a:chOff x="1320800" y="0"/>
            <a:chExt cx="2436813" cy="6858001"/>
          </a:xfrm>
        </p:grpSpPr>
        <p:sp>
          <p:nvSpPr>
            <p:cNvPr id="12" name="Freeform 6">
              <a:extLst>
                <a:ext uri="{FF2B5EF4-FFF2-40B4-BE49-F238E27FC236}">
                  <a16:creationId xmlns:a16="http://schemas.microsoft.com/office/drawing/2014/main" id="{64E2FA9A-FEF7-4501-B0EB-5E45EDD217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/>
            <a:lstStyle/>
            <a:p>
              <a:endParaRPr lang="en-PH"/>
            </a:p>
          </p:txBody>
        </p:sp>
        <p:sp>
          <p:nvSpPr>
            <p:cNvPr id="13" name="Freeform 7">
              <a:extLst>
                <a:ext uri="{FF2B5EF4-FFF2-40B4-BE49-F238E27FC236}">
                  <a16:creationId xmlns:a16="http://schemas.microsoft.com/office/drawing/2014/main" id="{BC38192B-B4CB-47D4-A3B1-10010247F15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rgbClr val="595959"/>
            </a:solidFill>
            <a:ln>
              <a:noFill/>
            </a:ln>
          </p:spPr>
          <p:txBody>
            <a:bodyPr/>
            <a:lstStyle/>
            <a:p>
              <a:endParaRPr lang="en-PH"/>
            </a:p>
          </p:txBody>
        </p:sp>
        <p:sp>
          <p:nvSpPr>
            <p:cNvPr id="14" name="Freeform 8">
              <a:extLst>
                <a:ext uri="{FF2B5EF4-FFF2-40B4-BE49-F238E27FC236}">
                  <a16:creationId xmlns:a16="http://schemas.microsoft.com/office/drawing/2014/main" id="{96330E33-E171-4B0F-82B5-AF7230399B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62626"/>
            </a:solidFill>
            <a:ln>
              <a:noFill/>
            </a:ln>
          </p:spPr>
          <p:txBody>
            <a:bodyPr/>
            <a:lstStyle/>
            <a:p>
              <a:endParaRPr lang="en-PH"/>
            </a:p>
          </p:txBody>
        </p:sp>
        <p:sp>
          <p:nvSpPr>
            <p:cNvPr id="15" name="Freeform 9">
              <a:extLst>
                <a:ext uri="{FF2B5EF4-FFF2-40B4-BE49-F238E27FC236}">
                  <a16:creationId xmlns:a16="http://schemas.microsoft.com/office/drawing/2014/main" id="{332B1723-69BF-42D7-B757-0FA059E152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/>
            <a:lstStyle/>
            <a:p>
              <a:endParaRPr lang="en-PH"/>
            </a:p>
          </p:txBody>
        </p:sp>
        <p:sp>
          <p:nvSpPr>
            <p:cNvPr id="16" name="Freeform 10">
              <a:extLst>
                <a:ext uri="{FF2B5EF4-FFF2-40B4-BE49-F238E27FC236}">
                  <a16:creationId xmlns:a16="http://schemas.microsoft.com/office/drawing/2014/main" id="{F115D62D-1E96-48D1-A78D-D370A0BFB9B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/>
            <a:lstStyle/>
            <a:p>
              <a:endParaRPr lang="en-PH"/>
            </a:p>
          </p:txBody>
        </p:sp>
        <p:sp>
          <p:nvSpPr>
            <p:cNvPr id="17" name="Freeform 11">
              <a:extLst>
                <a:ext uri="{FF2B5EF4-FFF2-40B4-BE49-F238E27FC236}">
                  <a16:creationId xmlns:a16="http://schemas.microsoft.com/office/drawing/2014/main" id="{91C2876A-169D-4822-A766-C00578C88B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rgbClr val="404040"/>
            </a:solidFill>
            <a:ln>
              <a:noFill/>
            </a:ln>
          </p:spPr>
          <p:txBody>
            <a:bodyPr/>
            <a:lstStyle/>
            <a:p>
              <a:endParaRPr lang="en-PH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4EE05EF7-FD4C-4AF0-8340-AA86253A60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5020" y="685800"/>
            <a:ext cx="2780271" cy="5105400"/>
          </a:xfrm>
        </p:spPr>
        <p:txBody>
          <a:bodyPr>
            <a:normAutofit/>
          </a:bodyPr>
          <a:lstStyle/>
          <a:p>
            <a:r>
              <a:rPr lang="en-GB" sz="4000" dirty="0">
                <a:solidFill>
                  <a:srgbClr val="FFFFFF"/>
                </a:solidFill>
              </a:rPr>
              <a:t>Home Learning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9E8426E5-42E6-D79B-8976-4F6E5FB6FBE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85619779"/>
              </p:ext>
            </p:extLst>
          </p:nvPr>
        </p:nvGraphicFramePr>
        <p:xfrm>
          <a:off x="5010150" y="685800"/>
          <a:ext cx="6492875" cy="5105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3" name="Picture 2">
            <a:extLst>
              <a:ext uri="{FF2B5EF4-FFF2-40B4-BE49-F238E27FC236}">
                <a16:creationId xmlns:a16="http://schemas.microsoft.com/office/drawing/2014/main" id="{6EA6EA76-3CCD-8F52-9F1C-B6C1D0C7BF17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2088" y="1543987"/>
            <a:ext cx="7695738" cy="3098355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BA90946C-F7DF-FF34-4955-03D97AA9B848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5943" y="106283"/>
            <a:ext cx="933411" cy="375797"/>
          </a:xfrm>
          <a:prstGeom prst="rect">
            <a:avLst/>
          </a:prstGeom>
        </p:spPr>
      </p:pic>
      <p:sp>
        <p:nvSpPr>
          <p:cNvPr id="6" name="Footer Placeholder 2">
            <a:extLst>
              <a:ext uri="{FF2B5EF4-FFF2-40B4-BE49-F238E27FC236}">
                <a16:creationId xmlns:a16="http://schemas.microsoft.com/office/drawing/2014/main" id="{83FE1035-7E8A-98BF-BBC5-698F7CE9820A}"/>
              </a:ext>
            </a:extLst>
          </p:cNvPr>
          <p:cNvSpPr txBox="1">
            <a:spLocks/>
          </p:cNvSpPr>
          <p:nvPr/>
        </p:nvSpPr>
        <p:spPr>
          <a:xfrm>
            <a:off x="1293048" y="6576453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1493D70-647C-8374-8A02-BAFB1B7A1441}"/>
              </a:ext>
            </a:extLst>
          </p:cNvPr>
          <p:cNvSpPr txBox="1"/>
          <p:nvPr/>
        </p:nvSpPr>
        <p:spPr>
          <a:xfrm>
            <a:off x="7350958" y="6623959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bg2">
                    <a:lumMod val="75000"/>
                  </a:schemeClr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874618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3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15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32E8913-A576-44F2-986E-B8644F77AD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6043" y="629987"/>
            <a:ext cx="1720498" cy="3387497"/>
          </a:xfrm>
        </p:spPr>
        <p:txBody>
          <a:bodyPr anchor="b">
            <a:normAutofit/>
          </a:bodyPr>
          <a:lstStyle/>
          <a:p>
            <a:pPr algn="r"/>
            <a:r>
              <a:rPr lang="en-GB" sz="4000">
                <a:solidFill>
                  <a:srgbClr val="FFFFFF"/>
                </a:solidFill>
              </a:rPr>
              <a:t>Plenary</a:t>
            </a:r>
          </a:p>
        </p:txBody>
      </p:sp>
      <p:sp>
        <p:nvSpPr>
          <p:cNvPr id="22" name="Content Placeholder 2">
            <a:extLst>
              <a:ext uri="{FF2B5EF4-FFF2-40B4-BE49-F238E27FC236}">
                <a16:creationId xmlns:a16="http://schemas.microsoft.com/office/drawing/2014/main" id="{0D0831DF-DFEA-4B10-945C-25AA1A8252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93581" y="-55010"/>
            <a:ext cx="9991534" cy="6926273"/>
          </a:xfr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>
            <a:normAutofit fontScale="92500" lnSpcReduction="10000"/>
          </a:bodyPr>
          <a:lstStyle/>
          <a:p>
            <a:r>
              <a:rPr lang="en-GB" sz="1600" b="0" i="0" u="none" strike="noStrike" baseline="0" dirty="0">
                <a:latin typeface="Arial" panose="020B0604020202020204" pitchFamily="34" charset="0"/>
              </a:rPr>
              <a:t>1) What is the definition of economic inequality?</a:t>
            </a:r>
          </a:p>
          <a:p>
            <a:pPr lvl="1"/>
            <a:r>
              <a:rPr lang="en-GB" sz="1600" b="0" i="0" u="none" strike="noStrike" baseline="0" dirty="0">
                <a:latin typeface="Arial" panose="020B0604020202020204" pitchFamily="34" charset="0"/>
              </a:rPr>
              <a:t>A. The unequal distribution of income and wealth among individuals and households</a:t>
            </a:r>
          </a:p>
          <a:p>
            <a:pPr lvl="1"/>
            <a:r>
              <a:rPr lang="en-GB" sz="1600" b="0" i="0" u="none" strike="noStrike" baseline="0" dirty="0">
                <a:latin typeface="Arial" panose="020B0604020202020204" pitchFamily="34" charset="0"/>
              </a:rPr>
              <a:t>B. The unequal access to jobs and resources</a:t>
            </a:r>
          </a:p>
          <a:p>
            <a:pPr lvl="1"/>
            <a:r>
              <a:rPr lang="en-GB" sz="1600" b="0" i="0" u="none" strike="noStrike" baseline="0" dirty="0">
                <a:latin typeface="Arial" panose="020B0604020202020204" pitchFamily="34" charset="0"/>
              </a:rPr>
              <a:t>C. The unequal access to education and health care</a:t>
            </a:r>
          </a:p>
          <a:p>
            <a:pPr lvl="1"/>
            <a:r>
              <a:rPr lang="en-GB" sz="1600" b="0" i="0" u="none" strike="noStrike" baseline="0" dirty="0">
                <a:latin typeface="Arial" panose="020B0604020202020204" pitchFamily="34" charset="0"/>
              </a:rPr>
              <a:t>D. The unequal access to political power</a:t>
            </a:r>
          </a:p>
          <a:p>
            <a:r>
              <a:rPr lang="en-GB" sz="1600" b="0" i="0" u="none" strike="noStrike" baseline="0" dirty="0">
                <a:latin typeface="Arial" panose="020B0604020202020204" pitchFamily="34" charset="0"/>
              </a:rPr>
              <a:t>2) What are some examples of economic inequality?</a:t>
            </a:r>
          </a:p>
          <a:p>
            <a:pPr lvl="1"/>
            <a:r>
              <a:rPr lang="en-GB" sz="1600" b="0" i="0" u="none" strike="noStrike" baseline="0" dirty="0">
                <a:latin typeface="Arial" panose="020B0604020202020204" pitchFamily="34" charset="0"/>
              </a:rPr>
              <a:t>A. Unequal access to education and health care</a:t>
            </a:r>
          </a:p>
          <a:p>
            <a:pPr lvl="1"/>
            <a:r>
              <a:rPr lang="en-GB" sz="1600" b="0" i="0" u="none" strike="noStrike" baseline="0" dirty="0">
                <a:latin typeface="Arial" panose="020B0604020202020204" pitchFamily="34" charset="0"/>
              </a:rPr>
              <a:t>B. Unequal access to jobs and resources</a:t>
            </a:r>
          </a:p>
          <a:p>
            <a:pPr lvl="1"/>
            <a:r>
              <a:rPr lang="en-GB" sz="1600" b="0" i="0" u="none" strike="noStrike" baseline="0" dirty="0">
                <a:latin typeface="Arial" panose="020B0604020202020204" pitchFamily="34" charset="0"/>
              </a:rPr>
              <a:t>C. Unequal access to political power</a:t>
            </a:r>
          </a:p>
          <a:p>
            <a:pPr lvl="1"/>
            <a:r>
              <a:rPr lang="en-GB" sz="1600" b="0" i="0" u="none" strike="noStrike" baseline="0" dirty="0">
                <a:latin typeface="Arial" panose="020B0604020202020204" pitchFamily="34" charset="0"/>
              </a:rPr>
              <a:t>D. All of the above</a:t>
            </a:r>
          </a:p>
          <a:p>
            <a:r>
              <a:rPr lang="en-GB" sz="1600" b="0" i="0" u="none" strike="noStrike" baseline="0" dirty="0">
                <a:latin typeface="Arial" panose="020B0604020202020204" pitchFamily="34" charset="0"/>
              </a:rPr>
              <a:t>3) What is the role of government policies in reducing economic inequality?</a:t>
            </a:r>
          </a:p>
          <a:p>
            <a:pPr lvl="1"/>
            <a:r>
              <a:rPr lang="en-GB" sz="1600" b="0" i="0" u="none" strike="noStrike" baseline="0" dirty="0">
                <a:latin typeface="Arial" panose="020B0604020202020204" pitchFamily="34" charset="0"/>
              </a:rPr>
              <a:t>A. Increasing taxes on the wealthy</a:t>
            </a:r>
          </a:p>
          <a:p>
            <a:pPr lvl="1"/>
            <a:r>
              <a:rPr lang="en-GB" sz="1600" b="0" i="0" u="none" strike="noStrike" baseline="0" dirty="0">
                <a:latin typeface="Arial" panose="020B0604020202020204" pitchFamily="34" charset="0"/>
              </a:rPr>
              <a:t>B. Providing subsidies to the poor</a:t>
            </a:r>
          </a:p>
          <a:p>
            <a:pPr lvl="1"/>
            <a:r>
              <a:rPr lang="en-GB" sz="1600" b="0" i="0" u="none" strike="noStrike" baseline="0" dirty="0">
                <a:latin typeface="Arial" panose="020B0604020202020204" pitchFamily="34" charset="0"/>
              </a:rPr>
              <a:t>C. Investing in education and health care</a:t>
            </a:r>
          </a:p>
          <a:p>
            <a:pPr lvl="1"/>
            <a:r>
              <a:rPr lang="en-GB" sz="1600" b="0" i="0" u="none" strike="noStrike" baseline="0" dirty="0">
                <a:latin typeface="Arial" panose="020B0604020202020204" pitchFamily="34" charset="0"/>
              </a:rPr>
              <a:t>D. All of the above</a:t>
            </a:r>
          </a:p>
          <a:p>
            <a:r>
              <a:rPr lang="en-GB" sz="1600" b="0" i="0" u="none" strike="noStrike" baseline="0" dirty="0">
                <a:latin typeface="Arial" panose="020B0604020202020204" pitchFamily="34" charset="0"/>
              </a:rPr>
              <a:t>4) What is the impact of technology on economic inequality?</a:t>
            </a:r>
          </a:p>
          <a:p>
            <a:pPr lvl="1"/>
            <a:r>
              <a:rPr lang="en-GB" sz="1600" b="0" i="0" u="none" strike="noStrike" baseline="0" dirty="0">
                <a:latin typeface="Arial" panose="020B0604020202020204" pitchFamily="34" charset="0"/>
              </a:rPr>
              <a:t>A. Technology has increased economic inequality by creating more job opportunities for the wealthy</a:t>
            </a:r>
          </a:p>
          <a:p>
            <a:pPr lvl="1"/>
            <a:r>
              <a:rPr lang="en-GB" sz="1600" b="0" i="0" u="none" strike="noStrike" baseline="0" dirty="0">
                <a:latin typeface="Arial" panose="020B0604020202020204" pitchFamily="34" charset="0"/>
              </a:rPr>
              <a:t>B. Technology has decreased economic inequality by creating more job opportunities for the middle and lower classes</a:t>
            </a:r>
          </a:p>
          <a:p>
            <a:pPr lvl="1"/>
            <a:r>
              <a:rPr lang="en-GB" sz="1600" b="0" i="0" u="none" strike="noStrike" baseline="0" dirty="0">
                <a:latin typeface="Arial" panose="020B0604020202020204" pitchFamily="34" charset="0"/>
              </a:rPr>
              <a:t>C. Technology has no impact on economic inequality</a:t>
            </a:r>
          </a:p>
          <a:p>
            <a:pPr lvl="1"/>
            <a:r>
              <a:rPr lang="en-GB" sz="1600" b="0" i="0" u="none" strike="noStrike" baseline="0" dirty="0">
                <a:latin typeface="Arial" panose="020B0604020202020204" pitchFamily="34" charset="0"/>
              </a:rPr>
              <a:t>D. Technology has increased economic inequality by creating fewer job opportunities for the middle and lower classes</a:t>
            </a:r>
          </a:p>
          <a:p>
            <a:r>
              <a:rPr lang="en-GB" sz="1600" b="0" i="0" u="none" strike="noStrike" baseline="0" dirty="0">
                <a:latin typeface="Arial" panose="020B0604020202020204" pitchFamily="34" charset="0"/>
              </a:rPr>
              <a:t>5) What is the role of education in reducing economic inequality?</a:t>
            </a:r>
          </a:p>
          <a:p>
            <a:pPr lvl="1"/>
            <a:r>
              <a:rPr lang="en-GB" sz="1600" b="0" i="0" u="none" strike="noStrike" baseline="0" dirty="0">
                <a:latin typeface="Arial" panose="020B0604020202020204" pitchFamily="34" charset="0"/>
              </a:rPr>
              <a:t>A. Education can increase access to jobs and resources</a:t>
            </a:r>
          </a:p>
          <a:p>
            <a:pPr lvl="1"/>
            <a:r>
              <a:rPr lang="en-GB" sz="1600" b="0" i="0" u="none" strike="noStrike" baseline="0" dirty="0">
                <a:latin typeface="Arial" panose="020B0604020202020204" pitchFamily="34" charset="0"/>
              </a:rPr>
              <a:t>B. Education can improve access to health care</a:t>
            </a:r>
          </a:p>
          <a:p>
            <a:pPr lvl="1"/>
            <a:r>
              <a:rPr lang="en-GB" sz="1600" b="0" i="0" u="none" strike="noStrike" baseline="0" dirty="0">
                <a:latin typeface="Arial" panose="020B0604020202020204" pitchFamily="34" charset="0"/>
              </a:rPr>
              <a:t>C. Education can increase political power</a:t>
            </a:r>
          </a:p>
          <a:p>
            <a:pPr lvl="1"/>
            <a:r>
              <a:rPr lang="en-GB" sz="1600" b="0" i="0" u="none" strike="noStrike" baseline="0" dirty="0">
                <a:latin typeface="Arial" panose="020B0604020202020204" pitchFamily="34" charset="0"/>
              </a:rPr>
              <a:t>D. All of the above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087AB9D-D1B6-6905-2688-DFC4DE50E23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2088" y="1543987"/>
            <a:ext cx="7695738" cy="3098355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A95535FD-5719-5E0A-8CE1-3827173DAE1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56943" y="135591"/>
            <a:ext cx="933411" cy="375797"/>
          </a:xfrm>
          <a:prstGeom prst="rect">
            <a:avLst/>
          </a:prstGeom>
        </p:spPr>
      </p:pic>
      <p:sp>
        <p:nvSpPr>
          <p:cNvPr id="5" name="Footer Placeholder 2">
            <a:extLst>
              <a:ext uri="{FF2B5EF4-FFF2-40B4-BE49-F238E27FC236}">
                <a16:creationId xmlns:a16="http://schemas.microsoft.com/office/drawing/2014/main" id="{162A38FF-64EA-31BE-A3AF-2296358B113E}"/>
              </a:ext>
            </a:extLst>
          </p:cNvPr>
          <p:cNvSpPr txBox="1">
            <a:spLocks/>
          </p:cNvSpPr>
          <p:nvPr/>
        </p:nvSpPr>
        <p:spPr>
          <a:xfrm>
            <a:off x="4870223" y="6614182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38AA8FF-C711-0D48-1080-52EAA0FBFA67}"/>
              </a:ext>
            </a:extLst>
          </p:cNvPr>
          <p:cNvSpPr txBox="1"/>
          <p:nvPr/>
        </p:nvSpPr>
        <p:spPr>
          <a:xfrm>
            <a:off x="8908823" y="6650573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bg2">
                    <a:lumMod val="75000"/>
                  </a:schemeClr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20400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9228552E-C8B1-4A80-8448-0787CE0FC7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0EC2E1E6-B3C7-DBBE-99A2-F5ECD0029A1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35000"/>
          </a:blip>
          <a:srcRect t="25000" r="-2" b="-2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7EADB34E-4754-4136-957D-FEE08D3AFE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GB">
                <a:solidFill>
                  <a:srgbClr val="FFFFFF"/>
                </a:solidFill>
              </a:rPr>
              <a:t>Recall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E56ECE28-D41A-E09E-98B1-B1C671C4BC0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40131465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3" name="Picture 2">
            <a:extLst>
              <a:ext uri="{FF2B5EF4-FFF2-40B4-BE49-F238E27FC236}">
                <a16:creationId xmlns:a16="http://schemas.microsoft.com/office/drawing/2014/main" id="{23911F28-7DF2-B91F-A040-3BFF1618D8DC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2088" y="1543987"/>
            <a:ext cx="7695738" cy="3098355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667A23C1-226E-176A-6B0D-10E749C3E614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5943" y="106283"/>
            <a:ext cx="933411" cy="375797"/>
          </a:xfrm>
          <a:prstGeom prst="rect">
            <a:avLst/>
          </a:prstGeom>
        </p:spPr>
      </p:pic>
      <p:sp>
        <p:nvSpPr>
          <p:cNvPr id="7" name="Footer Placeholder 2">
            <a:extLst>
              <a:ext uri="{FF2B5EF4-FFF2-40B4-BE49-F238E27FC236}">
                <a16:creationId xmlns:a16="http://schemas.microsoft.com/office/drawing/2014/main" id="{03CB4544-DB78-DA4E-A484-79F18DA835F0}"/>
              </a:ext>
            </a:extLst>
          </p:cNvPr>
          <p:cNvSpPr txBox="1">
            <a:spLocks/>
          </p:cNvSpPr>
          <p:nvPr/>
        </p:nvSpPr>
        <p:spPr>
          <a:xfrm>
            <a:off x="1293048" y="6576453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1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899BC21-15BA-D6D9-F990-B9FF74AF0DEC}"/>
              </a:ext>
            </a:extLst>
          </p:cNvPr>
          <p:cNvSpPr txBox="1"/>
          <p:nvPr/>
        </p:nvSpPr>
        <p:spPr>
          <a:xfrm>
            <a:off x="7350958" y="6623959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bg2">
                    <a:lumMod val="75000"/>
                  </a:schemeClr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778476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F13C74B1-5B17-4795-BED0-7140497B44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D0EAB55-39D1-4F42-87E1-9EC50B2C8A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325369"/>
            <a:ext cx="4368602" cy="1956841"/>
          </a:xfrm>
        </p:spPr>
        <p:txBody>
          <a:bodyPr anchor="b">
            <a:normAutofit/>
          </a:bodyPr>
          <a:lstStyle/>
          <a:p>
            <a:r>
              <a:rPr lang="en-GB" sz="5400"/>
              <a:t>Starter</a:t>
            </a:r>
          </a:p>
        </p:txBody>
      </p:sp>
      <p:sp>
        <p:nvSpPr>
          <p:cNvPr id="12" name="sketchy line">
            <a:extLst>
              <a:ext uri="{FF2B5EF4-FFF2-40B4-BE49-F238E27FC236}">
                <a16:creationId xmlns:a16="http://schemas.microsoft.com/office/drawing/2014/main" id="{D4974D33-8DC5-464E-8C6D-BE58F0669C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80" y="2586994"/>
            <a:ext cx="3474720" cy="18288"/>
          </a:xfrm>
          <a:custGeom>
            <a:avLst/>
            <a:gdLst>
              <a:gd name="connsiteX0" fmla="*/ 0 w 3474720"/>
              <a:gd name="connsiteY0" fmla="*/ 0 h 18288"/>
              <a:gd name="connsiteX1" fmla="*/ 694944 w 3474720"/>
              <a:gd name="connsiteY1" fmla="*/ 0 h 18288"/>
              <a:gd name="connsiteX2" fmla="*/ 1355141 w 3474720"/>
              <a:gd name="connsiteY2" fmla="*/ 0 h 18288"/>
              <a:gd name="connsiteX3" fmla="*/ 2015338 w 3474720"/>
              <a:gd name="connsiteY3" fmla="*/ 0 h 18288"/>
              <a:gd name="connsiteX4" fmla="*/ 2779776 w 3474720"/>
              <a:gd name="connsiteY4" fmla="*/ 0 h 18288"/>
              <a:gd name="connsiteX5" fmla="*/ 3474720 w 3474720"/>
              <a:gd name="connsiteY5" fmla="*/ 0 h 18288"/>
              <a:gd name="connsiteX6" fmla="*/ 3474720 w 3474720"/>
              <a:gd name="connsiteY6" fmla="*/ 18288 h 18288"/>
              <a:gd name="connsiteX7" fmla="*/ 2779776 w 3474720"/>
              <a:gd name="connsiteY7" fmla="*/ 18288 h 18288"/>
              <a:gd name="connsiteX8" fmla="*/ 2189074 w 3474720"/>
              <a:gd name="connsiteY8" fmla="*/ 18288 h 18288"/>
              <a:gd name="connsiteX9" fmla="*/ 1528877 w 3474720"/>
              <a:gd name="connsiteY9" fmla="*/ 18288 h 18288"/>
              <a:gd name="connsiteX10" fmla="*/ 868680 w 3474720"/>
              <a:gd name="connsiteY10" fmla="*/ 18288 h 18288"/>
              <a:gd name="connsiteX11" fmla="*/ 0 w 3474720"/>
              <a:gd name="connsiteY11" fmla="*/ 18288 h 18288"/>
              <a:gd name="connsiteX12" fmla="*/ 0 w 3474720"/>
              <a:gd name="connsiteY12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474720" h="18288" fill="none" extrusionOk="0">
                <a:moveTo>
                  <a:pt x="0" y="0"/>
                </a:moveTo>
                <a:cubicBezTo>
                  <a:pt x="224454" y="-14544"/>
                  <a:pt x="495407" y="26540"/>
                  <a:pt x="694944" y="0"/>
                </a:cubicBezTo>
                <a:cubicBezTo>
                  <a:pt x="894481" y="-26540"/>
                  <a:pt x="1130063" y="24713"/>
                  <a:pt x="1355141" y="0"/>
                </a:cubicBezTo>
                <a:cubicBezTo>
                  <a:pt x="1580219" y="-24713"/>
                  <a:pt x="1820099" y="26695"/>
                  <a:pt x="2015338" y="0"/>
                </a:cubicBezTo>
                <a:cubicBezTo>
                  <a:pt x="2210577" y="-26695"/>
                  <a:pt x="2402045" y="165"/>
                  <a:pt x="2779776" y="0"/>
                </a:cubicBezTo>
                <a:cubicBezTo>
                  <a:pt x="3157507" y="-165"/>
                  <a:pt x="3286859" y="-15571"/>
                  <a:pt x="3474720" y="0"/>
                </a:cubicBezTo>
                <a:cubicBezTo>
                  <a:pt x="3474286" y="7551"/>
                  <a:pt x="3474253" y="9822"/>
                  <a:pt x="3474720" y="18288"/>
                </a:cubicBezTo>
                <a:cubicBezTo>
                  <a:pt x="3233904" y="29845"/>
                  <a:pt x="2945134" y="-5256"/>
                  <a:pt x="2779776" y="18288"/>
                </a:cubicBezTo>
                <a:cubicBezTo>
                  <a:pt x="2614418" y="41832"/>
                  <a:pt x="2339768" y="22709"/>
                  <a:pt x="2189074" y="18288"/>
                </a:cubicBezTo>
                <a:cubicBezTo>
                  <a:pt x="2038380" y="13867"/>
                  <a:pt x="1817434" y="-4947"/>
                  <a:pt x="1528877" y="18288"/>
                </a:cubicBezTo>
                <a:cubicBezTo>
                  <a:pt x="1240320" y="41523"/>
                  <a:pt x="1042447" y="37198"/>
                  <a:pt x="868680" y="18288"/>
                </a:cubicBezTo>
                <a:cubicBezTo>
                  <a:pt x="694913" y="-622"/>
                  <a:pt x="233232" y="44909"/>
                  <a:pt x="0" y="18288"/>
                </a:cubicBezTo>
                <a:cubicBezTo>
                  <a:pt x="60" y="11696"/>
                  <a:pt x="66" y="3758"/>
                  <a:pt x="0" y="0"/>
                </a:cubicBezTo>
                <a:close/>
              </a:path>
              <a:path w="3474720" h="18288" stroke="0" extrusionOk="0">
                <a:moveTo>
                  <a:pt x="0" y="0"/>
                </a:moveTo>
                <a:cubicBezTo>
                  <a:pt x="202328" y="-14716"/>
                  <a:pt x="332722" y="-11499"/>
                  <a:pt x="625450" y="0"/>
                </a:cubicBezTo>
                <a:cubicBezTo>
                  <a:pt x="918178" y="11499"/>
                  <a:pt x="1096688" y="5123"/>
                  <a:pt x="1389888" y="0"/>
                </a:cubicBezTo>
                <a:cubicBezTo>
                  <a:pt x="1683088" y="-5123"/>
                  <a:pt x="1835981" y="-14038"/>
                  <a:pt x="1980590" y="0"/>
                </a:cubicBezTo>
                <a:cubicBezTo>
                  <a:pt x="2125199" y="14038"/>
                  <a:pt x="2396099" y="-7203"/>
                  <a:pt x="2571293" y="0"/>
                </a:cubicBezTo>
                <a:cubicBezTo>
                  <a:pt x="2746487" y="7203"/>
                  <a:pt x="3041609" y="-12036"/>
                  <a:pt x="3474720" y="0"/>
                </a:cubicBezTo>
                <a:cubicBezTo>
                  <a:pt x="3474638" y="4406"/>
                  <a:pt x="3474631" y="9982"/>
                  <a:pt x="3474720" y="18288"/>
                </a:cubicBezTo>
                <a:cubicBezTo>
                  <a:pt x="3324873" y="21876"/>
                  <a:pt x="3136771" y="12587"/>
                  <a:pt x="2814523" y="18288"/>
                </a:cubicBezTo>
                <a:cubicBezTo>
                  <a:pt x="2492275" y="23989"/>
                  <a:pt x="2294402" y="47111"/>
                  <a:pt x="2154326" y="18288"/>
                </a:cubicBezTo>
                <a:cubicBezTo>
                  <a:pt x="2014250" y="-10535"/>
                  <a:pt x="1820317" y="33903"/>
                  <a:pt x="1494130" y="18288"/>
                </a:cubicBezTo>
                <a:cubicBezTo>
                  <a:pt x="1167943" y="2673"/>
                  <a:pt x="948432" y="14868"/>
                  <a:pt x="729691" y="18288"/>
                </a:cubicBezTo>
                <a:cubicBezTo>
                  <a:pt x="510950" y="21708"/>
                  <a:pt x="264032" y="24354"/>
                  <a:pt x="0" y="18288"/>
                </a:cubicBezTo>
                <a:cubicBezTo>
                  <a:pt x="189" y="14288"/>
                  <a:pt x="-703" y="3747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445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863741219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E587CC-9CC5-4E86-A5B2-39E1C6E4D3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0080" y="2872899"/>
            <a:ext cx="4243589" cy="3320668"/>
          </a:xfrm>
        </p:spPr>
        <p:txBody>
          <a:bodyPr>
            <a:normAutofit/>
          </a:bodyPr>
          <a:lstStyle/>
          <a:p>
            <a:r>
              <a:rPr lang="en-GB" sz="2200"/>
              <a:t>Think about how income inequality might affect the choices an individual makes, the decisions a firm makes, and the overall health of the economy.</a:t>
            </a:r>
          </a:p>
          <a:p>
            <a:endParaRPr lang="en-GB" sz="2200"/>
          </a:p>
        </p:txBody>
      </p:sp>
      <p:pic>
        <p:nvPicPr>
          <p:cNvPr id="5" name="Picture 6" descr="A picture containing balloon, aircraft, accessory&#10;&#10;Description automatically generated">
            <a:extLst>
              <a:ext uri="{FF2B5EF4-FFF2-40B4-BE49-F238E27FC236}">
                <a16:creationId xmlns:a16="http://schemas.microsoft.com/office/drawing/2014/main" id="{8BFEBA0C-FCBA-200B-777A-2CAD7D8EE8B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026" r="30021" b="-1"/>
          <a:stretch/>
        </p:blipFill>
        <p:spPr>
          <a:xfrm>
            <a:off x="5311702" y="10"/>
            <a:ext cx="6878775" cy="6857990"/>
          </a:xfrm>
          <a:custGeom>
            <a:avLst/>
            <a:gdLst/>
            <a:ahLst/>
            <a:cxnLst/>
            <a:rect l="l" t="t" r="r" b="b"/>
            <a:pathLst>
              <a:path w="6878775" h="6858000">
                <a:moveTo>
                  <a:pt x="1102973" y="0"/>
                </a:moveTo>
                <a:lnTo>
                  <a:pt x="1160688" y="0"/>
                </a:lnTo>
                <a:lnTo>
                  <a:pt x="983189" y="331786"/>
                </a:lnTo>
                <a:cubicBezTo>
                  <a:pt x="914866" y="469145"/>
                  <a:pt x="850355" y="608712"/>
                  <a:pt x="789261" y="750263"/>
                </a:cubicBezTo>
                <a:cubicBezTo>
                  <a:pt x="774307" y="784928"/>
                  <a:pt x="759992" y="819849"/>
                  <a:pt x="745295" y="854514"/>
                </a:cubicBezTo>
                <a:cubicBezTo>
                  <a:pt x="756682" y="845393"/>
                  <a:pt x="765489" y="833492"/>
                  <a:pt x="770857" y="819975"/>
                </a:cubicBezTo>
                <a:cubicBezTo>
                  <a:pt x="879943" y="589569"/>
                  <a:pt x="999605" y="365513"/>
                  <a:pt x="1131329" y="148742"/>
                </a:cubicBezTo>
                <a:lnTo>
                  <a:pt x="1227589" y="0"/>
                </a:lnTo>
                <a:lnTo>
                  <a:pt x="6878775" y="0"/>
                </a:lnTo>
                <a:lnTo>
                  <a:pt x="6878775" y="6858000"/>
                </a:lnTo>
                <a:lnTo>
                  <a:pt x="713521" y="6858000"/>
                </a:lnTo>
                <a:lnTo>
                  <a:pt x="625642" y="6670527"/>
                </a:lnTo>
                <a:cubicBezTo>
                  <a:pt x="507232" y="6398531"/>
                  <a:pt x="403083" y="6118381"/>
                  <a:pt x="312785" y="5830359"/>
                </a:cubicBezTo>
                <a:cubicBezTo>
                  <a:pt x="278149" y="5719759"/>
                  <a:pt x="248879" y="5607635"/>
                  <a:pt x="212198" y="5480401"/>
                </a:cubicBezTo>
                <a:cubicBezTo>
                  <a:pt x="212208" y="5491601"/>
                  <a:pt x="212803" y="5502788"/>
                  <a:pt x="213988" y="5513923"/>
                </a:cubicBezTo>
                <a:cubicBezTo>
                  <a:pt x="264089" y="5723695"/>
                  <a:pt x="307290" y="5935370"/>
                  <a:pt x="365826" y="6142729"/>
                </a:cubicBezTo>
                <a:cubicBezTo>
                  <a:pt x="433152" y="6380817"/>
                  <a:pt x="510068" y="6614016"/>
                  <a:pt x="597975" y="6841549"/>
                </a:cubicBezTo>
                <a:lnTo>
                  <a:pt x="604824" y="6858000"/>
                </a:lnTo>
                <a:lnTo>
                  <a:pt x="552056" y="6858000"/>
                </a:lnTo>
                <a:lnTo>
                  <a:pt x="539576" y="6828295"/>
                </a:lnTo>
                <a:cubicBezTo>
                  <a:pt x="380597" y="6414594"/>
                  <a:pt x="260223" y="5988893"/>
                  <a:pt x="171555" y="5552906"/>
                </a:cubicBezTo>
                <a:cubicBezTo>
                  <a:pt x="91163" y="5157998"/>
                  <a:pt x="43746" y="4758899"/>
                  <a:pt x="12305" y="4357388"/>
                </a:cubicBezTo>
                <a:cubicBezTo>
                  <a:pt x="-14281" y="4013908"/>
                  <a:pt x="4507" y="3672965"/>
                  <a:pt x="46684" y="3331516"/>
                </a:cubicBezTo>
                <a:cubicBezTo>
                  <a:pt x="127203" y="2664286"/>
                  <a:pt x="277819" y="2007265"/>
                  <a:pt x="496065" y="1371196"/>
                </a:cubicBezTo>
                <a:cubicBezTo>
                  <a:pt x="636273" y="966066"/>
                  <a:pt x="800445" y="573253"/>
                  <a:pt x="995723" y="196614"/>
                </a:cubicBezTo>
                <a:close/>
              </a:path>
            </a:pathLst>
          </a:cu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82506B4F-8EC8-03FB-2832-3713F389B7F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2088" y="1543987"/>
            <a:ext cx="7695738" cy="3098355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D45C50EA-8A0D-6BC8-D60A-D04749D01102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5943" y="106283"/>
            <a:ext cx="933411" cy="375797"/>
          </a:xfrm>
          <a:prstGeom prst="rect">
            <a:avLst/>
          </a:prstGeom>
        </p:spPr>
      </p:pic>
      <p:sp>
        <p:nvSpPr>
          <p:cNvPr id="7" name="Footer Placeholder 2">
            <a:extLst>
              <a:ext uri="{FF2B5EF4-FFF2-40B4-BE49-F238E27FC236}">
                <a16:creationId xmlns:a16="http://schemas.microsoft.com/office/drawing/2014/main" id="{56185434-3790-894C-8F34-35E4E0BF97AE}"/>
              </a:ext>
            </a:extLst>
          </p:cNvPr>
          <p:cNvSpPr txBox="1">
            <a:spLocks/>
          </p:cNvSpPr>
          <p:nvPr/>
        </p:nvSpPr>
        <p:spPr>
          <a:xfrm>
            <a:off x="1293048" y="6576453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F0C3654-004B-1334-2038-DE06899EA283}"/>
              </a:ext>
            </a:extLst>
          </p:cNvPr>
          <p:cNvSpPr txBox="1"/>
          <p:nvPr/>
        </p:nvSpPr>
        <p:spPr>
          <a:xfrm>
            <a:off x="7350958" y="6623959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bg2">
                    <a:lumMod val="75000"/>
                  </a:schemeClr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19013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8857" y="0"/>
            <a:ext cx="4063143" cy="1576412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79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307777" y="-5307778"/>
            <a:ext cx="1576446" cy="12192002"/>
          </a:xfrm>
          <a:prstGeom prst="rect">
            <a:avLst/>
          </a:prstGeom>
          <a:gradFill>
            <a:gsLst>
              <a:gs pos="23000">
                <a:schemeClr val="accent1">
                  <a:alpha val="0"/>
                </a:schemeClr>
              </a:gs>
              <a:gs pos="99000">
                <a:srgbClr val="000000">
                  <a:alpha val="74000"/>
                </a:srgbClr>
              </a:gs>
            </a:gsLst>
            <a:lin ang="20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597" y="348865"/>
            <a:ext cx="10044023" cy="877729"/>
          </a:xfrm>
        </p:spPr>
        <p:txBody>
          <a:bodyPr anchor="ctr">
            <a:normAutofit/>
          </a:bodyPr>
          <a:lstStyle/>
          <a:p>
            <a:r>
              <a:rPr lang="en-GB" sz="4000">
                <a:solidFill>
                  <a:srgbClr val="FFFFFF"/>
                </a:solidFill>
              </a:rPr>
              <a:t>Learning Objectives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FF45261B-8AE5-7BF3-2099-E4D1D6A498C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00438229"/>
              </p:ext>
            </p:extLst>
          </p:nvPr>
        </p:nvGraphicFramePr>
        <p:xfrm>
          <a:off x="644056" y="2112579"/>
          <a:ext cx="10927829" cy="41928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3" name="Picture 2">
            <a:extLst>
              <a:ext uri="{FF2B5EF4-FFF2-40B4-BE49-F238E27FC236}">
                <a16:creationId xmlns:a16="http://schemas.microsoft.com/office/drawing/2014/main" id="{73B29286-607E-8212-8FDE-EC1E928795FA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2088" y="1543987"/>
            <a:ext cx="7695738" cy="3098355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F773BA3F-EF15-3729-6F7D-1F5476D52A62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5943" y="106283"/>
            <a:ext cx="933411" cy="375797"/>
          </a:xfrm>
          <a:prstGeom prst="rect">
            <a:avLst/>
          </a:prstGeom>
        </p:spPr>
      </p:pic>
      <p:sp>
        <p:nvSpPr>
          <p:cNvPr id="6" name="Footer Placeholder 2">
            <a:extLst>
              <a:ext uri="{FF2B5EF4-FFF2-40B4-BE49-F238E27FC236}">
                <a16:creationId xmlns:a16="http://schemas.microsoft.com/office/drawing/2014/main" id="{97B138F1-8A06-27C2-5A09-912A77EC4E74}"/>
              </a:ext>
            </a:extLst>
          </p:cNvPr>
          <p:cNvSpPr txBox="1">
            <a:spLocks/>
          </p:cNvSpPr>
          <p:nvPr/>
        </p:nvSpPr>
        <p:spPr>
          <a:xfrm>
            <a:off x="1293048" y="6576453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1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F1059C9-9B36-4306-E0FE-5C1FE6B0EB00}"/>
              </a:ext>
            </a:extLst>
          </p:cNvPr>
          <p:cNvSpPr txBox="1"/>
          <p:nvPr/>
        </p:nvSpPr>
        <p:spPr>
          <a:xfrm>
            <a:off x="7350958" y="6623959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bg2">
                    <a:lumMod val="75000"/>
                  </a:schemeClr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5103260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8">
            <a:extLst>
              <a:ext uri="{FF2B5EF4-FFF2-40B4-BE49-F238E27FC236}">
                <a16:creationId xmlns:a16="http://schemas.microsoft.com/office/drawing/2014/main" id="{35DB3719-6FDC-4E5D-891D-FF40B7300F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GB" sz="5400"/>
              <a:t>Inequalities in income and wealth</a:t>
            </a:r>
          </a:p>
        </p:txBody>
      </p:sp>
      <p:sp>
        <p:nvSpPr>
          <p:cNvPr id="14" name="sketch line">
            <a:extLst>
              <a:ext uri="{FF2B5EF4-FFF2-40B4-BE49-F238E27FC236}">
                <a16:creationId xmlns:a16="http://schemas.microsoft.com/office/drawing/2014/main" id="{E0CBAC23-2E3F-4A90-BA59-F8299F6A54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8200" y="1865313"/>
            <a:ext cx="10424160" cy="18288"/>
          </a:xfrm>
          <a:custGeom>
            <a:avLst/>
            <a:gdLst>
              <a:gd name="connsiteX0" fmla="*/ 0 w 10424160"/>
              <a:gd name="connsiteY0" fmla="*/ 0 h 18288"/>
              <a:gd name="connsiteX1" fmla="*/ 903427 w 10424160"/>
              <a:gd name="connsiteY1" fmla="*/ 0 h 18288"/>
              <a:gd name="connsiteX2" fmla="*/ 1389888 w 10424160"/>
              <a:gd name="connsiteY2" fmla="*/ 0 h 18288"/>
              <a:gd name="connsiteX3" fmla="*/ 2189074 w 10424160"/>
              <a:gd name="connsiteY3" fmla="*/ 0 h 18288"/>
              <a:gd name="connsiteX4" fmla="*/ 2675534 w 10424160"/>
              <a:gd name="connsiteY4" fmla="*/ 0 h 18288"/>
              <a:gd name="connsiteX5" fmla="*/ 3370478 w 10424160"/>
              <a:gd name="connsiteY5" fmla="*/ 0 h 18288"/>
              <a:gd name="connsiteX6" fmla="*/ 4169664 w 10424160"/>
              <a:gd name="connsiteY6" fmla="*/ 0 h 18288"/>
              <a:gd name="connsiteX7" fmla="*/ 4551883 w 10424160"/>
              <a:gd name="connsiteY7" fmla="*/ 0 h 18288"/>
              <a:gd name="connsiteX8" fmla="*/ 4934102 w 10424160"/>
              <a:gd name="connsiteY8" fmla="*/ 0 h 18288"/>
              <a:gd name="connsiteX9" fmla="*/ 5837530 w 10424160"/>
              <a:gd name="connsiteY9" fmla="*/ 0 h 18288"/>
              <a:gd name="connsiteX10" fmla="*/ 6532474 w 10424160"/>
              <a:gd name="connsiteY10" fmla="*/ 0 h 18288"/>
              <a:gd name="connsiteX11" fmla="*/ 6914693 w 10424160"/>
              <a:gd name="connsiteY11" fmla="*/ 0 h 18288"/>
              <a:gd name="connsiteX12" fmla="*/ 7609637 w 10424160"/>
              <a:gd name="connsiteY12" fmla="*/ 0 h 18288"/>
              <a:gd name="connsiteX13" fmla="*/ 8513064 w 10424160"/>
              <a:gd name="connsiteY13" fmla="*/ 0 h 18288"/>
              <a:gd name="connsiteX14" fmla="*/ 9103766 w 10424160"/>
              <a:gd name="connsiteY14" fmla="*/ 0 h 18288"/>
              <a:gd name="connsiteX15" fmla="*/ 9694469 w 10424160"/>
              <a:gd name="connsiteY15" fmla="*/ 0 h 18288"/>
              <a:gd name="connsiteX16" fmla="*/ 10424160 w 10424160"/>
              <a:gd name="connsiteY16" fmla="*/ 0 h 18288"/>
              <a:gd name="connsiteX17" fmla="*/ 10424160 w 10424160"/>
              <a:gd name="connsiteY17" fmla="*/ 18288 h 18288"/>
              <a:gd name="connsiteX18" fmla="*/ 9729216 w 10424160"/>
              <a:gd name="connsiteY18" fmla="*/ 18288 h 18288"/>
              <a:gd name="connsiteX19" fmla="*/ 8930030 w 10424160"/>
              <a:gd name="connsiteY19" fmla="*/ 18288 h 18288"/>
              <a:gd name="connsiteX20" fmla="*/ 8130845 w 10424160"/>
              <a:gd name="connsiteY20" fmla="*/ 18288 h 18288"/>
              <a:gd name="connsiteX21" fmla="*/ 7644384 w 10424160"/>
              <a:gd name="connsiteY21" fmla="*/ 18288 h 18288"/>
              <a:gd name="connsiteX22" fmla="*/ 6740957 w 10424160"/>
              <a:gd name="connsiteY22" fmla="*/ 18288 h 18288"/>
              <a:gd name="connsiteX23" fmla="*/ 6046013 w 10424160"/>
              <a:gd name="connsiteY23" fmla="*/ 18288 h 18288"/>
              <a:gd name="connsiteX24" fmla="*/ 5663794 w 10424160"/>
              <a:gd name="connsiteY24" fmla="*/ 18288 h 18288"/>
              <a:gd name="connsiteX25" fmla="*/ 4968850 w 10424160"/>
              <a:gd name="connsiteY25" fmla="*/ 18288 h 18288"/>
              <a:gd name="connsiteX26" fmla="*/ 4378147 w 10424160"/>
              <a:gd name="connsiteY26" fmla="*/ 18288 h 18288"/>
              <a:gd name="connsiteX27" fmla="*/ 3787445 w 10424160"/>
              <a:gd name="connsiteY27" fmla="*/ 18288 h 18288"/>
              <a:gd name="connsiteX28" fmla="*/ 3196742 w 10424160"/>
              <a:gd name="connsiteY28" fmla="*/ 18288 h 18288"/>
              <a:gd name="connsiteX29" fmla="*/ 2606040 w 10424160"/>
              <a:gd name="connsiteY29" fmla="*/ 18288 h 18288"/>
              <a:gd name="connsiteX30" fmla="*/ 1806854 w 10424160"/>
              <a:gd name="connsiteY30" fmla="*/ 18288 h 18288"/>
              <a:gd name="connsiteX31" fmla="*/ 1111910 w 10424160"/>
              <a:gd name="connsiteY31" fmla="*/ 18288 h 18288"/>
              <a:gd name="connsiteX32" fmla="*/ 729691 w 10424160"/>
              <a:gd name="connsiteY32" fmla="*/ 18288 h 18288"/>
              <a:gd name="connsiteX33" fmla="*/ 0 w 10424160"/>
              <a:gd name="connsiteY33" fmla="*/ 18288 h 18288"/>
              <a:gd name="connsiteX34" fmla="*/ 0 w 10424160"/>
              <a:gd name="connsiteY34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10424160" h="18288" fill="none" extrusionOk="0">
                <a:moveTo>
                  <a:pt x="0" y="0"/>
                </a:moveTo>
                <a:cubicBezTo>
                  <a:pt x="251416" y="-3874"/>
                  <a:pt x="479411" y="-20508"/>
                  <a:pt x="903427" y="0"/>
                </a:cubicBezTo>
                <a:cubicBezTo>
                  <a:pt x="1327443" y="20508"/>
                  <a:pt x="1177990" y="-7387"/>
                  <a:pt x="1389888" y="0"/>
                </a:cubicBezTo>
                <a:cubicBezTo>
                  <a:pt x="1601786" y="7387"/>
                  <a:pt x="1928602" y="-6697"/>
                  <a:pt x="2189074" y="0"/>
                </a:cubicBezTo>
                <a:cubicBezTo>
                  <a:pt x="2449546" y="6697"/>
                  <a:pt x="2440085" y="-21144"/>
                  <a:pt x="2675534" y="0"/>
                </a:cubicBezTo>
                <a:cubicBezTo>
                  <a:pt x="2910983" y="21144"/>
                  <a:pt x="3026158" y="-11124"/>
                  <a:pt x="3370478" y="0"/>
                </a:cubicBezTo>
                <a:cubicBezTo>
                  <a:pt x="3714798" y="11124"/>
                  <a:pt x="3864539" y="-10660"/>
                  <a:pt x="4169664" y="0"/>
                </a:cubicBezTo>
                <a:cubicBezTo>
                  <a:pt x="4474789" y="10660"/>
                  <a:pt x="4471218" y="16488"/>
                  <a:pt x="4551883" y="0"/>
                </a:cubicBezTo>
                <a:cubicBezTo>
                  <a:pt x="4632548" y="-16488"/>
                  <a:pt x="4786830" y="7986"/>
                  <a:pt x="4934102" y="0"/>
                </a:cubicBezTo>
                <a:cubicBezTo>
                  <a:pt x="5081374" y="-7986"/>
                  <a:pt x="5575881" y="-33003"/>
                  <a:pt x="5837530" y="0"/>
                </a:cubicBezTo>
                <a:cubicBezTo>
                  <a:pt x="6099179" y="33003"/>
                  <a:pt x="6305895" y="14170"/>
                  <a:pt x="6532474" y="0"/>
                </a:cubicBezTo>
                <a:cubicBezTo>
                  <a:pt x="6759053" y="-14170"/>
                  <a:pt x="6726707" y="16121"/>
                  <a:pt x="6914693" y="0"/>
                </a:cubicBezTo>
                <a:cubicBezTo>
                  <a:pt x="7102679" y="-16121"/>
                  <a:pt x="7397857" y="32594"/>
                  <a:pt x="7609637" y="0"/>
                </a:cubicBezTo>
                <a:cubicBezTo>
                  <a:pt x="7821417" y="-32594"/>
                  <a:pt x="8141235" y="-3745"/>
                  <a:pt x="8513064" y="0"/>
                </a:cubicBezTo>
                <a:cubicBezTo>
                  <a:pt x="8884893" y="3745"/>
                  <a:pt x="8877548" y="3359"/>
                  <a:pt x="9103766" y="0"/>
                </a:cubicBezTo>
                <a:cubicBezTo>
                  <a:pt x="9329984" y="-3359"/>
                  <a:pt x="9545570" y="-17843"/>
                  <a:pt x="9694469" y="0"/>
                </a:cubicBezTo>
                <a:cubicBezTo>
                  <a:pt x="9843368" y="17843"/>
                  <a:pt x="10162477" y="-1217"/>
                  <a:pt x="10424160" y="0"/>
                </a:cubicBezTo>
                <a:cubicBezTo>
                  <a:pt x="10424498" y="7640"/>
                  <a:pt x="10423710" y="11289"/>
                  <a:pt x="10424160" y="18288"/>
                </a:cubicBezTo>
                <a:cubicBezTo>
                  <a:pt x="10184680" y="20716"/>
                  <a:pt x="10034768" y="-9357"/>
                  <a:pt x="9729216" y="18288"/>
                </a:cubicBezTo>
                <a:cubicBezTo>
                  <a:pt x="9423664" y="45933"/>
                  <a:pt x="9309220" y="36372"/>
                  <a:pt x="8930030" y="18288"/>
                </a:cubicBezTo>
                <a:cubicBezTo>
                  <a:pt x="8550840" y="204"/>
                  <a:pt x="8513376" y="34707"/>
                  <a:pt x="8130845" y="18288"/>
                </a:cubicBezTo>
                <a:cubicBezTo>
                  <a:pt x="7748315" y="1869"/>
                  <a:pt x="7864674" y="19659"/>
                  <a:pt x="7644384" y="18288"/>
                </a:cubicBezTo>
                <a:cubicBezTo>
                  <a:pt x="7424094" y="16917"/>
                  <a:pt x="6947001" y="55680"/>
                  <a:pt x="6740957" y="18288"/>
                </a:cubicBezTo>
                <a:cubicBezTo>
                  <a:pt x="6534913" y="-19104"/>
                  <a:pt x="6313809" y="33391"/>
                  <a:pt x="6046013" y="18288"/>
                </a:cubicBezTo>
                <a:cubicBezTo>
                  <a:pt x="5778217" y="3185"/>
                  <a:pt x="5786775" y="1439"/>
                  <a:pt x="5663794" y="18288"/>
                </a:cubicBezTo>
                <a:cubicBezTo>
                  <a:pt x="5540813" y="35137"/>
                  <a:pt x="5204724" y="25434"/>
                  <a:pt x="4968850" y="18288"/>
                </a:cubicBezTo>
                <a:cubicBezTo>
                  <a:pt x="4732976" y="11142"/>
                  <a:pt x="4559928" y="34568"/>
                  <a:pt x="4378147" y="18288"/>
                </a:cubicBezTo>
                <a:cubicBezTo>
                  <a:pt x="4196366" y="2008"/>
                  <a:pt x="3992200" y="35409"/>
                  <a:pt x="3787445" y="18288"/>
                </a:cubicBezTo>
                <a:cubicBezTo>
                  <a:pt x="3582690" y="1167"/>
                  <a:pt x="3488876" y="-7583"/>
                  <a:pt x="3196742" y="18288"/>
                </a:cubicBezTo>
                <a:cubicBezTo>
                  <a:pt x="2904608" y="44159"/>
                  <a:pt x="2729828" y="45906"/>
                  <a:pt x="2606040" y="18288"/>
                </a:cubicBezTo>
                <a:cubicBezTo>
                  <a:pt x="2482252" y="-9330"/>
                  <a:pt x="2000672" y="-5498"/>
                  <a:pt x="1806854" y="18288"/>
                </a:cubicBezTo>
                <a:cubicBezTo>
                  <a:pt x="1613036" y="42074"/>
                  <a:pt x="1310933" y="-4240"/>
                  <a:pt x="1111910" y="18288"/>
                </a:cubicBezTo>
                <a:cubicBezTo>
                  <a:pt x="912887" y="40816"/>
                  <a:pt x="891560" y="1701"/>
                  <a:pt x="729691" y="18288"/>
                </a:cubicBezTo>
                <a:cubicBezTo>
                  <a:pt x="567822" y="34875"/>
                  <a:pt x="203025" y="34462"/>
                  <a:pt x="0" y="18288"/>
                </a:cubicBezTo>
                <a:cubicBezTo>
                  <a:pt x="-82" y="11708"/>
                  <a:pt x="-178" y="8956"/>
                  <a:pt x="0" y="0"/>
                </a:cubicBezTo>
                <a:close/>
              </a:path>
              <a:path w="10424160" h="18288" stroke="0" extrusionOk="0">
                <a:moveTo>
                  <a:pt x="0" y="0"/>
                </a:moveTo>
                <a:cubicBezTo>
                  <a:pt x="119910" y="17195"/>
                  <a:pt x="345032" y="1652"/>
                  <a:pt x="590702" y="0"/>
                </a:cubicBezTo>
                <a:cubicBezTo>
                  <a:pt x="836372" y="-1652"/>
                  <a:pt x="830717" y="-10944"/>
                  <a:pt x="972922" y="0"/>
                </a:cubicBezTo>
                <a:cubicBezTo>
                  <a:pt x="1115127" y="10944"/>
                  <a:pt x="1638708" y="17269"/>
                  <a:pt x="1876349" y="0"/>
                </a:cubicBezTo>
                <a:cubicBezTo>
                  <a:pt x="2113990" y="-17269"/>
                  <a:pt x="2263529" y="27642"/>
                  <a:pt x="2467051" y="0"/>
                </a:cubicBezTo>
                <a:cubicBezTo>
                  <a:pt x="2670573" y="-27642"/>
                  <a:pt x="2867743" y="-1552"/>
                  <a:pt x="3057754" y="0"/>
                </a:cubicBezTo>
                <a:cubicBezTo>
                  <a:pt x="3247765" y="1552"/>
                  <a:pt x="3729099" y="45169"/>
                  <a:pt x="3961181" y="0"/>
                </a:cubicBezTo>
                <a:cubicBezTo>
                  <a:pt x="4193263" y="-45169"/>
                  <a:pt x="4313735" y="4067"/>
                  <a:pt x="4447642" y="0"/>
                </a:cubicBezTo>
                <a:cubicBezTo>
                  <a:pt x="4581549" y="-4067"/>
                  <a:pt x="5123626" y="11867"/>
                  <a:pt x="5351069" y="0"/>
                </a:cubicBezTo>
                <a:cubicBezTo>
                  <a:pt x="5578512" y="-11867"/>
                  <a:pt x="6044105" y="-19983"/>
                  <a:pt x="6254496" y="0"/>
                </a:cubicBezTo>
                <a:cubicBezTo>
                  <a:pt x="6464887" y="19983"/>
                  <a:pt x="6664731" y="4232"/>
                  <a:pt x="6949440" y="0"/>
                </a:cubicBezTo>
                <a:cubicBezTo>
                  <a:pt x="7234149" y="-4232"/>
                  <a:pt x="7497205" y="28731"/>
                  <a:pt x="7852867" y="0"/>
                </a:cubicBezTo>
                <a:cubicBezTo>
                  <a:pt x="8208529" y="-28731"/>
                  <a:pt x="8287556" y="2616"/>
                  <a:pt x="8443570" y="0"/>
                </a:cubicBezTo>
                <a:cubicBezTo>
                  <a:pt x="8599584" y="-2616"/>
                  <a:pt x="8871283" y="-14113"/>
                  <a:pt x="9034272" y="0"/>
                </a:cubicBezTo>
                <a:cubicBezTo>
                  <a:pt x="9197261" y="14113"/>
                  <a:pt x="9604978" y="-35623"/>
                  <a:pt x="9833458" y="0"/>
                </a:cubicBezTo>
                <a:cubicBezTo>
                  <a:pt x="10061938" y="35623"/>
                  <a:pt x="10231944" y="-8194"/>
                  <a:pt x="10424160" y="0"/>
                </a:cubicBezTo>
                <a:cubicBezTo>
                  <a:pt x="10424285" y="4395"/>
                  <a:pt x="10424085" y="9776"/>
                  <a:pt x="10424160" y="18288"/>
                </a:cubicBezTo>
                <a:cubicBezTo>
                  <a:pt x="10058736" y="-5772"/>
                  <a:pt x="9942989" y="-18764"/>
                  <a:pt x="9624974" y="18288"/>
                </a:cubicBezTo>
                <a:cubicBezTo>
                  <a:pt x="9306959" y="55340"/>
                  <a:pt x="9229263" y="24995"/>
                  <a:pt x="8930030" y="18288"/>
                </a:cubicBezTo>
                <a:cubicBezTo>
                  <a:pt x="8630797" y="11581"/>
                  <a:pt x="8647263" y="10931"/>
                  <a:pt x="8547811" y="18288"/>
                </a:cubicBezTo>
                <a:cubicBezTo>
                  <a:pt x="8448359" y="25645"/>
                  <a:pt x="8173221" y="219"/>
                  <a:pt x="8061350" y="18288"/>
                </a:cubicBezTo>
                <a:cubicBezTo>
                  <a:pt x="7949479" y="36357"/>
                  <a:pt x="7437002" y="17516"/>
                  <a:pt x="7157923" y="18288"/>
                </a:cubicBezTo>
                <a:cubicBezTo>
                  <a:pt x="6878844" y="19060"/>
                  <a:pt x="6610241" y="8864"/>
                  <a:pt x="6462979" y="18288"/>
                </a:cubicBezTo>
                <a:cubicBezTo>
                  <a:pt x="6315717" y="27712"/>
                  <a:pt x="6124879" y="4989"/>
                  <a:pt x="5976518" y="18288"/>
                </a:cubicBezTo>
                <a:cubicBezTo>
                  <a:pt x="5828157" y="31587"/>
                  <a:pt x="5566880" y="7112"/>
                  <a:pt x="5281574" y="18288"/>
                </a:cubicBezTo>
                <a:cubicBezTo>
                  <a:pt x="4996268" y="29464"/>
                  <a:pt x="5085614" y="20493"/>
                  <a:pt x="4899355" y="18288"/>
                </a:cubicBezTo>
                <a:cubicBezTo>
                  <a:pt x="4713096" y="16083"/>
                  <a:pt x="4606138" y="34359"/>
                  <a:pt x="4517136" y="18288"/>
                </a:cubicBezTo>
                <a:cubicBezTo>
                  <a:pt x="4428134" y="2217"/>
                  <a:pt x="4125335" y="52414"/>
                  <a:pt x="3822192" y="18288"/>
                </a:cubicBezTo>
                <a:cubicBezTo>
                  <a:pt x="3519049" y="-15838"/>
                  <a:pt x="3453132" y="3859"/>
                  <a:pt x="3335731" y="18288"/>
                </a:cubicBezTo>
                <a:cubicBezTo>
                  <a:pt x="3218330" y="32717"/>
                  <a:pt x="2718749" y="-13936"/>
                  <a:pt x="2536546" y="18288"/>
                </a:cubicBezTo>
                <a:cubicBezTo>
                  <a:pt x="2354343" y="50512"/>
                  <a:pt x="2190669" y="3238"/>
                  <a:pt x="2050085" y="18288"/>
                </a:cubicBezTo>
                <a:cubicBezTo>
                  <a:pt x="1909501" y="33338"/>
                  <a:pt x="1520975" y="3062"/>
                  <a:pt x="1250899" y="18288"/>
                </a:cubicBezTo>
                <a:cubicBezTo>
                  <a:pt x="980823" y="33514"/>
                  <a:pt x="992936" y="28036"/>
                  <a:pt x="868680" y="18288"/>
                </a:cubicBezTo>
                <a:cubicBezTo>
                  <a:pt x="744424" y="8540"/>
                  <a:pt x="230364" y="33365"/>
                  <a:pt x="0" y="18288"/>
                </a:cubicBezTo>
                <a:cubicBezTo>
                  <a:pt x="-504" y="12101"/>
                  <a:pt x="-591" y="7719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5" name="Content Placeholder 2">
            <a:extLst>
              <a:ext uri="{FF2B5EF4-FFF2-40B4-BE49-F238E27FC236}">
                <a16:creationId xmlns:a16="http://schemas.microsoft.com/office/drawing/2014/main" id="{74D5AC7C-258E-8EE3-BFB8-71CA0170B5E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66538150"/>
              </p:ext>
            </p:extLst>
          </p:nvPr>
        </p:nvGraphicFramePr>
        <p:xfrm>
          <a:off x="838200" y="2228087"/>
          <a:ext cx="10515600" cy="39488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3" name="Picture 2">
            <a:extLst>
              <a:ext uri="{FF2B5EF4-FFF2-40B4-BE49-F238E27FC236}">
                <a16:creationId xmlns:a16="http://schemas.microsoft.com/office/drawing/2014/main" id="{1CE18627-02A0-6A20-E180-46782CF462B4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2088" y="1543987"/>
            <a:ext cx="7695738" cy="3098355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23157D74-394D-D028-46C6-0364699321FE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5943" y="106283"/>
            <a:ext cx="933411" cy="375797"/>
          </a:xfrm>
          <a:prstGeom prst="rect">
            <a:avLst/>
          </a:prstGeom>
        </p:spPr>
      </p:pic>
      <p:sp>
        <p:nvSpPr>
          <p:cNvPr id="5" name="Footer Placeholder 2">
            <a:extLst>
              <a:ext uri="{FF2B5EF4-FFF2-40B4-BE49-F238E27FC236}">
                <a16:creationId xmlns:a16="http://schemas.microsoft.com/office/drawing/2014/main" id="{0FE59F54-775E-1762-FDB8-8E982F80B390}"/>
              </a:ext>
            </a:extLst>
          </p:cNvPr>
          <p:cNvSpPr txBox="1">
            <a:spLocks/>
          </p:cNvSpPr>
          <p:nvPr/>
        </p:nvSpPr>
        <p:spPr>
          <a:xfrm>
            <a:off x="1293048" y="6576453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BFAB275-01B2-3316-06A7-23F178624495}"/>
              </a:ext>
            </a:extLst>
          </p:cNvPr>
          <p:cNvSpPr txBox="1"/>
          <p:nvPr/>
        </p:nvSpPr>
        <p:spPr>
          <a:xfrm>
            <a:off x="7350958" y="6623959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bg2">
                    <a:lumMod val="75000"/>
                  </a:schemeClr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30926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A3EFF7B1-6CB7-47D1-AD37-B870CA2B21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7FA2962B-21B6-4689-A95D-A8FF6ADE47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0"/>
            <a:ext cx="12188952" cy="6858000"/>
          </a:xfrm>
          <a:prstGeom prst="rect">
            <a:avLst/>
          </a:prstGeom>
          <a:solidFill>
            <a:schemeClr val="bg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A745280D-ED36-41FE-8EB1-CE597C99CF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6200000">
            <a:off x="117348" y="774914"/>
            <a:ext cx="304800" cy="429768"/>
            <a:chOff x="215328" y="-46937"/>
            <a:chExt cx="304800" cy="2773841"/>
          </a:xfrm>
        </p:grpSpPr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3D26CEB3-5AE4-4088-AD63-396DB50F289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215328" y="-46937"/>
              <a:ext cx="0" cy="2773841"/>
            </a:xfrm>
            <a:prstGeom prst="line">
              <a:avLst/>
            </a:prstGeom>
            <a:ln w="25400" cmpd="sng">
              <a:solidFill>
                <a:schemeClr val="bg2">
                  <a:lumMod val="60000"/>
                  <a:lumOff val="40000"/>
                  <a:alpha val="5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4AA9279A-AD34-474C-834E-6BF658144A5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316928" y="-46937"/>
              <a:ext cx="0" cy="2773841"/>
            </a:xfrm>
            <a:prstGeom prst="line">
              <a:avLst/>
            </a:prstGeom>
            <a:ln w="25400" cmpd="sng">
              <a:solidFill>
                <a:schemeClr val="bg2">
                  <a:lumMod val="60000"/>
                  <a:lumOff val="40000"/>
                  <a:alpha val="5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B3589559-7D9A-4ECD-90BB-A5565E2DAE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418528" y="-46937"/>
              <a:ext cx="0" cy="2773841"/>
            </a:xfrm>
            <a:prstGeom prst="line">
              <a:avLst/>
            </a:prstGeom>
            <a:ln w="25400" cmpd="sng">
              <a:solidFill>
                <a:schemeClr val="bg2">
                  <a:lumMod val="60000"/>
                  <a:lumOff val="40000"/>
                  <a:alpha val="5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701B1A71-DCEA-4EB2-8133-98A2CD6F098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20128" y="-46937"/>
              <a:ext cx="0" cy="2773841"/>
            </a:xfrm>
            <a:prstGeom prst="line">
              <a:avLst/>
            </a:prstGeom>
            <a:ln w="25400" cmpd="sng">
              <a:solidFill>
                <a:schemeClr val="bg2">
                  <a:lumMod val="60000"/>
                  <a:lumOff val="40000"/>
                  <a:alpha val="5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9" name="Group 18">
            <a:extLst>
              <a:ext uri="{FF2B5EF4-FFF2-40B4-BE49-F238E27FC236}">
                <a16:creationId xmlns:a16="http://schemas.microsoft.com/office/drawing/2014/main" id="{80E95A5C-1E97-41C3-9DEC-245FF6DEBF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" y="2075420"/>
            <a:ext cx="12048729" cy="4093306"/>
            <a:chOff x="1" y="2075420"/>
            <a:chExt cx="12048729" cy="4093306"/>
          </a:xfrm>
        </p:grpSpPr>
        <p:sp>
          <p:nvSpPr>
            <p:cNvPr id="20" name="Oval 19">
              <a:extLst>
                <a:ext uri="{FF2B5EF4-FFF2-40B4-BE49-F238E27FC236}">
                  <a16:creationId xmlns:a16="http://schemas.microsoft.com/office/drawing/2014/main" id="{8D3C3374-C720-4FCD-B6CD-AEF1D1A6190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4500000">
              <a:off x="7942191" y="2507571"/>
              <a:ext cx="3563871" cy="3563871"/>
            </a:xfrm>
            <a:prstGeom prst="ellipse">
              <a:avLst/>
            </a:prstGeom>
            <a:noFill/>
            <a:ln w="31750">
              <a:gradFill>
                <a:gsLst>
                  <a:gs pos="0">
                    <a:schemeClr val="tx2">
                      <a:lumMod val="60000"/>
                      <a:lumOff val="40000"/>
                      <a:alpha val="10000"/>
                    </a:schemeClr>
                  </a:gs>
                  <a:gs pos="100000">
                    <a:schemeClr val="tx2">
                      <a:lumMod val="50000"/>
                      <a:alpha val="20000"/>
                    </a:schemeClr>
                  </a:gs>
                </a:gsLst>
                <a:lin ang="5400000" scaled="1"/>
              </a:gra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7639E2EF-4D23-4EA3-B29E-D6362FF722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10435065" y="4048931"/>
              <a:ext cx="1381607" cy="1381607"/>
            </a:xfrm>
            <a:prstGeom prst="ellipse">
              <a:avLst/>
            </a:prstGeom>
            <a:noFill/>
            <a:ln w="31750">
              <a:gradFill>
                <a:gsLst>
                  <a:gs pos="0">
                    <a:schemeClr val="tx2">
                      <a:lumMod val="60000"/>
                      <a:lumOff val="40000"/>
                      <a:alpha val="20000"/>
                    </a:schemeClr>
                  </a:gs>
                  <a:gs pos="100000">
                    <a:schemeClr val="tx2">
                      <a:lumMod val="50000"/>
                      <a:alpha val="20000"/>
                    </a:schemeClr>
                  </a:gs>
                </a:gsLst>
                <a:lin ang="5400000" scaled="1"/>
              </a:gra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Oval 21">
              <a:extLst>
                <a:ext uri="{FF2B5EF4-FFF2-40B4-BE49-F238E27FC236}">
                  <a16:creationId xmlns:a16="http://schemas.microsoft.com/office/drawing/2014/main" id="{730820A4-6CEA-4BF7-8DE4-F5B2D2EB23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1" y="2075420"/>
              <a:ext cx="3144364" cy="3144364"/>
            </a:xfrm>
            <a:prstGeom prst="ellipse">
              <a:avLst/>
            </a:prstGeom>
            <a:gradFill>
              <a:gsLst>
                <a:gs pos="0">
                  <a:schemeClr val="tx2">
                    <a:lumMod val="75000"/>
                    <a:alpha val="20000"/>
                  </a:schemeClr>
                </a:gs>
                <a:gs pos="100000">
                  <a:schemeClr val="tx2">
                    <a:lumMod val="50000"/>
                    <a:alpha val="10000"/>
                  </a:schemeClr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Oval 22">
              <a:extLst>
                <a:ext uri="{FF2B5EF4-FFF2-40B4-BE49-F238E27FC236}">
                  <a16:creationId xmlns:a16="http://schemas.microsoft.com/office/drawing/2014/main" id="{F320E002-8AED-4D4F-A104-0585FFFB9AF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2600000">
              <a:off x="10150845" y="4270841"/>
              <a:ext cx="1897885" cy="1897885"/>
            </a:xfrm>
            <a:prstGeom prst="ellipse">
              <a:avLst/>
            </a:prstGeom>
            <a:gradFill>
              <a:gsLst>
                <a:gs pos="0">
                  <a:schemeClr val="tx2">
                    <a:lumMod val="75000"/>
                    <a:alpha val="10000"/>
                  </a:schemeClr>
                </a:gs>
                <a:gs pos="100000">
                  <a:schemeClr val="tx2">
                    <a:lumMod val="75000"/>
                    <a:alpha val="20000"/>
                  </a:schemeClr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4" name="Oval 23">
              <a:extLst>
                <a:ext uri="{FF2B5EF4-FFF2-40B4-BE49-F238E27FC236}">
                  <a16:creationId xmlns:a16="http://schemas.microsoft.com/office/drawing/2014/main" id="{6A0BF3F3-3A09-42CE-9483-114BD01DD96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4500000">
              <a:off x="2046780" y="3040492"/>
              <a:ext cx="2579322" cy="2579322"/>
            </a:xfrm>
            <a:prstGeom prst="ellipse">
              <a:avLst/>
            </a:prstGeom>
            <a:noFill/>
            <a:ln w="31750">
              <a:gradFill>
                <a:gsLst>
                  <a:gs pos="0">
                    <a:schemeClr val="tx2">
                      <a:lumMod val="60000"/>
                      <a:lumOff val="40000"/>
                      <a:alpha val="20000"/>
                    </a:schemeClr>
                  </a:gs>
                  <a:gs pos="100000">
                    <a:schemeClr val="tx2">
                      <a:lumMod val="50000"/>
                      <a:alpha val="20000"/>
                    </a:schemeClr>
                  </a:gs>
                </a:gsLst>
                <a:lin ang="5400000" scaled="1"/>
              </a:gra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Oval 24">
              <a:extLst>
                <a:ext uri="{FF2B5EF4-FFF2-40B4-BE49-F238E27FC236}">
                  <a16:creationId xmlns:a16="http://schemas.microsoft.com/office/drawing/2014/main" id="{B233BD5C-DFC7-4EB7-B348-7C9B5B8D0A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4500000">
              <a:off x="2224640" y="3193975"/>
              <a:ext cx="2243193" cy="2243193"/>
            </a:xfrm>
            <a:prstGeom prst="ellipse">
              <a:avLst/>
            </a:prstGeom>
            <a:noFill/>
            <a:ln w="31750">
              <a:gradFill>
                <a:gsLst>
                  <a:gs pos="0">
                    <a:schemeClr val="tx2">
                      <a:lumMod val="60000"/>
                      <a:lumOff val="40000"/>
                      <a:alpha val="10000"/>
                    </a:schemeClr>
                  </a:gs>
                  <a:gs pos="100000">
                    <a:schemeClr val="tx2">
                      <a:lumMod val="50000"/>
                      <a:alpha val="10000"/>
                    </a:schemeClr>
                  </a:gs>
                </a:gsLst>
                <a:lin ang="5400000" scaled="1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7" name="Rectangle 26">
            <a:extLst>
              <a:ext uri="{FF2B5EF4-FFF2-40B4-BE49-F238E27FC236}">
                <a16:creationId xmlns:a16="http://schemas.microsoft.com/office/drawing/2014/main" id="{A00D2CE1-35C1-46E6-BD59-CEE668BD90F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10438146" y="1042605"/>
            <a:ext cx="2796461" cy="711252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40000"/>
                  <a:lumOff val="60000"/>
                  <a:alpha val="0"/>
                </a:schemeClr>
              </a:gs>
              <a:gs pos="100000">
                <a:schemeClr val="tx2">
                  <a:lumMod val="75000"/>
                  <a:alpha val="10000"/>
                </a:schemeClr>
              </a:gs>
            </a:gsLst>
            <a:lin ang="8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9" name="Group 28">
            <a:extLst>
              <a:ext uri="{FF2B5EF4-FFF2-40B4-BE49-F238E27FC236}">
                <a16:creationId xmlns:a16="http://schemas.microsoft.com/office/drawing/2014/main" id="{A58DCE86-9AE1-46D1-96D6-04B8B3EDF6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259539" y="317578"/>
            <a:ext cx="548640" cy="549007"/>
            <a:chOff x="7029447" y="3514725"/>
            <a:chExt cx="1285875" cy="549007"/>
          </a:xfrm>
        </p:grpSpPr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89B74739-D423-4F25-A976-0A6CD86D173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029447" y="3514725"/>
              <a:ext cx="1285875" cy="0"/>
            </a:xfrm>
            <a:prstGeom prst="line">
              <a:avLst/>
            </a:prstGeom>
            <a:ln w="31750" cap="rnd" cmpd="sng">
              <a:gradFill>
                <a:gsLst>
                  <a:gs pos="0">
                    <a:schemeClr val="tx2">
                      <a:lumMod val="60000"/>
                      <a:lumOff val="40000"/>
                      <a:alpha val="40000"/>
                    </a:schemeClr>
                  </a:gs>
                  <a:gs pos="100000">
                    <a:schemeClr val="tx2">
                      <a:lumMod val="75000"/>
                      <a:alpha val="40000"/>
                    </a:schemeClr>
                  </a:gs>
                </a:gsLst>
                <a:lin ang="5400000" scaled="1"/>
              </a:gradFill>
              <a:prstDash val="sysDot"/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6018E700-FF08-42AA-9237-24E7A74AD38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029447" y="3697727"/>
              <a:ext cx="1285875" cy="0"/>
            </a:xfrm>
            <a:prstGeom prst="line">
              <a:avLst/>
            </a:prstGeom>
            <a:ln w="31750" cap="rnd" cmpd="sng">
              <a:gradFill>
                <a:gsLst>
                  <a:gs pos="0">
                    <a:schemeClr val="tx2">
                      <a:lumMod val="60000"/>
                      <a:lumOff val="40000"/>
                      <a:alpha val="40000"/>
                    </a:schemeClr>
                  </a:gs>
                  <a:gs pos="100000">
                    <a:schemeClr val="tx2">
                      <a:lumMod val="75000"/>
                      <a:alpha val="40000"/>
                    </a:schemeClr>
                  </a:gs>
                </a:gsLst>
                <a:lin ang="5400000" scaled="1"/>
              </a:gradFill>
              <a:prstDash val="sysDot"/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46B3488A-8A55-403E-B9C9-75AFA0CF53E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029447" y="3880729"/>
              <a:ext cx="1285875" cy="0"/>
            </a:xfrm>
            <a:prstGeom prst="line">
              <a:avLst/>
            </a:prstGeom>
            <a:ln w="31750" cap="rnd" cmpd="sng">
              <a:gradFill>
                <a:gsLst>
                  <a:gs pos="0">
                    <a:schemeClr val="tx2">
                      <a:lumMod val="60000"/>
                      <a:lumOff val="40000"/>
                      <a:alpha val="40000"/>
                    </a:schemeClr>
                  </a:gs>
                  <a:gs pos="100000">
                    <a:schemeClr val="tx2">
                      <a:lumMod val="75000"/>
                      <a:alpha val="40000"/>
                    </a:schemeClr>
                  </a:gs>
                </a:gsLst>
                <a:lin ang="5400000" scaled="1"/>
              </a:gradFill>
              <a:prstDash val="sysDot"/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15089B9D-BA8D-4A64-B95F-33940D9D686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029447" y="4063732"/>
              <a:ext cx="1285875" cy="0"/>
            </a:xfrm>
            <a:prstGeom prst="line">
              <a:avLst/>
            </a:prstGeom>
            <a:ln w="31750" cap="rnd" cmpd="sng">
              <a:gradFill>
                <a:gsLst>
                  <a:gs pos="0">
                    <a:schemeClr val="tx2">
                      <a:lumMod val="60000"/>
                      <a:lumOff val="40000"/>
                      <a:alpha val="40000"/>
                    </a:schemeClr>
                  </a:gs>
                  <a:gs pos="100000">
                    <a:schemeClr val="tx2">
                      <a:lumMod val="75000"/>
                      <a:alpha val="40000"/>
                    </a:schemeClr>
                  </a:gs>
                </a:gsLst>
                <a:lin ang="5400000" scaled="1"/>
              </a:gradFill>
              <a:prstDash val="sysDot"/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5" name="Rectangle 34">
            <a:extLst>
              <a:ext uri="{FF2B5EF4-FFF2-40B4-BE49-F238E27FC236}">
                <a16:creationId xmlns:a16="http://schemas.microsoft.com/office/drawing/2014/main" id="{E18403B7-F2C7-4C07-8522-21C3191090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1" y="6140785"/>
            <a:ext cx="6095997" cy="711252"/>
          </a:xfrm>
          <a:prstGeom prst="rect">
            <a:avLst/>
          </a:prstGeom>
          <a:gradFill flip="none" rotWithShape="1">
            <a:gsLst>
              <a:gs pos="10000">
                <a:schemeClr val="tx2">
                  <a:lumMod val="50000"/>
                  <a:alpha val="10000"/>
                </a:schemeClr>
              </a:gs>
              <a:gs pos="100000">
                <a:schemeClr val="tx2">
                  <a:lumMod val="60000"/>
                  <a:lumOff val="40000"/>
                  <a:alpha val="0"/>
                </a:schemeClr>
              </a:gs>
            </a:gsLst>
            <a:lin ang="8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7" name="Group 36">
            <a:extLst>
              <a:ext uri="{FF2B5EF4-FFF2-40B4-BE49-F238E27FC236}">
                <a16:creationId xmlns:a16="http://schemas.microsoft.com/office/drawing/2014/main" id="{23B58CC6-A99E-43AF-A467-256F19287F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5400000">
            <a:off x="616345" y="5940560"/>
            <a:ext cx="1285875" cy="549007"/>
            <a:chOff x="7029447" y="3514725"/>
            <a:chExt cx="1285875" cy="549007"/>
          </a:xfrm>
        </p:grpSpPr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8FE97852-3A18-4317-B17E-8C45174F96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029447" y="3514725"/>
              <a:ext cx="1285875" cy="0"/>
            </a:xfrm>
            <a:prstGeom prst="line">
              <a:avLst/>
            </a:prstGeom>
            <a:ln w="31750" cap="rnd" cmpd="sng">
              <a:gradFill>
                <a:gsLst>
                  <a:gs pos="0">
                    <a:schemeClr val="tx2">
                      <a:lumMod val="60000"/>
                      <a:lumOff val="40000"/>
                      <a:alpha val="40000"/>
                    </a:schemeClr>
                  </a:gs>
                  <a:gs pos="100000">
                    <a:schemeClr val="tx2">
                      <a:lumMod val="50000"/>
                      <a:alpha val="40000"/>
                    </a:schemeClr>
                  </a:gs>
                </a:gsLst>
                <a:lin ang="5400000" scaled="1"/>
              </a:gradFill>
              <a:prstDash val="sysDot"/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F9D0BC6E-6D0B-4589-B1BF-372BAA38395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029447" y="3697727"/>
              <a:ext cx="1285875" cy="0"/>
            </a:xfrm>
            <a:prstGeom prst="line">
              <a:avLst/>
            </a:prstGeom>
            <a:ln w="31750" cap="rnd" cmpd="sng">
              <a:gradFill>
                <a:gsLst>
                  <a:gs pos="0">
                    <a:schemeClr val="tx2">
                      <a:lumMod val="60000"/>
                      <a:lumOff val="40000"/>
                      <a:alpha val="40000"/>
                    </a:schemeClr>
                  </a:gs>
                  <a:gs pos="100000">
                    <a:schemeClr val="tx2">
                      <a:lumMod val="50000"/>
                      <a:alpha val="40000"/>
                    </a:schemeClr>
                  </a:gs>
                </a:gsLst>
                <a:lin ang="5400000" scaled="1"/>
              </a:gradFill>
              <a:prstDash val="sysDot"/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530B892E-E062-4B0A-B79E-E55D36EC9AE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029447" y="3880729"/>
              <a:ext cx="1285875" cy="0"/>
            </a:xfrm>
            <a:prstGeom prst="line">
              <a:avLst/>
            </a:prstGeom>
            <a:ln w="31750" cap="rnd" cmpd="sng">
              <a:gradFill>
                <a:gsLst>
                  <a:gs pos="0">
                    <a:schemeClr val="tx2">
                      <a:lumMod val="60000"/>
                      <a:lumOff val="40000"/>
                      <a:alpha val="40000"/>
                    </a:schemeClr>
                  </a:gs>
                  <a:gs pos="100000">
                    <a:schemeClr val="tx2">
                      <a:lumMod val="50000"/>
                      <a:alpha val="40000"/>
                    </a:schemeClr>
                  </a:gs>
                </a:gsLst>
                <a:lin ang="5400000" scaled="1"/>
              </a:gradFill>
              <a:prstDash val="sysDot"/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8D1A4DF9-C28A-4C0A-B273-702F0C4880F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029447" y="4063732"/>
              <a:ext cx="1285875" cy="0"/>
            </a:xfrm>
            <a:prstGeom prst="line">
              <a:avLst/>
            </a:prstGeom>
            <a:ln w="31750" cap="rnd" cmpd="sng">
              <a:gradFill>
                <a:gsLst>
                  <a:gs pos="0">
                    <a:schemeClr val="tx2">
                      <a:lumMod val="60000"/>
                      <a:lumOff val="40000"/>
                      <a:alpha val="40000"/>
                    </a:schemeClr>
                  </a:gs>
                  <a:gs pos="100000">
                    <a:schemeClr val="tx2">
                      <a:lumMod val="50000"/>
                      <a:alpha val="40000"/>
                    </a:schemeClr>
                  </a:gs>
                </a:gsLst>
                <a:lin ang="5400000" scaled="1"/>
              </a:gradFill>
              <a:prstDash val="sysDot"/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95992"/>
            <a:ext cx="4195140" cy="5638831"/>
          </a:xfrm>
          <a:noFill/>
        </p:spPr>
        <p:txBody>
          <a:bodyPr anchor="ctr">
            <a:normAutofit/>
          </a:bodyPr>
          <a:lstStyle/>
          <a:p>
            <a:r>
              <a:rPr lang="en-GB" sz="4800"/>
              <a:t>Inequalities in income and wealth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8F896738-399F-1235-0FA5-81AB4A9A346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24995245"/>
              </p:ext>
            </p:extLst>
          </p:nvPr>
        </p:nvGraphicFramePr>
        <p:xfrm>
          <a:off x="4915947" y="866585"/>
          <a:ext cx="6253722" cy="505617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3" name="Picture 2">
            <a:extLst>
              <a:ext uri="{FF2B5EF4-FFF2-40B4-BE49-F238E27FC236}">
                <a16:creationId xmlns:a16="http://schemas.microsoft.com/office/drawing/2014/main" id="{7DC2B2A8-49DA-7214-BA70-106F781ACBE0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2088" y="1543987"/>
            <a:ext cx="7695738" cy="3098355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9B4D2B38-1EEF-A2C2-D5D6-5EF50FE6D6D1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5943" y="106283"/>
            <a:ext cx="933411" cy="375797"/>
          </a:xfrm>
          <a:prstGeom prst="rect">
            <a:avLst/>
          </a:prstGeom>
        </p:spPr>
      </p:pic>
      <p:sp>
        <p:nvSpPr>
          <p:cNvPr id="6" name="Footer Placeholder 2">
            <a:extLst>
              <a:ext uri="{FF2B5EF4-FFF2-40B4-BE49-F238E27FC236}">
                <a16:creationId xmlns:a16="http://schemas.microsoft.com/office/drawing/2014/main" id="{C534990F-CF69-8999-777A-4F27C59F2B58}"/>
              </a:ext>
            </a:extLst>
          </p:cNvPr>
          <p:cNvSpPr txBox="1">
            <a:spLocks/>
          </p:cNvSpPr>
          <p:nvPr/>
        </p:nvSpPr>
        <p:spPr>
          <a:xfrm>
            <a:off x="1293048" y="6576453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FB20824-31D6-CD29-CC3E-91B8E65BF252}"/>
              </a:ext>
            </a:extLst>
          </p:cNvPr>
          <p:cNvSpPr txBox="1"/>
          <p:nvPr/>
        </p:nvSpPr>
        <p:spPr>
          <a:xfrm>
            <a:off x="7350958" y="6623959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bg2">
                    <a:lumMod val="75000"/>
                  </a:schemeClr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469846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08E89D5E-1885-4160-AC77-CC471DD1D0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3277" y="712269"/>
            <a:ext cx="3370998" cy="5502264"/>
          </a:xfrm>
        </p:spPr>
        <p:txBody>
          <a:bodyPr>
            <a:normAutofit/>
          </a:bodyPr>
          <a:lstStyle/>
          <a:p>
            <a:r>
              <a:rPr lang="en-GB" dirty="0"/>
              <a:t>The impact of inequality on individuals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EC15C128-8E68-44BD-BF94-FBA9CA4B03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85304" y="2395983"/>
            <a:ext cx="0" cy="2228850"/>
          </a:xfrm>
          <a:prstGeom prst="line">
            <a:avLst/>
          </a:prstGeom>
          <a:ln w="19050">
            <a:solidFill>
              <a:schemeClr val="tx1">
                <a:alpha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BC4D0A4B-9843-4FBE-C638-BDE3CD0249B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45966986"/>
              </p:ext>
            </p:extLst>
          </p:nvPr>
        </p:nvGraphicFramePr>
        <p:xfrm>
          <a:off x="5280025" y="642938"/>
          <a:ext cx="6269038" cy="55721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3" name="Picture 2">
            <a:extLst>
              <a:ext uri="{FF2B5EF4-FFF2-40B4-BE49-F238E27FC236}">
                <a16:creationId xmlns:a16="http://schemas.microsoft.com/office/drawing/2014/main" id="{B7466B25-A114-18D2-474A-BD026B9402EC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2088" y="1543987"/>
            <a:ext cx="7695738" cy="3098355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EC7A9EF0-2C15-8F53-865C-4977B34122F8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5943" y="106283"/>
            <a:ext cx="933411" cy="375797"/>
          </a:xfrm>
          <a:prstGeom prst="rect">
            <a:avLst/>
          </a:prstGeom>
        </p:spPr>
      </p:pic>
      <p:sp>
        <p:nvSpPr>
          <p:cNvPr id="6" name="Footer Placeholder 2">
            <a:extLst>
              <a:ext uri="{FF2B5EF4-FFF2-40B4-BE49-F238E27FC236}">
                <a16:creationId xmlns:a16="http://schemas.microsoft.com/office/drawing/2014/main" id="{59AA1A8A-7AD4-B496-DBBA-0475264578ED}"/>
              </a:ext>
            </a:extLst>
          </p:cNvPr>
          <p:cNvSpPr txBox="1">
            <a:spLocks/>
          </p:cNvSpPr>
          <p:nvPr/>
        </p:nvSpPr>
        <p:spPr>
          <a:xfrm>
            <a:off x="1293048" y="6576453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1CEB1DA-431A-3E3E-2BFD-E083156CA13F}"/>
              </a:ext>
            </a:extLst>
          </p:cNvPr>
          <p:cNvSpPr txBox="1"/>
          <p:nvPr/>
        </p:nvSpPr>
        <p:spPr>
          <a:xfrm>
            <a:off x="7350958" y="6623959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bg2">
                    <a:lumMod val="75000"/>
                  </a:schemeClr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662803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5A0118C5-4F8D-4CF4-BADD-53FEACC6C4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4E0A5C5C-2A95-428E-9F6A-0D29EBD57C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88395" y="1040837"/>
            <a:ext cx="4754948" cy="4754948"/>
          </a:xfrm>
          <a:prstGeom prst="ellipse">
            <a:avLst/>
          </a:prstGeom>
          <a:solidFill>
            <a:srgbClr val="FFFFFF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1056F38F-7C4E-461D-8709-7D0024AE1F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9411" y="1029607"/>
            <a:ext cx="4754948" cy="4754948"/>
          </a:xfrm>
          <a:prstGeom prst="ellipse">
            <a:avLst/>
          </a:prstGeom>
          <a:solidFill>
            <a:schemeClr val="accent6">
              <a:alpha val="3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C7278469-3C3C-49CE-AEEE-E176A4900B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39960" y="934855"/>
            <a:ext cx="4754948" cy="4754948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2368" y="1877492"/>
            <a:ext cx="4030132" cy="3215373"/>
          </a:xfrm>
        </p:spPr>
        <p:txBody>
          <a:bodyPr>
            <a:normAutofit/>
          </a:bodyPr>
          <a:lstStyle/>
          <a:p>
            <a:pPr algn="ctr"/>
            <a:r>
              <a:rPr lang="en-GB">
                <a:solidFill>
                  <a:schemeClr val="bg1"/>
                </a:solidFill>
              </a:rPr>
              <a:t>The impact of inequality on individuals</a:t>
            </a: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93DC754C-7E09-422D-A8BB-AF632E90DF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377893"/>
            <a:ext cx="1861854" cy="717514"/>
            <a:chOff x="0" y="377893"/>
            <a:chExt cx="1861854" cy="717514"/>
          </a:xfrm>
          <a:solidFill>
            <a:schemeClr val="bg1"/>
          </a:solidFill>
        </p:grpSpPr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C5A741B9-65EC-4C5B-9FE0-4A18575771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377893"/>
              <a:ext cx="1861854" cy="277779"/>
            </a:xfrm>
            <a:custGeom>
              <a:avLst/>
              <a:gdLst>
                <a:gd name="connsiteX0" fmla="*/ 180458 w 1861854"/>
                <a:gd name="connsiteY0" fmla="*/ 0 h 277779"/>
                <a:gd name="connsiteX1" fmla="*/ 419222 w 1861854"/>
                <a:gd name="connsiteY1" fmla="*/ 238761 h 277779"/>
                <a:gd name="connsiteX2" fmla="*/ 657984 w 1861854"/>
                <a:gd name="connsiteY2" fmla="*/ 0 h 277779"/>
                <a:gd name="connsiteX3" fmla="*/ 896745 w 1861854"/>
                <a:gd name="connsiteY3" fmla="*/ 238761 h 277779"/>
                <a:gd name="connsiteX4" fmla="*/ 1135754 w 1861854"/>
                <a:gd name="connsiteY4" fmla="*/ 0 h 277779"/>
                <a:gd name="connsiteX5" fmla="*/ 1374516 w 1861854"/>
                <a:gd name="connsiteY5" fmla="*/ 238761 h 277779"/>
                <a:gd name="connsiteX6" fmla="*/ 1613277 w 1861854"/>
                <a:gd name="connsiteY6" fmla="*/ 0 h 277779"/>
                <a:gd name="connsiteX7" fmla="*/ 1861854 w 1861854"/>
                <a:gd name="connsiteY7" fmla="*/ 248577 h 277779"/>
                <a:gd name="connsiteX8" fmla="*/ 1842470 w 1861854"/>
                <a:gd name="connsiteY8" fmla="*/ 267963 h 277779"/>
                <a:gd name="connsiteX9" fmla="*/ 1613277 w 1861854"/>
                <a:gd name="connsiteY9" fmla="*/ 39017 h 277779"/>
                <a:gd name="connsiteX10" fmla="*/ 1374516 w 1861854"/>
                <a:gd name="connsiteY10" fmla="*/ 277779 h 277779"/>
                <a:gd name="connsiteX11" fmla="*/ 1135754 w 1861854"/>
                <a:gd name="connsiteY11" fmla="*/ 39017 h 277779"/>
                <a:gd name="connsiteX12" fmla="*/ 896745 w 1861854"/>
                <a:gd name="connsiteY12" fmla="*/ 277779 h 277779"/>
                <a:gd name="connsiteX13" fmla="*/ 657984 w 1861854"/>
                <a:gd name="connsiteY13" fmla="*/ 39017 h 277779"/>
                <a:gd name="connsiteX14" fmla="*/ 419222 w 1861854"/>
                <a:gd name="connsiteY14" fmla="*/ 277779 h 277779"/>
                <a:gd name="connsiteX15" fmla="*/ 180458 w 1861854"/>
                <a:gd name="connsiteY15" fmla="*/ 39017 h 277779"/>
                <a:gd name="connsiteX16" fmla="*/ 0 w 1861854"/>
                <a:gd name="connsiteY16" fmla="*/ 219283 h 277779"/>
                <a:gd name="connsiteX17" fmla="*/ 0 w 1861854"/>
                <a:gd name="connsiteY17" fmla="*/ 180458 h 2777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861854" h="277779">
                  <a:moveTo>
                    <a:pt x="180458" y="0"/>
                  </a:moveTo>
                  <a:lnTo>
                    <a:pt x="419222" y="238761"/>
                  </a:lnTo>
                  <a:lnTo>
                    <a:pt x="657984" y="0"/>
                  </a:lnTo>
                  <a:lnTo>
                    <a:pt x="896745" y="238761"/>
                  </a:lnTo>
                  <a:lnTo>
                    <a:pt x="1135754" y="0"/>
                  </a:lnTo>
                  <a:lnTo>
                    <a:pt x="1374516" y="238761"/>
                  </a:lnTo>
                  <a:lnTo>
                    <a:pt x="1613277" y="0"/>
                  </a:lnTo>
                  <a:lnTo>
                    <a:pt x="1861854" y="248577"/>
                  </a:lnTo>
                  <a:lnTo>
                    <a:pt x="1842470" y="267963"/>
                  </a:lnTo>
                  <a:lnTo>
                    <a:pt x="1613277" y="39017"/>
                  </a:lnTo>
                  <a:lnTo>
                    <a:pt x="1374516" y="277779"/>
                  </a:lnTo>
                  <a:lnTo>
                    <a:pt x="1135754" y="39017"/>
                  </a:lnTo>
                  <a:lnTo>
                    <a:pt x="896745" y="277779"/>
                  </a:lnTo>
                  <a:lnTo>
                    <a:pt x="657984" y="39017"/>
                  </a:lnTo>
                  <a:lnTo>
                    <a:pt x="419222" y="277779"/>
                  </a:lnTo>
                  <a:lnTo>
                    <a:pt x="180458" y="39017"/>
                  </a:lnTo>
                  <a:lnTo>
                    <a:pt x="0" y="219283"/>
                  </a:lnTo>
                  <a:lnTo>
                    <a:pt x="0" y="180458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C0BB4301-41FA-4453-956F-A11CC664B68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817628"/>
              <a:ext cx="1861854" cy="277779"/>
            </a:xfrm>
            <a:custGeom>
              <a:avLst/>
              <a:gdLst>
                <a:gd name="connsiteX0" fmla="*/ 180458 w 1861854"/>
                <a:gd name="connsiteY0" fmla="*/ 0 h 277779"/>
                <a:gd name="connsiteX1" fmla="*/ 419222 w 1861854"/>
                <a:gd name="connsiteY1" fmla="*/ 238761 h 277779"/>
                <a:gd name="connsiteX2" fmla="*/ 657984 w 1861854"/>
                <a:gd name="connsiteY2" fmla="*/ 0 h 277779"/>
                <a:gd name="connsiteX3" fmla="*/ 896745 w 1861854"/>
                <a:gd name="connsiteY3" fmla="*/ 238761 h 277779"/>
                <a:gd name="connsiteX4" fmla="*/ 1135754 w 1861854"/>
                <a:gd name="connsiteY4" fmla="*/ 0 h 277779"/>
                <a:gd name="connsiteX5" fmla="*/ 1374516 w 1861854"/>
                <a:gd name="connsiteY5" fmla="*/ 238761 h 277779"/>
                <a:gd name="connsiteX6" fmla="*/ 1613277 w 1861854"/>
                <a:gd name="connsiteY6" fmla="*/ 0 h 277779"/>
                <a:gd name="connsiteX7" fmla="*/ 1861854 w 1861854"/>
                <a:gd name="connsiteY7" fmla="*/ 248577 h 277779"/>
                <a:gd name="connsiteX8" fmla="*/ 1842470 w 1861854"/>
                <a:gd name="connsiteY8" fmla="*/ 268208 h 277779"/>
                <a:gd name="connsiteX9" fmla="*/ 1613277 w 1861854"/>
                <a:gd name="connsiteY9" fmla="*/ 39017 h 277779"/>
                <a:gd name="connsiteX10" fmla="*/ 1374516 w 1861854"/>
                <a:gd name="connsiteY10" fmla="*/ 277779 h 277779"/>
                <a:gd name="connsiteX11" fmla="*/ 1135754 w 1861854"/>
                <a:gd name="connsiteY11" fmla="*/ 39017 h 277779"/>
                <a:gd name="connsiteX12" fmla="*/ 896745 w 1861854"/>
                <a:gd name="connsiteY12" fmla="*/ 277779 h 277779"/>
                <a:gd name="connsiteX13" fmla="*/ 657984 w 1861854"/>
                <a:gd name="connsiteY13" fmla="*/ 39017 h 277779"/>
                <a:gd name="connsiteX14" fmla="*/ 419222 w 1861854"/>
                <a:gd name="connsiteY14" fmla="*/ 277779 h 277779"/>
                <a:gd name="connsiteX15" fmla="*/ 180458 w 1861854"/>
                <a:gd name="connsiteY15" fmla="*/ 39017 h 277779"/>
                <a:gd name="connsiteX16" fmla="*/ 0 w 1861854"/>
                <a:gd name="connsiteY16" fmla="*/ 219475 h 277779"/>
                <a:gd name="connsiteX17" fmla="*/ 0 w 1861854"/>
                <a:gd name="connsiteY17" fmla="*/ 180458 h 2777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861854" h="277779">
                  <a:moveTo>
                    <a:pt x="180458" y="0"/>
                  </a:moveTo>
                  <a:lnTo>
                    <a:pt x="419222" y="238761"/>
                  </a:lnTo>
                  <a:lnTo>
                    <a:pt x="657984" y="0"/>
                  </a:lnTo>
                  <a:lnTo>
                    <a:pt x="896745" y="238761"/>
                  </a:lnTo>
                  <a:lnTo>
                    <a:pt x="1135754" y="0"/>
                  </a:lnTo>
                  <a:lnTo>
                    <a:pt x="1374516" y="238761"/>
                  </a:lnTo>
                  <a:lnTo>
                    <a:pt x="1613277" y="0"/>
                  </a:lnTo>
                  <a:lnTo>
                    <a:pt x="1861854" y="248577"/>
                  </a:lnTo>
                  <a:lnTo>
                    <a:pt x="1842470" y="268208"/>
                  </a:lnTo>
                  <a:lnTo>
                    <a:pt x="1613277" y="39017"/>
                  </a:lnTo>
                  <a:lnTo>
                    <a:pt x="1374516" y="277779"/>
                  </a:lnTo>
                  <a:lnTo>
                    <a:pt x="1135754" y="39017"/>
                  </a:lnTo>
                  <a:lnTo>
                    <a:pt x="896745" y="277779"/>
                  </a:lnTo>
                  <a:lnTo>
                    <a:pt x="657984" y="39017"/>
                  </a:lnTo>
                  <a:lnTo>
                    <a:pt x="419222" y="277779"/>
                  </a:lnTo>
                  <a:lnTo>
                    <a:pt x="180458" y="39017"/>
                  </a:lnTo>
                  <a:lnTo>
                    <a:pt x="0" y="219475"/>
                  </a:lnTo>
                  <a:lnTo>
                    <a:pt x="0" y="180458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en-US" dirty="0"/>
            </a:p>
          </p:txBody>
        </p:sp>
      </p:grpSp>
      <p:sp>
        <p:nvSpPr>
          <p:cNvPr id="20" name="Graphic 212">
            <a:extLst>
              <a:ext uri="{FF2B5EF4-FFF2-40B4-BE49-F238E27FC236}">
                <a16:creationId xmlns:a16="http://schemas.microsoft.com/office/drawing/2014/main" id="{4C6598AB-1C17-4D54-951C-A082D94ACB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88524" y="457812"/>
            <a:ext cx="914565" cy="914565"/>
          </a:xfrm>
          <a:custGeom>
            <a:avLst/>
            <a:gdLst>
              <a:gd name="connsiteX0" fmla="*/ 403574 w 807148"/>
              <a:gd name="connsiteY0" fmla="*/ 0 h 807148"/>
              <a:gd name="connsiteX1" fmla="*/ 0 w 807148"/>
              <a:gd name="connsiteY1" fmla="*/ 403574 h 807148"/>
              <a:gd name="connsiteX2" fmla="*/ 403574 w 807148"/>
              <a:gd name="connsiteY2" fmla="*/ 807149 h 807148"/>
              <a:gd name="connsiteX3" fmla="*/ 807149 w 807148"/>
              <a:gd name="connsiteY3" fmla="*/ 403574 h 807148"/>
              <a:gd name="connsiteX4" fmla="*/ 403574 w 807148"/>
              <a:gd name="connsiteY4" fmla="*/ 0 h 807148"/>
              <a:gd name="connsiteX5" fmla="*/ 403574 w 807148"/>
              <a:gd name="connsiteY5" fmla="*/ 667988 h 807148"/>
              <a:gd name="connsiteX6" fmla="*/ 139160 w 807148"/>
              <a:gd name="connsiteY6" fmla="*/ 403574 h 807148"/>
              <a:gd name="connsiteX7" fmla="*/ 403574 w 807148"/>
              <a:gd name="connsiteY7" fmla="*/ 139160 h 807148"/>
              <a:gd name="connsiteX8" fmla="*/ 667988 w 807148"/>
              <a:gd name="connsiteY8" fmla="*/ 403574 h 807148"/>
              <a:gd name="connsiteX9" fmla="*/ 403574 w 807148"/>
              <a:gd name="connsiteY9" fmla="*/ 667988 h 807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07148" h="807148">
                <a:moveTo>
                  <a:pt x="403574" y="0"/>
                </a:moveTo>
                <a:cubicBezTo>
                  <a:pt x="180689" y="0"/>
                  <a:pt x="0" y="180689"/>
                  <a:pt x="0" y="403574"/>
                </a:cubicBezTo>
                <a:cubicBezTo>
                  <a:pt x="0" y="626459"/>
                  <a:pt x="180689" y="807149"/>
                  <a:pt x="403574" y="807149"/>
                </a:cubicBezTo>
                <a:cubicBezTo>
                  <a:pt x="626459" y="807149"/>
                  <a:pt x="807149" y="626459"/>
                  <a:pt x="807149" y="403574"/>
                </a:cubicBezTo>
                <a:cubicBezTo>
                  <a:pt x="807149" y="180689"/>
                  <a:pt x="626459" y="0"/>
                  <a:pt x="403574" y="0"/>
                </a:cubicBezTo>
                <a:close/>
                <a:moveTo>
                  <a:pt x="403574" y="667988"/>
                </a:moveTo>
                <a:cubicBezTo>
                  <a:pt x="257556" y="667988"/>
                  <a:pt x="139160" y="549593"/>
                  <a:pt x="139160" y="403574"/>
                </a:cubicBezTo>
                <a:cubicBezTo>
                  <a:pt x="139160" y="257556"/>
                  <a:pt x="257556" y="139160"/>
                  <a:pt x="403574" y="139160"/>
                </a:cubicBezTo>
                <a:cubicBezTo>
                  <a:pt x="549593" y="139160"/>
                  <a:pt x="667988" y="257556"/>
                  <a:pt x="667988" y="403574"/>
                </a:cubicBezTo>
                <a:cubicBezTo>
                  <a:pt x="667988" y="549593"/>
                  <a:pt x="549593" y="667988"/>
                  <a:pt x="403574" y="667988"/>
                </a:cubicBezTo>
                <a:close/>
              </a:path>
            </a:pathLst>
          </a:custGeom>
          <a:solidFill>
            <a:srgbClr val="FFFFFF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lt1"/>
              </a:solidFill>
            </a:endParaRPr>
          </a:p>
        </p:txBody>
      </p:sp>
      <p:sp>
        <p:nvSpPr>
          <p:cNvPr id="22" name="Graphic 212">
            <a:extLst>
              <a:ext uri="{FF2B5EF4-FFF2-40B4-BE49-F238E27FC236}">
                <a16:creationId xmlns:a16="http://schemas.microsoft.com/office/drawing/2014/main" id="{C83B66D7-137D-4AC1-B172-53D60F08BE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88524" y="457812"/>
            <a:ext cx="914565" cy="914565"/>
          </a:xfrm>
          <a:custGeom>
            <a:avLst/>
            <a:gdLst>
              <a:gd name="connsiteX0" fmla="*/ 403574 w 807148"/>
              <a:gd name="connsiteY0" fmla="*/ 0 h 807148"/>
              <a:gd name="connsiteX1" fmla="*/ 0 w 807148"/>
              <a:gd name="connsiteY1" fmla="*/ 403574 h 807148"/>
              <a:gd name="connsiteX2" fmla="*/ 403574 w 807148"/>
              <a:gd name="connsiteY2" fmla="*/ 807149 h 807148"/>
              <a:gd name="connsiteX3" fmla="*/ 807149 w 807148"/>
              <a:gd name="connsiteY3" fmla="*/ 403574 h 807148"/>
              <a:gd name="connsiteX4" fmla="*/ 403574 w 807148"/>
              <a:gd name="connsiteY4" fmla="*/ 0 h 807148"/>
              <a:gd name="connsiteX5" fmla="*/ 403574 w 807148"/>
              <a:gd name="connsiteY5" fmla="*/ 667988 h 807148"/>
              <a:gd name="connsiteX6" fmla="*/ 139160 w 807148"/>
              <a:gd name="connsiteY6" fmla="*/ 403574 h 807148"/>
              <a:gd name="connsiteX7" fmla="*/ 403574 w 807148"/>
              <a:gd name="connsiteY7" fmla="*/ 139160 h 807148"/>
              <a:gd name="connsiteX8" fmla="*/ 667988 w 807148"/>
              <a:gd name="connsiteY8" fmla="*/ 403574 h 807148"/>
              <a:gd name="connsiteX9" fmla="*/ 403574 w 807148"/>
              <a:gd name="connsiteY9" fmla="*/ 667988 h 807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07148" h="807148">
                <a:moveTo>
                  <a:pt x="403574" y="0"/>
                </a:moveTo>
                <a:cubicBezTo>
                  <a:pt x="180689" y="0"/>
                  <a:pt x="0" y="180689"/>
                  <a:pt x="0" y="403574"/>
                </a:cubicBezTo>
                <a:cubicBezTo>
                  <a:pt x="0" y="626459"/>
                  <a:pt x="180689" y="807149"/>
                  <a:pt x="403574" y="807149"/>
                </a:cubicBezTo>
                <a:cubicBezTo>
                  <a:pt x="626459" y="807149"/>
                  <a:pt x="807149" y="626459"/>
                  <a:pt x="807149" y="403574"/>
                </a:cubicBezTo>
                <a:cubicBezTo>
                  <a:pt x="807149" y="180689"/>
                  <a:pt x="626459" y="0"/>
                  <a:pt x="403574" y="0"/>
                </a:cubicBezTo>
                <a:close/>
                <a:moveTo>
                  <a:pt x="403574" y="667988"/>
                </a:moveTo>
                <a:cubicBezTo>
                  <a:pt x="257556" y="667988"/>
                  <a:pt x="139160" y="549593"/>
                  <a:pt x="139160" y="403574"/>
                </a:cubicBezTo>
                <a:cubicBezTo>
                  <a:pt x="139160" y="257556"/>
                  <a:pt x="257556" y="139160"/>
                  <a:pt x="403574" y="139160"/>
                </a:cubicBezTo>
                <a:cubicBezTo>
                  <a:pt x="549593" y="139160"/>
                  <a:pt x="667988" y="257556"/>
                  <a:pt x="667988" y="403574"/>
                </a:cubicBezTo>
                <a:cubicBezTo>
                  <a:pt x="667988" y="549593"/>
                  <a:pt x="549593" y="667988"/>
                  <a:pt x="403574" y="667988"/>
                </a:cubicBezTo>
                <a:close/>
              </a:path>
            </a:pathLst>
          </a:custGeom>
          <a:solidFill>
            <a:schemeClr val="accent2">
              <a:alpha val="3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lt1"/>
              </a:solidFill>
            </a:endParaRPr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F6B92503-6984-4D15-8B98-8718709B78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2976" y="4946663"/>
            <a:ext cx="319941" cy="319941"/>
          </a:xfrm>
          <a:prstGeom prst="ellipse">
            <a:avLst/>
          </a:prstGeom>
          <a:solidFill>
            <a:srgbClr val="FFFFFF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08DDF938-524E-4C18-A47D-C006278323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2976" y="4946663"/>
            <a:ext cx="319941" cy="319941"/>
          </a:xfrm>
          <a:prstGeom prst="ellipse">
            <a:avLst/>
          </a:prstGeom>
          <a:solidFill>
            <a:schemeClr val="accent2">
              <a:alpha val="3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9" name="Content Placeholder 2"/>
          <p:cNvSpPr>
            <a:spLocks noGrp="1"/>
          </p:cNvSpPr>
          <p:nvPr>
            <p:ph idx="1"/>
          </p:nvPr>
        </p:nvSpPr>
        <p:spPr>
          <a:xfrm>
            <a:off x="6234868" y="1130846"/>
            <a:ext cx="5217173" cy="4351338"/>
          </a:xfrm>
        </p:spPr>
        <p:txBody>
          <a:bodyPr>
            <a:normAutofit/>
          </a:bodyPr>
          <a:lstStyle/>
          <a:p>
            <a:r>
              <a:rPr lang="en-GB" sz="2200">
                <a:solidFill>
                  <a:schemeClr val="bg1"/>
                </a:solidFill>
              </a:rPr>
              <a:t>With little or no income left after consumption the individual does not have the means to undertake saving, therefore an inability to buy assets</a:t>
            </a:r>
          </a:p>
          <a:p>
            <a:r>
              <a:rPr lang="en-GB" sz="2200">
                <a:solidFill>
                  <a:schemeClr val="bg1"/>
                </a:solidFill>
              </a:rPr>
              <a:t>This means that there is likely to be significant wealth inequality and an inability to earn income from the ownership of assets e.g. shares</a:t>
            </a:r>
          </a:p>
          <a:p>
            <a:r>
              <a:rPr lang="en-GB" sz="2200">
                <a:solidFill>
                  <a:schemeClr val="bg1"/>
                </a:solidFill>
              </a:rPr>
              <a:t>Wealth is passed on through the family line, inherited by children</a:t>
            </a:r>
          </a:p>
          <a:p>
            <a:r>
              <a:rPr lang="en-GB" sz="2200">
                <a:solidFill>
                  <a:schemeClr val="bg1"/>
                </a:solidFill>
              </a:rPr>
              <a:t>This leads to wealth, and  income, inequality passing through generations</a:t>
            </a:r>
          </a:p>
        </p:txBody>
      </p:sp>
      <p:grpSp>
        <p:nvGrpSpPr>
          <p:cNvPr id="28" name="Graphic 185">
            <a:extLst>
              <a:ext uri="{FF2B5EF4-FFF2-40B4-BE49-F238E27FC236}">
                <a16:creationId xmlns:a16="http://schemas.microsoft.com/office/drawing/2014/main" id="{3773FAF5-C452-4455-9411-D6AF5EBD4C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812239" y="6139464"/>
            <a:ext cx="1054466" cy="469689"/>
            <a:chOff x="9841624" y="4115729"/>
            <a:chExt cx="602169" cy="268223"/>
          </a:xfrm>
          <a:solidFill>
            <a:schemeClr val="bg1"/>
          </a:solidFill>
        </p:grpSpPr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1ECA0D96-F63C-4F7B-BE16-0F3FE76D7D6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74F83A81-0546-400A-918A-90C9C48B81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9741F692-A5B6-4215-86D9-B1FD4FF26A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CC0876CB-9C60-4580-8FED-CD64EC76645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A879B3B7-48DB-4D3A-BB33-02766EAD3D9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pic>
        <p:nvPicPr>
          <p:cNvPr id="3" name="Picture 2">
            <a:extLst>
              <a:ext uri="{FF2B5EF4-FFF2-40B4-BE49-F238E27FC236}">
                <a16:creationId xmlns:a16="http://schemas.microsoft.com/office/drawing/2014/main" id="{15A3D216-66AD-2DBF-2605-498ABCE77F2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2088" y="1543987"/>
            <a:ext cx="7695738" cy="3098355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035EEC64-4C3D-A3A4-B2D0-2BEE70FE092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5943" y="106283"/>
            <a:ext cx="933411" cy="375797"/>
          </a:xfrm>
          <a:prstGeom prst="rect">
            <a:avLst/>
          </a:prstGeom>
        </p:spPr>
      </p:pic>
      <p:sp>
        <p:nvSpPr>
          <p:cNvPr id="5" name="Footer Placeholder 2">
            <a:extLst>
              <a:ext uri="{FF2B5EF4-FFF2-40B4-BE49-F238E27FC236}">
                <a16:creationId xmlns:a16="http://schemas.microsoft.com/office/drawing/2014/main" id="{A5A5F36C-CF4D-5E70-4048-55E31AA84E41}"/>
              </a:ext>
            </a:extLst>
          </p:cNvPr>
          <p:cNvSpPr txBox="1">
            <a:spLocks/>
          </p:cNvSpPr>
          <p:nvPr/>
        </p:nvSpPr>
        <p:spPr>
          <a:xfrm>
            <a:off x="1293048" y="6576453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F87DF0D-C9B1-39DA-9A1B-15A93826967F}"/>
              </a:ext>
            </a:extLst>
          </p:cNvPr>
          <p:cNvSpPr txBox="1"/>
          <p:nvPr/>
        </p:nvSpPr>
        <p:spPr>
          <a:xfrm>
            <a:off x="7350958" y="6623959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bg2">
                    <a:lumMod val="75000"/>
                  </a:schemeClr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64116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A3EFF7B1-6CB7-47D1-AD37-B870CA2B21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7FA2962B-21B6-4689-A95D-A8FF6ADE47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0"/>
            <a:ext cx="12188952" cy="6858000"/>
          </a:xfrm>
          <a:prstGeom prst="rect">
            <a:avLst/>
          </a:prstGeom>
          <a:solidFill>
            <a:schemeClr val="bg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A745280D-ED36-41FE-8EB1-CE597C99CF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6200000">
            <a:off x="117348" y="774914"/>
            <a:ext cx="304800" cy="429768"/>
            <a:chOff x="215328" y="-46937"/>
            <a:chExt cx="304800" cy="2773841"/>
          </a:xfrm>
        </p:grpSpPr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3D26CEB3-5AE4-4088-AD63-396DB50F289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215328" y="-46937"/>
              <a:ext cx="0" cy="2773841"/>
            </a:xfrm>
            <a:prstGeom prst="line">
              <a:avLst/>
            </a:prstGeom>
            <a:ln w="25400" cmpd="sng">
              <a:solidFill>
                <a:schemeClr val="bg2">
                  <a:lumMod val="60000"/>
                  <a:lumOff val="40000"/>
                  <a:alpha val="5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4AA9279A-AD34-474C-834E-6BF658144A5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316928" y="-46937"/>
              <a:ext cx="0" cy="2773841"/>
            </a:xfrm>
            <a:prstGeom prst="line">
              <a:avLst/>
            </a:prstGeom>
            <a:ln w="25400" cmpd="sng">
              <a:solidFill>
                <a:schemeClr val="bg2">
                  <a:lumMod val="60000"/>
                  <a:lumOff val="40000"/>
                  <a:alpha val="5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B3589559-7D9A-4ECD-90BB-A5565E2DAE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418528" y="-46937"/>
              <a:ext cx="0" cy="2773841"/>
            </a:xfrm>
            <a:prstGeom prst="line">
              <a:avLst/>
            </a:prstGeom>
            <a:ln w="25400" cmpd="sng">
              <a:solidFill>
                <a:schemeClr val="bg2">
                  <a:lumMod val="60000"/>
                  <a:lumOff val="40000"/>
                  <a:alpha val="5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701B1A71-DCEA-4EB2-8133-98A2CD6F098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20128" y="-46937"/>
              <a:ext cx="0" cy="2773841"/>
            </a:xfrm>
            <a:prstGeom prst="line">
              <a:avLst/>
            </a:prstGeom>
            <a:ln w="25400" cmpd="sng">
              <a:solidFill>
                <a:schemeClr val="bg2">
                  <a:lumMod val="60000"/>
                  <a:lumOff val="40000"/>
                  <a:alpha val="5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9" name="Group 18">
            <a:extLst>
              <a:ext uri="{FF2B5EF4-FFF2-40B4-BE49-F238E27FC236}">
                <a16:creationId xmlns:a16="http://schemas.microsoft.com/office/drawing/2014/main" id="{80E95A5C-1E97-41C3-9DEC-245FF6DEBF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" y="2075420"/>
            <a:ext cx="12048729" cy="4093306"/>
            <a:chOff x="1" y="2075420"/>
            <a:chExt cx="12048729" cy="4093306"/>
          </a:xfrm>
        </p:grpSpPr>
        <p:sp>
          <p:nvSpPr>
            <p:cNvPr id="20" name="Oval 19">
              <a:extLst>
                <a:ext uri="{FF2B5EF4-FFF2-40B4-BE49-F238E27FC236}">
                  <a16:creationId xmlns:a16="http://schemas.microsoft.com/office/drawing/2014/main" id="{8D3C3374-C720-4FCD-B6CD-AEF1D1A6190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4500000">
              <a:off x="7942191" y="2507571"/>
              <a:ext cx="3563871" cy="3563871"/>
            </a:xfrm>
            <a:prstGeom prst="ellipse">
              <a:avLst/>
            </a:prstGeom>
            <a:noFill/>
            <a:ln w="31750">
              <a:gradFill>
                <a:gsLst>
                  <a:gs pos="0">
                    <a:schemeClr val="tx2">
                      <a:lumMod val="60000"/>
                      <a:lumOff val="40000"/>
                      <a:alpha val="10000"/>
                    </a:schemeClr>
                  </a:gs>
                  <a:gs pos="100000">
                    <a:schemeClr val="tx2">
                      <a:lumMod val="50000"/>
                      <a:alpha val="20000"/>
                    </a:schemeClr>
                  </a:gs>
                </a:gsLst>
                <a:lin ang="5400000" scaled="1"/>
              </a:gra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7639E2EF-4D23-4EA3-B29E-D6362FF722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10435065" y="4048931"/>
              <a:ext cx="1381607" cy="1381607"/>
            </a:xfrm>
            <a:prstGeom prst="ellipse">
              <a:avLst/>
            </a:prstGeom>
            <a:noFill/>
            <a:ln w="31750">
              <a:gradFill>
                <a:gsLst>
                  <a:gs pos="0">
                    <a:schemeClr val="tx2">
                      <a:lumMod val="60000"/>
                      <a:lumOff val="40000"/>
                      <a:alpha val="20000"/>
                    </a:schemeClr>
                  </a:gs>
                  <a:gs pos="100000">
                    <a:schemeClr val="tx2">
                      <a:lumMod val="50000"/>
                      <a:alpha val="20000"/>
                    </a:schemeClr>
                  </a:gs>
                </a:gsLst>
                <a:lin ang="5400000" scaled="1"/>
              </a:gra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Oval 21">
              <a:extLst>
                <a:ext uri="{FF2B5EF4-FFF2-40B4-BE49-F238E27FC236}">
                  <a16:creationId xmlns:a16="http://schemas.microsoft.com/office/drawing/2014/main" id="{730820A4-6CEA-4BF7-8DE4-F5B2D2EB23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1" y="2075420"/>
              <a:ext cx="3144364" cy="3144364"/>
            </a:xfrm>
            <a:prstGeom prst="ellipse">
              <a:avLst/>
            </a:prstGeom>
            <a:gradFill>
              <a:gsLst>
                <a:gs pos="0">
                  <a:schemeClr val="tx2">
                    <a:lumMod val="75000"/>
                    <a:alpha val="20000"/>
                  </a:schemeClr>
                </a:gs>
                <a:gs pos="100000">
                  <a:schemeClr val="tx2">
                    <a:lumMod val="50000"/>
                    <a:alpha val="10000"/>
                  </a:schemeClr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Oval 22">
              <a:extLst>
                <a:ext uri="{FF2B5EF4-FFF2-40B4-BE49-F238E27FC236}">
                  <a16:creationId xmlns:a16="http://schemas.microsoft.com/office/drawing/2014/main" id="{F320E002-8AED-4D4F-A104-0585FFFB9AF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2600000">
              <a:off x="10150845" y="4270841"/>
              <a:ext cx="1897885" cy="1897885"/>
            </a:xfrm>
            <a:prstGeom prst="ellipse">
              <a:avLst/>
            </a:prstGeom>
            <a:gradFill>
              <a:gsLst>
                <a:gs pos="0">
                  <a:schemeClr val="tx2">
                    <a:lumMod val="75000"/>
                    <a:alpha val="10000"/>
                  </a:schemeClr>
                </a:gs>
                <a:gs pos="100000">
                  <a:schemeClr val="tx2">
                    <a:lumMod val="75000"/>
                    <a:alpha val="20000"/>
                  </a:schemeClr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4" name="Oval 23">
              <a:extLst>
                <a:ext uri="{FF2B5EF4-FFF2-40B4-BE49-F238E27FC236}">
                  <a16:creationId xmlns:a16="http://schemas.microsoft.com/office/drawing/2014/main" id="{6A0BF3F3-3A09-42CE-9483-114BD01DD96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4500000">
              <a:off x="2046780" y="3040492"/>
              <a:ext cx="2579322" cy="2579322"/>
            </a:xfrm>
            <a:prstGeom prst="ellipse">
              <a:avLst/>
            </a:prstGeom>
            <a:noFill/>
            <a:ln w="31750">
              <a:gradFill>
                <a:gsLst>
                  <a:gs pos="0">
                    <a:schemeClr val="tx2">
                      <a:lumMod val="60000"/>
                      <a:lumOff val="40000"/>
                      <a:alpha val="20000"/>
                    </a:schemeClr>
                  </a:gs>
                  <a:gs pos="100000">
                    <a:schemeClr val="tx2">
                      <a:lumMod val="50000"/>
                      <a:alpha val="20000"/>
                    </a:schemeClr>
                  </a:gs>
                </a:gsLst>
                <a:lin ang="5400000" scaled="1"/>
              </a:gra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Oval 24">
              <a:extLst>
                <a:ext uri="{FF2B5EF4-FFF2-40B4-BE49-F238E27FC236}">
                  <a16:creationId xmlns:a16="http://schemas.microsoft.com/office/drawing/2014/main" id="{B233BD5C-DFC7-4EB7-B348-7C9B5B8D0A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4500000">
              <a:off x="2224640" y="3193975"/>
              <a:ext cx="2243193" cy="2243193"/>
            </a:xfrm>
            <a:prstGeom prst="ellipse">
              <a:avLst/>
            </a:prstGeom>
            <a:noFill/>
            <a:ln w="31750">
              <a:gradFill>
                <a:gsLst>
                  <a:gs pos="0">
                    <a:schemeClr val="tx2">
                      <a:lumMod val="60000"/>
                      <a:lumOff val="40000"/>
                      <a:alpha val="10000"/>
                    </a:schemeClr>
                  </a:gs>
                  <a:gs pos="100000">
                    <a:schemeClr val="tx2">
                      <a:lumMod val="50000"/>
                      <a:alpha val="10000"/>
                    </a:schemeClr>
                  </a:gs>
                </a:gsLst>
                <a:lin ang="5400000" scaled="1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7" name="Rectangle 26">
            <a:extLst>
              <a:ext uri="{FF2B5EF4-FFF2-40B4-BE49-F238E27FC236}">
                <a16:creationId xmlns:a16="http://schemas.microsoft.com/office/drawing/2014/main" id="{A00D2CE1-35C1-46E6-BD59-CEE668BD90F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10438146" y="1042605"/>
            <a:ext cx="2796461" cy="711252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40000"/>
                  <a:lumOff val="60000"/>
                  <a:alpha val="0"/>
                </a:schemeClr>
              </a:gs>
              <a:gs pos="100000">
                <a:schemeClr val="tx2">
                  <a:lumMod val="75000"/>
                  <a:alpha val="10000"/>
                </a:schemeClr>
              </a:gs>
            </a:gsLst>
            <a:lin ang="8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9" name="Group 28">
            <a:extLst>
              <a:ext uri="{FF2B5EF4-FFF2-40B4-BE49-F238E27FC236}">
                <a16:creationId xmlns:a16="http://schemas.microsoft.com/office/drawing/2014/main" id="{A58DCE86-9AE1-46D1-96D6-04B8B3EDF6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259539" y="317578"/>
            <a:ext cx="548640" cy="549007"/>
            <a:chOff x="7029447" y="3514725"/>
            <a:chExt cx="1285875" cy="549007"/>
          </a:xfrm>
        </p:grpSpPr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89B74739-D423-4F25-A976-0A6CD86D173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029447" y="3514725"/>
              <a:ext cx="1285875" cy="0"/>
            </a:xfrm>
            <a:prstGeom prst="line">
              <a:avLst/>
            </a:prstGeom>
            <a:ln w="31750" cap="rnd" cmpd="sng">
              <a:gradFill>
                <a:gsLst>
                  <a:gs pos="0">
                    <a:schemeClr val="tx2">
                      <a:lumMod val="60000"/>
                      <a:lumOff val="40000"/>
                      <a:alpha val="40000"/>
                    </a:schemeClr>
                  </a:gs>
                  <a:gs pos="100000">
                    <a:schemeClr val="tx2">
                      <a:lumMod val="75000"/>
                      <a:alpha val="40000"/>
                    </a:schemeClr>
                  </a:gs>
                </a:gsLst>
                <a:lin ang="5400000" scaled="1"/>
              </a:gradFill>
              <a:prstDash val="sysDot"/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6018E700-FF08-42AA-9237-24E7A74AD38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029447" y="3697727"/>
              <a:ext cx="1285875" cy="0"/>
            </a:xfrm>
            <a:prstGeom prst="line">
              <a:avLst/>
            </a:prstGeom>
            <a:ln w="31750" cap="rnd" cmpd="sng">
              <a:gradFill>
                <a:gsLst>
                  <a:gs pos="0">
                    <a:schemeClr val="tx2">
                      <a:lumMod val="60000"/>
                      <a:lumOff val="40000"/>
                      <a:alpha val="40000"/>
                    </a:schemeClr>
                  </a:gs>
                  <a:gs pos="100000">
                    <a:schemeClr val="tx2">
                      <a:lumMod val="75000"/>
                      <a:alpha val="40000"/>
                    </a:schemeClr>
                  </a:gs>
                </a:gsLst>
                <a:lin ang="5400000" scaled="1"/>
              </a:gradFill>
              <a:prstDash val="sysDot"/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46B3488A-8A55-403E-B9C9-75AFA0CF53E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029447" y="3880729"/>
              <a:ext cx="1285875" cy="0"/>
            </a:xfrm>
            <a:prstGeom prst="line">
              <a:avLst/>
            </a:prstGeom>
            <a:ln w="31750" cap="rnd" cmpd="sng">
              <a:gradFill>
                <a:gsLst>
                  <a:gs pos="0">
                    <a:schemeClr val="tx2">
                      <a:lumMod val="60000"/>
                      <a:lumOff val="40000"/>
                      <a:alpha val="40000"/>
                    </a:schemeClr>
                  </a:gs>
                  <a:gs pos="100000">
                    <a:schemeClr val="tx2">
                      <a:lumMod val="75000"/>
                      <a:alpha val="40000"/>
                    </a:schemeClr>
                  </a:gs>
                </a:gsLst>
                <a:lin ang="5400000" scaled="1"/>
              </a:gradFill>
              <a:prstDash val="sysDot"/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15089B9D-BA8D-4A64-B95F-33940D9D686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029447" y="4063732"/>
              <a:ext cx="1285875" cy="0"/>
            </a:xfrm>
            <a:prstGeom prst="line">
              <a:avLst/>
            </a:prstGeom>
            <a:ln w="31750" cap="rnd" cmpd="sng">
              <a:gradFill>
                <a:gsLst>
                  <a:gs pos="0">
                    <a:schemeClr val="tx2">
                      <a:lumMod val="60000"/>
                      <a:lumOff val="40000"/>
                      <a:alpha val="40000"/>
                    </a:schemeClr>
                  </a:gs>
                  <a:gs pos="100000">
                    <a:schemeClr val="tx2">
                      <a:lumMod val="75000"/>
                      <a:alpha val="40000"/>
                    </a:schemeClr>
                  </a:gs>
                </a:gsLst>
                <a:lin ang="5400000" scaled="1"/>
              </a:gradFill>
              <a:prstDash val="sysDot"/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5" name="Rectangle 34">
            <a:extLst>
              <a:ext uri="{FF2B5EF4-FFF2-40B4-BE49-F238E27FC236}">
                <a16:creationId xmlns:a16="http://schemas.microsoft.com/office/drawing/2014/main" id="{E18403B7-F2C7-4C07-8522-21C3191090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1" y="6140785"/>
            <a:ext cx="6095997" cy="711252"/>
          </a:xfrm>
          <a:prstGeom prst="rect">
            <a:avLst/>
          </a:prstGeom>
          <a:gradFill flip="none" rotWithShape="1">
            <a:gsLst>
              <a:gs pos="10000">
                <a:schemeClr val="tx2">
                  <a:lumMod val="50000"/>
                  <a:alpha val="10000"/>
                </a:schemeClr>
              </a:gs>
              <a:gs pos="100000">
                <a:schemeClr val="tx2">
                  <a:lumMod val="60000"/>
                  <a:lumOff val="40000"/>
                  <a:alpha val="0"/>
                </a:schemeClr>
              </a:gs>
            </a:gsLst>
            <a:lin ang="8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7" name="Group 36">
            <a:extLst>
              <a:ext uri="{FF2B5EF4-FFF2-40B4-BE49-F238E27FC236}">
                <a16:creationId xmlns:a16="http://schemas.microsoft.com/office/drawing/2014/main" id="{23B58CC6-A99E-43AF-A467-256F19287F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5400000">
            <a:off x="616345" y="5940560"/>
            <a:ext cx="1285875" cy="549007"/>
            <a:chOff x="7029447" y="3514725"/>
            <a:chExt cx="1285875" cy="549007"/>
          </a:xfrm>
        </p:grpSpPr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8FE97852-3A18-4317-B17E-8C45174F96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029447" y="3514725"/>
              <a:ext cx="1285875" cy="0"/>
            </a:xfrm>
            <a:prstGeom prst="line">
              <a:avLst/>
            </a:prstGeom>
            <a:ln w="31750" cap="rnd" cmpd="sng">
              <a:gradFill>
                <a:gsLst>
                  <a:gs pos="0">
                    <a:schemeClr val="tx2">
                      <a:lumMod val="60000"/>
                      <a:lumOff val="40000"/>
                      <a:alpha val="40000"/>
                    </a:schemeClr>
                  </a:gs>
                  <a:gs pos="100000">
                    <a:schemeClr val="tx2">
                      <a:lumMod val="50000"/>
                      <a:alpha val="40000"/>
                    </a:schemeClr>
                  </a:gs>
                </a:gsLst>
                <a:lin ang="5400000" scaled="1"/>
              </a:gradFill>
              <a:prstDash val="sysDot"/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F9D0BC6E-6D0B-4589-B1BF-372BAA38395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029447" y="3697727"/>
              <a:ext cx="1285875" cy="0"/>
            </a:xfrm>
            <a:prstGeom prst="line">
              <a:avLst/>
            </a:prstGeom>
            <a:ln w="31750" cap="rnd" cmpd="sng">
              <a:gradFill>
                <a:gsLst>
                  <a:gs pos="0">
                    <a:schemeClr val="tx2">
                      <a:lumMod val="60000"/>
                      <a:lumOff val="40000"/>
                      <a:alpha val="40000"/>
                    </a:schemeClr>
                  </a:gs>
                  <a:gs pos="100000">
                    <a:schemeClr val="tx2">
                      <a:lumMod val="50000"/>
                      <a:alpha val="40000"/>
                    </a:schemeClr>
                  </a:gs>
                </a:gsLst>
                <a:lin ang="5400000" scaled="1"/>
              </a:gradFill>
              <a:prstDash val="sysDot"/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530B892E-E062-4B0A-B79E-E55D36EC9AE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029447" y="3880729"/>
              <a:ext cx="1285875" cy="0"/>
            </a:xfrm>
            <a:prstGeom prst="line">
              <a:avLst/>
            </a:prstGeom>
            <a:ln w="31750" cap="rnd" cmpd="sng">
              <a:gradFill>
                <a:gsLst>
                  <a:gs pos="0">
                    <a:schemeClr val="tx2">
                      <a:lumMod val="60000"/>
                      <a:lumOff val="40000"/>
                      <a:alpha val="40000"/>
                    </a:schemeClr>
                  </a:gs>
                  <a:gs pos="100000">
                    <a:schemeClr val="tx2">
                      <a:lumMod val="50000"/>
                      <a:alpha val="40000"/>
                    </a:schemeClr>
                  </a:gs>
                </a:gsLst>
                <a:lin ang="5400000" scaled="1"/>
              </a:gradFill>
              <a:prstDash val="sysDot"/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8D1A4DF9-C28A-4C0A-B273-702F0C4880F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029447" y="4063732"/>
              <a:ext cx="1285875" cy="0"/>
            </a:xfrm>
            <a:prstGeom prst="line">
              <a:avLst/>
            </a:prstGeom>
            <a:ln w="31750" cap="rnd" cmpd="sng">
              <a:gradFill>
                <a:gsLst>
                  <a:gs pos="0">
                    <a:schemeClr val="tx2">
                      <a:lumMod val="60000"/>
                      <a:lumOff val="40000"/>
                      <a:alpha val="40000"/>
                    </a:schemeClr>
                  </a:gs>
                  <a:gs pos="100000">
                    <a:schemeClr val="tx2">
                      <a:lumMod val="50000"/>
                      <a:alpha val="40000"/>
                    </a:schemeClr>
                  </a:gs>
                </a:gsLst>
                <a:lin ang="5400000" scaled="1"/>
              </a:gradFill>
              <a:prstDash val="sysDot"/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95992"/>
            <a:ext cx="4195140" cy="5638831"/>
          </a:xfrm>
          <a:noFill/>
        </p:spPr>
        <p:txBody>
          <a:bodyPr anchor="ctr">
            <a:normAutofit/>
          </a:bodyPr>
          <a:lstStyle/>
          <a:p>
            <a:r>
              <a:rPr lang="en-GB" sz="4800"/>
              <a:t>The impact of inequality on firms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F23BF1B7-9AE6-86E5-D839-014FBB7FB30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10489840"/>
              </p:ext>
            </p:extLst>
          </p:nvPr>
        </p:nvGraphicFramePr>
        <p:xfrm>
          <a:off x="4915947" y="866585"/>
          <a:ext cx="6253722" cy="505617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3" name="Picture 2">
            <a:extLst>
              <a:ext uri="{FF2B5EF4-FFF2-40B4-BE49-F238E27FC236}">
                <a16:creationId xmlns:a16="http://schemas.microsoft.com/office/drawing/2014/main" id="{8BB9545A-B6AA-DCDF-413F-160608A03577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2088" y="1543987"/>
            <a:ext cx="7695738" cy="3098355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A33D9A78-3D18-257A-D5BF-0A14F3F3E895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5943" y="106283"/>
            <a:ext cx="933411" cy="375797"/>
          </a:xfrm>
          <a:prstGeom prst="rect">
            <a:avLst/>
          </a:prstGeom>
        </p:spPr>
      </p:pic>
      <p:sp>
        <p:nvSpPr>
          <p:cNvPr id="6" name="Footer Placeholder 2">
            <a:extLst>
              <a:ext uri="{FF2B5EF4-FFF2-40B4-BE49-F238E27FC236}">
                <a16:creationId xmlns:a16="http://schemas.microsoft.com/office/drawing/2014/main" id="{83214236-A831-2352-7DC0-4DCD1D5CD7EC}"/>
              </a:ext>
            </a:extLst>
          </p:cNvPr>
          <p:cNvSpPr txBox="1">
            <a:spLocks/>
          </p:cNvSpPr>
          <p:nvPr/>
        </p:nvSpPr>
        <p:spPr>
          <a:xfrm>
            <a:off x="1293048" y="6576453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8B5C9D2-A2F0-EE7D-70B9-957E5743C8A6}"/>
              </a:ext>
            </a:extLst>
          </p:cNvPr>
          <p:cNvSpPr txBox="1"/>
          <p:nvPr/>
        </p:nvSpPr>
        <p:spPr>
          <a:xfrm>
            <a:off x="7350958" y="6623959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bg2">
                    <a:lumMod val="75000"/>
                  </a:schemeClr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981513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984A75E0906B746AD86FFF1C921A020" ma:contentTypeVersion="4" ma:contentTypeDescription="Create a new document." ma:contentTypeScope="" ma:versionID="a850d5f888a9ec41e14e41896a93c94e">
  <xsd:schema xmlns:xsd="http://www.w3.org/2001/XMLSchema" xmlns:xs="http://www.w3.org/2001/XMLSchema" xmlns:p="http://schemas.microsoft.com/office/2006/metadata/properties" xmlns:ns2="9b804e1a-4032-4a0b-be1a-b2a6a492fb65" targetNamespace="http://schemas.microsoft.com/office/2006/metadata/properties" ma:root="true" ma:fieldsID="2a25a19b7db88778982c906852de0dd9" ns2:_="">
    <xsd:import namespace="9b804e1a-4032-4a0b-be1a-b2a6a492fb6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b804e1a-4032-4a0b-be1a-b2a6a492fb6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E3C3BEF-6BC2-4AE1-A6FB-2F5B4D1F2DF1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5A8062A2-9CAA-4DE3-B34C-4DE16FE2E7F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8B9465B-D159-433C-923E-F1B1D249945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b804e1a-4032-4a0b-be1a-b2a6a492fb6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TM03457503[[fn=Quotable]]</Template>
  <TotalTime>783</TotalTime>
  <Words>1265</Words>
  <Application>Microsoft Office PowerPoint</Application>
  <PresentationFormat>Widescreen</PresentationFormat>
  <Paragraphs>110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Arial</vt:lpstr>
      <vt:lpstr>Calibri</vt:lpstr>
      <vt:lpstr>Calibri Light</vt:lpstr>
      <vt:lpstr>gg sans</vt:lpstr>
      <vt:lpstr>Times New Roman</vt:lpstr>
      <vt:lpstr>Office Theme</vt:lpstr>
      <vt:lpstr>3.6.3 The impact of inequality on economic agents  3.6 Inequality and re-distribution </vt:lpstr>
      <vt:lpstr>Recall</vt:lpstr>
      <vt:lpstr>Starter</vt:lpstr>
      <vt:lpstr>Learning Objectives</vt:lpstr>
      <vt:lpstr>Inequalities in income and wealth</vt:lpstr>
      <vt:lpstr>Inequalities in income and wealth</vt:lpstr>
      <vt:lpstr>The impact of inequality on individuals</vt:lpstr>
      <vt:lpstr>The impact of inequality on individuals</vt:lpstr>
      <vt:lpstr>The impact of inequality on firms</vt:lpstr>
      <vt:lpstr>The impact of inequality on the economy</vt:lpstr>
      <vt:lpstr>Activity</vt:lpstr>
      <vt:lpstr>Activity</vt:lpstr>
      <vt:lpstr>Home Learning</vt:lpstr>
      <vt:lpstr>Plenary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1.1.1 The economic problem</dc:title>
  <dc:creator>Mr B Pieters</dc:creator>
  <cp:lastModifiedBy>Chezka Mae Madrona</cp:lastModifiedBy>
  <cp:revision>100</cp:revision>
  <dcterms:created xsi:type="dcterms:W3CDTF">2019-07-31T17:05:48Z</dcterms:created>
  <dcterms:modified xsi:type="dcterms:W3CDTF">2025-03-18T10:42:54Z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0x0101009984A75E0906B746AD86FFF1C921A020</vt:lpwstr>
  </property>
</Properties>
</file>