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ink/ink1.xml" ContentType="application/inkml+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2.xml" ContentType="application/vnd.openxmlformats-officedocument.presentationml.tags+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3.xml" ContentType="application/vnd.openxmlformats-officedocument.presentationml.tags+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ags/tag4.xml" ContentType="application/vnd.openxmlformats-officedocument.presentationml.tags+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tags/tag5.xml" ContentType="application/vnd.openxmlformats-officedocument.presentationml.tags+xml"/>
  <Override PartName="/ppt/tags/tag6.xml" ContentType="application/vnd.openxmlformats-officedocument.presentationml.tags+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tags/tag7.xml" ContentType="application/vnd.openxmlformats-officedocument.presentationml.tags+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tags/tag8.xml" ContentType="application/vnd.openxmlformats-officedocument.presentationml.tags+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tags/tag9.xml" ContentType="application/vnd.openxmlformats-officedocument.presentationml.tags+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tags/tag10.xml" ContentType="application/vnd.openxmlformats-officedocument.presentationml.tags+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tags/tag11.xml" ContentType="application/vnd.openxmlformats-officedocument.presentationml.tags+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tags/tag12.xml" ContentType="application/vnd.openxmlformats-officedocument.presentationml.tags+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7" r:id="rId4"/>
  </p:sldMasterIdLst>
  <p:notesMasterIdLst>
    <p:notesMasterId r:id="rId53"/>
  </p:notesMasterIdLst>
  <p:sldIdLst>
    <p:sldId id="256" r:id="rId5"/>
    <p:sldId id="314" r:id="rId6"/>
    <p:sldId id="315" r:id="rId7"/>
    <p:sldId id="318" r:id="rId8"/>
    <p:sldId id="257" r:id="rId9"/>
    <p:sldId id="269" r:id="rId10"/>
    <p:sldId id="270" r:id="rId11"/>
    <p:sldId id="271" r:id="rId12"/>
    <p:sldId id="272" r:id="rId13"/>
    <p:sldId id="273" r:id="rId14"/>
    <p:sldId id="277" r:id="rId15"/>
    <p:sldId id="274" r:id="rId16"/>
    <p:sldId id="275" r:id="rId17"/>
    <p:sldId id="276" r:id="rId18"/>
    <p:sldId id="278" r:id="rId19"/>
    <p:sldId id="279" r:id="rId20"/>
    <p:sldId id="280" r:id="rId21"/>
    <p:sldId id="281" r:id="rId22"/>
    <p:sldId id="282" r:id="rId23"/>
    <p:sldId id="283" r:id="rId24"/>
    <p:sldId id="284" r:id="rId25"/>
    <p:sldId id="307" r:id="rId26"/>
    <p:sldId id="309" r:id="rId27"/>
    <p:sldId id="310" r:id="rId28"/>
    <p:sldId id="311" r:id="rId29"/>
    <p:sldId id="312" r:id="rId30"/>
    <p:sldId id="313" r:id="rId31"/>
    <p:sldId id="308" r:id="rId32"/>
    <p:sldId id="301" r:id="rId33"/>
    <p:sldId id="285" r:id="rId34"/>
    <p:sldId id="288" r:id="rId35"/>
    <p:sldId id="289" r:id="rId36"/>
    <p:sldId id="294" r:id="rId37"/>
    <p:sldId id="290" r:id="rId38"/>
    <p:sldId id="291" r:id="rId39"/>
    <p:sldId id="292" r:id="rId40"/>
    <p:sldId id="295" r:id="rId41"/>
    <p:sldId id="298" r:id="rId42"/>
    <p:sldId id="296" r:id="rId43"/>
    <p:sldId id="297" r:id="rId44"/>
    <p:sldId id="299" r:id="rId45"/>
    <p:sldId id="268" r:id="rId46"/>
    <p:sldId id="302" r:id="rId47"/>
    <p:sldId id="303" r:id="rId48"/>
    <p:sldId id="306" r:id="rId49"/>
    <p:sldId id="304" r:id="rId50"/>
    <p:sldId id="316" r:id="rId51"/>
    <p:sldId id="317" r:id="rId5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88F16AF-CDAD-4173-A735-178EBFDDDF47}" v="137" dt="2023-12-21T16:52:57.407"/>
  </p1510:revLst>
</p1510:revInfo>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692" autoAdjust="0"/>
    <p:restoredTop sz="94322" autoAdjust="0"/>
  </p:normalViewPr>
  <p:slideViewPr>
    <p:cSldViewPr snapToGrid="0">
      <p:cViewPr varScale="1">
        <p:scale>
          <a:sx n="110" d="100"/>
          <a:sy n="110" d="100"/>
        </p:scale>
        <p:origin x="138" y="6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microsoft.com/office/2016/11/relationships/changesInfo" Target="changesInfos/changesInfo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x Thrilling" userId="1a0901c82f0d6655" providerId="LiveId" clId="{488F16AF-CDAD-4173-A735-178EBFDDDF47}"/>
    <pc:docChg chg="undo custSel modSld">
      <pc:chgData name="Max Thrilling" userId="1a0901c82f0d6655" providerId="LiveId" clId="{488F16AF-CDAD-4173-A735-178EBFDDDF47}" dt="2023-12-21T16:53:39.799" v="256" actId="14100"/>
      <pc:docMkLst>
        <pc:docMk/>
      </pc:docMkLst>
      <pc:sldChg chg="modSp mod">
        <pc:chgData name="Max Thrilling" userId="1a0901c82f0d6655" providerId="LiveId" clId="{488F16AF-CDAD-4173-A735-178EBFDDDF47}" dt="2023-12-21T16:14:43.696" v="75" actId="1035"/>
        <pc:sldMkLst>
          <pc:docMk/>
          <pc:sldMk cId="279649743" sldId="276"/>
        </pc:sldMkLst>
        <pc:spChg chg="mod">
          <ac:chgData name="Max Thrilling" userId="1a0901c82f0d6655" providerId="LiveId" clId="{488F16AF-CDAD-4173-A735-178EBFDDDF47}" dt="2023-12-21T16:14:34.004" v="61" actId="1038"/>
          <ac:spMkLst>
            <pc:docMk/>
            <pc:sldMk cId="279649743" sldId="276"/>
            <ac:spMk id="7" creationId="{00000000-0000-0000-0000-000000000000}"/>
          </ac:spMkLst>
        </pc:spChg>
        <pc:spChg chg="mod">
          <ac:chgData name="Max Thrilling" userId="1a0901c82f0d6655" providerId="LiveId" clId="{488F16AF-CDAD-4173-A735-178EBFDDDF47}" dt="2023-12-21T16:14:34.004" v="61" actId="1038"/>
          <ac:spMkLst>
            <pc:docMk/>
            <pc:sldMk cId="279649743" sldId="276"/>
            <ac:spMk id="8" creationId="{00000000-0000-0000-0000-000000000000}"/>
          </ac:spMkLst>
        </pc:spChg>
        <pc:spChg chg="mod">
          <ac:chgData name="Max Thrilling" userId="1a0901c82f0d6655" providerId="LiveId" clId="{488F16AF-CDAD-4173-A735-178EBFDDDF47}" dt="2023-12-21T16:14:34.004" v="61" actId="1038"/>
          <ac:spMkLst>
            <pc:docMk/>
            <pc:sldMk cId="279649743" sldId="276"/>
            <ac:spMk id="9" creationId="{00000000-0000-0000-0000-000000000000}"/>
          </ac:spMkLst>
        </pc:spChg>
        <pc:spChg chg="mod">
          <ac:chgData name="Max Thrilling" userId="1a0901c82f0d6655" providerId="LiveId" clId="{488F16AF-CDAD-4173-A735-178EBFDDDF47}" dt="2023-12-21T16:14:34.004" v="61" actId="1038"/>
          <ac:spMkLst>
            <pc:docMk/>
            <pc:sldMk cId="279649743" sldId="276"/>
            <ac:spMk id="10" creationId="{00000000-0000-0000-0000-000000000000}"/>
          </ac:spMkLst>
        </pc:spChg>
        <pc:grpChg chg="mod">
          <ac:chgData name="Max Thrilling" userId="1a0901c82f0d6655" providerId="LiveId" clId="{488F16AF-CDAD-4173-A735-178EBFDDDF47}" dt="2023-12-21T16:14:34.004" v="61" actId="1038"/>
          <ac:grpSpMkLst>
            <pc:docMk/>
            <pc:sldMk cId="279649743" sldId="276"/>
            <ac:grpSpMk id="4" creationId="{00000000-0000-0000-0000-000000000000}"/>
          </ac:grpSpMkLst>
        </pc:grpChg>
        <pc:cxnChg chg="mod">
          <ac:chgData name="Max Thrilling" userId="1a0901c82f0d6655" providerId="LiveId" clId="{488F16AF-CDAD-4173-A735-178EBFDDDF47}" dt="2023-12-21T16:14:34.004" v="61" actId="1038"/>
          <ac:cxnSpMkLst>
            <pc:docMk/>
            <pc:sldMk cId="279649743" sldId="276"/>
            <ac:cxnSpMk id="5" creationId="{00000000-0000-0000-0000-000000000000}"/>
          </ac:cxnSpMkLst>
        </pc:cxnChg>
        <pc:cxnChg chg="mod">
          <ac:chgData name="Max Thrilling" userId="1a0901c82f0d6655" providerId="LiveId" clId="{488F16AF-CDAD-4173-A735-178EBFDDDF47}" dt="2023-12-21T16:14:34.004" v="61" actId="1038"/>
          <ac:cxnSpMkLst>
            <pc:docMk/>
            <pc:sldMk cId="279649743" sldId="276"/>
            <ac:cxnSpMk id="6" creationId="{00000000-0000-0000-0000-000000000000}"/>
          </ac:cxnSpMkLst>
        </pc:cxnChg>
        <pc:cxnChg chg="mod">
          <ac:chgData name="Max Thrilling" userId="1a0901c82f0d6655" providerId="LiveId" clId="{488F16AF-CDAD-4173-A735-178EBFDDDF47}" dt="2023-12-21T16:14:43.696" v="75" actId="1035"/>
          <ac:cxnSpMkLst>
            <pc:docMk/>
            <pc:sldMk cId="279649743" sldId="276"/>
            <ac:cxnSpMk id="11" creationId="{00000000-0000-0000-0000-000000000000}"/>
          </ac:cxnSpMkLst>
        </pc:cxnChg>
      </pc:sldChg>
      <pc:sldChg chg="modSp">
        <pc:chgData name="Max Thrilling" userId="1a0901c82f0d6655" providerId="LiveId" clId="{488F16AF-CDAD-4173-A735-178EBFDDDF47}" dt="2023-12-21T16:15:32.503" v="108" actId="1038"/>
        <pc:sldMkLst>
          <pc:docMk/>
          <pc:sldMk cId="2269606723" sldId="278"/>
        </pc:sldMkLst>
        <pc:spChg chg="mod">
          <ac:chgData name="Max Thrilling" userId="1a0901c82f0d6655" providerId="LiveId" clId="{488F16AF-CDAD-4173-A735-178EBFDDDF47}" dt="2023-12-21T16:15:32.503" v="108" actId="1038"/>
          <ac:spMkLst>
            <pc:docMk/>
            <pc:sldMk cId="2269606723" sldId="278"/>
            <ac:spMk id="7" creationId="{00000000-0000-0000-0000-000000000000}"/>
          </ac:spMkLst>
        </pc:spChg>
        <pc:spChg chg="mod">
          <ac:chgData name="Max Thrilling" userId="1a0901c82f0d6655" providerId="LiveId" clId="{488F16AF-CDAD-4173-A735-178EBFDDDF47}" dt="2023-12-21T16:15:32.503" v="108" actId="1038"/>
          <ac:spMkLst>
            <pc:docMk/>
            <pc:sldMk cId="2269606723" sldId="278"/>
            <ac:spMk id="8" creationId="{00000000-0000-0000-0000-000000000000}"/>
          </ac:spMkLst>
        </pc:spChg>
        <pc:spChg chg="mod">
          <ac:chgData name="Max Thrilling" userId="1a0901c82f0d6655" providerId="LiveId" clId="{488F16AF-CDAD-4173-A735-178EBFDDDF47}" dt="2023-12-21T16:15:32.503" v="108" actId="1038"/>
          <ac:spMkLst>
            <pc:docMk/>
            <pc:sldMk cId="2269606723" sldId="278"/>
            <ac:spMk id="9" creationId="{00000000-0000-0000-0000-000000000000}"/>
          </ac:spMkLst>
        </pc:spChg>
        <pc:spChg chg="mod">
          <ac:chgData name="Max Thrilling" userId="1a0901c82f0d6655" providerId="LiveId" clId="{488F16AF-CDAD-4173-A735-178EBFDDDF47}" dt="2023-12-21T16:15:32.503" v="108" actId="1038"/>
          <ac:spMkLst>
            <pc:docMk/>
            <pc:sldMk cId="2269606723" sldId="278"/>
            <ac:spMk id="11" creationId="{00000000-0000-0000-0000-000000000000}"/>
          </ac:spMkLst>
        </pc:spChg>
        <pc:grpChg chg="mod">
          <ac:chgData name="Max Thrilling" userId="1a0901c82f0d6655" providerId="LiveId" clId="{488F16AF-CDAD-4173-A735-178EBFDDDF47}" dt="2023-12-21T16:15:32.503" v="108" actId="1038"/>
          <ac:grpSpMkLst>
            <pc:docMk/>
            <pc:sldMk cId="2269606723" sldId="278"/>
            <ac:grpSpMk id="4" creationId="{00000000-0000-0000-0000-000000000000}"/>
          </ac:grpSpMkLst>
        </pc:grpChg>
        <pc:cxnChg chg="mod">
          <ac:chgData name="Max Thrilling" userId="1a0901c82f0d6655" providerId="LiveId" clId="{488F16AF-CDAD-4173-A735-178EBFDDDF47}" dt="2023-12-21T16:15:32.503" v="108" actId="1038"/>
          <ac:cxnSpMkLst>
            <pc:docMk/>
            <pc:sldMk cId="2269606723" sldId="278"/>
            <ac:cxnSpMk id="5" creationId="{00000000-0000-0000-0000-000000000000}"/>
          </ac:cxnSpMkLst>
        </pc:cxnChg>
        <pc:cxnChg chg="mod">
          <ac:chgData name="Max Thrilling" userId="1a0901c82f0d6655" providerId="LiveId" clId="{488F16AF-CDAD-4173-A735-178EBFDDDF47}" dt="2023-12-21T16:15:32.503" v="108" actId="1038"/>
          <ac:cxnSpMkLst>
            <pc:docMk/>
            <pc:sldMk cId="2269606723" sldId="278"/>
            <ac:cxnSpMk id="6" creationId="{00000000-0000-0000-0000-000000000000}"/>
          </ac:cxnSpMkLst>
        </pc:cxnChg>
        <pc:cxnChg chg="mod">
          <ac:chgData name="Max Thrilling" userId="1a0901c82f0d6655" providerId="LiveId" clId="{488F16AF-CDAD-4173-A735-178EBFDDDF47}" dt="2023-12-21T16:15:32.503" v="108" actId="1038"/>
          <ac:cxnSpMkLst>
            <pc:docMk/>
            <pc:sldMk cId="2269606723" sldId="278"/>
            <ac:cxnSpMk id="10" creationId="{00000000-0000-0000-0000-000000000000}"/>
          </ac:cxnSpMkLst>
        </pc:cxnChg>
      </pc:sldChg>
      <pc:sldChg chg="addSp delSp modSp mod setBg">
        <pc:chgData name="Max Thrilling" userId="1a0901c82f0d6655" providerId="LiveId" clId="{488F16AF-CDAD-4173-A735-178EBFDDDF47}" dt="2023-12-21T16:22:40.529" v="176" actId="207"/>
        <pc:sldMkLst>
          <pc:docMk/>
          <pc:sldMk cId="332572141" sldId="284"/>
        </pc:sldMkLst>
        <pc:spChg chg="mod">
          <ac:chgData name="Max Thrilling" userId="1a0901c82f0d6655" providerId="LiveId" clId="{488F16AF-CDAD-4173-A735-178EBFDDDF47}" dt="2023-12-21T16:19:52.602" v="144" actId="207"/>
          <ac:spMkLst>
            <pc:docMk/>
            <pc:sldMk cId="332572141" sldId="284"/>
            <ac:spMk id="2" creationId="{00000000-0000-0000-0000-000000000000}"/>
          </ac:spMkLst>
        </pc:spChg>
        <pc:spChg chg="mod">
          <ac:chgData name="Max Thrilling" userId="1a0901c82f0d6655" providerId="LiveId" clId="{488F16AF-CDAD-4173-A735-178EBFDDDF47}" dt="2023-12-21T16:19:56.380" v="145" actId="207"/>
          <ac:spMkLst>
            <pc:docMk/>
            <pc:sldMk cId="332572141" sldId="284"/>
            <ac:spMk id="3" creationId="{00000000-0000-0000-0000-000000000000}"/>
          </ac:spMkLst>
        </pc:spChg>
        <pc:spChg chg="mod">
          <ac:chgData name="Max Thrilling" userId="1a0901c82f0d6655" providerId="LiveId" clId="{488F16AF-CDAD-4173-A735-178EBFDDDF47}" dt="2023-12-21T16:22:00.870" v="172" actId="207"/>
          <ac:spMkLst>
            <pc:docMk/>
            <pc:sldMk cId="332572141" sldId="284"/>
            <ac:spMk id="42" creationId="{00000000-0000-0000-0000-000000000000}"/>
          </ac:spMkLst>
        </pc:spChg>
        <pc:spChg chg="mod">
          <ac:chgData name="Max Thrilling" userId="1a0901c82f0d6655" providerId="LiveId" clId="{488F16AF-CDAD-4173-A735-178EBFDDDF47}" dt="2023-12-21T16:22:04.249" v="173" actId="207"/>
          <ac:spMkLst>
            <pc:docMk/>
            <pc:sldMk cId="332572141" sldId="284"/>
            <ac:spMk id="43" creationId="{00000000-0000-0000-0000-000000000000}"/>
          </ac:spMkLst>
        </pc:spChg>
        <pc:spChg chg="del">
          <ac:chgData name="Max Thrilling" userId="1a0901c82f0d6655" providerId="LiveId" clId="{488F16AF-CDAD-4173-A735-178EBFDDDF47}" dt="2023-12-21T16:20:29.612" v="151" actId="478"/>
          <ac:spMkLst>
            <pc:docMk/>
            <pc:sldMk cId="332572141" sldId="284"/>
            <ac:spMk id="45" creationId="{00000000-0000-0000-0000-000000000000}"/>
          </ac:spMkLst>
        </pc:spChg>
        <pc:spChg chg="add del mod">
          <ac:chgData name="Max Thrilling" userId="1a0901c82f0d6655" providerId="LiveId" clId="{488F16AF-CDAD-4173-A735-178EBFDDDF47}" dt="2023-12-21T16:21:00.906" v="155" actId="478"/>
          <ac:spMkLst>
            <pc:docMk/>
            <pc:sldMk cId="332572141" sldId="284"/>
            <ac:spMk id="46" creationId="{00000000-0000-0000-0000-000000000000}"/>
          </ac:spMkLst>
        </pc:spChg>
        <pc:spChg chg="add mod ord">
          <ac:chgData name="Max Thrilling" userId="1a0901c82f0d6655" providerId="LiveId" clId="{488F16AF-CDAD-4173-A735-178EBFDDDF47}" dt="2023-12-21T16:22:40.529" v="176" actId="207"/>
          <ac:spMkLst>
            <pc:docMk/>
            <pc:sldMk cId="332572141" sldId="284"/>
            <ac:spMk id="48" creationId="{1D715088-8157-E54D-E20A-D31E9751C603}"/>
          </ac:spMkLst>
        </pc:spChg>
        <pc:spChg chg="mod">
          <ac:chgData name="Max Thrilling" userId="1a0901c82f0d6655" providerId="LiveId" clId="{488F16AF-CDAD-4173-A735-178EBFDDDF47}" dt="2023-12-21T16:21:58.198" v="171" actId="207"/>
          <ac:spMkLst>
            <pc:docMk/>
            <pc:sldMk cId="332572141" sldId="284"/>
            <ac:spMk id="82" creationId="{481031AA-D86B-CA28-EEB6-3BD557673533}"/>
          </ac:spMkLst>
        </pc:spChg>
        <pc:spChg chg="mod">
          <ac:chgData name="Max Thrilling" userId="1a0901c82f0d6655" providerId="LiveId" clId="{488F16AF-CDAD-4173-A735-178EBFDDDF47}" dt="2023-12-21T16:22:07.351" v="175" actId="207"/>
          <ac:spMkLst>
            <pc:docMk/>
            <pc:sldMk cId="332572141" sldId="284"/>
            <ac:spMk id="83" creationId="{08ADC52A-C974-0886-DC65-A84877651B26}"/>
          </ac:spMkLst>
        </pc:spChg>
        <pc:spChg chg="mod">
          <ac:chgData name="Max Thrilling" userId="1a0901c82f0d6655" providerId="LiveId" clId="{488F16AF-CDAD-4173-A735-178EBFDDDF47}" dt="2023-12-21T16:21:25.216" v="164" actId="1035"/>
          <ac:spMkLst>
            <pc:docMk/>
            <pc:sldMk cId="332572141" sldId="284"/>
            <ac:spMk id="84" creationId="{25EAEF38-DE0D-0DFD-F47F-9E01D3CFEE54}"/>
          </ac:spMkLst>
        </pc:spChg>
        <pc:grpChg chg="mod">
          <ac:chgData name="Max Thrilling" userId="1a0901c82f0d6655" providerId="LiveId" clId="{488F16AF-CDAD-4173-A735-178EBFDDDF47}" dt="2023-12-21T16:22:04.988" v="174" actId="1076"/>
          <ac:grpSpMkLst>
            <pc:docMk/>
            <pc:sldMk cId="332572141" sldId="284"/>
            <ac:grpSpMk id="23" creationId="{93072417-DFC0-F92A-CC74-ABAC6176CB1F}"/>
          </ac:grpSpMkLst>
        </pc:grpChg>
      </pc:sldChg>
      <pc:sldChg chg="addSp modSp mod">
        <pc:chgData name="Max Thrilling" userId="1a0901c82f0d6655" providerId="LiveId" clId="{488F16AF-CDAD-4173-A735-178EBFDDDF47}" dt="2023-12-21T16:41:51.062" v="198" actId="14100"/>
        <pc:sldMkLst>
          <pc:docMk/>
          <pc:sldMk cId="266440817" sldId="288"/>
        </pc:sldMkLst>
        <pc:spChg chg="mod">
          <ac:chgData name="Max Thrilling" userId="1a0901c82f0d6655" providerId="LiveId" clId="{488F16AF-CDAD-4173-A735-178EBFDDDF47}" dt="2023-12-21T16:40:53.047" v="181" actId="1076"/>
          <ac:spMkLst>
            <pc:docMk/>
            <pc:sldMk cId="266440817" sldId="288"/>
            <ac:spMk id="3" creationId="{00000000-0000-0000-0000-000000000000}"/>
          </ac:spMkLst>
        </pc:spChg>
        <pc:spChg chg="add mod ord">
          <ac:chgData name="Max Thrilling" userId="1a0901c82f0d6655" providerId="LiveId" clId="{488F16AF-CDAD-4173-A735-178EBFDDDF47}" dt="2023-12-21T16:41:51.062" v="198" actId="14100"/>
          <ac:spMkLst>
            <pc:docMk/>
            <pc:sldMk cId="266440817" sldId="288"/>
            <ac:spMk id="4" creationId="{0647657E-8DF3-28AC-2D6C-79239F26ECF1}"/>
          </ac:spMkLst>
        </pc:spChg>
        <pc:spChg chg="mod">
          <ac:chgData name="Max Thrilling" userId="1a0901c82f0d6655" providerId="LiveId" clId="{488F16AF-CDAD-4173-A735-178EBFDDDF47}" dt="2023-12-21T16:41:06.194" v="184" actId="1076"/>
          <ac:spMkLst>
            <pc:docMk/>
            <pc:sldMk cId="266440817" sldId="288"/>
            <ac:spMk id="19" creationId="{D2D4127C-AA79-FFB1-2304-1F3D67259995}"/>
          </ac:spMkLst>
        </pc:spChg>
        <pc:spChg chg="mod">
          <ac:chgData name="Max Thrilling" userId="1a0901c82f0d6655" providerId="LiveId" clId="{488F16AF-CDAD-4173-A735-178EBFDDDF47}" dt="2023-12-21T16:41:06.194" v="184" actId="1076"/>
          <ac:spMkLst>
            <pc:docMk/>
            <pc:sldMk cId="266440817" sldId="288"/>
            <ac:spMk id="22" creationId="{D721CD88-DB74-ED37-E967-D5A37873DD3C}"/>
          </ac:spMkLst>
        </pc:spChg>
        <pc:spChg chg="mod">
          <ac:chgData name="Max Thrilling" userId="1a0901c82f0d6655" providerId="LiveId" clId="{488F16AF-CDAD-4173-A735-178EBFDDDF47}" dt="2023-12-21T16:41:06.194" v="184" actId="1076"/>
          <ac:spMkLst>
            <pc:docMk/>
            <pc:sldMk cId="266440817" sldId="288"/>
            <ac:spMk id="23" creationId="{B17407B9-165C-AAF0-E6CD-D5549EB49D59}"/>
          </ac:spMkLst>
        </pc:spChg>
        <pc:spChg chg="mod">
          <ac:chgData name="Max Thrilling" userId="1a0901c82f0d6655" providerId="LiveId" clId="{488F16AF-CDAD-4173-A735-178EBFDDDF47}" dt="2023-12-21T16:41:06.194" v="184" actId="1076"/>
          <ac:spMkLst>
            <pc:docMk/>
            <pc:sldMk cId="266440817" sldId="288"/>
            <ac:spMk id="24" creationId="{D3EC0365-D799-3BA9-3B68-AEAF27AA44E1}"/>
          </ac:spMkLst>
        </pc:spChg>
        <pc:spChg chg="mod">
          <ac:chgData name="Max Thrilling" userId="1a0901c82f0d6655" providerId="LiveId" clId="{488F16AF-CDAD-4173-A735-178EBFDDDF47}" dt="2023-12-21T16:41:06.194" v="184" actId="1076"/>
          <ac:spMkLst>
            <pc:docMk/>
            <pc:sldMk cId="266440817" sldId="288"/>
            <ac:spMk id="25" creationId="{A59BB5F8-1EF3-32ED-7708-BBA42193CAF1}"/>
          </ac:spMkLst>
        </pc:spChg>
        <pc:grpChg chg="mod">
          <ac:chgData name="Max Thrilling" userId="1a0901c82f0d6655" providerId="LiveId" clId="{488F16AF-CDAD-4173-A735-178EBFDDDF47}" dt="2023-12-21T16:41:06.194" v="184" actId="1076"/>
          <ac:grpSpMkLst>
            <pc:docMk/>
            <pc:sldMk cId="266440817" sldId="288"/>
            <ac:grpSpMk id="17" creationId="{F589D474-E0E7-77A5-D806-134AE6770D04}"/>
          </ac:grpSpMkLst>
        </pc:grpChg>
        <pc:grpChg chg="mod">
          <ac:chgData name="Max Thrilling" userId="1a0901c82f0d6655" providerId="LiveId" clId="{488F16AF-CDAD-4173-A735-178EBFDDDF47}" dt="2023-12-21T16:41:06.194" v="184" actId="1076"/>
          <ac:grpSpMkLst>
            <pc:docMk/>
            <pc:sldMk cId="266440817" sldId="288"/>
            <ac:grpSpMk id="18" creationId="{33904342-E9CE-37D7-33C7-4E85DFF26E00}"/>
          </ac:grpSpMkLst>
        </pc:grpChg>
        <pc:cxnChg chg="mod">
          <ac:chgData name="Max Thrilling" userId="1a0901c82f0d6655" providerId="LiveId" clId="{488F16AF-CDAD-4173-A735-178EBFDDDF47}" dt="2023-12-21T16:41:06.194" v="184" actId="1076"/>
          <ac:cxnSpMkLst>
            <pc:docMk/>
            <pc:sldMk cId="266440817" sldId="288"/>
            <ac:cxnSpMk id="20" creationId="{0024CAC9-2710-F376-9B72-242EF26A18FC}"/>
          </ac:cxnSpMkLst>
        </pc:cxnChg>
        <pc:cxnChg chg="mod">
          <ac:chgData name="Max Thrilling" userId="1a0901c82f0d6655" providerId="LiveId" clId="{488F16AF-CDAD-4173-A735-178EBFDDDF47}" dt="2023-12-21T16:41:06.194" v="184" actId="1076"/>
          <ac:cxnSpMkLst>
            <pc:docMk/>
            <pc:sldMk cId="266440817" sldId="288"/>
            <ac:cxnSpMk id="21" creationId="{37ADCDC5-E293-271B-EABA-F11C8735C37D}"/>
          </ac:cxnSpMkLst>
        </pc:cxnChg>
      </pc:sldChg>
      <pc:sldChg chg="modSp mod">
        <pc:chgData name="Max Thrilling" userId="1a0901c82f0d6655" providerId="LiveId" clId="{488F16AF-CDAD-4173-A735-178EBFDDDF47}" dt="2023-12-21T16:42:40.619" v="206" actId="27107"/>
        <pc:sldMkLst>
          <pc:docMk/>
          <pc:sldMk cId="3006349834" sldId="289"/>
        </pc:sldMkLst>
        <pc:grpChg chg="mod">
          <ac:chgData name="Max Thrilling" userId="1a0901c82f0d6655" providerId="LiveId" clId="{488F16AF-CDAD-4173-A735-178EBFDDDF47}" dt="2023-12-21T16:42:23.809" v="202" actId="1076"/>
          <ac:grpSpMkLst>
            <pc:docMk/>
            <pc:sldMk cId="3006349834" sldId="289"/>
            <ac:grpSpMk id="6" creationId="{00000000-0000-0000-0000-000000000000}"/>
          </ac:grpSpMkLst>
        </pc:grpChg>
        <pc:graphicFrameChg chg="mod modGraphic">
          <ac:chgData name="Max Thrilling" userId="1a0901c82f0d6655" providerId="LiveId" clId="{488F16AF-CDAD-4173-A735-178EBFDDDF47}" dt="2023-12-21T16:42:40.619" v="206" actId="27107"/>
          <ac:graphicFrameMkLst>
            <pc:docMk/>
            <pc:sldMk cId="3006349834" sldId="289"/>
            <ac:graphicFrameMk id="23" creationId="{407E22D4-FBE7-C217-1CBA-317B860C38E8}"/>
          </ac:graphicFrameMkLst>
        </pc:graphicFrameChg>
      </pc:sldChg>
      <pc:sldChg chg="addSp modSp mod">
        <pc:chgData name="Max Thrilling" userId="1a0901c82f0d6655" providerId="LiveId" clId="{488F16AF-CDAD-4173-A735-178EBFDDDF47}" dt="2023-12-21T16:44:04.030" v="226" actId="14100"/>
        <pc:sldMkLst>
          <pc:docMk/>
          <pc:sldMk cId="3063320202" sldId="294"/>
        </pc:sldMkLst>
        <pc:spChg chg="mod">
          <ac:chgData name="Max Thrilling" userId="1a0901c82f0d6655" providerId="LiveId" clId="{488F16AF-CDAD-4173-A735-178EBFDDDF47}" dt="2023-12-21T16:43:24.241" v="210" actId="1076"/>
          <ac:spMkLst>
            <pc:docMk/>
            <pc:sldMk cId="3063320202" sldId="294"/>
            <ac:spMk id="3" creationId="{00000000-0000-0000-0000-000000000000}"/>
          </ac:spMkLst>
        </pc:spChg>
        <pc:spChg chg="add mod ord">
          <ac:chgData name="Max Thrilling" userId="1a0901c82f0d6655" providerId="LiveId" clId="{488F16AF-CDAD-4173-A735-178EBFDDDF47}" dt="2023-12-21T16:44:04.030" v="226" actId="14100"/>
          <ac:spMkLst>
            <pc:docMk/>
            <pc:sldMk cId="3063320202" sldId="294"/>
            <ac:spMk id="5" creationId="{D08C311D-3562-E9C6-2A28-213AA5AD33AB}"/>
          </ac:spMkLst>
        </pc:spChg>
      </pc:sldChg>
      <pc:sldChg chg="modSp mod">
        <pc:chgData name="Max Thrilling" userId="1a0901c82f0d6655" providerId="LiveId" clId="{488F16AF-CDAD-4173-A735-178EBFDDDF47}" dt="2023-12-21T16:51:47.661" v="247" actId="1076"/>
        <pc:sldMkLst>
          <pc:docMk/>
          <pc:sldMk cId="3638596806" sldId="296"/>
        </pc:sldMkLst>
        <pc:spChg chg="mod">
          <ac:chgData name="Max Thrilling" userId="1a0901c82f0d6655" providerId="LiveId" clId="{488F16AF-CDAD-4173-A735-178EBFDDDF47}" dt="2023-12-21T16:51:47.661" v="247" actId="1076"/>
          <ac:spMkLst>
            <pc:docMk/>
            <pc:sldMk cId="3638596806" sldId="296"/>
            <ac:spMk id="3" creationId="{00000000-0000-0000-0000-000000000000}"/>
          </ac:spMkLst>
        </pc:spChg>
      </pc:sldChg>
      <pc:sldChg chg="addSp modSp mod setBg">
        <pc:chgData name="Max Thrilling" userId="1a0901c82f0d6655" providerId="LiveId" clId="{488F16AF-CDAD-4173-A735-178EBFDDDF47}" dt="2023-12-21T16:53:39.799" v="256" actId="14100"/>
        <pc:sldMkLst>
          <pc:docMk/>
          <pc:sldMk cId="2393441134" sldId="297"/>
        </pc:sldMkLst>
        <pc:spChg chg="mod">
          <ac:chgData name="Max Thrilling" userId="1a0901c82f0d6655" providerId="LiveId" clId="{488F16AF-CDAD-4173-A735-178EBFDDDF47}" dt="2023-12-21T16:53:13.434" v="251" actId="14100"/>
          <ac:spMkLst>
            <pc:docMk/>
            <pc:sldMk cId="2393441134" sldId="297"/>
            <ac:spMk id="4" creationId="{24C5F341-1A5C-4532-92D2-D04E4304E0EC}"/>
          </ac:spMkLst>
        </pc:spChg>
        <pc:spChg chg="add mod ord">
          <ac:chgData name="Max Thrilling" userId="1a0901c82f0d6655" providerId="LiveId" clId="{488F16AF-CDAD-4173-A735-178EBFDDDF47}" dt="2023-12-21T16:53:39.799" v="256" actId="14100"/>
          <ac:spMkLst>
            <pc:docMk/>
            <pc:sldMk cId="2393441134" sldId="297"/>
            <ac:spMk id="5" creationId="{25A480BE-72E3-3E00-42CA-580F449979F4}"/>
          </ac:spMkLst>
        </pc:spChg>
      </pc:sldChg>
      <pc:sldChg chg="modSp mod">
        <pc:chgData name="Max Thrilling" userId="1a0901c82f0d6655" providerId="LiveId" clId="{488F16AF-CDAD-4173-A735-178EBFDDDF47}" dt="2023-12-21T16:49:58.978" v="241" actId="33524"/>
        <pc:sldMkLst>
          <pc:docMk/>
          <pc:sldMk cId="3112895332" sldId="298"/>
        </pc:sldMkLst>
        <pc:graphicFrameChg chg="mod modGraphic">
          <ac:chgData name="Max Thrilling" userId="1a0901c82f0d6655" providerId="LiveId" clId="{488F16AF-CDAD-4173-A735-178EBFDDDF47}" dt="2023-12-21T16:49:58.978" v="241" actId="33524"/>
          <ac:graphicFrameMkLst>
            <pc:docMk/>
            <pc:sldMk cId="3112895332" sldId="298"/>
            <ac:graphicFrameMk id="5" creationId="{01FDA3C9-5EBF-8F92-45FF-4D20915FA1A1}"/>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E60BA8-73AF-43C8-823E-3C3EDD47376A}"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165B2934-D8B4-4C0A-9ED6-CFDF4C9C11B4}">
      <dgm:prSet/>
      <dgm:spPr/>
      <dgm:t>
        <a:bodyPr/>
        <a:lstStyle/>
        <a:p>
          <a:r>
            <a:rPr lang="en-GB" dirty="0"/>
            <a:t>Job satisfaction/dissatisfaction is the fulfilment achieved from working for a firm</a:t>
          </a:r>
          <a:endParaRPr lang="en-US" dirty="0"/>
        </a:p>
      </dgm:t>
    </dgm:pt>
    <dgm:pt modelId="{E8903B59-DEAD-4D9D-937A-FC533CD04A76}" type="parTrans" cxnId="{69FA7AEF-97EC-439D-B0F2-241F5B8539CA}">
      <dgm:prSet/>
      <dgm:spPr/>
      <dgm:t>
        <a:bodyPr/>
        <a:lstStyle/>
        <a:p>
          <a:endParaRPr lang="en-US"/>
        </a:p>
      </dgm:t>
    </dgm:pt>
    <dgm:pt modelId="{CAA463F8-13AA-4EF5-8A7C-6F216648D355}" type="sibTrans" cxnId="{69FA7AEF-97EC-439D-B0F2-241F5B8539CA}">
      <dgm:prSet/>
      <dgm:spPr/>
      <dgm:t>
        <a:bodyPr/>
        <a:lstStyle/>
        <a:p>
          <a:endParaRPr lang="en-US"/>
        </a:p>
      </dgm:t>
    </dgm:pt>
    <dgm:pt modelId="{54A07A9F-5145-4A75-8F88-A1D22DAD3232}">
      <dgm:prSet/>
      <dgm:spPr/>
      <dgm:t>
        <a:bodyPr/>
        <a:lstStyle/>
        <a:p>
          <a:r>
            <a:rPr lang="en-GB" dirty="0"/>
            <a:t>This will vary from worker to worker</a:t>
          </a:r>
          <a:endParaRPr lang="en-US" dirty="0"/>
        </a:p>
      </dgm:t>
    </dgm:pt>
    <dgm:pt modelId="{BBF70CFD-B8A1-4B75-ABDF-AA2385E8899F}" type="parTrans" cxnId="{A2C133D0-E817-4D3D-8383-224A1ED81015}">
      <dgm:prSet/>
      <dgm:spPr/>
      <dgm:t>
        <a:bodyPr/>
        <a:lstStyle/>
        <a:p>
          <a:endParaRPr lang="en-US"/>
        </a:p>
      </dgm:t>
    </dgm:pt>
    <dgm:pt modelId="{16BD1F34-FC10-4948-817E-57BCF4A957BC}" type="sibTrans" cxnId="{A2C133D0-E817-4D3D-8383-224A1ED81015}">
      <dgm:prSet/>
      <dgm:spPr/>
      <dgm:t>
        <a:bodyPr/>
        <a:lstStyle/>
        <a:p>
          <a:endParaRPr lang="en-US"/>
        </a:p>
      </dgm:t>
    </dgm:pt>
    <dgm:pt modelId="{7A2B60F3-0AA1-4CEC-B9B5-73029011998F}">
      <dgm:prSet/>
      <dgm:spPr/>
      <dgm:t>
        <a:bodyPr/>
        <a:lstStyle/>
        <a:p>
          <a:r>
            <a:rPr lang="en-GB" dirty="0"/>
            <a:t>Some workers will seek promotion</a:t>
          </a:r>
          <a:endParaRPr lang="en-US" dirty="0"/>
        </a:p>
      </dgm:t>
    </dgm:pt>
    <dgm:pt modelId="{F2C19C4B-C2EC-474D-A385-D1477F93B4F6}" type="parTrans" cxnId="{D3411558-AAA4-42D0-93F5-5F8C2527842B}">
      <dgm:prSet/>
      <dgm:spPr/>
      <dgm:t>
        <a:bodyPr/>
        <a:lstStyle/>
        <a:p>
          <a:endParaRPr lang="en-US"/>
        </a:p>
      </dgm:t>
    </dgm:pt>
    <dgm:pt modelId="{6D735404-798D-453C-A058-9D679F2CA41F}" type="sibTrans" cxnId="{D3411558-AAA4-42D0-93F5-5F8C2527842B}">
      <dgm:prSet/>
      <dgm:spPr/>
      <dgm:t>
        <a:bodyPr/>
        <a:lstStyle/>
        <a:p>
          <a:endParaRPr lang="en-US"/>
        </a:p>
      </dgm:t>
    </dgm:pt>
    <dgm:pt modelId="{4ED89DE1-96D5-41A1-986C-800EF2745CDF}">
      <dgm:prSet/>
      <dgm:spPr/>
      <dgm:t>
        <a:bodyPr/>
        <a:lstStyle/>
        <a:p>
          <a:r>
            <a:rPr lang="en-GB" dirty="0"/>
            <a:t>Others might look for a secure job or social interaction in the workplace</a:t>
          </a:r>
          <a:endParaRPr lang="en-US" dirty="0"/>
        </a:p>
      </dgm:t>
    </dgm:pt>
    <dgm:pt modelId="{465785FB-71AC-48AC-B245-25042844B61A}" type="parTrans" cxnId="{C185C9CA-90EB-4411-AF63-330782EEA367}">
      <dgm:prSet/>
      <dgm:spPr/>
      <dgm:t>
        <a:bodyPr/>
        <a:lstStyle/>
        <a:p>
          <a:endParaRPr lang="en-US"/>
        </a:p>
      </dgm:t>
    </dgm:pt>
    <dgm:pt modelId="{CBA09FD4-3656-4DCA-8133-1C1979C20A1A}" type="sibTrans" cxnId="{C185C9CA-90EB-4411-AF63-330782EEA367}">
      <dgm:prSet/>
      <dgm:spPr/>
      <dgm:t>
        <a:bodyPr/>
        <a:lstStyle/>
        <a:p>
          <a:endParaRPr lang="en-US"/>
        </a:p>
      </dgm:t>
    </dgm:pt>
    <dgm:pt modelId="{B0A2C879-A6EA-4E8C-B34D-43B245161826}" type="pres">
      <dgm:prSet presAssocID="{1BE60BA8-73AF-43C8-823E-3C3EDD47376A}" presName="linear" presStyleCnt="0">
        <dgm:presLayoutVars>
          <dgm:animLvl val="lvl"/>
          <dgm:resizeHandles val="exact"/>
        </dgm:presLayoutVars>
      </dgm:prSet>
      <dgm:spPr/>
    </dgm:pt>
    <dgm:pt modelId="{AA022535-8A9B-4490-9AFA-DB6648546A74}" type="pres">
      <dgm:prSet presAssocID="{165B2934-D8B4-4C0A-9ED6-CFDF4C9C11B4}" presName="parentText" presStyleLbl="node1" presStyleIdx="0" presStyleCnt="4">
        <dgm:presLayoutVars>
          <dgm:chMax val="0"/>
          <dgm:bulletEnabled val="1"/>
        </dgm:presLayoutVars>
      </dgm:prSet>
      <dgm:spPr/>
    </dgm:pt>
    <dgm:pt modelId="{579EF982-645C-4BF2-A15A-71D80D02F861}" type="pres">
      <dgm:prSet presAssocID="{CAA463F8-13AA-4EF5-8A7C-6F216648D355}" presName="spacer" presStyleCnt="0"/>
      <dgm:spPr/>
    </dgm:pt>
    <dgm:pt modelId="{407D3141-E14C-43CF-9722-F84C4A3656E4}" type="pres">
      <dgm:prSet presAssocID="{54A07A9F-5145-4A75-8F88-A1D22DAD3232}" presName="parentText" presStyleLbl="node1" presStyleIdx="1" presStyleCnt="4">
        <dgm:presLayoutVars>
          <dgm:chMax val="0"/>
          <dgm:bulletEnabled val="1"/>
        </dgm:presLayoutVars>
      </dgm:prSet>
      <dgm:spPr/>
    </dgm:pt>
    <dgm:pt modelId="{636B0D9D-AE5A-4A06-A2D0-824AE93AE74F}" type="pres">
      <dgm:prSet presAssocID="{16BD1F34-FC10-4948-817E-57BCF4A957BC}" presName="spacer" presStyleCnt="0"/>
      <dgm:spPr/>
    </dgm:pt>
    <dgm:pt modelId="{DD23DA4D-B03A-4809-A340-94BC4F81F54B}" type="pres">
      <dgm:prSet presAssocID="{7A2B60F3-0AA1-4CEC-B9B5-73029011998F}" presName="parentText" presStyleLbl="node1" presStyleIdx="2" presStyleCnt="4">
        <dgm:presLayoutVars>
          <dgm:chMax val="0"/>
          <dgm:bulletEnabled val="1"/>
        </dgm:presLayoutVars>
      </dgm:prSet>
      <dgm:spPr/>
    </dgm:pt>
    <dgm:pt modelId="{76BE657B-C23E-445E-BC5F-D1D1ED145D92}" type="pres">
      <dgm:prSet presAssocID="{6D735404-798D-453C-A058-9D679F2CA41F}" presName="spacer" presStyleCnt="0"/>
      <dgm:spPr/>
    </dgm:pt>
    <dgm:pt modelId="{74F8F9DC-55A0-4729-8E4F-660EB0AC8EF1}" type="pres">
      <dgm:prSet presAssocID="{4ED89DE1-96D5-41A1-986C-800EF2745CDF}" presName="parentText" presStyleLbl="node1" presStyleIdx="3" presStyleCnt="4">
        <dgm:presLayoutVars>
          <dgm:chMax val="0"/>
          <dgm:bulletEnabled val="1"/>
        </dgm:presLayoutVars>
      </dgm:prSet>
      <dgm:spPr/>
    </dgm:pt>
  </dgm:ptLst>
  <dgm:cxnLst>
    <dgm:cxn modelId="{E7729C13-9754-40D5-9B75-9737016E9B75}" type="presOf" srcId="{4ED89DE1-96D5-41A1-986C-800EF2745CDF}" destId="{74F8F9DC-55A0-4729-8E4F-660EB0AC8EF1}" srcOrd="0" destOrd="0" presId="urn:microsoft.com/office/officeart/2005/8/layout/vList2"/>
    <dgm:cxn modelId="{884CE117-FFC5-4790-88B1-26AB512CC061}" type="presOf" srcId="{165B2934-D8B4-4C0A-9ED6-CFDF4C9C11B4}" destId="{AA022535-8A9B-4490-9AFA-DB6648546A74}" srcOrd="0" destOrd="0" presId="urn:microsoft.com/office/officeart/2005/8/layout/vList2"/>
    <dgm:cxn modelId="{B533425E-A433-4635-9C1D-C6CFA7CAC351}" type="presOf" srcId="{7A2B60F3-0AA1-4CEC-B9B5-73029011998F}" destId="{DD23DA4D-B03A-4809-A340-94BC4F81F54B}" srcOrd="0" destOrd="0" presId="urn:microsoft.com/office/officeart/2005/8/layout/vList2"/>
    <dgm:cxn modelId="{D3411558-AAA4-42D0-93F5-5F8C2527842B}" srcId="{1BE60BA8-73AF-43C8-823E-3C3EDD47376A}" destId="{7A2B60F3-0AA1-4CEC-B9B5-73029011998F}" srcOrd="2" destOrd="0" parTransId="{F2C19C4B-C2EC-474D-A385-D1477F93B4F6}" sibTransId="{6D735404-798D-453C-A058-9D679F2CA41F}"/>
    <dgm:cxn modelId="{939E6EB6-00A1-46CF-A2BD-8119F4CE5443}" type="presOf" srcId="{1BE60BA8-73AF-43C8-823E-3C3EDD47376A}" destId="{B0A2C879-A6EA-4E8C-B34D-43B245161826}" srcOrd="0" destOrd="0" presId="urn:microsoft.com/office/officeart/2005/8/layout/vList2"/>
    <dgm:cxn modelId="{C185C9CA-90EB-4411-AF63-330782EEA367}" srcId="{1BE60BA8-73AF-43C8-823E-3C3EDD47376A}" destId="{4ED89DE1-96D5-41A1-986C-800EF2745CDF}" srcOrd="3" destOrd="0" parTransId="{465785FB-71AC-48AC-B245-25042844B61A}" sibTransId="{CBA09FD4-3656-4DCA-8133-1C1979C20A1A}"/>
    <dgm:cxn modelId="{A2C133D0-E817-4D3D-8383-224A1ED81015}" srcId="{1BE60BA8-73AF-43C8-823E-3C3EDD47376A}" destId="{54A07A9F-5145-4A75-8F88-A1D22DAD3232}" srcOrd="1" destOrd="0" parTransId="{BBF70CFD-B8A1-4B75-ABDF-AA2385E8899F}" sibTransId="{16BD1F34-FC10-4948-817E-57BCF4A957BC}"/>
    <dgm:cxn modelId="{69FA7AEF-97EC-439D-B0F2-241F5B8539CA}" srcId="{1BE60BA8-73AF-43C8-823E-3C3EDD47376A}" destId="{165B2934-D8B4-4C0A-9ED6-CFDF4C9C11B4}" srcOrd="0" destOrd="0" parTransId="{E8903B59-DEAD-4D9D-937A-FC533CD04A76}" sibTransId="{CAA463F8-13AA-4EF5-8A7C-6F216648D355}"/>
    <dgm:cxn modelId="{34658BF5-86DD-4E26-A70A-E809C35E30D6}" type="presOf" srcId="{54A07A9F-5145-4A75-8F88-A1D22DAD3232}" destId="{407D3141-E14C-43CF-9722-F84C4A3656E4}" srcOrd="0" destOrd="0" presId="urn:microsoft.com/office/officeart/2005/8/layout/vList2"/>
    <dgm:cxn modelId="{05A9B00C-4D09-491C-8AE0-2C06E2EAAC30}" type="presParOf" srcId="{B0A2C879-A6EA-4E8C-B34D-43B245161826}" destId="{AA022535-8A9B-4490-9AFA-DB6648546A74}" srcOrd="0" destOrd="0" presId="urn:microsoft.com/office/officeart/2005/8/layout/vList2"/>
    <dgm:cxn modelId="{C3365DD6-E929-4623-91DF-68BB8075C04C}" type="presParOf" srcId="{B0A2C879-A6EA-4E8C-B34D-43B245161826}" destId="{579EF982-645C-4BF2-A15A-71D80D02F861}" srcOrd="1" destOrd="0" presId="urn:microsoft.com/office/officeart/2005/8/layout/vList2"/>
    <dgm:cxn modelId="{33D9D5C3-63AB-4D3A-823C-F8659D1FCE28}" type="presParOf" srcId="{B0A2C879-A6EA-4E8C-B34D-43B245161826}" destId="{407D3141-E14C-43CF-9722-F84C4A3656E4}" srcOrd="2" destOrd="0" presId="urn:microsoft.com/office/officeart/2005/8/layout/vList2"/>
    <dgm:cxn modelId="{0B740865-DAA1-4979-9565-3896F5DB2A91}" type="presParOf" srcId="{B0A2C879-A6EA-4E8C-B34D-43B245161826}" destId="{636B0D9D-AE5A-4A06-A2D0-824AE93AE74F}" srcOrd="3" destOrd="0" presId="urn:microsoft.com/office/officeart/2005/8/layout/vList2"/>
    <dgm:cxn modelId="{91423334-64F9-49D8-8ADA-DE459EA45E8A}" type="presParOf" srcId="{B0A2C879-A6EA-4E8C-B34D-43B245161826}" destId="{DD23DA4D-B03A-4809-A340-94BC4F81F54B}" srcOrd="4" destOrd="0" presId="urn:microsoft.com/office/officeart/2005/8/layout/vList2"/>
    <dgm:cxn modelId="{2983309A-9D14-4E86-B56E-8994CF03BAF7}" type="presParOf" srcId="{B0A2C879-A6EA-4E8C-B34D-43B245161826}" destId="{76BE657B-C23E-445E-BC5F-D1D1ED145D92}" srcOrd="5" destOrd="0" presId="urn:microsoft.com/office/officeart/2005/8/layout/vList2"/>
    <dgm:cxn modelId="{ACD8B6B4-5B42-47F6-A31A-EAD5EC0BE3AA}" type="presParOf" srcId="{B0A2C879-A6EA-4E8C-B34D-43B245161826}" destId="{74F8F9DC-55A0-4729-8E4F-660EB0AC8EF1}"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5A8F171-7C46-4BAE-A181-61EC29D7A8B3}" type="doc">
      <dgm:prSet loTypeId="urn:microsoft.com/office/officeart/2005/8/layout/hierarchy1" loCatId="hierarchy" qsTypeId="urn:microsoft.com/office/officeart/2005/8/quickstyle/simple1" qsCatId="simple" csTypeId="urn:microsoft.com/office/officeart/2005/8/colors/accent2_2" csCatId="accent2"/>
      <dgm:spPr/>
      <dgm:t>
        <a:bodyPr/>
        <a:lstStyle/>
        <a:p>
          <a:endParaRPr lang="en-US"/>
        </a:p>
      </dgm:t>
    </dgm:pt>
    <dgm:pt modelId="{A40A4A00-4AEE-4A0A-88A1-50542760C7AE}">
      <dgm:prSet/>
      <dgm:spPr/>
      <dgm:t>
        <a:bodyPr/>
        <a:lstStyle/>
        <a:p>
          <a:r>
            <a:rPr lang="en-GB" b="1" dirty="0"/>
            <a:t>Marginal revenue product of labour (MRPL) is the extra revenue generated when an additional worker is employed</a:t>
          </a:r>
          <a:endParaRPr lang="en-US" dirty="0"/>
        </a:p>
      </dgm:t>
    </dgm:pt>
    <dgm:pt modelId="{C46F252F-ACFD-4C5E-967B-971933706D81}" type="parTrans" cxnId="{EC800A7E-1600-459C-877B-D5E4F4D5E6F3}">
      <dgm:prSet/>
      <dgm:spPr/>
      <dgm:t>
        <a:bodyPr/>
        <a:lstStyle/>
        <a:p>
          <a:endParaRPr lang="en-US"/>
        </a:p>
      </dgm:t>
    </dgm:pt>
    <dgm:pt modelId="{5C791DCC-6AB3-4433-858C-AA3083BA472D}" type="sibTrans" cxnId="{EC800A7E-1600-459C-877B-D5E4F4D5E6F3}">
      <dgm:prSet/>
      <dgm:spPr/>
      <dgm:t>
        <a:bodyPr/>
        <a:lstStyle/>
        <a:p>
          <a:endParaRPr lang="en-US"/>
        </a:p>
      </dgm:t>
    </dgm:pt>
    <dgm:pt modelId="{3051BFFB-4327-474B-8679-1EE010746BEC}">
      <dgm:prSet/>
      <dgm:spPr/>
      <dgm:t>
        <a:bodyPr/>
        <a:lstStyle/>
        <a:p>
          <a:r>
            <a:rPr lang="en-GB" b="1" dirty="0"/>
            <a:t>MRPL = marginal product of labour x marginal revenue</a:t>
          </a:r>
          <a:endParaRPr lang="en-US" dirty="0"/>
        </a:p>
      </dgm:t>
    </dgm:pt>
    <dgm:pt modelId="{11EB8ECE-D7A6-4E5A-B3EE-1C34EA4D0E4E}" type="parTrans" cxnId="{B762DB60-CBAE-4751-BDA8-BF3717667453}">
      <dgm:prSet/>
      <dgm:spPr/>
      <dgm:t>
        <a:bodyPr/>
        <a:lstStyle/>
        <a:p>
          <a:endParaRPr lang="en-US"/>
        </a:p>
      </dgm:t>
    </dgm:pt>
    <dgm:pt modelId="{D7D63859-7302-4090-B908-67763683CE61}" type="sibTrans" cxnId="{B762DB60-CBAE-4751-BDA8-BF3717667453}">
      <dgm:prSet/>
      <dgm:spPr/>
      <dgm:t>
        <a:bodyPr/>
        <a:lstStyle/>
        <a:p>
          <a:endParaRPr lang="en-US"/>
        </a:p>
      </dgm:t>
    </dgm:pt>
    <dgm:pt modelId="{E5EC4F54-B0B7-4679-A25C-7DED89F6F5BD}" type="pres">
      <dgm:prSet presAssocID="{05A8F171-7C46-4BAE-A181-61EC29D7A8B3}" presName="hierChild1" presStyleCnt="0">
        <dgm:presLayoutVars>
          <dgm:chPref val="1"/>
          <dgm:dir/>
          <dgm:animOne val="branch"/>
          <dgm:animLvl val="lvl"/>
          <dgm:resizeHandles/>
        </dgm:presLayoutVars>
      </dgm:prSet>
      <dgm:spPr/>
    </dgm:pt>
    <dgm:pt modelId="{9D9CFB1B-3F8F-465A-AF7C-18970B9DE73F}" type="pres">
      <dgm:prSet presAssocID="{A40A4A00-4AEE-4A0A-88A1-50542760C7AE}" presName="hierRoot1" presStyleCnt="0"/>
      <dgm:spPr/>
    </dgm:pt>
    <dgm:pt modelId="{9DC59AF2-4664-4C1A-8F02-5187217A5BD3}" type="pres">
      <dgm:prSet presAssocID="{A40A4A00-4AEE-4A0A-88A1-50542760C7AE}" presName="composite" presStyleCnt="0"/>
      <dgm:spPr/>
    </dgm:pt>
    <dgm:pt modelId="{1466AB89-DA7A-4D32-A71E-31FFA5F0F1B4}" type="pres">
      <dgm:prSet presAssocID="{A40A4A00-4AEE-4A0A-88A1-50542760C7AE}" presName="background" presStyleLbl="node0" presStyleIdx="0" presStyleCnt="2"/>
      <dgm:spPr/>
    </dgm:pt>
    <dgm:pt modelId="{57303494-9E37-4E5B-B50F-DC1A26936A86}" type="pres">
      <dgm:prSet presAssocID="{A40A4A00-4AEE-4A0A-88A1-50542760C7AE}" presName="text" presStyleLbl="fgAcc0" presStyleIdx="0" presStyleCnt="2">
        <dgm:presLayoutVars>
          <dgm:chPref val="3"/>
        </dgm:presLayoutVars>
      </dgm:prSet>
      <dgm:spPr/>
    </dgm:pt>
    <dgm:pt modelId="{892EAE2F-76D0-4512-9D8C-D93C2B16E277}" type="pres">
      <dgm:prSet presAssocID="{A40A4A00-4AEE-4A0A-88A1-50542760C7AE}" presName="hierChild2" presStyleCnt="0"/>
      <dgm:spPr/>
    </dgm:pt>
    <dgm:pt modelId="{65B3F8D5-FAF0-46CE-8150-BC6297A9F71F}" type="pres">
      <dgm:prSet presAssocID="{3051BFFB-4327-474B-8679-1EE010746BEC}" presName="hierRoot1" presStyleCnt="0"/>
      <dgm:spPr/>
    </dgm:pt>
    <dgm:pt modelId="{EFDD4946-4CD3-4729-806D-D6BC2E44DB6A}" type="pres">
      <dgm:prSet presAssocID="{3051BFFB-4327-474B-8679-1EE010746BEC}" presName="composite" presStyleCnt="0"/>
      <dgm:spPr/>
    </dgm:pt>
    <dgm:pt modelId="{EAFE8AA7-E48E-4EA7-9A83-0F3BB8513202}" type="pres">
      <dgm:prSet presAssocID="{3051BFFB-4327-474B-8679-1EE010746BEC}" presName="background" presStyleLbl="node0" presStyleIdx="1" presStyleCnt="2"/>
      <dgm:spPr/>
    </dgm:pt>
    <dgm:pt modelId="{A973FC52-D935-4959-9820-9ACCCE5B45DE}" type="pres">
      <dgm:prSet presAssocID="{3051BFFB-4327-474B-8679-1EE010746BEC}" presName="text" presStyleLbl="fgAcc0" presStyleIdx="1" presStyleCnt="2">
        <dgm:presLayoutVars>
          <dgm:chPref val="3"/>
        </dgm:presLayoutVars>
      </dgm:prSet>
      <dgm:spPr/>
    </dgm:pt>
    <dgm:pt modelId="{82022614-2834-4FE1-8269-73556012E89E}" type="pres">
      <dgm:prSet presAssocID="{3051BFFB-4327-474B-8679-1EE010746BEC}" presName="hierChild2" presStyleCnt="0"/>
      <dgm:spPr/>
    </dgm:pt>
  </dgm:ptLst>
  <dgm:cxnLst>
    <dgm:cxn modelId="{E39F6806-95E5-4D2C-975B-34319E52467D}" type="presOf" srcId="{05A8F171-7C46-4BAE-A181-61EC29D7A8B3}" destId="{E5EC4F54-B0B7-4679-A25C-7DED89F6F5BD}" srcOrd="0" destOrd="0" presId="urn:microsoft.com/office/officeart/2005/8/layout/hierarchy1"/>
    <dgm:cxn modelId="{B762DB60-CBAE-4751-BDA8-BF3717667453}" srcId="{05A8F171-7C46-4BAE-A181-61EC29D7A8B3}" destId="{3051BFFB-4327-474B-8679-1EE010746BEC}" srcOrd="1" destOrd="0" parTransId="{11EB8ECE-D7A6-4E5A-B3EE-1C34EA4D0E4E}" sibTransId="{D7D63859-7302-4090-B908-67763683CE61}"/>
    <dgm:cxn modelId="{AD87B549-39E4-42A1-8BDC-BB5DA25AED1B}" type="presOf" srcId="{3051BFFB-4327-474B-8679-1EE010746BEC}" destId="{A973FC52-D935-4959-9820-9ACCCE5B45DE}" srcOrd="0" destOrd="0" presId="urn:microsoft.com/office/officeart/2005/8/layout/hierarchy1"/>
    <dgm:cxn modelId="{EC800A7E-1600-459C-877B-D5E4F4D5E6F3}" srcId="{05A8F171-7C46-4BAE-A181-61EC29D7A8B3}" destId="{A40A4A00-4AEE-4A0A-88A1-50542760C7AE}" srcOrd="0" destOrd="0" parTransId="{C46F252F-ACFD-4C5E-967B-971933706D81}" sibTransId="{5C791DCC-6AB3-4433-858C-AA3083BA472D}"/>
    <dgm:cxn modelId="{12ADC8D2-C5CB-4897-B246-ADAFFD90BD73}" type="presOf" srcId="{A40A4A00-4AEE-4A0A-88A1-50542760C7AE}" destId="{57303494-9E37-4E5B-B50F-DC1A26936A86}" srcOrd="0" destOrd="0" presId="urn:microsoft.com/office/officeart/2005/8/layout/hierarchy1"/>
    <dgm:cxn modelId="{D20E43CA-652D-4B2F-90F5-CA293C44F6F0}" type="presParOf" srcId="{E5EC4F54-B0B7-4679-A25C-7DED89F6F5BD}" destId="{9D9CFB1B-3F8F-465A-AF7C-18970B9DE73F}" srcOrd="0" destOrd="0" presId="urn:microsoft.com/office/officeart/2005/8/layout/hierarchy1"/>
    <dgm:cxn modelId="{3E1045D0-0C87-4060-87BF-0946C8D0A084}" type="presParOf" srcId="{9D9CFB1B-3F8F-465A-AF7C-18970B9DE73F}" destId="{9DC59AF2-4664-4C1A-8F02-5187217A5BD3}" srcOrd="0" destOrd="0" presId="urn:microsoft.com/office/officeart/2005/8/layout/hierarchy1"/>
    <dgm:cxn modelId="{CA698953-53C2-43A0-B9B5-CA7C7C0E55B2}" type="presParOf" srcId="{9DC59AF2-4664-4C1A-8F02-5187217A5BD3}" destId="{1466AB89-DA7A-4D32-A71E-31FFA5F0F1B4}" srcOrd="0" destOrd="0" presId="urn:microsoft.com/office/officeart/2005/8/layout/hierarchy1"/>
    <dgm:cxn modelId="{3551703F-BC08-426D-80A6-4401352C06DA}" type="presParOf" srcId="{9DC59AF2-4664-4C1A-8F02-5187217A5BD3}" destId="{57303494-9E37-4E5B-B50F-DC1A26936A86}" srcOrd="1" destOrd="0" presId="urn:microsoft.com/office/officeart/2005/8/layout/hierarchy1"/>
    <dgm:cxn modelId="{2E9ED011-2E6B-45B2-A7BD-EE904B4EB69A}" type="presParOf" srcId="{9D9CFB1B-3F8F-465A-AF7C-18970B9DE73F}" destId="{892EAE2F-76D0-4512-9D8C-D93C2B16E277}" srcOrd="1" destOrd="0" presId="urn:microsoft.com/office/officeart/2005/8/layout/hierarchy1"/>
    <dgm:cxn modelId="{7FEEE148-48C0-4A31-BBA5-060F359DFB72}" type="presParOf" srcId="{E5EC4F54-B0B7-4679-A25C-7DED89F6F5BD}" destId="{65B3F8D5-FAF0-46CE-8150-BC6297A9F71F}" srcOrd="1" destOrd="0" presId="urn:microsoft.com/office/officeart/2005/8/layout/hierarchy1"/>
    <dgm:cxn modelId="{A7450DEA-6715-4FC3-860D-76FE0D2BEE81}" type="presParOf" srcId="{65B3F8D5-FAF0-46CE-8150-BC6297A9F71F}" destId="{EFDD4946-4CD3-4729-806D-D6BC2E44DB6A}" srcOrd="0" destOrd="0" presId="urn:microsoft.com/office/officeart/2005/8/layout/hierarchy1"/>
    <dgm:cxn modelId="{03B956C0-198E-407B-BFF4-83FD4151773A}" type="presParOf" srcId="{EFDD4946-4CD3-4729-806D-D6BC2E44DB6A}" destId="{EAFE8AA7-E48E-4EA7-9A83-0F3BB8513202}" srcOrd="0" destOrd="0" presId="urn:microsoft.com/office/officeart/2005/8/layout/hierarchy1"/>
    <dgm:cxn modelId="{5F159A4E-3D88-4409-B5E1-9E5527020028}" type="presParOf" srcId="{EFDD4946-4CD3-4729-806D-D6BC2E44DB6A}" destId="{A973FC52-D935-4959-9820-9ACCCE5B45DE}" srcOrd="1" destOrd="0" presId="urn:microsoft.com/office/officeart/2005/8/layout/hierarchy1"/>
    <dgm:cxn modelId="{04EC0BDB-8ADC-4C03-9F2D-A759E6AEEB34}" type="presParOf" srcId="{65B3F8D5-FAF0-46CE-8150-BC6297A9F71F}" destId="{82022614-2834-4FE1-8269-73556012E89E}"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8B9F6F7-8194-452E-BCA5-392B7A735E55}" type="doc">
      <dgm:prSet loTypeId="urn:microsoft.com/office/officeart/2005/8/layout/vProcess5" loCatId="process" qsTypeId="urn:microsoft.com/office/officeart/2005/8/quickstyle/simple1" qsCatId="simple" csTypeId="urn:microsoft.com/office/officeart/2005/8/colors/colorful2" csCatId="colorful"/>
      <dgm:spPr/>
      <dgm:t>
        <a:bodyPr/>
        <a:lstStyle/>
        <a:p>
          <a:endParaRPr lang="en-US"/>
        </a:p>
      </dgm:t>
    </dgm:pt>
    <dgm:pt modelId="{5A24E8BA-E2C0-44DA-8773-37C1EA457CF0}">
      <dgm:prSet/>
      <dgm:spPr/>
      <dgm:t>
        <a:bodyPr/>
        <a:lstStyle/>
        <a:p>
          <a:r>
            <a:rPr lang="en-GB" dirty="0"/>
            <a:t>Let us assume that each extra worker employed costs the firm $160 per day – this is called the marginal cost of labour</a:t>
          </a:r>
          <a:endParaRPr lang="en-US" dirty="0"/>
        </a:p>
      </dgm:t>
    </dgm:pt>
    <dgm:pt modelId="{12E4AE1E-6719-4775-AC44-76B36E3C57E3}" type="parTrans" cxnId="{377D947E-7208-4917-A7FD-B842BCEC004A}">
      <dgm:prSet/>
      <dgm:spPr/>
      <dgm:t>
        <a:bodyPr/>
        <a:lstStyle/>
        <a:p>
          <a:endParaRPr lang="en-US"/>
        </a:p>
      </dgm:t>
    </dgm:pt>
    <dgm:pt modelId="{33280E52-0F3E-4305-9452-AA3CB14200A0}" type="sibTrans" cxnId="{377D947E-7208-4917-A7FD-B842BCEC004A}">
      <dgm:prSet/>
      <dgm:spPr/>
      <dgm:t>
        <a:bodyPr/>
        <a:lstStyle/>
        <a:p>
          <a:endParaRPr lang="en-US"/>
        </a:p>
      </dgm:t>
    </dgm:pt>
    <dgm:pt modelId="{17C4B70A-9550-4161-9EB3-54B8E7523144}">
      <dgm:prSet/>
      <dgm:spPr/>
      <dgm:t>
        <a:bodyPr/>
        <a:lstStyle/>
        <a:p>
          <a:r>
            <a:rPr lang="en-GB" dirty="0"/>
            <a:t>At this wage rate of $160 the firm should employ 6 workers</a:t>
          </a:r>
          <a:endParaRPr lang="en-US" dirty="0"/>
        </a:p>
      </dgm:t>
    </dgm:pt>
    <dgm:pt modelId="{9451AA8D-C5D8-410B-8BD5-9DCFEEDD5324}" type="parTrans" cxnId="{3BC4D3D7-9378-4438-B363-0D66C6112EDD}">
      <dgm:prSet/>
      <dgm:spPr/>
      <dgm:t>
        <a:bodyPr/>
        <a:lstStyle/>
        <a:p>
          <a:endParaRPr lang="en-US"/>
        </a:p>
      </dgm:t>
    </dgm:pt>
    <dgm:pt modelId="{2C208728-59F3-4878-B514-387B25CB3BAF}" type="sibTrans" cxnId="{3BC4D3D7-9378-4438-B363-0D66C6112EDD}">
      <dgm:prSet/>
      <dgm:spPr/>
      <dgm:t>
        <a:bodyPr/>
        <a:lstStyle/>
        <a:p>
          <a:endParaRPr lang="en-US"/>
        </a:p>
      </dgm:t>
    </dgm:pt>
    <dgm:pt modelId="{72C8ACCC-B969-41CB-8A81-4D2B955339DC}">
      <dgm:prSet/>
      <dgm:spPr/>
      <dgm:t>
        <a:bodyPr/>
        <a:lstStyle/>
        <a:p>
          <a:r>
            <a:rPr lang="en-GB" dirty="0"/>
            <a:t>A profit maximising firm should employ workers up to the point where the marginal revenue product of labour = the marginal cost of labour. In this case, when 6 people are employed MRPL and MCL both equal $160.</a:t>
          </a:r>
          <a:endParaRPr lang="en-US" dirty="0"/>
        </a:p>
      </dgm:t>
    </dgm:pt>
    <dgm:pt modelId="{ECC4579E-DC1D-489B-995B-52513435C520}" type="parTrans" cxnId="{6CE4476C-3AF7-42C0-B1D5-F472CAA575FB}">
      <dgm:prSet/>
      <dgm:spPr/>
      <dgm:t>
        <a:bodyPr/>
        <a:lstStyle/>
        <a:p>
          <a:endParaRPr lang="en-US"/>
        </a:p>
      </dgm:t>
    </dgm:pt>
    <dgm:pt modelId="{C3332507-EA41-4394-95EA-71AA6555E440}" type="sibTrans" cxnId="{6CE4476C-3AF7-42C0-B1D5-F472CAA575FB}">
      <dgm:prSet/>
      <dgm:spPr/>
      <dgm:t>
        <a:bodyPr/>
        <a:lstStyle/>
        <a:p>
          <a:endParaRPr lang="en-US"/>
        </a:p>
      </dgm:t>
    </dgm:pt>
    <dgm:pt modelId="{6A81735B-A667-4B75-892F-54B2D08ABD1B}">
      <dgm:prSet/>
      <dgm:spPr/>
      <dgm:t>
        <a:bodyPr/>
        <a:lstStyle/>
        <a:p>
          <a:r>
            <a:rPr lang="en-GB" dirty="0"/>
            <a:t>Employing the 7th worker would lead to a fall in total profits.</a:t>
          </a:r>
          <a:endParaRPr lang="en-US" dirty="0"/>
        </a:p>
      </dgm:t>
    </dgm:pt>
    <dgm:pt modelId="{FF7CF8B7-2B53-44E4-A5E1-A7E383039E83}" type="parTrans" cxnId="{FB5A185F-F3A0-4485-BCBD-AC6B0BDB4FEB}">
      <dgm:prSet/>
      <dgm:spPr/>
      <dgm:t>
        <a:bodyPr/>
        <a:lstStyle/>
        <a:p>
          <a:endParaRPr lang="en-US"/>
        </a:p>
      </dgm:t>
    </dgm:pt>
    <dgm:pt modelId="{07E07C59-B68A-44C5-AF9F-BB6BF72D6EB7}" type="sibTrans" cxnId="{FB5A185F-F3A0-4485-BCBD-AC6B0BDB4FEB}">
      <dgm:prSet/>
      <dgm:spPr/>
      <dgm:t>
        <a:bodyPr/>
        <a:lstStyle/>
        <a:p>
          <a:endParaRPr lang="en-US"/>
        </a:p>
      </dgm:t>
    </dgm:pt>
    <dgm:pt modelId="{9EB5E573-3788-44C5-9727-C29A5E2AED10}" type="pres">
      <dgm:prSet presAssocID="{38B9F6F7-8194-452E-BCA5-392B7A735E55}" presName="outerComposite" presStyleCnt="0">
        <dgm:presLayoutVars>
          <dgm:chMax val="5"/>
          <dgm:dir/>
          <dgm:resizeHandles val="exact"/>
        </dgm:presLayoutVars>
      </dgm:prSet>
      <dgm:spPr/>
    </dgm:pt>
    <dgm:pt modelId="{09BF4CE4-6BE8-44C7-B8AE-C1F9682C6721}" type="pres">
      <dgm:prSet presAssocID="{38B9F6F7-8194-452E-BCA5-392B7A735E55}" presName="dummyMaxCanvas" presStyleCnt="0">
        <dgm:presLayoutVars/>
      </dgm:prSet>
      <dgm:spPr/>
    </dgm:pt>
    <dgm:pt modelId="{317398CA-478F-4EA7-BB82-853107861883}" type="pres">
      <dgm:prSet presAssocID="{38B9F6F7-8194-452E-BCA5-392B7A735E55}" presName="FourNodes_1" presStyleLbl="node1" presStyleIdx="0" presStyleCnt="4">
        <dgm:presLayoutVars>
          <dgm:bulletEnabled val="1"/>
        </dgm:presLayoutVars>
      </dgm:prSet>
      <dgm:spPr/>
    </dgm:pt>
    <dgm:pt modelId="{79C86214-5E8D-4EBF-B049-D6D5CDCB3B19}" type="pres">
      <dgm:prSet presAssocID="{38B9F6F7-8194-452E-BCA5-392B7A735E55}" presName="FourNodes_2" presStyleLbl="node1" presStyleIdx="1" presStyleCnt="4">
        <dgm:presLayoutVars>
          <dgm:bulletEnabled val="1"/>
        </dgm:presLayoutVars>
      </dgm:prSet>
      <dgm:spPr/>
    </dgm:pt>
    <dgm:pt modelId="{3E87943C-AAA5-49A3-8246-E8FD03BF1773}" type="pres">
      <dgm:prSet presAssocID="{38B9F6F7-8194-452E-BCA5-392B7A735E55}" presName="FourNodes_3" presStyleLbl="node1" presStyleIdx="2" presStyleCnt="4">
        <dgm:presLayoutVars>
          <dgm:bulletEnabled val="1"/>
        </dgm:presLayoutVars>
      </dgm:prSet>
      <dgm:spPr/>
    </dgm:pt>
    <dgm:pt modelId="{219A8752-FDE9-4151-A55B-7A8B35333049}" type="pres">
      <dgm:prSet presAssocID="{38B9F6F7-8194-452E-BCA5-392B7A735E55}" presName="FourNodes_4" presStyleLbl="node1" presStyleIdx="3" presStyleCnt="4">
        <dgm:presLayoutVars>
          <dgm:bulletEnabled val="1"/>
        </dgm:presLayoutVars>
      </dgm:prSet>
      <dgm:spPr/>
    </dgm:pt>
    <dgm:pt modelId="{A0A66036-426C-48CC-94BB-1B59C3C03ADC}" type="pres">
      <dgm:prSet presAssocID="{38B9F6F7-8194-452E-BCA5-392B7A735E55}" presName="FourConn_1-2" presStyleLbl="fgAccFollowNode1" presStyleIdx="0" presStyleCnt="3">
        <dgm:presLayoutVars>
          <dgm:bulletEnabled val="1"/>
        </dgm:presLayoutVars>
      </dgm:prSet>
      <dgm:spPr/>
    </dgm:pt>
    <dgm:pt modelId="{FC397440-23DA-4EDA-AAD2-1823EB339989}" type="pres">
      <dgm:prSet presAssocID="{38B9F6F7-8194-452E-BCA5-392B7A735E55}" presName="FourConn_2-3" presStyleLbl="fgAccFollowNode1" presStyleIdx="1" presStyleCnt="3">
        <dgm:presLayoutVars>
          <dgm:bulletEnabled val="1"/>
        </dgm:presLayoutVars>
      </dgm:prSet>
      <dgm:spPr/>
    </dgm:pt>
    <dgm:pt modelId="{BEED0583-8AEA-44B4-BE97-C4A5EB1DC300}" type="pres">
      <dgm:prSet presAssocID="{38B9F6F7-8194-452E-BCA5-392B7A735E55}" presName="FourConn_3-4" presStyleLbl="fgAccFollowNode1" presStyleIdx="2" presStyleCnt="3">
        <dgm:presLayoutVars>
          <dgm:bulletEnabled val="1"/>
        </dgm:presLayoutVars>
      </dgm:prSet>
      <dgm:spPr/>
    </dgm:pt>
    <dgm:pt modelId="{7C8A562C-738F-4E60-8D68-3D4E43399461}" type="pres">
      <dgm:prSet presAssocID="{38B9F6F7-8194-452E-BCA5-392B7A735E55}" presName="FourNodes_1_text" presStyleLbl="node1" presStyleIdx="3" presStyleCnt="4">
        <dgm:presLayoutVars>
          <dgm:bulletEnabled val="1"/>
        </dgm:presLayoutVars>
      </dgm:prSet>
      <dgm:spPr/>
    </dgm:pt>
    <dgm:pt modelId="{3BD66715-286F-4F34-B035-5E5B44FC8C32}" type="pres">
      <dgm:prSet presAssocID="{38B9F6F7-8194-452E-BCA5-392B7A735E55}" presName="FourNodes_2_text" presStyleLbl="node1" presStyleIdx="3" presStyleCnt="4">
        <dgm:presLayoutVars>
          <dgm:bulletEnabled val="1"/>
        </dgm:presLayoutVars>
      </dgm:prSet>
      <dgm:spPr/>
    </dgm:pt>
    <dgm:pt modelId="{3640ED02-9888-47F4-800A-0AE554544161}" type="pres">
      <dgm:prSet presAssocID="{38B9F6F7-8194-452E-BCA5-392B7A735E55}" presName="FourNodes_3_text" presStyleLbl="node1" presStyleIdx="3" presStyleCnt="4">
        <dgm:presLayoutVars>
          <dgm:bulletEnabled val="1"/>
        </dgm:presLayoutVars>
      </dgm:prSet>
      <dgm:spPr/>
    </dgm:pt>
    <dgm:pt modelId="{E815FF2F-E6DF-4E50-95EB-9C1E9EEB40C2}" type="pres">
      <dgm:prSet presAssocID="{38B9F6F7-8194-452E-BCA5-392B7A735E55}" presName="FourNodes_4_text" presStyleLbl="node1" presStyleIdx="3" presStyleCnt="4">
        <dgm:presLayoutVars>
          <dgm:bulletEnabled val="1"/>
        </dgm:presLayoutVars>
      </dgm:prSet>
      <dgm:spPr/>
    </dgm:pt>
  </dgm:ptLst>
  <dgm:cxnLst>
    <dgm:cxn modelId="{40A8C804-1185-45EB-98B7-147FDD2BB87A}" type="presOf" srcId="{C3332507-EA41-4394-95EA-71AA6555E440}" destId="{BEED0583-8AEA-44B4-BE97-C4A5EB1DC300}" srcOrd="0" destOrd="0" presId="urn:microsoft.com/office/officeart/2005/8/layout/vProcess5"/>
    <dgm:cxn modelId="{1D06CF05-48CD-4DEA-BB20-1E4DE19E5079}" type="presOf" srcId="{17C4B70A-9550-4161-9EB3-54B8E7523144}" destId="{79C86214-5E8D-4EBF-B049-D6D5CDCB3B19}" srcOrd="0" destOrd="0" presId="urn:microsoft.com/office/officeart/2005/8/layout/vProcess5"/>
    <dgm:cxn modelId="{0CE78622-4B7E-4F48-AF41-532A3A9541C3}" type="presOf" srcId="{2C208728-59F3-4878-B514-387B25CB3BAF}" destId="{FC397440-23DA-4EDA-AAD2-1823EB339989}" srcOrd="0" destOrd="0" presId="urn:microsoft.com/office/officeart/2005/8/layout/vProcess5"/>
    <dgm:cxn modelId="{A4807D3C-0AA3-43E8-9E42-9FF8E42A46E5}" type="presOf" srcId="{17C4B70A-9550-4161-9EB3-54B8E7523144}" destId="{3BD66715-286F-4F34-B035-5E5B44FC8C32}" srcOrd="1" destOrd="0" presId="urn:microsoft.com/office/officeart/2005/8/layout/vProcess5"/>
    <dgm:cxn modelId="{FB5A185F-F3A0-4485-BCBD-AC6B0BDB4FEB}" srcId="{38B9F6F7-8194-452E-BCA5-392B7A735E55}" destId="{6A81735B-A667-4B75-892F-54B2D08ABD1B}" srcOrd="3" destOrd="0" parTransId="{FF7CF8B7-2B53-44E4-A5E1-A7E383039E83}" sibTransId="{07E07C59-B68A-44C5-AF9F-BB6BF72D6EB7}"/>
    <dgm:cxn modelId="{6CE4476C-3AF7-42C0-B1D5-F472CAA575FB}" srcId="{38B9F6F7-8194-452E-BCA5-392B7A735E55}" destId="{72C8ACCC-B969-41CB-8A81-4D2B955339DC}" srcOrd="2" destOrd="0" parTransId="{ECC4579E-DC1D-489B-995B-52513435C520}" sibTransId="{C3332507-EA41-4394-95EA-71AA6555E440}"/>
    <dgm:cxn modelId="{05E61A73-A3C9-4116-AFB2-FC70E8EEED44}" type="presOf" srcId="{6A81735B-A667-4B75-892F-54B2D08ABD1B}" destId="{219A8752-FDE9-4151-A55B-7A8B35333049}" srcOrd="0" destOrd="0" presId="urn:microsoft.com/office/officeart/2005/8/layout/vProcess5"/>
    <dgm:cxn modelId="{C7B6227A-A327-49CF-9D4D-A532B7C3FACD}" type="presOf" srcId="{5A24E8BA-E2C0-44DA-8773-37C1EA457CF0}" destId="{7C8A562C-738F-4E60-8D68-3D4E43399461}" srcOrd="1" destOrd="0" presId="urn:microsoft.com/office/officeart/2005/8/layout/vProcess5"/>
    <dgm:cxn modelId="{A74CBF7B-4745-4455-84C1-4C589F885F53}" type="presOf" srcId="{38B9F6F7-8194-452E-BCA5-392B7A735E55}" destId="{9EB5E573-3788-44C5-9727-C29A5E2AED10}" srcOrd="0" destOrd="0" presId="urn:microsoft.com/office/officeart/2005/8/layout/vProcess5"/>
    <dgm:cxn modelId="{377D947E-7208-4917-A7FD-B842BCEC004A}" srcId="{38B9F6F7-8194-452E-BCA5-392B7A735E55}" destId="{5A24E8BA-E2C0-44DA-8773-37C1EA457CF0}" srcOrd="0" destOrd="0" parTransId="{12E4AE1E-6719-4775-AC44-76B36E3C57E3}" sibTransId="{33280E52-0F3E-4305-9452-AA3CB14200A0}"/>
    <dgm:cxn modelId="{A37F707F-CBB7-4D40-83AC-C0F5F90852A2}" type="presOf" srcId="{72C8ACCC-B969-41CB-8A81-4D2B955339DC}" destId="{3640ED02-9888-47F4-800A-0AE554544161}" srcOrd="1" destOrd="0" presId="urn:microsoft.com/office/officeart/2005/8/layout/vProcess5"/>
    <dgm:cxn modelId="{1BF730A4-37C9-416D-AA59-44712472C829}" type="presOf" srcId="{5A24E8BA-E2C0-44DA-8773-37C1EA457CF0}" destId="{317398CA-478F-4EA7-BB82-853107861883}" srcOrd="0" destOrd="0" presId="urn:microsoft.com/office/officeart/2005/8/layout/vProcess5"/>
    <dgm:cxn modelId="{DC10AABA-101E-4B1B-A723-D7BE08FCB38A}" type="presOf" srcId="{72C8ACCC-B969-41CB-8A81-4D2B955339DC}" destId="{3E87943C-AAA5-49A3-8246-E8FD03BF1773}" srcOrd="0" destOrd="0" presId="urn:microsoft.com/office/officeart/2005/8/layout/vProcess5"/>
    <dgm:cxn modelId="{3BC4D3D7-9378-4438-B363-0D66C6112EDD}" srcId="{38B9F6F7-8194-452E-BCA5-392B7A735E55}" destId="{17C4B70A-9550-4161-9EB3-54B8E7523144}" srcOrd="1" destOrd="0" parTransId="{9451AA8D-C5D8-410B-8BD5-9DCFEEDD5324}" sibTransId="{2C208728-59F3-4878-B514-387B25CB3BAF}"/>
    <dgm:cxn modelId="{FC64FFE5-755C-41CE-9DD3-415862AB9FAD}" type="presOf" srcId="{6A81735B-A667-4B75-892F-54B2D08ABD1B}" destId="{E815FF2F-E6DF-4E50-95EB-9C1E9EEB40C2}" srcOrd="1" destOrd="0" presId="urn:microsoft.com/office/officeart/2005/8/layout/vProcess5"/>
    <dgm:cxn modelId="{8DDE84FE-6C6B-4EAC-9BA7-B05FB873AFE7}" type="presOf" srcId="{33280E52-0F3E-4305-9452-AA3CB14200A0}" destId="{A0A66036-426C-48CC-94BB-1B59C3C03ADC}" srcOrd="0" destOrd="0" presId="urn:microsoft.com/office/officeart/2005/8/layout/vProcess5"/>
    <dgm:cxn modelId="{1CD2E5DE-ED97-47C2-ADE6-C94CFC1BA039}" type="presParOf" srcId="{9EB5E573-3788-44C5-9727-C29A5E2AED10}" destId="{09BF4CE4-6BE8-44C7-B8AE-C1F9682C6721}" srcOrd="0" destOrd="0" presId="urn:microsoft.com/office/officeart/2005/8/layout/vProcess5"/>
    <dgm:cxn modelId="{F9A9BF90-D4A7-4722-85AA-2B40B5AC9C62}" type="presParOf" srcId="{9EB5E573-3788-44C5-9727-C29A5E2AED10}" destId="{317398CA-478F-4EA7-BB82-853107861883}" srcOrd="1" destOrd="0" presId="urn:microsoft.com/office/officeart/2005/8/layout/vProcess5"/>
    <dgm:cxn modelId="{B8795BFE-26A2-4150-A9AA-F07A17E3EA6D}" type="presParOf" srcId="{9EB5E573-3788-44C5-9727-C29A5E2AED10}" destId="{79C86214-5E8D-4EBF-B049-D6D5CDCB3B19}" srcOrd="2" destOrd="0" presId="urn:microsoft.com/office/officeart/2005/8/layout/vProcess5"/>
    <dgm:cxn modelId="{339C7C6F-6E3A-40F0-8E72-4FE2FADE25D5}" type="presParOf" srcId="{9EB5E573-3788-44C5-9727-C29A5E2AED10}" destId="{3E87943C-AAA5-49A3-8246-E8FD03BF1773}" srcOrd="3" destOrd="0" presId="urn:microsoft.com/office/officeart/2005/8/layout/vProcess5"/>
    <dgm:cxn modelId="{209B28D5-B923-4260-B727-35ECC565DA11}" type="presParOf" srcId="{9EB5E573-3788-44C5-9727-C29A5E2AED10}" destId="{219A8752-FDE9-4151-A55B-7A8B35333049}" srcOrd="4" destOrd="0" presId="urn:microsoft.com/office/officeart/2005/8/layout/vProcess5"/>
    <dgm:cxn modelId="{CF5676B6-71FE-469A-A7F3-26EB20EAA27F}" type="presParOf" srcId="{9EB5E573-3788-44C5-9727-C29A5E2AED10}" destId="{A0A66036-426C-48CC-94BB-1B59C3C03ADC}" srcOrd="5" destOrd="0" presId="urn:microsoft.com/office/officeart/2005/8/layout/vProcess5"/>
    <dgm:cxn modelId="{DCD35A13-E843-4B02-865A-C87151C67932}" type="presParOf" srcId="{9EB5E573-3788-44C5-9727-C29A5E2AED10}" destId="{FC397440-23DA-4EDA-AAD2-1823EB339989}" srcOrd="6" destOrd="0" presId="urn:microsoft.com/office/officeart/2005/8/layout/vProcess5"/>
    <dgm:cxn modelId="{24C49347-D1C3-41D5-AC98-04CEFE672443}" type="presParOf" srcId="{9EB5E573-3788-44C5-9727-C29A5E2AED10}" destId="{BEED0583-8AEA-44B4-BE97-C4A5EB1DC300}" srcOrd="7" destOrd="0" presId="urn:microsoft.com/office/officeart/2005/8/layout/vProcess5"/>
    <dgm:cxn modelId="{AECD220F-5EB2-40D8-B9C4-3E043F0534C7}" type="presParOf" srcId="{9EB5E573-3788-44C5-9727-C29A5E2AED10}" destId="{7C8A562C-738F-4E60-8D68-3D4E43399461}" srcOrd="8" destOrd="0" presId="urn:microsoft.com/office/officeart/2005/8/layout/vProcess5"/>
    <dgm:cxn modelId="{AFC44564-2ADA-4BF7-9343-CC4597B95487}" type="presParOf" srcId="{9EB5E573-3788-44C5-9727-C29A5E2AED10}" destId="{3BD66715-286F-4F34-B035-5E5B44FC8C32}" srcOrd="9" destOrd="0" presId="urn:microsoft.com/office/officeart/2005/8/layout/vProcess5"/>
    <dgm:cxn modelId="{556F3D02-85A3-4856-B905-58AB419E07F1}" type="presParOf" srcId="{9EB5E573-3788-44C5-9727-C29A5E2AED10}" destId="{3640ED02-9888-47F4-800A-0AE554544161}" srcOrd="10" destOrd="0" presId="urn:microsoft.com/office/officeart/2005/8/layout/vProcess5"/>
    <dgm:cxn modelId="{E797FA60-052B-4733-A603-8DA4A10FA14F}" type="presParOf" srcId="{9EB5E573-3788-44C5-9727-C29A5E2AED10}" destId="{E815FF2F-E6DF-4E50-95EB-9C1E9EEB40C2}"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934D8CF-166E-4E76-97E3-CE2288018C9B}" type="doc">
      <dgm:prSet loTypeId="urn:microsoft.com/office/officeart/2005/8/layout/hierarchy3" loCatId="hierarchy" qsTypeId="urn:microsoft.com/office/officeart/2005/8/quickstyle/simple1" qsCatId="simple" csTypeId="urn:microsoft.com/office/officeart/2005/8/colors/colorful1" csCatId="colorful"/>
      <dgm:spPr/>
      <dgm:t>
        <a:bodyPr/>
        <a:lstStyle/>
        <a:p>
          <a:endParaRPr lang="en-US"/>
        </a:p>
      </dgm:t>
    </dgm:pt>
    <dgm:pt modelId="{F8DF8D82-009F-43FF-9712-DC7068FB69B5}">
      <dgm:prSet/>
      <dgm:spPr/>
      <dgm:t>
        <a:bodyPr/>
        <a:lstStyle/>
        <a:p>
          <a:r>
            <a:rPr lang="en-GB" dirty="0"/>
            <a:t>This is the extra output that an extra worker produces.</a:t>
          </a:r>
          <a:endParaRPr lang="en-US" dirty="0"/>
        </a:p>
      </dgm:t>
    </dgm:pt>
    <dgm:pt modelId="{C9264B97-2F1C-4B00-AF35-6D0F9B779622}" type="parTrans" cxnId="{4E81E111-EF92-439A-943B-A4C8414DCAF8}">
      <dgm:prSet/>
      <dgm:spPr/>
      <dgm:t>
        <a:bodyPr/>
        <a:lstStyle/>
        <a:p>
          <a:endParaRPr lang="en-US"/>
        </a:p>
      </dgm:t>
    </dgm:pt>
    <dgm:pt modelId="{ADFA8B38-619B-423E-AF96-28F3F82AD16E}" type="sibTrans" cxnId="{4E81E111-EF92-439A-943B-A4C8414DCAF8}">
      <dgm:prSet/>
      <dgm:spPr/>
      <dgm:t>
        <a:bodyPr/>
        <a:lstStyle/>
        <a:p>
          <a:endParaRPr lang="en-US"/>
        </a:p>
      </dgm:t>
    </dgm:pt>
    <dgm:pt modelId="{6B9F8267-5D7B-4E55-927D-2BCA39425213}">
      <dgm:prSet/>
      <dgm:spPr/>
      <dgm:t>
        <a:bodyPr/>
        <a:lstStyle/>
        <a:p>
          <a:r>
            <a:rPr lang="en-GB" dirty="0"/>
            <a:t>Due to the law of diminishing returns, in the short run, there is usually a diminishing marginal product when increasing the number of workers.</a:t>
          </a:r>
          <a:endParaRPr lang="en-US" dirty="0"/>
        </a:p>
      </dgm:t>
    </dgm:pt>
    <dgm:pt modelId="{8AC3BA33-91A7-4C05-88B1-AC42339C6E48}" type="parTrans" cxnId="{F59BDFD0-2D89-4D99-A7D8-732B03DF13D7}">
      <dgm:prSet/>
      <dgm:spPr/>
      <dgm:t>
        <a:bodyPr/>
        <a:lstStyle/>
        <a:p>
          <a:endParaRPr lang="en-US"/>
        </a:p>
      </dgm:t>
    </dgm:pt>
    <dgm:pt modelId="{66B36A35-1635-4240-B5BF-C18722D69BFD}" type="sibTrans" cxnId="{F59BDFD0-2D89-4D99-A7D8-732B03DF13D7}">
      <dgm:prSet/>
      <dgm:spPr/>
      <dgm:t>
        <a:bodyPr/>
        <a:lstStyle/>
        <a:p>
          <a:endParaRPr lang="en-US"/>
        </a:p>
      </dgm:t>
    </dgm:pt>
    <dgm:pt modelId="{E92750D7-39A3-44D3-9E56-8B1359B6EC75}" type="pres">
      <dgm:prSet presAssocID="{F934D8CF-166E-4E76-97E3-CE2288018C9B}" presName="diagram" presStyleCnt="0">
        <dgm:presLayoutVars>
          <dgm:chPref val="1"/>
          <dgm:dir/>
          <dgm:animOne val="branch"/>
          <dgm:animLvl val="lvl"/>
          <dgm:resizeHandles/>
        </dgm:presLayoutVars>
      </dgm:prSet>
      <dgm:spPr/>
    </dgm:pt>
    <dgm:pt modelId="{0E127561-8983-40C9-B864-C75E967A42F3}" type="pres">
      <dgm:prSet presAssocID="{F8DF8D82-009F-43FF-9712-DC7068FB69B5}" presName="root" presStyleCnt="0"/>
      <dgm:spPr/>
    </dgm:pt>
    <dgm:pt modelId="{489F48FC-3E42-4351-AD9A-D00FBD5190B6}" type="pres">
      <dgm:prSet presAssocID="{F8DF8D82-009F-43FF-9712-DC7068FB69B5}" presName="rootComposite" presStyleCnt="0"/>
      <dgm:spPr/>
    </dgm:pt>
    <dgm:pt modelId="{1EB50965-A83B-49C8-B335-DB31513E23B5}" type="pres">
      <dgm:prSet presAssocID="{F8DF8D82-009F-43FF-9712-DC7068FB69B5}" presName="rootText" presStyleLbl="node1" presStyleIdx="0" presStyleCnt="2"/>
      <dgm:spPr/>
    </dgm:pt>
    <dgm:pt modelId="{B7F4921F-EEF0-4464-AC56-7A2DA780A36C}" type="pres">
      <dgm:prSet presAssocID="{F8DF8D82-009F-43FF-9712-DC7068FB69B5}" presName="rootConnector" presStyleLbl="node1" presStyleIdx="0" presStyleCnt="2"/>
      <dgm:spPr/>
    </dgm:pt>
    <dgm:pt modelId="{4811EE53-1B70-45CE-91A6-2D2294D03000}" type="pres">
      <dgm:prSet presAssocID="{F8DF8D82-009F-43FF-9712-DC7068FB69B5}" presName="childShape" presStyleCnt="0"/>
      <dgm:spPr/>
    </dgm:pt>
    <dgm:pt modelId="{76DE7A13-1412-494E-9288-A0E5DF2C9614}" type="pres">
      <dgm:prSet presAssocID="{6B9F8267-5D7B-4E55-927D-2BCA39425213}" presName="root" presStyleCnt="0"/>
      <dgm:spPr/>
    </dgm:pt>
    <dgm:pt modelId="{E868CD00-B986-4B41-A597-2131EED74477}" type="pres">
      <dgm:prSet presAssocID="{6B9F8267-5D7B-4E55-927D-2BCA39425213}" presName="rootComposite" presStyleCnt="0"/>
      <dgm:spPr/>
    </dgm:pt>
    <dgm:pt modelId="{FE3AF790-C612-4044-90A8-FE00E5C498B8}" type="pres">
      <dgm:prSet presAssocID="{6B9F8267-5D7B-4E55-927D-2BCA39425213}" presName="rootText" presStyleLbl="node1" presStyleIdx="1" presStyleCnt="2"/>
      <dgm:spPr/>
    </dgm:pt>
    <dgm:pt modelId="{23AD5475-606F-47E3-B40A-5E9CFF0FE334}" type="pres">
      <dgm:prSet presAssocID="{6B9F8267-5D7B-4E55-927D-2BCA39425213}" presName="rootConnector" presStyleLbl="node1" presStyleIdx="1" presStyleCnt="2"/>
      <dgm:spPr/>
    </dgm:pt>
    <dgm:pt modelId="{37220363-2ABE-424D-88BD-3921781B2F91}" type="pres">
      <dgm:prSet presAssocID="{6B9F8267-5D7B-4E55-927D-2BCA39425213}" presName="childShape" presStyleCnt="0"/>
      <dgm:spPr/>
    </dgm:pt>
  </dgm:ptLst>
  <dgm:cxnLst>
    <dgm:cxn modelId="{AC34F807-CE7A-430B-BFB6-8ACA9C32739E}" type="presOf" srcId="{F8DF8D82-009F-43FF-9712-DC7068FB69B5}" destId="{1EB50965-A83B-49C8-B335-DB31513E23B5}" srcOrd="0" destOrd="0" presId="urn:microsoft.com/office/officeart/2005/8/layout/hierarchy3"/>
    <dgm:cxn modelId="{4E81E111-EF92-439A-943B-A4C8414DCAF8}" srcId="{F934D8CF-166E-4E76-97E3-CE2288018C9B}" destId="{F8DF8D82-009F-43FF-9712-DC7068FB69B5}" srcOrd="0" destOrd="0" parTransId="{C9264B97-2F1C-4B00-AF35-6D0F9B779622}" sibTransId="{ADFA8B38-619B-423E-AF96-28F3F82AD16E}"/>
    <dgm:cxn modelId="{05CBEE40-EA81-4EF9-A6CF-D4EC9F31CC09}" type="presOf" srcId="{6B9F8267-5D7B-4E55-927D-2BCA39425213}" destId="{23AD5475-606F-47E3-B40A-5E9CFF0FE334}" srcOrd="1" destOrd="0" presId="urn:microsoft.com/office/officeart/2005/8/layout/hierarchy3"/>
    <dgm:cxn modelId="{F67A3C55-F577-465D-A26C-F6EB69A55872}" type="presOf" srcId="{F8DF8D82-009F-43FF-9712-DC7068FB69B5}" destId="{B7F4921F-EEF0-4464-AC56-7A2DA780A36C}" srcOrd="1" destOrd="0" presId="urn:microsoft.com/office/officeart/2005/8/layout/hierarchy3"/>
    <dgm:cxn modelId="{60E654B2-C51E-4C32-B16E-277187678117}" type="presOf" srcId="{6B9F8267-5D7B-4E55-927D-2BCA39425213}" destId="{FE3AF790-C612-4044-90A8-FE00E5C498B8}" srcOrd="0" destOrd="0" presId="urn:microsoft.com/office/officeart/2005/8/layout/hierarchy3"/>
    <dgm:cxn modelId="{F59BDFD0-2D89-4D99-A7D8-732B03DF13D7}" srcId="{F934D8CF-166E-4E76-97E3-CE2288018C9B}" destId="{6B9F8267-5D7B-4E55-927D-2BCA39425213}" srcOrd="1" destOrd="0" parTransId="{8AC3BA33-91A7-4C05-88B1-AC42339C6E48}" sibTransId="{66B36A35-1635-4240-B5BF-C18722D69BFD}"/>
    <dgm:cxn modelId="{C74C80D9-BEBC-4BA6-93C8-3414B33FB2FA}" type="presOf" srcId="{F934D8CF-166E-4E76-97E3-CE2288018C9B}" destId="{E92750D7-39A3-44D3-9E56-8B1359B6EC75}" srcOrd="0" destOrd="0" presId="urn:microsoft.com/office/officeart/2005/8/layout/hierarchy3"/>
    <dgm:cxn modelId="{A1FC375A-8B25-4940-A304-2127FABCC337}" type="presParOf" srcId="{E92750D7-39A3-44D3-9E56-8B1359B6EC75}" destId="{0E127561-8983-40C9-B864-C75E967A42F3}" srcOrd="0" destOrd="0" presId="urn:microsoft.com/office/officeart/2005/8/layout/hierarchy3"/>
    <dgm:cxn modelId="{48A9F106-2020-432D-AFB2-F625A6480119}" type="presParOf" srcId="{0E127561-8983-40C9-B864-C75E967A42F3}" destId="{489F48FC-3E42-4351-AD9A-D00FBD5190B6}" srcOrd="0" destOrd="0" presId="urn:microsoft.com/office/officeart/2005/8/layout/hierarchy3"/>
    <dgm:cxn modelId="{F407DC4F-293D-4D36-BB43-29AFD7CE2129}" type="presParOf" srcId="{489F48FC-3E42-4351-AD9A-D00FBD5190B6}" destId="{1EB50965-A83B-49C8-B335-DB31513E23B5}" srcOrd="0" destOrd="0" presId="urn:microsoft.com/office/officeart/2005/8/layout/hierarchy3"/>
    <dgm:cxn modelId="{DBE61DD7-DE03-45BC-B847-0B2D24AE1E16}" type="presParOf" srcId="{489F48FC-3E42-4351-AD9A-D00FBD5190B6}" destId="{B7F4921F-EEF0-4464-AC56-7A2DA780A36C}" srcOrd="1" destOrd="0" presId="urn:microsoft.com/office/officeart/2005/8/layout/hierarchy3"/>
    <dgm:cxn modelId="{B875FE04-F9A6-4070-BF80-E06D15FD51A9}" type="presParOf" srcId="{0E127561-8983-40C9-B864-C75E967A42F3}" destId="{4811EE53-1B70-45CE-91A6-2D2294D03000}" srcOrd="1" destOrd="0" presId="urn:microsoft.com/office/officeart/2005/8/layout/hierarchy3"/>
    <dgm:cxn modelId="{94EF8805-B9C9-4766-A1FC-9AB695FEDED2}" type="presParOf" srcId="{E92750D7-39A3-44D3-9E56-8B1359B6EC75}" destId="{76DE7A13-1412-494E-9288-A0E5DF2C9614}" srcOrd="1" destOrd="0" presId="urn:microsoft.com/office/officeart/2005/8/layout/hierarchy3"/>
    <dgm:cxn modelId="{C588173C-D079-421D-ADCE-57E53C9933AE}" type="presParOf" srcId="{76DE7A13-1412-494E-9288-A0E5DF2C9614}" destId="{E868CD00-B986-4B41-A597-2131EED74477}" srcOrd="0" destOrd="0" presId="urn:microsoft.com/office/officeart/2005/8/layout/hierarchy3"/>
    <dgm:cxn modelId="{615940BD-AD2A-490E-8A7D-9CAC86EC1DDE}" type="presParOf" srcId="{E868CD00-B986-4B41-A597-2131EED74477}" destId="{FE3AF790-C612-4044-90A8-FE00E5C498B8}" srcOrd="0" destOrd="0" presId="urn:microsoft.com/office/officeart/2005/8/layout/hierarchy3"/>
    <dgm:cxn modelId="{D42C11E0-C985-4309-80D0-10018FB38FA8}" type="presParOf" srcId="{E868CD00-B986-4B41-A597-2131EED74477}" destId="{23AD5475-606F-47E3-B40A-5E9CFF0FE334}" srcOrd="1" destOrd="0" presId="urn:microsoft.com/office/officeart/2005/8/layout/hierarchy3"/>
    <dgm:cxn modelId="{B39BFCD9-C6C3-4E42-993B-5DC408497CEB}" type="presParOf" srcId="{76DE7A13-1412-494E-9288-A0E5DF2C9614}" destId="{37220363-2ABE-424D-88BD-3921781B2F9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CD0DB9F-6B5D-4B1B-92D4-2923C74F8F4D}"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4B96F111-6F63-476B-8F09-237D330FF7A6}">
      <dgm:prSet/>
      <dgm:spPr/>
      <dgm:t>
        <a:bodyPr/>
        <a:lstStyle/>
        <a:p>
          <a:r>
            <a:rPr lang="en-GB" dirty="0"/>
            <a:t>Demand and supply theory for labour is similar to demand and supply theory for a product. </a:t>
          </a:r>
          <a:endParaRPr lang="en-US" dirty="0"/>
        </a:p>
      </dgm:t>
    </dgm:pt>
    <dgm:pt modelId="{7644B222-BF1B-43FA-9A20-C41518046A5E}" type="parTrans" cxnId="{AB992C8E-E863-4400-944C-D80EA9D5DFB0}">
      <dgm:prSet/>
      <dgm:spPr/>
      <dgm:t>
        <a:bodyPr/>
        <a:lstStyle/>
        <a:p>
          <a:endParaRPr lang="en-US"/>
        </a:p>
      </dgm:t>
    </dgm:pt>
    <dgm:pt modelId="{F3085C45-E71C-4796-85A9-2D2CF3184C79}" type="sibTrans" cxnId="{AB992C8E-E863-4400-944C-D80EA9D5DFB0}">
      <dgm:prSet/>
      <dgm:spPr/>
      <dgm:t>
        <a:bodyPr/>
        <a:lstStyle/>
        <a:p>
          <a:endParaRPr lang="en-US"/>
        </a:p>
      </dgm:t>
    </dgm:pt>
    <dgm:pt modelId="{BF4A9D20-F792-4010-8396-722613D2A280}">
      <dgm:prSet/>
      <dgm:spPr/>
      <dgm:t>
        <a:bodyPr/>
        <a:lstStyle/>
        <a:p>
          <a:r>
            <a:rPr lang="en-GB"/>
            <a:t>The wage rate is the price of labour rather than the price of a product.</a:t>
          </a:r>
          <a:endParaRPr lang="en-US"/>
        </a:p>
      </dgm:t>
    </dgm:pt>
    <dgm:pt modelId="{3314419D-429F-4FE3-8802-9A65BD3092BA}" type="parTrans" cxnId="{975473DC-8C21-421B-8C9B-4D76F4EC1BE5}">
      <dgm:prSet/>
      <dgm:spPr/>
      <dgm:t>
        <a:bodyPr/>
        <a:lstStyle/>
        <a:p>
          <a:endParaRPr lang="en-US"/>
        </a:p>
      </dgm:t>
    </dgm:pt>
    <dgm:pt modelId="{47D4C7B7-4753-452E-94F1-57000947ACB7}" type="sibTrans" cxnId="{975473DC-8C21-421B-8C9B-4D76F4EC1BE5}">
      <dgm:prSet/>
      <dgm:spPr/>
      <dgm:t>
        <a:bodyPr/>
        <a:lstStyle/>
        <a:p>
          <a:endParaRPr lang="en-US"/>
        </a:p>
      </dgm:t>
    </dgm:pt>
    <dgm:pt modelId="{032BCA8F-5701-4C70-857C-021C67A49615}">
      <dgm:prSet/>
      <dgm:spPr/>
      <dgm:t>
        <a:bodyPr/>
        <a:lstStyle/>
        <a:p>
          <a:r>
            <a:rPr lang="en-GB"/>
            <a:t>At a wage rate of WR1 </a:t>
          </a:r>
          <a:endParaRPr lang="en-US"/>
        </a:p>
      </dgm:t>
    </dgm:pt>
    <dgm:pt modelId="{77F78586-AD67-42A6-A647-6F25B050FE51}" type="parTrans" cxnId="{870E5845-A976-4792-BE4C-C25F5F1BC26A}">
      <dgm:prSet/>
      <dgm:spPr/>
      <dgm:t>
        <a:bodyPr/>
        <a:lstStyle/>
        <a:p>
          <a:endParaRPr lang="en-US"/>
        </a:p>
      </dgm:t>
    </dgm:pt>
    <dgm:pt modelId="{63EFA69C-1770-482B-A3A9-896A52408229}" type="sibTrans" cxnId="{870E5845-A976-4792-BE4C-C25F5F1BC26A}">
      <dgm:prSet/>
      <dgm:spPr/>
      <dgm:t>
        <a:bodyPr/>
        <a:lstStyle/>
        <a:p>
          <a:endParaRPr lang="en-US"/>
        </a:p>
      </dgm:t>
    </dgm:pt>
    <dgm:pt modelId="{120073F7-6E31-45B4-909F-981609E7A5F8}">
      <dgm:prSet/>
      <dgm:spPr/>
      <dgm:t>
        <a:bodyPr/>
        <a:lstStyle/>
        <a:p>
          <a:r>
            <a:rPr lang="en-GB"/>
            <a:t>the quantity demanded of labour will be Q1. If the wage rate falls to WR2 the quantity demanded for labour will increase to Q2.</a:t>
          </a:r>
          <a:endParaRPr lang="en-US"/>
        </a:p>
      </dgm:t>
    </dgm:pt>
    <dgm:pt modelId="{BA03C8A9-B7CA-4EDF-A1DB-07B1BDD6C962}" type="parTrans" cxnId="{400E51C4-768E-4EAE-A047-21EC985678AA}">
      <dgm:prSet/>
      <dgm:spPr/>
      <dgm:t>
        <a:bodyPr/>
        <a:lstStyle/>
        <a:p>
          <a:endParaRPr lang="en-US"/>
        </a:p>
      </dgm:t>
    </dgm:pt>
    <dgm:pt modelId="{6BA2BB59-FBFE-4CFC-B6C8-1324B7689A89}" type="sibTrans" cxnId="{400E51C4-768E-4EAE-A047-21EC985678AA}">
      <dgm:prSet/>
      <dgm:spPr/>
      <dgm:t>
        <a:bodyPr/>
        <a:lstStyle/>
        <a:p>
          <a:endParaRPr lang="en-US"/>
        </a:p>
      </dgm:t>
    </dgm:pt>
    <dgm:pt modelId="{E41AB58F-F8A8-4718-914F-4841AB485D68}" type="pres">
      <dgm:prSet presAssocID="{8CD0DB9F-6B5D-4B1B-92D4-2923C74F8F4D}" presName="linear" presStyleCnt="0">
        <dgm:presLayoutVars>
          <dgm:animLvl val="lvl"/>
          <dgm:resizeHandles val="exact"/>
        </dgm:presLayoutVars>
      </dgm:prSet>
      <dgm:spPr/>
    </dgm:pt>
    <dgm:pt modelId="{D702745A-28E5-4572-B13C-E8A7E620C293}" type="pres">
      <dgm:prSet presAssocID="{4B96F111-6F63-476B-8F09-237D330FF7A6}" presName="parentText" presStyleLbl="node1" presStyleIdx="0" presStyleCnt="4">
        <dgm:presLayoutVars>
          <dgm:chMax val="0"/>
          <dgm:bulletEnabled val="1"/>
        </dgm:presLayoutVars>
      </dgm:prSet>
      <dgm:spPr/>
    </dgm:pt>
    <dgm:pt modelId="{74E478B3-6608-4CA9-A8E3-01E17FB6E2B1}" type="pres">
      <dgm:prSet presAssocID="{F3085C45-E71C-4796-85A9-2D2CF3184C79}" presName="spacer" presStyleCnt="0"/>
      <dgm:spPr/>
    </dgm:pt>
    <dgm:pt modelId="{FF7ABEAE-BF78-49E0-AD87-0A3F2C8CE35C}" type="pres">
      <dgm:prSet presAssocID="{BF4A9D20-F792-4010-8396-722613D2A280}" presName="parentText" presStyleLbl="node1" presStyleIdx="1" presStyleCnt="4">
        <dgm:presLayoutVars>
          <dgm:chMax val="0"/>
          <dgm:bulletEnabled val="1"/>
        </dgm:presLayoutVars>
      </dgm:prSet>
      <dgm:spPr/>
    </dgm:pt>
    <dgm:pt modelId="{98906B5A-4BCC-4964-9968-F88CA81D7CAB}" type="pres">
      <dgm:prSet presAssocID="{47D4C7B7-4753-452E-94F1-57000947ACB7}" presName="spacer" presStyleCnt="0"/>
      <dgm:spPr/>
    </dgm:pt>
    <dgm:pt modelId="{6F3EEBF9-A289-4CCF-8EBC-DFFBA814196F}" type="pres">
      <dgm:prSet presAssocID="{032BCA8F-5701-4C70-857C-021C67A49615}" presName="parentText" presStyleLbl="node1" presStyleIdx="2" presStyleCnt="4">
        <dgm:presLayoutVars>
          <dgm:chMax val="0"/>
          <dgm:bulletEnabled val="1"/>
        </dgm:presLayoutVars>
      </dgm:prSet>
      <dgm:spPr/>
    </dgm:pt>
    <dgm:pt modelId="{FB89BA0E-BBF5-4C7A-98B8-480199BE8814}" type="pres">
      <dgm:prSet presAssocID="{63EFA69C-1770-482B-A3A9-896A52408229}" presName="spacer" presStyleCnt="0"/>
      <dgm:spPr/>
    </dgm:pt>
    <dgm:pt modelId="{8C804E1F-6B6D-4563-A6BC-9AF958513492}" type="pres">
      <dgm:prSet presAssocID="{120073F7-6E31-45B4-909F-981609E7A5F8}" presName="parentText" presStyleLbl="node1" presStyleIdx="3" presStyleCnt="4">
        <dgm:presLayoutVars>
          <dgm:chMax val="0"/>
          <dgm:bulletEnabled val="1"/>
        </dgm:presLayoutVars>
      </dgm:prSet>
      <dgm:spPr/>
    </dgm:pt>
  </dgm:ptLst>
  <dgm:cxnLst>
    <dgm:cxn modelId="{0FB21E37-C6FD-4B02-B3A1-6F4D18CBFD29}" type="presOf" srcId="{032BCA8F-5701-4C70-857C-021C67A49615}" destId="{6F3EEBF9-A289-4CCF-8EBC-DFFBA814196F}" srcOrd="0" destOrd="0" presId="urn:microsoft.com/office/officeart/2005/8/layout/vList2"/>
    <dgm:cxn modelId="{307D8060-EF17-4910-A053-195254195C65}" type="presOf" srcId="{8CD0DB9F-6B5D-4B1B-92D4-2923C74F8F4D}" destId="{E41AB58F-F8A8-4718-914F-4841AB485D68}" srcOrd="0" destOrd="0" presId="urn:microsoft.com/office/officeart/2005/8/layout/vList2"/>
    <dgm:cxn modelId="{870E5845-A976-4792-BE4C-C25F5F1BC26A}" srcId="{8CD0DB9F-6B5D-4B1B-92D4-2923C74F8F4D}" destId="{032BCA8F-5701-4C70-857C-021C67A49615}" srcOrd="2" destOrd="0" parTransId="{77F78586-AD67-42A6-A647-6F25B050FE51}" sibTransId="{63EFA69C-1770-482B-A3A9-896A52408229}"/>
    <dgm:cxn modelId="{8ADAE487-B871-41FF-8F1D-64D5FCA6B1D2}" type="presOf" srcId="{120073F7-6E31-45B4-909F-981609E7A5F8}" destId="{8C804E1F-6B6D-4563-A6BC-9AF958513492}" srcOrd="0" destOrd="0" presId="urn:microsoft.com/office/officeart/2005/8/layout/vList2"/>
    <dgm:cxn modelId="{AB992C8E-E863-4400-944C-D80EA9D5DFB0}" srcId="{8CD0DB9F-6B5D-4B1B-92D4-2923C74F8F4D}" destId="{4B96F111-6F63-476B-8F09-237D330FF7A6}" srcOrd="0" destOrd="0" parTransId="{7644B222-BF1B-43FA-9A20-C41518046A5E}" sibTransId="{F3085C45-E71C-4796-85A9-2D2CF3184C79}"/>
    <dgm:cxn modelId="{AC065391-2F91-4A89-B57F-8A5198029C56}" type="presOf" srcId="{BF4A9D20-F792-4010-8396-722613D2A280}" destId="{FF7ABEAE-BF78-49E0-AD87-0A3F2C8CE35C}" srcOrd="0" destOrd="0" presId="urn:microsoft.com/office/officeart/2005/8/layout/vList2"/>
    <dgm:cxn modelId="{76466FB5-43D3-44D2-B30B-2AE23F8A1B68}" type="presOf" srcId="{4B96F111-6F63-476B-8F09-237D330FF7A6}" destId="{D702745A-28E5-4572-B13C-E8A7E620C293}" srcOrd="0" destOrd="0" presId="urn:microsoft.com/office/officeart/2005/8/layout/vList2"/>
    <dgm:cxn modelId="{400E51C4-768E-4EAE-A047-21EC985678AA}" srcId="{8CD0DB9F-6B5D-4B1B-92D4-2923C74F8F4D}" destId="{120073F7-6E31-45B4-909F-981609E7A5F8}" srcOrd="3" destOrd="0" parTransId="{BA03C8A9-B7CA-4EDF-A1DB-07B1BDD6C962}" sibTransId="{6BA2BB59-FBFE-4CFC-B6C8-1324B7689A89}"/>
    <dgm:cxn modelId="{975473DC-8C21-421B-8C9B-4D76F4EC1BE5}" srcId="{8CD0DB9F-6B5D-4B1B-92D4-2923C74F8F4D}" destId="{BF4A9D20-F792-4010-8396-722613D2A280}" srcOrd="1" destOrd="0" parTransId="{3314419D-429F-4FE3-8802-9A65BD3092BA}" sibTransId="{47D4C7B7-4753-452E-94F1-57000947ACB7}"/>
    <dgm:cxn modelId="{A06BDEE2-7909-4FB6-8BC9-CEB56E96AEB8}" type="presParOf" srcId="{E41AB58F-F8A8-4718-914F-4841AB485D68}" destId="{D702745A-28E5-4572-B13C-E8A7E620C293}" srcOrd="0" destOrd="0" presId="urn:microsoft.com/office/officeart/2005/8/layout/vList2"/>
    <dgm:cxn modelId="{4095968D-81B4-4672-8E96-7CF81351E0FC}" type="presParOf" srcId="{E41AB58F-F8A8-4718-914F-4841AB485D68}" destId="{74E478B3-6608-4CA9-A8E3-01E17FB6E2B1}" srcOrd="1" destOrd="0" presId="urn:microsoft.com/office/officeart/2005/8/layout/vList2"/>
    <dgm:cxn modelId="{11A684D3-C976-400F-8E98-F3F14F75E7E2}" type="presParOf" srcId="{E41AB58F-F8A8-4718-914F-4841AB485D68}" destId="{FF7ABEAE-BF78-49E0-AD87-0A3F2C8CE35C}" srcOrd="2" destOrd="0" presId="urn:microsoft.com/office/officeart/2005/8/layout/vList2"/>
    <dgm:cxn modelId="{BBC73ED7-ABB4-4EB0-823D-61BEF3E1A49D}" type="presParOf" srcId="{E41AB58F-F8A8-4718-914F-4841AB485D68}" destId="{98906B5A-4BCC-4964-9968-F88CA81D7CAB}" srcOrd="3" destOrd="0" presId="urn:microsoft.com/office/officeart/2005/8/layout/vList2"/>
    <dgm:cxn modelId="{E4E2507B-AE23-4340-9CD9-8F9C1AB24DB5}" type="presParOf" srcId="{E41AB58F-F8A8-4718-914F-4841AB485D68}" destId="{6F3EEBF9-A289-4CCF-8EBC-DFFBA814196F}" srcOrd="4" destOrd="0" presId="urn:microsoft.com/office/officeart/2005/8/layout/vList2"/>
    <dgm:cxn modelId="{162F7F01-B08B-481A-AC1A-AD9D68CA4FC2}" type="presParOf" srcId="{E41AB58F-F8A8-4718-914F-4841AB485D68}" destId="{FB89BA0E-BBF5-4C7A-98B8-480199BE8814}" srcOrd="5" destOrd="0" presId="urn:microsoft.com/office/officeart/2005/8/layout/vList2"/>
    <dgm:cxn modelId="{1603E251-85C5-48C3-A614-544A84DDE87A}" type="presParOf" srcId="{E41AB58F-F8A8-4718-914F-4841AB485D68}" destId="{8C804E1F-6B6D-4563-A6BC-9AF958513492}"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AF8464E3-EF6C-406C-B9AB-5F0EB7773AC8}"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9285BF5D-D9D9-4B44-A0DE-92C6F2662227}">
      <dgm:prSet/>
      <dgm:spPr/>
      <dgm:t>
        <a:bodyPr/>
        <a:lstStyle/>
        <a:p>
          <a:r>
            <a:rPr lang="en-GB"/>
            <a:t>In pairs identify one industry e.g. health care, education, mining, shipbuilding </a:t>
          </a:r>
          <a:endParaRPr lang="en-US"/>
        </a:p>
      </dgm:t>
    </dgm:pt>
    <dgm:pt modelId="{9BE5243D-3F71-4062-8842-9FFD12E06C32}" type="parTrans" cxnId="{C55413A5-6354-494A-A7E7-EBF521D778E9}">
      <dgm:prSet/>
      <dgm:spPr/>
      <dgm:t>
        <a:bodyPr/>
        <a:lstStyle/>
        <a:p>
          <a:endParaRPr lang="en-US"/>
        </a:p>
      </dgm:t>
    </dgm:pt>
    <dgm:pt modelId="{35B24678-48A4-4AAC-9ED2-A0137E592D8D}" type="sibTrans" cxnId="{C55413A5-6354-494A-A7E7-EBF521D778E9}">
      <dgm:prSet/>
      <dgm:spPr/>
      <dgm:t>
        <a:bodyPr/>
        <a:lstStyle/>
        <a:p>
          <a:endParaRPr lang="en-US"/>
        </a:p>
      </dgm:t>
    </dgm:pt>
    <dgm:pt modelId="{7318FF1C-95BE-4351-8A14-E451A9885942}">
      <dgm:prSet/>
      <dgm:spPr/>
      <dgm:t>
        <a:bodyPr/>
        <a:lstStyle/>
        <a:p>
          <a:r>
            <a:rPr lang="en-GB"/>
            <a:t>Draw a spider diagram to show all of the factors that will affect the demand for labour in that industry</a:t>
          </a:r>
          <a:endParaRPr lang="en-US"/>
        </a:p>
      </dgm:t>
    </dgm:pt>
    <dgm:pt modelId="{B3913919-AD0C-42EF-9275-0246A7FA97E9}" type="parTrans" cxnId="{7CABCF20-F33C-40B8-BA0D-60D59390F43B}">
      <dgm:prSet/>
      <dgm:spPr/>
      <dgm:t>
        <a:bodyPr/>
        <a:lstStyle/>
        <a:p>
          <a:endParaRPr lang="en-US"/>
        </a:p>
      </dgm:t>
    </dgm:pt>
    <dgm:pt modelId="{EE8B0EEF-F2D9-4560-ABD6-562C44C0EE6B}" type="sibTrans" cxnId="{7CABCF20-F33C-40B8-BA0D-60D59390F43B}">
      <dgm:prSet/>
      <dgm:spPr/>
      <dgm:t>
        <a:bodyPr/>
        <a:lstStyle/>
        <a:p>
          <a:endParaRPr lang="en-US"/>
        </a:p>
      </dgm:t>
    </dgm:pt>
    <dgm:pt modelId="{84A6C3D9-C79F-48E4-9D62-AB23EBEB1011}">
      <dgm:prSet/>
      <dgm:spPr/>
      <dgm:t>
        <a:bodyPr/>
        <a:lstStyle/>
        <a:p>
          <a:r>
            <a:rPr lang="en-GB"/>
            <a:t>Carry out some research to provide evidence of these factors</a:t>
          </a:r>
          <a:endParaRPr lang="en-US"/>
        </a:p>
      </dgm:t>
    </dgm:pt>
    <dgm:pt modelId="{02507CA9-87DC-4A62-8E1C-41F98CF300E0}" type="parTrans" cxnId="{E4CCDE9F-40D2-4C42-82B7-F69425E75CA2}">
      <dgm:prSet/>
      <dgm:spPr/>
      <dgm:t>
        <a:bodyPr/>
        <a:lstStyle/>
        <a:p>
          <a:endParaRPr lang="en-US"/>
        </a:p>
      </dgm:t>
    </dgm:pt>
    <dgm:pt modelId="{67F7B0B8-3DCA-4535-BEF4-C0F559AD4E97}" type="sibTrans" cxnId="{E4CCDE9F-40D2-4C42-82B7-F69425E75CA2}">
      <dgm:prSet/>
      <dgm:spPr/>
      <dgm:t>
        <a:bodyPr/>
        <a:lstStyle/>
        <a:p>
          <a:endParaRPr lang="en-US"/>
        </a:p>
      </dgm:t>
    </dgm:pt>
    <dgm:pt modelId="{29735E26-F5DC-4667-B07C-99FFD42A9952}">
      <dgm:prSet/>
      <dgm:spPr/>
      <dgm:t>
        <a:bodyPr/>
        <a:lstStyle/>
        <a:p>
          <a:r>
            <a:rPr lang="en-GB"/>
            <a:t>How elastic do you think demand is for labour in your chosen industry?</a:t>
          </a:r>
          <a:endParaRPr lang="en-US"/>
        </a:p>
      </dgm:t>
    </dgm:pt>
    <dgm:pt modelId="{3106BCE1-140D-48BA-9282-91A7C9EE4C74}" type="parTrans" cxnId="{6D7A7537-D05E-41C5-BB42-D0AF98A48B67}">
      <dgm:prSet/>
      <dgm:spPr/>
      <dgm:t>
        <a:bodyPr/>
        <a:lstStyle/>
        <a:p>
          <a:endParaRPr lang="en-US"/>
        </a:p>
      </dgm:t>
    </dgm:pt>
    <dgm:pt modelId="{5DF96EC8-4E14-420A-8BA0-8A22B974D1B2}" type="sibTrans" cxnId="{6D7A7537-D05E-41C5-BB42-D0AF98A48B67}">
      <dgm:prSet/>
      <dgm:spPr/>
      <dgm:t>
        <a:bodyPr/>
        <a:lstStyle/>
        <a:p>
          <a:endParaRPr lang="en-US"/>
        </a:p>
      </dgm:t>
    </dgm:pt>
    <dgm:pt modelId="{DA8FB503-274A-49AD-8E22-164C9140157E}" type="pres">
      <dgm:prSet presAssocID="{AF8464E3-EF6C-406C-B9AB-5F0EB7773AC8}" presName="hierChild1" presStyleCnt="0">
        <dgm:presLayoutVars>
          <dgm:chPref val="1"/>
          <dgm:dir/>
          <dgm:animOne val="branch"/>
          <dgm:animLvl val="lvl"/>
          <dgm:resizeHandles/>
        </dgm:presLayoutVars>
      </dgm:prSet>
      <dgm:spPr/>
    </dgm:pt>
    <dgm:pt modelId="{A432C438-9CD6-4C3B-AB0A-9656ECE5786E}" type="pres">
      <dgm:prSet presAssocID="{9285BF5D-D9D9-4B44-A0DE-92C6F2662227}" presName="hierRoot1" presStyleCnt="0"/>
      <dgm:spPr/>
    </dgm:pt>
    <dgm:pt modelId="{90217BEB-9EF8-4D7E-A554-5B23BD3576BB}" type="pres">
      <dgm:prSet presAssocID="{9285BF5D-D9D9-4B44-A0DE-92C6F2662227}" presName="composite" presStyleCnt="0"/>
      <dgm:spPr/>
    </dgm:pt>
    <dgm:pt modelId="{4658F9D0-BE21-4DD9-B158-1B99161581BA}" type="pres">
      <dgm:prSet presAssocID="{9285BF5D-D9D9-4B44-A0DE-92C6F2662227}" presName="background" presStyleLbl="node0" presStyleIdx="0" presStyleCnt="4"/>
      <dgm:spPr/>
    </dgm:pt>
    <dgm:pt modelId="{6A19D31F-9BA8-41C8-B3DE-BCD0D5A084EE}" type="pres">
      <dgm:prSet presAssocID="{9285BF5D-D9D9-4B44-A0DE-92C6F2662227}" presName="text" presStyleLbl="fgAcc0" presStyleIdx="0" presStyleCnt="4">
        <dgm:presLayoutVars>
          <dgm:chPref val="3"/>
        </dgm:presLayoutVars>
      </dgm:prSet>
      <dgm:spPr/>
    </dgm:pt>
    <dgm:pt modelId="{3C108571-BD10-45E8-B999-E5598B1B155E}" type="pres">
      <dgm:prSet presAssocID="{9285BF5D-D9D9-4B44-A0DE-92C6F2662227}" presName="hierChild2" presStyleCnt="0"/>
      <dgm:spPr/>
    </dgm:pt>
    <dgm:pt modelId="{0A2A9145-FB4B-4739-AA9E-C633C4BFBBD2}" type="pres">
      <dgm:prSet presAssocID="{7318FF1C-95BE-4351-8A14-E451A9885942}" presName="hierRoot1" presStyleCnt="0"/>
      <dgm:spPr/>
    </dgm:pt>
    <dgm:pt modelId="{492AFF1E-102F-4B93-8ADD-69A8D455E616}" type="pres">
      <dgm:prSet presAssocID="{7318FF1C-95BE-4351-8A14-E451A9885942}" presName="composite" presStyleCnt="0"/>
      <dgm:spPr/>
    </dgm:pt>
    <dgm:pt modelId="{7B66BB32-44B4-4F74-BA55-DE1930356459}" type="pres">
      <dgm:prSet presAssocID="{7318FF1C-95BE-4351-8A14-E451A9885942}" presName="background" presStyleLbl="node0" presStyleIdx="1" presStyleCnt="4"/>
      <dgm:spPr/>
    </dgm:pt>
    <dgm:pt modelId="{7E848A05-0DD6-4BD0-BD5D-9672C386B15D}" type="pres">
      <dgm:prSet presAssocID="{7318FF1C-95BE-4351-8A14-E451A9885942}" presName="text" presStyleLbl="fgAcc0" presStyleIdx="1" presStyleCnt="4">
        <dgm:presLayoutVars>
          <dgm:chPref val="3"/>
        </dgm:presLayoutVars>
      </dgm:prSet>
      <dgm:spPr/>
    </dgm:pt>
    <dgm:pt modelId="{8960F56A-6D67-425B-986B-1D868D066C07}" type="pres">
      <dgm:prSet presAssocID="{7318FF1C-95BE-4351-8A14-E451A9885942}" presName="hierChild2" presStyleCnt="0"/>
      <dgm:spPr/>
    </dgm:pt>
    <dgm:pt modelId="{0E5B61F9-6A48-46CE-A8A6-4D39C2B07CA5}" type="pres">
      <dgm:prSet presAssocID="{84A6C3D9-C79F-48E4-9D62-AB23EBEB1011}" presName="hierRoot1" presStyleCnt="0"/>
      <dgm:spPr/>
    </dgm:pt>
    <dgm:pt modelId="{80CEC2D1-2791-43F1-A0E1-549AE60243F3}" type="pres">
      <dgm:prSet presAssocID="{84A6C3D9-C79F-48E4-9D62-AB23EBEB1011}" presName="composite" presStyleCnt="0"/>
      <dgm:spPr/>
    </dgm:pt>
    <dgm:pt modelId="{030CD668-B53C-431A-BC20-A946651DCC15}" type="pres">
      <dgm:prSet presAssocID="{84A6C3D9-C79F-48E4-9D62-AB23EBEB1011}" presName="background" presStyleLbl="node0" presStyleIdx="2" presStyleCnt="4"/>
      <dgm:spPr/>
    </dgm:pt>
    <dgm:pt modelId="{A1B0D8C4-074B-4AA0-A666-ED25B308D09D}" type="pres">
      <dgm:prSet presAssocID="{84A6C3D9-C79F-48E4-9D62-AB23EBEB1011}" presName="text" presStyleLbl="fgAcc0" presStyleIdx="2" presStyleCnt="4">
        <dgm:presLayoutVars>
          <dgm:chPref val="3"/>
        </dgm:presLayoutVars>
      </dgm:prSet>
      <dgm:spPr/>
    </dgm:pt>
    <dgm:pt modelId="{475D6145-37BB-4C35-8090-57164A7063BE}" type="pres">
      <dgm:prSet presAssocID="{84A6C3D9-C79F-48E4-9D62-AB23EBEB1011}" presName="hierChild2" presStyleCnt="0"/>
      <dgm:spPr/>
    </dgm:pt>
    <dgm:pt modelId="{F9FF68FA-85C9-4724-91EC-7FDFA62317FD}" type="pres">
      <dgm:prSet presAssocID="{29735E26-F5DC-4667-B07C-99FFD42A9952}" presName="hierRoot1" presStyleCnt="0"/>
      <dgm:spPr/>
    </dgm:pt>
    <dgm:pt modelId="{B95F5915-541B-4928-B7DD-26B953C19BC3}" type="pres">
      <dgm:prSet presAssocID="{29735E26-F5DC-4667-B07C-99FFD42A9952}" presName="composite" presStyleCnt="0"/>
      <dgm:spPr/>
    </dgm:pt>
    <dgm:pt modelId="{58F3EDC6-3CA8-49C4-80EF-555FEBF56699}" type="pres">
      <dgm:prSet presAssocID="{29735E26-F5DC-4667-B07C-99FFD42A9952}" presName="background" presStyleLbl="node0" presStyleIdx="3" presStyleCnt="4"/>
      <dgm:spPr/>
    </dgm:pt>
    <dgm:pt modelId="{B55D0802-07D4-4453-BD90-CD777A82527E}" type="pres">
      <dgm:prSet presAssocID="{29735E26-F5DC-4667-B07C-99FFD42A9952}" presName="text" presStyleLbl="fgAcc0" presStyleIdx="3" presStyleCnt="4">
        <dgm:presLayoutVars>
          <dgm:chPref val="3"/>
        </dgm:presLayoutVars>
      </dgm:prSet>
      <dgm:spPr/>
    </dgm:pt>
    <dgm:pt modelId="{E70FDF59-9088-4FBF-BCD4-305730AD31D6}" type="pres">
      <dgm:prSet presAssocID="{29735E26-F5DC-4667-B07C-99FFD42A9952}" presName="hierChild2" presStyleCnt="0"/>
      <dgm:spPr/>
    </dgm:pt>
  </dgm:ptLst>
  <dgm:cxnLst>
    <dgm:cxn modelId="{7CABCF20-F33C-40B8-BA0D-60D59390F43B}" srcId="{AF8464E3-EF6C-406C-B9AB-5F0EB7773AC8}" destId="{7318FF1C-95BE-4351-8A14-E451A9885942}" srcOrd="1" destOrd="0" parTransId="{B3913919-AD0C-42EF-9275-0246A7FA97E9}" sibTransId="{EE8B0EEF-F2D9-4560-ABD6-562C44C0EE6B}"/>
    <dgm:cxn modelId="{6D7A7537-D05E-41C5-BB42-D0AF98A48B67}" srcId="{AF8464E3-EF6C-406C-B9AB-5F0EB7773AC8}" destId="{29735E26-F5DC-4667-B07C-99FFD42A9952}" srcOrd="3" destOrd="0" parTransId="{3106BCE1-140D-48BA-9282-91A7C9EE4C74}" sibTransId="{5DF96EC8-4E14-420A-8BA0-8A22B974D1B2}"/>
    <dgm:cxn modelId="{5FFF2F44-CCC5-4B37-ADE6-7D714C6B1419}" type="presOf" srcId="{AF8464E3-EF6C-406C-B9AB-5F0EB7773AC8}" destId="{DA8FB503-274A-49AD-8E22-164C9140157E}" srcOrd="0" destOrd="0" presId="urn:microsoft.com/office/officeart/2005/8/layout/hierarchy1"/>
    <dgm:cxn modelId="{4FC88A6F-846E-4905-9555-1705605E66B4}" type="presOf" srcId="{9285BF5D-D9D9-4B44-A0DE-92C6F2662227}" destId="{6A19D31F-9BA8-41C8-B3DE-BCD0D5A084EE}" srcOrd="0" destOrd="0" presId="urn:microsoft.com/office/officeart/2005/8/layout/hierarchy1"/>
    <dgm:cxn modelId="{E4CCDE9F-40D2-4C42-82B7-F69425E75CA2}" srcId="{AF8464E3-EF6C-406C-B9AB-5F0EB7773AC8}" destId="{84A6C3D9-C79F-48E4-9D62-AB23EBEB1011}" srcOrd="2" destOrd="0" parTransId="{02507CA9-87DC-4A62-8E1C-41F98CF300E0}" sibTransId="{67F7B0B8-3DCA-4535-BEF4-C0F559AD4E97}"/>
    <dgm:cxn modelId="{C55413A5-6354-494A-A7E7-EBF521D778E9}" srcId="{AF8464E3-EF6C-406C-B9AB-5F0EB7773AC8}" destId="{9285BF5D-D9D9-4B44-A0DE-92C6F2662227}" srcOrd="0" destOrd="0" parTransId="{9BE5243D-3F71-4062-8842-9FFD12E06C32}" sibTransId="{35B24678-48A4-4AAC-9ED2-A0137E592D8D}"/>
    <dgm:cxn modelId="{799C06BD-556D-4822-BD87-32C5D0E0DADD}" type="presOf" srcId="{84A6C3D9-C79F-48E4-9D62-AB23EBEB1011}" destId="{A1B0D8C4-074B-4AA0-A666-ED25B308D09D}" srcOrd="0" destOrd="0" presId="urn:microsoft.com/office/officeart/2005/8/layout/hierarchy1"/>
    <dgm:cxn modelId="{3EE3F0F5-B9F6-41EA-BBFC-A4BC756D87C7}" type="presOf" srcId="{7318FF1C-95BE-4351-8A14-E451A9885942}" destId="{7E848A05-0DD6-4BD0-BD5D-9672C386B15D}" srcOrd="0" destOrd="0" presId="urn:microsoft.com/office/officeart/2005/8/layout/hierarchy1"/>
    <dgm:cxn modelId="{DDAA37FE-2545-42C4-B9FA-8079BE4848BC}" type="presOf" srcId="{29735E26-F5DC-4667-B07C-99FFD42A9952}" destId="{B55D0802-07D4-4453-BD90-CD777A82527E}" srcOrd="0" destOrd="0" presId="urn:microsoft.com/office/officeart/2005/8/layout/hierarchy1"/>
    <dgm:cxn modelId="{A40A5764-9BE4-4DC9-BA9C-0D2502253D7E}" type="presParOf" srcId="{DA8FB503-274A-49AD-8E22-164C9140157E}" destId="{A432C438-9CD6-4C3B-AB0A-9656ECE5786E}" srcOrd="0" destOrd="0" presId="urn:microsoft.com/office/officeart/2005/8/layout/hierarchy1"/>
    <dgm:cxn modelId="{25CE9EC1-E3C7-4A4E-B1A7-36766CC8B87C}" type="presParOf" srcId="{A432C438-9CD6-4C3B-AB0A-9656ECE5786E}" destId="{90217BEB-9EF8-4D7E-A554-5B23BD3576BB}" srcOrd="0" destOrd="0" presId="urn:microsoft.com/office/officeart/2005/8/layout/hierarchy1"/>
    <dgm:cxn modelId="{1A90A1C8-6A6B-43E6-8888-23CA4AFD7F1A}" type="presParOf" srcId="{90217BEB-9EF8-4D7E-A554-5B23BD3576BB}" destId="{4658F9D0-BE21-4DD9-B158-1B99161581BA}" srcOrd="0" destOrd="0" presId="urn:microsoft.com/office/officeart/2005/8/layout/hierarchy1"/>
    <dgm:cxn modelId="{2262525E-7C74-4742-BE06-8636256BE37B}" type="presParOf" srcId="{90217BEB-9EF8-4D7E-A554-5B23BD3576BB}" destId="{6A19D31F-9BA8-41C8-B3DE-BCD0D5A084EE}" srcOrd="1" destOrd="0" presId="urn:microsoft.com/office/officeart/2005/8/layout/hierarchy1"/>
    <dgm:cxn modelId="{FA6FEC70-461B-4766-BF55-5BCBEC768DB6}" type="presParOf" srcId="{A432C438-9CD6-4C3B-AB0A-9656ECE5786E}" destId="{3C108571-BD10-45E8-B999-E5598B1B155E}" srcOrd="1" destOrd="0" presId="urn:microsoft.com/office/officeart/2005/8/layout/hierarchy1"/>
    <dgm:cxn modelId="{321245C5-EFA1-464D-89CC-6AA699407506}" type="presParOf" srcId="{DA8FB503-274A-49AD-8E22-164C9140157E}" destId="{0A2A9145-FB4B-4739-AA9E-C633C4BFBBD2}" srcOrd="1" destOrd="0" presId="urn:microsoft.com/office/officeart/2005/8/layout/hierarchy1"/>
    <dgm:cxn modelId="{26C15400-537C-409A-A33F-B30EF2E65B8E}" type="presParOf" srcId="{0A2A9145-FB4B-4739-AA9E-C633C4BFBBD2}" destId="{492AFF1E-102F-4B93-8ADD-69A8D455E616}" srcOrd="0" destOrd="0" presId="urn:microsoft.com/office/officeart/2005/8/layout/hierarchy1"/>
    <dgm:cxn modelId="{79D8F80C-AEE6-4906-9F79-7658C231C2FF}" type="presParOf" srcId="{492AFF1E-102F-4B93-8ADD-69A8D455E616}" destId="{7B66BB32-44B4-4F74-BA55-DE1930356459}" srcOrd="0" destOrd="0" presId="urn:microsoft.com/office/officeart/2005/8/layout/hierarchy1"/>
    <dgm:cxn modelId="{69FF91AF-C3B1-4B1A-9FAD-D762A7B0F726}" type="presParOf" srcId="{492AFF1E-102F-4B93-8ADD-69A8D455E616}" destId="{7E848A05-0DD6-4BD0-BD5D-9672C386B15D}" srcOrd="1" destOrd="0" presId="urn:microsoft.com/office/officeart/2005/8/layout/hierarchy1"/>
    <dgm:cxn modelId="{1DE76803-05CD-4078-8066-2DE9A5DD3C89}" type="presParOf" srcId="{0A2A9145-FB4B-4739-AA9E-C633C4BFBBD2}" destId="{8960F56A-6D67-425B-986B-1D868D066C07}" srcOrd="1" destOrd="0" presId="urn:microsoft.com/office/officeart/2005/8/layout/hierarchy1"/>
    <dgm:cxn modelId="{7515E83C-F84F-4534-B0C1-C8DEAF27670E}" type="presParOf" srcId="{DA8FB503-274A-49AD-8E22-164C9140157E}" destId="{0E5B61F9-6A48-46CE-A8A6-4D39C2B07CA5}" srcOrd="2" destOrd="0" presId="urn:microsoft.com/office/officeart/2005/8/layout/hierarchy1"/>
    <dgm:cxn modelId="{1084E08B-B8F6-49AA-BB70-1C45267595CE}" type="presParOf" srcId="{0E5B61F9-6A48-46CE-A8A6-4D39C2B07CA5}" destId="{80CEC2D1-2791-43F1-A0E1-549AE60243F3}" srcOrd="0" destOrd="0" presId="urn:microsoft.com/office/officeart/2005/8/layout/hierarchy1"/>
    <dgm:cxn modelId="{BEBE7DB2-DEB9-42E0-956F-AD46DD52323A}" type="presParOf" srcId="{80CEC2D1-2791-43F1-A0E1-549AE60243F3}" destId="{030CD668-B53C-431A-BC20-A946651DCC15}" srcOrd="0" destOrd="0" presId="urn:microsoft.com/office/officeart/2005/8/layout/hierarchy1"/>
    <dgm:cxn modelId="{079B6221-135E-4798-9E5E-D6EFC83A6401}" type="presParOf" srcId="{80CEC2D1-2791-43F1-A0E1-549AE60243F3}" destId="{A1B0D8C4-074B-4AA0-A666-ED25B308D09D}" srcOrd="1" destOrd="0" presId="urn:microsoft.com/office/officeart/2005/8/layout/hierarchy1"/>
    <dgm:cxn modelId="{F3BA17B7-C84B-4D38-9F55-A585C682DB00}" type="presParOf" srcId="{0E5B61F9-6A48-46CE-A8A6-4D39C2B07CA5}" destId="{475D6145-37BB-4C35-8090-57164A7063BE}" srcOrd="1" destOrd="0" presId="urn:microsoft.com/office/officeart/2005/8/layout/hierarchy1"/>
    <dgm:cxn modelId="{002240E7-8754-4A83-8B36-06EF027DED45}" type="presParOf" srcId="{DA8FB503-274A-49AD-8E22-164C9140157E}" destId="{F9FF68FA-85C9-4724-91EC-7FDFA62317FD}" srcOrd="3" destOrd="0" presId="urn:microsoft.com/office/officeart/2005/8/layout/hierarchy1"/>
    <dgm:cxn modelId="{1360EA66-ABE3-4206-8373-182844CF3D14}" type="presParOf" srcId="{F9FF68FA-85C9-4724-91EC-7FDFA62317FD}" destId="{B95F5915-541B-4928-B7DD-26B953C19BC3}" srcOrd="0" destOrd="0" presId="urn:microsoft.com/office/officeart/2005/8/layout/hierarchy1"/>
    <dgm:cxn modelId="{D408D0E6-4BB6-4B59-8705-3F0E5281F0FA}" type="presParOf" srcId="{B95F5915-541B-4928-B7DD-26B953C19BC3}" destId="{58F3EDC6-3CA8-49C4-80EF-555FEBF56699}" srcOrd="0" destOrd="0" presId="urn:microsoft.com/office/officeart/2005/8/layout/hierarchy1"/>
    <dgm:cxn modelId="{01E7EDAC-FAF5-4791-B3DE-A31A3071DB3F}" type="presParOf" srcId="{B95F5915-541B-4928-B7DD-26B953C19BC3}" destId="{B55D0802-07D4-4453-BD90-CD777A82527E}" srcOrd="1" destOrd="0" presId="urn:microsoft.com/office/officeart/2005/8/layout/hierarchy1"/>
    <dgm:cxn modelId="{BF4C3F20-5F54-4CFE-B52B-4D461A3C278C}" type="presParOf" srcId="{F9FF68FA-85C9-4724-91EC-7FDFA62317FD}" destId="{E70FDF59-9088-4FBF-BCD4-305730AD31D6}"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098780BD-EE58-4545-B1C3-12B68B1A5435}"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ACC4E252-0309-4C49-AD6E-D0D5DC9FD1CC}">
      <dgm:prSet/>
      <dgm:spPr/>
      <dgm:t>
        <a:bodyPr/>
        <a:lstStyle/>
        <a:p>
          <a:r>
            <a:rPr lang="en-GB"/>
            <a:t>What is meant by the term “marginal revenue product”?</a:t>
          </a:r>
          <a:endParaRPr lang="en-US"/>
        </a:p>
      </dgm:t>
    </dgm:pt>
    <dgm:pt modelId="{8A4224A7-9BDB-4935-9E84-E34A658F0670}" type="parTrans" cxnId="{DF2CCB33-A809-4150-B8DA-05CCD3439921}">
      <dgm:prSet/>
      <dgm:spPr/>
      <dgm:t>
        <a:bodyPr/>
        <a:lstStyle/>
        <a:p>
          <a:endParaRPr lang="en-US"/>
        </a:p>
      </dgm:t>
    </dgm:pt>
    <dgm:pt modelId="{37E1B059-55AC-4392-9E7A-25F21D455533}" type="sibTrans" cxnId="{DF2CCB33-A809-4150-B8DA-05CCD3439921}">
      <dgm:prSet/>
      <dgm:spPr/>
      <dgm:t>
        <a:bodyPr/>
        <a:lstStyle/>
        <a:p>
          <a:endParaRPr lang="en-US"/>
        </a:p>
      </dgm:t>
    </dgm:pt>
    <dgm:pt modelId="{5CDEFF3C-7AC9-4CCA-828F-CA70591DA473}">
      <dgm:prSet/>
      <dgm:spPr/>
      <dgm:t>
        <a:bodyPr/>
        <a:lstStyle/>
        <a:p>
          <a:r>
            <a:rPr lang="en-GB"/>
            <a:t>Explain how MRP can influence wage rates</a:t>
          </a:r>
          <a:endParaRPr lang="en-US"/>
        </a:p>
      </dgm:t>
    </dgm:pt>
    <dgm:pt modelId="{8D963336-F3F1-419C-94CC-F66EE5EFCC90}" type="parTrans" cxnId="{B48782EF-67E9-405A-AD40-565726784133}">
      <dgm:prSet/>
      <dgm:spPr/>
      <dgm:t>
        <a:bodyPr/>
        <a:lstStyle/>
        <a:p>
          <a:endParaRPr lang="en-US"/>
        </a:p>
      </dgm:t>
    </dgm:pt>
    <dgm:pt modelId="{8A19BE26-AAD0-4047-9979-04EFA9B4BBB9}" type="sibTrans" cxnId="{B48782EF-67E9-405A-AD40-565726784133}">
      <dgm:prSet/>
      <dgm:spPr/>
      <dgm:t>
        <a:bodyPr/>
        <a:lstStyle/>
        <a:p>
          <a:endParaRPr lang="en-US"/>
        </a:p>
      </dgm:t>
    </dgm:pt>
    <dgm:pt modelId="{AF2AE6B8-EF26-4160-BC39-39B521BB791A}">
      <dgm:prSet/>
      <dgm:spPr/>
      <dgm:t>
        <a:bodyPr/>
        <a:lstStyle/>
        <a:p>
          <a:r>
            <a:rPr lang="en-GB"/>
            <a:t>Explain how MRP can influence the demand for labour</a:t>
          </a:r>
          <a:endParaRPr lang="en-US"/>
        </a:p>
      </dgm:t>
    </dgm:pt>
    <dgm:pt modelId="{05009AF1-149D-40CA-88C7-CCC47CB1B7CC}" type="parTrans" cxnId="{020C2588-5140-4062-88FE-48C5B75656D2}">
      <dgm:prSet/>
      <dgm:spPr/>
      <dgm:t>
        <a:bodyPr/>
        <a:lstStyle/>
        <a:p>
          <a:endParaRPr lang="en-US"/>
        </a:p>
      </dgm:t>
    </dgm:pt>
    <dgm:pt modelId="{95A1B1DC-8FB1-4ED1-9C90-99271E57A84C}" type="sibTrans" cxnId="{020C2588-5140-4062-88FE-48C5B75656D2}">
      <dgm:prSet/>
      <dgm:spPr/>
      <dgm:t>
        <a:bodyPr/>
        <a:lstStyle/>
        <a:p>
          <a:endParaRPr lang="en-US"/>
        </a:p>
      </dgm:t>
    </dgm:pt>
    <dgm:pt modelId="{66DFFCD0-205C-4C9F-A6AF-63D5FD8FB84D}" type="pres">
      <dgm:prSet presAssocID="{098780BD-EE58-4545-B1C3-12B68B1A5435}" presName="linear" presStyleCnt="0">
        <dgm:presLayoutVars>
          <dgm:animLvl val="lvl"/>
          <dgm:resizeHandles val="exact"/>
        </dgm:presLayoutVars>
      </dgm:prSet>
      <dgm:spPr/>
    </dgm:pt>
    <dgm:pt modelId="{0A6919B7-159E-4D31-A2B8-48630196C767}" type="pres">
      <dgm:prSet presAssocID="{ACC4E252-0309-4C49-AD6E-D0D5DC9FD1CC}" presName="parentText" presStyleLbl="node1" presStyleIdx="0" presStyleCnt="3">
        <dgm:presLayoutVars>
          <dgm:chMax val="0"/>
          <dgm:bulletEnabled val="1"/>
        </dgm:presLayoutVars>
      </dgm:prSet>
      <dgm:spPr/>
    </dgm:pt>
    <dgm:pt modelId="{CF9DF85C-9EB9-4997-8C6E-25FF54D59A31}" type="pres">
      <dgm:prSet presAssocID="{37E1B059-55AC-4392-9E7A-25F21D455533}" presName="spacer" presStyleCnt="0"/>
      <dgm:spPr/>
    </dgm:pt>
    <dgm:pt modelId="{F55A1A6C-9147-45D5-BB6E-2934AF0F0774}" type="pres">
      <dgm:prSet presAssocID="{5CDEFF3C-7AC9-4CCA-828F-CA70591DA473}" presName="parentText" presStyleLbl="node1" presStyleIdx="1" presStyleCnt="3">
        <dgm:presLayoutVars>
          <dgm:chMax val="0"/>
          <dgm:bulletEnabled val="1"/>
        </dgm:presLayoutVars>
      </dgm:prSet>
      <dgm:spPr/>
    </dgm:pt>
    <dgm:pt modelId="{A4583F63-982A-4988-B6B4-314EEEFB5A72}" type="pres">
      <dgm:prSet presAssocID="{8A19BE26-AAD0-4047-9979-04EFA9B4BBB9}" presName="spacer" presStyleCnt="0"/>
      <dgm:spPr/>
    </dgm:pt>
    <dgm:pt modelId="{FAD99BCD-57F5-49FA-A88E-2A4DDFB739A8}" type="pres">
      <dgm:prSet presAssocID="{AF2AE6B8-EF26-4160-BC39-39B521BB791A}" presName="parentText" presStyleLbl="node1" presStyleIdx="2" presStyleCnt="3">
        <dgm:presLayoutVars>
          <dgm:chMax val="0"/>
          <dgm:bulletEnabled val="1"/>
        </dgm:presLayoutVars>
      </dgm:prSet>
      <dgm:spPr/>
    </dgm:pt>
  </dgm:ptLst>
  <dgm:cxnLst>
    <dgm:cxn modelId="{6498360D-7046-4FD5-A7CC-11840DE11B01}" type="presOf" srcId="{5CDEFF3C-7AC9-4CCA-828F-CA70591DA473}" destId="{F55A1A6C-9147-45D5-BB6E-2934AF0F0774}" srcOrd="0" destOrd="0" presId="urn:microsoft.com/office/officeart/2005/8/layout/vList2"/>
    <dgm:cxn modelId="{DF2CCB33-A809-4150-B8DA-05CCD3439921}" srcId="{098780BD-EE58-4545-B1C3-12B68B1A5435}" destId="{ACC4E252-0309-4C49-AD6E-D0D5DC9FD1CC}" srcOrd="0" destOrd="0" parTransId="{8A4224A7-9BDB-4935-9E84-E34A658F0670}" sibTransId="{37E1B059-55AC-4392-9E7A-25F21D455533}"/>
    <dgm:cxn modelId="{AB48AB60-6397-4D83-8DA5-D414F15B3244}" type="presOf" srcId="{ACC4E252-0309-4C49-AD6E-D0D5DC9FD1CC}" destId="{0A6919B7-159E-4D31-A2B8-48630196C767}" srcOrd="0" destOrd="0" presId="urn:microsoft.com/office/officeart/2005/8/layout/vList2"/>
    <dgm:cxn modelId="{020C2588-5140-4062-88FE-48C5B75656D2}" srcId="{098780BD-EE58-4545-B1C3-12B68B1A5435}" destId="{AF2AE6B8-EF26-4160-BC39-39B521BB791A}" srcOrd="2" destOrd="0" parTransId="{05009AF1-149D-40CA-88C7-CCC47CB1B7CC}" sibTransId="{95A1B1DC-8FB1-4ED1-9C90-99271E57A84C}"/>
    <dgm:cxn modelId="{8D638F98-F47D-4FD2-A658-30FC3A931084}" type="presOf" srcId="{AF2AE6B8-EF26-4160-BC39-39B521BB791A}" destId="{FAD99BCD-57F5-49FA-A88E-2A4DDFB739A8}" srcOrd="0" destOrd="0" presId="urn:microsoft.com/office/officeart/2005/8/layout/vList2"/>
    <dgm:cxn modelId="{3EFC23B0-D4AB-45EE-954F-7F47C635B5C7}" type="presOf" srcId="{098780BD-EE58-4545-B1C3-12B68B1A5435}" destId="{66DFFCD0-205C-4C9F-A6AF-63D5FD8FB84D}" srcOrd="0" destOrd="0" presId="urn:microsoft.com/office/officeart/2005/8/layout/vList2"/>
    <dgm:cxn modelId="{B48782EF-67E9-405A-AD40-565726784133}" srcId="{098780BD-EE58-4545-B1C3-12B68B1A5435}" destId="{5CDEFF3C-7AC9-4CCA-828F-CA70591DA473}" srcOrd="1" destOrd="0" parTransId="{8D963336-F3F1-419C-94CC-F66EE5EFCC90}" sibTransId="{8A19BE26-AAD0-4047-9979-04EFA9B4BBB9}"/>
    <dgm:cxn modelId="{2F236D5A-2421-47CB-B530-F67C0D01FE96}" type="presParOf" srcId="{66DFFCD0-205C-4C9F-A6AF-63D5FD8FB84D}" destId="{0A6919B7-159E-4D31-A2B8-48630196C767}" srcOrd="0" destOrd="0" presId="urn:microsoft.com/office/officeart/2005/8/layout/vList2"/>
    <dgm:cxn modelId="{7E4C6B09-6AAC-4A68-8311-ACC9A89B8151}" type="presParOf" srcId="{66DFFCD0-205C-4C9F-A6AF-63D5FD8FB84D}" destId="{CF9DF85C-9EB9-4997-8C6E-25FF54D59A31}" srcOrd="1" destOrd="0" presId="urn:microsoft.com/office/officeart/2005/8/layout/vList2"/>
    <dgm:cxn modelId="{1769792D-E0C5-4DAC-82B2-CFCE4FFB7AEA}" type="presParOf" srcId="{66DFFCD0-205C-4C9F-A6AF-63D5FD8FB84D}" destId="{F55A1A6C-9147-45D5-BB6E-2934AF0F0774}" srcOrd="2" destOrd="0" presId="urn:microsoft.com/office/officeart/2005/8/layout/vList2"/>
    <dgm:cxn modelId="{75DC6EC3-A2DC-46B8-B120-DA60A00AE572}" type="presParOf" srcId="{66DFFCD0-205C-4C9F-A6AF-63D5FD8FB84D}" destId="{A4583F63-982A-4988-B6B4-314EEEFB5A72}" srcOrd="3" destOrd="0" presId="urn:microsoft.com/office/officeart/2005/8/layout/vList2"/>
    <dgm:cxn modelId="{D14B3B0A-B7CC-4FF6-A8C1-94FEED8484A0}" type="presParOf" srcId="{66DFFCD0-205C-4C9F-A6AF-63D5FD8FB84D}" destId="{FAD99BCD-57F5-49FA-A88E-2A4DDFB739A8}"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8C751703-66A0-430D-A46C-A8A176C512B3}"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CFCAFF9D-31C1-4E07-8034-C6C9F085EF31}">
      <dgm:prSet/>
      <dgm:spPr/>
      <dgm:t>
        <a:bodyPr/>
        <a:lstStyle/>
        <a:p>
          <a:r>
            <a:rPr lang="en-GB" dirty="0"/>
            <a:t>Global competition, recession and redundancies all have the effect of lowering wage rates</a:t>
          </a:r>
          <a:endParaRPr lang="en-US" dirty="0"/>
        </a:p>
      </dgm:t>
    </dgm:pt>
    <dgm:pt modelId="{35871F77-5E33-4D0A-8EFC-A43D72CE1F51}" type="parTrans" cxnId="{97939AB5-7E5B-473A-911A-F5473B97692A}">
      <dgm:prSet/>
      <dgm:spPr/>
      <dgm:t>
        <a:bodyPr/>
        <a:lstStyle/>
        <a:p>
          <a:endParaRPr lang="en-US"/>
        </a:p>
      </dgm:t>
    </dgm:pt>
    <dgm:pt modelId="{AD4F4109-BCD6-4254-92A1-235D0B6EDBED}" type="sibTrans" cxnId="{97939AB5-7E5B-473A-911A-F5473B97692A}">
      <dgm:prSet/>
      <dgm:spPr/>
      <dgm:t>
        <a:bodyPr/>
        <a:lstStyle/>
        <a:p>
          <a:endParaRPr lang="en-US"/>
        </a:p>
      </dgm:t>
    </dgm:pt>
    <dgm:pt modelId="{E8A22AAA-20AA-48D6-944A-48D18A06061A}">
      <dgm:prSet/>
      <dgm:spPr/>
      <dgm:t>
        <a:bodyPr/>
        <a:lstStyle/>
        <a:p>
          <a:r>
            <a:rPr lang="en-GB"/>
            <a:t>Demand for labour is impacted by a recession, leading to redundancies</a:t>
          </a:r>
          <a:endParaRPr lang="en-US"/>
        </a:p>
      </dgm:t>
    </dgm:pt>
    <dgm:pt modelId="{959612EC-C28F-4EB1-A39C-04D6253BBC0C}" type="parTrans" cxnId="{0D05AD59-AC7E-49E0-B228-ADA2D1A517F9}">
      <dgm:prSet/>
      <dgm:spPr/>
      <dgm:t>
        <a:bodyPr/>
        <a:lstStyle/>
        <a:p>
          <a:endParaRPr lang="en-US"/>
        </a:p>
      </dgm:t>
    </dgm:pt>
    <dgm:pt modelId="{652D1D2E-815D-45A7-A6ED-56AA9EB88DD1}" type="sibTrans" cxnId="{0D05AD59-AC7E-49E0-B228-ADA2D1A517F9}">
      <dgm:prSet/>
      <dgm:spPr/>
      <dgm:t>
        <a:bodyPr/>
        <a:lstStyle/>
        <a:p>
          <a:endParaRPr lang="en-US"/>
        </a:p>
      </dgm:t>
    </dgm:pt>
    <dgm:pt modelId="{CA0C5856-5D66-45F1-938D-24E66278F634}">
      <dgm:prSet/>
      <dgm:spPr/>
      <dgm:t>
        <a:bodyPr/>
        <a:lstStyle/>
        <a:p>
          <a:r>
            <a:rPr lang="en-GB" dirty="0"/>
            <a:t>Redundancies create a surplus supply of labour, thus forcing down wage rates</a:t>
          </a:r>
          <a:endParaRPr lang="en-US" dirty="0"/>
        </a:p>
      </dgm:t>
    </dgm:pt>
    <dgm:pt modelId="{D8274484-749B-4540-A937-5486188105AB}" type="parTrans" cxnId="{D9BCCEC6-4576-482E-B915-46D3D2995A76}">
      <dgm:prSet/>
      <dgm:spPr/>
      <dgm:t>
        <a:bodyPr/>
        <a:lstStyle/>
        <a:p>
          <a:endParaRPr lang="en-US"/>
        </a:p>
      </dgm:t>
    </dgm:pt>
    <dgm:pt modelId="{6F52D505-BEB3-4CB2-9CC4-9926E7953D34}" type="sibTrans" cxnId="{D9BCCEC6-4576-482E-B915-46D3D2995A76}">
      <dgm:prSet/>
      <dgm:spPr/>
      <dgm:t>
        <a:bodyPr/>
        <a:lstStyle/>
        <a:p>
          <a:endParaRPr lang="en-US"/>
        </a:p>
      </dgm:t>
    </dgm:pt>
    <dgm:pt modelId="{F45BEF9F-0C15-4165-85AB-D019BAAA5338}">
      <dgm:prSet/>
      <dgm:spPr/>
      <dgm:t>
        <a:bodyPr/>
        <a:lstStyle/>
        <a:p>
          <a:r>
            <a:rPr lang="en-GB" dirty="0"/>
            <a:t>Globalisation has allowed global firms to cut wage costs by moving to developing countries where wages are not as high</a:t>
          </a:r>
          <a:endParaRPr lang="en-US" dirty="0"/>
        </a:p>
      </dgm:t>
    </dgm:pt>
    <dgm:pt modelId="{77E94E63-5D10-4C7A-AC19-5FE508B0B8F6}" type="parTrans" cxnId="{14E80CC4-73F6-4916-A985-BDF3C122398E}">
      <dgm:prSet/>
      <dgm:spPr/>
      <dgm:t>
        <a:bodyPr/>
        <a:lstStyle/>
        <a:p>
          <a:endParaRPr lang="en-US"/>
        </a:p>
      </dgm:t>
    </dgm:pt>
    <dgm:pt modelId="{743A3A2A-3732-42D1-9131-563F896E22A1}" type="sibTrans" cxnId="{14E80CC4-73F6-4916-A985-BDF3C122398E}">
      <dgm:prSet/>
      <dgm:spPr/>
      <dgm:t>
        <a:bodyPr/>
        <a:lstStyle/>
        <a:p>
          <a:endParaRPr lang="en-US"/>
        </a:p>
      </dgm:t>
    </dgm:pt>
    <dgm:pt modelId="{76C5153E-F20F-4A2B-B1FB-6A475D54D006}">
      <dgm:prSet/>
      <dgm:spPr/>
      <dgm:t>
        <a:bodyPr/>
        <a:lstStyle/>
        <a:p>
          <a:r>
            <a:rPr lang="en-GB" dirty="0"/>
            <a:t>Global competition thus has a negative impact on wage rates</a:t>
          </a:r>
          <a:endParaRPr lang="en-US" dirty="0"/>
        </a:p>
      </dgm:t>
    </dgm:pt>
    <dgm:pt modelId="{C9E1FFAB-9EBA-4CBC-8148-E4873D169E28}" type="parTrans" cxnId="{B9641F30-435D-4FBE-B4C5-8141CDF39483}">
      <dgm:prSet/>
      <dgm:spPr/>
      <dgm:t>
        <a:bodyPr/>
        <a:lstStyle/>
        <a:p>
          <a:endParaRPr lang="en-US"/>
        </a:p>
      </dgm:t>
    </dgm:pt>
    <dgm:pt modelId="{E083D8B6-FF3B-4C46-A22B-0AB18C2CCD3D}" type="sibTrans" cxnId="{B9641F30-435D-4FBE-B4C5-8141CDF39483}">
      <dgm:prSet/>
      <dgm:spPr/>
      <dgm:t>
        <a:bodyPr/>
        <a:lstStyle/>
        <a:p>
          <a:endParaRPr lang="en-US"/>
        </a:p>
      </dgm:t>
    </dgm:pt>
    <dgm:pt modelId="{11447D43-F645-47ED-9A6E-3A1D8D77DA4E}" type="pres">
      <dgm:prSet presAssocID="{8C751703-66A0-430D-A46C-A8A176C512B3}" presName="linear" presStyleCnt="0">
        <dgm:presLayoutVars>
          <dgm:animLvl val="lvl"/>
          <dgm:resizeHandles val="exact"/>
        </dgm:presLayoutVars>
      </dgm:prSet>
      <dgm:spPr/>
    </dgm:pt>
    <dgm:pt modelId="{72A342C2-DEB3-434C-9141-FFD343C6246A}" type="pres">
      <dgm:prSet presAssocID="{CFCAFF9D-31C1-4E07-8034-C6C9F085EF31}" presName="parentText" presStyleLbl="node1" presStyleIdx="0" presStyleCnt="5">
        <dgm:presLayoutVars>
          <dgm:chMax val="0"/>
          <dgm:bulletEnabled val="1"/>
        </dgm:presLayoutVars>
      </dgm:prSet>
      <dgm:spPr/>
    </dgm:pt>
    <dgm:pt modelId="{D28FFED5-5A91-4D6C-9587-8C654EBD85D1}" type="pres">
      <dgm:prSet presAssocID="{AD4F4109-BCD6-4254-92A1-235D0B6EDBED}" presName="spacer" presStyleCnt="0"/>
      <dgm:spPr/>
    </dgm:pt>
    <dgm:pt modelId="{46AFECDA-12EA-4F26-B0EC-C9D5EFA023A1}" type="pres">
      <dgm:prSet presAssocID="{E8A22AAA-20AA-48D6-944A-48D18A06061A}" presName="parentText" presStyleLbl="node1" presStyleIdx="1" presStyleCnt="5">
        <dgm:presLayoutVars>
          <dgm:chMax val="0"/>
          <dgm:bulletEnabled val="1"/>
        </dgm:presLayoutVars>
      </dgm:prSet>
      <dgm:spPr/>
    </dgm:pt>
    <dgm:pt modelId="{A36E2D71-8262-4551-8450-BCFC992D95D2}" type="pres">
      <dgm:prSet presAssocID="{652D1D2E-815D-45A7-A6ED-56AA9EB88DD1}" presName="spacer" presStyleCnt="0"/>
      <dgm:spPr/>
    </dgm:pt>
    <dgm:pt modelId="{385DF5E2-77E9-494E-8810-BCEB7882B9D2}" type="pres">
      <dgm:prSet presAssocID="{CA0C5856-5D66-45F1-938D-24E66278F634}" presName="parentText" presStyleLbl="node1" presStyleIdx="2" presStyleCnt="5">
        <dgm:presLayoutVars>
          <dgm:chMax val="0"/>
          <dgm:bulletEnabled val="1"/>
        </dgm:presLayoutVars>
      </dgm:prSet>
      <dgm:spPr/>
    </dgm:pt>
    <dgm:pt modelId="{49CD23B7-FED8-4B82-9210-CBD85F7C34AC}" type="pres">
      <dgm:prSet presAssocID="{6F52D505-BEB3-4CB2-9CC4-9926E7953D34}" presName="spacer" presStyleCnt="0"/>
      <dgm:spPr/>
    </dgm:pt>
    <dgm:pt modelId="{00C082BC-A5D1-4361-9479-D070F83CE275}" type="pres">
      <dgm:prSet presAssocID="{F45BEF9F-0C15-4165-85AB-D019BAAA5338}" presName="parentText" presStyleLbl="node1" presStyleIdx="3" presStyleCnt="5">
        <dgm:presLayoutVars>
          <dgm:chMax val="0"/>
          <dgm:bulletEnabled val="1"/>
        </dgm:presLayoutVars>
      </dgm:prSet>
      <dgm:spPr/>
    </dgm:pt>
    <dgm:pt modelId="{5CA23B80-4F64-4C94-8E45-CF310EC12E12}" type="pres">
      <dgm:prSet presAssocID="{743A3A2A-3732-42D1-9131-563F896E22A1}" presName="spacer" presStyleCnt="0"/>
      <dgm:spPr/>
    </dgm:pt>
    <dgm:pt modelId="{1C20E7F9-500D-4B09-AE6F-B5970932EA83}" type="pres">
      <dgm:prSet presAssocID="{76C5153E-F20F-4A2B-B1FB-6A475D54D006}" presName="parentText" presStyleLbl="node1" presStyleIdx="4" presStyleCnt="5">
        <dgm:presLayoutVars>
          <dgm:chMax val="0"/>
          <dgm:bulletEnabled val="1"/>
        </dgm:presLayoutVars>
      </dgm:prSet>
      <dgm:spPr/>
    </dgm:pt>
  </dgm:ptLst>
  <dgm:cxnLst>
    <dgm:cxn modelId="{17ACFD0E-5A36-4804-9A71-19FCCC6ABAC1}" type="presOf" srcId="{CA0C5856-5D66-45F1-938D-24E66278F634}" destId="{385DF5E2-77E9-494E-8810-BCEB7882B9D2}" srcOrd="0" destOrd="0" presId="urn:microsoft.com/office/officeart/2005/8/layout/vList2"/>
    <dgm:cxn modelId="{B9641F30-435D-4FBE-B4C5-8141CDF39483}" srcId="{8C751703-66A0-430D-A46C-A8A176C512B3}" destId="{76C5153E-F20F-4A2B-B1FB-6A475D54D006}" srcOrd="4" destOrd="0" parTransId="{C9E1FFAB-9EBA-4CBC-8148-E4873D169E28}" sibTransId="{E083D8B6-FF3B-4C46-A22B-0AB18C2CCD3D}"/>
    <dgm:cxn modelId="{A5985A39-E7F3-4D1B-A32E-51D72B0C2789}" type="presOf" srcId="{8C751703-66A0-430D-A46C-A8A176C512B3}" destId="{11447D43-F645-47ED-9A6E-3A1D8D77DA4E}" srcOrd="0" destOrd="0" presId="urn:microsoft.com/office/officeart/2005/8/layout/vList2"/>
    <dgm:cxn modelId="{2A67783A-F7DF-474A-B2B4-DC203D700386}" type="presOf" srcId="{E8A22AAA-20AA-48D6-944A-48D18A06061A}" destId="{46AFECDA-12EA-4F26-B0EC-C9D5EFA023A1}" srcOrd="0" destOrd="0" presId="urn:microsoft.com/office/officeart/2005/8/layout/vList2"/>
    <dgm:cxn modelId="{DF20DF3A-16B9-4424-8F30-C193810D1D21}" type="presOf" srcId="{76C5153E-F20F-4A2B-B1FB-6A475D54D006}" destId="{1C20E7F9-500D-4B09-AE6F-B5970932EA83}" srcOrd="0" destOrd="0" presId="urn:microsoft.com/office/officeart/2005/8/layout/vList2"/>
    <dgm:cxn modelId="{C6DC0159-269A-44C6-B24D-04E09A3043B0}" type="presOf" srcId="{F45BEF9F-0C15-4165-85AB-D019BAAA5338}" destId="{00C082BC-A5D1-4361-9479-D070F83CE275}" srcOrd="0" destOrd="0" presId="urn:microsoft.com/office/officeart/2005/8/layout/vList2"/>
    <dgm:cxn modelId="{0D05AD59-AC7E-49E0-B228-ADA2D1A517F9}" srcId="{8C751703-66A0-430D-A46C-A8A176C512B3}" destId="{E8A22AAA-20AA-48D6-944A-48D18A06061A}" srcOrd="1" destOrd="0" parTransId="{959612EC-C28F-4EB1-A39C-04D6253BBC0C}" sibTransId="{652D1D2E-815D-45A7-A6ED-56AA9EB88DD1}"/>
    <dgm:cxn modelId="{ECC3AE81-37A6-44B8-BA27-F4946D8F3D97}" type="presOf" srcId="{CFCAFF9D-31C1-4E07-8034-C6C9F085EF31}" destId="{72A342C2-DEB3-434C-9141-FFD343C6246A}" srcOrd="0" destOrd="0" presId="urn:microsoft.com/office/officeart/2005/8/layout/vList2"/>
    <dgm:cxn modelId="{97939AB5-7E5B-473A-911A-F5473B97692A}" srcId="{8C751703-66A0-430D-A46C-A8A176C512B3}" destId="{CFCAFF9D-31C1-4E07-8034-C6C9F085EF31}" srcOrd="0" destOrd="0" parTransId="{35871F77-5E33-4D0A-8EFC-A43D72CE1F51}" sibTransId="{AD4F4109-BCD6-4254-92A1-235D0B6EDBED}"/>
    <dgm:cxn modelId="{14E80CC4-73F6-4916-A985-BDF3C122398E}" srcId="{8C751703-66A0-430D-A46C-A8A176C512B3}" destId="{F45BEF9F-0C15-4165-85AB-D019BAAA5338}" srcOrd="3" destOrd="0" parTransId="{77E94E63-5D10-4C7A-AC19-5FE508B0B8F6}" sibTransId="{743A3A2A-3732-42D1-9131-563F896E22A1}"/>
    <dgm:cxn modelId="{D9BCCEC6-4576-482E-B915-46D3D2995A76}" srcId="{8C751703-66A0-430D-A46C-A8A176C512B3}" destId="{CA0C5856-5D66-45F1-938D-24E66278F634}" srcOrd="2" destOrd="0" parTransId="{D8274484-749B-4540-A937-5486188105AB}" sibTransId="{6F52D505-BEB3-4CB2-9CC4-9926E7953D34}"/>
    <dgm:cxn modelId="{1238CC9F-B9B8-4A83-8C9B-B21304083FC0}" type="presParOf" srcId="{11447D43-F645-47ED-9A6E-3A1D8D77DA4E}" destId="{72A342C2-DEB3-434C-9141-FFD343C6246A}" srcOrd="0" destOrd="0" presId="urn:microsoft.com/office/officeart/2005/8/layout/vList2"/>
    <dgm:cxn modelId="{35D055E5-077F-4D10-8FB4-5A1402DB7562}" type="presParOf" srcId="{11447D43-F645-47ED-9A6E-3A1D8D77DA4E}" destId="{D28FFED5-5A91-4D6C-9587-8C654EBD85D1}" srcOrd="1" destOrd="0" presId="urn:microsoft.com/office/officeart/2005/8/layout/vList2"/>
    <dgm:cxn modelId="{7DFA4EF2-A0C8-4482-B8FC-51E8FDBA5297}" type="presParOf" srcId="{11447D43-F645-47ED-9A6E-3A1D8D77DA4E}" destId="{46AFECDA-12EA-4F26-B0EC-C9D5EFA023A1}" srcOrd="2" destOrd="0" presId="urn:microsoft.com/office/officeart/2005/8/layout/vList2"/>
    <dgm:cxn modelId="{E3ED3502-6C3E-4E5E-92B1-B0C430C181E8}" type="presParOf" srcId="{11447D43-F645-47ED-9A6E-3A1D8D77DA4E}" destId="{A36E2D71-8262-4551-8450-BCFC992D95D2}" srcOrd="3" destOrd="0" presId="urn:microsoft.com/office/officeart/2005/8/layout/vList2"/>
    <dgm:cxn modelId="{1AE21323-0252-4807-AC22-93EE424FDB7C}" type="presParOf" srcId="{11447D43-F645-47ED-9A6E-3A1D8D77DA4E}" destId="{385DF5E2-77E9-494E-8810-BCEB7882B9D2}" srcOrd="4" destOrd="0" presId="urn:microsoft.com/office/officeart/2005/8/layout/vList2"/>
    <dgm:cxn modelId="{0CF1ABF8-C0CD-4D98-9B9C-C4CC9CBF17EB}" type="presParOf" srcId="{11447D43-F645-47ED-9A6E-3A1D8D77DA4E}" destId="{49CD23B7-FED8-4B82-9210-CBD85F7C34AC}" srcOrd="5" destOrd="0" presId="urn:microsoft.com/office/officeart/2005/8/layout/vList2"/>
    <dgm:cxn modelId="{1007D65D-9C9F-4416-9E48-6C7B43AC1124}" type="presParOf" srcId="{11447D43-F645-47ED-9A6E-3A1D8D77DA4E}" destId="{00C082BC-A5D1-4361-9479-D070F83CE275}" srcOrd="6" destOrd="0" presId="urn:microsoft.com/office/officeart/2005/8/layout/vList2"/>
    <dgm:cxn modelId="{B6DCAA23-42E7-4403-A9BE-7CDCE10C40F4}" type="presParOf" srcId="{11447D43-F645-47ED-9A6E-3A1D8D77DA4E}" destId="{5CA23B80-4F64-4C94-8E45-CF310EC12E12}" srcOrd="7" destOrd="0" presId="urn:microsoft.com/office/officeart/2005/8/layout/vList2"/>
    <dgm:cxn modelId="{6445BFC8-6466-4463-8B00-49DBDE0B0E8C}" type="presParOf" srcId="{11447D43-F645-47ED-9A6E-3A1D8D77DA4E}" destId="{1C20E7F9-500D-4B09-AE6F-B5970932EA83}"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73B81B6F-0957-4550-A3AB-4D1D2504FFFB}"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0647CCEF-9AB9-46FB-AE1F-61B6BAD1D9B4}">
      <dgm:prSet/>
      <dgm:spPr/>
      <dgm:t>
        <a:bodyPr/>
        <a:lstStyle/>
        <a:p>
          <a:r>
            <a:rPr lang="en-GB" dirty="0"/>
            <a:t>Individual bargaining occurs when one employee negotiates with an employer on their own behalf.</a:t>
          </a:r>
          <a:endParaRPr lang="en-US" dirty="0"/>
        </a:p>
      </dgm:t>
    </dgm:pt>
    <dgm:pt modelId="{666C1FD6-6E9F-41C6-AB3B-EF51D85CA157}" type="parTrans" cxnId="{A52DCC3C-6EBA-4977-9A27-CFF808544C99}">
      <dgm:prSet/>
      <dgm:spPr/>
      <dgm:t>
        <a:bodyPr/>
        <a:lstStyle/>
        <a:p>
          <a:endParaRPr lang="en-US"/>
        </a:p>
      </dgm:t>
    </dgm:pt>
    <dgm:pt modelId="{BF377667-6FA6-4CF3-A5F8-09B761248F13}" type="sibTrans" cxnId="{A52DCC3C-6EBA-4977-9A27-CFF808544C99}">
      <dgm:prSet/>
      <dgm:spPr/>
      <dgm:t>
        <a:bodyPr/>
        <a:lstStyle/>
        <a:p>
          <a:endParaRPr lang="en-US"/>
        </a:p>
      </dgm:t>
    </dgm:pt>
    <dgm:pt modelId="{7EC8C015-E80D-412C-84E0-8CA126B69A21}">
      <dgm:prSet/>
      <dgm:spPr/>
      <dgm:t>
        <a:bodyPr/>
        <a:lstStyle/>
        <a:p>
          <a:r>
            <a:rPr lang="en-GB" dirty="0"/>
            <a:t>Collective bargaining occurs when a trade union negotiates with an employer on behalf of all employees.</a:t>
          </a:r>
          <a:endParaRPr lang="en-US" dirty="0"/>
        </a:p>
      </dgm:t>
    </dgm:pt>
    <dgm:pt modelId="{51CF97A6-57D5-4175-A1B0-5A0EC552BD8A}" type="parTrans" cxnId="{1D5DCE55-2B96-4FF5-8756-ADD11F0F87AF}">
      <dgm:prSet/>
      <dgm:spPr/>
      <dgm:t>
        <a:bodyPr/>
        <a:lstStyle/>
        <a:p>
          <a:endParaRPr lang="en-US"/>
        </a:p>
      </dgm:t>
    </dgm:pt>
    <dgm:pt modelId="{71E6B9A1-D8F2-4346-B681-FBA067A86B12}" type="sibTrans" cxnId="{1D5DCE55-2B96-4FF5-8756-ADD11F0F87AF}">
      <dgm:prSet/>
      <dgm:spPr/>
      <dgm:t>
        <a:bodyPr/>
        <a:lstStyle/>
        <a:p>
          <a:endParaRPr lang="en-US"/>
        </a:p>
      </dgm:t>
    </dgm:pt>
    <dgm:pt modelId="{0469471F-F872-4662-BA96-ECF3C12DB03C}">
      <dgm:prSet/>
      <dgm:spPr/>
      <dgm:t>
        <a:bodyPr/>
        <a:lstStyle/>
        <a:p>
          <a:r>
            <a:rPr lang="en-GB" dirty="0"/>
            <a:t>Industrial action occurs when trade union members engage in activities designed to reduce productivity in the workplace. This is a tool used to persuade employers to accept union demands.</a:t>
          </a:r>
          <a:endParaRPr lang="en-US" dirty="0"/>
        </a:p>
      </dgm:t>
    </dgm:pt>
    <dgm:pt modelId="{4324BC0F-7E47-469C-ABFB-472B0E359D90}" type="parTrans" cxnId="{13D8EDC3-50DA-4612-BF20-82B4D4135441}">
      <dgm:prSet/>
      <dgm:spPr/>
      <dgm:t>
        <a:bodyPr/>
        <a:lstStyle/>
        <a:p>
          <a:endParaRPr lang="en-US"/>
        </a:p>
      </dgm:t>
    </dgm:pt>
    <dgm:pt modelId="{4F4A619D-A776-4D76-890E-9D2470C22C09}" type="sibTrans" cxnId="{13D8EDC3-50DA-4612-BF20-82B4D4135441}">
      <dgm:prSet/>
      <dgm:spPr/>
      <dgm:t>
        <a:bodyPr/>
        <a:lstStyle/>
        <a:p>
          <a:endParaRPr lang="en-US"/>
        </a:p>
      </dgm:t>
    </dgm:pt>
    <dgm:pt modelId="{1522E086-A0C6-40CE-A785-13F94C97B2AE}">
      <dgm:prSet/>
      <dgm:spPr/>
      <dgm:t>
        <a:bodyPr/>
        <a:lstStyle/>
        <a:p>
          <a:r>
            <a:rPr lang="en-GB" dirty="0"/>
            <a:t>Collective bargaining and industrial action are used to influence wages and levels of employment. </a:t>
          </a:r>
          <a:endParaRPr lang="en-US" dirty="0"/>
        </a:p>
      </dgm:t>
    </dgm:pt>
    <dgm:pt modelId="{CAF28FBD-CEE6-41D7-A84C-D43A775182DE}" type="parTrans" cxnId="{9B890E37-EC2A-45B8-A080-AF3FA1945698}">
      <dgm:prSet/>
      <dgm:spPr/>
      <dgm:t>
        <a:bodyPr/>
        <a:lstStyle/>
        <a:p>
          <a:endParaRPr lang="en-US"/>
        </a:p>
      </dgm:t>
    </dgm:pt>
    <dgm:pt modelId="{D6B49E6B-1949-41E9-AF72-2E6C3FC94F5D}" type="sibTrans" cxnId="{9B890E37-EC2A-45B8-A080-AF3FA1945698}">
      <dgm:prSet/>
      <dgm:spPr/>
      <dgm:t>
        <a:bodyPr/>
        <a:lstStyle/>
        <a:p>
          <a:endParaRPr lang="en-US"/>
        </a:p>
      </dgm:t>
    </dgm:pt>
    <dgm:pt modelId="{3E32965D-5522-45A1-A849-F1336ECAF5A0}" type="pres">
      <dgm:prSet presAssocID="{73B81B6F-0957-4550-A3AB-4D1D2504FFFB}" presName="linear" presStyleCnt="0">
        <dgm:presLayoutVars>
          <dgm:animLvl val="lvl"/>
          <dgm:resizeHandles val="exact"/>
        </dgm:presLayoutVars>
      </dgm:prSet>
      <dgm:spPr/>
    </dgm:pt>
    <dgm:pt modelId="{DF095EA0-2927-44F4-822C-37EBCC81C9C9}" type="pres">
      <dgm:prSet presAssocID="{0647CCEF-9AB9-46FB-AE1F-61B6BAD1D9B4}" presName="parentText" presStyleLbl="node1" presStyleIdx="0" presStyleCnt="4">
        <dgm:presLayoutVars>
          <dgm:chMax val="0"/>
          <dgm:bulletEnabled val="1"/>
        </dgm:presLayoutVars>
      </dgm:prSet>
      <dgm:spPr/>
    </dgm:pt>
    <dgm:pt modelId="{850350B0-0222-4B66-833F-88DB66E4FBDB}" type="pres">
      <dgm:prSet presAssocID="{BF377667-6FA6-4CF3-A5F8-09B761248F13}" presName="spacer" presStyleCnt="0"/>
      <dgm:spPr/>
    </dgm:pt>
    <dgm:pt modelId="{DC22D538-6F6A-412A-A693-8EEF98DAD6DD}" type="pres">
      <dgm:prSet presAssocID="{7EC8C015-E80D-412C-84E0-8CA126B69A21}" presName="parentText" presStyleLbl="node1" presStyleIdx="1" presStyleCnt="4">
        <dgm:presLayoutVars>
          <dgm:chMax val="0"/>
          <dgm:bulletEnabled val="1"/>
        </dgm:presLayoutVars>
      </dgm:prSet>
      <dgm:spPr/>
    </dgm:pt>
    <dgm:pt modelId="{A5A20B42-4234-4019-8AC0-05825A45EC8B}" type="pres">
      <dgm:prSet presAssocID="{71E6B9A1-D8F2-4346-B681-FBA067A86B12}" presName="spacer" presStyleCnt="0"/>
      <dgm:spPr/>
    </dgm:pt>
    <dgm:pt modelId="{CFEFCD25-C29A-4439-B28E-258EC51CCF8E}" type="pres">
      <dgm:prSet presAssocID="{0469471F-F872-4662-BA96-ECF3C12DB03C}" presName="parentText" presStyleLbl="node1" presStyleIdx="2" presStyleCnt="4">
        <dgm:presLayoutVars>
          <dgm:chMax val="0"/>
          <dgm:bulletEnabled val="1"/>
        </dgm:presLayoutVars>
      </dgm:prSet>
      <dgm:spPr/>
    </dgm:pt>
    <dgm:pt modelId="{D9CB8F28-B595-411B-976F-99BD376A1B74}" type="pres">
      <dgm:prSet presAssocID="{4F4A619D-A776-4D76-890E-9D2470C22C09}" presName="spacer" presStyleCnt="0"/>
      <dgm:spPr/>
    </dgm:pt>
    <dgm:pt modelId="{2042FAB8-2536-4CBA-8166-570E87F0D7B8}" type="pres">
      <dgm:prSet presAssocID="{1522E086-A0C6-40CE-A785-13F94C97B2AE}" presName="parentText" presStyleLbl="node1" presStyleIdx="3" presStyleCnt="4">
        <dgm:presLayoutVars>
          <dgm:chMax val="0"/>
          <dgm:bulletEnabled val="1"/>
        </dgm:presLayoutVars>
      </dgm:prSet>
      <dgm:spPr/>
    </dgm:pt>
  </dgm:ptLst>
  <dgm:cxnLst>
    <dgm:cxn modelId="{07249610-6148-4A3E-A4A9-D1C80F1CEEEF}" type="presOf" srcId="{0647CCEF-9AB9-46FB-AE1F-61B6BAD1D9B4}" destId="{DF095EA0-2927-44F4-822C-37EBCC81C9C9}" srcOrd="0" destOrd="0" presId="urn:microsoft.com/office/officeart/2005/8/layout/vList2"/>
    <dgm:cxn modelId="{0F0A8817-278B-40BC-86F9-F0C2CBAB4E59}" type="presOf" srcId="{1522E086-A0C6-40CE-A785-13F94C97B2AE}" destId="{2042FAB8-2536-4CBA-8166-570E87F0D7B8}" srcOrd="0" destOrd="0" presId="urn:microsoft.com/office/officeart/2005/8/layout/vList2"/>
    <dgm:cxn modelId="{9B890E37-EC2A-45B8-A080-AF3FA1945698}" srcId="{73B81B6F-0957-4550-A3AB-4D1D2504FFFB}" destId="{1522E086-A0C6-40CE-A785-13F94C97B2AE}" srcOrd="3" destOrd="0" parTransId="{CAF28FBD-CEE6-41D7-A84C-D43A775182DE}" sibTransId="{D6B49E6B-1949-41E9-AF72-2E6C3FC94F5D}"/>
    <dgm:cxn modelId="{A52DCC3C-6EBA-4977-9A27-CFF808544C99}" srcId="{73B81B6F-0957-4550-A3AB-4D1D2504FFFB}" destId="{0647CCEF-9AB9-46FB-AE1F-61B6BAD1D9B4}" srcOrd="0" destOrd="0" parTransId="{666C1FD6-6E9F-41C6-AB3B-EF51D85CA157}" sibTransId="{BF377667-6FA6-4CF3-A5F8-09B761248F13}"/>
    <dgm:cxn modelId="{1D5DCE55-2B96-4FF5-8756-ADD11F0F87AF}" srcId="{73B81B6F-0957-4550-A3AB-4D1D2504FFFB}" destId="{7EC8C015-E80D-412C-84E0-8CA126B69A21}" srcOrd="1" destOrd="0" parTransId="{51CF97A6-57D5-4175-A1B0-5A0EC552BD8A}" sibTransId="{71E6B9A1-D8F2-4346-B681-FBA067A86B12}"/>
    <dgm:cxn modelId="{050709AC-58D9-452B-BC12-BE659866F96A}" type="presOf" srcId="{0469471F-F872-4662-BA96-ECF3C12DB03C}" destId="{CFEFCD25-C29A-4439-B28E-258EC51CCF8E}" srcOrd="0" destOrd="0" presId="urn:microsoft.com/office/officeart/2005/8/layout/vList2"/>
    <dgm:cxn modelId="{2FFB4CBB-F934-433E-B261-984B29974C5A}" type="presOf" srcId="{7EC8C015-E80D-412C-84E0-8CA126B69A21}" destId="{DC22D538-6F6A-412A-A693-8EEF98DAD6DD}" srcOrd="0" destOrd="0" presId="urn:microsoft.com/office/officeart/2005/8/layout/vList2"/>
    <dgm:cxn modelId="{13D8EDC3-50DA-4612-BF20-82B4D4135441}" srcId="{73B81B6F-0957-4550-A3AB-4D1D2504FFFB}" destId="{0469471F-F872-4662-BA96-ECF3C12DB03C}" srcOrd="2" destOrd="0" parTransId="{4324BC0F-7E47-469C-ABFB-472B0E359D90}" sibTransId="{4F4A619D-A776-4D76-890E-9D2470C22C09}"/>
    <dgm:cxn modelId="{7CEAC4E7-67DB-4FC1-B827-3C4C74206A0F}" type="presOf" srcId="{73B81B6F-0957-4550-A3AB-4D1D2504FFFB}" destId="{3E32965D-5522-45A1-A849-F1336ECAF5A0}" srcOrd="0" destOrd="0" presId="urn:microsoft.com/office/officeart/2005/8/layout/vList2"/>
    <dgm:cxn modelId="{9B51B099-A711-43C4-A650-EE732988C2DC}" type="presParOf" srcId="{3E32965D-5522-45A1-A849-F1336ECAF5A0}" destId="{DF095EA0-2927-44F4-822C-37EBCC81C9C9}" srcOrd="0" destOrd="0" presId="urn:microsoft.com/office/officeart/2005/8/layout/vList2"/>
    <dgm:cxn modelId="{076E9E90-7DBF-43FF-9724-3B43E670D0C4}" type="presParOf" srcId="{3E32965D-5522-45A1-A849-F1336ECAF5A0}" destId="{850350B0-0222-4B66-833F-88DB66E4FBDB}" srcOrd="1" destOrd="0" presId="urn:microsoft.com/office/officeart/2005/8/layout/vList2"/>
    <dgm:cxn modelId="{5351F5F2-3C2B-45A8-9762-23CC0FE69A96}" type="presParOf" srcId="{3E32965D-5522-45A1-A849-F1336ECAF5A0}" destId="{DC22D538-6F6A-412A-A693-8EEF98DAD6DD}" srcOrd="2" destOrd="0" presId="urn:microsoft.com/office/officeart/2005/8/layout/vList2"/>
    <dgm:cxn modelId="{E888D65C-AD4E-4F67-83B9-FCB2FA1C4A7C}" type="presParOf" srcId="{3E32965D-5522-45A1-A849-F1336ECAF5A0}" destId="{A5A20B42-4234-4019-8AC0-05825A45EC8B}" srcOrd="3" destOrd="0" presId="urn:microsoft.com/office/officeart/2005/8/layout/vList2"/>
    <dgm:cxn modelId="{445E9EAC-7506-41C9-BDED-15A7A4356FDC}" type="presParOf" srcId="{3E32965D-5522-45A1-A849-F1336ECAF5A0}" destId="{CFEFCD25-C29A-4439-B28E-258EC51CCF8E}" srcOrd="4" destOrd="0" presId="urn:microsoft.com/office/officeart/2005/8/layout/vList2"/>
    <dgm:cxn modelId="{6EA75053-E929-4476-A9F1-CA5EC74B0169}" type="presParOf" srcId="{3E32965D-5522-45A1-A849-F1336ECAF5A0}" destId="{D9CB8F28-B595-411B-976F-99BD376A1B74}" srcOrd="5" destOrd="0" presId="urn:microsoft.com/office/officeart/2005/8/layout/vList2"/>
    <dgm:cxn modelId="{C7BCA006-099E-4D9B-97EC-BBFA095FA37F}" type="presParOf" srcId="{3E32965D-5522-45A1-A849-F1336ECAF5A0}" destId="{2042FAB8-2536-4CBA-8166-570E87F0D7B8}"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C1C14EBD-D1D0-4F98-A4B9-D860B0756782}" type="doc">
      <dgm:prSet loTypeId="urn:microsoft.com/office/officeart/2005/8/layout/process4" loCatId="process" qsTypeId="urn:microsoft.com/office/officeart/2005/8/quickstyle/simple1" qsCatId="simple" csTypeId="urn:microsoft.com/office/officeart/2005/8/colors/colorful1" csCatId="colorful" phldr="1"/>
      <dgm:spPr/>
      <dgm:t>
        <a:bodyPr/>
        <a:lstStyle/>
        <a:p>
          <a:endParaRPr lang="en-US"/>
        </a:p>
      </dgm:t>
    </dgm:pt>
    <dgm:pt modelId="{3173C886-5E5E-49C1-B827-ADE77739A62E}">
      <dgm:prSet custT="1"/>
      <dgm:spPr/>
      <dgm:t>
        <a:bodyPr/>
        <a:lstStyle/>
        <a:p>
          <a:r>
            <a:rPr lang="en-GB" sz="1600" dirty="0"/>
            <a:t>Trade union members benefit from collective bargaining as opposed to individual bargaining</a:t>
          </a:r>
          <a:endParaRPr lang="en-US" sz="1600" dirty="0"/>
        </a:p>
      </dgm:t>
    </dgm:pt>
    <dgm:pt modelId="{30E09232-474F-4DE2-83F6-AAF1D64E187A}" type="parTrans" cxnId="{78E61A98-DE78-4686-8282-BE13AC267594}">
      <dgm:prSet/>
      <dgm:spPr/>
      <dgm:t>
        <a:bodyPr/>
        <a:lstStyle/>
        <a:p>
          <a:endParaRPr lang="en-US"/>
        </a:p>
      </dgm:t>
    </dgm:pt>
    <dgm:pt modelId="{930E51B3-D052-4DE8-9C7C-A86EA734B71D}" type="sibTrans" cxnId="{78E61A98-DE78-4686-8282-BE13AC267594}">
      <dgm:prSet/>
      <dgm:spPr/>
      <dgm:t>
        <a:bodyPr/>
        <a:lstStyle/>
        <a:p>
          <a:endParaRPr lang="en-US"/>
        </a:p>
      </dgm:t>
    </dgm:pt>
    <dgm:pt modelId="{9C48D337-DE26-451F-A910-0CD4E810132A}">
      <dgm:prSet/>
      <dgm:spPr/>
      <dgm:t>
        <a:bodyPr/>
        <a:lstStyle/>
        <a:p>
          <a:r>
            <a:rPr lang="en-GB"/>
            <a:t>Power gained through numbers</a:t>
          </a:r>
          <a:endParaRPr lang="en-US"/>
        </a:p>
      </dgm:t>
    </dgm:pt>
    <dgm:pt modelId="{AB06C2AD-3339-4EBF-A9B5-F74C2B93FA89}" type="parTrans" cxnId="{815AFB5D-6D50-423F-AB80-30972D82F9E8}">
      <dgm:prSet/>
      <dgm:spPr/>
      <dgm:t>
        <a:bodyPr/>
        <a:lstStyle/>
        <a:p>
          <a:endParaRPr lang="en-US"/>
        </a:p>
      </dgm:t>
    </dgm:pt>
    <dgm:pt modelId="{0D9705BA-5142-49AF-ACEC-C54E093F1AFC}" type="sibTrans" cxnId="{815AFB5D-6D50-423F-AB80-30972D82F9E8}">
      <dgm:prSet/>
      <dgm:spPr/>
      <dgm:t>
        <a:bodyPr/>
        <a:lstStyle/>
        <a:p>
          <a:endParaRPr lang="en-US"/>
        </a:p>
      </dgm:t>
    </dgm:pt>
    <dgm:pt modelId="{DCA8F813-4A9F-41FE-B98F-103A57942AA0}">
      <dgm:prSet/>
      <dgm:spPr/>
      <dgm:t>
        <a:bodyPr/>
        <a:lstStyle/>
        <a:p>
          <a:r>
            <a:rPr lang="en-GB" dirty="0"/>
            <a:t>If agreements cannot be reached, then industrial action can be taken:</a:t>
          </a:r>
          <a:endParaRPr lang="en-US" dirty="0"/>
        </a:p>
      </dgm:t>
    </dgm:pt>
    <dgm:pt modelId="{761E9486-893A-4133-B827-2A9A21F05CE0}" type="parTrans" cxnId="{46E2915A-4DF5-44CF-A151-C8D082562412}">
      <dgm:prSet/>
      <dgm:spPr/>
      <dgm:t>
        <a:bodyPr/>
        <a:lstStyle/>
        <a:p>
          <a:endParaRPr lang="en-US"/>
        </a:p>
      </dgm:t>
    </dgm:pt>
    <dgm:pt modelId="{F065A58F-27D8-46A4-BDCE-74A325F0371A}" type="sibTrans" cxnId="{46E2915A-4DF5-44CF-A151-C8D082562412}">
      <dgm:prSet/>
      <dgm:spPr/>
      <dgm:t>
        <a:bodyPr/>
        <a:lstStyle/>
        <a:p>
          <a:endParaRPr lang="en-US"/>
        </a:p>
      </dgm:t>
    </dgm:pt>
    <dgm:pt modelId="{FAE47C54-B049-4E5C-8AA8-72EF4C46DAD5}">
      <dgm:prSet/>
      <dgm:spPr/>
      <dgm:t>
        <a:bodyPr/>
        <a:lstStyle/>
        <a:p>
          <a:r>
            <a:rPr lang="en-GB"/>
            <a:t>Work to rule</a:t>
          </a:r>
          <a:endParaRPr lang="en-US"/>
        </a:p>
      </dgm:t>
    </dgm:pt>
    <dgm:pt modelId="{345D1556-57BE-4E2E-9581-0BE61886CA30}" type="parTrans" cxnId="{DF6025B1-48A6-4CFC-AD4D-B0EB0FCE82DA}">
      <dgm:prSet/>
      <dgm:spPr/>
      <dgm:t>
        <a:bodyPr/>
        <a:lstStyle/>
        <a:p>
          <a:endParaRPr lang="en-US"/>
        </a:p>
      </dgm:t>
    </dgm:pt>
    <dgm:pt modelId="{8A099D4A-301D-4501-8B7F-D5A6364391C5}" type="sibTrans" cxnId="{DF6025B1-48A6-4CFC-AD4D-B0EB0FCE82DA}">
      <dgm:prSet/>
      <dgm:spPr/>
      <dgm:t>
        <a:bodyPr/>
        <a:lstStyle/>
        <a:p>
          <a:endParaRPr lang="en-US"/>
        </a:p>
      </dgm:t>
    </dgm:pt>
    <dgm:pt modelId="{85927A43-6D29-4EAB-BA49-D91804F4B43A}">
      <dgm:prSet/>
      <dgm:spPr/>
      <dgm:t>
        <a:bodyPr/>
        <a:lstStyle/>
        <a:p>
          <a:r>
            <a:rPr lang="en-GB" dirty="0"/>
            <a:t>Go slow</a:t>
          </a:r>
          <a:endParaRPr lang="en-US" dirty="0"/>
        </a:p>
      </dgm:t>
    </dgm:pt>
    <dgm:pt modelId="{9CCDC726-8296-4D68-AB02-EFD72DB5BAD2}" type="parTrans" cxnId="{F10B6E1F-0485-4795-AA9F-3E66355EF316}">
      <dgm:prSet/>
      <dgm:spPr/>
      <dgm:t>
        <a:bodyPr/>
        <a:lstStyle/>
        <a:p>
          <a:endParaRPr lang="en-US"/>
        </a:p>
      </dgm:t>
    </dgm:pt>
    <dgm:pt modelId="{74278E4F-2B9D-4F1F-B94B-EA1DD050DA4E}" type="sibTrans" cxnId="{F10B6E1F-0485-4795-AA9F-3E66355EF316}">
      <dgm:prSet/>
      <dgm:spPr/>
      <dgm:t>
        <a:bodyPr/>
        <a:lstStyle/>
        <a:p>
          <a:endParaRPr lang="en-US"/>
        </a:p>
      </dgm:t>
    </dgm:pt>
    <dgm:pt modelId="{F1F7CB7E-8C2C-42B9-ABEE-9495666DCF30}">
      <dgm:prSet/>
      <dgm:spPr/>
      <dgm:t>
        <a:bodyPr/>
        <a:lstStyle/>
        <a:p>
          <a:r>
            <a:rPr lang="en-GB"/>
            <a:t>Overtime ban</a:t>
          </a:r>
          <a:endParaRPr lang="en-US"/>
        </a:p>
      </dgm:t>
    </dgm:pt>
    <dgm:pt modelId="{3CDBDF77-081F-44B9-9DC0-53FDDC0B379B}" type="parTrans" cxnId="{C78DD4C7-DB39-4A65-AABC-A613DB5DBA0E}">
      <dgm:prSet/>
      <dgm:spPr/>
      <dgm:t>
        <a:bodyPr/>
        <a:lstStyle/>
        <a:p>
          <a:endParaRPr lang="en-US"/>
        </a:p>
      </dgm:t>
    </dgm:pt>
    <dgm:pt modelId="{DF57D0D0-B9C8-419D-8CB4-2D0B3D809BA6}" type="sibTrans" cxnId="{C78DD4C7-DB39-4A65-AABC-A613DB5DBA0E}">
      <dgm:prSet/>
      <dgm:spPr/>
      <dgm:t>
        <a:bodyPr/>
        <a:lstStyle/>
        <a:p>
          <a:endParaRPr lang="en-US"/>
        </a:p>
      </dgm:t>
    </dgm:pt>
    <dgm:pt modelId="{8BD134EF-729C-4F7D-89E0-08005BF2069A}">
      <dgm:prSet/>
      <dgm:spPr/>
      <dgm:t>
        <a:bodyPr/>
        <a:lstStyle/>
        <a:p>
          <a:r>
            <a:rPr lang="en-GB"/>
            <a:t>Strike</a:t>
          </a:r>
          <a:endParaRPr lang="en-US"/>
        </a:p>
      </dgm:t>
    </dgm:pt>
    <dgm:pt modelId="{80A45446-5B5E-4AB1-B312-43348C5B93AF}" type="parTrans" cxnId="{30A75CFC-D871-428F-8E28-09C9D5BD8AFB}">
      <dgm:prSet/>
      <dgm:spPr/>
      <dgm:t>
        <a:bodyPr/>
        <a:lstStyle/>
        <a:p>
          <a:endParaRPr lang="en-US"/>
        </a:p>
      </dgm:t>
    </dgm:pt>
    <dgm:pt modelId="{B3EFDB3D-C220-4BAF-8A6C-A95CE60DF8EF}" type="sibTrans" cxnId="{30A75CFC-D871-428F-8E28-09C9D5BD8AFB}">
      <dgm:prSet/>
      <dgm:spPr/>
      <dgm:t>
        <a:bodyPr/>
        <a:lstStyle/>
        <a:p>
          <a:endParaRPr lang="en-US"/>
        </a:p>
      </dgm:t>
    </dgm:pt>
    <dgm:pt modelId="{8A09E1A4-B37D-440B-BAA8-9ADCA9FC1645}">
      <dgm:prSet custT="1"/>
      <dgm:spPr/>
      <dgm:t>
        <a:bodyPr/>
        <a:lstStyle/>
        <a:p>
          <a:r>
            <a:rPr lang="en-GB" sz="1800" dirty="0"/>
            <a:t>This can lead to increased short and long term costs for the firm</a:t>
          </a:r>
          <a:endParaRPr lang="en-US" sz="1800" dirty="0"/>
        </a:p>
      </dgm:t>
    </dgm:pt>
    <dgm:pt modelId="{9CE9980B-E265-4C06-8B54-2AE91189A793}" type="parTrans" cxnId="{D868B699-2FF1-4F95-9EB0-AE63B26A4E07}">
      <dgm:prSet/>
      <dgm:spPr/>
      <dgm:t>
        <a:bodyPr/>
        <a:lstStyle/>
        <a:p>
          <a:endParaRPr lang="en-US"/>
        </a:p>
      </dgm:t>
    </dgm:pt>
    <dgm:pt modelId="{96E38BC6-C4E6-4A9C-BCB7-6DA96A29D97D}" type="sibTrans" cxnId="{D868B699-2FF1-4F95-9EB0-AE63B26A4E07}">
      <dgm:prSet/>
      <dgm:spPr/>
      <dgm:t>
        <a:bodyPr/>
        <a:lstStyle/>
        <a:p>
          <a:endParaRPr lang="en-US"/>
        </a:p>
      </dgm:t>
    </dgm:pt>
    <dgm:pt modelId="{3930F662-BC5F-497E-BA93-7B9CFBDB8A82}" type="pres">
      <dgm:prSet presAssocID="{C1C14EBD-D1D0-4F98-A4B9-D860B0756782}" presName="Name0" presStyleCnt="0">
        <dgm:presLayoutVars>
          <dgm:dir/>
          <dgm:animLvl val="lvl"/>
          <dgm:resizeHandles val="exact"/>
        </dgm:presLayoutVars>
      </dgm:prSet>
      <dgm:spPr/>
    </dgm:pt>
    <dgm:pt modelId="{C7625DF1-4D82-4036-8931-8204C33A84E9}" type="pres">
      <dgm:prSet presAssocID="{8A09E1A4-B37D-440B-BAA8-9ADCA9FC1645}" presName="boxAndChildren" presStyleCnt="0"/>
      <dgm:spPr/>
    </dgm:pt>
    <dgm:pt modelId="{52616EFE-C780-4FB8-BB03-01C4AB557A79}" type="pres">
      <dgm:prSet presAssocID="{8A09E1A4-B37D-440B-BAA8-9ADCA9FC1645}" presName="parentTextBox" presStyleLbl="node1" presStyleIdx="0" presStyleCnt="3"/>
      <dgm:spPr/>
    </dgm:pt>
    <dgm:pt modelId="{B7956436-1C97-48AF-B079-FFB94F45A389}" type="pres">
      <dgm:prSet presAssocID="{F065A58F-27D8-46A4-BDCE-74A325F0371A}" presName="sp" presStyleCnt="0"/>
      <dgm:spPr/>
    </dgm:pt>
    <dgm:pt modelId="{B7F08D58-50AA-408C-9B28-FDBFE4EEE7D3}" type="pres">
      <dgm:prSet presAssocID="{DCA8F813-4A9F-41FE-B98F-103A57942AA0}" presName="arrowAndChildren" presStyleCnt="0"/>
      <dgm:spPr/>
    </dgm:pt>
    <dgm:pt modelId="{FE76657E-BF55-4045-B090-6CF3BEFCE9EE}" type="pres">
      <dgm:prSet presAssocID="{DCA8F813-4A9F-41FE-B98F-103A57942AA0}" presName="parentTextArrow" presStyleLbl="node1" presStyleIdx="0" presStyleCnt="3"/>
      <dgm:spPr/>
    </dgm:pt>
    <dgm:pt modelId="{C342B0E0-9B0E-4468-AB88-5C1749003EE7}" type="pres">
      <dgm:prSet presAssocID="{DCA8F813-4A9F-41FE-B98F-103A57942AA0}" presName="arrow" presStyleLbl="node1" presStyleIdx="1" presStyleCnt="3"/>
      <dgm:spPr/>
    </dgm:pt>
    <dgm:pt modelId="{807B2430-02D3-4AA1-BFCF-22C2ED4A6F25}" type="pres">
      <dgm:prSet presAssocID="{DCA8F813-4A9F-41FE-B98F-103A57942AA0}" presName="descendantArrow" presStyleCnt="0"/>
      <dgm:spPr/>
    </dgm:pt>
    <dgm:pt modelId="{253C9DEE-B63D-46BA-9DF0-328CC23367A0}" type="pres">
      <dgm:prSet presAssocID="{FAE47C54-B049-4E5C-8AA8-72EF4C46DAD5}" presName="childTextArrow" presStyleLbl="fgAccFollowNode1" presStyleIdx="0" presStyleCnt="5">
        <dgm:presLayoutVars>
          <dgm:bulletEnabled val="1"/>
        </dgm:presLayoutVars>
      </dgm:prSet>
      <dgm:spPr/>
    </dgm:pt>
    <dgm:pt modelId="{24B9887D-BB4C-4628-BD68-48FB4F8A8651}" type="pres">
      <dgm:prSet presAssocID="{85927A43-6D29-4EAB-BA49-D91804F4B43A}" presName="childTextArrow" presStyleLbl="fgAccFollowNode1" presStyleIdx="1" presStyleCnt="5">
        <dgm:presLayoutVars>
          <dgm:bulletEnabled val="1"/>
        </dgm:presLayoutVars>
      </dgm:prSet>
      <dgm:spPr/>
    </dgm:pt>
    <dgm:pt modelId="{9CA99CEF-B5F7-4A25-80C9-996319E8C049}" type="pres">
      <dgm:prSet presAssocID="{F1F7CB7E-8C2C-42B9-ABEE-9495666DCF30}" presName="childTextArrow" presStyleLbl="fgAccFollowNode1" presStyleIdx="2" presStyleCnt="5">
        <dgm:presLayoutVars>
          <dgm:bulletEnabled val="1"/>
        </dgm:presLayoutVars>
      </dgm:prSet>
      <dgm:spPr/>
    </dgm:pt>
    <dgm:pt modelId="{1914986F-C5B1-491D-A582-DCDBA05AFAC8}" type="pres">
      <dgm:prSet presAssocID="{8BD134EF-729C-4F7D-89E0-08005BF2069A}" presName="childTextArrow" presStyleLbl="fgAccFollowNode1" presStyleIdx="3" presStyleCnt="5">
        <dgm:presLayoutVars>
          <dgm:bulletEnabled val="1"/>
        </dgm:presLayoutVars>
      </dgm:prSet>
      <dgm:spPr/>
    </dgm:pt>
    <dgm:pt modelId="{D3290A64-4532-4CCD-AB58-EFC4B010CAEC}" type="pres">
      <dgm:prSet presAssocID="{930E51B3-D052-4DE8-9C7C-A86EA734B71D}" presName="sp" presStyleCnt="0"/>
      <dgm:spPr/>
    </dgm:pt>
    <dgm:pt modelId="{AD9A5D81-FD93-4F47-8B2A-9311371A37F0}" type="pres">
      <dgm:prSet presAssocID="{3173C886-5E5E-49C1-B827-ADE77739A62E}" presName="arrowAndChildren" presStyleCnt="0"/>
      <dgm:spPr/>
    </dgm:pt>
    <dgm:pt modelId="{EBC57A6B-0C16-4AE6-81E8-AEA1E7EA57B7}" type="pres">
      <dgm:prSet presAssocID="{3173C886-5E5E-49C1-B827-ADE77739A62E}" presName="parentTextArrow" presStyleLbl="node1" presStyleIdx="1" presStyleCnt="3"/>
      <dgm:spPr/>
    </dgm:pt>
    <dgm:pt modelId="{36B14487-795B-4F88-96EE-DED60C394D2E}" type="pres">
      <dgm:prSet presAssocID="{3173C886-5E5E-49C1-B827-ADE77739A62E}" presName="arrow" presStyleLbl="node1" presStyleIdx="2" presStyleCnt="3"/>
      <dgm:spPr/>
    </dgm:pt>
    <dgm:pt modelId="{FF0E8C31-D057-4B7D-A0CA-48E3C11C9BA3}" type="pres">
      <dgm:prSet presAssocID="{3173C886-5E5E-49C1-B827-ADE77739A62E}" presName="descendantArrow" presStyleCnt="0"/>
      <dgm:spPr/>
    </dgm:pt>
    <dgm:pt modelId="{0B757418-4957-449A-AA11-40D62F14F8AD}" type="pres">
      <dgm:prSet presAssocID="{9C48D337-DE26-451F-A910-0CD4E810132A}" presName="childTextArrow" presStyleLbl="fgAccFollowNode1" presStyleIdx="4" presStyleCnt="5">
        <dgm:presLayoutVars>
          <dgm:bulletEnabled val="1"/>
        </dgm:presLayoutVars>
      </dgm:prSet>
      <dgm:spPr/>
    </dgm:pt>
  </dgm:ptLst>
  <dgm:cxnLst>
    <dgm:cxn modelId="{F10B6E1F-0485-4795-AA9F-3E66355EF316}" srcId="{DCA8F813-4A9F-41FE-B98F-103A57942AA0}" destId="{85927A43-6D29-4EAB-BA49-D91804F4B43A}" srcOrd="1" destOrd="0" parTransId="{9CCDC726-8296-4D68-AB02-EFD72DB5BAD2}" sibTransId="{74278E4F-2B9D-4F1F-B94B-EA1DD050DA4E}"/>
    <dgm:cxn modelId="{FBA51324-AC22-4757-B1F5-E9144E3A1581}" type="presOf" srcId="{9C48D337-DE26-451F-A910-0CD4E810132A}" destId="{0B757418-4957-449A-AA11-40D62F14F8AD}" srcOrd="0" destOrd="0" presId="urn:microsoft.com/office/officeart/2005/8/layout/process4"/>
    <dgm:cxn modelId="{CF86FA29-147C-414C-ABED-E2BC36599187}" type="presOf" srcId="{FAE47C54-B049-4E5C-8AA8-72EF4C46DAD5}" destId="{253C9DEE-B63D-46BA-9DF0-328CC23367A0}" srcOrd="0" destOrd="0" presId="urn:microsoft.com/office/officeart/2005/8/layout/process4"/>
    <dgm:cxn modelId="{815AFB5D-6D50-423F-AB80-30972D82F9E8}" srcId="{3173C886-5E5E-49C1-B827-ADE77739A62E}" destId="{9C48D337-DE26-451F-A910-0CD4E810132A}" srcOrd="0" destOrd="0" parTransId="{AB06C2AD-3339-4EBF-A9B5-F74C2B93FA89}" sibTransId="{0D9705BA-5142-49AF-ACEC-C54E093F1AFC}"/>
    <dgm:cxn modelId="{9B51A44D-5297-4FD7-860D-A055DAF48E2D}" type="presOf" srcId="{3173C886-5E5E-49C1-B827-ADE77739A62E}" destId="{36B14487-795B-4F88-96EE-DED60C394D2E}" srcOrd="1" destOrd="0" presId="urn:microsoft.com/office/officeart/2005/8/layout/process4"/>
    <dgm:cxn modelId="{AA668A74-C65A-4813-B521-614DB10C0A55}" type="presOf" srcId="{DCA8F813-4A9F-41FE-B98F-103A57942AA0}" destId="{C342B0E0-9B0E-4468-AB88-5C1749003EE7}" srcOrd="1" destOrd="0" presId="urn:microsoft.com/office/officeart/2005/8/layout/process4"/>
    <dgm:cxn modelId="{0328415A-D70B-41DD-A198-4FEEF20119D8}" type="presOf" srcId="{8BD134EF-729C-4F7D-89E0-08005BF2069A}" destId="{1914986F-C5B1-491D-A582-DCDBA05AFAC8}" srcOrd="0" destOrd="0" presId="urn:microsoft.com/office/officeart/2005/8/layout/process4"/>
    <dgm:cxn modelId="{46E2915A-4DF5-44CF-A151-C8D082562412}" srcId="{C1C14EBD-D1D0-4F98-A4B9-D860B0756782}" destId="{DCA8F813-4A9F-41FE-B98F-103A57942AA0}" srcOrd="1" destOrd="0" parTransId="{761E9486-893A-4133-B827-2A9A21F05CE0}" sibTransId="{F065A58F-27D8-46A4-BDCE-74A325F0371A}"/>
    <dgm:cxn modelId="{3BB48193-1381-4587-801F-B55DF91463D4}" type="presOf" srcId="{C1C14EBD-D1D0-4F98-A4B9-D860B0756782}" destId="{3930F662-BC5F-497E-BA93-7B9CFBDB8A82}" srcOrd="0" destOrd="0" presId="urn:microsoft.com/office/officeart/2005/8/layout/process4"/>
    <dgm:cxn modelId="{78E61A98-DE78-4686-8282-BE13AC267594}" srcId="{C1C14EBD-D1D0-4F98-A4B9-D860B0756782}" destId="{3173C886-5E5E-49C1-B827-ADE77739A62E}" srcOrd="0" destOrd="0" parTransId="{30E09232-474F-4DE2-83F6-AAF1D64E187A}" sibTransId="{930E51B3-D052-4DE8-9C7C-A86EA734B71D}"/>
    <dgm:cxn modelId="{D868B699-2FF1-4F95-9EB0-AE63B26A4E07}" srcId="{C1C14EBD-D1D0-4F98-A4B9-D860B0756782}" destId="{8A09E1A4-B37D-440B-BAA8-9ADCA9FC1645}" srcOrd="2" destOrd="0" parTransId="{9CE9980B-E265-4C06-8B54-2AE91189A793}" sibTransId="{96E38BC6-C4E6-4A9C-BCB7-6DA96A29D97D}"/>
    <dgm:cxn modelId="{A12357A8-97D3-4E84-8C96-3C75C46A0F04}" type="presOf" srcId="{8A09E1A4-B37D-440B-BAA8-9ADCA9FC1645}" destId="{52616EFE-C780-4FB8-BB03-01C4AB557A79}" srcOrd="0" destOrd="0" presId="urn:microsoft.com/office/officeart/2005/8/layout/process4"/>
    <dgm:cxn modelId="{9A964DAE-FC0C-413D-A4A3-20A8E6B1F99D}" type="presOf" srcId="{DCA8F813-4A9F-41FE-B98F-103A57942AA0}" destId="{FE76657E-BF55-4045-B090-6CF3BEFCE9EE}" srcOrd="0" destOrd="0" presId="urn:microsoft.com/office/officeart/2005/8/layout/process4"/>
    <dgm:cxn modelId="{DF6025B1-48A6-4CFC-AD4D-B0EB0FCE82DA}" srcId="{DCA8F813-4A9F-41FE-B98F-103A57942AA0}" destId="{FAE47C54-B049-4E5C-8AA8-72EF4C46DAD5}" srcOrd="0" destOrd="0" parTransId="{345D1556-57BE-4E2E-9581-0BE61886CA30}" sibTransId="{8A099D4A-301D-4501-8B7F-D5A6364391C5}"/>
    <dgm:cxn modelId="{A250A9B8-DDD0-41E8-91D6-B1C25A547A78}" type="presOf" srcId="{F1F7CB7E-8C2C-42B9-ABEE-9495666DCF30}" destId="{9CA99CEF-B5F7-4A25-80C9-996319E8C049}" srcOrd="0" destOrd="0" presId="urn:microsoft.com/office/officeart/2005/8/layout/process4"/>
    <dgm:cxn modelId="{278D69C4-2E7F-4F0C-A33B-773BAC409D3F}" type="presOf" srcId="{3173C886-5E5E-49C1-B827-ADE77739A62E}" destId="{EBC57A6B-0C16-4AE6-81E8-AEA1E7EA57B7}" srcOrd="0" destOrd="0" presId="urn:microsoft.com/office/officeart/2005/8/layout/process4"/>
    <dgm:cxn modelId="{C78DD4C7-DB39-4A65-AABC-A613DB5DBA0E}" srcId="{DCA8F813-4A9F-41FE-B98F-103A57942AA0}" destId="{F1F7CB7E-8C2C-42B9-ABEE-9495666DCF30}" srcOrd="2" destOrd="0" parTransId="{3CDBDF77-081F-44B9-9DC0-53FDDC0B379B}" sibTransId="{DF57D0D0-B9C8-419D-8CB4-2D0B3D809BA6}"/>
    <dgm:cxn modelId="{F84AA9D9-8388-4E06-92B4-577D1A99A325}" type="presOf" srcId="{85927A43-6D29-4EAB-BA49-D91804F4B43A}" destId="{24B9887D-BB4C-4628-BD68-48FB4F8A8651}" srcOrd="0" destOrd="0" presId="urn:microsoft.com/office/officeart/2005/8/layout/process4"/>
    <dgm:cxn modelId="{30A75CFC-D871-428F-8E28-09C9D5BD8AFB}" srcId="{DCA8F813-4A9F-41FE-B98F-103A57942AA0}" destId="{8BD134EF-729C-4F7D-89E0-08005BF2069A}" srcOrd="3" destOrd="0" parTransId="{80A45446-5B5E-4AB1-B312-43348C5B93AF}" sibTransId="{B3EFDB3D-C220-4BAF-8A6C-A95CE60DF8EF}"/>
    <dgm:cxn modelId="{083CC59D-9D20-463F-8CA3-A4412C810CEB}" type="presParOf" srcId="{3930F662-BC5F-497E-BA93-7B9CFBDB8A82}" destId="{C7625DF1-4D82-4036-8931-8204C33A84E9}" srcOrd="0" destOrd="0" presId="urn:microsoft.com/office/officeart/2005/8/layout/process4"/>
    <dgm:cxn modelId="{46B2A557-654F-4A8C-B79C-4411B626D5D8}" type="presParOf" srcId="{C7625DF1-4D82-4036-8931-8204C33A84E9}" destId="{52616EFE-C780-4FB8-BB03-01C4AB557A79}" srcOrd="0" destOrd="0" presId="urn:microsoft.com/office/officeart/2005/8/layout/process4"/>
    <dgm:cxn modelId="{3770F773-5E75-4B11-9D72-1381F45377FB}" type="presParOf" srcId="{3930F662-BC5F-497E-BA93-7B9CFBDB8A82}" destId="{B7956436-1C97-48AF-B079-FFB94F45A389}" srcOrd="1" destOrd="0" presId="urn:microsoft.com/office/officeart/2005/8/layout/process4"/>
    <dgm:cxn modelId="{0DB9E8BC-F0B1-4161-BD8F-F4E1E4416AA3}" type="presParOf" srcId="{3930F662-BC5F-497E-BA93-7B9CFBDB8A82}" destId="{B7F08D58-50AA-408C-9B28-FDBFE4EEE7D3}" srcOrd="2" destOrd="0" presId="urn:microsoft.com/office/officeart/2005/8/layout/process4"/>
    <dgm:cxn modelId="{EFD659A0-3652-450E-BEE8-C815233D9487}" type="presParOf" srcId="{B7F08D58-50AA-408C-9B28-FDBFE4EEE7D3}" destId="{FE76657E-BF55-4045-B090-6CF3BEFCE9EE}" srcOrd="0" destOrd="0" presId="urn:microsoft.com/office/officeart/2005/8/layout/process4"/>
    <dgm:cxn modelId="{7C7A1627-3F7F-41A3-9825-F45A8D9600E4}" type="presParOf" srcId="{B7F08D58-50AA-408C-9B28-FDBFE4EEE7D3}" destId="{C342B0E0-9B0E-4468-AB88-5C1749003EE7}" srcOrd="1" destOrd="0" presId="urn:microsoft.com/office/officeart/2005/8/layout/process4"/>
    <dgm:cxn modelId="{71FA57E5-138F-45BB-80E2-3B0D55A2E940}" type="presParOf" srcId="{B7F08D58-50AA-408C-9B28-FDBFE4EEE7D3}" destId="{807B2430-02D3-4AA1-BFCF-22C2ED4A6F25}" srcOrd="2" destOrd="0" presId="urn:microsoft.com/office/officeart/2005/8/layout/process4"/>
    <dgm:cxn modelId="{4FAFF0DB-9374-459C-AD72-BA4CBF1691BD}" type="presParOf" srcId="{807B2430-02D3-4AA1-BFCF-22C2ED4A6F25}" destId="{253C9DEE-B63D-46BA-9DF0-328CC23367A0}" srcOrd="0" destOrd="0" presId="urn:microsoft.com/office/officeart/2005/8/layout/process4"/>
    <dgm:cxn modelId="{603A14C1-9AB3-4E17-A0E2-9B5C08D0415D}" type="presParOf" srcId="{807B2430-02D3-4AA1-BFCF-22C2ED4A6F25}" destId="{24B9887D-BB4C-4628-BD68-48FB4F8A8651}" srcOrd="1" destOrd="0" presId="urn:microsoft.com/office/officeart/2005/8/layout/process4"/>
    <dgm:cxn modelId="{ACCA55DC-3836-4297-B14D-AB9FA6D97253}" type="presParOf" srcId="{807B2430-02D3-4AA1-BFCF-22C2ED4A6F25}" destId="{9CA99CEF-B5F7-4A25-80C9-996319E8C049}" srcOrd="2" destOrd="0" presId="urn:microsoft.com/office/officeart/2005/8/layout/process4"/>
    <dgm:cxn modelId="{06E66228-D9CE-449E-86DC-10A819B9D68E}" type="presParOf" srcId="{807B2430-02D3-4AA1-BFCF-22C2ED4A6F25}" destId="{1914986F-C5B1-491D-A582-DCDBA05AFAC8}" srcOrd="3" destOrd="0" presId="urn:microsoft.com/office/officeart/2005/8/layout/process4"/>
    <dgm:cxn modelId="{9C066DA3-70FF-4609-88F9-594654A8EBF5}" type="presParOf" srcId="{3930F662-BC5F-497E-BA93-7B9CFBDB8A82}" destId="{D3290A64-4532-4CCD-AB58-EFC4B010CAEC}" srcOrd="3" destOrd="0" presId="urn:microsoft.com/office/officeart/2005/8/layout/process4"/>
    <dgm:cxn modelId="{F0A37BD6-AB99-49E2-BAF4-4F515F7829DD}" type="presParOf" srcId="{3930F662-BC5F-497E-BA93-7B9CFBDB8A82}" destId="{AD9A5D81-FD93-4F47-8B2A-9311371A37F0}" srcOrd="4" destOrd="0" presId="urn:microsoft.com/office/officeart/2005/8/layout/process4"/>
    <dgm:cxn modelId="{906FD45B-8D8C-4E2A-AA1F-95B87D20142A}" type="presParOf" srcId="{AD9A5D81-FD93-4F47-8B2A-9311371A37F0}" destId="{EBC57A6B-0C16-4AE6-81E8-AEA1E7EA57B7}" srcOrd="0" destOrd="0" presId="urn:microsoft.com/office/officeart/2005/8/layout/process4"/>
    <dgm:cxn modelId="{C1F1AB00-BA53-4F07-9F50-439F92BDB671}" type="presParOf" srcId="{AD9A5D81-FD93-4F47-8B2A-9311371A37F0}" destId="{36B14487-795B-4F88-96EE-DED60C394D2E}" srcOrd="1" destOrd="0" presId="urn:microsoft.com/office/officeart/2005/8/layout/process4"/>
    <dgm:cxn modelId="{EB7EF89F-4B8D-4634-A870-DD8822B8F48B}" type="presParOf" srcId="{AD9A5D81-FD93-4F47-8B2A-9311371A37F0}" destId="{FF0E8C31-D057-4B7D-A0CA-48E3C11C9BA3}" srcOrd="2" destOrd="0" presId="urn:microsoft.com/office/officeart/2005/8/layout/process4"/>
    <dgm:cxn modelId="{CE737CB8-3E7A-4C28-89B2-7C6768429077}" type="presParOf" srcId="{FF0E8C31-D057-4B7D-A0CA-48E3C11C9BA3}" destId="{0B757418-4957-449A-AA11-40D62F14F8AD}"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CE779AE-826F-4DCC-9D8D-26BBAE012557}"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9A60C3BE-F08D-415B-81DC-1D23A05283DB}">
      <dgm:prSet/>
      <dgm:spPr/>
      <dgm:t>
        <a:bodyPr/>
        <a:lstStyle/>
        <a:p>
          <a:r>
            <a:rPr lang="en-GB" dirty="0"/>
            <a:t>Working conditions is the environment within which the workforce operate</a:t>
          </a:r>
          <a:endParaRPr lang="en-US" dirty="0"/>
        </a:p>
      </dgm:t>
    </dgm:pt>
    <dgm:pt modelId="{BBDEE765-A61D-45E8-AECD-2040364B769B}" type="parTrans" cxnId="{21F98D34-FDBD-4B0C-A3DE-FC3DA98F9164}">
      <dgm:prSet/>
      <dgm:spPr/>
      <dgm:t>
        <a:bodyPr/>
        <a:lstStyle/>
        <a:p>
          <a:endParaRPr lang="en-US"/>
        </a:p>
      </dgm:t>
    </dgm:pt>
    <dgm:pt modelId="{7FE583C8-E614-46CE-92E6-3933E21108B6}" type="sibTrans" cxnId="{21F98D34-FDBD-4B0C-A3DE-FC3DA98F9164}">
      <dgm:prSet/>
      <dgm:spPr/>
      <dgm:t>
        <a:bodyPr/>
        <a:lstStyle/>
        <a:p>
          <a:endParaRPr lang="en-US"/>
        </a:p>
      </dgm:t>
    </dgm:pt>
    <dgm:pt modelId="{CEF6A3E6-AAA3-4AF0-845B-B0C4327E40BE}">
      <dgm:prSet/>
      <dgm:spPr/>
      <dgm:t>
        <a:bodyPr/>
        <a:lstStyle/>
        <a:p>
          <a:r>
            <a:rPr lang="en-GB" dirty="0"/>
            <a:t>This will include job hours, safety, the physical environment and mental demands put on the workforce</a:t>
          </a:r>
          <a:endParaRPr lang="en-US" dirty="0"/>
        </a:p>
      </dgm:t>
    </dgm:pt>
    <dgm:pt modelId="{E3B060A9-22FC-4A6E-9718-1A800620CB76}" type="parTrans" cxnId="{7219C4E4-E072-4A61-86DF-B68CB0388323}">
      <dgm:prSet/>
      <dgm:spPr/>
      <dgm:t>
        <a:bodyPr/>
        <a:lstStyle/>
        <a:p>
          <a:endParaRPr lang="en-US"/>
        </a:p>
      </dgm:t>
    </dgm:pt>
    <dgm:pt modelId="{C60AFE4C-8465-41A2-9479-FEBB27C3A1D0}" type="sibTrans" cxnId="{7219C4E4-E072-4A61-86DF-B68CB0388323}">
      <dgm:prSet/>
      <dgm:spPr/>
      <dgm:t>
        <a:bodyPr/>
        <a:lstStyle/>
        <a:p>
          <a:endParaRPr lang="en-US"/>
        </a:p>
      </dgm:t>
    </dgm:pt>
    <dgm:pt modelId="{91E6ABFE-CC74-4C76-A354-F1747A4B9245}">
      <dgm:prSet/>
      <dgm:spPr/>
      <dgm:t>
        <a:bodyPr/>
        <a:lstStyle/>
        <a:p>
          <a:r>
            <a:rPr lang="en-GB" dirty="0"/>
            <a:t>Health and safety requirements in countries such as the UK ensure that there is a high level of protection for the workforce</a:t>
          </a:r>
          <a:endParaRPr lang="en-US" dirty="0"/>
        </a:p>
      </dgm:t>
    </dgm:pt>
    <dgm:pt modelId="{2EDCAC37-5FD4-4802-99F1-0B3C3258AA43}" type="parTrans" cxnId="{5C4D5E37-80E9-4867-BD48-ACB75AB99262}">
      <dgm:prSet/>
      <dgm:spPr/>
      <dgm:t>
        <a:bodyPr/>
        <a:lstStyle/>
        <a:p>
          <a:endParaRPr lang="en-US"/>
        </a:p>
      </dgm:t>
    </dgm:pt>
    <dgm:pt modelId="{1B302DFD-B0BF-421D-8167-99F13CB0560B}" type="sibTrans" cxnId="{5C4D5E37-80E9-4867-BD48-ACB75AB99262}">
      <dgm:prSet/>
      <dgm:spPr/>
      <dgm:t>
        <a:bodyPr/>
        <a:lstStyle/>
        <a:p>
          <a:endParaRPr lang="en-US"/>
        </a:p>
      </dgm:t>
    </dgm:pt>
    <dgm:pt modelId="{2E311634-63A5-4071-8F5C-1D196668EF76}">
      <dgm:prSet/>
      <dgm:spPr/>
      <dgm:t>
        <a:bodyPr/>
        <a:lstStyle/>
        <a:p>
          <a:r>
            <a:rPr lang="en-GB" dirty="0"/>
            <a:t>However, in some developing countries poor working conditions can lead to severe stress and even death</a:t>
          </a:r>
          <a:endParaRPr lang="en-US" dirty="0"/>
        </a:p>
      </dgm:t>
    </dgm:pt>
    <dgm:pt modelId="{440D4E31-0676-41E3-BF23-DA42189CA59C}" type="parTrans" cxnId="{5726B924-C6BB-4566-871E-C78D799E9837}">
      <dgm:prSet/>
      <dgm:spPr/>
      <dgm:t>
        <a:bodyPr/>
        <a:lstStyle/>
        <a:p>
          <a:endParaRPr lang="en-US"/>
        </a:p>
      </dgm:t>
    </dgm:pt>
    <dgm:pt modelId="{4DAD5425-7729-4269-BB59-0082DC891887}" type="sibTrans" cxnId="{5726B924-C6BB-4566-871E-C78D799E9837}">
      <dgm:prSet/>
      <dgm:spPr/>
      <dgm:t>
        <a:bodyPr/>
        <a:lstStyle/>
        <a:p>
          <a:endParaRPr lang="en-US"/>
        </a:p>
      </dgm:t>
    </dgm:pt>
    <dgm:pt modelId="{250691AA-0CAA-418C-A2D3-DB0E350F038E}" type="pres">
      <dgm:prSet presAssocID="{2CE779AE-826F-4DCC-9D8D-26BBAE012557}" presName="vert0" presStyleCnt="0">
        <dgm:presLayoutVars>
          <dgm:dir/>
          <dgm:animOne val="branch"/>
          <dgm:animLvl val="lvl"/>
        </dgm:presLayoutVars>
      </dgm:prSet>
      <dgm:spPr/>
    </dgm:pt>
    <dgm:pt modelId="{51941432-5EC4-4C05-BC49-3D855F4D1B3B}" type="pres">
      <dgm:prSet presAssocID="{9A60C3BE-F08D-415B-81DC-1D23A05283DB}" presName="thickLine" presStyleLbl="alignNode1" presStyleIdx="0" presStyleCnt="4"/>
      <dgm:spPr/>
    </dgm:pt>
    <dgm:pt modelId="{29E21C0D-7C5A-4390-B9D2-F9BF535180A4}" type="pres">
      <dgm:prSet presAssocID="{9A60C3BE-F08D-415B-81DC-1D23A05283DB}" presName="horz1" presStyleCnt="0"/>
      <dgm:spPr/>
    </dgm:pt>
    <dgm:pt modelId="{DEAF2B0C-167C-469E-8D72-C36D10FA54F4}" type="pres">
      <dgm:prSet presAssocID="{9A60C3BE-F08D-415B-81DC-1D23A05283DB}" presName="tx1" presStyleLbl="revTx" presStyleIdx="0" presStyleCnt="4"/>
      <dgm:spPr/>
    </dgm:pt>
    <dgm:pt modelId="{E8445D71-5ED4-433A-9EBE-97F18C836A0A}" type="pres">
      <dgm:prSet presAssocID="{9A60C3BE-F08D-415B-81DC-1D23A05283DB}" presName="vert1" presStyleCnt="0"/>
      <dgm:spPr/>
    </dgm:pt>
    <dgm:pt modelId="{48119C21-AD03-4CF9-B9B2-76AC7BA3DE11}" type="pres">
      <dgm:prSet presAssocID="{CEF6A3E6-AAA3-4AF0-845B-B0C4327E40BE}" presName="thickLine" presStyleLbl="alignNode1" presStyleIdx="1" presStyleCnt="4"/>
      <dgm:spPr/>
    </dgm:pt>
    <dgm:pt modelId="{123FEBA7-B57C-48C9-B910-19B39D728A5C}" type="pres">
      <dgm:prSet presAssocID="{CEF6A3E6-AAA3-4AF0-845B-B0C4327E40BE}" presName="horz1" presStyleCnt="0"/>
      <dgm:spPr/>
    </dgm:pt>
    <dgm:pt modelId="{71965275-1F59-438C-8022-23D6BFE178EF}" type="pres">
      <dgm:prSet presAssocID="{CEF6A3E6-AAA3-4AF0-845B-B0C4327E40BE}" presName="tx1" presStyleLbl="revTx" presStyleIdx="1" presStyleCnt="4"/>
      <dgm:spPr/>
    </dgm:pt>
    <dgm:pt modelId="{02D2A4A0-1C1E-46A5-A219-7C0D29E9189D}" type="pres">
      <dgm:prSet presAssocID="{CEF6A3E6-AAA3-4AF0-845B-B0C4327E40BE}" presName="vert1" presStyleCnt="0"/>
      <dgm:spPr/>
    </dgm:pt>
    <dgm:pt modelId="{36EBBF01-3BE8-4BCE-B365-F20660C9A082}" type="pres">
      <dgm:prSet presAssocID="{91E6ABFE-CC74-4C76-A354-F1747A4B9245}" presName="thickLine" presStyleLbl="alignNode1" presStyleIdx="2" presStyleCnt="4"/>
      <dgm:spPr/>
    </dgm:pt>
    <dgm:pt modelId="{700D4B34-BEF4-41EF-8F10-1EDA17056357}" type="pres">
      <dgm:prSet presAssocID="{91E6ABFE-CC74-4C76-A354-F1747A4B9245}" presName="horz1" presStyleCnt="0"/>
      <dgm:spPr/>
    </dgm:pt>
    <dgm:pt modelId="{FD39CFC2-2C67-4A31-80F9-715140EFFBF5}" type="pres">
      <dgm:prSet presAssocID="{91E6ABFE-CC74-4C76-A354-F1747A4B9245}" presName="tx1" presStyleLbl="revTx" presStyleIdx="2" presStyleCnt="4"/>
      <dgm:spPr/>
    </dgm:pt>
    <dgm:pt modelId="{1D8C7030-895B-4D68-9828-A37FE82DDD12}" type="pres">
      <dgm:prSet presAssocID="{91E6ABFE-CC74-4C76-A354-F1747A4B9245}" presName="vert1" presStyleCnt="0"/>
      <dgm:spPr/>
    </dgm:pt>
    <dgm:pt modelId="{CC1195BC-8BFB-453B-AFFF-08A4FDC4D8C9}" type="pres">
      <dgm:prSet presAssocID="{2E311634-63A5-4071-8F5C-1D196668EF76}" presName="thickLine" presStyleLbl="alignNode1" presStyleIdx="3" presStyleCnt="4"/>
      <dgm:spPr/>
    </dgm:pt>
    <dgm:pt modelId="{74DD9A81-A7FC-4EE1-813A-2B45012F2D2D}" type="pres">
      <dgm:prSet presAssocID="{2E311634-63A5-4071-8F5C-1D196668EF76}" presName="horz1" presStyleCnt="0"/>
      <dgm:spPr/>
    </dgm:pt>
    <dgm:pt modelId="{44A87D96-6CFC-4B88-AC98-9F9B2F86E449}" type="pres">
      <dgm:prSet presAssocID="{2E311634-63A5-4071-8F5C-1D196668EF76}" presName="tx1" presStyleLbl="revTx" presStyleIdx="3" presStyleCnt="4"/>
      <dgm:spPr/>
    </dgm:pt>
    <dgm:pt modelId="{8CAA4364-32BF-40CA-981B-A555A22A99D2}" type="pres">
      <dgm:prSet presAssocID="{2E311634-63A5-4071-8F5C-1D196668EF76}" presName="vert1" presStyleCnt="0"/>
      <dgm:spPr/>
    </dgm:pt>
  </dgm:ptLst>
  <dgm:cxnLst>
    <dgm:cxn modelId="{4B576817-4F34-4D2F-B6B5-CEDD734D1CA7}" type="presOf" srcId="{91E6ABFE-CC74-4C76-A354-F1747A4B9245}" destId="{FD39CFC2-2C67-4A31-80F9-715140EFFBF5}" srcOrd="0" destOrd="0" presId="urn:microsoft.com/office/officeart/2008/layout/LinedList"/>
    <dgm:cxn modelId="{2D6A8823-D325-4280-9F7A-E163F51F9EEB}" type="presOf" srcId="{CEF6A3E6-AAA3-4AF0-845B-B0C4327E40BE}" destId="{71965275-1F59-438C-8022-23D6BFE178EF}" srcOrd="0" destOrd="0" presId="urn:microsoft.com/office/officeart/2008/layout/LinedList"/>
    <dgm:cxn modelId="{5726B924-C6BB-4566-871E-C78D799E9837}" srcId="{2CE779AE-826F-4DCC-9D8D-26BBAE012557}" destId="{2E311634-63A5-4071-8F5C-1D196668EF76}" srcOrd="3" destOrd="0" parTransId="{440D4E31-0676-41E3-BF23-DA42189CA59C}" sibTransId="{4DAD5425-7729-4269-BB59-0082DC891887}"/>
    <dgm:cxn modelId="{9868EC25-DA9C-40E8-84C4-125634F32440}" type="presOf" srcId="{2E311634-63A5-4071-8F5C-1D196668EF76}" destId="{44A87D96-6CFC-4B88-AC98-9F9B2F86E449}" srcOrd="0" destOrd="0" presId="urn:microsoft.com/office/officeart/2008/layout/LinedList"/>
    <dgm:cxn modelId="{21F98D34-FDBD-4B0C-A3DE-FC3DA98F9164}" srcId="{2CE779AE-826F-4DCC-9D8D-26BBAE012557}" destId="{9A60C3BE-F08D-415B-81DC-1D23A05283DB}" srcOrd="0" destOrd="0" parTransId="{BBDEE765-A61D-45E8-AECD-2040364B769B}" sibTransId="{7FE583C8-E614-46CE-92E6-3933E21108B6}"/>
    <dgm:cxn modelId="{5C4D5E37-80E9-4867-BD48-ACB75AB99262}" srcId="{2CE779AE-826F-4DCC-9D8D-26BBAE012557}" destId="{91E6ABFE-CC74-4C76-A354-F1747A4B9245}" srcOrd="2" destOrd="0" parTransId="{2EDCAC37-5FD4-4802-99F1-0B3C3258AA43}" sibTransId="{1B302DFD-B0BF-421D-8167-99F13CB0560B}"/>
    <dgm:cxn modelId="{0CB01E49-312E-4C26-979B-7A90CD868CCA}" type="presOf" srcId="{9A60C3BE-F08D-415B-81DC-1D23A05283DB}" destId="{DEAF2B0C-167C-469E-8D72-C36D10FA54F4}" srcOrd="0" destOrd="0" presId="urn:microsoft.com/office/officeart/2008/layout/LinedList"/>
    <dgm:cxn modelId="{D23DDEBE-C333-4C43-AF13-195B2A4EE524}" type="presOf" srcId="{2CE779AE-826F-4DCC-9D8D-26BBAE012557}" destId="{250691AA-0CAA-418C-A2D3-DB0E350F038E}" srcOrd="0" destOrd="0" presId="urn:microsoft.com/office/officeart/2008/layout/LinedList"/>
    <dgm:cxn modelId="{7219C4E4-E072-4A61-86DF-B68CB0388323}" srcId="{2CE779AE-826F-4DCC-9D8D-26BBAE012557}" destId="{CEF6A3E6-AAA3-4AF0-845B-B0C4327E40BE}" srcOrd="1" destOrd="0" parTransId="{E3B060A9-22FC-4A6E-9718-1A800620CB76}" sibTransId="{C60AFE4C-8465-41A2-9479-FEBB27C3A1D0}"/>
    <dgm:cxn modelId="{DA6CB6EA-548F-4141-874B-0039070F30CC}" type="presParOf" srcId="{250691AA-0CAA-418C-A2D3-DB0E350F038E}" destId="{51941432-5EC4-4C05-BC49-3D855F4D1B3B}" srcOrd="0" destOrd="0" presId="urn:microsoft.com/office/officeart/2008/layout/LinedList"/>
    <dgm:cxn modelId="{B453FDAB-85D4-4B4E-81B6-93A41A48F13E}" type="presParOf" srcId="{250691AA-0CAA-418C-A2D3-DB0E350F038E}" destId="{29E21C0D-7C5A-4390-B9D2-F9BF535180A4}" srcOrd="1" destOrd="0" presId="urn:microsoft.com/office/officeart/2008/layout/LinedList"/>
    <dgm:cxn modelId="{DA76E8E2-4FCE-4FC4-9399-DA37C8AA5875}" type="presParOf" srcId="{29E21C0D-7C5A-4390-B9D2-F9BF535180A4}" destId="{DEAF2B0C-167C-469E-8D72-C36D10FA54F4}" srcOrd="0" destOrd="0" presId="urn:microsoft.com/office/officeart/2008/layout/LinedList"/>
    <dgm:cxn modelId="{831B71D0-3E0A-417B-A6E5-355733269526}" type="presParOf" srcId="{29E21C0D-7C5A-4390-B9D2-F9BF535180A4}" destId="{E8445D71-5ED4-433A-9EBE-97F18C836A0A}" srcOrd="1" destOrd="0" presId="urn:microsoft.com/office/officeart/2008/layout/LinedList"/>
    <dgm:cxn modelId="{565988D4-8021-485A-83DD-6355189C6065}" type="presParOf" srcId="{250691AA-0CAA-418C-A2D3-DB0E350F038E}" destId="{48119C21-AD03-4CF9-B9B2-76AC7BA3DE11}" srcOrd="2" destOrd="0" presId="urn:microsoft.com/office/officeart/2008/layout/LinedList"/>
    <dgm:cxn modelId="{47E2EF2F-B1A5-45B6-8317-7DB0DA620415}" type="presParOf" srcId="{250691AA-0CAA-418C-A2D3-DB0E350F038E}" destId="{123FEBA7-B57C-48C9-B910-19B39D728A5C}" srcOrd="3" destOrd="0" presId="urn:microsoft.com/office/officeart/2008/layout/LinedList"/>
    <dgm:cxn modelId="{A8BD0525-64DC-4153-9ED5-004392FCECA9}" type="presParOf" srcId="{123FEBA7-B57C-48C9-B910-19B39D728A5C}" destId="{71965275-1F59-438C-8022-23D6BFE178EF}" srcOrd="0" destOrd="0" presId="urn:microsoft.com/office/officeart/2008/layout/LinedList"/>
    <dgm:cxn modelId="{914D1578-972F-4718-8C07-94C0D851F863}" type="presParOf" srcId="{123FEBA7-B57C-48C9-B910-19B39D728A5C}" destId="{02D2A4A0-1C1E-46A5-A219-7C0D29E9189D}" srcOrd="1" destOrd="0" presId="urn:microsoft.com/office/officeart/2008/layout/LinedList"/>
    <dgm:cxn modelId="{C7828996-34B6-4504-A039-11415E5547E8}" type="presParOf" srcId="{250691AA-0CAA-418C-A2D3-DB0E350F038E}" destId="{36EBBF01-3BE8-4BCE-B365-F20660C9A082}" srcOrd="4" destOrd="0" presId="urn:microsoft.com/office/officeart/2008/layout/LinedList"/>
    <dgm:cxn modelId="{72238439-58A7-4ECF-9455-4805D76BEB59}" type="presParOf" srcId="{250691AA-0CAA-418C-A2D3-DB0E350F038E}" destId="{700D4B34-BEF4-41EF-8F10-1EDA17056357}" srcOrd="5" destOrd="0" presId="urn:microsoft.com/office/officeart/2008/layout/LinedList"/>
    <dgm:cxn modelId="{968E2F89-272D-4508-897B-A24808164134}" type="presParOf" srcId="{700D4B34-BEF4-41EF-8F10-1EDA17056357}" destId="{FD39CFC2-2C67-4A31-80F9-715140EFFBF5}" srcOrd="0" destOrd="0" presId="urn:microsoft.com/office/officeart/2008/layout/LinedList"/>
    <dgm:cxn modelId="{A89677F7-0A6E-4424-971E-9B0A4CDA4FBE}" type="presParOf" srcId="{700D4B34-BEF4-41EF-8F10-1EDA17056357}" destId="{1D8C7030-895B-4D68-9828-A37FE82DDD12}" srcOrd="1" destOrd="0" presId="urn:microsoft.com/office/officeart/2008/layout/LinedList"/>
    <dgm:cxn modelId="{C5C73496-BF85-4FBA-B803-9C42CDFF5615}" type="presParOf" srcId="{250691AA-0CAA-418C-A2D3-DB0E350F038E}" destId="{CC1195BC-8BFB-453B-AFFF-08A4FDC4D8C9}" srcOrd="6" destOrd="0" presId="urn:microsoft.com/office/officeart/2008/layout/LinedList"/>
    <dgm:cxn modelId="{812CEEDF-0B9A-496F-93F3-68C4818D1DA8}" type="presParOf" srcId="{250691AA-0CAA-418C-A2D3-DB0E350F038E}" destId="{74DD9A81-A7FC-4EE1-813A-2B45012F2D2D}" srcOrd="7" destOrd="0" presId="urn:microsoft.com/office/officeart/2008/layout/LinedList"/>
    <dgm:cxn modelId="{F2928A5E-7F0C-481E-9E15-F610CB905D49}" type="presParOf" srcId="{74DD9A81-A7FC-4EE1-813A-2B45012F2D2D}" destId="{44A87D96-6CFC-4B88-AC98-9F9B2F86E449}" srcOrd="0" destOrd="0" presId="urn:microsoft.com/office/officeart/2008/layout/LinedList"/>
    <dgm:cxn modelId="{2979695A-BC95-4ACD-8B39-08995793CBDA}" type="presParOf" srcId="{74DD9A81-A7FC-4EE1-813A-2B45012F2D2D}" destId="{8CAA4364-32BF-40CA-981B-A555A22A99D2}"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461BBCE-AD1B-4EE8-B3D8-76EC5EED0C54}"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DEB2B17B-7FCD-483A-A71B-B8D6D483A3A9}">
      <dgm:prSet/>
      <dgm:spPr/>
      <dgm:t>
        <a:bodyPr/>
        <a:lstStyle/>
        <a:p>
          <a:r>
            <a:rPr lang="en-GB" dirty="0"/>
            <a:t>There is a positive substitution effect between work and leisure. Higher wages lead to workers substituting more work for leisure</a:t>
          </a:r>
          <a:endParaRPr lang="en-US" dirty="0"/>
        </a:p>
      </dgm:t>
    </dgm:pt>
    <dgm:pt modelId="{00618D00-D30A-4EF5-A563-9A1C7507C13E}" type="parTrans" cxnId="{83216816-1855-411D-A5D0-5735915F4115}">
      <dgm:prSet/>
      <dgm:spPr/>
      <dgm:t>
        <a:bodyPr/>
        <a:lstStyle/>
        <a:p>
          <a:endParaRPr lang="en-US"/>
        </a:p>
      </dgm:t>
    </dgm:pt>
    <dgm:pt modelId="{3FA16E86-404A-4815-95E1-575F2F1D62F9}" type="sibTrans" cxnId="{83216816-1855-411D-A5D0-5735915F4115}">
      <dgm:prSet/>
      <dgm:spPr/>
      <dgm:t>
        <a:bodyPr/>
        <a:lstStyle/>
        <a:p>
          <a:endParaRPr lang="en-US"/>
        </a:p>
      </dgm:t>
    </dgm:pt>
    <dgm:pt modelId="{5AEA0A27-CBEF-43F6-8368-F1870D86F7E6}">
      <dgm:prSet/>
      <dgm:spPr/>
      <dgm:t>
        <a:bodyPr/>
        <a:lstStyle/>
        <a:p>
          <a:r>
            <a:rPr lang="en-GB" dirty="0"/>
            <a:t>There is a negative income effect between work and leisure. Higher wages mean that workers supply less work as they can work fewer hours for the same income</a:t>
          </a:r>
          <a:endParaRPr lang="en-US" dirty="0"/>
        </a:p>
      </dgm:t>
    </dgm:pt>
    <dgm:pt modelId="{AEB90CE4-B292-4FAE-A7FA-78B93E4733FF}" type="parTrans" cxnId="{AE8CD0FE-96D8-40E4-AC17-1BCDB5FB05A4}">
      <dgm:prSet/>
      <dgm:spPr/>
      <dgm:t>
        <a:bodyPr/>
        <a:lstStyle/>
        <a:p>
          <a:endParaRPr lang="en-US"/>
        </a:p>
      </dgm:t>
    </dgm:pt>
    <dgm:pt modelId="{DBE237FB-3D2F-4A23-B9D3-2AD11232B1E5}" type="sibTrans" cxnId="{AE8CD0FE-96D8-40E4-AC17-1BCDB5FB05A4}">
      <dgm:prSet/>
      <dgm:spPr/>
      <dgm:t>
        <a:bodyPr/>
        <a:lstStyle/>
        <a:p>
          <a:endParaRPr lang="en-US"/>
        </a:p>
      </dgm:t>
    </dgm:pt>
    <dgm:pt modelId="{325EEEC5-210F-4329-97A9-D1F8B71AB2CD}">
      <dgm:prSet/>
      <dgm:spPr/>
      <dgm:t>
        <a:bodyPr/>
        <a:lstStyle/>
        <a:p>
          <a:r>
            <a:rPr lang="en-GB" dirty="0"/>
            <a:t>Workers derive economic welfare from their leisure time</a:t>
          </a:r>
          <a:endParaRPr lang="en-US" dirty="0"/>
        </a:p>
      </dgm:t>
    </dgm:pt>
    <dgm:pt modelId="{876DAC56-FDE9-438C-85FA-4FEB5A2975ED}" type="parTrans" cxnId="{7DF590F9-E2E8-43E4-8C64-6CC9CC385DAE}">
      <dgm:prSet/>
      <dgm:spPr/>
      <dgm:t>
        <a:bodyPr/>
        <a:lstStyle/>
        <a:p>
          <a:endParaRPr lang="en-US"/>
        </a:p>
      </dgm:t>
    </dgm:pt>
    <dgm:pt modelId="{80772BC6-5368-4D1D-846C-2500E69727A5}" type="sibTrans" cxnId="{7DF590F9-E2E8-43E4-8C64-6CC9CC385DAE}">
      <dgm:prSet/>
      <dgm:spPr/>
      <dgm:t>
        <a:bodyPr/>
        <a:lstStyle/>
        <a:p>
          <a:endParaRPr lang="en-US"/>
        </a:p>
      </dgm:t>
    </dgm:pt>
    <dgm:pt modelId="{B01E8980-F924-45A4-A3E5-1E5780DD3541}">
      <dgm:prSet/>
      <dgm:spPr/>
      <dgm:t>
        <a:bodyPr/>
        <a:lstStyle/>
        <a:p>
          <a:r>
            <a:rPr lang="en-GB" dirty="0"/>
            <a:t>They will take this into account when supplying their labour to a firm</a:t>
          </a:r>
          <a:endParaRPr lang="en-US" dirty="0"/>
        </a:p>
      </dgm:t>
    </dgm:pt>
    <dgm:pt modelId="{675A9C27-0625-4F7C-A205-183F5F3560D7}" type="parTrans" cxnId="{1C2CCF15-49FB-4081-AD4D-FC0D95BAEAE9}">
      <dgm:prSet/>
      <dgm:spPr/>
      <dgm:t>
        <a:bodyPr/>
        <a:lstStyle/>
        <a:p>
          <a:endParaRPr lang="en-US"/>
        </a:p>
      </dgm:t>
    </dgm:pt>
    <dgm:pt modelId="{78534E97-3849-4E37-9FEA-DE9825B1676E}" type="sibTrans" cxnId="{1C2CCF15-49FB-4081-AD4D-FC0D95BAEAE9}">
      <dgm:prSet/>
      <dgm:spPr/>
      <dgm:t>
        <a:bodyPr/>
        <a:lstStyle/>
        <a:p>
          <a:endParaRPr lang="en-US"/>
        </a:p>
      </dgm:t>
    </dgm:pt>
    <dgm:pt modelId="{A43F162C-7608-44B5-A95F-5F43AD8BAA25}">
      <dgm:prSet/>
      <dgm:spPr/>
      <dgm:t>
        <a:bodyPr/>
        <a:lstStyle/>
        <a:p>
          <a:r>
            <a:rPr lang="en-GB" dirty="0"/>
            <a:t>Higher wages will act as an incentive for a worker to supply more of their time to a firm but also mean that workers don’t have to work as long for the same rewards</a:t>
          </a:r>
          <a:endParaRPr lang="en-US" dirty="0"/>
        </a:p>
      </dgm:t>
    </dgm:pt>
    <dgm:pt modelId="{2CF02D6C-D7CC-4A5D-AA79-BDCF7C146108}" type="parTrans" cxnId="{9CE02E5A-2628-42B8-A461-6DF3D0BA69A8}">
      <dgm:prSet/>
      <dgm:spPr/>
      <dgm:t>
        <a:bodyPr/>
        <a:lstStyle/>
        <a:p>
          <a:endParaRPr lang="en-US"/>
        </a:p>
      </dgm:t>
    </dgm:pt>
    <dgm:pt modelId="{74961F3D-E97E-4EC3-924B-7A89FDFCF2F9}" type="sibTrans" cxnId="{9CE02E5A-2628-42B8-A461-6DF3D0BA69A8}">
      <dgm:prSet/>
      <dgm:spPr/>
      <dgm:t>
        <a:bodyPr/>
        <a:lstStyle/>
        <a:p>
          <a:endParaRPr lang="en-US"/>
        </a:p>
      </dgm:t>
    </dgm:pt>
    <dgm:pt modelId="{B64F4700-8973-402A-BF7D-614709FE9E43}" type="pres">
      <dgm:prSet presAssocID="{3461BBCE-AD1B-4EE8-B3D8-76EC5EED0C54}" presName="linear" presStyleCnt="0">
        <dgm:presLayoutVars>
          <dgm:animLvl val="lvl"/>
          <dgm:resizeHandles val="exact"/>
        </dgm:presLayoutVars>
      </dgm:prSet>
      <dgm:spPr/>
    </dgm:pt>
    <dgm:pt modelId="{4026C648-807A-4AB3-BDC8-7CCF4934A753}" type="pres">
      <dgm:prSet presAssocID="{DEB2B17B-7FCD-483A-A71B-B8D6D483A3A9}" presName="parentText" presStyleLbl="node1" presStyleIdx="0" presStyleCnt="5">
        <dgm:presLayoutVars>
          <dgm:chMax val="0"/>
          <dgm:bulletEnabled val="1"/>
        </dgm:presLayoutVars>
      </dgm:prSet>
      <dgm:spPr/>
    </dgm:pt>
    <dgm:pt modelId="{174C195A-9F1B-41E0-ACBA-B10DBB30A37B}" type="pres">
      <dgm:prSet presAssocID="{3FA16E86-404A-4815-95E1-575F2F1D62F9}" presName="spacer" presStyleCnt="0"/>
      <dgm:spPr/>
    </dgm:pt>
    <dgm:pt modelId="{382E847D-8EF0-4302-9F98-31F2F56E09B6}" type="pres">
      <dgm:prSet presAssocID="{5AEA0A27-CBEF-43F6-8368-F1870D86F7E6}" presName="parentText" presStyleLbl="node1" presStyleIdx="1" presStyleCnt="5">
        <dgm:presLayoutVars>
          <dgm:chMax val="0"/>
          <dgm:bulletEnabled val="1"/>
        </dgm:presLayoutVars>
      </dgm:prSet>
      <dgm:spPr/>
    </dgm:pt>
    <dgm:pt modelId="{7B0A196B-B58F-4AA7-B3A0-798FDA4BCF33}" type="pres">
      <dgm:prSet presAssocID="{DBE237FB-3D2F-4A23-B9D3-2AD11232B1E5}" presName="spacer" presStyleCnt="0"/>
      <dgm:spPr/>
    </dgm:pt>
    <dgm:pt modelId="{A652B676-6F33-4FA3-8FE2-2CE3940C3514}" type="pres">
      <dgm:prSet presAssocID="{325EEEC5-210F-4329-97A9-D1F8B71AB2CD}" presName="parentText" presStyleLbl="node1" presStyleIdx="2" presStyleCnt="5">
        <dgm:presLayoutVars>
          <dgm:chMax val="0"/>
          <dgm:bulletEnabled val="1"/>
        </dgm:presLayoutVars>
      </dgm:prSet>
      <dgm:spPr/>
    </dgm:pt>
    <dgm:pt modelId="{B19CD7B7-1936-4C72-BDDC-6E1663923409}" type="pres">
      <dgm:prSet presAssocID="{80772BC6-5368-4D1D-846C-2500E69727A5}" presName="spacer" presStyleCnt="0"/>
      <dgm:spPr/>
    </dgm:pt>
    <dgm:pt modelId="{946BE884-901B-41AD-9C35-F310347EBC52}" type="pres">
      <dgm:prSet presAssocID="{B01E8980-F924-45A4-A3E5-1E5780DD3541}" presName="parentText" presStyleLbl="node1" presStyleIdx="3" presStyleCnt="5">
        <dgm:presLayoutVars>
          <dgm:chMax val="0"/>
          <dgm:bulletEnabled val="1"/>
        </dgm:presLayoutVars>
      </dgm:prSet>
      <dgm:spPr/>
    </dgm:pt>
    <dgm:pt modelId="{4AA4F9B9-47A6-436A-AA09-47ACF2163FD4}" type="pres">
      <dgm:prSet presAssocID="{78534E97-3849-4E37-9FEA-DE9825B1676E}" presName="spacer" presStyleCnt="0"/>
      <dgm:spPr/>
    </dgm:pt>
    <dgm:pt modelId="{0A27CD66-806F-4A46-91FA-D5F965C9F5FC}" type="pres">
      <dgm:prSet presAssocID="{A43F162C-7608-44B5-A95F-5F43AD8BAA25}" presName="parentText" presStyleLbl="node1" presStyleIdx="4" presStyleCnt="5">
        <dgm:presLayoutVars>
          <dgm:chMax val="0"/>
          <dgm:bulletEnabled val="1"/>
        </dgm:presLayoutVars>
      </dgm:prSet>
      <dgm:spPr/>
    </dgm:pt>
  </dgm:ptLst>
  <dgm:cxnLst>
    <dgm:cxn modelId="{1C2CCF15-49FB-4081-AD4D-FC0D95BAEAE9}" srcId="{3461BBCE-AD1B-4EE8-B3D8-76EC5EED0C54}" destId="{B01E8980-F924-45A4-A3E5-1E5780DD3541}" srcOrd="3" destOrd="0" parTransId="{675A9C27-0625-4F7C-A205-183F5F3560D7}" sibTransId="{78534E97-3849-4E37-9FEA-DE9825B1676E}"/>
    <dgm:cxn modelId="{83216816-1855-411D-A5D0-5735915F4115}" srcId="{3461BBCE-AD1B-4EE8-B3D8-76EC5EED0C54}" destId="{DEB2B17B-7FCD-483A-A71B-B8D6D483A3A9}" srcOrd="0" destOrd="0" parTransId="{00618D00-D30A-4EF5-A563-9A1C7507C13E}" sibTransId="{3FA16E86-404A-4815-95E1-575F2F1D62F9}"/>
    <dgm:cxn modelId="{22E3064F-9588-4A77-BD46-251BEC22DBF6}" type="presOf" srcId="{325EEEC5-210F-4329-97A9-D1F8B71AB2CD}" destId="{A652B676-6F33-4FA3-8FE2-2CE3940C3514}" srcOrd="0" destOrd="0" presId="urn:microsoft.com/office/officeart/2005/8/layout/vList2"/>
    <dgm:cxn modelId="{9CE02E5A-2628-42B8-A461-6DF3D0BA69A8}" srcId="{3461BBCE-AD1B-4EE8-B3D8-76EC5EED0C54}" destId="{A43F162C-7608-44B5-A95F-5F43AD8BAA25}" srcOrd="4" destOrd="0" parTransId="{2CF02D6C-D7CC-4A5D-AA79-BDCF7C146108}" sibTransId="{74961F3D-E97E-4EC3-924B-7A89FDFCF2F9}"/>
    <dgm:cxn modelId="{51ECB985-DFA6-45D9-948F-DDE2C3D955CC}" type="presOf" srcId="{5AEA0A27-CBEF-43F6-8368-F1870D86F7E6}" destId="{382E847D-8EF0-4302-9F98-31F2F56E09B6}" srcOrd="0" destOrd="0" presId="urn:microsoft.com/office/officeart/2005/8/layout/vList2"/>
    <dgm:cxn modelId="{43CD02A5-4C11-438A-BBD2-455DFE930B28}" type="presOf" srcId="{DEB2B17B-7FCD-483A-A71B-B8D6D483A3A9}" destId="{4026C648-807A-4AB3-BDC8-7CCF4934A753}" srcOrd="0" destOrd="0" presId="urn:microsoft.com/office/officeart/2005/8/layout/vList2"/>
    <dgm:cxn modelId="{08B974B3-A304-42A8-8693-4ABEE4FA31D9}" type="presOf" srcId="{B01E8980-F924-45A4-A3E5-1E5780DD3541}" destId="{946BE884-901B-41AD-9C35-F310347EBC52}" srcOrd="0" destOrd="0" presId="urn:microsoft.com/office/officeart/2005/8/layout/vList2"/>
    <dgm:cxn modelId="{9A52F4C6-CAD6-4093-8AB3-3316C763423D}" type="presOf" srcId="{3461BBCE-AD1B-4EE8-B3D8-76EC5EED0C54}" destId="{B64F4700-8973-402A-BF7D-614709FE9E43}" srcOrd="0" destOrd="0" presId="urn:microsoft.com/office/officeart/2005/8/layout/vList2"/>
    <dgm:cxn modelId="{C09C30CE-E5C6-4C42-84A0-BDC0CBDE2C28}" type="presOf" srcId="{A43F162C-7608-44B5-A95F-5F43AD8BAA25}" destId="{0A27CD66-806F-4A46-91FA-D5F965C9F5FC}" srcOrd="0" destOrd="0" presId="urn:microsoft.com/office/officeart/2005/8/layout/vList2"/>
    <dgm:cxn modelId="{7DF590F9-E2E8-43E4-8C64-6CC9CC385DAE}" srcId="{3461BBCE-AD1B-4EE8-B3D8-76EC5EED0C54}" destId="{325EEEC5-210F-4329-97A9-D1F8B71AB2CD}" srcOrd="2" destOrd="0" parTransId="{876DAC56-FDE9-438C-85FA-4FEB5A2975ED}" sibTransId="{80772BC6-5368-4D1D-846C-2500E69727A5}"/>
    <dgm:cxn modelId="{AE8CD0FE-96D8-40E4-AC17-1BCDB5FB05A4}" srcId="{3461BBCE-AD1B-4EE8-B3D8-76EC5EED0C54}" destId="{5AEA0A27-CBEF-43F6-8368-F1870D86F7E6}" srcOrd="1" destOrd="0" parTransId="{AEB90CE4-B292-4FAE-A7FA-78B93E4733FF}" sibTransId="{DBE237FB-3D2F-4A23-B9D3-2AD11232B1E5}"/>
    <dgm:cxn modelId="{6DA36AB4-DF1C-404E-B245-6713F0070670}" type="presParOf" srcId="{B64F4700-8973-402A-BF7D-614709FE9E43}" destId="{4026C648-807A-4AB3-BDC8-7CCF4934A753}" srcOrd="0" destOrd="0" presId="urn:microsoft.com/office/officeart/2005/8/layout/vList2"/>
    <dgm:cxn modelId="{54763D58-EBFF-4F46-AC51-BC1A44026765}" type="presParOf" srcId="{B64F4700-8973-402A-BF7D-614709FE9E43}" destId="{174C195A-9F1B-41E0-ACBA-B10DBB30A37B}" srcOrd="1" destOrd="0" presId="urn:microsoft.com/office/officeart/2005/8/layout/vList2"/>
    <dgm:cxn modelId="{2F5A95A6-9D05-42F7-B1CE-CDAF236D2CB0}" type="presParOf" srcId="{B64F4700-8973-402A-BF7D-614709FE9E43}" destId="{382E847D-8EF0-4302-9F98-31F2F56E09B6}" srcOrd="2" destOrd="0" presId="urn:microsoft.com/office/officeart/2005/8/layout/vList2"/>
    <dgm:cxn modelId="{AD02AEF0-6F94-4A62-91E5-A693E1DA849D}" type="presParOf" srcId="{B64F4700-8973-402A-BF7D-614709FE9E43}" destId="{7B0A196B-B58F-4AA7-B3A0-798FDA4BCF33}" srcOrd="3" destOrd="0" presId="urn:microsoft.com/office/officeart/2005/8/layout/vList2"/>
    <dgm:cxn modelId="{6E8D3336-4FA8-4B0F-AD6A-9EE2AA18FFEB}" type="presParOf" srcId="{B64F4700-8973-402A-BF7D-614709FE9E43}" destId="{A652B676-6F33-4FA3-8FE2-2CE3940C3514}" srcOrd="4" destOrd="0" presId="urn:microsoft.com/office/officeart/2005/8/layout/vList2"/>
    <dgm:cxn modelId="{ED0E5672-D5B3-4007-84C4-A4E0E93269C3}" type="presParOf" srcId="{B64F4700-8973-402A-BF7D-614709FE9E43}" destId="{B19CD7B7-1936-4C72-BDDC-6E1663923409}" srcOrd="5" destOrd="0" presId="urn:microsoft.com/office/officeart/2005/8/layout/vList2"/>
    <dgm:cxn modelId="{4C8015A9-1FE8-4556-9BD7-8455CF5520CF}" type="presParOf" srcId="{B64F4700-8973-402A-BF7D-614709FE9E43}" destId="{946BE884-901B-41AD-9C35-F310347EBC52}" srcOrd="6" destOrd="0" presId="urn:microsoft.com/office/officeart/2005/8/layout/vList2"/>
    <dgm:cxn modelId="{A4D3802F-65D1-47F1-B978-42C472BC5DB6}" type="presParOf" srcId="{B64F4700-8973-402A-BF7D-614709FE9E43}" destId="{4AA4F9B9-47A6-436A-AA09-47ACF2163FD4}" srcOrd="7" destOrd="0" presId="urn:microsoft.com/office/officeart/2005/8/layout/vList2"/>
    <dgm:cxn modelId="{7FD9E4D1-257D-4282-8EFD-C66C130614A2}" type="presParOf" srcId="{B64F4700-8973-402A-BF7D-614709FE9E43}" destId="{0A27CD66-806F-4A46-91FA-D5F965C9F5FC}"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AB48708-0E6B-4867-AFDE-B02C4CAA1639}"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E0F3F48C-4354-4C37-B98C-402F2311C6F3}">
      <dgm:prSet/>
      <dgm:spPr/>
      <dgm:t>
        <a:bodyPr/>
        <a:lstStyle/>
        <a:p>
          <a:r>
            <a:rPr lang="en-GB"/>
            <a:t>The supply curve for labour (SL) is upward sloping. </a:t>
          </a:r>
          <a:endParaRPr lang="en-US"/>
        </a:p>
      </dgm:t>
    </dgm:pt>
    <dgm:pt modelId="{8E43DC97-8B58-4627-8F23-868EBFA5AC97}" type="parTrans" cxnId="{23F92E27-A1A7-43B9-8876-5931B99120CE}">
      <dgm:prSet/>
      <dgm:spPr/>
      <dgm:t>
        <a:bodyPr/>
        <a:lstStyle/>
        <a:p>
          <a:endParaRPr lang="en-US"/>
        </a:p>
      </dgm:t>
    </dgm:pt>
    <dgm:pt modelId="{77550CB5-6974-4A1B-9A86-9FE82F0462DF}" type="sibTrans" cxnId="{23F92E27-A1A7-43B9-8876-5931B99120CE}">
      <dgm:prSet/>
      <dgm:spPr/>
      <dgm:t>
        <a:bodyPr/>
        <a:lstStyle/>
        <a:p>
          <a:endParaRPr lang="en-US"/>
        </a:p>
      </dgm:t>
    </dgm:pt>
    <dgm:pt modelId="{8F50C0C0-45B1-4670-B5C9-7D5FF8F41C6D}">
      <dgm:prSet/>
      <dgm:spPr/>
      <dgm:t>
        <a:bodyPr/>
        <a:lstStyle/>
        <a:p>
          <a:r>
            <a:rPr lang="en-GB"/>
            <a:t>It shows the amount of work that labour is willing and able to supply at any given wage rate.</a:t>
          </a:r>
          <a:endParaRPr lang="en-US"/>
        </a:p>
      </dgm:t>
    </dgm:pt>
    <dgm:pt modelId="{A13E5719-2B99-4B00-A5D0-FEA01636F7C1}" type="parTrans" cxnId="{07F3E7E0-41C9-46F4-B8E7-D02B8B1F7D75}">
      <dgm:prSet/>
      <dgm:spPr/>
      <dgm:t>
        <a:bodyPr/>
        <a:lstStyle/>
        <a:p>
          <a:endParaRPr lang="en-US"/>
        </a:p>
      </dgm:t>
    </dgm:pt>
    <dgm:pt modelId="{89EFC5D6-A62D-4853-B192-E9FE0C432903}" type="sibTrans" cxnId="{07F3E7E0-41C9-46F4-B8E7-D02B8B1F7D75}">
      <dgm:prSet/>
      <dgm:spPr/>
      <dgm:t>
        <a:bodyPr/>
        <a:lstStyle/>
        <a:p>
          <a:endParaRPr lang="en-US"/>
        </a:p>
      </dgm:t>
    </dgm:pt>
    <dgm:pt modelId="{5B9983A6-453C-4964-8A77-27D1ECEEBF97}">
      <dgm:prSet/>
      <dgm:spPr/>
      <dgm:t>
        <a:bodyPr/>
        <a:lstStyle/>
        <a:p>
          <a:r>
            <a:rPr lang="en-GB"/>
            <a:t>An increase in the wage rate will lead to more workers offering themselves for work. </a:t>
          </a:r>
          <a:endParaRPr lang="en-US"/>
        </a:p>
      </dgm:t>
    </dgm:pt>
    <dgm:pt modelId="{82B093EC-F60B-4F63-A8A8-F9FABB7E0C0E}" type="parTrans" cxnId="{B7FEAD89-7ED3-42D0-B26D-27FB6D816CD4}">
      <dgm:prSet/>
      <dgm:spPr/>
      <dgm:t>
        <a:bodyPr/>
        <a:lstStyle/>
        <a:p>
          <a:endParaRPr lang="en-US"/>
        </a:p>
      </dgm:t>
    </dgm:pt>
    <dgm:pt modelId="{BBB81C21-563C-49EA-846B-857F9396D26C}" type="sibTrans" cxnId="{B7FEAD89-7ED3-42D0-B26D-27FB6D816CD4}">
      <dgm:prSet/>
      <dgm:spPr/>
      <dgm:t>
        <a:bodyPr/>
        <a:lstStyle/>
        <a:p>
          <a:endParaRPr lang="en-US"/>
        </a:p>
      </dgm:t>
    </dgm:pt>
    <dgm:pt modelId="{51CB1AC9-CA27-439E-A96D-6A1AAA345EE6}">
      <dgm:prSet/>
      <dgm:spPr/>
      <dgm:t>
        <a:bodyPr/>
        <a:lstStyle/>
        <a:p>
          <a:r>
            <a:rPr lang="en-GB"/>
            <a:t>This could be workers from within the industry working more hours or new workers from outside of the industry attracted by the higher wage rates.</a:t>
          </a:r>
          <a:endParaRPr lang="en-US"/>
        </a:p>
      </dgm:t>
    </dgm:pt>
    <dgm:pt modelId="{AA5968D7-DD5F-4EEF-B3B8-4512DE9D3B5E}" type="parTrans" cxnId="{2C35D568-326B-4CC8-B587-759324D2A8D6}">
      <dgm:prSet/>
      <dgm:spPr/>
      <dgm:t>
        <a:bodyPr/>
        <a:lstStyle/>
        <a:p>
          <a:endParaRPr lang="en-US"/>
        </a:p>
      </dgm:t>
    </dgm:pt>
    <dgm:pt modelId="{0155713D-6896-4177-8C9C-41BC9D0A1B13}" type="sibTrans" cxnId="{2C35D568-326B-4CC8-B587-759324D2A8D6}">
      <dgm:prSet/>
      <dgm:spPr/>
      <dgm:t>
        <a:bodyPr/>
        <a:lstStyle/>
        <a:p>
          <a:endParaRPr lang="en-US"/>
        </a:p>
      </dgm:t>
    </dgm:pt>
    <dgm:pt modelId="{D71C0C6F-140D-453B-8A89-589B4C1390EC}" type="pres">
      <dgm:prSet presAssocID="{AAB48708-0E6B-4867-AFDE-B02C4CAA1639}" presName="linear" presStyleCnt="0">
        <dgm:presLayoutVars>
          <dgm:animLvl val="lvl"/>
          <dgm:resizeHandles val="exact"/>
        </dgm:presLayoutVars>
      </dgm:prSet>
      <dgm:spPr/>
    </dgm:pt>
    <dgm:pt modelId="{BBB8DDC8-2421-4492-B2CF-0BBE00BC5E8F}" type="pres">
      <dgm:prSet presAssocID="{E0F3F48C-4354-4C37-B98C-402F2311C6F3}" presName="parentText" presStyleLbl="node1" presStyleIdx="0" presStyleCnt="4">
        <dgm:presLayoutVars>
          <dgm:chMax val="0"/>
          <dgm:bulletEnabled val="1"/>
        </dgm:presLayoutVars>
      </dgm:prSet>
      <dgm:spPr/>
    </dgm:pt>
    <dgm:pt modelId="{1CA6F792-397B-497A-BB6F-BA58D26B1A32}" type="pres">
      <dgm:prSet presAssocID="{77550CB5-6974-4A1B-9A86-9FE82F0462DF}" presName="spacer" presStyleCnt="0"/>
      <dgm:spPr/>
    </dgm:pt>
    <dgm:pt modelId="{552B6D68-1DEF-4009-99AD-E9C0863C3B70}" type="pres">
      <dgm:prSet presAssocID="{8F50C0C0-45B1-4670-B5C9-7D5FF8F41C6D}" presName="parentText" presStyleLbl="node1" presStyleIdx="1" presStyleCnt="4">
        <dgm:presLayoutVars>
          <dgm:chMax val="0"/>
          <dgm:bulletEnabled val="1"/>
        </dgm:presLayoutVars>
      </dgm:prSet>
      <dgm:spPr/>
    </dgm:pt>
    <dgm:pt modelId="{B3CF7CC0-24EE-414D-BE43-FB4EA826941F}" type="pres">
      <dgm:prSet presAssocID="{89EFC5D6-A62D-4853-B192-E9FE0C432903}" presName="spacer" presStyleCnt="0"/>
      <dgm:spPr/>
    </dgm:pt>
    <dgm:pt modelId="{C8F5EC1B-26D4-437C-AD0E-DD9A7C12537C}" type="pres">
      <dgm:prSet presAssocID="{5B9983A6-453C-4964-8A77-27D1ECEEBF97}" presName="parentText" presStyleLbl="node1" presStyleIdx="2" presStyleCnt="4">
        <dgm:presLayoutVars>
          <dgm:chMax val="0"/>
          <dgm:bulletEnabled val="1"/>
        </dgm:presLayoutVars>
      </dgm:prSet>
      <dgm:spPr/>
    </dgm:pt>
    <dgm:pt modelId="{7CFCC973-AC96-4D18-9C39-3F84ECC3D5FB}" type="pres">
      <dgm:prSet presAssocID="{BBB81C21-563C-49EA-846B-857F9396D26C}" presName="spacer" presStyleCnt="0"/>
      <dgm:spPr/>
    </dgm:pt>
    <dgm:pt modelId="{5F4FC1B5-E490-4342-BEEC-862D3FEC9A0F}" type="pres">
      <dgm:prSet presAssocID="{51CB1AC9-CA27-439E-A96D-6A1AAA345EE6}" presName="parentText" presStyleLbl="node1" presStyleIdx="3" presStyleCnt="4">
        <dgm:presLayoutVars>
          <dgm:chMax val="0"/>
          <dgm:bulletEnabled val="1"/>
        </dgm:presLayoutVars>
      </dgm:prSet>
      <dgm:spPr/>
    </dgm:pt>
  </dgm:ptLst>
  <dgm:cxnLst>
    <dgm:cxn modelId="{23F92E27-A1A7-43B9-8876-5931B99120CE}" srcId="{AAB48708-0E6B-4867-AFDE-B02C4CAA1639}" destId="{E0F3F48C-4354-4C37-B98C-402F2311C6F3}" srcOrd="0" destOrd="0" parTransId="{8E43DC97-8B58-4627-8F23-868EBFA5AC97}" sibTransId="{77550CB5-6974-4A1B-9A86-9FE82F0462DF}"/>
    <dgm:cxn modelId="{2C35D568-326B-4CC8-B587-759324D2A8D6}" srcId="{AAB48708-0E6B-4867-AFDE-B02C4CAA1639}" destId="{51CB1AC9-CA27-439E-A96D-6A1AAA345EE6}" srcOrd="3" destOrd="0" parTransId="{AA5968D7-DD5F-4EEF-B3B8-4512DE9D3B5E}" sibTransId="{0155713D-6896-4177-8C9C-41BC9D0A1B13}"/>
    <dgm:cxn modelId="{B51CB186-E7FA-48B6-BAEB-E24415F406BF}" type="presOf" srcId="{5B9983A6-453C-4964-8A77-27D1ECEEBF97}" destId="{C8F5EC1B-26D4-437C-AD0E-DD9A7C12537C}" srcOrd="0" destOrd="0" presId="urn:microsoft.com/office/officeart/2005/8/layout/vList2"/>
    <dgm:cxn modelId="{B7FEAD89-7ED3-42D0-B26D-27FB6D816CD4}" srcId="{AAB48708-0E6B-4867-AFDE-B02C4CAA1639}" destId="{5B9983A6-453C-4964-8A77-27D1ECEEBF97}" srcOrd="2" destOrd="0" parTransId="{82B093EC-F60B-4F63-A8A8-F9FABB7E0C0E}" sibTransId="{BBB81C21-563C-49EA-846B-857F9396D26C}"/>
    <dgm:cxn modelId="{4B566793-644C-42A9-BCC8-35EE259F3FF6}" type="presOf" srcId="{51CB1AC9-CA27-439E-A96D-6A1AAA345EE6}" destId="{5F4FC1B5-E490-4342-BEEC-862D3FEC9A0F}" srcOrd="0" destOrd="0" presId="urn:microsoft.com/office/officeart/2005/8/layout/vList2"/>
    <dgm:cxn modelId="{A192C9C6-1D4A-4C4B-9360-683E04C176E1}" type="presOf" srcId="{AAB48708-0E6B-4867-AFDE-B02C4CAA1639}" destId="{D71C0C6F-140D-453B-8A89-589B4C1390EC}" srcOrd="0" destOrd="0" presId="urn:microsoft.com/office/officeart/2005/8/layout/vList2"/>
    <dgm:cxn modelId="{DB338DCD-B4DE-48F0-B3FA-2B8EDC22269C}" type="presOf" srcId="{E0F3F48C-4354-4C37-B98C-402F2311C6F3}" destId="{BBB8DDC8-2421-4492-B2CF-0BBE00BC5E8F}" srcOrd="0" destOrd="0" presId="urn:microsoft.com/office/officeart/2005/8/layout/vList2"/>
    <dgm:cxn modelId="{E947FFDE-8DEC-4732-BAC4-FE5030A8BA0C}" type="presOf" srcId="{8F50C0C0-45B1-4670-B5C9-7D5FF8F41C6D}" destId="{552B6D68-1DEF-4009-99AD-E9C0863C3B70}" srcOrd="0" destOrd="0" presId="urn:microsoft.com/office/officeart/2005/8/layout/vList2"/>
    <dgm:cxn modelId="{07F3E7E0-41C9-46F4-B8E7-D02B8B1F7D75}" srcId="{AAB48708-0E6B-4867-AFDE-B02C4CAA1639}" destId="{8F50C0C0-45B1-4670-B5C9-7D5FF8F41C6D}" srcOrd="1" destOrd="0" parTransId="{A13E5719-2B99-4B00-A5D0-FEA01636F7C1}" sibTransId="{89EFC5D6-A62D-4853-B192-E9FE0C432903}"/>
    <dgm:cxn modelId="{98AE78E6-A73D-426F-B7F3-67D7EEF5106B}" type="presParOf" srcId="{D71C0C6F-140D-453B-8A89-589B4C1390EC}" destId="{BBB8DDC8-2421-4492-B2CF-0BBE00BC5E8F}" srcOrd="0" destOrd="0" presId="urn:microsoft.com/office/officeart/2005/8/layout/vList2"/>
    <dgm:cxn modelId="{11C8D9F9-6150-4346-BBA0-C5E284C03014}" type="presParOf" srcId="{D71C0C6F-140D-453B-8A89-589B4C1390EC}" destId="{1CA6F792-397B-497A-BB6F-BA58D26B1A32}" srcOrd="1" destOrd="0" presId="urn:microsoft.com/office/officeart/2005/8/layout/vList2"/>
    <dgm:cxn modelId="{558DA8C4-60D6-4F96-967E-8D7D962B8F5A}" type="presParOf" srcId="{D71C0C6F-140D-453B-8A89-589B4C1390EC}" destId="{552B6D68-1DEF-4009-99AD-E9C0863C3B70}" srcOrd="2" destOrd="0" presId="urn:microsoft.com/office/officeart/2005/8/layout/vList2"/>
    <dgm:cxn modelId="{71AD817E-2578-4F3D-A8E3-F3DBD86BD12C}" type="presParOf" srcId="{D71C0C6F-140D-453B-8A89-589B4C1390EC}" destId="{B3CF7CC0-24EE-414D-BE43-FB4EA826941F}" srcOrd="3" destOrd="0" presId="urn:microsoft.com/office/officeart/2005/8/layout/vList2"/>
    <dgm:cxn modelId="{4E7B9F23-1EBB-40EB-AAE0-A85C9E6984A0}" type="presParOf" srcId="{D71C0C6F-140D-453B-8A89-589B4C1390EC}" destId="{C8F5EC1B-26D4-437C-AD0E-DD9A7C12537C}" srcOrd="4" destOrd="0" presId="urn:microsoft.com/office/officeart/2005/8/layout/vList2"/>
    <dgm:cxn modelId="{0DC7E56C-6B5A-4323-93C0-0EBA95A40CD0}" type="presParOf" srcId="{D71C0C6F-140D-453B-8A89-589B4C1390EC}" destId="{7CFCC973-AC96-4D18-9C39-3F84ECC3D5FB}" srcOrd="5" destOrd="0" presId="urn:microsoft.com/office/officeart/2005/8/layout/vList2"/>
    <dgm:cxn modelId="{9A447CC8-19D1-4825-BCBF-E861890B9080}" type="presParOf" srcId="{D71C0C6F-140D-453B-8A89-589B4C1390EC}" destId="{5F4FC1B5-E490-4342-BEEC-862D3FEC9A0F}"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4AE7A4C-512F-4B45-B286-3EC8146B7813}"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8EC52348-B839-4F5A-8C5E-8718384AE231}">
      <dgm:prSet/>
      <dgm:spPr/>
      <dgm:t>
        <a:bodyPr/>
        <a:lstStyle/>
        <a:p>
          <a:r>
            <a:rPr lang="en-GB"/>
            <a:t>The supply curve for labour will shift if there is a change in the number of workers in the economy e.g. immigration. </a:t>
          </a:r>
          <a:endParaRPr lang="en-US"/>
        </a:p>
      </dgm:t>
    </dgm:pt>
    <dgm:pt modelId="{8DD3CA8E-42D0-4E45-8792-C17B47476319}" type="parTrans" cxnId="{71151D75-9EF6-4FA1-8A07-4FD46E5CFBEC}">
      <dgm:prSet/>
      <dgm:spPr/>
      <dgm:t>
        <a:bodyPr/>
        <a:lstStyle/>
        <a:p>
          <a:endParaRPr lang="en-US"/>
        </a:p>
      </dgm:t>
    </dgm:pt>
    <dgm:pt modelId="{ADA63F07-A3D3-4624-86FB-576C2CED317E}" type="sibTrans" cxnId="{71151D75-9EF6-4FA1-8A07-4FD46E5CFBEC}">
      <dgm:prSet/>
      <dgm:spPr/>
      <dgm:t>
        <a:bodyPr/>
        <a:lstStyle/>
        <a:p>
          <a:endParaRPr lang="en-US"/>
        </a:p>
      </dgm:t>
    </dgm:pt>
    <dgm:pt modelId="{B3793D48-8151-4F2E-8C09-2D1F05251320}">
      <dgm:prSet/>
      <dgm:spPr/>
      <dgm:t>
        <a:bodyPr/>
        <a:lstStyle/>
        <a:p>
          <a:r>
            <a:rPr lang="en-GB"/>
            <a:t>Supply of labour to specific industries will change according to whether that industry is seen to be more or less attractive than other industries.</a:t>
          </a:r>
          <a:endParaRPr lang="en-US"/>
        </a:p>
      </dgm:t>
    </dgm:pt>
    <dgm:pt modelId="{75CF358D-D35A-4F58-BBF6-E43AE35ACD8F}" type="parTrans" cxnId="{BC927089-30A8-4DA0-B284-8299200EDD6A}">
      <dgm:prSet/>
      <dgm:spPr/>
      <dgm:t>
        <a:bodyPr/>
        <a:lstStyle/>
        <a:p>
          <a:endParaRPr lang="en-US"/>
        </a:p>
      </dgm:t>
    </dgm:pt>
    <dgm:pt modelId="{3B69DD73-BB27-4DA4-A353-1276459D23BF}" type="sibTrans" cxnId="{BC927089-30A8-4DA0-B284-8299200EDD6A}">
      <dgm:prSet/>
      <dgm:spPr/>
      <dgm:t>
        <a:bodyPr/>
        <a:lstStyle/>
        <a:p>
          <a:endParaRPr lang="en-US"/>
        </a:p>
      </dgm:t>
    </dgm:pt>
    <dgm:pt modelId="{CCDE3D4B-DF15-41AE-BB41-2AA9F659E372}" type="pres">
      <dgm:prSet presAssocID="{D4AE7A4C-512F-4B45-B286-3EC8146B7813}" presName="linear" presStyleCnt="0">
        <dgm:presLayoutVars>
          <dgm:animLvl val="lvl"/>
          <dgm:resizeHandles val="exact"/>
        </dgm:presLayoutVars>
      </dgm:prSet>
      <dgm:spPr/>
    </dgm:pt>
    <dgm:pt modelId="{CBE78BD8-4ACF-478D-90DA-3178500A5FAC}" type="pres">
      <dgm:prSet presAssocID="{8EC52348-B839-4F5A-8C5E-8718384AE231}" presName="parentText" presStyleLbl="node1" presStyleIdx="0" presStyleCnt="2">
        <dgm:presLayoutVars>
          <dgm:chMax val="0"/>
          <dgm:bulletEnabled val="1"/>
        </dgm:presLayoutVars>
      </dgm:prSet>
      <dgm:spPr/>
    </dgm:pt>
    <dgm:pt modelId="{03AC57E8-84A4-4D1D-A759-78E9DA7E38C3}" type="pres">
      <dgm:prSet presAssocID="{ADA63F07-A3D3-4624-86FB-576C2CED317E}" presName="spacer" presStyleCnt="0"/>
      <dgm:spPr/>
    </dgm:pt>
    <dgm:pt modelId="{76809A28-8B87-4F70-9404-176F373F5206}" type="pres">
      <dgm:prSet presAssocID="{B3793D48-8151-4F2E-8C09-2D1F05251320}" presName="parentText" presStyleLbl="node1" presStyleIdx="1" presStyleCnt="2">
        <dgm:presLayoutVars>
          <dgm:chMax val="0"/>
          <dgm:bulletEnabled val="1"/>
        </dgm:presLayoutVars>
      </dgm:prSet>
      <dgm:spPr/>
    </dgm:pt>
  </dgm:ptLst>
  <dgm:cxnLst>
    <dgm:cxn modelId="{BE95C125-4C76-457A-B1B4-C61DC70CB6B4}" type="presOf" srcId="{8EC52348-B839-4F5A-8C5E-8718384AE231}" destId="{CBE78BD8-4ACF-478D-90DA-3178500A5FAC}" srcOrd="0" destOrd="0" presId="urn:microsoft.com/office/officeart/2005/8/layout/vList2"/>
    <dgm:cxn modelId="{71151D75-9EF6-4FA1-8A07-4FD46E5CFBEC}" srcId="{D4AE7A4C-512F-4B45-B286-3EC8146B7813}" destId="{8EC52348-B839-4F5A-8C5E-8718384AE231}" srcOrd="0" destOrd="0" parTransId="{8DD3CA8E-42D0-4E45-8792-C17B47476319}" sibTransId="{ADA63F07-A3D3-4624-86FB-576C2CED317E}"/>
    <dgm:cxn modelId="{BC927089-30A8-4DA0-B284-8299200EDD6A}" srcId="{D4AE7A4C-512F-4B45-B286-3EC8146B7813}" destId="{B3793D48-8151-4F2E-8C09-2D1F05251320}" srcOrd="1" destOrd="0" parTransId="{75CF358D-D35A-4F58-BBF6-E43AE35ACD8F}" sibTransId="{3B69DD73-BB27-4DA4-A353-1276459D23BF}"/>
    <dgm:cxn modelId="{735850AD-6AFF-4D18-BB66-692D10F7462F}" type="presOf" srcId="{D4AE7A4C-512F-4B45-B286-3EC8146B7813}" destId="{CCDE3D4B-DF15-41AE-BB41-2AA9F659E372}" srcOrd="0" destOrd="0" presId="urn:microsoft.com/office/officeart/2005/8/layout/vList2"/>
    <dgm:cxn modelId="{7B0E2ED4-A34E-4D2A-9FB4-4071547D204F}" type="presOf" srcId="{B3793D48-8151-4F2E-8C09-2D1F05251320}" destId="{76809A28-8B87-4F70-9404-176F373F5206}" srcOrd="0" destOrd="0" presId="urn:microsoft.com/office/officeart/2005/8/layout/vList2"/>
    <dgm:cxn modelId="{5BF9D790-605A-4EE1-BA5D-86BC2E1FCD47}" type="presParOf" srcId="{CCDE3D4B-DF15-41AE-BB41-2AA9F659E372}" destId="{CBE78BD8-4ACF-478D-90DA-3178500A5FAC}" srcOrd="0" destOrd="0" presId="urn:microsoft.com/office/officeart/2005/8/layout/vList2"/>
    <dgm:cxn modelId="{320CC5C0-F66E-4FD0-822C-EC9600BC83C7}" type="presParOf" srcId="{CCDE3D4B-DF15-41AE-BB41-2AA9F659E372}" destId="{03AC57E8-84A4-4D1D-A759-78E9DA7E38C3}" srcOrd="1" destOrd="0" presId="urn:microsoft.com/office/officeart/2005/8/layout/vList2"/>
    <dgm:cxn modelId="{205B74C4-3EAC-4768-B287-6B9CC62AA238}" type="presParOf" srcId="{CCDE3D4B-DF15-41AE-BB41-2AA9F659E372}" destId="{76809A28-8B87-4F70-9404-176F373F5206}"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215C47F-BA8E-443B-9C15-589AA92D5E83}"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515F9B28-1171-4334-8B67-F1C0B6DCA340}">
      <dgm:prSet/>
      <dgm:spPr/>
      <dgm:t>
        <a:bodyPr/>
        <a:lstStyle/>
        <a:p>
          <a:r>
            <a:rPr lang="en-GB" dirty="0"/>
            <a:t>Labour immobility can lead to a misallocation of resources and therefore market failure</a:t>
          </a:r>
          <a:endParaRPr lang="en-US" dirty="0"/>
        </a:p>
      </dgm:t>
    </dgm:pt>
    <dgm:pt modelId="{160240F0-A435-4347-BAAF-9B31C6B18E0F}" type="parTrans" cxnId="{97EB4F2A-BD65-47D0-9C57-AD5F1014C2BE}">
      <dgm:prSet/>
      <dgm:spPr/>
      <dgm:t>
        <a:bodyPr/>
        <a:lstStyle/>
        <a:p>
          <a:endParaRPr lang="en-US"/>
        </a:p>
      </dgm:t>
    </dgm:pt>
    <dgm:pt modelId="{E7CD1756-20B1-4889-AB4C-D09D53ECA9D0}" type="sibTrans" cxnId="{97EB4F2A-BD65-47D0-9C57-AD5F1014C2BE}">
      <dgm:prSet/>
      <dgm:spPr/>
      <dgm:t>
        <a:bodyPr/>
        <a:lstStyle/>
        <a:p>
          <a:endParaRPr lang="en-US"/>
        </a:p>
      </dgm:t>
    </dgm:pt>
    <dgm:pt modelId="{2ECFF6A1-17FB-466E-88DD-8F9E0C96D900}">
      <dgm:prSet/>
      <dgm:spPr/>
      <dgm:t>
        <a:bodyPr/>
        <a:lstStyle/>
        <a:p>
          <a:r>
            <a:rPr lang="en-GB" dirty="0"/>
            <a:t>If labour is immobile then markets will find it difficult to clear when there is a change in supply and demand</a:t>
          </a:r>
          <a:endParaRPr lang="en-US" dirty="0"/>
        </a:p>
      </dgm:t>
    </dgm:pt>
    <dgm:pt modelId="{C04DBD1D-6452-44FA-AF45-15BE70556D14}" type="parTrans" cxnId="{7450F199-B3DD-4D12-A9BF-030EA7B078D2}">
      <dgm:prSet/>
      <dgm:spPr/>
      <dgm:t>
        <a:bodyPr/>
        <a:lstStyle/>
        <a:p>
          <a:endParaRPr lang="en-US"/>
        </a:p>
      </dgm:t>
    </dgm:pt>
    <dgm:pt modelId="{01B3AB78-1740-495F-85CE-A2E867B7C5B0}" type="sibTrans" cxnId="{7450F199-B3DD-4D12-A9BF-030EA7B078D2}">
      <dgm:prSet/>
      <dgm:spPr/>
      <dgm:t>
        <a:bodyPr/>
        <a:lstStyle/>
        <a:p>
          <a:endParaRPr lang="en-US"/>
        </a:p>
      </dgm:t>
    </dgm:pt>
    <dgm:pt modelId="{4DC6CEC7-A9C9-41CC-8F67-2C12C058C575}">
      <dgm:prSet/>
      <dgm:spPr/>
      <dgm:t>
        <a:bodyPr/>
        <a:lstStyle/>
        <a:p>
          <a:r>
            <a:rPr lang="en-GB" dirty="0"/>
            <a:t>If demand increases but supply is fixed due to immobile labour then there will be distortions in the market and it will take time for market equilibrium to be reached</a:t>
          </a:r>
          <a:endParaRPr lang="en-US" dirty="0"/>
        </a:p>
      </dgm:t>
    </dgm:pt>
    <dgm:pt modelId="{CF71C647-2F22-4641-9ACA-488CAF827314}" type="parTrans" cxnId="{E49055E3-A2FB-4976-BB1F-2B164EC1E3DF}">
      <dgm:prSet/>
      <dgm:spPr/>
      <dgm:t>
        <a:bodyPr/>
        <a:lstStyle/>
        <a:p>
          <a:endParaRPr lang="en-US"/>
        </a:p>
      </dgm:t>
    </dgm:pt>
    <dgm:pt modelId="{A1250A9B-EE1E-448F-BBCD-8DB257D01C07}" type="sibTrans" cxnId="{E49055E3-A2FB-4976-BB1F-2B164EC1E3DF}">
      <dgm:prSet/>
      <dgm:spPr/>
      <dgm:t>
        <a:bodyPr/>
        <a:lstStyle/>
        <a:p>
          <a:endParaRPr lang="en-US"/>
        </a:p>
      </dgm:t>
    </dgm:pt>
    <dgm:pt modelId="{6E14CD3B-1D3A-4CD4-933B-C4AB0B033C16}" type="pres">
      <dgm:prSet presAssocID="{3215C47F-BA8E-443B-9C15-589AA92D5E83}" presName="linear" presStyleCnt="0">
        <dgm:presLayoutVars>
          <dgm:animLvl val="lvl"/>
          <dgm:resizeHandles val="exact"/>
        </dgm:presLayoutVars>
      </dgm:prSet>
      <dgm:spPr/>
    </dgm:pt>
    <dgm:pt modelId="{16FEE38E-2A1F-426D-A80E-D66439BC754D}" type="pres">
      <dgm:prSet presAssocID="{515F9B28-1171-4334-8B67-F1C0B6DCA340}" presName="parentText" presStyleLbl="node1" presStyleIdx="0" presStyleCnt="3">
        <dgm:presLayoutVars>
          <dgm:chMax val="0"/>
          <dgm:bulletEnabled val="1"/>
        </dgm:presLayoutVars>
      </dgm:prSet>
      <dgm:spPr/>
    </dgm:pt>
    <dgm:pt modelId="{20400FC2-0D2F-4684-9C88-74ED09103F56}" type="pres">
      <dgm:prSet presAssocID="{E7CD1756-20B1-4889-AB4C-D09D53ECA9D0}" presName="spacer" presStyleCnt="0"/>
      <dgm:spPr/>
    </dgm:pt>
    <dgm:pt modelId="{E87700CB-0501-4455-BA15-DF124A924CD5}" type="pres">
      <dgm:prSet presAssocID="{2ECFF6A1-17FB-466E-88DD-8F9E0C96D900}" presName="parentText" presStyleLbl="node1" presStyleIdx="1" presStyleCnt="3">
        <dgm:presLayoutVars>
          <dgm:chMax val="0"/>
          <dgm:bulletEnabled val="1"/>
        </dgm:presLayoutVars>
      </dgm:prSet>
      <dgm:spPr/>
    </dgm:pt>
    <dgm:pt modelId="{BB728BFB-4E35-4DD9-8AC0-8F8742107196}" type="pres">
      <dgm:prSet presAssocID="{01B3AB78-1740-495F-85CE-A2E867B7C5B0}" presName="spacer" presStyleCnt="0"/>
      <dgm:spPr/>
    </dgm:pt>
    <dgm:pt modelId="{46BD41C4-B231-4C53-A97B-B223259E76DB}" type="pres">
      <dgm:prSet presAssocID="{4DC6CEC7-A9C9-41CC-8F67-2C12C058C575}" presName="parentText" presStyleLbl="node1" presStyleIdx="2" presStyleCnt="3">
        <dgm:presLayoutVars>
          <dgm:chMax val="0"/>
          <dgm:bulletEnabled val="1"/>
        </dgm:presLayoutVars>
      </dgm:prSet>
      <dgm:spPr/>
    </dgm:pt>
  </dgm:ptLst>
  <dgm:cxnLst>
    <dgm:cxn modelId="{97EB4F2A-BD65-47D0-9C57-AD5F1014C2BE}" srcId="{3215C47F-BA8E-443B-9C15-589AA92D5E83}" destId="{515F9B28-1171-4334-8B67-F1C0B6DCA340}" srcOrd="0" destOrd="0" parTransId="{160240F0-A435-4347-BAAF-9B31C6B18E0F}" sibTransId="{E7CD1756-20B1-4889-AB4C-D09D53ECA9D0}"/>
    <dgm:cxn modelId="{CB0B908A-674E-47F3-BF89-16D10558230B}" type="presOf" srcId="{515F9B28-1171-4334-8B67-F1C0B6DCA340}" destId="{16FEE38E-2A1F-426D-A80E-D66439BC754D}" srcOrd="0" destOrd="0" presId="urn:microsoft.com/office/officeart/2005/8/layout/vList2"/>
    <dgm:cxn modelId="{7450F199-B3DD-4D12-A9BF-030EA7B078D2}" srcId="{3215C47F-BA8E-443B-9C15-589AA92D5E83}" destId="{2ECFF6A1-17FB-466E-88DD-8F9E0C96D900}" srcOrd="1" destOrd="0" parTransId="{C04DBD1D-6452-44FA-AF45-15BE70556D14}" sibTransId="{01B3AB78-1740-495F-85CE-A2E867B7C5B0}"/>
    <dgm:cxn modelId="{E2A16EBD-BE77-469D-A926-E276C7D512AF}" type="presOf" srcId="{3215C47F-BA8E-443B-9C15-589AA92D5E83}" destId="{6E14CD3B-1D3A-4CD4-933B-C4AB0B033C16}" srcOrd="0" destOrd="0" presId="urn:microsoft.com/office/officeart/2005/8/layout/vList2"/>
    <dgm:cxn modelId="{E49055E3-A2FB-4976-BB1F-2B164EC1E3DF}" srcId="{3215C47F-BA8E-443B-9C15-589AA92D5E83}" destId="{4DC6CEC7-A9C9-41CC-8F67-2C12C058C575}" srcOrd="2" destOrd="0" parTransId="{CF71C647-2F22-4641-9ACA-488CAF827314}" sibTransId="{A1250A9B-EE1E-448F-BBCD-8DB257D01C07}"/>
    <dgm:cxn modelId="{9C7738EC-F7E2-4C32-B150-1FFDA0253C93}" type="presOf" srcId="{4DC6CEC7-A9C9-41CC-8F67-2C12C058C575}" destId="{46BD41C4-B231-4C53-A97B-B223259E76DB}" srcOrd="0" destOrd="0" presId="urn:microsoft.com/office/officeart/2005/8/layout/vList2"/>
    <dgm:cxn modelId="{B2AC62F7-C2CB-4884-8720-B1A0E84F9AD1}" type="presOf" srcId="{2ECFF6A1-17FB-466E-88DD-8F9E0C96D900}" destId="{E87700CB-0501-4455-BA15-DF124A924CD5}" srcOrd="0" destOrd="0" presId="urn:microsoft.com/office/officeart/2005/8/layout/vList2"/>
    <dgm:cxn modelId="{4B7ACC65-8872-4368-93B7-6DE8CD103D97}" type="presParOf" srcId="{6E14CD3B-1D3A-4CD4-933B-C4AB0B033C16}" destId="{16FEE38E-2A1F-426D-A80E-D66439BC754D}" srcOrd="0" destOrd="0" presId="urn:microsoft.com/office/officeart/2005/8/layout/vList2"/>
    <dgm:cxn modelId="{D7B48B62-4437-4923-999C-85C8D25FE31B}" type="presParOf" srcId="{6E14CD3B-1D3A-4CD4-933B-C4AB0B033C16}" destId="{20400FC2-0D2F-4684-9C88-74ED09103F56}" srcOrd="1" destOrd="0" presId="urn:microsoft.com/office/officeart/2005/8/layout/vList2"/>
    <dgm:cxn modelId="{28C0319C-F273-4D5F-840B-C138BAD136FA}" type="presParOf" srcId="{6E14CD3B-1D3A-4CD4-933B-C4AB0B033C16}" destId="{E87700CB-0501-4455-BA15-DF124A924CD5}" srcOrd="2" destOrd="0" presId="urn:microsoft.com/office/officeart/2005/8/layout/vList2"/>
    <dgm:cxn modelId="{E25A6E88-340C-4D21-82D4-A5AA44C6AE58}" type="presParOf" srcId="{6E14CD3B-1D3A-4CD4-933B-C4AB0B033C16}" destId="{BB728BFB-4E35-4DD9-8AC0-8F8742107196}" srcOrd="3" destOrd="0" presId="urn:microsoft.com/office/officeart/2005/8/layout/vList2"/>
    <dgm:cxn modelId="{5775C531-78AC-4DA0-825E-9E955062915F}" type="presParOf" srcId="{6E14CD3B-1D3A-4CD4-933B-C4AB0B033C16}" destId="{46BD41C4-B231-4C53-A97B-B223259E76DB}"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865007E-634F-40B7-B4A7-AC14D2304236}"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8A5F0A4F-50D9-4168-A8D0-8B14CEB7F7F8}">
      <dgm:prSet/>
      <dgm:spPr/>
      <dgm:t>
        <a:bodyPr/>
        <a:lstStyle/>
        <a:p>
          <a:r>
            <a:rPr lang="en-GB"/>
            <a:t>What is the monetary reward for the supply of labour?</a:t>
          </a:r>
          <a:endParaRPr lang="en-US"/>
        </a:p>
      </dgm:t>
    </dgm:pt>
    <dgm:pt modelId="{918DD60E-3195-41FA-B2CB-16CC5EED0676}" type="parTrans" cxnId="{D58502C4-2D14-4DC9-B19A-9D4F914107A2}">
      <dgm:prSet/>
      <dgm:spPr/>
      <dgm:t>
        <a:bodyPr/>
        <a:lstStyle/>
        <a:p>
          <a:endParaRPr lang="en-US"/>
        </a:p>
      </dgm:t>
    </dgm:pt>
    <dgm:pt modelId="{98ACE675-49BD-4140-8514-7C15074F5F79}" type="sibTrans" cxnId="{D58502C4-2D14-4DC9-B19A-9D4F914107A2}">
      <dgm:prSet/>
      <dgm:spPr/>
      <dgm:t>
        <a:bodyPr/>
        <a:lstStyle/>
        <a:p>
          <a:endParaRPr lang="en-US"/>
        </a:p>
      </dgm:t>
    </dgm:pt>
    <dgm:pt modelId="{17541213-2599-4142-943D-B0315CAA57FC}">
      <dgm:prSet/>
      <dgm:spPr/>
      <dgm:t>
        <a:bodyPr/>
        <a:lstStyle/>
        <a:p>
          <a:r>
            <a:rPr lang="en-GB"/>
            <a:t>State 2 non-monetary factors that influence the supply of labour.</a:t>
          </a:r>
          <a:endParaRPr lang="en-US"/>
        </a:p>
      </dgm:t>
    </dgm:pt>
    <dgm:pt modelId="{695DD953-36C3-49FC-87AC-BF7FB5D56188}" type="parTrans" cxnId="{546E0C8C-42B0-499D-BAC4-F25CD9BF13C4}">
      <dgm:prSet/>
      <dgm:spPr/>
      <dgm:t>
        <a:bodyPr/>
        <a:lstStyle/>
        <a:p>
          <a:endParaRPr lang="en-US"/>
        </a:p>
      </dgm:t>
    </dgm:pt>
    <dgm:pt modelId="{6383FDE0-BE98-4297-AC87-E7D85CC17E06}" type="sibTrans" cxnId="{546E0C8C-42B0-499D-BAC4-F25CD9BF13C4}">
      <dgm:prSet/>
      <dgm:spPr/>
      <dgm:t>
        <a:bodyPr/>
        <a:lstStyle/>
        <a:p>
          <a:endParaRPr lang="en-US"/>
        </a:p>
      </dgm:t>
    </dgm:pt>
    <dgm:pt modelId="{E02484E1-EFEC-4FD1-8035-6FE15B90F9CB}">
      <dgm:prSet/>
      <dgm:spPr/>
      <dgm:t>
        <a:bodyPr/>
        <a:lstStyle/>
        <a:p>
          <a:r>
            <a:rPr lang="en-GB"/>
            <a:t>Is the substitution effect positive or negative?</a:t>
          </a:r>
          <a:endParaRPr lang="en-US"/>
        </a:p>
      </dgm:t>
    </dgm:pt>
    <dgm:pt modelId="{9BCD5A7B-6E2B-472B-9DF2-291AB0861F47}" type="parTrans" cxnId="{8E1ACA15-7A44-4E8C-80BA-B0AFEDDCE217}">
      <dgm:prSet/>
      <dgm:spPr/>
      <dgm:t>
        <a:bodyPr/>
        <a:lstStyle/>
        <a:p>
          <a:endParaRPr lang="en-US"/>
        </a:p>
      </dgm:t>
    </dgm:pt>
    <dgm:pt modelId="{E3212752-11DD-491E-8C60-D59818760261}" type="sibTrans" cxnId="{8E1ACA15-7A44-4E8C-80BA-B0AFEDDCE217}">
      <dgm:prSet/>
      <dgm:spPr/>
      <dgm:t>
        <a:bodyPr/>
        <a:lstStyle/>
        <a:p>
          <a:endParaRPr lang="en-US"/>
        </a:p>
      </dgm:t>
    </dgm:pt>
    <dgm:pt modelId="{F9518D47-E37E-4129-9A4F-C6F720EA99B9}">
      <dgm:prSet/>
      <dgm:spPr/>
      <dgm:t>
        <a:bodyPr/>
        <a:lstStyle/>
        <a:p>
          <a:r>
            <a:rPr lang="en-GB"/>
            <a:t>Is the income effect positive or negative?</a:t>
          </a:r>
          <a:endParaRPr lang="en-US"/>
        </a:p>
      </dgm:t>
    </dgm:pt>
    <dgm:pt modelId="{75AFA55C-57CE-44E7-891F-35357EC2008F}" type="parTrans" cxnId="{1E60126D-B54C-4C00-8412-EB8D3E777B53}">
      <dgm:prSet/>
      <dgm:spPr/>
      <dgm:t>
        <a:bodyPr/>
        <a:lstStyle/>
        <a:p>
          <a:endParaRPr lang="en-US"/>
        </a:p>
      </dgm:t>
    </dgm:pt>
    <dgm:pt modelId="{8ED58B6A-0BA1-4F4B-B134-2157B8649943}" type="sibTrans" cxnId="{1E60126D-B54C-4C00-8412-EB8D3E777B53}">
      <dgm:prSet/>
      <dgm:spPr/>
      <dgm:t>
        <a:bodyPr/>
        <a:lstStyle/>
        <a:p>
          <a:endParaRPr lang="en-US"/>
        </a:p>
      </dgm:t>
    </dgm:pt>
    <dgm:pt modelId="{B8946D67-2F83-4E6C-A1B5-29A1FF06B336}">
      <dgm:prSet/>
      <dgm:spPr/>
      <dgm:t>
        <a:bodyPr/>
        <a:lstStyle/>
        <a:p>
          <a:r>
            <a:rPr lang="en-GB"/>
            <a:t>Draw and label a supply curve.</a:t>
          </a:r>
          <a:endParaRPr lang="en-US"/>
        </a:p>
      </dgm:t>
    </dgm:pt>
    <dgm:pt modelId="{DC4814F0-2BC1-47FF-B338-2BA266177EA1}" type="parTrans" cxnId="{058590D4-DE25-477C-8F66-37C7A24713A3}">
      <dgm:prSet/>
      <dgm:spPr/>
      <dgm:t>
        <a:bodyPr/>
        <a:lstStyle/>
        <a:p>
          <a:endParaRPr lang="en-US"/>
        </a:p>
      </dgm:t>
    </dgm:pt>
    <dgm:pt modelId="{A57DC566-E513-4D2F-85D2-3CC2D82B08BB}" type="sibTrans" cxnId="{058590D4-DE25-477C-8F66-37C7A24713A3}">
      <dgm:prSet/>
      <dgm:spPr/>
      <dgm:t>
        <a:bodyPr/>
        <a:lstStyle/>
        <a:p>
          <a:endParaRPr lang="en-US"/>
        </a:p>
      </dgm:t>
    </dgm:pt>
    <dgm:pt modelId="{606B46D1-A43A-4D3F-A67D-5DF462D4E2A8}">
      <dgm:prSet/>
      <dgm:spPr/>
      <dgm:t>
        <a:bodyPr/>
        <a:lstStyle/>
        <a:p>
          <a:r>
            <a:rPr lang="en-GB"/>
            <a:t>What is the opportunity cost of leisure time?</a:t>
          </a:r>
          <a:endParaRPr lang="en-US"/>
        </a:p>
      </dgm:t>
    </dgm:pt>
    <dgm:pt modelId="{EDE0A17D-F751-4997-A96B-E010DD25AFF1}" type="parTrans" cxnId="{A4EB20C1-C019-458B-8519-A434C2F9304B}">
      <dgm:prSet/>
      <dgm:spPr/>
      <dgm:t>
        <a:bodyPr/>
        <a:lstStyle/>
        <a:p>
          <a:endParaRPr lang="en-US"/>
        </a:p>
      </dgm:t>
    </dgm:pt>
    <dgm:pt modelId="{5A29C910-6AE7-4D1D-BEFD-3504DE73E80A}" type="sibTrans" cxnId="{A4EB20C1-C019-458B-8519-A434C2F9304B}">
      <dgm:prSet/>
      <dgm:spPr/>
      <dgm:t>
        <a:bodyPr/>
        <a:lstStyle/>
        <a:p>
          <a:endParaRPr lang="en-US"/>
        </a:p>
      </dgm:t>
    </dgm:pt>
    <dgm:pt modelId="{A45B79E9-08C1-4F51-AAF8-AE882D2F24CB}">
      <dgm:prSet/>
      <dgm:spPr/>
      <dgm:t>
        <a:bodyPr/>
        <a:lstStyle/>
        <a:p>
          <a:r>
            <a:rPr lang="en-GB"/>
            <a:t>What is meant by labour immobility?</a:t>
          </a:r>
          <a:endParaRPr lang="en-US"/>
        </a:p>
      </dgm:t>
    </dgm:pt>
    <dgm:pt modelId="{B90EBD54-D2EB-42CE-A3D3-692DC38FCA45}" type="parTrans" cxnId="{D6BF68FE-80E0-4194-A3DA-6B9166826BA0}">
      <dgm:prSet/>
      <dgm:spPr/>
      <dgm:t>
        <a:bodyPr/>
        <a:lstStyle/>
        <a:p>
          <a:endParaRPr lang="en-US"/>
        </a:p>
      </dgm:t>
    </dgm:pt>
    <dgm:pt modelId="{934A7592-DFE2-4B6B-8BD7-536A8778E194}" type="sibTrans" cxnId="{D6BF68FE-80E0-4194-A3DA-6B9166826BA0}">
      <dgm:prSet/>
      <dgm:spPr/>
      <dgm:t>
        <a:bodyPr/>
        <a:lstStyle/>
        <a:p>
          <a:endParaRPr lang="en-US"/>
        </a:p>
      </dgm:t>
    </dgm:pt>
    <dgm:pt modelId="{98BE31EB-D25D-4846-AB06-55D16DDA3010}" type="pres">
      <dgm:prSet presAssocID="{8865007E-634F-40B7-B4A7-AC14D2304236}" presName="diagram" presStyleCnt="0">
        <dgm:presLayoutVars>
          <dgm:dir/>
          <dgm:resizeHandles val="exact"/>
        </dgm:presLayoutVars>
      </dgm:prSet>
      <dgm:spPr/>
    </dgm:pt>
    <dgm:pt modelId="{DB531F7F-5C37-4074-9D62-82153AE2FEC8}" type="pres">
      <dgm:prSet presAssocID="{8A5F0A4F-50D9-4168-A8D0-8B14CEB7F7F8}" presName="node" presStyleLbl="node1" presStyleIdx="0" presStyleCnt="7">
        <dgm:presLayoutVars>
          <dgm:bulletEnabled val="1"/>
        </dgm:presLayoutVars>
      </dgm:prSet>
      <dgm:spPr/>
    </dgm:pt>
    <dgm:pt modelId="{B3BE3C79-F5B2-4E08-BD54-B049F0292037}" type="pres">
      <dgm:prSet presAssocID="{98ACE675-49BD-4140-8514-7C15074F5F79}" presName="sibTrans" presStyleCnt="0"/>
      <dgm:spPr/>
    </dgm:pt>
    <dgm:pt modelId="{5E98058C-3455-4D6C-847F-893BEC04FCE6}" type="pres">
      <dgm:prSet presAssocID="{17541213-2599-4142-943D-B0315CAA57FC}" presName="node" presStyleLbl="node1" presStyleIdx="1" presStyleCnt="7">
        <dgm:presLayoutVars>
          <dgm:bulletEnabled val="1"/>
        </dgm:presLayoutVars>
      </dgm:prSet>
      <dgm:spPr/>
    </dgm:pt>
    <dgm:pt modelId="{E9133A53-3024-463D-A636-A3FB2A8E1824}" type="pres">
      <dgm:prSet presAssocID="{6383FDE0-BE98-4297-AC87-E7D85CC17E06}" presName="sibTrans" presStyleCnt="0"/>
      <dgm:spPr/>
    </dgm:pt>
    <dgm:pt modelId="{0769AB41-F0CB-4CA1-86B4-8B6C379B4D19}" type="pres">
      <dgm:prSet presAssocID="{E02484E1-EFEC-4FD1-8035-6FE15B90F9CB}" presName="node" presStyleLbl="node1" presStyleIdx="2" presStyleCnt="7">
        <dgm:presLayoutVars>
          <dgm:bulletEnabled val="1"/>
        </dgm:presLayoutVars>
      </dgm:prSet>
      <dgm:spPr/>
    </dgm:pt>
    <dgm:pt modelId="{B33BAAC9-E775-4DB4-8D15-D3FE80F18D03}" type="pres">
      <dgm:prSet presAssocID="{E3212752-11DD-491E-8C60-D59818760261}" presName="sibTrans" presStyleCnt="0"/>
      <dgm:spPr/>
    </dgm:pt>
    <dgm:pt modelId="{D43695A1-C0B2-4D0B-BB6B-22ED7A97CB6E}" type="pres">
      <dgm:prSet presAssocID="{F9518D47-E37E-4129-9A4F-C6F720EA99B9}" presName="node" presStyleLbl="node1" presStyleIdx="3" presStyleCnt="7">
        <dgm:presLayoutVars>
          <dgm:bulletEnabled val="1"/>
        </dgm:presLayoutVars>
      </dgm:prSet>
      <dgm:spPr/>
    </dgm:pt>
    <dgm:pt modelId="{5A4138AE-6402-492A-9E12-3DF87B477D76}" type="pres">
      <dgm:prSet presAssocID="{8ED58B6A-0BA1-4F4B-B134-2157B8649943}" presName="sibTrans" presStyleCnt="0"/>
      <dgm:spPr/>
    </dgm:pt>
    <dgm:pt modelId="{EFA5955D-C637-427D-9104-F607B35C455F}" type="pres">
      <dgm:prSet presAssocID="{B8946D67-2F83-4E6C-A1B5-29A1FF06B336}" presName="node" presStyleLbl="node1" presStyleIdx="4" presStyleCnt="7">
        <dgm:presLayoutVars>
          <dgm:bulletEnabled val="1"/>
        </dgm:presLayoutVars>
      </dgm:prSet>
      <dgm:spPr/>
    </dgm:pt>
    <dgm:pt modelId="{F67071A4-E326-414F-8E42-EFF7081BE3BB}" type="pres">
      <dgm:prSet presAssocID="{A57DC566-E513-4D2F-85D2-3CC2D82B08BB}" presName="sibTrans" presStyleCnt="0"/>
      <dgm:spPr/>
    </dgm:pt>
    <dgm:pt modelId="{5C78E56B-5D00-4802-A687-BF9EDB7E1F4D}" type="pres">
      <dgm:prSet presAssocID="{606B46D1-A43A-4D3F-A67D-5DF462D4E2A8}" presName="node" presStyleLbl="node1" presStyleIdx="5" presStyleCnt="7">
        <dgm:presLayoutVars>
          <dgm:bulletEnabled val="1"/>
        </dgm:presLayoutVars>
      </dgm:prSet>
      <dgm:spPr/>
    </dgm:pt>
    <dgm:pt modelId="{CC97A400-758F-4E26-AFB4-6DE4A90A90B2}" type="pres">
      <dgm:prSet presAssocID="{5A29C910-6AE7-4D1D-BEFD-3504DE73E80A}" presName="sibTrans" presStyleCnt="0"/>
      <dgm:spPr/>
    </dgm:pt>
    <dgm:pt modelId="{54D945D3-B585-4563-B08D-CEFD24537B77}" type="pres">
      <dgm:prSet presAssocID="{A45B79E9-08C1-4F51-AAF8-AE882D2F24CB}" presName="node" presStyleLbl="node1" presStyleIdx="6" presStyleCnt="7">
        <dgm:presLayoutVars>
          <dgm:bulletEnabled val="1"/>
        </dgm:presLayoutVars>
      </dgm:prSet>
      <dgm:spPr/>
    </dgm:pt>
  </dgm:ptLst>
  <dgm:cxnLst>
    <dgm:cxn modelId="{3858FE03-C217-4C22-94DA-E10D968077FD}" type="presOf" srcId="{8A5F0A4F-50D9-4168-A8D0-8B14CEB7F7F8}" destId="{DB531F7F-5C37-4074-9D62-82153AE2FEC8}" srcOrd="0" destOrd="0" presId="urn:microsoft.com/office/officeart/2005/8/layout/default"/>
    <dgm:cxn modelId="{8E1ACA15-7A44-4E8C-80BA-B0AFEDDCE217}" srcId="{8865007E-634F-40B7-B4A7-AC14D2304236}" destId="{E02484E1-EFEC-4FD1-8035-6FE15B90F9CB}" srcOrd="2" destOrd="0" parTransId="{9BCD5A7B-6E2B-472B-9DF2-291AB0861F47}" sibTransId="{E3212752-11DD-491E-8C60-D59818760261}"/>
    <dgm:cxn modelId="{C1A3D921-C29E-4AE2-8546-2716685C0632}" type="presOf" srcId="{F9518D47-E37E-4129-9A4F-C6F720EA99B9}" destId="{D43695A1-C0B2-4D0B-BB6B-22ED7A97CB6E}" srcOrd="0" destOrd="0" presId="urn:microsoft.com/office/officeart/2005/8/layout/default"/>
    <dgm:cxn modelId="{D0989961-CC54-48B5-B899-DEA0A44966A0}" type="presOf" srcId="{606B46D1-A43A-4D3F-A67D-5DF462D4E2A8}" destId="{5C78E56B-5D00-4802-A687-BF9EDB7E1F4D}" srcOrd="0" destOrd="0" presId="urn:microsoft.com/office/officeart/2005/8/layout/default"/>
    <dgm:cxn modelId="{1E60126D-B54C-4C00-8412-EB8D3E777B53}" srcId="{8865007E-634F-40B7-B4A7-AC14D2304236}" destId="{F9518D47-E37E-4129-9A4F-C6F720EA99B9}" srcOrd="3" destOrd="0" parTransId="{75AFA55C-57CE-44E7-891F-35357EC2008F}" sibTransId="{8ED58B6A-0BA1-4F4B-B134-2157B8649943}"/>
    <dgm:cxn modelId="{F6054850-DCBD-45FE-A598-9B5A73CFCDB6}" type="presOf" srcId="{A45B79E9-08C1-4F51-AAF8-AE882D2F24CB}" destId="{54D945D3-B585-4563-B08D-CEFD24537B77}" srcOrd="0" destOrd="0" presId="urn:microsoft.com/office/officeart/2005/8/layout/default"/>
    <dgm:cxn modelId="{C656377B-CD88-4BED-9C34-043404701B2E}" type="presOf" srcId="{B8946D67-2F83-4E6C-A1B5-29A1FF06B336}" destId="{EFA5955D-C637-427D-9104-F607B35C455F}" srcOrd="0" destOrd="0" presId="urn:microsoft.com/office/officeart/2005/8/layout/default"/>
    <dgm:cxn modelId="{546E0C8C-42B0-499D-BAC4-F25CD9BF13C4}" srcId="{8865007E-634F-40B7-B4A7-AC14D2304236}" destId="{17541213-2599-4142-943D-B0315CAA57FC}" srcOrd="1" destOrd="0" parTransId="{695DD953-36C3-49FC-87AC-BF7FB5D56188}" sibTransId="{6383FDE0-BE98-4297-AC87-E7D85CC17E06}"/>
    <dgm:cxn modelId="{D732058D-9562-444D-A261-CA0395F9E24D}" type="presOf" srcId="{17541213-2599-4142-943D-B0315CAA57FC}" destId="{5E98058C-3455-4D6C-847F-893BEC04FCE6}" srcOrd="0" destOrd="0" presId="urn:microsoft.com/office/officeart/2005/8/layout/default"/>
    <dgm:cxn modelId="{045EE2C0-8B54-424A-B0E4-5960D32BF514}" type="presOf" srcId="{E02484E1-EFEC-4FD1-8035-6FE15B90F9CB}" destId="{0769AB41-F0CB-4CA1-86B4-8B6C379B4D19}" srcOrd="0" destOrd="0" presId="urn:microsoft.com/office/officeart/2005/8/layout/default"/>
    <dgm:cxn modelId="{A4EB20C1-C019-458B-8519-A434C2F9304B}" srcId="{8865007E-634F-40B7-B4A7-AC14D2304236}" destId="{606B46D1-A43A-4D3F-A67D-5DF462D4E2A8}" srcOrd="5" destOrd="0" parTransId="{EDE0A17D-F751-4997-A96B-E010DD25AFF1}" sibTransId="{5A29C910-6AE7-4D1D-BEFD-3504DE73E80A}"/>
    <dgm:cxn modelId="{D58502C4-2D14-4DC9-B19A-9D4F914107A2}" srcId="{8865007E-634F-40B7-B4A7-AC14D2304236}" destId="{8A5F0A4F-50D9-4168-A8D0-8B14CEB7F7F8}" srcOrd="0" destOrd="0" parTransId="{918DD60E-3195-41FA-B2CB-16CC5EED0676}" sibTransId="{98ACE675-49BD-4140-8514-7C15074F5F79}"/>
    <dgm:cxn modelId="{058590D4-DE25-477C-8F66-37C7A24713A3}" srcId="{8865007E-634F-40B7-B4A7-AC14D2304236}" destId="{B8946D67-2F83-4E6C-A1B5-29A1FF06B336}" srcOrd="4" destOrd="0" parTransId="{DC4814F0-2BC1-47FF-B338-2BA266177EA1}" sibTransId="{A57DC566-E513-4D2F-85D2-3CC2D82B08BB}"/>
    <dgm:cxn modelId="{D6BF68FE-80E0-4194-A3DA-6B9166826BA0}" srcId="{8865007E-634F-40B7-B4A7-AC14D2304236}" destId="{A45B79E9-08C1-4F51-AAF8-AE882D2F24CB}" srcOrd="6" destOrd="0" parTransId="{B90EBD54-D2EB-42CE-A3D3-692DC38FCA45}" sibTransId="{934A7592-DFE2-4B6B-8BD7-536A8778E194}"/>
    <dgm:cxn modelId="{694926FF-97F6-449E-B4D4-B2FF2AED2559}" type="presOf" srcId="{8865007E-634F-40B7-B4A7-AC14D2304236}" destId="{98BE31EB-D25D-4846-AB06-55D16DDA3010}" srcOrd="0" destOrd="0" presId="urn:microsoft.com/office/officeart/2005/8/layout/default"/>
    <dgm:cxn modelId="{CF3C4210-C092-4DFD-9DE8-582C8D737ECB}" type="presParOf" srcId="{98BE31EB-D25D-4846-AB06-55D16DDA3010}" destId="{DB531F7F-5C37-4074-9D62-82153AE2FEC8}" srcOrd="0" destOrd="0" presId="urn:microsoft.com/office/officeart/2005/8/layout/default"/>
    <dgm:cxn modelId="{9B2E4A96-9E3F-4CAA-84BA-28620D0A7BE7}" type="presParOf" srcId="{98BE31EB-D25D-4846-AB06-55D16DDA3010}" destId="{B3BE3C79-F5B2-4E08-BD54-B049F0292037}" srcOrd="1" destOrd="0" presId="urn:microsoft.com/office/officeart/2005/8/layout/default"/>
    <dgm:cxn modelId="{4EB9B354-FE1F-45A6-BF3D-2C73D0E853E2}" type="presParOf" srcId="{98BE31EB-D25D-4846-AB06-55D16DDA3010}" destId="{5E98058C-3455-4D6C-847F-893BEC04FCE6}" srcOrd="2" destOrd="0" presId="urn:microsoft.com/office/officeart/2005/8/layout/default"/>
    <dgm:cxn modelId="{B76E8763-7A00-4CA3-ABC8-85681417E408}" type="presParOf" srcId="{98BE31EB-D25D-4846-AB06-55D16DDA3010}" destId="{E9133A53-3024-463D-A636-A3FB2A8E1824}" srcOrd="3" destOrd="0" presId="urn:microsoft.com/office/officeart/2005/8/layout/default"/>
    <dgm:cxn modelId="{D06EA9AF-1D6F-4832-AD01-6C9BB09D42C8}" type="presParOf" srcId="{98BE31EB-D25D-4846-AB06-55D16DDA3010}" destId="{0769AB41-F0CB-4CA1-86B4-8B6C379B4D19}" srcOrd="4" destOrd="0" presId="urn:microsoft.com/office/officeart/2005/8/layout/default"/>
    <dgm:cxn modelId="{8C08B376-0173-4A12-AD11-C13DFDB4E7D9}" type="presParOf" srcId="{98BE31EB-D25D-4846-AB06-55D16DDA3010}" destId="{B33BAAC9-E775-4DB4-8D15-D3FE80F18D03}" srcOrd="5" destOrd="0" presId="urn:microsoft.com/office/officeart/2005/8/layout/default"/>
    <dgm:cxn modelId="{1967F264-CD73-42B0-B969-CB89F2486D09}" type="presParOf" srcId="{98BE31EB-D25D-4846-AB06-55D16DDA3010}" destId="{D43695A1-C0B2-4D0B-BB6B-22ED7A97CB6E}" srcOrd="6" destOrd="0" presId="urn:microsoft.com/office/officeart/2005/8/layout/default"/>
    <dgm:cxn modelId="{3E909473-9225-4DCA-AD7E-B1F3892CD8A8}" type="presParOf" srcId="{98BE31EB-D25D-4846-AB06-55D16DDA3010}" destId="{5A4138AE-6402-492A-9E12-3DF87B477D76}" srcOrd="7" destOrd="0" presId="urn:microsoft.com/office/officeart/2005/8/layout/default"/>
    <dgm:cxn modelId="{15DEC335-134A-44A2-9D58-D533CFA78C78}" type="presParOf" srcId="{98BE31EB-D25D-4846-AB06-55D16DDA3010}" destId="{EFA5955D-C637-427D-9104-F607B35C455F}" srcOrd="8" destOrd="0" presId="urn:microsoft.com/office/officeart/2005/8/layout/default"/>
    <dgm:cxn modelId="{5BA45AB3-57CD-4B91-85AC-D117287F1867}" type="presParOf" srcId="{98BE31EB-D25D-4846-AB06-55D16DDA3010}" destId="{F67071A4-E326-414F-8E42-EFF7081BE3BB}" srcOrd="9" destOrd="0" presId="urn:microsoft.com/office/officeart/2005/8/layout/default"/>
    <dgm:cxn modelId="{EF8D79C6-1DE5-4730-AA1D-4C3AE5C1245D}" type="presParOf" srcId="{98BE31EB-D25D-4846-AB06-55D16DDA3010}" destId="{5C78E56B-5D00-4802-A687-BF9EDB7E1F4D}" srcOrd="10" destOrd="0" presId="urn:microsoft.com/office/officeart/2005/8/layout/default"/>
    <dgm:cxn modelId="{4E89C5F3-E23D-4E6E-9B61-9AD6857A273E}" type="presParOf" srcId="{98BE31EB-D25D-4846-AB06-55D16DDA3010}" destId="{CC97A400-758F-4E26-AFB4-6DE4A90A90B2}" srcOrd="11" destOrd="0" presId="urn:microsoft.com/office/officeart/2005/8/layout/default"/>
    <dgm:cxn modelId="{F02E8D71-FC8C-47C4-BE3F-B806C5465D6D}" type="presParOf" srcId="{98BE31EB-D25D-4846-AB06-55D16DDA3010}" destId="{54D945D3-B585-4563-B08D-CEFD24537B77}"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1D7B0A2-4743-403C-B93C-DBF7DF10505E}" type="doc">
      <dgm:prSet loTypeId="urn:microsoft.com/office/officeart/2016/7/layout/BasicLinearProcessNumbered" loCatId="process" qsTypeId="urn:microsoft.com/office/officeart/2005/8/quickstyle/simple1" qsCatId="simple" csTypeId="urn:microsoft.com/office/officeart/2005/8/colors/colorful1" csCatId="colorful"/>
      <dgm:spPr/>
      <dgm:t>
        <a:bodyPr/>
        <a:lstStyle/>
        <a:p>
          <a:endParaRPr lang="en-US"/>
        </a:p>
      </dgm:t>
    </dgm:pt>
    <dgm:pt modelId="{6814E7CE-0925-4220-8CEF-6B8989A0702E}">
      <dgm:prSet/>
      <dgm:spPr/>
      <dgm:t>
        <a:bodyPr/>
        <a:lstStyle/>
        <a:p>
          <a:r>
            <a:rPr lang="en-GB"/>
            <a:t>Identify a profession of your choice, maybe one you are interested in pursuing in the future</a:t>
          </a:r>
          <a:endParaRPr lang="en-US"/>
        </a:p>
      </dgm:t>
    </dgm:pt>
    <dgm:pt modelId="{F13FCEA3-E6B4-4824-A4C7-23989E40EB4B}" type="parTrans" cxnId="{F8063676-4CA9-498A-843C-65483062E651}">
      <dgm:prSet/>
      <dgm:spPr/>
      <dgm:t>
        <a:bodyPr/>
        <a:lstStyle/>
        <a:p>
          <a:endParaRPr lang="en-US"/>
        </a:p>
      </dgm:t>
    </dgm:pt>
    <dgm:pt modelId="{6C226839-F023-4BB8-AB35-AB4087449949}" type="sibTrans" cxnId="{F8063676-4CA9-498A-843C-65483062E651}">
      <dgm:prSet phldrT="1" phldr="0"/>
      <dgm:spPr/>
      <dgm:t>
        <a:bodyPr/>
        <a:lstStyle/>
        <a:p>
          <a:r>
            <a:rPr lang="en-US"/>
            <a:t>1</a:t>
          </a:r>
        </a:p>
      </dgm:t>
    </dgm:pt>
    <dgm:pt modelId="{D332B32E-D464-4505-96F6-0E6D0C7E198F}">
      <dgm:prSet/>
      <dgm:spPr/>
      <dgm:t>
        <a:bodyPr/>
        <a:lstStyle/>
        <a:p>
          <a:r>
            <a:rPr lang="en-GB"/>
            <a:t>Carry out some research into the factors affecting the supply and demand for labour within this profession</a:t>
          </a:r>
          <a:endParaRPr lang="en-US"/>
        </a:p>
      </dgm:t>
    </dgm:pt>
    <dgm:pt modelId="{27F17181-0CE8-4F6E-BE7B-453580997A64}" type="parTrans" cxnId="{EDA096DF-E1D8-4CCC-B679-520BD140B622}">
      <dgm:prSet/>
      <dgm:spPr/>
      <dgm:t>
        <a:bodyPr/>
        <a:lstStyle/>
        <a:p>
          <a:endParaRPr lang="en-US"/>
        </a:p>
      </dgm:t>
    </dgm:pt>
    <dgm:pt modelId="{85E9ADBA-A877-446E-8BF8-DF715EF316F1}" type="sibTrans" cxnId="{EDA096DF-E1D8-4CCC-B679-520BD140B622}">
      <dgm:prSet phldrT="2" phldr="0"/>
      <dgm:spPr/>
      <dgm:t>
        <a:bodyPr/>
        <a:lstStyle/>
        <a:p>
          <a:r>
            <a:rPr lang="en-US"/>
            <a:t>2</a:t>
          </a:r>
        </a:p>
      </dgm:t>
    </dgm:pt>
    <dgm:pt modelId="{A9FA68A0-9B6E-48A1-9C8E-B38CEBF20822}">
      <dgm:prSet/>
      <dgm:spPr/>
      <dgm:t>
        <a:bodyPr/>
        <a:lstStyle/>
        <a:p>
          <a:r>
            <a:rPr lang="en-GB"/>
            <a:t>Prepare a short doc, use economic theory to explain your explanation of the factors affecting the supply and demand of labour within your chosen profession</a:t>
          </a:r>
          <a:endParaRPr lang="en-US"/>
        </a:p>
      </dgm:t>
    </dgm:pt>
    <dgm:pt modelId="{E1EF9DBE-FC65-4726-9FA9-561FE22040EC}" type="parTrans" cxnId="{320C7CFE-0FF4-4C0C-A3DF-15DD663A7F33}">
      <dgm:prSet/>
      <dgm:spPr/>
      <dgm:t>
        <a:bodyPr/>
        <a:lstStyle/>
        <a:p>
          <a:endParaRPr lang="en-US"/>
        </a:p>
      </dgm:t>
    </dgm:pt>
    <dgm:pt modelId="{57735FF7-BA01-4AE1-B225-2DA4A93DAB6C}" type="sibTrans" cxnId="{320C7CFE-0FF4-4C0C-A3DF-15DD663A7F33}">
      <dgm:prSet phldrT="3" phldr="0"/>
      <dgm:spPr/>
      <dgm:t>
        <a:bodyPr/>
        <a:lstStyle/>
        <a:p>
          <a:r>
            <a:rPr lang="en-US"/>
            <a:t>3</a:t>
          </a:r>
        </a:p>
      </dgm:t>
    </dgm:pt>
    <dgm:pt modelId="{A15F08CA-49CD-4E0A-8349-4E1EBF514498}" type="pres">
      <dgm:prSet presAssocID="{01D7B0A2-4743-403C-B93C-DBF7DF10505E}" presName="Name0" presStyleCnt="0">
        <dgm:presLayoutVars>
          <dgm:animLvl val="lvl"/>
          <dgm:resizeHandles val="exact"/>
        </dgm:presLayoutVars>
      </dgm:prSet>
      <dgm:spPr/>
    </dgm:pt>
    <dgm:pt modelId="{AC9AA34C-DD3A-414E-85D2-C018632D0C51}" type="pres">
      <dgm:prSet presAssocID="{6814E7CE-0925-4220-8CEF-6B8989A0702E}" presName="compositeNode" presStyleCnt="0">
        <dgm:presLayoutVars>
          <dgm:bulletEnabled val="1"/>
        </dgm:presLayoutVars>
      </dgm:prSet>
      <dgm:spPr/>
    </dgm:pt>
    <dgm:pt modelId="{E282FF54-4139-4478-95A5-0EA97BB30D82}" type="pres">
      <dgm:prSet presAssocID="{6814E7CE-0925-4220-8CEF-6B8989A0702E}" presName="bgRect" presStyleLbl="bgAccFollowNode1" presStyleIdx="0" presStyleCnt="3"/>
      <dgm:spPr/>
    </dgm:pt>
    <dgm:pt modelId="{CA474BC6-426B-4574-B90A-0472F837A561}" type="pres">
      <dgm:prSet presAssocID="{6C226839-F023-4BB8-AB35-AB4087449949}" presName="sibTransNodeCircle" presStyleLbl="alignNode1" presStyleIdx="0" presStyleCnt="6">
        <dgm:presLayoutVars>
          <dgm:chMax val="0"/>
          <dgm:bulletEnabled/>
        </dgm:presLayoutVars>
      </dgm:prSet>
      <dgm:spPr/>
    </dgm:pt>
    <dgm:pt modelId="{FF79AAC9-0B47-4299-A5EE-A70D99B3100E}" type="pres">
      <dgm:prSet presAssocID="{6814E7CE-0925-4220-8CEF-6B8989A0702E}" presName="bottomLine" presStyleLbl="alignNode1" presStyleIdx="1" presStyleCnt="6">
        <dgm:presLayoutVars/>
      </dgm:prSet>
      <dgm:spPr/>
    </dgm:pt>
    <dgm:pt modelId="{B2400488-DA04-4406-9840-DD5E64887DE7}" type="pres">
      <dgm:prSet presAssocID="{6814E7CE-0925-4220-8CEF-6B8989A0702E}" presName="nodeText" presStyleLbl="bgAccFollowNode1" presStyleIdx="0" presStyleCnt="3">
        <dgm:presLayoutVars>
          <dgm:bulletEnabled val="1"/>
        </dgm:presLayoutVars>
      </dgm:prSet>
      <dgm:spPr/>
    </dgm:pt>
    <dgm:pt modelId="{BD8128FE-D30C-42FB-B2D0-A14EB0882B73}" type="pres">
      <dgm:prSet presAssocID="{6C226839-F023-4BB8-AB35-AB4087449949}" presName="sibTrans" presStyleCnt="0"/>
      <dgm:spPr/>
    </dgm:pt>
    <dgm:pt modelId="{2FE19818-1E53-4C7F-8CDD-97E65E1986E9}" type="pres">
      <dgm:prSet presAssocID="{D332B32E-D464-4505-96F6-0E6D0C7E198F}" presName="compositeNode" presStyleCnt="0">
        <dgm:presLayoutVars>
          <dgm:bulletEnabled val="1"/>
        </dgm:presLayoutVars>
      </dgm:prSet>
      <dgm:spPr/>
    </dgm:pt>
    <dgm:pt modelId="{E0FBDAF2-F4E6-4F5D-BAE9-1F63C043CFC2}" type="pres">
      <dgm:prSet presAssocID="{D332B32E-D464-4505-96F6-0E6D0C7E198F}" presName="bgRect" presStyleLbl="bgAccFollowNode1" presStyleIdx="1" presStyleCnt="3"/>
      <dgm:spPr/>
    </dgm:pt>
    <dgm:pt modelId="{F77F541D-EA4A-4C90-B22D-084C3A48CF86}" type="pres">
      <dgm:prSet presAssocID="{85E9ADBA-A877-446E-8BF8-DF715EF316F1}" presName="sibTransNodeCircle" presStyleLbl="alignNode1" presStyleIdx="2" presStyleCnt="6">
        <dgm:presLayoutVars>
          <dgm:chMax val="0"/>
          <dgm:bulletEnabled/>
        </dgm:presLayoutVars>
      </dgm:prSet>
      <dgm:spPr/>
    </dgm:pt>
    <dgm:pt modelId="{851DBE76-F75F-46E6-ACC3-9DBED1211F21}" type="pres">
      <dgm:prSet presAssocID="{D332B32E-D464-4505-96F6-0E6D0C7E198F}" presName="bottomLine" presStyleLbl="alignNode1" presStyleIdx="3" presStyleCnt="6">
        <dgm:presLayoutVars/>
      </dgm:prSet>
      <dgm:spPr/>
    </dgm:pt>
    <dgm:pt modelId="{B2C4EDB2-D53B-4285-B81D-E8B687C58813}" type="pres">
      <dgm:prSet presAssocID="{D332B32E-D464-4505-96F6-0E6D0C7E198F}" presName="nodeText" presStyleLbl="bgAccFollowNode1" presStyleIdx="1" presStyleCnt="3">
        <dgm:presLayoutVars>
          <dgm:bulletEnabled val="1"/>
        </dgm:presLayoutVars>
      </dgm:prSet>
      <dgm:spPr/>
    </dgm:pt>
    <dgm:pt modelId="{15A36A53-FFE1-45A0-A9AA-B5C021D17A03}" type="pres">
      <dgm:prSet presAssocID="{85E9ADBA-A877-446E-8BF8-DF715EF316F1}" presName="sibTrans" presStyleCnt="0"/>
      <dgm:spPr/>
    </dgm:pt>
    <dgm:pt modelId="{F6DD3FF1-77D5-4113-92DC-A078D9DCD981}" type="pres">
      <dgm:prSet presAssocID="{A9FA68A0-9B6E-48A1-9C8E-B38CEBF20822}" presName="compositeNode" presStyleCnt="0">
        <dgm:presLayoutVars>
          <dgm:bulletEnabled val="1"/>
        </dgm:presLayoutVars>
      </dgm:prSet>
      <dgm:spPr/>
    </dgm:pt>
    <dgm:pt modelId="{75EFAFAD-7A6B-4C4D-B080-7EB3D15D7F5B}" type="pres">
      <dgm:prSet presAssocID="{A9FA68A0-9B6E-48A1-9C8E-B38CEBF20822}" presName="bgRect" presStyleLbl="bgAccFollowNode1" presStyleIdx="2" presStyleCnt="3"/>
      <dgm:spPr/>
    </dgm:pt>
    <dgm:pt modelId="{6B43B808-FFC9-4979-8605-A6A269E1FC36}" type="pres">
      <dgm:prSet presAssocID="{57735FF7-BA01-4AE1-B225-2DA4A93DAB6C}" presName="sibTransNodeCircle" presStyleLbl="alignNode1" presStyleIdx="4" presStyleCnt="6">
        <dgm:presLayoutVars>
          <dgm:chMax val="0"/>
          <dgm:bulletEnabled/>
        </dgm:presLayoutVars>
      </dgm:prSet>
      <dgm:spPr/>
    </dgm:pt>
    <dgm:pt modelId="{1D588A61-6273-42D0-84E4-ECC7F1F53638}" type="pres">
      <dgm:prSet presAssocID="{A9FA68A0-9B6E-48A1-9C8E-B38CEBF20822}" presName="bottomLine" presStyleLbl="alignNode1" presStyleIdx="5" presStyleCnt="6">
        <dgm:presLayoutVars/>
      </dgm:prSet>
      <dgm:spPr/>
    </dgm:pt>
    <dgm:pt modelId="{F81495D8-2C68-4D6F-ACC7-212AE9098265}" type="pres">
      <dgm:prSet presAssocID="{A9FA68A0-9B6E-48A1-9C8E-B38CEBF20822}" presName="nodeText" presStyleLbl="bgAccFollowNode1" presStyleIdx="2" presStyleCnt="3">
        <dgm:presLayoutVars>
          <dgm:bulletEnabled val="1"/>
        </dgm:presLayoutVars>
      </dgm:prSet>
      <dgm:spPr/>
    </dgm:pt>
  </dgm:ptLst>
  <dgm:cxnLst>
    <dgm:cxn modelId="{483BAF26-D5C6-4AD2-B4F3-87EFECB3B99A}" type="presOf" srcId="{6C226839-F023-4BB8-AB35-AB4087449949}" destId="{CA474BC6-426B-4574-B90A-0472F837A561}" srcOrd="0" destOrd="0" presId="urn:microsoft.com/office/officeart/2016/7/layout/BasicLinearProcessNumbered"/>
    <dgm:cxn modelId="{290F1E2E-0416-450F-A87F-7C64A7E1D515}" type="presOf" srcId="{01D7B0A2-4743-403C-B93C-DBF7DF10505E}" destId="{A15F08CA-49CD-4E0A-8349-4E1EBF514498}" srcOrd="0" destOrd="0" presId="urn:microsoft.com/office/officeart/2016/7/layout/BasicLinearProcessNumbered"/>
    <dgm:cxn modelId="{F8063676-4CA9-498A-843C-65483062E651}" srcId="{01D7B0A2-4743-403C-B93C-DBF7DF10505E}" destId="{6814E7CE-0925-4220-8CEF-6B8989A0702E}" srcOrd="0" destOrd="0" parTransId="{F13FCEA3-E6B4-4824-A4C7-23989E40EB4B}" sibTransId="{6C226839-F023-4BB8-AB35-AB4087449949}"/>
    <dgm:cxn modelId="{91B72158-E870-423F-AF1F-1967B0601534}" type="presOf" srcId="{57735FF7-BA01-4AE1-B225-2DA4A93DAB6C}" destId="{6B43B808-FFC9-4979-8605-A6A269E1FC36}" srcOrd="0" destOrd="0" presId="urn:microsoft.com/office/officeart/2016/7/layout/BasicLinearProcessNumbered"/>
    <dgm:cxn modelId="{632BF380-2A39-4293-8BD1-F20B69404945}" type="presOf" srcId="{6814E7CE-0925-4220-8CEF-6B8989A0702E}" destId="{B2400488-DA04-4406-9840-DD5E64887DE7}" srcOrd="1" destOrd="0" presId="urn:microsoft.com/office/officeart/2016/7/layout/BasicLinearProcessNumbered"/>
    <dgm:cxn modelId="{9CDE189B-E295-4F2F-9D12-0196F6A67CED}" type="presOf" srcId="{D332B32E-D464-4505-96F6-0E6D0C7E198F}" destId="{E0FBDAF2-F4E6-4F5D-BAE9-1F63C043CFC2}" srcOrd="0" destOrd="0" presId="urn:microsoft.com/office/officeart/2016/7/layout/BasicLinearProcessNumbered"/>
    <dgm:cxn modelId="{8E77AAA4-445C-4164-BCAE-ECE9B346C554}" type="presOf" srcId="{85E9ADBA-A877-446E-8BF8-DF715EF316F1}" destId="{F77F541D-EA4A-4C90-B22D-084C3A48CF86}" srcOrd="0" destOrd="0" presId="urn:microsoft.com/office/officeart/2016/7/layout/BasicLinearProcessNumbered"/>
    <dgm:cxn modelId="{D4F252A7-82CC-47B4-9A8D-5550A8D24185}" type="presOf" srcId="{6814E7CE-0925-4220-8CEF-6B8989A0702E}" destId="{E282FF54-4139-4478-95A5-0EA97BB30D82}" srcOrd="0" destOrd="0" presId="urn:microsoft.com/office/officeart/2016/7/layout/BasicLinearProcessNumbered"/>
    <dgm:cxn modelId="{7E1336D4-C011-4B81-AC58-60AC5582DB5B}" type="presOf" srcId="{A9FA68A0-9B6E-48A1-9C8E-B38CEBF20822}" destId="{75EFAFAD-7A6B-4C4D-B080-7EB3D15D7F5B}" srcOrd="0" destOrd="0" presId="urn:microsoft.com/office/officeart/2016/7/layout/BasicLinearProcessNumbered"/>
    <dgm:cxn modelId="{2B798ADD-65F6-43E9-9FB0-1E00783CAC11}" type="presOf" srcId="{D332B32E-D464-4505-96F6-0E6D0C7E198F}" destId="{B2C4EDB2-D53B-4285-B81D-E8B687C58813}" srcOrd="1" destOrd="0" presId="urn:microsoft.com/office/officeart/2016/7/layout/BasicLinearProcessNumbered"/>
    <dgm:cxn modelId="{EDA096DF-E1D8-4CCC-B679-520BD140B622}" srcId="{01D7B0A2-4743-403C-B93C-DBF7DF10505E}" destId="{D332B32E-D464-4505-96F6-0E6D0C7E198F}" srcOrd="1" destOrd="0" parTransId="{27F17181-0CE8-4F6E-BE7B-453580997A64}" sibTransId="{85E9ADBA-A877-446E-8BF8-DF715EF316F1}"/>
    <dgm:cxn modelId="{63AD38F2-AA45-47F4-BB03-852BDA71A4A1}" type="presOf" srcId="{A9FA68A0-9B6E-48A1-9C8E-B38CEBF20822}" destId="{F81495D8-2C68-4D6F-ACC7-212AE9098265}" srcOrd="1" destOrd="0" presId="urn:microsoft.com/office/officeart/2016/7/layout/BasicLinearProcessNumbered"/>
    <dgm:cxn modelId="{320C7CFE-0FF4-4C0C-A3DF-15DD663A7F33}" srcId="{01D7B0A2-4743-403C-B93C-DBF7DF10505E}" destId="{A9FA68A0-9B6E-48A1-9C8E-B38CEBF20822}" srcOrd="2" destOrd="0" parTransId="{E1EF9DBE-FC65-4726-9FA9-561FE22040EC}" sibTransId="{57735FF7-BA01-4AE1-B225-2DA4A93DAB6C}"/>
    <dgm:cxn modelId="{6AF3A7E0-D51E-47E7-8722-BABC61976E43}" type="presParOf" srcId="{A15F08CA-49CD-4E0A-8349-4E1EBF514498}" destId="{AC9AA34C-DD3A-414E-85D2-C018632D0C51}" srcOrd="0" destOrd="0" presId="urn:microsoft.com/office/officeart/2016/7/layout/BasicLinearProcessNumbered"/>
    <dgm:cxn modelId="{76D8E87C-E98B-416B-9765-74E57D1C927E}" type="presParOf" srcId="{AC9AA34C-DD3A-414E-85D2-C018632D0C51}" destId="{E282FF54-4139-4478-95A5-0EA97BB30D82}" srcOrd="0" destOrd="0" presId="urn:microsoft.com/office/officeart/2016/7/layout/BasicLinearProcessNumbered"/>
    <dgm:cxn modelId="{E5064805-6D8C-4786-A87E-0447948BF62F}" type="presParOf" srcId="{AC9AA34C-DD3A-414E-85D2-C018632D0C51}" destId="{CA474BC6-426B-4574-B90A-0472F837A561}" srcOrd="1" destOrd="0" presId="urn:microsoft.com/office/officeart/2016/7/layout/BasicLinearProcessNumbered"/>
    <dgm:cxn modelId="{9B308695-D3EA-4649-8995-243DA1DB2E26}" type="presParOf" srcId="{AC9AA34C-DD3A-414E-85D2-C018632D0C51}" destId="{FF79AAC9-0B47-4299-A5EE-A70D99B3100E}" srcOrd="2" destOrd="0" presId="urn:microsoft.com/office/officeart/2016/7/layout/BasicLinearProcessNumbered"/>
    <dgm:cxn modelId="{7626EEA2-A1C1-4669-A482-612FE3648705}" type="presParOf" srcId="{AC9AA34C-DD3A-414E-85D2-C018632D0C51}" destId="{B2400488-DA04-4406-9840-DD5E64887DE7}" srcOrd="3" destOrd="0" presId="urn:microsoft.com/office/officeart/2016/7/layout/BasicLinearProcessNumbered"/>
    <dgm:cxn modelId="{529BCD6E-2503-4852-884D-3849F043E095}" type="presParOf" srcId="{A15F08CA-49CD-4E0A-8349-4E1EBF514498}" destId="{BD8128FE-D30C-42FB-B2D0-A14EB0882B73}" srcOrd="1" destOrd="0" presId="urn:microsoft.com/office/officeart/2016/7/layout/BasicLinearProcessNumbered"/>
    <dgm:cxn modelId="{A1FB30FF-924B-4DC8-9AF3-8DD949F3EC41}" type="presParOf" srcId="{A15F08CA-49CD-4E0A-8349-4E1EBF514498}" destId="{2FE19818-1E53-4C7F-8CDD-97E65E1986E9}" srcOrd="2" destOrd="0" presId="urn:microsoft.com/office/officeart/2016/7/layout/BasicLinearProcessNumbered"/>
    <dgm:cxn modelId="{1119E05B-477F-4155-94B0-EBDB5F322DF7}" type="presParOf" srcId="{2FE19818-1E53-4C7F-8CDD-97E65E1986E9}" destId="{E0FBDAF2-F4E6-4F5D-BAE9-1F63C043CFC2}" srcOrd="0" destOrd="0" presId="urn:microsoft.com/office/officeart/2016/7/layout/BasicLinearProcessNumbered"/>
    <dgm:cxn modelId="{ABE097BA-E5F1-4D99-8895-7ED95236A954}" type="presParOf" srcId="{2FE19818-1E53-4C7F-8CDD-97E65E1986E9}" destId="{F77F541D-EA4A-4C90-B22D-084C3A48CF86}" srcOrd="1" destOrd="0" presId="urn:microsoft.com/office/officeart/2016/7/layout/BasicLinearProcessNumbered"/>
    <dgm:cxn modelId="{124146AE-6FB8-4118-B089-E05FBBED3997}" type="presParOf" srcId="{2FE19818-1E53-4C7F-8CDD-97E65E1986E9}" destId="{851DBE76-F75F-46E6-ACC3-9DBED1211F21}" srcOrd="2" destOrd="0" presId="urn:microsoft.com/office/officeart/2016/7/layout/BasicLinearProcessNumbered"/>
    <dgm:cxn modelId="{28AFCAF7-AF09-4D56-8C15-2E6DC5EC7E56}" type="presParOf" srcId="{2FE19818-1E53-4C7F-8CDD-97E65E1986E9}" destId="{B2C4EDB2-D53B-4285-B81D-E8B687C58813}" srcOrd="3" destOrd="0" presId="urn:microsoft.com/office/officeart/2016/7/layout/BasicLinearProcessNumbered"/>
    <dgm:cxn modelId="{57255908-ADCA-4BAD-804C-5558067F54EE}" type="presParOf" srcId="{A15F08CA-49CD-4E0A-8349-4E1EBF514498}" destId="{15A36A53-FFE1-45A0-A9AA-B5C021D17A03}" srcOrd="3" destOrd="0" presId="urn:microsoft.com/office/officeart/2016/7/layout/BasicLinearProcessNumbered"/>
    <dgm:cxn modelId="{347201BA-BB65-46E1-BF38-3CD8CE6C63C5}" type="presParOf" srcId="{A15F08CA-49CD-4E0A-8349-4E1EBF514498}" destId="{F6DD3FF1-77D5-4113-92DC-A078D9DCD981}" srcOrd="4" destOrd="0" presId="urn:microsoft.com/office/officeart/2016/7/layout/BasicLinearProcessNumbered"/>
    <dgm:cxn modelId="{75712020-33B3-44D1-BB69-1075622B94CE}" type="presParOf" srcId="{F6DD3FF1-77D5-4113-92DC-A078D9DCD981}" destId="{75EFAFAD-7A6B-4C4D-B080-7EB3D15D7F5B}" srcOrd="0" destOrd="0" presId="urn:microsoft.com/office/officeart/2016/7/layout/BasicLinearProcessNumbered"/>
    <dgm:cxn modelId="{F57C4F9E-6A42-46B8-BA16-9BC3103A0D8D}" type="presParOf" srcId="{F6DD3FF1-77D5-4113-92DC-A078D9DCD981}" destId="{6B43B808-FFC9-4979-8605-A6A269E1FC36}" srcOrd="1" destOrd="0" presId="urn:microsoft.com/office/officeart/2016/7/layout/BasicLinearProcessNumbered"/>
    <dgm:cxn modelId="{528B87B5-F341-498F-B0BB-B9B87916130F}" type="presParOf" srcId="{F6DD3FF1-77D5-4113-92DC-A078D9DCD981}" destId="{1D588A61-6273-42D0-84E4-ECC7F1F53638}" srcOrd="2" destOrd="0" presId="urn:microsoft.com/office/officeart/2016/7/layout/BasicLinearProcessNumbered"/>
    <dgm:cxn modelId="{6D2573FF-01E0-4909-B737-48D8B5D45E0D}" type="presParOf" srcId="{F6DD3FF1-77D5-4113-92DC-A078D9DCD981}" destId="{F81495D8-2C68-4D6F-ACC7-212AE9098265}"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E8CAC51-B1EA-46FF-A936-9C442CA54BA1}" type="doc">
      <dgm:prSet loTypeId="urn:microsoft.com/office/officeart/2008/layout/LinedList" loCatId="list" qsTypeId="urn:microsoft.com/office/officeart/2005/8/quickstyle/simple1" qsCatId="simple" csTypeId="urn:microsoft.com/office/officeart/2005/8/colors/colorful5" csCatId="colorful"/>
      <dgm:spPr/>
      <dgm:t>
        <a:bodyPr/>
        <a:lstStyle/>
        <a:p>
          <a:endParaRPr lang="en-US"/>
        </a:p>
      </dgm:t>
    </dgm:pt>
    <dgm:pt modelId="{D5B7BE63-460A-47D3-AC89-02C541DF3F20}">
      <dgm:prSet/>
      <dgm:spPr/>
      <dgm:t>
        <a:bodyPr/>
        <a:lstStyle/>
        <a:p>
          <a:r>
            <a:rPr lang="en-GB" b="1" dirty="0"/>
            <a:t>The demand curve for labour tells us how many workers a business will employ at a given wage rate in a given time period. </a:t>
          </a:r>
          <a:endParaRPr lang="en-US" dirty="0"/>
        </a:p>
      </dgm:t>
    </dgm:pt>
    <dgm:pt modelId="{03F6D898-9D94-4BCF-AE25-228F9E9E5055}" type="parTrans" cxnId="{157C06FB-A4FB-4EBD-BA1A-9081515E5762}">
      <dgm:prSet/>
      <dgm:spPr/>
      <dgm:t>
        <a:bodyPr/>
        <a:lstStyle/>
        <a:p>
          <a:endParaRPr lang="en-US"/>
        </a:p>
      </dgm:t>
    </dgm:pt>
    <dgm:pt modelId="{5223B366-8031-48F5-8EF6-2183AE4F1C76}" type="sibTrans" cxnId="{157C06FB-A4FB-4EBD-BA1A-9081515E5762}">
      <dgm:prSet/>
      <dgm:spPr/>
      <dgm:t>
        <a:bodyPr/>
        <a:lstStyle/>
        <a:p>
          <a:endParaRPr lang="en-US"/>
        </a:p>
      </dgm:t>
    </dgm:pt>
    <dgm:pt modelId="{1BC688BC-6C99-4420-9FC8-D364708F8270}">
      <dgm:prSet/>
      <dgm:spPr/>
      <dgm:t>
        <a:bodyPr/>
        <a:lstStyle/>
        <a:p>
          <a:r>
            <a:rPr lang="en-GB" b="1" dirty="0"/>
            <a:t>In the theory of competitive labour markets, the demand curve for labour comes from the estimated marginal revenue product of labour (MRPL)</a:t>
          </a:r>
          <a:endParaRPr lang="en-US" dirty="0"/>
        </a:p>
      </dgm:t>
    </dgm:pt>
    <dgm:pt modelId="{EE66C0F0-E885-4212-9DEA-2F75EFB99293}" type="parTrans" cxnId="{F69CF85B-19C9-4F0D-9E56-BB325AE28A7F}">
      <dgm:prSet/>
      <dgm:spPr/>
      <dgm:t>
        <a:bodyPr/>
        <a:lstStyle/>
        <a:p>
          <a:endParaRPr lang="en-US"/>
        </a:p>
      </dgm:t>
    </dgm:pt>
    <dgm:pt modelId="{C29EC513-F9B2-4AB7-A57D-65877F19A6C3}" type="sibTrans" cxnId="{F69CF85B-19C9-4F0D-9E56-BB325AE28A7F}">
      <dgm:prSet/>
      <dgm:spPr/>
      <dgm:t>
        <a:bodyPr/>
        <a:lstStyle/>
        <a:p>
          <a:endParaRPr lang="en-US"/>
        </a:p>
      </dgm:t>
    </dgm:pt>
    <dgm:pt modelId="{CD6A7CD9-4604-4E7A-9532-D97552FCEEFB}" type="pres">
      <dgm:prSet presAssocID="{4E8CAC51-B1EA-46FF-A936-9C442CA54BA1}" presName="vert0" presStyleCnt="0">
        <dgm:presLayoutVars>
          <dgm:dir/>
          <dgm:animOne val="branch"/>
          <dgm:animLvl val="lvl"/>
        </dgm:presLayoutVars>
      </dgm:prSet>
      <dgm:spPr/>
    </dgm:pt>
    <dgm:pt modelId="{D7BF7B28-B3A1-46AC-9F3A-CCC671E3E58F}" type="pres">
      <dgm:prSet presAssocID="{D5B7BE63-460A-47D3-AC89-02C541DF3F20}" presName="thickLine" presStyleLbl="alignNode1" presStyleIdx="0" presStyleCnt="2"/>
      <dgm:spPr/>
    </dgm:pt>
    <dgm:pt modelId="{62F12F12-44E0-422E-B05A-71BE1F47E297}" type="pres">
      <dgm:prSet presAssocID="{D5B7BE63-460A-47D3-AC89-02C541DF3F20}" presName="horz1" presStyleCnt="0"/>
      <dgm:spPr/>
    </dgm:pt>
    <dgm:pt modelId="{ADEFDD19-2BD6-40FF-83B6-56E30D299981}" type="pres">
      <dgm:prSet presAssocID="{D5B7BE63-460A-47D3-AC89-02C541DF3F20}" presName="tx1" presStyleLbl="revTx" presStyleIdx="0" presStyleCnt="2"/>
      <dgm:spPr/>
    </dgm:pt>
    <dgm:pt modelId="{3528DEF3-7BA1-44D4-BC6B-D8F270BF8897}" type="pres">
      <dgm:prSet presAssocID="{D5B7BE63-460A-47D3-AC89-02C541DF3F20}" presName="vert1" presStyleCnt="0"/>
      <dgm:spPr/>
    </dgm:pt>
    <dgm:pt modelId="{50A7F88D-AD89-43A5-9768-0F3BD3511BC0}" type="pres">
      <dgm:prSet presAssocID="{1BC688BC-6C99-4420-9FC8-D364708F8270}" presName="thickLine" presStyleLbl="alignNode1" presStyleIdx="1" presStyleCnt="2"/>
      <dgm:spPr/>
    </dgm:pt>
    <dgm:pt modelId="{D296D761-58C4-41A5-A888-B9A8E3124C07}" type="pres">
      <dgm:prSet presAssocID="{1BC688BC-6C99-4420-9FC8-D364708F8270}" presName="horz1" presStyleCnt="0"/>
      <dgm:spPr/>
    </dgm:pt>
    <dgm:pt modelId="{8DF8C614-ACCB-4F95-A116-CB11F8759CF9}" type="pres">
      <dgm:prSet presAssocID="{1BC688BC-6C99-4420-9FC8-D364708F8270}" presName="tx1" presStyleLbl="revTx" presStyleIdx="1" presStyleCnt="2"/>
      <dgm:spPr/>
    </dgm:pt>
    <dgm:pt modelId="{14D096C6-FFB5-4B7A-8564-C9C9A63189DC}" type="pres">
      <dgm:prSet presAssocID="{1BC688BC-6C99-4420-9FC8-D364708F8270}" presName="vert1" presStyleCnt="0"/>
      <dgm:spPr/>
    </dgm:pt>
  </dgm:ptLst>
  <dgm:cxnLst>
    <dgm:cxn modelId="{F69CF85B-19C9-4F0D-9E56-BB325AE28A7F}" srcId="{4E8CAC51-B1EA-46FF-A936-9C442CA54BA1}" destId="{1BC688BC-6C99-4420-9FC8-D364708F8270}" srcOrd="1" destOrd="0" parTransId="{EE66C0F0-E885-4212-9DEA-2F75EFB99293}" sibTransId="{C29EC513-F9B2-4AB7-A57D-65877F19A6C3}"/>
    <dgm:cxn modelId="{90D9895A-9C94-46F6-8E30-FD950BD74704}" type="presOf" srcId="{1BC688BC-6C99-4420-9FC8-D364708F8270}" destId="{8DF8C614-ACCB-4F95-A116-CB11F8759CF9}" srcOrd="0" destOrd="0" presId="urn:microsoft.com/office/officeart/2008/layout/LinedList"/>
    <dgm:cxn modelId="{58F8A1C0-544B-4E00-935F-90344116CE39}" type="presOf" srcId="{D5B7BE63-460A-47D3-AC89-02C541DF3F20}" destId="{ADEFDD19-2BD6-40FF-83B6-56E30D299981}" srcOrd="0" destOrd="0" presId="urn:microsoft.com/office/officeart/2008/layout/LinedList"/>
    <dgm:cxn modelId="{C600A4D7-3CB4-42F6-B948-D2ED92CD74F8}" type="presOf" srcId="{4E8CAC51-B1EA-46FF-A936-9C442CA54BA1}" destId="{CD6A7CD9-4604-4E7A-9532-D97552FCEEFB}" srcOrd="0" destOrd="0" presId="urn:microsoft.com/office/officeart/2008/layout/LinedList"/>
    <dgm:cxn modelId="{157C06FB-A4FB-4EBD-BA1A-9081515E5762}" srcId="{4E8CAC51-B1EA-46FF-A936-9C442CA54BA1}" destId="{D5B7BE63-460A-47D3-AC89-02C541DF3F20}" srcOrd="0" destOrd="0" parTransId="{03F6D898-9D94-4BCF-AE25-228F9E9E5055}" sibTransId="{5223B366-8031-48F5-8EF6-2183AE4F1C76}"/>
    <dgm:cxn modelId="{73C02779-D46F-464D-B105-7AF26F1BDAD1}" type="presParOf" srcId="{CD6A7CD9-4604-4E7A-9532-D97552FCEEFB}" destId="{D7BF7B28-B3A1-46AC-9F3A-CCC671E3E58F}" srcOrd="0" destOrd="0" presId="urn:microsoft.com/office/officeart/2008/layout/LinedList"/>
    <dgm:cxn modelId="{85DEE36C-AA35-46CF-BF8B-D46B874D4544}" type="presParOf" srcId="{CD6A7CD9-4604-4E7A-9532-D97552FCEEFB}" destId="{62F12F12-44E0-422E-B05A-71BE1F47E297}" srcOrd="1" destOrd="0" presId="urn:microsoft.com/office/officeart/2008/layout/LinedList"/>
    <dgm:cxn modelId="{78ECD2A3-714B-4F6F-A12A-FD8400B69497}" type="presParOf" srcId="{62F12F12-44E0-422E-B05A-71BE1F47E297}" destId="{ADEFDD19-2BD6-40FF-83B6-56E30D299981}" srcOrd="0" destOrd="0" presId="urn:microsoft.com/office/officeart/2008/layout/LinedList"/>
    <dgm:cxn modelId="{99F6B31F-262D-4278-9052-EBFB2FDE3F55}" type="presParOf" srcId="{62F12F12-44E0-422E-B05A-71BE1F47E297}" destId="{3528DEF3-7BA1-44D4-BC6B-D8F270BF8897}" srcOrd="1" destOrd="0" presId="urn:microsoft.com/office/officeart/2008/layout/LinedList"/>
    <dgm:cxn modelId="{824A15CC-18E4-4826-BBFA-47F2A5FC9D48}" type="presParOf" srcId="{CD6A7CD9-4604-4E7A-9532-D97552FCEEFB}" destId="{50A7F88D-AD89-43A5-9768-0F3BD3511BC0}" srcOrd="2" destOrd="0" presId="urn:microsoft.com/office/officeart/2008/layout/LinedList"/>
    <dgm:cxn modelId="{10376C7A-E339-4806-9A66-EBCDF3647798}" type="presParOf" srcId="{CD6A7CD9-4604-4E7A-9532-D97552FCEEFB}" destId="{D296D761-58C4-41A5-A888-B9A8E3124C07}" srcOrd="3" destOrd="0" presId="urn:microsoft.com/office/officeart/2008/layout/LinedList"/>
    <dgm:cxn modelId="{175F536A-7474-44CD-A0F8-886AD9E542B4}" type="presParOf" srcId="{D296D761-58C4-41A5-A888-B9A8E3124C07}" destId="{8DF8C614-ACCB-4F95-A116-CB11F8759CF9}" srcOrd="0" destOrd="0" presId="urn:microsoft.com/office/officeart/2008/layout/LinedList"/>
    <dgm:cxn modelId="{ED98556C-C8B3-479F-BC27-C9C6EC6F299F}" type="presParOf" srcId="{D296D761-58C4-41A5-A888-B9A8E3124C07}" destId="{14D096C6-FFB5-4B7A-8564-C9C9A63189D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022535-8A9B-4490-9AFA-DB6648546A74}">
      <dsp:nvSpPr>
        <dsp:cNvPr id="0" name=""/>
        <dsp:cNvSpPr/>
      </dsp:nvSpPr>
      <dsp:spPr>
        <a:xfrm>
          <a:off x="0" y="79271"/>
          <a:ext cx="10515600" cy="9945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dirty="0"/>
            <a:t>Job satisfaction/dissatisfaction is the fulfilment achieved from working for a firm</a:t>
          </a:r>
          <a:endParaRPr lang="en-US" sz="2500" kern="1200" dirty="0"/>
        </a:p>
      </dsp:txBody>
      <dsp:txXfrm>
        <a:off x="48547" y="127818"/>
        <a:ext cx="10418506" cy="897406"/>
      </dsp:txXfrm>
    </dsp:sp>
    <dsp:sp modelId="{407D3141-E14C-43CF-9722-F84C4A3656E4}">
      <dsp:nvSpPr>
        <dsp:cNvPr id="0" name=""/>
        <dsp:cNvSpPr/>
      </dsp:nvSpPr>
      <dsp:spPr>
        <a:xfrm>
          <a:off x="0" y="1145772"/>
          <a:ext cx="10515600" cy="994500"/>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dirty="0"/>
            <a:t>This will vary from worker to worker</a:t>
          </a:r>
          <a:endParaRPr lang="en-US" sz="2500" kern="1200" dirty="0"/>
        </a:p>
      </dsp:txBody>
      <dsp:txXfrm>
        <a:off x="48547" y="1194319"/>
        <a:ext cx="10418506" cy="897406"/>
      </dsp:txXfrm>
    </dsp:sp>
    <dsp:sp modelId="{DD23DA4D-B03A-4809-A340-94BC4F81F54B}">
      <dsp:nvSpPr>
        <dsp:cNvPr id="0" name=""/>
        <dsp:cNvSpPr/>
      </dsp:nvSpPr>
      <dsp:spPr>
        <a:xfrm>
          <a:off x="0" y="2212272"/>
          <a:ext cx="10515600" cy="994500"/>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dirty="0"/>
            <a:t>Some workers will seek promotion</a:t>
          </a:r>
          <a:endParaRPr lang="en-US" sz="2500" kern="1200" dirty="0"/>
        </a:p>
      </dsp:txBody>
      <dsp:txXfrm>
        <a:off x="48547" y="2260819"/>
        <a:ext cx="10418506" cy="897406"/>
      </dsp:txXfrm>
    </dsp:sp>
    <dsp:sp modelId="{74F8F9DC-55A0-4729-8E4F-660EB0AC8EF1}">
      <dsp:nvSpPr>
        <dsp:cNvPr id="0" name=""/>
        <dsp:cNvSpPr/>
      </dsp:nvSpPr>
      <dsp:spPr>
        <a:xfrm>
          <a:off x="0" y="3278772"/>
          <a:ext cx="10515600" cy="99450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dirty="0"/>
            <a:t>Others might look for a secure job or social interaction in the workplace</a:t>
          </a:r>
          <a:endParaRPr lang="en-US" sz="2500" kern="1200" dirty="0"/>
        </a:p>
      </dsp:txBody>
      <dsp:txXfrm>
        <a:off x="48547" y="3327319"/>
        <a:ext cx="10418506" cy="89740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66AB89-DA7A-4D32-A71E-31FFA5F0F1B4}">
      <dsp:nvSpPr>
        <dsp:cNvPr id="0" name=""/>
        <dsp:cNvSpPr/>
      </dsp:nvSpPr>
      <dsp:spPr>
        <a:xfrm>
          <a:off x="1333" y="110983"/>
          <a:ext cx="4682211" cy="297320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7303494-9E37-4E5B-B50F-DC1A26936A86}">
      <dsp:nvSpPr>
        <dsp:cNvPr id="0" name=""/>
        <dsp:cNvSpPr/>
      </dsp:nvSpPr>
      <dsp:spPr>
        <a:xfrm>
          <a:off x="521579" y="605216"/>
          <a:ext cx="4682211" cy="2973204"/>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GB" sz="3100" b="1" kern="1200" dirty="0"/>
            <a:t>Marginal revenue product of labour (MRPL) is the extra revenue generated when an additional worker is employed</a:t>
          </a:r>
          <a:endParaRPr lang="en-US" sz="3100" kern="1200" dirty="0"/>
        </a:p>
      </dsp:txBody>
      <dsp:txXfrm>
        <a:off x="608661" y="692298"/>
        <a:ext cx="4508047" cy="2799040"/>
      </dsp:txXfrm>
    </dsp:sp>
    <dsp:sp modelId="{EAFE8AA7-E48E-4EA7-9A83-0F3BB8513202}">
      <dsp:nvSpPr>
        <dsp:cNvPr id="0" name=""/>
        <dsp:cNvSpPr/>
      </dsp:nvSpPr>
      <dsp:spPr>
        <a:xfrm>
          <a:off x="5724037" y="110983"/>
          <a:ext cx="4682211" cy="297320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73FC52-D935-4959-9820-9ACCCE5B45DE}">
      <dsp:nvSpPr>
        <dsp:cNvPr id="0" name=""/>
        <dsp:cNvSpPr/>
      </dsp:nvSpPr>
      <dsp:spPr>
        <a:xfrm>
          <a:off x="6244283" y="605216"/>
          <a:ext cx="4682211" cy="2973204"/>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GB" sz="3100" b="1" kern="1200" dirty="0"/>
            <a:t>MRPL = marginal product of labour x marginal revenue</a:t>
          </a:r>
          <a:endParaRPr lang="en-US" sz="3100" kern="1200" dirty="0"/>
        </a:p>
      </dsp:txBody>
      <dsp:txXfrm>
        <a:off x="6331365" y="692298"/>
        <a:ext cx="4508047" cy="279904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7398CA-478F-4EA7-BB82-853107861883}">
      <dsp:nvSpPr>
        <dsp:cNvPr id="0" name=""/>
        <dsp:cNvSpPr/>
      </dsp:nvSpPr>
      <dsp:spPr>
        <a:xfrm>
          <a:off x="0" y="0"/>
          <a:ext cx="8412480" cy="958655"/>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t>Let us assume that each extra worker employed costs the firm $160 per day – this is called the marginal cost of labour</a:t>
          </a:r>
          <a:endParaRPr lang="en-US" sz="1800" kern="1200" dirty="0"/>
        </a:p>
      </dsp:txBody>
      <dsp:txXfrm>
        <a:off x="28078" y="28078"/>
        <a:ext cx="7297009" cy="902499"/>
      </dsp:txXfrm>
    </dsp:sp>
    <dsp:sp modelId="{79C86214-5E8D-4EBF-B049-D6D5CDCB3B19}">
      <dsp:nvSpPr>
        <dsp:cNvPr id="0" name=""/>
        <dsp:cNvSpPr/>
      </dsp:nvSpPr>
      <dsp:spPr>
        <a:xfrm>
          <a:off x="704545" y="1132956"/>
          <a:ext cx="8412480" cy="958655"/>
        </a:xfrm>
        <a:prstGeom prst="roundRect">
          <a:avLst>
            <a:gd name="adj" fmla="val 10000"/>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t>At this wage rate of $160 the firm should employ 6 workers</a:t>
          </a:r>
          <a:endParaRPr lang="en-US" sz="1800" kern="1200" dirty="0"/>
        </a:p>
      </dsp:txBody>
      <dsp:txXfrm>
        <a:off x="732623" y="1161034"/>
        <a:ext cx="7028652" cy="902499"/>
      </dsp:txXfrm>
    </dsp:sp>
    <dsp:sp modelId="{3E87943C-AAA5-49A3-8246-E8FD03BF1773}">
      <dsp:nvSpPr>
        <dsp:cNvPr id="0" name=""/>
        <dsp:cNvSpPr/>
      </dsp:nvSpPr>
      <dsp:spPr>
        <a:xfrm>
          <a:off x="1398574" y="2265912"/>
          <a:ext cx="8412480" cy="958655"/>
        </a:xfrm>
        <a:prstGeom prst="roundRect">
          <a:avLst>
            <a:gd name="adj" fmla="val 10000"/>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t>A profit maximising firm should employ workers up to the point where the marginal revenue product of labour = the marginal cost of labour. In this case, when 6 people are employed MRPL and MCL both equal $160.</a:t>
          </a:r>
          <a:endParaRPr lang="en-US" sz="1800" kern="1200" dirty="0"/>
        </a:p>
      </dsp:txBody>
      <dsp:txXfrm>
        <a:off x="1426652" y="2293990"/>
        <a:ext cx="7039168" cy="902499"/>
      </dsp:txXfrm>
    </dsp:sp>
    <dsp:sp modelId="{219A8752-FDE9-4151-A55B-7A8B35333049}">
      <dsp:nvSpPr>
        <dsp:cNvPr id="0" name=""/>
        <dsp:cNvSpPr/>
      </dsp:nvSpPr>
      <dsp:spPr>
        <a:xfrm>
          <a:off x="2103119" y="3398868"/>
          <a:ext cx="8412480" cy="958655"/>
        </a:xfrm>
        <a:prstGeom prst="roundRect">
          <a:avLst>
            <a:gd name="adj" fmla="val 10000"/>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t>Employing the 7th worker would lead to a fall in total profits.</a:t>
          </a:r>
          <a:endParaRPr lang="en-US" sz="1800" kern="1200" dirty="0"/>
        </a:p>
      </dsp:txBody>
      <dsp:txXfrm>
        <a:off x="2131197" y="3426946"/>
        <a:ext cx="7028652" cy="902499"/>
      </dsp:txXfrm>
    </dsp:sp>
    <dsp:sp modelId="{A0A66036-426C-48CC-94BB-1B59C3C03ADC}">
      <dsp:nvSpPr>
        <dsp:cNvPr id="0" name=""/>
        <dsp:cNvSpPr/>
      </dsp:nvSpPr>
      <dsp:spPr>
        <a:xfrm>
          <a:off x="7789354" y="734242"/>
          <a:ext cx="623125" cy="623125"/>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7929557" y="734242"/>
        <a:ext cx="342719" cy="468902"/>
      </dsp:txXfrm>
    </dsp:sp>
    <dsp:sp modelId="{FC397440-23DA-4EDA-AAD2-1823EB339989}">
      <dsp:nvSpPr>
        <dsp:cNvPr id="0" name=""/>
        <dsp:cNvSpPr/>
      </dsp:nvSpPr>
      <dsp:spPr>
        <a:xfrm>
          <a:off x="8493899" y="1867199"/>
          <a:ext cx="623125" cy="623125"/>
        </a:xfrm>
        <a:prstGeom prst="downArrow">
          <a:avLst>
            <a:gd name="adj1" fmla="val 55000"/>
            <a:gd name="adj2" fmla="val 45000"/>
          </a:avLst>
        </a:prstGeom>
        <a:solidFill>
          <a:schemeClr val="accent2">
            <a:tint val="40000"/>
            <a:alpha val="90000"/>
            <a:hueOff val="-424613"/>
            <a:satOff val="-37673"/>
            <a:lumOff val="-385"/>
            <a:alphaOff val="0"/>
          </a:schemeClr>
        </a:solidFill>
        <a:ln w="12700" cap="flat" cmpd="sng" algn="ctr">
          <a:solidFill>
            <a:schemeClr val="accent2">
              <a:tint val="40000"/>
              <a:alpha val="90000"/>
              <a:hueOff val="-424613"/>
              <a:satOff val="-37673"/>
              <a:lumOff val="-38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8634102" y="1867199"/>
        <a:ext cx="342719" cy="468902"/>
      </dsp:txXfrm>
    </dsp:sp>
    <dsp:sp modelId="{BEED0583-8AEA-44B4-BE97-C4A5EB1DC300}">
      <dsp:nvSpPr>
        <dsp:cNvPr id="0" name=""/>
        <dsp:cNvSpPr/>
      </dsp:nvSpPr>
      <dsp:spPr>
        <a:xfrm>
          <a:off x="9187928" y="3000155"/>
          <a:ext cx="623125" cy="623125"/>
        </a:xfrm>
        <a:prstGeom prst="downArrow">
          <a:avLst>
            <a:gd name="adj1" fmla="val 55000"/>
            <a:gd name="adj2" fmla="val 45000"/>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9328131" y="3000155"/>
        <a:ext cx="342719" cy="46890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B50965-A83B-49C8-B335-DB31513E23B5}">
      <dsp:nvSpPr>
        <dsp:cNvPr id="0" name=""/>
        <dsp:cNvSpPr/>
      </dsp:nvSpPr>
      <dsp:spPr>
        <a:xfrm>
          <a:off x="1283" y="1010647"/>
          <a:ext cx="4672458" cy="2336229"/>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33020" rIns="49530" bIns="33020" numCol="1" spcCol="1270" anchor="ctr" anchorCtr="0">
          <a:noAutofit/>
        </a:bodyPr>
        <a:lstStyle/>
        <a:p>
          <a:pPr marL="0" lvl="0" indent="0" algn="ctr" defTabSz="1155700">
            <a:lnSpc>
              <a:spcPct val="90000"/>
            </a:lnSpc>
            <a:spcBef>
              <a:spcPct val="0"/>
            </a:spcBef>
            <a:spcAft>
              <a:spcPct val="35000"/>
            </a:spcAft>
            <a:buNone/>
          </a:pPr>
          <a:r>
            <a:rPr lang="en-GB" sz="2600" kern="1200" dirty="0"/>
            <a:t>This is the extra output that an extra worker produces.</a:t>
          </a:r>
          <a:endParaRPr lang="en-US" sz="2600" kern="1200" dirty="0"/>
        </a:p>
      </dsp:txBody>
      <dsp:txXfrm>
        <a:off x="69709" y="1079073"/>
        <a:ext cx="4535606" cy="2199377"/>
      </dsp:txXfrm>
    </dsp:sp>
    <dsp:sp modelId="{FE3AF790-C612-4044-90A8-FE00E5C498B8}">
      <dsp:nvSpPr>
        <dsp:cNvPr id="0" name=""/>
        <dsp:cNvSpPr/>
      </dsp:nvSpPr>
      <dsp:spPr>
        <a:xfrm>
          <a:off x="5841857" y="1010647"/>
          <a:ext cx="4672458" cy="2336229"/>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33020" rIns="49530" bIns="33020" numCol="1" spcCol="1270" anchor="ctr" anchorCtr="0">
          <a:noAutofit/>
        </a:bodyPr>
        <a:lstStyle/>
        <a:p>
          <a:pPr marL="0" lvl="0" indent="0" algn="ctr" defTabSz="1155700">
            <a:lnSpc>
              <a:spcPct val="90000"/>
            </a:lnSpc>
            <a:spcBef>
              <a:spcPct val="0"/>
            </a:spcBef>
            <a:spcAft>
              <a:spcPct val="35000"/>
            </a:spcAft>
            <a:buNone/>
          </a:pPr>
          <a:r>
            <a:rPr lang="en-GB" sz="2600" kern="1200" dirty="0"/>
            <a:t>Due to the law of diminishing returns, in the short run, there is usually a diminishing marginal product when increasing the number of workers.</a:t>
          </a:r>
          <a:endParaRPr lang="en-US" sz="2600" kern="1200" dirty="0"/>
        </a:p>
      </dsp:txBody>
      <dsp:txXfrm>
        <a:off x="5910283" y="1079073"/>
        <a:ext cx="4535606" cy="2199377"/>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02745A-28E5-4572-B13C-E8A7E620C293}">
      <dsp:nvSpPr>
        <dsp:cNvPr id="0" name=""/>
        <dsp:cNvSpPr/>
      </dsp:nvSpPr>
      <dsp:spPr>
        <a:xfrm>
          <a:off x="0" y="287761"/>
          <a:ext cx="4532029" cy="9898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t>Demand and supply theory for labour is similar to demand and supply theory for a product. </a:t>
          </a:r>
          <a:endParaRPr lang="en-US" sz="1800" kern="1200" dirty="0"/>
        </a:p>
      </dsp:txBody>
      <dsp:txXfrm>
        <a:off x="48319" y="336080"/>
        <a:ext cx="4435391" cy="893182"/>
      </dsp:txXfrm>
    </dsp:sp>
    <dsp:sp modelId="{FF7ABEAE-BF78-49E0-AD87-0A3F2C8CE35C}">
      <dsp:nvSpPr>
        <dsp:cNvPr id="0" name=""/>
        <dsp:cNvSpPr/>
      </dsp:nvSpPr>
      <dsp:spPr>
        <a:xfrm>
          <a:off x="0" y="1329421"/>
          <a:ext cx="4532029" cy="9898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The wage rate is the price of labour rather than the price of a product.</a:t>
          </a:r>
          <a:endParaRPr lang="en-US" sz="1800" kern="1200"/>
        </a:p>
      </dsp:txBody>
      <dsp:txXfrm>
        <a:off x="48319" y="1377740"/>
        <a:ext cx="4435391" cy="893182"/>
      </dsp:txXfrm>
    </dsp:sp>
    <dsp:sp modelId="{6F3EEBF9-A289-4CCF-8EBC-DFFBA814196F}">
      <dsp:nvSpPr>
        <dsp:cNvPr id="0" name=""/>
        <dsp:cNvSpPr/>
      </dsp:nvSpPr>
      <dsp:spPr>
        <a:xfrm>
          <a:off x="0" y="2371081"/>
          <a:ext cx="4532029" cy="9898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At a wage rate of WR1 </a:t>
          </a:r>
          <a:endParaRPr lang="en-US" sz="1800" kern="1200"/>
        </a:p>
      </dsp:txBody>
      <dsp:txXfrm>
        <a:off x="48319" y="2419400"/>
        <a:ext cx="4435391" cy="893182"/>
      </dsp:txXfrm>
    </dsp:sp>
    <dsp:sp modelId="{8C804E1F-6B6D-4563-A6BC-9AF958513492}">
      <dsp:nvSpPr>
        <dsp:cNvPr id="0" name=""/>
        <dsp:cNvSpPr/>
      </dsp:nvSpPr>
      <dsp:spPr>
        <a:xfrm>
          <a:off x="0" y="3412741"/>
          <a:ext cx="4532029" cy="9898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the quantity demanded of labour will be Q1. If the wage rate falls to WR2 the quantity demanded for labour will increase to Q2.</a:t>
          </a:r>
          <a:endParaRPr lang="en-US" sz="1800" kern="1200"/>
        </a:p>
      </dsp:txBody>
      <dsp:txXfrm>
        <a:off x="48319" y="3461060"/>
        <a:ext cx="4435391" cy="89318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58F9D0-BE21-4DD9-B158-1B99161581BA}">
      <dsp:nvSpPr>
        <dsp:cNvPr id="0" name=""/>
        <dsp:cNvSpPr/>
      </dsp:nvSpPr>
      <dsp:spPr>
        <a:xfrm>
          <a:off x="3040" y="801093"/>
          <a:ext cx="2170958" cy="137855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A19D31F-9BA8-41C8-B3DE-BCD0D5A084EE}">
      <dsp:nvSpPr>
        <dsp:cNvPr id="0" name=""/>
        <dsp:cNvSpPr/>
      </dsp:nvSpPr>
      <dsp:spPr>
        <a:xfrm>
          <a:off x="244258" y="1030249"/>
          <a:ext cx="2170958" cy="137855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t>In pairs identify one industry e.g. health care, education, mining, shipbuilding </a:t>
          </a:r>
          <a:endParaRPr lang="en-US" sz="1600" kern="1200"/>
        </a:p>
      </dsp:txBody>
      <dsp:txXfrm>
        <a:off x="284635" y="1070626"/>
        <a:ext cx="2090204" cy="1297804"/>
      </dsp:txXfrm>
    </dsp:sp>
    <dsp:sp modelId="{7B66BB32-44B4-4F74-BA55-DE1930356459}">
      <dsp:nvSpPr>
        <dsp:cNvPr id="0" name=""/>
        <dsp:cNvSpPr/>
      </dsp:nvSpPr>
      <dsp:spPr>
        <a:xfrm>
          <a:off x="2656434" y="801093"/>
          <a:ext cx="2170958" cy="137855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E848A05-0DD6-4BD0-BD5D-9672C386B15D}">
      <dsp:nvSpPr>
        <dsp:cNvPr id="0" name=""/>
        <dsp:cNvSpPr/>
      </dsp:nvSpPr>
      <dsp:spPr>
        <a:xfrm>
          <a:off x="2897652" y="1030249"/>
          <a:ext cx="2170958" cy="137855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t>Draw a spider diagram to show all of the factors that will affect the demand for labour in that industry</a:t>
          </a:r>
          <a:endParaRPr lang="en-US" sz="1600" kern="1200"/>
        </a:p>
      </dsp:txBody>
      <dsp:txXfrm>
        <a:off x="2938029" y="1070626"/>
        <a:ext cx="2090204" cy="1297804"/>
      </dsp:txXfrm>
    </dsp:sp>
    <dsp:sp modelId="{030CD668-B53C-431A-BC20-A946651DCC15}">
      <dsp:nvSpPr>
        <dsp:cNvPr id="0" name=""/>
        <dsp:cNvSpPr/>
      </dsp:nvSpPr>
      <dsp:spPr>
        <a:xfrm>
          <a:off x="5309828" y="801093"/>
          <a:ext cx="2170958" cy="137855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1B0D8C4-074B-4AA0-A666-ED25B308D09D}">
      <dsp:nvSpPr>
        <dsp:cNvPr id="0" name=""/>
        <dsp:cNvSpPr/>
      </dsp:nvSpPr>
      <dsp:spPr>
        <a:xfrm>
          <a:off x="5551046" y="1030249"/>
          <a:ext cx="2170958" cy="137855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t>Carry out some research to provide evidence of these factors</a:t>
          </a:r>
          <a:endParaRPr lang="en-US" sz="1600" kern="1200"/>
        </a:p>
      </dsp:txBody>
      <dsp:txXfrm>
        <a:off x="5591423" y="1070626"/>
        <a:ext cx="2090204" cy="1297804"/>
      </dsp:txXfrm>
    </dsp:sp>
    <dsp:sp modelId="{58F3EDC6-3CA8-49C4-80EF-555FEBF56699}">
      <dsp:nvSpPr>
        <dsp:cNvPr id="0" name=""/>
        <dsp:cNvSpPr/>
      </dsp:nvSpPr>
      <dsp:spPr>
        <a:xfrm>
          <a:off x="7963222" y="801093"/>
          <a:ext cx="2170958" cy="137855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5D0802-07D4-4453-BD90-CD777A82527E}">
      <dsp:nvSpPr>
        <dsp:cNvPr id="0" name=""/>
        <dsp:cNvSpPr/>
      </dsp:nvSpPr>
      <dsp:spPr>
        <a:xfrm>
          <a:off x="8204440" y="1030249"/>
          <a:ext cx="2170958" cy="137855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t>How elastic do you think demand is for labour in your chosen industry?</a:t>
          </a:r>
          <a:endParaRPr lang="en-US" sz="1600" kern="1200"/>
        </a:p>
      </dsp:txBody>
      <dsp:txXfrm>
        <a:off x="8244817" y="1070626"/>
        <a:ext cx="2090204" cy="1297804"/>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6919B7-159E-4D31-A2B8-48630196C767}">
      <dsp:nvSpPr>
        <dsp:cNvPr id="0" name=""/>
        <dsp:cNvSpPr/>
      </dsp:nvSpPr>
      <dsp:spPr>
        <a:xfrm>
          <a:off x="0" y="283795"/>
          <a:ext cx="10378440" cy="81549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GB" sz="3400" kern="1200"/>
            <a:t>What is meant by the term “marginal revenue product”?</a:t>
          </a:r>
          <a:endParaRPr lang="en-US" sz="3400" kern="1200"/>
        </a:p>
      </dsp:txBody>
      <dsp:txXfrm>
        <a:off x="39809" y="323604"/>
        <a:ext cx="10298822" cy="735872"/>
      </dsp:txXfrm>
    </dsp:sp>
    <dsp:sp modelId="{F55A1A6C-9147-45D5-BB6E-2934AF0F0774}">
      <dsp:nvSpPr>
        <dsp:cNvPr id="0" name=""/>
        <dsp:cNvSpPr/>
      </dsp:nvSpPr>
      <dsp:spPr>
        <a:xfrm>
          <a:off x="0" y="1197205"/>
          <a:ext cx="10378440" cy="815490"/>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GB" sz="3400" kern="1200"/>
            <a:t>Explain how MRP can influence wage rates</a:t>
          </a:r>
          <a:endParaRPr lang="en-US" sz="3400" kern="1200"/>
        </a:p>
      </dsp:txBody>
      <dsp:txXfrm>
        <a:off x="39809" y="1237014"/>
        <a:ext cx="10298822" cy="735872"/>
      </dsp:txXfrm>
    </dsp:sp>
    <dsp:sp modelId="{FAD99BCD-57F5-49FA-A88E-2A4DDFB739A8}">
      <dsp:nvSpPr>
        <dsp:cNvPr id="0" name=""/>
        <dsp:cNvSpPr/>
      </dsp:nvSpPr>
      <dsp:spPr>
        <a:xfrm>
          <a:off x="0" y="2110616"/>
          <a:ext cx="10378440" cy="81549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GB" sz="3400" kern="1200"/>
            <a:t>Explain how MRP can influence the demand for labour</a:t>
          </a:r>
          <a:endParaRPr lang="en-US" sz="3400" kern="1200"/>
        </a:p>
      </dsp:txBody>
      <dsp:txXfrm>
        <a:off x="39809" y="2150425"/>
        <a:ext cx="10298822" cy="735872"/>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A342C2-DEB3-434C-9141-FFD343C6246A}">
      <dsp:nvSpPr>
        <dsp:cNvPr id="0" name=""/>
        <dsp:cNvSpPr/>
      </dsp:nvSpPr>
      <dsp:spPr>
        <a:xfrm>
          <a:off x="0" y="104512"/>
          <a:ext cx="4828172" cy="104480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dirty="0"/>
            <a:t>Global competition, recession and redundancies all have the effect of lowering wage rates</a:t>
          </a:r>
          <a:endParaRPr lang="en-US" sz="1900" kern="1200" dirty="0"/>
        </a:p>
      </dsp:txBody>
      <dsp:txXfrm>
        <a:off x="51003" y="155515"/>
        <a:ext cx="4726166" cy="942803"/>
      </dsp:txXfrm>
    </dsp:sp>
    <dsp:sp modelId="{46AFECDA-12EA-4F26-B0EC-C9D5EFA023A1}">
      <dsp:nvSpPr>
        <dsp:cNvPr id="0" name=""/>
        <dsp:cNvSpPr/>
      </dsp:nvSpPr>
      <dsp:spPr>
        <a:xfrm>
          <a:off x="0" y="1204042"/>
          <a:ext cx="4828172" cy="1044809"/>
        </a:xfrm>
        <a:prstGeom prst="round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a:t>Demand for labour is impacted by a recession, leading to redundancies</a:t>
          </a:r>
          <a:endParaRPr lang="en-US" sz="1900" kern="1200"/>
        </a:p>
      </dsp:txBody>
      <dsp:txXfrm>
        <a:off x="51003" y="1255045"/>
        <a:ext cx="4726166" cy="942803"/>
      </dsp:txXfrm>
    </dsp:sp>
    <dsp:sp modelId="{385DF5E2-77E9-494E-8810-BCEB7882B9D2}">
      <dsp:nvSpPr>
        <dsp:cNvPr id="0" name=""/>
        <dsp:cNvSpPr/>
      </dsp:nvSpPr>
      <dsp:spPr>
        <a:xfrm>
          <a:off x="0" y="2303572"/>
          <a:ext cx="4828172" cy="1044809"/>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dirty="0"/>
            <a:t>Redundancies create a surplus supply of labour, thus forcing down wage rates</a:t>
          </a:r>
          <a:endParaRPr lang="en-US" sz="1900" kern="1200" dirty="0"/>
        </a:p>
      </dsp:txBody>
      <dsp:txXfrm>
        <a:off x="51003" y="2354575"/>
        <a:ext cx="4726166" cy="942803"/>
      </dsp:txXfrm>
    </dsp:sp>
    <dsp:sp modelId="{00C082BC-A5D1-4361-9479-D070F83CE275}">
      <dsp:nvSpPr>
        <dsp:cNvPr id="0" name=""/>
        <dsp:cNvSpPr/>
      </dsp:nvSpPr>
      <dsp:spPr>
        <a:xfrm>
          <a:off x="0" y="3403102"/>
          <a:ext cx="4828172" cy="1044809"/>
        </a:xfrm>
        <a:prstGeom prst="round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dirty="0"/>
            <a:t>Globalisation has allowed global firms to cut wage costs by moving to developing countries where wages are not as high</a:t>
          </a:r>
          <a:endParaRPr lang="en-US" sz="1900" kern="1200" dirty="0"/>
        </a:p>
      </dsp:txBody>
      <dsp:txXfrm>
        <a:off x="51003" y="3454105"/>
        <a:ext cx="4726166" cy="942803"/>
      </dsp:txXfrm>
    </dsp:sp>
    <dsp:sp modelId="{1C20E7F9-500D-4B09-AE6F-B5970932EA83}">
      <dsp:nvSpPr>
        <dsp:cNvPr id="0" name=""/>
        <dsp:cNvSpPr/>
      </dsp:nvSpPr>
      <dsp:spPr>
        <a:xfrm>
          <a:off x="0" y="4502632"/>
          <a:ext cx="4828172" cy="1044809"/>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dirty="0"/>
            <a:t>Global competition thus has a negative impact on wage rates</a:t>
          </a:r>
          <a:endParaRPr lang="en-US" sz="1900" kern="1200" dirty="0"/>
        </a:p>
      </dsp:txBody>
      <dsp:txXfrm>
        <a:off x="51003" y="4553635"/>
        <a:ext cx="4726166" cy="942803"/>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095EA0-2927-44F4-822C-37EBCC81C9C9}">
      <dsp:nvSpPr>
        <dsp:cNvPr id="0" name=""/>
        <dsp:cNvSpPr/>
      </dsp:nvSpPr>
      <dsp:spPr>
        <a:xfrm>
          <a:off x="0" y="315624"/>
          <a:ext cx="4828172" cy="1218456"/>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kern="1200" dirty="0"/>
            <a:t>Individual bargaining occurs when one employee negotiates with an employer on their own behalf.</a:t>
          </a:r>
          <a:endParaRPr lang="en-US" sz="1700" kern="1200" dirty="0"/>
        </a:p>
      </dsp:txBody>
      <dsp:txXfrm>
        <a:off x="59480" y="375104"/>
        <a:ext cx="4709212" cy="1099496"/>
      </dsp:txXfrm>
    </dsp:sp>
    <dsp:sp modelId="{DC22D538-6F6A-412A-A693-8EEF98DAD6DD}">
      <dsp:nvSpPr>
        <dsp:cNvPr id="0" name=""/>
        <dsp:cNvSpPr/>
      </dsp:nvSpPr>
      <dsp:spPr>
        <a:xfrm>
          <a:off x="0" y="1583040"/>
          <a:ext cx="4828172" cy="1218456"/>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kern="1200" dirty="0"/>
            <a:t>Collective bargaining occurs when a trade union negotiates with an employer on behalf of all employees.</a:t>
          </a:r>
          <a:endParaRPr lang="en-US" sz="1700" kern="1200" dirty="0"/>
        </a:p>
      </dsp:txBody>
      <dsp:txXfrm>
        <a:off x="59480" y="1642520"/>
        <a:ext cx="4709212" cy="1099496"/>
      </dsp:txXfrm>
    </dsp:sp>
    <dsp:sp modelId="{CFEFCD25-C29A-4439-B28E-258EC51CCF8E}">
      <dsp:nvSpPr>
        <dsp:cNvPr id="0" name=""/>
        <dsp:cNvSpPr/>
      </dsp:nvSpPr>
      <dsp:spPr>
        <a:xfrm>
          <a:off x="0" y="2850457"/>
          <a:ext cx="4828172" cy="1218456"/>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kern="1200" dirty="0"/>
            <a:t>Industrial action occurs when trade union members engage in activities designed to reduce productivity in the workplace. This is a tool used to persuade employers to accept union demands.</a:t>
          </a:r>
          <a:endParaRPr lang="en-US" sz="1700" kern="1200" dirty="0"/>
        </a:p>
      </dsp:txBody>
      <dsp:txXfrm>
        <a:off x="59480" y="2909937"/>
        <a:ext cx="4709212" cy="1099496"/>
      </dsp:txXfrm>
    </dsp:sp>
    <dsp:sp modelId="{2042FAB8-2536-4CBA-8166-570E87F0D7B8}">
      <dsp:nvSpPr>
        <dsp:cNvPr id="0" name=""/>
        <dsp:cNvSpPr/>
      </dsp:nvSpPr>
      <dsp:spPr>
        <a:xfrm>
          <a:off x="0" y="4117874"/>
          <a:ext cx="4828172" cy="1218456"/>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kern="1200" dirty="0"/>
            <a:t>Collective bargaining and industrial action are used to influence wages and levels of employment. </a:t>
          </a:r>
          <a:endParaRPr lang="en-US" sz="1700" kern="1200" dirty="0"/>
        </a:p>
      </dsp:txBody>
      <dsp:txXfrm>
        <a:off x="59480" y="4177354"/>
        <a:ext cx="4709212" cy="1099496"/>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616EFE-C780-4FB8-BB03-01C4AB557A79}">
      <dsp:nvSpPr>
        <dsp:cNvPr id="0" name=""/>
        <dsp:cNvSpPr/>
      </dsp:nvSpPr>
      <dsp:spPr>
        <a:xfrm>
          <a:off x="0" y="3007042"/>
          <a:ext cx="5918184" cy="98697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GB" sz="1800" kern="1200" dirty="0"/>
            <a:t>This can lead to increased short and long term costs for the firm</a:t>
          </a:r>
          <a:endParaRPr lang="en-US" sz="1800" kern="1200" dirty="0"/>
        </a:p>
      </dsp:txBody>
      <dsp:txXfrm>
        <a:off x="0" y="3007042"/>
        <a:ext cx="5918184" cy="986978"/>
      </dsp:txXfrm>
    </dsp:sp>
    <dsp:sp modelId="{C342B0E0-9B0E-4468-AB88-5C1749003EE7}">
      <dsp:nvSpPr>
        <dsp:cNvPr id="0" name=""/>
        <dsp:cNvSpPr/>
      </dsp:nvSpPr>
      <dsp:spPr>
        <a:xfrm rot="10800000">
          <a:off x="0" y="1503874"/>
          <a:ext cx="5918184" cy="1517972"/>
        </a:xfrm>
        <a:prstGeom prst="upArrowCallou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GB" sz="1500" kern="1200" dirty="0"/>
            <a:t>If agreements cannot be reached, then industrial action can be taken:</a:t>
          </a:r>
          <a:endParaRPr lang="en-US" sz="1500" kern="1200" dirty="0"/>
        </a:p>
      </dsp:txBody>
      <dsp:txXfrm rot="-10800000">
        <a:off x="0" y="1503874"/>
        <a:ext cx="5918184" cy="532808"/>
      </dsp:txXfrm>
    </dsp:sp>
    <dsp:sp modelId="{253C9DEE-B63D-46BA-9DF0-328CC23367A0}">
      <dsp:nvSpPr>
        <dsp:cNvPr id="0" name=""/>
        <dsp:cNvSpPr/>
      </dsp:nvSpPr>
      <dsp:spPr>
        <a:xfrm>
          <a:off x="0" y="2036682"/>
          <a:ext cx="1479546" cy="453873"/>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n-GB" sz="1700" kern="1200"/>
            <a:t>Work to rule</a:t>
          </a:r>
          <a:endParaRPr lang="en-US" sz="1700" kern="1200"/>
        </a:p>
      </dsp:txBody>
      <dsp:txXfrm>
        <a:off x="0" y="2036682"/>
        <a:ext cx="1479546" cy="453873"/>
      </dsp:txXfrm>
    </dsp:sp>
    <dsp:sp modelId="{24B9887D-BB4C-4628-BD68-48FB4F8A8651}">
      <dsp:nvSpPr>
        <dsp:cNvPr id="0" name=""/>
        <dsp:cNvSpPr/>
      </dsp:nvSpPr>
      <dsp:spPr>
        <a:xfrm>
          <a:off x="1479546" y="2036682"/>
          <a:ext cx="1479546" cy="453873"/>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n-GB" sz="1700" kern="1200" dirty="0"/>
            <a:t>Go slow</a:t>
          </a:r>
          <a:endParaRPr lang="en-US" sz="1700" kern="1200" dirty="0"/>
        </a:p>
      </dsp:txBody>
      <dsp:txXfrm>
        <a:off x="1479546" y="2036682"/>
        <a:ext cx="1479546" cy="453873"/>
      </dsp:txXfrm>
    </dsp:sp>
    <dsp:sp modelId="{9CA99CEF-B5F7-4A25-80C9-996319E8C049}">
      <dsp:nvSpPr>
        <dsp:cNvPr id="0" name=""/>
        <dsp:cNvSpPr/>
      </dsp:nvSpPr>
      <dsp:spPr>
        <a:xfrm>
          <a:off x="2959092" y="2036682"/>
          <a:ext cx="1479546" cy="453873"/>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n-GB" sz="1700" kern="1200"/>
            <a:t>Overtime ban</a:t>
          </a:r>
          <a:endParaRPr lang="en-US" sz="1700" kern="1200"/>
        </a:p>
      </dsp:txBody>
      <dsp:txXfrm>
        <a:off x="2959092" y="2036682"/>
        <a:ext cx="1479546" cy="453873"/>
      </dsp:txXfrm>
    </dsp:sp>
    <dsp:sp modelId="{1914986F-C5B1-491D-A582-DCDBA05AFAC8}">
      <dsp:nvSpPr>
        <dsp:cNvPr id="0" name=""/>
        <dsp:cNvSpPr/>
      </dsp:nvSpPr>
      <dsp:spPr>
        <a:xfrm>
          <a:off x="4438638" y="2036682"/>
          <a:ext cx="1479546" cy="453873"/>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n-GB" sz="1700" kern="1200"/>
            <a:t>Strike</a:t>
          </a:r>
          <a:endParaRPr lang="en-US" sz="1700" kern="1200"/>
        </a:p>
      </dsp:txBody>
      <dsp:txXfrm>
        <a:off x="4438638" y="2036682"/>
        <a:ext cx="1479546" cy="453873"/>
      </dsp:txXfrm>
    </dsp:sp>
    <dsp:sp modelId="{36B14487-795B-4F88-96EE-DED60C394D2E}">
      <dsp:nvSpPr>
        <dsp:cNvPr id="0" name=""/>
        <dsp:cNvSpPr/>
      </dsp:nvSpPr>
      <dsp:spPr>
        <a:xfrm rot="10800000">
          <a:off x="0" y="706"/>
          <a:ext cx="5918184" cy="1517972"/>
        </a:xfrm>
        <a:prstGeom prst="upArrowCallou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GB" sz="1600" kern="1200" dirty="0"/>
            <a:t>Trade union members benefit from collective bargaining as opposed to individual bargaining</a:t>
          </a:r>
          <a:endParaRPr lang="en-US" sz="1600" kern="1200" dirty="0"/>
        </a:p>
      </dsp:txBody>
      <dsp:txXfrm rot="-10800000">
        <a:off x="0" y="706"/>
        <a:ext cx="5918184" cy="532808"/>
      </dsp:txXfrm>
    </dsp:sp>
    <dsp:sp modelId="{0B757418-4957-449A-AA11-40D62F14F8AD}">
      <dsp:nvSpPr>
        <dsp:cNvPr id="0" name=""/>
        <dsp:cNvSpPr/>
      </dsp:nvSpPr>
      <dsp:spPr>
        <a:xfrm>
          <a:off x="0" y="533514"/>
          <a:ext cx="5918184" cy="453873"/>
        </a:xfrm>
        <a:prstGeom prst="rect">
          <a:avLst/>
        </a:prstGeom>
        <a:solidFill>
          <a:schemeClr val="accent6">
            <a:tint val="40000"/>
            <a:alpha val="90000"/>
            <a:hueOff val="0"/>
            <a:satOff val="0"/>
            <a:lumOff val="0"/>
            <a:alphaOff val="0"/>
          </a:schemeClr>
        </a:solidFill>
        <a:ln w="12700" cap="flat" cmpd="sng" algn="ctr">
          <a:solidFill>
            <a:schemeClr val="accent6">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n-GB" sz="1700" kern="1200"/>
            <a:t>Power gained through numbers</a:t>
          </a:r>
          <a:endParaRPr lang="en-US" sz="1700" kern="1200"/>
        </a:p>
      </dsp:txBody>
      <dsp:txXfrm>
        <a:off x="0" y="533514"/>
        <a:ext cx="5918184" cy="4538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941432-5EC4-4C05-BC49-3D855F4D1B3B}">
      <dsp:nvSpPr>
        <dsp:cNvPr id="0" name=""/>
        <dsp:cNvSpPr/>
      </dsp:nvSpPr>
      <dsp:spPr>
        <a:xfrm>
          <a:off x="0" y="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EAF2B0C-167C-469E-8D72-C36D10FA54F4}">
      <dsp:nvSpPr>
        <dsp:cNvPr id="0" name=""/>
        <dsp:cNvSpPr/>
      </dsp:nvSpPr>
      <dsp:spPr>
        <a:xfrm>
          <a:off x="0" y="0"/>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GB" sz="3000" kern="1200" dirty="0"/>
            <a:t>Working conditions is the environment within which the workforce operate</a:t>
          </a:r>
          <a:endParaRPr lang="en-US" sz="3000" kern="1200" dirty="0"/>
        </a:p>
      </dsp:txBody>
      <dsp:txXfrm>
        <a:off x="0" y="0"/>
        <a:ext cx="10515600" cy="1087834"/>
      </dsp:txXfrm>
    </dsp:sp>
    <dsp:sp modelId="{48119C21-AD03-4CF9-B9B2-76AC7BA3DE11}">
      <dsp:nvSpPr>
        <dsp:cNvPr id="0" name=""/>
        <dsp:cNvSpPr/>
      </dsp:nvSpPr>
      <dsp:spPr>
        <a:xfrm>
          <a:off x="0" y="108783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1965275-1F59-438C-8022-23D6BFE178EF}">
      <dsp:nvSpPr>
        <dsp:cNvPr id="0" name=""/>
        <dsp:cNvSpPr/>
      </dsp:nvSpPr>
      <dsp:spPr>
        <a:xfrm>
          <a:off x="0" y="1087834"/>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GB" sz="3000" kern="1200" dirty="0"/>
            <a:t>This will include job hours, safety, the physical environment and mental demands put on the workforce</a:t>
          </a:r>
          <a:endParaRPr lang="en-US" sz="3000" kern="1200" dirty="0"/>
        </a:p>
      </dsp:txBody>
      <dsp:txXfrm>
        <a:off x="0" y="1087834"/>
        <a:ext cx="10515600" cy="1087834"/>
      </dsp:txXfrm>
    </dsp:sp>
    <dsp:sp modelId="{36EBBF01-3BE8-4BCE-B365-F20660C9A082}">
      <dsp:nvSpPr>
        <dsp:cNvPr id="0" name=""/>
        <dsp:cNvSpPr/>
      </dsp:nvSpPr>
      <dsp:spPr>
        <a:xfrm>
          <a:off x="0" y="2175669"/>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D39CFC2-2C67-4A31-80F9-715140EFFBF5}">
      <dsp:nvSpPr>
        <dsp:cNvPr id="0" name=""/>
        <dsp:cNvSpPr/>
      </dsp:nvSpPr>
      <dsp:spPr>
        <a:xfrm>
          <a:off x="0" y="2175669"/>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GB" sz="3000" kern="1200" dirty="0"/>
            <a:t>Health and safety requirements in countries such as the UK ensure that there is a high level of protection for the workforce</a:t>
          </a:r>
          <a:endParaRPr lang="en-US" sz="3000" kern="1200" dirty="0"/>
        </a:p>
      </dsp:txBody>
      <dsp:txXfrm>
        <a:off x="0" y="2175669"/>
        <a:ext cx="10515600" cy="1087834"/>
      </dsp:txXfrm>
    </dsp:sp>
    <dsp:sp modelId="{CC1195BC-8BFB-453B-AFFF-08A4FDC4D8C9}">
      <dsp:nvSpPr>
        <dsp:cNvPr id="0" name=""/>
        <dsp:cNvSpPr/>
      </dsp:nvSpPr>
      <dsp:spPr>
        <a:xfrm>
          <a:off x="0" y="3263503"/>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4A87D96-6CFC-4B88-AC98-9F9B2F86E449}">
      <dsp:nvSpPr>
        <dsp:cNvPr id="0" name=""/>
        <dsp:cNvSpPr/>
      </dsp:nvSpPr>
      <dsp:spPr>
        <a:xfrm>
          <a:off x="0" y="3263503"/>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GB" sz="3000" kern="1200" dirty="0"/>
            <a:t>However, in some developing countries poor working conditions can lead to severe stress and even death</a:t>
          </a:r>
          <a:endParaRPr lang="en-US" sz="3000" kern="1200" dirty="0"/>
        </a:p>
      </dsp:txBody>
      <dsp:txXfrm>
        <a:off x="0" y="3263503"/>
        <a:ext cx="10515600" cy="10878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26C648-807A-4AB3-BDC8-7CCF4934A753}">
      <dsp:nvSpPr>
        <dsp:cNvPr id="0" name=""/>
        <dsp:cNvSpPr/>
      </dsp:nvSpPr>
      <dsp:spPr>
        <a:xfrm>
          <a:off x="0" y="91837"/>
          <a:ext cx="4780416" cy="82485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kern="1200" dirty="0"/>
            <a:t>There is a positive substitution effect between work and leisure. Higher wages lead to workers substituting more work for leisure</a:t>
          </a:r>
          <a:endParaRPr lang="en-US" sz="1500" kern="1200" dirty="0"/>
        </a:p>
      </dsp:txBody>
      <dsp:txXfrm>
        <a:off x="40266" y="132103"/>
        <a:ext cx="4699884" cy="744318"/>
      </dsp:txXfrm>
    </dsp:sp>
    <dsp:sp modelId="{382E847D-8EF0-4302-9F98-31F2F56E09B6}">
      <dsp:nvSpPr>
        <dsp:cNvPr id="0" name=""/>
        <dsp:cNvSpPr/>
      </dsp:nvSpPr>
      <dsp:spPr>
        <a:xfrm>
          <a:off x="0" y="959887"/>
          <a:ext cx="4780416" cy="824850"/>
        </a:xfrm>
        <a:prstGeom prst="round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kern="1200" dirty="0"/>
            <a:t>There is a negative income effect between work and leisure. Higher wages mean that workers supply less work as they can work fewer hours for the same income</a:t>
          </a:r>
          <a:endParaRPr lang="en-US" sz="1500" kern="1200" dirty="0"/>
        </a:p>
      </dsp:txBody>
      <dsp:txXfrm>
        <a:off x="40266" y="1000153"/>
        <a:ext cx="4699884" cy="744318"/>
      </dsp:txXfrm>
    </dsp:sp>
    <dsp:sp modelId="{A652B676-6F33-4FA3-8FE2-2CE3940C3514}">
      <dsp:nvSpPr>
        <dsp:cNvPr id="0" name=""/>
        <dsp:cNvSpPr/>
      </dsp:nvSpPr>
      <dsp:spPr>
        <a:xfrm>
          <a:off x="0" y="1827937"/>
          <a:ext cx="4780416" cy="82485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kern="1200" dirty="0"/>
            <a:t>Workers derive economic welfare from their leisure time</a:t>
          </a:r>
          <a:endParaRPr lang="en-US" sz="1500" kern="1200" dirty="0"/>
        </a:p>
      </dsp:txBody>
      <dsp:txXfrm>
        <a:off x="40266" y="1868203"/>
        <a:ext cx="4699884" cy="744318"/>
      </dsp:txXfrm>
    </dsp:sp>
    <dsp:sp modelId="{946BE884-901B-41AD-9C35-F310347EBC52}">
      <dsp:nvSpPr>
        <dsp:cNvPr id="0" name=""/>
        <dsp:cNvSpPr/>
      </dsp:nvSpPr>
      <dsp:spPr>
        <a:xfrm>
          <a:off x="0" y="2695988"/>
          <a:ext cx="4780416" cy="824850"/>
        </a:xfrm>
        <a:prstGeom prst="round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kern="1200" dirty="0"/>
            <a:t>They will take this into account when supplying their labour to a firm</a:t>
          </a:r>
          <a:endParaRPr lang="en-US" sz="1500" kern="1200" dirty="0"/>
        </a:p>
      </dsp:txBody>
      <dsp:txXfrm>
        <a:off x="40266" y="2736254"/>
        <a:ext cx="4699884" cy="744318"/>
      </dsp:txXfrm>
    </dsp:sp>
    <dsp:sp modelId="{0A27CD66-806F-4A46-91FA-D5F965C9F5FC}">
      <dsp:nvSpPr>
        <dsp:cNvPr id="0" name=""/>
        <dsp:cNvSpPr/>
      </dsp:nvSpPr>
      <dsp:spPr>
        <a:xfrm>
          <a:off x="0" y="3564038"/>
          <a:ext cx="4780416" cy="82485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kern="1200" dirty="0"/>
            <a:t>Higher wages will act as an incentive for a worker to supply more of their time to a firm but also mean that workers don’t have to work as long for the same rewards</a:t>
          </a:r>
          <a:endParaRPr lang="en-US" sz="1500" kern="1200" dirty="0"/>
        </a:p>
      </dsp:txBody>
      <dsp:txXfrm>
        <a:off x="40266" y="3604304"/>
        <a:ext cx="4699884" cy="74431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B8DDC8-2421-4492-B2CF-0BBE00BC5E8F}">
      <dsp:nvSpPr>
        <dsp:cNvPr id="0" name=""/>
        <dsp:cNvSpPr/>
      </dsp:nvSpPr>
      <dsp:spPr>
        <a:xfrm>
          <a:off x="0" y="326069"/>
          <a:ext cx="5104846" cy="100554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The supply curve for labour (SL) is upward sloping. </a:t>
          </a:r>
          <a:endParaRPr lang="en-US" sz="1800" kern="1200"/>
        </a:p>
      </dsp:txBody>
      <dsp:txXfrm>
        <a:off x="49087" y="375156"/>
        <a:ext cx="5006672" cy="907369"/>
      </dsp:txXfrm>
    </dsp:sp>
    <dsp:sp modelId="{552B6D68-1DEF-4009-99AD-E9C0863C3B70}">
      <dsp:nvSpPr>
        <dsp:cNvPr id="0" name=""/>
        <dsp:cNvSpPr/>
      </dsp:nvSpPr>
      <dsp:spPr>
        <a:xfrm>
          <a:off x="0" y="1383452"/>
          <a:ext cx="5104846" cy="100554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It shows the amount of work that labour is willing and able to supply at any given wage rate.</a:t>
          </a:r>
          <a:endParaRPr lang="en-US" sz="1800" kern="1200"/>
        </a:p>
      </dsp:txBody>
      <dsp:txXfrm>
        <a:off x="49087" y="1432539"/>
        <a:ext cx="5006672" cy="907369"/>
      </dsp:txXfrm>
    </dsp:sp>
    <dsp:sp modelId="{C8F5EC1B-26D4-437C-AD0E-DD9A7C12537C}">
      <dsp:nvSpPr>
        <dsp:cNvPr id="0" name=""/>
        <dsp:cNvSpPr/>
      </dsp:nvSpPr>
      <dsp:spPr>
        <a:xfrm>
          <a:off x="0" y="2440835"/>
          <a:ext cx="5104846" cy="100554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An increase in the wage rate will lead to more workers offering themselves for work. </a:t>
          </a:r>
          <a:endParaRPr lang="en-US" sz="1800" kern="1200"/>
        </a:p>
      </dsp:txBody>
      <dsp:txXfrm>
        <a:off x="49087" y="2489922"/>
        <a:ext cx="5006672" cy="907369"/>
      </dsp:txXfrm>
    </dsp:sp>
    <dsp:sp modelId="{5F4FC1B5-E490-4342-BEEC-862D3FEC9A0F}">
      <dsp:nvSpPr>
        <dsp:cNvPr id="0" name=""/>
        <dsp:cNvSpPr/>
      </dsp:nvSpPr>
      <dsp:spPr>
        <a:xfrm>
          <a:off x="0" y="3498218"/>
          <a:ext cx="5104846" cy="100554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This could be workers from within the industry working more hours or new workers from outside of the industry attracted by the higher wage rates.</a:t>
          </a:r>
          <a:endParaRPr lang="en-US" sz="1800" kern="1200"/>
        </a:p>
      </dsp:txBody>
      <dsp:txXfrm>
        <a:off x="49087" y="3547305"/>
        <a:ext cx="5006672" cy="90736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E78BD8-4ACF-478D-90DA-3178500A5FAC}">
      <dsp:nvSpPr>
        <dsp:cNvPr id="0" name=""/>
        <dsp:cNvSpPr/>
      </dsp:nvSpPr>
      <dsp:spPr>
        <a:xfrm>
          <a:off x="0" y="424151"/>
          <a:ext cx="4953437" cy="164150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a:t>The supply curve for labour will shift if there is a change in the number of workers in the economy e.g. immigration. </a:t>
          </a:r>
          <a:endParaRPr lang="en-US" sz="2300" kern="1200"/>
        </a:p>
      </dsp:txBody>
      <dsp:txXfrm>
        <a:off x="80132" y="504283"/>
        <a:ext cx="4793173" cy="1481245"/>
      </dsp:txXfrm>
    </dsp:sp>
    <dsp:sp modelId="{76809A28-8B87-4F70-9404-176F373F5206}">
      <dsp:nvSpPr>
        <dsp:cNvPr id="0" name=""/>
        <dsp:cNvSpPr/>
      </dsp:nvSpPr>
      <dsp:spPr>
        <a:xfrm>
          <a:off x="0" y="2131901"/>
          <a:ext cx="4953437" cy="164150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a:t>Supply of labour to specific industries will change according to whether that industry is seen to be more or less attractive than other industries.</a:t>
          </a:r>
          <a:endParaRPr lang="en-US" sz="2300" kern="1200"/>
        </a:p>
      </dsp:txBody>
      <dsp:txXfrm>
        <a:off x="80132" y="2212033"/>
        <a:ext cx="4793173" cy="148124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FEE38E-2A1F-426D-A80E-D66439BC754D}">
      <dsp:nvSpPr>
        <dsp:cNvPr id="0" name=""/>
        <dsp:cNvSpPr/>
      </dsp:nvSpPr>
      <dsp:spPr>
        <a:xfrm>
          <a:off x="0" y="102962"/>
          <a:ext cx="6263640" cy="1720174"/>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dirty="0"/>
            <a:t>Labour immobility can lead to a misallocation of resources and therefore market failure</a:t>
          </a:r>
          <a:endParaRPr lang="en-US" sz="2400" kern="1200" dirty="0"/>
        </a:p>
      </dsp:txBody>
      <dsp:txXfrm>
        <a:off x="83972" y="186934"/>
        <a:ext cx="6095696" cy="1552230"/>
      </dsp:txXfrm>
    </dsp:sp>
    <dsp:sp modelId="{E87700CB-0501-4455-BA15-DF124A924CD5}">
      <dsp:nvSpPr>
        <dsp:cNvPr id="0" name=""/>
        <dsp:cNvSpPr/>
      </dsp:nvSpPr>
      <dsp:spPr>
        <a:xfrm>
          <a:off x="0" y="1892256"/>
          <a:ext cx="6263640" cy="1720174"/>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dirty="0"/>
            <a:t>If labour is immobile then markets will find it difficult to clear when there is a change in supply and demand</a:t>
          </a:r>
          <a:endParaRPr lang="en-US" sz="2400" kern="1200" dirty="0"/>
        </a:p>
      </dsp:txBody>
      <dsp:txXfrm>
        <a:off x="83972" y="1976228"/>
        <a:ext cx="6095696" cy="1552230"/>
      </dsp:txXfrm>
    </dsp:sp>
    <dsp:sp modelId="{46BD41C4-B231-4C53-A97B-B223259E76DB}">
      <dsp:nvSpPr>
        <dsp:cNvPr id="0" name=""/>
        <dsp:cNvSpPr/>
      </dsp:nvSpPr>
      <dsp:spPr>
        <a:xfrm>
          <a:off x="0" y="3681551"/>
          <a:ext cx="6263640" cy="1720174"/>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dirty="0"/>
            <a:t>If demand increases but supply is fixed due to immobile labour then there will be distortions in the market and it will take time for market equilibrium to be reached</a:t>
          </a:r>
          <a:endParaRPr lang="en-US" sz="2400" kern="1200" dirty="0"/>
        </a:p>
      </dsp:txBody>
      <dsp:txXfrm>
        <a:off x="83972" y="3765523"/>
        <a:ext cx="6095696" cy="155223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531F7F-5C37-4074-9D62-82153AE2FEC8}">
      <dsp:nvSpPr>
        <dsp:cNvPr id="0" name=""/>
        <dsp:cNvSpPr/>
      </dsp:nvSpPr>
      <dsp:spPr>
        <a:xfrm>
          <a:off x="3201" y="193789"/>
          <a:ext cx="2539866" cy="152391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a:t>What is the monetary reward for the supply of labour?</a:t>
          </a:r>
          <a:endParaRPr lang="en-US" sz="2400" kern="1200"/>
        </a:p>
      </dsp:txBody>
      <dsp:txXfrm>
        <a:off x="3201" y="193789"/>
        <a:ext cx="2539866" cy="1523919"/>
      </dsp:txXfrm>
    </dsp:sp>
    <dsp:sp modelId="{5E98058C-3455-4D6C-847F-893BEC04FCE6}">
      <dsp:nvSpPr>
        <dsp:cNvPr id="0" name=""/>
        <dsp:cNvSpPr/>
      </dsp:nvSpPr>
      <dsp:spPr>
        <a:xfrm>
          <a:off x="2797054" y="193789"/>
          <a:ext cx="2539866" cy="1523919"/>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a:t>State 2 non-monetary factors that influence the supply of labour.</a:t>
          </a:r>
          <a:endParaRPr lang="en-US" sz="2400" kern="1200"/>
        </a:p>
      </dsp:txBody>
      <dsp:txXfrm>
        <a:off x="2797054" y="193789"/>
        <a:ext cx="2539866" cy="1523919"/>
      </dsp:txXfrm>
    </dsp:sp>
    <dsp:sp modelId="{0769AB41-F0CB-4CA1-86B4-8B6C379B4D19}">
      <dsp:nvSpPr>
        <dsp:cNvPr id="0" name=""/>
        <dsp:cNvSpPr/>
      </dsp:nvSpPr>
      <dsp:spPr>
        <a:xfrm>
          <a:off x="5590907" y="193789"/>
          <a:ext cx="2539866" cy="1523919"/>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a:t>Is the substitution effect positive or negative?</a:t>
          </a:r>
          <a:endParaRPr lang="en-US" sz="2400" kern="1200"/>
        </a:p>
      </dsp:txBody>
      <dsp:txXfrm>
        <a:off x="5590907" y="193789"/>
        <a:ext cx="2539866" cy="1523919"/>
      </dsp:txXfrm>
    </dsp:sp>
    <dsp:sp modelId="{D43695A1-C0B2-4D0B-BB6B-22ED7A97CB6E}">
      <dsp:nvSpPr>
        <dsp:cNvPr id="0" name=""/>
        <dsp:cNvSpPr/>
      </dsp:nvSpPr>
      <dsp:spPr>
        <a:xfrm>
          <a:off x="8384760" y="193789"/>
          <a:ext cx="2539866" cy="1523919"/>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a:t>Is the income effect positive or negative?</a:t>
          </a:r>
          <a:endParaRPr lang="en-US" sz="2400" kern="1200"/>
        </a:p>
      </dsp:txBody>
      <dsp:txXfrm>
        <a:off x="8384760" y="193789"/>
        <a:ext cx="2539866" cy="1523919"/>
      </dsp:txXfrm>
    </dsp:sp>
    <dsp:sp modelId="{EFA5955D-C637-427D-9104-F607B35C455F}">
      <dsp:nvSpPr>
        <dsp:cNvPr id="0" name=""/>
        <dsp:cNvSpPr/>
      </dsp:nvSpPr>
      <dsp:spPr>
        <a:xfrm>
          <a:off x="1400128" y="1971695"/>
          <a:ext cx="2539866" cy="1523919"/>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a:t>Draw and label a supply curve.</a:t>
          </a:r>
          <a:endParaRPr lang="en-US" sz="2400" kern="1200"/>
        </a:p>
      </dsp:txBody>
      <dsp:txXfrm>
        <a:off x="1400128" y="1971695"/>
        <a:ext cx="2539866" cy="1523919"/>
      </dsp:txXfrm>
    </dsp:sp>
    <dsp:sp modelId="{5C78E56B-5D00-4802-A687-BF9EDB7E1F4D}">
      <dsp:nvSpPr>
        <dsp:cNvPr id="0" name=""/>
        <dsp:cNvSpPr/>
      </dsp:nvSpPr>
      <dsp:spPr>
        <a:xfrm>
          <a:off x="4193981" y="1971695"/>
          <a:ext cx="2539866" cy="152391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a:t>What is the opportunity cost of leisure time?</a:t>
          </a:r>
          <a:endParaRPr lang="en-US" sz="2400" kern="1200"/>
        </a:p>
      </dsp:txBody>
      <dsp:txXfrm>
        <a:off x="4193981" y="1971695"/>
        <a:ext cx="2539866" cy="1523919"/>
      </dsp:txXfrm>
    </dsp:sp>
    <dsp:sp modelId="{54D945D3-B585-4563-B08D-CEFD24537B77}">
      <dsp:nvSpPr>
        <dsp:cNvPr id="0" name=""/>
        <dsp:cNvSpPr/>
      </dsp:nvSpPr>
      <dsp:spPr>
        <a:xfrm>
          <a:off x="6987834" y="1971695"/>
          <a:ext cx="2539866" cy="1523919"/>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a:t>What is meant by labour immobility?</a:t>
          </a:r>
          <a:endParaRPr lang="en-US" sz="2400" kern="1200"/>
        </a:p>
      </dsp:txBody>
      <dsp:txXfrm>
        <a:off x="6987834" y="1971695"/>
        <a:ext cx="2539866" cy="152391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82FF54-4139-4478-95A5-0EA97BB30D82}">
      <dsp:nvSpPr>
        <dsp:cNvPr id="0" name=""/>
        <dsp:cNvSpPr/>
      </dsp:nvSpPr>
      <dsp:spPr>
        <a:xfrm>
          <a:off x="0" y="0"/>
          <a:ext cx="3286125" cy="4351338"/>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marL="0" lvl="0" indent="0" algn="l" defTabSz="844550">
            <a:lnSpc>
              <a:spcPct val="90000"/>
            </a:lnSpc>
            <a:spcBef>
              <a:spcPct val="0"/>
            </a:spcBef>
            <a:spcAft>
              <a:spcPct val="35000"/>
            </a:spcAft>
            <a:buNone/>
          </a:pPr>
          <a:r>
            <a:rPr lang="en-GB" sz="1900" kern="1200"/>
            <a:t>Identify a profession of your choice, maybe one you are interested in pursuing in the future</a:t>
          </a:r>
          <a:endParaRPr lang="en-US" sz="1900" kern="1200"/>
        </a:p>
      </dsp:txBody>
      <dsp:txXfrm>
        <a:off x="0" y="1653508"/>
        <a:ext cx="3286125" cy="2610802"/>
      </dsp:txXfrm>
    </dsp:sp>
    <dsp:sp modelId="{CA474BC6-426B-4574-B90A-0472F837A561}">
      <dsp:nvSpPr>
        <dsp:cNvPr id="0" name=""/>
        <dsp:cNvSpPr/>
      </dsp:nvSpPr>
      <dsp:spPr>
        <a:xfrm>
          <a:off x="990361" y="435133"/>
          <a:ext cx="1305401" cy="1305401"/>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774" tIns="12700" rIns="101774"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1181533" y="626305"/>
        <a:ext cx="923057" cy="923057"/>
      </dsp:txXfrm>
    </dsp:sp>
    <dsp:sp modelId="{FF79AAC9-0B47-4299-A5EE-A70D99B3100E}">
      <dsp:nvSpPr>
        <dsp:cNvPr id="0" name=""/>
        <dsp:cNvSpPr/>
      </dsp:nvSpPr>
      <dsp:spPr>
        <a:xfrm>
          <a:off x="0" y="4351266"/>
          <a:ext cx="3286125" cy="72"/>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0FBDAF2-F4E6-4F5D-BAE9-1F63C043CFC2}">
      <dsp:nvSpPr>
        <dsp:cNvPr id="0" name=""/>
        <dsp:cNvSpPr/>
      </dsp:nvSpPr>
      <dsp:spPr>
        <a:xfrm>
          <a:off x="3614737" y="0"/>
          <a:ext cx="3286125" cy="4351338"/>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marL="0" lvl="0" indent="0" algn="l" defTabSz="844550">
            <a:lnSpc>
              <a:spcPct val="90000"/>
            </a:lnSpc>
            <a:spcBef>
              <a:spcPct val="0"/>
            </a:spcBef>
            <a:spcAft>
              <a:spcPct val="35000"/>
            </a:spcAft>
            <a:buNone/>
          </a:pPr>
          <a:r>
            <a:rPr lang="en-GB" sz="1900" kern="1200"/>
            <a:t>Carry out some research into the factors affecting the supply and demand for labour within this profession</a:t>
          </a:r>
          <a:endParaRPr lang="en-US" sz="1900" kern="1200"/>
        </a:p>
      </dsp:txBody>
      <dsp:txXfrm>
        <a:off x="3614737" y="1653508"/>
        <a:ext cx="3286125" cy="2610802"/>
      </dsp:txXfrm>
    </dsp:sp>
    <dsp:sp modelId="{F77F541D-EA4A-4C90-B22D-084C3A48CF86}">
      <dsp:nvSpPr>
        <dsp:cNvPr id="0" name=""/>
        <dsp:cNvSpPr/>
      </dsp:nvSpPr>
      <dsp:spPr>
        <a:xfrm>
          <a:off x="4605099" y="435133"/>
          <a:ext cx="1305401" cy="1305401"/>
        </a:xfrm>
        <a:prstGeom prst="ellips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774" tIns="12700" rIns="101774"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4796271" y="626305"/>
        <a:ext cx="923057" cy="923057"/>
      </dsp:txXfrm>
    </dsp:sp>
    <dsp:sp modelId="{851DBE76-F75F-46E6-ACC3-9DBED1211F21}">
      <dsp:nvSpPr>
        <dsp:cNvPr id="0" name=""/>
        <dsp:cNvSpPr/>
      </dsp:nvSpPr>
      <dsp:spPr>
        <a:xfrm>
          <a:off x="3614737" y="4351266"/>
          <a:ext cx="3286125" cy="72"/>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5EFAFAD-7A6B-4C4D-B080-7EB3D15D7F5B}">
      <dsp:nvSpPr>
        <dsp:cNvPr id="0" name=""/>
        <dsp:cNvSpPr/>
      </dsp:nvSpPr>
      <dsp:spPr>
        <a:xfrm>
          <a:off x="7229475" y="0"/>
          <a:ext cx="3286125" cy="4351338"/>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marL="0" lvl="0" indent="0" algn="l" defTabSz="844550">
            <a:lnSpc>
              <a:spcPct val="90000"/>
            </a:lnSpc>
            <a:spcBef>
              <a:spcPct val="0"/>
            </a:spcBef>
            <a:spcAft>
              <a:spcPct val="35000"/>
            </a:spcAft>
            <a:buNone/>
          </a:pPr>
          <a:r>
            <a:rPr lang="en-GB" sz="1900" kern="1200"/>
            <a:t>Prepare a short doc, use economic theory to explain your explanation of the factors affecting the supply and demand of labour within your chosen profession</a:t>
          </a:r>
          <a:endParaRPr lang="en-US" sz="1900" kern="1200"/>
        </a:p>
      </dsp:txBody>
      <dsp:txXfrm>
        <a:off x="7229475" y="1653508"/>
        <a:ext cx="3286125" cy="2610802"/>
      </dsp:txXfrm>
    </dsp:sp>
    <dsp:sp modelId="{6B43B808-FFC9-4979-8605-A6A269E1FC36}">
      <dsp:nvSpPr>
        <dsp:cNvPr id="0" name=""/>
        <dsp:cNvSpPr/>
      </dsp:nvSpPr>
      <dsp:spPr>
        <a:xfrm>
          <a:off x="8219836" y="435133"/>
          <a:ext cx="1305401" cy="1305401"/>
        </a:xfrm>
        <a:prstGeom prst="ellips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774" tIns="12700" rIns="101774"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8411008" y="626305"/>
        <a:ext cx="923057" cy="923057"/>
      </dsp:txXfrm>
    </dsp:sp>
    <dsp:sp modelId="{1D588A61-6273-42D0-84E4-ECC7F1F53638}">
      <dsp:nvSpPr>
        <dsp:cNvPr id="0" name=""/>
        <dsp:cNvSpPr/>
      </dsp:nvSpPr>
      <dsp:spPr>
        <a:xfrm>
          <a:off x="7229475" y="4351266"/>
          <a:ext cx="3286125" cy="72"/>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BF7B28-B3A1-46AC-9F3A-CCC671E3E58F}">
      <dsp:nvSpPr>
        <dsp:cNvPr id="0" name=""/>
        <dsp:cNvSpPr/>
      </dsp:nvSpPr>
      <dsp:spPr>
        <a:xfrm>
          <a:off x="0" y="0"/>
          <a:ext cx="6291714"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DEFDD19-2BD6-40FF-83B6-56E30D299981}">
      <dsp:nvSpPr>
        <dsp:cNvPr id="0" name=""/>
        <dsp:cNvSpPr/>
      </dsp:nvSpPr>
      <dsp:spPr>
        <a:xfrm>
          <a:off x="0" y="0"/>
          <a:ext cx="6291714" cy="2765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GB" sz="3500" b="1" kern="1200" dirty="0"/>
            <a:t>The demand curve for labour tells us how many workers a business will employ at a given wage rate in a given time period. </a:t>
          </a:r>
          <a:endParaRPr lang="en-US" sz="3500" kern="1200" dirty="0"/>
        </a:p>
      </dsp:txBody>
      <dsp:txXfrm>
        <a:off x="0" y="0"/>
        <a:ext cx="6291714" cy="2765367"/>
      </dsp:txXfrm>
    </dsp:sp>
    <dsp:sp modelId="{50A7F88D-AD89-43A5-9768-0F3BD3511BC0}">
      <dsp:nvSpPr>
        <dsp:cNvPr id="0" name=""/>
        <dsp:cNvSpPr/>
      </dsp:nvSpPr>
      <dsp:spPr>
        <a:xfrm>
          <a:off x="0" y="2765367"/>
          <a:ext cx="6291714" cy="0"/>
        </a:xfrm>
        <a:prstGeom prst="line">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DF8C614-ACCB-4F95-A116-CB11F8759CF9}">
      <dsp:nvSpPr>
        <dsp:cNvPr id="0" name=""/>
        <dsp:cNvSpPr/>
      </dsp:nvSpPr>
      <dsp:spPr>
        <a:xfrm>
          <a:off x="0" y="2765367"/>
          <a:ext cx="6291714" cy="2765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GB" sz="3500" b="1" kern="1200" dirty="0"/>
            <a:t>In the theory of competitive labour markets, the demand curve for labour comes from the estimated marginal revenue product of labour (MRPL)</a:t>
          </a:r>
          <a:endParaRPr lang="en-US" sz="3500" kern="1200" dirty="0"/>
        </a:p>
      </dsp:txBody>
      <dsp:txXfrm>
        <a:off x="0" y="2765367"/>
        <a:ext cx="6291714" cy="276536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612.54919" units="1/cm"/>
          <inkml:channelProperty channel="Y" name="resolution" value="2150.06567" units="1/cm"/>
          <inkml:channelProperty channel="T" name="resolution" value="1" units="1/dev"/>
        </inkml:channelProperties>
      </inkml:inkSource>
      <inkml:timestamp xml:id="ts0" timeString="2019-11-22T09:51:29.279"/>
    </inkml:context>
    <inkml:brush xml:id="br0">
      <inkml:brushProperty name="width" value="0.05292" units="cm"/>
      <inkml:brushProperty name="height" value="0.05292" units="cm"/>
      <inkml:brushProperty name="color" value="#FFFFFF"/>
    </inkml:brush>
  </inkml:definitions>
  <inkml:trace contextRef="#ctx0" brushRef="#br0">23169 11309 0,'0'0'0,"0"0"0,0 0 16,0 0-16,0 0 15,0 0-15,0 0 0,0 0 16,0 0-16,-16 0 16,16 0-16,0 0 0,-35-7 15,35 7-15,0 0 16,0 0-16,-49-5 0,49 5 15,0 0-15,-38 2 16,38-2-16,-12 13 0,12-13 16,0 0-16,4 14 15,-4-14-15,0 0 0,13 6 16,-13-6-16,0 0 16,25 0-16,-25 0 15,0 0-15,0 0 0,18-13 16,-18 13-16,12-17 0,-12 17 15,0 0-15,0 0 16,0-23-16,0 23 0,0 0 16,-6-27-16,6 27 15,0 0-15,0 0 16,-9-23-16,9 23 0,0 0 16,0 0-16,-11-22 15,11 22-15,-7-15 0,10 4 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09EDBD-AB6F-4B0C-B459-367E877BF7B0}" type="datetimeFigureOut">
              <a:rPr lang="en-GB" smtClean="0"/>
              <a:t>18/03/2025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BF38D7-2E95-413A-BD2D-18036D3E0961}" type="slidenum">
              <a:rPr lang="en-GB" smtClean="0"/>
              <a:t>‹#›</a:t>
            </a:fld>
            <a:endParaRPr lang="en-GB"/>
          </a:p>
        </p:txBody>
      </p:sp>
    </p:spTree>
    <p:extLst>
      <p:ext uri="{BB962C8B-B14F-4D97-AF65-F5344CB8AC3E}">
        <p14:creationId xmlns:p14="http://schemas.microsoft.com/office/powerpoint/2010/main" val="32330457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ABF38D7-2E95-413A-BD2D-18036D3E0961}" type="slidenum">
              <a:rPr lang="en-GB" smtClean="0"/>
              <a:t>42</a:t>
            </a:fld>
            <a:endParaRPr lang="en-GB"/>
          </a:p>
        </p:txBody>
      </p:sp>
    </p:spTree>
    <p:extLst>
      <p:ext uri="{BB962C8B-B14F-4D97-AF65-F5344CB8AC3E}">
        <p14:creationId xmlns:p14="http://schemas.microsoft.com/office/powerpoint/2010/main" val="15981535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3/18/2025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441823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3/18/2025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5696536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3/18/2025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65607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3/18/2025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86949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3/18/2025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849888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764DE79-268F-4C1A-8933-263129D2AF90}" type="datetimeFigureOut">
              <a:rPr lang="en-US" dirty="0"/>
              <a:t>3/18/2025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562072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C764DE79-268F-4C1A-8933-263129D2AF90}" type="datetimeFigureOut">
              <a:rPr lang="en-US" dirty="0"/>
              <a:t>3/18/2025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072618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3/18/2025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6235073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3/18/2025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6956973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3/18/2025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5034143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3/18/2025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0130198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3/18/2025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2983660771"/>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hyperlink" Target="http://www.exampaperspractice.co.uk/"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www.exampaperspractice.co.uk/"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3.xml"/><Relationship Id="rId7" Type="http://schemas.openxmlformats.org/officeDocument/2006/relationships/image" Target="../media/image2.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 Id="rId9" Type="http://schemas.openxmlformats.org/officeDocument/2006/relationships/hyperlink" Target="http://www.exampaperspractice.co.uk/"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www.exampaperspractice.co.uk/"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www.exampaperspractice.co.uk/"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diagramColors" Target="../diagrams/colors4.xml"/><Relationship Id="rId5" Type="http://schemas.openxmlformats.org/officeDocument/2006/relationships/diagramQuickStyle" Target="../diagrams/quickStyle4.xml"/><Relationship Id="rId10" Type="http://schemas.openxmlformats.org/officeDocument/2006/relationships/hyperlink" Target="http://www.exampaperspractice.co.uk/" TargetMode="External"/><Relationship Id="rId4" Type="http://schemas.openxmlformats.org/officeDocument/2006/relationships/diagramLayout" Target="../diagrams/layout4.xml"/><Relationship Id="rId9" Type="http://schemas.openxmlformats.org/officeDocument/2006/relationships/image" Target="../media/image3.png"/></Relationships>
</file>

<file path=ppt/slides/_rels/slide1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5.xml"/><Relationship Id="rId7" Type="http://schemas.openxmlformats.org/officeDocument/2006/relationships/image" Target="../media/image2.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 Id="rId9" Type="http://schemas.openxmlformats.org/officeDocument/2006/relationships/hyperlink" Target="http://www.exampaperspractice.co.uk/"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www.exampaperspractice.co.uk/"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6.xml"/><Relationship Id="rId7" Type="http://schemas.openxmlformats.org/officeDocument/2006/relationships/image" Target="../media/image2.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 Id="rId9" Type="http://schemas.openxmlformats.org/officeDocument/2006/relationships/hyperlink" Target="http://www.exampaperspractice.co.uk/"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diagramColors" Target="../diagrams/colors7.xml"/><Relationship Id="rId5" Type="http://schemas.openxmlformats.org/officeDocument/2006/relationships/diagramQuickStyle" Target="../diagrams/quickStyle7.xml"/><Relationship Id="rId10" Type="http://schemas.openxmlformats.org/officeDocument/2006/relationships/hyperlink" Target="http://www.exampaperspractice.co.uk/" TargetMode="External"/><Relationship Id="rId4" Type="http://schemas.openxmlformats.org/officeDocument/2006/relationships/diagramLayout" Target="../diagrams/layout7.xml"/><Relationship Id="rId9" Type="http://schemas.openxmlformats.org/officeDocument/2006/relationships/image" Target="../media/image3.png"/></Relationships>
</file>

<file path=ppt/slides/_rels/slide1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diagramColors" Target="../diagrams/colors8.xml"/><Relationship Id="rId5" Type="http://schemas.openxmlformats.org/officeDocument/2006/relationships/diagramQuickStyle" Target="../diagrams/quickStyle8.xml"/><Relationship Id="rId10" Type="http://schemas.openxmlformats.org/officeDocument/2006/relationships/hyperlink" Target="http://www.exampaperspractice.co.uk/" TargetMode="External"/><Relationship Id="rId4" Type="http://schemas.openxmlformats.org/officeDocument/2006/relationships/diagramLayout" Target="../diagrams/layout8.xml"/><Relationship Id="rId9"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hyperlink" Target="http://www.exampaperspractice.co.uk/" TargetMode="Externa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hyperlink" Target="http://www.exampaperspractice.co.uk/" TargetMode="Externa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hyperlink" Target="http://www.exampaperspractice.co.uk/" TargetMode="Externa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9.xml"/><Relationship Id="rId7" Type="http://schemas.openxmlformats.org/officeDocument/2006/relationships/image" Target="../media/image2.pn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 Id="rId9" Type="http://schemas.openxmlformats.org/officeDocument/2006/relationships/hyperlink" Target="http://www.exampaperspractice.co.uk/"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10.xml"/><Relationship Id="rId7" Type="http://schemas.openxmlformats.org/officeDocument/2006/relationships/image" Target="../media/image2.pn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 Id="rId9" Type="http://schemas.openxmlformats.org/officeDocument/2006/relationships/hyperlink" Target="http://www.exampaperspractice.co.uk/"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www.exampaperspractice.co.uk/"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www.exampaperspractice.co.uk/"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www.exampaperspractice.co.uk/"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www.exampaperspractice.co.uk/" TargetMode="External"/></Relationships>
</file>

<file path=ppt/slides/_rels/slide2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11.xml"/><Relationship Id="rId7" Type="http://schemas.openxmlformats.org/officeDocument/2006/relationships/image" Target="../media/image2.png"/><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 Id="rId9" Type="http://schemas.openxmlformats.org/officeDocument/2006/relationships/hyperlink" Target="http://www.exampaperspractice.co.uk/" TargetMode="External"/></Relationships>
</file>

<file path=ppt/slides/_rels/slide2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12.xml"/><Relationship Id="rId7" Type="http://schemas.openxmlformats.org/officeDocument/2006/relationships/image" Target="../media/image2.png"/><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 Id="rId9" Type="http://schemas.openxmlformats.org/officeDocument/2006/relationships/hyperlink" Target="http://www.exampaperspractice.co.uk/"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hyperlink" Target="http://www.exampaperspractice.co.uk/" TargetMode="Externa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www.exampaperspractice.co.uk/"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www.exampaperspractice.co.uk/" TargetMode="External"/></Relationships>
</file>

<file path=ppt/slides/_rels/slide3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13.xml"/><Relationship Id="rId7" Type="http://schemas.openxmlformats.org/officeDocument/2006/relationships/image" Target="../media/image2.png"/><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 Id="rId9" Type="http://schemas.openxmlformats.org/officeDocument/2006/relationships/hyperlink" Target="http://www.exampaperspractice.co.uk/"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www.exampaperspractice.co.uk/" TargetMode="External"/></Relationships>
</file>

<file path=ppt/slides/_rels/slide3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diagramColors" Target="../diagrams/colors14.xml"/><Relationship Id="rId5" Type="http://schemas.openxmlformats.org/officeDocument/2006/relationships/diagramQuickStyle" Target="../diagrams/quickStyle14.xml"/><Relationship Id="rId10" Type="http://schemas.openxmlformats.org/officeDocument/2006/relationships/hyperlink" Target="http://www.exampaperspractice.co.uk/" TargetMode="External"/><Relationship Id="rId4" Type="http://schemas.openxmlformats.org/officeDocument/2006/relationships/diagramLayout" Target="../diagrams/layout14.xml"/><Relationship Id="rId9" Type="http://schemas.openxmlformats.org/officeDocument/2006/relationships/image" Target="../media/image3.png"/></Relationships>
</file>

<file path=ppt/slides/_rels/slide3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diagramColors" Target="../diagrams/colors15.xml"/><Relationship Id="rId5" Type="http://schemas.openxmlformats.org/officeDocument/2006/relationships/diagramQuickStyle" Target="../diagrams/quickStyle15.xml"/><Relationship Id="rId10" Type="http://schemas.openxmlformats.org/officeDocument/2006/relationships/hyperlink" Target="http://www.exampaperspractice.co.uk/" TargetMode="External"/><Relationship Id="rId4" Type="http://schemas.openxmlformats.org/officeDocument/2006/relationships/diagramLayout" Target="../diagrams/layout15.xml"/><Relationship Id="rId9" Type="http://schemas.openxmlformats.org/officeDocument/2006/relationships/image" Target="../media/image3.png"/></Relationships>
</file>

<file path=ppt/slides/_rels/slide3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diagramColors" Target="../diagrams/colors16.xml"/><Relationship Id="rId5" Type="http://schemas.openxmlformats.org/officeDocument/2006/relationships/diagramQuickStyle" Target="../diagrams/quickStyle16.xml"/><Relationship Id="rId10" Type="http://schemas.openxmlformats.org/officeDocument/2006/relationships/hyperlink" Target="http://www.exampaperspractice.co.uk/" TargetMode="External"/><Relationship Id="rId4" Type="http://schemas.openxmlformats.org/officeDocument/2006/relationships/diagramLayout" Target="../diagrams/layout16.xml"/><Relationship Id="rId9" Type="http://schemas.openxmlformats.org/officeDocument/2006/relationships/image" Target="../media/image3.png"/></Relationships>
</file>

<file path=ppt/slides/_rels/slide3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diagramColors" Target="../diagrams/colors17.xml"/><Relationship Id="rId5" Type="http://schemas.openxmlformats.org/officeDocument/2006/relationships/diagramQuickStyle" Target="../diagrams/quickStyle17.xml"/><Relationship Id="rId10" Type="http://schemas.openxmlformats.org/officeDocument/2006/relationships/hyperlink" Target="http://www.exampaperspractice.co.uk/" TargetMode="External"/><Relationship Id="rId4" Type="http://schemas.openxmlformats.org/officeDocument/2006/relationships/diagramLayout" Target="../diagrams/layout17.xml"/><Relationship Id="rId9" Type="http://schemas.openxmlformats.org/officeDocument/2006/relationships/image" Target="../media/image3.png"/></Relationships>
</file>

<file path=ppt/slides/_rels/slide3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diagramColors" Target="../diagrams/colors18.xml"/><Relationship Id="rId5" Type="http://schemas.openxmlformats.org/officeDocument/2006/relationships/diagramQuickStyle" Target="../diagrams/quickStyle18.xml"/><Relationship Id="rId10" Type="http://schemas.openxmlformats.org/officeDocument/2006/relationships/hyperlink" Target="http://www.exampaperspractice.co.uk/" TargetMode="External"/><Relationship Id="rId4" Type="http://schemas.openxmlformats.org/officeDocument/2006/relationships/diagramLayout" Target="../diagrams/layout18.xml"/><Relationship Id="rId9" Type="http://schemas.openxmlformats.org/officeDocument/2006/relationships/image" Target="../media/image3.pn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www.exampaperspractice.co.uk/"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hyperlink" Target="http://www.exampaperspractice.co.uk/" TargetMode="Externa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4.xml"/><Relationship Id="rId1" Type="http://schemas.openxmlformats.org/officeDocument/2006/relationships/tags" Target="../tags/tag12.xml"/><Relationship Id="rId5" Type="http://schemas.openxmlformats.org/officeDocument/2006/relationships/hyperlink" Target="http://www.exampaperspractice.co.uk/" TargetMode="External"/><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www.exampaperspractice.co.uk/"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www.exampaperspractice.co.uk/" TargetMode="External"/><Relationship Id="rId4" Type="http://schemas.openxmlformats.org/officeDocument/2006/relationships/image" Target="../media/image3.png"/></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www.exampaperspractice.co.uk/"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www.exampaperspractice.co.uk/"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www.exampaperspractice.co.uk/"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www.exampaperspractice.co.uk/"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hyperlink" Target="http://www.exampaperspractice.co.uk/"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www.exampaperspractice.co.uk/"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hyperlink" Target="http://www.exampaperspractice.co.uk/" TargetMode="Externa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hyperlink" Target="http://www.exampaperspractice.co.uk/" TargetMode="Externa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hyperlink" Target="http://www.exampaperspractice.co.uk/" TargetMode="Externa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hyperlink" Target="http://www.exampaperspractice.co.uk/"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diagramLayout" Target="../diagrams/layout2.xml"/><Relationship Id="rId7" Type="http://schemas.openxmlformats.org/officeDocument/2006/relationships/customXml" Target="../ink/ink1.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openxmlformats.org/officeDocument/2006/relationships/hyperlink" Target="http://www.exampaperspractice.co.uk/" TargetMode="External"/><Relationship Id="rId5" Type="http://schemas.openxmlformats.org/officeDocument/2006/relationships/diagramColors" Target="../diagrams/colors2.xml"/><Relationship Id="rId10" Type="http://schemas.openxmlformats.org/officeDocument/2006/relationships/image" Target="../media/image3.png"/><Relationship Id="rId4" Type="http://schemas.openxmlformats.org/officeDocument/2006/relationships/diagramQuickStyle" Target="../diagrams/quickStyle2.xml"/><Relationship Id="rId9"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807210F-01E7-9645-564E-306F41B406A0}"/>
              </a:ext>
            </a:extLst>
          </p:cNvPr>
          <p:cNvPicPr>
            <a:picLocks noChangeAspect="1"/>
          </p:cNvPicPr>
          <p:nvPr/>
        </p:nvPicPr>
        <p:blipFill rotWithShape="1">
          <a:blip r:embed="rId3">
            <a:alphaModFix amt="50000"/>
          </a:blip>
          <a:srcRect t="1747"/>
          <a:stretch/>
        </p:blipFill>
        <p:spPr>
          <a:xfrm>
            <a:off x="20" y="10"/>
            <a:ext cx="12191980" cy="6857990"/>
          </a:xfrm>
          <a:prstGeom prst="rect">
            <a:avLst/>
          </a:prstGeom>
        </p:spPr>
      </p:pic>
      <p:sp>
        <p:nvSpPr>
          <p:cNvPr id="2" name="Title 1"/>
          <p:cNvSpPr>
            <a:spLocks noGrp="1"/>
          </p:cNvSpPr>
          <p:nvPr>
            <p:ph type="ctrTitle"/>
          </p:nvPr>
        </p:nvSpPr>
        <p:spPr>
          <a:xfrm>
            <a:off x="1524000" y="1122362"/>
            <a:ext cx="9144000" cy="2900518"/>
          </a:xfrm>
        </p:spPr>
        <p:txBody>
          <a:bodyPr>
            <a:normAutofit/>
          </a:bodyPr>
          <a:lstStyle/>
          <a:p>
            <a:r>
              <a:rPr lang="en-GB" sz="5100" dirty="0">
                <a:solidFill>
                  <a:srgbClr val="FFFFFF"/>
                </a:solidFill>
              </a:rPr>
              <a:t>3.5.2 Wage Rates</a:t>
            </a:r>
            <a:br>
              <a:rPr lang="en-GB" sz="5100" dirty="0">
                <a:solidFill>
                  <a:srgbClr val="FFFFFF"/>
                </a:solidFill>
              </a:rPr>
            </a:br>
            <a:br>
              <a:rPr lang="en-GB" sz="5100" dirty="0">
                <a:solidFill>
                  <a:srgbClr val="FFFFFF"/>
                </a:solidFill>
              </a:rPr>
            </a:br>
            <a:r>
              <a:rPr lang="en-GB" sz="5100" dirty="0">
                <a:solidFill>
                  <a:srgbClr val="FFFFFF"/>
                </a:solidFill>
              </a:rPr>
              <a:t>3.5 Global labour markets</a:t>
            </a:r>
          </a:p>
        </p:txBody>
      </p:sp>
      <p:pic>
        <p:nvPicPr>
          <p:cNvPr id="3" name="Picture 2">
            <a:extLst>
              <a:ext uri="{FF2B5EF4-FFF2-40B4-BE49-F238E27FC236}">
                <a16:creationId xmlns:a16="http://schemas.microsoft.com/office/drawing/2014/main" id="{DA7EA2CF-E8DC-D69F-5C07-9D0F41571863}"/>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2412088" y="1543987"/>
            <a:ext cx="7695738" cy="3098355"/>
          </a:xfrm>
          <a:prstGeom prst="rect">
            <a:avLst/>
          </a:prstGeom>
        </p:spPr>
      </p:pic>
      <p:pic>
        <p:nvPicPr>
          <p:cNvPr id="4" name="Picture 3">
            <a:extLst>
              <a:ext uri="{FF2B5EF4-FFF2-40B4-BE49-F238E27FC236}">
                <a16:creationId xmlns:a16="http://schemas.microsoft.com/office/drawing/2014/main" id="{92BDD5CC-5D08-E768-F5F0-759B61CD50C5}"/>
              </a:ext>
            </a:extLst>
          </p:cNvPr>
          <p:cNvPicPr>
            <a:picLocks noChangeAspect="1"/>
          </p:cNvPicPr>
          <p:nvPr/>
        </p:nvPicPr>
        <p:blipFill>
          <a:blip r:embed="rId5"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6" name="Footer Placeholder 2">
            <a:extLst>
              <a:ext uri="{FF2B5EF4-FFF2-40B4-BE49-F238E27FC236}">
                <a16:creationId xmlns:a16="http://schemas.microsoft.com/office/drawing/2014/main" id="{54AAE9E9-1604-D276-9D5D-22A84015834E}"/>
              </a:ext>
            </a:extLst>
          </p:cNvPr>
          <p:cNvSpPr txBox="1">
            <a:spLocks/>
          </p:cNvSpPr>
          <p:nvPr/>
        </p:nvSpPr>
        <p:spPr>
          <a:xfrm>
            <a:off x="1293048" y="657645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AEF11E82-E21C-D876-AAFB-748829C3E2A3}"/>
              </a:ext>
            </a:extLst>
          </p:cNvPr>
          <p:cNvSpPr txBox="1"/>
          <p:nvPr/>
        </p:nvSpPr>
        <p:spPr>
          <a:xfrm>
            <a:off x="7350958" y="6623959"/>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custDataLst>
      <p:tags r:id="rId1"/>
    </p:custDataLst>
    <p:extLst>
      <p:ext uri="{BB962C8B-B14F-4D97-AF65-F5344CB8AC3E}">
        <p14:creationId xmlns:p14="http://schemas.microsoft.com/office/powerpoint/2010/main" val="184148721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A4026A73-1F7F-49F2-B319-8CA3B3D53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Right Triangle 31">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06900" y="1188637"/>
            <a:ext cx="3141430" cy="4480726"/>
          </a:xfrm>
        </p:spPr>
        <p:txBody>
          <a:bodyPr>
            <a:normAutofit/>
          </a:bodyPr>
          <a:lstStyle/>
          <a:p>
            <a:pPr algn="r"/>
            <a:r>
              <a:rPr lang="en-GB" sz="4100"/>
              <a:t>Non-monetary factors – the economic welfare derived from leisure time</a:t>
            </a:r>
          </a:p>
        </p:txBody>
      </p:sp>
      <p:cxnSp>
        <p:nvCxnSpPr>
          <p:cNvPr id="36" name="Straight Connector 35">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5138928" y="1338729"/>
            <a:ext cx="4795584" cy="4180542"/>
          </a:xfrm>
        </p:spPr>
        <p:txBody>
          <a:bodyPr anchor="ctr">
            <a:normAutofit/>
          </a:bodyPr>
          <a:lstStyle/>
          <a:p>
            <a:r>
              <a:rPr lang="en-GB" sz="2200" dirty="0"/>
              <a:t>Economic welfare for an individual is the combination of benefits received from work and leisure time.</a:t>
            </a:r>
          </a:p>
          <a:p>
            <a:r>
              <a:rPr lang="en-GB" sz="2200" dirty="0"/>
              <a:t>This might include the financial and non-financial rewards associated with work and the satisfaction achieved from the individual’s leisure time e.g. spending time with family and friends.</a:t>
            </a:r>
            <a:endParaRPr lang="en-GB" sz="2200" dirty="0">
              <a:cs typeface="Calibri"/>
            </a:endParaRPr>
          </a:p>
          <a:p>
            <a:r>
              <a:rPr lang="en-GB" sz="2200" dirty="0"/>
              <a:t>Leisure time has an opportunity cost due to the income lost when not working.</a:t>
            </a:r>
            <a:endParaRPr lang="en-GB" sz="2200" dirty="0">
              <a:cs typeface="Calibri"/>
            </a:endParaRPr>
          </a:p>
        </p:txBody>
      </p:sp>
      <p:pic>
        <p:nvPicPr>
          <p:cNvPr id="4" name="Picture 3">
            <a:extLst>
              <a:ext uri="{FF2B5EF4-FFF2-40B4-BE49-F238E27FC236}">
                <a16:creationId xmlns:a16="http://schemas.microsoft.com/office/drawing/2014/main" id="{C41BF5B1-1870-F6EF-B89F-1D0C1B1494A0}"/>
              </a:ext>
            </a:extLst>
          </p:cNvPr>
          <p:cNvPicPr>
            <a:picLocks noChangeAspect="1"/>
          </p:cNvPicPr>
          <p:nvPr/>
        </p:nvPicPr>
        <p:blipFill>
          <a:blip r:embed="rId2" cstate="print">
            <a:alphaModFix amt="5000"/>
            <a:extLst>
              <a:ext uri="{28A0092B-C50C-407E-A947-70E740481C1C}">
                <a14:useLocalDpi xmlns:a14="http://schemas.microsoft.com/office/drawing/2010/main" val="0"/>
              </a:ext>
            </a:extLst>
          </a:blip>
          <a:stretch>
            <a:fillRect/>
          </a:stretch>
        </p:blipFill>
        <p:spPr>
          <a:xfrm>
            <a:off x="2412088" y="1543987"/>
            <a:ext cx="7695738" cy="3098355"/>
          </a:xfrm>
          <a:prstGeom prst="rect">
            <a:avLst/>
          </a:prstGeom>
        </p:spPr>
      </p:pic>
      <p:pic>
        <p:nvPicPr>
          <p:cNvPr id="5" name="Picture 4">
            <a:extLst>
              <a:ext uri="{FF2B5EF4-FFF2-40B4-BE49-F238E27FC236}">
                <a16:creationId xmlns:a16="http://schemas.microsoft.com/office/drawing/2014/main" id="{6D6264FC-DC5E-08BA-6479-4E4BA959BC5B}"/>
              </a:ext>
            </a:extLst>
          </p:cNvPr>
          <p:cNvPicPr>
            <a:picLocks noChangeAspect="1"/>
          </p:cNvPicPr>
          <p:nvPr/>
        </p:nvPicPr>
        <p:blipFill>
          <a:blip r:embed="rId3"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6" name="Footer Placeholder 2">
            <a:extLst>
              <a:ext uri="{FF2B5EF4-FFF2-40B4-BE49-F238E27FC236}">
                <a16:creationId xmlns:a16="http://schemas.microsoft.com/office/drawing/2014/main" id="{9373ABF4-160C-C663-43CC-403E11EE6229}"/>
              </a:ext>
            </a:extLst>
          </p:cNvPr>
          <p:cNvSpPr txBox="1">
            <a:spLocks/>
          </p:cNvSpPr>
          <p:nvPr/>
        </p:nvSpPr>
        <p:spPr>
          <a:xfrm>
            <a:off x="1293048" y="657645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5D58C1C7-FA4A-2ADE-B89C-BE8E0F7889DF}"/>
              </a:ext>
            </a:extLst>
          </p:cNvPr>
          <p:cNvSpPr txBox="1"/>
          <p:nvPr/>
        </p:nvSpPr>
        <p:spPr>
          <a:xfrm>
            <a:off x="7350958" y="6623959"/>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19520872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4026A73-1F7F-49F2-B319-8CA3B3D53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Right Triangle 12">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06900" y="1188637"/>
            <a:ext cx="3057101" cy="4480726"/>
          </a:xfrm>
        </p:spPr>
        <p:txBody>
          <a:bodyPr>
            <a:normAutofit/>
          </a:bodyPr>
          <a:lstStyle/>
          <a:p>
            <a:pPr algn="r"/>
            <a:r>
              <a:rPr lang="en-GB" sz="4100"/>
              <a:t>Non-monetary factors – the economic welfare derived from leisure time</a:t>
            </a:r>
          </a:p>
        </p:txBody>
      </p:sp>
      <p:cxnSp>
        <p:nvCxnSpPr>
          <p:cNvPr id="17" name="Straight Connector 16">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892D3170-1275-3D70-EDC9-798C29506679}"/>
              </a:ext>
            </a:extLst>
          </p:cNvPr>
          <p:cNvGraphicFramePr>
            <a:graphicFrameLocks noGrp="1"/>
          </p:cNvGraphicFramePr>
          <p:nvPr>
            <p:ph idx="1"/>
            <p:extLst>
              <p:ext uri="{D42A27DB-BD31-4B8C-83A1-F6EECF244321}">
                <p14:modId xmlns:p14="http://schemas.microsoft.com/office/powerpoint/2010/main" val="2198588870"/>
              </p:ext>
            </p:extLst>
          </p:nvPr>
        </p:nvGraphicFramePr>
        <p:xfrm>
          <a:off x="5170778" y="1188637"/>
          <a:ext cx="4780416" cy="44807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a:extLst>
              <a:ext uri="{FF2B5EF4-FFF2-40B4-BE49-F238E27FC236}">
                <a16:creationId xmlns:a16="http://schemas.microsoft.com/office/drawing/2014/main" id="{82B9DE31-F454-0EC2-706C-DCEF3D8B0408}"/>
              </a:ext>
            </a:extLst>
          </p:cNvPr>
          <p:cNvPicPr>
            <a:picLocks noChangeAspect="1"/>
          </p:cNvPicPr>
          <p:nvPr/>
        </p:nvPicPr>
        <p:blipFill>
          <a:blip r:embed="rId7" cstate="print">
            <a:alphaModFix amt="5000"/>
            <a:extLst>
              <a:ext uri="{28A0092B-C50C-407E-A947-70E740481C1C}">
                <a14:useLocalDpi xmlns:a14="http://schemas.microsoft.com/office/drawing/2010/main" val="0"/>
              </a:ext>
            </a:extLst>
          </a:blip>
          <a:stretch>
            <a:fillRect/>
          </a:stretch>
        </p:blipFill>
        <p:spPr>
          <a:xfrm>
            <a:off x="2412088" y="1543987"/>
            <a:ext cx="7695738" cy="3098355"/>
          </a:xfrm>
          <a:prstGeom prst="rect">
            <a:avLst/>
          </a:prstGeom>
        </p:spPr>
      </p:pic>
      <p:pic>
        <p:nvPicPr>
          <p:cNvPr id="4" name="Picture 3">
            <a:extLst>
              <a:ext uri="{FF2B5EF4-FFF2-40B4-BE49-F238E27FC236}">
                <a16:creationId xmlns:a16="http://schemas.microsoft.com/office/drawing/2014/main" id="{FA3C5062-D4F3-C924-439B-AECFA76D3EC8}"/>
              </a:ext>
            </a:extLst>
          </p:cNvPr>
          <p:cNvPicPr>
            <a:picLocks noChangeAspect="1"/>
          </p:cNvPicPr>
          <p:nvPr/>
        </p:nvPicPr>
        <p:blipFill>
          <a:blip r:embed="rId8"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6" name="Footer Placeholder 2">
            <a:extLst>
              <a:ext uri="{FF2B5EF4-FFF2-40B4-BE49-F238E27FC236}">
                <a16:creationId xmlns:a16="http://schemas.microsoft.com/office/drawing/2014/main" id="{80665FB5-456D-B155-6623-EB5121C0962B}"/>
              </a:ext>
            </a:extLst>
          </p:cNvPr>
          <p:cNvSpPr txBox="1">
            <a:spLocks/>
          </p:cNvSpPr>
          <p:nvPr/>
        </p:nvSpPr>
        <p:spPr>
          <a:xfrm>
            <a:off x="1293048" y="657645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9">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5A8E8E4C-3B79-B7B8-4A80-3D7E81C737CB}"/>
              </a:ext>
            </a:extLst>
          </p:cNvPr>
          <p:cNvSpPr txBox="1"/>
          <p:nvPr/>
        </p:nvSpPr>
        <p:spPr>
          <a:xfrm>
            <a:off x="7350958" y="6623959"/>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40151014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53363" y="365760"/>
            <a:ext cx="9367203" cy="1188720"/>
          </a:xfrm>
        </p:spPr>
        <p:txBody>
          <a:bodyPr>
            <a:normAutofit/>
          </a:bodyPr>
          <a:lstStyle/>
          <a:p>
            <a:r>
              <a:rPr lang="en-GB" dirty="0"/>
              <a:t>Factors influencing the supply of labour</a:t>
            </a:r>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p:cNvSpPr>
            <a:spLocks noGrp="1"/>
          </p:cNvSpPr>
          <p:nvPr>
            <p:ph idx="1"/>
          </p:nvPr>
        </p:nvSpPr>
        <p:spPr>
          <a:xfrm>
            <a:off x="1653363" y="2176272"/>
            <a:ext cx="9367204" cy="4041648"/>
          </a:xfrm>
        </p:spPr>
        <p:txBody>
          <a:bodyPr anchor="t">
            <a:normAutofit/>
          </a:bodyPr>
          <a:lstStyle/>
          <a:p>
            <a:r>
              <a:rPr lang="en-GB" sz="2400" dirty="0"/>
              <a:t>Factors influencing the supply of labour include:</a:t>
            </a:r>
          </a:p>
          <a:p>
            <a:pPr lvl="1"/>
            <a:r>
              <a:rPr lang="en-GB" dirty="0"/>
              <a:t>Population migration</a:t>
            </a:r>
          </a:p>
          <a:p>
            <a:pPr lvl="2"/>
            <a:r>
              <a:rPr lang="en-GB" sz="2400" dirty="0"/>
              <a:t>Increase the supply of labour as more people come into a country seeking employment</a:t>
            </a:r>
          </a:p>
          <a:p>
            <a:pPr lvl="2"/>
            <a:r>
              <a:rPr lang="en-GB" sz="2400" dirty="0"/>
              <a:t>Often willing to work for the minimum wage</a:t>
            </a:r>
          </a:p>
          <a:p>
            <a:pPr lvl="2"/>
            <a:r>
              <a:rPr lang="en-GB" sz="2400" dirty="0"/>
              <a:t>EU offers free movement of labour</a:t>
            </a:r>
          </a:p>
          <a:p>
            <a:pPr lvl="1"/>
            <a:r>
              <a:rPr lang="en-GB" dirty="0"/>
              <a:t>Income tax and benefits</a:t>
            </a:r>
          </a:p>
          <a:p>
            <a:pPr lvl="2"/>
            <a:r>
              <a:rPr lang="en-GB" sz="2400" dirty="0"/>
              <a:t>High income tax and high benefits act as a deterrent to the supply of labour</a:t>
            </a:r>
          </a:p>
        </p:txBody>
      </p:sp>
      <p:pic>
        <p:nvPicPr>
          <p:cNvPr id="4" name="Picture 3">
            <a:extLst>
              <a:ext uri="{FF2B5EF4-FFF2-40B4-BE49-F238E27FC236}">
                <a16:creationId xmlns:a16="http://schemas.microsoft.com/office/drawing/2014/main" id="{03FAB734-25F4-078C-00CD-D38FA3FA4DC5}"/>
              </a:ext>
            </a:extLst>
          </p:cNvPr>
          <p:cNvPicPr>
            <a:picLocks noChangeAspect="1"/>
          </p:cNvPicPr>
          <p:nvPr/>
        </p:nvPicPr>
        <p:blipFill>
          <a:blip r:embed="rId2" cstate="print">
            <a:alphaModFix amt="5000"/>
            <a:extLst>
              <a:ext uri="{28A0092B-C50C-407E-A947-70E740481C1C}">
                <a14:useLocalDpi xmlns:a14="http://schemas.microsoft.com/office/drawing/2010/main" val="0"/>
              </a:ext>
            </a:extLst>
          </a:blip>
          <a:stretch>
            <a:fillRect/>
          </a:stretch>
        </p:blipFill>
        <p:spPr>
          <a:xfrm>
            <a:off x="2412088" y="1543987"/>
            <a:ext cx="7695738" cy="3098355"/>
          </a:xfrm>
          <a:prstGeom prst="rect">
            <a:avLst/>
          </a:prstGeom>
        </p:spPr>
      </p:pic>
      <p:pic>
        <p:nvPicPr>
          <p:cNvPr id="5" name="Picture 4">
            <a:extLst>
              <a:ext uri="{FF2B5EF4-FFF2-40B4-BE49-F238E27FC236}">
                <a16:creationId xmlns:a16="http://schemas.microsoft.com/office/drawing/2014/main" id="{ADC6F0A0-14AB-0B22-B077-A2ED28426EA5}"/>
              </a:ext>
            </a:extLst>
          </p:cNvPr>
          <p:cNvPicPr>
            <a:picLocks noChangeAspect="1"/>
          </p:cNvPicPr>
          <p:nvPr/>
        </p:nvPicPr>
        <p:blipFill>
          <a:blip r:embed="rId3"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6" name="Footer Placeholder 2">
            <a:extLst>
              <a:ext uri="{FF2B5EF4-FFF2-40B4-BE49-F238E27FC236}">
                <a16:creationId xmlns:a16="http://schemas.microsoft.com/office/drawing/2014/main" id="{A53B620D-4433-0F81-3085-B10B2A58B267}"/>
              </a:ext>
            </a:extLst>
          </p:cNvPr>
          <p:cNvSpPr txBox="1">
            <a:spLocks/>
          </p:cNvSpPr>
          <p:nvPr/>
        </p:nvSpPr>
        <p:spPr>
          <a:xfrm>
            <a:off x="1293048" y="657645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264716A5-5AA7-9D9D-AE02-C10A8195AE90}"/>
              </a:ext>
            </a:extLst>
          </p:cNvPr>
          <p:cNvSpPr txBox="1"/>
          <p:nvPr/>
        </p:nvSpPr>
        <p:spPr>
          <a:xfrm>
            <a:off x="7350958" y="6623959"/>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14495261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2" y="453981"/>
            <a:ext cx="6675120"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a:off x="731520" y="731520"/>
            <a:ext cx="6089904" cy="1426464"/>
          </a:xfrm>
        </p:spPr>
        <p:txBody>
          <a:bodyPr>
            <a:normAutofit/>
          </a:bodyPr>
          <a:lstStyle/>
          <a:p>
            <a:r>
              <a:rPr lang="en-GB">
                <a:solidFill>
                  <a:srgbClr val="FFFFFF"/>
                </a:solidFill>
              </a:rPr>
              <a:t>Factors influencing the supply of labour</a:t>
            </a: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7100" y="461737"/>
            <a:ext cx="2149361" cy="1870055"/>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3768" y="453155"/>
            <a:ext cx="2149358" cy="1878638"/>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11264206"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789456" y="2654612"/>
            <a:ext cx="10597729" cy="3427033"/>
          </a:xfrm>
        </p:spPr>
        <p:txBody>
          <a:bodyPr anchor="ctr">
            <a:normAutofit/>
          </a:bodyPr>
          <a:lstStyle/>
          <a:p>
            <a:r>
              <a:rPr lang="en-GB" sz="1900" dirty="0"/>
              <a:t>Factors influencing the supply of labour include:</a:t>
            </a:r>
          </a:p>
          <a:p>
            <a:pPr lvl="1"/>
            <a:r>
              <a:rPr lang="en-GB" sz="1900" dirty="0"/>
              <a:t>Government regulations</a:t>
            </a:r>
          </a:p>
          <a:p>
            <a:pPr lvl="2"/>
            <a:r>
              <a:rPr lang="en-GB" sz="1900" dirty="0"/>
              <a:t>National minimum wage</a:t>
            </a:r>
          </a:p>
          <a:p>
            <a:pPr lvl="3"/>
            <a:r>
              <a:rPr lang="en-GB" sz="1900" dirty="0"/>
              <a:t>An increase in the minimum wage may encourage more people to supply their services</a:t>
            </a:r>
          </a:p>
          <a:p>
            <a:pPr lvl="3"/>
            <a:r>
              <a:rPr lang="en-GB" sz="1900" dirty="0"/>
              <a:t>However, it may also cause a fall in demand</a:t>
            </a:r>
          </a:p>
          <a:p>
            <a:pPr lvl="1"/>
            <a:r>
              <a:rPr lang="en-GB" sz="1900" dirty="0"/>
              <a:t>Trade unions</a:t>
            </a:r>
          </a:p>
          <a:p>
            <a:pPr lvl="2"/>
            <a:r>
              <a:rPr lang="en-GB" sz="1900" dirty="0"/>
              <a:t>Improve pay and working conditions attracting more people to supply labour</a:t>
            </a:r>
          </a:p>
          <a:p>
            <a:pPr lvl="2"/>
            <a:r>
              <a:rPr lang="en-GB" sz="1900" dirty="0"/>
              <a:t>Take industrial action to withdraw the supply of labour</a:t>
            </a:r>
          </a:p>
          <a:p>
            <a:pPr lvl="2"/>
            <a:r>
              <a:rPr lang="en-GB" sz="1900" dirty="0"/>
              <a:t>Push wage rates up through negotiations with employers</a:t>
            </a:r>
          </a:p>
        </p:txBody>
      </p:sp>
      <p:pic>
        <p:nvPicPr>
          <p:cNvPr id="4" name="Picture 3">
            <a:extLst>
              <a:ext uri="{FF2B5EF4-FFF2-40B4-BE49-F238E27FC236}">
                <a16:creationId xmlns:a16="http://schemas.microsoft.com/office/drawing/2014/main" id="{4279AA78-E546-4C92-AE1E-5BDE57F43155}"/>
              </a:ext>
            </a:extLst>
          </p:cNvPr>
          <p:cNvPicPr>
            <a:picLocks noChangeAspect="1"/>
          </p:cNvPicPr>
          <p:nvPr/>
        </p:nvPicPr>
        <p:blipFill>
          <a:blip r:embed="rId2" cstate="print">
            <a:alphaModFix amt="5000"/>
            <a:extLst>
              <a:ext uri="{28A0092B-C50C-407E-A947-70E740481C1C}">
                <a14:useLocalDpi xmlns:a14="http://schemas.microsoft.com/office/drawing/2010/main" val="0"/>
              </a:ext>
            </a:extLst>
          </a:blip>
          <a:stretch>
            <a:fillRect/>
          </a:stretch>
        </p:blipFill>
        <p:spPr>
          <a:xfrm>
            <a:off x="2412088" y="1543987"/>
            <a:ext cx="7695738" cy="3098355"/>
          </a:xfrm>
          <a:prstGeom prst="rect">
            <a:avLst/>
          </a:prstGeom>
        </p:spPr>
      </p:pic>
      <p:pic>
        <p:nvPicPr>
          <p:cNvPr id="5" name="Picture 4">
            <a:extLst>
              <a:ext uri="{FF2B5EF4-FFF2-40B4-BE49-F238E27FC236}">
                <a16:creationId xmlns:a16="http://schemas.microsoft.com/office/drawing/2014/main" id="{C27FD6B0-CBB4-4C42-559D-5E628F0AC2C7}"/>
              </a:ext>
            </a:extLst>
          </p:cNvPr>
          <p:cNvPicPr>
            <a:picLocks noChangeAspect="1"/>
          </p:cNvPicPr>
          <p:nvPr/>
        </p:nvPicPr>
        <p:blipFill>
          <a:blip r:embed="rId3" cstate="print">
            <a:alphaModFix amt="85000"/>
            <a:extLst>
              <a:ext uri="{28A0092B-C50C-407E-A947-70E740481C1C}">
                <a14:useLocalDpi xmlns:a14="http://schemas.microsoft.com/office/drawing/2010/main" val="0"/>
              </a:ext>
            </a:extLst>
          </a:blip>
          <a:stretch>
            <a:fillRect/>
          </a:stretch>
        </p:blipFill>
        <p:spPr>
          <a:xfrm>
            <a:off x="5495943" y="54029"/>
            <a:ext cx="933411" cy="375797"/>
          </a:xfrm>
          <a:prstGeom prst="rect">
            <a:avLst/>
          </a:prstGeom>
        </p:spPr>
      </p:pic>
      <p:sp>
        <p:nvSpPr>
          <p:cNvPr id="6" name="Footer Placeholder 2">
            <a:extLst>
              <a:ext uri="{FF2B5EF4-FFF2-40B4-BE49-F238E27FC236}">
                <a16:creationId xmlns:a16="http://schemas.microsoft.com/office/drawing/2014/main" id="{007944A5-C666-FBBA-2BCF-6B9DD64D95F4}"/>
              </a:ext>
            </a:extLst>
          </p:cNvPr>
          <p:cNvSpPr txBox="1">
            <a:spLocks/>
          </p:cNvSpPr>
          <p:nvPr/>
        </p:nvSpPr>
        <p:spPr>
          <a:xfrm>
            <a:off x="1293048" y="657645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5D5F43B1-1BFD-31D5-3755-8C77BDFDACAD}"/>
              </a:ext>
            </a:extLst>
          </p:cNvPr>
          <p:cNvSpPr txBox="1"/>
          <p:nvPr/>
        </p:nvSpPr>
        <p:spPr>
          <a:xfrm>
            <a:off x="7350958" y="6623959"/>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10185815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supply curve for labour</a:t>
            </a:r>
          </a:p>
        </p:txBody>
      </p:sp>
      <p:graphicFrame>
        <p:nvGraphicFramePr>
          <p:cNvPr id="13" name="Content Placeholder 2">
            <a:extLst>
              <a:ext uri="{FF2B5EF4-FFF2-40B4-BE49-F238E27FC236}">
                <a16:creationId xmlns:a16="http://schemas.microsoft.com/office/drawing/2014/main" id="{B827DB0A-2F3F-F422-4C66-53C4947675C6}"/>
              </a:ext>
            </a:extLst>
          </p:cNvPr>
          <p:cNvGraphicFramePr>
            <a:graphicFrameLocks noGrp="1"/>
          </p:cNvGraphicFramePr>
          <p:nvPr>
            <p:ph idx="1"/>
            <p:extLst>
              <p:ext uri="{D42A27DB-BD31-4B8C-83A1-F6EECF244321}">
                <p14:modId xmlns:p14="http://schemas.microsoft.com/office/powerpoint/2010/main" val="2383902835"/>
              </p:ext>
            </p:extLst>
          </p:nvPr>
        </p:nvGraphicFramePr>
        <p:xfrm>
          <a:off x="838754" y="1760487"/>
          <a:ext cx="5104846" cy="48298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4" name="Group 3"/>
          <p:cNvGrpSpPr/>
          <p:nvPr/>
        </p:nvGrpSpPr>
        <p:grpSpPr>
          <a:xfrm>
            <a:off x="5821368" y="2121615"/>
            <a:ext cx="5689912" cy="4385757"/>
            <a:chOff x="1114480" y="2362202"/>
            <a:chExt cx="5689912" cy="4385757"/>
          </a:xfrm>
        </p:grpSpPr>
        <p:cxnSp>
          <p:nvCxnSpPr>
            <p:cNvPr id="5" name="Straight Connector 4"/>
            <p:cNvCxnSpPr/>
            <p:nvPr/>
          </p:nvCxnSpPr>
          <p:spPr>
            <a:xfrm>
              <a:off x="2257904" y="2766044"/>
              <a:ext cx="0" cy="3527425"/>
            </a:xfrm>
            <a:prstGeom prst="line">
              <a:avLst/>
            </a:prstGeom>
            <a:noFill/>
            <a:ln w="28575" cap="flat" cmpd="sng" algn="ctr">
              <a:solidFill>
                <a:srgbClr val="FEDD61"/>
              </a:solidFill>
              <a:prstDash val="solid"/>
            </a:ln>
            <a:effectLst/>
          </p:spPr>
        </p:cxnSp>
        <p:cxnSp>
          <p:nvCxnSpPr>
            <p:cNvPr id="6" name="Straight Connector 5"/>
            <p:cNvCxnSpPr/>
            <p:nvPr/>
          </p:nvCxnSpPr>
          <p:spPr>
            <a:xfrm>
              <a:off x="2257904" y="6293469"/>
              <a:ext cx="3322208" cy="0"/>
            </a:xfrm>
            <a:prstGeom prst="line">
              <a:avLst/>
            </a:prstGeom>
            <a:noFill/>
            <a:ln w="28575" cap="flat" cmpd="sng" algn="ctr">
              <a:solidFill>
                <a:srgbClr val="FEDD61"/>
              </a:solidFill>
              <a:prstDash val="solid"/>
            </a:ln>
            <a:effectLst/>
          </p:spPr>
        </p:cxnSp>
        <p:sp>
          <p:nvSpPr>
            <p:cNvPr id="7" name="TextBox 6"/>
            <p:cNvSpPr txBox="1">
              <a:spLocks noChangeArrowheads="1"/>
            </p:cNvSpPr>
            <p:nvPr/>
          </p:nvSpPr>
          <p:spPr bwMode="auto">
            <a:xfrm>
              <a:off x="1114480" y="2362202"/>
              <a:ext cx="228684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effectLst/>
                  <a:uLnTx/>
                  <a:uFillTx/>
                  <a:latin typeface="Calibri"/>
                </a:rPr>
                <a:t>Wage rate/MRP</a:t>
              </a:r>
              <a:endParaRPr kumimoji="0" lang="en-US" sz="2000" b="0" i="0" u="none" strike="noStrike" kern="0" cap="none" spc="0" normalizeH="0" baseline="0" noProof="0" dirty="0">
                <a:ln>
                  <a:noFill/>
                </a:ln>
                <a:effectLst/>
                <a:uLnTx/>
                <a:uFillTx/>
                <a:latin typeface="Calibri"/>
              </a:endParaRPr>
            </a:p>
          </p:txBody>
        </p:sp>
        <p:sp>
          <p:nvSpPr>
            <p:cNvPr id="8" name="TextBox 7"/>
            <p:cNvSpPr txBox="1">
              <a:spLocks noChangeArrowheads="1"/>
            </p:cNvSpPr>
            <p:nvPr/>
          </p:nvSpPr>
          <p:spPr bwMode="auto">
            <a:xfrm>
              <a:off x="4283442" y="6347849"/>
              <a:ext cx="25209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effectLst/>
                  <a:uLnTx/>
                  <a:uFillTx/>
                  <a:latin typeface="Calibri"/>
                </a:rPr>
                <a:t>Quantity of Labour</a:t>
              </a:r>
              <a:endParaRPr kumimoji="0" lang="en-US" sz="2000" b="0" i="0" u="none" strike="noStrike" kern="0" cap="none" spc="0" normalizeH="0" baseline="0" noProof="0" dirty="0">
                <a:ln>
                  <a:noFill/>
                </a:ln>
                <a:effectLst/>
                <a:uLnTx/>
                <a:uFillTx/>
                <a:latin typeface="Calibri"/>
              </a:endParaRPr>
            </a:p>
          </p:txBody>
        </p:sp>
        <p:sp>
          <p:nvSpPr>
            <p:cNvPr id="9" name="TextBox 8"/>
            <p:cNvSpPr txBox="1">
              <a:spLocks noChangeArrowheads="1"/>
            </p:cNvSpPr>
            <p:nvPr/>
          </p:nvSpPr>
          <p:spPr bwMode="auto">
            <a:xfrm>
              <a:off x="5317943" y="2932460"/>
              <a:ext cx="68924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effectLst/>
                  <a:uLnTx/>
                  <a:uFillTx/>
                  <a:latin typeface="Calibri"/>
                </a:rPr>
                <a:t>S</a:t>
              </a:r>
              <a:r>
                <a:rPr kumimoji="0" lang="en-GB" sz="1400" b="0" i="0" u="none" strike="noStrike" kern="0" cap="none" spc="0" normalizeH="0" baseline="0" noProof="0" dirty="0">
                  <a:ln>
                    <a:noFill/>
                  </a:ln>
                  <a:effectLst/>
                  <a:uLnTx/>
                  <a:uFillTx/>
                  <a:latin typeface="Calibri"/>
                </a:rPr>
                <a:t>L</a:t>
              </a:r>
              <a:endParaRPr kumimoji="0" lang="en-US" sz="2000" b="0" i="0" u="none" strike="noStrike" kern="0" cap="none" spc="0" normalizeH="0" baseline="0" noProof="0" dirty="0">
                <a:ln>
                  <a:noFill/>
                </a:ln>
                <a:effectLst/>
                <a:uLnTx/>
                <a:uFillTx/>
                <a:latin typeface="Calibri"/>
              </a:endParaRPr>
            </a:p>
          </p:txBody>
        </p:sp>
        <p:sp>
          <p:nvSpPr>
            <p:cNvPr id="10" name="TextBox 9"/>
            <p:cNvSpPr txBox="1">
              <a:spLocks noChangeArrowheads="1"/>
            </p:cNvSpPr>
            <p:nvPr/>
          </p:nvSpPr>
          <p:spPr bwMode="auto">
            <a:xfrm>
              <a:off x="1953616" y="6293469"/>
              <a:ext cx="431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effectLst/>
                  <a:uLnTx/>
                  <a:uFillTx/>
                  <a:latin typeface="Calibri"/>
                </a:rPr>
                <a:t>0</a:t>
              </a:r>
              <a:endParaRPr kumimoji="0" lang="en-US" sz="2000" b="1" i="0" u="none" strike="noStrike" kern="0" cap="none" spc="0" normalizeH="0" baseline="0" noProof="0" dirty="0">
                <a:ln>
                  <a:noFill/>
                </a:ln>
                <a:effectLst/>
                <a:uLnTx/>
                <a:uFillTx/>
                <a:latin typeface="Calibri"/>
              </a:endParaRPr>
            </a:p>
          </p:txBody>
        </p:sp>
      </p:grpSp>
      <p:cxnSp>
        <p:nvCxnSpPr>
          <p:cNvPr id="11" name="Straight Connector 10"/>
          <p:cNvCxnSpPr/>
          <p:nvPr/>
        </p:nvCxnSpPr>
        <p:spPr>
          <a:xfrm flipV="1">
            <a:off x="7505087" y="3009656"/>
            <a:ext cx="2705078" cy="2563554"/>
          </a:xfrm>
          <a:prstGeom prst="line">
            <a:avLst/>
          </a:prstGeom>
          <a:noFill/>
          <a:ln w="50800" cap="flat" cmpd="sng" algn="ctr">
            <a:solidFill>
              <a:srgbClr val="00B0F0"/>
            </a:solidFill>
            <a:prstDash val="solid"/>
          </a:ln>
          <a:effectLst/>
        </p:spPr>
      </p:cxnSp>
      <p:pic>
        <p:nvPicPr>
          <p:cNvPr id="3" name="Picture 2">
            <a:extLst>
              <a:ext uri="{FF2B5EF4-FFF2-40B4-BE49-F238E27FC236}">
                <a16:creationId xmlns:a16="http://schemas.microsoft.com/office/drawing/2014/main" id="{B65346F6-6D43-7727-2E81-F42208FD880D}"/>
              </a:ext>
            </a:extLst>
          </p:cNvPr>
          <p:cNvPicPr>
            <a:picLocks noChangeAspect="1"/>
          </p:cNvPicPr>
          <p:nvPr/>
        </p:nvPicPr>
        <p:blipFill>
          <a:blip r:embed="rId8" cstate="print">
            <a:alphaModFix amt="5000"/>
            <a:extLst>
              <a:ext uri="{28A0092B-C50C-407E-A947-70E740481C1C}">
                <a14:useLocalDpi xmlns:a14="http://schemas.microsoft.com/office/drawing/2010/main" val="0"/>
              </a:ext>
            </a:extLst>
          </a:blip>
          <a:stretch>
            <a:fillRect/>
          </a:stretch>
        </p:blipFill>
        <p:spPr>
          <a:xfrm>
            <a:off x="2412088" y="1543987"/>
            <a:ext cx="7695738" cy="3098355"/>
          </a:xfrm>
          <a:prstGeom prst="rect">
            <a:avLst/>
          </a:prstGeom>
        </p:spPr>
      </p:pic>
      <p:pic>
        <p:nvPicPr>
          <p:cNvPr id="12" name="Picture 11">
            <a:extLst>
              <a:ext uri="{FF2B5EF4-FFF2-40B4-BE49-F238E27FC236}">
                <a16:creationId xmlns:a16="http://schemas.microsoft.com/office/drawing/2014/main" id="{1EBE2443-C8AD-0990-06AB-BE380E04216D}"/>
              </a:ext>
            </a:extLst>
          </p:cNvPr>
          <p:cNvPicPr>
            <a:picLocks noChangeAspect="1"/>
          </p:cNvPicPr>
          <p:nvPr/>
        </p:nvPicPr>
        <p:blipFill>
          <a:blip r:embed="rId9"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14" name="Footer Placeholder 2">
            <a:extLst>
              <a:ext uri="{FF2B5EF4-FFF2-40B4-BE49-F238E27FC236}">
                <a16:creationId xmlns:a16="http://schemas.microsoft.com/office/drawing/2014/main" id="{45BB0A13-8F7F-4B88-7EB9-7BC8F1A55BE4}"/>
              </a:ext>
            </a:extLst>
          </p:cNvPr>
          <p:cNvSpPr txBox="1">
            <a:spLocks/>
          </p:cNvSpPr>
          <p:nvPr/>
        </p:nvSpPr>
        <p:spPr>
          <a:xfrm>
            <a:off x="1293048" y="657645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0">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ED59E3C1-D1C4-A904-E5CA-9855C0E6B570}"/>
              </a:ext>
            </a:extLst>
          </p:cNvPr>
          <p:cNvSpPr txBox="1"/>
          <p:nvPr/>
        </p:nvSpPr>
        <p:spPr>
          <a:xfrm>
            <a:off x="7350958" y="6623959"/>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custDataLst>
      <p:tags r:id="rId1"/>
    </p:custDataLst>
    <p:extLst>
      <p:ext uri="{BB962C8B-B14F-4D97-AF65-F5344CB8AC3E}">
        <p14:creationId xmlns:p14="http://schemas.microsoft.com/office/powerpoint/2010/main" val="2796497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Shifts in the supply curve for labour</a:t>
            </a:r>
          </a:p>
        </p:txBody>
      </p:sp>
      <p:graphicFrame>
        <p:nvGraphicFramePr>
          <p:cNvPr id="15" name="Content Placeholder 2">
            <a:extLst>
              <a:ext uri="{FF2B5EF4-FFF2-40B4-BE49-F238E27FC236}">
                <a16:creationId xmlns:a16="http://schemas.microsoft.com/office/drawing/2014/main" id="{B419DE65-3A35-D5FB-3D1D-06166FE50495}"/>
              </a:ext>
            </a:extLst>
          </p:cNvPr>
          <p:cNvGraphicFramePr>
            <a:graphicFrameLocks noGrp="1"/>
          </p:cNvGraphicFramePr>
          <p:nvPr>
            <p:ph idx="1"/>
          </p:nvPr>
        </p:nvGraphicFramePr>
        <p:xfrm>
          <a:off x="810000" y="2260387"/>
          <a:ext cx="4953438" cy="4197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4" name="Group 3"/>
          <p:cNvGrpSpPr/>
          <p:nvPr/>
        </p:nvGrpSpPr>
        <p:grpSpPr>
          <a:xfrm>
            <a:off x="5619867" y="2168610"/>
            <a:ext cx="6093359" cy="4520172"/>
            <a:chOff x="1274487" y="2335509"/>
            <a:chExt cx="6093359" cy="4520172"/>
          </a:xfrm>
        </p:grpSpPr>
        <p:cxnSp>
          <p:nvCxnSpPr>
            <p:cNvPr id="5" name="Straight Connector 4"/>
            <p:cNvCxnSpPr/>
            <p:nvPr/>
          </p:nvCxnSpPr>
          <p:spPr>
            <a:xfrm>
              <a:off x="2257904" y="2766044"/>
              <a:ext cx="0" cy="3527425"/>
            </a:xfrm>
            <a:prstGeom prst="line">
              <a:avLst/>
            </a:prstGeom>
            <a:noFill/>
            <a:ln w="28575" cap="flat" cmpd="sng" algn="ctr">
              <a:solidFill>
                <a:srgbClr val="FEDD61"/>
              </a:solidFill>
              <a:prstDash val="solid"/>
            </a:ln>
            <a:effectLst/>
          </p:spPr>
        </p:cxnSp>
        <p:cxnSp>
          <p:nvCxnSpPr>
            <p:cNvPr id="6" name="Straight Connector 5"/>
            <p:cNvCxnSpPr/>
            <p:nvPr/>
          </p:nvCxnSpPr>
          <p:spPr>
            <a:xfrm>
              <a:off x="2257904" y="6293469"/>
              <a:ext cx="4679950" cy="0"/>
            </a:xfrm>
            <a:prstGeom prst="line">
              <a:avLst/>
            </a:prstGeom>
            <a:noFill/>
            <a:ln w="28575" cap="flat" cmpd="sng" algn="ctr">
              <a:solidFill>
                <a:srgbClr val="FEDD61"/>
              </a:solidFill>
              <a:prstDash val="solid"/>
            </a:ln>
            <a:effectLst/>
          </p:spPr>
        </p:cxnSp>
        <p:sp>
          <p:nvSpPr>
            <p:cNvPr id="7" name="TextBox 6"/>
            <p:cNvSpPr txBox="1">
              <a:spLocks noChangeArrowheads="1"/>
            </p:cNvSpPr>
            <p:nvPr/>
          </p:nvSpPr>
          <p:spPr bwMode="auto">
            <a:xfrm>
              <a:off x="1274487" y="2335509"/>
              <a:ext cx="24512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effectLst/>
                  <a:uLnTx/>
                  <a:uFillTx/>
                  <a:latin typeface="Calibri"/>
                </a:rPr>
                <a:t>Wage rate/MRP</a:t>
              </a:r>
              <a:endParaRPr kumimoji="0" lang="en-US" sz="2400" b="0" i="0" u="none" strike="noStrike" kern="0" cap="none" spc="0" normalizeH="0" baseline="0" noProof="0" dirty="0">
                <a:ln>
                  <a:noFill/>
                </a:ln>
                <a:effectLst/>
                <a:uLnTx/>
                <a:uFillTx/>
                <a:latin typeface="Calibri"/>
              </a:endParaRPr>
            </a:p>
          </p:txBody>
        </p:sp>
        <p:sp>
          <p:nvSpPr>
            <p:cNvPr id="8" name="TextBox 7"/>
            <p:cNvSpPr txBox="1">
              <a:spLocks noChangeArrowheads="1"/>
            </p:cNvSpPr>
            <p:nvPr/>
          </p:nvSpPr>
          <p:spPr bwMode="auto">
            <a:xfrm>
              <a:off x="4846896" y="6394016"/>
              <a:ext cx="25209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effectLst/>
                  <a:uLnTx/>
                  <a:uFillTx/>
                  <a:latin typeface="Calibri"/>
                </a:rPr>
                <a:t>Quantity of Labour</a:t>
              </a:r>
              <a:endParaRPr kumimoji="0" lang="en-US" sz="2400" b="0" i="0" u="none" strike="noStrike" kern="0" cap="none" spc="0" normalizeH="0" baseline="0" noProof="0" dirty="0">
                <a:ln>
                  <a:noFill/>
                </a:ln>
                <a:effectLst/>
                <a:uLnTx/>
                <a:uFillTx/>
                <a:latin typeface="Calibri"/>
              </a:endParaRPr>
            </a:p>
          </p:txBody>
        </p:sp>
        <p:sp>
          <p:nvSpPr>
            <p:cNvPr id="9" name="TextBox 8"/>
            <p:cNvSpPr txBox="1">
              <a:spLocks noChangeArrowheads="1"/>
            </p:cNvSpPr>
            <p:nvPr/>
          </p:nvSpPr>
          <p:spPr bwMode="auto">
            <a:xfrm>
              <a:off x="4468847" y="2778566"/>
              <a:ext cx="9460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effectLst/>
                  <a:uLnTx/>
                  <a:uFillTx/>
                  <a:latin typeface="Calibri"/>
                </a:rPr>
                <a:t>S</a:t>
              </a:r>
              <a:r>
                <a:rPr kumimoji="0" lang="en-GB" sz="1600" b="0" i="0" u="none" strike="noStrike" kern="0" cap="none" spc="0" normalizeH="0" baseline="0" noProof="0" dirty="0">
                  <a:ln>
                    <a:noFill/>
                  </a:ln>
                  <a:effectLst/>
                  <a:uLnTx/>
                  <a:uFillTx/>
                  <a:latin typeface="Calibri"/>
                </a:rPr>
                <a:t>L1</a:t>
              </a:r>
              <a:endParaRPr kumimoji="0" lang="en-US" sz="2400" b="0" i="0" u="none" strike="noStrike" kern="0" cap="none" spc="0" normalizeH="0" baseline="0" noProof="0" dirty="0">
                <a:ln>
                  <a:noFill/>
                </a:ln>
                <a:effectLst/>
                <a:uLnTx/>
                <a:uFillTx/>
                <a:latin typeface="Calibri"/>
              </a:endParaRPr>
            </a:p>
          </p:txBody>
        </p:sp>
        <p:cxnSp>
          <p:nvCxnSpPr>
            <p:cNvPr id="10" name="Straight Connector 9"/>
            <p:cNvCxnSpPr/>
            <p:nvPr/>
          </p:nvCxnSpPr>
          <p:spPr>
            <a:xfrm flipH="1">
              <a:off x="2537649" y="3167325"/>
              <a:ext cx="2376262" cy="2638800"/>
            </a:xfrm>
            <a:prstGeom prst="line">
              <a:avLst/>
            </a:prstGeom>
            <a:noFill/>
            <a:ln w="28575" cap="flat" cmpd="sng" algn="ctr">
              <a:solidFill>
                <a:srgbClr val="00B050"/>
              </a:solidFill>
              <a:prstDash val="solid"/>
            </a:ln>
            <a:effectLst/>
          </p:spPr>
        </p:cxnSp>
        <p:sp>
          <p:nvSpPr>
            <p:cNvPr id="11" name="TextBox 10"/>
            <p:cNvSpPr txBox="1">
              <a:spLocks noChangeArrowheads="1"/>
            </p:cNvSpPr>
            <p:nvPr/>
          </p:nvSpPr>
          <p:spPr bwMode="auto">
            <a:xfrm>
              <a:off x="5587697" y="2788725"/>
              <a:ext cx="9460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effectLst/>
                  <a:uLnTx/>
                  <a:uFillTx/>
                  <a:latin typeface="Calibri"/>
                </a:rPr>
                <a:t>S</a:t>
              </a:r>
              <a:r>
                <a:rPr kumimoji="0" lang="en-GB" sz="1600" b="0" i="0" u="none" strike="noStrike" kern="0" cap="none" spc="0" normalizeH="0" baseline="0" noProof="0" dirty="0">
                  <a:ln>
                    <a:noFill/>
                  </a:ln>
                  <a:effectLst/>
                  <a:uLnTx/>
                  <a:uFillTx/>
                  <a:latin typeface="Calibri"/>
                </a:rPr>
                <a:t>L2</a:t>
              </a:r>
              <a:endParaRPr kumimoji="0" lang="en-US" sz="2400" b="0" i="0" u="none" strike="noStrike" kern="0" cap="none" spc="0" normalizeH="0" baseline="0" noProof="0" dirty="0">
                <a:ln>
                  <a:noFill/>
                </a:ln>
                <a:effectLst/>
                <a:uLnTx/>
                <a:uFillTx/>
                <a:latin typeface="Calibri"/>
              </a:endParaRPr>
            </a:p>
          </p:txBody>
        </p:sp>
      </p:grpSp>
      <p:sp>
        <p:nvSpPr>
          <p:cNvPr id="12" name="TextBox 11"/>
          <p:cNvSpPr txBox="1">
            <a:spLocks noChangeArrowheads="1"/>
          </p:cNvSpPr>
          <p:nvPr/>
        </p:nvSpPr>
        <p:spPr bwMode="auto">
          <a:xfrm>
            <a:off x="6298996" y="6126570"/>
            <a:ext cx="431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914400" eaLnBrk="1" hangingPunct="1"/>
            <a:r>
              <a:rPr lang="en-GB" sz="2400" b="1" dirty="0">
                <a:latin typeface="Calibri"/>
              </a:rPr>
              <a:t>0</a:t>
            </a:r>
            <a:endParaRPr lang="en-US" sz="2400" b="1" dirty="0">
              <a:latin typeface="Calibri"/>
            </a:endParaRPr>
          </a:p>
        </p:txBody>
      </p:sp>
      <p:cxnSp>
        <p:nvCxnSpPr>
          <p:cNvPr id="13" name="Straight Connector 12"/>
          <p:cNvCxnSpPr/>
          <p:nvPr/>
        </p:nvCxnSpPr>
        <p:spPr>
          <a:xfrm flipH="1">
            <a:off x="8048315" y="3002064"/>
            <a:ext cx="2376262" cy="2638800"/>
          </a:xfrm>
          <a:prstGeom prst="line">
            <a:avLst/>
          </a:prstGeom>
          <a:noFill/>
          <a:ln w="28575" cap="flat" cmpd="sng" algn="ctr">
            <a:solidFill>
              <a:srgbClr val="00B050"/>
            </a:solidFill>
            <a:prstDash val="solid"/>
          </a:ln>
          <a:effectLst/>
        </p:spPr>
      </p:cxnSp>
      <p:pic>
        <p:nvPicPr>
          <p:cNvPr id="3" name="Picture 2">
            <a:extLst>
              <a:ext uri="{FF2B5EF4-FFF2-40B4-BE49-F238E27FC236}">
                <a16:creationId xmlns:a16="http://schemas.microsoft.com/office/drawing/2014/main" id="{B380BE36-F529-24E1-545E-B6A8D184B664}"/>
              </a:ext>
            </a:extLst>
          </p:cNvPr>
          <p:cNvPicPr>
            <a:picLocks noChangeAspect="1"/>
          </p:cNvPicPr>
          <p:nvPr/>
        </p:nvPicPr>
        <p:blipFill>
          <a:blip r:embed="rId7" cstate="print">
            <a:alphaModFix amt="5000"/>
            <a:extLst>
              <a:ext uri="{28A0092B-C50C-407E-A947-70E740481C1C}">
                <a14:useLocalDpi xmlns:a14="http://schemas.microsoft.com/office/drawing/2010/main" val="0"/>
              </a:ext>
            </a:extLst>
          </a:blip>
          <a:stretch>
            <a:fillRect/>
          </a:stretch>
        </p:blipFill>
        <p:spPr>
          <a:xfrm>
            <a:off x="2412088" y="1543987"/>
            <a:ext cx="7695738" cy="3098355"/>
          </a:xfrm>
          <a:prstGeom prst="rect">
            <a:avLst/>
          </a:prstGeom>
        </p:spPr>
      </p:pic>
      <p:pic>
        <p:nvPicPr>
          <p:cNvPr id="14" name="Picture 13">
            <a:extLst>
              <a:ext uri="{FF2B5EF4-FFF2-40B4-BE49-F238E27FC236}">
                <a16:creationId xmlns:a16="http://schemas.microsoft.com/office/drawing/2014/main" id="{48E49037-73D1-D156-A7B0-5F04B2C167E7}"/>
              </a:ext>
            </a:extLst>
          </p:cNvPr>
          <p:cNvPicPr>
            <a:picLocks noChangeAspect="1"/>
          </p:cNvPicPr>
          <p:nvPr/>
        </p:nvPicPr>
        <p:blipFill>
          <a:blip r:embed="rId8"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16" name="Footer Placeholder 2">
            <a:extLst>
              <a:ext uri="{FF2B5EF4-FFF2-40B4-BE49-F238E27FC236}">
                <a16:creationId xmlns:a16="http://schemas.microsoft.com/office/drawing/2014/main" id="{C437B590-9349-B441-8297-13654855F2C3}"/>
              </a:ext>
            </a:extLst>
          </p:cNvPr>
          <p:cNvSpPr txBox="1">
            <a:spLocks/>
          </p:cNvSpPr>
          <p:nvPr/>
        </p:nvSpPr>
        <p:spPr>
          <a:xfrm>
            <a:off x="1293048" y="657645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9">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00043157-C965-39D4-0A90-702C41638D5D}"/>
              </a:ext>
            </a:extLst>
          </p:cNvPr>
          <p:cNvSpPr txBox="1"/>
          <p:nvPr/>
        </p:nvSpPr>
        <p:spPr>
          <a:xfrm>
            <a:off x="7350958" y="6623959"/>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22696067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6834" y="1153572"/>
            <a:ext cx="3200400" cy="4461163"/>
          </a:xfrm>
        </p:spPr>
        <p:txBody>
          <a:bodyPr>
            <a:normAutofit/>
          </a:bodyPr>
          <a:lstStyle/>
          <a:p>
            <a:r>
              <a:rPr lang="en-GB">
                <a:solidFill>
                  <a:srgbClr val="FFFFFF"/>
                </a:solidFill>
              </a:rPr>
              <a:t>Market failure in labour markets: the immobility of labour</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4447308" y="591344"/>
            <a:ext cx="6906491" cy="5585619"/>
          </a:xfrm>
        </p:spPr>
        <p:txBody>
          <a:bodyPr anchor="ctr">
            <a:normAutofit/>
          </a:bodyPr>
          <a:lstStyle/>
          <a:p>
            <a:r>
              <a:rPr lang="en-GB" dirty="0"/>
              <a:t>Labour immobility occurs because it is difficult for labour to be put to alternative uses due to lack of skills or experience</a:t>
            </a:r>
          </a:p>
          <a:p>
            <a:r>
              <a:rPr lang="en-GB" dirty="0"/>
              <a:t>The immobility of labour can result in a misallocation of resources</a:t>
            </a:r>
          </a:p>
          <a:p>
            <a:r>
              <a:rPr lang="en-GB" dirty="0"/>
              <a:t>This leads to market failure</a:t>
            </a:r>
          </a:p>
          <a:p>
            <a:r>
              <a:rPr lang="en-GB" dirty="0"/>
              <a:t>Labour immobility can occur for:</a:t>
            </a:r>
          </a:p>
          <a:p>
            <a:pPr lvl="1"/>
            <a:r>
              <a:rPr lang="en-GB" dirty="0"/>
              <a:t>Lack of appropriate skills</a:t>
            </a:r>
          </a:p>
          <a:p>
            <a:pPr lvl="1"/>
            <a:r>
              <a:rPr lang="en-GB" dirty="0"/>
              <a:t>Lack of appropriate training</a:t>
            </a:r>
          </a:p>
          <a:p>
            <a:pPr lvl="1"/>
            <a:r>
              <a:rPr lang="en-GB" dirty="0"/>
              <a:t>Lack of appropriate education</a:t>
            </a:r>
          </a:p>
        </p:txBody>
      </p:sp>
      <p:pic>
        <p:nvPicPr>
          <p:cNvPr id="4" name="Picture 3">
            <a:extLst>
              <a:ext uri="{FF2B5EF4-FFF2-40B4-BE49-F238E27FC236}">
                <a16:creationId xmlns:a16="http://schemas.microsoft.com/office/drawing/2014/main" id="{8AC71BE2-192F-37B7-BBF4-E1BAAF6E4732}"/>
              </a:ext>
            </a:extLst>
          </p:cNvPr>
          <p:cNvPicPr>
            <a:picLocks noChangeAspect="1"/>
          </p:cNvPicPr>
          <p:nvPr/>
        </p:nvPicPr>
        <p:blipFill>
          <a:blip r:embed="rId2" cstate="print">
            <a:alphaModFix amt="5000"/>
            <a:extLst>
              <a:ext uri="{28A0092B-C50C-407E-A947-70E740481C1C}">
                <a14:useLocalDpi xmlns:a14="http://schemas.microsoft.com/office/drawing/2010/main" val="0"/>
              </a:ext>
            </a:extLst>
          </a:blip>
          <a:stretch>
            <a:fillRect/>
          </a:stretch>
        </p:blipFill>
        <p:spPr>
          <a:xfrm>
            <a:off x="2412088" y="1543987"/>
            <a:ext cx="7695738" cy="3098355"/>
          </a:xfrm>
          <a:prstGeom prst="rect">
            <a:avLst/>
          </a:prstGeom>
        </p:spPr>
      </p:pic>
      <p:pic>
        <p:nvPicPr>
          <p:cNvPr id="5" name="Picture 4">
            <a:extLst>
              <a:ext uri="{FF2B5EF4-FFF2-40B4-BE49-F238E27FC236}">
                <a16:creationId xmlns:a16="http://schemas.microsoft.com/office/drawing/2014/main" id="{7EDE026A-0540-0FEC-C442-ABE53BBC7544}"/>
              </a:ext>
            </a:extLst>
          </p:cNvPr>
          <p:cNvPicPr>
            <a:picLocks noChangeAspect="1"/>
          </p:cNvPicPr>
          <p:nvPr/>
        </p:nvPicPr>
        <p:blipFill>
          <a:blip r:embed="rId3"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6" name="Footer Placeholder 2">
            <a:extLst>
              <a:ext uri="{FF2B5EF4-FFF2-40B4-BE49-F238E27FC236}">
                <a16:creationId xmlns:a16="http://schemas.microsoft.com/office/drawing/2014/main" id="{55AE8D51-47B0-2466-2AB7-DFF42E0CE88A}"/>
              </a:ext>
            </a:extLst>
          </p:cNvPr>
          <p:cNvSpPr txBox="1">
            <a:spLocks/>
          </p:cNvSpPr>
          <p:nvPr/>
        </p:nvSpPr>
        <p:spPr>
          <a:xfrm>
            <a:off x="1293048" y="657645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8B94765B-C02C-6548-9B23-EBA0626DED5A}"/>
              </a:ext>
            </a:extLst>
          </p:cNvPr>
          <p:cNvSpPr txBox="1"/>
          <p:nvPr/>
        </p:nvSpPr>
        <p:spPr>
          <a:xfrm>
            <a:off x="7350958" y="6623959"/>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31638369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524741" y="620392"/>
            <a:ext cx="3808268" cy="5504688"/>
          </a:xfrm>
        </p:spPr>
        <p:txBody>
          <a:bodyPr>
            <a:normAutofit/>
          </a:bodyPr>
          <a:lstStyle/>
          <a:p>
            <a:r>
              <a:rPr lang="en-GB" sz="6000">
                <a:solidFill>
                  <a:schemeClr val="bg1"/>
                </a:solidFill>
              </a:rPr>
              <a:t>Labour immobility and market failure</a:t>
            </a:r>
          </a:p>
        </p:txBody>
      </p:sp>
      <p:graphicFrame>
        <p:nvGraphicFramePr>
          <p:cNvPr id="5" name="Content Placeholder 2">
            <a:extLst>
              <a:ext uri="{FF2B5EF4-FFF2-40B4-BE49-F238E27FC236}">
                <a16:creationId xmlns:a16="http://schemas.microsoft.com/office/drawing/2014/main" id="{EFB4C057-FE09-B480-FEDA-9C8E86D84873}"/>
              </a:ext>
            </a:extLst>
          </p:cNvPr>
          <p:cNvGraphicFramePr>
            <a:graphicFrameLocks noGrp="1"/>
          </p:cNvGraphicFramePr>
          <p:nvPr>
            <p:ph idx="1"/>
            <p:extLst>
              <p:ext uri="{D42A27DB-BD31-4B8C-83A1-F6EECF244321}">
                <p14:modId xmlns:p14="http://schemas.microsoft.com/office/powerpoint/2010/main" val="3966524439"/>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a:extLst>
              <a:ext uri="{FF2B5EF4-FFF2-40B4-BE49-F238E27FC236}">
                <a16:creationId xmlns:a16="http://schemas.microsoft.com/office/drawing/2014/main" id="{7A6E3F26-741B-B789-A894-4A0C84F9338E}"/>
              </a:ext>
            </a:extLst>
          </p:cNvPr>
          <p:cNvPicPr>
            <a:picLocks noChangeAspect="1"/>
          </p:cNvPicPr>
          <p:nvPr/>
        </p:nvPicPr>
        <p:blipFill>
          <a:blip r:embed="rId7" cstate="print">
            <a:alphaModFix amt="5000"/>
            <a:extLst>
              <a:ext uri="{28A0092B-C50C-407E-A947-70E740481C1C}">
                <a14:useLocalDpi xmlns:a14="http://schemas.microsoft.com/office/drawing/2010/main" val="0"/>
              </a:ext>
            </a:extLst>
          </a:blip>
          <a:stretch>
            <a:fillRect/>
          </a:stretch>
        </p:blipFill>
        <p:spPr>
          <a:xfrm>
            <a:off x="2412088" y="1543987"/>
            <a:ext cx="7695738" cy="3098355"/>
          </a:xfrm>
          <a:prstGeom prst="rect">
            <a:avLst/>
          </a:prstGeom>
        </p:spPr>
      </p:pic>
      <p:pic>
        <p:nvPicPr>
          <p:cNvPr id="4" name="Picture 3">
            <a:extLst>
              <a:ext uri="{FF2B5EF4-FFF2-40B4-BE49-F238E27FC236}">
                <a16:creationId xmlns:a16="http://schemas.microsoft.com/office/drawing/2014/main" id="{E5F5D323-BAE5-40B8-504B-FA792DC6B81E}"/>
              </a:ext>
            </a:extLst>
          </p:cNvPr>
          <p:cNvPicPr>
            <a:picLocks noChangeAspect="1"/>
          </p:cNvPicPr>
          <p:nvPr/>
        </p:nvPicPr>
        <p:blipFill>
          <a:blip r:embed="rId8"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6" name="Footer Placeholder 2">
            <a:extLst>
              <a:ext uri="{FF2B5EF4-FFF2-40B4-BE49-F238E27FC236}">
                <a16:creationId xmlns:a16="http://schemas.microsoft.com/office/drawing/2014/main" id="{756205A1-B964-A8CD-B12F-08836F866F31}"/>
              </a:ext>
            </a:extLst>
          </p:cNvPr>
          <p:cNvSpPr txBox="1">
            <a:spLocks/>
          </p:cNvSpPr>
          <p:nvPr/>
        </p:nvSpPr>
        <p:spPr>
          <a:xfrm>
            <a:off x="1293048" y="657645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9">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90EE50F3-4705-D949-9F76-0234FEAA138A}"/>
              </a:ext>
            </a:extLst>
          </p:cNvPr>
          <p:cNvSpPr txBox="1"/>
          <p:nvPr/>
        </p:nvSpPr>
        <p:spPr>
          <a:xfrm>
            <a:off x="7350958" y="6623959"/>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21711696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383564" y="348865"/>
            <a:ext cx="9718111" cy="1576446"/>
          </a:xfrm>
        </p:spPr>
        <p:txBody>
          <a:bodyPr anchor="ctr">
            <a:normAutofit/>
          </a:bodyPr>
          <a:lstStyle/>
          <a:p>
            <a:r>
              <a:rPr lang="en-GB" sz="4000">
                <a:solidFill>
                  <a:srgbClr val="FFFFFF"/>
                </a:solidFill>
              </a:rPr>
              <a:t>Task</a:t>
            </a:r>
          </a:p>
        </p:txBody>
      </p:sp>
      <p:graphicFrame>
        <p:nvGraphicFramePr>
          <p:cNvPr id="5" name="Content Placeholder 2">
            <a:extLst>
              <a:ext uri="{FF2B5EF4-FFF2-40B4-BE49-F238E27FC236}">
                <a16:creationId xmlns:a16="http://schemas.microsoft.com/office/drawing/2014/main" id="{7AE2160F-DB70-43A1-BE07-AAB9521C1AAE}"/>
              </a:ext>
            </a:extLst>
          </p:cNvPr>
          <p:cNvGraphicFramePr>
            <a:graphicFrameLocks noGrp="1"/>
          </p:cNvGraphicFramePr>
          <p:nvPr>
            <p:ph idx="1"/>
            <p:extLst>
              <p:ext uri="{D42A27DB-BD31-4B8C-83A1-F6EECF244321}">
                <p14:modId xmlns:p14="http://schemas.microsoft.com/office/powerpoint/2010/main" val="527308109"/>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8BDD94C6-2EEA-5D78-23FA-4774268D94C4}"/>
              </a:ext>
            </a:extLst>
          </p:cNvPr>
          <p:cNvPicPr>
            <a:picLocks noChangeAspect="1"/>
          </p:cNvPicPr>
          <p:nvPr/>
        </p:nvPicPr>
        <p:blipFill>
          <a:blip r:embed="rId8" cstate="print">
            <a:alphaModFix amt="5000"/>
            <a:extLst>
              <a:ext uri="{28A0092B-C50C-407E-A947-70E740481C1C}">
                <a14:useLocalDpi xmlns:a14="http://schemas.microsoft.com/office/drawing/2010/main" val="0"/>
              </a:ext>
            </a:extLst>
          </a:blip>
          <a:stretch>
            <a:fillRect/>
          </a:stretch>
        </p:blipFill>
        <p:spPr>
          <a:xfrm>
            <a:off x="2412088" y="1543987"/>
            <a:ext cx="7695738" cy="3098355"/>
          </a:xfrm>
          <a:prstGeom prst="rect">
            <a:avLst/>
          </a:prstGeom>
        </p:spPr>
      </p:pic>
      <p:pic>
        <p:nvPicPr>
          <p:cNvPr id="4" name="Picture 3">
            <a:extLst>
              <a:ext uri="{FF2B5EF4-FFF2-40B4-BE49-F238E27FC236}">
                <a16:creationId xmlns:a16="http://schemas.microsoft.com/office/drawing/2014/main" id="{0DD9E2F3-7D4C-F6EE-20F0-9D4AC0EDBD25}"/>
              </a:ext>
            </a:extLst>
          </p:cNvPr>
          <p:cNvPicPr>
            <a:picLocks noChangeAspect="1"/>
          </p:cNvPicPr>
          <p:nvPr/>
        </p:nvPicPr>
        <p:blipFill>
          <a:blip r:embed="rId9"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6" name="Footer Placeholder 2">
            <a:extLst>
              <a:ext uri="{FF2B5EF4-FFF2-40B4-BE49-F238E27FC236}">
                <a16:creationId xmlns:a16="http://schemas.microsoft.com/office/drawing/2014/main" id="{12879911-0BD9-9AF8-EA50-E58E7188D2BD}"/>
              </a:ext>
            </a:extLst>
          </p:cNvPr>
          <p:cNvSpPr txBox="1">
            <a:spLocks/>
          </p:cNvSpPr>
          <p:nvPr/>
        </p:nvSpPr>
        <p:spPr>
          <a:xfrm>
            <a:off x="1293048" y="657645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0">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5CC439BC-889B-3ED1-F319-82B3FCC1FF65}"/>
              </a:ext>
            </a:extLst>
          </p:cNvPr>
          <p:cNvSpPr txBox="1"/>
          <p:nvPr/>
        </p:nvSpPr>
        <p:spPr>
          <a:xfrm>
            <a:off x="7350958" y="6623959"/>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custDataLst>
      <p:tags r:id="rId1"/>
    </p:custDataLst>
    <p:extLst>
      <p:ext uri="{BB962C8B-B14F-4D97-AF65-F5344CB8AC3E}">
        <p14:creationId xmlns:p14="http://schemas.microsoft.com/office/powerpoint/2010/main" val="42555781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459863"/>
            <a:ext cx="10515600" cy="1004594"/>
          </a:xfrm>
        </p:spPr>
        <p:txBody>
          <a:bodyPr>
            <a:normAutofit/>
          </a:bodyPr>
          <a:lstStyle/>
          <a:p>
            <a:pPr algn="ctr"/>
            <a:r>
              <a:rPr lang="en-GB">
                <a:solidFill>
                  <a:srgbClr val="FFFFFF"/>
                </a:solidFill>
              </a:rPr>
              <a:t>Task</a:t>
            </a:r>
          </a:p>
        </p:txBody>
      </p:sp>
      <p:sp>
        <p:nvSpPr>
          <p:cNvPr id="11" name="Rectangle: Rounded Corners 10">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496" y="1587970"/>
            <a:ext cx="11033008"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FF66A8E6-4921-21F5-FBDE-CCF5912312D8}"/>
              </a:ext>
            </a:extLst>
          </p:cNvPr>
          <p:cNvGraphicFramePr>
            <a:graphicFrameLocks noGrp="1"/>
          </p:cNvGraphicFramePr>
          <p:nvPr>
            <p:ph idx="1"/>
            <p:extLst>
              <p:ext uri="{D42A27DB-BD31-4B8C-83A1-F6EECF244321}">
                <p14:modId xmlns:p14="http://schemas.microsoft.com/office/powerpoint/2010/main" val="2057088734"/>
              </p:ext>
            </p:extLst>
          </p:nvPr>
        </p:nvGraphicFramePr>
        <p:xfrm>
          <a:off x="838200" y="1800911"/>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D5AC629B-ECFF-2923-FD0C-45311ACCDECB}"/>
              </a:ext>
            </a:extLst>
          </p:cNvPr>
          <p:cNvPicPr>
            <a:picLocks noChangeAspect="1"/>
          </p:cNvPicPr>
          <p:nvPr/>
        </p:nvPicPr>
        <p:blipFill>
          <a:blip r:embed="rId8" cstate="print">
            <a:alphaModFix amt="5000"/>
            <a:extLst>
              <a:ext uri="{28A0092B-C50C-407E-A947-70E740481C1C}">
                <a14:useLocalDpi xmlns:a14="http://schemas.microsoft.com/office/drawing/2010/main" val="0"/>
              </a:ext>
            </a:extLst>
          </a:blip>
          <a:stretch>
            <a:fillRect/>
          </a:stretch>
        </p:blipFill>
        <p:spPr>
          <a:xfrm>
            <a:off x="2412088" y="1543987"/>
            <a:ext cx="7695738" cy="3098355"/>
          </a:xfrm>
          <a:prstGeom prst="rect">
            <a:avLst/>
          </a:prstGeom>
        </p:spPr>
      </p:pic>
      <p:pic>
        <p:nvPicPr>
          <p:cNvPr id="4" name="Picture 3">
            <a:extLst>
              <a:ext uri="{FF2B5EF4-FFF2-40B4-BE49-F238E27FC236}">
                <a16:creationId xmlns:a16="http://schemas.microsoft.com/office/drawing/2014/main" id="{62FFE24B-3EA8-2E18-2BCE-3C670364E665}"/>
              </a:ext>
            </a:extLst>
          </p:cNvPr>
          <p:cNvPicPr>
            <a:picLocks noChangeAspect="1"/>
          </p:cNvPicPr>
          <p:nvPr/>
        </p:nvPicPr>
        <p:blipFill>
          <a:blip r:embed="rId9"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6" name="Footer Placeholder 2">
            <a:extLst>
              <a:ext uri="{FF2B5EF4-FFF2-40B4-BE49-F238E27FC236}">
                <a16:creationId xmlns:a16="http://schemas.microsoft.com/office/drawing/2014/main" id="{C1F36426-1677-670A-F7FB-DB621E0010C8}"/>
              </a:ext>
            </a:extLst>
          </p:cNvPr>
          <p:cNvSpPr txBox="1">
            <a:spLocks/>
          </p:cNvSpPr>
          <p:nvPr/>
        </p:nvSpPr>
        <p:spPr>
          <a:xfrm>
            <a:off x="1293048" y="657645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0">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731B40ED-50CD-EE12-E009-F1C55D2AA9F5}"/>
              </a:ext>
            </a:extLst>
          </p:cNvPr>
          <p:cNvSpPr txBox="1"/>
          <p:nvPr/>
        </p:nvSpPr>
        <p:spPr>
          <a:xfrm>
            <a:off x="7350958" y="6623959"/>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custDataLst>
      <p:tags r:id="rId1"/>
    </p:custDataLst>
    <p:extLst>
      <p:ext uri="{BB962C8B-B14F-4D97-AF65-F5344CB8AC3E}">
        <p14:creationId xmlns:p14="http://schemas.microsoft.com/office/powerpoint/2010/main" val="20934334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10">
            <a:extLst>
              <a:ext uri="{FF2B5EF4-FFF2-40B4-BE49-F238E27FC236}">
                <a16:creationId xmlns:a16="http://schemas.microsoft.com/office/drawing/2014/main" id="{5E52985E-2553-471E-82AA-5ED7A32989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3308" y="352931"/>
            <a:ext cx="11438793" cy="1844256"/>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67B4AA8-E525-422D-9830-F3D77542D362}"/>
              </a:ext>
            </a:extLst>
          </p:cNvPr>
          <p:cNvSpPr>
            <a:spLocks noGrp="1"/>
          </p:cNvSpPr>
          <p:nvPr>
            <p:ph type="title"/>
          </p:nvPr>
        </p:nvSpPr>
        <p:spPr>
          <a:xfrm>
            <a:off x="649270" y="506727"/>
            <a:ext cx="3885141" cy="1526741"/>
          </a:xfrm>
        </p:spPr>
        <p:txBody>
          <a:bodyPr>
            <a:normAutofit/>
          </a:bodyPr>
          <a:lstStyle/>
          <a:p>
            <a:pPr algn="r"/>
            <a:r>
              <a:rPr lang="en-GB" sz="3000" dirty="0">
                <a:solidFill>
                  <a:schemeClr val="bg1"/>
                </a:solidFill>
              </a:rPr>
              <a:t>Recall</a:t>
            </a:r>
          </a:p>
        </p:txBody>
      </p:sp>
      <p:cxnSp>
        <p:nvCxnSpPr>
          <p:cNvPr id="9" name="Straight Connector 12">
            <a:extLst>
              <a:ext uri="{FF2B5EF4-FFF2-40B4-BE49-F238E27FC236}">
                <a16:creationId xmlns:a16="http://schemas.microsoft.com/office/drawing/2014/main" id="{DAE3ABC6-4042-4293-A7DF-F01181363B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739873" y="580963"/>
            <a:ext cx="0" cy="1371600"/>
          </a:xfrm>
          <a:prstGeom prst="line">
            <a:avLst/>
          </a:prstGeom>
          <a:ln w="19050">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BB153C4-F1CB-43FC-BDD5-30AE3472A9BC}"/>
              </a:ext>
            </a:extLst>
          </p:cNvPr>
          <p:cNvSpPr>
            <a:spLocks noGrp="1"/>
          </p:cNvSpPr>
          <p:nvPr>
            <p:ph idx="1"/>
          </p:nvPr>
        </p:nvSpPr>
        <p:spPr>
          <a:xfrm>
            <a:off x="4945336" y="506727"/>
            <a:ext cx="6609921" cy="1526741"/>
          </a:xfrm>
        </p:spPr>
        <p:txBody>
          <a:bodyPr anchor="ctr">
            <a:normAutofit/>
          </a:bodyPr>
          <a:lstStyle/>
          <a:p>
            <a:r>
              <a:rPr kumimoji="0" lang="en-US" sz="2200" b="0" i="0" u="none" strike="noStrike" kern="1200" cap="none" spc="0" normalizeH="0" baseline="0" noProof="0" dirty="0">
                <a:ln>
                  <a:noFill/>
                </a:ln>
                <a:solidFill>
                  <a:schemeClr val="bg1"/>
                </a:solidFill>
                <a:effectLst/>
                <a:uLnTx/>
                <a:uFillTx/>
                <a:latin typeface="Calibri" panose="020F0502020204030204"/>
                <a:ea typeface="+mn-ea"/>
                <a:cs typeface="+mn-cs"/>
              </a:rPr>
              <a:t>Complete the table below to show changes in employment patterns</a:t>
            </a:r>
          </a:p>
          <a:p>
            <a:endParaRPr lang="en-US" sz="2200">
              <a:solidFill>
                <a:schemeClr val="bg1"/>
              </a:solidFill>
              <a:latin typeface="Calibri" panose="020F0502020204030204"/>
            </a:endParaRPr>
          </a:p>
          <a:p>
            <a:endParaRPr kumimoji="0" lang="en-US" sz="2200" b="0" i="0" u="none" strike="noStrike" kern="1200" cap="none" spc="0" normalizeH="0" baseline="0" noProof="0">
              <a:ln>
                <a:noFill/>
              </a:ln>
              <a:solidFill>
                <a:schemeClr val="bg1"/>
              </a:solidFill>
              <a:effectLst/>
              <a:uLnTx/>
              <a:uFillTx/>
              <a:latin typeface="Calibri" panose="020F0502020204030204"/>
              <a:ea typeface="+mn-ea"/>
              <a:cs typeface="+mn-cs"/>
            </a:endParaRPr>
          </a:p>
          <a:p>
            <a:endParaRPr lang="en-US" sz="2200">
              <a:solidFill>
                <a:schemeClr val="bg1"/>
              </a:solidFill>
              <a:latin typeface="Calibri" panose="020F0502020204030204"/>
            </a:endParaRPr>
          </a:p>
          <a:p>
            <a:endParaRPr kumimoji="0" lang="en-US" sz="2200" b="0" i="0" u="none" strike="noStrike" kern="1200" cap="none" spc="0" normalizeH="0" baseline="0" noProof="0">
              <a:ln>
                <a:noFill/>
              </a:ln>
              <a:solidFill>
                <a:schemeClr val="bg1"/>
              </a:solidFill>
              <a:effectLst/>
              <a:uLnTx/>
              <a:uFillTx/>
              <a:latin typeface="Calibri" panose="020F0502020204030204"/>
              <a:ea typeface="+mn-ea"/>
              <a:cs typeface="+mn-cs"/>
            </a:endParaRPr>
          </a:p>
          <a:p>
            <a:pPr marL="0" indent="0">
              <a:buNone/>
            </a:pPr>
            <a:endParaRPr kumimoji="0" lang="en-GB" sz="2200" b="0" i="0" u="none" strike="noStrike" kern="1200" cap="none" spc="0" normalizeH="0" baseline="0" noProof="0">
              <a:ln>
                <a:noFill/>
              </a:ln>
              <a:solidFill>
                <a:schemeClr val="bg1"/>
              </a:solidFill>
              <a:effectLst/>
              <a:uLnTx/>
              <a:uFillTx/>
              <a:latin typeface="Calibri" panose="020F0502020204030204"/>
              <a:ea typeface="+mn-ea"/>
              <a:cs typeface="+mn-cs"/>
            </a:endParaRPr>
          </a:p>
          <a:p>
            <a:pPr marL="0" indent="0">
              <a:buNone/>
            </a:pPr>
            <a:endParaRPr lang="en-GB" sz="2200">
              <a:solidFill>
                <a:schemeClr val="bg1"/>
              </a:solidFill>
            </a:endParaRPr>
          </a:p>
        </p:txBody>
      </p:sp>
      <p:pic>
        <p:nvPicPr>
          <p:cNvPr id="6" name="Picture 5" descr="A picture containing food&#10;&#10;Description automatically generated">
            <a:extLst>
              <a:ext uri="{FF2B5EF4-FFF2-40B4-BE49-F238E27FC236}">
                <a16:creationId xmlns:a16="http://schemas.microsoft.com/office/drawing/2014/main" id="{254F2E11-933F-8E40-7BA9-7E9F4BF9C8FD}"/>
              </a:ext>
            </a:extLst>
          </p:cNvPr>
          <p:cNvPicPr>
            <a:picLocks noChangeAspect="1"/>
          </p:cNvPicPr>
          <p:nvPr/>
        </p:nvPicPr>
        <p:blipFill rotWithShape="1">
          <a:blip r:embed="rId2"/>
          <a:srcRect t="1747"/>
          <a:stretch/>
        </p:blipFill>
        <p:spPr>
          <a:xfrm>
            <a:off x="393308" y="2834836"/>
            <a:ext cx="5559480" cy="3127198"/>
          </a:xfrm>
          <a:prstGeom prst="rect">
            <a:avLst/>
          </a:prstGeom>
        </p:spPr>
      </p:pic>
      <p:graphicFrame>
        <p:nvGraphicFramePr>
          <p:cNvPr id="4" name="Table 3">
            <a:extLst>
              <a:ext uri="{FF2B5EF4-FFF2-40B4-BE49-F238E27FC236}">
                <a16:creationId xmlns:a16="http://schemas.microsoft.com/office/drawing/2014/main" id="{26DCED7D-FBBC-4242-98F1-1F97908AE4CC}"/>
              </a:ext>
            </a:extLst>
          </p:cNvPr>
          <p:cNvGraphicFramePr>
            <a:graphicFrameLocks noGrp="1"/>
          </p:cNvGraphicFramePr>
          <p:nvPr>
            <p:extLst>
              <p:ext uri="{D42A27DB-BD31-4B8C-83A1-F6EECF244321}">
                <p14:modId xmlns:p14="http://schemas.microsoft.com/office/powerpoint/2010/main" val="184646383"/>
              </p:ext>
            </p:extLst>
          </p:nvPr>
        </p:nvGraphicFramePr>
        <p:xfrm>
          <a:off x="6251736" y="2974911"/>
          <a:ext cx="5546956" cy="2855214"/>
        </p:xfrm>
        <a:graphic>
          <a:graphicData uri="http://schemas.openxmlformats.org/drawingml/2006/table">
            <a:tbl>
              <a:tblPr firstRow="1" bandRow="1">
                <a:tableStyleId>{BC89EF96-8CEA-46FF-86C4-4CE0E7609802}</a:tableStyleId>
              </a:tblPr>
              <a:tblGrid>
                <a:gridCol w="2713379">
                  <a:extLst>
                    <a:ext uri="{9D8B030D-6E8A-4147-A177-3AD203B41FA5}">
                      <a16:colId xmlns:a16="http://schemas.microsoft.com/office/drawing/2014/main" val="20000"/>
                    </a:ext>
                  </a:extLst>
                </a:gridCol>
                <a:gridCol w="2833577">
                  <a:extLst>
                    <a:ext uri="{9D8B030D-6E8A-4147-A177-3AD203B41FA5}">
                      <a16:colId xmlns:a16="http://schemas.microsoft.com/office/drawing/2014/main" val="20001"/>
                    </a:ext>
                  </a:extLst>
                </a:gridCol>
              </a:tblGrid>
              <a:tr h="756739">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ctr"/>
                      <a:r>
                        <a:rPr lang="en-GB" sz="2100" b="0" dirty="0">
                          <a:solidFill>
                            <a:schemeClr val="tx1"/>
                          </a:solidFill>
                        </a:rPr>
                        <a:t>Positive changes for the UK</a:t>
                      </a:r>
                    </a:p>
                  </a:txBody>
                  <a:tcPr marL="80504" marR="80504" marT="40252" marB="402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ctr"/>
                      <a:r>
                        <a:rPr lang="en-GB" sz="2100" b="0" dirty="0">
                          <a:solidFill>
                            <a:schemeClr val="tx1"/>
                          </a:solidFill>
                        </a:rPr>
                        <a:t>Negative</a:t>
                      </a:r>
                      <a:r>
                        <a:rPr lang="en-GB" sz="2100" b="0" baseline="0" dirty="0">
                          <a:solidFill>
                            <a:schemeClr val="tx1"/>
                          </a:solidFill>
                        </a:rPr>
                        <a:t> changes for the UK</a:t>
                      </a:r>
                      <a:endParaRPr lang="en-GB" sz="2100" b="0" dirty="0">
                        <a:solidFill>
                          <a:schemeClr val="tx1"/>
                        </a:solidFill>
                      </a:endParaRPr>
                    </a:p>
                  </a:txBody>
                  <a:tcPr marL="80504" marR="80504" marT="40252" marB="402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509860">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endParaRPr lang="en-GB" sz="2100" b="1">
                        <a:solidFill>
                          <a:schemeClr val="tx1"/>
                        </a:solidFill>
                      </a:endParaRPr>
                    </a:p>
                  </a:txBody>
                  <a:tcPr marL="80504" marR="80504" marT="40252" marB="402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endParaRPr lang="en-GB" sz="2100" b="1">
                        <a:solidFill>
                          <a:schemeClr val="tx1"/>
                        </a:solidFill>
                      </a:endParaRPr>
                    </a:p>
                  </a:txBody>
                  <a:tcPr marL="80504" marR="80504" marT="40252" marB="402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078755">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100" dirty="0">
                          <a:solidFill>
                            <a:schemeClr val="tx1"/>
                          </a:solidFill>
                        </a:rPr>
                        <a:t>Positive changes for developing economies</a:t>
                      </a:r>
                      <a:endParaRPr lang="en-GB" sz="2100" b="1" dirty="0">
                        <a:solidFill>
                          <a:schemeClr val="tx1"/>
                        </a:solidFill>
                      </a:endParaRPr>
                    </a:p>
                  </a:txBody>
                  <a:tcPr marL="80504" marR="80504" marT="40252" marB="402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100" dirty="0">
                          <a:solidFill>
                            <a:schemeClr val="tx1"/>
                          </a:solidFill>
                        </a:rPr>
                        <a:t>Negative</a:t>
                      </a:r>
                      <a:r>
                        <a:rPr lang="en-GB" sz="2100" baseline="0" dirty="0">
                          <a:solidFill>
                            <a:schemeClr val="tx1"/>
                          </a:solidFill>
                        </a:rPr>
                        <a:t> changes for developing economies</a:t>
                      </a:r>
                      <a:endParaRPr lang="en-GB" sz="2100" b="1" dirty="0">
                        <a:solidFill>
                          <a:schemeClr val="tx1"/>
                        </a:solidFill>
                      </a:endParaRPr>
                    </a:p>
                  </a:txBody>
                  <a:tcPr marL="80504" marR="80504" marT="40252" marB="402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509860">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endParaRPr lang="en-GB" sz="2100" b="1">
                        <a:solidFill>
                          <a:schemeClr val="tx1"/>
                        </a:solidFill>
                      </a:endParaRPr>
                    </a:p>
                  </a:txBody>
                  <a:tcPr marL="80504" marR="80504" marT="40252" marB="402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endParaRPr lang="en-GB" sz="2100" b="1">
                        <a:solidFill>
                          <a:schemeClr val="tx1"/>
                        </a:solidFill>
                      </a:endParaRPr>
                    </a:p>
                  </a:txBody>
                  <a:tcPr marL="80504" marR="80504" marT="40252" marB="402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pic>
        <p:nvPicPr>
          <p:cNvPr id="5" name="Picture 4">
            <a:extLst>
              <a:ext uri="{FF2B5EF4-FFF2-40B4-BE49-F238E27FC236}">
                <a16:creationId xmlns:a16="http://schemas.microsoft.com/office/drawing/2014/main" id="{86839285-6845-FF7B-A6AF-F5872941FE4F}"/>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2412088" y="1543987"/>
            <a:ext cx="7695738" cy="3098355"/>
          </a:xfrm>
          <a:prstGeom prst="rect">
            <a:avLst/>
          </a:prstGeom>
        </p:spPr>
      </p:pic>
      <p:pic>
        <p:nvPicPr>
          <p:cNvPr id="7" name="Picture 6">
            <a:extLst>
              <a:ext uri="{FF2B5EF4-FFF2-40B4-BE49-F238E27FC236}">
                <a16:creationId xmlns:a16="http://schemas.microsoft.com/office/drawing/2014/main" id="{C7C77E93-626B-8AED-170C-58465A4FCACD}"/>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10" name="Footer Placeholder 2">
            <a:extLst>
              <a:ext uri="{FF2B5EF4-FFF2-40B4-BE49-F238E27FC236}">
                <a16:creationId xmlns:a16="http://schemas.microsoft.com/office/drawing/2014/main" id="{8AD6B61E-5654-F1C3-415A-E9557885712C}"/>
              </a:ext>
            </a:extLst>
          </p:cNvPr>
          <p:cNvSpPr txBox="1">
            <a:spLocks/>
          </p:cNvSpPr>
          <p:nvPr/>
        </p:nvSpPr>
        <p:spPr>
          <a:xfrm>
            <a:off x="1293048" y="657645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CA28C2C2-CF72-0EFA-D7A5-43085A4F7899}"/>
              </a:ext>
            </a:extLst>
          </p:cNvPr>
          <p:cNvSpPr txBox="1"/>
          <p:nvPr/>
        </p:nvSpPr>
        <p:spPr>
          <a:xfrm>
            <a:off x="7350958" y="6623959"/>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29869161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88333BA-AE6E-427A-9B16-A39C8073F4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1"/>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631825"/>
            <a:ext cx="10515600" cy="1325563"/>
          </a:xfrm>
        </p:spPr>
        <p:txBody>
          <a:bodyPr>
            <a:normAutofit/>
          </a:bodyPr>
          <a:lstStyle/>
          <a:p>
            <a:r>
              <a:rPr lang="en-GB" dirty="0"/>
              <a:t>Factors that influence the demand for labour</a:t>
            </a:r>
          </a:p>
        </p:txBody>
      </p:sp>
      <p:sp>
        <p:nvSpPr>
          <p:cNvPr id="3" name="Content Placeholder 2"/>
          <p:cNvSpPr>
            <a:spLocks noGrp="1"/>
          </p:cNvSpPr>
          <p:nvPr>
            <p:ph idx="1"/>
          </p:nvPr>
        </p:nvSpPr>
        <p:spPr>
          <a:xfrm>
            <a:off x="838200" y="2057400"/>
            <a:ext cx="10515600" cy="3871762"/>
          </a:xfrm>
        </p:spPr>
        <p:txBody>
          <a:bodyPr>
            <a:normAutofit/>
          </a:bodyPr>
          <a:lstStyle/>
          <a:p>
            <a:r>
              <a:rPr lang="en-GB" sz="2400" dirty="0"/>
              <a:t>Labour is demanded by employers</a:t>
            </a:r>
          </a:p>
          <a:p>
            <a:r>
              <a:rPr lang="en-GB" sz="2400" dirty="0"/>
              <a:t>Demand is derived</a:t>
            </a:r>
          </a:p>
          <a:p>
            <a:pPr lvl="1"/>
            <a:r>
              <a:rPr lang="en-GB" dirty="0"/>
              <a:t>Contributes towards productivity and therefore the profit of the firm</a:t>
            </a:r>
          </a:p>
          <a:p>
            <a:r>
              <a:rPr lang="en-GB" sz="2400" dirty="0"/>
              <a:t>The cost of labour is wages</a:t>
            </a:r>
          </a:p>
          <a:p>
            <a:pPr lvl="1"/>
            <a:r>
              <a:rPr lang="en-GB" dirty="0"/>
              <a:t>At high wage rates demand will be low</a:t>
            </a:r>
          </a:p>
          <a:p>
            <a:pPr lvl="1"/>
            <a:r>
              <a:rPr lang="en-GB" dirty="0"/>
              <a:t>At low wage rates demand will be high</a:t>
            </a:r>
          </a:p>
          <a:p>
            <a:r>
              <a:rPr lang="en-GB" sz="2400" dirty="0"/>
              <a:t>Demand for labour is directly linked to demand for the product being made</a:t>
            </a:r>
          </a:p>
          <a:p>
            <a:r>
              <a:rPr lang="en-GB" sz="2400" dirty="0"/>
              <a:t>Elasticity of demand for labour is directly linked to the elasticity of demand for the product being made</a:t>
            </a:r>
          </a:p>
        </p:txBody>
      </p:sp>
      <p:pic>
        <p:nvPicPr>
          <p:cNvPr id="4" name="Picture 3">
            <a:extLst>
              <a:ext uri="{FF2B5EF4-FFF2-40B4-BE49-F238E27FC236}">
                <a16:creationId xmlns:a16="http://schemas.microsoft.com/office/drawing/2014/main" id="{46259017-5F4F-7F7F-6014-104B458C25C5}"/>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2412088" y="1543987"/>
            <a:ext cx="7695738" cy="3098355"/>
          </a:xfrm>
          <a:prstGeom prst="rect">
            <a:avLst/>
          </a:prstGeom>
        </p:spPr>
      </p:pic>
      <p:pic>
        <p:nvPicPr>
          <p:cNvPr id="5" name="Picture 4">
            <a:extLst>
              <a:ext uri="{FF2B5EF4-FFF2-40B4-BE49-F238E27FC236}">
                <a16:creationId xmlns:a16="http://schemas.microsoft.com/office/drawing/2014/main" id="{BBB27A9F-137A-5730-C4B4-8D962C8554FA}"/>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6" name="Footer Placeholder 2">
            <a:extLst>
              <a:ext uri="{FF2B5EF4-FFF2-40B4-BE49-F238E27FC236}">
                <a16:creationId xmlns:a16="http://schemas.microsoft.com/office/drawing/2014/main" id="{8D1A03CF-D303-B06A-23E2-57628159A7F1}"/>
              </a:ext>
            </a:extLst>
          </p:cNvPr>
          <p:cNvSpPr txBox="1">
            <a:spLocks/>
          </p:cNvSpPr>
          <p:nvPr/>
        </p:nvSpPr>
        <p:spPr>
          <a:xfrm>
            <a:off x="1293048" y="657645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104E9612-42F7-0C37-E8E0-372E75B47EA0}"/>
              </a:ext>
            </a:extLst>
          </p:cNvPr>
          <p:cNvSpPr txBox="1"/>
          <p:nvPr/>
        </p:nvSpPr>
        <p:spPr>
          <a:xfrm>
            <a:off x="7350958" y="6623959"/>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custDataLst>
      <p:tags r:id="rId1"/>
    </p:custDataLst>
    <p:extLst>
      <p:ext uri="{BB962C8B-B14F-4D97-AF65-F5344CB8AC3E}">
        <p14:creationId xmlns:p14="http://schemas.microsoft.com/office/powerpoint/2010/main" val="26429325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1D715088-8157-E54D-E20A-D31E9751C603}"/>
              </a:ext>
            </a:extLst>
          </p:cNvPr>
          <p:cNvSpPr/>
          <p:nvPr/>
        </p:nvSpPr>
        <p:spPr>
          <a:xfrm>
            <a:off x="883920" y="2088171"/>
            <a:ext cx="10823562" cy="4704291"/>
          </a:xfrm>
          <a:prstGeom prst="rect">
            <a:avLst/>
          </a:prstGeom>
          <a:solidFill>
            <a:schemeClr val="tx1">
              <a:lumMod val="65000"/>
              <a:lumOff val="3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73811" y="60491"/>
            <a:ext cx="10571998" cy="970450"/>
          </a:xfrm>
        </p:spPr>
        <p:txBody>
          <a:bodyPr>
            <a:normAutofit/>
          </a:bodyPr>
          <a:lstStyle/>
          <a:p>
            <a:r>
              <a:rPr lang="en-GB" sz="4000" dirty="0"/>
              <a:t>Derived demand</a:t>
            </a:r>
          </a:p>
        </p:txBody>
      </p:sp>
      <p:sp>
        <p:nvSpPr>
          <p:cNvPr id="3" name="Content Placeholder 2"/>
          <p:cNvSpPr>
            <a:spLocks noGrp="1"/>
          </p:cNvSpPr>
          <p:nvPr>
            <p:ph idx="1"/>
          </p:nvPr>
        </p:nvSpPr>
        <p:spPr>
          <a:xfrm>
            <a:off x="204082" y="977554"/>
            <a:ext cx="11790947" cy="1273682"/>
          </a:xfrm>
        </p:spPr>
        <p:txBody>
          <a:bodyPr>
            <a:normAutofit/>
          </a:bodyPr>
          <a:lstStyle/>
          <a:p>
            <a:r>
              <a:rPr lang="en-GB" sz="1600" dirty="0">
                <a:latin typeface="Arial" panose="020B0604020202020204" pitchFamily="34" charset="0"/>
                <a:cs typeface="Arial" panose="020B0604020202020204" pitchFamily="34" charset="0"/>
              </a:rPr>
              <a:t>Derived demand for a factor of production occurs as a result of demand for a product.</a:t>
            </a:r>
          </a:p>
          <a:p>
            <a:r>
              <a:rPr lang="en-GB" sz="1600" dirty="0">
                <a:latin typeface="Arial" panose="020B0604020202020204" pitchFamily="34" charset="0"/>
                <a:cs typeface="Arial" panose="020B0604020202020204" pitchFamily="34" charset="0"/>
              </a:rPr>
              <a:t>All finished products create derived demand for factors such as labour and capital.</a:t>
            </a:r>
          </a:p>
          <a:p>
            <a:r>
              <a:rPr lang="en-GB" sz="1600" dirty="0">
                <a:latin typeface="Arial" panose="020B0604020202020204" pitchFamily="34" charset="0"/>
                <a:cs typeface="Arial" panose="020B0604020202020204" pitchFamily="34" charset="0"/>
              </a:rPr>
              <a:t>The demand for labour will be influenced by its productivity.</a:t>
            </a:r>
          </a:p>
        </p:txBody>
      </p:sp>
      <p:grpSp>
        <p:nvGrpSpPr>
          <p:cNvPr id="4" name="Group 3">
            <a:extLst>
              <a:ext uri="{FF2B5EF4-FFF2-40B4-BE49-F238E27FC236}">
                <a16:creationId xmlns:a16="http://schemas.microsoft.com/office/drawing/2014/main" id="{C4B42045-D867-8CB1-BAA1-F54AEB73483B}"/>
              </a:ext>
            </a:extLst>
          </p:cNvPr>
          <p:cNvGrpSpPr/>
          <p:nvPr/>
        </p:nvGrpSpPr>
        <p:grpSpPr>
          <a:xfrm>
            <a:off x="552464" y="2364830"/>
            <a:ext cx="11155018" cy="4024277"/>
            <a:chOff x="552464" y="2364830"/>
            <a:chExt cx="11155018" cy="4024277"/>
          </a:xfrm>
        </p:grpSpPr>
        <p:cxnSp>
          <p:nvCxnSpPr>
            <p:cNvPr id="5" name="Straight Connector 4"/>
            <p:cNvCxnSpPr/>
            <p:nvPr/>
          </p:nvCxnSpPr>
          <p:spPr>
            <a:xfrm>
              <a:off x="1799785" y="2850265"/>
              <a:ext cx="0" cy="3074381"/>
            </a:xfrm>
            <a:prstGeom prst="line">
              <a:avLst/>
            </a:prstGeom>
            <a:noFill/>
            <a:ln w="28575" cap="flat" cmpd="sng" algn="ctr">
              <a:solidFill>
                <a:schemeClr val="bg1"/>
              </a:solidFill>
              <a:prstDash val="solid"/>
            </a:ln>
            <a:effectLst/>
          </p:spPr>
        </p:cxnSp>
        <p:cxnSp>
          <p:nvCxnSpPr>
            <p:cNvPr id="6" name="Straight Connector 5"/>
            <p:cNvCxnSpPr/>
            <p:nvPr/>
          </p:nvCxnSpPr>
          <p:spPr>
            <a:xfrm>
              <a:off x="1799785" y="5924646"/>
              <a:ext cx="3908220" cy="0"/>
            </a:xfrm>
            <a:prstGeom prst="line">
              <a:avLst/>
            </a:prstGeom>
            <a:noFill/>
            <a:ln w="28575" cap="flat" cmpd="sng" algn="ctr">
              <a:solidFill>
                <a:schemeClr val="bg1"/>
              </a:solidFill>
              <a:prstDash val="solid"/>
            </a:ln>
            <a:effectLst/>
          </p:spPr>
        </p:cxnSp>
        <p:sp>
          <p:nvSpPr>
            <p:cNvPr id="7" name="TextBox 6"/>
            <p:cNvSpPr txBox="1">
              <a:spLocks noChangeArrowheads="1"/>
            </p:cNvSpPr>
            <p:nvPr/>
          </p:nvSpPr>
          <p:spPr bwMode="auto">
            <a:xfrm>
              <a:off x="552464" y="2862262"/>
              <a:ext cx="1240947" cy="33855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schemeClr val="bg1"/>
                  </a:solidFill>
                  <a:effectLst/>
                  <a:uLnTx/>
                  <a:uFillTx/>
                  <a:latin typeface="Arial" charset="0"/>
                </a:rPr>
                <a:t>Price</a:t>
              </a:r>
              <a:endParaRPr kumimoji="0" lang="en-US" sz="1600" b="1" i="0" u="none" strike="noStrike" kern="0" cap="none" spc="0" normalizeH="0" baseline="0" noProof="0" dirty="0">
                <a:ln>
                  <a:noFill/>
                </a:ln>
                <a:solidFill>
                  <a:schemeClr val="bg1"/>
                </a:solidFill>
                <a:effectLst/>
                <a:uLnTx/>
                <a:uFillTx/>
                <a:latin typeface="Arial" charset="0"/>
              </a:endParaRPr>
            </a:p>
          </p:txBody>
        </p:sp>
        <p:sp>
          <p:nvSpPr>
            <p:cNvPr id="8" name="TextBox 7"/>
            <p:cNvSpPr txBox="1">
              <a:spLocks noChangeArrowheads="1"/>
            </p:cNvSpPr>
            <p:nvPr/>
          </p:nvSpPr>
          <p:spPr bwMode="auto">
            <a:xfrm>
              <a:off x="4561067" y="6050553"/>
              <a:ext cx="2105243" cy="33855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schemeClr val="bg1"/>
                  </a:solidFill>
                  <a:effectLst/>
                  <a:uLnTx/>
                  <a:uFillTx/>
                  <a:latin typeface="Arial" charset="0"/>
                </a:rPr>
                <a:t>Quantity</a:t>
              </a:r>
              <a:endParaRPr kumimoji="0" lang="en-US" sz="1600" b="1" i="0" u="none" strike="noStrike" kern="0" cap="none" spc="0" normalizeH="0" baseline="0" noProof="0" dirty="0">
                <a:ln>
                  <a:noFill/>
                </a:ln>
                <a:solidFill>
                  <a:schemeClr val="bg1"/>
                </a:solidFill>
                <a:effectLst/>
                <a:uLnTx/>
                <a:uFillTx/>
                <a:latin typeface="Arial" charset="0"/>
              </a:endParaRPr>
            </a:p>
          </p:txBody>
        </p:sp>
        <p:sp>
          <p:nvSpPr>
            <p:cNvPr id="9" name="TextBox 8"/>
            <p:cNvSpPr txBox="1">
              <a:spLocks noChangeArrowheads="1"/>
            </p:cNvSpPr>
            <p:nvPr/>
          </p:nvSpPr>
          <p:spPr bwMode="auto">
            <a:xfrm>
              <a:off x="5167111" y="5029250"/>
              <a:ext cx="540894" cy="33855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schemeClr val="bg1"/>
                  </a:solidFill>
                  <a:effectLst/>
                  <a:uLnTx/>
                  <a:uFillTx/>
                  <a:latin typeface="Arial" charset="0"/>
                </a:rPr>
                <a:t>D</a:t>
              </a:r>
              <a:endParaRPr kumimoji="0" lang="en-US" sz="1600" b="1" i="0" u="none" strike="noStrike" kern="0" cap="none" spc="0" normalizeH="0" baseline="0" noProof="0" dirty="0">
                <a:ln>
                  <a:noFill/>
                </a:ln>
                <a:solidFill>
                  <a:schemeClr val="bg1"/>
                </a:solidFill>
                <a:effectLst/>
                <a:uLnTx/>
                <a:uFillTx/>
                <a:latin typeface="Arial" charset="0"/>
              </a:endParaRPr>
            </a:p>
          </p:txBody>
        </p:sp>
        <p:cxnSp>
          <p:nvCxnSpPr>
            <p:cNvPr id="10" name="Straight Connector 9"/>
            <p:cNvCxnSpPr/>
            <p:nvPr/>
          </p:nvCxnSpPr>
          <p:spPr>
            <a:xfrm>
              <a:off x="2731453" y="3136693"/>
              <a:ext cx="2585505" cy="1929153"/>
            </a:xfrm>
            <a:prstGeom prst="line">
              <a:avLst/>
            </a:prstGeom>
            <a:noFill/>
            <a:ln w="28575" cap="flat" cmpd="sng" algn="ctr">
              <a:solidFill>
                <a:schemeClr val="bg1"/>
              </a:solidFill>
              <a:prstDash val="solid"/>
            </a:ln>
            <a:effectLst/>
          </p:spPr>
        </p:cxnSp>
        <p:cxnSp>
          <p:nvCxnSpPr>
            <p:cNvPr id="11" name="Straight Connector 10"/>
            <p:cNvCxnSpPr/>
            <p:nvPr/>
          </p:nvCxnSpPr>
          <p:spPr>
            <a:xfrm>
              <a:off x="1865420" y="4110857"/>
              <a:ext cx="2158785" cy="3000"/>
            </a:xfrm>
            <a:prstGeom prst="line">
              <a:avLst/>
            </a:prstGeom>
            <a:noFill/>
            <a:ln w="9525" cap="flat" cmpd="sng" algn="ctr">
              <a:solidFill>
                <a:schemeClr val="bg1"/>
              </a:solidFill>
              <a:prstDash val="dash"/>
            </a:ln>
            <a:effectLst/>
          </p:spPr>
        </p:cxnSp>
        <p:cxnSp>
          <p:nvCxnSpPr>
            <p:cNvPr id="12" name="Straight Connector 11"/>
            <p:cNvCxnSpPr/>
            <p:nvPr/>
          </p:nvCxnSpPr>
          <p:spPr>
            <a:xfrm>
              <a:off x="4016240" y="4101270"/>
              <a:ext cx="7965" cy="1823376"/>
            </a:xfrm>
            <a:prstGeom prst="line">
              <a:avLst/>
            </a:prstGeom>
            <a:noFill/>
            <a:ln w="9525" cap="flat" cmpd="sng" algn="ctr">
              <a:solidFill>
                <a:schemeClr val="bg1"/>
              </a:solidFill>
              <a:prstDash val="dash"/>
            </a:ln>
            <a:effectLst/>
          </p:spPr>
        </p:cxnSp>
        <p:sp>
          <p:nvSpPr>
            <p:cNvPr id="13" name="TextBox 12"/>
            <p:cNvSpPr txBox="1">
              <a:spLocks noChangeArrowheads="1"/>
            </p:cNvSpPr>
            <p:nvPr/>
          </p:nvSpPr>
          <p:spPr bwMode="auto">
            <a:xfrm>
              <a:off x="1439190" y="3930636"/>
              <a:ext cx="360595" cy="33855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schemeClr val="bg1"/>
                  </a:solidFill>
                  <a:effectLst/>
                  <a:uLnTx/>
                  <a:uFillTx/>
                  <a:latin typeface="Arial" charset="0"/>
                </a:rPr>
                <a:t>P</a:t>
              </a:r>
              <a:endParaRPr kumimoji="0" lang="en-US" sz="1600" b="1" i="0" u="none" strike="noStrike" kern="0" cap="none" spc="0" normalizeH="0" baseline="0" noProof="0" dirty="0">
                <a:ln>
                  <a:noFill/>
                </a:ln>
                <a:solidFill>
                  <a:schemeClr val="bg1"/>
                </a:solidFill>
                <a:effectLst/>
                <a:uLnTx/>
                <a:uFillTx/>
                <a:latin typeface="Arial" charset="0"/>
              </a:endParaRPr>
            </a:p>
          </p:txBody>
        </p:sp>
        <p:sp>
          <p:nvSpPr>
            <p:cNvPr id="14" name="TextBox 13"/>
            <p:cNvSpPr txBox="1">
              <a:spLocks noChangeArrowheads="1"/>
            </p:cNvSpPr>
            <p:nvPr/>
          </p:nvSpPr>
          <p:spPr bwMode="auto">
            <a:xfrm>
              <a:off x="3670912" y="5924646"/>
              <a:ext cx="722517" cy="33855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schemeClr val="bg1"/>
                  </a:solidFill>
                  <a:effectLst/>
                  <a:uLnTx/>
                  <a:uFillTx/>
                  <a:latin typeface="Arial" charset="0"/>
                </a:rPr>
                <a:t>Q</a:t>
              </a:r>
              <a:endParaRPr kumimoji="0" lang="en-US" sz="1600" b="1" i="0" u="none" strike="noStrike" kern="0" cap="none" spc="0" normalizeH="0" baseline="0" noProof="0" dirty="0">
                <a:ln>
                  <a:noFill/>
                </a:ln>
                <a:solidFill>
                  <a:schemeClr val="bg1"/>
                </a:solidFill>
                <a:effectLst/>
                <a:uLnTx/>
                <a:uFillTx/>
                <a:latin typeface="Arial" charset="0"/>
              </a:endParaRPr>
            </a:p>
          </p:txBody>
        </p:sp>
        <p:cxnSp>
          <p:nvCxnSpPr>
            <p:cNvPr id="15" name="Straight Connector 14"/>
            <p:cNvCxnSpPr/>
            <p:nvPr/>
          </p:nvCxnSpPr>
          <p:spPr>
            <a:xfrm flipV="1">
              <a:off x="2731453" y="3136693"/>
              <a:ext cx="2601435" cy="1866926"/>
            </a:xfrm>
            <a:prstGeom prst="line">
              <a:avLst/>
            </a:prstGeom>
            <a:noFill/>
            <a:ln w="28575" cap="flat" cmpd="sng" algn="ctr">
              <a:solidFill>
                <a:schemeClr val="bg1"/>
              </a:solidFill>
              <a:prstDash val="solid"/>
            </a:ln>
            <a:effectLst/>
          </p:spPr>
        </p:cxnSp>
        <p:sp>
          <p:nvSpPr>
            <p:cNvPr id="16" name="TextBox 15"/>
            <p:cNvSpPr txBox="1">
              <a:spLocks noChangeArrowheads="1"/>
            </p:cNvSpPr>
            <p:nvPr/>
          </p:nvSpPr>
          <p:spPr bwMode="auto">
            <a:xfrm>
              <a:off x="5123382" y="2770251"/>
              <a:ext cx="540894" cy="33855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schemeClr val="bg1"/>
                  </a:solidFill>
                  <a:effectLst/>
                  <a:uLnTx/>
                  <a:uFillTx/>
                  <a:latin typeface="Arial" charset="0"/>
                </a:rPr>
                <a:t>S</a:t>
              </a:r>
              <a:endParaRPr kumimoji="0" lang="en-US" sz="1600" b="1" i="0" u="none" strike="noStrike" kern="0" cap="none" spc="0" normalizeH="0" baseline="0" noProof="0" dirty="0">
                <a:ln>
                  <a:noFill/>
                </a:ln>
                <a:solidFill>
                  <a:schemeClr val="bg1"/>
                </a:solidFill>
                <a:effectLst/>
                <a:uLnTx/>
                <a:uFillTx/>
                <a:latin typeface="Arial" charset="0"/>
              </a:endParaRPr>
            </a:p>
          </p:txBody>
        </p:sp>
        <p:sp>
          <p:nvSpPr>
            <p:cNvPr id="17" name="TextBox 16"/>
            <p:cNvSpPr txBox="1">
              <a:spLocks noChangeArrowheads="1"/>
            </p:cNvSpPr>
            <p:nvPr/>
          </p:nvSpPr>
          <p:spPr bwMode="auto">
            <a:xfrm>
              <a:off x="1266604" y="3537402"/>
              <a:ext cx="540892" cy="33855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schemeClr val="bg1"/>
                  </a:solidFill>
                  <a:effectLst/>
                  <a:uLnTx/>
                  <a:uFillTx/>
                  <a:latin typeface="Arial" charset="0"/>
                </a:rPr>
                <a:t>P</a:t>
              </a:r>
              <a:r>
                <a:rPr kumimoji="0" lang="en-GB" sz="1200" b="1" i="0" u="none" strike="noStrike" kern="0" cap="none" spc="0" normalizeH="0" baseline="0" noProof="0" dirty="0">
                  <a:ln>
                    <a:noFill/>
                  </a:ln>
                  <a:solidFill>
                    <a:schemeClr val="bg1"/>
                  </a:solidFill>
                  <a:effectLst/>
                  <a:uLnTx/>
                  <a:uFillTx/>
                  <a:latin typeface="Arial" charset="0"/>
                </a:rPr>
                <a:t>1</a:t>
              </a:r>
              <a:endParaRPr kumimoji="0" lang="en-US" sz="1200" b="1" i="0" u="none" strike="noStrike" kern="0" cap="none" spc="0" normalizeH="0" baseline="0" noProof="0" dirty="0">
                <a:ln>
                  <a:noFill/>
                </a:ln>
                <a:solidFill>
                  <a:schemeClr val="bg1"/>
                </a:solidFill>
                <a:effectLst/>
                <a:uLnTx/>
                <a:uFillTx/>
                <a:latin typeface="Arial" charset="0"/>
              </a:endParaRPr>
            </a:p>
          </p:txBody>
        </p:sp>
        <p:sp>
          <p:nvSpPr>
            <p:cNvPr id="18" name="TextBox 17"/>
            <p:cNvSpPr txBox="1">
              <a:spLocks noChangeArrowheads="1"/>
            </p:cNvSpPr>
            <p:nvPr/>
          </p:nvSpPr>
          <p:spPr bwMode="auto">
            <a:xfrm>
              <a:off x="4033024" y="5924645"/>
              <a:ext cx="722517" cy="33855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schemeClr val="bg1"/>
                  </a:solidFill>
                  <a:effectLst/>
                  <a:uLnTx/>
                  <a:uFillTx/>
                  <a:latin typeface="Arial" charset="0"/>
                </a:rPr>
                <a:t>Q</a:t>
              </a:r>
              <a:r>
                <a:rPr kumimoji="0" lang="en-GB" sz="1200" b="1" i="0" u="none" strike="noStrike" kern="0" cap="none" spc="0" normalizeH="0" baseline="0" noProof="0" dirty="0">
                  <a:ln>
                    <a:noFill/>
                  </a:ln>
                  <a:solidFill>
                    <a:schemeClr val="bg1"/>
                  </a:solidFill>
                  <a:effectLst/>
                  <a:uLnTx/>
                  <a:uFillTx/>
                  <a:latin typeface="Arial" charset="0"/>
                </a:rPr>
                <a:t>1</a:t>
              </a:r>
              <a:endParaRPr kumimoji="0" lang="en-US" sz="1200" b="1" i="0" u="none" strike="noStrike" kern="0" cap="none" spc="0" normalizeH="0" baseline="0" noProof="0" dirty="0">
                <a:ln>
                  <a:noFill/>
                </a:ln>
                <a:solidFill>
                  <a:schemeClr val="bg1"/>
                </a:solidFill>
                <a:effectLst/>
                <a:uLnTx/>
                <a:uFillTx/>
                <a:latin typeface="Arial" charset="0"/>
              </a:endParaRPr>
            </a:p>
          </p:txBody>
        </p:sp>
        <p:cxnSp>
          <p:nvCxnSpPr>
            <p:cNvPr id="19" name="Straight Connector 18"/>
            <p:cNvCxnSpPr/>
            <p:nvPr/>
          </p:nvCxnSpPr>
          <p:spPr>
            <a:xfrm>
              <a:off x="3461524" y="3098488"/>
              <a:ext cx="2585505" cy="1929153"/>
            </a:xfrm>
            <a:prstGeom prst="line">
              <a:avLst/>
            </a:prstGeom>
            <a:noFill/>
            <a:ln w="28575" cap="flat" cmpd="sng" algn="ctr">
              <a:solidFill>
                <a:schemeClr val="bg1"/>
              </a:solidFill>
              <a:prstDash val="solid"/>
            </a:ln>
            <a:effectLst/>
          </p:spPr>
        </p:cxnSp>
        <p:sp>
          <p:nvSpPr>
            <p:cNvPr id="20" name="TextBox 19"/>
            <p:cNvSpPr txBox="1">
              <a:spLocks noChangeArrowheads="1"/>
            </p:cNvSpPr>
            <p:nvPr/>
          </p:nvSpPr>
          <p:spPr bwMode="auto">
            <a:xfrm>
              <a:off x="5879933" y="5062316"/>
              <a:ext cx="540894" cy="33855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schemeClr val="bg1"/>
                  </a:solidFill>
                  <a:effectLst/>
                  <a:uLnTx/>
                  <a:uFillTx/>
                  <a:latin typeface="Arial" charset="0"/>
                </a:rPr>
                <a:t>D</a:t>
              </a:r>
              <a:r>
                <a:rPr kumimoji="0" lang="en-GB" sz="1200" b="1" i="0" u="none" strike="noStrike" kern="0" cap="none" spc="0" normalizeH="0" baseline="0" noProof="0" dirty="0">
                  <a:ln>
                    <a:noFill/>
                  </a:ln>
                  <a:solidFill>
                    <a:schemeClr val="bg1"/>
                  </a:solidFill>
                  <a:effectLst/>
                  <a:uLnTx/>
                  <a:uFillTx/>
                  <a:latin typeface="Arial" charset="0"/>
                </a:rPr>
                <a:t>1</a:t>
              </a:r>
              <a:endParaRPr kumimoji="0" lang="en-US" sz="1600" b="1" i="0" u="none" strike="noStrike" kern="0" cap="none" spc="0" normalizeH="0" baseline="0" noProof="0" dirty="0">
                <a:ln>
                  <a:noFill/>
                </a:ln>
                <a:solidFill>
                  <a:schemeClr val="bg1"/>
                </a:solidFill>
                <a:effectLst/>
                <a:uLnTx/>
                <a:uFillTx/>
                <a:latin typeface="Arial" charset="0"/>
              </a:endParaRPr>
            </a:p>
          </p:txBody>
        </p:sp>
        <p:cxnSp>
          <p:nvCxnSpPr>
            <p:cNvPr id="21" name="Straight Connector 20"/>
            <p:cNvCxnSpPr/>
            <p:nvPr/>
          </p:nvCxnSpPr>
          <p:spPr>
            <a:xfrm>
              <a:off x="1857455" y="3827137"/>
              <a:ext cx="2536828" cy="0"/>
            </a:xfrm>
            <a:prstGeom prst="line">
              <a:avLst/>
            </a:prstGeom>
            <a:noFill/>
            <a:ln w="9525" cap="flat" cmpd="sng" algn="ctr">
              <a:solidFill>
                <a:schemeClr val="bg1"/>
              </a:solidFill>
              <a:prstDash val="dash"/>
            </a:ln>
            <a:effectLst/>
          </p:spPr>
        </p:cxnSp>
        <p:cxnSp>
          <p:nvCxnSpPr>
            <p:cNvPr id="22" name="Straight Connector 21"/>
            <p:cNvCxnSpPr>
              <a:cxnSpLocks/>
              <a:endCxn id="18" idx="0"/>
            </p:cNvCxnSpPr>
            <p:nvPr/>
          </p:nvCxnSpPr>
          <p:spPr>
            <a:xfrm>
              <a:off x="4394283" y="3827137"/>
              <a:ext cx="0" cy="2097508"/>
            </a:xfrm>
            <a:prstGeom prst="line">
              <a:avLst/>
            </a:prstGeom>
            <a:noFill/>
            <a:ln w="9525" cap="flat" cmpd="sng" algn="ctr">
              <a:solidFill>
                <a:schemeClr val="bg1"/>
              </a:solidFill>
              <a:prstDash val="dash"/>
            </a:ln>
            <a:effectLst/>
          </p:spPr>
        </p:cxnSp>
        <p:cxnSp>
          <p:nvCxnSpPr>
            <p:cNvPr id="24" name="Straight Connector 23"/>
            <p:cNvCxnSpPr/>
            <p:nvPr/>
          </p:nvCxnSpPr>
          <p:spPr>
            <a:xfrm>
              <a:off x="6840956" y="2841358"/>
              <a:ext cx="0" cy="3074382"/>
            </a:xfrm>
            <a:prstGeom prst="line">
              <a:avLst/>
            </a:prstGeom>
            <a:noFill/>
            <a:ln w="28575" cap="flat" cmpd="sng" algn="ctr">
              <a:solidFill>
                <a:schemeClr val="bg1"/>
              </a:solidFill>
              <a:prstDash val="solid"/>
            </a:ln>
            <a:effectLst/>
          </p:spPr>
        </p:cxnSp>
        <p:cxnSp>
          <p:nvCxnSpPr>
            <p:cNvPr id="25" name="Straight Connector 24"/>
            <p:cNvCxnSpPr/>
            <p:nvPr/>
          </p:nvCxnSpPr>
          <p:spPr>
            <a:xfrm>
              <a:off x="6840956" y="5915739"/>
              <a:ext cx="3908220" cy="0"/>
            </a:xfrm>
            <a:prstGeom prst="line">
              <a:avLst/>
            </a:prstGeom>
            <a:noFill/>
            <a:ln w="28575" cap="flat" cmpd="sng" algn="ctr">
              <a:solidFill>
                <a:schemeClr val="bg1"/>
              </a:solidFill>
              <a:prstDash val="solid"/>
            </a:ln>
            <a:effectLst/>
          </p:spPr>
        </p:cxnSp>
        <p:sp>
          <p:nvSpPr>
            <p:cNvPr id="26" name="TextBox 25"/>
            <p:cNvSpPr txBox="1">
              <a:spLocks noChangeArrowheads="1"/>
            </p:cNvSpPr>
            <p:nvPr/>
          </p:nvSpPr>
          <p:spPr bwMode="auto">
            <a:xfrm>
              <a:off x="5577705" y="2862262"/>
              <a:ext cx="1256877" cy="33855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schemeClr val="bg1"/>
                  </a:solidFill>
                  <a:effectLst/>
                  <a:uLnTx/>
                  <a:uFillTx/>
                  <a:latin typeface="Arial" charset="0"/>
                </a:rPr>
                <a:t>Wages</a:t>
              </a:r>
              <a:endParaRPr kumimoji="0" lang="en-US" sz="1600" b="1" i="0" u="none" strike="noStrike" kern="0" cap="none" spc="0" normalizeH="0" baseline="0" noProof="0" dirty="0">
                <a:ln>
                  <a:noFill/>
                </a:ln>
                <a:solidFill>
                  <a:schemeClr val="bg1"/>
                </a:solidFill>
                <a:effectLst/>
                <a:uLnTx/>
                <a:uFillTx/>
                <a:latin typeface="Arial" charset="0"/>
              </a:endParaRPr>
            </a:p>
          </p:txBody>
        </p:sp>
        <p:sp>
          <p:nvSpPr>
            <p:cNvPr id="27" name="TextBox 26"/>
            <p:cNvSpPr txBox="1">
              <a:spLocks noChangeArrowheads="1"/>
            </p:cNvSpPr>
            <p:nvPr/>
          </p:nvSpPr>
          <p:spPr bwMode="auto">
            <a:xfrm>
              <a:off x="9602239" y="6041647"/>
              <a:ext cx="2105243" cy="33855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schemeClr val="bg1"/>
                  </a:solidFill>
                  <a:effectLst/>
                  <a:uLnTx/>
                  <a:uFillTx/>
                  <a:latin typeface="Arial" charset="0"/>
                </a:rPr>
                <a:t>Number of workers</a:t>
              </a:r>
              <a:endParaRPr kumimoji="0" lang="en-US" sz="1600" b="1" i="0" u="none" strike="noStrike" kern="0" cap="none" spc="0" normalizeH="0" baseline="0" noProof="0" dirty="0">
                <a:ln>
                  <a:noFill/>
                </a:ln>
                <a:solidFill>
                  <a:schemeClr val="bg1"/>
                </a:solidFill>
                <a:effectLst/>
                <a:uLnTx/>
                <a:uFillTx/>
                <a:latin typeface="Arial" charset="0"/>
              </a:endParaRPr>
            </a:p>
          </p:txBody>
        </p:sp>
        <p:sp>
          <p:nvSpPr>
            <p:cNvPr id="28" name="TextBox 27"/>
            <p:cNvSpPr txBox="1">
              <a:spLocks noChangeArrowheads="1"/>
            </p:cNvSpPr>
            <p:nvPr/>
          </p:nvSpPr>
          <p:spPr bwMode="auto">
            <a:xfrm>
              <a:off x="10208283" y="5020343"/>
              <a:ext cx="540894" cy="33855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schemeClr val="bg1"/>
                  </a:solidFill>
                  <a:effectLst/>
                  <a:uLnTx/>
                  <a:uFillTx/>
                  <a:latin typeface="Arial" charset="0"/>
                </a:rPr>
                <a:t>D</a:t>
              </a:r>
              <a:endParaRPr kumimoji="0" lang="en-US" sz="1600" b="1" i="0" u="none" strike="noStrike" kern="0" cap="none" spc="0" normalizeH="0" baseline="0" noProof="0" dirty="0">
                <a:ln>
                  <a:noFill/>
                </a:ln>
                <a:solidFill>
                  <a:schemeClr val="bg1"/>
                </a:solidFill>
                <a:effectLst/>
                <a:uLnTx/>
                <a:uFillTx/>
                <a:latin typeface="Arial" charset="0"/>
              </a:endParaRPr>
            </a:p>
          </p:txBody>
        </p:sp>
        <p:cxnSp>
          <p:nvCxnSpPr>
            <p:cNvPr id="29" name="Straight Connector 28"/>
            <p:cNvCxnSpPr/>
            <p:nvPr/>
          </p:nvCxnSpPr>
          <p:spPr>
            <a:xfrm>
              <a:off x="7772624" y="3127786"/>
              <a:ext cx="2585505" cy="1929153"/>
            </a:xfrm>
            <a:prstGeom prst="line">
              <a:avLst/>
            </a:prstGeom>
            <a:noFill/>
            <a:ln w="28575" cap="flat" cmpd="sng" algn="ctr">
              <a:solidFill>
                <a:schemeClr val="bg1"/>
              </a:solidFill>
              <a:prstDash val="solid"/>
            </a:ln>
            <a:effectLst/>
          </p:spPr>
        </p:cxnSp>
        <p:cxnSp>
          <p:nvCxnSpPr>
            <p:cNvPr id="30" name="Straight Connector 29"/>
            <p:cNvCxnSpPr/>
            <p:nvPr/>
          </p:nvCxnSpPr>
          <p:spPr>
            <a:xfrm>
              <a:off x="6906592" y="4101950"/>
              <a:ext cx="2158785" cy="3000"/>
            </a:xfrm>
            <a:prstGeom prst="line">
              <a:avLst/>
            </a:prstGeom>
            <a:noFill/>
            <a:ln w="9525" cap="flat" cmpd="sng" algn="ctr">
              <a:solidFill>
                <a:schemeClr val="bg1"/>
              </a:solidFill>
              <a:prstDash val="dash"/>
            </a:ln>
            <a:effectLst/>
          </p:spPr>
        </p:cxnSp>
        <p:cxnSp>
          <p:nvCxnSpPr>
            <p:cNvPr id="31" name="Straight Connector 30"/>
            <p:cNvCxnSpPr/>
            <p:nvPr/>
          </p:nvCxnSpPr>
          <p:spPr>
            <a:xfrm>
              <a:off x="9057412" y="4092363"/>
              <a:ext cx="7965" cy="1823376"/>
            </a:xfrm>
            <a:prstGeom prst="line">
              <a:avLst/>
            </a:prstGeom>
            <a:noFill/>
            <a:ln w="9525" cap="flat" cmpd="sng" algn="ctr">
              <a:solidFill>
                <a:schemeClr val="bg1"/>
              </a:solidFill>
              <a:prstDash val="dash"/>
            </a:ln>
            <a:effectLst/>
          </p:spPr>
        </p:cxnSp>
        <p:sp>
          <p:nvSpPr>
            <p:cNvPr id="32" name="TextBox 31"/>
            <p:cNvSpPr txBox="1">
              <a:spLocks noChangeArrowheads="1"/>
            </p:cNvSpPr>
            <p:nvPr/>
          </p:nvSpPr>
          <p:spPr bwMode="auto">
            <a:xfrm>
              <a:off x="6480361" y="3921729"/>
              <a:ext cx="360595" cy="33855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schemeClr val="bg1"/>
                  </a:solidFill>
                  <a:effectLst/>
                  <a:uLnTx/>
                  <a:uFillTx/>
                  <a:latin typeface="Arial" charset="0"/>
                </a:rPr>
                <a:t>P</a:t>
              </a:r>
              <a:endParaRPr kumimoji="0" lang="en-US" sz="1600" b="1" i="0" u="none" strike="noStrike" kern="0" cap="none" spc="0" normalizeH="0" baseline="0" noProof="0" dirty="0">
                <a:ln>
                  <a:noFill/>
                </a:ln>
                <a:solidFill>
                  <a:schemeClr val="bg1"/>
                </a:solidFill>
                <a:effectLst/>
                <a:uLnTx/>
                <a:uFillTx/>
                <a:latin typeface="Arial" charset="0"/>
              </a:endParaRPr>
            </a:p>
          </p:txBody>
        </p:sp>
        <p:sp>
          <p:nvSpPr>
            <p:cNvPr id="33" name="TextBox 32"/>
            <p:cNvSpPr txBox="1">
              <a:spLocks noChangeArrowheads="1"/>
            </p:cNvSpPr>
            <p:nvPr/>
          </p:nvSpPr>
          <p:spPr bwMode="auto">
            <a:xfrm>
              <a:off x="8712083" y="5915739"/>
              <a:ext cx="722517" cy="33855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schemeClr val="bg1"/>
                  </a:solidFill>
                  <a:effectLst/>
                  <a:uLnTx/>
                  <a:uFillTx/>
                  <a:latin typeface="Arial" charset="0"/>
                </a:rPr>
                <a:t>Q</a:t>
              </a:r>
              <a:endParaRPr kumimoji="0" lang="en-US" sz="1600" b="1" i="0" u="none" strike="noStrike" kern="0" cap="none" spc="0" normalizeH="0" baseline="0" noProof="0" dirty="0">
                <a:ln>
                  <a:noFill/>
                </a:ln>
                <a:solidFill>
                  <a:schemeClr val="bg1"/>
                </a:solidFill>
                <a:effectLst/>
                <a:uLnTx/>
                <a:uFillTx/>
                <a:latin typeface="Arial" charset="0"/>
              </a:endParaRPr>
            </a:p>
          </p:txBody>
        </p:sp>
        <p:cxnSp>
          <p:nvCxnSpPr>
            <p:cNvPr id="34" name="Straight Connector 33"/>
            <p:cNvCxnSpPr/>
            <p:nvPr/>
          </p:nvCxnSpPr>
          <p:spPr>
            <a:xfrm flipV="1">
              <a:off x="7772624" y="3127786"/>
              <a:ext cx="2601435" cy="1866926"/>
            </a:xfrm>
            <a:prstGeom prst="line">
              <a:avLst/>
            </a:prstGeom>
            <a:noFill/>
            <a:ln w="28575" cap="flat" cmpd="sng" algn="ctr">
              <a:solidFill>
                <a:schemeClr val="bg1"/>
              </a:solidFill>
              <a:prstDash val="solid"/>
            </a:ln>
            <a:effectLst/>
          </p:spPr>
        </p:cxnSp>
        <p:sp>
          <p:nvSpPr>
            <p:cNvPr id="35" name="TextBox 34"/>
            <p:cNvSpPr txBox="1">
              <a:spLocks noChangeArrowheads="1"/>
            </p:cNvSpPr>
            <p:nvPr/>
          </p:nvSpPr>
          <p:spPr bwMode="auto">
            <a:xfrm>
              <a:off x="10164554" y="2761344"/>
              <a:ext cx="540894" cy="33855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schemeClr val="bg1"/>
                  </a:solidFill>
                  <a:effectLst/>
                  <a:uLnTx/>
                  <a:uFillTx/>
                  <a:latin typeface="Arial" charset="0"/>
                </a:rPr>
                <a:t>S</a:t>
              </a:r>
              <a:endParaRPr kumimoji="0" lang="en-US" sz="1600" b="1" i="0" u="none" strike="noStrike" kern="0" cap="none" spc="0" normalizeH="0" baseline="0" noProof="0" dirty="0">
                <a:ln>
                  <a:noFill/>
                </a:ln>
                <a:solidFill>
                  <a:schemeClr val="bg1"/>
                </a:solidFill>
                <a:effectLst/>
                <a:uLnTx/>
                <a:uFillTx/>
                <a:latin typeface="Arial" charset="0"/>
              </a:endParaRPr>
            </a:p>
          </p:txBody>
        </p:sp>
        <p:sp>
          <p:nvSpPr>
            <p:cNvPr id="36" name="TextBox 35"/>
            <p:cNvSpPr txBox="1">
              <a:spLocks noChangeArrowheads="1"/>
            </p:cNvSpPr>
            <p:nvPr/>
          </p:nvSpPr>
          <p:spPr bwMode="auto">
            <a:xfrm>
              <a:off x="6309059" y="3584086"/>
              <a:ext cx="540892" cy="33855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schemeClr val="bg1"/>
                  </a:solidFill>
                  <a:effectLst/>
                  <a:uLnTx/>
                  <a:uFillTx/>
                  <a:latin typeface="Arial" charset="0"/>
                </a:rPr>
                <a:t>P</a:t>
              </a:r>
              <a:r>
                <a:rPr kumimoji="0" lang="en-GB" sz="1200" b="1" i="0" u="none" strike="noStrike" kern="0" cap="none" spc="0" normalizeH="0" baseline="0" noProof="0" dirty="0">
                  <a:ln>
                    <a:noFill/>
                  </a:ln>
                  <a:solidFill>
                    <a:schemeClr val="bg1"/>
                  </a:solidFill>
                  <a:effectLst/>
                  <a:uLnTx/>
                  <a:uFillTx/>
                  <a:latin typeface="Arial" charset="0"/>
                </a:rPr>
                <a:t>1</a:t>
              </a:r>
              <a:endParaRPr kumimoji="0" lang="en-US" sz="1200" b="1" i="0" u="none" strike="noStrike" kern="0" cap="none" spc="0" normalizeH="0" baseline="0" noProof="0" dirty="0">
                <a:ln>
                  <a:noFill/>
                </a:ln>
                <a:solidFill>
                  <a:schemeClr val="bg1"/>
                </a:solidFill>
                <a:effectLst/>
                <a:uLnTx/>
                <a:uFillTx/>
                <a:latin typeface="Arial" charset="0"/>
              </a:endParaRPr>
            </a:p>
          </p:txBody>
        </p:sp>
        <p:sp>
          <p:nvSpPr>
            <p:cNvPr id="37" name="TextBox 36"/>
            <p:cNvSpPr txBox="1">
              <a:spLocks noChangeArrowheads="1"/>
            </p:cNvSpPr>
            <p:nvPr/>
          </p:nvSpPr>
          <p:spPr bwMode="auto">
            <a:xfrm>
              <a:off x="9074196" y="5915738"/>
              <a:ext cx="722517" cy="33855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schemeClr val="bg1"/>
                  </a:solidFill>
                  <a:effectLst/>
                  <a:uLnTx/>
                  <a:uFillTx/>
                  <a:latin typeface="Arial" charset="0"/>
                </a:rPr>
                <a:t>Q</a:t>
              </a:r>
              <a:r>
                <a:rPr kumimoji="0" lang="en-GB" sz="1200" b="1" i="0" u="none" strike="noStrike" kern="0" cap="none" spc="0" normalizeH="0" baseline="0" noProof="0" dirty="0">
                  <a:ln>
                    <a:noFill/>
                  </a:ln>
                  <a:solidFill>
                    <a:schemeClr val="bg1"/>
                  </a:solidFill>
                  <a:effectLst/>
                  <a:uLnTx/>
                  <a:uFillTx/>
                  <a:latin typeface="Arial" charset="0"/>
                </a:rPr>
                <a:t>1</a:t>
              </a:r>
              <a:endParaRPr kumimoji="0" lang="en-US" sz="1200" b="1" i="0" u="none" strike="noStrike" kern="0" cap="none" spc="0" normalizeH="0" baseline="0" noProof="0" dirty="0">
                <a:ln>
                  <a:noFill/>
                </a:ln>
                <a:solidFill>
                  <a:schemeClr val="bg1"/>
                </a:solidFill>
                <a:effectLst/>
                <a:uLnTx/>
                <a:uFillTx/>
                <a:latin typeface="Arial" charset="0"/>
              </a:endParaRPr>
            </a:p>
          </p:txBody>
        </p:sp>
        <p:cxnSp>
          <p:nvCxnSpPr>
            <p:cNvPr id="38" name="Straight Connector 37"/>
            <p:cNvCxnSpPr/>
            <p:nvPr/>
          </p:nvCxnSpPr>
          <p:spPr>
            <a:xfrm>
              <a:off x="8502695" y="3089581"/>
              <a:ext cx="2585505" cy="1929153"/>
            </a:xfrm>
            <a:prstGeom prst="line">
              <a:avLst/>
            </a:prstGeom>
            <a:noFill/>
            <a:ln w="28575" cap="flat" cmpd="sng" algn="ctr">
              <a:solidFill>
                <a:schemeClr val="bg1"/>
              </a:solidFill>
              <a:prstDash val="solid"/>
            </a:ln>
            <a:effectLst/>
          </p:spPr>
        </p:cxnSp>
        <p:sp>
          <p:nvSpPr>
            <p:cNvPr id="39" name="TextBox 38"/>
            <p:cNvSpPr txBox="1">
              <a:spLocks noChangeArrowheads="1"/>
            </p:cNvSpPr>
            <p:nvPr/>
          </p:nvSpPr>
          <p:spPr bwMode="auto">
            <a:xfrm>
              <a:off x="10921105" y="5053410"/>
              <a:ext cx="540894" cy="33855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schemeClr val="bg1"/>
                  </a:solidFill>
                  <a:effectLst/>
                  <a:uLnTx/>
                  <a:uFillTx/>
                  <a:latin typeface="Arial" charset="0"/>
                </a:rPr>
                <a:t>D</a:t>
              </a:r>
              <a:r>
                <a:rPr kumimoji="0" lang="en-GB" sz="1200" b="1" i="0" u="none" strike="noStrike" kern="0" cap="none" spc="0" normalizeH="0" baseline="0" noProof="0" dirty="0">
                  <a:ln>
                    <a:noFill/>
                  </a:ln>
                  <a:solidFill>
                    <a:schemeClr val="bg1"/>
                  </a:solidFill>
                  <a:effectLst/>
                  <a:uLnTx/>
                  <a:uFillTx/>
                  <a:latin typeface="Arial" charset="0"/>
                </a:rPr>
                <a:t>1</a:t>
              </a:r>
              <a:endParaRPr kumimoji="0" lang="en-US" sz="1600" b="1" i="0" u="none" strike="noStrike" kern="0" cap="none" spc="0" normalizeH="0" baseline="0" noProof="0" dirty="0">
                <a:ln>
                  <a:noFill/>
                </a:ln>
                <a:solidFill>
                  <a:schemeClr val="bg1"/>
                </a:solidFill>
                <a:effectLst/>
                <a:uLnTx/>
                <a:uFillTx/>
                <a:latin typeface="Arial" charset="0"/>
              </a:endParaRPr>
            </a:p>
          </p:txBody>
        </p:sp>
        <p:cxnSp>
          <p:nvCxnSpPr>
            <p:cNvPr id="40" name="Straight Connector 39"/>
            <p:cNvCxnSpPr/>
            <p:nvPr/>
          </p:nvCxnSpPr>
          <p:spPr>
            <a:xfrm>
              <a:off x="6898627" y="3818230"/>
              <a:ext cx="2536828" cy="0"/>
            </a:xfrm>
            <a:prstGeom prst="line">
              <a:avLst/>
            </a:prstGeom>
            <a:noFill/>
            <a:ln w="9525" cap="flat" cmpd="sng" algn="ctr">
              <a:solidFill>
                <a:schemeClr val="bg1"/>
              </a:solidFill>
              <a:prstDash val="dash"/>
            </a:ln>
            <a:effectLst/>
          </p:spPr>
        </p:cxnSp>
        <p:cxnSp>
          <p:nvCxnSpPr>
            <p:cNvPr id="41" name="Straight Connector 40"/>
            <p:cNvCxnSpPr>
              <a:cxnSpLocks/>
              <a:endCxn id="37" idx="0"/>
            </p:cNvCxnSpPr>
            <p:nvPr/>
          </p:nvCxnSpPr>
          <p:spPr>
            <a:xfrm>
              <a:off x="9435455" y="3818230"/>
              <a:ext cx="0" cy="2097508"/>
            </a:xfrm>
            <a:prstGeom prst="line">
              <a:avLst/>
            </a:prstGeom>
            <a:noFill/>
            <a:ln w="9525" cap="flat" cmpd="sng" algn="ctr">
              <a:solidFill>
                <a:schemeClr val="bg1"/>
              </a:solidFill>
              <a:prstDash val="dash"/>
            </a:ln>
            <a:effectLst/>
          </p:spPr>
        </p:cxnSp>
        <p:sp>
          <p:nvSpPr>
            <p:cNvPr id="42" name="TextBox 41"/>
            <p:cNvSpPr txBox="1"/>
            <p:nvPr/>
          </p:nvSpPr>
          <p:spPr>
            <a:xfrm>
              <a:off x="1752883" y="2378506"/>
              <a:ext cx="3024017" cy="338554"/>
            </a:xfrm>
            <a:prstGeom prst="rect">
              <a:avLst/>
            </a:prstGeom>
            <a:noFill/>
            <a:ln>
              <a:noFill/>
            </a:ln>
          </p:spPr>
          <p:txBody>
            <a:bodyPr wrap="square" rtlCol="0">
              <a:spAutoFit/>
            </a:bodyPr>
            <a:lstStyle/>
            <a:p>
              <a:pPr defTabSz="914400"/>
              <a:r>
                <a:rPr lang="en-GB" sz="1600" b="1" dirty="0">
                  <a:solidFill>
                    <a:schemeClr val="bg1"/>
                  </a:solidFill>
                  <a:latin typeface="Calibri"/>
                </a:rPr>
                <a:t>Demand for good A</a:t>
              </a:r>
            </a:p>
          </p:txBody>
        </p:sp>
        <p:sp>
          <p:nvSpPr>
            <p:cNvPr id="43" name="TextBox 42"/>
            <p:cNvSpPr txBox="1"/>
            <p:nvPr/>
          </p:nvSpPr>
          <p:spPr>
            <a:xfrm>
              <a:off x="6772695" y="2364830"/>
              <a:ext cx="4689302" cy="338554"/>
            </a:xfrm>
            <a:prstGeom prst="rect">
              <a:avLst/>
            </a:prstGeom>
            <a:noFill/>
            <a:ln>
              <a:noFill/>
            </a:ln>
          </p:spPr>
          <p:txBody>
            <a:bodyPr wrap="square" rtlCol="0">
              <a:spAutoFit/>
            </a:bodyPr>
            <a:lstStyle/>
            <a:p>
              <a:pPr defTabSz="914400"/>
              <a:r>
                <a:rPr lang="en-GB" sz="1600" b="1" dirty="0">
                  <a:solidFill>
                    <a:schemeClr val="bg1"/>
                  </a:solidFill>
                  <a:latin typeface="Calibri"/>
                </a:rPr>
                <a:t>Demand for labour to make good A</a:t>
              </a:r>
            </a:p>
          </p:txBody>
        </p:sp>
      </p:grpSp>
      <p:grpSp>
        <p:nvGrpSpPr>
          <p:cNvPr id="23" name="Group 22">
            <a:extLst>
              <a:ext uri="{FF2B5EF4-FFF2-40B4-BE49-F238E27FC236}">
                <a16:creationId xmlns:a16="http://schemas.microsoft.com/office/drawing/2014/main" id="{93072417-DFC0-F92A-CC74-ABAC6176CB1F}"/>
              </a:ext>
            </a:extLst>
          </p:cNvPr>
          <p:cNvGrpSpPr/>
          <p:nvPr/>
        </p:nvGrpSpPr>
        <p:grpSpPr>
          <a:xfrm>
            <a:off x="1752883" y="2081456"/>
            <a:ext cx="9709114" cy="4684024"/>
            <a:chOff x="1730258" y="2070194"/>
            <a:chExt cx="9709114" cy="4684024"/>
          </a:xfrm>
        </p:grpSpPr>
        <p:cxnSp>
          <p:nvCxnSpPr>
            <p:cNvPr id="44" name="Straight Connector 43">
              <a:extLst>
                <a:ext uri="{FF2B5EF4-FFF2-40B4-BE49-F238E27FC236}">
                  <a16:creationId xmlns:a16="http://schemas.microsoft.com/office/drawing/2014/main" id="{BE832E56-1EC0-5A4B-9A2D-00707FE4562A}"/>
                </a:ext>
              </a:extLst>
            </p:cNvPr>
            <p:cNvCxnSpPr/>
            <p:nvPr/>
          </p:nvCxnSpPr>
          <p:spPr>
            <a:xfrm>
              <a:off x="1799785" y="2850265"/>
              <a:ext cx="0" cy="3074381"/>
            </a:xfrm>
            <a:prstGeom prst="line">
              <a:avLst/>
            </a:prstGeom>
            <a:noFill/>
            <a:ln w="28575" cap="flat" cmpd="sng" algn="ctr">
              <a:solidFill>
                <a:schemeClr val="bg1"/>
              </a:solidFill>
              <a:prstDash val="solid"/>
            </a:ln>
            <a:effectLst/>
          </p:spPr>
        </p:cxnSp>
        <p:cxnSp>
          <p:nvCxnSpPr>
            <p:cNvPr id="47" name="Straight Connector 46">
              <a:extLst>
                <a:ext uri="{FF2B5EF4-FFF2-40B4-BE49-F238E27FC236}">
                  <a16:creationId xmlns:a16="http://schemas.microsoft.com/office/drawing/2014/main" id="{F0766808-88AE-FADD-8C28-828AE76817DF}"/>
                </a:ext>
              </a:extLst>
            </p:cNvPr>
            <p:cNvCxnSpPr/>
            <p:nvPr/>
          </p:nvCxnSpPr>
          <p:spPr>
            <a:xfrm>
              <a:off x="1799785" y="5924646"/>
              <a:ext cx="3908220" cy="0"/>
            </a:xfrm>
            <a:prstGeom prst="line">
              <a:avLst/>
            </a:prstGeom>
            <a:noFill/>
            <a:ln w="28575" cap="flat" cmpd="sng" algn="ctr">
              <a:solidFill>
                <a:schemeClr val="bg1"/>
              </a:solidFill>
              <a:prstDash val="solid"/>
            </a:ln>
            <a:effectLst/>
          </p:spPr>
        </p:cxnSp>
        <p:cxnSp>
          <p:nvCxnSpPr>
            <p:cNvPr id="51" name="Straight Connector 50">
              <a:extLst>
                <a:ext uri="{FF2B5EF4-FFF2-40B4-BE49-F238E27FC236}">
                  <a16:creationId xmlns:a16="http://schemas.microsoft.com/office/drawing/2014/main" id="{527EFE64-086A-41CC-D83A-2AAB26166063}"/>
                </a:ext>
              </a:extLst>
            </p:cNvPr>
            <p:cNvCxnSpPr/>
            <p:nvPr/>
          </p:nvCxnSpPr>
          <p:spPr>
            <a:xfrm>
              <a:off x="2731453" y="3136693"/>
              <a:ext cx="2585505" cy="1929153"/>
            </a:xfrm>
            <a:prstGeom prst="line">
              <a:avLst/>
            </a:prstGeom>
            <a:noFill/>
            <a:ln w="28575" cap="flat" cmpd="sng" algn="ctr">
              <a:solidFill>
                <a:schemeClr val="bg1"/>
              </a:solidFill>
              <a:prstDash val="solid"/>
            </a:ln>
            <a:effectLst/>
          </p:spPr>
        </p:cxnSp>
        <p:cxnSp>
          <p:nvCxnSpPr>
            <p:cNvPr id="52" name="Straight Connector 51">
              <a:extLst>
                <a:ext uri="{FF2B5EF4-FFF2-40B4-BE49-F238E27FC236}">
                  <a16:creationId xmlns:a16="http://schemas.microsoft.com/office/drawing/2014/main" id="{812431A1-CFD8-EFF8-0D12-2A4966FE9FE6}"/>
                </a:ext>
              </a:extLst>
            </p:cNvPr>
            <p:cNvCxnSpPr/>
            <p:nvPr/>
          </p:nvCxnSpPr>
          <p:spPr>
            <a:xfrm>
              <a:off x="1865420" y="4110857"/>
              <a:ext cx="2158785" cy="3000"/>
            </a:xfrm>
            <a:prstGeom prst="line">
              <a:avLst/>
            </a:prstGeom>
            <a:noFill/>
            <a:ln w="9525" cap="flat" cmpd="sng" algn="ctr">
              <a:solidFill>
                <a:schemeClr val="bg1"/>
              </a:solidFill>
              <a:prstDash val="dash"/>
            </a:ln>
            <a:effectLst/>
          </p:spPr>
        </p:cxnSp>
        <p:cxnSp>
          <p:nvCxnSpPr>
            <p:cNvPr id="53" name="Straight Connector 52">
              <a:extLst>
                <a:ext uri="{FF2B5EF4-FFF2-40B4-BE49-F238E27FC236}">
                  <a16:creationId xmlns:a16="http://schemas.microsoft.com/office/drawing/2014/main" id="{8E91F9C7-F1D5-48F3-D0AA-0065428E2A60}"/>
                </a:ext>
              </a:extLst>
            </p:cNvPr>
            <p:cNvCxnSpPr/>
            <p:nvPr/>
          </p:nvCxnSpPr>
          <p:spPr>
            <a:xfrm>
              <a:off x="4016240" y="4101270"/>
              <a:ext cx="7965" cy="1823376"/>
            </a:xfrm>
            <a:prstGeom prst="line">
              <a:avLst/>
            </a:prstGeom>
            <a:noFill/>
            <a:ln w="9525" cap="flat" cmpd="sng" algn="ctr">
              <a:solidFill>
                <a:schemeClr val="bg1"/>
              </a:solidFill>
              <a:prstDash val="dash"/>
            </a:ln>
            <a:effectLst/>
          </p:spPr>
        </p:cxnSp>
        <p:cxnSp>
          <p:nvCxnSpPr>
            <p:cNvPr id="56" name="Straight Connector 55">
              <a:extLst>
                <a:ext uri="{FF2B5EF4-FFF2-40B4-BE49-F238E27FC236}">
                  <a16:creationId xmlns:a16="http://schemas.microsoft.com/office/drawing/2014/main" id="{3B202417-1686-ECB8-E4F9-533E4A2D1C3B}"/>
                </a:ext>
              </a:extLst>
            </p:cNvPr>
            <p:cNvCxnSpPr/>
            <p:nvPr/>
          </p:nvCxnSpPr>
          <p:spPr>
            <a:xfrm flipV="1">
              <a:off x="2731453" y="3136693"/>
              <a:ext cx="2601435" cy="1866926"/>
            </a:xfrm>
            <a:prstGeom prst="line">
              <a:avLst/>
            </a:prstGeom>
            <a:noFill/>
            <a:ln w="28575" cap="flat" cmpd="sng" algn="ctr">
              <a:solidFill>
                <a:schemeClr val="bg1"/>
              </a:solidFill>
              <a:prstDash val="solid"/>
            </a:ln>
            <a:effectLst/>
          </p:spPr>
        </p:cxnSp>
        <p:cxnSp>
          <p:nvCxnSpPr>
            <p:cNvPr id="60" name="Straight Connector 59">
              <a:extLst>
                <a:ext uri="{FF2B5EF4-FFF2-40B4-BE49-F238E27FC236}">
                  <a16:creationId xmlns:a16="http://schemas.microsoft.com/office/drawing/2014/main" id="{2F3E75E5-CDCD-0E78-63B6-FC3116AE4015}"/>
                </a:ext>
              </a:extLst>
            </p:cNvPr>
            <p:cNvCxnSpPr/>
            <p:nvPr/>
          </p:nvCxnSpPr>
          <p:spPr>
            <a:xfrm>
              <a:off x="3461524" y="3098488"/>
              <a:ext cx="2585505" cy="1929153"/>
            </a:xfrm>
            <a:prstGeom prst="line">
              <a:avLst/>
            </a:prstGeom>
            <a:noFill/>
            <a:ln w="28575" cap="flat" cmpd="sng" algn="ctr">
              <a:solidFill>
                <a:schemeClr val="bg1"/>
              </a:solidFill>
              <a:prstDash val="solid"/>
            </a:ln>
            <a:effectLst/>
          </p:spPr>
        </p:cxnSp>
        <p:cxnSp>
          <p:nvCxnSpPr>
            <p:cNvPr id="62" name="Straight Connector 61">
              <a:extLst>
                <a:ext uri="{FF2B5EF4-FFF2-40B4-BE49-F238E27FC236}">
                  <a16:creationId xmlns:a16="http://schemas.microsoft.com/office/drawing/2014/main" id="{BCD79963-67D1-A35B-E85E-C8D5B1EA2954}"/>
                </a:ext>
              </a:extLst>
            </p:cNvPr>
            <p:cNvCxnSpPr/>
            <p:nvPr/>
          </p:nvCxnSpPr>
          <p:spPr>
            <a:xfrm>
              <a:off x="1857455" y="3827137"/>
              <a:ext cx="2536828" cy="0"/>
            </a:xfrm>
            <a:prstGeom prst="line">
              <a:avLst/>
            </a:prstGeom>
            <a:noFill/>
            <a:ln w="9525" cap="flat" cmpd="sng" algn="ctr">
              <a:solidFill>
                <a:schemeClr val="bg1"/>
              </a:solidFill>
              <a:prstDash val="dash"/>
            </a:ln>
            <a:effectLst/>
          </p:spPr>
        </p:cxnSp>
        <p:cxnSp>
          <p:nvCxnSpPr>
            <p:cNvPr id="63" name="Straight Connector 62">
              <a:extLst>
                <a:ext uri="{FF2B5EF4-FFF2-40B4-BE49-F238E27FC236}">
                  <a16:creationId xmlns:a16="http://schemas.microsoft.com/office/drawing/2014/main" id="{1C8C672F-68DA-2608-AFFE-D276FA55420E}"/>
                </a:ext>
              </a:extLst>
            </p:cNvPr>
            <p:cNvCxnSpPr>
              <a:endCxn id="18" idx="0"/>
            </p:cNvCxnSpPr>
            <p:nvPr/>
          </p:nvCxnSpPr>
          <p:spPr>
            <a:xfrm>
              <a:off x="4394283" y="3827137"/>
              <a:ext cx="0" cy="2097508"/>
            </a:xfrm>
            <a:prstGeom prst="line">
              <a:avLst/>
            </a:prstGeom>
            <a:noFill/>
            <a:ln w="9525" cap="flat" cmpd="sng" algn="ctr">
              <a:solidFill>
                <a:schemeClr val="bg1"/>
              </a:solidFill>
              <a:prstDash val="dash"/>
            </a:ln>
            <a:effectLst/>
          </p:spPr>
        </p:cxnSp>
        <p:cxnSp>
          <p:nvCxnSpPr>
            <p:cNvPr id="64" name="Straight Connector 63">
              <a:extLst>
                <a:ext uri="{FF2B5EF4-FFF2-40B4-BE49-F238E27FC236}">
                  <a16:creationId xmlns:a16="http://schemas.microsoft.com/office/drawing/2014/main" id="{65FFDFE4-190A-A142-01D5-2DB1E7EA9B1F}"/>
                </a:ext>
              </a:extLst>
            </p:cNvPr>
            <p:cNvCxnSpPr/>
            <p:nvPr/>
          </p:nvCxnSpPr>
          <p:spPr>
            <a:xfrm>
              <a:off x="6840956" y="2841358"/>
              <a:ext cx="0" cy="3074382"/>
            </a:xfrm>
            <a:prstGeom prst="line">
              <a:avLst/>
            </a:prstGeom>
            <a:noFill/>
            <a:ln w="28575" cap="flat" cmpd="sng" algn="ctr">
              <a:solidFill>
                <a:schemeClr val="bg1"/>
              </a:solidFill>
              <a:prstDash val="solid"/>
            </a:ln>
            <a:effectLst/>
          </p:spPr>
        </p:cxnSp>
        <p:cxnSp>
          <p:nvCxnSpPr>
            <p:cNvPr id="65" name="Straight Connector 64">
              <a:extLst>
                <a:ext uri="{FF2B5EF4-FFF2-40B4-BE49-F238E27FC236}">
                  <a16:creationId xmlns:a16="http://schemas.microsoft.com/office/drawing/2014/main" id="{1E77FC82-EAE1-1454-43A6-1FF7DBF8654E}"/>
                </a:ext>
              </a:extLst>
            </p:cNvPr>
            <p:cNvCxnSpPr/>
            <p:nvPr/>
          </p:nvCxnSpPr>
          <p:spPr>
            <a:xfrm>
              <a:off x="6840956" y="5915739"/>
              <a:ext cx="3908220" cy="0"/>
            </a:xfrm>
            <a:prstGeom prst="line">
              <a:avLst/>
            </a:prstGeom>
            <a:noFill/>
            <a:ln w="28575" cap="flat" cmpd="sng" algn="ctr">
              <a:solidFill>
                <a:schemeClr val="bg1"/>
              </a:solidFill>
              <a:prstDash val="solid"/>
            </a:ln>
            <a:effectLst/>
          </p:spPr>
        </p:cxnSp>
        <p:cxnSp>
          <p:nvCxnSpPr>
            <p:cNvPr id="69" name="Straight Connector 68">
              <a:extLst>
                <a:ext uri="{FF2B5EF4-FFF2-40B4-BE49-F238E27FC236}">
                  <a16:creationId xmlns:a16="http://schemas.microsoft.com/office/drawing/2014/main" id="{8FF78230-CB62-CF9D-7C43-763A013CF4D5}"/>
                </a:ext>
              </a:extLst>
            </p:cNvPr>
            <p:cNvCxnSpPr/>
            <p:nvPr/>
          </p:nvCxnSpPr>
          <p:spPr>
            <a:xfrm>
              <a:off x="7772624" y="3127786"/>
              <a:ext cx="2585505" cy="1929153"/>
            </a:xfrm>
            <a:prstGeom prst="line">
              <a:avLst/>
            </a:prstGeom>
            <a:noFill/>
            <a:ln w="28575" cap="flat" cmpd="sng" algn="ctr">
              <a:solidFill>
                <a:schemeClr val="bg1"/>
              </a:solidFill>
              <a:prstDash val="solid"/>
            </a:ln>
            <a:effectLst/>
          </p:spPr>
        </p:cxnSp>
        <p:cxnSp>
          <p:nvCxnSpPr>
            <p:cNvPr id="70" name="Straight Connector 69">
              <a:extLst>
                <a:ext uri="{FF2B5EF4-FFF2-40B4-BE49-F238E27FC236}">
                  <a16:creationId xmlns:a16="http://schemas.microsoft.com/office/drawing/2014/main" id="{6D1BFF7C-8377-C0A0-8302-5963C7B31B53}"/>
                </a:ext>
              </a:extLst>
            </p:cNvPr>
            <p:cNvCxnSpPr/>
            <p:nvPr/>
          </p:nvCxnSpPr>
          <p:spPr>
            <a:xfrm>
              <a:off x="6906592" y="4101950"/>
              <a:ext cx="2158785" cy="3000"/>
            </a:xfrm>
            <a:prstGeom prst="line">
              <a:avLst/>
            </a:prstGeom>
            <a:noFill/>
            <a:ln w="9525" cap="flat" cmpd="sng" algn="ctr">
              <a:solidFill>
                <a:schemeClr val="bg1"/>
              </a:solidFill>
              <a:prstDash val="dash"/>
            </a:ln>
            <a:effectLst/>
          </p:spPr>
        </p:cxnSp>
        <p:cxnSp>
          <p:nvCxnSpPr>
            <p:cNvPr id="71" name="Straight Connector 70">
              <a:extLst>
                <a:ext uri="{FF2B5EF4-FFF2-40B4-BE49-F238E27FC236}">
                  <a16:creationId xmlns:a16="http://schemas.microsoft.com/office/drawing/2014/main" id="{3E3AAC5F-4F67-E55C-0412-085AEB8659E6}"/>
                </a:ext>
              </a:extLst>
            </p:cNvPr>
            <p:cNvCxnSpPr/>
            <p:nvPr/>
          </p:nvCxnSpPr>
          <p:spPr>
            <a:xfrm>
              <a:off x="9057412" y="4092363"/>
              <a:ext cx="7965" cy="1823376"/>
            </a:xfrm>
            <a:prstGeom prst="line">
              <a:avLst/>
            </a:prstGeom>
            <a:noFill/>
            <a:ln w="9525" cap="flat" cmpd="sng" algn="ctr">
              <a:solidFill>
                <a:schemeClr val="bg1"/>
              </a:solidFill>
              <a:prstDash val="dash"/>
            </a:ln>
            <a:effectLst/>
          </p:spPr>
        </p:cxnSp>
        <p:cxnSp>
          <p:nvCxnSpPr>
            <p:cNvPr id="74" name="Straight Connector 73">
              <a:extLst>
                <a:ext uri="{FF2B5EF4-FFF2-40B4-BE49-F238E27FC236}">
                  <a16:creationId xmlns:a16="http://schemas.microsoft.com/office/drawing/2014/main" id="{7A63FD65-7EC2-0D1E-3EA0-FD6B520ADBBA}"/>
                </a:ext>
              </a:extLst>
            </p:cNvPr>
            <p:cNvCxnSpPr/>
            <p:nvPr/>
          </p:nvCxnSpPr>
          <p:spPr>
            <a:xfrm flipV="1">
              <a:off x="7772624" y="3127786"/>
              <a:ext cx="2601435" cy="1866926"/>
            </a:xfrm>
            <a:prstGeom prst="line">
              <a:avLst/>
            </a:prstGeom>
            <a:noFill/>
            <a:ln w="28575" cap="flat" cmpd="sng" algn="ctr">
              <a:solidFill>
                <a:schemeClr val="bg1"/>
              </a:solidFill>
              <a:prstDash val="solid"/>
            </a:ln>
            <a:effectLst/>
          </p:spPr>
        </p:cxnSp>
        <p:cxnSp>
          <p:nvCxnSpPr>
            <p:cNvPr id="78" name="Straight Connector 77">
              <a:extLst>
                <a:ext uri="{FF2B5EF4-FFF2-40B4-BE49-F238E27FC236}">
                  <a16:creationId xmlns:a16="http://schemas.microsoft.com/office/drawing/2014/main" id="{7CFA0691-A3A1-641A-5721-0365244A9288}"/>
                </a:ext>
              </a:extLst>
            </p:cNvPr>
            <p:cNvCxnSpPr/>
            <p:nvPr/>
          </p:nvCxnSpPr>
          <p:spPr>
            <a:xfrm>
              <a:off x="8502695" y="3089581"/>
              <a:ext cx="2585505" cy="1929153"/>
            </a:xfrm>
            <a:prstGeom prst="line">
              <a:avLst/>
            </a:prstGeom>
            <a:noFill/>
            <a:ln w="28575" cap="flat" cmpd="sng" algn="ctr">
              <a:solidFill>
                <a:schemeClr val="bg1"/>
              </a:solidFill>
              <a:prstDash val="solid"/>
            </a:ln>
            <a:effectLst/>
          </p:spPr>
        </p:cxnSp>
        <p:cxnSp>
          <p:nvCxnSpPr>
            <p:cNvPr id="80" name="Straight Connector 79">
              <a:extLst>
                <a:ext uri="{FF2B5EF4-FFF2-40B4-BE49-F238E27FC236}">
                  <a16:creationId xmlns:a16="http://schemas.microsoft.com/office/drawing/2014/main" id="{D043671B-8A83-30C5-DA43-15BB8904FF40}"/>
                </a:ext>
              </a:extLst>
            </p:cNvPr>
            <p:cNvCxnSpPr/>
            <p:nvPr/>
          </p:nvCxnSpPr>
          <p:spPr>
            <a:xfrm>
              <a:off x="6898627" y="3818230"/>
              <a:ext cx="2536828" cy="0"/>
            </a:xfrm>
            <a:prstGeom prst="line">
              <a:avLst/>
            </a:prstGeom>
            <a:noFill/>
            <a:ln w="9525" cap="flat" cmpd="sng" algn="ctr">
              <a:solidFill>
                <a:schemeClr val="bg1"/>
              </a:solidFill>
              <a:prstDash val="dash"/>
            </a:ln>
            <a:effectLst/>
          </p:spPr>
        </p:cxnSp>
        <p:cxnSp>
          <p:nvCxnSpPr>
            <p:cNvPr id="81" name="Straight Connector 80">
              <a:extLst>
                <a:ext uri="{FF2B5EF4-FFF2-40B4-BE49-F238E27FC236}">
                  <a16:creationId xmlns:a16="http://schemas.microsoft.com/office/drawing/2014/main" id="{B1AC54AF-D151-4C6B-4251-6013C26DA37D}"/>
                </a:ext>
              </a:extLst>
            </p:cNvPr>
            <p:cNvCxnSpPr>
              <a:endCxn id="37" idx="0"/>
            </p:cNvCxnSpPr>
            <p:nvPr/>
          </p:nvCxnSpPr>
          <p:spPr>
            <a:xfrm>
              <a:off x="9435455" y="3818230"/>
              <a:ext cx="0" cy="2097508"/>
            </a:xfrm>
            <a:prstGeom prst="line">
              <a:avLst/>
            </a:prstGeom>
            <a:noFill/>
            <a:ln w="9525" cap="flat" cmpd="sng" algn="ctr">
              <a:solidFill>
                <a:schemeClr val="bg1"/>
              </a:solidFill>
              <a:prstDash val="dash"/>
            </a:ln>
            <a:effectLst/>
          </p:spPr>
        </p:cxnSp>
        <p:sp>
          <p:nvSpPr>
            <p:cNvPr id="82" name="TextBox 38">
              <a:extLst>
                <a:ext uri="{FF2B5EF4-FFF2-40B4-BE49-F238E27FC236}">
                  <a16:creationId xmlns:a16="http://schemas.microsoft.com/office/drawing/2014/main" id="{481031AA-D86B-CA28-EEB6-3BD557673533}"/>
                </a:ext>
              </a:extLst>
            </p:cNvPr>
            <p:cNvSpPr txBox="1"/>
            <p:nvPr/>
          </p:nvSpPr>
          <p:spPr>
            <a:xfrm>
              <a:off x="1730258" y="2070194"/>
              <a:ext cx="3024017" cy="461665"/>
            </a:xfrm>
            <a:prstGeom prst="rect">
              <a:avLst/>
            </a:prstGeom>
            <a:noFill/>
            <a:ln>
              <a:no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r>
                <a:rPr lang="en-GB" sz="2400" b="1" dirty="0">
                  <a:solidFill>
                    <a:schemeClr val="bg1"/>
                  </a:solidFill>
                  <a:latin typeface="Calibri"/>
                </a:rPr>
                <a:t>Demand for good A</a:t>
              </a:r>
            </a:p>
          </p:txBody>
        </p:sp>
        <p:sp>
          <p:nvSpPr>
            <p:cNvPr id="83" name="TextBox 39">
              <a:extLst>
                <a:ext uri="{FF2B5EF4-FFF2-40B4-BE49-F238E27FC236}">
                  <a16:creationId xmlns:a16="http://schemas.microsoft.com/office/drawing/2014/main" id="{08ADC52A-C974-0886-DC65-A84877651B26}"/>
                </a:ext>
              </a:extLst>
            </p:cNvPr>
            <p:cNvSpPr txBox="1"/>
            <p:nvPr/>
          </p:nvSpPr>
          <p:spPr>
            <a:xfrm>
              <a:off x="6750071" y="2088171"/>
              <a:ext cx="4689301" cy="461665"/>
            </a:xfrm>
            <a:prstGeom prst="rect">
              <a:avLst/>
            </a:prstGeom>
            <a:noFill/>
            <a:ln>
              <a:no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r>
                <a:rPr lang="en-GB" sz="2400" b="1" dirty="0">
                  <a:solidFill>
                    <a:schemeClr val="bg1"/>
                  </a:solidFill>
                  <a:latin typeface="Calibri"/>
                </a:rPr>
                <a:t>Demand for labour to make good A</a:t>
              </a:r>
            </a:p>
          </p:txBody>
        </p:sp>
        <p:sp>
          <p:nvSpPr>
            <p:cNvPr id="84" name="TextBox 40">
              <a:extLst>
                <a:ext uri="{FF2B5EF4-FFF2-40B4-BE49-F238E27FC236}">
                  <a16:creationId xmlns:a16="http://schemas.microsoft.com/office/drawing/2014/main" id="{25EAEF38-DE0D-0DFD-F47F-9E01D3CFEE54}"/>
                </a:ext>
              </a:extLst>
            </p:cNvPr>
            <p:cNvSpPr txBox="1"/>
            <p:nvPr/>
          </p:nvSpPr>
          <p:spPr>
            <a:xfrm>
              <a:off x="2055222" y="6384886"/>
              <a:ext cx="9073842" cy="369332"/>
            </a:xfrm>
            <a:prstGeom prst="rect">
              <a:avLst/>
            </a:prstGeom>
            <a:solidFill>
              <a:schemeClr val="accent1">
                <a:lumMod val="20000"/>
                <a:lumOff val="80000"/>
              </a:schemeClr>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r>
                <a:rPr lang="en-GB" dirty="0">
                  <a:solidFill>
                    <a:srgbClr val="000000"/>
                  </a:solidFill>
                  <a:latin typeface="Calibri"/>
                </a:rPr>
                <a:t>An increase in demand for one product will see an increase in the derived demand for labour.</a:t>
              </a:r>
            </a:p>
          </p:txBody>
        </p:sp>
      </p:grpSp>
      <p:pic>
        <p:nvPicPr>
          <p:cNvPr id="45" name="Picture 44">
            <a:extLst>
              <a:ext uri="{FF2B5EF4-FFF2-40B4-BE49-F238E27FC236}">
                <a16:creationId xmlns:a16="http://schemas.microsoft.com/office/drawing/2014/main" id="{825FC293-4B41-A789-7C13-481ADC34577C}"/>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2412088" y="1543987"/>
            <a:ext cx="7695738" cy="3098355"/>
          </a:xfrm>
          <a:prstGeom prst="rect">
            <a:avLst/>
          </a:prstGeom>
        </p:spPr>
      </p:pic>
      <p:pic>
        <p:nvPicPr>
          <p:cNvPr id="46" name="Picture 45">
            <a:extLst>
              <a:ext uri="{FF2B5EF4-FFF2-40B4-BE49-F238E27FC236}">
                <a16:creationId xmlns:a16="http://schemas.microsoft.com/office/drawing/2014/main" id="{D2B890D0-527E-E56C-FF72-2F956F563D96}"/>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49" name="Footer Placeholder 2">
            <a:extLst>
              <a:ext uri="{FF2B5EF4-FFF2-40B4-BE49-F238E27FC236}">
                <a16:creationId xmlns:a16="http://schemas.microsoft.com/office/drawing/2014/main" id="{D9EF9F51-7E37-CA1A-0C24-B79CD67DCFC5}"/>
              </a:ext>
            </a:extLst>
          </p:cNvPr>
          <p:cNvSpPr txBox="1">
            <a:spLocks/>
          </p:cNvSpPr>
          <p:nvPr/>
        </p:nvSpPr>
        <p:spPr>
          <a:xfrm>
            <a:off x="1293048" y="657645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50" name="TextBox 49">
            <a:extLst>
              <a:ext uri="{FF2B5EF4-FFF2-40B4-BE49-F238E27FC236}">
                <a16:creationId xmlns:a16="http://schemas.microsoft.com/office/drawing/2014/main" id="{CB8635B1-45F5-B635-190B-66D6AF5CACA7}"/>
              </a:ext>
            </a:extLst>
          </p:cNvPr>
          <p:cNvSpPr txBox="1"/>
          <p:nvPr/>
        </p:nvSpPr>
        <p:spPr>
          <a:xfrm>
            <a:off x="7350958" y="6623959"/>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custDataLst>
      <p:tags r:id="rId1"/>
    </p:custDataLst>
    <p:extLst>
      <p:ext uri="{BB962C8B-B14F-4D97-AF65-F5344CB8AC3E}">
        <p14:creationId xmlns:p14="http://schemas.microsoft.com/office/powerpoint/2010/main" val="332572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DBC8166-481C-4473-95F5-9A5B9073B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5A5CE6E-90AF-4D43-A014-1F9EC83EB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12467"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2" name="Title 1"/>
          <p:cNvSpPr>
            <a:spLocks noGrp="1"/>
          </p:cNvSpPr>
          <p:nvPr>
            <p:ph type="title"/>
          </p:nvPr>
        </p:nvSpPr>
        <p:spPr>
          <a:xfrm>
            <a:off x="838200" y="643467"/>
            <a:ext cx="2951205" cy="5571066"/>
          </a:xfrm>
        </p:spPr>
        <p:txBody>
          <a:bodyPr>
            <a:normAutofit/>
          </a:bodyPr>
          <a:lstStyle/>
          <a:p>
            <a:r>
              <a:rPr lang="en-GB" dirty="0">
                <a:solidFill>
                  <a:srgbClr val="FFFFFF"/>
                </a:solidFill>
              </a:rPr>
              <a:t>Marginal Revenue Product of Labour</a:t>
            </a:r>
          </a:p>
        </p:txBody>
      </p:sp>
      <p:graphicFrame>
        <p:nvGraphicFramePr>
          <p:cNvPr id="5" name="Content Placeholder 2">
            <a:extLst>
              <a:ext uri="{FF2B5EF4-FFF2-40B4-BE49-F238E27FC236}">
                <a16:creationId xmlns:a16="http://schemas.microsoft.com/office/drawing/2014/main" id="{1659AC35-43F1-64A4-65A0-7D29A0F12846}"/>
              </a:ext>
            </a:extLst>
          </p:cNvPr>
          <p:cNvGraphicFramePr>
            <a:graphicFrameLocks noGrp="1"/>
          </p:cNvGraphicFramePr>
          <p:nvPr>
            <p:ph idx="1"/>
            <p:extLst>
              <p:ext uri="{D42A27DB-BD31-4B8C-83A1-F6EECF244321}">
                <p14:modId xmlns:p14="http://schemas.microsoft.com/office/powerpoint/2010/main" val="2579635066"/>
              </p:ext>
            </p:extLst>
          </p:nvPr>
        </p:nvGraphicFramePr>
        <p:xfrm>
          <a:off x="5207640" y="643466"/>
          <a:ext cx="6291714" cy="55307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a:extLst>
              <a:ext uri="{FF2B5EF4-FFF2-40B4-BE49-F238E27FC236}">
                <a16:creationId xmlns:a16="http://schemas.microsoft.com/office/drawing/2014/main" id="{734305A9-9F78-8CDF-9F4B-00B4A862AFB8}"/>
              </a:ext>
            </a:extLst>
          </p:cNvPr>
          <p:cNvPicPr>
            <a:picLocks noChangeAspect="1"/>
          </p:cNvPicPr>
          <p:nvPr/>
        </p:nvPicPr>
        <p:blipFill>
          <a:blip r:embed="rId7" cstate="print">
            <a:alphaModFix amt="5000"/>
            <a:extLst>
              <a:ext uri="{28A0092B-C50C-407E-A947-70E740481C1C}">
                <a14:useLocalDpi xmlns:a14="http://schemas.microsoft.com/office/drawing/2010/main" val="0"/>
              </a:ext>
            </a:extLst>
          </a:blip>
          <a:stretch>
            <a:fillRect/>
          </a:stretch>
        </p:blipFill>
        <p:spPr>
          <a:xfrm>
            <a:off x="2412088" y="1543987"/>
            <a:ext cx="7695738" cy="3098355"/>
          </a:xfrm>
          <a:prstGeom prst="rect">
            <a:avLst/>
          </a:prstGeom>
        </p:spPr>
      </p:pic>
      <p:pic>
        <p:nvPicPr>
          <p:cNvPr id="4" name="Picture 3">
            <a:extLst>
              <a:ext uri="{FF2B5EF4-FFF2-40B4-BE49-F238E27FC236}">
                <a16:creationId xmlns:a16="http://schemas.microsoft.com/office/drawing/2014/main" id="{A9B12568-47E0-027A-FA6F-8811B5A2371F}"/>
              </a:ext>
            </a:extLst>
          </p:cNvPr>
          <p:cNvPicPr>
            <a:picLocks noChangeAspect="1"/>
          </p:cNvPicPr>
          <p:nvPr/>
        </p:nvPicPr>
        <p:blipFill>
          <a:blip r:embed="rId8"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6" name="Footer Placeholder 2">
            <a:extLst>
              <a:ext uri="{FF2B5EF4-FFF2-40B4-BE49-F238E27FC236}">
                <a16:creationId xmlns:a16="http://schemas.microsoft.com/office/drawing/2014/main" id="{5996FEFA-FF63-B0F1-92EC-3B402D055845}"/>
              </a:ext>
            </a:extLst>
          </p:cNvPr>
          <p:cNvSpPr txBox="1">
            <a:spLocks/>
          </p:cNvSpPr>
          <p:nvPr/>
        </p:nvSpPr>
        <p:spPr>
          <a:xfrm>
            <a:off x="1293048" y="657645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9">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0EE2260B-2BF1-5725-9ECE-5C59B4F6D191}"/>
              </a:ext>
            </a:extLst>
          </p:cNvPr>
          <p:cNvSpPr txBox="1"/>
          <p:nvPr/>
        </p:nvSpPr>
        <p:spPr>
          <a:xfrm>
            <a:off x="7350958" y="6623959"/>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38878508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383564" y="348865"/>
            <a:ext cx="9718111" cy="1576446"/>
          </a:xfrm>
        </p:spPr>
        <p:txBody>
          <a:bodyPr anchor="ctr">
            <a:normAutofit/>
          </a:bodyPr>
          <a:lstStyle/>
          <a:p>
            <a:r>
              <a:rPr lang="en-GB" sz="4000">
                <a:solidFill>
                  <a:srgbClr val="FFFFFF"/>
                </a:solidFill>
              </a:rPr>
              <a:t>Marginal Revenue Product of Labour</a:t>
            </a:r>
          </a:p>
        </p:txBody>
      </p:sp>
      <p:graphicFrame>
        <p:nvGraphicFramePr>
          <p:cNvPr id="5" name="Content Placeholder 2">
            <a:extLst>
              <a:ext uri="{FF2B5EF4-FFF2-40B4-BE49-F238E27FC236}">
                <a16:creationId xmlns:a16="http://schemas.microsoft.com/office/drawing/2014/main" id="{41E77002-B692-04F2-857F-719632930A2F}"/>
              </a:ext>
            </a:extLst>
          </p:cNvPr>
          <p:cNvGraphicFramePr>
            <a:graphicFrameLocks noGrp="1"/>
          </p:cNvGraphicFramePr>
          <p:nvPr>
            <p:ph idx="1"/>
            <p:extLst>
              <p:ext uri="{D42A27DB-BD31-4B8C-83A1-F6EECF244321}">
                <p14:modId xmlns:p14="http://schemas.microsoft.com/office/powerpoint/2010/main" val="3894713727"/>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a:extLst>
              <a:ext uri="{FF2B5EF4-FFF2-40B4-BE49-F238E27FC236}">
                <a16:creationId xmlns:a16="http://schemas.microsoft.com/office/drawing/2014/main" id="{B92BBA14-587A-23DA-9CAD-A2DD7F7D02B3}"/>
              </a:ext>
            </a:extLst>
          </p:cNvPr>
          <p:cNvPicPr>
            <a:picLocks noChangeAspect="1"/>
          </p:cNvPicPr>
          <p:nvPr/>
        </p:nvPicPr>
        <p:blipFill>
          <a:blip r:embed="rId7" cstate="print">
            <a:alphaModFix amt="5000"/>
            <a:extLst>
              <a:ext uri="{28A0092B-C50C-407E-A947-70E740481C1C}">
                <a14:useLocalDpi xmlns:a14="http://schemas.microsoft.com/office/drawing/2010/main" val="0"/>
              </a:ext>
            </a:extLst>
          </a:blip>
          <a:stretch>
            <a:fillRect/>
          </a:stretch>
        </p:blipFill>
        <p:spPr>
          <a:xfrm>
            <a:off x="2412088" y="1543987"/>
            <a:ext cx="7695738" cy="3098355"/>
          </a:xfrm>
          <a:prstGeom prst="rect">
            <a:avLst/>
          </a:prstGeom>
        </p:spPr>
      </p:pic>
      <p:pic>
        <p:nvPicPr>
          <p:cNvPr id="4" name="Picture 3">
            <a:extLst>
              <a:ext uri="{FF2B5EF4-FFF2-40B4-BE49-F238E27FC236}">
                <a16:creationId xmlns:a16="http://schemas.microsoft.com/office/drawing/2014/main" id="{C948AE2A-21AE-D648-024D-905D3547AAEB}"/>
              </a:ext>
            </a:extLst>
          </p:cNvPr>
          <p:cNvPicPr>
            <a:picLocks noChangeAspect="1"/>
          </p:cNvPicPr>
          <p:nvPr/>
        </p:nvPicPr>
        <p:blipFill>
          <a:blip r:embed="rId8"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6" name="Footer Placeholder 2">
            <a:extLst>
              <a:ext uri="{FF2B5EF4-FFF2-40B4-BE49-F238E27FC236}">
                <a16:creationId xmlns:a16="http://schemas.microsoft.com/office/drawing/2014/main" id="{3F789BBA-FEAF-ECD5-EF90-F203F667DA16}"/>
              </a:ext>
            </a:extLst>
          </p:cNvPr>
          <p:cNvSpPr txBox="1">
            <a:spLocks/>
          </p:cNvSpPr>
          <p:nvPr/>
        </p:nvSpPr>
        <p:spPr>
          <a:xfrm>
            <a:off x="1293048" y="657645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9">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357170A0-D4F8-7993-CF68-020223DF84B0}"/>
              </a:ext>
            </a:extLst>
          </p:cNvPr>
          <p:cNvSpPr txBox="1"/>
          <p:nvPr/>
        </p:nvSpPr>
        <p:spPr>
          <a:xfrm>
            <a:off x="7350958" y="6623959"/>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23516379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41248" y="256032"/>
            <a:ext cx="10506456" cy="1014984"/>
          </a:xfrm>
        </p:spPr>
        <p:txBody>
          <a:bodyPr anchor="b">
            <a:normAutofit/>
          </a:bodyPr>
          <a:lstStyle/>
          <a:p>
            <a:r>
              <a:rPr lang="en-GB" dirty="0"/>
              <a:t>Then</a:t>
            </a:r>
          </a:p>
        </p:txBody>
      </p:sp>
      <p:sp>
        <p:nvSpPr>
          <p:cNvPr id="11" name="Rectangle 10">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61168604"/>
              </p:ext>
            </p:extLst>
          </p:nvPr>
        </p:nvGraphicFramePr>
        <p:xfrm>
          <a:off x="1097760" y="1926266"/>
          <a:ext cx="9996480" cy="4357528"/>
        </p:xfrm>
        <a:graphic>
          <a:graphicData uri="http://schemas.openxmlformats.org/drawingml/2006/table">
            <a:tbl>
              <a:tblPr firstRow="1" bandRow="1">
                <a:noFill/>
                <a:tableStyleId>{5C22544A-7EE6-4342-B048-85BDC9FD1C3A}</a:tableStyleId>
              </a:tblPr>
              <a:tblGrid>
                <a:gridCol w="4998240">
                  <a:extLst>
                    <a:ext uri="{9D8B030D-6E8A-4147-A177-3AD203B41FA5}">
                      <a16:colId xmlns:a16="http://schemas.microsoft.com/office/drawing/2014/main" val="3116014025"/>
                    </a:ext>
                  </a:extLst>
                </a:gridCol>
                <a:gridCol w="4998240">
                  <a:extLst>
                    <a:ext uri="{9D8B030D-6E8A-4147-A177-3AD203B41FA5}">
                      <a16:colId xmlns:a16="http://schemas.microsoft.com/office/drawing/2014/main" val="2688460484"/>
                    </a:ext>
                  </a:extLst>
                </a:gridCol>
              </a:tblGrid>
              <a:tr h="544691">
                <a:tc>
                  <a:txBody>
                    <a:bodyPr/>
                    <a:lstStyle/>
                    <a:p>
                      <a:r>
                        <a:rPr lang="en-GB" sz="1600" b="1">
                          <a:solidFill>
                            <a:srgbClr val="FFFFFF"/>
                          </a:solidFill>
                        </a:rPr>
                        <a:t>Units of</a:t>
                      </a:r>
                      <a:r>
                        <a:rPr lang="en-GB" sz="1600" b="1" baseline="0">
                          <a:solidFill>
                            <a:srgbClr val="FFFFFF"/>
                          </a:solidFill>
                        </a:rPr>
                        <a:t> Labour Employed</a:t>
                      </a:r>
                      <a:endParaRPr lang="en-GB" sz="1600" b="1">
                        <a:solidFill>
                          <a:srgbClr val="FFFFFF"/>
                        </a:solidFill>
                      </a:endParaRPr>
                    </a:p>
                  </a:txBody>
                  <a:tcPr marL="224460" marR="134676" marT="134676" marB="134676">
                    <a:lnL w="38100" cap="flat" cmpd="sng" algn="ctr">
                      <a:noFill/>
                      <a:prstDash val="solid"/>
                    </a:lnL>
                    <a:lnR w="38100" cap="flat" cmpd="sng" algn="ctr">
                      <a:solidFill>
                        <a:srgbClr val="FFFFFF"/>
                      </a:solidFill>
                      <a:prstDash val="solid"/>
                    </a:lnR>
                    <a:lnT w="38100" cap="flat" cmpd="sng" algn="ctr">
                      <a:noFill/>
                      <a:prstDash val="solid"/>
                    </a:lnT>
                    <a:lnB w="38100" cap="flat" cmpd="sng" algn="ctr">
                      <a:solidFill>
                        <a:srgbClr val="FFFFFF"/>
                      </a:solidFill>
                      <a:prstDash val="solid"/>
                    </a:lnB>
                    <a:solidFill>
                      <a:srgbClr val="636B68">
                        <a:alpha val="69804"/>
                      </a:srgbClr>
                    </a:solidFill>
                  </a:tcPr>
                </a:tc>
                <a:tc>
                  <a:txBody>
                    <a:bodyPr/>
                    <a:lstStyle/>
                    <a:p>
                      <a:r>
                        <a:rPr lang="en-GB" sz="1600" b="1">
                          <a:solidFill>
                            <a:srgbClr val="FFFFFF"/>
                          </a:solidFill>
                        </a:rPr>
                        <a:t>Total Output of labour per week</a:t>
                      </a:r>
                    </a:p>
                  </a:txBody>
                  <a:tcPr marL="224460" marR="134676" marT="134676" marB="134676">
                    <a:lnL w="38100" cap="flat" cmpd="sng" algn="ctr">
                      <a:solidFill>
                        <a:srgbClr val="FFFFFF"/>
                      </a:solidFill>
                      <a:prstDash val="solid"/>
                    </a:lnL>
                    <a:lnR w="38100" cap="flat" cmpd="sng" algn="ctr">
                      <a:noFill/>
                      <a:prstDash val="solid"/>
                    </a:lnR>
                    <a:lnT w="38100" cap="flat" cmpd="sng" algn="ctr">
                      <a:noFill/>
                      <a:prstDash val="solid"/>
                    </a:lnT>
                    <a:lnB w="38100" cap="flat" cmpd="sng" algn="ctr">
                      <a:solidFill>
                        <a:srgbClr val="FFFFFF"/>
                      </a:solidFill>
                      <a:prstDash val="solid"/>
                    </a:lnB>
                    <a:solidFill>
                      <a:srgbClr val="636B68">
                        <a:alpha val="69804"/>
                      </a:srgbClr>
                    </a:solidFill>
                  </a:tcPr>
                </a:tc>
                <a:extLst>
                  <a:ext uri="{0D108BD9-81ED-4DB2-BD59-A6C34878D82A}">
                    <a16:rowId xmlns:a16="http://schemas.microsoft.com/office/drawing/2014/main" val="585083934"/>
                  </a:ext>
                </a:extLst>
              </a:tr>
              <a:tr h="544691">
                <a:tc>
                  <a:txBody>
                    <a:bodyPr/>
                    <a:lstStyle/>
                    <a:p>
                      <a:r>
                        <a:rPr lang="en-GB" sz="1600">
                          <a:solidFill>
                            <a:schemeClr val="tx1">
                              <a:lumMod val="85000"/>
                              <a:lumOff val="15000"/>
                            </a:schemeClr>
                          </a:solidFill>
                        </a:rPr>
                        <a:t>1</a:t>
                      </a:r>
                    </a:p>
                  </a:txBody>
                  <a:tcPr marL="224460" marR="134676" marT="134676" marB="134676">
                    <a:lnL w="38100" cap="flat" cmpd="sng" algn="ctr">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r>
                        <a:rPr lang="en-GB" sz="1600">
                          <a:solidFill>
                            <a:schemeClr val="tx1">
                              <a:lumMod val="85000"/>
                              <a:lumOff val="15000"/>
                            </a:schemeClr>
                          </a:solidFill>
                        </a:rPr>
                        <a:t>10</a:t>
                      </a:r>
                    </a:p>
                  </a:txBody>
                  <a:tcPr marL="224460" marR="134676" marT="134676" marB="134676">
                    <a:lnL w="38100" cap="flat" cmpd="sng" algn="ctr">
                      <a:solidFill>
                        <a:srgbClr val="FFFFFF"/>
                      </a:solidFill>
                      <a:prstDash val="solid"/>
                    </a:lnL>
                    <a:lnR w="38100" cap="flat" cmpd="sng" algn="ctr">
                      <a:no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extLst>
                  <a:ext uri="{0D108BD9-81ED-4DB2-BD59-A6C34878D82A}">
                    <a16:rowId xmlns:a16="http://schemas.microsoft.com/office/drawing/2014/main" val="2405894653"/>
                  </a:ext>
                </a:extLst>
              </a:tr>
              <a:tr h="544691">
                <a:tc>
                  <a:txBody>
                    <a:bodyPr/>
                    <a:lstStyle/>
                    <a:p>
                      <a:r>
                        <a:rPr lang="en-GB" sz="1600">
                          <a:solidFill>
                            <a:schemeClr val="tx1">
                              <a:lumMod val="85000"/>
                              <a:lumOff val="15000"/>
                            </a:schemeClr>
                          </a:solidFill>
                        </a:rPr>
                        <a:t>2</a:t>
                      </a:r>
                    </a:p>
                  </a:txBody>
                  <a:tcPr marL="224460" marR="134676" marT="134676" marB="134676">
                    <a:lnL w="12700" cmpd="sng">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r>
                        <a:rPr lang="en-GB" sz="1600">
                          <a:solidFill>
                            <a:schemeClr val="tx1">
                              <a:lumMod val="85000"/>
                              <a:lumOff val="15000"/>
                            </a:schemeClr>
                          </a:solidFill>
                        </a:rPr>
                        <a:t>24</a:t>
                      </a:r>
                    </a:p>
                  </a:txBody>
                  <a:tcPr marL="224460" marR="134676" marT="134676" marB="134676">
                    <a:lnL w="38100" cap="flat" cmpd="sng" algn="ctr">
                      <a:solidFill>
                        <a:srgbClr val="FFFFFF"/>
                      </a:solidFill>
                      <a:prstDash val="solid"/>
                    </a:lnL>
                    <a:lnR w="12700" cmpd="sng">
                      <a:no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extLst>
                  <a:ext uri="{0D108BD9-81ED-4DB2-BD59-A6C34878D82A}">
                    <a16:rowId xmlns:a16="http://schemas.microsoft.com/office/drawing/2014/main" val="1392202288"/>
                  </a:ext>
                </a:extLst>
              </a:tr>
              <a:tr h="544691">
                <a:tc>
                  <a:txBody>
                    <a:bodyPr/>
                    <a:lstStyle/>
                    <a:p>
                      <a:r>
                        <a:rPr lang="en-GB" sz="1600">
                          <a:solidFill>
                            <a:schemeClr val="tx1">
                              <a:lumMod val="85000"/>
                              <a:lumOff val="15000"/>
                            </a:schemeClr>
                          </a:solidFill>
                        </a:rPr>
                        <a:t>3</a:t>
                      </a:r>
                    </a:p>
                  </a:txBody>
                  <a:tcPr marL="224460" marR="134676" marT="134676" marB="134676">
                    <a:lnL w="38100" cap="flat" cmpd="sng" algn="ctr">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r>
                        <a:rPr lang="en-GB" sz="1600">
                          <a:solidFill>
                            <a:schemeClr val="tx1">
                              <a:lumMod val="85000"/>
                              <a:lumOff val="15000"/>
                            </a:schemeClr>
                          </a:solidFill>
                        </a:rPr>
                        <a:t>44</a:t>
                      </a:r>
                    </a:p>
                  </a:txBody>
                  <a:tcPr marL="224460" marR="134676" marT="134676" marB="134676">
                    <a:lnL w="38100" cap="flat" cmpd="sng" algn="ctr">
                      <a:solidFill>
                        <a:srgbClr val="FFFFFF"/>
                      </a:solidFill>
                      <a:prstDash val="solid"/>
                    </a:lnL>
                    <a:lnR w="38100" cap="flat" cmpd="sng" algn="ctr">
                      <a:no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extLst>
                  <a:ext uri="{0D108BD9-81ED-4DB2-BD59-A6C34878D82A}">
                    <a16:rowId xmlns:a16="http://schemas.microsoft.com/office/drawing/2014/main" val="59646242"/>
                  </a:ext>
                </a:extLst>
              </a:tr>
              <a:tr h="544691">
                <a:tc>
                  <a:txBody>
                    <a:bodyPr/>
                    <a:lstStyle/>
                    <a:p>
                      <a:r>
                        <a:rPr lang="en-GB" sz="1600">
                          <a:solidFill>
                            <a:schemeClr val="tx1">
                              <a:lumMod val="85000"/>
                              <a:lumOff val="15000"/>
                            </a:schemeClr>
                          </a:solidFill>
                        </a:rPr>
                        <a:t>4</a:t>
                      </a:r>
                    </a:p>
                  </a:txBody>
                  <a:tcPr marL="224460" marR="134676" marT="134676" marB="134676">
                    <a:lnL w="12700" cmpd="sng">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r>
                        <a:rPr lang="en-GB" sz="1600">
                          <a:solidFill>
                            <a:schemeClr val="tx1">
                              <a:lumMod val="85000"/>
                              <a:lumOff val="15000"/>
                            </a:schemeClr>
                          </a:solidFill>
                        </a:rPr>
                        <a:t>60</a:t>
                      </a:r>
                    </a:p>
                  </a:txBody>
                  <a:tcPr marL="224460" marR="134676" marT="134676" marB="134676">
                    <a:lnL w="38100" cap="flat" cmpd="sng" algn="ctr">
                      <a:solidFill>
                        <a:srgbClr val="FFFFFF"/>
                      </a:solidFill>
                      <a:prstDash val="solid"/>
                    </a:lnL>
                    <a:lnR w="12700" cmpd="sng">
                      <a:no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extLst>
                  <a:ext uri="{0D108BD9-81ED-4DB2-BD59-A6C34878D82A}">
                    <a16:rowId xmlns:a16="http://schemas.microsoft.com/office/drawing/2014/main" val="522412393"/>
                  </a:ext>
                </a:extLst>
              </a:tr>
              <a:tr h="544691">
                <a:tc>
                  <a:txBody>
                    <a:bodyPr/>
                    <a:lstStyle/>
                    <a:p>
                      <a:r>
                        <a:rPr lang="en-GB" sz="1600">
                          <a:solidFill>
                            <a:schemeClr val="tx1">
                              <a:lumMod val="85000"/>
                              <a:lumOff val="15000"/>
                            </a:schemeClr>
                          </a:solidFill>
                        </a:rPr>
                        <a:t>5</a:t>
                      </a:r>
                    </a:p>
                  </a:txBody>
                  <a:tcPr marL="224460" marR="134676" marT="134676" marB="134676">
                    <a:lnL w="38100" cap="flat" cmpd="sng" algn="ctr">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r>
                        <a:rPr lang="en-GB" sz="1600">
                          <a:solidFill>
                            <a:schemeClr val="tx1">
                              <a:lumMod val="85000"/>
                              <a:lumOff val="15000"/>
                            </a:schemeClr>
                          </a:solidFill>
                        </a:rPr>
                        <a:t>72</a:t>
                      </a:r>
                    </a:p>
                  </a:txBody>
                  <a:tcPr marL="224460" marR="134676" marT="134676" marB="134676">
                    <a:lnL w="38100" cap="flat" cmpd="sng" algn="ctr">
                      <a:solidFill>
                        <a:srgbClr val="FFFFFF"/>
                      </a:solidFill>
                      <a:prstDash val="solid"/>
                    </a:lnL>
                    <a:lnR w="38100" cap="flat" cmpd="sng" algn="ctr">
                      <a:no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extLst>
                  <a:ext uri="{0D108BD9-81ED-4DB2-BD59-A6C34878D82A}">
                    <a16:rowId xmlns:a16="http://schemas.microsoft.com/office/drawing/2014/main" val="1728366503"/>
                  </a:ext>
                </a:extLst>
              </a:tr>
              <a:tr h="544691">
                <a:tc>
                  <a:txBody>
                    <a:bodyPr/>
                    <a:lstStyle/>
                    <a:p>
                      <a:r>
                        <a:rPr lang="en-GB" sz="1600">
                          <a:solidFill>
                            <a:schemeClr val="tx1">
                              <a:lumMod val="85000"/>
                              <a:lumOff val="15000"/>
                            </a:schemeClr>
                          </a:solidFill>
                        </a:rPr>
                        <a:t>6</a:t>
                      </a:r>
                    </a:p>
                  </a:txBody>
                  <a:tcPr marL="224460" marR="134676" marT="134676" marB="134676">
                    <a:lnL w="12700" cmpd="sng">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r>
                        <a:rPr lang="en-GB" sz="1600">
                          <a:solidFill>
                            <a:schemeClr val="tx1">
                              <a:lumMod val="85000"/>
                              <a:lumOff val="15000"/>
                            </a:schemeClr>
                          </a:solidFill>
                        </a:rPr>
                        <a:t>80</a:t>
                      </a:r>
                    </a:p>
                  </a:txBody>
                  <a:tcPr marL="224460" marR="134676" marT="134676" marB="134676">
                    <a:lnL w="38100" cap="flat" cmpd="sng" algn="ctr">
                      <a:solidFill>
                        <a:srgbClr val="FFFFFF"/>
                      </a:solidFill>
                      <a:prstDash val="solid"/>
                    </a:lnL>
                    <a:lnR w="12700" cmpd="sng">
                      <a:no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extLst>
                  <a:ext uri="{0D108BD9-81ED-4DB2-BD59-A6C34878D82A}">
                    <a16:rowId xmlns:a16="http://schemas.microsoft.com/office/drawing/2014/main" val="66087410"/>
                  </a:ext>
                </a:extLst>
              </a:tr>
              <a:tr h="544691">
                <a:tc>
                  <a:txBody>
                    <a:bodyPr/>
                    <a:lstStyle/>
                    <a:p>
                      <a:r>
                        <a:rPr lang="en-GB" sz="1600">
                          <a:solidFill>
                            <a:schemeClr val="tx1">
                              <a:lumMod val="85000"/>
                              <a:lumOff val="15000"/>
                            </a:schemeClr>
                          </a:solidFill>
                        </a:rPr>
                        <a:t>7</a:t>
                      </a:r>
                    </a:p>
                  </a:txBody>
                  <a:tcPr marL="224460" marR="134676" marT="134676" marB="134676">
                    <a:lnL w="38100" cap="flat" cmpd="sng" algn="ctr">
                      <a:noFill/>
                      <a:prstDash val="solid"/>
                    </a:lnL>
                    <a:lnR w="38100" cap="flat" cmpd="sng" algn="ctr">
                      <a:solidFill>
                        <a:srgbClr val="FFFFFF"/>
                      </a:solidFill>
                      <a:prstDash val="solid"/>
                    </a:lnR>
                    <a:lnT w="38100" cap="flat" cmpd="sng" algn="ctr">
                      <a:solidFill>
                        <a:srgbClr val="FFFFFF"/>
                      </a:solidFill>
                      <a:prstDash val="solid"/>
                    </a:lnT>
                    <a:lnB w="12700" cmpd="sng">
                      <a:noFill/>
                      <a:prstDash val="solid"/>
                    </a:lnB>
                    <a:solidFill>
                      <a:srgbClr val="878E8B">
                        <a:alpha val="14902"/>
                      </a:srgbClr>
                    </a:solidFill>
                  </a:tcPr>
                </a:tc>
                <a:tc>
                  <a:txBody>
                    <a:bodyPr/>
                    <a:lstStyle/>
                    <a:p>
                      <a:r>
                        <a:rPr lang="en-GB" sz="1600">
                          <a:solidFill>
                            <a:schemeClr val="tx1">
                              <a:lumMod val="85000"/>
                              <a:lumOff val="15000"/>
                            </a:schemeClr>
                          </a:solidFill>
                        </a:rPr>
                        <a:t>84</a:t>
                      </a:r>
                    </a:p>
                  </a:txBody>
                  <a:tcPr marL="224460" marR="134676" marT="134676" marB="134676">
                    <a:lnL w="38100" cap="flat" cmpd="sng" algn="ctr">
                      <a:solidFill>
                        <a:srgbClr val="FFFFFF"/>
                      </a:solidFill>
                      <a:prstDash val="solid"/>
                    </a:lnL>
                    <a:lnR w="38100" cap="flat" cmpd="sng" algn="ctr">
                      <a:noFill/>
                      <a:prstDash val="solid"/>
                    </a:lnR>
                    <a:lnT w="38100" cap="flat" cmpd="sng" algn="ctr">
                      <a:solidFill>
                        <a:srgbClr val="FFFFFF"/>
                      </a:solidFill>
                      <a:prstDash val="solid"/>
                    </a:lnT>
                    <a:lnB w="12700" cmpd="sng">
                      <a:noFill/>
                      <a:prstDash val="solid"/>
                    </a:lnB>
                    <a:solidFill>
                      <a:srgbClr val="878E8B">
                        <a:alpha val="14902"/>
                      </a:srgbClr>
                    </a:solidFill>
                  </a:tcPr>
                </a:tc>
                <a:extLst>
                  <a:ext uri="{0D108BD9-81ED-4DB2-BD59-A6C34878D82A}">
                    <a16:rowId xmlns:a16="http://schemas.microsoft.com/office/drawing/2014/main" val="574687094"/>
                  </a:ext>
                </a:extLst>
              </a:tr>
            </a:tbl>
          </a:graphicData>
        </a:graphic>
      </p:graphicFrame>
      <p:pic>
        <p:nvPicPr>
          <p:cNvPr id="3" name="Picture 2">
            <a:extLst>
              <a:ext uri="{FF2B5EF4-FFF2-40B4-BE49-F238E27FC236}">
                <a16:creationId xmlns:a16="http://schemas.microsoft.com/office/drawing/2014/main" id="{4864D82D-D2F5-6458-C7F3-A0B00EF6DFA9}"/>
              </a:ext>
            </a:extLst>
          </p:cNvPr>
          <p:cNvPicPr>
            <a:picLocks noChangeAspect="1"/>
          </p:cNvPicPr>
          <p:nvPr/>
        </p:nvPicPr>
        <p:blipFill>
          <a:blip r:embed="rId2" cstate="print">
            <a:alphaModFix amt="5000"/>
            <a:extLst>
              <a:ext uri="{28A0092B-C50C-407E-A947-70E740481C1C}">
                <a14:useLocalDpi xmlns:a14="http://schemas.microsoft.com/office/drawing/2010/main" val="0"/>
              </a:ext>
            </a:extLst>
          </a:blip>
          <a:stretch>
            <a:fillRect/>
          </a:stretch>
        </p:blipFill>
        <p:spPr>
          <a:xfrm>
            <a:off x="2412088" y="1543987"/>
            <a:ext cx="7695738" cy="3098355"/>
          </a:xfrm>
          <a:prstGeom prst="rect">
            <a:avLst/>
          </a:prstGeom>
        </p:spPr>
      </p:pic>
      <p:pic>
        <p:nvPicPr>
          <p:cNvPr id="5" name="Picture 4">
            <a:extLst>
              <a:ext uri="{FF2B5EF4-FFF2-40B4-BE49-F238E27FC236}">
                <a16:creationId xmlns:a16="http://schemas.microsoft.com/office/drawing/2014/main" id="{4B7971B3-E050-DF11-02B8-111DA1357735}"/>
              </a:ext>
            </a:extLst>
          </p:cNvPr>
          <p:cNvPicPr>
            <a:picLocks noChangeAspect="1"/>
          </p:cNvPicPr>
          <p:nvPr/>
        </p:nvPicPr>
        <p:blipFill>
          <a:blip r:embed="rId3"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6" name="Footer Placeholder 2">
            <a:extLst>
              <a:ext uri="{FF2B5EF4-FFF2-40B4-BE49-F238E27FC236}">
                <a16:creationId xmlns:a16="http://schemas.microsoft.com/office/drawing/2014/main" id="{BF8A43DC-B45C-2147-81FC-EE0D95A4F1B2}"/>
              </a:ext>
            </a:extLst>
          </p:cNvPr>
          <p:cNvSpPr txBox="1">
            <a:spLocks/>
          </p:cNvSpPr>
          <p:nvPr/>
        </p:nvSpPr>
        <p:spPr>
          <a:xfrm>
            <a:off x="1293048" y="657645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5D4E6149-ABFA-DE19-6F02-9AB2CB452DD8}"/>
              </a:ext>
            </a:extLst>
          </p:cNvPr>
          <p:cNvSpPr txBox="1"/>
          <p:nvPr/>
        </p:nvSpPr>
        <p:spPr>
          <a:xfrm>
            <a:off x="7350958" y="6623959"/>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41438796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17">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41248" y="334644"/>
            <a:ext cx="10509504" cy="1076914"/>
          </a:xfrm>
        </p:spPr>
        <p:txBody>
          <a:bodyPr anchor="ctr">
            <a:normAutofit/>
          </a:bodyPr>
          <a:lstStyle/>
          <a:p>
            <a:r>
              <a:rPr lang="en-GB" sz="4000"/>
              <a:t>Now…</a:t>
            </a:r>
          </a:p>
        </p:txBody>
      </p:sp>
      <p:sp>
        <p:nvSpPr>
          <p:cNvPr id="25" name="Rectangle 19">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6" name="Rectangle 21">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01658912"/>
              </p:ext>
            </p:extLst>
          </p:nvPr>
        </p:nvGraphicFramePr>
        <p:xfrm>
          <a:off x="1101821" y="1737360"/>
          <a:ext cx="9979217" cy="4535431"/>
        </p:xfrm>
        <a:graphic>
          <a:graphicData uri="http://schemas.openxmlformats.org/drawingml/2006/table">
            <a:tbl>
              <a:tblPr firstRow="1" bandRow="1">
                <a:noFill/>
                <a:tableStyleId>{5C22544A-7EE6-4342-B048-85BDC9FD1C3A}</a:tableStyleId>
              </a:tblPr>
              <a:tblGrid>
                <a:gridCol w="3423421">
                  <a:extLst>
                    <a:ext uri="{9D8B030D-6E8A-4147-A177-3AD203B41FA5}">
                      <a16:colId xmlns:a16="http://schemas.microsoft.com/office/drawing/2014/main" val="3116014025"/>
                    </a:ext>
                  </a:extLst>
                </a:gridCol>
                <a:gridCol w="3277898">
                  <a:extLst>
                    <a:ext uri="{9D8B030D-6E8A-4147-A177-3AD203B41FA5}">
                      <a16:colId xmlns:a16="http://schemas.microsoft.com/office/drawing/2014/main" val="2688460484"/>
                    </a:ext>
                  </a:extLst>
                </a:gridCol>
                <a:gridCol w="3277898">
                  <a:extLst>
                    <a:ext uri="{9D8B030D-6E8A-4147-A177-3AD203B41FA5}">
                      <a16:colId xmlns:a16="http://schemas.microsoft.com/office/drawing/2014/main" val="3577611206"/>
                    </a:ext>
                  </a:extLst>
                </a:gridCol>
              </a:tblGrid>
              <a:tr h="934358">
                <a:tc>
                  <a:txBody>
                    <a:bodyPr/>
                    <a:lstStyle/>
                    <a:p>
                      <a:r>
                        <a:rPr lang="en-GB" sz="2200" b="1" cap="none" spc="0">
                          <a:solidFill>
                            <a:schemeClr val="tx1"/>
                          </a:solidFill>
                        </a:rPr>
                        <a:t>Units of</a:t>
                      </a:r>
                      <a:r>
                        <a:rPr lang="en-GB" sz="2200" b="1" cap="none" spc="0" baseline="0">
                          <a:solidFill>
                            <a:schemeClr val="tx1"/>
                          </a:solidFill>
                        </a:rPr>
                        <a:t> Labour Employed</a:t>
                      </a:r>
                      <a:endParaRPr lang="en-GB" sz="2200" b="1" cap="none" spc="0">
                        <a:solidFill>
                          <a:schemeClr val="tx1"/>
                        </a:solidFill>
                      </a:endParaRPr>
                    </a:p>
                  </a:txBody>
                  <a:tcPr marL="89462" marR="127803" marT="25560" marB="191704" anchor="b">
                    <a:lnL w="12700" cmpd="sng">
                      <a:noFill/>
                    </a:lnL>
                    <a:lnR w="12700" cmpd="sng">
                      <a:noFill/>
                    </a:lnR>
                    <a:lnT w="9525" cap="flat" cmpd="sng" algn="ctr">
                      <a:noFill/>
                      <a:prstDash val="solid"/>
                    </a:lnT>
                    <a:lnB w="38100" cmpd="sng">
                      <a:noFill/>
                    </a:lnB>
                    <a:noFill/>
                  </a:tcPr>
                </a:tc>
                <a:tc>
                  <a:txBody>
                    <a:bodyPr/>
                    <a:lstStyle/>
                    <a:p>
                      <a:r>
                        <a:rPr lang="en-GB" sz="2200" b="1" cap="none" spc="0">
                          <a:solidFill>
                            <a:schemeClr val="tx1"/>
                          </a:solidFill>
                        </a:rPr>
                        <a:t>Total Output of labour per week</a:t>
                      </a:r>
                    </a:p>
                  </a:txBody>
                  <a:tcPr marL="89462" marR="127803" marT="25560" marB="191704" anchor="b">
                    <a:lnL w="12700" cmpd="sng">
                      <a:noFill/>
                    </a:lnL>
                    <a:lnR w="12700" cmpd="sng">
                      <a:noFill/>
                    </a:lnR>
                    <a:lnT w="9525" cap="flat" cmpd="sng" algn="ctr">
                      <a:noFill/>
                      <a:prstDash val="solid"/>
                    </a:lnT>
                    <a:lnB w="38100" cmpd="sng">
                      <a:noFill/>
                    </a:lnB>
                    <a:noFill/>
                  </a:tcPr>
                </a:tc>
                <a:tc>
                  <a:txBody>
                    <a:bodyPr/>
                    <a:lstStyle/>
                    <a:p>
                      <a:r>
                        <a:rPr lang="en-GB" sz="2200" b="1" cap="none" spc="0">
                          <a:solidFill>
                            <a:schemeClr val="tx1"/>
                          </a:solidFill>
                        </a:rPr>
                        <a:t>Marginal Product</a:t>
                      </a:r>
                      <a:r>
                        <a:rPr lang="en-GB" sz="2200" b="1" cap="none" spc="0" baseline="0">
                          <a:solidFill>
                            <a:schemeClr val="tx1"/>
                          </a:solidFill>
                        </a:rPr>
                        <a:t> (The additional)</a:t>
                      </a:r>
                      <a:endParaRPr lang="en-GB" sz="2200" b="1" cap="none" spc="0">
                        <a:solidFill>
                          <a:schemeClr val="tx1"/>
                        </a:solidFill>
                      </a:endParaRPr>
                    </a:p>
                  </a:txBody>
                  <a:tcPr marL="89462" marR="127803" marT="25560" marB="191704" anchor="b">
                    <a:lnL w="12700" cmpd="sng">
                      <a:noFill/>
                    </a:lnL>
                    <a:lnR w="12700" cmpd="sng">
                      <a:noFill/>
                    </a:lnR>
                    <a:lnT w="9525" cap="flat" cmpd="sng" algn="ctr">
                      <a:noFill/>
                      <a:prstDash val="solid"/>
                    </a:lnT>
                    <a:lnB w="38100" cmpd="sng">
                      <a:noFill/>
                    </a:lnB>
                    <a:noFill/>
                  </a:tcPr>
                </a:tc>
                <a:extLst>
                  <a:ext uri="{0D108BD9-81ED-4DB2-BD59-A6C34878D82A}">
                    <a16:rowId xmlns:a16="http://schemas.microsoft.com/office/drawing/2014/main" val="585083934"/>
                  </a:ext>
                </a:extLst>
              </a:tr>
              <a:tr h="514439">
                <a:tc>
                  <a:txBody>
                    <a:bodyPr/>
                    <a:lstStyle/>
                    <a:p>
                      <a:r>
                        <a:rPr lang="en-GB" sz="1700" cap="none" spc="0">
                          <a:solidFill>
                            <a:schemeClr val="tx1"/>
                          </a:solidFill>
                        </a:rPr>
                        <a:t>1</a:t>
                      </a:r>
                    </a:p>
                  </a:txBody>
                  <a:tcPr marL="89462" marR="127803" marT="25560" marB="191704">
                    <a:lnL w="9525" cap="flat" cmpd="sng" algn="ctr">
                      <a:solidFill>
                        <a:schemeClr val="tx1"/>
                      </a:solidFill>
                      <a:prstDash val="solid"/>
                    </a:lnL>
                    <a:lnR w="12700" cmpd="sng">
                      <a:noFill/>
                      <a:prstDash val="solid"/>
                    </a:lnR>
                    <a:lnT w="38100" cmpd="sng">
                      <a:noFill/>
                    </a:lnT>
                    <a:lnB w="9525" cap="flat" cmpd="sng" algn="ctr">
                      <a:noFill/>
                      <a:prstDash val="solid"/>
                    </a:lnB>
                    <a:noFill/>
                  </a:tcPr>
                </a:tc>
                <a:tc>
                  <a:txBody>
                    <a:bodyPr/>
                    <a:lstStyle/>
                    <a:p>
                      <a:r>
                        <a:rPr lang="en-GB" sz="1700" cap="none" spc="0">
                          <a:solidFill>
                            <a:schemeClr val="tx1"/>
                          </a:solidFill>
                        </a:rPr>
                        <a:t>10</a:t>
                      </a:r>
                    </a:p>
                  </a:txBody>
                  <a:tcPr marL="89462" marR="127803" marT="25560" marB="191704">
                    <a:lnL w="12700" cmpd="sng">
                      <a:noFill/>
                      <a:prstDash val="solid"/>
                    </a:lnL>
                    <a:lnR w="12700" cmpd="sng">
                      <a:noFill/>
                      <a:prstDash val="solid"/>
                    </a:lnR>
                    <a:lnT w="38100" cmpd="sng">
                      <a:noFill/>
                    </a:lnT>
                    <a:lnB w="9525" cap="flat" cmpd="sng" algn="ctr">
                      <a:noFill/>
                      <a:prstDash val="solid"/>
                    </a:lnB>
                    <a:noFill/>
                  </a:tcPr>
                </a:tc>
                <a:tc>
                  <a:txBody>
                    <a:bodyPr/>
                    <a:lstStyle/>
                    <a:p>
                      <a:r>
                        <a:rPr lang="en-GB" sz="1700" cap="none" spc="0">
                          <a:solidFill>
                            <a:schemeClr val="tx1"/>
                          </a:solidFill>
                        </a:rPr>
                        <a:t>10</a:t>
                      </a:r>
                    </a:p>
                  </a:txBody>
                  <a:tcPr marL="89462" marR="127803" marT="25560" marB="191704">
                    <a:lnL w="12700" cmpd="sng">
                      <a:noFill/>
                      <a:prstDash val="solid"/>
                    </a:lnL>
                    <a:lnR w="12700" cmpd="sng">
                      <a:noFill/>
                      <a:prstDash val="solid"/>
                    </a:lnR>
                    <a:lnT w="38100" cmpd="sng">
                      <a:noFill/>
                    </a:lnT>
                    <a:lnB w="9525" cap="flat" cmpd="sng" algn="ctr">
                      <a:noFill/>
                      <a:prstDash val="solid"/>
                    </a:lnB>
                    <a:noFill/>
                  </a:tcPr>
                </a:tc>
                <a:extLst>
                  <a:ext uri="{0D108BD9-81ED-4DB2-BD59-A6C34878D82A}">
                    <a16:rowId xmlns:a16="http://schemas.microsoft.com/office/drawing/2014/main" val="2405894653"/>
                  </a:ext>
                </a:extLst>
              </a:tr>
              <a:tr h="514439">
                <a:tc>
                  <a:txBody>
                    <a:bodyPr/>
                    <a:lstStyle/>
                    <a:p>
                      <a:r>
                        <a:rPr lang="en-GB" sz="1700" cap="none" spc="0">
                          <a:solidFill>
                            <a:schemeClr val="tx1"/>
                          </a:solidFill>
                        </a:rPr>
                        <a:t>2</a:t>
                      </a:r>
                    </a:p>
                  </a:txBody>
                  <a:tcPr marL="89462" marR="127803" marT="25560" marB="191704">
                    <a:lnL w="9525" cap="flat" cmpd="sng" algn="ctr">
                      <a:solidFill>
                        <a:schemeClr val="tx1"/>
                      </a:solid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r>
                        <a:rPr lang="en-GB" sz="1700" cap="none" spc="0">
                          <a:solidFill>
                            <a:schemeClr val="tx1"/>
                          </a:solidFill>
                        </a:rPr>
                        <a:t>24</a:t>
                      </a:r>
                    </a:p>
                  </a:txBody>
                  <a:tcPr marL="89462" marR="127803" marT="25560" marB="191704">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r>
                        <a:rPr lang="en-GB" sz="1700" cap="none" spc="0">
                          <a:solidFill>
                            <a:schemeClr val="tx1"/>
                          </a:solidFill>
                        </a:rPr>
                        <a:t>14</a:t>
                      </a:r>
                    </a:p>
                  </a:txBody>
                  <a:tcPr marL="89462" marR="127803" marT="25560" marB="191704">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1392202288"/>
                  </a:ext>
                </a:extLst>
              </a:tr>
              <a:tr h="514439">
                <a:tc>
                  <a:txBody>
                    <a:bodyPr/>
                    <a:lstStyle/>
                    <a:p>
                      <a:r>
                        <a:rPr lang="en-GB" sz="1700" cap="none" spc="0">
                          <a:solidFill>
                            <a:schemeClr val="tx1"/>
                          </a:solidFill>
                        </a:rPr>
                        <a:t>3</a:t>
                      </a:r>
                    </a:p>
                  </a:txBody>
                  <a:tcPr marL="89462" marR="127803" marT="25560" marB="191704">
                    <a:lnL w="9525" cap="flat" cmpd="sng" algn="ctr">
                      <a:solidFill>
                        <a:schemeClr val="tx1"/>
                      </a:solidFill>
                      <a:prstDash val="solid"/>
                    </a:lnL>
                    <a:lnR w="12700" cmpd="sng">
                      <a:noFill/>
                      <a:prstDash val="solid"/>
                    </a:lnR>
                    <a:lnT w="12700" cmpd="sng">
                      <a:noFill/>
                      <a:prstDash val="solid"/>
                    </a:lnT>
                    <a:lnB w="9525" cap="flat" cmpd="sng" algn="ctr">
                      <a:noFill/>
                      <a:prstDash val="solid"/>
                    </a:lnB>
                    <a:noFill/>
                  </a:tcPr>
                </a:tc>
                <a:tc>
                  <a:txBody>
                    <a:bodyPr/>
                    <a:lstStyle/>
                    <a:p>
                      <a:r>
                        <a:rPr lang="en-GB" sz="1700" cap="none" spc="0">
                          <a:solidFill>
                            <a:schemeClr val="tx1"/>
                          </a:solidFill>
                        </a:rPr>
                        <a:t>44</a:t>
                      </a:r>
                    </a:p>
                  </a:txBody>
                  <a:tcPr marL="89462" marR="127803" marT="25560" marB="191704">
                    <a:lnL w="12700" cmpd="sng">
                      <a:noFill/>
                      <a:prstDash val="solid"/>
                    </a:lnL>
                    <a:lnR w="12700" cmpd="sng">
                      <a:noFill/>
                      <a:prstDash val="solid"/>
                    </a:lnR>
                    <a:lnT w="12700" cmpd="sng">
                      <a:noFill/>
                      <a:prstDash val="solid"/>
                    </a:lnT>
                    <a:lnB w="9525" cap="flat" cmpd="sng" algn="ctr">
                      <a:noFill/>
                      <a:prstDash val="solid"/>
                    </a:lnB>
                    <a:noFill/>
                  </a:tcPr>
                </a:tc>
                <a:tc>
                  <a:txBody>
                    <a:bodyPr/>
                    <a:lstStyle/>
                    <a:p>
                      <a:r>
                        <a:rPr lang="en-GB" sz="1700" cap="none" spc="0">
                          <a:solidFill>
                            <a:schemeClr val="tx1"/>
                          </a:solidFill>
                        </a:rPr>
                        <a:t>20</a:t>
                      </a:r>
                    </a:p>
                  </a:txBody>
                  <a:tcPr marL="89462" marR="127803" marT="25560" marB="191704">
                    <a:lnL w="12700" cmpd="sng">
                      <a:noFill/>
                      <a:prstDash val="solid"/>
                    </a:lnL>
                    <a:lnR w="12700" cmpd="sng">
                      <a:noFill/>
                      <a:prstDash val="solid"/>
                    </a:lnR>
                    <a:lnT w="12700" cmpd="sng">
                      <a:noFill/>
                      <a:prstDash val="solid"/>
                    </a:lnT>
                    <a:lnB w="9525" cap="flat" cmpd="sng" algn="ctr">
                      <a:noFill/>
                      <a:prstDash val="solid"/>
                    </a:lnB>
                    <a:noFill/>
                  </a:tcPr>
                </a:tc>
                <a:extLst>
                  <a:ext uri="{0D108BD9-81ED-4DB2-BD59-A6C34878D82A}">
                    <a16:rowId xmlns:a16="http://schemas.microsoft.com/office/drawing/2014/main" val="59646242"/>
                  </a:ext>
                </a:extLst>
              </a:tr>
              <a:tr h="514439">
                <a:tc>
                  <a:txBody>
                    <a:bodyPr/>
                    <a:lstStyle/>
                    <a:p>
                      <a:r>
                        <a:rPr lang="en-GB" sz="1700" cap="none" spc="0">
                          <a:solidFill>
                            <a:schemeClr val="tx1"/>
                          </a:solidFill>
                        </a:rPr>
                        <a:t>4</a:t>
                      </a:r>
                    </a:p>
                  </a:txBody>
                  <a:tcPr marL="89462" marR="127803" marT="25560" marB="191704">
                    <a:lnL w="9525" cap="flat" cmpd="sng" algn="ctr">
                      <a:solidFill>
                        <a:schemeClr val="tx1"/>
                      </a:solid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r>
                        <a:rPr lang="en-GB" sz="1700" cap="none" spc="0">
                          <a:solidFill>
                            <a:schemeClr val="tx1"/>
                          </a:solidFill>
                        </a:rPr>
                        <a:t>60</a:t>
                      </a:r>
                    </a:p>
                  </a:txBody>
                  <a:tcPr marL="89462" marR="127803" marT="25560" marB="191704">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r>
                        <a:rPr lang="en-GB" sz="1700" cap="none" spc="0">
                          <a:solidFill>
                            <a:schemeClr val="tx1"/>
                          </a:solidFill>
                        </a:rPr>
                        <a:t>16</a:t>
                      </a:r>
                    </a:p>
                  </a:txBody>
                  <a:tcPr marL="89462" marR="127803" marT="25560" marB="191704">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522412393"/>
                  </a:ext>
                </a:extLst>
              </a:tr>
              <a:tr h="514439">
                <a:tc>
                  <a:txBody>
                    <a:bodyPr/>
                    <a:lstStyle/>
                    <a:p>
                      <a:r>
                        <a:rPr lang="en-GB" sz="1700" cap="none" spc="0">
                          <a:solidFill>
                            <a:schemeClr val="tx1"/>
                          </a:solidFill>
                        </a:rPr>
                        <a:t>5</a:t>
                      </a:r>
                    </a:p>
                  </a:txBody>
                  <a:tcPr marL="89462" marR="127803" marT="25560" marB="191704">
                    <a:lnL w="9525" cap="flat" cmpd="sng" algn="ctr">
                      <a:solidFill>
                        <a:schemeClr val="tx1"/>
                      </a:solidFill>
                      <a:prstDash val="solid"/>
                    </a:lnL>
                    <a:lnR w="12700" cmpd="sng">
                      <a:noFill/>
                      <a:prstDash val="solid"/>
                    </a:lnR>
                    <a:lnT w="12700" cmpd="sng">
                      <a:noFill/>
                      <a:prstDash val="solid"/>
                    </a:lnT>
                    <a:lnB w="9525" cap="flat" cmpd="sng" algn="ctr">
                      <a:noFill/>
                      <a:prstDash val="solid"/>
                    </a:lnB>
                    <a:noFill/>
                  </a:tcPr>
                </a:tc>
                <a:tc>
                  <a:txBody>
                    <a:bodyPr/>
                    <a:lstStyle/>
                    <a:p>
                      <a:r>
                        <a:rPr lang="en-GB" sz="1700" cap="none" spc="0">
                          <a:solidFill>
                            <a:schemeClr val="tx1"/>
                          </a:solidFill>
                        </a:rPr>
                        <a:t>72</a:t>
                      </a:r>
                    </a:p>
                  </a:txBody>
                  <a:tcPr marL="89462" marR="127803" marT="25560" marB="191704">
                    <a:lnL w="12700" cmpd="sng">
                      <a:noFill/>
                      <a:prstDash val="solid"/>
                    </a:lnL>
                    <a:lnR w="12700" cmpd="sng">
                      <a:noFill/>
                      <a:prstDash val="solid"/>
                    </a:lnR>
                    <a:lnT w="12700" cmpd="sng">
                      <a:noFill/>
                      <a:prstDash val="solid"/>
                    </a:lnT>
                    <a:lnB w="9525" cap="flat" cmpd="sng" algn="ctr">
                      <a:noFill/>
                      <a:prstDash val="solid"/>
                    </a:lnB>
                    <a:noFill/>
                  </a:tcPr>
                </a:tc>
                <a:tc>
                  <a:txBody>
                    <a:bodyPr/>
                    <a:lstStyle/>
                    <a:p>
                      <a:r>
                        <a:rPr lang="en-GB" sz="1700" cap="none" spc="0">
                          <a:solidFill>
                            <a:schemeClr val="tx1"/>
                          </a:solidFill>
                        </a:rPr>
                        <a:t>12</a:t>
                      </a:r>
                    </a:p>
                  </a:txBody>
                  <a:tcPr marL="89462" marR="127803" marT="25560" marB="191704">
                    <a:lnL w="12700" cmpd="sng">
                      <a:noFill/>
                      <a:prstDash val="solid"/>
                    </a:lnL>
                    <a:lnR w="12700" cmpd="sng">
                      <a:noFill/>
                      <a:prstDash val="solid"/>
                    </a:lnR>
                    <a:lnT w="12700" cmpd="sng">
                      <a:noFill/>
                      <a:prstDash val="solid"/>
                    </a:lnT>
                    <a:lnB w="9525" cap="flat" cmpd="sng" algn="ctr">
                      <a:noFill/>
                      <a:prstDash val="solid"/>
                    </a:lnB>
                    <a:noFill/>
                  </a:tcPr>
                </a:tc>
                <a:extLst>
                  <a:ext uri="{0D108BD9-81ED-4DB2-BD59-A6C34878D82A}">
                    <a16:rowId xmlns:a16="http://schemas.microsoft.com/office/drawing/2014/main" val="1728366503"/>
                  </a:ext>
                </a:extLst>
              </a:tr>
              <a:tr h="514439">
                <a:tc>
                  <a:txBody>
                    <a:bodyPr/>
                    <a:lstStyle/>
                    <a:p>
                      <a:r>
                        <a:rPr lang="en-GB" sz="1700" cap="none" spc="0">
                          <a:solidFill>
                            <a:schemeClr val="tx1"/>
                          </a:solidFill>
                        </a:rPr>
                        <a:t>6</a:t>
                      </a:r>
                    </a:p>
                  </a:txBody>
                  <a:tcPr marL="89462" marR="127803" marT="25560" marB="191704">
                    <a:lnL w="9525" cap="flat" cmpd="sng" algn="ctr">
                      <a:solidFill>
                        <a:schemeClr val="tx1"/>
                      </a:solid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r>
                        <a:rPr lang="en-GB" sz="1700" cap="none" spc="0">
                          <a:solidFill>
                            <a:schemeClr val="tx1"/>
                          </a:solidFill>
                        </a:rPr>
                        <a:t>80</a:t>
                      </a:r>
                    </a:p>
                  </a:txBody>
                  <a:tcPr marL="89462" marR="127803" marT="25560" marB="191704">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r>
                        <a:rPr lang="en-GB" sz="1700" cap="none" spc="0">
                          <a:solidFill>
                            <a:schemeClr val="tx1"/>
                          </a:solidFill>
                        </a:rPr>
                        <a:t>8</a:t>
                      </a:r>
                    </a:p>
                  </a:txBody>
                  <a:tcPr marL="89462" marR="127803" marT="25560" marB="191704">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66087410"/>
                  </a:ext>
                </a:extLst>
              </a:tr>
              <a:tr h="514439">
                <a:tc>
                  <a:txBody>
                    <a:bodyPr/>
                    <a:lstStyle/>
                    <a:p>
                      <a:r>
                        <a:rPr lang="en-GB" sz="1700" cap="none" spc="0">
                          <a:solidFill>
                            <a:schemeClr val="tx1"/>
                          </a:solidFill>
                        </a:rPr>
                        <a:t>7</a:t>
                      </a:r>
                    </a:p>
                  </a:txBody>
                  <a:tcPr marL="89462" marR="127803" marT="25560" marB="191704">
                    <a:lnL w="9525" cap="flat" cmpd="sng" algn="ctr">
                      <a:solidFill>
                        <a:schemeClr val="tx1"/>
                      </a:solidFill>
                      <a:prstDash val="solid"/>
                    </a:lnL>
                    <a:lnR w="12700" cmpd="sng">
                      <a:noFill/>
                      <a:prstDash val="solid"/>
                    </a:lnR>
                    <a:lnT w="12700" cmpd="sng">
                      <a:noFill/>
                      <a:prstDash val="solid"/>
                    </a:lnT>
                    <a:lnB w="12700" cmpd="sng">
                      <a:noFill/>
                      <a:prstDash val="solid"/>
                    </a:lnB>
                    <a:noFill/>
                  </a:tcPr>
                </a:tc>
                <a:tc>
                  <a:txBody>
                    <a:bodyPr/>
                    <a:lstStyle/>
                    <a:p>
                      <a:r>
                        <a:rPr lang="en-GB" sz="1700" cap="none" spc="0">
                          <a:solidFill>
                            <a:schemeClr val="tx1"/>
                          </a:solidFill>
                        </a:rPr>
                        <a:t>84</a:t>
                      </a:r>
                    </a:p>
                  </a:txBody>
                  <a:tcPr marL="89462" marR="127803" marT="25560" marB="191704">
                    <a:lnL w="12700" cmpd="sng">
                      <a:noFill/>
                      <a:prstDash val="solid"/>
                    </a:lnL>
                    <a:lnR w="12700" cmpd="sng">
                      <a:noFill/>
                      <a:prstDash val="solid"/>
                    </a:lnR>
                    <a:lnT w="12700" cmpd="sng">
                      <a:noFill/>
                      <a:prstDash val="solid"/>
                    </a:lnT>
                    <a:lnB w="12700" cmpd="sng">
                      <a:noFill/>
                      <a:prstDash val="solid"/>
                    </a:lnB>
                    <a:noFill/>
                  </a:tcPr>
                </a:tc>
                <a:tc>
                  <a:txBody>
                    <a:bodyPr/>
                    <a:lstStyle/>
                    <a:p>
                      <a:r>
                        <a:rPr lang="en-GB" sz="1700" cap="none" spc="0">
                          <a:solidFill>
                            <a:schemeClr val="tx1"/>
                          </a:solidFill>
                        </a:rPr>
                        <a:t>4</a:t>
                      </a:r>
                    </a:p>
                  </a:txBody>
                  <a:tcPr marL="89462" marR="127803" marT="25560" marB="191704">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574687094"/>
                  </a:ext>
                </a:extLst>
              </a:tr>
            </a:tbl>
          </a:graphicData>
        </a:graphic>
      </p:graphicFrame>
      <p:pic>
        <p:nvPicPr>
          <p:cNvPr id="3" name="Picture 2">
            <a:extLst>
              <a:ext uri="{FF2B5EF4-FFF2-40B4-BE49-F238E27FC236}">
                <a16:creationId xmlns:a16="http://schemas.microsoft.com/office/drawing/2014/main" id="{ECBD7990-BD29-BB49-23AB-A4C0C89CCA63}"/>
              </a:ext>
            </a:extLst>
          </p:cNvPr>
          <p:cNvPicPr>
            <a:picLocks noChangeAspect="1"/>
          </p:cNvPicPr>
          <p:nvPr/>
        </p:nvPicPr>
        <p:blipFill>
          <a:blip r:embed="rId2" cstate="print">
            <a:alphaModFix amt="5000"/>
            <a:extLst>
              <a:ext uri="{28A0092B-C50C-407E-A947-70E740481C1C}">
                <a14:useLocalDpi xmlns:a14="http://schemas.microsoft.com/office/drawing/2010/main" val="0"/>
              </a:ext>
            </a:extLst>
          </a:blip>
          <a:stretch>
            <a:fillRect/>
          </a:stretch>
        </p:blipFill>
        <p:spPr>
          <a:xfrm>
            <a:off x="2412088" y="1543987"/>
            <a:ext cx="7695738" cy="3098355"/>
          </a:xfrm>
          <a:prstGeom prst="rect">
            <a:avLst/>
          </a:prstGeom>
        </p:spPr>
      </p:pic>
      <p:pic>
        <p:nvPicPr>
          <p:cNvPr id="5" name="Picture 4">
            <a:extLst>
              <a:ext uri="{FF2B5EF4-FFF2-40B4-BE49-F238E27FC236}">
                <a16:creationId xmlns:a16="http://schemas.microsoft.com/office/drawing/2014/main" id="{33C1CC53-A453-FD1F-B950-56555AFE4C3C}"/>
              </a:ext>
            </a:extLst>
          </p:cNvPr>
          <p:cNvPicPr>
            <a:picLocks noChangeAspect="1"/>
          </p:cNvPicPr>
          <p:nvPr/>
        </p:nvPicPr>
        <p:blipFill>
          <a:blip r:embed="rId3"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6" name="Footer Placeholder 2">
            <a:extLst>
              <a:ext uri="{FF2B5EF4-FFF2-40B4-BE49-F238E27FC236}">
                <a16:creationId xmlns:a16="http://schemas.microsoft.com/office/drawing/2014/main" id="{EB37C346-34C0-7221-F93E-344496526A66}"/>
              </a:ext>
            </a:extLst>
          </p:cNvPr>
          <p:cNvSpPr txBox="1">
            <a:spLocks/>
          </p:cNvSpPr>
          <p:nvPr/>
        </p:nvSpPr>
        <p:spPr>
          <a:xfrm>
            <a:off x="1293048" y="657645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76D6970E-CC6F-7B59-2266-C40F6F1BB245}"/>
              </a:ext>
            </a:extLst>
          </p:cNvPr>
          <p:cNvSpPr txBox="1"/>
          <p:nvPr/>
        </p:nvSpPr>
        <p:spPr>
          <a:xfrm>
            <a:off x="7350958" y="6623959"/>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12695233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41248" y="256032"/>
            <a:ext cx="10506456" cy="1014984"/>
          </a:xfrm>
        </p:spPr>
        <p:txBody>
          <a:bodyPr anchor="b">
            <a:normAutofit/>
          </a:bodyPr>
          <a:lstStyle/>
          <a:p>
            <a:r>
              <a:rPr lang="en-GB" dirty="0"/>
              <a:t>Now…</a:t>
            </a:r>
          </a:p>
        </p:txBody>
      </p:sp>
      <p:sp>
        <p:nvSpPr>
          <p:cNvPr id="11" name="Rectangle 10">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83853748"/>
              </p:ext>
            </p:extLst>
          </p:nvPr>
        </p:nvGraphicFramePr>
        <p:xfrm>
          <a:off x="838200" y="2271819"/>
          <a:ext cx="10515603" cy="3666419"/>
        </p:xfrm>
        <a:graphic>
          <a:graphicData uri="http://schemas.openxmlformats.org/drawingml/2006/table">
            <a:tbl>
              <a:tblPr firstRow="1" bandRow="1">
                <a:tableStyleId>{5C22544A-7EE6-4342-B048-85BDC9FD1C3A}</a:tableStyleId>
              </a:tblPr>
              <a:tblGrid>
                <a:gridCol w="2050126">
                  <a:extLst>
                    <a:ext uri="{9D8B030D-6E8A-4147-A177-3AD203B41FA5}">
                      <a16:colId xmlns:a16="http://schemas.microsoft.com/office/drawing/2014/main" val="3116014025"/>
                    </a:ext>
                  </a:extLst>
                </a:gridCol>
                <a:gridCol w="2167855">
                  <a:extLst>
                    <a:ext uri="{9D8B030D-6E8A-4147-A177-3AD203B41FA5}">
                      <a16:colId xmlns:a16="http://schemas.microsoft.com/office/drawing/2014/main" val="2688460484"/>
                    </a:ext>
                  </a:extLst>
                </a:gridCol>
                <a:gridCol w="2197370">
                  <a:extLst>
                    <a:ext uri="{9D8B030D-6E8A-4147-A177-3AD203B41FA5}">
                      <a16:colId xmlns:a16="http://schemas.microsoft.com/office/drawing/2014/main" val="3577611206"/>
                    </a:ext>
                  </a:extLst>
                </a:gridCol>
                <a:gridCol w="2050126">
                  <a:extLst>
                    <a:ext uri="{9D8B030D-6E8A-4147-A177-3AD203B41FA5}">
                      <a16:colId xmlns:a16="http://schemas.microsoft.com/office/drawing/2014/main" val="3981646270"/>
                    </a:ext>
                  </a:extLst>
                </a:gridCol>
                <a:gridCol w="2050126">
                  <a:extLst>
                    <a:ext uri="{9D8B030D-6E8A-4147-A177-3AD203B41FA5}">
                      <a16:colId xmlns:a16="http://schemas.microsoft.com/office/drawing/2014/main" val="1197069714"/>
                    </a:ext>
                  </a:extLst>
                </a:gridCol>
              </a:tblGrid>
              <a:tr h="710249">
                <a:tc>
                  <a:txBody>
                    <a:bodyPr/>
                    <a:lstStyle/>
                    <a:p>
                      <a:r>
                        <a:rPr lang="en-GB" sz="1900"/>
                        <a:t>Units of</a:t>
                      </a:r>
                      <a:r>
                        <a:rPr lang="en-GB" sz="1900" baseline="0"/>
                        <a:t> Labour Employed</a:t>
                      </a:r>
                      <a:endParaRPr lang="en-GB" sz="1900"/>
                    </a:p>
                  </a:txBody>
                  <a:tcPr marL="95980" marR="95980" marT="47990" marB="47990"/>
                </a:tc>
                <a:tc>
                  <a:txBody>
                    <a:bodyPr/>
                    <a:lstStyle/>
                    <a:p>
                      <a:r>
                        <a:rPr lang="en-GB" sz="1900"/>
                        <a:t>Total Output of labour per week</a:t>
                      </a:r>
                    </a:p>
                  </a:txBody>
                  <a:tcPr marL="95980" marR="95980" marT="47990" marB="47990"/>
                </a:tc>
                <a:tc>
                  <a:txBody>
                    <a:bodyPr/>
                    <a:lstStyle/>
                    <a:p>
                      <a:r>
                        <a:rPr lang="en-GB" sz="1900"/>
                        <a:t>Marginal Product</a:t>
                      </a:r>
                      <a:r>
                        <a:rPr lang="en-GB" sz="1900" baseline="0"/>
                        <a:t> (The additional)</a:t>
                      </a:r>
                      <a:endParaRPr lang="en-GB" sz="1900"/>
                    </a:p>
                  </a:txBody>
                  <a:tcPr marL="95980" marR="95980" marT="47990" marB="47990"/>
                </a:tc>
                <a:tc>
                  <a:txBody>
                    <a:bodyPr/>
                    <a:lstStyle/>
                    <a:p>
                      <a:r>
                        <a:rPr lang="en-GB" sz="1900"/>
                        <a:t>Price of Output (PL)</a:t>
                      </a:r>
                    </a:p>
                  </a:txBody>
                  <a:tcPr marL="95980" marR="95980" marT="47990" marB="47990"/>
                </a:tc>
                <a:tc>
                  <a:txBody>
                    <a:bodyPr/>
                    <a:lstStyle/>
                    <a:p>
                      <a:r>
                        <a:rPr lang="en-GB" sz="1900"/>
                        <a:t>Price of output ($ per unit) MPXPL</a:t>
                      </a:r>
                    </a:p>
                  </a:txBody>
                  <a:tcPr marL="95980" marR="95980" marT="47990" marB="47990"/>
                </a:tc>
                <a:extLst>
                  <a:ext uri="{0D108BD9-81ED-4DB2-BD59-A6C34878D82A}">
                    <a16:rowId xmlns:a16="http://schemas.microsoft.com/office/drawing/2014/main" val="585083934"/>
                  </a:ext>
                </a:extLst>
              </a:tr>
              <a:tr h="422310">
                <a:tc>
                  <a:txBody>
                    <a:bodyPr/>
                    <a:lstStyle/>
                    <a:p>
                      <a:r>
                        <a:rPr lang="en-GB" sz="1900"/>
                        <a:t>1</a:t>
                      </a:r>
                    </a:p>
                  </a:txBody>
                  <a:tcPr marL="95980" marR="95980" marT="47990" marB="47990"/>
                </a:tc>
                <a:tc>
                  <a:txBody>
                    <a:bodyPr/>
                    <a:lstStyle/>
                    <a:p>
                      <a:r>
                        <a:rPr lang="en-GB" sz="1900"/>
                        <a:t>10</a:t>
                      </a:r>
                    </a:p>
                  </a:txBody>
                  <a:tcPr marL="95980" marR="95980" marT="47990" marB="47990"/>
                </a:tc>
                <a:tc>
                  <a:txBody>
                    <a:bodyPr/>
                    <a:lstStyle/>
                    <a:p>
                      <a:endParaRPr lang="en-GB" sz="1900" dirty="0"/>
                    </a:p>
                  </a:txBody>
                  <a:tcPr marL="95980" marR="95980" marT="47990" marB="47990"/>
                </a:tc>
                <a:tc>
                  <a:txBody>
                    <a:bodyPr/>
                    <a:lstStyle/>
                    <a:p>
                      <a:r>
                        <a:rPr lang="en-GB" sz="1900"/>
                        <a:t>20</a:t>
                      </a:r>
                    </a:p>
                  </a:txBody>
                  <a:tcPr marL="95980" marR="95980" marT="47990" marB="47990"/>
                </a:tc>
                <a:tc>
                  <a:txBody>
                    <a:bodyPr/>
                    <a:lstStyle/>
                    <a:p>
                      <a:endParaRPr lang="en-GB" sz="1900" dirty="0"/>
                    </a:p>
                  </a:txBody>
                  <a:tcPr marL="95980" marR="95980" marT="47990" marB="47990"/>
                </a:tc>
                <a:extLst>
                  <a:ext uri="{0D108BD9-81ED-4DB2-BD59-A6C34878D82A}">
                    <a16:rowId xmlns:a16="http://schemas.microsoft.com/office/drawing/2014/main" val="2405894653"/>
                  </a:ext>
                </a:extLst>
              </a:tr>
              <a:tr h="422310">
                <a:tc>
                  <a:txBody>
                    <a:bodyPr/>
                    <a:lstStyle/>
                    <a:p>
                      <a:r>
                        <a:rPr lang="en-GB" sz="1900"/>
                        <a:t>2</a:t>
                      </a:r>
                    </a:p>
                  </a:txBody>
                  <a:tcPr marL="95980" marR="95980" marT="47990" marB="47990"/>
                </a:tc>
                <a:tc>
                  <a:txBody>
                    <a:bodyPr/>
                    <a:lstStyle/>
                    <a:p>
                      <a:r>
                        <a:rPr lang="en-GB" sz="1900"/>
                        <a:t>24</a:t>
                      </a:r>
                    </a:p>
                  </a:txBody>
                  <a:tcPr marL="95980" marR="95980" marT="47990" marB="47990"/>
                </a:tc>
                <a:tc>
                  <a:txBody>
                    <a:bodyPr/>
                    <a:lstStyle/>
                    <a:p>
                      <a:endParaRPr lang="en-GB" sz="1900"/>
                    </a:p>
                  </a:txBody>
                  <a:tcPr marL="95980" marR="95980" marT="47990" marB="47990"/>
                </a:tc>
                <a:tc>
                  <a:txBody>
                    <a:bodyPr/>
                    <a:lstStyle/>
                    <a:p>
                      <a:r>
                        <a:rPr lang="en-GB" sz="1900"/>
                        <a:t>20</a:t>
                      </a:r>
                    </a:p>
                  </a:txBody>
                  <a:tcPr marL="95980" marR="95980" marT="47990" marB="47990"/>
                </a:tc>
                <a:tc>
                  <a:txBody>
                    <a:bodyPr/>
                    <a:lstStyle/>
                    <a:p>
                      <a:endParaRPr lang="en-GB" sz="1900"/>
                    </a:p>
                  </a:txBody>
                  <a:tcPr marL="95980" marR="95980" marT="47990" marB="47990"/>
                </a:tc>
                <a:extLst>
                  <a:ext uri="{0D108BD9-81ED-4DB2-BD59-A6C34878D82A}">
                    <a16:rowId xmlns:a16="http://schemas.microsoft.com/office/drawing/2014/main" val="1392202288"/>
                  </a:ext>
                </a:extLst>
              </a:tr>
              <a:tr h="422310">
                <a:tc>
                  <a:txBody>
                    <a:bodyPr/>
                    <a:lstStyle/>
                    <a:p>
                      <a:r>
                        <a:rPr lang="en-GB" sz="1900"/>
                        <a:t>3</a:t>
                      </a:r>
                    </a:p>
                  </a:txBody>
                  <a:tcPr marL="95980" marR="95980" marT="47990" marB="47990"/>
                </a:tc>
                <a:tc>
                  <a:txBody>
                    <a:bodyPr/>
                    <a:lstStyle/>
                    <a:p>
                      <a:r>
                        <a:rPr lang="en-GB" sz="1900"/>
                        <a:t>44</a:t>
                      </a:r>
                    </a:p>
                  </a:txBody>
                  <a:tcPr marL="95980" marR="95980" marT="47990" marB="47990"/>
                </a:tc>
                <a:tc>
                  <a:txBody>
                    <a:bodyPr/>
                    <a:lstStyle/>
                    <a:p>
                      <a:endParaRPr lang="en-GB" sz="1900"/>
                    </a:p>
                  </a:txBody>
                  <a:tcPr marL="95980" marR="95980" marT="47990" marB="47990"/>
                </a:tc>
                <a:tc>
                  <a:txBody>
                    <a:bodyPr/>
                    <a:lstStyle/>
                    <a:p>
                      <a:r>
                        <a:rPr lang="en-GB" sz="1900"/>
                        <a:t>20</a:t>
                      </a:r>
                    </a:p>
                  </a:txBody>
                  <a:tcPr marL="95980" marR="95980" marT="47990" marB="47990"/>
                </a:tc>
                <a:tc>
                  <a:txBody>
                    <a:bodyPr/>
                    <a:lstStyle/>
                    <a:p>
                      <a:endParaRPr lang="en-GB" sz="1900"/>
                    </a:p>
                  </a:txBody>
                  <a:tcPr marL="95980" marR="95980" marT="47990" marB="47990"/>
                </a:tc>
                <a:extLst>
                  <a:ext uri="{0D108BD9-81ED-4DB2-BD59-A6C34878D82A}">
                    <a16:rowId xmlns:a16="http://schemas.microsoft.com/office/drawing/2014/main" val="59646242"/>
                  </a:ext>
                </a:extLst>
              </a:tr>
              <a:tr h="422310">
                <a:tc>
                  <a:txBody>
                    <a:bodyPr/>
                    <a:lstStyle/>
                    <a:p>
                      <a:r>
                        <a:rPr lang="en-GB" sz="1900"/>
                        <a:t>4</a:t>
                      </a:r>
                    </a:p>
                  </a:txBody>
                  <a:tcPr marL="95980" marR="95980" marT="47990" marB="47990"/>
                </a:tc>
                <a:tc>
                  <a:txBody>
                    <a:bodyPr/>
                    <a:lstStyle/>
                    <a:p>
                      <a:r>
                        <a:rPr lang="en-GB" sz="1900"/>
                        <a:t>60</a:t>
                      </a:r>
                    </a:p>
                  </a:txBody>
                  <a:tcPr marL="95980" marR="95980" marT="47990" marB="47990"/>
                </a:tc>
                <a:tc>
                  <a:txBody>
                    <a:bodyPr/>
                    <a:lstStyle/>
                    <a:p>
                      <a:endParaRPr lang="en-GB" sz="1900" b="1">
                        <a:solidFill>
                          <a:srgbClr val="0070C0"/>
                        </a:solidFill>
                      </a:endParaRPr>
                    </a:p>
                  </a:txBody>
                  <a:tcPr marL="95980" marR="95980" marT="47990" marB="47990"/>
                </a:tc>
                <a:tc>
                  <a:txBody>
                    <a:bodyPr/>
                    <a:lstStyle/>
                    <a:p>
                      <a:r>
                        <a:rPr lang="en-GB" sz="1900"/>
                        <a:t>20</a:t>
                      </a:r>
                    </a:p>
                  </a:txBody>
                  <a:tcPr marL="95980" marR="95980" marT="47990" marB="47990"/>
                </a:tc>
                <a:tc>
                  <a:txBody>
                    <a:bodyPr/>
                    <a:lstStyle/>
                    <a:p>
                      <a:endParaRPr lang="en-GB" sz="1900"/>
                    </a:p>
                  </a:txBody>
                  <a:tcPr marL="95980" marR="95980" marT="47990" marB="47990"/>
                </a:tc>
                <a:extLst>
                  <a:ext uri="{0D108BD9-81ED-4DB2-BD59-A6C34878D82A}">
                    <a16:rowId xmlns:a16="http://schemas.microsoft.com/office/drawing/2014/main" val="522412393"/>
                  </a:ext>
                </a:extLst>
              </a:tr>
              <a:tr h="422310">
                <a:tc>
                  <a:txBody>
                    <a:bodyPr/>
                    <a:lstStyle/>
                    <a:p>
                      <a:r>
                        <a:rPr lang="en-GB" sz="1900"/>
                        <a:t>5</a:t>
                      </a:r>
                    </a:p>
                  </a:txBody>
                  <a:tcPr marL="95980" marR="95980" marT="47990" marB="47990"/>
                </a:tc>
                <a:tc>
                  <a:txBody>
                    <a:bodyPr/>
                    <a:lstStyle/>
                    <a:p>
                      <a:r>
                        <a:rPr lang="en-GB" sz="1900"/>
                        <a:t>72</a:t>
                      </a:r>
                    </a:p>
                  </a:txBody>
                  <a:tcPr marL="95980" marR="95980" marT="47990" marB="47990"/>
                </a:tc>
                <a:tc>
                  <a:txBody>
                    <a:bodyPr/>
                    <a:lstStyle/>
                    <a:p>
                      <a:endParaRPr lang="en-GB" sz="1900" b="1">
                        <a:solidFill>
                          <a:srgbClr val="0070C0"/>
                        </a:solidFill>
                      </a:endParaRPr>
                    </a:p>
                  </a:txBody>
                  <a:tcPr marL="95980" marR="95980" marT="47990" marB="47990"/>
                </a:tc>
                <a:tc>
                  <a:txBody>
                    <a:bodyPr/>
                    <a:lstStyle/>
                    <a:p>
                      <a:r>
                        <a:rPr lang="en-GB" sz="1900"/>
                        <a:t>20</a:t>
                      </a:r>
                    </a:p>
                  </a:txBody>
                  <a:tcPr marL="95980" marR="95980" marT="47990" marB="47990"/>
                </a:tc>
                <a:tc>
                  <a:txBody>
                    <a:bodyPr/>
                    <a:lstStyle/>
                    <a:p>
                      <a:endParaRPr lang="en-GB" sz="1900"/>
                    </a:p>
                  </a:txBody>
                  <a:tcPr marL="95980" marR="95980" marT="47990" marB="47990"/>
                </a:tc>
                <a:extLst>
                  <a:ext uri="{0D108BD9-81ED-4DB2-BD59-A6C34878D82A}">
                    <a16:rowId xmlns:a16="http://schemas.microsoft.com/office/drawing/2014/main" val="1728366503"/>
                  </a:ext>
                </a:extLst>
              </a:tr>
              <a:tr h="422310">
                <a:tc>
                  <a:txBody>
                    <a:bodyPr/>
                    <a:lstStyle/>
                    <a:p>
                      <a:r>
                        <a:rPr lang="en-GB" sz="1900"/>
                        <a:t>6</a:t>
                      </a:r>
                    </a:p>
                  </a:txBody>
                  <a:tcPr marL="95980" marR="95980" marT="47990" marB="47990"/>
                </a:tc>
                <a:tc>
                  <a:txBody>
                    <a:bodyPr/>
                    <a:lstStyle/>
                    <a:p>
                      <a:r>
                        <a:rPr lang="en-GB" sz="1900"/>
                        <a:t>80</a:t>
                      </a:r>
                    </a:p>
                  </a:txBody>
                  <a:tcPr marL="95980" marR="95980" marT="47990" marB="47990"/>
                </a:tc>
                <a:tc>
                  <a:txBody>
                    <a:bodyPr/>
                    <a:lstStyle/>
                    <a:p>
                      <a:endParaRPr lang="en-GB" sz="1900" b="1">
                        <a:solidFill>
                          <a:srgbClr val="0070C0"/>
                        </a:solidFill>
                      </a:endParaRPr>
                    </a:p>
                  </a:txBody>
                  <a:tcPr marL="95980" marR="95980" marT="47990" marB="47990"/>
                </a:tc>
                <a:tc>
                  <a:txBody>
                    <a:bodyPr/>
                    <a:lstStyle/>
                    <a:p>
                      <a:r>
                        <a:rPr lang="en-GB" sz="1900"/>
                        <a:t>20</a:t>
                      </a:r>
                    </a:p>
                  </a:txBody>
                  <a:tcPr marL="95980" marR="95980" marT="47990" marB="47990"/>
                </a:tc>
                <a:tc>
                  <a:txBody>
                    <a:bodyPr/>
                    <a:lstStyle/>
                    <a:p>
                      <a:endParaRPr lang="en-GB" sz="1900"/>
                    </a:p>
                  </a:txBody>
                  <a:tcPr marL="95980" marR="95980" marT="47990" marB="47990"/>
                </a:tc>
                <a:extLst>
                  <a:ext uri="{0D108BD9-81ED-4DB2-BD59-A6C34878D82A}">
                    <a16:rowId xmlns:a16="http://schemas.microsoft.com/office/drawing/2014/main" val="66087410"/>
                  </a:ext>
                </a:extLst>
              </a:tr>
              <a:tr h="422310">
                <a:tc>
                  <a:txBody>
                    <a:bodyPr/>
                    <a:lstStyle/>
                    <a:p>
                      <a:r>
                        <a:rPr lang="en-GB" sz="1900"/>
                        <a:t>7</a:t>
                      </a:r>
                    </a:p>
                  </a:txBody>
                  <a:tcPr marL="95980" marR="95980" marT="47990" marB="47990"/>
                </a:tc>
                <a:tc>
                  <a:txBody>
                    <a:bodyPr/>
                    <a:lstStyle/>
                    <a:p>
                      <a:r>
                        <a:rPr lang="en-GB" sz="1900"/>
                        <a:t>84</a:t>
                      </a:r>
                    </a:p>
                  </a:txBody>
                  <a:tcPr marL="95980" marR="95980" marT="47990" marB="47990"/>
                </a:tc>
                <a:tc>
                  <a:txBody>
                    <a:bodyPr/>
                    <a:lstStyle/>
                    <a:p>
                      <a:endParaRPr lang="en-GB" sz="1900" b="1" dirty="0">
                        <a:solidFill>
                          <a:srgbClr val="0070C0"/>
                        </a:solidFill>
                      </a:endParaRPr>
                    </a:p>
                  </a:txBody>
                  <a:tcPr marL="95980" marR="95980" marT="47990" marB="47990"/>
                </a:tc>
                <a:tc>
                  <a:txBody>
                    <a:bodyPr/>
                    <a:lstStyle/>
                    <a:p>
                      <a:r>
                        <a:rPr lang="en-GB" sz="1900"/>
                        <a:t>20</a:t>
                      </a:r>
                    </a:p>
                  </a:txBody>
                  <a:tcPr marL="95980" marR="95980" marT="47990" marB="47990"/>
                </a:tc>
                <a:tc>
                  <a:txBody>
                    <a:bodyPr/>
                    <a:lstStyle/>
                    <a:p>
                      <a:endParaRPr lang="en-GB" sz="1900" dirty="0"/>
                    </a:p>
                  </a:txBody>
                  <a:tcPr marL="95980" marR="95980" marT="47990" marB="47990"/>
                </a:tc>
                <a:extLst>
                  <a:ext uri="{0D108BD9-81ED-4DB2-BD59-A6C34878D82A}">
                    <a16:rowId xmlns:a16="http://schemas.microsoft.com/office/drawing/2014/main" val="574687094"/>
                  </a:ext>
                </a:extLst>
              </a:tr>
            </a:tbl>
          </a:graphicData>
        </a:graphic>
      </p:graphicFrame>
      <p:pic>
        <p:nvPicPr>
          <p:cNvPr id="3" name="Picture 2">
            <a:extLst>
              <a:ext uri="{FF2B5EF4-FFF2-40B4-BE49-F238E27FC236}">
                <a16:creationId xmlns:a16="http://schemas.microsoft.com/office/drawing/2014/main" id="{1765D316-5CF3-C8F1-6BAC-ABF9DD976055}"/>
              </a:ext>
            </a:extLst>
          </p:cNvPr>
          <p:cNvPicPr>
            <a:picLocks noChangeAspect="1"/>
          </p:cNvPicPr>
          <p:nvPr/>
        </p:nvPicPr>
        <p:blipFill>
          <a:blip r:embed="rId2" cstate="print">
            <a:alphaModFix amt="5000"/>
            <a:extLst>
              <a:ext uri="{28A0092B-C50C-407E-A947-70E740481C1C}">
                <a14:useLocalDpi xmlns:a14="http://schemas.microsoft.com/office/drawing/2010/main" val="0"/>
              </a:ext>
            </a:extLst>
          </a:blip>
          <a:stretch>
            <a:fillRect/>
          </a:stretch>
        </p:blipFill>
        <p:spPr>
          <a:xfrm>
            <a:off x="2412088" y="1543987"/>
            <a:ext cx="7695738" cy="3098355"/>
          </a:xfrm>
          <a:prstGeom prst="rect">
            <a:avLst/>
          </a:prstGeom>
        </p:spPr>
      </p:pic>
      <p:pic>
        <p:nvPicPr>
          <p:cNvPr id="5" name="Picture 4">
            <a:extLst>
              <a:ext uri="{FF2B5EF4-FFF2-40B4-BE49-F238E27FC236}">
                <a16:creationId xmlns:a16="http://schemas.microsoft.com/office/drawing/2014/main" id="{BCE314AE-5A4B-6B54-09E0-A00242B5F03A}"/>
              </a:ext>
            </a:extLst>
          </p:cNvPr>
          <p:cNvPicPr>
            <a:picLocks noChangeAspect="1"/>
          </p:cNvPicPr>
          <p:nvPr/>
        </p:nvPicPr>
        <p:blipFill>
          <a:blip r:embed="rId3"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6" name="Footer Placeholder 2">
            <a:extLst>
              <a:ext uri="{FF2B5EF4-FFF2-40B4-BE49-F238E27FC236}">
                <a16:creationId xmlns:a16="http://schemas.microsoft.com/office/drawing/2014/main" id="{16712FB7-0130-06D2-3795-FD742CE4555C}"/>
              </a:ext>
            </a:extLst>
          </p:cNvPr>
          <p:cNvSpPr txBox="1">
            <a:spLocks/>
          </p:cNvSpPr>
          <p:nvPr/>
        </p:nvSpPr>
        <p:spPr>
          <a:xfrm>
            <a:off x="1293048" y="657645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4A4E8843-619C-A5C1-FEA1-612D58978390}"/>
              </a:ext>
            </a:extLst>
          </p:cNvPr>
          <p:cNvSpPr txBox="1"/>
          <p:nvPr/>
        </p:nvSpPr>
        <p:spPr>
          <a:xfrm>
            <a:off x="7350958" y="6623959"/>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21236890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41248" y="256032"/>
            <a:ext cx="10506456" cy="1014984"/>
          </a:xfrm>
        </p:spPr>
        <p:txBody>
          <a:bodyPr anchor="b">
            <a:normAutofit/>
          </a:bodyPr>
          <a:lstStyle/>
          <a:p>
            <a:r>
              <a:rPr lang="en-GB" dirty="0"/>
              <a:t>Now…</a:t>
            </a:r>
          </a:p>
        </p:txBody>
      </p:sp>
      <p:sp>
        <p:nvSpPr>
          <p:cNvPr id="11" name="Rectangle 10">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17092508"/>
              </p:ext>
            </p:extLst>
          </p:nvPr>
        </p:nvGraphicFramePr>
        <p:xfrm>
          <a:off x="838200" y="2271819"/>
          <a:ext cx="10515603" cy="3666419"/>
        </p:xfrm>
        <a:graphic>
          <a:graphicData uri="http://schemas.openxmlformats.org/drawingml/2006/table">
            <a:tbl>
              <a:tblPr firstRow="1" bandRow="1">
                <a:tableStyleId>{5C22544A-7EE6-4342-B048-85BDC9FD1C3A}</a:tableStyleId>
              </a:tblPr>
              <a:tblGrid>
                <a:gridCol w="2050126">
                  <a:extLst>
                    <a:ext uri="{9D8B030D-6E8A-4147-A177-3AD203B41FA5}">
                      <a16:colId xmlns:a16="http://schemas.microsoft.com/office/drawing/2014/main" val="3116014025"/>
                    </a:ext>
                  </a:extLst>
                </a:gridCol>
                <a:gridCol w="2167855">
                  <a:extLst>
                    <a:ext uri="{9D8B030D-6E8A-4147-A177-3AD203B41FA5}">
                      <a16:colId xmlns:a16="http://schemas.microsoft.com/office/drawing/2014/main" val="2688460484"/>
                    </a:ext>
                  </a:extLst>
                </a:gridCol>
                <a:gridCol w="2197370">
                  <a:extLst>
                    <a:ext uri="{9D8B030D-6E8A-4147-A177-3AD203B41FA5}">
                      <a16:colId xmlns:a16="http://schemas.microsoft.com/office/drawing/2014/main" val="3577611206"/>
                    </a:ext>
                  </a:extLst>
                </a:gridCol>
                <a:gridCol w="2050126">
                  <a:extLst>
                    <a:ext uri="{9D8B030D-6E8A-4147-A177-3AD203B41FA5}">
                      <a16:colId xmlns:a16="http://schemas.microsoft.com/office/drawing/2014/main" val="3981646270"/>
                    </a:ext>
                  </a:extLst>
                </a:gridCol>
                <a:gridCol w="2050126">
                  <a:extLst>
                    <a:ext uri="{9D8B030D-6E8A-4147-A177-3AD203B41FA5}">
                      <a16:colId xmlns:a16="http://schemas.microsoft.com/office/drawing/2014/main" val="1197069714"/>
                    </a:ext>
                  </a:extLst>
                </a:gridCol>
              </a:tblGrid>
              <a:tr h="710249">
                <a:tc>
                  <a:txBody>
                    <a:bodyPr/>
                    <a:lstStyle/>
                    <a:p>
                      <a:r>
                        <a:rPr lang="en-GB" sz="1900"/>
                        <a:t>Units of</a:t>
                      </a:r>
                      <a:r>
                        <a:rPr lang="en-GB" sz="1900" baseline="0"/>
                        <a:t> Labour Employed</a:t>
                      </a:r>
                      <a:endParaRPr lang="en-GB" sz="1900"/>
                    </a:p>
                  </a:txBody>
                  <a:tcPr marL="95980" marR="95980" marT="47990" marB="47990"/>
                </a:tc>
                <a:tc>
                  <a:txBody>
                    <a:bodyPr/>
                    <a:lstStyle/>
                    <a:p>
                      <a:r>
                        <a:rPr lang="en-GB" sz="1900"/>
                        <a:t>Total Output of labour per week</a:t>
                      </a:r>
                    </a:p>
                  </a:txBody>
                  <a:tcPr marL="95980" marR="95980" marT="47990" marB="47990"/>
                </a:tc>
                <a:tc>
                  <a:txBody>
                    <a:bodyPr/>
                    <a:lstStyle/>
                    <a:p>
                      <a:r>
                        <a:rPr lang="en-GB" sz="1900"/>
                        <a:t>Marginal Product</a:t>
                      </a:r>
                      <a:r>
                        <a:rPr lang="en-GB" sz="1900" baseline="0"/>
                        <a:t> (The additional)</a:t>
                      </a:r>
                      <a:endParaRPr lang="en-GB" sz="1900"/>
                    </a:p>
                  </a:txBody>
                  <a:tcPr marL="95980" marR="95980" marT="47990" marB="47990"/>
                </a:tc>
                <a:tc>
                  <a:txBody>
                    <a:bodyPr/>
                    <a:lstStyle/>
                    <a:p>
                      <a:r>
                        <a:rPr lang="en-GB" sz="1900"/>
                        <a:t>Price of Output (PL)</a:t>
                      </a:r>
                    </a:p>
                  </a:txBody>
                  <a:tcPr marL="95980" marR="95980" marT="47990" marB="47990"/>
                </a:tc>
                <a:tc>
                  <a:txBody>
                    <a:bodyPr/>
                    <a:lstStyle/>
                    <a:p>
                      <a:r>
                        <a:rPr lang="en-GB" sz="1900"/>
                        <a:t>Price of output ($ per unit) MPXPL</a:t>
                      </a:r>
                    </a:p>
                  </a:txBody>
                  <a:tcPr marL="95980" marR="95980" marT="47990" marB="47990"/>
                </a:tc>
                <a:extLst>
                  <a:ext uri="{0D108BD9-81ED-4DB2-BD59-A6C34878D82A}">
                    <a16:rowId xmlns:a16="http://schemas.microsoft.com/office/drawing/2014/main" val="585083934"/>
                  </a:ext>
                </a:extLst>
              </a:tr>
              <a:tr h="422310">
                <a:tc>
                  <a:txBody>
                    <a:bodyPr/>
                    <a:lstStyle/>
                    <a:p>
                      <a:r>
                        <a:rPr lang="en-GB" sz="1900"/>
                        <a:t>1</a:t>
                      </a:r>
                    </a:p>
                  </a:txBody>
                  <a:tcPr marL="95980" marR="95980" marT="47990" marB="47990"/>
                </a:tc>
                <a:tc>
                  <a:txBody>
                    <a:bodyPr/>
                    <a:lstStyle/>
                    <a:p>
                      <a:r>
                        <a:rPr lang="en-GB" sz="1900"/>
                        <a:t>10</a:t>
                      </a:r>
                    </a:p>
                  </a:txBody>
                  <a:tcPr marL="95980" marR="95980" marT="47990" marB="47990"/>
                </a:tc>
                <a:tc>
                  <a:txBody>
                    <a:bodyPr/>
                    <a:lstStyle/>
                    <a:p>
                      <a:r>
                        <a:rPr lang="en-GB" sz="1900"/>
                        <a:t>10</a:t>
                      </a:r>
                    </a:p>
                  </a:txBody>
                  <a:tcPr marL="95980" marR="95980" marT="47990" marB="47990"/>
                </a:tc>
                <a:tc>
                  <a:txBody>
                    <a:bodyPr/>
                    <a:lstStyle/>
                    <a:p>
                      <a:r>
                        <a:rPr lang="en-GB" sz="1900"/>
                        <a:t>20</a:t>
                      </a:r>
                    </a:p>
                  </a:txBody>
                  <a:tcPr marL="95980" marR="95980" marT="47990" marB="47990"/>
                </a:tc>
                <a:tc>
                  <a:txBody>
                    <a:bodyPr/>
                    <a:lstStyle/>
                    <a:p>
                      <a:r>
                        <a:rPr lang="en-GB" sz="1900"/>
                        <a:t>200</a:t>
                      </a:r>
                    </a:p>
                  </a:txBody>
                  <a:tcPr marL="95980" marR="95980" marT="47990" marB="47990"/>
                </a:tc>
                <a:extLst>
                  <a:ext uri="{0D108BD9-81ED-4DB2-BD59-A6C34878D82A}">
                    <a16:rowId xmlns:a16="http://schemas.microsoft.com/office/drawing/2014/main" val="2405894653"/>
                  </a:ext>
                </a:extLst>
              </a:tr>
              <a:tr h="422310">
                <a:tc>
                  <a:txBody>
                    <a:bodyPr/>
                    <a:lstStyle/>
                    <a:p>
                      <a:r>
                        <a:rPr lang="en-GB" sz="1900"/>
                        <a:t>2</a:t>
                      </a:r>
                    </a:p>
                  </a:txBody>
                  <a:tcPr marL="95980" marR="95980" marT="47990" marB="47990"/>
                </a:tc>
                <a:tc>
                  <a:txBody>
                    <a:bodyPr/>
                    <a:lstStyle/>
                    <a:p>
                      <a:r>
                        <a:rPr lang="en-GB" sz="1900"/>
                        <a:t>24</a:t>
                      </a:r>
                    </a:p>
                  </a:txBody>
                  <a:tcPr marL="95980" marR="95980" marT="47990" marB="47990"/>
                </a:tc>
                <a:tc>
                  <a:txBody>
                    <a:bodyPr/>
                    <a:lstStyle/>
                    <a:p>
                      <a:r>
                        <a:rPr lang="en-GB" sz="1900"/>
                        <a:t>14</a:t>
                      </a:r>
                    </a:p>
                  </a:txBody>
                  <a:tcPr marL="95980" marR="95980" marT="47990" marB="47990"/>
                </a:tc>
                <a:tc>
                  <a:txBody>
                    <a:bodyPr/>
                    <a:lstStyle/>
                    <a:p>
                      <a:r>
                        <a:rPr lang="en-GB" sz="1900"/>
                        <a:t>20</a:t>
                      </a:r>
                    </a:p>
                  </a:txBody>
                  <a:tcPr marL="95980" marR="95980" marT="47990" marB="47990"/>
                </a:tc>
                <a:tc>
                  <a:txBody>
                    <a:bodyPr/>
                    <a:lstStyle/>
                    <a:p>
                      <a:r>
                        <a:rPr lang="en-GB" sz="1900"/>
                        <a:t>280</a:t>
                      </a:r>
                    </a:p>
                  </a:txBody>
                  <a:tcPr marL="95980" marR="95980" marT="47990" marB="47990"/>
                </a:tc>
                <a:extLst>
                  <a:ext uri="{0D108BD9-81ED-4DB2-BD59-A6C34878D82A}">
                    <a16:rowId xmlns:a16="http://schemas.microsoft.com/office/drawing/2014/main" val="1392202288"/>
                  </a:ext>
                </a:extLst>
              </a:tr>
              <a:tr h="422310">
                <a:tc>
                  <a:txBody>
                    <a:bodyPr/>
                    <a:lstStyle/>
                    <a:p>
                      <a:r>
                        <a:rPr lang="en-GB" sz="1900"/>
                        <a:t>3</a:t>
                      </a:r>
                    </a:p>
                  </a:txBody>
                  <a:tcPr marL="95980" marR="95980" marT="47990" marB="47990"/>
                </a:tc>
                <a:tc>
                  <a:txBody>
                    <a:bodyPr/>
                    <a:lstStyle/>
                    <a:p>
                      <a:r>
                        <a:rPr lang="en-GB" sz="1900"/>
                        <a:t>44</a:t>
                      </a:r>
                    </a:p>
                  </a:txBody>
                  <a:tcPr marL="95980" marR="95980" marT="47990" marB="47990"/>
                </a:tc>
                <a:tc>
                  <a:txBody>
                    <a:bodyPr/>
                    <a:lstStyle/>
                    <a:p>
                      <a:r>
                        <a:rPr lang="en-GB" sz="1900"/>
                        <a:t>20</a:t>
                      </a:r>
                    </a:p>
                  </a:txBody>
                  <a:tcPr marL="95980" marR="95980" marT="47990" marB="47990"/>
                </a:tc>
                <a:tc>
                  <a:txBody>
                    <a:bodyPr/>
                    <a:lstStyle/>
                    <a:p>
                      <a:r>
                        <a:rPr lang="en-GB" sz="1900"/>
                        <a:t>20</a:t>
                      </a:r>
                    </a:p>
                  </a:txBody>
                  <a:tcPr marL="95980" marR="95980" marT="47990" marB="47990"/>
                </a:tc>
                <a:tc>
                  <a:txBody>
                    <a:bodyPr/>
                    <a:lstStyle/>
                    <a:p>
                      <a:r>
                        <a:rPr lang="en-GB" sz="1900"/>
                        <a:t>400</a:t>
                      </a:r>
                    </a:p>
                  </a:txBody>
                  <a:tcPr marL="95980" marR="95980" marT="47990" marB="47990"/>
                </a:tc>
                <a:extLst>
                  <a:ext uri="{0D108BD9-81ED-4DB2-BD59-A6C34878D82A}">
                    <a16:rowId xmlns:a16="http://schemas.microsoft.com/office/drawing/2014/main" val="59646242"/>
                  </a:ext>
                </a:extLst>
              </a:tr>
              <a:tr h="422310">
                <a:tc>
                  <a:txBody>
                    <a:bodyPr/>
                    <a:lstStyle/>
                    <a:p>
                      <a:r>
                        <a:rPr lang="en-GB" sz="1900"/>
                        <a:t>4</a:t>
                      </a:r>
                    </a:p>
                  </a:txBody>
                  <a:tcPr marL="95980" marR="95980" marT="47990" marB="47990"/>
                </a:tc>
                <a:tc>
                  <a:txBody>
                    <a:bodyPr/>
                    <a:lstStyle/>
                    <a:p>
                      <a:r>
                        <a:rPr lang="en-GB" sz="1900"/>
                        <a:t>60</a:t>
                      </a:r>
                    </a:p>
                  </a:txBody>
                  <a:tcPr marL="95980" marR="95980" marT="47990" marB="47990"/>
                </a:tc>
                <a:tc>
                  <a:txBody>
                    <a:bodyPr/>
                    <a:lstStyle/>
                    <a:p>
                      <a:r>
                        <a:rPr lang="en-GB" sz="1900" b="1">
                          <a:solidFill>
                            <a:srgbClr val="0070C0"/>
                          </a:solidFill>
                        </a:rPr>
                        <a:t>16</a:t>
                      </a:r>
                    </a:p>
                  </a:txBody>
                  <a:tcPr marL="95980" marR="95980" marT="47990" marB="47990"/>
                </a:tc>
                <a:tc>
                  <a:txBody>
                    <a:bodyPr/>
                    <a:lstStyle/>
                    <a:p>
                      <a:r>
                        <a:rPr lang="en-GB" sz="1900"/>
                        <a:t>20</a:t>
                      </a:r>
                    </a:p>
                  </a:txBody>
                  <a:tcPr marL="95980" marR="95980" marT="47990" marB="47990"/>
                </a:tc>
                <a:tc>
                  <a:txBody>
                    <a:bodyPr/>
                    <a:lstStyle/>
                    <a:p>
                      <a:r>
                        <a:rPr lang="en-GB" sz="1900"/>
                        <a:t>320</a:t>
                      </a:r>
                    </a:p>
                  </a:txBody>
                  <a:tcPr marL="95980" marR="95980" marT="47990" marB="47990"/>
                </a:tc>
                <a:extLst>
                  <a:ext uri="{0D108BD9-81ED-4DB2-BD59-A6C34878D82A}">
                    <a16:rowId xmlns:a16="http://schemas.microsoft.com/office/drawing/2014/main" val="522412393"/>
                  </a:ext>
                </a:extLst>
              </a:tr>
              <a:tr h="422310">
                <a:tc>
                  <a:txBody>
                    <a:bodyPr/>
                    <a:lstStyle/>
                    <a:p>
                      <a:r>
                        <a:rPr lang="en-GB" sz="1900"/>
                        <a:t>5</a:t>
                      </a:r>
                    </a:p>
                  </a:txBody>
                  <a:tcPr marL="95980" marR="95980" marT="47990" marB="47990"/>
                </a:tc>
                <a:tc>
                  <a:txBody>
                    <a:bodyPr/>
                    <a:lstStyle/>
                    <a:p>
                      <a:r>
                        <a:rPr lang="en-GB" sz="1900"/>
                        <a:t>72</a:t>
                      </a:r>
                    </a:p>
                  </a:txBody>
                  <a:tcPr marL="95980" marR="95980" marT="47990" marB="47990"/>
                </a:tc>
                <a:tc>
                  <a:txBody>
                    <a:bodyPr/>
                    <a:lstStyle/>
                    <a:p>
                      <a:r>
                        <a:rPr lang="en-GB" sz="1900" b="1">
                          <a:solidFill>
                            <a:srgbClr val="0070C0"/>
                          </a:solidFill>
                        </a:rPr>
                        <a:t>12</a:t>
                      </a:r>
                    </a:p>
                  </a:txBody>
                  <a:tcPr marL="95980" marR="95980" marT="47990" marB="47990"/>
                </a:tc>
                <a:tc>
                  <a:txBody>
                    <a:bodyPr/>
                    <a:lstStyle/>
                    <a:p>
                      <a:r>
                        <a:rPr lang="en-GB" sz="1900"/>
                        <a:t>20</a:t>
                      </a:r>
                    </a:p>
                  </a:txBody>
                  <a:tcPr marL="95980" marR="95980" marT="47990" marB="47990"/>
                </a:tc>
                <a:tc>
                  <a:txBody>
                    <a:bodyPr/>
                    <a:lstStyle/>
                    <a:p>
                      <a:r>
                        <a:rPr lang="en-GB" sz="1900"/>
                        <a:t>240</a:t>
                      </a:r>
                    </a:p>
                  </a:txBody>
                  <a:tcPr marL="95980" marR="95980" marT="47990" marB="47990"/>
                </a:tc>
                <a:extLst>
                  <a:ext uri="{0D108BD9-81ED-4DB2-BD59-A6C34878D82A}">
                    <a16:rowId xmlns:a16="http://schemas.microsoft.com/office/drawing/2014/main" val="1728366503"/>
                  </a:ext>
                </a:extLst>
              </a:tr>
              <a:tr h="422310">
                <a:tc>
                  <a:txBody>
                    <a:bodyPr/>
                    <a:lstStyle/>
                    <a:p>
                      <a:r>
                        <a:rPr lang="en-GB" sz="1900"/>
                        <a:t>6</a:t>
                      </a:r>
                    </a:p>
                  </a:txBody>
                  <a:tcPr marL="95980" marR="95980" marT="47990" marB="47990"/>
                </a:tc>
                <a:tc>
                  <a:txBody>
                    <a:bodyPr/>
                    <a:lstStyle/>
                    <a:p>
                      <a:r>
                        <a:rPr lang="en-GB" sz="1900"/>
                        <a:t>80</a:t>
                      </a:r>
                    </a:p>
                  </a:txBody>
                  <a:tcPr marL="95980" marR="95980" marT="47990" marB="47990"/>
                </a:tc>
                <a:tc>
                  <a:txBody>
                    <a:bodyPr/>
                    <a:lstStyle/>
                    <a:p>
                      <a:r>
                        <a:rPr lang="en-GB" sz="1900" b="1">
                          <a:solidFill>
                            <a:srgbClr val="0070C0"/>
                          </a:solidFill>
                        </a:rPr>
                        <a:t>8</a:t>
                      </a:r>
                    </a:p>
                  </a:txBody>
                  <a:tcPr marL="95980" marR="95980" marT="47990" marB="47990"/>
                </a:tc>
                <a:tc>
                  <a:txBody>
                    <a:bodyPr/>
                    <a:lstStyle/>
                    <a:p>
                      <a:r>
                        <a:rPr lang="en-GB" sz="1900"/>
                        <a:t>20</a:t>
                      </a:r>
                    </a:p>
                  </a:txBody>
                  <a:tcPr marL="95980" marR="95980" marT="47990" marB="47990"/>
                </a:tc>
                <a:tc>
                  <a:txBody>
                    <a:bodyPr/>
                    <a:lstStyle/>
                    <a:p>
                      <a:r>
                        <a:rPr lang="en-GB" sz="1900"/>
                        <a:t>160</a:t>
                      </a:r>
                    </a:p>
                  </a:txBody>
                  <a:tcPr marL="95980" marR="95980" marT="47990" marB="47990"/>
                </a:tc>
                <a:extLst>
                  <a:ext uri="{0D108BD9-81ED-4DB2-BD59-A6C34878D82A}">
                    <a16:rowId xmlns:a16="http://schemas.microsoft.com/office/drawing/2014/main" val="66087410"/>
                  </a:ext>
                </a:extLst>
              </a:tr>
              <a:tr h="422310">
                <a:tc>
                  <a:txBody>
                    <a:bodyPr/>
                    <a:lstStyle/>
                    <a:p>
                      <a:r>
                        <a:rPr lang="en-GB" sz="1900"/>
                        <a:t>7</a:t>
                      </a:r>
                    </a:p>
                  </a:txBody>
                  <a:tcPr marL="95980" marR="95980" marT="47990" marB="47990"/>
                </a:tc>
                <a:tc>
                  <a:txBody>
                    <a:bodyPr/>
                    <a:lstStyle/>
                    <a:p>
                      <a:r>
                        <a:rPr lang="en-GB" sz="1900"/>
                        <a:t>84</a:t>
                      </a:r>
                    </a:p>
                  </a:txBody>
                  <a:tcPr marL="95980" marR="95980" marT="47990" marB="47990"/>
                </a:tc>
                <a:tc>
                  <a:txBody>
                    <a:bodyPr/>
                    <a:lstStyle/>
                    <a:p>
                      <a:r>
                        <a:rPr lang="en-GB" sz="1900" b="1">
                          <a:solidFill>
                            <a:srgbClr val="0070C0"/>
                          </a:solidFill>
                        </a:rPr>
                        <a:t>4</a:t>
                      </a:r>
                    </a:p>
                  </a:txBody>
                  <a:tcPr marL="95980" marR="95980" marT="47990" marB="47990"/>
                </a:tc>
                <a:tc>
                  <a:txBody>
                    <a:bodyPr/>
                    <a:lstStyle/>
                    <a:p>
                      <a:r>
                        <a:rPr lang="en-GB" sz="1900"/>
                        <a:t>20</a:t>
                      </a:r>
                    </a:p>
                  </a:txBody>
                  <a:tcPr marL="95980" marR="95980" marT="47990" marB="47990"/>
                </a:tc>
                <a:tc>
                  <a:txBody>
                    <a:bodyPr/>
                    <a:lstStyle/>
                    <a:p>
                      <a:r>
                        <a:rPr lang="en-GB" sz="1900"/>
                        <a:t>80</a:t>
                      </a:r>
                    </a:p>
                  </a:txBody>
                  <a:tcPr marL="95980" marR="95980" marT="47990" marB="47990"/>
                </a:tc>
                <a:extLst>
                  <a:ext uri="{0D108BD9-81ED-4DB2-BD59-A6C34878D82A}">
                    <a16:rowId xmlns:a16="http://schemas.microsoft.com/office/drawing/2014/main" val="574687094"/>
                  </a:ext>
                </a:extLst>
              </a:tr>
            </a:tbl>
          </a:graphicData>
        </a:graphic>
      </p:graphicFrame>
      <p:pic>
        <p:nvPicPr>
          <p:cNvPr id="3" name="Picture 2">
            <a:extLst>
              <a:ext uri="{FF2B5EF4-FFF2-40B4-BE49-F238E27FC236}">
                <a16:creationId xmlns:a16="http://schemas.microsoft.com/office/drawing/2014/main" id="{F3497D2A-CD17-EEAF-009C-BBC5C3302885}"/>
              </a:ext>
            </a:extLst>
          </p:cNvPr>
          <p:cNvPicPr>
            <a:picLocks noChangeAspect="1"/>
          </p:cNvPicPr>
          <p:nvPr/>
        </p:nvPicPr>
        <p:blipFill>
          <a:blip r:embed="rId2" cstate="print">
            <a:alphaModFix amt="5000"/>
            <a:extLst>
              <a:ext uri="{28A0092B-C50C-407E-A947-70E740481C1C}">
                <a14:useLocalDpi xmlns:a14="http://schemas.microsoft.com/office/drawing/2010/main" val="0"/>
              </a:ext>
            </a:extLst>
          </a:blip>
          <a:stretch>
            <a:fillRect/>
          </a:stretch>
        </p:blipFill>
        <p:spPr>
          <a:xfrm>
            <a:off x="2412088" y="1543987"/>
            <a:ext cx="7695738" cy="3098355"/>
          </a:xfrm>
          <a:prstGeom prst="rect">
            <a:avLst/>
          </a:prstGeom>
        </p:spPr>
      </p:pic>
      <p:pic>
        <p:nvPicPr>
          <p:cNvPr id="5" name="Picture 4">
            <a:extLst>
              <a:ext uri="{FF2B5EF4-FFF2-40B4-BE49-F238E27FC236}">
                <a16:creationId xmlns:a16="http://schemas.microsoft.com/office/drawing/2014/main" id="{9A4A0BD9-C3F0-8B81-1CB1-9E9872E00A04}"/>
              </a:ext>
            </a:extLst>
          </p:cNvPr>
          <p:cNvPicPr>
            <a:picLocks noChangeAspect="1"/>
          </p:cNvPicPr>
          <p:nvPr/>
        </p:nvPicPr>
        <p:blipFill>
          <a:blip r:embed="rId3"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6" name="Footer Placeholder 2">
            <a:extLst>
              <a:ext uri="{FF2B5EF4-FFF2-40B4-BE49-F238E27FC236}">
                <a16:creationId xmlns:a16="http://schemas.microsoft.com/office/drawing/2014/main" id="{DC2EDC35-9F12-0058-EAA8-789B4C0C438B}"/>
              </a:ext>
            </a:extLst>
          </p:cNvPr>
          <p:cNvSpPr txBox="1">
            <a:spLocks/>
          </p:cNvSpPr>
          <p:nvPr/>
        </p:nvSpPr>
        <p:spPr>
          <a:xfrm>
            <a:off x="1293048" y="657645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00271AEF-6804-0247-27D1-087BEF1F4637}"/>
              </a:ext>
            </a:extLst>
          </p:cNvPr>
          <p:cNvSpPr txBox="1"/>
          <p:nvPr/>
        </p:nvSpPr>
        <p:spPr>
          <a:xfrm>
            <a:off x="7350958" y="6623959"/>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564127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41248" y="256032"/>
            <a:ext cx="10506456" cy="1014984"/>
          </a:xfrm>
        </p:spPr>
        <p:txBody>
          <a:bodyPr anchor="b">
            <a:normAutofit/>
          </a:bodyPr>
          <a:lstStyle/>
          <a:p>
            <a:r>
              <a:rPr lang="en-GB" dirty="0">
                <a:cs typeface="Calibri Light"/>
              </a:rPr>
              <a:t>Continued</a:t>
            </a:r>
            <a:endParaRPr lang="en-GB" dirty="0"/>
          </a:p>
        </p:txBody>
      </p:sp>
      <p:sp>
        <p:nvSpPr>
          <p:cNvPr id="11" name="Rectangle 10">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 name="Content Placeholder 2">
            <a:extLst>
              <a:ext uri="{FF2B5EF4-FFF2-40B4-BE49-F238E27FC236}">
                <a16:creationId xmlns:a16="http://schemas.microsoft.com/office/drawing/2014/main" id="{8EDD2AD5-D6CB-1CE3-AC82-48B1D3449DA6}"/>
              </a:ext>
            </a:extLst>
          </p:cNvPr>
          <p:cNvGraphicFramePr>
            <a:graphicFrameLocks noGrp="1"/>
          </p:cNvGraphicFramePr>
          <p:nvPr>
            <p:ph idx="1"/>
            <p:extLst>
              <p:ext uri="{D42A27DB-BD31-4B8C-83A1-F6EECF244321}">
                <p14:modId xmlns:p14="http://schemas.microsoft.com/office/powerpoint/2010/main" val="1456694765"/>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a:extLst>
              <a:ext uri="{FF2B5EF4-FFF2-40B4-BE49-F238E27FC236}">
                <a16:creationId xmlns:a16="http://schemas.microsoft.com/office/drawing/2014/main" id="{68F56214-CF62-3759-B450-B19845D94F84}"/>
              </a:ext>
            </a:extLst>
          </p:cNvPr>
          <p:cNvPicPr>
            <a:picLocks noChangeAspect="1"/>
          </p:cNvPicPr>
          <p:nvPr/>
        </p:nvPicPr>
        <p:blipFill>
          <a:blip r:embed="rId7" cstate="print">
            <a:alphaModFix amt="5000"/>
            <a:extLst>
              <a:ext uri="{28A0092B-C50C-407E-A947-70E740481C1C}">
                <a14:useLocalDpi xmlns:a14="http://schemas.microsoft.com/office/drawing/2010/main" val="0"/>
              </a:ext>
            </a:extLst>
          </a:blip>
          <a:stretch>
            <a:fillRect/>
          </a:stretch>
        </p:blipFill>
        <p:spPr>
          <a:xfrm>
            <a:off x="2412088" y="1543987"/>
            <a:ext cx="7695738" cy="3098355"/>
          </a:xfrm>
          <a:prstGeom prst="rect">
            <a:avLst/>
          </a:prstGeom>
        </p:spPr>
      </p:pic>
      <p:pic>
        <p:nvPicPr>
          <p:cNvPr id="4" name="Picture 3">
            <a:extLst>
              <a:ext uri="{FF2B5EF4-FFF2-40B4-BE49-F238E27FC236}">
                <a16:creationId xmlns:a16="http://schemas.microsoft.com/office/drawing/2014/main" id="{7C9D557E-8EC6-BD2D-4FD0-8EE851E41261}"/>
              </a:ext>
            </a:extLst>
          </p:cNvPr>
          <p:cNvPicPr>
            <a:picLocks noChangeAspect="1"/>
          </p:cNvPicPr>
          <p:nvPr/>
        </p:nvPicPr>
        <p:blipFill>
          <a:blip r:embed="rId8"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6" name="Footer Placeholder 2">
            <a:extLst>
              <a:ext uri="{FF2B5EF4-FFF2-40B4-BE49-F238E27FC236}">
                <a16:creationId xmlns:a16="http://schemas.microsoft.com/office/drawing/2014/main" id="{6B516CEA-731D-C779-B376-A40EFC32BD4C}"/>
              </a:ext>
            </a:extLst>
          </p:cNvPr>
          <p:cNvSpPr txBox="1">
            <a:spLocks/>
          </p:cNvSpPr>
          <p:nvPr/>
        </p:nvSpPr>
        <p:spPr>
          <a:xfrm>
            <a:off x="1293048" y="657645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9">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D54CFE49-5199-3169-5BDF-198CE22DE574}"/>
              </a:ext>
            </a:extLst>
          </p:cNvPr>
          <p:cNvSpPr txBox="1"/>
          <p:nvPr/>
        </p:nvSpPr>
        <p:spPr>
          <a:xfrm>
            <a:off x="7350958" y="6623959"/>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17081161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41248" y="256032"/>
            <a:ext cx="10506456" cy="1014984"/>
          </a:xfrm>
        </p:spPr>
        <p:txBody>
          <a:bodyPr anchor="b">
            <a:normAutofit/>
          </a:bodyPr>
          <a:lstStyle/>
          <a:p>
            <a:r>
              <a:rPr lang="en-GB" dirty="0"/>
              <a:t>MPP – Marginal Physical Product</a:t>
            </a:r>
          </a:p>
        </p:txBody>
      </p:sp>
      <p:sp>
        <p:nvSpPr>
          <p:cNvPr id="11" name="Rectangle 10">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 name="Content Placeholder 2">
            <a:extLst>
              <a:ext uri="{FF2B5EF4-FFF2-40B4-BE49-F238E27FC236}">
                <a16:creationId xmlns:a16="http://schemas.microsoft.com/office/drawing/2014/main" id="{4C270F35-E2DD-E135-56C9-505D6F5CBA4F}"/>
              </a:ext>
            </a:extLst>
          </p:cNvPr>
          <p:cNvGraphicFramePr>
            <a:graphicFrameLocks noGrp="1"/>
          </p:cNvGraphicFramePr>
          <p:nvPr>
            <p:ph idx="1"/>
            <p:extLst>
              <p:ext uri="{D42A27DB-BD31-4B8C-83A1-F6EECF244321}">
                <p14:modId xmlns:p14="http://schemas.microsoft.com/office/powerpoint/2010/main" val="3641488889"/>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a:extLst>
              <a:ext uri="{FF2B5EF4-FFF2-40B4-BE49-F238E27FC236}">
                <a16:creationId xmlns:a16="http://schemas.microsoft.com/office/drawing/2014/main" id="{1B44AB25-8097-0530-D0D2-2B7C9DF59AA1}"/>
              </a:ext>
            </a:extLst>
          </p:cNvPr>
          <p:cNvPicPr>
            <a:picLocks noChangeAspect="1"/>
          </p:cNvPicPr>
          <p:nvPr/>
        </p:nvPicPr>
        <p:blipFill>
          <a:blip r:embed="rId7" cstate="print">
            <a:alphaModFix amt="5000"/>
            <a:extLst>
              <a:ext uri="{28A0092B-C50C-407E-A947-70E740481C1C}">
                <a14:useLocalDpi xmlns:a14="http://schemas.microsoft.com/office/drawing/2010/main" val="0"/>
              </a:ext>
            </a:extLst>
          </a:blip>
          <a:stretch>
            <a:fillRect/>
          </a:stretch>
        </p:blipFill>
        <p:spPr>
          <a:xfrm>
            <a:off x="2412088" y="1543987"/>
            <a:ext cx="7695738" cy="3098355"/>
          </a:xfrm>
          <a:prstGeom prst="rect">
            <a:avLst/>
          </a:prstGeom>
        </p:spPr>
      </p:pic>
      <p:pic>
        <p:nvPicPr>
          <p:cNvPr id="4" name="Picture 3">
            <a:extLst>
              <a:ext uri="{FF2B5EF4-FFF2-40B4-BE49-F238E27FC236}">
                <a16:creationId xmlns:a16="http://schemas.microsoft.com/office/drawing/2014/main" id="{D0FBF6F0-9D9B-D142-7795-DAFF1DE2F31C}"/>
              </a:ext>
            </a:extLst>
          </p:cNvPr>
          <p:cNvPicPr>
            <a:picLocks noChangeAspect="1"/>
          </p:cNvPicPr>
          <p:nvPr/>
        </p:nvPicPr>
        <p:blipFill>
          <a:blip r:embed="rId8"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6" name="Footer Placeholder 2">
            <a:extLst>
              <a:ext uri="{FF2B5EF4-FFF2-40B4-BE49-F238E27FC236}">
                <a16:creationId xmlns:a16="http://schemas.microsoft.com/office/drawing/2014/main" id="{66597154-E3D7-7419-ACA2-BB0B458E3483}"/>
              </a:ext>
            </a:extLst>
          </p:cNvPr>
          <p:cNvSpPr txBox="1">
            <a:spLocks/>
          </p:cNvSpPr>
          <p:nvPr/>
        </p:nvSpPr>
        <p:spPr>
          <a:xfrm>
            <a:off x="1293048" y="657645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9">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7951B719-D915-421E-109A-C39CF72B3BD9}"/>
              </a:ext>
            </a:extLst>
          </p:cNvPr>
          <p:cNvSpPr txBox="1"/>
          <p:nvPr/>
        </p:nvSpPr>
        <p:spPr>
          <a:xfrm>
            <a:off x="7350958" y="6623959"/>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30008094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Sticky notes with question marks">
            <a:extLst>
              <a:ext uri="{FF2B5EF4-FFF2-40B4-BE49-F238E27FC236}">
                <a16:creationId xmlns:a16="http://schemas.microsoft.com/office/drawing/2014/main" id="{C7CD18FE-8CD9-9BCC-928B-D4318C5142C8}"/>
              </a:ext>
            </a:extLst>
          </p:cNvPr>
          <p:cNvPicPr>
            <a:picLocks noChangeAspect="1"/>
          </p:cNvPicPr>
          <p:nvPr/>
        </p:nvPicPr>
        <p:blipFill rotWithShape="1">
          <a:blip r:embed="rId2">
            <a:alphaModFix amt="35000"/>
          </a:blip>
          <a:srcRect t="13146" r="-2" b="2457"/>
          <a:stretch/>
        </p:blipFill>
        <p:spPr>
          <a:xfrm>
            <a:off x="20" y="1"/>
            <a:ext cx="12191980" cy="6857999"/>
          </a:xfrm>
          <a:prstGeom prst="rect">
            <a:avLst/>
          </a:prstGeom>
        </p:spPr>
      </p:pic>
      <p:sp>
        <p:nvSpPr>
          <p:cNvPr id="2" name="Title 1">
            <a:extLst>
              <a:ext uri="{FF2B5EF4-FFF2-40B4-BE49-F238E27FC236}">
                <a16:creationId xmlns:a16="http://schemas.microsoft.com/office/drawing/2014/main" id="{DA406856-DDCA-4B51-920A-B4142BC10A9F}"/>
              </a:ext>
            </a:extLst>
          </p:cNvPr>
          <p:cNvSpPr>
            <a:spLocks noGrp="1"/>
          </p:cNvSpPr>
          <p:nvPr>
            <p:ph type="title"/>
          </p:nvPr>
        </p:nvSpPr>
        <p:spPr>
          <a:xfrm>
            <a:off x="838201" y="1065862"/>
            <a:ext cx="3313164" cy="4726276"/>
          </a:xfrm>
        </p:spPr>
        <p:txBody>
          <a:bodyPr>
            <a:normAutofit/>
          </a:bodyPr>
          <a:lstStyle/>
          <a:p>
            <a:pPr algn="r"/>
            <a:r>
              <a:rPr lang="en-GB" sz="4000">
                <a:solidFill>
                  <a:srgbClr val="FFFFFF"/>
                </a:solidFill>
              </a:rPr>
              <a:t>Starter</a:t>
            </a:r>
          </a:p>
        </p:txBody>
      </p:sp>
      <p:cxnSp>
        <p:nvCxnSpPr>
          <p:cNvPr id="11" name="Straight Connector 10">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E4FAAA0-606A-499F-A65C-27AE5CAB4222}"/>
              </a:ext>
            </a:extLst>
          </p:cNvPr>
          <p:cNvSpPr>
            <a:spLocks noGrp="1"/>
          </p:cNvSpPr>
          <p:nvPr>
            <p:ph idx="1"/>
          </p:nvPr>
        </p:nvSpPr>
        <p:spPr>
          <a:xfrm>
            <a:off x="5155379" y="1842239"/>
            <a:ext cx="5744685" cy="3949899"/>
          </a:xfrm>
        </p:spPr>
        <p:txBody>
          <a:bodyPr anchor="ctr">
            <a:normAutofit/>
          </a:bodyPr>
          <a:lstStyle/>
          <a:p>
            <a:r>
              <a:rPr lang="en-GB">
                <a:solidFill>
                  <a:srgbClr val="FFFFFF"/>
                </a:solidFill>
              </a:rPr>
              <a:t>List as many factors that affect wages as you can think of</a:t>
            </a:r>
          </a:p>
          <a:p>
            <a:r>
              <a:rPr lang="en-GB">
                <a:solidFill>
                  <a:srgbClr val="FFFFFF"/>
                </a:solidFill>
              </a:rPr>
              <a:t>Pick 2 of these factors and expand them</a:t>
            </a:r>
          </a:p>
          <a:p>
            <a:endParaRPr lang="en-GB">
              <a:solidFill>
                <a:srgbClr val="FFFFFF"/>
              </a:solidFill>
            </a:endParaRPr>
          </a:p>
        </p:txBody>
      </p:sp>
      <p:pic>
        <p:nvPicPr>
          <p:cNvPr id="4" name="Picture 3">
            <a:extLst>
              <a:ext uri="{FF2B5EF4-FFF2-40B4-BE49-F238E27FC236}">
                <a16:creationId xmlns:a16="http://schemas.microsoft.com/office/drawing/2014/main" id="{A9AC3ED5-3C96-9413-699B-ADB12F410480}"/>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2412088" y="1543987"/>
            <a:ext cx="7695738" cy="3098355"/>
          </a:xfrm>
          <a:prstGeom prst="rect">
            <a:avLst/>
          </a:prstGeom>
        </p:spPr>
      </p:pic>
      <p:pic>
        <p:nvPicPr>
          <p:cNvPr id="6" name="Picture 5">
            <a:extLst>
              <a:ext uri="{FF2B5EF4-FFF2-40B4-BE49-F238E27FC236}">
                <a16:creationId xmlns:a16="http://schemas.microsoft.com/office/drawing/2014/main" id="{0B333930-5B81-8938-48BE-BA8A30A77348}"/>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7" name="Footer Placeholder 2">
            <a:extLst>
              <a:ext uri="{FF2B5EF4-FFF2-40B4-BE49-F238E27FC236}">
                <a16:creationId xmlns:a16="http://schemas.microsoft.com/office/drawing/2014/main" id="{9DF7C91C-506D-F048-44B9-714BF1028C53}"/>
              </a:ext>
            </a:extLst>
          </p:cNvPr>
          <p:cNvSpPr txBox="1">
            <a:spLocks/>
          </p:cNvSpPr>
          <p:nvPr/>
        </p:nvSpPr>
        <p:spPr>
          <a:xfrm>
            <a:off x="1293048" y="657645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7D648CC2-8CFE-0401-B504-B50DC77181A9}"/>
              </a:ext>
            </a:extLst>
          </p:cNvPr>
          <p:cNvSpPr txBox="1"/>
          <p:nvPr/>
        </p:nvSpPr>
        <p:spPr>
          <a:xfrm>
            <a:off x="7350958" y="6623959"/>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2379213940"/>
      </p:ext>
    </p:extLst>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C799903-48D5-4A31-A1A2-541072D97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8EFFF109-FC58-4FD3-BE05-9775A1310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6E6E6"/>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E1B96AD6-92A9-4273-A62B-96A1C3E0B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621792" y="1161288"/>
            <a:ext cx="3602736" cy="4526280"/>
          </a:xfrm>
        </p:spPr>
        <p:txBody>
          <a:bodyPr>
            <a:normAutofit/>
          </a:bodyPr>
          <a:lstStyle/>
          <a:p>
            <a:r>
              <a:rPr lang="en-GB" sz="4000"/>
              <a:t>Marginal revenue product (MRP)</a:t>
            </a:r>
          </a:p>
        </p:txBody>
      </p:sp>
      <p:sp>
        <p:nvSpPr>
          <p:cNvPr id="14" name="Rectangle 13">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p:cNvSpPr>
            <a:spLocks noGrp="1"/>
          </p:cNvSpPr>
          <p:nvPr>
            <p:ph idx="1"/>
          </p:nvPr>
        </p:nvSpPr>
        <p:spPr>
          <a:xfrm>
            <a:off x="5434149" y="932688"/>
            <a:ext cx="5916603" cy="4992624"/>
          </a:xfrm>
        </p:spPr>
        <p:txBody>
          <a:bodyPr anchor="ctr">
            <a:normAutofit/>
          </a:bodyPr>
          <a:lstStyle/>
          <a:p>
            <a:r>
              <a:rPr lang="en-GB" sz="2000" dirty="0"/>
              <a:t>Marginal revenue is the addition to revenue of selling an additional unit of output:</a:t>
            </a:r>
          </a:p>
          <a:p>
            <a:pPr lvl="1"/>
            <a:r>
              <a:rPr lang="en-GB" sz="2000" dirty="0"/>
              <a:t>Δ TR/Δ Q where Δ stands for change in</a:t>
            </a:r>
          </a:p>
          <a:p>
            <a:r>
              <a:rPr lang="en-GB" sz="2000" dirty="0"/>
              <a:t>Marginal revenue product (MRP) is the change in total revenue from the employment of an extra unit of labour</a:t>
            </a:r>
          </a:p>
          <a:p>
            <a:r>
              <a:rPr lang="en-GB" sz="2000" dirty="0"/>
              <a:t>MPP looks at production in terms of physical units whilst MRP looks at production in terms of monetary units</a:t>
            </a:r>
          </a:p>
          <a:p>
            <a:r>
              <a:rPr lang="en-GB" sz="2000" dirty="0"/>
              <a:t>If we multiply the additional to total output (MPP) by the revenue received from that extra output (MR) we find the addition to total revenue (MRP) or:</a:t>
            </a:r>
          </a:p>
          <a:p>
            <a:pPr lvl="1"/>
            <a:r>
              <a:rPr lang="en-GB" sz="2000" dirty="0"/>
              <a:t>MRP = MPP x MR</a:t>
            </a:r>
          </a:p>
        </p:txBody>
      </p:sp>
      <p:pic>
        <p:nvPicPr>
          <p:cNvPr id="4" name="Picture 3">
            <a:extLst>
              <a:ext uri="{FF2B5EF4-FFF2-40B4-BE49-F238E27FC236}">
                <a16:creationId xmlns:a16="http://schemas.microsoft.com/office/drawing/2014/main" id="{59369227-1503-1A0A-9AAD-5A79E16ECBF6}"/>
              </a:ext>
            </a:extLst>
          </p:cNvPr>
          <p:cNvPicPr>
            <a:picLocks noChangeAspect="1"/>
          </p:cNvPicPr>
          <p:nvPr/>
        </p:nvPicPr>
        <p:blipFill>
          <a:blip r:embed="rId2" cstate="print">
            <a:alphaModFix amt="5000"/>
            <a:extLst>
              <a:ext uri="{28A0092B-C50C-407E-A947-70E740481C1C}">
                <a14:useLocalDpi xmlns:a14="http://schemas.microsoft.com/office/drawing/2010/main" val="0"/>
              </a:ext>
            </a:extLst>
          </a:blip>
          <a:stretch>
            <a:fillRect/>
          </a:stretch>
        </p:blipFill>
        <p:spPr>
          <a:xfrm>
            <a:off x="2412088" y="1543987"/>
            <a:ext cx="7695738" cy="3098355"/>
          </a:xfrm>
          <a:prstGeom prst="rect">
            <a:avLst/>
          </a:prstGeom>
        </p:spPr>
      </p:pic>
      <p:pic>
        <p:nvPicPr>
          <p:cNvPr id="5" name="Picture 4">
            <a:extLst>
              <a:ext uri="{FF2B5EF4-FFF2-40B4-BE49-F238E27FC236}">
                <a16:creationId xmlns:a16="http://schemas.microsoft.com/office/drawing/2014/main" id="{FAE89F46-92A9-A584-9692-0D98FC3A7AA9}"/>
              </a:ext>
            </a:extLst>
          </p:cNvPr>
          <p:cNvPicPr>
            <a:picLocks noChangeAspect="1"/>
          </p:cNvPicPr>
          <p:nvPr/>
        </p:nvPicPr>
        <p:blipFill>
          <a:blip r:embed="rId3"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6" name="Footer Placeholder 2">
            <a:extLst>
              <a:ext uri="{FF2B5EF4-FFF2-40B4-BE49-F238E27FC236}">
                <a16:creationId xmlns:a16="http://schemas.microsoft.com/office/drawing/2014/main" id="{76FC92CA-67C0-B05B-6D85-699B39F532A9}"/>
              </a:ext>
            </a:extLst>
          </p:cNvPr>
          <p:cNvSpPr txBox="1">
            <a:spLocks/>
          </p:cNvSpPr>
          <p:nvPr/>
        </p:nvSpPr>
        <p:spPr>
          <a:xfrm>
            <a:off x="1293048" y="657645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C1F4A88F-C5BD-E25F-FBD7-E416C653A5AD}"/>
              </a:ext>
            </a:extLst>
          </p:cNvPr>
          <p:cNvSpPr txBox="1"/>
          <p:nvPr/>
        </p:nvSpPr>
        <p:spPr>
          <a:xfrm>
            <a:off x="7350958" y="6623959"/>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5391240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647657E-8DF3-28AC-2D6C-79239F26ECF1}"/>
              </a:ext>
            </a:extLst>
          </p:cNvPr>
          <p:cNvSpPr/>
          <p:nvPr/>
        </p:nvSpPr>
        <p:spPr>
          <a:xfrm>
            <a:off x="1969015" y="2124242"/>
            <a:ext cx="9415639" cy="4024402"/>
          </a:xfrm>
          <a:prstGeom prst="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1115568" y="548640"/>
            <a:ext cx="10168128" cy="1179576"/>
          </a:xfrm>
        </p:spPr>
        <p:txBody>
          <a:bodyPr>
            <a:normAutofit/>
          </a:bodyPr>
          <a:lstStyle/>
          <a:p>
            <a:r>
              <a:rPr lang="en-GB" sz="4000"/>
              <a:t>MRP/Demand curve for labour</a:t>
            </a:r>
          </a:p>
        </p:txBody>
      </p:sp>
      <p:sp>
        <p:nvSpPr>
          <p:cNvPr id="5"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p:cNvSpPr>
            <a:spLocks noGrp="1"/>
          </p:cNvSpPr>
          <p:nvPr>
            <p:ph idx="1"/>
          </p:nvPr>
        </p:nvSpPr>
        <p:spPr>
          <a:xfrm>
            <a:off x="2055001" y="2453623"/>
            <a:ext cx="4494215" cy="3695020"/>
          </a:xfrm>
        </p:spPr>
        <p:txBody>
          <a:bodyPr>
            <a:normAutofit lnSpcReduction="10000"/>
          </a:bodyPr>
          <a:lstStyle/>
          <a:p>
            <a:r>
              <a:rPr lang="en-GB" sz="2200" dirty="0"/>
              <a:t>MRP can be shown diagrammatically.</a:t>
            </a:r>
          </a:p>
          <a:p>
            <a:r>
              <a:rPr lang="en-GB" sz="2200" dirty="0"/>
              <a:t>Due to the law of diminishing marginal returns total product will rise at first and then start to decline.</a:t>
            </a:r>
          </a:p>
          <a:p>
            <a:r>
              <a:rPr lang="en-GB" sz="2200" dirty="0"/>
              <a:t>The MRP shows how many workers are demanded by a firm at each wage rate.</a:t>
            </a:r>
          </a:p>
          <a:p>
            <a:r>
              <a:rPr lang="en-GB" sz="2200" dirty="0"/>
              <a:t>Therefore, it is the demand curve for labour.</a:t>
            </a:r>
          </a:p>
          <a:p>
            <a:pPr marL="0" indent="0">
              <a:buNone/>
            </a:pPr>
            <a:endParaRPr lang="en-GB" sz="2200" dirty="0"/>
          </a:p>
        </p:txBody>
      </p:sp>
      <p:sp>
        <p:nvSpPr>
          <p:cNvPr id="16" name="Rectangle 15">
            <a:extLst>
              <a:ext uri="{FF2B5EF4-FFF2-40B4-BE49-F238E27FC236}">
                <a16:creationId xmlns:a16="http://schemas.microsoft.com/office/drawing/2014/main" id="{F5A9AEB2-00BC-A345-EA7C-A114E50E0346}"/>
              </a:ext>
            </a:extLst>
          </p:cNvPr>
          <p:cNvSpPr/>
          <p:nvPr/>
        </p:nvSpPr>
        <p:spPr>
          <a:xfrm>
            <a:off x="5677392" y="2069432"/>
            <a:ext cx="6874042" cy="47885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solidFill>
                <a:srgbClr val="000000"/>
              </a:solidFill>
            </a:endParaRPr>
          </a:p>
        </p:txBody>
      </p:sp>
      <p:grpSp>
        <p:nvGrpSpPr>
          <p:cNvPr id="17" name="Group 16">
            <a:extLst>
              <a:ext uri="{FF2B5EF4-FFF2-40B4-BE49-F238E27FC236}">
                <a16:creationId xmlns:a16="http://schemas.microsoft.com/office/drawing/2014/main" id="{F589D474-E0E7-77A5-D806-134AE6770D04}"/>
              </a:ext>
            </a:extLst>
          </p:cNvPr>
          <p:cNvGrpSpPr/>
          <p:nvPr/>
        </p:nvGrpSpPr>
        <p:grpSpPr>
          <a:xfrm>
            <a:off x="5737049" y="2078410"/>
            <a:ext cx="5733591" cy="3946471"/>
            <a:chOff x="5335852" y="2079877"/>
            <a:chExt cx="6472378" cy="4591986"/>
          </a:xfrm>
        </p:grpSpPr>
        <p:grpSp>
          <p:nvGrpSpPr>
            <p:cNvPr id="18" name="Group 17">
              <a:extLst>
                <a:ext uri="{FF2B5EF4-FFF2-40B4-BE49-F238E27FC236}">
                  <a16:creationId xmlns:a16="http://schemas.microsoft.com/office/drawing/2014/main" id="{33904342-E9CE-37D7-33C7-4E85DFF26E00}"/>
                </a:ext>
              </a:extLst>
            </p:cNvPr>
            <p:cNvGrpSpPr/>
            <p:nvPr/>
          </p:nvGrpSpPr>
          <p:grpSpPr>
            <a:xfrm>
              <a:off x="5335852" y="2079877"/>
              <a:ext cx="6472378" cy="4591986"/>
              <a:chOff x="5335852" y="2079877"/>
              <a:chExt cx="6472378" cy="4591986"/>
            </a:xfrm>
          </p:grpSpPr>
          <p:cxnSp>
            <p:nvCxnSpPr>
              <p:cNvPr id="20" name="Straight Connector 19">
                <a:extLst>
                  <a:ext uri="{FF2B5EF4-FFF2-40B4-BE49-F238E27FC236}">
                    <a16:creationId xmlns:a16="http://schemas.microsoft.com/office/drawing/2014/main" id="{0024CAC9-2710-F376-9B72-242EF26A18FC}"/>
                  </a:ext>
                </a:extLst>
              </p:cNvPr>
              <p:cNvCxnSpPr/>
              <p:nvPr/>
            </p:nvCxnSpPr>
            <p:spPr>
              <a:xfrm>
                <a:off x="6781370" y="2578649"/>
                <a:ext cx="0" cy="3527425"/>
              </a:xfrm>
              <a:prstGeom prst="line">
                <a:avLst/>
              </a:prstGeom>
              <a:noFill/>
              <a:ln w="28575" cap="flat" cmpd="sng" algn="ctr">
                <a:solidFill>
                  <a:schemeClr val="tx1"/>
                </a:solidFill>
                <a:prstDash val="solid"/>
              </a:ln>
              <a:effectLst/>
            </p:spPr>
          </p:cxnSp>
          <p:cxnSp>
            <p:nvCxnSpPr>
              <p:cNvPr id="21" name="Straight Connector 20">
                <a:extLst>
                  <a:ext uri="{FF2B5EF4-FFF2-40B4-BE49-F238E27FC236}">
                    <a16:creationId xmlns:a16="http://schemas.microsoft.com/office/drawing/2014/main" id="{37ADCDC5-E293-271B-EABA-F11C8735C37D}"/>
                  </a:ext>
                </a:extLst>
              </p:cNvPr>
              <p:cNvCxnSpPr/>
              <p:nvPr/>
            </p:nvCxnSpPr>
            <p:spPr>
              <a:xfrm>
                <a:off x="6781370" y="6106074"/>
                <a:ext cx="3322208" cy="0"/>
              </a:xfrm>
              <a:prstGeom prst="line">
                <a:avLst/>
              </a:prstGeom>
              <a:noFill/>
              <a:ln w="28575" cap="flat" cmpd="sng" algn="ctr">
                <a:solidFill>
                  <a:schemeClr val="tx1"/>
                </a:solidFill>
                <a:prstDash val="solid"/>
              </a:ln>
              <a:effectLst/>
            </p:spPr>
          </p:cxnSp>
          <p:sp>
            <p:nvSpPr>
              <p:cNvPr id="22" name="TextBox 8">
                <a:extLst>
                  <a:ext uri="{FF2B5EF4-FFF2-40B4-BE49-F238E27FC236}">
                    <a16:creationId xmlns:a16="http://schemas.microsoft.com/office/drawing/2014/main" id="{D721CD88-DB74-ED37-E967-D5A37873DD3C}"/>
                  </a:ext>
                </a:extLst>
              </p:cNvPr>
              <p:cNvSpPr txBox="1">
                <a:spLocks noChangeArrowheads="1"/>
              </p:cNvSpPr>
              <p:nvPr/>
            </p:nvSpPr>
            <p:spPr bwMode="auto">
              <a:xfrm>
                <a:off x="5335852" y="2079877"/>
                <a:ext cx="3322207" cy="60880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dirty="0">
                    <a:ln>
                      <a:noFill/>
                    </a:ln>
                    <a:solidFill>
                      <a:srgbClr val="000000"/>
                    </a:solidFill>
                    <a:effectLst/>
                    <a:uLnTx/>
                    <a:uFillTx/>
                    <a:latin typeface="Calibri"/>
                  </a:rPr>
                  <a:t>Wage rate/MRP</a:t>
                </a:r>
                <a:endParaRPr kumimoji="0" lang="en-US" sz="2800" b="0" i="0" u="none" strike="noStrike" kern="0" cap="none" spc="0" normalizeH="0" baseline="0" noProof="0" dirty="0">
                  <a:ln>
                    <a:noFill/>
                  </a:ln>
                  <a:solidFill>
                    <a:srgbClr val="000000"/>
                  </a:solidFill>
                  <a:effectLst/>
                  <a:uLnTx/>
                  <a:uFillTx/>
                  <a:latin typeface="Calibri"/>
                </a:endParaRPr>
              </a:p>
            </p:txBody>
          </p:sp>
          <p:sp>
            <p:nvSpPr>
              <p:cNvPr id="23" name="TextBox 9">
                <a:extLst>
                  <a:ext uri="{FF2B5EF4-FFF2-40B4-BE49-F238E27FC236}">
                    <a16:creationId xmlns:a16="http://schemas.microsoft.com/office/drawing/2014/main" id="{B17407B9-165C-AAF0-E6CD-D5549EB49D59}"/>
                  </a:ext>
                </a:extLst>
              </p:cNvPr>
              <p:cNvSpPr txBox="1">
                <a:spLocks noChangeArrowheads="1"/>
              </p:cNvSpPr>
              <p:nvPr/>
            </p:nvSpPr>
            <p:spPr bwMode="auto">
              <a:xfrm>
                <a:off x="8328125" y="6148643"/>
                <a:ext cx="3480105" cy="52322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dirty="0">
                    <a:ln>
                      <a:noFill/>
                    </a:ln>
                    <a:solidFill>
                      <a:srgbClr val="000000"/>
                    </a:solidFill>
                    <a:effectLst/>
                    <a:uLnTx/>
                    <a:uFillTx/>
                    <a:latin typeface="Calibri"/>
                  </a:rPr>
                  <a:t>Quantity of Labour</a:t>
                </a:r>
                <a:endParaRPr kumimoji="0" lang="en-US" sz="2800" b="0" i="0" u="none" strike="noStrike" kern="0" cap="none" spc="0" normalizeH="0" baseline="0" noProof="0" dirty="0">
                  <a:ln>
                    <a:noFill/>
                  </a:ln>
                  <a:solidFill>
                    <a:srgbClr val="000000"/>
                  </a:solidFill>
                  <a:effectLst/>
                  <a:uLnTx/>
                  <a:uFillTx/>
                  <a:latin typeface="Calibri"/>
                </a:endParaRPr>
              </a:p>
            </p:txBody>
          </p:sp>
          <p:sp>
            <p:nvSpPr>
              <p:cNvPr id="24" name="TextBox 10">
                <a:extLst>
                  <a:ext uri="{FF2B5EF4-FFF2-40B4-BE49-F238E27FC236}">
                    <a16:creationId xmlns:a16="http://schemas.microsoft.com/office/drawing/2014/main" id="{D3EC0365-D799-3BA9-3B68-AEAF27AA44E1}"/>
                  </a:ext>
                </a:extLst>
              </p:cNvPr>
              <p:cNvSpPr txBox="1">
                <a:spLocks noChangeArrowheads="1"/>
              </p:cNvSpPr>
              <p:nvPr/>
            </p:nvSpPr>
            <p:spPr bwMode="auto">
              <a:xfrm>
                <a:off x="8680577" y="5406623"/>
                <a:ext cx="1866382" cy="52322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dirty="0">
                    <a:ln>
                      <a:noFill/>
                    </a:ln>
                    <a:solidFill>
                      <a:srgbClr val="000000"/>
                    </a:solidFill>
                    <a:effectLst/>
                    <a:uLnTx/>
                    <a:uFillTx/>
                    <a:latin typeface="Calibri"/>
                  </a:rPr>
                  <a:t>D = MRP</a:t>
                </a:r>
                <a:endParaRPr kumimoji="0" lang="en-US" sz="2800" b="0" i="0" u="none" strike="noStrike" kern="0" cap="none" spc="0" normalizeH="0" baseline="0" noProof="0" dirty="0">
                  <a:ln>
                    <a:noFill/>
                  </a:ln>
                  <a:solidFill>
                    <a:srgbClr val="000000"/>
                  </a:solidFill>
                  <a:effectLst/>
                  <a:uLnTx/>
                  <a:uFillTx/>
                  <a:latin typeface="Calibri"/>
                </a:endParaRPr>
              </a:p>
            </p:txBody>
          </p:sp>
          <p:sp>
            <p:nvSpPr>
              <p:cNvPr id="25" name="TextBox 11">
                <a:extLst>
                  <a:ext uri="{FF2B5EF4-FFF2-40B4-BE49-F238E27FC236}">
                    <a16:creationId xmlns:a16="http://schemas.microsoft.com/office/drawing/2014/main" id="{A59BB5F8-1EF3-32ED-7708-BBA42193CAF1}"/>
                  </a:ext>
                </a:extLst>
              </p:cNvPr>
              <p:cNvSpPr txBox="1">
                <a:spLocks noChangeArrowheads="1"/>
              </p:cNvSpPr>
              <p:nvPr/>
            </p:nvSpPr>
            <p:spPr bwMode="auto">
              <a:xfrm>
                <a:off x="6477082" y="6106074"/>
                <a:ext cx="431800" cy="52322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dirty="0">
                    <a:ln>
                      <a:noFill/>
                    </a:ln>
                    <a:solidFill>
                      <a:srgbClr val="000000"/>
                    </a:solidFill>
                    <a:effectLst/>
                    <a:uLnTx/>
                    <a:uFillTx/>
                    <a:latin typeface="Calibri"/>
                  </a:rPr>
                  <a:t>0</a:t>
                </a:r>
                <a:endParaRPr kumimoji="0" lang="en-US" sz="2800" b="1" i="0" u="none" strike="noStrike" kern="0" cap="none" spc="0" normalizeH="0" baseline="0" noProof="0" dirty="0">
                  <a:ln>
                    <a:noFill/>
                  </a:ln>
                  <a:solidFill>
                    <a:srgbClr val="000000"/>
                  </a:solidFill>
                  <a:effectLst/>
                  <a:uLnTx/>
                  <a:uFillTx/>
                  <a:latin typeface="Calibri"/>
                </a:endParaRPr>
              </a:p>
            </p:txBody>
          </p:sp>
        </p:grpSp>
        <p:sp>
          <p:nvSpPr>
            <p:cNvPr id="19" name="Freeform 10">
              <a:extLst>
                <a:ext uri="{FF2B5EF4-FFF2-40B4-BE49-F238E27FC236}">
                  <a16:creationId xmlns:a16="http://schemas.microsoft.com/office/drawing/2014/main" id="{D2D4127C-AA79-FFB1-2304-1F3D67259995}"/>
                </a:ext>
              </a:extLst>
            </p:cNvPr>
            <p:cNvSpPr/>
            <p:nvPr/>
          </p:nvSpPr>
          <p:spPr>
            <a:xfrm>
              <a:off x="7232750" y="3155520"/>
              <a:ext cx="2190750" cy="2251103"/>
            </a:xfrm>
            <a:custGeom>
              <a:avLst/>
              <a:gdLst>
                <a:gd name="connsiteX0" fmla="*/ 0 w 2190750"/>
                <a:gd name="connsiteY0" fmla="*/ 1022378 h 2251103"/>
                <a:gd name="connsiteX1" fmla="*/ 790575 w 2190750"/>
                <a:gd name="connsiteY1" fmla="*/ 41303 h 2251103"/>
                <a:gd name="connsiteX2" fmla="*/ 2190750 w 2190750"/>
                <a:gd name="connsiteY2" fmla="*/ 2251103 h 2251103"/>
                <a:gd name="connsiteX3" fmla="*/ 2190750 w 2190750"/>
                <a:gd name="connsiteY3" fmla="*/ 2251103 h 2251103"/>
                <a:gd name="connsiteX4" fmla="*/ 2190750 w 2190750"/>
                <a:gd name="connsiteY4" fmla="*/ 2251103 h 2251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0750" h="2251103">
                  <a:moveTo>
                    <a:pt x="0" y="1022378"/>
                  </a:moveTo>
                  <a:cubicBezTo>
                    <a:pt x="212725" y="429447"/>
                    <a:pt x="425450" y="-163484"/>
                    <a:pt x="790575" y="41303"/>
                  </a:cubicBezTo>
                  <a:cubicBezTo>
                    <a:pt x="1155700" y="246090"/>
                    <a:pt x="2190750" y="2251103"/>
                    <a:pt x="2190750" y="2251103"/>
                  </a:cubicBezTo>
                  <a:lnTo>
                    <a:pt x="2190750" y="2251103"/>
                  </a:lnTo>
                  <a:lnTo>
                    <a:pt x="2190750" y="2251103"/>
                  </a:lnTo>
                </a:path>
              </a:pathLst>
            </a:custGeom>
            <a:noFill/>
            <a:ln w="50800" cap="flat" cmpd="sng" algn="ctr">
              <a:solidFill>
                <a:schemeClr val="tx1"/>
              </a:solidFill>
              <a:prstDash val="solid"/>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a:ln>
                  <a:noFill/>
                </a:ln>
                <a:solidFill>
                  <a:srgbClr val="000000"/>
                </a:solidFill>
                <a:effectLst/>
                <a:uLnTx/>
                <a:uFillTx/>
                <a:latin typeface="Calibri"/>
                <a:ea typeface="+mn-ea"/>
                <a:cs typeface="+mn-cs"/>
              </a:endParaRPr>
            </a:p>
          </p:txBody>
        </p:sp>
      </p:grpSp>
      <p:pic>
        <p:nvPicPr>
          <p:cNvPr id="6" name="Picture 5">
            <a:extLst>
              <a:ext uri="{FF2B5EF4-FFF2-40B4-BE49-F238E27FC236}">
                <a16:creationId xmlns:a16="http://schemas.microsoft.com/office/drawing/2014/main" id="{F65BAE2F-C62C-8FDE-17B0-3694DF1A35EB}"/>
              </a:ext>
            </a:extLst>
          </p:cNvPr>
          <p:cNvPicPr>
            <a:picLocks noChangeAspect="1"/>
          </p:cNvPicPr>
          <p:nvPr/>
        </p:nvPicPr>
        <p:blipFill>
          <a:blip r:embed="rId2" cstate="print">
            <a:alphaModFix amt="5000"/>
            <a:extLst>
              <a:ext uri="{28A0092B-C50C-407E-A947-70E740481C1C}">
                <a14:useLocalDpi xmlns:a14="http://schemas.microsoft.com/office/drawing/2010/main" val="0"/>
              </a:ext>
            </a:extLst>
          </a:blip>
          <a:stretch>
            <a:fillRect/>
          </a:stretch>
        </p:blipFill>
        <p:spPr>
          <a:xfrm>
            <a:off x="2412088" y="1543987"/>
            <a:ext cx="7695738" cy="3098355"/>
          </a:xfrm>
          <a:prstGeom prst="rect">
            <a:avLst/>
          </a:prstGeom>
        </p:spPr>
      </p:pic>
      <p:pic>
        <p:nvPicPr>
          <p:cNvPr id="7" name="Picture 6">
            <a:extLst>
              <a:ext uri="{FF2B5EF4-FFF2-40B4-BE49-F238E27FC236}">
                <a16:creationId xmlns:a16="http://schemas.microsoft.com/office/drawing/2014/main" id="{96B562E7-6C57-2AC7-735A-500F06927389}"/>
              </a:ext>
            </a:extLst>
          </p:cNvPr>
          <p:cNvPicPr>
            <a:picLocks noChangeAspect="1"/>
          </p:cNvPicPr>
          <p:nvPr/>
        </p:nvPicPr>
        <p:blipFill>
          <a:blip r:embed="rId3"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9" name="Footer Placeholder 2">
            <a:extLst>
              <a:ext uri="{FF2B5EF4-FFF2-40B4-BE49-F238E27FC236}">
                <a16:creationId xmlns:a16="http://schemas.microsoft.com/office/drawing/2014/main" id="{7A47159E-6540-FDA8-97C3-8E69D4572978}"/>
              </a:ext>
            </a:extLst>
          </p:cNvPr>
          <p:cNvSpPr txBox="1">
            <a:spLocks/>
          </p:cNvSpPr>
          <p:nvPr/>
        </p:nvSpPr>
        <p:spPr>
          <a:xfrm>
            <a:off x="1293048" y="657645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91B4AB05-B801-A24F-389E-8648C336B283}"/>
              </a:ext>
            </a:extLst>
          </p:cNvPr>
          <p:cNvSpPr txBox="1"/>
          <p:nvPr/>
        </p:nvSpPr>
        <p:spPr>
          <a:xfrm>
            <a:off x="7350958" y="6623959"/>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2664408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demand curve for labour</a:t>
            </a:r>
          </a:p>
        </p:txBody>
      </p:sp>
      <p:graphicFrame>
        <p:nvGraphicFramePr>
          <p:cNvPr id="23" name="Content Placeholder 2">
            <a:extLst>
              <a:ext uri="{FF2B5EF4-FFF2-40B4-BE49-F238E27FC236}">
                <a16:creationId xmlns:a16="http://schemas.microsoft.com/office/drawing/2014/main" id="{407E22D4-FBE7-C217-1CBA-317B860C38E8}"/>
              </a:ext>
            </a:extLst>
          </p:cNvPr>
          <p:cNvGraphicFramePr>
            <a:graphicFrameLocks noGrp="1"/>
          </p:cNvGraphicFramePr>
          <p:nvPr>
            <p:ph idx="1"/>
            <p:extLst>
              <p:ext uri="{D42A27DB-BD31-4B8C-83A1-F6EECF244321}">
                <p14:modId xmlns:p14="http://schemas.microsoft.com/office/powerpoint/2010/main" val="2550588432"/>
              </p:ext>
            </p:extLst>
          </p:nvPr>
        </p:nvGraphicFramePr>
        <p:xfrm>
          <a:off x="1359843" y="2010908"/>
          <a:ext cx="4532029" cy="46903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p:nvPr/>
        </p:nvSpPr>
        <p:spPr>
          <a:xfrm>
            <a:off x="5782602" y="1791592"/>
            <a:ext cx="6409398" cy="50635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grpSp>
        <p:nvGrpSpPr>
          <p:cNvPr id="6" name="Group 5"/>
          <p:cNvGrpSpPr/>
          <p:nvPr/>
        </p:nvGrpSpPr>
        <p:grpSpPr>
          <a:xfrm>
            <a:off x="5664199" y="2088366"/>
            <a:ext cx="6470058" cy="4779601"/>
            <a:chOff x="1110896" y="2203823"/>
            <a:chExt cx="6470058" cy="4779601"/>
          </a:xfrm>
        </p:grpSpPr>
        <p:cxnSp>
          <p:nvCxnSpPr>
            <p:cNvPr id="12" name="Straight Connector 11"/>
            <p:cNvCxnSpPr/>
            <p:nvPr/>
          </p:nvCxnSpPr>
          <p:spPr>
            <a:xfrm>
              <a:off x="2257904" y="2766044"/>
              <a:ext cx="0" cy="3527425"/>
            </a:xfrm>
            <a:prstGeom prst="line">
              <a:avLst/>
            </a:prstGeom>
            <a:noFill/>
            <a:ln w="28575" cap="flat" cmpd="sng" algn="ctr">
              <a:solidFill>
                <a:schemeClr val="tx1"/>
              </a:solidFill>
              <a:prstDash val="solid"/>
            </a:ln>
            <a:effectLst/>
          </p:spPr>
        </p:cxnSp>
        <p:cxnSp>
          <p:nvCxnSpPr>
            <p:cNvPr id="13" name="Straight Connector 12"/>
            <p:cNvCxnSpPr/>
            <p:nvPr/>
          </p:nvCxnSpPr>
          <p:spPr>
            <a:xfrm>
              <a:off x="2257904" y="6293469"/>
              <a:ext cx="4679950" cy="0"/>
            </a:xfrm>
            <a:prstGeom prst="line">
              <a:avLst/>
            </a:prstGeom>
            <a:noFill/>
            <a:ln w="28575" cap="flat" cmpd="sng" algn="ctr">
              <a:solidFill>
                <a:schemeClr val="tx1"/>
              </a:solidFill>
              <a:prstDash val="solid"/>
            </a:ln>
            <a:effectLst/>
          </p:spPr>
        </p:cxnSp>
        <p:sp>
          <p:nvSpPr>
            <p:cNvPr id="14" name="TextBox 13"/>
            <p:cNvSpPr txBox="1">
              <a:spLocks noChangeArrowheads="1"/>
            </p:cNvSpPr>
            <p:nvPr/>
          </p:nvSpPr>
          <p:spPr bwMode="auto">
            <a:xfrm>
              <a:off x="1110896" y="2203823"/>
              <a:ext cx="3090108" cy="523220"/>
            </a:xfrm>
            <a:prstGeom prst="rect">
              <a:avLst/>
            </a:prstGeom>
            <a:noFill/>
            <a:ln w="9525">
              <a:noFill/>
              <a:miter lim="800000"/>
              <a:headEnd/>
              <a:tailEnd/>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dirty="0">
                  <a:ln>
                    <a:noFill/>
                  </a:ln>
                  <a:solidFill>
                    <a:srgbClr val="000000"/>
                  </a:solidFill>
                  <a:effectLst/>
                  <a:uLnTx/>
                  <a:uFillTx/>
                  <a:latin typeface="Calibri"/>
                </a:rPr>
                <a:t>Wage rate/MRP</a:t>
              </a:r>
              <a:endParaRPr kumimoji="0" lang="en-US" sz="2800" b="0" i="0" u="none" strike="noStrike" kern="0" cap="none" spc="0" normalizeH="0" baseline="0" noProof="0" dirty="0">
                <a:ln>
                  <a:noFill/>
                </a:ln>
                <a:solidFill>
                  <a:srgbClr val="000000"/>
                </a:solidFill>
                <a:effectLst/>
                <a:uLnTx/>
                <a:uFillTx/>
                <a:latin typeface="Calibri"/>
              </a:endParaRPr>
            </a:p>
          </p:txBody>
        </p:sp>
        <p:sp>
          <p:nvSpPr>
            <p:cNvPr id="15" name="TextBox 14"/>
            <p:cNvSpPr txBox="1">
              <a:spLocks noChangeArrowheads="1"/>
            </p:cNvSpPr>
            <p:nvPr/>
          </p:nvSpPr>
          <p:spPr bwMode="auto">
            <a:xfrm>
              <a:off x="5522369" y="6275538"/>
              <a:ext cx="2058585" cy="707886"/>
            </a:xfrm>
            <a:prstGeom prst="rect">
              <a:avLst/>
            </a:prstGeom>
            <a:noFill/>
            <a:ln w="9525">
              <a:noFill/>
              <a:miter lim="800000"/>
              <a:headEnd/>
              <a:tailEnd/>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srgbClr val="000000"/>
                  </a:solidFill>
                  <a:effectLst/>
                  <a:uLnTx/>
                  <a:uFillTx/>
                  <a:latin typeface="Calibri"/>
                </a:rPr>
                <a:t>Quantity of Labour</a:t>
              </a:r>
              <a:endParaRPr kumimoji="0" lang="en-US" sz="2000" b="0" i="0" u="none" strike="noStrike" kern="0" cap="none" spc="0" normalizeH="0" baseline="0" noProof="0" dirty="0">
                <a:ln>
                  <a:noFill/>
                </a:ln>
                <a:solidFill>
                  <a:srgbClr val="000000"/>
                </a:solidFill>
                <a:effectLst/>
                <a:uLnTx/>
                <a:uFillTx/>
                <a:latin typeface="Calibri"/>
              </a:endParaRPr>
            </a:p>
          </p:txBody>
        </p:sp>
        <p:sp>
          <p:nvSpPr>
            <p:cNvPr id="16" name="TextBox 15"/>
            <p:cNvSpPr txBox="1">
              <a:spLocks noChangeArrowheads="1"/>
            </p:cNvSpPr>
            <p:nvPr/>
          </p:nvSpPr>
          <p:spPr bwMode="auto">
            <a:xfrm>
              <a:off x="5714194" y="5378364"/>
              <a:ext cx="1655460" cy="523220"/>
            </a:xfrm>
            <a:prstGeom prst="rect">
              <a:avLst/>
            </a:prstGeom>
            <a:noFill/>
            <a:ln w="9525">
              <a:noFill/>
              <a:miter lim="800000"/>
              <a:headEnd/>
              <a:tailEnd/>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dirty="0">
                  <a:ln>
                    <a:noFill/>
                  </a:ln>
                  <a:solidFill>
                    <a:srgbClr val="000000"/>
                  </a:solidFill>
                  <a:effectLst/>
                  <a:uLnTx/>
                  <a:uFillTx/>
                  <a:latin typeface="Calibri"/>
                </a:rPr>
                <a:t>D = MRP</a:t>
              </a:r>
              <a:endParaRPr kumimoji="0" lang="en-US" sz="2800" b="0" i="0" u="none" strike="noStrike" kern="0" cap="none" spc="0" normalizeH="0" baseline="0" noProof="0" dirty="0">
                <a:ln>
                  <a:noFill/>
                </a:ln>
                <a:solidFill>
                  <a:srgbClr val="000000"/>
                </a:solidFill>
                <a:effectLst/>
                <a:uLnTx/>
                <a:uFillTx/>
                <a:latin typeface="Calibri"/>
              </a:endParaRPr>
            </a:p>
          </p:txBody>
        </p:sp>
        <p:cxnSp>
          <p:nvCxnSpPr>
            <p:cNvPr id="17" name="Straight Connector 16"/>
            <p:cNvCxnSpPr/>
            <p:nvPr/>
          </p:nvCxnSpPr>
          <p:spPr>
            <a:xfrm>
              <a:off x="3265967" y="3062906"/>
              <a:ext cx="2735262" cy="2295525"/>
            </a:xfrm>
            <a:prstGeom prst="line">
              <a:avLst/>
            </a:prstGeom>
            <a:noFill/>
            <a:ln w="28575" cap="flat" cmpd="sng" algn="ctr">
              <a:solidFill>
                <a:schemeClr val="tx1"/>
              </a:solidFill>
              <a:prstDash val="solid"/>
            </a:ln>
            <a:effectLst/>
          </p:spPr>
        </p:cxnSp>
        <p:cxnSp>
          <p:nvCxnSpPr>
            <p:cNvPr id="18" name="Straight Connector 17"/>
            <p:cNvCxnSpPr/>
            <p:nvPr/>
          </p:nvCxnSpPr>
          <p:spPr>
            <a:xfrm>
              <a:off x="2257904" y="4210669"/>
              <a:ext cx="2374900" cy="0"/>
            </a:xfrm>
            <a:prstGeom prst="line">
              <a:avLst/>
            </a:prstGeom>
            <a:noFill/>
            <a:ln w="9525" cap="flat" cmpd="sng" algn="ctr">
              <a:solidFill>
                <a:schemeClr val="tx1"/>
              </a:solidFill>
              <a:prstDash val="dash"/>
            </a:ln>
            <a:effectLst/>
          </p:spPr>
        </p:cxnSp>
        <p:cxnSp>
          <p:nvCxnSpPr>
            <p:cNvPr id="19" name="Straight Connector 18"/>
            <p:cNvCxnSpPr/>
            <p:nvPr/>
          </p:nvCxnSpPr>
          <p:spPr>
            <a:xfrm>
              <a:off x="4632804" y="4210669"/>
              <a:ext cx="0" cy="2082800"/>
            </a:xfrm>
            <a:prstGeom prst="line">
              <a:avLst/>
            </a:prstGeom>
            <a:noFill/>
            <a:ln w="9525" cap="flat" cmpd="sng" algn="ctr">
              <a:solidFill>
                <a:schemeClr val="tx1"/>
              </a:solidFill>
              <a:prstDash val="dash"/>
            </a:ln>
            <a:effectLst/>
          </p:spPr>
        </p:cxnSp>
        <p:sp>
          <p:nvSpPr>
            <p:cNvPr id="20" name="TextBox 19"/>
            <p:cNvSpPr txBox="1">
              <a:spLocks noChangeArrowheads="1"/>
            </p:cNvSpPr>
            <p:nvPr/>
          </p:nvSpPr>
          <p:spPr bwMode="auto">
            <a:xfrm>
              <a:off x="1229299" y="3947403"/>
              <a:ext cx="1295399" cy="523220"/>
            </a:xfrm>
            <a:prstGeom prst="rect">
              <a:avLst/>
            </a:prstGeom>
            <a:noFill/>
            <a:ln w="9525">
              <a:noFill/>
              <a:miter lim="800000"/>
              <a:headEnd/>
              <a:tailEnd/>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dirty="0">
                  <a:ln>
                    <a:noFill/>
                  </a:ln>
                  <a:solidFill>
                    <a:srgbClr val="000000"/>
                  </a:solidFill>
                  <a:effectLst/>
                  <a:uLnTx/>
                  <a:uFillTx/>
                  <a:latin typeface="Calibri"/>
                </a:rPr>
                <a:t>WR</a:t>
              </a:r>
              <a:r>
                <a:rPr kumimoji="0" lang="en-GB" b="1" i="0" u="none" strike="noStrike" kern="0" cap="none" spc="0" normalizeH="0" baseline="0" noProof="0" dirty="0">
                  <a:ln>
                    <a:noFill/>
                  </a:ln>
                  <a:solidFill>
                    <a:srgbClr val="000000"/>
                  </a:solidFill>
                  <a:effectLst/>
                  <a:uLnTx/>
                  <a:uFillTx/>
                  <a:latin typeface="Calibri"/>
                </a:rPr>
                <a:t>1</a:t>
              </a:r>
              <a:endParaRPr kumimoji="0" lang="en-US" sz="2800" b="1" i="0" u="none" strike="noStrike" kern="0" cap="none" spc="0" normalizeH="0" baseline="0" noProof="0" dirty="0">
                <a:ln>
                  <a:noFill/>
                </a:ln>
                <a:solidFill>
                  <a:srgbClr val="000000"/>
                </a:solidFill>
                <a:effectLst/>
                <a:uLnTx/>
                <a:uFillTx/>
                <a:latin typeface="Calibri"/>
              </a:endParaRPr>
            </a:p>
          </p:txBody>
        </p:sp>
        <p:sp>
          <p:nvSpPr>
            <p:cNvPr id="21" name="TextBox 20"/>
            <p:cNvSpPr txBox="1">
              <a:spLocks noChangeArrowheads="1"/>
            </p:cNvSpPr>
            <p:nvPr/>
          </p:nvSpPr>
          <p:spPr bwMode="auto">
            <a:xfrm>
              <a:off x="4201004" y="6293468"/>
              <a:ext cx="865188" cy="523220"/>
            </a:xfrm>
            <a:prstGeom prst="rect">
              <a:avLst/>
            </a:prstGeom>
            <a:noFill/>
            <a:ln w="9525">
              <a:no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dirty="0">
                  <a:ln>
                    <a:noFill/>
                  </a:ln>
                  <a:solidFill>
                    <a:srgbClr val="000000"/>
                  </a:solidFill>
                  <a:effectLst/>
                  <a:uLnTx/>
                  <a:uFillTx/>
                  <a:latin typeface="Calibri"/>
                </a:rPr>
                <a:t>Q</a:t>
              </a:r>
              <a:r>
                <a:rPr kumimoji="0" lang="en-GB" b="1" i="0" u="none" strike="noStrike" kern="0" cap="none" spc="0" normalizeH="0" baseline="0" noProof="0" dirty="0">
                  <a:ln>
                    <a:noFill/>
                  </a:ln>
                  <a:solidFill>
                    <a:srgbClr val="000000"/>
                  </a:solidFill>
                  <a:effectLst/>
                  <a:uLnTx/>
                  <a:uFillTx/>
                  <a:latin typeface="Calibri"/>
                </a:rPr>
                <a:t>1</a:t>
              </a:r>
              <a:endParaRPr kumimoji="0" lang="en-US" sz="2800" b="1" i="0" u="none" strike="noStrike" kern="0" cap="none" spc="0" normalizeH="0" baseline="0" noProof="0" dirty="0">
                <a:ln>
                  <a:noFill/>
                </a:ln>
                <a:solidFill>
                  <a:srgbClr val="000000"/>
                </a:solidFill>
                <a:effectLst/>
                <a:uLnTx/>
                <a:uFillTx/>
                <a:latin typeface="Calibri"/>
              </a:endParaRPr>
            </a:p>
          </p:txBody>
        </p:sp>
      </p:grpSp>
      <p:sp>
        <p:nvSpPr>
          <p:cNvPr id="7" name="TextBox 6"/>
          <p:cNvSpPr txBox="1">
            <a:spLocks noChangeArrowheads="1"/>
          </p:cNvSpPr>
          <p:nvPr/>
        </p:nvSpPr>
        <p:spPr bwMode="auto">
          <a:xfrm>
            <a:off x="6506919" y="6178012"/>
            <a:ext cx="431800" cy="523220"/>
          </a:xfrm>
          <a:prstGeom prst="rect">
            <a:avLst/>
          </a:prstGeom>
          <a:noFill/>
          <a:ln w="9525">
            <a:no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dirty="0">
                <a:ln>
                  <a:noFill/>
                </a:ln>
                <a:solidFill>
                  <a:srgbClr val="000000"/>
                </a:solidFill>
                <a:effectLst/>
                <a:uLnTx/>
                <a:uFillTx/>
                <a:latin typeface="Calibri"/>
              </a:rPr>
              <a:t>0</a:t>
            </a:r>
            <a:endParaRPr kumimoji="0" lang="en-US" sz="2800" b="1" i="0" u="none" strike="noStrike" kern="0" cap="none" spc="0" normalizeH="0" baseline="0" noProof="0" dirty="0">
              <a:ln>
                <a:noFill/>
              </a:ln>
              <a:solidFill>
                <a:srgbClr val="000000"/>
              </a:solidFill>
              <a:effectLst/>
              <a:uLnTx/>
              <a:uFillTx/>
              <a:latin typeface="Calibri"/>
            </a:endParaRPr>
          </a:p>
        </p:txBody>
      </p:sp>
      <p:cxnSp>
        <p:nvCxnSpPr>
          <p:cNvPr id="8" name="Straight Connector 7"/>
          <p:cNvCxnSpPr/>
          <p:nvPr/>
        </p:nvCxnSpPr>
        <p:spPr>
          <a:xfrm>
            <a:off x="6811207" y="4493666"/>
            <a:ext cx="2808288" cy="0"/>
          </a:xfrm>
          <a:prstGeom prst="line">
            <a:avLst/>
          </a:prstGeom>
          <a:noFill/>
          <a:ln w="9525" cap="flat" cmpd="sng" algn="ctr">
            <a:solidFill>
              <a:schemeClr val="tx1"/>
            </a:solidFill>
            <a:prstDash val="dash"/>
          </a:ln>
          <a:effectLst/>
        </p:spPr>
      </p:cxnSp>
      <p:cxnSp>
        <p:nvCxnSpPr>
          <p:cNvPr id="9" name="Straight Connector 8"/>
          <p:cNvCxnSpPr/>
          <p:nvPr/>
        </p:nvCxnSpPr>
        <p:spPr>
          <a:xfrm>
            <a:off x="9619495" y="4493666"/>
            <a:ext cx="0" cy="1692283"/>
          </a:xfrm>
          <a:prstGeom prst="line">
            <a:avLst/>
          </a:prstGeom>
          <a:noFill/>
          <a:ln w="9525" cap="flat" cmpd="sng" algn="ctr">
            <a:solidFill>
              <a:schemeClr val="tx1"/>
            </a:solidFill>
            <a:prstDash val="dash"/>
          </a:ln>
          <a:effectLst/>
        </p:spPr>
      </p:cxnSp>
      <p:sp>
        <p:nvSpPr>
          <p:cNvPr id="10" name="TextBox 9"/>
          <p:cNvSpPr txBox="1">
            <a:spLocks noChangeArrowheads="1"/>
          </p:cNvSpPr>
          <p:nvPr/>
        </p:nvSpPr>
        <p:spPr bwMode="auto">
          <a:xfrm>
            <a:off x="5672330" y="4292783"/>
            <a:ext cx="1491416" cy="523220"/>
          </a:xfrm>
          <a:prstGeom prst="rect">
            <a:avLst/>
          </a:prstGeom>
          <a:noFill/>
          <a:ln w="9525">
            <a:noFill/>
            <a:miter lim="800000"/>
            <a:headEnd/>
            <a:tailEnd/>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dirty="0">
                <a:ln>
                  <a:noFill/>
                </a:ln>
                <a:solidFill>
                  <a:srgbClr val="000000"/>
                </a:solidFill>
                <a:effectLst/>
                <a:uLnTx/>
                <a:uFillTx/>
                <a:latin typeface="Calibri"/>
              </a:rPr>
              <a:t>WR</a:t>
            </a:r>
            <a:r>
              <a:rPr kumimoji="0" lang="en-GB" b="1" i="0" u="none" strike="noStrike" kern="0" cap="none" spc="0" normalizeH="0" baseline="0" noProof="0" dirty="0">
                <a:ln>
                  <a:noFill/>
                </a:ln>
                <a:solidFill>
                  <a:srgbClr val="000000"/>
                </a:solidFill>
                <a:effectLst/>
                <a:uLnTx/>
                <a:uFillTx/>
                <a:latin typeface="Calibri"/>
              </a:rPr>
              <a:t>2</a:t>
            </a:r>
            <a:endParaRPr kumimoji="0" lang="en-US" sz="2800" b="1" i="0" u="none" strike="noStrike" kern="0" cap="none" spc="0" normalizeH="0" baseline="0" noProof="0" dirty="0">
              <a:ln>
                <a:noFill/>
              </a:ln>
              <a:solidFill>
                <a:srgbClr val="000000"/>
              </a:solidFill>
              <a:effectLst/>
              <a:uLnTx/>
              <a:uFillTx/>
              <a:latin typeface="Calibri"/>
            </a:endParaRPr>
          </a:p>
        </p:txBody>
      </p:sp>
      <p:sp>
        <p:nvSpPr>
          <p:cNvPr id="11" name="TextBox 10"/>
          <p:cNvSpPr txBox="1">
            <a:spLocks noChangeArrowheads="1"/>
          </p:cNvSpPr>
          <p:nvPr/>
        </p:nvSpPr>
        <p:spPr bwMode="auto">
          <a:xfrm>
            <a:off x="9186901" y="6178012"/>
            <a:ext cx="865188" cy="523220"/>
          </a:xfrm>
          <a:prstGeom prst="rect">
            <a:avLst/>
          </a:prstGeom>
          <a:noFill/>
          <a:ln w="9525">
            <a:no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dirty="0">
                <a:ln>
                  <a:noFill/>
                </a:ln>
                <a:solidFill>
                  <a:srgbClr val="000000"/>
                </a:solidFill>
                <a:effectLst/>
                <a:uLnTx/>
                <a:uFillTx/>
                <a:latin typeface="Calibri"/>
              </a:rPr>
              <a:t>Q</a:t>
            </a:r>
            <a:r>
              <a:rPr kumimoji="0" lang="en-GB" b="1" i="0" u="none" strike="noStrike" kern="0" cap="none" spc="0" normalizeH="0" baseline="0" noProof="0" dirty="0">
                <a:ln>
                  <a:noFill/>
                </a:ln>
                <a:solidFill>
                  <a:srgbClr val="000000"/>
                </a:solidFill>
                <a:effectLst/>
                <a:uLnTx/>
                <a:uFillTx/>
                <a:latin typeface="Calibri"/>
              </a:rPr>
              <a:t>2</a:t>
            </a:r>
            <a:endParaRPr kumimoji="0" lang="en-US" sz="2800" b="1" i="0" u="none" strike="noStrike" kern="0" cap="none" spc="0" normalizeH="0" baseline="0" noProof="0" dirty="0">
              <a:ln>
                <a:noFill/>
              </a:ln>
              <a:solidFill>
                <a:srgbClr val="000000"/>
              </a:solidFill>
              <a:effectLst/>
              <a:uLnTx/>
              <a:uFillTx/>
              <a:latin typeface="Calibri"/>
            </a:endParaRPr>
          </a:p>
        </p:txBody>
      </p:sp>
      <p:pic>
        <p:nvPicPr>
          <p:cNvPr id="3" name="Picture 2">
            <a:extLst>
              <a:ext uri="{FF2B5EF4-FFF2-40B4-BE49-F238E27FC236}">
                <a16:creationId xmlns:a16="http://schemas.microsoft.com/office/drawing/2014/main" id="{AE62E9FA-5EA1-8127-9B99-ED5B79E25A87}"/>
              </a:ext>
            </a:extLst>
          </p:cNvPr>
          <p:cNvPicPr>
            <a:picLocks noChangeAspect="1"/>
          </p:cNvPicPr>
          <p:nvPr/>
        </p:nvPicPr>
        <p:blipFill>
          <a:blip r:embed="rId7" cstate="print">
            <a:alphaModFix amt="5000"/>
            <a:extLst>
              <a:ext uri="{28A0092B-C50C-407E-A947-70E740481C1C}">
                <a14:useLocalDpi xmlns:a14="http://schemas.microsoft.com/office/drawing/2010/main" val="0"/>
              </a:ext>
            </a:extLst>
          </a:blip>
          <a:stretch>
            <a:fillRect/>
          </a:stretch>
        </p:blipFill>
        <p:spPr>
          <a:xfrm>
            <a:off x="2412088" y="1543987"/>
            <a:ext cx="7695738" cy="3098355"/>
          </a:xfrm>
          <a:prstGeom prst="rect">
            <a:avLst/>
          </a:prstGeom>
        </p:spPr>
      </p:pic>
      <p:pic>
        <p:nvPicPr>
          <p:cNvPr id="5" name="Picture 4">
            <a:extLst>
              <a:ext uri="{FF2B5EF4-FFF2-40B4-BE49-F238E27FC236}">
                <a16:creationId xmlns:a16="http://schemas.microsoft.com/office/drawing/2014/main" id="{97177163-3E1E-3787-F56B-8743D9B70153}"/>
              </a:ext>
            </a:extLst>
          </p:cNvPr>
          <p:cNvPicPr>
            <a:picLocks noChangeAspect="1"/>
          </p:cNvPicPr>
          <p:nvPr/>
        </p:nvPicPr>
        <p:blipFill>
          <a:blip r:embed="rId8"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22" name="Footer Placeholder 2">
            <a:extLst>
              <a:ext uri="{FF2B5EF4-FFF2-40B4-BE49-F238E27FC236}">
                <a16:creationId xmlns:a16="http://schemas.microsoft.com/office/drawing/2014/main" id="{1E73CFED-D974-9B97-86BB-BA2486579409}"/>
              </a:ext>
            </a:extLst>
          </p:cNvPr>
          <p:cNvSpPr txBox="1">
            <a:spLocks/>
          </p:cNvSpPr>
          <p:nvPr/>
        </p:nvSpPr>
        <p:spPr>
          <a:xfrm>
            <a:off x="1293048" y="657645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9">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CAAA86A2-E47D-FD1E-FEEC-60A6594918D1}"/>
              </a:ext>
            </a:extLst>
          </p:cNvPr>
          <p:cNvSpPr txBox="1"/>
          <p:nvPr/>
        </p:nvSpPr>
        <p:spPr>
          <a:xfrm>
            <a:off x="7350958" y="6623959"/>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30063498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08C311D-3562-E9C6-2A28-213AA5AD33AB}"/>
              </a:ext>
            </a:extLst>
          </p:cNvPr>
          <p:cNvSpPr/>
          <p:nvPr/>
        </p:nvSpPr>
        <p:spPr>
          <a:xfrm>
            <a:off x="1853392" y="2239218"/>
            <a:ext cx="10318288" cy="4567982"/>
          </a:xfrm>
          <a:prstGeom prst="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GB" dirty="0"/>
              <a:t>The demand curve for labour</a:t>
            </a:r>
          </a:p>
        </p:txBody>
      </p:sp>
      <p:sp>
        <p:nvSpPr>
          <p:cNvPr id="3" name="Content Placeholder 2"/>
          <p:cNvSpPr>
            <a:spLocks noGrp="1"/>
          </p:cNvSpPr>
          <p:nvPr>
            <p:ph idx="1"/>
          </p:nvPr>
        </p:nvSpPr>
        <p:spPr>
          <a:xfrm>
            <a:off x="1853392" y="2606795"/>
            <a:ext cx="3986265" cy="3937745"/>
          </a:xfrm>
        </p:spPr>
        <p:txBody>
          <a:bodyPr>
            <a:noAutofit/>
          </a:bodyPr>
          <a:lstStyle/>
          <a:p>
            <a:r>
              <a:rPr lang="en-GB" sz="2400" dirty="0"/>
              <a:t>The demand curve for labour will shift if either the productivity of labour or the price of the product sold changes. </a:t>
            </a:r>
          </a:p>
          <a:p>
            <a:r>
              <a:rPr lang="en-GB" sz="2400" dirty="0"/>
              <a:t>A shift in the demand curve from MRP1 to MRP2 means that the MRP for labour has increased at any given output e.g. Q1.</a:t>
            </a:r>
          </a:p>
        </p:txBody>
      </p:sp>
      <p:sp>
        <p:nvSpPr>
          <p:cNvPr id="31" name="TextBox 30"/>
          <p:cNvSpPr txBox="1">
            <a:spLocks noChangeArrowheads="1"/>
          </p:cNvSpPr>
          <p:nvPr/>
        </p:nvSpPr>
        <p:spPr bwMode="auto">
          <a:xfrm>
            <a:off x="9619495" y="6327742"/>
            <a:ext cx="3034870" cy="40011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srgbClr val="000000"/>
                </a:solidFill>
                <a:effectLst/>
                <a:uLnTx/>
                <a:uFillTx/>
                <a:latin typeface="Calibri"/>
              </a:rPr>
              <a:t>Quantity of Labour</a:t>
            </a:r>
            <a:endParaRPr kumimoji="0" lang="en-US" sz="2000" b="0" i="0" u="none" strike="noStrike" kern="0" cap="none" spc="0" normalizeH="0" baseline="0" noProof="0" dirty="0">
              <a:ln>
                <a:noFill/>
              </a:ln>
              <a:solidFill>
                <a:srgbClr val="000000"/>
              </a:solidFill>
              <a:effectLst/>
              <a:uLnTx/>
              <a:uFillTx/>
              <a:latin typeface="Calibri"/>
            </a:endParaRPr>
          </a:p>
        </p:txBody>
      </p:sp>
      <p:sp>
        <p:nvSpPr>
          <p:cNvPr id="38" name="TextBox 37"/>
          <p:cNvSpPr txBox="1">
            <a:spLocks noChangeArrowheads="1"/>
          </p:cNvSpPr>
          <p:nvPr/>
        </p:nvSpPr>
        <p:spPr bwMode="auto">
          <a:xfrm>
            <a:off x="10611538" y="4968120"/>
            <a:ext cx="1701341" cy="52322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dirty="0">
                <a:ln>
                  <a:noFill/>
                </a:ln>
                <a:solidFill>
                  <a:srgbClr val="000000"/>
                </a:solidFill>
                <a:effectLst/>
                <a:uLnTx/>
                <a:uFillTx/>
                <a:latin typeface="Calibri"/>
              </a:rPr>
              <a:t>D = MRP</a:t>
            </a:r>
            <a:r>
              <a:rPr kumimoji="0" lang="en-GB" b="0" i="0" u="none" strike="noStrike" kern="0" cap="none" spc="0" normalizeH="0" baseline="0" noProof="0" dirty="0">
                <a:ln>
                  <a:noFill/>
                </a:ln>
                <a:solidFill>
                  <a:srgbClr val="000000"/>
                </a:solidFill>
                <a:effectLst/>
                <a:uLnTx/>
                <a:uFillTx/>
                <a:latin typeface="Calibri"/>
              </a:rPr>
              <a:t>2</a:t>
            </a:r>
            <a:endParaRPr kumimoji="0" lang="en-US" sz="2800" b="0" i="0" u="none" strike="noStrike" kern="0" cap="none" spc="0" normalizeH="0" baseline="0" noProof="0" dirty="0">
              <a:ln>
                <a:noFill/>
              </a:ln>
              <a:solidFill>
                <a:srgbClr val="000000"/>
              </a:solidFill>
              <a:effectLst/>
              <a:uLnTx/>
              <a:uFillTx/>
              <a:latin typeface="Calibri"/>
            </a:endParaRPr>
          </a:p>
        </p:txBody>
      </p:sp>
      <p:grpSp>
        <p:nvGrpSpPr>
          <p:cNvPr id="4" name="Group 3">
            <a:extLst>
              <a:ext uri="{FF2B5EF4-FFF2-40B4-BE49-F238E27FC236}">
                <a16:creationId xmlns:a16="http://schemas.microsoft.com/office/drawing/2014/main" id="{93E652A2-AB7A-EB1D-F831-950A95152A23}"/>
              </a:ext>
            </a:extLst>
          </p:cNvPr>
          <p:cNvGrpSpPr/>
          <p:nvPr/>
        </p:nvGrpSpPr>
        <p:grpSpPr>
          <a:xfrm>
            <a:off x="5743187" y="2239218"/>
            <a:ext cx="5747970" cy="4557363"/>
            <a:chOff x="5743187" y="2239218"/>
            <a:chExt cx="5747970" cy="4557363"/>
          </a:xfrm>
        </p:grpSpPr>
        <p:cxnSp>
          <p:nvCxnSpPr>
            <p:cNvPr id="28" name="Straight Connector 27"/>
            <p:cNvCxnSpPr/>
            <p:nvPr/>
          </p:nvCxnSpPr>
          <p:spPr>
            <a:xfrm>
              <a:off x="6811207" y="2745936"/>
              <a:ext cx="0" cy="3527425"/>
            </a:xfrm>
            <a:prstGeom prst="line">
              <a:avLst/>
            </a:prstGeom>
            <a:noFill/>
            <a:ln w="28575" cap="flat" cmpd="sng" algn="ctr">
              <a:solidFill>
                <a:schemeClr val="tx1"/>
              </a:solidFill>
              <a:prstDash val="solid"/>
            </a:ln>
            <a:effectLst/>
          </p:spPr>
        </p:cxnSp>
        <p:cxnSp>
          <p:nvCxnSpPr>
            <p:cNvPr id="29" name="Straight Connector 28"/>
            <p:cNvCxnSpPr/>
            <p:nvPr/>
          </p:nvCxnSpPr>
          <p:spPr>
            <a:xfrm>
              <a:off x="6811207" y="6273361"/>
              <a:ext cx="4679950" cy="0"/>
            </a:xfrm>
            <a:prstGeom prst="line">
              <a:avLst/>
            </a:prstGeom>
            <a:noFill/>
            <a:ln w="28575" cap="flat" cmpd="sng" algn="ctr">
              <a:solidFill>
                <a:schemeClr val="tx1"/>
              </a:solidFill>
              <a:prstDash val="solid"/>
            </a:ln>
            <a:effectLst/>
          </p:spPr>
        </p:cxnSp>
        <p:sp>
          <p:nvSpPr>
            <p:cNvPr id="30" name="TextBox 29"/>
            <p:cNvSpPr txBox="1">
              <a:spLocks noChangeArrowheads="1"/>
            </p:cNvSpPr>
            <p:nvPr/>
          </p:nvSpPr>
          <p:spPr bwMode="auto">
            <a:xfrm>
              <a:off x="5819174" y="2239218"/>
              <a:ext cx="2839454" cy="52322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dirty="0">
                  <a:ln>
                    <a:noFill/>
                  </a:ln>
                  <a:solidFill>
                    <a:srgbClr val="000000"/>
                  </a:solidFill>
                  <a:effectLst/>
                  <a:uLnTx/>
                  <a:uFillTx/>
                  <a:latin typeface="Calibri"/>
                </a:rPr>
                <a:t>Wage rate/MRP</a:t>
              </a:r>
              <a:endParaRPr kumimoji="0" lang="en-US" sz="2800" b="0" i="0" u="none" strike="noStrike" kern="0" cap="none" spc="0" normalizeH="0" baseline="0" noProof="0" dirty="0">
                <a:ln>
                  <a:noFill/>
                </a:ln>
                <a:solidFill>
                  <a:srgbClr val="000000"/>
                </a:solidFill>
                <a:effectLst/>
                <a:uLnTx/>
                <a:uFillTx/>
                <a:latin typeface="Calibri"/>
              </a:endParaRPr>
            </a:p>
          </p:txBody>
        </p:sp>
        <p:sp>
          <p:nvSpPr>
            <p:cNvPr id="32" name="TextBox 31"/>
            <p:cNvSpPr txBox="1">
              <a:spLocks noChangeArrowheads="1"/>
            </p:cNvSpPr>
            <p:nvPr/>
          </p:nvSpPr>
          <p:spPr bwMode="auto">
            <a:xfrm>
              <a:off x="9558352" y="5619681"/>
              <a:ext cx="1722346" cy="52322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dirty="0">
                  <a:ln>
                    <a:noFill/>
                  </a:ln>
                  <a:solidFill>
                    <a:srgbClr val="000000"/>
                  </a:solidFill>
                  <a:effectLst/>
                  <a:uLnTx/>
                  <a:uFillTx/>
                  <a:latin typeface="Calibri"/>
                </a:rPr>
                <a:t>D = MRP</a:t>
              </a:r>
              <a:r>
                <a:rPr kumimoji="0" lang="en-GB" b="0" i="0" u="none" strike="noStrike" kern="0" cap="none" spc="0" normalizeH="0" baseline="0" noProof="0" dirty="0">
                  <a:ln>
                    <a:noFill/>
                  </a:ln>
                  <a:solidFill>
                    <a:srgbClr val="000000"/>
                  </a:solidFill>
                  <a:effectLst/>
                  <a:uLnTx/>
                  <a:uFillTx/>
                  <a:latin typeface="Calibri"/>
                </a:rPr>
                <a:t>1</a:t>
              </a:r>
              <a:endParaRPr kumimoji="0" lang="en-US" sz="2800" b="0" i="0" u="none" strike="noStrike" kern="0" cap="none" spc="0" normalizeH="0" baseline="0" noProof="0" dirty="0">
                <a:ln>
                  <a:noFill/>
                </a:ln>
                <a:solidFill>
                  <a:srgbClr val="000000"/>
                </a:solidFill>
                <a:effectLst/>
                <a:uLnTx/>
                <a:uFillTx/>
                <a:latin typeface="Calibri"/>
              </a:endParaRPr>
            </a:p>
          </p:txBody>
        </p:sp>
        <p:cxnSp>
          <p:nvCxnSpPr>
            <p:cNvPr id="33" name="Straight Connector 32"/>
            <p:cNvCxnSpPr/>
            <p:nvPr/>
          </p:nvCxnSpPr>
          <p:spPr>
            <a:xfrm>
              <a:off x="7819270" y="3042798"/>
              <a:ext cx="3595808" cy="2969645"/>
            </a:xfrm>
            <a:prstGeom prst="line">
              <a:avLst/>
            </a:prstGeom>
            <a:noFill/>
            <a:ln w="28575" cap="flat" cmpd="sng" algn="ctr">
              <a:solidFill>
                <a:schemeClr val="tx1"/>
              </a:solidFill>
              <a:prstDash val="solid"/>
            </a:ln>
            <a:effectLst/>
          </p:spPr>
        </p:cxnSp>
        <p:cxnSp>
          <p:nvCxnSpPr>
            <p:cNvPr id="34" name="Straight Connector 33"/>
            <p:cNvCxnSpPr/>
            <p:nvPr/>
          </p:nvCxnSpPr>
          <p:spPr>
            <a:xfrm>
              <a:off x="6811207" y="4190561"/>
              <a:ext cx="2375694" cy="7986"/>
            </a:xfrm>
            <a:prstGeom prst="line">
              <a:avLst/>
            </a:prstGeom>
            <a:noFill/>
            <a:ln w="9525" cap="flat" cmpd="sng" algn="ctr">
              <a:solidFill>
                <a:schemeClr val="tx1"/>
              </a:solidFill>
              <a:prstDash val="dash"/>
            </a:ln>
            <a:effectLst/>
          </p:spPr>
        </p:cxnSp>
        <p:cxnSp>
          <p:nvCxnSpPr>
            <p:cNvPr id="35" name="Straight Connector 34"/>
            <p:cNvCxnSpPr/>
            <p:nvPr/>
          </p:nvCxnSpPr>
          <p:spPr>
            <a:xfrm flipH="1">
              <a:off x="9186107" y="3508895"/>
              <a:ext cx="794" cy="2764466"/>
            </a:xfrm>
            <a:prstGeom prst="line">
              <a:avLst/>
            </a:prstGeom>
            <a:noFill/>
            <a:ln w="9525" cap="flat" cmpd="sng" algn="ctr">
              <a:solidFill>
                <a:schemeClr val="tx1"/>
              </a:solidFill>
              <a:prstDash val="dash"/>
            </a:ln>
            <a:effectLst/>
          </p:spPr>
        </p:cxnSp>
        <p:sp>
          <p:nvSpPr>
            <p:cNvPr id="36" name="TextBox 35"/>
            <p:cNvSpPr txBox="1">
              <a:spLocks noChangeArrowheads="1"/>
            </p:cNvSpPr>
            <p:nvPr/>
          </p:nvSpPr>
          <p:spPr bwMode="auto">
            <a:xfrm>
              <a:off x="5743187" y="4052448"/>
              <a:ext cx="994995" cy="52322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dirty="0">
                  <a:ln>
                    <a:noFill/>
                  </a:ln>
                  <a:solidFill>
                    <a:srgbClr val="000000"/>
                  </a:solidFill>
                  <a:effectLst/>
                  <a:uLnTx/>
                  <a:uFillTx/>
                  <a:latin typeface="Calibri"/>
                </a:rPr>
                <a:t>WR</a:t>
              </a:r>
              <a:r>
                <a:rPr kumimoji="0" lang="en-GB" b="1" i="0" u="none" strike="noStrike" kern="0" cap="none" spc="0" normalizeH="0" baseline="0" noProof="0" dirty="0">
                  <a:ln>
                    <a:noFill/>
                  </a:ln>
                  <a:solidFill>
                    <a:srgbClr val="000000"/>
                  </a:solidFill>
                  <a:effectLst/>
                  <a:uLnTx/>
                  <a:uFillTx/>
                  <a:latin typeface="Calibri"/>
                </a:rPr>
                <a:t>1</a:t>
              </a:r>
              <a:endParaRPr kumimoji="0" lang="en-US" sz="2800" b="1" i="0" u="none" strike="noStrike" kern="0" cap="none" spc="0" normalizeH="0" baseline="0" noProof="0" dirty="0">
                <a:ln>
                  <a:noFill/>
                </a:ln>
                <a:solidFill>
                  <a:srgbClr val="000000"/>
                </a:solidFill>
                <a:effectLst/>
                <a:uLnTx/>
                <a:uFillTx/>
                <a:latin typeface="Calibri"/>
              </a:endParaRPr>
            </a:p>
          </p:txBody>
        </p:sp>
        <p:sp>
          <p:nvSpPr>
            <p:cNvPr id="37" name="TextBox 36"/>
            <p:cNvSpPr txBox="1">
              <a:spLocks noChangeArrowheads="1"/>
            </p:cNvSpPr>
            <p:nvPr/>
          </p:nvSpPr>
          <p:spPr bwMode="auto">
            <a:xfrm>
              <a:off x="8754307" y="6273360"/>
              <a:ext cx="865188" cy="52322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dirty="0">
                  <a:ln>
                    <a:noFill/>
                  </a:ln>
                  <a:solidFill>
                    <a:srgbClr val="000000"/>
                  </a:solidFill>
                  <a:effectLst/>
                  <a:uLnTx/>
                  <a:uFillTx/>
                  <a:latin typeface="Calibri"/>
                </a:rPr>
                <a:t>Q</a:t>
              </a:r>
              <a:r>
                <a:rPr kumimoji="0" lang="en-GB" b="1" i="0" u="none" strike="noStrike" kern="0" cap="none" spc="0" normalizeH="0" baseline="0" noProof="0" dirty="0">
                  <a:ln>
                    <a:noFill/>
                  </a:ln>
                  <a:solidFill>
                    <a:srgbClr val="000000"/>
                  </a:solidFill>
                  <a:effectLst/>
                  <a:uLnTx/>
                  <a:uFillTx/>
                  <a:latin typeface="Calibri"/>
                </a:rPr>
                <a:t>1</a:t>
              </a:r>
              <a:endParaRPr kumimoji="0" lang="en-US" sz="2800" b="1" i="0" u="none" strike="noStrike" kern="0" cap="none" spc="0" normalizeH="0" baseline="0" noProof="0" dirty="0">
                <a:ln>
                  <a:noFill/>
                </a:ln>
                <a:solidFill>
                  <a:srgbClr val="000000"/>
                </a:solidFill>
                <a:effectLst/>
                <a:uLnTx/>
                <a:uFillTx/>
                <a:latin typeface="Calibri"/>
              </a:endParaRPr>
            </a:p>
          </p:txBody>
        </p:sp>
        <p:sp>
          <p:nvSpPr>
            <p:cNvPr id="24" name="TextBox 23"/>
            <p:cNvSpPr txBox="1">
              <a:spLocks noChangeArrowheads="1"/>
            </p:cNvSpPr>
            <p:nvPr/>
          </p:nvSpPr>
          <p:spPr bwMode="auto">
            <a:xfrm>
              <a:off x="6506919" y="6273361"/>
              <a:ext cx="431800" cy="52322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dirty="0">
                  <a:ln>
                    <a:noFill/>
                  </a:ln>
                  <a:solidFill>
                    <a:srgbClr val="000000"/>
                  </a:solidFill>
                  <a:effectLst/>
                  <a:uLnTx/>
                  <a:uFillTx/>
                  <a:latin typeface="Calibri"/>
                </a:rPr>
                <a:t>0</a:t>
              </a:r>
              <a:endParaRPr kumimoji="0" lang="en-US" sz="2800" b="1" i="0" u="none" strike="noStrike" kern="0" cap="none" spc="0" normalizeH="0" baseline="0" noProof="0" dirty="0">
                <a:ln>
                  <a:noFill/>
                </a:ln>
                <a:solidFill>
                  <a:srgbClr val="000000"/>
                </a:solidFill>
                <a:effectLst/>
                <a:uLnTx/>
                <a:uFillTx/>
                <a:latin typeface="Calibri"/>
              </a:endParaRPr>
            </a:p>
          </p:txBody>
        </p:sp>
        <p:cxnSp>
          <p:nvCxnSpPr>
            <p:cNvPr id="25" name="Straight Connector 24"/>
            <p:cNvCxnSpPr/>
            <p:nvPr/>
          </p:nvCxnSpPr>
          <p:spPr>
            <a:xfrm>
              <a:off x="8658628" y="3050785"/>
              <a:ext cx="2478302" cy="2009428"/>
            </a:xfrm>
            <a:prstGeom prst="line">
              <a:avLst/>
            </a:prstGeom>
            <a:noFill/>
            <a:ln w="28575" cap="flat" cmpd="sng" algn="ctr">
              <a:solidFill>
                <a:schemeClr val="tx1"/>
              </a:solidFill>
              <a:prstDash val="solid"/>
            </a:ln>
            <a:effectLst/>
          </p:spPr>
        </p:cxnSp>
        <p:sp>
          <p:nvSpPr>
            <p:cNvPr id="26" name="TextBox 25"/>
            <p:cNvSpPr txBox="1">
              <a:spLocks noChangeArrowheads="1"/>
            </p:cNvSpPr>
            <p:nvPr/>
          </p:nvSpPr>
          <p:spPr bwMode="auto">
            <a:xfrm>
              <a:off x="5743187" y="3366848"/>
              <a:ext cx="1012530" cy="52322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dirty="0">
                  <a:ln>
                    <a:noFill/>
                  </a:ln>
                  <a:solidFill>
                    <a:srgbClr val="000000"/>
                  </a:solidFill>
                  <a:effectLst/>
                  <a:uLnTx/>
                  <a:uFillTx/>
                  <a:latin typeface="Calibri"/>
                </a:rPr>
                <a:t>WR</a:t>
              </a:r>
              <a:r>
                <a:rPr kumimoji="0" lang="en-GB" b="1" i="0" u="none" strike="noStrike" kern="0" cap="none" spc="0" normalizeH="0" baseline="0" noProof="0" dirty="0">
                  <a:ln>
                    <a:noFill/>
                  </a:ln>
                  <a:solidFill>
                    <a:srgbClr val="000000"/>
                  </a:solidFill>
                  <a:effectLst/>
                  <a:uLnTx/>
                  <a:uFillTx/>
                  <a:latin typeface="Calibri"/>
                </a:rPr>
                <a:t>2</a:t>
              </a:r>
              <a:endParaRPr kumimoji="0" lang="en-US" sz="2800" b="1" i="0" u="none" strike="noStrike" kern="0" cap="none" spc="0" normalizeH="0" baseline="0" noProof="0" dirty="0">
                <a:ln>
                  <a:noFill/>
                </a:ln>
                <a:solidFill>
                  <a:srgbClr val="000000"/>
                </a:solidFill>
                <a:effectLst/>
                <a:uLnTx/>
                <a:uFillTx/>
                <a:latin typeface="Calibri"/>
              </a:endParaRPr>
            </a:p>
          </p:txBody>
        </p:sp>
        <p:cxnSp>
          <p:nvCxnSpPr>
            <p:cNvPr id="27" name="Straight Connector 26"/>
            <p:cNvCxnSpPr/>
            <p:nvPr/>
          </p:nvCxnSpPr>
          <p:spPr>
            <a:xfrm>
              <a:off x="6823783" y="3497361"/>
              <a:ext cx="2375694" cy="7986"/>
            </a:xfrm>
            <a:prstGeom prst="line">
              <a:avLst/>
            </a:prstGeom>
            <a:noFill/>
            <a:ln w="9525" cap="flat" cmpd="sng" algn="ctr">
              <a:solidFill>
                <a:schemeClr val="tx1"/>
              </a:solidFill>
              <a:prstDash val="dash"/>
            </a:ln>
            <a:effectLst/>
          </p:spPr>
        </p:cxnSp>
      </p:grpSp>
      <p:pic>
        <p:nvPicPr>
          <p:cNvPr id="6" name="Picture 5">
            <a:extLst>
              <a:ext uri="{FF2B5EF4-FFF2-40B4-BE49-F238E27FC236}">
                <a16:creationId xmlns:a16="http://schemas.microsoft.com/office/drawing/2014/main" id="{7AB2F479-DFD5-1040-B4BD-D069C43CE19C}"/>
              </a:ext>
            </a:extLst>
          </p:cNvPr>
          <p:cNvPicPr>
            <a:picLocks noChangeAspect="1"/>
          </p:cNvPicPr>
          <p:nvPr/>
        </p:nvPicPr>
        <p:blipFill>
          <a:blip r:embed="rId2" cstate="print">
            <a:alphaModFix amt="5000"/>
            <a:extLst>
              <a:ext uri="{28A0092B-C50C-407E-A947-70E740481C1C}">
                <a14:useLocalDpi xmlns:a14="http://schemas.microsoft.com/office/drawing/2010/main" val="0"/>
              </a:ext>
            </a:extLst>
          </a:blip>
          <a:stretch>
            <a:fillRect/>
          </a:stretch>
        </p:blipFill>
        <p:spPr>
          <a:xfrm>
            <a:off x="2412088" y="1543987"/>
            <a:ext cx="7695738" cy="3098355"/>
          </a:xfrm>
          <a:prstGeom prst="rect">
            <a:avLst/>
          </a:prstGeom>
        </p:spPr>
      </p:pic>
      <p:pic>
        <p:nvPicPr>
          <p:cNvPr id="7" name="Picture 6">
            <a:extLst>
              <a:ext uri="{FF2B5EF4-FFF2-40B4-BE49-F238E27FC236}">
                <a16:creationId xmlns:a16="http://schemas.microsoft.com/office/drawing/2014/main" id="{AB3BB238-89C3-96D4-AACF-69CF43DFA43D}"/>
              </a:ext>
            </a:extLst>
          </p:cNvPr>
          <p:cNvPicPr>
            <a:picLocks noChangeAspect="1"/>
          </p:cNvPicPr>
          <p:nvPr/>
        </p:nvPicPr>
        <p:blipFill>
          <a:blip r:embed="rId3"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8" name="Footer Placeholder 2">
            <a:extLst>
              <a:ext uri="{FF2B5EF4-FFF2-40B4-BE49-F238E27FC236}">
                <a16:creationId xmlns:a16="http://schemas.microsoft.com/office/drawing/2014/main" id="{F8381DA5-908D-01E8-799F-9830E5279750}"/>
              </a:ext>
            </a:extLst>
          </p:cNvPr>
          <p:cNvSpPr txBox="1">
            <a:spLocks/>
          </p:cNvSpPr>
          <p:nvPr/>
        </p:nvSpPr>
        <p:spPr>
          <a:xfrm>
            <a:off x="1293048" y="657645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85A5F80F-EB38-6F43-5D66-BADF8EB9AD00}"/>
              </a:ext>
            </a:extLst>
          </p:cNvPr>
          <p:cNvSpPr txBox="1"/>
          <p:nvPr/>
        </p:nvSpPr>
        <p:spPr>
          <a:xfrm>
            <a:off x="7350958" y="6623959"/>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30633202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8">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43631" y="809898"/>
            <a:ext cx="10173010" cy="1554480"/>
          </a:xfrm>
        </p:spPr>
        <p:txBody>
          <a:bodyPr anchor="ctr">
            <a:normAutofit/>
          </a:bodyPr>
          <a:lstStyle/>
          <a:p>
            <a:r>
              <a:rPr lang="en-GB" sz="4800"/>
              <a:t>Activity</a:t>
            </a:r>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21" name="Content Placeholder 2">
            <a:extLst>
              <a:ext uri="{FF2B5EF4-FFF2-40B4-BE49-F238E27FC236}">
                <a16:creationId xmlns:a16="http://schemas.microsoft.com/office/drawing/2014/main" id="{86DF5CD7-03CD-4BB0-60D0-1AB77EBD2F4F}"/>
              </a:ext>
            </a:extLst>
          </p:cNvPr>
          <p:cNvGraphicFramePr>
            <a:graphicFrameLocks noGrp="1"/>
          </p:cNvGraphicFramePr>
          <p:nvPr>
            <p:ph idx="1"/>
            <p:extLst>
              <p:ext uri="{D42A27DB-BD31-4B8C-83A1-F6EECF244321}">
                <p14:modId xmlns:p14="http://schemas.microsoft.com/office/powerpoint/2010/main" val="3489705481"/>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42568A60-DC18-4F72-0DD4-3324E95A0623}"/>
              </a:ext>
            </a:extLst>
          </p:cNvPr>
          <p:cNvPicPr>
            <a:picLocks noChangeAspect="1"/>
          </p:cNvPicPr>
          <p:nvPr/>
        </p:nvPicPr>
        <p:blipFill>
          <a:blip r:embed="rId8" cstate="print">
            <a:alphaModFix amt="5000"/>
            <a:extLst>
              <a:ext uri="{28A0092B-C50C-407E-A947-70E740481C1C}">
                <a14:useLocalDpi xmlns:a14="http://schemas.microsoft.com/office/drawing/2010/main" val="0"/>
              </a:ext>
            </a:extLst>
          </a:blip>
          <a:stretch>
            <a:fillRect/>
          </a:stretch>
        </p:blipFill>
        <p:spPr>
          <a:xfrm>
            <a:off x="2412088" y="1543987"/>
            <a:ext cx="7695738" cy="3098355"/>
          </a:xfrm>
          <a:prstGeom prst="rect">
            <a:avLst/>
          </a:prstGeom>
        </p:spPr>
      </p:pic>
      <p:pic>
        <p:nvPicPr>
          <p:cNvPr id="4" name="Picture 3">
            <a:extLst>
              <a:ext uri="{FF2B5EF4-FFF2-40B4-BE49-F238E27FC236}">
                <a16:creationId xmlns:a16="http://schemas.microsoft.com/office/drawing/2014/main" id="{C7CB471C-D3C1-FD5B-4E80-DCA3DB7C6DEC}"/>
              </a:ext>
            </a:extLst>
          </p:cNvPr>
          <p:cNvPicPr>
            <a:picLocks noChangeAspect="1"/>
          </p:cNvPicPr>
          <p:nvPr/>
        </p:nvPicPr>
        <p:blipFill>
          <a:blip r:embed="rId9"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5" name="Footer Placeholder 2">
            <a:extLst>
              <a:ext uri="{FF2B5EF4-FFF2-40B4-BE49-F238E27FC236}">
                <a16:creationId xmlns:a16="http://schemas.microsoft.com/office/drawing/2014/main" id="{556ED393-344E-B73B-D554-1BC1B1B86BC8}"/>
              </a:ext>
            </a:extLst>
          </p:cNvPr>
          <p:cNvSpPr txBox="1">
            <a:spLocks/>
          </p:cNvSpPr>
          <p:nvPr/>
        </p:nvSpPr>
        <p:spPr>
          <a:xfrm>
            <a:off x="1293048" y="657645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0">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B18956BD-EE7E-197B-45FA-C082ACAA60FC}"/>
              </a:ext>
            </a:extLst>
          </p:cNvPr>
          <p:cNvSpPr txBox="1"/>
          <p:nvPr/>
        </p:nvSpPr>
        <p:spPr>
          <a:xfrm>
            <a:off x="7350958" y="6623959"/>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custDataLst>
      <p:tags r:id="rId1"/>
    </p:custDataLst>
    <p:extLst>
      <p:ext uri="{BB962C8B-B14F-4D97-AF65-F5344CB8AC3E}">
        <p14:creationId xmlns:p14="http://schemas.microsoft.com/office/powerpoint/2010/main" val="36701708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43631" y="809898"/>
            <a:ext cx="10173010" cy="1554480"/>
          </a:xfrm>
        </p:spPr>
        <p:txBody>
          <a:bodyPr anchor="ctr">
            <a:normAutofit/>
          </a:bodyPr>
          <a:lstStyle/>
          <a:p>
            <a:r>
              <a:rPr lang="en-GB" sz="4800"/>
              <a:t>Activity</a:t>
            </a:r>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6E52D5DC-CB3F-BD56-23E6-A448EF0E707F}"/>
              </a:ext>
            </a:extLst>
          </p:cNvPr>
          <p:cNvGraphicFramePr>
            <a:graphicFrameLocks noGrp="1"/>
          </p:cNvGraphicFramePr>
          <p:nvPr>
            <p:ph idx="1"/>
            <p:extLst>
              <p:ext uri="{D42A27DB-BD31-4B8C-83A1-F6EECF244321}">
                <p14:modId xmlns:p14="http://schemas.microsoft.com/office/powerpoint/2010/main" val="2222060565"/>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9A054AD6-C70D-6DAF-05AB-C1AAC4C6F583}"/>
              </a:ext>
            </a:extLst>
          </p:cNvPr>
          <p:cNvPicPr>
            <a:picLocks noChangeAspect="1"/>
          </p:cNvPicPr>
          <p:nvPr/>
        </p:nvPicPr>
        <p:blipFill>
          <a:blip r:embed="rId8" cstate="print">
            <a:alphaModFix amt="5000"/>
            <a:extLst>
              <a:ext uri="{28A0092B-C50C-407E-A947-70E740481C1C}">
                <a14:useLocalDpi xmlns:a14="http://schemas.microsoft.com/office/drawing/2010/main" val="0"/>
              </a:ext>
            </a:extLst>
          </a:blip>
          <a:stretch>
            <a:fillRect/>
          </a:stretch>
        </p:blipFill>
        <p:spPr>
          <a:xfrm>
            <a:off x="2412088" y="1543987"/>
            <a:ext cx="7695738" cy="3098355"/>
          </a:xfrm>
          <a:prstGeom prst="rect">
            <a:avLst/>
          </a:prstGeom>
        </p:spPr>
      </p:pic>
      <p:pic>
        <p:nvPicPr>
          <p:cNvPr id="4" name="Picture 3">
            <a:extLst>
              <a:ext uri="{FF2B5EF4-FFF2-40B4-BE49-F238E27FC236}">
                <a16:creationId xmlns:a16="http://schemas.microsoft.com/office/drawing/2014/main" id="{686DAD1A-7827-C469-98BC-54CDD93DFDF8}"/>
              </a:ext>
            </a:extLst>
          </p:cNvPr>
          <p:cNvPicPr>
            <a:picLocks noChangeAspect="1"/>
          </p:cNvPicPr>
          <p:nvPr/>
        </p:nvPicPr>
        <p:blipFill>
          <a:blip r:embed="rId9"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6" name="Footer Placeholder 2">
            <a:extLst>
              <a:ext uri="{FF2B5EF4-FFF2-40B4-BE49-F238E27FC236}">
                <a16:creationId xmlns:a16="http://schemas.microsoft.com/office/drawing/2014/main" id="{C0762847-D7DB-D1FD-478A-46F2FCAFD813}"/>
              </a:ext>
            </a:extLst>
          </p:cNvPr>
          <p:cNvSpPr txBox="1">
            <a:spLocks/>
          </p:cNvSpPr>
          <p:nvPr/>
        </p:nvSpPr>
        <p:spPr>
          <a:xfrm>
            <a:off x="1293048" y="657645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0">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2BD3F1AF-7F51-8A67-8A71-A0F582C3FDE2}"/>
              </a:ext>
            </a:extLst>
          </p:cNvPr>
          <p:cNvSpPr txBox="1"/>
          <p:nvPr/>
        </p:nvSpPr>
        <p:spPr>
          <a:xfrm>
            <a:off x="7350958" y="6623959"/>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custDataLst>
      <p:tags r:id="rId1"/>
    </p:custDataLst>
    <p:extLst>
      <p:ext uri="{BB962C8B-B14F-4D97-AF65-F5344CB8AC3E}">
        <p14:creationId xmlns:p14="http://schemas.microsoft.com/office/powerpoint/2010/main" val="861639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Slide background fill">
            <a:extLst>
              <a:ext uri="{FF2B5EF4-FFF2-40B4-BE49-F238E27FC236}">
                <a16:creationId xmlns:a16="http://schemas.microsoft.com/office/drawing/2014/main" id="{8DF67618-B87B-4195-8E24-3B126F79F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Color 2">
            <a:extLst>
              <a:ext uri="{FF2B5EF4-FFF2-40B4-BE49-F238E27FC236}">
                <a16:creationId xmlns:a16="http://schemas.microsoft.com/office/drawing/2014/main" id="{64960379-9FF9-400A-A8A8-F5AB633FD3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2C491629-AE25-486B-9B22-2CE4EE8F7E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6218159" cy="6858000"/>
            <a:chOff x="651279" y="598259"/>
            <a:chExt cx="10889442" cy="5680742"/>
          </a:xfrm>
        </p:grpSpPr>
        <p:sp>
          <p:nvSpPr>
            <p:cNvPr id="14" name="Color">
              <a:extLst>
                <a:ext uri="{FF2B5EF4-FFF2-40B4-BE49-F238E27FC236}">
                  <a16:creationId xmlns:a16="http://schemas.microsoft.com/office/drawing/2014/main" id="{590EB173-7DC2-4BE8-BC08-19BC09DBD9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a:extLst>
                <a:ext uri="{FF2B5EF4-FFF2-40B4-BE49-F238E27FC236}">
                  <a16:creationId xmlns:a16="http://schemas.microsoft.com/office/drawing/2014/main" id="{0731E2C9-2CF0-48B4-9CEA-35B2199AF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27" name="Freeform: Shape 1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p:cNvSpPr>
            <a:spLocks noGrp="1"/>
          </p:cNvSpPr>
          <p:nvPr>
            <p:ph type="title"/>
          </p:nvPr>
        </p:nvSpPr>
        <p:spPr>
          <a:xfrm>
            <a:off x="786385" y="841248"/>
            <a:ext cx="5129600" cy="5340097"/>
          </a:xfrm>
        </p:spPr>
        <p:txBody>
          <a:bodyPr anchor="ctr">
            <a:normAutofit/>
          </a:bodyPr>
          <a:lstStyle/>
          <a:p>
            <a:r>
              <a:rPr lang="en-GB" sz="4800" dirty="0">
                <a:solidFill>
                  <a:schemeClr val="bg1"/>
                </a:solidFill>
              </a:rPr>
              <a:t>The impact of global competition, recession and redundancies</a:t>
            </a:r>
          </a:p>
        </p:txBody>
      </p:sp>
      <p:graphicFrame>
        <p:nvGraphicFramePr>
          <p:cNvPr id="28" name="Content Placeholder 2">
            <a:extLst>
              <a:ext uri="{FF2B5EF4-FFF2-40B4-BE49-F238E27FC236}">
                <a16:creationId xmlns:a16="http://schemas.microsoft.com/office/drawing/2014/main" id="{0AFDA67B-640F-2F2B-C46D-B6DC2AF63EB5}"/>
              </a:ext>
            </a:extLst>
          </p:cNvPr>
          <p:cNvGraphicFramePr>
            <a:graphicFrameLocks noGrp="1"/>
          </p:cNvGraphicFramePr>
          <p:nvPr>
            <p:ph idx="1"/>
            <p:extLst>
              <p:ext uri="{D42A27DB-BD31-4B8C-83A1-F6EECF244321}">
                <p14:modId xmlns:p14="http://schemas.microsoft.com/office/powerpoint/2010/main" val="4265987559"/>
              </p:ext>
            </p:extLst>
          </p:nvPr>
        </p:nvGraphicFramePr>
        <p:xfrm>
          <a:off x="6525628" y="529388"/>
          <a:ext cx="4828172" cy="56519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3D0C465C-3FEB-BACD-DBD0-279157261FDE}"/>
              </a:ext>
            </a:extLst>
          </p:cNvPr>
          <p:cNvPicPr>
            <a:picLocks noChangeAspect="1"/>
          </p:cNvPicPr>
          <p:nvPr/>
        </p:nvPicPr>
        <p:blipFill>
          <a:blip r:embed="rId8" cstate="print">
            <a:alphaModFix amt="5000"/>
            <a:extLst>
              <a:ext uri="{28A0092B-C50C-407E-A947-70E740481C1C}">
                <a14:useLocalDpi xmlns:a14="http://schemas.microsoft.com/office/drawing/2010/main" val="0"/>
              </a:ext>
            </a:extLst>
          </a:blip>
          <a:stretch>
            <a:fillRect/>
          </a:stretch>
        </p:blipFill>
        <p:spPr>
          <a:xfrm>
            <a:off x="2412088" y="1543987"/>
            <a:ext cx="7695738" cy="3098355"/>
          </a:xfrm>
          <a:prstGeom prst="rect">
            <a:avLst/>
          </a:prstGeom>
        </p:spPr>
      </p:pic>
      <p:pic>
        <p:nvPicPr>
          <p:cNvPr id="4" name="Picture 3">
            <a:extLst>
              <a:ext uri="{FF2B5EF4-FFF2-40B4-BE49-F238E27FC236}">
                <a16:creationId xmlns:a16="http://schemas.microsoft.com/office/drawing/2014/main" id="{A74304A7-9C05-FCD0-D295-9B2DF0C04BB3}"/>
              </a:ext>
            </a:extLst>
          </p:cNvPr>
          <p:cNvPicPr>
            <a:picLocks noChangeAspect="1"/>
          </p:cNvPicPr>
          <p:nvPr/>
        </p:nvPicPr>
        <p:blipFill>
          <a:blip r:embed="rId9"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5" name="Footer Placeholder 2">
            <a:extLst>
              <a:ext uri="{FF2B5EF4-FFF2-40B4-BE49-F238E27FC236}">
                <a16:creationId xmlns:a16="http://schemas.microsoft.com/office/drawing/2014/main" id="{BE6C5B9F-840E-1C5A-DD66-18600E7B37D2}"/>
              </a:ext>
            </a:extLst>
          </p:cNvPr>
          <p:cNvSpPr txBox="1">
            <a:spLocks/>
          </p:cNvSpPr>
          <p:nvPr/>
        </p:nvSpPr>
        <p:spPr>
          <a:xfrm>
            <a:off x="1293048" y="657645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0">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DB6F85B0-674D-8EE7-BA0B-93CC0EF1C5AD}"/>
              </a:ext>
            </a:extLst>
          </p:cNvPr>
          <p:cNvSpPr txBox="1"/>
          <p:nvPr/>
        </p:nvSpPr>
        <p:spPr>
          <a:xfrm>
            <a:off x="7350958" y="6623959"/>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custDataLst>
      <p:tags r:id="rId1"/>
    </p:custDataLst>
    <p:extLst>
      <p:ext uri="{BB962C8B-B14F-4D97-AF65-F5344CB8AC3E}">
        <p14:creationId xmlns:p14="http://schemas.microsoft.com/office/powerpoint/2010/main" val="16137456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8DF67618-B87B-4195-8E24-3B126F79F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lor 2">
            <a:extLst>
              <a:ext uri="{FF2B5EF4-FFF2-40B4-BE49-F238E27FC236}">
                <a16:creationId xmlns:a16="http://schemas.microsoft.com/office/drawing/2014/main" id="{64960379-9FF9-400A-A8A8-F5AB633FD3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2C491629-AE25-486B-9B22-2CE4EE8F7E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6218159" cy="6858000"/>
            <a:chOff x="651279" y="598259"/>
            <a:chExt cx="10889442" cy="5680742"/>
          </a:xfrm>
        </p:grpSpPr>
        <p:sp>
          <p:nvSpPr>
            <p:cNvPr id="14" name="Color">
              <a:extLst>
                <a:ext uri="{FF2B5EF4-FFF2-40B4-BE49-F238E27FC236}">
                  <a16:creationId xmlns:a16="http://schemas.microsoft.com/office/drawing/2014/main" id="{590EB173-7DC2-4BE8-BC08-19BC09DBD9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a:extLst>
                <a:ext uri="{FF2B5EF4-FFF2-40B4-BE49-F238E27FC236}">
                  <a16:creationId xmlns:a16="http://schemas.microsoft.com/office/drawing/2014/main" id="{0731E2C9-2CF0-48B4-9CEA-35B2199AF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8" name="Freeform: Shape 1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p:cNvSpPr>
            <a:spLocks noGrp="1"/>
          </p:cNvSpPr>
          <p:nvPr>
            <p:ph type="title"/>
          </p:nvPr>
        </p:nvSpPr>
        <p:spPr>
          <a:xfrm>
            <a:off x="786385" y="841248"/>
            <a:ext cx="5129600" cy="5340097"/>
          </a:xfrm>
        </p:spPr>
        <p:txBody>
          <a:bodyPr anchor="ctr">
            <a:normAutofit/>
          </a:bodyPr>
          <a:lstStyle/>
          <a:p>
            <a:r>
              <a:rPr lang="en-GB" sz="4800" dirty="0">
                <a:solidFill>
                  <a:schemeClr val="bg1"/>
                </a:solidFill>
              </a:rPr>
              <a:t>Impact of trade unions and professional bodies</a:t>
            </a:r>
          </a:p>
        </p:txBody>
      </p:sp>
      <p:graphicFrame>
        <p:nvGraphicFramePr>
          <p:cNvPr id="5" name="Content Placeholder 2">
            <a:extLst>
              <a:ext uri="{FF2B5EF4-FFF2-40B4-BE49-F238E27FC236}">
                <a16:creationId xmlns:a16="http://schemas.microsoft.com/office/drawing/2014/main" id="{E0F00A17-9E0E-CC02-CB7B-5A5559F84BFD}"/>
              </a:ext>
            </a:extLst>
          </p:cNvPr>
          <p:cNvGraphicFramePr>
            <a:graphicFrameLocks noGrp="1"/>
          </p:cNvGraphicFramePr>
          <p:nvPr>
            <p:ph idx="1"/>
            <p:extLst>
              <p:ext uri="{D42A27DB-BD31-4B8C-83A1-F6EECF244321}">
                <p14:modId xmlns:p14="http://schemas.microsoft.com/office/powerpoint/2010/main" val="3906937697"/>
              </p:ext>
            </p:extLst>
          </p:nvPr>
        </p:nvGraphicFramePr>
        <p:xfrm>
          <a:off x="6525628" y="529388"/>
          <a:ext cx="4828172" cy="56519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3914F75B-EBF7-D196-93C4-4FE77616BDA6}"/>
              </a:ext>
            </a:extLst>
          </p:cNvPr>
          <p:cNvPicPr>
            <a:picLocks noChangeAspect="1"/>
          </p:cNvPicPr>
          <p:nvPr/>
        </p:nvPicPr>
        <p:blipFill>
          <a:blip r:embed="rId8" cstate="print">
            <a:alphaModFix amt="5000"/>
            <a:extLst>
              <a:ext uri="{28A0092B-C50C-407E-A947-70E740481C1C}">
                <a14:useLocalDpi xmlns:a14="http://schemas.microsoft.com/office/drawing/2010/main" val="0"/>
              </a:ext>
            </a:extLst>
          </a:blip>
          <a:stretch>
            <a:fillRect/>
          </a:stretch>
        </p:blipFill>
        <p:spPr>
          <a:xfrm>
            <a:off x="2412088" y="1543987"/>
            <a:ext cx="7695738" cy="3098355"/>
          </a:xfrm>
          <a:prstGeom prst="rect">
            <a:avLst/>
          </a:prstGeom>
        </p:spPr>
      </p:pic>
      <p:pic>
        <p:nvPicPr>
          <p:cNvPr id="4" name="Picture 3">
            <a:extLst>
              <a:ext uri="{FF2B5EF4-FFF2-40B4-BE49-F238E27FC236}">
                <a16:creationId xmlns:a16="http://schemas.microsoft.com/office/drawing/2014/main" id="{B60139E8-8183-2B95-E87B-889E175BFFCC}"/>
              </a:ext>
            </a:extLst>
          </p:cNvPr>
          <p:cNvPicPr>
            <a:picLocks noChangeAspect="1"/>
          </p:cNvPicPr>
          <p:nvPr/>
        </p:nvPicPr>
        <p:blipFill>
          <a:blip r:embed="rId9"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6" name="Footer Placeholder 2">
            <a:extLst>
              <a:ext uri="{FF2B5EF4-FFF2-40B4-BE49-F238E27FC236}">
                <a16:creationId xmlns:a16="http://schemas.microsoft.com/office/drawing/2014/main" id="{BFAE3A86-2D86-7470-970C-E2AACFB27B56}"/>
              </a:ext>
            </a:extLst>
          </p:cNvPr>
          <p:cNvSpPr txBox="1">
            <a:spLocks/>
          </p:cNvSpPr>
          <p:nvPr/>
        </p:nvSpPr>
        <p:spPr>
          <a:xfrm>
            <a:off x="1293048" y="657645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0">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65CA56B3-6831-993B-A981-2FF25741C456}"/>
              </a:ext>
            </a:extLst>
          </p:cNvPr>
          <p:cNvSpPr txBox="1"/>
          <p:nvPr/>
        </p:nvSpPr>
        <p:spPr>
          <a:xfrm>
            <a:off x="7350958" y="6623959"/>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custDataLst>
      <p:tags r:id="rId1"/>
    </p:custDataLst>
    <p:extLst>
      <p:ext uri="{BB962C8B-B14F-4D97-AF65-F5344CB8AC3E}">
        <p14:creationId xmlns:p14="http://schemas.microsoft.com/office/powerpoint/2010/main" val="21415895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1F6BF70-C7D1-4AF9-8DB4-BEEB8A9C35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5065" y="1097280"/>
            <a:ext cx="3796306" cy="4666207"/>
          </a:xfrm>
        </p:spPr>
        <p:txBody>
          <a:bodyPr anchor="ctr">
            <a:normAutofit/>
          </a:bodyPr>
          <a:lstStyle/>
          <a:p>
            <a:r>
              <a:rPr lang="en-GB" sz="4800"/>
              <a:t>Impact of trade unions and professional bodies</a:t>
            </a:r>
          </a:p>
        </p:txBody>
      </p:sp>
      <p:grpSp>
        <p:nvGrpSpPr>
          <p:cNvPr id="11" name="Group 10">
            <a:extLst>
              <a:ext uri="{FF2B5EF4-FFF2-40B4-BE49-F238E27FC236}">
                <a16:creationId xmlns:a16="http://schemas.microsoft.com/office/drawing/2014/main" id="{0C66A8B6-1F6E-4FCC-93B9-B9986B6FD1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576" y="5945955"/>
            <a:ext cx="12109423" cy="525780"/>
            <a:chOff x="82576" y="5945955"/>
            <a:chExt cx="12109423" cy="525780"/>
          </a:xfrm>
        </p:grpSpPr>
        <p:sp>
          <p:nvSpPr>
            <p:cNvPr id="12" name="Rectangle 11">
              <a:extLst>
                <a:ext uri="{FF2B5EF4-FFF2-40B4-BE49-F238E27FC236}">
                  <a16:creationId xmlns:a16="http://schemas.microsoft.com/office/drawing/2014/main" id="{CAF7C4FD-65AD-4BBE-886A-D2E923F94C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03361" y="6131892"/>
              <a:ext cx="524256"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BA8278B-6DF7-481F-B1FA-FFE7D6C3C7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5998176" y="277912"/>
              <a:ext cx="524256" cy="1186339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01FDA3C9-5EBF-8F92-45FF-4D20915FA1A1}"/>
              </a:ext>
            </a:extLst>
          </p:cNvPr>
          <p:cNvGraphicFramePr>
            <a:graphicFrameLocks noGrp="1"/>
          </p:cNvGraphicFramePr>
          <p:nvPr>
            <p:ph idx="1"/>
            <p:extLst>
              <p:ext uri="{D42A27DB-BD31-4B8C-83A1-F6EECF244321}">
                <p14:modId xmlns:p14="http://schemas.microsoft.com/office/powerpoint/2010/main" val="2037719123"/>
              </p:ext>
            </p:extLst>
          </p:nvPr>
        </p:nvGraphicFramePr>
        <p:xfrm>
          <a:off x="5431536" y="1014153"/>
          <a:ext cx="5918184" cy="39947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B7EA3B14-A412-E7DF-B571-F4CC6D901AAB}"/>
              </a:ext>
            </a:extLst>
          </p:cNvPr>
          <p:cNvPicPr>
            <a:picLocks noChangeAspect="1"/>
          </p:cNvPicPr>
          <p:nvPr/>
        </p:nvPicPr>
        <p:blipFill>
          <a:blip r:embed="rId8" cstate="print">
            <a:alphaModFix amt="5000"/>
            <a:extLst>
              <a:ext uri="{28A0092B-C50C-407E-A947-70E740481C1C}">
                <a14:useLocalDpi xmlns:a14="http://schemas.microsoft.com/office/drawing/2010/main" val="0"/>
              </a:ext>
            </a:extLst>
          </a:blip>
          <a:stretch>
            <a:fillRect/>
          </a:stretch>
        </p:blipFill>
        <p:spPr>
          <a:xfrm>
            <a:off x="2412088" y="1543987"/>
            <a:ext cx="7695738" cy="3098355"/>
          </a:xfrm>
          <a:prstGeom prst="rect">
            <a:avLst/>
          </a:prstGeom>
        </p:spPr>
      </p:pic>
      <p:pic>
        <p:nvPicPr>
          <p:cNvPr id="4" name="Picture 3">
            <a:extLst>
              <a:ext uri="{FF2B5EF4-FFF2-40B4-BE49-F238E27FC236}">
                <a16:creationId xmlns:a16="http://schemas.microsoft.com/office/drawing/2014/main" id="{2B90F140-1900-B959-E825-3F298CB6C26A}"/>
              </a:ext>
            </a:extLst>
          </p:cNvPr>
          <p:cNvPicPr>
            <a:picLocks noChangeAspect="1"/>
          </p:cNvPicPr>
          <p:nvPr/>
        </p:nvPicPr>
        <p:blipFill>
          <a:blip r:embed="rId9"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6" name="Footer Placeholder 2">
            <a:extLst>
              <a:ext uri="{FF2B5EF4-FFF2-40B4-BE49-F238E27FC236}">
                <a16:creationId xmlns:a16="http://schemas.microsoft.com/office/drawing/2014/main" id="{163E065F-3F21-C801-47BE-8A7A36D6E77B}"/>
              </a:ext>
            </a:extLst>
          </p:cNvPr>
          <p:cNvSpPr txBox="1">
            <a:spLocks/>
          </p:cNvSpPr>
          <p:nvPr/>
        </p:nvSpPr>
        <p:spPr>
          <a:xfrm>
            <a:off x="1293048" y="657645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0">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2091DE31-6CB3-1193-EC8A-E9BC4212873A}"/>
              </a:ext>
            </a:extLst>
          </p:cNvPr>
          <p:cNvSpPr txBox="1"/>
          <p:nvPr/>
        </p:nvSpPr>
        <p:spPr>
          <a:xfrm>
            <a:off x="7350958" y="6623959"/>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custDataLst>
      <p:tags r:id="rId1"/>
    </p:custDataLst>
    <p:extLst>
      <p:ext uri="{BB962C8B-B14F-4D97-AF65-F5344CB8AC3E}">
        <p14:creationId xmlns:p14="http://schemas.microsoft.com/office/powerpoint/2010/main" val="31128953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53363" y="365760"/>
            <a:ext cx="9367203" cy="1188720"/>
          </a:xfrm>
        </p:spPr>
        <p:txBody>
          <a:bodyPr>
            <a:normAutofit/>
          </a:bodyPr>
          <a:lstStyle/>
          <a:p>
            <a:r>
              <a:rPr lang="en-GB" sz="3700" dirty="0"/>
              <a:t>The effect of trade unions and professional bodies on perfectly competitive labour markets</a:t>
            </a:r>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p:cNvSpPr>
            <a:spLocks noGrp="1"/>
          </p:cNvSpPr>
          <p:nvPr>
            <p:ph idx="1"/>
          </p:nvPr>
        </p:nvSpPr>
        <p:spPr>
          <a:xfrm>
            <a:off x="1633447" y="2500511"/>
            <a:ext cx="5129021" cy="3991729"/>
          </a:xfrm>
        </p:spPr>
        <p:txBody>
          <a:bodyPr anchor="t">
            <a:normAutofit/>
          </a:bodyPr>
          <a:lstStyle/>
          <a:p>
            <a:r>
              <a:rPr lang="en-GB" sz="2000" dirty="0"/>
              <a:t>A perfectly competitive labour market is in equilibrium where D = S.</a:t>
            </a:r>
          </a:p>
          <a:p>
            <a:r>
              <a:rPr lang="en-GB" sz="2000" dirty="0"/>
              <a:t>If a trade union operated they might be able to bargain a wage rate above that of the market equilibrium price e.g. at WR1.</a:t>
            </a:r>
          </a:p>
          <a:p>
            <a:r>
              <a:rPr lang="en-GB" sz="2000" dirty="0"/>
              <a:t>This would lead to a higher wage rate and therefore a greater supply of labour. </a:t>
            </a:r>
          </a:p>
          <a:p>
            <a:r>
              <a:rPr lang="en-GB" sz="2000" dirty="0"/>
              <a:t>This would create a new supply curve, S1.</a:t>
            </a:r>
          </a:p>
          <a:p>
            <a:r>
              <a:rPr lang="en-GB" sz="2000" dirty="0"/>
              <a:t>However, demand for labour would fall leading to excess supply of labour and higher unemployment of Q – Q1.</a:t>
            </a:r>
          </a:p>
        </p:txBody>
      </p:sp>
      <p:grpSp>
        <p:nvGrpSpPr>
          <p:cNvPr id="48" name="Group 47">
            <a:extLst>
              <a:ext uri="{FF2B5EF4-FFF2-40B4-BE49-F238E27FC236}">
                <a16:creationId xmlns:a16="http://schemas.microsoft.com/office/drawing/2014/main" id="{A5A60539-A684-F6D2-860D-D523FAEE7361}"/>
              </a:ext>
            </a:extLst>
          </p:cNvPr>
          <p:cNvGrpSpPr/>
          <p:nvPr/>
        </p:nvGrpSpPr>
        <p:grpSpPr>
          <a:xfrm>
            <a:off x="6719404" y="2387072"/>
            <a:ext cx="5308070" cy="3769440"/>
            <a:chOff x="3419872" y="2285156"/>
            <a:chExt cx="5029078" cy="3304084"/>
          </a:xfrm>
        </p:grpSpPr>
        <p:sp>
          <p:nvSpPr>
            <p:cNvPr id="27" name="Rectangle 26">
              <a:extLst>
                <a:ext uri="{FF2B5EF4-FFF2-40B4-BE49-F238E27FC236}">
                  <a16:creationId xmlns:a16="http://schemas.microsoft.com/office/drawing/2014/main" id="{D0FE0A13-933E-B57B-CB70-448128392137}"/>
                </a:ext>
              </a:extLst>
            </p:cNvPr>
            <p:cNvSpPr/>
            <p:nvPr/>
          </p:nvSpPr>
          <p:spPr>
            <a:xfrm>
              <a:off x="3419872" y="2285156"/>
              <a:ext cx="5029078" cy="3304084"/>
            </a:xfrm>
            <a:prstGeom prst="rect">
              <a:avLst/>
            </a:prstGeom>
            <a:solidFill>
              <a:srgbClr val="FFFF00"/>
            </a:solidFill>
            <a:ln w="50800" cap="flat" cmpd="sng" algn="ctr">
              <a:solidFill>
                <a:srgbClr val="7A7A7A">
                  <a:shade val="50000"/>
                  <a:tint val="9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a:ea typeface="+mn-ea"/>
                <a:cs typeface="+mn-cs"/>
              </a:endParaRPr>
            </a:p>
          </p:txBody>
        </p:sp>
        <p:grpSp>
          <p:nvGrpSpPr>
            <p:cNvPr id="28" name="Group 27">
              <a:extLst>
                <a:ext uri="{FF2B5EF4-FFF2-40B4-BE49-F238E27FC236}">
                  <a16:creationId xmlns:a16="http://schemas.microsoft.com/office/drawing/2014/main" id="{74E1E6ED-F81D-C174-BFF3-4FCF48C37D8E}"/>
                </a:ext>
              </a:extLst>
            </p:cNvPr>
            <p:cNvGrpSpPr/>
            <p:nvPr/>
          </p:nvGrpSpPr>
          <p:grpSpPr>
            <a:xfrm>
              <a:off x="3419872" y="2625184"/>
              <a:ext cx="5029078" cy="2802962"/>
              <a:chOff x="3304550" y="2195928"/>
              <a:chExt cx="5029078" cy="2802962"/>
            </a:xfrm>
          </p:grpSpPr>
          <p:grpSp>
            <p:nvGrpSpPr>
              <p:cNvPr id="29" name="Group 28">
                <a:extLst>
                  <a:ext uri="{FF2B5EF4-FFF2-40B4-BE49-F238E27FC236}">
                    <a16:creationId xmlns:a16="http://schemas.microsoft.com/office/drawing/2014/main" id="{3FEA70DB-78EA-1572-9451-352E0C23B42F}"/>
                  </a:ext>
                </a:extLst>
              </p:cNvPr>
              <p:cNvGrpSpPr/>
              <p:nvPr/>
            </p:nvGrpSpPr>
            <p:grpSpPr>
              <a:xfrm>
                <a:off x="3304550" y="2195928"/>
                <a:ext cx="5029078" cy="2802962"/>
                <a:chOff x="1335736" y="2236035"/>
                <a:chExt cx="5029078" cy="2802962"/>
              </a:xfrm>
            </p:grpSpPr>
            <p:cxnSp>
              <p:nvCxnSpPr>
                <p:cNvPr id="37" name="Straight Connector 36">
                  <a:extLst>
                    <a:ext uri="{FF2B5EF4-FFF2-40B4-BE49-F238E27FC236}">
                      <a16:creationId xmlns:a16="http://schemas.microsoft.com/office/drawing/2014/main" id="{F7433DEA-407E-4328-EF25-324C503E09BA}"/>
                    </a:ext>
                  </a:extLst>
                </p:cNvPr>
                <p:cNvCxnSpPr/>
                <p:nvPr/>
              </p:nvCxnSpPr>
              <p:spPr>
                <a:xfrm>
                  <a:off x="2310698" y="2519318"/>
                  <a:ext cx="0" cy="2065747"/>
                </a:xfrm>
                <a:prstGeom prst="line">
                  <a:avLst/>
                </a:prstGeom>
                <a:noFill/>
                <a:ln w="25400" cap="flat" cmpd="sng" algn="ctr">
                  <a:solidFill>
                    <a:srgbClr val="00B0F0"/>
                  </a:solidFill>
                  <a:prstDash val="solid"/>
                </a:ln>
                <a:effectLst/>
              </p:spPr>
            </p:cxnSp>
            <p:cxnSp>
              <p:nvCxnSpPr>
                <p:cNvPr id="38" name="Straight Connector 37">
                  <a:extLst>
                    <a:ext uri="{FF2B5EF4-FFF2-40B4-BE49-F238E27FC236}">
                      <a16:creationId xmlns:a16="http://schemas.microsoft.com/office/drawing/2014/main" id="{EA09F0F9-043D-AF30-7705-D40D726E140B}"/>
                    </a:ext>
                  </a:extLst>
                </p:cNvPr>
                <p:cNvCxnSpPr/>
                <p:nvPr/>
              </p:nvCxnSpPr>
              <p:spPr>
                <a:xfrm>
                  <a:off x="2310698" y="4585065"/>
                  <a:ext cx="2714333" cy="0"/>
                </a:xfrm>
                <a:prstGeom prst="line">
                  <a:avLst/>
                </a:prstGeom>
                <a:noFill/>
                <a:ln w="25400" cap="flat" cmpd="sng" algn="ctr">
                  <a:solidFill>
                    <a:srgbClr val="00B0F0"/>
                  </a:solidFill>
                  <a:prstDash val="solid"/>
                </a:ln>
                <a:effectLst/>
              </p:spPr>
            </p:cxnSp>
            <p:sp>
              <p:nvSpPr>
                <p:cNvPr id="39" name="TextBox 38">
                  <a:extLst>
                    <a:ext uri="{FF2B5EF4-FFF2-40B4-BE49-F238E27FC236}">
                      <a16:creationId xmlns:a16="http://schemas.microsoft.com/office/drawing/2014/main" id="{1E9BDFF4-EE98-D24D-748E-BE2C30EC9CFD}"/>
                    </a:ext>
                  </a:extLst>
                </p:cNvPr>
                <p:cNvSpPr txBox="1">
                  <a:spLocks noChangeArrowheads="1"/>
                </p:cNvSpPr>
                <p:nvPr/>
              </p:nvSpPr>
              <p:spPr bwMode="auto">
                <a:xfrm>
                  <a:off x="1335736" y="2236035"/>
                  <a:ext cx="1423871" cy="369332"/>
                </a:xfrm>
                <a:prstGeom prst="rect">
                  <a:avLst/>
                </a:prstGeom>
                <a:noFill/>
                <a:ln w="25400">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000000"/>
                      </a:solidFill>
                      <a:effectLst/>
                      <a:uLnTx/>
                      <a:uFillTx/>
                      <a:latin typeface="Arial" charset="0"/>
                    </a:rPr>
                    <a:t>Wage rate</a:t>
                  </a:r>
                  <a:endParaRPr kumimoji="0" lang="en-US" sz="1800" b="0" i="0" u="none" strike="noStrike" kern="0" cap="none" spc="0" normalizeH="0" baseline="0" noProof="0" dirty="0">
                    <a:ln>
                      <a:noFill/>
                    </a:ln>
                    <a:solidFill>
                      <a:srgbClr val="000000"/>
                    </a:solidFill>
                    <a:effectLst/>
                    <a:uLnTx/>
                    <a:uFillTx/>
                    <a:latin typeface="Arial" charset="0"/>
                  </a:endParaRPr>
                </a:p>
              </p:txBody>
            </p:sp>
            <p:sp>
              <p:nvSpPr>
                <p:cNvPr id="40" name="TextBox 39">
                  <a:extLst>
                    <a:ext uri="{FF2B5EF4-FFF2-40B4-BE49-F238E27FC236}">
                      <a16:creationId xmlns:a16="http://schemas.microsoft.com/office/drawing/2014/main" id="{58E8AF95-1BD9-A77E-8D88-0775BB65899A}"/>
                    </a:ext>
                  </a:extLst>
                </p:cNvPr>
                <p:cNvSpPr txBox="1">
                  <a:spLocks noChangeArrowheads="1"/>
                </p:cNvSpPr>
                <p:nvPr/>
              </p:nvSpPr>
              <p:spPr bwMode="auto">
                <a:xfrm>
                  <a:off x="4649370" y="3983428"/>
                  <a:ext cx="375661" cy="338554"/>
                </a:xfrm>
                <a:prstGeom prst="rect">
                  <a:avLst/>
                </a:prstGeom>
                <a:noFill/>
                <a:ln w="25400">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srgbClr val="000000"/>
                      </a:solidFill>
                      <a:effectLst/>
                      <a:uLnTx/>
                      <a:uFillTx/>
                      <a:latin typeface="Arial" charset="0"/>
                    </a:rPr>
                    <a:t>D</a:t>
                  </a:r>
                  <a:endParaRPr kumimoji="0" lang="en-US" sz="1600" b="1" i="0" u="none" strike="noStrike" kern="0" cap="none" spc="0" normalizeH="0" baseline="0" noProof="0" dirty="0">
                    <a:ln>
                      <a:noFill/>
                    </a:ln>
                    <a:solidFill>
                      <a:srgbClr val="000000"/>
                    </a:solidFill>
                    <a:effectLst/>
                    <a:uLnTx/>
                    <a:uFillTx/>
                    <a:latin typeface="Arial" charset="0"/>
                  </a:endParaRPr>
                </a:p>
              </p:txBody>
            </p:sp>
            <p:cxnSp>
              <p:nvCxnSpPr>
                <p:cNvPr id="41" name="Straight Connector 40">
                  <a:extLst>
                    <a:ext uri="{FF2B5EF4-FFF2-40B4-BE49-F238E27FC236}">
                      <a16:creationId xmlns:a16="http://schemas.microsoft.com/office/drawing/2014/main" id="{05FA5AE8-F8C3-26C3-0F53-05638C268706}"/>
                    </a:ext>
                  </a:extLst>
                </p:cNvPr>
                <p:cNvCxnSpPr/>
                <p:nvPr/>
              </p:nvCxnSpPr>
              <p:spPr>
                <a:xfrm>
                  <a:off x="2957759" y="2711776"/>
                  <a:ext cx="1795682" cy="1296242"/>
                </a:xfrm>
                <a:prstGeom prst="line">
                  <a:avLst/>
                </a:prstGeom>
                <a:noFill/>
                <a:ln w="25400" cap="flat" cmpd="sng" algn="ctr">
                  <a:solidFill>
                    <a:srgbClr val="00B0F0"/>
                  </a:solidFill>
                  <a:prstDash val="solid"/>
                </a:ln>
                <a:effectLst/>
              </p:spPr>
            </p:cxnSp>
            <p:cxnSp>
              <p:nvCxnSpPr>
                <p:cNvPr id="42" name="Straight Connector 41">
                  <a:extLst>
                    <a:ext uri="{FF2B5EF4-FFF2-40B4-BE49-F238E27FC236}">
                      <a16:creationId xmlns:a16="http://schemas.microsoft.com/office/drawing/2014/main" id="{0958AE80-3E75-0317-FA33-6B5A53A7F7A4}"/>
                    </a:ext>
                  </a:extLst>
                </p:cNvPr>
                <p:cNvCxnSpPr/>
                <p:nvPr/>
              </p:nvCxnSpPr>
              <p:spPr>
                <a:xfrm>
                  <a:off x="3850068" y="3359897"/>
                  <a:ext cx="5532" cy="1225168"/>
                </a:xfrm>
                <a:prstGeom prst="line">
                  <a:avLst/>
                </a:prstGeom>
                <a:noFill/>
                <a:ln w="6350" cap="flat" cmpd="sng" algn="ctr">
                  <a:solidFill>
                    <a:srgbClr val="000000"/>
                  </a:solidFill>
                  <a:prstDash val="dash"/>
                </a:ln>
                <a:effectLst/>
              </p:spPr>
            </p:cxnSp>
            <p:sp>
              <p:nvSpPr>
                <p:cNvPr id="43" name="TextBox 42">
                  <a:extLst>
                    <a:ext uri="{FF2B5EF4-FFF2-40B4-BE49-F238E27FC236}">
                      <a16:creationId xmlns:a16="http://schemas.microsoft.com/office/drawing/2014/main" id="{795735DA-1A80-9318-65FF-72648EA7911A}"/>
                    </a:ext>
                  </a:extLst>
                </p:cNvPr>
                <p:cNvSpPr txBox="1">
                  <a:spLocks noChangeArrowheads="1"/>
                </p:cNvSpPr>
                <p:nvPr/>
              </p:nvSpPr>
              <p:spPr bwMode="auto">
                <a:xfrm>
                  <a:off x="1522871" y="3183688"/>
                  <a:ext cx="1009188" cy="369332"/>
                </a:xfrm>
                <a:prstGeom prst="rect">
                  <a:avLst/>
                </a:prstGeom>
                <a:noFill/>
                <a:ln w="25400">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srgbClr val="000000"/>
                      </a:solidFill>
                      <a:effectLst/>
                      <a:uLnTx/>
                      <a:uFillTx/>
                      <a:latin typeface="Arial" charset="0"/>
                    </a:rPr>
                    <a:t>WR</a:t>
                  </a:r>
                  <a:endParaRPr kumimoji="0" lang="en-US" sz="1800" b="1" i="0" u="none" strike="noStrike" kern="0" cap="none" spc="0" normalizeH="0" baseline="0" noProof="0" dirty="0">
                    <a:ln>
                      <a:noFill/>
                    </a:ln>
                    <a:solidFill>
                      <a:srgbClr val="000000"/>
                    </a:solidFill>
                    <a:effectLst/>
                    <a:uLnTx/>
                    <a:uFillTx/>
                    <a:latin typeface="Arial" charset="0"/>
                  </a:endParaRPr>
                </a:p>
              </p:txBody>
            </p:sp>
            <p:sp>
              <p:nvSpPr>
                <p:cNvPr id="44" name="TextBox 43">
                  <a:extLst>
                    <a:ext uri="{FF2B5EF4-FFF2-40B4-BE49-F238E27FC236}">
                      <a16:creationId xmlns:a16="http://schemas.microsoft.com/office/drawing/2014/main" id="{6C1EDC54-187D-3164-5C93-3D7560E26BF2}"/>
                    </a:ext>
                  </a:extLst>
                </p:cNvPr>
                <p:cNvSpPr txBox="1">
                  <a:spLocks noChangeArrowheads="1"/>
                </p:cNvSpPr>
                <p:nvPr/>
              </p:nvSpPr>
              <p:spPr bwMode="auto">
                <a:xfrm>
                  <a:off x="3330498" y="4579778"/>
                  <a:ext cx="1039139" cy="400110"/>
                </a:xfrm>
                <a:prstGeom prst="rect">
                  <a:avLst/>
                </a:prstGeom>
                <a:noFill/>
                <a:ln w="25400">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srgbClr val="000000"/>
                      </a:solidFill>
                      <a:effectLst/>
                      <a:uLnTx/>
                      <a:uFillTx/>
                      <a:latin typeface="Arial" charset="0"/>
                    </a:rPr>
                    <a:t>Q</a:t>
                  </a:r>
                  <a:endParaRPr kumimoji="0" lang="en-US" sz="2000" b="0" i="0" u="none" strike="noStrike" kern="0" cap="none" spc="0" normalizeH="0" baseline="0" noProof="0" dirty="0">
                    <a:ln>
                      <a:noFill/>
                    </a:ln>
                    <a:solidFill>
                      <a:srgbClr val="000000"/>
                    </a:solidFill>
                    <a:effectLst/>
                    <a:uLnTx/>
                    <a:uFillTx/>
                    <a:latin typeface="Arial" charset="0"/>
                  </a:endParaRPr>
                </a:p>
              </p:txBody>
            </p:sp>
            <p:cxnSp>
              <p:nvCxnSpPr>
                <p:cNvPr id="45" name="Straight Connector 44">
                  <a:extLst>
                    <a:ext uri="{FF2B5EF4-FFF2-40B4-BE49-F238E27FC236}">
                      <a16:creationId xmlns:a16="http://schemas.microsoft.com/office/drawing/2014/main" id="{7DE665AF-8B9C-A984-D014-0E1B8ECB4A90}"/>
                    </a:ext>
                  </a:extLst>
                </p:cNvPr>
                <p:cNvCxnSpPr/>
                <p:nvPr/>
              </p:nvCxnSpPr>
              <p:spPr>
                <a:xfrm flipV="1">
                  <a:off x="2957759" y="2711776"/>
                  <a:ext cx="1806746" cy="1254430"/>
                </a:xfrm>
                <a:prstGeom prst="line">
                  <a:avLst/>
                </a:prstGeom>
                <a:noFill/>
                <a:ln w="25400" cap="flat" cmpd="sng" algn="ctr">
                  <a:solidFill>
                    <a:srgbClr val="00B0F0"/>
                  </a:solidFill>
                  <a:prstDash val="solid"/>
                </a:ln>
                <a:effectLst/>
              </p:spPr>
            </p:cxnSp>
            <p:sp>
              <p:nvSpPr>
                <p:cNvPr id="46" name="TextBox 45">
                  <a:extLst>
                    <a:ext uri="{FF2B5EF4-FFF2-40B4-BE49-F238E27FC236}">
                      <a16:creationId xmlns:a16="http://schemas.microsoft.com/office/drawing/2014/main" id="{681C4618-C7F4-75F1-0647-F4EE2C4A3F24}"/>
                    </a:ext>
                  </a:extLst>
                </p:cNvPr>
                <p:cNvSpPr txBox="1">
                  <a:spLocks noChangeArrowheads="1"/>
                </p:cNvSpPr>
                <p:nvPr/>
              </p:nvSpPr>
              <p:spPr bwMode="auto">
                <a:xfrm>
                  <a:off x="4547402" y="2655092"/>
                  <a:ext cx="757872" cy="461665"/>
                </a:xfrm>
                <a:prstGeom prst="rect">
                  <a:avLst/>
                </a:prstGeom>
                <a:noFill/>
                <a:ln w="25400">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srgbClr val="000000"/>
                      </a:solidFill>
                      <a:effectLst/>
                      <a:uLnTx/>
                      <a:uFillTx/>
                      <a:latin typeface="Arial" charset="0"/>
                    </a:rPr>
                    <a:t>S</a:t>
                  </a:r>
                  <a:r>
                    <a:rPr kumimoji="0" lang="en-GB" sz="1800" b="1" i="0" u="none" strike="noStrike" kern="0" cap="none" spc="0" normalizeH="0" baseline="0" noProof="0" dirty="0">
                      <a:ln>
                        <a:noFill/>
                      </a:ln>
                      <a:solidFill>
                        <a:srgbClr val="000000"/>
                      </a:solidFill>
                      <a:effectLst/>
                      <a:uLnTx/>
                      <a:uFillTx/>
                      <a:latin typeface="Arial" charset="0"/>
                    </a:rPr>
                    <a:t>L</a:t>
                  </a:r>
                  <a:endParaRPr kumimoji="0" lang="en-US" sz="2400" b="1" i="0" u="none" strike="noStrike" kern="0" cap="none" spc="0" normalizeH="0" baseline="0" noProof="0" dirty="0">
                    <a:ln>
                      <a:noFill/>
                    </a:ln>
                    <a:solidFill>
                      <a:srgbClr val="000000"/>
                    </a:solidFill>
                    <a:effectLst/>
                    <a:uLnTx/>
                    <a:uFillTx/>
                    <a:latin typeface="Arial" charset="0"/>
                  </a:endParaRPr>
                </a:p>
              </p:txBody>
            </p:sp>
            <p:sp>
              <p:nvSpPr>
                <p:cNvPr id="47" name="TextBox 46">
                  <a:extLst>
                    <a:ext uri="{FF2B5EF4-FFF2-40B4-BE49-F238E27FC236}">
                      <a16:creationId xmlns:a16="http://schemas.microsoft.com/office/drawing/2014/main" id="{CE4AA4F1-AF38-9491-E141-E5B8A0AA06C5}"/>
                    </a:ext>
                  </a:extLst>
                </p:cNvPr>
                <p:cNvSpPr txBox="1">
                  <a:spLocks noChangeArrowheads="1"/>
                </p:cNvSpPr>
                <p:nvPr/>
              </p:nvSpPr>
              <p:spPr bwMode="auto">
                <a:xfrm>
                  <a:off x="4228461" y="4669665"/>
                  <a:ext cx="2136353" cy="369332"/>
                </a:xfrm>
                <a:prstGeom prst="rect">
                  <a:avLst/>
                </a:prstGeom>
                <a:noFill/>
                <a:ln w="25400">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000000"/>
                      </a:solidFill>
                      <a:effectLst/>
                      <a:uLnTx/>
                      <a:uFillTx/>
                      <a:latin typeface="Arial" charset="0"/>
                    </a:rPr>
                    <a:t>Quantity of Labour</a:t>
                  </a:r>
                  <a:endParaRPr kumimoji="0" lang="en-US" sz="1800" b="0" i="0" u="none" strike="noStrike" kern="0" cap="none" spc="0" normalizeH="0" baseline="0" noProof="0" dirty="0">
                    <a:ln>
                      <a:noFill/>
                    </a:ln>
                    <a:solidFill>
                      <a:srgbClr val="000000"/>
                    </a:solidFill>
                    <a:effectLst/>
                    <a:uLnTx/>
                    <a:uFillTx/>
                    <a:latin typeface="Arial" charset="0"/>
                  </a:endParaRPr>
                </a:p>
              </p:txBody>
            </p:sp>
          </p:grpSp>
          <p:cxnSp>
            <p:nvCxnSpPr>
              <p:cNvPr id="30" name="Straight Connector 29">
                <a:extLst>
                  <a:ext uri="{FF2B5EF4-FFF2-40B4-BE49-F238E27FC236}">
                    <a16:creationId xmlns:a16="http://schemas.microsoft.com/office/drawing/2014/main" id="{9C9C2874-8308-BB7E-052F-51B4229D01E6}"/>
                  </a:ext>
                </a:extLst>
              </p:cNvPr>
              <p:cNvCxnSpPr/>
              <p:nvPr/>
            </p:nvCxnSpPr>
            <p:spPr>
              <a:xfrm flipH="1">
                <a:off x="4317778" y="3328247"/>
                <a:ext cx="1512168" cy="0"/>
              </a:xfrm>
              <a:prstGeom prst="line">
                <a:avLst/>
              </a:prstGeom>
              <a:noFill/>
              <a:ln w="6350" cap="flat" cmpd="sng" algn="ctr">
                <a:solidFill>
                  <a:srgbClr val="000000"/>
                </a:solidFill>
                <a:prstDash val="dash"/>
              </a:ln>
              <a:effectLst/>
            </p:spPr>
          </p:cxnSp>
          <p:sp>
            <p:nvSpPr>
              <p:cNvPr id="31" name="TextBox 30">
                <a:extLst>
                  <a:ext uri="{FF2B5EF4-FFF2-40B4-BE49-F238E27FC236}">
                    <a16:creationId xmlns:a16="http://schemas.microsoft.com/office/drawing/2014/main" id="{26C7F7A5-886D-AEED-B5B3-094023346E45}"/>
                  </a:ext>
                </a:extLst>
              </p:cNvPr>
              <p:cNvSpPr txBox="1">
                <a:spLocks noChangeArrowheads="1"/>
              </p:cNvSpPr>
              <p:nvPr/>
            </p:nvSpPr>
            <p:spPr bwMode="auto">
              <a:xfrm>
                <a:off x="3330804" y="2793668"/>
                <a:ext cx="1062421" cy="461665"/>
              </a:xfrm>
              <a:prstGeom prst="rect">
                <a:avLst/>
              </a:prstGeom>
              <a:noFill/>
              <a:ln w="25400">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srgbClr val="000000"/>
                    </a:solidFill>
                    <a:effectLst/>
                    <a:uLnTx/>
                    <a:uFillTx/>
                    <a:latin typeface="Arial" charset="0"/>
                  </a:rPr>
                  <a:t>WR</a:t>
                </a:r>
                <a:r>
                  <a:rPr kumimoji="0" lang="en-GB" sz="1800" b="1" i="0" u="none" strike="noStrike" kern="0" cap="none" spc="0" normalizeH="0" baseline="0" noProof="0" dirty="0">
                    <a:ln>
                      <a:noFill/>
                    </a:ln>
                    <a:solidFill>
                      <a:srgbClr val="000000"/>
                    </a:solidFill>
                    <a:effectLst/>
                    <a:uLnTx/>
                    <a:uFillTx/>
                    <a:latin typeface="Arial" charset="0"/>
                  </a:rPr>
                  <a:t>1</a:t>
                </a:r>
                <a:endParaRPr kumimoji="0" lang="en-US" sz="2400" b="1" i="0" u="none" strike="noStrike" kern="0" cap="none" spc="0" normalizeH="0" baseline="0" noProof="0" dirty="0">
                  <a:ln>
                    <a:noFill/>
                  </a:ln>
                  <a:solidFill>
                    <a:srgbClr val="000000"/>
                  </a:solidFill>
                  <a:effectLst/>
                  <a:uLnTx/>
                  <a:uFillTx/>
                  <a:latin typeface="Arial" charset="0"/>
                </a:endParaRPr>
              </a:p>
            </p:txBody>
          </p:sp>
          <p:cxnSp>
            <p:nvCxnSpPr>
              <p:cNvPr id="32" name="Straight Connector 31">
                <a:extLst>
                  <a:ext uri="{FF2B5EF4-FFF2-40B4-BE49-F238E27FC236}">
                    <a16:creationId xmlns:a16="http://schemas.microsoft.com/office/drawing/2014/main" id="{7071A17C-9200-9440-F0CB-CAA81C4AD741}"/>
                  </a:ext>
                </a:extLst>
              </p:cNvPr>
              <p:cNvCxnSpPr/>
              <p:nvPr/>
            </p:nvCxnSpPr>
            <p:spPr>
              <a:xfrm flipH="1">
                <a:off x="4306716" y="3082026"/>
                <a:ext cx="1774131" cy="4022"/>
              </a:xfrm>
              <a:prstGeom prst="line">
                <a:avLst/>
              </a:prstGeom>
              <a:noFill/>
              <a:ln w="25400" cap="flat" cmpd="sng" algn="ctr">
                <a:solidFill>
                  <a:srgbClr val="000000"/>
                </a:solidFill>
                <a:prstDash val="dash"/>
              </a:ln>
              <a:effectLst/>
            </p:spPr>
          </p:cxnSp>
          <p:cxnSp>
            <p:nvCxnSpPr>
              <p:cNvPr id="33" name="Straight Connector 32">
                <a:extLst>
                  <a:ext uri="{FF2B5EF4-FFF2-40B4-BE49-F238E27FC236}">
                    <a16:creationId xmlns:a16="http://schemas.microsoft.com/office/drawing/2014/main" id="{335E3DBD-D714-9E7D-6637-90FA1428FD85}"/>
                  </a:ext>
                </a:extLst>
              </p:cNvPr>
              <p:cNvCxnSpPr/>
              <p:nvPr/>
            </p:nvCxnSpPr>
            <p:spPr>
              <a:xfrm>
                <a:off x="5508104" y="3131450"/>
                <a:ext cx="5532" cy="1413508"/>
              </a:xfrm>
              <a:prstGeom prst="line">
                <a:avLst/>
              </a:prstGeom>
              <a:noFill/>
              <a:ln w="6350" cap="flat" cmpd="sng" algn="ctr">
                <a:solidFill>
                  <a:srgbClr val="000000"/>
                </a:solidFill>
                <a:prstDash val="dash"/>
              </a:ln>
              <a:effectLst/>
            </p:spPr>
          </p:cxnSp>
          <p:sp>
            <p:nvSpPr>
              <p:cNvPr id="34" name="TextBox 33">
                <a:extLst>
                  <a:ext uri="{FF2B5EF4-FFF2-40B4-BE49-F238E27FC236}">
                    <a16:creationId xmlns:a16="http://schemas.microsoft.com/office/drawing/2014/main" id="{816BBE83-A4BB-57E2-404C-A4DE127D8F7A}"/>
                  </a:ext>
                </a:extLst>
              </p:cNvPr>
              <p:cNvSpPr txBox="1">
                <a:spLocks noChangeArrowheads="1"/>
              </p:cNvSpPr>
              <p:nvPr/>
            </p:nvSpPr>
            <p:spPr bwMode="auto">
              <a:xfrm>
                <a:off x="5030688" y="4521314"/>
                <a:ext cx="605990" cy="461665"/>
              </a:xfrm>
              <a:prstGeom prst="rect">
                <a:avLst/>
              </a:prstGeom>
              <a:noFill/>
              <a:ln w="25400">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srgbClr val="000000"/>
                    </a:solidFill>
                    <a:effectLst/>
                    <a:uLnTx/>
                    <a:uFillTx/>
                    <a:latin typeface="Arial" charset="0"/>
                  </a:rPr>
                  <a:t>Q</a:t>
                </a:r>
                <a:r>
                  <a:rPr kumimoji="0" lang="en-GB" sz="1800" b="0" i="0" u="none" strike="noStrike" kern="0" cap="none" spc="0" normalizeH="0" baseline="0" noProof="0" dirty="0">
                    <a:ln>
                      <a:noFill/>
                    </a:ln>
                    <a:solidFill>
                      <a:srgbClr val="000000"/>
                    </a:solidFill>
                    <a:effectLst/>
                    <a:uLnTx/>
                    <a:uFillTx/>
                    <a:latin typeface="Arial" charset="0"/>
                  </a:rPr>
                  <a:t>1</a:t>
                </a:r>
                <a:endParaRPr kumimoji="0" lang="en-US" sz="2400" b="0" i="0" u="none" strike="noStrike" kern="0" cap="none" spc="0" normalizeH="0" baseline="0" noProof="0" dirty="0">
                  <a:ln>
                    <a:noFill/>
                  </a:ln>
                  <a:solidFill>
                    <a:srgbClr val="000000"/>
                  </a:solidFill>
                  <a:effectLst/>
                  <a:uLnTx/>
                  <a:uFillTx/>
                  <a:latin typeface="Arial" charset="0"/>
                </a:endParaRPr>
              </a:p>
            </p:txBody>
          </p:sp>
          <p:cxnSp>
            <p:nvCxnSpPr>
              <p:cNvPr id="35" name="Straight Connector 34">
                <a:extLst>
                  <a:ext uri="{FF2B5EF4-FFF2-40B4-BE49-F238E27FC236}">
                    <a16:creationId xmlns:a16="http://schemas.microsoft.com/office/drawing/2014/main" id="{48136054-B1E5-4B90-254E-88DC1581C7CB}"/>
                  </a:ext>
                </a:extLst>
              </p:cNvPr>
              <p:cNvCxnSpPr/>
              <p:nvPr/>
            </p:nvCxnSpPr>
            <p:spPr>
              <a:xfrm flipH="1">
                <a:off x="6080848" y="2687327"/>
                <a:ext cx="579384" cy="396710"/>
              </a:xfrm>
              <a:prstGeom prst="line">
                <a:avLst/>
              </a:prstGeom>
              <a:noFill/>
              <a:ln w="25400" cap="flat" cmpd="sng" algn="ctr">
                <a:solidFill>
                  <a:srgbClr val="000000"/>
                </a:solidFill>
                <a:prstDash val="dash"/>
              </a:ln>
              <a:effectLst/>
            </p:spPr>
          </p:cxnSp>
          <p:sp>
            <p:nvSpPr>
              <p:cNvPr id="36" name="TextBox 35">
                <a:extLst>
                  <a:ext uri="{FF2B5EF4-FFF2-40B4-BE49-F238E27FC236}">
                    <a16:creationId xmlns:a16="http://schemas.microsoft.com/office/drawing/2014/main" id="{53E153DD-F395-DCBF-4598-0BBB530B9239}"/>
                  </a:ext>
                </a:extLst>
              </p:cNvPr>
              <p:cNvSpPr txBox="1">
                <a:spLocks noChangeArrowheads="1"/>
              </p:cNvSpPr>
              <p:nvPr/>
            </p:nvSpPr>
            <p:spPr bwMode="auto">
              <a:xfrm>
                <a:off x="6039071" y="2241986"/>
                <a:ext cx="840582" cy="461665"/>
              </a:xfrm>
              <a:prstGeom prst="rect">
                <a:avLst/>
              </a:prstGeom>
              <a:noFill/>
              <a:ln w="25400">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srgbClr val="000000"/>
                    </a:solidFill>
                    <a:effectLst/>
                    <a:uLnTx/>
                    <a:uFillTx/>
                    <a:latin typeface="Arial" charset="0"/>
                  </a:rPr>
                  <a:t>S</a:t>
                </a:r>
                <a:r>
                  <a:rPr kumimoji="0" lang="en-GB" sz="1800" b="1" i="0" u="none" strike="noStrike" kern="0" cap="none" spc="0" normalizeH="0" baseline="0" noProof="0" dirty="0">
                    <a:ln>
                      <a:noFill/>
                    </a:ln>
                    <a:solidFill>
                      <a:srgbClr val="000000"/>
                    </a:solidFill>
                    <a:effectLst/>
                    <a:uLnTx/>
                    <a:uFillTx/>
                    <a:latin typeface="Arial" charset="0"/>
                  </a:rPr>
                  <a:t>L1</a:t>
                </a:r>
                <a:endParaRPr kumimoji="0" lang="en-US" sz="2400" b="1" i="0" u="none" strike="noStrike" kern="0" cap="none" spc="0" normalizeH="0" baseline="0" noProof="0" dirty="0">
                  <a:ln>
                    <a:noFill/>
                  </a:ln>
                  <a:solidFill>
                    <a:srgbClr val="000000"/>
                  </a:solidFill>
                  <a:effectLst/>
                  <a:uLnTx/>
                  <a:uFillTx/>
                  <a:latin typeface="Arial" charset="0"/>
                </a:endParaRPr>
              </a:p>
            </p:txBody>
          </p:sp>
        </p:grpSp>
      </p:grpSp>
      <p:pic>
        <p:nvPicPr>
          <p:cNvPr id="4" name="Picture 3">
            <a:extLst>
              <a:ext uri="{FF2B5EF4-FFF2-40B4-BE49-F238E27FC236}">
                <a16:creationId xmlns:a16="http://schemas.microsoft.com/office/drawing/2014/main" id="{3DF4414C-DD13-8340-6B06-1A597486589F}"/>
              </a:ext>
            </a:extLst>
          </p:cNvPr>
          <p:cNvPicPr>
            <a:picLocks noChangeAspect="1"/>
          </p:cNvPicPr>
          <p:nvPr/>
        </p:nvPicPr>
        <p:blipFill>
          <a:blip r:embed="rId2" cstate="print">
            <a:alphaModFix amt="5000"/>
            <a:extLst>
              <a:ext uri="{28A0092B-C50C-407E-A947-70E740481C1C}">
                <a14:useLocalDpi xmlns:a14="http://schemas.microsoft.com/office/drawing/2010/main" val="0"/>
              </a:ext>
            </a:extLst>
          </a:blip>
          <a:stretch>
            <a:fillRect/>
          </a:stretch>
        </p:blipFill>
        <p:spPr>
          <a:xfrm>
            <a:off x="2412088" y="1543987"/>
            <a:ext cx="7695738" cy="3098355"/>
          </a:xfrm>
          <a:prstGeom prst="rect">
            <a:avLst/>
          </a:prstGeom>
        </p:spPr>
      </p:pic>
      <p:pic>
        <p:nvPicPr>
          <p:cNvPr id="5" name="Picture 4">
            <a:extLst>
              <a:ext uri="{FF2B5EF4-FFF2-40B4-BE49-F238E27FC236}">
                <a16:creationId xmlns:a16="http://schemas.microsoft.com/office/drawing/2014/main" id="{19B11C89-E54A-B01D-F3AC-47A2C25A6F8B}"/>
              </a:ext>
            </a:extLst>
          </p:cNvPr>
          <p:cNvPicPr>
            <a:picLocks noChangeAspect="1"/>
          </p:cNvPicPr>
          <p:nvPr/>
        </p:nvPicPr>
        <p:blipFill>
          <a:blip r:embed="rId3"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6" name="Footer Placeholder 2">
            <a:extLst>
              <a:ext uri="{FF2B5EF4-FFF2-40B4-BE49-F238E27FC236}">
                <a16:creationId xmlns:a16="http://schemas.microsoft.com/office/drawing/2014/main" id="{7F8A2108-821F-A848-E850-91C0D08C5EB9}"/>
              </a:ext>
            </a:extLst>
          </p:cNvPr>
          <p:cNvSpPr txBox="1">
            <a:spLocks/>
          </p:cNvSpPr>
          <p:nvPr/>
        </p:nvSpPr>
        <p:spPr>
          <a:xfrm>
            <a:off x="1293048" y="657645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F71B8619-27F4-CC91-EB1D-E0325AFDA214}"/>
              </a:ext>
            </a:extLst>
          </p:cNvPr>
          <p:cNvSpPr txBox="1"/>
          <p:nvPr/>
        </p:nvSpPr>
        <p:spPr>
          <a:xfrm>
            <a:off x="7350958" y="6623959"/>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36385968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Sticky notes with question marks">
            <a:extLst>
              <a:ext uri="{FF2B5EF4-FFF2-40B4-BE49-F238E27FC236}">
                <a16:creationId xmlns:a16="http://schemas.microsoft.com/office/drawing/2014/main" id="{C7CD18FE-8CD9-9BCC-928B-D4318C5142C8}"/>
              </a:ext>
            </a:extLst>
          </p:cNvPr>
          <p:cNvPicPr>
            <a:picLocks noChangeAspect="1"/>
          </p:cNvPicPr>
          <p:nvPr/>
        </p:nvPicPr>
        <p:blipFill rotWithShape="1">
          <a:blip r:embed="rId2">
            <a:alphaModFix amt="35000"/>
          </a:blip>
          <a:srcRect t="13146" r="-2" b="2457"/>
          <a:stretch/>
        </p:blipFill>
        <p:spPr>
          <a:xfrm>
            <a:off x="20" y="1"/>
            <a:ext cx="12191980" cy="6857999"/>
          </a:xfrm>
          <a:prstGeom prst="rect">
            <a:avLst/>
          </a:prstGeom>
        </p:spPr>
      </p:pic>
      <p:sp>
        <p:nvSpPr>
          <p:cNvPr id="2" name="Title 1">
            <a:extLst>
              <a:ext uri="{FF2B5EF4-FFF2-40B4-BE49-F238E27FC236}">
                <a16:creationId xmlns:a16="http://schemas.microsoft.com/office/drawing/2014/main" id="{DA406856-DDCA-4B51-920A-B4142BC10A9F}"/>
              </a:ext>
            </a:extLst>
          </p:cNvPr>
          <p:cNvSpPr>
            <a:spLocks noGrp="1"/>
          </p:cNvSpPr>
          <p:nvPr>
            <p:ph type="title"/>
          </p:nvPr>
        </p:nvSpPr>
        <p:spPr>
          <a:xfrm>
            <a:off x="838201" y="1065862"/>
            <a:ext cx="3313164" cy="4726276"/>
          </a:xfrm>
        </p:spPr>
        <p:txBody>
          <a:bodyPr>
            <a:normAutofit/>
          </a:bodyPr>
          <a:lstStyle/>
          <a:p>
            <a:pPr algn="r"/>
            <a:r>
              <a:rPr lang="en-GB" sz="4000" dirty="0">
                <a:solidFill>
                  <a:srgbClr val="FFFFFF"/>
                </a:solidFill>
              </a:rPr>
              <a:t>Green Pen</a:t>
            </a:r>
          </a:p>
        </p:txBody>
      </p:sp>
      <p:cxnSp>
        <p:nvCxnSpPr>
          <p:cNvPr id="11" name="Straight Connector 10">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E4FAAA0-606A-499F-A65C-27AE5CAB4222}"/>
              </a:ext>
            </a:extLst>
          </p:cNvPr>
          <p:cNvSpPr>
            <a:spLocks noGrp="1"/>
          </p:cNvSpPr>
          <p:nvPr>
            <p:ph idx="1"/>
          </p:nvPr>
        </p:nvSpPr>
        <p:spPr>
          <a:xfrm>
            <a:off x="5155379" y="134224"/>
            <a:ext cx="5744685" cy="6618913"/>
          </a:xfrm>
        </p:spPr>
        <p:txBody>
          <a:bodyPr anchor="ctr">
            <a:normAutofit fontScale="47500" lnSpcReduction="20000"/>
          </a:bodyPr>
          <a:lstStyle/>
          <a:p>
            <a:r>
              <a:rPr lang="en-GB" dirty="0">
                <a:solidFill>
                  <a:srgbClr val="FFFFFF"/>
                </a:solidFill>
              </a:rPr>
              <a:t>Age</a:t>
            </a:r>
          </a:p>
          <a:p>
            <a:r>
              <a:rPr lang="en-GB" dirty="0">
                <a:solidFill>
                  <a:srgbClr val="FFFFFF"/>
                </a:solidFill>
              </a:rPr>
              <a:t>Inflation</a:t>
            </a:r>
          </a:p>
          <a:p>
            <a:r>
              <a:rPr lang="en-GB" dirty="0">
                <a:solidFill>
                  <a:srgbClr val="FFFFFF"/>
                </a:solidFill>
              </a:rPr>
              <a:t>Gender</a:t>
            </a:r>
          </a:p>
          <a:p>
            <a:r>
              <a:rPr lang="en-GB" dirty="0">
                <a:solidFill>
                  <a:srgbClr val="FFFFFF"/>
                </a:solidFill>
              </a:rPr>
              <a:t>Skill level of the job</a:t>
            </a:r>
          </a:p>
          <a:p>
            <a:r>
              <a:rPr lang="en-GB" dirty="0">
                <a:solidFill>
                  <a:srgbClr val="FFFFFF"/>
                </a:solidFill>
              </a:rPr>
              <a:t>Trade unions</a:t>
            </a:r>
          </a:p>
          <a:p>
            <a:r>
              <a:rPr lang="en-GB" dirty="0">
                <a:solidFill>
                  <a:srgbClr val="FFFFFF"/>
                </a:solidFill>
              </a:rPr>
              <a:t>Demand for labour</a:t>
            </a:r>
          </a:p>
          <a:p>
            <a:r>
              <a:rPr lang="en-GB" dirty="0">
                <a:solidFill>
                  <a:srgbClr val="FFFFFF"/>
                </a:solidFill>
              </a:rPr>
              <a:t>Public/private sector</a:t>
            </a:r>
          </a:p>
          <a:p>
            <a:r>
              <a:rPr lang="en-GB" dirty="0">
                <a:solidFill>
                  <a:srgbClr val="FFFFFF"/>
                </a:solidFill>
              </a:rPr>
              <a:t>Geographic location</a:t>
            </a:r>
          </a:p>
          <a:p>
            <a:r>
              <a:rPr lang="en-GB" dirty="0">
                <a:solidFill>
                  <a:srgbClr val="FFFFFF"/>
                </a:solidFill>
              </a:rPr>
              <a:t>Time of shift</a:t>
            </a:r>
          </a:p>
          <a:p>
            <a:r>
              <a:rPr lang="en-GB" dirty="0">
                <a:solidFill>
                  <a:srgbClr val="FFFFFF"/>
                </a:solidFill>
              </a:rPr>
              <a:t>State of the economy</a:t>
            </a:r>
          </a:p>
          <a:p>
            <a:r>
              <a:rPr lang="en-GB" dirty="0">
                <a:solidFill>
                  <a:srgbClr val="FFFFFF"/>
                </a:solidFill>
              </a:rPr>
              <a:t>Commuter towns nearby</a:t>
            </a:r>
          </a:p>
          <a:p>
            <a:r>
              <a:rPr lang="en-GB" dirty="0">
                <a:solidFill>
                  <a:srgbClr val="FFFFFF"/>
                </a:solidFill>
              </a:rPr>
              <a:t>External shocks</a:t>
            </a:r>
          </a:p>
          <a:p>
            <a:r>
              <a:rPr lang="en-GB" dirty="0">
                <a:solidFill>
                  <a:srgbClr val="FFFFFF"/>
                </a:solidFill>
              </a:rPr>
              <a:t>Taxes on corporations</a:t>
            </a:r>
          </a:p>
          <a:p>
            <a:r>
              <a:rPr lang="en-GB" dirty="0">
                <a:solidFill>
                  <a:srgbClr val="FFFFFF"/>
                </a:solidFill>
              </a:rPr>
              <a:t>Position within organisation</a:t>
            </a:r>
          </a:p>
          <a:p>
            <a:r>
              <a:rPr lang="en-GB" dirty="0">
                <a:solidFill>
                  <a:srgbClr val="FFFFFF"/>
                </a:solidFill>
              </a:rPr>
              <a:t>Supply of labour</a:t>
            </a:r>
          </a:p>
          <a:p>
            <a:r>
              <a:rPr lang="en-GB" dirty="0">
                <a:solidFill>
                  <a:srgbClr val="FFFFFF"/>
                </a:solidFill>
              </a:rPr>
              <a:t>Size of the company</a:t>
            </a:r>
          </a:p>
          <a:p>
            <a:r>
              <a:rPr lang="en-GB" dirty="0">
                <a:solidFill>
                  <a:srgbClr val="FFFFFF"/>
                </a:solidFill>
              </a:rPr>
              <a:t>Technological advances</a:t>
            </a:r>
          </a:p>
          <a:p>
            <a:r>
              <a:rPr lang="en-GB" dirty="0">
                <a:solidFill>
                  <a:srgbClr val="FFFFFF"/>
                </a:solidFill>
              </a:rPr>
              <a:t>Government regulation</a:t>
            </a:r>
          </a:p>
          <a:p>
            <a:r>
              <a:rPr lang="en-GB" dirty="0">
                <a:solidFill>
                  <a:srgbClr val="FFFFFF"/>
                </a:solidFill>
              </a:rPr>
              <a:t>Profitability of the firm</a:t>
            </a:r>
          </a:p>
          <a:p>
            <a:r>
              <a:rPr lang="en-GB" dirty="0">
                <a:solidFill>
                  <a:srgbClr val="FFFFFF"/>
                </a:solidFill>
              </a:rPr>
              <a:t>Education</a:t>
            </a:r>
          </a:p>
          <a:p>
            <a:r>
              <a:rPr lang="en-GB" dirty="0">
                <a:solidFill>
                  <a:srgbClr val="FFFFFF"/>
                </a:solidFill>
              </a:rPr>
              <a:t>Performance </a:t>
            </a:r>
          </a:p>
          <a:p>
            <a:r>
              <a:rPr lang="en-GB" dirty="0">
                <a:solidFill>
                  <a:srgbClr val="FFFFFF"/>
                </a:solidFill>
              </a:rPr>
              <a:t>Experience </a:t>
            </a:r>
          </a:p>
          <a:p>
            <a:r>
              <a:rPr lang="en-GB" dirty="0">
                <a:solidFill>
                  <a:srgbClr val="FFFFFF"/>
                </a:solidFill>
              </a:rPr>
              <a:t>Type of industry </a:t>
            </a:r>
          </a:p>
          <a:p>
            <a:r>
              <a:rPr lang="en-GB" dirty="0">
                <a:solidFill>
                  <a:srgbClr val="FFFFFF"/>
                </a:solidFill>
              </a:rPr>
              <a:t>Migration </a:t>
            </a:r>
          </a:p>
          <a:p>
            <a:r>
              <a:rPr lang="en-GB" dirty="0">
                <a:solidFill>
                  <a:srgbClr val="FFFFFF"/>
                </a:solidFill>
              </a:rPr>
              <a:t>Seasonality </a:t>
            </a:r>
          </a:p>
          <a:p>
            <a:endParaRPr lang="en-GB" dirty="0">
              <a:solidFill>
                <a:srgbClr val="FFFFFF"/>
              </a:solidFill>
            </a:endParaRPr>
          </a:p>
        </p:txBody>
      </p:sp>
      <p:pic>
        <p:nvPicPr>
          <p:cNvPr id="4" name="Picture 3">
            <a:extLst>
              <a:ext uri="{FF2B5EF4-FFF2-40B4-BE49-F238E27FC236}">
                <a16:creationId xmlns:a16="http://schemas.microsoft.com/office/drawing/2014/main" id="{2429C58F-0AEC-75DE-3516-57AF27AE9456}"/>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2412088" y="1543987"/>
            <a:ext cx="7695738" cy="3098355"/>
          </a:xfrm>
          <a:prstGeom prst="rect">
            <a:avLst/>
          </a:prstGeom>
        </p:spPr>
      </p:pic>
      <p:pic>
        <p:nvPicPr>
          <p:cNvPr id="6" name="Picture 5">
            <a:extLst>
              <a:ext uri="{FF2B5EF4-FFF2-40B4-BE49-F238E27FC236}">
                <a16:creationId xmlns:a16="http://schemas.microsoft.com/office/drawing/2014/main" id="{0C6DC88A-EE06-70F6-2B68-20D1C3F0E1BB}"/>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10694960" y="202077"/>
            <a:ext cx="933411" cy="375797"/>
          </a:xfrm>
          <a:prstGeom prst="rect">
            <a:avLst/>
          </a:prstGeom>
        </p:spPr>
      </p:pic>
      <p:sp>
        <p:nvSpPr>
          <p:cNvPr id="7" name="Footer Placeholder 2">
            <a:extLst>
              <a:ext uri="{FF2B5EF4-FFF2-40B4-BE49-F238E27FC236}">
                <a16:creationId xmlns:a16="http://schemas.microsoft.com/office/drawing/2014/main" id="{0A87D697-FCB2-4F11-3723-F934051EAF76}"/>
              </a:ext>
            </a:extLst>
          </p:cNvPr>
          <p:cNvSpPr txBox="1">
            <a:spLocks/>
          </p:cNvSpPr>
          <p:nvPr/>
        </p:nvSpPr>
        <p:spPr>
          <a:xfrm>
            <a:off x="1293048" y="657645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42AF44D8-0038-CF7C-79EF-151927F002C5}"/>
              </a:ext>
            </a:extLst>
          </p:cNvPr>
          <p:cNvSpPr txBox="1"/>
          <p:nvPr/>
        </p:nvSpPr>
        <p:spPr>
          <a:xfrm>
            <a:off x="7350958" y="6623959"/>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128438009"/>
      </p:ext>
    </p:extLst>
  </p:cSld>
  <p:clrMapOvr>
    <a:overrideClrMapping bg1="dk1" tx1="lt1" bg2="dk2" tx2="lt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5A480BE-72E3-3E00-42CA-580F449979F4}"/>
              </a:ext>
            </a:extLst>
          </p:cNvPr>
          <p:cNvSpPr/>
          <p:nvPr/>
        </p:nvSpPr>
        <p:spPr>
          <a:xfrm>
            <a:off x="60956" y="1859280"/>
            <a:ext cx="12047433" cy="3860800"/>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90577" y="-66196"/>
            <a:ext cx="11795184" cy="1325563"/>
          </a:xfrm>
        </p:spPr>
        <p:txBody>
          <a:bodyPr/>
          <a:lstStyle/>
          <a:p>
            <a:r>
              <a:rPr lang="en-GB" sz="3600" dirty="0"/>
              <a:t>The effect of trade unions and professional bodies on a monopsony labour market</a:t>
            </a:r>
          </a:p>
        </p:txBody>
      </p:sp>
      <p:sp>
        <p:nvSpPr>
          <p:cNvPr id="4" name="Content Placeholder 3">
            <a:extLst>
              <a:ext uri="{FF2B5EF4-FFF2-40B4-BE49-F238E27FC236}">
                <a16:creationId xmlns:a16="http://schemas.microsoft.com/office/drawing/2014/main" id="{24C5F341-1A5C-4532-92D2-D04E4304E0EC}"/>
              </a:ext>
            </a:extLst>
          </p:cNvPr>
          <p:cNvSpPr>
            <a:spLocks noGrp="1"/>
          </p:cNvSpPr>
          <p:nvPr>
            <p:ph sz="half" idx="1"/>
          </p:nvPr>
        </p:nvSpPr>
        <p:spPr>
          <a:xfrm>
            <a:off x="83611" y="2045146"/>
            <a:ext cx="6284566" cy="4030174"/>
          </a:xfrm>
        </p:spPr>
        <p:txBody>
          <a:bodyPr vert="horz" lIns="91440" tIns="45720" rIns="91440" bIns="45720" rtlCol="0" anchor="t">
            <a:noAutofit/>
          </a:bodyPr>
          <a:lstStyle/>
          <a:p>
            <a:r>
              <a:rPr lang="en-GB" sz="1400" dirty="0">
                <a:solidFill>
                  <a:srgbClr val="000000"/>
                </a:solidFill>
                <a:latin typeface="Calibri"/>
              </a:rPr>
              <a:t>If a trade union exists in a monopsonist market it can lead to higher wages </a:t>
            </a:r>
            <a:r>
              <a:rPr lang="en-GB" sz="1400" b="1" dirty="0">
                <a:solidFill>
                  <a:srgbClr val="000000"/>
                </a:solidFill>
                <a:latin typeface="Calibri"/>
              </a:rPr>
              <a:t>and </a:t>
            </a:r>
            <a:r>
              <a:rPr lang="en-GB" sz="1400" dirty="0">
                <a:solidFill>
                  <a:srgbClr val="000000"/>
                </a:solidFill>
                <a:latin typeface="Calibri"/>
              </a:rPr>
              <a:t>higher employment than under conditions of monopsony on its own.</a:t>
            </a:r>
            <a:endParaRPr lang="en-US" sz="1400" dirty="0">
              <a:cs typeface="Calibri" panose="020F0502020204030204"/>
            </a:endParaRPr>
          </a:p>
          <a:p>
            <a:pPr defTabSz="914400"/>
            <a:r>
              <a:rPr lang="en-GB" sz="1400" dirty="0">
                <a:solidFill>
                  <a:srgbClr val="000000"/>
                </a:solidFill>
                <a:latin typeface="Calibri"/>
              </a:rPr>
              <a:t>The perfectly competitive market for labour would operate at Q with a wage rate of WR.</a:t>
            </a:r>
            <a:endParaRPr lang="en-GB" sz="1400" dirty="0">
              <a:solidFill>
                <a:srgbClr val="000000"/>
              </a:solidFill>
              <a:latin typeface="Calibri"/>
              <a:cs typeface="Calibri"/>
            </a:endParaRPr>
          </a:p>
          <a:p>
            <a:pPr defTabSz="914400"/>
            <a:r>
              <a:rPr lang="en-GB" sz="1400" dirty="0">
                <a:solidFill>
                  <a:srgbClr val="000000"/>
                </a:solidFill>
                <a:latin typeface="Calibri"/>
              </a:rPr>
              <a:t>Under monopsony the new equilibrium would be Q1 and WR1.</a:t>
            </a:r>
            <a:endParaRPr lang="en-GB" sz="1400" dirty="0">
              <a:solidFill>
                <a:srgbClr val="000000"/>
              </a:solidFill>
              <a:latin typeface="Calibri"/>
              <a:cs typeface="Calibri"/>
            </a:endParaRPr>
          </a:p>
          <a:p>
            <a:pPr defTabSz="914400"/>
            <a:r>
              <a:rPr lang="en-GB" sz="1400" dirty="0">
                <a:solidFill>
                  <a:srgbClr val="000000"/>
                </a:solidFill>
                <a:latin typeface="Calibri"/>
              </a:rPr>
              <a:t>If a trade union was to operate alongside a monopsonist this would see an equilibrium of Q2 and WR2.</a:t>
            </a:r>
            <a:endParaRPr lang="en-GB" sz="1400" b="1" dirty="0">
              <a:solidFill>
                <a:srgbClr val="FF0000"/>
              </a:solidFill>
              <a:latin typeface="Calibri"/>
              <a:cs typeface="Calibri"/>
            </a:endParaRPr>
          </a:p>
          <a:p>
            <a:r>
              <a:rPr lang="en-GB" sz="1400" dirty="0">
                <a:solidFill>
                  <a:srgbClr val="000000"/>
                </a:solidFill>
                <a:latin typeface="Calibri"/>
                <a:cs typeface="Calibri"/>
              </a:rPr>
              <a:t>If a trade union also works in a market with a monopsonist they might be able to bargain a higher wage rate e.g. WR2. This will create a new supply curve, SL2.</a:t>
            </a:r>
            <a:endParaRPr lang="en-US" sz="1400" dirty="0">
              <a:ea typeface="+mn-lt"/>
              <a:cs typeface="+mn-lt"/>
            </a:endParaRPr>
          </a:p>
          <a:p>
            <a:r>
              <a:rPr lang="en-GB" sz="1400" dirty="0">
                <a:solidFill>
                  <a:srgbClr val="000000"/>
                </a:solidFill>
                <a:latin typeface="Calibri"/>
                <a:cs typeface="Calibri"/>
              </a:rPr>
              <a:t>A new MC curve will be created. It will follow the supply curve up to point </a:t>
            </a:r>
            <a:r>
              <a:rPr lang="en-GB" sz="1400" b="1" dirty="0">
                <a:solidFill>
                  <a:srgbClr val="FF0000"/>
                </a:solidFill>
                <a:latin typeface="Calibri"/>
                <a:cs typeface="Calibri"/>
              </a:rPr>
              <a:t>a </a:t>
            </a:r>
            <a:r>
              <a:rPr lang="en-GB" sz="1400" dirty="0">
                <a:solidFill>
                  <a:srgbClr val="000000"/>
                </a:solidFill>
                <a:latin typeface="Calibri"/>
                <a:cs typeface="Calibri"/>
              </a:rPr>
              <a:t>as all additional workers up to this point will be paid the same wage rate. After point a it returns to its original position. To attract more workers the firm will have to pay higher wages to all workers meaning that the MC curve becomes steeper than the supply curve. The combination of a trade union and monopsony will lead to a new equilibrium at Q2 and WR2.</a:t>
            </a:r>
            <a:endParaRPr lang="en-GB" sz="1400" dirty="0">
              <a:ea typeface="+mn-lt"/>
              <a:cs typeface="+mn-lt"/>
            </a:endParaRPr>
          </a:p>
          <a:p>
            <a:endParaRPr lang="en-GB" sz="1400" dirty="0">
              <a:ea typeface="+mn-lt"/>
              <a:cs typeface="+mn-lt"/>
            </a:endParaRPr>
          </a:p>
          <a:p>
            <a:pPr algn="ctr"/>
            <a:endParaRPr lang="en-GB" sz="1400" dirty="0">
              <a:solidFill>
                <a:srgbClr val="000000"/>
              </a:solidFill>
              <a:latin typeface="Calibri"/>
              <a:cs typeface="Calibri"/>
            </a:endParaRPr>
          </a:p>
        </p:txBody>
      </p:sp>
      <p:grpSp>
        <p:nvGrpSpPr>
          <p:cNvPr id="3" name="Group 2">
            <a:extLst>
              <a:ext uri="{FF2B5EF4-FFF2-40B4-BE49-F238E27FC236}">
                <a16:creationId xmlns:a16="http://schemas.microsoft.com/office/drawing/2014/main" id="{DA12B08D-E382-978B-D322-392BCD030699}"/>
              </a:ext>
            </a:extLst>
          </p:cNvPr>
          <p:cNvGrpSpPr/>
          <p:nvPr/>
        </p:nvGrpSpPr>
        <p:grpSpPr>
          <a:xfrm>
            <a:off x="6379319" y="2005513"/>
            <a:ext cx="6123449" cy="3444747"/>
            <a:chOff x="5344149" y="1142871"/>
            <a:chExt cx="6123449" cy="3444747"/>
          </a:xfrm>
        </p:grpSpPr>
        <p:sp>
          <p:nvSpPr>
            <p:cNvPr id="39" name="Rectangle 38"/>
            <p:cNvSpPr/>
            <p:nvPr/>
          </p:nvSpPr>
          <p:spPr>
            <a:xfrm>
              <a:off x="5450097" y="1142871"/>
              <a:ext cx="5584706" cy="344474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grpSp>
          <p:nvGrpSpPr>
            <p:cNvPr id="6" name="Group 5"/>
            <p:cNvGrpSpPr/>
            <p:nvPr/>
          </p:nvGrpSpPr>
          <p:grpSpPr>
            <a:xfrm>
              <a:off x="5344149" y="1428725"/>
              <a:ext cx="6123449" cy="3123562"/>
              <a:chOff x="1704282" y="2492645"/>
              <a:chExt cx="3986309" cy="2592998"/>
            </a:xfrm>
          </p:grpSpPr>
          <p:cxnSp>
            <p:nvCxnSpPr>
              <p:cNvPr id="7" name="Straight Connector 6"/>
              <p:cNvCxnSpPr/>
              <p:nvPr/>
            </p:nvCxnSpPr>
            <p:spPr>
              <a:xfrm>
                <a:off x="2310698" y="2492645"/>
                <a:ext cx="0" cy="2363849"/>
              </a:xfrm>
              <a:prstGeom prst="line">
                <a:avLst/>
              </a:prstGeom>
              <a:noFill/>
              <a:ln w="25400" cap="flat" cmpd="sng" algn="ctr">
                <a:solidFill>
                  <a:srgbClr val="00B0F0"/>
                </a:solidFill>
                <a:prstDash val="solid"/>
              </a:ln>
              <a:effectLst/>
            </p:spPr>
          </p:cxnSp>
          <p:cxnSp>
            <p:nvCxnSpPr>
              <p:cNvPr id="8" name="Straight Connector 7"/>
              <p:cNvCxnSpPr/>
              <p:nvPr/>
            </p:nvCxnSpPr>
            <p:spPr>
              <a:xfrm>
                <a:off x="2310698" y="4845656"/>
                <a:ext cx="2714333" cy="0"/>
              </a:xfrm>
              <a:prstGeom prst="line">
                <a:avLst/>
              </a:prstGeom>
              <a:noFill/>
              <a:ln w="25400" cap="flat" cmpd="sng" algn="ctr">
                <a:solidFill>
                  <a:srgbClr val="00B0F0"/>
                </a:solidFill>
                <a:prstDash val="solid"/>
              </a:ln>
              <a:effectLst/>
            </p:spPr>
          </p:cxnSp>
          <p:sp>
            <p:nvSpPr>
              <p:cNvPr id="9" name="TextBox 8"/>
              <p:cNvSpPr txBox="1">
                <a:spLocks noChangeArrowheads="1"/>
              </p:cNvSpPr>
              <p:nvPr/>
            </p:nvSpPr>
            <p:spPr bwMode="auto">
              <a:xfrm>
                <a:off x="1704282" y="2509592"/>
                <a:ext cx="595463" cy="204398"/>
              </a:xfrm>
              <a:prstGeom prst="rect">
                <a:avLst/>
              </a:prstGeom>
              <a:noFill/>
              <a:ln w="25400">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rgbClr val="000000"/>
                    </a:solidFill>
                    <a:effectLst/>
                    <a:uLnTx/>
                    <a:uFillTx/>
                    <a:latin typeface="Arial" charset="0"/>
                  </a:rPr>
                  <a:t>Wage rate</a:t>
                </a:r>
                <a:endParaRPr kumimoji="0" lang="en-US" sz="1000" b="0" i="0" u="none" strike="noStrike" kern="0" cap="none" spc="0" normalizeH="0" baseline="0" noProof="0" dirty="0">
                  <a:ln>
                    <a:noFill/>
                  </a:ln>
                  <a:solidFill>
                    <a:srgbClr val="000000"/>
                  </a:solidFill>
                  <a:effectLst/>
                  <a:uLnTx/>
                  <a:uFillTx/>
                  <a:latin typeface="Arial" charset="0"/>
                </a:endParaRPr>
              </a:p>
            </p:txBody>
          </p:sp>
          <p:sp>
            <p:nvSpPr>
              <p:cNvPr id="10" name="TextBox 9"/>
              <p:cNvSpPr txBox="1">
                <a:spLocks noChangeArrowheads="1"/>
              </p:cNvSpPr>
              <p:nvPr/>
            </p:nvSpPr>
            <p:spPr bwMode="auto">
              <a:xfrm>
                <a:off x="4228460" y="4881245"/>
                <a:ext cx="1462131" cy="204398"/>
              </a:xfrm>
              <a:prstGeom prst="rect">
                <a:avLst/>
              </a:prstGeom>
              <a:noFill/>
              <a:ln w="25400">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rgbClr val="000000"/>
                    </a:solidFill>
                    <a:effectLst/>
                    <a:uLnTx/>
                    <a:uFillTx/>
                    <a:latin typeface="Arial" charset="0"/>
                  </a:rPr>
                  <a:t>Quantity of Labour</a:t>
                </a:r>
                <a:endParaRPr kumimoji="0" lang="en-US" sz="1000" b="0" i="0" u="none" strike="noStrike" kern="0" cap="none" spc="0" normalizeH="0" baseline="0" noProof="0" dirty="0">
                  <a:ln>
                    <a:noFill/>
                  </a:ln>
                  <a:solidFill>
                    <a:srgbClr val="000000"/>
                  </a:solidFill>
                  <a:effectLst/>
                  <a:uLnTx/>
                  <a:uFillTx/>
                  <a:latin typeface="Arial" charset="0"/>
                </a:endParaRPr>
              </a:p>
            </p:txBody>
          </p:sp>
          <p:sp>
            <p:nvSpPr>
              <p:cNvPr id="11" name="TextBox 10"/>
              <p:cNvSpPr txBox="1">
                <a:spLocks noChangeArrowheads="1"/>
              </p:cNvSpPr>
              <p:nvPr/>
            </p:nvSpPr>
            <p:spPr bwMode="auto">
              <a:xfrm>
                <a:off x="4470450" y="4008018"/>
                <a:ext cx="978152" cy="204398"/>
              </a:xfrm>
              <a:prstGeom prst="rect">
                <a:avLst/>
              </a:prstGeom>
              <a:noFill/>
              <a:ln w="25400">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chemeClr val="bg1"/>
                    </a:solidFill>
                    <a:effectLst/>
                    <a:uLnTx/>
                    <a:uFillTx/>
                    <a:latin typeface="Arial" charset="0"/>
                  </a:rPr>
                  <a:t>D = MRP</a:t>
                </a:r>
                <a:endParaRPr kumimoji="0" lang="en-US" sz="1000" b="1" i="0" u="none" strike="noStrike" kern="0" cap="none" spc="0" normalizeH="0" baseline="0" noProof="0" dirty="0">
                  <a:ln>
                    <a:noFill/>
                  </a:ln>
                  <a:solidFill>
                    <a:schemeClr val="bg1"/>
                  </a:solidFill>
                  <a:effectLst/>
                  <a:uLnTx/>
                  <a:uFillTx/>
                  <a:latin typeface="Arial" charset="0"/>
                </a:endParaRPr>
              </a:p>
            </p:txBody>
          </p:sp>
          <p:cxnSp>
            <p:nvCxnSpPr>
              <p:cNvPr id="12" name="Straight Connector 11"/>
              <p:cNvCxnSpPr/>
              <p:nvPr/>
            </p:nvCxnSpPr>
            <p:spPr>
              <a:xfrm>
                <a:off x="2678935" y="2527379"/>
                <a:ext cx="2027250" cy="1603749"/>
              </a:xfrm>
              <a:prstGeom prst="line">
                <a:avLst/>
              </a:prstGeom>
              <a:noFill/>
              <a:ln w="25400" cap="flat" cmpd="sng" algn="ctr">
                <a:solidFill>
                  <a:srgbClr val="00B0F0"/>
                </a:solidFill>
                <a:prstDash val="solid"/>
              </a:ln>
              <a:effectLst/>
            </p:spPr>
          </p:cxnSp>
          <p:cxnSp>
            <p:nvCxnSpPr>
              <p:cNvPr id="13" name="Straight Connector 12"/>
              <p:cNvCxnSpPr/>
              <p:nvPr/>
            </p:nvCxnSpPr>
            <p:spPr>
              <a:xfrm>
                <a:off x="4049913" y="3629064"/>
                <a:ext cx="5532" cy="1225168"/>
              </a:xfrm>
              <a:prstGeom prst="line">
                <a:avLst/>
              </a:prstGeom>
              <a:noFill/>
              <a:ln w="6350" cap="flat" cmpd="sng" algn="ctr">
                <a:solidFill>
                  <a:srgbClr val="000000"/>
                </a:solidFill>
                <a:prstDash val="dash"/>
              </a:ln>
              <a:effectLst/>
            </p:spPr>
          </p:cxnSp>
          <p:sp>
            <p:nvSpPr>
              <p:cNvPr id="14" name="TextBox 13"/>
              <p:cNvSpPr txBox="1">
                <a:spLocks noChangeArrowheads="1"/>
              </p:cNvSpPr>
              <p:nvPr/>
            </p:nvSpPr>
            <p:spPr bwMode="auto">
              <a:xfrm>
                <a:off x="1897262" y="3519551"/>
                <a:ext cx="402994" cy="204398"/>
              </a:xfrm>
              <a:prstGeom prst="rect">
                <a:avLst/>
              </a:prstGeom>
              <a:noFill/>
              <a:ln w="25400">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chemeClr val="bg1"/>
                    </a:solidFill>
                    <a:effectLst/>
                    <a:uLnTx/>
                    <a:uFillTx/>
                    <a:latin typeface="Arial" charset="0"/>
                  </a:rPr>
                  <a:t>WR</a:t>
                </a:r>
                <a:endParaRPr kumimoji="0" lang="en-US" sz="1000" b="1" i="0" u="none" strike="noStrike" kern="0" cap="none" spc="0" normalizeH="0" baseline="0" noProof="0" dirty="0">
                  <a:ln>
                    <a:noFill/>
                  </a:ln>
                  <a:solidFill>
                    <a:schemeClr val="bg1"/>
                  </a:solidFill>
                  <a:effectLst/>
                  <a:uLnTx/>
                  <a:uFillTx/>
                  <a:latin typeface="Arial" charset="0"/>
                </a:endParaRPr>
              </a:p>
            </p:txBody>
          </p:sp>
          <p:sp>
            <p:nvSpPr>
              <p:cNvPr id="15" name="TextBox 14"/>
              <p:cNvSpPr txBox="1">
                <a:spLocks noChangeArrowheads="1"/>
              </p:cNvSpPr>
              <p:nvPr/>
            </p:nvSpPr>
            <p:spPr bwMode="auto">
              <a:xfrm>
                <a:off x="3813965" y="4858370"/>
                <a:ext cx="501802" cy="204398"/>
              </a:xfrm>
              <a:prstGeom prst="rect">
                <a:avLst/>
              </a:prstGeom>
              <a:noFill/>
              <a:ln w="25400">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chemeClr val="bg1"/>
                    </a:solidFill>
                    <a:effectLst/>
                    <a:uLnTx/>
                    <a:uFillTx/>
                    <a:latin typeface="Arial" charset="0"/>
                  </a:rPr>
                  <a:t>Q</a:t>
                </a:r>
                <a:endParaRPr kumimoji="0" lang="en-US" sz="1000" b="0" i="0" u="none" strike="noStrike" kern="0" cap="none" spc="0" normalizeH="0" baseline="0" noProof="0" dirty="0">
                  <a:ln>
                    <a:noFill/>
                  </a:ln>
                  <a:solidFill>
                    <a:schemeClr val="bg1"/>
                  </a:solidFill>
                  <a:effectLst/>
                  <a:uLnTx/>
                  <a:uFillTx/>
                  <a:latin typeface="Arial" charset="0"/>
                </a:endParaRPr>
              </a:p>
            </p:txBody>
          </p:sp>
          <p:cxnSp>
            <p:nvCxnSpPr>
              <p:cNvPr id="16" name="Straight Connector 15"/>
              <p:cNvCxnSpPr/>
              <p:nvPr/>
            </p:nvCxnSpPr>
            <p:spPr>
              <a:xfrm flipV="1">
                <a:off x="3088498" y="2927489"/>
                <a:ext cx="1783530" cy="1504687"/>
              </a:xfrm>
              <a:prstGeom prst="line">
                <a:avLst/>
              </a:prstGeom>
              <a:noFill/>
              <a:ln w="25400" cap="flat" cmpd="sng" algn="ctr">
                <a:solidFill>
                  <a:srgbClr val="00B0F0"/>
                </a:solidFill>
                <a:prstDash val="solid"/>
              </a:ln>
              <a:effectLst/>
            </p:spPr>
          </p:cxnSp>
          <p:sp>
            <p:nvSpPr>
              <p:cNvPr id="17" name="TextBox 16"/>
              <p:cNvSpPr txBox="1">
                <a:spLocks noChangeArrowheads="1"/>
              </p:cNvSpPr>
              <p:nvPr/>
            </p:nvSpPr>
            <p:spPr bwMode="auto">
              <a:xfrm>
                <a:off x="4706185" y="2919063"/>
                <a:ext cx="375661" cy="204398"/>
              </a:xfrm>
              <a:prstGeom prst="rect">
                <a:avLst/>
              </a:prstGeom>
              <a:noFill/>
              <a:ln w="25400">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chemeClr val="bg1"/>
                    </a:solidFill>
                    <a:effectLst/>
                    <a:uLnTx/>
                    <a:uFillTx/>
                    <a:latin typeface="Arial" charset="0"/>
                  </a:rPr>
                  <a:t>S</a:t>
                </a:r>
                <a:r>
                  <a:rPr kumimoji="0" lang="en-GB" sz="800" b="1" i="0" u="none" strike="noStrike" kern="0" cap="none" spc="0" normalizeH="0" baseline="0" noProof="0" dirty="0">
                    <a:ln>
                      <a:noFill/>
                    </a:ln>
                    <a:solidFill>
                      <a:schemeClr val="bg1"/>
                    </a:solidFill>
                    <a:effectLst/>
                    <a:uLnTx/>
                    <a:uFillTx/>
                    <a:latin typeface="Arial" charset="0"/>
                  </a:rPr>
                  <a:t>L</a:t>
                </a:r>
                <a:endParaRPr kumimoji="0" lang="en-US" sz="1000" b="1" i="0" u="none" strike="noStrike" kern="0" cap="none" spc="0" normalizeH="0" baseline="0" noProof="0" dirty="0">
                  <a:ln>
                    <a:noFill/>
                  </a:ln>
                  <a:solidFill>
                    <a:schemeClr val="bg1"/>
                  </a:solidFill>
                  <a:effectLst/>
                  <a:uLnTx/>
                  <a:uFillTx/>
                  <a:latin typeface="Arial" charset="0"/>
                </a:endParaRPr>
              </a:p>
            </p:txBody>
          </p:sp>
        </p:grpSp>
        <p:cxnSp>
          <p:nvCxnSpPr>
            <p:cNvPr id="19" name="Straight Connector 18"/>
            <p:cNvCxnSpPr/>
            <p:nvPr/>
          </p:nvCxnSpPr>
          <p:spPr>
            <a:xfrm flipH="1">
              <a:off x="6275677" y="2797671"/>
              <a:ext cx="2680142" cy="0"/>
            </a:xfrm>
            <a:prstGeom prst="line">
              <a:avLst/>
            </a:prstGeom>
            <a:noFill/>
            <a:ln w="6350" cap="flat" cmpd="sng" algn="ctr">
              <a:solidFill>
                <a:srgbClr val="000000"/>
              </a:solidFill>
              <a:prstDash val="dash"/>
            </a:ln>
            <a:effectLst/>
          </p:spPr>
        </p:cxnSp>
        <p:sp>
          <p:nvSpPr>
            <p:cNvPr id="20" name="TextBox 19"/>
            <p:cNvSpPr txBox="1">
              <a:spLocks noChangeArrowheads="1"/>
            </p:cNvSpPr>
            <p:nvPr/>
          </p:nvSpPr>
          <p:spPr bwMode="auto">
            <a:xfrm>
              <a:off x="8697520" y="1182504"/>
              <a:ext cx="499600" cy="246221"/>
            </a:xfrm>
            <a:prstGeom prst="rect">
              <a:avLst/>
            </a:prstGeom>
            <a:noFill/>
            <a:ln w="25400">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C00000"/>
                  </a:solidFill>
                  <a:effectLst/>
                  <a:uLnTx/>
                  <a:uFillTx/>
                  <a:latin typeface="Arial" charset="0"/>
                </a:rPr>
                <a:t>MC</a:t>
              </a:r>
              <a:r>
                <a:rPr kumimoji="0" lang="en-GB" sz="800" b="1" i="0" u="none" strike="noStrike" kern="0" cap="none" spc="0" normalizeH="0" baseline="0" noProof="0" dirty="0">
                  <a:ln>
                    <a:noFill/>
                  </a:ln>
                  <a:solidFill>
                    <a:srgbClr val="C00000"/>
                  </a:solidFill>
                  <a:effectLst/>
                  <a:uLnTx/>
                  <a:uFillTx/>
                  <a:latin typeface="Arial" charset="0"/>
                </a:rPr>
                <a:t>L</a:t>
              </a:r>
              <a:endParaRPr kumimoji="0" lang="en-US" sz="1000" b="1" i="0" u="none" strike="noStrike" kern="0" cap="none" spc="0" normalizeH="0" baseline="0" noProof="0" dirty="0">
                <a:ln>
                  <a:noFill/>
                </a:ln>
                <a:solidFill>
                  <a:srgbClr val="C00000"/>
                </a:solidFill>
                <a:effectLst/>
                <a:uLnTx/>
                <a:uFillTx/>
                <a:latin typeface="Arial" charset="0"/>
              </a:endParaRPr>
            </a:p>
          </p:txBody>
        </p:sp>
        <p:cxnSp>
          <p:nvCxnSpPr>
            <p:cNvPr id="21" name="Straight Connector 20"/>
            <p:cNvCxnSpPr>
              <a:endCxn id="22" idx="0"/>
            </p:cNvCxnSpPr>
            <p:nvPr/>
          </p:nvCxnSpPr>
          <p:spPr>
            <a:xfrm>
              <a:off x="8155233" y="2252943"/>
              <a:ext cx="0" cy="2012414"/>
            </a:xfrm>
            <a:prstGeom prst="line">
              <a:avLst/>
            </a:prstGeom>
            <a:noFill/>
            <a:ln w="6350" cap="flat" cmpd="sng" algn="ctr">
              <a:solidFill>
                <a:srgbClr val="000000"/>
              </a:solidFill>
              <a:prstDash val="dash"/>
            </a:ln>
            <a:effectLst/>
          </p:spPr>
        </p:cxnSp>
        <p:sp>
          <p:nvSpPr>
            <p:cNvPr id="22" name="TextBox 21"/>
            <p:cNvSpPr txBox="1">
              <a:spLocks noChangeArrowheads="1"/>
            </p:cNvSpPr>
            <p:nvPr/>
          </p:nvSpPr>
          <p:spPr bwMode="auto">
            <a:xfrm>
              <a:off x="7904332" y="4265357"/>
              <a:ext cx="501802" cy="246221"/>
            </a:xfrm>
            <a:prstGeom prst="rect">
              <a:avLst/>
            </a:prstGeom>
            <a:noFill/>
            <a:ln w="25400">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rgbClr val="000000"/>
                  </a:solidFill>
                  <a:effectLst/>
                  <a:uLnTx/>
                  <a:uFillTx/>
                  <a:latin typeface="Arial" charset="0"/>
                </a:rPr>
                <a:t>Q</a:t>
              </a:r>
              <a:r>
                <a:rPr kumimoji="0" lang="en-GB" sz="800" b="0" i="0" u="none" strike="noStrike" kern="0" cap="none" spc="0" normalizeH="0" baseline="0" noProof="0" dirty="0">
                  <a:ln>
                    <a:noFill/>
                  </a:ln>
                  <a:solidFill>
                    <a:srgbClr val="000000"/>
                  </a:solidFill>
                  <a:effectLst/>
                  <a:uLnTx/>
                  <a:uFillTx/>
                  <a:latin typeface="Arial" charset="0"/>
                </a:rPr>
                <a:t>1</a:t>
              </a:r>
              <a:endParaRPr kumimoji="0" lang="en-US" sz="1000" b="0" i="0" u="none" strike="noStrike" kern="0" cap="none" spc="0" normalizeH="0" baseline="0" noProof="0" dirty="0">
                <a:ln>
                  <a:noFill/>
                </a:ln>
                <a:solidFill>
                  <a:srgbClr val="000000"/>
                </a:solidFill>
                <a:effectLst/>
                <a:uLnTx/>
                <a:uFillTx/>
                <a:latin typeface="Arial" charset="0"/>
              </a:endParaRPr>
            </a:p>
          </p:txBody>
        </p:sp>
        <p:cxnSp>
          <p:nvCxnSpPr>
            <p:cNvPr id="24" name="Straight Connector 23"/>
            <p:cNvCxnSpPr/>
            <p:nvPr/>
          </p:nvCxnSpPr>
          <p:spPr>
            <a:xfrm flipV="1">
              <a:off x="6973297" y="1279996"/>
              <a:ext cx="2218484" cy="2065422"/>
            </a:xfrm>
            <a:prstGeom prst="line">
              <a:avLst/>
            </a:prstGeom>
            <a:noFill/>
            <a:ln w="25400" cap="flat" cmpd="sng" algn="ctr">
              <a:solidFill>
                <a:srgbClr val="00B0F0"/>
              </a:solidFill>
              <a:prstDash val="solid"/>
            </a:ln>
            <a:effectLst/>
          </p:spPr>
        </p:cxnSp>
        <p:sp>
          <p:nvSpPr>
            <p:cNvPr id="25" name="TextBox 24"/>
            <p:cNvSpPr txBox="1">
              <a:spLocks noChangeArrowheads="1"/>
            </p:cNvSpPr>
            <p:nvPr/>
          </p:nvSpPr>
          <p:spPr bwMode="auto">
            <a:xfrm>
              <a:off x="5714428" y="3136039"/>
              <a:ext cx="499600" cy="246221"/>
            </a:xfrm>
            <a:prstGeom prst="rect">
              <a:avLst/>
            </a:prstGeom>
            <a:noFill/>
            <a:ln w="25400">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C000"/>
                  </a:solidFill>
                  <a:effectLst/>
                  <a:uLnTx/>
                  <a:uFillTx/>
                  <a:latin typeface="Arial" charset="0"/>
                </a:rPr>
                <a:t>WR</a:t>
              </a:r>
              <a:r>
                <a:rPr kumimoji="0" lang="en-GB" sz="800" b="1" i="0" u="none" strike="noStrike" kern="0" cap="none" spc="0" normalizeH="0" baseline="0" noProof="0" dirty="0">
                  <a:ln>
                    <a:noFill/>
                  </a:ln>
                  <a:solidFill>
                    <a:srgbClr val="FFC000"/>
                  </a:solidFill>
                  <a:effectLst/>
                  <a:uLnTx/>
                  <a:uFillTx/>
                  <a:latin typeface="Arial" charset="0"/>
                </a:rPr>
                <a:t>1</a:t>
              </a:r>
              <a:endParaRPr kumimoji="0" lang="en-US" sz="1000" b="1" i="0" u="none" strike="noStrike" kern="0" cap="none" spc="0" normalizeH="0" baseline="0" noProof="0" dirty="0">
                <a:ln>
                  <a:noFill/>
                </a:ln>
                <a:solidFill>
                  <a:srgbClr val="FFC000"/>
                </a:solidFill>
                <a:effectLst/>
                <a:uLnTx/>
                <a:uFillTx/>
                <a:latin typeface="Arial" charset="0"/>
              </a:endParaRPr>
            </a:p>
          </p:txBody>
        </p:sp>
        <p:cxnSp>
          <p:nvCxnSpPr>
            <p:cNvPr id="26" name="Straight Connector 25"/>
            <p:cNvCxnSpPr/>
            <p:nvPr/>
          </p:nvCxnSpPr>
          <p:spPr>
            <a:xfrm flipH="1" flipV="1">
              <a:off x="6275677" y="3259150"/>
              <a:ext cx="1870417" cy="9334"/>
            </a:xfrm>
            <a:prstGeom prst="line">
              <a:avLst/>
            </a:prstGeom>
            <a:noFill/>
            <a:ln w="6350" cap="flat" cmpd="sng" algn="ctr">
              <a:solidFill>
                <a:srgbClr val="000000"/>
              </a:solidFill>
              <a:prstDash val="dash"/>
            </a:ln>
            <a:effectLst/>
          </p:spPr>
        </p:cxnSp>
        <p:sp>
          <p:nvSpPr>
            <p:cNvPr id="27" name="TextBox 26"/>
            <p:cNvSpPr txBox="1">
              <a:spLocks noChangeArrowheads="1"/>
            </p:cNvSpPr>
            <p:nvPr/>
          </p:nvSpPr>
          <p:spPr bwMode="auto">
            <a:xfrm>
              <a:off x="5966153" y="4255824"/>
              <a:ext cx="501802" cy="246221"/>
            </a:xfrm>
            <a:prstGeom prst="rect">
              <a:avLst/>
            </a:prstGeom>
            <a:noFill/>
            <a:ln w="25400">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rgbClr val="000000"/>
                  </a:solidFill>
                  <a:effectLst/>
                  <a:uLnTx/>
                  <a:uFillTx/>
                  <a:latin typeface="Arial" charset="0"/>
                </a:rPr>
                <a:t>0</a:t>
              </a:r>
              <a:endParaRPr kumimoji="0" lang="en-US" sz="1000" b="0" i="0" u="none" strike="noStrike" kern="0" cap="none" spc="0" normalizeH="0" baseline="0" noProof="0" dirty="0">
                <a:ln>
                  <a:noFill/>
                </a:ln>
                <a:solidFill>
                  <a:srgbClr val="000000"/>
                </a:solidFill>
                <a:effectLst/>
                <a:uLnTx/>
                <a:uFillTx/>
                <a:latin typeface="Arial" charset="0"/>
              </a:endParaRPr>
            </a:p>
          </p:txBody>
        </p:sp>
        <p:sp>
          <p:nvSpPr>
            <p:cNvPr id="28" name="TextBox 27"/>
            <p:cNvSpPr txBox="1">
              <a:spLocks noChangeArrowheads="1"/>
            </p:cNvSpPr>
            <p:nvPr/>
          </p:nvSpPr>
          <p:spPr bwMode="auto">
            <a:xfrm>
              <a:off x="5714428" y="2916837"/>
              <a:ext cx="499600" cy="246221"/>
            </a:xfrm>
            <a:prstGeom prst="rect">
              <a:avLst/>
            </a:prstGeom>
            <a:noFill/>
            <a:ln w="25400">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00B050"/>
                  </a:solidFill>
                  <a:effectLst/>
                  <a:uLnTx/>
                  <a:uFillTx/>
                  <a:latin typeface="Arial" charset="0"/>
                </a:rPr>
                <a:t>WR</a:t>
              </a:r>
              <a:r>
                <a:rPr kumimoji="0" lang="en-GB" sz="800" b="1" i="0" u="none" strike="noStrike" kern="0" cap="none" spc="0" normalizeH="0" baseline="0" noProof="0" dirty="0">
                  <a:ln>
                    <a:noFill/>
                  </a:ln>
                  <a:solidFill>
                    <a:srgbClr val="00B050"/>
                  </a:solidFill>
                  <a:effectLst/>
                  <a:uLnTx/>
                  <a:uFillTx/>
                  <a:latin typeface="Arial" charset="0"/>
                </a:rPr>
                <a:t>2</a:t>
              </a:r>
              <a:endParaRPr kumimoji="0" lang="en-US" sz="1000" b="1" i="0" u="none" strike="noStrike" kern="0" cap="none" spc="0" normalizeH="0" baseline="0" noProof="0" dirty="0">
                <a:ln>
                  <a:noFill/>
                </a:ln>
                <a:solidFill>
                  <a:srgbClr val="00B050"/>
                </a:solidFill>
                <a:effectLst/>
                <a:uLnTx/>
                <a:uFillTx/>
                <a:latin typeface="Arial" charset="0"/>
              </a:endParaRPr>
            </a:p>
          </p:txBody>
        </p:sp>
        <p:cxnSp>
          <p:nvCxnSpPr>
            <p:cNvPr id="29" name="Straight Connector 28"/>
            <p:cNvCxnSpPr/>
            <p:nvPr/>
          </p:nvCxnSpPr>
          <p:spPr>
            <a:xfrm flipH="1">
              <a:off x="6275677" y="3032037"/>
              <a:ext cx="2239597" cy="0"/>
            </a:xfrm>
            <a:prstGeom prst="line">
              <a:avLst/>
            </a:prstGeom>
            <a:noFill/>
            <a:ln w="25400" cap="flat" cmpd="sng" algn="ctr">
              <a:solidFill>
                <a:srgbClr val="00B050"/>
              </a:solidFill>
              <a:prstDash val="dash"/>
            </a:ln>
            <a:effectLst/>
          </p:spPr>
        </p:cxnSp>
        <p:cxnSp>
          <p:nvCxnSpPr>
            <p:cNvPr id="30" name="Straight Connector 29"/>
            <p:cNvCxnSpPr/>
            <p:nvPr/>
          </p:nvCxnSpPr>
          <p:spPr>
            <a:xfrm flipH="1">
              <a:off x="8515273" y="1943098"/>
              <a:ext cx="1619979" cy="1088939"/>
            </a:xfrm>
            <a:prstGeom prst="line">
              <a:avLst/>
            </a:prstGeom>
            <a:noFill/>
            <a:ln w="25400" cap="flat" cmpd="sng" algn="ctr">
              <a:solidFill>
                <a:srgbClr val="00B050"/>
              </a:solidFill>
              <a:prstDash val="dash"/>
            </a:ln>
            <a:effectLst/>
          </p:spPr>
        </p:cxnSp>
        <p:sp>
          <p:nvSpPr>
            <p:cNvPr id="31" name="TextBox 30"/>
            <p:cNvSpPr txBox="1">
              <a:spLocks noChangeArrowheads="1"/>
            </p:cNvSpPr>
            <p:nvPr/>
          </p:nvSpPr>
          <p:spPr bwMode="auto">
            <a:xfrm>
              <a:off x="9705633" y="1769938"/>
              <a:ext cx="499600" cy="246221"/>
            </a:xfrm>
            <a:prstGeom prst="rect">
              <a:avLst/>
            </a:prstGeom>
            <a:noFill/>
            <a:ln w="25400">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00B050"/>
                  </a:solidFill>
                  <a:effectLst/>
                  <a:uLnTx/>
                  <a:uFillTx/>
                  <a:latin typeface="Arial" charset="0"/>
                </a:rPr>
                <a:t>S</a:t>
              </a:r>
              <a:r>
                <a:rPr kumimoji="0" lang="en-GB" sz="800" b="1" i="0" u="none" strike="noStrike" kern="0" cap="none" spc="0" normalizeH="0" baseline="0" noProof="0" dirty="0">
                  <a:ln>
                    <a:noFill/>
                  </a:ln>
                  <a:solidFill>
                    <a:srgbClr val="00B050"/>
                  </a:solidFill>
                  <a:effectLst/>
                  <a:uLnTx/>
                  <a:uFillTx/>
                  <a:latin typeface="Arial" charset="0"/>
                </a:rPr>
                <a:t>L2</a:t>
              </a:r>
              <a:endParaRPr kumimoji="0" lang="en-US" sz="1000" b="1" i="0" u="none" strike="noStrike" kern="0" cap="none" spc="0" normalizeH="0" baseline="0" noProof="0" dirty="0">
                <a:ln>
                  <a:noFill/>
                </a:ln>
                <a:solidFill>
                  <a:srgbClr val="00B050"/>
                </a:solidFill>
                <a:effectLst/>
                <a:uLnTx/>
                <a:uFillTx/>
                <a:latin typeface="Arial" charset="0"/>
              </a:endParaRPr>
            </a:p>
          </p:txBody>
        </p:sp>
        <p:sp>
          <p:nvSpPr>
            <p:cNvPr id="32" name="TextBox 31"/>
            <p:cNvSpPr txBox="1">
              <a:spLocks noChangeArrowheads="1"/>
            </p:cNvSpPr>
            <p:nvPr/>
          </p:nvSpPr>
          <p:spPr bwMode="auto">
            <a:xfrm>
              <a:off x="8322566" y="2775052"/>
              <a:ext cx="385414" cy="246221"/>
            </a:xfrm>
            <a:prstGeom prst="rect">
              <a:avLst/>
            </a:prstGeom>
            <a:noFill/>
            <a:ln w="25400">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0000"/>
                  </a:solidFill>
                  <a:effectLst/>
                  <a:uLnTx/>
                  <a:uFillTx/>
                  <a:latin typeface="Arial" charset="0"/>
                </a:rPr>
                <a:t>a</a:t>
              </a:r>
              <a:endParaRPr kumimoji="0" lang="en-US" sz="1000" b="1" i="0" u="none" strike="noStrike" kern="0" cap="none" spc="0" normalizeH="0" baseline="0" noProof="0" dirty="0">
                <a:ln>
                  <a:noFill/>
                </a:ln>
                <a:solidFill>
                  <a:srgbClr val="FF0000"/>
                </a:solidFill>
                <a:effectLst/>
                <a:uLnTx/>
                <a:uFillTx/>
                <a:latin typeface="Arial" charset="0"/>
              </a:endParaRPr>
            </a:p>
          </p:txBody>
        </p:sp>
        <p:cxnSp>
          <p:nvCxnSpPr>
            <p:cNvPr id="33" name="Straight Connector 32"/>
            <p:cNvCxnSpPr/>
            <p:nvPr/>
          </p:nvCxnSpPr>
          <p:spPr>
            <a:xfrm flipH="1">
              <a:off x="6275677" y="2979074"/>
              <a:ext cx="2239597" cy="0"/>
            </a:xfrm>
            <a:prstGeom prst="line">
              <a:avLst/>
            </a:prstGeom>
            <a:noFill/>
            <a:ln w="25400" cap="flat" cmpd="sng" algn="ctr">
              <a:solidFill>
                <a:srgbClr val="0070C0"/>
              </a:solidFill>
              <a:prstDash val="dash"/>
            </a:ln>
            <a:effectLst/>
          </p:spPr>
        </p:cxnSp>
        <p:cxnSp>
          <p:nvCxnSpPr>
            <p:cNvPr id="34" name="Straight Connector 33"/>
            <p:cNvCxnSpPr/>
            <p:nvPr/>
          </p:nvCxnSpPr>
          <p:spPr>
            <a:xfrm>
              <a:off x="8579601" y="1942394"/>
              <a:ext cx="1" cy="1036680"/>
            </a:xfrm>
            <a:prstGeom prst="line">
              <a:avLst/>
            </a:prstGeom>
            <a:noFill/>
            <a:ln w="25400" cap="flat" cmpd="sng" algn="ctr">
              <a:solidFill>
                <a:srgbClr val="0070C0"/>
              </a:solidFill>
              <a:prstDash val="dash"/>
            </a:ln>
            <a:effectLst/>
          </p:spPr>
        </p:cxnSp>
        <p:cxnSp>
          <p:nvCxnSpPr>
            <p:cNvPr id="35" name="Straight Connector 34"/>
            <p:cNvCxnSpPr/>
            <p:nvPr/>
          </p:nvCxnSpPr>
          <p:spPr>
            <a:xfrm flipH="1">
              <a:off x="8579601" y="1316839"/>
              <a:ext cx="641988" cy="625555"/>
            </a:xfrm>
            <a:prstGeom prst="line">
              <a:avLst/>
            </a:prstGeom>
            <a:noFill/>
            <a:ln w="25400" cap="flat" cmpd="sng" algn="ctr">
              <a:solidFill>
                <a:srgbClr val="0070C0"/>
              </a:solidFill>
              <a:prstDash val="dash"/>
            </a:ln>
            <a:effectLst/>
          </p:spPr>
        </p:cxnSp>
        <p:sp>
          <p:nvSpPr>
            <p:cNvPr id="36" name="TextBox 35"/>
            <p:cNvSpPr txBox="1">
              <a:spLocks noChangeArrowheads="1"/>
            </p:cNvSpPr>
            <p:nvPr/>
          </p:nvSpPr>
          <p:spPr bwMode="auto">
            <a:xfrm>
              <a:off x="9105903" y="1305614"/>
              <a:ext cx="599730" cy="246221"/>
            </a:xfrm>
            <a:prstGeom prst="rect">
              <a:avLst/>
            </a:prstGeom>
            <a:noFill/>
            <a:ln w="25400">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0070C0"/>
                  </a:solidFill>
                  <a:effectLst/>
                  <a:uLnTx/>
                  <a:uFillTx/>
                  <a:latin typeface="Arial" charset="0"/>
                </a:rPr>
                <a:t>MC</a:t>
              </a:r>
              <a:r>
                <a:rPr kumimoji="0" lang="en-GB" sz="800" b="1" i="0" u="none" strike="noStrike" kern="0" cap="none" spc="0" normalizeH="0" baseline="0" noProof="0" dirty="0">
                  <a:ln>
                    <a:noFill/>
                  </a:ln>
                  <a:solidFill>
                    <a:srgbClr val="0070C0"/>
                  </a:solidFill>
                  <a:effectLst/>
                  <a:uLnTx/>
                  <a:uFillTx/>
                  <a:latin typeface="Arial" charset="0"/>
                </a:rPr>
                <a:t>L2</a:t>
              </a:r>
              <a:endParaRPr kumimoji="0" lang="en-US" sz="1000" b="1" i="0" u="none" strike="noStrike" kern="0" cap="none" spc="0" normalizeH="0" baseline="0" noProof="0" dirty="0">
                <a:ln>
                  <a:noFill/>
                </a:ln>
                <a:solidFill>
                  <a:srgbClr val="0070C0"/>
                </a:solidFill>
                <a:effectLst/>
                <a:uLnTx/>
                <a:uFillTx/>
                <a:latin typeface="Arial" charset="0"/>
              </a:endParaRPr>
            </a:p>
          </p:txBody>
        </p:sp>
        <p:cxnSp>
          <p:nvCxnSpPr>
            <p:cNvPr id="37" name="Straight Connector 36"/>
            <p:cNvCxnSpPr/>
            <p:nvPr/>
          </p:nvCxnSpPr>
          <p:spPr>
            <a:xfrm>
              <a:off x="8584875" y="3014467"/>
              <a:ext cx="16996" cy="1259060"/>
            </a:xfrm>
            <a:prstGeom prst="line">
              <a:avLst/>
            </a:prstGeom>
            <a:noFill/>
            <a:ln w="6350" cap="flat" cmpd="sng" algn="ctr">
              <a:solidFill>
                <a:srgbClr val="000000"/>
              </a:solidFill>
              <a:prstDash val="dash"/>
            </a:ln>
            <a:effectLst/>
          </p:spPr>
        </p:cxnSp>
        <p:sp>
          <p:nvSpPr>
            <p:cNvPr id="38" name="TextBox 37"/>
            <p:cNvSpPr txBox="1">
              <a:spLocks noChangeArrowheads="1"/>
            </p:cNvSpPr>
            <p:nvPr/>
          </p:nvSpPr>
          <p:spPr bwMode="auto">
            <a:xfrm>
              <a:off x="8362792" y="4265357"/>
              <a:ext cx="501802" cy="246221"/>
            </a:xfrm>
            <a:prstGeom prst="rect">
              <a:avLst/>
            </a:prstGeom>
            <a:noFill/>
            <a:ln w="25400">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rgbClr val="000000"/>
                  </a:solidFill>
                  <a:effectLst/>
                  <a:uLnTx/>
                  <a:uFillTx/>
                  <a:latin typeface="Arial" charset="0"/>
                </a:rPr>
                <a:t>Q</a:t>
              </a:r>
              <a:r>
                <a:rPr kumimoji="0" lang="en-GB" sz="800" b="0" i="0" u="none" strike="noStrike" kern="0" cap="none" spc="0" normalizeH="0" baseline="0" noProof="0" dirty="0">
                  <a:ln>
                    <a:noFill/>
                  </a:ln>
                  <a:solidFill>
                    <a:srgbClr val="000000"/>
                  </a:solidFill>
                  <a:effectLst/>
                  <a:uLnTx/>
                  <a:uFillTx/>
                  <a:latin typeface="Arial" charset="0"/>
                </a:rPr>
                <a:t>2</a:t>
              </a:r>
              <a:endParaRPr kumimoji="0" lang="en-US" sz="1000" b="0" i="0" u="none" strike="noStrike" kern="0" cap="none" spc="0" normalizeH="0" baseline="0" noProof="0" dirty="0">
                <a:ln>
                  <a:noFill/>
                </a:ln>
                <a:solidFill>
                  <a:srgbClr val="000000"/>
                </a:solidFill>
                <a:effectLst/>
                <a:uLnTx/>
                <a:uFillTx/>
                <a:latin typeface="Arial" charset="0"/>
              </a:endParaRPr>
            </a:p>
          </p:txBody>
        </p:sp>
      </p:grpSp>
      <p:pic>
        <p:nvPicPr>
          <p:cNvPr id="18" name="Picture 17">
            <a:extLst>
              <a:ext uri="{FF2B5EF4-FFF2-40B4-BE49-F238E27FC236}">
                <a16:creationId xmlns:a16="http://schemas.microsoft.com/office/drawing/2014/main" id="{35F87231-3AD5-B2D9-C669-4AB76EB198E2}"/>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2412088" y="1543987"/>
            <a:ext cx="7695738" cy="3098355"/>
          </a:xfrm>
          <a:prstGeom prst="rect">
            <a:avLst/>
          </a:prstGeom>
        </p:spPr>
      </p:pic>
      <p:pic>
        <p:nvPicPr>
          <p:cNvPr id="23" name="Picture 22">
            <a:extLst>
              <a:ext uri="{FF2B5EF4-FFF2-40B4-BE49-F238E27FC236}">
                <a16:creationId xmlns:a16="http://schemas.microsoft.com/office/drawing/2014/main" id="{C3393329-9219-56CA-8186-C2F6944BA9A6}"/>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10812426" y="239938"/>
            <a:ext cx="933411" cy="375797"/>
          </a:xfrm>
          <a:prstGeom prst="rect">
            <a:avLst/>
          </a:prstGeom>
        </p:spPr>
      </p:pic>
      <p:sp>
        <p:nvSpPr>
          <p:cNvPr id="40" name="Footer Placeholder 2">
            <a:extLst>
              <a:ext uri="{FF2B5EF4-FFF2-40B4-BE49-F238E27FC236}">
                <a16:creationId xmlns:a16="http://schemas.microsoft.com/office/drawing/2014/main" id="{6E58EAA4-1AC5-2024-B21C-7B0D7D8DEB86}"/>
              </a:ext>
            </a:extLst>
          </p:cNvPr>
          <p:cNvSpPr txBox="1">
            <a:spLocks/>
          </p:cNvSpPr>
          <p:nvPr/>
        </p:nvSpPr>
        <p:spPr>
          <a:xfrm>
            <a:off x="1293048" y="657645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41" name="TextBox 40">
            <a:extLst>
              <a:ext uri="{FF2B5EF4-FFF2-40B4-BE49-F238E27FC236}">
                <a16:creationId xmlns:a16="http://schemas.microsoft.com/office/drawing/2014/main" id="{53DEAC6F-8238-7A95-7DAA-87BFC168D329}"/>
              </a:ext>
            </a:extLst>
          </p:cNvPr>
          <p:cNvSpPr txBox="1"/>
          <p:nvPr/>
        </p:nvSpPr>
        <p:spPr>
          <a:xfrm>
            <a:off x="7350958" y="6623959"/>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custDataLst>
      <p:tags r:id="rId1"/>
    </p:custDataLst>
    <p:extLst>
      <p:ext uri="{BB962C8B-B14F-4D97-AF65-F5344CB8AC3E}">
        <p14:creationId xmlns:p14="http://schemas.microsoft.com/office/powerpoint/2010/main" val="23934411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a:off x="777240" y="731519"/>
            <a:ext cx="2845191" cy="3237579"/>
          </a:xfrm>
        </p:spPr>
        <p:txBody>
          <a:bodyPr>
            <a:normAutofit/>
          </a:bodyPr>
          <a:lstStyle/>
          <a:p>
            <a:r>
              <a:rPr lang="en-GB" sz="3800">
                <a:solidFill>
                  <a:srgbClr val="FFFFFF"/>
                </a:solidFill>
              </a:rPr>
              <a:t>Activity</a:t>
            </a: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Rectangle 11">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379709" y="686862"/>
            <a:ext cx="7037591" cy="5475129"/>
          </a:xfrm>
        </p:spPr>
        <p:txBody>
          <a:bodyPr anchor="ctr">
            <a:normAutofit/>
          </a:bodyPr>
          <a:lstStyle/>
          <a:p>
            <a:r>
              <a:rPr lang="en-GB" sz="2600"/>
              <a:t>In recent years there have been several high profile cases of trade union actions</a:t>
            </a:r>
          </a:p>
          <a:p>
            <a:r>
              <a:rPr lang="en-GB" sz="2600"/>
              <a:t>Identify two cases which have attracted media attention, one from the public sector and one from the private sector</a:t>
            </a:r>
          </a:p>
          <a:p>
            <a:r>
              <a:rPr lang="en-GB" sz="2600"/>
              <a:t>Write an article for an economic journal explaining the influence of Trade Unions, your article should be supported by your research and use diagrams to help illustrate your points</a:t>
            </a:r>
          </a:p>
        </p:txBody>
      </p:sp>
      <p:pic>
        <p:nvPicPr>
          <p:cNvPr id="4" name="Picture 3">
            <a:extLst>
              <a:ext uri="{FF2B5EF4-FFF2-40B4-BE49-F238E27FC236}">
                <a16:creationId xmlns:a16="http://schemas.microsoft.com/office/drawing/2014/main" id="{5EA31B08-DDFD-8F16-3398-849A4A6BAC4D}"/>
              </a:ext>
            </a:extLst>
          </p:cNvPr>
          <p:cNvPicPr>
            <a:picLocks noChangeAspect="1"/>
          </p:cNvPicPr>
          <p:nvPr/>
        </p:nvPicPr>
        <p:blipFill>
          <a:blip r:embed="rId2" cstate="print">
            <a:alphaModFix amt="5000"/>
            <a:extLst>
              <a:ext uri="{28A0092B-C50C-407E-A947-70E740481C1C}">
                <a14:useLocalDpi xmlns:a14="http://schemas.microsoft.com/office/drawing/2010/main" val="0"/>
              </a:ext>
            </a:extLst>
          </a:blip>
          <a:stretch>
            <a:fillRect/>
          </a:stretch>
        </p:blipFill>
        <p:spPr>
          <a:xfrm>
            <a:off x="2412088" y="1543987"/>
            <a:ext cx="7695738" cy="3098355"/>
          </a:xfrm>
          <a:prstGeom prst="rect">
            <a:avLst/>
          </a:prstGeom>
        </p:spPr>
      </p:pic>
      <p:pic>
        <p:nvPicPr>
          <p:cNvPr id="5" name="Picture 4">
            <a:extLst>
              <a:ext uri="{FF2B5EF4-FFF2-40B4-BE49-F238E27FC236}">
                <a16:creationId xmlns:a16="http://schemas.microsoft.com/office/drawing/2014/main" id="{87E0C01B-1425-2E47-088C-500AA06D326E}"/>
              </a:ext>
            </a:extLst>
          </p:cNvPr>
          <p:cNvPicPr>
            <a:picLocks noChangeAspect="1"/>
          </p:cNvPicPr>
          <p:nvPr/>
        </p:nvPicPr>
        <p:blipFill>
          <a:blip r:embed="rId3"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6" name="Footer Placeholder 2">
            <a:extLst>
              <a:ext uri="{FF2B5EF4-FFF2-40B4-BE49-F238E27FC236}">
                <a16:creationId xmlns:a16="http://schemas.microsoft.com/office/drawing/2014/main" id="{795D1D3B-595E-1463-C81A-F1699CA098DE}"/>
              </a:ext>
            </a:extLst>
          </p:cNvPr>
          <p:cNvSpPr txBox="1">
            <a:spLocks/>
          </p:cNvSpPr>
          <p:nvPr/>
        </p:nvSpPr>
        <p:spPr>
          <a:xfrm>
            <a:off x="1293048" y="657645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127BFF1B-3E12-F333-2B63-BC98D73741C6}"/>
              </a:ext>
            </a:extLst>
          </p:cNvPr>
          <p:cNvSpPr txBox="1"/>
          <p:nvPr/>
        </p:nvSpPr>
        <p:spPr>
          <a:xfrm>
            <a:off x="7350958" y="6623959"/>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20462733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1D377EB-C9D2-4ED0-86A6-740A297E3E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41248" y="685800"/>
            <a:ext cx="10506456" cy="1157005"/>
          </a:xfrm>
        </p:spPr>
        <p:txBody>
          <a:bodyPr anchor="b">
            <a:normAutofit/>
          </a:bodyPr>
          <a:lstStyle/>
          <a:p>
            <a:r>
              <a:rPr lang="en-GB" sz="4800"/>
              <a:t>Task</a:t>
            </a:r>
          </a:p>
        </p:txBody>
      </p:sp>
      <p:sp>
        <p:nvSpPr>
          <p:cNvPr id="12" name="Rectangle 11">
            <a:extLst>
              <a:ext uri="{FF2B5EF4-FFF2-40B4-BE49-F238E27FC236}">
                <a16:creationId xmlns:a16="http://schemas.microsoft.com/office/drawing/2014/main" id="{066346BE-FDB4-4772-A696-0719490ABD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0140" y="34093"/>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FB92FFCE-0C90-454E-AA25-D4EE9A6C3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958056"/>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graphicFrame>
        <p:nvGraphicFramePr>
          <p:cNvPr id="7" name="Content Placeholder 3"/>
          <p:cNvGraphicFramePr>
            <a:graphicFrameLocks noGrp="1"/>
          </p:cNvGraphicFramePr>
          <p:nvPr>
            <p:ph idx="1"/>
            <p:extLst>
              <p:ext uri="{D42A27DB-BD31-4B8C-83A1-F6EECF244321}">
                <p14:modId xmlns:p14="http://schemas.microsoft.com/office/powerpoint/2010/main" val="3439360317"/>
              </p:ext>
            </p:extLst>
          </p:nvPr>
        </p:nvGraphicFramePr>
        <p:xfrm>
          <a:off x="838200" y="2745841"/>
          <a:ext cx="10506457" cy="3527014"/>
        </p:xfrm>
        <a:graphic>
          <a:graphicData uri="http://schemas.openxmlformats.org/drawingml/2006/table">
            <a:tbl>
              <a:tblPr firstRow="1" bandRow="1">
                <a:tableStyleId>{5940675A-B579-460E-94D1-54222C63F5DA}</a:tableStyleId>
              </a:tblPr>
              <a:tblGrid>
                <a:gridCol w="5192098">
                  <a:extLst>
                    <a:ext uri="{9D8B030D-6E8A-4147-A177-3AD203B41FA5}">
                      <a16:colId xmlns:a16="http://schemas.microsoft.com/office/drawing/2014/main" val="20000"/>
                    </a:ext>
                  </a:extLst>
                </a:gridCol>
                <a:gridCol w="5314359">
                  <a:extLst>
                    <a:ext uri="{9D8B030D-6E8A-4147-A177-3AD203B41FA5}">
                      <a16:colId xmlns:a16="http://schemas.microsoft.com/office/drawing/2014/main" val="20001"/>
                    </a:ext>
                  </a:extLst>
                </a:gridCol>
              </a:tblGrid>
              <a:tr h="585043">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r>
                        <a:rPr lang="en-GB" sz="2800" b="1" dirty="0">
                          <a:solidFill>
                            <a:schemeClr val="bg1"/>
                          </a:solidFill>
                        </a:rPr>
                        <a:t>Positive changes for the UK</a:t>
                      </a:r>
                    </a:p>
                  </a:txBody>
                  <a:tcPr marL="108341" marR="108341" marT="54171" marB="5417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r>
                        <a:rPr lang="en-GB" sz="2800" b="1" dirty="0">
                          <a:solidFill>
                            <a:schemeClr val="bg1"/>
                          </a:solidFill>
                        </a:rPr>
                        <a:t>Negative</a:t>
                      </a:r>
                      <a:r>
                        <a:rPr lang="en-GB" sz="2800" b="1" baseline="0" dirty="0">
                          <a:solidFill>
                            <a:schemeClr val="bg1"/>
                          </a:solidFill>
                        </a:rPr>
                        <a:t> changes for the UK</a:t>
                      </a:r>
                      <a:endParaRPr lang="en-GB" sz="2800" b="1" dirty="0">
                        <a:solidFill>
                          <a:schemeClr val="bg1"/>
                        </a:solidFill>
                      </a:endParaRPr>
                    </a:p>
                  </a:txBody>
                  <a:tcPr marL="108341" marR="108341" marT="54171" marB="5417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10000"/>
                  </a:ext>
                </a:extLst>
              </a:tr>
              <a:tr h="686161">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endParaRPr lang="en-GB" sz="2800" b="1">
                        <a:solidFill>
                          <a:schemeClr val="bg1"/>
                        </a:solidFill>
                      </a:endParaRPr>
                    </a:p>
                    <a:p>
                      <a:pPr lvl="0">
                        <a:buNone/>
                      </a:pPr>
                      <a:endParaRPr lang="en-GB" sz="2800" b="1" dirty="0">
                        <a:solidFill>
                          <a:schemeClr val="bg1"/>
                        </a:solidFill>
                      </a:endParaRPr>
                    </a:p>
                  </a:txBody>
                  <a:tcPr marL="108341" marR="108341" marT="54171" marB="5417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endParaRPr lang="en-GB" sz="2800" b="1">
                        <a:solidFill>
                          <a:schemeClr val="bg1"/>
                        </a:solidFill>
                      </a:endParaRPr>
                    </a:p>
                    <a:p>
                      <a:pPr lvl="0">
                        <a:buNone/>
                      </a:pPr>
                      <a:endParaRPr lang="en-GB" sz="2800" b="1" dirty="0">
                        <a:solidFill>
                          <a:schemeClr val="bg1"/>
                        </a:solidFill>
                      </a:endParaRPr>
                    </a:p>
                  </a:txBody>
                  <a:tcPr marL="108341" marR="108341" marT="54171" marB="5417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0001"/>
                  </a:ext>
                </a:extLst>
              </a:tr>
              <a:tr h="1018407">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800" b="1" dirty="0">
                          <a:solidFill>
                            <a:schemeClr val="bg1"/>
                          </a:solidFill>
                        </a:rPr>
                        <a:t>Positive changes for developing economies</a:t>
                      </a:r>
                    </a:p>
                  </a:txBody>
                  <a:tcPr marL="108341" marR="108341" marT="54171" marB="5417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800" b="1" dirty="0">
                          <a:solidFill>
                            <a:schemeClr val="bg1"/>
                          </a:solidFill>
                        </a:rPr>
                        <a:t>Negative</a:t>
                      </a:r>
                      <a:r>
                        <a:rPr lang="en-GB" sz="2800" b="1" baseline="0" dirty="0">
                          <a:solidFill>
                            <a:schemeClr val="bg1"/>
                          </a:solidFill>
                        </a:rPr>
                        <a:t> changes for developing economies</a:t>
                      </a:r>
                      <a:endParaRPr lang="en-GB" sz="2800" b="1" dirty="0">
                        <a:solidFill>
                          <a:schemeClr val="bg1"/>
                        </a:solidFill>
                      </a:endParaRPr>
                    </a:p>
                  </a:txBody>
                  <a:tcPr marL="108341" marR="108341" marT="54171" marB="5417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10002"/>
                  </a:ext>
                </a:extLst>
              </a:tr>
              <a:tr h="686161">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endParaRPr lang="en-GB" sz="2800" b="1">
                        <a:solidFill>
                          <a:schemeClr val="bg1"/>
                        </a:solidFill>
                      </a:endParaRPr>
                    </a:p>
                  </a:txBody>
                  <a:tcPr marL="108341" marR="108341" marT="54171" marB="5417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endParaRPr lang="en-GB" sz="2800" b="1">
                        <a:solidFill>
                          <a:schemeClr val="bg1"/>
                        </a:solidFill>
                      </a:endParaRPr>
                    </a:p>
                    <a:p>
                      <a:pPr lvl="0">
                        <a:buNone/>
                      </a:pPr>
                      <a:endParaRPr lang="en-GB" sz="2800" b="1" dirty="0">
                        <a:solidFill>
                          <a:schemeClr val="bg1"/>
                        </a:solidFill>
                      </a:endParaRPr>
                    </a:p>
                  </a:txBody>
                  <a:tcPr marL="108341" marR="108341" marT="54171" marB="5417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0003"/>
                  </a:ext>
                </a:extLst>
              </a:tr>
            </a:tbl>
          </a:graphicData>
        </a:graphic>
      </p:graphicFrame>
      <p:pic>
        <p:nvPicPr>
          <p:cNvPr id="3" name="Picture 2">
            <a:extLst>
              <a:ext uri="{FF2B5EF4-FFF2-40B4-BE49-F238E27FC236}">
                <a16:creationId xmlns:a16="http://schemas.microsoft.com/office/drawing/2014/main" id="{0B4CC024-6C0E-6680-CD60-1EF58586CCE1}"/>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2412088" y="1543987"/>
            <a:ext cx="7695738" cy="3098355"/>
          </a:xfrm>
          <a:prstGeom prst="rect">
            <a:avLst/>
          </a:prstGeom>
        </p:spPr>
      </p:pic>
      <p:pic>
        <p:nvPicPr>
          <p:cNvPr id="4" name="Picture 3">
            <a:extLst>
              <a:ext uri="{FF2B5EF4-FFF2-40B4-BE49-F238E27FC236}">
                <a16:creationId xmlns:a16="http://schemas.microsoft.com/office/drawing/2014/main" id="{57DB0039-C9E7-CDF7-48E1-60BBE908F01C}"/>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5" name="Footer Placeholder 2">
            <a:extLst>
              <a:ext uri="{FF2B5EF4-FFF2-40B4-BE49-F238E27FC236}">
                <a16:creationId xmlns:a16="http://schemas.microsoft.com/office/drawing/2014/main" id="{3A8A3C1F-6FB9-F57E-B1D7-9E73C0811527}"/>
              </a:ext>
            </a:extLst>
          </p:cNvPr>
          <p:cNvSpPr txBox="1">
            <a:spLocks/>
          </p:cNvSpPr>
          <p:nvPr/>
        </p:nvSpPr>
        <p:spPr>
          <a:xfrm>
            <a:off x="1293048" y="657645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812F985A-DAB8-C0E9-00B4-60DBC4B7B8C2}"/>
              </a:ext>
            </a:extLst>
          </p:cNvPr>
          <p:cNvSpPr txBox="1"/>
          <p:nvPr/>
        </p:nvSpPr>
        <p:spPr>
          <a:xfrm>
            <a:off x="7350958" y="6623959"/>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33020933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36D30126-6314-4A93-B27E-5C66CF781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4" y="2432305"/>
            <a:ext cx="7056669" cy="4102852"/>
          </a:xfrm>
          <a:prstGeom prst="rect">
            <a:avLst/>
          </a:prstGeom>
          <a:solidFill>
            <a:srgbClr val="7F7F7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p:cNvSpPr/>
          <p:nvPr/>
        </p:nvSpPr>
        <p:spPr>
          <a:xfrm>
            <a:off x="8029319" y="917725"/>
            <a:ext cx="3424739" cy="4852362"/>
          </a:xfrm>
          <a:prstGeom prst="rect">
            <a:avLst/>
          </a:prstGeom>
        </p:spPr>
        <p:txBody>
          <a:bodyPr vert="horz" lIns="91440" tIns="45720" rIns="91440" bIns="45720" rtlCol="0" anchor="ctr">
            <a:normAutofit/>
          </a:bodyPr>
          <a:lstStyle/>
          <a:p>
            <a:pPr indent="-228600" defTabSz="914400">
              <a:lnSpc>
                <a:spcPct val="90000"/>
              </a:lnSpc>
              <a:spcAft>
                <a:spcPts val="600"/>
              </a:spcAft>
              <a:buFont typeface="Arial" panose="020B0604020202020204" pitchFamily="34" charset="0"/>
              <a:buChar char="•"/>
            </a:pPr>
            <a:r>
              <a:rPr lang="en-US" sz="2000">
                <a:solidFill>
                  <a:srgbClr val="FFFFFF"/>
                </a:solidFill>
              </a:rPr>
              <a:t>In this case, the marginal cost of labour is constant – £360 a week.</a:t>
            </a:r>
          </a:p>
          <a:p>
            <a:pPr indent="-228600" defTabSz="914400">
              <a:lnSpc>
                <a:spcPct val="90000"/>
              </a:lnSpc>
              <a:spcAft>
                <a:spcPts val="600"/>
              </a:spcAft>
              <a:buFont typeface="Arial" panose="020B0604020202020204" pitchFamily="34" charset="0"/>
              <a:buChar char="•"/>
            </a:pPr>
            <a:endParaRPr lang="en-US" sz="2000">
              <a:solidFill>
                <a:srgbClr val="FFFFFF"/>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3528796910"/>
              </p:ext>
            </p:extLst>
          </p:nvPr>
        </p:nvGraphicFramePr>
        <p:xfrm>
          <a:off x="666083" y="2660287"/>
          <a:ext cx="6381233" cy="3646890"/>
        </p:xfrm>
        <a:graphic>
          <a:graphicData uri="http://schemas.openxmlformats.org/drawingml/2006/table">
            <a:tbl>
              <a:tblPr firstRow="1" bandRow="1">
                <a:tableStyleId>{5C22544A-7EE6-4342-B048-85BDC9FD1C3A}</a:tableStyleId>
              </a:tblPr>
              <a:tblGrid>
                <a:gridCol w="743559">
                  <a:extLst>
                    <a:ext uri="{9D8B030D-6E8A-4147-A177-3AD203B41FA5}">
                      <a16:colId xmlns:a16="http://schemas.microsoft.com/office/drawing/2014/main" val="4201068855"/>
                    </a:ext>
                  </a:extLst>
                </a:gridCol>
                <a:gridCol w="1316470">
                  <a:extLst>
                    <a:ext uri="{9D8B030D-6E8A-4147-A177-3AD203B41FA5}">
                      <a16:colId xmlns:a16="http://schemas.microsoft.com/office/drawing/2014/main" val="2046773786"/>
                    </a:ext>
                  </a:extLst>
                </a:gridCol>
                <a:gridCol w="1087306">
                  <a:extLst>
                    <a:ext uri="{9D8B030D-6E8A-4147-A177-3AD203B41FA5}">
                      <a16:colId xmlns:a16="http://schemas.microsoft.com/office/drawing/2014/main" val="2997942064"/>
                    </a:ext>
                  </a:extLst>
                </a:gridCol>
                <a:gridCol w="1330792">
                  <a:extLst>
                    <a:ext uri="{9D8B030D-6E8A-4147-A177-3AD203B41FA5}">
                      <a16:colId xmlns:a16="http://schemas.microsoft.com/office/drawing/2014/main" val="3187243485"/>
                    </a:ext>
                  </a:extLst>
                </a:gridCol>
                <a:gridCol w="1903106">
                  <a:extLst>
                    <a:ext uri="{9D8B030D-6E8A-4147-A177-3AD203B41FA5}">
                      <a16:colId xmlns:a16="http://schemas.microsoft.com/office/drawing/2014/main" val="1901834436"/>
                    </a:ext>
                  </a:extLst>
                </a:gridCol>
              </a:tblGrid>
              <a:tr h="441900">
                <a:tc>
                  <a:txBody>
                    <a:bodyPr/>
                    <a:lstStyle/>
                    <a:p>
                      <a:r>
                        <a:rPr lang="en-GB" sz="2200"/>
                        <a:t>Q</a:t>
                      </a:r>
                    </a:p>
                  </a:txBody>
                  <a:tcPr marL="72841" marR="72841" marT="36420" marB="36420"/>
                </a:tc>
                <a:tc>
                  <a:txBody>
                    <a:bodyPr/>
                    <a:lstStyle/>
                    <a:p>
                      <a:r>
                        <a:rPr lang="en-GB" sz="2200"/>
                        <a:t>MPP</a:t>
                      </a:r>
                    </a:p>
                  </a:txBody>
                  <a:tcPr marL="72841" marR="72841" marT="36420" marB="36420"/>
                </a:tc>
                <a:tc>
                  <a:txBody>
                    <a:bodyPr/>
                    <a:lstStyle/>
                    <a:p>
                      <a:r>
                        <a:rPr lang="en-GB" sz="2200"/>
                        <a:t>MR</a:t>
                      </a:r>
                    </a:p>
                  </a:txBody>
                  <a:tcPr marL="72841" marR="72841" marT="36420" marB="36420"/>
                </a:tc>
                <a:tc>
                  <a:txBody>
                    <a:bodyPr/>
                    <a:lstStyle/>
                    <a:p>
                      <a:r>
                        <a:rPr lang="en-GB" sz="2200"/>
                        <a:t>MRP</a:t>
                      </a:r>
                    </a:p>
                  </a:txBody>
                  <a:tcPr marL="72841" marR="72841" marT="36420" marB="36420"/>
                </a:tc>
                <a:tc>
                  <a:txBody>
                    <a:bodyPr/>
                    <a:lstStyle/>
                    <a:p>
                      <a:r>
                        <a:rPr lang="en-GB" sz="2200"/>
                        <a:t>MC of Labour</a:t>
                      </a:r>
                    </a:p>
                  </a:txBody>
                  <a:tcPr marL="72841" marR="72841" marT="36420" marB="36420"/>
                </a:tc>
                <a:extLst>
                  <a:ext uri="{0D108BD9-81ED-4DB2-BD59-A6C34878D82A}">
                    <a16:rowId xmlns:a16="http://schemas.microsoft.com/office/drawing/2014/main" val="59916242"/>
                  </a:ext>
                </a:extLst>
              </a:tr>
              <a:tr h="320499">
                <a:tc>
                  <a:txBody>
                    <a:bodyPr/>
                    <a:lstStyle/>
                    <a:p>
                      <a:r>
                        <a:rPr lang="en-GB" sz="1400"/>
                        <a:t>1</a:t>
                      </a:r>
                    </a:p>
                  </a:txBody>
                  <a:tcPr marL="72841" marR="72841" marT="36420" marB="36420"/>
                </a:tc>
                <a:tc>
                  <a:txBody>
                    <a:bodyPr/>
                    <a:lstStyle/>
                    <a:p>
                      <a:r>
                        <a:rPr lang="en-GB" sz="1400"/>
                        <a:t>80</a:t>
                      </a:r>
                    </a:p>
                  </a:txBody>
                  <a:tcPr marL="72841" marR="72841" marT="36420" marB="36420"/>
                </a:tc>
                <a:tc>
                  <a:txBody>
                    <a:bodyPr/>
                    <a:lstStyle/>
                    <a:p>
                      <a:r>
                        <a:rPr lang="en-GB" sz="1400"/>
                        <a:t>5</a:t>
                      </a:r>
                    </a:p>
                  </a:txBody>
                  <a:tcPr marL="72841" marR="72841" marT="36420" marB="36420"/>
                </a:tc>
                <a:tc>
                  <a:txBody>
                    <a:bodyPr/>
                    <a:lstStyle/>
                    <a:p>
                      <a:r>
                        <a:rPr lang="en-GB" sz="1400"/>
                        <a:t>400</a:t>
                      </a:r>
                    </a:p>
                  </a:txBody>
                  <a:tcPr marL="72841" marR="72841" marT="36420" marB="36420"/>
                </a:tc>
                <a:tc>
                  <a:txBody>
                    <a:bodyPr/>
                    <a:lstStyle/>
                    <a:p>
                      <a:r>
                        <a:rPr lang="en-GB" sz="1400"/>
                        <a:t>360</a:t>
                      </a:r>
                    </a:p>
                  </a:txBody>
                  <a:tcPr marL="72841" marR="72841" marT="36420" marB="36420"/>
                </a:tc>
                <a:extLst>
                  <a:ext uri="{0D108BD9-81ED-4DB2-BD59-A6C34878D82A}">
                    <a16:rowId xmlns:a16="http://schemas.microsoft.com/office/drawing/2014/main" val="136676015"/>
                  </a:ext>
                </a:extLst>
              </a:tr>
              <a:tr h="320499">
                <a:tc>
                  <a:txBody>
                    <a:bodyPr/>
                    <a:lstStyle/>
                    <a:p>
                      <a:r>
                        <a:rPr lang="en-GB" sz="1400"/>
                        <a:t>2</a:t>
                      </a:r>
                    </a:p>
                  </a:txBody>
                  <a:tcPr marL="72841" marR="72841" marT="36420" marB="36420"/>
                </a:tc>
                <a:tc>
                  <a:txBody>
                    <a:bodyPr/>
                    <a:lstStyle/>
                    <a:p>
                      <a:r>
                        <a:rPr lang="en-GB" sz="1400"/>
                        <a:t>98</a:t>
                      </a:r>
                    </a:p>
                  </a:txBody>
                  <a:tcPr marL="72841" marR="72841" marT="36420" marB="36420"/>
                </a:tc>
                <a:tc>
                  <a:txBody>
                    <a:bodyPr/>
                    <a:lstStyle/>
                    <a:p>
                      <a:endParaRPr lang="en-GB" sz="1400"/>
                    </a:p>
                  </a:txBody>
                  <a:tcPr marL="72841" marR="72841" marT="36420" marB="36420"/>
                </a:tc>
                <a:tc>
                  <a:txBody>
                    <a:bodyPr/>
                    <a:lstStyle/>
                    <a:p>
                      <a:endParaRPr lang="en-GB" sz="1400"/>
                    </a:p>
                  </a:txBody>
                  <a:tcPr marL="72841" marR="72841" marT="36420" marB="36420"/>
                </a:tc>
                <a:tc>
                  <a:txBody>
                    <a:bodyPr/>
                    <a:lstStyle/>
                    <a:p>
                      <a:endParaRPr lang="en-GB" sz="1400"/>
                    </a:p>
                  </a:txBody>
                  <a:tcPr marL="72841" marR="72841" marT="36420" marB="36420"/>
                </a:tc>
                <a:extLst>
                  <a:ext uri="{0D108BD9-81ED-4DB2-BD59-A6C34878D82A}">
                    <a16:rowId xmlns:a16="http://schemas.microsoft.com/office/drawing/2014/main" val="2046691184"/>
                  </a:ext>
                </a:extLst>
              </a:tr>
              <a:tr h="320499">
                <a:tc>
                  <a:txBody>
                    <a:bodyPr/>
                    <a:lstStyle/>
                    <a:p>
                      <a:r>
                        <a:rPr lang="en-GB" sz="1400"/>
                        <a:t>3</a:t>
                      </a:r>
                    </a:p>
                  </a:txBody>
                  <a:tcPr marL="72841" marR="72841" marT="36420" marB="36420"/>
                </a:tc>
                <a:tc>
                  <a:txBody>
                    <a:bodyPr/>
                    <a:lstStyle/>
                    <a:p>
                      <a:r>
                        <a:rPr lang="en-GB" sz="1400"/>
                        <a:t>116</a:t>
                      </a:r>
                    </a:p>
                  </a:txBody>
                  <a:tcPr marL="72841" marR="72841" marT="36420" marB="36420"/>
                </a:tc>
                <a:tc>
                  <a:txBody>
                    <a:bodyPr/>
                    <a:lstStyle/>
                    <a:p>
                      <a:endParaRPr lang="en-GB" sz="1400"/>
                    </a:p>
                  </a:txBody>
                  <a:tcPr marL="72841" marR="72841" marT="36420" marB="36420"/>
                </a:tc>
                <a:tc>
                  <a:txBody>
                    <a:bodyPr/>
                    <a:lstStyle/>
                    <a:p>
                      <a:endParaRPr lang="en-GB" sz="1400"/>
                    </a:p>
                  </a:txBody>
                  <a:tcPr marL="72841" marR="72841" marT="36420" marB="36420"/>
                </a:tc>
                <a:tc>
                  <a:txBody>
                    <a:bodyPr/>
                    <a:lstStyle/>
                    <a:p>
                      <a:endParaRPr lang="en-GB" sz="1400"/>
                    </a:p>
                  </a:txBody>
                  <a:tcPr marL="72841" marR="72841" marT="36420" marB="36420"/>
                </a:tc>
                <a:extLst>
                  <a:ext uri="{0D108BD9-81ED-4DB2-BD59-A6C34878D82A}">
                    <a16:rowId xmlns:a16="http://schemas.microsoft.com/office/drawing/2014/main" val="1098278821"/>
                  </a:ext>
                </a:extLst>
              </a:tr>
              <a:tr h="320499">
                <a:tc>
                  <a:txBody>
                    <a:bodyPr/>
                    <a:lstStyle/>
                    <a:p>
                      <a:r>
                        <a:rPr lang="en-GB" sz="1400"/>
                        <a:t>4</a:t>
                      </a:r>
                    </a:p>
                  </a:txBody>
                  <a:tcPr marL="72841" marR="72841" marT="36420" marB="36420"/>
                </a:tc>
                <a:tc>
                  <a:txBody>
                    <a:bodyPr/>
                    <a:lstStyle/>
                    <a:p>
                      <a:r>
                        <a:rPr lang="en-GB" sz="1400"/>
                        <a:t>105</a:t>
                      </a:r>
                    </a:p>
                  </a:txBody>
                  <a:tcPr marL="72841" marR="72841" marT="36420" marB="36420"/>
                </a:tc>
                <a:tc>
                  <a:txBody>
                    <a:bodyPr/>
                    <a:lstStyle/>
                    <a:p>
                      <a:endParaRPr lang="en-GB" sz="1400"/>
                    </a:p>
                  </a:txBody>
                  <a:tcPr marL="72841" marR="72841" marT="36420" marB="36420"/>
                </a:tc>
                <a:tc>
                  <a:txBody>
                    <a:bodyPr/>
                    <a:lstStyle/>
                    <a:p>
                      <a:endParaRPr lang="en-GB" sz="1400"/>
                    </a:p>
                  </a:txBody>
                  <a:tcPr marL="72841" marR="72841" marT="36420" marB="36420"/>
                </a:tc>
                <a:tc>
                  <a:txBody>
                    <a:bodyPr/>
                    <a:lstStyle/>
                    <a:p>
                      <a:endParaRPr lang="en-GB" sz="1400"/>
                    </a:p>
                  </a:txBody>
                  <a:tcPr marL="72841" marR="72841" marT="36420" marB="36420"/>
                </a:tc>
                <a:extLst>
                  <a:ext uri="{0D108BD9-81ED-4DB2-BD59-A6C34878D82A}">
                    <a16:rowId xmlns:a16="http://schemas.microsoft.com/office/drawing/2014/main" val="547234426"/>
                  </a:ext>
                </a:extLst>
              </a:tr>
              <a:tr h="320499">
                <a:tc>
                  <a:txBody>
                    <a:bodyPr/>
                    <a:lstStyle/>
                    <a:p>
                      <a:r>
                        <a:rPr lang="en-GB" sz="1400"/>
                        <a:t>5</a:t>
                      </a:r>
                    </a:p>
                  </a:txBody>
                  <a:tcPr marL="72841" marR="72841" marT="36420" marB="36420"/>
                </a:tc>
                <a:tc>
                  <a:txBody>
                    <a:bodyPr/>
                    <a:lstStyle/>
                    <a:p>
                      <a:r>
                        <a:rPr lang="en-GB" sz="1400"/>
                        <a:t>95</a:t>
                      </a:r>
                    </a:p>
                  </a:txBody>
                  <a:tcPr marL="72841" marR="72841" marT="36420" marB="36420"/>
                </a:tc>
                <a:tc>
                  <a:txBody>
                    <a:bodyPr/>
                    <a:lstStyle/>
                    <a:p>
                      <a:endParaRPr lang="en-GB" sz="1400"/>
                    </a:p>
                  </a:txBody>
                  <a:tcPr marL="72841" marR="72841" marT="36420" marB="36420"/>
                </a:tc>
                <a:tc>
                  <a:txBody>
                    <a:bodyPr/>
                    <a:lstStyle/>
                    <a:p>
                      <a:endParaRPr lang="en-GB" sz="1400"/>
                    </a:p>
                  </a:txBody>
                  <a:tcPr marL="72841" marR="72841" marT="36420" marB="36420"/>
                </a:tc>
                <a:tc>
                  <a:txBody>
                    <a:bodyPr/>
                    <a:lstStyle/>
                    <a:p>
                      <a:endParaRPr lang="en-GB" sz="1400"/>
                    </a:p>
                  </a:txBody>
                  <a:tcPr marL="72841" marR="72841" marT="36420" marB="36420"/>
                </a:tc>
                <a:extLst>
                  <a:ext uri="{0D108BD9-81ED-4DB2-BD59-A6C34878D82A}">
                    <a16:rowId xmlns:a16="http://schemas.microsoft.com/office/drawing/2014/main" val="1415305617"/>
                  </a:ext>
                </a:extLst>
              </a:tr>
              <a:tr h="320499">
                <a:tc>
                  <a:txBody>
                    <a:bodyPr/>
                    <a:lstStyle/>
                    <a:p>
                      <a:r>
                        <a:rPr lang="en-GB" sz="1400"/>
                        <a:t>6</a:t>
                      </a:r>
                    </a:p>
                  </a:txBody>
                  <a:tcPr marL="72841" marR="72841" marT="36420" marB="36420"/>
                </a:tc>
                <a:tc>
                  <a:txBody>
                    <a:bodyPr/>
                    <a:lstStyle/>
                    <a:p>
                      <a:r>
                        <a:rPr lang="en-GB" sz="1400"/>
                        <a:t>82</a:t>
                      </a:r>
                    </a:p>
                  </a:txBody>
                  <a:tcPr marL="72841" marR="72841" marT="36420" marB="36420"/>
                </a:tc>
                <a:tc>
                  <a:txBody>
                    <a:bodyPr/>
                    <a:lstStyle/>
                    <a:p>
                      <a:endParaRPr lang="en-GB" sz="1400"/>
                    </a:p>
                  </a:txBody>
                  <a:tcPr marL="72841" marR="72841" marT="36420" marB="36420"/>
                </a:tc>
                <a:tc>
                  <a:txBody>
                    <a:bodyPr/>
                    <a:lstStyle/>
                    <a:p>
                      <a:endParaRPr lang="en-GB" sz="1400"/>
                    </a:p>
                  </a:txBody>
                  <a:tcPr marL="72841" marR="72841" marT="36420" marB="36420"/>
                </a:tc>
                <a:tc>
                  <a:txBody>
                    <a:bodyPr/>
                    <a:lstStyle/>
                    <a:p>
                      <a:endParaRPr lang="en-GB" sz="1400"/>
                    </a:p>
                  </a:txBody>
                  <a:tcPr marL="72841" marR="72841" marT="36420" marB="36420"/>
                </a:tc>
                <a:extLst>
                  <a:ext uri="{0D108BD9-81ED-4DB2-BD59-A6C34878D82A}">
                    <a16:rowId xmlns:a16="http://schemas.microsoft.com/office/drawing/2014/main" val="297872622"/>
                  </a:ext>
                </a:extLst>
              </a:tr>
              <a:tr h="320499">
                <a:tc>
                  <a:txBody>
                    <a:bodyPr/>
                    <a:lstStyle/>
                    <a:p>
                      <a:r>
                        <a:rPr lang="en-GB" sz="1400"/>
                        <a:t>7</a:t>
                      </a:r>
                    </a:p>
                  </a:txBody>
                  <a:tcPr marL="72841" marR="72841" marT="36420" marB="36420"/>
                </a:tc>
                <a:tc>
                  <a:txBody>
                    <a:bodyPr/>
                    <a:lstStyle/>
                    <a:p>
                      <a:r>
                        <a:rPr lang="en-GB" sz="1400"/>
                        <a:t>64</a:t>
                      </a:r>
                    </a:p>
                  </a:txBody>
                  <a:tcPr marL="72841" marR="72841" marT="36420" marB="36420"/>
                </a:tc>
                <a:tc>
                  <a:txBody>
                    <a:bodyPr/>
                    <a:lstStyle/>
                    <a:p>
                      <a:endParaRPr lang="en-GB" sz="1400"/>
                    </a:p>
                  </a:txBody>
                  <a:tcPr marL="72841" marR="72841" marT="36420" marB="36420"/>
                </a:tc>
                <a:tc>
                  <a:txBody>
                    <a:bodyPr/>
                    <a:lstStyle/>
                    <a:p>
                      <a:endParaRPr lang="en-GB" sz="1400"/>
                    </a:p>
                  </a:txBody>
                  <a:tcPr marL="72841" marR="72841" marT="36420" marB="36420"/>
                </a:tc>
                <a:tc>
                  <a:txBody>
                    <a:bodyPr/>
                    <a:lstStyle/>
                    <a:p>
                      <a:endParaRPr lang="en-GB" sz="1400"/>
                    </a:p>
                  </a:txBody>
                  <a:tcPr marL="72841" marR="72841" marT="36420" marB="36420"/>
                </a:tc>
                <a:extLst>
                  <a:ext uri="{0D108BD9-81ED-4DB2-BD59-A6C34878D82A}">
                    <a16:rowId xmlns:a16="http://schemas.microsoft.com/office/drawing/2014/main" val="1565008053"/>
                  </a:ext>
                </a:extLst>
              </a:tr>
              <a:tr h="320499">
                <a:tc>
                  <a:txBody>
                    <a:bodyPr/>
                    <a:lstStyle/>
                    <a:p>
                      <a:r>
                        <a:rPr lang="en-GB" sz="1400"/>
                        <a:t>8</a:t>
                      </a:r>
                    </a:p>
                  </a:txBody>
                  <a:tcPr marL="72841" marR="72841" marT="36420" marB="36420"/>
                </a:tc>
                <a:tc>
                  <a:txBody>
                    <a:bodyPr/>
                    <a:lstStyle/>
                    <a:p>
                      <a:r>
                        <a:rPr lang="en-GB" sz="1400"/>
                        <a:t>44</a:t>
                      </a:r>
                    </a:p>
                  </a:txBody>
                  <a:tcPr marL="72841" marR="72841" marT="36420" marB="36420"/>
                </a:tc>
                <a:tc>
                  <a:txBody>
                    <a:bodyPr/>
                    <a:lstStyle/>
                    <a:p>
                      <a:endParaRPr lang="en-GB" sz="1400"/>
                    </a:p>
                  </a:txBody>
                  <a:tcPr marL="72841" marR="72841" marT="36420" marB="36420"/>
                </a:tc>
                <a:tc>
                  <a:txBody>
                    <a:bodyPr/>
                    <a:lstStyle/>
                    <a:p>
                      <a:endParaRPr lang="en-GB" sz="1400"/>
                    </a:p>
                  </a:txBody>
                  <a:tcPr marL="72841" marR="72841" marT="36420" marB="36420"/>
                </a:tc>
                <a:tc>
                  <a:txBody>
                    <a:bodyPr/>
                    <a:lstStyle/>
                    <a:p>
                      <a:endParaRPr lang="en-GB" sz="1400"/>
                    </a:p>
                  </a:txBody>
                  <a:tcPr marL="72841" marR="72841" marT="36420" marB="36420"/>
                </a:tc>
                <a:extLst>
                  <a:ext uri="{0D108BD9-81ED-4DB2-BD59-A6C34878D82A}">
                    <a16:rowId xmlns:a16="http://schemas.microsoft.com/office/drawing/2014/main" val="3007203816"/>
                  </a:ext>
                </a:extLst>
              </a:tr>
              <a:tr h="320499">
                <a:tc>
                  <a:txBody>
                    <a:bodyPr/>
                    <a:lstStyle/>
                    <a:p>
                      <a:r>
                        <a:rPr lang="en-GB" sz="1400"/>
                        <a:t>9</a:t>
                      </a:r>
                    </a:p>
                  </a:txBody>
                  <a:tcPr marL="72841" marR="72841" marT="36420" marB="36420"/>
                </a:tc>
                <a:tc>
                  <a:txBody>
                    <a:bodyPr/>
                    <a:lstStyle/>
                    <a:p>
                      <a:r>
                        <a:rPr lang="en-GB" sz="1400"/>
                        <a:t>22</a:t>
                      </a:r>
                    </a:p>
                  </a:txBody>
                  <a:tcPr marL="72841" marR="72841" marT="36420" marB="36420"/>
                </a:tc>
                <a:tc>
                  <a:txBody>
                    <a:bodyPr/>
                    <a:lstStyle/>
                    <a:p>
                      <a:endParaRPr lang="en-GB" sz="1400"/>
                    </a:p>
                  </a:txBody>
                  <a:tcPr marL="72841" marR="72841" marT="36420" marB="36420"/>
                </a:tc>
                <a:tc>
                  <a:txBody>
                    <a:bodyPr/>
                    <a:lstStyle/>
                    <a:p>
                      <a:endParaRPr lang="en-GB" sz="1400"/>
                    </a:p>
                  </a:txBody>
                  <a:tcPr marL="72841" marR="72841" marT="36420" marB="36420"/>
                </a:tc>
                <a:tc>
                  <a:txBody>
                    <a:bodyPr/>
                    <a:lstStyle/>
                    <a:p>
                      <a:endParaRPr lang="en-GB" sz="1400"/>
                    </a:p>
                  </a:txBody>
                  <a:tcPr marL="72841" marR="72841" marT="36420" marB="36420"/>
                </a:tc>
                <a:extLst>
                  <a:ext uri="{0D108BD9-81ED-4DB2-BD59-A6C34878D82A}">
                    <a16:rowId xmlns:a16="http://schemas.microsoft.com/office/drawing/2014/main" val="3636271715"/>
                  </a:ext>
                </a:extLst>
              </a:tr>
              <a:tr h="320499">
                <a:tc>
                  <a:txBody>
                    <a:bodyPr/>
                    <a:lstStyle/>
                    <a:p>
                      <a:r>
                        <a:rPr lang="en-GB" sz="1400"/>
                        <a:t>10</a:t>
                      </a:r>
                    </a:p>
                  </a:txBody>
                  <a:tcPr marL="72841" marR="72841" marT="36420" marB="36420"/>
                </a:tc>
                <a:tc>
                  <a:txBody>
                    <a:bodyPr/>
                    <a:lstStyle/>
                    <a:p>
                      <a:r>
                        <a:rPr lang="en-GB" sz="1400"/>
                        <a:t>2</a:t>
                      </a:r>
                    </a:p>
                  </a:txBody>
                  <a:tcPr marL="72841" marR="72841" marT="36420" marB="36420"/>
                </a:tc>
                <a:tc>
                  <a:txBody>
                    <a:bodyPr/>
                    <a:lstStyle/>
                    <a:p>
                      <a:endParaRPr lang="en-GB" sz="1400"/>
                    </a:p>
                  </a:txBody>
                  <a:tcPr marL="72841" marR="72841" marT="36420" marB="36420"/>
                </a:tc>
                <a:tc>
                  <a:txBody>
                    <a:bodyPr/>
                    <a:lstStyle/>
                    <a:p>
                      <a:endParaRPr lang="en-GB" sz="1400"/>
                    </a:p>
                  </a:txBody>
                  <a:tcPr marL="72841" marR="72841" marT="36420" marB="36420"/>
                </a:tc>
                <a:tc>
                  <a:txBody>
                    <a:bodyPr/>
                    <a:lstStyle/>
                    <a:p>
                      <a:endParaRPr lang="en-GB" sz="1400"/>
                    </a:p>
                  </a:txBody>
                  <a:tcPr marL="72841" marR="72841" marT="36420" marB="36420"/>
                </a:tc>
                <a:extLst>
                  <a:ext uri="{0D108BD9-81ED-4DB2-BD59-A6C34878D82A}">
                    <a16:rowId xmlns:a16="http://schemas.microsoft.com/office/drawing/2014/main" val="1689767873"/>
                  </a:ext>
                </a:extLst>
              </a:tr>
            </a:tbl>
          </a:graphicData>
        </a:graphic>
      </p:graphicFrame>
      <p:pic>
        <p:nvPicPr>
          <p:cNvPr id="2" name="Picture 1">
            <a:extLst>
              <a:ext uri="{FF2B5EF4-FFF2-40B4-BE49-F238E27FC236}">
                <a16:creationId xmlns:a16="http://schemas.microsoft.com/office/drawing/2014/main" id="{A687EBAD-C3CB-93F0-A38D-8BFCA0DA790E}"/>
              </a:ext>
            </a:extLst>
          </p:cNvPr>
          <p:cNvPicPr>
            <a:picLocks noChangeAspect="1"/>
          </p:cNvPicPr>
          <p:nvPr/>
        </p:nvPicPr>
        <p:blipFill>
          <a:blip r:embed="rId2" cstate="print">
            <a:alphaModFix amt="5000"/>
            <a:extLst>
              <a:ext uri="{28A0092B-C50C-407E-A947-70E740481C1C}">
                <a14:useLocalDpi xmlns:a14="http://schemas.microsoft.com/office/drawing/2010/main" val="0"/>
              </a:ext>
            </a:extLst>
          </a:blip>
          <a:stretch>
            <a:fillRect/>
          </a:stretch>
        </p:blipFill>
        <p:spPr>
          <a:xfrm>
            <a:off x="2412088" y="1543987"/>
            <a:ext cx="7695738" cy="3098355"/>
          </a:xfrm>
          <a:prstGeom prst="rect">
            <a:avLst/>
          </a:prstGeom>
        </p:spPr>
      </p:pic>
      <p:pic>
        <p:nvPicPr>
          <p:cNvPr id="3" name="Picture 2">
            <a:extLst>
              <a:ext uri="{FF2B5EF4-FFF2-40B4-BE49-F238E27FC236}">
                <a16:creationId xmlns:a16="http://schemas.microsoft.com/office/drawing/2014/main" id="{D9159995-E9E3-0B36-0354-3BD195722D4E}"/>
              </a:ext>
            </a:extLst>
          </p:cNvPr>
          <p:cNvPicPr>
            <a:picLocks noChangeAspect="1"/>
          </p:cNvPicPr>
          <p:nvPr/>
        </p:nvPicPr>
        <p:blipFill>
          <a:blip r:embed="rId3"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6" name="Footer Placeholder 2">
            <a:extLst>
              <a:ext uri="{FF2B5EF4-FFF2-40B4-BE49-F238E27FC236}">
                <a16:creationId xmlns:a16="http://schemas.microsoft.com/office/drawing/2014/main" id="{7253BE73-A24C-F469-5627-E448D99AD8DC}"/>
              </a:ext>
            </a:extLst>
          </p:cNvPr>
          <p:cNvSpPr txBox="1">
            <a:spLocks/>
          </p:cNvSpPr>
          <p:nvPr/>
        </p:nvSpPr>
        <p:spPr>
          <a:xfrm>
            <a:off x="1293048" y="657645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347ACA40-2800-F571-E36D-E1B271469E65}"/>
              </a:ext>
            </a:extLst>
          </p:cNvPr>
          <p:cNvSpPr txBox="1"/>
          <p:nvPr/>
        </p:nvSpPr>
        <p:spPr>
          <a:xfrm>
            <a:off x="7350958" y="6623959"/>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35418110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59AE206-7EBA-4D33-8BC9-9D8158553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8199" y="4525347"/>
            <a:ext cx="6801321" cy="1737360"/>
          </a:xfrm>
        </p:spPr>
        <p:txBody>
          <a:bodyPr vert="horz" lIns="91440" tIns="45720" rIns="91440" bIns="45720" rtlCol="0" anchor="ctr">
            <a:normAutofit/>
          </a:bodyPr>
          <a:lstStyle/>
          <a:p>
            <a:pPr algn="r"/>
            <a:r>
              <a:rPr lang="en-US" sz="4700" kern="1200">
                <a:solidFill>
                  <a:schemeClr val="tx1"/>
                </a:solidFill>
                <a:latin typeface="+mj-lt"/>
                <a:ea typeface="+mj-ea"/>
                <a:cs typeface="+mj-cs"/>
              </a:rPr>
              <a:t>Draw graph with two lines – MRP and MC for Labour</a:t>
            </a:r>
          </a:p>
        </p:txBody>
      </p:sp>
      <p:sp>
        <p:nvSpPr>
          <p:cNvPr id="10" name="Oval 9">
            <a:extLst>
              <a:ext uri="{FF2B5EF4-FFF2-40B4-BE49-F238E27FC236}">
                <a16:creationId xmlns:a16="http://schemas.microsoft.com/office/drawing/2014/main" id="{6437D937-A7F1-4011-92B4-328E5BE1B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8567" y="620480"/>
            <a:ext cx="2243800" cy="224379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Oval 11">
            <a:extLst>
              <a:ext uri="{FF2B5EF4-FFF2-40B4-BE49-F238E27FC236}">
                <a16:creationId xmlns:a16="http://schemas.microsoft.com/office/drawing/2014/main" id="{B672F332-AF08-46C6-94F0-77684310D7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5001" y="2466604"/>
            <a:ext cx="962395" cy="9623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34244EF8-D73A-40E1-BE73-D46E6B4B04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5829" y="2327988"/>
            <a:ext cx="293695" cy="29369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AB84D7E8-4ECB-42D7-ADBF-01689B0F24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2113" y="0"/>
            <a:ext cx="5699887" cy="405924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8" name="Straight Connector 17">
            <a:extLst>
              <a:ext uri="{FF2B5EF4-FFF2-40B4-BE49-F238E27FC236}">
                <a16:creationId xmlns:a16="http://schemas.microsoft.com/office/drawing/2014/main" id="{9E8E38ED-369A-44C2-B635-0BED0E48A6E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00392" y="4525347"/>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0C0E7A6F-3851-4C46-F27C-A33553B87E25}"/>
              </a:ext>
            </a:extLst>
          </p:cNvPr>
          <p:cNvPicPr>
            <a:picLocks noChangeAspect="1"/>
          </p:cNvPicPr>
          <p:nvPr/>
        </p:nvPicPr>
        <p:blipFill>
          <a:blip r:embed="rId2" cstate="print">
            <a:alphaModFix amt="5000"/>
            <a:extLst>
              <a:ext uri="{28A0092B-C50C-407E-A947-70E740481C1C}">
                <a14:useLocalDpi xmlns:a14="http://schemas.microsoft.com/office/drawing/2010/main" val="0"/>
              </a:ext>
            </a:extLst>
          </a:blip>
          <a:stretch>
            <a:fillRect/>
          </a:stretch>
        </p:blipFill>
        <p:spPr>
          <a:xfrm>
            <a:off x="2412088" y="1543987"/>
            <a:ext cx="7695738" cy="3098355"/>
          </a:xfrm>
          <a:prstGeom prst="rect">
            <a:avLst/>
          </a:prstGeom>
        </p:spPr>
      </p:pic>
      <p:pic>
        <p:nvPicPr>
          <p:cNvPr id="4" name="Picture 3">
            <a:extLst>
              <a:ext uri="{FF2B5EF4-FFF2-40B4-BE49-F238E27FC236}">
                <a16:creationId xmlns:a16="http://schemas.microsoft.com/office/drawing/2014/main" id="{C6A8F3F8-C8F8-21E1-C9F9-C19328698F70}"/>
              </a:ext>
            </a:extLst>
          </p:cNvPr>
          <p:cNvPicPr>
            <a:picLocks noChangeAspect="1"/>
          </p:cNvPicPr>
          <p:nvPr/>
        </p:nvPicPr>
        <p:blipFill>
          <a:blip r:embed="rId3"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5" name="Footer Placeholder 2">
            <a:extLst>
              <a:ext uri="{FF2B5EF4-FFF2-40B4-BE49-F238E27FC236}">
                <a16:creationId xmlns:a16="http://schemas.microsoft.com/office/drawing/2014/main" id="{84B3CABD-3C89-BED8-3934-FA2EE2722FD0}"/>
              </a:ext>
            </a:extLst>
          </p:cNvPr>
          <p:cNvSpPr txBox="1">
            <a:spLocks/>
          </p:cNvSpPr>
          <p:nvPr/>
        </p:nvSpPr>
        <p:spPr>
          <a:xfrm>
            <a:off x="1293048" y="657645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79BCE310-C286-DE22-C7D1-939D98023771}"/>
              </a:ext>
            </a:extLst>
          </p:cNvPr>
          <p:cNvSpPr txBox="1"/>
          <p:nvPr/>
        </p:nvSpPr>
        <p:spPr>
          <a:xfrm>
            <a:off x="7350958" y="6623959"/>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16762888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Show MRP and MC</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17766243"/>
              </p:ext>
            </p:extLst>
          </p:nvPr>
        </p:nvGraphicFramePr>
        <p:xfrm>
          <a:off x="828298" y="2518591"/>
          <a:ext cx="10553700" cy="3677558"/>
        </p:xfrm>
        <a:graphic>
          <a:graphicData uri="http://schemas.openxmlformats.org/drawingml/2006/table">
            <a:tbl>
              <a:tblPr firstRow="1" bandRow="1">
                <a:tableStyleId>{5C22544A-7EE6-4342-B048-85BDC9FD1C3A}</a:tableStyleId>
              </a:tblPr>
              <a:tblGrid>
                <a:gridCol w="4654629">
                  <a:extLst>
                    <a:ext uri="{9D8B030D-6E8A-4147-A177-3AD203B41FA5}">
                      <a16:colId xmlns:a16="http://schemas.microsoft.com/office/drawing/2014/main" val="2145013763"/>
                    </a:ext>
                  </a:extLst>
                </a:gridCol>
                <a:gridCol w="1153885">
                  <a:extLst>
                    <a:ext uri="{9D8B030D-6E8A-4147-A177-3AD203B41FA5}">
                      <a16:colId xmlns:a16="http://schemas.microsoft.com/office/drawing/2014/main" val="2188153736"/>
                    </a:ext>
                  </a:extLst>
                </a:gridCol>
                <a:gridCol w="4745186">
                  <a:extLst>
                    <a:ext uri="{9D8B030D-6E8A-4147-A177-3AD203B41FA5}">
                      <a16:colId xmlns:a16="http://schemas.microsoft.com/office/drawing/2014/main" val="1885688640"/>
                    </a:ext>
                  </a:extLst>
                </a:gridCol>
              </a:tblGrid>
              <a:tr h="3677558">
                <a:tc>
                  <a:txBody>
                    <a:bodyPr/>
                    <a:lstStyle/>
                    <a:p>
                      <a:endParaRPr lang="en-GB" dirty="0"/>
                    </a:p>
                  </a:txBody>
                  <a:tcPr>
                    <a:lnL w="76200" cap="flat" cmpd="sng" algn="ctr">
                      <a:solidFill>
                        <a:schemeClr val="tx1"/>
                      </a:solidFill>
                      <a:prstDash val="solid"/>
                      <a:round/>
                      <a:headEnd type="none" w="med" len="med"/>
                      <a:tailEnd type="none" w="med" len="med"/>
                    </a:lnL>
                    <a:lnR w="12700" cmpd="sng">
                      <a:noFill/>
                    </a:lnR>
                    <a:lnT w="12700" cmpd="sng">
                      <a:noFill/>
                    </a:lnT>
                    <a:lnB w="762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a:lnL w="12700" cmpd="sng">
                      <a:noFill/>
                    </a:lnL>
                    <a:lnR w="762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endParaRPr lang="en-GB" dirty="0"/>
                    </a:p>
                  </a:txBody>
                  <a:tcPr>
                    <a:lnL w="76200" cap="flat" cmpd="sng" algn="ctr">
                      <a:solidFill>
                        <a:schemeClr val="tx1"/>
                      </a:solidFill>
                      <a:prstDash val="solid"/>
                      <a:round/>
                      <a:headEnd type="none" w="med" len="med"/>
                      <a:tailEnd type="none" w="med" len="med"/>
                    </a:lnL>
                    <a:lnR w="12700" cmpd="sng">
                      <a:noFill/>
                    </a:lnR>
                    <a:lnT w="12700" cmpd="sng">
                      <a:noFill/>
                    </a:lnT>
                    <a:lnB w="762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70353272"/>
                  </a:ext>
                </a:extLst>
              </a:tr>
            </a:tbl>
          </a:graphicData>
        </a:graphic>
      </p:graphicFrame>
      <p:sp>
        <p:nvSpPr>
          <p:cNvPr id="7" name="TextBox 6"/>
          <p:cNvSpPr txBox="1"/>
          <p:nvPr/>
        </p:nvSpPr>
        <p:spPr>
          <a:xfrm>
            <a:off x="152400" y="2226203"/>
            <a:ext cx="675898" cy="584775"/>
          </a:xfrm>
          <a:prstGeom prst="rect">
            <a:avLst/>
          </a:prstGeom>
          <a:noFill/>
        </p:spPr>
        <p:txBody>
          <a:bodyPr wrap="square" rtlCol="0">
            <a:spAutoFit/>
          </a:bodyPr>
          <a:lstStyle/>
          <a:p>
            <a:r>
              <a:rPr lang="en-GB" sz="3200" dirty="0"/>
              <a:t>£</a:t>
            </a:r>
          </a:p>
        </p:txBody>
      </p:sp>
      <p:sp>
        <p:nvSpPr>
          <p:cNvPr id="8" name="TextBox 7"/>
          <p:cNvSpPr txBox="1"/>
          <p:nvPr/>
        </p:nvSpPr>
        <p:spPr>
          <a:xfrm>
            <a:off x="5793428" y="2226203"/>
            <a:ext cx="675898" cy="584775"/>
          </a:xfrm>
          <a:prstGeom prst="rect">
            <a:avLst/>
          </a:prstGeom>
          <a:noFill/>
        </p:spPr>
        <p:txBody>
          <a:bodyPr wrap="square" rtlCol="0">
            <a:spAutoFit/>
          </a:bodyPr>
          <a:lstStyle/>
          <a:p>
            <a:r>
              <a:rPr lang="en-GB" sz="3200" dirty="0"/>
              <a:t>£</a:t>
            </a:r>
          </a:p>
        </p:txBody>
      </p:sp>
      <p:sp>
        <p:nvSpPr>
          <p:cNvPr id="9" name="TextBox 8"/>
          <p:cNvSpPr txBox="1"/>
          <p:nvPr/>
        </p:nvSpPr>
        <p:spPr>
          <a:xfrm>
            <a:off x="5150679" y="6273225"/>
            <a:ext cx="675898" cy="584775"/>
          </a:xfrm>
          <a:prstGeom prst="rect">
            <a:avLst/>
          </a:prstGeom>
          <a:noFill/>
        </p:spPr>
        <p:txBody>
          <a:bodyPr wrap="square" rtlCol="0">
            <a:spAutoFit/>
          </a:bodyPr>
          <a:lstStyle/>
          <a:p>
            <a:r>
              <a:rPr lang="en-GB" sz="3200" dirty="0"/>
              <a:t>Q</a:t>
            </a:r>
          </a:p>
        </p:txBody>
      </p:sp>
      <p:sp>
        <p:nvSpPr>
          <p:cNvPr id="10" name="TextBox 9"/>
          <p:cNvSpPr txBox="1"/>
          <p:nvPr/>
        </p:nvSpPr>
        <p:spPr>
          <a:xfrm>
            <a:off x="11044049" y="6273225"/>
            <a:ext cx="675898" cy="584775"/>
          </a:xfrm>
          <a:prstGeom prst="rect">
            <a:avLst/>
          </a:prstGeom>
          <a:noFill/>
        </p:spPr>
        <p:txBody>
          <a:bodyPr wrap="square" rtlCol="0">
            <a:spAutoFit/>
          </a:bodyPr>
          <a:lstStyle/>
          <a:p>
            <a:r>
              <a:rPr lang="en-GB" sz="3200" dirty="0"/>
              <a:t>Q</a:t>
            </a:r>
          </a:p>
        </p:txBody>
      </p:sp>
      <p:pic>
        <p:nvPicPr>
          <p:cNvPr id="3" name="Picture 2">
            <a:extLst>
              <a:ext uri="{FF2B5EF4-FFF2-40B4-BE49-F238E27FC236}">
                <a16:creationId xmlns:a16="http://schemas.microsoft.com/office/drawing/2014/main" id="{67380673-E0F8-D4EE-F09E-55E7D9BE03EA}"/>
              </a:ext>
            </a:extLst>
          </p:cNvPr>
          <p:cNvPicPr>
            <a:picLocks noChangeAspect="1"/>
          </p:cNvPicPr>
          <p:nvPr/>
        </p:nvPicPr>
        <p:blipFill>
          <a:blip r:embed="rId2" cstate="print">
            <a:alphaModFix amt="5000"/>
            <a:extLst>
              <a:ext uri="{28A0092B-C50C-407E-A947-70E740481C1C}">
                <a14:useLocalDpi xmlns:a14="http://schemas.microsoft.com/office/drawing/2010/main" val="0"/>
              </a:ext>
            </a:extLst>
          </a:blip>
          <a:stretch>
            <a:fillRect/>
          </a:stretch>
        </p:blipFill>
        <p:spPr>
          <a:xfrm>
            <a:off x="2412088" y="1543987"/>
            <a:ext cx="7695738" cy="3098355"/>
          </a:xfrm>
          <a:prstGeom prst="rect">
            <a:avLst/>
          </a:prstGeom>
        </p:spPr>
      </p:pic>
      <p:pic>
        <p:nvPicPr>
          <p:cNvPr id="4" name="Picture 3">
            <a:extLst>
              <a:ext uri="{FF2B5EF4-FFF2-40B4-BE49-F238E27FC236}">
                <a16:creationId xmlns:a16="http://schemas.microsoft.com/office/drawing/2014/main" id="{858FEA3D-72B9-3C47-C0FB-28E571ED2C5F}"/>
              </a:ext>
            </a:extLst>
          </p:cNvPr>
          <p:cNvPicPr>
            <a:picLocks noChangeAspect="1"/>
          </p:cNvPicPr>
          <p:nvPr/>
        </p:nvPicPr>
        <p:blipFill>
          <a:blip r:embed="rId3"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5" name="Footer Placeholder 2">
            <a:extLst>
              <a:ext uri="{FF2B5EF4-FFF2-40B4-BE49-F238E27FC236}">
                <a16:creationId xmlns:a16="http://schemas.microsoft.com/office/drawing/2014/main" id="{44D36899-1D78-008B-F9AC-78186AE57B9F}"/>
              </a:ext>
            </a:extLst>
          </p:cNvPr>
          <p:cNvSpPr txBox="1">
            <a:spLocks/>
          </p:cNvSpPr>
          <p:nvPr/>
        </p:nvSpPr>
        <p:spPr>
          <a:xfrm>
            <a:off x="1293048" y="657645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8B1170AC-8CA7-226A-C630-FFC89875A000}"/>
              </a:ext>
            </a:extLst>
          </p:cNvPr>
          <p:cNvSpPr txBox="1"/>
          <p:nvPr/>
        </p:nvSpPr>
        <p:spPr>
          <a:xfrm>
            <a:off x="7350958" y="6623959"/>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8743069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Show MRP and MC</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17766243"/>
              </p:ext>
            </p:extLst>
          </p:nvPr>
        </p:nvGraphicFramePr>
        <p:xfrm>
          <a:off x="828298" y="2518591"/>
          <a:ext cx="10553700" cy="3677558"/>
        </p:xfrm>
        <a:graphic>
          <a:graphicData uri="http://schemas.openxmlformats.org/drawingml/2006/table">
            <a:tbl>
              <a:tblPr firstRow="1" bandRow="1">
                <a:tableStyleId>{5C22544A-7EE6-4342-B048-85BDC9FD1C3A}</a:tableStyleId>
              </a:tblPr>
              <a:tblGrid>
                <a:gridCol w="4654629">
                  <a:extLst>
                    <a:ext uri="{9D8B030D-6E8A-4147-A177-3AD203B41FA5}">
                      <a16:colId xmlns:a16="http://schemas.microsoft.com/office/drawing/2014/main" val="2145013763"/>
                    </a:ext>
                  </a:extLst>
                </a:gridCol>
                <a:gridCol w="1153885">
                  <a:extLst>
                    <a:ext uri="{9D8B030D-6E8A-4147-A177-3AD203B41FA5}">
                      <a16:colId xmlns:a16="http://schemas.microsoft.com/office/drawing/2014/main" val="2188153736"/>
                    </a:ext>
                  </a:extLst>
                </a:gridCol>
                <a:gridCol w="4745186">
                  <a:extLst>
                    <a:ext uri="{9D8B030D-6E8A-4147-A177-3AD203B41FA5}">
                      <a16:colId xmlns:a16="http://schemas.microsoft.com/office/drawing/2014/main" val="1885688640"/>
                    </a:ext>
                  </a:extLst>
                </a:gridCol>
              </a:tblGrid>
              <a:tr h="3677558">
                <a:tc>
                  <a:txBody>
                    <a:bodyPr/>
                    <a:lstStyle/>
                    <a:p>
                      <a:endParaRPr lang="en-GB" dirty="0"/>
                    </a:p>
                  </a:txBody>
                  <a:tcPr>
                    <a:lnL w="76200" cap="flat" cmpd="sng" algn="ctr">
                      <a:solidFill>
                        <a:schemeClr val="tx1"/>
                      </a:solidFill>
                      <a:prstDash val="solid"/>
                      <a:round/>
                      <a:headEnd type="none" w="med" len="med"/>
                      <a:tailEnd type="none" w="med" len="med"/>
                    </a:lnL>
                    <a:lnR w="12700" cmpd="sng">
                      <a:noFill/>
                    </a:lnR>
                    <a:lnT w="12700" cmpd="sng">
                      <a:noFill/>
                    </a:lnT>
                    <a:lnB w="762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a:lnL w="12700" cmpd="sng">
                      <a:noFill/>
                    </a:lnL>
                    <a:lnR w="762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endParaRPr lang="en-GB" dirty="0"/>
                    </a:p>
                  </a:txBody>
                  <a:tcPr>
                    <a:lnL w="76200" cap="flat" cmpd="sng" algn="ctr">
                      <a:solidFill>
                        <a:schemeClr val="tx1"/>
                      </a:solidFill>
                      <a:prstDash val="solid"/>
                      <a:round/>
                      <a:headEnd type="none" w="med" len="med"/>
                      <a:tailEnd type="none" w="med" len="med"/>
                    </a:lnL>
                    <a:lnR w="12700" cmpd="sng">
                      <a:noFill/>
                    </a:lnR>
                    <a:lnT w="12700" cmpd="sng">
                      <a:noFill/>
                    </a:lnT>
                    <a:lnB w="762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70353272"/>
                  </a:ext>
                </a:extLst>
              </a:tr>
            </a:tbl>
          </a:graphicData>
        </a:graphic>
      </p:graphicFrame>
      <p:sp>
        <p:nvSpPr>
          <p:cNvPr id="7" name="TextBox 6"/>
          <p:cNvSpPr txBox="1"/>
          <p:nvPr/>
        </p:nvSpPr>
        <p:spPr>
          <a:xfrm>
            <a:off x="152400" y="2226203"/>
            <a:ext cx="675898" cy="584775"/>
          </a:xfrm>
          <a:prstGeom prst="rect">
            <a:avLst/>
          </a:prstGeom>
          <a:noFill/>
        </p:spPr>
        <p:txBody>
          <a:bodyPr wrap="square" rtlCol="0">
            <a:spAutoFit/>
          </a:bodyPr>
          <a:lstStyle/>
          <a:p>
            <a:r>
              <a:rPr lang="en-GB" sz="3200" dirty="0"/>
              <a:t>£</a:t>
            </a:r>
          </a:p>
        </p:txBody>
      </p:sp>
      <p:sp>
        <p:nvSpPr>
          <p:cNvPr id="8" name="TextBox 7"/>
          <p:cNvSpPr txBox="1"/>
          <p:nvPr/>
        </p:nvSpPr>
        <p:spPr>
          <a:xfrm>
            <a:off x="5793428" y="2226203"/>
            <a:ext cx="675898" cy="584775"/>
          </a:xfrm>
          <a:prstGeom prst="rect">
            <a:avLst/>
          </a:prstGeom>
          <a:noFill/>
        </p:spPr>
        <p:txBody>
          <a:bodyPr wrap="square" rtlCol="0">
            <a:spAutoFit/>
          </a:bodyPr>
          <a:lstStyle/>
          <a:p>
            <a:r>
              <a:rPr lang="en-GB" sz="3200" dirty="0"/>
              <a:t>£</a:t>
            </a:r>
          </a:p>
        </p:txBody>
      </p:sp>
      <p:sp>
        <p:nvSpPr>
          <p:cNvPr id="9" name="TextBox 8"/>
          <p:cNvSpPr txBox="1"/>
          <p:nvPr/>
        </p:nvSpPr>
        <p:spPr>
          <a:xfrm>
            <a:off x="5150679" y="6273225"/>
            <a:ext cx="675898" cy="584775"/>
          </a:xfrm>
          <a:prstGeom prst="rect">
            <a:avLst/>
          </a:prstGeom>
          <a:noFill/>
        </p:spPr>
        <p:txBody>
          <a:bodyPr wrap="square" rtlCol="0">
            <a:spAutoFit/>
          </a:bodyPr>
          <a:lstStyle/>
          <a:p>
            <a:r>
              <a:rPr lang="en-GB" sz="3200" dirty="0"/>
              <a:t>Q</a:t>
            </a:r>
          </a:p>
        </p:txBody>
      </p:sp>
      <p:sp>
        <p:nvSpPr>
          <p:cNvPr id="10" name="TextBox 9"/>
          <p:cNvSpPr txBox="1"/>
          <p:nvPr/>
        </p:nvSpPr>
        <p:spPr>
          <a:xfrm>
            <a:off x="11044049" y="6273225"/>
            <a:ext cx="675898" cy="584775"/>
          </a:xfrm>
          <a:prstGeom prst="rect">
            <a:avLst/>
          </a:prstGeom>
          <a:noFill/>
        </p:spPr>
        <p:txBody>
          <a:bodyPr wrap="square" rtlCol="0">
            <a:spAutoFit/>
          </a:bodyPr>
          <a:lstStyle/>
          <a:p>
            <a:r>
              <a:rPr lang="en-GB" sz="3200" dirty="0"/>
              <a:t>Q</a:t>
            </a:r>
          </a:p>
        </p:txBody>
      </p:sp>
      <p:cxnSp>
        <p:nvCxnSpPr>
          <p:cNvPr id="12" name="Straight Connector 11"/>
          <p:cNvCxnSpPr/>
          <p:nvPr/>
        </p:nvCxnSpPr>
        <p:spPr>
          <a:xfrm>
            <a:off x="1415143" y="2518591"/>
            <a:ext cx="3940628" cy="3229066"/>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415143" y="2651760"/>
            <a:ext cx="3836126" cy="3095897"/>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828298" y="4138385"/>
            <a:ext cx="2557160" cy="0"/>
          </a:xfrm>
          <a:prstGeom prst="line">
            <a:avLst/>
          </a:prstGeom>
          <a:ln w="762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385457" y="4199708"/>
            <a:ext cx="0" cy="1996441"/>
          </a:xfrm>
          <a:prstGeom prst="line">
            <a:avLst/>
          </a:prstGeom>
          <a:ln w="762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779581" y="2187666"/>
            <a:ext cx="675898" cy="584775"/>
          </a:xfrm>
          <a:prstGeom prst="rect">
            <a:avLst/>
          </a:prstGeom>
          <a:noFill/>
        </p:spPr>
        <p:txBody>
          <a:bodyPr wrap="square" rtlCol="0">
            <a:spAutoFit/>
          </a:bodyPr>
          <a:lstStyle/>
          <a:p>
            <a:r>
              <a:rPr lang="en-GB" sz="3200" dirty="0"/>
              <a:t>S</a:t>
            </a:r>
          </a:p>
        </p:txBody>
      </p:sp>
      <p:sp>
        <p:nvSpPr>
          <p:cNvPr id="24" name="TextBox 23"/>
          <p:cNvSpPr txBox="1"/>
          <p:nvPr/>
        </p:nvSpPr>
        <p:spPr>
          <a:xfrm>
            <a:off x="4864410" y="4967095"/>
            <a:ext cx="1858036" cy="461665"/>
          </a:xfrm>
          <a:prstGeom prst="rect">
            <a:avLst/>
          </a:prstGeom>
          <a:noFill/>
        </p:spPr>
        <p:txBody>
          <a:bodyPr wrap="square" rtlCol="0">
            <a:spAutoFit/>
          </a:bodyPr>
          <a:lstStyle/>
          <a:p>
            <a:r>
              <a:rPr lang="en-GB" sz="2400" dirty="0"/>
              <a:t>D=MRP</a:t>
            </a:r>
          </a:p>
        </p:txBody>
      </p:sp>
      <p:sp>
        <p:nvSpPr>
          <p:cNvPr id="25" name="TextBox 24"/>
          <p:cNvSpPr txBox="1"/>
          <p:nvPr/>
        </p:nvSpPr>
        <p:spPr>
          <a:xfrm>
            <a:off x="162690" y="3911931"/>
            <a:ext cx="675898" cy="461665"/>
          </a:xfrm>
          <a:prstGeom prst="rect">
            <a:avLst/>
          </a:prstGeom>
          <a:noFill/>
        </p:spPr>
        <p:txBody>
          <a:bodyPr wrap="square" rtlCol="0">
            <a:spAutoFit/>
          </a:bodyPr>
          <a:lstStyle/>
          <a:p>
            <a:r>
              <a:rPr lang="en-GB" sz="1200" dirty="0"/>
              <a:t>W1 = £360</a:t>
            </a:r>
          </a:p>
        </p:txBody>
      </p:sp>
      <p:cxnSp>
        <p:nvCxnSpPr>
          <p:cNvPr id="26" name="Straight Connector 25"/>
          <p:cNvCxnSpPr/>
          <p:nvPr/>
        </p:nvCxnSpPr>
        <p:spPr>
          <a:xfrm flipH="1">
            <a:off x="3501001" y="4133124"/>
            <a:ext cx="2481788" cy="9639"/>
          </a:xfrm>
          <a:prstGeom prst="line">
            <a:avLst/>
          </a:prstGeom>
          <a:ln w="76200">
            <a:solidFill>
              <a:srgbClr val="FFFF00"/>
            </a:solidFill>
            <a:prstDash val="sysDot"/>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6062126" y="3911931"/>
            <a:ext cx="675898" cy="461665"/>
          </a:xfrm>
          <a:prstGeom prst="rect">
            <a:avLst/>
          </a:prstGeom>
          <a:noFill/>
        </p:spPr>
        <p:txBody>
          <a:bodyPr wrap="square" rtlCol="0">
            <a:spAutoFit/>
          </a:bodyPr>
          <a:lstStyle/>
          <a:p>
            <a:r>
              <a:rPr lang="en-GB" sz="1200" dirty="0"/>
              <a:t>W1 = £360</a:t>
            </a:r>
          </a:p>
        </p:txBody>
      </p:sp>
      <p:cxnSp>
        <p:nvCxnSpPr>
          <p:cNvPr id="29" name="Straight Connector 28"/>
          <p:cNvCxnSpPr/>
          <p:nvPr/>
        </p:nvCxnSpPr>
        <p:spPr>
          <a:xfrm flipH="1" flipV="1">
            <a:off x="6689144" y="4127786"/>
            <a:ext cx="4630784" cy="5338"/>
          </a:xfrm>
          <a:prstGeom prst="line">
            <a:avLst/>
          </a:prstGeom>
          <a:ln w="76200">
            <a:solidFill>
              <a:srgbClr val="FFFF00"/>
            </a:solidFill>
            <a:prstDash val="solid"/>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10532317" y="3614599"/>
            <a:ext cx="1858036" cy="461665"/>
          </a:xfrm>
          <a:prstGeom prst="rect">
            <a:avLst/>
          </a:prstGeom>
          <a:noFill/>
        </p:spPr>
        <p:txBody>
          <a:bodyPr wrap="square" rtlCol="0">
            <a:spAutoFit/>
          </a:bodyPr>
          <a:lstStyle/>
          <a:p>
            <a:r>
              <a:rPr lang="en-GB" sz="2400" dirty="0"/>
              <a:t>MC of L</a:t>
            </a:r>
          </a:p>
        </p:txBody>
      </p:sp>
      <p:sp>
        <p:nvSpPr>
          <p:cNvPr id="40" name="Freeform 39"/>
          <p:cNvSpPr/>
          <p:nvPr/>
        </p:nvSpPr>
        <p:spPr>
          <a:xfrm>
            <a:off x="7326085" y="2503714"/>
            <a:ext cx="3037114" cy="3222172"/>
          </a:xfrm>
          <a:custGeom>
            <a:avLst/>
            <a:gdLst>
              <a:gd name="connsiteX0" fmla="*/ 0 w 2721428"/>
              <a:gd name="connsiteY0" fmla="*/ 653143 h 3222172"/>
              <a:gd name="connsiteX1" fmla="*/ 43543 w 2721428"/>
              <a:gd name="connsiteY1" fmla="*/ 435429 h 3222172"/>
              <a:gd name="connsiteX2" fmla="*/ 87086 w 2721428"/>
              <a:gd name="connsiteY2" fmla="*/ 370115 h 3222172"/>
              <a:gd name="connsiteX3" fmla="*/ 195943 w 2721428"/>
              <a:gd name="connsiteY3" fmla="*/ 174172 h 3222172"/>
              <a:gd name="connsiteX4" fmla="*/ 348343 w 2721428"/>
              <a:gd name="connsiteY4" fmla="*/ 108857 h 3222172"/>
              <a:gd name="connsiteX5" fmla="*/ 478971 w 2721428"/>
              <a:gd name="connsiteY5" fmla="*/ 65315 h 3222172"/>
              <a:gd name="connsiteX6" fmla="*/ 674914 w 2721428"/>
              <a:gd name="connsiteY6" fmla="*/ 21772 h 3222172"/>
              <a:gd name="connsiteX7" fmla="*/ 740228 w 2721428"/>
              <a:gd name="connsiteY7" fmla="*/ 0 h 3222172"/>
              <a:gd name="connsiteX8" fmla="*/ 914400 w 2721428"/>
              <a:gd name="connsiteY8" fmla="*/ 21772 h 3222172"/>
              <a:gd name="connsiteX9" fmla="*/ 1045028 w 2721428"/>
              <a:gd name="connsiteY9" fmla="*/ 65315 h 3222172"/>
              <a:gd name="connsiteX10" fmla="*/ 1132114 w 2721428"/>
              <a:gd name="connsiteY10" fmla="*/ 195943 h 3222172"/>
              <a:gd name="connsiteX11" fmla="*/ 1197428 w 2721428"/>
              <a:gd name="connsiteY11" fmla="*/ 261257 h 3222172"/>
              <a:gd name="connsiteX12" fmla="*/ 1284514 w 2721428"/>
              <a:gd name="connsiteY12" fmla="*/ 391886 h 3222172"/>
              <a:gd name="connsiteX13" fmla="*/ 1328057 w 2721428"/>
              <a:gd name="connsiteY13" fmla="*/ 457200 h 3222172"/>
              <a:gd name="connsiteX14" fmla="*/ 1371600 w 2721428"/>
              <a:gd name="connsiteY14" fmla="*/ 522515 h 3222172"/>
              <a:gd name="connsiteX15" fmla="*/ 1436914 w 2721428"/>
              <a:gd name="connsiteY15" fmla="*/ 587829 h 3222172"/>
              <a:gd name="connsiteX16" fmla="*/ 1480457 w 2721428"/>
              <a:gd name="connsiteY16" fmla="*/ 674915 h 3222172"/>
              <a:gd name="connsiteX17" fmla="*/ 1524000 w 2721428"/>
              <a:gd name="connsiteY17" fmla="*/ 740229 h 3222172"/>
              <a:gd name="connsiteX18" fmla="*/ 1567543 w 2721428"/>
              <a:gd name="connsiteY18" fmla="*/ 827315 h 3222172"/>
              <a:gd name="connsiteX19" fmla="*/ 1611086 w 2721428"/>
              <a:gd name="connsiteY19" fmla="*/ 957943 h 3222172"/>
              <a:gd name="connsiteX20" fmla="*/ 1719943 w 2721428"/>
              <a:gd name="connsiteY20" fmla="*/ 1088572 h 3222172"/>
              <a:gd name="connsiteX21" fmla="*/ 1807028 w 2721428"/>
              <a:gd name="connsiteY21" fmla="*/ 1219200 h 3222172"/>
              <a:gd name="connsiteX22" fmla="*/ 1850571 w 2721428"/>
              <a:gd name="connsiteY22" fmla="*/ 1284515 h 3222172"/>
              <a:gd name="connsiteX23" fmla="*/ 1937657 w 2721428"/>
              <a:gd name="connsiteY23" fmla="*/ 1545772 h 3222172"/>
              <a:gd name="connsiteX24" fmla="*/ 1981200 w 2721428"/>
              <a:gd name="connsiteY24" fmla="*/ 1676400 h 3222172"/>
              <a:gd name="connsiteX25" fmla="*/ 2090057 w 2721428"/>
              <a:gd name="connsiteY25" fmla="*/ 1807029 h 3222172"/>
              <a:gd name="connsiteX26" fmla="*/ 2111828 w 2721428"/>
              <a:gd name="connsiteY26" fmla="*/ 1872343 h 3222172"/>
              <a:gd name="connsiteX27" fmla="*/ 2133600 w 2721428"/>
              <a:gd name="connsiteY27" fmla="*/ 1959429 h 3222172"/>
              <a:gd name="connsiteX28" fmla="*/ 2177143 w 2721428"/>
              <a:gd name="connsiteY28" fmla="*/ 2024743 h 3222172"/>
              <a:gd name="connsiteX29" fmla="*/ 2242457 w 2721428"/>
              <a:gd name="connsiteY29" fmla="*/ 2220686 h 3222172"/>
              <a:gd name="connsiteX30" fmla="*/ 2264228 w 2721428"/>
              <a:gd name="connsiteY30" fmla="*/ 2286000 h 3222172"/>
              <a:gd name="connsiteX31" fmla="*/ 2307771 w 2721428"/>
              <a:gd name="connsiteY31" fmla="*/ 2351315 h 3222172"/>
              <a:gd name="connsiteX32" fmla="*/ 2351314 w 2721428"/>
              <a:gd name="connsiteY32" fmla="*/ 2481943 h 3222172"/>
              <a:gd name="connsiteX33" fmla="*/ 2394857 w 2721428"/>
              <a:gd name="connsiteY33" fmla="*/ 2612572 h 3222172"/>
              <a:gd name="connsiteX34" fmla="*/ 2438400 w 2721428"/>
              <a:gd name="connsiteY34" fmla="*/ 2743200 h 3222172"/>
              <a:gd name="connsiteX35" fmla="*/ 2525486 w 2721428"/>
              <a:gd name="connsiteY35" fmla="*/ 2873829 h 3222172"/>
              <a:gd name="connsiteX36" fmla="*/ 2547257 w 2721428"/>
              <a:gd name="connsiteY36" fmla="*/ 2939143 h 3222172"/>
              <a:gd name="connsiteX37" fmla="*/ 2634343 w 2721428"/>
              <a:gd name="connsiteY37" fmla="*/ 3069772 h 3222172"/>
              <a:gd name="connsiteX38" fmla="*/ 2721428 w 2721428"/>
              <a:gd name="connsiteY38" fmla="*/ 3222172 h 3222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721428" h="3222172">
                <a:moveTo>
                  <a:pt x="0" y="653143"/>
                </a:moveTo>
                <a:cubicBezTo>
                  <a:pt x="8024" y="596974"/>
                  <a:pt x="13142" y="496229"/>
                  <a:pt x="43543" y="435429"/>
                </a:cubicBezTo>
                <a:cubicBezTo>
                  <a:pt x="55245" y="412026"/>
                  <a:pt x="72572" y="391886"/>
                  <a:pt x="87086" y="370115"/>
                </a:cubicBezTo>
                <a:cubicBezTo>
                  <a:pt x="109773" y="302051"/>
                  <a:pt x="131774" y="216952"/>
                  <a:pt x="195943" y="174172"/>
                </a:cubicBezTo>
                <a:cubicBezTo>
                  <a:pt x="299563" y="105091"/>
                  <a:pt x="220538" y="147198"/>
                  <a:pt x="348343" y="108857"/>
                </a:cubicBezTo>
                <a:cubicBezTo>
                  <a:pt x="392305" y="95668"/>
                  <a:pt x="433964" y="74317"/>
                  <a:pt x="478971" y="65315"/>
                </a:cubicBezTo>
                <a:cubicBezTo>
                  <a:pt x="553781" y="50353"/>
                  <a:pt x="603185" y="42266"/>
                  <a:pt x="674914" y="21772"/>
                </a:cubicBezTo>
                <a:cubicBezTo>
                  <a:pt x="696980" y="15467"/>
                  <a:pt x="718457" y="7257"/>
                  <a:pt x="740228" y="0"/>
                </a:cubicBezTo>
                <a:cubicBezTo>
                  <a:pt x="798285" y="7257"/>
                  <a:pt x="857190" y="9512"/>
                  <a:pt x="914400" y="21772"/>
                </a:cubicBezTo>
                <a:cubicBezTo>
                  <a:pt x="959279" y="31389"/>
                  <a:pt x="1045028" y="65315"/>
                  <a:pt x="1045028" y="65315"/>
                </a:cubicBezTo>
                <a:cubicBezTo>
                  <a:pt x="1253384" y="273668"/>
                  <a:pt x="1006086" y="6900"/>
                  <a:pt x="1132114" y="195943"/>
                </a:cubicBezTo>
                <a:cubicBezTo>
                  <a:pt x="1149193" y="221561"/>
                  <a:pt x="1178525" y="236953"/>
                  <a:pt x="1197428" y="261257"/>
                </a:cubicBezTo>
                <a:cubicBezTo>
                  <a:pt x="1229557" y="302566"/>
                  <a:pt x="1255485" y="348343"/>
                  <a:pt x="1284514" y="391886"/>
                </a:cubicBezTo>
                <a:lnTo>
                  <a:pt x="1328057" y="457200"/>
                </a:lnTo>
                <a:cubicBezTo>
                  <a:pt x="1342571" y="478972"/>
                  <a:pt x="1353098" y="504013"/>
                  <a:pt x="1371600" y="522515"/>
                </a:cubicBezTo>
                <a:cubicBezTo>
                  <a:pt x="1393371" y="544286"/>
                  <a:pt x="1419018" y="562775"/>
                  <a:pt x="1436914" y="587829"/>
                </a:cubicBezTo>
                <a:cubicBezTo>
                  <a:pt x="1455778" y="614239"/>
                  <a:pt x="1464355" y="646736"/>
                  <a:pt x="1480457" y="674915"/>
                </a:cubicBezTo>
                <a:cubicBezTo>
                  <a:pt x="1493439" y="697633"/>
                  <a:pt x="1511018" y="717511"/>
                  <a:pt x="1524000" y="740229"/>
                </a:cubicBezTo>
                <a:cubicBezTo>
                  <a:pt x="1540102" y="768408"/>
                  <a:pt x="1555489" y="797181"/>
                  <a:pt x="1567543" y="827315"/>
                </a:cubicBezTo>
                <a:cubicBezTo>
                  <a:pt x="1584589" y="869930"/>
                  <a:pt x="1585627" y="919753"/>
                  <a:pt x="1611086" y="957943"/>
                </a:cubicBezTo>
                <a:cubicBezTo>
                  <a:pt x="1766670" y="1191322"/>
                  <a:pt x="1524381" y="837135"/>
                  <a:pt x="1719943" y="1088572"/>
                </a:cubicBezTo>
                <a:cubicBezTo>
                  <a:pt x="1752072" y="1129880"/>
                  <a:pt x="1778000" y="1175657"/>
                  <a:pt x="1807028" y="1219200"/>
                </a:cubicBezTo>
                <a:cubicBezTo>
                  <a:pt x="1821542" y="1240972"/>
                  <a:pt x="1842296" y="1259692"/>
                  <a:pt x="1850571" y="1284515"/>
                </a:cubicBezTo>
                <a:lnTo>
                  <a:pt x="1937657" y="1545772"/>
                </a:lnTo>
                <a:lnTo>
                  <a:pt x="1981200" y="1676400"/>
                </a:lnTo>
                <a:cubicBezTo>
                  <a:pt x="2065016" y="1760217"/>
                  <a:pt x="2029435" y="1716097"/>
                  <a:pt x="2090057" y="1807029"/>
                </a:cubicBezTo>
                <a:cubicBezTo>
                  <a:pt x="2097314" y="1828800"/>
                  <a:pt x="2105523" y="1850277"/>
                  <a:pt x="2111828" y="1872343"/>
                </a:cubicBezTo>
                <a:cubicBezTo>
                  <a:pt x="2120048" y="1901114"/>
                  <a:pt x="2121813" y="1931926"/>
                  <a:pt x="2133600" y="1959429"/>
                </a:cubicBezTo>
                <a:cubicBezTo>
                  <a:pt x="2143907" y="1983479"/>
                  <a:pt x="2162629" y="2002972"/>
                  <a:pt x="2177143" y="2024743"/>
                </a:cubicBezTo>
                <a:lnTo>
                  <a:pt x="2242457" y="2220686"/>
                </a:lnTo>
                <a:cubicBezTo>
                  <a:pt x="2249714" y="2242457"/>
                  <a:pt x="2251498" y="2266905"/>
                  <a:pt x="2264228" y="2286000"/>
                </a:cubicBezTo>
                <a:cubicBezTo>
                  <a:pt x="2278742" y="2307772"/>
                  <a:pt x="2297144" y="2327404"/>
                  <a:pt x="2307771" y="2351315"/>
                </a:cubicBezTo>
                <a:cubicBezTo>
                  <a:pt x="2326412" y="2393257"/>
                  <a:pt x="2336800" y="2438400"/>
                  <a:pt x="2351314" y="2481943"/>
                </a:cubicBezTo>
                <a:lnTo>
                  <a:pt x="2394857" y="2612572"/>
                </a:lnTo>
                <a:cubicBezTo>
                  <a:pt x="2394859" y="2612577"/>
                  <a:pt x="2438397" y="2743196"/>
                  <a:pt x="2438400" y="2743200"/>
                </a:cubicBezTo>
                <a:lnTo>
                  <a:pt x="2525486" y="2873829"/>
                </a:lnTo>
                <a:cubicBezTo>
                  <a:pt x="2532743" y="2895600"/>
                  <a:pt x="2536112" y="2919082"/>
                  <a:pt x="2547257" y="2939143"/>
                </a:cubicBezTo>
                <a:cubicBezTo>
                  <a:pt x="2572672" y="2984890"/>
                  <a:pt x="2634343" y="3069772"/>
                  <a:pt x="2634343" y="3069772"/>
                </a:cubicBezTo>
                <a:cubicBezTo>
                  <a:pt x="2683018" y="3215795"/>
                  <a:pt x="2636834" y="3179873"/>
                  <a:pt x="2721428" y="3222172"/>
                </a:cubicBezTo>
              </a:path>
            </a:pathLst>
          </a:custGeom>
          <a:noFill/>
          <a:ln w="762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TextBox 40"/>
          <p:cNvSpPr txBox="1"/>
          <p:nvPr/>
        </p:nvSpPr>
        <p:spPr>
          <a:xfrm>
            <a:off x="10390910" y="5495053"/>
            <a:ext cx="1858036" cy="461665"/>
          </a:xfrm>
          <a:prstGeom prst="rect">
            <a:avLst/>
          </a:prstGeom>
          <a:noFill/>
        </p:spPr>
        <p:txBody>
          <a:bodyPr wrap="square" rtlCol="0">
            <a:spAutoFit/>
          </a:bodyPr>
          <a:lstStyle/>
          <a:p>
            <a:r>
              <a:rPr lang="en-GB" sz="2400" dirty="0"/>
              <a:t>MRP = D</a:t>
            </a:r>
          </a:p>
        </p:txBody>
      </p:sp>
      <p:pic>
        <p:nvPicPr>
          <p:cNvPr id="3" name="Picture 2">
            <a:extLst>
              <a:ext uri="{FF2B5EF4-FFF2-40B4-BE49-F238E27FC236}">
                <a16:creationId xmlns:a16="http://schemas.microsoft.com/office/drawing/2014/main" id="{932A17A0-87DF-9FCF-A006-4117EF4FC33F}"/>
              </a:ext>
            </a:extLst>
          </p:cNvPr>
          <p:cNvPicPr>
            <a:picLocks noChangeAspect="1"/>
          </p:cNvPicPr>
          <p:nvPr/>
        </p:nvPicPr>
        <p:blipFill>
          <a:blip r:embed="rId2" cstate="print">
            <a:alphaModFix amt="5000"/>
            <a:extLst>
              <a:ext uri="{28A0092B-C50C-407E-A947-70E740481C1C}">
                <a14:useLocalDpi xmlns:a14="http://schemas.microsoft.com/office/drawing/2010/main" val="0"/>
              </a:ext>
            </a:extLst>
          </a:blip>
          <a:stretch>
            <a:fillRect/>
          </a:stretch>
        </p:blipFill>
        <p:spPr>
          <a:xfrm>
            <a:off x="2412088" y="1543987"/>
            <a:ext cx="7695738" cy="3098355"/>
          </a:xfrm>
          <a:prstGeom prst="rect">
            <a:avLst/>
          </a:prstGeom>
        </p:spPr>
      </p:pic>
      <p:pic>
        <p:nvPicPr>
          <p:cNvPr id="4" name="Picture 3">
            <a:extLst>
              <a:ext uri="{FF2B5EF4-FFF2-40B4-BE49-F238E27FC236}">
                <a16:creationId xmlns:a16="http://schemas.microsoft.com/office/drawing/2014/main" id="{35CEB364-3B75-0D87-62E9-3590FA801A67}"/>
              </a:ext>
            </a:extLst>
          </p:cNvPr>
          <p:cNvPicPr>
            <a:picLocks noChangeAspect="1"/>
          </p:cNvPicPr>
          <p:nvPr/>
        </p:nvPicPr>
        <p:blipFill>
          <a:blip r:embed="rId3"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5" name="Footer Placeholder 2">
            <a:extLst>
              <a:ext uri="{FF2B5EF4-FFF2-40B4-BE49-F238E27FC236}">
                <a16:creationId xmlns:a16="http://schemas.microsoft.com/office/drawing/2014/main" id="{B381BFCB-A584-F109-3A63-05AA03E4B8E3}"/>
              </a:ext>
            </a:extLst>
          </p:cNvPr>
          <p:cNvSpPr txBox="1">
            <a:spLocks/>
          </p:cNvSpPr>
          <p:nvPr/>
        </p:nvSpPr>
        <p:spPr>
          <a:xfrm>
            <a:off x="1293048" y="657645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F7B566FA-9A53-FBC4-46F0-FB8C34B93427}"/>
              </a:ext>
            </a:extLst>
          </p:cNvPr>
          <p:cNvSpPr txBox="1"/>
          <p:nvPr/>
        </p:nvSpPr>
        <p:spPr>
          <a:xfrm>
            <a:off x="7350958" y="6623959"/>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16431167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4026A73-1F7F-49F2-B319-8CA3B3D53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Right Triangle 20">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758FF0-F09B-4413-AE41-6B578DE0474E}"/>
              </a:ext>
            </a:extLst>
          </p:cNvPr>
          <p:cNvSpPr>
            <a:spLocks noGrp="1"/>
          </p:cNvSpPr>
          <p:nvPr>
            <p:ph type="title"/>
          </p:nvPr>
        </p:nvSpPr>
        <p:spPr>
          <a:xfrm>
            <a:off x="1006900" y="1188637"/>
            <a:ext cx="3141430" cy="4480726"/>
          </a:xfrm>
        </p:spPr>
        <p:txBody>
          <a:bodyPr vert="horz" lIns="91440" tIns="45720" rIns="91440" bIns="45720" rtlCol="0" anchor="ctr">
            <a:normAutofit/>
          </a:bodyPr>
          <a:lstStyle/>
          <a:p>
            <a:pPr algn="r"/>
            <a:r>
              <a:rPr lang="en-US" sz="6600" kern="1200">
                <a:solidFill>
                  <a:schemeClr val="tx1"/>
                </a:solidFill>
                <a:latin typeface="+mj-lt"/>
                <a:ea typeface="+mj-ea"/>
                <a:cs typeface="+mj-cs"/>
              </a:rPr>
              <a:t>Plenary</a:t>
            </a:r>
          </a:p>
        </p:txBody>
      </p:sp>
      <p:cxnSp>
        <p:nvCxnSpPr>
          <p:cNvPr id="25" name="Straight Connector 24">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6C02E85-C3DF-8269-F0BF-2104D417CAEB}"/>
              </a:ext>
            </a:extLst>
          </p:cNvPr>
          <p:cNvSpPr>
            <a:spLocks noGrp="1"/>
          </p:cNvSpPr>
          <p:nvPr>
            <p:ph sz="half" idx="1"/>
          </p:nvPr>
        </p:nvSpPr>
        <p:spPr>
          <a:xfrm>
            <a:off x="5138928" y="1338729"/>
            <a:ext cx="4795584" cy="4180542"/>
          </a:xfrm>
        </p:spPr>
        <p:txBody>
          <a:bodyPr vert="horz" lIns="91440" tIns="45720" rIns="91440" bIns="45720" rtlCol="0" anchor="ctr">
            <a:normAutofit/>
          </a:bodyPr>
          <a:lstStyle/>
          <a:p>
            <a:r>
              <a:rPr lang="en-US" sz="2400"/>
              <a:t>Name three things you have learnt.</a:t>
            </a:r>
          </a:p>
          <a:p>
            <a:r>
              <a:rPr lang="en-US" sz="2400"/>
              <a:t>Explain how trade unions work to benefit workers but also cause them problems.</a:t>
            </a:r>
          </a:p>
          <a:p>
            <a:r>
              <a:rPr lang="en-US" sz="2400"/>
              <a:t>Name one thing you need to revise.</a:t>
            </a:r>
          </a:p>
        </p:txBody>
      </p:sp>
      <p:pic>
        <p:nvPicPr>
          <p:cNvPr id="4" name="Picture 3">
            <a:extLst>
              <a:ext uri="{FF2B5EF4-FFF2-40B4-BE49-F238E27FC236}">
                <a16:creationId xmlns:a16="http://schemas.microsoft.com/office/drawing/2014/main" id="{B70B11A7-4253-7316-9CF7-95B6EDE67EBF}"/>
              </a:ext>
            </a:extLst>
          </p:cNvPr>
          <p:cNvPicPr>
            <a:picLocks noChangeAspect="1"/>
          </p:cNvPicPr>
          <p:nvPr/>
        </p:nvPicPr>
        <p:blipFill>
          <a:blip r:embed="rId2" cstate="print">
            <a:alphaModFix amt="5000"/>
            <a:extLst>
              <a:ext uri="{28A0092B-C50C-407E-A947-70E740481C1C}">
                <a14:useLocalDpi xmlns:a14="http://schemas.microsoft.com/office/drawing/2010/main" val="0"/>
              </a:ext>
            </a:extLst>
          </a:blip>
          <a:stretch>
            <a:fillRect/>
          </a:stretch>
        </p:blipFill>
        <p:spPr>
          <a:xfrm>
            <a:off x="2412088" y="1543987"/>
            <a:ext cx="7695738" cy="3098355"/>
          </a:xfrm>
          <a:prstGeom prst="rect">
            <a:avLst/>
          </a:prstGeom>
        </p:spPr>
      </p:pic>
      <p:pic>
        <p:nvPicPr>
          <p:cNvPr id="5" name="Picture 4">
            <a:extLst>
              <a:ext uri="{FF2B5EF4-FFF2-40B4-BE49-F238E27FC236}">
                <a16:creationId xmlns:a16="http://schemas.microsoft.com/office/drawing/2014/main" id="{70B6AAD9-2C95-D583-A55C-32D8B30698DB}"/>
              </a:ext>
            </a:extLst>
          </p:cNvPr>
          <p:cNvPicPr>
            <a:picLocks noChangeAspect="1"/>
          </p:cNvPicPr>
          <p:nvPr/>
        </p:nvPicPr>
        <p:blipFill>
          <a:blip r:embed="rId3"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6" name="Footer Placeholder 2">
            <a:extLst>
              <a:ext uri="{FF2B5EF4-FFF2-40B4-BE49-F238E27FC236}">
                <a16:creationId xmlns:a16="http://schemas.microsoft.com/office/drawing/2014/main" id="{303F621A-8702-5E45-0D4A-615BC69E5D28}"/>
              </a:ext>
            </a:extLst>
          </p:cNvPr>
          <p:cNvSpPr txBox="1">
            <a:spLocks/>
          </p:cNvSpPr>
          <p:nvPr/>
        </p:nvSpPr>
        <p:spPr>
          <a:xfrm>
            <a:off x="1293048" y="657645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2F0054AA-EB31-4770-63C1-DD85EDA8EBF8}"/>
              </a:ext>
            </a:extLst>
          </p:cNvPr>
          <p:cNvSpPr txBox="1"/>
          <p:nvPr/>
        </p:nvSpPr>
        <p:spPr>
          <a:xfrm>
            <a:off x="7350958" y="6623959"/>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188775001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7" y="321731"/>
            <a:ext cx="4142096" cy="6213425"/>
          </a:xfrm>
          <a:prstGeom prst="rect">
            <a:avLst/>
          </a:pr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66FF88A-B990-4C2D-8D5A-F8D5B5582DA7}"/>
              </a:ext>
            </a:extLst>
          </p:cNvPr>
          <p:cNvSpPr>
            <a:spLocks noGrp="1"/>
          </p:cNvSpPr>
          <p:nvPr>
            <p:ph type="title"/>
          </p:nvPr>
        </p:nvSpPr>
        <p:spPr>
          <a:xfrm>
            <a:off x="524256" y="583616"/>
            <a:ext cx="3722141" cy="5520579"/>
          </a:xfrm>
        </p:spPr>
        <p:txBody>
          <a:bodyPr>
            <a:normAutofit/>
          </a:bodyPr>
          <a:lstStyle/>
          <a:p>
            <a:r>
              <a:rPr lang="en-GB">
                <a:solidFill>
                  <a:srgbClr val="FFFFFF"/>
                </a:solidFill>
              </a:rPr>
              <a:t>Home learning</a:t>
            </a:r>
          </a:p>
        </p:txBody>
      </p:sp>
      <p:sp>
        <p:nvSpPr>
          <p:cNvPr id="10" name="Rectangle 9">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503" y="321732"/>
            <a:ext cx="7240765"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9FCCF503-14D6-412B-BF0A-217E44D035A7}"/>
              </a:ext>
            </a:extLst>
          </p:cNvPr>
          <p:cNvSpPr>
            <a:spLocks noGrp="1"/>
          </p:cNvSpPr>
          <p:nvPr>
            <p:ph idx="1"/>
          </p:nvPr>
        </p:nvSpPr>
        <p:spPr>
          <a:xfrm>
            <a:off x="4934269" y="583616"/>
            <a:ext cx="6594189" cy="5520579"/>
          </a:xfrm>
        </p:spPr>
        <p:txBody>
          <a:bodyPr anchor="ctr">
            <a:normAutofit/>
          </a:bodyPr>
          <a:lstStyle/>
          <a:p>
            <a:r>
              <a:rPr lang="en-GB" dirty="0">
                <a:solidFill>
                  <a:srgbClr val="FFFFFF"/>
                </a:solidFill>
              </a:rPr>
              <a:t>Wage Rate Questions</a:t>
            </a:r>
          </a:p>
        </p:txBody>
      </p:sp>
      <p:pic>
        <p:nvPicPr>
          <p:cNvPr id="4" name="Picture 3">
            <a:extLst>
              <a:ext uri="{FF2B5EF4-FFF2-40B4-BE49-F238E27FC236}">
                <a16:creationId xmlns:a16="http://schemas.microsoft.com/office/drawing/2014/main" id="{82CA2FBD-94C4-2A43-0F5C-74F3167C7E72}"/>
              </a:ext>
            </a:extLst>
          </p:cNvPr>
          <p:cNvPicPr>
            <a:picLocks noChangeAspect="1"/>
          </p:cNvPicPr>
          <p:nvPr/>
        </p:nvPicPr>
        <p:blipFill>
          <a:blip r:embed="rId2" cstate="print">
            <a:alphaModFix amt="5000"/>
            <a:extLst>
              <a:ext uri="{28A0092B-C50C-407E-A947-70E740481C1C}">
                <a14:useLocalDpi xmlns:a14="http://schemas.microsoft.com/office/drawing/2010/main" val="0"/>
              </a:ext>
            </a:extLst>
          </a:blip>
          <a:stretch>
            <a:fillRect/>
          </a:stretch>
        </p:blipFill>
        <p:spPr>
          <a:xfrm>
            <a:off x="2412088" y="1543987"/>
            <a:ext cx="7695738" cy="3098355"/>
          </a:xfrm>
          <a:prstGeom prst="rect">
            <a:avLst/>
          </a:prstGeom>
        </p:spPr>
      </p:pic>
      <p:pic>
        <p:nvPicPr>
          <p:cNvPr id="5" name="Picture 4">
            <a:extLst>
              <a:ext uri="{FF2B5EF4-FFF2-40B4-BE49-F238E27FC236}">
                <a16:creationId xmlns:a16="http://schemas.microsoft.com/office/drawing/2014/main" id="{4673C823-51C0-EE72-59FF-CBD2194A2E07}"/>
              </a:ext>
            </a:extLst>
          </p:cNvPr>
          <p:cNvPicPr>
            <a:picLocks noChangeAspect="1"/>
          </p:cNvPicPr>
          <p:nvPr/>
        </p:nvPicPr>
        <p:blipFill>
          <a:blip r:embed="rId3"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6" name="Footer Placeholder 2">
            <a:extLst>
              <a:ext uri="{FF2B5EF4-FFF2-40B4-BE49-F238E27FC236}">
                <a16:creationId xmlns:a16="http://schemas.microsoft.com/office/drawing/2014/main" id="{71A7DC48-9C99-844D-3618-65D0F3155A06}"/>
              </a:ext>
            </a:extLst>
          </p:cNvPr>
          <p:cNvSpPr txBox="1">
            <a:spLocks/>
          </p:cNvSpPr>
          <p:nvPr/>
        </p:nvSpPr>
        <p:spPr>
          <a:xfrm>
            <a:off x="1293048" y="657645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E4AABA3C-386F-B742-7FE5-36B7D28B7D8E}"/>
              </a:ext>
            </a:extLst>
          </p:cNvPr>
          <p:cNvSpPr txBox="1"/>
          <p:nvPr/>
        </p:nvSpPr>
        <p:spPr>
          <a:xfrm>
            <a:off x="7350958" y="6623959"/>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4013082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food&#10;&#10;Description automatically generated">
            <a:extLst>
              <a:ext uri="{FF2B5EF4-FFF2-40B4-BE49-F238E27FC236}">
                <a16:creationId xmlns:a16="http://schemas.microsoft.com/office/drawing/2014/main" id="{DDBB11F8-64A1-B561-F88E-F8797118D4B0}"/>
              </a:ext>
            </a:extLst>
          </p:cNvPr>
          <p:cNvPicPr>
            <a:picLocks noChangeAspect="1"/>
          </p:cNvPicPr>
          <p:nvPr/>
        </p:nvPicPr>
        <p:blipFill rotWithShape="1">
          <a:blip r:embed="rId2"/>
          <a:srcRect t="1747"/>
          <a:stretch/>
        </p:blipFill>
        <p:spPr>
          <a:xfrm>
            <a:off x="20" y="10"/>
            <a:ext cx="12191980" cy="6857990"/>
          </a:xfrm>
          <a:prstGeom prst="rect">
            <a:avLst/>
          </a:prstGeom>
        </p:spPr>
      </p:pic>
      <p:sp>
        <p:nvSpPr>
          <p:cNvPr id="10"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p:cNvSpPr>
            <a:spLocks noGrp="1"/>
          </p:cNvSpPr>
          <p:nvPr>
            <p:ph type="title"/>
          </p:nvPr>
        </p:nvSpPr>
        <p:spPr>
          <a:xfrm>
            <a:off x="709448" y="1913950"/>
            <a:ext cx="4204137" cy="1342754"/>
          </a:xfrm>
        </p:spPr>
        <p:txBody>
          <a:bodyPr>
            <a:normAutofit/>
          </a:bodyPr>
          <a:lstStyle/>
          <a:p>
            <a:pPr algn="ctr"/>
            <a:r>
              <a:rPr lang="en-GB" sz="3600"/>
              <a:t>Learning Objectives</a:t>
            </a:r>
          </a:p>
        </p:txBody>
      </p:sp>
      <p:cxnSp>
        <p:nvCxnSpPr>
          <p:cNvPr id="12" name="Straight Connector 11">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525516" y="3417573"/>
            <a:ext cx="4593021" cy="2619839"/>
          </a:xfrm>
        </p:spPr>
        <p:txBody>
          <a:bodyPr anchor="ctr">
            <a:normAutofit/>
          </a:bodyPr>
          <a:lstStyle/>
          <a:p>
            <a:pPr lvl="1"/>
            <a:r>
              <a:rPr lang="en-GB" sz="1800" dirty="0"/>
              <a:t>Are you able to explain the factors that influence the supply of and demand for labour?</a:t>
            </a:r>
          </a:p>
          <a:p>
            <a:pPr lvl="1"/>
            <a:r>
              <a:rPr lang="en-GB" sz="1800" dirty="0"/>
              <a:t>Are you able to analyse the supply of labour on global competition, recession and redundancies?</a:t>
            </a:r>
          </a:p>
          <a:p>
            <a:pPr lvl="1"/>
            <a:r>
              <a:rPr lang="en-GB" sz="1800" dirty="0"/>
              <a:t>Are you able to evaluate the Impact of trade unions and professional bodies on labour supply?</a:t>
            </a:r>
          </a:p>
        </p:txBody>
      </p:sp>
      <p:pic>
        <p:nvPicPr>
          <p:cNvPr id="4" name="Picture 3">
            <a:extLst>
              <a:ext uri="{FF2B5EF4-FFF2-40B4-BE49-F238E27FC236}">
                <a16:creationId xmlns:a16="http://schemas.microsoft.com/office/drawing/2014/main" id="{D2B758B9-6FF7-BA15-3B2F-59AEB6AAF223}"/>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2412088" y="1543987"/>
            <a:ext cx="7695738" cy="3098355"/>
          </a:xfrm>
          <a:prstGeom prst="rect">
            <a:avLst/>
          </a:prstGeom>
        </p:spPr>
      </p:pic>
      <p:pic>
        <p:nvPicPr>
          <p:cNvPr id="6" name="Picture 5">
            <a:extLst>
              <a:ext uri="{FF2B5EF4-FFF2-40B4-BE49-F238E27FC236}">
                <a16:creationId xmlns:a16="http://schemas.microsoft.com/office/drawing/2014/main" id="{3B73357A-5A87-C209-07F6-E79EFD9045F2}"/>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7" name="Footer Placeholder 2">
            <a:extLst>
              <a:ext uri="{FF2B5EF4-FFF2-40B4-BE49-F238E27FC236}">
                <a16:creationId xmlns:a16="http://schemas.microsoft.com/office/drawing/2014/main" id="{241D71D8-F364-B317-738A-AC348051D0E0}"/>
              </a:ext>
            </a:extLst>
          </p:cNvPr>
          <p:cNvSpPr txBox="1">
            <a:spLocks/>
          </p:cNvSpPr>
          <p:nvPr/>
        </p:nvSpPr>
        <p:spPr>
          <a:xfrm>
            <a:off x="1293048" y="657645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F7E58B1F-84F0-D4F9-41DC-DFD3E12B0D2B}"/>
              </a:ext>
            </a:extLst>
          </p:cNvPr>
          <p:cNvSpPr txBox="1"/>
          <p:nvPr/>
        </p:nvSpPr>
        <p:spPr>
          <a:xfrm>
            <a:off x="7350958" y="6623959"/>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10475218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food&#10;&#10;Description automatically generated">
            <a:extLst>
              <a:ext uri="{FF2B5EF4-FFF2-40B4-BE49-F238E27FC236}">
                <a16:creationId xmlns:a16="http://schemas.microsoft.com/office/drawing/2014/main" id="{07AD8F40-EBE3-B875-F21A-A2CD0A3E2139}"/>
              </a:ext>
            </a:extLst>
          </p:cNvPr>
          <p:cNvPicPr>
            <a:picLocks noChangeAspect="1"/>
          </p:cNvPicPr>
          <p:nvPr/>
        </p:nvPicPr>
        <p:blipFill rotWithShape="1">
          <a:blip r:embed="rId2"/>
          <a:srcRect t="10679" r="9091"/>
          <a:stretch/>
        </p:blipFill>
        <p:spPr>
          <a:xfrm>
            <a:off x="20" y="10"/>
            <a:ext cx="12191980" cy="6857990"/>
          </a:xfrm>
          <a:prstGeom prst="rect">
            <a:avLst/>
          </a:prstGeom>
        </p:spPr>
      </p:pic>
      <p:sp>
        <p:nvSpPr>
          <p:cNvPr id="12" name="Rectangle 9">
            <a:extLst>
              <a:ext uri="{FF2B5EF4-FFF2-40B4-BE49-F238E27FC236}">
                <a16:creationId xmlns:a16="http://schemas.microsoft.com/office/drawing/2014/main" id="{724CD679-7405-4CD3-A92A-9469F279A5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5735590"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94805" y="640263"/>
            <a:ext cx="5221266" cy="1344975"/>
          </a:xfrm>
        </p:spPr>
        <p:txBody>
          <a:bodyPr>
            <a:normAutofit/>
          </a:bodyPr>
          <a:lstStyle/>
          <a:p>
            <a:r>
              <a:rPr lang="en-GB" sz="3400"/>
              <a:t>Monetary factors influencing supply in labour markets</a:t>
            </a:r>
          </a:p>
        </p:txBody>
      </p:sp>
      <p:sp>
        <p:nvSpPr>
          <p:cNvPr id="3" name="Content Placeholder 2"/>
          <p:cNvSpPr>
            <a:spLocks noGrp="1"/>
          </p:cNvSpPr>
          <p:nvPr>
            <p:ph idx="1"/>
          </p:nvPr>
        </p:nvSpPr>
        <p:spPr>
          <a:xfrm>
            <a:off x="594110" y="2121763"/>
            <a:ext cx="5235490" cy="3773010"/>
          </a:xfrm>
        </p:spPr>
        <p:txBody>
          <a:bodyPr>
            <a:normAutofit/>
          </a:bodyPr>
          <a:lstStyle/>
          <a:p>
            <a:r>
              <a:rPr lang="en-GB" sz="2400" dirty="0"/>
              <a:t>Monetary factors are the financial rewards for a worker supplying their labour to a firm</a:t>
            </a:r>
          </a:p>
          <a:p>
            <a:r>
              <a:rPr lang="en-GB" sz="2400" dirty="0"/>
              <a:t>The reward for labour is a wage</a:t>
            </a:r>
          </a:p>
          <a:p>
            <a:pPr lvl="1"/>
            <a:r>
              <a:rPr lang="en-GB" dirty="0"/>
              <a:t>The higher the wage the more people will offer their services</a:t>
            </a:r>
          </a:p>
          <a:p>
            <a:pPr lvl="1"/>
            <a:r>
              <a:rPr lang="en-GB" dirty="0"/>
              <a:t>Wage is however related to skills, qualification and experience</a:t>
            </a:r>
          </a:p>
          <a:p>
            <a:r>
              <a:rPr lang="en-GB" sz="2400" dirty="0"/>
              <a:t>Workers as economic agents seek to maximise their earnings</a:t>
            </a:r>
          </a:p>
        </p:txBody>
      </p:sp>
      <p:pic>
        <p:nvPicPr>
          <p:cNvPr id="4" name="Picture 3">
            <a:extLst>
              <a:ext uri="{FF2B5EF4-FFF2-40B4-BE49-F238E27FC236}">
                <a16:creationId xmlns:a16="http://schemas.microsoft.com/office/drawing/2014/main" id="{833192C4-C654-D962-971D-6A632E3AB56A}"/>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2412088" y="1543987"/>
            <a:ext cx="7695738" cy="3098355"/>
          </a:xfrm>
          <a:prstGeom prst="rect">
            <a:avLst/>
          </a:prstGeom>
        </p:spPr>
      </p:pic>
      <p:pic>
        <p:nvPicPr>
          <p:cNvPr id="6" name="Picture 5">
            <a:extLst>
              <a:ext uri="{FF2B5EF4-FFF2-40B4-BE49-F238E27FC236}">
                <a16:creationId xmlns:a16="http://schemas.microsoft.com/office/drawing/2014/main" id="{5B0886F7-67B2-AB53-4FF4-C0B0D8573631}"/>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7" name="Footer Placeholder 2">
            <a:extLst>
              <a:ext uri="{FF2B5EF4-FFF2-40B4-BE49-F238E27FC236}">
                <a16:creationId xmlns:a16="http://schemas.microsoft.com/office/drawing/2014/main" id="{ECC68DBC-CC2C-D827-90C0-3879ADA30427}"/>
              </a:ext>
            </a:extLst>
          </p:cNvPr>
          <p:cNvSpPr txBox="1">
            <a:spLocks/>
          </p:cNvSpPr>
          <p:nvPr/>
        </p:nvSpPr>
        <p:spPr>
          <a:xfrm>
            <a:off x="1293048" y="657645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DDC33260-8741-E072-A696-797DB80EBEF7}"/>
              </a:ext>
            </a:extLst>
          </p:cNvPr>
          <p:cNvSpPr txBox="1"/>
          <p:nvPr/>
        </p:nvSpPr>
        <p:spPr>
          <a:xfrm>
            <a:off x="7350958" y="6623959"/>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14179513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food&#10;&#10;Description automatically generated">
            <a:extLst>
              <a:ext uri="{FF2B5EF4-FFF2-40B4-BE49-F238E27FC236}">
                <a16:creationId xmlns:a16="http://schemas.microsoft.com/office/drawing/2014/main" id="{47168F80-2B0E-2CD2-D70D-35BFCF765A85}"/>
              </a:ext>
            </a:extLst>
          </p:cNvPr>
          <p:cNvPicPr>
            <a:picLocks noChangeAspect="1"/>
          </p:cNvPicPr>
          <p:nvPr/>
        </p:nvPicPr>
        <p:blipFill rotWithShape="1">
          <a:blip r:embed="rId2"/>
          <a:srcRect t="1747"/>
          <a:stretch/>
        </p:blipFill>
        <p:spPr>
          <a:xfrm>
            <a:off x="20" y="10"/>
            <a:ext cx="12191980" cy="6857990"/>
          </a:xfrm>
          <a:prstGeom prst="rect">
            <a:avLst/>
          </a:prstGeom>
        </p:spPr>
      </p:pic>
      <p:sp>
        <p:nvSpPr>
          <p:cNvPr id="15" name="Rectangle 9">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9873"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43467" y="321734"/>
            <a:ext cx="6891186" cy="1135737"/>
          </a:xfrm>
        </p:spPr>
        <p:txBody>
          <a:bodyPr>
            <a:normAutofit/>
          </a:bodyPr>
          <a:lstStyle/>
          <a:p>
            <a:r>
              <a:rPr lang="en-GB" sz="3600"/>
              <a:t>Non-monetary factors influencing supply in labour markets</a:t>
            </a:r>
          </a:p>
        </p:txBody>
      </p:sp>
      <p:sp>
        <p:nvSpPr>
          <p:cNvPr id="3" name="Content Placeholder 2"/>
          <p:cNvSpPr>
            <a:spLocks noGrp="1"/>
          </p:cNvSpPr>
          <p:nvPr>
            <p:ph idx="1"/>
          </p:nvPr>
        </p:nvSpPr>
        <p:spPr>
          <a:xfrm>
            <a:off x="643467" y="1782981"/>
            <a:ext cx="6891187" cy="4393982"/>
          </a:xfrm>
        </p:spPr>
        <p:txBody>
          <a:bodyPr>
            <a:normAutofit/>
          </a:bodyPr>
          <a:lstStyle/>
          <a:p>
            <a:r>
              <a:rPr lang="en-GB" sz="2000" dirty="0"/>
              <a:t>Non-monetary factors are the non-financial rewards for a worker supplying their labour to a firm</a:t>
            </a:r>
          </a:p>
          <a:p>
            <a:r>
              <a:rPr lang="en-GB" sz="2000" dirty="0"/>
              <a:t>These include</a:t>
            </a:r>
          </a:p>
          <a:p>
            <a:pPr lvl="1"/>
            <a:r>
              <a:rPr lang="en-GB" sz="2000" dirty="0"/>
              <a:t>Fringe benefits e.g. company car</a:t>
            </a:r>
          </a:p>
          <a:p>
            <a:pPr lvl="1"/>
            <a:r>
              <a:rPr lang="en-GB" sz="2000" dirty="0"/>
              <a:t>Working conditions e.g. office environment</a:t>
            </a:r>
          </a:p>
          <a:p>
            <a:pPr lvl="1"/>
            <a:r>
              <a:rPr lang="en-GB" sz="2000" dirty="0"/>
              <a:t>Job satisfaction/dissatisfaction</a:t>
            </a:r>
          </a:p>
          <a:p>
            <a:pPr lvl="1"/>
            <a:r>
              <a:rPr lang="en-GB" sz="2000" dirty="0"/>
              <a:t>The economic welfare derived from leisure time</a:t>
            </a:r>
          </a:p>
        </p:txBody>
      </p:sp>
      <p:grpSp>
        <p:nvGrpSpPr>
          <p:cNvPr id="17" name="Group 11">
            <a:extLst>
              <a:ext uri="{FF2B5EF4-FFF2-40B4-BE49-F238E27FC236}">
                <a16:creationId xmlns:a16="http://schemas.microsoft.com/office/drawing/2014/main" id="{07EAA094-9CF6-4695-958A-33D9BCAA94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123132" y="713128"/>
            <a:ext cx="1068867" cy="2126625"/>
            <a:chOff x="10918968" y="713127"/>
            <a:chExt cx="1273032" cy="2532832"/>
          </a:xfrm>
        </p:grpSpPr>
        <p:sp>
          <p:nvSpPr>
            <p:cNvPr id="19" name="Rectangle 12">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Isosceles Triangle 15">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A8F13E03-E8A8-686C-BABC-72DE82B1D8CD}"/>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2412088" y="1543987"/>
            <a:ext cx="7695738" cy="3098355"/>
          </a:xfrm>
          <a:prstGeom prst="rect">
            <a:avLst/>
          </a:prstGeom>
        </p:spPr>
      </p:pic>
      <p:pic>
        <p:nvPicPr>
          <p:cNvPr id="6" name="Picture 5">
            <a:extLst>
              <a:ext uri="{FF2B5EF4-FFF2-40B4-BE49-F238E27FC236}">
                <a16:creationId xmlns:a16="http://schemas.microsoft.com/office/drawing/2014/main" id="{20510939-170E-A9EE-3AD5-D2A01DFD1382}"/>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7" name="Footer Placeholder 2">
            <a:extLst>
              <a:ext uri="{FF2B5EF4-FFF2-40B4-BE49-F238E27FC236}">
                <a16:creationId xmlns:a16="http://schemas.microsoft.com/office/drawing/2014/main" id="{85FA3AE4-402B-97FE-99D0-411C65DFB696}"/>
              </a:ext>
            </a:extLst>
          </p:cNvPr>
          <p:cNvSpPr txBox="1">
            <a:spLocks/>
          </p:cNvSpPr>
          <p:nvPr/>
        </p:nvSpPr>
        <p:spPr>
          <a:xfrm>
            <a:off x="1293048" y="657645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5440A3B6-46AD-2C78-8106-E8C6AF27F4F2}"/>
              </a:ext>
            </a:extLst>
          </p:cNvPr>
          <p:cNvSpPr txBox="1"/>
          <p:nvPr/>
        </p:nvSpPr>
        <p:spPr>
          <a:xfrm>
            <a:off x="7350958" y="6623959"/>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18132433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557188"/>
            <a:ext cx="10515600" cy="1133499"/>
          </a:xfrm>
        </p:spPr>
        <p:txBody>
          <a:bodyPr>
            <a:normAutofit/>
          </a:bodyPr>
          <a:lstStyle/>
          <a:p>
            <a:pPr algn="ctr"/>
            <a:r>
              <a:rPr lang="en-GB" sz="3600"/>
              <a:t>Non-monetary factors – job satisfaction/dissatisfaction</a:t>
            </a:r>
          </a:p>
        </p:txBody>
      </p:sp>
      <p:graphicFrame>
        <p:nvGraphicFramePr>
          <p:cNvPr id="7" name="Content Placeholder 2">
            <a:extLst>
              <a:ext uri="{FF2B5EF4-FFF2-40B4-BE49-F238E27FC236}">
                <a16:creationId xmlns:a16="http://schemas.microsoft.com/office/drawing/2014/main" id="{08114C29-62AA-AD2B-9246-0B1557CF6A00}"/>
              </a:ext>
            </a:extLst>
          </p:cNvPr>
          <p:cNvGraphicFramePr>
            <a:graphicFrameLocks noGrp="1"/>
          </p:cNvGraphicFramePr>
          <p:nvPr>
            <p:ph idx="1"/>
            <p:extLst>
              <p:ext uri="{D42A27DB-BD31-4B8C-83A1-F6EECF244321}">
                <p14:modId xmlns:p14="http://schemas.microsoft.com/office/powerpoint/2010/main" val="630022905"/>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a:extLst>
              <a:ext uri="{FF2B5EF4-FFF2-40B4-BE49-F238E27FC236}">
                <a16:creationId xmlns:a16="http://schemas.microsoft.com/office/drawing/2014/main" id="{133D649E-08F5-4323-5A12-5AFC896D0E4A}"/>
              </a:ext>
            </a:extLst>
          </p:cNvPr>
          <p:cNvPicPr>
            <a:picLocks noChangeAspect="1"/>
          </p:cNvPicPr>
          <p:nvPr/>
        </p:nvPicPr>
        <p:blipFill>
          <a:blip r:embed="rId7" cstate="print">
            <a:alphaModFix amt="5000"/>
            <a:extLst>
              <a:ext uri="{28A0092B-C50C-407E-A947-70E740481C1C}">
                <a14:useLocalDpi xmlns:a14="http://schemas.microsoft.com/office/drawing/2010/main" val="0"/>
              </a:ext>
            </a:extLst>
          </a:blip>
          <a:stretch>
            <a:fillRect/>
          </a:stretch>
        </p:blipFill>
        <p:spPr>
          <a:xfrm>
            <a:off x="2412088" y="1543987"/>
            <a:ext cx="7695738" cy="3098355"/>
          </a:xfrm>
          <a:prstGeom prst="rect">
            <a:avLst/>
          </a:prstGeom>
        </p:spPr>
      </p:pic>
      <p:pic>
        <p:nvPicPr>
          <p:cNvPr id="4" name="Picture 3">
            <a:extLst>
              <a:ext uri="{FF2B5EF4-FFF2-40B4-BE49-F238E27FC236}">
                <a16:creationId xmlns:a16="http://schemas.microsoft.com/office/drawing/2014/main" id="{52B81817-9087-35A3-7BD4-91741333FF0B}"/>
              </a:ext>
            </a:extLst>
          </p:cNvPr>
          <p:cNvPicPr>
            <a:picLocks noChangeAspect="1"/>
          </p:cNvPicPr>
          <p:nvPr/>
        </p:nvPicPr>
        <p:blipFill>
          <a:blip r:embed="rId8"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5" name="Footer Placeholder 2">
            <a:extLst>
              <a:ext uri="{FF2B5EF4-FFF2-40B4-BE49-F238E27FC236}">
                <a16:creationId xmlns:a16="http://schemas.microsoft.com/office/drawing/2014/main" id="{CE187C38-BD5C-85F9-254D-20134C6B8B0E}"/>
              </a:ext>
            </a:extLst>
          </p:cNvPr>
          <p:cNvSpPr txBox="1">
            <a:spLocks/>
          </p:cNvSpPr>
          <p:nvPr/>
        </p:nvSpPr>
        <p:spPr>
          <a:xfrm>
            <a:off x="1293048" y="657645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9">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BA14786C-8C96-6490-C5B0-500D670FF654}"/>
              </a:ext>
            </a:extLst>
          </p:cNvPr>
          <p:cNvSpPr txBox="1"/>
          <p:nvPr/>
        </p:nvSpPr>
        <p:spPr>
          <a:xfrm>
            <a:off x="7350958" y="6623959"/>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26883628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Non-monetary factors – working conditions</a:t>
            </a:r>
          </a:p>
        </p:txBody>
      </p:sp>
      <p:graphicFrame>
        <p:nvGraphicFramePr>
          <p:cNvPr id="6" name="Content Placeholder 2">
            <a:extLst>
              <a:ext uri="{FF2B5EF4-FFF2-40B4-BE49-F238E27FC236}">
                <a16:creationId xmlns:a16="http://schemas.microsoft.com/office/drawing/2014/main" id="{DCBAB12D-87E1-475E-9B43-FAE77BBC7491}"/>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mc:AlternateContent xmlns:mc="http://schemas.openxmlformats.org/markup-compatibility/2006" xmlns:p14="http://schemas.microsoft.com/office/powerpoint/2010/main">
        <mc:Choice Requires="p14">
          <p:contentPart p14:bwMode="auto" r:id="rId7">
            <p14:nvContentPartPr>
              <p14:cNvPr id="4" name="Ink 3"/>
              <p14:cNvContentPartPr/>
              <p14:nvPr/>
            </p14:nvContentPartPr>
            <p14:xfrm>
              <a:off x="8286840" y="4025160"/>
              <a:ext cx="54360" cy="54720"/>
            </p14:xfrm>
          </p:contentPart>
        </mc:Choice>
        <mc:Fallback xmlns="">
          <p:pic>
            <p:nvPicPr>
              <p:cNvPr id="4" name="Ink 3"/>
              <p:cNvPicPr/>
              <p:nvPr/>
            </p:nvPicPr>
            <p:blipFill>
              <a:blip r:embed="rId8"/>
              <a:stretch>
                <a:fillRect/>
              </a:stretch>
            </p:blipFill>
            <p:spPr>
              <a:xfrm>
                <a:off x="8277480" y="4015800"/>
                <a:ext cx="73080" cy="73440"/>
              </a:xfrm>
              <a:prstGeom prst="rect">
                <a:avLst/>
              </a:prstGeom>
            </p:spPr>
          </p:pic>
        </mc:Fallback>
      </mc:AlternateContent>
      <p:pic>
        <p:nvPicPr>
          <p:cNvPr id="3" name="Picture 2">
            <a:extLst>
              <a:ext uri="{FF2B5EF4-FFF2-40B4-BE49-F238E27FC236}">
                <a16:creationId xmlns:a16="http://schemas.microsoft.com/office/drawing/2014/main" id="{F0176D0D-6315-056A-A2ED-7F0F707FE10F}"/>
              </a:ext>
            </a:extLst>
          </p:cNvPr>
          <p:cNvPicPr>
            <a:picLocks noChangeAspect="1"/>
          </p:cNvPicPr>
          <p:nvPr/>
        </p:nvPicPr>
        <p:blipFill>
          <a:blip r:embed="rId9" cstate="print">
            <a:alphaModFix amt="5000"/>
            <a:extLst>
              <a:ext uri="{28A0092B-C50C-407E-A947-70E740481C1C}">
                <a14:useLocalDpi xmlns:a14="http://schemas.microsoft.com/office/drawing/2010/main" val="0"/>
              </a:ext>
            </a:extLst>
          </a:blip>
          <a:stretch>
            <a:fillRect/>
          </a:stretch>
        </p:blipFill>
        <p:spPr>
          <a:xfrm>
            <a:off x="2412088" y="1543987"/>
            <a:ext cx="7695738" cy="3098355"/>
          </a:xfrm>
          <a:prstGeom prst="rect">
            <a:avLst/>
          </a:prstGeom>
        </p:spPr>
      </p:pic>
      <p:pic>
        <p:nvPicPr>
          <p:cNvPr id="5" name="Picture 4">
            <a:extLst>
              <a:ext uri="{FF2B5EF4-FFF2-40B4-BE49-F238E27FC236}">
                <a16:creationId xmlns:a16="http://schemas.microsoft.com/office/drawing/2014/main" id="{729C4F27-EEEB-6B7B-C999-BDDD35620328}"/>
              </a:ext>
            </a:extLst>
          </p:cNvPr>
          <p:cNvPicPr>
            <a:picLocks noChangeAspect="1"/>
          </p:cNvPicPr>
          <p:nvPr/>
        </p:nvPicPr>
        <p:blipFill>
          <a:blip r:embed="rId10"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7" name="Footer Placeholder 2">
            <a:extLst>
              <a:ext uri="{FF2B5EF4-FFF2-40B4-BE49-F238E27FC236}">
                <a16:creationId xmlns:a16="http://schemas.microsoft.com/office/drawing/2014/main" id="{B60B54A0-60A9-C5D4-3FDB-44E18BAA0B3F}"/>
              </a:ext>
            </a:extLst>
          </p:cNvPr>
          <p:cNvSpPr txBox="1">
            <a:spLocks/>
          </p:cNvSpPr>
          <p:nvPr/>
        </p:nvSpPr>
        <p:spPr>
          <a:xfrm>
            <a:off x="1293048" y="657645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1">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44032718-38D8-7783-A01B-DD91533FD93C}"/>
              </a:ext>
            </a:extLst>
          </p:cNvPr>
          <p:cNvSpPr txBox="1"/>
          <p:nvPr/>
        </p:nvSpPr>
        <p:spPr>
          <a:xfrm>
            <a:off x="7350958" y="6623959"/>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37026001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984A75E0906B746AD86FFF1C921A020" ma:contentTypeVersion="4" ma:contentTypeDescription="Create a new document." ma:contentTypeScope="" ma:versionID="a850d5f888a9ec41e14e41896a93c94e">
  <xsd:schema xmlns:xsd="http://www.w3.org/2001/XMLSchema" xmlns:xs="http://www.w3.org/2001/XMLSchema" xmlns:p="http://schemas.microsoft.com/office/2006/metadata/properties" xmlns:ns2="9b804e1a-4032-4a0b-be1a-b2a6a492fb65" targetNamespace="http://schemas.microsoft.com/office/2006/metadata/properties" ma:root="true" ma:fieldsID="2a25a19b7db88778982c906852de0dd9" ns2:_="">
    <xsd:import namespace="9b804e1a-4032-4a0b-be1a-b2a6a492fb6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804e1a-4032-4a0b-be1a-b2a6a492fb6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82AF445-6868-4783-9985-F5DCBE4335C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b804e1a-4032-4a0b-be1a-b2a6a492fb6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BAF1193-6131-41E0-9685-8066C30EA0DE}">
  <ds:schemaRefs>
    <ds:schemaRef ds:uri="http://schemas.microsoft.com/sharepoint/v3/contenttype/forms"/>
  </ds:schemaRefs>
</ds:datastoreItem>
</file>

<file path=customXml/itemProps3.xml><?xml version="1.0" encoding="utf-8"?>
<ds:datastoreItem xmlns:ds="http://schemas.openxmlformats.org/officeDocument/2006/customXml" ds:itemID="{9FC78C57-3099-4E72-BD91-7F3981E46A02}">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TM03457503[[fn=Quotable]]</Template>
  <TotalTime>927</TotalTime>
  <Words>4000</Words>
  <Application>Microsoft Office PowerPoint</Application>
  <PresentationFormat>Widescreen</PresentationFormat>
  <Paragraphs>563</Paragraphs>
  <Slides>48</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48</vt:i4>
      </vt:variant>
    </vt:vector>
  </HeadingPairs>
  <TitlesOfParts>
    <vt:vector size="54" baseType="lpstr">
      <vt:lpstr>Arial</vt:lpstr>
      <vt:lpstr>Calibri</vt:lpstr>
      <vt:lpstr>Calibri Light</vt:lpstr>
      <vt:lpstr>gg sans</vt:lpstr>
      <vt:lpstr>Times New Roman</vt:lpstr>
      <vt:lpstr>Office Theme</vt:lpstr>
      <vt:lpstr>3.5.2 Wage Rates  3.5 Global labour markets</vt:lpstr>
      <vt:lpstr>Recall</vt:lpstr>
      <vt:lpstr>Starter</vt:lpstr>
      <vt:lpstr>Green Pen</vt:lpstr>
      <vt:lpstr>Learning Objectives</vt:lpstr>
      <vt:lpstr>Monetary factors influencing supply in labour markets</vt:lpstr>
      <vt:lpstr>Non-monetary factors influencing supply in labour markets</vt:lpstr>
      <vt:lpstr>Non-monetary factors – job satisfaction/dissatisfaction</vt:lpstr>
      <vt:lpstr>Non-monetary factors – working conditions</vt:lpstr>
      <vt:lpstr>Non-monetary factors – the economic welfare derived from leisure time</vt:lpstr>
      <vt:lpstr>Non-monetary factors – the economic welfare derived from leisure time</vt:lpstr>
      <vt:lpstr>Factors influencing the supply of labour</vt:lpstr>
      <vt:lpstr>Factors influencing the supply of labour</vt:lpstr>
      <vt:lpstr>The supply curve for labour</vt:lpstr>
      <vt:lpstr>Shifts in the supply curve for labour</vt:lpstr>
      <vt:lpstr>Market failure in labour markets: the immobility of labour</vt:lpstr>
      <vt:lpstr>Labour immobility and market failure</vt:lpstr>
      <vt:lpstr>Task</vt:lpstr>
      <vt:lpstr>Task</vt:lpstr>
      <vt:lpstr>Factors that influence the demand for labour</vt:lpstr>
      <vt:lpstr>Derived demand</vt:lpstr>
      <vt:lpstr>Marginal Revenue Product of Labour</vt:lpstr>
      <vt:lpstr>Marginal Revenue Product of Labour</vt:lpstr>
      <vt:lpstr>Then</vt:lpstr>
      <vt:lpstr>Now…</vt:lpstr>
      <vt:lpstr>Now…</vt:lpstr>
      <vt:lpstr>Now…</vt:lpstr>
      <vt:lpstr>Continued</vt:lpstr>
      <vt:lpstr>MPP – Marginal Physical Product</vt:lpstr>
      <vt:lpstr>Marginal revenue product (MRP)</vt:lpstr>
      <vt:lpstr>MRP/Demand curve for labour</vt:lpstr>
      <vt:lpstr>The demand curve for labour</vt:lpstr>
      <vt:lpstr>The demand curve for labour</vt:lpstr>
      <vt:lpstr>Activity</vt:lpstr>
      <vt:lpstr>Activity</vt:lpstr>
      <vt:lpstr>The impact of global competition, recession and redundancies</vt:lpstr>
      <vt:lpstr>Impact of trade unions and professional bodies</vt:lpstr>
      <vt:lpstr>Impact of trade unions and professional bodies</vt:lpstr>
      <vt:lpstr>The effect of trade unions and professional bodies on perfectly competitive labour markets</vt:lpstr>
      <vt:lpstr>The effect of trade unions and professional bodies on a monopsony labour market</vt:lpstr>
      <vt:lpstr>Activity</vt:lpstr>
      <vt:lpstr>Task</vt:lpstr>
      <vt:lpstr>PowerPoint Presentation</vt:lpstr>
      <vt:lpstr>Draw graph with two lines – MRP and MC for Labour</vt:lpstr>
      <vt:lpstr>Show MRP and MC</vt:lpstr>
      <vt:lpstr>Show MRP and MC</vt:lpstr>
      <vt:lpstr>Plenary</vt:lpstr>
      <vt:lpstr>Home learning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1.1.1 The economic problem</dc:title>
  <dc:creator>Mr B Pieters</dc:creator>
  <cp:lastModifiedBy>Chezka Mae Madrona</cp:lastModifiedBy>
  <cp:revision>281</cp:revision>
  <dcterms:created xsi:type="dcterms:W3CDTF">2019-07-31T17:05:48Z</dcterms:created>
  <dcterms:modified xsi:type="dcterms:W3CDTF">2025-03-18T10:40:40Z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0x0101009984A75E0906B746AD86FFF1C921A020</vt:lpwstr>
  </property>
</Properties>
</file>