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3.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4.xml" ContentType="application/vnd.openxmlformats-officedocument.presentationml.tags+xml"/>
  <Override PartName="/ppt/tags/tag15.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6.xml" ContentType="application/vnd.openxmlformats-officedocument.presentationml.tags+xml"/>
  <Override PartName="/ppt/tags/tag17.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8.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9.xml" ContentType="application/vnd.openxmlformats-officedocument.presentationml.tags+xml"/>
  <Override PartName="/ppt/tags/tag20.xml" ContentType="application/vnd.openxmlformats-officedocument.presentationml.tag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24.xml" ContentType="application/vnd.openxmlformats-officedocument.presentationml.tag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25.xml" ContentType="application/vnd.openxmlformats-officedocument.presentationml.tags+xml"/>
  <Override PartName="/ppt/tags/tag26.xml" ContentType="application/vnd.openxmlformats-officedocument.presentationml.tags+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27.xml" ContentType="application/vnd.openxmlformats-officedocument.presentationml.tags+xml"/>
  <Override PartName="/ppt/tags/tag28.xml" ContentType="application/vnd.openxmlformats-officedocument.presentationml.tags+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29.xml" ContentType="application/vnd.openxmlformats-officedocument.presentationml.tags+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30.xml" ContentType="application/vnd.openxmlformats-officedocument.presentationml.tags+xml"/>
  <Override PartName="/ppt/tags/tag31.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9" r:id="rId4"/>
    <p:sldMasterId id="2147483692" r:id="rId5"/>
  </p:sldMasterIdLst>
  <p:sldIdLst>
    <p:sldId id="256" r:id="rId6"/>
    <p:sldId id="278" r:id="rId7"/>
    <p:sldId id="279" r:id="rId8"/>
    <p:sldId id="277" r:id="rId9"/>
    <p:sldId id="258" r:id="rId10"/>
    <p:sldId id="259" r:id="rId11"/>
    <p:sldId id="263" r:id="rId12"/>
    <p:sldId id="260" r:id="rId13"/>
    <p:sldId id="280" r:id="rId14"/>
    <p:sldId id="261" r:id="rId15"/>
    <p:sldId id="264" r:id="rId16"/>
    <p:sldId id="262" r:id="rId17"/>
    <p:sldId id="265" r:id="rId18"/>
    <p:sldId id="266" r:id="rId19"/>
    <p:sldId id="281" r:id="rId20"/>
    <p:sldId id="286" r:id="rId21"/>
    <p:sldId id="267" r:id="rId22"/>
    <p:sldId id="268" r:id="rId23"/>
    <p:sldId id="269" r:id="rId24"/>
    <p:sldId id="282" r:id="rId25"/>
    <p:sldId id="287" r:id="rId26"/>
    <p:sldId id="270" r:id="rId27"/>
    <p:sldId id="271" r:id="rId28"/>
    <p:sldId id="272" r:id="rId29"/>
    <p:sldId id="273" r:id="rId30"/>
    <p:sldId id="275" r:id="rId31"/>
    <p:sldId id="283" r:id="rId32"/>
    <p:sldId id="274" r:id="rId33"/>
    <p:sldId id="285" r:id="rId34"/>
    <p:sldId id="284" r:id="rId35"/>
    <p:sldId id="257" r:id="rId36"/>
    <p:sldId id="289" r:id="rId37"/>
    <p:sldId id="288"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AACFDA-3311-CD09-5E5B-3D4B348CB653}" v="252" dt="2023-01-11T15:09:52.651"/>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7" d="100"/>
          <a:sy n="107" d="100"/>
        </p:scale>
        <p:origin x="138" y="6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diagrams/_rels/data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ata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7A0C4D-2385-46E7-A9F7-1D2B00C11BAA}" type="doc">
      <dgm:prSet loTypeId="urn:microsoft.com/office/officeart/2005/8/layout/process5" loCatId="process" qsTypeId="urn:microsoft.com/office/officeart/2005/8/quickstyle/simple4" qsCatId="simple" csTypeId="urn:microsoft.com/office/officeart/2005/8/colors/colorful2" csCatId="colorful"/>
      <dgm:spPr/>
      <dgm:t>
        <a:bodyPr/>
        <a:lstStyle/>
        <a:p>
          <a:endParaRPr lang="en-US"/>
        </a:p>
      </dgm:t>
    </dgm:pt>
    <dgm:pt modelId="{EF200A0C-AAD0-43C5-8EEC-C390FC0A62C1}">
      <dgm:prSet/>
      <dgm:spPr/>
      <dgm:t>
        <a:bodyPr/>
        <a:lstStyle/>
        <a:p>
          <a:r>
            <a:rPr lang="en-US" b="0" i="0" baseline="0"/>
            <a:t>What is glocalisation?</a:t>
          </a:r>
          <a:endParaRPr lang="en-US"/>
        </a:p>
      </dgm:t>
    </dgm:pt>
    <dgm:pt modelId="{8571B65E-DCB4-4C08-9C7A-C41ED326301A}" type="parTrans" cxnId="{55F7AF2A-84F4-4FE0-9A9C-DC4E8F601462}">
      <dgm:prSet/>
      <dgm:spPr/>
      <dgm:t>
        <a:bodyPr/>
        <a:lstStyle/>
        <a:p>
          <a:endParaRPr lang="en-US"/>
        </a:p>
      </dgm:t>
    </dgm:pt>
    <dgm:pt modelId="{21497ED6-A7CD-4FEC-A5F3-D925E9E37F48}" type="sibTrans" cxnId="{55F7AF2A-84F4-4FE0-9A9C-DC4E8F601462}">
      <dgm:prSet/>
      <dgm:spPr/>
      <dgm:t>
        <a:bodyPr/>
        <a:lstStyle/>
        <a:p>
          <a:endParaRPr lang="en-US"/>
        </a:p>
      </dgm:t>
    </dgm:pt>
    <dgm:pt modelId="{7CB70896-84F7-4998-88A3-EFEC4F98A0B5}">
      <dgm:prSet/>
      <dgm:spPr/>
      <dgm:t>
        <a:bodyPr/>
        <a:lstStyle/>
        <a:p>
          <a:r>
            <a:rPr lang="en-US"/>
            <a:t>What is the marketing mix?</a:t>
          </a:r>
        </a:p>
      </dgm:t>
    </dgm:pt>
    <dgm:pt modelId="{20B57F22-778F-4A24-AC69-8B3D09ADB731}" type="parTrans" cxnId="{8E2443C4-7EE1-4EEB-8E14-5896E7EA325C}">
      <dgm:prSet/>
      <dgm:spPr/>
      <dgm:t>
        <a:bodyPr/>
        <a:lstStyle/>
        <a:p>
          <a:endParaRPr lang="en-US"/>
        </a:p>
      </dgm:t>
    </dgm:pt>
    <dgm:pt modelId="{03EEE340-5E8C-4F52-B068-5CF235ABD775}" type="sibTrans" cxnId="{8E2443C4-7EE1-4EEB-8E14-5896E7EA325C}">
      <dgm:prSet/>
      <dgm:spPr/>
      <dgm:t>
        <a:bodyPr/>
        <a:lstStyle/>
        <a:p>
          <a:endParaRPr lang="en-US"/>
        </a:p>
      </dgm:t>
    </dgm:pt>
    <dgm:pt modelId="{2BCF72AA-DC60-4805-B813-538C71F537BA}">
      <dgm:prSet/>
      <dgm:spPr/>
      <dgm:t>
        <a:bodyPr/>
        <a:lstStyle/>
        <a:p>
          <a:r>
            <a:rPr lang="en-US"/>
            <a:t>Explain the three different approaches to global markets</a:t>
          </a:r>
        </a:p>
      </dgm:t>
    </dgm:pt>
    <dgm:pt modelId="{E3810053-BC06-403F-A13E-0A92041A2100}" type="parTrans" cxnId="{4B280362-E467-46BD-BEA8-5806EEB7D89E}">
      <dgm:prSet/>
      <dgm:spPr/>
      <dgm:t>
        <a:bodyPr/>
        <a:lstStyle/>
        <a:p>
          <a:endParaRPr lang="en-US"/>
        </a:p>
      </dgm:t>
    </dgm:pt>
    <dgm:pt modelId="{80C13BE3-3419-4F27-9630-F282C07013F0}" type="sibTrans" cxnId="{4B280362-E467-46BD-BEA8-5806EEB7D89E}">
      <dgm:prSet/>
      <dgm:spPr/>
      <dgm:t>
        <a:bodyPr/>
        <a:lstStyle/>
        <a:p>
          <a:endParaRPr lang="en-US"/>
        </a:p>
      </dgm:t>
    </dgm:pt>
    <dgm:pt modelId="{3528D163-8C2F-4941-8848-1892451B1B74}" type="pres">
      <dgm:prSet presAssocID="{3D7A0C4D-2385-46E7-A9F7-1D2B00C11BAA}" presName="diagram" presStyleCnt="0">
        <dgm:presLayoutVars>
          <dgm:dir/>
          <dgm:resizeHandles val="exact"/>
        </dgm:presLayoutVars>
      </dgm:prSet>
      <dgm:spPr/>
    </dgm:pt>
    <dgm:pt modelId="{3ADEFAED-E7AF-490D-B07F-690D2C680C30}" type="pres">
      <dgm:prSet presAssocID="{EF200A0C-AAD0-43C5-8EEC-C390FC0A62C1}" presName="node" presStyleLbl="node1" presStyleIdx="0" presStyleCnt="3">
        <dgm:presLayoutVars>
          <dgm:bulletEnabled val="1"/>
        </dgm:presLayoutVars>
      </dgm:prSet>
      <dgm:spPr/>
    </dgm:pt>
    <dgm:pt modelId="{B3DAF677-AD46-4F70-A582-C81E25FD025D}" type="pres">
      <dgm:prSet presAssocID="{21497ED6-A7CD-4FEC-A5F3-D925E9E37F48}" presName="sibTrans" presStyleLbl="sibTrans2D1" presStyleIdx="0" presStyleCnt="2"/>
      <dgm:spPr/>
    </dgm:pt>
    <dgm:pt modelId="{8EFC166B-C5DE-44D0-9647-FEAD1C2F393E}" type="pres">
      <dgm:prSet presAssocID="{21497ED6-A7CD-4FEC-A5F3-D925E9E37F48}" presName="connectorText" presStyleLbl="sibTrans2D1" presStyleIdx="0" presStyleCnt="2"/>
      <dgm:spPr/>
    </dgm:pt>
    <dgm:pt modelId="{33B616C6-B4BB-4158-8031-AF12926A1E6A}" type="pres">
      <dgm:prSet presAssocID="{7CB70896-84F7-4998-88A3-EFEC4F98A0B5}" presName="node" presStyleLbl="node1" presStyleIdx="1" presStyleCnt="3">
        <dgm:presLayoutVars>
          <dgm:bulletEnabled val="1"/>
        </dgm:presLayoutVars>
      </dgm:prSet>
      <dgm:spPr/>
    </dgm:pt>
    <dgm:pt modelId="{A86B6926-7D33-4985-ACDC-13EA927921E9}" type="pres">
      <dgm:prSet presAssocID="{03EEE340-5E8C-4F52-B068-5CF235ABD775}" presName="sibTrans" presStyleLbl="sibTrans2D1" presStyleIdx="1" presStyleCnt="2"/>
      <dgm:spPr/>
    </dgm:pt>
    <dgm:pt modelId="{2163CA48-89BA-42F1-9756-5592A9ED5D7A}" type="pres">
      <dgm:prSet presAssocID="{03EEE340-5E8C-4F52-B068-5CF235ABD775}" presName="connectorText" presStyleLbl="sibTrans2D1" presStyleIdx="1" presStyleCnt="2"/>
      <dgm:spPr/>
    </dgm:pt>
    <dgm:pt modelId="{CC94827F-7ED9-45F4-8397-7F8BD1170E98}" type="pres">
      <dgm:prSet presAssocID="{2BCF72AA-DC60-4805-B813-538C71F537BA}" presName="node" presStyleLbl="node1" presStyleIdx="2" presStyleCnt="3">
        <dgm:presLayoutVars>
          <dgm:bulletEnabled val="1"/>
        </dgm:presLayoutVars>
      </dgm:prSet>
      <dgm:spPr/>
    </dgm:pt>
  </dgm:ptLst>
  <dgm:cxnLst>
    <dgm:cxn modelId="{E544D00E-5214-473D-A574-8D06FC67CF04}" type="presOf" srcId="{EF200A0C-AAD0-43C5-8EEC-C390FC0A62C1}" destId="{3ADEFAED-E7AF-490D-B07F-690D2C680C30}" srcOrd="0" destOrd="0" presId="urn:microsoft.com/office/officeart/2005/8/layout/process5"/>
    <dgm:cxn modelId="{55F7AF2A-84F4-4FE0-9A9C-DC4E8F601462}" srcId="{3D7A0C4D-2385-46E7-A9F7-1D2B00C11BAA}" destId="{EF200A0C-AAD0-43C5-8EEC-C390FC0A62C1}" srcOrd="0" destOrd="0" parTransId="{8571B65E-DCB4-4C08-9C7A-C41ED326301A}" sibTransId="{21497ED6-A7CD-4FEC-A5F3-D925E9E37F48}"/>
    <dgm:cxn modelId="{4B280362-E467-46BD-BEA8-5806EEB7D89E}" srcId="{3D7A0C4D-2385-46E7-A9F7-1D2B00C11BAA}" destId="{2BCF72AA-DC60-4805-B813-538C71F537BA}" srcOrd="2" destOrd="0" parTransId="{E3810053-BC06-403F-A13E-0A92041A2100}" sibTransId="{80C13BE3-3419-4F27-9630-F282C07013F0}"/>
    <dgm:cxn modelId="{E1A0B077-D831-4C0C-97B9-8CC94654C123}" type="presOf" srcId="{21497ED6-A7CD-4FEC-A5F3-D925E9E37F48}" destId="{8EFC166B-C5DE-44D0-9647-FEAD1C2F393E}" srcOrd="1" destOrd="0" presId="urn:microsoft.com/office/officeart/2005/8/layout/process5"/>
    <dgm:cxn modelId="{E34BEC91-DF1A-47AF-A500-C5841FF6FAE8}" type="presOf" srcId="{2BCF72AA-DC60-4805-B813-538C71F537BA}" destId="{CC94827F-7ED9-45F4-8397-7F8BD1170E98}" srcOrd="0" destOrd="0" presId="urn:microsoft.com/office/officeart/2005/8/layout/process5"/>
    <dgm:cxn modelId="{929C0F98-9501-4C03-AF47-2C159C67F944}" type="presOf" srcId="{03EEE340-5E8C-4F52-B068-5CF235ABD775}" destId="{A86B6926-7D33-4985-ACDC-13EA927921E9}" srcOrd="0" destOrd="0" presId="urn:microsoft.com/office/officeart/2005/8/layout/process5"/>
    <dgm:cxn modelId="{AA36659C-AB2B-4463-AD8D-D59071D0CE99}" type="presOf" srcId="{21497ED6-A7CD-4FEC-A5F3-D925E9E37F48}" destId="{B3DAF677-AD46-4F70-A582-C81E25FD025D}" srcOrd="0" destOrd="0" presId="urn:microsoft.com/office/officeart/2005/8/layout/process5"/>
    <dgm:cxn modelId="{35F9099E-A047-4980-9914-31EABE4D9032}" type="presOf" srcId="{7CB70896-84F7-4998-88A3-EFEC4F98A0B5}" destId="{33B616C6-B4BB-4158-8031-AF12926A1E6A}" srcOrd="0" destOrd="0" presId="urn:microsoft.com/office/officeart/2005/8/layout/process5"/>
    <dgm:cxn modelId="{8E2443C4-7EE1-4EEB-8E14-5896E7EA325C}" srcId="{3D7A0C4D-2385-46E7-A9F7-1D2B00C11BAA}" destId="{7CB70896-84F7-4998-88A3-EFEC4F98A0B5}" srcOrd="1" destOrd="0" parTransId="{20B57F22-778F-4A24-AC69-8B3D09ADB731}" sibTransId="{03EEE340-5E8C-4F52-B068-5CF235ABD775}"/>
    <dgm:cxn modelId="{4F0B19D2-B3E8-4488-856E-BE1C497B5885}" type="presOf" srcId="{03EEE340-5E8C-4F52-B068-5CF235ABD775}" destId="{2163CA48-89BA-42F1-9756-5592A9ED5D7A}" srcOrd="1" destOrd="0" presId="urn:microsoft.com/office/officeart/2005/8/layout/process5"/>
    <dgm:cxn modelId="{6437B7FF-624B-4224-B704-CD4E7A12F454}" type="presOf" srcId="{3D7A0C4D-2385-46E7-A9F7-1D2B00C11BAA}" destId="{3528D163-8C2F-4941-8848-1892451B1B74}" srcOrd="0" destOrd="0" presId="urn:microsoft.com/office/officeart/2005/8/layout/process5"/>
    <dgm:cxn modelId="{74294D80-B021-4648-AF7F-C3DB6801C34A}" type="presParOf" srcId="{3528D163-8C2F-4941-8848-1892451B1B74}" destId="{3ADEFAED-E7AF-490D-B07F-690D2C680C30}" srcOrd="0" destOrd="0" presId="urn:microsoft.com/office/officeart/2005/8/layout/process5"/>
    <dgm:cxn modelId="{E8EAC672-6E74-4105-9EF7-55B93DDBB15C}" type="presParOf" srcId="{3528D163-8C2F-4941-8848-1892451B1B74}" destId="{B3DAF677-AD46-4F70-A582-C81E25FD025D}" srcOrd="1" destOrd="0" presId="urn:microsoft.com/office/officeart/2005/8/layout/process5"/>
    <dgm:cxn modelId="{DE4CE4EC-5956-442F-9863-770707AD0EB4}" type="presParOf" srcId="{B3DAF677-AD46-4F70-A582-C81E25FD025D}" destId="{8EFC166B-C5DE-44D0-9647-FEAD1C2F393E}" srcOrd="0" destOrd="0" presId="urn:microsoft.com/office/officeart/2005/8/layout/process5"/>
    <dgm:cxn modelId="{99E11902-B6F1-40C4-927D-B4732A1C36E6}" type="presParOf" srcId="{3528D163-8C2F-4941-8848-1892451B1B74}" destId="{33B616C6-B4BB-4158-8031-AF12926A1E6A}" srcOrd="2" destOrd="0" presId="urn:microsoft.com/office/officeart/2005/8/layout/process5"/>
    <dgm:cxn modelId="{1783C1CA-1A72-4109-BCCB-CB62DBF7B987}" type="presParOf" srcId="{3528D163-8C2F-4941-8848-1892451B1B74}" destId="{A86B6926-7D33-4985-ACDC-13EA927921E9}" srcOrd="3" destOrd="0" presId="urn:microsoft.com/office/officeart/2005/8/layout/process5"/>
    <dgm:cxn modelId="{ED9F7E38-35C5-4C62-9423-7944FFB1ADBB}" type="presParOf" srcId="{A86B6926-7D33-4985-ACDC-13EA927921E9}" destId="{2163CA48-89BA-42F1-9756-5592A9ED5D7A}" srcOrd="0" destOrd="0" presId="urn:microsoft.com/office/officeart/2005/8/layout/process5"/>
    <dgm:cxn modelId="{A7EA1CAF-2463-4083-9DBC-00DB660335A6}" type="presParOf" srcId="{3528D163-8C2F-4941-8848-1892451B1B74}" destId="{CC94827F-7ED9-45F4-8397-7F8BD1170E98}" srcOrd="4"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1384441-0662-4F67-9060-EA87B4D5C86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5DC579AF-2B9F-4AD0-8670-69195ECD52A9}">
      <dgm:prSet/>
      <dgm:spPr/>
      <dgm:t>
        <a:bodyPr/>
        <a:lstStyle/>
        <a:p>
          <a:r>
            <a:rPr lang="en-GB"/>
            <a:t>Product will be the most important factor. The quality must be extremely high in order to target wealthier individuals on a global basis.</a:t>
          </a:r>
          <a:endParaRPr lang="en-US"/>
        </a:p>
      </dgm:t>
    </dgm:pt>
    <dgm:pt modelId="{0B1A741A-3F39-4D0C-B296-7CE7A9443CFB}" type="parTrans" cxnId="{105742D6-24B5-4B24-8C17-C87D5A2F1366}">
      <dgm:prSet/>
      <dgm:spPr/>
      <dgm:t>
        <a:bodyPr/>
        <a:lstStyle/>
        <a:p>
          <a:endParaRPr lang="en-US"/>
        </a:p>
      </dgm:t>
    </dgm:pt>
    <dgm:pt modelId="{D88564AA-73F0-4C3A-8F96-CE3244DB944A}" type="sibTrans" cxnId="{105742D6-24B5-4B24-8C17-C87D5A2F1366}">
      <dgm:prSet/>
      <dgm:spPr/>
      <dgm:t>
        <a:bodyPr/>
        <a:lstStyle/>
        <a:p>
          <a:endParaRPr lang="en-US"/>
        </a:p>
      </dgm:t>
    </dgm:pt>
    <dgm:pt modelId="{BCDE9187-A4CC-45B1-BC00-7CEA529DB75F}">
      <dgm:prSet/>
      <dgm:spPr/>
      <dgm:t>
        <a:bodyPr/>
        <a:lstStyle/>
        <a:p>
          <a:r>
            <a:rPr lang="en-GB"/>
            <a:t>This means that businesses must undertake significant market research and research and development in order to meet customer requirements.</a:t>
          </a:r>
          <a:endParaRPr lang="en-US"/>
        </a:p>
      </dgm:t>
    </dgm:pt>
    <dgm:pt modelId="{39C0FC29-D2EA-44C2-B15A-234287F58C4F}" type="parTrans" cxnId="{DFD86450-AD4F-4E3D-A5DF-B9E2AF953641}">
      <dgm:prSet/>
      <dgm:spPr/>
      <dgm:t>
        <a:bodyPr/>
        <a:lstStyle/>
        <a:p>
          <a:endParaRPr lang="en-US"/>
        </a:p>
      </dgm:t>
    </dgm:pt>
    <dgm:pt modelId="{3489CF8F-8EF8-431A-B071-DD89839D7DCE}" type="sibTrans" cxnId="{DFD86450-AD4F-4E3D-A5DF-B9E2AF953641}">
      <dgm:prSet/>
      <dgm:spPr/>
      <dgm:t>
        <a:bodyPr/>
        <a:lstStyle/>
        <a:p>
          <a:endParaRPr lang="en-US"/>
        </a:p>
      </dgm:t>
    </dgm:pt>
    <dgm:pt modelId="{29054B02-E7B6-48D0-865F-A87D510C3772}" type="pres">
      <dgm:prSet presAssocID="{E1384441-0662-4F67-9060-EA87B4D5C86A}" presName="linear" presStyleCnt="0">
        <dgm:presLayoutVars>
          <dgm:animLvl val="lvl"/>
          <dgm:resizeHandles val="exact"/>
        </dgm:presLayoutVars>
      </dgm:prSet>
      <dgm:spPr/>
    </dgm:pt>
    <dgm:pt modelId="{29A8B2DD-CB4C-4F11-8B41-BCE5A298C714}" type="pres">
      <dgm:prSet presAssocID="{5DC579AF-2B9F-4AD0-8670-69195ECD52A9}" presName="parentText" presStyleLbl="node1" presStyleIdx="0" presStyleCnt="2">
        <dgm:presLayoutVars>
          <dgm:chMax val="0"/>
          <dgm:bulletEnabled val="1"/>
        </dgm:presLayoutVars>
      </dgm:prSet>
      <dgm:spPr/>
    </dgm:pt>
    <dgm:pt modelId="{B1C7416C-FA55-484F-A275-E5C8F909EBE4}" type="pres">
      <dgm:prSet presAssocID="{D88564AA-73F0-4C3A-8F96-CE3244DB944A}" presName="spacer" presStyleCnt="0"/>
      <dgm:spPr/>
    </dgm:pt>
    <dgm:pt modelId="{0170041D-5003-4E00-89DB-70DACA39289D}" type="pres">
      <dgm:prSet presAssocID="{BCDE9187-A4CC-45B1-BC00-7CEA529DB75F}" presName="parentText" presStyleLbl="node1" presStyleIdx="1" presStyleCnt="2">
        <dgm:presLayoutVars>
          <dgm:chMax val="0"/>
          <dgm:bulletEnabled val="1"/>
        </dgm:presLayoutVars>
      </dgm:prSet>
      <dgm:spPr/>
    </dgm:pt>
  </dgm:ptLst>
  <dgm:cxnLst>
    <dgm:cxn modelId="{18A46529-A885-46FE-B56F-23007F450F8F}" type="presOf" srcId="{5DC579AF-2B9F-4AD0-8670-69195ECD52A9}" destId="{29A8B2DD-CB4C-4F11-8B41-BCE5A298C714}" srcOrd="0" destOrd="0" presId="urn:microsoft.com/office/officeart/2005/8/layout/vList2"/>
    <dgm:cxn modelId="{7FA0D347-5684-4A74-9986-902F2BF2D11B}" type="presOf" srcId="{BCDE9187-A4CC-45B1-BC00-7CEA529DB75F}" destId="{0170041D-5003-4E00-89DB-70DACA39289D}" srcOrd="0" destOrd="0" presId="urn:microsoft.com/office/officeart/2005/8/layout/vList2"/>
    <dgm:cxn modelId="{DFD86450-AD4F-4E3D-A5DF-B9E2AF953641}" srcId="{E1384441-0662-4F67-9060-EA87B4D5C86A}" destId="{BCDE9187-A4CC-45B1-BC00-7CEA529DB75F}" srcOrd="1" destOrd="0" parTransId="{39C0FC29-D2EA-44C2-B15A-234287F58C4F}" sibTransId="{3489CF8F-8EF8-431A-B071-DD89839D7DCE}"/>
    <dgm:cxn modelId="{837ABCD1-CE85-422A-818B-4C413A8C7F0A}" type="presOf" srcId="{E1384441-0662-4F67-9060-EA87B4D5C86A}" destId="{29054B02-E7B6-48D0-865F-A87D510C3772}" srcOrd="0" destOrd="0" presId="urn:microsoft.com/office/officeart/2005/8/layout/vList2"/>
    <dgm:cxn modelId="{105742D6-24B5-4B24-8C17-C87D5A2F1366}" srcId="{E1384441-0662-4F67-9060-EA87B4D5C86A}" destId="{5DC579AF-2B9F-4AD0-8670-69195ECD52A9}" srcOrd="0" destOrd="0" parTransId="{0B1A741A-3F39-4D0C-B296-7CE7A9443CFB}" sibTransId="{D88564AA-73F0-4C3A-8F96-CE3244DB944A}"/>
    <dgm:cxn modelId="{4C6CF1CB-DCD6-4B90-A7B9-E6247D61070C}" type="presParOf" srcId="{29054B02-E7B6-48D0-865F-A87D510C3772}" destId="{29A8B2DD-CB4C-4F11-8B41-BCE5A298C714}" srcOrd="0" destOrd="0" presId="urn:microsoft.com/office/officeart/2005/8/layout/vList2"/>
    <dgm:cxn modelId="{4F8EF5EA-E06D-41BB-A488-975478F431E7}" type="presParOf" srcId="{29054B02-E7B6-48D0-865F-A87D510C3772}" destId="{B1C7416C-FA55-484F-A275-E5C8F909EBE4}" srcOrd="1" destOrd="0" presId="urn:microsoft.com/office/officeart/2005/8/layout/vList2"/>
    <dgm:cxn modelId="{5A652430-1CF2-4F04-B086-C9C2DDD5CCA8}" type="presParOf" srcId="{29054B02-E7B6-48D0-865F-A87D510C3772}" destId="{0170041D-5003-4E00-89DB-70DACA39289D}"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37EBC61-5642-4519-9A21-8AA8A8CEA0C5}"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85EFB47B-E9C1-465E-883D-0F55A0425BF9}">
      <dgm:prSet/>
      <dgm:spPr/>
      <dgm:t>
        <a:bodyPr/>
        <a:lstStyle/>
        <a:p>
          <a:r>
            <a:rPr lang="en-GB"/>
            <a:t>Global promotion will be targeted through niche channels. This may be through specific social media as the target market are likely to be up to date with the very latest social media. However, it could be very carefully planned and specifically targeted, with one to one service provided to meet the needs of demanding clients.</a:t>
          </a:r>
          <a:endParaRPr lang="en-US"/>
        </a:p>
      </dgm:t>
    </dgm:pt>
    <dgm:pt modelId="{4AA5D208-B112-4FF5-A746-D03ECAB553D0}" type="parTrans" cxnId="{25997EC6-9C88-4889-AE6C-07ACE9F1482D}">
      <dgm:prSet/>
      <dgm:spPr/>
      <dgm:t>
        <a:bodyPr/>
        <a:lstStyle/>
        <a:p>
          <a:endParaRPr lang="en-US"/>
        </a:p>
      </dgm:t>
    </dgm:pt>
    <dgm:pt modelId="{0683BDEF-0C82-413D-9D3C-5A256B1B1C83}" type="sibTrans" cxnId="{25997EC6-9C88-4889-AE6C-07ACE9F1482D}">
      <dgm:prSet/>
      <dgm:spPr/>
      <dgm:t>
        <a:bodyPr/>
        <a:lstStyle/>
        <a:p>
          <a:endParaRPr lang="en-US"/>
        </a:p>
      </dgm:t>
    </dgm:pt>
    <dgm:pt modelId="{FA4274D7-A1AC-40B4-8B11-84FD2F104221}">
      <dgm:prSet/>
      <dgm:spPr/>
      <dgm:t>
        <a:bodyPr/>
        <a:lstStyle/>
        <a:p>
          <a:r>
            <a:rPr lang="en-GB"/>
            <a:t>Finally, place will be through carefully selected channels. It may well be that the business goes to the client, offering high quality individual customer service.</a:t>
          </a:r>
          <a:endParaRPr lang="en-US"/>
        </a:p>
      </dgm:t>
    </dgm:pt>
    <dgm:pt modelId="{A057663F-E8EE-461F-A57B-8FD242743F24}" type="parTrans" cxnId="{A43681A8-486D-4869-92F0-DB25FED0C42B}">
      <dgm:prSet/>
      <dgm:spPr/>
      <dgm:t>
        <a:bodyPr/>
        <a:lstStyle/>
        <a:p>
          <a:endParaRPr lang="en-US"/>
        </a:p>
      </dgm:t>
    </dgm:pt>
    <dgm:pt modelId="{9DA55166-F487-498D-BAF9-EE589BA3DCDB}" type="sibTrans" cxnId="{A43681A8-486D-4869-92F0-DB25FED0C42B}">
      <dgm:prSet/>
      <dgm:spPr/>
      <dgm:t>
        <a:bodyPr/>
        <a:lstStyle/>
        <a:p>
          <a:endParaRPr lang="en-US"/>
        </a:p>
      </dgm:t>
    </dgm:pt>
    <dgm:pt modelId="{E582AFB0-1842-4624-8C17-637F6C4F9959}" type="pres">
      <dgm:prSet presAssocID="{237EBC61-5642-4519-9A21-8AA8A8CEA0C5}" presName="linear" presStyleCnt="0">
        <dgm:presLayoutVars>
          <dgm:animLvl val="lvl"/>
          <dgm:resizeHandles val="exact"/>
        </dgm:presLayoutVars>
      </dgm:prSet>
      <dgm:spPr/>
    </dgm:pt>
    <dgm:pt modelId="{0A9FB6AB-76A7-451D-A521-BDD32C49EE7C}" type="pres">
      <dgm:prSet presAssocID="{85EFB47B-E9C1-465E-883D-0F55A0425BF9}" presName="parentText" presStyleLbl="node1" presStyleIdx="0" presStyleCnt="2">
        <dgm:presLayoutVars>
          <dgm:chMax val="0"/>
          <dgm:bulletEnabled val="1"/>
        </dgm:presLayoutVars>
      </dgm:prSet>
      <dgm:spPr/>
    </dgm:pt>
    <dgm:pt modelId="{44AEE476-4CDC-4D25-9AEB-77E5E8AA11CF}" type="pres">
      <dgm:prSet presAssocID="{0683BDEF-0C82-413D-9D3C-5A256B1B1C83}" presName="spacer" presStyleCnt="0"/>
      <dgm:spPr/>
    </dgm:pt>
    <dgm:pt modelId="{CB3F1271-98CB-4665-865B-CBEEBFB549B8}" type="pres">
      <dgm:prSet presAssocID="{FA4274D7-A1AC-40B4-8B11-84FD2F104221}" presName="parentText" presStyleLbl="node1" presStyleIdx="1" presStyleCnt="2">
        <dgm:presLayoutVars>
          <dgm:chMax val="0"/>
          <dgm:bulletEnabled val="1"/>
        </dgm:presLayoutVars>
      </dgm:prSet>
      <dgm:spPr/>
    </dgm:pt>
  </dgm:ptLst>
  <dgm:cxnLst>
    <dgm:cxn modelId="{9DF4F602-66A4-401A-8D9F-9A0AC5B6EE88}" type="presOf" srcId="{FA4274D7-A1AC-40B4-8B11-84FD2F104221}" destId="{CB3F1271-98CB-4665-865B-CBEEBFB549B8}" srcOrd="0" destOrd="0" presId="urn:microsoft.com/office/officeart/2005/8/layout/vList2"/>
    <dgm:cxn modelId="{042FA37A-640D-41AF-BEC0-8417369BFB13}" type="presOf" srcId="{85EFB47B-E9C1-465E-883D-0F55A0425BF9}" destId="{0A9FB6AB-76A7-451D-A521-BDD32C49EE7C}" srcOrd="0" destOrd="0" presId="urn:microsoft.com/office/officeart/2005/8/layout/vList2"/>
    <dgm:cxn modelId="{A43681A8-486D-4869-92F0-DB25FED0C42B}" srcId="{237EBC61-5642-4519-9A21-8AA8A8CEA0C5}" destId="{FA4274D7-A1AC-40B4-8B11-84FD2F104221}" srcOrd="1" destOrd="0" parTransId="{A057663F-E8EE-461F-A57B-8FD242743F24}" sibTransId="{9DA55166-F487-498D-BAF9-EE589BA3DCDB}"/>
    <dgm:cxn modelId="{25997EC6-9C88-4889-AE6C-07ACE9F1482D}" srcId="{237EBC61-5642-4519-9A21-8AA8A8CEA0C5}" destId="{85EFB47B-E9C1-465E-883D-0F55A0425BF9}" srcOrd="0" destOrd="0" parTransId="{4AA5D208-B112-4FF5-A746-D03ECAB553D0}" sibTransId="{0683BDEF-0C82-413D-9D3C-5A256B1B1C83}"/>
    <dgm:cxn modelId="{B57110DE-5F1D-48CF-8A10-5B58E59EEA6C}" type="presOf" srcId="{237EBC61-5642-4519-9A21-8AA8A8CEA0C5}" destId="{E582AFB0-1842-4624-8C17-637F6C4F9959}" srcOrd="0" destOrd="0" presId="urn:microsoft.com/office/officeart/2005/8/layout/vList2"/>
    <dgm:cxn modelId="{F0CF4C08-E026-44F7-A7BC-2BDFFC52504B}" type="presParOf" srcId="{E582AFB0-1842-4624-8C17-637F6C4F9959}" destId="{0A9FB6AB-76A7-451D-A521-BDD32C49EE7C}" srcOrd="0" destOrd="0" presId="urn:microsoft.com/office/officeart/2005/8/layout/vList2"/>
    <dgm:cxn modelId="{25FC51BF-27F6-44B6-877C-1549D56B4F0A}" type="presParOf" srcId="{E582AFB0-1842-4624-8C17-637F6C4F9959}" destId="{44AEE476-4CDC-4D25-9AEB-77E5E8AA11CF}" srcOrd="1" destOrd="0" presId="urn:microsoft.com/office/officeart/2005/8/layout/vList2"/>
    <dgm:cxn modelId="{77702528-227B-4793-A545-1AA5796697BA}" type="presParOf" srcId="{E582AFB0-1842-4624-8C17-637F6C4F9959}" destId="{CB3F1271-98CB-4665-865B-CBEEBFB549B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B1D691E-AF79-498B-B1E3-7A2F068A0652}"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A9567479-A49D-4C21-B2BE-DF6A11EA1FD0}">
      <dgm:prSet/>
      <dgm:spPr/>
      <dgm:t>
        <a:bodyPr/>
        <a:lstStyle/>
        <a:p>
          <a:r>
            <a:rPr lang="en-GB"/>
            <a:t>A global mass market is when a business is trying to sell a largely homogenous product to a large market.</a:t>
          </a:r>
          <a:endParaRPr lang="en-US"/>
        </a:p>
      </dgm:t>
    </dgm:pt>
    <dgm:pt modelId="{D57B2A4A-DC6F-497C-9D40-57A7D5A925F0}" type="parTrans" cxnId="{5ACB6185-4DE9-4C0D-89ED-25BE56E02476}">
      <dgm:prSet/>
      <dgm:spPr/>
      <dgm:t>
        <a:bodyPr/>
        <a:lstStyle/>
        <a:p>
          <a:endParaRPr lang="en-US"/>
        </a:p>
      </dgm:t>
    </dgm:pt>
    <dgm:pt modelId="{F30DC330-00CB-431C-B56F-E273D3640B4C}" type="sibTrans" cxnId="{5ACB6185-4DE9-4C0D-89ED-25BE56E02476}">
      <dgm:prSet/>
      <dgm:spPr/>
      <dgm:t>
        <a:bodyPr/>
        <a:lstStyle/>
        <a:p>
          <a:endParaRPr lang="en-US"/>
        </a:p>
      </dgm:t>
    </dgm:pt>
    <dgm:pt modelId="{553B95FA-E2C1-43D6-BF44-9DFE53E609E1}">
      <dgm:prSet/>
      <dgm:spPr/>
      <dgm:t>
        <a:bodyPr/>
        <a:lstStyle/>
        <a:p>
          <a:r>
            <a:rPr lang="en-GB"/>
            <a:t>Modern marketing, whilst still targeting mass markets, has become increasingly personalised</a:t>
          </a:r>
          <a:endParaRPr lang="en-US"/>
        </a:p>
      </dgm:t>
    </dgm:pt>
    <dgm:pt modelId="{950FC826-4808-4EA9-A78D-A86E80727062}" type="parTrans" cxnId="{E545167B-F37B-403D-8911-8E89EF2C850D}">
      <dgm:prSet/>
      <dgm:spPr/>
      <dgm:t>
        <a:bodyPr/>
        <a:lstStyle/>
        <a:p>
          <a:endParaRPr lang="en-US"/>
        </a:p>
      </dgm:t>
    </dgm:pt>
    <dgm:pt modelId="{01AA00BE-2E26-4C17-9A65-0F5AB32AE7C3}" type="sibTrans" cxnId="{E545167B-F37B-403D-8911-8E89EF2C850D}">
      <dgm:prSet/>
      <dgm:spPr/>
      <dgm:t>
        <a:bodyPr/>
        <a:lstStyle/>
        <a:p>
          <a:endParaRPr lang="en-US"/>
        </a:p>
      </dgm:t>
    </dgm:pt>
    <dgm:pt modelId="{6DEDED11-A7A5-4E27-8D65-C434001E5F6B}">
      <dgm:prSet/>
      <dgm:spPr/>
      <dgm:t>
        <a:bodyPr/>
        <a:lstStyle/>
        <a:p>
          <a:r>
            <a:rPr lang="en-GB"/>
            <a:t>Firms have adapted to changes in technology and to the influence of social media</a:t>
          </a:r>
          <a:endParaRPr lang="en-US"/>
        </a:p>
      </dgm:t>
    </dgm:pt>
    <dgm:pt modelId="{623EB124-320D-4EF6-BE14-B1AB42CF60FD}" type="parTrans" cxnId="{BBA91EC2-C58E-49BE-B694-10FFE9F852AC}">
      <dgm:prSet/>
      <dgm:spPr/>
      <dgm:t>
        <a:bodyPr/>
        <a:lstStyle/>
        <a:p>
          <a:endParaRPr lang="en-US"/>
        </a:p>
      </dgm:t>
    </dgm:pt>
    <dgm:pt modelId="{DFD52D38-B052-48A8-AA15-A2C7404B3E36}" type="sibTrans" cxnId="{BBA91EC2-C58E-49BE-B694-10FFE9F852AC}">
      <dgm:prSet/>
      <dgm:spPr/>
      <dgm:t>
        <a:bodyPr/>
        <a:lstStyle/>
        <a:p>
          <a:endParaRPr lang="en-US"/>
        </a:p>
      </dgm:t>
    </dgm:pt>
    <dgm:pt modelId="{F40AD6FA-6A21-4158-A99B-1B0962E439BA}">
      <dgm:prSet/>
      <dgm:spPr/>
      <dgm:t>
        <a:bodyPr/>
        <a:lstStyle/>
        <a:p>
          <a:r>
            <a:rPr lang="en-GB"/>
            <a:t>Big data has allowed them to personalise their marketing to greater suit the needs of the target audience</a:t>
          </a:r>
          <a:endParaRPr lang="en-US"/>
        </a:p>
      </dgm:t>
    </dgm:pt>
    <dgm:pt modelId="{355543D8-EFC3-4DCD-B9B6-4760DBCA4711}" type="parTrans" cxnId="{3603C16C-D8A4-40F5-8E86-81D4EFC4BAA4}">
      <dgm:prSet/>
      <dgm:spPr/>
      <dgm:t>
        <a:bodyPr/>
        <a:lstStyle/>
        <a:p>
          <a:endParaRPr lang="en-US"/>
        </a:p>
      </dgm:t>
    </dgm:pt>
    <dgm:pt modelId="{93A8D858-DA75-497A-BF32-5BFE1DC24505}" type="sibTrans" cxnId="{3603C16C-D8A4-40F5-8E86-81D4EFC4BAA4}">
      <dgm:prSet/>
      <dgm:spPr/>
      <dgm:t>
        <a:bodyPr/>
        <a:lstStyle/>
        <a:p>
          <a:endParaRPr lang="en-US"/>
        </a:p>
      </dgm:t>
    </dgm:pt>
    <dgm:pt modelId="{E5283BA8-FBF3-4380-91AB-CD1D4D385A67}">
      <dgm:prSet/>
      <dgm:spPr/>
      <dgm:t>
        <a:bodyPr/>
        <a:lstStyle/>
        <a:p>
          <a:r>
            <a:rPr lang="en-GB"/>
            <a:t>As technology and the use of data gathered by firms improves so will the ability to cater for individual needs when mass marketing products</a:t>
          </a:r>
          <a:endParaRPr lang="en-US"/>
        </a:p>
      </dgm:t>
    </dgm:pt>
    <dgm:pt modelId="{1A3C6A9A-C628-489C-A24A-8B27F542A698}" type="parTrans" cxnId="{0FB4944C-AD4A-49BB-990B-06588FA49706}">
      <dgm:prSet/>
      <dgm:spPr/>
      <dgm:t>
        <a:bodyPr/>
        <a:lstStyle/>
        <a:p>
          <a:endParaRPr lang="en-US"/>
        </a:p>
      </dgm:t>
    </dgm:pt>
    <dgm:pt modelId="{24FBB635-7EE9-4676-A24C-099D14E9B74B}" type="sibTrans" cxnId="{0FB4944C-AD4A-49BB-990B-06588FA49706}">
      <dgm:prSet/>
      <dgm:spPr/>
      <dgm:t>
        <a:bodyPr/>
        <a:lstStyle/>
        <a:p>
          <a:endParaRPr lang="en-US"/>
        </a:p>
      </dgm:t>
    </dgm:pt>
    <dgm:pt modelId="{1C013DB3-17BC-4C8F-ABB4-25A2E610B271}" type="pres">
      <dgm:prSet presAssocID="{2B1D691E-AF79-498B-B1E3-7A2F068A0652}" presName="diagram" presStyleCnt="0">
        <dgm:presLayoutVars>
          <dgm:dir/>
          <dgm:resizeHandles val="exact"/>
        </dgm:presLayoutVars>
      </dgm:prSet>
      <dgm:spPr/>
    </dgm:pt>
    <dgm:pt modelId="{2F268B52-0051-484F-AA22-E9F766C9D40F}" type="pres">
      <dgm:prSet presAssocID="{A9567479-A49D-4C21-B2BE-DF6A11EA1FD0}" presName="node" presStyleLbl="node1" presStyleIdx="0" presStyleCnt="5">
        <dgm:presLayoutVars>
          <dgm:bulletEnabled val="1"/>
        </dgm:presLayoutVars>
      </dgm:prSet>
      <dgm:spPr/>
    </dgm:pt>
    <dgm:pt modelId="{61CAC9EC-BA26-4269-B537-F2336748BB5F}" type="pres">
      <dgm:prSet presAssocID="{F30DC330-00CB-431C-B56F-E273D3640B4C}" presName="sibTrans" presStyleCnt="0"/>
      <dgm:spPr/>
    </dgm:pt>
    <dgm:pt modelId="{8BED56F3-94A3-4985-9317-1C1A6239B684}" type="pres">
      <dgm:prSet presAssocID="{553B95FA-E2C1-43D6-BF44-9DFE53E609E1}" presName="node" presStyleLbl="node1" presStyleIdx="1" presStyleCnt="5">
        <dgm:presLayoutVars>
          <dgm:bulletEnabled val="1"/>
        </dgm:presLayoutVars>
      </dgm:prSet>
      <dgm:spPr/>
    </dgm:pt>
    <dgm:pt modelId="{527C38AC-AE6B-4E7B-8BE6-AFED1B24D7B3}" type="pres">
      <dgm:prSet presAssocID="{01AA00BE-2E26-4C17-9A65-0F5AB32AE7C3}" presName="sibTrans" presStyleCnt="0"/>
      <dgm:spPr/>
    </dgm:pt>
    <dgm:pt modelId="{75ABAE2B-E926-436E-BA43-758F6BB35DB4}" type="pres">
      <dgm:prSet presAssocID="{6DEDED11-A7A5-4E27-8D65-C434001E5F6B}" presName="node" presStyleLbl="node1" presStyleIdx="2" presStyleCnt="5">
        <dgm:presLayoutVars>
          <dgm:bulletEnabled val="1"/>
        </dgm:presLayoutVars>
      </dgm:prSet>
      <dgm:spPr/>
    </dgm:pt>
    <dgm:pt modelId="{293E119D-831C-4EE0-88AA-34807518E9BA}" type="pres">
      <dgm:prSet presAssocID="{DFD52D38-B052-48A8-AA15-A2C7404B3E36}" presName="sibTrans" presStyleCnt="0"/>
      <dgm:spPr/>
    </dgm:pt>
    <dgm:pt modelId="{D93A3083-4C9C-4995-9127-41CEA5F240C4}" type="pres">
      <dgm:prSet presAssocID="{F40AD6FA-6A21-4158-A99B-1B0962E439BA}" presName="node" presStyleLbl="node1" presStyleIdx="3" presStyleCnt="5">
        <dgm:presLayoutVars>
          <dgm:bulletEnabled val="1"/>
        </dgm:presLayoutVars>
      </dgm:prSet>
      <dgm:spPr/>
    </dgm:pt>
    <dgm:pt modelId="{39B101C0-F980-4989-89F7-C0BD75935631}" type="pres">
      <dgm:prSet presAssocID="{93A8D858-DA75-497A-BF32-5BFE1DC24505}" presName="sibTrans" presStyleCnt="0"/>
      <dgm:spPr/>
    </dgm:pt>
    <dgm:pt modelId="{C5C226B6-970C-4360-AB1A-B8ED1DF63129}" type="pres">
      <dgm:prSet presAssocID="{E5283BA8-FBF3-4380-91AB-CD1D4D385A67}" presName="node" presStyleLbl="node1" presStyleIdx="4" presStyleCnt="5">
        <dgm:presLayoutVars>
          <dgm:bulletEnabled val="1"/>
        </dgm:presLayoutVars>
      </dgm:prSet>
      <dgm:spPr/>
    </dgm:pt>
  </dgm:ptLst>
  <dgm:cxnLst>
    <dgm:cxn modelId="{5B764411-5010-498B-AF5D-D62B95201327}" type="presOf" srcId="{6DEDED11-A7A5-4E27-8D65-C434001E5F6B}" destId="{75ABAE2B-E926-436E-BA43-758F6BB35DB4}" srcOrd="0" destOrd="0" presId="urn:microsoft.com/office/officeart/2005/8/layout/default"/>
    <dgm:cxn modelId="{5610DA3F-43D9-4D33-9E94-B2A01E0BC247}" type="presOf" srcId="{2B1D691E-AF79-498B-B1E3-7A2F068A0652}" destId="{1C013DB3-17BC-4C8F-ABB4-25A2E610B271}" srcOrd="0" destOrd="0" presId="urn:microsoft.com/office/officeart/2005/8/layout/default"/>
    <dgm:cxn modelId="{BA793E47-9E15-42F7-B0AC-0EB094BA3727}" type="presOf" srcId="{F40AD6FA-6A21-4158-A99B-1B0962E439BA}" destId="{D93A3083-4C9C-4995-9127-41CEA5F240C4}" srcOrd="0" destOrd="0" presId="urn:microsoft.com/office/officeart/2005/8/layout/default"/>
    <dgm:cxn modelId="{0FB4944C-AD4A-49BB-990B-06588FA49706}" srcId="{2B1D691E-AF79-498B-B1E3-7A2F068A0652}" destId="{E5283BA8-FBF3-4380-91AB-CD1D4D385A67}" srcOrd="4" destOrd="0" parTransId="{1A3C6A9A-C628-489C-A24A-8B27F542A698}" sibTransId="{24FBB635-7EE9-4676-A24C-099D14E9B74B}"/>
    <dgm:cxn modelId="{3603C16C-D8A4-40F5-8E86-81D4EFC4BAA4}" srcId="{2B1D691E-AF79-498B-B1E3-7A2F068A0652}" destId="{F40AD6FA-6A21-4158-A99B-1B0962E439BA}" srcOrd="3" destOrd="0" parTransId="{355543D8-EFC3-4DCD-B9B6-4760DBCA4711}" sibTransId="{93A8D858-DA75-497A-BF32-5BFE1DC24505}"/>
    <dgm:cxn modelId="{E545167B-F37B-403D-8911-8E89EF2C850D}" srcId="{2B1D691E-AF79-498B-B1E3-7A2F068A0652}" destId="{553B95FA-E2C1-43D6-BF44-9DFE53E609E1}" srcOrd="1" destOrd="0" parTransId="{950FC826-4808-4EA9-A78D-A86E80727062}" sibTransId="{01AA00BE-2E26-4C17-9A65-0F5AB32AE7C3}"/>
    <dgm:cxn modelId="{5ACB6185-4DE9-4C0D-89ED-25BE56E02476}" srcId="{2B1D691E-AF79-498B-B1E3-7A2F068A0652}" destId="{A9567479-A49D-4C21-B2BE-DF6A11EA1FD0}" srcOrd="0" destOrd="0" parTransId="{D57B2A4A-DC6F-497C-9D40-57A7D5A925F0}" sibTransId="{F30DC330-00CB-431C-B56F-E273D3640B4C}"/>
    <dgm:cxn modelId="{62D08CAE-F2EB-43B4-B8E9-A0BCF9F387F0}" type="presOf" srcId="{A9567479-A49D-4C21-B2BE-DF6A11EA1FD0}" destId="{2F268B52-0051-484F-AA22-E9F766C9D40F}" srcOrd="0" destOrd="0" presId="urn:microsoft.com/office/officeart/2005/8/layout/default"/>
    <dgm:cxn modelId="{7461DAB6-2B63-4AD9-B3D0-19E79D54F78D}" type="presOf" srcId="{E5283BA8-FBF3-4380-91AB-CD1D4D385A67}" destId="{C5C226B6-970C-4360-AB1A-B8ED1DF63129}" srcOrd="0" destOrd="0" presId="urn:microsoft.com/office/officeart/2005/8/layout/default"/>
    <dgm:cxn modelId="{BBA91EC2-C58E-49BE-B694-10FFE9F852AC}" srcId="{2B1D691E-AF79-498B-B1E3-7A2F068A0652}" destId="{6DEDED11-A7A5-4E27-8D65-C434001E5F6B}" srcOrd="2" destOrd="0" parTransId="{623EB124-320D-4EF6-BE14-B1AB42CF60FD}" sibTransId="{DFD52D38-B052-48A8-AA15-A2C7404B3E36}"/>
    <dgm:cxn modelId="{0C2300C3-46B6-47A3-B824-E7F2DA82C9F5}" type="presOf" srcId="{553B95FA-E2C1-43D6-BF44-9DFE53E609E1}" destId="{8BED56F3-94A3-4985-9317-1C1A6239B684}" srcOrd="0" destOrd="0" presId="urn:microsoft.com/office/officeart/2005/8/layout/default"/>
    <dgm:cxn modelId="{38EB9F9A-35A4-4109-8577-FED6A7E2E768}" type="presParOf" srcId="{1C013DB3-17BC-4C8F-ABB4-25A2E610B271}" destId="{2F268B52-0051-484F-AA22-E9F766C9D40F}" srcOrd="0" destOrd="0" presId="urn:microsoft.com/office/officeart/2005/8/layout/default"/>
    <dgm:cxn modelId="{3759BF09-C92F-4DC3-A0BF-C207A88913C9}" type="presParOf" srcId="{1C013DB3-17BC-4C8F-ABB4-25A2E610B271}" destId="{61CAC9EC-BA26-4269-B537-F2336748BB5F}" srcOrd="1" destOrd="0" presId="urn:microsoft.com/office/officeart/2005/8/layout/default"/>
    <dgm:cxn modelId="{C4123719-52FD-4E0B-9D1F-45CF93615A4C}" type="presParOf" srcId="{1C013DB3-17BC-4C8F-ABB4-25A2E610B271}" destId="{8BED56F3-94A3-4985-9317-1C1A6239B684}" srcOrd="2" destOrd="0" presId="urn:microsoft.com/office/officeart/2005/8/layout/default"/>
    <dgm:cxn modelId="{B197D667-8F1E-4B15-BF0C-661B4E331B9B}" type="presParOf" srcId="{1C013DB3-17BC-4C8F-ABB4-25A2E610B271}" destId="{527C38AC-AE6B-4E7B-8BE6-AFED1B24D7B3}" srcOrd="3" destOrd="0" presId="urn:microsoft.com/office/officeart/2005/8/layout/default"/>
    <dgm:cxn modelId="{EA337ADC-C3D0-4D22-9B71-4DDA1CBC092A}" type="presParOf" srcId="{1C013DB3-17BC-4C8F-ABB4-25A2E610B271}" destId="{75ABAE2B-E926-436E-BA43-758F6BB35DB4}" srcOrd="4" destOrd="0" presId="urn:microsoft.com/office/officeart/2005/8/layout/default"/>
    <dgm:cxn modelId="{CC290908-B710-44DC-96A9-9BFBD9835B13}" type="presParOf" srcId="{1C013DB3-17BC-4C8F-ABB4-25A2E610B271}" destId="{293E119D-831C-4EE0-88AA-34807518E9BA}" srcOrd="5" destOrd="0" presId="urn:microsoft.com/office/officeart/2005/8/layout/default"/>
    <dgm:cxn modelId="{62D319D7-62F2-4B94-9F0A-F50554232284}" type="presParOf" srcId="{1C013DB3-17BC-4C8F-ABB4-25A2E610B271}" destId="{D93A3083-4C9C-4995-9127-41CEA5F240C4}" srcOrd="6" destOrd="0" presId="urn:microsoft.com/office/officeart/2005/8/layout/default"/>
    <dgm:cxn modelId="{759F5F1C-00E6-459F-A602-B2C4DAB95A24}" type="presParOf" srcId="{1C013DB3-17BC-4C8F-ABB4-25A2E610B271}" destId="{39B101C0-F980-4989-89F7-C0BD75935631}" srcOrd="7" destOrd="0" presId="urn:microsoft.com/office/officeart/2005/8/layout/default"/>
    <dgm:cxn modelId="{F8B043F9-EE7B-459E-9BB0-D0E74C529AEE}" type="presParOf" srcId="{1C013DB3-17BC-4C8F-ABB4-25A2E610B271}" destId="{C5C226B6-970C-4360-AB1A-B8ED1DF63129}"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E3DF8FB-BF80-4043-945A-A7F5A681820C}" type="doc">
      <dgm:prSet loTypeId="urn:microsoft.com/office/officeart/2016/7/layout/LinearBlockProcessNumbered" loCatId="process" qsTypeId="urn:microsoft.com/office/officeart/2005/8/quickstyle/simple1" qsCatId="simple" csTypeId="urn:microsoft.com/office/officeart/2005/8/colors/colorful2" csCatId="colorful"/>
      <dgm:spPr/>
      <dgm:t>
        <a:bodyPr/>
        <a:lstStyle/>
        <a:p>
          <a:endParaRPr lang="en-US"/>
        </a:p>
      </dgm:t>
    </dgm:pt>
    <dgm:pt modelId="{7DCC841E-ED83-476B-94BC-B716329D5EFF}">
      <dgm:prSet/>
      <dgm:spPr/>
      <dgm:t>
        <a:bodyPr/>
        <a:lstStyle/>
        <a:p>
          <a:r>
            <a:rPr lang="en-US" b="0" i="0" baseline="0"/>
            <a:t>Explain what we mean by a mass market</a:t>
          </a:r>
          <a:r>
            <a:rPr lang="en-US" b="0" i="0"/>
            <a:t> product</a:t>
          </a:r>
          <a:r>
            <a:rPr lang="en-US" b="0" i="0" baseline="0"/>
            <a:t>.</a:t>
          </a:r>
          <a:r>
            <a:rPr lang="en-US"/>
            <a:t> </a:t>
          </a:r>
        </a:p>
      </dgm:t>
    </dgm:pt>
    <dgm:pt modelId="{6D9722BD-AAE7-4453-B60E-30C135A57991}" type="parTrans" cxnId="{F42D82C0-EFF0-40AF-83C9-E24F16DD8BB0}">
      <dgm:prSet/>
      <dgm:spPr/>
      <dgm:t>
        <a:bodyPr/>
        <a:lstStyle/>
        <a:p>
          <a:endParaRPr lang="en-US"/>
        </a:p>
      </dgm:t>
    </dgm:pt>
    <dgm:pt modelId="{4549EA30-1BDD-4EAB-951F-7A01B955F77F}" type="sibTrans" cxnId="{F42D82C0-EFF0-40AF-83C9-E24F16DD8BB0}">
      <dgm:prSet phldrT="01" phldr="0"/>
      <dgm:spPr/>
      <dgm:t>
        <a:bodyPr/>
        <a:lstStyle/>
        <a:p>
          <a:r>
            <a:rPr lang="en-US"/>
            <a:t>01</a:t>
          </a:r>
        </a:p>
      </dgm:t>
    </dgm:pt>
    <dgm:pt modelId="{31246C98-3451-45E9-BAE1-6B43EFDE7740}">
      <dgm:prSet/>
      <dgm:spPr/>
      <dgm:t>
        <a:bodyPr/>
        <a:lstStyle/>
        <a:p>
          <a:r>
            <a:rPr lang="en-US"/>
            <a:t>Explain how marketing has changed for mass market products.</a:t>
          </a:r>
        </a:p>
      </dgm:t>
    </dgm:pt>
    <dgm:pt modelId="{80CFA2DC-D707-4ED9-9B89-EB4773D172BB}" type="parTrans" cxnId="{FAE360FC-A191-4730-B412-7895B8A3A4A9}">
      <dgm:prSet/>
      <dgm:spPr/>
      <dgm:t>
        <a:bodyPr/>
        <a:lstStyle/>
        <a:p>
          <a:endParaRPr lang="en-US"/>
        </a:p>
      </dgm:t>
    </dgm:pt>
    <dgm:pt modelId="{F3A064EA-3D92-479F-9E05-17CF3B6BCDA7}" type="sibTrans" cxnId="{FAE360FC-A191-4730-B412-7895B8A3A4A9}">
      <dgm:prSet phldrT="02" phldr="0"/>
      <dgm:spPr/>
      <dgm:t>
        <a:bodyPr/>
        <a:lstStyle/>
        <a:p>
          <a:r>
            <a:rPr lang="en-US"/>
            <a:t>02</a:t>
          </a:r>
        </a:p>
      </dgm:t>
    </dgm:pt>
    <dgm:pt modelId="{1D27B578-DBFD-44B5-BE29-CE09E49D6F58}">
      <dgm:prSet/>
      <dgm:spPr/>
      <dgm:t>
        <a:bodyPr/>
        <a:lstStyle/>
        <a:p>
          <a:r>
            <a:rPr lang="en-US"/>
            <a:t>Discuss whether it is ethical for companies to use our data to target advertising. </a:t>
          </a:r>
        </a:p>
      </dgm:t>
    </dgm:pt>
    <dgm:pt modelId="{FC59ADB1-9B64-436E-A046-13EF8DD3C192}" type="parTrans" cxnId="{C9E2F6B6-2876-4CDE-9125-E026E94235DF}">
      <dgm:prSet/>
      <dgm:spPr/>
      <dgm:t>
        <a:bodyPr/>
        <a:lstStyle/>
        <a:p>
          <a:endParaRPr lang="en-US"/>
        </a:p>
      </dgm:t>
    </dgm:pt>
    <dgm:pt modelId="{DF1B986F-8945-4C8F-9072-0A1514673584}" type="sibTrans" cxnId="{C9E2F6B6-2876-4CDE-9125-E026E94235DF}">
      <dgm:prSet phldrT="03" phldr="0"/>
      <dgm:spPr/>
      <dgm:t>
        <a:bodyPr/>
        <a:lstStyle/>
        <a:p>
          <a:r>
            <a:rPr lang="en-US"/>
            <a:t>03</a:t>
          </a:r>
        </a:p>
      </dgm:t>
    </dgm:pt>
    <dgm:pt modelId="{31CE86DA-8FDB-44D7-B121-29EF245925FE}" type="pres">
      <dgm:prSet presAssocID="{CE3DF8FB-BF80-4043-945A-A7F5A681820C}" presName="Name0" presStyleCnt="0">
        <dgm:presLayoutVars>
          <dgm:animLvl val="lvl"/>
          <dgm:resizeHandles val="exact"/>
        </dgm:presLayoutVars>
      </dgm:prSet>
      <dgm:spPr/>
    </dgm:pt>
    <dgm:pt modelId="{E32E57DB-78C4-41C5-8D13-B163ED395ED9}" type="pres">
      <dgm:prSet presAssocID="{7DCC841E-ED83-476B-94BC-B716329D5EFF}" presName="compositeNode" presStyleCnt="0">
        <dgm:presLayoutVars>
          <dgm:bulletEnabled val="1"/>
        </dgm:presLayoutVars>
      </dgm:prSet>
      <dgm:spPr/>
    </dgm:pt>
    <dgm:pt modelId="{99B6BF5C-F6A2-45EF-A77F-D72F274B7CDC}" type="pres">
      <dgm:prSet presAssocID="{7DCC841E-ED83-476B-94BC-B716329D5EFF}" presName="bgRect" presStyleLbl="alignNode1" presStyleIdx="0" presStyleCnt="3"/>
      <dgm:spPr/>
    </dgm:pt>
    <dgm:pt modelId="{15E5C3A8-F572-48E0-ADBF-B5CBC60FA74F}" type="pres">
      <dgm:prSet presAssocID="{4549EA30-1BDD-4EAB-951F-7A01B955F77F}" presName="sibTransNodeRect" presStyleLbl="alignNode1" presStyleIdx="0" presStyleCnt="3">
        <dgm:presLayoutVars>
          <dgm:chMax val="0"/>
          <dgm:bulletEnabled val="1"/>
        </dgm:presLayoutVars>
      </dgm:prSet>
      <dgm:spPr/>
    </dgm:pt>
    <dgm:pt modelId="{141D6D03-DF03-4FC4-AFD3-AC43FB162E78}" type="pres">
      <dgm:prSet presAssocID="{7DCC841E-ED83-476B-94BC-B716329D5EFF}" presName="nodeRect" presStyleLbl="alignNode1" presStyleIdx="0" presStyleCnt="3">
        <dgm:presLayoutVars>
          <dgm:bulletEnabled val="1"/>
        </dgm:presLayoutVars>
      </dgm:prSet>
      <dgm:spPr/>
    </dgm:pt>
    <dgm:pt modelId="{DC6D2567-6DFE-4D3B-94CD-42DE3D56FD5B}" type="pres">
      <dgm:prSet presAssocID="{4549EA30-1BDD-4EAB-951F-7A01B955F77F}" presName="sibTrans" presStyleCnt="0"/>
      <dgm:spPr/>
    </dgm:pt>
    <dgm:pt modelId="{06348EBC-4FD1-42A0-98C1-7A0A693B3B71}" type="pres">
      <dgm:prSet presAssocID="{31246C98-3451-45E9-BAE1-6B43EFDE7740}" presName="compositeNode" presStyleCnt="0">
        <dgm:presLayoutVars>
          <dgm:bulletEnabled val="1"/>
        </dgm:presLayoutVars>
      </dgm:prSet>
      <dgm:spPr/>
    </dgm:pt>
    <dgm:pt modelId="{DC0CC402-AE67-400F-A5D3-6B6C749A1FDF}" type="pres">
      <dgm:prSet presAssocID="{31246C98-3451-45E9-BAE1-6B43EFDE7740}" presName="bgRect" presStyleLbl="alignNode1" presStyleIdx="1" presStyleCnt="3"/>
      <dgm:spPr/>
    </dgm:pt>
    <dgm:pt modelId="{E972142C-61A2-4D04-8BF3-D6C434CDF4FD}" type="pres">
      <dgm:prSet presAssocID="{F3A064EA-3D92-479F-9E05-17CF3B6BCDA7}" presName="sibTransNodeRect" presStyleLbl="alignNode1" presStyleIdx="1" presStyleCnt="3">
        <dgm:presLayoutVars>
          <dgm:chMax val="0"/>
          <dgm:bulletEnabled val="1"/>
        </dgm:presLayoutVars>
      </dgm:prSet>
      <dgm:spPr/>
    </dgm:pt>
    <dgm:pt modelId="{9219DB67-BF77-4A16-A969-75CD0BB1C7C7}" type="pres">
      <dgm:prSet presAssocID="{31246C98-3451-45E9-BAE1-6B43EFDE7740}" presName="nodeRect" presStyleLbl="alignNode1" presStyleIdx="1" presStyleCnt="3">
        <dgm:presLayoutVars>
          <dgm:bulletEnabled val="1"/>
        </dgm:presLayoutVars>
      </dgm:prSet>
      <dgm:spPr/>
    </dgm:pt>
    <dgm:pt modelId="{6160799F-D524-436E-8564-BFEB31D54E2B}" type="pres">
      <dgm:prSet presAssocID="{F3A064EA-3D92-479F-9E05-17CF3B6BCDA7}" presName="sibTrans" presStyleCnt="0"/>
      <dgm:spPr/>
    </dgm:pt>
    <dgm:pt modelId="{7493A872-A76D-48DB-81F2-9A4731A2A4FB}" type="pres">
      <dgm:prSet presAssocID="{1D27B578-DBFD-44B5-BE29-CE09E49D6F58}" presName="compositeNode" presStyleCnt="0">
        <dgm:presLayoutVars>
          <dgm:bulletEnabled val="1"/>
        </dgm:presLayoutVars>
      </dgm:prSet>
      <dgm:spPr/>
    </dgm:pt>
    <dgm:pt modelId="{CC8150ED-32C2-4700-96D5-DA49EDABBCCE}" type="pres">
      <dgm:prSet presAssocID="{1D27B578-DBFD-44B5-BE29-CE09E49D6F58}" presName="bgRect" presStyleLbl="alignNode1" presStyleIdx="2" presStyleCnt="3"/>
      <dgm:spPr/>
    </dgm:pt>
    <dgm:pt modelId="{6C1E7503-96F7-4F10-9157-D69FFBBC4D60}" type="pres">
      <dgm:prSet presAssocID="{DF1B986F-8945-4C8F-9072-0A1514673584}" presName="sibTransNodeRect" presStyleLbl="alignNode1" presStyleIdx="2" presStyleCnt="3">
        <dgm:presLayoutVars>
          <dgm:chMax val="0"/>
          <dgm:bulletEnabled val="1"/>
        </dgm:presLayoutVars>
      </dgm:prSet>
      <dgm:spPr/>
    </dgm:pt>
    <dgm:pt modelId="{D65EE737-327E-45AC-ADE4-A86BCA922E99}" type="pres">
      <dgm:prSet presAssocID="{1D27B578-DBFD-44B5-BE29-CE09E49D6F58}" presName="nodeRect" presStyleLbl="alignNode1" presStyleIdx="2" presStyleCnt="3">
        <dgm:presLayoutVars>
          <dgm:bulletEnabled val="1"/>
        </dgm:presLayoutVars>
      </dgm:prSet>
      <dgm:spPr/>
    </dgm:pt>
  </dgm:ptLst>
  <dgm:cxnLst>
    <dgm:cxn modelId="{2D14FA0F-C686-45EC-8D8F-801FF615A6D2}" type="presOf" srcId="{DF1B986F-8945-4C8F-9072-0A1514673584}" destId="{6C1E7503-96F7-4F10-9157-D69FFBBC4D60}" srcOrd="0" destOrd="0" presId="urn:microsoft.com/office/officeart/2016/7/layout/LinearBlockProcessNumbered"/>
    <dgm:cxn modelId="{FBC8DA16-BCE1-41E9-91E6-CABB8ADE2E51}" type="presOf" srcId="{1D27B578-DBFD-44B5-BE29-CE09E49D6F58}" destId="{D65EE737-327E-45AC-ADE4-A86BCA922E99}" srcOrd="1" destOrd="0" presId="urn:microsoft.com/office/officeart/2016/7/layout/LinearBlockProcessNumbered"/>
    <dgm:cxn modelId="{054ED43A-CF0A-47F8-8B86-F77D1F742F98}" type="presOf" srcId="{31246C98-3451-45E9-BAE1-6B43EFDE7740}" destId="{9219DB67-BF77-4A16-A969-75CD0BB1C7C7}" srcOrd="1" destOrd="0" presId="urn:microsoft.com/office/officeart/2016/7/layout/LinearBlockProcessNumbered"/>
    <dgm:cxn modelId="{3DDB543E-D162-4E77-8579-6FB69ED744DF}" type="presOf" srcId="{4549EA30-1BDD-4EAB-951F-7A01B955F77F}" destId="{15E5C3A8-F572-48E0-ADBF-B5CBC60FA74F}" srcOrd="0" destOrd="0" presId="urn:microsoft.com/office/officeart/2016/7/layout/LinearBlockProcessNumbered"/>
    <dgm:cxn modelId="{F6630640-412D-42AB-9F9F-9F6C9293252F}" type="presOf" srcId="{CE3DF8FB-BF80-4043-945A-A7F5A681820C}" destId="{31CE86DA-8FDB-44D7-B121-29EF245925FE}" srcOrd="0" destOrd="0" presId="urn:microsoft.com/office/officeart/2016/7/layout/LinearBlockProcessNumbered"/>
    <dgm:cxn modelId="{55090E47-6578-4466-A8CE-D7024C8AA417}" type="presOf" srcId="{F3A064EA-3D92-479F-9E05-17CF3B6BCDA7}" destId="{E972142C-61A2-4D04-8BF3-D6C434CDF4FD}" srcOrd="0" destOrd="0" presId="urn:microsoft.com/office/officeart/2016/7/layout/LinearBlockProcessNumbered"/>
    <dgm:cxn modelId="{062DE87E-A68F-48BC-B8AB-A12308756FA5}" type="presOf" srcId="{7DCC841E-ED83-476B-94BC-B716329D5EFF}" destId="{99B6BF5C-F6A2-45EF-A77F-D72F274B7CDC}" srcOrd="0" destOrd="0" presId="urn:microsoft.com/office/officeart/2016/7/layout/LinearBlockProcessNumbered"/>
    <dgm:cxn modelId="{DB900C87-FF0C-4B86-9612-C89A14796805}" type="presOf" srcId="{7DCC841E-ED83-476B-94BC-B716329D5EFF}" destId="{141D6D03-DF03-4FC4-AFD3-AC43FB162E78}" srcOrd="1" destOrd="0" presId="urn:microsoft.com/office/officeart/2016/7/layout/LinearBlockProcessNumbered"/>
    <dgm:cxn modelId="{0ED1B09A-437E-4790-89F8-6A777CED31A7}" type="presOf" srcId="{31246C98-3451-45E9-BAE1-6B43EFDE7740}" destId="{DC0CC402-AE67-400F-A5D3-6B6C749A1FDF}" srcOrd="0" destOrd="0" presId="urn:microsoft.com/office/officeart/2016/7/layout/LinearBlockProcessNumbered"/>
    <dgm:cxn modelId="{C9E2F6B6-2876-4CDE-9125-E026E94235DF}" srcId="{CE3DF8FB-BF80-4043-945A-A7F5A681820C}" destId="{1D27B578-DBFD-44B5-BE29-CE09E49D6F58}" srcOrd="2" destOrd="0" parTransId="{FC59ADB1-9B64-436E-A046-13EF8DD3C192}" sibTransId="{DF1B986F-8945-4C8F-9072-0A1514673584}"/>
    <dgm:cxn modelId="{F42D82C0-EFF0-40AF-83C9-E24F16DD8BB0}" srcId="{CE3DF8FB-BF80-4043-945A-A7F5A681820C}" destId="{7DCC841E-ED83-476B-94BC-B716329D5EFF}" srcOrd="0" destOrd="0" parTransId="{6D9722BD-AAE7-4453-B60E-30C135A57991}" sibTransId="{4549EA30-1BDD-4EAB-951F-7A01B955F77F}"/>
    <dgm:cxn modelId="{95D494C5-208B-477B-9A3E-FB58D080CAA6}" type="presOf" srcId="{1D27B578-DBFD-44B5-BE29-CE09E49D6F58}" destId="{CC8150ED-32C2-4700-96D5-DA49EDABBCCE}" srcOrd="0" destOrd="0" presId="urn:microsoft.com/office/officeart/2016/7/layout/LinearBlockProcessNumbered"/>
    <dgm:cxn modelId="{FAE360FC-A191-4730-B412-7895B8A3A4A9}" srcId="{CE3DF8FB-BF80-4043-945A-A7F5A681820C}" destId="{31246C98-3451-45E9-BAE1-6B43EFDE7740}" srcOrd="1" destOrd="0" parTransId="{80CFA2DC-D707-4ED9-9B89-EB4773D172BB}" sibTransId="{F3A064EA-3D92-479F-9E05-17CF3B6BCDA7}"/>
    <dgm:cxn modelId="{9D17CE4E-17E1-41B6-ABEE-B7B0025B31D1}" type="presParOf" srcId="{31CE86DA-8FDB-44D7-B121-29EF245925FE}" destId="{E32E57DB-78C4-41C5-8D13-B163ED395ED9}" srcOrd="0" destOrd="0" presId="urn:microsoft.com/office/officeart/2016/7/layout/LinearBlockProcessNumbered"/>
    <dgm:cxn modelId="{990B3C87-DEB1-40C0-912C-C2B7C5329CC4}" type="presParOf" srcId="{E32E57DB-78C4-41C5-8D13-B163ED395ED9}" destId="{99B6BF5C-F6A2-45EF-A77F-D72F274B7CDC}" srcOrd="0" destOrd="0" presId="urn:microsoft.com/office/officeart/2016/7/layout/LinearBlockProcessNumbered"/>
    <dgm:cxn modelId="{ACE6C748-2D59-45CC-8F12-2F9788080E32}" type="presParOf" srcId="{E32E57DB-78C4-41C5-8D13-B163ED395ED9}" destId="{15E5C3A8-F572-48E0-ADBF-B5CBC60FA74F}" srcOrd="1" destOrd="0" presId="urn:microsoft.com/office/officeart/2016/7/layout/LinearBlockProcessNumbered"/>
    <dgm:cxn modelId="{C669564D-EA57-4C7B-93D4-BB3920B339B8}" type="presParOf" srcId="{E32E57DB-78C4-41C5-8D13-B163ED395ED9}" destId="{141D6D03-DF03-4FC4-AFD3-AC43FB162E78}" srcOrd="2" destOrd="0" presId="urn:microsoft.com/office/officeart/2016/7/layout/LinearBlockProcessNumbered"/>
    <dgm:cxn modelId="{DC74D455-31EB-44F0-8AE3-372CF62D8A18}" type="presParOf" srcId="{31CE86DA-8FDB-44D7-B121-29EF245925FE}" destId="{DC6D2567-6DFE-4D3B-94CD-42DE3D56FD5B}" srcOrd="1" destOrd="0" presId="urn:microsoft.com/office/officeart/2016/7/layout/LinearBlockProcessNumbered"/>
    <dgm:cxn modelId="{AECAAE42-B9C1-444A-A2CC-B958C3E9E77D}" type="presParOf" srcId="{31CE86DA-8FDB-44D7-B121-29EF245925FE}" destId="{06348EBC-4FD1-42A0-98C1-7A0A693B3B71}" srcOrd="2" destOrd="0" presId="urn:microsoft.com/office/officeart/2016/7/layout/LinearBlockProcessNumbered"/>
    <dgm:cxn modelId="{E3AC8CB1-97B7-4B88-BDCA-A77200FA8C45}" type="presParOf" srcId="{06348EBC-4FD1-42A0-98C1-7A0A693B3B71}" destId="{DC0CC402-AE67-400F-A5D3-6B6C749A1FDF}" srcOrd="0" destOrd="0" presId="urn:microsoft.com/office/officeart/2016/7/layout/LinearBlockProcessNumbered"/>
    <dgm:cxn modelId="{7867EBF9-F895-431B-AE3D-93EA1A80252D}" type="presParOf" srcId="{06348EBC-4FD1-42A0-98C1-7A0A693B3B71}" destId="{E972142C-61A2-4D04-8BF3-D6C434CDF4FD}" srcOrd="1" destOrd="0" presId="urn:microsoft.com/office/officeart/2016/7/layout/LinearBlockProcessNumbered"/>
    <dgm:cxn modelId="{94F90A24-808E-4371-939D-DA497631C241}" type="presParOf" srcId="{06348EBC-4FD1-42A0-98C1-7A0A693B3B71}" destId="{9219DB67-BF77-4A16-A969-75CD0BB1C7C7}" srcOrd="2" destOrd="0" presId="urn:microsoft.com/office/officeart/2016/7/layout/LinearBlockProcessNumbered"/>
    <dgm:cxn modelId="{1A8B4C4B-0466-4C8B-B6B1-52BE4F5083BA}" type="presParOf" srcId="{31CE86DA-8FDB-44D7-B121-29EF245925FE}" destId="{6160799F-D524-436E-8564-BFEB31D54E2B}" srcOrd="3" destOrd="0" presId="urn:microsoft.com/office/officeart/2016/7/layout/LinearBlockProcessNumbered"/>
    <dgm:cxn modelId="{3263E09D-0827-42A2-9B57-F1169B73A45B}" type="presParOf" srcId="{31CE86DA-8FDB-44D7-B121-29EF245925FE}" destId="{7493A872-A76D-48DB-81F2-9A4731A2A4FB}" srcOrd="4" destOrd="0" presId="urn:microsoft.com/office/officeart/2016/7/layout/LinearBlockProcessNumbered"/>
    <dgm:cxn modelId="{DCA2495D-2EBD-48B1-85C9-60546D4526F2}" type="presParOf" srcId="{7493A872-A76D-48DB-81F2-9A4731A2A4FB}" destId="{CC8150ED-32C2-4700-96D5-DA49EDABBCCE}" srcOrd="0" destOrd="0" presId="urn:microsoft.com/office/officeart/2016/7/layout/LinearBlockProcessNumbered"/>
    <dgm:cxn modelId="{74F06FD2-8D81-447B-B9C1-D00A0ABBA25E}" type="presParOf" srcId="{7493A872-A76D-48DB-81F2-9A4731A2A4FB}" destId="{6C1E7503-96F7-4F10-9157-D69FFBBC4D60}" srcOrd="1" destOrd="0" presId="urn:microsoft.com/office/officeart/2016/7/layout/LinearBlockProcessNumbered"/>
    <dgm:cxn modelId="{CB5B9A37-2515-40C6-9337-1174453F4406}" type="presParOf" srcId="{7493A872-A76D-48DB-81F2-9A4731A2A4FB}" destId="{D65EE737-327E-45AC-ADE4-A86BCA922E99}"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EB2C2F-F75C-4308-93CC-BE20C701FA3F}" type="doc">
      <dgm:prSet loTypeId="urn:microsoft.com/office/officeart/2005/8/layout/hierarchy1" loCatId="hierarchy" qsTypeId="urn:microsoft.com/office/officeart/2005/8/quickstyle/simple5" qsCatId="simple" csTypeId="urn:microsoft.com/office/officeart/2005/8/colors/colorful5" csCatId="colorful"/>
      <dgm:spPr/>
      <dgm:t>
        <a:bodyPr/>
        <a:lstStyle/>
        <a:p>
          <a:endParaRPr lang="en-US"/>
        </a:p>
      </dgm:t>
    </dgm:pt>
    <dgm:pt modelId="{B065C300-F710-471B-B5C8-426BB9E59EE5}">
      <dgm:prSet/>
      <dgm:spPr/>
      <dgm:t>
        <a:bodyPr/>
        <a:lstStyle/>
        <a:p>
          <a:r>
            <a:rPr lang="en-GB"/>
            <a:t>Cultural/social factors are the lifestyle, customs and values of a group of people.</a:t>
          </a:r>
          <a:endParaRPr lang="en-US"/>
        </a:p>
      </dgm:t>
    </dgm:pt>
    <dgm:pt modelId="{4177CFFA-2E2E-48C3-9E0D-3226B638C724}" type="parTrans" cxnId="{2473D0FC-88E3-4581-9349-81D6664E63BC}">
      <dgm:prSet/>
      <dgm:spPr/>
      <dgm:t>
        <a:bodyPr/>
        <a:lstStyle/>
        <a:p>
          <a:endParaRPr lang="en-US"/>
        </a:p>
      </dgm:t>
    </dgm:pt>
    <dgm:pt modelId="{18C5D7B2-303F-4CF9-9435-041615E2C43B}" type="sibTrans" cxnId="{2473D0FC-88E3-4581-9349-81D6664E63BC}">
      <dgm:prSet/>
      <dgm:spPr/>
      <dgm:t>
        <a:bodyPr/>
        <a:lstStyle/>
        <a:p>
          <a:endParaRPr lang="en-US"/>
        </a:p>
      </dgm:t>
    </dgm:pt>
    <dgm:pt modelId="{D694E364-D309-4592-96E1-3B06FD61D28F}">
      <dgm:prSet/>
      <dgm:spPr/>
      <dgm:t>
        <a:bodyPr/>
        <a:lstStyle/>
        <a:p>
          <a:r>
            <a:rPr lang="en-GB"/>
            <a:t>It is important for a business to recognise these factors when targeting markets. Without an insight and understanding it is likely that a business will fail to establish a significant presence in the market.</a:t>
          </a:r>
          <a:endParaRPr lang="en-US"/>
        </a:p>
      </dgm:t>
    </dgm:pt>
    <dgm:pt modelId="{F78AA0BE-7E28-4E16-AF2D-4658F5357942}" type="parTrans" cxnId="{988825E4-42E6-4360-9197-67ADA760AEA4}">
      <dgm:prSet/>
      <dgm:spPr/>
      <dgm:t>
        <a:bodyPr/>
        <a:lstStyle/>
        <a:p>
          <a:endParaRPr lang="en-US"/>
        </a:p>
      </dgm:t>
    </dgm:pt>
    <dgm:pt modelId="{56440E62-7280-4B60-B28F-39C391F11351}" type="sibTrans" cxnId="{988825E4-42E6-4360-9197-67ADA760AEA4}">
      <dgm:prSet/>
      <dgm:spPr/>
      <dgm:t>
        <a:bodyPr/>
        <a:lstStyle/>
        <a:p>
          <a:endParaRPr lang="en-US"/>
        </a:p>
      </dgm:t>
    </dgm:pt>
    <dgm:pt modelId="{F94A8F91-501F-4292-A8BF-5CA637CFD46C}">
      <dgm:prSet/>
      <dgm:spPr/>
      <dgm:t>
        <a:bodyPr/>
        <a:lstStyle/>
        <a:p>
          <a:r>
            <a:rPr lang="en-GB"/>
            <a:t>It is essential that a business understands the requirements of the target market, whilst at the same time ensuring that it does not use inappropriate marketing, very likely innocently, to upset them.</a:t>
          </a:r>
          <a:endParaRPr lang="en-US"/>
        </a:p>
      </dgm:t>
    </dgm:pt>
    <dgm:pt modelId="{B6B0D8A3-FEA2-4AFE-A1F6-C27741B6291D}" type="parTrans" cxnId="{CA594183-A99C-45AC-9433-E358F1D1522B}">
      <dgm:prSet/>
      <dgm:spPr/>
      <dgm:t>
        <a:bodyPr/>
        <a:lstStyle/>
        <a:p>
          <a:endParaRPr lang="en-US"/>
        </a:p>
      </dgm:t>
    </dgm:pt>
    <dgm:pt modelId="{B421FC72-EBE1-46FC-AE7D-CE9EDF20B64B}" type="sibTrans" cxnId="{CA594183-A99C-45AC-9433-E358F1D1522B}">
      <dgm:prSet/>
      <dgm:spPr/>
      <dgm:t>
        <a:bodyPr/>
        <a:lstStyle/>
        <a:p>
          <a:endParaRPr lang="en-US"/>
        </a:p>
      </dgm:t>
    </dgm:pt>
    <dgm:pt modelId="{92E8DB2E-36D7-478E-A57C-3E8E92079B66}" type="pres">
      <dgm:prSet presAssocID="{B0EB2C2F-F75C-4308-93CC-BE20C701FA3F}" presName="hierChild1" presStyleCnt="0">
        <dgm:presLayoutVars>
          <dgm:chPref val="1"/>
          <dgm:dir/>
          <dgm:animOne val="branch"/>
          <dgm:animLvl val="lvl"/>
          <dgm:resizeHandles/>
        </dgm:presLayoutVars>
      </dgm:prSet>
      <dgm:spPr/>
    </dgm:pt>
    <dgm:pt modelId="{C8594A2C-57DC-470E-8C37-E689E905E3DD}" type="pres">
      <dgm:prSet presAssocID="{B065C300-F710-471B-B5C8-426BB9E59EE5}" presName="hierRoot1" presStyleCnt="0"/>
      <dgm:spPr/>
    </dgm:pt>
    <dgm:pt modelId="{3CF6F4AD-3F37-41A2-BC59-2038E83F79C0}" type="pres">
      <dgm:prSet presAssocID="{B065C300-F710-471B-B5C8-426BB9E59EE5}" presName="composite" presStyleCnt="0"/>
      <dgm:spPr/>
    </dgm:pt>
    <dgm:pt modelId="{CFEB1CFE-0064-430F-B676-8331B6C77812}" type="pres">
      <dgm:prSet presAssocID="{B065C300-F710-471B-B5C8-426BB9E59EE5}" presName="background" presStyleLbl="node0" presStyleIdx="0" presStyleCnt="3"/>
      <dgm:spPr/>
    </dgm:pt>
    <dgm:pt modelId="{7346A0B4-FB4E-439E-8B4C-B77770C90EEC}" type="pres">
      <dgm:prSet presAssocID="{B065C300-F710-471B-B5C8-426BB9E59EE5}" presName="text" presStyleLbl="fgAcc0" presStyleIdx="0" presStyleCnt="3">
        <dgm:presLayoutVars>
          <dgm:chPref val="3"/>
        </dgm:presLayoutVars>
      </dgm:prSet>
      <dgm:spPr/>
    </dgm:pt>
    <dgm:pt modelId="{9D5EE22B-3211-40AE-91BD-C0CF0CFD4B33}" type="pres">
      <dgm:prSet presAssocID="{B065C300-F710-471B-B5C8-426BB9E59EE5}" presName="hierChild2" presStyleCnt="0"/>
      <dgm:spPr/>
    </dgm:pt>
    <dgm:pt modelId="{09C89609-7A23-48B0-BD56-A48DAE7AADFC}" type="pres">
      <dgm:prSet presAssocID="{D694E364-D309-4592-96E1-3B06FD61D28F}" presName="hierRoot1" presStyleCnt="0"/>
      <dgm:spPr/>
    </dgm:pt>
    <dgm:pt modelId="{CE98D266-A150-437F-B488-1AF5D47DE4AC}" type="pres">
      <dgm:prSet presAssocID="{D694E364-D309-4592-96E1-3B06FD61D28F}" presName="composite" presStyleCnt="0"/>
      <dgm:spPr/>
    </dgm:pt>
    <dgm:pt modelId="{49D5B80B-F3A9-4407-A31A-240690F8A166}" type="pres">
      <dgm:prSet presAssocID="{D694E364-D309-4592-96E1-3B06FD61D28F}" presName="background" presStyleLbl="node0" presStyleIdx="1" presStyleCnt="3"/>
      <dgm:spPr/>
    </dgm:pt>
    <dgm:pt modelId="{98C3A844-9594-4907-94FD-0CAB4449DA99}" type="pres">
      <dgm:prSet presAssocID="{D694E364-D309-4592-96E1-3B06FD61D28F}" presName="text" presStyleLbl="fgAcc0" presStyleIdx="1" presStyleCnt="3">
        <dgm:presLayoutVars>
          <dgm:chPref val="3"/>
        </dgm:presLayoutVars>
      </dgm:prSet>
      <dgm:spPr/>
    </dgm:pt>
    <dgm:pt modelId="{AF605B5D-3C89-499A-A8E6-587A08DDFCCF}" type="pres">
      <dgm:prSet presAssocID="{D694E364-D309-4592-96E1-3B06FD61D28F}" presName="hierChild2" presStyleCnt="0"/>
      <dgm:spPr/>
    </dgm:pt>
    <dgm:pt modelId="{54A5E8CF-B55D-45BD-8031-05A526EFA93C}" type="pres">
      <dgm:prSet presAssocID="{F94A8F91-501F-4292-A8BF-5CA637CFD46C}" presName="hierRoot1" presStyleCnt="0"/>
      <dgm:spPr/>
    </dgm:pt>
    <dgm:pt modelId="{F72A3984-6001-4BED-B7F8-FD77FE416C69}" type="pres">
      <dgm:prSet presAssocID="{F94A8F91-501F-4292-A8BF-5CA637CFD46C}" presName="composite" presStyleCnt="0"/>
      <dgm:spPr/>
    </dgm:pt>
    <dgm:pt modelId="{AED0CC9F-6EFC-4C4D-98FE-99B5633D0456}" type="pres">
      <dgm:prSet presAssocID="{F94A8F91-501F-4292-A8BF-5CA637CFD46C}" presName="background" presStyleLbl="node0" presStyleIdx="2" presStyleCnt="3"/>
      <dgm:spPr/>
    </dgm:pt>
    <dgm:pt modelId="{095EDA07-75E2-4B45-930D-4553C274DA04}" type="pres">
      <dgm:prSet presAssocID="{F94A8F91-501F-4292-A8BF-5CA637CFD46C}" presName="text" presStyleLbl="fgAcc0" presStyleIdx="2" presStyleCnt="3">
        <dgm:presLayoutVars>
          <dgm:chPref val="3"/>
        </dgm:presLayoutVars>
      </dgm:prSet>
      <dgm:spPr/>
    </dgm:pt>
    <dgm:pt modelId="{9D78A545-4BB2-45CD-949F-3CED0883022B}" type="pres">
      <dgm:prSet presAssocID="{F94A8F91-501F-4292-A8BF-5CA637CFD46C}" presName="hierChild2" presStyleCnt="0"/>
      <dgm:spPr/>
    </dgm:pt>
  </dgm:ptLst>
  <dgm:cxnLst>
    <dgm:cxn modelId="{CF0CFC4D-632D-40CE-A580-509B147FA1FC}" type="presOf" srcId="{F94A8F91-501F-4292-A8BF-5CA637CFD46C}" destId="{095EDA07-75E2-4B45-930D-4553C274DA04}" srcOrd="0" destOrd="0" presId="urn:microsoft.com/office/officeart/2005/8/layout/hierarchy1"/>
    <dgm:cxn modelId="{0AACAD52-7D99-4267-89C2-28A241E5C4A3}" type="presOf" srcId="{B0EB2C2F-F75C-4308-93CC-BE20C701FA3F}" destId="{92E8DB2E-36D7-478E-A57C-3E8E92079B66}" srcOrd="0" destOrd="0" presId="urn:microsoft.com/office/officeart/2005/8/layout/hierarchy1"/>
    <dgm:cxn modelId="{CA594183-A99C-45AC-9433-E358F1D1522B}" srcId="{B0EB2C2F-F75C-4308-93CC-BE20C701FA3F}" destId="{F94A8F91-501F-4292-A8BF-5CA637CFD46C}" srcOrd="2" destOrd="0" parTransId="{B6B0D8A3-FEA2-4AFE-A1F6-C27741B6291D}" sibTransId="{B421FC72-EBE1-46FC-AE7D-CE9EDF20B64B}"/>
    <dgm:cxn modelId="{3D8F4F8C-4520-4280-946A-ED9675B241CD}" type="presOf" srcId="{D694E364-D309-4592-96E1-3B06FD61D28F}" destId="{98C3A844-9594-4907-94FD-0CAB4449DA99}" srcOrd="0" destOrd="0" presId="urn:microsoft.com/office/officeart/2005/8/layout/hierarchy1"/>
    <dgm:cxn modelId="{EEE08CD6-AC71-4088-8F8E-169FD02B16B7}" type="presOf" srcId="{B065C300-F710-471B-B5C8-426BB9E59EE5}" destId="{7346A0B4-FB4E-439E-8B4C-B77770C90EEC}" srcOrd="0" destOrd="0" presId="urn:microsoft.com/office/officeart/2005/8/layout/hierarchy1"/>
    <dgm:cxn modelId="{988825E4-42E6-4360-9197-67ADA760AEA4}" srcId="{B0EB2C2F-F75C-4308-93CC-BE20C701FA3F}" destId="{D694E364-D309-4592-96E1-3B06FD61D28F}" srcOrd="1" destOrd="0" parTransId="{F78AA0BE-7E28-4E16-AF2D-4658F5357942}" sibTransId="{56440E62-7280-4B60-B28F-39C391F11351}"/>
    <dgm:cxn modelId="{2473D0FC-88E3-4581-9349-81D6664E63BC}" srcId="{B0EB2C2F-F75C-4308-93CC-BE20C701FA3F}" destId="{B065C300-F710-471B-B5C8-426BB9E59EE5}" srcOrd="0" destOrd="0" parTransId="{4177CFFA-2E2E-48C3-9E0D-3226B638C724}" sibTransId="{18C5D7B2-303F-4CF9-9435-041615E2C43B}"/>
    <dgm:cxn modelId="{1DA15B71-91FF-45B8-8637-7DA92C50575D}" type="presParOf" srcId="{92E8DB2E-36D7-478E-A57C-3E8E92079B66}" destId="{C8594A2C-57DC-470E-8C37-E689E905E3DD}" srcOrd="0" destOrd="0" presId="urn:microsoft.com/office/officeart/2005/8/layout/hierarchy1"/>
    <dgm:cxn modelId="{7326C2F2-8537-4ECA-89DA-B265F906B568}" type="presParOf" srcId="{C8594A2C-57DC-470E-8C37-E689E905E3DD}" destId="{3CF6F4AD-3F37-41A2-BC59-2038E83F79C0}" srcOrd="0" destOrd="0" presId="urn:microsoft.com/office/officeart/2005/8/layout/hierarchy1"/>
    <dgm:cxn modelId="{AEA12155-1726-468C-A50C-EFDF59CD129D}" type="presParOf" srcId="{3CF6F4AD-3F37-41A2-BC59-2038E83F79C0}" destId="{CFEB1CFE-0064-430F-B676-8331B6C77812}" srcOrd="0" destOrd="0" presId="urn:microsoft.com/office/officeart/2005/8/layout/hierarchy1"/>
    <dgm:cxn modelId="{4EF07DD5-2E83-4ED8-9F80-3A11B482131F}" type="presParOf" srcId="{3CF6F4AD-3F37-41A2-BC59-2038E83F79C0}" destId="{7346A0B4-FB4E-439E-8B4C-B77770C90EEC}" srcOrd="1" destOrd="0" presId="urn:microsoft.com/office/officeart/2005/8/layout/hierarchy1"/>
    <dgm:cxn modelId="{E081FABB-BBAB-467F-9E6B-3D863B81C236}" type="presParOf" srcId="{C8594A2C-57DC-470E-8C37-E689E905E3DD}" destId="{9D5EE22B-3211-40AE-91BD-C0CF0CFD4B33}" srcOrd="1" destOrd="0" presId="urn:microsoft.com/office/officeart/2005/8/layout/hierarchy1"/>
    <dgm:cxn modelId="{EE73C2DA-4412-4B97-9103-053E9D007885}" type="presParOf" srcId="{92E8DB2E-36D7-478E-A57C-3E8E92079B66}" destId="{09C89609-7A23-48B0-BD56-A48DAE7AADFC}" srcOrd="1" destOrd="0" presId="urn:microsoft.com/office/officeart/2005/8/layout/hierarchy1"/>
    <dgm:cxn modelId="{D6CAB1B9-6B0C-471A-9D10-1C543A3AFC3D}" type="presParOf" srcId="{09C89609-7A23-48B0-BD56-A48DAE7AADFC}" destId="{CE98D266-A150-437F-B488-1AF5D47DE4AC}" srcOrd="0" destOrd="0" presId="urn:microsoft.com/office/officeart/2005/8/layout/hierarchy1"/>
    <dgm:cxn modelId="{AB9138B4-75F4-4D10-90CB-283AB8ACEDB9}" type="presParOf" srcId="{CE98D266-A150-437F-B488-1AF5D47DE4AC}" destId="{49D5B80B-F3A9-4407-A31A-240690F8A166}" srcOrd="0" destOrd="0" presId="urn:microsoft.com/office/officeart/2005/8/layout/hierarchy1"/>
    <dgm:cxn modelId="{E90AEED7-8313-4BE1-A604-A1CADFF84B2F}" type="presParOf" srcId="{CE98D266-A150-437F-B488-1AF5D47DE4AC}" destId="{98C3A844-9594-4907-94FD-0CAB4449DA99}" srcOrd="1" destOrd="0" presId="urn:microsoft.com/office/officeart/2005/8/layout/hierarchy1"/>
    <dgm:cxn modelId="{19A30BB0-05F3-418B-8DE9-30EBA536C5C9}" type="presParOf" srcId="{09C89609-7A23-48B0-BD56-A48DAE7AADFC}" destId="{AF605B5D-3C89-499A-A8E6-587A08DDFCCF}" srcOrd="1" destOrd="0" presId="urn:microsoft.com/office/officeart/2005/8/layout/hierarchy1"/>
    <dgm:cxn modelId="{9EAC5193-8C08-4102-990A-BACA0F311D85}" type="presParOf" srcId="{92E8DB2E-36D7-478E-A57C-3E8E92079B66}" destId="{54A5E8CF-B55D-45BD-8031-05A526EFA93C}" srcOrd="2" destOrd="0" presId="urn:microsoft.com/office/officeart/2005/8/layout/hierarchy1"/>
    <dgm:cxn modelId="{FBF10A04-4299-4A0E-B7B4-88EEC97DEB74}" type="presParOf" srcId="{54A5E8CF-B55D-45BD-8031-05A526EFA93C}" destId="{F72A3984-6001-4BED-B7F8-FD77FE416C69}" srcOrd="0" destOrd="0" presId="urn:microsoft.com/office/officeart/2005/8/layout/hierarchy1"/>
    <dgm:cxn modelId="{DA029121-70C6-4ADF-94D7-0275BFE7331C}" type="presParOf" srcId="{F72A3984-6001-4BED-B7F8-FD77FE416C69}" destId="{AED0CC9F-6EFC-4C4D-98FE-99B5633D0456}" srcOrd="0" destOrd="0" presId="urn:microsoft.com/office/officeart/2005/8/layout/hierarchy1"/>
    <dgm:cxn modelId="{AD3C1809-0B59-42BF-979D-6ECBEF349443}" type="presParOf" srcId="{F72A3984-6001-4BED-B7F8-FD77FE416C69}" destId="{095EDA07-75E2-4B45-930D-4553C274DA04}" srcOrd="1" destOrd="0" presId="urn:microsoft.com/office/officeart/2005/8/layout/hierarchy1"/>
    <dgm:cxn modelId="{AACE6CB2-90EB-4E49-B683-8BCAAB9AFB59}" type="presParOf" srcId="{54A5E8CF-B55D-45BD-8031-05A526EFA93C}" destId="{9D78A545-4BB2-45CD-949F-3CED0883022B}"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9E35EF-AC78-4B4B-97B8-CF2685D6E4BD}" type="doc">
      <dgm:prSet loTypeId="urn:microsoft.com/office/officeart/2016/7/layout/LinearBlockProcessNumbered" loCatId="process" qsTypeId="urn:microsoft.com/office/officeart/2005/8/quickstyle/simple1" qsCatId="simple" csTypeId="urn:microsoft.com/office/officeart/2005/8/colors/colorful1" csCatId="colorful"/>
      <dgm:spPr/>
      <dgm:t>
        <a:bodyPr/>
        <a:lstStyle/>
        <a:p>
          <a:endParaRPr lang="en-US"/>
        </a:p>
      </dgm:t>
    </dgm:pt>
    <dgm:pt modelId="{C10CC35B-32E8-4B6D-B07B-0925B120CA62}">
      <dgm:prSet/>
      <dgm:spPr/>
      <dgm:t>
        <a:bodyPr/>
        <a:lstStyle/>
        <a:p>
          <a:r>
            <a:rPr lang="en-GB"/>
            <a:t>Unintended meanings occur when the message being portrayed by the business is taken to mean something else by the potential market.</a:t>
          </a:r>
          <a:endParaRPr lang="en-US"/>
        </a:p>
      </dgm:t>
    </dgm:pt>
    <dgm:pt modelId="{1F23D7C3-B240-4143-82EC-717DCA17314B}" type="parTrans" cxnId="{1F957C87-6559-414D-A545-D03D20D0D081}">
      <dgm:prSet/>
      <dgm:spPr/>
      <dgm:t>
        <a:bodyPr/>
        <a:lstStyle/>
        <a:p>
          <a:endParaRPr lang="en-US"/>
        </a:p>
      </dgm:t>
    </dgm:pt>
    <dgm:pt modelId="{E8B56BBF-D99A-483E-B4E6-29F5FAA5A074}" type="sibTrans" cxnId="{1F957C87-6559-414D-A545-D03D20D0D081}">
      <dgm:prSet phldrT="01" phldr="0"/>
      <dgm:spPr/>
      <dgm:t>
        <a:bodyPr/>
        <a:lstStyle/>
        <a:p>
          <a:r>
            <a:rPr lang="en-US"/>
            <a:t>01</a:t>
          </a:r>
        </a:p>
      </dgm:t>
    </dgm:pt>
    <dgm:pt modelId="{3A7F4DB1-5F06-4623-BB0A-F178B0CA8534}">
      <dgm:prSet/>
      <dgm:spPr/>
      <dgm:t>
        <a:bodyPr/>
        <a:lstStyle/>
        <a:p>
          <a:r>
            <a:rPr lang="en-GB"/>
            <a:t>Often this is based on factors such as gestures and hidden connotations.</a:t>
          </a:r>
          <a:endParaRPr lang="en-US"/>
        </a:p>
      </dgm:t>
    </dgm:pt>
    <dgm:pt modelId="{F66B90F2-FBBE-4D8D-8658-ED9F4B454DDB}" type="parTrans" cxnId="{573D7F46-9EB5-4C40-8B77-53444BFC45A4}">
      <dgm:prSet/>
      <dgm:spPr/>
      <dgm:t>
        <a:bodyPr/>
        <a:lstStyle/>
        <a:p>
          <a:endParaRPr lang="en-US"/>
        </a:p>
      </dgm:t>
    </dgm:pt>
    <dgm:pt modelId="{F257B2F4-4BED-4F67-8BEF-7F45217692D1}" type="sibTrans" cxnId="{573D7F46-9EB5-4C40-8B77-53444BFC45A4}">
      <dgm:prSet phldrT="02" phldr="0"/>
      <dgm:spPr/>
      <dgm:t>
        <a:bodyPr/>
        <a:lstStyle/>
        <a:p>
          <a:r>
            <a:rPr lang="en-US"/>
            <a:t>02</a:t>
          </a:r>
        </a:p>
      </dgm:t>
    </dgm:pt>
    <dgm:pt modelId="{D9D9EB5E-A335-424E-88DD-24FDEC7886E2}">
      <dgm:prSet/>
      <dgm:spPr/>
      <dgm:t>
        <a:bodyPr/>
        <a:lstStyle/>
        <a:p>
          <a:r>
            <a:rPr lang="en-GB"/>
            <a:t>Without appropriate insight into different cultures and societies this can cause significant problems for a business, even destroying its reputation.</a:t>
          </a:r>
          <a:endParaRPr lang="en-US"/>
        </a:p>
      </dgm:t>
    </dgm:pt>
    <dgm:pt modelId="{36287F34-6D0E-4CCD-9779-0AC8C3B9BCB5}" type="parTrans" cxnId="{430DA6CC-3DD3-4576-9DBF-32165919E0A8}">
      <dgm:prSet/>
      <dgm:spPr/>
      <dgm:t>
        <a:bodyPr/>
        <a:lstStyle/>
        <a:p>
          <a:endParaRPr lang="en-US"/>
        </a:p>
      </dgm:t>
    </dgm:pt>
    <dgm:pt modelId="{BA5DB9D9-4C76-4829-BAE5-B108C7B42520}" type="sibTrans" cxnId="{430DA6CC-3DD3-4576-9DBF-32165919E0A8}">
      <dgm:prSet phldrT="03" phldr="0"/>
      <dgm:spPr/>
      <dgm:t>
        <a:bodyPr/>
        <a:lstStyle/>
        <a:p>
          <a:r>
            <a:rPr lang="en-US"/>
            <a:t>03</a:t>
          </a:r>
        </a:p>
      </dgm:t>
    </dgm:pt>
    <dgm:pt modelId="{67861818-F64F-4538-A0EB-304CCFC4DEC8}">
      <dgm:prSet/>
      <dgm:spPr/>
      <dgm:t>
        <a:bodyPr/>
        <a:lstStyle/>
        <a:p>
          <a:r>
            <a:rPr lang="en-GB"/>
            <a:t>This means that the business would have to redress the situation by increasing the marketing budget to restore its brand image.</a:t>
          </a:r>
          <a:endParaRPr lang="en-US"/>
        </a:p>
      </dgm:t>
    </dgm:pt>
    <dgm:pt modelId="{5E1B1D5F-E389-4BD3-B2D5-5D6C030065D0}" type="parTrans" cxnId="{72FE89C5-1506-4A01-87FD-8DBEDF5F6A02}">
      <dgm:prSet/>
      <dgm:spPr/>
      <dgm:t>
        <a:bodyPr/>
        <a:lstStyle/>
        <a:p>
          <a:endParaRPr lang="en-US"/>
        </a:p>
      </dgm:t>
    </dgm:pt>
    <dgm:pt modelId="{3676CF6C-A76F-444F-86FC-2E0D2AC30011}" type="sibTrans" cxnId="{72FE89C5-1506-4A01-87FD-8DBEDF5F6A02}">
      <dgm:prSet phldrT="04" phldr="0"/>
      <dgm:spPr/>
      <dgm:t>
        <a:bodyPr/>
        <a:lstStyle/>
        <a:p>
          <a:r>
            <a:rPr lang="en-US"/>
            <a:t>04</a:t>
          </a:r>
        </a:p>
      </dgm:t>
    </dgm:pt>
    <dgm:pt modelId="{5F762A76-D384-45C9-9A5E-577FA6A82B61}" type="pres">
      <dgm:prSet presAssocID="{2D9E35EF-AC78-4B4B-97B8-CF2685D6E4BD}" presName="Name0" presStyleCnt="0">
        <dgm:presLayoutVars>
          <dgm:animLvl val="lvl"/>
          <dgm:resizeHandles val="exact"/>
        </dgm:presLayoutVars>
      </dgm:prSet>
      <dgm:spPr/>
    </dgm:pt>
    <dgm:pt modelId="{710C1B28-B4FE-41DF-916D-1320B05D8CBA}" type="pres">
      <dgm:prSet presAssocID="{C10CC35B-32E8-4B6D-B07B-0925B120CA62}" presName="compositeNode" presStyleCnt="0">
        <dgm:presLayoutVars>
          <dgm:bulletEnabled val="1"/>
        </dgm:presLayoutVars>
      </dgm:prSet>
      <dgm:spPr/>
    </dgm:pt>
    <dgm:pt modelId="{803D54DB-1766-4134-A8AF-98700382BCE6}" type="pres">
      <dgm:prSet presAssocID="{C10CC35B-32E8-4B6D-B07B-0925B120CA62}" presName="bgRect" presStyleLbl="alignNode1" presStyleIdx="0" presStyleCnt="4"/>
      <dgm:spPr/>
    </dgm:pt>
    <dgm:pt modelId="{0BA6983D-DF46-40E5-8259-8036DCAFFE2D}" type="pres">
      <dgm:prSet presAssocID="{E8B56BBF-D99A-483E-B4E6-29F5FAA5A074}" presName="sibTransNodeRect" presStyleLbl="alignNode1" presStyleIdx="0" presStyleCnt="4">
        <dgm:presLayoutVars>
          <dgm:chMax val="0"/>
          <dgm:bulletEnabled val="1"/>
        </dgm:presLayoutVars>
      </dgm:prSet>
      <dgm:spPr/>
    </dgm:pt>
    <dgm:pt modelId="{D006053B-C937-4EA1-B8FF-515E411BA82C}" type="pres">
      <dgm:prSet presAssocID="{C10CC35B-32E8-4B6D-B07B-0925B120CA62}" presName="nodeRect" presStyleLbl="alignNode1" presStyleIdx="0" presStyleCnt="4">
        <dgm:presLayoutVars>
          <dgm:bulletEnabled val="1"/>
        </dgm:presLayoutVars>
      </dgm:prSet>
      <dgm:spPr/>
    </dgm:pt>
    <dgm:pt modelId="{2878577D-E095-4AA2-8FE7-BC562B6A9D8C}" type="pres">
      <dgm:prSet presAssocID="{E8B56BBF-D99A-483E-B4E6-29F5FAA5A074}" presName="sibTrans" presStyleCnt="0"/>
      <dgm:spPr/>
    </dgm:pt>
    <dgm:pt modelId="{1A288EE3-CCDF-446A-A788-273BCEC7B772}" type="pres">
      <dgm:prSet presAssocID="{3A7F4DB1-5F06-4623-BB0A-F178B0CA8534}" presName="compositeNode" presStyleCnt="0">
        <dgm:presLayoutVars>
          <dgm:bulletEnabled val="1"/>
        </dgm:presLayoutVars>
      </dgm:prSet>
      <dgm:spPr/>
    </dgm:pt>
    <dgm:pt modelId="{9B2C7A6E-0064-4EF9-BED4-1166F8507B33}" type="pres">
      <dgm:prSet presAssocID="{3A7F4DB1-5F06-4623-BB0A-F178B0CA8534}" presName="bgRect" presStyleLbl="alignNode1" presStyleIdx="1" presStyleCnt="4"/>
      <dgm:spPr/>
    </dgm:pt>
    <dgm:pt modelId="{73D73BD3-4A2A-4D84-BE20-F95007B648AF}" type="pres">
      <dgm:prSet presAssocID="{F257B2F4-4BED-4F67-8BEF-7F45217692D1}" presName="sibTransNodeRect" presStyleLbl="alignNode1" presStyleIdx="1" presStyleCnt="4">
        <dgm:presLayoutVars>
          <dgm:chMax val="0"/>
          <dgm:bulletEnabled val="1"/>
        </dgm:presLayoutVars>
      </dgm:prSet>
      <dgm:spPr/>
    </dgm:pt>
    <dgm:pt modelId="{B4251483-A07E-4737-9A78-2303AD682180}" type="pres">
      <dgm:prSet presAssocID="{3A7F4DB1-5F06-4623-BB0A-F178B0CA8534}" presName="nodeRect" presStyleLbl="alignNode1" presStyleIdx="1" presStyleCnt="4">
        <dgm:presLayoutVars>
          <dgm:bulletEnabled val="1"/>
        </dgm:presLayoutVars>
      </dgm:prSet>
      <dgm:spPr/>
    </dgm:pt>
    <dgm:pt modelId="{F2F216B1-80BA-4520-AFCB-FBAFB04D20CF}" type="pres">
      <dgm:prSet presAssocID="{F257B2F4-4BED-4F67-8BEF-7F45217692D1}" presName="sibTrans" presStyleCnt="0"/>
      <dgm:spPr/>
    </dgm:pt>
    <dgm:pt modelId="{56AFDA6B-481C-4F54-ABB0-67C361E09AFE}" type="pres">
      <dgm:prSet presAssocID="{D9D9EB5E-A335-424E-88DD-24FDEC7886E2}" presName="compositeNode" presStyleCnt="0">
        <dgm:presLayoutVars>
          <dgm:bulletEnabled val="1"/>
        </dgm:presLayoutVars>
      </dgm:prSet>
      <dgm:spPr/>
    </dgm:pt>
    <dgm:pt modelId="{5E56BB60-06F8-4B0C-8336-D9E6C6410D9E}" type="pres">
      <dgm:prSet presAssocID="{D9D9EB5E-A335-424E-88DD-24FDEC7886E2}" presName="bgRect" presStyleLbl="alignNode1" presStyleIdx="2" presStyleCnt="4"/>
      <dgm:spPr/>
    </dgm:pt>
    <dgm:pt modelId="{5E2EE69D-CA33-41FA-9EB6-ADF679B9DF10}" type="pres">
      <dgm:prSet presAssocID="{BA5DB9D9-4C76-4829-BAE5-B108C7B42520}" presName="sibTransNodeRect" presStyleLbl="alignNode1" presStyleIdx="2" presStyleCnt="4">
        <dgm:presLayoutVars>
          <dgm:chMax val="0"/>
          <dgm:bulletEnabled val="1"/>
        </dgm:presLayoutVars>
      </dgm:prSet>
      <dgm:spPr/>
    </dgm:pt>
    <dgm:pt modelId="{01D94AAE-F89D-400B-82B3-33E2E8BE16CF}" type="pres">
      <dgm:prSet presAssocID="{D9D9EB5E-A335-424E-88DD-24FDEC7886E2}" presName="nodeRect" presStyleLbl="alignNode1" presStyleIdx="2" presStyleCnt="4">
        <dgm:presLayoutVars>
          <dgm:bulletEnabled val="1"/>
        </dgm:presLayoutVars>
      </dgm:prSet>
      <dgm:spPr/>
    </dgm:pt>
    <dgm:pt modelId="{5D96D904-DB40-4248-93DA-68614A888BAB}" type="pres">
      <dgm:prSet presAssocID="{BA5DB9D9-4C76-4829-BAE5-B108C7B42520}" presName="sibTrans" presStyleCnt="0"/>
      <dgm:spPr/>
    </dgm:pt>
    <dgm:pt modelId="{34F49CF1-F6C2-49D4-B990-D3D5DBDF52E3}" type="pres">
      <dgm:prSet presAssocID="{67861818-F64F-4538-A0EB-304CCFC4DEC8}" presName="compositeNode" presStyleCnt="0">
        <dgm:presLayoutVars>
          <dgm:bulletEnabled val="1"/>
        </dgm:presLayoutVars>
      </dgm:prSet>
      <dgm:spPr/>
    </dgm:pt>
    <dgm:pt modelId="{FBDA99F9-FF1F-4DB4-BF27-B385004E0535}" type="pres">
      <dgm:prSet presAssocID="{67861818-F64F-4538-A0EB-304CCFC4DEC8}" presName="bgRect" presStyleLbl="alignNode1" presStyleIdx="3" presStyleCnt="4"/>
      <dgm:spPr/>
    </dgm:pt>
    <dgm:pt modelId="{E7BB0471-2C8B-42EC-BAEF-A44687523A58}" type="pres">
      <dgm:prSet presAssocID="{3676CF6C-A76F-444F-86FC-2E0D2AC30011}" presName="sibTransNodeRect" presStyleLbl="alignNode1" presStyleIdx="3" presStyleCnt="4">
        <dgm:presLayoutVars>
          <dgm:chMax val="0"/>
          <dgm:bulletEnabled val="1"/>
        </dgm:presLayoutVars>
      </dgm:prSet>
      <dgm:spPr/>
    </dgm:pt>
    <dgm:pt modelId="{537E6AB8-AA4C-463F-A8BD-218C19EDC1B4}" type="pres">
      <dgm:prSet presAssocID="{67861818-F64F-4538-A0EB-304CCFC4DEC8}" presName="nodeRect" presStyleLbl="alignNode1" presStyleIdx="3" presStyleCnt="4">
        <dgm:presLayoutVars>
          <dgm:bulletEnabled val="1"/>
        </dgm:presLayoutVars>
      </dgm:prSet>
      <dgm:spPr/>
    </dgm:pt>
  </dgm:ptLst>
  <dgm:cxnLst>
    <dgm:cxn modelId="{7BD16B10-2AB1-4F94-90C9-A8A225450757}" type="presOf" srcId="{C10CC35B-32E8-4B6D-B07B-0925B120CA62}" destId="{803D54DB-1766-4134-A8AF-98700382BCE6}" srcOrd="0" destOrd="0" presId="urn:microsoft.com/office/officeart/2016/7/layout/LinearBlockProcessNumbered"/>
    <dgm:cxn modelId="{6D973E1D-921D-46AA-9BE9-BAA6CCC38C89}" type="presOf" srcId="{D9D9EB5E-A335-424E-88DD-24FDEC7886E2}" destId="{5E56BB60-06F8-4B0C-8336-D9E6C6410D9E}" srcOrd="0" destOrd="0" presId="urn:microsoft.com/office/officeart/2016/7/layout/LinearBlockProcessNumbered"/>
    <dgm:cxn modelId="{9187B023-C540-435A-B284-B275D1B8E991}" type="presOf" srcId="{3676CF6C-A76F-444F-86FC-2E0D2AC30011}" destId="{E7BB0471-2C8B-42EC-BAEF-A44687523A58}" srcOrd="0" destOrd="0" presId="urn:microsoft.com/office/officeart/2016/7/layout/LinearBlockProcessNumbered"/>
    <dgm:cxn modelId="{0B95B826-BC6F-4543-ADCF-EFF9854236EE}" type="presOf" srcId="{BA5DB9D9-4C76-4829-BAE5-B108C7B42520}" destId="{5E2EE69D-CA33-41FA-9EB6-ADF679B9DF10}" srcOrd="0" destOrd="0" presId="urn:microsoft.com/office/officeart/2016/7/layout/LinearBlockProcessNumbered"/>
    <dgm:cxn modelId="{DC5C8636-3BFD-426E-AD6A-7D7D9AAE3F1F}" type="presOf" srcId="{C10CC35B-32E8-4B6D-B07B-0925B120CA62}" destId="{D006053B-C937-4EA1-B8FF-515E411BA82C}" srcOrd="1" destOrd="0" presId="urn:microsoft.com/office/officeart/2016/7/layout/LinearBlockProcessNumbered"/>
    <dgm:cxn modelId="{EA7E4C3C-8739-4BAB-B405-8B1EC2A3DC51}" type="presOf" srcId="{2D9E35EF-AC78-4B4B-97B8-CF2685D6E4BD}" destId="{5F762A76-D384-45C9-9A5E-577FA6A82B61}" srcOrd="0" destOrd="0" presId="urn:microsoft.com/office/officeart/2016/7/layout/LinearBlockProcessNumbered"/>
    <dgm:cxn modelId="{573D7F46-9EB5-4C40-8B77-53444BFC45A4}" srcId="{2D9E35EF-AC78-4B4B-97B8-CF2685D6E4BD}" destId="{3A7F4DB1-5F06-4623-BB0A-F178B0CA8534}" srcOrd="1" destOrd="0" parTransId="{F66B90F2-FBBE-4D8D-8658-ED9F4B454DDB}" sibTransId="{F257B2F4-4BED-4F67-8BEF-7F45217692D1}"/>
    <dgm:cxn modelId="{31398373-2888-48C3-9729-6F6ADA48C0C0}" type="presOf" srcId="{3A7F4DB1-5F06-4623-BB0A-F178B0CA8534}" destId="{B4251483-A07E-4737-9A78-2303AD682180}" srcOrd="1" destOrd="0" presId="urn:microsoft.com/office/officeart/2016/7/layout/LinearBlockProcessNumbered"/>
    <dgm:cxn modelId="{BC960979-0C65-4C8E-B5F2-EA8E8FD71070}" type="presOf" srcId="{F257B2F4-4BED-4F67-8BEF-7F45217692D1}" destId="{73D73BD3-4A2A-4D84-BE20-F95007B648AF}" srcOrd="0" destOrd="0" presId="urn:microsoft.com/office/officeart/2016/7/layout/LinearBlockProcessNumbered"/>
    <dgm:cxn modelId="{9E5B5B84-35D7-4E16-A321-36E5BB4BD4AA}" type="presOf" srcId="{D9D9EB5E-A335-424E-88DD-24FDEC7886E2}" destId="{01D94AAE-F89D-400B-82B3-33E2E8BE16CF}" srcOrd="1" destOrd="0" presId="urn:microsoft.com/office/officeart/2016/7/layout/LinearBlockProcessNumbered"/>
    <dgm:cxn modelId="{1F957C87-6559-414D-A545-D03D20D0D081}" srcId="{2D9E35EF-AC78-4B4B-97B8-CF2685D6E4BD}" destId="{C10CC35B-32E8-4B6D-B07B-0925B120CA62}" srcOrd="0" destOrd="0" parTransId="{1F23D7C3-B240-4143-82EC-717DCA17314B}" sibTransId="{E8B56BBF-D99A-483E-B4E6-29F5FAA5A074}"/>
    <dgm:cxn modelId="{A423388C-BC84-4B4E-B561-5F5E9948DEAC}" type="presOf" srcId="{67861818-F64F-4538-A0EB-304CCFC4DEC8}" destId="{FBDA99F9-FF1F-4DB4-BF27-B385004E0535}" srcOrd="0" destOrd="0" presId="urn:microsoft.com/office/officeart/2016/7/layout/LinearBlockProcessNumbered"/>
    <dgm:cxn modelId="{3EBF63B2-2CED-4DD7-A859-813E0249E8A0}" type="presOf" srcId="{E8B56BBF-D99A-483E-B4E6-29F5FAA5A074}" destId="{0BA6983D-DF46-40E5-8259-8036DCAFFE2D}" srcOrd="0" destOrd="0" presId="urn:microsoft.com/office/officeart/2016/7/layout/LinearBlockProcessNumbered"/>
    <dgm:cxn modelId="{72FE89C5-1506-4A01-87FD-8DBEDF5F6A02}" srcId="{2D9E35EF-AC78-4B4B-97B8-CF2685D6E4BD}" destId="{67861818-F64F-4538-A0EB-304CCFC4DEC8}" srcOrd="3" destOrd="0" parTransId="{5E1B1D5F-E389-4BD3-B2D5-5D6C030065D0}" sibTransId="{3676CF6C-A76F-444F-86FC-2E0D2AC30011}"/>
    <dgm:cxn modelId="{430DA6CC-3DD3-4576-9DBF-32165919E0A8}" srcId="{2D9E35EF-AC78-4B4B-97B8-CF2685D6E4BD}" destId="{D9D9EB5E-A335-424E-88DD-24FDEC7886E2}" srcOrd="2" destOrd="0" parTransId="{36287F34-6D0E-4CCD-9779-0AC8C3B9BCB5}" sibTransId="{BA5DB9D9-4C76-4829-BAE5-B108C7B42520}"/>
    <dgm:cxn modelId="{3037C6D3-60F9-42E0-8E9D-BFD36077F276}" type="presOf" srcId="{3A7F4DB1-5F06-4623-BB0A-F178B0CA8534}" destId="{9B2C7A6E-0064-4EF9-BED4-1166F8507B33}" srcOrd="0" destOrd="0" presId="urn:microsoft.com/office/officeart/2016/7/layout/LinearBlockProcessNumbered"/>
    <dgm:cxn modelId="{D6CBA2DA-2FE1-4DDF-9BD1-F09E5987614E}" type="presOf" srcId="{67861818-F64F-4538-A0EB-304CCFC4DEC8}" destId="{537E6AB8-AA4C-463F-A8BD-218C19EDC1B4}" srcOrd="1" destOrd="0" presId="urn:microsoft.com/office/officeart/2016/7/layout/LinearBlockProcessNumbered"/>
    <dgm:cxn modelId="{A2A00C8C-0247-4EF6-AEBC-625C61777407}" type="presParOf" srcId="{5F762A76-D384-45C9-9A5E-577FA6A82B61}" destId="{710C1B28-B4FE-41DF-916D-1320B05D8CBA}" srcOrd="0" destOrd="0" presId="urn:microsoft.com/office/officeart/2016/7/layout/LinearBlockProcessNumbered"/>
    <dgm:cxn modelId="{1A1C1436-CE7E-4FF0-A479-AF6E73EB476B}" type="presParOf" srcId="{710C1B28-B4FE-41DF-916D-1320B05D8CBA}" destId="{803D54DB-1766-4134-A8AF-98700382BCE6}" srcOrd="0" destOrd="0" presId="urn:microsoft.com/office/officeart/2016/7/layout/LinearBlockProcessNumbered"/>
    <dgm:cxn modelId="{F838DC2D-18CC-474F-A3F1-00B1B7C11A99}" type="presParOf" srcId="{710C1B28-B4FE-41DF-916D-1320B05D8CBA}" destId="{0BA6983D-DF46-40E5-8259-8036DCAFFE2D}" srcOrd="1" destOrd="0" presId="urn:microsoft.com/office/officeart/2016/7/layout/LinearBlockProcessNumbered"/>
    <dgm:cxn modelId="{1B484D77-736A-4165-BDFE-720EDD247CD0}" type="presParOf" srcId="{710C1B28-B4FE-41DF-916D-1320B05D8CBA}" destId="{D006053B-C937-4EA1-B8FF-515E411BA82C}" srcOrd="2" destOrd="0" presId="urn:microsoft.com/office/officeart/2016/7/layout/LinearBlockProcessNumbered"/>
    <dgm:cxn modelId="{CBFC661C-946A-46DA-8712-D232E0D0D61D}" type="presParOf" srcId="{5F762A76-D384-45C9-9A5E-577FA6A82B61}" destId="{2878577D-E095-4AA2-8FE7-BC562B6A9D8C}" srcOrd="1" destOrd="0" presId="urn:microsoft.com/office/officeart/2016/7/layout/LinearBlockProcessNumbered"/>
    <dgm:cxn modelId="{2C32B3BA-E25A-4DFE-9DA2-1A3B2EC8B524}" type="presParOf" srcId="{5F762A76-D384-45C9-9A5E-577FA6A82B61}" destId="{1A288EE3-CCDF-446A-A788-273BCEC7B772}" srcOrd="2" destOrd="0" presId="urn:microsoft.com/office/officeart/2016/7/layout/LinearBlockProcessNumbered"/>
    <dgm:cxn modelId="{34B2852E-5FDF-4DDF-BC9E-19FCF9B30DA1}" type="presParOf" srcId="{1A288EE3-CCDF-446A-A788-273BCEC7B772}" destId="{9B2C7A6E-0064-4EF9-BED4-1166F8507B33}" srcOrd="0" destOrd="0" presId="urn:microsoft.com/office/officeart/2016/7/layout/LinearBlockProcessNumbered"/>
    <dgm:cxn modelId="{F755D662-EE3E-4D4D-82B2-21E3F437D351}" type="presParOf" srcId="{1A288EE3-CCDF-446A-A788-273BCEC7B772}" destId="{73D73BD3-4A2A-4D84-BE20-F95007B648AF}" srcOrd="1" destOrd="0" presId="urn:microsoft.com/office/officeart/2016/7/layout/LinearBlockProcessNumbered"/>
    <dgm:cxn modelId="{6CE74816-793B-4458-B876-C314E95833EC}" type="presParOf" srcId="{1A288EE3-CCDF-446A-A788-273BCEC7B772}" destId="{B4251483-A07E-4737-9A78-2303AD682180}" srcOrd="2" destOrd="0" presId="urn:microsoft.com/office/officeart/2016/7/layout/LinearBlockProcessNumbered"/>
    <dgm:cxn modelId="{A230D425-62A2-42C5-853C-FE7AFF19A35B}" type="presParOf" srcId="{5F762A76-D384-45C9-9A5E-577FA6A82B61}" destId="{F2F216B1-80BA-4520-AFCB-FBAFB04D20CF}" srcOrd="3" destOrd="0" presId="urn:microsoft.com/office/officeart/2016/7/layout/LinearBlockProcessNumbered"/>
    <dgm:cxn modelId="{E0619FC4-CB2D-4F26-8EB2-AFD34F190C95}" type="presParOf" srcId="{5F762A76-D384-45C9-9A5E-577FA6A82B61}" destId="{56AFDA6B-481C-4F54-ABB0-67C361E09AFE}" srcOrd="4" destOrd="0" presId="urn:microsoft.com/office/officeart/2016/7/layout/LinearBlockProcessNumbered"/>
    <dgm:cxn modelId="{555A9F0A-E5D4-401D-B237-A9DF36EB754A}" type="presParOf" srcId="{56AFDA6B-481C-4F54-ABB0-67C361E09AFE}" destId="{5E56BB60-06F8-4B0C-8336-D9E6C6410D9E}" srcOrd="0" destOrd="0" presId="urn:microsoft.com/office/officeart/2016/7/layout/LinearBlockProcessNumbered"/>
    <dgm:cxn modelId="{5A5A8E7F-EE3B-475B-AE8B-907A5C811AEF}" type="presParOf" srcId="{56AFDA6B-481C-4F54-ABB0-67C361E09AFE}" destId="{5E2EE69D-CA33-41FA-9EB6-ADF679B9DF10}" srcOrd="1" destOrd="0" presId="urn:microsoft.com/office/officeart/2016/7/layout/LinearBlockProcessNumbered"/>
    <dgm:cxn modelId="{9F75FCB6-CA66-4D35-824B-CE4B832EDDEC}" type="presParOf" srcId="{56AFDA6B-481C-4F54-ABB0-67C361E09AFE}" destId="{01D94AAE-F89D-400B-82B3-33E2E8BE16CF}" srcOrd="2" destOrd="0" presId="urn:microsoft.com/office/officeart/2016/7/layout/LinearBlockProcessNumbered"/>
    <dgm:cxn modelId="{B407CBF0-A747-449E-A53A-7D6E4E77BF10}" type="presParOf" srcId="{5F762A76-D384-45C9-9A5E-577FA6A82B61}" destId="{5D96D904-DB40-4248-93DA-68614A888BAB}" srcOrd="5" destOrd="0" presId="urn:microsoft.com/office/officeart/2016/7/layout/LinearBlockProcessNumbered"/>
    <dgm:cxn modelId="{72D5354A-D128-4343-B15E-F14FF3854176}" type="presParOf" srcId="{5F762A76-D384-45C9-9A5E-577FA6A82B61}" destId="{34F49CF1-F6C2-49D4-B990-D3D5DBDF52E3}" srcOrd="6" destOrd="0" presId="urn:microsoft.com/office/officeart/2016/7/layout/LinearBlockProcessNumbered"/>
    <dgm:cxn modelId="{DAB2F699-CB11-4FBB-AAF7-779ED66C4D70}" type="presParOf" srcId="{34F49CF1-F6C2-49D4-B990-D3D5DBDF52E3}" destId="{FBDA99F9-FF1F-4DB4-BF27-B385004E0535}" srcOrd="0" destOrd="0" presId="urn:microsoft.com/office/officeart/2016/7/layout/LinearBlockProcessNumbered"/>
    <dgm:cxn modelId="{38DAE4D8-07E4-49E6-BA83-2F74ECB04EA3}" type="presParOf" srcId="{34F49CF1-F6C2-49D4-B990-D3D5DBDF52E3}" destId="{E7BB0471-2C8B-42EC-BAEF-A44687523A58}" srcOrd="1" destOrd="0" presId="urn:microsoft.com/office/officeart/2016/7/layout/LinearBlockProcessNumbered"/>
    <dgm:cxn modelId="{6E5F9E6F-99CC-4F42-87F5-09F019227B2E}" type="presParOf" srcId="{34F49CF1-F6C2-49D4-B990-D3D5DBDF52E3}" destId="{537E6AB8-AA4C-463F-A8BD-218C19EDC1B4}"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ADFCAE-DBCB-4CC0-8AC3-F63DE76CBF5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59C649B-EC66-4C29-8B8D-CC60C06C1434}">
      <dgm:prSet/>
      <dgm:spPr/>
      <dgm:t>
        <a:bodyPr/>
        <a:lstStyle/>
        <a:p>
          <a:pPr>
            <a:lnSpc>
              <a:spcPct val="100000"/>
            </a:lnSpc>
          </a:pPr>
          <a:r>
            <a:rPr lang="en-GB"/>
            <a:t>Inappropriate and inaccurate translations occur when the language being used to promote a product is not converted accurately.</a:t>
          </a:r>
          <a:endParaRPr lang="en-US"/>
        </a:p>
      </dgm:t>
    </dgm:pt>
    <dgm:pt modelId="{B77EDE16-1A98-434B-BCE6-96F4B39876EC}" type="parTrans" cxnId="{4EBB0746-70CF-4024-8763-0A25D5F4E186}">
      <dgm:prSet/>
      <dgm:spPr/>
      <dgm:t>
        <a:bodyPr/>
        <a:lstStyle/>
        <a:p>
          <a:endParaRPr lang="en-US"/>
        </a:p>
      </dgm:t>
    </dgm:pt>
    <dgm:pt modelId="{B99BE2CC-C9FE-47F9-A7F3-53219AD9B9CD}" type="sibTrans" cxnId="{4EBB0746-70CF-4024-8763-0A25D5F4E186}">
      <dgm:prSet/>
      <dgm:spPr/>
      <dgm:t>
        <a:bodyPr/>
        <a:lstStyle/>
        <a:p>
          <a:endParaRPr lang="en-US"/>
        </a:p>
      </dgm:t>
    </dgm:pt>
    <dgm:pt modelId="{E3BAAADB-62F8-4B42-8783-5DA8582D67EA}">
      <dgm:prSet/>
      <dgm:spPr/>
      <dgm:t>
        <a:bodyPr/>
        <a:lstStyle/>
        <a:p>
          <a:pPr>
            <a:lnSpc>
              <a:spcPct val="100000"/>
            </a:lnSpc>
          </a:pPr>
          <a:r>
            <a:rPr lang="en-GB"/>
            <a:t>This can cause significant embarrassment for a business and will impact on the brand name in the short term.</a:t>
          </a:r>
          <a:endParaRPr lang="en-US"/>
        </a:p>
      </dgm:t>
    </dgm:pt>
    <dgm:pt modelId="{8B44D070-6C12-4DB2-901B-8DCB0EC6E4F6}" type="parTrans" cxnId="{3E690B2C-FD1D-4971-B879-D2FB06F8AE86}">
      <dgm:prSet/>
      <dgm:spPr/>
      <dgm:t>
        <a:bodyPr/>
        <a:lstStyle/>
        <a:p>
          <a:endParaRPr lang="en-US"/>
        </a:p>
      </dgm:t>
    </dgm:pt>
    <dgm:pt modelId="{306FEBA7-F6E1-476A-A542-8EA7A0C8E611}" type="sibTrans" cxnId="{3E690B2C-FD1D-4971-B879-D2FB06F8AE86}">
      <dgm:prSet/>
      <dgm:spPr/>
      <dgm:t>
        <a:bodyPr/>
        <a:lstStyle/>
        <a:p>
          <a:endParaRPr lang="en-US"/>
        </a:p>
      </dgm:t>
    </dgm:pt>
    <dgm:pt modelId="{65A12562-4A50-493B-9B7E-9CCBCC60E076}" type="pres">
      <dgm:prSet presAssocID="{FEADFCAE-DBCB-4CC0-8AC3-F63DE76CBF5D}" presName="root" presStyleCnt="0">
        <dgm:presLayoutVars>
          <dgm:dir/>
          <dgm:resizeHandles val="exact"/>
        </dgm:presLayoutVars>
      </dgm:prSet>
      <dgm:spPr/>
    </dgm:pt>
    <dgm:pt modelId="{CE04A097-3EB8-42A0-88A7-17E2D9D65508}" type="pres">
      <dgm:prSet presAssocID="{759C649B-EC66-4C29-8B8D-CC60C06C1434}" presName="compNode" presStyleCnt="0"/>
      <dgm:spPr/>
    </dgm:pt>
    <dgm:pt modelId="{0AC1083B-48E8-4098-8B61-AEF4B0B25BA6}" type="pres">
      <dgm:prSet presAssocID="{759C649B-EC66-4C29-8B8D-CC60C06C1434}" presName="bgRect" presStyleLbl="bgShp" presStyleIdx="0" presStyleCnt="2"/>
      <dgm:spPr/>
    </dgm:pt>
    <dgm:pt modelId="{FCC053A2-D29D-43B8-8A34-8D3B4D52F65A}" type="pres">
      <dgm:prSet presAssocID="{759C649B-EC66-4C29-8B8D-CC60C06C143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Irritant"/>
        </a:ext>
      </dgm:extLst>
    </dgm:pt>
    <dgm:pt modelId="{CF932C2C-4965-4EA6-973D-F078FB61E9D2}" type="pres">
      <dgm:prSet presAssocID="{759C649B-EC66-4C29-8B8D-CC60C06C1434}" presName="spaceRect" presStyleCnt="0"/>
      <dgm:spPr/>
    </dgm:pt>
    <dgm:pt modelId="{6FF6D3D8-C618-4343-B32F-FBAD1FD4494F}" type="pres">
      <dgm:prSet presAssocID="{759C649B-EC66-4C29-8B8D-CC60C06C1434}" presName="parTx" presStyleLbl="revTx" presStyleIdx="0" presStyleCnt="2">
        <dgm:presLayoutVars>
          <dgm:chMax val="0"/>
          <dgm:chPref val="0"/>
        </dgm:presLayoutVars>
      </dgm:prSet>
      <dgm:spPr/>
    </dgm:pt>
    <dgm:pt modelId="{96993ABF-3F5F-47FE-9BB7-C01A33BE4FBC}" type="pres">
      <dgm:prSet presAssocID="{B99BE2CC-C9FE-47F9-A7F3-53219AD9B9CD}" presName="sibTrans" presStyleCnt="0"/>
      <dgm:spPr/>
    </dgm:pt>
    <dgm:pt modelId="{396D1BBA-B33D-432D-B8CD-06C886220982}" type="pres">
      <dgm:prSet presAssocID="{E3BAAADB-62F8-4B42-8783-5DA8582D67EA}" presName="compNode" presStyleCnt="0"/>
      <dgm:spPr/>
    </dgm:pt>
    <dgm:pt modelId="{66762D24-6189-4001-8F4C-9CD137B4CB35}" type="pres">
      <dgm:prSet presAssocID="{E3BAAADB-62F8-4B42-8783-5DA8582D67EA}" presName="bgRect" presStyleLbl="bgShp" presStyleIdx="1" presStyleCnt="2"/>
      <dgm:spPr/>
    </dgm:pt>
    <dgm:pt modelId="{92D4B5A7-8CF1-4012-8B8F-EDB8E3D896C4}" type="pres">
      <dgm:prSet presAssocID="{E3BAAADB-62F8-4B42-8783-5DA8582D67E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Kiosk"/>
        </a:ext>
      </dgm:extLst>
    </dgm:pt>
    <dgm:pt modelId="{593638A1-1135-4293-B730-D600CE3CB091}" type="pres">
      <dgm:prSet presAssocID="{E3BAAADB-62F8-4B42-8783-5DA8582D67EA}" presName="spaceRect" presStyleCnt="0"/>
      <dgm:spPr/>
    </dgm:pt>
    <dgm:pt modelId="{2891EE22-2DE5-4813-90D2-FB2651C63288}" type="pres">
      <dgm:prSet presAssocID="{E3BAAADB-62F8-4B42-8783-5DA8582D67EA}" presName="parTx" presStyleLbl="revTx" presStyleIdx="1" presStyleCnt="2">
        <dgm:presLayoutVars>
          <dgm:chMax val="0"/>
          <dgm:chPref val="0"/>
        </dgm:presLayoutVars>
      </dgm:prSet>
      <dgm:spPr/>
    </dgm:pt>
  </dgm:ptLst>
  <dgm:cxnLst>
    <dgm:cxn modelId="{3E690B2C-FD1D-4971-B879-D2FB06F8AE86}" srcId="{FEADFCAE-DBCB-4CC0-8AC3-F63DE76CBF5D}" destId="{E3BAAADB-62F8-4B42-8783-5DA8582D67EA}" srcOrd="1" destOrd="0" parTransId="{8B44D070-6C12-4DB2-901B-8DCB0EC6E4F6}" sibTransId="{306FEBA7-F6E1-476A-A542-8EA7A0C8E611}"/>
    <dgm:cxn modelId="{19C72864-AB41-40A1-BC63-691F2E80F146}" type="presOf" srcId="{E3BAAADB-62F8-4B42-8783-5DA8582D67EA}" destId="{2891EE22-2DE5-4813-90D2-FB2651C63288}" srcOrd="0" destOrd="0" presId="urn:microsoft.com/office/officeart/2018/2/layout/IconVerticalSolidList"/>
    <dgm:cxn modelId="{4EBB0746-70CF-4024-8763-0A25D5F4E186}" srcId="{FEADFCAE-DBCB-4CC0-8AC3-F63DE76CBF5D}" destId="{759C649B-EC66-4C29-8B8D-CC60C06C1434}" srcOrd="0" destOrd="0" parTransId="{B77EDE16-1A98-434B-BCE6-96F4B39876EC}" sibTransId="{B99BE2CC-C9FE-47F9-A7F3-53219AD9B9CD}"/>
    <dgm:cxn modelId="{464EB487-E571-48D4-8F6A-E9381A303498}" type="presOf" srcId="{759C649B-EC66-4C29-8B8D-CC60C06C1434}" destId="{6FF6D3D8-C618-4343-B32F-FBAD1FD4494F}" srcOrd="0" destOrd="0" presId="urn:microsoft.com/office/officeart/2018/2/layout/IconVerticalSolidList"/>
    <dgm:cxn modelId="{02624FC7-FB39-4F59-A5AB-DC51ED4EFB9E}" type="presOf" srcId="{FEADFCAE-DBCB-4CC0-8AC3-F63DE76CBF5D}" destId="{65A12562-4A50-493B-9B7E-9CCBCC60E076}" srcOrd="0" destOrd="0" presId="urn:microsoft.com/office/officeart/2018/2/layout/IconVerticalSolidList"/>
    <dgm:cxn modelId="{4D386029-D68A-4F70-A165-A22DF1D48B18}" type="presParOf" srcId="{65A12562-4A50-493B-9B7E-9CCBCC60E076}" destId="{CE04A097-3EB8-42A0-88A7-17E2D9D65508}" srcOrd="0" destOrd="0" presId="urn:microsoft.com/office/officeart/2018/2/layout/IconVerticalSolidList"/>
    <dgm:cxn modelId="{A2CF5DF7-C2D7-4B23-BE84-E13E2A3BBE90}" type="presParOf" srcId="{CE04A097-3EB8-42A0-88A7-17E2D9D65508}" destId="{0AC1083B-48E8-4098-8B61-AEF4B0B25BA6}" srcOrd="0" destOrd="0" presId="urn:microsoft.com/office/officeart/2018/2/layout/IconVerticalSolidList"/>
    <dgm:cxn modelId="{2C7FA57F-37C6-4872-B99E-5C67F73D2D53}" type="presParOf" srcId="{CE04A097-3EB8-42A0-88A7-17E2D9D65508}" destId="{FCC053A2-D29D-43B8-8A34-8D3B4D52F65A}" srcOrd="1" destOrd="0" presId="urn:microsoft.com/office/officeart/2018/2/layout/IconVerticalSolidList"/>
    <dgm:cxn modelId="{76E15196-9D6A-4ADF-A9A3-60EE050FD01C}" type="presParOf" srcId="{CE04A097-3EB8-42A0-88A7-17E2D9D65508}" destId="{CF932C2C-4965-4EA6-973D-F078FB61E9D2}" srcOrd="2" destOrd="0" presId="urn:microsoft.com/office/officeart/2018/2/layout/IconVerticalSolidList"/>
    <dgm:cxn modelId="{14FD5ED8-8331-4BB8-AD81-2CF227E06B5D}" type="presParOf" srcId="{CE04A097-3EB8-42A0-88A7-17E2D9D65508}" destId="{6FF6D3D8-C618-4343-B32F-FBAD1FD4494F}" srcOrd="3" destOrd="0" presId="urn:microsoft.com/office/officeart/2018/2/layout/IconVerticalSolidList"/>
    <dgm:cxn modelId="{BEE62D88-1AFA-4858-8C04-C4E6A9FCF788}" type="presParOf" srcId="{65A12562-4A50-493B-9B7E-9CCBCC60E076}" destId="{96993ABF-3F5F-47FE-9BB7-C01A33BE4FBC}" srcOrd="1" destOrd="0" presId="urn:microsoft.com/office/officeart/2018/2/layout/IconVerticalSolidList"/>
    <dgm:cxn modelId="{5945BEC0-714D-4BCE-8438-0FCC22371E99}" type="presParOf" srcId="{65A12562-4A50-493B-9B7E-9CCBCC60E076}" destId="{396D1BBA-B33D-432D-B8CD-06C886220982}" srcOrd="2" destOrd="0" presId="urn:microsoft.com/office/officeart/2018/2/layout/IconVerticalSolidList"/>
    <dgm:cxn modelId="{1103FB52-7920-42C8-AB03-0CBEACF66EE8}" type="presParOf" srcId="{396D1BBA-B33D-432D-B8CD-06C886220982}" destId="{66762D24-6189-4001-8F4C-9CD137B4CB35}" srcOrd="0" destOrd="0" presId="urn:microsoft.com/office/officeart/2018/2/layout/IconVerticalSolidList"/>
    <dgm:cxn modelId="{2AC8B2D8-C60A-4017-B2C7-16FB4C38E32C}" type="presParOf" srcId="{396D1BBA-B33D-432D-B8CD-06C886220982}" destId="{92D4B5A7-8CF1-4012-8B8F-EDB8E3D896C4}" srcOrd="1" destOrd="0" presId="urn:microsoft.com/office/officeart/2018/2/layout/IconVerticalSolidList"/>
    <dgm:cxn modelId="{F1D84F79-0B8E-45AC-9D75-791DD4B3A0A4}" type="presParOf" srcId="{396D1BBA-B33D-432D-B8CD-06C886220982}" destId="{593638A1-1135-4293-B730-D600CE3CB091}" srcOrd="2" destOrd="0" presId="urn:microsoft.com/office/officeart/2018/2/layout/IconVerticalSolidList"/>
    <dgm:cxn modelId="{4A766606-9166-4CB1-93DF-9828EA4B630B}" type="presParOf" srcId="{396D1BBA-B33D-432D-B8CD-06C886220982}" destId="{2891EE22-2DE5-4813-90D2-FB2651C6328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DDEEF2-BDB2-4928-9770-89DF7822CDB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CE8486C-2851-458A-8C06-E746FA1E423B}">
      <dgm:prSet/>
      <dgm:spPr/>
      <dgm:t>
        <a:bodyPr/>
        <a:lstStyle/>
        <a:p>
          <a:r>
            <a:rPr lang="en-US" b="0" i="0" baseline="0"/>
            <a:t>Explain what we mean by a language barrier.</a:t>
          </a:r>
          <a:r>
            <a:rPr lang="en-US"/>
            <a:t> </a:t>
          </a:r>
        </a:p>
      </dgm:t>
    </dgm:pt>
    <dgm:pt modelId="{5DF205D7-798B-4CB1-A554-B99A76985ED1}" type="parTrans" cxnId="{2AAE09C3-7167-43C1-835D-FCDAE3C20BE0}">
      <dgm:prSet/>
      <dgm:spPr/>
      <dgm:t>
        <a:bodyPr/>
        <a:lstStyle/>
        <a:p>
          <a:endParaRPr lang="en-US"/>
        </a:p>
      </dgm:t>
    </dgm:pt>
    <dgm:pt modelId="{58520984-CBF2-4C73-B2F5-022684EF1F5A}" type="sibTrans" cxnId="{2AAE09C3-7167-43C1-835D-FCDAE3C20BE0}">
      <dgm:prSet/>
      <dgm:spPr/>
      <dgm:t>
        <a:bodyPr/>
        <a:lstStyle/>
        <a:p>
          <a:endParaRPr lang="en-US"/>
        </a:p>
      </dgm:t>
    </dgm:pt>
    <dgm:pt modelId="{4838D28A-8836-4108-B5D7-05F400EFFFCA}">
      <dgm:prSet/>
      <dgm:spPr/>
      <dgm:t>
        <a:bodyPr/>
        <a:lstStyle/>
        <a:p>
          <a:r>
            <a:rPr lang="en-US" dirty="0"/>
            <a:t>Explain why it is important for companies to be aware of language differences</a:t>
          </a:r>
        </a:p>
      </dgm:t>
    </dgm:pt>
    <dgm:pt modelId="{D42E3FFA-358C-482E-A0A5-A316754281DD}" type="parTrans" cxnId="{62B59364-A11B-41EC-890B-0E3262F95926}">
      <dgm:prSet/>
      <dgm:spPr/>
      <dgm:t>
        <a:bodyPr/>
        <a:lstStyle/>
        <a:p>
          <a:endParaRPr lang="en-US"/>
        </a:p>
      </dgm:t>
    </dgm:pt>
    <dgm:pt modelId="{575914DB-249D-40C2-98E6-D8E0C01BE8A8}" type="sibTrans" cxnId="{62B59364-A11B-41EC-890B-0E3262F95926}">
      <dgm:prSet/>
      <dgm:spPr/>
      <dgm:t>
        <a:bodyPr/>
        <a:lstStyle/>
        <a:p>
          <a:endParaRPr lang="en-US"/>
        </a:p>
      </dgm:t>
    </dgm:pt>
    <dgm:pt modelId="{6523E6F5-1F09-4A93-A258-7846055F667A}">
      <dgm:prSet/>
      <dgm:spPr/>
      <dgm:t>
        <a:bodyPr/>
        <a:lstStyle/>
        <a:p>
          <a:r>
            <a:rPr lang="en-US"/>
            <a:t>Find an example of a time language barriers caused bad publicity for a company. </a:t>
          </a:r>
        </a:p>
      </dgm:t>
    </dgm:pt>
    <dgm:pt modelId="{D0E6585E-1065-45C0-8CBC-025872DBFFCB}" type="parTrans" cxnId="{E008ABC0-0BF3-4479-90EE-804961FFE55D}">
      <dgm:prSet/>
      <dgm:spPr/>
      <dgm:t>
        <a:bodyPr/>
        <a:lstStyle/>
        <a:p>
          <a:endParaRPr lang="en-US"/>
        </a:p>
      </dgm:t>
    </dgm:pt>
    <dgm:pt modelId="{D9E88B73-8A74-4556-9192-D40A14E2EDB6}" type="sibTrans" cxnId="{E008ABC0-0BF3-4479-90EE-804961FFE55D}">
      <dgm:prSet/>
      <dgm:spPr/>
      <dgm:t>
        <a:bodyPr/>
        <a:lstStyle/>
        <a:p>
          <a:endParaRPr lang="en-US"/>
        </a:p>
      </dgm:t>
    </dgm:pt>
    <dgm:pt modelId="{6D010F7B-D33F-42DF-A6AB-A02E60CD35B5}" type="pres">
      <dgm:prSet presAssocID="{37DDEEF2-BDB2-4928-9770-89DF7822CDBA}" presName="root" presStyleCnt="0">
        <dgm:presLayoutVars>
          <dgm:dir/>
          <dgm:resizeHandles val="exact"/>
        </dgm:presLayoutVars>
      </dgm:prSet>
      <dgm:spPr/>
    </dgm:pt>
    <dgm:pt modelId="{B0116B16-78C3-4E8B-A419-DF242737DFD5}" type="pres">
      <dgm:prSet presAssocID="{9CE8486C-2851-458A-8C06-E746FA1E423B}" presName="compNode" presStyleCnt="0"/>
      <dgm:spPr/>
    </dgm:pt>
    <dgm:pt modelId="{98E0068A-558E-4047-9982-4DC7C8F12BB7}" type="pres">
      <dgm:prSet presAssocID="{9CE8486C-2851-458A-8C06-E746FA1E423B}" presName="bgRect" presStyleLbl="bgShp" presStyleIdx="0" presStyleCnt="3"/>
      <dgm:spPr/>
    </dgm:pt>
    <dgm:pt modelId="{1C39944D-79FE-4762-AF9D-1CD0FE6E5FD8}" type="pres">
      <dgm:prSet presAssocID="{9CE8486C-2851-458A-8C06-E746FA1E423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Bubble"/>
        </a:ext>
      </dgm:extLst>
    </dgm:pt>
    <dgm:pt modelId="{C90B4864-2D03-4CE6-82DC-9B4D5C6C8D93}" type="pres">
      <dgm:prSet presAssocID="{9CE8486C-2851-458A-8C06-E746FA1E423B}" presName="spaceRect" presStyleCnt="0"/>
      <dgm:spPr/>
    </dgm:pt>
    <dgm:pt modelId="{07B1849C-38E0-4ADE-84D9-B89CB59F8CC8}" type="pres">
      <dgm:prSet presAssocID="{9CE8486C-2851-458A-8C06-E746FA1E423B}" presName="parTx" presStyleLbl="revTx" presStyleIdx="0" presStyleCnt="3">
        <dgm:presLayoutVars>
          <dgm:chMax val="0"/>
          <dgm:chPref val="0"/>
        </dgm:presLayoutVars>
      </dgm:prSet>
      <dgm:spPr/>
    </dgm:pt>
    <dgm:pt modelId="{EBECE4DC-85AF-4680-8DA8-F34522496FD8}" type="pres">
      <dgm:prSet presAssocID="{58520984-CBF2-4C73-B2F5-022684EF1F5A}" presName="sibTrans" presStyleCnt="0"/>
      <dgm:spPr/>
    </dgm:pt>
    <dgm:pt modelId="{5BFE0522-6C16-4010-B3C2-1A5D0F5E056D}" type="pres">
      <dgm:prSet presAssocID="{4838D28A-8836-4108-B5D7-05F400EFFFCA}" presName="compNode" presStyleCnt="0"/>
      <dgm:spPr/>
    </dgm:pt>
    <dgm:pt modelId="{012F08A8-A950-4882-8E19-D106927CEEE9}" type="pres">
      <dgm:prSet presAssocID="{4838D28A-8836-4108-B5D7-05F400EFFFCA}" presName="bgRect" presStyleLbl="bgShp" presStyleIdx="1" presStyleCnt="3"/>
      <dgm:spPr/>
    </dgm:pt>
    <dgm:pt modelId="{1392B082-CFAF-4CD9-BB8D-26EDFECECB02}" type="pres">
      <dgm:prSet presAssocID="{4838D28A-8836-4108-B5D7-05F400EFFFC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6735E869-F7E3-4BF2-80F8-1A8B83C507BD}" type="pres">
      <dgm:prSet presAssocID="{4838D28A-8836-4108-B5D7-05F400EFFFCA}" presName="spaceRect" presStyleCnt="0"/>
      <dgm:spPr/>
    </dgm:pt>
    <dgm:pt modelId="{DE80E19A-C33A-4D03-8E2C-91CD61E41A2E}" type="pres">
      <dgm:prSet presAssocID="{4838D28A-8836-4108-B5D7-05F400EFFFCA}" presName="parTx" presStyleLbl="revTx" presStyleIdx="1" presStyleCnt="3">
        <dgm:presLayoutVars>
          <dgm:chMax val="0"/>
          <dgm:chPref val="0"/>
        </dgm:presLayoutVars>
      </dgm:prSet>
      <dgm:spPr/>
    </dgm:pt>
    <dgm:pt modelId="{371D7508-0D11-49D9-9AB2-4B0DAA921F73}" type="pres">
      <dgm:prSet presAssocID="{575914DB-249D-40C2-98E6-D8E0C01BE8A8}" presName="sibTrans" presStyleCnt="0"/>
      <dgm:spPr/>
    </dgm:pt>
    <dgm:pt modelId="{02C1EFF4-84E7-427D-83F6-0BB8B34A0F55}" type="pres">
      <dgm:prSet presAssocID="{6523E6F5-1F09-4A93-A258-7846055F667A}" presName="compNode" presStyleCnt="0"/>
      <dgm:spPr/>
    </dgm:pt>
    <dgm:pt modelId="{1BAB7759-3C81-43E1-835A-EF26072A636F}" type="pres">
      <dgm:prSet presAssocID="{6523E6F5-1F09-4A93-A258-7846055F667A}" presName="bgRect" presStyleLbl="bgShp" presStyleIdx="2" presStyleCnt="3"/>
      <dgm:spPr/>
    </dgm:pt>
    <dgm:pt modelId="{D32621E2-9957-409B-A566-A53155BB42F6}" type="pres">
      <dgm:prSet presAssocID="{6523E6F5-1F09-4A93-A258-7846055F667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ngue"/>
        </a:ext>
      </dgm:extLst>
    </dgm:pt>
    <dgm:pt modelId="{D2B6107D-17F7-41B9-9048-ED5560EB52B1}" type="pres">
      <dgm:prSet presAssocID="{6523E6F5-1F09-4A93-A258-7846055F667A}" presName="spaceRect" presStyleCnt="0"/>
      <dgm:spPr/>
    </dgm:pt>
    <dgm:pt modelId="{37A8C569-DF4F-483A-AFE3-6581F1EC3925}" type="pres">
      <dgm:prSet presAssocID="{6523E6F5-1F09-4A93-A258-7846055F667A}" presName="parTx" presStyleLbl="revTx" presStyleIdx="2" presStyleCnt="3">
        <dgm:presLayoutVars>
          <dgm:chMax val="0"/>
          <dgm:chPref val="0"/>
        </dgm:presLayoutVars>
      </dgm:prSet>
      <dgm:spPr/>
    </dgm:pt>
  </dgm:ptLst>
  <dgm:cxnLst>
    <dgm:cxn modelId="{62B59364-A11B-41EC-890B-0E3262F95926}" srcId="{37DDEEF2-BDB2-4928-9770-89DF7822CDBA}" destId="{4838D28A-8836-4108-B5D7-05F400EFFFCA}" srcOrd="1" destOrd="0" parTransId="{D42E3FFA-358C-482E-A0A5-A316754281DD}" sibTransId="{575914DB-249D-40C2-98E6-D8E0C01BE8A8}"/>
    <dgm:cxn modelId="{37C07581-4394-444E-BFCA-18E32225CA8E}" type="presOf" srcId="{37DDEEF2-BDB2-4928-9770-89DF7822CDBA}" destId="{6D010F7B-D33F-42DF-A6AB-A02E60CD35B5}" srcOrd="0" destOrd="0" presId="urn:microsoft.com/office/officeart/2018/2/layout/IconVerticalSolidList"/>
    <dgm:cxn modelId="{8FF75E87-8982-4728-B785-2EF6B6D21C29}" type="presOf" srcId="{6523E6F5-1F09-4A93-A258-7846055F667A}" destId="{37A8C569-DF4F-483A-AFE3-6581F1EC3925}" srcOrd="0" destOrd="0" presId="urn:microsoft.com/office/officeart/2018/2/layout/IconVerticalSolidList"/>
    <dgm:cxn modelId="{E008ABC0-0BF3-4479-90EE-804961FFE55D}" srcId="{37DDEEF2-BDB2-4928-9770-89DF7822CDBA}" destId="{6523E6F5-1F09-4A93-A258-7846055F667A}" srcOrd="2" destOrd="0" parTransId="{D0E6585E-1065-45C0-8CBC-025872DBFFCB}" sibTransId="{D9E88B73-8A74-4556-9192-D40A14E2EDB6}"/>
    <dgm:cxn modelId="{2AAE09C3-7167-43C1-835D-FCDAE3C20BE0}" srcId="{37DDEEF2-BDB2-4928-9770-89DF7822CDBA}" destId="{9CE8486C-2851-458A-8C06-E746FA1E423B}" srcOrd="0" destOrd="0" parTransId="{5DF205D7-798B-4CB1-A554-B99A76985ED1}" sibTransId="{58520984-CBF2-4C73-B2F5-022684EF1F5A}"/>
    <dgm:cxn modelId="{D35648CE-3941-4ADD-9F91-DD57F637643C}" type="presOf" srcId="{4838D28A-8836-4108-B5D7-05F400EFFFCA}" destId="{DE80E19A-C33A-4D03-8E2C-91CD61E41A2E}" srcOrd="0" destOrd="0" presId="urn:microsoft.com/office/officeart/2018/2/layout/IconVerticalSolidList"/>
    <dgm:cxn modelId="{8D1A4EDE-C7D4-4ECE-83F2-C13D01C2EB8E}" type="presOf" srcId="{9CE8486C-2851-458A-8C06-E746FA1E423B}" destId="{07B1849C-38E0-4ADE-84D9-B89CB59F8CC8}" srcOrd="0" destOrd="0" presId="urn:microsoft.com/office/officeart/2018/2/layout/IconVerticalSolidList"/>
    <dgm:cxn modelId="{50EAD3CA-746B-40BB-89DC-62A35120DA73}" type="presParOf" srcId="{6D010F7B-D33F-42DF-A6AB-A02E60CD35B5}" destId="{B0116B16-78C3-4E8B-A419-DF242737DFD5}" srcOrd="0" destOrd="0" presId="urn:microsoft.com/office/officeart/2018/2/layout/IconVerticalSolidList"/>
    <dgm:cxn modelId="{5860B9EC-A21E-4537-8131-4E824080E651}" type="presParOf" srcId="{B0116B16-78C3-4E8B-A419-DF242737DFD5}" destId="{98E0068A-558E-4047-9982-4DC7C8F12BB7}" srcOrd="0" destOrd="0" presId="urn:microsoft.com/office/officeart/2018/2/layout/IconVerticalSolidList"/>
    <dgm:cxn modelId="{89A58D3C-00D4-49EC-A9DB-EE4FFF32978E}" type="presParOf" srcId="{B0116B16-78C3-4E8B-A419-DF242737DFD5}" destId="{1C39944D-79FE-4762-AF9D-1CD0FE6E5FD8}" srcOrd="1" destOrd="0" presId="urn:microsoft.com/office/officeart/2018/2/layout/IconVerticalSolidList"/>
    <dgm:cxn modelId="{E67847D5-D999-47F0-BF26-EC5814D57149}" type="presParOf" srcId="{B0116B16-78C3-4E8B-A419-DF242737DFD5}" destId="{C90B4864-2D03-4CE6-82DC-9B4D5C6C8D93}" srcOrd="2" destOrd="0" presId="urn:microsoft.com/office/officeart/2018/2/layout/IconVerticalSolidList"/>
    <dgm:cxn modelId="{1168CA69-2A93-4883-96A2-2DA258378288}" type="presParOf" srcId="{B0116B16-78C3-4E8B-A419-DF242737DFD5}" destId="{07B1849C-38E0-4ADE-84D9-B89CB59F8CC8}" srcOrd="3" destOrd="0" presId="urn:microsoft.com/office/officeart/2018/2/layout/IconVerticalSolidList"/>
    <dgm:cxn modelId="{66FDFF6E-1F8E-47DE-AE41-183C679411EA}" type="presParOf" srcId="{6D010F7B-D33F-42DF-A6AB-A02E60CD35B5}" destId="{EBECE4DC-85AF-4680-8DA8-F34522496FD8}" srcOrd="1" destOrd="0" presId="urn:microsoft.com/office/officeart/2018/2/layout/IconVerticalSolidList"/>
    <dgm:cxn modelId="{9AA26554-59C4-4DCA-9EFC-92F6441F279A}" type="presParOf" srcId="{6D010F7B-D33F-42DF-A6AB-A02E60CD35B5}" destId="{5BFE0522-6C16-4010-B3C2-1A5D0F5E056D}" srcOrd="2" destOrd="0" presId="urn:microsoft.com/office/officeart/2018/2/layout/IconVerticalSolidList"/>
    <dgm:cxn modelId="{9D57D58A-2E70-4767-9E57-67F2AABBF948}" type="presParOf" srcId="{5BFE0522-6C16-4010-B3C2-1A5D0F5E056D}" destId="{012F08A8-A950-4882-8E19-D106927CEEE9}" srcOrd="0" destOrd="0" presId="urn:microsoft.com/office/officeart/2018/2/layout/IconVerticalSolidList"/>
    <dgm:cxn modelId="{3CE53872-709B-474F-95F6-B3629390AE36}" type="presParOf" srcId="{5BFE0522-6C16-4010-B3C2-1A5D0F5E056D}" destId="{1392B082-CFAF-4CD9-BB8D-26EDFECECB02}" srcOrd="1" destOrd="0" presId="urn:microsoft.com/office/officeart/2018/2/layout/IconVerticalSolidList"/>
    <dgm:cxn modelId="{B2127EB7-951D-4568-B80A-5114046F2823}" type="presParOf" srcId="{5BFE0522-6C16-4010-B3C2-1A5D0F5E056D}" destId="{6735E869-F7E3-4BF2-80F8-1A8B83C507BD}" srcOrd="2" destOrd="0" presId="urn:microsoft.com/office/officeart/2018/2/layout/IconVerticalSolidList"/>
    <dgm:cxn modelId="{6716C9AC-3887-420A-9A43-55EC5EBD12B6}" type="presParOf" srcId="{5BFE0522-6C16-4010-B3C2-1A5D0F5E056D}" destId="{DE80E19A-C33A-4D03-8E2C-91CD61E41A2E}" srcOrd="3" destOrd="0" presId="urn:microsoft.com/office/officeart/2018/2/layout/IconVerticalSolidList"/>
    <dgm:cxn modelId="{5EA133F7-04E6-4B0F-B657-D145D9AEC562}" type="presParOf" srcId="{6D010F7B-D33F-42DF-A6AB-A02E60CD35B5}" destId="{371D7508-0D11-49D9-9AB2-4B0DAA921F73}" srcOrd="3" destOrd="0" presId="urn:microsoft.com/office/officeart/2018/2/layout/IconVerticalSolidList"/>
    <dgm:cxn modelId="{82FC9050-B485-491D-8B2B-8B9EE6A23FFF}" type="presParOf" srcId="{6D010F7B-D33F-42DF-A6AB-A02E60CD35B5}" destId="{02C1EFF4-84E7-427D-83F6-0BB8B34A0F55}" srcOrd="4" destOrd="0" presId="urn:microsoft.com/office/officeart/2018/2/layout/IconVerticalSolidList"/>
    <dgm:cxn modelId="{40CA37BF-3530-44C2-B7A9-070BB65515AC}" type="presParOf" srcId="{02C1EFF4-84E7-427D-83F6-0BB8B34A0F55}" destId="{1BAB7759-3C81-43E1-835A-EF26072A636F}" srcOrd="0" destOrd="0" presId="urn:microsoft.com/office/officeart/2018/2/layout/IconVerticalSolidList"/>
    <dgm:cxn modelId="{6D96F913-57C5-4593-B441-D0170BD13E1D}" type="presParOf" srcId="{02C1EFF4-84E7-427D-83F6-0BB8B34A0F55}" destId="{D32621E2-9957-409B-A566-A53155BB42F6}" srcOrd="1" destOrd="0" presId="urn:microsoft.com/office/officeart/2018/2/layout/IconVerticalSolidList"/>
    <dgm:cxn modelId="{7FFE0BFB-0D1F-4D1A-A327-5D042D8141DA}" type="presParOf" srcId="{02C1EFF4-84E7-427D-83F6-0BB8B34A0F55}" destId="{D2B6107D-17F7-41B9-9048-ED5560EB52B1}" srcOrd="2" destOrd="0" presId="urn:microsoft.com/office/officeart/2018/2/layout/IconVerticalSolidList"/>
    <dgm:cxn modelId="{D55F5504-8DA0-4FE4-AF85-6663BC5CFC00}" type="presParOf" srcId="{02C1EFF4-84E7-427D-83F6-0BB8B34A0F55}" destId="{37A8C569-DF4F-483A-AFE3-6581F1EC392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E4DC5D-C9CC-4011-9523-6A902E84EBC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26CB38BD-D14F-4302-B349-69D5B5CBE358}">
      <dgm:prSet/>
      <dgm:spPr/>
      <dgm:t>
        <a:bodyPr/>
        <a:lstStyle/>
        <a:p>
          <a:r>
            <a:rPr lang="en-GB"/>
            <a:t>Global market niches are subcultures in world society. These share common interests and can be identified as market segments on a global scale. </a:t>
          </a:r>
          <a:endParaRPr lang="en-US"/>
        </a:p>
      </dgm:t>
    </dgm:pt>
    <dgm:pt modelId="{51486075-77AB-4992-975E-72F10E7401E8}" type="parTrans" cxnId="{0F4719F3-763B-451C-9400-547F0905B0F2}">
      <dgm:prSet/>
      <dgm:spPr/>
      <dgm:t>
        <a:bodyPr/>
        <a:lstStyle/>
        <a:p>
          <a:endParaRPr lang="en-US"/>
        </a:p>
      </dgm:t>
    </dgm:pt>
    <dgm:pt modelId="{B265397C-9BAA-480F-B1C4-DBE784D37AC3}" type="sibTrans" cxnId="{0F4719F3-763B-451C-9400-547F0905B0F2}">
      <dgm:prSet/>
      <dgm:spPr/>
      <dgm:t>
        <a:bodyPr/>
        <a:lstStyle/>
        <a:p>
          <a:endParaRPr lang="en-US"/>
        </a:p>
      </dgm:t>
    </dgm:pt>
    <dgm:pt modelId="{E7239EC6-F780-48A3-A943-9DB99DDB2AC4}">
      <dgm:prSet/>
      <dgm:spPr/>
      <dgm:t>
        <a:bodyPr/>
        <a:lstStyle/>
        <a:p>
          <a:r>
            <a:rPr lang="en-GB"/>
            <a:t>Although a niche targets a smaller market, on a global scale this can be sizeable.</a:t>
          </a:r>
          <a:endParaRPr lang="en-US"/>
        </a:p>
      </dgm:t>
    </dgm:pt>
    <dgm:pt modelId="{B201B6A1-1744-4434-8EB0-31B1CCC9EDED}" type="parTrans" cxnId="{EE59F80D-DA64-440B-9065-E5B8060A9C66}">
      <dgm:prSet/>
      <dgm:spPr/>
      <dgm:t>
        <a:bodyPr/>
        <a:lstStyle/>
        <a:p>
          <a:endParaRPr lang="en-US"/>
        </a:p>
      </dgm:t>
    </dgm:pt>
    <dgm:pt modelId="{A3F766B9-8DC9-4F40-8033-382F34A1368B}" type="sibTrans" cxnId="{EE59F80D-DA64-440B-9065-E5B8060A9C66}">
      <dgm:prSet/>
      <dgm:spPr/>
      <dgm:t>
        <a:bodyPr/>
        <a:lstStyle/>
        <a:p>
          <a:endParaRPr lang="en-US"/>
        </a:p>
      </dgm:t>
    </dgm:pt>
    <dgm:pt modelId="{3D11C5DD-A375-4767-9189-746BAA1B7188}" type="pres">
      <dgm:prSet presAssocID="{E6E4DC5D-C9CC-4011-9523-6A902E84EBCB}" presName="linear" presStyleCnt="0">
        <dgm:presLayoutVars>
          <dgm:animLvl val="lvl"/>
          <dgm:resizeHandles val="exact"/>
        </dgm:presLayoutVars>
      </dgm:prSet>
      <dgm:spPr/>
    </dgm:pt>
    <dgm:pt modelId="{5CA07069-8549-4B43-8296-E06BDEEBDF69}" type="pres">
      <dgm:prSet presAssocID="{26CB38BD-D14F-4302-B349-69D5B5CBE358}" presName="parentText" presStyleLbl="node1" presStyleIdx="0" presStyleCnt="2">
        <dgm:presLayoutVars>
          <dgm:chMax val="0"/>
          <dgm:bulletEnabled val="1"/>
        </dgm:presLayoutVars>
      </dgm:prSet>
      <dgm:spPr/>
    </dgm:pt>
    <dgm:pt modelId="{D90295A3-1431-4241-B97A-8773E319B3A9}" type="pres">
      <dgm:prSet presAssocID="{B265397C-9BAA-480F-B1C4-DBE784D37AC3}" presName="spacer" presStyleCnt="0"/>
      <dgm:spPr/>
    </dgm:pt>
    <dgm:pt modelId="{7F9AE834-8F95-4BE6-ABDF-57E78094BB4F}" type="pres">
      <dgm:prSet presAssocID="{E7239EC6-F780-48A3-A943-9DB99DDB2AC4}" presName="parentText" presStyleLbl="node1" presStyleIdx="1" presStyleCnt="2">
        <dgm:presLayoutVars>
          <dgm:chMax val="0"/>
          <dgm:bulletEnabled val="1"/>
        </dgm:presLayoutVars>
      </dgm:prSet>
      <dgm:spPr/>
    </dgm:pt>
  </dgm:ptLst>
  <dgm:cxnLst>
    <dgm:cxn modelId="{EE59F80D-DA64-440B-9065-E5B8060A9C66}" srcId="{E6E4DC5D-C9CC-4011-9523-6A902E84EBCB}" destId="{E7239EC6-F780-48A3-A943-9DB99DDB2AC4}" srcOrd="1" destOrd="0" parTransId="{B201B6A1-1744-4434-8EB0-31B1CCC9EDED}" sibTransId="{A3F766B9-8DC9-4F40-8033-382F34A1368B}"/>
    <dgm:cxn modelId="{9750B135-D542-4860-ABD9-86A4DF170FB9}" type="presOf" srcId="{E7239EC6-F780-48A3-A943-9DB99DDB2AC4}" destId="{7F9AE834-8F95-4BE6-ABDF-57E78094BB4F}" srcOrd="0" destOrd="0" presId="urn:microsoft.com/office/officeart/2005/8/layout/vList2"/>
    <dgm:cxn modelId="{4C514E4B-3479-4D58-A6BD-D5EF27228B62}" type="presOf" srcId="{E6E4DC5D-C9CC-4011-9523-6A902E84EBCB}" destId="{3D11C5DD-A375-4767-9189-746BAA1B7188}" srcOrd="0" destOrd="0" presId="urn:microsoft.com/office/officeart/2005/8/layout/vList2"/>
    <dgm:cxn modelId="{20C43481-B803-4D15-B5F7-B76313FE3783}" type="presOf" srcId="{26CB38BD-D14F-4302-B349-69D5B5CBE358}" destId="{5CA07069-8549-4B43-8296-E06BDEEBDF69}" srcOrd="0" destOrd="0" presId="urn:microsoft.com/office/officeart/2005/8/layout/vList2"/>
    <dgm:cxn modelId="{0F4719F3-763B-451C-9400-547F0905B0F2}" srcId="{E6E4DC5D-C9CC-4011-9523-6A902E84EBCB}" destId="{26CB38BD-D14F-4302-B349-69D5B5CBE358}" srcOrd="0" destOrd="0" parTransId="{51486075-77AB-4992-975E-72F10E7401E8}" sibTransId="{B265397C-9BAA-480F-B1C4-DBE784D37AC3}"/>
    <dgm:cxn modelId="{C65CB13A-08B0-44C3-B473-3A202C8ECE8F}" type="presParOf" srcId="{3D11C5DD-A375-4767-9189-746BAA1B7188}" destId="{5CA07069-8549-4B43-8296-E06BDEEBDF69}" srcOrd="0" destOrd="0" presId="urn:microsoft.com/office/officeart/2005/8/layout/vList2"/>
    <dgm:cxn modelId="{CCCE60B3-785F-493B-9666-33E7DC2AE126}" type="presParOf" srcId="{3D11C5DD-A375-4767-9189-746BAA1B7188}" destId="{D90295A3-1431-4241-B97A-8773E319B3A9}" srcOrd="1" destOrd="0" presId="urn:microsoft.com/office/officeart/2005/8/layout/vList2"/>
    <dgm:cxn modelId="{22EC9DE2-701A-4F27-A1A5-B30EE182FFEE}" type="presParOf" srcId="{3D11C5DD-A375-4767-9189-746BAA1B7188}" destId="{7F9AE834-8F95-4BE6-ABDF-57E78094BB4F}"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49C162B-992C-492E-814D-DA61D91D44B1}"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C7144FCA-BEF6-4E0F-9D4D-3BDA1CBA0C56}">
      <dgm:prSet/>
      <dgm:spPr/>
      <dgm:t>
        <a:bodyPr/>
        <a:lstStyle/>
        <a:p>
          <a:r>
            <a:rPr lang="en-GB"/>
            <a:t>This is particularly profitable when we recognise that these are likely to be highly differentiated products rather than low cost.</a:t>
          </a:r>
          <a:endParaRPr lang="en-US"/>
        </a:p>
      </dgm:t>
    </dgm:pt>
    <dgm:pt modelId="{8569EB3B-B2F2-42CF-88B9-6901FC469D85}" type="parTrans" cxnId="{BCBE9755-79AF-467B-97F9-F235AA105434}">
      <dgm:prSet/>
      <dgm:spPr/>
      <dgm:t>
        <a:bodyPr/>
        <a:lstStyle/>
        <a:p>
          <a:endParaRPr lang="en-US"/>
        </a:p>
      </dgm:t>
    </dgm:pt>
    <dgm:pt modelId="{088621DE-7131-4810-A902-FC8FB5FE4D51}" type="sibTrans" cxnId="{BCBE9755-79AF-467B-97F9-F235AA105434}">
      <dgm:prSet/>
      <dgm:spPr/>
      <dgm:t>
        <a:bodyPr/>
        <a:lstStyle/>
        <a:p>
          <a:endParaRPr lang="en-US"/>
        </a:p>
      </dgm:t>
    </dgm:pt>
    <dgm:pt modelId="{0886A68E-EB60-40A0-839B-1D4D04E7DDF1}">
      <dgm:prSet/>
      <dgm:spPr/>
      <dgm:t>
        <a:bodyPr/>
        <a:lstStyle/>
        <a:p>
          <a:r>
            <a:rPr lang="en-GB"/>
            <a:t>This means that the world’s wealthiest consumers can be targeted, with the quality of the product being the most important factor.</a:t>
          </a:r>
          <a:endParaRPr lang="en-US"/>
        </a:p>
      </dgm:t>
    </dgm:pt>
    <dgm:pt modelId="{E9B58946-1DB5-43C1-AB97-D9440DA7DCFF}" type="parTrans" cxnId="{DDDAD0BC-A3CE-47B7-8367-16F9B70FF87D}">
      <dgm:prSet/>
      <dgm:spPr/>
      <dgm:t>
        <a:bodyPr/>
        <a:lstStyle/>
        <a:p>
          <a:endParaRPr lang="en-US"/>
        </a:p>
      </dgm:t>
    </dgm:pt>
    <dgm:pt modelId="{5E736A84-BC52-4BFA-A191-9BAD0D0F3511}" type="sibTrans" cxnId="{DDDAD0BC-A3CE-47B7-8367-16F9B70FF87D}">
      <dgm:prSet/>
      <dgm:spPr/>
      <dgm:t>
        <a:bodyPr/>
        <a:lstStyle/>
        <a:p>
          <a:endParaRPr lang="en-US"/>
        </a:p>
      </dgm:t>
    </dgm:pt>
    <dgm:pt modelId="{398C22BA-C96A-41DD-A460-9020E383A3CF}" type="pres">
      <dgm:prSet presAssocID="{649C162B-992C-492E-814D-DA61D91D44B1}" presName="linear" presStyleCnt="0">
        <dgm:presLayoutVars>
          <dgm:animLvl val="lvl"/>
          <dgm:resizeHandles val="exact"/>
        </dgm:presLayoutVars>
      </dgm:prSet>
      <dgm:spPr/>
    </dgm:pt>
    <dgm:pt modelId="{AFAA7DEC-69AE-4DE5-9441-27621711DD1A}" type="pres">
      <dgm:prSet presAssocID="{C7144FCA-BEF6-4E0F-9D4D-3BDA1CBA0C56}" presName="parentText" presStyleLbl="node1" presStyleIdx="0" presStyleCnt="2">
        <dgm:presLayoutVars>
          <dgm:chMax val="0"/>
          <dgm:bulletEnabled val="1"/>
        </dgm:presLayoutVars>
      </dgm:prSet>
      <dgm:spPr/>
    </dgm:pt>
    <dgm:pt modelId="{6D5588D7-ED0F-4C53-BF21-3E15EB26A51F}" type="pres">
      <dgm:prSet presAssocID="{088621DE-7131-4810-A902-FC8FB5FE4D51}" presName="spacer" presStyleCnt="0"/>
      <dgm:spPr/>
    </dgm:pt>
    <dgm:pt modelId="{EB457ADC-A119-4523-A00D-01E15C1CEDA2}" type="pres">
      <dgm:prSet presAssocID="{0886A68E-EB60-40A0-839B-1D4D04E7DDF1}" presName="parentText" presStyleLbl="node1" presStyleIdx="1" presStyleCnt="2">
        <dgm:presLayoutVars>
          <dgm:chMax val="0"/>
          <dgm:bulletEnabled val="1"/>
        </dgm:presLayoutVars>
      </dgm:prSet>
      <dgm:spPr/>
    </dgm:pt>
  </dgm:ptLst>
  <dgm:cxnLst>
    <dgm:cxn modelId="{962EE400-FF57-4151-91E8-15FFA3377F32}" type="presOf" srcId="{0886A68E-EB60-40A0-839B-1D4D04E7DDF1}" destId="{EB457ADC-A119-4523-A00D-01E15C1CEDA2}" srcOrd="0" destOrd="0" presId="urn:microsoft.com/office/officeart/2005/8/layout/vList2"/>
    <dgm:cxn modelId="{07D38A40-7958-4E4A-993A-902BAB835CC8}" type="presOf" srcId="{C7144FCA-BEF6-4E0F-9D4D-3BDA1CBA0C56}" destId="{AFAA7DEC-69AE-4DE5-9441-27621711DD1A}" srcOrd="0" destOrd="0" presId="urn:microsoft.com/office/officeart/2005/8/layout/vList2"/>
    <dgm:cxn modelId="{BCBE9755-79AF-467B-97F9-F235AA105434}" srcId="{649C162B-992C-492E-814D-DA61D91D44B1}" destId="{C7144FCA-BEF6-4E0F-9D4D-3BDA1CBA0C56}" srcOrd="0" destOrd="0" parTransId="{8569EB3B-B2F2-42CF-88B9-6901FC469D85}" sibTransId="{088621DE-7131-4810-A902-FC8FB5FE4D51}"/>
    <dgm:cxn modelId="{DDDAD0BC-A3CE-47B7-8367-16F9B70FF87D}" srcId="{649C162B-992C-492E-814D-DA61D91D44B1}" destId="{0886A68E-EB60-40A0-839B-1D4D04E7DDF1}" srcOrd="1" destOrd="0" parTransId="{E9B58946-1DB5-43C1-AB97-D9440DA7DCFF}" sibTransId="{5E736A84-BC52-4BFA-A191-9BAD0D0F3511}"/>
    <dgm:cxn modelId="{1C9E5CC2-6742-414F-A100-32EF81CA25AC}" type="presOf" srcId="{649C162B-992C-492E-814D-DA61D91D44B1}" destId="{398C22BA-C96A-41DD-A460-9020E383A3CF}" srcOrd="0" destOrd="0" presId="urn:microsoft.com/office/officeart/2005/8/layout/vList2"/>
    <dgm:cxn modelId="{0DFFFD42-F21C-4242-8D5A-DD5545222435}" type="presParOf" srcId="{398C22BA-C96A-41DD-A460-9020E383A3CF}" destId="{AFAA7DEC-69AE-4DE5-9441-27621711DD1A}" srcOrd="0" destOrd="0" presId="urn:microsoft.com/office/officeart/2005/8/layout/vList2"/>
    <dgm:cxn modelId="{3D3DDDFC-D154-4454-9760-89DA68D71CA6}" type="presParOf" srcId="{398C22BA-C96A-41DD-A460-9020E383A3CF}" destId="{6D5588D7-ED0F-4C53-BF21-3E15EB26A51F}" srcOrd="1" destOrd="0" presId="urn:microsoft.com/office/officeart/2005/8/layout/vList2"/>
    <dgm:cxn modelId="{23426555-D4B5-4E68-8E2F-0B2A49ACDBDB}" type="presParOf" srcId="{398C22BA-C96A-41DD-A460-9020E383A3CF}" destId="{EB457ADC-A119-4523-A00D-01E15C1CEDA2}"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CF97954-D0B0-4587-B7B5-9D67CB2B5E3F}" type="doc">
      <dgm:prSet loTypeId="urn:microsoft.com/office/officeart/2016/7/layout/LinearBlockProcessNumbered" loCatId="process" qsTypeId="urn:microsoft.com/office/officeart/2005/8/quickstyle/simple1" qsCatId="simple" csTypeId="urn:microsoft.com/office/officeart/2005/8/colors/colorful2" csCatId="colorful"/>
      <dgm:spPr/>
      <dgm:t>
        <a:bodyPr/>
        <a:lstStyle/>
        <a:p>
          <a:endParaRPr lang="en-US"/>
        </a:p>
      </dgm:t>
    </dgm:pt>
    <dgm:pt modelId="{01330ECF-8B0A-4C22-98DF-69E9CB1CF428}">
      <dgm:prSet/>
      <dgm:spPr/>
      <dgm:t>
        <a:bodyPr/>
        <a:lstStyle/>
        <a:p>
          <a:r>
            <a:rPr lang="en-US" b="0" i="0" baseline="0"/>
            <a:t>Explain what we mean by a global market niche.</a:t>
          </a:r>
          <a:r>
            <a:rPr lang="en-US"/>
            <a:t> </a:t>
          </a:r>
        </a:p>
      </dgm:t>
    </dgm:pt>
    <dgm:pt modelId="{3631FC3F-207F-4E40-A4BE-69A988B3170D}" type="parTrans" cxnId="{8E468DD3-D321-43D4-A6AB-17F618C767D4}">
      <dgm:prSet/>
      <dgm:spPr/>
      <dgm:t>
        <a:bodyPr/>
        <a:lstStyle/>
        <a:p>
          <a:endParaRPr lang="en-US"/>
        </a:p>
      </dgm:t>
    </dgm:pt>
    <dgm:pt modelId="{D4D78C40-597A-4723-A9EB-5BF60EF2EDB7}" type="sibTrans" cxnId="{8E468DD3-D321-43D4-A6AB-17F618C767D4}">
      <dgm:prSet phldrT="01" phldr="0"/>
      <dgm:spPr/>
      <dgm:t>
        <a:bodyPr/>
        <a:lstStyle/>
        <a:p>
          <a:r>
            <a:rPr lang="en-US"/>
            <a:t>01</a:t>
          </a:r>
        </a:p>
      </dgm:t>
    </dgm:pt>
    <dgm:pt modelId="{45E1E852-EE6C-4971-8738-841835050757}">
      <dgm:prSet/>
      <dgm:spPr/>
      <dgm:t>
        <a:bodyPr/>
        <a:lstStyle/>
        <a:p>
          <a:r>
            <a:rPr lang="en-US"/>
            <a:t>Name some common features of global market niches. </a:t>
          </a:r>
        </a:p>
      </dgm:t>
    </dgm:pt>
    <dgm:pt modelId="{68129665-D22A-45B3-AC27-0949DF146101}" type="parTrans" cxnId="{8EC72C04-EF36-4A46-B2A3-3BA59E346F6B}">
      <dgm:prSet/>
      <dgm:spPr/>
      <dgm:t>
        <a:bodyPr/>
        <a:lstStyle/>
        <a:p>
          <a:endParaRPr lang="en-US"/>
        </a:p>
      </dgm:t>
    </dgm:pt>
    <dgm:pt modelId="{CF75FD70-415D-4C02-8A5D-7C65E0E8F8AA}" type="sibTrans" cxnId="{8EC72C04-EF36-4A46-B2A3-3BA59E346F6B}">
      <dgm:prSet phldrT="02" phldr="0"/>
      <dgm:spPr/>
      <dgm:t>
        <a:bodyPr/>
        <a:lstStyle/>
        <a:p>
          <a:r>
            <a:rPr lang="en-US"/>
            <a:t>02</a:t>
          </a:r>
        </a:p>
      </dgm:t>
    </dgm:pt>
    <dgm:pt modelId="{3B35A471-6727-4F60-8B29-392B781C832E}">
      <dgm:prSet/>
      <dgm:spPr/>
      <dgm:t>
        <a:bodyPr/>
        <a:lstStyle/>
        <a:p>
          <a:r>
            <a:rPr lang="en-US"/>
            <a:t>Explain why it is still profitable to target niche markets, rather than the mass market. </a:t>
          </a:r>
        </a:p>
      </dgm:t>
    </dgm:pt>
    <dgm:pt modelId="{C3CD8868-4B8E-48B8-BE4F-A51C33D3F2EC}" type="parTrans" cxnId="{1B3F134F-302E-4F85-B57E-21D4F8694CDA}">
      <dgm:prSet/>
      <dgm:spPr/>
      <dgm:t>
        <a:bodyPr/>
        <a:lstStyle/>
        <a:p>
          <a:endParaRPr lang="en-US"/>
        </a:p>
      </dgm:t>
    </dgm:pt>
    <dgm:pt modelId="{DEC0752C-FD5E-48E6-A789-AEA72F88BBEB}" type="sibTrans" cxnId="{1B3F134F-302E-4F85-B57E-21D4F8694CDA}">
      <dgm:prSet phldrT="03" phldr="0"/>
      <dgm:spPr/>
      <dgm:t>
        <a:bodyPr/>
        <a:lstStyle/>
        <a:p>
          <a:r>
            <a:rPr lang="en-US"/>
            <a:t>03</a:t>
          </a:r>
        </a:p>
      </dgm:t>
    </dgm:pt>
    <dgm:pt modelId="{FB582388-58C1-46CD-8239-04C8B482B721}" type="pres">
      <dgm:prSet presAssocID="{7CF97954-D0B0-4587-B7B5-9D67CB2B5E3F}" presName="Name0" presStyleCnt="0">
        <dgm:presLayoutVars>
          <dgm:animLvl val="lvl"/>
          <dgm:resizeHandles val="exact"/>
        </dgm:presLayoutVars>
      </dgm:prSet>
      <dgm:spPr/>
    </dgm:pt>
    <dgm:pt modelId="{6D2CA88B-A350-433E-B35E-ECECF5072E6D}" type="pres">
      <dgm:prSet presAssocID="{01330ECF-8B0A-4C22-98DF-69E9CB1CF428}" presName="compositeNode" presStyleCnt="0">
        <dgm:presLayoutVars>
          <dgm:bulletEnabled val="1"/>
        </dgm:presLayoutVars>
      </dgm:prSet>
      <dgm:spPr/>
    </dgm:pt>
    <dgm:pt modelId="{B5466D77-4677-4F34-B404-7C160E7F638A}" type="pres">
      <dgm:prSet presAssocID="{01330ECF-8B0A-4C22-98DF-69E9CB1CF428}" presName="bgRect" presStyleLbl="alignNode1" presStyleIdx="0" presStyleCnt="3"/>
      <dgm:spPr/>
    </dgm:pt>
    <dgm:pt modelId="{E3D1EBB0-6216-4464-8F7A-8D21BFFFBB32}" type="pres">
      <dgm:prSet presAssocID="{D4D78C40-597A-4723-A9EB-5BF60EF2EDB7}" presName="sibTransNodeRect" presStyleLbl="alignNode1" presStyleIdx="0" presStyleCnt="3">
        <dgm:presLayoutVars>
          <dgm:chMax val="0"/>
          <dgm:bulletEnabled val="1"/>
        </dgm:presLayoutVars>
      </dgm:prSet>
      <dgm:spPr/>
    </dgm:pt>
    <dgm:pt modelId="{FFBE1713-FE13-4402-A578-4CBE9F9006AE}" type="pres">
      <dgm:prSet presAssocID="{01330ECF-8B0A-4C22-98DF-69E9CB1CF428}" presName="nodeRect" presStyleLbl="alignNode1" presStyleIdx="0" presStyleCnt="3">
        <dgm:presLayoutVars>
          <dgm:bulletEnabled val="1"/>
        </dgm:presLayoutVars>
      </dgm:prSet>
      <dgm:spPr/>
    </dgm:pt>
    <dgm:pt modelId="{C7CD4E51-7F58-448A-8AEE-549FB19DBB69}" type="pres">
      <dgm:prSet presAssocID="{D4D78C40-597A-4723-A9EB-5BF60EF2EDB7}" presName="sibTrans" presStyleCnt="0"/>
      <dgm:spPr/>
    </dgm:pt>
    <dgm:pt modelId="{0B6D5BAC-D474-4936-B39A-3B774E39C009}" type="pres">
      <dgm:prSet presAssocID="{45E1E852-EE6C-4971-8738-841835050757}" presName="compositeNode" presStyleCnt="0">
        <dgm:presLayoutVars>
          <dgm:bulletEnabled val="1"/>
        </dgm:presLayoutVars>
      </dgm:prSet>
      <dgm:spPr/>
    </dgm:pt>
    <dgm:pt modelId="{7A11DA46-E5B3-4C7A-B01A-3D8842DA29E8}" type="pres">
      <dgm:prSet presAssocID="{45E1E852-EE6C-4971-8738-841835050757}" presName="bgRect" presStyleLbl="alignNode1" presStyleIdx="1" presStyleCnt="3"/>
      <dgm:spPr/>
    </dgm:pt>
    <dgm:pt modelId="{24A2636D-B1BE-4078-B7A9-3BB07BC4CE61}" type="pres">
      <dgm:prSet presAssocID="{CF75FD70-415D-4C02-8A5D-7C65E0E8F8AA}" presName="sibTransNodeRect" presStyleLbl="alignNode1" presStyleIdx="1" presStyleCnt="3">
        <dgm:presLayoutVars>
          <dgm:chMax val="0"/>
          <dgm:bulletEnabled val="1"/>
        </dgm:presLayoutVars>
      </dgm:prSet>
      <dgm:spPr/>
    </dgm:pt>
    <dgm:pt modelId="{EA1B4C5D-6AB0-465A-AD0F-1A7971D35DE1}" type="pres">
      <dgm:prSet presAssocID="{45E1E852-EE6C-4971-8738-841835050757}" presName="nodeRect" presStyleLbl="alignNode1" presStyleIdx="1" presStyleCnt="3">
        <dgm:presLayoutVars>
          <dgm:bulletEnabled val="1"/>
        </dgm:presLayoutVars>
      </dgm:prSet>
      <dgm:spPr/>
    </dgm:pt>
    <dgm:pt modelId="{25C6D0CA-2E2D-44D5-BA3E-79FCA3BD8A37}" type="pres">
      <dgm:prSet presAssocID="{CF75FD70-415D-4C02-8A5D-7C65E0E8F8AA}" presName="sibTrans" presStyleCnt="0"/>
      <dgm:spPr/>
    </dgm:pt>
    <dgm:pt modelId="{3F07D64B-4219-40C6-A3E8-9737F4C9F04E}" type="pres">
      <dgm:prSet presAssocID="{3B35A471-6727-4F60-8B29-392B781C832E}" presName="compositeNode" presStyleCnt="0">
        <dgm:presLayoutVars>
          <dgm:bulletEnabled val="1"/>
        </dgm:presLayoutVars>
      </dgm:prSet>
      <dgm:spPr/>
    </dgm:pt>
    <dgm:pt modelId="{1541922D-4720-462C-90A7-950DBF4AC9AD}" type="pres">
      <dgm:prSet presAssocID="{3B35A471-6727-4F60-8B29-392B781C832E}" presName="bgRect" presStyleLbl="alignNode1" presStyleIdx="2" presStyleCnt="3"/>
      <dgm:spPr/>
    </dgm:pt>
    <dgm:pt modelId="{DC7A75C0-5A16-4875-81F9-24FF5DCF6522}" type="pres">
      <dgm:prSet presAssocID="{DEC0752C-FD5E-48E6-A789-AEA72F88BBEB}" presName="sibTransNodeRect" presStyleLbl="alignNode1" presStyleIdx="2" presStyleCnt="3">
        <dgm:presLayoutVars>
          <dgm:chMax val="0"/>
          <dgm:bulletEnabled val="1"/>
        </dgm:presLayoutVars>
      </dgm:prSet>
      <dgm:spPr/>
    </dgm:pt>
    <dgm:pt modelId="{AB5EDE98-7B17-46AF-8F4E-E142379D8821}" type="pres">
      <dgm:prSet presAssocID="{3B35A471-6727-4F60-8B29-392B781C832E}" presName="nodeRect" presStyleLbl="alignNode1" presStyleIdx="2" presStyleCnt="3">
        <dgm:presLayoutVars>
          <dgm:bulletEnabled val="1"/>
        </dgm:presLayoutVars>
      </dgm:prSet>
      <dgm:spPr/>
    </dgm:pt>
  </dgm:ptLst>
  <dgm:cxnLst>
    <dgm:cxn modelId="{8EC72C04-EF36-4A46-B2A3-3BA59E346F6B}" srcId="{7CF97954-D0B0-4587-B7B5-9D67CB2B5E3F}" destId="{45E1E852-EE6C-4971-8738-841835050757}" srcOrd="1" destOrd="0" parTransId="{68129665-D22A-45B3-AC27-0949DF146101}" sibTransId="{CF75FD70-415D-4C02-8A5D-7C65E0E8F8AA}"/>
    <dgm:cxn modelId="{F6BEDA0E-8954-4F8E-830B-C50EB78B0285}" type="presOf" srcId="{CF75FD70-415D-4C02-8A5D-7C65E0E8F8AA}" destId="{24A2636D-B1BE-4078-B7A9-3BB07BC4CE61}" srcOrd="0" destOrd="0" presId="urn:microsoft.com/office/officeart/2016/7/layout/LinearBlockProcessNumbered"/>
    <dgm:cxn modelId="{FA57AB3F-D86B-49C5-AF59-111FF284C330}" type="presOf" srcId="{01330ECF-8B0A-4C22-98DF-69E9CB1CF428}" destId="{FFBE1713-FE13-4402-A578-4CBE9F9006AE}" srcOrd="1" destOrd="0" presId="urn:microsoft.com/office/officeart/2016/7/layout/LinearBlockProcessNumbered"/>
    <dgm:cxn modelId="{4EBE6648-9636-4B30-9D5C-6BB39F75FC09}" type="presOf" srcId="{7CF97954-D0B0-4587-B7B5-9D67CB2B5E3F}" destId="{FB582388-58C1-46CD-8239-04C8B482B721}" srcOrd="0" destOrd="0" presId="urn:microsoft.com/office/officeart/2016/7/layout/LinearBlockProcessNumbered"/>
    <dgm:cxn modelId="{5215814D-B863-4B77-B8F9-42EFA5B5DF76}" type="presOf" srcId="{3B35A471-6727-4F60-8B29-392B781C832E}" destId="{1541922D-4720-462C-90A7-950DBF4AC9AD}" srcOrd="0" destOrd="0" presId="urn:microsoft.com/office/officeart/2016/7/layout/LinearBlockProcessNumbered"/>
    <dgm:cxn modelId="{72E48E6D-54DE-45E3-B064-65C51EB44746}" type="presOf" srcId="{D4D78C40-597A-4723-A9EB-5BF60EF2EDB7}" destId="{E3D1EBB0-6216-4464-8F7A-8D21BFFFBB32}" srcOrd="0" destOrd="0" presId="urn:microsoft.com/office/officeart/2016/7/layout/LinearBlockProcessNumbered"/>
    <dgm:cxn modelId="{1B3F134F-302E-4F85-B57E-21D4F8694CDA}" srcId="{7CF97954-D0B0-4587-B7B5-9D67CB2B5E3F}" destId="{3B35A471-6727-4F60-8B29-392B781C832E}" srcOrd="2" destOrd="0" parTransId="{C3CD8868-4B8E-48B8-BE4F-A51C33D3F2EC}" sibTransId="{DEC0752C-FD5E-48E6-A789-AEA72F88BBEB}"/>
    <dgm:cxn modelId="{CB833559-D9B5-4472-92B7-084D238C416C}" type="presOf" srcId="{45E1E852-EE6C-4971-8738-841835050757}" destId="{7A11DA46-E5B3-4C7A-B01A-3D8842DA29E8}" srcOrd="0" destOrd="0" presId="urn:microsoft.com/office/officeart/2016/7/layout/LinearBlockProcessNumbered"/>
    <dgm:cxn modelId="{BA4C387E-28A0-4AB6-B26A-80A9E8CC8FC5}" type="presOf" srcId="{01330ECF-8B0A-4C22-98DF-69E9CB1CF428}" destId="{B5466D77-4677-4F34-B404-7C160E7F638A}" srcOrd="0" destOrd="0" presId="urn:microsoft.com/office/officeart/2016/7/layout/LinearBlockProcessNumbered"/>
    <dgm:cxn modelId="{F8B1497E-9756-44F2-80E9-3615436EA507}" type="presOf" srcId="{3B35A471-6727-4F60-8B29-392B781C832E}" destId="{AB5EDE98-7B17-46AF-8F4E-E142379D8821}" srcOrd="1" destOrd="0" presId="urn:microsoft.com/office/officeart/2016/7/layout/LinearBlockProcessNumbered"/>
    <dgm:cxn modelId="{7A981DBF-5BB8-4F5E-A0F2-A6477540C017}" type="presOf" srcId="{45E1E852-EE6C-4971-8738-841835050757}" destId="{EA1B4C5D-6AB0-465A-AD0F-1A7971D35DE1}" srcOrd="1" destOrd="0" presId="urn:microsoft.com/office/officeart/2016/7/layout/LinearBlockProcessNumbered"/>
    <dgm:cxn modelId="{EE6A04C9-AD08-4593-8928-C4DB3AAC9D5F}" type="presOf" srcId="{DEC0752C-FD5E-48E6-A789-AEA72F88BBEB}" destId="{DC7A75C0-5A16-4875-81F9-24FF5DCF6522}" srcOrd="0" destOrd="0" presId="urn:microsoft.com/office/officeart/2016/7/layout/LinearBlockProcessNumbered"/>
    <dgm:cxn modelId="{8E468DD3-D321-43D4-A6AB-17F618C767D4}" srcId="{7CF97954-D0B0-4587-B7B5-9D67CB2B5E3F}" destId="{01330ECF-8B0A-4C22-98DF-69E9CB1CF428}" srcOrd="0" destOrd="0" parTransId="{3631FC3F-207F-4E40-A4BE-69A988B3170D}" sibTransId="{D4D78C40-597A-4723-A9EB-5BF60EF2EDB7}"/>
    <dgm:cxn modelId="{9CBB3D90-A2D6-4CDC-B91C-BDD252415738}" type="presParOf" srcId="{FB582388-58C1-46CD-8239-04C8B482B721}" destId="{6D2CA88B-A350-433E-B35E-ECECF5072E6D}" srcOrd="0" destOrd="0" presId="urn:microsoft.com/office/officeart/2016/7/layout/LinearBlockProcessNumbered"/>
    <dgm:cxn modelId="{CC97E76A-12A2-4CEE-B154-EA4B4F6D185A}" type="presParOf" srcId="{6D2CA88B-A350-433E-B35E-ECECF5072E6D}" destId="{B5466D77-4677-4F34-B404-7C160E7F638A}" srcOrd="0" destOrd="0" presId="urn:microsoft.com/office/officeart/2016/7/layout/LinearBlockProcessNumbered"/>
    <dgm:cxn modelId="{7CF3D416-0D7B-474F-9A2A-C7192AEC7C34}" type="presParOf" srcId="{6D2CA88B-A350-433E-B35E-ECECF5072E6D}" destId="{E3D1EBB0-6216-4464-8F7A-8D21BFFFBB32}" srcOrd="1" destOrd="0" presId="urn:microsoft.com/office/officeart/2016/7/layout/LinearBlockProcessNumbered"/>
    <dgm:cxn modelId="{B59DD3FF-2C90-4F6A-926F-FA24D906148E}" type="presParOf" srcId="{6D2CA88B-A350-433E-B35E-ECECF5072E6D}" destId="{FFBE1713-FE13-4402-A578-4CBE9F9006AE}" srcOrd="2" destOrd="0" presId="urn:microsoft.com/office/officeart/2016/7/layout/LinearBlockProcessNumbered"/>
    <dgm:cxn modelId="{79F744B8-AE2F-4877-9ED6-04BB24B80413}" type="presParOf" srcId="{FB582388-58C1-46CD-8239-04C8B482B721}" destId="{C7CD4E51-7F58-448A-8AEE-549FB19DBB69}" srcOrd="1" destOrd="0" presId="urn:microsoft.com/office/officeart/2016/7/layout/LinearBlockProcessNumbered"/>
    <dgm:cxn modelId="{6B3DD98E-C344-4E12-8A4A-54CCA9E18A66}" type="presParOf" srcId="{FB582388-58C1-46CD-8239-04C8B482B721}" destId="{0B6D5BAC-D474-4936-B39A-3B774E39C009}" srcOrd="2" destOrd="0" presId="urn:microsoft.com/office/officeart/2016/7/layout/LinearBlockProcessNumbered"/>
    <dgm:cxn modelId="{5654FC03-59AF-47AF-8737-213CF65B2D96}" type="presParOf" srcId="{0B6D5BAC-D474-4936-B39A-3B774E39C009}" destId="{7A11DA46-E5B3-4C7A-B01A-3D8842DA29E8}" srcOrd="0" destOrd="0" presId="urn:microsoft.com/office/officeart/2016/7/layout/LinearBlockProcessNumbered"/>
    <dgm:cxn modelId="{82C46546-3659-4147-9817-FC1142ED1937}" type="presParOf" srcId="{0B6D5BAC-D474-4936-B39A-3B774E39C009}" destId="{24A2636D-B1BE-4078-B7A9-3BB07BC4CE61}" srcOrd="1" destOrd="0" presId="urn:microsoft.com/office/officeart/2016/7/layout/LinearBlockProcessNumbered"/>
    <dgm:cxn modelId="{878DD9B2-9AEC-46EF-842F-A1D9A4E74E52}" type="presParOf" srcId="{0B6D5BAC-D474-4936-B39A-3B774E39C009}" destId="{EA1B4C5D-6AB0-465A-AD0F-1A7971D35DE1}" srcOrd="2" destOrd="0" presId="urn:microsoft.com/office/officeart/2016/7/layout/LinearBlockProcessNumbered"/>
    <dgm:cxn modelId="{6E396C37-6D23-4E2B-A88C-1CC8E30B9A26}" type="presParOf" srcId="{FB582388-58C1-46CD-8239-04C8B482B721}" destId="{25C6D0CA-2E2D-44D5-BA3E-79FCA3BD8A37}" srcOrd="3" destOrd="0" presId="urn:microsoft.com/office/officeart/2016/7/layout/LinearBlockProcessNumbered"/>
    <dgm:cxn modelId="{FD6E0C52-EAE9-4CBD-BF5D-4CC9C2F479F0}" type="presParOf" srcId="{FB582388-58C1-46CD-8239-04C8B482B721}" destId="{3F07D64B-4219-40C6-A3E8-9737F4C9F04E}" srcOrd="4" destOrd="0" presId="urn:microsoft.com/office/officeart/2016/7/layout/LinearBlockProcessNumbered"/>
    <dgm:cxn modelId="{74C5294B-7956-4205-B54F-A94634CFBFC7}" type="presParOf" srcId="{3F07D64B-4219-40C6-A3E8-9737F4C9F04E}" destId="{1541922D-4720-462C-90A7-950DBF4AC9AD}" srcOrd="0" destOrd="0" presId="urn:microsoft.com/office/officeart/2016/7/layout/LinearBlockProcessNumbered"/>
    <dgm:cxn modelId="{BD64B30A-33A0-4495-B11F-162C2EA3CE35}" type="presParOf" srcId="{3F07D64B-4219-40C6-A3E8-9737F4C9F04E}" destId="{DC7A75C0-5A16-4875-81F9-24FF5DCF6522}" srcOrd="1" destOrd="0" presId="urn:microsoft.com/office/officeart/2016/7/layout/LinearBlockProcessNumbered"/>
    <dgm:cxn modelId="{0DA39897-D17E-4172-ADE4-45A4AFB343BE}" type="presParOf" srcId="{3F07D64B-4219-40C6-A3E8-9737F4C9F04E}" destId="{AB5EDE98-7B17-46AF-8F4E-E142379D8821}"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EC408CE-A9BE-45E2-B7FA-5C43B82EDC4E}"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DF3D6F28-78DE-4D7B-8B87-CAE51D8F399D}">
      <dgm:prSet/>
      <dgm:spPr/>
      <dgm:t>
        <a:bodyPr/>
        <a:lstStyle/>
        <a:p>
          <a:r>
            <a:rPr lang="en-GB"/>
            <a:t>The marketing mix needs to be applied effectively to global niche markets in order to be of use to the business.</a:t>
          </a:r>
          <a:endParaRPr lang="en-US"/>
        </a:p>
      </dgm:t>
    </dgm:pt>
    <dgm:pt modelId="{04C81CAF-2B46-477A-A42A-69532F76E6DA}" type="parTrans" cxnId="{5F45882F-A3B7-4191-A278-B2443805107D}">
      <dgm:prSet/>
      <dgm:spPr/>
      <dgm:t>
        <a:bodyPr/>
        <a:lstStyle/>
        <a:p>
          <a:endParaRPr lang="en-US"/>
        </a:p>
      </dgm:t>
    </dgm:pt>
    <dgm:pt modelId="{DEF814FD-EC0D-4CA5-93DA-85FAD23687C4}" type="sibTrans" cxnId="{5F45882F-A3B7-4191-A278-B2443805107D}">
      <dgm:prSet/>
      <dgm:spPr/>
      <dgm:t>
        <a:bodyPr/>
        <a:lstStyle/>
        <a:p>
          <a:endParaRPr lang="en-US"/>
        </a:p>
      </dgm:t>
    </dgm:pt>
    <dgm:pt modelId="{086386B3-97E5-4F4A-94CB-D9AFB0482B59}">
      <dgm:prSet/>
      <dgm:spPr/>
      <dgm:t>
        <a:bodyPr/>
        <a:lstStyle/>
        <a:p>
          <a:r>
            <a:rPr lang="en-GB"/>
            <a:t>A business will have to invest in each element of the marketing mix numerous times in order to meet the requirements of the variety of consumers that they are targeting.</a:t>
          </a:r>
          <a:endParaRPr lang="en-US"/>
        </a:p>
      </dgm:t>
    </dgm:pt>
    <dgm:pt modelId="{5B943DE9-C52D-4962-B355-7407D885BD1C}" type="parTrans" cxnId="{3B06BD10-84B6-4A1E-8F5A-03D0BBCC6632}">
      <dgm:prSet/>
      <dgm:spPr/>
      <dgm:t>
        <a:bodyPr/>
        <a:lstStyle/>
        <a:p>
          <a:endParaRPr lang="en-US"/>
        </a:p>
      </dgm:t>
    </dgm:pt>
    <dgm:pt modelId="{DC9B5D9B-A967-4073-AC15-7CD260DC6D72}" type="sibTrans" cxnId="{3B06BD10-84B6-4A1E-8F5A-03D0BBCC6632}">
      <dgm:prSet/>
      <dgm:spPr/>
      <dgm:t>
        <a:bodyPr/>
        <a:lstStyle/>
        <a:p>
          <a:endParaRPr lang="en-US"/>
        </a:p>
      </dgm:t>
    </dgm:pt>
    <dgm:pt modelId="{11C84FC3-A1CA-400A-B369-D40A62A3FE26}">
      <dgm:prSet/>
      <dgm:spPr/>
      <dgm:t>
        <a:bodyPr/>
        <a:lstStyle/>
        <a:p>
          <a:r>
            <a:rPr lang="en-GB"/>
            <a:t>This will require expertise and insight into these specific markets.</a:t>
          </a:r>
          <a:endParaRPr lang="en-US"/>
        </a:p>
      </dgm:t>
    </dgm:pt>
    <dgm:pt modelId="{E574643A-E029-4E9C-9BA1-9798FA332323}" type="parTrans" cxnId="{BAD72651-5756-45E8-9CDB-F91CC23B7827}">
      <dgm:prSet/>
      <dgm:spPr/>
      <dgm:t>
        <a:bodyPr/>
        <a:lstStyle/>
        <a:p>
          <a:endParaRPr lang="en-US"/>
        </a:p>
      </dgm:t>
    </dgm:pt>
    <dgm:pt modelId="{C403C66F-41B6-4EF8-9EF3-46DC0017C5D5}" type="sibTrans" cxnId="{BAD72651-5756-45E8-9CDB-F91CC23B7827}">
      <dgm:prSet/>
      <dgm:spPr/>
      <dgm:t>
        <a:bodyPr/>
        <a:lstStyle/>
        <a:p>
          <a:endParaRPr lang="en-US"/>
        </a:p>
      </dgm:t>
    </dgm:pt>
    <dgm:pt modelId="{78FFC5ED-61CD-442A-9514-52EBB34105EC}" type="pres">
      <dgm:prSet presAssocID="{BEC408CE-A9BE-45E2-B7FA-5C43B82EDC4E}" presName="linear" presStyleCnt="0">
        <dgm:presLayoutVars>
          <dgm:animLvl val="lvl"/>
          <dgm:resizeHandles val="exact"/>
        </dgm:presLayoutVars>
      </dgm:prSet>
      <dgm:spPr/>
    </dgm:pt>
    <dgm:pt modelId="{402E7433-D605-4239-9AD2-332565266A81}" type="pres">
      <dgm:prSet presAssocID="{DF3D6F28-78DE-4D7B-8B87-CAE51D8F399D}" presName="parentText" presStyleLbl="node1" presStyleIdx="0" presStyleCnt="3">
        <dgm:presLayoutVars>
          <dgm:chMax val="0"/>
          <dgm:bulletEnabled val="1"/>
        </dgm:presLayoutVars>
      </dgm:prSet>
      <dgm:spPr/>
    </dgm:pt>
    <dgm:pt modelId="{CF538279-0C32-4123-B575-86E6B0A46A9D}" type="pres">
      <dgm:prSet presAssocID="{DEF814FD-EC0D-4CA5-93DA-85FAD23687C4}" presName="spacer" presStyleCnt="0"/>
      <dgm:spPr/>
    </dgm:pt>
    <dgm:pt modelId="{83A21B7A-5FCC-421D-911C-125EE0F03B44}" type="pres">
      <dgm:prSet presAssocID="{086386B3-97E5-4F4A-94CB-D9AFB0482B59}" presName="parentText" presStyleLbl="node1" presStyleIdx="1" presStyleCnt="3">
        <dgm:presLayoutVars>
          <dgm:chMax val="0"/>
          <dgm:bulletEnabled val="1"/>
        </dgm:presLayoutVars>
      </dgm:prSet>
      <dgm:spPr/>
    </dgm:pt>
    <dgm:pt modelId="{E3660396-2647-469D-8B98-B25C613C1BD8}" type="pres">
      <dgm:prSet presAssocID="{DC9B5D9B-A967-4073-AC15-7CD260DC6D72}" presName="spacer" presStyleCnt="0"/>
      <dgm:spPr/>
    </dgm:pt>
    <dgm:pt modelId="{5345363B-5F91-41EC-9F62-D4DBCD93C291}" type="pres">
      <dgm:prSet presAssocID="{11C84FC3-A1CA-400A-B369-D40A62A3FE26}" presName="parentText" presStyleLbl="node1" presStyleIdx="2" presStyleCnt="3">
        <dgm:presLayoutVars>
          <dgm:chMax val="0"/>
          <dgm:bulletEnabled val="1"/>
        </dgm:presLayoutVars>
      </dgm:prSet>
      <dgm:spPr/>
    </dgm:pt>
  </dgm:ptLst>
  <dgm:cxnLst>
    <dgm:cxn modelId="{3B06BD10-84B6-4A1E-8F5A-03D0BBCC6632}" srcId="{BEC408CE-A9BE-45E2-B7FA-5C43B82EDC4E}" destId="{086386B3-97E5-4F4A-94CB-D9AFB0482B59}" srcOrd="1" destOrd="0" parTransId="{5B943DE9-C52D-4962-B355-7407D885BD1C}" sibTransId="{DC9B5D9B-A967-4073-AC15-7CD260DC6D72}"/>
    <dgm:cxn modelId="{E244641A-0E9E-4523-81CF-84883CA6CC2D}" type="presOf" srcId="{11C84FC3-A1CA-400A-B369-D40A62A3FE26}" destId="{5345363B-5F91-41EC-9F62-D4DBCD93C291}" srcOrd="0" destOrd="0" presId="urn:microsoft.com/office/officeart/2005/8/layout/vList2"/>
    <dgm:cxn modelId="{5F45882F-A3B7-4191-A278-B2443805107D}" srcId="{BEC408CE-A9BE-45E2-B7FA-5C43B82EDC4E}" destId="{DF3D6F28-78DE-4D7B-8B87-CAE51D8F399D}" srcOrd="0" destOrd="0" parTransId="{04C81CAF-2B46-477A-A42A-69532F76E6DA}" sibTransId="{DEF814FD-EC0D-4CA5-93DA-85FAD23687C4}"/>
    <dgm:cxn modelId="{AE667B41-7B7B-4155-880D-F017F7D4F690}" type="presOf" srcId="{086386B3-97E5-4F4A-94CB-D9AFB0482B59}" destId="{83A21B7A-5FCC-421D-911C-125EE0F03B44}" srcOrd="0" destOrd="0" presId="urn:microsoft.com/office/officeart/2005/8/layout/vList2"/>
    <dgm:cxn modelId="{BAD72651-5756-45E8-9CDB-F91CC23B7827}" srcId="{BEC408CE-A9BE-45E2-B7FA-5C43B82EDC4E}" destId="{11C84FC3-A1CA-400A-B369-D40A62A3FE26}" srcOrd="2" destOrd="0" parTransId="{E574643A-E029-4E9C-9BA1-9798FA332323}" sibTransId="{C403C66F-41B6-4EF8-9EF3-46DC0017C5D5}"/>
    <dgm:cxn modelId="{00209378-C41E-4075-B696-39D13F2402DC}" type="presOf" srcId="{BEC408CE-A9BE-45E2-B7FA-5C43B82EDC4E}" destId="{78FFC5ED-61CD-442A-9514-52EBB34105EC}" srcOrd="0" destOrd="0" presId="urn:microsoft.com/office/officeart/2005/8/layout/vList2"/>
    <dgm:cxn modelId="{AE5E7AB6-8A03-421F-BF0A-020A56DE1FBC}" type="presOf" srcId="{DF3D6F28-78DE-4D7B-8B87-CAE51D8F399D}" destId="{402E7433-D605-4239-9AD2-332565266A81}" srcOrd="0" destOrd="0" presId="urn:microsoft.com/office/officeart/2005/8/layout/vList2"/>
    <dgm:cxn modelId="{ED2F3625-724D-4BDD-BFED-3C09D27B879F}" type="presParOf" srcId="{78FFC5ED-61CD-442A-9514-52EBB34105EC}" destId="{402E7433-D605-4239-9AD2-332565266A81}" srcOrd="0" destOrd="0" presId="urn:microsoft.com/office/officeart/2005/8/layout/vList2"/>
    <dgm:cxn modelId="{BCCA946B-E5F4-4378-9596-66BC3B2D08F7}" type="presParOf" srcId="{78FFC5ED-61CD-442A-9514-52EBB34105EC}" destId="{CF538279-0C32-4123-B575-86E6B0A46A9D}" srcOrd="1" destOrd="0" presId="urn:microsoft.com/office/officeart/2005/8/layout/vList2"/>
    <dgm:cxn modelId="{D10B8B8F-E68E-4099-B0B9-3A438C8D805C}" type="presParOf" srcId="{78FFC5ED-61CD-442A-9514-52EBB34105EC}" destId="{83A21B7A-5FCC-421D-911C-125EE0F03B44}" srcOrd="2" destOrd="0" presId="urn:microsoft.com/office/officeart/2005/8/layout/vList2"/>
    <dgm:cxn modelId="{6CC35CDC-BF02-491A-A855-A51837DB50C8}" type="presParOf" srcId="{78FFC5ED-61CD-442A-9514-52EBB34105EC}" destId="{E3660396-2647-469D-8B98-B25C613C1BD8}" srcOrd="3" destOrd="0" presId="urn:microsoft.com/office/officeart/2005/8/layout/vList2"/>
    <dgm:cxn modelId="{01BC92D5-6D59-45C0-8B03-C2E8EEBE7888}" type="presParOf" srcId="{78FFC5ED-61CD-442A-9514-52EBB34105EC}" destId="{5345363B-5F91-41EC-9F62-D4DBCD93C29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DEFAED-E7AF-490D-B07F-690D2C680C30}">
      <dsp:nvSpPr>
        <dsp:cNvPr id="0" name=""/>
        <dsp:cNvSpPr/>
      </dsp:nvSpPr>
      <dsp:spPr>
        <a:xfrm>
          <a:off x="9242" y="1346949"/>
          <a:ext cx="2762398" cy="1657439"/>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baseline="0"/>
            <a:t>What is glocalisation?</a:t>
          </a:r>
          <a:endParaRPr lang="en-US" sz="2400" kern="1200"/>
        </a:p>
      </dsp:txBody>
      <dsp:txXfrm>
        <a:off x="57787" y="1395494"/>
        <a:ext cx="2665308" cy="1560349"/>
      </dsp:txXfrm>
    </dsp:sp>
    <dsp:sp modelId="{B3DAF677-AD46-4F70-A582-C81E25FD025D}">
      <dsp:nvSpPr>
        <dsp:cNvPr id="0" name=""/>
        <dsp:cNvSpPr/>
      </dsp:nvSpPr>
      <dsp:spPr>
        <a:xfrm>
          <a:off x="3014732" y="1833131"/>
          <a:ext cx="585628" cy="685074"/>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014732" y="1970146"/>
        <a:ext cx="409940" cy="411044"/>
      </dsp:txXfrm>
    </dsp:sp>
    <dsp:sp modelId="{33B616C6-B4BB-4158-8031-AF12926A1E6A}">
      <dsp:nvSpPr>
        <dsp:cNvPr id="0" name=""/>
        <dsp:cNvSpPr/>
      </dsp:nvSpPr>
      <dsp:spPr>
        <a:xfrm>
          <a:off x="3876600" y="1346949"/>
          <a:ext cx="2762398" cy="1657439"/>
        </a:xfrm>
        <a:prstGeom prst="roundRect">
          <a:avLst>
            <a:gd name="adj" fmla="val 10000"/>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What is the marketing mix?</a:t>
          </a:r>
        </a:p>
      </dsp:txBody>
      <dsp:txXfrm>
        <a:off x="3925145" y="1395494"/>
        <a:ext cx="2665308" cy="1560349"/>
      </dsp:txXfrm>
    </dsp:sp>
    <dsp:sp modelId="{A86B6926-7D33-4985-ACDC-13EA927921E9}">
      <dsp:nvSpPr>
        <dsp:cNvPr id="0" name=""/>
        <dsp:cNvSpPr/>
      </dsp:nvSpPr>
      <dsp:spPr>
        <a:xfrm>
          <a:off x="6882090" y="1833131"/>
          <a:ext cx="585628" cy="685074"/>
        </a:xfrm>
        <a:prstGeom prst="rightArrow">
          <a:avLst>
            <a:gd name="adj1" fmla="val 60000"/>
            <a:gd name="adj2" fmla="val 50000"/>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6882090" y="1970146"/>
        <a:ext cx="409940" cy="411044"/>
      </dsp:txXfrm>
    </dsp:sp>
    <dsp:sp modelId="{CC94827F-7ED9-45F4-8397-7F8BD1170E98}">
      <dsp:nvSpPr>
        <dsp:cNvPr id="0" name=""/>
        <dsp:cNvSpPr/>
      </dsp:nvSpPr>
      <dsp:spPr>
        <a:xfrm>
          <a:off x="7743958" y="1346949"/>
          <a:ext cx="2762398" cy="1657439"/>
        </a:xfrm>
        <a:prstGeom prst="roundRect">
          <a:avLst>
            <a:gd name="adj" fmla="val 10000"/>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Explain the three different approaches to global markets</a:t>
          </a:r>
        </a:p>
      </dsp:txBody>
      <dsp:txXfrm>
        <a:off x="7792503" y="1395494"/>
        <a:ext cx="2665308" cy="156034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A8B2DD-CB4C-4F11-8B41-BCE5A298C714}">
      <dsp:nvSpPr>
        <dsp:cNvPr id="0" name=""/>
        <dsp:cNvSpPr/>
      </dsp:nvSpPr>
      <dsp:spPr>
        <a:xfrm>
          <a:off x="0" y="416594"/>
          <a:ext cx="6253721" cy="206973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a:t>Product will be the most important factor. The quality must be extremely high in order to target wealthier individuals on a global basis.</a:t>
          </a:r>
          <a:endParaRPr lang="en-US" sz="2900" kern="1200"/>
        </a:p>
      </dsp:txBody>
      <dsp:txXfrm>
        <a:off x="101036" y="517630"/>
        <a:ext cx="6051649" cy="1867658"/>
      </dsp:txXfrm>
    </dsp:sp>
    <dsp:sp modelId="{0170041D-5003-4E00-89DB-70DACA39289D}">
      <dsp:nvSpPr>
        <dsp:cNvPr id="0" name=""/>
        <dsp:cNvSpPr/>
      </dsp:nvSpPr>
      <dsp:spPr>
        <a:xfrm>
          <a:off x="0" y="2569844"/>
          <a:ext cx="6253721" cy="206973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a:t>This means that businesses must undertake significant market research and research and development in order to meet customer requirements.</a:t>
          </a:r>
          <a:endParaRPr lang="en-US" sz="2900" kern="1200"/>
        </a:p>
      </dsp:txBody>
      <dsp:txXfrm>
        <a:off x="101036" y="2670880"/>
        <a:ext cx="6051649" cy="186765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FB6AB-76A7-451D-A521-BDD32C49EE7C}">
      <dsp:nvSpPr>
        <dsp:cNvPr id="0" name=""/>
        <dsp:cNvSpPr/>
      </dsp:nvSpPr>
      <dsp:spPr>
        <a:xfrm>
          <a:off x="0" y="146663"/>
          <a:ext cx="6263640" cy="25740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Global promotion will be targeted through niche channels. This may be through specific social media as the target market are likely to be up to date with the very latest social media. However, it could be very carefully planned and specifically targeted, with one to one service provided to meet the needs of demanding clients.</a:t>
          </a:r>
          <a:endParaRPr lang="en-US" sz="2200" kern="1200"/>
        </a:p>
      </dsp:txBody>
      <dsp:txXfrm>
        <a:off x="125652" y="272315"/>
        <a:ext cx="6012336" cy="2322696"/>
      </dsp:txXfrm>
    </dsp:sp>
    <dsp:sp modelId="{CB3F1271-98CB-4665-865B-CBEEBFB549B8}">
      <dsp:nvSpPr>
        <dsp:cNvPr id="0" name=""/>
        <dsp:cNvSpPr/>
      </dsp:nvSpPr>
      <dsp:spPr>
        <a:xfrm>
          <a:off x="0" y="2784023"/>
          <a:ext cx="6263640" cy="25740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Finally, place will be through carefully selected channels. It may well be that the business goes to the client, offering high quality individual customer service.</a:t>
          </a:r>
          <a:endParaRPr lang="en-US" sz="2200" kern="1200"/>
        </a:p>
      </dsp:txBody>
      <dsp:txXfrm>
        <a:off x="125652" y="2909675"/>
        <a:ext cx="6012336" cy="232269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268B52-0051-484F-AA22-E9F766C9D40F}">
      <dsp:nvSpPr>
        <dsp:cNvPr id="0" name=""/>
        <dsp:cNvSpPr/>
      </dsp:nvSpPr>
      <dsp:spPr>
        <a:xfrm>
          <a:off x="402550" y="1992"/>
          <a:ext cx="3034531" cy="182071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A global mass market is when a business is trying to sell a largely homogenous product to a large market.</a:t>
          </a:r>
          <a:endParaRPr lang="en-US" sz="1900" kern="1200"/>
        </a:p>
      </dsp:txBody>
      <dsp:txXfrm>
        <a:off x="402550" y="1992"/>
        <a:ext cx="3034531" cy="1820718"/>
      </dsp:txXfrm>
    </dsp:sp>
    <dsp:sp modelId="{8BED56F3-94A3-4985-9317-1C1A6239B684}">
      <dsp:nvSpPr>
        <dsp:cNvPr id="0" name=""/>
        <dsp:cNvSpPr/>
      </dsp:nvSpPr>
      <dsp:spPr>
        <a:xfrm>
          <a:off x="3740534" y="1992"/>
          <a:ext cx="3034531" cy="1820718"/>
        </a:xfrm>
        <a:prstGeom prst="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Modern marketing, whilst still targeting mass markets, has become increasingly personalised</a:t>
          </a:r>
          <a:endParaRPr lang="en-US" sz="1900" kern="1200"/>
        </a:p>
      </dsp:txBody>
      <dsp:txXfrm>
        <a:off x="3740534" y="1992"/>
        <a:ext cx="3034531" cy="1820718"/>
      </dsp:txXfrm>
    </dsp:sp>
    <dsp:sp modelId="{75ABAE2B-E926-436E-BA43-758F6BB35DB4}">
      <dsp:nvSpPr>
        <dsp:cNvPr id="0" name=""/>
        <dsp:cNvSpPr/>
      </dsp:nvSpPr>
      <dsp:spPr>
        <a:xfrm>
          <a:off x="7078518" y="1992"/>
          <a:ext cx="3034531" cy="1820718"/>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Firms have adapted to changes in technology and to the influence of social media</a:t>
          </a:r>
          <a:endParaRPr lang="en-US" sz="1900" kern="1200"/>
        </a:p>
      </dsp:txBody>
      <dsp:txXfrm>
        <a:off x="7078518" y="1992"/>
        <a:ext cx="3034531" cy="1820718"/>
      </dsp:txXfrm>
    </dsp:sp>
    <dsp:sp modelId="{D93A3083-4C9C-4995-9127-41CEA5F240C4}">
      <dsp:nvSpPr>
        <dsp:cNvPr id="0" name=""/>
        <dsp:cNvSpPr/>
      </dsp:nvSpPr>
      <dsp:spPr>
        <a:xfrm>
          <a:off x="2071542" y="2126164"/>
          <a:ext cx="3034531" cy="1820718"/>
        </a:xfrm>
        <a:prstGeom prst="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Big data has allowed them to personalise their marketing to greater suit the needs of the target audience</a:t>
          </a:r>
          <a:endParaRPr lang="en-US" sz="1900" kern="1200"/>
        </a:p>
      </dsp:txBody>
      <dsp:txXfrm>
        <a:off x="2071542" y="2126164"/>
        <a:ext cx="3034531" cy="1820718"/>
      </dsp:txXfrm>
    </dsp:sp>
    <dsp:sp modelId="{C5C226B6-970C-4360-AB1A-B8ED1DF63129}">
      <dsp:nvSpPr>
        <dsp:cNvPr id="0" name=""/>
        <dsp:cNvSpPr/>
      </dsp:nvSpPr>
      <dsp:spPr>
        <a:xfrm>
          <a:off x="5409526" y="2126164"/>
          <a:ext cx="3034531" cy="1820718"/>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As technology and the use of data gathered by firms improves so will the ability to cater for individual needs when mass marketing products</a:t>
          </a:r>
          <a:endParaRPr lang="en-US" sz="1900" kern="1200"/>
        </a:p>
      </dsp:txBody>
      <dsp:txXfrm>
        <a:off x="5409526" y="2126164"/>
        <a:ext cx="3034531" cy="182071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B6BF5C-F6A2-45EF-A77F-D72F274B7CDC}">
      <dsp:nvSpPr>
        <dsp:cNvPr id="0" name=""/>
        <dsp:cNvSpPr/>
      </dsp:nvSpPr>
      <dsp:spPr>
        <a:xfrm>
          <a:off x="821" y="0"/>
          <a:ext cx="3327201" cy="3948876"/>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1155700">
            <a:lnSpc>
              <a:spcPct val="90000"/>
            </a:lnSpc>
            <a:spcBef>
              <a:spcPct val="0"/>
            </a:spcBef>
            <a:spcAft>
              <a:spcPct val="35000"/>
            </a:spcAft>
            <a:buNone/>
          </a:pPr>
          <a:r>
            <a:rPr lang="en-US" sz="2600" b="0" i="0" kern="1200" baseline="0"/>
            <a:t>Explain what we mean by a mass market</a:t>
          </a:r>
          <a:r>
            <a:rPr lang="en-US" sz="2600" b="0" i="0" kern="1200"/>
            <a:t> product</a:t>
          </a:r>
          <a:r>
            <a:rPr lang="en-US" sz="2600" b="0" i="0" kern="1200" baseline="0"/>
            <a:t>.</a:t>
          </a:r>
          <a:r>
            <a:rPr lang="en-US" sz="2600" kern="1200"/>
            <a:t> </a:t>
          </a:r>
        </a:p>
      </dsp:txBody>
      <dsp:txXfrm>
        <a:off x="821" y="1579550"/>
        <a:ext cx="3327201" cy="2369325"/>
      </dsp:txXfrm>
    </dsp:sp>
    <dsp:sp modelId="{15E5C3A8-F572-48E0-ADBF-B5CBC60FA74F}">
      <dsp:nvSpPr>
        <dsp:cNvPr id="0" name=""/>
        <dsp:cNvSpPr/>
      </dsp:nvSpPr>
      <dsp:spPr>
        <a:xfrm>
          <a:off x="821" y="0"/>
          <a:ext cx="3327201" cy="157955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821" y="0"/>
        <a:ext cx="3327201" cy="1579550"/>
      </dsp:txXfrm>
    </dsp:sp>
    <dsp:sp modelId="{DC0CC402-AE67-400F-A5D3-6B6C749A1FDF}">
      <dsp:nvSpPr>
        <dsp:cNvPr id="0" name=""/>
        <dsp:cNvSpPr/>
      </dsp:nvSpPr>
      <dsp:spPr>
        <a:xfrm>
          <a:off x="3594199" y="0"/>
          <a:ext cx="3327201" cy="3948876"/>
        </a:xfrm>
        <a:prstGeom prst="rect">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1155700">
            <a:lnSpc>
              <a:spcPct val="90000"/>
            </a:lnSpc>
            <a:spcBef>
              <a:spcPct val="0"/>
            </a:spcBef>
            <a:spcAft>
              <a:spcPct val="35000"/>
            </a:spcAft>
            <a:buNone/>
          </a:pPr>
          <a:r>
            <a:rPr lang="en-US" sz="2600" kern="1200"/>
            <a:t>Explain how marketing has changed for mass market products.</a:t>
          </a:r>
        </a:p>
      </dsp:txBody>
      <dsp:txXfrm>
        <a:off x="3594199" y="1579550"/>
        <a:ext cx="3327201" cy="2369325"/>
      </dsp:txXfrm>
    </dsp:sp>
    <dsp:sp modelId="{E972142C-61A2-4D04-8BF3-D6C434CDF4FD}">
      <dsp:nvSpPr>
        <dsp:cNvPr id="0" name=""/>
        <dsp:cNvSpPr/>
      </dsp:nvSpPr>
      <dsp:spPr>
        <a:xfrm>
          <a:off x="3594199" y="0"/>
          <a:ext cx="3327201" cy="157955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594199" y="0"/>
        <a:ext cx="3327201" cy="1579550"/>
      </dsp:txXfrm>
    </dsp:sp>
    <dsp:sp modelId="{CC8150ED-32C2-4700-96D5-DA49EDABBCCE}">
      <dsp:nvSpPr>
        <dsp:cNvPr id="0" name=""/>
        <dsp:cNvSpPr/>
      </dsp:nvSpPr>
      <dsp:spPr>
        <a:xfrm>
          <a:off x="7187576" y="0"/>
          <a:ext cx="3327201" cy="3948876"/>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1155700">
            <a:lnSpc>
              <a:spcPct val="90000"/>
            </a:lnSpc>
            <a:spcBef>
              <a:spcPct val="0"/>
            </a:spcBef>
            <a:spcAft>
              <a:spcPct val="35000"/>
            </a:spcAft>
            <a:buNone/>
          </a:pPr>
          <a:r>
            <a:rPr lang="en-US" sz="2600" kern="1200"/>
            <a:t>Discuss whether it is ethical for companies to use our data to target advertising. </a:t>
          </a:r>
        </a:p>
      </dsp:txBody>
      <dsp:txXfrm>
        <a:off x="7187576" y="1579550"/>
        <a:ext cx="3327201" cy="2369325"/>
      </dsp:txXfrm>
    </dsp:sp>
    <dsp:sp modelId="{6C1E7503-96F7-4F10-9157-D69FFBBC4D60}">
      <dsp:nvSpPr>
        <dsp:cNvPr id="0" name=""/>
        <dsp:cNvSpPr/>
      </dsp:nvSpPr>
      <dsp:spPr>
        <a:xfrm>
          <a:off x="7187576" y="0"/>
          <a:ext cx="3327201" cy="157955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7187576" y="0"/>
        <a:ext cx="3327201" cy="15795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EB1CFE-0064-430F-B676-8331B6C77812}">
      <dsp:nvSpPr>
        <dsp:cNvPr id="0" name=""/>
        <dsp:cNvSpPr/>
      </dsp:nvSpPr>
      <dsp:spPr>
        <a:xfrm>
          <a:off x="0" y="1061330"/>
          <a:ext cx="3067049" cy="1947576"/>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346A0B4-FB4E-439E-8B4C-B77770C90EEC}">
      <dsp:nvSpPr>
        <dsp:cNvPr id="0" name=""/>
        <dsp:cNvSpPr/>
      </dsp:nvSpPr>
      <dsp:spPr>
        <a:xfrm>
          <a:off x="340783" y="1385074"/>
          <a:ext cx="3067049" cy="194757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Cultural/social factors are the lifestyle, customs and values of a group of people.</a:t>
          </a:r>
          <a:endParaRPr lang="en-US" sz="1700" kern="1200"/>
        </a:p>
      </dsp:txBody>
      <dsp:txXfrm>
        <a:off x="397826" y="1442117"/>
        <a:ext cx="2952963" cy="1833490"/>
      </dsp:txXfrm>
    </dsp:sp>
    <dsp:sp modelId="{49D5B80B-F3A9-4407-A31A-240690F8A166}">
      <dsp:nvSpPr>
        <dsp:cNvPr id="0" name=""/>
        <dsp:cNvSpPr/>
      </dsp:nvSpPr>
      <dsp:spPr>
        <a:xfrm>
          <a:off x="3748616" y="1061330"/>
          <a:ext cx="3067049" cy="1947576"/>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8C3A844-9594-4907-94FD-0CAB4449DA99}">
      <dsp:nvSpPr>
        <dsp:cNvPr id="0" name=""/>
        <dsp:cNvSpPr/>
      </dsp:nvSpPr>
      <dsp:spPr>
        <a:xfrm>
          <a:off x="4089399" y="1385074"/>
          <a:ext cx="3067049" cy="194757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It is important for a business to recognise these factors when targeting markets. Without an insight and understanding it is likely that a business will fail to establish a significant presence in the market.</a:t>
          </a:r>
          <a:endParaRPr lang="en-US" sz="1700" kern="1200"/>
        </a:p>
      </dsp:txBody>
      <dsp:txXfrm>
        <a:off x="4146442" y="1442117"/>
        <a:ext cx="2952963" cy="1833490"/>
      </dsp:txXfrm>
    </dsp:sp>
    <dsp:sp modelId="{AED0CC9F-6EFC-4C4D-98FE-99B5633D0456}">
      <dsp:nvSpPr>
        <dsp:cNvPr id="0" name=""/>
        <dsp:cNvSpPr/>
      </dsp:nvSpPr>
      <dsp:spPr>
        <a:xfrm>
          <a:off x="7497232" y="1061330"/>
          <a:ext cx="3067049" cy="1947576"/>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95EDA07-75E2-4B45-930D-4553C274DA04}">
      <dsp:nvSpPr>
        <dsp:cNvPr id="0" name=""/>
        <dsp:cNvSpPr/>
      </dsp:nvSpPr>
      <dsp:spPr>
        <a:xfrm>
          <a:off x="7838016" y="1385074"/>
          <a:ext cx="3067049" cy="194757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It is essential that a business understands the requirements of the target market, whilst at the same time ensuring that it does not use inappropriate marketing, very likely innocently, to upset them.</a:t>
          </a:r>
          <a:endParaRPr lang="en-US" sz="1700" kern="1200"/>
        </a:p>
      </dsp:txBody>
      <dsp:txXfrm>
        <a:off x="7895059" y="1442117"/>
        <a:ext cx="2952963" cy="18334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3D54DB-1766-4134-A8AF-98700382BCE6}">
      <dsp:nvSpPr>
        <dsp:cNvPr id="0" name=""/>
        <dsp:cNvSpPr/>
      </dsp:nvSpPr>
      <dsp:spPr>
        <a:xfrm>
          <a:off x="213" y="550072"/>
          <a:ext cx="2577217" cy="309266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572" tIns="0" rIns="254572" bIns="330200" numCol="1" spcCol="1270" anchor="t" anchorCtr="0">
          <a:noAutofit/>
        </a:bodyPr>
        <a:lstStyle/>
        <a:p>
          <a:pPr marL="0" lvl="0" indent="0" algn="l" defTabSz="666750">
            <a:lnSpc>
              <a:spcPct val="90000"/>
            </a:lnSpc>
            <a:spcBef>
              <a:spcPct val="0"/>
            </a:spcBef>
            <a:spcAft>
              <a:spcPct val="35000"/>
            </a:spcAft>
            <a:buNone/>
          </a:pPr>
          <a:r>
            <a:rPr lang="en-GB" sz="1500" kern="1200"/>
            <a:t>Unintended meanings occur when the message being portrayed by the business is taken to mean something else by the potential market.</a:t>
          </a:r>
          <a:endParaRPr lang="en-US" sz="1500" kern="1200"/>
        </a:p>
      </dsp:txBody>
      <dsp:txXfrm>
        <a:off x="213" y="1787136"/>
        <a:ext cx="2577217" cy="1855596"/>
      </dsp:txXfrm>
    </dsp:sp>
    <dsp:sp modelId="{0BA6983D-DF46-40E5-8259-8036DCAFFE2D}">
      <dsp:nvSpPr>
        <dsp:cNvPr id="0" name=""/>
        <dsp:cNvSpPr/>
      </dsp:nvSpPr>
      <dsp:spPr>
        <a:xfrm>
          <a:off x="213" y="550072"/>
          <a:ext cx="2577217" cy="123706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54572" tIns="165100" rIns="254572" bIns="165100" numCol="1" spcCol="1270" anchor="ctr" anchorCtr="0">
          <a:noAutofit/>
        </a:bodyPr>
        <a:lstStyle/>
        <a:p>
          <a:pPr marL="0" lvl="0" indent="0" algn="l" defTabSz="2844800">
            <a:lnSpc>
              <a:spcPct val="90000"/>
            </a:lnSpc>
            <a:spcBef>
              <a:spcPct val="0"/>
            </a:spcBef>
            <a:spcAft>
              <a:spcPct val="35000"/>
            </a:spcAft>
            <a:buNone/>
          </a:pPr>
          <a:r>
            <a:rPr lang="en-US" sz="6400" kern="1200"/>
            <a:t>01</a:t>
          </a:r>
        </a:p>
      </dsp:txBody>
      <dsp:txXfrm>
        <a:off x="213" y="550072"/>
        <a:ext cx="2577217" cy="1237064"/>
      </dsp:txXfrm>
    </dsp:sp>
    <dsp:sp modelId="{9B2C7A6E-0064-4EF9-BED4-1166F8507B33}">
      <dsp:nvSpPr>
        <dsp:cNvPr id="0" name=""/>
        <dsp:cNvSpPr/>
      </dsp:nvSpPr>
      <dsp:spPr>
        <a:xfrm>
          <a:off x="2783608" y="550072"/>
          <a:ext cx="2577217" cy="309266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572" tIns="0" rIns="254572" bIns="330200" numCol="1" spcCol="1270" anchor="t" anchorCtr="0">
          <a:noAutofit/>
        </a:bodyPr>
        <a:lstStyle/>
        <a:p>
          <a:pPr marL="0" lvl="0" indent="0" algn="l" defTabSz="666750">
            <a:lnSpc>
              <a:spcPct val="90000"/>
            </a:lnSpc>
            <a:spcBef>
              <a:spcPct val="0"/>
            </a:spcBef>
            <a:spcAft>
              <a:spcPct val="35000"/>
            </a:spcAft>
            <a:buNone/>
          </a:pPr>
          <a:r>
            <a:rPr lang="en-GB" sz="1500" kern="1200"/>
            <a:t>Often this is based on factors such as gestures and hidden connotations.</a:t>
          </a:r>
          <a:endParaRPr lang="en-US" sz="1500" kern="1200"/>
        </a:p>
      </dsp:txBody>
      <dsp:txXfrm>
        <a:off x="2783608" y="1787136"/>
        <a:ext cx="2577217" cy="1855596"/>
      </dsp:txXfrm>
    </dsp:sp>
    <dsp:sp modelId="{73D73BD3-4A2A-4D84-BE20-F95007B648AF}">
      <dsp:nvSpPr>
        <dsp:cNvPr id="0" name=""/>
        <dsp:cNvSpPr/>
      </dsp:nvSpPr>
      <dsp:spPr>
        <a:xfrm>
          <a:off x="2783608" y="550072"/>
          <a:ext cx="2577217" cy="123706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54572" tIns="165100" rIns="254572" bIns="165100" numCol="1" spcCol="1270" anchor="ctr" anchorCtr="0">
          <a:noAutofit/>
        </a:bodyPr>
        <a:lstStyle/>
        <a:p>
          <a:pPr marL="0" lvl="0" indent="0" algn="l" defTabSz="2844800">
            <a:lnSpc>
              <a:spcPct val="90000"/>
            </a:lnSpc>
            <a:spcBef>
              <a:spcPct val="0"/>
            </a:spcBef>
            <a:spcAft>
              <a:spcPct val="35000"/>
            </a:spcAft>
            <a:buNone/>
          </a:pPr>
          <a:r>
            <a:rPr lang="en-US" sz="6400" kern="1200"/>
            <a:t>02</a:t>
          </a:r>
        </a:p>
      </dsp:txBody>
      <dsp:txXfrm>
        <a:off x="2783608" y="550072"/>
        <a:ext cx="2577217" cy="1237064"/>
      </dsp:txXfrm>
    </dsp:sp>
    <dsp:sp modelId="{5E56BB60-06F8-4B0C-8336-D9E6C6410D9E}">
      <dsp:nvSpPr>
        <dsp:cNvPr id="0" name=""/>
        <dsp:cNvSpPr/>
      </dsp:nvSpPr>
      <dsp:spPr>
        <a:xfrm>
          <a:off x="5567003" y="550072"/>
          <a:ext cx="2577217" cy="309266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572" tIns="0" rIns="254572" bIns="330200" numCol="1" spcCol="1270" anchor="t" anchorCtr="0">
          <a:noAutofit/>
        </a:bodyPr>
        <a:lstStyle/>
        <a:p>
          <a:pPr marL="0" lvl="0" indent="0" algn="l" defTabSz="666750">
            <a:lnSpc>
              <a:spcPct val="90000"/>
            </a:lnSpc>
            <a:spcBef>
              <a:spcPct val="0"/>
            </a:spcBef>
            <a:spcAft>
              <a:spcPct val="35000"/>
            </a:spcAft>
            <a:buNone/>
          </a:pPr>
          <a:r>
            <a:rPr lang="en-GB" sz="1500" kern="1200"/>
            <a:t>Without appropriate insight into different cultures and societies this can cause significant problems for a business, even destroying its reputation.</a:t>
          </a:r>
          <a:endParaRPr lang="en-US" sz="1500" kern="1200"/>
        </a:p>
      </dsp:txBody>
      <dsp:txXfrm>
        <a:off x="5567003" y="1787136"/>
        <a:ext cx="2577217" cy="1855596"/>
      </dsp:txXfrm>
    </dsp:sp>
    <dsp:sp modelId="{5E2EE69D-CA33-41FA-9EB6-ADF679B9DF10}">
      <dsp:nvSpPr>
        <dsp:cNvPr id="0" name=""/>
        <dsp:cNvSpPr/>
      </dsp:nvSpPr>
      <dsp:spPr>
        <a:xfrm>
          <a:off x="5567003" y="550072"/>
          <a:ext cx="2577217" cy="123706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54572" tIns="165100" rIns="254572" bIns="165100" numCol="1" spcCol="1270" anchor="ctr" anchorCtr="0">
          <a:noAutofit/>
        </a:bodyPr>
        <a:lstStyle/>
        <a:p>
          <a:pPr marL="0" lvl="0" indent="0" algn="l" defTabSz="2844800">
            <a:lnSpc>
              <a:spcPct val="90000"/>
            </a:lnSpc>
            <a:spcBef>
              <a:spcPct val="0"/>
            </a:spcBef>
            <a:spcAft>
              <a:spcPct val="35000"/>
            </a:spcAft>
            <a:buNone/>
          </a:pPr>
          <a:r>
            <a:rPr lang="en-US" sz="6400" kern="1200"/>
            <a:t>03</a:t>
          </a:r>
        </a:p>
      </dsp:txBody>
      <dsp:txXfrm>
        <a:off x="5567003" y="550072"/>
        <a:ext cx="2577217" cy="1237064"/>
      </dsp:txXfrm>
    </dsp:sp>
    <dsp:sp modelId="{FBDA99F9-FF1F-4DB4-BF27-B385004E0535}">
      <dsp:nvSpPr>
        <dsp:cNvPr id="0" name=""/>
        <dsp:cNvSpPr/>
      </dsp:nvSpPr>
      <dsp:spPr>
        <a:xfrm>
          <a:off x="8350398" y="550072"/>
          <a:ext cx="2577217" cy="309266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572" tIns="0" rIns="254572" bIns="330200" numCol="1" spcCol="1270" anchor="t" anchorCtr="0">
          <a:noAutofit/>
        </a:bodyPr>
        <a:lstStyle/>
        <a:p>
          <a:pPr marL="0" lvl="0" indent="0" algn="l" defTabSz="666750">
            <a:lnSpc>
              <a:spcPct val="90000"/>
            </a:lnSpc>
            <a:spcBef>
              <a:spcPct val="0"/>
            </a:spcBef>
            <a:spcAft>
              <a:spcPct val="35000"/>
            </a:spcAft>
            <a:buNone/>
          </a:pPr>
          <a:r>
            <a:rPr lang="en-GB" sz="1500" kern="1200"/>
            <a:t>This means that the business would have to redress the situation by increasing the marketing budget to restore its brand image.</a:t>
          </a:r>
          <a:endParaRPr lang="en-US" sz="1500" kern="1200"/>
        </a:p>
      </dsp:txBody>
      <dsp:txXfrm>
        <a:off x="8350398" y="1787136"/>
        <a:ext cx="2577217" cy="1855596"/>
      </dsp:txXfrm>
    </dsp:sp>
    <dsp:sp modelId="{E7BB0471-2C8B-42EC-BAEF-A44687523A58}">
      <dsp:nvSpPr>
        <dsp:cNvPr id="0" name=""/>
        <dsp:cNvSpPr/>
      </dsp:nvSpPr>
      <dsp:spPr>
        <a:xfrm>
          <a:off x="8350398" y="550072"/>
          <a:ext cx="2577217" cy="123706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54572" tIns="165100" rIns="254572" bIns="165100" numCol="1" spcCol="1270" anchor="ctr" anchorCtr="0">
          <a:noAutofit/>
        </a:bodyPr>
        <a:lstStyle/>
        <a:p>
          <a:pPr marL="0" lvl="0" indent="0" algn="l" defTabSz="2844800">
            <a:lnSpc>
              <a:spcPct val="90000"/>
            </a:lnSpc>
            <a:spcBef>
              <a:spcPct val="0"/>
            </a:spcBef>
            <a:spcAft>
              <a:spcPct val="35000"/>
            </a:spcAft>
            <a:buNone/>
          </a:pPr>
          <a:r>
            <a:rPr lang="en-US" sz="6400" kern="1200"/>
            <a:t>04</a:t>
          </a:r>
        </a:p>
      </dsp:txBody>
      <dsp:txXfrm>
        <a:off x="8350398" y="550072"/>
        <a:ext cx="2577217" cy="12370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C1083B-48E8-4098-8B61-AEF4B0B25BA6}">
      <dsp:nvSpPr>
        <dsp:cNvPr id="0" name=""/>
        <dsp:cNvSpPr/>
      </dsp:nvSpPr>
      <dsp:spPr>
        <a:xfrm>
          <a:off x="0" y="707092"/>
          <a:ext cx="10515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C053A2-D29D-43B8-8A34-8D3B4D52F65A}">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F6D3D8-C618-4343-B32F-FBAD1FD4494F}">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GB" sz="2500" kern="1200"/>
            <a:t>Inappropriate and inaccurate translations occur when the language being used to promote a product is not converted accurately.</a:t>
          </a:r>
          <a:endParaRPr lang="en-US" sz="2500" kern="1200"/>
        </a:p>
      </dsp:txBody>
      <dsp:txXfrm>
        <a:off x="1507738" y="707092"/>
        <a:ext cx="9007861" cy="1305401"/>
      </dsp:txXfrm>
    </dsp:sp>
    <dsp:sp modelId="{66762D24-6189-4001-8F4C-9CD137B4CB35}">
      <dsp:nvSpPr>
        <dsp:cNvPr id="0" name=""/>
        <dsp:cNvSpPr/>
      </dsp:nvSpPr>
      <dsp:spPr>
        <a:xfrm>
          <a:off x="0" y="2338844"/>
          <a:ext cx="10515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D4B5A7-8CF1-4012-8B8F-EDB8E3D896C4}">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91EE22-2DE5-4813-90D2-FB2651C63288}">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GB" sz="2500" kern="1200"/>
            <a:t>This can cause significant embarrassment for a business and will impact on the brand name in the short term.</a:t>
          </a:r>
          <a:endParaRPr lang="en-US" sz="2500" kern="1200"/>
        </a:p>
      </dsp:txBody>
      <dsp:txXfrm>
        <a:off x="1507738" y="2338844"/>
        <a:ext cx="9007861" cy="13054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E0068A-558E-4047-9982-4DC7C8F12BB7}">
      <dsp:nvSpPr>
        <dsp:cNvPr id="0" name=""/>
        <dsp:cNvSpPr/>
      </dsp:nvSpPr>
      <dsp:spPr>
        <a:xfrm>
          <a:off x="0" y="719"/>
          <a:ext cx="6588691"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39944D-79FE-4762-AF9D-1CD0FE6E5FD8}">
      <dsp:nvSpPr>
        <dsp:cNvPr id="0" name=""/>
        <dsp:cNvSpPr/>
      </dsp:nvSpPr>
      <dsp:spPr>
        <a:xfrm>
          <a:off x="509522" y="379703"/>
          <a:ext cx="926404" cy="9264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B1849C-38E0-4ADE-84D9-B89CB59F8CC8}">
      <dsp:nvSpPr>
        <dsp:cNvPr id="0" name=""/>
        <dsp:cNvSpPr/>
      </dsp:nvSpPr>
      <dsp:spPr>
        <a:xfrm>
          <a:off x="1945450" y="719"/>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022350">
            <a:lnSpc>
              <a:spcPct val="90000"/>
            </a:lnSpc>
            <a:spcBef>
              <a:spcPct val="0"/>
            </a:spcBef>
            <a:spcAft>
              <a:spcPct val="35000"/>
            </a:spcAft>
            <a:buNone/>
          </a:pPr>
          <a:r>
            <a:rPr lang="en-US" sz="2300" b="0" i="0" kern="1200" baseline="0"/>
            <a:t>Explain what we mean by a language barrier.</a:t>
          </a:r>
          <a:r>
            <a:rPr lang="en-US" sz="2300" kern="1200"/>
            <a:t> </a:t>
          </a:r>
        </a:p>
      </dsp:txBody>
      <dsp:txXfrm>
        <a:off x="1945450" y="719"/>
        <a:ext cx="4643240" cy="1684372"/>
      </dsp:txXfrm>
    </dsp:sp>
    <dsp:sp modelId="{012F08A8-A950-4882-8E19-D106927CEEE9}">
      <dsp:nvSpPr>
        <dsp:cNvPr id="0" name=""/>
        <dsp:cNvSpPr/>
      </dsp:nvSpPr>
      <dsp:spPr>
        <a:xfrm>
          <a:off x="0" y="2106185"/>
          <a:ext cx="6588691"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92B082-CFAF-4CD9-BB8D-26EDFECECB02}">
      <dsp:nvSpPr>
        <dsp:cNvPr id="0" name=""/>
        <dsp:cNvSpPr/>
      </dsp:nvSpPr>
      <dsp:spPr>
        <a:xfrm>
          <a:off x="509522" y="2485169"/>
          <a:ext cx="926404" cy="9264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80E19A-C33A-4D03-8E2C-91CD61E41A2E}">
      <dsp:nvSpPr>
        <dsp:cNvPr id="0" name=""/>
        <dsp:cNvSpPr/>
      </dsp:nvSpPr>
      <dsp:spPr>
        <a:xfrm>
          <a:off x="1945450" y="2106185"/>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022350">
            <a:lnSpc>
              <a:spcPct val="90000"/>
            </a:lnSpc>
            <a:spcBef>
              <a:spcPct val="0"/>
            </a:spcBef>
            <a:spcAft>
              <a:spcPct val="35000"/>
            </a:spcAft>
            <a:buNone/>
          </a:pPr>
          <a:r>
            <a:rPr lang="en-US" sz="2300" kern="1200" dirty="0"/>
            <a:t>Explain why it is important for companies to be aware of language differences</a:t>
          </a:r>
        </a:p>
      </dsp:txBody>
      <dsp:txXfrm>
        <a:off x="1945450" y="2106185"/>
        <a:ext cx="4643240" cy="1684372"/>
      </dsp:txXfrm>
    </dsp:sp>
    <dsp:sp modelId="{1BAB7759-3C81-43E1-835A-EF26072A636F}">
      <dsp:nvSpPr>
        <dsp:cNvPr id="0" name=""/>
        <dsp:cNvSpPr/>
      </dsp:nvSpPr>
      <dsp:spPr>
        <a:xfrm>
          <a:off x="0" y="4211650"/>
          <a:ext cx="6588691"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2621E2-9957-409B-A566-A53155BB42F6}">
      <dsp:nvSpPr>
        <dsp:cNvPr id="0" name=""/>
        <dsp:cNvSpPr/>
      </dsp:nvSpPr>
      <dsp:spPr>
        <a:xfrm>
          <a:off x="509522" y="4590634"/>
          <a:ext cx="926404" cy="9264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A8C569-DF4F-483A-AFE3-6581F1EC3925}">
      <dsp:nvSpPr>
        <dsp:cNvPr id="0" name=""/>
        <dsp:cNvSpPr/>
      </dsp:nvSpPr>
      <dsp:spPr>
        <a:xfrm>
          <a:off x="1945450" y="4211650"/>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022350">
            <a:lnSpc>
              <a:spcPct val="90000"/>
            </a:lnSpc>
            <a:spcBef>
              <a:spcPct val="0"/>
            </a:spcBef>
            <a:spcAft>
              <a:spcPct val="35000"/>
            </a:spcAft>
            <a:buNone/>
          </a:pPr>
          <a:r>
            <a:rPr lang="en-US" sz="2300" kern="1200"/>
            <a:t>Find an example of a time language barriers caused bad publicity for a company. </a:t>
          </a:r>
        </a:p>
      </dsp:txBody>
      <dsp:txXfrm>
        <a:off x="1945450" y="4211650"/>
        <a:ext cx="4643240" cy="16843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07069-8549-4B43-8296-E06BDEEBDF69}">
      <dsp:nvSpPr>
        <dsp:cNvPr id="0" name=""/>
        <dsp:cNvSpPr/>
      </dsp:nvSpPr>
      <dsp:spPr>
        <a:xfrm>
          <a:off x="0" y="23724"/>
          <a:ext cx="6263640" cy="268397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a:t>Global market niches are subcultures in world society. These share common interests and can be identified as market segments on a global scale. </a:t>
          </a:r>
          <a:endParaRPr lang="en-US" sz="3100" kern="1200"/>
        </a:p>
      </dsp:txBody>
      <dsp:txXfrm>
        <a:off x="131021" y="154745"/>
        <a:ext cx="6001598" cy="2421937"/>
      </dsp:txXfrm>
    </dsp:sp>
    <dsp:sp modelId="{7F9AE834-8F95-4BE6-ABDF-57E78094BB4F}">
      <dsp:nvSpPr>
        <dsp:cNvPr id="0" name=""/>
        <dsp:cNvSpPr/>
      </dsp:nvSpPr>
      <dsp:spPr>
        <a:xfrm>
          <a:off x="0" y="2796984"/>
          <a:ext cx="6263640" cy="268397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a:t>Although a niche targets a smaller market, on a global scale this can be sizeable.</a:t>
          </a:r>
          <a:endParaRPr lang="en-US" sz="3100" kern="1200"/>
        </a:p>
      </dsp:txBody>
      <dsp:txXfrm>
        <a:off x="131021" y="2928005"/>
        <a:ext cx="6001598" cy="24219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AA7DEC-69AE-4DE5-9441-27621711DD1A}">
      <dsp:nvSpPr>
        <dsp:cNvPr id="0" name=""/>
        <dsp:cNvSpPr/>
      </dsp:nvSpPr>
      <dsp:spPr>
        <a:xfrm>
          <a:off x="0" y="11256"/>
          <a:ext cx="6263640" cy="269644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a:t>This is particularly profitable when we recognise that these are likely to be highly differentiated products rather than low cost.</a:t>
          </a:r>
          <a:endParaRPr lang="en-US" sz="3100" kern="1200"/>
        </a:p>
      </dsp:txBody>
      <dsp:txXfrm>
        <a:off x="131630" y="142886"/>
        <a:ext cx="6000380" cy="2433187"/>
      </dsp:txXfrm>
    </dsp:sp>
    <dsp:sp modelId="{EB457ADC-A119-4523-A00D-01E15C1CEDA2}">
      <dsp:nvSpPr>
        <dsp:cNvPr id="0" name=""/>
        <dsp:cNvSpPr/>
      </dsp:nvSpPr>
      <dsp:spPr>
        <a:xfrm>
          <a:off x="0" y="2796984"/>
          <a:ext cx="6263640" cy="2696447"/>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a:t>This means that the world’s wealthiest consumers can be targeted, with the quality of the product being the most important factor.</a:t>
          </a:r>
          <a:endParaRPr lang="en-US" sz="3100" kern="1200"/>
        </a:p>
      </dsp:txBody>
      <dsp:txXfrm>
        <a:off x="131630" y="2928614"/>
        <a:ext cx="6000380" cy="243318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466D77-4677-4F34-B404-7C160E7F638A}">
      <dsp:nvSpPr>
        <dsp:cNvPr id="0" name=""/>
        <dsp:cNvSpPr/>
      </dsp:nvSpPr>
      <dsp:spPr>
        <a:xfrm>
          <a:off x="853" y="21822"/>
          <a:ext cx="3457633" cy="414916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537" tIns="0" rIns="341537" bIns="330200" numCol="1" spcCol="1270" anchor="t" anchorCtr="0">
          <a:noAutofit/>
        </a:bodyPr>
        <a:lstStyle/>
        <a:p>
          <a:pPr marL="0" lvl="0" indent="0" algn="l" defTabSz="1155700">
            <a:lnSpc>
              <a:spcPct val="90000"/>
            </a:lnSpc>
            <a:spcBef>
              <a:spcPct val="0"/>
            </a:spcBef>
            <a:spcAft>
              <a:spcPct val="35000"/>
            </a:spcAft>
            <a:buNone/>
          </a:pPr>
          <a:r>
            <a:rPr lang="en-US" sz="2600" b="0" i="0" kern="1200" baseline="0"/>
            <a:t>Explain what we mean by a global market niche.</a:t>
          </a:r>
          <a:r>
            <a:rPr lang="en-US" sz="2600" kern="1200"/>
            <a:t> </a:t>
          </a:r>
        </a:p>
      </dsp:txBody>
      <dsp:txXfrm>
        <a:off x="853" y="1681486"/>
        <a:ext cx="3457633" cy="2489496"/>
      </dsp:txXfrm>
    </dsp:sp>
    <dsp:sp modelId="{E3D1EBB0-6216-4464-8F7A-8D21BFFFBB32}">
      <dsp:nvSpPr>
        <dsp:cNvPr id="0" name=""/>
        <dsp:cNvSpPr/>
      </dsp:nvSpPr>
      <dsp:spPr>
        <a:xfrm>
          <a:off x="853" y="21822"/>
          <a:ext cx="3457633" cy="165966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41537" tIns="165100" rIns="341537"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853" y="21822"/>
        <a:ext cx="3457633" cy="1659664"/>
      </dsp:txXfrm>
    </dsp:sp>
    <dsp:sp modelId="{7A11DA46-E5B3-4C7A-B01A-3D8842DA29E8}">
      <dsp:nvSpPr>
        <dsp:cNvPr id="0" name=""/>
        <dsp:cNvSpPr/>
      </dsp:nvSpPr>
      <dsp:spPr>
        <a:xfrm>
          <a:off x="3735097" y="21822"/>
          <a:ext cx="3457633" cy="4149160"/>
        </a:xfrm>
        <a:prstGeom prst="rect">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537" tIns="0" rIns="341537" bIns="330200" numCol="1" spcCol="1270" anchor="t" anchorCtr="0">
          <a:noAutofit/>
        </a:bodyPr>
        <a:lstStyle/>
        <a:p>
          <a:pPr marL="0" lvl="0" indent="0" algn="l" defTabSz="1155700">
            <a:lnSpc>
              <a:spcPct val="90000"/>
            </a:lnSpc>
            <a:spcBef>
              <a:spcPct val="0"/>
            </a:spcBef>
            <a:spcAft>
              <a:spcPct val="35000"/>
            </a:spcAft>
            <a:buNone/>
          </a:pPr>
          <a:r>
            <a:rPr lang="en-US" sz="2600" kern="1200"/>
            <a:t>Name some common features of global market niches. </a:t>
          </a:r>
        </a:p>
      </dsp:txBody>
      <dsp:txXfrm>
        <a:off x="3735097" y="1681486"/>
        <a:ext cx="3457633" cy="2489496"/>
      </dsp:txXfrm>
    </dsp:sp>
    <dsp:sp modelId="{24A2636D-B1BE-4078-B7A9-3BB07BC4CE61}">
      <dsp:nvSpPr>
        <dsp:cNvPr id="0" name=""/>
        <dsp:cNvSpPr/>
      </dsp:nvSpPr>
      <dsp:spPr>
        <a:xfrm>
          <a:off x="3735097" y="21822"/>
          <a:ext cx="3457633" cy="165966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41537" tIns="165100" rIns="341537"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735097" y="21822"/>
        <a:ext cx="3457633" cy="1659664"/>
      </dsp:txXfrm>
    </dsp:sp>
    <dsp:sp modelId="{1541922D-4720-462C-90A7-950DBF4AC9AD}">
      <dsp:nvSpPr>
        <dsp:cNvPr id="0" name=""/>
        <dsp:cNvSpPr/>
      </dsp:nvSpPr>
      <dsp:spPr>
        <a:xfrm>
          <a:off x="7469341" y="21822"/>
          <a:ext cx="3457633" cy="4149160"/>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537" tIns="0" rIns="341537" bIns="330200" numCol="1" spcCol="1270" anchor="t" anchorCtr="0">
          <a:noAutofit/>
        </a:bodyPr>
        <a:lstStyle/>
        <a:p>
          <a:pPr marL="0" lvl="0" indent="0" algn="l" defTabSz="1155700">
            <a:lnSpc>
              <a:spcPct val="90000"/>
            </a:lnSpc>
            <a:spcBef>
              <a:spcPct val="0"/>
            </a:spcBef>
            <a:spcAft>
              <a:spcPct val="35000"/>
            </a:spcAft>
            <a:buNone/>
          </a:pPr>
          <a:r>
            <a:rPr lang="en-US" sz="2600" kern="1200"/>
            <a:t>Explain why it is still profitable to target niche markets, rather than the mass market. </a:t>
          </a:r>
        </a:p>
      </dsp:txBody>
      <dsp:txXfrm>
        <a:off x="7469341" y="1681486"/>
        <a:ext cx="3457633" cy="2489496"/>
      </dsp:txXfrm>
    </dsp:sp>
    <dsp:sp modelId="{DC7A75C0-5A16-4875-81F9-24FF5DCF6522}">
      <dsp:nvSpPr>
        <dsp:cNvPr id="0" name=""/>
        <dsp:cNvSpPr/>
      </dsp:nvSpPr>
      <dsp:spPr>
        <a:xfrm>
          <a:off x="7469341" y="21822"/>
          <a:ext cx="3457633" cy="165966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41537" tIns="165100" rIns="341537"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7469341" y="21822"/>
        <a:ext cx="3457633" cy="165966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2E7433-D605-4239-9AD2-332565266A81}">
      <dsp:nvSpPr>
        <dsp:cNvPr id="0" name=""/>
        <dsp:cNvSpPr/>
      </dsp:nvSpPr>
      <dsp:spPr>
        <a:xfrm>
          <a:off x="0" y="12862"/>
          <a:ext cx="6666833" cy="176139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a:t>The marketing mix needs to be applied effectively to global niche markets in order to be of use to the business.</a:t>
          </a:r>
          <a:endParaRPr lang="en-US" sz="2500" kern="1200"/>
        </a:p>
      </dsp:txBody>
      <dsp:txXfrm>
        <a:off x="85984" y="98846"/>
        <a:ext cx="6494865" cy="1589430"/>
      </dsp:txXfrm>
    </dsp:sp>
    <dsp:sp modelId="{83A21B7A-5FCC-421D-911C-125EE0F03B44}">
      <dsp:nvSpPr>
        <dsp:cNvPr id="0" name=""/>
        <dsp:cNvSpPr/>
      </dsp:nvSpPr>
      <dsp:spPr>
        <a:xfrm>
          <a:off x="0" y="1846260"/>
          <a:ext cx="6666833" cy="1761398"/>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a:t>A business will have to invest in each element of the marketing mix numerous times in order to meet the requirements of the variety of consumers that they are targeting.</a:t>
          </a:r>
          <a:endParaRPr lang="en-US" sz="2500" kern="1200"/>
        </a:p>
      </dsp:txBody>
      <dsp:txXfrm>
        <a:off x="85984" y="1932244"/>
        <a:ext cx="6494865" cy="1589430"/>
      </dsp:txXfrm>
    </dsp:sp>
    <dsp:sp modelId="{5345363B-5F91-41EC-9F62-D4DBCD93C291}">
      <dsp:nvSpPr>
        <dsp:cNvPr id="0" name=""/>
        <dsp:cNvSpPr/>
      </dsp:nvSpPr>
      <dsp:spPr>
        <a:xfrm>
          <a:off x="0" y="3679659"/>
          <a:ext cx="6666833" cy="1761398"/>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a:t>This will require expertise and insight into these specific markets.</a:t>
          </a:r>
          <a:endParaRPr lang="en-US" sz="2500" kern="1200"/>
        </a:p>
      </dsp:txBody>
      <dsp:txXfrm>
        <a:off x="85984" y="3765643"/>
        <a:ext cx="6494865" cy="1589430"/>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23789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82759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39548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32992" y="1825625"/>
            <a:ext cx="8820808" cy="4351338"/>
          </a:xfrm>
          <a:ln w="76200">
            <a:solidFill>
              <a:srgbClr val="FF0000"/>
            </a:solidFill>
          </a:ln>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65154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C436DB1-296A-492F-A04F-50850702A57C}" type="datetimeFigureOut">
              <a:rPr lang="en-GB" smtClean="0"/>
              <a:t>18/03/2025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821EAD-27D1-4492-B7B4-797C9B8BF271}" type="slidenum">
              <a:rPr lang="en-GB" smtClean="0"/>
              <a:t>‹#›</a:t>
            </a:fld>
            <a:endParaRPr lang="en-GB"/>
          </a:p>
        </p:txBody>
      </p:sp>
    </p:spTree>
    <p:extLst>
      <p:ext uri="{BB962C8B-B14F-4D97-AF65-F5344CB8AC3E}">
        <p14:creationId xmlns:p14="http://schemas.microsoft.com/office/powerpoint/2010/main" val="99434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C436DB1-296A-492F-A04F-50850702A57C}" type="datetimeFigureOut">
              <a:rPr lang="en-GB" smtClean="0"/>
              <a:t>18/03/2025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821EAD-27D1-4492-B7B4-797C9B8BF271}" type="slidenum">
              <a:rPr lang="en-GB" smtClean="0"/>
              <a:t>‹#›</a:t>
            </a:fld>
            <a:endParaRPr lang="en-GB"/>
          </a:p>
        </p:txBody>
      </p:sp>
    </p:spTree>
    <p:extLst>
      <p:ext uri="{BB962C8B-B14F-4D97-AF65-F5344CB8AC3E}">
        <p14:creationId xmlns:p14="http://schemas.microsoft.com/office/powerpoint/2010/main" val="1317555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436DB1-296A-492F-A04F-50850702A57C}" type="datetimeFigureOut">
              <a:rPr lang="en-GB" smtClean="0"/>
              <a:t>18/03/2025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821EAD-27D1-4492-B7B4-797C9B8BF271}" type="slidenum">
              <a:rPr lang="en-GB" smtClean="0"/>
              <a:t>‹#›</a:t>
            </a:fld>
            <a:endParaRPr lang="en-GB"/>
          </a:p>
        </p:txBody>
      </p:sp>
    </p:spTree>
    <p:extLst>
      <p:ext uri="{BB962C8B-B14F-4D97-AF65-F5344CB8AC3E}">
        <p14:creationId xmlns:p14="http://schemas.microsoft.com/office/powerpoint/2010/main" val="3428851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C436DB1-296A-492F-A04F-50850702A57C}" type="datetimeFigureOut">
              <a:rPr lang="en-GB" smtClean="0"/>
              <a:t>18/03/2025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821EAD-27D1-4492-B7B4-797C9B8BF271}" type="slidenum">
              <a:rPr lang="en-GB" smtClean="0"/>
              <a:t>‹#›</a:t>
            </a:fld>
            <a:endParaRPr lang="en-GB"/>
          </a:p>
        </p:txBody>
      </p:sp>
    </p:spTree>
    <p:extLst>
      <p:ext uri="{BB962C8B-B14F-4D97-AF65-F5344CB8AC3E}">
        <p14:creationId xmlns:p14="http://schemas.microsoft.com/office/powerpoint/2010/main" val="1692572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C436DB1-296A-492F-A04F-50850702A57C}" type="datetimeFigureOut">
              <a:rPr lang="en-GB" smtClean="0"/>
              <a:t>18/03/2025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2821EAD-27D1-4492-B7B4-797C9B8BF271}" type="slidenum">
              <a:rPr lang="en-GB" smtClean="0"/>
              <a:t>‹#›</a:t>
            </a:fld>
            <a:endParaRPr lang="en-GB"/>
          </a:p>
        </p:txBody>
      </p:sp>
    </p:spTree>
    <p:extLst>
      <p:ext uri="{BB962C8B-B14F-4D97-AF65-F5344CB8AC3E}">
        <p14:creationId xmlns:p14="http://schemas.microsoft.com/office/powerpoint/2010/main" val="1213457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C436DB1-296A-492F-A04F-50850702A57C}" type="datetimeFigureOut">
              <a:rPr lang="en-GB" smtClean="0"/>
              <a:t>18/03/2025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2821EAD-27D1-4492-B7B4-797C9B8BF271}" type="slidenum">
              <a:rPr lang="en-GB" smtClean="0"/>
              <a:t>‹#›</a:t>
            </a:fld>
            <a:endParaRPr lang="en-GB"/>
          </a:p>
        </p:txBody>
      </p:sp>
    </p:spTree>
    <p:extLst>
      <p:ext uri="{BB962C8B-B14F-4D97-AF65-F5344CB8AC3E}">
        <p14:creationId xmlns:p14="http://schemas.microsoft.com/office/powerpoint/2010/main" val="1870767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36DB1-296A-492F-A04F-50850702A57C}" type="datetimeFigureOut">
              <a:rPr lang="en-GB" smtClean="0"/>
              <a:t>18/03/2025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2821EAD-27D1-4492-B7B4-797C9B8BF271}" type="slidenum">
              <a:rPr lang="en-GB" smtClean="0"/>
              <a:t>‹#›</a:t>
            </a:fld>
            <a:endParaRPr lang="en-GB"/>
          </a:p>
        </p:txBody>
      </p:sp>
    </p:spTree>
    <p:extLst>
      <p:ext uri="{BB962C8B-B14F-4D97-AF65-F5344CB8AC3E}">
        <p14:creationId xmlns:p14="http://schemas.microsoft.com/office/powerpoint/2010/main" val="1678461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81148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436DB1-296A-492F-A04F-50850702A57C}" type="datetimeFigureOut">
              <a:rPr lang="en-GB" smtClean="0"/>
              <a:t>18/03/2025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821EAD-27D1-4492-B7B4-797C9B8BF271}" type="slidenum">
              <a:rPr lang="en-GB" smtClean="0"/>
              <a:t>‹#›</a:t>
            </a:fld>
            <a:endParaRPr lang="en-GB"/>
          </a:p>
        </p:txBody>
      </p:sp>
    </p:spTree>
    <p:extLst>
      <p:ext uri="{BB962C8B-B14F-4D97-AF65-F5344CB8AC3E}">
        <p14:creationId xmlns:p14="http://schemas.microsoft.com/office/powerpoint/2010/main" val="3649214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436DB1-296A-492F-A04F-50850702A57C}" type="datetimeFigureOut">
              <a:rPr lang="en-GB" smtClean="0"/>
              <a:t>18/03/2025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821EAD-27D1-4492-B7B4-797C9B8BF271}" type="slidenum">
              <a:rPr lang="en-GB" smtClean="0"/>
              <a:t>‹#›</a:t>
            </a:fld>
            <a:endParaRPr lang="en-GB"/>
          </a:p>
        </p:txBody>
      </p:sp>
    </p:spTree>
    <p:extLst>
      <p:ext uri="{BB962C8B-B14F-4D97-AF65-F5344CB8AC3E}">
        <p14:creationId xmlns:p14="http://schemas.microsoft.com/office/powerpoint/2010/main" val="2613002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C436DB1-296A-492F-A04F-50850702A57C}" type="datetimeFigureOut">
              <a:rPr lang="en-GB" smtClean="0"/>
              <a:t>18/03/2025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821EAD-27D1-4492-B7B4-797C9B8BF271}" type="slidenum">
              <a:rPr lang="en-GB" smtClean="0"/>
              <a:t>‹#›</a:t>
            </a:fld>
            <a:endParaRPr lang="en-GB"/>
          </a:p>
        </p:txBody>
      </p:sp>
    </p:spTree>
    <p:extLst>
      <p:ext uri="{BB962C8B-B14F-4D97-AF65-F5344CB8AC3E}">
        <p14:creationId xmlns:p14="http://schemas.microsoft.com/office/powerpoint/2010/main" val="4074678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C436DB1-296A-492F-A04F-50850702A57C}" type="datetimeFigureOut">
              <a:rPr lang="en-GB" smtClean="0"/>
              <a:t>18/03/2025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821EAD-27D1-4492-B7B4-797C9B8BF271}" type="slidenum">
              <a:rPr lang="en-GB" smtClean="0"/>
              <a:t>‹#›</a:t>
            </a:fld>
            <a:endParaRPr lang="en-GB"/>
          </a:p>
        </p:txBody>
      </p:sp>
    </p:spTree>
    <p:extLst>
      <p:ext uri="{BB962C8B-B14F-4D97-AF65-F5344CB8AC3E}">
        <p14:creationId xmlns:p14="http://schemas.microsoft.com/office/powerpoint/2010/main" val="3196432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93942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00329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3/18/2025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02754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07908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54701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02931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35956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3/18/2025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8135224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36DB1-296A-492F-A04F-50850702A57C}" type="datetimeFigureOut">
              <a:rPr lang="en-GB" smtClean="0"/>
              <a:t>18/03/2025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821EAD-27D1-4492-B7B4-797C9B8BF271}" type="slidenum">
              <a:rPr lang="en-GB" smtClean="0"/>
              <a:t>‹#›</a:t>
            </a:fld>
            <a:endParaRPr lang="en-GB"/>
          </a:p>
        </p:txBody>
      </p:sp>
    </p:spTree>
    <p:extLst>
      <p:ext uri="{BB962C8B-B14F-4D97-AF65-F5344CB8AC3E}">
        <p14:creationId xmlns:p14="http://schemas.microsoft.com/office/powerpoint/2010/main" val="59665630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exampaperspractice.co.uk/" TargetMode="External"/><Relationship Id="rId3" Type="http://schemas.openxmlformats.org/officeDocument/2006/relationships/video" Target="../media/media1.mp4"/><Relationship Id="rId7" Type="http://schemas.openxmlformats.org/officeDocument/2006/relationships/image" Target="../media/image3.png"/><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hyperlink" Target="https://creativecommons.org/licenses/by/3.0/" TargetMode="External"/><Relationship Id="rId4" Type="http://schemas.openxmlformats.org/officeDocument/2006/relationships/hyperlink" Target="https://stileex.xyz/en/malagasy-foreign-language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hyperlink" Target="http://www.exampaperspractice.co.uk/" TargetMode="Externa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hyperlink" Target="http://www.exampaperspractice.co.uk/" TargetMode="External"/><Relationship Id="rId4" Type="http://schemas.openxmlformats.org/officeDocument/2006/relationships/diagramLayout" Target="../diagrams/layout3.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hyperlink" Target="http://www.exampaperspractice.co.uk/" TargetMode="External"/><Relationship Id="rId4" Type="http://schemas.openxmlformats.org/officeDocument/2006/relationships/diagramLayout" Target="../diagrams/layout4.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hyperlink" Target="http://www.exampaperspractice.co.uk/"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hyperlink" Target="http://www.exampaperspractice.co.uk/" TargetMode="External"/><Relationship Id="rId4" Type="http://schemas.openxmlformats.org/officeDocument/2006/relationships/diagramLayout" Target="../diagrams/layout5.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hyperlink" Target="http://www.exampaperspractice.co.uk/" TargetMode="Externa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hyperlink" Target="http://www.exampaperspractice.co.uk/" TargetMode="External"/><Relationship Id="rId4" Type="http://schemas.openxmlformats.org/officeDocument/2006/relationships/diagramLayout" Target="../diagrams/layout6.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hyperlink" Target="http://www.exampaperspractice.co.uk/" TargetMode="External"/><Relationship Id="rId4" Type="http://schemas.openxmlformats.org/officeDocument/2006/relationships/diagramLayout" Target="../diagrams/layout7.xm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hyperlink" Target="http://www.exampaperspractice.co.uk/"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diagramQuickStyle" Target="../diagrams/quickStyle1.xml"/><Relationship Id="rId11" Type="http://schemas.openxmlformats.org/officeDocument/2006/relationships/hyperlink" Target="http://www.exampaperspractice.co.uk/" TargetMode="External"/><Relationship Id="rId5" Type="http://schemas.openxmlformats.org/officeDocument/2006/relationships/diagramLayout" Target="../diagrams/layout1.xml"/><Relationship Id="rId10" Type="http://schemas.openxmlformats.org/officeDocument/2006/relationships/image" Target="../media/image3.png"/><Relationship Id="rId4" Type="http://schemas.openxmlformats.org/officeDocument/2006/relationships/diagramData" Target="../diagrams/data1.xml"/><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slideLayout" Target="../slideLayouts/slideLayout12.xml"/><Relationship Id="rId1" Type="http://schemas.openxmlformats.org/officeDocument/2006/relationships/tags" Target="../tags/tag2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hyperlink" Target="http://www.exampaperspractice.co.uk/" TargetMode="Externa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hyperlink" Target="http://www.exampaperspractice.co.uk/" TargetMode="External"/><Relationship Id="rId3" Type="http://schemas.openxmlformats.org/officeDocument/2006/relationships/image" Target="../media/image26.png"/><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2.png"/><Relationship Id="rId5" Type="http://schemas.openxmlformats.org/officeDocument/2006/relationships/hyperlink" Target="https://creativecommons.org/licenses/by/3.0/" TargetMode="External"/><Relationship Id="rId4" Type="http://schemas.openxmlformats.org/officeDocument/2006/relationships/hyperlink" Target="https://peerj.com/articles/2989/"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hyperlink" Target="http://www.exampaperspractice.co.uk/" TargetMode="External"/><Relationship Id="rId4" Type="http://schemas.openxmlformats.org/officeDocument/2006/relationships/diagramLayout" Target="../diagrams/layout9.xml"/><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hyperlink" Target="http://www.exampaperspractice.co.uk/" TargetMode="External"/><Relationship Id="rId4" Type="http://schemas.openxmlformats.org/officeDocument/2006/relationships/diagramLayout" Target="../diagrams/layout10.xml"/><Relationship Id="rId9"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www.exampaperspractice.co.uk/" TargetMode="External"/><Relationship Id="rId2" Type="http://schemas.openxmlformats.org/officeDocument/2006/relationships/slideLayout" Target="../slideLayouts/slideLayout12.xml"/><Relationship Id="rId1" Type="http://schemas.openxmlformats.org/officeDocument/2006/relationships/tags" Target="../tags/tag2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viva.pressbooks.pub/fundamentalsofbusiness/chapter/chapter-14-marketing-providing-value-to-customers/"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diagramColors" Target="../diagrams/colors12.xml"/><Relationship Id="rId5" Type="http://schemas.openxmlformats.org/officeDocument/2006/relationships/diagramQuickStyle" Target="../diagrams/quickStyle12.xml"/><Relationship Id="rId10" Type="http://schemas.openxmlformats.org/officeDocument/2006/relationships/hyperlink" Target="http://www.exampaperspractice.co.uk/" TargetMode="External"/><Relationship Id="rId4" Type="http://schemas.openxmlformats.org/officeDocument/2006/relationships/diagramLayout" Target="../diagrams/layout12.xml"/><Relationship Id="rId9"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slideLayout" Target="../slideLayouts/slideLayout12.xml"/><Relationship Id="rId1" Type="http://schemas.openxmlformats.org/officeDocument/2006/relationships/tags" Target="../tags/tag29.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hyperlink" Target="http://www.exampaperspractice.co.uk/" TargetMode="External"/><Relationship Id="rId4" Type="http://schemas.openxmlformats.org/officeDocument/2006/relationships/diagramLayout" Target="../diagrams/layout13.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hyperlink" Target="http://www.exampaperspractice.co.uk/"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2.xml"/><Relationship Id="rId1" Type="http://schemas.openxmlformats.org/officeDocument/2006/relationships/tags" Target="../tags/tag30.xml"/><Relationship Id="rId6" Type="http://schemas.openxmlformats.org/officeDocument/2006/relationships/hyperlink" Target="http://www.exampaperspractice.co.uk/"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4.xml"/><Relationship Id="rId4" Type="http://schemas.openxmlformats.org/officeDocument/2006/relationships/hyperlink" Target="http://www.exampaperspractice.co.uk/"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4.xml"/><Relationship Id="rId4" Type="http://schemas.openxmlformats.org/officeDocument/2006/relationships/hyperlink" Target="http://www.exampaperspractice.co.uk/"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hyperlink" Target="http://www.exampaperspractice.co.uk/" TargetMode="Externa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hyperlink" Target="http://www.exampaperspractice.co.uk/" TargetMode="External"/><Relationship Id="rId3" Type="http://schemas.openxmlformats.org/officeDocument/2006/relationships/video" Target="../media/media2.mp4"/><Relationship Id="rId7" Type="http://schemas.openxmlformats.org/officeDocument/2006/relationships/image" Target="../media/image3.png"/><Relationship Id="rId2" Type="http://schemas.microsoft.com/office/2007/relationships/media" Target="../media/media2.mp4"/><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jpeg"/><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diagramQuickStyle" Target="../diagrams/quickStyle2.xml"/><Relationship Id="rId11" Type="http://schemas.openxmlformats.org/officeDocument/2006/relationships/hyperlink" Target="http://www.exampaperspractice.co.uk/" TargetMode="External"/><Relationship Id="rId5" Type="http://schemas.openxmlformats.org/officeDocument/2006/relationships/diagramLayout" Target="../diagrams/layout2.xml"/><Relationship Id="rId10" Type="http://schemas.openxmlformats.org/officeDocument/2006/relationships/image" Target="../media/image3.png"/><Relationship Id="rId4" Type="http://schemas.openxmlformats.org/officeDocument/2006/relationships/diagramData" Target="../diagrams/data2.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hyperlink" Target="http://www.exampaperspractice.co.uk/"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hyperlink" Target="http://www.exampaperspractice.co.uk/"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hyperlink" Target="http://www.exampaperspractice.co.uk/" TargetMode="Externa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3">
            <a:extLst>
              <a:ext uri="{FF2B5EF4-FFF2-40B4-BE49-F238E27FC236}">
                <a16:creationId xmlns:a16="http://schemas.microsoft.com/office/drawing/2014/main" id="{9849CD16-3D0D-EF4E-ACA2-9D0BF78DF33F}"/>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5"/>
          <a:srcRect r="6250" b="6250"/>
          <a:stretch/>
        </p:blipFill>
        <p:spPr>
          <a:xfrm>
            <a:off x="-3047" y="10"/>
            <a:ext cx="12191999" cy="6857990"/>
          </a:xfrm>
          <a:prstGeom prst="rect">
            <a:avLst/>
          </a:prstGeom>
        </p:spPr>
      </p:pic>
      <p:sp>
        <p:nvSpPr>
          <p:cNvPr id="18"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97280" y="325550"/>
            <a:ext cx="10058400" cy="4250513"/>
          </a:xfrm>
          <a:effectLst>
            <a:outerShdw blurRad="50800" dist="38100" dir="2700000" algn="tl" rotWithShape="0">
              <a:prstClr val="black">
                <a:alpha val="40000"/>
              </a:prstClr>
            </a:outerShdw>
          </a:effectLst>
        </p:spPr>
        <p:txBody>
          <a:bodyPr>
            <a:normAutofit/>
          </a:bodyPr>
          <a:lstStyle/>
          <a:p>
            <a:pPr>
              <a:spcBef>
                <a:spcPts val="1000"/>
              </a:spcBef>
            </a:pPr>
            <a:r>
              <a:rPr lang="en-GB" sz="5200" b="1" dirty="0"/>
              <a:t>3.3.2 Demand-side factors in global markets</a:t>
            </a:r>
            <a:br>
              <a:rPr lang="en-GB" sz="5200" b="1" dirty="0"/>
            </a:br>
            <a:br>
              <a:rPr lang="en-GB" sz="5200" b="1" dirty="0"/>
            </a:br>
            <a:r>
              <a:rPr lang="en-GB" sz="5200" b="1">
                <a:ea typeface="+mj-lt"/>
                <a:cs typeface="+mj-lt"/>
              </a:rPr>
              <a:t>3.3 Globalisation</a:t>
            </a:r>
            <a:endParaRPr lang="en-US" sz="5200" b="1" dirty="0">
              <a:ea typeface="+mj-lt"/>
              <a:cs typeface="+mj-lt"/>
            </a:endParaRPr>
          </a:p>
        </p:txBody>
      </p:sp>
      <p:pic>
        <p:nvPicPr>
          <p:cNvPr id="3" name="Picture 2">
            <a:extLst>
              <a:ext uri="{FF2B5EF4-FFF2-40B4-BE49-F238E27FC236}">
                <a16:creationId xmlns:a16="http://schemas.microsoft.com/office/drawing/2014/main" id="{BDF779D4-FCDF-9A38-1E81-DB143FAC819D}"/>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A6DD817A-7568-B4B2-9856-DDB2625C6BE1}"/>
              </a:ext>
            </a:extLst>
          </p:cNvPr>
          <p:cNvPicPr>
            <a:picLocks noChangeAspect="1"/>
          </p:cNvPicPr>
          <p:nvPr/>
        </p:nvPicPr>
        <p:blipFill>
          <a:blip r:embed="rId7"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5" name="Footer Placeholder 2">
            <a:extLst>
              <a:ext uri="{FF2B5EF4-FFF2-40B4-BE49-F238E27FC236}">
                <a16:creationId xmlns:a16="http://schemas.microsoft.com/office/drawing/2014/main" id="{101491A6-0D0E-4825-BE59-4287CDEDB8A8}"/>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59FBC8E-2C82-BE02-7C0C-CF8F58D66114}"/>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1841487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365125"/>
            <a:ext cx="5251316" cy="1807305"/>
          </a:xfrm>
        </p:spPr>
        <p:txBody>
          <a:bodyPr>
            <a:normAutofit/>
          </a:bodyPr>
          <a:lstStyle/>
          <a:p>
            <a:r>
              <a:rPr lang="en-GB"/>
              <a:t>Language</a:t>
            </a:r>
          </a:p>
        </p:txBody>
      </p:sp>
      <p:sp>
        <p:nvSpPr>
          <p:cNvPr id="3" name="Content Placeholder 2"/>
          <p:cNvSpPr>
            <a:spLocks noGrp="1"/>
          </p:cNvSpPr>
          <p:nvPr>
            <p:ph idx="1"/>
          </p:nvPr>
        </p:nvSpPr>
        <p:spPr>
          <a:xfrm>
            <a:off x="838200" y="2333297"/>
            <a:ext cx="4907168" cy="3843666"/>
          </a:xfrm>
        </p:spPr>
        <p:txBody>
          <a:bodyPr>
            <a:normAutofit lnSpcReduction="10000"/>
          </a:bodyPr>
          <a:lstStyle/>
          <a:p>
            <a:r>
              <a:rPr lang="en-GB" sz="2400"/>
              <a:t>Language barriers can cause significant issues when doing business. Often, English is seen as the business language and it is clear that many business people are happy to negotiate using English.</a:t>
            </a:r>
          </a:p>
          <a:p>
            <a:r>
              <a:rPr lang="en-GB" sz="2400"/>
              <a:t>However, with vast new markets, such as the BRICS countries, having opened up in the past two decades, being able to market products in other languages effectively is increasingly important.</a:t>
            </a:r>
          </a:p>
          <a:p>
            <a:endParaRPr lang="en-GB" sz="2400"/>
          </a:p>
        </p:txBody>
      </p:sp>
      <p:pic>
        <p:nvPicPr>
          <p:cNvPr id="7" name="Picture 7">
            <a:extLst>
              <a:ext uri="{FF2B5EF4-FFF2-40B4-BE49-F238E27FC236}">
                <a16:creationId xmlns:a16="http://schemas.microsoft.com/office/drawing/2014/main" id="{223EF4CE-09FA-252E-507B-E70A5115A5DC}"/>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2825" r="25223"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extBox 7">
            <a:extLst>
              <a:ext uri="{FF2B5EF4-FFF2-40B4-BE49-F238E27FC236}">
                <a16:creationId xmlns:a16="http://schemas.microsoft.com/office/drawing/2014/main" id="{17051F36-1B44-FA11-6EB9-DA9A26FF3712}"/>
              </a:ext>
            </a:extLst>
          </p:cNvPr>
          <p:cNvSpPr txBox="1"/>
          <p:nvPr/>
        </p:nvSpPr>
        <p:spPr>
          <a:xfrm>
            <a:off x="9990754" y="6657945"/>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a:t>
            </a:r>
            <a:r>
              <a:rPr lang="en-US" sz="700">
                <a:solidFill>
                  <a:srgbClr val="FFFFFF"/>
                </a:solidFill>
              </a:rPr>
              <a:t>.</a:t>
            </a:r>
          </a:p>
        </p:txBody>
      </p:sp>
    </p:spTree>
    <p:custDataLst>
      <p:tags r:id="rId1"/>
    </p:custDataLst>
    <p:extLst>
      <p:ext uri="{BB962C8B-B14F-4D97-AF65-F5344CB8AC3E}">
        <p14:creationId xmlns:p14="http://schemas.microsoft.com/office/powerpoint/2010/main" val="3047428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descr="Pen placed on top of a signature line">
            <a:extLst>
              <a:ext uri="{FF2B5EF4-FFF2-40B4-BE49-F238E27FC236}">
                <a16:creationId xmlns:a16="http://schemas.microsoft.com/office/drawing/2014/main" id="{CC94AD12-A01C-F006-454E-59EBA5F2DA7B}"/>
              </a:ext>
            </a:extLst>
          </p:cNvPr>
          <p:cNvPicPr>
            <a:picLocks noChangeAspect="1"/>
          </p:cNvPicPr>
          <p:nvPr/>
        </p:nvPicPr>
        <p:blipFill rotWithShape="1">
          <a:blip r:embed="rId3"/>
          <a:srcRect l="6024" r="-3" b="-3"/>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3822189" cy="1899912"/>
          </a:xfrm>
        </p:spPr>
        <p:txBody>
          <a:bodyPr>
            <a:normAutofit/>
          </a:bodyPr>
          <a:lstStyle/>
          <a:p>
            <a:r>
              <a:rPr lang="en-GB" sz="4000"/>
              <a:t>Language</a:t>
            </a:r>
          </a:p>
        </p:txBody>
      </p:sp>
      <p:sp>
        <p:nvSpPr>
          <p:cNvPr id="3" name="Content Placeholder 2"/>
          <p:cNvSpPr>
            <a:spLocks noGrp="1"/>
          </p:cNvSpPr>
          <p:nvPr>
            <p:ph idx="1"/>
          </p:nvPr>
        </p:nvSpPr>
        <p:spPr>
          <a:xfrm>
            <a:off x="838200" y="2434201"/>
            <a:ext cx="3822189" cy="3742762"/>
          </a:xfrm>
        </p:spPr>
        <p:txBody>
          <a:bodyPr>
            <a:normAutofit/>
          </a:bodyPr>
          <a:lstStyle/>
          <a:p>
            <a:r>
              <a:rPr lang="en-GB" sz="2000"/>
              <a:t>It looks unprofessional and can compromise a deal if the marketing of a product is let down by poor language. A poor letter of application might mean not getting an interview. In the same way, poor advertising based on language can lose customers.</a:t>
            </a:r>
          </a:p>
          <a:p>
            <a:endParaRPr lang="en-GB" sz="2000"/>
          </a:p>
        </p:txBody>
      </p:sp>
      <p:pic>
        <p:nvPicPr>
          <p:cNvPr id="5" name="Picture 4" descr="A hand holding a pen and shading circles on a sheet">
            <a:extLst>
              <a:ext uri="{FF2B5EF4-FFF2-40B4-BE49-F238E27FC236}">
                <a16:creationId xmlns:a16="http://schemas.microsoft.com/office/drawing/2014/main" id="{256D35BC-242C-6DEF-0127-7B88AE67187A}"/>
              </a:ext>
            </a:extLst>
          </p:cNvPr>
          <p:cNvPicPr>
            <a:picLocks noChangeAspect="1"/>
          </p:cNvPicPr>
          <p:nvPr/>
        </p:nvPicPr>
        <p:blipFill rotWithShape="1">
          <a:blip r:embed="rId4"/>
          <a:srcRect l="30479" r="18789"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4" name="Picture 3">
            <a:extLst>
              <a:ext uri="{FF2B5EF4-FFF2-40B4-BE49-F238E27FC236}">
                <a16:creationId xmlns:a16="http://schemas.microsoft.com/office/drawing/2014/main" id="{49BD76B5-4439-30D3-D8BB-73D12EB73128}"/>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6" name="Picture 5">
            <a:extLst>
              <a:ext uri="{FF2B5EF4-FFF2-40B4-BE49-F238E27FC236}">
                <a16:creationId xmlns:a16="http://schemas.microsoft.com/office/drawing/2014/main" id="{13B4440E-D068-FE93-96A2-6A35E99A57F8}"/>
              </a:ext>
            </a:extLst>
          </p:cNvPr>
          <p:cNvPicPr>
            <a:picLocks noChangeAspect="1"/>
          </p:cNvPicPr>
          <p:nvPr/>
        </p:nvPicPr>
        <p:blipFill>
          <a:blip r:embed="rId6"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7" name="Footer Placeholder 2">
            <a:extLst>
              <a:ext uri="{FF2B5EF4-FFF2-40B4-BE49-F238E27FC236}">
                <a16:creationId xmlns:a16="http://schemas.microsoft.com/office/drawing/2014/main" id="{E0E89226-76C3-F3A2-F5C3-9AF8767A2F5D}"/>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9AF47F2-7D9F-C0AB-CFCE-CC1F43BE9B7E}"/>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1695687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71597" y="348865"/>
            <a:ext cx="10044023" cy="877729"/>
          </a:xfrm>
        </p:spPr>
        <p:txBody>
          <a:bodyPr anchor="ctr">
            <a:normAutofit/>
          </a:bodyPr>
          <a:lstStyle/>
          <a:p>
            <a:r>
              <a:rPr lang="en-GB" sz="4000">
                <a:solidFill>
                  <a:srgbClr val="FFFFFF"/>
                </a:solidFill>
              </a:rPr>
              <a:t>Unintended meanings</a:t>
            </a:r>
          </a:p>
        </p:txBody>
      </p:sp>
      <p:graphicFrame>
        <p:nvGraphicFramePr>
          <p:cNvPr id="5" name="Content Placeholder 2">
            <a:extLst>
              <a:ext uri="{FF2B5EF4-FFF2-40B4-BE49-F238E27FC236}">
                <a16:creationId xmlns:a16="http://schemas.microsoft.com/office/drawing/2014/main" id="{C615369A-A066-5476-05DF-8FB0056C8B22}"/>
              </a:ext>
            </a:extLst>
          </p:cNvPr>
          <p:cNvGraphicFramePr>
            <a:graphicFrameLocks noGrp="1"/>
          </p:cNvGraphicFramePr>
          <p:nvPr>
            <p:ph idx="1"/>
            <p:extLst>
              <p:ext uri="{D42A27DB-BD31-4B8C-83A1-F6EECF244321}">
                <p14:modId xmlns:p14="http://schemas.microsoft.com/office/powerpoint/2010/main" val="3679535601"/>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AB714B88-F743-AEFA-407C-4D14EC460860}"/>
              </a:ext>
            </a:extLst>
          </p:cNvPr>
          <p:cNvPicPr>
            <a:picLocks noChangeAspect="1"/>
          </p:cNvPicPr>
          <p:nvPr/>
        </p:nvPicPr>
        <p:blipFill>
          <a:blip r:embed="rId8"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C79BD521-E18D-43B2-2FDB-86F68A27BC9A}"/>
              </a:ext>
            </a:extLst>
          </p:cNvPr>
          <p:cNvPicPr>
            <a:picLocks noChangeAspect="1"/>
          </p:cNvPicPr>
          <p:nvPr/>
        </p:nvPicPr>
        <p:blipFill>
          <a:blip r:embed="rId9"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6" name="Footer Placeholder 2">
            <a:extLst>
              <a:ext uri="{FF2B5EF4-FFF2-40B4-BE49-F238E27FC236}">
                <a16:creationId xmlns:a16="http://schemas.microsoft.com/office/drawing/2014/main" id="{67E4D1B6-312B-3724-D771-C0AB5215AAD0}"/>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D029F6D-3DBF-B707-46AD-F65A8A552F63}"/>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2835803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Inappropriate/inaccurate translations</a:t>
            </a:r>
          </a:p>
        </p:txBody>
      </p:sp>
      <p:graphicFrame>
        <p:nvGraphicFramePr>
          <p:cNvPr id="5" name="Content Placeholder 2">
            <a:extLst>
              <a:ext uri="{FF2B5EF4-FFF2-40B4-BE49-F238E27FC236}">
                <a16:creationId xmlns:a16="http://schemas.microsoft.com/office/drawing/2014/main" id="{CFE1AEBE-1C0B-3699-25E5-9A124E9B97C4}"/>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D6868953-8DAB-534B-B8C5-97D466F3751F}"/>
              </a:ext>
            </a:extLst>
          </p:cNvPr>
          <p:cNvPicPr>
            <a:picLocks noChangeAspect="1"/>
          </p:cNvPicPr>
          <p:nvPr/>
        </p:nvPicPr>
        <p:blipFill>
          <a:blip r:embed="rId8"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289BE2C0-CBDC-FD47-1B04-27F95D071791}"/>
              </a:ext>
            </a:extLst>
          </p:cNvPr>
          <p:cNvPicPr>
            <a:picLocks noChangeAspect="1"/>
          </p:cNvPicPr>
          <p:nvPr/>
        </p:nvPicPr>
        <p:blipFill>
          <a:blip r:embed="rId9"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6" name="Footer Placeholder 2">
            <a:extLst>
              <a:ext uri="{FF2B5EF4-FFF2-40B4-BE49-F238E27FC236}">
                <a16:creationId xmlns:a16="http://schemas.microsoft.com/office/drawing/2014/main" id="{085A6BFE-56E4-970C-157D-27BCE1141C59}"/>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758DE94-33E4-03E3-F8B3-E093FFC1394B}"/>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4169269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anchor="b">
            <a:normAutofit/>
          </a:bodyPr>
          <a:lstStyle/>
          <a:p>
            <a:r>
              <a:rPr lang="en-GB" sz="3000"/>
              <a:t>Inappropriate/inaccurate translations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40080" y="2872899"/>
            <a:ext cx="4243589" cy="3320668"/>
          </a:xfrm>
        </p:spPr>
        <p:txBody>
          <a:bodyPr>
            <a:normAutofit/>
          </a:bodyPr>
          <a:lstStyle/>
          <a:p>
            <a:r>
              <a:rPr lang="en-GB" sz="2000"/>
              <a:t>There are numerous examples of businesses advertising their products through offensive terminology as the business hasn’t undertaken adequate research.</a:t>
            </a:r>
          </a:p>
          <a:p>
            <a:r>
              <a:rPr lang="en-GB" sz="2000"/>
              <a:t>In a similar vein, an inaccurate translation, maybe only changing a single letter, can lead to the business having to quickly remedy an awkward situation.</a:t>
            </a:r>
          </a:p>
          <a:p>
            <a:endParaRPr lang="en-GB" sz="2000"/>
          </a:p>
        </p:txBody>
      </p:sp>
      <p:pic>
        <p:nvPicPr>
          <p:cNvPr id="5" name="Picture 4" descr="Magnifying glass showing decling performance">
            <a:extLst>
              <a:ext uri="{FF2B5EF4-FFF2-40B4-BE49-F238E27FC236}">
                <a16:creationId xmlns:a16="http://schemas.microsoft.com/office/drawing/2014/main" id="{D451F00A-A43E-BF59-7801-6D026EB74D66}"/>
              </a:ext>
            </a:extLst>
          </p:cNvPr>
          <p:cNvPicPr>
            <a:picLocks noChangeAspect="1"/>
          </p:cNvPicPr>
          <p:nvPr/>
        </p:nvPicPr>
        <p:blipFill rotWithShape="1">
          <a:blip r:embed="rId3"/>
          <a:srcRect l="18543" r="14603" b="-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 name="Picture 3">
            <a:extLst>
              <a:ext uri="{FF2B5EF4-FFF2-40B4-BE49-F238E27FC236}">
                <a16:creationId xmlns:a16="http://schemas.microsoft.com/office/drawing/2014/main" id="{872B1D54-55FD-8036-A6B9-9B93851383FA}"/>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6" name="Picture 5">
            <a:extLst>
              <a:ext uri="{FF2B5EF4-FFF2-40B4-BE49-F238E27FC236}">
                <a16:creationId xmlns:a16="http://schemas.microsoft.com/office/drawing/2014/main" id="{2B5BB118-BFD7-E454-AD60-D7468106044F}"/>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7" name="Footer Placeholder 2">
            <a:extLst>
              <a:ext uri="{FF2B5EF4-FFF2-40B4-BE49-F238E27FC236}">
                <a16:creationId xmlns:a16="http://schemas.microsoft.com/office/drawing/2014/main" id="{A5DD32D9-2A06-CAF8-D66D-8115EC5BC7B7}"/>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E545C8E-0B66-FF96-B574-2C27FD8DBB00}"/>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2753908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594360" y="637125"/>
            <a:ext cx="3802276" cy="5256371"/>
          </a:xfrm>
          <a:prstGeom prst="roundRect">
            <a:avLst/>
          </a:prstGeom>
        </p:spPr>
        <p:txBody>
          <a:bodyPr vert="horz" lIns="91440" tIns="45720" rIns="91440" bIns="45720" rtlCol="0" anchor="ctr">
            <a:normAutofit/>
          </a:bodyPr>
          <a:lstStyle/>
          <a:p>
            <a:r>
              <a:rPr lang="en-US" sz="4800" kern="1200">
                <a:solidFill>
                  <a:schemeClr val="bg1"/>
                </a:solidFill>
                <a:latin typeface="+mj-lt"/>
                <a:ea typeface="+mj-ea"/>
                <a:cs typeface="+mj-cs"/>
              </a:rPr>
              <a:t>Activity 2</a:t>
            </a:r>
          </a:p>
        </p:txBody>
      </p:sp>
      <p:graphicFrame>
        <p:nvGraphicFramePr>
          <p:cNvPr id="10" name="Content Placeholder 2">
            <a:extLst>
              <a:ext uri="{FF2B5EF4-FFF2-40B4-BE49-F238E27FC236}">
                <a16:creationId xmlns:a16="http://schemas.microsoft.com/office/drawing/2014/main" id="{03D6040F-C742-ECDD-A180-F7DC09091D0A}"/>
              </a:ext>
            </a:extLst>
          </p:cNvPr>
          <p:cNvGraphicFramePr/>
          <p:nvPr>
            <p:extLst>
              <p:ext uri="{D42A27DB-BD31-4B8C-83A1-F6EECF244321}">
                <p14:modId xmlns:p14="http://schemas.microsoft.com/office/powerpoint/2010/main" val="3411581219"/>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1B873A77-8E11-36C7-62B1-63BBBFE94BB9}"/>
              </a:ext>
            </a:extLst>
          </p:cNvPr>
          <p:cNvPicPr>
            <a:picLocks noChangeAspect="1"/>
          </p:cNvPicPr>
          <p:nvPr/>
        </p:nvPicPr>
        <p:blipFill>
          <a:blip r:embed="rId8"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8C05EF9B-7903-574A-1926-54C37AC21F0A}"/>
              </a:ext>
            </a:extLst>
          </p:cNvPr>
          <p:cNvPicPr>
            <a:picLocks noChangeAspect="1"/>
          </p:cNvPicPr>
          <p:nvPr/>
        </p:nvPicPr>
        <p:blipFill>
          <a:blip r:embed="rId9"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5" name="Footer Placeholder 2">
            <a:extLst>
              <a:ext uri="{FF2B5EF4-FFF2-40B4-BE49-F238E27FC236}">
                <a16:creationId xmlns:a16="http://schemas.microsoft.com/office/drawing/2014/main" id="{D8465694-59EA-14FF-CB2F-3024CAB20B19}"/>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8A8D566-1671-4F9F-69C4-F2052A04373E}"/>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1126377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3529E97A-97C3-40EA-8A04-5C02398D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30936" y="630936"/>
            <a:ext cx="3599688" cy="1463040"/>
          </a:xfrm>
          <a:prstGeom prst="roundRect">
            <a:avLst/>
          </a:prstGeom>
        </p:spPr>
        <p:txBody>
          <a:bodyPr anchor="ctr">
            <a:normAutofit/>
          </a:bodyPr>
          <a:lstStyle/>
          <a:p>
            <a:r>
              <a:rPr lang="en-GB" sz="4800">
                <a:solidFill>
                  <a:srgbClr val="FFFFFF"/>
                </a:solidFill>
              </a:rPr>
              <a:t>Activity 3</a:t>
            </a:r>
          </a:p>
        </p:txBody>
      </p:sp>
      <p:sp>
        <p:nvSpPr>
          <p:cNvPr id="13" name="sketch line">
            <a:extLst>
              <a:ext uri="{FF2B5EF4-FFF2-40B4-BE49-F238E27FC236}">
                <a16:creationId xmlns:a16="http://schemas.microsoft.com/office/drawing/2014/main" id="{59FA8C2E-A5A7-4490-927A-7CD58343ED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35331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56E803D6-2CCA-560B-926C-0D5F681ACDD4}"/>
              </a:ext>
            </a:extLst>
          </p:cNvPr>
          <p:cNvSpPr>
            <a:spLocks noGrp="1"/>
          </p:cNvSpPr>
          <p:nvPr>
            <p:ph idx="1"/>
          </p:nvPr>
        </p:nvSpPr>
        <p:spPr>
          <a:xfrm>
            <a:off x="4474462" y="630936"/>
            <a:ext cx="7074409" cy="1463040"/>
          </a:xfrm>
        </p:spPr>
        <p:txBody>
          <a:bodyPr vert="horz" lIns="91440" tIns="45720" rIns="91440" bIns="45720" rtlCol="0" anchor="ctr">
            <a:normAutofit/>
          </a:bodyPr>
          <a:lstStyle/>
          <a:p>
            <a:pPr>
              <a:buFont typeface="Arial,Sans-Serif" panose="020B0604020202020204" pitchFamily="34" charset="0"/>
            </a:pPr>
            <a:r>
              <a:rPr lang="en-US" sz="2200">
                <a:solidFill>
                  <a:srgbClr val="FFFFFF"/>
                </a:solidFill>
                <a:cs typeface="Calibri"/>
              </a:rPr>
              <a:t>Identify how 3 information  and communication factors may affect the activities of a business.</a:t>
            </a:r>
            <a:endParaRPr lang="en-US" sz="2200">
              <a:solidFill>
                <a:srgbClr val="FFFFFF"/>
              </a:solidFill>
              <a:ea typeface="+mn-lt"/>
              <a:cs typeface="+mn-lt"/>
            </a:endParaRPr>
          </a:p>
          <a:p>
            <a:endParaRPr lang="en-US" sz="2200">
              <a:solidFill>
                <a:srgbClr val="FFFFFF"/>
              </a:solidFill>
              <a:cs typeface="Calibri"/>
            </a:endParaRPr>
          </a:p>
        </p:txBody>
      </p:sp>
      <p:graphicFrame>
        <p:nvGraphicFramePr>
          <p:cNvPr id="3" name="Table 2"/>
          <p:cNvGraphicFramePr>
            <a:graphicFrameLocks noGrp="1"/>
          </p:cNvGraphicFramePr>
          <p:nvPr>
            <p:extLst>
              <p:ext uri="{D42A27DB-BD31-4B8C-83A1-F6EECF244321}">
                <p14:modId xmlns:p14="http://schemas.microsoft.com/office/powerpoint/2010/main" val="2995402726"/>
              </p:ext>
            </p:extLst>
          </p:nvPr>
        </p:nvGraphicFramePr>
        <p:xfrm>
          <a:off x="630936" y="3244777"/>
          <a:ext cx="10917937" cy="2732536"/>
        </p:xfrm>
        <a:graphic>
          <a:graphicData uri="http://schemas.openxmlformats.org/drawingml/2006/table">
            <a:tbl>
              <a:tblPr firstRow="1" bandRow="1">
                <a:tableStyleId>{5C22544A-7EE6-4342-B048-85BDC9FD1C3A}</a:tableStyleId>
              </a:tblPr>
              <a:tblGrid>
                <a:gridCol w="3469885">
                  <a:extLst>
                    <a:ext uri="{9D8B030D-6E8A-4147-A177-3AD203B41FA5}">
                      <a16:colId xmlns:a16="http://schemas.microsoft.com/office/drawing/2014/main" val="1680764519"/>
                    </a:ext>
                  </a:extLst>
                </a:gridCol>
                <a:gridCol w="3724026">
                  <a:extLst>
                    <a:ext uri="{9D8B030D-6E8A-4147-A177-3AD203B41FA5}">
                      <a16:colId xmlns:a16="http://schemas.microsoft.com/office/drawing/2014/main" val="843948648"/>
                    </a:ext>
                  </a:extLst>
                </a:gridCol>
                <a:gridCol w="3724026">
                  <a:extLst>
                    <a:ext uri="{9D8B030D-6E8A-4147-A177-3AD203B41FA5}">
                      <a16:colId xmlns:a16="http://schemas.microsoft.com/office/drawing/2014/main" val="3316160651"/>
                    </a:ext>
                  </a:extLst>
                </a:gridCol>
              </a:tblGrid>
              <a:tr h="902713">
                <a:tc>
                  <a:txBody>
                    <a:bodyPr/>
                    <a:lstStyle/>
                    <a:p>
                      <a:r>
                        <a:rPr lang="en-GB" sz="2400"/>
                        <a:t>Information &amp;</a:t>
                      </a:r>
                      <a:r>
                        <a:rPr lang="en-GB" sz="2400" baseline="0"/>
                        <a:t> communication factors</a:t>
                      </a:r>
                      <a:endParaRPr lang="en-GB" sz="2400"/>
                    </a:p>
                  </a:txBody>
                  <a:tcPr marL="121988" marR="121988" marT="60994" marB="60994"/>
                </a:tc>
                <a:tc>
                  <a:txBody>
                    <a:bodyPr/>
                    <a:lstStyle/>
                    <a:p>
                      <a:r>
                        <a:rPr lang="en-GB" sz="2400"/>
                        <a:t>Effect on the activities of a business</a:t>
                      </a:r>
                    </a:p>
                  </a:txBody>
                  <a:tcPr marL="121988" marR="121988" marT="60994" marB="60994"/>
                </a:tc>
                <a:tc>
                  <a:txBody>
                    <a:bodyPr/>
                    <a:lstStyle/>
                    <a:p>
                      <a:r>
                        <a:rPr lang="en-GB" sz="2400"/>
                        <a:t>Actions a business can take to reduce</a:t>
                      </a:r>
                      <a:r>
                        <a:rPr lang="en-GB" sz="2400" baseline="0"/>
                        <a:t> the threat</a:t>
                      </a:r>
                      <a:endParaRPr lang="en-GB" sz="2400"/>
                    </a:p>
                  </a:txBody>
                  <a:tcPr marL="121988" marR="121988" marT="60994" marB="60994"/>
                </a:tc>
                <a:extLst>
                  <a:ext uri="{0D108BD9-81ED-4DB2-BD59-A6C34878D82A}">
                    <a16:rowId xmlns:a16="http://schemas.microsoft.com/office/drawing/2014/main" val="895621467"/>
                  </a:ext>
                </a:extLst>
              </a:tr>
              <a:tr h="609941">
                <a:tc>
                  <a:txBody>
                    <a:bodyPr/>
                    <a:lstStyle/>
                    <a:p>
                      <a:endParaRPr lang="en-GB" sz="2400"/>
                    </a:p>
                  </a:txBody>
                  <a:tcPr marL="121988" marR="121988" marT="60994" marB="60994"/>
                </a:tc>
                <a:tc>
                  <a:txBody>
                    <a:bodyPr/>
                    <a:lstStyle/>
                    <a:p>
                      <a:endParaRPr lang="en-GB" sz="2400"/>
                    </a:p>
                  </a:txBody>
                  <a:tcPr marL="121988" marR="121988" marT="60994" marB="60994"/>
                </a:tc>
                <a:tc>
                  <a:txBody>
                    <a:bodyPr/>
                    <a:lstStyle/>
                    <a:p>
                      <a:endParaRPr lang="en-GB" sz="2400"/>
                    </a:p>
                  </a:txBody>
                  <a:tcPr marL="121988" marR="121988" marT="60994" marB="60994"/>
                </a:tc>
                <a:extLst>
                  <a:ext uri="{0D108BD9-81ED-4DB2-BD59-A6C34878D82A}">
                    <a16:rowId xmlns:a16="http://schemas.microsoft.com/office/drawing/2014/main" val="1397043503"/>
                  </a:ext>
                </a:extLst>
              </a:tr>
              <a:tr h="609941">
                <a:tc>
                  <a:txBody>
                    <a:bodyPr/>
                    <a:lstStyle/>
                    <a:p>
                      <a:endParaRPr lang="en-GB" sz="2400"/>
                    </a:p>
                  </a:txBody>
                  <a:tcPr marL="121988" marR="121988" marT="60994" marB="60994"/>
                </a:tc>
                <a:tc>
                  <a:txBody>
                    <a:bodyPr/>
                    <a:lstStyle/>
                    <a:p>
                      <a:endParaRPr lang="en-GB" sz="2400"/>
                    </a:p>
                  </a:txBody>
                  <a:tcPr marL="121988" marR="121988" marT="60994" marB="60994"/>
                </a:tc>
                <a:tc>
                  <a:txBody>
                    <a:bodyPr/>
                    <a:lstStyle/>
                    <a:p>
                      <a:endParaRPr lang="en-GB" sz="2400"/>
                    </a:p>
                  </a:txBody>
                  <a:tcPr marL="121988" marR="121988" marT="60994" marB="60994"/>
                </a:tc>
                <a:extLst>
                  <a:ext uri="{0D108BD9-81ED-4DB2-BD59-A6C34878D82A}">
                    <a16:rowId xmlns:a16="http://schemas.microsoft.com/office/drawing/2014/main" val="1778583267"/>
                  </a:ext>
                </a:extLst>
              </a:tr>
              <a:tr h="609941">
                <a:tc>
                  <a:txBody>
                    <a:bodyPr/>
                    <a:lstStyle/>
                    <a:p>
                      <a:endParaRPr lang="en-GB" sz="2400"/>
                    </a:p>
                  </a:txBody>
                  <a:tcPr marL="121988" marR="121988" marT="60994" marB="60994"/>
                </a:tc>
                <a:tc>
                  <a:txBody>
                    <a:bodyPr/>
                    <a:lstStyle/>
                    <a:p>
                      <a:endParaRPr lang="en-GB" sz="2400"/>
                    </a:p>
                  </a:txBody>
                  <a:tcPr marL="121988" marR="121988" marT="60994" marB="60994"/>
                </a:tc>
                <a:tc>
                  <a:txBody>
                    <a:bodyPr/>
                    <a:lstStyle/>
                    <a:p>
                      <a:endParaRPr lang="en-GB" sz="2400"/>
                    </a:p>
                  </a:txBody>
                  <a:tcPr marL="121988" marR="121988" marT="60994" marB="60994"/>
                </a:tc>
                <a:extLst>
                  <a:ext uri="{0D108BD9-81ED-4DB2-BD59-A6C34878D82A}">
                    <a16:rowId xmlns:a16="http://schemas.microsoft.com/office/drawing/2014/main" val="1551897488"/>
                  </a:ext>
                </a:extLst>
              </a:tr>
            </a:tbl>
          </a:graphicData>
        </a:graphic>
      </p:graphicFrame>
      <p:pic>
        <p:nvPicPr>
          <p:cNvPr id="5" name="Picture 4">
            <a:extLst>
              <a:ext uri="{FF2B5EF4-FFF2-40B4-BE49-F238E27FC236}">
                <a16:creationId xmlns:a16="http://schemas.microsoft.com/office/drawing/2014/main" id="{D15D645F-BB93-382E-4668-C1797930B0C7}"/>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6" name="Picture 5">
            <a:extLst>
              <a:ext uri="{FF2B5EF4-FFF2-40B4-BE49-F238E27FC236}">
                <a16:creationId xmlns:a16="http://schemas.microsoft.com/office/drawing/2014/main" id="{35935E26-00AF-02A0-E018-866978A06B08}"/>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7" name="Footer Placeholder 2">
            <a:extLst>
              <a:ext uri="{FF2B5EF4-FFF2-40B4-BE49-F238E27FC236}">
                <a16:creationId xmlns:a16="http://schemas.microsoft.com/office/drawing/2014/main" id="{DADEDAF9-E922-A54B-9020-90F00558C004}"/>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F1A5DBC-8502-F8F6-FFA7-461A2CEFCF2E}"/>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3415192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4741" y="620392"/>
            <a:ext cx="3808268" cy="5504688"/>
          </a:xfrm>
        </p:spPr>
        <p:txBody>
          <a:bodyPr>
            <a:normAutofit/>
          </a:bodyPr>
          <a:lstStyle/>
          <a:p>
            <a:r>
              <a:rPr lang="en-GB" sz="6000">
                <a:solidFill>
                  <a:schemeClr val="bg1"/>
                </a:solidFill>
              </a:rPr>
              <a:t>Adapting marketing strategies for niche markets</a:t>
            </a:r>
          </a:p>
        </p:txBody>
      </p:sp>
      <p:graphicFrame>
        <p:nvGraphicFramePr>
          <p:cNvPr id="5" name="Content Placeholder 2">
            <a:extLst>
              <a:ext uri="{FF2B5EF4-FFF2-40B4-BE49-F238E27FC236}">
                <a16:creationId xmlns:a16="http://schemas.microsoft.com/office/drawing/2014/main" id="{9DAFC803-957E-3FF2-C6D9-9ACA6C39C39B}"/>
              </a:ext>
            </a:extLst>
          </p:cNvPr>
          <p:cNvGraphicFramePr>
            <a:graphicFrameLocks noGrp="1"/>
          </p:cNvGraphicFramePr>
          <p:nvPr>
            <p:ph idx="1"/>
            <p:extLst>
              <p:ext uri="{D42A27DB-BD31-4B8C-83A1-F6EECF244321}">
                <p14:modId xmlns:p14="http://schemas.microsoft.com/office/powerpoint/2010/main" val="3136258242"/>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C1EF3FBE-E743-E985-B292-431E10C5F30C}"/>
              </a:ext>
            </a:extLst>
          </p:cNvPr>
          <p:cNvPicPr>
            <a:picLocks noChangeAspect="1"/>
          </p:cNvPicPr>
          <p:nvPr/>
        </p:nvPicPr>
        <p:blipFill>
          <a:blip r:embed="rId8"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3D3E3F2A-3370-8299-FAC7-B75002C2ED1A}"/>
              </a:ext>
            </a:extLst>
          </p:cNvPr>
          <p:cNvPicPr>
            <a:picLocks noChangeAspect="1"/>
          </p:cNvPicPr>
          <p:nvPr/>
        </p:nvPicPr>
        <p:blipFill>
          <a:blip r:embed="rId9"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6" name="Footer Placeholder 2">
            <a:extLst>
              <a:ext uri="{FF2B5EF4-FFF2-40B4-BE49-F238E27FC236}">
                <a16:creationId xmlns:a16="http://schemas.microsoft.com/office/drawing/2014/main" id="{1E77BC01-E606-DA0E-0FAD-B610640433C8}"/>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59191FD-680E-98E7-F362-54502CBB5A0A}"/>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3722362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4741" y="620392"/>
            <a:ext cx="3808268" cy="5504688"/>
          </a:xfrm>
        </p:spPr>
        <p:txBody>
          <a:bodyPr>
            <a:normAutofit/>
          </a:bodyPr>
          <a:lstStyle/>
          <a:p>
            <a:r>
              <a:rPr lang="en-GB" sz="6000">
                <a:solidFill>
                  <a:schemeClr val="bg1"/>
                </a:solidFill>
              </a:rPr>
              <a:t>Adapting marketing strategies for niche markets</a:t>
            </a:r>
          </a:p>
        </p:txBody>
      </p:sp>
      <p:graphicFrame>
        <p:nvGraphicFramePr>
          <p:cNvPr id="5" name="Content Placeholder 2">
            <a:extLst>
              <a:ext uri="{FF2B5EF4-FFF2-40B4-BE49-F238E27FC236}">
                <a16:creationId xmlns:a16="http://schemas.microsoft.com/office/drawing/2014/main" id="{A045F85F-C980-C981-E478-34F4088937A5}"/>
              </a:ext>
            </a:extLst>
          </p:cNvPr>
          <p:cNvGraphicFramePr>
            <a:graphicFrameLocks noGrp="1"/>
          </p:cNvGraphicFramePr>
          <p:nvPr>
            <p:ph idx="1"/>
            <p:extLst>
              <p:ext uri="{D42A27DB-BD31-4B8C-83A1-F6EECF244321}">
                <p14:modId xmlns:p14="http://schemas.microsoft.com/office/powerpoint/2010/main" val="3204452118"/>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9C5B29F4-4A21-B968-44CE-6489A88B485D}"/>
              </a:ext>
            </a:extLst>
          </p:cNvPr>
          <p:cNvPicPr>
            <a:picLocks noChangeAspect="1"/>
          </p:cNvPicPr>
          <p:nvPr/>
        </p:nvPicPr>
        <p:blipFill>
          <a:blip r:embed="rId8"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03D589B9-624E-4E64-961B-066BB29C3159}"/>
              </a:ext>
            </a:extLst>
          </p:cNvPr>
          <p:cNvPicPr>
            <a:picLocks noChangeAspect="1"/>
          </p:cNvPicPr>
          <p:nvPr/>
        </p:nvPicPr>
        <p:blipFill>
          <a:blip r:embed="rId9"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6" name="Footer Placeholder 2">
            <a:extLst>
              <a:ext uri="{FF2B5EF4-FFF2-40B4-BE49-F238E27FC236}">
                <a16:creationId xmlns:a16="http://schemas.microsoft.com/office/drawing/2014/main" id="{D93F8E4D-7CE9-A702-C56C-2DC30D17FE0B}"/>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CF28200-CF62-2FF3-C388-65E988068DB6}"/>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2344287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064235" cy="6858000"/>
            <a:chOff x="651279" y="598259"/>
            <a:chExt cx="10889442" cy="5680742"/>
          </a:xfrm>
        </p:grpSpPr>
        <p:sp>
          <p:nvSpPr>
            <p:cNvPr id="13"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7" name="Freeform: Shape 1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a:off x="786385" y="841248"/>
            <a:ext cx="5129600" cy="5340097"/>
          </a:xfrm>
        </p:spPr>
        <p:txBody>
          <a:bodyPr anchor="ctr">
            <a:normAutofit/>
          </a:bodyPr>
          <a:lstStyle/>
          <a:p>
            <a:r>
              <a:rPr lang="en-GB" sz="4800">
                <a:solidFill>
                  <a:schemeClr val="bg1"/>
                </a:solidFill>
              </a:rPr>
              <a:t>Adapting marketing strategies for niche markets</a:t>
            </a:r>
          </a:p>
        </p:txBody>
      </p:sp>
      <p:sp>
        <p:nvSpPr>
          <p:cNvPr id="3" name="Content Placeholder 2"/>
          <p:cNvSpPr>
            <a:spLocks noGrp="1"/>
          </p:cNvSpPr>
          <p:nvPr>
            <p:ph idx="1"/>
          </p:nvPr>
        </p:nvSpPr>
        <p:spPr>
          <a:xfrm>
            <a:off x="6464410" y="841247"/>
            <a:ext cx="4484536" cy="5340097"/>
          </a:xfrm>
        </p:spPr>
        <p:txBody>
          <a:bodyPr anchor="ctr">
            <a:normAutofit/>
          </a:bodyPr>
          <a:lstStyle/>
          <a:p>
            <a:r>
              <a:rPr lang="en-GB" sz="2400" dirty="0">
                <a:solidFill>
                  <a:schemeClr val="tx2"/>
                </a:solidFill>
              </a:rPr>
              <a:t>Other common features of global niche markets include:</a:t>
            </a:r>
            <a:endParaRPr lang="en-GB" sz="2400">
              <a:solidFill>
                <a:schemeClr val="tx2"/>
              </a:solidFill>
              <a:cs typeface="Calibri"/>
            </a:endParaRPr>
          </a:p>
          <a:p>
            <a:pPr lvl="1"/>
            <a:r>
              <a:rPr lang="en-GB" dirty="0">
                <a:solidFill>
                  <a:schemeClr val="tx2"/>
                </a:solidFill>
              </a:rPr>
              <a:t>Require high levels of customer service as demanding customers pay for quality not quantity</a:t>
            </a:r>
            <a:endParaRPr lang="en-GB">
              <a:solidFill>
                <a:schemeClr val="tx2"/>
              </a:solidFill>
              <a:cs typeface="Calibri"/>
            </a:endParaRPr>
          </a:p>
          <a:p>
            <a:pPr lvl="1"/>
            <a:endParaRPr lang="en-GB" dirty="0">
              <a:solidFill>
                <a:schemeClr val="tx2"/>
              </a:solidFill>
              <a:cs typeface="Calibri"/>
            </a:endParaRPr>
          </a:p>
          <a:p>
            <a:pPr lvl="1"/>
            <a:r>
              <a:rPr lang="en-GB" dirty="0">
                <a:solidFill>
                  <a:schemeClr val="tx2"/>
                </a:solidFill>
              </a:rPr>
              <a:t>Highly skilled employees with the expertise and, at times, the reputation required to create and sell the desired products</a:t>
            </a:r>
            <a:endParaRPr lang="en-GB" sz="2000" dirty="0">
              <a:solidFill>
                <a:schemeClr val="tx2"/>
              </a:solidFill>
              <a:cs typeface="Calibri"/>
            </a:endParaRPr>
          </a:p>
          <a:p>
            <a:endParaRPr lang="en-GB" sz="1800">
              <a:solidFill>
                <a:schemeClr val="tx2"/>
              </a:solidFill>
            </a:endParaRPr>
          </a:p>
        </p:txBody>
      </p:sp>
      <p:pic>
        <p:nvPicPr>
          <p:cNvPr id="4" name="Picture 3">
            <a:extLst>
              <a:ext uri="{FF2B5EF4-FFF2-40B4-BE49-F238E27FC236}">
                <a16:creationId xmlns:a16="http://schemas.microsoft.com/office/drawing/2014/main" id="{18D64D24-6BD4-10D1-F0EA-D6FFB6DA9C90}"/>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5" name="Picture 4">
            <a:extLst>
              <a:ext uri="{FF2B5EF4-FFF2-40B4-BE49-F238E27FC236}">
                <a16:creationId xmlns:a16="http://schemas.microsoft.com/office/drawing/2014/main" id="{B80612D4-A235-D39F-C3E9-D14960F8FD31}"/>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6" name="Footer Placeholder 2">
            <a:extLst>
              <a:ext uri="{FF2B5EF4-FFF2-40B4-BE49-F238E27FC236}">
                <a16:creationId xmlns:a16="http://schemas.microsoft.com/office/drawing/2014/main" id="{89F44508-2CEF-036A-FAA9-F8FFF7186537}"/>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067E327-1F63-6CF7-DEE3-82D85C576A74}"/>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1104985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4">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8F4DA44-B94D-143D-A598-C5B52B7876EF}"/>
              </a:ext>
            </a:extLst>
          </p:cNvPr>
          <p:cNvPicPr>
            <a:picLocks noChangeAspect="1"/>
          </p:cNvPicPr>
          <p:nvPr/>
        </p:nvPicPr>
        <p:blipFill rotWithShape="1">
          <a:blip r:embed="rId3">
            <a:alphaModFix amt="35000"/>
          </a:blip>
          <a:srcRect t="15294" r="-2" b="-2"/>
          <a:stretch/>
        </p:blipFill>
        <p:spPr>
          <a:xfrm>
            <a:off x="20" y="10"/>
            <a:ext cx="12191980" cy="6857990"/>
          </a:xfrm>
          <a:prstGeom prst="rect">
            <a:avLst/>
          </a:prstGeom>
        </p:spPr>
      </p:pic>
      <p:sp>
        <p:nvSpPr>
          <p:cNvPr id="2" name="Title 1"/>
          <p:cNvSpPr>
            <a:spLocks noGrp="1"/>
          </p:cNvSpPr>
          <p:nvPr>
            <p:ph type="title" idx="4294967295"/>
          </p:nvPr>
        </p:nvSpPr>
        <p:spPr>
          <a:xfrm>
            <a:off x="838200" y="365125"/>
            <a:ext cx="10515600" cy="1325563"/>
          </a:xfrm>
          <a:prstGeom prst="roundRect">
            <a:avLst/>
          </a:prstGeom>
        </p:spPr>
        <p:txBody>
          <a:bodyPr vert="horz" lIns="91440" tIns="45720" rIns="91440" bIns="45720" rtlCol="0" anchor="ctr">
            <a:normAutofit/>
          </a:bodyPr>
          <a:lstStyle/>
          <a:p>
            <a:r>
              <a:rPr lang="en-US">
                <a:solidFill>
                  <a:srgbClr val="FFFFFF"/>
                </a:solidFill>
              </a:rPr>
              <a:t>Recall Activity</a:t>
            </a:r>
          </a:p>
        </p:txBody>
      </p:sp>
      <p:graphicFrame>
        <p:nvGraphicFramePr>
          <p:cNvPr id="10" name="Content Placeholder 2">
            <a:extLst>
              <a:ext uri="{FF2B5EF4-FFF2-40B4-BE49-F238E27FC236}">
                <a16:creationId xmlns:a16="http://schemas.microsoft.com/office/drawing/2014/main" id="{242216D2-48C5-0047-4789-38F067240AE2}"/>
              </a:ext>
            </a:extLst>
          </p:cNvPr>
          <p:cNvGraphicFramePr/>
          <p:nvPr>
            <p:extLst>
              <p:ext uri="{D42A27DB-BD31-4B8C-83A1-F6EECF244321}">
                <p14:modId xmlns:p14="http://schemas.microsoft.com/office/powerpoint/2010/main" val="32555705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FAB98468-FE5A-43A7-5CA7-6B8DA384F201}"/>
              </a:ext>
            </a:extLst>
          </p:cNvPr>
          <p:cNvPicPr>
            <a:picLocks noChangeAspect="1"/>
          </p:cNvPicPr>
          <p:nvPr/>
        </p:nvPicPr>
        <p:blipFill>
          <a:blip r:embed="rId9"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E34A45BC-6E3A-C037-5948-4DE6050178AF}"/>
              </a:ext>
            </a:extLst>
          </p:cNvPr>
          <p:cNvPicPr>
            <a:picLocks noChangeAspect="1"/>
          </p:cNvPicPr>
          <p:nvPr/>
        </p:nvPicPr>
        <p:blipFill>
          <a:blip r:embed="rId10"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5" name="Footer Placeholder 2">
            <a:extLst>
              <a:ext uri="{FF2B5EF4-FFF2-40B4-BE49-F238E27FC236}">
                <a16:creationId xmlns:a16="http://schemas.microsoft.com/office/drawing/2014/main" id="{2F9A35FC-F5C5-6629-0BB4-039D22C94409}"/>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B5676AC-B09F-9A86-62F0-771FA6A42636}"/>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600800579"/>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1371597" y="348865"/>
            <a:ext cx="10044023" cy="877729"/>
          </a:xfrm>
          <a:prstGeom prst="roundRect">
            <a:avLst/>
          </a:prstGeom>
        </p:spPr>
        <p:txBody>
          <a:bodyPr vert="horz" lIns="91440" tIns="45720" rIns="91440" bIns="45720" rtlCol="0" anchor="ctr">
            <a:normAutofit/>
          </a:bodyPr>
          <a:lstStyle/>
          <a:p>
            <a:r>
              <a:rPr lang="en-US" sz="4000" kern="1200">
                <a:solidFill>
                  <a:srgbClr val="FFFFFF"/>
                </a:solidFill>
                <a:latin typeface="+mj-lt"/>
                <a:ea typeface="+mj-ea"/>
                <a:cs typeface="+mj-cs"/>
              </a:rPr>
              <a:t>Activity 4</a:t>
            </a:r>
          </a:p>
        </p:txBody>
      </p:sp>
      <p:graphicFrame>
        <p:nvGraphicFramePr>
          <p:cNvPr id="10" name="Content Placeholder 2">
            <a:extLst>
              <a:ext uri="{FF2B5EF4-FFF2-40B4-BE49-F238E27FC236}">
                <a16:creationId xmlns:a16="http://schemas.microsoft.com/office/drawing/2014/main" id="{94F90E12-7DCD-03D1-F488-5E132FEF0073}"/>
              </a:ext>
            </a:extLst>
          </p:cNvPr>
          <p:cNvGraphicFramePr/>
          <p:nvPr>
            <p:extLst>
              <p:ext uri="{D42A27DB-BD31-4B8C-83A1-F6EECF244321}">
                <p14:modId xmlns:p14="http://schemas.microsoft.com/office/powerpoint/2010/main" val="361710700"/>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578836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639520"/>
            <a:ext cx="3429000" cy="1719072"/>
          </a:xfrm>
          <a:prstGeom prst="roundRect">
            <a:avLst/>
          </a:prstGeom>
        </p:spPr>
        <p:txBody>
          <a:bodyPr anchor="b">
            <a:normAutofit/>
          </a:bodyPr>
          <a:lstStyle/>
          <a:p>
            <a:r>
              <a:rPr lang="en-GB" sz="5400"/>
              <a:t>Activity 5</a:t>
            </a:r>
          </a:p>
        </p:txBody>
      </p:sp>
      <p:sp>
        <p:nvSpPr>
          <p:cNvPr id="11"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4C3A553E-7BE3-1712-F7CF-B01343A7F9C4}"/>
              </a:ext>
            </a:extLst>
          </p:cNvPr>
          <p:cNvSpPr>
            <a:spLocks noGrp="1"/>
          </p:cNvSpPr>
          <p:nvPr>
            <p:ph idx="1"/>
          </p:nvPr>
        </p:nvSpPr>
        <p:spPr>
          <a:xfrm>
            <a:off x="630936" y="2807208"/>
            <a:ext cx="3429000" cy="3410712"/>
          </a:xfrm>
        </p:spPr>
        <p:txBody>
          <a:bodyPr vert="horz" lIns="91440" tIns="45720" rIns="91440" bIns="45720" rtlCol="0" anchor="t">
            <a:normAutofit/>
          </a:bodyPr>
          <a:lstStyle/>
          <a:p>
            <a:pPr>
              <a:buFont typeface="Arial,Sans-Serif" panose="020B0604020202020204" pitchFamily="34" charset="0"/>
            </a:pPr>
            <a:r>
              <a:rPr lang="en-US" sz="2200">
                <a:cs typeface="Calibri"/>
              </a:rPr>
              <a:t>Identify at least 3 advantages and 3 disadvantages of global niche markets.</a:t>
            </a:r>
            <a:endParaRPr lang="en-US" sz="2200">
              <a:ea typeface="+mn-lt"/>
              <a:cs typeface="+mn-lt"/>
            </a:endParaRPr>
          </a:p>
          <a:p>
            <a:endParaRPr lang="en-US" sz="2200">
              <a:cs typeface="Calibri"/>
            </a:endParaRPr>
          </a:p>
        </p:txBody>
      </p:sp>
      <p:graphicFrame>
        <p:nvGraphicFramePr>
          <p:cNvPr id="3" name="Table 2"/>
          <p:cNvGraphicFramePr>
            <a:graphicFrameLocks noGrp="1"/>
          </p:cNvGraphicFramePr>
          <p:nvPr>
            <p:extLst>
              <p:ext uri="{D42A27DB-BD31-4B8C-83A1-F6EECF244321}">
                <p14:modId xmlns:p14="http://schemas.microsoft.com/office/powerpoint/2010/main" val="1490366957"/>
              </p:ext>
            </p:extLst>
          </p:nvPr>
        </p:nvGraphicFramePr>
        <p:xfrm>
          <a:off x="5037413" y="1802892"/>
          <a:ext cx="6137488" cy="3252216"/>
        </p:xfrm>
        <a:graphic>
          <a:graphicData uri="http://schemas.openxmlformats.org/drawingml/2006/table">
            <a:tbl>
              <a:tblPr firstRow="1" bandRow="1">
                <a:tableStyleId>{5C22544A-7EE6-4342-B048-85BDC9FD1C3A}</a:tableStyleId>
              </a:tblPr>
              <a:tblGrid>
                <a:gridCol w="2789344">
                  <a:extLst>
                    <a:ext uri="{9D8B030D-6E8A-4147-A177-3AD203B41FA5}">
                      <a16:colId xmlns:a16="http://schemas.microsoft.com/office/drawing/2014/main" val="1680764519"/>
                    </a:ext>
                  </a:extLst>
                </a:gridCol>
                <a:gridCol w="3348144">
                  <a:extLst>
                    <a:ext uri="{9D8B030D-6E8A-4147-A177-3AD203B41FA5}">
                      <a16:colId xmlns:a16="http://schemas.microsoft.com/office/drawing/2014/main" val="843948648"/>
                    </a:ext>
                  </a:extLst>
                </a:gridCol>
              </a:tblGrid>
              <a:tr h="737616">
                <a:tc>
                  <a:txBody>
                    <a:bodyPr/>
                    <a:lstStyle/>
                    <a:p>
                      <a:r>
                        <a:rPr lang="en-GB" sz="3300"/>
                        <a:t>Advantages</a:t>
                      </a:r>
                    </a:p>
                  </a:txBody>
                  <a:tcPr marL="167640" marR="167640" marT="83820" marB="83820"/>
                </a:tc>
                <a:tc>
                  <a:txBody>
                    <a:bodyPr/>
                    <a:lstStyle/>
                    <a:p>
                      <a:r>
                        <a:rPr lang="en-GB" sz="3300"/>
                        <a:t>Disadvantages</a:t>
                      </a:r>
                    </a:p>
                  </a:txBody>
                  <a:tcPr marL="167640" marR="167640" marT="83820" marB="83820"/>
                </a:tc>
                <a:extLst>
                  <a:ext uri="{0D108BD9-81ED-4DB2-BD59-A6C34878D82A}">
                    <a16:rowId xmlns:a16="http://schemas.microsoft.com/office/drawing/2014/main" val="895621467"/>
                  </a:ext>
                </a:extLst>
              </a:tr>
              <a:tr h="838200">
                <a:tc>
                  <a:txBody>
                    <a:bodyPr/>
                    <a:lstStyle/>
                    <a:p>
                      <a:endParaRPr lang="en-GB" sz="3300"/>
                    </a:p>
                  </a:txBody>
                  <a:tcPr marL="167640" marR="167640" marT="83820" marB="83820"/>
                </a:tc>
                <a:tc>
                  <a:txBody>
                    <a:bodyPr/>
                    <a:lstStyle/>
                    <a:p>
                      <a:endParaRPr lang="en-GB" sz="3300"/>
                    </a:p>
                  </a:txBody>
                  <a:tcPr marL="167640" marR="167640" marT="83820" marB="83820"/>
                </a:tc>
                <a:extLst>
                  <a:ext uri="{0D108BD9-81ED-4DB2-BD59-A6C34878D82A}">
                    <a16:rowId xmlns:a16="http://schemas.microsoft.com/office/drawing/2014/main" val="1397043503"/>
                  </a:ext>
                </a:extLst>
              </a:tr>
              <a:tr h="838200">
                <a:tc>
                  <a:txBody>
                    <a:bodyPr/>
                    <a:lstStyle/>
                    <a:p>
                      <a:endParaRPr lang="en-GB" sz="3300"/>
                    </a:p>
                  </a:txBody>
                  <a:tcPr marL="167640" marR="167640" marT="83820" marB="83820"/>
                </a:tc>
                <a:tc>
                  <a:txBody>
                    <a:bodyPr/>
                    <a:lstStyle/>
                    <a:p>
                      <a:endParaRPr lang="en-GB" sz="3300"/>
                    </a:p>
                  </a:txBody>
                  <a:tcPr marL="167640" marR="167640" marT="83820" marB="83820"/>
                </a:tc>
                <a:extLst>
                  <a:ext uri="{0D108BD9-81ED-4DB2-BD59-A6C34878D82A}">
                    <a16:rowId xmlns:a16="http://schemas.microsoft.com/office/drawing/2014/main" val="1778583267"/>
                  </a:ext>
                </a:extLst>
              </a:tr>
              <a:tr h="838200">
                <a:tc>
                  <a:txBody>
                    <a:bodyPr/>
                    <a:lstStyle/>
                    <a:p>
                      <a:endParaRPr lang="en-GB" sz="3300"/>
                    </a:p>
                  </a:txBody>
                  <a:tcPr marL="167640" marR="167640" marT="83820" marB="83820"/>
                </a:tc>
                <a:tc>
                  <a:txBody>
                    <a:bodyPr/>
                    <a:lstStyle/>
                    <a:p>
                      <a:endParaRPr lang="en-GB" sz="3300"/>
                    </a:p>
                  </a:txBody>
                  <a:tcPr marL="167640" marR="167640" marT="83820" marB="83820"/>
                </a:tc>
                <a:extLst>
                  <a:ext uri="{0D108BD9-81ED-4DB2-BD59-A6C34878D82A}">
                    <a16:rowId xmlns:a16="http://schemas.microsoft.com/office/drawing/2014/main" val="1551897488"/>
                  </a:ext>
                </a:extLst>
              </a:tr>
            </a:tbl>
          </a:graphicData>
        </a:graphic>
      </p:graphicFrame>
      <p:pic>
        <p:nvPicPr>
          <p:cNvPr id="5" name="Picture 4">
            <a:extLst>
              <a:ext uri="{FF2B5EF4-FFF2-40B4-BE49-F238E27FC236}">
                <a16:creationId xmlns:a16="http://schemas.microsoft.com/office/drawing/2014/main" id="{95D08B20-4385-876E-1174-2712EE0D3658}"/>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6" name="Picture 5">
            <a:extLst>
              <a:ext uri="{FF2B5EF4-FFF2-40B4-BE49-F238E27FC236}">
                <a16:creationId xmlns:a16="http://schemas.microsoft.com/office/drawing/2014/main" id="{6909AC04-E4EC-ECDB-48A9-CB3DFB4DEA1C}"/>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7" name="Footer Placeholder 2">
            <a:extLst>
              <a:ext uri="{FF2B5EF4-FFF2-40B4-BE49-F238E27FC236}">
                <a16:creationId xmlns:a16="http://schemas.microsoft.com/office/drawing/2014/main" id="{8954FBF7-096E-4DBB-4F9B-8171F65E6949}"/>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1531270-A7A1-5AE1-F0D1-4994E73007DD}"/>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126463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8FD74D4-C0F3-4E5B-9628-885593F0B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97864" y="901283"/>
            <a:ext cx="4898135" cy="1346693"/>
          </a:xfrm>
        </p:spPr>
        <p:txBody>
          <a:bodyPr>
            <a:normAutofit/>
          </a:bodyPr>
          <a:lstStyle/>
          <a:p>
            <a:r>
              <a:rPr lang="en-GB" sz="3100"/>
              <a:t>Adapting marketing strategies </a:t>
            </a:r>
            <a:br>
              <a:rPr lang="en-GB" sz="3100"/>
            </a:br>
            <a:r>
              <a:rPr lang="en-GB" sz="3100"/>
              <a:t>for niche markets</a:t>
            </a:r>
          </a:p>
        </p:txBody>
      </p:sp>
      <p:sp>
        <p:nvSpPr>
          <p:cNvPr id="12" name="Rectangle 11">
            <a:extLst>
              <a:ext uri="{FF2B5EF4-FFF2-40B4-BE49-F238E27FC236}">
                <a16:creationId xmlns:a16="http://schemas.microsoft.com/office/drawing/2014/main" id="{067CFD9A-AD7C-42E8-898D-F51A83B12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97864" y="2408844"/>
            <a:ext cx="4878978" cy="3635340"/>
          </a:xfrm>
        </p:spPr>
        <p:txBody>
          <a:bodyPr>
            <a:normAutofit/>
          </a:bodyPr>
          <a:lstStyle/>
          <a:p>
            <a:r>
              <a:rPr lang="en-GB" sz="2400"/>
              <a:t>Product innovation is essential in order to produce the highly differentiated products that customers require</a:t>
            </a:r>
          </a:p>
          <a:p>
            <a:r>
              <a:rPr lang="en-GB" sz="2400"/>
              <a:t>A high level of market research is required in order to understand the specific needs of the market on a global basis</a:t>
            </a:r>
          </a:p>
          <a:p>
            <a:endParaRPr lang="en-GB" sz="2400"/>
          </a:p>
        </p:txBody>
      </p:sp>
      <p:pic>
        <p:nvPicPr>
          <p:cNvPr id="4" name="Picture 4" descr="Map&#10;&#10;Description automatically generated">
            <a:extLst>
              <a:ext uri="{FF2B5EF4-FFF2-40B4-BE49-F238E27FC236}">
                <a16:creationId xmlns:a16="http://schemas.microsoft.com/office/drawing/2014/main" id="{F314B02C-6370-FBD5-015E-84E88DD23E0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52330" y="1947657"/>
            <a:ext cx="4738918" cy="2958876"/>
          </a:xfrm>
          <a:prstGeom prst="rect">
            <a:avLst/>
          </a:prstGeom>
          <a:effectLst>
            <a:outerShdw blurRad="406400" dist="317500" dir="5400000" sx="89000" sy="89000" rotWithShape="0">
              <a:prstClr val="black">
                <a:alpha val="15000"/>
              </a:prstClr>
            </a:outerShdw>
          </a:effectLst>
        </p:spPr>
      </p:pic>
      <p:sp>
        <p:nvSpPr>
          <p:cNvPr id="5" name="TextBox 4">
            <a:extLst>
              <a:ext uri="{FF2B5EF4-FFF2-40B4-BE49-F238E27FC236}">
                <a16:creationId xmlns:a16="http://schemas.microsoft.com/office/drawing/2014/main" id="{DE1C73CB-D906-4DF0-0E02-14721293262D}"/>
              </a:ext>
            </a:extLst>
          </p:cNvPr>
          <p:cNvSpPr txBox="1"/>
          <p:nvPr/>
        </p:nvSpPr>
        <p:spPr>
          <a:xfrm>
            <a:off x="9090004" y="4706478"/>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a:t>
            </a:r>
            <a:r>
              <a:rPr lang="en-US" sz="700">
                <a:solidFill>
                  <a:srgbClr val="FFFFFF"/>
                </a:solidFill>
              </a:rPr>
              <a:t>.</a:t>
            </a:r>
          </a:p>
        </p:txBody>
      </p:sp>
      <p:pic>
        <p:nvPicPr>
          <p:cNvPr id="6" name="Picture 5">
            <a:extLst>
              <a:ext uri="{FF2B5EF4-FFF2-40B4-BE49-F238E27FC236}">
                <a16:creationId xmlns:a16="http://schemas.microsoft.com/office/drawing/2014/main" id="{29E4BEAC-3666-48E4-AEB0-EFD80E00AE43}"/>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7" name="Picture 6">
            <a:extLst>
              <a:ext uri="{FF2B5EF4-FFF2-40B4-BE49-F238E27FC236}">
                <a16:creationId xmlns:a16="http://schemas.microsoft.com/office/drawing/2014/main" id="{2E15216C-D7A2-6CF4-ED26-E0E3E513C57D}"/>
              </a:ext>
            </a:extLst>
          </p:cNvPr>
          <p:cNvPicPr>
            <a:picLocks noChangeAspect="1"/>
          </p:cNvPicPr>
          <p:nvPr/>
        </p:nvPicPr>
        <p:blipFill>
          <a:blip r:embed="rId7"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8" name="Footer Placeholder 2">
            <a:extLst>
              <a:ext uri="{FF2B5EF4-FFF2-40B4-BE49-F238E27FC236}">
                <a16:creationId xmlns:a16="http://schemas.microsoft.com/office/drawing/2014/main" id="{58490AEB-7FD1-AFC4-722F-C3D5DB230CCD}"/>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5D6957F-63C8-9668-A1EB-4BDD3EF45AB2}"/>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2623977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6478" y="1683756"/>
            <a:ext cx="3115265" cy="2396359"/>
          </a:xfrm>
        </p:spPr>
        <p:txBody>
          <a:bodyPr anchor="b">
            <a:normAutofit/>
          </a:bodyPr>
          <a:lstStyle/>
          <a:p>
            <a:pPr algn="r"/>
            <a:r>
              <a:rPr lang="en-GB" sz="4000">
                <a:solidFill>
                  <a:srgbClr val="FFFFFF"/>
                </a:solidFill>
              </a:rPr>
              <a:t>Adapting marketing strategies for niche markets</a:t>
            </a:r>
          </a:p>
        </p:txBody>
      </p:sp>
      <p:graphicFrame>
        <p:nvGraphicFramePr>
          <p:cNvPr id="5" name="Content Placeholder 2">
            <a:extLst>
              <a:ext uri="{FF2B5EF4-FFF2-40B4-BE49-F238E27FC236}">
                <a16:creationId xmlns:a16="http://schemas.microsoft.com/office/drawing/2014/main" id="{E02E2BD3-6CEF-FBD2-E04F-8EDD6514F0EA}"/>
              </a:ext>
            </a:extLst>
          </p:cNvPr>
          <p:cNvGraphicFramePr>
            <a:graphicFrameLocks noGrp="1"/>
          </p:cNvGraphicFramePr>
          <p:nvPr>
            <p:ph idx="1"/>
            <p:extLst>
              <p:ext uri="{D42A27DB-BD31-4B8C-83A1-F6EECF244321}">
                <p14:modId xmlns:p14="http://schemas.microsoft.com/office/powerpoint/2010/main" val="3303332039"/>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28F29520-4EFB-28EA-9F68-9B5177D8BC36}"/>
              </a:ext>
            </a:extLst>
          </p:cNvPr>
          <p:cNvPicPr>
            <a:picLocks noChangeAspect="1"/>
          </p:cNvPicPr>
          <p:nvPr/>
        </p:nvPicPr>
        <p:blipFill>
          <a:blip r:embed="rId8"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31AC398C-9385-304B-1844-3C82C89327B5}"/>
              </a:ext>
            </a:extLst>
          </p:cNvPr>
          <p:cNvPicPr>
            <a:picLocks noChangeAspect="1"/>
          </p:cNvPicPr>
          <p:nvPr/>
        </p:nvPicPr>
        <p:blipFill>
          <a:blip r:embed="rId9"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6" name="Footer Placeholder 2">
            <a:extLst>
              <a:ext uri="{FF2B5EF4-FFF2-40B4-BE49-F238E27FC236}">
                <a16:creationId xmlns:a16="http://schemas.microsoft.com/office/drawing/2014/main" id="{19412BFF-5FEA-E924-6C1E-A3EA6671784A}"/>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FF38B6A-868C-23BE-C5C3-98F2839B6E10}"/>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767737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14" name="Straight Connector 13">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0" name="Oval 19">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0" name="Straight Connector 29">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8" name="Straight Connector 37">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30936" y="495992"/>
            <a:ext cx="4195140" cy="5638831"/>
          </a:xfrm>
          <a:noFill/>
        </p:spPr>
        <p:txBody>
          <a:bodyPr anchor="ctr">
            <a:normAutofit/>
          </a:bodyPr>
          <a:lstStyle/>
          <a:p>
            <a:r>
              <a:rPr lang="en-GB" sz="4800"/>
              <a:t>Adapting marketing strategies for niche markets</a:t>
            </a:r>
          </a:p>
        </p:txBody>
      </p:sp>
      <p:graphicFrame>
        <p:nvGraphicFramePr>
          <p:cNvPr id="5" name="Content Placeholder 2">
            <a:extLst>
              <a:ext uri="{FF2B5EF4-FFF2-40B4-BE49-F238E27FC236}">
                <a16:creationId xmlns:a16="http://schemas.microsoft.com/office/drawing/2014/main" id="{DEB88BBA-C5E7-907B-15B9-7199E88D6100}"/>
              </a:ext>
            </a:extLst>
          </p:cNvPr>
          <p:cNvGraphicFramePr>
            <a:graphicFrameLocks noGrp="1"/>
          </p:cNvGraphicFramePr>
          <p:nvPr>
            <p:ph idx="1"/>
            <p:extLst>
              <p:ext uri="{D42A27DB-BD31-4B8C-83A1-F6EECF244321}">
                <p14:modId xmlns:p14="http://schemas.microsoft.com/office/powerpoint/2010/main" val="3395027215"/>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9FB326AD-16A3-6688-0CB8-08AEF47661A8}"/>
              </a:ext>
            </a:extLst>
          </p:cNvPr>
          <p:cNvPicPr>
            <a:picLocks noChangeAspect="1"/>
          </p:cNvPicPr>
          <p:nvPr/>
        </p:nvPicPr>
        <p:blipFill>
          <a:blip r:embed="rId8"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519EB208-63B1-9124-0AD2-77D88E31C31D}"/>
              </a:ext>
            </a:extLst>
          </p:cNvPr>
          <p:cNvPicPr>
            <a:picLocks noChangeAspect="1"/>
          </p:cNvPicPr>
          <p:nvPr/>
        </p:nvPicPr>
        <p:blipFill>
          <a:blip r:embed="rId9"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6" name="Footer Placeholder 2">
            <a:extLst>
              <a:ext uri="{FF2B5EF4-FFF2-40B4-BE49-F238E27FC236}">
                <a16:creationId xmlns:a16="http://schemas.microsoft.com/office/drawing/2014/main" id="{12AE503B-644B-6695-CAB6-2D9E9FFE2EC8}"/>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C91CC15-87C7-E50C-C593-ABDE67AD47A9}"/>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2036746355"/>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4E4288A-DFC8-40A2-90E5-70E851A9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5199" y="447741"/>
            <a:ext cx="4278623" cy="1645919"/>
          </a:xfrm>
        </p:spPr>
        <p:txBody>
          <a:bodyPr>
            <a:normAutofit/>
          </a:bodyPr>
          <a:lstStyle/>
          <a:p>
            <a:r>
              <a:rPr lang="en-GB" sz="3700"/>
              <a:t>Adapting marketing strategies for niche markets</a:t>
            </a:r>
          </a:p>
        </p:txBody>
      </p:sp>
      <p:sp>
        <p:nvSpPr>
          <p:cNvPr id="10" name="Freeform: Shape 9">
            <a:extLst>
              <a:ext uri="{FF2B5EF4-FFF2-40B4-BE49-F238E27FC236}">
                <a16:creationId xmlns:a16="http://schemas.microsoft.com/office/drawing/2014/main" id="{9AD93FD3-7DF2-4DC8-BD55-8B2EB5F63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53579"/>
            <a:ext cx="8109718" cy="4604421"/>
          </a:xfrm>
          <a:custGeom>
            <a:avLst/>
            <a:gdLst>
              <a:gd name="connsiteX0" fmla="*/ 7381313 w 8109718"/>
              <a:gd name="connsiteY0" fmla="*/ 1839459 h 4604421"/>
              <a:gd name="connsiteX1" fmla="*/ 7381313 w 8109718"/>
              <a:gd name="connsiteY1" fmla="*/ 1853646 h 4604421"/>
              <a:gd name="connsiteX2" fmla="*/ 7379359 w 8109718"/>
              <a:gd name="connsiteY2" fmla="*/ 1846552 h 4604421"/>
              <a:gd name="connsiteX3" fmla="*/ 1321854 w 8109718"/>
              <a:gd name="connsiteY3" fmla="*/ 0 h 4604421"/>
              <a:gd name="connsiteX4" fmla="*/ 5365317 w 8109718"/>
              <a:gd name="connsiteY4" fmla="*/ 0 h 4604421"/>
              <a:gd name="connsiteX5" fmla="*/ 5985373 w 8109718"/>
              <a:gd name="connsiteY5" fmla="*/ 365439 h 4604421"/>
              <a:gd name="connsiteX6" fmla="*/ 8011470 w 8109718"/>
              <a:gd name="connsiteY6" fmla="*/ 3854515 h 4604421"/>
              <a:gd name="connsiteX7" fmla="*/ 8011470 w 8109718"/>
              <a:gd name="connsiteY7" fmla="*/ 4567993 h 4604421"/>
              <a:gd name="connsiteX8" fmla="*/ 7998115 w 8109718"/>
              <a:gd name="connsiteY8" fmla="*/ 4590992 h 4604421"/>
              <a:gd name="connsiteX9" fmla="*/ 7990317 w 8109718"/>
              <a:gd name="connsiteY9" fmla="*/ 4604421 h 4604421"/>
              <a:gd name="connsiteX10" fmla="*/ 0 w 8109718"/>
              <a:gd name="connsiteY10" fmla="*/ 4604421 h 4604421"/>
              <a:gd name="connsiteX11" fmla="*/ 0 w 8109718"/>
              <a:gd name="connsiteY11" fmla="*/ 1564110 h 4604421"/>
              <a:gd name="connsiteX12" fmla="*/ 27177 w 8109718"/>
              <a:gd name="connsiteY12" fmla="*/ 1517107 h 4604421"/>
              <a:gd name="connsiteX13" fmla="*/ 693065 w 8109718"/>
              <a:gd name="connsiteY13" fmla="*/ 365439 h 4604421"/>
              <a:gd name="connsiteX14" fmla="*/ 1321854 w 8109718"/>
              <a:gd name="connsiteY14" fmla="*/ 0 h 46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09718" h="4604421">
                <a:moveTo>
                  <a:pt x="7381313" y="1839459"/>
                </a:moveTo>
                <a:lnTo>
                  <a:pt x="7381313" y="1853646"/>
                </a:lnTo>
                <a:lnTo>
                  <a:pt x="7379359" y="1846552"/>
                </a:lnTo>
                <a:close/>
                <a:moveTo>
                  <a:pt x="1321854" y="0"/>
                </a:moveTo>
                <a:cubicBezTo>
                  <a:pt x="1321854" y="0"/>
                  <a:pt x="1321854" y="0"/>
                  <a:pt x="5365317" y="0"/>
                </a:cubicBezTo>
                <a:cubicBezTo>
                  <a:pt x="5618580" y="0"/>
                  <a:pt x="5863108" y="139215"/>
                  <a:pt x="5985373" y="365439"/>
                </a:cubicBezTo>
                <a:cubicBezTo>
                  <a:pt x="5985373" y="365439"/>
                  <a:pt x="5985373" y="365439"/>
                  <a:pt x="8011470" y="3854515"/>
                </a:cubicBezTo>
                <a:cubicBezTo>
                  <a:pt x="8142468" y="4072039"/>
                  <a:pt x="8142468" y="4350470"/>
                  <a:pt x="8011470" y="4567993"/>
                </a:cubicBezTo>
                <a:cubicBezTo>
                  <a:pt x="8011470" y="4567993"/>
                  <a:pt x="8011470" y="4567993"/>
                  <a:pt x="7998115" y="4590992"/>
                </a:cubicBezTo>
                <a:lnTo>
                  <a:pt x="7990317" y="4604421"/>
                </a:lnTo>
                <a:lnTo>
                  <a:pt x="0" y="4604421"/>
                </a:lnTo>
                <a:lnTo>
                  <a:pt x="0" y="1564110"/>
                </a:lnTo>
                <a:lnTo>
                  <a:pt x="27177" y="1517107"/>
                </a:lnTo>
                <a:cubicBezTo>
                  <a:pt x="220245" y="1183191"/>
                  <a:pt x="440895" y="801574"/>
                  <a:pt x="693065" y="365439"/>
                </a:cubicBezTo>
                <a:cubicBezTo>
                  <a:pt x="824063" y="139215"/>
                  <a:pt x="1059859" y="0"/>
                  <a:pt x="1321854"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5">
            <a:extLst>
              <a:ext uri="{FF2B5EF4-FFF2-40B4-BE49-F238E27FC236}">
                <a16:creationId xmlns:a16="http://schemas.microsoft.com/office/drawing/2014/main" id="{956571CF-1434-4180-A385-D4AC63B6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276856" y="1827416"/>
            <a:ext cx="4418320" cy="387728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Shape 13">
            <a:extLst>
              <a:ext uri="{FF2B5EF4-FFF2-40B4-BE49-F238E27FC236}">
                <a16:creationId xmlns:a16="http://schemas.microsoft.com/office/drawing/2014/main" id="{19D0EF7D-8D7F-4A18-A68B-92E2D44873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52343" y="825104"/>
            <a:ext cx="2926988" cy="2594434"/>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chemeClr val="tx1">
              <a:lumMod val="85000"/>
              <a:lumOff val="15000"/>
              <a:alpha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6" name="Group 15">
            <a:extLst>
              <a:ext uri="{FF2B5EF4-FFF2-40B4-BE49-F238E27FC236}">
                <a16:creationId xmlns:a16="http://schemas.microsoft.com/office/drawing/2014/main" id="{C770F868-28FE-4B38-8FC7-E9C841B837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7830" y="567451"/>
            <a:ext cx="1128382" cy="847206"/>
            <a:chOff x="5307830" y="325570"/>
            <a:chExt cx="1128382" cy="847206"/>
          </a:xfrm>
        </p:grpSpPr>
        <p:sp>
          <p:nvSpPr>
            <p:cNvPr id="17" name="Freeform 5">
              <a:extLst>
                <a:ext uri="{FF2B5EF4-FFF2-40B4-BE49-F238E27FC236}">
                  <a16:creationId xmlns:a16="http://schemas.microsoft.com/office/drawing/2014/main" id="{3E5BF88F-B1F5-4A09-887A-B5CA246CAC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8" name="Freeform 5">
              <a:extLst>
                <a:ext uri="{FF2B5EF4-FFF2-40B4-BE49-F238E27FC236}">
                  <a16:creationId xmlns:a16="http://schemas.microsoft.com/office/drawing/2014/main" id="{D8984A5C-991A-40D3-A4C9-7E0DCA2A7A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3" name="Content Placeholder 2"/>
          <p:cNvSpPr>
            <a:spLocks noGrp="1"/>
          </p:cNvSpPr>
          <p:nvPr>
            <p:ph idx="1"/>
          </p:nvPr>
        </p:nvSpPr>
        <p:spPr>
          <a:xfrm>
            <a:off x="965199" y="2912937"/>
            <a:ext cx="4741917" cy="3093546"/>
          </a:xfrm>
        </p:spPr>
        <p:txBody>
          <a:bodyPr>
            <a:normAutofit/>
          </a:bodyPr>
          <a:lstStyle/>
          <a:p>
            <a:r>
              <a:rPr lang="en-GB" sz="2000">
                <a:solidFill>
                  <a:schemeClr val="bg1"/>
                </a:solidFill>
              </a:rPr>
              <a:t>Businesses will be able to charge high prices as they are targeting the world’s wealthiest consumers.  In essence, price is not an important factor to the consumer. </a:t>
            </a:r>
          </a:p>
          <a:p>
            <a:r>
              <a:rPr lang="en-GB" sz="2000">
                <a:solidFill>
                  <a:schemeClr val="bg1"/>
                </a:solidFill>
              </a:rPr>
              <a:t>The high levels of disposable income that people have mean that, although sales volume is low,  there is significant added value for each product sold. </a:t>
            </a:r>
          </a:p>
          <a:p>
            <a:endParaRPr lang="en-GB" sz="2000">
              <a:solidFill>
                <a:schemeClr val="bg1"/>
              </a:solidFill>
            </a:endParaRPr>
          </a:p>
        </p:txBody>
      </p:sp>
    </p:spTree>
    <p:custDataLst>
      <p:tags r:id="rId1"/>
    </p:custDataLst>
    <p:extLst>
      <p:ext uri="{BB962C8B-B14F-4D97-AF65-F5344CB8AC3E}">
        <p14:creationId xmlns:p14="http://schemas.microsoft.com/office/powerpoint/2010/main" val="3187763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4741" y="620392"/>
            <a:ext cx="3808268" cy="5504688"/>
          </a:xfrm>
        </p:spPr>
        <p:txBody>
          <a:bodyPr>
            <a:normAutofit/>
          </a:bodyPr>
          <a:lstStyle/>
          <a:p>
            <a:r>
              <a:rPr lang="en-GB" sz="6000">
                <a:solidFill>
                  <a:schemeClr val="bg1"/>
                </a:solidFill>
              </a:rPr>
              <a:t>Adapting marketing strategies for niche markets</a:t>
            </a:r>
          </a:p>
        </p:txBody>
      </p:sp>
      <p:graphicFrame>
        <p:nvGraphicFramePr>
          <p:cNvPr id="5" name="Content Placeholder 2">
            <a:extLst>
              <a:ext uri="{FF2B5EF4-FFF2-40B4-BE49-F238E27FC236}">
                <a16:creationId xmlns:a16="http://schemas.microsoft.com/office/drawing/2014/main" id="{778B4E3A-59D0-3C95-0D6D-189EB1A5B7C4}"/>
              </a:ext>
            </a:extLst>
          </p:cNvPr>
          <p:cNvGraphicFramePr>
            <a:graphicFrameLocks noGrp="1"/>
          </p:cNvGraphicFramePr>
          <p:nvPr>
            <p:ph idx="1"/>
            <p:extLst>
              <p:ext uri="{D42A27DB-BD31-4B8C-83A1-F6EECF244321}">
                <p14:modId xmlns:p14="http://schemas.microsoft.com/office/powerpoint/2010/main" val="2747566850"/>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431967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541DB91-0B10-46D9-B34B-7BFF96026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p:cNvSpPr>
            <a:spLocks noGrp="1"/>
          </p:cNvSpPr>
          <p:nvPr>
            <p:ph type="title" idx="4294967295"/>
          </p:nvPr>
        </p:nvSpPr>
        <p:spPr>
          <a:xfrm>
            <a:off x="5526156" y="365125"/>
            <a:ext cx="5827643" cy="1433433"/>
          </a:xfrm>
          <a:prstGeom prst="roundRect">
            <a:avLst/>
          </a:prstGeom>
        </p:spPr>
        <p:txBody>
          <a:bodyPr vert="horz" lIns="91440" tIns="45720" rIns="91440" bIns="45720" rtlCol="0" anchor="b">
            <a:normAutofit/>
          </a:bodyPr>
          <a:lstStyle/>
          <a:p>
            <a:r>
              <a:rPr lang="en-US" kern="1200">
                <a:solidFill>
                  <a:schemeClr val="tx1"/>
                </a:solidFill>
                <a:latin typeface="+mj-lt"/>
                <a:ea typeface="+mj-ea"/>
                <a:cs typeface="+mj-cs"/>
              </a:rPr>
              <a:t>Activity 6</a:t>
            </a:r>
          </a:p>
        </p:txBody>
      </p:sp>
      <p:pic>
        <p:nvPicPr>
          <p:cNvPr id="3" name="Picture 3" descr="Diagram&#10;&#10;Description automatically generated">
            <a:extLst>
              <a:ext uri="{FF2B5EF4-FFF2-40B4-BE49-F238E27FC236}">
                <a16:creationId xmlns:a16="http://schemas.microsoft.com/office/drawing/2014/main" id="{E80623E5-6C99-E3B4-3936-106CFEA874A9}"/>
              </a:ext>
            </a:extLst>
          </p:cNvPr>
          <p:cNvPicPr>
            <a:picLocks noChangeAspect="1"/>
          </p:cNvPicPr>
          <p:nvPr/>
        </p:nvPicPr>
        <p:blipFill>
          <a:blip r:embed="rId3">
            <a:extLst>
              <a:ext uri="{837473B0-CC2E-450A-ABE3-18F120FF3D39}">
                <a1611:picAttrSrcUrl xmlns:a1611="http://schemas.microsoft.com/office/drawing/2016/11/main" r:id="rId4"/>
              </a:ext>
            </a:extLst>
          </a:blip>
          <a:srcRect/>
          <a:stretch/>
        </p:blipFill>
        <p:spPr>
          <a:xfrm>
            <a:off x="643466" y="3036843"/>
            <a:ext cx="4309533" cy="2741201"/>
          </a:xfrm>
          <a:prstGeom prst="rect">
            <a:avLst/>
          </a:prstGeom>
        </p:spPr>
      </p:pic>
      <p:sp>
        <p:nvSpPr>
          <p:cNvPr id="8" name="Content Placeholder 2"/>
          <p:cNvSpPr txBox="1">
            <a:spLocks/>
          </p:cNvSpPr>
          <p:nvPr/>
        </p:nvSpPr>
        <p:spPr>
          <a:xfrm>
            <a:off x="5526156" y="2055813"/>
            <a:ext cx="5827644" cy="412114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b="0" i="0" u="none" strike="noStrike" cap="none" spc="0" normalizeH="0" baseline="0" noProof="0" dirty="0">
                <a:ln>
                  <a:noFill/>
                </a:ln>
                <a:effectLst/>
                <a:uLnTx/>
                <a:uFillTx/>
              </a:rPr>
              <a:t>Explain how each part of the marketing mix is applied to a niche product.</a:t>
            </a:r>
            <a:r>
              <a:rPr lang="en-US" dirty="0"/>
              <a:t>  </a:t>
            </a:r>
            <a:endParaRPr lang="en-US" b="0" i="0" u="none" strike="noStrike" cap="none" spc="0" normalizeH="0" baseline="0" noProof="0">
              <a:ln>
                <a:noFill/>
              </a:ln>
              <a:effectLst/>
              <a:uLnTx/>
              <a:uFillTx/>
              <a:cs typeface="Calibri"/>
            </a:endParaRPr>
          </a:p>
          <a:p>
            <a:pPr>
              <a:defRPr/>
            </a:pPr>
            <a:r>
              <a:rPr lang="en-US" dirty="0"/>
              <a:t>Use a real life example of a niche product and explain how the marketing mix has been used. </a:t>
            </a:r>
            <a:endParaRPr lang="en-US" sz="2400" dirty="0">
              <a:cs typeface="Calibri"/>
            </a:endParaRPr>
          </a:p>
          <a:p>
            <a:pPr>
              <a:defRPr/>
            </a:pPr>
            <a:endParaRPr lang="en-US" sz="2000"/>
          </a:p>
        </p:txBody>
      </p:sp>
      <p:pic>
        <p:nvPicPr>
          <p:cNvPr id="5" name="Picture 4">
            <a:extLst>
              <a:ext uri="{FF2B5EF4-FFF2-40B4-BE49-F238E27FC236}">
                <a16:creationId xmlns:a16="http://schemas.microsoft.com/office/drawing/2014/main" id="{F0535CAC-6AA4-4669-1561-EE3FA1E377AE}"/>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6" name="Picture 5">
            <a:extLst>
              <a:ext uri="{FF2B5EF4-FFF2-40B4-BE49-F238E27FC236}">
                <a16:creationId xmlns:a16="http://schemas.microsoft.com/office/drawing/2014/main" id="{4CF2E40F-AA84-4E7B-783A-EE4653C2E8D6}"/>
              </a:ext>
            </a:extLst>
          </p:cNvPr>
          <p:cNvPicPr>
            <a:picLocks noChangeAspect="1"/>
          </p:cNvPicPr>
          <p:nvPr/>
        </p:nvPicPr>
        <p:blipFill>
          <a:blip r:embed="rId6"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7" name="Footer Placeholder 2">
            <a:extLst>
              <a:ext uri="{FF2B5EF4-FFF2-40B4-BE49-F238E27FC236}">
                <a16:creationId xmlns:a16="http://schemas.microsoft.com/office/drawing/2014/main" id="{540AF541-F8E0-652A-9780-C356020DE4F7}"/>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F65B5E6-747C-2434-E7B8-F7D06FF79944}"/>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169978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GB" sz="4200"/>
              <a:t>Adapting marketing strategies for mass markets</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F48E71C1-B9DE-9929-00CE-8136F6D2F4AF}"/>
              </a:ext>
            </a:extLst>
          </p:cNvPr>
          <p:cNvGraphicFramePr>
            <a:graphicFrameLocks noGrp="1"/>
          </p:cNvGraphicFramePr>
          <p:nvPr>
            <p:ph idx="1"/>
            <p:extLst>
              <p:ext uri="{D42A27DB-BD31-4B8C-83A1-F6EECF244321}">
                <p14:modId xmlns:p14="http://schemas.microsoft.com/office/powerpoint/2010/main" val="150950109"/>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1FF9D653-62E1-A1E8-FC7D-552DA9F8A4C9}"/>
              </a:ext>
            </a:extLst>
          </p:cNvPr>
          <p:cNvPicPr>
            <a:picLocks noChangeAspect="1"/>
          </p:cNvPicPr>
          <p:nvPr/>
        </p:nvPicPr>
        <p:blipFill>
          <a:blip r:embed="rId8"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493753E9-D51B-8DA2-34A0-D1030B16AC23}"/>
              </a:ext>
            </a:extLst>
          </p:cNvPr>
          <p:cNvPicPr>
            <a:picLocks noChangeAspect="1"/>
          </p:cNvPicPr>
          <p:nvPr/>
        </p:nvPicPr>
        <p:blipFill>
          <a:blip r:embed="rId9"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6" name="Footer Placeholder 2">
            <a:extLst>
              <a:ext uri="{FF2B5EF4-FFF2-40B4-BE49-F238E27FC236}">
                <a16:creationId xmlns:a16="http://schemas.microsoft.com/office/drawing/2014/main" id="{E249CFDA-7570-0182-A6B0-F1F3CCEBFF77}"/>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3161A11-F801-A901-958F-A2F9928F26B1}"/>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1185323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3">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838200" y="365125"/>
            <a:ext cx="10515600" cy="1325563"/>
          </a:xfrm>
          <a:prstGeom prst="roundRect">
            <a:avLst/>
          </a:prstGeom>
        </p:spPr>
        <p:txBody>
          <a:bodyPr vert="horz" lIns="91440" tIns="45720" rIns="91440" bIns="45720" rtlCol="0" anchor="ctr">
            <a:normAutofit/>
          </a:bodyPr>
          <a:lstStyle/>
          <a:p>
            <a:r>
              <a:rPr lang="en-US" sz="5400" kern="1200">
                <a:solidFill>
                  <a:schemeClr val="tx1"/>
                </a:solidFill>
                <a:latin typeface="+mj-lt"/>
                <a:ea typeface="+mj-ea"/>
                <a:cs typeface="+mj-cs"/>
              </a:rPr>
              <a:t>Activity 7</a:t>
            </a:r>
          </a:p>
        </p:txBody>
      </p:sp>
      <p:sp>
        <p:nvSpPr>
          <p:cNvPr id="2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Content Placeholder 2">
            <a:extLst>
              <a:ext uri="{FF2B5EF4-FFF2-40B4-BE49-F238E27FC236}">
                <a16:creationId xmlns:a16="http://schemas.microsoft.com/office/drawing/2014/main" id="{88DA44AC-490E-EF25-0A35-25FA2B0BF58F}"/>
              </a:ext>
            </a:extLst>
          </p:cNvPr>
          <p:cNvGraphicFramePr/>
          <p:nvPr>
            <p:extLst>
              <p:ext uri="{D42A27DB-BD31-4B8C-83A1-F6EECF244321}">
                <p14:modId xmlns:p14="http://schemas.microsoft.com/office/powerpoint/2010/main" val="387912485"/>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A1BAE716-1131-C339-694E-9B10B70290F1}"/>
              </a:ext>
            </a:extLst>
          </p:cNvPr>
          <p:cNvPicPr>
            <a:picLocks noChangeAspect="1"/>
          </p:cNvPicPr>
          <p:nvPr/>
        </p:nvPicPr>
        <p:blipFill>
          <a:blip r:embed="rId8"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F3C2CCB3-0D5A-0D0B-1408-45BAE6F410ED}"/>
              </a:ext>
            </a:extLst>
          </p:cNvPr>
          <p:cNvPicPr>
            <a:picLocks noChangeAspect="1"/>
          </p:cNvPicPr>
          <p:nvPr/>
        </p:nvPicPr>
        <p:blipFill>
          <a:blip r:embed="rId9"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5" name="Footer Placeholder 2">
            <a:extLst>
              <a:ext uri="{FF2B5EF4-FFF2-40B4-BE49-F238E27FC236}">
                <a16:creationId xmlns:a16="http://schemas.microsoft.com/office/drawing/2014/main" id="{35E21DFF-BEDD-2305-81BC-E361A328CDF4}"/>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92368DF-3E82-622B-7CE7-8FA9B3D8A9F3}"/>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2990166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2">
            <a:extLst>
              <a:ext uri="{FF2B5EF4-FFF2-40B4-BE49-F238E27FC236}">
                <a16:creationId xmlns:a16="http://schemas.microsoft.com/office/drawing/2014/main" id="{19DAD840-DD52-629A-20FA-8B165D2F3463}"/>
              </a:ext>
            </a:extLst>
          </p:cNvPr>
          <p:cNvPicPr>
            <a:picLocks noChangeAspect="1"/>
          </p:cNvPicPr>
          <p:nvPr/>
        </p:nvPicPr>
        <p:blipFill rotWithShape="1">
          <a:blip r:embed="rId3">
            <a:alphaModFix amt="35000"/>
          </a:blip>
          <a:srcRect t="16737" r="-2" b="38157"/>
          <a:stretch/>
        </p:blipFill>
        <p:spPr>
          <a:xfrm>
            <a:off x="20" y="10"/>
            <a:ext cx="12191980" cy="6857990"/>
          </a:xfrm>
          <a:prstGeom prst="rect">
            <a:avLst/>
          </a:prstGeom>
        </p:spPr>
      </p:pic>
      <p:sp>
        <p:nvSpPr>
          <p:cNvPr id="2" name="Title 1"/>
          <p:cNvSpPr>
            <a:spLocks noGrp="1"/>
          </p:cNvSpPr>
          <p:nvPr>
            <p:ph type="title" idx="4294967295"/>
          </p:nvPr>
        </p:nvSpPr>
        <p:spPr>
          <a:xfrm>
            <a:off x="838200" y="365125"/>
            <a:ext cx="10515600" cy="1325563"/>
          </a:xfrm>
          <a:prstGeom prst="roundRect">
            <a:avLst/>
          </a:prstGeom>
        </p:spPr>
        <p:txBody>
          <a:bodyPr vert="horz" lIns="91440" tIns="45720" rIns="91440" bIns="45720" rtlCol="0" anchor="ctr">
            <a:normAutofit/>
          </a:bodyPr>
          <a:lstStyle/>
          <a:p>
            <a:r>
              <a:rPr lang="en-US">
                <a:solidFill>
                  <a:srgbClr val="FFFFFF"/>
                </a:solidFill>
              </a:rPr>
              <a:t>Starter</a:t>
            </a:r>
          </a:p>
        </p:txBody>
      </p:sp>
      <p:sp>
        <p:nvSpPr>
          <p:cNvPr id="8" name="Content Placeholder 2"/>
          <p:cNvSpPr txBox="1">
            <a:spLocks/>
          </p:cNvSpPr>
          <p:nvPr/>
        </p:nvSpPr>
        <p:spPr>
          <a:xfrm>
            <a:off x="838200" y="18256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fontAlgn="auto">
              <a:spcBef>
                <a:spcPts val="1000"/>
              </a:spcBef>
              <a:spcAft>
                <a:spcPts val="0"/>
              </a:spcAft>
              <a:buClrTx/>
              <a:buSzTx/>
              <a:tabLst/>
              <a:defRPr/>
            </a:pPr>
            <a:r>
              <a:rPr kumimoji="0" lang="en-US" b="0" i="0" u="none" strike="noStrike" cap="none" spc="0" normalizeH="0" baseline="0" noProof="0" dirty="0">
                <a:ln>
                  <a:noFill/>
                </a:ln>
                <a:solidFill>
                  <a:srgbClr val="FFFFFF"/>
                </a:solidFill>
                <a:effectLst/>
                <a:uLnTx/>
                <a:uFillTx/>
              </a:rPr>
              <a:t>What do we</a:t>
            </a:r>
            <a:r>
              <a:rPr kumimoji="0" lang="en-US" b="0" i="0" u="none" strike="noStrike" cap="none" spc="0" normalizeH="0" noProof="0" dirty="0">
                <a:ln>
                  <a:noFill/>
                </a:ln>
                <a:solidFill>
                  <a:srgbClr val="FFFFFF"/>
                </a:solidFill>
                <a:effectLst/>
                <a:uLnTx/>
                <a:uFillTx/>
              </a:rPr>
              <a:t> mean by cultural differences?</a:t>
            </a:r>
            <a:endParaRPr kumimoji="0" lang="en-US" b="0" i="0" u="none" strike="noStrike" cap="none" spc="0" normalizeH="0" baseline="0" noProof="0" dirty="0">
              <a:ln>
                <a:noFill/>
              </a:ln>
              <a:solidFill>
                <a:srgbClr val="FFFFFF"/>
              </a:solidFill>
              <a:effectLst/>
              <a:uLnTx/>
              <a:uFillTx/>
            </a:endParaRPr>
          </a:p>
          <a:p>
            <a:pPr>
              <a:defRPr/>
            </a:pPr>
            <a:r>
              <a:rPr lang="en-US" dirty="0">
                <a:solidFill>
                  <a:srgbClr val="FFFFFF"/>
                </a:solidFill>
              </a:rPr>
              <a:t>Has </a:t>
            </a:r>
            <a:r>
              <a:rPr lang="en-GB" dirty="0">
                <a:solidFill>
                  <a:srgbClr val="FFFFFF"/>
                </a:solidFill>
              </a:rPr>
              <a:t>globalisation</a:t>
            </a:r>
            <a:r>
              <a:rPr lang="en-US" dirty="0">
                <a:solidFill>
                  <a:srgbClr val="FFFFFF"/>
                </a:solidFill>
              </a:rPr>
              <a:t> caused there to be less cultural differences?</a:t>
            </a:r>
            <a:endParaRPr lang="en-US" dirty="0">
              <a:solidFill>
                <a:srgbClr val="FFFFFF"/>
              </a:solidFill>
              <a:cs typeface="Calibri"/>
            </a:endParaRPr>
          </a:p>
          <a:p>
            <a:pPr>
              <a:defRPr/>
            </a:pPr>
            <a:r>
              <a:rPr lang="en-US" dirty="0">
                <a:solidFill>
                  <a:srgbClr val="FFFFFF"/>
                </a:solidFill>
              </a:rPr>
              <a:t>Research and discuss whether Chinese will become the global language for business. </a:t>
            </a:r>
            <a:endParaRPr lang="en-US" dirty="0">
              <a:solidFill>
                <a:srgbClr val="FFFFFF"/>
              </a:solidFill>
              <a:cs typeface="Calibri"/>
            </a:endParaRPr>
          </a:p>
          <a:p>
            <a:pPr marL="0">
              <a:defRPr/>
            </a:pPr>
            <a:endParaRPr lang="en-US">
              <a:solidFill>
                <a:srgbClr val="FFFFFF"/>
              </a:solidFill>
            </a:endParaRPr>
          </a:p>
          <a:p>
            <a:pPr marL="228600" marR="0" lvl="0">
              <a:spcBef>
                <a:spcPts val="1000"/>
              </a:spcBef>
              <a:spcAft>
                <a:spcPts val="0"/>
              </a:spcAft>
              <a:buClrTx/>
              <a:buSzTx/>
              <a:tabLst/>
              <a:defRPr/>
            </a:pPr>
            <a:endParaRPr lang="en-US" b="0" i="0" u="none" strike="noStrike" cap="none" spc="0" normalizeH="0" baseline="0" noProof="0">
              <a:ln>
                <a:noFill/>
              </a:ln>
              <a:solidFill>
                <a:srgbClr val="FFFFFF"/>
              </a:solidFill>
              <a:effectLst/>
              <a:uLnTx/>
              <a:uFillTx/>
            </a:endParaRPr>
          </a:p>
          <a:p>
            <a:pPr>
              <a:defRPr/>
            </a:pPr>
            <a:endParaRPr lang="en-US">
              <a:solidFill>
                <a:srgbClr val="FFFFFF"/>
              </a:solidFill>
            </a:endParaRPr>
          </a:p>
          <a:p>
            <a:pPr>
              <a:defRPr/>
            </a:pPr>
            <a:endParaRPr lang="en-US">
              <a:solidFill>
                <a:srgbClr val="FFFFFF"/>
              </a:solidFill>
            </a:endParaRPr>
          </a:p>
        </p:txBody>
      </p:sp>
      <p:sp>
        <p:nvSpPr>
          <p:cNvPr id="11" name="Content Placeholder 2"/>
          <p:cNvSpPr txBox="1">
            <a:spLocks/>
          </p:cNvSpPr>
          <p:nvPr/>
        </p:nvSpPr>
        <p:spPr>
          <a:xfrm>
            <a:off x="2289923" y="5231895"/>
            <a:ext cx="8599059" cy="783049"/>
          </a:xfrm>
          <a:prstGeom prst="rect">
            <a:avLst/>
          </a:prstGeom>
          <a:ln w="76200">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194E8F6-1919-944C-665E-73E3D3B1FE35}"/>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956CE114-3336-66DF-870B-EB0ABD0FA9B3}"/>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5" name="Footer Placeholder 2">
            <a:extLst>
              <a:ext uri="{FF2B5EF4-FFF2-40B4-BE49-F238E27FC236}">
                <a16:creationId xmlns:a16="http://schemas.microsoft.com/office/drawing/2014/main" id="{525CC749-DC4A-5457-5A8B-564BD4DBCEEF}"/>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1178BB8-EB22-6DFA-F890-9D0D3AB10248}"/>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1126455478"/>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640080" y="325369"/>
            <a:ext cx="4368602" cy="1956841"/>
          </a:xfrm>
          <a:prstGeom prst="roundRect">
            <a:avLst/>
          </a:prstGeom>
        </p:spPr>
        <p:txBody>
          <a:bodyPr vert="horz" lIns="91440" tIns="45720" rIns="91440" bIns="45720" rtlCol="0" anchor="b">
            <a:normAutofit/>
          </a:bodyPr>
          <a:lstStyle/>
          <a:p>
            <a:r>
              <a:rPr lang="en-US" sz="5400"/>
              <a:t>Activity 8</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fontAlgn="auto">
              <a:spcBef>
                <a:spcPts val="1000"/>
              </a:spcBef>
              <a:spcAft>
                <a:spcPts val="0"/>
              </a:spcAft>
              <a:buClrTx/>
              <a:buSzTx/>
              <a:tabLst/>
              <a:defRPr/>
            </a:pPr>
            <a:r>
              <a:rPr kumimoji="0" lang="en-US" sz="2200" b="0" i="0" u="none" strike="noStrike" cap="none" spc="0" normalizeH="0" baseline="0" noProof="0">
                <a:ln>
                  <a:noFill/>
                </a:ln>
                <a:effectLst/>
                <a:uLnTx/>
                <a:uFillTx/>
              </a:rPr>
              <a:t>Explain how each part of the marketing mix is applied to a mass </a:t>
            </a:r>
            <a:r>
              <a:rPr lang="en-US" sz="2200" noProof="0"/>
              <a:t>market </a:t>
            </a:r>
            <a:r>
              <a:rPr kumimoji="0" lang="en-US" sz="2200" b="0" i="0" u="none" strike="noStrike" cap="none" spc="0" normalizeH="0" baseline="0" noProof="0">
                <a:ln>
                  <a:noFill/>
                </a:ln>
                <a:effectLst/>
                <a:uLnTx/>
                <a:uFillTx/>
              </a:rPr>
              <a:t>product.  </a:t>
            </a:r>
          </a:p>
          <a:p>
            <a:pPr>
              <a:defRPr/>
            </a:pPr>
            <a:r>
              <a:rPr lang="en-US" sz="2200"/>
              <a:t>Use a real life example of a mass market product and explain how the marketing mix has been used. </a:t>
            </a:r>
          </a:p>
          <a:p>
            <a:pPr>
              <a:defRPr/>
            </a:pPr>
            <a:endParaRPr lang="en-US" sz="2200"/>
          </a:p>
        </p:txBody>
      </p:sp>
      <p:pic>
        <p:nvPicPr>
          <p:cNvPr id="10" name="Picture 9" descr="A person reaching for a paper on a table full of paper and sticky notes">
            <a:extLst>
              <a:ext uri="{FF2B5EF4-FFF2-40B4-BE49-F238E27FC236}">
                <a16:creationId xmlns:a16="http://schemas.microsoft.com/office/drawing/2014/main" id="{6A79F53A-2BB4-CF9E-6878-8FFEE3BB173C}"/>
              </a:ext>
            </a:extLst>
          </p:cNvPr>
          <p:cNvPicPr>
            <a:picLocks noChangeAspect="1"/>
          </p:cNvPicPr>
          <p:nvPr/>
        </p:nvPicPr>
        <p:blipFill rotWithShape="1">
          <a:blip r:embed="rId3"/>
          <a:srcRect l="15139" r="17913" b="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3" name="Picture 2">
            <a:extLst>
              <a:ext uri="{FF2B5EF4-FFF2-40B4-BE49-F238E27FC236}">
                <a16:creationId xmlns:a16="http://schemas.microsoft.com/office/drawing/2014/main" id="{C1AE3DB7-46A6-65A9-C368-2D7F3E182AED}"/>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659B88FD-6392-F6BA-B7F7-3394902736B0}"/>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5" name="Footer Placeholder 2">
            <a:extLst>
              <a:ext uri="{FF2B5EF4-FFF2-40B4-BE49-F238E27FC236}">
                <a16:creationId xmlns:a16="http://schemas.microsoft.com/office/drawing/2014/main" id="{E4A48AE8-346C-EB3B-4A9A-5F8E36F82914}"/>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A1D41AD-025B-02B1-710E-7D90B6B11FF5}"/>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3739049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rgbClr val="FF0000"/>
            </a:gs>
            <a:gs pos="83000">
              <a:schemeClr val="accent1">
                <a:lumMod val="5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Presentation - Tesco strategy for success</a:t>
            </a:r>
          </a:p>
        </p:txBody>
      </p:sp>
      <p:sp>
        <p:nvSpPr>
          <p:cNvPr id="3" name="Content Placeholder 2"/>
          <p:cNvSpPr>
            <a:spLocks noGrp="1"/>
          </p:cNvSpPr>
          <p:nvPr>
            <p:ph idx="1"/>
          </p:nvPr>
        </p:nvSpPr>
        <p:spPr/>
        <p:txBody>
          <a:bodyPr/>
          <a:lstStyle/>
          <a:p>
            <a:r>
              <a:rPr lang="en-GB" dirty="0"/>
              <a:t>How will you lead Tesco to global dominance?</a:t>
            </a:r>
          </a:p>
          <a:p>
            <a:r>
              <a:rPr lang="en-GB" dirty="0"/>
              <a:t>What strategies will you use?</a:t>
            </a:r>
          </a:p>
          <a:p>
            <a:r>
              <a:rPr lang="en-GB" dirty="0"/>
              <a:t>How ill you make it a success?</a:t>
            </a:r>
          </a:p>
          <a:p>
            <a:r>
              <a:rPr lang="en-GB" dirty="0"/>
              <a:t>Pick which countries you will target – use data to support your strategy.</a:t>
            </a:r>
          </a:p>
          <a:p>
            <a:r>
              <a:rPr lang="en-GB" dirty="0"/>
              <a:t>This needs to be written as a formal document.</a:t>
            </a:r>
          </a:p>
          <a:p>
            <a:r>
              <a:rPr lang="en-GB" dirty="0"/>
              <a:t>Addressed to the CEO.</a:t>
            </a:r>
          </a:p>
        </p:txBody>
      </p:sp>
      <p:pic>
        <p:nvPicPr>
          <p:cNvPr id="4" name="Picture 3">
            <a:extLst>
              <a:ext uri="{FF2B5EF4-FFF2-40B4-BE49-F238E27FC236}">
                <a16:creationId xmlns:a16="http://schemas.microsoft.com/office/drawing/2014/main" id="{A831A24D-8344-BA94-754F-033AD0FFB6DA}"/>
              </a:ext>
            </a:extLst>
          </p:cNvPr>
          <p:cNvPicPr>
            <a:picLocks noChangeAspect="1"/>
          </p:cNvPicPr>
          <p:nvPr/>
        </p:nvPicPr>
        <p:blipFill>
          <a:blip r:embed="rId2"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5" name="Picture 4">
            <a:extLst>
              <a:ext uri="{FF2B5EF4-FFF2-40B4-BE49-F238E27FC236}">
                <a16:creationId xmlns:a16="http://schemas.microsoft.com/office/drawing/2014/main" id="{4A5799A2-6F73-760D-883E-A932F58C7B91}"/>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6" name="Footer Placeholder 2">
            <a:extLst>
              <a:ext uri="{FF2B5EF4-FFF2-40B4-BE49-F238E27FC236}">
                <a16:creationId xmlns:a16="http://schemas.microsoft.com/office/drawing/2014/main" id="{4AD0981B-81E4-CC1B-6D79-7C754E80C817}"/>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337EE92-CE66-DAC6-F8BD-B4782DAD6069}"/>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2307573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E6D1D-A207-4B94-8C55-1A9DCA042C87}"/>
              </a:ext>
            </a:extLst>
          </p:cNvPr>
          <p:cNvSpPr>
            <a:spLocks noGrp="1"/>
          </p:cNvSpPr>
          <p:nvPr>
            <p:ph type="title"/>
          </p:nvPr>
        </p:nvSpPr>
        <p:spPr/>
        <p:txBody>
          <a:bodyPr/>
          <a:lstStyle/>
          <a:p>
            <a:r>
              <a:rPr lang="en-GB" dirty="0"/>
              <a:t>Home learning</a:t>
            </a:r>
          </a:p>
        </p:txBody>
      </p:sp>
      <p:sp>
        <p:nvSpPr>
          <p:cNvPr id="3" name="Content Placeholder 2">
            <a:extLst>
              <a:ext uri="{FF2B5EF4-FFF2-40B4-BE49-F238E27FC236}">
                <a16:creationId xmlns:a16="http://schemas.microsoft.com/office/drawing/2014/main" id="{840E7A03-F4FE-490B-A10B-4442D56448CF}"/>
              </a:ext>
            </a:extLst>
          </p:cNvPr>
          <p:cNvSpPr>
            <a:spLocks noGrp="1"/>
          </p:cNvSpPr>
          <p:nvPr>
            <p:ph idx="1"/>
          </p:nvPr>
        </p:nvSpPr>
        <p:spPr/>
        <p:txBody>
          <a:bodyPr/>
          <a:lstStyle/>
          <a:p>
            <a:r>
              <a:rPr lang="en-GB" dirty="0"/>
              <a:t>Demand side questions</a:t>
            </a:r>
          </a:p>
        </p:txBody>
      </p:sp>
      <p:pic>
        <p:nvPicPr>
          <p:cNvPr id="4" name="Picture 3">
            <a:extLst>
              <a:ext uri="{FF2B5EF4-FFF2-40B4-BE49-F238E27FC236}">
                <a16:creationId xmlns:a16="http://schemas.microsoft.com/office/drawing/2014/main" id="{EB0959FA-C0E3-3412-AFA5-58987CAE0C63}"/>
              </a:ext>
            </a:extLst>
          </p:cNvPr>
          <p:cNvPicPr>
            <a:picLocks noChangeAspect="1"/>
          </p:cNvPicPr>
          <p:nvPr/>
        </p:nvPicPr>
        <p:blipFill>
          <a:blip r:embed="rId2"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5" name="Picture 4">
            <a:extLst>
              <a:ext uri="{FF2B5EF4-FFF2-40B4-BE49-F238E27FC236}">
                <a16:creationId xmlns:a16="http://schemas.microsoft.com/office/drawing/2014/main" id="{0AE44453-0AD3-2AC7-A9B2-18155424852A}"/>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6" name="Footer Placeholder 2">
            <a:extLst>
              <a:ext uri="{FF2B5EF4-FFF2-40B4-BE49-F238E27FC236}">
                <a16:creationId xmlns:a16="http://schemas.microsoft.com/office/drawing/2014/main" id="{B812FCD6-C3EB-7BC5-42A5-1C5328950B5B}"/>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57BA24-1BFA-5F41-4CA2-C8A958F3D419}"/>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2673655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640080"/>
            <a:ext cx="4818888" cy="1481328"/>
          </a:xfrm>
          <a:prstGeom prst="roundRect">
            <a:avLst/>
          </a:prstGeom>
        </p:spPr>
        <p:txBody>
          <a:bodyPr anchor="b">
            <a:normAutofit/>
          </a:bodyPr>
          <a:lstStyle/>
          <a:p>
            <a:r>
              <a:rPr lang="en-GB" sz="5400"/>
              <a:t>Plenary</a:t>
            </a:r>
          </a:p>
        </p:txBody>
      </p:sp>
      <p:sp>
        <p:nvSpPr>
          <p:cNvPr id="17"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BB27A33-0396-4DD6-C2F4-EC367D58FA60}"/>
              </a:ext>
            </a:extLst>
          </p:cNvPr>
          <p:cNvSpPr>
            <a:spLocks noGrp="1"/>
          </p:cNvSpPr>
          <p:nvPr>
            <p:ph idx="1"/>
          </p:nvPr>
        </p:nvSpPr>
        <p:spPr>
          <a:xfrm>
            <a:off x="630936" y="2660904"/>
            <a:ext cx="4818888" cy="3547872"/>
          </a:xfrm>
        </p:spPr>
        <p:txBody>
          <a:bodyPr vert="horz" lIns="91440" tIns="45720" rIns="91440" bIns="45720" rtlCol="0" anchor="t">
            <a:normAutofit/>
          </a:bodyPr>
          <a:lstStyle/>
          <a:p>
            <a:pPr>
              <a:buFont typeface="Arial,Sans-Serif" panose="020B0604020202020204" pitchFamily="34" charset="0"/>
            </a:pPr>
            <a:r>
              <a:rPr lang="en-GB" sz="2200" dirty="0">
                <a:cs typeface="Calibri"/>
              </a:rPr>
              <a:t>Summarise</a:t>
            </a:r>
            <a:r>
              <a:rPr lang="en-US" sz="2200" dirty="0">
                <a:cs typeface="Calibri"/>
              </a:rPr>
              <a:t> how firms respond to demand side factors by adapting market strategies</a:t>
            </a:r>
            <a:endParaRPr lang="en-US" sz="2200" dirty="0">
              <a:ea typeface="+mn-lt"/>
              <a:cs typeface="+mn-lt"/>
            </a:endParaRPr>
          </a:p>
          <a:p>
            <a:r>
              <a:rPr lang="en-US" sz="2200" dirty="0">
                <a:cs typeface="Calibri"/>
              </a:rPr>
              <a:t>Explain whether you would try to make a mass market product or a niche product. </a:t>
            </a:r>
            <a:endParaRPr lang="en-US" sz="2200" dirty="0">
              <a:ea typeface="+mn-lt"/>
              <a:cs typeface="+mn-lt"/>
            </a:endParaRPr>
          </a:p>
          <a:p>
            <a:endParaRPr lang="en-US" sz="2200">
              <a:cs typeface="Calibri"/>
            </a:endParaRPr>
          </a:p>
        </p:txBody>
      </p:sp>
      <p:graphicFrame>
        <p:nvGraphicFramePr>
          <p:cNvPr id="10" name="Table 9"/>
          <p:cNvGraphicFramePr>
            <a:graphicFrameLocks noGrp="1"/>
          </p:cNvGraphicFramePr>
          <p:nvPr>
            <p:extLst>
              <p:ext uri="{D42A27DB-BD31-4B8C-83A1-F6EECF244321}">
                <p14:modId xmlns:p14="http://schemas.microsoft.com/office/powerpoint/2010/main" val="169520604"/>
              </p:ext>
            </p:extLst>
          </p:nvPr>
        </p:nvGraphicFramePr>
        <p:xfrm>
          <a:off x="6760972" y="2389632"/>
          <a:ext cx="4135120" cy="2078736"/>
        </p:xfrm>
        <a:graphic>
          <a:graphicData uri="http://schemas.openxmlformats.org/drawingml/2006/table">
            <a:tbl>
              <a:tblPr firstRow="1" bandRow="1">
                <a:tableStyleId>{5C22544A-7EE6-4342-B048-85BDC9FD1C3A}</a:tableStyleId>
              </a:tblPr>
              <a:tblGrid>
                <a:gridCol w="2067560">
                  <a:extLst>
                    <a:ext uri="{9D8B030D-6E8A-4147-A177-3AD203B41FA5}">
                      <a16:colId xmlns:a16="http://schemas.microsoft.com/office/drawing/2014/main" val="1680764519"/>
                    </a:ext>
                  </a:extLst>
                </a:gridCol>
                <a:gridCol w="2067560">
                  <a:extLst>
                    <a:ext uri="{9D8B030D-6E8A-4147-A177-3AD203B41FA5}">
                      <a16:colId xmlns:a16="http://schemas.microsoft.com/office/drawing/2014/main" val="843948648"/>
                    </a:ext>
                  </a:extLst>
                </a:gridCol>
              </a:tblGrid>
              <a:tr h="1240536">
                <a:tc>
                  <a:txBody>
                    <a:bodyPr/>
                    <a:lstStyle/>
                    <a:p>
                      <a:r>
                        <a:rPr lang="en-GB" sz="3300"/>
                        <a:t>Niche</a:t>
                      </a:r>
                      <a:r>
                        <a:rPr lang="en-GB" sz="3300" baseline="0"/>
                        <a:t> Markets</a:t>
                      </a:r>
                      <a:endParaRPr lang="en-GB" sz="3300"/>
                    </a:p>
                  </a:txBody>
                  <a:tcPr marL="167640" marR="167640" marT="83820" marB="83820"/>
                </a:tc>
                <a:tc>
                  <a:txBody>
                    <a:bodyPr/>
                    <a:lstStyle/>
                    <a:p>
                      <a:r>
                        <a:rPr lang="en-GB" sz="3300"/>
                        <a:t>Mass Markets</a:t>
                      </a:r>
                    </a:p>
                  </a:txBody>
                  <a:tcPr marL="167640" marR="167640" marT="83820" marB="83820"/>
                </a:tc>
                <a:extLst>
                  <a:ext uri="{0D108BD9-81ED-4DB2-BD59-A6C34878D82A}">
                    <a16:rowId xmlns:a16="http://schemas.microsoft.com/office/drawing/2014/main" val="895621467"/>
                  </a:ext>
                </a:extLst>
              </a:tr>
              <a:tr h="838200">
                <a:tc>
                  <a:txBody>
                    <a:bodyPr/>
                    <a:lstStyle/>
                    <a:p>
                      <a:endParaRPr lang="en-GB" sz="3300"/>
                    </a:p>
                  </a:txBody>
                  <a:tcPr marL="167640" marR="167640" marT="83820" marB="83820"/>
                </a:tc>
                <a:tc>
                  <a:txBody>
                    <a:bodyPr/>
                    <a:lstStyle/>
                    <a:p>
                      <a:endParaRPr lang="en-GB" sz="3300"/>
                    </a:p>
                  </a:txBody>
                  <a:tcPr marL="167640" marR="167640" marT="83820" marB="83820"/>
                </a:tc>
                <a:extLst>
                  <a:ext uri="{0D108BD9-81ED-4DB2-BD59-A6C34878D82A}">
                    <a16:rowId xmlns:a16="http://schemas.microsoft.com/office/drawing/2014/main" val="1397043503"/>
                  </a:ext>
                </a:extLst>
              </a:tr>
            </a:tbl>
          </a:graphicData>
        </a:graphic>
      </p:graphicFrame>
      <p:pic>
        <p:nvPicPr>
          <p:cNvPr id="4" name="Picture 3">
            <a:extLst>
              <a:ext uri="{FF2B5EF4-FFF2-40B4-BE49-F238E27FC236}">
                <a16:creationId xmlns:a16="http://schemas.microsoft.com/office/drawing/2014/main" id="{F6E15BDB-B97D-B5C8-E4F7-A2DFAFB1B85E}"/>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5" name="Picture 4">
            <a:extLst>
              <a:ext uri="{FF2B5EF4-FFF2-40B4-BE49-F238E27FC236}">
                <a16:creationId xmlns:a16="http://schemas.microsoft.com/office/drawing/2014/main" id="{1F7EE23F-DA5E-AB85-DD14-90FE95486356}"/>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6" name="Footer Placeholder 2">
            <a:extLst>
              <a:ext uri="{FF2B5EF4-FFF2-40B4-BE49-F238E27FC236}">
                <a16:creationId xmlns:a16="http://schemas.microsoft.com/office/drawing/2014/main" id="{09F9BF7F-3D17-2BC7-B738-35642542F975}"/>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92067D9-CFCF-68AC-57CE-B2BFAB7C5FB6}"/>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4271395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51D114C-7D92-2BA2-FD7D-B6B8DF90363D}"/>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5"/>
          <a:srcRect r="6250" b="6250"/>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GB" sz="5200">
                <a:solidFill>
                  <a:srgbClr val="FFFFFF"/>
                </a:solidFill>
              </a:rPr>
              <a:t>Learning Objectives</a:t>
            </a:r>
            <a:endParaRPr lang="en-US" sz="5200">
              <a:solidFill>
                <a:srgbClr val="FFFFFF"/>
              </a:solidFill>
            </a:endParaRPr>
          </a:p>
        </p:txBody>
      </p:sp>
      <p:sp>
        <p:nvSpPr>
          <p:cNvPr id="2" name="Subtitle 1">
            <a:extLst>
              <a:ext uri="{FF2B5EF4-FFF2-40B4-BE49-F238E27FC236}">
                <a16:creationId xmlns:a16="http://schemas.microsoft.com/office/drawing/2014/main" id="{8F5BD646-AF7F-1143-8112-BE3B914D5D0F}"/>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r>
              <a:rPr lang="en-US" dirty="0">
                <a:solidFill>
                  <a:srgbClr val="FFFFFF"/>
                </a:solidFill>
                <a:cs typeface="Calibri"/>
              </a:rPr>
              <a:t>Are you able to explain cultural and social factors that impact global markets?</a:t>
            </a:r>
          </a:p>
          <a:p>
            <a:r>
              <a:rPr lang="en-US" dirty="0">
                <a:solidFill>
                  <a:srgbClr val="FFFFFF"/>
                </a:solidFill>
                <a:cs typeface="Calibri"/>
              </a:rPr>
              <a:t>Are you able to </a:t>
            </a:r>
            <a:r>
              <a:rPr lang="en-US" dirty="0" err="1">
                <a:solidFill>
                  <a:srgbClr val="FFFFFF"/>
                </a:solidFill>
                <a:cs typeface="Calibri"/>
              </a:rPr>
              <a:t>analyse</a:t>
            </a:r>
            <a:r>
              <a:rPr lang="en-US" dirty="0">
                <a:solidFill>
                  <a:srgbClr val="FFFFFF"/>
                </a:solidFill>
                <a:cs typeface="Calibri"/>
              </a:rPr>
              <a:t> how firms respond to demand side factors?</a:t>
            </a:r>
          </a:p>
        </p:txBody>
      </p:sp>
      <p:pic>
        <p:nvPicPr>
          <p:cNvPr id="3" name="Picture 2">
            <a:extLst>
              <a:ext uri="{FF2B5EF4-FFF2-40B4-BE49-F238E27FC236}">
                <a16:creationId xmlns:a16="http://schemas.microsoft.com/office/drawing/2014/main" id="{C7746887-0CD2-E492-0DC4-3C100866DC5B}"/>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4B530AE3-EB0D-60A5-5117-9412ED53E1F3}"/>
              </a:ext>
            </a:extLst>
          </p:cNvPr>
          <p:cNvPicPr>
            <a:picLocks noChangeAspect="1"/>
          </p:cNvPicPr>
          <p:nvPr/>
        </p:nvPicPr>
        <p:blipFill>
          <a:blip r:embed="rId7"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6" name="Footer Placeholder 2">
            <a:extLst>
              <a:ext uri="{FF2B5EF4-FFF2-40B4-BE49-F238E27FC236}">
                <a16:creationId xmlns:a16="http://schemas.microsoft.com/office/drawing/2014/main" id="{0D8308AA-2488-4F35-42C9-2164187E3876}"/>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D69D5F6-5B43-4A2E-F802-68E2B6F47ED5}"/>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3121454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F31240B-987A-06AA-613E-50268AA07C0D}"/>
              </a:ext>
            </a:extLst>
          </p:cNvPr>
          <p:cNvPicPr>
            <a:picLocks noChangeAspect="1"/>
          </p:cNvPicPr>
          <p:nvPr/>
        </p:nvPicPr>
        <p:blipFill rotWithShape="1">
          <a:blip r:embed="rId3">
            <a:alphaModFix amt="35000"/>
          </a:blip>
          <a:srcRect t="354" r="-3" b="15277"/>
          <a:stretch/>
        </p:blipFill>
        <p:spPr>
          <a:xfrm>
            <a:off x="-4243" y="10"/>
            <a:ext cx="12196243" cy="6857990"/>
          </a:xfrm>
          <a:prstGeom prst="rect">
            <a:avLst/>
          </a:prstGeom>
        </p:spPr>
      </p:pic>
      <p:sp>
        <p:nvSpPr>
          <p:cNvPr id="2" name="Title 1"/>
          <p:cNvSpPr>
            <a:spLocks noGrp="1"/>
          </p:cNvSpPr>
          <p:nvPr>
            <p:ph type="title"/>
          </p:nvPr>
        </p:nvSpPr>
        <p:spPr>
          <a:xfrm>
            <a:off x="643467" y="321734"/>
            <a:ext cx="10905066" cy="1135737"/>
          </a:xfrm>
        </p:spPr>
        <p:txBody>
          <a:bodyPr>
            <a:normAutofit/>
          </a:bodyPr>
          <a:lstStyle/>
          <a:p>
            <a:r>
              <a:rPr lang="en-GB" sz="3600"/>
              <a:t>Cultural/social factors</a:t>
            </a:r>
          </a:p>
        </p:txBody>
      </p:sp>
      <p:sp>
        <p:nvSpPr>
          <p:cNvPr id="12" name="Rectangle 1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0CB53B94-4776-861D-E109-B5B429FFB604}"/>
              </a:ext>
            </a:extLst>
          </p:cNvPr>
          <p:cNvGraphicFramePr>
            <a:graphicFrameLocks noGrp="1"/>
          </p:cNvGraphicFramePr>
          <p:nvPr>
            <p:ph idx="1"/>
            <p:extLst>
              <p:ext uri="{D42A27DB-BD31-4B8C-83A1-F6EECF244321}">
                <p14:modId xmlns:p14="http://schemas.microsoft.com/office/powerpoint/2010/main" val="289411817"/>
              </p:ext>
            </p:extLst>
          </p:nvPr>
        </p:nvGraphicFramePr>
        <p:xfrm>
          <a:off x="643467" y="1782981"/>
          <a:ext cx="10905066" cy="43939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3EA79180-B506-E626-12C9-6BBE62AC1339}"/>
              </a:ext>
            </a:extLst>
          </p:cNvPr>
          <p:cNvPicPr>
            <a:picLocks noChangeAspect="1"/>
          </p:cNvPicPr>
          <p:nvPr/>
        </p:nvPicPr>
        <p:blipFill>
          <a:blip r:embed="rId9"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40C12914-087A-CF85-125A-EB84DC8B4677}"/>
              </a:ext>
            </a:extLst>
          </p:cNvPr>
          <p:cNvPicPr>
            <a:picLocks noChangeAspect="1"/>
          </p:cNvPicPr>
          <p:nvPr/>
        </p:nvPicPr>
        <p:blipFill>
          <a:blip r:embed="rId10"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7" name="Footer Placeholder 2">
            <a:extLst>
              <a:ext uri="{FF2B5EF4-FFF2-40B4-BE49-F238E27FC236}">
                <a16:creationId xmlns:a16="http://schemas.microsoft.com/office/drawing/2014/main" id="{C8358EEF-FEE8-6E54-7E6C-6C8072673E16}"/>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994F83C-0971-11FD-0FE3-E71DBA162FB8}"/>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384968954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olourful carved figures of humans">
            <a:extLst>
              <a:ext uri="{FF2B5EF4-FFF2-40B4-BE49-F238E27FC236}">
                <a16:creationId xmlns:a16="http://schemas.microsoft.com/office/drawing/2014/main" id="{92D764AB-9650-0CA7-068D-6AE5ED71BA50}"/>
              </a:ext>
            </a:extLst>
          </p:cNvPr>
          <p:cNvPicPr>
            <a:picLocks noChangeAspect="1"/>
          </p:cNvPicPr>
          <p:nvPr/>
        </p:nvPicPr>
        <p:blipFill rotWithShape="1">
          <a:blip r:embed="rId3"/>
          <a:srcRect t="28222" r="9085" b="-7"/>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4805" y="640263"/>
            <a:ext cx="3759240" cy="1344975"/>
          </a:xfrm>
        </p:spPr>
        <p:txBody>
          <a:bodyPr>
            <a:normAutofit/>
          </a:bodyPr>
          <a:lstStyle/>
          <a:p>
            <a:r>
              <a:rPr lang="en-GB" sz="4000"/>
              <a:t>Cultural differences</a:t>
            </a:r>
          </a:p>
        </p:txBody>
      </p:sp>
      <p:sp>
        <p:nvSpPr>
          <p:cNvPr id="3" name="Content Placeholder 2"/>
          <p:cNvSpPr>
            <a:spLocks noGrp="1"/>
          </p:cNvSpPr>
          <p:nvPr>
            <p:ph idx="1"/>
          </p:nvPr>
        </p:nvSpPr>
        <p:spPr>
          <a:xfrm>
            <a:off x="594110" y="2121763"/>
            <a:ext cx="3764826" cy="3773010"/>
          </a:xfrm>
        </p:spPr>
        <p:txBody>
          <a:bodyPr>
            <a:normAutofit/>
          </a:bodyPr>
          <a:lstStyle/>
          <a:p>
            <a:r>
              <a:rPr lang="en-GB" sz="1800"/>
              <a:t>Cultural differences occur because different types of people have different lifestyles, customs and values. Therefore, their perception of situations is different.</a:t>
            </a:r>
          </a:p>
          <a:p>
            <a:r>
              <a:rPr lang="en-GB" sz="1800"/>
              <a:t>Language, behaviour and gestures are interpreted differently. This means that businesses must employ people that have an awareness of the cultures of the markets in which they are operating.</a:t>
            </a:r>
          </a:p>
          <a:p>
            <a:endParaRPr lang="en-GB" sz="1800"/>
          </a:p>
        </p:txBody>
      </p:sp>
    </p:spTree>
    <p:custDataLst>
      <p:tags r:id="rId1"/>
    </p:custDataLst>
    <p:extLst>
      <p:ext uri="{BB962C8B-B14F-4D97-AF65-F5344CB8AC3E}">
        <p14:creationId xmlns:p14="http://schemas.microsoft.com/office/powerpoint/2010/main" val="2469817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365125"/>
            <a:ext cx="5251316" cy="1807305"/>
          </a:xfrm>
        </p:spPr>
        <p:txBody>
          <a:bodyPr>
            <a:normAutofit/>
          </a:bodyPr>
          <a:lstStyle/>
          <a:p>
            <a:r>
              <a:rPr lang="en-GB" dirty="0"/>
              <a:t>Cultural differences</a:t>
            </a:r>
          </a:p>
        </p:txBody>
      </p:sp>
      <p:sp>
        <p:nvSpPr>
          <p:cNvPr id="3" name="Content Placeholder 2"/>
          <p:cNvSpPr>
            <a:spLocks noGrp="1"/>
          </p:cNvSpPr>
          <p:nvPr>
            <p:ph idx="1"/>
          </p:nvPr>
        </p:nvSpPr>
        <p:spPr>
          <a:xfrm>
            <a:off x="838200" y="2333297"/>
            <a:ext cx="4619621" cy="3843666"/>
          </a:xfrm>
        </p:spPr>
        <p:txBody>
          <a:bodyPr>
            <a:normAutofit/>
          </a:bodyPr>
          <a:lstStyle/>
          <a:p>
            <a:r>
              <a:rPr lang="en-GB" sz="2000"/>
              <a:t>This becomes more complex when dealing with a variety of cultures at the same time e.g. often seen in cosmopolitan centres such as London.</a:t>
            </a:r>
          </a:p>
          <a:p>
            <a:r>
              <a:rPr lang="en-GB" sz="2000"/>
              <a:t>Understanding other people’s behaviour, whilst being able to put forward ones own views in a respectful way, are clearly important.</a:t>
            </a:r>
          </a:p>
          <a:p>
            <a:endParaRPr lang="en-GB" sz="2000"/>
          </a:p>
        </p:txBody>
      </p:sp>
      <p:pic>
        <p:nvPicPr>
          <p:cNvPr id="5" name="Picture 4" descr="Exclamation mark on a yellow background">
            <a:extLst>
              <a:ext uri="{FF2B5EF4-FFF2-40B4-BE49-F238E27FC236}">
                <a16:creationId xmlns:a16="http://schemas.microsoft.com/office/drawing/2014/main" id="{259ECB3A-1EA5-D478-5200-177CB232E581}"/>
              </a:ext>
            </a:extLst>
          </p:cNvPr>
          <p:cNvPicPr>
            <a:picLocks noChangeAspect="1"/>
          </p:cNvPicPr>
          <p:nvPr/>
        </p:nvPicPr>
        <p:blipFill rotWithShape="1">
          <a:blip r:embed="rId3"/>
          <a:srcRect l="23930" r="10862" b="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4" name="Picture 3">
            <a:extLst>
              <a:ext uri="{FF2B5EF4-FFF2-40B4-BE49-F238E27FC236}">
                <a16:creationId xmlns:a16="http://schemas.microsoft.com/office/drawing/2014/main" id="{27FCF136-EF9F-55A5-52E8-D8B9908D2F0E}"/>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6" name="Picture 5">
            <a:extLst>
              <a:ext uri="{FF2B5EF4-FFF2-40B4-BE49-F238E27FC236}">
                <a16:creationId xmlns:a16="http://schemas.microsoft.com/office/drawing/2014/main" id="{3E585D5B-A342-195B-F511-734E88C3C8FF}"/>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7" name="Footer Placeholder 2">
            <a:extLst>
              <a:ext uri="{FF2B5EF4-FFF2-40B4-BE49-F238E27FC236}">
                <a16:creationId xmlns:a16="http://schemas.microsoft.com/office/drawing/2014/main" id="{B86FA452-7F2F-ACD8-27FC-F6578428B915}"/>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184200F-01D9-D830-BABD-B5B8C0EA1169}"/>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1326472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13788" y="365125"/>
            <a:ext cx="4840010" cy="1807305"/>
          </a:xfrm>
        </p:spPr>
        <p:txBody>
          <a:bodyPr>
            <a:normAutofit/>
          </a:bodyPr>
          <a:lstStyle/>
          <a:p>
            <a:r>
              <a:rPr lang="en-GB" dirty="0"/>
              <a:t>Different tastes</a:t>
            </a:r>
          </a:p>
        </p:txBody>
      </p:sp>
      <p:pic>
        <p:nvPicPr>
          <p:cNvPr id="4" name="Picture 4" descr="Group Of Young People Free Stock Photo - Public Domain Pictures">
            <a:extLst>
              <a:ext uri="{FF2B5EF4-FFF2-40B4-BE49-F238E27FC236}">
                <a16:creationId xmlns:a16="http://schemas.microsoft.com/office/drawing/2014/main" id="{57C1E1CF-C07D-8789-CDE7-D0F8CFC97A31}"/>
              </a:ext>
            </a:extLst>
          </p:cNvPr>
          <p:cNvPicPr>
            <a:picLocks noChangeAspect="1"/>
          </p:cNvPicPr>
          <p:nvPr/>
        </p:nvPicPr>
        <p:blipFill rotWithShape="1">
          <a:blip r:embed="rId3"/>
          <a:srcRect l="16616" r="15825" b="2"/>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p:cNvSpPr>
            <a:spLocks noGrp="1"/>
          </p:cNvSpPr>
          <p:nvPr>
            <p:ph idx="1"/>
          </p:nvPr>
        </p:nvSpPr>
        <p:spPr>
          <a:xfrm>
            <a:off x="6513788" y="2333297"/>
            <a:ext cx="4840010" cy="3843666"/>
          </a:xfrm>
        </p:spPr>
        <p:txBody>
          <a:bodyPr>
            <a:normAutofit/>
          </a:bodyPr>
          <a:lstStyle/>
          <a:p>
            <a:r>
              <a:rPr lang="en-GB" sz="1700"/>
              <a:t>As part of these cultural differences it is apparent that people have different tastes. Taste is subjective and is dependent on the individual. However, upbringing and the environment in which one lives have had a significant impact on this.</a:t>
            </a:r>
          </a:p>
          <a:p>
            <a:r>
              <a:rPr lang="en-GB" sz="1700"/>
              <a:t>This means that businesses can use their understanding of culture to help market their products. Promoting products based on ethnicity, for example, will ensure that a marketing budget is more likely to be spent effectively.</a:t>
            </a:r>
          </a:p>
          <a:p>
            <a:r>
              <a:rPr lang="en-GB" sz="1700"/>
              <a:t>Again, having self-awareness and an understanding of where other people are coming from, ensures that the business is likely to be more successful.</a:t>
            </a:r>
          </a:p>
        </p:txBody>
      </p:sp>
      <p:pic>
        <p:nvPicPr>
          <p:cNvPr id="5" name="Picture 4">
            <a:extLst>
              <a:ext uri="{FF2B5EF4-FFF2-40B4-BE49-F238E27FC236}">
                <a16:creationId xmlns:a16="http://schemas.microsoft.com/office/drawing/2014/main" id="{520E555A-CCC2-A15F-AE98-2B490ED2C1B2}"/>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6" name="Picture 5">
            <a:extLst>
              <a:ext uri="{FF2B5EF4-FFF2-40B4-BE49-F238E27FC236}">
                <a16:creationId xmlns:a16="http://schemas.microsoft.com/office/drawing/2014/main" id="{741ACE24-BE26-0101-A50D-80EC57D044FB}"/>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7" name="Footer Placeholder 2">
            <a:extLst>
              <a:ext uri="{FF2B5EF4-FFF2-40B4-BE49-F238E27FC236}">
                <a16:creationId xmlns:a16="http://schemas.microsoft.com/office/drawing/2014/main" id="{37024099-84CD-ACDD-4CB6-56D3CCA3279D}"/>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A8C548B-0304-C5E1-F048-559CB26A5F5B}"/>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1037699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3">
            <a:extLst>
              <a:ext uri="{FF2B5EF4-FFF2-40B4-BE49-F238E27FC236}">
                <a16:creationId xmlns:a16="http://schemas.microsoft.com/office/drawing/2014/main" id="{8DC1D899-4CB5-0987-52CA-785057CDEC1C}"/>
              </a:ext>
            </a:extLst>
          </p:cNvPr>
          <p:cNvPicPr>
            <a:picLocks noChangeAspect="1"/>
          </p:cNvPicPr>
          <p:nvPr/>
        </p:nvPicPr>
        <p:blipFill rotWithShape="1">
          <a:blip r:embed="rId3"/>
          <a:srcRect l="29502" r="-4" b="-4"/>
          <a:stretch/>
        </p:blipFill>
        <p:spPr>
          <a:xfrm>
            <a:off x="2522356" y="10"/>
            <a:ext cx="9669642" cy="6857990"/>
          </a:xfrm>
          <a:prstGeom prst="rect">
            <a:avLst/>
          </a:prstGeom>
        </p:spPr>
      </p:pic>
      <p:sp>
        <p:nvSpPr>
          <p:cNvPr id="25"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838200" y="365125"/>
            <a:ext cx="3822189" cy="1899912"/>
          </a:xfrm>
          <a:prstGeom prst="roundRect">
            <a:avLst/>
          </a:prstGeom>
        </p:spPr>
        <p:txBody>
          <a:bodyPr vert="horz" lIns="91440" tIns="45720" rIns="91440" bIns="45720" rtlCol="0" anchor="ctr">
            <a:normAutofit/>
          </a:bodyPr>
          <a:lstStyle/>
          <a:p>
            <a:r>
              <a:rPr lang="en-US" sz="4000"/>
              <a:t>Activity 1</a:t>
            </a:r>
          </a:p>
        </p:txBody>
      </p:sp>
      <p:sp>
        <p:nvSpPr>
          <p:cNvPr id="12" name="Content Placeholder 2"/>
          <p:cNvSpPr txBox="1">
            <a:spLocks/>
          </p:cNvSpPr>
          <p:nvPr/>
        </p:nvSpPr>
        <p:spPr>
          <a:xfrm>
            <a:off x="838200" y="2434201"/>
            <a:ext cx="3822189" cy="37427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400" dirty="0"/>
              <a:t>Explain why it is important for companies to be aware of cultural differences</a:t>
            </a:r>
            <a:endParaRPr lang="en-US" sz="2400" dirty="0">
              <a:cs typeface="Calibri"/>
            </a:endParaRPr>
          </a:p>
          <a:p>
            <a:pPr>
              <a:defRPr/>
            </a:pPr>
            <a:r>
              <a:rPr kumimoji="0" lang="en-US" sz="2400" b="0" i="0" u="none" strike="noStrike" cap="none" spc="0" normalizeH="0" baseline="0" noProof="0" dirty="0">
                <a:ln>
                  <a:noFill/>
                </a:ln>
                <a:effectLst/>
                <a:uLnTx/>
                <a:uFillTx/>
              </a:rPr>
              <a:t>Explain what it means for people</a:t>
            </a:r>
            <a:r>
              <a:rPr kumimoji="0" lang="en-US" sz="2400" b="0" i="0" u="none" strike="noStrike" cap="none" spc="0" normalizeH="0" noProof="0" dirty="0">
                <a:ln>
                  <a:noFill/>
                </a:ln>
                <a:effectLst/>
                <a:uLnTx/>
                <a:uFillTx/>
              </a:rPr>
              <a:t> to have different </a:t>
            </a:r>
            <a:r>
              <a:rPr lang="en-US" sz="2400" dirty="0"/>
              <a:t>tastes</a:t>
            </a:r>
            <a:r>
              <a:rPr kumimoji="0" lang="en-US" sz="2400" b="0" i="0" u="none" strike="noStrike" cap="none" spc="0" normalizeH="0" noProof="0" dirty="0">
                <a:ln>
                  <a:noFill/>
                </a:ln>
                <a:effectLst/>
                <a:uLnTx/>
                <a:uFillTx/>
              </a:rPr>
              <a:t>.</a:t>
            </a:r>
            <a:endParaRPr lang="en-US" sz="2400" dirty="0">
              <a:cs typeface="Calibri"/>
            </a:endParaRPr>
          </a:p>
          <a:p>
            <a:pPr>
              <a:defRPr/>
            </a:pPr>
            <a:r>
              <a:rPr lang="en-US" sz="2400" dirty="0"/>
              <a:t>Name a cultural difference in another country and explain how a company could adapt to it. </a:t>
            </a:r>
            <a:endParaRPr lang="en-US" sz="2400" dirty="0">
              <a:cs typeface="Calibri"/>
            </a:endParaRPr>
          </a:p>
          <a:p>
            <a:pPr>
              <a:defRPr/>
            </a:pPr>
            <a:endParaRPr lang="en-US" sz="2000" b="0" i="0" u="none" strike="noStrike" cap="none" spc="0" normalizeH="0" baseline="0" noProof="0">
              <a:ln>
                <a:noFill/>
              </a:ln>
              <a:effectLst/>
              <a:uLnTx/>
              <a:uFillTx/>
            </a:endParaRPr>
          </a:p>
        </p:txBody>
      </p:sp>
      <p:pic>
        <p:nvPicPr>
          <p:cNvPr id="3" name="Picture 2">
            <a:extLst>
              <a:ext uri="{FF2B5EF4-FFF2-40B4-BE49-F238E27FC236}">
                <a16:creationId xmlns:a16="http://schemas.microsoft.com/office/drawing/2014/main" id="{857F9EB4-01EC-2E6E-CB1E-2DF76538DB55}"/>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F2516851-782E-7CB9-D617-2E9136B5E42A}"/>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5" name="Footer Placeholder 2">
            <a:extLst>
              <a:ext uri="{FF2B5EF4-FFF2-40B4-BE49-F238E27FC236}">
                <a16:creationId xmlns:a16="http://schemas.microsoft.com/office/drawing/2014/main" id="{70AD9F35-B450-C5D6-A467-B7A89DC7F8A8}"/>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1CCD83A-5C67-C475-45AD-B7F525D89A58}"/>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27892276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984A75E0906B746AD86FFF1C921A020" ma:contentTypeVersion="4" ma:contentTypeDescription="Create a new document." ma:contentTypeScope="" ma:versionID="a850d5f888a9ec41e14e41896a93c94e">
  <xsd:schema xmlns:xsd="http://www.w3.org/2001/XMLSchema" xmlns:xs="http://www.w3.org/2001/XMLSchema" xmlns:p="http://schemas.microsoft.com/office/2006/metadata/properties" xmlns:ns2="9b804e1a-4032-4a0b-be1a-b2a6a492fb65" targetNamespace="http://schemas.microsoft.com/office/2006/metadata/properties" ma:root="true" ma:fieldsID="2a25a19b7db88778982c906852de0dd9" ns2:_="">
    <xsd:import namespace="9b804e1a-4032-4a0b-be1a-b2a6a492fb6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804e1a-4032-4a0b-be1a-b2a6a492fb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17F30A-D1AC-40A8-B0ED-F6D0E4EAA340}">
  <ds:schemaRefs>
    <ds:schemaRef ds:uri="http://schemas.microsoft.com/sharepoint/v3/contenttype/forms"/>
  </ds:schemaRefs>
</ds:datastoreItem>
</file>

<file path=customXml/itemProps2.xml><?xml version="1.0" encoding="utf-8"?>
<ds:datastoreItem xmlns:ds="http://schemas.openxmlformats.org/officeDocument/2006/customXml" ds:itemID="{FDF0FA08-8AF1-47C3-96D2-5AB730E8C825}">
  <ds:schemaRefs>
    <ds:schemaRef ds:uri="http://purl.org/dc/dcmitype/"/>
    <ds:schemaRef ds:uri="http://purl.org/dc/terms/"/>
    <ds:schemaRef ds:uri="9b804e1a-4032-4a0b-be1a-b2a6a492fb65"/>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21F8CD4C-07BF-4296-A0D2-82053AF1F8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804e1a-4032-4a0b-be1a-b2a6a492fb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TM03457503[[fn=Quotable]]</Template>
  <TotalTime>500</TotalTime>
  <Words>2298</Words>
  <Application>Microsoft Office PowerPoint</Application>
  <PresentationFormat>Widescreen</PresentationFormat>
  <Paragraphs>190</Paragraphs>
  <Slides>33</Slides>
  <Notes>0</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33</vt:i4>
      </vt:variant>
    </vt:vector>
  </HeadingPairs>
  <TitlesOfParts>
    <vt:vector size="41" baseType="lpstr">
      <vt:lpstr>Arial</vt:lpstr>
      <vt:lpstr>Arial,Sans-Serif</vt:lpstr>
      <vt:lpstr>Calibri</vt:lpstr>
      <vt:lpstr>Calibri Light</vt:lpstr>
      <vt:lpstr>gg sans</vt:lpstr>
      <vt:lpstr>Times New Roman</vt:lpstr>
      <vt:lpstr>Office Theme</vt:lpstr>
      <vt:lpstr>1_Office Theme</vt:lpstr>
      <vt:lpstr>3.3.2 Demand-side factors in global markets  3.3 Globalisation</vt:lpstr>
      <vt:lpstr>Recall Activity</vt:lpstr>
      <vt:lpstr>Starter</vt:lpstr>
      <vt:lpstr>Learning Objectives</vt:lpstr>
      <vt:lpstr>Cultural/social factors</vt:lpstr>
      <vt:lpstr>Cultural differences</vt:lpstr>
      <vt:lpstr>Cultural differences</vt:lpstr>
      <vt:lpstr>Different tastes</vt:lpstr>
      <vt:lpstr>Activity 1</vt:lpstr>
      <vt:lpstr>Language</vt:lpstr>
      <vt:lpstr>Language</vt:lpstr>
      <vt:lpstr>Unintended meanings</vt:lpstr>
      <vt:lpstr>Inappropriate/inaccurate translations</vt:lpstr>
      <vt:lpstr>Inappropriate/inaccurate translations</vt:lpstr>
      <vt:lpstr>Activity 2</vt:lpstr>
      <vt:lpstr>Activity 3</vt:lpstr>
      <vt:lpstr>Adapting marketing strategies for niche markets</vt:lpstr>
      <vt:lpstr>Adapting marketing strategies for niche markets</vt:lpstr>
      <vt:lpstr>Adapting marketing strategies for niche markets</vt:lpstr>
      <vt:lpstr>Activity 4</vt:lpstr>
      <vt:lpstr>Activity 5</vt:lpstr>
      <vt:lpstr>Adapting marketing strategies  for niche markets</vt:lpstr>
      <vt:lpstr>Adapting marketing strategies for niche markets</vt:lpstr>
      <vt:lpstr>Adapting marketing strategies for niche markets</vt:lpstr>
      <vt:lpstr>Adapting marketing strategies for niche markets</vt:lpstr>
      <vt:lpstr>Adapting marketing strategies for niche markets</vt:lpstr>
      <vt:lpstr>Activity 6</vt:lpstr>
      <vt:lpstr>Adapting marketing strategies for mass markets</vt:lpstr>
      <vt:lpstr>Activity 7</vt:lpstr>
      <vt:lpstr>Activity 8</vt:lpstr>
      <vt:lpstr>Presentation - Tesco strategy for success</vt:lpstr>
      <vt:lpstr>Home learning</vt:lpstr>
      <vt:lpstr>Plenary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1.1.1 The economic problem</dc:title>
  <dc:creator>Mr B Pieters</dc:creator>
  <cp:lastModifiedBy>Chezka Mae Madrona</cp:lastModifiedBy>
  <cp:revision>160</cp:revision>
  <dcterms:created xsi:type="dcterms:W3CDTF">2019-07-31T17:05:48Z</dcterms:created>
  <dcterms:modified xsi:type="dcterms:W3CDTF">2025-03-18T09:12:29Z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0x0101009984A75E0906B746AD86FFF1C921A020</vt:lpwstr>
  </property>
</Properties>
</file>