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ink/ink1.xml" ContentType="application/inkml+xml"/>
  <Override PartName="/ppt/tags/tag7.xml" ContentType="application/vnd.openxmlformats-officedocument.presentationml.tags+xml"/>
  <Override PartName="/ppt/tags/tag8.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2.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8.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9.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0.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1.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5.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4"/>
  </p:sldMasterIdLst>
  <p:sldIdLst>
    <p:sldId id="256" r:id="rId5"/>
    <p:sldId id="280" r:id="rId6"/>
    <p:sldId id="281" r:id="rId7"/>
    <p:sldId id="279" r:id="rId8"/>
    <p:sldId id="258" r:id="rId9"/>
    <p:sldId id="259" r:id="rId10"/>
    <p:sldId id="282" r:id="rId11"/>
    <p:sldId id="260" r:id="rId12"/>
    <p:sldId id="261" r:id="rId13"/>
    <p:sldId id="262" r:id="rId14"/>
    <p:sldId id="263" r:id="rId15"/>
    <p:sldId id="264" r:id="rId16"/>
    <p:sldId id="289" r:id="rId17"/>
    <p:sldId id="290" r:id="rId18"/>
    <p:sldId id="284" r:id="rId19"/>
    <p:sldId id="265" r:id="rId20"/>
    <p:sldId id="269" r:id="rId21"/>
    <p:sldId id="270" r:id="rId22"/>
    <p:sldId id="271" r:id="rId23"/>
    <p:sldId id="272" r:id="rId24"/>
    <p:sldId id="273" r:id="rId25"/>
    <p:sldId id="274" r:id="rId26"/>
    <p:sldId id="275" r:id="rId27"/>
    <p:sldId id="276" r:id="rId28"/>
    <p:sldId id="277" r:id="rId29"/>
    <p:sldId id="285" r:id="rId30"/>
    <p:sldId id="291" r:id="rId31"/>
    <p:sldId id="287" r:id="rId32"/>
    <p:sldId id="288" r:id="rId33"/>
    <p:sldId id="28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9F5162-616C-4C8A-9B87-D0BD63D7E69A}" v="2" dt="2023-11-02T11:03:54.08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FF9F5162-616C-4C8A-9B87-D0BD63D7E69A}"/>
    <pc:docChg chg="modSld">
      <pc:chgData name="Max Thrilling" userId="1a0901c82f0d6655" providerId="LiveId" clId="{FF9F5162-616C-4C8A-9B87-D0BD63D7E69A}" dt="2023-11-02T11:03:54.088" v="1" actId="20577"/>
      <pc:docMkLst>
        <pc:docMk/>
      </pc:docMkLst>
      <pc:sldChg chg="modSp">
        <pc:chgData name="Max Thrilling" userId="1a0901c82f0d6655" providerId="LiveId" clId="{FF9F5162-616C-4C8A-9B87-D0BD63D7E69A}" dt="2023-11-02T11:03:54.088" v="1" actId="20577"/>
        <pc:sldMkLst>
          <pc:docMk/>
          <pc:sldMk cId="3973474446" sldId="260"/>
        </pc:sldMkLst>
        <pc:graphicFrameChg chg="mod">
          <ac:chgData name="Max Thrilling" userId="1a0901c82f0d6655" providerId="LiveId" clId="{FF9F5162-616C-4C8A-9B87-D0BD63D7E69A}" dt="2023-11-02T11:03:54.088" v="1" actId="20577"/>
          <ac:graphicFrameMkLst>
            <pc:docMk/>
            <pc:sldMk cId="3973474446" sldId="260"/>
            <ac:graphicFrameMk id="5" creationId="{35B11DA0-54C8-AB43-CDB3-8D03C4E1CD0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12FE59-EE1F-4A8F-8763-620A5D64F88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416AB2D-BB40-4539-812C-3A209EF28F63}">
      <dgm:prSet/>
      <dgm:spPr/>
      <dgm:t>
        <a:bodyPr/>
        <a:lstStyle/>
        <a:p>
          <a:r>
            <a:rPr lang="en-US" dirty="0"/>
            <a:t>Are you able to analyze the factors influencing expansion into different markets?</a:t>
          </a:r>
        </a:p>
      </dgm:t>
    </dgm:pt>
    <dgm:pt modelId="{5D5EF35E-FF1B-429C-9F17-FFA183466047}" type="parTrans" cxnId="{ECADD5A0-2587-425F-B923-DA72E25FEEE4}">
      <dgm:prSet/>
      <dgm:spPr/>
      <dgm:t>
        <a:bodyPr/>
        <a:lstStyle/>
        <a:p>
          <a:endParaRPr lang="en-US"/>
        </a:p>
      </dgm:t>
    </dgm:pt>
    <dgm:pt modelId="{535C6789-2CB1-4A14-9C9A-9A93BDEBEA3B}" type="sibTrans" cxnId="{ECADD5A0-2587-425F-B923-DA72E25FEEE4}">
      <dgm:prSet/>
      <dgm:spPr/>
      <dgm:t>
        <a:bodyPr/>
        <a:lstStyle/>
        <a:p>
          <a:endParaRPr lang="en-US"/>
        </a:p>
      </dgm:t>
    </dgm:pt>
    <dgm:pt modelId="{305A349A-2C78-4C58-8753-D4C0F9A3060A}">
      <dgm:prSet/>
      <dgm:spPr/>
      <dgm:t>
        <a:bodyPr/>
        <a:lstStyle/>
        <a:p>
          <a:r>
            <a:rPr lang="en-US" dirty="0"/>
            <a:t>Are you able to assess the factors influencing the location of production sites?</a:t>
          </a:r>
        </a:p>
      </dgm:t>
    </dgm:pt>
    <dgm:pt modelId="{6BBA3181-7479-4A51-AF74-AE076BB69D9F}" type="parTrans" cxnId="{EDAD75C8-F1EB-435D-8AD5-7697CDF57A9F}">
      <dgm:prSet/>
      <dgm:spPr/>
      <dgm:t>
        <a:bodyPr/>
        <a:lstStyle/>
        <a:p>
          <a:endParaRPr lang="en-US"/>
        </a:p>
      </dgm:t>
    </dgm:pt>
    <dgm:pt modelId="{A32E191C-0261-44CB-8884-EF0701867AF5}" type="sibTrans" cxnId="{EDAD75C8-F1EB-435D-8AD5-7697CDF57A9F}">
      <dgm:prSet/>
      <dgm:spPr/>
      <dgm:t>
        <a:bodyPr/>
        <a:lstStyle/>
        <a:p>
          <a:endParaRPr lang="en-US"/>
        </a:p>
      </dgm:t>
    </dgm:pt>
    <dgm:pt modelId="{B8C71CF7-DED2-4195-BDBF-23F30FD63804}" type="pres">
      <dgm:prSet presAssocID="{C012FE59-EE1F-4A8F-8763-620A5D64F88D}" presName="linear" presStyleCnt="0">
        <dgm:presLayoutVars>
          <dgm:animLvl val="lvl"/>
          <dgm:resizeHandles val="exact"/>
        </dgm:presLayoutVars>
      </dgm:prSet>
      <dgm:spPr/>
    </dgm:pt>
    <dgm:pt modelId="{B63F3D34-1938-45FB-9DC6-4E352FD1C873}" type="pres">
      <dgm:prSet presAssocID="{C416AB2D-BB40-4539-812C-3A209EF28F63}" presName="parentText" presStyleLbl="node1" presStyleIdx="0" presStyleCnt="2">
        <dgm:presLayoutVars>
          <dgm:chMax val="0"/>
          <dgm:bulletEnabled val="1"/>
        </dgm:presLayoutVars>
      </dgm:prSet>
      <dgm:spPr/>
    </dgm:pt>
    <dgm:pt modelId="{B2D4AF5E-7981-405B-B53D-8446CD796E48}" type="pres">
      <dgm:prSet presAssocID="{535C6789-2CB1-4A14-9C9A-9A93BDEBEA3B}" presName="spacer" presStyleCnt="0"/>
      <dgm:spPr/>
    </dgm:pt>
    <dgm:pt modelId="{A70A16F2-7CDA-4185-B19C-968CA992AB5B}" type="pres">
      <dgm:prSet presAssocID="{305A349A-2C78-4C58-8753-D4C0F9A3060A}" presName="parentText" presStyleLbl="node1" presStyleIdx="1" presStyleCnt="2">
        <dgm:presLayoutVars>
          <dgm:chMax val="0"/>
          <dgm:bulletEnabled val="1"/>
        </dgm:presLayoutVars>
      </dgm:prSet>
      <dgm:spPr/>
    </dgm:pt>
  </dgm:ptLst>
  <dgm:cxnLst>
    <dgm:cxn modelId="{3FFE7F2F-6016-4B7A-9A29-56CBF347F002}" type="presOf" srcId="{C416AB2D-BB40-4539-812C-3A209EF28F63}" destId="{B63F3D34-1938-45FB-9DC6-4E352FD1C873}" srcOrd="0" destOrd="0" presId="urn:microsoft.com/office/officeart/2005/8/layout/vList2"/>
    <dgm:cxn modelId="{0A5CCD83-CA8C-421E-B2BD-B5C751DB50F9}" type="presOf" srcId="{305A349A-2C78-4C58-8753-D4C0F9A3060A}" destId="{A70A16F2-7CDA-4185-B19C-968CA992AB5B}" srcOrd="0" destOrd="0" presId="urn:microsoft.com/office/officeart/2005/8/layout/vList2"/>
    <dgm:cxn modelId="{ECADD5A0-2587-425F-B923-DA72E25FEEE4}" srcId="{C012FE59-EE1F-4A8F-8763-620A5D64F88D}" destId="{C416AB2D-BB40-4539-812C-3A209EF28F63}" srcOrd="0" destOrd="0" parTransId="{5D5EF35E-FF1B-429C-9F17-FFA183466047}" sibTransId="{535C6789-2CB1-4A14-9C9A-9A93BDEBEA3B}"/>
    <dgm:cxn modelId="{EDAD75C8-F1EB-435D-8AD5-7697CDF57A9F}" srcId="{C012FE59-EE1F-4A8F-8763-620A5D64F88D}" destId="{305A349A-2C78-4C58-8753-D4C0F9A3060A}" srcOrd="1" destOrd="0" parTransId="{6BBA3181-7479-4A51-AF74-AE076BB69D9F}" sibTransId="{A32E191C-0261-44CB-8884-EF0701867AF5}"/>
    <dgm:cxn modelId="{8B308EEB-F767-44E2-91D0-45E011ABA268}" type="presOf" srcId="{C012FE59-EE1F-4A8F-8763-620A5D64F88D}" destId="{B8C71CF7-DED2-4195-BDBF-23F30FD63804}" srcOrd="0" destOrd="0" presId="urn:microsoft.com/office/officeart/2005/8/layout/vList2"/>
    <dgm:cxn modelId="{398A05EB-4CA0-4456-AED0-3749E2C92AB4}" type="presParOf" srcId="{B8C71CF7-DED2-4195-BDBF-23F30FD63804}" destId="{B63F3D34-1938-45FB-9DC6-4E352FD1C873}" srcOrd="0" destOrd="0" presId="urn:microsoft.com/office/officeart/2005/8/layout/vList2"/>
    <dgm:cxn modelId="{EFF4EC36-47FD-4471-AD7D-A73E7C4FC154}" type="presParOf" srcId="{B8C71CF7-DED2-4195-BDBF-23F30FD63804}" destId="{B2D4AF5E-7981-405B-B53D-8446CD796E48}" srcOrd="1" destOrd="0" presId="urn:microsoft.com/office/officeart/2005/8/layout/vList2"/>
    <dgm:cxn modelId="{700C4365-CB45-48CF-A7EE-76987730AC49}" type="presParOf" srcId="{B8C71CF7-DED2-4195-BDBF-23F30FD63804}" destId="{A70A16F2-7CDA-4185-B19C-968CA992AB5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30CC1A-E11F-46F0-A2E7-88307D5D475A}"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FF7CD6EA-F7AB-4E27-B699-CE1578E24255}">
      <dgm:prSet/>
      <dgm:spPr/>
      <dgm:t>
        <a:bodyPr/>
        <a:lstStyle/>
        <a:p>
          <a:r>
            <a:rPr lang="en-GB"/>
            <a:t>Locating in a trade bloc such as the EU, NAFTA and ASEAN allows easier access to markets within those countries, with lower export taxes.</a:t>
          </a:r>
          <a:endParaRPr lang="en-US"/>
        </a:p>
      </dgm:t>
    </dgm:pt>
    <dgm:pt modelId="{DA1121FC-ED9C-4605-B3CA-FA09C1FCEB6E}" type="parTrans" cxnId="{A7B4D6D0-CDBB-4B69-B768-ABD1EE4E70BE}">
      <dgm:prSet/>
      <dgm:spPr/>
      <dgm:t>
        <a:bodyPr/>
        <a:lstStyle/>
        <a:p>
          <a:endParaRPr lang="en-US"/>
        </a:p>
      </dgm:t>
    </dgm:pt>
    <dgm:pt modelId="{6028E70C-395B-4749-88E9-5BFF3C9A0822}" type="sibTrans" cxnId="{A7B4D6D0-CDBB-4B69-B768-ABD1EE4E70BE}">
      <dgm:prSet/>
      <dgm:spPr/>
      <dgm:t>
        <a:bodyPr/>
        <a:lstStyle/>
        <a:p>
          <a:endParaRPr lang="en-US"/>
        </a:p>
      </dgm:t>
    </dgm:pt>
    <dgm:pt modelId="{0E291AD3-8865-46C3-AB07-7E74FB8D4BC2}">
      <dgm:prSet/>
      <dgm:spPr/>
      <dgm:t>
        <a:bodyPr/>
        <a:lstStyle/>
        <a:p>
          <a:r>
            <a:rPr lang="en-GB"/>
            <a:t>This will increase the benefits of setting up production inside of the trade bloc.</a:t>
          </a:r>
          <a:endParaRPr lang="en-US"/>
        </a:p>
      </dgm:t>
    </dgm:pt>
    <dgm:pt modelId="{EE029AB9-269E-43CC-A433-A278CA80FD23}" type="parTrans" cxnId="{C8AD3411-39EA-4360-945C-1F1FCE294574}">
      <dgm:prSet/>
      <dgm:spPr/>
      <dgm:t>
        <a:bodyPr/>
        <a:lstStyle/>
        <a:p>
          <a:endParaRPr lang="en-US"/>
        </a:p>
      </dgm:t>
    </dgm:pt>
    <dgm:pt modelId="{623C6B35-D9EC-4334-B25A-A1601286D215}" type="sibTrans" cxnId="{C8AD3411-39EA-4360-945C-1F1FCE294574}">
      <dgm:prSet/>
      <dgm:spPr/>
      <dgm:t>
        <a:bodyPr/>
        <a:lstStyle/>
        <a:p>
          <a:endParaRPr lang="en-US"/>
        </a:p>
      </dgm:t>
    </dgm:pt>
    <dgm:pt modelId="{E7BC5C7A-D099-4F8E-A142-F1AE4AA0832F}">
      <dgm:prSet/>
      <dgm:spPr/>
      <dgm:t>
        <a:bodyPr/>
        <a:lstStyle/>
        <a:p>
          <a:r>
            <a:rPr lang="en-GB"/>
            <a:t>Often, FDI will be invested into countries that reside in a trade bloc e.g. Nissan have said a main reason why they have located in the UK is because of its membership of the EU. After the vote to leave the EU there might be a reduction in future investment into the UK.</a:t>
          </a:r>
          <a:endParaRPr lang="en-US"/>
        </a:p>
      </dgm:t>
    </dgm:pt>
    <dgm:pt modelId="{D32FC917-F833-4FF2-9F4D-82FA73ED73AC}" type="parTrans" cxnId="{6735A6A1-A40C-4DC7-B646-77D70CAFEE96}">
      <dgm:prSet/>
      <dgm:spPr/>
      <dgm:t>
        <a:bodyPr/>
        <a:lstStyle/>
        <a:p>
          <a:endParaRPr lang="en-US"/>
        </a:p>
      </dgm:t>
    </dgm:pt>
    <dgm:pt modelId="{6072DEB1-D587-4453-8F6F-0E1A7D361D27}" type="sibTrans" cxnId="{6735A6A1-A40C-4DC7-B646-77D70CAFEE96}">
      <dgm:prSet/>
      <dgm:spPr/>
      <dgm:t>
        <a:bodyPr/>
        <a:lstStyle/>
        <a:p>
          <a:endParaRPr lang="en-US"/>
        </a:p>
      </dgm:t>
    </dgm:pt>
    <dgm:pt modelId="{58436EB2-6D78-4206-85A3-088FC1650A0F}">
      <dgm:prSet/>
      <dgm:spPr/>
      <dgm:t>
        <a:bodyPr/>
        <a:lstStyle/>
        <a:p>
          <a:r>
            <a:rPr lang="en-GB"/>
            <a:t>However, it is sometimes the case that countries can get favourable access to trade blocs despite not being members e.g. Norway and the EU.</a:t>
          </a:r>
          <a:endParaRPr lang="en-US"/>
        </a:p>
      </dgm:t>
    </dgm:pt>
    <dgm:pt modelId="{2228FFA0-AC4B-496D-85BB-F01793760D91}" type="parTrans" cxnId="{D6FA5BF7-A689-47B6-9570-33C8DA2A8C79}">
      <dgm:prSet/>
      <dgm:spPr/>
      <dgm:t>
        <a:bodyPr/>
        <a:lstStyle/>
        <a:p>
          <a:endParaRPr lang="en-US"/>
        </a:p>
      </dgm:t>
    </dgm:pt>
    <dgm:pt modelId="{E4A5DF33-42C7-426C-A464-89A040AAE8A0}" type="sibTrans" cxnId="{D6FA5BF7-A689-47B6-9570-33C8DA2A8C79}">
      <dgm:prSet/>
      <dgm:spPr/>
      <dgm:t>
        <a:bodyPr/>
        <a:lstStyle/>
        <a:p>
          <a:endParaRPr lang="en-US"/>
        </a:p>
      </dgm:t>
    </dgm:pt>
    <dgm:pt modelId="{0CAA842F-B11B-4E42-AB89-68B688D9ACA6}" type="pres">
      <dgm:prSet presAssocID="{6230CC1A-E11F-46F0-A2E7-88307D5D475A}" presName="matrix" presStyleCnt="0">
        <dgm:presLayoutVars>
          <dgm:chMax val="1"/>
          <dgm:dir/>
          <dgm:resizeHandles val="exact"/>
        </dgm:presLayoutVars>
      </dgm:prSet>
      <dgm:spPr/>
    </dgm:pt>
    <dgm:pt modelId="{17B71506-0AC7-4772-89DE-A1EC78A52C52}" type="pres">
      <dgm:prSet presAssocID="{6230CC1A-E11F-46F0-A2E7-88307D5D475A}" presName="diamond" presStyleLbl="bgShp" presStyleIdx="0" presStyleCnt="1"/>
      <dgm:spPr/>
    </dgm:pt>
    <dgm:pt modelId="{57668998-851D-4117-BE56-4A5DB4B14F6D}" type="pres">
      <dgm:prSet presAssocID="{6230CC1A-E11F-46F0-A2E7-88307D5D475A}" presName="quad1" presStyleLbl="node1" presStyleIdx="0" presStyleCnt="4">
        <dgm:presLayoutVars>
          <dgm:chMax val="0"/>
          <dgm:chPref val="0"/>
          <dgm:bulletEnabled val="1"/>
        </dgm:presLayoutVars>
      </dgm:prSet>
      <dgm:spPr/>
    </dgm:pt>
    <dgm:pt modelId="{28CC179A-72FB-4173-AEBE-DB2C16BAB1EF}" type="pres">
      <dgm:prSet presAssocID="{6230CC1A-E11F-46F0-A2E7-88307D5D475A}" presName="quad2" presStyleLbl="node1" presStyleIdx="1" presStyleCnt="4">
        <dgm:presLayoutVars>
          <dgm:chMax val="0"/>
          <dgm:chPref val="0"/>
          <dgm:bulletEnabled val="1"/>
        </dgm:presLayoutVars>
      </dgm:prSet>
      <dgm:spPr/>
    </dgm:pt>
    <dgm:pt modelId="{02ADFC4A-86D5-4EE5-9153-C7B966FF66D1}" type="pres">
      <dgm:prSet presAssocID="{6230CC1A-E11F-46F0-A2E7-88307D5D475A}" presName="quad3" presStyleLbl="node1" presStyleIdx="2" presStyleCnt="4">
        <dgm:presLayoutVars>
          <dgm:chMax val="0"/>
          <dgm:chPref val="0"/>
          <dgm:bulletEnabled val="1"/>
        </dgm:presLayoutVars>
      </dgm:prSet>
      <dgm:spPr/>
    </dgm:pt>
    <dgm:pt modelId="{33E7F70F-D7C0-4493-9C2F-6F87572868A0}" type="pres">
      <dgm:prSet presAssocID="{6230CC1A-E11F-46F0-A2E7-88307D5D475A}" presName="quad4" presStyleLbl="node1" presStyleIdx="3" presStyleCnt="4">
        <dgm:presLayoutVars>
          <dgm:chMax val="0"/>
          <dgm:chPref val="0"/>
          <dgm:bulletEnabled val="1"/>
        </dgm:presLayoutVars>
      </dgm:prSet>
      <dgm:spPr/>
    </dgm:pt>
  </dgm:ptLst>
  <dgm:cxnLst>
    <dgm:cxn modelId="{C8AD3411-39EA-4360-945C-1F1FCE294574}" srcId="{6230CC1A-E11F-46F0-A2E7-88307D5D475A}" destId="{0E291AD3-8865-46C3-AB07-7E74FB8D4BC2}" srcOrd="1" destOrd="0" parTransId="{EE029AB9-269E-43CC-A433-A278CA80FD23}" sibTransId="{623C6B35-D9EC-4334-B25A-A1601286D215}"/>
    <dgm:cxn modelId="{C7E92A25-EE63-4CF7-8D18-49ADE52933E0}" type="presOf" srcId="{58436EB2-6D78-4206-85A3-088FC1650A0F}" destId="{33E7F70F-D7C0-4493-9C2F-6F87572868A0}" srcOrd="0" destOrd="0" presId="urn:microsoft.com/office/officeart/2005/8/layout/matrix3"/>
    <dgm:cxn modelId="{73550961-DAA1-43A7-8468-B0DB089D5768}" type="presOf" srcId="{FF7CD6EA-F7AB-4E27-B699-CE1578E24255}" destId="{57668998-851D-4117-BE56-4A5DB4B14F6D}" srcOrd="0" destOrd="0" presId="urn:microsoft.com/office/officeart/2005/8/layout/matrix3"/>
    <dgm:cxn modelId="{1092E556-2317-427F-8584-37A0FC1E9B43}" type="presOf" srcId="{E7BC5C7A-D099-4F8E-A142-F1AE4AA0832F}" destId="{02ADFC4A-86D5-4EE5-9153-C7B966FF66D1}" srcOrd="0" destOrd="0" presId="urn:microsoft.com/office/officeart/2005/8/layout/matrix3"/>
    <dgm:cxn modelId="{6735A6A1-A40C-4DC7-B646-77D70CAFEE96}" srcId="{6230CC1A-E11F-46F0-A2E7-88307D5D475A}" destId="{E7BC5C7A-D099-4F8E-A142-F1AE4AA0832F}" srcOrd="2" destOrd="0" parTransId="{D32FC917-F833-4FF2-9F4D-82FA73ED73AC}" sibTransId="{6072DEB1-D587-4453-8F6F-0E1A7D361D27}"/>
    <dgm:cxn modelId="{A7B4D6D0-CDBB-4B69-B768-ABD1EE4E70BE}" srcId="{6230CC1A-E11F-46F0-A2E7-88307D5D475A}" destId="{FF7CD6EA-F7AB-4E27-B699-CE1578E24255}" srcOrd="0" destOrd="0" parTransId="{DA1121FC-ED9C-4605-B3CA-FA09C1FCEB6E}" sibTransId="{6028E70C-395B-4749-88E9-5BFF3C9A0822}"/>
    <dgm:cxn modelId="{A1521EE9-ED0F-4639-944E-54CD7A15B388}" type="presOf" srcId="{0E291AD3-8865-46C3-AB07-7E74FB8D4BC2}" destId="{28CC179A-72FB-4173-AEBE-DB2C16BAB1EF}" srcOrd="0" destOrd="0" presId="urn:microsoft.com/office/officeart/2005/8/layout/matrix3"/>
    <dgm:cxn modelId="{C6AB96F2-A053-4837-A2E2-972A17304A1B}" type="presOf" srcId="{6230CC1A-E11F-46F0-A2E7-88307D5D475A}" destId="{0CAA842F-B11B-4E42-AB89-68B688D9ACA6}" srcOrd="0" destOrd="0" presId="urn:microsoft.com/office/officeart/2005/8/layout/matrix3"/>
    <dgm:cxn modelId="{D6FA5BF7-A689-47B6-9570-33C8DA2A8C79}" srcId="{6230CC1A-E11F-46F0-A2E7-88307D5D475A}" destId="{58436EB2-6D78-4206-85A3-088FC1650A0F}" srcOrd="3" destOrd="0" parTransId="{2228FFA0-AC4B-496D-85BB-F01793760D91}" sibTransId="{E4A5DF33-42C7-426C-A464-89A040AAE8A0}"/>
    <dgm:cxn modelId="{63BAD977-C3A7-46B0-B67E-4552B0AFA345}" type="presParOf" srcId="{0CAA842F-B11B-4E42-AB89-68B688D9ACA6}" destId="{17B71506-0AC7-4772-89DE-A1EC78A52C52}" srcOrd="0" destOrd="0" presId="urn:microsoft.com/office/officeart/2005/8/layout/matrix3"/>
    <dgm:cxn modelId="{2C190A90-F1CC-4638-8344-3CAE60D72B9D}" type="presParOf" srcId="{0CAA842F-B11B-4E42-AB89-68B688D9ACA6}" destId="{57668998-851D-4117-BE56-4A5DB4B14F6D}" srcOrd="1" destOrd="0" presId="urn:microsoft.com/office/officeart/2005/8/layout/matrix3"/>
    <dgm:cxn modelId="{0679953E-25B5-4AA7-9C84-8EFB72FF2AD8}" type="presParOf" srcId="{0CAA842F-B11B-4E42-AB89-68B688D9ACA6}" destId="{28CC179A-72FB-4173-AEBE-DB2C16BAB1EF}" srcOrd="2" destOrd="0" presId="urn:microsoft.com/office/officeart/2005/8/layout/matrix3"/>
    <dgm:cxn modelId="{7D26934D-5054-42B8-9F3C-BE905B2A7CD8}" type="presParOf" srcId="{0CAA842F-B11B-4E42-AB89-68B688D9ACA6}" destId="{02ADFC4A-86D5-4EE5-9153-C7B966FF66D1}" srcOrd="3" destOrd="0" presId="urn:microsoft.com/office/officeart/2005/8/layout/matrix3"/>
    <dgm:cxn modelId="{C2E5438F-4DEC-46DC-A1EE-B3127CAE74D0}" type="presParOf" srcId="{0CAA842F-B11B-4E42-AB89-68B688D9ACA6}" destId="{33E7F70F-D7C0-4493-9C2F-6F87572868A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9A9D51-15B0-44AC-8764-B4B4CDFEE65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F4F3613-0820-4E23-B15F-41691782B226}">
      <dgm:prSet/>
      <dgm:spPr/>
      <dgm:t>
        <a:bodyPr/>
        <a:lstStyle/>
        <a:p>
          <a:r>
            <a:rPr lang="en-GB"/>
            <a:t>National and local government can provide incentives e.g. grants if a business were to invest in the UK.</a:t>
          </a:r>
          <a:endParaRPr lang="en-US"/>
        </a:p>
      </dgm:t>
    </dgm:pt>
    <dgm:pt modelId="{58DAFB07-DCF7-4B32-BF0A-0C274B6E5899}" type="parTrans" cxnId="{755073CA-0028-4E17-9B9D-442D38B64040}">
      <dgm:prSet/>
      <dgm:spPr/>
      <dgm:t>
        <a:bodyPr/>
        <a:lstStyle/>
        <a:p>
          <a:endParaRPr lang="en-US"/>
        </a:p>
      </dgm:t>
    </dgm:pt>
    <dgm:pt modelId="{81784D19-932F-4004-BFDD-42C4DB7217E9}" type="sibTrans" cxnId="{755073CA-0028-4E17-9B9D-442D38B64040}">
      <dgm:prSet/>
      <dgm:spPr/>
      <dgm:t>
        <a:bodyPr/>
        <a:lstStyle/>
        <a:p>
          <a:endParaRPr lang="en-US"/>
        </a:p>
      </dgm:t>
    </dgm:pt>
    <dgm:pt modelId="{3C4BE676-0949-4543-AE7C-5E9C7E391584}">
      <dgm:prSet/>
      <dgm:spPr/>
      <dgm:t>
        <a:bodyPr/>
        <a:lstStyle/>
        <a:p>
          <a:r>
            <a:rPr lang="en-GB"/>
            <a:t>This could be provided in order to create jobs, particularly in deprived regions.</a:t>
          </a:r>
          <a:endParaRPr lang="en-US"/>
        </a:p>
      </dgm:t>
    </dgm:pt>
    <dgm:pt modelId="{B7213465-1E2F-4865-B837-7AFD36467CF4}" type="parTrans" cxnId="{5F894F05-10BE-4A29-9D03-13F3B386087A}">
      <dgm:prSet/>
      <dgm:spPr/>
      <dgm:t>
        <a:bodyPr/>
        <a:lstStyle/>
        <a:p>
          <a:endParaRPr lang="en-US"/>
        </a:p>
      </dgm:t>
    </dgm:pt>
    <dgm:pt modelId="{E959FFD8-39F9-484E-8BC8-6CED99C92CDE}" type="sibTrans" cxnId="{5F894F05-10BE-4A29-9D03-13F3B386087A}">
      <dgm:prSet/>
      <dgm:spPr/>
      <dgm:t>
        <a:bodyPr/>
        <a:lstStyle/>
        <a:p>
          <a:endParaRPr lang="en-US"/>
        </a:p>
      </dgm:t>
    </dgm:pt>
    <dgm:pt modelId="{75D6F5AD-1630-4B89-AD71-7A2A29086B79}">
      <dgm:prSet/>
      <dgm:spPr/>
      <dgm:t>
        <a:bodyPr/>
        <a:lstStyle/>
        <a:p>
          <a:r>
            <a:rPr lang="en-GB"/>
            <a:t>Nissan were given a grant by the UK government in order to locate in the unemployment blackspot of Sunderland in NE England.</a:t>
          </a:r>
          <a:endParaRPr lang="en-US"/>
        </a:p>
      </dgm:t>
    </dgm:pt>
    <dgm:pt modelId="{B7C253AF-BBC4-4E55-A573-116B0D1C39A2}" type="parTrans" cxnId="{CDD31587-90F4-4DDE-9164-6F437299DA30}">
      <dgm:prSet/>
      <dgm:spPr/>
      <dgm:t>
        <a:bodyPr/>
        <a:lstStyle/>
        <a:p>
          <a:endParaRPr lang="en-US"/>
        </a:p>
      </dgm:t>
    </dgm:pt>
    <dgm:pt modelId="{7F761DC3-BDC1-4E98-8BBC-90D725C0CF27}" type="sibTrans" cxnId="{CDD31587-90F4-4DDE-9164-6F437299DA30}">
      <dgm:prSet/>
      <dgm:spPr/>
      <dgm:t>
        <a:bodyPr/>
        <a:lstStyle/>
        <a:p>
          <a:endParaRPr lang="en-US"/>
        </a:p>
      </dgm:t>
    </dgm:pt>
    <dgm:pt modelId="{E26E0AF1-A4E0-4979-A747-F3E10C89538B}">
      <dgm:prSet/>
      <dgm:spPr/>
      <dgm:t>
        <a:bodyPr/>
        <a:lstStyle/>
        <a:p>
          <a:r>
            <a:rPr lang="en-GB"/>
            <a:t>It might also be the case that governments wish to transfer intellectual property e.g. the skills and knowledge base of the new business locating in the country.</a:t>
          </a:r>
          <a:endParaRPr lang="en-US"/>
        </a:p>
      </dgm:t>
    </dgm:pt>
    <dgm:pt modelId="{FE77DA15-A1BF-44AE-85F0-90ECF24B1421}" type="parTrans" cxnId="{AAA06734-494D-43CB-8275-8F8375424DE6}">
      <dgm:prSet/>
      <dgm:spPr/>
      <dgm:t>
        <a:bodyPr/>
        <a:lstStyle/>
        <a:p>
          <a:endParaRPr lang="en-US"/>
        </a:p>
      </dgm:t>
    </dgm:pt>
    <dgm:pt modelId="{6B99F6A8-1951-4AED-9CF5-D5576B583B09}" type="sibTrans" cxnId="{AAA06734-494D-43CB-8275-8F8375424DE6}">
      <dgm:prSet/>
      <dgm:spPr/>
      <dgm:t>
        <a:bodyPr/>
        <a:lstStyle/>
        <a:p>
          <a:endParaRPr lang="en-US"/>
        </a:p>
      </dgm:t>
    </dgm:pt>
    <dgm:pt modelId="{20EEE2FD-128F-4CDC-953B-12374A20D154}" type="pres">
      <dgm:prSet presAssocID="{FF9A9D51-15B0-44AC-8764-B4B4CDFEE654}" presName="vert0" presStyleCnt="0">
        <dgm:presLayoutVars>
          <dgm:dir/>
          <dgm:animOne val="branch"/>
          <dgm:animLvl val="lvl"/>
        </dgm:presLayoutVars>
      </dgm:prSet>
      <dgm:spPr/>
    </dgm:pt>
    <dgm:pt modelId="{3DCB6C7C-6449-4548-83D6-C342B764E73F}" type="pres">
      <dgm:prSet presAssocID="{3F4F3613-0820-4E23-B15F-41691782B226}" presName="thickLine" presStyleLbl="alignNode1" presStyleIdx="0" presStyleCnt="4"/>
      <dgm:spPr/>
    </dgm:pt>
    <dgm:pt modelId="{3947EE8A-02B0-4FEB-A742-23799C3B3D37}" type="pres">
      <dgm:prSet presAssocID="{3F4F3613-0820-4E23-B15F-41691782B226}" presName="horz1" presStyleCnt="0"/>
      <dgm:spPr/>
    </dgm:pt>
    <dgm:pt modelId="{7758FF30-7218-4811-9E89-27004C7479C4}" type="pres">
      <dgm:prSet presAssocID="{3F4F3613-0820-4E23-B15F-41691782B226}" presName="tx1" presStyleLbl="revTx" presStyleIdx="0" presStyleCnt="4"/>
      <dgm:spPr/>
    </dgm:pt>
    <dgm:pt modelId="{5139C564-D60C-4702-8408-084CD522B935}" type="pres">
      <dgm:prSet presAssocID="{3F4F3613-0820-4E23-B15F-41691782B226}" presName="vert1" presStyleCnt="0"/>
      <dgm:spPr/>
    </dgm:pt>
    <dgm:pt modelId="{DCDF61C5-1F95-4636-B625-97889C58CD71}" type="pres">
      <dgm:prSet presAssocID="{3C4BE676-0949-4543-AE7C-5E9C7E391584}" presName="thickLine" presStyleLbl="alignNode1" presStyleIdx="1" presStyleCnt="4"/>
      <dgm:spPr/>
    </dgm:pt>
    <dgm:pt modelId="{FEC6622A-4EB5-4D4B-B5AE-D686581FEFC0}" type="pres">
      <dgm:prSet presAssocID="{3C4BE676-0949-4543-AE7C-5E9C7E391584}" presName="horz1" presStyleCnt="0"/>
      <dgm:spPr/>
    </dgm:pt>
    <dgm:pt modelId="{322CC005-BE60-4788-9F26-D7715963CC32}" type="pres">
      <dgm:prSet presAssocID="{3C4BE676-0949-4543-AE7C-5E9C7E391584}" presName="tx1" presStyleLbl="revTx" presStyleIdx="1" presStyleCnt="4"/>
      <dgm:spPr/>
    </dgm:pt>
    <dgm:pt modelId="{DA88AEE0-BF3E-4D74-8399-21C8D810D8B7}" type="pres">
      <dgm:prSet presAssocID="{3C4BE676-0949-4543-AE7C-5E9C7E391584}" presName="vert1" presStyleCnt="0"/>
      <dgm:spPr/>
    </dgm:pt>
    <dgm:pt modelId="{722A3772-81C7-41D1-8272-56366A971FD9}" type="pres">
      <dgm:prSet presAssocID="{75D6F5AD-1630-4B89-AD71-7A2A29086B79}" presName="thickLine" presStyleLbl="alignNode1" presStyleIdx="2" presStyleCnt="4"/>
      <dgm:spPr/>
    </dgm:pt>
    <dgm:pt modelId="{E98D07C6-0E30-4AAA-BBF9-CD2FD21B9951}" type="pres">
      <dgm:prSet presAssocID="{75D6F5AD-1630-4B89-AD71-7A2A29086B79}" presName="horz1" presStyleCnt="0"/>
      <dgm:spPr/>
    </dgm:pt>
    <dgm:pt modelId="{80F353DB-D6C2-4151-AE8D-D6BB6C98AC79}" type="pres">
      <dgm:prSet presAssocID="{75D6F5AD-1630-4B89-AD71-7A2A29086B79}" presName="tx1" presStyleLbl="revTx" presStyleIdx="2" presStyleCnt="4"/>
      <dgm:spPr/>
    </dgm:pt>
    <dgm:pt modelId="{5785750C-65DC-4E42-AC32-C255842FDCA9}" type="pres">
      <dgm:prSet presAssocID="{75D6F5AD-1630-4B89-AD71-7A2A29086B79}" presName="vert1" presStyleCnt="0"/>
      <dgm:spPr/>
    </dgm:pt>
    <dgm:pt modelId="{CECEC9A2-40AB-447C-A498-95CB8C40D4E5}" type="pres">
      <dgm:prSet presAssocID="{E26E0AF1-A4E0-4979-A747-F3E10C89538B}" presName="thickLine" presStyleLbl="alignNode1" presStyleIdx="3" presStyleCnt="4"/>
      <dgm:spPr/>
    </dgm:pt>
    <dgm:pt modelId="{E782BD0C-277C-4E6E-AC99-620C7D49F781}" type="pres">
      <dgm:prSet presAssocID="{E26E0AF1-A4E0-4979-A747-F3E10C89538B}" presName="horz1" presStyleCnt="0"/>
      <dgm:spPr/>
    </dgm:pt>
    <dgm:pt modelId="{35F37BFD-763D-464C-BA2D-F8114044DE57}" type="pres">
      <dgm:prSet presAssocID="{E26E0AF1-A4E0-4979-A747-F3E10C89538B}" presName="tx1" presStyleLbl="revTx" presStyleIdx="3" presStyleCnt="4"/>
      <dgm:spPr/>
    </dgm:pt>
    <dgm:pt modelId="{0204A8AF-B4FC-4AC5-8F2C-4DA9F5D9A6CC}" type="pres">
      <dgm:prSet presAssocID="{E26E0AF1-A4E0-4979-A747-F3E10C89538B}" presName="vert1" presStyleCnt="0"/>
      <dgm:spPr/>
    </dgm:pt>
  </dgm:ptLst>
  <dgm:cxnLst>
    <dgm:cxn modelId="{5F894F05-10BE-4A29-9D03-13F3B386087A}" srcId="{FF9A9D51-15B0-44AC-8764-B4B4CDFEE654}" destId="{3C4BE676-0949-4543-AE7C-5E9C7E391584}" srcOrd="1" destOrd="0" parTransId="{B7213465-1E2F-4865-B837-7AFD36467CF4}" sibTransId="{E959FFD8-39F9-484E-8BC8-6CED99C92CDE}"/>
    <dgm:cxn modelId="{B8AC780B-6BBB-4CC7-9621-A4F7E955E98F}" type="presOf" srcId="{FF9A9D51-15B0-44AC-8764-B4B4CDFEE654}" destId="{20EEE2FD-128F-4CDC-953B-12374A20D154}" srcOrd="0" destOrd="0" presId="urn:microsoft.com/office/officeart/2008/layout/LinedList"/>
    <dgm:cxn modelId="{AAA06734-494D-43CB-8275-8F8375424DE6}" srcId="{FF9A9D51-15B0-44AC-8764-B4B4CDFEE654}" destId="{E26E0AF1-A4E0-4979-A747-F3E10C89538B}" srcOrd="3" destOrd="0" parTransId="{FE77DA15-A1BF-44AE-85F0-90ECF24B1421}" sibTransId="{6B99F6A8-1951-4AED-9CF5-D5576B583B09}"/>
    <dgm:cxn modelId="{F34EF738-3BE2-4F36-AF1B-5C041E127A30}" type="presOf" srcId="{75D6F5AD-1630-4B89-AD71-7A2A29086B79}" destId="{80F353DB-D6C2-4151-AE8D-D6BB6C98AC79}" srcOrd="0" destOrd="0" presId="urn:microsoft.com/office/officeart/2008/layout/LinedList"/>
    <dgm:cxn modelId="{004BFC52-CD2B-499C-A5ED-78C8D066DEB5}" type="presOf" srcId="{3F4F3613-0820-4E23-B15F-41691782B226}" destId="{7758FF30-7218-4811-9E89-27004C7479C4}" srcOrd="0" destOrd="0" presId="urn:microsoft.com/office/officeart/2008/layout/LinedList"/>
    <dgm:cxn modelId="{CDD31587-90F4-4DDE-9164-6F437299DA30}" srcId="{FF9A9D51-15B0-44AC-8764-B4B4CDFEE654}" destId="{75D6F5AD-1630-4B89-AD71-7A2A29086B79}" srcOrd="2" destOrd="0" parTransId="{B7C253AF-BBC4-4E55-A573-116B0D1C39A2}" sibTransId="{7F761DC3-BDC1-4E98-8BBC-90D725C0CF27}"/>
    <dgm:cxn modelId="{DE9D84C8-1D74-4A17-9D90-2DC497951D61}" type="presOf" srcId="{3C4BE676-0949-4543-AE7C-5E9C7E391584}" destId="{322CC005-BE60-4788-9F26-D7715963CC32}" srcOrd="0" destOrd="0" presId="urn:microsoft.com/office/officeart/2008/layout/LinedList"/>
    <dgm:cxn modelId="{755073CA-0028-4E17-9B9D-442D38B64040}" srcId="{FF9A9D51-15B0-44AC-8764-B4B4CDFEE654}" destId="{3F4F3613-0820-4E23-B15F-41691782B226}" srcOrd="0" destOrd="0" parTransId="{58DAFB07-DCF7-4B32-BF0A-0C274B6E5899}" sibTransId="{81784D19-932F-4004-BFDD-42C4DB7217E9}"/>
    <dgm:cxn modelId="{B7B232DA-4B6B-421F-ACFD-FA7691B3BD27}" type="presOf" srcId="{E26E0AF1-A4E0-4979-A747-F3E10C89538B}" destId="{35F37BFD-763D-464C-BA2D-F8114044DE57}" srcOrd="0" destOrd="0" presId="urn:microsoft.com/office/officeart/2008/layout/LinedList"/>
    <dgm:cxn modelId="{C7A9DEF4-83D1-4F98-B61F-1B88FC2F3A39}" type="presParOf" srcId="{20EEE2FD-128F-4CDC-953B-12374A20D154}" destId="{3DCB6C7C-6449-4548-83D6-C342B764E73F}" srcOrd="0" destOrd="0" presId="urn:microsoft.com/office/officeart/2008/layout/LinedList"/>
    <dgm:cxn modelId="{A99455F8-E5D2-443D-8129-9AD390382B78}" type="presParOf" srcId="{20EEE2FD-128F-4CDC-953B-12374A20D154}" destId="{3947EE8A-02B0-4FEB-A742-23799C3B3D37}" srcOrd="1" destOrd="0" presId="urn:microsoft.com/office/officeart/2008/layout/LinedList"/>
    <dgm:cxn modelId="{E70D7B62-056A-44AB-8DAD-124E5EBE7412}" type="presParOf" srcId="{3947EE8A-02B0-4FEB-A742-23799C3B3D37}" destId="{7758FF30-7218-4811-9E89-27004C7479C4}" srcOrd="0" destOrd="0" presId="urn:microsoft.com/office/officeart/2008/layout/LinedList"/>
    <dgm:cxn modelId="{9A115127-86EA-432A-880C-A8595A1EE502}" type="presParOf" srcId="{3947EE8A-02B0-4FEB-A742-23799C3B3D37}" destId="{5139C564-D60C-4702-8408-084CD522B935}" srcOrd="1" destOrd="0" presId="urn:microsoft.com/office/officeart/2008/layout/LinedList"/>
    <dgm:cxn modelId="{86DF1017-ABBC-4E03-BABD-142C4CE95408}" type="presParOf" srcId="{20EEE2FD-128F-4CDC-953B-12374A20D154}" destId="{DCDF61C5-1F95-4636-B625-97889C58CD71}" srcOrd="2" destOrd="0" presId="urn:microsoft.com/office/officeart/2008/layout/LinedList"/>
    <dgm:cxn modelId="{329ECEF7-F0C0-4E63-947A-E79E8D7EF72F}" type="presParOf" srcId="{20EEE2FD-128F-4CDC-953B-12374A20D154}" destId="{FEC6622A-4EB5-4D4B-B5AE-D686581FEFC0}" srcOrd="3" destOrd="0" presId="urn:microsoft.com/office/officeart/2008/layout/LinedList"/>
    <dgm:cxn modelId="{D3578D43-B4BC-43AC-A2FE-BC61FD919CC7}" type="presParOf" srcId="{FEC6622A-4EB5-4D4B-B5AE-D686581FEFC0}" destId="{322CC005-BE60-4788-9F26-D7715963CC32}" srcOrd="0" destOrd="0" presId="urn:microsoft.com/office/officeart/2008/layout/LinedList"/>
    <dgm:cxn modelId="{A8CBA941-7770-4F38-9820-E59C081CFB64}" type="presParOf" srcId="{FEC6622A-4EB5-4D4B-B5AE-D686581FEFC0}" destId="{DA88AEE0-BF3E-4D74-8399-21C8D810D8B7}" srcOrd="1" destOrd="0" presId="urn:microsoft.com/office/officeart/2008/layout/LinedList"/>
    <dgm:cxn modelId="{12A34367-265E-4CA4-A845-B2091E61CE76}" type="presParOf" srcId="{20EEE2FD-128F-4CDC-953B-12374A20D154}" destId="{722A3772-81C7-41D1-8272-56366A971FD9}" srcOrd="4" destOrd="0" presId="urn:microsoft.com/office/officeart/2008/layout/LinedList"/>
    <dgm:cxn modelId="{161B7C70-8B6F-4461-8721-F47B1BB6C2E5}" type="presParOf" srcId="{20EEE2FD-128F-4CDC-953B-12374A20D154}" destId="{E98D07C6-0E30-4AAA-BBF9-CD2FD21B9951}" srcOrd="5" destOrd="0" presId="urn:microsoft.com/office/officeart/2008/layout/LinedList"/>
    <dgm:cxn modelId="{E9E2230B-4F2C-404F-AEFD-AFB8EA07B5EF}" type="presParOf" srcId="{E98D07C6-0E30-4AAA-BBF9-CD2FD21B9951}" destId="{80F353DB-D6C2-4151-AE8D-D6BB6C98AC79}" srcOrd="0" destOrd="0" presId="urn:microsoft.com/office/officeart/2008/layout/LinedList"/>
    <dgm:cxn modelId="{918CBFE3-A0CC-47C6-AADF-71BD85D2B314}" type="presParOf" srcId="{E98D07C6-0E30-4AAA-BBF9-CD2FD21B9951}" destId="{5785750C-65DC-4E42-AC32-C255842FDCA9}" srcOrd="1" destOrd="0" presId="urn:microsoft.com/office/officeart/2008/layout/LinedList"/>
    <dgm:cxn modelId="{A87BFC67-4E2B-449A-80AA-198FB656A8B5}" type="presParOf" srcId="{20EEE2FD-128F-4CDC-953B-12374A20D154}" destId="{CECEC9A2-40AB-447C-A498-95CB8C40D4E5}" srcOrd="6" destOrd="0" presId="urn:microsoft.com/office/officeart/2008/layout/LinedList"/>
    <dgm:cxn modelId="{F5F0396A-8542-4139-BDDE-6426DBC07D5E}" type="presParOf" srcId="{20EEE2FD-128F-4CDC-953B-12374A20D154}" destId="{E782BD0C-277C-4E6E-AC99-620C7D49F781}" srcOrd="7" destOrd="0" presId="urn:microsoft.com/office/officeart/2008/layout/LinedList"/>
    <dgm:cxn modelId="{7E4274DA-0E39-4D34-918C-F9A60C17AC88}" type="presParOf" srcId="{E782BD0C-277C-4E6E-AC99-620C7D49F781}" destId="{35F37BFD-763D-464C-BA2D-F8114044DE57}" srcOrd="0" destOrd="0" presId="urn:microsoft.com/office/officeart/2008/layout/LinedList"/>
    <dgm:cxn modelId="{1F6D1500-648A-40D1-AD12-7B3FCADD53B1}" type="presParOf" srcId="{E782BD0C-277C-4E6E-AC99-620C7D49F781}" destId="{0204A8AF-B4FC-4AC5-8F2C-4DA9F5D9A6C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02FFCA-3E5F-4D8D-9FE6-DAB982BF0C57}" type="doc">
      <dgm:prSet loTypeId="urn:microsoft.com/office/officeart/2005/8/layout/vList2" loCatId="list" qsTypeId="urn:microsoft.com/office/officeart/2005/8/quickstyle/simple5" qsCatId="simple" csTypeId="urn:microsoft.com/office/officeart/2005/8/colors/colorful5" csCatId="colorful"/>
      <dgm:spPr/>
      <dgm:t>
        <a:bodyPr/>
        <a:lstStyle/>
        <a:p>
          <a:endParaRPr lang="en-US"/>
        </a:p>
      </dgm:t>
    </dgm:pt>
    <dgm:pt modelId="{98EB419F-DEEA-402D-9EA6-8C34EC0186DF}">
      <dgm:prSet/>
      <dgm:spPr/>
      <dgm:t>
        <a:bodyPr/>
        <a:lstStyle/>
        <a:p>
          <a:r>
            <a:rPr lang="en-GB"/>
            <a:t>Some countries are blessed with an abundance of natural resources that can be used for economic gain e.g. fossil fuels such as gas and oil and minerals such as diamonds and metals.</a:t>
          </a:r>
          <a:endParaRPr lang="en-US"/>
        </a:p>
      </dgm:t>
    </dgm:pt>
    <dgm:pt modelId="{D2D50234-13DE-4E21-85DE-C1737D27AC67}" type="parTrans" cxnId="{E7F0DFED-A456-42D1-A6B0-CE44C792ACF3}">
      <dgm:prSet/>
      <dgm:spPr/>
      <dgm:t>
        <a:bodyPr/>
        <a:lstStyle/>
        <a:p>
          <a:endParaRPr lang="en-US"/>
        </a:p>
      </dgm:t>
    </dgm:pt>
    <dgm:pt modelId="{01BED352-0A2A-4172-9408-B3C69D1AC5A0}" type="sibTrans" cxnId="{E7F0DFED-A456-42D1-A6B0-CE44C792ACF3}">
      <dgm:prSet/>
      <dgm:spPr/>
      <dgm:t>
        <a:bodyPr/>
        <a:lstStyle/>
        <a:p>
          <a:endParaRPr lang="en-US"/>
        </a:p>
      </dgm:t>
    </dgm:pt>
    <dgm:pt modelId="{6854DAB6-77B8-4042-8AEB-F8CD9B79964B}">
      <dgm:prSet/>
      <dgm:spPr/>
      <dgm:t>
        <a:bodyPr/>
        <a:lstStyle/>
        <a:p>
          <a:r>
            <a:rPr lang="en-GB"/>
            <a:t>Therefore, it is sensible to set up production in order to ensure a supply of these resources.</a:t>
          </a:r>
          <a:endParaRPr lang="en-US"/>
        </a:p>
      </dgm:t>
    </dgm:pt>
    <dgm:pt modelId="{67CF4129-DB1B-4B2A-845C-C9CFD29667E5}" type="parTrans" cxnId="{0C13634A-5B4D-4A87-9E88-FE624805575E}">
      <dgm:prSet/>
      <dgm:spPr/>
      <dgm:t>
        <a:bodyPr/>
        <a:lstStyle/>
        <a:p>
          <a:endParaRPr lang="en-US"/>
        </a:p>
      </dgm:t>
    </dgm:pt>
    <dgm:pt modelId="{6E1B132B-1617-4EF8-8401-C0CECAEFB4C2}" type="sibTrans" cxnId="{0C13634A-5B4D-4A87-9E88-FE624805575E}">
      <dgm:prSet/>
      <dgm:spPr/>
      <dgm:t>
        <a:bodyPr/>
        <a:lstStyle/>
        <a:p>
          <a:endParaRPr lang="en-US"/>
        </a:p>
      </dgm:t>
    </dgm:pt>
    <dgm:pt modelId="{E221EE38-C369-4CF9-BB19-7CFFCA4D8E8A}">
      <dgm:prSet/>
      <dgm:spPr/>
      <dgm:t>
        <a:bodyPr/>
        <a:lstStyle/>
        <a:p>
          <a:r>
            <a:rPr lang="en-GB"/>
            <a:t>This has led to MNCs moving into countries globally and having a significant influence on those countries.</a:t>
          </a:r>
          <a:endParaRPr lang="en-US"/>
        </a:p>
      </dgm:t>
    </dgm:pt>
    <dgm:pt modelId="{005BE0FE-B11B-4425-ACCA-368401B5C45B}" type="parTrans" cxnId="{BA43FFFD-8513-4C1D-9536-3832D305868A}">
      <dgm:prSet/>
      <dgm:spPr/>
      <dgm:t>
        <a:bodyPr/>
        <a:lstStyle/>
        <a:p>
          <a:endParaRPr lang="en-US"/>
        </a:p>
      </dgm:t>
    </dgm:pt>
    <dgm:pt modelId="{DDA93EAF-26A1-455D-9DBA-AF1B0B88DE85}" type="sibTrans" cxnId="{BA43FFFD-8513-4C1D-9536-3832D305868A}">
      <dgm:prSet/>
      <dgm:spPr/>
      <dgm:t>
        <a:bodyPr/>
        <a:lstStyle/>
        <a:p>
          <a:endParaRPr lang="en-US"/>
        </a:p>
      </dgm:t>
    </dgm:pt>
    <dgm:pt modelId="{4395B634-5323-4F89-9109-33AD18321806}">
      <dgm:prSet/>
      <dgm:spPr/>
      <dgm:t>
        <a:bodyPr/>
        <a:lstStyle/>
        <a:p>
          <a:r>
            <a:rPr lang="en-GB"/>
            <a:t>For example, BP has been operating in the Middle East for over 100 years.</a:t>
          </a:r>
          <a:endParaRPr lang="en-US"/>
        </a:p>
      </dgm:t>
    </dgm:pt>
    <dgm:pt modelId="{CB756334-DDEF-469C-B668-1F0054F1B40E}" type="parTrans" cxnId="{B9B946FF-E4D8-4E2F-B5D6-437E8E285CD8}">
      <dgm:prSet/>
      <dgm:spPr/>
      <dgm:t>
        <a:bodyPr/>
        <a:lstStyle/>
        <a:p>
          <a:endParaRPr lang="en-US"/>
        </a:p>
      </dgm:t>
    </dgm:pt>
    <dgm:pt modelId="{AE1A3B8E-C547-4DBF-AFCA-567D06E298E9}" type="sibTrans" cxnId="{B9B946FF-E4D8-4E2F-B5D6-437E8E285CD8}">
      <dgm:prSet/>
      <dgm:spPr/>
      <dgm:t>
        <a:bodyPr/>
        <a:lstStyle/>
        <a:p>
          <a:endParaRPr lang="en-US"/>
        </a:p>
      </dgm:t>
    </dgm:pt>
    <dgm:pt modelId="{510C12C9-248F-485C-A323-BB4D3824DBAD}" type="pres">
      <dgm:prSet presAssocID="{7B02FFCA-3E5F-4D8D-9FE6-DAB982BF0C57}" presName="linear" presStyleCnt="0">
        <dgm:presLayoutVars>
          <dgm:animLvl val="lvl"/>
          <dgm:resizeHandles val="exact"/>
        </dgm:presLayoutVars>
      </dgm:prSet>
      <dgm:spPr/>
    </dgm:pt>
    <dgm:pt modelId="{AB0B296E-1B04-42D8-AA7E-B4C3B1B21172}" type="pres">
      <dgm:prSet presAssocID="{98EB419F-DEEA-402D-9EA6-8C34EC0186DF}" presName="parentText" presStyleLbl="node1" presStyleIdx="0" presStyleCnt="4">
        <dgm:presLayoutVars>
          <dgm:chMax val="0"/>
          <dgm:bulletEnabled val="1"/>
        </dgm:presLayoutVars>
      </dgm:prSet>
      <dgm:spPr/>
    </dgm:pt>
    <dgm:pt modelId="{9D514C39-139D-4DA5-BB14-E90D407A7AE0}" type="pres">
      <dgm:prSet presAssocID="{01BED352-0A2A-4172-9408-B3C69D1AC5A0}" presName="spacer" presStyleCnt="0"/>
      <dgm:spPr/>
    </dgm:pt>
    <dgm:pt modelId="{6DE84507-E0E7-4822-B0AE-8AB9FF6EA96A}" type="pres">
      <dgm:prSet presAssocID="{6854DAB6-77B8-4042-8AEB-F8CD9B79964B}" presName="parentText" presStyleLbl="node1" presStyleIdx="1" presStyleCnt="4">
        <dgm:presLayoutVars>
          <dgm:chMax val="0"/>
          <dgm:bulletEnabled val="1"/>
        </dgm:presLayoutVars>
      </dgm:prSet>
      <dgm:spPr/>
    </dgm:pt>
    <dgm:pt modelId="{FD47ECCA-3B24-4997-AD23-37AB7E4B5CEB}" type="pres">
      <dgm:prSet presAssocID="{6E1B132B-1617-4EF8-8401-C0CECAEFB4C2}" presName="spacer" presStyleCnt="0"/>
      <dgm:spPr/>
    </dgm:pt>
    <dgm:pt modelId="{5A75B5FF-66B8-48F5-8AA2-8A9476647F3F}" type="pres">
      <dgm:prSet presAssocID="{E221EE38-C369-4CF9-BB19-7CFFCA4D8E8A}" presName="parentText" presStyleLbl="node1" presStyleIdx="2" presStyleCnt="4">
        <dgm:presLayoutVars>
          <dgm:chMax val="0"/>
          <dgm:bulletEnabled val="1"/>
        </dgm:presLayoutVars>
      </dgm:prSet>
      <dgm:spPr/>
    </dgm:pt>
    <dgm:pt modelId="{ED2CEF94-ED20-4E04-99ED-B11D8806FC57}" type="pres">
      <dgm:prSet presAssocID="{DDA93EAF-26A1-455D-9DBA-AF1B0B88DE85}" presName="spacer" presStyleCnt="0"/>
      <dgm:spPr/>
    </dgm:pt>
    <dgm:pt modelId="{3A48CAA9-66D4-46B3-BA6A-E3EE5A15F6D1}" type="pres">
      <dgm:prSet presAssocID="{4395B634-5323-4F89-9109-33AD18321806}" presName="parentText" presStyleLbl="node1" presStyleIdx="3" presStyleCnt="4">
        <dgm:presLayoutVars>
          <dgm:chMax val="0"/>
          <dgm:bulletEnabled val="1"/>
        </dgm:presLayoutVars>
      </dgm:prSet>
      <dgm:spPr/>
    </dgm:pt>
  </dgm:ptLst>
  <dgm:cxnLst>
    <dgm:cxn modelId="{0C13634A-5B4D-4A87-9E88-FE624805575E}" srcId="{7B02FFCA-3E5F-4D8D-9FE6-DAB982BF0C57}" destId="{6854DAB6-77B8-4042-8AEB-F8CD9B79964B}" srcOrd="1" destOrd="0" parTransId="{67CF4129-DB1B-4B2A-845C-C9CFD29667E5}" sibTransId="{6E1B132B-1617-4EF8-8401-C0CECAEFB4C2}"/>
    <dgm:cxn modelId="{36937497-5F30-4870-8861-D0F2BFCF6B65}" type="presOf" srcId="{6854DAB6-77B8-4042-8AEB-F8CD9B79964B}" destId="{6DE84507-E0E7-4822-B0AE-8AB9FF6EA96A}" srcOrd="0" destOrd="0" presId="urn:microsoft.com/office/officeart/2005/8/layout/vList2"/>
    <dgm:cxn modelId="{01E291A4-5001-4752-80D2-20EE13BEE822}" type="presOf" srcId="{98EB419F-DEEA-402D-9EA6-8C34EC0186DF}" destId="{AB0B296E-1B04-42D8-AA7E-B4C3B1B21172}" srcOrd="0" destOrd="0" presId="urn:microsoft.com/office/officeart/2005/8/layout/vList2"/>
    <dgm:cxn modelId="{F8F448BA-4055-49B9-88E0-CC389D07B539}" type="presOf" srcId="{E221EE38-C369-4CF9-BB19-7CFFCA4D8E8A}" destId="{5A75B5FF-66B8-48F5-8AA2-8A9476647F3F}" srcOrd="0" destOrd="0" presId="urn:microsoft.com/office/officeart/2005/8/layout/vList2"/>
    <dgm:cxn modelId="{E57891C6-384B-4FA1-A597-7A675AE8DA55}" type="presOf" srcId="{7B02FFCA-3E5F-4D8D-9FE6-DAB982BF0C57}" destId="{510C12C9-248F-485C-A323-BB4D3824DBAD}" srcOrd="0" destOrd="0" presId="urn:microsoft.com/office/officeart/2005/8/layout/vList2"/>
    <dgm:cxn modelId="{E7F0DFED-A456-42D1-A6B0-CE44C792ACF3}" srcId="{7B02FFCA-3E5F-4D8D-9FE6-DAB982BF0C57}" destId="{98EB419F-DEEA-402D-9EA6-8C34EC0186DF}" srcOrd="0" destOrd="0" parTransId="{D2D50234-13DE-4E21-85DE-C1737D27AC67}" sibTransId="{01BED352-0A2A-4172-9408-B3C69D1AC5A0}"/>
    <dgm:cxn modelId="{3ABA74FC-4760-47CC-8C7F-5EBB520D3B70}" type="presOf" srcId="{4395B634-5323-4F89-9109-33AD18321806}" destId="{3A48CAA9-66D4-46B3-BA6A-E3EE5A15F6D1}" srcOrd="0" destOrd="0" presId="urn:microsoft.com/office/officeart/2005/8/layout/vList2"/>
    <dgm:cxn modelId="{BA43FFFD-8513-4C1D-9536-3832D305868A}" srcId="{7B02FFCA-3E5F-4D8D-9FE6-DAB982BF0C57}" destId="{E221EE38-C369-4CF9-BB19-7CFFCA4D8E8A}" srcOrd="2" destOrd="0" parTransId="{005BE0FE-B11B-4425-ACCA-368401B5C45B}" sibTransId="{DDA93EAF-26A1-455D-9DBA-AF1B0B88DE85}"/>
    <dgm:cxn modelId="{B9B946FF-E4D8-4E2F-B5D6-437E8E285CD8}" srcId="{7B02FFCA-3E5F-4D8D-9FE6-DAB982BF0C57}" destId="{4395B634-5323-4F89-9109-33AD18321806}" srcOrd="3" destOrd="0" parTransId="{CB756334-DDEF-469C-B668-1F0054F1B40E}" sibTransId="{AE1A3B8E-C547-4DBF-AFCA-567D06E298E9}"/>
    <dgm:cxn modelId="{0F5ACAA0-6D95-41A3-AEDE-516C1946092D}" type="presParOf" srcId="{510C12C9-248F-485C-A323-BB4D3824DBAD}" destId="{AB0B296E-1B04-42D8-AA7E-B4C3B1B21172}" srcOrd="0" destOrd="0" presId="urn:microsoft.com/office/officeart/2005/8/layout/vList2"/>
    <dgm:cxn modelId="{0961581E-B4C1-452C-9F34-FA67288229ED}" type="presParOf" srcId="{510C12C9-248F-485C-A323-BB4D3824DBAD}" destId="{9D514C39-139D-4DA5-BB14-E90D407A7AE0}" srcOrd="1" destOrd="0" presId="urn:microsoft.com/office/officeart/2005/8/layout/vList2"/>
    <dgm:cxn modelId="{105DBC70-4E46-41DC-A923-3F99807AD74B}" type="presParOf" srcId="{510C12C9-248F-485C-A323-BB4D3824DBAD}" destId="{6DE84507-E0E7-4822-B0AE-8AB9FF6EA96A}" srcOrd="2" destOrd="0" presId="urn:microsoft.com/office/officeart/2005/8/layout/vList2"/>
    <dgm:cxn modelId="{F848A785-11CF-4626-9252-0D621232ABE1}" type="presParOf" srcId="{510C12C9-248F-485C-A323-BB4D3824DBAD}" destId="{FD47ECCA-3B24-4997-AD23-37AB7E4B5CEB}" srcOrd="3" destOrd="0" presId="urn:microsoft.com/office/officeart/2005/8/layout/vList2"/>
    <dgm:cxn modelId="{1245DE18-A9A6-412C-B655-2D1FF1C4B45D}" type="presParOf" srcId="{510C12C9-248F-485C-A323-BB4D3824DBAD}" destId="{5A75B5FF-66B8-48F5-8AA2-8A9476647F3F}" srcOrd="4" destOrd="0" presId="urn:microsoft.com/office/officeart/2005/8/layout/vList2"/>
    <dgm:cxn modelId="{C4B85EFB-ED2F-4105-B00E-D82729CD1F57}" type="presParOf" srcId="{510C12C9-248F-485C-A323-BB4D3824DBAD}" destId="{ED2CEF94-ED20-4E04-99ED-B11D8806FC57}" srcOrd="5" destOrd="0" presId="urn:microsoft.com/office/officeart/2005/8/layout/vList2"/>
    <dgm:cxn modelId="{1AB2C5BE-A8FB-44FD-A8B1-FD526038B32B}" type="presParOf" srcId="{510C12C9-248F-485C-A323-BB4D3824DBAD}" destId="{3A48CAA9-66D4-46B3-BA6A-E3EE5A15F6D1}"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C64D36B-2101-43BA-ABF9-666A5E9C5F5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F3866D2-BA27-4088-A168-72F8CEC2CCAE}">
      <dgm:prSet/>
      <dgm:spPr/>
      <dgm:t>
        <a:bodyPr/>
        <a:lstStyle/>
        <a:p>
          <a:r>
            <a:rPr lang="en-GB"/>
            <a:t>As is the case for most businesses, the bottom line is profit.</a:t>
          </a:r>
          <a:endParaRPr lang="en-US"/>
        </a:p>
      </dgm:t>
    </dgm:pt>
    <dgm:pt modelId="{70505AAA-BA8F-4395-AE5C-5B0996F9484B}" type="parTrans" cxnId="{DF7CD6E7-E77C-47AF-95DB-34A3970DD2CD}">
      <dgm:prSet/>
      <dgm:spPr/>
      <dgm:t>
        <a:bodyPr/>
        <a:lstStyle/>
        <a:p>
          <a:endParaRPr lang="en-US"/>
        </a:p>
      </dgm:t>
    </dgm:pt>
    <dgm:pt modelId="{3D20B864-290C-4F6E-8E7E-8E8E194B507A}" type="sibTrans" cxnId="{DF7CD6E7-E77C-47AF-95DB-34A3970DD2CD}">
      <dgm:prSet/>
      <dgm:spPr/>
      <dgm:t>
        <a:bodyPr/>
        <a:lstStyle/>
        <a:p>
          <a:endParaRPr lang="en-US"/>
        </a:p>
      </dgm:t>
    </dgm:pt>
    <dgm:pt modelId="{C6C916DF-1439-40C2-A1AD-6E6F1E0CABB1}">
      <dgm:prSet/>
      <dgm:spPr/>
      <dgm:t>
        <a:bodyPr/>
        <a:lstStyle/>
        <a:p>
          <a:r>
            <a:rPr lang="en-GB"/>
            <a:t>A business will take into account all of the previous factors discussed and decide whether the return on investment is worthwhile.</a:t>
          </a:r>
          <a:endParaRPr lang="en-US"/>
        </a:p>
      </dgm:t>
    </dgm:pt>
    <dgm:pt modelId="{9F899F70-024B-4E8D-8FAE-E08E5BA49B1F}" type="parTrans" cxnId="{3D3855B6-D86F-4191-8FE0-A35FCA8CE466}">
      <dgm:prSet/>
      <dgm:spPr/>
      <dgm:t>
        <a:bodyPr/>
        <a:lstStyle/>
        <a:p>
          <a:endParaRPr lang="en-US"/>
        </a:p>
      </dgm:t>
    </dgm:pt>
    <dgm:pt modelId="{B8B06A33-C2F8-4AE1-9CA7-E125461B4F37}" type="sibTrans" cxnId="{3D3855B6-D86F-4191-8FE0-A35FCA8CE466}">
      <dgm:prSet/>
      <dgm:spPr/>
      <dgm:t>
        <a:bodyPr/>
        <a:lstStyle/>
        <a:p>
          <a:endParaRPr lang="en-US"/>
        </a:p>
      </dgm:t>
    </dgm:pt>
    <dgm:pt modelId="{F5F569A1-92FC-495B-ABC1-984BB79360DA}">
      <dgm:prSet/>
      <dgm:spPr/>
      <dgm:t>
        <a:bodyPr/>
        <a:lstStyle/>
        <a:p>
          <a:r>
            <a:rPr lang="en-GB"/>
            <a:t>This is strategic decision making. Heavy investment is required to move into new countries. When a decision to proceed is under way, it is not easy to undo. </a:t>
          </a:r>
          <a:endParaRPr lang="en-US"/>
        </a:p>
      </dgm:t>
    </dgm:pt>
    <dgm:pt modelId="{6E6E2AB8-F84B-4316-BACB-0CD28E72649E}" type="parTrans" cxnId="{DDF7DCA8-5620-4CB5-A184-377F303FCBD7}">
      <dgm:prSet/>
      <dgm:spPr/>
      <dgm:t>
        <a:bodyPr/>
        <a:lstStyle/>
        <a:p>
          <a:endParaRPr lang="en-US"/>
        </a:p>
      </dgm:t>
    </dgm:pt>
    <dgm:pt modelId="{C680D5D0-6AB0-4FD5-844C-4CA922A8A690}" type="sibTrans" cxnId="{DDF7DCA8-5620-4CB5-A184-377F303FCBD7}">
      <dgm:prSet/>
      <dgm:spPr/>
      <dgm:t>
        <a:bodyPr/>
        <a:lstStyle/>
        <a:p>
          <a:endParaRPr lang="en-US"/>
        </a:p>
      </dgm:t>
    </dgm:pt>
    <dgm:pt modelId="{147E6EB7-7C7C-40CE-A3A0-444A01720FF9}">
      <dgm:prSet/>
      <dgm:spPr/>
      <dgm:t>
        <a:bodyPr/>
        <a:lstStyle/>
        <a:p>
          <a:r>
            <a:rPr lang="en-GB"/>
            <a:t>Location in a foreign country is dynamic, because of the major number of factors that have to be taken into consideration. However, the most important question, in summary, is what return will the business get on its investment? </a:t>
          </a:r>
          <a:endParaRPr lang="en-US"/>
        </a:p>
      </dgm:t>
    </dgm:pt>
    <dgm:pt modelId="{F17953C0-6972-4AC7-9B3E-3A33413543D8}" type="parTrans" cxnId="{48FAD15B-B5D2-452A-966A-F3A22478791A}">
      <dgm:prSet/>
      <dgm:spPr/>
      <dgm:t>
        <a:bodyPr/>
        <a:lstStyle/>
        <a:p>
          <a:endParaRPr lang="en-US"/>
        </a:p>
      </dgm:t>
    </dgm:pt>
    <dgm:pt modelId="{E4ADB5C9-8A30-4BE6-891F-CF3B79BD9961}" type="sibTrans" cxnId="{48FAD15B-B5D2-452A-966A-F3A22478791A}">
      <dgm:prSet/>
      <dgm:spPr/>
      <dgm:t>
        <a:bodyPr/>
        <a:lstStyle/>
        <a:p>
          <a:endParaRPr lang="en-US"/>
        </a:p>
      </dgm:t>
    </dgm:pt>
    <dgm:pt modelId="{91F832A4-7C05-4131-BDCC-D10E7E69F76F}" type="pres">
      <dgm:prSet presAssocID="{DC64D36B-2101-43BA-ABF9-666A5E9C5F5B}" presName="linear" presStyleCnt="0">
        <dgm:presLayoutVars>
          <dgm:animLvl val="lvl"/>
          <dgm:resizeHandles val="exact"/>
        </dgm:presLayoutVars>
      </dgm:prSet>
      <dgm:spPr/>
    </dgm:pt>
    <dgm:pt modelId="{4F988B11-8A5B-4DAC-85BB-B0B5AD35E91B}" type="pres">
      <dgm:prSet presAssocID="{EF3866D2-BA27-4088-A168-72F8CEC2CCAE}" presName="parentText" presStyleLbl="node1" presStyleIdx="0" presStyleCnt="4">
        <dgm:presLayoutVars>
          <dgm:chMax val="0"/>
          <dgm:bulletEnabled val="1"/>
        </dgm:presLayoutVars>
      </dgm:prSet>
      <dgm:spPr/>
    </dgm:pt>
    <dgm:pt modelId="{026EB43A-486F-469A-990B-F94AE730D89A}" type="pres">
      <dgm:prSet presAssocID="{3D20B864-290C-4F6E-8E7E-8E8E194B507A}" presName="spacer" presStyleCnt="0"/>
      <dgm:spPr/>
    </dgm:pt>
    <dgm:pt modelId="{3105751E-6A4B-4E4B-A376-32EC7D528F12}" type="pres">
      <dgm:prSet presAssocID="{C6C916DF-1439-40C2-A1AD-6E6F1E0CABB1}" presName="parentText" presStyleLbl="node1" presStyleIdx="1" presStyleCnt="4">
        <dgm:presLayoutVars>
          <dgm:chMax val="0"/>
          <dgm:bulletEnabled val="1"/>
        </dgm:presLayoutVars>
      </dgm:prSet>
      <dgm:spPr/>
    </dgm:pt>
    <dgm:pt modelId="{04D9A4CF-20CD-45FF-ABD3-7AC3830A0D94}" type="pres">
      <dgm:prSet presAssocID="{B8B06A33-C2F8-4AE1-9CA7-E125461B4F37}" presName="spacer" presStyleCnt="0"/>
      <dgm:spPr/>
    </dgm:pt>
    <dgm:pt modelId="{00107BA9-FF27-4F8A-A6C7-25D0966428AF}" type="pres">
      <dgm:prSet presAssocID="{F5F569A1-92FC-495B-ABC1-984BB79360DA}" presName="parentText" presStyleLbl="node1" presStyleIdx="2" presStyleCnt="4">
        <dgm:presLayoutVars>
          <dgm:chMax val="0"/>
          <dgm:bulletEnabled val="1"/>
        </dgm:presLayoutVars>
      </dgm:prSet>
      <dgm:spPr/>
    </dgm:pt>
    <dgm:pt modelId="{07003631-951B-4EE4-84BB-7A645BCC46F2}" type="pres">
      <dgm:prSet presAssocID="{C680D5D0-6AB0-4FD5-844C-4CA922A8A690}" presName="spacer" presStyleCnt="0"/>
      <dgm:spPr/>
    </dgm:pt>
    <dgm:pt modelId="{2E2CD40F-AA21-4119-AD69-E992EDF63FAB}" type="pres">
      <dgm:prSet presAssocID="{147E6EB7-7C7C-40CE-A3A0-444A01720FF9}" presName="parentText" presStyleLbl="node1" presStyleIdx="3" presStyleCnt="4">
        <dgm:presLayoutVars>
          <dgm:chMax val="0"/>
          <dgm:bulletEnabled val="1"/>
        </dgm:presLayoutVars>
      </dgm:prSet>
      <dgm:spPr/>
    </dgm:pt>
  </dgm:ptLst>
  <dgm:cxnLst>
    <dgm:cxn modelId="{3842322B-BC55-4201-8DC6-0699B1405A87}" type="presOf" srcId="{147E6EB7-7C7C-40CE-A3A0-444A01720FF9}" destId="{2E2CD40F-AA21-4119-AD69-E992EDF63FAB}" srcOrd="0" destOrd="0" presId="urn:microsoft.com/office/officeart/2005/8/layout/vList2"/>
    <dgm:cxn modelId="{44B3CD3B-47FC-4EEF-A88E-860D14613373}" type="presOf" srcId="{DC64D36B-2101-43BA-ABF9-666A5E9C5F5B}" destId="{91F832A4-7C05-4131-BDCC-D10E7E69F76F}" srcOrd="0" destOrd="0" presId="urn:microsoft.com/office/officeart/2005/8/layout/vList2"/>
    <dgm:cxn modelId="{48FAD15B-B5D2-452A-966A-F3A22478791A}" srcId="{DC64D36B-2101-43BA-ABF9-666A5E9C5F5B}" destId="{147E6EB7-7C7C-40CE-A3A0-444A01720FF9}" srcOrd="3" destOrd="0" parTransId="{F17953C0-6972-4AC7-9B3E-3A33413543D8}" sibTransId="{E4ADB5C9-8A30-4BE6-891F-CF3B79BD9961}"/>
    <dgm:cxn modelId="{52451384-4484-4A07-9603-6EEAD149592D}" type="presOf" srcId="{EF3866D2-BA27-4088-A168-72F8CEC2CCAE}" destId="{4F988B11-8A5B-4DAC-85BB-B0B5AD35E91B}" srcOrd="0" destOrd="0" presId="urn:microsoft.com/office/officeart/2005/8/layout/vList2"/>
    <dgm:cxn modelId="{DDF7DCA8-5620-4CB5-A184-377F303FCBD7}" srcId="{DC64D36B-2101-43BA-ABF9-666A5E9C5F5B}" destId="{F5F569A1-92FC-495B-ABC1-984BB79360DA}" srcOrd="2" destOrd="0" parTransId="{6E6E2AB8-F84B-4316-BACB-0CD28E72649E}" sibTransId="{C680D5D0-6AB0-4FD5-844C-4CA922A8A690}"/>
    <dgm:cxn modelId="{3D3855B6-D86F-4191-8FE0-A35FCA8CE466}" srcId="{DC64D36B-2101-43BA-ABF9-666A5E9C5F5B}" destId="{C6C916DF-1439-40C2-A1AD-6E6F1E0CABB1}" srcOrd="1" destOrd="0" parTransId="{9F899F70-024B-4E8D-8FAE-E08E5BA49B1F}" sibTransId="{B8B06A33-C2F8-4AE1-9CA7-E125461B4F37}"/>
    <dgm:cxn modelId="{E6A681CE-B9D1-4027-B9F8-2036A99E0AF4}" type="presOf" srcId="{F5F569A1-92FC-495B-ABC1-984BB79360DA}" destId="{00107BA9-FF27-4F8A-A6C7-25D0966428AF}" srcOrd="0" destOrd="0" presId="urn:microsoft.com/office/officeart/2005/8/layout/vList2"/>
    <dgm:cxn modelId="{DF7CD6E7-E77C-47AF-95DB-34A3970DD2CD}" srcId="{DC64D36B-2101-43BA-ABF9-666A5E9C5F5B}" destId="{EF3866D2-BA27-4088-A168-72F8CEC2CCAE}" srcOrd="0" destOrd="0" parTransId="{70505AAA-BA8F-4395-AE5C-5B0996F9484B}" sibTransId="{3D20B864-290C-4F6E-8E7E-8E8E194B507A}"/>
    <dgm:cxn modelId="{CEF7E2F1-3325-4334-9458-52D14F54BDB0}" type="presOf" srcId="{C6C916DF-1439-40C2-A1AD-6E6F1E0CABB1}" destId="{3105751E-6A4B-4E4B-A376-32EC7D528F12}" srcOrd="0" destOrd="0" presId="urn:microsoft.com/office/officeart/2005/8/layout/vList2"/>
    <dgm:cxn modelId="{E7697B56-352B-45EA-B7A3-B33B94EF2F18}" type="presParOf" srcId="{91F832A4-7C05-4131-BDCC-D10E7E69F76F}" destId="{4F988B11-8A5B-4DAC-85BB-B0B5AD35E91B}" srcOrd="0" destOrd="0" presId="urn:microsoft.com/office/officeart/2005/8/layout/vList2"/>
    <dgm:cxn modelId="{44269266-0B4E-4670-8E1B-82246A809588}" type="presParOf" srcId="{91F832A4-7C05-4131-BDCC-D10E7E69F76F}" destId="{026EB43A-486F-469A-990B-F94AE730D89A}" srcOrd="1" destOrd="0" presId="urn:microsoft.com/office/officeart/2005/8/layout/vList2"/>
    <dgm:cxn modelId="{8830AB77-1849-4AC5-9926-9A6C69FD8BEA}" type="presParOf" srcId="{91F832A4-7C05-4131-BDCC-D10E7E69F76F}" destId="{3105751E-6A4B-4E4B-A376-32EC7D528F12}" srcOrd="2" destOrd="0" presId="urn:microsoft.com/office/officeart/2005/8/layout/vList2"/>
    <dgm:cxn modelId="{BD1C3690-141F-47CA-9E9B-456D605634F8}" type="presParOf" srcId="{91F832A4-7C05-4131-BDCC-D10E7E69F76F}" destId="{04D9A4CF-20CD-45FF-ABD3-7AC3830A0D94}" srcOrd="3" destOrd="0" presId="urn:microsoft.com/office/officeart/2005/8/layout/vList2"/>
    <dgm:cxn modelId="{6A592699-95C2-4630-810C-C73E58C9B00D}" type="presParOf" srcId="{91F832A4-7C05-4131-BDCC-D10E7E69F76F}" destId="{00107BA9-FF27-4F8A-A6C7-25D0966428AF}" srcOrd="4" destOrd="0" presId="urn:microsoft.com/office/officeart/2005/8/layout/vList2"/>
    <dgm:cxn modelId="{7CF5F1ED-2710-4A08-8488-0E781B81B5F9}" type="presParOf" srcId="{91F832A4-7C05-4131-BDCC-D10E7E69F76F}" destId="{07003631-951B-4EE4-84BB-7A645BCC46F2}" srcOrd="5" destOrd="0" presId="urn:microsoft.com/office/officeart/2005/8/layout/vList2"/>
    <dgm:cxn modelId="{EE1331F8-FB45-4FDE-ABB4-02B2D41AECC8}" type="presParOf" srcId="{91F832A4-7C05-4131-BDCC-D10E7E69F76F}" destId="{2E2CD40F-AA21-4119-AD69-E992EDF63FA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F6FA37-989A-477B-9D52-274B77B8717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053DE2D-29DD-4B0A-9DFA-DA0BB8ECA6EF}">
      <dgm:prSet/>
      <dgm:spPr/>
      <dgm:t>
        <a:bodyPr/>
        <a:lstStyle/>
        <a:p>
          <a:r>
            <a:rPr lang="en-GB" dirty="0"/>
            <a:t>Disposable income is the total income an individual has available to spend after paying income taxes and any other statutory payments.</a:t>
          </a:r>
          <a:endParaRPr lang="en-US" dirty="0"/>
        </a:p>
      </dgm:t>
    </dgm:pt>
    <dgm:pt modelId="{0D24D9CF-290D-4D3B-BB58-2A0244D11DC5}" type="parTrans" cxnId="{6C581D50-1520-49E7-A765-1843A43881C0}">
      <dgm:prSet/>
      <dgm:spPr/>
      <dgm:t>
        <a:bodyPr/>
        <a:lstStyle/>
        <a:p>
          <a:endParaRPr lang="en-US"/>
        </a:p>
      </dgm:t>
    </dgm:pt>
    <dgm:pt modelId="{51EB322A-51AF-43D8-869B-236E39A868FF}" type="sibTrans" cxnId="{6C581D50-1520-49E7-A765-1843A43881C0}">
      <dgm:prSet/>
      <dgm:spPr/>
      <dgm:t>
        <a:bodyPr/>
        <a:lstStyle/>
        <a:p>
          <a:endParaRPr lang="en-US"/>
        </a:p>
      </dgm:t>
    </dgm:pt>
    <dgm:pt modelId="{618856FC-2BBE-4CBC-BCF5-4DB9B016F23F}">
      <dgm:prSet/>
      <dgm:spPr/>
      <dgm:t>
        <a:bodyPr/>
        <a:lstStyle/>
        <a:p>
          <a:r>
            <a:rPr lang="en-GB" dirty="0"/>
            <a:t>At the end of 2020 median household disposable income in the UK was £30,800. </a:t>
          </a:r>
          <a:endParaRPr lang="en-US" dirty="0"/>
        </a:p>
      </dgm:t>
    </dgm:pt>
    <dgm:pt modelId="{6ED6CD8E-845B-45CB-810B-81962A1704E0}" type="parTrans" cxnId="{FB317745-7CC1-4A6F-96CD-A36DEF83F7B3}">
      <dgm:prSet/>
      <dgm:spPr/>
      <dgm:t>
        <a:bodyPr/>
        <a:lstStyle/>
        <a:p>
          <a:endParaRPr lang="en-US"/>
        </a:p>
      </dgm:t>
    </dgm:pt>
    <dgm:pt modelId="{6BD7676E-3B6D-430C-BE77-94186E34A597}" type="sibTrans" cxnId="{FB317745-7CC1-4A6F-96CD-A36DEF83F7B3}">
      <dgm:prSet/>
      <dgm:spPr/>
      <dgm:t>
        <a:bodyPr/>
        <a:lstStyle/>
        <a:p>
          <a:endParaRPr lang="en-US"/>
        </a:p>
      </dgm:t>
    </dgm:pt>
    <dgm:pt modelId="{C3904443-74CA-4BCB-9563-F74E35360811}">
      <dgm:prSet/>
      <dgm:spPr/>
      <dgm:t>
        <a:bodyPr/>
        <a:lstStyle/>
        <a:p>
          <a:r>
            <a:rPr lang="en-GB" dirty="0"/>
            <a:t>Those countries with high levels of disposable income will be seen as attractive to UK businesses as they can target them with highly differentiated products. </a:t>
          </a:r>
          <a:endParaRPr lang="en-US" dirty="0"/>
        </a:p>
      </dgm:t>
    </dgm:pt>
    <dgm:pt modelId="{DD92927E-9950-418A-B24F-F77590B222A5}" type="parTrans" cxnId="{4B4EC506-038F-4204-99F8-73E8095F7C48}">
      <dgm:prSet/>
      <dgm:spPr/>
      <dgm:t>
        <a:bodyPr/>
        <a:lstStyle/>
        <a:p>
          <a:endParaRPr lang="en-US"/>
        </a:p>
      </dgm:t>
    </dgm:pt>
    <dgm:pt modelId="{F2908030-9F79-4096-AD00-104C46214B69}" type="sibTrans" cxnId="{4B4EC506-038F-4204-99F8-73E8095F7C48}">
      <dgm:prSet/>
      <dgm:spPr/>
      <dgm:t>
        <a:bodyPr/>
        <a:lstStyle/>
        <a:p>
          <a:endParaRPr lang="en-US"/>
        </a:p>
      </dgm:t>
    </dgm:pt>
    <dgm:pt modelId="{57A4F413-7D3E-4572-84B9-469E8A2E177B}">
      <dgm:prSet/>
      <dgm:spPr/>
      <dgm:t>
        <a:bodyPr/>
        <a:lstStyle/>
        <a:p>
          <a:r>
            <a:rPr lang="en-GB" dirty="0"/>
            <a:t>This can already be seen with the EU and USA as significant trading partners.</a:t>
          </a:r>
          <a:endParaRPr lang="en-US" dirty="0"/>
        </a:p>
      </dgm:t>
    </dgm:pt>
    <dgm:pt modelId="{70A3CC12-5458-428A-B2AF-A57666D2B99D}" type="parTrans" cxnId="{7D703E73-40C7-4D61-9026-0F8B1C6B72D7}">
      <dgm:prSet/>
      <dgm:spPr/>
      <dgm:t>
        <a:bodyPr/>
        <a:lstStyle/>
        <a:p>
          <a:endParaRPr lang="en-US"/>
        </a:p>
      </dgm:t>
    </dgm:pt>
    <dgm:pt modelId="{BC27DA44-0829-477E-A133-B3E6EC7C944A}" type="sibTrans" cxnId="{7D703E73-40C7-4D61-9026-0F8B1C6B72D7}">
      <dgm:prSet/>
      <dgm:spPr/>
      <dgm:t>
        <a:bodyPr/>
        <a:lstStyle/>
        <a:p>
          <a:endParaRPr lang="en-US"/>
        </a:p>
      </dgm:t>
    </dgm:pt>
    <dgm:pt modelId="{B3EA0D7C-23BA-4AAF-A52C-EF0DDC80A8A1}">
      <dgm:prSet/>
      <dgm:spPr/>
      <dgm:t>
        <a:bodyPr/>
        <a:lstStyle/>
        <a:p>
          <a:r>
            <a:rPr lang="en-GB" dirty="0"/>
            <a:t>However, those countries who have high growing levels of disposable incomes e.g. China can be seen as rising stars and will be perfect for new market development.</a:t>
          </a:r>
          <a:endParaRPr lang="en-US" dirty="0"/>
        </a:p>
      </dgm:t>
    </dgm:pt>
    <dgm:pt modelId="{5331DE32-C773-405C-A3AD-BFF79687A1FA}" type="parTrans" cxnId="{47DE9493-F28F-4DFA-B5B5-06CA81E5D266}">
      <dgm:prSet/>
      <dgm:spPr/>
      <dgm:t>
        <a:bodyPr/>
        <a:lstStyle/>
        <a:p>
          <a:endParaRPr lang="en-US"/>
        </a:p>
      </dgm:t>
    </dgm:pt>
    <dgm:pt modelId="{65F39971-D647-466C-8A6A-5058D5A5F623}" type="sibTrans" cxnId="{47DE9493-F28F-4DFA-B5B5-06CA81E5D266}">
      <dgm:prSet/>
      <dgm:spPr/>
      <dgm:t>
        <a:bodyPr/>
        <a:lstStyle/>
        <a:p>
          <a:endParaRPr lang="en-US"/>
        </a:p>
      </dgm:t>
    </dgm:pt>
    <dgm:pt modelId="{A44AC3FF-9FB8-49D2-B714-C1934F724885}" type="pres">
      <dgm:prSet presAssocID="{66F6FA37-989A-477B-9D52-274B77B87170}" presName="linear" presStyleCnt="0">
        <dgm:presLayoutVars>
          <dgm:animLvl val="lvl"/>
          <dgm:resizeHandles val="exact"/>
        </dgm:presLayoutVars>
      </dgm:prSet>
      <dgm:spPr/>
    </dgm:pt>
    <dgm:pt modelId="{56763A14-9B23-47CB-84F7-B3DC827891E9}" type="pres">
      <dgm:prSet presAssocID="{2053DE2D-29DD-4B0A-9DFA-DA0BB8ECA6EF}" presName="parentText" presStyleLbl="node1" presStyleIdx="0" presStyleCnt="5">
        <dgm:presLayoutVars>
          <dgm:chMax val="0"/>
          <dgm:bulletEnabled val="1"/>
        </dgm:presLayoutVars>
      </dgm:prSet>
      <dgm:spPr/>
    </dgm:pt>
    <dgm:pt modelId="{5E74ED28-40AE-4763-8F34-D7E68AE1A267}" type="pres">
      <dgm:prSet presAssocID="{51EB322A-51AF-43D8-869B-236E39A868FF}" presName="spacer" presStyleCnt="0"/>
      <dgm:spPr/>
    </dgm:pt>
    <dgm:pt modelId="{56F1EC50-6954-42A5-9A54-02CB1CB8C16D}" type="pres">
      <dgm:prSet presAssocID="{618856FC-2BBE-4CBC-BCF5-4DB9B016F23F}" presName="parentText" presStyleLbl="node1" presStyleIdx="1" presStyleCnt="5">
        <dgm:presLayoutVars>
          <dgm:chMax val="0"/>
          <dgm:bulletEnabled val="1"/>
        </dgm:presLayoutVars>
      </dgm:prSet>
      <dgm:spPr/>
    </dgm:pt>
    <dgm:pt modelId="{B52E3B1C-562C-4B61-B720-BD35B933BAE6}" type="pres">
      <dgm:prSet presAssocID="{6BD7676E-3B6D-430C-BE77-94186E34A597}" presName="spacer" presStyleCnt="0"/>
      <dgm:spPr/>
    </dgm:pt>
    <dgm:pt modelId="{6505BA15-A193-4E5C-AF39-4F657832AC0E}" type="pres">
      <dgm:prSet presAssocID="{C3904443-74CA-4BCB-9563-F74E35360811}" presName="parentText" presStyleLbl="node1" presStyleIdx="2" presStyleCnt="5">
        <dgm:presLayoutVars>
          <dgm:chMax val="0"/>
          <dgm:bulletEnabled val="1"/>
        </dgm:presLayoutVars>
      </dgm:prSet>
      <dgm:spPr/>
    </dgm:pt>
    <dgm:pt modelId="{55338B55-327F-4ABC-80E9-9222E76C7065}" type="pres">
      <dgm:prSet presAssocID="{F2908030-9F79-4096-AD00-104C46214B69}" presName="spacer" presStyleCnt="0"/>
      <dgm:spPr/>
    </dgm:pt>
    <dgm:pt modelId="{00E29D69-5D40-4A87-B73A-B2C7EFEC8AA6}" type="pres">
      <dgm:prSet presAssocID="{57A4F413-7D3E-4572-84B9-469E8A2E177B}" presName="parentText" presStyleLbl="node1" presStyleIdx="3" presStyleCnt="5">
        <dgm:presLayoutVars>
          <dgm:chMax val="0"/>
          <dgm:bulletEnabled val="1"/>
        </dgm:presLayoutVars>
      </dgm:prSet>
      <dgm:spPr/>
    </dgm:pt>
    <dgm:pt modelId="{9B0F5385-E00C-49EC-B483-9AED90A6AEED}" type="pres">
      <dgm:prSet presAssocID="{BC27DA44-0829-477E-A133-B3E6EC7C944A}" presName="spacer" presStyleCnt="0"/>
      <dgm:spPr/>
    </dgm:pt>
    <dgm:pt modelId="{B00BB548-5272-47A5-A5F0-C6468D63F9B0}" type="pres">
      <dgm:prSet presAssocID="{B3EA0D7C-23BA-4AAF-A52C-EF0DDC80A8A1}" presName="parentText" presStyleLbl="node1" presStyleIdx="4" presStyleCnt="5">
        <dgm:presLayoutVars>
          <dgm:chMax val="0"/>
          <dgm:bulletEnabled val="1"/>
        </dgm:presLayoutVars>
      </dgm:prSet>
      <dgm:spPr/>
    </dgm:pt>
  </dgm:ptLst>
  <dgm:cxnLst>
    <dgm:cxn modelId="{4B4EC506-038F-4204-99F8-73E8095F7C48}" srcId="{66F6FA37-989A-477B-9D52-274B77B87170}" destId="{C3904443-74CA-4BCB-9563-F74E35360811}" srcOrd="2" destOrd="0" parTransId="{DD92927E-9950-418A-B24F-F77590B222A5}" sibTransId="{F2908030-9F79-4096-AD00-104C46214B69}"/>
    <dgm:cxn modelId="{0780C50E-5E8A-469A-BC9E-EDED713B6690}" type="presOf" srcId="{66F6FA37-989A-477B-9D52-274B77B87170}" destId="{A44AC3FF-9FB8-49D2-B714-C1934F724885}" srcOrd="0" destOrd="0" presId="urn:microsoft.com/office/officeart/2005/8/layout/vList2"/>
    <dgm:cxn modelId="{7AF05719-F4B7-4FD1-B579-17FA49535949}" type="presOf" srcId="{57A4F413-7D3E-4572-84B9-469E8A2E177B}" destId="{00E29D69-5D40-4A87-B73A-B2C7EFEC8AA6}" srcOrd="0" destOrd="0" presId="urn:microsoft.com/office/officeart/2005/8/layout/vList2"/>
    <dgm:cxn modelId="{A2B10B21-BB1F-4301-8A75-720864B22EF3}" type="presOf" srcId="{618856FC-2BBE-4CBC-BCF5-4DB9B016F23F}" destId="{56F1EC50-6954-42A5-9A54-02CB1CB8C16D}" srcOrd="0" destOrd="0" presId="urn:microsoft.com/office/officeart/2005/8/layout/vList2"/>
    <dgm:cxn modelId="{E1748661-90E0-47BB-8568-63AB35D91404}" type="presOf" srcId="{C3904443-74CA-4BCB-9563-F74E35360811}" destId="{6505BA15-A193-4E5C-AF39-4F657832AC0E}" srcOrd="0" destOrd="0" presId="urn:microsoft.com/office/officeart/2005/8/layout/vList2"/>
    <dgm:cxn modelId="{FB317745-7CC1-4A6F-96CD-A36DEF83F7B3}" srcId="{66F6FA37-989A-477B-9D52-274B77B87170}" destId="{618856FC-2BBE-4CBC-BCF5-4DB9B016F23F}" srcOrd="1" destOrd="0" parTransId="{6ED6CD8E-845B-45CB-810B-81962A1704E0}" sibTransId="{6BD7676E-3B6D-430C-BE77-94186E34A597}"/>
    <dgm:cxn modelId="{19D80D70-A8C3-4BC7-9C19-C1A67B69C906}" type="presOf" srcId="{B3EA0D7C-23BA-4AAF-A52C-EF0DDC80A8A1}" destId="{B00BB548-5272-47A5-A5F0-C6468D63F9B0}" srcOrd="0" destOrd="0" presId="urn:microsoft.com/office/officeart/2005/8/layout/vList2"/>
    <dgm:cxn modelId="{6C581D50-1520-49E7-A765-1843A43881C0}" srcId="{66F6FA37-989A-477B-9D52-274B77B87170}" destId="{2053DE2D-29DD-4B0A-9DFA-DA0BB8ECA6EF}" srcOrd="0" destOrd="0" parTransId="{0D24D9CF-290D-4D3B-BB58-2A0244D11DC5}" sibTransId="{51EB322A-51AF-43D8-869B-236E39A868FF}"/>
    <dgm:cxn modelId="{7D703E73-40C7-4D61-9026-0F8B1C6B72D7}" srcId="{66F6FA37-989A-477B-9D52-274B77B87170}" destId="{57A4F413-7D3E-4572-84B9-469E8A2E177B}" srcOrd="3" destOrd="0" parTransId="{70A3CC12-5458-428A-B2AF-A57666D2B99D}" sibTransId="{BC27DA44-0829-477E-A133-B3E6EC7C944A}"/>
    <dgm:cxn modelId="{47DE9493-F28F-4DFA-B5B5-06CA81E5D266}" srcId="{66F6FA37-989A-477B-9D52-274B77B87170}" destId="{B3EA0D7C-23BA-4AAF-A52C-EF0DDC80A8A1}" srcOrd="4" destOrd="0" parTransId="{5331DE32-C773-405C-A3AD-BFF79687A1FA}" sibTransId="{65F39971-D647-466C-8A6A-5058D5A5F623}"/>
    <dgm:cxn modelId="{CD9FE09C-6B7A-46EF-A047-E6B7919B4C21}" type="presOf" srcId="{2053DE2D-29DD-4B0A-9DFA-DA0BB8ECA6EF}" destId="{56763A14-9B23-47CB-84F7-B3DC827891E9}" srcOrd="0" destOrd="0" presId="urn:microsoft.com/office/officeart/2005/8/layout/vList2"/>
    <dgm:cxn modelId="{69A8E7A6-9870-45C1-92FD-EF7CFB6DE1D2}" type="presParOf" srcId="{A44AC3FF-9FB8-49D2-B714-C1934F724885}" destId="{56763A14-9B23-47CB-84F7-B3DC827891E9}" srcOrd="0" destOrd="0" presId="urn:microsoft.com/office/officeart/2005/8/layout/vList2"/>
    <dgm:cxn modelId="{6193FD47-F430-4BF7-8758-0AD6730A1B5F}" type="presParOf" srcId="{A44AC3FF-9FB8-49D2-B714-C1934F724885}" destId="{5E74ED28-40AE-4763-8F34-D7E68AE1A267}" srcOrd="1" destOrd="0" presId="urn:microsoft.com/office/officeart/2005/8/layout/vList2"/>
    <dgm:cxn modelId="{897C0B6F-0B15-4B6A-93C0-02D46B086732}" type="presParOf" srcId="{A44AC3FF-9FB8-49D2-B714-C1934F724885}" destId="{56F1EC50-6954-42A5-9A54-02CB1CB8C16D}" srcOrd="2" destOrd="0" presId="urn:microsoft.com/office/officeart/2005/8/layout/vList2"/>
    <dgm:cxn modelId="{A5C4ADD1-FC92-4EFC-8679-A91057C87E39}" type="presParOf" srcId="{A44AC3FF-9FB8-49D2-B714-C1934F724885}" destId="{B52E3B1C-562C-4B61-B720-BD35B933BAE6}" srcOrd="3" destOrd="0" presId="urn:microsoft.com/office/officeart/2005/8/layout/vList2"/>
    <dgm:cxn modelId="{58DFDD44-B0A0-4753-B1E1-DB1A2DF6696E}" type="presParOf" srcId="{A44AC3FF-9FB8-49D2-B714-C1934F724885}" destId="{6505BA15-A193-4E5C-AF39-4F657832AC0E}" srcOrd="4" destOrd="0" presId="urn:microsoft.com/office/officeart/2005/8/layout/vList2"/>
    <dgm:cxn modelId="{6415794E-6EE3-4ABF-A99D-42EE835A46BB}" type="presParOf" srcId="{A44AC3FF-9FB8-49D2-B714-C1934F724885}" destId="{55338B55-327F-4ABC-80E9-9222E76C7065}" srcOrd="5" destOrd="0" presId="urn:microsoft.com/office/officeart/2005/8/layout/vList2"/>
    <dgm:cxn modelId="{D3846048-7294-4252-8DBA-DD2BE4DB5B17}" type="presParOf" srcId="{A44AC3FF-9FB8-49D2-B714-C1934F724885}" destId="{00E29D69-5D40-4A87-B73A-B2C7EFEC8AA6}" srcOrd="6" destOrd="0" presId="urn:microsoft.com/office/officeart/2005/8/layout/vList2"/>
    <dgm:cxn modelId="{0090733E-8810-426C-97B2-77BD33A81869}" type="presParOf" srcId="{A44AC3FF-9FB8-49D2-B714-C1934F724885}" destId="{9B0F5385-E00C-49EC-B483-9AED90A6AEED}" srcOrd="7" destOrd="0" presId="urn:microsoft.com/office/officeart/2005/8/layout/vList2"/>
    <dgm:cxn modelId="{000AD147-C668-4A88-B663-2519943D6E41}" type="presParOf" srcId="{A44AC3FF-9FB8-49D2-B714-C1934F724885}" destId="{B00BB548-5272-47A5-A5F0-C6468D63F9B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B5AB43-11A6-4133-8675-0AB56D4372D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A353760-E2E8-4A4E-ADE7-33ED116123E3}">
      <dgm:prSet/>
      <dgm:spPr/>
      <dgm:t>
        <a:bodyPr/>
        <a:lstStyle/>
        <a:p>
          <a:r>
            <a:rPr lang="en-GB" dirty="0"/>
            <a:t>The ease of doing business is how accessible markets are for a business. For example, is their excessive bureaucracy, where rules and regulations increase the time taken to do business e.g. paperwork when exporting products.</a:t>
          </a:r>
          <a:endParaRPr lang="en-US" dirty="0"/>
        </a:p>
      </dgm:t>
    </dgm:pt>
    <dgm:pt modelId="{4649BCF1-57F6-4230-91E7-9D0A3DC745C9}" type="parTrans" cxnId="{60FF23EB-31C4-48D2-8A04-5BFEE1A3B858}">
      <dgm:prSet/>
      <dgm:spPr/>
      <dgm:t>
        <a:bodyPr/>
        <a:lstStyle/>
        <a:p>
          <a:endParaRPr lang="en-US"/>
        </a:p>
      </dgm:t>
    </dgm:pt>
    <dgm:pt modelId="{94E806E7-6EF5-489B-B24E-90BFEC53416D}" type="sibTrans" cxnId="{60FF23EB-31C4-48D2-8A04-5BFEE1A3B858}">
      <dgm:prSet/>
      <dgm:spPr/>
      <dgm:t>
        <a:bodyPr/>
        <a:lstStyle/>
        <a:p>
          <a:endParaRPr lang="en-US"/>
        </a:p>
      </dgm:t>
    </dgm:pt>
    <dgm:pt modelId="{834439D2-4DEE-4729-9D8C-AEA820FBCC83}">
      <dgm:prSet/>
      <dgm:spPr/>
      <dgm:t>
        <a:bodyPr/>
        <a:lstStyle/>
        <a:p>
          <a:r>
            <a:rPr lang="en-GB" dirty="0"/>
            <a:t>Often this is to do with the regulatory framework set by the government in a country, both local and national.</a:t>
          </a:r>
          <a:endParaRPr lang="en-US" dirty="0"/>
        </a:p>
      </dgm:t>
    </dgm:pt>
    <dgm:pt modelId="{5002FF1E-BE83-41D7-9032-F1E23D9C6B0F}" type="parTrans" cxnId="{4F24EAAB-4323-4CCE-8EDD-788DED28BB23}">
      <dgm:prSet/>
      <dgm:spPr/>
      <dgm:t>
        <a:bodyPr/>
        <a:lstStyle/>
        <a:p>
          <a:endParaRPr lang="en-US"/>
        </a:p>
      </dgm:t>
    </dgm:pt>
    <dgm:pt modelId="{681019C0-8887-4E26-8787-87993A7524EC}" type="sibTrans" cxnId="{4F24EAAB-4323-4CCE-8EDD-788DED28BB23}">
      <dgm:prSet/>
      <dgm:spPr/>
      <dgm:t>
        <a:bodyPr/>
        <a:lstStyle/>
        <a:p>
          <a:endParaRPr lang="en-US"/>
        </a:p>
      </dgm:t>
    </dgm:pt>
    <dgm:pt modelId="{48A8C5BA-BB86-45B7-B35B-B3F8633940E8}">
      <dgm:prSet/>
      <dgm:spPr/>
      <dgm:t>
        <a:bodyPr/>
        <a:lstStyle/>
        <a:p>
          <a:r>
            <a:rPr lang="en-GB" dirty="0"/>
            <a:t>Singapore is seen to be one of the easiest countries in the world to do business. Therefore, it is attractive as a market as costs will be reduced.</a:t>
          </a:r>
          <a:endParaRPr lang="en-US" dirty="0"/>
        </a:p>
      </dgm:t>
    </dgm:pt>
    <dgm:pt modelId="{1BACB580-F3CF-489C-BF0D-2401522AE7C7}" type="parTrans" cxnId="{81A01AD2-B367-4AD4-B914-66D29D94E622}">
      <dgm:prSet/>
      <dgm:spPr/>
      <dgm:t>
        <a:bodyPr/>
        <a:lstStyle/>
        <a:p>
          <a:endParaRPr lang="en-US"/>
        </a:p>
      </dgm:t>
    </dgm:pt>
    <dgm:pt modelId="{8C7B1E6C-7E6B-4370-8A32-25D321D00320}" type="sibTrans" cxnId="{81A01AD2-B367-4AD4-B914-66D29D94E622}">
      <dgm:prSet/>
      <dgm:spPr/>
      <dgm:t>
        <a:bodyPr/>
        <a:lstStyle/>
        <a:p>
          <a:endParaRPr lang="en-US"/>
        </a:p>
      </dgm:t>
    </dgm:pt>
    <dgm:pt modelId="{C9CFE9B9-6DC2-47DB-A10D-36FEC469A867}">
      <dgm:prSet/>
      <dgm:spPr/>
      <dgm:t>
        <a:bodyPr/>
        <a:lstStyle/>
        <a:p>
          <a:r>
            <a:rPr lang="en-GB" dirty="0"/>
            <a:t>In contrast, the significant market that is mainland China, although seen as very attractive in terms of size and growth, is more difficult to trade with, increasing business costs.</a:t>
          </a:r>
          <a:endParaRPr lang="en-US" dirty="0"/>
        </a:p>
      </dgm:t>
    </dgm:pt>
    <dgm:pt modelId="{77E168C4-CFFA-4850-903F-F86B54A0FD3A}" type="parTrans" cxnId="{503A5F13-3FCC-4E25-AFDE-6C1E7B47ECBE}">
      <dgm:prSet/>
      <dgm:spPr/>
      <dgm:t>
        <a:bodyPr/>
        <a:lstStyle/>
        <a:p>
          <a:endParaRPr lang="en-US"/>
        </a:p>
      </dgm:t>
    </dgm:pt>
    <dgm:pt modelId="{06919EA5-4968-4026-8097-ADA4BF3F8A60}" type="sibTrans" cxnId="{503A5F13-3FCC-4E25-AFDE-6C1E7B47ECBE}">
      <dgm:prSet/>
      <dgm:spPr/>
      <dgm:t>
        <a:bodyPr/>
        <a:lstStyle/>
        <a:p>
          <a:endParaRPr lang="en-US"/>
        </a:p>
      </dgm:t>
    </dgm:pt>
    <dgm:pt modelId="{7665AC2A-0925-460B-92B6-3095D49B49AE}">
      <dgm:prSet/>
      <dgm:spPr/>
      <dgm:t>
        <a:bodyPr/>
        <a:lstStyle/>
        <a:p>
          <a:r>
            <a:rPr lang="en-GB" dirty="0"/>
            <a:t>The ease of doing business index was created by the world bank to compare this.</a:t>
          </a:r>
          <a:endParaRPr lang="en-US" dirty="0"/>
        </a:p>
      </dgm:t>
    </dgm:pt>
    <dgm:pt modelId="{777AAEF1-2B41-46FD-9E86-526B4E0171B3}" type="parTrans" cxnId="{F12C8CC3-06AD-4A3D-9C9D-CACF652BECA2}">
      <dgm:prSet/>
      <dgm:spPr/>
      <dgm:t>
        <a:bodyPr/>
        <a:lstStyle/>
        <a:p>
          <a:endParaRPr lang="en-US"/>
        </a:p>
      </dgm:t>
    </dgm:pt>
    <dgm:pt modelId="{A9DDFE3F-3D76-4459-9FA1-E415D11FC5C4}" type="sibTrans" cxnId="{F12C8CC3-06AD-4A3D-9C9D-CACF652BECA2}">
      <dgm:prSet/>
      <dgm:spPr/>
      <dgm:t>
        <a:bodyPr/>
        <a:lstStyle/>
        <a:p>
          <a:endParaRPr lang="en-US"/>
        </a:p>
      </dgm:t>
    </dgm:pt>
    <dgm:pt modelId="{CBC19EBD-B017-4EA0-998B-30DA95C984F7}" type="pres">
      <dgm:prSet presAssocID="{6EB5AB43-11A6-4133-8675-0AB56D4372D1}" presName="linear" presStyleCnt="0">
        <dgm:presLayoutVars>
          <dgm:animLvl val="lvl"/>
          <dgm:resizeHandles val="exact"/>
        </dgm:presLayoutVars>
      </dgm:prSet>
      <dgm:spPr/>
    </dgm:pt>
    <dgm:pt modelId="{1238FBE7-AEFF-4878-BC3B-99C5A9393869}" type="pres">
      <dgm:prSet presAssocID="{0A353760-E2E8-4A4E-ADE7-33ED116123E3}" presName="parentText" presStyleLbl="node1" presStyleIdx="0" presStyleCnt="5">
        <dgm:presLayoutVars>
          <dgm:chMax val="0"/>
          <dgm:bulletEnabled val="1"/>
        </dgm:presLayoutVars>
      </dgm:prSet>
      <dgm:spPr/>
    </dgm:pt>
    <dgm:pt modelId="{0D61F28C-7932-451E-9E6F-62C04DD41EC7}" type="pres">
      <dgm:prSet presAssocID="{94E806E7-6EF5-489B-B24E-90BFEC53416D}" presName="spacer" presStyleCnt="0"/>
      <dgm:spPr/>
    </dgm:pt>
    <dgm:pt modelId="{DEA9E464-C1DD-4012-B4A6-3F9B727876BE}" type="pres">
      <dgm:prSet presAssocID="{834439D2-4DEE-4729-9D8C-AEA820FBCC83}" presName="parentText" presStyleLbl="node1" presStyleIdx="1" presStyleCnt="5">
        <dgm:presLayoutVars>
          <dgm:chMax val="0"/>
          <dgm:bulletEnabled val="1"/>
        </dgm:presLayoutVars>
      </dgm:prSet>
      <dgm:spPr/>
    </dgm:pt>
    <dgm:pt modelId="{8F2E3284-B853-4A7C-84EA-7DCF12C7E040}" type="pres">
      <dgm:prSet presAssocID="{681019C0-8887-4E26-8787-87993A7524EC}" presName="spacer" presStyleCnt="0"/>
      <dgm:spPr/>
    </dgm:pt>
    <dgm:pt modelId="{54B241FF-13A3-4202-B6CF-C60314324694}" type="pres">
      <dgm:prSet presAssocID="{48A8C5BA-BB86-45B7-B35B-B3F8633940E8}" presName="parentText" presStyleLbl="node1" presStyleIdx="2" presStyleCnt="5">
        <dgm:presLayoutVars>
          <dgm:chMax val="0"/>
          <dgm:bulletEnabled val="1"/>
        </dgm:presLayoutVars>
      </dgm:prSet>
      <dgm:spPr/>
    </dgm:pt>
    <dgm:pt modelId="{2BC3C97B-6B5A-493C-918F-6609F1E78F8D}" type="pres">
      <dgm:prSet presAssocID="{8C7B1E6C-7E6B-4370-8A32-25D321D00320}" presName="spacer" presStyleCnt="0"/>
      <dgm:spPr/>
    </dgm:pt>
    <dgm:pt modelId="{8E967E7F-14DB-47AC-B2CA-0C3F3188726E}" type="pres">
      <dgm:prSet presAssocID="{C9CFE9B9-6DC2-47DB-A10D-36FEC469A867}" presName="parentText" presStyleLbl="node1" presStyleIdx="3" presStyleCnt="5">
        <dgm:presLayoutVars>
          <dgm:chMax val="0"/>
          <dgm:bulletEnabled val="1"/>
        </dgm:presLayoutVars>
      </dgm:prSet>
      <dgm:spPr/>
    </dgm:pt>
    <dgm:pt modelId="{4FB934E5-0A46-47CC-BFCB-2B6668D7EADE}" type="pres">
      <dgm:prSet presAssocID="{06919EA5-4968-4026-8097-ADA4BF3F8A60}" presName="spacer" presStyleCnt="0"/>
      <dgm:spPr/>
    </dgm:pt>
    <dgm:pt modelId="{74310C79-7F75-40B4-B460-59C3FC668243}" type="pres">
      <dgm:prSet presAssocID="{7665AC2A-0925-460B-92B6-3095D49B49AE}" presName="parentText" presStyleLbl="node1" presStyleIdx="4" presStyleCnt="5">
        <dgm:presLayoutVars>
          <dgm:chMax val="0"/>
          <dgm:bulletEnabled val="1"/>
        </dgm:presLayoutVars>
      </dgm:prSet>
      <dgm:spPr/>
    </dgm:pt>
  </dgm:ptLst>
  <dgm:cxnLst>
    <dgm:cxn modelId="{DF6C6904-149B-4626-81F2-4CD06591DB89}" type="presOf" srcId="{48A8C5BA-BB86-45B7-B35B-B3F8633940E8}" destId="{54B241FF-13A3-4202-B6CF-C60314324694}" srcOrd="0" destOrd="0" presId="urn:microsoft.com/office/officeart/2005/8/layout/vList2"/>
    <dgm:cxn modelId="{503A5F13-3FCC-4E25-AFDE-6C1E7B47ECBE}" srcId="{6EB5AB43-11A6-4133-8675-0AB56D4372D1}" destId="{C9CFE9B9-6DC2-47DB-A10D-36FEC469A867}" srcOrd="3" destOrd="0" parTransId="{77E168C4-CFFA-4850-903F-F86B54A0FD3A}" sibTransId="{06919EA5-4968-4026-8097-ADA4BF3F8A60}"/>
    <dgm:cxn modelId="{32002226-ED73-42CF-AF71-9D7DA7095047}" type="presOf" srcId="{0A353760-E2E8-4A4E-ADE7-33ED116123E3}" destId="{1238FBE7-AEFF-4878-BC3B-99C5A9393869}" srcOrd="0" destOrd="0" presId="urn:microsoft.com/office/officeart/2005/8/layout/vList2"/>
    <dgm:cxn modelId="{279ECC5F-DED6-4647-B99E-E47E6D3E7648}" type="presOf" srcId="{7665AC2A-0925-460B-92B6-3095D49B49AE}" destId="{74310C79-7F75-40B4-B460-59C3FC668243}" srcOrd="0" destOrd="0" presId="urn:microsoft.com/office/officeart/2005/8/layout/vList2"/>
    <dgm:cxn modelId="{357B4D50-E6FB-4E52-A32C-725150CAC635}" type="presOf" srcId="{6EB5AB43-11A6-4133-8675-0AB56D4372D1}" destId="{CBC19EBD-B017-4EA0-998B-30DA95C984F7}" srcOrd="0" destOrd="0" presId="urn:microsoft.com/office/officeart/2005/8/layout/vList2"/>
    <dgm:cxn modelId="{4F24EAAB-4323-4CCE-8EDD-788DED28BB23}" srcId="{6EB5AB43-11A6-4133-8675-0AB56D4372D1}" destId="{834439D2-4DEE-4729-9D8C-AEA820FBCC83}" srcOrd="1" destOrd="0" parTransId="{5002FF1E-BE83-41D7-9032-F1E23D9C6B0F}" sibTransId="{681019C0-8887-4E26-8787-87993A7524EC}"/>
    <dgm:cxn modelId="{C0830CBF-4836-49FF-9C57-B3245A11E4AD}" type="presOf" srcId="{834439D2-4DEE-4729-9D8C-AEA820FBCC83}" destId="{DEA9E464-C1DD-4012-B4A6-3F9B727876BE}" srcOrd="0" destOrd="0" presId="urn:microsoft.com/office/officeart/2005/8/layout/vList2"/>
    <dgm:cxn modelId="{F12C8CC3-06AD-4A3D-9C9D-CACF652BECA2}" srcId="{6EB5AB43-11A6-4133-8675-0AB56D4372D1}" destId="{7665AC2A-0925-460B-92B6-3095D49B49AE}" srcOrd="4" destOrd="0" parTransId="{777AAEF1-2B41-46FD-9E86-526B4E0171B3}" sibTransId="{A9DDFE3F-3D76-4459-9FA1-E415D11FC5C4}"/>
    <dgm:cxn modelId="{81A01AD2-B367-4AD4-B914-66D29D94E622}" srcId="{6EB5AB43-11A6-4133-8675-0AB56D4372D1}" destId="{48A8C5BA-BB86-45B7-B35B-B3F8633940E8}" srcOrd="2" destOrd="0" parTransId="{1BACB580-F3CF-489C-BF0D-2401522AE7C7}" sibTransId="{8C7B1E6C-7E6B-4370-8A32-25D321D00320}"/>
    <dgm:cxn modelId="{FCD199D8-707F-4FAD-BF9B-8EBBECD734BD}" type="presOf" srcId="{C9CFE9B9-6DC2-47DB-A10D-36FEC469A867}" destId="{8E967E7F-14DB-47AC-B2CA-0C3F3188726E}" srcOrd="0" destOrd="0" presId="urn:microsoft.com/office/officeart/2005/8/layout/vList2"/>
    <dgm:cxn modelId="{60FF23EB-31C4-48D2-8A04-5BFEE1A3B858}" srcId="{6EB5AB43-11A6-4133-8675-0AB56D4372D1}" destId="{0A353760-E2E8-4A4E-ADE7-33ED116123E3}" srcOrd="0" destOrd="0" parTransId="{4649BCF1-57F6-4230-91E7-9D0A3DC745C9}" sibTransId="{94E806E7-6EF5-489B-B24E-90BFEC53416D}"/>
    <dgm:cxn modelId="{4257EC8B-F72A-4E82-A7D4-7267DD6A8EC0}" type="presParOf" srcId="{CBC19EBD-B017-4EA0-998B-30DA95C984F7}" destId="{1238FBE7-AEFF-4878-BC3B-99C5A9393869}" srcOrd="0" destOrd="0" presId="urn:microsoft.com/office/officeart/2005/8/layout/vList2"/>
    <dgm:cxn modelId="{C9696894-3897-41F2-A982-33672F58D718}" type="presParOf" srcId="{CBC19EBD-B017-4EA0-998B-30DA95C984F7}" destId="{0D61F28C-7932-451E-9E6F-62C04DD41EC7}" srcOrd="1" destOrd="0" presId="urn:microsoft.com/office/officeart/2005/8/layout/vList2"/>
    <dgm:cxn modelId="{40314882-A8B0-4F44-97B2-427EE5897B97}" type="presParOf" srcId="{CBC19EBD-B017-4EA0-998B-30DA95C984F7}" destId="{DEA9E464-C1DD-4012-B4A6-3F9B727876BE}" srcOrd="2" destOrd="0" presId="urn:microsoft.com/office/officeart/2005/8/layout/vList2"/>
    <dgm:cxn modelId="{535E89BA-F6C7-4AEA-9922-DC62A4D121DF}" type="presParOf" srcId="{CBC19EBD-B017-4EA0-998B-30DA95C984F7}" destId="{8F2E3284-B853-4A7C-84EA-7DCF12C7E040}" srcOrd="3" destOrd="0" presId="urn:microsoft.com/office/officeart/2005/8/layout/vList2"/>
    <dgm:cxn modelId="{A84AB5BF-B608-4C97-A632-6D223963F160}" type="presParOf" srcId="{CBC19EBD-B017-4EA0-998B-30DA95C984F7}" destId="{54B241FF-13A3-4202-B6CF-C60314324694}" srcOrd="4" destOrd="0" presId="urn:microsoft.com/office/officeart/2005/8/layout/vList2"/>
    <dgm:cxn modelId="{E830FA69-2647-4ABF-AB2E-5EC067A900B1}" type="presParOf" srcId="{CBC19EBD-B017-4EA0-998B-30DA95C984F7}" destId="{2BC3C97B-6B5A-493C-918F-6609F1E78F8D}" srcOrd="5" destOrd="0" presId="urn:microsoft.com/office/officeart/2005/8/layout/vList2"/>
    <dgm:cxn modelId="{39B43BBF-489B-42AF-81D5-2CAF5830B9DD}" type="presParOf" srcId="{CBC19EBD-B017-4EA0-998B-30DA95C984F7}" destId="{8E967E7F-14DB-47AC-B2CA-0C3F3188726E}" srcOrd="6" destOrd="0" presId="urn:microsoft.com/office/officeart/2005/8/layout/vList2"/>
    <dgm:cxn modelId="{D0F290F4-5DD6-44D2-819E-DBA449776EE6}" type="presParOf" srcId="{CBC19EBD-B017-4EA0-998B-30DA95C984F7}" destId="{4FB934E5-0A46-47CC-BFCB-2B6668D7EADE}" srcOrd="7" destOrd="0" presId="urn:microsoft.com/office/officeart/2005/8/layout/vList2"/>
    <dgm:cxn modelId="{B4A3A959-27B9-4D71-81E7-D5BEF76F84C0}" type="presParOf" srcId="{CBC19EBD-B017-4EA0-998B-30DA95C984F7}" destId="{74310C79-7F75-40B4-B460-59C3FC66824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FDF11B-051F-4A54-9319-0FA109514542}"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E5CA3E87-929A-4BB4-9622-EB1A93A5AC12}">
      <dgm:prSet/>
      <dgm:spPr/>
      <dgm:t>
        <a:bodyPr/>
        <a:lstStyle/>
        <a:p>
          <a:r>
            <a:rPr lang="en-GB"/>
            <a:t>Foreign governments will look to improve the infrastructure to help businesses operate more effectively. </a:t>
          </a:r>
          <a:endParaRPr lang="en-US"/>
        </a:p>
      </dgm:t>
    </dgm:pt>
    <dgm:pt modelId="{4F29D3FB-39DF-4C7F-99AE-F77A75928BF1}" type="parTrans" cxnId="{44C15B4E-430E-469C-B99A-819E92FEAFC4}">
      <dgm:prSet/>
      <dgm:spPr/>
      <dgm:t>
        <a:bodyPr/>
        <a:lstStyle/>
        <a:p>
          <a:endParaRPr lang="en-US"/>
        </a:p>
      </dgm:t>
    </dgm:pt>
    <dgm:pt modelId="{6B49EAEF-12FD-4374-9AC3-C814B0E26A1D}" type="sibTrans" cxnId="{44C15B4E-430E-469C-B99A-819E92FEAFC4}">
      <dgm:prSet/>
      <dgm:spPr/>
      <dgm:t>
        <a:bodyPr/>
        <a:lstStyle/>
        <a:p>
          <a:endParaRPr lang="en-US"/>
        </a:p>
      </dgm:t>
    </dgm:pt>
    <dgm:pt modelId="{46A76119-28F4-4793-ACF0-8447D424766F}">
      <dgm:prSet/>
      <dgm:spPr/>
      <dgm:t>
        <a:bodyPr/>
        <a:lstStyle/>
        <a:p>
          <a:r>
            <a:rPr lang="en-GB"/>
            <a:t>This will include the:</a:t>
          </a:r>
          <a:endParaRPr lang="en-US"/>
        </a:p>
      </dgm:t>
    </dgm:pt>
    <dgm:pt modelId="{A58674D5-E31D-46E9-9374-4AD1EE29427E}" type="parTrans" cxnId="{3A7DAF1E-8521-444C-815A-C4FD34722239}">
      <dgm:prSet/>
      <dgm:spPr/>
      <dgm:t>
        <a:bodyPr/>
        <a:lstStyle/>
        <a:p>
          <a:endParaRPr lang="en-US"/>
        </a:p>
      </dgm:t>
    </dgm:pt>
    <dgm:pt modelId="{5B3359B9-BE32-433D-BD2D-81186A780312}" type="sibTrans" cxnId="{3A7DAF1E-8521-444C-815A-C4FD34722239}">
      <dgm:prSet/>
      <dgm:spPr/>
      <dgm:t>
        <a:bodyPr/>
        <a:lstStyle/>
        <a:p>
          <a:endParaRPr lang="en-US"/>
        </a:p>
      </dgm:t>
    </dgm:pt>
    <dgm:pt modelId="{B7234240-B1FA-4C2E-96AE-053FD4DF7B21}">
      <dgm:prSet/>
      <dgm:spPr/>
      <dgm:t>
        <a:bodyPr/>
        <a:lstStyle/>
        <a:p>
          <a:r>
            <a:rPr lang="en-GB"/>
            <a:t>Transport network</a:t>
          </a:r>
          <a:endParaRPr lang="en-US"/>
        </a:p>
      </dgm:t>
    </dgm:pt>
    <dgm:pt modelId="{451A4CAA-C9DB-43B8-8DF5-FEEB8EB18907}" type="parTrans" cxnId="{FCD7C9D9-F4BD-4FA9-A145-020344227CFF}">
      <dgm:prSet/>
      <dgm:spPr/>
      <dgm:t>
        <a:bodyPr/>
        <a:lstStyle/>
        <a:p>
          <a:endParaRPr lang="en-US"/>
        </a:p>
      </dgm:t>
    </dgm:pt>
    <dgm:pt modelId="{B5F85967-03C5-4ADF-B328-10BDEE9BD04A}" type="sibTrans" cxnId="{FCD7C9D9-F4BD-4FA9-A145-020344227CFF}">
      <dgm:prSet/>
      <dgm:spPr/>
      <dgm:t>
        <a:bodyPr/>
        <a:lstStyle/>
        <a:p>
          <a:endParaRPr lang="en-US"/>
        </a:p>
      </dgm:t>
    </dgm:pt>
    <dgm:pt modelId="{A0CF4B50-68A0-467C-BF8A-29B92DC46443}">
      <dgm:prSet/>
      <dgm:spPr/>
      <dgm:t>
        <a:bodyPr/>
        <a:lstStyle/>
        <a:p>
          <a:r>
            <a:rPr lang="en-GB"/>
            <a:t>Improves ease and speed of connections e.g. rail, road and air</a:t>
          </a:r>
          <a:endParaRPr lang="en-US"/>
        </a:p>
      </dgm:t>
    </dgm:pt>
    <dgm:pt modelId="{42A22AAE-A472-4170-9163-55219429CFAB}" type="parTrans" cxnId="{67EEF614-554D-4E19-990D-DDF69A121878}">
      <dgm:prSet/>
      <dgm:spPr/>
      <dgm:t>
        <a:bodyPr/>
        <a:lstStyle/>
        <a:p>
          <a:endParaRPr lang="en-US"/>
        </a:p>
      </dgm:t>
    </dgm:pt>
    <dgm:pt modelId="{22612CFA-1565-4011-BD7D-33CE4281E166}" type="sibTrans" cxnId="{67EEF614-554D-4E19-990D-DDF69A121878}">
      <dgm:prSet/>
      <dgm:spPr/>
      <dgm:t>
        <a:bodyPr/>
        <a:lstStyle/>
        <a:p>
          <a:endParaRPr lang="en-US"/>
        </a:p>
      </dgm:t>
    </dgm:pt>
    <dgm:pt modelId="{4E855141-F6EB-4DDE-8021-74B36C6C3CFC}">
      <dgm:prSet/>
      <dgm:spPr/>
      <dgm:t>
        <a:bodyPr/>
        <a:lstStyle/>
        <a:p>
          <a:r>
            <a:rPr lang="en-GB"/>
            <a:t>Provision of utilities</a:t>
          </a:r>
          <a:endParaRPr lang="en-US"/>
        </a:p>
      </dgm:t>
    </dgm:pt>
    <dgm:pt modelId="{7E6B9FFF-4EF9-4612-BE61-C00B0DF556ED}" type="parTrans" cxnId="{C7DD96CA-59EB-42B5-B708-CE1E456D5CAC}">
      <dgm:prSet/>
      <dgm:spPr/>
      <dgm:t>
        <a:bodyPr/>
        <a:lstStyle/>
        <a:p>
          <a:endParaRPr lang="en-US"/>
        </a:p>
      </dgm:t>
    </dgm:pt>
    <dgm:pt modelId="{14F54C19-9548-4F7D-9795-2DEBC0470A49}" type="sibTrans" cxnId="{C7DD96CA-59EB-42B5-B708-CE1E456D5CAC}">
      <dgm:prSet/>
      <dgm:spPr/>
      <dgm:t>
        <a:bodyPr/>
        <a:lstStyle/>
        <a:p>
          <a:endParaRPr lang="en-US"/>
        </a:p>
      </dgm:t>
    </dgm:pt>
    <dgm:pt modelId="{B1C63EA3-A075-484B-82F1-A67AFA8B43D5}">
      <dgm:prSet/>
      <dgm:spPr/>
      <dgm:t>
        <a:bodyPr/>
        <a:lstStyle/>
        <a:p>
          <a:r>
            <a:rPr lang="en-GB"/>
            <a:t>Ensuring electricity, gas, water etc. are adequately supplied</a:t>
          </a:r>
          <a:endParaRPr lang="en-US"/>
        </a:p>
      </dgm:t>
    </dgm:pt>
    <dgm:pt modelId="{2379F9C0-EF83-4A61-B19C-E738202B776B}" type="parTrans" cxnId="{613886EB-C6A4-4E4A-A2D1-8E763DF0E93C}">
      <dgm:prSet/>
      <dgm:spPr/>
      <dgm:t>
        <a:bodyPr/>
        <a:lstStyle/>
        <a:p>
          <a:endParaRPr lang="en-US"/>
        </a:p>
      </dgm:t>
    </dgm:pt>
    <dgm:pt modelId="{EA048DEC-D1C8-4E95-A845-1610690BF4FD}" type="sibTrans" cxnId="{613886EB-C6A4-4E4A-A2D1-8E763DF0E93C}">
      <dgm:prSet/>
      <dgm:spPr/>
      <dgm:t>
        <a:bodyPr/>
        <a:lstStyle/>
        <a:p>
          <a:endParaRPr lang="en-US"/>
        </a:p>
      </dgm:t>
    </dgm:pt>
    <dgm:pt modelId="{2F81F04F-24B7-4ECC-A542-D6BE4B264E93}">
      <dgm:prSet/>
      <dgm:spPr/>
      <dgm:t>
        <a:bodyPr/>
        <a:lstStyle/>
        <a:p>
          <a:r>
            <a:rPr lang="en-GB"/>
            <a:t>Provision of information</a:t>
          </a:r>
          <a:endParaRPr lang="en-US"/>
        </a:p>
      </dgm:t>
    </dgm:pt>
    <dgm:pt modelId="{588FC9B9-FD1B-4A40-858F-54964D394289}" type="parTrans" cxnId="{3B1CB86D-71B3-4B88-83D4-B5FFE9F60020}">
      <dgm:prSet/>
      <dgm:spPr/>
      <dgm:t>
        <a:bodyPr/>
        <a:lstStyle/>
        <a:p>
          <a:endParaRPr lang="en-US"/>
        </a:p>
      </dgm:t>
    </dgm:pt>
    <dgm:pt modelId="{325535F2-F230-413E-9FD1-E893DF1500BE}" type="sibTrans" cxnId="{3B1CB86D-71B3-4B88-83D4-B5FFE9F60020}">
      <dgm:prSet/>
      <dgm:spPr/>
      <dgm:t>
        <a:bodyPr/>
        <a:lstStyle/>
        <a:p>
          <a:endParaRPr lang="en-US"/>
        </a:p>
      </dgm:t>
    </dgm:pt>
    <dgm:pt modelId="{416E3495-6AC1-428D-8BA8-CAC373820FAD}">
      <dgm:prSet/>
      <dgm:spPr/>
      <dgm:t>
        <a:bodyPr/>
        <a:lstStyle/>
        <a:p>
          <a:r>
            <a:rPr lang="en-GB"/>
            <a:t>Ensuring access to fast information e.g. broadband</a:t>
          </a:r>
          <a:endParaRPr lang="en-US"/>
        </a:p>
      </dgm:t>
    </dgm:pt>
    <dgm:pt modelId="{D2B4B0F4-D152-4C3C-9BB0-9FC73D9261F8}" type="parTrans" cxnId="{9FADA915-2F0B-49B1-9799-41AFED60702E}">
      <dgm:prSet/>
      <dgm:spPr/>
      <dgm:t>
        <a:bodyPr/>
        <a:lstStyle/>
        <a:p>
          <a:endParaRPr lang="en-US"/>
        </a:p>
      </dgm:t>
    </dgm:pt>
    <dgm:pt modelId="{A924668A-B042-480D-A20D-F7FBF4D1A5CD}" type="sibTrans" cxnId="{9FADA915-2F0B-49B1-9799-41AFED60702E}">
      <dgm:prSet/>
      <dgm:spPr/>
      <dgm:t>
        <a:bodyPr/>
        <a:lstStyle/>
        <a:p>
          <a:endParaRPr lang="en-US"/>
        </a:p>
      </dgm:t>
    </dgm:pt>
    <dgm:pt modelId="{63A8579B-11B0-4B97-9608-6FB1BA6E0B0E}" type="pres">
      <dgm:prSet presAssocID="{34FDF11B-051F-4A54-9319-0FA109514542}" presName="Name0" presStyleCnt="0">
        <dgm:presLayoutVars>
          <dgm:dir/>
          <dgm:animLvl val="lvl"/>
          <dgm:resizeHandles val="exact"/>
        </dgm:presLayoutVars>
      </dgm:prSet>
      <dgm:spPr/>
    </dgm:pt>
    <dgm:pt modelId="{5964D761-9E20-49D6-838F-E4A6B2730854}" type="pres">
      <dgm:prSet presAssocID="{46A76119-28F4-4793-ACF0-8447D424766F}" presName="boxAndChildren" presStyleCnt="0"/>
      <dgm:spPr/>
    </dgm:pt>
    <dgm:pt modelId="{AB223482-B861-4CCE-9C45-53043AC1B6BB}" type="pres">
      <dgm:prSet presAssocID="{46A76119-28F4-4793-ACF0-8447D424766F}" presName="parentTextBox" presStyleLbl="node1" presStyleIdx="0" presStyleCnt="2"/>
      <dgm:spPr/>
    </dgm:pt>
    <dgm:pt modelId="{9A5178B3-0632-4E59-B6F6-B27D138F3E09}" type="pres">
      <dgm:prSet presAssocID="{46A76119-28F4-4793-ACF0-8447D424766F}" presName="entireBox" presStyleLbl="node1" presStyleIdx="0" presStyleCnt="2"/>
      <dgm:spPr/>
    </dgm:pt>
    <dgm:pt modelId="{645D39E6-E5C7-41E6-9A3F-B685ABDDEF88}" type="pres">
      <dgm:prSet presAssocID="{46A76119-28F4-4793-ACF0-8447D424766F}" presName="descendantBox" presStyleCnt="0"/>
      <dgm:spPr/>
    </dgm:pt>
    <dgm:pt modelId="{EFF28BCE-C98F-47F6-9609-064919FB0EED}" type="pres">
      <dgm:prSet presAssocID="{B7234240-B1FA-4C2E-96AE-053FD4DF7B21}" presName="childTextBox" presStyleLbl="fgAccFollowNode1" presStyleIdx="0" presStyleCnt="3">
        <dgm:presLayoutVars>
          <dgm:bulletEnabled val="1"/>
        </dgm:presLayoutVars>
      </dgm:prSet>
      <dgm:spPr/>
    </dgm:pt>
    <dgm:pt modelId="{D4B144EC-614B-4D2B-8499-91A73741AD93}" type="pres">
      <dgm:prSet presAssocID="{4E855141-F6EB-4DDE-8021-74B36C6C3CFC}" presName="childTextBox" presStyleLbl="fgAccFollowNode1" presStyleIdx="1" presStyleCnt="3">
        <dgm:presLayoutVars>
          <dgm:bulletEnabled val="1"/>
        </dgm:presLayoutVars>
      </dgm:prSet>
      <dgm:spPr/>
    </dgm:pt>
    <dgm:pt modelId="{7264C9BE-A8D0-4801-9C81-8C094D1713F0}" type="pres">
      <dgm:prSet presAssocID="{2F81F04F-24B7-4ECC-A542-D6BE4B264E93}" presName="childTextBox" presStyleLbl="fgAccFollowNode1" presStyleIdx="2" presStyleCnt="3">
        <dgm:presLayoutVars>
          <dgm:bulletEnabled val="1"/>
        </dgm:presLayoutVars>
      </dgm:prSet>
      <dgm:spPr/>
    </dgm:pt>
    <dgm:pt modelId="{814124B2-15C1-4B9E-A7FF-67E9148C6AAA}" type="pres">
      <dgm:prSet presAssocID="{6B49EAEF-12FD-4374-9AC3-C814B0E26A1D}" presName="sp" presStyleCnt="0"/>
      <dgm:spPr/>
    </dgm:pt>
    <dgm:pt modelId="{9DE49047-69F5-4BE0-9370-0164184F7DFB}" type="pres">
      <dgm:prSet presAssocID="{E5CA3E87-929A-4BB4-9622-EB1A93A5AC12}" presName="arrowAndChildren" presStyleCnt="0"/>
      <dgm:spPr/>
    </dgm:pt>
    <dgm:pt modelId="{7A142DF9-AB89-4482-908C-ECCCAC517D97}" type="pres">
      <dgm:prSet presAssocID="{E5CA3E87-929A-4BB4-9622-EB1A93A5AC12}" presName="parentTextArrow" presStyleLbl="node1" presStyleIdx="1" presStyleCnt="2"/>
      <dgm:spPr/>
    </dgm:pt>
  </dgm:ptLst>
  <dgm:cxnLst>
    <dgm:cxn modelId="{B90EB400-C486-451A-9439-D63B94028605}" type="presOf" srcId="{E5CA3E87-929A-4BB4-9622-EB1A93A5AC12}" destId="{7A142DF9-AB89-4482-908C-ECCCAC517D97}" srcOrd="0" destOrd="0" presId="urn:microsoft.com/office/officeart/2005/8/layout/process4"/>
    <dgm:cxn modelId="{5F0B4B01-2650-42DC-9D75-964FC487E362}" type="presOf" srcId="{A0CF4B50-68A0-467C-BF8A-29B92DC46443}" destId="{EFF28BCE-C98F-47F6-9609-064919FB0EED}" srcOrd="0" destOrd="1" presId="urn:microsoft.com/office/officeart/2005/8/layout/process4"/>
    <dgm:cxn modelId="{67EEF614-554D-4E19-990D-DDF69A121878}" srcId="{B7234240-B1FA-4C2E-96AE-053FD4DF7B21}" destId="{A0CF4B50-68A0-467C-BF8A-29B92DC46443}" srcOrd="0" destOrd="0" parTransId="{42A22AAE-A472-4170-9163-55219429CFAB}" sibTransId="{22612CFA-1565-4011-BD7D-33CE4281E166}"/>
    <dgm:cxn modelId="{9FADA915-2F0B-49B1-9799-41AFED60702E}" srcId="{2F81F04F-24B7-4ECC-A542-D6BE4B264E93}" destId="{416E3495-6AC1-428D-8BA8-CAC373820FAD}" srcOrd="0" destOrd="0" parTransId="{D2B4B0F4-D152-4C3C-9BB0-9FC73D9261F8}" sibTransId="{A924668A-B042-480D-A20D-F7FBF4D1A5CD}"/>
    <dgm:cxn modelId="{3A7DAF1E-8521-444C-815A-C4FD34722239}" srcId="{34FDF11B-051F-4A54-9319-0FA109514542}" destId="{46A76119-28F4-4793-ACF0-8447D424766F}" srcOrd="1" destOrd="0" parTransId="{A58674D5-E31D-46E9-9374-4AD1EE29427E}" sibTransId="{5B3359B9-BE32-433D-BD2D-81186A780312}"/>
    <dgm:cxn modelId="{8C60EF21-C0B9-4395-B663-7EEDA846343A}" type="presOf" srcId="{46A76119-28F4-4793-ACF0-8447D424766F}" destId="{9A5178B3-0632-4E59-B6F6-B27D138F3E09}" srcOrd="1" destOrd="0" presId="urn:microsoft.com/office/officeart/2005/8/layout/process4"/>
    <dgm:cxn modelId="{FBBDFB41-1BB5-4AF5-84B5-98EB45C2E30C}" type="presOf" srcId="{B7234240-B1FA-4C2E-96AE-053FD4DF7B21}" destId="{EFF28BCE-C98F-47F6-9609-064919FB0EED}" srcOrd="0" destOrd="0" presId="urn:microsoft.com/office/officeart/2005/8/layout/process4"/>
    <dgm:cxn modelId="{EF028B62-5070-4CED-B364-FF1A5B50AD40}" type="presOf" srcId="{46A76119-28F4-4793-ACF0-8447D424766F}" destId="{AB223482-B861-4CCE-9C45-53043AC1B6BB}" srcOrd="0" destOrd="0" presId="urn:microsoft.com/office/officeart/2005/8/layout/process4"/>
    <dgm:cxn modelId="{3B1CB86D-71B3-4B88-83D4-B5FFE9F60020}" srcId="{46A76119-28F4-4793-ACF0-8447D424766F}" destId="{2F81F04F-24B7-4ECC-A542-D6BE4B264E93}" srcOrd="2" destOrd="0" parTransId="{588FC9B9-FD1B-4A40-858F-54964D394289}" sibTransId="{325535F2-F230-413E-9FD1-E893DF1500BE}"/>
    <dgm:cxn modelId="{44C15B4E-430E-469C-B99A-819E92FEAFC4}" srcId="{34FDF11B-051F-4A54-9319-0FA109514542}" destId="{E5CA3E87-929A-4BB4-9622-EB1A93A5AC12}" srcOrd="0" destOrd="0" parTransId="{4F29D3FB-39DF-4C7F-99AE-F77A75928BF1}" sibTransId="{6B49EAEF-12FD-4374-9AC3-C814B0E26A1D}"/>
    <dgm:cxn modelId="{619E5376-F20A-4B53-8D64-7677649001D0}" type="presOf" srcId="{34FDF11B-051F-4A54-9319-0FA109514542}" destId="{63A8579B-11B0-4B97-9608-6FB1BA6E0B0E}" srcOrd="0" destOrd="0" presId="urn:microsoft.com/office/officeart/2005/8/layout/process4"/>
    <dgm:cxn modelId="{6B31D28E-B2AF-4EDE-961C-53CCA4675B86}" type="presOf" srcId="{2F81F04F-24B7-4ECC-A542-D6BE4B264E93}" destId="{7264C9BE-A8D0-4801-9C81-8C094D1713F0}" srcOrd="0" destOrd="0" presId="urn:microsoft.com/office/officeart/2005/8/layout/process4"/>
    <dgm:cxn modelId="{C7DD96CA-59EB-42B5-B708-CE1E456D5CAC}" srcId="{46A76119-28F4-4793-ACF0-8447D424766F}" destId="{4E855141-F6EB-4DDE-8021-74B36C6C3CFC}" srcOrd="1" destOrd="0" parTransId="{7E6B9FFF-4EF9-4612-BE61-C00B0DF556ED}" sibTransId="{14F54C19-9548-4F7D-9795-2DEBC0470A49}"/>
    <dgm:cxn modelId="{E8366ED1-05D4-4DBA-9A9F-EB631AC46BC9}" type="presOf" srcId="{416E3495-6AC1-428D-8BA8-CAC373820FAD}" destId="{7264C9BE-A8D0-4801-9C81-8C094D1713F0}" srcOrd="0" destOrd="1" presId="urn:microsoft.com/office/officeart/2005/8/layout/process4"/>
    <dgm:cxn modelId="{FCD7C9D9-F4BD-4FA9-A145-020344227CFF}" srcId="{46A76119-28F4-4793-ACF0-8447D424766F}" destId="{B7234240-B1FA-4C2E-96AE-053FD4DF7B21}" srcOrd="0" destOrd="0" parTransId="{451A4CAA-C9DB-43B8-8DF5-FEEB8EB18907}" sibTransId="{B5F85967-03C5-4ADF-B328-10BDEE9BD04A}"/>
    <dgm:cxn modelId="{40FE01E6-1BD5-44B9-815D-DE193F0B41F9}" type="presOf" srcId="{B1C63EA3-A075-484B-82F1-A67AFA8B43D5}" destId="{D4B144EC-614B-4D2B-8499-91A73741AD93}" srcOrd="0" destOrd="1" presId="urn:microsoft.com/office/officeart/2005/8/layout/process4"/>
    <dgm:cxn modelId="{06C88FE8-B40A-4903-8334-653D020C2365}" type="presOf" srcId="{4E855141-F6EB-4DDE-8021-74B36C6C3CFC}" destId="{D4B144EC-614B-4D2B-8499-91A73741AD93}" srcOrd="0" destOrd="0" presId="urn:microsoft.com/office/officeart/2005/8/layout/process4"/>
    <dgm:cxn modelId="{613886EB-C6A4-4E4A-A2D1-8E763DF0E93C}" srcId="{4E855141-F6EB-4DDE-8021-74B36C6C3CFC}" destId="{B1C63EA3-A075-484B-82F1-A67AFA8B43D5}" srcOrd="0" destOrd="0" parTransId="{2379F9C0-EF83-4A61-B19C-E738202B776B}" sibTransId="{EA048DEC-D1C8-4E95-A845-1610690BF4FD}"/>
    <dgm:cxn modelId="{E3A49B73-4CD1-4F4B-923B-1CFD0C4FF37E}" type="presParOf" srcId="{63A8579B-11B0-4B97-9608-6FB1BA6E0B0E}" destId="{5964D761-9E20-49D6-838F-E4A6B2730854}" srcOrd="0" destOrd="0" presId="urn:microsoft.com/office/officeart/2005/8/layout/process4"/>
    <dgm:cxn modelId="{DCA10C02-ADAB-4429-B834-0A0882CFF142}" type="presParOf" srcId="{5964D761-9E20-49D6-838F-E4A6B2730854}" destId="{AB223482-B861-4CCE-9C45-53043AC1B6BB}" srcOrd="0" destOrd="0" presId="urn:microsoft.com/office/officeart/2005/8/layout/process4"/>
    <dgm:cxn modelId="{0C96A6A5-4EF6-47EC-ABBA-724CAAF8827C}" type="presParOf" srcId="{5964D761-9E20-49D6-838F-E4A6B2730854}" destId="{9A5178B3-0632-4E59-B6F6-B27D138F3E09}" srcOrd="1" destOrd="0" presId="urn:microsoft.com/office/officeart/2005/8/layout/process4"/>
    <dgm:cxn modelId="{C026C7CB-B49B-4FBE-90E7-D93F8AB1DA15}" type="presParOf" srcId="{5964D761-9E20-49D6-838F-E4A6B2730854}" destId="{645D39E6-E5C7-41E6-9A3F-B685ABDDEF88}" srcOrd="2" destOrd="0" presId="urn:microsoft.com/office/officeart/2005/8/layout/process4"/>
    <dgm:cxn modelId="{91CD1AA8-15A9-4E43-BE19-563E15E153C7}" type="presParOf" srcId="{645D39E6-E5C7-41E6-9A3F-B685ABDDEF88}" destId="{EFF28BCE-C98F-47F6-9609-064919FB0EED}" srcOrd="0" destOrd="0" presId="urn:microsoft.com/office/officeart/2005/8/layout/process4"/>
    <dgm:cxn modelId="{2B4AC53A-1B9B-40B2-B305-571D8D767771}" type="presParOf" srcId="{645D39E6-E5C7-41E6-9A3F-B685ABDDEF88}" destId="{D4B144EC-614B-4D2B-8499-91A73741AD93}" srcOrd="1" destOrd="0" presId="urn:microsoft.com/office/officeart/2005/8/layout/process4"/>
    <dgm:cxn modelId="{8075DA50-F553-4729-8922-C3FDCC090DF3}" type="presParOf" srcId="{645D39E6-E5C7-41E6-9A3F-B685ABDDEF88}" destId="{7264C9BE-A8D0-4801-9C81-8C094D1713F0}" srcOrd="2" destOrd="0" presId="urn:microsoft.com/office/officeart/2005/8/layout/process4"/>
    <dgm:cxn modelId="{9524D84A-23A6-4C85-85B9-6581369A004A}" type="presParOf" srcId="{63A8579B-11B0-4B97-9608-6FB1BA6E0B0E}" destId="{814124B2-15C1-4B9E-A7FF-67E9148C6AAA}" srcOrd="1" destOrd="0" presId="urn:microsoft.com/office/officeart/2005/8/layout/process4"/>
    <dgm:cxn modelId="{C5B0072D-E802-4AF7-8859-E23FCB2BB858}" type="presParOf" srcId="{63A8579B-11B0-4B97-9608-6FB1BA6E0B0E}" destId="{9DE49047-69F5-4BE0-9370-0164184F7DFB}" srcOrd="2" destOrd="0" presId="urn:microsoft.com/office/officeart/2005/8/layout/process4"/>
    <dgm:cxn modelId="{038C6B51-FC8C-45A2-BAE8-AF4C29DBEBB3}" type="presParOf" srcId="{9DE49047-69F5-4BE0-9370-0164184F7DFB}" destId="{7A142DF9-AB89-4482-908C-ECCCAC517D9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607497-0B58-40A2-9984-671E04E0E37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57CCCA9-A4E1-4A4D-8F38-AE123AE30308}">
      <dgm:prSet/>
      <dgm:spPr/>
      <dgm:t>
        <a:bodyPr/>
        <a:lstStyle/>
        <a:p>
          <a:r>
            <a:rPr lang="en-GB"/>
            <a:t>Political stability has increased in some areas of the world whilst declining in others.</a:t>
          </a:r>
          <a:endParaRPr lang="en-US"/>
        </a:p>
      </dgm:t>
    </dgm:pt>
    <dgm:pt modelId="{9F4C9278-9234-4827-9B87-2AEE40E1AF23}" type="parTrans" cxnId="{7013135A-8F06-4F64-A3F6-A540CCEAA1B6}">
      <dgm:prSet/>
      <dgm:spPr/>
      <dgm:t>
        <a:bodyPr/>
        <a:lstStyle/>
        <a:p>
          <a:endParaRPr lang="en-US"/>
        </a:p>
      </dgm:t>
    </dgm:pt>
    <dgm:pt modelId="{D1069243-8A43-4476-8252-AABBC8A7386D}" type="sibTrans" cxnId="{7013135A-8F06-4F64-A3F6-A540CCEAA1B6}">
      <dgm:prSet/>
      <dgm:spPr/>
      <dgm:t>
        <a:bodyPr/>
        <a:lstStyle/>
        <a:p>
          <a:endParaRPr lang="en-US"/>
        </a:p>
      </dgm:t>
    </dgm:pt>
    <dgm:pt modelId="{848CA291-4218-47F2-A1E2-BFBF12BE9F0E}">
      <dgm:prSet/>
      <dgm:spPr/>
      <dgm:t>
        <a:bodyPr/>
        <a:lstStyle/>
        <a:p>
          <a:r>
            <a:rPr lang="en-GB"/>
            <a:t>Poor governance, particular in some less developed countries, has made it difficult to trade successfully. In some countries corruption is rife and is a major element in being able to do business. </a:t>
          </a:r>
          <a:endParaRPr lang="en-US"/>
        </a:p>
      </dgm:t>
    </dgm:pt>
    <dgm:pt modelId="{020A32EC-7E75-441E-92E8-F01365ADBB8B}" type="parTrans" cxnId="{2AAAB5B7-77FB-4E9D-BA9F-0B1E990A3FBF}">
      <dgm:prSet/>
      <dgm:spPr/>
      <dgm:t>
        <a:bodyPr/>
        <a:lstStyle/>
        <a:p>
          <a:endParaRPr lang="en-US"/>
        </a:p>
      </dgm:t>
    </dgm:pt>
    <dgm:pt modelId="{0F1B3EF1-313A-49EA-82A7-AE8AEFE5A98C}" type="sibTrans" cxnId="{2AAAB5B7-77FB-4E9D-BA9F-0B1E990A3FBF}">
      <dgm:prSet/>
      <dgm:spPr/>
      <dgm:t>
        <a:bodyPr/>
        <a:lstStyle/>
        <a:p>
          <a:endParaRPr lang="en-US"/>
        </a:p>
      </dgm:t>
    </dgm:pt>
    <dgm:pt modelId="{468B3516-A491-488D-9901-D42A5FDE8151}">
      <dgm:prSet/>
      <dgm:spPr/>
      <dgm:t>
        <a:bodyPr/>
        <a:lstStyle/>
        <a:p>
          <a:r>
            <a:rPr lang="en-GB"/>
            <a:t>Civil wars continue to impact in areas throughout the world. When there is a greater likelihood of civil unrest it means that a business is less confident in investing time and effort in doing trade with that country. </a:t>
          </a:r>
          <a:endParaRPr lang="en-US"/>
        </a:p>
      </dgm:t>
    </dgm:pt>
    <dgm:pt modelId="{4CC471E1-785B-4F47-9E35-CC708792460A}" type="parTrans" cxnId="{4D5F73C2-AB71-49AE-AB93-558C1C89B891}">
      <dgm:prSet/>
      <dgm:spPr/>
      <dgm:t>
        <a:bodyPr/>
        <a:lstStyle/>
        <a:p>
          <a:endParaRPr lang="en-US"/>
        </a:p>
      </dgm:t>
    </dgm:pt>
    <dgm:pt modelId="{697129A0-2FCF-40C8-9515-BD847B09CB18}" type="sibTrans" cxnId="{4D5F73C2-AB71-49AE-AB93-558C1C89B891}">
      <dgm:prSet/>
      <dgm:spPr/>
      <dgm:t>
        <a:bodyPr/>
        <a:lstStyle/>
        <a:p>
          <a:endParaRPr lang="en-US"/>
        </a:p>
      </dgm:t>
    </dgm:pt>
    <dgm:pt modelId="{D05CC114-2D7B-4CAC-9236-783DE662EA52}" type="pres">
      <dgm:prSet presAssocID="{71607497-0B58-40A2-9984-671E04E0E37F}" presName="linear" presStyleCnt="0">
        <dgm:presLayoutVars>
          <dgm:animLvl val="lvl"/>
          <dgm:resizeHandles val="exact"/>
        </dgm:presLayoutVars>
      </dgm:prSet>
      <dgm:spPr/>
    </dgm:pt>
    <dgm:pt modelId="{F9CA6237-F1CB-4369-BF43-E222D8232E65}" type="pres">
      <dgm:prSet presAssocID="{757CCCA9-A4E1-4A4D-8F38-AE123AE30308}" presName="parentText" presStyleLbl="node1" presStyleIdx="0" presStyleCnt="3">
        <dgm:presLayoutVars>
          <dgm:chMax val="0"/>
          <dgm:bulletEnabled val="1"/>
        </dgm:presLayoutVars>
      </dgm:prSet>
      <dgm:spPr/>
    </dgm:pt>
    <dgm:pt modelId="{21D33617-7DEF-4F0B-A4B3-CB0877352B39}" type="pres">
      <dgm:prSet presAssocID="{D1069243-8A43-4476-8252-AABBC8A7386D}" presName="spacer" presStyleCnt="0"/>
      <dgm:spPr/>
    </dgm:pt>
    <dgm:pt modelId="{BFC5BD63-D7E2-4B94-B883-091E95806F02}" type="pres">
      <dgm:prSet presAssocID="{848CA291-4218-47F2-A1E2-BFBF12BE9F0E}" presName="parentText" presStyleLbl="node1" presStyleIdx="1" presStyleCnt="3">
        <dgm:presLayoutVars>
          <dgm:chMax val="0"/>
          <dgm:bulletEnabled val="1"/>
        </dgm:presLayoutVars>
      </dgm:prSet>
      <dgm:spPr/>
    </dgm:pt>
    <dgm:pt modelId="{F4CF482E-A7C9-4022-8420-3A395A02E691}" type="pres">
      <dgm:prSet presAssocID="{0F1B3EF1-313A-49EA-82A7-AE8AEFE5A98C}" presName="spacer" presStyleCnt="0"/>
      <dgm:spPr/>
    </dgm:pt>
    <dgm:pt modelId="{53703A87-0975-4826-9192-A6B9390EAC64}" type="pres">
      <dgm:prSet presAssocID="{468B3516-A491-488D-9901-D42A5FDE8151}" presName="parentText" presStyleLbl="node1" presStyleIdx="2" presStyleCnt="3">
        <dgm:presLayoutVars>
          <dgm:chMax val="0"/>
          <dgm:bulletEnabled val="1"/>
        </dgm:presLayoutVars>
      </dgm:prSet>
      <dgm:spPr/>
    </dgm:pt>
  </dgm:ptLst>
  <dgm:cxnLst>
    <dgm:cxn modelId="{31F1F306-C95D-4AFE-9CD3-2D691080C112}" type="presOf" srcId="{757CCCA9-A4E1-4A4D-8F38-AE123AE30308}" destId="{F9CA6237-F1CB-4369-BF43-E222D8232E65}" srcOrd="0" destOrd="0" presId="urn:microsoft.com/office/officeart/2005/8/layout/vList2"/>
    <dgm:cxn modelId="{5A662756-8824-42ED-A170-2D2605EE148C}" type="presOf" srcId="{71607497-0B58-40A2-9984-671E04E0E37F}" destId="{D05CC114-2D7B-4CAC-9236-783DE662EA52}" srcOrd="0" destOrd="0" presId="urn:microsoft.com/office/officeart/2005/8/layout/vList2"/>
    <dgm:cxn modelId="{7013135A-8F06-4F64-A3F6-A540CCEAA1B6}" srcId="{71607497-0B58-40A2-9984-671E04E0E37F}" destId="{757CCCA9-A4E1-4A4D-8F38-AE123AE30308}" srcOrd="0" destOrd="0" parTransId="{9F4C9278-9234-4827-9B87-2AEE40E1AF23}" sibTransId="{D1069243-8A43-4476-8252-AABBC8A7386D}"/>
    <dgm:cxn modelId="{2E4BE681-D6A7-47AF-8EB1-50DCB1E23901}" type="presOf" srcId="{848CA291-4218-47F2-A1E2-BFBF12BE9F0E}" destId="{BFC5BD63-D7E2-4B94-B883-091E95806F02}" srcOrd="0" destOrd="0" presId="urn:microsoft.com/office/officeart/2005/8/layout/vList2"/>
    <dgm:cxn modelId="{2AAAB5B7-77FB-4E9D-BA9F-0B1E990A3FBF}" srcId="{71607497-0B58-40A2-9984-671E04E0E37F}" destId="{848CA291-4218-47F2-A1E2-BFBF12BE9F0E}" srcOrd="1" destOrd="0" parTransId="{020A32EC-7E75-441E-92E8-F01365ADBB8B}" sibTransId="{0F1B3EF1-313A-49EA-82A7-AE8AEFE5A98C}"/>
    <dgm:cxn modelId="{4D5F73C2-AB71-49AE-AB93-558C1C89B891}" srcId="{71607497-0B58-40A2-9984-671E04E0E37F}" destId="{468B3516-A491-488D-9901-D42A5FDE8151}" srcOrd="2" destOrd="0" parTransId="{4CC471E1-785B-4F47-9E35-CC708792460A}" sibTransId="{697129A0-2FCF-40C8-9515-BD847B09CB18}"/>
    <dgm:cxn modelId="{01077BFD-58A9-4540-AA95-AC3DDC53419B}" type="presOf" srcId="{468B3516-A491-488D-9901-D42A5FDE8151}" destId="{53703A87-0975-4826-9192-A6B9390EAC64}" srcOrd="0" destOrd="0" presId="urn:microsoft.com/office/officeart/2005/8/layout/vList2"/>
    <dgm:cxn modelId="{B45EE4B6-5BDC-43FF-994F-7ED7D8681157}" type="presParOf" srcId="{D05CC114-2D7B-4CAC-9236-783DE662EA52}" destId="{F9CA6237-F1CB-4369-BF43-E222D8232E65}" srcOrd="0" destOrd="0" presId="urn:microsoft.com/office/officeart/2005/8/layout/vList2"/>
    <dgm:cxn modelId="{7BE0698E-F02F-4144-89C1-FD9C8BE96B60}" type="presParOf" srcId="{D05CC114-2D7B-4CAC-9236-783DE662EA52}" destId="{21D33617-7DEF-4F0B-A4B3-CB0877352B39}" srcOrd="1" destOrd="0" presId="urn:microsoft.com/office/officeart/2005/8/layout/vList2"/>
    <dgm:cxn modelId="{B00B192F-4DA5-4FC0-A36C-11895A52B875}" type="presParOf" srcId="{D05CC114-2D7B-4CAC-9236-783DE662EA52}" destId="{BFC5BD63-D7E2-4B94-B883-091E95806F02}" srcOrd="2" destOrd="0" presId="urn:microsoft.com/office/officeart/2005/8/layout/vList2"/>
    <dgm:cxn modelId="{635856BB-F549-420F-84CD-824BA1D7C42E}" type="presParOf" srcId="{D05CC114-2D7B-4CAC-9236-783DE662EA52}" destId="{F4CF482E-A7C9-4022-8420-3A395A02E691}" srcOrd="3" destOrd="0" presId="urn:microsoft.com/office/officeart/2005/8/layout/vList2"/>
    <dgm:cxn modelId="{5BA9C758-03DF-46CB-98ED-526D6F3AC3E8}" type="presParOf" srcId="{D05CC114-2D7B-4CAC-9236-783DE662EA52}" destId="{53703A87-0975-4826-9192-A6B9390EAC6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2B1773-B763-411F-9F0E-3DC402F99C50}" type="doc">
      <dgm:prSet loTypeId="urn:microsoft.com/office/officeart/2005/8/layout/matrix2" loCatId="matrix" qsTypeId="urn:microsoft.com/office/officeart/2005/8/quickstyle/simple1" qsCatId="simple" csTypeId="urn:microsoft.com/office/officeart/2005/8/colors/colorful2" csCatId="colorful"/>
      <dgm:spPr/>
      <dgm:t>
        <a:bodyPr/>
        <a:lstStyle/>
        <a:p>
          <a:endParaRPr lang="en-US"/>
        </a:p>
      </dgm:t>
    </dgm:pt>
    <dgm:pt modelId="{73DD3AF1-F5E9-4103-9F55-8F217818E48B}">
      <dgm:prSet/>
      <dgm:spPr/>
      <dgm:t>
        <a:bodyPr/>
        <a:lstStyle/>
        <a:p>
          <a:r>
            <a:rPr lang="en-GB"/>
            <a:t>Exchange rates have a significant impact on the profits of a business operating in foreign markets.</a:t>
          </a:r>
          <a:endParaRPr lang="en-US"/>
        </a:p>
      </dgm:t>
    </dgm:pt>
    <dgm:pt modelId="{A7B6D35F-AA48-4F24-9A13-C86EFE5DD23F}" type="parTrans" cxnId="{20F02D04-6307-4F42-AEC6-8E6F704E2311}">
      <dgm:prSet/>
      <dgm:spPr/>
      <dgm:t>
        <a:bodyPr/>
        <a:lstStyle/>
        <a:p>
          <a:endParaRPr lang="en-US"/>
        </a:p>
      </dgm:t>
    </dgm:pt>
    <dgm:pt modelId="{DDD1FA26-A640-4596-8552-3DB25D61D1F8}" type="sibTrans" cxnId="{20F02D04-6307-4F42-AEC6-8E6F704E2311}">
      <dgm:prSet/>
      <dgm:spPr/>
      <dgm:t>
        <a:bodyPr/>
        <a:lstStyle/>
        <a:p>
          <a:endParaRPr lang="en-US"/>
        </a:p>
      </dgm:t>
    </dgm:pt>
    <dgm:pt modelId="{D62755AE-DD6B-4D4C-B5C0-15A0DD0C3542}">
      <dgm:prSet/>
      <dgm:spPr/>
      <dgm:t>
        <a:bodyPr/>
        <a:lstStyle/>
        <a:p>
          <a:r>
            <a:rPr lang="en-GB"/>
            <a:t>If the exchange rate of the £ appreciates then it is more expensive to export to foreign countries.</a:t>
          </a:r>
          <a:endParaRPr lang="en-US"/>
        </a:p>
      </dgm:t>
    </dgm:pt>
    <dgm:pt modelId="{A17B5BF9-1EBF-432F-A896-9714ED5AB07C}" type="parTrans" cxnId="{D8AD2CB8-9D1A-4E4A-8B12-23C2292BB5EC}">
      <dgm:prSet/>
      <dgm:spPr/>
      <dgm:t>
        <a:bodyPr/>
        <a:lstStyle/>
        <a:p>
          <a:endParaRPr lang="en-US"/>
        </a:p>
      </dgm:t>
    </dgm:pt>
    <dgm:pt modelId="{F899868C-626B-4FEC-B7E4-CF95923A5D46}" type="sibTrans" cxnId="{D8AD2CB8-9D1A-4E4A-8B12-23C2292BB5EC}">
      <dgm:prSet/>
      <dgm:spPr/>
      <dgm:t>
        <a:bodyPr/>
        <a:lstStyle/>
        <a:p>
          <a:endParaRPr lang="en-US"/>
        </a:p>
      </dgm:t>
    </dgm:pt>
    <dgm:pt modelId="{F5E52157-E151-47D1-BE66-4A1832ED95B0}">
      <dgm:prSet/>
      <dgm:spPr/>
      <dgm:t>
        <a:bodyPr/>
        <a:lstStyle/>
        <a:p>
          <a:r>
            <a:rPr lang="en-GB"/>
            <a:t>Any profit made in the foreign country from providing goods and services will be more expensive to repatriate (send back) to the UK as the business will have to turn the foreign currency into £s.</a:t>
          </a:r>
          <a:endParaRPr lang="en-US"/>
        </a:p>
      </dgm:t>
    </dgm:pt>
    <dgm:pt modelId="{8713620D-B8DA-4CA5-81F5-48BB905AA638}" type="parTrans" cxnId="{500D6EAA-0349-46E0-8069-6845B622941A}">
      <dgm:prSet/>
      <dgm:spPr/>
      <dgm:t>
        <a:bodyPr/>
        <a:lstStyle/>
        <a:p>
          <a:endParaRPr lang="en-US"/>
        </a:p>
      </dgm:t>
    </dgm:pt>
    <dgm:pt modelId="{D63618CC-32C7-41ED-98EC-FB616797296E}" type="sibTrans" cxnId="{500D6EAA-0349-46E0-8069-6845B622941A}">
      <dgm:prSet/>
      <dgm:spPr/>
      <dgm:t>
        <a:bodyPr/>
        <a:lstStyle/>
        <a:p>
          <a:endParaRPr lang="en-US"/>
        </a:p>
      </dgm:t>
    </dgm:pt>
    <dgm:pt modelId="{A19985E0-CE83-4FFC-B748-7BEAC4AA56FA}">
      <dgm:prSet/>
      <dgm:spPr/>
      <dgm:t>
        <a:bodyPr/>
        <a:lstStyle/>
        <a:p>
          <a:r>
            <a:rPr lang="en-GB"/>
            <a:t>This will impact negatively on profits of the business.</a:t>
          </a:r>
          <a:endParaRPr lang="en-US"/>
        </a:p>
      </dgm:t>
    </dgm:pt>
    <dgm:pt modelId="{B1A67D2A-5ABF-4765-BA3F-638A441C0E54}" type="parTrans" cxnId="{D0F472F1-8EDE-4F8D-A276-26104FCEC028}">
      <dgm:prSet/>
      <dgm:spPr/>
      <dgm:t>
        <a:bodyPr/>
        <a:lstStyle/>
        <a:p>
          <a:endParaRPr lang="en-US"/>
        </a:p>
      </dgm:t>
    </dgm:pt>
    <dgm:pt modelId="{1D1ABBBB-1EB5-46FA-9C54-465C4DB946C3}" type="sibTrans" cxnId="{D0F472F1-8EDE-4F8D-A276-26104FCEC028}">
      <dgm:prSet/>
      <dgm:spPr/>
      <dgm:t>
        <a:bodyPr/>
        <a:lstStyle/>
        <a:p>
          <a:endParaRPr lang="en-US"/>
        </a:p>
      </dgm:t>
    </dgm:pt>
    <dgm:pt modelId="{D4E4D659-75F6-4992-853C-0E3018247E92}" type="pres">
      <dgm:prSet presAssocID="{AF2B1773-B763-411F-9F0E-3DC402F99C50}" presName="matrix" presStyleCnt="0">
        <dgm:presLayoutVars>
          <dgm:chMax val="1"/>
          <dgm:dir/>
          <dgm:resizeHandles val="exact"/>
        </dgm:presLayoutVars>
      </dgm:prSet>
      <dgm:spPr/>
    </dgm:pt>
    <dgm:pt modelId="{A633B602-E97C-468C-B95A-F6897BEFD996}" type="pres">
      <dgm:prSet presAssocID="{AF2B1773-B763-411F-9F0E-3DC402F99C50}" presName="axisShape" presStyleLbl="bgShp" presStyleIdx="0" presStyleCnt="1"/>
      <dgm:spPr/>
    </dgm:pt>
    <dgm:pt modelId="{2DB4C624-9839-4179-9963-416578891C28}" type="pres">
      <dgm:prSet presAssocID="{AF2B1773-B763-411F-9F0E-3DC402F99C50}" presName="rect1" presStyleLbl="node1" presStyleIdx="0" presStyleCnt="4">
        <dgm:presLayoutVars>
          <dgm:chMax val="0"/>
          <dgm:chPref val="0"/>
          <dgm:bulletEnabled val="1"/>
        </dgm:presLayoutVars>
      </dgm:prSet>
      <dgm:spPr/>
    </dgm:pt>
    <dgm:pt modelId="{E9CF8102-D9C6-44F2-B3C7-0A095414388F}" type="pres">
      <dgm:prSet presAssocID="{AF2B1773-B763-411F-9F0E-3DC402F99C50}" presName="rect2" presStyleLbl="node1" presStyleIdx="1" presStyleCnt="4">
        <dgm:presLayoutVars>
          <dgm:chMax val="0"/>
          <dgm:chPref val="0"/>
          <dgm:bulletEnabled val="1"/>
        </dgm:presLayoutVars>
      </dgm:prSet>
      <dgm:spPr/>
    </dgm:pt>
    <dgm:pt modelId="{920BB4E4-365B-4738-AF3C-0216B984DFD9}" type="pres">
      <dgm:prSet presAssocID="{AF2B1773-B763-411F-9F0E-3DC402F99C50}" presName="rect3" presStyleLbl="node1" presStyleIdx="2" presStyleCnt="4">
        <dgm:presLayoutVars>
          <dgm:chMax val="0"/>
          <dgm:chPref val="0"/>
          <dgm:bulletEnabled val="1"/>
        </dgm:presLayoutVars>
      </dgm:prSet>
      <dgm:spPr/>
    </dgm:pt>
    <dgm:pt modelId="{8D3B3482-3746-44F2-AF2E-CEFE221CEEC3}" type="pres">
      <dgm:prSet presAssocID="{AF2B1773-B763-411F-9F0E-3DC402F99C50}" presName="rect4" presStyleLbl="node1" presStyleIdx="3" presStyleCnt="4">
        <dgm:presLayoutVars>
          <dgm:chMax val="0"/>
          <dgm:chPref val="0"/>
          <dgm:bulletEnabled val="1"/>
        </dgm:presLayoutVars>
      </dgm:prSet>
      <dgm:spPr/>
    </dgm:pt>
  </dgm:ptLst>
  <dgm:cxnLst>
    <dgm:cxn modelId="{20F02D04-6307-4F42-AEC6-8E6F704E2311}" srcId="{AF2B1773-B763-411F-9F0E-3DC402F99C50}" destId="{73DD3AF1-F5E9-4103-9F55-8F217818E48B}" srcOrd="0" destOrd="0" parTransId="{A7B6D35F-AA48-4F24-9A13-C86EFE5DD23F}" sibTransId="{DDD1FA26-A640-4596-8552-3DB25D61D1F8}"/>
    <dgm:cxn modelId="{A6424F13-D718-4351-8D92-699DB47CD487}" type="presOf" srcId="{73DD3AF1-F5E9-4103-9F55-8F217818E48B}" destId="{2DB4C624-9839-4179-9963-416578891C28}" srcOrd="0" destOrd="0" presId="urn:microsoft.com/office/officeart/2005/8/layout/matrix2"/>
    <dgm:cxn modelId="{26EB531F-5F96-46CE-A11B-93B20334371F}" type="presOf" srcId="{AF2B1773-B763-411F-9F0E-3DC402F99C50}" destId="{D4E4D659-75F6-4992-853C-0E3018247E92}" srcOrd="0" destOrd="0" presId="urn:microsoft.com/office/officeart/2005/8/layout/matrix2"/>
    <dgm:cxn modelId="{8D113B5D-88D1-4E00-A1D8-567A537A3C96}" type="presOf" srcId="{F5E52157-E151-47D1-BE66-4A1832ED95B0}" destId="{920BB4E4-365B-4738-AF3C-0216B984DFD9}" srcOrd="0" destOrd="0" presId="urn:microsoft.com/office/officeart/2005/8/layout/matrix2"/>
    <dgm:cxn modelId="{FF81C36C-AF6A-4A54-B488-ECB92D519ADE}" type="presOf" srcId="{D62755AE-DD6B-4D4C-B5C0-15A0DD0C3542}" destId="{E9CF8102-D9C6-44F2-B3C7-0A095414388F}" srcOrd="0" destOrd="0" presId="urn:microsoft.com/office/officeart/2005/8/layout/matrix2"/>
    <dgm:cxn modelId="{500D6EAA-0349-46E0-8069-6845B622941A}" srcId="{AF2B1773-B763-411F-9F0E-3DC402F99C50}" destId="{F5E52157-E151-47D1-BE66-4A1832ED95B0}" srcOrd="2" destOrd="0" parTransId="{8713620D-B8DA-4CA5-81F5-48BB905AA638}" sibTransId="{D63618CC-32C7-41ED-98EC-FB616797296E}"/>
    <dgm:cxn modelId="{D8AD2CB8-9D1A-4E4A-8B12-23C2292BB5EC}" srcId="{AF2B1773-B763-411F-9F0E-3DC402F99C50}" destId="{D62755AE-DD6B-4D4C-B5C0-15A0DD0C3542}" srcOrd="1" destOrd="0" parTransId="{A17B5BF9-1EBF-432F-A896-9714ED5AB07C}" sibTransId="{F899868C-626B-4FEC-B7E4-CF95923A5D46}"/>
    <dgm:cxn modelId="{3DCD65C8-CCAB-4106-A17C-0321D5642AEE}" type="presOf" srcId="{A19985E0-CE83-4FFC-B748-7BEAC4AA56FA}" destId="{8D3B3482-3746-44F2-AF2E-CEFE221CEEC3}" srcOrd="0" destOrd="0" presId="urn:microsoft.com/office/officeart/2005/8/layout/matrix2"/>
    <dgm:cxn modelId="{D0F472F1-8EDE-4F8D-A276-26104FCEC028}" srcId="{AF2B1773-B763-411F-9F0E-3DC402F99C50}" destId="{A19985E0-CE83-4FFC-B748-7BEAC4AA56FA}" srcOrd="3" destOrd="0" parTransId="{B1A67D2A-5ABF-4765-BA3F-638A441C0E54}" sibTransId="{1D1ABBBB-1EB5-46FA-9C54-465C4DB946C3}"/>
    <dgm:cxn modelId="{844B4753-C8F0-419E-9B93-C722AAFC2AF2}" type="presParOf" srcId="{D4E4D659-75F6-4992-853C-0E3018247E92}" destId="{A633B602-E97C-468C-B95A-F6897BEFD996}" srcOrd="0" destOrd="0" presId="urn:microsoft.com/office/officeart/2005/8/layout/matrix2"/>
    <dgm:cxn modelId="{E52D51F6-049C-4F0A-BEAA-18AEE7C2EFA5}" type="presParOf" srcId="{D4E4D659-75F6-4992-853C-0E3018247E92}" destId="{2DB4C624-9839-4179-9963-416578891C28}" srcOrd="1" destOrd="0" presId="urn:microsoft.com/office/officeart/2005/8/layout/matrix2"/>
    <dgm:cxn modelId="{8698CD87-E7EC-4D85-9679-D916775D85B2}" type="presParOf" srcId="{D4E4D659-75F6-4992-853C-0E3018247E92}" destId="{E9CF8102-D9C6-44F2-B3C7-0A095414388F}" srcOrd="2" destOrd="0" presId="urn:microsoft.com/office/officeart/2005/8/layout/matrix2"/>
    <dgm:cxn modelId="{82D53568-98D6-4B3F-99B7-9A21433411DE}" type="presParOf" srcId="{D4E4D659-75F6-4992-853C-0E3018247E92}" destId="{920BB4E4-365B-4738-AF3C-0216B984DFD9}" srcOrd="3" destOrd="0" presId="urn:microsoft.com/office/officeart/2005/8/layout/matrix2"/>
    <dgm:cxn modelId="{0913FB46-BEF4-4109-BC6D-D6B430B2AB5C}" type="presParOf" srcId="{D4E4D659-75F6-4992-853C-0E3018247E92}" destId="{8D3B3482-3746-44F2-AF2E-CEFE221CEEC3}"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C33CEE-B8DF-4CB8-9571-DF8AE0BEBBF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9B0D14E-DDD2-4E26-A90B-E4C8835DC899}">
      <dgm:prSet/>
      <dgm:spPr/>
      <dgm:t>
        <a:bodyPr/>
        <a:lstStyle/>
        <a:p>
          <a:r>
            <a:rPr lang="en-GB"/>
            <a:t>In highly competitive mass markets having low costs of production will be a significant issue.</a:t>
          </a:r>
          <a:endParaRPr lang="en-US"/>
        </a:p>
      </dgm:t>
    </dgm:pt>
    <dgm:pt modelId="{CF66A2CB-8302-49B8-968D-267957B69B10}" type="parTrans" cxnId="{AC97B923-9929-4E27-9863-8A22C7B4218E}">
      <dgm:prSet/>
      <dgm:spPr/>
      <dgm:t>
        <a:bodyPr/>
        <a:lstStyle/>
        <a:p>
          <a:endParaRPr lang="en-US"/>
        </a:p>
      </dgm:t>
    </dgm:pt>
    <dgm:pt modelId="{AA04E03B-3D56-42BF-AF0E-CB75AA0AFD10}" type="sibTrans" cxnId="{AC97B923-9929-4E27-9863-8A22C7B4218E}">
      <dgm:prSet/>
      <dgm:spPr/>
      <dgm:t>
        <a:bodyPr/>
        <a:lstStyle/>
        <a:p>
          <a:endParaRPr lang="en-US"/>
        </a:p>
      </dgm:t>
    </dgm:pt>
    <dgm:pt modelId="{DECC3C29-2F30-4CCB-B29F-642B37FE1D19}">
      <dgm:prSet/>
      <dgm:spPr/>
      <dgm:t>
        <a:bodyPr/>
        <a:lstStyle/>
        <a:p>
          <a:r>
            <a:rPr lang="en-GB"/>
            <a:t>This means low wage cost economies will see FDI in order to take advantage of the labour force. This allows businesses to drive costs down, allowing them to follow a low cost strategy if required.</a:t>
          </a:r>
          <a:endParaRPr lang="en-US"/>
        </a:p>
      </dgm:t>
    </dgm:pt>
    <dgm:pt modelId="{5DC5EE1C-BC5B-4E4D-8CAA-D27B9778D525}" type="parTrans" cxnId="{88F5A54B-527B-4695-BD28-5B6EA2559259}">
      <dgm:prSet/>
      <dgm:spPr/>
      <dgm:t>
        <a:bodyPr/>
        <a:lstStyle/>
        <a:p>
          <a:endParaRPr lang="en-US"/>
        </a:p>
      </dgm:t>
    </dgm:pt>
    <dgm:pt modelId="{661F7BFD-CD78-4D10-9B7F-4C3F9BAA13CD}" type="sibTrans" cxnId="{88F5A54B-527B-4695-BD28-5B6EA2559259}">
      <dgm:prSet/>
      <dgm:spPr/>
      <dgm:t>
        <a:bodyPr/>
        <a:lstStyle/>
        <a:p>
          <a:endParaRPr lang="en-US"/>
        </a:p>
      </dgm:t>
    </dgm:pt>
    <dgm:pt modelId="{2DBFD997-5D38-4030-A614-DA569C478F39}">
      <dgm:prSet/>
      <dgm:spPr/>
      <dgm:t>
        <a:bodyPr/>
        <a:lstStyle/>
        <a:p>
          <a:r>
            <a:rPr lang="en-GB"/>
            <a:t>Other costs, such as land, might also be significantly lower in areas such as Eastern Europe in comparison to the UK. Again, this will lead some businesses to produce in foreign countries.</a:t>
          </a:r>
          <a:endParaRPr lang="en-US"/>
        </a:p>
      </dgm:t>
    </dgm:pt>
    <dgm:pt modelId="{D7C6BA25-AEC7-407B-B21F-F2DDE8533EA0}" type="parTrans" cxnId="{337F992F-2EAD-434A-B752-9D76071B9BBE}">
      <dgm:prSet/>
      <dgm:spPr/>
      <dgm:t>
        <a:bodyPr/>
        <a:lstStyle/>
        <a:p>
          <a:endParaRPr lang="en-US"/>
        </a:p>
      </dgm:t>
    </dgm:pt>
    <dgm:pt modelId="{10DB1932-7C78-4750-8001-2DC449A47CFF}" type="sibTrans" cxnId="{337F992F-2EAD-434A-B752-9D76071B9BBE}">
      <dgm:prSet/>
      <dgm:spPr/>
      <dgm:t>
        <a:bodyPr/>
        <a:lstStyle/>
        <a:p>
          <a:endParaRPr lang="en-US"/>
        </a:p>
      </dgm:t>
    </dgm:pt>
    <dgm:pt modelId="{D70EED9A-4512-4AD8-8EE2-AAFFC3B32C79}" type="pres">
      <dgm:prSet presAssocID="{6BC33CEE-B8DF-4CB8-9571-DF8AE0BEBBF5}" presName="linear" presStyleCnt="0">
        <dgm:presLayoutVars>
          <dgm:animLvl val="lvl"/>
          <dgm:resizeHandles val="exact"/>
        </dgm:presLayoutVars>
      </dgm:prSet>
      <dgm:spPr/>
    </dgm:pt>
    <dgm:pt modelId="{E472ACC2-F9B6-433B-BF9E-FD8FC4184CCA}" type="pres">
      <dgm:prSet presAssocID="{A9B0D14E-DDD2-4E26-A90B-E4C8835DC899}" presName="parentText" presStyleLbl="node1" presStyleIdx="0" presStyleCnt="3">
        <dgm:presLayoutVars>
          <dgm:chMax val="0"/>
          <dgm:bulletEnabled val="1"/>
        </dgm:presLayoutVars>
      </dgm:prSet>
      <dgm:spPr/>
    </dgm:pt>
    <dgm:pt modelId="{A98CD2A2-6EC2-4689-8F3F-C75C5DD599BE}" type="pres">
      <dgm:prSet presAssocID="{AA04E03B-3D56-42BF-AF0E-CB75AA0AFD10}" presName="spacer" presStyleCnt="0"/>
      <dgm:spPr/>
    </dgm:pt>
    <dgm:pt modelId="{14ABFAF6-6134-489A-9529-523CE6C51802}" type="pres">
      <dgm:prSet presAssocID="{DECC3C29-2F30-4CCB-B29F-642B37FE1D19}" presName="parentText" presStyleLbl="node1" presStyleIdx="1" presStyleCnt="3">
        <dgm:presLayoutVars>
          <dgm:chMax val="0"/>
          <dgm:bulletEnabled val="1"/>
        </dgm:presLayoutVars>
      </dgm:prSet>
      <dgm:spPr/>
    </dgm:pt>
    <dgm:pt modelId="{E04AC8E4-1565-4886-ADEF-E76D4F650A0C}" type="pres">
      <dgm:prSet presAssocID="{661F7BFD-CD78-4D10-9B7F-4C3F9BAA13CD}" presName="spacer" presStyleCnt="0"/>
      <dgm:spPr/>
    </dgm:pt>
    <dgm:pt modelId="{866225CF-4F6B-4AD4-8743-D6CD85DDDD23}" type="pres">
      <dgm:prSet presAssocID="{2DBFD997-5D38-4030-A614-DA569C478F39}" presName="parentText" presStyleLbl="node1" presStyleIdx="2" presStyleCnt="3">
        <dgm:presLayoutVars>
          <dgm:chMax val="0"/>
          <dgm:bulletEnabled val="1"/>
        </dgm:presLayoutVars>
      </dgm:prSet>
      <dgm:spPr/>
    </dgm:pt>
  </dgm:ptLst>
  <dgm:cxnLst>
    <dgm:cxn modelId="{2AA19622-46DC-42A3-9E66-4A99966B63D7}" type="presOf" srcId="{A9B0D14E-DDD2-4E26-A90B-E4C8835DC899}" destId="{E472ACC2-F9B6-433B-BF9E-FD8FC4184CCA}" srcOrd="0" destOrd="0" presId="urn:microsoft.com/office/officeart/2005/8/layout/vList2"/>
    <dgm:cxn modelId="{AC97B923-9929-4E27-9863-8A22C7B4218E}" srcId="{6BC33CEE-B8DF-4CB8-9571-DF8AE0BEBBF5}" destId="{A9B0D14E-DDD2-4E26-A90B-E4C8835DC899}" srcOrd="0" destOrd="0" parTransId="{CF66A2CB-8302-49B8-968D-267957B69B10}" sibTransId="{AA04E03B-3D56-42BF-AF0E-CB75AA0AFD10}"/>
    <dgm:cxn modelId="{337F992F-2EAD-434A-B752-9D76071B9BBE}" srcId="{6BC33CEE-B8DF-4CB8-9571-DF8AE0BEBBF5}" destId="{2DBFD997-5D38-4030-A614-DA569C478F39}" srcOrd="2" destOrd="0" parTransId="{D7C6BA25-AEC7-407B-B21F-F2DDE8533EA0}" sibTransId="{10DB1932-7C78-4750-8001-2DC449A47CFF}"/>
    <dgm:cxn modelId="{99023C3B-FAEA-44B0-8700-23E887DC16EE}" type="presOf" srcId="{2DBFD997-5D38-4030-A614-DA569C478F39}" destId="{866225CF-4F6B-4AD4-8743-D6CD85DDDD23}" srcOrd="0" destOrd="0" presId="urn:microsoft.com/office/officeart/2005/8/layout/vList2"/>
    <dgm:cxn modelId="{88F5A54B-527B-4695-BD28-5B6EA2559259}" srcId="{6BC33CEE-B8DF-4CB8-9571-DF8AE0BEBBF5}" destId="{DECC3C29-2F30-4CCB-B29F-642B37FE1D19}" srcOrd="1" destOrd="0" parTransId="{5DC5EE1C-BC5B-4E4D-8CAA-D27B9778D525}" sibTransId="{661F7BFD-CD78-4D10-9B7F-4C3F9BAA13CD}"/>
    <dgm:cxn modelId="{57C364AC-72C3-46B4-8F65-3A750FEBA178}" type="presOf" srcId="{DECC3C29-2F30-4CCB-B29F-642B37FE1D19}" destId="{14ABFAF6-6134-489A-9529-523CE6C51802}" srcOrd="0" destOrd="0" presId="urn:microsoft.com/office/officeart/2005/8/layout/vList2"/>
    <dgm:cxn modelId="{DDEDBABC-0CE2-4C28-8DCB-81FB34997625}" type="presOf" srcId="{6BC33CEE-B8DF-4CB8-9571-DF8AE0BEBBF5}" destId="{D70EED9A-4512-4AD8-8EE2-AAFFC3B32C79}" srcOrd="0" destOrd="0" presId="urn:microsoft.com/office/officeart/2005/8/layout/vList2"/>
    <dgm:cxn modelId="{07FA8C0D-C53D-44B0-9E28-F1EB7668AF6E}" type="presParOf" srcId="{D70EED9A-4512-4AD8-8EE2-AAFFC3B32C79}" destId="{E472ACC2-F9B6-433B-BF9E-FD8FC4184CCA}" srcOrd="0" destOrd="0" presId="urn:microsoft.com/office/officeart/2005/8/layout/vList2"/>
    <dgm:cxn modelId="{F8045B12-671A-40E9-9D73-973863FC414A}" type="presParOf" srcId="{D70EED9A-4512-4AD8-8EE2-AAFFC3B32C79}" destId="{A98CD2A2-6EC2-4689-8F3F-C75C5DD599BE}" srcOrd="1" destOrd="0" presId="urn:microsoft.com/office/officeart/2005/8/layout/vList2"/>
    <dgm:cxn modelId="{CFBC406F-37D8-465C-86E5-F7576CF768A3}" type="presParOf" srcId="{D70EED9A-4512-4AD8-8EE2-AAFFC3B32C79}" destId="{14ABFAF6-6134-489A-9529-523CE6C51802}" srcOrd="2" destOrd="0" presId="urn:microsoft.com/office/officeart/2005/8/layout/vList2"/>
    <dgm:cxn modelId="{18AE88B2-BECF-4AA5-ADC4-040CAB354BB6}" type="presParOf" srcId="{D70EED9A-4512-4AD8-8EE2-AAFFC3B32C79}" destId="{E04AC8E4-1565-4886-ADEF-E76D4F650A0C}" srcOrd="3" destOrd="0" presId="urn:microsoft.com/office/officeart/2005/8/layout/vList2"/>
    <dgm:cxn modelId="{81BEBD20-0EFF-4BCF-9389-118C2609295B}" type="presParOf" srcId="{D70EED9A-4512-4AD8-8EE2-AAFFC3B32C79}" destId="{866225CF-4F6B-4AD4-8743-D6CD85DDDD2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3676CA-CF3D-43E9-B345-B7B05026D35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FA31BE1-9DB4-43B8-ACF0-A85FFDA431D6}">
      <dgm:prSet/>
      <dgm:spPr/>
      <dgm:t>
        <a:bodyPr/>
        <a:lstStyle/>
        <a:p>
          <a:r>
            <a:rPr lang="en-GB"/>
            <a:t>The UK is seen to have a highly skilled labour force. However, despite this, there is often a shortage of suitably skilled workers i.e. a lack of availability.</a:t>
          </a:r>
          <a:endParaRPr lang="en-US"/>
        </a:p>
      </dgm:t>
    </dgm:pt>
    <dgm:pt modelId="{F3E5E053-5FEB-4332-8BAB-5413345C0700}" type="parTrans" cxnId="{89158531-24C9-4F04-AC86-7A3C20A0D13C}">
      <dgm:prSet/>
      <dgm:spPr/>
      <dgm:t>
        <a:bodyPr/>
        <a:lstStyle/>
        <a:p>
          <a:endParaRPr lang="en-US"/>
        </a:p>
      </dgm:t>
    </dgm:pt>
    <dgm:pt modelId="{9DCBC230-58BE-4A2C-A6EC-F0BF7EBD9AF8}" type="sibTrans" cxnId="{89158531-24C9-4F04-AC86-7A3C20A0D13C}">
      <dgm:prSet/>
      <dgm:spPr/>
      <dgm:t>
        <a:bodyPr/>
        <a:lstStyle/>
        <a:p>
          <a:endParaRPr lang="en-US"/>
        </a:p>
      </dgm:t>
    </dgm:pt>
    <dgm:pt modelId="{9670431B-D969-4C4B-B4E4-563DB931990F}">
      <dgm:prSet/>
      <dgm:spPr/>
      <dgm:t>
        <a:bodyPr/>
        <a:lstStyle/>
        <a:p>
          <a:r>
            <a:rPr lang="en-GB"/>
            <a:t>This can be resolved by locating in other countries and utilising the skills of workers there.</a:t>
          </a:r>
          <a:endParaRPr lang="en-US"/>
        </a:p>
      </dgm:t>
    </dgm:pt>
    <dgm:pt modelId="{DEC79002-0225-4196-87F2-FF54963EE80F}" type="parTrans" cxnId="{A660E0F0-A2C5-47C5-86BF-C0EFBE4EB3F0}">
      <dgm:prSet/>
      <dgm:spPr/>
      <dgm:t>
        <a:bodyPr/>
        <a:lstStyle/>
        <a:p>
          <a:endParaRPr lang="en-US"/>
        </a:p>
      </dgm:t>
    </dgm:pt>
    <dgm:pt modelId="{D9AE09E5-F6EE-4D70-8D47-28B666F8370C}" type="sibTrans" cxnId="{A660E0F0-A2C5-47C5-86BF-C0EFBE4EB3F0}">
      <dgm:prSet/>
      <dgm:spPr/>
      <dgm:t>
        <a:bodyPr/>
        <a:lstStyle/>
        <a:p>
          <a:endParaRPr lang="en-US"/>
        </a:p>
      </dgm:t>
    </dgm:pt>
    <dgm:pt modelId="{E28AA6C5-DC33-4548-8A0C-70B89FEF04F9}">
      <dgm:prSet/>
      <dgm:spPr/>
      <dgm:t>
        <a:bodyPr/>
        <a:lstStyle/>
        <a:p>
          <a:r>
            <a:rPr lang="en-GB"/>
            <a:t>This often involves training workers to the required standard. However, as this leads to a rise in the individual worker’s living standards, there is often plenty of supply of labour for these jobs.</a:t>
          </a:r>
          <a:endParaRPr lang="en-US"/>
        </a:p>
      </dgm:t>
    </dgm:pt>
    <dgm:pt modelId="{0FBE7C87-ABC0-40AA-BD32-FC6FB63794D1}" type="parTrans" cxnId="{BBA15B5B-B141-4EA9-AF31-1F93B74B8FC5}">
      <dgm:prSet/>
      <dgm:spPr/>
      <dgm:t>
        <a:bodyPr/>
        <a:lstStyle/>
        <a:p>
          <a:endParaRPr lang="en-US"/>
        </a:p>
      </dgm:t>
    </dgm:pt>
    <dgm:pt modelId="{EE9EC8D9-BE99-4279-9802-9927821C5419}" type="sibTrans" cxnId="{BBA15B5B-B141-4EA9-AF31-1F93B74B8FC5}">
      <dgm:prSet/>
      <dgm:spPr/>
      <dgm:t>
        <a:bodyPr/>
        <a:lstStyle/>
        <a:p>
          <a:endParaRPr lang="en-US"/>
        </a:p>
      </dgm:t>
    </dgm:pt>
    <dgm:pt modelId="{0B95604E-133A-41DE-8B9F-F606DE0EA395}" type="pres">
      <dgm:prSet presAssocID="{BE3676CA-CF3D-43E9-B345-B7B05026D358}" presName="linear" presStyleCnt="0">
        <dgm:presLayoutVars>
          <dgm:animLvl val="lvl"/>
          <dgm:resizeHandles val="exact"/>
        </dgm:presLayoutVars>
      </dgm:prSet>
      <dgm:spPr/>
    </dgm:pt>
    <dgm:pt modelId="{2C9896A1-B7B3-4B6F-9AB9-AD4C8E5175E9}" type="pres">
      <dgm:prSet presAssocID="{FFA31BE1-9DB4-43B8-ACF0-A85FFDA431D6}" presName="parentText" presStyleLbl="node1" presStyleIdx="0" presStyleCnt="3">
        <dgm:presLayoutVars>
          <dgm:chMax val="0"/>
          <dgm:bulletEnabled val="1"/>
        </dgm:presLayoutVars>
      </dgm:prSet>
      <dgm:spPr/>
    </dgm:pt>
    <dgm:pt modelId="{C3E3E57E-0DC7-41EE-BEAA-80477511764B}" type="pres">
      <dgm:prSet presAssocID="{9DCBC230-58BE-4A2C-A6EC-F0BF7EBD9AF8}" presName="spacer" presStyleCnt="0"/>
      <dgm:spPr/>
    </dgm:pt>
    <dgm:pt modelId="{E950BA6C-610C-4677-92C2-895AF82FC5A9}" type="pres">
      <dgm:prSet presAssocID="{9670431B-D969-4C4B-B4E4-563DB931990F}" presName="parentText" presStyleLbl="node1" presStyleIdx="1" presStyleCnt="3">
        <dgm:presLayoutVars>
          <dgm:chMax val="0"/>
          <dgm:bulletEnabled val="1"/>
        </dgm:presLayoutVars>
      </dgm:prSet>
      <dgm:spPr/>
    </dgm:pt>
    <dgm:pt modelId="{79E3FB4F-5807-426C-976D-E77E3E4B18C0}" type="pres">
      <dgm:prSet presAssocID="{D9AE09E5-F6EE-4D70-8D47-28B666F8370C}" presName="spacer" presStyleCnt="0"/>
      <dgm:spPr/>
    </dgm:pt>
    <dgm:pt modelId="{B9D788CB-8E9C-46EC-99B1-9D73896228FE}" type="pres">
      <dgm:prSet presAssocID="{E28AA6C5-DC33-4548-8A0C-70B89FEF04F9}" presName="parentText" presStyleLbl="node1" presStyleIdx="2" presStyleCnt="3">
        <dgm:presLayoutVars>
          <dgm:chMax val="0"/>
          <dgm:bulletEnabled val="1"/>
        </dgm:presLayoutVars>
      </dgm:prSet>
      <dgm:spPr/>
    </dgm:pt>
  </dgm:ptLst>
  <dgm:cxnLst>
    <dgm:cxn modelId="{89158531-24C9-4F04-AC86-7A3C20A0D13C}" srcId="{BE3676CA-CF3D-43E9-B345-B7B05026D358}" destId="{FFA31BE1-9DB4-43B8-ACF0-A85FFDA431D6}" srcOrd="0" destOrd="0" parTransId="{F3E5E053-5FEB-4332-8BAB-5413345C0700}" sibTransId="{9DCBC230-58BE-4A2C-A6EC-F0BF7EBD9AF8}"/>
    <dgm:cxn modelId="{C2D78B39-726D-4A31-86F0-B54A0B6980D8}" type="presOf" srcId="{9670431B-D969-4C4B-B4E4-563DB931990F}" destId="{E950BA6C-610C-4677-92C2-895AF82FC5A9}" srcOrd="0" destOrd="0" presId="urn:microsoft.com/office/officeart/2005/8/layout/vList2"/>
    <dgm:cxn modelId="{BBA15B5B-B141-4EA9-AF31-1F93B74B8FC5}" srcId="{BE3676CA-CF3D-43E9-B345-B7B05026D358}" destId="{E28AA6C5-DC33-4548-8A0C-70B89FEF04F9}" srcOrd="2" destOrd="0" parTransId="{0FBE7C87-ABC0-40AA-BD32-FC6FB63794D1}" sibTransId="{EE9EC8D9-BE99-4279-9802-9927821C5419}"/>
    <dgm:cxn modelId="{FDB6518B-1919-4156-9DC2-E8B8A601D425}" type="presOf" srcId="{BE3676CA-CF3D-43E9-B345-B7B05026D358}" destId="{0B95604E-133A-41DE-8B9F-F606DE0EA395}" srcOrd="0" destOrd="0" presId="urn:microsoft.com/office/officeart/2005/8/layout/vList2"/>
    <dgm:cxn modelId="{5C1F1BA2-E1DE-4D3D-B5FC-54853AE00C1D}" type="presOf" srcId="{FFA31BE1-9DB4-43B8-ACF0-A85FFDA431D6}" destId="{2C9896A1-B7B3-4B6F-9AB9-AD4C8E5175E9}" srcOrd="0" destOrd="0" presId="urn:microsoft.com/office/officeart/2005/8/layout/vList2"/>
    <dgm:cxn modelId="{A660E0F0-A2C5-47C5-86BF-C0EFBE4EB3F0}" srcId="{BE3676CA-CF3D-43E9-B345-B7B05026D358}" destId="{9670431B-D969-4C4B-B4E4-563DB931990F}" srcOrd="1" destOrd="0" parTransId="{DEC79002-0225-4196-87F2-FF54963EE80F}" sibTransId="{D9AE09E5-F6EE-4D70-8D47-28B666F8370C}"/>
    <dgm:cxn modelId="{90F9D5F8-B083-4014-BF82-BCE0F6AE57CD}" type="presOf" srcId="{E28AA6C5-DC33-4548-8A0C-70B89FEF04F9}" destId="{B9D788CB-8E9C-46EC-99B1-9D73896228FE}" srcOrd="0" destOrd="0" presId="urn:microsoft.com/office/officeart/2005/8/layout/vList2"/>
    <dgm:cxn modelId="{A7D5656F-3E44-435B-9CA4-6E9F3AC095AB}" type="presParOf" srcId="{0B95604E-133A-41DE-8B9F-F606DE0EA395}" destId="{2C9896A1-B7B3-4B6F-9AB9-AD4C8E5175E9}" srcOrd="0" destOrd="0" presId="urn:microsoft.com/office/officeart/2005/8/layout/vList2"/>
    <dgm:cxn modelId="{3CE65F22-52CF-4272-BA32-1329AAB62116}" type="presParOf" srcId="{0B95604E-133A-41DE-8B9F-F606DE0EA395}" destId="{C3E3E57E-0DC7-41EE-BEAA-80477511764B}" srcOrd="1" destOrd="0" presId="urn:microsoft.com/office/officeart/2005/8/layout/vList2"/>
    <dgm:cxn modelId="{1E61C4B3-96B9-4F51-A146-70891EB848C1}" type="presParOf" srcId="{0B95604E-133A-41DE-8B9F-F606DE0EA395}" destId="{E950BA6C-610C-4677-92C2-895AF82FC5A9}" srcOrd="2" destOrd="0" presId="urn:microsoft.com/office/officeart/2005/8/layout/vList2"/>
    <dgm:cxn modelId="{6DA335FD-D742-4275-93EC-0D0D1B5E3F72}" type="presParOf" srcId="{0B95604E-133A-41DE-8B9F-F606DE0EA395}" destId="{79E3FB4F-5807-426C-976D-E77E3E4B18C0}" srcOrd="3" destOrd="0" presId="urn:microsoft.com/office/officeart/2005/8/layout/vList2"/>
    <dgm:cxn modelId="{9E9A23A2-3225-44BC-B1C7-7979F2B85D44}" type="presParOf" srcId="{0B95604E-133A-41DE-8B9F-F606DE0EA395}" destId="{B9D788CB-8E9C-46EC-99B1-9D73896228F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BD2162-7F39-47BA-9D21-2F2C41D6EE5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620A7E3-D7BE-40F3-B508-5A775AB99F9D}">
      <dgm:prSet/>
      <dgm:spPr/>
      <dgm:t>
        <a:bodyPr/>
        <a:lstStyle/>
        <a:p>
          <a:r>
            <a:rPr lang="en-GB"/>
            <a:t>As seen infrastructure is very important when businesses look to move into new markets.</a:t>
          </a:r>
          <a:endParaRPr lang="en-US"/>
        </a:p>
      </dgm:t>
    </dgm:pt>
    <dgm:pt modelId="{68DBAE32-971C-4465-B81E-B51CFEB71BEE}" type="parTrans" cxnId="{2A335B52-9184-4F23-AE09-D2C62D023EE6}">
      <dgm:prSet/>
      <dgm:spPr/>
      <dgm:t>
        <a:bodyPr/>
        <a:lstStyle/>
        <a:p>
          <a:endParaRPr lang="en-US"/>
        </a:p>
      </dgm:t>
    </dgm:pt>
    <dgm:pt modelId="{EDDC9209-81FB-4A7F-9CD1-6333BCA3DB3C}" type="sibTrans" cxnId="{2A335B52-9184-4F23-AE09-D2C62D023EE6}">
      <dgm:prSet/>
      <dgm:spPr/>
      <dgm:t>
        <a:bodyPr/>
        <a:lstStyle/>
        <a:p>
          <a:endParaRPr lang="en-US"/>
        </a:p>
      </dgm:t>
    </dgm:pt>
    <dgm:pt modelId="{E65A2E44-2B03-470D-82ED-5D3ABF8C1D72}">
      <dgm:prSet/>
      <dgm:spPr/>
      <dgm:t>
        <a:bodyPr/>
        <a:lstStyle/>
        <a:p>
          <a:r>
            <a:rPr lang="en-GB"/>
            <a:t>The same can be seen when a business looks to locate production in another country. Clearly, transportation links are vital in moving any goods around the geographical region.</a:t>
          </a:r>
          <a:endParaRPr lang="en-US"/>
        </a:p>
      </dgm:t>
    </dgm:pt>
    <dgm:pt modelId="{142DD55A-08D2-4CF5-9A63-71C9CE587DB8}" type="parTrans" cxnId="{9C7BA3C6-F768-4C2E-AAD7-A68AAB229A95}">
      <dgm:prSet/>
      <dgm:spPr/>
      <dgm:t>
        <a:bodyPr/>
        <a:lstStyle/>
        <a:p>
          <a:endParaRPr lang="en-US"/>
        </a:p>
      </dgm:t>
    </dgm:pt>
    <dgm:pt modelId="{549BB3C9-FE14-46F4-B858-5AEDC57956C9}" type="sibTrans" cxnId="{9C7BA3C6-F768-4C2E-AAD7-A68AAB229A95}">
      <dgm:prSet/>
      <dgm:spPr/>
      <dgm:t>
        <a:bodyPr/>
        <a:lstStyle/>
        <a:p>
          <a:endParaRPr lang="en-US"/>
        </a:p>
      </dgm:t>
    </dgm:pt>
    <dgm:pt modelId="{1CA890FE-1BA9-4454-96CD-EFA3D4DEEA6D}">
      <dgm:prSet/>
      <dgm:spPr/>
      <dgm:t>
        <a:bodyPr/>
        <a:lstStyle/>
        <a:p>
          <a:r>
            <a:rPr lang="en-GB"/>
            <a:t>At the same time communication is vital, particularly for services, in order to be able to communicate with customers and other businesses.</a:t>
          </a:r>
          <a:endParaRPr lang="en-US"/>
        </a:p>
      </dgm:t>
    </dgm:pt>
    <dgm:pt modelId="{4186C363-EB34-474B-974A-FCDB0896FB78}" type="parTrans" cxnId="{256227F0-D0BF-4F26-9DD9-CD503346D60F}">
      <dgm:prSet/>
      <dgm:spPr/>
      <dgm:t>
        <a:bodyPr/>
        <a:lstStyle/>
        <a:p>
          <a:endParaRPr lang="en-US"/>
        </a:p>
      </dgm:t>
    </dgm:pt>
    <dgm:pt modelId="{B0069F64-0909-4C48-B9CF-37A5E7E795C4}" type="sibTrans" cxnId="{256227F0-D0BF-4F26-9DD9-CD503346D60F}">
      <dgm:prSet/>
      <dgm:spPr/>
      <dgm:t>
        <a:bodyPr/>
        <a:lstStyle/>
        <a:p>
          <a:endParaRPr lang="en-US"/>
        </a:p>
      </dgm:t>
    </dgm:pt>
    <dgm:pt modelId="{DE23369E-7BA7-4166-9451-D9223296B85A}" type="pres">
      <dgm:prSet presAssocID="{BDBD2162-7F39-47BA-9D21-2F2C41D6EE51}" presName="linear" presStyleCnt="0">
        <dgm:presLayoutVars>
          <dgm:animLvl val="lvl"/>
          <dgm:resizeHandles val="exact"/>
        </dgm:presLayoutVars>
      </dgm:prSet>
      <dgm:spPr/>
    </dgm:pt>
    <dgm:pt modelId="{F63BFCDC-4713-4285-B089-53AF34544995}" type="pres">
      <dgm:prSet presAssocID="{1620A7E3-D7BE-40F3-B508-5A775AB99F9D}" presName="parentText" presStyleLbl="node1" presStyleIdx="0" presStyleCnt="3">
        <dgm:presLayoutVars>
          <dgm:chMax val="0"/>
          <dgm:bulletEnabled val="1"/>
        </dgm:presLayoutVars>
      </dgm:prSet>
      <dgm:spPr/>
    </dgm:pt>
    <dgm:pt modelId="{DD09DB3A-63E7-4D22-A84D-48C572920C95}" type="pres">
      <dgm:prSet presAssocID="{EDDC9209-81FB-4A7F-9CD1-6333BCA3DB3C}" presName="spacer" presStyleCnt="0"/>
      <dgm:spPr/>
    </dgm:pt>
    <dgm:pt modelId="{ABE0B462-1243-497D-920F-8A6F546227CB}" type="pres">
      <dgm:prSet presAssocID="{E65A2E44-2B03-470D-82ED-5D3ABF8C1D72}" presName="parentText" presStyleLbl="node1" presStyleIdx="1" presStyleCnt="3">
        <dgm:presLayoutVars>
          <dgm:chMax val="0"/>
          <dgm:bulletEnabled val="1"/>
        </dgm:presLayoutVars>
      </dgm:prSet>
      <dgm:spPr/>
    </dgm:pt>
    <dgm:pt modelId="{08881877-146C-4396-BFCC-8B862605DC4F}" type="pres">
      <dgm:prSet presAssocID="{549BB3C9-FE14-46F4-B858-5AEDC57956C9}" presName="spacer" presStyleCnt="0"/>
      <dgm:spPr/>
    </dgm:pt>
    <dgm:pt modelId="{0F96F885-3D66-4C8D-9A9A-15825BCFF7AD}" type="pres">
      <dgm:prSet presAssocID="{1CA890FE-1BA9-4454-96CD-EFA3D4DEEA6D}" presName="parentText" presStyleLbl="node1" presStyleIdx="2" presStyleCnt="3">
        <dgm:presLayoutVars>
          <dgm:chMax val="0"/>
          <dgm:bulletEnabled val="1"/>
        </dgm:presLayoutVars>
      </dgm:prSet>
      <dgm:spPr/>
    </dgm:pt>
  </dgm:ptLst>
  <dgm:cxnLst>
    <dgm:cxn modelId="{D428524B-3EF3-4C78-89D5-2DFA7970C0B2}" type="presOf" srcId="{BDBD2162-7F39-47BA-9D21-2F2C41D6EE51}" destId="{DE23369E-7BA7-4166-9451-D9223296B85A}" srcOrd="0" destOrd="0" presId="urn:microsoft.com/office/officeart/2005/8/layout/vList2"/>
    <dgm:cxn modelId="{2A335B52-9184-4F23-AE09-D2C62D023EE6}" srcId="{BDBD2162-7F39-47BA-9D21-2F2C41D6EE51}" destId="{1620A7E3-D7BE-40F3-B508-5A775AB99F9D}" srcOrd="0" destOrd="0" parTransId="{68DBAE32-971C-4465-B81E-B51CFEB71BEE}" sibTransId="{EDDC9209-81FB-4A7F-9CD1-6333BCA3DB3C}"/>
    <dgm:cxn modelId="{D8BBFF7E-13FE-48CE-A922-1C8FFCF22766}" type="presOf" srcId="{E65A2E44-2B03-470D-82ED-5D3ABF8C1D72}" destId="{ABE0B462-1243-497D-920F-8A6F546227CB}" srcOrd="0" destOrd="0" presId="urn:microsoft.com/office/officeart/2005/8/layout/vList2"/>
    <dgm:cxn modelId="{249D299E-EEF0-4104-9754-359C4061EE9B}" type="presOf" srcId="{1CA890FE-1BA9-4454-96CD-EFA3D4DEEA6D}" destId="{0F96F885-3D66-4C8D-9A9A-15825BCFF7AD}" srcOrd="0" destOrd="0" presId="urn:microsoft.com/office/officeart/2005/8/layout/vList2"/>
    <dgm:cxn modelId="{3F94C0B8-148F-4C5E-855A-621BD427F77F}" type="presOf" srcId="{1620A7E3-D7BE-40F3-B508-5A775AB99F9D}" destId="{F63BFCDC-4713-4285-B089-53AF34544995}" srcOrd="0" destOrd="0" presId="urn:microsoft.com/office/officeart/2005/8/layout/vList2"/>
    <dgm:cxn modelId="{9C7BA3C6-F768-4C2E-AAD7-A68AAB229A95}" srcId="{BDBD2162-7F39-47BA-9D21-2F2C41D6EE51}" destId="{E65A2E44-2B03-470D-82ED-5D3ABF8C1D72}" srcOrd="1" destOrd="0" parTransId="{142DD55A-08D2-4CF5-9A63-71C9CE587DB8}" sibTransId="{549BB3C9-FE14-46F4-B858-5AEDC57956C9}"/>
    <dgm:cxn modelId="{256227F0-D0BF-4F26-9DD9-CD503346D60F}" srcId="{BDBD2162-7F39-47BA-9D21-2F2C41D6EE51}" destId="{1CA890FE-1BA9-4454-96CD-EFA3D4DEEA6D}" srcOrd="2" destOrd="0" parTransId="{4186C363-EB34-474B-974A-FCDB0896FB78}" sibTransId="{B0069F64-0909-4C48-B9CF-37A5E7E795C4}"/>
    <dgm:cxn modelId="{95949290-1960-4CB1-BD10-D1618890826B}" type="presParOf" srcId="{DE23369E-7BA7-4166-9451-D9223296B85A}" destId="{F63BFCDC-4713-4285-B089-53AF34544995}" srcOrd="0" destOrd="0" presId="urn:microsoft.com/office/officeart/2005/8/layout/vList2"/>
    <dgm:cxn modelId="{5501758C-C5FD-430D-9924-5A6BD1E1CC34}" type="presParOf" srcId="{DE23369E-7BA7-4166-9451-D9223296B85A}" destId="{DD09DB3A-63E7-4D22-A84D-48C572920C95}" srcOrd="1" destOrd="0" presId="urn:microsoft.com/office/officeart/2005/8/layout/vList2"/>
    <dgm:cxn modelId="{F39183F1-2F72-423B-BC0D-CAB92EEA4056}" type="presParOf" srcId="{DE23369E-7BA7-4166-9451-D9223296B85A}" destId="{ABE0B462-1243-497D-920F-8A6F546227CB}" srcOrd="2" destOrd="0" presId="urn:microsoft.com/office/officeart/2005/8/layout/vList2"/>
    <dgm:cxn modelId="{914B6FEC-236A-4DC5-B76C-12ECE457448B}" type="presParOf" srcId="{DE23369E-7BA7-4166-9451-D9223296B85A}" destId="{08881877-146C-4396-BFCC-8B862605DC4F}" srcOrd="3" destOrd="0" presId="urn:microsoft.com/office/officeart/2005/8/layout/vList2"/>
    <dgm:cxn modelId="{8423A1C4-17AD-4A30-9355-54557F46FEA9}" type="presParOf" srcId="{DE23369E-7BA7-4166-9451-D9223296B85A}" destId="{0F96F885-3D66-4C8D-9A9A-15825BCFF7A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F3D34-1938-45FB-9DC6-4E352FD1C873}">
      <dsp:nvSpPr>
        <dsp:cNvPr id="0" name=""/>
        <dsp:cNvSpPr/>
      </dsp:nvSpPr>
      <dsp:spPr>
        <a:xfrm>
          <a:off x="0" y="608003"/>
          <a:ext cx="6263640" cy="20896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Are you able to analyze the factors influencing expansion into different markets?</a:t>
          </a:r>
        </a:p>
      </dsp:txBody>
      <dsp:txXfrm>
        <a:off x="102007" y="710010"/>
        <a:ext cx="6059626" cy="1885605"/>
      </dsp:txXfrm>
    </dsp:sp>
    <dsp:sp modelId="{A70A16F2-7CDA-4185-B19C-968CA992AB5B}">
      <dsp:nvSpPr>
        <dsp:cNvPr id="0" name=""/>
        <dsp:cNvSpPr/>
      </dsp:nvSpPr>
      <dsp:spPr>
        <a:xfrm>
          <a:off x="0" y="2807063"/>
          <a:ext cx="6263640" cy="20896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Are you able to assess the factors influencing the location of production sites?</a:t>
          </a:r>
        </a:p>
      </dsp:txBody>
      <dsp:txXfrm>
        <a:off x="102007" y="2909070"/>
        <a:ext cx="6059626" cy="18856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71506-0AC7-4772-89DE-A1EC78A52C52}">
      <dsp:nvSpPr>
        <dsp:cNvPr id="0" name=""/>
        <dsp:cNvSpPr/>
      </dsp:nvSpPr>
      <dsp:spPr>
        <a:xfrm>
          <a:off x="348456" y="0"/>
          <a:ext cx="5572125" cy="557212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668998-851D-4117-BE56-4A5DB4B14F6D}">
      <dsp:nvSpPr>
        <dsp:cNvPr id="0" name=""/>
        <dsp:cNvSpPr/>
      </dsp:nvSpPr>
      <dsp:spPr>
        <a:xfrm>
          <a:off x="877808" y="529351"/>
          <a:ext cx="2173128" cy="21731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Locating in a trade bloc such as the EU, NAFTA and ASEAN allows easier access to markets within those countries, with lower export taxes.</a:t>
          </a:r>
          <a:endParaRPr lang="en-US" sz="1200" kern="1200"/>
        </a:p>
      </dsp:txBody>
      <dsp:txXfrm>
        <a:off x="983891" y="635434"/>
        <a:ext cx="1960962" cy="1960962"/>
      </dsp:txXfrm>
    </dsp:sp>
    <dsp:sp modelId="{28CC179A-72FB-4173-AEBE-DB2C16BAB1EF}">
      <dsp:nvSpPr>
        <dsp:cNvPr id="0" name=""/>
        <dsp:cNvSpPr/>
      </dsp:nvSpPr>
      <dsp:spPr>
        <a:xfrm>
          <a:off x="3218100" y="529351"/>
          <a:ext cx="2173128" cy="21731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This will increase the benefits of setting up production inside of the trade bloc.</a:t>
          </a:r>
          <a:endParaRPr lang="en-US" sz="1200" kern="1200"/>
        </a:p>
      </dsp:txBody>
      <dsp:txXfrm>
        <a:off x="3324183" y="635434"/>
        <a:ext cx="1960962" cy="1960962"/>
      </dsp:txXfrm>
    </dsp:sp>
    <dsp:sp modelId="{02ADFC4A-86D5-4EE5-9153-C7B966FF66D1}">
      <dsp:nvSpPr>
        <dsp:cNvPr id="0" name=""/>
        <dsp:cNvSpPr/>
      </dsp:nvSpPr>
      <dsp:spPr>
        <a:xfrm>
          <a:off x="877808" y="2869644"/>
          <a:ext cx="2173128" cy="21731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Often, FDI will be invested into countries that reside in a trade bloc e.g. Nissan have said a main reason why they have located in the UK is because of its membership of the EU. After the vote to leave the EU there might be a reduction in future investment into the UK.</a:t>
          </a:r>
          <a:endParaRPr lang="en-US" sz="1200" kern="1200"/>
        </a:p>
      </dsp:txBody>
      <dsp:txXfrm>
        <a:off x="983891" y="2975727"/>
        <a:ext cx="1960962" cy="1960962"/>
      </dsp:txXfrm>
    </dsp:sp>
    <dsp:sp modelId="{33E7F70F-D7C0-4493-9C2F-6F87572868A0}">
      <dsp:nvSpPr>
        <dsp:cNvPr id="0" name=""/>
        <dsp:cNvSpPr/>
      </dsp:nvSpPr>
      <dsp:spPr>
        <a:xfrm>
          <a:off x="3218100" y="2869644"/>
          <a:ext cx="2173128" cy="21731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However, it is sometimes the case that countries can get favourable access to trade blocs despite not being members e.g. Norway and the EU.</a:t>
          </a:r>
          <a:endParaRPr lang="en-US" sz="1200" kern="1200"/>
        </a:p>
      </dsp:txBody>
      <dsp:txXfrm>
        <a:off x="3324183" y="2975727"/>
        <a:ext cx="1960962" cy="19609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B6C7C-6449-4548-83D6-C342B764E73F}">
      <dsp:nvSpPr>
        <dsp:cNvPr id="0" name=""/>
        <dsp:cNvSpPr/>
      </dsp:nvSpPr>
      <dsp:spPr>
        <a:xfrm>
          <a:off x="0" y="0"/>
          <a:ext cx="105545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58FF30-7218-4811-9E89-27004C7479C4}">
      <dsp:nvSpPr>
        <dsp:cNvPr id="0" name=""/>
        <dsp:cNvSpPr/>
      </dsp:nvSpPr>
      <dsp:spPr>
        <a:xfrm>
          <a:off x="0" y="0"/>
          <a:ext cx="10554574" cy="90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National and local government can provide incentives e.g. grants if a business were to invest in the UK.</a:t>
          </a:r>
          <a:endParaRPr lang="en-US" sz="2500" kern="1200"/>
        </a:p>
      </dsp:txBody>
      <dsp:txXfrm>
        <a:off x="0" y="0"/>
        <a:ext cx="10554574" cy="909127"/>
      </dsp:txXfrm>
    </dsp:sp>
    <dsp:sp modelId="{DCDF61C5-1F95-4636-B625-97889C58CD71}">
      <dsp:nvSpPr>
        <dsp:cNvPr id="0" name=""/>
        <dsp:cNvSpPr/>
      </dsp:nvSpPr>
      <dsp:spPr>
        <a:xfrm>
          <a:off x="0" y="909127"/>
          <a:ext cx="105545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2CC005-BE60-4788-9F26-D7715963CC32}">
      <dsp:nvSpPr>
        <dsp:cNvPr id="0" name=""/>
        <dsp:cNvSpPr/>
      </dsp:nvSpPr>
      <dsp:spPr>
        <a:xfrm>
          <a:off x="0" y="909127"/>
          <a:ext cx="10554574" cy="90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This could be provided in order to create jobs, particularly in deprived regions.</a:t>
          </a:r>
          <a:endParaRPr lang="en-US" sz="2500" kern="1200"/>
        </a:p>
      </dsp:txBody>
      <dsp:txXfrm>
        <a:off x="0" y="909127"/>
        <a:ext cx="10554574" cy="909127"/>
      </dsp:txXfrm>
    </dsp:sp>
    <dsp:sp modelId="{722A3772-81C7-41D1-8272-56366A971FD9}">
      <dsp:nvSpPr>
        <dsp:cNvPr id="0" name=""/>
        <dsp:cNvSpPr/>
      </dsp:nvSpPr>
      <dsp:spPr>
        <a:xfrm>
          <a:off x="0" y="1818255"/>
          <a:ext cx="105545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353DB-D6C2-4151-AE8D-D6BB6C98AC79}">
      <dsp:nvSpPr>
        <dsp:cNvPr id="0" name=""/>
        <dsp:cNvSpPr/>
      </dsp:nvSpPr>
      <dsp:spPr>
        <a:xfrm>
          <a:off x="0" y="1818255"/>
          <a:ext cx="10554574" cy="90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Nissan were given a grant by the UK government in order to locate in the unemployment blackspot of Sunderland in NE England.</a:t>
          </a:r>
          <a:endParaRPr lang="en-US" sz="2500" kern="1200"/>
        </a:p>
      </dsp:txBody>
      <dsp:txXfrm>
        <a:off x="0" y="1818255"/>
        <a:ext cx="10554574" cy="909127"/>
      </dsp:txXfrm>
    </dsp:sp>
    <dsp:sp modelId="{CECEC9A2-40AB-447C-A498-95CB8C40D4E5}">
      <dsp:nvSpPr>
        <dsp:cNvPr id="0" name=""/>
        <dsp:cNvSpPr/>
      </dsp:nvSpPr>
      <dsp:spPr>
        <a:xfrm>
          <a:off x="0" y="2727383"/>
          <a:ext cx="105545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37BFD-763D-464C-BA2D-F8114044DE57}">
      <dsp:nvSpPr>
        <dsp:cNvPr id="0" name=""/>
        <dsp:cNvSpPr/>
      </dsp:nvSpPr>
      <dsp:spPr>
        <a:xfrm>
          <a:off x="0" y="2727383"/>
          <a:ext cx="10554574" cy="90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It might also be the case that governments wish to transfer intellectual property e.g. the skills and knowledge base of the new business locating in the country.</a:t>
          </a:r>
          <a:endParaRPr lang="en-US" sz="2500" kern="1200"/>
        </a:p>
      </dsp:txBody>
      <dsp:txXfrm>
        <a:off x="0" y="2727383"/>
        <a:ext cx="10554574" cy="9091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B296E-1B04-42D8-AA7E-B4C3B1B21172}">
      <dsp:nvSpPr>
        <dsp:cNvPr id="0" name=""/>
        <dsp:cNvSpPr/>
      </dsp:nvSpPr>
      <dsp:spPr>
        <a:xfrm>
          <a:off x="0" y="381492"/>
          <a:ext cx="6002110" cy="9348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Some countries are blessed with an abundance of natural resources that can be used for economic gain e.g. fossil fuels such as gas and oil and minerals such as diamonds and metals.</a:t>
          </a:r>
          <a:endParaRPr lang="en-US" sz="1700" kern="1200"/>
        </a:p>
      </dsp:txBody>
      <dsp:txXfrm>
        <a:off x="45635" y="427127"/>
        <a:ext cx="5910840" cy="843560"/>
      </dsp:txXfrm>
    </dsp:sp>
    <dsp:sp modelId="{6DE84507-E0E7-4822-B0AE-8AB9FF6EA96A}">
      <dsp:nvSpPr>
        <dsp:cNvPr id="0" name=""/>
        <dsp:cNvSpPr/>
      </dsp:nvSpPr>
      <dsp:spPr>
        <a:xfrm>
          <a:off x="0" y="1365282"/>
          <a:ext cx="6002110" cy="93483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Therefore, it is sensible to set up production in order to ensure a supply of these resources.</a:t>
          </a:r>
          <a:endParaRPr lang="en-US" sz="1700" kern="1200"/>
        </a:p>
      </dsp:txBody>
      <dsp:txXfrm>
        <a:off x="45635" y="1410917"/>
        <a:ext cx="5910840" cy="843560"/>
      </dsp:txXfrm>
    </dsp:sp>
    <dsp:sp modelId="{5A75B5FF-66B8-48F5-8AA2-8A9476647F3F}">
      <dsp:nvSpPr>
        <dsp:cNvPr id="0" name=""/>
        <dsp:cNvSpPr/>
      </dsp:nvSpPr>
      <dsp:spPr>
        <a:xfrm>
          <a:off x="0" y="2349072"/>
          <a:ext cx="6002110" cy="93483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This has led to MNCs moving into countries globally and having a significant influence on those countries.</a:t>
          </a:r>
          <a:endParaRPr lang="en-US" sz="1700" kern="1200"/>
        </a:p>
      </dsp:txBody>
      <dsp:txXfrm>
        <a:off x="45635" y="2394707"/>
        <a:ext cx="5910840" cy="843560"/>
      </dsp:txXfrm>
    </dsp:sp>
    <dsp:sp modelId="{3A48CAA9-66D4-46B3-BA6A-E3EE5A15F6D1}">
      <dsp:nvSpPr>
        <dsp:cNvPr id="0" name=""/>
        <dsp:cNvSpPr/>
      </dsp:nvSpPr>
      <dsp:spPr>
        <a:xfrm>
          <a:off x="0" y="3332862"/>
          <a:ext cx="6002110" cy="93483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For example, BP has been operating in the Middle East for over 100 years.</a:t>
          </a:r>
          <a:endParaRPr lang="en-US" sz="1700" kern="1200"/>
        </a:p>
      </dsp:txBody>
      <dsp:txXfrm>
        <a:off x="45635" y="3378497"/>
        <a:ext cx="5910840" cy="8435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88B11-8A5B-4DAC-85BB-B0B5AD35E91B}">
      <dsp:nvSpPr>
        <dsp:cNvPr id="0" name=""/>
        <dsp:cNvSpPr/>
      </dsp:nvSpPr>
      <dsp:spPr>
        <a:xfrm>
          <a:off x="0" y="95060"/>
          <a:ext cx="5314543" cy="106597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As is the case for most businesses, the bottom line is profit.</a:t>
          </a:r>
          <a:endParaRPr lang="en-US" sz="1500" kern="1200"/>
        </a:p>
      </dsp:txBody>
      <dsp:txXfrm>
        <a:off x="52037" y="147097"/>
        <a:ext cx="5210469" cy="961899"/>
      </dsp:txXfrm>
    </dsp:sp>
    <dsp:sp modelId="{3105751E-6A4B-4E4B-A376-32EC7D528F12}">
      <dsp:nvSpPr>
        <dsp:cNvPr id="0" name=""/>
        <dsp:cNvSpPr/>
      </dsp:nvSpPr>
      <dsp:spPr>
        <a:xfrm>
          <a:off x="0" y="1204234"/>
          <a:ext cx="5314543" cy="1065973"/>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A business will take into account all of the previous factors discussed and decide whether the return on investment is worthwhile.</a:t>
          </a:r>
          <a:endParaRPr lang="en-US" sz="1500" kern="1200"/>
        </a:p>
      </dsp:txBody>
      <dsp:txXfrm>
        <a:off x="52037" y="1256271"/>
        <a:ext cx="5210469" cy="961899"/>
      </dsp:txXfrm>
    </dsp:sp>
    <dsp:sp modelId="{00107BA9-FF27-4F8A-A6C7-25D0966428AF}">
      <dsp:nvSpPr>
        <dsp:cNvPr id="0" name=""/>
        <dsp:cNvSpPr/>
      </dsp:nvSpPr>
      <dsp:spPr>
        <a:xfrm>
          <a:off x="0" y="2313408"/>
          <a:ext cx="5314543" cy="1065973"/>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This is strategic decision making. Heavy investment is required to move into new countries. When a decision to proceed is under way, it is not easy to undo. </a:t>
          </a:r>
          <a:endParaRPr lang="en-US" sz="1500" kern="1200"/>
        </a:p>
      </dsp:txBody>
      <dsp:txXfrm>
        <a:off x="52037" y="2365445"/>
        <a:ext cx="5210469" cy="961899"/>
      </dsp:txXfrm>
    </dsp:sp>
    <dsp:sp modelId="{2E2CD40F-AA21-4119-AD69-E992EDF63FAB}">
      <dsp:nvSpPr>
        <dsp:cNvPr id="0" name=""/>
        <dsp:cNvSpPr/>
      </dsp:nvSpPr>
      <dsp:spPr>
        <a:xfrm>
          <a:off x="0" y="3422582"/>
          <a:ext cx="5314543" cy="106597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Location in a foreign country is dynamic, because of the major number of factors that have to be taken into consideration. However, the most important question, in summary, is what return will the business get on its investment? </a:t>
          </a:r>
          <a:endParaRPr lang="en-US" sz="1500" kern="1200"/>
        </a:p>
      </dsp:txBody>
      <dsp:txXfrm>
        <a:off x="52037" y="3474619"/>
        <a:ext cx="5210469" cy="961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63A14-9B23-47CB-84F7-B3DC827891E9}">
      <dsp:nvSpPr>
        <dsp:cNvPr id="0" name=""/>
        <dsp:cNvSpPr/>
      </dsp:nvSpPr>
      <dsp:spPr>
        <a:xfrm>
          <a:off x="0" y="30878"/>
          <a:ext cx="6263640" cy="10448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Disposable income is the total income an individual has available to spend after paying income taxes and any other statutory payments.</a:t>
          </a:r>
          <a:endParaRPr lang="en-US" sz="1900" kern="1200" dirty="0"/>
        </a:p>
      </dsp:txBody>
      <dsp:txXfrm>
        <a:off x="51003" y="81881"/>
        <a:ext cx="6161634" cy="942803"/>
      </dsp:txXfrm>
    </dsp:sp>
    <dsp:sp modelId="{56F1EC50-6954-42A5-9A54-02CB1CB8C16D}">
      <dsp:nvSpPr>
        <dsp:cNvPr id="0" name=""/>
        <dsp:cNvSpPr/>
      </dsp:nvSpPr>
      <dsp:spPr>
        <a:xfrm>
          <a:off x="0" y="1130408"/>
          <a:ext cx="6263640" cy="1044809"/>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At the end of 2020 median household disposable income in the UK was £30,800. </a:t>
          </a:r>
          <a:endParaRPr lang="en-US" sz="1900" kern="1200" dirty="0"/>
        </a:p>
      </dsp:txBody>
      <dsp:txXfrm>
        <a:off x="51003" y="1181411"/>
        <a:ext cx="6161634" cy="942803"/>
      </dsp:txXfrm>
    </dsp:sp>
    <dsp:sp modelId="{6505BA15-A193-4E5C-AF39-4F657832AC0E}">
      <dsp:nvSpPr>
        <dsp:cNvPr id="0" name=""/>
        <dsp:cNvSpPr/>
      </dsp:nvSpPr>
      <dsp:spPr>
        <a:xfrm>
          <a:off x="0" y="2229939"/>
          <a:ext cx="6263640" cy="104480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Those countries with high levels of disposable income will be seen as attractive to UK businesses as they can target them with highly differentiated products. </a:t>
          </a:r>
          <a:endParaRPr lang="en-US" sz="1900" kern="1200" dirty="0"/>
        </a:p>
      </dsp:txBody>
      <dsp:txXfrm>
        <a:off x="51003" y="2280942"/>
        <a:ext cx="6161634" cy="942803"/>
      </dsp:txXfrm>
    </dsp:sp>
    <dsp:sp modelId="{00E29D69-5D40-4A87-B73A-B2C7EFEC8AA6}">
      <dsp:nvSpPr>
        <dsp:cNvPr id="0" name=""/>
        <dsp:cNvSpPr/>
      </dsp:nvSpPr>
      <dsp:spPr>
        <a:xfrm>
          <a:off x="0" y="3329468"/>
          <a:ext cx="6263640" cy="1044809"/>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This can already be seen with the EU and USA as significant trading partners.</a:t>
          </a:r>
          <a:endParaRPr lang="en-US" sz="1900" kern="1200" dirty="0"/>
        </a:p>
      </dsp:txBody>
      <dsp:txXfrm>
        <a:off x="51003" y="3380471"/>
        <a:ext cx="6161634" cy="942803"/>
      </dsp:txXfrm>
    </dsp:sp>
    <dsp:sp modelId="{B00BB548-5272-47A5-A5F0-C6468D63F9B0}">
      <dsp:nvSpPr>
        <dsp:cNvPr id="0" name=""/>
        <dsp:cNvSpPr/>
      </dsp:nvSpPr>
      <dsp:spPr>
        <a:xfrm>
          <a:off x="0" y="4428998"/>
          <a:ext cx="6263640" cy="104480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However, those countries who have high growing levels of disposable incomes e.g. China can be seen as rising stars and will be perfect for new market development.</a:t>
          </a:r>
          <a:endParaRPr lang="en-US" sz="1900" kern="1200" dirty="0"/>
        </a:p>
      </dsp:txBody>
      <dsp:txXfrm>
        <a:off x="51003" y="4480001"/>
        <a:ext cx="6161634" cy="942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8FBE7-AEFF-4878-BC3B-99C5A9393869}">
      <dsp:nvSpPr>
        <dsp:cNvPr id="0" name=""/>
        <dsp:cNvSpPr/>
      </dsp:nvSpPr>
      <dsp:spPr>
        <a:xfrm>
          <a:off x="0" y="145971"/>
          <a:ext cx="6263640" cy="12132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The ease of doing business is how accessible markets are for a business. For example, is their excessive bureaucracy, where rules and regulations increase the time taken to do business e.g. paperwork when exporting products.</a:t>
          </a:r>
          <a:endParaRPr lang="en-US" sz="1700" kern="1200" dirty="0"/>
        </a:p>
      </dsp:txBody>
      <dsp:txXfrm>
        <a:off x="59228" y="205199"/>
        <a:ext cx="6145184" cy="1094833"/>
      </dsp:txXfrm>
    </dsp:sp>
    <dsp:sp modelId="{DEA9E464-C1DD-4012-B4A6-3F9B727876BE}">
      <dsp:nvSpPr>
        <dsp:cNvPr id="0" name=""/>
        <dsp:cNvSpPr/>
      </dsp:nvSpPr>
      <dsp:spPr>
        <a:xfrm>
          <a:off x="0" y="1408221"/>
          <a:ext cx="6263640" cy="1213289"/>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Often this is to do with the regulatory framework set by the government in a country, both local and national.</a:t>
          </a:r>
          <a:endParaRPr lang="en-US" sz="1700" kern="1200" dirty="0"/>
        </a:p>
      </dsp:txBody>
      <dsp:txXfrm>
        <a:off x="59228" y="1467449"/>
        <a:ext cx="6145184" cy="1094833"/>
      </dsp:txXfrm>
    </dsp:sp>
    <dsp:sp modelId="{54B241FF-13A3-4202-B6CF-C60314324694}">
      <dsp:nvSpPr>
        <dsp:cNvPr id="0" name=""/>
        <dsp:cNvSpPr/>
      </dsp:nvSpPr>
      <dsp:spPr>
        <a:xfrm>
          <a:off x="0" y="2670471"/>
          <a:ext cx="6263640" cy="121328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Singapore is seen to be one of the easiest countries in the world to do business. Therefore, it is attractive as a market as costs will be reduced.</a:t>
          </a:r>
          <a:endParaRPr lang="en-US" sz="1700" kern="1200" dirty="0"/>
        </a:p>
      </dsp:txBody>
      <dsp:txXfrm>
        <a:off x="59228" y="2729699"/>
        <a:ext cx="6145184" cy="1094833"/>
      </dsp:txXfrm>
    </dsp:sp>
    <dsp:sp modelId="{8E967E7F-14DB-47AC-B2CA-0C3F3188726E}">
      <dsp:nvSpPr>
        <dsp:cNvPr id="0" name=""/>
        <dsp:cNvSpPr/>
      </dsp:nvSpPr>
      <dsp:spPr>
        <a:xfrm>
          <a:off x="0" y="3932721"/>
          <a:ext cx="6263640" cy="1213289"/>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In contrast, the significant market that is mainland China, although seen as very attractive in terms of size and growth, is more difficult to trade with, increasing business costs.</a:t>
          </a:r>
          <a:endParaRPr lang="en-US" sz="1700" kern="1200" dirty="0"/>
        </a:p>
      </dsp:txBody>
      <dsp:txXfrm>
        <a:off x="59228" y="3991949"/>
        <a:ext cx="6145184" cy="1094833"/>
      </dsp:txXfrm>
    </dsp:sp>
    <dsp:sp modelId="{74310C79-7F75-40B4-B460-59C3FC668243}">
      <dsp:nvSpPr>
        <dsp:cNvPr id="0" name=""/>
        <dsp:cNvSpPr/>
      </dsp:nvSpPr>
      <dsp:spPr>
        <a:xfrm>
          <a:off x="0" y="5194971"/>
          <a:ext cx="6263640" cy="121328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The ease of doing business index was created by the world bank to compare this.</a:t>
          </a:r>
          <a:endParaRPr lang="en-US" sz="1700" kern="1200" dirty="0"/>
        </a:p>
      </dsp:txBody>
      <dsp:txXfrm>
        <a:off x="59228" y="5254199"/>
        <a:ext cx="6145184" cy="10948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178B3-0632-4E59-B6F6-B27D138F3E09}">
      <dsp:nvSpPr>
        <dsp:cNvPr id="0" name=""/>
        <dsp:cNvSpPr/>
      </dsp:nvSpPr>
      <dsp:spPr>
        <a:xfrm>
          <a:off x="0" y="3322370"/>
          <a:ext cx="6263640" cy="21798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a:t>This will include the:</a:t>
          </a:r>
          <a:endParaRPr lang="en-US" sz="3100" kern="1200"/>
        </a:p>
      </dsp:txBody>
      <dsp:txXfrm>
        <a:off x="0" y="3322370"/>
        <a:ext cx="6263640" cy="1177110"/>
      </dsp:txXfrm>
    </dsp:sp>
    <dsp:sp modelId="{EFF28BCE-C98F-47F6-9609-064919FB0EED}">
      <dsp:nvSpPr>
        <dsp:cNvPr id="0" name=""/>
        <dsp:cNvSpPr/>
      </dsp:nvSpPr>
      <dsp:spPr>
        <a:xfrm>
          <a:off x="3058" y="4455885"/>
          <a:ext cx="2085841" cy="100272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t" anchorCtr="0">
          <a:noAutofit/>
        </a:bodyPr>
        <a:lstStyle/>
        <a:p>
          <a:pPr marL="0" lvl="0" indent="0" algn="l" defTabSz="711200">
            <a:lnSpc>
              <a:spcPct val="90000"/>
            </a:lnSpc>
            <a:spcBef>
              <a:spcPct val="0"/>
            </a:spcBef>
            <a:spcAft>
              <a:spcPct val="35000"/>
            </a:spcAft>
            <a:buNone/>
          </a:pPr>
          <a:r>
            <a:rPr lang="en-GB" sz="1600" kern="1200"/>
            <a:t>Transport network</a:t>
          </a:r>
          <a:endParaRPr lang="en-US" sz="1600" kern="1200"/>
        </a:p>
        <a:p>
          <a:pPr marL="114300" lvl="1" indent="-114300" algn="l" defTabSz="533400">
            <a:lnSpc>
              <a:spcPct val="90000"/>
            </a:lnSpc>
            <a:spcBef>
              <a:spcPct val="0"/>
            </a:spcBef>
            <a:spcAft>
              <a:spcPct val="15000"/>
            </a:spcAft>
            <a:buChar char="•"/>
          </a:pPr>
          <a:r>
            <a:rPr lang="en-GB" sz="1200" kern="1200"/>
            <a:t>Improves ease and speed of connections e.g. rail, road and air</a:t>
          </a:r>
          <a:endParaRPr lang="en-US" sz="1200" kern="1200"/>
        </a:p>
      </dsp:txBody>
      <dsp:txXfrm>
        <a:off x="3058" y="4455885"/>
        <a:ext cx="2085841" cy="1002724"/>
      </dsp:txXfrm>
    </dsp:sp>
    <dsp:sp modelId="{D4B144EC-614B-4D2B-8499-91A73741AD93}">
      <dsp:nvSpPr>
        <dsp:cNvPr id="0" name=""/>
        <dsp:cNvSpPr/>
      </dsp:nvSpPr>
      <dsp:spPr>
        <a:xfrm>
          <a:off x="2088899" y="4455885"/>
          <a:ext cx="2085841" cy="1002724"/>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t" anchorCtr="0">
          <a:noAutofit/>
        </a:bodyPr>
        <a:lstStyle/>
        <a:p>
          <a:pPr marL="0" lvl="0" indent="0" algn="l" defTabSz="711200">
            <a:lnSpc>
              <a:spcPct val="90000"/>
            </a:lnSpc>
            <a:spcBef>
              <a:spcPct val="0"/>
            </a:spcBef>
            <a:spcAft>
              <a:spcPct val="35000"/>
            </a:spcAft>
            <a:buNone/>
          </a:pPr>
          <a:r>
            <a:rPr lang="en-GB" sz="1600" kern="1200"/>
            <a:t>Provision of utilities</a:t>
          </a:r>
          <a:endParaRPr lang="en-US" sz="1600" kern="1200"/>
        </a:p>
        <a:p>
          <a:pPr marL="114300" lvl="1" indent="-114300" algn="l" defTabSz="533400">
            <a:lnSpc>
              <a:spcPct val="90000"/>
            </a:lnSpc>
            <a:spcBef>
              <a:spcPct val="0"/>
            </a:spcBef>
            <a:spcAft>
              <a:spcPct val="15000"/>
            </a:spcAft>
            <a:buChar char="•"/>
          </a:pPr>
          <a:r>
            <a:rPr lang="en-GB" sz="1200" kern="1200"/>
            <a:t>Ensuring electricity, gas, water etc. are adequately supplied</a:t>
          </a:r>
          <a:endParaRPr lang="en-US" sz="1200" kern="1200"/>
        </a:p>
      </dsp:txBody>
      <dsp:txXfrm>
        <a:off x="2088899" y="4455885"/>
        <a:ext cx="2085841" cy="1002724"/>
      </dsp:txXfrm>
    </dsp:sp>
    <dsp:sp modelId="{7264C9BE-A8D0-4801-9C81-8C094D1713F0}">
      <dsp:nvSpPr>
        <dsp:cNvPr id="0" name=""/>
        <dsp:cNvSpPr/>
      </dsp:nvSpPr>
      <dsp:spPr>
        <a:xfrm>
          <a:off x="4174740" y="4455885"/>
          <a:ext cx="2085841" cy="100272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t" anchorCtr="0">
          <a:noAutofit/>
        </a:bodyPr>
        <a:lstStyle/>
        <a:p>
          <a:pPr marL="0" lvl="0" indent="0" algn="l" defTabSz="711200">
            <a:lnSpc>
              <a:spcPct val="90000"/>
            </a:lnSpc>
            <a:spcBef>
              <a:spcPct val="0"/>
            </a:spcBef>
            <a:spcAft>
              <a:spcPct val="35000"/>
            </a:spcAft>
            <a:buNone/>
          </a:pPr>
          <a:r>
            <a:rPr lang="en-GB" sz="1600" kern="1200"/>
            <a:t>Provision of information</a:t>
          </a:r>
          <a:endParaRPr lang="en-US" sz="1600" kern="1200"/>
        </a:p>
        <a:p>
          <a:pPr marL="114300" lvl="1" indent="-114300" algn="l" defTabSz="533400">
            <a:lnSpc>
              <a:spcPct val="90000"/>
            </a:lnSpc>
            <a:spcBef>
              <a:spcPct val="0"/>
            </a:spcBef>
            <a:spcAft>
              <a:spcPct val="15000"/>
            </a:spcAft>
            <a:buChar char="•"/>
          </a:pPr>
          <a:r>
            <a:rPr lang="en-GB" sz="1200" kern="1200"/>
            <a:t>Ensuring access to fast information e.g. broadband</a:t>
          </a:r>
          <a:endParaRPr lang="en-US" sz="1200" kern="1200"/>
        </a:p>
      </dsp:txBody>
      <dsp:txXfrm>
        <a:off x="4174740" y="4455885"/>
        <a:ext cx="2085841" cy="1002724"/>
      </dsp:txXfrm>
    </dsp:sp>
    <dsp:sp modelId="{7A142DF9-AB89-4482-908C-ECCCAC517D97}">
      <dsp:nvSpPr>
        <dsp:cNvPr id="0" name=""/>
        <dsp:cNvSpPr/>
      </dsp:nvSpPr>
      <dsp:spPr>
        <a:xfrm rot="10800000">
          <a:off x="0" y="2482"/>
          <a:ext cx="6263640" cy="3352586"/>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a:t>Foreign governments will look to improve the infrastructure to help businesses operate more effectively. </a:t>
          </a:r>
          <a:endParaRPr lang="en-US" sz="3100" kern="1200"/>
        </a:p>
      </dsp:txBody>
      <dsp:txXfrm rot="10800000">
        <a:off x="0" y="2482"/>
        <a:ext cx="6263640" cy="21784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6237-F1CB-4369-BF43-E222D8232E65}">
      <dsp:nvSpPr>
        <dsp:cNvPr id="0" name=""/>
        <dsp:cNvSpPr/>
      </dsp:nvSpPr>
      <dsp:spPr>
        <a:xfrm>
          <a:off x="0" y="107467"/>
          <a:ext cx="6263640" cy="20884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Political stability has increased in some areas of the world whilst declining in others.</a:t>
          </a:r>
          <a:endParaRPr lang="en-US" sz="2400" kern="1200"/>
        </a:p>
      </dsp:txBody>
      <dsp:txXfrm>
        <a:off x="101950" y="209417"/>
        <a:ext cx="6059740" cy="1884549"/>
      </dsp:txXfrm>
    </dsp:sp>
    <dsp:sp modelId="{BFC5BD63-D7E2-4B94-B883-091E95806F02}">
      <dsp:nvSpPr>
        <dsp:cNvPr id="0" name=""/>
        <dsp:cNvSpPr/>
      </dsp:nvSpPr>
      <dsp:spPr>
        <a:xfrm>
          <a:off x="0" y="2265037"/>
          <a:ext cx="6263640" cy="208844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Poor governance, particular in some less developed countries, has made it difficult to trade successfully. In some countries corruption is rife and is a major element in being able to do business. </a:t>
          </a:r>
          <a:endParaRPr lang="en-US" sz="2400" kern="1200"/>
        </a:p>
      </dsp:txBody>
      <dsp:txXfrm>
        <a:off x="101950" y="2366987"/>
        <a:ext cx="6059740" cy="1884549"/>
      </dsp:txXfrm>
    </dsp:sp>
    <dsp:sp modelId="{53703A87-0975-4826-9192-A6B9390EAC64}">
      <dsp:nvSpPr>
        <dsp:cNvPr id="0" name=""/>
        <dsp:cNvSpPr/>
      </dsp:nvSpPr>
      <dsp:spPr>
        <a:xfrm>
          <a:off x="0" y="4422607"/>
          <a:ext cx="6263640" cy="208844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Civil wars continue to impact in areas throughout the world. When there is a greater likelihood of civil unrest it means that a business is less confident in investing time and effort in doing trade with that country. </a:t>
          </a:r>
          <a:endParaRPr lang="en-US" sz="2400" kern="1200"/>
        </a:p>
      </dsp:txBody>
      <dsp:txXfrm>
        <a:off x="101950" y="4524557"/>
        <a:ext cx="6059740" cy="18845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3B602-E97C-468C-B95A-F6897BEFD996}">
      <dsp:nvSpPr>
        <dsp:cNvPr id="0" name=""/>
        <dsp:cNvSpPr/>
      </dsp:nvSpPr>
      <dsp:spPr>
        <a:xfrm>
          <a:off x="637103" y="0"/>
          <a:ext cx="6285297" cy="6285297"/>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B4C624-9839-4179-9963-416578891C28}">
      <dsp:nvSpPr>
        <dsp:cNvPr id="0" name=""/>
        <dsp:cNvSpPr/>
      </dsp:nvSpPr>
      <dsp:spPr>
        <a:xfrm>
          <a:off x="1045647" y="408544"/>
          <a:ext cx="2514118" cy="25141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Exchange rates have a significant impact on the profits of a business operating in foreign markets.</a:t>
          </a:r>
          <a:endParaRPr lang="en-US" sz="1700" kern="1200"/>
        </a:p>
      </dsp:txBody>
      <dsp:txXfrm>
        <a:off x="1168376" y="531273"/>
        <a:ext cx="2268660" cy="2268660"/>
      </dsp:txXfrm>
    </dsp:sp>
    <dsp:sp modelId="{E9CF8102-D9C6-44F2-B3C7-0A095414388F}">
      <dsp:nvSpPr>
        <dsp:cNvPr id="0" name=""/>
        <dsp:cNvSpPr/>
      </dsp:nvSpPr>
      <dsp:spPr>
        <a:xfrm>
          <a:off x="3999737" y="408544"/>
          <a:ext cx="2514118" cy="2514118"/>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If the exchange rate of the £ appreciates then it is more expensive to export to foreign countries.</a:t>
          </a:r>
          <a:endParaRPr lang="en-US" sz="1700" kern="1200"/>
        </a:p>
      </dsp:txBody>
      <dsp:txXfrm>
        <a:off x="4122466" y="531273"/>
        <a:ext cx="2268660" cy="2268660"/>
      </dsp:txXfrm>
    </dsp:sp>
    <dsp:sp modelId="{920BB4E4-365B-4738-AF3C-0216B984DFD9}">
      <dsp:nvSpPr>
        <dsp:cNvPr id="0" name=""/>
        <dsp:cNvSpPr/>
      </dsp:nvSpPr>
      <dsp:spPr>
        <a:xfrm>
          <a:off x="1045647" y="3362633"/>
          <a:ext cx="2514118" cy="2514118"/>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Any profit made in the foreign country from providing goods and services will be more expensive to repatriate (send back) to the UK as the business will have to turn the foreign currency into £s.</a:t>
          </a:r>
          <a:endParaRPr lang="en-US" sz="1700" kern="1200"/>
        </a:p>
      </dsp:txBody>
      <dsp:txXfrm>
        <a:off x="1168376" y="3485362"/>
        <a:ext cx="2268660" cy="2268660"/>
      </dsp:txXfrm>
    </dsp:sp>
    <dsp:sp modelId="{8D3B3482-3746-44F2-AF2E-CEFE221CEEC3}">
      <dsp:nvSpPr>
        <dsp:cNvPr id="0" name=""/>
        <dsp:cNvSpPr/>
      </dsp:nvSpPr>
      <dsp:spPr>
        <a:xfrm>
          <a:off x="3999737" y="3362633"/>
          <a:ext cx="2514118" cy="251411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This will impact negatively on profits of the business.</a:t>
          </a:r>
          <a:endParaRPr lang="en-US" sz="1700" kern="1200"/>
        </a:p>
      </dsp:txBody>
      <dsp:txXfrm>
        <a:off x="4122466" y="3485362"/>
        <a:ext cx="2268660" cy="22686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2ACC2-F9B6-433B-BF9E-FD8FC4184CCA}">
      <dsp:nvSpPr>
        <dsp:cNvPr id="0" name=""/>
        <dsp:cNvSpPr/>
      </dsp:nvSpPr>
      <dsp:spPr>
        <a:xfrm>
          <a:off x="0" y="350665"/>
          <a:ext cx="6263640" cy="15588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In highly competitive mass markets having low costs of production will be a significant issue.</a:t>
          </a:r>
          <a:endParaRPr lang="en-US" sz="2200" kern="1200"/>
        </a:p>
      </dsp:txBody>
      <dsp:txXfrm>
        <a:off x="76098" y="426763"/>
        <a:ext cx="6111444" cy="1406682"/>
      </dsp:txXfrm>
    </dsp:sp>
    <dsp:sp modelId="{14ABFAF6-6134-489A-9529-523CE6C51802}">
      <dsp:nvSpPr>
        <dsp:cNvPr id="0" name=""/>
        <dsp:cNvSpPr/>
      </dsp:nvSpPr>
      <dsp:spPr>
        <a:xfrm>
          <a:off x="0" y="1972904"/>
          <a:ext cx="6263640" cy="155887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This means low wage cost economies will see FDI in order to take advantage of the labour force. This allows businesses to drive costs down, allowing them to follow a low cost strategy if required.</a:t>
          </a:r>
          <a:endParaRPr lang="en-US" sz="2200" kern="1200"/>
        </a:p>
      </dsp:txBody>
      <dsp:txXfrm>
        <a:off x="76098" y="2049002"/>
        <a:ext cx="6111444" cy="1406682"/>
      </dsp:txXfrm>
    </dsp:sp>
    <dsp:sp modelId="{866225CF-4F6B-4AD4-8743-D6CD85DDDD23}">
      <dsp:nvSpPr>
        <dsp:cNvPr id="0" name=""/>
        <dsp:cNvSpPr/>
      </dsp:nvSpPr>
      <dsp:spPr>
        <a:xfrm>
          <a:off x="0" y="3595143"/>
          <a:ext cx="6263640" cy="15588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Other costs, such as land, might also be significantly lower in areas such as Eastern Europe in comparison to the UK. Again, this will lead some businesses to produce in foreign countries.</a:t>
          </a:r>
          <a:endParaRPr lang="en-US" sz="2200" kern="1200"/>
        </a:p>
      </dsp:txBody>
      <dsp:txXfrm>
        <a:off x="76098" y="3671241"/>
        <a:ext cx="6111444" cy="14066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896A1-B7B3-4B6F-9AB9-AD4C8E5175E9}">
      <dsp:nvSpPr>
        <dsp:cNvPr id="0" name=""/>
        <dsp:cNvSpPr/>
      </dsp:nvSpPr>
      <dsp:spPr>
        <a:xfrm>
          <a:off x="0" y="223838"/>
          <a:ext cx="6263640" cy="16415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The UK is seen to have a highly skilled labour force. However, despite this, there is often a shortage of suitably skilled workers i.e. a lack of availability.</a:t>
          </a:r>
          <a:endParaRPr lang="en-US" sz="2300" kern="1200"/>
        </a:p>
      </dsp:txBody>
      <dsp:txXfrm>
        <a:off x="80132" y="303970"/>
        <a:ext cx="6103376" cy="1481245"/>
      </dsp:txXfrm>
    </dsp:sp>
    <dsp:sp modelId="{E950BA6C-610C-4677-92C2-895AF82FC5A9}">
      <dsp:nvSpPr>
        <dsp:cNvPr id="0" name=""/>
        <dsp:cNvSpPr/>
      </dsp:nvSpPr>
      <dsp:spPr>
        <a:xfrm>
          <a:off x="0" y="1931589"/>
          <a:ext cx="6263640" cy="164150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This can be resolved by locating in other countries and utilising the skills of workers there.</a:t>
          </a:r>
          <a:endParaRPr lang="en-US" sz="2300" kern="1200"/>
        </a:p>
      </dsp:txBody>
      <dsp:txXfrm>
        <a:off x="80132" y="2011721"/>
        <a:ext cx="6103376" cy="1481245"/>
      </dsp:txXfrm>
    </dsp:sp>
    <dsp:sp modelId="{B9D788CB-8E9C-46EC-99B1-9D73896228FE}">
      <dsp:nvSpPr>
        <dsp:cNvPr id="0" name=""/>
        <dsp:cNvSpPr/>
      </dsp:nvSpPr>
      <dsp:spPr>
        <a:xfrm>
          <a:off x="0" y="3639339"/>
          <a:ext cx="6263640" cy="164150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This often involves training workers to the required standard. However, as this leads to a rise in the individual worker’s living standards, there is often plenty of supply of labour for these jobs.</a:t>
          </a:r>
          <a:endParaRPr lang="en-US" sz="2300" kern="1200"/>
        </a:p>
      </dsp:txBody>
      <dsp:txXfrm>
        <a:off x="80132" y="3719471"/>
        <a:ext cx="6103376" cy="14812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BFCDC-4713-4285-B089-53AF34544995}">
      <dsp:nvSpPr>
        <dsp:cNvPr id="0" name=""/>
        <dsp:cNvSpPr/>
      </dsp:nvSpPr>
      <dsp:spPr>
        <a:xfrm>
          <a:off x="0" y="305009"/>
          <a:ext cx="5753100" cy="15588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As seen infrastructure is very important when businesses look to move into new markets.</a:t>
          </a:r>
          <a:endParaRPr lang="en-US" sz="2200" kern="1200"/>
        </a:p>
      </dsp:txBody>
      <dsp:txXfrm>
        <a:off x="76098" y="381107"/>
        <a:ext cx="5600904" cy="1406682"/>
      </dsp:txXfrm>
    </dsp:sp>
    <dsp:sp modelId="{ABE0B462-1243-497D-920F-8A6F546227CB}">
      <dsp:nvSpPr>
        <dsp:cNvPr id="0" name=""/>
        <dsp:cNvSpPr/>
      </dsp:nvSpPr>
      <dsp:spPr>
        <a:xfrm>
          <a:off x="0" y="1927248"/>
          <a:ext cx="5753100" cy="155887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The same can be seen when a business looks to locate production in another country. Clearly, transportation links are vital in moving any goods around the geographical region.</a:t>
          </a:r>
          <a:endParaRPr lang="en-US" sz="2200" kern="1200"/>
        </a:p>
      </dsp:txBody>
      <dsp:txXfrm>
        <a:off x="76098" y="2003346"/>
        <a:ext cx="5600904" cy="1406682"/>
      </dsp:txXfrm>
    </dsp:sp>
    <dsp:sp modelId="{0F96F885-3D66-4C8D-9A9A-15825BCFF7AD}">
      <dsp:nvSpPr>
        <dsp:cNvPr id="0" name=""/>
        <dsp:cNvSpPr/>
      </dsp:nvSpPr>
      <dsp:spPr>
        <a:xfrm>
          <a:off x="0" y="3549486"/>
          <a:ext cx="5753100" cy="155887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At the same time communication is vital, particularly for services, in order to be able to communicate with customers and other businesses.</a:t>
          </a:r>
          <a:endParaRPr lang="en-US" sz="2200" kern="1200"/>
        </a:p>
      </dsp:txBody>
      <dsp:txXfrm>
        <a:off x="76098" y="3625584"/>
        <a:ext cx="5600904" cy="14066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618.2453" units="1/cm"/>
          <inkml:channelProperty channel="Y" name="resolution" value="1092.23328" units="1/cm"/>
          <inkml:channelProperty channel="T" name="resolution" value="1" units="1/dev"/>
        </inkml:channelProperties>
      </inkml:inkSource>
      <inkml:timestamp xml:id="ts0" timeString="2023-01-16T12:00:03.928"/>
    </inkml:context>
    <inkml:brush xml:id="br0">
      <inkml:brushProperty name="width" value="0.05292" units="cm"/>
      <inkml:brushProperty name="height" value="0.05292" units="cm"/>
      <inkml:brushProperty name="color" value="#FFC000"/>
    </inkml:brush>
  </inkml:definitions>
  <inkml:trace contextRef="#ctx0" brushRef="#br0">3464 12825 0,'0'0'0,"0"0"16,0 0-16,0 0 15,0 0-15,0 0 16,0 0-16,0 0 0,0 0 16,0 0-16,0 0 15,0 0 1,0 0-16,0 0 16,3 0-16,-3 0 0,0 0 15,6-9-15,-6 9 0,0-12 16,0 12-16,-14-8 15,14 8-15,-28-6 0,-1-1 16,29 7-16,-38 0 16,-5 0-16,43 0 15,-48 0-15,-1 7 0,-7 3 0,56-10 16,-50 14-16,2 6 0,48-20 16,-44 27-16,44-27 15,-31 32-15,31-32 0,-9 34 16,18 1-16,12-6 15,9 1 1,7 3-16,2-1 16,19 1-16,0-1 0,-1 0 15,-4 1-15,1 2 16,-54-35-16,54 36 0,-8 3 16,-46-39-16,0 0 15,39 42-15,-39-42 0,0 0 16,21 44-16,-21-44 0,-3 36 15,-15-7-15,-9-6 0,-4-4 16,-9-8 0,-1-1-16,41-10 0,-45 1 0,45-1 15,-50-4-15,-6-11 0,56 15 16,-51-22-16,13-4 16,14 0-16,16-7 0,5-3 15,9-2-15,6 0 16,5-1-16,5-2 0,9-2 15,-31 43 1,39-50-16,-4 3 16,-35 47-16,38-44 15,-38 44-15,0 0 0,37-42 16,-37 42-16,0 0 0,30-42 16,-13 4-16</inkml:trace>
  <inkml:trace contextRef="#ctx0" brushRef="#br0" timeOffset="516.16">4154 12979 0,'0'0'16,"0"0"-16,0 0 0,0 0 16,-20-3-16,-22-6 15,-20-5-15,0 8 0,4 0 16,-3 6-16,6 6 0,-2 5 15,9 10-15,7 9 0,41-30 16,-30 41-16,30-41 16,-12 48-16,9 2 0,11 0 15,11-2-15,2-7 16,5-10 0,7-8-16,5-3 0,8-5 0,0-6 0,-46-9 15,51 4-15,6-8 0,-2-8 16,-55 12-16,48-20 15,-48 20-15,41-33 0,-41 33 16,32-48-16,-13-4 16,-11-2-16,-10 7 0,-8 11 15,10 36 1,-20-29 0,-12 2-16,32 27 0,-36-21 15,-4-2-15</inkml:trace>
  <inkml:trace contextRef="#ctx0" brushRef="#br0" timeOffset="1069.03">4991 13110 0,'0'0'15,"0"0"-15,0 0 16,0 0-16,-15-3 0,-12-15 15,27 18-15,-39-21 0,39 21 16,-33-18-16,-2 13 16,-4 2-1,1 6-15,38-3 0,-42 12 0,42-12 0,-40 18 16,40-18-16,-38 32 16,38-32-16,-32 47 0,32-47 15,-14 54-15,23-4 0,-9-50 16,20 42-16,-20-42 15,33 26-15,12-8 0,-45-18 32,47 6-32,-47-6 15,49-6-15,-3-12 0,-46 18 16,54-26-16,-10-10 0,-44 36 16,30-41-16,-30 41 15,17-48-15,-17 48 0,0-47 16,0 47-16,-15-36 15,-9 1-15,4 2 0,12 4 16</inkml:trace>
  <inkml:trace contextRef="#ctx0" brushRef="#br0" timeOffset="1503.04">5626 13146 0,'0'0'0,"0"0"16,0 0-16,0 0 0,-19-5 16,-14-11-16,33 16 0,-40-25 15,40 25-15,-49-17 16,-5 2-16,54 15 15,-51 0-15,51 0 0,-54 12 0,54-12 16,-48 20-16,12 10 0,16 2 16,7 2-16,11-2 15,7 1-15,17-1 16,5 4-16,11-10 0,5-2 16,-43-24-16,57 18 0,-57-18 31,59 9-31,-59-9 0,57 0 15,-57 0-15,49-11 0,-21-5 16,-28 16-16,20-26 16,-20 26-16,6-35 15,-12-4-15,-7 0 0,-9 3 16,22 36-16,-27-32 0,27 32 16,-38-39-16</inkml:trace>
  <inkml:trace contextRef="#ctx0" brushRef="#br0" timeOffset="1952.66">6194 13193 0,'0'0'0,"0"0"16,0 0-16,0 0 0,-18-4 16,18 4-16,0 0 15,-31-9-15,31 9 0,0 0 16,-52-8 0,-2 11-16,14 11 0,7 17 0,33-31 15,-19 38-15,9 1 16,10-2-16,5 2 0,13-6 15,13-4 1,0-5-16,8-3 0,-39-21 16,41 12-16,3-6 0,1-8 15,-5-5-15,-40 7 16,43-15-16,-8-6 0,-2-11 0,-33 32 16,22-39-1,-12-2-15,-10-3 16,0 44-16,-8-42 0,-8 3 15,16 39-15,-22-38 16,22 38-16,-32-30 0,32 30 16,-35-23-16</inkml:trace>
  <inkml:trace contextRef="#ctx0" brushRef="#br0" timeOffset="2306">7367 13435 0,'0'0'15,"0"0"-15,21 0 0,28 0 16,24 0-16,-6 0 16,2 0-16,-1 0 0,-68 0 15,72 0-15,-5 0 16,2 7-16,-69-7 0,62 3 0,-62-3 15,71 6-15</inkml:trace>
  <inkml:trace contextRef="#ctx0" brushRef="#br0" timeOffset="3280.65">8932 13089 0,'0'0'0,"0"0"0,0 0 0,0 0 16,0 0-16,0 0 0,0 0 16,0 0-16,0 0 15,0 0-15,0 0 0,0 0 16,0 0-16,0 0 15,0 23-15,-5 27 16,5-50-16,-7 75 0,-8 6 16,15-81-16,-17 79 15,2-5 1,15-74-16,-15 74 0,15-74 16,-12 71-16,12-71 0,-12 66 15,12-66-15,0 0 16,0 0-16,-15 65 15</inkml:trace>
  <inkml:trace contextRef="#ctx0" brushRef="#br0" timeOffset="3920.93">9243 13418 0,'0'0'0,"0"0"0,0 0 0,0 0 0,0 0 16,0 0-16,18-3 15,18-15-15,-36 18 16,41-24-16,-6 1 0,-35 23 16,40-21-16,6 0 15,-46 21-15,59-24 0,2 4 16,-61 20-16,59-18 15,-59 18 1,0 0-16,0 0 0,57-6 0,-57 6 0,35 6 16,-24 3-16,-17 5 0,-9 7 15,-10 3-15,-9 0 16,-8 6-16,-13 5 16,1 7-16,0-2 0,54-40 15,-53 42-15,9 0 31,44-42-31,-41 41 0,17 0 0,24-41 0,0 0 16,-10 33-16,14 1 16,11-5-16,6-5 0,9-10 15,-30-14-15,35 10 16,-35-10-16,43 2 0,-43-2 16,49 0-1,-49 0-15,0 0 16,47-12-16,-6-12 0</inkml:trace>
  <inkml:trace contextRef="#ctx0" brushRef="#br0" timeOffset="4384.2">10135 13250 0,'0'0'0,"0"0"16,0 0-16,0 0 15,0 0-15,0 0 0,0 0 16,-21 0-16,-14 5 15,35-5-15,-53 6 0,53-6 16,-47 18-16,47-18 16,-27 21-16,27-21 15,-9 20-15,18 1 0,7-3 16,6-1-16,5 2 16,5-2-16,-32-17 0,33 18 0,-33-18 15,0 0-15,36 23 0,-36-23 16,0 0-16,28 30 15,-6 6-15,-22-36 16,9 32-16,-13 4 0,-10-4 16,14-32-1,-24 32-15,24-32 0,-35 31 0,35-31 0,-42 26 32,42-26-32,-47 21 15,47-21-15,-56 6 0</inkml:trace>
  <inkml:trace contextRef="#ctx0" brushRef="#br0" timeOffset="4674.12">10079 13293 0,'0'0'0,"0"0"0,0 0 16,0 0-16,0 0 16,0 0-16,0 0 0,0 0 0,27 0 15,24-6-15,-51 6 0,76-5 16,-4 2-16,-72 3 16,74-3-16,-74 3 15,0 0-15,76 0 0,-4 0 16,-72 0-16,0 0 0,59-8 15</inkml:trace>
  <inkml:trace contextRef="#ctx0" brushRef="#br0" timeOffset="5069.25">10806 13385 0,'0'0'0,"0"0"0,0 0 16,0 0-16,0 0 15,26 0 1,-26 0-16,53 0 15,-53 0-15,0 0 0,0 0 16,75 6-16,-75-6 0,0 0 16,59 9-16,-24 12 15,-29 3-15,-12 2 0,-11-1 16,-13 1-16,-9 6 16,-15 12-16,8-2 15,-5 0-15,51-42 0,-44 41 0,2-3 16,42-38-16,0 0 0,0 0 15,-38 34-15,11-8 16</inkml:trace>
  <inkml:trace contextRef="#ctx0" brushRef="#br0" timeOffset="5575.33">11682 13477 0,'0'0'0,"0"0"16,0 0-16,0 0 0,0 0 15,0 0-15,-14 0 0,14 0 16,-29-6-16,29 6 0,-57-6 16,-5 6-16,-4 6 15,4 8 1,-5 13-16,7 6 16,7 6-16,2 0 15,6-1-15,45-38 0,-26 41 16,14-3-16,12-38 0,3 33 15,9 1-15,15-12 16,3-1-16,7-12 0,9-5 16,-46-4-16,49-6 15,20-12-15,-7-8 16,-9-2-16,-3-1 0,-5-4 0,-6-3 16,-3-5-16,-36 41 0,27-45 15,-11-2-15,-16 47 16,11-54-16,-11 54 15,-5-47-15,-9 9 0,-5 5 16,-4 1-16,-9 2 0</inkml:trace>
  <inkml:trace contextRef="#ctx0" brushRef="#br0" timeOffset="9352.27">3277 14414 0,'0'0'0,"0"0"0,0 0 15,0 0-15,0 0 16,0 0-16,0 0 0,0 0 16,0 0-16,0 0 15,0 0-15,0 0 0,0 0 16,0 0-1,0 0-15,0 0 0,0 0 16,0 0-16,0 0 0,0 0 0,0 0 16,0 0-16,0 0 0,0 0 15,0 0-15,0 0 16</inkml:trace>
  <inkml:trace contextRef="#ctx0" brushRef="#br0" timeOffset="10261.81">3638 14283 0,'0'0'0,"0"0"16,0 0-16,0 0 15,0 0 1,0 0-16,0 0 0,0 0 0,0 0 0,0 0 16,0 0-16,0 0 15,0 0-15,0 0 0,0 0 16,0 0-16,0 0 15,0 0-15,0 0 0,0 0 32,0 0-32,0 0 0,0 0 15,0 0-15,0 0 16,0 0-16,0 0 0,-14 6 16,-10 0-16,24-6 0,-41 12 15,0 2-15,-7 4 16,-1 2-16,49-20 0,-52 25 15,4 5-15,48-30 0,-48 32 16,5 4 0,43-36-16,-38 41 0,8 1 0,30-42 15,-21 43-15,13-4 0,2 3 16,9 0-16,5-4 16,7-2-16,5-7 15,-20-29 1,30 27-16,-30-27 0,38 23 15,-38-23-15,54 20 16,8-4-16,-62-16 0,64 6 16,-64-6-16,55-3 15,-55 3-15,0 0 0,45-12 16,-45 12-16,28-17 0,-28 17 16,16-28-16,-13-1 0,-9-1 15,6 30-15,-14-30 16,14 30-16,-30-29 15,30 29-15,-42-24 16,42 24-16,-47-20 0,-9 2 0,56 18 16,-54-11-16,54 11 15,0 0-15,0 0 0,-49-12 0,49 12 16,0 0-16,0 0 16,-35-19-16</inkml:trace>
  <inkml:trace contextRef="#ctx0" brushRef="#br0" timeOffset="11645.84">3900 14369 0,'0'0'0,"0"0"15,0 0-15,0 0 16,0 0-16,0 0 0,0 0 16,0 0-16,0 0 15,0 0-15,0 0 0,0 0 16,0 0-1,0 0 1,0 0-16,0 0 0,23 0 16,-23 0-16,49-10 0,6 2 15,-55 8-15,60-8 0,-60 8 16,56-10-16,-56 10 16,0 0-16,58-6 0,-58 6 15,0 0-15,0 0 16,55-2-16,-55 2 15,0 0-15,0 0 0,44 6 0,-44-6 16,0 0-16,26 14 16,-26-14-16,7 18 0,-11 9 15,-5-1-15,-5 6 16,14-32-16,-23 34 0,23-34 16,-30 41-16,30-41 15,-42 54 1,42-54-16,-47 56 15,47-56-15,-48 59 0,0-3 16,48-56-16,-41 50 0,6-2 16,35-48-16,-36 44 15,36-44-15,-27 42 0,27-42 16,0 0-16,0 0 16,-19 36-16,19-36 15,0 0-15,-19 26 0,11-11 0</inkml:trace>
  <inkml:trace contextRef="#ctx0" brushRef="#br0" timeOffset="13348.17">4726 14371 0,'0'0'16,"0"0"-16,0 0 0,0 0 16,0 0-16,0 0 15,0 0-15,0 0 0,0 0 16,-8 19-16,-10 16 16,18-35-16,-24 43 15,24-43-15,-23 37 0,23-37 0,-22 36 16,22-36-16,-13 39 15,13-39-15,0 0 0,-7 41 16,7-41-16,0 35 16,15-5-16,-15-30 0,27 24 15,-27-24 1,38 14-16,-38-14 16,50 12-16,-50-12 0,66 9 15,-66-9-15,62 3 16,-62-3-16,0 0 0,0 0 15,57 0-15,-57 0 16,0 0-16,0 0 0,46-5 16,-46 5-16,30-12 0,-30 12 15,18-27-15</inkml:trace>
  <inkml:trace contextRef="#ctx0" brushRef="#br0" timeOffset="13631.15">4916 14488 0,'0'0'0,"0"0"0,0 0 31,0 0-31,0 0 0,0 0 16,0 0-16,0 0 15,0 0-15,-9 23 0,-3 21 16,12-44-16,-20 72 0,2-10 15,3-3-15,15-59 16,-15 57-16,15-57 0,0 0 16,-9 53-16,9-53 15,0 0-15,0 0 16,-3 44-16,3-44 0,3 14 0</inkml:trace>
  <inkml:trace contextRef="#ctx0" brushRef="#br0" timeOffset="14297.94">5254 14353 0,'0'0'0,"0"0"16,0 0-16,0 0 15,0 0-15,0 0 0,0 0 0,0 0 16,0 0-16,21 0 16,-21 0-16,47 0 0,-47 0 15,71-5-15,-71 5 16,0 0-16,77-3 0,-5 6 15,-72-3 1,0 0-16,59 15 0,-59-15 0,0 0 0,0 0 16,38 18-16,-21-1 15,-21 4-15,-6-3 16,10-18-16,-20 18 0,20-18 16,-31 14-16,31-14 15,-46 19 1,46-19-16,-43 17 0,43-17 15,0 0 1,0 0-16,-47 21 0,47-21 0,0 0 16,-32 18-16,32-18 15,-12 18-15,12-18 0,4 18 16,12-5-16,-16-13 16,24 15-16,6 4 0,-30-19 15,32 17-15,-32-17 0,33 21 16,-33-21-1,27 24-15,-27-24 0,18 32 0,-12-2 16,-6-30-16,-6 33 0,-9-3 16,15-30-16,-27 26 15,27-26 1,-33 26-16,-5-5 16,38-21-16,-41 15 0,41-15 15,-42 12-15,42-12 16,-41 6-16,-1-6 0,1-9 15</inkml:trace>
  <inkml:trace contextRef="#ctx0" brushRef="#br0" timeOffset="14816.34">6123 14476 0,'0'0'16,"0"0"-16,0 0 0,0 0 16,0 0-1,0 0-15,0 0 16,0 0-16,0 0 0,0 0 15,-21-3-15,21 3 16,0 0-16,-46-10 0,46 10 16,-74-2-16,4 10 15,16 13-15,54-21 0,-40 36 16,40-36-16,-27 44 16,27-44-16,-10 48 15,17-3-15,9-13 0,-16-32 0,27 32 16,19-5-16,14-4 0,4-7 15,-64-16-15,62 5 16,-62-5-16,0 0 0,60-3 16,-60 3-16,49-21 15,-19-5 1,-14-4-16,-16-2 16,-3-3-16,-13-1 0,-2 1 15,-7 1-15,25 34 0,-30-30 16,30 30-16,-38-28 15,38 28-15,0 0 0,-43-25 16,-3 5-16</inkml:trace>
  <inkml:trace contextRef="#ctx0" brushRef="#br0" timeOffset="17867.14">7266 14805 0,'0'0'0,"0"0"15,0 0-15,0 0 0,0 0 16,0 0-16,0 0 16,0 0-16,0 0 0,0 0 15,13 0 1,-13 0 0,29 0-16,-29 0 0,0 0 15,48 0-15,-48 0 0,56 0 16,-56 0-16,60 0 15,-60 0-15,51 0 0,-2 0 16,-49 0-16,42 6 16,-42-6-16,0 0 15,35 3-15,3-3 0</inkml:trace>
  <inkml:trace contextRef="#ctx0" brushRef="#br0" timeOffset="20168.5">8315 14562 0,'0'0'0,"0"0"16,0 0-16,0 0 0,-8 4 15,8-4-15,0 0 16,-16 7-16,16-7 0,0 0 15,0 0-15,-26 14 16,26-14-16,0 0 0,-23 21 16,23-21-16,0 0 0,-16 21 15,16-21-15,-1 22 16,1-22-16,1 18 0,-1-18 16,0 0-16,16 20 15,2 4-15,-18-24 0,23 23 16,-23-23-16,24 28 0,-24-28 15,0 0-15,20 31 0,-20-31 16,0 0-16,15 39 16,-15-39-16,0 35 0,-12 0 15,12-35-15,-20 28 16,-10-8 0,30-20-16,0 0 15,-35 18-15,-7-2 0,42-16 16,-41 5-16,3-5 0</inkml:trace>
  <inkml:trace contextRef="#ctx0" brushRef="#br0" timeOffset="20437.75">8275 14615 0,'0'0'15,"0"0"-15,0 0 0,0 0 0,20-3 0,22-5 32,-42 8-32,65-17 0,-65 17 15,68-4-15,0-6 16,-68 10-16,0 0 0,72-8 0,-72 8 0,0 0 31,77-19-31</inkml:trace>
  <inkml:trace contextRef="#ctx0" brushRef="#br0" timeOffset="20922.29">8938 14686 0,'0'0'16,"0"0"-16,0 0 15,-9 0-15,-15 0 0,24 0 16,-37 9-16,37-9 16,-54 12-16,54-12 0,-50 24 15,8-1-15,42-23 0,-27 27 16,27-27-16,-16 24 0,16-24 16,-13 32-16,13-32 15,0 29-15,13-1 0,-13-28 16,23 17-16,5-8 15,8-6 1,-36-3-16,38-7 0,-38 7 0,39-12 0,-6-10 16,-33 22-16,24-27 0,-24 27 15,14-36-15,-14 36 16,6-35-16,-6 35 16,0 0-16,-12-33 0,12 33 15,-24-30 1,24 30-16,-29-26 15</inkml:trace>
  <inkml:trace contextRef="#ctx0" brushRef="#br0" timeOffset="21439.25">9169 14654 0,'0'0'0,"0"0"15,0 0-15,0 0 16,0 0-16,0 0 15,0 0-15,0 0 0,0 0 16,21 0-16,27-10 16,-48 10-16,67-11 0,1 2 15,-68 9-15,63-6 16,-63 6-16,59-3 0,-59 3 0,0 0 16,0 0-1,46 3-15,-46-3 0,23 9 0,-20 3 16,-13 3-16,-6 2 15,16-17-15,-19 21 0,-5 3 16,24-24-16,-23 23 16,2 4-16,21-27 0,0 0 0,-14 27 31,14-27-31,-4 23 16,11 4-16,-7-27 0,16 23 15,11-2-15,5-6 0,-32-15 16,39 9-16,-39-9 15,0 0-15,42-9 0</inkml:trace>
  <inkml:trace contextRef="#ctx0" brushRef="#br0" timeOffset="21902.26">9768 14636 0,'0'0'15,"0"0"-15,0 0 0,0 0 16,0 0-16,0 0 15,21 0-15,-21 0 0,0 0 16,47-7-16,-47 7 16,72-5-16,-72 5 0,71-3 15,-71 3-15,62-6 16,-62 6-16,0 0 0,0 0 0,54-3 16,-54 3-16,0 0 15,0 0-15,32 3 0,-32-3 16,8 12-16,-10 8 15,-9 4-15,11-24 0,-19 33 16,19-33-16,-21 35 16,21-35-1,-24 38-15,24-38 0,-23 42 16,23-42-16,0 0 16,-21 44-16,21-44 0,0 0 15,0 0-15,-15 45 16,15-45-16,-9 29 0</inkml:trace>
  <inkml:trace contextRef="#ctx0" brushRef="#br0" timeOffset="22402.32">10678 14771 0,'0'0'0,"0"0"0,0 0 15,0 0-15,0 0 16,0 0-16,0 0 0,0 0 16,0 0-1,0 0-15,-15-2 16,15 2-16,-33-9 0,33 9 15,-53-9-15,-2 12 16,1 9-16,6 15 16,48-27-16,-38 32 0,11 4 15,27-36-15,-15 35 0,15-35 16,-3 30-16,9 2 0,11-4 16,7-5-16,6-8 15,8-6-15,8-6 0,2-6 16,13-6-16,-8-3 15,-3-3 1,-50 15-16,45-24 0,-45 24 0,42-26 0,-16-5 31,-26 31-31,18-32 0,-18 32 16,6-38-16,-6 38 16,-9-39-16,-15 9 0,-8 7 15,-4 2-15,-5 4 16,2-2-16</inkml:trace>
  <inkml:trace contextRef="#ctx0" brushRef="#br0" timeOffset="27826.79">3065 15670 0,'0'0'16,"0"0"-16,0 0 0,0 0 0,0 0 15,0 0-15,0 0 0,0 0 16,0 0-16,0 0 16,0 0-16,0 0 0,0 0 15,0 0-15,0 0 16,0 0-1,0 0-15,0 0 16,0 0-16,0 0 0,0 0 16,0 0-16,0 0 0,0 0 15,0 0-15,0 0 16,0 0-16,0 0 0,-4 11 16,4-11-16,0 0 15,-5 24-15,5-24 0,-10 42 16,2 2-16,8-44 0,0 0 15,-9 47 1,9-47-16,-8 48 0,-2 2 0,10-50 16,-16 57-16,16-57 0,0 0 15,-11 56-15,11-56 16,0 0 0,-8 58-16,8-58 0,0 0 15,-9 57-15,9-57 16,0 0-16,0 0 15,0 51-15,0-51 0,0 0 16,0 0-16,6 44 0,-6-44 16,3 27-16</inkml:trace>
  <inkml:trace contextRef="#ctx0" brushRef="#br0" timeOffset="29525.48">3479 15622 0,'0'0'0,"0"0"15,0 0-15,0 0 16,0 0-16,0 0 0,0 0 16,0 0-16,0 0 0,0 0 0,0 0 15,0 0-15,0 0 16,0 15-16,0-15 15,0 0-15,-9 29 0,9-29 16,-11 49-16,11-49 16,-19 41-16,19-41 0,-18 41 15,18-41 1,-11 39-16,11-39 0,0 0 16,0 0-16,-12 36 0,12-36 0,0 0 15,0 0-15,-5 32 16,5-32-16,0 0 0,2 23 15,-2-23-15,12 18 16,9-13-16,-21-5 0,30 6 16,-30-6-16,32 0 15,-32 0 1,0 0-16,0 0 0,39 0 16,-39 0-16,0 0 0,38 10 15,-38-10-15,29 18 16,-8 11-16,-21-29 0,12 32 15,-9 4-15,-9 3 16,6-39-16,-12 36 16,12-36-16,-20 32 0,20-32 0,-27 30 15,27-30-15,-33 20 0,33-20 16,-35 13-16,35-13 16,-36 0-16,36 0 0,-33-13 15,4-7-15</inkml:trace>
  <inkml:trace contextRef="#ctx0" brushRef="#br0" timeOffset="29827.27">3491 15693 0,'0'0'0,"0"0"0,0 0 0,0 0 16,0 0-16,0 0 16,0 0-16,15-4 0,-15 4 15,0 0-15,29-14 16,-29 14-16,49-14 16,-49 14-1,54-15-15,-54 15 0,59-9 16,-59 9-16,60-4 15,-60 4-15,53 4 0,-5-2 16,-48-2-16,0 0 16,0 0-16,52 0 0</inkml:trace>
  <inkml:trace contextRef="#ctx0" brushRef="#br0" timeOffset="30194.86">4089 15754 0,'0'0'0,"0"0"0,0 0 16,0 0-16,0 0 0,0 0 16,0 0-16,0 0 0,0 0 15,-14 22-15,-10 11 16,-5 12-16,29-45 16,-27 52-16,27-52 0,-23 63 0,23-63 15,-23 68-15,23-68 16,0 0-16,-12 68 0,12-68 15,0 0-15,0 0 16,-4 57-16</inkml:trace>
  <inkml:trace contextRef="#ctx0" brushRef="#br0" timeOffset="30729.73">4730 15715 0,'0'0'0,"0"0"15,0 0-15,0 0 16,0 0-16,0 0 0,0 0 15,0 0-15,-30 5 0,-17 1 16,-25 11-16,17 8 16,1 4-1,4 4-15,-7 9 16,5 1-16,3 5 0,8 2 16,4 1-16,15-1 15,7 0-15,5 1 0,10-51 16,4 44-16,-4-44 15,14 35-15,-14-35 0,0 0 16,29 21-16,-29-21 0,43 15 16,-43-15-16,47 6 15,-47-6-15,47-6 0,-47 6 0,37-15 16,-37 15-16,23-27 16,-23 27-16,9-32 15,-9 32-15,-9-33 0,-6 0 16,15 33-16,-23-28 0,23 28 15,-30-24-15,30 24 0,0 0 32,0 0-32,-30-18 0,30 18 15,0 0-15,0 0 16,-21-18-16</inkml:trace>
  <inkml:trace contextRef="#ctx0" brushRef="#br0" timeOffset="31266.15">4942 15977 0,'0'0'0,"0"0"16,0 0-16,0 0 15,0 0 1,0 0-16,0 0 0,0 0 0,0 0 0,0-11 31,0 11-31,-8-23 16,-7-8-16,15 31 0,-24-13 16,-6 2-16,30 11 15,-28-2-15,-7 8 0,-3 6 16,38-12-16,-44 23 15,9 6-15,3 8 0,32-37 16,-27 38-16,6 6 0,21-44 16,-9 45-16,9-45 0,5 42 15,-5-42-15,22 32 16,11-11-16,-33-21 0,40 8 16,5-8-16,-45 0 15,45-11-15,-4-7 0,-41 18 16,37-26-1,-37 26-15,25-34 0,-25 34 0,15-39 0,-15 39 16,3-38-16,-6 0 16,3 38-16,-12-35 0,12 35 15,0 0-15,0 0 16,-17-28-16,17 28 0,0 0 31,-27-20-31</inkml:trace>
  <inkml:trace contextRef="#ctx0" brushRef="#br0" timeOffset="35570.25">3530 15693 0,'0'0'0,"0"0"15,0 0 1,-20 9-16,20-9 0,-34 13 15,34-13-15,0 0 0,-47 22 0,47-22 0,0 0 16,0 0-16,-30 19 16,30-19-16,0 0 0,-13 12 15,13-12-15,0 0 16,0 0-16,16-6 16,8-2-1,-24 8-15,33-11 0,-33 11 16,0 0-16,35-14 15,-35 14-15,0 0 0,0 0 16,36-14-16,-36 14 0,0 0 16,0 0-16,32-13 15,-32 13-15,18-2 16,-15 4-16,-3-2 16,-10 9-16,-7 2 0,17-11 0,0 0 0,0 0 31,-21 15-31,21-15 0,0 0 0,0 0 0,-21 19 31,21-19-31,-4 12 0,4-12 0,11 5 0,16-5 16,-27 0-1,35-9 1,-35 9-16,41-10 0,-41 10 0,0 0 16,0 0-16,38-17 15,-38 17-15,30-15 0,-15 4 16,-15 5-16,-10 6 15,-6 3-15,-8 4 0,-3 0 16,27-7-16,-35 19 16,35-19-16,-39 27 15,39-27-15,-38 29 0,38-29 0,0 0 16,0 0-16,-34 29 0,14-1 16,20-28-16,-3 18 15,3-18-15,15 8 0,-15-8 16,26 0-16,10-7 15,-36 7 1,38-8-16,-38 8 16,39-11-16,-39 11 0,0 0 15,0 0-15,36-13 16,-36 13-16,24-9 0,-18 9 16,-6 0-16,-6 9 15,-12 6-15,-6 9 0,-12 5 16,36-29-16,-35 34 0,35-34 15,-35 38 1,35-38-16,0 0 0,0 0 0,-36 44 16,36-44-16,-24 35 0,18-14 15,15-9-15,5-6 0,12-6 16,-26 0-16,28-6 16,-28 6-16,33-12 0,-33 12 15,0 0-15,0 0 16,35-14-1,-35 14-15,29-13 16,-13 8-16,-16 5 0,0 3 16,-10 5-16,-9 11 15,-6 4-15,1 1 0,24-24 16,-25 26-16,25-26 0,0 0 16,0 0-16,-21 30 15,21-30-15,0 0 16,-17 27-16,17-27 0,-4 21 0,4-21 15,5 8-15,-5-8 16,12-2-16,3-11 0</inkml:trace>
  <inkml:trace contextRef="#ctx0" brushRef="#br0" timeOffset="36437.49">3257 15812 0,'0'0'0,"0"0"16,0 0-16,0 0 0,0 0 15,0 0-15,0 0 16,0 0-16,0 0 0,0 0 16,0 0-16,0 0 0,0 0 15,0 0-15,0 0 0,0 0 16,0 0-16,0 0 15,0 0-15,0 0 0,0 0 16,0 0-16,8 3 16,-8-3-16,0 0 15,0 0-15,21 5 0,-21-5 0,0 0 16,0 0-16,21 10 0,-21-10 16,14 17-16,-14-17 15,3 25-15,-3-25 0,-3 27 16,-8-1-16,11-26 15,-15 25 1,15-25-16,0 0 0,0 0 16,-14 31-1,14-31-15,0 0 0,0 0 0,-13 30 16,13-30-16,0 0 16,0 0-16,-9 28 0,9-28 15,0 0-15,0 0 16,-8 25-16,8-25 0,0 0 15,0 0-15,-10 23 0,10-23 16,0 0 0,0 0-16,-11 24 0,11-24 0,0 0 15,0 0-15,-11 20 0,11-20 16,0 0-16,0 0 31,-13 25-31,13-25 0,0 0 16,0 0-16,-9 18 0,9-18 15,0 0-15,-8 10 16</inkml:trace>
  <inkml:trace contextRef="#ctx0" brushRef="#br0" timeOffset="37251.87">5399 15872 0,'0'0'0,"0"0"16,0 0-16,0 0 16,0 0-16,21 8 15,20 4-15,21 11 16,-8 5-16,-9-2 16,-1 3-16,0 4 0,1 0 15,4 2-15,0 4 16,-49-39-16,56 38 0,-56-38 15,57 46-15,-57-46 16,52 37-16,-52-37 0,0 0 16,0 0-16,43 33 15,-20-10-15</inkml:trace>
  <inkml:trace contextRef="#ctx0" brushRef="#br0" timeOffset="37516.56">5369 16336 0,'0'0'0,"0"0"16,0 0-16,0 0 16,22-11-16,10-16 0,15-5 15,3-4-15,4 0 16,1 1-16,0-1 0,1 6 15,3-3 1,0 4 0,3-4-16,-5 4 0,2 3 0,-2-2 15,-1 7-15,-56 21 16,53-22-16,-2 4 16,-51 18-16,0 0 0,0 0 15,48-22-15</inkml:trace>
  <inkml:trace contextRef="#ctx0" brushRef="#br0" timeOffset="38289.65">7177 16037 0,'0'0'0,"0"0"16,0 0-16,0 0 0,0 0 15,0 0-15,0 0 16,0 0-16,-8-12 15,8 12-15,-12-30 0,12 30 16,-21-45-16,21 45 16,-24-28-16,24 28 0,-27-23 15,27 23-15,-35-16 16,-13 13-16,-4 6 0,-14 13 0,5 4 16,-1 10-16,2 5 15,6 3-15,6 4 16,7 5-16,3 4 0,11-4 15,6 0-15,10 1 16,8-10-16,6-3 0,6-2 16,11-3-1,5-7-15,6-2 0,11-9 16,3-7-16,7-7 16,10-6-16,4-11 0,0-4 15,-1-7-15,0-6 16,-5 2-16,-8-8 0,-7 1 15,-7-2-15,-38 43 16,32-44-16,-32 44 0,24-50 16,-9-4-16,-9 1 0,-6 53 15,-6-45-15,6 45 0,-12-38 16,12 38-16,-23-33 16,-10 0-16,33 33 15,-35-26-15,35 26 0,0 0 16,-49-24-16</inkml:trace>
  <inkml:trace contextRef="#ctx0" brushRef="#br0" timeOffset="38655.61">7483 16251 0,'0'0'0,"0"0"16,0 0-16,0 0 15,0 0 1,0 0-16,0 0 16,0 0-16,0 0 0,0 0 15,0 0-15,0 0 16,0 0-16,0 0 0</inkml:trace>
  <inkml:trace contextRef="#ctx0" brushRef="#br0" timeOffset="39822.85">7996 15812 0,'0'0'16,"0"0"-16,0 0 0,0 0 0,0 0 15,0 0-15,0 0 16,0 0-16,0 0 15,0 0 1,0 0-16,-19 20 0,-4 10 0,-6 7 0,5-9 16,0 1-16,0 5 15,0 1 1,24-35-16,-24 35 16,24-35-16,0 0 0,-19 42 15,19-42-15,0 0 16,-16 41-16,16-41 0,-6 41 15,6-41-15,4 39 16,-4-39-16,20 28 0,17-7 0,2-10 16,7-8-16,-46-3 15,53 2-15,12-4 0,5-1 16,-6-7-16,-64 10 16,64-7-16,1-7 15,-65 14-15,0 0 0,63-11 16,-63 11-1,0 0-15,53-11 0,-53 11 0,45-21 0,-45 21 16,15-30-16</inkml:trace>
  <inkml:trace contextRef="#ctx0" brushRef="#br0" timeOffset="40124.51">8213 15977 0,'0'0'15,"0"0"-15,0 0 16,0 0-16,0 0 0,0 0 16,0 0-16,0 0 15,-10 27-15,-2 26 0,-15 19 0,4-7 16,-7-12-16,4 4 15,-4 1-15,30-58 0,-27 60 16,27-60-16,0 0 0,-21 62 16,21-62-16,0 0 15,-11 59 1,11-59-16,0 43 16</inkml:trace>
  <inkml:trace contextRef="#ctx0" brushRef="#br0" timeOffset="40738.99">9157 16090 0,'0'0'0,"0"0"16,0 0 0,0 0-16,0 0 15,0 0-15,0 0 16,22 0-16,21-6 0,-43 6 16,66-5-16,-66 5 0,66-4 15,-66 4-15,68-2 16,-68 2-16,64-3 0,-64 3 15,59 3-15,-59-3 16,51 2-16,-51-2 16,0 0-16,0 0 0,35 12 0,-35-12 15,18 15-15,-18-15 16,0 12-16,-18-3 0</inkml:trace>
  <inkml:trace contextRef="#ctx0" brushRef="#br0" timeOffset="41025.75">9027 16440 0,'0'0'16,"0"0"-16,0 0 0,0 0 0,24 0 15,-24 0 1,51 0-16,26 0 0,-7 0 0,-1 0 16,-6 0-16,-63 0 15,62 0-15,-62 0 0,64 0 16,-64 0-16,65 0 16,-65 0-16,0 0 0,0 0 0,69 0 15</inkml:trace>
  <inkml:trace contextRef="#ctx0" brushRef="#br0" timeOffset="88055.93">10503 15812 0,'0'0'0,"0"0"0,0 0 0,0 0 16,0 0-16,0 0 15,0 0-15,0 0 0,0 0 16,0 0-16,-24 18 16,-6 11-16,-10 6 0,-2-2 15,-5 3 1,-4 5-16,-5 4 0,0 8 0,2-3 15,3 7-15,7-4 0,6 7 16,2-5-16,36-55 16,-24 63-16,12-4 0,12 0 15,10-8-15,10-8 0,7-16 32,8-2-32,4-7 0,3-7 15,1-8-15,2-3 16,-45 0-16,51-6 0,2-9 15,-53 15-15,47-23 16,-47 23-16,27-27 0,-27 27 16,9-33-16,-12 1 15,-9-4-15,12 36 0,-18-30 16,18 30-16,-32-29 0,32 29 16,0 0-1,-38-24-15,38 24 0,0 0 0,0 0 16,-46-24-16,46 24 0,-51-29 15</inkml:trace>
  <inkml:trace contextRef="#ctx0" brushRef="#br0" timeOffset="88656.6">10944 16131 0,'0'0'0,"0"0"0,0 0 16,0 0-16,0 0 15,0 0-15,-20-2 0,20 2 16,-42-9-16,-20 6 0,62 3 15,-62 6-15,62-6 16,-60 15-16,8 9 16,52-24-1,-35 28-15,35-28 0,-14 25 16,14-25-16,3 23 16,13 1-16,11 0 0,3 0 15,2-1-15,3 4 16,4 0-16,-1 3 0,0-2 15,2 2-15,-40-30 16,35 32-16,-35-32 0,27 34 16,-27-34-16,11 32 15,-14 0-15,3-32 0,-14 27 0,14-27 16,-27 20-16,27-20 0,-36 16 16,-3-10-16,39-6 15,-32-2-15,32 2 0,0 0 16,-27-13-16,10-8 15,17 21-15,-10-27 0,10-4 32,0 31-32,4-37 0,-4 37 0,8-42 0,4-2 15,-12 44-15,12-47 16,-12 47-16,18-44 0,-18 44 16,19-48-16,-19 48 15,23-50-15,0-3 0</inkml:trace>
  <inkml:trace contextRef="#ctx0" brushRef="#br0" timeOffset="89189.02">11511 16060 0,'0'0'0,"0"0"16,0 0-16,0 0 15,0 0-15,0 0 0,0 0 32,0 0-32,0 0 0,0 0 15,0 0-15,-24 10 16,-20 7-16,-10 7 0,3 6 15,1-1-15,3 3 16,3 2-16,8 3 0,0 5 16,10 5-16,5 8 0,9-2 15,9 0-15,9-3 0,6-8 16,-12-42-16,18 32 16,6-7-1,-24-25-15,29 14 0,6-6 0,-35-8 16,38 4-16,-38-4 0,0 0 15,38-4-15,-38 4 16,25-15-16,-7-2 0,-18 17 0,3-21 16,-3 21-16,-11-23 15,11 23-15,-22-24 16,-5 5 0,27 19-16,-32-13 15,0 0-15,32 13 0,0 0 16,0 0-16,-27-8 15,27 8-15,0 0 0,-8-18 16</inkml:trace>
  <inkml:trace contextRef="#ctx0" brushRef="#br0" timeOffset="89573.48">11846 16131 0,'0'0'15,"0"0"-15,0 0 0,0 0 16,0 0-16,0 0 16,0 0-16,0 0 0,-30 10 15,-21 11-15,-13 7 16,13 5-16,51-33 0,-50 36 15,50-36-15,-42 45 16,42-45-16,-27 47 0,27-47 16,-8 48-16,20-13 15,8-14-15,10-4 0,10-5 0,6 0 16,8-7-16,8 1 16,-3-6-16,0 4 0,-59-4 15,62-4-15,-62 4 16,60-2-16,-60 2 0,0 0 15,0 0-15,52-12 16,-16-9 0,-18-2-16</inkml:trace>
  <inkml:trace contextRef="#ctx0" brushRef="#br0" timeOffset="89807.4">12000 16307 0,'0'0'0,"0"0"16,0 0-16,0 0 16,0 0-1,-18 18-15,-3 11 0,21-29 0,-33 45 16,4 5-16,3 2 0,7-4 16,2 0-16,2-7 15,15-41-15,0 0 0,0 0 16,-15 36-16,15-36 0,0 0 31,3 26-31</inkml:trace>
  <inkml:trace contextRef="#ctx0" brushRef="#br0" timeOffset="90564.21">12968 16025 0,'0'0'0,"0"0"15,0 0-15,0 0 16,0 0-16,0 0 0,0 0 15,0 0-15,0 0 16,0 0-16,0 0 16</inkml:trace>
  <inkml:trace contextRef="#ctx0" brushRef="#br0" timeOffset="91059.28">13108 15815 0,'0'0'0,"0"0"0,0 0 15,0 0-15,0 0 16,0 0-16,0 0 0,0 0 16,0 0-16,0 0 15,-17 8-15,-13 5 16,-9 10-16,10-2 0,4 5 16,5-2-16,20-24 0,-20 26 0,20-26 15,0 0-15,-19 34 16,19-34-16,-11 35 0,11-35 15,-3 32-15,3-32 16,11 27-16,-11-27 0,27 23 31,-27-23-31,35 19 0,-35-19 16,42 15-16,-42-15 0,0 0 16,47 15-16,-47-15 15,0 0-15,0 0 0,45 6 16,-45-6-16,43 2 15,-43-2-15,29-8 0</inkml:trace>
  <inkml:trace contextRef="#ctx0" brushRef="#br0" timeOffset="91324.3">13188 15943 0,'0'0'0,"0"0"0,0 0 0,0 0 16,0 0-16,0 0 15,0 0-15,0 0 0,0 0 16,-14 23-16,14-23 16,-24 35-16,24-35 0,-32 48 15,2 2-15,30-50 16,0 0-16,-27 48 15,27-48-15,0 0 16,0 0-16,-17 43 16</inkml:trace>
  <inkml:trace contextRef="#ctx0" brushRef="#br0" timeOffset="91682.61">13491 16037 0,'0'0'0,"0"0"16,0 0-16,0 0 15,0 0-15,0 0 16,0 0-16,0 0 16,-27 0-16,-15 6 15,42-6-15,-59 9 0,15 14 16,11 7-16,33-30 15,-15 29-15,4 1 16,11-30-16,3 26 0,-3-26 16,11 28-16,16-10 0,5-3 0,1-10 15,-33-5-15,39 0 16,-4-9-16,-35 9 0,32-17 16,-32 17-16,27-25 15,-27 25-15,24-29 16,-24 29-16,0 0 15,15-35-15,-15 35 16,0 0-16,0 0 0,7-42 16</inkml:trace>
  <inkml:trace contextRef="#ctx0" brushRef="#br0" timeOffset="91980.29">14240 15981 0,'0'0'16,"0"0"-16,0 0 0,0 0 16,0 0-16,-26 9 15,-28 8-15,54-17 0,-67 30 0,5 3 16,5 2-16,1 3 15,8 3-15,0 5 0,4-4 16,44-42-16,-42 43 16,42-43-16,0 0 15,0 0-15,-35 36 0,8-18 16</inkml:trace>
  <inkml:trace contextRef="#ctx0" brushRef="#br0" timeOffset="92141.08">13650 15995 0,'0'0'0,"0"0"16,0 0-16,0 0 0,0 0 16,0 0-16,0 0 15,0 0-15,0 0 0,0 0 16</inkml:trace>
  <inkml:trace contextRef="#ctx0" brushRef="#br0" timeOffset="92341.58">14214 16362 0,'0'0'16,"0"0"-16,0 0 16,0 0-16,0 0 0,0 0 15,0 0-15,0 0 0</inkml:trace>
  <inkml:trace contextRef="#ctx0" brushRef="#br0" timeOffset="92893.92">14848 15954 0,'0'0'0,"0"0"15,0 0-15,-9-21 0,-12-20 16,-11-10-1,-22 4-15,-14 3 16,-21 2-16,-36-5 0,-23-3 16,-15 4-16,-4 11 15,-7 9-15,10 14 0,-3 3 16,4 12-16,0 9 16,6 9-16,12 8 0,20 7 15,16 12-15,20-1 16,17 5-16,25 1 0,14 4 15,12 8-15,16 13 0,10 5 16,19 2-16,15 4 0,21-3 16,37 15-16,28-3 15,13-13-15,20-17 0,5-14 16,2-10-16,11-11 16,-4-6-16,0-15 0,-10-10 15,-4-4 1,-11-12-16,-9-2 15,-14-4-15,-15-7 0,-15-5 16,-5-16-16,-5-3 16,-25 4-16,-12 0 0,-8-7 15,-12-5-15,-15-3 16,-15 0-16,-15-1 0,-15-2 16,-17 6-16,-9 3 15,-12-4-15</inkml:trace>
  <inkml:trace contextRef="#ctx0" brushRef="#br0" timeOffset="137204.87">9268 17588 0,'0'0'0,"0"0"0,0 0 15,0 0-15,0 0 0,0 0 16,0 0-16,0 0 15,0 0-15,0 0 0,0 0 16,-10 10-16,10-10 16,0 0-16,0 0 15,-12 18-15,12-18 0,0 0 0,0 0 16,-20 24-16,20-24 0,0 0 16,0 0-16,-15 18 15,15-18-15,0 0 0,0 0 16,-9 12-16,9-12 15,0 0-15,0 0 0,-10 6 16,10-6 0,0 0-1,0 0-15,-2 5 0,2-5 0,0 0 16,0 0-16,-6 6 16,6-6-16,0 0 0,0 0 15,-3 3-15,3-3 16,0 0-16,0 0 15,-2 0-15,2 0 0,0 0 16,0 0-16,0 2 16,0-2-16,0 0 0,0 0 0,-3 4 15,3-4-15,0 0 0,0 0 16,0 3-16,0-3 16,0 0-16,0 0 15,0 4-15,0-4 0,0 0 16,0 0-1,0 2-15,0-2 16,0 0-16,0 0 16,0 0-16,0 0 0,0 0 15,0 0-15,3 0 0,-3 0 16,0 0-16,0 0 0,2 3 16,-2-3-16,0 0 0,0 0 15,3 0-15,-3 0 16,0 0-16,0 0 0,3-3 15,-3 3 1,0 0-16,0 0 0,5-2 0,-5 2 16,0 0-16,0 0 15,4-4-15,-4 4 0,0 0 16,0 0 0,6-7-16,-6 7 15,0 0-15,0 0 16,3-5-16,-3 5 0,0 0 15,0 0-15,9-3 16,-9 3-16,0 0 0,0 0 16,5-8-16,-5 8 0,0 0 15,0 0-15,7-9 0,-7 9 16,0 0-16,0 0 16,8-9-16,-8 9 0,0 0 15,0 0-15,9-16 16,-9 16-16,0 0 15,0 0-15,9-12 0,-9 12 0,0 0 16,0 0-16,6-11 0,-6 11 16,0 0-16,0 0 15,7-9-15,-7 9 16,0 0-16,0 0 0,5-9 16,-5 9-16,0 0 15,0 0 1,6-6-16,-6 6 15,0 0-15,0 0 0,3-3 16,-3 3-16,0 0 0,0 0 16,2-4-16,-2 4 15,0 0-15,0 0 0,0-1 16,0 1-16,0 0 16,0 0-16,3 0 0,-3 0 15,0 0-15,0 0 16,0-3-16,0 3 0,0 0 0,0 0 15,4 0-15,-4 0 16,0 0-16,0 0 0,0 0 16,0 0-16,0 0 15,0 0-15,3-4 0,-3 4 32,0 0-32,0 0 0,3-2 15,-3 2-15,0 0 16,0 0-16,3-4 0,-3 4 15,0 0-15,0 0 0,6-2 16,-6 2-16,0 0 16,2-10-16</inkml:trace>
  <inkml:trace contextRef="#ctx0" brushRef="#br0" timeOffset="142513.47">9330 17566 0,'0'0'0,"0"0"16,0 0-1,0 0-15,0 0 16,0 0-16,0 0 0,0 0 16,0 0-16,0 0 15,0 0-15,0 0 0,0 0 16,0 0-16,0 0 16,0 0-16,0 0 0,0 0 15,0 0-15,0 0 0,0 0 16,0 0-16,0 0 0,0 0 15,0 0-15,0 0 16,0 0 0,0 0-16,11 0 0,-11 0 0,29-6 15,17-3-15,-46 9 0,43-10 16,-43 10-16,51-8 0,-51 8 16,57-13-16,-57 13 0,0 0 15,59-8-15,-59 8 31,0 0-31,0 0 0,50-6 16,-50 6-16,0 0 16,42 6-16,-42-6 0,23 15 15,-10 9-15,-10 5 0,-9 4 16,-4 3-16,10-36 16,-14 43-16,-7 8 0,-6 9 15,-3-7-15,3-3 16,1-2-16,26-48 15,0 0-15,-29 54 0,29-54 0,-33 59 16,33-59-16,0 0 0,-28 59 16,28-59-16,0 0 15,-23 55-15,23-55 0,0 0 16,0 0-16,-15 54 16,9-15-16,0-27 0</inkml:trace>
  <inkml:trace contextRef="#ctx0" brushRef="#br0" timeOffset="143094.51">10384 17494 0,'0'0'0,"0"0"0,0 0 16,0 0-16,0 0 15,0 0-15,0 0 0,0 0 16,-32 10-16,-22 5 16,-11 7-16,65-22 0,-52 28 15,52-28-15,0 0 0,0 0 0,-48 26 16,48-26-16,0 0 16,0 0-1,-36 27-15,21-7 0,15-20 16,6 19-16,14-8 0,7 1 15,-27-12-15,35 12 16,8 0-16,-43-12 16,41 9-16,1 0 0,-7 5 15,-35-14-15,0 0 16,29 21-16,-7 11 16,-14 4-16,-5 5 0,-12 0 0,-3 7 0,-8 1 15,-10 10-15,4-9 0,26-50 16,-37 50-1,37-50-15,0 0 16,-38 41-16,38-41 0,-48 27 16,2-21-16</inkml:trace>
  <inkml:trace contextRef="#ctx0" brushRef="#br0" timeOffset="143313.31">10432 17436 0,'0'0'0,"0"0"0,0 0 16,0 0-16,0 0 15,17-3-15,-17 3 0,39-10 16,-39 10-16,56-15 15,0 10-15,-56 5 0,0 0 16,0 0-16,69-6 16</inkml:trace>
  <inkml:trace contextRef="#ctx0" brushRef="#br0" timeOffset="143995.1">10817 17601 0,'0'0'0,"0"0"15,0 0-15,0 0 0,0 0 16,0 0-1,0 0-15,0 0 16,0 0-16,0 0 0,0 0 16,27-3-16,-27 3 15,51-14-15,-51 14 0,73-15 16,-73 15-16,62-15 16,-62 15-16,56-9 0,-56 9 15,39 2-15,-39-2 16,18 15-16,-9 7 15,-9 2-15,-9 2 0,-6 3 0,-8-2 16,-4 0-16,0 2 0,-5-2 16,0 0-16,-4 0 15,-6-6-15,42-21 0,0 0 16,-38 22-16,38-22 16,-27 18-16,21 0 0,6-18 15,11 12 1,-11-12-16,27 9 15,3-6-15,-30-3 0,38 3 16,7 1-16,-45-4 16,54 1-16,-54-1 0,68 7 15,-68-7-15,0 0 16,62 14-16,-62-14 16,0 0-16,36 28 0,-25 1 15,-19 3-15,8-32 16,-25 33-16,-7 0 0,-10 2 0,42-35 15,-53 36-15,53-36 0,-62 36 16,62-36-16,0 0 16,-60 29-16,60-29 15,0 0-15,-56 18 0,56-18 16,-41 3-16,17-13 16</inkml:trace>
  <inkml:trace contextRef="#ctx0" brushRef="#br0" timeOffset="144524.87">11754 17592 0,'0'0'0,"0"0"16,0 0-16,0 0 15,-21-4-15,21 4 16,-35-8-16,35 8 0,-54-14 16,54 14-16,0 0 15,-54 0-15,54 0 0,-52 12 16,52-12-16,-42 23 16,19 6-16,23-29 15,-12 31-15,12-31 0,-4 35 16,4-35-16,0 0 15,9 35-15,9-1 0,9-12 16,5-3-16,4-13 16,-1-3-16,-2-9 0,-33 6 15,32-16-15,-32 16 16,0 0-16,0 0 0,33-17 16,-33 17-16,0 0 0,0 0 15,27-17-15,-27 17 16,21-6-16,-21 6 0,8 8 15,-8 12-15,-3 11 16,-2 7-16,-3 9 0,-5 4 16,-4 14-1,17-65-15,-21 71 0,21-71 0,-22 81 0,22-81 16,0 0-16,-14 76 16,14-76-16,0 0 0,-10 63 15,14-25-15</inkml:trace>
  <inkml:trace contextRef="#ctx0" brushRef="#br0" timeOffset="144695.07">12029 18114 0,'0'0'0,"0"0"0,0 0 15,0 0-15,0 0 16,0 0-16,0 0 0,0 0 0,0 0 16</inkml:trace>
  <inkml:trace contextRef="#ctx0" brushRef="#br0" timeOffset="145293.6">12528 17658 0,'0'0'15,"0"0"-15,0 0 0,0 0 16,-19 0-16,-16 0 15,35 0-15,0 0 0,0 0 0,-51 0 16,51 0-16,0 0 16,0 0-16,-32 5 0,23 2 15,12 10-15,18 4 16,6-3-16,6-6 0,2-1 16,5 1-16,6 6 15,-2 3-15,1 2 16,-1 8-16,-44-31 15,41 41-15,-41-41 16,32 50-16,-10 6 0,-14 1 16,-8-57-16,-3 52 15,3-52-15,-23 55 16,-10-12-16,33-43 0,0 0 16,-44 46-16,5-17 15,39-29-15,-29 14 0,29-14 16,-27-2-16,27 2 0,-20-12 0,7-15 15,13-3-15,3 1 16,4-7-16,5-5 0,-4-1 16,-8 42-16,12-47 15,-3 0-15,-9 47 0,3-51 16,-3 51 0,0 0-16,0-57 15,0 57-15,0 0 0,0 0 16,-6-49-16,6 49 15,-15-46-15</inkml:trace>
  <inkml:trace contextRef="#ctx0" brushRef="#br0" timeOffset="145946.75">8630 17127 0,'0'0'15,"0"0"-15,0 0 0,0 0 16,0 0-16,0 0 16,0 0-16,0 0 15,0 0-15,0 0 0,0 0 0,-6 27 16,3 17-16,-5 25 0,-2-8 16,10-61-16,-8 72 15,-1-2-15,-1 1 16,-1-11-16,2-12 0,9-48 15,-13 43-15,13-43 16,-14 39-16,-10-5 16</inkml:trace>
  <inkml:trace contextRef="#ctx0" brushRef="#br0" timeOffset="146195.21">8102 17711 0,'0'0'0,"0"0"15,0 0-15,0 0 16,22-15-16,10-11 0,17-8 16,2 8-16,6 0 15,2 2-15,3 2 0,2 11 16,-6 3-1,-58 8-15,62 0 0,-62 0 0,69 1 0,-69-1 16,70 0-16</inkml:trace>
  <inkml:trace contextRef="#ctx0" brushRef="#br0" timeOffset="168835.6">972 16866 0,'0'0'0,"0"0"0,0 0 16,0 0-16,0 0 0,0 0 15,0 0-15,0 0 16,0 0-16,0 0 0,0 0 15,0 0-15,-7 33 16,4 26-16,-5 19 0,-4-8 16,-8 4-1,1-5 1,3-5-16,-1 11 0,7 5 0,-4 6 16,4 0-16,-1 0 15,0 3-15,5-7 0,1 1 16,-3 0-16,-6-6 15,14-77-15,-10 81 0,10-81 16,-10 76 0,10-76-16,-10 62 0,-3-17 0</inkml:trace>
  <inkml:trace contextRef="#ctx0" brushRef="#br0" timeOffset="169269.56">1588 17030 0,'0'0'15,"0"0"1,0 0-16,-18 17 0,-9 13 0,-5 3 0,8-2 16,2 5-16,-1 3 15,3 3-15,20-42 16,-15 41-16,15-41 0,-9 48 16,9-48-16,6 44 0,12-2 15,17-13-15,8-8 0,6-6 31,18-4-31,7-4 16,1-7-16,3 0 0,1-4 16,-4 1-16,-5-2 0,-5-1 15,-65 6-15,0 0 16,67-7-16,-67 7 0,0 0 16,50-8-16,-50 8 15,30-15-15</inkml:trace>
  <inkml:trace contextRef="#ctx0" brushRef="#br0" timeOffset="169590.33">1927 16986 0,'0'0'0,"0"0"0,0 0 16,0 0-16,0 0 0,0 0 16,-8 29-16,5 24 0,-5 27 15,0 0-15,-5 4 16,-5 1-16,1-5 16,-1-3-16,0-1 15,5 5-15,-3-7 0,5-1 0,0-7 16,0-3-16,11-63 15,-8 61-15,8-61 0,0 0 16,-5 57-16,5-57 16,0 0-16,-17 51 0</inkml:trace>
  <inkml:trace contextRef="#ctx0" brushRef="#br0" timeOffset="176310.59">2738 17216 0,'0'0'0,"0"0"16,0 0-16,0 0 16,0 0-16,0 0 15,-8 14-15,-11 14 0,-8 4 16,-5-9-16,9 2 16,23-25-16,-34 29 0,-2 1 0,1 6 15,0-1 1,0 1-16,35-36 0,-30 34 0,30-34 15,-19 40-15,19-5 16,0-35-16,17 33 0,-17-33 16,30 26-16,12-6 15,15-1-15,11-4 0,0-6 16,3-9-16,1 0 0,-5-6 16,0 3-1,-67 3-15,0 0 16,58-9-16,-58 9 0,0 0 15,51-12-15,-13-3 16</inkml:trace>
  <inkml:trace contextRef="#ctx0" brushRef="#br0" timeOffset="176579.86">3022 17506 0,'0'0'0,"0"0"0,0 0 16,0 0-16,0 0 15,-17 24 1,-10 12-16,-2 14 0,-6 4 0,-1 7 0,-10 5 16,6 5-16,-3-1 15,8 5 1,5-4-16,30-71 15,-24 68-15,24-68 16,0 0-16,-8 60 0,8-60 16,4 42-16,13-28 15</inkml:trace>
  <inkml:trace contextRef="#ctx0" brushRef="#br0" timeOffset="177028.77">3831 17483 0,'0'0'0,"0"0"16,0 0-16,0 0 0,0 0 15,-35 8-15,-24 7 16,-16 9-16,19 6 15,-1 2-15,2 10 16,-4 2 0,0 7-16,4 11 0,7 3 0,10 1 15,6 0-15,12 4 16,13-11-16,14-9 16,7-5-16,-14-45 0,25 29 15,10-11-15,15-11 0,16-7 16,1-12-16,-1-7 15,1-4-15,-2-10 16,-3-3-16,-11-4 0,-6-5 0,-3-5 16,-5 0-16,-9-2 15,-5 0-15,-12 1 0,-10 7 16,-2 5-16,1 39 16,-14-36-16,14 36 0,-23-35 15,-10 2 1,-5 1-16</inkml:trace>
  <inkml:trace contextRef="#ctx0" brushRef="#br0" timeOffset="177674.4">4484 17403 0,'0'0'0,"0"0"16,0 0-16,0 0 15,0 0-15,0 0 0,0 0 0,0 0 16,0 0-16,0 0 16,0 0-1,0 0-15,0 0 16,0 0-16,0 0 0,0 0 15,23 0-15,27 3 16,27-1-16,1 5 16,-8-7-16,8 5 0,-4 2 0,-4 2 15,3 3-15,-73-12 16,65 14-16,-65-14 16,57 24-16,-17 2 15,-22 0-15,-18-2 0,-15 2 0,-11 2 16,-10-2-16,-5 4 0,-18 3 15,-3-3-15,62-30 16,-60 30-16,60-30 0,0 0 16,-51 28-16,51-28 15,-35 34-15,28-11 0,19 1 16,18-7 0,16 1-16,9 0 15,22 3-15,6-3 16,3 0-16,-6-4 0,-12 4 15,-68-18-15,59 24 0,-59-24 16,49 23-16,-22 7 16,-25-9-16,-15 3 0,-20-4 15,-15 1-15,-31-1 16,-9 4-16,-10-6 16,-34 9-16,-27-4 0,-4 1 0,13-3 15,31-3-15,22-3 16,12-4-16,9-1 0,16-5 15,60-5-15,-52-5 16</inkml:trace>
  <inkml:trace contextRef="#ctx0" brushRef="#br0" timeOffset="178628.53">6645 17835 0,'0'0'0,"0"0"16,-27-12-16,-15-8 0,-16-13 0,-7-2 16,-14-4-16,-7-2 15,-8-4-15,-39-14 0,-26-12 16,-20 3-16,-10-4 16,1 17-16,2-8 0,-13 10 15,-7-6 1,-15 8-16,0 1 15,-8 2-15,1 4 16,-4 8-16,-1 4 0,4 7 16,0 5-16,15 3 0,6-2 15,8 7-15,16 10 16,6 2-16,16 2 0,5 5 16,11 2-16,19 6 0,5 5 15,15 1-15,13 0 16,20-4-16,6 4 15,6 3-15,3 3 0,7 3 0,6 2 16,7 4-16,5 2 16,11 4-16,6-4 0,6 6 15,4 3-15,3 10 0,11 14 16,5 4-16,8 7 16,14-2-1,4 6-15,12-3 16,9 0-16,26 21 0,21 6 15,2-7-15,3-16 16,5-15-16,4-6 0,14-7 16,8-6-16,7-4 0,17-6 15,12-2-15,14-8 16,7-6-16,-6-7 0,7-4 16,1-5-1,5-8-15,1-8 0,6-7 0,10-7 16,-1-3-16,-3-5 0,3-6 15,-3-2-15,-12-6 16,4-5-16,-8 5 0,-8 0 16,-4-6-16,-3 2 15,-11 1-15,-12 4 0,-19 5 16,-14 0 0,-8-4-16,-20 1 15,-18 2-15,-32 10 0,-54 26 16,38-33-16,-14-8 15,-22 0-15,-15 5 0,-16-3 16,-20-3-16,-32-12 16,-17-1-16,-50-14 0,-55-13 15,-35-1-15,-8 14 16,3 11-16,-6 10 16,-10 10-16,-1 4 0,0 6 0</inkml:trace>
  <inkml:trace contextRef="#ctx0" brushRef="#br0" timeOffset="-193712.63">8156 14046 0,'0'0'0,"0"0"16,23 0-16,30 0 0,25 0 15,1 6-15,5-3 16,-4 3-16,2 6 0,5 2 16,-2 7-16,-1-6 15,1 2-15,7 8 0,4-3 16,5 6-16,28 5 15,11 5-15,-9-3 16,-2-3-16,2-1 0,9-1 0,5-1 16,0-3-16,9-1 0,10-5 15,7-2-15,-2-4 16,-3-1-16,-7-2 0,2-8 16,-8 1-16,-1-1 15,-16-3-15,3-3 0,-8-8 16,-6-3-1,-18-2-15,-13-12 16,-8-4-16,-27-7 0,-6-2 16,1-12-16,-6-7 15,-10-8-15,-14-3 0,-16-9 16,-10-4-16,-12-5 16,-16-2-16,-12-7 0,-33-24 15,-25-7-15,-18 1 16,-25 7-16,-14-1 0,-9 12 0,-3 4 15,-20 11-15,-16 0 16,-23 11-16,-21 8 0,-27 14 16,-6 12-16,10 10 15,-1 14-15,-5 15 0,-4 11 16,9 15-16,12 16 0,25 17 31,16 15-31,22 8 0,17 9 16,27 8-16,35 2 15,24 7-15,24 4 0,30-6 16,29-3-16,32-19 16,25 5-16,26 2 15,45 23-15,55 10 0,35-9 0,15-18 16,25-10-16,9 2 16,-6-1-16,-1 5 15,-1 8-15,-1-5 0,-14-5 16,-4-2-16,-13-11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3901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162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03446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992" y="1825625"/>
            <a:ext cx="8820808" cy="4351338"/>
          </a:xfrm>
          <a:ln w="76200">
            <a:solidFill>
              <a:srgbClr val="FF0000"/>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2180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586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8620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89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3857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3970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3683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0629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328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71211548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www.exampaperspractice.co.uk/" TargetMode="External"/><Relationship Id="rId4" Type="http://schemas.openxmlformats.org/officeDocument/2006/relationships/diagramLayout" Target="../diagrams/layout4.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hyperlink" Target="http://www.exampaperspractice.co.uk/" TargetMode="External"/><Relationship Id="rId4" Type="http://schemas.openxmlformats.org/officeDocument/2006/relationships/diagramLayout" Target="../diagrams/layout5.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hyperlink" Target="http://www.exampaperspractice.co.uk/" TargetMode="External"/><Relationship Id="rId4" Type="http://schemas.openxmlformats.org/officeDocument/2006/relationships/diagramLayout" Target="../diagrams/layout6.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hyperlink" Target="http://www.exampaperspractice.co.uk/" TargetMode="External"/><Relationship Id="rId4" Type="http://schemas.openxmlformats.org/officeDocument/2006/relationships/diagramLayout" Target="../diagrams/layout7.xm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hyperlink" Target="http://www.exampaperspractice.co.uk/" TargetMode="External"/><Relationship Id="rId4" Type="http://schemas.openxmlformats.org/officeDocument/2006/relationships/diagramLayout" Target="../diagrams/layout8.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hyperlink" Target="http://www.exampaperspractice.co.uk/" TargetMode="External"/><Relationship Id="rId4" Type="http://schemas.openxmlformats.org/officeDocument/2006/relationships/diagramLayout" Target="../diagrams/layout9.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hyperlink" Target="http://www.exampaperspractice.co.uk/" TargetMode="External"/><Relationship Id="rId4" Type="http://schemas.openxmlformats.org/officeDocument/2006/relationships/diagramLayout" Target="../diagrams/layout10.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hyperlink" Target="http://www.exampaperspractice.co.uk/" TargetMode="External"/><Relationship Id="rId4" Type="http://schemas.openxmlformats.org/officeDocument/2006/relationships/diagramLayout" Target="../diagrams/layout11.xm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0.jpeg"/><Relationship Id="rId7" Type="http://schemas.openxmlformats.org/officeDocument/2006/relationships/diagramColors" Target="../diagrams/colors12.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diagramQuickStyle" Target="../diagrams/quickStyle12.xml"/><Relationship Id="rId11" Type="http://schemas.openxmlformats.org/officeDocument/2006/relationships/hyperlink" Target="http://www.exampaperspractice.co.uk/" TargetMode="External"/><Relationship Id="rId5" Type="http://schemas.openxmlformats.org/officeDocument/2006/relationships/diagramLayout" Target="../diagrams/layout12.xml"/><Relationship Id="rId10" Type="http://schemas.openxmlformats.org/officeDocument/2006/relationships/image" Target="../media/image3.png"/><Relationship Id="rId4" Type="http://schemas.openxmlformats.org/officeDocument/2006/relationships/diagramData" Target="../diagrams/data12.xml"/><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1.jpeg"/><Relationship Id="rId7" Type="http://schemas.openxmlformats.org/officeDocument/2006/relationships/diagramColors" Target="../diagrams/colors13.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diagramQuickStyle" Target="../diagrams/quickStyle13.xml"/><Relationship Id="rId11" Type="http://schemas.openxmlformats.org/officeDocument/2006/relationships/hyperlink" Target="http://www.exampaperspractice.co.uk/" TargetMode="External"/><Relationship Id="rId5" Type="http://schemas.openxmlformats.org/officeDocument/2006/relationships/diagramLayout" Target="../diagrams/layout13.xml"/><Relationship Id="rId10" Type="http://schemas.openxmlformats.org/officeDocument/2006/relationships/image" Target="../media/image3.png"/><Relationship Id="rId4" Type="http://schemas.openxmlformats.org/officeDocument/2006/relationships/diagramData" Target="../diagrams/data13.xml"/><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26.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28.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tags" Target="../tags/tag29.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30.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exampaperspractice.co.uk/"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www.exampaperspractice.co.uk/" TargetMode="External"/><Relationship Id="rId4" Type="http://schemas.openxmlformats.org/officeDocument/2006/relationships/diagramLayout" Target="../diagrams/layout2.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www.exampaperspractice.co.uk/" TargetMode="External"/><Relationship Id="rId4" Type="http://schemas.openxmlformats.org/officeDocument/2006/relationships/diagramLayout" Target="../diagrams/layout3.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E8481D-DD7C-C2B6-C33F-56A21D86106D}"/>
              </a:ext>
            </a:extLst>
          </p:cNvPr>
          <p:cNvSpPr>
            <a:spLocks noGrp="1"/>
          </p:cNvSpPr>
          <p:nvPr>
            <p:ph type="ctrTitle"/>
          </p:nvPr>
        </p:nvSpPr>
        <p:spPr>
          <a:xfrm>
            <a:off x="7464614" y="1783959"/>
            <a:ext cx="4087306" cy="2889114"/>
          </a:xfrm>
        </p:spPr>
        <p:txBody>
          <a:bodyPr anchor="b">
            <a:normAutofit/>
          </a:bodyPr>
          <a:lstStyle/>
          <a:p>
            <a:pPr algn="l">
              <a:spcBef>
                <a:spcPts val="1000"/>
              </a:spcBef>
            </a:pPr>
            <a:r>
              <a:rPr lang="en-US" sz="3400" dirty="0">
                <a:ea typeface="+mj-lt"/>
                <a:cs typeface="+mj-lt"/>
              </a:rPr>
              <a:t>3.2.2 Assessing the potential of different economies </a:t>
            </a:r>
          </a:p>
          <a:p>
            <a:pPr algn="l">
              <a:spcBef>
                <a:spcPts val="1000"/>
              </a:spcBef>
            </a:pPr>
            <a:r>
              <a:rPr lang="en-US" sz="3400" dirty="0">
                <a:ea typeface="+mj-lt"/>
                <a:cs typeface="+mj-lt"/>
              </a:rPr>
              <a:t>3.3 </a:t>
            </a:r>
            <a:r>
              <a:rPr lang="en-GB" sz="3400" dirty="0">
                <a:ea typeface="+mj-lt"/>
                <a:cs typeface="+mj-lt"/>
              </a:rPr>
              <a:t>Globalisation</a:t>
            </a:r>
          </a:p>
        </p:txBody>
      </p:sp>
      <p:sp>
        <p:nvSpPr>
          <p:cNvPr id="20" name="Freeform: Shape 1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7">
            <a:extLst>
              <a:ext uri="{FF2B5EF4-FFF2-40B4-BE49-F238E27FC236}">
                <a16:creationId xmlns:a16="http://schemas.microsoft.com/office/drawing/2014/main" id="{213B4AA4-B514-A916-087F-A0D98205D622}"/>
              </a:ext>
            </a:extLst>
          </p:cNvPr>
          <p:cNvPicPr>
            <a:picLocks noChangeAspect="1"/>
          </p:cNvPicPr>
          <p:nvPr/>
        </p:nvPicPr>
        <p:blipFill rotWithShape="1">
          <a:blip r:embed="rId3"/>
          <a:srcRect l="15101" r="12904"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2" name="Picture 1">
            <a:extLst>
              <a:ext uri="{FF2B5EF4-FFF2-40B4-BE49-F238E27FC236}">
                <a16:creationId xmlns:a16="http://schemas.microsoft.com/office/drawing/2014/main" id="{BDAF3B78-FD94-DDCF-CC7C-BBF479FDA39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3" name="Picture 2">
            <a:extLst>
              <a:ext uri="{FF2B5EF4-FFF2-40B4-BE49-F238E27FC236}">
                <a16:creationId xmlns:a16="http://schemas.microsoft.com/office/drawing/2014/main" id="{9D39A0E8-AB28-CA14-D9A8-D8DC615536AD}"/>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4" name="Footer Placeholder 2">
            <a:extLst>
              <a:ext uri="{FF2B5EF4-FFF2-40B4-BE49-F238E27FC236}">
                <a16:creationId xmlns:a16="http://schemas.microsoft.com/office/drawing/2014/main" id="{7C2A98A3-29E6-9D72-36CA-3B7B866A32CF}"/>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EB7E1AD-37D3-5609-AE57-E3C7FEBC9B04}"/>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8414872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5100">
                <a:solidFill>
                  <a:schemeClr val="bg1"/>
                </a:solidFill>
              </a:rPr>
              <a:t>Infrastructure</a:t>
            </a:r>
          </a:p>
        </p:txBody>
      </p:sp>
      <p:graphicFrame>
        <p:nvGraphicFramePr>
          <p:cNvPr id="15" name="Content Placeholder 2">
            <a:extLst>
              <a:ext uri="{FF2B5EF4-FFF2-40B4-BE49-F238E27FC236}">
                <a16:creationId xmlns:a16="http://schemas.microsoft.com/office/drawing/2014/main" id="{E5BE3DE7-9257-F5BE-58FE-842CA4FAAE15}"/>
              </a:ext>
            </a:extLst>
          </p:cNvPr>
          <p:cNvGraphicFramePr>
            <a:graphicFrameLocks noGrp="1"/>
          </p:cNvGraphicFramePr>
          <p:nvPr>
            <p:ph idx="1"/>
            <p:extLst>
              <p:ext uri="{D42A27DB-BD31-4B8C-83A1-F6EECF244321}">
                <p14:modId xmlns:p14="http://schemas.microsoft.com/office/powerpoint/2010/main" val="407379833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C14ABDE-8335-B1D7-F139-C27A7DBB6A53}"/>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A8092AE1-19B5-8560-7C0F-66F5A26EDC60}"/>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BE48A0DA-7335-173A-9C89-7EE3175536F4}"/>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6881626-75DA-1A46-F048-4C0AB2AC3705}"/>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5472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6000">
                <a:solidFill>
                  <a:schemeClr val="bg1"/>
                </a:solidFill>
              </a:rPr>
              <a:t>Political stability</a:t>
            </a:r>
          </a:p>
        </p:txBody>
      </p:sp>
      <p:graphicFrame>
        <p:nvGraphicFramePr>
          <p:cNvPr id="5" name="Content Placeholder 2">
            <a:extLst>
              <a:ext uri="{FF2B5EF4-FFF2-40B4-BE49-F238E27FC236}">
                <a16:creationId xmlns:a16="http://schemas.microsoft.com/office/drawing/2014/main" id="{50CF815F-12BD-5696-E2A1-461F7351D345}"/>
              </a:ext>
            </a:extLst>
          </p:cNvPr>
          <p:cNvGraphicFramePr>
            <a:graphicFrameLocks noGrp="1"/>
          </p:cNvGraphicFramePr>
          <p:nvPr>
            <p:ph idx="1"/>
            <p:extLst>
              <p:ext uri="{D42A27DB-BD31-4B8C-83A1-F6EECF244321}">
                <p14:modId xmlns:p14="http://schemas.microsoft.com/office/powerpoint/2010/main" val="2267173766"/>
              </p:ext>
            </p:extLst>
          </p:nvPr>
        </p:nvGraphicFramePr>
        <p:xfrm>
          <a:off x="5468389" y="74053"/>
          <a:ext cx="6263640" cy="6618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8D6B39F7-A194-7298-A858-C6BD4A63F665}"/>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E3F3799C-1CA6-FBF7-A78E-70976BF1F139}"/>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A4229D4C-5302-ABF5-C611-C13243B8BB12}"/>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A417417-D655-52BE-AD23-0FB06BEA72CA}"/>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861324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rot="16200000">
            <a:off x="-1325880" y="1947672"/>
            <a:ext cx="5961888" cy="2788920"/>
          </a:xfrm>
        </p:spPr>
        <p:txBody>
          <a:bodyPr anchor="ctr">
            <a:normAutofit/>
          </a:bodyPr>
          <a:lstStyle/>
          <a:p>
            <a:pPr algn="ctr"/>
            <a:r>
              <a:rPr lang="en-GB" sz="4800">
                <a:solidFill>
                  <a:schemeClr val="bg1"/>
                </a:solidFill>
              </a:rPr>
              <a:t>Exchange rate</a:t>
            </a:r>
          </a:p>
        </p:txBody>
      </p:sp>
      <p:graphicFrame>
        <p:nvGraphicFramePr>
          <p:cNvPr id="5" name="Content Placeholder 2">
            <a:extLst>
              <a:ext uri="{FF2B5EF4-FFF2-40B4-BE49-F238E27FC236}">
                <a16:creationId xmlns:a16="http://schemas.microsoft.com/office/drawing/2014/main" id="{4F377100-8D7A-6B4D-1F14-A6718DF2176B}"/>
              </a:ext>
            </a:extLst>
          </p:cNvPr>
          <p:cNvGraphicFramePr>
            <a:graphicFrameLocks noGrp="1"/>
          </p:cNvGraphicFramePr>
          <p:nvPr>
            <p:ph idx="1"/>
            <p:extLst>
              <p:ext uri="{D42A27DB-BD31-4B8C-83A1-F6EECF244321}">
                <p14:modId xmlns:p14="http://schemas.microsoft.com/office/powerpoint/2010/main" val="427044344"/>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D1DC12E-71CB-5133-B9D6-31B4E753D47E}"/>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4EACB5DB-7E7C-F3B5-CC3C-111FD2A3BD61}"/>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5581B5B5-6340-CC9C-A00A-28F73470DDAD}"/>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190BAFA-A7EF-1303-2972-370DFFA153F2}"/>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47011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64D7454-E6F3-1533-8D0F-F12EC0EF2B6E}"/>
              </a:ext>
            </a:extLst>
          </p:cNvPr>
          <p:cNvPicPr>
            <a:picLocks noChangeAspect="1"/>
          </p:cNvPicPr>
          <p:nvPr/>
        </p:nvPicPr>
        <p:blipFill rotWithShape="1">
          <a:blip r:embed="rId3"/>
          <a:srcRect l="7172" r="14237" b="-1"/>
          <a:stretch/>
        </p:blipFill>
        <p:spPr>
          <a:xfrm>
            <a:off x="4117521" y="10"/>
            <a:ext cx="8074479" cy="6857990"/>
          </a:xfrm>
          <a:prstGeom prst="rect">
            <a:avLst/>
          </a:prstGeom>
        </p:spPr>
      </p:pic>
      <p:sp>
        <p:nvSpPr>
          <p:cNvPr id="25" name="Freeform: Shape 24">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idx="4294967295"/>
          </p:nvPr>
        </p:nvSpPr>
        <p:spPr>
          <a:xfrm>
            <a:off x="804672" y="365125"/>
            <a:ext cx="5266155" cy="1325563"/>
          </a:xfrm>
          <a:prstGeom prst="roundRect">
            <a:avLst/>
          </a:prstGeom>
        </p:spPr>
        <p:txBody>
          <a:bodyPr vert="horz" lIns="91440" tIns="45720" rIns="91440" bIns="45720" rtlCol="0" anchor="ctr">
            <a:normAutofit/>
          </a:bodyPr>
          <a:lstStyle/>
          <a:p>
            <a:r>
              <a:rPr lang="en-US"/>
              <a:t>Activity 2</a:t>
            </a:r>
          </a:p>
        </p:txBody>
      </p:sp>
      <p:sp>
        <p:nvSpPr>
          <p:cNvPr id="8" name="Content Placeholder 2"/>
          <p:cNvSpPr txBox="1">
            <a:spLocks/>
          </p:cNvSpPr>
          <p:nvPr/>
        </p:nvSpPr>
        <p:spPr>
          <a:xfrm>
            <a:off x="804672" y="2022601"/>
            <a:ext cx="3941499" cy="4154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400" b="0" i="0" u="none" strike="noStrike" cap="none" spc="0" normalizeH="0" baseline="0" noProof="0">
                <a:ln>
                  <a:noFill/>
                </a:ln>
                <a:effectLst/>
                <a:uLnTx/>
                <a:uFillTx/>
              </a:rPr>
              <a:t>Name three factors</a:t>
            </a:r>
            <a:r>
              <a:rPr kumimoji="0" lang="en-US" sz="2400" b="0" i="0" u="none" strike="noStrike" cap="none" spc="0" normalizeH="0" noProof="0">
                <a:ln>
                  <a:noFill/>
                </a:ln>
                <a:effectLst/>
                <a:uLnTx/>
                <a:uFillTx/>
              </a:rPr>
              <a:t> looked at in the ease of doing business index.</a:t>
            </a:r>
          </a:p>
          <a:p>
            <a:pPr>
              <a:defRPr/>
            </a:pPr>
            <a:r>
              <a:rPr kumimoji="0" lang="en-US" sz="2400" b="0" i="0" u="none" strike="noStrike" cap="none" spc="0" normalizeH="0" baseline="0" noProof="0">
                <a:ln>
                  <a:noFill/>
                </a:ln>
                <a:effectLst/>
                <a:uLnTx/>
                <a:uFillTx/>
              </a:rPr>
              <a:t>Research the current top 5 and bottom</a:t>
            </a:r>
            <a:r>
              <a:rPr kumimoji="0" lang="en-US" sz="2400" b="0" i="0" u="none" strike="noStrike" cap="none" spc="0" normalizeH="0" noProof="0">
                <a:ln>
                  <a:noFill/>
                </a:ln>
                <a:effectLst/>
                <a:uLnTx/>
                <a:uFillTx/>
              </a:rPr>
              <a:t> 5 of the index. </a:t>
            </a:r>
          </a:p>
          <a:p>
            <a:pPr>
              <a:defRPr/>
            </a:pPr>
            <a:r>
              <a:rPr kumimoji="0" lang="en-US" sz="2400" b="0" i="0" u="none" strike="noStrike" cap="none" spc="0" normalizeH="0" baseline="0" noProof="0">
                <a:ln>
                  <a:noFill/>
                </a:ln>
                <a:effectLst/>
                <a:uLnTx/>
                <a:uFillTx/>
              </a:rPr>
              <a:t>Explain why some businesses might invest</a:t>
            </a:r>
            <a:r>
              <a:rPr kumimoji="0" lang="en-US" sz="2400" b="0" i="0" u="none" strike="noStrike" cap="none" spc="0" normalizeH="0" noProof="0">
                <a:ln>
                  <a:noFill/>
                </a:ln>
                <a:effectLst/>
                <a:uLnTx/>
                <a:uFillTx/>
              </a:rPr>
              <a:t> in a country in spite of the bureaucracy associated with doing business there.</a:t>
            </a:r>
            <a:endParaRPr kumimoji="0" lang="en-US" sz="2400" b="0" i="0" u="none" strike="noStrike" cap="none" spc="0" normalizeH="0" baseline="0" noProof="0">
              <a:ln>
                <a:noFill/>
              </a:ln>
              <a:effectLst/>
              <a:uLnTx/>
              <a:uFillTx/>
            </a:endParaRPr>
          </a:p>
          <a:p>
            <a:pPr marL="228600" marR="0" lvl="0" fontAlgn="auto">
              <a:spcBef>
                <a:spcPts val="1000"/>
              </a:spcBef>
              <a:spcAft>
                <a:spcPts val="0"/>
              </a:spcAft>
              <a:buClrTx/>
              <a:buSzTx/>
              <a:tabLst/>
              <a:defRPr/>
            </a:pPr>
            <a:endParaRPr kumimoji="0" lang="en-US" sz="2400" b="0" i="0" u="none" strike="noStrike" cap="none" spc="0" normalizeH="0" baseline="0" noProof="0">
              <a:ln>
                <a:noFill/>
              </a:ln>
              <a:effectLst/>
              <a:uLnTx/>
              <a:uFillTx/>
            </a:endParaRPr>
          </a:p>
        </p:txBody>
      </p:sp>
      <p:pic>
        <p:nvPicPr>
          <p:cNvPr id="3" name="Picture 2">
            <a:extLst>
              <a:ext uri="{FF2B5EF4-FFF2-40B4-BE49-F238E27FC236}">
                <a16:creationId xmlns:a16="http://schemas.microsoft.com/office/drawing/2014/main" id="{10B6C875-4EE2-EC5D-CEEA-84F77163AC8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CED98E5B-CA01-A90D-394B-42CBDC68783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3B8014F7-2092-80B9-A8BA-20E8555834E1}"/>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0800736-315C-E739-8A83-D323B1F2C955}"/>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57285864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0B0ED7-A8B5-2917-ED24-68BE510C3E50}"/>
              </a:ext>
            </a:extLst>
          </p:cNvPr>
          <p:cNvPicPr>
            <a:picLocks noChangeAspect="1"/>
          </p:cNvPicPr>
          <p:nvPr/>
        </p:nvPicPr>
        <p:blipFill rotWithShape="1">
          <a:blip r:embed="rId3"/>
          <a:srcRect t="9970" r="10" b="21930"/>
          <a:stretch/>
        </p:blipFill>
        <p:spPr>
          <a:xfrm>
            <a:off x="4117521" y="10"/>
            <a:ext cx="8074479" cy="6857990"/>
          </a:xfrm>
          <a:prstGeom prst="rect">
            <a:avLst/>
          </a:prstGeom>
        </p:spPr>
      </p:pic>
      <p:sp>
        <p:nvSpPr>
          <p:cNvPr id="14" name="Freeform: Shape 13">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idx="4294967295"/>
          </p:nvPr>
        </p:nvSpPr>
        <p:spPr>
          <a:xfrm>
            <a:off x="804672" y="365125"/>
            <a:ext cx="5266155" cy="1325563"/>
          </a:xfrm>
          <a:prstGeom prst="roundRect">
            <a:avLst/>
          </a:prstGeom>
        </p:spPr>
        <p:txBody>
          <a:bodyPr vert="horz" lIns="91440" tIns="45720" rIns="91440" bIns="45720" rtlCol="0" anchor="ctr">
            <a:normAutofit/>
          </a:bodyPr>
          <a:lstStyle/>
          <a:p>
            <a:r>
              <a:rPr lang="en-US"/>
              <a:t>Activity 3</a:t>
            </a:r>
          </a:p>
        </p:txBody>
      </p:sp>
      <p:sp>
        <p:nvSpPr>
          <p:cNvPr id="8" name="Content Placeholder 2"/>
          <p:cNvSpPr txBox="1">
            <a:spLocks/>
          </p:cNvSpPr>
          <p:nvPr/>
        </p:nvSpPr>
        <p:spPr>
          <a:xfrm>
            <a:off x="804672" y="2022601"/>
            <a:ext cx="3941499" cy="4154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400" b="0" i="0" u="none" strike="noStrike" cap="none" spc="0" normalizeH="0" baseline="0" noProof="0">
                <a:ln>
                  <a:noFill/>
                </a:ln>
                <a:effectLst/>
                <a:uLnTx/>
                <a:uFillTx/>
              </a:rPr>
              <a:t>Name three factors</a:t>
            </a:r>
            <a:r>
              <a:rPr kumimoji="0" lang="en-US" sz="2400" b="0" i="0" u="none" strike="noStrike" cap="none" spc="0" normalizeH="0" noProof="0">
                <a:ln>
                  <a:noFill/>
                </a:ln>
                <a:effectLst/>
                <a:uLnTx/>
                <a:uFillTx/>
              </a:rPr>
              <a:t> looked at in the corruption index.</a:t>
            </a:r>
          </a:p>
          <a:p>
            <a:pPr>
              <a:defRPr/>
            </a:pPr>
            <a:r>
              <a:rPr kumimoji="0" lang="en-US" sz="2400" b="0" i="0" u="none" strike="noStrike" cap="none" spc="0" normalizeH="0" baseline="0" noProof="0">
                <a:ln>
                  <a:noFill/>
                </a:ln>
                <a:effectLst/>
                <a:uLnTx/>
                <a:uFillTx/>
              </a:rPr>
              <a:t>Research the current top 5 and bottom</a:t>
            </a:r>
            <a:r>
              <a:rPr kumimoji="0" lang="en-US" sz="2400" b="0" i="0" u="none" strike="noStrike" cap="none" spc="0" normalizeH="0" noProof="0">
                <a:ln>
                  <a:noFill/>
                </a:ln>
                <a:effectLst/>
                <a:uLnTx/>
                <a:uFillTx/>
              </a:rPr>
              <a:t> 5 of the index. </a:t>
            </a:r>
            <a:endParaRPr kumimoji="0" lang="en-US" sz="2400" b="0" i="0" u="none" strike="noStrike" cap="none" spc="0" normalizeH="0" baseline="0" noProof="0">
              <a:ln>
                <a:noFill/>
              </a:ln>
              <a:effectLst/>
              <a:uLnTx/>
              <a:uFillTx/>
            </a:endParaRPr>
          </a:p>
          <a:p>
            <a:pPr marL="228600" marR="0" lvl="0" fontAlgn="auto">
              <a:spcBef>
                <a:spcPts val="1000"/>
              </a:spcBef>
              <a:spcAft>
                <a:spcPts val="0"/>
              </a:spcAft>
              <a:buClrTx/>
              <a:buSzTx/>
              <a:tabLst/>
              <a:defRPr/>
            </a:pPr>
            <a:r>
              <a:rPr kumimoji="0" lang="en-US" sz="2400" b="0" i="0" u="none" strike="noStrike" cap="none" spc="0" normalizeH="0" baseline="0" noProof="0">
                <a:ln>
                  <a:noFill/>
                </a:ln>
                <a:effectLst/>
                <a:uLnTx/>
                <a:uFillTx/>
              </a:rPr>
              <a:t>Explain why some businesses might invest</a:t>
            </a:r>
            <a:r>
              <a:rPr kumimoji="0" lang="en-US" sz="2400" b="0" i="0" u="none" strike="noStrike" cap="none" spc="0" normalizeH="0" noProof="0">
                <a:ln>
                  <a:noFill/>
                </a:ln>
                <a:effectLst/>
                <a:uLnTx/>
                <a:uFillTx/>
              </a:rPr>
              <a:t> in a country in spite of the corruption associated with doing business there.</a:t>
            </a:r>
            <a:endParaRPr kumimoji="0" lang="en-US" sz="2400" b="0" i="0" u="none" strike="noStrike" cap="none" spc="0" normalizeH="0" baseline="0" noProof="0">
              <a:ln>
                <a:noFill/>
              </a:ln>
              <a:effectLst/>
              <a:uLnTx/>
              <a:uFillTx/>
            </a:endParaRPr>
          </a:p>
        </p:txBody>
      </p:sp>
      <p:pic>
        <p:nvPicPr>
          <p:cNvPr id="3" name="Picture 2">
            <a:extLst>
              <a:ext uri="{FF2B5EF4-FFF2-40B4-BE49-F238E27FC236}">
                <a16:creationId xmlns:a16="http://schemas.microsoft.com/office/drawing/2014/main" id="{44245556-9FF6-4E77-E66E-0FAE1B573F9A}"/>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8B95072B-3F73-A6FE-3349-044F7954BF6E}"/>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B64CC2DF-4120-46F3-62BE-CABD56B96D63}"/>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434D85A-54EA-03EC-4D04-53043F7FF4C3}"/>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53473384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Calculator, pen, compass, money and a paper with graphs printed on it">
            <a:extLst>
              <a:ext uri="{FF2B5EF4-FFF2-40B4-BE49-F238E27FC236}">
                <a16:creationId xmlns:a16="http://schemas.microsoft.com/office/drawing/2014/main" id="{1DEE19FE-797A-001C-920F-1204FACCEC13}"/>
              </a:ext>
            </a:extLst>
          </p:cNvPr>
          <p:cNvPicPr>
            <a:picLocks noChangeAspect="1"/>
          </p:cNvPicPr>
          <p:nvPr/>
        </p:nvPicPr>
        <p:blipFill rotWithShape="1">
          <a:blip r:embed="rId3"/>
          <a:srcRect l="15123" r="13826" b="8"/>
          <a:stretch/>
        </p:blipFill>
        <p:spPr>
          <a:xfrm>
            <a:off x="4117521" y="10"/>
            <a:ext cx="8074479" cy="6857990"/>
          </a:xfrm>
          <a:prstGeom prst="rect">
            <a:avLst/>
          </a:prstGeom>
        </p:spPr>
      </p:pic>
      <p:sp>
        <p:nvSpPr>
          <p:cNvPr id="14" name="Freeform: Shape 13">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idx="4294967295"/>
          </p:nvPr>
        </p:nvSpPr>
        <p:spPr>
          <a:xfrm>
            <a:off x="804672" y="365125"/>
            <a:ext cx="5266155" cy="1325563"/>
          </a:xfrm>
          <a:prstGeom prst="roundRect">
            <a:avLst/>
          </a:prstGeom>
        </p:spPr>
        <p:txBody>
          <a:bodyPr vert="horz" lIns="91440" tIns="45720" rIns="91440" bIns="45720" rtlCol="0" anchor="ctr">
            <a:normAutofit/>
          </a:bodyPr>
          <a:lstStyle/>
          <a:p>
            <a:r>
              <a:rPr lang="en-US"/>
              <a:t>Activity 4</a:t>
            </a:r>
          </a:p>
        </p:txBody>
      </p:sp>
      <p:sp>
        <p:nvSpPr>
          <p:cNvPr id="8" name="Content Placeholder 2"/>
          <p:cNvSpPr txBox="1">
            <a:spLocks/>
          </p:cNvSpPr>
          <p:nvPr/>
        </p:nvSpPr>
        <p:spPr>
          <a:xfrm>
            <a:off x="804672" y="2022601"/>
            <a:ext cx="3941499" cy="415436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400" b="0" i="0" u="none" strike="noStrike" cap="none" spc="0" normalizeH="0" baseline="0" noProof="0">
                <a:ln>
                  <a:noFill/>
                </a:ln>
                <a:effectLst/>
                <a:uLnTx/>
                <a:uFillTx/>
              </a:rPr>
              <a:t>Name three</a:t>
            </a:r>
            <a:r>
              <a:rPr kumimoji="0" lang="en-US" sz="2400" b="0" i="0" u="none" strike="noStrike" cap="none" spc="0" normalizeH="0" noProof="0">
                <a:ln>
                  <a:noFill/>
                </a:ln>
                <a:effectLst/>
                <a:uLnTx/>
                <a:uFillTx/>
              </a:rPr>
              <a:t> factors that affect expansion into a market. </a:t>
            </a:r>
          </a:p>
          <a:p>
            <a:pPr>
              <a:defRPr/>
            </a:pPr>
            <a:r>
              <a:rPr kumimoji="0" lang="en-US" sz="2400" b="0" i="0" u="none" strike="noStrike" cap="none" spc="0" normalizeH="0" baseline="0" noProof="0">
                <a:ln>
                  <a:noFill/>
                </a:ln>
                <a:effectLst/>
                <a:uLnTx/>
                <a:uFillTx/>
              </a:rPr>
              <a:t>Choose</a:t>
            </a:r>
            <a:r>
              <a:rPr kumimoji="0" lang="en-US" sz="2400" b="0" i="0" u="none" strike="noStrike" cap="none" spc="0" normalizeH="0" noProof="0">
                <a:ln>
                  <a:noFill/>
                </a:ln>
                <a:effectLst/>
                <a:uLnTx/>
                <a:uFillTx/>
              </a:rPr>
              <a:t> one factor which you think is the most important when expanding into a market. Say why you think this one is the most important</a:t>
            </a:r>
            <a:endParaRPr kumimoji="0" lang="en-US" sz="2400" b="0" i="0" u="none" strike="noStrike" cap="none" spc="0" normalizeH="0" baseline="0" noProof="0">
              <a:ln>
                <a:noFill/>
              </a:ln>
              <a:effectLst/>
              <a:uLnTx/>
              <a:uFillTx/>
            </a:endParaRPr>
          </a:p>
          <a:p>
            <a:pPr marL="228600" marR="0" lvl="0" fontAlgn="auto">
              <a:spcBef>
                <a:spcPts val="1000"/>
              </a:spcBef>
              <a:spcAft>
                <a:spcPts val="0"/>
              </a:spcAft>
              <a:buClrTx/>
              <a:buSzTx/>
              <a:tabLst/>
              <a:defRPr/>
            </a:pPr>
            <a:r>
              <a:rPr kumimoji="0" lang="en-US" sz="2400" b="0" i="0" u="none" strike="noStrike" cap="none" spc="0" normalizeH="0" noProof="0">
                <a:ln>
                  <a:noFill/>
                </a:ln>
                <a:effectLst/>
                <a:uLnTx/>
                <a:uFillTx/>
              </a:rPr>
              <a:t> </a:t>
            </a:r>
            <a:r>
              <a:rPr kumimoji="0" lang="en-US" sz="2400" b="0" i="0" u="none" strike="noStrike" cap="none" spc="0" normalizeH="0" baseline="0" noProof="0">
                <a:ln>
                  <a:noFill/>
                </a:ln>
                <a:effectLst/>
                <a:uLnTx/>
                <a:uFillTx/>
              </a:rPr>
              <a:t>Explain another factor that hasn’t been mentioned which could affect expanding into a market.</a:t>
            </a:r>
          </a:p>
        </p:txBody>
      </p:sp>
      <p:pic>
        <p:nvPicPr>
          <p:cNvPr id="3" name="Picture 2">
            <a:extLst>
              <a:ext uri="{FF2B5EF4-FFF2-40B4-BE49-F238E27FC236}">
                <a16:creationId xmlns:a16="http://schemas.microsoft.com/office/drawing/2014/main" id="{3E1C96A3-E6A2-7884-FCDE-6533855D093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9411D202-04AA-12C8-BBBA-3203BB0A96A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B6802937-96A9-ACCD-3EFF-33ADB658F53A}"/>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FB70DE5-2882-1DF2-4A7E-22938288BDA3}"/>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00777229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GB" sz="3600"/>
              <a:t>Factors influencing the attractiveness of international markets</a:t>
            </a:r>
          </a:p>
        </p:txBody>
      </p:sp>
      <p:sp>
        <p:nvSpPr>
          <p:cNvPr id="3" name="Content Placeholder 2"/>
          <p:cNvSpPr>
            <a:spLocks noGrp="1"/>
          </p:cNvSpPr>
          <p:nvPr>
            <p:ph idx="1"/>
          </p:nvPr>
        </p:nvSpPr>
        <p:spPr>
          <a:xfrm>
            <a:off x="643469" y="1782981"/>
            <a:ext cx="4008384" cy="4393982"/>
          </a:xfrm>
        </p:spPr>
        <p:txBody>
          <a:bodyPr>
            <a:normAutofit/>
          </a:bodyPr>
          <a:lstStyle/>
          <a:p>
            <a:r>
              <a:rPr lang="en-GB" sz="2000"/>
              <a:t>Work in pairs to complete the table below:</a:t>
            </a:r>
          </a:p>
          <a:p>
            <a:r>
              <a:rPr lang="en-GB" sz="2000"/>
              <a:t>For each factor give one point that could make a country attractive and one point that could make a country less attractive</a:t>
            </a:r>
          </a:p>
          <a:p>
            <a:r>
              <a:rPr lang="en-GB" sz="2000"/>
              <a:t>Choose a specific country and try to relate PESTLE-C to the attractiveness of that country</a:t>
            </a:r>
          </a:p>
          <a:p>
            <a:r>
              <a:rPr lang="en-GB" sz="2000"/>
              <a:t>Political, economic, social, technological, legal, environmental, competition</a:t>
            </a:r>
          </a:p>
          <a:p>
            <a:endParaRPr lang="en-GB" sz="2000"/>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 name="Table 3"/>
          <p:cNvGraphicFramePr>
            <a:graphicFrameLocks noGrp="1"/>
          </p:cNvGraphicFramePr>
          <p:nvPr>
            <p:extLst>
              <p:ext uri="{D42A27DB-BD31-4B8C-83A1-F6EECF244321}">
                <p14:modId xmlns:p14="http://schemas.microsoft.com/office/powerpoint/2010/main" val="2503032533"/>
              </p:ext>
            </p:extLst>
          </p:nvPr>
        </p:nvGraphicFramePr>
        <p:xfrm>
          <a:off x="4701396" y="3062377"/>
          <a:ext cx="7344100" cy="2502724"/>
        </p:xfrm>
        <a:graphic>
          <a:graphicData uri="http://schemas.openxmlformats.org/drawingml/2006/table">
            <a:tbl>
              <a:tblPr firstRow="1" bandRow="1">
                <a:solidFill>
                  <a:schemeClr val="bg1"/>
                </a:solidFill>
              </a:tblPr>
              <a:tblGrid>
                <a:gridCol w="1049382">
                  <a:extLst>
                    <a:ext uri="{9D8B030D-6E8A-4147-A177-3AD203B41FA5}">
                      <a16:colId xmlns:a16="http://schemas.microsoft.com/office/drawing/2014/main" val="20000"/>
                    </a:ext>
                  </a:extLst>
                </a:gridCol>
                <a:gridCol w="774839">
                  <a:extLst>
                    <a:ext uri="{9D8B030D-6E8A-4147-A177-3AD203B41FA5}">
                      <a16:colId xmlns:a16="http://schemas.microsoft.com/office/drawing/2014/main" val="20001"/>
                    </a:ext>
                  </a:extLst>
                </a:gridCol>
                <a:gridCol w="912110">
                  <a:extLst>
                    <a:ext uri="{9D8B030D-6E8A-4147-A177-3AD203B41FA5}">
                      <a16:colId xmlns:a16="http://schemas.microsoft.com/office/drawing/2014/main" val="20002"/>
                    </a:ext>
                  </a:extLst>
                </a:gridCol>
                <a:gridCol w="668943">
                  <a:extLst>
                    <a:ext uri="{9D8B030D-6E8A-4147-A177-3AD203B41FA5}">
                      <a16:colId xmlns:a16="http://schemas.microsoft.com/office/drawing/2014/main" val="20003"/>
                    </a:ext>
                  </a:extLst>
                </a:gridCol>
                <a:gridCol w="1066534">
                  <a:extLst>
                    <a:ext uri="{9D8B030D-6E8A-4147-A177-3AD203B41FA5}">
                      <a16:colId xmlns:a16="http://schemas.microsoft.com/office/drawing/2014/main" val="20004"/>
                    </a:ext>
                  </a:extLst>
                </a:gridCol>
                <a:gridCol w="627107">
                  <a:extLst>
                    <a:ext uri="{9D8B030D-6E8A-4147-A177-3AD203B41FA5}">
                      <a16:colId xmlns:a16="http://schemas.microsoft.com/office/drawing/2014/main" val="20005"/>
                    </a:ext>
                  </a:extLst>
                </a:gridCol>
                <a:gridCol w="1203648">
                  <a:extLst>
                    <a:ext uri="{9D8B030D-6E8A-4147-A177-3AD203B41FA5}">
                      <a16:colId xmlns:a16="http://schemas.microsoft.com/office/drawing/2014/main" val="20006"/>
                    </a:ext>
                  </a:extLst>
                </a:gridCol>
                <a:gridCol w="1041537">
                  <a:extLst>
                    <a:ext uri="{9D8B030D-6E8A-4147-A177-3AD203B41FA5}">
                      <a16:colId xmlns:a16="http://schemas.microsoft.com/office/drawing/2014/main" val="20007"/>
                    </a:ext>
                  </a:extLst>
                </a:gridCol>
              </a:tblGrid>
              <a:tr h="62568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1200" b="0" cap="none" spc="0" dirty="0">
                          <a:solidFill>
                            <a:schemeClr val="bg1"/>
                          </a:solidFill>
                        </a:rPr>
                        <a:t>Factor</a:t>
                      </a:r>
                    </a:p>
                  </a:txBody>
                  <a:tcPr marL="83353" marR="64118" marT="64118" marB="64118" anchor="ctr">
                    <a:lnL w="19050" cap="flat" cmpd="sng" algn="ctr">
                      <a:solidFill>
                        <a:schemeClr val="tx1"/>
                      </a:solidFill>
                      <a:prstDash val="solid"/>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1200" b="0" cap="none" spc="0" dirty="0">
                          <a:solidFill>
                            <a:schemeClr val="bg1"/>
                          </a:solidFill>
                        </a:rPr>
                        <a:t>Political</a:t>
                      </a:r>
                    </a:p>
                  </a:txBody>
                  <a:tcPr marL="83353" marR="64118" marT="64118" marB="64118"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1200" b="0" cap="none" spc="0" dirty="0">
                          <a:solidFill>
                            <a:schemeClr val="bg1"/>
                          </a:solidFill>
                        </a:rPr>
                        <a:t>Economic</a:t>
                      </a:r>
                    </a:p>
                  </a:txBody>
                  <a:tcPr marL="83353" marR="64118" marT="64118" marB="64118"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1200" b="0" cap="none" spc="0" dirty="0">
                          <a:solidFill>
                            <a:schemeClr val="bg1"/>
                          </a:solidFill>
                        </a:rPr>
                        <a:t>Social</a:t>
                      </a:r>
                    </a:p>
                  </a:txBody>
                  <a:tcPr marL="83353" marR="64118" marT="64118" marB="64118"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1200" b="0" cap="none" spc="0" dirty="0">
                          <a:solidFill>
                            <a:schemeClr val="bg1"/>
                          </a:solidFill>
                        </a:rPr>
                        <a:t>Technological</a:t>
                      </a:r>
                    </a:p>
                  </a:txBody>
                  <a:tcPr marL="83353" marR="64118" marT="64118" marB="64118"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1200" b="0" cap="none" spc="0" dirty="0">
                          <a:solidFill>
                            <a:schemeClr val="bg1"/>
                          </a:solidFill>
                        </a:rPr>
                        <a:t>Legal</a:t>
                      </a:r>
                    </a:p>
                  </a:txBody>
                  <a:tcPr marL="83353" marR="64118" marT="64118" marB="64118"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1200" b="0" cap="none" spc="0" dirty="0">
                          <a:solidFill>
                            <a:schemeClr val="bg1"/>
                          </a:solidFill>
                        </a:rPr>
                        <a:t>Environmental</a:t>
                      </a:r>
                    </a:p>
                  </a:txBody>
                  <a:tcPr marL="83353" marR="64118" marT="64118" marB="64118"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1200" b="0" cap="none" spc="0" dirty="0">
                          <a:solidFill>
                            <a:schemeClr val="bg1"/>
                          </a:solidFill>
                        </a:rPr>
                        <a:t>Competitive</a:t>
                      </a:r>
                    </a:p>
                  </a:txBody>
                  <a:tcPr marL="83353" marR="64118" marT="64118" marB="64118" anchor="ctr">
                    <a:lnL w="12700" cmpd="sng">
                      <a:noFill/>
                    </a:lnL>
                    <a:lnR w="12700" cmpd="sng">
                      <a:noFill/>
                    </a:lnR>
                    <a:lnT w="19050" cap="flat" cmpd="sng" algn="ctr">
                      <a:solidFill>
                        <a:schemeClr val="tx1"/>
                      </a:solid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62568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200" cap="none" spc="0" dirty="0">
                          <a:solidFill>
                            <a:schemeClr val="tx1"/>
                          </a:solidFill>
                        </a:rPr>
                        <a:t>Attractive</a:t>
                      </a:r>
                    </a:p>
                  </a:txBody>
                  <a:tcPr marL="83353" marR="64118" marT="64118" marB="64118">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568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200" cap="none" spc="0" dirty="0">
                          <a:solidFill>
                            <a:schemeClr val="tx1"/>
                          </a:solidFill>
                        </a:rPr>
                        <a:t>Unattractive</a:t>
                      </a: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62568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200" cap="none" spc="0" dirty="0">
                          <a:solidFill>
                            <a:schemeClr val="tx1"/>
                          </a:solidFill>
                        </a:rPr>
                        <a:t>Country</a:t>
                      </a:r>
                    </a:p>
                  </a:txBody>
                  <a:tcPr marL="83353" marR="64118" marT="64118" marB="64118">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1200" cap="none" spc="0" dirty="0">
                        <a:solidFill>
                          <a:schemeClr val="tx1"/>
                        </a:solidFill>
                      </a:endParaRPr>
                    </a:p>
                  </a:txBody>
                  <a:tcPr marL="83353" marR="64118" marT="64118" marB="64118">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F65316DC-585B-A2ED-0591-D7FEF39A0906}"/>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6" name="Picture 5">
            <a:extLst>
              <a:ext uri="{FF2B5EF4-FFF2-40B4-BE49-F238E27FC236}">
                <a16:creationId xmlns:a16="http://schemas.microsoft.com/office/drawing/2014/main" id="{74F9FF67-BB6F-A8E0-5B55-47A784CFA22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7" name="Footer Placeholder 2">
            <a:extLst>
              <a:ext uri="{FF2B5EF4-FFF2-40B4-BE49-F238E27FC236}">
                <a16:creationId xmlns:a16="http://schemas.microsoft.com/office/drawing/2014/main" id="{2FF7A871-ED48-F61F-D131-2951EDA4FE25}"/>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50CB5E5-D4F1-F65D-8272-EA9B690199CB}"/>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249923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5100">
                <a:solidFill>
                  <a:schemeClr val="bg1"/>
                </a:solidFill>
              </a:rPr>
              <a:t>Factors influencing the location of </a:t>
            </a:r>
            <a:br>
              <a:rPr lang="en-GB" sz="5100">
                <a:solidFill>
                  <a:schemeClr val="bg1"/>
                </a:solidFill>
              </a:rPr>
            </a:br>
            <a:r>
              <a:rPr lang="en-GB" sz="5100">
                <a:solidFill>
                  <a:schemeClr val="bg1"/>
                </a:solidFill>
              </a:rPr>
              <a:t>production sites: costs of production</a:t>
            </a:r>
          </a:p>
        </p:txBody>
      </p:sp>
      <p:graphicFrame>
        <p:nvGraphicFramePr>
          <p:cNvPr id="5" name="Content Placeholder 2">
            <a:extLst>
              <a:ext uri="{FF2B5EF4-FFF2-40B4-BE49-F238E27FC236}">
                <a16:creationId xmlns:a16="http://schemas.microsoft.com/office/drawing/2014/main" id="{76BBEBD9-0EE4-64B5-CEF1-ADE7B2EFEB9E}"/>
              </a:ext>
            </a:extLst>
          </p:cNvPr>
          <p:cNvGraphicFramePr>
            <a:graphicFrameLocks noGrp="1"/>
          </p:cNvGraphicFramePr>
          <p:nvPr>
            <p:ph idx="1"/>
            <p:extLst>
              <p:ext uri="{D42A27DB-BD31-4B8C-83A1-F6EECF244321}">
                <p14:modId xmlns:p14="http://schemas.microsoft.com/office/powerpoint/2010/main" val="44984337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5B59D27-F5D6-5DE5-1365-127C2DC68C04}"/>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E5AC3C6E-4333-ED2F-B9C1-502039B65044}"/>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5F1FE182-3D95-4E7B-D0D8-C44E8886B75B}"/>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2EE4BA8-4456-6F4A-1DF9-6A1BF95CA50C}"/>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805166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6000">
                <a:solidFill>
                  <a:schemeClr val="bg1"/>
                </a:solidFill>
              </a:rPr>
              <a:t>Skills and availability of labour force</a:t>
            </a:r>
          </a:p>
        </p:txBody>
      </p:sp>
      <p:graphicFrame>
        <p:nvGraphicFramePr>
          <p:cNvPr id="14" name="Content Placeholder 2">
            <a:extLst>
              <a:ext uri="{FF2B5EF4-FFF2-40B4-BE49-F238E27FC236}">
                <a16:creationId xmlns:a16="http://schemas.microsoft.com/office/drawing/2014/main" id="{DF4B2ADD-6683-E235-D865-0D4B9729B18D}"/>
              </a:ext>
            </a:extLst>
          </p:cNvPr>
          <p:cNvGraphicFramePr>
            <a:graphicFrameLocks noGrp="1"/>
          </p:cNvGraphicFramePr>
          <p:nvPr>
            <p:ph idx="1"/>
            <p:extLst>
              <p:ext uri="{D42A27DB-BD31-4B8C-83A1-F6EECF244321}">
                <p14:modId xmlns:p14="http://schemas.microsoft.com/office/powerpoint/2010/main" val="10592580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AE1F559-2825-6983-80CB-2C5D6FC53F66}"/>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C6BBBD26-873E-8B85-A837-A07918A8AA8C}"/>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3D5B4D50-095B-B9A7-B651-9C37878341CB}"/>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F3FD8E6-CA67-6C5A-3B0A-95D8E53BADAB}"/>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289352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24568"/>
            <a:ext cx="3766457" cy="5412920"/>
          </a:xfrm>
        </p:spPr>
        <p:txBody>
          <a:bodyPr>
            <a:normAutofit/>
          </a:bodyPr>
          <a:lstStyle/>
          <a:p>
            <a:r>
              <a:rPr lang="en-GB">
                <a:solidFill>
                  <a:srgbClr val="FFFFFF"/>
                </a:solidFill>
              </a:rPr>
              <a:t>Infrastructure</a:t>
            </a:r>
          </a:p>
        </p:txBody>
      </p:sp>
      <p:graphicFrame>
        <p:nvGraphicFramePr>
          <p:cNvPr id="5" name="Content Placeholder 2">
            <a:extLst>
              <a:ext uri="{FF2B5EF4-FFF2-40B4-BE49-F238E27FC236}">
                <a16:creationId xmlns:a16="http://schemas.microsoft.com/office/drawing/2014/main" id="{E34F9555-4E64-84C0-4881-E109098C5EE2}"/>
              </a:ext>
            </a:extLst>
          </p:cNvPr>
          <p:cNvGraphicFramePr>
            <a:graphicFrameLocks noGrp="1"/>
          </p:cNvGraphicFramePr>
          <p:nvPr>
            <p:ph idx="1"/>
            <p:extLst>
              <p:ext uri="{D42A27DB-BD31-4B8C-83A1-F6EECF244321}">
                <p14:modId xmlns:p14="http://schemas.microsoft.com/office/powerpoint/2010/main" val="1286325684"/>
              </p:ext>
            </p:extLst>
          </p:nvPr>
        </p:nvGraphicFramePr>
        <p:xfrm>
          <a:off x="5600700" y="623888"/>
          <a:ext cx="5753100" cy="541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88AE2C3D-BBD3-67C5-C476-C8DE3B488513}"/>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7ACE9413-3B82-4BD7-4422-6B4C6E17A463}"/>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922E4C40-BD42-1FDD-CBB9-1CCA19B61E13}"/>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287B63A-A658-4EDA-FCF1-57A49137CE90}"/>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95965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006085" y="1129084"/>
            <a:ext cx="3689091" cy="1960157"/>
          </a:xfrm>
          <a:prstGeom prst="roundRect">
            <a:avLst/>
          </a:prstGeom>
        </p:spPr>
        <p:txBody>
          <a:bodyPr vert="horz" lIns="91440" tIns="45720" rIns="91440" bIns="45720" rtlCol="0" anchor="ctr">
            <a:normAutofit/>
          </a:bodyPr>
          <a:lstStyle/>
          <a:p>
            <a:r>
              <a:rPr lang="en-US" sz="4000"/>
              <a:t>Recall Activity</a:t>
            </a:r>
          </a:p>
        </p:txBody>
      </p:sp>
      <p:pic>
        <p:nvPicPr>
          <p:cNvPr id="10" name="Picture 9" descr="3D rendering of game pieces tied together with a rope">
            <a:extLst>
              <a:ext uri="{FF2B5EF4-FFF2-40B4-BE49-F238E27FC236}">
                <a16:creationId xmlns:a16="http://schemas.microsoft.com/office/drawing/2014/main" id="{75CFB76A-9DE2-6F51-6A8F-2E5394B5D493}"/>
              </a:ext>
            </a:extLst>
          </p:cNvPr>
          <p:cNvPicPr>
            <a:picLocks noChangeAspect="1"/>
          </p:cNvPicPr>
          <p:nvPr/>
        </p:nvPicPr>
        <p:blipFill rotWithShape="1">
          <a:blip r:embed="rId3"/>
          <a:srcRect r="15314" b="4"/>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8" name="Content Placeholder 2"/>
          <p:cNvSpPr txBox="1">
            <a:spLocks/>
          </p:cNvSpPr>
          <p:nvPr/>
        </p:nvSpPr>
        <p:spPr>
          <a:xfrm>
            <a:off x="8006085" y="3236181"/>
            <a:ext cx="3689091" cy="21955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2000"/>
              <a:t>Name one push &amp; one pull factor.</a:t>
            </a:r>
          </a:p>
          <a:p>
            <a:pPr>
              <a:defRPr/>
            </a:pPr>
            <a:r>
              <a:rPr lang="en-US" sz="2000"/>
              <a:t>Explain the difference between </a:t>
            </a:r>
            <a:r>
              <a:rPr lang="en-US" sz="2000" b="1"/>
              <a:t>offshoring</a:t>
            </a:r>
            <a:r>
              <a:rPr lang="en-US" sz="2000"/>
              <a:t> and </a:t>
            </a:r>
            <a:r>
              <a:rPr lang="en-US" sz="2000" b="1"/>
              <a:t>outsourcing</a:t>
            </a:r>
          </a:p>
          <a:p>
            <a:pPr>
              <a:defRPr/>
            </a:pPr>
            <a:r>
              <a:rPr kumimoji="0" lang="en-US" sz="2000" b="0" i="0" u="none" strike="noStrike" cap="none" spc="0" normalizeH="0" baseline="0" noProof="0">
                <a:ln>
                  <a:noFill/>
                </a:ln>
                <a:effectLst/>
                <a:uLnTx/>
                <a:uFillTx/>
              </a:rPr>
              <a:t>Explain how you</a:t>
            </a:r>
            <a:r>
              <a:rPr kumimoji="0" lang="en-US" sz="2000" b="0" i="0" u="none" strike="noStrike" cap="none" spc="0" normalizeH="0" noProof="0">
                <a:ln>
                  <a:noFill/>
                </a:ln>
                <a:effectLst/>
                <a:uLnTx/>
                <a:uFillTx/>
              </a:rPr>
              <a:t> can extend product life cycles</a:t>
            </a:r>
            <a:r>
              <a:rPr kumimoji="0" lang="en-US" sz="2000" b="0" i="0" u="none" strike="noStrike" cap="none" spc="0" normalizeH="0" baseline="0" noProof="0">
                <a:ln>
                  <a:noFill/>
                </a:ln>
                <a:effectLst/>
                <a:uLnTx/>
                <a:uFillTx/>
              </a:rPr>
              <a:t>.</a:t>
            </a:r>
          </a:p>
          <a:p>
            <a:pPr>
              <a:defRPr/>
            </a:pPr>
            <a:endParaRPr lang="en-US" sz="2000" b="1"/>
          </a:p>
          <a:p>
            <a:pPr lvl="0">
              <a:defRPr/>
            </a:pPr>
            <a:endParaRPr kumimoji="0" lang="en-US" sz="2000" b="0" i="0" u="none" strike="noStrike" cap="none" spc="0" normalizeH="0" baseline="0" noProof="0">
              <a:ln>
                <a:noFill/>
              </a:ln>
              <a:effectLst/>
              <a:uLnTx/>
              <a:uFillTx/>
            </a:endParaRPr>
          </a:p>
          <a:p>
            <a:pPr marL="228600" marR="0" lvl="0" fontAlgn="auto">
              <a:spcBef>
                <a:spcPts val="1000"/>
              </a:spcBef>
              <a:spcAft>
                <a:spcPts val="0"/>
              </a:spcAft>
              <a:buClrTx/>
              <a:buSzTx/>
              <a:tabLst/>
              <a:defRPr/>
            </a:pPr>
            <a:endParaRPr kumimoji="0" lang="en-US" sz="2000" b="0" i="0" u="none" strike="noStrike" cap="none" spc="0" normalizeH="0" baseline="0" noProof="0">
              <a:ln>
                <a:noFill/>
              </a:ln>
              <a:effectLst/>
              <a:uLnTx/>
              <a:uFillTx/>
            </a:endParaRPr>
          </a:p>
        </p:txBody>
      </p:sp>
      <p:pic>
        <p:nvPicPr>
          <p:cNvPr id="3" name="Picture 2">
            <a:extLst>
              <a:ext uri="{FF2B5EF4-FFF2-40B4-BE49-F238E27FC236}">
                <a16:creationId xmlns:a16="http://schemas.microsoft.com/office/drawing/2014/main" id="{5413CC98-21E3-4741-A68B-3296E9306645}"/>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F94A5AB3-6FF5-8E13-D27C-01CD84549EAF}"/>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35567C21-ACFB-4934-6D9C-B19F786049AE}"/>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D944363-BB41-3F4B-307E-2E17CC8B2616}"/>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15871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3277" y="712269"/>
            <a:ext cx="3370998" cy="5502264"/>
          </a:xfrm>
        </p:spPr>
        <p:txBody>
          <a:bodyPr>
            <a:normAutofit/>
          </a:bodyPr>
          <a:lstStyle/>
          <a:p>
            <a:r>
              <a:rPr lang="en-GB">
                <a:solidFill>
                  <a:srgbClr val="FFFFFF"/>
                </a:solidFill>
              </a:rPr>
              <a:t>Location in trade bloc</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494462C-D9F7-3967-9742-2ECFFB5E4874}"/>
              </a:ext>
            </a:extLst>
          </p:cNvPr>
          <p:cNvGraphicFramePr>
            <a:graphicFrameLocks noGrp="1"/>
          </p:cNvGraphicFramePr>
          <p:nvPr>
            <p:ph idx="1"/>
            <p:extLst>
              <p:ext uri="{D42A27DB-BD31-4B8C-83A1-F6EECF244321}">
                <p14:modId xmlns:p14="http://schemas.microsoft.com/office/powerpoint/2010/main" val="303149704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F77F071-D2C7-09DD-4517-21D680F97623}"/>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0DC8CFBB-ACAD-FF2D-00D9-AB413D1E6A72}"/>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F171E0F1-22E4-C5FB-7CA6-1D9436EB23F1}"/>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36EBC8A-C604-5DB4-FFE1-A89C5BA25DF3}"/>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149352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Government incentives</a:t>
            </a:r>
          </a:p>
        </p:txBody>
      </p:sp>
      <p:graphicFrame>
        <p:nvGraphicFramePr>
          <p:cNvPr id="5" name="Content Placeholder 2">
            <a:extLst>
              <a:ext uri="{FF2B5EF4-FFF2-40B4-BE49-F238E27FC236}">
                <a16:creationId xmlns:a16="http://schemas.microsoft.com/office/drawing/2014/main" id="{B14ED0BF-85C8-F6EC-766B-B04F7722D9BB}"/>
              </a:ext>
            </a:extLst>
          </p:cNvPr>
          <p:cNvGraphicFramePr>
            <a:graphicFrameLocks noGrp="1"/>
          </p:cNvGraphicFramePr>
          <p:nvPr>
            <p:ph idx="1"/>
          </p:nvPr>
        </p:nvGraphicFramePr>
        <p:xfrm>
          <a:off x="827424" y="2411473"/>
          <a:ext cx="10554574" cy="3636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E140D76-79A0-01C3-78EB-7DADDD455B2B}"/>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8CE4021D-197A-9080-0589-6D73CDB222F6}"/>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68FD8685-B927-61F9-E06D-EF25528A66E6}"/>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928EE1B-3F5D-3C36-BF88-14CF763BBD61}"/>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937880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 name="Freeform: Shape 1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p:cNvSpPr>
            <a:spLocks noGrp="1"/>
          </p:cNvSpPr>
          <p:nvPr>
            <p:ph type="title"/>
          </p:nvPr>
        </p:nvSpPr>
        <p:spPr>
          <a:xfrm>
            <a:off x="1102368" y="3306515"/>
            <a:ext cx="3826286" cy="3215373"/>
          </a:xfrm>
        </p:spPr>
        <p:txBody>
          <a:bodyPr>
            <a:normAutofit/>
          </a:bodyPr>
          <a:lstStyle/>
          <a:p>
            <a:pPr algn="ctr"/>
            <a:r>
              <a:rPr lang="en-GB">
                <a:solidFill>
                  <a:schemeClr val="bg1"/>
                </a:solidFill>
              </a:rPr>
              <a:t>Ease of doing business</a:t>
            </a: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Shape 1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p:cNvSpPr>
            <a:spLocks noGrp="1"/>
          </p:cNvSpPr>
          <p:nvPr>
            <p:ph idx="1"/>
          </p:nvPr>
        </p:nvSpPr>
        <p:spPr>
          <a:xfrm>
            <a:off x="5211448" y="706508"/>
            <a:ext cx="5217173" cy="4351338"/>
          </a:xfrm>
        </p:spPr>
        <p:txBody>
          <a:bodyPr>
            <a:normAutofit/>
          </a:bodyPr>
          <a:lstStyle/>
          <a:p>
            <a:r>
              <a:rPr lang="en-GB" sz="1800">
                <a:solidFill>
                  <a:schemeClr val="bg1"/>
                </a:solidFill>
              </a:rPr>
              <a:t>The ease of doing business in terms of location is how responsive governments are to demands of the business. Again, excessive bureaucracy will increase both time and costs for a business e.g. paperwork required for a location permit.</a:t>
            </a:r>
          </a:p>
          <a:p>
            <a:r>
              <a:rPr lang="en-GB" sz="1800">
                <a:solidFill>
                  <a:schemeClr val="bg1"/>
                </a:solidFill>
              </a:rPr>
              <a:t>Governments might not want a business to compete with domestic businesses and therefore take a difficult stance in allowing them to set up in a location, even if this appears to breach regulations of the trade bloc within which they exist e.g. the EU.</a:t>
            </a:r>
          </a:p>
          <a:p>
            <a:r>
              <a:rPr lang="en-GB" sz="1800">
                <a:solidFill>
                  <a:schemeClr val="bg1"/>
                </a:solidFill>
              </a:rPr>
              <a:t>At other times, Governments can pick and choose who they want to locate in their country as so many businesses want to be close to the market e.g. China.</a:t>
            </a:r>
          </a:p>
        </p:txBody>
      </p:sp>
      <p:grpSp>
        <p:nvGrpSpPr>
          <p:cNvPr id="2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3" name="Freeform: Shape 2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4" name="Picture 3">
            <a:extLst>
              <a:ext uri="{FF2B5EF4-FFF2-40B4-BE49-F238E27FC236}">
                <a16:creationId xmlns:a16="http://schemas.microsoft.com/office/drawing/2014/main" id="{736713EA-6862-82A1-CC5E-A68108280FD6}"/>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5" name="Picture 4">
            <a:extLst>
              <a:ext uri="{FF2B5EF4-FFF2-40B4-BE49-F238E27FC236}">
                <a16:creationId xmlns:a16="http://schemas.microsoft.com/office/drawing/2014/main" id="{D2846B97-8DF4-D5B2-A52B-34AEF66C766B}"/>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B9B9EC2F-ED66-AA24-CF46-374760FC69B1}"/>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6F6F524-C28C-9030-ADE1-68834D5827A2}"/>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613627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GB" dirty="0"/>
              <a:t>Political stability</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653363" y="2176272"/>
            <a:ext cx="9367204" cy="4041648"/>
          </a:xfrm>
        </p:spPr>
        <p:txBody>
          <a:bodyPr anchor="t">
            <a:normAutofit/>
          </a:bodyPr>
          <a:lstStyle/>
          <a:p>
            <a:r>
              <a:rPr lang="en-GB" sz="2400" dirty="0"/>
              <a:t>It is perhaps even more difficult for a business to locate in a country due to political stability than it is to export products to that country.</a:t>
            </a:r>
          </a:p>
          <a:p>
            <a:r>
              <a:rPr lang="en-GB" sz="2400" dirty="0"/>
              <a:t>Corruption has been seen to be a major influence on whether large foreign businesses are allowed to set up in some countries. Normally, this is the MNC paying a bribe to local civil servants in order to cut through bureaucracy and use their local influence to get things done.</a:t>
            </a:r>
          </a:p>
          <a:p>
            <a:r>
              <a:rPr lang="en-GB" sz="2400" dirty="0"/>
              <a:t>Even if a business manages to obtain planning permission for new production facilities it is often difficult to get skilled management to oversee operations, particularly in war torn countries. </a:t>
            </a:r>
          </a:p>
        </p:txBody>
      </p:sp>
      <p:pic>
        <p:nvPicPr>
          <p:cNvPr id="4" name="Picture 3">
            <a:extLst>
              <a:ext uri="{FF2B5EF4-FFF2-40B4-BE49-F238E27FC236}">
                <a16:creationId xmlns:a16="http://schemas.microsoft.com/office/drawing/2014/main" id="{5C1E7A42-F4C1-E8FF-A2C3-0F3FE8D2A12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5" name="Picture 4">
            <a:extLst>
              <a:ext uri="{FF2B5EF4-FFF2-40B4-BE49-F238E27FC236}">
                <a16:creationId xmlns:a16="http://schemas.microsoft.com/office/drawing/2014/main" id="{40C9609F-FF91-AE7F-483F-F6488DF0B32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BE8A6F9D-D499-9E69-8496-F821D81DACA0}"/>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A91EF2D-5B93-2275-1C92-F6AAA07497D9}"/>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436399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6679" y="723898"/>
            <a:ext cx="6002110" cy="1495425"/>
          </a:xfrm>
        </p:spPr>
        <p:txBody>
          <a:bodyPr>
            <a:normAutofit/>
          </a:bodyPr>
          <a:lstStyle/>
          <a:p>
            <a:r>
              <a:rPr lang="en-GB" sz="4000"/>
              <a:t>Natural resources</a:t>
            </a:r>
          </a:p>
        </p:txBody>
      </p:sp>
      <p:pic>
        <p:nvPicPr>
          <p:cNvPr id="13" name="Picture 5">
            <a:extLst>
              <a:ext uri="{FF2B5EF4-FFF2-40B4-BE49-F238E27FC236}">
                <a16:creationId xmlns:a16="http://schemas.microsoft.com/office/drawing/2014/main" id="{BF837AC3-1455-7D4A-D9A3-5C48ED42847E}"/>
              </a:ext>
            </a:extLst>
          </p:cNvPr>
          <p:cNvPicPr>
            <a:picLocks noChangeAspect="1"/>
          </p:cNvPicPr>
          <p:nvPr/>
        </p:nvPicPr>
        <p:blipFill rotWithShape="1">
          <a:blip r:embed="rId3"/>
          <a:srcRect l="21784" r="30445" b="6"/>
          <a:stretch/>
        </p:blipFill>
        <p:spPr>
          <a:xfrm>
            <a:off x="7199440" y="10"/>
            <a:ext cx="4992560" cy="6857990"/>
          </a:xfrm>
          <a:prstGeom prst="rect">
            <a:avLst/>
          </a:prstGeom>
          <a:effectLst/>
        </p:spPr>
      </p:pic>
      <p:graphicFrame>
        <p:nvGraphicFramePr>
          <p:cNvPr id="14" name="Content Placeholder 2">
            <a:extLst>
              <a:ext uri="{FF2B5EF4-FFF2-40B4-BE49-F238E27FC236}">
                <a16:creationId xmlns:a16="http://schemas.microsoft.com/office/drawing/2014/main" id="{9EE493E4-EB9D-3084-C754-F7C651BCAACC}"/>
              </a:ext>
            </a:extLst>
          </p:cNvPr>
          <p:cNvGraphicFramePr>
            <a:graphicFrameLocks noGrp="1"/>
          </p:cNvGraphicFramePr>
          <p:nvPr>
            <p:ph idx="1"/>
            <p:extLst>
              <p:ext uri="{D42A27DB-BD31-4B8C-83A1-F6EECF244321}">
                <p14:modId xmlns:p14="http://schemas.microsoft.com/office/powerpoint/2010/main" val="2047141304"/>
              </p:ext>
            </p:extLst>
          </p:nvPr>
        </p:nvGraphicFramePr>
        <p:xfrm>
          <a:off x="836680" y="1973747"/>
          <a:ext cx="6002110" cy="46491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1449F266-2A9C-448B-078D-CE49B35EBAA8}"/>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4229852E-CBD4-8472-98A4-19BA92F4166C}"/>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E2EBBD33-30F7-6DFE-A037-C93A4961B309}"/>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781E36-2D00-CA77-CF64-129917FF1F83}"/>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512482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a:normAutofit/>
          </a:bodyPr>
          <a:lstStyle/>
          <a:p>
            <a:r>
              <a:rPr lang="en-GB" dirty="0"/>
              <a:t>Likely return on investment</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7A9018C-E954-A5D2-74BB-8E774B837BA5}"/>
              </a:ext>
            </a:extLst>
          </p:cNvPr>
          <p:cNvPicPr>
            <a:picLocks noChangeAspect="1"/>
          </p:cNvPicPr>
          <p:nvPr/>
        </p:nvPicPr>
        <p:blipFill rotWithShape="1">
          <a:blip r:embed="rId3"/>
          <a:srcRect l="26724" r="19147" b="4"/>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5" name="Content Placeholder 2">
            <a:extLst>
              <a:ext uri="{FF2B5EF4-FFF2-40B4-BE49-F238E27FC236}">
                <a16:creationId xmlns:a16="http://schemas.microsoft.com/office/drawing/2014/main" id="{076D93CF-15C4-F3A2-8DAE-DD2ECC1230B4}"/>
              </a:ext>
            </a:extLst>
          </p:cNvPr>
          <p:cNvGraphicFramePr>
            <a:graphicFrameLocks noGrp="1"/>
          </p:cNvGraphicFramePr>
          <p:nvPr>
            <p:ph idx="1"/>
            <p:extLst>
              <p:ext uri="{D42A27DB-BD31-4B8C-83A1-F6EECF244321}">
                <p14:modId xmlns:p14="http://schemas.microsoft.com/office/powerpoint/2010/main" val="3561669340"/>
              </p:ext>
            </p:extLst>
          </p:nvPr>
        </p:nvGraphicFramePr>
        <p:xfrm>
          <a:off x="762000" y="2178377"/>
          <a:ext cx="5314543" cy="45836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262EB451-CE6E-A345-65B6-D293B1923FDB}"/>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8E9F7A6A-285F-F7E3-F837-2F9663D72EB9}"/>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7" name="Footer Placeholder 2">
            <a:extLst>
              <a:ext uri="{FF2B5EF4-FFF2-40B4-BE49-F238E27FC236}">
                <a16:creationId xmlns:a16="http://schemas.microsoft.com/office/drawing/2014/main" id="{2040D138-0E79-9D19-C63C-4E64E30A5232}"/>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DEAE3B9-A3DB-501F-9ECC-8315F32FD17A}"/>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70801566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5369"/>
            <a:ext cx="4368602" cy="1956841"/>
          </a:xfrm>
          <a:prstGeom prst="roundRect">
            <a:avLst/>
          </a:prstGeom>
        </p:spPr>
        <p:txBody>
          <a:bodyPr vert="horz" lIns="91440" tIns="45720" rIns="91440" bIns="45720" rtlCol="0" anchor="b">
            <a:normAutofit/>
          </a:bodyPr>
          <a:lstStyle/>
          <a:p>
            <a:r>
              <a:rPr lang="en-US" sz="5400"/>
              <a:t>Activity 4</a:t>
            </a: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200" b="0" i="0" u="none" strike="noStrike" cap="none" spc="0" normalizeH="0" baseline="0" noProof="0">
                <a:ln>
                  <a:noFill/>
                </a:ln>
                <a:effectLst/>
                <a:uLnTx/>
                <a:uFillTx/>
              </a:rPr>
              <a:t>Explain what</a:t>
            </a:r>
            <a:r>
              <a:rPr kumimoji="0" lang="en-US" sz="2200" b="0" i="0" u="none" strike="noStrike" cap="none" spc="0" normalizeH="0" noProof="0">
                <a:ln>
                  <a:noFill/>
                </a:ln>
                <a:effectLst/>
                <a:uLnTx/>
                <a:uFillTx/>
              </a:rPr>
              <a:t> infrastructure means.</a:t>
            </a:r>
          </a:p>
          <a:p>
            <a:pPr>
              <a:defRPr/>
            </a:pPr>
            <a:r>
              <a:rPr kumimoji="0" lang="en-US" sz="2200" b="0" i="0" u="none" strike="noStrike" cap="none" spc="0" normalizeH="0" baseline="0" noProof="0">
                <a:ln>
                  <a:noFill/>
                </a:ln>
                <a:effectLst/>
                <a:uLnTx/>
                <a:uFillTx/>
              </a:rPr>
              <a:t>Explain why a country</a:t>
            </a:r>
            <a:r>
              <a:rPr kumimoji="0" lang="en-US" sz="2200" b="0" i="0" u="none" strike="noStrike" cap="none" spc="0" normalizeH="0" noProof="0">
                <a:ln>
                  <a:noFill/>
                </a:ln>
                <a:effectLst/>
                <a:uLnTx/>
                <a:uFillTx/>
              </a:rPr>
              <a:t> might may be attractive as a market, yet not as a production location. </a:t>
            </a:r>
            <a:endParaRPr kumimoji="0" lang="en-US" sz="2200" b="0" i="0" u="none" strike="noStrike" cap="none" spc="0" normalizeH="0" baseline="0" noProof="0">
              <a:ln>
                <a:noFill/>
              </a:ln>
              <a:effectLst/>
              <a:uLnTx/>
              <a:uFillTx/>
            </a:endParaRPr>
          </a:p>
          <a:p>
            <a:pPr marL="228600" marR="0" lvl="0" fontAlgn="auto">
              <a:spcBef>
                <a:spcPts val="1000"/>
              </a:spcBef>
              <a:spcAft>
                <a:spcPts val="0"/>
              </a:spcAft>
              <a:buClrTx/>
              <a:buSzTx/>
              <a:tabLst/>
              <a:defRPr/>
            </a:pPr>
            <a:r>
              <a:rPr kumimoji="0" lang="en-US" sz="2200" b="0" i="0" u="none" strike="noStrike" cap="none" spc="0" normalizeH="0" noProof="0">
                <a:ln>
                  <a:noFill/>
                </a:ln>
                <a:effectLst/>
                <a:uLnTx/>
                <a:uFillTx/>
              </a:rPr>
              <a:t> </a:t>
            </a:r>
            <a:r>
              <a:rPr lang="en-US" sz="2200"/>
              <a:t>Explain why a country might may be attractive as a production location, yet not as a market.</a:t>
            </a:r>
            <a:endParaRPr kumimoji="0" lang="en-US" sz="2200" b="0" i="0" u="none" strike="noStrike" cap="none" spc="0" normalizeH="0" baseline="0" noProof="0">
              <a:ln>
                <a:noFill/>
              </a:ln>
              <a:effectLst/>
              <a:uLnTx/>
              <a:uFillTx/>
            </a:endParaRPr>
          </a:p>
        </p:txBody>
      </p:sp>
      <p:pic>
        <p:nvPicPr>
          <p:cNvPr id="10" name="Picture 9">
            <a:extLst>
              <a:ext uri="{FF2B5EF4-FFF2-40B4-BE49-F238E27FC236}">
                <a16:creationId xmlns:a16="http://schemas.microsoft.com/office/drawing/2014/main" id="{A81AFDFD-20F1-B810-284E-13177F57FF3B}"/>
              </a:ext>
            </a:extLst>
          </p:cNvPr>
          <p:cNvPicPr>
            <a:picLocks noChangeAspect="1"/>
          </p:cNvPicPr>
          <p:nvPr/>
        </p:nvPicPr>
        <p:blipFill rotWithShape="1">
          <a:blip r:embed="rId3"/>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9DE86206-70D1-643B-E6B4-142CEE42B793}"/>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9FB114CE-265A-83D7-D8ED-6C5547DB1B91}"/>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3AE3B8E9-F2B5-BEB7-1B01-60F607EDCCE7}"/>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BEF0C-83A3-4963-35D1-27EF8D04831E}"/>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905640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5369"/>
            <a:ext cx="4368602" cy="1956841"/>
          </a:xfrm>
          <a:prstGeom prst="roundRect">
            <a:avLst/>
          </a:prstGeom>
        </p:spPr>
        <p:txBody>
          <a:bodyPr vert="horz" lIns="91440" tIns="45720" rIns="91440" bIns="45720" rtlCol="0" anchor="b">
            <a:normAutofit/>
          </a:bodyPr>
          <a:lstStyle/>
          <a:p>
            <a:r>
              <a:rPr lang="en-US" sz="5400"/>
              <a:t>Activity 5</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000" b="0" i="0" u="none" strike="noStrike" cap="none" spc="0" normalizeH="0" baseline="0" noProof="0">
                <a:ln>
                  <a:noFill/>
                </a:ln>
                <a:effectLst/>
                <a:uLnTx/>
                <a:uFillTx/>
              </a:rPr>
              <a:t>Name three factors that affect the</a:t>
            </a:r>
            <a:r>
              <a:rPr kumimoji="0" lang="en-US" sz="2000" b="0" i="0" u="none" strike="noStrike" cap="none" spc="0" normalizeH="0" noProof="0">
                <a:ln>
                  <a:noFill/>
                </a:ln>
                <a:effectLst/>
                <a:uLnTx/>
                <a:uFillTx/>
              </a:rPr>
              <a:t> location of a production site</a:t>
            </a:r>
            <a:r>
              <a:rPr kumimoji="0" lang="en-US" sz="2000" b="0" i="0" u="none" strike="noStrike" cap="none" spc="0" normalizeH="0" baseline="0" noProof="0">
                <a:ln>
                  <a:noFill/>
                </a:ln>
                <a:effectLst/>
                <a:uLnTx/>
                <a:uFillTx/>
              </a:rPr>
              <a:t>. </a:t>
            </a:r>
          </a:p>
          <a:p>
            <a:pPr>
              <a:defRPr/>
            </a:pPr>
            <a:r>
              <a:rPr kumimoji="0" lang="en-US" sz="2000" b="0" i="0" u="none" strike="noStrike" cap="none" spc="0" normalizeH="0" baseline="0" noProof="0">
                <a:ln>
                  <a:noFill/>
                </a:ln>
                <a:effectLst/>
                <a:uLnTx/>
                <a:uFillTx/>
              </a:rPr>
              <a:t>Choose one factor which you think is the most important when locating a production site. Say why you think this one is the most important</a:t>
            </a:r>
          </a:p>
          <a:p>
            <a:pPr marL="228600" marR="0" lvl="0" fontAlgn="auto">
              <a:spcBef>
                <a:spcPts val="1000"/>
              </a:spcBef>
              <a:spcAft>
                <a:spcPts val="0"/>
              </a:spcAft>
              <a:buClrTx/>
              <a:buSzTx/>
              <a:tabLst/>
              <a:defRPr/>
            </a:pPr>
            <a:r>
              <a:rPr kumimoji="0" lang="en-US" sz="2000" b="0" i="0" u="none" strike="noStrike" cap="none" spc="0" normalizeH="0" baseline="0" noProof="0">
                <a:ln>
                  <a:noFill/>
                </a:ln>
                <a:effectLst/>
                <a:uLnTx/>
                <a:uFillTx/>
              </a:rPr>
              <a:t> Explain another factor that hasn’t been mentioned which could affect the</a:t>
            </a:r>
            <a:r>
              <a:rPr kumimoji="0" lang="en-US" sz="2000" b="0" i="0" u="none" strike="noStrike" cap="none" spc="0" normalizeH="0" noProof="0">
                <a:ln>
                  <a:noFill/>
                </a:ln>
                <a:effectLst/>
                <a:uLnTx/>
                <a:uFillTx/>
              </a:rPr>
              <a:t> location of a production site</a:t>
            </a:r>
            <a:r>
              <a:rPr kumimoji="0" lang="en-US" sz="2000" b="0" i="0" u="none" strike="noStrike" cap="none" spc="0" normalizeH="0" baseline="0" noProof="0">
                <a:ln>
                  <a:noFill/>
                </a:ln>
                <a:effectLst/>
                <a:uLnTx/>
                <a:uFillTx/>
              </a:rPr>
              <a:t>.</a:t>
            </a:r>
          </a:p>
        </p:txBody>
      </p:sp>
      <p:pic>
        <p:nvPicPr>
          <p:cNvPr id="10" name="Picture 9">
            <a:extLst>
              <a:ext uri="{FF2B5EF4-FFF2-40B4-BE49-F238E27FC236}">
                <a16:creationId xmlns:a16="http://schemas.microsoft.com/office/drawing/2014/main" id="{7D612FE3-C508-3B9F-D024-D0C5155635F1}"/>
              </a:ext>
            </a:extLst>
          </p:cNvPr>
          <p:cNvPicPr>
            <a:picLocks noChangeAspect="1"/>
          </p:cNvPicPr>
          <p:nvPr/>
        </p:nvPicPr>
        <p:blipFill rotWithShape="1">
          <a:blip r:embed="rId3"/>
          <a:srcRect l="14728" r="18523" b="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D40E4D39-D08A-5CD9-7FAF-E54B539BCC72}"/>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7C64EF21-A60D-EF43-2F2D-9A464DD7D221}"/>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6BC71EFA-2002-1B90-D26E-4A16DC74A13B}"/>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30C2C3F-2F46-255C-19A9-746E110A214C}"/>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291739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5369"/>
            <a:ext cx="4368602" cy="1956841"/>
          </a:xfrm>
          <a:prstGeom prst="roundRect">
            <a:avLst/>
          </a:prstGeom>
        </p:spPr>
        <p:txBody>
          <a:bodyPr vert="horz" lIns="91440" tIns="45720" rIns="91440" bIns="45720" rtlCol="0" anchor="b">
            <a:normAutofit/>
          </a:bodyPr>
          <a:lstStyle/>
          <a:p>
            <a:r>
              <a:rPr lang="en-US" sz="5400"/>
              <a:t>Activity 6</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2200"/>
              <a:t>State two reasons why expansion into global markets is risky regardless of the country.</a:t>
            </a:r>
          </a:p>
          <a:p>
            <a:pPr lvl="0">
              <a:defRPr/>
            </a:pPr>
            <a:r>
              <a:rPr lang="en-US" sz="2200"/>
              <a:t>Explain two reasons why globalisation is important to UK businesses</a:t>
            </a:r>
          </a:p>
          <a:p>
            <a:pPr lvl="0">
              <a:defRPr/>
            </a:pPr>
            <a:r>
              <a:rPr kumimoji="0" lang="en-US" sz="2200" b="0" i="0" u="none" strike="noStrike" cap="none" spc="0" normalizeH="0" noProof="0">
                <a:ln>
                  <a:noFill/>
                </a:ln>
                <a:effectLst/>
                <a:uLnTx/>
                <a:uFillTx/>
              </a:rPr>
              <a:t>Explain when is the best time for a business to start considering expanding into a new market.</a:t>
            </a:r>
            <a:endParaRPr kumimoji="0" lang="en-US" sz="2200" b="1" i="0" u="none" strike="noStrike" cap="none" spc="0" normalizeH="0" baseline="0" noProof="0">
              <a:ln>
                <a:noFill/>
              </a:ln>
              <a:effectLst/>
              <a:uLnTx/>
              <a:uFillTx/>
            </a:endParaRPr>
          </a:p>
        </p:txBody>
      </p:sp>
      <p:pic>
        <p:nvPicPr>
          <p:cNvPr id="10" name="Picture 9">
            <a:extLst>
              <a:ext uri="{FF2B5EF4-FFF2-40B4-BE49-F238E27FC236}">
                <a16:creationId xmlns:a16="http://schemas.microsoft.com/office/drawing/2014/main" id="{9CAD88DF-40D1-8F2A-19B6-F402F011DB5C}"/>
              </a:ext>
            </a:extLst>
          </p:cNvPr>
          <p:cNvPicPr>
            <a:picLocks noChangeAspect="1"/>
          </p:cNvPicPr>
          <p:nvPr/>
        </p:nvPicPr>
        <p:blipFill rotWithShape="1">
          <a:blip r:embed="rId3"/>
          <a:srcRect l="8014" r="16423" b="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692FCC3C-BDB9-918F-CEBA-79BBB6EC661C}"/>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4195E00C-2D60-E138-6207-041FFD1F0067}"/>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82D990B4-4F8F-307B-1242-D045F2D9A17B}"/>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4B2C096-1826-1AE8-0DCE-71FEACC59D04}"/>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576176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95241" y="4790996"/>
            <a:ext cx="3793697" cy="1412119"/>
          </a:xfrm>
          <a:prstGeom prst="roundRect">
            <a:avLst/>
          </a:prstGeom>
        </p:spPr>
        <p:txBody>
          <a:bodyPr vert="horz" lIns="91440" tIns="45720" rIns="91440" bIns="45720" rtlCol="0" anchor="ctr">
            <a:normAutofit fontScale="90000"/>
          </a:bodyPr>
          <a:lstStyle/>
          <a:p>
            <a:r>
              <a:rPr lang="en-US" sz="4800" dirty="0"/>
              <a:t>Home-Learning</a:t>
            </a:r>
          </a:p>
        </p:txBody>
      </p:sp>
      <p:pic>
        <p:nvPicPr>
          <p:cNvPr id="10" name="Picture 9">
            <a:extLst>
              <a:ext uri="{FF2B5EF4-FFF2-40B4-BE49-F238E27FC236}">
                <a16:creationId xmlns:a16="http://schemas.microsoft.com/office/drawing/2014/main" id="{D2D59C89-3B4C-F335-5DC5-188B71DC2875}"/>
              </a:ext>
            </a:extLst>
          </p:cNvPr>
          <p:cNvPicPr>
            <a:picLocks noChangeAspect="1"/>
          </p:cNvPicPr>
          <p:nvPr/>
        </p:nvPicPr>
        <p:blipFill rotWithShape="1">
          <a:blip r:embed="rId3"/>
          <a:srcRect t="22811" r="-2" b="10719"/>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6"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4654294" y="4777739"/>
            <a:ext cx="6897626" cy="13992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200" dirty="0"/>
              <a:t>Dyson Questions</a:t>
            </a:r>
          </a:p>
          <a:p>
            <a:pPr marL="0" lvl="0" indent="0">
              <a:buNone/>
            </a:pPr>
            <a:r>
              <a:rPr lang="en-US" sz="2200" dirty="0"/>
              <a:t>Mango Questions</a:t>
            </a:r>
            <a:endParaRPr lang="en-US" dirty="0"/>
          </a:p>
        </p:txBody>
      </p:sp>
      <p:pic>
        <p:nvPicPr>
          <p:cNvPr id="3" name="Picture 2">
            <a:extLst>
              <a:ext uri="{FF2B5EF4-FFF2-40B4-BE49-F238E27FC236}">
                <a16:creationId xmlns:a16="http://schemas.microsoft.com/office/drawing/2014/main" id="{9501FEB3-01A7-94C5-779E-D4DD9A2FA910}"/>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3AB8D713-8277-4C2E-B473-F9C79F0624FC}"/>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D4079553-842B-F409-43CF-D6C16981C56A}"/>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AC2F0E6-8CFF-3FCA-5F23-746585DC8569}"/>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2183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006085" y="1129084"/>
            <a:ext cx="3689091" cy="1960157"/>
          </a:xfrm>
          <a:prstGeom prst="roundRect">
            <a:avLst/>
          </a:prstGeom>
        </p:spPr>
        <p:txBody>
          <a:bodyPr vert="horz" lIns="91440" tIns="45720" rIns="91440" bIns="45720" rtlCol="0" anchor="ctr">
            <a:normAutofit/>
          </a:bodyPr>
          <a:lstStyle/>
          <a:p>
            <a:r>
              <a:rPr lang="en-US" sz="4000"/>
              <a:t>Starter</a:t>
            </a:r>
          </a:p>
        </p:txBody>
      </p:sp>
      <p:pic>
        <p:nvPicPr>
          <p:cNvPr id="13" name="Picture 12">
            <a:extLst>
              <a:ext uri="{FF2B5EF4-FFF2-40B4-BE49-F238E27FC236}">
                <a16:creationId xmlns:a16="http://schemas.microsoft.com/office/drawing/2014/main" id="{AC900FD7-3DE5-902E-AF53-8C2F10D2CDDC}"/>
              </a:ext>
            </a:extLst>
          </p:cNvPr>
          <p:cNvPicPr>
            <a:picLocks noChangeAspect="1"/>
          </p:cNvPicPr>
          <p:nvPr/>
        </p:nvPicPr>
        <p:blipFill rotWithShape="1">
          <a:blip r:embed="rId3"/>
          <a:srcRect r="37583" b="-5"/>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8" name="Content Placeholder 2"/>
          <p:cNvSpPr txBox="1">
            <a:spLocks/>
          </p:cNvSpPr>
          <p:nvPr/>
        </p:nvSpPr>
        <p:spPr>
          <a:xfrm>
            <a:off x="8006085" y="3020521"/>
            <a:ext cx="3689091" cy="28424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400" b="0" i="0" u="none" strike="noStrike" cap="none" spc="0" normalizeH="0" baseline="0" noProof="0">
                <a:ln>
                  <a:noFill/>
                </a:ln>
                <a:effectLst/>
                <a:uLnTx/>
                <a:uFillTx/>
              </a:rPr>
              <a:t>What does </a:t>
            </a:r>
            <a:r>
              <a:rPr lang="en-US" sz="2400"/>
              <a:t>personal allowance mean</a:t>
            </a:r>
            <a:r>
              <a:rPr kumimoji="0" lang="en-US" sz="2400" b="0" i="0" u="none" strike="noStrike" cap="none" spc="0" normalizeH="0" noProof="0">
                <a:ln>
                  <a:noFill/>
                </a:ln>
                <a:effectLst/>
                <a:uLnTx/>
                <a:uFillTx/>
              </a:rPr>
              <a:t>?</a:t>
            </a:r>
          </a:p>
          <a:p>
            <a:pPr marL="228600" marR="0" lvl="0" fontAlgn="auto">
              <a:spcBef>
                <a:spcPts val="1000"/>
              </a:spcBef>
              <a:spcAft>
                <a:spcPts val="0"/>
              </a:spcAft>
              <a:buClrTx/>
              <a:buSzTx/>
              <a:tabLst/>
              <a:defRPr/>
            </a:pPr>
            <a:r>
              <a:rPr kumimoji="0" lang="en-US" sz="2400" b="0" i="0" u="none" strike="noStrike" cap="none" spc="0" normalizeH="0" baseline="0" noProof="0">
                <a:ln>
                  <a:noFill/>
                </a:ln>
                <a:effectLst/>
                <a:uLnTx/>
                <a:uFillTx/>
              </a:rPr>
              <a:t>Explain why</a:t>
            </a:r>
            <a:r>
              <a:rPr kumimoji="0" lang="en-US" sz="2400" b="0" i="0" u="none" strike="noStrike" cap="none" spc="0" normalizeH="0" noProof="0">
                <a:ln>
                  <a:noFill/>
                </a:ln>
                <a:effectLst/>
                <a:uLnTx/>
                <a:uFillTx/>
              </a:rPr>
              <a:t> countries with high levels of disposable income are attractive to businesses.</a:t>
            </a:r>
            <a:endParaRPr kumimoji="0" lang="en-US" sz="2400" b="0" i="0" u="none" strike="noStrike" cap="none" spc="0" normalizeH="0" baseline="0" noProof="0">
              <a:ln>
                <a:noFill/>
              </a:ln>
              <a:effectLst/>
              <a:uLnTx/>
              <a:uFillTx/>
            </a:endParaRPr>
          </a:p>
          <a:p>
            <a:pPr>
              <a:defRPr/>
            </a:pPr>
            <a:r>
              <a:rPr lang="en-US" sz="2400"/>
              <a:t>Compare income tax in 3 developed economies.</a:t>
            </a:r>
            <a:endParaRPr kumimoji="0" lang="en-US" sz="2400" b="0" i="0" u="none" strike="noStrike" cap="none" spc="0" normalizeH="0" baseline="0" noProof="0">
              <a:ln>
                <a:noFill/>
              </a:ln>
              <a:effectLst/>
              <a:uLnTx/>
              <a:uFillTx/>
            </a:endParaRPr>
          </a:p>
          <a:p>
            <a:pPr marL="228600" marR="0" lvl="0" fontAlgn="auto">
              <a:spcBef>
                <a:spcPts val="1000"/>
              </a:spcBef>
              <a:spcAft>
                <a:spcPts val="0"/>
              </a:spcAft>
              <a:buClrTx/>
              <a:buSzTx/>
              <a:tabLst/>
              <a:defRPr/>
            </a:pPr>
            <a:endParaRPr kumimoji="0" lang="en-US" sz="2400" b="0" i="0" u="none" strike="noStrike" cap="none" spc="0" normalizeH="0" baseline="0" noProof="0">
              <a:ln>
                <a:noFill/>
              </a:ln>
              <a:effectLst/>
              <a:uLnTx/>
              <a:uFillTx/>
            </a:endParaRPr>
          </a:p>
        </p:txBody>
      </p:sp>
      <p:sp>
        <p:nvSpPr>
          <p:cNvPr id="11" name="Content Placeholder 2"/>
          <p:cNvSpPr txBox="1">
            <a:spLocks/>
          </p:cNvSpPr>
          <p:nvPr/>
        </p:nvSpPr>
        <p:spPr>
          <a:xfrm>
            <a:off x="2289923" y="5231895"/>
            <a:ext cx="8599059" cy="783049"/>
          </a:xfrm>
          <a:prstGeom prst="rect">
            <a:avLst/>
          </a:prstGeom>
          <a:ln w="762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BEE2D4E-4DB6-F47C-2DD0-EF5B3A8893FA}"/>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9C8AA7A4-67DE-57CC-2211-4516D9F1A91D}"/>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C182F234-43DE-0541-0CD1-BA11BE35DDEF}"/>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16E91A8-8510-134A-4881-5094C63D478F}"/>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526336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5F25D8-D3B2-E650-E102-0F27212FD476}"/>
              </a:ext>
            </a:extLst>
          </p:cNvPr>
          <p:cNvPicPr>
            <a:picLocks noChangeAspect="1"/>
          </p:cNvPicPr>
          <p:nvPr/>
        </p:nvPicPr>
        <p:blipFill rotWithShape="1">
          <a:blip r:embed="rId3"/>
          <a:srcRect t="7170" r="10" b="7904"/>
          <a:stretch/>
        </p:blipFill>
        <p:spPr>
          <a:xfrm>
            <a:off x="4117521" y="10"/>
            <a:ext cx="8074479" cy="6857990"/>
          </a:xfrm>
          <a:prstGeom prst="rect">
            <a:avLst/>
          </a:prstGeom>
        </p:spPr>
      </p:pic>
      <p:sp>
        <p:nvSpPr>
          <p:cNvPr id="14" name="Freeform: Shape 13">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idx="4294967295"/>
          </p:nvPr>
        </p:nvSpPr>
        <p:spPr>
          <a:xfrm>
            <a:off x="804672" y="365125"/>
            <a:ext cx="5266155" cy="1325563"/>
          </a:xfrm>
          <a:prstGeom prst="roundRect">
            <a:avLst/>
          </a:prstGeom>
        </p:spPr>
        <p:txBody>
          <a:bodyPr vert="horz" lIns="91440" tIns="45720" rIns="91440" bIns="45720" rtlCol="0" anchor="ctr">
            <a:normAutofit/>
          </a:bodyPr>
          <a:lstStyle/>
          <a:p>
            <a:r>
              <a:rPr lang="en-US"/>
              <a:t>Plenary</a:t>
            </a:r>
          </a:p>
        </p:txBody>
      </p:sp>
      <p:sp>
        <p:nvSpPr>
          <p:cNvPr id="8" name="Content Placeholder 2"/>
          <p:cNvSpPr txBox="1">
            <a:spLocks/>
          </p:cNvSpPr>
          <p:nvPr/>
        </p:nvSpPr>
        <p:spPr>
          <a:xfrm>
            <a:off x="804672" y="2022601"/>
            <a:ext cx="3941499" cy="4154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lang="en-US" sz="2000"/>
              <a:t>Explain how political stability might affect expansion into a market. </a:t>
            </a:r>
          </a:p>
          <a:p>
            <a:pPr>
              <a:defRPr/>
            </a:pPr>
            <a:r>
              <a:rPr lang="en-US" sz="2000"/>
              <a:t>Explain how natural resources might affect the location of a production site.</a:t>
            </a:r>
            <a:endParaRPr kumimoji="0" lang="en-US" sz="2000" b="0" i="0" u="none" strike="noStrike" cap="none" spc="0" normalizeH="0" baseline="0" noProof="0">
              <a:ln>
                <a:noFill/>
              </a:ln>
              <a:effectLst/>
              <a:uLnTx/>
              <a:uFillTx/>
            </a:endParaRPr>
          </a:p>
          <a:p>
            <a:pPr marL="228600" marR="0" lvl="0" fontAlgn="auto">
              <a:spcBef>
                <a:spcPts val="1000"/>
              </a:spcBef>
              <a:spcAft>
                <a:spcPts val="0"/>
              </a:spcAft>
              <a:buClrTx/>
              <a:buSzTx/>
              <a:tabLst/>
              <a:defRPr/>
            </a:pPr>
            <a:r>
              <a:rPr lang="en-US" sz="2000"/>
              <a:t> </a:t>
            </a:r>
            <a:r>
              <a:rPr kumimoji="0" lang="en-US" sz="2000" b="0" i="0" u="none" strike="noStrike" cap="none" spc="0" normalizeH="0" baseline="0" noProof="0">
                <a:ln>
                  <a:noFill/>
                </a:ln>
                <a:effectLst/>
                <a:uLnTx/>
                <a:uFillTx/>
              </a:rPr>
              <a:t>Research 2 countries and explain which one you would</a:t>
            </a:r>
            <a:r>
              <a:rPr kumimoji="0" lang="en-US" sz="2000" b="0" i="0" u="none" strike="noStrike" cap="none" spc="0" normalizeH="0" noProof="0">
                <a:ln>
                  <a:noFill/>
                </a:ln>
                <a:effectLst/>
                <a:uLnTx/>
                <a:uFillTx/>
              </a:rPr>
              <a:t> choose to expand into.</a:t>
            </a:r>
            <a:endParaRPr kumimoji="0" lang="en-US" sz="2000" b="0" i="0" u="none" strike="noStrike" cap="none" spc="0" normalizeH="0" baseline="0" noProof="0">
              <a:ln>
                <a:noFill/>
              </a:ln>
              <a:effectLst/>
              <a:uLnTx/>
              <a:uFillTx/>
            </a:endParaRPr>
          </a:p>
        </p:txBody>
      </p:sp>
      <p:pic>
        <p:nvPicPr>
          <p:cNvPr id="3" name="Picture 2">
            <a:extLst>
              <a:ext uri="{FF2B5EF4-FFF2-40B4-BE49-F238E27FC236}">
                <a16:creationId xmlns:a16="http://schemas.microsoft.com/office/drawing/2014/main" id="{4DDEB08A-3D66-E50D-BB3F-6C106C87EBE8}"/>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A4C20C55-EF3F-54F6-6864-4BB4FFD895D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BF678EAF-89AB-38E0-FF45-56864A9616BE}"/>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BAF00C2-0E28-170C-8CBD-68DD8A20A3C3}"/>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96244798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524741" y="620392"/>
            <a:ext cx="3808268" cy="5504688"/>
          </a:xfrm>
        </p:spPr>
        <p:txBody>
          <a:bodyPr>
            <a:normAutofit/>
          </a:bodyPr>
          <a:lstStyle/>
          <a:p>
            <a:r>
              <a:rPr lang="en-GB" sz="6000">
                <a:solidFill>
                  <a:schemeClr val="bg1"/>
                </a:solidFill>
              </a:rPr>
              <a:t>Learning Objectives</a:t>
            </a:r>
            <a:endParaRPr lang="en-GB" sz="6000">
              <a:solidFill>
                <a:schemeClr val="bg1"/>
              </a:solidFill>
              <a:cs typeface="Calibri Light"/>
            </a:endParaRPr>
          </a:p>
        </p:txBody>
      </p:sp>
      <p:graphicFrame>
        <p:nvGraphicFramePr>
          <p:cNvPr id="7" name="Content Placeholder 1">
            <a:extLst>
              <a:ext uri="{FF2B5EF4-FFF2-40B4-BE49-F238E27FC236}">
                <a16:creationId xmlns:a16="http://schemas.microsoft.com/office/drawing/2014/main" id="{1992C708-7B82-5C1C-606F-CE86DF3B54C3}"/>
              </a:ext>
            </a:extLst>
          </p:cNvPr>
          <p:cNvGraphicFramePr>
            <a:graphicFrameLocks noGrp="1"/>
          </p:cNvGraphicFramePr>
          <p:nvPr>
            <p:ph idx="1"/>
            <p:extLst>
              <p:ext uri="{D42A27DB-BD31-4B8C-83A1-F6EECF244321}">
                <p14:modId xmlns:p14="http://schemas.microsoft.com/office/powerpoint/2010/main" val="292108499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8277807B-CD44-DDFF-1339-9A0D456F929E}"/>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3" name="Picture 2">
            <a:extLst>
              <a:ext uri="{FF2B5EF4-FFF2-40B4-BE49-F238E27FC236}">
                <a16:creationId xmlns:a16="http://schemas.microsoft.com/office/drawing/2014/main" id="{0A9866D0-8FD5-D722-0217-8B045593A0A0}"/>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4" name="Footer Placeholder 2">
            <a:extLst>
              <a:ext uri="{FF2B5EF4-FFF2-40B4-BE49-F238E27FC236}">
                <a16:creationId xmlns:a16="http://schemas.microsoft.com/office/drawing/2014/main" id="{B734F5A7-88A4-C7AD-790A-027D39DCA3C8}"/>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A3294F5-72DF-4B74-7149-54196328BC79}"/>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408772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4700">
                <a:solidFill>
                  <a:schemeClr val="bg1"/>
                </a:solidFill>
              </a:rPr>
              <a:t>Factors influencing expansion into a market: levels and growth of disposable income</a:t>
            </a:r>
          </a:p>
        </p:txBody>
      </p:sp>
      <p:graphicFrame>
        <p:nvGraphicFramePr>
          <p:cNvPr id="5" name="Content Placeholder 2">
            <a:extLst>
              <a:ext uri="{FF2B5EF4-FFF2-40B4-BE49-F238E27FC236}">
                <a16:creationId xmlns:a16="http://schemas.microsoft.com/office/drawing/2014/main" id="{ABC23AD7-1D7D-478C-42B6-158C660D82FE}"/>
              </a:ext>
            </a:extLst>
          </p:cNvPr>
          <p:cNvGraphicFramePr>
            <a:graphicFrameLocks noGrp="1"/>
          </p:cNvGraphicFramePr>
          <p:nvPr>
            <p:ph idx="1"/>
            <p:extLst>
              <p:ext uri="{D42A27DB-BD31-4B8C-83A1-F6EECF244321}">
                <p14:modId xmlns:p14="http://schemas.microsoft.com/office/powerpoint/2010/main" val="368430107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CA85C4F-587C-A717-325D-CF572AF2F85A}"/>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0D2064BC-7F6D-A5D9-024D-3F4C5BA60350}"/>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2321B5C6-4EBA-27A9-59F2-EF7CDEBA9D24}"/>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E65AE2F-9935-6BB7-BFF7-95A97D12D184}"/>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634308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199" y="365125"/>
            <a:ext cx="5529943" cy="1325563"/>
          </a:xfrm>
        </p:spPr>
        <p:txBody>
          <a:bodyPr>
            <a:normAutofit/>
          </a:bodyPr>
          <a:lstStyle/>
          <a:p>
            <a:r>
              <a:rPr lang="en-GB" dirty="0"/>
              <a:t>Skills</a:t>
            </a:r>
          </a:p>
        </p:txBody>
      </p:sp>
      <p:sp>
        <p:nvSpPr>
          <p:cNvPr id="3" name="Content Placeholder 2"/>
          <p:cNvSpPr>
            <a:spLocks noGrp="1"/>
          </p:cNvSpPr>
          <p:nvPr>
            <p:ph idx="1"/>
          </p:nvPr>
        </p:nvSpPr>
        <p:spPr>
          <a:xfrm>
            <a:off x="838199" y="1825625"/>
            <a:ext cx="4128169" cy="3399518"/>
          </a:xfrm>
        </p:spPr>
        <p:txBody>
          <a:bodyPr>
            <a:normAutofit/>
          </a:bodyPr>
          <a:lstStyle/>
          <a:p>
            <a:r>
              <a:rPr lang="en-GB" sz="2000"/>
              <a:t>Assume you receive the standard Personal Allowance and your annual salary is the UK average of £25700. </a:t>
            </a:r>
          </a:p>
          <a:p>
            <a:r>
              <a:rPr lang="en-GB" sz="2000"/>
              <a:t>What would be your monthly disposable income.</a:t>
            </a:r>
          </a:p>
          <a:p>
            <a:endParaRPr lang="en-GB" sz="2000"/>
          </a:p>
          <a:p>
            <a:r>
              <a:rPr lang="en-GB" sz="2000"/>
              <a:t>What if you earned £80000 a year?</a:t>
            </a:r>
          </a:p>
          <a:p>
            <a:endParaRPr lang="en-GB" sz="2000"/>
          </a:p>
        </p:txBody>
      </p:sp>
      <p:graphicFrame>
        <p:nvGraphicFramePr>
          <p:cNvPr id="7" name="Table 6">
            <a:extLst>
              <a:ext uri="{FF2B5EF4-FFF2-40B4-BE49-F238E27FC236}">
                <a16:creationId xmlns:a16="http://schemas.microsoft.com/office/drawing/2014/main" id="{46BDBEED-A245-B70B-C915-5542D42BCD5C}"/>
              </a:ext>
            </a:extLst>
          </p:cNvPr>
          <p:cNvGraphicFramePr>
            <a:graphicFrameLocks noGrp="1"/>
          </p:cNvGraphicFramePr>
          <p:nvPr>
            <p:extLst>
              <p:ext uri="{D42A27DB-BD31-4B8C-83A1-F6EECF244321}">
                <p14:modId xmlns:p14="http://schemas.microsoft.com/office/powerpoint/2010/main" val="2428960909"/>
              </p:ext>
            </p:extLst>
          </p:nvPr>
        </p:nvGraphicFramePr>
        <p:xfrm>
          <a:off x="7092985" y="1856318"/>
          <a:ext cx="4260816" cy="3964215"/>
        </p:xfrm>
        <a:graphic>
          <a:graphicData uri="http://schemas.openxmlformats.org/drawingml/2006/table">
            <a:tbl>
              <a:tblPr firstRow="1" bandRow="1">
                <a:tableStyleId>{8EC20E35-A176-4012-BC5E-935CFFF8708E}</a:tableStyleId>
              </a:tblPr>
              <a:tblGrid>
                <a:gridCol w="1567059">
                  <a:extLst>
                    <a:ext uri="{9D8B030D-6E8A-4147-A177-3AD203B41FA5}">
                      <a16:colId xmlns:a16="http://schemas.microsoft.com/office/drawing/2014/main" val="111090164"/>
                    </a:ext>
                  </a:extLst>
                </a:gridCol>
                <a:gridCol w="1526494">
                  <a:extLst>
                    <a:ext uri="{9D8B030D-6E8A-4147-A177-3AD203B41FA5}">
                      <a16:colId xmlns:a16="http://schemas.microsoft.com/office/drawing/2014/main" val="2159747574"/>
                    </a:ext>
                  </a:extLst>
                </a:gridCol>
                <a:gridCol w="1167263">
                  <a:extLst>
                    <a:ext uri="{9D8B030D-6E8A-4147-A177-3AD203B41FA5}">
                      <a16:colId xmlns:a16="http://schemas.microsoft.com/office/drawing/2014/main" val="2230378684"/>
                    </a:ext>
                  </a:extLst>
                </a:gridCol>
              </a:tblGrid>
              <a:tr h="792843">
                <a:tc>
                  <a:txBody>
                    <a:bodyPr/>
                    <a:lstStyle/>
                    <a:p>
                      <a:pPr algn="l" fontAlgn="t"/>
                      <a:r>
                        <a:rPr lang="en-US" sz="1800">
                          <a:effectLst/>
                        </a:rPr>
                        <a:t>Band</a:t>
                      </a:r>
                      <a:endParaRPr lang="en-US" sz="1800" b="1">
                        <a:solidFill>
                          <a:srgbClr val="0B0C0C"/>
                        </a:solidFill>
                        <a:effectLst/>
                        <a:latin typeface="GDS Transport"/>
                      </a:endParaRPr>
                    </a:p>
                  </a:txBody>
                  <a:tcPr marL="93459" marR="194706" marT="97353" marB="97353"/>
                </a:tc>
                <a:tc>
                  <a:txBody>
                    <a:bodyPr/>
                    <a:lstStyle/>
                    <a:p>
                      <a:pPr algn="l" fontAlgn="t"/>
                      <a:r>
                        <a:rPr lang="en-US" sz="1800">
                          <a:effectLst/>
                        </a:rPr>
                        <a:t>Taxable income</a:t>
                      </a:r>
                      <a:endParaRPr lang="en-US" sz="1800" b="1">
                        <a:solidFill>
                          <a:srgbClr val="0B0C0C"/>
                        </a:solidFill>
                        <a:effectLst/>
                        <a:latin typeface="GDS Transport"/>
                      </a:endParaRPr>
                    </a:p>
                  </a:txBody>
                  <a:tcPr marL="93459" marR="194706" marT="97353" marB="97353"/>
                </a:tc>
                <a:tc>
                  <a:txBody>
                    <a:bodyPr/>
                    <a:lstStyle/>
                    <a:p>
                      <a:pPr algn="l" fontAlgn="t"/>
                      <a:r>
                        <a:rPr lang="en-US" sz="1800">
                          <a:effectLst/>
                        </a:rPr>
                        <a:t>Tax rate</a:t>
                      </a:r>
                      <a:endParaRPr lang="en-US" sz="1800" b="1">
                        <a:solidFill>
                          <a:srgbClr val="0B0C0C"/>
                        </a:solidFill>
                        <a:effectLst/>
                        <a:latin typeface="GDS Transport"/>
                      </a:endParaRPr>
                    </a:p>
                  </a:txBody>
                  <a:tcPr marL="93459" marR="93459" marT="97353" marB="97353"/>
                </a:tc>
                <a:extLst>
                  <a:ext uri="{0D108BD9-81ED-4DB2-BD59-A6C34878D82A}">
                    <a16:rowId xmlns:a16="http://schemas.microsoft.com/office/drawing/2014/main" val="2159820315"/>
                  </a:ext>
                </a:extLst>
              </a:tr>
              <a:tr h="792843">
                <a:tc>
                  <a:txBody>
                    <a:bodyPr/>
                    <a:lstStyle/>
                    <a:p>
                      <a:pPr algn="l" fontAlgn="t"/>
                      <a:r>
                        <a:rPr lang="en-US" sz="1800">
                          <a:effectLst/>
                        </a:rPr>
                        <a:t>Personal Allowance</a:t>
                      </a:r>
                      <a:endParaRPr lang="en-US" sz="1800" b="1">
                        <a:solidFill>
                          <a:srgbClr val="0B0C0C"/>
                        </a:solidFill>
                        <a:effectLst/>
                        <a:latin typeface="GDS Transport"/>
                      </a:endParaRPr>
                    </a:p>
                  </a:txBody>
                  <a:tcPr marL="93459" marR="194706" marT="97353" marB="97353"/>
                </a:tc>
                <a:tc>
                  <a:txBody>
                    <a:bodyPr/>
                    <a:lstStyle/>
                    <a:p>
                      <a:pPr fontAlgn="t"/>
                      <a:r>
                        <a:rPr lang="en-US" sz="1800">
                          <a:effectLst/>
                        </a:rPr>
                        <a:t>Up to £12,570</a:t>
                      </a:r>
                    </a:p>
                  </a:txBody>
                  <a:tcPr marL="93459" marR="194706" marT="97353" marB="97353"/>
                </a:tc>
                <a:tc>
                  <a:txBody>
                    <a:bodyPr/>
                    <a:lstStyle/>
                    <a:p>
                      <a:pPr fontAlgn="t"/>
                      <a:r>
                        <a:rPr lang="en-US" sz="1800">
                          <a:effectLst/>
                        </a:rPr>
                        <a:t>0%</a:t>
                      </a:r>
                    </a:p>
                  </a:txBody>
                  <a:tcPr marL="93459" marR="93459" marT="97353" marB="97353"/>
                </a:tc>
                <a:extLst>
                  <a:ext uri="{0D108BD9-81ED-4DB2-BD59-A6C34878D82A}">
                    <a16:rowId xmlns:a16="http://schemas.microsoft.com/office/drawing/2014/main" val="1299928355"/>
                  </a:ext>
                </a:extLst>
              </a:tr>
              <a:tr h="792843">
                <a:tc>
                  <a:txBody>
                    <a:bodyPr/>
                    <a:lstStyle/>
                    <a:p>
                      <a:pPr algn="l" fontAlgn="t"/>
                      <a:r>
                        <a:rPr lang="en-US" sz="1800">
                          <a:effectLst/>
                        </a:rPr>
                        <a:t>Basic rate</a:t>
                      </a:r>
                      <a:endParaRPr lang="en-US" sz="1800" b="1">
                        <a:solidFill>
                          <a:srgbClr val="0B0C0C"/>
                        </a:solidFill>
                        <a:effectLst/>
                        <a:latin typeface="GDS Transport"/>
                      </a:endParaRPr>
                    </a:p>
                  </a:txBody>
                  <a:tcPr marL="93459" marR="194706" marT="97353" marB="97353"/>
                </a:tc>
                <a:tc>
                  <a:txBody>
                    <a:bodyPr/>
                    <a:lstStyle/>
                    <a:p>
                      <a:pPr fontAlgn="t"/>
                      <a:r>
                        <a:rPr lang="en-US" sz="1800">
                          <a:effectLst/>
                        </a:rPr>
                        <a:t>£12,571 to £50,270</a:t>
                      </a:r>
                    </a:p>
                  </a:txBody>
                  <a:tcPr marL="93459" marR="194706" marT="97353" marB="97353"/>
                </a:tc>
                <a:tc>
                  <a:txBody>
                    <a:bodyPr/>
                    <a:lstStyle/>
                    <a:p>
                      <a:pPr fontAlgn="t"/>
                      <a:r>
                        <a:rPr lang="en-US" sz="1800">
                          <a:effectLst/>
                        </a:rPr>
                        <a:t>20%</a:t>
                      </a:r>
                    </a:p>
                  </a:txBody>
                  <a:tcPr marL="93459" marR="93459" marT="97353" marB="97353"/>
                </a:tc>
                <a:extLst>
                  <a:ext uri="{0D108BD9-81ED-4DB2-BD59-A6C34878D82A}">
                    <a16:rowId xmlns:a16="http://schemas.microsoft.com/office/drawing/2014/main" val="1991151223"/>
                  </a:ext>
                </a:extLst>
              </a:tr>
              <a:tr h="792843">
                <a:tc>
                  <a:txBody>
                    <a:bodyPr/>
                    <a:lstStyle/>
                    <a:p>
                      <a:pPr algn="l" fontAlgn="t"/>
                      <a:r>
                        <a:rPr lang="en-US" sz="1800">
                          <a:effectLst/>
                        </a:rPr>
                        <a:t>Higher rate</a:t>
                      </a:r>
                      <a:endParaRPr lang="en-US" sz="1800" b="1">
                        <a:solidFill>
                          <a:srgbClr val="0B0C0C"/>
                        </a:solidFill>
                        <a:effectLst/>
                        <a:latin typeface="GDS Transport"/>
                      </a:endParaRPr>
                    </a:p>
                  </a:txBody>
                  <a:tcPr marL="93459" marR="194706" marT="97353" marB="97353"/>
                </a:tc>
                <a:tc>
                  <a:txBody>
                    <a:bodyPr/>
                    <a:lstStyle/>
                    <a:p>
                      <a:pPr fontAlgn="t"/>
                      <a:r>
                        <a:rPr lang="en-US" sz="1800">
                          <a:effectLst/>
                        </a:rPr>
                        <a:t>£50,271 to £150,000</a:t>
                      </a:r>
                    </a:p>
                  </a:txBody>
                  <a:tcPr marL="93459" marR="194706" marT="97353" marB="97353"/>
                </a:tc>
                <a:tc>
                  <a:txBody>
                    <a:bodyPr/>
                    <a:lstStyle/>
                    <a:p>
                      <a:pPr fontAlgn="t"/>
                      <a:r>
                        <a:rPr lang="en-US" sz="1800">
                          <a:effectLst/>
                        </a:rPr>
                        <a:t>40%</a:t>
                      </a:r>
                    </a:p>
                  </a:txBody>
                  <a:tcPr marL="93459" marR="93459" marT="97353" marB="97353"/>
                </a:tc>
                <a:extLst>
                  <a:ext uri="{0D108BD9-81ED-4DB2-BD59-A6C34878D82A}">
                    <a16:rowId xmlns:a16="http://schemas.microsoft.com/office/drawing/2014/main" val="207220980"/>
                  </a:ext>
                </a:extLst>
              </a:tr>
              <a:tr h="792843">
                <a:tc>
                  <a:txBody>
                    <a:bodyPr/>
                    <a:lstStyle/>
                    <a:p>
                      <a:pPr algn="l" fontAlgn="t"/>
                      <a:r>
                        <a:rPr lang="en-US" sz="1800">
                          <a:effectLst/>
                        </a:rPr>
                        <a:t>Additional rate</a:t>
                      </a:r>
                      <a:endParaRPr lang="en-US" sz="1800" b="1">
                        <a:solidFill>
                          <a:srgbClr val="0B0C0C"/>
                        </a:solidFill>
                        <a:effectLst/>
                        <a:latin typeface="GDS Transport"/>
                      </a:endParaRPr>
                    </a:p>
                  </a:txBody>
                  <a:tcPr marL="93459" marR="194706" marT="97353" marB="97353"/>
                </a:tc>
                <a:tc>
                  <a:txBody>
                    <a:bodyPr/>
                    <a:lstStyle/>
                    <a:p>
                      <a:pPr fontAlgn="t"/>
                      <a:r>
                        <a:rPr lang="en-US" sz="1800">
                          <a:effectLst/>
                        </a:rPr>
                        <a:t>over £150,000</a:t>
                      </a:r>
                    </a:p>
                  </a:txBody>
                  <a:tcPr marL="93459" marR="194706" marT="97353" marB="97353"/>
                </a:tc>
                <a:tc>
                  <a:txBody>
                    <a:bodyPr/>
                    <a:lstStyle/>
                    <a:p>
                      <a:pPr fontAlgn="t"/>
                      <a:r>
                        <a:rPr lang="en-US" sz="1800">
                          <a:effectLst/>
                        </a:rPr>
                        <a:t>45%</a:t>
                      </a:r>
                    </a:p>
                  </a:txBody>
                  <a:tcPr marL="93459" marR="93459" marT="97353" marB="97353"/>
                </a:tc>
                <a:extLst>
                  <a:ext uri="{0D108BD9-81ED-4DB2-BD59-A6C34878D82A}">
                    <a16:rowId xmlns:a16="http://schemas.microsoft.com/office/drawing/2014/main" val="3486125432"/>
                  </a:ext>
                </a:extLst>
              </a:tr>
            </a:tbl>
          </a:graphicData>
        </a:graphic>
      </p:graphicFrame>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9703D73-F78D-4C89-85DD-CFA9A2220D1E}"/>
                  </a:ext>
                </a:extLst>
              </p14:cNvPr>
              <p14:cNvContentPartPr/>
              <p14:nvPr/>
            </p14:nvContentPartPr>
            <p14:xfrm>
              <a:off x="193680" y="4437000"/>
              <a:ext cx="5250240" cy="2316600"/>
            </p14:xfrm>
          </p:contentPart>
        </mc:Choice>
        <mc:Fallback xmlns="">
          <p:pic>
            <p:nvPicPr>
              <p:cNvPr id="4" name="Ink 3">
                <a:extLst>
                  <a:ext uri="{FF2B5EF4-FFF2-40B4-BE49-F238E27FC236}">
                    <a16:creationId xmlns:a16="http://schemas.microsoft.com/office/drawing/2014/main" id="{29703D73-F78D-4C89-85DD-CFA9A2220D1E}"/>
                  </a:ext>
                </a:extLst>
              </p:cNvPr>
              <p:cNvPicPr/>
              <p:nvPr/>
            </p:nvPicPr>
            <p:blipFill>
              <a:blip r:embed="rId4"/>
              <a:stretch>
                <a:fillRect/>
              </a:stretch>
            </p:blipFill>
            <p:spPr>
              <a:xfrm>
                <a:off x="184320" y="4427640"/>
                <a:ext cx="5268960" cy="2335320"/>
              </a:xfrm>
              <a:prstGeom prst="rect">
                <a:avLst/>
              </a:prstGeom>
            </p:spPr>
          </p:pic>
        </mc:Fallback>
      </mc:AlternateContent>
      <p:pic>
        <p:nvPicPr>
          <p:cNvPr id="5" name="Picture 4">
            <a:extLst>
              <a:ext uri="{FF2B5EF4-FFF2-40B4-BE49-F238E27FC236}">
                <a16:creationId xmlns:a16="http://schemas.microsoft.com/office/drawing/2014/main" id="{87187DF1-EF23-D4D9-2BDE-460C31929207}"/>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6" name="Picture 5">
            <a:extLst>
              <a:ext uri="{FF2B5EF4-FFF2-40B4-BE49-F238E27FC236}">
                <a16:creationId xmlns:a16="http://schemas.microsoft.com/office/drawing/2014/main" id="{D391654A-C6B8-C7C2-F842-90E1E239EAD9}"/>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8" name="Footer Placeholder 2">
            <a:extLst>
              <a:ext uri="{FF2B5EF4-FFF2-40B4-BE49-F238E27FC236}">
                <a16:creationId xmlns:a16="http://schemas.microsoft.com/office/drawing/2014/main" id="{118492C2-6191-F0D7-BBDE-99614A9DBD8C}"/>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4ACACD5-B8EF-017E-724E-ACAF4B3DE464}"/>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90020074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2A7EE4-40A9-17BF-D007-11B855D1D341}"/>
              </a:ext>
            </a:extLst>
          </p:cNvPr>
          <p:cNvPicPr>
            <a:picLocks noChangeAspect="1"/>
          </p:cNvPicPr>
          <p:nvPr/>
        </p:nvPicPr>
        <p:blipFill rotWithShape="1">
          <a:blip r:embed="rId3"/>
          <a:srcRect l="6762" r="10912" b="-2"/>
          <a:stretch/>
        </p:blipFill>
        <p:spPr>
          <a:xfrm>
            <a:off x="4117521" y="10"/>
            <a:ext cx="8074479" cy="6857990"/>
          </a:xfrm>
          <a:prstGeom prst="rect">
            <a:avLst/>
          </a:prstGeom>
        </p:spPr>
      </p:pic>
      <p:sp>
        <p:nvSpPr>
          <p:cNvPr id="14" name="Freeform: Shape 13">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idx="4294967295"/>
          </p:nvPr>
        </p:nvSpPr>
        <p:spPr>
          <a:xfrm>
            <a:off x="804672" y="365125"/>
            <a:ext cx="5266155" cy="1325563"/>
          </a:xfrm>
          <a:prstGeom prst="roundRect">
            <a:avLst/>
          </a:prstGeom>
        </p:spPr>
        <p:txBody>
          <a:bodyPr vert="horz" lIns="91440" tIns="45720" rIns="91440" bIns="45720" rtlCol="0" anchor="ctr">
            <a:normAutofit/>
          </a:bodyPr>
          <a:lstStyle/>
          <a:p>
            <a:r>
              <a:rPr lang="en-US"/>
              <a:t>Activity 1</a:t>
            </a:r>
          </a:p>
        </p:txBody>
      </p:sp>
      <p:sp>
        <p:nvSpPr>
          <p:cNvPr id="8" name="Content Placeholder 2"/>
          <p:cNvSpPr txBox="1">
            <a:spLocks/>
          </p:cNvSpPr>
          <p:nvPr/>
        </p:nvSpPr>
        <p:spPr>
          <a:xfrm>
            <a:off x="804672" y="2022601"/>
            <a:ext cx="3941499" cy="4154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000" b="0" i="0" u="none" strike="noStrike" cap="none" spc="0" normalizeH="0" baseline="0" noProof="0">
                <a:ln>
                  <a:noFill/>
                </a:ln>
                <a:effectLst/>
                <a:uLnTx/>
                <a:uFillTx/>
              </a:rPr>
              <a:t>What is disposable income?</a:t>
            </a:r>
          </a:p>
          <a:p>
            <a:pPr>
              <a:defRPr/>
            </a:pPr>
            <a:r>
              <a:rPr kumimoji="0" lang="en-US" sz="2000" b="0" i="0" u="none" strike="noStrike" cap="none" spc="0" normalizeH="0" baseline="0" noProof="0">
                <a:ln>
                  <a:noFill/>
                </a:ln>
                <a:effectLst/>
                <a:uLnTx/>
                <a:uFillTx/>
              </a:rPr>
              <a:t>Calculate the disposable income of someone earning £25700.</a:t>
            </a:r>
          </a:p>
          <a:p>
            <a:pPr>
              <a:defRPr/>
            </a:pPr>
            <a:r>
              <a:rPr kumimoji="0" lang="en-US" sz="2000" b="0" i="0" u="none" strike="noStrike" cap="none" spc="0" normalizeH="0" baseline="0" noProof="0">
                <a:ln>
                  <a:noFill/>
                </a:ln>
                <a:effectLst/>
                <a:uLnTx/>
                <a:uFillTx/>
              </a:rPr>
              <a:t>Calculate the disposable income of someone earning £80000.</a:t>
            </a:r>
            <a:r>
              <a:rPr kumimoji="0" lang="en-US" sz="2000" b="0" i="0" u="none" strike="noStrike" cap="none" spc="0" normalizeH="0" noProof="0">
                <a:ln>
                  <a:noFill/>
                </a:ln>
                <a:effectLst/>
                <a:uLnTx/>
                <a:uFillTx/>
              </a:rPr>
              <a:t> </a:t>
            </a:r>
            <a:r>
              <a:rPr kumimoji="0" lang="en-US" sz="2000" b="0" i="0" u="none" strike="noStrike" cap="none" spc="0" normalizeH="0" baseline="0" noProof="0">
                <a:ln>
                  <a:noFill/>
                </a:ln>
                <a:effectLst/>
                <a:uLnTx/>
                <a:uFillTx/>
              </a:rPr>
              <a:t> </a:t>
            </a:r>
          </a:p>
          <a:p>
            <a:pPr>
              <a:defRPr/>
            </a:pPr>
            <a:r>
              <a:rPr kumimoji="0" lang="en-US" sz="2000" b="0" i="0" u="none" strike="noStrike" cap="none" spc="0" normalizeH="0" noProof="0">
                <a:ln>
                  <a:noFill/>
                </a:ln>
                <a:effectLst/>
                <a:uLnTx/>
                <a:uFillTx/>
              </a:rPr>
              <a:t> </a:t>
            </a:r>
            <a:r>
              <a:rPr kumimoji="0" lang="en-US" sz="2000" b="0" i="0" u="none" strike="noStrike" cap="none" spc="0" normalizeH="0" baseline="0" noProof="0">
                <a:ln>
                  <a:noFill/>
                </a:ln>
                <a:effectLst/>
                <a:uLnTx/>
                <a:uFillTx/>
              </a:rPr>
              <a:t>Explain why</a:t>
            </a:r>
            <a:r>
              <a:rPr kumimoji="0" lang="en-US" sz="2000" b="0" i="0" u="none" strike="noStrike" cap="none" spc="0" normalizeH="0" noProof="0">
                <a:ln>
                  <a:noFill/>
                </a:ln>
                <a:effectLst/>
                <a:uLnTx/>
                <a:uFillTx/>
              </a:rPr>
              <a:t> countries with high levels of disposable income are attractive to businesses.</a:t>
            </a:r>
            <a:endParaRPr kumimoji="0" lang="en-US" sz="2000" b="0" i="0" u="none" strike="noStrike" cap="none" spc="0" normalizeH="0" baseline="0" noProof="0">
              <a:ln>
                <a:noFill/>
              </a:ln>
              <a:effectLst/>
              <a:uLnTx/>
              <a:uFillTx/>
            </a:endParaRPr>
          </a:p>
          <a:p>
            <a:pPr marL="228600" marR="0" lvl="0" fontAlgn="auto">
              <a:spcBef>
                <a:spcPts val="1000"/>
              </a:spcBef>
              <a:spcAft>
                <a:spcPts val="0"/>
              </a:spcAft>
              <a:buClrTx/>
              <a:buSzTx/>
              <a:tabLst/>
              <a:defRPr/>
            </a:pPr>
            <a:endParaRPr kumimoji="0" lang="en-US" sz="2000" b="0" i="0" u="none" strike="noStrike" cap="none" spc="0" normalizeH="0" baseline="0" noProof="0">
              <a:ln>
                <a:noFill/>
              </a:ln>
              <a:effectLst/>
              <a:uLnTx/>
              <a:uFillTx/>
            </a:endParaRPr>
          </a:p>
        </p:txBody>
      </p:sp>
      <p:pic>
        <p:nvPicPr>
          <p:cNvPr id="3" name="Picture 2">
            <a:extLst>
              <a:ext uri="{FF2B5EF4-FFF2-40B4-BE49-F238E27FC236}">
                <a16:creationId xmlns:a16="http://schemas.microsoft.com/office/drawing/2014/main" id="{C0443140-938D-822E-68EC-F226F0871E34}"/>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FD28DFC7-9DC3-C74F-D443-AAC01B7CAE1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C2A7412A-4DCC-1CE2-363D-E96C1A1CF030}"/>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CD727C9-C9D3-44FC-5261-6D8B613E6EF7}"/>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02130050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6000">
                <a:solidFill>
                  <a:schemeClr val="bg1"/>
                </a:solidFill>
              </a:rPr>
              <a:t>Ease of doing business</a:t>
            </a:r>
          </a:p>
        </p:txBody>
      </p:sp>
      <p:graphicFrame>
        <p:nvGraphicFramePr>
          <p:cNvPr id="5" name="Content Placeholder 2">
            <a:extLst>
              <a:ext uri="{FF2B5EF4-FFF2-40B4-BE49-F238E27FC236}">
                <a16:creationId xmlns:a16="http://schemas.microsoft.com/office/drawing/2014/main" id="{35B11DA0-54C8-AB43-CDB3-8D03C4E1CD0C}"/>
              </a:ext>
            </a:extLst>
          </p:cNvPr>
          <p:cNvGraphicFramePr>
            <a:graphicFrameLocks noGrp="1"/>
          </p:cNvGraphicFramePr>
          <p:nvPr>
            <p:ph idx="1"/>
            <p:extLst>
              <p:ext uri="{D42A27DB-BD31-4B8C-83A1-F6EECF244321}">
                <p14:modId xmlns:p14="http://schemas.microsoft.com/office/powerpoint/2010/main" val="3118344482"/>
              </p:ext>
            </p:extLst>
          </p:nvPr>
        </p:nvGraphicFramePr>
        <p:xfrm>
          <a:off x="5468389" y="88431"/>
          <a:ext cx="6263640" cy="6554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3977909-6D6C-D281-6AEE-DF513B83B2D4}"/>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979858DE-CEED-9A07-C060-FEDBD34FF44D}"/>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626502" y="110279"/>
            <a:ext cx="933411" cy="375797"/>
          </a:xfrm>
          <a:prstGeom prst="rect">
            <a:avLst/>
          </a:prstGeom>
        </p:spPr>
      </p:pic>
      <p:sp>
        <p:nvSpPr>
          <p:cNvPr id="6" name="Footer Placeholder 2">
            <a:extLst>
              <a:ext uri="{FF2B5EF4-FFF2-40B4-BE49-F238E27FC236}">
                <a16:creationId xmlns:a16="http://schemas.microsoft.com/office/drawing/2014/main" id="{D255F192-CD80-F885-529F-71136D388E89}"/>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49A7FE9-D101-532A-B0D2-6CC99BD379BB}"/>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97347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1520" y="731520"/>
            <a:ext cx="6089904" cy="1426464"/>
          </a:xfrm>
        </p:spPr>
        <p:txBody>
          <a:bodyPr>
            <a:normAutofit/>
          </a:bodyPr>
          <a:lstStyle/>
          <a:p>
            <a:r>
              <a:rPr lang="en-GB">
                <a:solidFill>
                  <a:srgbClr val="FFFFFF"/>
                </a:solidFill>
              </a:rPr>
              <a:t>Infrastructure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89456" y="2798385"/>
            <a:ext cx="10597729" cy="3283260"/>
          </a:xfrm>
        </p:spPr>
        <p:txBody>
          <a:bodyPr anchor="ctr">
            <a:normAutofit/>
          </a:bodyPr>
          <a:lstStyle/>
          <a:p>
            <a:r>
              <a:rPr lang="en-GB" sz="2100"/>
              <a:t>Infrastructure is the physical systems that a country, or business, require to operate effectively.</a:t>
            </a:r>
          </a:p>
          <a:p>
            <a:r>
              <a:rPr lang="en-GB" sz="2100"/>
              <a:t>This will include transport e.g. roads, railways and airports, communication e.g. phone and internet facilities and ease of use, utilities such as electricity, gas and water.</a:t>
            </a:r>
          </a:p>
          <a:p>
            <a:r>
              <a:rPr lang="en-GB" sz="2100"/>
              <a:t>Developed countries such as the EU and USA tend to have better quality infrastructure making it easy to do business e.g. getting a flight to the UK.</a:t>
            </a:r>
          </a:p>
          <a:p>
            <a:r>
              <a:rPr lang="en-GB" sz="2100"/>
              <a:t>However, developing countries have invested heavily e.g. internet speed and may therefore be seen as a more attractive destination to do trade. </a:t>
            </a:r>
          </a:p>
        </p:txBody>
      </p:sp>
      <p:pic>
        <p:nvPicPr>
          <p:cNvPr id="4" name="Picture 3">
            <a:extLst>
              <a:ext uri="{FF2B5EF4-FFF2-40B4-BE49-F238E27FC236}">
                <a16:creationId xmlns:a16="http://schemas.microsoft.com/office/drawing/2014/main" id="{CA383E7C-7F6A-34E7-D203-D51855B7315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5" name="Picture 4">
            <a:extLst>
              <a:ext uri="{FF2B5EF4-FFF2-40B4-BE49-F238E27FC236}">
                <a16:creationId xmlns:a16="http://schemas.microsoft.com/office/drawing/2014/main" id="{8DA09536-DFDD-106D-642D-ADD8C8EA5A4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9743CB14-E0D8-C69E-CCF7-5D0FBEEB7DCC}"/>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CB76F30-DAD1-492F-52A7-759E6A4C4A2C}"/>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9870874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84A75E0906B746AD86FFF1C921A020" ma:contentTypeVersion="4" ma:contentTypeDescription="Create a new document." ma:contentTypeScope="" ma:versionID="a850d5f888a9ec41e14e41896a93c94e">
  <xsd:schema xmlns:xsd="http://www.w3.org/2001/XMLSchema" xmlns:xs="http://www.w3.org/2001/XMLSchema" xmlns:p="http://schemas.microsoft.com/office/2006/metadata/properties" xmlns:ns2="9b804e1a-4032-4a0b-be1a-b2a6a492fb65" targetNamespace="http://schemas.microsoft.com/office/2006/metadata/properties" ma:root="true" ma:fieldsID="2a25a19b7db88778982c906852de0dd9" ns2:_="">
    <xsd:import namespace="9b804e1a-4032-4a0b-be1a-b2a6a492fb6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04e1a-4032-4a0b-be1a-b2a6a492f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E57E51-6273-4F9E-B5EF-3D492435FB7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4FF1E75-E316-4A64-B245-B876B5C97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04e1a-4032-4a0b-be1a-b2a6a492fb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429C12-CA50-493E-A032-16FD9A17DC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526</TotalTime>
  <Words>2865</Words>
  <Application>Microsoft Office PowerPoint</Application>
  <PresentationFormat>Widescreen</PresentationFormat>
  <Paragraphs>221</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GDS Transport</vt:lpstr>
      <vt:lpstr>gg sans</vt:lpstr>
      <vt:lpstr>Times New Roman</vt:lpstr>
      <vt:lpstr>Office Theme</vt:lpstr>
      <vt:lpstr>3.2.2 Assessing the potential of different economies  3.3 Globalisation</vt:lpstr>
      <vt:lpstr>Recall Activity</vt:lpstr>
      <vt:lpstr>Starter</vt:lpstr>
      <vt:lpstr>Learning Objectives</vt:lpstr>
      <vt:lpstr>Factors influencing expansion into a market: levels and growth of disposable income</vt:lpstr>
      <vt:lpstr>Skills</vt:lpstr>
      <vt:lpstr>Activity 1</vt:lpstr>
      <vt:lpstr>Ease of doing business</vt:lpstr>
      <vt:lpstr>Infrastructure</vt:lpstr>
      <vt:lpstr>Infrastructure</vt:lpstr>
      <vt:lpstr>Political stability</vt:lpstr>
      <vt:lpstr>Exchange rate</vt:lpstr>
      <vt:lpstr>Activity 2</vt:lpstr>
      <vt:lpstr>Activity 3</vt:lpstr>
      <vt:lpstr>Activity 4</vt:lpstr>
      <vt:lpstr>Factors influencing the attractiveness of international markets</vt:lpstr>
      <vt:lpstr>Factors influencing the location of  production sites: costs of production</vt:lpstr>
      <vt:lpstr>Skills and availability of labour force</vt:lpstr>
      <vt:lpstr>Infrastructure</vt:lpstr>
      <vt:lpstr>Location in trade bloc</vt:lpstr>
      <vt:lpstr>Government incentives</vt:lpstr>
      <vt:lpstr>Ease of doing business</vt:lpstr>
      <vt:lpstr>Political stability</vt:lpstr>
      <vt:lpstr>Natural resources</vt:lpstr>
      <vt:lpstr>Likely return on investment</vt:lpstr>
      <vt:lpstr>Activity 4</vt:lpstr>
      <vt:lpstr>Activity 5</vt:lpstr>
      <vt:lpstr>Activity 6</vt:lpstr>
      <vt:lpstr>Home-Learning</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economic problem</dc:title>
  <dc:creator>Mr B Pieters</dc:creator>
  <cp:lastModifiedBy>Chezka Mae Madrona</cp:lastModifiedBy>
  <cp:revision>149</cp:revision>
  <dcterms:created xsi:type="dcterms:W3CDTF">2019-07-31T17:05:48Z</dcterms:created>
  <dcterms:modified xsi:type="dcterms:W3CDTF">2025-03-18T09:10:51Z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0x0101009984A75E0906B746AD86FFF1C921A020</vt:lpwstr>
  </property>
</Properties>
</file>