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7.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9" r:id="rId4"/>
  </p:sldMasterIdLst>
  <p:sldIdLst>
    <p:sldId id="256" r:id="rId5"/>
    <p:sldId id="271" r:id="rId6"/>
    <p:sldId id="272" r:id="rId7"/>
    <p:sldId id="279" r:id="rId8"/>
    <p:sldId id="258" r:id="rId9"/>
    <p:sldId id="259" r:id="rId10"/>
    <p:sldId id="260" r:id="rId11"/>
    <p:sldId id="262" r:id="rId12"/>
    <p:sldId id="278" r:id="rId13"/>
    <p:sldId id="274" r:id="rId14"/>
    <p:sldId id="261" r:id="rId15"/>
    <p:sldId id="264" r:id="rId16"/>
    <p:sldId id="275" r:id="rId17"/>
    <p:sldId id="263" r:id="rId18"/>
    <p:sldId id="265" r:id="rId19"/>
    <p:sldId id="277" r:id="rId20"/>
    <p:sldId id="276" r:id="rId21"/>
    <p:sldId id="280" r:id="rId22"/>
    <p:sldId id="26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7" d="100"/>
          <a:sy n="107" d="100"/>
        </p:scale>
        <p:origin x="138" y="6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x Thrilling" userId="1a0901c82f0d6655" providerId="LiveId" clId="{4DB13B8E-C5B0-45EA-9C40-6C58FD75FA42}"/>
    <pc:docChg chg="modSld">
      <pc:chgData name="Max Thrilling" userId="1a0901c82f0d6655" providerId="LiveId" clId="{4DB13B8E-C5B0-45EA-9C40-6C58FD75FA42}" dt="2023-10-11T15:13:09.501" v="17" actId="20577"/>
      <pc:docMkLst>
        <pc:docMk/>
      </pc:docMkLst>
      <pc:sldChg chg="modSp mod">
        <pc:chgData name="Max Thrilling" userId="1a0901c82f0d6655" providerId="LiveId" clId="{4DB13B8E-C5B0-45EA-9C40-6C58FD75FA42}" dt="2023-10-11T15:13:09.501" v="17" actId="20577"/>
        <pc:sldMkLst>
          <pc:docMk/>
          <pc:sldMk cId="1193153089" sldId="261"/>
        </pc:sldMkLst>
        <pc:spChg chg="mod">
          <ac:chgData name="Max Thrilling" userId="1a0901c82f0d6655" providerId="LiveId" clId="{4DB13B8E-C5B0-45EA-9C40-6C58FD75FA42}" dt="2023-10-11T15:13:09.501" v="17" actId="20577"/>
          <ac:spMkLst>
            <pc:docMk/>
            <pc:sldMk cId="1193153089" sldId="261"/>
            <ac:spMk id="2" creationId="{00000000-0000-0000-0000-000000000000}"/>
          </ac:spMkLst>
        </pc:spChg>
        <pc:spChg chg="mod">
          <ac:chgData name="Max Thrilling" userId="1a0901c82f0d6655" providerId="LiveId" clId="{4DB13B8E-C5B0-45EA-9C40-6C58FD75FA42}" dt="2023-10-11T10:42:04.105" v="14" actId="20577"/>
          <ac:spMkLst>
            <pc:docMk/>
            <pc:sldMk cId="1193153089" sldId="261"/>
            <ac:spMk id="3" creationId="{00000000-0000-0000-0000-000000000000}"/>
          </ac:spMkLst>
        </pc:spChg>
      </pc:sldChg>
      <pc:sldChg chg="modSp mod">
        <pc:chgData name="Max Thrilling" userId="1a0901c82f0d6655" providerId="LiveId" clId="{4DB13B8E-C5B0-45EA-9C40-6C58FD75FA42}" dt="2023-10-11T10:42:49.184" v="16" actId="20577"/>
        <pc:sldMkLst>
          <pc:docMk/>
          <pc:sldMk cId="218996289" sldId="264"/>
        </pc:sldMkLst>
        <pc:spChg chg="mod">
          <ac:chgData name="Max Thrilling" userId="1a0901c82f0d6655" providerId="LiveId" clId="{4DB13B8E-C5B0-45EA-9C40-6C58FD75FA42}" dt="2023-10-11T10:42:49.184" v="16" actId="20577"/>
          <ac:spMkLst>
            <pc:docMk/>
            <pc:sldMk cId="218996289" sldId="264"/>
            <ac:spMk id="2" creationId="{00000000-0000-0000-0000-000000000000}"/>
          </ac:spMkLst>
        </pc:sp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ata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07C2C5-DA91-4E05-B57F-2BAF413E71C6}"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FDC6E605-7075-49CE-BE71-F7D0A04DA176}">
      <dgm:prSet/>
      <dgm:spPr/>
      <dgm:t>
        <a:bodyPr/>
        <a:lstStyle/>
        <a:p>
          <a:r>
            <a:rPr lang="en-US" b="0" i="0" baseline="0"/>
            <a:t>What does the term ‘competition’</a:t>
          </a:r>
          <a:r>
            <a:rPr lang="en-US" b="0" i="0"/>
            <a:t> mean?</a:t>
          </a:r>
          <a:endParaRPr lang="en-US"/>
        </a:p>
      </dgm:t>
    </dgm:pt>
    <dgm:pt modelId="{05ED51FD-75FE-4F00-A7B6-92ED71A38336}" type="parTrans" cxnId="{ACC727AD-DCF0-426A-90C6-EEAFEE008975}">
      <dgm:prSet/>
      <dgm:spPr/>
      <dgm:t>
        <a:bodyPr/>
        <a:lstStyle/>
        <a:p>
          <a:endParaRPr lang="en-US"/>
        </a:p>
      </dgm:t>
    </dgm:pt>
    <dgm:pt modelId="{E1F145B8-AF9F-4085-9F80-BBC45C8367B2}" type="sibTrans" cxnId="{ACC727AD-DCF0-426A-90C6-EEAFEE008975}">
      <dgm:prSet/>
      <dgm:spPr/>
      <dgm:t>
        <a:bodyPr/>
        <a:lstStyle/>
        <a:p>
          <a:endParaRPr lang="en-US"/>
        </a:p>
      </dgm:t>
    </dgm:pt>
    <dgm:pt modelId="{804CE629-FA28-4359-8FD0-D2D9876C33B1}">
      <dgm:prSet/>
      <dgm:spPr/>
      <dgm:t>
        <a:bodyPr/>
        <a:lstStyle/>
        <a:p>
          <a:r>
            <a:rPr lang="en-US"/>
            <a:t>Starbucks, Café Nero and Costa all sell more than just coffee, why have they expanded their market beyond coffee?</a:t>
          </a:r>
        </a:p>
      </dgm:t>
    </dgm:pt>
    <dgm:pt modelId="{A32D567C-74C0-43BF-AC34-557B1A6C8874}" type="parTrans" cxnId="{4C7C9DD1-FE47-4242-A480-D6192EE375A3}">
      <dgm:prSet/>
      <dgm:spPr/>
      <dgm:t>
        <a:bodyPr/>
        <a:lstStyle/>
        <a:p>
          <a:endParaRPr lang="en-US"/>
        </a:p>
      </dgm:t>
    </dgm:pt>
    <dgm:pt modelId="{65123E1E-6DEB-49A5-B64A-6A9F7D111A6F}" type="sibTrans" cxnId="{4C7C9DD1-FE47-4242-A480-D6192EE375A3}">
      <dgm:prSet/>
      <dgm:spPr/>
      <dgm:t>
        <a:bodyPr/>
        <a:lstStyle/>
        <a:p>
          <a:endParaRPr lang="en-US"/>
        </a:p>
      </dgm:t>
    </dgm:pt>
    <dgm:pt modelId="{696305A9-3F1C-491E-B5FA-D3C636291F4A}">
      <dgm:prSet/>
      <dgm:spPr/>
      <dgm:t>
        <a:bodyPr/>
        <a:lstStyle/>
        <a:p>
          <a:r>
            <a:rPr lang="en-US" b="0" i="0"/>
            <a:t>Find another example of competitors forcing each other into new markets.</a:t>
          </a:r>
          <a:endParaRPr lang="en-US"/>
        </a:p>
      </dgm:t>
    </dgm:pt>
    <dgm:pt modelId="{FA4F4306-D2AC-40E2-839D-D4BBBE30A8C3}" type="parTrans" cxnId="{853C5CDA-D1B8-4E65-81E1-39091A09F052}">
      <dgm:prSet/>
      <dgm:spPr/>
      <dgm:t>
        <a:bodyPr/>
        <a:lstStyle/>
        <a:p>
          <a:endParaRPr lang="en-US"/>
        </a:p>
      </dgm:t>
    </dgm:pt>
    <dgm:pt modelId="{038F63AD-8E80-42B4-AF60-C7327BA466A7}" type="sibTrans" cxnId="{853C5CDA-D1B8-4E65-81E1-39091A09F052}">
      <dgm:prSet/>
      <dgm:spPr/>
      <dgm:t>
        <a:bodyPr/>
        <a:lstStyle/>
        <a:p>
          <a:endParaRPr lang="en-US"/>
        </a:p>
      </dgm:t>
    </dgm:pt>
    <dgm:pt modelId="{853F73C2-5E1C-4C8E-B303-963F4C5CE3F1}" type="pres">
      <dgm:prSet presAssocID="{B607C2C5-DA91-4E05-B57F-2BAF413E71C6}" presName="outerComposite" presStyleCnt="0">
        <dgm:presLayoutVars>
          <dgm:chMax val="5"/>
          <dgm:dir/>
          <dgm:resizeHandles val="exact"/>
        </dgm:presLayoutVars>
      </dgm:prSet>
      <dgm:spPr/>
    </dgm:pt>
    <dgm:pt modelId="{D09B99D8-5B6F-443E-B3DF-94DD8DDA3474}" type="pres">
      <dgm:prSet presAssocID="{B607C2C5-DA91-4E05-B57F-2BAF413E71C6}" presName="dummyMaxCanvas" presStyleCnt="0">
        <dgm:presLayoutVars/>
      </dgm:prSet>
      <dgm:spPr/>
    </dgm:pt>
    <dgm:pt modelId="{5A26C2CF-E125-4C5A-B46B-0EC518A2E66E}" type="pres">
      <dgm:prSet presAssocID="{B607C2C5-DA91-4E05-B57F-2BAF413E71C6}" presName="ThreeNodes_1" presStyleLbl="node1" presStyleIdx="0" presStyleCnt="3">
        <dgm:presLayoutVars>
          <dgm:bulletEnabled val="1"/>
        </dgm:presLayoutVars>
      </dgm:prSet>
      <dgm:spPr/>
    </dgm:pt>
    <dgm:pt modelId="{BE3A850F-C446-4960-A90D-D36E870181CB}" type="pres">
      <dgm:prSet presAssocID="{B607C2C5-DA91-4E05-B57F-2BAF413E71C6}" presName="ThreeNodes_2" presStyleLbl="node1" presStyleIdx="1" presStyleCnt="3">
        <dgm:presLayoutVars>
          <dgm:bulletEnabled val="1"/>
        </dgm:presLayoutVars>
      </dgm:prSet>
      <dgm:spPr/>
    </dgm:pt>
    <dgm:pt modelId="{A6B400BC-C810-46B9-BCF3-68C24BD72657}" type="pres">
      <dgm:prSet presAssocID="{B607C2C5-DA91-4E05-B57F-2BAF413E71C6}" presName="ThreeNodes_3" presStyleLbl="node1" presStyleIdx="2" presStyleCnt="3">
        <dgm:presLayoutVars>
          <dgm:bulletEnabled val="1"/>
        </dgm:presLayoutVars>
      </dgm:prSet>
      <dgm:spPr/>
    </dgm:pt>
    <dgm:pt modelId="{2C7D8CAC-D31E-4FCE-97E7-886FF9716656}" type="pres">
      <dgm:prSet presAssocID="{B607C2C5-DA91-4E05-B57F-2BAF413E71C6}" presName="ThreeConn_1-2" presStyleLbl="fgAccFollowNode1" presStyleIdx="0" presStyleCnt="2">
        <dgm:presLayoutVars>
          <dgm:bulletEnabled val="1"/>
        </dgm:presLayoutVars>
      </dgm:prSet>
      <dgm:spPr/>
    </dgm:pt>
    <dgm:pt modelId="{50EC9EBB-7863-418F-B710-2EF38B52ADA1}" type="pres">
      <dgm:prSet presAssocID="{B607C2C5-DA91-4E05-B57F-2BAF413E71C6}" presName="ThreeConn_2-3" presStyleLbl="fgAccFollowNode1" presStyleIdx="1" presStyleCnt="2">
        <dgm:presLayoutVars>
          <dgm:bulletEnabled val="1"/>
        </dgm:presLayoutVars>
      </dgm:prSet>
      <dgm:spPr/>
    </dgm:pt>
    <dgm:pt modelId="{AE9DF9F7-DC06-4DA4-BA3F-A465A8AC06F6}" type="pres">
      <dgm:prSet presAssocID="{B607C2C5-DA91-4E05-B57F-2BAF413E71C6}" presName="ThreeNodes_1_text" presStyleLbl="node1" presStyleIdx="2" presStyleCnt="3">
        <dgm:presLayoutVars>
          <dgm:bulletEnabled val="1"/>
        </dgm:presLayoutVars>
      </dgm:prSet>
      <dgm:spPr/>
    </dgm:pt>
    <dgm:pt modelId="{C2D8C049-5209-4480-AB2D-7DC645C98DC1}" type="pres">
      <dgm:prSet presAssocID="{B607C2C5-DA91-4E05-B57F-2BAF413E71C6}" presName="ThreeNodes_2_text" presStyleLbl="node1" presStyleIdx="2" presStyleCnt="3">
        <dgm:presLayoutVars>
          <dgm:bulletEnabled val="1"/>
        </dgm:presLayoutVars>
      </dgm:prSet>
      <dgm:spPr/>
    </dgm:pt>
    <dgm:pt modelId="{65A209D5-9FDC-4641-B813-CC21F8F39CC8}" type="pres">
      <dgm:prSet presAssocID="{B607C2C5-DA91-4E05-B57F-2BAF413E71C6}" presName="ThreeNodes_3_text" presStyleLbl="node1" presStyleIdx="2" presStyleCnt="3">
        <dgm:presLayoutVars>
          <dgm:bulletEnabled val="1"/>
        </dgm:presLayoutVars>
      </dgm:prSet>
      <dgm:spPr/>
    </dgm:pt>
  </dgm:ptLst>
  <dgm:cxnLst>
    <dgm:cxn modelId="{40196E20-B8D1-439F-A4A8-CB8CD859BB07}" type="presOf" srcId="{B607C2C5-DA91-4E05-B57F-2BAF413E71C6}" destId="{853F73C2-5E1C-4C8E-B303-963F4C5CE3F1}" srcOrd="0" destOrd="0" presId="urn:microsoft.com/office/officeart/2005/8/layout/vProcess5"/>
    <dgm:cxn modelId="{4AEB4C2E-4C54-4A80-A87B-14ED234E7D26}" type="presOf" srcId="{696305A9-3F1C-491E-B5FA-D3C636291F4A}" destId="{65A209D5-9FDC-4641-B813-CC21F8F39CC8}" srcOrd="1" destOrd="0" presId="urn:microsoft.com/office/officeart/2005/8/layout/vProcess5"/>
    <dgm:cxn modelId="{8385A639-9F4B-44DE-8EA5-6993B69AD1D0}" type="presOf" srcId="{804CE629-FA28-4359-8FD0-D2D9876C33B1}" destId="{BE3A850F-C446-4960-A90D-D36E870181CB}" srcOrd="0" destOrd="0" presId="urn:microsoft.com/office/officeart/2005/8/layout/vProcess5"/>
    <dgm:cxn modelId="{1142ED4A-28A2-4D68-A958-600FF755AD09}" type="presOf" srcId="{65123E1E-6DEB-49A5-B64A-6A9F7D111A6F}" destId="{50EC9EBB-7863-418F-B710-2EF38B52ADA1}" srcOrd="0" destOrd="0" presId="urn:microsoft.com/office/officeart/2005/8/layout/vProcess5"/>
    <dgm:cxn modelId="{DA831350-02A4-4B47-A3FC-9155E829179F}" type="presOf" srcId="{FDC6E605-7075-49CE-BE71-F7D0A04DA176}" destId="{AE9DF9F7-DC06-4DA4-BA3F-A465A8AC06F6}" srcOrd="1" destOrd="0" presId="urn:microsoft.com/office/officeart/2005/8/layout/vProcess5"/>
    <dgm:cxn modelId="{7412E7A8-288F-4779-A270-854A4D4AF6B4}" type="presOf" srcId="{804CE629-FA28-4359-8FD0-D2D9876C33B1}" destId="{C2D8C049-5209-4480-AB2D-7DC645C98DC1}" srcOrd="1" destOrd="0" presId="urn:microsoft.com/office/officeart/2005/8/layout/vProcess5"/>
    <dgm:cxn modelId="{ACC727AD-DCF0-426A-90C6-EEAFEE008975}" srcId="{B607C2C5-DA91-4E05-B57F-2BAF413E71C6}" destId="{FDC6E605-7075-49CE-BE71-F7D0A04DA176}" srcOrd="0" destOrd="0" parTransId="{05ED51FD-75FE-4F00-A7B6-92ED71A38336}" sibTransId="{E1F145B8-AF9F-4085-9F80-BBC45C8367B2}"/>
    <dgm:cxn modelId="{FFDED3CC-32A4-411F-BF3D-E8B81DADE4C3}" type="presOf" srcId="{FDC6E605-7075-49CE-BE71-F7D0A04DA176}" destId="{5A26C2CF-E125-4C5A-B46B-0EC518A2E66E}" srcOrd="0" destOrd="0" presId="urn:microsoft.com/office/officeart/2005/8/layout/vProcess5"/>
    <dgm:cxn modelId="{4C7C9DD1-FE47-4242-A480-D6192EE375A3}" srcId="{B607C2C5-DA91-4E05-B57F-2BAF413E71C6}" destId="{804CE629-FA28-4359-8FD0-D2D9876C33B1}" srcOrd="1" destOrd="0" parTransId="{A32D567C-74C0-43BF-AC34-557B1A6C8874}" sibTransId="{65123E1E-6DEB-49A5-B64A-6A9F7D111A6F}"/>
    <dgm:cxn modelId="{05BE6AD2-A78A-433C-9221-0D9390C3D1D4}" type="presOf" srcId="{696305A9-3F1C-491E-B5FA-D3C636291F4A}" destId="{A6B400BC-C810-46B9-BCF3-68C24BD72657}" srcOrd="0" destOrd="0" presId="urn:microsoft.com/office/officeart/2005/8/layout/vProcess5"/>
    <dgm:cxn modelId="{F1C0D6D9-20E4-4E76-9112-AC5E5B124099}" type="presOf" srcId="{E1F145B8-AF9F-4085-9F80-BBC45C8367B2}" destId="{2C7D8CAC-D31E-4FCE-97E7-886FF9716656}" srcOrd="0" destOrd="0" presId="urn:microsoft.com/office/officeart/2005/8/layout/vProcess5"/>
    <dgm:cxn modelId="{853C5CDA-D1B8-4E65-81E1-39091A09F052}" srcId="{B607C2C5-DA91-4E05-B57F-2BAF413E71C6}" destId="{696305A9-3F1C-491E-B5FA-D3C636291F4A}" srcOrd="2" destOrd="0" parTransId="{FA4F4306-D2AC-40E2-839D-D4BBBE30A8C3}" sibTransId="{038F63AD-8E80-42B4-AF60-C7327BA466A7}"/>
    <dgm:cxn modelId="{6032635F-60AF-495D-A60A-347500837680}" type="presParOf" srcId="{853F73C2-5E1C-4C8E-B303-963F4C5CE3F1}" destId="{D09B99D8-5B6F-443E-B3DF-94DD8DDA3474}" srcOrd="0" destOrd="0" presId="urn:microsoft.com/office/officeart/2005/8/layout/vProcess5"/>
    <dgm:cxn modelId="{4E0DCF7C-BDC0-4B8A-9D4B-83EDA37AB901}" type="presParOf" srcId="{853F73C2-5E1C-4C8E-B303-963F4C5CE3F1}" destId="{5A26C2CF-E125-4C5A-B46B-0EC518A2E66E}" srcOrd="1" destOrd="0" presId="urn:microsoft.com/office/officeart/2005/8/layout/vProcess5"/>
    <dgm:cxn modelId="{A0E07F25-E959-4969-B633-5163AFEB983B}" type="presParOf" srcId="{853F73C2-5E1C-4C8E-B303-963F4C5CE3F1}" destId="{BE3A850F-C446-4960-A90D-D36E870181CB}" srcOrd="2" destOrd="0" presId="urn:microsoft.com/office/officeart/2005/8/layout/vProcess5"/>
    <dgm:cxn modelId="{C07D036E-B508-4B49-B026-705B98D7C60F}" type="presParOf" srcId="{853F73C2-5E1C-4C8E-B303-963F4C5CE3F1}" destId="{A6B400BC-C810-46B9-BCF3-68C24BD72657}" srcOrd="3" destOrd="0" presId="urn:microsoft.com/office/officeart/2005/8/layout/vProcess5"/>
    <dgm:cxn modelId="{22C5F677-FB12-4B66-AA80-86C252133FD6}" type="presParOf" srcId="{853F73C2-5E1C-4C8E-B303-963F4C5CE3F1}" destId="{2C7D8CAC-D31E-4FCE-97E7-886FF9716656}" srcOrd="4" destOrd="0" presId="urn:microsoft.com/office/officeart/2005/8/layout/vProcess5"/>
    <dgm:cxn modelId="{42BE1E7D-E1D7-4F19-9503-41D1B853C82F}" type="presParOf" srcId="{853F73C2-5E1C-4C8E-B303-963F4C5CE3F1}" destId="{50EC9EBB-7863-418F-B710-2EF38B52ADA1}" srcOrd="5" destOrd="0" presId="urn:microsoft.com/office/officeart/2005/8/layout/vProcess5"/>
    <dgm:cxn modelId="{A5D21BC3-5515-438A-9E01-2749C13491B7}" type="presParOf" srcId="{853F73C2-5E1C-4C8E-B303-963F4C5CE3F1}" destId="{AE9DF9F7-DC06-4DA4-BA3F-A465A8AC06F6}" srcOrd="6" destOrd="0" presId="urn:microsoft.com/office/officeart/2005/8/layout/vProcess5"/>
    <dgm:cxn modelId="{89969221-D4AB-4E4C-A5EA-3D464E2B2BA3}" type="presParOf" srcId="{853F73C2-5E1C-4C8E-B303-963F4C5CE3F1}" destId="{C2D8C049-5209-4480-AB2D-7DC645C98DC1}" srcOrd="7" destOrd="0" presId="urn:microsoft.com/office/officeart/2005/8/layout/vProcess5"/>
    <dgm:cxn modelId="{3D308C99-A957-4225-8324-9F318293ADC7}" type="presParOf" srcId="{853F73C2-5E1C-4C8E-B303-963F4C5CE3F1}" destId="{65A209D5-9FDC-4641-B813-CC21F8F39CC8}"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CAC4B5-346D-4D11-8E5B-3FC2080ECA2F}"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508AA8C0-0064-42FB-B4D0-480887789CCC}">
      <dgm:prSet/>
      <dgm:spPr/>
      <dgm:t>
        <a:bodyPr/>
        <a:lstStyle/>
        <a:p>
          <a:pPr>
            <a:defRPr cap="all"/>
          </a:pPr>
          <a:r>
            <a:rPr lang="en-GB" b="0" i="0" baseline="0" dirty="0"/>
            <a:t>Are you able to explain push and pull factors?</a:t>
          </a:r>
          <a:endParaRPr lang="en-US" dirty="0"/>
        </a:p>
      </dgm:t>
    </dgm:pt>
    <dgm:pt modelId="{6F07B1CD-60CD-4211-90B3-35FBFC0A7BF3}" type="parTrans" cxnId="{0584B360-C203-423E-9BD4-3DD89C38DE9E}">
      <dgm:prSet/>
      <dgm:spPr/>
      <dgm:t>
        <a:bodyPr/>
        <a:lstStyle/>
        <a:p>
          <a:endParaRPr lang="en-US"/>
        </a:p>
      </dgm:t>
    </dgm:pt>
    <dgm:pt modelId="{610573FA-6BF5-40C0-BC3C-CCDFE1BDF889}" type="sibTrans" cxnId="{0584B360-C203-423E-9BD4-3DD89C38DE9E}">
      <dgm:prSet/>
      <dgm:spPr/>
      <dgm:t>
        <a:bodyPr/>
        <a:lstStyle/>
        <a:p>
          <a:endParaRPr lang="en-US"/>
        </a:p>
      </dgm:t>
    </dgm:pt>
    <dgm:pt modelId="{2C4DEA5B-D839-4964-ADA7-C18D1B2B5938}">
      <dgm:prSet/>
      <dgm:spPr/>
      <dgm:t>
        <a:bodyPr/>
        <a:lstStyle/>
        <a:p>
          <a:pPr>
            <a:defRPr cap="all"/>
          </a:pPr>
          <a:r>
            <a:rPr lang="en-GB" dirty="0"/>
            <a:t>Are you able to explain why offshoring and outsourcing is used?</a:t>
          </a:r>
          <a:endParaRPr lang="en-US" dirty="0"/>
        </a:p>
      </dgm:t>
    </dgm:pt>
    <dgm:pt modelId="{9811CC33-260C-453F-AE28-CC781C60E95C}" type="parTrans" cxnId="{3424E48D-A44D-4FDB-A535-52617882633B}">
      <dgm:prSet/>
      <dgm:spPr/>
      <dgm:t>
        <a:bodyPr/>
        <a:lstStyle/>
        <a:p>
          <a:endParaRPr lang="en-US"/>
        </a:p>
      </dgm:t>
    </dgm:pt>
    <dgm:pt modelId="{60E26FE8-00FA-4D81-B58F-B373D1CFB8ED}" type="sibTrans" cxnId="{3424E48D-A44D-4FDB-A535-52617882633B}">
      <dgm:prSet/>
      <dgm:spPr/>
      <dgm:t>
        <a:bodyPr/>
        <a:lstStyle/>
        <a:p>
          <a:endParaRPr lang="en-US"/>
        </a:p>
      </dgm:t>
    </dgm:pt>
    <dgm:pt modelId="{E6E41654-65BA-487F-93C1-99E28B1CC0F2}">
      <dgm:prSet/>
      <dgm:spPr/>
      <dgm:t>
        <a:bodyPr/>
        <a:lstStyle/>
        <a:p>
          <a:pPr>
            <a:defRPr cap="all"/>
          </a:pPr>
          <a:r>
            <a:rPr lang="en-GB" b="0" i="0" baseline="0" dirty="0"/>
            <a:t>Are you able to explain capacity utilisation?</a:t>
          </a:r>
          <a:endParaRPr lang="en-US" dirty="0"/>
        </a:p>
      </dgm:t>
    </dgm:pt>
    <dgm:pt modelId="{BBE35713-7C77-41C7-B608-A9B040FA27BE}" type="parTrans" cxnId="{6F2E7C6E-A205-4633-9036-F8F3F36CF251}">
      <dgm:prSet/>
      <dgm:spPr/>
      <dgm:t>
        <a:bodyPr/>
        <a:lstStyle/>
        <a:p>
          <a:endParaRPr lang="en-US"/>
        </a:p>
      </dgm:t>
    </dgm:pt>
    <dgm:pt modelId="{605643B9-C91D-465E-9B7C-520F1547A696}" type="sibTrans" cxnId="{6F2E7C6E-A205-4633-9036-F8F3F36CF251}">
      <dgm:prSet/>
      <dgm:spPr/>
      <dgm:t>
        <a:bodyPr/>
        <a:lstStyle/>
        <a:p>
          <a:endParaRPr lang="en-US"/>
        </a:p>
      </dgm:t>
    </dgm:pt>
    <dgm:pt modelId="{C93ACCC4-5601-4786-98D1-F41F30BED125}" type="pres">
      <dgm:prSet presAssocID="{4ACAC4B5-346D-4D11-8E5B-3FC2080ECA2F}" presName="root" presStyleCnt="0">
        <dgm:presLayoutVars>
          <dgm:dir/>
          <dgm:resizeHandles val="exact"/>
        </dgm:presLayoutVars>
      </dgm:prSet>
      <dgm:spPr/>
    </dgm:pt>
    <dgm:pt modelId="{51DB826F-6FD3-4159-BCBD-0B6BAAF8DCB3}" type="pres">
      <dgm:prSet presAssocID="{508AA8C0-0064-42FB-B4D0-480887789CCC}" presName="compNode" presStyleCnt="0"/>
      <dgm:spPr/>
    </dgm:pt>
    <dgm:pt modelId="{95D3EC8F-5A59-4C2F-8E9C-1521BE54CEF8}" type="pres">
      <dgm:prSet presAssocID="{508AA8C0-0064-42FB-B4D0-480887789CCC}" presName="iconBgRect" presStyleLbl="bgShp" presStyleIdx="0" presStyleCnt="3"/>
      <dgm:spPr/>
    </dgm:pt>
    <dgm:pt modelId="{20EBDCDA-2909-4684-947A-C297C69FC397}" type="pres">
      <dgm:prSet presAssocID="{508AA8C0-0064-42FB-B4D0-480887789CC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umbbell"/>
        </a:ext>
      </dgm:extLst>
    </dgm:pt>
    <dgm:pt modelId="{325A196A-35EB-444C-8BD1-A3056A98F87D}" type="pres">
      <dgm:prSet presAssocID="{508AA8C0-0064-42FB-B4D0-480887789CCC}" presName="spaceRect" presStyleCnt="0"/>
      <dgm:spPr/>
    </dgm:pt>
    <dgm:pt modelId="{8E2A7393-01B2-43B9-AED5-5FBF613EE0CA}" type="pres">
      <dgm:prSet presAssocID="{508AA8C0-0064-42FB-B4D0-480887789CCC}" presName="textRect" presStyleLbl="revTx" presStyleIdx="0" presStyleCnt="3">
        <dgm:presLayoutVars>
          <dgm:chMax val="1"/>
          <dgm:chPref val="1"/>
        </dgm:presLayoutVars>
      </dgm:prSet>
      <dgm:spPr/>
    </dgm:pt>
    <dgm:pt modelId="{5C42A54F-2FC2-4D5B-A343-2D06C7F76D5F}" type="pres">
      <dgm:prSet presAssocID="{610573FA-6BF5-40C0-BC3C-CCDFE1BDF889}" presName="sibTrans" presStyleCnt="0"/>
      <dgm:spPr/>
    </dgm:pt>
    <dgm:pt modelId="{F9669BF2-3378-4F95-B9EF-09CD33996DC0}" type="pres">
      <dgm:prSet presAssocID="{2C4DEA5B-D839-4964-ADA7-C18D1B2B5938}" presName="compNode" presStyleCnt="0"/>
      <dgm:spPr/>
    </dgm:pt>
    <dgm:pt modelId="{057DF880-31DD-4707-B421-EA7DE510FFD9}" type="pres">
      <dgm:prSet presAssocID="{2C4DEA5B-D839-4964-ADA7-C18D1B2B5938}" presName="iconBgRect" presStyleLbl="bgShp" presStyleIdx="1" presStyleCnt="3"/>
      <dgm:spPr/>
    </dgm:pt>
    <dgm:pt modelId="{078DE6AC-9B5D-4116-832B-DD22D7EAE9E5}" type="pres">
      <dgm:prSet presAssocID="{2C4DEA5B-D839-4964-ADA7-C18D1B2B593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7F2177C5-3F21-48EC-945C-E94D7F9D3676}" type="pres">
      <dgm:prSet presAssocID="{2C4DEA5B-D839-4964-ADA7-C18D1B2B5938}" presName="spaceRect" presStyleCnt="0"/>
      <dgm:spPr/>
    </dgm:pt>
    <dgm:pt modelId="{810794FB-71D3-4F70-8BBF-F3DB690B154B}" type="pres">
      <dgm:prSet presAssocID="{2C4DEA5B-D839-4964-ADA7-C18D1B2B5938}" presName="textRect" presStyleLbl="revTx" presStyleIdx="1" presStyleCnt="3">
        <dgm:presLayoutVars>
          <dgm:chMax val="1"/>
          <dgm:chPref val="1"/>
        </dgm:presLayoutVars>
      </dgm:prSet>
      <dgm:spPr/>
    </dgm:pt>
    <dgm:pt modelId="{6CAD5770-1516-4FD2-9A33-59F18BE71159}" type="pres">
      <dgm:prSet presAssocID="{60E26FE8-00FA-4D81-B58F-B373D1CFB8ED}" presName="sibTrans" presStyleCnt="0"/>
      <dgm:spPr/>
    </dgm:pt>
    <dgm:pt modelId="{CDE1EE20-2731-40CC-B21F-8673F0A485AC}" type="pres">
      <dgm:prSet presAssocID="{E6E41654-65BA-487F-93C1-99E28B1CC0F2}" presName="compNode" presStyleCnt="0"/>
      <dgm:spPr/>
    </dgm:pt>
    <dgm:pt modelId="{51DDDF9D-F166-4D02-B765-5912BA341547}" type="pres">
      <dgm:prSet presAssocID="{E6E41654-65BA-487F-93C1-99E28B1CC0F2}" presName="iconBgRect" presStyleLbl="bgShp" presStyleIdx="2" presStyleCnt="3"/>
      <dgm:spPr/>
    </dgm:pt>
    <dgm:pt modelId="{1E830533-2AB6-455E-921B-41FD77846F5B}" type="pres">
      <dgm:prSet presAssocID="{E6E41654-65BA-487F-93C1-99E28B1CC0F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uler"/>
        </a:ext>
      </dgm:extLst>
    </dgm:pt>
    <dgm:pt modelId="{A16F080F-9B1E-41B9-8688-F40A4DE89F71}" type="pres">
      <dgm:prSet presAssocID="{E6E41654-65BA-487F-93C1-99E28B1CC0F2}" presName="spaceRect" presStyleCnt="0"/>
      <dgm:spPr/>
    </dgm:pt>
    <dgm:pt modelId="{DC6D4EFA-69D2-478E-A49D-10734E4E2D3E}" type="pres">
      <dgm:prSet presAssocID="{E6E41654-65BA-487F-93C1-99E28B1CC0F2}" presName="textRect" presStyleLbl="revTx" presStyleIdx="2" presStyleCnt="3">
        <dgm:presLayoutVars>
          <dgm:chMax val="1"/>
          <dgm:chPref val="1"/>
        </dgm:presLayoutVars>
      </dgm:prSet>
      <dgm:spPr/>
    </dgm:pt>
  </dgm:ptLst>
  <dgm:cxnLst>
    <dgm:cxn modelId="{7B4BD825-7E62-4380-A54D-1301FAD5E872}" type="presOf" srcId="{E6E41654-65BA-487F-93C1-99E28B1CC0F2}" destId="{DC6D4EFA-69D2-478E-A49D-10734E4E2D3E}" srcOrd="0" destOrd="0" presId="urn:microsoft.com/office/officeart/2018/5/layout/IconCircleLabelList"/>
    <dgm:cxn modelId="{0584B360-C203-423E-9BD4-3DD89C38DE9E}" srcId="{4ACAC4B5-346D-4D11-8E5B-3FC2080ECA2F}" destId="{508AA8C0-0064-42FB-B4D0-480887789CCC}" srcOrd="0" destOrd="0" parTransId="{6F07B1CD-60CD-4211-90B3-35FBFC0A7BF3}" sibTransId="{610573FA-6BF5-40C0-BC3C-CCDFE1BDF889}"/>
    <dgm:cxn modelId="{6F2E7C6E-A205-4633-9036-F8F3F36CF251}" srcId="{4ACAC4B5-346D-4D11-8E5B-3FC2080ECA2F}" destId="{E6E41654-65BA-487F-93C1-99E28B1CC0F2}" srcOrd="2" destOrd="0" parTransId="{BBE35713-7C77-41C7-B608-A9B040FA27BE}" sibTransId="{605643B9-C91D-465E-9B7C-520F1547A696}"/>
    <dgm:cxn modelId="{E7BAD98C-2209-45EB-8DB5-F0A3682019BF}" type="presOf" srcId="{508AA8C0-0064-42FB-B4D0-480887789CCC}" destId="{8E2A7393-01B2-43B9-AED5-5FBF613EE0CA}" srcOrd="0" destOrd="0" presId="urn:microsoft.com/office/officeart/2018/5/layout/IconCircleLabelList"/>
    <dgm:cxn modelId="{3424E48D-A44D-4FDB-A535-52617882633B}" srcId="{4ACAC4B5-346D-4D11-8E5B-3FC2080ECA2F}" destId="{2C4DEA5B-D839-4964-ADA7-C18D1B2B5938}" srcOrd="1" destOrd="0" parTransId="{9811CC33-260C-453F-AE28-CC781C60E95C}" sibTransId="{60E26FE8-00FA-4D81-B58F-B373D1CFB8ED}"/>
    <dgm:cxn modelId="{41AC95A2-4B3D-4D14-BFFF-E867232999E9}" type="presOf" srcId="{2C4DEA5B-D839-4964-ADA7-C18D1B2B5938}" destId="{810794FB-71D3-4F70-8BBF-F3DB690B154B}" srcOrd="0" destOrd="0" presId="urn:microsoft.com/office/officeart/2018/5/layout/IconCircleLabelList"/>
    <dgm:cxn modelId="{28D579E2-D6CB-4D15-B56D-6EFA5C5B8E70}" type="presOf" srcId="{4ACAC4B5-346D-4D11-8E5B-3FC2080ECA2F}" destId="{C93ACCC4-5601-4786-98D1-F41F30BED125}" srcOrd="0" destOrd="0" presId="urn:microsoft.com/office/officeart/2018/5/layout/IconCircleLabelList"/>
    <dgm:cxn modelId="{7ECE637A-B95D-4BC2-88C2-459602A3ED11}" type="presParOf" srcId="{C93ACCC4-5601-4786-98D1-F41F30BED125}" destId="{51DB826F-6FD3-4159-BCBD-0B6BAAF8DCB3}" srcOrd="0" destOrd="0" presId="urn:microsoft.com/office/officeart/2018/5/layout/IconCircleLabelList"/>
    <dgm:cxn modelId="{3F2412C2-70A9-4962-8144-F989B91C4B8E}" type="presParOf" srcId="{51DB826F-6FD3-4159-BCBD-0B6BAAF8DCB3}" destId="{95D3EC8F-5A59-4C2F-8E9C-1521BE54CEF8}" srcOrd="0" destOrd="0" presId="urn:microsoft.com/office/officeart/2018/5/layout/IconCircleLabelList"/>
    <dgm:cxn modelId="{C4D05154-A6EE-4814-8C39-E990D60196BB}" type="presParOf" srcId="{51DB826F-6FD3-4159-BCBD-0B6BAAF8DCB3}" destId="{20EBDCDA-2909-4684-947A-C297C69FC397}" srcOrd="1" destOrd="0" presId="urn:microsoft.com/office/officeart/2018/5/layout/IconCircleLabelList"/>
    <dgm:cxn modelId="{89C38387-7538-4B64-A031-0D91E6DBE92C}" type="presParOf" srcId="{51DB826F-6FD3-4159-BCBD-0B6BAAF8DCB3}" destId="{325A196A-35EB-444C-8BD1-A3056A98F87D}" srcOrd="2" destOrd="0" presId="urn:microsoft.com/office/officeart/2018/5/layout/IconCircleLabelList"/>
    <dgm:cxn modelId="{F20CBA67-CFEB-415B-AEA4-0578B7BD3C42}" type="presParOf" srcId="{51DB826F-6FD3-4159-BCBD-0B6BAAF8DCB3}" destId="{8E2A7393-01B2-43B9-AED5-5FBF613EE0CA}" srcOrd="3" destOrd="0" presId="urn:microsoft.com/office/officeart/2018/5/layout/IconCircleLabelList"/>
    <dgm:cxn modelId="{6BE6E5CD-C7D9-4D39-B036-0F160A427DCA}" type="presParOf" srcId="{C93ACCC4-5601-4786-98D1-F41F30BED125}" destId="{5C42A54F-2FC2-4D5B-A343-2D06C7F76D5F}" srcOrd="1" destOrd="0" presId="urn:microsoft.com/office/officeart/2018/5/layout/IconCircleLabelList"/>
    <dgm:cxn modelId="{D0B3E86A-4EF0-401C-B220-047D6D15EF8E}" type="presParOf" srcId="{C93ACCC4-5601-4786-98D1-F41F30BED125}" destId="{F9669BF2-3378-4F95-B9EF-09CD33996DC0}" srcOrd="2" destOrd="0" presId="urn:microsoft.com/office/officeart/2018/5/layout/IconCircleLabelList"/>
    <dgm:cxn modelId="{CE83703B-5132-4B4E-BB1B-F941DB7543EB}" type="presParOf" srcId="{F9669BF2-3378-4F95-B9EF-09CD33996DC0}" destId="{057DF880-31DD-4707-B421-EA7DE510FFD9}" srcOrd="0" destOrd="0" presId="urn:microsoft.com/office/officeart/2018/5/layout/IconCircleLabelList"/>
    <dgm:cxn modelId="{C340DAA3-C111-4201-B665-A38AB2868876}" type="presParOf" srcId="{F9669BF2-3378-4F95-B9EF-09CD33996DC0}" destId="{078DE6AC-9B5D-4116-832B-DD22D7EAE9E5}" srcOrd="1" destOrd="0" presId="urn:microsoft.com/office/officeart/2018/5/layout/IconCircleLabelList"/>
    <dgm:cxn modelId="{CE9C0DC0-55BD-4167-AB24-2BBC9D592A4A}" type="presParOf" srcId="{F9669BF2-3378-4F95-B9EF-09CD33996DC0}" destId="{7F2177C5-3F21-48EC-945C-E94D7F9D3676}" srcOrd="2" destOrd="0" presId="urn:microsoft.com/office/officeart/2018/5/layout/IconCircleLabelList"/>
    <dgm:cxn modelId="{9B04B901-2AF0-454D-AD15-5CEF00128C93}" type="presParOf" srcId="{F9669BF2-3378-4F95-B9EF-09CD33996DC0}" destId="{810794FB-71D3-4F70-8BBF-F3DB690B154B}" srcOrd="3" destOrd="0" presId="urn:microsoft.com/office/officeart/2018/5/layout/IconCircleLabelList"/>
    <dgm:cxn modelId="{9CF1AB04-AD9B-4D42-A41F-B9E998F70417}" type="presParOf" srcId="{C93ACCC4-5601-4786-98D1-F41F30BED125}" destId="{6CAD5770-1516-4FD2-9A33-59F18BE71159}" srcOrd="3" destOrd="0" presId="urn:microsoft.com/office/officeart/2018/5/layout/IconCircleLabelList"/>
    <dgm:cxn modelId="{49ADB7A5-7E53-47A2-ABB9-1DCD35B1AD97}" type="presParOf" srcId="{C93ACCC4-5601-4786-98D1-F41F30BED125}" destId="{CDE1EE20-2731-40CC-B21F-8673F0A485AC}" srcOrd="4" destOrd="0" presId="urn:microsoft.com/office/officeart/2018/5/layout/IconCircleLabelList"/>
    <dgm:cxn modelId="{4CD0466A-37C2-4D52-B029-B5315A92BC4F}" type="presParOf" srcId="{CDE1EE20-2731-40CC-B21F-8673F0A485AC}" destId="{51DDDF9D-F166-4D02-B765-5912BA341547}" srcOrd="0" destOrd="0" presId="urn:microsoft.com/office/officeart/2018/5/layout/IconCircleLabelList"/>
    <dgm:cxn modelId="{3781CE1A-A521-48AE-8545-9A896CF22344}" type="presParOf" srcId="{CDE1EE20-2731-40CC-B21F-8673F0A485AC}" destId="{1E830533-2AB6-455E-921B-41FD77846F5B}" srcOrd="1" destOrd="0" presId="urn:microsoft.com/office/officeart/2018/5/layout/IconCircleLabelList"/>
    <dgm:cxn modelId="{9DB33037-CCA5-4949-96A9-DDD7A87676CC}" type="presParOf" srcId="{CDE1EE20-2731-40CC-B21F-8673F0A485AC}" destId="{A16F080F-9B1E-41B9-8688-F40A4DE89F71}" srcOrd="2" destOrd="0" presId="urn:microsoft.com/office/officeart/2018/5/layout/IconCircleLabelList"/>
    <dgm:cxn modelId="{0C85C563-6C7B-45FE-A3E5-139BAEBF4C78}" type="presParOf" srcId="{CDE1EE20-2731-40CC-B21F-8673F0A485AC}" destId="{DC6D4EFA-69D2-478E-A49D-10734E4E2D3E}"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35CB90-CDF5-49E4-8CFC-CAACE24E1633}" type="doc">
      <dgm:prSet loTypeId="urn:microsoft.com/office/officeart/2016/7/layout/BasicLinearProcessNumbered" loCatId="process" qsTypeId="urn:microsoft.com/office/officeart/2005/8/quickstyle/simple1" qsCatId="simple" csTypeId="urn:microsoft.com/office/officeart/2005/8/colors/colorful2" csCatId="colorful"/>
      <dgm:spPr/>
      <dgm:t>
        <a:bodyPr/>
        <a:lstStyle/>
        <a:p>
          <a:endParaRPr lang="en-US"/>
        </a:p>
      </dgm:t>
    </dgm:pt>
    <dgm:pt modelId="{979E3012-E271-4ED7-B39A-CD88B6931AAF}">
      <dgm:prSet/>
      <dgm:spPr/>
      <dgm:t>
        <a:bodyPr/>
        <a:lstStyle/>
        <a:p>
          <a:r>
            <a:rPr lang="en-US" b="0" i="0" baseline="0"/>
            <a:t>Identify 2 pull factors</a:t>
          </a:r>
          <a:endParaRPr lang="en-US"/>
        </a:p>
      </dgm:t>
    </dgm:pt>
    <dgm:pt modelId="{0742D195-08DA-4063-9D92-838417ED9EB6}" type="parTrans" cxnId="{74C3943E-5BFA-4DC2-A532-D7CD96C0EC81}">
      <dgm:prSet/>
      <dgm:spPr/>
      <dgm:t>
        <a:bodyPr/>
        <a:lstStyle/>
        <a:p>
          <a:endParaRPr lang="en-US"/>
        </a:p>
      </dgm:t>
    </dgm:pt>
    <dgm:pt modelId="{880DF6BF-A83E-4A42-9625-8BF666D6BF34}" type="sibTrans" cxnId="{74C3943E-5BFA-4DC2-A532-D7CD96C0EC81}">
      <dgm:prSet phldrT="1" phldr="0"/>
      <dgm:spPr/>
      <dgm:t>
        <a:bodyPr/>
        <a:lstStyle/>
        <a:p>
          <a:r>
            <a:rPr lang="en-US"/>
            <a:t>1</a:t>
          </a:r>
        </a:p>
      </dgm:t>
    </dgm:pt>
    <dgm:pt modelId="{A44CEC79-E8A8-4EC0-BF33-B151DBBE06ED}">
      <dgm:prSet/>
      <dgm:spPr/>
      <dgm:t>
        <a:bodyPr/>
        <a:lstStyle/>
        <a:p>
          <a:r>
            <a:rPr lang="en-US"/>
            <a:t>Explain how </a:t>
          </a:r>
          <a:r>
            <a:rPr lang="en-US" b="1"/>
            <a:t>pull factors</a:t>
          </a:r>
          <a:r>
            <a:rPr lang="en-US"/>
            <a:t> prompt trade.</a:t>
          </a:r>
        </a:p>
      </dgm:t>
    </dgm:pt>
    <dgm:pt modelId="{4B03EDFD-B175-4934-B3FF-BEAE25952F9E}" type="parTrans" cxnId="{DBCB3966-4D7E-432F-95C0-C273D3894D2C}">
      <dgm:prSet/>
      <dgm:spPr/>
      <dgm:t>
        <a:bodyPr/>
        <a:lstStyle/>
        <a:p>
          <a:endParaRPr lang="en-US"/>
        </a:p>
      </dgm:t>
    </dgm:pt>
    <dgm:pt modelId="{63E306DE-43E4-4EC5-A0ED-93D66F75A4A4}" type="sibTrans" cxnId="{DBCB3966-4D7E-432F-95C0-C273D3894D2C}">
      <dgm:prSet phldrT="2" phldr="0"/>
      <dgm:spPr/>
      <dgm:t>
        <a:bodyPr/>
        <a:lstStyle/>
        <a:p>
          <a:r>
            <a:rPr lang="en-US"/>
            <a:t>2</a:t>
          </a:r>
        </a:p>
      </dgm:t>
    </dgm:pt>
    <dgm:pt modelId="{CD01387F-C74F-4F98-89AA-9C79155652D5}">
      <dgm:prSet/>
      <dgm:spPr/>
      <dgm:t>
        <a:bodyPr/>
        <a:lstStyle/>
        <a:p>
          <a:r>
            <a:rPr lang="en-US" b="0" i="0"/>
            <a:t>Describe an example of pull factors prompting trade</a:t>
          </a:r>
          <a:endParaRPr lang="en-US"/>
        </a:p>
      </dgm:t>
    </dgm:pt>
    <dgm:pt modelId="{49B716EF-26A7-414F-B202-D57921B26985}" type="parTrans" cxnId="{DB396AA4-6994-4A7E-9568-C029BA6B2BE7}">
      <dgm:prSet/>
      <dgm:spPr/>
      <dgm:t>
        <a:bodyPr/>
        <a:lstStyle/>
        <a:p>
          <a:endParaRPr lang="en-US"/>
        </a:p>
      </dgm:t>
    </dgm:pt>
    <dgm:pt modelId="{DCADB204-300E-4E29-BDC5-E4635021F5BD}" type="sibTrans" cxnId="{DB396AA4-6994-4A7E-9568-C029BA6B2BE7}">
      <dgm:prSet phldrT="3" phldr="0"/>
      <dgm:spPr/>
      <dgm:t>
        <a:bodyPr/>
        <a:lstStyle/>
        <a:p>
          <a:r>
            <a:rPr lang="en-US"/>
            <a:t>3</a:t>
          </a:r>
        </a:p>
      </dgm:t>
    </dgm:pt>
    <dgm:pt modelId="{C2B61E52-4F21-406D-A47F-8D9C0C29B391}" type="pres">
      <dgm:prSet presAssocID="{3335CB90-CDF5-49E4-8CFC-CAACE24E1633}" presName="Name0" presStyleCnt="0">
        <dgm:presLayoutVars>
          <dgm:animLvl val="lvl"/>
          <dgm:resizeHandles val="exact"/>
        </dgm:presLayoutVars>
      </dgm:prSet>
      <dgm:spPr/>
    </dgm:pt>
    <dgm:pt modelId="{4463E6AF-9A6F-4AB1-BDC7-531B29E9457A}" type="pres">
      <dgm:prSet presAssocID="{979E3012-E271-4ED7-B39A-CD88B6931AAF}" presName="compositeNode" presStyleCnt="0">
        <dgm:presLayoutVars>
          <dgm:bulletEnabled val="1"/>
        </dgm:presLayoutVars>
      </dgm:prSet>
      <dgm:spPr/>
    </dgm:pt>
    <dgm:pt modelId="{A81CF74A-8F0D-44A4-BCBB-412CA9AB1AFD}" type="pres">
      <dgm:prSet presAssocID="{979E3012-E271-4ED7-B39A-CD88B6931AAF}" presName="bgRect" presStyleLbl="bgAccFollowNode1" presStyleIdx="0" presStyleCnt="3"/>
      <dgm:spPr/>
    </dgm:pt>
    <dgm:pt modelId="{114DA27D-9486-481E-92D0-4894F7468304}" type="pres">
      <dgm:prSet presAssocID="{880DF6BF-A83E-4A42-9625-8BF666D6BF34}" presName="sibTransNodeCircle" presStyleLbl="alignNode1" presStyleIdx="0" presStyleCnt="6">
        <dgm:presLayoutVars>
          <dgm:chMax val="0"/>
          <dgm:bulletEnabled/>
        </dgm:presLayoutVars>
      </dgm:prSet>
      <dgm:spPr/>
    </dgm:pt>
    <dgm:pt modelId="{7EC67174-D489-46DB-A17F-37F6402C215E}" type="pres">
      <dgm:prSet presAssocID="{979E3012-E271-4ED7-B39A-CD88B6931AAF}" presName="bottomLine" presStyleLbl="alignNode1" presStyleIdx="1" presStyleCnt="6">
        <dgm:presLayoutVars/>
      </dgm:prSet>
      <dgm:spPr/>
    </dgm:pt>
    <dgm:pt modelId="{D870308B-7312-4A01-AFF9-AE7189933A88}" type="pres">
      <dgm:prSet presAssocID="{979E3012-E271-4ED7-B39A-CD88B6931AAF}" presName="nodeText" presStyleLbl="bgAccFollowNode1" presStyleIdx="0" presStyleCnt="3">
        <dgm:presLayoutVars>
          <dgm:bulletEnabled val="1"/>
        </dgm:presLayoutVars>
      </dgm:prSet>
      <dgm:spPr/>
    </dgm:pt>
    <dgm:pt modelId="{6DCE99F5-BB79-4EBB-BC73-552A543F3764}" type="pres">
      <dgm:prSet presAssocID="{880DF6BF-A83E-4A42-9625-8BF666D6BF34}" presName="sibTrans" presStyleCnt="0"/>
      <dgm:spPr/>
    </dgm:pt>
    <dgm:pt modelId="{5D447A45-FBD6-4B25-B0E4-DE516D7256E7}" type="pres">
      <dgm:prSet presAssocID="{A44CEC79-E8A8-4EC0-BF33-B151DBBE06ED}" presName="compositeNode" presStyleCnt="0">
        <dgm:presLayoutVars>
          <dgm:bulletEnabled val="1"/>
        </dgm:presLayoutVars>
      </dgm:prSet>
      <dgm:spPr/>
    </dgm:pt>
    <dgm:pt modelId="{D0D4A396-8EDF-4CE8-8A0F-D4B287FBB2A2}" type="pres">
      <dgm:prSet presAssocID="{A44CEC79-E8A8-4EC0-BF33-B151DBBE06ED}" presName="bgRect" presStyleLbl="bgAccFollowNode1" presStyleIdx="1" presStyleCnt="3"/>
      <dgm:spPr/>
    </dgm:pt>
    <dgm:pt modelId="{A545163E-F81C-479E-B200-10743F325A79}" type="pres">
      <dgm:prSet presAssocID="{63E306DE-43E4-4EC5-A0ED-93D66F75A4A4}" presName="sibTransNodeCircle" presStyleLbl="alignNode1" presStyleIdx="2" presStyleCnt="6">
        <dgm:presLayoutVars>
          <dgm:chMax val="0"/>
          <dgm:bulletEnabled/>
        </dgm:presLayoutVars>
      </dgm:prSet>
      <dgm:spPr/>
    </dgm:pt>
    <dgm:pt modelId="{22E832B2-C090-42CB-A489-243C0723D9C0}" type="pres">
      <dgm:prSet presAssocID="{A44CEC79-E8A8-4EC0-BF33-B151DBBE06ED}" presName="bottomLine" presStyleLbl="alignNode1" presStyleIdx="3" presStyleCnt="6">
        <dgm:presLayoutVars/>
      </dgm:prSet>
      <dgm:spPr/>
    </dgm:pt>
    <dgm:pt modelId="{205FAA2E-8FC4-4F6B-BF41-38DA24014DAE}" type="pres">
      <dgm:prSet presAssocID="{A44CEC79-E8A8-4EC0-BF33-B151DBBE06ED}" presName="nodeText" presStyleLbl="bgAccFollowNode1" presStyleIdx="1" presStyleCnt="3">
        <dgm:presLayoutVars>
          <dgm:bulletEnabled val="1"/>
        </dgm:presLayoutVars>
      </dgm:prSet>
      <dgm:spPr/>
    </dgm:pt>
    <dgm:pt modelId="{CF932AC4-C46B-4BC8-9654-2E801F73D13D}" type="pres">
      <dgm:prSet presAssocID="{63E306DE-43E4-4EC5-A0ED-93D66F75A4A4}" presName="sibTrans" presStyleCnt="0"/>
      <dgm:spPr/>
    </dgm:pt>
    <dgm:pt modelId="{4165512E-C243-4027-B4A3-69923FFEC58B}" type="pres">
      <dgm:prSet presAssocID="{CD01387F-C74F-4F98-89AA-9C79155652D5}" presName="compositeNode" presStyleCnt="0">
        <dgm:presLayoutVars>
          <dgm:bulletEnabled val="1"/>
        </dgm:presLayoutVars>
      </dgm:prSet>
      <dgm:spPr/>
    </dgm:pt>
    <dgm:pt modelId="{EC30BFB6-6F22-4E1C-910C-250BD7E82B5D}" type="pres">
      <dgm:prSet presAssocID="{CD01387F-C74F-4F98-89AA-9C79155652D5}" presName="bgRect" presStyleLbl="bgAccFollowNode1" presStyleIdx="2" presStyleCnt="3"/>
      <dgm:spPr/>
    </dgm:pt>
    <dgm:pt modelId="{A288EE37-628B-4DB3-843B-D1F1342A577B}" type="pres">
      <dgm:prSet presAssocID="{DCADB204-300E-4E29-BDC5-E4635021F5BD}" presName="sibTransNodeCircle" presStyleLbl="alignNode1" presStyleIdx="4" presStyleCnt="6">
        <dgm:presLayoutVars>
          <dgm:chMax val="0"/>
          <dgm:bulletEnabled/>
        </dgm:presLayoutVars>
      </dgm:prSet>
      <dgm:spPr/>
    </dgm:pt>
    <dgm:pt modelId="{7BEF958F-C556-4104-AF47-BB21FC43098C}" type="pres">
      <dgm:prSet presAssocID="{CD01387F-C74F-4F98-89AA-9C79155652D5}" presName="bottomLine" presStyleLbl="alignNode1" presStyleIdx="5" presStyleCnt="6">
        <dgm:presLayoutVars/>
      </dgm:prSet>
      <dgm:spPr/>
    </dgm:pt>
    <dgm:pt modelId="{F11C6738-FA9D-4A44-8C51-F88998EFE5CD}" type="pres">
      <dgm:prSet presAssocID="{CD01387F-C74F-4F98-89AA-9C79155652D5}" presName="nodeText" presStyleLbl="bgAccFollowNode1" presStyleIdx="2" presStyleCnt="3">
        <dgm:presLayoutVars>
          <dgm:bulletEnabled val="1"/>
        </dgm:presLayoutVars>
      </dgm:prSet>
      <dgm:spPr/>
    </dgm:pt>
  </dgm:ptLst>
  <dgm:cxnLst>
    <dgm:cxn modelId="{034F5D22-6784-49BD-B15E-46F69FD65BEB}" type="presOf" srcId="{CD01387F-C74F-4F98-89AA-9C79155652D5}" destId="{F11C6738-FA9D-4A44-8C51-F88998EFE5CD}" srcOrd="1" destOrd="0" presId="urn:microsoft.com/office/officeart/2016/7/layout/BasicLinearProcessNumbered"/>
    <dgm:cxn modelId="{970B7639-3754-46A2-B51A-958F3BAD6346}" type="presOf" srcId="{A44CEC79-E8A8-4EC0-BF33-B151DBBE06ED}" destId="{205FAA2E-8FC4-4F6B-BF41-38DA24014DAE}" srcOrd="1" destOrd="0" presId="urn:microsoft.com/office/officeart/2016/7/layout/BasicLinearProcessNumbered"/>
    <dgm:cxn modelId="{4EC5883D-D1FD-44B7-8B6C-8AF6EDD9E6F6}" type="presOf" srcId="{880DF6BF-A83E-4A42-9625-8BF666D6BF34}" destId="{114DA27D-9486-481E-92D0-4894F7468304}" srcOrd="0" destOrd="0" presId="urn:microsoft.com/office/officeart/2016/7/layout/BasicLinearProcessNumbered"/>
    <dgm:cxn modelId="{74C3943E-5BFA-4DC2-A532-D7CD96C0EC81}" srcId="{3335CB90-CDF5-49E4-8CFC-CAACE24E1633}" destId="{979E3012-E271-4ED7-B39A-CD88B6931AAF}" srcOrd="0" destOrd="0" parTransId="{0742D195-08DA-4063-9D92-838417ED9EB6}" sibTransId="{880DF6BF-A83E-4A42-9625-8BF666D6BF34}"/>
    <dgm:cxn modelId="{DBCB3966-4D7E-432F-95C0-C273D3894D2C}" srcId="{3335CB90-CDF5-49E4-8CFC-CAACE24E1633}" destId="{A44CEC79-E8A8-4EC0-BF33-B151DBBE06ED}" srcOrd="1" destOrd="0" parTransId="{4B03EDFD-B175-4934-B3FF-BEAE25952F9E}" sibTransId="{63E306DE-43E4-4EC5-A0ED-93D66F75A4A4}"/>
    <dgm:cxn modelId="{CBC18873-0EAF-435B-A2FD-1DB131934181}" type="presOf" srcId="{979E3012-E271-4ED7-B39A-CD88B6931AAF}" destId="{D870308B-7312-4A01-AFF9-AE7189933A88}" srcOrd="1" destOrd="0" presId="urn:microsoft.com/office/officeart/2016/7/layout/BasicLinearProcessNumbered"/>
    <dgm:cxn modelId="{FFC19773-0A4B-4B39-9AE4-D78FF43A67EC}" type="presOf" srcId="{A44CEC79-E8A8-4EC0-BF33-B151DBBE06ED}" destId="{D0D4A396-8EDF-4CE8-8A0F-D4B287FBB2A2}" srcOrd="0" destOrd="0" presId="urn:microsoft.com/office/officeart/2016/7/layout/BasicLinearProcessNumbered"/>
    <dgm:cxn modelId="{9CC48856-1B05-4B79-A9E7-097430BA8507}" type="presOf" srcId="{CD01387F-C74F-4F98-89AA-9C79155652D5}" destId="{EC30BFB6-6F22-4E1C-910C-250BD7E82B5D}" srcOrd="0" destOrd="0" presId="urn:microsoft.com/office/officeart/2016/7/layout/BasicLinearProcessNumbered"/>
    <dgm:cxn modelId="{D07A6C79-5114-43D9-A59A-295953293D79}" type="presOf" srcId="{DCADB204-300E-4E29-BDC5-E4635021F5BD}" destId="{A288EE37-628B-4DB3-843B-D1F1342A577B}" srcOrd="0" destOrd="0" presId="urn:microsoft.com/office/officeart/2016/7/layout/BasicLinearProcessNumbered"/>
    <dgm:cxn modelId="{4D6F30A3-1353-4EDE-B9F2-D71A21F2B6D0}" type="presOf" srcId="{3335CB90-CDF5-49E4-8CFC-CAACE24E1633}" destId="{C2B61E52-4F21-406D-A47F-8D9C0C29B391}" srcOrd="0" destOrd="0" presId="urn:microsoft.com/office/officeart/2016/7/layout/BasicLinearProcessNumbered"/>
    <dgm:cxn modelId="{DB396AA4-6994-4A7E-9568-C029BA6B2BE7}" srcId="{3335CB90-CDF5-49E4-8CFC-CAACE24E1633}" destId="{CD01387F-C74F-4F98-89AA-9C79155652D5}" srcOrd="2" destOrd="0" parTransId="{49B716EF-26A7-414F-B202-D57921B26985}" sibTransId="{DCADB204-300E-4E29-BDC5-E4635021F5BD}"/>
    <dgm:cxn modelId="{8CD77DBD-97C3-4726-BDDE-F81B571C3579}" type="presOf" srcId="{979E3012-E271-4ED7-B39A-CD88B6931AAF}" destId="{A81CF74A-8F0D-44A4-BCBB-412CA9AB1AFD}" srcOrd="0" destOrd="0" presId="urn:microsoft.com/office/officeart/2016/7/layout/BasicLinearProcessNumbered"/>
    <dgm:cxn modelId="{1D9A1CF4-18CD-48F0-912B-03CED9911406}" type="presOf" srcId="{63E306DE-43E4-4EC5-A0ED-93D66F75A4A4}" destId="{A545163E-F81C-479E-B200-10743F325A79}" srcOrd="0" destOrd="0" presId="urn:microsoft.com/office/officeart/2016/7/layout/BasicLinearProcessNumbered"/>
    <dgm:cxn modelId="{C70A2578-09B9-4619-A4D8-219243B97A3D}" type="presParOf" srcId="{C2B61E52-4F21-406D-A47F-8D9C0C29B391}" destId="{4463E6AF-9A6F-4AB1-BDC7-531B29E9457A}" srcOrd="0" destOrd="0" presId="urn:microsoft.com/office/officeart/2016/7/layout/BasicLinearProcessNumbered"/>
    <dgm:cxn modelId="{315CEEC8-8DFE-4DAA-AFA0-55189994860E}" type="presParOf" srcId="{4463E6AF-9A6F-4AB1-BDC7-531B29E9457A}" destId="{A81CF74A-8F0D-44A4-BCBB-412CA9AB1AFD}" srcOrd="0" destOrd="0" presId="urn:microsoft.com/office/officeart/2016/7/layout/BasicLinearProcessNumbered"/>
    <dgm:cxn modelId="{278216D3-3161-4056-9BB9-3118020766E0}" type="presParOf" srcId="{4463E6AF-9A6F-4AB1-BDC7-531B29E9457A}" destId="{114DA27D-9486-481E-92D0-4894F7468304}" srcOrd="1" destOrd="0" presId="urn:microsoft.com/office/officeart/2016/7/layout/BasicLinearProcessNumbered"/>
    <dgm:cxn modelId="{3BB4E06E-6F46-41BB-A8DF-30A8426D150C}" type="presParOf" srcId="{4463E6AF-9A6F-4AB1-BDC7-531B29E9457A}" destId="{7EC67174-D489-46DB-A17F-37F6402C215E}" srcOrd="2" destOrd="0" presId="urn:microsoft.com/office/officeart/2016/7/layout/BasicLinearProcessNumbered"/>
    <dgm:cxn modelId="{EE5DD0D0-C5DB-4265-8480-2023DF0D9BE1}" type="presParOf" srcId="{4463E6AF-9A6F-4AB1-BDC7-531B29E9457A}" destId="{D870308B-7312-4A01-AFF9-AE7189933A88}" srcOrd="3" destOrd="0" presId="urn:microsoft.com/office/officeart/2016/7/layout/BasicLinearProcessNumbered"/>
    <dgm:cxn modelId="{F942CE9D-1900-45D3-8B02-A3AC64D189F0}" type="presParOf" srcId="{C2B61E52-4F21-406D-A47F-8D9C0C29B391}" destId="{6DCE99F5-BB79-4EBB-BC73-552A543F3764}" srcOrd="1" destOrd="0" presId="urn:microsoft.com/office/officeart/2016/7/layout/BasicLinearProcessNumbered"/>
    <dgm:cxn modelId="{E0848FFC-7F2B-4694-9C8D-02C9F52DDD55}" type="presParOf" srcId="{C2B61E52-4F21-406D-A47F-8D9C0C29B391}" destId="{5D447A45-FBD6-4B25-B0E4-DE516D7256E7}" srcOrd="2" destOrd="0" presId="urn:microsoft.com/office/officeart/2016/7/layout/BasicLinearProcessNumbered"/>
    <dgm:cxn modelId="{20A2E2DE-B5EF-49DB-A91C-E20ABDB688EA}" type="presParOf" srcId="{5D447A45-FBD6-4B25-B0E4-DE516D7256E7}" destId="{D0D4A396-8EDF-4CE8-8A0F-D4B287FBB2A2}" srcOrd="0" destOrd="0" presId="urn:microsoft.com/office/officeart/2016/7/layout/BasicLinearProcessNumbered"/>
    <dgm:cxn modelId="{CD0C8CE5-85CD-48FE-952C-D0F3A001C9BC}" type="presParOf" srcId="{5D447A45-FBD6-4B25-B0E4-DE516D7256E7}" destId="{A545163E-F81C-479E-B200-10743F325A79}" srcOrd="1" destOrd="0" presId="urn:microsoft.com/office/officeart/2016/7/layout/BasicLinearProcessNumbered"/>
    <dgm:cxn modelId="{A1A3EF9E-2533-4AF6-B53A-380390F0A645}" type="presParOf" srcId="{5D447A45-FBD6-4B25-B0E4-DE516D7256E7}" destId="{22E832B2-C090-42CB-A489-243C0723D9C0}" srcOrd="2" destOrd="0" presId="urn:microsoft.com/office/officeart/2016/7/layout/BasicLinearProcessNumbered"/>
    <dgm:cxn modelId="{AB2A376D-6596-4D5D-9E25-C22771F316B3}" type="presParOf" srcId="{5D447A45-FBD6-4B25-B0E4-DE516D7256E7}" destId="{205FAA2E-8FC4-4F6B-BF41-38DA24014DAE}" srcOrd="3" destOrd="0" presId="urn:microsoft.com/office/officeart/2016/7/layout/BasicLinearProcessNumbered"/>
    <dgm:cxn modelId="{78D3968B-2013-4643-A670-8F7E844AEC70}" type="presParOf" srcId="{C2B61E52-4F21-406D-A47F-8D9C0C29B391}" destId="{CF932AC4-C46B-4BC8-9654-2E801F73D13D}" srcOrd="3" destOrd="0" presId="urn:microsoft.com/office/officeart/2016/7/layout/BasicLinearProcessNumbered"/>
    <dgm:cxn modelId="{579B57DE-32CD-425B-8E17-81BCEFC72AF9}" type="presParOf" srcId="{C2B61E52-4F21-406D-A47F-8D9C0C29B391}" destId="{4165512E-C243-4027-B4A3-69923FFEC58B}" srcOrd="4" destOrd="0" presId="urn:microsoft.com/office/officeart/2016/7/layout/BasicLinearProcessNumbered"/>
    <dgm:cxn modelId="{02C61F07-708E-4069-AEAC-E253CE417F12}" type="presParOf" srcId="{4165512E-C243-4027-B4A3-69923FFEC58B}" destId="{EC30BFB6-6F22-4E1C-910C-250BD7E82B5D}" srcOrd="0" destOrd="0" presId="urn:microsoft.com/office/officeart/2016/7/layout/BasicLinearProcessNumbered"/>
    <dgm:cxn modelId="{086F1025-4AEC-452D-BECA-3B8A5E578E2B}" type="presParOf" srcId="{4165512E-C243-4027-B4A3-69923FFEC58B}" destId="{A288EE37-628B-4DB3-843B-D1F1342A577B}" srcOrd="1" destOrd="0" presId="urn:microsoft.com/office/officeart/2016/7/layout/BasicLinearProcessNumbered"/>
    <dgm:cxn modelId="{66CD794D-064C-4A8E-A8E2-31BAAE58A823}" type="presParOf" srcId="{4165512E-C243-4027-B4A3-69923FFEC58B}" destId="{7BEF958F-C556-4104-AF47-BB21FC43098C}" srcOrd="2" destOrd="0" presId="urn:microsoft.com/office/officeart/2016/7/layout/BasicLinearProcessNumbered"/>
    <dgm:cxn modelId="{0E9D9517-491E-464C-A228-76BE6B26DD05}" type="presParOf" srcId="{4165512E-C243-4027-B4A3-69923FFEC58B}" destId="{F11C6738-FA9D-4A44-8C51-F88998EFE5CD}"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9C1CC5-2033-41EE-AC64-1B3F158F0CAD}"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F116901-9622-4CFF-9410-857AA23998F8}">
      <dgm:prSet/>
      <dgm:spPr/>
      <dgm:t>
        <a:bodyPr/>
        <a:lstStyle/>
        <a:p>
          <a:pPr>
            <a:defRPr cap="all"/>
          </a:pPr>
          <a:r>
            <a:rPr lang="en-US" b="0" i="0" baseline="0"/>
            <a:t>Explain the benefits of expanding a product life</a:t>
          </a:r>
          <a:r>
            <a:rPr lang="en-US" b="0" i="0"/>
            <a:t> cycle</a:t>
          </a:r>
          <a:endParaRPr lang="en-US"/>
        </a:p>
      </dgm:t>
    </dgm:pt>
    <dgm:pt modelId="{F61D0BCF-CDF5-403B-BAEF-D63B4A404898}" type="parTrans" cxnId="{BC317E06-136C-49D6-A83F-F8DA9220619D}">
      <dgm:prSet/>
      <dgm:spPr/>
      <dgm:t>
        <a:bodyPr/>
        <a:lstStyle/>
        <a:p>
          <a:endParaRPr lang="en-US"/>
        </a:p>
      </dgm:t>
    </dgm:pt>
    <dgm:pt modelId="{6E97CBCA-D19B-4AD8-864C-A7D978ECFB47}" type="sibTrans" cxnId="{BC317E06-136C-49D6-A83F-F8DA9220619D}">
      <dgm:prSet/>
      <dgm:spPr/>
      <dgm:t>
        <a:bodyPr/>
        <a:lstStyle/>
        <a:p>
          <a:endParaRPr lang="en-US"/>
        </a:p>
      </dgm:t>
    </dgm:pt>
    <dgm:pt modelId="{27CDF3A3-CABC-4D30-AE35-F8EAECA207D1}">
      <dgm:prSet/>
      <dgm:spPr/>
      <dgm:t>
        <a:bodyPr/>
        <a:lstStyle/>
        <a:p>
          <a:pPr>
            <a:defRPr cap="all"/>
          </a:pPr>
          <a:r>
            <a:rPr lang="en-US" b="0" i="0"/>
            <a:t>Describe a real world example</a:t>
          </a:r>
          <a:endParaRPr lang="en-US"/>
        </a:p>
      </dgm:t>
    </dgm:pt>
    <dgm:pt modelId="{972FFFC0-B849-4AD2-AF7C-B0A5145A4895}" type="parTrans" cxnId="{446DD5D0-692E-46EF-93F1-6452CDC962A3}">
      <dgm:prSet/>
      <dgm:spPr/>
      <dgm:t>
        <a:bodyPr/>
        <a:lstStyle/>
        <a:p>
          <a:endParaRPr lang="en-US"/>
        </a:p>
      </dgm:t>
    </dgm:pt>
    <dgm:pt modelId="{307CBCF0-91B6-411B-8723-B7DC3D7E8C5E}" type="sibTrans" cxnId="{446DD5D0-692E-46EF-93F1-6452CDC962A3}">
      <dgm:prSet/>
      <dgm:spPr/>
      <dgm:t>
        <a:bodyPr/>
        <a:lstStyle/>
        <a:p>
          <a:endParaRPr lang="en-US"/>
        </a:p>
      </dgm:t>
    </dgm:pt>
    <dgm:pt modelId="{FF1E7C52-EF54-4A88-8CDE-868CBB1C2111}" type="pres">
      <dgm:prSet presAssocID="{B39C1CC5-2033-41EE-AC64-1B3F158F0CAD}" presName="root" presStyleCnt="0">
        <dgm:presLayoutVars>
          <dgm:dir/>
          <dgm:resizeHandles val="exact"/>
        </dgm:presLayoutVars>
      </dgm:prSet>
      <dgm:spPr/>
    </dgm:pt>
    <dgm:pt modelId="{8C469BFB-2BB2-48C2-8AEC-337D625EF618}" type="pres">
      <dgm:prSet presAssocID="{2F116901-9622-4CFF-9410-857AA23998F8}" presName="compNode" presStyleCnt="0"/>
      <dgm:spPr/>
    </dgm:pt>
    <dgm:pt modelId="{BF208487-40AD-407F-B746-0A38389CBDC1}" type="pres">
      <dgm:prSet presAssocID="{2F116901-9622-4CFF-9410-857AA23998F8}" presName="iconBgRect" presStyleLbl="bgShp" presStyleIdx="0" presStyleCnt="2"/>
      <dgm:spPr>
        <a:prstGeom prst="round2DiagRect">
          <a:avLst>
            <a:gd name="adj1" fmla="val 29727"/>
            <a:gd name="adj2" fmla="val 0"/>
          </a:avLst>
        </a:prstGeom>
      </dgm:spPr>
    </dgm:pt>
    <dgm:pt modelId="{32E99A2D-FAE8-443C-B873-AC29BE9F4C6A}" type="pres">
      <dgm:prSet presAssocID="{2F116901-9622-4CFF-9410-857AA23998F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epeat"/>
        </a:ext>
      </dgm:extLst>
    </dgm:pt>
    <dgm:pt modelId="{14333EB2-A44D-4B06-8974-60B34BD4C7E6}" type="pres">
      <dgm:prSet presAssocID="{2F116901-9622-4CFF-9410-857AA23998F8}" presName="spaceRect" presStyleCnt="0"/>
      <dgm:spPr/>
    </dgm:pt>
    <dgm:pt modelId="{B21134F5-903F-421C-B338-AA009796177C}" type="pres">
      <dgm:prSet presAssocID="{2F116901-9622-4CFF-9410-857AA23998F8}" presName="textRect" presStyleLbl="revTx" presStyleIdx="0" presStyleCnt="2">
        <dgm:presLayoutVars>
          <dgm:chMax val="1"/>
          <dgm:chPref val="1"/>
        </dgm:presLayoutVars>
      </dgm:prSet>
      <dgm:spPr/>
    </dgm:pt>
    <dgm:pt modelId="{77B48AB0-9E68-4F65-9FF7-FDA57B7DB39E}" type="pres">
      <dgm:prSet presAssocID="{6E97CBCA-D19B-4AD8-864C-A7D978ECFB47}" presName="sibTrans" presStyleCnt="0"/>
      <dgm:spPr/>
    </dgm:pt>
    <dgm:pt modelId="{C93E1103-C652-4DD5-B671-48B2F9156795}" type="pres">
      <dgm:prSet presAssocID="{27CDF3A3-CABC-4D30-AE35-F8EAECA207D1}" presName="compNode" presStyleCnt="0"/>
      <dgm:spPr/>
    </dgm:pt>
    <dgm:pt modelId="{21EE213E-1172-4A48-A02E-9FD6660FDCB2}" type="pres">
      <dgm:prSet presAssocID="{27CDF3A3-CABC-4D30-AE35-F8EAECA207D1}" presName="iconBgRect" presStyleLbl="bgShp" presStyleIdx="1" presStyleCnt="2"/>
      <dgm:spPr>
        <a:prstGeom prst="round2DiagRect">
          <a:avLst>
            <a:gd name="adj1" fmla="val 29727"/>
            <a:gd name="adj2" fmla="val 0"/>
          </a:avLst>
        </a:prstGeom>
      </dgm:spPr>
    </dgm:pt>
    <dgm:pt modelId="{BB06D5EF-7264-41FC-B6D0-40A6F16978D7}" type="pres">
      <dgm:prSet presAssocID="{27CDF3A3-CABC-4D30-AE35-F8EAECA207D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arth Globe Americas"/>
        </a:ext>
      </dgm:extLst>
    </dgm:pt>
    <dgm:pt modelId="{64A4D526-7B84-44CC-9E45-ECF2D7816009}" type="pres">
      <dgm:prSet presAssocID="{27CDF3A3-CABC-4D30-AE35-F8EAECA207D1}" presName="spaceRect" presStyleCnt="0"/>
      <dgm:spPr/>
    </dgm:pt>
    <dgm:pt modelId="{8807FDDB-02C4-439B-B7F6-54AA26A18E63}" type="pres">
      <dgm:prSet presAssocID="{27CDF3A3-CABC-4D30-AE35-F8EAECA207D1}" presName="textRect" presStyleLbl="revTx" presStyleIdx="1" presStyleCnt="2">
        <dgm:presLayoutVars>
          <dgm:chMax val="1"/>
          <dgm:chPref val="1"/>
        </dgm:presLayoutVars>
      </dgm:prSet>
      <dgm:spPr/>
    </dgm:pt>
  </dgm:ptLst>
  <dgm:cxnLst>
    <dgm:cxn modelId="{BC317E06-136C-49D6-A83F-F8DA9220619D}" srcId="{B39C1CC5-2033-41EE-AC64-1B3F158F0CAD}" destId="{2F116901-9622-4CFF-9410-857AA23998F8}" srcOrd="0" destOrd="0" parTransId="{F61D0BCF-CDF5-403B-BAEF-D63B4A404898}" sibTransId="{6E97CBCA-D19B-4AD8-864C-A7D978ECFB47}"/>
    <dgm:cxn modelId="{B4A7141E-C6C6-45CD-A728-220A000A37F4}" type="presOf" srcId="{B39C1CC5-2033-41EE-AC64-1B3F158F0CAD}" destId="{FF1E7C52-EF54-4A88-8CDE-868CBB1C2111}" srcOrd="0" destOrd="0" presId="urn:microsoft.com/office/officeart/2018/5/layout/IconLeafLabelList"/>
    <dgm:cxn modelId="{A508D5BD-487A-47FD-98B4-E78A28FD116D}" type="presOf" srcId="{27CDF3A3-CABC-4D30-AE35-F8EAECA207D1}" destId="{8807FDDB-02C4-439B-B7F6-54AA26A18E63}" srcOrd="0" destOrd="0" presId="urn:microsoft.com/office/officeart/2018/5/layout/IconLeafLabelList"/>
    <dgm:cxn modelId="{446DD5D0-692E-46EF-93F1-6452CDC962A3}" srcId="{B39C1CC5-2033-41EE-AC64-1B3F158F0CAD}" destId="{27CDF3A3-CABC-4D30-AE35-F8EAECA207D1}" srcOrd="1" destOrd="0" parTransId="{972FFFC0-B849-4AD2-AF7C-B0A5145A4895}" sibTransId="{307CBCF0-91B6-411B-8723-B7DC3D7E8C5E}"/>
    <dgm:cxn modelId="{F74D12F0-BA13-4B93-86FF-9D119F33EC7B}" type="presOf" srcId="{2F116901-9622-4CFF-9410-857AA23998F8}" destId="{B21134F5-903F-421C-B338-AA009796177C}" srcOrd="0" destOrd="0" presId="urn:microsoft.com/office/officeart/2018/5/layout/IconLeafLabelList"/>
    <dgm:cxn modelId="{6BC86B53-E854-44F9-BCAE-53F4C2C6B15D}" type="presParOf" srcId="{FF1E7C52-EF54-4A88-8CDE-868CBB1C2111}" destId="{8C469BFB-2BB2-48C2-8AEC-337D625EF618}" srcOrd="0" destOrd="0" presId="urn:microsoft.com/office/officeart/2018/5/layout/IconLeafLabelList"/>
    <dgm:cxn modelId="{74B901E2-3882-4728-83C9-B48B694BD93A}" type="presParOf" srcId="{8C469BFB-2BB2-48C2-8AEC-337D625EF618}" destId="{BF208487-40AD-407F-B746-0A38389CBDC1}" srcOrd="0" destOrd="0" presId="urn:microsoft.com/office/officeart/2018/5/layout/IconLeafLabelList"/>
    <dgm:cxn modelId="{74AC0001-9B38-4DF8-A0F4-C22C4973F6DC}" type="presParOf" srcId="{8C469BFB-2BB2-48C2-8AEC-337D625EF618}" destId="{32E99A2D-FAE8-443C-B873-AC29BE9F4C6A}" srcOrd="1" destOrd="0" presId="urn:microsoft.com/office/officeart/2018/5/layout/IconLeafLabelList"/>
    <dgm:cxn modelId="{EE977B9D-6325-49FE-B4AA-2F1171BF745A}" type="presParOf" srcId="{8C469BFB-2BB2-48C2-8AEC-337D625EF618}" destId="{14333EB2-A44D-4B06-8974-60B34BD4C7E6}" srcOrd="2" destOrd="0" presId="urn:microsoft.com/office/officeart/2018/5/layout/IconLeafLabelList"/>
    <dgm:cxn modelId="{27D01E47-86E4-484B-BF5E-46D655658770}" type="presParOf" srcId="{8C469BFB-2BB2-48C2-8AEC-337D625EF618}" destId="{B21134F5-903F-421C-B338-AA009796177C}" srcOrd="3" destOrd="0" presId="urn:microsoft.com/office/officeart/2018/5/layout/IconLeafLabelList"/>
    <dgm:cxn modelId="{EAE4DAC5-2AF9-403D-8EA0-AB0AEC4CCF16}" type="presParOf" srcId="{FF1E7C52-EF54-4A88-8CDE-868CBB1C2111}" destId="{77B48AB0-9E68-4F65-9FF7-FDA57B7DB39E}" srcOrd="1" destOrd="0" presId="urn:microsoft.com/office/officeart/2018/5/layout/IconLeafLabelList"/>
    <dgm:cxn modelId="{EB424ABE-C072-4E61-BF90-CEC8F2D908A4}" type="presParOf" srcId="{FF1E7C52-EF54-4A88-8CDE-868CBB1C2111}" destId="{C93E1103-C652-4DD5-B671-48B2F9156795}" srcOrd="2" destOrd="0" presId="urn:microsoft.com/office/officeart/2018/5/layout/IconLeafLabelList"/>
    <dgm:cxn modelId="{08465FAB-B09C-40E7-9544-60309ECF0B44}" type="presParOf" srcId="{C93E1103-C652-4DD5-B671-48B2F9156795}" destId="{21EE213E-1172-4A48-A02E-9FD6660FDCB2}" srcOrd="0" destOrd="0" presId="urn:microsoft.com/office/officeart/2018/5/layout/IconLeafLabelList"/>
    <dgm:cxn modelId="{43FA0A1F-665A-4D08-A858-32DBBF5F33F3}" type="presParOf" srcId="{C93E1103-C652-4DD5-B671-48B2F9156795}" destId="{BB06D5EF-7264-41FC-B6D0-40A6F16978D7}" srcOrd="1" destOrd="0" presId="urn:microsoft.com/office/officeart/2018/5/layout/IconLeafLabelList"/>
    <dgm:cxn modelId="{0E1A79C2-E885-43DF-8026-78708CBA802B}" type="presParOf" srcId="{C93E1103-C652-4DD5-B671-48B2F9156795}" destId="{64A4D526-7B84-44CC-9E45-ECF2D7816009}" srcOrd="2" destOrd="0" presId="urn:microsoft.com/office/officeart/2018/5/layout/IconLeafLabelList"/>
    <dgm:cxn modelId="{27545469-8D44-451C-9D29-B3A35800C448}" type="presParOf" srcId="{C93E1103-C652-4DD5-B671-48B2F9156795}" destId="{8807FDDB-02C4-439B-B7F6-54AA26A18E63}"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6C7E4D8-D628-4F4D-AED7-9EC1B4A87AA1}" type="doc">
      <dgm:prSet loTypeId="urn:microsoft.com/office/officeart/2018/5/layout/IconCircle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B8156E46-1CB4-4B68-B937-68F10DD1BF60}">
      <dgm:prSet/>
      <dgm:spPr/>
      <dgm:t>
        <a:bodyPr/>
        <a:lstStyle/>
        <a:p>
          <a:pPr>
            <a:defRPr cap="all"/>
          </a:pPr>
          <a:r>
            <a:rPr lang="en-GB"/>
            <a:t>Distinguish between push factors and full factors.</a:t>
          </a:r>
          <a:endParaRPr lang="en-US"/>
        </a:p>
      </dgm:t>
    </dgm:pt>
    <dgm:pt modelId="{26376634-A53E-4DFC-AAA1-3FE17B8024C7}" type="parTrans" cxnId="{CA0CF7FD-A8A7-4F45-83F8-88D81394A876}">
      <dgm:prSet/>
      <dgm:spPr/>
      <dgm:t>
        <a:bodyPr/>
        <a:lstStyle/>
        <a:p>
          <a:endParaRPr lang="en-US"/>
        </a:p>
      </dgm:t>
    </dgm:pt>
    <dgm:pt modelId="{0384816A-4199-4BE1-B60F-87ECDB7EBF45}" type="sibTrans" cxnId="{CA0CF7FD-A8A7-4F45-83F8-88D81394A876}">
      <dgm:prSet/>
      <dgm:spPr/>
      <dgm:t>
        <a:bodyPr/>
        <a:lstStyle/>
        <a:p>
          <a:endParaRPr lang="en-US"/>
        </a:p>
      </dgm:t>
    </dgm:pt>
    <dgm:pt modelId="{150AE89F-1BB3-4D06-A1CD-768BA1CCE475}">
      <dgm:prSet/>
      <dgm:spPr/>
      <dgm:t>
        <a:bodyPr/>
        <a:lstStyle/>
        <a:p>
          <a:pPr>
            <a:defRPr cap="all"/>
          </a:pPr>
          <a:r>
            <a:rPr lang="en-GB"/>
            <a:t>Distinguish between off-shoring and outsourcing.</a:t>
          </a:r>
          <a:endParaRPr lang="en-US"/>
        </a:p>
      </dgm:t>
    </dgm:pt>
    <dgm:pt modelId="{B663F035-0408-4263-ACBD-041CD72BDD12}" type="parTrans" cxnId="{4A510799-C819-4C83-9787-8E20178B97BD}">
      <dgm:prSet/>
      <dgm:spPr/>
      <dgm:t>
        <a:bodyPr/>
        <a:lstStyle/>
        <a:p>
          <a:endParaRPr lang="en-US"/>
        </a:p>
      </dgm:t>
    </dgm:pt>
    <dgm:pt modelId="{CB85F7F8-F5C2-473F-9687-F79B4CEA56E0}" type="sibTrans" cxnId="{4A510799-C819-4C83-9787-8E20178B97BD}">
      <dgm:prSet/>
      <dgm:spPr/>
      <dgm:t>
        <a:bodyPr/>
        <a:lstStyle/>
        <a:p>
          <a:endParaRPr lang="en-US"/>
        </a:p>
      </dgm:t>
    </dgm:pt>
    <dgm:pt modelId="{E4C46350-49E4-44D9-9BB0-8619C74DAB12}">
      <dgm:prSet/>
      <dgm:spPr/>
      <dgm:t>
        <a:bodyPr/>
        <a:lstStyle/>
        <a:p>
          <a:pPr>
            <a:defRPr cap="all"/>
          </a:pPr>
          <a:r>
            <a:rPr lang="en-GB"/>
            <a:t>Draw an extended product life cycle.</a:t>
          </a:r>
          <a:endParaRPr lang="en-US"/>
        </a:p>
      </dgm:t>
    </dgm:pt>
    <dgm:pt modelId="{A602960B-5A15-4BCC-99DC-9CCE14DD0C75}" type="parTrans" cxnId="{0487939A-6C2D-4674-ACB0-44B4195C30E8}">
      <dgm:prSet/>
      <dgm:spPr/>
      <dgm:t>
        <a:bodyPr/>
        <a:lstStyle/>
        <a:p>
          <a:endParaRPr lang="en-US"/>
        </a:p>
      </dgm:t>
    </dgm:pt>
    <dgm:pt modelId="{B8D4F553-293D-4153-865E-D747E9302E12}" type="sibTrans" cxnId="{0487939A-6C2D-4674-ACB0-44B4195C30E8}">
      <dgm:prSet/>
      <dgm:spPr/>
      <dgm:t>
        <a:bodyPr/>
        <a:lstStyle/>
        <a:p>
          <a:endParaRPr lang="en-US"/>
        </a:p>
      </dgm:t>
    </dgm:pt>
    <dgm:pt modelId="{D15D4760-B5B1-4764-A82D-F702AA19C1F6}" type="pres">
      <dgm:prSet presAssocID="{E6C7E4D8-D628-4F4D-AED7-9EC1B4A87AA1}" presName="root" presStyleCnt="0">
        <dgm:presLayoutVars>
          <dgm:dir/>
          <dgm:resizeHandles val="exact"/>
        </dgm:presLayoutVars>
      </dgm:prSet>
      <dgm:spPr/>
    </dgm:pt>
    <dgm:pt modelId="{CA87ED06-EC9E-47B9-971B-399092256D25}" type="pres">
      <dgm:prSet presAssocID="{B8156E46-1CB4-4B68-B937-68F10DD1BF60}" presName="compNode" presStyleCnt="0"/>
      <dgm:spPr/>
    </dgm:pt>
    <dgm:pt modelId="{86D0062F-13DB-48CC-8CEF-7993DC16543D}" type="pres">
      <dgm:prSet presAssocID="{B8156E46-1CB4-4B68-B937-68F10DD1BF60}" presName="iconBgRect" presStyleLbl="bgShp" presStyleIdx="0" presStyleCnt="3"/>
      <dgm:spPr/>
    </dgm:pt>
    <dgm:pt modelId="{ACBAD692-335E-4A98-9EB2-330720A54F42}" type="pres">
      <dgm:prSet presAssocID="{B8156E46-1CB4-4B68-B937-68F10DD1BF6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BE18DE76-87B9-4800-9460-089263237586}" type="pres">
      <dgm:prSet presAssocID="{B8156E46-1CB4-4B68-B937-68F10DD1BF60}" presName="spaceRect" presStyleCnt="0"/>
      <dgm:spPr/>
    </dgm:pt>
    <dgm:pt modelId="{3BB2A5CC-4B8E-414B-A0A0-38383AFCCB7A}" type="pres">
      <dgm:prSet presAssocID="{B8156E46-1CB4-4B68-B937-68F10DD1BF60}" presName="textRect" presStyleLbl="revTx" presStyleIdx="0" presStyleCnt="3">
        <dgm:presLayoutVars>
          <dgm:chMax val="1"/>
          <dgm:chPref val="1"/>
        </dgm:presLayoutVars>
      </dgm:prSet>
      <dgm:spPr/>
    </dgm:pt>
    <dgm:pt modelId="{79B87552-676E-4575-9CBE-1F098E65ACD8}" type="pres">
      <dgm:prSet presAssocID="{0384816A-4199-4BE1-B60F-87ECDB7EBF45}" presName="sibTrans" presStyleCnt="0"/>
      <dgm:spPr/>
    </dgm:pt>
    <dgm:pt modelId="{67D7DAD9-6479-4DF1-B856-CE84A083C61E}" type="pres">
      <dgm:prSet presAssocID="{150AE89F-1BB3-4D06-A1CD-768BA1CCE475}" presName="compNode" presStyleCnt="0"/>
      <dgm:spPr/>
    </dgm:pt>
    <dgm:pt modelId="{731A18E9-5994-4A00-9104-023965903D0B}" type="pres">
      <dgm:prSet presAssocID="{150AE89F-1BB3-4D06-A1CD-768BA1CCE475}" presName="iconBgRect" presStyleLbl="bgShp" presStyleIdx="1" presStyleCnt="3"/>
      <dgm:spPr/>
    </dgm:pt>
    <dgm:pt modelId="{6D5A2A48-F3ED-4F28-9ACA-151A5DE36095}" type="pres">
      <dgm:prSet presAssocID="{150AE89F-1BB3-4D06-A1CD-768BA1CCE47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nching Diagram"/>
        </a:ext>
      </dgm:extLst>
    </dgm:pt>
    <dgm:pt modelId="{E0B856B8-E35F-40E2-A7C8-9E31892AEBF5}" type="pres">
      <dgm:prSet presAssocID="{150AE89F-1BB3-4D06-A1CD-768BA1CCE475}" presName="spaceRect" presStyleCnt="0"/>
      <dgm:spPr/>
    </dgm:pt>
    <dgm:pt modelId="{7FBEEB45-C9A8-4CFE-82E5-676F15B3AACA}" type="pres">
      <dgm:prSet presAssocID="{150AE89F-1BB3-4D06-A1CD-768BA1CCE475}" presName="textRect" presStyleLbl="revTx" presStyleIdx="1" presStyleCnt="3">
        <dgm:presLayoutVars>
          <dgm:chMax val="1"/>
          <dgm:chPref val="1"/>
        </dgm:presLayoutVars>
      </dgm:prSet>
      <dgm:spPr/>
    </dgm:pt>
    <dgm:pt modelId="{DEAFAB3E-84F5-43C1-869C-59C7516A0135}" type="pres">
      <dgm:prSet presAssocID="{CB85F7F8-F5C2-473F-9687-F79B4CEA56E0}" presName="sibTrans" presStyleCnt="0"/>
      <dgm:spPr/>
    </dgm:pt>
    <dgm:pt modelId="{D8714683-BFF0-4B55-8597-0D3CF77FD4B9}" type="pres">
      <dgm:prSet presAssocID="{E4C46350-49E4-44D9-9BB0-8619C74DAB12}" presName="compNode" presStyleCnt="0"/>
      <dgm:spPr/>
    </dgm:pt>
    <dgm:pt modelId="{97B23496-5CD7-4470-AC34-31C5C2CE39AC}" type="pres">
      <dgm:prSet presAssocID="{E4C46350-49E4-44D9-9BB0-8619C74DAB12}" presName="iconBgRect" presStyleLbl="bgShp" presStyleIdx="2" presStyleCnt="3"/>
      <dgm:spPr/>
    </dgm:pt>
    <dgm:pt modelId="{428116BE-48E1-4178-9BF6-E5C6D3919A08}" type="pres">
      <dgm:prSet presAssocID="{E4C46350-49E4-44D9-9BB0-8619C74DAB1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epeat"/>
        </a:ext>
      </dgm:extLst>
    </dgm:pt>
    <dgm:pt modelId="{FFA41F9A-2282-45D9-8033-8E88E8F01D13}" type="pres">
      <dgm:prSet presAssocID="{E4C46350-49E4-44D9-9BB0-8619C74DAB12}" presName="spaceRect" presStyleCnt="0"/>
      <dgm:spPr/>
    </dgm:pt>
    <dgm:pt modelId="{50ABADA8-A2E1-49ED-B7FD-63DB4C34499E}" type="pres">
      <dgm:prSet presAssocID="{E4C46350-49E4-44D9-9BB0-8619C74DAB12}" presName="textRect" presStyleLbl="revTx" presStyleIdx="2" presStyleCnt="3">
        <dgm:presLayoutVars>
          <dgm:chMax val="1"/>
          <dgm:chPref val="1"/>
        </dgm:presLayoutVars>
      </dgm:prSet>
      <dgm:spPr/>
    </dgm:pt>
  </dgm:ptLst>
  <dgm:cxnLst>
    <dgm:cxn modelId="{3D06C166-9CE8-433D-AFE6-FB6A455F5462}" type="presOf" srcId="{E6C7E4D8-D628-4F4D-AED7-9EC1B4A87AA1}" destId="{D15D4760-B5B1-4764-A82D-F702AA19C1F6}" srcOrd="0" destOrd="0" presId="urn:microsoft.com/office/officeart/2018/5/layout/IconCircleLabelList"/>
    <dgm:cxn modelId="{BD9C884C-7610-447E-9FC4-40FB0DB72742}" type="presOf" srcId="{E4C46350-49E4-44D9-9BB0-8619C74DAB12}" destId="{50ABADA8-A2E1-49ED-B7FD-63DB4C34499E}" srcOrd="0" destOrd="0" presId="urn:microsoft.com/office/officeart/2018/5/layout/IconCircleLabelList"/>
    <dgm:cxn modelId="{D721BC6F-90E7-4286-8342-17BCF66E1FE4}" type="presOf" srcId="{150AE89F-1BB3-4D06-A1CD-768BA1CCE475}" destId="{7FBEEB45-C9A8-4CFE-82E5-676F15B3AACA}" srcOrd="0" destOrd="0" presId="urn:microsoft.com/office/officeart/2018/5/layout/IconCircleLabelList"/>
    <dgm:cxn modelId="{4A510799-C819-4C83-9787-8E20178B97BD}" srcId="{E6C7E4D8-D628-4F4D-AED7-9EC1B4A87AA1}" destId="{150AE89F-1BB3-4D06-A1CD-768BA1CCE475}" srcOrd="1" destOrd="0" parTransId="{B663F035-0408-4263-ACBD-041CD72BDD12}" sibTransId="{CB85F7F8-F5C2-473F-9687-F79B4CEA56E0}"/>
    <dgm:cxn modelId="{0487939A-6C2D-4674-ACB0-44B4195C30E8}" srcId="{E6C7E4D8-D628-4F4D-AED7-9EC1B4A87AA1}" destId="{E4C46350-49E4-44D9-9BB0-8619C74DAB12}" srcOrd="2" destOrd="0" parTransId="{A602960B-5A15-4BCC-99DC-9CCE14DD0C75}" sibTransId="{B8D4F553-293D-4153-865E-D747E9302E12}"/>
    <dgm:cxn modelId="{64051AB1-B952-44B9-A744-029D2905F684}" type="presOf" srcId="{B8156E46-1CB4-4B68-B937-68F10DD1BF60}" destId="{3BB2A5CC-4B8E-414B-A0A0-38383AFCCB7A}" srcOrd="0" destOrd="0" presId="urn:microsoft.com/office/officeart/2018/5/layout/IconCircleLabelList"/>
    <dgm:cxn modelId="{CA0CF7FD-A8A7-4F45-83F8-88D81394A876}" srcId="{E6C7E4D8-D628-4F4D-AED7-9EC1B4A87AA1}" destId="{B8156E46-1CB4-4B68-B937-68F10DD1BF60}" srcOrd="0" destOrd="0" parTransId="{26376634-A53E-4DFC-AAA1-3FE17B8024C7}" sibTransId="{0384816A-4199-4BE1-B60F-87ECDB7EBF45}"/>
    <dgm:cxn modelId="{8DDB8324-C115-4343-9182-2509CE3FCFEF}" type="presParOf" srcId="{D15D4760-B5B1-4764-A82D-F702AA19C1F6}" destId="{CA87ED06-EC9E-47B9-971B-399092256D25}" srcOrd="0" destOrd="0" presId="urn:microsoft.com/office/officeart/2018/5/layout/IconCircleLabelList"/>
    <dgm:cxn modelId="{CF9A4F7A-C09B-4F8E-BF10-3312D5FE43F6}" type="presParOf" srcId="{CA87ED06-EC9E-47B9-971B-399092256D25}" destId="{86D0062F-13DB-48CC-8CEF-7993DC16543D}" srcOrd="0" destOrd="0" presId="urn:microsoft.com/office/officeart/2018/5/layout/IconCircleLabelList"/>
    <dgm:cxn modelId="{DFA3570A-44C8-42ED-B5BE-22C9CA7E93DE}" type="presParOf" srcId="{CA87ED06-EC9E-47B9-971B-399092256D25}" destId="{ACBAD692-335E-4A98-9EB2-330720A54F42}" srcOrd="1" destOrd="0" presId="urn:microsoft.com/office/officeart/2018/5/layout/IconCircleLabelList"/>
    <dgm:cxn modelId="{30993669-E5DD-44FD-8011-F6E43EC127DC}" type="presParOf" srcId="{CA87ED06-EC9E-47B9-971B-399092256D25}" destId="{BE18DE76-87B9-4800-9460-089263237586}" srcOrd="2" destOrd="0" presId="urn:microsoft.com/office/officeart/2018/5/layout/IconCircleLabelList"/>
    <dgm:cxn modelId="{6D78A4A4-81B1-4400-A82C-36A083B37EAB}" type="presParOf" srcId="{CA87ED06-EC9E-47B9-971B-399092256D25}" destId="{3BB2A5CC-4B8E-414B-A0A0-38383AFCCB7A}" srcOrd="3" destOrd="0" presId="urn:microsoft.com/office/officeart/2018/5/layout/IconCircleLabelList"/>
    <dgm:cxn modelId="{B270058E-BA82-410A-BFFA-8436C014D442}" type="presParOf" srcId="{D15D4760-B5B1-4764-A82D-F702AA19C1F6}" destId="{79B87552-676E-4575-9CBE-1F098E65ACD8}" srcOrd="1" destOrd="0" presId="urn:microsoft.com/office/officeart/2018/5/layout/IconCircleLabelList"/>
    <dgm:cxn modelId="{F90EAFEE-09C1-4027-AEC7-23DCC5E72221}" type="presParOf" srcId="{D15D4760-B5B1-4764-A82D-F702AA19C1F6}" destId="{67D7DAD9-6479-4DF1-B856-CE84A083C61E}" srcOrd="2" destOrd="0" presId="urn:microsoft.com/office/officeart/2018/5/layout/IconCircleLabelList"/>
    <dgm:cxn modelId="{F58C751A-C8E1-4F22-BB1F-D0FEFC11B766}" type="presParOf" srcId="{67D7DAD9-6479-4DF1-B856-CE84A083C61E}" destId="{731A18E9-5994-4A00-9104-023965903D0B}" srcOrd="0" destOrd="0" presId="urn:microsoft.com/office/officeart/2018/5/layout/IconCircleLabelList"/>
    <dgm:cxn modelId="{C177AB35-C5BE-44ED-A753-00865E365A20}" type="presParOf" srcId="{67D7DAD9-6479-4DF1-B856-CE84A083C61E}" destId="{6D5A2A48-F3ED-4F28-9ACA-151A5DE36095}" srcOrd="1" destOrd="0" presId="urn:microsoft.com/office/officeart/2018/5/layout/IconCircleLabelList"/>
    <dgm:cxn modelId="{89F50A42-0A10-461F-B8F3-15ABA208939C}" type="presParOf" srcId="{67D7DAD9-6479-4DF1-B856-CE84A083C61E}" destId="{E0B856B8-E35F-40E2-A7C8-9E31892AEBF5}" srcOrd="2" destOrd="0" presId="urn:microsoft.com/office/officeart/2018/5/layout/IconCircleLabelList"/>
    <dgm:cxn modelId="{6BB1C0A9-A6AF-4EBD-9193-4086F35EF9B6}" type="presParOf" srcId="{67D7DAD9-6479-4DF1-B856-CE84A083C61E}" destId="{7FBEEB45-C9A8-4CFE-82E5-676F15B3AACA}" srcOrd="3" destOrd="0" presId="urn:microsoft.com/office/officeart/2018/5/layout/IconCircleLabelList"/>
    <dgm:cxn modelId="{557EB71E-7D6C-4031-9962-A0DA9A6D8ED8}" type="presParOf" srcId="{D15D4760-B5B1-4764-A82D-F702AA19C1F6}" destId="{DEAFAB3E-84F5-43C1-869C-59C7516A0135}" srcOrd="3" destOrd="0" presId="urn:microsoft.com/office/officeart/2018/5/layout/IconCircleLabelList"/>
    <dgm:cxn modelId="{FFCD1572-03F9-4C45-AE2F-840BD2F54CA3}" type="presParOf" srcId="{D15D4760-B5B1-4764-A82D-F702AA19C1F6}" destId="{D8714683-BFF0-4B55-8597-0D3CF77FD4B9}" srcOrd="4" destOrd="0" presId="urn:microsoft.com/office/officeart/2018/5/layout/IconCircleLabelList"/>
    <dgm:cxn modelId="{DB2C7ACC-76B0-400E-A4B7-0618793BEDB3}" type="presParOf" srcId="{D8714683-BFF0-4B55-8597-0D3CF77FD4B9}" destId="{97B23496-5CD7-4470-AC34-31C5C2CE39AC}" srcOrd="0" destOrd="0" presId="urn:microsoft.com/office/officeart/2018/5/layout/IconCircleLabelList"/>
    <dgm:cxn modelId="{8B2C514A-2DBA-4380-BB2E-F60D89F2683A}" type="presParOf" srcId="{D8714683-BFF0-4B55-8597-0D3CF77FD4B9}" destId="{428116BE-48E1-4178-9BF6-E5C6D3919A08}" srcOrd="1" destOrd="0" presId="urn:microsoft.com/office/officeart/2018/5/layout/IconCircleLabelList"/>
    <dgm:cxn modelId="{0057A96E-4457-4843-B81F-A6CF4163D955}" type="presParOf" srcId="{D8714683-BFF0-4B55-8597-0D3CF77FD4B9}" destId="{FFA41F9A-2282-45D9-8033-8E88E8F01D13}" srcOrd="2" destOrd="0" presId="urn:microsoft.com/office/officeart/2018/5/layout/IconCircleLabelList"/>
    <dgm:cxn modelId="{59780ACD-DC73-4FB9-82ED-B5EBCC4421FB}" type="presParOf" srcId="{D8714683-BFF0-4B55-8597-0D3CF77FD4B9}" destId="{50ABADA8-A2E1-49ED-B7FD-63DB4C34499E}"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26C2CF-E125-4C5A-B46B-0EC518A2E66E}">
      <dsp:nvSpPr>
        <dsp:cNvPr id="0" name=""/>
        <dsp:cNvSpPr/>
      </dsp:nvSpPr>
      <dsp:spPr>
        <a:xfrm>
          <a:off x="0" y="0"/>
          <a:ext cx="9288654" cy="125784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baseline="0"/>
            <a:t>What does the term ‘competition’</a:t>
          </a:r>
          <a:r>
            <a:rPr lang="en-US" sz="2300" b="0" i="0" kern="1200"/>
            <a:t> mean?</a:t>
          </a:r>
          <a:endParaRPr lang="en-US" sz="2300" kern="1200"/>
        </a:p>
      </dsp:txBody>
      <dsp:txXfrm>
        <a:off x="36841" y="36841"/>
        <a:ext cx="7931345" cy="1184159"/>
      </dsp:txXfrm>
    </dsp:sp>
    <dsp:sp modelId="{BE3A850F-C446-4960-A90D-D36E870181CB}">
      <dsp:nvSpPr>
        <dsp:cNvPr id="0" name=""/>
        <dsp:cNvSpPr/>
      </dsp:nvSpPr>
      <dsp:spPr>
        <a:xfrm>
          <a:off x="819587" y="1467481"/>
          <a:ext cx="9288654" cy="125784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Starbucks, Café Nero and Costa all sell more than just coffee, why have they expanded their market beyond coffee?</a:t>
          </a:r>
        </a:p>
      </dsp:txBody>
      <dsp:txXfrm>
        <a:off x="856428" y="1504322"/>
        <a:ext cx="7577788" cy="1184159"/>
      </dsp:txXfrm>
    </dsp:sp>
    <dsp:sp modelId="{A6B400BC-C810-46B9-BCF3-68C24BD72657}">
      <dsp:nvSpPr>
        <dsp:cNvPr id="0" name=""/>
        <dsp:cNvSpPr/>
      </dsp:nvSpPr>
      <dsp:spPr>
        <a:xfrm>
          <a:off x="1639174" y="2934963"/>
          <a:ext cx="9288654" cy="125784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a:t>Find another example of competitors forcing each other into new markets.</a:t>
          </a:r>
          <a:endParaRPr lang="en-US" sz="2300" kern="1200"/>
        </a:p>
      </dsp:txBody>
      <dsp:txXfrm>
        <a:off x="1676015" y="2971804"/>
        <a:ext cx="7577788" cy="1184159"/>
      </dsp:txXfrm>
    </dsp:sp>
    <dsp:sp modelId="{2C7D8CAC-D31E-4FCE-97E7-886FF9716656}">
      <dsp:nvSpPr>
        <dsp:cNvPr id="0" name=""/>
        <dsp:cNvSpPr/>
      </dsp:nvSpPr>
      <dsp:spPr>
        <a:xfrm>
          <a:off x="8471057" y="953863"/>
          <a:ext cx="817596" cy="817596"/>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655016" y="953863"/>
        <a:ext cx="449678" cy="615241"/>
      </dsp:txXfrm>
    </dsp:sp>
    <dsp:sp modelId="{50EC9EBB-7863-418F-B710-2EF38B52ADA1}">
      <dsp:nvSpPr>
        <dsp:cNvPr id="0" name=""/>
        <dsp:cNvSpPr/>
      </dsp:nvSpPr>
      <dsp:spPr>
        <a:xfrm>
          <a:off x="9290644" y="2412959"/>
          <a:ext cx="817596" cy="817596"/>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474603" y="2412959"/>
        <a:ext cx="449678" cy="6152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D3EC8F-5A59-4C2F-8E9C-1521BE54CEF8}">
      <dsp:nvSpPr>
        <dsp:cNvPr id="0" name=""/>
        <dsp:cNvSpPr/>
      </dsp:nvSpPr>
      <dsp:spPr>
        <a:xfrm>
          <a:off x="718664" y="453902"/>
          <a:ext cx="1955812" cy="19558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EBDCDA-2909-4684-947A-C297C69FC397}">
      <dsp:nvSpPr>
        <dsp:cNvPr id="0" name=""/>
        <dsp:cNvSpPr/>
      </dsp:nvSpPr>
      <dsp:spPr>
        <a:xfrm>
          <a:off x="1135476" y="870714"/>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2A7393-01B2-43B9-AED5-5FBF613EE0CA}">
      <dsp:nvSpPr>
        <dsp:cNvPr id="0" name=""/>
        <dsp:cNvSpPr/>
      </dsp:nvSpPr>
      <dsp:spPr>
        <a:xfrm>
          <a:off x="93445"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GB" sz="1700" b="0" i="0" kern="1200" baseline="0" dirty="0"/>
            <a:t>Are you able to explain push and pull factors?</a:t>
          </a:r>
          <a:endParaRPr lang="en-US" sz="1700" kern="1200" dirty="0"/>
        </a:p>
      </dsp:txBody>
      <dsp:txXfrm>
        <a:off x="93445" y="3018902"/>
        <a:ext cx="3206250" cy="720000"/>
      </dsp:txXfrm>
    </dsp:sp>
    <dsp:sp modelId="{057DF880-31DD-4707-B421-EA7DE510FFD9}">
      <dsp:nvSpPr>
        <dsp:cNvPr id="0" name=""/>
        <dsp:cNvSpPr/>
      </dsp:nvSpPr>
      <dsp:spPr>
        <a:xfrm>
          <a:off x="4486008" y="453902"/>
          <a:ext cx="1955812" cy="195581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8DE6AC-9B5D-4116-832B-DD22D7EAE9E5}">
      <dsp:nvSpPr>
        <dsp:cNvPr id="0" name=""/>
        <dsp:cNvSpPr/>
      </dsp:nvSpPr>
      <dsp:spPr>
        <a:xfrm>
          <a:off x="4902820" y="870714"/>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0794FB-71D3-4F70-8BBF-F3DB690B154B}">
      <dsp:nvSpPr>
        <dsp:cNvPr id="0" name=""/>
        <dsp:cNvSpPr/>
      </dsp:nvSpPr>
      <dsp:spPr>
        <a:xfrm>
          <a:off x="3860789"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GB" sz="1700" kern="1200" dirty="0"/>
            <a:t>Are you able to explain why offshoring and outsourcing is used?</a:t>
          </a:r>
          <a:endParaRPr lang="en-US" sz="1700" kern="1200" dirty="0"/>
        </a:p>
      </dsp:txBody>
      <dsp:txXfrm>
        <a:off x="3860789" y="3018902"/>
        <a:ext cx="3206250" cy="720000"/>
      </dsp:txXfrm>
    </dsp:sp>
    <dsp:sp modelId="{51DDDF9D-F166-4D02-B765-5912BA341547}">
      <dsp:nvSpPr>
        <dsp:cNvPr id="0" name=""/>
        <dsp:cNvSpPr/>
      </dsp:nvSpPr>
      <dsp:spPr>
        <a:xfrm>
          <a:off x="8253352" y="453902"/>
          <a:ext cx="1955812" cy="195581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830533-2AB6-455E-921B-41FD77846F5B}">
      <dsp:nvSpPr>
        <dsp:cNvPr id="0" name=""/>
        <dsp:cNvSpPr/>
      </dsp:nvSpPr>
      <dsp:spPr>
        <a:xfrm>
          <a:off x="8670164" y="870714"/>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6D4EFA-69D2-478E-A49D-10734E4E2D3E}">
      <dsp:nvSpPr>
        <dsp:cNvPr id="0" name=""/>
        <dsp:cNvSpPr/>
      </dsp:nvSpPr>
      <dsp:spPr>
        <a:xfrm>
          <a:off x="7628133"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GB" sz="1700" b="0" i="0" kern="1200" baseline="0" dirty="0"/>
            <a:t>Are you able to explain capacity utilisation?</a:t>
          </a:r>
          <a:endParaRPr lang="en-US" sz="1700" kern="1200" dirty="0"/>
        </a:p>
      </dsp:txBody>
      <dsp:txXfrm>
        <a:off x="7628133" y="3018902"/>
        <a:ext cx="320625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1CF74A-8F0D-44A4-BCBB-412CA9AB1AFD}">
      <dsp:nvSpPr>
        <dsp:cNvPr id="0" name=""/>
        <dsp:cNvSpPr/>
      </dsp:nvSpPr>
      <dsp:spPr>
        <a:xfrm>
          <a:off x="0" y="0"/>
          <a:ext cx="3414946" cy="4192805"/>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243" tIns="330200" rIns="266243" bIns="330200" numCol="1" spcCol="1270" anchor="t" anchorCtr="0">
          <a:noAutofit/>
        </a:bodyPr>
        <a:lstStyle/>
        <a:p>
          <a:pPr marL="0" lvl="0" indent="0" algn="l" defTabSz="1155700">
            <a:lnSpc>
              <a:spcPct val="90000"/>
            </a:lnSpc>
            <a:spcBef>
              <a:spcPct val="0"/>
            </a:spcBef>
            <a:spcAft>
              <a:spcPct val="35000"/>
            </a:spcAft>
            <a:buNone/>
          </a:pPr>
          <a:r>
            <a:rPr lang="en-US" sz="2600" b="0" i="0" kern="1200" baseline="0"/>
            <a:t>Identify 2 pull factors</a:t>
          </a:r>
          <a:endParaRPr lang="en-US" sz="2600" kern="1200"/>
        </a:p>
      </dsp:txBody>
      <dsp:txXfrm>
        <a:off x="0" y="1593265"/>
        <a:ext cx="3414946" cy="2515683"/>
      </dsp:txXfrm>
    </dsp:sp>
    <dsp:sp modelId="{114DA27D-9486-481E-92D0-4894F7468304}">
      <dsp:nvSpPr>
        <dsp:cNvPr id="0" name=""/>
        <dsp:cNvSpPr/>
      </dsp:nvSpPr>
      <dsp:spPr>
        <a:xfrm>
          <a:off x="1078552" y="419280"/>
          <a:ext cx="1257841" cy="1257841"/>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066" tIns="12700" rIns="98066"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262759" y="603487"/>
        <a:ext cx="889427" cy="889427"/>
      </dsp:txXfrm>
    </dsp:sp>
    <dsp:sp modelId="{7EC67174-D489-46DB-A17F-37F6402C215E}">
      <dsp:nvSpPr>
        <dsp:cNvPr id="0" name=""/>
        <dsp:cNvSpPr/>
      </dsp:nvSpPr>
      <dsp:spPr>
        <a:xfrm>
          <a:off x="0" y="4192733"/>
          <a:ext cx="3414946" cy="72"/>
        </a:xfrm>
        <a:prstGeom prst="rect">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D4A396-8EDF-4CE8-8A0F-D4B287FBB2A2}">
      <dsp:nvSpPr>
        <dsp:cNvPr id="0" name=""/>
        <dsp:cNvSpPr/>
      </dsp:nvSpPr>
      <dsp:spPr>
        <a:xfrm>
          <a:off x="3756441" y="0"/>
          <a:ext cx="3414946" cy="4192805"/>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243" tIns="330200" rIns="266243" bIns="330200" numCol="1" spcCol="1270" anchor="t" anchorCtr="0">
          <a:noAutofit/>
        </a:bodyPr>
        <a:lstStyle/>
        <a:p>
          <a:pPr marL="0" lvl="0" indent="0" algn="l" defTabSz="1155700">
            <a:lnSpc>
              <a:spcPct val="90000"/>
            </a:lnSpc>
            <a:spcBef>
              <a:spcPct val="0"/>
            </a:spcBef>
            <a:spcAft>
              <a:spcPct val="35000"/>
            </a:spcAft>
            <a:buNone/>
          </a:pPr>
          <a:r>
            <a:rPr lang="en-US" sz="2600" kern="1200"/>
            <a:t>Explain how </a:t>
          </a:r>
          <a:r>
            <a:rPr lang="en-US" sz="2600" b="1" kern="1200"/>
            <a:t>pull factors</a:t>
          </a:r>
          <a:r>
            <a:rPr lang="en-US" sz="2600" kern="1200"/>
            <a:t> prompt trade.</a:t>
          </a:r>
        </a:p>
      </dsp:txBody>
      <dsp:txXfrm>
        <a:off x="3756441" y="1593265"/>
        <a:ext cx="3414946" cy="2515683"/>
      </dsp:txXfrm>
    </dsp:sp>
    <dsp:sp modelId="{A545163E-F81C-479E-B200-10743F325A79}">
      <dsp:nvSpPr>
        <dsp:cNvPr id="0" name=""/>
        <dsp:cNvSpPr/>
      </dsp:nvSpPr>
      <dsp:spPr>
        <a:xfrm>
          <a:off x="4834993" y="419280"/>
          <a:ext cx="1257841" cy="1257841"/>
        </a:xfrm>
        <a:prstGeom prst="ellipse">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066" tIns="12700" rIns="98066"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5019200" y="603487"/>
        <a:ext cx="889427" cy="889427"/>
      </dsp:txXfrm>
    </dsp:sp>
    <dsp:sp modelId="{22E832B2-C090-42CB-A489-243C0723D9C0}">
      <dsp:nvSpPr>
        <dsp:cNvPr id="0" name=""/>
        <dsp:cNvSpPr/>
      </dsp:nvSpPr>
      <dsp:spPr>
        <a:xfrm>
          <a:off x="3756441" y="4192733"/>
          <a:ext cx="3414946" cy="72"/>
        </a:xfrm>
        <a:prstGeom prst="rect">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30BFB6-6F22-4E1C-910C-250BD7E82B5D}">
      <dsp:nvSpPr>
        <dsp:cNvPr id="0" name=""/>
        <dsp:cNvSpPr/>
      </dsp:nvSpPr>
      <dsp:spPr>
        <a:xfrm>
          <a:off x="7512882" y="0"/>
          <a:ext cx="3414946" cy="4192805"/>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243" tIns="330200" rIns="266243" bIns="330200" numCol="1" spcCol="1270" anchor="t" anchorCtr="0">
          <a:noAutofit/>
        </a:bodyPr>
        <a:lstStyle/>
        <a:p>
          <a:pPr marL="0" lvl="0" indent="0" algn="l" defTabSz="1155700">
            <a:lnSpc>
              <a:spcPct val="90000"/>
            </a:lnSpc>
            <a:spcBef>
              <a:spcPct val="0"/>
            </a:spcBef>
            <a:spcAft>
              <a:spcPct val="35000"/>
            </a:spcAft>
            <a:buNone/>
          </a:pPr>
          <a:r>
            <a:rPr lang="en-US" sz="2600" b="0" i="0" kern="1200"/>
            <a:t>Describe an example of pull factors prompting trade</a:t>
          </a:r>
          <a:endParaRPr lang="en-US" sz="2600" kern="1200"/>
        </a:p>
      </dsp:txBody>
      <dsp:txXfrm>
        <a:off x="7512882" y="1593265"/>
        <a:ext cx="3414946" cy="2515683"/>
      </dsp:txXfrm>
    </dsp:sp>
    <dsp:sp modelId="{A288EE37-628B-4DB3-843B-D1F1342A577B}">
      <dsp:nvSpPr>
        <dsp:cNvPr id="0" name=""/>
        <dsp:cNvSpPr/>
      </dsp:nvSpPr>
      <dsp:spPr>
        <a:xfrm>
          <a:off x="8591434" y="419280"/>
          <a:ext cx="1257841" cy="1257841"/>
        </a:xfrm>
        <a:prstGeom prst="ellipse">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066" tIns="12700" rIns="98066"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775641" y="603487"/>
        <a:ext cx="889427" cy="889427"/>
      </dsp:txXfrm>
    </dsp:sp>
    <dsp:sp modelId="{7BEF958F-C556-4104-AF47-BB21FC43098C}">
      <dsp:nvSpPr>
        <dsp:cNvPr id="0" name=""/>
        <dsp:cNvSpPr/>
      </dsp:nvSpPr>
      <dsp:spPr>
        <a:xfrm>
          <a:off x="7512882" y="4192733"/>
          <a:ext cx="3414946" cy="72"/>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208487-40AD-407F-B746-0A38389CBDC1}">
      <dsp:nvSpPr>
        <dsp:cNvPr id="0" name=""/>
        <dsp:cNvSpPr/>
      </dsp:nvSpPr>
      <dsp:spPr>
        <a:xfrm>
          <a:off x="2044800" y="375668"/>
          <a:ext cx="2196000" cy="219600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E99A2D-FAE8-443C-B873-AC29BE9F4C6A}">
      <dsp:nvSpPr>
        <dsp:cNvPr id="0" name=""/>
        <dsp:cNvSpPr/>
      </dsp:nvSpPr>
      <dsp:spPr>
        <a:xfrm>
          <a:off x="2512800" y="843669"/>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1134F5-903F-421C-B338-AA009796177C}">
      <dsp:nvSpPr>
        <dsp:cNvPr id="0" name=""/>
        <dsp:cNvSpPr/>
      </dsp:nvSpPr>
      <dsp:spPr>
        <a:xfrm>
          <a:off x="1342800"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US" sz="1900" b="0" i="0" kern="1200" baseline="0"/>
            <a:t>Explain the benefits of expanding a product life</a:t>
          </a:r>
          <a:r>
            <a:rPr lang="en-US" sz="1900" b="0" i="0" kern="1200"/>
            <a:t> cycle</a:t>
          </a:r>
          <a:endParaRPr lang="en-US" sz="1900" kern="1200"/>
        </a:p>
      </dsp:txBody>
      <dsp:txXfrm>
        <a:off x="1342800" y="3255669"/>
        <a:ext cx="3600000" cy="720000"/>
      </dsp:txXfrm>
    </dsp:sp>
    <dsp:sp modelId="{21EE213E-1172-4A48-A02E-9FD6660FDCB2}">
      <dsp:nvSpPr>
        <dsp:cNvPr id="0" name=""/>
        <dsp:cNvSpPr/>
      </dsp:nvSpPr>
      <dsp:spPr>
        <a:xfrm>
          <a:off x="6274800" y="375668"/>
          <a:ext cx="2196000" cy="219600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06D5EF-7264-41FC-B6D0-40A6F16978D7}">
      <dsp:nvSpPr>
        <dsp:cNvPr id="0" name=""/>
        <dsp:cNvSpPr/>
      </dsp:nvSpPr>
      <dsp:spPr>
        <a:xfrm>
          <a:off x="6742800" y="843669"/>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807FDDB-02C4-439B-B7F6-54AA26A18E63}">
      <dsp:nvSpPr>
        <dsp:cNvPr id="0" name=""/>
        <dsp:cNvSpPr/>
      </dsp:nvSpPr>
      <dsp:spPr>
        <a:xfrm>
          <a:off x="5572800"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US" sz="1900" b="0" i="0" kern="1200"/>
            <a:t>Describe a real world example</a:t>
          </a:r>
          <a:endParaRPr lang="en-US" sz="1900" kern="1200"/>
        </a:p>
      </dsp:txBody>
      <dsp:txXfrm>
        <a:off x="5572800" y="3255669"/>
        <a:ext cx="360000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D0062F-13DB-48CC-8CEF-7993DC16543D}">
      <dsp:nvSpPr>
        <dsp:cNvPr id="0" name=""/>
        <dsp:cNvSpPr/>
      </dsp:nvSpPr>
      <dsp:spPr>
        <a:xfrm>
          <a:off x="679050" y="385364"/>
          <a:ext cx="1887187" cy="188718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BAD692-335E-4A98-9EB2-330720A54F42}">
      <dsp:nvSpPr>
        <dsp:cNvPr id="0" name=""/>
        <dsp:cNvSpPr/>
      </dsp:nvSpPr>
      <dsp:spPr>
        <a:xfrm>
          <a:off x="1081237" y="787552"/>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B2A5CC-4B8E-414B-A0A0-38383AFCCB7A}">
      <dsp:nvSpPr>
        <dsp:cNvPr id="0" name=""/>
        <dsp:cNvSpPr/>
      </dsp:nvSpPr>
      <dsp:spPr>
        <a:xfrm>
          <a:off x="75768" y="2860365"/>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GB" sz="1900" kern="1200"/>
            <a:t>Distinguish between push factors and full factors.</a:t>
          </a:r>
          <a:endParaRPr lang="en-US" sz="1900" kern="1200"/>
        </a:p>
      </dsp:txBody>
      <dsp:txXfrm>
        <a:off x="75768" y="2860365"/>
        <a:ext cx="3093750" cy="720000"/>
      </dsp:txXfrm>
    </dsp:sp>
    <dsp:sp modelId="{731A18E9-5994-4A00-9104-023965903D0B}">
      <dsp:nvSpPr>
        <dsp:cNvPr id="0" name=""/>
        <dsp:cNvSpPr/>
      </dsp:nvSpPr>
      <dsp:spPr>
        <a:xfrm>
          <a:off x="4314206" y="385364"/>
          <a:ext cx="1887187" cy="188718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5A2A48-F3ED-4F28-9ACA-151A5DE36095}">
      <dsp:nvSpPr>
        <dsp:cNvPr id="0" name=""/>
        <dsp:cNvSpPr/>
      </dsp:nvSpPr>
      <dsp:spPr>
        <a:xfrm>
          <a:off x="4716393" y="787552"/>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BEEB45-C9A8-4CFE-82E5-676F15B3AACA}">
      <dsp:nvSpPr>
        <dsp:cNvPr id="0" name=""/>
        <dsp:cNvSpPr/>
      </dsp:nvSpPr>
      <dsp:spPr>
        <a:xfrm>
          <a:off x="3710925" y="2860365"/>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GB" sz="1900" kern="1200"/>
            <a:t>Distinguish between off-shoring and outsourcing.</a:t>
          </a:r>
          <a:endParaRPr lang="en-US" sz="1900" kern="1200"/>
        </a:p>
      </dsp:txBody>
      <dsp:txXfrm>
        <a:off x="3710925" y="2860365"/>
        <a:ext cx="3093750" cy="720000"/>
      </dsp:txXfrm>
    </dsp:sp>
    <dsp:sp modelId="{97B23496-5CD7-4470-AC34-31C5C2CE39AC}">
      <dsp:nvSpPr>
        <dsp:cNvPr id="0" name=""/>
        <dsp:cNvSpPr/>
      </dsp:nvSpPr>
      <dsp:spPr>
        <a:xfrm>
          <a:off x="7949362" y="385364"/>
          <a:ext cx="1887187" cy="188718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8116BE-48E1-4178-9BF6-E5C6D3919A08}">
      <dsp:nvSpPr>
        <dsp:cNvPr id="0" name=""/>
        <dsp:cNvSpPr/>
      </dsp:nvSpPr>
      <dsp:spPr>
        <a:xfrm>
          <a:off x="8351550" y="787552"/>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0ABADA8-A2E1-49ED-B7FD-63DB4C34499E}">
      <dsp:nvSpPr>
        <dsp:cNvPr id="0" name=""/>
        <dsp:cNvSpPr/>
      </dsp:nvSpPr>
      <dsp:spPr>
        <a:xfrm>
          <a:off x="7346081" y="2860365"/>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GB" sz="1900" kern="1200"/>
            <a:t>Draw an extended product life cycle.</a:t>
          </a:r>
          <a:endParaRPr lang="en-US" sz="1900" kern="1200"/>
        </a:p>
      </dsp:txBody>
      <dsp:txXfrm>
        <a:off x="7346081" y="2860365"/>
        <a:ext cx="309375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57302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58923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89686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32992" y="1825625"/>
            <a:ext cx="8820808" cy="4351338"/>
          </a:xfrm>
          <a:ln w="76200">
            <a:solidFill>
              <a:srgbClr val="FF0000"/>
            </a:solidFill>
          </a:ln>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57818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11841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21762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3/18/2025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54905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3/18/2025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03851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3/18/2025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50379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40366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11858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260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3/18/2025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13735910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12.xml"/><Relationship Id="rId1" Type="http://schemas.openxmlformats.org/officeDocument/2006/relationships/tags" Target="../tags/tag9.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hyperlink" Target="http://www.exampaperspractice.co.uk/" TargetMode="External"/><Relationship Id="rId4" Type="http://schemas.openxmlformats.org/officeDocument/2006/relationships/diagramLayout" Target="../diagrams/layout3.xml"/><Relationship Id="rId9"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2.xml"/><Relationship Id="rId1" Type="http://schemas.openxmlformats.org/officeDocument/2006/relationships/tags" Target="../tags/tag12.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2.xml"/><Relationship Id="rId1" Type="http://schemas.openxmlformats.org/officeDocument/2006/relationships/tags" Target="../tags/tag15.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Layout" Target="../slideLayouts/slideLayout12.xml"/><Relationship Id="rId1" Type="http://schemas.openxmlformats.org/officeDocument/2006/relationships/tags" Target="../tags/tag16.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hyperlink" Target="http://www.exampaperspractice.co.uk/" TargetMode="External"/><Relationship Id="rId4" Type="http://schemas.openxmlformats.org/officeDocument/2006/relationships/diagramLayout" Target="../diagrams/layout4.xml"/><Relationship Id="rId9"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hyperlink" Target="http://www.exampaperspractice.co.uk/" TargetMode="External"/><Relationship Id="rId4" Type="http://schemas.openxmlformats.org/officeDocument/2006/relationships/diagramLayout" Target="../diagrams/layout5.xml"/><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hyperlink" Target="http://www.exampaperspractice.co.uk/" TargetMode="External"/><Relationship Id="rId4" Type="http://schemas.openxmlformats.org/officeDocument/2006/relationships/diagramLayout" Target="../diagrams/layout1.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www.exampaperspractice.co.uk/" TargetMode="Externa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2.xml"/><Relationship Id="rId1" Type="http://schemas.openxmlformats.org/officeDocument/2006/relationships/tags" Target="../tags/tag8.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DD82CDE-EED3-91E3-8051-F2B6C05D11CD}"/>
              </a:ext>
            </a:extLst>
          </p:cNvPr>
          <p:cNvSpPr>
            <a:spLocks noGrp="1"/>
          </p:cNvSpPr>
          <p:nvPr>
            <p:ph type="ctrTitle"/>
          </p:nvPr>
        </p:nvSpPr>
        <p:spPr>
          <a:xfrm>
            <a:off x="7464614" y="1783959"/>
            <a:ext cx="4087306" cy="2889114"/>
          </a:xfrm>
        </p:spPr>
        <p:txBody>
          <a:bodyPr vert="horz" lIns="91440" tIns="45720" rIns="91440" bIns="45720" rtlCol="0" anchor="b">
            <a:normAutofit/>
          </a:bodyPr>
          <a:lstStyle/>
          <a:p>
            <a:pPr marL="0" marR="0" lvl="0" indent="0" algn="l" fontAlgn="auto">
              <a:spcAft>
                <a:spcPts val="0"/>
              </a:spcAft>
              <a:buClrTx/>
              <a:buSzTx/>
              <a:tabLst/>
              <a:defRPr/>
            </a:pPr>
            <a:r>
              <a:rPr kumimoji="0" lang="en-US" sz="5400" b="1" i="0" u="none" strike="noStrike" cap="small" spc="200" normalizeH="0" baseline="0" noProof="0">
                <a:ln>
                  <a:noFill/>
                </a:ln>
                <a:effectLst/>
                <a:uLnTx/>
                <a:uFillTx/>
              </a:rPr>
              <a:t>Theme 3</a:t>
            </a:r>
            <a:endParaRPr kumimoji="0" lang="en-US" sz="5400" b="1" i="0" u="none" strike="noStrike" cap="none" spc="0" normalizeH="0" baseline="0" noProof="0">
              <a:ln>
                <a:noFill/>
              </a:ln>
              <a:effectLst/>
              <a:uLnTx/>
              <a:uFillTx/>
            </a:endParaRPr>
          </a:p>
        </p:txBody>
      </p:sp>
      <p:sp>
        <p:nvSpPr>
          <p:cNvPr id="3" name="Subtitle 2"/>
          <p:cNvSpPr>
            <a:spLocks noGrp="1"/>
          </p:cNvSpPr>
          <p:nvPr>
            <p:ph type="subTitle" idx="1"/>
          </p:nvPr>
        </p:nvSpPr>
        <p:spPr>
          <a:xfrm>
            <a:off x="7464612" y="4750893"/>
            <a:ext cx="4087305" cy="1564806"/>
          </a:xfrm>
        </p:spPr>
        <p:txBody>
          <a:bodyPr vert="horz" lIns="91440" tIns="45720" rIns="91440" bIns="45720" rtlCol="0" anchor="t">
            <a:normAutofit/>
          </a:bodyPr>
          <a:lstStyle/>
          <a:p>
            <a:pPr algn="l"/>
            <a:r>
              <a:rPr lang="en-US" dirty="0"/>
              <a:t>3.2.1 Conditions that prompt trade</a:t>
            </a:r>
          </a:p>
          <a:p>
            <a:pPr algn="l"/>
            <a:r>
              <a:rPr lang="en-US" dirty="0"/>
              <a:t>3.2 Economic factors in business expansion </a:t>
            </a:r>
          </a:p>
        </p:txBody>
      </p:sp>
      <p:sp>
        <p:nvSpPr>
          <p:cNvPr id="19" name="Freeform: Shape 1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a:extLst>
              <a:ext uri="{FF2B5EF4-FFF2-40B4-BE49-F238E27FC236}">
                <a16:creationId xmlns:a16="http://schemas.microsoft.com/office/drawing/2014/main" id="{82DEFA4E-7ABA-25DC-090C-29EE4D4E5ECC}"/>
              </a:ext>
            </a:extLst>
          </p:cNvPr>
          <p:cNvPicPr>
            <a:picLocks noChangeAspect="1"/>
          </p:cNvPicPr>
          <p:nvPr/>
        </p:nvPicPr>
        <p:blipFill rotWithShape="1">
          <a:blip r:embed="rId3"/>
          <a:srcRect l="29055" r="15091"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pic>
        <p:nvPicPr>
          <p:cNvPr id="2" name="Picture 1">
            <a:extLst>
              <a:ext uri="{FF2B5EF4-FFF2-40B4-BE49-F238E27FC236}">
                <a16:creationId xmlns:a16="http://schemas.microsoft.com/office/drawing/2014/main" id="{F10C4F79-B6BA-5783-51F6-29A3FE24B1E1}"/>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666821" y="1991317"/>
            <a:ext cx="7695738" cy="3098355"/>
          </a:xfrm>
          <a:prstGeom prst="rect">
            <a:avLst/>
          </a:prstGeom>
        </p:spPr>
      </p:pic>
      <p:pic>
        <p:nvPicPr>
          <p:cNvPr id="4" name="Picture 3">
            <a:extLst>
              <a:ext uri="{FF2B5EF4-FFF2-40B4-BE49-F238E27FC236}">
                <a16:creationId xmlns:a16="http://schemas.microsoft.com/office/drawing/2014/main" id="{EAA69B02-9569-13BD-3C0A-81E0D353E654}"/>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042521" y="108244"/>
            <a:ext cx="933411" cy="375797"/>
          </a:xfrm>
          <a:prstGeom prst="rect">
            <a:avLst/>
          </a:prstGeom>
        </p:spPr>
      </p:pic>
      <p:sp>
        <p:nvSpPr>
          <p:cNvPr id="5" name="Footer Placeholder 2">
            <a:extLst>
              <a:ext uri="{FF2B5EF4-FFF2-40B4-BE49-F238E27FC236}">
                <a16:creationId xmlns:a16="http://schemas.microsoft.com/office/drawing/2014/main" id="{41C03F74-E9B6-82CB-F5E4-3BC69A97D1A8}"/>
              </a:ext>
            </a:extLst>
          </p:cNvPr>
          <p:cNvSpPr txBox="1">
            <a:spLocks/>
          </p:cNvSpPr>
          <p:nvPr/>
        </p:nvSpPr>
        <p:spPr>
          <a:xfrm>
            <a:off x="1677884" y="65949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3368BE8-CCF4-22B4-09E7-67E4D53577EB}"/>
              </a:ext>
            </a:extLst>
          </p:cNvPr>
          <p:cNvSpPr txBox="1"/>
          <p:nvPr/>
        </p:nvSpPr>
        <p:spPr>
          <a:xfrm>
            <a:off x="6501055" y="662715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184148721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6"/>
                                        </p:tgtEl>
                                        <p:attrNameLst>
                                          <p:attrName>style.visibility</p:attrName>
                                        </p:attrNameLst>
                                      </p:cBhvr>
                                      <p:to>
                                        <p:strVal val="visible"/>
                                      </p:to>
                                    </p:set>
                                    <p:animEffect transition="in" filter="fade">
                                      <p:cBhvr>
                                        <p:cTn id="10" dur="4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idx="4294967295"/>
          </p:nvPr>
        </p:nvSpPr>
        <p:spPr>
          <a:xfrm>
            <a:off x="1371597" y="348865"/>
            <a:ext cx="10044023" cy="877729"/>
          </a:xfrm>
          <a:prstGeom prst="roundRect">
            <a:avLst/>
          </a:prstGeom>
        </p:spPr>
        <p:txBody>
          <a:bodyPr vert="horz" lIns="91440" tIns="45720" rIns="91440" bIns="45720" rtlCol="0" anchor="ctr">
            <a:normAutofit/>
          </a:bodyPr>
          <a:lstStyle/>
          <a:p>
            <a:r>
              <a:rPr lang="en-US" sz="4000" kern="1200">
                <a:solidFill>
                  <a:srgbClr val="FFFFFF"/>
                </a:solidFill>
                <a:latin typeface="+mj-lt"/>
                <a:ea typeface="+mj-ea"/>
                <a:cs typeface="+mj-cs"/>
              </a:rPr>
              <a:t>Activity 2</a:t>
            </a:r>
          </a:p>
        </p:txBody>
      </p:sp>
      <p:graphicFrame>
        <p:nvGraphicFramePr>
          <p:cNvPr id="10" name="Content Placeholder 2">
            <a:extLst>
              <a:ext uri="{FF2B5EF4-FFF2-40B4-BE49-F238E27FC236}">
                <a16:creationId xmlns:a16="http://schemas.microsoft.com/office/drawing/2014/main" id="{7B9067F4-C440-AC58-D38C-FF3512A65652}"/>
              </a:ext>
            </a:extLst>
          </p:cNvPr>
          <p:cNvGraphicFramePr/>
          <p:nvPr>
            <p:extLst>
              <p:ext uri="{D42A27DB-BD31-4B8C-83A1-F6EECF244321}">
                <p14:modId xmlns:p14="http://schemas.microsoft.com/office/powerpoint/2010/main" val="3487528229"/>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9BFDD8E8-63E2-616E-F5FC-F2D54541744D}"/>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1666821" y="1991317"/>
            <a:ext cx="7695738" cy="3098355"/>
          </a:xfrm>
          <a:prstGeom prst="rect">
            <a:avLst/>
          </a:prstGeom>
        </p:spPr>
      </p:pic>
      <p:pic>
        <p:nvPicPr>
          <p:cNvPr id="4" name="Picture 3">
            <a:extLst>
              <a:ext uri="{FF2B5EF4-FFF2-40B4-BE49-F238E27FC236}">
                <a16:creationId xmlns:a16="http://schemas.microsoft.com/office/drawing/2014/main" id="{DA697EB0-14B7-931D-762B-B3AD96AA3D32}"/>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5042521" y="108244"/>
            <a:ext cx="933411" cy="375797"/>
          </a:xfrm>
          <a:prstGeom prst="rect">
            <a:avLst/>
          </a:prstGeom>
        </p:spPr>
      </p:pic>
      <p:sp>
        <p:nvSpPr>
          <p:cNvPr id="5" name="Footer Placeholder 2">
            <a:extLst>
              <a:ext uri="{FF2B5EF4-FFF2-40B4-BE49-F238E27FC236}">
                <a16:creationId xmlns:a16="http://schemas.microsoft.com/office/drawing/2014/main" id="{D02CE1BE-364F-C570-79BE-8D264B0A1854}"/>
              </a:ext>
            </a:extLst>
          </p:cNvPr>
          <p:cNvSpPr txBox="1">
            <a:spLocks/>
          </p:cNvSpPr>
          <p:nvPr/>
        </p:nvSpPr>
        <p:spPr>
          <a:xfrm>
            <a:off x="1677884" y="65949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44F5417-3AAF-86F8-131C-384B2D5F0DAA}"/>
              </a:ext>
            </a:extLst>
          </p:cNvPr>
          <p:cNvSpPr txBox="1"/>
          <p:nvPr/>
        </p:nvSpPr>
        <p:spPr>
          <a:xfrm>
            <a:off x="6501055" y="662715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182854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53363" y="365760"/>
            <a:ext cx="9367203" cy="1188720"/>
          </a:xfrm>
        </p:spPr>
        <p:txBody>
          <a:bodyPr>
            <a:normAutofit/>
          </a:bodyPr>
          <a:lstStyle/>
          <a:p>
            <a:r>
              <a:rPr lang="en-GB" dirty="0"/>
              <a:t>off-shoring</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1653363" y="2176272"/>
            <a:ext cx="9367204" cy="4041648"/>
          </a:xfrm>
        </p:spPr>
        <p:txBody>
          <a:bodyPr anchor="t">
            <a:normAutofit/>
          </a:bodyPr>
          <a:lstStyle/>
          <a:p>
            <a:r>
              <a:rPr lang="en-GB" sz="2400" dirty="0"/>
              <a:t>Businesses might wish to look at alternative production locations for a variety of reasons:</a:t>
            </a:r>
          </a:p>
          <a:p>
            <a:pPr lvl="1"/>
            <a:r>
              <a:rPr lang="en-GB" dirty="0"/>
              <a:t>Off-shoring occurs when a business relocates production and operations to another country</a:t>
            </a:r>
          </a:p>
          <a:p>
            <a:pPr lvl="1"/>
            <a:r>
              <a:rPr lang="en-GB" dirty="0"/>
              <a:t>The key reason for this is cost minimisation as the production process can be undertaken at a reduced cost in comparison to the domestic economy</a:t>
            </a:r>
          </a:p>
          <a:p>
            <a:pPr lvl="1"/>
            <a:r>
              <a:rPr lang="en-GB" dirty="0"/>
              <a:t>Closeness to market will reduce transport costs for businesses and might allow for easier access to consumers, particularly if operating in the country being targeted e.g. Jaguar Land Rover have set up production in China</a:t>
            </a:r>
          </a:p>
          <a:p>
            <a:endParaRPr lang="en-GB" sz="2400" dirty="0"/>
          </a:p>
        </p:txBody>
      </p:sp>
      <p:pic>
        <p:nvPicPr>
          <p:cNvPr id="4" name="Picture 3">
            <a:extLst>
              <a:ext uri="{FF2B5EF4-FFF2-40B4-BE49-F238E27FC236}">
                <a16:creationId xmlns:a16="http://schemas.microsoft.com/office/drawing/2014/main" id="{E0CB960D-937C-C513-B95A-19DAB23076B0}"/>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666821" y="1991317"/>
            <a:ext cx="7695738" cy="3098355"/>
          </a:xfrm>
          <a:prstGeom prst="rect">
            <a:avLst/>
          </a:prstGeom>
        </p:spPr>
      </p:pic>
      <p:pic>
        <p:nvPicPr>
          <p:cNvPr id="5" name="Picture 4">
            <a:extLst>
              <a:ext uri="{FF2B5EF4-FFF2-40B4-BE49-F238E27FC236}">
                <a16:creationId xmlns:a16="http://schemas.microsoft.com/office/drawing/2014/main" id="{787E547A-0FED-303E-73CF-C1AD5A2227E1}"/>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042521" y="108244"/>
            <a:ext cx="933411" cy="375797"/>
          </a:xfrm>
          <a:prstGeom prst="rect">
            <a:avLst/>
          </a:prstGeom>
        </p:spPr>
      </p:pic>
      <p:sp>
        <p:nvSpPr>
          <p:cNvPr id="6" name="Footer Placeholder 2">
            <a:extLst>
              <a:ext uri="{FF2B5EF4-FFF2-40B4-BE49-F238E27FC236}">
                <a16:creationId xmlns:a16="http://schemas.microsoft.com/office/drawing/2014/main" id="{515A3C81-FC09-F9D0-33C0-13EEA020F1F7}"/>
              </a:ext>
            </a:extLst>
          </p:cNvPr>
          <p:cNvSpPr txBox="1">
            <a:spLocks/>
          </p:cNvSpPr>
          <p:nvPr/>
        </p:nvSpPr>
        <p:spPr>
          <a:xfrm>
            <a:off x="1677884" y="65949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C5AB8CA-A0D3-7953-41BA-C9B7DA479CF4}"/>
              </a:ext>
            </a:extLst>
          </p:cNvPr>
          <p:cNvSpPr txBox="1"/>
          <p:nvPr/>
        </p:nvSpPr>
        <p:spPr>
          <a:xfrm>
            <a:off x="6501055" y="662715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1193153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5065" y="1463040"/>
            <a:ext cx="3796306" cy="2690949"/>
          </a:xfrm>
        </p:spPr>
        <p:txBody>
          <a:bodyPr anchor="t">
            <a:normAutofit/>
          </a:bodyPr>
          <a:lstStyle/>
          <a:p>
            <a:r>
              <a:rPr lang="en-GB" dirty="0"/>
              <a:t>outsourcing</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656218" y="1463039"/>
            <a:ext cx="5542387" cy="4300447"/>
          </a:xfrm>
        </p:spPr>
        <p:txBody>
          <a:bodyPr anchor="t">
            <a:normAutofit/>
          </a:bodyPr>
          <a:lstStyle/>
          <a:p>
            <a:r>
              <a:rPr lang="en-GB" sz="2200"/>
              <a:t>Businesses might wish to look at alternative production locations for a variety of reasons:</a:t>
            </a:r>
          </a:p>
          <a:p>
            <a:pPr lvl="1"/>
            <a:r>
              <a:rPr lang="en-GB" sz="2200"/>
              <a:t>Outsourcing occurs when  a business contracts out production to another business. This might lead to a loss of quality control but can allow the business to match supply to meet demand</a:t>
            </a:r>
          </a:p>
          <a:p>
            <a:pPr lvl="1"/>
            <a:r>
              <a:rPr lang="en-GB" sz="2200"/>
              <a:t>The outsource business might be a specialist, which is likely to lead to an improvement in the quality of the product</a:t>
            </a:r>
          </a:p>
        </p:txBody>
      </p:sp>
      <p:pic>
        <p:nvPicPr>
          <p:cNvPr id="4" name="Picture 3">
            <a:extLst>
              <a:ext uri="{FF2B5EF4-FFF2-40B4-BE49-F238E27FC236}">
                <a16:creationId xmlns:a16="http://schemas.microsoft.com/office/drawing/2014/main" id="{3A84F836-0491-3E65-3723-9716280685C9}"/>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666821" y="1991317"/>
            <a:ext cx="7695738" cy="3098355"/>
          </a:xfrm>
          <a:prstGeom prst="rect">
            <a:avLst/>
          </a:prstGeom>
        </p:spPr>
      </p:pic>
      <p:pic>
        <p:nvPicPr>
          <p:cNvPr id="5" name="Picture 4">
            <a:extLst>
              <a:ext uri="{FF2B5EF4-FFF2-40B4-BE49-F238E27FC236}">
                <a16:creationId xmlns:a16="http://schemas.microsoft.com/office/drawing/2014/main" id="{9830E535-8F13-622A-A261-2103ACFB52BE}"/>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042521" y="108244"/>
            <a:ext cx="933411" cy="375797"/>
          </a:xfrm>
          <a:prstGeom prst="rect">
            <a:avLst/>
          </a:prstGeom>
        </p:spPr>
      </p:pic>
      <p:sp>
        <p:nvSpPr>
          <p:cNvPr id="6" name="Footer Placeholder 2">
            <a:extLst>
              <a:ext uri="{FF2B5EF4-FFF2-40B4-BE49-F238E27FC236}">
                <a16:creationId xmlns:a16="http://schemas.microsoft.com/office/drawing/2014/main" id="{08CA8995-DB1B-494A-AF72-82550264F031}"/>
              </a:ext>
            </a:extLst>
          </p:cNvPr>
          <p:cNvSpPr txBox="1">
            <a:spLocks/>
          </p:cNvSpPr>
          <p:nvPr/>
        </p:nvSpPr>
        <p:spPr>
          <a:xfrm>
            <a:off x="1677884" y="65949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046684D-CF7B-A016-B63E-04D4B1A43121}"/>
              </a:ext>
            </a:extLst>
          </p:cNvPr>
          <p:cNvSpPr txBox="1"/>
          <p:nvPr/>
        </p:nvSpPr>
        <p:spPr>
          <a:xfrm>
            <a:off x="6501055" y="662715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218996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8643193" y="489507"/>
            <a:ext cx="3091607" cy="1655483"/>
          </a:xfrm>
          <a:prstGeom prst="roundRect">
            <a:avLst/>
          </a:prstGeom>
        </p:spPr>
        <p:txBody>
          <a:bodyPr vert="horz" lIns="91440" tIns="45720" rIns="91440" bIns="45720" rtlCol="0" anchor="b">
            <a:normAutofit/>
          </a:bodyPr>
          <a:lstStyle/>
          <a:p>
            <a:r>
              <a:rPr lang="en-US" sz="4000"/>
              <a:t>Activity 3</a:t>
            </a:r>
          </a:p>
        </p:txBody>
      </p:sp>
      <p:pic>
        <p:nvPicPr>
          <p:cNvPr id="14" name="Picture 13">
            <a:extLst>
              <a:ext uri="{FF2B5EF4-FFF2-40B4-BE49-F238E27FC236}">
                <a16:creationId xmlns:a16="http://schemas.microsoft.com/office/drawing/2014/main" id="{24983559-8DA1-F912-D126-26E84EF4946D}"/>
              </a:ext>
            </a:extLst>
          </p:cNvPr>
          <p:cNvPicPr>
            <a:picLocks noChangeAspect="1"/>
          </p:cNvPicPr>
          <p:nvPr/>
        </p:nvPicPr>
        <p:blipFill rotWithShape="1">
          <a:blip r:embed="rId3"/>
          <a:srcRect l="9981" r="13654" b="2"/>
          <a:stretch/>
        </p:blipFill>
        <p:spPr>
          <a:xfrm>
            <a:off x="20" y="431"/>
            <a:ext cx="8115280" cy="6408311"/>
          </a:xfrm>
          <a:prstGeom prst="rect">
            <a:avLst/>
          </a:prstGeom>
        </p:spPr>
      </p:pic>
      <p:sp>
        <p:nvSpPr>
          <p:cNvPr id="12" name="Content Placeholder 2"/>
          <p:cNvSpPr txBox="1">
            <a:spLocks/>
          </p:cNvSpPr>
          <p:nvPr/>
        </p:nvSpPr>
        <p:spPr>
          <a:xfrm>
            <a:off x="8643193" y="2418408"/>
            <a:ext cx="2942813" cy="354026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fontAlgn="auto">
              <a:spcBef>
                <a:spcPts val="1000"/>
              </a:spcBef>
              <a:spcAft>
                <a:spcPts val="0"/>
              </a:spcAft>
              <a:buClrTx/>
              <a:buSzTx/>
              <a:tabLst/>
              <a:defRPr/>
            </a:pPr>
            <a:r>
              <a:rPr lang="en-US" sz="2000" dirty="0"/>
              <a:t>Explain the difference between </a:t>
            </a:r>
            <a:r>
              <a:rPr lang="en-US" sz="2000" b="1" dirty="0"/>
              <a:t>offshoring</a:t>
            </a:r>
            <a:r>
              <a:rPr lang="en-US" sz="2000" dirty="0"/>
              <a:t> and </a:t>
            </a:r>
            <a:r>
              <a:rPr lang="en-US" sz="2000" b="1" dirty="0"/>
              <a:t>outsourcing</a:t>
            </a:r>
          </a:p>
          <a:p>
            <a:pPr>
              <a:defRPr/>
            </a:pPr>
            <a:r>
              <a:rPr kumimoji="0" lang="en-US" sz="2000" b="0" i="0" u="none" strike="noStrike" cap="none" spc="0" normalizeH="0" baseline="0" noProof="0" dirty="0">
                <a:ln>
                  <a:noFill/>
                </a:ln>
                <a:effectLst/>
                <a:uLnTx/>
                <a:uFillTx/>
              </a:rPr>
              <a:t>Extension explain how </a:t>
            </a:r>
            <a:r>
              <a:rPr kumimoji="0" lang="en-US" sz="2000" b="1" i="0" u="none" strike="noStrike" cap="none" spc="0" normalizeH="0" baseline="0" noProof="0" dirty="0">
                <a:ln>
                  <a:noFill/>
                </a:ln>
                <a:effectLst/>
                <a:uLnTx/>
                <a:uFillTx/>
              </a:rPr>
              <a:t>offshoring</a:t>
            </a:r>
            <a:r>
              <a:rPr kumimoji="0" lang="en-US" sz="2000" b="0" i="0" u="none" strike="noStrike" cap="none" spc="0" normalizeH="0" baseline="0" noProof="0" dirty="0">
                <a:ln>
                  <a:noFill/>
                </a:ln>
                <a:effectLst/>
                <a:uLnTx/>
                <a:uFillTx/>
              </a:rPr>
              <a:t> ca</a:t>
            </a:r>
            <a:r>
              <a:rPr lang="en-US" sz="2000" dirty="0"/>
              <a:t>n prompt trade</a:t>
            </a:r>
            <a:endParaRPr lang="en-US" sz="2000" dirty="0">
              <a:cs typeface="Calibri"/>
            </a:endParaRPr>
          </a:p>
          <a:p>
            <a:pPr>
              <a:defRPr/>
            </a:pPr>
            <a:r>
              <a:rPr lang="en-US" sz="2000" dirty="0"/>
              <a:t>Describe</a:t>
            </a:r>
            <a:r>
              <a:rPr kumimoji="0" lang="en-US" sz="2000" b="0" i="0" u="none" strike="noStrike" cap="none" spc="0" normalizeH="0" baseline="0" noProof="0" dirty="0">
                <a:ln>
                  <a:noFill/>
                </a:ln>
                <a:effectLst/>
                <a:uLnTx/>
                <a:uFillTx/>
              </a:rPr>
              <a:t> a </a:t>
            </a:r>
            <a:r>
              <a:rPr lang="en-US" sz="2000" dirty="0"/>
              <a:t>real-world</a:t>
            </a:r>
            <a:r>
              <a:rPr kumimoji="0" lang="en-US" sz="2000" b="0" i="0" u="none" strike="noStrike" cap="none" spc="0" normalizeH="0" noProof="0" dirty="0">
                <a:ln>
                  <a:noFill/>
                </a:ln>
                <a:effectLst/>
                <a:uLnTx/>
                <a:uFillTx/>
              </a:rPr>
              <a:t> example of offshoring</a:t>
            </a:r>
            <a:endParaRPr lang="en-US" sz="2000" b="0" i="0" u="none" strike="noStrike" cap="none" spc="0" normalizeH="0" baseline="0" noProof="0" dirty="0">
              <a:ln>
                <a:noFill/>
              </a:ln>
              <a:effectLst/>
              <a:uLnTx/>
              <a:uFillTx/>
              <a:cs typeface="Calibri"/>
            </a:endParaRPr>
          </a:p>
          <a:p>
            <a:pPr marL="228600" marR="0" lvl="0" fontAlgn="auto">
              <a:spcBef>
                <a:spcPts val="1000"/>
              </a:spcBef>
              <a:spcAft>
                <a:spcPts val="0"/>
              </a:spcAft>
              <a:buClrTx/>
              <a:buSzTx/>
              <a:tabLst/>
              <a:defRPr/>
            </a:pPr>
            <a:endParaRPr kumimoji="0" lang="en-US" sz="2000" b="1" i="0" u="none" strike="noStrike" cap="none" spc="0" normalizeH="0" baseline="0" noProof="0">
              <a:ln>
                <a:noFill/>
              </a:ln>
              <a:effectLst/>
              <a:uLnTx/>
              <a:uFillTx/>
            </a:endParaRPr>
          </a:p>
        </p:txBody>
      </p:sp>
      <p:sp>
        <p:nvSpPr>
          <p:cNvPr id="20" name="Rectangle 19">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12DA6BA-9F03-33B6-4125-A946DC22CD5A}"/>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666821" y="1991317"/>
            <a:ext cx="7695738" cy="3098355"/>
          </a:xfrm>
          <a:prstGeom prst="rect">
            <a:avLst/>
          </a:prstGeom>
        </p:spPr>
      </p:pic>
      <p:pic>
        <p:nvPicPr>
          <p:cNvPr id="4" name="Picture 3">
            <a:extLst>
              <a:ext uri="{FF2B5EF4-FFF2-40B4-BE49-F238E27FC236}">
                <a16:creationId xmlns:a16="http://schemas.microsoft.com/office/drawing/2014/main" id="{28ED873E-8768-DE94-679C-573630FE2F76}"/>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042521" y="108244"/>
            <a:ext cx="933411" cy="375797"/>
          </a:xfrm>
          <a:prstGeom prst="rect">
            <a:avLst/>
          </a:prstGeom>
        </p:spPr>
      </p:pic>
      <p:sp>
        <p:nvSpPr>
          <p:cNvPr id="5" name="Footer Placeholder 2">
            <a:extLst>
              <a:ext uri="{FF2B5EF4-FFF2-40B4-BE49-F238E27FC236}">
                <a16:creationId xmlns:a16="http://schemas.microsoft.com/office/drawing/2014/main" id="{221161D6-D802-289E-94F5-AF8EB76CEECD}"/>
              </a:ext>
            </a:extLst>
          </p:cNvPr>
          <p:cNvSpPr txBox="1">
            <a:spLocks/>
          </p:cNvSpPr>
          <p:nvPr/>
        </p:nvSpPr>
        <p:spPr>
          <a:xfrm>
            <a:off x="1677884" y="65949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55A1D2E-1050-41E5-FA8B-29BA4D0D6B54}"/>
              </a:ext>
            </a:extLst>
          </p:cNvPr>
          <p:cNvSpPr txBox="1"/>
          <p:nvPr/>
        </p:nvSpPr>
        <p:spPr>
          <a:xfrm>
            <a:off x="6501055" y="662715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1437650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EBF06A5-4173-45DE-87B1-0791E098A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descr="Plastic containers in bright colours">
            <a:extLst>
              <a:ext uri="{FF2B5EF4-FFF2-40B4-BE49-F238E27FC236}">
                <a16:creationId xmlns:a16="http://schemas.microsoft.com/office/drawing/2014/main" id="{B0348461-BD68-7EB6-BD21-5FCAE7199FC4}"/>
              </a:ext>
            </a:extLst>
          </p:cNvPr>
          <p:cNvPicPr>
            <a:picLocks noChangeAspect="1"/>
          </p:cNvPicPr>
          <p:nvPr/>
        </p:nvPicPr>
        <p:blipFill rotWithShape="1">
          <a:blip r:embed="rId3"/>
          <a:srcRect l="17736" r="24873" b="-10"/>
          <a:stretch/>
        </p:blipFill>
        <p:spPr>
          <a:xfrm>
            <a:off x="6291697" y="10"/>
            <a:ext cx="5900303" cy="6857990"/>
          </a:xfrm>
          <a:custGeom>
            <a:avLst/>
            <a:gdLst/>
            <a:ahLst/>
            <a:cxnLst/>
            <a:rect l="l" t="t" r="r" b="b"/>
            <a:pathLst>
              <a:path w="5900303" h="6858000">
                <a:moveTo>
                  <a:pt x="0" y="0"/>
                </a:moveTo>
                <a:lnTo>
                  <a:pt x="5900303" y="0"/>
                </a:lnTo>
                <a:lnTo>
                  <a:pt x="5900303" y="6858000"/>
                </a:lnTo>
                <a:lnTo>
                  <a:pt x="3176153" y="6858000"/>
                </a:lnTo>
                <a:close/>
              </a:path>
            </a:pathLst>
          </a:custGeom>
        </p:spPr>
      </p:pic>
      <p:sp>
        <p:nvSpPr>
          <p:cNvPr id="11" name="Freeform: Shape 10">
            <a:extLst>
              <a:ext uri="{FF2B5EF4-FFF2-40B4-BE49-F238E27FC236}">
                <a16:creationId xmlns:a16="http://schemas.microsoft.com/office/drawing/2014/main" id="{9BB58064-A4A7-4713-99E4-0FF617635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9392"/>
            <a:ext cx="9139740" cy="6528608"/>
          </a:xfrm>
          <a:custGeom>
            <a:avLst/>
            <a:gdLst>
              <a:gd name="connsiteX0" fmla="*/ 0 w 9139740"/>
              <a:gd name="connsiteY0" fmla="*/ 0 h 6528608"/>
              <a:gd name="connsiteX1" fmla="*/ 4595524 w 9139740"/>
              <a:gd name="connsiteY1" fmla="*/ 0 h 6528608"/>
              <a:gd name="connsiteX2" fmla="*/ 5629354 w 9139740"/>
              <a:gd name="connsiteY2" fmla="*/ 0 h 6528608"/>
              <a:gd name="connsiteX3" fmla="*/ 6101023 w 9139740"/>
              <a:gd name="connsiteY3" fmla="*/ 0 h 6528608"/>
              <a:gd name="connsiteX4" fmla="*/ 9139740 w 9139740"/>
              <a:gd name="connsiteY4" fmla="*/ 6528607 h 6528608"/>
              <a:gd name="connsiteX5" fmla="*/ 8805223 w 9139740"/>
              <a:gd name="connsiteY5" fmla="*/ 6528607 h 6528608"/>
              <a:gd name="connsiteX6" fmla="*/ 8805223 w 9139740"/>
              <a:gd name="connsiteY6" fmla="*/ 6528608 h 6528608"/>
              <a:gd name="connsiteX7" fmla="*/ 2264861 w 9139740"/>
              <a:gd name="connsiteY7" fmla="*/ 6528608 h 6528608"/>
              <a:gd name="connsiteX8" fmla="*/ 2265091 w 9139740"/>
              <a:gd name="connsiteY8" fmla="*/ 6528115 h 6528608"/>
              <a:gd name="connsiteX9" fmla="*/ 464154 w 9139740"/>
              <a:gd name="connsiteY9" fmla="*/ 6528115 h 6528608"/>
              <a:gd name="connsiteX10" fmla="*/ 464154 w 9139740"/>
              <a:gd name="connsiteY10" fmla="*/ 6528608 h 6528608"/>
              <a:gd name="connsiteX11" fmla="*/ 0 w 9139740"/>
              <a:gd name="connsiteY11" fmla="*/ 6528608 h 652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39740" h="6528608">
                <a:moveTo>
                  <a:pt x="0" y="0"/>
                </a:moveTo>
                <a:lnTo>
                  <a:pt x="4595524" y="0"/>
                </a:lnTo>
                <a:lnTo>
                  <a:pt x="5629354" y="0"/>
                </a:lnTo>
                <a:lnTo>
                  <a:pt x="6101023" y="0"/>
                </a:lnTo>
                <a:lnTo>
                  <a:pt x="9139740" y="6528607"/>
                </a:lnTo>
                <a:lnTo>
                  <a:pt x="8805223" y="6528607"/>
                </a:lnTo>
                <a:lnTo>
                  <a:pt x="8805223" y="6528608"/>
                </a:lnTo>
                <a:lnTo>
                  <a:pt x="2264861" y="6528608"/>
                </a:lnTo>
                <a:lnTo>
                  <a:pt x="2265091" y="6528115"/>
                </a:lnTo>
                <a:lnTo>
                  <a:pt x="464154" y="6528115"/>
                </a:lnTo>
                <a:lnTo>
                  <a:pt x="464154" y="6528608"/>
                </a:lnTo>
                <a:lnTo>
                  <a:pt x="0" y="6528608"/>
                </a:lnTo>
                <a:close/>
              </a:path>
            </a:pathLst>
          </a:custGeom>
          <a:solidFill>
            <a:srgbClr val="04469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513AE7E-67B9-4C5D-9ED7-8A7CCBD5F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5258"/>
            <a:ext cx="8887797" cy="6322742"/>
          </a:xfrm>
          <a:custGeom>
            <a:avLst/>
            <a:gdLst>
              <a:gd name="connsiteX0" fmla="*/ 852 w 8887797"/>
              <a:gd name="connsiteY0" fmla="*/ 0 h 6322742"/>
              <a:gd name="connsiteX1" fmla="*/ 4486873 w 8887797"/>
              <a:gd name="connsiteY1" fmla="*/ 0 h 6322742"/>
              <a:gd name="connsiteX2" fmla="*/ 5488103 w 8887797"/>
              <a:gd name="connsiteY2" fmla="*/ 0 h 6322742"/>
              <a:gd name="connsiteX3" fmla="*/ 5944899 w 8887797"/>
              <a:gd name="connsiteY3" fmla="*/ 0 h 6322742"/>
              <a:gd name="connsiteX4" fmla="*/ 8887797 w 8887797"/>
              <a:gd name="connsiteY4" fmla="*/ 6322741 h 6322742"/>
              <a:gd name="connsiteX5" fmla="*/ 8563828 w 8887797"/>
              <a:gd name="connsiteY5" fmla="*/ 6322741 h 6322742"/>
              <a:gd name="connsiteX6" fmla="*/ 8563828 w 8887797"/>
              <a:gd name="connsiteY6" fmla="*/ 6322742 h 6322742"/>
              <a:gd name="connsiteX7" fmla="*/ 2229703 w 8887797"/>
              <a:gd name="connsiteY7" fmla="*/ 6322742 h 6322742"/>
              <a:gd name="connsiteX8" fmla="*/ 2229925 w 8887797"/>
              <a:gd name="connsiteY8" fmla="*/ 6322264 h 6322742"/>
              <a:gd name="connsiteX9" fmla="*/ 485777 w 8887797"/>
              <a:gd name="connsiteY9" fmla="*/ 6322264 h 6322742"/>
              <a:gd name="connsiteX10" fmla="*/ 485777 w 8887797"/>
              <a:gd name="connsiteY10" fmla="*/ 6322742 h 6322742"/>
              <a:gd name="connsiteX11" fmla="*/ 0 w 8887797"/>
              <a:gd name="connsiteY11" fmla="*/ 6322742 h 6322742"/>
              <a:gd name="connsiteX12" fmla="*/ 0 w 8887797"/>
              <a:gd name="connsiteY12" fmla="*/ 488870 h 6322742"/>
              <a:gd name="connsiteX13" fmla="*/ 852 w 8887797"/>
              <a:gd name="connsiteY13" fmla="*/ 488870 h 632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87797" h="6322742">
                <a:moveTo>
                  <a:pt x="852" y="0"/>
                </a:moveTo>
                <a:lnTo>
                  <a:pt x="4486873" y="0"/>
                </a:lnTo>
                <a:lnTo>
                  <a:pt x="5488103" y="0"/>
                </a:lnTo>
                <a:lnTo>
                  <a:pt x="5944899" y="0"/>
                </a:lnTo>
                <a:lnTo>
                  <a:pt x="8887797" y="6322741"/>
                </a:lnTo>
                <a:lnTo>
                  <a:pt x="8563828" y="6322741"/>
                </a:lnTo>
                <a:lnTo>
                  <a:pt x="8563828" y="6322742"/>
                </a:lnTo>
                <a:lnTo>
                  <a:pt x="2229703" y="6322742"/>
                </a:lnTo>
                <a:lnTo>
                  <a:pt x="2229925" y="6322264"/>
                </a:lnTo>
                <a:lnTo>
                  <a:pt x="485777" y="6322264"/>
                </a:lnTo>
                <a:lnTo>
                  <a:pt x="485777" y="6322742"/>
                </a:lnTo>
                <a:lnTo>
                  <a:pt x="0" y="6322742"/>
                </a:lnTo>
                <a:lnTo>
                  <a:pt x="0" y="488870"/>
                </a:lnTo>
                <a:lnTo>
                  <a:pt x="852" y="488870"/>
                </a:lnTo>
                <a:close/>
              </a:path>
            </a:pathLst>
          </a:custGeom>
          <a:solidFill>
            <a:srgbClr val="0446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14400"/>
            <a:ext cx="5029200" cy="1247775"/>
          </a:xfrm>
        </p:spPr>
        <p:txBody>
          <a:bodyPr anchor="b">
            <a:normAutofit/>
          </a:bodyPr>
          <a:lstStyle/>
          <a:p>
            <a:r>
              <a:rPr lang="en-GB" sz="2800">
                <a:solidFill>
                  <a:srgbClr val="FFFFFF"/>
                </a:solidFill>
              </a:rPr>
              <a:t>Extending the product life cycles by selling in multiple markets</a:t>
            </a:r>
          </a:p>
        </p:txBody>
      </p:sp>
      <p:sp>
        <p:nvSpPr>
          <p:cNvPr id="8" name="Content Placeholder 2"/>
          <p:cNvSpPr>
            <a:spLocks noGrp="1"/>
          </p:cNvSpPr>
          <p:nvPr>
            <p:ph idx="1"/>
          </p:nvPr>
        </p:nvSpPr>
        <p:spPr>
          <a:xfrm>
            <a:off x="838201" y="2541317"/>
            <a:ext cx="5772150" cy="3540074"/>
          </a:xfrm>
        </p:spPr>
        <p:txBody>
          <a:bodyPr anchor="t">
            <a:normAutofit/>
          </a:bodyPr>
          <a:lstStyle/>
          <a:p>
            <a:r>
              <a:rPr lang="en-GB" sz="1700">
                <a:solidFill>
                  <a:srgbClr val="FFFFFF"/>
                </a:solidFill>
              </a:rPr>
              <a:t>One of the main reasons for operating in a global market is to extend the life cycle of a product</a:t>
            </a:r>
          </a:p>
          <a:p>
            <a:r>
              <a:rPr lang="en-GB" sz="1700">
                <a:solidFill>
                  <a:srgbClr val="FFFFFF"/>
                </a:solidFill>
              </a:rPr>
              <a:t>As the product being sold reaches the decline stage in a mature market the business can increase the product’s life by introducing it to other, mainly less mature, markets</a:t>
            </a:r>
          </a:p>
          <a:p>
            <a:r>
              <a:rPr lang="en-GB" sz="1700">
                <a:solidFill>
                  <a:srgbClr val="FFFFFF"/>
                </a:solidFill>
              </a:rPr>
              <a:t>This might require adapting the product to suit local tastes or a large promotional budget to raise awareness</a:t>
            </a:r>
          </a:p>
          <a:p>
            <a:r>
              <a:rPr lang="en-GB" sz="1700">
                <a:solidFill>
                  <a:srgbClr val="FFFFFF"/>
                </a:solidFill>
              </a:rPr>
              <a:t>However, if successful, this might extend the life of the product for a number of years</a:t>
            </a:r>
          </a:p>
          <a:p>
            <a:r>
              <a:rPr lang="en-GB" sz="1700">
                <a:solidFill>
                  <a:srgbClr val="FFFFFF"/>
                </a:solidFill>
              </a:rPr>
              <a:t>Each market is different so this will require local knowledge if it is to be successful</a:t>
            </a:r>
          </a:p>
        </p:txBody>
      </p:sp>
      <p:pic>
        <p:nvPicPr>
          <p:cNvPr id="3" name="Picture 2">
            <a:extLst>
              <a:ext uri="{FF2B5EF4-FFF2-40B4-BE49-F238E27FC236}">
                <a16:creationId xmlns:a16="http://schemas.microsoft.com/office/drawing/2014/main" id="{B8F13C6A-4F57-032B-E602-2FCAA7841EAE}"/>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666821" y="1991317"/>
            <a:ext cx="7695738" cy="3098355"/>
          </a:xfrm>
          <a:prstGeom prst="rect">
            <a:avLst/>
          </a:prstGeom>
        </p:spPr>
      </p:pic>
      <p:pic>
        <p:nvPicPr>
          <p:cNvPr id="4" name="Picture 3">
            <a:extLst>
              <a:ext uri="{FF2B5EF4-FFF2-40B4-BE49-F238E27FC236}">
                <a16:creationId xmlns:a16="http://schemas.microsoft.com/office/drawing/2014/main" id="{4977FE19-00FE-03D9-7BC5-14ACC4ECA9CE}"/>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042521" y="108244"/>
            <a:ext cx="933411" cy="375797"/>
          </a:xfrm>
          <a:prstGeom prst="rect">
            <a:avLst/>
          </a:prstGeom>
        </p:spPr>
      </p:pic>
      <p:sp>
        <p:nvSpPr>
          <p:cNvPr id="5" name="Footer Placeholder 2">
            <a:extLst>
              <a:ext uri="{FF2B5EF4-FFF2-40B4-BE49-F238E27FC236}">
                <a16:creationId xmlns:a16="http://schemas.microsoft.com/office/drawing/2014/main" id="{4D6FEF33-A985-2752-6A44-0876C987D032}"/>
              </a:ext>
            </a:extLst>
          </p:cNvPr>
          <p:cNvSpPr txBox="1">
            <a:spLocks/>
          </p:cNvSpPr>
          <p:nvPr/>
        </p:nvSpPr>
        <p:spPr>
          <a:xfrm>
            <a:off x="1677884" y="65949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EFD0EF9-09FA-F288-91C7-3567028228AF}"/>
              </a:ext>
            </a:extLst>
          </p:cNvPr>
          <p:cNvSpPr txBox="1"/>
          <p:nvPr/>
        </p:nvSpPr>
        <p:spPr>
          <a:xfrm>
            <a:off x="6501055" y="662715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2916180988"/>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3631" y="809898"/>
            <a:ext cx="9942716" cy="1554480"/>
          </a:xfrm>
        </p:spPr>
        <p:txBody>
          <a:bodyPr anchor="ctr">
            <a:normAutofit/>
          </a:bodyPr>
          <a:lstStyle/>
          <a:p>
            <a:r>
              <a:rPr lang="en-GB" sz="4800"/>
              <a:t>Raising capacity utilisation</a:t>
            </a:r>
          </a:p>
        </p:txBody>
      </p:sp>
      <p:sp>
        <p:nvSpPr>
          <p:cNvPr id="3" name="Content Placeholder 2"/>
          <p:cNvSpPr>
            <a:spLocks noGrp="1"/>
          </p:cNvSpPr>
          <p:nvPr>
            <p:ph idx="1"/>
          </p:nvPr>
        </p:nvSpPr>
        <p:spPr>
          <a:xfrm>
            <a:off x="1045028" y="3017522"/>
            <a:ext cx="9941319" cy="3124658"/>
          </a:xfrm>
        </p:spPr>
        <p:txBody>
          <a:bodyPr anchor="ctr">
            <a:normAutofit/>
          </a:bodyPr>
          <a:lstStyle/>
          <a:p>
            <a:r>
              <a:rPr lang="en-GB" sz="2000"/>
              <a:t>Expanding production into foreign locations can benefit firms through creating increased demand due to:</a:t>
            </a:r>
          </a:p>
          <a:p>
            <a:pPr lvl="1"/>
            <a:r>
              <a:rPr lang="en-GB" sz="2000" dirty="0"/>
              <a:t>Closeness to markets, allowing speed and lower costs e.g. transport</a:t>
            </a:r>
          </a:p>
          <a:p>
            <a:pPr lvl="1"/>
            <a:r>
              <a:rPr lang="en-GB" sz="2000" dirty="0"/>
              <a:t>Lower capital costs such as machinery with reduced land costs allows for lower prices</a:t>
            </a:r>
          </a:p>
          <a:p>
            <a:pPr lvl="1"/>
            <a:r>
              <a:rPr lang="en-GB" sz="2000" dirty="0"/>
              <a:t>A better understanding of local markets </a:t>
            </a:r>
          </a:p>
          <a:p>
            <a:pPr lvl="1"/>
            <a:r>
              <a:rPr lang="en-GB" sz="2000" dirty="0"/>
              <a:t>Cheaper wage costs can help to reduce prices</a:t>
            </a:r>
          </a:p>
          <a:p>
            <a:r>
              <a:rPr lang="en-GB" sz="2000"/>
              <a:t>All of this allows for an increase in capacity utilisation as spare capacity is used, making the firm more competitive</a:t>
            </a:r>
          </a:p>
          <a:p>
            <a:endParaRPr lang="en-GB" sz="200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B651F50-A33B-6C01-F6A7-D54896F4B13A}"/>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666821" y="1991317"/>
            <a:ext cx="7695738" cy="3098355"/>
          </a:xfrm>
          <a:prstGeom prst="rect">
            <a:avLst/>
          </a:prstGeom>
        </p:spPr>
      </p:pic>
      <p:pic>
        <p:nvPicPr>
          <p:cNvPr id="5" name="Picture 4">
            <a:extLst>
              <a:ext uri="{FF2B5EF4-FFF2-40B4-BE49-F238E27FC236}">
                <a16:creationId xmlns:a16="http://schemas.microsoft.com/office/drawing/2014/main" id="{2FD9C0DE-D426-4357-82CF-15F78F81F22E}"/>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042521" y="108244"/>
            <a:ext cx="933411" cy="375797"/>
          </a:xfrm>
          <a:prstGeom prst="rect">
            <a:avLst/>
          </a:prstGeom>
        </p:spPr>
      </p:pic>
      <p:sp>
        <p:nvSpPr>
          <p:cNvPr id="6" name="Footer Placeholder 2">
            <a:extLst>
              <a:ext uri="{FF2B5EF4-FFF2-40B4-BE49-F238E27FC236}">
                <a16:creationId xmlns:a16="http://schemas.microsoft.com/office/drawing/2014/main" id="{529502BB-1E71-E92D-7965-C721BF7CEB10}"/>
              </a:ext>
            </a:extLst>
          </p:cNvPr>
          <p:cNvSpPr txBox="1">
            <a:spLocks/>
          </p:cNvSpPr>
          <p:nvPr/>
        </p:nvSpPr>
        <p:spPr>
          <a:xfrm>
            <a:off x="1677884" y="65949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0C5DAF3-ED22-9565-4927-4B007D369CFC}"/>
              </a:ext>
            </a:extLst>
          </p:cNvPr>
          <p:cNvSpPr txBox="1"/>
          <p:nvPr/>
        </p:nvSpPr>
        <p:spPr>
          <a:xfrm>
            <a:off x="6501055" y="662715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1586800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3">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23" name="Picture 9" descr="Colourful sticky notes">
            <a:extLst>
              <a:ext uri="{FF2B5EF4-FFF2-40B4-BE49-F238E27FC236}">
                <a16:creationId xmlns:a16="http://schemas.microsoft.com/office/drawing/2014/main" id="{C8A233CA-825A-D12E-160B-B5D926211C32}"/>
              </a:ext>
            </a:extLst>
          </p:cNvPr>
          <p:cNvPicPr>
            <a:picLocks noChangeAspect="1"/>
          </p:cNvPicPr>
          <p:nvPr/>
        </p:nvPicPr>
        <p:blipFill rotWithShape="1">
          <a:blip r:embed="rId3"/>
          <a:srcRect l="3328" r="-3" b="-3"/>
          <a:stretch/>
        </p:blipFill>
        <p:spPr>
          <a:xfrm>
            <a:off x="20" y="10"/>
            <a:ext cx="9947062" cy="6857990"/>
          </a:xfrm>
          <a:prstGeom prst="rect">
            <a:avLst/>
          </a:prstGeom>
        </p:spPr>
      </p:pic>
      <p:sp>
        <p:nvSpPr>
          <p:cNvPr id="24" name="Freeform: Shape 15">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25" name="Freeform: Shape 17">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26" name="Freeform: Shape 19">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p:cNvSpPr>
            <a:spLocks noGrp="1"/>
          </p:cNvSpPr>
          <p:nvPr>
            <p:ph type="title" idx="4294967295"/>
          </p:nvPr>
        </p:nvSpPr>
        <p:spPr>
          <a:xfrm>
            <a:off x="8046720" y="1045597"/>
            <a:ext cx="3633746" cy="1588422"/>
          </a:xfrm>
          <a:prstGeom prst="roundRect">
            <a:avLst/>
          </a:prstGeom>
        </p:spPr>
        <p:txBody>
          <a:bodyPr vert="horz" lIns="91440" tIns="45720" rIns="91440" bIns="45720" rtlCol="0" anchor="b">
            <a:normAutofit/>
          </a:bodyPr>
          <a:lstStyle/>
          <a:p>
            <a:r>
              <a:rPr lang="en-US" sz="3600"/>
              <a:t>Activity 4</a:t>
            </a:r>
          </a:p>
        </p:txBody>
      </p:sp>
      <p:sp>
        <p:nvSpPr>
          <p:cNvPr id="27" name="Content Placeholder 2"/>
          <p:cNvSpPr txBox="1">
            <a:spLocks/>
          </p:cNvSpPr>
          <p:nvPr/>
        </p:nvSpPr>
        <p:spPr>
          <a:xfrm>
            <a:off x="8046719" y="2722729"/>
            <a:ext cx="3633747" cy="27000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000" dirty="0"/>
              <a:t>Explain how raising capital utilization can prompt trade</a:t>
            </a:r>
          </a:p>
          <a:p>
            <a:pPr>
              <a:defRPr/>
            </a:pPr>
            <a:r>
              <a:rPr kumimoji="0" lang="en-US" sz="2000" b="0" i="0" u="none" strike="noStrike" cap="none" spc="0" normalizeH="0" noProof="0" dirty="0">
                <a:ln>
                  <a:noFill/>
                </a:ln>
                <a:effectLst/>
                <a:uLnTx/>
                <a:uFillTx/>
              </a:rPr>
              <a:t>Describe a real world example of expanding product markers</a:t>
            </a:r>
            <a:endParaRPr kumimoji="0" lang="en-US" sz="2000" b="0" i="0" u="none" strike="noStrike" cap="none" spc="0" normalizeH="0" baseline="0" noProof="0" dirty="0">
              <a:ln>
                <a:noFill/>
              </a:ln>
              <a:effectLst/>
              <a:uLnTx/>
              <a:uFillTx/>
            </a:endParaRPr>
          </a:p>
          <a:p>
            <a:pPr marL="228600" marR="0" lvl="0" fontAlgn="auto">
              <a:spcBef>
                <a:spcPts val="1000"/>
              </a:spcBef>
              <a:spcAft>
                <a:spcPts val="0"/>
              </a:spcAft>
              <a:buClrTx/>
              <a:buSzTx/>
              <a:tabLst/>
              <a:defRPr/>
            </a:pPr>
            <a:endParaRPr kumimoji="0" lang="en-US" sz="2000" b="0" i="0" u="none" strike="noStrike" cap="none" spc="0" normalizeH="0" baseline="0" noProof="0" dirty="0">
              <a:ln>
                <a:noFill/>
              </a:ln>
              <a:effectLst/>
              <a:uLnTx/>
              <a:uFillTx/>
            </a:endParaRPr>
          </a:p>
        </p:txBody>
      </p:sp>
      <p:pic>
        <p:nvPicPr>
          <p:cNvPr id="3" name="Picture 2">
            <a:extLst>
              <a:ext uri="{FF2B5EF4-FFF2-40B4-BE49-F238E27FC236}">
                <a16:creationId xmlns:a16="http://schemas.microsoft.com/office/drawing/2014/main" id="{5B74F462-1626-0A9A-16DE-29E55AFE42F2}"/>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666821" y="1991317"/>
            <a:ext cx="7695738" cy="3098355"/>
          </a:xfrm>
          <a:prstGeom prst="rect">
            <a:avLst/>
          </a:prstGeom>
        </p:spPr>
      </p:pic>
      <p:pic>
        <p:nvPicPr>
          <p:cNvPr id="4" name="Picture 3">
            <a:extLst>
              <a:ext uri="{FF2B5EF4-FFF2-40B4-BE49-F238E27FC236}">
                <a16:creationId xmlns:a16="http://schemas.microsoft.com/office/drawing/2014/main" id="{C0CB6A94-C617-B4E9-814F-B93B7D543500}"/>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042521" y="108244"/>
            <a:ext cx="933411" cy="375797"/>
          </a:xfrm>
          <a:prstGeom prst="rect">
            <a:avLst/>
          </a:prstGeom>
        </p:spPr>
      </p:pic>
      <p:sp>
        <p:nvSpPr>
          <p:cNvPr id="5" name="Footer Placeholder 2">
            <a:extLst>
              <a:ext uri="{FF2B5EF4-FFF2-40B4-BE49-F238E27FC236}">
                <a16:creationId xmlns:a16="http://schemas.microsoft.com/office/drawing/2014/main" id="{35E7A5ED-F98B-BD6E-8E7E-3C428A7D708F}"/>
              </a:ext>
            </a:extLst>
          </p:cNvPr>
          <p:cNvSpPr txBox="1">
            <a:spLocks/>
          </p:cNvSpPr>
          <p:nvPr/>
        </p:nvSpPr>
        <p:spPr>
          <a:xfrm>
            <a:off x="1677884" y="65949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27E3466-5DBE-9C9A-B3F5-C55C4AC4B09B}"/>
              </a:ext>
            </a:extLst>
          </p:cNvPr>
          <p:cNvSpPr txBox="1"/>
          <p:nvPr/>
        </p:nvSpPr>
        <p:spPr>
          <a:xfrm>
            <a:off x="6501055" y="662715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1136766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idx="4294967295"/>
          </p:nvPr>
        </p:nvSpPr>
        <p:spPr>
          <a:xfrm>
            <a:off x="838200" y="365125"/>
            <a:ext cx="9842237" cy="1325563"/>
          </a:xfrm>
          <a:prstGeom prst="roundRect">
            <a:avLst/>
          </a:prstGeom>
        </p:spPr>
        <p:txBody>
          <a:bodyPr vert="horz" lIns="91440" tIns="45720" rIns="91440" bIns="45720" rtlCol="0" anchor="ctr">
            <a:normAutofit/>
          </a:bodyPr>
          <a:lstStyle/>
          <a:p>
            <a:r>
              <a:rPr lang="en-US" sz="5600" kern="1200">
                <a:solidFill>
                  <a:schemeClr val="tx1"/>
                </a:solidFill>
                <a:latin typeface="+mj-lt"/>
                <a:ea typeface="+mj-ea"/>
                <a:cs typeface="+mj-cs"/>
              </a:rPr>
              <a:t>Activity 5</a:t>
            </a:r>
          </a:p>
        </p:txBody>
      </p:sp>
      <p:cxnSp>
        <p:nvCxnSpPr>
          <p:cNvPr id="16" name="Straight Connector 15">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8" name="Graphic 12">
            <a:extLst>
              <a:ext uri="{FF2B5EF4-FFF2-40B4-BE49-F238E27FC236}">
                <a16:creationId xmlns:a16="http://schemas.microsoft.com/office/drawing/2014/main" id="{58BDB0EE-D238-415B-9ED8-62AA6AB2A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20" name="Graphic 11">
            <a:extLst>
              <a:ext uri="{FF2B5EF4-FFF2-40B4-BE49-F238E27FC236}">
                <a16:creationId xmlns:a16="http://schemas.microsoft.com/office/drawing/2014/main" id="{C5B55FC3-961D-4325-82F1-DE92B0D04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22" name="Graphic 13">
            <a:extLst>
              <a:ext uri="{FF2B5EF4-FFF2-40B4-BE49-F238E27FC236}">
                <a16:creationId xmlns:a16="http://schemas.microsoft.com/office/drawing/2014/main" id="{4C8AB332-D09E-4F28-943C-DABDD4716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graphicFrame>
        <p:nvGraphicFramePr>
          <p:cNvPr id="10" name="Content Placeholder 2">
            <a:extLst>
              <a:ext uri="{FF2B5EF4-FFF2-40B4-BE49-F238E27FC236}">
                <a16:creationId xmlns:a16="http://schemas.microsoft.com/office/drawing/2014/main" id="{3455B36E-D51C-5D09-44E9-F5AB12E87787}"/>
              </a:ext>
            </a:extLst>
          </p:cNvPr>
          <p:cNvGraphicFramePr/>
          <p:nvPr>
            <p:extLst>
              <p:ext uri="{D42A27DB-BD31-4B8C-83A1-F6EECF244321}">
                <p14:modId xmlns:p14="http://schemas.microsoft.com/office/powerpoint/2010/main" val="17868997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924F20EB-53E8-9E8E-0366-97FFCA1CAE22}"/>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1666821" y="1991317"/>
            <a:ext cx="7695738" cy="3098355"/>
          </a:xfrm>
          <a:prstGeom prst="rect">
            <a:avLst/>
          </a:prstGeom>
        </p:spPr>
      </p:pic>
      <p:pic>
        <p:nvPicPr>
          <p:cNvPr id="4" name="Picture 3">
            <a:extLst>
              <a:ext uri="{FF2B5EF4-FFF2-40B4-BE49-F238E27FC236}">
                <a16:creationId xmlns:a16="http://schemas.microsoft.com/office/drawing/2014/main" id="{7EDBC8E4-8139-2053-A62E-1EA4EEC1BBFE}"/>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5042521" y="108244"/>
            <a:ext cx="933411" cy="375797"/>
          </a:xfrm>
          <a:prstGeom prst="rect">
            <a:avLst/>
          </a:prstGeom>
        </p:spPr>
      </p:pic>
      <p:sp>
        <p:nvSpPr>
          <p:cNvPr id="5" name="Footer Placeholder 2">
            <a:extLst>
              <a:ext uri="{FF2B5EF4-FFF2-40B4-BE49-F238E27FC236}">
                <a16:creationId xmlns:a16="http://schemas.microsoft.com/office/drawing/2014/main" id="{F3B21EB3-BA2A-9A29-56F4-DACC8FBA7AFE}"/>
              </a:ext>
            </a:extLst>
          </p:cNvPr>
          <p:cNvSpPr txBox="1">
            <a:spLocks/>
          </p:cNvSpPr>
          <p:nvPr/>
        </p:nvSpPr>
        <p:spPr>
          <a:xfrm>
            <a:off x="1677884" y="65949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10A230D-47F8-042C-02FA-7B2547C6BFC0}"/>
              </a:ext>
            </a:extLst>
          </p:cNvPr>
          <p:cNvSpPr txBox="1"/>
          <p:nvPr/>
        </p:nvSpPr>
        <p:spPr>
          <a:xfrm>
            <a:off x="6501055" y="662715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524879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7115A-5501-4298-913C-D7826D3196A0}"/>
              </a:ext>
            </a:extLst>
          </p:cNvPr>
          <p:cNvSpPr>
            <a:spLocks noGrp="1"/>
          </p:cNvSpPr>
          <p:nvPr>
            <p:ph type="title"/>
          </p:nvPr>
        </p:nvSpPr>
        <p:spPr/>
        <p:txBody>
          <a:bodyPr/>
          <a:lstStyle/>
          <a:p>
            <a:r>
              <a:rPr lang="en-GB" dirty="0"/>
              <a:t>Homework</a:t>
            </a:r>
          </a:p>
        </p:txBody>
      </p:sp>
      <p:sp>
        <p:nvSpPr>
          <p:cNvPr id="3" name="Content Placeholder 2">
            <a:extLst>
              <a:ext uri="{FF2B5EF4-FFF2-40B4-BE49-F238E27FC236}">
                <a16:creationId xmlns:a16="http://schemas.microsoft.com/office/drawing/2014/main" id="{F6C245B4-44C6-42A3-9168-C53F05C240F6}"/>
              </a:ext>
            </a:extLst>
          </p:cNvPr>
          <p:cNvSpPr>
            <a:spLocks noGrp="1"/>
          </p:cNvSpPr>
          <p:nvPr>
            <p:ph idx="1"/>
          </p:nvPr>
        </p:nvSpPr>
        <p:spPr/>
        <p:txBody>
          <a:bodyPr/>
          <a:lstStyle/>
          <a:p>
            <a:r>
              <a:rPr lang="en-GB" dirty="0"/>
              <a:t>Assess the benefits and drawbacks of selling products in multiple markets (8)</a:t>
            </a:r>
          </a:p>
          <a:p>
            <a:endParaRPr lang="en-GB" dirty="0"/>
          </a:p>
        </p:txBody>
      </p:sp>
      <p:pic>
        <p:nvPicPr>
          <p:cNvPr id="4" name="Picture 3">
            <a:extLst>
              <a:ext uri="{FF2B5EF4-FFF2-40B4-BE49-F238E27FC236}">
                <a16:creationId xmlns:a16="http://schemas.microsoft.com/office/drawing/2014/main" id="{93A888E7-2651-F21F-8B12-778DB88035E8}"/>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666821" y="1991317"/>
            <a:ext cx="7695738" cy="3098355"/>
          </a:xfrm>
          <a:prstGeom prst="rect">
            <a:avLst/>
          </a:prstGeom>
        </p:spPr>
      </p:pic>
      <p:pic>
        <p:nvPicPr>
          <p:cNvPr id="5" name="Picture 4">
            <a:extLst>
              <a:ext uri="{FF2B5EF4-FFF2-40B4-BE49-F238E27FC236}">
                <a16:creationId xmlns:a16="http://schemas.microsoft.com/office/drawing/2014/main" id="{2C988353-3787-E52A-8F4A-EBD52422F0B4}"/>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042521" y="108244"/>
            <a:ext cx="933411" cy="375797"/>
          </a:xfrm>
          <a:prstGeom prst="rect">
            <a:avLst/>
          </a:prstGeom>
        </p:spPr>
      </p:pic>
      <p:sp>
        <p:nvSpPr>
          <p:cNvPr id="6" name="Footer Placeholder 2">
            <a:extLst>
              <a:ext uri="{FF2B5EF4-FFF2-40B4-BE49-F238E27FC236}">
                <a16:creationId xmlns:a16="http://schemas.microsoft.com/office/drawing/2014/main" id="{30CFC452-A2FB-1F73-85F8-2B8C119EA2E4}"/>
              </a:ext>
            </a:extLst>
          </p:cNvPr>
          <p:cNvSpPr txBox="1">
            <a:spLocks/>
          </p:cNvSpPr>
          <p:nvPr/>
        </p:nvSpPr>
        <p:spPr>
          <a:xfrm>
            <a:off x="1677884" y="65949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FD81AAA-D129-D5EC-EF38-C99B716F508D}"/>
              </a:ext>
            </a:extLst>
          </p:cNvPr>
          <p:cNvSpPr txBox="1"/>
          <p:nvPr/>
        </p:nvSpPr>
        <p:spPr>
          <a:xfrm>
            <a:off x="6501055" y="662715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692832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AC3602-3348-4F31-9E43-076B03514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1" y="300580"/>
            <a:ext cx="9829800" cy="1089529"/>
          </a:xfrm>
        </p:spPr>
        <p:txBody>
          <a:bodyPr>
            <a:normAutofit/>
          </a:bodyPr>
          <a:lstStyle/>
          <a:p>
            <a:r>
              <a:rPr lang="en-GB" sz="3600">
                <a:solidFill>
                  <a:srgbClr val="FFFFFF"/>
                </a:solidFill>
              </a:rPr>
              <a:t>Plenary</a:t>
            </a:r>
          </a:p>
        </p:txBody>
      </p:sp>
      <p:sp>
        <p:nvSpPr>
          <p:cNvPr id="11" name="Graphic 11">
            <a:extLst>
              <a:ext uri="{FF2B5EF4-FFF2-40B4-BE49-F238E27FC236}">
                <a16:creationId xmlns:a16="http://schemas.microsoft.com/office/drawing/2014/main" id="{394094B0-A6C9-44BE-9042-66EF0612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p>
        </p:txBody>
      </p:sp>
      <p:sp>
        <p:nvSpPr>
          <p:cNvPr id="13" name="Graphic 10">
            <a:extLst>
              <a:ext uri="{FF2B5EF4-FFF2-40B4-BE49-F238E27FC236}">
                <a16:creationId xmlns:a16="http://schemas.microsoft.com/office/drawing/2014/main" id="{64C2CA96-0B16-4AA7-B340-33044D238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D50D7A8-F1D5-4306-8A9B-DD7A73EB8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p>
        </p:txBody>
      </p:sp>
      <p:graphicFrame>
        <p:nvGraphicFramePr>
          <p:cNvPr id="5" name="Content Placeholder 2">
            <a:extLst>
              <a:ext uri="{FF2B5EF4-FFF2-40B4-BE49-F238E27FC236}">
                <a16:creationId xmlns:a16="http://schemas.microsoft.com/office/drawing/2014/main" id="{C8F3B109-540E-D2AA-D438-184B07135E05}"/>
              </a:ext>
            </a:extLst>
          </p:cNvPr>
          <p:cNvGraphicFramePr>
            <a:graphicFrameLocks noGrp="1"/>
          </p:cNvGraphicFramePr>
          <p:nvPr>
            <p:ph idx="1"/>
            <p:extLst>
              <p:ext uri="{D42A27DB-BD31-4B8C-83A1-F6EECF244321}">
                <p14:modId xmlns:p14="http://schemas.microsoft.com/office/powerpoint/2010/main" val="304491782"/>
              </p:ext>
            </p:extLst>
          </p:nvPr>
        </p:nvGraphicFramePr>
        <p:xfrm>
          <a:off x="838200" y="2211233"/>
          <a:ext cx="10515600" cy="39657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F0223962-4AB8-F2BF-C826-D75AC1683049}"/>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1666821" y="1991317"/>
            <a:ext cx="7695738" cy="3098355"/>
          </a:xfrm>
          <a:prstGeom prst="rect">
            <a:avLst/>
          </a:prstGeom>
        </p:spPr>
      </p:pic>
      <p:pic>
        <p:nvPicPr>
          <p:cNvPr id="4" name="Picture 3">
            <a:extLst>
              <a:ext uri="{FF2B5EF4-FFF2-40B4-BE49-F238E27FC236}">
                <a16:creationId xmlns:a16="http://schemas.microsoft.com/office/drawing/2014/main" id="{25392D2D-69A4-FF36-F684-682D28F3E284}"/>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5042521" y="108244"/>
            <a:ext cx="933411" cy="375797"/>
          </a:xfrm>
          <a:prstGeom prst="rect">
            <a:avLst/>
          </a:prstGeom>
        </p:spPr>
      </p:pic>
      <p:sp>
        <p:nvSpPr>
          <p:cNvPr id="6" name="Footer Placeholder 2">
            <a:extLst>
              <a:ext uri="{FF2B5EF4-FFF2-40B4-BE49-F238E27FC236}">
                <a16:creationId xmlns:a16="http://schemas.microsoft.com/office/drawing/2014/main" id="{2906ABC5-0734-917E-193A-401D33E367E9}"/>
              </a:ext>
            </a:extLst>
          </p:cNvPr>
          <p:cNvSpPr txBox="1">
            <a:spLocks/>
          </p:cNvSpPr>
          <p:nvPr/>
        </p:nvSpPr>
        <p:spPr>
          <a:xfrm>
            <a:off x="1677884" y="65949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83A87D4-9750-3DDD-8B5C-77061CFD59FF}"/>
              </a:ext>
            </a:extLst>
          </p:cNvPr>
          <p:cNvSpPr txBox="1"/>
          <p:nvPr/>
        </p:nvSpPr>
        <p:spPr>
          <a:xfrm>
            <a:off x="6501055" y="662715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3907576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681C32C-7AFC-4BB3-9088-65CBDFC5D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917275" y="4583953"/>
            <a:ext cx="4685857" cy="1465973"/>
          </a:xfrm>
          <a:prstGeom prst="roundRect">
            <a:avLst/>
          </a:prstGeom>
        </p:spPr>
        <p:txBody>
          <a:bodyPr vert="horz" lIns="91440" tIns="45720" rIns="91440" bIns="45720" rtlCol="0" anchor="t">
            <a:normAutofit/>
          </a:bodyPr>
          <a:lstStyle/>
          <a:p>
            <a:r>
              <a:rPr lang="en-US" sz="4000"/>
              <a:t>Recall Activity</a:t>
            </a:r>
          </a:p>
        </p:txBody>
      </p:sp>
      <p:pic>
        <p:nvPicPr>
          <p:cNvPr id="10" name="Picture 9" descr="Calculator, pen, compass, money and a paper with graphs printed on it">
            <a:extLst>
              <a:ext uri="{FF2B5EF4-FFF2-40B4-BE49-F238E27FC236}">
                <a16:creationId xmlns:a16="http://schemas.microsoft.com/office/drawing/2014/main" id="{5DCECF0C-A766-0E4E-7825-CFC15588667E}"/>
              </a:ext>
            </a:extLst>
          </p:cNvPr>
          <p:cNvPicPr>
            <a:picLocks noChangeAspect="1"/>
          </p:cNvPicPr>
          <p:nvPr/>
        </p:nvPicPr>
        <p:blipFill rotWithShape="1">
          <a:blip r:embed="rId3"/>
          <a:srcRect t="26784" r="-2" b="15526"/>
          <a:stretch/>
        </p:blipFill>
        <p:spPr>
          <a:xfrm>
            <a:off x="20" y="432"/>
            <a:ext cx="12191980" cy="4244759"/>
          </a:xfrm>
          <a:prstGeom prst="rect">
            <a:avLst/>
          </a:prstGeom>
        </p:spPr>
      </p:pic>
      <p:sp>
        <p:nvSpPr>
          <p:cNvPr id="8" name="Content Placeholder 2"/>
          <p:cNvSpPr txBox="1">
            <a:spLocks/>
          </p:cNvSpPr>
          <p:nvPr/>
        </p:nvSpPr>
        <p:spPr>
          <a:xfrm>
            <a:off x="6096000" y="4583953"/>
            <a:ext cx="5638800" cy="1465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fontAlgn="auto">
              <a:spcBef>
                <a:spcPts val="1000"/>
              </a:spcBef>
              <a:spcAft>
                <a:spcPts val="0"/>
              </a:spcAft>
              <a:buClrTx/>
              <a:buSzTx/>
              <a:tabLst/>
              <a:defRPr/>
            </a:pPr>
            <a:r>
              <a:rPr kumimoji="0" lang="en-US" sz="2000" b="0" i="0" u="none" strike="noStrike" cap="none" spc="0" normalizeH="0" baseline="0" noProof="0">
                <a:ln>
                  <a:noFill/>
                </a:ln>
                <a:effectLst/>
                <a:uLnTx/>
                <a:uFillTx/>
              </a:rPr>
              <a:t>What is an</a:t>
            </a:r>
            <a:r>
              <a:rPr kumimoji="0" lang="en-US" sz="2000" b="0" i="0" u="none" strike="noStrike" cap="none" spc="0" normalizeH="0" noProof="0">
                <a:ln>
                  <a:noFill/>
                </a:ln>
                <a:effectLst/>
                <a:uLnTx/>
                <a:uFillTx/>
              </a:rPr>
              <a:t> exchange rate?</a:t>
            </a:r>
          </a:p>
          <a:p>
            <a:pPr>
              <a:defRPr/>
            </a:pPr>
            <a:r>
              <a:rPr kumimoji="0" lang="en-US" sz="2000" b="0" i="0" u="none" strike="noStrike" cap="none" spc="0" normalizeH="0" baseline="0" noProof="0">
                <a:ln>
                  <a:noFill/>
                </a:ln>
                <a:effectLst/>
                <a:uLnTx/>
                <a:uFillTx/>
              </a:rPr>
              <a:t>Name one short term</a:t>
            </a:r>
            <a:r>
              <a:rPr kumimoji="0" lang="en-US" sz="2000" b="0" i="0" u="none" strike="noStrike" cap="none" spc="0" normalizeH="0" noProof="0">
                <a:ln>
                  <a:noFill/>
                </a:ln>
                <a:effectLst/>
                <a:uLnTx/>
                <a:uFillTx/>
              </a:rPr>
              <a:t> &amp; one long term capital flow.</a:t>
            </a:r>
          </a:p>
          <a:p>
            <a:pPr>
              <a:defRPr/>
            </a:pPr>
            <a:r>
              <a:rPr kumimoji="0" lang="en-US" sz="2000" b="0" i="0" u="none" strike="noStrike" cap="none" spc="0" normalizeH="0" baseline="0" noProof="0">
                <a:ln>
                  <a:noFill/>
                </a:ln>
                <a:effectLst/>
                <a:uLnTx/>
                <a:uFillTx/>
              </a:rPr>
              <a:t>Explain the Marshall-Lerner condition.</a:t>
            </a:r>
          </a:p>
          <a:p>
            <a:pPr marL="0">
              <a:defRPr/>
            </a:pPr>
            <a:endParaRPr kumimoji="0" lang="en-US" sz="2000" b="0" i="0" u="none" strike="noStrike" cap="none" spc="0" normalizeH="0" baseline="0" noProof="0">
              <a:ln>
                <a:noFill/>
              </a:ln>
              <a:effectLst/>
              <a:uLnTx/>
              <a:uFillTx/>
            </a:endParaRPr>
          </a:p>
          <a:p>
            <a:pPr marL="228600" marR="0" lvl="0" fontAlgn="auto">
              <a:spcBef>
                <a:spcPts val="1000"/>
              </a:spcBef>
              <a:spcAft>
                <a:spcPts val="0"/>
              </a:spcAft>
              <a:buClrTx/>
              <a:buSzTx/>
              <a:tabLst/>
              <a:defRPr/>
            </a:pPr>
            <a:endParaRPr kumimoji="0" lang="en-US" sz="2000" b="0" i="0" u="none" strike="noStrike" cap="none" spc="0" normalizeH="0" baseline="0" noProof="0">
              <a:ln>
                <a:noFill/>
              </a:ln>
              <a:effectLst/>
              <a:uLnTx/>
              <a:uFillTx/>
            </a:endParaRPr>
          </a:p>
        </p:txBody>
      </p:sp>
      <p:sp>
        <p:nvSpPr>
          <p:cNvPr id="16" name="Rectangle 15">
            <a:extLst>
              <a:ext uri="{FF2B5EF4-FFF2-40B4-BE49-F238E27FC236}">
                <a16:creationId xmlns:a16="http://schemas.microsoft.com/office/drawing/2014/main" id="{199C0ED0-69DE-4C31-A5CF-E2A46FD30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D42B8BD-40AF-488E-8A79-D7256C9172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7B0B3CB-4CB3-C273-177B-E4C4DC022A67}"/>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666821" y="1991317"/>
            <a:ext cx="7695738" cy="3098355"/>
          </a:xfrm>
          <a:prstGeom prst="rect">
            <a:avLst/>
          </a:prstGeom>
        </p:spPr>
      </p:pic>
      <p:pic>
        <p:nvPicPr>
          <p:cNvPr id="4" name="Picture 3">
            <a:extLst>
              <a:ext uri="{FF2B5EF4-FFF2-40B4-BE49-F238E27FC236}">
                <a16:creationId xmlns:a16="http://schemas.microsoft.com/office/drawing/2014/main" id="{298FD766-8B45-F9D8-456D-23773913A670}"/>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042521" y="108244"/>
            <a:ext cx="933411" cy="375797"/>
          </a:xfrm>
          <a:prstGeom prst="rect">
            <a:avLst/>
          </a:prstGeom>
        </p:spPr>
      </p:pic>
      <p:sp>
        <p:nvSpPr>
          <p:cNvPr id="5" name="Footer Placeholder 2">
            <a:extLst>
              <a:ext uri="{FF2B5EF4-FFF2-40B4-BE49-F238E27FC236}">
                <a16:creationId xmlns:a16="http://schemas.microsoft.com/office/drawing/2014/main" id="{8D366DEF-3D4D-791D-3A3D-5ADEE74E6AF4}"/>
              </a:ext>
            </a:extLst>
          </p:cNvPr>
          <p:cNvSpPr txBox="1">
            <a:spLocks/>
          </p:cNvSpPr>
          <p:nvPr/>
        </p:nvSpPr>
        <p:spPr>
          <a:xfrm>
            <a:off x="1677884" y="65949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FA0ADA8-A225-424B-B3CD-15F0D3B55B76}"/>
              </a:ext>
            </a:extLst>
          </p:cNvPr>
          <p:cNvSpPr txBox="1"/>
          <p:nvPr/>
        </p:nvSpPr>
        <p:spPr>
          <a:xfrm>
            <a:off x="6501055" y="662715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1953565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idx="4294967295"/>
          </p:nvPr>
        </p:nvSpPr>
        <p:spPr>
          <a:xfrm>
            <a:off x="1371597" y="348865"/>
            <a:ext cx="10044023" cy="877729"/>
          </a:xfrm>
          <a:prstGeom prst="roundRect">
            <a:avLst/>
          </a:prstGeom>
        </p:spPr>
        <p:txBody>
          <a:bodyPr vert="horz" lIns="91440" tIns="45720" rIns="91440" bIns="45720" rtlCol="0" anchor="ctr">
            <a:normAutofit/>
          </a:bodyPr>
          <a:lstStyle/>
          <a:p>
            <a:r>
              <a:rPr lang="en-US" sz="4000" kern="1200">
                <a:solidFill>
                  <a:srgbClr val="FFFFFF"/>
                </a:solidFill>
                <a:latin typeface="+mj-lt"/>
                <a:ea typeface="+mj-ea"/>
                <a:cs typeface="+mj-cs"/>
              </a:rPr>
              <a:t>Starter</a:t>
            </a:r>
          </a:p>
        </p:txBody>
      </p:sp>
      <p:sp>
        <p:nvSpPr>
          <p:cNvPr id="11" name="Content Placeholder 2"/>
          <p:cNvSpPr txBox="1">
            <a:spLocks/>
          </p:cNvSpPr>
          <p:nvPr/>
        </p:nvSpPr>
        <p:spPr>
          <a:xfrm>
            <a:off x="2289923" y="5231895"/>
            <a:ext cx="8599059" cy="783049"/>
          </a:xfrm>
          <a:prstGeom prst="rect">
            <a:avLst/>
          </a:prstGeom>
          <a:ln w="76200">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3" name="Content Placeholder 2">
            <a:extLst>
              <a:ext uri="{FF2B5EF4-FFF2-40B4-BE49-F238E27FC236}">
                <a16:creationId xmlns:a16="http://schemas.microsoft.com/office/drawing/2014/main" id="{E2CB0465-3C4F-FC89-A222-22B7D681730C}"/>
              </a:ext>
            </a:extLst>
          </p:cNvPr>
          <p:cNvGraphicFramePr/>
          <p:nvPr>
            <p:extLst>
              <p:ext uri="{D42A27DB-BD31-4B8C-83A1-F6EECF244321}">
                <p14:modId xmlns:p14="http://schemas.microsoft.com/office/powerpoint/2010/main" val="1767028714"/>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BE1914E0-61D2-CE3A-DA50-0128D3FD95BD}"/>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1666821" y="1991317"/>
            <a:ext cx="7695738" cy="3098355"/>
          </a:xfrm>
          <a:prstGeom prst="rect">
            <a:avLst/>
          </a:prstGeom>
        </p:spPr>
      </p:pic>
      <p:pic>
        <p:nvPicPr>
          <p:cNvPr id="4" name="Picture 3">
            <a:extLst>
              <a:ext uri="{FF2B5EF4-FFF2-40B4-BE49-F238E27FC236}">
                <a16:creationId xmlns:a16="http://schemas.microsoft.com/office/drawing/2014/main" id="{AA78E3DA-0F95-0630-6A80-BE356372788F}"/>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5042521" y="108244"/>
            <a:ext cx="933411" cy="375797"/>
          </a:xfrm>
          <a:prstGeom prst="rect">
            <a:avLst/>
          </a:prstGeom>
        </p:spPr>
      </p:pic>
      <p:sp>
        <p:nvSpPr>
          <p:cNvPr id="5" name="Footer Placeholder 2">
            <a:extLst>
              <a:ext uri="{FF2B5EF4-FFF2-40B4-BE49-F238E27FC236}">
                <a16:creationId xmlns:a16="http://schemas.microsoft.com/office/drawing/2014/main" id="{0C25DC2B-56E1-4AE8-94FC-878617E8559B}"/>
              </a:ext>
            </a:extLst>
          </p:cNvPr>
          <p:cNvSpPr txBox="1">
            <a:spLocks/>
          </p:cNvSpPr>
          <p:nvPr/>
        </p:nvSpPr>
        <p:spPr>
          <a:xfrm>
            <a:off x="1677884" y="65949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C7E774C-8460-F7C1-5896-174778D8546A}"/>
              </a:ext>
            </a:extLst>
          </p:cNvPr>
          <p:cNvSpPr txBox="1"/>
          <p:nvPr/>
        </p:nvSpPr>
        <p:spPr>
          <a:xfrm>
            <a:off x="6501055" y="662715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4009208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9576644-9547-4DCC-9397-B51822B9C046}"/>
              </a:ext>
            </a:extLst>
          </p:cNvPr>
          <p:cNvSpPr>
            <a:spLocks noGrp="1"/>
          </p:cNvSpPr>
          <p:nvPr>
            <p:ph type="title"/>
          </p:nvPr>
        </p:nvSpPr>
        <p:spPr>
          <a:xfrm>
            <a:off x="1371597" y="348865"/>
            <a:ext cx="10044023" cy="877729"/>
          </a:xfrm>
        </p:spPr>
        <p:txBody>
          <a:bodyPr anchor="ctr">
            <a:normAutofit/>
          </a:bodyPr>
          <a:lstStyle/>
          <a:p>
            <a:r>
              <a:rPr lang="en-GB" sz="4000">
                <a:solidFill>
                  <a:srgbClr val="FFFFFF"/>
                </a:solidFill>
              </a:rPr>
              <a:t>Learning Objectives</a:t>
            </a:r>
          </a:p>
        </p:txBody>
      </p:sp>
      <p:graphicFrame>
        <p:nvGraphicFramePr>
          <p:cNvPr id="5" name="Content Placeholder 2">
            <a:extLst>
              <a:ext uri="{FF2B5EF4-FFF2-40B4-BE49-F238E27FC236}">
                <a16:creationId xmlns:a16="http://schemas.microsoft.com/office/drawing/2014/main" id="{04DE99ED-D0AF-D340-C87E-E57A65E29DF0}"/>
              </a:ext>
            </a:extLst>
          </p:cNvPr>
          <p:cNvGraphicFramePr>
            <a:graphicFrameLocks noGrp="1"/>
          </p:cNvGraphicFramePr>
          <p:nvPr>
            <p:ph idx="1"/>
            <p:extLst>
              <p:ext uri="{D42A27DB-BD31-4B8C-83A1-F6EECF244321}">
                <p14:modId xmlns:p14="http://schemas.microsoft.com/office/powerpoint/2010/main" val="1383546990"/>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6714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5099" y="350197"/>
            <a:ext cx="5920902" cy="856034"/>
          </a:xfrm>
        </p:spPr>
        <p:txBody>
          <a:bodyPr anchor="b">
            <a:normAutofit/>
          </a:bodyPr>
          <a:lstStyle/>
          <a:p>
            <a:r>
              <a:rPr lang="en-GB" sz="4000" dirty="0"/>
              <a:t>Push factors</a:t>
            </a:r>
          </a:p>
        </p:txBody>
      </p:sp>
      <p:sp>
        <p:nvSpPr>
          <p:cNvPr id="3" name="Content Placeholder 2"/>
          <p:cNvSpPr>
            <a:spLocks noGrp="1"/>
          </p:cNvSpPr>
          <p:nvPr>
            <p:ph idx="1"/>
          </p:nvPr>
        </p:nvSpPr>
        <p:spPr>
          <a:xfrm>
            <a:off x="175098" y="1556428"/>
            <a:ext cx="6556441" cy="4384549"/>
          </a:xfrm>
        </p:spPr>
        <p:txBody>
          <a:bodyPr anchor="t">
            <a:normAutofit/>
          </a:bodyPr>
          <a:lstStyle/>
          <a:p>
            <a:pPr marL="0" indent="0">
              <a:buNone/>
            </a:pPr>
            <a:r>
              <a:rPr lang="en-GB" sz="2400" dirty="0"/>
              <a:t>Push factors are those that force a business to leave the market in which they currently operate to look for new income streams in the future</a:t>
            </a:r>
          </a:p>
          <a:p>
            <a:pPr marL="0" indent="0">
              <a:buNone/>
            </a:pPr>
            <a:endParaRPr lang="en-GB" sz="2400" dirty="0"/>
          </a:p>
          <a:p>
            <a:pPr marL="0" indent="0">
              <a:buNone/>
            </a:pPr>
            <a:r>
              <a:rPr lang="en-GB" sz="2400" dirty="0"/>
              <a:t>Saturated markets occur when nearly all potential customers already have the product that a business sells, or a close substitute of it</a:t>
            </a:r>
          </a:p>
          <a:p>
            <a:pPr marL="0" indent="0">
              <a:buNone/>
            </a:pPr>
            <a:endParaRPr lang="en-GB" sz="2400" dirty="0"/>
          </a:p>
          <a:p>
            <a:pPr marL="0" indent="0">
              <a:buNone/>
            </a:pPr>
            <a:r>
              <a:rPr lang="en-GB" sz="2400" dirty="0"/>
              <a:t>Therefore, most sales are likely to be replacement ones. This means that a business will eventually see sales revenue fall</a:t>
            </a:r>
          </a:p>
          <a:p>
            <a:endParaRPr lang="en-GB" sz="2000" dirty="0"/>
          </a:p>
        </p:txBody>
      </p:sp>
      <p:pic>
        <p:nvPicPr>
          <p:cNvPr id="7" name="Graphic 6" descr="Bar Graph with Upward Trend">
            <a:extLst>
              <a:ext uri="{FF2B5EF4-FFF2-40B4-BE49-F238E27FC236}">
                <a16:creationId xmlns:a16="http://schemas.microsoft.com/office/drawing/2014/main" id="{AC0FD929-DE0E-380F-E072-7FB1C5404A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12442" y="621610"/>
            <a:ext cx="5201023" cy="5201023"/>
          </a:xfrm>
          <a:prstGeom prst="rect">
            <a:avLst/>
          </a:prstGeom>
        </p:spPr>
      </p:pic>
      <p:sp>
        <p:nvSpPr>
          <p:cNvPr id="12" name="Rectangle 11">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2EBE47E-E255-394F-F801-3E4C23A25695}"/>
              </a:ext>
            </a:extLst>
          </p:cNvPr>
          <p:cNvPicPr>
            <a:picLocks noChangeAspect="1"/>
          </p:cNvPicPr>
          <p:nvPr/>
        </p:nvPicPr>
        <p:blipFill>
          <a:blip r:embed="rId5" cstate="print">
            <a:alphaModFix amt="5000"/>
            <a:extLst>
              <a:ext uri="{28A0092B-C50C-407E-A947-70E740481C1C}">
                <a14:useLocalDpi xmlns:a14="http://schemas.microsoft.com/office/drawing/2010/main" val="0"/>
              </a:ext>
            </a:extLst>
          </a:blip>
          <a:stretch>
            <a:fillRect/>
          </a:stretch>
        </p:blipFill>
        <p:spPr>
          <a:xfrm>
            <a:off x="1666821" y="1991317"/>
            <a:ext cx="7695738" cy="3098355"/>
          </a:xfrm>
          <a:prstGeom prst="rect">
            <a:avLst/>
          </a:prstGeom>
        </p:spPr>
      </p:pic>
      <p:pic>
        <p:nvPicPr>
          <p:cNvPr id="5" name="Picture 4">
            <a:extLst>
              <a:ext uri="{FF2B5EF4-FFF2-40B4-BE49-F238E27FC236}">
                <a16:creationId xmlns:a16="http://schemas.microsoft.com/office/drawing/2014/main" id="{3459EC39-8E97-3D26-4B46-260A9EED8A71}"/>
              </a:ext>
            </a:extLst>
          </p:cNvPr>
          <p:cNvPicPr>
            <a:picLocks noChangeAspect="1"/>
          </p:cNvPicPr>
          <p:nvPr/>
        </p:nvPicPr>
        <p:blipFill>
          <a:blip r:embed="rId6" cstate="print">
            <a:alphaModFix amt="85000"/>
            <a:extLst>
              <a:ext uri="{28A0092B-C50C-407E-A947-70E740481C1C}">
                <a14:useLocalDpi xmlns:a14="http://schemas.microsoft.com/office/drawing/2010/main" val="0"/>
              </a:ext>
            </a:extLst>
          </a:blip>
          <a:stretch>
            <a:fillRect/>
          </a:stretch>
        </p:blipFill>
        <p:spPr>
          <a:xfrm>
            <a:off x="5042521" y="108244"/>
            <a:ext cx="933411" cy="375797"/>
          </a:xfrm>
          <a:prstGeom prst="rect">
            <a:avLst/>
          </a:prstGeom>
        </p:spPr>
      </p:pic>
      <p:sp>
        <p:nvSpPr>
          <p:cNvPr id="6" name="Footer Placeholder 2">
            <a:extLst>
              <a:ext uri="{FF2B5EF4-FFF2-40B4-BE49-F238E27FC236}">
                <a16:creationId xmlns:a16="http://schemas.microsoft.com/office/drawing/2014/main" id="{27ECCB0D-FC22-0CA6-9A79-516628FFEE2E}"/>
              </a:ext>
            </a:extLst>
          </p:cNvPr>
          <p:cNvSpPr txBox="1">
            <a:spLocks/>
          </p:cNvSpPr>
          <p:nvPr/>
        </p:nvSpPr>
        <p:spPr>
          <a:xfrm>
            <a:off x="1677884" y="65949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3A955AE-9D27-2D6F-2AF4-B58BDC564646}"/>
              </a:ext>
            </a:extLst>
          </p:cNvPr>
          <p:cNvSpPr txBox="1"/>
          <p:nvPr/>
        </p:nvSpPr>
        <p:spPr>
          <a:xfrm>
            <a:off x="6501055" y="662715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4058930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1898" y="365126"/>
            <a:ext cx="5151583" cy="743828"/>
          </a:xfrm>
        </p:spPr>
        <p:txBody>
          <a:bodyPr>
            <a:normAutofit/>
          </a:bodyPr>
          <a:lstStyle/>
          <a:p>
            <a:r>
              <a:rPr lang="en-GB" dirty="0"/>
              <a:t>Push factors</a:t>
            </a:r>
          </a:p>
        </p:txBody>
      </p:sp>
      <p:sp>
        <p:nvSpPr>
          <p:cNvPr id="3" name="Content Placeholder 2"/>
          <p:cNvSpPr>
            <a:spLocks noGrp="1"/>
          </p:cNvSpPr>
          <p:nvPr>
            <p:ph idx="1"/>
          </p:nvPr>
        </p:nvSpPr>
        <p:spPr>
          <a:xfrm>
            <a:off x="81898" y="1108955"/>
            <a:ext cx="6669098" cy="5441820"/>
          </a:xfrm>
        </p:spPr>
        <p:txBody>
          <a:bodyPr>
            <a:noAutofit/>
          </a:bodyPr>
          <a:lstStyle/>
          <a:p>
            <a:pPr marL="0" indent="0">
              <a:buNone/>
            </a:pPr>
            <a:r>
              <a:rPr lang="en-GB" sz="2000" dirty="0"/>
              <a:t>Push factors are those that force a business to leave the market in which they currently operate to look for new income streams in the future</a:t>
            </a:r>
          </a:p>
          <a:p>
            <a:pPr marL="0" indent="0">
              <a:buNone/>
            </a:pPr>
            <a:r>
              <a:rPr lang="en-GB" sz="2000" dirty="0"/>
              <a:t>Competition suggests that a business will struggle to survive in markets where other businesses might have a competitive advantage or where the return on capital employed in the market is not worth the risk to remain in operation</a:t>
            </a:r>
          </a:p>
          <a:p>
            <a:pPr marL="0" indent="0">
              <a:buNone/>
            </a:pPr>
            <a:endParaRPr lang="en-GB" sz="2000" dirty="0"/>
          </a:p>
          <a:p>
            <a:pPr marL="0" indent="0">
              <a:buNone/>
            </a:pPr>
            <a:r>
              <a:rPr lang="en-GB" sz="2000" dirty="0"/>
              <a:t>Therefore, the business will look to undertake new market development as a strategy for the future</a:t>
            </a:r>
          </a:p>
          <a:p>
            <a:pPr marL="0" indent="0">
              <a:buNone/>
            </a:pPr>
            <a:endParaRPr lang="en-GB" sz="2000" dirty="0"/>
          </a:p>
          <a:p>
            <a:pPr marL="0" indent="0">
              <a:buNone/>
            </a:pPr>
            <a:r>
              <a:rPr lang="en-GB" sz="2000" dirty="0"/>
              <a:t>This suggests that a business believes that it will struggle to break even in its current market and must take steps to ensure its survival</a:t>
            </a:r>
          </a:p>
          <a:p>
            <a:pPr marL="0" indent="0">
              <a:buNone/>
            </a:pPr>
            <a:endParaRPr lang="en-GB" sz="2000" dirty="0"/>
          </a:p>
          <a:p>
            <a:pPr marL="0" indent="0">
              <a:buNone/>
            </a:pPr>
            <a:r>
              <a:rPr lang="en-GB" sz="2000" dirty="0"/>
              <a:t>To maximise sales revenue this type of business might look to move into global markets</a:t>
            </a:r>
          </a:p>
        </p:txBody>
      </p:sp>
      <p:pic>
        <p:nvPicPr>
          <p:cNvPr id="5" name="Picture 4" descr="Graph">
            <a:extLst>
              <a:ext uri="{FF2B5EF4-FFF2-40B4-BE49-F238E27FC236}">
                <a16:creationId xmlns:a16="http://schemas.microsoft.com/office/drawing/2014/main" id="{8CA87AC8-B334-E30E-9FB6-7E734180A8AE}"/>
              </a:ext>
            </a:extLst>
          </p:cNvPr>
          <p:cNvPicPr>
            <a:picLocks noChangeAspect="1"/>
          </p:cNvPicPr>
          <p:nvPr/>
        </p:nvPicPr>
        <p:blipFill rotWithShape="1">
          <a:blip r:embed="rId3"/>
          <a:srcRect l="15166" r="30493"/>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4" name="Picture 3">
            <a:extLst>
              <a:ext uri="{FF2B5EF4-FFF2-40B4-BE49-F238E27FC236}">
                <a16:creationId xmlns:a16="http://schemas.microsoft.com/office/drawing/2014/main" id="{A75C9C5B-1CAF-A9C1-CAF2-7ECD32E9105A}"/>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666821" y="1991317"/>
            <a:ext cx="7695738" cy="3098355"/>
          </a:xfrm>
          <a:prstGeom prst="rect">
            <a:avLst/>
          </a:prstGeom>
        </p:spPr>
      </p:pic>
      <p:pic>
        <p:nvPicPr>
          <p:cNvPr id="6" name="Picture 5">
            <a:extLst>
              <a:ext uri="{FF2B5EF4-FFF2-40B4-BE49-F238E27FC236}">
                <a16:creationId xmlns:a16="http://schemas.microsoft.com/office/drawing/2014/main" id="{AD6134B0-4C3F-7EF9-2BD4-690259F7B984}"/>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042521" y="108244"/>
            <a:ext cx="933411" cy="375797"/>
          </a:xfrm>
          <a:prstGeom prst="rect">
            <a:avLst/>
          </a:prstGeom>
        </p:spPr>
      </p:pic>
      <p:sp>
        <p:nvSpPr>
          <p:cNvPr id="7" name="Footer Placeholder 2">
            <a:extLst>
              <a:ext uri="{FF2B5EF4-FFF2-40B4-BE49-F238E27FC236}">
                <a16:creationId xmlns:a16="http://schemas.microsoft.com/office/drawing/2014/main" id="{8251D337-7A0E-24EC-6BA1-48D51095C636}"/>
              </a:ext>
            </a:extLst>
          </p:cNvPr>
          <p:cNvSpPr txBox="1">
            <a:spLocks/>
          </p:cNvSpPr>
          <p:nvPr/>
        </p:nvSpPr>
        <p:spPr>
          <a:xfrm>
            <a:off x="1677884" y="65949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7A1B7D4-D3FF-1CAF-7139-98CA5D41B82D}"/>
              </a:ext>
            </a:extLst>
          </p:cNvPr>
          <p:cNvSpPr txBox="1"/>
          <p:nvPr/>
        </p:nvSpPr>
        <p:spPr>
          <a:xfrm>
            <a:off x="6501055" y="662715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3935445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D72D4D1-076F-49D3-9889-EFC4F6D7C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GB" dirty="0"/>
              <a:t>Pull factors</a:t>
            </a:r>
            <a:endParaRPr lang="en-GB"/>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anchor="ctr">
            <a:normAutofit/>
          </a:bodyPr>
          <a:lstStyle/>
          <a:p>
            <a:pPr marL="0" indent="0">
              <a:buNone/>
            </a:pPr>
            <a:r>
              <a:rPr lang="en-GB" sz="2400" dirty="0"/>
              <a:t>Pull factors are those that attract a business to a global market </a:t>
            </a:r>
          </a:p>
          <a:p>
            <a:pPr marL="0" indent="0">
              <a:buNone/>
            </a:pPr>
            <a:endParaRPr lang="en-GB" sz="2400" dirty="0"/>
          </a:p>
          <a:p>
            <a:pPr lvl="1"/>
            <a:r>
              <a:rPr lang="en-GB" dirty="0"/>
              <a:t>Economies of scale occur because a business can benefit from operating in a global market by significantly reducing costs as the scale of the business increases</a:t>
            </a:r>
          </a:p>
          <a:p>
            <a:pPr marL="457200" lvl="1" indent="0">
              <a:buNone/>
            </a:pPr>
            <a:endParaRPr lang="en-GB" dirty="0"/>
          </a:p>
          <a:p>
            <a:pPr lvl="1"/>
            <a:r>
              <a:rPr lang="en-GB" dirty="0"/>
              <a:t>This may be through purchasing economies as its buying power increases and it negotiates cheaper unit costs through bulk buying</a:t>
            </a:r>
          </a:p>
          <a:p>
            <a:endParaRPr lang="en-GB" sz="2400" dirty="0"/>
          </a:p>
        </p:txBody>
      </p:sp>
      <p:pic>
        <p:nvPicPr>
          <p:cNvPr id="4" name="Picture 3">
            <a:extLst>
              <a:ext uri="{FF2B5EF4-FFF2-40B4-BE49-F238E27FC236}">
                <a16:creationId xmlns:a16="http://schemas.microsoft.com/office/drawing/2014/main" id="{F9008B05-27A4-D392-8EAE-E9E7E933F34B}"/>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666821" y="1991317"/>
            <a:ext cx="7695738" cy="3098355"/>
          </a:xfrm>
          <a:prstGeom prst="rect">
            <a:avLst/>
          </a:prstGeom>
        </p:spPr>
      </p:pic>
      <p:pic>
        <p:nvPicPr>
          <p:cNvPr id="5" name="Picture 4">
            <a:extLst>
              <a:ext uri="{FF2B5EF4-FFF2-40B4-BE49-F238E27FC236}">
                <a16:creationId xmlns:a16="http://schemas.microsoft.com/office/drawing/2014/main" id="{F95B70F6-165E-52D6-0633-18EB935ED672}"/>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042521" y="108244"/>
            <a:ext cx="933411" cy="375797"/>
          </a:xfrm>
          <a:prstGeom prst="rect">
            <a:avLst/>
          </a:prstGeom>
        </p:spPr>
      </p:pic>
      <p:sp>
        <p:nvSpPr>
          <p:cNvPr id="6" name="Footer Placeholder 2">
            <a:extLst>
              <a:ext uri="{FF2B5EF4-FFF2-40B4-BE49-F238E27FC236}">
                <a16:creationId xmlns:a16="http://schemas.microsoft.com/office/drawing/2014/main" id="{F88AA48B-E50B-10A1-40D7-0EAC2E7337CA}"/>
              </a:ext>
            </a:extLst>
          </p:cNvPr>
          <p:cNvSpPr txBox="1">
            <a:spLocks/>
          </p:cNvSpPr>
          <p:nvPr/>
        </p:nvSpPr>
        <p:spPr>
          <a:xfrm>
            <a:off x="1677884" y="65949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D95DAE5-5347-6D44-60ED-2959F609CF59}"/>
              </a:ext>
            </a:extLst>
          </p:cNvPr>
          <p:cNvSpPr txBox="1"/>
          <p:nvPr/>
        </p:nvSpPr>
        <p:spPr>
          <a:xfrm>
            <a:off x="6501055" y="662715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138792333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453981"/>
            <a:ext cx="11274158"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731519" y="731520"/>
            <a:ext cx="10666145" cy="1426464"/>
          </a:xfrm>
        </p:spPr>
        <p:txBody>
          <a:bodyPr>
            <a:normAutofit/>
          </a:bodyPr>
          <a:lstStyle/>
          <a:p>
            <a:r>
              <a:rPr lang="en-GB">
                <a:solidFill>
                  <a:srgbClr val="FFFFFF"/>
                </a:solidFill>
              </a:rPr>
              <a:t>Pull factors</a:t>
            </a:r>
          </a:p>
        </p:txBody>
      </p:sp>
      <p:sp>
        <p:nvSpPr>
          <p:cNvPr id="10" name="Rectangle 9">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9006933"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89456" y="2789918"/>
            <a:ext cx="8370393" cy="3300196"/>
          </a:xfrm>
        </p:spPr>
        <p:txBody>
          <a:bodyPr anchor="ctr">
            <a:normAutofit fontScale="92500" lnSpcReduction="10000"/>
          </a:bodyPr>
          <a:lstStyle/>
          <a:p>
            <a:pPr marL="0" indent="0">
              <a:buNone/>
            </a:pPr>
            <a:r>
              <a:rPr lang="en-GB" sz="2600" dirty="0"/>
              <a:t>Pull factors are those that attract a business to a global market </a:t>
            </a:r>
          </a:p>
          <a:p>
            <a:pPr marL="0" indent="0">
              <a:buNone/>
            </a:pPr>
            <a:endParaRPr lang="en-GB" sz="2600" dirty="0"/>
          </a:p>
          <a:p>
            <a:pPr lvl="1"/>
            <a:r>
              <a:rPr lang="en-GB" sz="2600" dirty="0"/>
              <a:t>Risk spreading means that the business becomes less reliant on the vagaries of one or just a few markets. For example, the UK market might experience a shock such as Brexit that impacts on the sales of some businesses</a:t>
            </a:r>
          </a:p>
          <a:p>
            <a:pPr marL="457200" lvl="1" indent="0">
              <a:buNone/>
            </a:pPr>
            <a:endParaRPr lang="en-GB" sz="2600" dirty="0"/>
          </a:p>
          <a:p>
            <a:pPr lvl="1"/>
            <a:r>
              <a:rPr lang="en-GB" sz="2600" dirty="0"/>
              <a:t>By moving into different markets the business can negate such risks</a:t>
            </a:r>
          </a:p>
          <a:p>
            <a:endParaRPr lang="en-GB" sz="2600" dirty="0"/>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5716" y="2480956"/>
            <a:ext cx="2112264"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5716" y="4529023"/>
            <a:ext cx="2107363"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4" name="Picture 3">
            <a:extLst>
              <a:ext uri="{FF2B5EF4-FFF2-40B4-BE49-F238E27FC236}">
                <a16:creationId xmlns:a16="http://schemas.microsoft.com/office/drawing/2014/main" id="{D922ACD7-0AB4-5C82-2E8E-B25DB5CA3B19}"/>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666821" y="1991317"/>
            <a:ext cx="7695738" cy="3098355"/>
          </a:xfrm>
          <a:prstGeom prst="rect">
            <a:avLst/>
          </a:prstGeom>
        </p:spPr>
      </p:pic>
      <p:pic>
        <p:nvPicPr>
          <p:cNvPr id="5" name="Picture 4">
            <a:extLst>
              <a:ext uri="{FF2B5EF4-FFF2-40B4-BE49-F238E27FC236}">
                <a16:creationId xmlns:a16="http://schemas.microsoft.com/office/drawing/2014/main" id="{CF85C81D-1D4A-5BC3-63DF-34CEA517123E}"/>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042521" y="108244"/>
            <a:ext cx="933411" cy="375797"/>
          </a:xfrm>
          <a:prstGeom prst="rect">
            <a:avLst/>
          </a:prstGeom>
        </p:spPr>
      </p:pic>
      <p:sp>
        <p:nvSpPr>
          <p:cNvPr id="6" name="Footer Placeholder 2">
            <a:extLst>
              <a:ext uri="{FF2B5EF4-FFF2-40B4-BE49-F238E27FC236}">
                <a16:creationId xmlns:a16="http://schemas.microsoft.com/office/drawing/2014/main" id="{12462879-2858-ABCA-5998-B5D687BD16DF}"/>
              </a:ext>
            </a:extLst>
          </p:cNvPr>
          <p:cNvSpPr txBox="1">
            <a:spLocks/>
          </p:cNvSpPr>
          <p:nvPr/>
        </p:nvSpPr>
        <p:spPr>
          <a:xfrm>
            <a:off x="1677884" y="65949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EA7179D-7AD7-932D-A377-12D3BC8B3566}"/>
              </a:ext>
            </a:extLst>
          </p:cNvPr>
          <p:cNvSpPr txBox="1"/>
          <p:nvPr/>
        </p:nvSpPr>
        <p:spPr>
          <a:xfrm>
            <a:off x="6501055" y="662715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194900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681C32C-7AFC-4BB3-9088-65CBDFC5D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917275" y="4583953"/>
            <a:ext cx="4685857" cy="1465973"/>
          </a:xfrm>
          <a:prstGeom prst="roundRect">
            <a:avLst/>
          </a:prstGeom>
        </p:spPr>
        <p:txBody>
          <a:bodyPr vert="horz" lIns="91440" tIns="45720" rIns="91440" bIns="45720" rtlCol="0" anchor="t">
            <a:normAutofit/>
          </a:bodyPr>
          <a:lstStyle/>
          <a:p>
            <a:r>
              <a:rPr lang="en-US" sz="4000"/>
              <a:t>Activity 1</a:t>
            </a:r>
          </a:p>
        </p:txBody>
      </p:sp>
      <p:pic>
        <p:nvPicPr>
          <p:cNvPr id="10" name="Picture 9" descr="Magnifying glass showing decling performance">
            <a:extLst>
              <a:ext uri="{FF2B5EF4-FFF2-40B4-BE49-F238E27FC236}">
                <a16:creationId xmlns:a16="http://schemas.microsoft.com/office/drawing/2014/main" id="{86838C13-AF04-CD39-7738-B472817C70D5}"/>
              </a:ext>
            </a:extLst>
          </p:cNvPr>
          <p:cNvPicPr>
            <a:picLocks noChangeAspect="1"/>
          </p:cNvPicPr>
          <p:nvPr/>
        </p:nvPicPr>
        <p:blipFill rotWithShape="1">
          <a:blip r:embed="rId3"/>
          <a:srcRect t="16681" r="-2" b="31081"/>
          <a:stretch/>
        </p:blipFill>
        <p:spPr>
          <a:xfrm>
            <a:off x="20" y="432"/>
            <a:ext cx="12191980" cy="4244759"/>
          </a:xfrm>
          <a:prstGeom prst="rect">
            <a:avLst/>
          </a:prstGeom>
        </p:spPr>
      </p:pic>
      <p:sp>
        <p:nvSpPr>
          <p:cNvPr id="8" name="Content Placeholder 2"/>
          <p:cNvSpPr txBox="1">
            <a:spLocks/>
          </p:cNvSpPr>
          <p:nvPr/>
        </p:nvSpPr>
        <p:spPr>
          <a:xfrm>
            <a:off x="6096000" y="4583953"/>
            <a:ext cx="5638800" cy="1465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fontAlgn="auto">
              <a:spcBef>
                <a:spcPts val="1000"/>
              </a:spcBef>
              <a:spcAft>
                <a:spcPts val="0"/>
              </a:spcAft>
              <a:buClrTx/>
              <a:buSzTx/>
              <a:tabLst/>
              <a:defRPr/>
            </a:pPr>
            <a:r>
              <a:rPr kumimoji="0" lang="en-US" sz="2000" b="0" i="0" u="none" strike="noStrike" cap="none" spc="0" normalizeH="0" baseline="0" noProof="0">
                <a:ln>
                  <a:noFill/>
                </a:ln>
                <a:effectLst/>
                <a:uLnTx/>
                <a:uFillTx/>
              </a:rPr>
              <a:t>Identify 2 push factors</a:t>
            </a:r>
          </a:p>
          <a:p>
            <a:pPr>
              <a:defRPr/>
            </a:pPr>
            <a:r>
              <a:rPr kumimoji="0" lang="en-US" sz="2000" b="0" i="0" u="none" strike="noStrike" cap="none" spc="0" normalizeH="0" baseline="0" noProof="0">
                <a:ln>
                  <a:noFill/>
                </a:ln>
                <a:effectLst/>
                <a:uLnTx/>
                <a:uFillTx/>
              </a:rPr>
              <a:t>Explain how </a:t>
            </a:r>
            <a:r>
              <a:rPr kumimoji="0" lang="en-US" sz="2000" b="1" i="0" u="none" strike="noStrike" cap="none" spc="0" normalizeH="0" baseline="0" noProof="0">
                <a:ln>
                  <a:noFill/>
                </a:ln>
                <a:effectLst/>
                <a:uLnTx/>
                <a:uFillTx/>
              </a:rPr>
              <a:t>push factors</a:t>
            </a:r>
            <a:r>
              <a:rPr kumimoji="0" lang="en-US" sz="2000" b="0" i="0" u="none" strike="noStrike" cap="none" spc="0" normalizeH="0" baseline="0" noProof="0">
                <a:ln>
                  <a:noFill/>
                </a:ln>
                <a:effectLst/>
                <a:uLnTx/>
                <a:uFillTx/>
              </a:rPr>
              <a:t> prompt trade.</a:t>
            </a:r>
          </a:p>
          <a:p>
            <a:pPr>
              <a:defRPr/>
            </a:pPr>
            <a:r>
              <a:rPr kumimoji="0" lang="en-US" sz="2000" b="0" i="0" u="none" strike="noStrike" cap="none" spc="0" normalizeH="0" baseline="0" noProof="0">
                <a:ln>
                  <a:noFill/>
                </a:ln>
                <a:effectLst/>
                <a:uLnTx/>
                <a:uFillTx/>
              </a:rPr>
              <a:t>Describe an example of push factors prompting trade</a:t>
            </a:r>
          </a:p>
          <a:p>
            <a:pPr>
              <a:defRPr/>
            </a:pPr>
            <a:endParaRPr kumimoji="0" lang="en-US" sz="2000" b="0" i="0" u="none" strike="noStrike" cap="none" spc="0" normalizeH="0" baseline="0" noProof="0">
              <a:ln>
                <a:noFill/>
              </a:ln>
              <a:effectLst/>
              <a:uLnTx/>
              <a:uFillTx/>
            </a:endParaRPr>
          </a:p>
          <a:p>
            <a:pPr marL="228600" marR="0" lvl="0" fontAlgn="auto">
              <a:spcBef>
                <a:spcPts val="1000"/>
              </a:spcBef>
              <a:spcAft>
                <a:spcPts val="0"/>
              </a:spcAft>
              <a:buClrTx/>
              <a:buSzTx/>
              <a:tabLst/>
              <a:defRPr/>
            </a:pPr>
            <a:endParaRPr kumimoji="0" lang="en-US" sz="2000" b="0" i="0" u="none" strike="noStrike" cap="none" spc="0" normalizeH="0" baseline="0" noProof="0">
              <a:ln>
                <a:noFill/>
              </a:ln>
              <a:effectLst/>
              <a:uLnTx/>
              <a:uFillTx/>
            </a:endParaRPr>
          </a:p>
        </p:txBody>
      </p:sp>
      <p:sp>
        <p:nvSpPr>
          <p:cNvPr id="16" name="Rectangle 15">
            <a:extLst>
              <a:ext uri="{FF2B5EF4-FFF2-40B4-BE49-F238E27FC236}">
                <a16:creationId xmlns:a16="http://schemas.microsoft.com/office/drawing/2014/main" id="{199C0ED0-69DE-4C31-A5CF-E2A46FD30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D42B8BD-40AF-488E-8A79-D7256C9172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56DBCE6-152A-8D35-9ED6-FF1B70F63BF1}"/>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666821" y="1991317"/>
            <a:ext cx="7695738" cy="3098355"/>
          </a:xfrm>
          <a:prstGeom prst="rect">
            <a:avLst/>
          </a:prstGeom>
        </p:spPr>
      </p:pic>
      <p:pic>
        <p:nvPicPr>
          <p:cNvPr id="4" name="Picture 3">
            <a:extLst>
              <a:ext uri="{FF2B5EF4-FFF2-40B4-BE49-F238E27FC236}">
                <a16:creationId xmlns:a16="http://schemas.microsoft.com/office/drawing/2014/main" id="{092E4721-CF1C-4F91-7A19-F7B92BD27D26}"/>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042521" y="108244"/>
            <a:ext cx="933411" cy="375797"/>
          </a:xfrm>
          <a:prstGeom prst="rect">
            <a:avLst/>
          </a:prstGeom>
        </p:spPr>
      </p:pic>
      <p:sp>
        <p:nvSpPr>
          <p:cNvPr id="5" name="Footer Placeholder 2">
            <a:extLst>
              <a:ext uri="{FF2B5EF4-FFF2-40B4-BE49-F238E27FC236}">
                <a16:creationId xmlns:a16="http://schemas.microsoft.com/office/drawing/2014/main" id="{5412A909-44B3-7C73-04F3-8636492791B5}"/>
              </a:ext>
            </a:extLst>
          </p:cNvPr>
          <p:cNvSpPr txBox="1">
            <a:spLocks/>
          </p:cNvSpPr>
          <p:nvPr/>
        </p:nvSpPr>
        <p:spPr>
          <a:xfrm>
            <a:off x="1677884" y="65949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9DC7D94-6235-F538-BFC3-F986111A7D8E}"/>
              </a:ext>
            </a:extLst>
          </p:cNvPr>
          <p:cNvSpPr txBox="1"/>
          <p:nvPr/>
        </p:nvSpPr>
        <p:spPr>
          <a:xfrm>
            <a:off x="6501055" y="662715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41866064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84A75E0906B746AD86FFF1C921A020" ma:contentTypeVersion="4" ma:contentTypeDescription="Create a new document." ma:contentTypeScope="" ma:versionID="a850d5f888a9ec41e14e41896a93c94e">
  <xsd:schema xmlns:xsd="http://www.w3.org/2001/XMLSchema" xmlns:xs="http://www.w3.org/2001/XMLSchema" xmlns:p="http://schemas.microsoft.com/office/2006/metadata/properties" xmlns:ns2="9b804e1a-4032-4a0b-be1a-b2a6a492fb65" targetNamespace="http://schemas.microsoft.com/office/2006/metadata/properties" ma:root="true" ma:fieldsID="2a25a19b7db88778982c906852de0dd9" ns2:_="">
    <xsd:import namespace="9b804e1a-4032-4a0b-be1a-b2a6a492fb6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804e1a-4032-4a0b-be1a-b2a6a492fb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235D7D-6472-4C0E-A639-01748C8309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804e1a-4032-4a0b-be1a-b2a6a492fb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35A717-39DF-470F-AC92-4CAA07D17E94}">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9A760B9-3331-4EB0-A49B-8C45C87D75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TM03457503[[fn=Quotable]]</Template>
  <TotalTime>513</TotalTime>
  <Words>1326</Words>
  <Application>Microsoft Office PowerPoint</Application>
  <PresentationFormat>Widescreen</PresentationFormat>
  <Paragraphs>127</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gg sans</vt:lpstr>
      <vt:lpstr>Meiryo</vt:lpstr>
      <vt:lpstr>Times New Roman</vt:lpstr>
      <vt:lpstr>Office Theme</vt:lpstr>
      <vt:lpstr>Theme 3</vt:lpstr>
      <vt:lpstr>Recall Activity</vt:lpstr>
      <vt:lpstr>Starter</vt:lpstr>
      <vt:lpstr>Learning Objectives</vt:lpstr>
      <vt:lpstr>Push factors</vt:lpstr>
      <vt:lpstr>Push factors</vt:lpstr>
      <vt:lpstr>Pull factors</vt:lpstr>
      <vt:lpstr>Pull factors</vt:lpstr>
      <vt:lpstr>Activity 1</vt:lpstr>
      <vt:lpstr>Activity 2</vt:lpstr>
      <vt:lpstr>off-shoring</vt:lpstr>
      <vt:lpstr>outsourcing</vt:lpstr>
      <vt:lpstr>Activity 3</vt:lpstr>
      <vt:lpstr>Extending the product life cycles by selling in multiple markets</vt:lpstr>
      <vt:lpstr>Raising capacity utilisation</vt:lpstr>
      <vt:lpstr>Activity 4</vt:lpstr>
      <vt:lpstr>Activity 5</vt:lpstr>
      <vt:lpstr>Homework</vt:lpstr>
      <vt:lpstr>Plenary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1.1.1 The economic problem</dc:title>
  <dc:creator>Mr B Pieters</dc:creator>
  <cp:lastModifiedBy>Chezka Mae Madrona</cp:lastModifiedBy>
  <cp:revision>85</cp:revision>
  <dcterms:created xsi:type="dcterms:W3CDTF">2019-07-31T17:05:48Z</dcterms:created>
  <dcterms:modified xsi:type="dcterms:W3CDTF">2025-03-18T09:08:55Z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0x0101009984A75E0906B746AD86FFF1C921A020</vt:lpwstr>
  </property>
</Properties>
</file>