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4"/>
  </p:sldMasterIdLst>
  <p:sldIdLst>
    <p:sldId id="256" r:id="rId5"/>
    <p:sldId id="281" r:id="rId6"/>
    <p:sldId id="282" r:id="rId7"/>
    <p:sldId id="257" r:id="rId8"/>
    <p:sldId id="258" r:id="rId9"/>
    <p:sldId id="259" r:id="rId10"/>
    <p:sldId id="260" r:id="rId11"/>
    <p:sldId id="294" r:id="rId12"/>
    <p:sldId id="261" r:id="rId13"/>
    <p:sldId id="283" r:id="rId14"/>
    <p:sldId id="284" r:id="rId15"/>
    <p:sldId id="262" r:id="rId16"/>
    <p:sldId id="267" r:id="rId17"/>
    <p:sldId id="263" r:id="rId18"/>
    <p:sldId id="268" r:id="rId19"/>
    <p:sldId id="276" r:id="rId20"/>
    <p:sldId id="285" r:id="rId21"/>
    <p:sldId id="286" r:id="rId22"/>
    <p:sldId id="277" r:id="rId23"/>
    <p:sldId id="278" r:id="rId24"/>
    <p:sldId id="264" r:id="rId25"/>
    <p:sldId id="269" r:id="rId26"/>
    <p:sldId id="265" r:id="rId27"/>
    <p:sldId id="266" r:id="rId28"/>
    <p:sldId id="270" r:id="rId29"/>
    <p:sldId id="272" r:id="rId30"/>
    <p:sldId id="287" r:id="rId31"/>
    <p:sldId id="288" r:id="rId32"/>
    <p:sldId id="289" r:id="rId33"/>
    <p:sldId id="274" r:id="rId34"/>
    <p:sldId id="273" r:id="rId35"/>
    <p:sldId id="275" r:id="rId36"/>
    <p:sldId id="291" r:id="rId37"/>
    <p:sldId id="292" r:id="rId38"/>
    <p:sldId id="295" r:id="rId39"/>
    <p:sldId id="293" r:id="rId40"/>
    <p:sldId id="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Thrilling" userId="1a0901c82f0d6655" providerId="LiveId" clId="{3CB51442-0553-42FE-9993-1F11F7BA3FBC}"/>
    <pc:docChg chg="modSld">
      <pc:chgData name="Max Thrilling" userId="1a0901c82f0d6655" providerId="LiveId" clId="{3CB51442-0553-42FE-9993-1F11F7BA3FBC}" dt="2023-09-21T15:41:05.323" v="11" actId="113"/>
      <pc:docMkLst>
        <pc:docMk/>
      </pc:docMkLst>
      <pc:sldChg chg="modSp mod">
        <pc:chgData name="Max Thrilling" userId="1a0901c82f0d6655" providerId="LiveId" clId="{3CB51442-0553-42FE-9993-1F11F7BA3FBC}" dt="2023-09-21T15:36:35.988" v="7" actId="20577"/>
        <pc:sldMkLst>
          <pc:docMk/>
          <pc:sldMk cId="4075936356" sldId="262"/>
        </pc:sldMkLst>
        <pc:graphicFrameChg chg="modGraphic">
          <ac:chgData name="Max Thrilling" userId="1a0901c82f0d6655" providerId="LiveId" clId="{3CB51442-0553-42FE-9993-1F11F7BA3FBC}" dt="2023-09-21T15:36:35.988" v="7" actId="20577"/>
          <ac:graphicFrameMkLst>
            <pc:docMk/>
            <pc:sldMk cId="4075936356" sldId="262"/>
            <ac:graphicFrameMk id="4" creationId="{00000000-0000-0000-0000-000000000000}"/>
          </ac:graphicFrameMkLst>
        </pc:graphicFrameChg>
      </pc:sldChg>
      <pc:sldChg chg="modSp mod">
        <pc:chgData name="Max Thrilling" userId="1a0901c82f0d6655" providerId="LiveId" clId="{3CB51442-0553-42FE-9993-1F11F7BA3FBC}" dt="2023-09-21T15:41:05.323" v="11" actId="113"/>
        <pc:sldMkLst>
          <pc:docMk/>
          <pc:sldMk cId="7055910" sldId="267"/>
        </pc:sldMkLst>
        <pc:graphicFrameChg chg="modGraphic">
          <ac:chgData name="Max Thrilling" userId="1a0901c82f0d6655" providerId="LiveId" clId="{3CB51442-0553-42FE-9993-1F11F7BA3FBC}" dt="2023-09-21T15:41:05.323" v="11" actId="113"/>
          <ac:graphicFrameMkLst>
            <pc:docMk/>
            <pc:sldMk cId="7055910" sldId="267"/>
            <ac:graphicFrameMk id="4"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8E93E-D33A-42FB-8DFB-AF950D7E6BB3}"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F8230BB7-4174-4BA0-8CAA-FE071DD10CA1}">
      <dgm:prSet/>
      <dgm:spPr/>
      <dgm:t>
        <a:bodyPr/>
        <a:lstStyle/>
        <a:p>
          <a:r>
            <a:rPr lang="en-GB" dirty="0"/>
            <a:t>Preferential trade areas</a:t>
          </a:r>
          <a:endParaRPr lang="en-US" dirty="0"/>
        </a:p>
      </dgm:t>
    </dgm:pt>
    <dgm:pt modelId="{7D409CED-473E-46E4-BBAF-81112D0B6BBC}" type="parTrans" cxnId="{4D534725-F9D1-4561-B8BC-605E83D0DC8D}">
      <dgm:prSet/>
      <dgm:spPr/>
      <dgm:t>
        <a:bodyPr/>
        <a:lstStyle/>
        <a:p>
          <a:endParaRPr lang="en-US"/>
        </a:p>
      </dgm:t>
    </dgm:pt>
    <dgm:pt modelId="{751A6288-D4F1-4E3B-A972-3814653E4CE4}" type="sibTrans" cxnId="{4D534725-F9D1-4561-B8BC-605E83D0DC8D}">
      <dgm:prSet/>
      <dgm:spPr/>
      <dgm:t>
        <a:bodyPr/>
        <a:lstStyle/>
        <a:p>
          <a:endParaRPr lang="en-US"/>
        </a:p>
      </dgm:t>
    </dgm:pt>
    <dgm:pt modelId="{EFD8F4DB-691F-4DC2-84B2-2DD63AEEC7D6}">
      <dgm:prSet/>
      <dgm:spPr/>
      <dgm:t>
        <a:bodyPr/>
        <a:lstStyle/>
        <a:p>
          <a:r>
            <a:rPr lang="en-GB" dirty="0"/>
            <a:t>Members agree to either reduce or eliminate trade barriers for a select number of goods or services, resulting in partial trade liberalisation</a:t>
          </a:r>
          <a:endParaRPr lang="en-US" dirty="0"/>
        </a:p>
      </dgm:t>
    </dgm:pt>
    <dgm:pt modelId="{5A70E43D-E21C-4A7B-8679-3EABC2BEE912}" type="parTrans" cxnId="{D530E162-3B09-48BE-A8C7-43B5A8BCB9A6}">
      <dgm:prSet/>
      <dgm:spPr/>
      <dgm:t>
        <a:bodyPr/>
        <a:lstStyle/>
        <a:p>
          <a:endParaRPr lang="en-US"/>
        </a:p>
      </dgm:t>
    </dgm:pt>
    <dgm:pt modelId="{0526805C-8E7F-455B-8FCB-8EF8BE5D0DC4}" type="sibTrans" cxnId="{D530E162-3B09-48BE-A8C7-43B5A8BCB9A6}">
      <dgm:prSet/>
      <dgm:spPr/>
      <dgm:t>
        <a:bodyPr/>
        <a:lstStyle/>
        <a:p>
          <a:endParaRPr lang="en-US"/>
        </a:p>
      </dgm:t>
    </dgm:pt>
    <dgm:pt modelId="{C15E5E8F-6F29-4250-9E09-6C29BDEF05DE}">
      <dgm:prSet/>
      <dgm:spPr/>
      <dgm:t>
        <a:bodyPr/>
        <a:lstStyle/>
        <a:p>
          <a:r>
            <a:rPr lang="en-GB" dirty="0"/>
            <a:t>Free trade areas</a:t>
          </a:r>
          <a:endParaRPr lang="en-US" dirty="0"/>
        </a:p>
      </dgm:t>
    </dgm:pt>
    <dgm:pt modelId="{67A2F699-49B3-4FF3-9040-4315D95A7428}" type="parTrans" cxnId="{8E2BD912-680F-495B-88B7-82A5FC88ED2C}">
      <dgm:prSet/>
      <dgm:spPr/>
      <dgm:t>
        <a:bodyPr/>
        <a:lstStyle/>
        <a:p>
          <a:endParaRPr lang="en-US"/>
        </a:p>
      </dgm:t>
    </dgm:pt>
    <dgm:pt modelId="{03A27EDC-7393-4DEB-999E-BC715F75698C}" type="sibTrans" cxnId="{8E2BD912-680F-495B-88B7-82A5FC88ED2C}">
      <dgm:prSet/>
      <dgm:spPr/>
      <dgm:t>
        <a:bodyPr/>
        <a:lstStyle/>
        <a:p>
          <a:endParaRPr lang="en-US"/>
        </a:p>
      </dgm:t>
    </dgm:pt>
    <dgm:pt modelId="{22DC9842-3004-4430-8ACA-07ACA2100AA1}">
      <dgm:prSet/>
      <dgm:spPr/>
      <dgm:t>
        <a:bodyPr/>
        <a:lstStyle/>
        <a:p>
          <a:r>
            <a:rPr lang="en-GB" dirty="0"/>
            <a:t>Members agree to either reduce or eliminate trade barriers for all goods and services, resulting in trade liberalisation</a:t>
          </a:r>
          <a:endParaRPr lang="en-US" dirty="0"/>
        </a:p>
      </dgm:t>
    </dgm:pt>
    <dgm:pt modelId="{1EDEC9C1-B08A-4C97-BDB3-3F7F1B8D4CA1}" type="parTrans" cxnId="{F439CAE7-C475-40BD-B42D-E8C58FE156CE}">
      <dgm:prSet/>
      <dgm:spPr/>
      <dgm:t>
        <a:bodyPr/>
        <a:lstStyle/>
        <a:p>
          <a:endParaRPr lang="en-US"/>
        </a:p>
      </dgm:t>
    </dgm:pt>
    <dgm:pt modelId="{C70ABEFF-598D-4FAB-90BA-543BF28E067E}" type="sibTrans" cxnId="{F439CAE7-C475-40BD-B42D-E8C58FE156CE}">
      <dgm:prSet/>
      <dgm:spPr/>
      <dgm:t>
        <a:bodyPr/>
        <a:lstStyle/>
        <a:p>
          <a:endParaRPr lang="en-US"/>
        </a:p>
      </dgm:t>
    </dgm:pt>
    <dgm:pt modelId="{A621105A-EFD7-4D2E-8D79-0C4759965C91}">
      <dgm:prSet/>
      <dgm:spPr/>
      <dgm:t>
        <a:bodyPr/>
        <a:lstStyle/>
        <a:p>
          <a:r>
            <a:rPr lang="en-GB" dirty="0"/>
            <a:t>Customs unions</a:t>
          </a:r>
          <a:endParaRPr lang="en-US" dirty="0"/>
        </a:p>
      </dgm:t>
    </dgm:pt>
    <dgm:pt modelId="{84BF65E0-C80D-4261-9A1E-6D605D2F05FC}" type="parTrans" cxnId="{FFB72A7B-36D0-4555-84D9-FE53A0B96CE7}">
      <dgm:prSet/>
      <dgm:spPr/>
      <dgm:t>
        <a:bodyPr/>
        <a:lstStyle/>
        <a:p>
          <a:endParaRPr lang="en-US"/>
        </a:p>
      </dgm:t>
    </dgm:pt>
    <dgm:pt modelId="{1F01C6C8-69DA-4089-90E0-9881EAF4C2E9}" type="sibTrans" cxnId="{FFB72A7B-36D0-4555-84D9-FE53A0B96CE7}">
      <dgm:prSet/>
      <dgm:spPr/>
      <dgm:t>
        <a:bodyPr/>
        <a:lstStyle/>
        <a:p>
          <a:endParaRPr lang="en-US"/>
        </a:p>
      </dgm:t>
    </dgm:pt>
    <dgm:pt modelId="{1AE2A2C0-4E00-46AF-94E2-50505BC5D8CD}">
      <dgm:prSet/>
      <dgm:spPr/>
      <dgm:t>
        <a:bodyPr/>
        <a:lstStyle/>
        <a:p>
          <a:r>
            <a:rPr lang="en-GB" dirty="0"/>
            <a:t>Members agree to the removal of trade barriers amongst themselves and a common approach to trade barriers when dealing with countries outside of the bloc</a:t>
          </a:r>
          <a:endParaRPr lang="en-US" dirty="0"/>
        </a:p>
      </dgm:t>
    </dgm:pt>
    <dgm:pt modelId="{708244E2-7978-401B-869C-AA260B0BA701}" type="parTrans" cxnId="{3E6D6BBB-7B2F-41B2-BE53-8DBC63B8BE24}">
      <dgm:prSet/>
      <dgm:spPr/>
      <dgm:t>
        <a:bodyPr/>
        <a:lstStyle/>
        <a:p>
          <a:endParaRPr lang="en-US"/>
        </a:p>
      </dgm:t>
    </dgm:pt>
    <dgm:pt modelId="{DE55919F-33EA-45BD-B362-45E4ED665C5F}" type="sibTrans" cxnId="{3E6D6BBB-7B2F-41B2-BE53-8DBC63B8BE24}">
      <dgm:prSet/>
      <dgm:spPr/>
      <dgm:t>
        <a:bodyPr/>
        <a:lstStyle/>
        <a:p>
          <a:endParaRPr lang="en-US"/>
        </a:p>
      </dgm:t>
    </dgm:pt>
    <dgm:pt modelId="{959B28C8-DD9C-476D-AC05-E07CCDF65F3A}">
      <dgm:prSet/>
      <dgm:spPr/>
      <dgm:t>
        <a:bodyPr/>
        <a:lstStyle/>
        <a:p>
          <a:r>
            <a:rPr lang="en-GB" dirty="0"/>
            <a:t>In a sense the bloc is now acting as one homogenous group</a:t>
          </a:r>
          <a:endParaRPr lang="en-US" dirty="0"/>
        </a:p>
      </dgm:t>
    </dgm:pt>
    <dgm:pt modelId="{86BBE105-B4B2-40AB-A5E9-D9A284AA125C}" type="parTrans" cxnId="{C67CF955-76D3-40A8-9E62-19586227AEA5}">
      <dgm:prSet/>
      <dgm:spPr/>
      <dgm:t>
        <a:bodyPr/>
        <a:lstStyle/>
        <a:p>
          <a:endParaRPr lang="en-US"/>
        </a:p>
      </dgm:t>
    </dgm:pt>
    <dgm:pt modelId="{329DCDBC-56FB-4D89-BB91-566F7D025932}" type="sibTrans" cxnId="{C67CF955-76D3-40A8-9E62-19586227AEA5}">
      <dgm:prSet/>
      <dgm:spPr/>
      <dgm:t>
        <a:bodyPr/>
        <a:lstStyle/>
        <a:p>
          <a:endParaRPr lang="en-US"/>
        </a:p>
      </dgm:t>
    </dgm:pt>
    <dgm:pt modelId="{1E0CCB77-6CF9-46B7-A87A-EBF4DE19AC35}" type="pres">
      <dgm:prSet presAssocID="{E3D8E93E-D33A-42FB-8DFB-AF950D7E6BB3}" presName="Name0" presStyleCnt="0">
        <dgm:presLayoutVars>
          <dgm:dir/>
          <dgm:animLvl val="lvl"/>
          <dgm:resizeHandles val="exact"/>
        </dgm:presLayoutVars>
      </dgm:prSet>
      <dgm:spPr/>
    </dgm:pt>
    <dgm:pt modelId="{C16FD63B-C8CD-42C4-9DE5-E256482001FD}" type="pres">
      <dgm:prSet presAssocID="{F8230BB7-4174-4BA0-8CAA-FE071DD10CA1}" presName="linNode" presStyleCnt="0"/>
      <dgm:spPr/>
    </dgm:pt>
    <dgm:pt modelId="{473C08FB-7DF9-4C0D-84CA-67587A5BBAAD}" type="pres">
      <dgm:prSet presAssocID="{F8230BB7-4174-4BA0-8CAA-FE071DD10CA1}" presName="parentText" presStyleLbl="node1" presStyleIdx="0" presStyleCnt="3">
        <dgm:presLayoutVars>
          <dgm:chMax val="1"/>
          <dgm:bulletEnabled val="1"/>
        </dgm:presLayoutVars>
      </dgm:prSet>
      <dgm:spPr/>
    </dgm:pt>
    <dgm:pt modelId="{97932709-88B1-4016-BEBC-D19B32572327}" type="pres">
      <dgm:prSet presAssocID="{F8230BB7-4174-4BA0-8CAA-FE071DD10CA1}" presName="descendantText" presStyleLbl="alignAccFollowNode1" presStyleIdx="0" presStyleCnt="3">
        <dgm:presLayoutVars>
          <dgm:bulletEnabled val="1"/>
        </dgm:presLayoutVars>
      </dgm:prSet>
      <dgm:spPr/>
    </dgm:pt>
    <dgm:pt modelId="{5A52E7AD-4E5F-4C92-88E1-EAE36A31257C}" type="pres">
      <dgm:prSet presAssocID="{751A6288-D4F1-4E3B-A972-3814653E4CE4}" presName="sp" presStyleCnt="0"/>
      <dgm:spPr/>
    </dgm:pt>
    <dgm:pt modelId="{01E840C4-D5AA-43EE-829A-610AFCDEE83C}" type="pres">
      <dgm:prSet presAssocID="{C15E5E8F-6F29-4250-9E09-6C29BDEF05DE}" presName="linNode" presStyleCnt="0"/>
      <dgm:spPr/>
    </dgm:pt>
    <dgm:pt modelId="{F60936AD-08C6-4AC9-865D-0BD44518FB6E}" type="pres">
      <dgm:prSet presAssocID="{C15E5E8F-6F29-4250-9E09-6C29BDEF05DE}" presName="parentText" presStyleLbl="node1" presStyleIdx="1" presStyleCnt="3">
        <dgm:presLayoutVars>
          <dgm:chMax val="1"/>
          <dgm:bulletEnabled val="1"/>
        </dgm:presLayoutVars>
      </dgm:prSet>
      <dgm:spPr/>
    </dgm:pt>
    <dgm:pt modelId="{278E66D7-92EC-4D88-AC1A-1030722DA1D7}" type="pres">
      <dgm:prSet presAssocID="{C15E5E8F-6F29-4250-9E09-6C29BDEF05DE}" presName="descendantText" presStyleLbl="alignAccFollowNode1" presStyleIdx="1" presStyleCnt="3">
        <dgm:presLayoutVars>
          <dgm:bulletEnabled val="1"/>
        </dgm:presLayoutVars>
      </dgm:prSet>
      <dgm:spPr/>
    </dgm:pt>
    <dgm:pt modelId="{7687A9AF-E811-48FC-8A0A-60ABBBDB009F}" type="pres">
      <dgm:prSet presAssocID="{03A27EDC-7393-4DEB-999E-BC715F75698C}" presName="sp" presStyleCnt="0"/>
      <dgm:spPr/>
    </dgm:pt>
    <dgm:pt modelId="{FE8D4848-8949-421E-BEDE-9A54B54591A0}" type="pres">
      <dgm:prSet presAssocID="{A621105A-EFD7-4D2E-8D79-0C4759965C91}" presName="linNode" presStyleCnt="0"/>
      <dgm:spPr/>
    </dgm:pt>
    <dgm:pt modelId="{B1D62A50-AA73-4634-A556-20542032F5F7}" type="pres">
      <dgm:prSet presAssocID="{A621105A-EFD7-4D2E-8D79-0C4759965C91}" presName="parentText" presStyleLbl="node1" presStyleIdx="2" presStyleCnt="3">
        <dgm:presLayoutVars>
          <dgm:chMax val="1"/>
          <dgm:bulletEnabled val="1"/>
        </dgm:presLayoutVars>
      </dgm:prSet>
      <dgm:spPr/>
    </dgm:pt>
    <dgm:pt modelId="{67B7D6A4-E7BE-471E-AA34-D42189742925}" type="pres">
      <dgm:prSet presAssocID="{A621105A-EFD7-4D2E-8D79-0C4759965C91}" presName="descendantText" presStyleLbl="alignAccFollowNode1" presStyleIdx="2" presStyleCnt="3">
        <dgm:presLayoutVars>
          <dgm:bulletEnabled val="1"/>
        </dgm:presLayoutVars>
      </dgm:prSet>
      <dgm:spPr/>
    </dgm:pt>
  </dgm:ptLst>
  <dgm:cxnLst>
    <dgm:cxn modelId="{8E2BD912-680F-495B-88B7-82A5FC88ED2C}" srcId="{E3D8E93E-D33A-42FB-8DFB-AF950D7E6BB3}" destId="{C15E5E8F-6F29-4250-9E09-6C29BDEF05DE}" srcOrd="1" destOrd="0" parTransId="{67A2F699-49B3-4FF3-9040-4315D95A7428}" sibTransId="{03A27EDC-7393-4DEB-999E-BC715F75698C}"/>
    <dgm:cxn modelId="{4D534725-F9D1-4561-B8BC-605E83D0DC8D}" srcId="{E3D8E93E-D33A-42FB-8DFB-AF950D7E6BB3}" destId="{F8230BB7-4174-4BA0-8CAA-FE071DD10CA1}" srcOrd="0" destOrd="0" parTransId="{7D409CED-473E-46E4-BBAF-81112D0B6BBC}" sibTransId="{751A6288-D4F1-4E3B-A972-3814653E4CE4}"/>
    <dgm:cxn modelId="{45932F2C-DC93-4960-AB38-48BB1438BE4E}" type="presOf" srcId="{959B28C8-DD9C-476D-AC05-E07CCDF65F3A}" destId="{67B7D6A4-E7BE-471E-AA34-D42189742925}" srcOrd="0" destOrd="1" presId="urn:microsoft.com/office/officeart/2005/8/layout/vList5"/>
    <dgm:cxn modelId="{B429105E-4214-4990-AC2D-F2AF08511F92}" type="presOf" srcId="{C15E5E8F-6F29-4250-9E09-6C29BDEF05DE}" destId="{F60936AD-08C6-4AC9-865D-0BD44518FB6E}" srcOrd="0" destOrd="0" presId="urn:microsoft.com/office/officeart/2005/8/layout/vList5"/>
    <dgm:cxn modelId="{D530E162-3B09-48BE-A8C7-43B5A8BCB9A6}" srcId="{F8230BB7-4174-4BA0-8CAA-FE071DD10CA1}" destId="{EFD8F4DB-691F-4DC2-84B2-2DD63AEEC7D6}" srcOrd="0" destOrd="0" parTransId="{5A70E43D-E21C-4A7B-8679-3EABC2BEE912}" sibTransId="{0526805C-8E7F-455B-8FCB-8EF8BE5D0DC4}"/>
    <dgm:cxn modelId="{9B05EE68-ED3D-4C66-B913-C4209C219847}" type="presOf" srcId="{E3D8E93E-D33A-42FB-8DFB-AF950D7E6BB3}" destId="{1E0CCB77-6CF9-46B7-A87A-EBF4DE19AC35}" srcOrd="0" destOrd="0" presId="urn:microsoft.com/office/officeart/2005/8/layout/vList5"/>
    <dgm:cxn modelId="{A4A0114D-E078-4A6C-9E86-088737851E7B}" type="presOf" srcId="{F8230BB7-4174-4BA0-8CAA-FE071DD10CA1}" destId="{473C08FB-7DF9-4C0D-84CA-67587A5BBAAD}" srcOrd="0" destOrd="0" presId="urn:microsoft.com/office/officeart/2005/8/layout/vList5"/>
    <dgm:cxn modelId="{0ADA7B4D-9335-4362-83B0-31F0B7C65FF4}" type="presOf" srcId="{A621105A-EFD7-4D2E-8D79-0C4759965C91}" destId="{B1D62A50-AA73-4634-A556-20542032F5F7}" srcOrd="0" destOrd="0" presId="urn:microsoft.com/office/officeart/2005/8/layout/vList5"/>
    <dgm:cxn modelId="{C67CF955-76D3-40A8-9E62-19586227AEA5}" srcId="{A621105A-EFD7-4D2E-8D79-0C4759965C91}" destId="{959B28C8-DD9C-476D-AC05-E07CCDF65F3A}" srcOrd="1" destOrd="0" parTransId="{86BBE105-B4B2-40AB-A5E9-D9A284AA125C}" sibTransId="{329DCDBC-56FB-4D89-BB91-566F7D025932}"/>
    <dgm:cxn modelId="{FFB72A7B-36D0-4555-84D9-FE53A0B96CE7}" srcId="{E3D8E93E-D33A-42FB-8DFB-AF950D7E6BB3}" destId="{A621105A-EFD7-4D2E-8D79-0C4759965C91}" srcOrd="2" destOrd="0" parTransId="{84BF65E0-C80D-4261-9A1E-6D605D2F05FC}" sibTransId="{1F01C6C8-69DA-4089-90E0-9881EAF4C2E9}"/>
    <dgm:cxn modelId="{008EF090-775A-4DAE-81B0-7FACB21E33F6}" type="presOf" srcId="{22DC9842-3004-4430-8ACA-07ACA2100AA1}" destId="{278E66D7-92EC-4D88-AC1A-1030722DA1D7}" srcOrd="0" destOrd="0" presId="urn:microsoft.com/office/officeart/2005/8/layout/vList5"/>
    <dgm:cxn modelId="{3E6D6BBB-7B2F-41B2-BE53-8DBC63B8BE24}" srcId="{A621105A-EFD7-4D2E-8D79-0C4759965C91}" destId="{1AE2A2C0-4E00-46AF-94E2-50505BC5D8CD}" srcOrd="0" destOrd="0" parTransId="{708244E2-7978-401B-869C-AA260B0BA701}" sibTransId="{DE55919F-33EA-45BD-B362-45E4ED665C5F}"/>
    <dgm:cxn modelId="{A0985CDF-AC22-46E2-886E-FAFE2A3FD5BD}" type="presOf" srcId="{EFD8F4DB-691F-4DC2-84B2-2DD63AEEC7D6}" destId="{97932709-88B1-4016-BEBC-D19B32572327}" srcOrd="0" destOrd="0" presId="urn:microsoft.com/office/officeart/2005/8/layout/vList5"/>
    <dgm:cxn modelId="{F439CAE7-C475-40BD-B42D-E8C58FE156CE}" srcId="{C15E5E8F-6F29-4250-9E09-6C29BDEF05DE}" destId="{22DC9842-3004-4430-8ACA-07ACA2100AA1}" srcOrd="0" destOrd="0" parTransId="{1EDEC9C1-B08A-4C97-BDB3-3F7F1B8D4CA1}" sibTransId="{C70ABEFF-598D-4FAB-90BA-543BF28E067E}"/>
    <dgm:cxn modelId="{5082F5E9-5F5D-4840-8D38-F665FD957B35}" type="presOf" srcId="{1AE2A2C0-4E00-46AF-94E2-50505BC5D8CD}" destId="{67B7D6A4-E7BE-471E-AA34-D42189742925}" srcOrd="0" destOrd="0" presId="urn:microsoft.com/office/officeart/2005/8/layout/vList5"/>
    <dgm:cxn modelId="{8FD36486-F860-411A-B6A5-D5CEB2C3E327}" type="presParOf" srcId="{1E0CCB77-6CF9-46B7-A87A-EBF4DE19AC35}" destId="{C16FD63B-C8CD-42C4-9DE5-E256482001FD}" srcOrd="0" destOrd="0" presId="urn:microsoft.com/office/officeart/2005/8/layout/vList5"/>
    <dgm:cxn modelId="{EDABC4B2-7D54-4BD6-954C-94655FAF745D}" type="presParOf" srcId="{C16FD63B-C8CD-42C4-9DE5-E256482001FD}" destId="{473C08FB-7DF9-4C0D-84CA-67587A5BBAAD}" srcOrd="0" destOrd="0" presId="urn:microsoft.com/office/officeart/2005/8/layout/vList5"/>
    <dgm:cxn modelId="{562045C4-E991-4C1A-B3F6-7334FE7E33B6}" type="presParOf" srcId="{C16FD63B-C8CD-42C4-9DE5-E256482001FD}" destId="{97932709-88B1-4016-BEBC-D19B32572327}" srcOrd="1" destOrd="0" presId="urn:microsoft.com/office/officeart/2005/8/layout/vList5"/>
    <dgm:cxn modelId="{067D6D07-C95B-4D7F-BF04-84435CAC2DBA}" type="presParOf" srcId="{1E0CCB77-6CF9-46B7-A87A-EBF4DE19AC35}" destId="{5A52E7AD-4E5F-4C92-88E1-EAE36A31257C}" srcOrd="1" destOrd="0" presId="urn:microsoft.com/office/officeart/2005/8/layout/vList5"/>
    <dgm:cxn modelId="{40DCC787-5FCD-4666-8051-CB8DE7DF44E0}" type="presParOf" srcId="{1E0CCB77-6CF9-46B7-A87A-EBF4DE19AC35}" destId="{01E840C4-D5AA-43EE-829A-610AFCDEE83C}" srcOrd="2" destOrd="0" presId="urn:microsoft.com/office/officeart/2005/8/layout/vList5"/>
    <dgm:cxn modelId="{83B614CC-A0C1-439C-92EC-BFD27474737B}" type="presParOf" srcId="{01E840C4-D5AA-43EE-829A-610AFCDEE83C}" destId="{F60936AD-08C6-4AC9-865D-0BD44518FB6E}" srcOrd="0" destOrd="0" presId="urn:microsoft.com/office/officeart/2005/8/layout/vList5"/>
    <dgm:cxn modelId="{DC74E304-4B62-439E-B1A1-15AEC155C9B6}" type="presParOf" srcId="{01E840C4-D5AA-43EE-829A-610AFCDEE83C}" destId="{278E66D7-92EC-4D88-AC1A-1030722DA1D7}" srcOrd="1" destOrd="0" presId="urn:microsoft.com/office/officeart/2005/8/layout/vList5"/>
    <dgm:cxn modelId="{52C53ED4-451D-4E17-9CE8-BEBAE837BA03}" type="presParOf" srcId="{1E0CCB77-6CF9-46B7-A87A-EBF4DE19AC35}" destId="{7687A9AF-E811-48FC-8A0A-60ABBBDB009F}" srcOrd="3" destOrd="0" presId="urn:microsoft.com/office/officeart/2005/8/layout/vList5"/>
    <dgm:cxn modelId="{BA04C665-87AC-49C8-A7DD-775360F89F0D}" type="presParOf" srcId="{1E0CCB77-6CF9-46B7-A87A-EBF4DE19AC35}" destId="{FE8D4848-8949-421E-BEDE-9A54B54591A0}" srcOrd="4" destOrd="0" presId="urn:microsoft.com/office/officeart/2005/8/layout/vList5"/>
    <dgm:cxn modelId="{667C9E31-8FD5-4F0A-825A-9F9BB0DFB116}" type="presParOf" srcId="{FE8D4848-8949-421E-BEDE-9A54B54591A0}" destId="{B1D62A50-AA73-4634-A556-20542032F5F7}" srcOrd="0" destOrd="0" presId="urn:microsoft.com/office/officeart/2005/8/layout/vList5"/>
    <dgm:cxn modelId="{C35E2D29-D8E6-4DE8-89ED-EBB6EC6DA322}" type="presParOf" srcId="{FE8D4848-8949-421E-BEDE-9A54B54591A0}" destId="{67B7D6A4-E7BE-471E-AA34-D4218974292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45340D-15C6-4F26-8A40-0E3C01F0147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0D832A4-D2BC-4A00-9B2F-7EF3A42FEE37}">
      <dgm:prSet/>
      <dgm:spPr/>
      <dgm:t>
        <a:bodyPr/>
        <a:lstStyle/>
        <a:p>
          <a:r>
            <a:rPr lang="en-GB"/>
            <a:t>A single market is a deeper form of integration than a customs union.</a:t>
          </a:r>
          <a:endParaRPr lang="en-US"/>
        </a:p>
      </dgm:t>
    </dgm:pt>
    <dgm:pt modelId="{C67947D9-965D-4FAA-A102-D006B2B3AC7B}" type="parTrans" cxnId="{5416F112-49E8-4D94-9C0C-2FBF7E444716}">
      <dgm:prSet/>
      <dgm:spPr/>
      <dgm:t>
        <a:bodyPr/>
        <a:lstStyle/>
        <a:p>
          <a:endParaRPr lang="en-US"/>
        </a:p>
      </dgm:t>
    </dgm:pt>
    <dgm:pt modelId="{630C5D5E-BAB2-49BD-B042-F2D8AFBF3E9B}" type="sibTrans" cxnId="{5416F112-49E8-4D94-9C0C-2FBF7E444716}">
      <dgm:prSet/>
      <dgm:spPr/>
      <dgm:t>
        <a:bodyPr/>
        <a:lstStyle/>
        <a:p>
          <a:endParaRPr lang="en-US"/>
        </a:p>
      </dgm:t>
    </dgm:pt>
    <dgm:pt modelId="{DFABBC92-52C5-4C67-AEC3-90BBD190015A}">
      <dgm:prSet/>
      <dgm:spPr/>
      <dgm:t>
        <a:bodyPr/>
        <a:lstStyle/>
        <a:p>
          <a:r>
            <a:rPr lang="en-GB"/>
            <a:t>A single market involves the free movement of goods and services, capital and labour.</a:t>
          </a:r>
          <a:endParaRPr lang="en-US"/>
        </a:p>
      </dgm:t>
    </dgm:pt>
    <dgm:pt modelId="{3D22C5F0-45DA-40CA-B1E6-F3F017EFEC80}" type="parTrans" cxnId="{42AF99D7-38E9-493A-9F66-15F242A09E5E}">
      <dgm:prSet/>
      <dgm:spPr/>
      <dgm:t>
        <a:bodyPr/>
        <a:lstStyle/>
        <a:p>
          <a:endParaRPr lang="en-US"/>
        </a:p>
      </dgm:t>
    </dgm:pt>
    <dgm:pt modelId="{29F90EFD-BAA0-4A8A-B70D-FECC354654F6}" type="sibTrans" cxnId="{42AF99D7-38E9-493A-9F66-15F242A09E5E}">
      <dgm:prSet/>
      <dgm:spPr/>
      <dgm:t>
        <a:bodyPr/>
        <a:lstStyle/>
        <a:p>
          <a:endParaRPr lang="en-US"/>
        </a:p>
      </dgm:t>
    </dgm:pt>
    <dgm:pt modelId="{05D794BE-06A0-4EC3-BF7F-542B14CDF72A}">
      <dgm:prSet/>
      <dgm:spPr/>
      <dgm:t>
        <a:bodyPr/>
        <a:lstStyle/>
        <a:p>
          <a:r>
            <a:rPr lang="en-GB"/>
            <a:t>In addition to a common external tariff, a single market also tries to cut back on the use of non-tariff barriers such as different rules on product safety and environmental standards replacing them with a common set of rules governing trade in goods and services within the common market.</a:t>
          </a:r>
          <a:endParaRPr lang="en-US"/>
        </a:p>
      </dgm:t>
    </dgm:pt>
    <dgm:pt modelId="{D7B32154-AA01-4ED0-8444-2CB48393405A}" type="parTrans" cxnId="{49D3DBDA-8A13-4F2A-AE80-B048054FEA45}">
      <dgm:prSet/>
      <dgm:spPr/>
      <dgm:t>
        <a:bodyPr/>
        <a:lstStyle/>
        <a:p>
          <a:endParaRPr lang="en-US"/>
        </a:p>
      </dgm:t>
    </dgm:pt>
    <dgm:pt modelId="{089D38A3-A74C-420E-BCB2-22429B57FCA1}" type="sibTrans" cxnId="{49D3DBDA-8A13-4F2A-AE80-B048054FEA45}">
      <dgm:prSet/>
      <dgm:spPr/>
      <dgm:t>
        <a:bodyPr/>
        <a:lstStyle/>
        <a:p>
          <a:endParaRPr lang="en-US"/>
        </a:p>
      </dgm:t>
    </dgm:pt>
    <dgm:pt modelId="{5764A15B-3277-4772-94F3-A204F83220C6}">
      <dgm:prSet/>
      <dgm:spPr/>
      <dgm:t>
        <a:bodyPr/>
        <a:lstStyle/>
        <a:p>
          <a:r>
            <a:rPr lang="en-GB"/>
            <a:t>Countries such as Norway and Switzerland are outside of the European Union, but they are members of the EU single market, paying into the EU budget to take advantage of some of the benefits of the free flow of capital, labour, goods and services.</a:t>
          </a:r>
          <a:endParaRPr lang="en-US"/>
        </a:p>
      </dgm:t>
    </dgm:pt>
    <dgm:pt modelId="{83406AEC-67E3-496B-B29F-7461CBDF30C3}" type="parTrans" cxnId="{19B0C086-4132-4ADA-A90B-DD5E36947F4D}">
      <dgm:prSet/>
      <dgm:spPr/>
      <dgm:t>
        <a:bodyPr/>
        <a:lstStyle/>
        <a:p>
          <a:endParaRPr lang="en-US"/>
        </a:p>
      </dgm:t>
    </dgm:pt>
    <dgm:pt modelId="{DAEDCA14-44F8-483C-85F8-9C92D35FFB59}" type="sibTrans" cxnId="{19B0C086-4132-4ADA-A90B-DD5E36947F4D}">
      <dgm:prSet/>
      <dgm:spPr/>
      <dgm:t>
        <a:bodyPr/>
        <a:lstStyle/>
        <a:p>
          <a:endParaRPr lang="en-US"/>
        </a:p>
      </dgm:t>
    </dgm:pt>
    <dgm:pt modelId="{92E527B8-518E-4F33-BA5F-E62405415CD5}" type="pres">
      <dgm:prSet presAssocID="{1845340D-15C6-4F26-8A40-0E3C01F01472}" presName="vert0" presStyleCnt="0">
        <dgm:presLayoutVars>
          <dgm:dir/>
          <dgm:animOne val="branch"/>
          <dgm:animLvl val="lvl"/>
        </dgm:presLayoutVars>
      </dgm:prSet>
      <dgm:spPr/>
    </dgm:pt>
    <dgm:pt modelId="{C8DB29D5-84DC-4B88-B410-86436227F83B}" type="pres">
      <dgm:prSet presAssocID="{10D832A4-D2BC-4A00-9B2F-7EF3A42FEE37}" presName="thickLine" presStyleLbl="alignNode1" presStyleIdx="0" presStyleCnt="4"/>
      <dgm:spPr/>
    </dgm:pt>
    <dgm:pt modelId="{1B9785B5-BF8E-41F1-AA5A-880A743A157F}" type="pres">
      <dgm:prSet presAssocID="{10D832A4-D2BC-4A00-9B2F-7EF3A42FEE37}" presName="horz1" presStyleCnt="0"/>
      <dgm:spPr/>
    </dgm:pt>
    <dgm:pt modelId="{479AD06C-5865-414E-81B0-CF211B86505C}" type="pres">
      <dgm:prSet presAssocID="{10D832A4-D2BC-4A00-9B2F-7EF3A42FEE37}" presName="tx1" presStyleLbl="revTx" presStyleIdx="0" presStyleCnt="4"/>
      <dgm:spPr/>
    </dgm:pt>
    <dgm:pt modelId="{F28A91B9-5FE3-4AD1-BA5D-7EAA5365BA33}" type="pres">
      <dgm:prSet presAssocID="{10D832A4-D2BC-4A00-9B2F-7EF3A42FEE37}" presName="vert1" presStyleCnt="0"/>
      <dgm:spPr/>
    </dgm:pt>
    <dgm:pt modelId="{C0BC772D-0678-43B6-AB1A-304AECED485F}" type="pres">
      <dgm:prSet presAssocID="{DFABBC92-52C5-4C67-AEC3-90BBD190015A}" presName="thickLine" presStyleLbl="alignNode1" presStyleIdx="1" presStyleCnt="4"/>
      <dgm:spPr/>
    </dgm:pt>
    <dgm:pt modelId="{1D4201B7-B652-4427-9A97-232964A8CE38}" type="pres">
      <dgm:prSet presAssocID="{DFABBC92-52C5-4C67-AEC3-90BBD190015A}" presName="horz1" presStyleCnt="0"/>
      <dgm:spPr/>
    </dgm:pt>
    <dgm:pt modelId="{637D533B-4989-42FE-8E4F-16F0ACA88DCA}" type="pres">
      <dgm:prSet presAssocID="{DFABBC92-52C5-4C67-AEC3-90BBD190015A}" presName="tx1" presStyleLbl="revTx" presStyleIdx="1" presStyleCnt="4"/>
      <dgm:spPr/>
    </dgm:pt>
    <dgm:pt modelId="{72A14A65-FFD8-45B3-828A-7CACC3DC7B8A}" type="pres">
      <dgm:prSet presAssocID="{DFABBC92-52C5-4C67-AEC3-90BBD190015A}" presName="vert1" presStyleCnt="0"/>
      <dgm:spPr/>
    </dgm:pt>
    <dgm:pt modelId="{DBC6705D-E798-46AD-95F1-6E1E10375FFD}" type="pres">
      <dgm:prSet presAssocID="{05D794BE-06A0-4EC3-BF7F-542B14CDF72A}" presName="thickLine" presStyleLbl="alignNode1" presStyleIdx="2" presStyleCnt="4"/>
      <dgm:spPr/>
    </dgm:pt>
    <dgm:pt modelId="{8302CBFE-5022-4B47-AD07-B9A4971A2683}" type="pres">
      <dgm:prSet presAssocID="{05D794BE-06A0-4EC3-BF7F-542B14CDF72A}" presName="horz1" presStyleCnt="0"/>
      <dgm:spPr/>
    </dgm:pt>
    <dgm:pt modelId="{BAF4757D-4095-48DE-B548-DC85734B0D3B}" type="pres">
      <dgm:prSet presAssocID="{05D794BE-06A0-4EC3-BF7F-542B14CDF72A}" presName="tx1" presStyleLbl="revTx" presStyleIdx="2" presStyleCnt="4"/>
      <dgm:spPr/>
    </dgm:pt>
    <dgm:pt modelId="{27BAF7BF-5D4E-4847-9157-0928C9B19825}" type="pres">
      <dgm:prSet presAssocID="{05D794BE-06A0-4EC3-BF7F-542B14CDF72A}" presName="vert1" presStyleCnt="0"/>
      <dgm:spPr/>
    </dgm:pt>
    <dgm:pt modelId="{836075C3-5E2B-4297-8C2C-094598995A87}" type="pres">
      <dgm:prSet presAssocID="{5764A15B-3277-4772-94F3-A204F83220C6}" presName="thickLine" presStyleLbl="alignNode1" presStyleIdx="3" presStyleCnt="4"/>
      <dgm:spPr/>
    </dgm:pt>
    <dgm:pt modelId="{280E77CE-602C-400C-9891-B2D660613BD8}" type="pres">
      <dgm:prSet presAssocID="{5764A15B-3277-4772-94F3-A204F83220C6}" presName="horz1" presStyleCnt="0"/>
      <dgm:spPr/>
    </dgm:pt>
    <dgm:pt modelId="{D023943B-0BC6-48AC-A437-75329EF6B6F4}" type="pres">
      <dgm:prSet presAssocID="{5764A15B-3277-4772-94F3-A204F83220C6}" presName="tx1" presStyleLbl="revTx" presStyleIdx="3" presStyleCnt="4"/>
      <dgm:spPr/>
    </dgm:pt>
    <dgm:pt modelId="{77D3C81A-712F-4706-8021-91AC762AE0ED}" type="pres">
      <dgm:prSet presAssocID="{5764A15B-3277-4772-94F3-A204F83220C6}" presName="vert1" presStyleCnt="0"/>
      <dgm:spPr/>
    </dgm:pt>
  </dgm:ptLst>
  <dgm:cxnLst>
    <dgm:cxn modelId="{CC0E2604-064E-4E4B-AEED-07805733FE32}" type="presOf" srcId="{5764A15B-3277-4772-94F3-A204F83220C6}" destId="{D023943B-0BC6-48AC-A437-75329EF6B6F4}" srcOrd="0" destOrd="0" presId="urn:microsoft.com/office/officeart/2008/layout/LinedList"/>
    <dgm:cxn modelId="{5416F112-49E8-4D94-9C0C-2FBF7E444716}" srcId="{1845340D-15C6-4F26-8A40-0E3C01F01472}" destId="{10D832A4-D2BC-4A00-9B2F-7EF3A42FEE37}" srcOrd="0" destOrd="0" parTransId="{C67947D9-965D-4FAA-A102-D006B2B3AC7B}" sibTransId="{630C5D5E-BAB2-49BD-B042-F2D8AFBF3E9B}"/>
    <dgm:cxn modelId="{E0BACF3B-D8CC-492B-AA76-805975A89F32}" type="presOf" srcId="{05D794BE-06A0-4EC3-BF7F-542B14CDF72A}" destId="{BAF4757D-4095-48DE-B548-DC85734B0D3B}" srcOrd="0" destOrd="0" presId="urn:microsoft.com/office/officeart/2008/layout/LinedList"/>
    <dgm:cxn modelId="{12FD5282-3C2E-470C-876F-009532ACF113}" type="presOf" srcId="{1845340D-15C6-4F26-8A40-0E3C01F01472}" destId="{92E527B8-518E-4F33-BA5F-E62405415CD5}" srcOrd="0" destOrd="0" presId="urn:microsoft.com/office/officeart/2008/layout/LinedList"/>
    <dgm:cxn modelId="{19B0C086-4132-4ADA-A90B-DD5E36947F4D}" srcId="{1845340D-15C6-4F26-8A40-0E3C01F01472}" destId="{5764A15B-3277-4772-94F3-A204F83220C6}" srcOrd="3" destOrd="0" parTransId="{83406AEC-67E3-496B-B29F-7461CBDF30C3}" sibTransId="{DAEDCA14-44F8-483C-85F8-9C92D35FFB59}"/>
    <dgm:cxn modelId="{275E95AC-7456-47B0-BA06-FAE9656EAC14}" type="presOf" srcId="{10D832A4-D2BC-4A00-9B2F-7EF3A42FEE37}" destId="{479AD06C-5865-414E-81B0-CF211B86505C}" srcOrd="0" destOrd="0" presId="urn:microsoft.com/office/officeart/2008/layout/LinedList"/>
    <dgm:cxn modelId="{94C7E1CC-274F-4B1F-A0AB-9E154873C16F}" type="presOf" srcId="{DFABBC92-52C5-4C67-AEC3-90BBD190015A}" destId="{637D533B-4989-42FE-8E4F-16F0ACA88DCA}" srcOrd="0" destOrd="0" presId="urn:microsoft.com/office/officeart/2008/layout/LinedList"/>
    <dgm:cxn modelId="{42AF99D7-38E9-493A-9F66-15F242A09E5E}" srcId="{1845340D-15C6-4F26-8A40-0E3C01F01472}" destId="{DFABBC92-52C5-4C67-AEC3-90BBD190015A}" srcOrd="1" destOrd="0" parTransId="{3D22C5F0-45DA-40CA-B1E6-F3F017EFEC80}" sibTransId="{29F90EFD-BAA0-4A8A-B70D-FECC354654F6}"/>
    <dgm:cxn modelId="{49D3DBDA-8A13-4F2A-AE80-B048054FEA45}" srcId="{1845340D-15C6-4F26-8A40-0E3C01F01472}" destId="{05D794BE-06A0-4EC3-BF7F-542B14CDF72A}" srcOrd="2" destOrd="0" parTransId="{D7B32154-AA01-4ED0-8444-2CB48393405A}" sibTransId="{089D38A3-A74C-420E-BCB2-22429B57FCA1}"/>
    <dgm:cxn modelId="{E1A46838-05B7-4549-BA54-420387B87EA9}" type="presParOf" srcId="{92E527B8-518E-4F33-BA5F-E62405415CD5}" destId="{C8DB29D5-84DC-4B88-B410-86436227F83B}" srcOrd="0" destOrd="0" presId="urn:microsoft.com/office/officeart/2008/layout/LinedList"/>
    <dgm:cxn modelId="{9D70B536-5612-482E-A900-A9A39631C623}" type="presParOf" srcId="{92E527B8-518E-4F33-BA5F-E62405415CD5}" destId="{1B9785B5-BF8E-41F1-AA5A-880A743A157F}" srcOrd="1" destOrd="0" presId="urn:microsoft.com/office/officeart/2008/layout/LinedList"/>
    <dgm:cxn modelId="{ABE64732-22C2-4237-A365-C2702553C5B7}" type="presParOf" srcId="{1B9785B5-BF8E-41F1-AA5A-880A743A157F}" destId="{479AD06C-5865-414E-81B0-CF211B86505C}" srcOrd="0" destOrd="0" presId="urn:microsoft.com/office/officeart/2008/layout/LinedList"/>
    <dgm:cxn modelId="{078203BD-6CC8-4FC4-85AB-EB166B7396F4}" type="presParOf" srcId="{1B9785B5-BF8E-41F1-AA5A-880A743A157F}" destId="{F28A91B9-5FE3-4AD1-BA5D-7EAA5365BA33}" srcOrd="1" destOrd="0" presId="urn:microsoft.com/office/officeart/2008/layout/LinedList"/>
    <dgm:cxn modelId="{5B13FB07-962E-4CC9-98F4-9E3481ACC7B0}" type="presParOf" srcId="{92E527B8-518E-4F33-BA5F-E62405415CD5}" destId="{C0BC772D-0678-43B6-AB1A-304AECED485F}" srcOrd="2" destOrd="0" presId="urn:microsoft.com/office/officeart/2008/layout/LinedList"/>
    <dgm:cxn modelId="{059E96DB-D829-4F6B-8F99-06DA464CEF29}" type="presParOf" srcId="{92E527B8-518E-4F33-BA5F-E62405415CD5}" destId="{1D4201B7-B652-4427-9A97-232964A8CE38}" srcOrd="3" destOrd="0" presId="urn:microsoft.com/office/officeart/2008/layout/LinedList"/>
    <dgm:cxn modelId="{30A71432-9920-41CF-9407-7B0E12613926}" type="presParOf" srcId="{1D4201B7-B652-4427-9A97-232964A8CE38}" destId="{637D533B-4989-42FE-8E4F-16F0ACA88DCA}" srcOrd="0" destOrd="0" presId="urn:microsoft.com/office/officeart/2008/layout/LinedList"/>
    <dgm:cxn modelId="{9262D6B3-52BB-43C3-9DF4-C979A70E01C3}" type="presParOf" srcId="{1D4201B7-B652-4427-9A97-232964A8CE38}" destId="{72A14A65-FFD8-45B3-828A-7CACC3DC7B8A}" srcOrd="1" destOrd="0" presId="urn:microsoft.com/office/officeart/2008/layout/LinedList"/>
    <dgm:cxn modelId="{1C96908C-3176-4BC2-9DF3-9441BA63CCCD}" type="presParOf" srcId="{92E527B8-518E-4F33-BA5F-E62405415CD5}" destId="{DBC6705D-E798-46AD-95F1-6E1E10375FFD}" srcOrd="4" destOrd="0" presId="urn:microsoft.com/office/officeart/2008/layout/LinedList"/>
    <dgm:cxn modelId="{F9A66F39-BD02-482A-9591-BE2504C8108F}" type="presParOf" srcId="{92E527B8-518E-4F33-BA5F-E62405415CD5}" destId="{8302CBFE-5022-4B47-AD07-B9A4971A2683}" srcOrd="5" destOrd="0" presId="urn:microsoft.com/office/officeart/2008/layout/LinedList"/>
    <dgm:cxn modelId="{E80CBACC-29DB-4C7E-A525-5A9163D63C44}" type="presParOf" srcId="{8302CBFE-5022-4B47-AD07-B9A4971A2683}" destId="{BAF4757D-4095-48DE-B548-DC85734B0D3B}" srcOrd="0" destOrd="0" presId="urn:microsoft.com/office/officeart/2008/layout/LinedList"/>
    <dgm:cxn modelId="{3E7D50CA-45D7-4B2A-BD47-4080B7FDF151}" type="presParOf" srcId="{8302CBFE-5022-4B47-AD07-B9A4971A2683}" destId="{27BAF7BF-5D4E-4847-9157-0928C9B19825}" srcOrd="1" destOrd="0" presId="urn:microsoft.com/office/officeart/2008/layout/LinedList"/>
    <dgm:cxn modelId="{222DF044-60D1-4022-BB66-B68ADB5A55F5}" type="presParOf" srcId="{92E527B8-518E-4F33-BA5F-E62405415CD5}" destId="{836075C3-5E2B-4297-8C2C-094598995A87}" srcOrd="6" destOrd="0" presId="urn:microsoft.com/office/officeart/2008/layout/LinedList"/>
    <dgm:cxn modelId="{640BA530-FDCF-4DC9-9E85-63CC03548DA4}" type="presParOf" srcId="{92E527B8-518E-4F33-BA5F-E62405415CD5}" destId="{280E77CE-602C-400C-9891-B2D660613BD8}" srcOrd="7" destOrd="0" presId="urn:microsoft.com/office/officeart/2008/layout/LinedList"/>
    <dgm:cxn modelId="{0EB1C18D-C612-4A53-9376-21A2BCF4C99D}" type="presParOf" srcId="{280E77CE-602C-400C-9891-B2D660613BD8}" destId="{D023943B-0BC6-48AC-A437-75329EF6B6F4}" srcOrd="0" destOrd="0" presId="urn:microsoft.com/office/officeart/2008/layout/LinedList"/>
    <dgm:cxn modelId="{3A1497CA-0880-412A-9692-DE561378C405}" type="presParOf" srcId="{280E77CE-602C-400C-9891-B2D660613BD8}" destId="{77D3C81A-712F-4706-8021-91AC762AE0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5A750-AAEF-4D6B-8BDD-E522D60C5AE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26E6FB2-1468-4FAA-BD01-93806AB17D1F}">
      <dgm:prSet/>
      <dgm:spPr/>
      <dgm:t>
        <a:bodyPr/>
        <a:lstStyle/>
        <a:p>
          <a:r>
            <a:rPr lang="en-GB"/>
            <a:t>However, there are some potential negatives to EU enlargement, which include:</a:t>
          </a:r>
          <a:endParaRPr lang="en-US"/>
        </a:p>
      </dgm:t>
    </dgm:pt>
    <dgm:pt modelId="{C244D446-F7F8-4A63-8AF7-71712C25C562}" type="parTrans" cxnId="{6EC65466-C69F-4213-9A48-9E5F6BA15D91}">
      <dgm:prSet/>
      <dgm:spPr/>
      <dgm:t>
        <a:bodyPr/>
        <a:lstStyle/>
        <a:p>
          <a:endParaRPr lang="en-US"/>
        </a:p>
      </dgm:t>
    </dgm:pt>
    <dgm:pt modelId="{236973F1-851B-4ABE-802E-E16835B59F84}" type="sibTrans" cxnId="{6EC65466-C69F-4213-9A48-9E5F6BA15D91}">
      <dgm:prSet/>
      <dgm:spPr/>
      <dgm:t>
        <a:bodyPr/>
        <a:lstStyle/>
        <a:p>
          <a:endParaRPr lang="en-US"/>
        </a:p>
      </dgm:t>
    </dgm:pt>
    <dgm:pt modelId="{0DC7BD3E-940C-486B-8D4A-832F8E9260A8}">
      <dgm:prSet/>
      <dgm:spPr/>
      <dgm:t>
        <a:bodyPr/>
        <a:lstStyle/>
        <a:p>
          <a:r>
            <a:rPr lang="en-GB"/>
            <a:t>Can the UK cope with the influx of migrant workers from new accession countries?</a:t>
          </a:r>
          <a:endParaRPr lang="en-US"/>
        </a:p>
      </dgm:t>
    </dgm:pt>
    <dgm:pt modelId="{D7B4EE32-ACD5-4D97-A916-6A26C52F9719}" type="parTrans" cxnId="{4A1C9E8C-62B0-4EA9-B242-81AF2B8DC793}">
      <dgm:prSet/>
      <dgm:spPr/>
      <dgm:t>
        <a:bodyPr/>
        <a:lstStyle/>
        <a:p>
          <a:endParaRPr lang="en-US"/>
        </a:p>
      </dgm:t>
    </dgm:pt>
    <dgm:pt modelId="{F5E04D7E-8D3B-4B61-AA95-7463244394BB}" type="sibTrans" cxnId="{4A1C9E8C-62B0-4EA9-B242-81AF2B8DC793}">
      <dgm:prSet/>
      <dgm:spPr/>
      <dgm:t>
        <a:bodyPr/>
        <a:lstStyle/>
        <a:p>
          <a:endParaRPr lang="en-US"/>
        </a:p>
      </dgm:t>
    </dgm:pt>
    <dgm:pt modelId="{FD835382-5553-4877-87F2-DE957E9373A6}">
      <dgm:prSet/>
      <dgm:spPr/>
      <dgm:t>
        <a:bodyPr/>
        <a:lstStyle/>
        <a:p>
          <a:r>
            <a:rPr lang="en-GB"/>
            <a:t>New countries may require additional support from the EU, which may be partly funded by stronger nations</a:t>
          </a:r>
          <a:endParaRPr lang="en-US"/>
        </a:p>
      </dgm:t>
    </dgm:pt>
    <dgm:pt modelId="{8ACDAA9F-01CD-4471-BF57-125B01D38B85}" type="parTrans" cxnId="{4FC6F325-A9C7-48ED-A3A8-713A63809A37}">
      <dgm:prSet/>
      <dgm:spPr/>
      <dgm:t>
        <a:bodyPr/>
        <a:lstStyle/>
        <a:p>
          <a:endParaRPr lang="en-US"/>
        </a:p>
      </dgm:t>
    </dgm:pt>
    <dgm:pt modelId="{01AB9C30-DCCC-4F0F-AA3F-5AE2D4AF4CC4}" type="sibTrans" cxnId="{4FC6F325-A9C7-48ED-A3A8-713A63809A37}">
      <dgm:prSet/>
      <dgm:spPr/>
      <dgm:t>
        <a:bodyPr/>
        <a:lstStyle/>
        <a:p>
          <a:endParaRPr lang="en-US"/>
        </a:p>
      </dgm:t>
    </dgm:pt>
    <dgm:pt modelId="{912F28B9-2EC0-408C-BFDA-6ACF98475E75}">
      <dgm:prSet/>
      <dgm:spPr/>
      <dgm:t>
        <a:bodyPr/>
        <a:lstStyle/>
        <a:p>
          <a:r>
            <a:rPr lang="en-GB"/>
            <a:t>EU enlargement may increase bureaucratic costs for all existing members</a:t>
          </a:r>
          <a:endParaRPr lang="en-US"/>
        </a:p>
      </dgm:t>
    </dgm:pt>
    <dgm:pt modelId="{9E2EA40A-83FD-463E-A28B-B9700F28E741}" type="parTrans" cxnId="{16A3792C-2F8F-4737-B72B-9BEF985F28C0}">
      <dgm:prSet/>
      <dgm:spPr/>
      <dgm:t>
        <a:bodyPr/>
        <a:lstStyle/>
        <a:p>
          <a:endParaRPr lang="en-US"/>
        </a:p>
      </dgm:t>
    </dgm:pt>
    <dgm:pt modelId="{5F36FDC8-7BD9-4203-91CF-FCEF5FF8A311}" type="sibTrans" cxnId="{16A3792C-2F8F-4737-B72B-9BEF985F28C0}">
      <dgm:prSet/>
      <dgm:spPr/>
      <dgm:t>
        <a:bodyPr/>
        <a:lstStyle/>
        <a:p>
          <a:endParaRPr lang="en-US"/>
        </a:p>
      </dgm:t>
    </dgm:pt>
    <dgm:pt modelId="{A35A40A1-D3D5-40A5-85C4-1CC47A128AFA}" type="pres">
      <dgm:prSet presAssocID="{1565A750-AAEF-4D6B-8BDD-E522D60C5AE3}" presName="linear" presStyleCnt="0">
        <dgm:presLayoutVars>
          <dgm:animLvl val="lvl"/>
          <dgm:resizeHandles val="exact"/>
        </dgm:presLayoutVars>
      </dgm:prSet>
      <dgm:spPr/>
    </dgm:pt>
    <dgm:pt modelId="{02A1A485-8799-4F8E-92F8-DA9974883B74}" type="pres">
      <dgm:prSet presAssocID="{526E6FB2-1468-4FAA-BD01-93806AB17D1F}" presName="parentText" presStyleLbl="node1" presStyleIdx="0" presStyleCnt="4">
        <dgm:presLayoutVars>
          <dgm:chMax val="0"/>
          <dgm:bulletEnabled val="1"/>
        </dgm:presLayoutVars>
      </dgm:prSet>
      <dgm:spPr/>
    </dgm:pt>
    <dgm:pt modelId="{A5FA4BE3-B780-46E5-AC78-60455ADB90FB}" type="pres">
      <dgm:prSet presAssocID="{236973F1-851B-4ABE-802E-E16835B59F84}" presName="spacer" presStyleCnt="0"/>
      <dgm:spPr/>
    </dgm:pt>
    <dgm:pt modelId="{5A4BC93C-319F-420E-B135-707750CC539B}" type="pres">
      <dgm:prSet presAssocID="{0DC7BD3E-940C-486B-8D4A-832F8E9260A8}" presName="parentText" presStyleLbl="node1" presStyleIdx="1" presStyleCnt="4">
        <dgm:presLayoutVars>
          <dgm:chMax val="0"/>
          <dgm:bulletEnabled val="1"/>
        </dgm:presLayoutVars>
      </dgm:prSet>
      <dgm:spPr/>
    </dgm:pt>
    <dgm:pt modelId="{AF6746EF-5F60-47DE-B7A5-225B94D6849E}" type="pres">
      <dgm:prSet presAssocID="{F5E04D7E-8D3B-4B61-AA95-7463244394BB}" presName="spacer" presStyleCnt="0"/>
      <dgm:spPr/>
    </dgm:pt>
    <dgm:pt modelId="{9991C700-188C-4212-B5D4-17B9070C3E69}" type="pres">
      <dgm:prSet presAssocID="{FD835382-5553-4877-87F2-DE957E9373A6}" presName="parentText" presStyleLbl="node1" presStyleIdx="2" presStyleCnt="4">
        <dgm:presLayoutVars>
          <dgm:chMax val="0"/>
          <dgm:bulletEnabled val="1"/>
        </dgm:presLayoutVars>
      </dgm:prSet>
      <dgm:spPr/>
    </dgm:pt>
    <dgm:pt modelId="{3DFDD202-E7D2-4E51-9B69-2003F4E5A6B4}" type="pres">
      <dgm:prSet presAssocID="{01AB9C30-DCCC-4F0F-AA3F-5AE2D4AF4CC4}" presName="spacer" presStyleCnt="0"/>
      <dgm:spPr/>
    </dgm:pt>
    <dgm:pt modelId="{B79CFDF2-4D00-4742-8FF8-4DEF36BD8A2D}" type="pres">
      <dgm:prSet presAssocID="{912F28B9-2EC0-408C-BFDA-6ACF98475E75}" presName="parentText" presStyleLbl="node1" presStyleIdx="3" presStyleCnt="4">
        <dgm:presLayoutVars>
          <dgm:chMax val="0"/>
          <dgm:bulletEnabled val="1"/>
        </dgm:presLayoutVars>
      </dgm:prSet>
      <dgm:spPr/>
    </dgm:pt>
  </dgm:ptLst>
  <dgm:cxnLst>
    <dgm:cxn modelId="{74B00118-EDBA-48B9-B285-EA5BFD080045}" type="presOf" srcId="{912F28B9-2EC0-408C-BFDA-6ACF98475E75}" destId="{B79CFDF2-4D00-4742-8FF8-4DEF36BD8A2D}" srcOrd="0" destOrd="0" presId="urn:microsoft.com/office/officeart/2005/8/layout/vList2"/>
    <dgm:cxn modelId="{4FC6F325-A9C7-48ED-A3A8-713A63809A37}" srcId="{1565A750-AAEF-4D6B-8BDD-E522D60C5AE3}" destId="{FD835382-5553-4877-87F2-DE957E9373A6}" srcOrd="2" destOrd="0" parTransId="{8ACDAA9F-01CD-4471-BF57-125B01D38B85}" sibTransId="{01AB9C30-DCCC-4F0F-AA3F-5AE2D4AF4CC4}"/>
    <dgm:cxn modelId="{16A3792C-2F8F-4737-B72B-9BEF985F28C0}" srcId="{1565A750-AAEF-4D6B-8BDD-E522D60C5AE3}" destId="{912F28B9-2EC0-408C-BFDA-6ACF98475E75}" srcOrd="3" destOrd="0" parTransId="{9E2EA40A-83FD-463E-A28B-B9700F28E741}" sibTransId="{5F36FDC8-7BD9-4203-91CF-FCEF5FF8A311}"/>
    <dgm:cxn modelId="{E323EB5F-A3C3-405B-A30D-53871864734F}" type="presOf" srcId="{0DC7BD3E-940C-486B-8D4A-832F8E9260A8}" destId="{5A4BC93C-319F-420E-B135-707750CC539B}" srcOrd="0" destOrd="0" presId="urn:microsoft.com/office/officeart/2005/8/layout/vList2"/>
    <dgm:cxn modelId="{6EC65466-C69F-4213-9A48-9E5F6BA15D91}" srcId="{1565A750-AAEF-4D6B-8BDD-E522D60C5AE3}" destId="{526E6FB2-1468-4FAA-BD01-93806AB17D1F}" srcOrd="0" destOrd="0" parTransId="{C244D446-F7F8-4A63-8AF7-71712C25C562}" sibTransId="{236973F1-851B-4ABE-802E-E16835B59F84}"/>
    <dgm:cxn modelId="{4A1C9E8C-62B0-4EA9-B242-81AF2B8DC793}" srcId="{1565A750-AAEF-4D6B-8BDD-E522D60C5AE3}" destId="{0DC7BD3E-940C-486B-8D4A-832F8E9260A8}" srcOrd="1" destOrd="0" parTransId="{D7B4EE32-ACD5-4D97-A916-6A26C52F9719}" sibTransId="{F5E04D7E-8D3B-4B61-AA95-7463244394BB}"/>
    <dgm:cxn modelId="{69CA299A-AE1A-4691-9093-17C90672EFA5}" type="presOf" srcId="{1565A750-AAEF-4D6B-8BDD-E522D60C5AE3}" destId="{A35A40A1-D3D5-40A5-85C4-1CC47A128AFA}" srcOrd="0" destOrd="0" presId="urn:microsoft.com/office/officeart/2005/8/layout/vList2"/>
    <dgm:cxn modelId="{DC8E34D2-6C7C-4A60-8871-14AFE422A42C}" type="presOf" srcId="{FD835382-5553-4877-87F2-DE957E9373A6}" destId="{9991C700-188C-4212-B5D4-17B9070C3E69}" srcOrd="0" destOrd="0" presId="urn:microsoft.com/office/officeart/2005/8/layout/vList2"/>
    <dgm:cxn modelId="{CC726AE4-2788-4E86-AFE4-F71484A8BD9F}" type="presOf" srcId="{526E6FB2-1468-4FAA-BD01-93806AB17D1F}" destId="{02A1A485-8799-4F8E-92F8-DA9974883B74}" srcOrd="0" destOrd="0" presId="urn:microsoft.com/office/officeart/2005/8/layout/vList2"/>
    <dgm:cxn modelId="{407D190C-DB8F-4BA2-AF7E-7FB6CFF1A999}" type="presParOf" srcId="{A35A40A1-D3D5-40A5-85C4-1CC47A128AFA}" destId="{02A1A485-8799-4F8E-92F8-DA9974883B74}" srcOrd="0" destOrd="0" presId="urn:microsoft.com/office/officeart/2005/8/layout/vList2"/>
    <dgm:cxn modelId="{B7149AA2-1C48-496E-92CF-6F96CDCBDDA9}" type="presParOf" srcId="{A35A40A1-D3D5-40A5-85C4-1CC47A128AFA}" destId="{A5FA4BE3-B780-46E5-AC78-60455ADB90FB}" srcOrd="1" destOrd="0" presId="urn:microsoft.com/office/officeart/2005/8/layout/vList2"/>
    <dgm:cxn modelId="{D5277E20-9BDC-4C20-9CB9-92783E06E85D}" type="presParOf" srcId="{A35A40A1-D3D5-40A5-85C4-1CC47A128AFA}" destId="{5A4BC93C-319F-420E-B135-707750CC539B}" srcOrd="2" destOrd="0" presId="urn:microsoft.com/office/officeart/2005/8/layout/vList2"/>
    <dgm:cxn modelId="{DA5A8A34-921D-4951-B528-DDA2BC6AF82B}" type="presParOf" srcId="{A35A40A1-D3D5-40A5-85C4-1CC47A128AFA}" destId="{AF6746EF-5F60-47DE-B7A5-225B94D6849E}" srcOrd="3" destOrd="0" presId="urn:microsoft.com/office/officeart/2005/8/layout/vList2"/>
    <dgm:cxn modelId="{6C1BCB81-9FB1-417C-905E-83FA3667D281}" type="presParOf" srcId="{A35A40A1-D3D5-40A5-85C4-1CC47A128AFA}" destId="{9991C700-188C-4212-B5D4-17B9070C3E69}" srcOrd="4" destOrd="0" presId="urn:microsoft.com/office/officeart/2005/8/layout/vList2"/>
    <dgm:cxn modelId="{A3BD4CFC-9085-4575-87A3-A2A58AC4AF5B}" type="presParOf" srcId="{A35A40A1-D3D5-40A5-85C4-1CC47A128AFA}" destId="{3DFDD202-E7D2-4E51-9B69-2003F4E5A6B4}" srcOrd="5" destOrd="0" presId="urn:microsoft.com/office/officeart/2005/8/layout/vList2"/>
    <dgm:cxn modelId="{F0832416-FB98-4AFE-810E-57116C092520}" type="presParOf" srcId="{A35A40A1-D3D5-40A5-85C4-1CC47A128AFA}" destId="{B79CFDF2-4D00-4742-8FF8-4DEF36BD8A2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0F235-5A0B-4FC1-A2D9-770B541E6EA1}"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9A42C626-53FF-4A10-9AC7-FEEBF8AA3AC8}">
      <dgm:prSet/>
      <dgm:spPr/>
      <dgm:t>
        <a:bodyPr/>
        <a:lstStyle/>
        <a:p>
          <a:r>
            <a:rPr lang="en-GB"/>
            <a:t>The Association of Southeast Asian Nations (ASEAN) was founded in 1967</a:t>
          </a:r>
          <a:endParaRPr lang="en-US"/>
        </a:p>
      </dgm:t>
    </dgm:pt>
    <dgm:pt modelId="{1BEFDD39-E461-4AF7-A5EE-8163589E4BD1}" type="parTrans" cxnId="{F3F2751F-660C-4996-831F-0624051354A4}">
      <dgm:prSet/>
      <dgm:spPr/>
      <dgm:t>
        <a:bodyPr/>
        <a:lstStyle/>
        <a:p>
          <a:endParaRPr lang="en-US"/>
        </a:p>
      </dgm:t>
    </dgm:pt>
    <dgm:pt modelId="{26DF936D-DBF2-4ECE-A044-68B170E19D7B}" type="sibTrans" cxnId="{F3F2751F-660C-4996-831F-0624051354A4}">
      <dgm:prSet/>
      <dgm:spPr/>
      <dgm:t>
        <a:bodyPr/>
        <a:lstStyle/>
        <a:p>
          <a:endParaRPr lang="en-US"/>
        </a:p>
      </dgm:t>
    </dgm:pt>
    <dgm:pt modelId="{784BC4E2-4645-464A-A86E-51A67595887D}">
      <dgm:prSet/>
      <dgm:spPr/>
      <dgm:t>
        <a:bodyPr/>
        <a:lstStyle/>
        <a:p>
          <a:r>
            <a:rPr lang="en-GB"/>
            <a:t>Its members are Brunei, Cambodia, Indonesia, Laos, Malaysia, Myanmar (Formerly Burma), the Philippines, Singapore, Thailand and Vietnam</a:t>
          </a:r>
          <a:endParaRPr lang="en-US"/>
        </a:p>
      </dgm:t>
    </dgm:pt>
    <dgm:pt modelId="{7DBC4FCC-65DD-4628-A52B-1FE8C2213E2E}" type="parTrans" cxnId="{961DA842-21DC-4541-AA40-468CF1138842}">
      <dgm:prSet/>
      <dgm:spPr/>
      <dgm:t>
        <a:bodyPr/>
        <a:lstStyle/>
        <a:p>
          <a:endParaRPr lang="en-US"/>
        </a:p>
      </dgm:t>
    </dgm:pt>
    <dgm:pt modelId="{2D790133-B0EB-4A89-87F0-8DEA5EF7527E}" type="sibTrans" cxnId="{961DA842-21DC-4541-AA40-468CF1138842}">
      <dgm:prSet/>
      <dgm:spPr/>
      <dgm:t>
        <a:bodyPr/>
        <a:lstStyle/>
        <a:p>
          <a:endParaRPr lang="en-US"/>
        </a:p>
      </dgm:t>
    </dgm:pt>
    <dgm:pt modelId="{52BB2299-245D-415F-BE45-79145485AE63}">
      <dgm:prSet/>
      <dgm:spPr/>
      <dgm:t>
        <a:bodyPr/>
        <a:lstStyle/>
        <a:p>
          <a:r>
            <a:rPr lang="en-GB"/>
            <a:t>It is one of the fastest growing markets in the world and is a major producer of manufactured products, many of which are exported to the US and European countries</a:t>
          </a:r>
          <a:endParaRPr lang="en-US"/>
        </a:p>
      </dgm:t>
    </dgm:pt>
    <dgm:pt modelId="{A854235E-30BC-4684-BF95-997B4C67E989}" type="parTrans" cxnId="{0700F7E5-8C1A-41A1-B69A-5A75B98E003D}">
      <dgm:prSet/>
      <dgm:spPr/>
      <dgm:t>
        <a:bodyPr/>
        <a:lstStyle/>
        <a:p>
          <a:endParaRPr lang="en-US"/>
        </a:p>
      </dgm:t>
    </dgm:pt>
    <dgm:pt modelId="{748B3A14-CDAE-44EB-8964-C3F298D7538F}" type="sibTrans" cxnId="{0700F7E5-8C1A-41A1-B69A-5A75B98E003D}">
      <dgm:prSet/>
      <dgm:spPr/>
      <dgm:t>
        <a:bodyPr/>
        <a:lstStyle/>
        <a:p>
          <a:endParaRPr lang="en-US"/>
        </a:p>
      </dgm:t>
    </dgm:pt>
    <dgm:pt modelId="{F0CFDE2F-D712-4495-9C02-0B44891E1536}">
      <dgm:prSet/>
      <dgm:spPr/>
      <dgm:t>
        <a:bodyPr/>
        <a:lstStyle/>
        <a:p>
          <a:r>
            <a:rPr lang="en-GB"/>
            <a:t>As it grows in size it looks to rival the EU and NAFTA in terms of economic power</a:t>
          </a:r>
          <a:endParaRPr lang="en-US"/>
        </a:p>
      </dgm:t>
    </dgm:pt>
    <dgm:pt modelId="{8CFF2C7A-D798-41B7-A493-4E6FDC82E3C5}" type="parTrans" cxnId="{6884907A-518E-4397-9562-7DFE67E1FAB9}">
      <dgm:prSet/>
      <dgm:spPr/>
      <dgm:t>
        <a:bodyPr/>
        <a:lstStyle/>
        <a:p>
          <a:endParaRPr lang="en-US"/>
        </a:p>
      </dgm:t>
    </dgm:pt>
    <dgm:pt modelId="{BDE2F7F9-FE0D-4D45-9387-345F0133F60B}" type="sibTrans" cxnId="{6884907A-518E-4397-9562-7DFE67E1FAB9}">
      <dgm:prSet/>
      <dgm:spPr/>
      <dgm:t>
        <a:bodyPr/>
        <a:lstStyle/>
        <a:p>
          <a:endParaRPr lang="en-US"/>
        </a:p>
      </dgm:t>
    </dgm:pt>
    <dgm:pt modelId="{844275B6-2805-4771-AD50-9783C3431359}" type="pres">
      <dgm:prSet presAssocID="{14F0F235-5A0B-4FC1-A2D9-770B541E6EA1}" presName="linear" presStyleCnt="0">
        <dgm:presLayoutVars>
          <dgm:animLvl val="lvl"/>
          <dgm:resizeHandles val="exact"/>
        </dgm:presLayoutVars>
      </dgm:prSet>
      <dgm:spPr/>
    </dgm:pt>
    <dgm:pt modelId="{EC1D93B9-D4B5-4156-9099-E3FDDFC5C188}" type="pres">
      <dgm:prSet presAssocID="{9A42C626-53FF-4A10-9AC7-FEEBF8AA3AC8}" presName="parentText" presStyleLbl="node1" presStyleIdx="0" presStyleCnt="4">
        <dgm:presLayoutVars>
          <dgm:chMax val="0"/>
          <dgm:bulletEnabled val="1"/>
        </dgm:presLayoutVars>
      </dgm:prSet>
      <dgm:spPr/>
    </dgm:pt>
    <dgm:pt modelId="{2C30C061-D2BC-4D5F-8829-B6AA2A161F35}" type="pres">
      <dgm:prSet presAssocID="{26DF936D-DBF2-4ECE-A044-68B170E19D7B}" presName="spacer" presStyleCnt="0"/>
      <dgm:spPr/>
    </dgm:pt>
    <dgm:pt modelId="{C93B1F53-DAF4-4288-8958-66A3F5CA2F5E}" type="pres">
      <dgm:prSet presAssocID="{784BC4E2-4645-464A-A86E-51A67595887D}" presName="parentText" presStyleLbl="node1" presStyleIdx="1" presStyleCnt="4">
        <dgm:presLayoutVars>
          <dgm:chMax val="0"/>
          <dgm:bulletEnabled val="1"/>
        </dgm:presLayoutVars>
      </dgm:prSet>
      <dgm:spPr/>
    </dgm:pt>
    <dgm:pt modelId="{D7FB7FC1-F5FB-4C0A-B768-39B69128088E}" type="pres">
      <dgm:prSet presAssocID="{2D790133-B0EB-4A89-87F0-8DEA5EF7527E}" presName="spacer" presStyleCnt="0"/>
      <dgm:spPr/>
    </dgm:pt>
    <dgm:pt modelId="{BABCA6A0-02D0-4300-80B6-8A69339A4565}" type="pres">
      <dgm:prSet presAssocID="{52BB2299-245D-415F-BE45-79145485AE63}" presName="parentText" presStyleLbl="node1" presStyleIdx="2" presStyleCnt="4">
        <dgm:presLayoutVars>
          <dgm:chMax val="0"/>
          <dgm:bulletEnabled val="1"/>
        </dgm:presLayoutVars>
      </dgm:prSet>
      <dgm:spPr/>
    </dgm:pt>
    <dgm:pt modelId="{953121C1-A66B-4026-AF94-69D445197306}" type="pres">
      <dgm:prSet presAssocID="{748B3A14-CDAE-44EB-8964-C3F298D7538F}" presName="spacer" presStyleCnt="0"/>
      <dgm:spPr/>
    </dgm:pt>
    <dgm:pt modelId="{43F54EEB-5E73-4CF1-8859-7C6A8A4DE8DB}" type="pres">
      <dgm:prSet presAssocID="{F0CFDE2F-D712-4495-9C02-0B44891E1536}" presName="parentText" presStyleLbl="node1" presStyleIdx="3" presStyleCnt="4">
        <dgm:presLayoutVars>
          <dgm:chMax val="0"/>
          <dgm:bulletEnabled val="1"/>
        </dgm:presLayoutVars>
      </dgm:prSet>
      <dgm:spPr/>
    </dgm:pt>
  </dgm:ptLst>
  <dgm:cxnLst>
    <dgm:cxn modelId="{F3F2751F-660C-4996-831F-0624051354A4}" srcId="{14F0F235-5A0B-4FC1-A2D9-770B541E6EA1}" destId="{9A42C626-53FF-4A10-9AC7-FEEBF8AA3AC8}" srcOrd="0" destOrd="0" parTransId="{1BEFDD39-E461-4AF7-A5EE-8163589E4BD1}" sibTransId="{26DF936D-DBF2-4ECE-A044-68B170E19D7B}"/>
    <dgm:cxn modelId="{FE94AD32-50E5-4FA0-B17D-2B84BD4991DD}" type="presOf" srcId="{9A42C626-53FF-4A10-9AC7-FEEBF8AA3AC8}" destId="{EC1D93B9-D4B5-4156-9099-E3FDDFC5C188}" srcOrd="0" destOrd="0" presId="urn:microsoft.com/office/officeart/2005/8/layout/vList2"/>
    <dgm:cxn modelId="{961DA842-21DC-4541-AA40-468CF1138842}" srcId="{14F0F235-5A0B-4FC1-A2D9-770B541E6EA1}" destId="{784BC4E2-4645-464A-A86E-51A67595887D}" srcOrd="1" destOrd="0" parTransId="{7DBC4FCC-65DD-4628-A52B-1FE8C2213E2E}" sibTransId="{2D790133-B0EB-4A89-87F0-8DEA5EF7527E}"/>
    <dgm:cxn modelId="{6884907A-518E-4397-9562-7DFE67E1FAB9}" srcId="{14F0F235-5A0B-4FC1-A2D9-770B541E6EA1}" destId="{F0CFDE2F-D712-4495-9C02-0B44891E1536}" srcOrd="3" destOrd="0" parTransId="{8CFF2C7A-D798-41B7-A493-4E6FDC82E3C5}" sibTransId="{BDE2F7F9-FE0D-4D45-9387-345F0133F60B}"/>
    <dgm:cxn modelId="{7D00E385-8C1B-4678-9C26-CC136D916243}" type="presOf" srcId="{52BB2299-245D-415F-BE45-79145485AE63}" destId="{BABCA6A0-02D0-4300-80B6-8A69339A4565}" srcOrd="0" destOrd="0" presId="urn:microsoft.com/office/officeart/2005/8/layout/vList2"/>
    <dgm:cxn modelId="{1A49CC8D-0D2B-420D-B403-25AB4A97F1BD}" type="presOf" srcId="{F0CFDE2F-D712-4495-9C02-0B44891E1536}" destId="{43F54EEB-5E73-4CF1-8859-7C6A8A4DE8DB}" srcOrd="0" destOrd="0" presId="urn:microsoft.com/office/officeart/2005/8/layout/vList2"/>
    <dgm:cxn modelId="{0D9810D4-F0C2-453A-A43C-3931F6FFEB29}" type="presOf" srcId="{784BC4E2-4645-464A-A86E-51A67595887D}" destId="{C93B1F53-DAF4-4288-8958-66A3F5CA2F5E}" srcOrd="0" destOrd="0" presId="urn:microsoft.com/office/officeart/2005/8/layout/vList2"/>
    <dgm:cxn modelId="{0700F7E5-8C1A-41A1-B69A-5A75B98E003D}" srcId="{14F0F235-5A0B-4FC1-A2D9-770B541E6EA1}" destId="{52BB2299-245D-415F-BE45-79145485AE63}" srcOrd="2" destOrd="0" parTransId="{A854235E-30BC-4684-BF95-997B4C67E989}" sibTransId="{748B3A14-CDAE-44EB-8964-C3F298D7538F}"/>
    <dgm:cxn modelId="{CB1E52FE-92E8-4DB3-A165-325F703468DC}" type="presOf" srcId="{14F0F235-5A0B-4FC1-A2D9-770B541E6EA1}" destId="{844275B6-2805-4771-AD50-9783C3431359}" srcOrd="0" destOrd="0" presId="urn:microsoft.com/office/officeart/2005/8/layout/vList2"/>
    <dgm:cxn modelId="{4934AD11-F7FA-4760-B170-85320585B288}" type="presParOf" srcId="{844275B6-2805-4771-AD50-9783C3431359}" destId="{EC1D93B9-D4B5-4156-9099-E3FDDFC5C188}" srcOrd="0" destOrd="0" presId="urn:microsoft.com/office/officeart/2005/8/layout/vList2"/>
    <dgm:cxn modelId="{19257B99-F567-40C5-AAA5-D477ECA14871}" type="presParOf" srcId="{844275B6-2805-4771-AD50-9783C3431359}" destId="{2C30C061-D2BC-4D5F-8829-B6AA2A161F35}" srcOrd="1" destOrd="0" presId="urn:microsoft.com/office/officeart/2005/8/layout/vList2"/>
    <dgm:cxn modelId="{DD3DF1A1-2E58-41E9-9EE0-B6EF423E2706}" type="presParOf" srcId="{844275B6-2805-4771-AD50-9783C3431359}" destId="{C93B1F53-DAF4-4288-8958-66A3F5CA2F5E}" srcOrd="2" destOrd="0" presId="urn:microsoft.com/office/officeart/2005/8/layout/vList2"/>
    <dgm:cxn modelId="{F3A7536B-6375-47EB-A748-40480B1B709F}" type="presParOf" srcId="{844275B6-2805-4771-AD50-9783C3431359}" destId="{D7FB7FC1-F5FB-4C0A-B768-39B69128088E}" srcOrd="3" destOrd="0" presId="urn:microsoft.com/office/officeart/2005/8/layout/vList2"/>
    <dgm:cxn modelId="{1D08BCE3-9442-45F2-BE5F-4D42056DD0DF}" type="presParOf" srcId="{844275B6-2805-4771-AD50-9783C3431359}" destId="{BABCA6A0-02D0-4300-80B6-8A69339A4565}" srcOrd="4" destOrd="0" presId="urn:microsoft.com/office/officeart/2005/8/layout/vList2"/>
    <dgm:cxn modelId="{CBCD29ED-5797-4BE5-80C0-02218D1A21C9}" type="presParOf" srcId="{844275B6-2805-4771-AD50-9783C3431359}" destId="{953121C1-A66B-4026-AF94-69D445197306}" srcOrd="5" destOrd="0" presId="urn:microsoft.com/office/officeart/2005/8/layout/vList2"/>
    <dgm:cxn modelId="{3FF63879-3C6E-460B-A497-9283788A92FC}" type="presParOf" srcId="{844275B6-2805-4771-AD50-9783C3431359}" destId="{43F54EEB-5E73-4CF1-8859-7C6A8A4DE8D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3EEEF2-FF34-4DF7-BE45-28091243B8B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C88A816-F35F-4173-A366-A2FCCC2D3D0F}">
      <dgm:prSet/>
      <dgm:spPr/>
      <dgm:t>
        <a:bodyPr/>
        <a:lstStyle/>
        <a:p>
          <a:r>
            <a:rPr lang="en-GB"/>
            <a:t>If it was a single country ASEAN would be the fourth largest economy in the world</a:t>
          </a:r>
          <a:endParaRPr lang="en-US"/>
        </a:p>
      </dgm:t>
    </dgm:pt>
    <dgm:pt modelId="{D104E8B5-3FBD-4653-8B2C-A38B0ECEAA7F}" type="parTrans" cxnId="{31D4BFDC-A22E-4D30-84C4-DE7D0A441693}">
      <dgm:prSet/>
      <dgm:spPr/>
      <dgm:t>
        <a:bodyPr/>
        <a:lstStyle/>
        <a:p>
          <a:endParaRPr lang="en-US"/>
        </a:p>
      </dgm:t>
    </dgm:pt>
    <dgm:pt modelId="{9C66EB8E-2D81-40F3-9E01-2856A7BABC32}" type="sibTrans" cxnId="{31D4BFDC-A22E-4D30-84C4-DE7D0A441693}">
      <dgm:prSet/>
      <dgm:spPr/>
      <dgm:t>
        <a:bodyPr/>
        <a:lstStyle/>
        <a:p>
          <a:endParaRPr lang="en-US"/>
        </a:p>
      </dgm:t>
    </dgm:pt>
    <dgm:pt modelId="{253C093F-0F58-4327-9EF3-137C46A866D1}">
      <dgm:prSet/>
      <dgm:spPr/>
      <dgm:t>
        <a:bodyPr/>
        <a:lstStyle/>
        <a:p>
          <a:r>
            <a:rPr lang="en-GB"/>
            <a:t>At 600m it has a bigger population than both the EU and North America. With real GDP growth of over 5% over the years 2000-2013 it looks likely to become a significant economic powerhouse</a:t>
          </a:r>
          <a:endParaRPr lang="en-US"/>
        </a:p>
      </dgm:t>
    </dgm:pt>
    <dgm:pt modelId="{AF84EA1D-39C0-4E07-A4EE-D6F3F2F2CB7F}" type="parTrans" cxnId="{14DBDEDE-101C-484F-89AD-5B1E1F9B3D85}">
      <dgm:prSet/>
      <dgm:spPr/>
      <dgm:t>
        <a:bodyPr/>
        <a:lstStyle/>
        <a:p>
          <a:endParaRPr lang="en-US"/>
        </a:p>
      </dgm:t>
    </dgm:pt>
    <dgm:pt modelId="{09EF740E-5A26-4B80-AD8F-9D3A6D30DFAE}" type="sibTrans" cxnId="{14DBDEDE-101C-484F-89AD-5B1E1F9B3D85}">
      <dgm:prSet/>
      <dgm:spPr/>
      <dgm:t>
        <a:bodyPr/>
        <a:lstStyle/>
        <a:p>
          <a:endParaRPr lang="en-US"/>
        </a:p>
      </dgm:t>
    </dgm:pt>
    <dgm:pt modelId="{7E16FFDB-D1A6-47F2-A079-3B05C199E653}">
      <dgm:prSet/>
      <dgm:spPr/>
      <dgm:t>
        <a:bodyPr/>
        <a:lstStyle/>
        <a:p>
          <a:r>
            <a:rPr lang="en-GB"/>
            <a:t>It is a diverse market with rich cultural differences and differences in GDP per capita, with Singapore one of the richest countries in the world in terms of per capita income</a:t>
          </a:r>
          <a:endParaRPr lang="en-US"/>
        </a:p>
      </dgm:t>
    </dgm:pt>
    <dgm:pt modelId="{F300818A-C65F-4DD1-AB82-5D70D8F84814}" type="parTrans" cxnId="{09D93535-413A-4C1E-AD2A-A6E84021C57C}">
      <dgm:prSet/>
      <dgm:spPr/>
      <dgm:t>
        <a:bodyPr/>
        <a:lstStyle/>
        <a:p>
          <a:endParaRPr lang="en-US"/>
        </a:p>
      </dgm:t>
    </dgm:pt>
    <dgm:pt modelId="{A9775C6A-927D-44A6-B2F4-5292D764130A}" type="sibTrans" cxnId="{09D93535-413A-4C1E-AD2A-A6E84021C57C}">
      <dgm:prSet/>
      <dgm:spPr/>
      <dgm:t>
        <a:bodyPr/>
        <a:lstStyle/>
        <a:p>
          <a:endParaRPr lang="en-US"/>
        </a:p>
      </dgm:t>
    </dgm:pt>
    <dgm:pt modelId="{47AA1AA3-7953-4ADC-B025-609E003C82BF}">
      <dgm:prSet/>
      <dgm:spPr/>
      <dgm:t>
        <a:bodyPr/>
        <a:lstStyle/>
        <a:p>
          <a:r>
            <a:rPr lang="en-GB"/>
            <a:t>As its economy continues to grow rapidly it will be able to compete effectively with the EU and NAFTA</a:t>
          </a:r>
          <a:endParaRPr lang="en-US"/>
        </a:p>
      </dgm:t>
    </dgm:pt>
    <dgm:pt modelId="{50CBC88E-ABE6-4DA9-B683-78204285CA25}" type="parTrans" cxnId="{64EBEC42-9F56-408D-9F95-0FA8FC74EC4A}">
      <dgm:prSet/>
      <dgm:spPr/>
      <dgm:t>
        <a:bodyPr/>
        <a:lstStyle/>
        <a:p>
          <a:endParaRPr lang="en-US"/>
        </a:p>
      </dgm:t>
    </dgm:pt>
    <dgm:pt modelId="{27481C84-DBDF-42AC-953E-204CAF1E3411}" type="sibTrans" cxnId="{64EBEC42-9F56-408D-9F95-0FA8FC74EC4A}">
      <dgm:prSet/>
      <dgm:spPr/>
      <dgm:t>
        <a:bodyPr/>
        <a:lstStyle/>
        <a:p>
          <a:endParaRPr lang="en-US"/>
        </a:p>
      </dgm:t>
    </dgm:pt>
    <dgm:pt modelId="{73E78158-7282-4630-8CAA-F0F77C138F88}" type="pres">
      <dgm:prSet presAssocID="{8C3EEEF2-FF34-4DF7-BE45-28091243B8B0}" presName="linear" presStyleCnt="0">
        <dgm:presLayoutVars>
          <dgm:animLvl val="lvl"/>
          <dgm:resizeHandles val="exact"/>
        </dgm:presLayoutVars>
      </dgm:prSet>
      <dgm:spPr/>
    </dgm:pt>
    <dgm:pt modelId="{6A613CDD-704A-49B6-BD15-6B14F0A30664}" type="pres">
      <dgm:prSet presAssocID="{8C88A816-F35F-4173-A366-A2FCCC2D3D0F}" presName="parentText" presStyleLbl="node1" presStyleIdx="0" presStyleCnt="4">
        <dgm:presLayoutVars>
          <dgm:chMax val="0"/>
          <dgm:bulletEnabled val="1"/>
        </dgm:presLayoutVars>
      </dgm:prSet>
      <dgm:spPr/>
    </dgm:pt>
    <dgm:pt modelId="{CB60E80B-BBF3-4712-9F40-891708BFAE46}" type="pres">
      <dgm:prSet presAssocID="{9C66EB8E-2D81-40F3-9E01-2856A7BABC32}" presName="spacer" presStyleCnt="0"/>
      <dgm:spPr/>
    </dgm:pt>
    <dgm:pt modelId="{75A59A28-BE30-46A2-9A98-ABB20DB14B1B}" type="pres">
      <dgm:prSet presAssocID="{253C093F-0F58-4327-9EF3-137C46A866D1}" presName="parentText" presStyleLbl="node1" presStyleIdx="1" presStyleCnt="4">
        <dgm:presLayoutVars>
          <dgm:chMax val="0"/>
          <dgm:bulletEnabled val="1"/>
        </dgm:presLayoutVars>
      </dgm:prSet>
      <dgm:spPr/>
    </dgm:pt>
    <dgm:pt modelId="{A53CD225-D5D4-4F0F-BE73-B578FC11DE80}" type="pres">
      <dgm:prSet presAssocID="{09EF740E-5A26-4B80-AD8F-9D3A6D30DFAE}" presName="spacer" presStyleCnt="0"/>
      <dgm:spPr/>
    </dgm:pt>
    <dgm:pt modelId="{5D175D05-1EEF-4659-A331-FB6759326500}" type="pres">
      <dgm:prSet presAssocID="{7E16FFDB-D1A6-47F2-A079-3B05C199E653}" presName="parentText" presStyleLbl="node1" presStyleIdx="2" presStyleCnt="4">
        <dgm:presLayoutVars>
          <dgm:chMax val="0"/>
          <dgm:bulletEnabled val="1"/>
        </dgm:presLayoutVars>
      </dgm:prSet>
      <dgm:spPr/>
    </dgm:pt>
    <dgm:pt modelId="{6184CFC0-273B-456E-B9B2-56EC0F82B805}" type="pres">
      <dgm:prSet presAssocID="{A9775C6A-927D-44A6-B2F4-5292D764130A}" presName="spacer" presStyleCnt="0"/>
      <dgm:spPr/>
    </dgm:pt>
    <dgm:pt modelId="{33A8EA38-6DC6-4B04-989C-3CAA2D4AFAAE}" type="pres">
      <dgm:prSet presAssocID="{47AA1AA3-7953-4ADC-B025-609E003C82BF}" presName="parentText" presStyleLbl="node1" presStyleIdx="3" presStyleCnt="4">
        <dgm:presLayoutVars>
          <dgm:chMax val="0"/>
          <dgm:bulletEnabled val="1"/>
        </dgm:presLayoutVars>
      </dgm:prSet>
      <dgm:spPr/>
    </dgm:pt>
  </dgm:ptLst>
  <dgm:cxnLst>
    <dgm:cxn modelId="{09D93535-413A-4C1E-AD2A-A6E84021C57C}" srcId="{8C3EEEF2-FF34-4DF7-BE45-28091243B8B0}" destId="{7E16FFDB-D1A6-47F2-A079-3B05C199E653}" srcOrd="2" destOrd="0" parTransId="{F300818A-C65F-4DD1-AB82-5D70D8F84814}" sibTransId="{A9775C6A-927D-44A6-B2F4-5292D764130A}"/>
    <dgm:cxn modelId="{64EBEC42-9F56-408D-9F95-0FA8FC74EC4A}" srcId="{8C3EEEF2-FF34-4DF7-BE45-28091243B8B0}" destId="{47AA1AA3-7953-4ADC-B025-609E003C82BF}" srcOrd="3" destOrd="0" parTransId="{50CBC88E-ABE6-4DA9-B683-78204285CA25}" sibTransId="{27481C84-DBDF-42AC-953E-204CAF1E3411}"/>
    <dgm:cxn modelId="{FF85B564-7A5C-409C-B29C-8F59F151FFC0}" type="presOf" srcId="{253C093F-0F58-4327-9EF3-137C46A866D1}" destId="{75A59A28-BE30-46A2-9A98-ABB20DB14B1B}" srcOrd="0" destOrd="0" presId="urn:microsoft.com/office/officeart/2005/8/layout/vList2"/>
    <dgm:cxn modelId="{37287379-30F5-475E-9701-05E99F4367BA}" type="presOf" srcId="{7E16FFDB-D1A6-47F2-A079-3B05C199E653}" destId="{5D175D05-1EEF-4659-A331-FB6759326500}" srcOrd="0" destOrd="0" presId="urn:microsoft.com/office/officeart/2005/8/layout/vList2"/>
    <dgm:cxn modelId="{97ECE48F-695C-4869-B808-0FB01D294A06}" type="presOf" srcId="{47AA1AA3-7953-4ADC-B025-609E003C82BF}" destId="{33A8EA38-6DC6-4B04-989C-3CAA2D4AFAAE}" srcOrd="0" destOrd="0" presId="urn:microsoft.com/office/officeart/2005/8/layout/vList2"/>
    <dgm:cxn modelId="{384FE2B3-F88F-4C86-B301-9ED4D632188C}" type="presOf" srcId="{8C3EEEF2-FF34-4DF7-BE45-28091243B8B0}" destId="{73E78158-7282-4630-8CAA-F0F77C138F88}" srcOrd="0" destOrd="0" presId="urn:microsoft.com/office/officeart/2005/8/layout/vList2"/>
    <dgm:cxn modelId="{6F59CDD4-15D5-4F78-AE5E-BBA0B745324A}" type="presOf" srcId="{8C88A816-F35F-4173-A366-A2FCCC2D3D0F}" destId="{6A613CDD-704A-49B6-BD15-6B14F0A30664}" srcOrd="0" destOrd="0" presId="urn:microsoft.com/office/officeart/2005/8/layout/vList2"/>
    <dgm:cxn modelId="{31D4BFDC-A22E-4D30-84C4-DE7D0A441693}" srcId="{8C3EEEF2-FF34-4DF7-BE45-28091243B8B0}" destId="{8C88A816-F35F-4173-A366-A2FCCC2D3D0F}" srcOrd="0" destOrd="0" parTransId="{D104E8B5-3FBD-4653-8B2C-A38B0ECEAA7F}" sibTransId="{9C66EB8E-2D81-40F3-9E01-2856A7BABC32}"/>
    <dgm:cxn modelId="{14DBDEDE-101C-484F-89AD-5B1E1F9B3D85}" srcId="{8C3EEEF2-FF34-4DF7-BE45-28091243B8B0}" destId="{253C093F-0F58-4327-9EF3-137C46A866D1}" srcOrd="1" destOrd="0" parTransId="{AF84EA1D-39C0-4E07-A4EE-D6F3F2F2CB7F}" sibTransId="{09EF740E-5A26-4B80-AD8F-9D3A6D30DFAE}"/>
    <dgm:cxn modelId="{54944D52-DFB6-43F0-A828-241D34FF3A2A}" type="presParOf" srcId="{73E78158-7282-4630-8CAA-F0F77C138F88}" destId="{6A613CDD-704A-49B6-BD15-6B14F0A30664}" srcOrd="0" destOrd="0" presId="urn:microsoft.com/office/officeart/2005/8/layout/vList2"/>
    <dgm:cxn modelId="{EF7CCD8D-A4BB-408C-9127-CB98BD9046E4}" type="presParOf" srcId="{73E78158-7282-4630-8CAA-F0F77C138F88}" destId="{CB60E80B-BBF3-4712-9F40-891708BFAE46}" srcOrd="1" destOrd="0" presId="urn:microsoft.com/office/officeart/2005/8/layout/vList2"/>
    <dgm:cxn modelId="{AC994D51-0465-4DAB-A6BA-504A2E461B0E}" type="presParOf" srcId="{73E78158-7282-4630-8CAA-F0F77C138F88}" destId="{75A59A28-BE30-46A2-9A98-ABB20DB14B1B}" srcOrd="2" destOrd="0" presId="urn:microsoft.com/office/officeart/2005/8/layout/vList2"/>
    <dgm:cxn modelId="{03A22FB0-C905-4A84-B350-AB451303ACD1}" type="presParOf" srcId="{73E78158-7282-4630-8CAA-F0F77C138F88}" destId="{A53CD225-D5D4-4F0F-BE73-B578FC11DE80}" srcOrd="3" destOrd="0" presId="urn:microsoft.com/office/officeart/2005/8/layout/vList2"/>
    <dgm:cxn modelId="{236CB220-6D19-4F42-8B20-1201DF2B2E46}" type="presParOf" srcId="{73E78158-7282-4630-8CAA-F0F77C138F88}" destId="{5D175D05-1EEF-4659-A331-FB6759326500}" srcOrd="4" destOrd="0" presId="urn:microsoft.com/office/officeart/2005/8/layout/vList2"/>
    <dgm:cxn modelId="{A06AD050-173A-4D9E-B2BD-540E80648CA8}" type="presParOf" srcId="{73E78158-7282-4630-8CAA-F0F77C138F88}" destId="{6184CFC0-273B-456E-B9B2-56EC0F82B805}" srcOrd="5" destOrd="0" presId="urn:microsoft.com/office/officeart/2005/8/layout/vList2"/>
    <dgm:cxn modelId="{F5BB1C0B-0E8C-468E-B757-8C8ADFA88213}" type="presParOf" srcId="{73E78158-7282-4630-8CAA-F0F77C138F88}" destId="{33A8EA38-6DC6-4B04-989C-3CAA2D4AFA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089DD5-3909-45ED-82EE-D3294EE79F0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92DF80D-3B8D-498E-9176-83D031F85834}">
      <dgm:prSet/>
      <dgm:spPr/>
      <dgm:t>
        <a:bodyPr/>
        <a:lstStyle/>
        <a:p>
          <a:r>
            <a:rPr lang="en-GB"/>
            <a:t>The North American Free Trade Association (NAFTA) was founded in 1994</a:t>
          </a:r>
          <a:endParaRPr lang="en-US"/>
        </a:p>
      </dgm:t>
    </dgm:pt>
    <dgm:pt modelId="{BCCD73E7-8D99-4B3B-BAA5-38BFE7C96D5A}" type="parTrans" cxnId="{374B7732-BA4A-466A-8C01-BDC8187AA1D5}">
      <dgm:prSet/>
      <dgm:spPr/>
      <dgm:t>
        <a:bodyPr/>
        <a:lstStyle/>
        <a:p>
          <a:endParaRPr lang="en-US"/>
        </a:p>
      </dgm:t>
    </dgm:pt>
    <dgm:pt modelId="{79047488-5129-4132-9EAE-7E5768CCB589}" type="sibTrans" cxnId="{374B7732-BA4A-466A-8C01-BDC8187AA1D5}">
      <dgm:prSet/>
      <dgm:spPr/>
      <dgm:t>
        <a:bodyPr/>
        <a:lstStyle/>
        <a:p>
          <a:endParaRPr lang="en-US"/>
        </a:p>
      </dgm:t>
    </dgm:pt>
    <dgm:pt modelId="{75E4143D-4FED-4E36-A232-900A8DB9DB1B}">
      <dgm:prSet/>
      <dgm:spPr/>
      <dgm:t>
        <a:bodyPr/>
        <a:lstStyle/>
        <a:p>
          <a:r>
            <a:rPr lang="en-GB"/>
            <a:t>It is a trilateral agreement between the USA, Canada and Mexico</a:t>
          </a:r>
          <a:endParaRPr lang="en-US"/>
        </a:p>
      </dgm:t>
    </dgm:pt>
    <dgm:pt modelId="{14522354-27B5-4438-B2FF-A25B23705C0D}" type="parTrans" cxnId="{5AA47F5C-8AA5-4CEC-A3EA-B0B1074D753E}">
      <dgm:prSet/>
      <dgm:spPr/>
      <dgm:t>
        <a:bodyPr/>
        <a:lstStyle/>
        <a:p>
          <a:endParaRPr lang="en-US"/>
        </a:p>
      </dgm:t>
    </dgm:pt>
    <dgm:pt modelId="{83291342-9F95-49DE-9E04-1D0C5E84D3E3}" type="sibTrans" cxnId="{5AA47F5C-8AA5-4CEC-A3EA-B0B1074D753E}">
      <dgm:prSet/>
      <dgm:spPr/>
      <dgm:t>
        <a:bodyPr/>
        <a:lstStyle/>
        <a:p>
          <a:endParaRPr lang="en-US"/>
        </a:p>
      </dgm:t>
    </dgm:pt>
    <dgm:pt modelId="{801C743C-C110-4D3C-BF7A-0D29589268C4}">
      <dgm:prSet/>
      <dgm:spPr/>
      <dgm:t>
        <a:bodyPr/>
        <a:lstStyle/>
        <a:p>
          <a:r>
            <a:rPr lang="en-GB"/>
            <a:t>Its aim is to eliminate any barriers to trade between the three countries</a:t>
          </a:r>
          <a:endParaRPr lang="en-US"/>
        </a:p>
      </dgm:t>
    </dgm:pt>
    <dgm:pt modelId="{69301F12-0FBE-4193-9F83-8F14E9E39280}" type="parTrans" cxnId="{4CA4D76D-837D-4515-82DF-878DEB0C939D}">
      <dgm:prSet/>
      <dgm:spPr/>
      <dgm:t>
        <a:bodyPr/>
        <a:lstStyle/>
        <a:p>
          <a:endParaRPr lang="en-US"/>
        </a:p>
      </dgm:t>
    </dgm:pt>
    <dgm:pt modelId="{299F7F1B-0227-4350-84AD-00D3612A68A6}" type="sibTrans" cxnId="{4CA4D76D-837D-4515-82DF-878DEB0C939D}">
      <dgm:prSet/>
      <dgm:spPr/>
      <dgm:t>
        <a:bodyPr/>
        <a:lstStyle/>
        <a:p>
          <a:endParaRPr lang="en-US"/>
        </a:p>
      </dgm:t>
    </dgm:pt>
    <dgm:pt modelId="{D623A66B-1CB3-4562-B5ED-37D0094D3824}">
      <dgm:prSet/>
      <dgm:spPr/>
      <dgm:t>
        <a:bodyPr/>
        <a:lstStyle/>
        <a:p>
          <a:r>
            <a:rPr lang="en-GB"/>
            <a:t>The agreement led to significant FDI into Mexico, particularly from the USA</a:t>
          </a:r>
          <a:endParaRPr lang="en-US"/>
        </a:p>
      </dgm:t>
    </dgm:pt>
    <dgm:pt modelId="{27F03A82-8648-4CAD-8576-D33278E23BB7}" type="parTrans" cxnId="{64000830-E2BF-4EDF-9848-725761DF0760}">
      <dgm:prSet/>
      <dgm:spPr/>
      <dgm:t>
        <a:bodyPr/>
        <a:lstStyle/>
        <a:p>
          <a:endParaRPr lang="en-US"/>
        </a:p>
      </dgm:t>
    </dgm:pt>
    <dgm:pt modelId="{1DE9EB34-79CF-4EDA-BAD9-4A7748F6295B}" type="sibTrans" cxnId="{64000830-E2BF-4EDF-9848-725761DF0760}">
      <dgm:prSet/>
      <dgm:spPr/>
      <dgm:t>
        <a:bodyPr/>
        <a:lstStyle/>
        <a:p>
          <a:endParaRPr lang="en-US"/>
        </a:p>
      </dgm:t>
    </dgm:pt>
    <dgm:pt modelId="{903EF1C3-69BE-4B8B-B9C2-D01253ACA1CC}">
      <dgm:prSet/>
      <dgm:spPr/>
      <dgm:t>
        <a:bodyPr/>
        <a:lstStyle/>
        <a:p>
          <a:r>
            <a:rPr lang="en-GB"/>
            <a:t>Often, production was transferred from the USA to Mexico, creating significant tension amongst American workers</a:t>
          </a:r>
          <a:endParaRPr lang="en-US"/>
        </a:p>
      </dgm:t>
    </dgm:pt>
    <dgm:pt modelId="{B57194DE-1259-4AE1-99F4-491D41DACA07}" type="parTrans" cxnId="{CD2FC2FF-D96B-442F-A3B5-78DF958A7910}">
      <dgm:prSet/>
      <dgm:spPr/>
      <dgm:t>
        <a:bodyPr/>
        <a:lstStyle/>
        <a:p>
          <a:endParaRPr lang="en-US"/>
        </a:p>
      </dgm:t>
    </dgm:pt>
    <dgm:pt modelId="{70B2ED3F-4F7F-4E43-ACB8-E42FB1C6669E}" type="sibTrans" cxnId="{CD2FC2FF-D96B-442F-A3B5-78DF958A7910}">
      <dgm:prSet/>
      <dgm:spPr/>
      <dgm:t>
        <a:bodyPr/>
        <a:lstStyle/>
        <a:p>
          <a:endParaRPr lang="en-US"/>
        </a:p>
      </dgm:t>
    </dgm:pt>
    <dgm:pt modelId="{EBB7DDBC-981E-4846-82D0-1BD35C350296}">
      <dgm:prSet/>
      <dgm:spPr/>
      <dgm:t>
        <a:bodyPr/>
        <a:lstStyle/>
        <a:p>
          <a:r>
            <a:rPr lang="en-GB"/>
            <a:t>However, it is clear that NAFTA has led to significant growth since its introduction</a:t>
          </a:r>
          <a:endParaRPr lang="en-US"/>
        </a:p>
      </dgm:t>
    </dgm:pt>
    <dgm:pt modelId="{33B151BE-9D75-4AE7-9B48-FBF6EDC014D7}" type="parTrans" cxnId="{C6EB313A-3525-4058-BD30-EAAEC0356BEA}">
      <dgm:prSet/>
      <dgm:spPr/>
      <dgm:t>
        <a:bodyPr/>
        <a:lstStyle/>
        <a:p>
          <a:endParaRPr lang="en-US"/>
        </a:p>
      </dgm:t>
    </dgm:pt>
    <dgm:pt modelId="{B8C8D7FD-E6AC-4B18-A504-BD182490CFDA}" type="sibTrans" cxnId="{C6EB313A-3525-4058-BD30-EAAEC0356BEA}">
      <dgm:prSet/>
      <dgm:spPr/>
      <dgm:t>
        <a:bodyPr/>
        <a:lstStyle/>
        <a:p>
          <a:endParaRPr lang="en-US"/>
        </a:p>
      </dgm:t>
    </dgm:pt>
    <dgm:pt modelId="{2C1DB14A-904D-4163-8385-CEEC64B99D0A}" type="pres">
      <dgm:prSet presAssocID="{E5089DD5-3909-45ED-82EE-D3294EE79F0B}" presName="linear" presStyleCnt="0">
        <dgm:presLayoutVars>
          <dgm:animLvl val="lvl"/>
          <dgm:resizeHandles val="exact"/>
        </dgm:presLayoutVars>
      </dgm:prSet>
      <dgm:spPr/>
    </dgm:pt>
    <dgm:pt modelId="{2A9FC6F7-B2DA-4285-A1A0-483E3ABA0B86}" type="pres">
      <dgm:prSet presAssocID="{592DF80D-3B8D-498E-9176-83D031F85834}" presName="parentText" presStyleLbl="node1" presStyleIdx="0" presStyleCnt="6">
        <dgm:presLayoutVars>
          <dgm:chMax val="0"/>
          <dgm:bulletEnabled val="1"/>
        </dgm:presLayoutVars>
      </dgm:prSet>
      <dgm:spPr/>
    </dgm:pt>
    <dgm:pt modelId="{14CD0B48-39F8-473F-9259-A0AF3FAED3FB}" type="pres">
      <dgm:prSet presAssocID="{79047488-5129-4132-9EAE-7E5768CCB589}" presName="spacer" presStyleCnt="0"/>
      <dgm:spPr/>
    </dgm:pt>
    <dgm:pt modelId="{6EB03F35-F570-400E-8AF1-3456DFE2D222}" type="pres">
      <dgm:prSet presAssocID="{75E4143D-4FED-4E36-A232-900A8DB9DB1B}" presName="parentText" presStyleLbl="node1" presStyleIdx="1" presStyleCnt="6">
        <dgm:presLayoutVars>
          <dgm:chMax val="0"/>
          <dgm:bulletEnabled val="1"/>
        </dgm:presLayoutVars>
      </dgm:prSet>
      <dgm:spPr/>
    </dgm:pt>
    <dgm:pt modelId="{AC91D71E-8DFC-4D15-B00C-1F63C392AE9E}" type="pres">
      <dgm:prSet presAssocID="{83291342-9F95-49DE-9E04-1D0C5E84D3E3}" presName="spacer" presStyleCnt="0"/>
      <dgm:spPr/>
    </dgm:pt>
    <dgm:pt modelId="{75039BA7-BF80-4EF3-8BC0-8E0A4916A601}" type="pres">
      <dgm:prSet presAssocID="{801C743C-C110-4D3C-BF7A-0D29589268C4}" presName="parentText" presStyleLbl="node1" presStyleIdx="2" presStyleCnt="6">
        <dgm:presLayoutVars>
          <dgm:chMax val="0"/>
          <dgm:bulletEnabled val="1"/>
        </dgm:presLayoutVars>
      </dgm:prSet>
      <dgm:spPr/>
    </dgm:pt>
    <dgm:pt modelId="{5BFA1E3D-D492-4FEF-B1E6-DDD1ECA402B2}" type="pres">
      <dgm:prSet presAssocID="{299F7F1B-0227-4350-84AD-00D3612A68A6}" presName="spacer" presStyleCnt="0"/>
      <dgm:spPr/>
    </dgm:pt>
    <dgm:pt modelId="{B78C43F1-7FCC-4093-98E1-22E2D1FC4885}" type="pres">
      <dgm:prSet presAssocID="{D623A66B-1CB3-4562-B5ED-37D0094D3824}" presName="parentText" presStyleLbl="node1" presStyleIdx="3" presStyleCnt="6">
        <dgm:presLayoutVars>
          <dgm:chMax val="0"/>
          <dgm:bulletEnabled val="1"/>
        </dgm:presLayoutVars>
      </dgm:prSet>
      <dgm:spPr/>
    </dgm:pt>
    <dgm:pt modelId="{F9B5B558-A06E-4736-BE09-9652A95BAE1E}" type="pres">
      <dgm:prSet presAssocID="{1DE9EB34-79CF-4EDA-BAD9-4A7748F6295B}" presName="spacer" presStyleCnt="0"/>
      <dgm:spPr/>
    </dgm:pt>
    <dgm:pt modelId="{321D6DDB-0C0A-42CB-BE89-1D81042FD9FE}" type="pres">
      <dgm:prSet presAssocID="{903EF1C3-69BE-4B8B-B9C2-D01253ACA1CC}" presName="parentText" presStyleLbl="node1" presStyleIdx="4" presStyleCnt="6">
        <dgm:presLayoutVars>
          <dgm:chMax val="0"/>
          <dgm:bulletEnabled val="1"/>
        </dgm:presLayoutVars>
      </dgm:prSet>
      <dgm:spPr/>
    </dgm:pt>
    <dgm:pt modelId="{8CC00789-2E4A-4B85-934D-B7605FFCA846}" type="pres">
      <dgm:prSet presAssocID="{70B2ED3F-4F7F-4E43-ACB8-E42FB1C6669E}" presName="spacer" presStyleCnt="0"/>
      <dgm:spPr/>
    </dgm:pt>
    <dgm:pt modelId="{1AC82548-7D46-4797-AF8C-C077D4F8CC5E}" type="pres">
      <dgm:prSet presAssocID="{EBB7DDBC-981E-4846-82D0-1BD35C350296}" presName="parentText" presStyleLbl="node1" presStyleIdx="5" presStyleCnt="6">
        <dgm:presLayoutVars>
          <dgm:chMax val="0"/>
          <dgm:bulletEnabled val="1"/>
        </dgm:presLayoutVars>
      </dgm:prSet>
      <dgm:spPr/>
    </dgm:pt>
  </dgm:ptLst>
  <dgm:cxnLst>
    <dgm:cxn modelId="{CA146117-9A27-4921-B70E-4EEAB2C4C587}" type="presOf" srcId="{E5089DD5-3909-45ED-82EE-D3294EE79F0B}" destId="{2C1DB14A-904D-4163-8385-CEEC64B99D0A}" srcOrd="0" destOrd="0" presId="urn:microsoft.com/office/officeart/2005/8/layout/vList2"/>
    <dgm:cxn modelId="{64000830-E2BF-4EDF-9848-725761DF0760}" srcId="{E5089DD5-3909-45ED-82EE-D3294EE79F0B}" destId="{D623A66B-1CB3-4562-B5ED-37D0094D3824}" srcOrd="3" destOrd="0" parTransId="{27F03A82-8648-4CAD-8576-D33278E23BB7}" sibTransId="{1DE9EB34-79CF-4EDA-BAD9-4A7748F6295B}"/>
    <dgm:cxn modelId="{374B7732-BA4A-466A-8C01-BDC8187AA1D5}" srcId="{E5089DD5-3909-45ED-82EE-D3294EE79F0B}" destId="{592DF80D-3B8D-498E-9176-83D031F85834}" srcOrd="0" destOrd="0" parTransId="{BCCD73E7-8D99-4B3B-BAA5-38BFE7C96D5A}" sibTransId="{79047488-5129-4132-9EAE-7E5768CCB589}"/>
    <dgm:cxn modelId="{C6EB313A-3525-4058-BD30-EAAEC0356BEA}" srcId="{E5089DD5-3909-45ED-82EE-D3294EE79F0B}" destId="{EBB7DDBC-981E-4846-82D0-1BD35C350296}" srcOrd="5" destOrd="0" parTransId="{33B151BE-9D75-4AE7-9B48-FBF6EDC014D7}" sibTransId="{B8C8D7FD-E6AC-4B18-A504-BD182490CFDA}"/>
    <dgm:cxn modelId="{5AA47F5C-8AA5-4CEC-A3EA-B0B1074D753E}" srcId="{E5089DD5-3909-45ED-82EE-D3294EE79F0B}" destId="{75E4143D-4FED-4E36-A232-900A8DB9DB1B}" srcOrd="1" destOrd="0" parTransId="{14522354-27B5-4438-B2FF-A25B23705C0D}" sibTransId="{83291342-9F95-49DE-9E04-1D0C5E84D3E3}"/>
    <dgm:cxn modelId="{5D14CA6B-7EFD-4C44-9038-B05224081610}" type="presOf" srcId="{903EF1C3-69BE-4B8B-B9C2-D01253ACA1CC}" destId="{321D6DDB-0C0A-42CB-BE89-1D81042FD9FE}" srcOrd="0" destOrd="0" presId="urn:microsoft.com/office/officeart/2005/8/layout/vList2"/>
    <dgm:cxn modelId="{4CA4D76D-837D-4515-82DF-878DEB0C939D}" srcId="{E5089DD5-3909-45ED-82EE-D3294EE79F0B}" destId="{801C743C-C110-4D3C-BF7A-0D29589268C4}" srcOrd="2" destOrd="0" parTransId="{69301F12-0FBE-4193-9F83-8F14E9E39280}" sibTransId="{299F7F1B-0227-4350-84AD-00D3612A68A6}"/>
    <dgm:cxn modelId="{A29D7F74-5A6B-461A-A34E-0A6DCA018B36}" type="presOf" srcId="{592DF80D-3B8D-498E-9176-83D031F85834}" destId="{2A9FC6F7-B2DA-4285-A1A0-483E3ABA0B86}" srcOrd="0" destOrd="0" presId="urn:microsoft.com/office/officeart/2005/8/layout/vList2"/>
    <dgm:cxn modelId="{0563A780-C848-4F61-A80F-B55B62FE017C}" type="presOf" srcId="{EBB7DDBC-981E-4846-82D0-1BD35C350296}" destId="{1AC82548-7D46-4797-AF8C-C077D4F8CC5E}" srcOrd="0" destOrd="0" presId="urn:microsoft.com/office/officeart/2005/8/layout/vList2"/>
    <dgm:cxn modelId="{50373BBF-2FB2-4D1A-A845-E70D9B6A6148}" type="presOf" srcId="{75E4143D-4FED-4E36-A232-900A8DB9DB1B}" destId="{6EB03F35-F570-400E-8AF1-3456DFE2D222}" srcOrd="0" destOrd="0" presId="urn:microsoft.com/office/officeart/2005/8/layout/vList2"/>
    <dgm:cxn modelId="{3F22CDDB-B816-4B03-BC52-445B1C673584}" type="presOf" srcId="{801C743C-C110-4D3C-BF7A-0D29589268C4}" destId="{75039BA7-BF80-4EF3-8BC0-8E0A4916A601}" srcOrd="0" destOrd="0" presId="urn:microsoft.com/office/officeart/2005/8/layout/vList2"/>
    <dgm:cxn modelId="{14D223F5-AFDA-47A3-BB68-8A427FF9256D}" type="presOf" srcId="{D623A66B-1CB3-4562-B5ED-37D0094D3824}" destId="{B78C43F1-7FCC-4093-98E1-22E2D1FC4885}" srcOrd="0" destOrd="0" presId="urn:microsoft.com/office/officeart/2005/8/layout/vList2"/>
    <dgm:cxn modelId="{CD2FC2FF-D96B-442F-A3B5-78DF958A7910}" srcId="{E5089DD5-3909-45ED-82EE-D3294EE79F0B}" destId="{903EF1C3-69BE-4B8B-B9C2-D01253ACA1CC}" srcOrd="4" destOrd="0" parTransId="{B57194DE-1259-4AE1-99F4-491D41DACA07}" sibTransId="{70B2ED3F-4F7F-4E43-ACB8-E42FB1C6669E}"/>
    <dgm:cxn modelId="{AE169144-C994-47F8-AB3D-EA1A6422DF94}" type="presParOf" srcId="{2C1DB14A-904D-4163-8385-CEEC64B99D0A}" destId="{2A9FC6F7-B2DA-4285-A1A0-483E3ABA0B86}" srcOrd="0" destOrd="0" presId="urn:microsoft.com/office/officeart/2005/8/layout/vList2"/>
    <dgm:cxn modelId="{E9989327-4A51-4EF9-AF82-574D91FD2178}" type="presParOf" srcId="{2C1DB14A-904D-4163-8385-CEEC64B99D0A}" destId="{14CD0B48-39F8-473F-9259-A0AF3FAED3FB}" srcOrd="1" destOrd="0" presId="urn:microsoft.com/office/officeart/2005/8/layout/vList2"/>
    <dgm:cxn modelId="{5386F01B-0FC1-4BCB-953F-D4C9F3A5E572}" type="presParOf" srcId="{2C1DB14A-904D-4163-8385-CEEC64B99D0A}" destId="{6EB03F35-F570-400E-8AF1-3456DFE2D222}" srcOrd="2" destOrd="0" presId="urn:microsoft.com/office/officeart/2005/8/layout/vList2"/>
    <dgm:cxn modelId="{12A60548-538F-4BF2-93E2-2D4494C92311}" type="presParOf" srcId="{2C1DB14A-904D-4163-8385-CEEC64B99D0A}" destId="{AC91D71E-8DFC-4D15-B00C-1F63C392AE9E}" srcOrd="3" destOrd="0" presId="urn:microsoft.com/office/officeart/2005/8/layout/vList2"/>
    <dgm:cxn modelId="{F2EF7585-0422-4159-A124-D68BD77770A2}" type="presParOf" srcId="{2C1DB14A-904D-4163-8385-CEEC64B99D0A}" destId="{75039BA7-BF80-4EF3-8BC0-8E0A4916A601}" srcOrd="4" destOrd="0" presId="urn:microsoft.com/office/officeart/2005/8/layout/vList2"/>
    <dgm:cxn modelId="{67CD0CC4-9A92-4FF8-AF0F-E7B54873FD9C}" type="presParOf" srcId="{2C1DB14A-904D-4163-8385-CEEC64B99D0A}" destId="{5BFA1E3D-D492-4FEF-B1E6-DDD1ECA402B2}" srcOrd="5" destOrd="0" presId="urn:microsoft.com/office/officeart/2005/8/layout/vList2"/>
    <dgm:cxn modelId="{38F2365D-DC28-4E54-A7F7-4BB76CA0D724}" type="presParOf" srcId="{2C1DB14A-904D-4163-8385-CEEC64B99D0A}" destId="{B78C43F1-7FCC-4093-98E1-22E2D1FC4885}" srcOrd="6" destOrd="0" presId="urn:microsoft.com/office/officeart/2005/8/layout/vList2"/>
    <dgm:cxn modelId="{C96DA34B-2122-400A-A09C-623B67B20B92}" type="presParOf" srcId="{2C1DB14A-904D-4163-8385-CEEC64B99D0A}" destId="{F9B5B558-A06E-4736-BE09-9652A95BAE1E}" srcOrd="7" destOrd="0" presId="urn:microsoft.com/office/officeart/2005/8/layout/vList2"/>
    <dgm:cxn modelId="{2BCFDEEB-3753-4353-8A70-AF08FCA41486}" type="presParOf" srcId="{2C1DB14A-904D-4163-8385-CEEC64B99D0A}" destId="{321D6DDB-0C0A-42CB-BE89-1D81042FD9FE}" srcOrd="8" destOrd="0" presId="urn:microsoft.com/office/officeart/2005/8/layout/vList2"/>
    <dgm:cxn modelId="{BD2014AF-6B17-427D-801D-9FCCB816A558}" type="presParOf" srcId="{2C1DB14A-904D-4163-8385-CEEC64B99D0A}" destId="{8CC00789-2E4A-4B85-934D-B7605FFCA846}" srcOrd="9" destOrd="0" presId="urn:microsoft.com/office/officeart/2005/8/layout/vList2"/>
    <dgm:cxn modelId="{5CBC595A-8B45-4016-8B27-6B2D9D02C083}" type="presParOf" srcId="{2C1DB14A-904D-4163-8385-CEEC64B99D0A}" destId="{1AC82548-7D46-4797-AF8C-C077D4F8CC5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32709-88B1-4016-BEBC-D19B32572327}">
      <dsp:nvSpPr>
        <dsp:cNvPr id="0" name=""/>
        <dsp:cNvSpPr/>
      </dsp:nvSpPr>
      <dsp:spPr>
        <a:xfrm rot="5400000">
          <a:off x="6589693" y="-2661723"/>
          <a:ext cx="1121829"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Members agree to either reduce or eliminate trade barriers for a select number of goods or services, resulting in partial trade liberalisation</a:t>
          </a:r>
          <a:endParaRPr lang="en-US" sz="1600" kern="1200" dirty="0"/>
        </a:p>
      </dsp:txBody>
      <dsp:txXfrm rot="-5400000">
        <a:off x="3785616" y="197117"/>
        <a:ext cx="6675221" cy="1012303"/>
      </dsp:txXfrm>
    </dsp:sp>
    <dsp:sp modelId="{473C08FB-7DF9-4C0D-84CA-67587A5BBAAD}">
      <dsp:nvSpPr>
        <dsp:cNvPr id="0" name=""/>
        <dsp:cNvSpPr/>
      </dsp:nvSpPr>
      <dsp:spPr>
        <a:xfrm>
          <a:off x="0" y="2124"/>
          <a:ext cx="3785616" cy="14022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GB" sz="3900" kern="1200" dirty="0"/>
            <a:t>Preferential trade areas</a:t>
          </a:r>
          <a:endParaRPr lang="en-US" sz="3900" kern="1200" dirty="0"/>
        </a:p>
      </dsp:txBody>
      <dsp:txXfrm>
        <a:off x="68454" y="70578"/>
        <a:ext cx="3648708" cy="1265378"/>
      </dsp:txXfrm>
    </dsp:sp>
    <dsp:sp modelId="{278E66D7-92EC-4D88-AC1A-1030722DA1D7}">
      <dsp:nvSpPr>
        <dsp:cNvPr id="0" name=""/>
        <dsp:cNvSpPr/>
      </dsp:nvSpPr>
      <dsp:spPr>
        <a:xfrm rot="5400000">
          <a:off x="6589693" y="-1189323"/>
          <a:ext cx="1121829" cy="6729984"/>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Members agree to either reduce or eliminate trade barriers for all goods and services, resulting in trade liberalisation</a:t>
          </a:r>
          <a:endParaRPr lang="en-US" sz="1600" kern="1200" dirty="0"/>
        </a:p>
      </dsp:txBody>
      <dsp:txXfrm rot="-5400000">
        <a:off x="3785616" y="1669517"/>
        <a:ext cx="6675221" cy="1012303"/>
      </dsp:txXfrm>
    </dsp:sp>
    <dsp:sp modelId="{F60936AD-08C6-4AC9-865D-0BD44518FB6E}">
      <dsp:nvSpPr>
        <dsp:cNvPr id="0" name=""/>
        <dsp:cNvSpPr/>
      </dsp:nvSpPr>
      <dsp:spPr>
        <a:xfrm>
          <a:off x="0" y="1474525"/>
          <a:ext cx="3785616" cy="140228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GB" sz="3900" kern="1200" dirty="0"/>
            <a:t>Free trade areas</a:t>
          </a:r>
          <a:endParaRPr lang="en-US" sz="3900" kern="1200" dirty="0"/>
        </a:p>
      </dsp:txBody>
      <dsp:txXfrm>
        <a:off x="68454" y="1542979"/>
        <a:ext cx="3648708" cy="1265378"/>
      </dsp:txXfrm>
    </dsp:sp>
    <dsp:sp modelId="{67B7D6A4-E7BE-471E-AA34-D42189742925}">
      <dsp:nvSpPr>
        <dsp:cNvPr id="0" name=""/>
        <dsp:cNvSpPr/>
      </dsp:nvSpPr>
      <dsp:spPr>
        <a:xfrm rot="5400000">
          <a:off x="6589693" y="283077"/>
          <a:ext cx="1121829"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Members agree to the removal of trade barriers amongst themselves and a common approach to trade barriers when dealing with countries outside of the bloc</a:t>
          </a:r>
          <a:endParaRPr lang="en-US" sz="1600" kern="1200" dirty="0"/>
        </a:p>
        <a:p>
          <a:pPr marL="171450" lvl="1" indent="-171450" algn="l" defTabSz="711200">
            <a:lnSpc>
              <a:spcPct val="90000"/>
            </a:lnSpc>
            <a:spcBef>
              <a:spcPct val="0"/>
            </a:spcBef>
            <a:spcAft>
              <a:spcPct val="15000"/>
            </a:spcAft>
            <a:buChar char="•"/>
          </a:pPr>
          <a:r>
            <a:rPr lang="en-GB" sz="1600" kern="1200" dirty="0"/>
            <a:t>In a sense the bloc is now acting as one homogenous group</a:t>
          </a:r>
          <a:endParaRPr lang="en-US" sz="1600" kern="1200" dirty="0"/>
        </a:p>
      </dsp:txBody>
      <dsp:txXfrm rot="-5400000">
        <a:off x="3785616" y="3141918"/>
        <a:ext cx="6675221" cy="1012303"/>
      </dsp:txXfrm>
    </dsp:sp>
    <dsp:sp modelId="{B1D62A50-AA73-4634-A556-20542032F5F7}">
      <dsp:nvSpPr>
        <dsp:cNvPr id="0" name=""/>
        <dsp:cNvSpPr/>
      </dsp:nvSpPr>
      <dsp:spPr>
        <a:xfrm>
          <a:off x="0" y="2946926"/>
          <a:ext cx="3785616" cy="140228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GB" sz="3900" kern="1200" dirty="0"/>
            <a:t>Customs unions</a:t>
          </a:r>
          <a:endParaRPr lang="en-US" sz="3900" kern="1200" dirty="0"/>
        </a:p>
      </dsp:txBody>
      <dsp:txXfrm>
        <a:off x="68454" y="3015380"/>
        <a:ext cx="364870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B29D5-84DC-4B88-B410-86436227F83B}">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AD06C-5865-414E-81B0-CF211B86505C}">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A single market is a deeper form of integration than a customs union.</a:t>
          </a:r>
          <a:endParaRPr lang="en-US" sz="1700" kern="1200"/>
        </a:p>
      </dsp:txBody>
      <dsp:txXfrm>
        <a:off x="0" y="0"/>
        <a:ext cx="6900512" cy="1384035"/>
      </dsp:txXfrm>
    </dsp:sp>
    <dsp:sp modelId="{C0BC772D-0678-43B6-AB1A-304AECED485F}">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D533B-4989-42FE-8E4F-16F0ACA88DCA}">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A single market involves the free movement of goods and services, capital and labour.</a:t>
          </a:r>
          <a:endParaRPr lang="en-US" sz="1700" kern="1200"/>
        </a:p>
      </dsp:txBody>
      <dsp:txXfrm>
        <a:off x="0" y="1384035"/>
        <a:ext cx="6900512" cy="1384035"/>
      </dsp:txXfrm>
    </dsp:sp>
    <dsp:sp modelId="{DBC6705D-E798-46AD-95F1-6E1E10375FFD}">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4757D-4095-48DE-B548-DC85734B0D3B}">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In addition to a common external tariff, a single market also tries to cut back on the use of non-tariff barriers such as different rules on product safety and environmental standards replacing them with a common set of rules governing trade in goods and services within the common market.</a:t>
          </a:r>
          <a:endParaRPr lang="en-US" sz="1700" kern="1200"/>
        </a:p>
      </dsp:txBody>
      <dsp:txXfrm>
        <a:off x="0" y="2768070"/>
        <a:ext cx="6900512" cy="1384035"/>
      </dsp:txXfrm>
    </dsp:sp>
    <dsp:sp modelId="{836075C3-5E2B-4297-8C2C-094598995A87}">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23943B-0BC6-48AC-A437-75329EF6B6F4}">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Countries such as Norway and Switzerland are outside of the European Union, but they are members of the EU single market, paying into the EU budget to take advantage of some of the benefits of the free flow of capital, labour, goods and services.</a:t>
          </a:r>
          <a:endParaRPr lang="en-US" sz="1700" kern="1200"/>
        </a:p>
      </dsp:txBody>
      <dsp:txXfrm>
        <a:off x="0" y="4152105"/>
        <a:ext cx="6900512"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1A485-8799-4F8E-92F8-DA9974883B74}">
      <dsp:nvSpPr>
        <dsp:cNvPr id="0" name=""/>
        <dsp:cNvSpPr/>
      </dsp:nvSpPr>
      <dsp:spPr>
        <a:xfrm>
          <a:off x="0" y="54331"/>
          <a:ext cx="6666833" cy="12866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However, there are some potential negatives to EU enlargement, which include:</a:t>
          </a:r>
          <a:endParaRPr lang="en-US" sz="2300" kern="1200"/>
        </a:p>
      </dsp:txBody>
      <dsp:txXfrm>
        <a:off x="62808" y="117139"/>
        <a:ext cx="6541217" cy="1161018"/>
      </dsp:txXfrm>
    </dsp:sp>
    <dsp:sp modelId="{5A4BC93C-319F-420E-B135-707750CC539B}">
      <dsp:nvSpPr>
        <dsp:cNvPr id="0" name=""/>
        <dsp:cNvSpPr/>
      </dsp:nvSpPr>
      <dsp:spPr>
        <a:xfrm>
          <a:off x="0" y="1407205"/>
          <a:ext cx="6666833" cy="1286634"/>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Can the UK cope with the influx of migrant workers from new accession countries?</a:t>
          </a:r>
          <a:endParaRPr lang="en-US" sz="2300" kern="1200"/>
        </a:p>
      </dsp:txBody>
      <dsp:txXfrm>
        <a:off x="62808" y="1470013"/>
        <a:ext cx="6541217" cy="1161018"/>
      </dsp:txXfrm>
    </dsp:sp>
    <dsp:sp modelId="{9991C700-188C-4212-B5D4-17B9070C3E69}">
      <dsp:nvSpPr>
        <dsp:cNvPr id="0" name=""/>
        <dsp:cNvSpPr/>
      </dsp:nvSpPr>
      <dsp:spPr>
        <a:xfrm>
          <a:off x="0" y="2760080"/>
          <a:ext cx="6666833" cy="1286634"/>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New countries may require additional support from the EU, which may be partly funded by stronger nations</a:t>
          </a:r>
          <a:endParaRPr lang="en-US" sz="2300" kern="1200"/>
        </a:p>
      </dsp:txBody>
      <dsp:txXfrm>
        <a:off x="62808" y="2822888"/>
        <a:ext cx="6541217" cy="1161018"/>
      </dsp:txXfrm>
    </dsp:sp>
    <dsp:sp modelId="{B79CFDF2-4D00-4742-8FF8-4DEF36BD8A2D}">
      <dsp:nvSpPr>
        <dsp:cNvPr id="0" name=""/>
        <dsp:cNvSpPr/>
      </dsp:nvSpPr>
      <dsp:spPr>
        <a:xfrm>
          <a:off x="0" y="4112954"/>
          <a:ext cx="6666833" cy="1286634"/>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EU enlargement may increase bureaucratic costs for all existing members</a:t>
          </a:r>
          <a:endParaRPr lang="en-US" sz="2300" kern="1200"/>
        </a:p>
      </dsp:txBody>
      <dsp:txXfrm>
        <a:off x="62808" y="4175762"/>
        <a:ext cx="6541217" cy="1161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D93B9-D4B5-4156-9099-E3FDDFC5C188}">
      <dsp:nvSpPr>
        <dsp:cNvPr id="0" name=""/>
        <dsp:cNvSpPr/>
      </dsp:nvSpPr>
      <dsp:spPr>
        <a:xfrm>
          <a:off x="0" y="170532"/>
          <a:ext cx="6666833" cy="123069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The Association of Southeast Asian Nations (ASEAN) was founded in 1967</a:t>
          </a:r>
          <a:endParaRPr lang="en-US" sz="2200" kern="1200"/>
        </a:p>
      </dsp:txBody>
      <dsp:txXfrm>
        <a:off x="60077" y="230609"/>
        <a:ext cx="6546679" cy="1110539"/>
      </dsp:txXfrm>
    </dsp:sp>
    <dsp:sp modelId="{C93B1F53-DAF4-4288-8958-66A3F5CA2F5E}">
      <dsp:nvSpPr>
        <dsp:cNvPr id="0" name=""/>
        <dsp:cNvSpPr/>
      </dsp:nvSpPr>
      <dsp:spPr>
        <a:xfrm>
          <a:off x="0" y="1464586"/>
          <a:ext cx="6666833" cy="123069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Its members are Brunei, Cambodia, Indonesia, Laos, Malaysia, Myanmar (Formerly Burma), the Philippines, Singapore, Thailand and Vietnam</a:t>
          </a:r>
          <a:endParaRPr lang="en-US" sz="2200" kern="1200"/>
        </a:p>
      </dsp:txBody>
      <dsp:txXfrm>
        <a:off x="60077" y="1524663"/>
        <a:ext cx="6546679" cy="1110539"/>
      </dsp:txXfrm>
    </dsp:sp>
    <dsp:sp modelId="{BABCA6A0-02D0-4300-80B6-8A69339A4565}">
      <dsp:nvSpPr>
        <dsp:cNvPr id="0" name=""/>
        <dsp:cNvSpPr/>
      </dsp:nvSpPr>
      <dsp:spPr>
        <a:xfrm>
          <a:off x="0" y="2758639"/>
          <a:ext cx="6666833" cy="1230693"/>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It is one of the fastest growing markets in the world and is a major producer of manufactured products, many of which are exported to the US and European countries</a:t>
          </a:r>
          <a:endParaRPr lang="en-US" sz="2200" kern="1200"/>
        </a:p>
      </dsp:txBody>
      <dsp:txXfrm>
        <a:off x="60077" y="2818716"/>
        <a:ext cx="6546679" cy="1110539"/>
      </dsp:txXfrm>
    </dsp:sp>
    <dsp:sp modelId="{43F54EEB-5E73-4CF1-8859-7C6A8A4DE8DB}">
      <dsp:nvSpPr>
        <dsp:cNvPr id="0" name=""/>
        <dsp:cNvSpPr/>
      </dsp:nvSpPr>
      <dsp:spPr>
        <a:xfrm>
          <a:off x="0" y="4052693"/>
          <a:ext cx="6666833" cy="123069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As it grows in size it looks to rival the EU and NAFTA in terms of economic power</a:t>
          </a:r>
          <a:endParaRPr lang="en-US" sz="2200" kern="1200"/>
        </a:p>
      </dsp:txBody>
      <dsp:txXfrm>
        <a:off x="60077" y="4112770"/>
        <a:ext cx="6546679" cy="1110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13CDD-704A-49B6-BD15-6B14F0A30664}">
      <dsp:nvSpPr>
        <dsp:cNvPr id="0" name=""/>
        <dsp:cNvSpPr/>
      </dsp:nvSpPr>
      <dsp:spPr>
        <a:xfrm>
          <a:off x="0" y="312117"/>
          <a:ext cx="7385073" cy="11747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If it was a single country ASEAN would be the fourth largest economy in the world</a:t>
          </a:r>
          <a:endParaRPr lang="en-US" sz="2100" kern="1200"/>
        </a:p>
      </dsp:txBody>
      <dsp:txXfrm>
        <a:off x="57347" y="369464"/>
        <a:ext cx="7270379" cy="1060059"/>
      </dsp:txXfrm>
    </dsp:sp>
    <dsp:sp modelId="{75A59A28-BE30-46A2-9A98-ABB20DB14B1B}">
      <dsp:nvSpPr>
        <dsp:cNvPr id="0" name=""/>
        <dsp:cNvSpPr/>
      </dsp:nvSpPr>
      <dsp:spPr>
        <a:xfrm>
          <a:off x="0" y="1547350"/>
          <a:ext cx="7385073" cy="117475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At 600m it has a bigger population than both the EU and North America. With real GDP growth of over 5% over the years 2000-2013 it looks likely to become a significant economic powerhouse</a:t>
          </a:r>
          <a:endParaRPr lang="en-US" sz="2100" kern="1200"/>
        </a:p>
      </dsp:txBody>
      <dsp:txXfrm>
        <a:off x="57347" y="1604697"/>
        <a:ext cx="7270379" cy="1060059"/>
      </dsp:txXfrm>
    </dsp:sp>
    <dsp:sp modelId="{5D175D05-1EEF-4659-A331-FB6759326500}">
      <dsp:nvSpPr>
        <dsp:cNvPr id="0" name=""/>
        <dsp:cNvSpPr/>
      </dsp:nvSpPr>
      <dsp:spPr>
        <a:xfrm>
          <a:off x="0" y="2782583"/>
          <a:ext cx="7385073" cy="117475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 is a diverse market with rich cultural differences and differences in GDP per capita, with Singapore one of the richest countries in the world in terms of per capita income</a:t>
          </a:r>
          <a:endParaRPr lang="en-US" sz="2100" kern="1200"/>
        </a:p>
      </dsp:txBody>
      <dsp:txXfrm>
        <a:off x="57347" y="2839930"/>
        <a:ext cx="7270379" cy="1060059"/>
      </dsp:txXfrm>
    </dsp:sp>
    <dsp:sp modelId="{33A8EA38-6DC6-4B04-989C-3CAA2D4AFAAE}">
      <dsp:nvSpPr>
        <dsp:cNvPr id="0" name=""/>
        <dsp:cNvSpPr/>
      </dsp:nvSpPr>
      <dsp:spPr>
        <a:xfrm>
          <a:off x="0" y="4017817"/>
          <a:ext cx="7385073" cy="117475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As its economy continues to grow rapidly it will be able to compete effectively with the EU and NAFTA</a:t>
          </a:r>
          <a:endParaRPr lang="en-US" sz="2100" kern="1200"/>
        </a:p>
      </dsp:txBody>
      <dsp:txXfrm>
        <a:off x="57347" y="4075164"/>
        <a:ext cx="7270379" cy="10600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FC6F7-B2DA-4285-A1A0-483E3ABA0B86}">
      <dsp:nvSpPr>
        <dsp:cNvPr id="0" name=""/>
        <dsp:cNvSpPr/>
      </dsp:nvSpPr>
      <dsp:spPr>
        <a:xfrm>
          <a:off x="0" y="95003"/>
          <a:ext cx="7284432"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The North American Free Trade Association (NAFTA) was founded in 1994</a:t>
          </a:r>
          <a:endParaRPr lang="en-US" sz="2100" kern="1200"/>
        </a:p>
      </dsp:txBody>
      <dsp:txXfrm>
        <a:off x="40780" y="135783"/>
        <a:ext cx="7202872" cy="753819"/>
      </dsp:txXfrm>
    </dsp:sp>
    <dsp:sp modelId="{6EB03F35-F570-400E-8AF1-3456DFE2D222}">
      <dsp:nvSpPr>
        <dsp:cNvPr id="0" name=""/>
        <dsp:cNvSpPr/>
      </dsp:nvSpPr>
      <dsp:spPr>
        <a:xfrm>
          <a:off x="0" y="990863"/>
          <a:ext cx="7284432" cy="8353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 is a trilateral agreement between the USA, Canada and Mexico</a:t>
          </a:r>
          <a:endParaRPr lang="en-US" sz="2100" kern="1200"/>
        </a:p>
      </dsp:txBody>
      <dsp:txXfrm>
        <a:off x="40780" y="1031643"/>
        <a:ext cx="7202872" cy="753819"/>
      </dsp:txXfrm>
    </dsp:sp>
    <dsp:sp modelId="{75039BA7-BF80-4EF3-8BC0-8E0A4916A601}">
      <dsp:nvSpPr>
        <dsp:cNvPr id="0" name=""/>
        <dsp:cNvSpPr/>
      </dsp:nvSpPr>
      <dsp:spPr>
        <a:xfrm>
          <a:off x="0" y="1886723"/>
          <a:ext cx="7284432"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Its aim is to eliminate any barriers to trade between the three countries</a:t>
          </a:r>
          <a:endParaRPr lang="en-US" sz="2100" kern="1200"/>
        </a:p>
      </dsp:txBody>
      <dsp:txXfrm>
        <a:off x="40780" y="1927503"/>
        <a:ext cx="7202872" cy="753819"/>
      </dsp:txXfrm>
    </dsp:sp>
    <dsp:sp modelId="{B78C43F1-7FCC-4093-98E1-22E2D1FC4885}">
      <dsp:nvSpPr>
        <dsp:cNvPr id="0" name=""/>
        <dsp:cNvSpPr/>
      </dsp:nvSpPr>
      <dsp:spPr>
        <a:xfrm>
          <a:off x="0" y="2782584"/>
          <a:ext cx="7284432" cy="8353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The agreement led to significant FDI into Mexico, particularly from the USA</a:t>
          </a:r>
          <a:endParaRPr lang="en-US" sz="2100" kern="1200"/>
        </a:p>
      </dsp:txBody>
      <dsp:txXfrm>
        <a:off x="40780" y="2823364"/>
        <a:ext cx="7202872" cy="753819"/>
      </dsp:txXfrm>
    </dsp:sp>
    <dsp:sp modelId="{321D6DDB-0C0A-42CB-BE89-1D81042FD9FE}">
      <dsp:nvSpPr>
        <dsp:cNvPr id="0" name=""/>
        <dsp:cNvSpPr/>
      </dsp:nvSpPr>
      <dsp:spPr>
        <a:xfrm>
          <a:off x="0" y="3678444"/>
          <a:ext cx="7284432" cy="835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Often, production was transferred from the USA to Mexico, creating significant tension amongst American workers</a:t>
          </a:r>
          <a:endParaRPr lang="en-US" sz="2100" kern="1200"/>
        </a:p>
      </dsp:txBody>
      <dsp:txXfrm>
        <a:off x="40780" y="3719224"/>
        <a:ext cx="7202872" cy="753819"/>
      </dsp:txXfrm>
    </dsp:sp>
    <dsp:sp modelId="{1AC82548-7D46-4797-AF8C-C077D4F8CC5E}">
      <dsp:nvSpPr>
        <dsp:cNvPr id="0" name=""/>
        <dsp:cNvSpPr/>
      </dsp:nvSpPr>
      <dsp:spPr>
        <a:xfrm>
          <a:off x="0" y="4574304"/>
          <a:ext cx="7284432"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However, it is clear that NAFTA has led to significant growth since its introduction</a:t>
          </a:r>
          <a:endParaRPr lang="en-US" sz="2100" kern="1200"/>
        </a:p>
      </dsp:txBody>
      <dsp:txXfrm>
        <a:off x="40780" y="4615084"/>
        <a:ext cx="7202872" cy="7538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33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005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649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2992" y="1825625"/>
            <a:ext cx="8820808" cy="4351338"/>
          </a:xfrm>
          <a:ln w="76200">
            <a:solidFill>
              <a:srgbClr val="FF0000"/>
            </a:solid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994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056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097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133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947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14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433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677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928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0115407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hyperlink" Target="http://www.exampaperspractice.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hyperlink" Target="http://www.exampaperspractice.co.uk/"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hyperlink" Target="http://www.exampaperspractice.co.uk/"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www.exampaperspractice.co.uk/"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hyperlink" Target="http://www.exampaperspractice.co.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www.exampaperspractice.co.uk/" TargetMode="Externa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www.exampaperspractice.co.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6AB998-8538-F24A-7C1B-AF993DC121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r="6250" b="625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3.1.3 Trading blocs</a:t>
            </a:r>
            <a:br>
              <a:rPr lang="en-GB" sz="5200" dirty="0">
                <a:solidFill>
                  <a:srgbClr val="FFFFFF"/>
                </a:solidFill>
              </a:rPr>
            </a:br>
            <a:r>
              <a:rPr lang="en-GB" sz="5200" b="1" dirty="0">
                <a:solidFill>
                  <a:srgbClr val="FFFFFF"/>
                </a:solidFill>
              </a:rPr>
              <a:t>3.1Globalisation</a:t>
            </a:r>
            <a:br>
              <a:rPr lang="en-GB" sz="5200" b="1" dirty="0">
                <a:solidFill>
                  <a:srgbClr val="FFFFFF"/>
                </a:solidFill>
              </a:rPr>
            </a:br>
            <a:endParaRPr lang="en-GB" sz="5200" dirty="0">
              <a:solidFill>
                <a:srgbClr val="FFFFFF"/>
              </a:solidFill>
            </a:endParaRPr>
          </a:p>
        </p:txBody>
      </p:sp>
      <p:pic>
        <p:nvPicPr>
          <p:cNvPr id="3" name="Picture 2">
            <a:extLst>
              <a:ext uri="{FF2B5EF4-FFF2-40B4-BE49-F238E27FC236}">
                <a16:creationId xmlns:a16="http://schemas.microsoft.com/office/drawing/2014/main" id="{829914FE-7A15-C879-0AAF-D74FE80C87C2}"/>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025D7567-BC12-8E38-4626-33C22016D3BE}"/>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96DF4253-EB89-B55E-898C-AFD61DDB3FF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84424C-AD96-54F7-7C69-B41A5BB06397}"/>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84148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A414BD-085B-750C-E83C-0FC982C0CBA7}"/>
              </a:ext>
            </a:extLst>
          </p:cNvPr>
          <p:cNvPicPr>
            <a:picLocks noChangeAspect="1"/>
          </p:cNvPicPr>
          <p:nvPr/>
        </p:nvPicPr>
        <p:blipFill rotWithShape="1">
          <a:blip r:embed="rId3"/>
          <a:srcRect l="7727" r="7659" b="-2"/>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38200" y="365125"/>
            <a:ext cx="3822189" cy="1899912"/>
          </a:xfrm>
          <a:prstGeom prst="roundRect">
            <a:avLst/>
          </a:prstGeom>
        </p:spPr>
        <p:txBody>
          <a:bodyPr vert="horz" lIns="91440" tIns="45720" rIns="91440" bIns="45720" rtlCol="0" anchor="ctr">
            <a:normAutofit/>
          </a:bodyPr>
          <a:lstStyle/>
          <a:p>
            <a:r>
              <a:rPr lang="en-US" sz="4000"/>
              <a:t>Activity 1</a:t>
            </a:r>
          </a:p>
        </p:txBody>
      </p:sp>
      <p:sp>
        <p:nvSpPr>
          <p:cNvPr id="8" name="Content Placeholder 2"/>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400" b="0" i="0" u="none" strike="noStrike" cap="none" spc="0" normalizeH="0" baseline="0" noProof="0">
                <a:ln>
                  <a:noFill/>
                </a:ln>
                <a:effectLst/>
                <a:uLnTx/>
                <a:uFillTx/>
              </a:rPr>
              <a:t>Distinguish between trade creation and trade diversion</a:t>
            </a:r>
          </a:p>
          <a:p>
            <a:pPr>
              <a:defRPr/>
            </a:pPr>
            <a:r>
              <a:rPr kumimoji="0" lang="en-US" sz="2400" b="0" i="0" u="none" strike="noStrike" cap="none" spc="0" normalizeH="0" baseline="0" noProof="0">
                <a:ln>
                  <a:noFill/>
                </a:ln>
                <a:effectLst/>
                <a:uLnTx/>
                <a:uFillTx/>
              </a:rPr>
              <a:t>What is the definition of a “free trade area”? </a:t>
            </a:r>
          </a:p>
          <a:p>
            <a:pPr marL="228600" marR="0" lvl="0" fontAlgn="auto">
              <a:spcBef>
                <a:spcPts val="1000"/>
              </a:spcBef>
              <a:spcAft>
                <a:spcPts val="0"/>
              </a:spcAft>
              <a:buClrTx/>
              <a:buSzTx/>
              <a:tabLst/>
              <a:defRPr/>
            </a:pPr>
            <a:r>
              <a:rPr kumimoji="0" lang="en-US" sz="2400" b="0" i="0" u="none" strike="noStrike" cap="none" spc="0" normalizeH="0" baseline="0" noProof="0">
                <a:ln>
                  <a:noFill/>
                </a:ln>
                <a:effectLst/>
                <a:uLnTx/>
                <a:uFillTx/>
              </a:rPr>
              <a:t>Explain why a country might want to leave a trade bloc.</a:t>
            </a:r>
          </a:p>
        </p:txBody>
      </p:sp>
      <p:pic>
        <p:nvPicPr>
          <p:cNvPr id="3" name="Picture 2">
            <a:extLst>
              <a:ext uri="{FF2B5EF4-FFF2-40B4-BE49-F238E27FC236}">
                <a16:creationId xmlns:a16="http://schemas.microsoft.com/office/drawing/2014/main" id="{257179A3-96DD-0FD9-7827-97B8D708DA07}"/>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BEE99CE6-C75E-CEA6-B051-F1BA8F068791}"/>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2B66AB80-5730-22F7-1F61-0EEA56711AE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AD03DD-F2D0-B6FD-E7AF-2DEACF6F0F20}"/>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67837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1DAB11-5AC4-DF0A-40EC-0A901FBB251E}"/>
              </a:ext>
            </a:extLst>
          </p:cNvPr>
          <p:cNvPicPr>
            <a:picLocks noChangeAspect="1"/>
          </p:cNvPicPr>
          <p:nvPr/>
        </p:nvPicPr>
        <p:blipFill rotWithShape="1">
          <a:blip r:embed="rId3"/>
          <a:srcRect l="23097" r="6" b="6"/>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38200" y="365125"/>
            <a:ext cx="3822189" cy="1899912"/>
          </a:xfrm>
          <a:prstGeom prst="roundRect">
            <a:avLst/>
          </a:prstGeom>
        </p:spPr>
        <p:txBody>
          <a:bodyPr vert="horz" lIns="91440" tIns="45720" rIns="91440" bIns="45720" rtlCol="0" anchor="ctr">
            <a:normAutofit/>
          </a:bodyPr>
          <a:lstStyle/>
          <a:p>
            <a:r>
              <a:rPr lang="en-US" sz="4000"/>
              <a:t>Activity 2</a:t>
            </a:r>
          </a:p>
        </p:txBody>
      </p:sp>
      <p:sp>
        <p:nvSpPr>
          <p:cNvPr id="11" name="Content Placeholder 2"/>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What</a:t>
            </a:r>
            <a:r>
              <a:rPr kumimoji="0" lang="en-US" sz="2000" b="0" i="0" u="none" strike="noStrike" cap="none" spc="0" normalizeH="0" noProof="0">
                <a:ln>
                  <a:noFill/>
                </a:ln>
                <a:effectLst/>
                <a:uLnTx/>
                <a:uFillTx/>
              </a:rPr>
              <a:t> is the definition of a “customs union”? </a:t>
            </a:r>
          </a:p>
          <a:p>
            <a:pPr>
              <a:defRPr/>
            </a:pPr>
            <a:r>
              <a:rPr kumimoji="0" lang="en-US" sz="2000" b="0" i="0" u="none" strike="noStrike" cap="none" spc="0" normalizeH="0" baseline="0" noProof="0">
                <a:ln>
                  <a:noFill/>
                </a:ln>
                <a:effectLst/>
                <a:uLnTx/>
                <a:uFillTx/>
              </a:rPr>
              <a:t>What</a:t>
            </a:r>
            <a:r>
              <a:rPr kumimoji="0" lang="en-US" sz="2000" b="0" i="0" u="none" strike="noStrike" cap="none" spc="0" normalizeH="0" noProof="0">
                <a:ln>
                  <a:noFill/>
                </a:ln>
                <a:effectLst/>
                <a:uLnTx/>
                <a:uFillTx/>
              </a:rPr>
              <a:t> is the definition of a “common market”? </a:t>
            </a:r>
          </a:p>
          <a:p>
            <a:pPr>
              <a:defRPr/>
            </a:pPr>
            <a:r>
              <a:rPr kumimoji="0" lang="en-US" sz="2000" b="0" i="0" u="none" strike="noStrike" cap="none" spc="0" normalizeH="0" baseline="0" noProof="0">
                <a:ln>
                  <a:noFill/>
                </a:ln>
                <a:effectLst/>
                <a:uLnTx/>
                <a:uFillTx/>
              </a:rPr>
              <a:t>What</a:t>
            </a:r>
            <a:r>
              <a:rPr kumimoji="0" lang="en-US" sz="2000" b="0" i="0" u="none" strike="noStrike" cap="none" spc="0" normalizeH="0" noProof="0">
                <a:ln>
                  <a:noFill/>
                </a:ln>
                <a:effectLst/>
                <a:uLnTx/>
                <a:uFillTx/>
              </a:rPr>
              <a:t> is the definition of an “econom</a:t>
            </a:r>
            <a:r>
              <a:rPr lang="en-US" sz="2000"/>
              <a:t>ic</a:t>
            </a:r>
            <a:r>
              <a:rPr kumimoji="0" lang="en-US" sz="2000" b="0" i="0" u="none" strike="noStrike" cap="none" spc="0" normalizeH="0" noProof="0">
                <a:ln>
                  <a:noFill/>
                </a:ln>
                <a:effectLst/>
                <a:uLnTx/>
                <a:uFillTx/>
              </a:rPr>
              <a:t> union”? </a:t>
            </a:r>
            <a:endParaRPr kumimoji="0" lang="en-US" sz="2000" b="0" i="0" u="none" strike="noStrike" cap="none" spc="0" normalizeH="0" baseline="0" noProof="0">
              <a:ln>
                <a:noFill/>
              </a:ln>
              <a:effectLst/>
              <a:uLnTx/>
              <a:uFillTx/>
            </a:endParaRPr>
          </a:p>
          <a:p>
            <a:pPr>
              <a:defRPr/>
            </a:pPr>
            <a:r>
              <a:rPr lang="en-US" sz="2000"/>
              <a:t>Explain 2 positive impacts of trading blocs on individual firms operating in member states.</a:t>
            </a:r>
            <a:endParaRPr kumimoji="0" lang="en-US" sz="2000" b="0" i="0" u="none" strike="noStrike" cap="none" spc="0" normalizeH="0" baseline="0" noProof="0">
              <a:ln>
                <a:noFill/>
              </a:ln>
              <a:effectLst/>
              <a:uLnTx/>
              <a:uFillTx/>
            </a:endParaRPr>
          </a:p>
          <a:p>
            <a:pPr marL="228600" marR="0" lvl="0" fontAlgn="auto">
              <a:spcBef>
                <a:spcPts val="1000"/>
              </a:spcBef>
              <a:spcAft>
                <a:spcPts val="0"/>
              </a:spcAft>
              <a:buClrTx/>
              <a:buSzTx/>
              <a:tabLst/>
              <a:defRPr/>
            </a:pPr>
            <a:endParaRPr kumimoji="0" lang="en-US" sz="2000" b="0"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9BA0D0F0-CCB0-AE3F-4DBB-D69973CFC58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B015E069-CEE6-8A41-7D17-A3E3CD0B8992}"/>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327C898B-0E28-70FD-D1F8-AA30FD3144D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08C37E2-E119-D064-2041-36D134DAF5BA}"/>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3110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The Single European Market</a:t>
            </a:r>
          </a:p>
        </p:txBody>
      </p:sp>
      <p:sp>
        <p:nvSpPr>
          <p:cNvPr id="1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190518856"/>
              </p:ext>
            </p:extLst>
          </p:nvPr>
        </p:nvGraphicFramePr>
        <p:xfrm>
          <a:off x="365685" y="2633472"/>
          <a:ext cx="11457583" cy="3612954"/>
        </p:xfrm>
        <a:graphic>
          <a:graphicData uri="http://schemas.openxmlformats.org/drawingml/2006/table">
            <a:tbl>
              <a:tblPr firstRow="1" bandRow="1">
                <a:noFill/>
              </a:tblPr>
              <a:tblGrid>
                <a:gridCol w="5730265">
                  <a:extLst>
                    <a:ext uri="{9D8B030D-6E8A-4147-A177-3AD203B41FA5}">
                      <a16:colId xmlns:a16="http://schemas.microsoft.com/office/drawing/2014/main" val="20000"/>
                    </a:ext>
                  </a:extLst>
                </a:gridCol>
                <a:gridCol w="5727318">
                  <a:extLst>
                    <a:ext uri="{9D8B030D-6E8A-4147-A177-3AD203B41FA5}">
                      <a16:colId xmlns:a16="http://schemas.microsoft.com/office/drawing/2014/main" val="20001"/>
                    </a:ext>
                  </a:extLst>
                </a:gridCol>
              </a:tblGrid>
              <a:tr h="55035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2000" b="1" dirty="0">
                          <a:solidFill>
                            <a:srgbClr val="FFFFFF"/>
                          </a:solidFill>
                        </a:rPr>
                        <a:t>Advantages</a:t>
                      </a:r>
                    </a:p>
                  </a:txBody>
                  <a:tcPr marL="226793" marR="136076" marT="136076" marB="13607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2000" b="1" dirty="0">
                          <a:solidFill>
                            <a:srgbClr val="FFFFFF"/>
                          </a:solidFill>
                        </a:rPr>
                        <a:t>Disadvantages</a:t>
                      </a:r>
                    </a:p>
                  </a:txBody>
                  <a:tcPr marL="226793" marR="136076" marT="136076" marB="13607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extLst>
                  <a:ext uri="{0D108BD9-81ED-4DB2-BD59-A6C34878D82A}">
                    <a16:rowId xmlns:a16="http://schemas.microsoft.com/office/drawing/2014/main" val="10000"/>
                  </a:ext>
                </a:extLst>
              </a:tr>
              <a:tr h="151800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dirty="0">
                          <a:solidFill>
                            <a:schemeClr val="tx1">
                              <a:lumMod val="85000"/>
                              <a:lumOff val="15000"/>
                            </a:schemeClr>
                          </a:solidFill>
                        </a:rPr>
                        <a:t>Trade</a:t>
                      </a:r>
                      <a:r>
                        <a:rPr lang="en-GB" sz="1600" b="1" baseline="0" dirty="0">
                          <a:solidFill>
                            <a:schemeClr val="tx1">
                              <a:lumMod val="85000"/>
                              <a:lumOff val="15000"/>
                            </a:schemeClr>
                          </a:solidFill>
                        </a:rPr>
                        <a:t> creation</a:t>
                      </a:r>
                    </a:p>
                    <a:p>
                      <a:r>
                        <a:rPr lang="en-GB" sz="1600" baseline="0" dirty="0">
                          <a:solidFill>
                            <a:schemeClr val="tx1">
                              <a:lumMod val="85000"/>
                              <a:lumOff val="15000"/>
                            </a:schemeClr>
                          </a:solidFill>
                        </a:rPr>
                        <a:t>Trade is encouraged within member states because there are no barriers, so additional trade is created within the bloc.</a:t>
                      </a:r>
                    </a:p>
                    <a:p>
                      <a:endParaRPr lang="en-GB" sz="1600" dirty="0">
                        <a:solidFill>
                          <a:schemeClr val="tx1">
                            <a:lumMod val="85000"/>
                            <a:lumOff val="15000"/>
                          </a:schemeClr>
                        </a:solidFill>
                      </a:endParaRPr>
                    </a:p>
                  </a:txBody>
                  <a:tcPr marL="226793" marR="136076" marT="136076" marB="13607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878E8B">
                        <a:alpha val="14902"/>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dirty="0">
                          <a:solidFill>
                            <a:schemeClr val="tx1">
                              <a:lumMod val="85000"/>
                              <a:lumOff val="15000"/>
                            </a:schemeClr>
                          </a:solidFill>
                        </a:rPr>
                        <a:t>Trade diversion</a:t>
                      </a:r>
                    </a:p>
                    <a:p>
                      <a:r>
                        <a:rPr lang="en-GB" sz="1600" dirty="0">
                          <a:solidFill>
                            <a:schemeClr val="tx1">
                              <a:lumMod val="85000"/>
                              <a:lumOff val="15000"/>
                            </a:schemeClr>
                          </a:solidFill>
                        </a:rPr>
                        <a:t>The existence of the</a:t>
                      </a:r>
                      <a:r>
                        <a:rPr lang="en-GB" sz="1600" baseline="0" dirty="0">
                          <a:solidFill>
                            <a:schemeClr val="tx1">
                              <a:lumMod val="85000"/>
                              <a:lumOff val="15000"/>
                            </a:schemeClr>
                          </a:solidFill>
                        </a:rPr>
                        <a:t> common external tariff, diverts trade away from the EU. Goods within the SEM may be more expensive, and this could damage consumer welfare.</a:t>
                      </a:r>
                      <a:endParaRPr lang="en-GB" sz="1600" dirty="0">
                        <a:solidFill>
                          <a:schemeClr val="tx1">
                            <a:lumMod val="85000"/>
                            <a:lumOff val="15000"/>
                          </a:schemeClr>
                        </a:solidFill>
                      </a:endParaRPr>
                    </a:p>
                  </a:txBody>
                  <a:tcPr marL="226793" marR="136076" marT="136076" marB="13607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878E8B">
                        <a:alpha val="14902"/>
                      </a:srgbClr>
                    </a:solidFill>
                  </a:tcPr>
                </a:tc>
                <a:extLst>
                  <a:ext uri="{0D108BD9-81ED-4DB2-BD59-A6C34878D82A}">
                    <a16:rowId xmlns:a16="http://schemas.microsoft.com/office/drawing/2014/main" val="10001"/>
                  </a:ext>
                </a:extLst>
              </a:tr>
              <a:tr h="151800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dirty="0">
                          <a:solidFill>
                            <a:schemeClr val="tx1">
                              <a:lumMod val="85000"/>
                              <a:lumOff val="15000"/>
                            </a:schemeClr>
                          </a:solidFill>
                        </a:rPr>
                        <a:t>Competition</a:t>
                      </a:r>
                    </a:p>
                    <a:p>
                      <a:r>
                        <a:rPr lang="en-GB" sz="1600" dirty="0">
                          <a:solidFill>
                            <a:schemeClr val="tx1">
                              <a:lumMod val="85000"/>
                              <a:lumOff val="15000"/>
                            </a:schemeClr>
                          </a:solidFill>
                        </a:rPr>
                        <a:t>Stronger</a:t>
                      </a:r>
                      <a:r>
                        <a:rPr lang="en-GB" sz="1600" baseline="0" dirty="0">
                          <a:solidFill>
                            <a:schemeClr val="tx1">
                              <a:lumMod val="85000"/>
                              <a:lumOff val="15000"/>
                            </a:schemeClr>
                          </a:solidFill>
                        </a:rPr>
                        <a:t> competitive forces within the SEM can drive productive and dynamic efficiency, which will benefit consumers.</a:t>
                      </a:r>
                      <a:endParaRPr lang="en-GB" sz="1600" dirty="0">
                        <a:solidFill>
                          <a:schemeClr val="tx1">
                            <a:lumMod val="85000"/>
                            <a:lumOff val="15000"/>
                          </a:schemeClr>
                        </a:solidFill>
                      </a:endParaRPr>
                    </a:p>
                  </a:txBody>
                  <a:tcPr marL="226793" marR="136076" marT="136076" marB="136076">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lnTlToBr w="12700" cmpd="sng">
                      <a:noFill/>
                      <a:prstDash val="solid"/>
                    </a:lnTlToBr>
                    <a:lnBlToTr w="12700" cmpd="sng">
                      <a:noFill/>
                      <a:prstDash val="solid"/>
                    </a:lnBlToTr>
                    <a:solidFill>
                      <a:srgbClr val="878E8B">
                        <a:alpha val="30196"/>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dirty="0">
                          <a:solidFill>
                            <a:schemeClr val="tx1">
                              <a:lumMod val="85000"/>
                              <a:lumOff val="15000"/>
                            </a:schemeClr>
                          </a:solidFill>
                        </a:rPr>
                        <a:t>Monopolies</a:t>
                      </a:r>
                    </a:p>
                    <a:p>
                      <a:r>
                        <a:rPr lang="en-GB" sz="1600" dirty="0">
                          <a:solidFill>
                            <a:schemeClr val="tx1">
                              <a:lumMod val="85000"/>
                              <a:lumOff val="15000"/>
                            </a:schemeClr>
                          </a:solidFill>
                        </a:rPr>
                        <a:t>In some markets</a:t>
                      </a:r>
                      <a:r>
                        <a:rPr lang="en-GB" sz="1600" baseline="0" dirty="0">
                          <a:solidFill>
                            <a:schemeClr val="tx1">
                              <a:lumMod val="85000"/>
                              <a:lumOff val="15000"/>
                            </a:schemeClr>
                          </a:solidFill>
                        </a:rPr>
                        <a:t> e.g. gas and electricity, tariffs have seen significant merger activity and the creation of large monopolies seeking to exploit the available economies of scale.</a:t>
                      </a:r>
                      <a:endParaRPr lang="en-GB" sz="1600" dirty="0">
                        <a:solidFill>
                          <a:schemeClr val="tx1">
                            <a:lumMod val="85000"/>
                            <a:lumOff val="15000"/>
                          </a:schemeClr>
                        </a:solidFill>
                      </a:endParaRPr>
                    </a:p>
                  </a:txBody>
                  <a:tcPr marL="226793" marR="136076" marT="136076" marB="136076">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lnTlToBr w="12700" cmpd="sng">
                      <a:noFill/>
                      <a:prstDash val="solid"/>
                    </a:lnTlToBr>
                    <a:lnBlToTr w="12700" cmpd="sng">
                      <a:noFill/>
                      <a:prstDash val="solid"/>
                    </a:lnBlToTr>
                    <a:solidFill>
                      <a:srgbClr val="878E8B">
                        <a:alpha val="30196"/>
                      </a:srgbClr>
                    </a:solidFill>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3CEF6E63-9ECF-A527-CDBF-784A02016D0C}"/>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109C7B47-F485-8383-3F86-992193F1DAD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D592166B-E5E9-30AC-C52B-13CC86162E63}"/>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2BAE6E5-DE77-B982-98F6-A71E6124C2B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07593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8881" y="457201"/>
            <a:ext cx="10909640" cy="1832654"/>
          </a:xfrm>
        </p:spPr>
        <p:txBody>
          <a:bodyPr vert="horz" lIns="91440" tIns="45720" rIns="91440" bIns="45720" rtlCol="0" anchor="b">
            <a:normAutofit/>
          </a:bodyPr>
          <a:lstStyle/>
          <a:p>
            <a:pPr algn="ctr"/>
            <a:br>
              <a:rPr lang="en-US" sz="2100" kern="1200">
                <a:solidFill>
                  <a:schemeClr val="tx1"/>
                </a:solidFill>
                <a:latin typeface="+mj-lt"/>
                <a:ea typeface="+mj-ea"/>
                <a:cs typeface="+mj-cs"/>
              </a:rPr>
            </a:br>
            <a:br>
              <a:rPr lang="en-US" sz="2100" kern="1200">
                <a:solidFill>
                  <a:schemeClr val="tx1"/>
                </a:solidFill>
                <a:latin typeface="+mj-lt"/>
                <a:ea typeface="+mj-ea"/>
                <a:cs typeface="+mj-cs"/>
              </a:rPr>
            </a:br>
            <a:r>
              <a:rPr lang="en-US" sz="2100" kern="1200">
                <a:solidFill>
                  <a:schemeClr val="tx1"/>
                </a:solidFill>
                <a:latin typeface="+mj-lt"/>
                <a:ea typeface="+mj-ea"/>
                <a:cs typeface="+mj-cs"/>
              </a:rPr>
              <a:t>The Single European Market</a:t>
            </a:r>
            <a:br>
              <a:rPr lang="en-US" sz="2100" kern="1200">
                <a:solidFill>
                  <a:schemeClr val="tx1"/>
                </a:solidFill>
                <a:latin typeface="+mj-lt"/>
                <a:ea typeface="+mj-ea"/>
                <a:cs typeface="+mj-cs"/>
              </a:rPr>
            </a:br>
            <a:br>
              <a:rPr lang="en-US" sz="2100" kern="1200">
                <a:solidFill>
                  <a:schemeClr val="tx1"/>
                </a:solidFill>
                <a:latin typeface="+mj-lt"/>
                <a:ea typeface="+mj-ea"/>
                <a:cs typeface="+mj-cs"/>
              </a:rPr>
            </a:br>
            <a:br>
              <a:rPr lang="en-US" sz="2100" kern="1200">
                <a:solidFill>
                  <a:schemeClr val="tx1"/>
                </a:solidFill>
                <a:latin typeface="+mj-lt"/>
                <a:ea typeface="+mj-ea"/>
                <a:cs typeface="+mj-cs"/>
              </a:rPr>
            </a:br>
            <a:endParaRPr lang="en-US" sz="21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482560420"/>
              </p:ext>
            </p:extLst>
          </p:nvPr>
        </p:nvGraphicFramePr>
        <p:xfrm>
          <a:off x="316301" y="2774830"/>
          <a:ext cx="11548873" cy="3016949"/>
        </p:xfrm>
        <a:graphic>
          <a:graphicData uri="http://schemas.openxmlformats.org/drawingml/2006/table">
            <a:tbl>
              <a:tblPr firstRow="1" bandRow="1">
                <a:noFill/>
              </a:tblPr>
              <a:tblGrid>
                <a:gridCol w="5849081">
                  <a:extLst>
                    <a:ext uri="{9D8B030D-6E8A-4147-A177-3AD203B41FA5}">
                      <a16:colId xmlns:a16="http://schemas.microsoft.com/office/drawing/2014/main" val="20000"/>
                    </a:ext>
                  </a:extLst>
                </a:gridCol>
                <a:gridCol w="5699792">
                  <a:extLst>
                    <a:ext uri="{9D8B030D-6E8A-4147-A177-3AD203B41FA5}">
                      <a16:colId xmlns:a16="http://schemas.microsoft.com/office/drawing/2014/main" val="20001"/>
                    </a:ext>
                  </a:extLst>
                </a:gridCol>
              </a:tblGrid>
              <a:tr h="65741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900" b="0" cap="none" spc="0" dirty="0">
                          <a:solidFill>
                            <a:schemeClr val="tx1"/>
                          </a:solidFill>
                        </a:rPr>
                        <a:t>Advantages</a:t>
                      </a:r>
                    </a:p>
                  </a:txBody>
                  <a:tcPr marL="124623" marR="124623" marT="87236" marB="87236">
                    <a:lnL w="12700" cmpd="sng">
                      <a:noFill/>
                    </a:lnL>
                    <a:lnR w="12700" cmpd="sng">
                      <a:noFill/>
                    </a:lnR>
                    <a:lnT w="28575" cap="flat" cmpd="sng" algn="ctr">
                      <a:solidFill>
                        <a:schemeClr val="tx1"/>
                      </a:solidFill>
                      <a:prstDash val="solid"/>
                    </a:lnT>
                    <a:lnB w="38100" cmpd="sng">
                      <a:no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1900" b="0" cap="none" spc="0">
                          <a:solidFill>
                            <a:schemeClr val="tx1"/>
                          </a:solidFill>
                        </a:rPr>
                        <a:t>Disadvantages</a:t>
                      </a:r>
                    </a:p>
                  </a:txBody>
                  <a:tcPr marL="124623" marR="124623" marT="87236" marB="87236">
                    <a:lnL w="12700" cmpd="sng">
                      <a:noFill/>
                    </a:lnL>
                    <a:lnR w="12700" cmpd="sng">
                      <a:noFill/>
                    </a:lnR>
                    <a:lnT w="28575" cap="flat" cmpd="sng" algn="ctr">
                      <a:solidFill>
                        <a:schemeClr val="tx1"/>
                      </a:solidFill>
                      <a:prstDash val="soli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8747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900" b="1" cap="none" spc="0" dirty="0">
                          <a:solidFill>
                            <a:schemeClr val="tx1"/>
                          </a:solidFill>
                        </a:rPr>
                        <a:t>Access to markets</a:t>
                      </a:r>
                    </a:p>
                    <a:p>
                      <a:r>
                        <a:rPr lang="en-GB" sz="1900" cap="none" spc="0" dirty="0">
                          <a:solidFill>
                            <a:schemeClr val="tx1"/>
                          </a:solidFill>
                        </a:rPr>
                        <a:t>The SEM creates a market of 28 countries and a population of</a:t>
                      </a:r>
                      <a:r>
                        <a:rPr lang="en-GB" sz="1900" cap="none" spc="0" baseline="0" dirty="0">
                          <a:solidFill>
                            <a:schemeClr val="tx1"/>
                          </a:solidFill>
                        </a:rPr>
                        <a:t> over 500m, offering significant scope for businesses to expand.</a:t>
                      </a:r>
                      <a:endParaRPr lang="en-GB" sz="1900" cap="none" spc="0" dirty="0">
                        <a:solidFill>
                          <a:schemeClr val="tx1"/>
                        </a:solidFill>
                      </a:endParaRPr>
                    </a:p>
                  </a:txBody>
                  <a:tcPr marL="124623" marR="124623" marT="87236" marB="87236">
                    <a:lnL w="28575" cap="flat" cmpd="sng" algn="ctr">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900" b="1" cap="none" spc="0" dirty="0">
                          <a:solidFill>
                            <a:schemeClr val="tx1"/>
                          </a:solidFill>
                        </a:rPr>
                        <a:t>Unemployment</a:t>
                      </a:r>
                    </a:p>
                    <a:p>
                      <a:r>
                        <a:rPr lang="en-GB" sz="1900" cap="none" spc="0" dirty="0">
                          <a:solidFill>
                            <a:schemeClr val="tx1"/>
                          </a:solidFill>
                        </a:rPr>
                        <a:t>In some countries, workers may lose their jobs as production is transferred to member states with lower labour costs.</a:t>
                      </a:r>
                    </a:p>
                  </a:txBody>
                  <a:tcPr marL="124623" marR="124623" marT="87236" marB="87236">
                    <a:lnL w="12700" cmpd="sng">
                      <a:noFill/>
                      <a:prstDash val="solid"/>
                    </a:lnL>
                    <a:lnR w="28575" cap="flat" cmpd="sng" algn="ctr">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7206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cap="none" spc="0" dirty="0">
                          <a:solidFill>
                            <a:schemeClr val="tx1"/>
                          </a:solidFill>
                        </a:rPr>
                        <a:t>Freedom of movement</a:t>
                      </a:r>
                    </a:p>
                    <a:p>
                      <a:r>
                        <a:rPr lang="en-GB" sz="1600" cap="none" spc="0" dirty="0">
                          <a:solidFill>
                            <a:schemeClr val="tx1"/>
                          </a:solidFill>
                        </a:rPr>
                        <a:t>There is the right to live and work anywhere within the SEM</a:t>
                      </a:r>
                      <a:r>
                        <a:rPr lang="en-GB" sz="1600" cap="none" spc="0" baseline="0" dirty="0">
                          <a:solidFill>
                            <a:schemeClr val="tx1"/>
                          </a:solidFill>
                        </a:rPr>
                        <a:t> without restriction which boosts labour mobility.</a:t>
                      </a:r>
                      <a:endParaRPr lang="en-GB" sz="1600" cap="none" spc="0" dirty="0">
                        <a:solidFill>
                          <a:schemeClr val="tx1"/>
                        </a:solidFill>
                      </a:endParaRPr>
                    </a:p>
                  </a:txBody>
                  <a:tcPr marL="124623" marR="124623" marT="87236" marB="87236">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600" b="1" cap="none" spc="0" dirty="0">
                          <a:solidFill>
                            <a:schemeClr val="tx1"/>
                          </a:solidFill>
                        </a:rPr>
                        <a:t>Cost</a:t>
                      </a:r>
                    </a:p>
                    <a:p>
                      <a:r>
                        <a:rPr lang="en-GB" sz="1600" cap="none" spc="0" dirty="0">
                          <a:solidFill>
                            <a:schemeClr val="tx1"/>
                          </a:solidFill>
                        </a:rPr>
                        <a:t>Membership of the SEM costs the</a:t>
                      </a:r>
                      <a:r>
                        <a:rPr lang="en-GB" sz="1600" cap="none" spc="0" baseline="0" dirty="0">
                          <a:solidFill>
                            <a:schemeClr val="tx1"/>
                          </a:solidFill>
                        </a:rPr>
                        <a:t> UK around £15b per year.</a:t>
                      </a:r>
                      <a:endParaRPr lang="en-GB" sz="1600" cap="none" spc="0" dirty="0">
                        <a:solidFill>
                          <a:schemeClr val="tx1"/>
                        </a:solidFill>
                      </a:endParaRPr>
                    </a:p>
                  </a:txBody>
                  <a:tcPr marL="124623" marR="124623" marT="87236" marB="87236">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9AC4F500-18D4-33A1-FF56-C70BE3101C2F}"/>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98CD2C31-D199-3000-B8EE-04CDD7271FB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2BB8958E-0617-64AD-C676-F39C440B343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231045C-C14C-E489-49FD-8EF8C081EA0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05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GB" sz="5400"/>
              <a:t>Customs unions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en-GB" sz="2400"/>
              <a:t>The EU is not a free trade area as such, but a customs union</a:t>
            </a:r>
          </a:p>
          <a:p>
            <a:endParaRPr lang="en-GB" sz="2400"/>
          </a:p>
          <a:p>
            <a:r>
              <a:rPr lang="en-GB" sz="2400"/>
              <a:t>A free trade area is a group of countries that have removed most or all tariffs and/or quotas</a:t>
            </a:r>
          </a:p>
          <a:p>
            <a:endParaRPr lang="en-GB" sz="2400"/>
          </a:p>
          <a:p>
            <a:r>
              <a:rPr lang="en-GB" sz="2400"/>
              <a:t>A customs union will involve internal free trade amongst member states, but also includes a common external tariff</a:t>
            </a:r>
          </a:p>
        </p:txBody>
      </p:sp>
      <p:pic>
        <p:nvPicPr>
          <p:cNvPr id="4" name="Picture 3">
            <a:extLst>
              <a:ext uri="{FF2B5EF4-FFF2-40B4-BE49-F238E27FC236}">
                <a16:creationId xmlns:a16="http://schemas.microsoft.com/office/drawing/2014/main" id="{062FAF09-80DC-DF77-3489-AE79008AA3B8}"/>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AE22CCB3-C3C4-5EFB-67B1-9C5418A2CE1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7913196-C6C8-5D8B-7FDA-2D47886C065E}"/>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FDAC7D-764D-23A3-A76C-DE9F498308C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24563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84" y="1054121"/>
            <a:ext cx="9465131" cy="1184111"/>
          </a:xfrm>
        </p:spPr>
        <p:txBody>
          <a:bodyPr>
            <a:normAutofit/>
          </a:bodyPr>
          <a:lstStyle/>
          <a:p>
            <a:r>
              <a:rPr lang="en-GB" dirty="0"/>
              <a:t>Customs unions</a:t>
            </a:r>
          </a:p>
        </p:txBody>
      </p:sp>
      <p:sp>
        <p:nvSpPr>
          <p:cNvPr id="3" name="Content Placeholder 2"/>
          <p:cNvSpPr>
            <a:spLocks noGrp="1"/>
          </p:cNvSpPr>
          <p:nvPr>
            <p:ph idx="1"/>
          </p:nvPr>
        </p:nvSpPr>
        <p:spPr>
          <a:xfrm>
            <a:off x="1524000" y="2399099"/>
            <a:ext cx="9465564" cy="3400969"/>
          </a:xfrm>
        </p:spPr>
        <p:txBody>
          <a:bodyPr>
            <a:normAutofit/>
          </a:bodyPr>
          <a:lstStyle/>
          <a:p>
            <a:r>
              <a:rPr lang="en-GB" sz="2000"/>
              <a:t>Each member of the customs union cannot pursue their own international trade policy, instead trade negotiations are conducted on behalf of all member states</a:t>
            </a:r>
          </a:p>
          <a:p>
            <a:endParaRPr lang="en-GB" sz="2000"/>
          </a:p>
          <a:p>
            <a:r>
              <a:rPr lang="en-GB" sz="2000"/>
              <a:t>The EU is the biggest customs union in the world with a 15.5% share of world trade</a:t>
            </a:r>
          </a:p>
          <a:p>
            <a:endParaRPr lang="en-GB" sz="2000"/>
          </a:p>
          <a:p>
            <a:r>
              <a:rPr lang="en-GB" sz="2000"/>
              <a:t>It is important to differentiate a customs union from the Single European Market (SEM), which in addition to having no internal trade barriers and a common external tariff, also involves the free movement of goods, services, capital and labour which promotes deeper economic integration and market liberalisation</a:t>
            </a:r>
          </a:p>
          <a:p>
            <a:endParaRPr lang="en-GB" sz="2000"/>
          </a:p>
        </p:txBody>
      </p:sp>
      <p:pic>
        <p:nvPicPr>
          <p:cNvPr id="4" name="Picture 3">
            <a:extLst>
              <a:ext uri="{FF2B5EF4-FFF2-40B4-BE49-F238E27FC236}">
                <a16:creationId xmlns:a16="http://schemas.microsoft.com/office/drawing/2014/main" id="{F76654C5-67EC-C2E1-75AA-8BD79B52E40A}"/>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1F6AD274-B347-C8CE-9453-544A2D848B9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2B12AC21-4150-AE02-EE70-1369AB38E52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056D0D8-AEF6-69B7-ACD4-FA3214EB703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89989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GB" sz="5000"/>
              <a:t>Different stages of economic integration</a:t>
            </a:r>
          </a:p>
        </p:txBody>
      </p:sp>
      <p:sp>
        <p:nvSpPr>
          <p:cNvPr id="1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3916165"/>
              </p:ext>
            </p:extLst>
          </p:nvPr>
        </p:nvGraphicFramePr>
        <p:xfrm>
          <a:off x="838200" y="2258396"/>
          <a:ext cx="10515604" cy="3888264"/>
        </p:xfrm>
        <a:graphic>
          <a:graphicData uri="http://schemas.openxmlformats.org/drawingml/2006/table">
            <a:tbl>
              <a:tblPr>
                <a:noFill/>
              </a:tblPr>
              <a:tblGrid>
                <a:gridCol w="2391789">
                  <a:extLst>
                    <a:ext uri="{9D8B030D-6E8A-4147-A177-3AD203B41FA5}">
                      <a16:colId xmlns:a16="http://schemas.microsoft.com/office/drawing/2014/main" val="3934289889"/>
                    </a:ext>
                  </a:extLst>
                </a:gridCol>
                <a:gridCol w="1705148">
                  <a:extLst>
                    <a:ext uri="{9D8B030D-6E8A-4147-A177-3AD203B41FA5}">
                      <a16:colId xmlns:a16="http://schemas.microsoft.com/office/drawing/2014/main" val="3438955508"/>
                    </a:ext>
                  </a:extLst>
                </a:gridCol>
                <a:gridCol w="1652071">
                  <a:extLst>
                    <a:ext uri="{9D8B030D-6E8A-4147-A177-3AD203B41FA5}">
                      <a16:colId xmlns:a16="http://schemas.microsoft.com/office/drawing/2014/main" val="2703366303"/>
                    </a:ext>
                  </a:extLst>
                </a:gridCol>
                <a:gridCol w="1533489">
                  <a:extLst>
                    <a:ext uri="{9D8B030D-6E8A-4147-A177-3AD203B41FA5}">
                      <a16:colId xmlns:a16="http://schemas.microsoft.com/office/drawing/2014/main" val="2000760233"/>
                    </a:ext>
                  </a:extLst>
                </a:gridCol>
                <a:gridCol w="1396898">
                  <a:extLst>
                    <a:ext uri="{9D8B030D-6E8A-4147-A177-3AD203B41FA5}">
                      <a16:colId xmlns:a16="http://schemas.microsoft.com/office/drawing/2014/main" val="2138083315"/>
                    </a:ext>
                  </a:extLst>
                </a:gridCol>
                <a:gridCol w="1836209">
                  <a:extLst>
                    <a:ext uri="{9D8B030D-6E8A-4147-A177-3AD203B41FA5}">
                      <a16:colId xmlns:a16="http://schemas.microsoft.com/office/drawing/2014/main" val="1974567093"/>
                    </a:ext>
                  </a:extLst>
                </a:gridCol>
              </a:tblGrid>
              <a:tr h="1062129">
                <a:tc>
                  <a:txBody>
                    <a:bodyPr/>
                    <a:lstStyle/>
                    <a:p>
                      <a:pPr algn="ctr" fontAlgn="t"/>
                      <a:r>
                        <a:rPr lang="en-GB" sz="1600" b="0">
                          <a:solidFill>
                            <a:schemeClr val="tx1">
                              <a:lumMod val="85000"/>
                              <a:lumOff val="15000"/>
                            </a:schemeClr>
                          </a:solidFill>
                          <a:effectLst/>
                          <a:latin typeface="inherit"/>
                        </a:rPr>
                        <a:t>Different stages of economic integration between countries</a:t>
                      </a:r>
                    </a:p>
                  </a:txBody>
                  <a:tcPr marL="232923" marR="139754" marT="139754" marB="139754">
                    <a:lnL w="12700" cmpd="sng">
                      <a:no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No Internal Trade Barriers</a:t>
                      </a:r>
                    </a:p>
                  </a:txBody>
                  <a:tcPr marL="232923" marR="139754" marT="139754" marB="139754">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Common External Tariff</a:t>
                      </a:r>
                    </a:p>
                  </a:txBody>
                  <a:tcPr marL="232923" marR="139754" marT="139754" marB="139754">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Factor and Asset Mobility</a:t>
                      </a:r>
                    </a:p>
                  </a:txBody>
                  <a:tcPr marL="232923" marR="139754" marT="139754" marB="139754">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Common Currency</a:t>
                      </a:r>
                    </a:p>
                  </a:txBody>
                  <a:tcPr marL="232923" marR="139754" marT="139754" marB="139754">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Common Economic Policy</a:t>
                      </a:r>
                    </a:p>
                  </a:txBody>
                  <a:tcPr marL="232923" marR="139754" marT="139754" marB="139754">
                    <a:lnL w="38100" cap="flat" cmpd="sng" algn="ctr">
                      <a:solidFill>
                        <a:srgbClr val="FFFFFF"/>
                      </a:solidFill>
                      <a:prstDash val="solid"/>
                    </a:lnL>
                    <a:lnR w="12700" cmpd="sng">
                      <a:noFill/>
                      <a:prstDash val="solid"/>
                    </a:lnR>
                    <a:lnT w="12700" cmpd="sng">
                      <a:no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774632371"/>
                  </a:ext>
                </a:extLst>
              </a:tr>
              <a:tr h="565227">
                <a:tc>
                  <a:txBody>
                    <a:bodyPr/>
                    <a:lstStyle/>
                    <a:p>
                      <a:pPr algn="ctr" fontAlgn="t"/>
                      <a:r>
                        <a:rPr lang="en-GB" sz="1600" b="1">
                          <a:solidFill>
                            <a:schemeClr val="tx1">
                              <a:lumMod val="85000"/>
                              <a:lumOff val="15000"/>
                            </a:schemeClr>
                          </a:solidFill>
                          <a:effectLst/>
                          <a:latin typeface="inherit"/>
                        </a:rPr>
                        <a:t>Free Trade Area</a:t>
                      </a:r>
                      <a:endParaRPr lang="en-GB" sz="1600" b="0">
                        <a:solidFill>
                          <a:schemeClr val="tx1">
                            <a:lumMod val="85000"/>
                            <a:lumOff val="15000"/>
                          </a:schemeClr>
                        </a:solidFill>
                        <a:effectLst/>
                        <a:latin typeface="inherit"/>
                      </a:endParaRPr>
                    </a:p>
                  </a:txBody>
                  <a:tcPr marL="232923" marR="139754" marT="139754" marB="139754">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388913740"/>
                  </a:ext>
                </a:extLst>
              </a:tr>
              <a:tr h="565227">
                <a:tc>
                  <a:txBody>
                    <a:bodyPr/>
                    <a:lstStyle/>
                    <a:p>
                      <a:pPr algn="ctr" fontAlgn="t"/>
                      <a:r>
                        <a:rPr lang="en-GB" sz="1600" b="1">
                          <a:solidFill>
                            <a:schemeClr val="tx1">
                              <a:lumMod val="85000"/>
                              <a:lumOff val="15000"/>
                            </a:schemeClr>
                          </a:solidFill>
                          <a:effectLst/>
                          <a:latin typeface="inherit"/>
                        </a:rPr>
                        <a:t>Customs Union</a:t>
                      </a:r>
                      <a:endParaRPr lang="en-GB" sz="1600" b="0">
                        <a:solidFill>
                          <a:schemeClr val="tx1">
                            <a:lumMod val="85000"/>
                            <a:lumOff val="15000"/>
                          </a:schemeClr>
                        </a:solidFill>
                        <a:effectLst/>
                        <a:latin typeface="inherit"/>
                      </a:endParaRPr>
                    </a:p>
                  </a:txBody>
                  <a:tcPr marL="232923" marR="139754" marT="139754" marB="139754">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938807756"/>
                  </a:ext>
                </a:extLst>
              </a:tr>
              <a:tr h="565227">
                <a:tc>
                  <a:txBody>
                    <a:bodyPr/>
                    <a:lstStyle/>
                    <a:p>
                      <a:pPr algn="ctr" fontAlgn="t"/>
                      <a:r>
                        <a:rPr lang="en-GB" sz="1600" b="1">
                          <a:solidFill>
                            <a:schemeClr val="tx1">
                              <a:lumMod val="85000"/>
                              <a:lumOff val="15000"/>
                            </a:schemeClr>
                          </a:solidFill>
                          <a:effectLst/>
                          <a:latin typeface="inherit"/>
                        </a:rPr>
                        <a:t>Single Market</a:t>
                      </a:r>
                      <a:endParaRPr lang="en-GB" sz="1600" b="0">
                        <a:solidFill>
                          <a:schemeClr val="tx1">
                            <a:lumMod val="85000"/>
                            <a:lumOff val="15000"/>
                          </a:schemeClr>
                        </a:solidFill>
                        <a:effectLst/>
                        <a:latin typeface="inherit"/>
                      </a:endParaRPr>
                    </a:p>
                  </a:txBody>
                  <a:tcPr marL="232923" marR="139754" marT="139754" marB="139754">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927486008"/>
                  </a:ext>
                </a:extLst>
              </a:tr>
              <a:tr h="565227">
                <a:tc>
                  <a:txBody>
                    <a:bodyPr/>
                    <a:lstStyle/>
                    <a:p>
                      <a:pPr algn="ctr" fontAlgn="t"/>
                      <a:r>
                        <a:rPr lang="en-GB" sz="1600" b="1">
                          <a:solidFill>
                            <a:schemeClr val="tx1">
                              <a:lumMod val="85000"/>
                              <a:lumOff val="15000"/>
                            </a:schemeClr>
                          </a:solidFill>
                          <a:effectLst/>
                          <a:latin typeface="inherit"/>
                        </a:rPr>
                        <a:t>Monetary Union</a:t>
                      </a:r>
                      <a:endParaRPr lang="en-GB" sz="1600" b="0">
                        <a:solidFill>
                          <a:schemeClr val="tx1">
                            <a:lumMod val="85000"/>
                            <a:lumOff val="15000"/>
                          </a:schemeClr>
                        </a:solidFill>
                        <a:effectLst/>
                        <a:latin typeface="inherit"/>
                      </a:endParaRPr>
                    </a:p>
                  </a:txBody>
                  <a:tcPr marL="232923" marR="139754" marT="139754" marB="139754">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fontAlgn="t"/>
                      <a:endParaRPr lang="en-GB" sz="1600" b="0">
                        <a:solidFill>
                          <a:schemeClr val="tx1">
                            <a:lumMod val="85000"/>
                            <a:lumOff val="15000"/>
                          </a:schemeClr>
                        </a:solidFill>
                        <a:effectLst/>
                        <a:latin typeface="inherit"/>
                      </a:endParaRPr>
                    </a:p>
                  </a:txBody>
                  <a:tcPr marL="232923" marR="139754" marT="139754" marB="13975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017024248"/>
                  </a:ext>
                </a:extLst>
              </a:tr>
              <a:tr h="565227">
                <a:tc>
                  <a:txBody>
                    <a:bodyPr/>
                    <a:lstStyle/>
                    <a:p>
                      <a:pPr algn="ctr" fontAlgn="t"/>
                      <a:r>
                        <a:rPr lang="en-GB" sz="1600" b="1">
                          <a:solidFill>
                            <a:schemeClr val="tx1">
                              <a:lumMod val="85000"/>
                              <a:lumOff val="15000"/>
                            </a:schemeClr>
                          </a:solidFill>
                          <a:effectLst/>
                          <a:latin typeface="inherit"/>
                        </a:rPr>
                        <a:t>Economic Union</a:t>
                      </a:r>
                      <a:endParaRPr lang="en-GB" sz="1600" b="0">
                        <a:solidFill>
                          <a:schemeClr val="tx1">
                            <a:lumMod val="85000"/>
                            <a:lumOff val="15000"/>
                          </a:schemeClr>
                        </a:solidFill>
                        <a:effectLst/>
                        <a:latin typeface="inherit"/>
                      </a:endParaRPr>
                    </a:p>
                  </a:txBody>
                  <a:tcPr marL="232923" marR="139754" marT="139754" marB="139754">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fontAlgn="t"/>
                      <a:r>
                        <a:rPr lang="en-GB" sz="1600" b="0">
                          <a:solidFill>
                            <a:schemeClr val="tx1">
                              <a:lumMod val="85000"/>
                              <a:lumOff val="15000"/>
                            </a:schemeClr>
                          </a:solidFill>
                          <a:effectLst/>
                          <a:latin typeface="inherit"/>
                        </a:rPr>
                        <a:t>X</a:t>
                      </a:r>
                    </a:p>
                  </a:txBody>
                  <a:tcPr marL="232923" marR="139754" marT="139754" marB="139754">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3461396486"/>
                  </a:ext>
                </a:extLst>
              </a:tr>
            </a:tbl>
          </a:graphicData>
        </a:graphic>
      </p:graphicFrame>
      <p:pic>
        <p:nvPicPr>
          <p:cNvPr id="8" name="Picture 7">
            <a:extLst>
              <a:ext uri="{FF2B5EF4-FFF2-40B4-BE49-F238E27FC236}">
                <a16:creationId xmlns:a16="http://schemas.microsoft.com/office/drawing/2014/main" id="{408F49ED-B3A8-A991-4809-66EAD6D98BC3}"/>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9" name="Picture 8">
            <a:extLst>
              <a:ext uri="{FF2B5EF4-FFF2-40B4-BE49-F238E27FC236}">
                <a16:creationId xmlns:a16="http://schemas.microsoft.com/office/drawing/2014/main" id="{29963284-C5CC-73C6-6C53-A772BBF7A292}"/>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10" name="Footer Placeholder 2">
            <a:extLst>
              <a:ext uri="{FF2B5EF4-FFF2-40B4-BE49-F238E27FC236}">
                <a16:creationId xmlns:a16="http://schemas.microsoft.com/office/drawing/2014/main" id="{DED86C97-107C-6ADA-382A-C3F55B12A646}"/>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C3FF0F-CF03-319D-B312-336DB6AA7DF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247561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0929B48-AADB-E2FD-E3E6-F89EF01C97C1}"/>
              </a:ext>
            </a:extLst>
          </p:cNvPr>
          <p:cNvPicPr>
            <a:picLocks noChangeAspect="1"/>
          </p:cNvPicPr>
          <p:nvPr/>
        </p:nvPicPr>
        <p:blipFill rotWithShape="1">
          <a:blip r:embed="rId3"/>
          <a:srcRect l="3987" r="10987" b="-1"/>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38200" y="365125"/>
            <a:ext cx="3822189" cy="1899912"/>
          </a:xfrm>
          <a:prstGeom prst="roundRect">
            <a:avLst/>
          </a:prstGeom>
        </p:spPr>
        <p:txBody>
          <a:bodyPr vert="horz" lIns="91440" tIns="45720" rIns="91440" bIns="45720" rtlCol="0" anchor="ctr">
            <a:normAutofit/>
          </a:bodyPr>
          <a:lstStyle/>
          <a:p>
            <a:r>
              <a:rPr lang="en-US" sz="4000"/>
              <a:t>Activity 3</a:t>
            </a:r>
          </a:p>
        </p:txBody>
      </p:sp>
      <p:sp>
        <p:nvSpPr>
          <p:cNvPr id="19" name="Content Placeholder 2"/>
          <p:cNvSpPr>
            <a:spLocks noGrp="1"/>
          </p:cNvSpPr>
          <p:nvPr>
            <p:ph idx="1"/>
          </p:nvPr>
        </p:nvSpPr>
        <p:spPr>
          <a:xfrm>
            <a:off x="838200" y="2434201"/>
            <a:ext cx="3822189" cy="3742762"/>
          </a:xfrm>
          <a:ln>
            <a:noFill/>
          </a:ln>
        </p:spPr>
        <p:txBody>
          <a:bodyPr vert="horz" lIns="91440" tIns="45720" rIns="91440" bIns="45720" rtlCol="0">
            <a:normAutofit/>
          </a:bodyPr>
          <a:lstStyle/>
          <a:p>
            <a:pPr lvl="0"/>
            <a:r>
              <a:rPr lang="en-US" sz="2400"/>
              <a:t>State 2 characteristics of a trading bloc.</a:t>
            </a:r>
          </a:p>
          <a:p>
            <a:pPr marL="228600" marR="0" lvl="0" fontAlgn="auto">
              <a:spcBef>
                <a:spcPts val="1000"/>
              </a:spcBef>
              <a:spcAft>
                <a:spcPts val="0"/>
              </a:spcAft>
              <a:buClrTx/>
              <a:buSzTx/>
              <a:tabLst/>
              <a:defRPr/>
            </a:pPr>
            <a:r>
              <a:rPr kumimoji="0" lang="en-US" sz="2400" b="0" i="0" u="none" strike="noStrike" cap="none" spc="0" normalizeH="0" baseline="0" noProof="0">
                <a:ln>
                  <a:noFill/>
                </a:ln>
                <a:effectLst/>
                <a:uLnTx/>
                <a:uFillTx/>
              </a:rPr>
              <a:t>What is the definition of a “single market”?</a:t>
            </a:r>
          </a:p>
          <a:p>
            <a:pPr>
              <a:defRPr/>
            </a:pPr>
            <a:r>
              <a:rPr kumimoji="0" lang="en-US" sz="2400" b="0" i="0" u="none" strike="noStrike" cap="none" spc="0" normalizeH="0" baseline="0" noProof="0">
                <a:ln>
                  <a:noFill/>
                </a:ln>
                <a:effectLst/>
                <a:uLnTx/>
                <a:uFillTx/>
              </a:rPr>
              <a:t>Explain 2 negative impacts of trading blocs on individual firms operating outside member states.</a:t>
            </a:r>
          </a:p>
        </p:txBody>
      </p:sp>
      <p:pic>
        <p:nvPicPr>
          <p:cNvPr id="3" name="Picture 2">
            <a:extLst>
              <a:ext uri="{FF2B5EF4-FFF2-40B4-BE49-F238E27FC236}">
                <a16:creationId xmlns:a16="http://schemas.microsoft.com/office/drawing/2014/main" id="{4781E116-48BE-1431-9A56-1751F2D3394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D43CAB09-9924-C9ED-D9F3-37D04F818FBC}"/>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14C7E219-2C97-440D-FE77-F401AD92647F}"/>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ADAA05-6BEB-16D3-0D20-9E20416C3E5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89664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283412A-5826-E9C1-2E44-FB8F440F58EF}"/>
              </a:ext>
            </a:extLst>
          </p:cNvPr>
          <p:cNvPicPr>
            <a:picLocks noChangeAspect="1"/>
          </p:cNvPicPr>
          <p:nvPr/>
        </p:nvPicPr>
        <p:blipFill rotWithShape="1">
          <a:blip r:embed="rId3"/>
          <a:srcRect l="6161" r="9" b="9"/>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838200" y="365125"/>
            <a:ext cx="3822189" cy="1899912"/>
          </a:xfrm>
          <a:prstGeom prst="roundRect">
            <a:avLst/>
          </a:prstGeom>
        </p:spPr>
        <p:txBody>
          <a:bodyPr vert="horz" lIns="91440" tIns="45720" rIns="91440" bIns="45720" rtlCol="0" anchor="ctr">
            <a:normAutofit/>
          </a:bodyPr>
          <a:lstStyle/>
          <a:p>
            <a:r>
              <a:rPr lang="en-US" sz="4000"/>
              <a:t>Activity 4</a:t>
            </a:r>
          </a:p>
        </p:txBody>
      </p:sp>
      <p:sp>
        <p:nvSpPr>
          <p:cNvPr id="8" name="Content Placeholder 2"/>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Identify</a:t>
            </a:r>
            <a:r>
              <a:rPr kumimoji="0" lang="en-US" sz="2000" b="0" i="0" u="none" strike="noStrike" cap="none" spc="0" normalizeH="0" noProof="0">
                <a:ln>
                  <a:noFill/>
                </a:ln>
                <a:effectLst/>
                <a:uLnTx/>
                <a:uFillTx/>
              </a:rPr>
              <a:t> 4 pieces of information about the </a:t>
            </a:r>
            <a:r>
              <a:rPr kumimoji="0" lang="en-US" sz="2000" b="1" i="0" u="none" strike="noStrike" cap="none" spc="0" normalizeH="0" noProof="0">
                <a:ln>
                  <a:noFill/>
                </a:ln>
                <a:effectLst/>
                <a:uLnTx/>
                <a:uFillTx/>
              </a:rPr>
              <a:t>EU </a:t>
            </a:r>
            <a:r>
              <a:rPr kumimoji="0" lang="en-US" sz="2000" i="0" u="none" strike="noStrike" cap="none" spc="0" normalizeH="0" noProof="0">
                <a:ln>
                  <a:noFill/>
                </a:ln>
                <a:effectLst/>
                <a:uLnTx/>
                <a:uFillTx/>
              </a:rPr>
              <a:t>and the </a:t>
            </a:r>
            <a:r>
              <a:rPr kumimoji="0" lang="en-US" sz="2000" b="1" i="0" u="none" strike="noStrike" cap="none" spc="0" normalizeH="0" noProof="0">
                <a:ln>
                  <a:noFill/>
                </a:ln>
                <a:effectLst/>
                <a:uLnTx/>
                <a:uFillTx/>
              </a:rPr>
              <a:t>single market.</a:t>
            </a:r>
          </a:p>
          <a:p>
            <a:pPr>
              <a:defRPr/>
            </a:pPr>
            <a:r>
              <a:rPr kumimoji="0" lang="en-US" sz="2000" b="0" i="0" u="none" strike="noStrike" cap="none" spc="0" normalizeH="0" baseline="0" noProof="0">
                <a:ln>
                  <a:noFill/>
                </a:ln>
                <a:effectLst/>
                <a:uLnTx/>
                <a:uFillTx/>
              </a:rPr>
              <a:t>Explain how trading blocs</a:t>
            </a:r>
            <a:r>
              <a:rPr kumimoji="0" lang="en-US" sz="2000" b="0" i="0" u="none" strike="noStrike" cap="none" spc="0" normalizeH="0" noProof="0">
                <a:ln>
                  <a:noFill/>
                </a:ln>
                <a:effectLst/>
                <a:uLnTx/>
                <a:uFillTx/>
              </a:rPr>
              <a:t> lead to greater interdependence between member states. </a:t>
            </a:r>
            <a:endParaRPr kumimoji="0" lang="en-US" sz="2000" b="0" i="0" u="none" strike="noStrike" cap="none" spc="0" normalizeH="0" baseline="0" noProof="0">
              <a:ln>
                <a:noFill/>
              </a:ln>
              <a:effectLst/>
              <a:uLnTx/>
              <a:uFillTx/>
            </a:endParaRPr>
          </a:p>
          <a:p>
            <a:pPr marL="228600" marR="0" lvl="0" fontAlgn="auto">
              <a:spcBef>
                <a:spcPts val="1000"/>
              </a:spcBef>
              <a:spcAft>
                <a:spcPts val="0"/>
              </a:spcAft>
              <a:buClrTx/>
              <a:buSzTx/>
              <a:tabLst/>
              <a:defRPr/>
            </a:pPr>
            <a:endParaRPr kumimoji="0" lang="en-US" sz="2000" b="1"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08CBF1BA-699F-ACC9-08A5-3B7A5D6B182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76955FFA-80C6-7E56-5A0E-73E683990BB2}"/>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D96F07B5-088D-8691-95F6-8A7E7084D9C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A6EFF2-3BE2-46C4-8D2F-FD3E6D6D8D10}"/>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4231828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GB" sz="5000"/>
              <a:t>Identify ways in which a Customs Union differs from a Single Market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3957F14-BAFA-C069-C0F0-C348A346E07B}"/>
              </a:ext>
            </a:extLst>
          </p:cNvPr>
          <p:cNvGraphicFramePr>
            <a:graphicFrameLocks noGrp="1"/>
          </p:cNvGraphicFramePr>
          <p:nvPr>
            <p:ph idx="1"/>
            <p:extLst>
              <p:ext uri="{D42A27DB-BD31-4B8C-83A1-F6EECF244321}">
                <p14:modId xmlns:p14="http://schemas.microsoft.com/office/powerpoint/2010/main" val="423670790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278098F-BA0D-DEB2-8E1C-D2115D3FFAFB}"/>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D43A051B-7A7B-4921-156F-DF97CD4DB4D4}"/>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9C6D2003-E506-41D5-B957-0EAE6AAC6608}"/>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76663E3-B25D-5C15-E688-B70375113C6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09497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39EABB-D30D-1F0C-6A48-E8F798190D87}"/>
              </a:ext>
            </a:extLst>
          </p:cNvPr>
          <p:cNvPicPr>
            <a:picLocks noChangeAspect="1"/>
          </p:cNvPicPr>
          <p:nvPr/>
        </p:nvPicPr>
        <p:blipFill rotWithShape="1">
          <a:blip r:embed="rId3"/>
          <a:srcRect l="11947" r="15888" b="6"/>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4" name="Freeform: Shape 1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idx="4294967295"/>
          </p:nvPr>
        </p:nvSpPr>
        <p:spPr>
          <a:xfrm>
            <a:off x="6801436" y="1396289"/>
            <a:ext cx="4819952" cy="1325563"/>
          </a:xfrm>
          <a:prstGeom prst="roundRect">
            <a:avLst/>
          </a:prstGeom>
        </p:spPr>
        <p:txBody>
          <a:bodyPr vert="horz" lIns="91440" tIns="45720" rIns="91440" bIns="45720" rtlCol="0" anchor="ctr">
            <a:normAutofit/>
          </a:bodyPr>
          <a:lstStyle/>
          <a:p>
            <a:r>
              <a:rPr lang="en-US"/>
              <a:t>Recall Activity</a:t>
            </a:r>
          </a:p>
        </p:txBody>
      </p:sp>
      <p:sp>
        <p:nvSpPr>
          <p:cNvPr id="8" name="Content Placeholder 2"/>
          <p:cNvSpPr txBox="1">
            <a:spLocks/>
          </p:cNvSpPr>
          <p:nvPr/>
        </p:nvSpPr>
        <p:spPr>
          <a:xfrm>
            <a:off x="6801435" y="2871982"/>
            <a:ext cx="4819951"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800" b="0" i="0" u="none" strike="noStrike" cap="none" spc="0" normalizeH="0" baseline="0" noProof="0">
                <a:ln>
                  <a:noFill/>
                </a:ln>
                <a:effectLst/>
                <a:uLnTx/>
                <a:uFillTx/>
              </a:rPr>
              <a:t>List 5 things that the UK exports?</a:t>
            </a:r>
          </a:p>
          <a:p>
            <a:pPr>
              <a:defRPr/>
            </a:pPr>
            <a:r>
              <a:rPr lang="en-US" sz="1800"/>
              <a:t>What is meant by the term the balance of payments?</a:t>
            </a:r>
          </a:p>
          <a:p>
            <a:pPr>
              <a:defRPr/>
            </a:pPr>
            <a:r>
              <a:rPr lang="en-US" sz="1800"/>
              <a:t>Give 2 advantages and one disadvantage of trade liberalization</a:t>
            </a:r>
          </a:p>
          <a:p>
            <a:pPr>
              <a:defRPr/>
            </a:pPr>
            <a:endParaRPr lang="en-US" sz="1800"/>
          </a:p>
          <a:p>
            <a:pPr>
              <a:defRPr/>
            </a:pPr>
            <a:endParaRPr lang="en-US" sz="1800"/>
          </a:p>
        </p:txBody>
      </p:sp>
      <p:pic>
        <p:nvPicPr>
          <p:cNvPr id="3" name="Picture 2">
            <a:extLst>
              <a:ext uri="{FF2B5EF4-FFF2-40B4-BE49-F238E27FC236}">
                <a16:creationId xmlns:a16="http://schemas.microsoft.com/office/drawing/2014/main" id="{7E1689E8-6F40-F3DC-D283-170C904730B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798C411E-AA9E-A51C-CB8B-33B765E5B9B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CE3572AA-B008-D5C5-4C57-EAF1A4F8BCD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CAE6C4F-AEEB-8351-9BE2-AD983DEB1896}"/>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5080380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0" y="1050595"/>
            <a:ext cx="8074815" cy="1618489"/>
          </a:xfrm>
        </p:spPr>
        <p:txBody>
          <a:bodyPr anchor="ctr">
            <a:normAutofit/>
          </a:bodyPr>
          <a:lstStyle/>
          <a:p>
            <a:r>
              <a:rPr lang="en-GB" sz="5000"/>
              <a:t>How does a trading bloc differ from a customs union?</a:t>
            </a:r>
          </a:p>
        </p:txBody>
      </p:sp>
      <p:sp>
        <p:nvSpPr>
          <p:cNvPr id="3" name="Content Placeholder 2"/>
          <p:cNvSpPr>
            <a:spLocks noGrp="1"/>
          </p:cNvSpPr>
          <p:nvPr>
            <p:ph idx="1"/>
          </p:nvPr>
        </p:nvSpPr>
        <p:spPr>
          <a:xfrm>
            <a:off x="1285240" y="2969469"/>
            <a:ext cx="9555682" cy="2958545"/>
          </a:xfrm>
        </p:spPr>
        <p:txBody>
          <a:bodyPr anchor="t">
            <a:normAutofit lnSpcReduction="10000"/>
          </a:bodyPr>
          <a:lstStyle/>
          <a:p>
            <a:r>
              <a:rPr lang="en-GB" sz="1400" dirty="0"/>
              <a:t>Trading bloc</a:t>
            </a:r>
          </a:p>
          <a:p>
            <a:pPr lvl="1"/>
            <a:r>
              <a:rPr lang="en-GB" sz="1400" dirty="0"/>
              <a:t>A trading bloc is essential an agreement between countries to lower their import tariffs and perhaps extend this to reducing the use of non-tariff barriers to trade. </a:t>
            </a:r>
            <a:endParaRPr lang="en-GB" sz="1400" dirty="0">
              <a:cs typeface="Calibri"/>
            </a:endParaRPr>
          </a:p>
          <a:p>
            <a:pPr lvl="1"/>
            <a:r>
              <a:rPr lang="en-GB" sz="1400" dirty="0"/>
              <a:t>In a free trade area, each country continues to be able to set their own distinct external tariff on goods imported from the rest of the world.</a:t>
            </a:r>
          </a:p>
          <a:p>
            <a:r>
              <a:rPr lang="en-GB" sz="1400" dirty="0"/>
              <a:t>Customs union</a:t>
            </a:r>
            <a:endParaRPr lang="en-GB" sz="1400" dirty="0">
              <a:cs typeface="Calibri"/>
            </a:endParaRPr>
          </a:p>
          <a:p>
            <a:pPr lvl="1"/>
            <a:r>
              <a:rPr lang="en-GB" sz="1400" dirty="0"/>
              <a:t>A customs union is different from a free trade area, in which means no tariffs are charged on goods and services moving within the area. </a:t>
            </a:r>
            <a:endParaRPr lang="en-GB" sz="1400" dirty="0">
              <a:cs typeface="Calibri"/>
            </a:endParaRPr>
          </a:p>
          <a:p>
            <a:pPr lvl="1"/>
            <a:r>
              <a:rPr lang="en-GB" sz="1400" dirty="0"/>
              <a:t>It adds on a common external tariff on all products flowing from countries outside the customs union, unless specific trade deals have been established. </a:t>
            </a:r>
            <a:endParaRPr lang="en-GB" sz="1400" dirty="0">
              <a:cs typeface="Calibri"/>
            </a:endParaRPr>
          </a:p>
          <a:p>
            <a:pPr lvl="1"/>
            <a:r>
              <a:rPr lang="en-GB" sz="1400" dirty="0"/>
              <a:t>Revenues from import tariffs are combined for all member states. The countries in a customs union negotiate as a bloc when discussing trade deals with countries outside the union. </a:t>
            </a:r>
            <a:endParaRPr lang="en-GB" sz="1400" dirty="0">
              <a:cs typeface="Calibri"/>
            </a:endParaRPr>
          </a:p>
          <a:p>
            <a:pPr lvl="1"/>
            <a:r>
              <a:rPr lang="en-GB" sz="1400" dirty="0"/>
              <a:t>A good example is the recently introduced bilateral trade deal between the European Union and Japan.</a:t>
            </a:r>
            <a:endParaRPr lang="en-GB" sz="1400" dirty="0">
              <a:cs typeface="Calibri"/>
            </a:endParaRPr>
          </a:p>
        </p:txBody>
      </p:sp>
      <p:pic>
        <p:nvPicPr>
          <p:cNvPr id="4" name="Picture 3">
            <a:extLst>
              <a:ext uri="{FF2B5EF4-FFF2-40B4-BE49-F238E27FC236}">
                <a16:creationId xmlns:a16="http://schemas.microsoft.com/office/drawing/2014/main" id="{F09C1282-2BD0-FCC0-0584-BB906AD88E28}"/>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D2A44F3E-BE42-28E2-6B37-89EB07AD395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A0F86C7B-DBA4-8FDD-586E-263747EB98B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032E160-E089-065E-2600-E962710BD9D1}"/>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747049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GB" sz="4000">
                <a:solidFill>
                  <a:srgbClr val="FFFFFF"/>
                </a:solidFill>
              </a:rPr>
              <a:t>EU enlargement</a:t>
            </a:r>
          </a:p>
        </p:txBody>
      </p:sp>
      <p:sp>
        <p:nvSpPr>
          <p:cNvPr id="3" name="Content Placeholder 2"/>
          <p:cNvSpPr>
            <a:spLocks noGrp="1"/>
          </p:cNvSpPr>
          <p:nvPr>
            <p:ph idx="1"/>
          </p:nvPr>
        </p:nvSpPr>
        <p:spPr>
          <a:xfrm>
            <a:off x="1371599" y="2318197"/>
            <a:ext cx="9724031" cy="4028414"/>
          </a:xfrm>
        </p:spPr>
        <p:txBody>
          <a:bodyPr anchor="ctr">
            <a:normAutofit/>
          </a:bodyPr>
          <a:lstStyle/>
          <a:p>
            <a:r>
              <a:rPr lang="en-GB" sz="1700"/>
              <a:t>Since its inception in 1958, the EU has grown from 6 to 28 member states, with Croatia the most recent country to join in 2013</a:t>
            </a:r>
          </a:p>
          <a:p>
            <a:r>
              <a:rPr lang="en-GB" sz="1700"/>
              <a:t>In 2016 the UK voted to leave the EU</a:t>
            </a:r>
          </a:p>
          <a:p>
            <a:r>
              <a:rPr lang="en-GB" sz="1700"/>
              <a:t>At the current time there are a further 5 candidate countries for EU membership i.e. Iceland, Macedonia, Montenegro, Serbia and Turkey</a:t>
            </a:r>
          </a:p>
          <a:p>
            <a:r>
              <a:rPr lang="en-GB" sz="1700"/>
              <a:t>Potential positive implications of enlargement include:</a:t>
            </a:r>
          </a:p>
          <a:p>
            <a:pPr lvl="1"/>
            <a:r>
              <a:rPr lang="en-GB" sz="1700"/>
              <a:t>EU enlargement has increased the potential for economies of scale and free trade across a larger geographical area and population</a:t>
            </a:r>
          </a:p>
          <a:p>
            <a:pPr lvl="1"/>
            <a:r>
              <a:rPr lang="en-GB" sz="1700"/>
              <a:t>For consumers, the increased competition may drive down production costs leading to lower prices and increased choice and quality</a:t>
            </a:r>
          </a:p>
          <a:p>
            <a:pPr lvl="1"/>
            <a:r>
              <a:rPr lang="en-GB" sz="1700"/>
              <a:t>For businesses, they will be able to take advantage of the relative low wages of new accession countries</a:t>
            </a:r>
          </a:p>
          <a:p>
            <a:endParaRPr lang="en-GB" sz="1700"/>
          </a:p>
        </p:txBody>
      </p:sp>
      <p:pic>
        <p:nvPicPr>
          <p:cNvPr id="4" name="Picture 3">
            <a:extLst>
              <a:ext uri="{FF2B5EF4-FFF2-40B4-BE49-F238E27FC236}">
                <a16:creationId xmlns:a16="http://schemas.microsoft.com/office/drawing/2014/main" id="{98C5C1C4-9AB0-D5AF-0AF7-39FFB8DF55A3}"/>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AAA8C797-036B-30DE-E60B-28D07F58589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42F6292-5D19-085C-F75D-6BD215AF985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3CBA7D2-920B-0C18-7C67-788238F01A7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1770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EU enlargement</a:t>
            </a:r>
          </a:p>
        </p:txBody>
      </p:sp>
      <p:graphicFrame>
        <p:nvGraphicFramePr>
          <p:cNvPr id="5" name="Content Placeholder 2">
            <a:extLst>
              <a:ext uri="{FF2B5EF4-FFF2-40B4-BE49-F238E27FC236}">
                <a16:creationId xmlns:a16="http://schemas.microsoft.com/office/drawing/2014/main" id="{A689F964-0BF1-BDFE-AE48-22E23448BC9A}"/>
              </a:ext>
            </a:extLst>
          </p:cNvPr>
          <p:cNvGraphicFramePr>
            <a:graphicFrameLocks noGrp="1"/>
          </p:cNvGraphicFramePr>
          <p:nvPr>
            <p:ph idx="1"/>
            <p:extLst>
              <p:ext uri="{D42A27DB-BD31-4B8C-83A1-F6EECF244321}">
                <p14:modId xmlns:p14="http://schemas.microsoft.com/office/powerpoint/2010/main" val="157592980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272B46F-7F2C-65D8-8E10-9E33AAE503FB}"/>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78F5019B-483D-0C4C-878D-AC74AB3D07F0}"/>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567423C1-CECD-3FC2-E7B5-629FB5F97C0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B8157A4-01DC-5D42-BDE0-3C8E7FDBF05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024764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ASEAN</a:t>
            </a:r>
          </a:p>
        </p:txBody>
      </p:sp>
      <p:graphicFrame>
        <p:nvGraphicFramePr>
          <p:cNvPr id="5" name="Content Placeholder 2">
            <a:extLst>
              <a:ext uri="{FF2B5EF4-FFF2-40B4-BE49-F238E27FC236}">
                <a16:creationId xmlns:a16="http://schemas.microsoft.com/office/drawing/2014/main" id="{B0C4A63F-59AD-04A9-513E-35345B2CF872}"/>
              </a:ext>
            </a:extLst>
          </p:cNvPr>
          <p:cNvGraphicFramePr>
            <a:graphicFrameLocks noGrp="1"/>
          </p:cNvGraphicFramePr>
          <p:nvPr>
            <p:ph idx="1"/>
            <p:extLst>
              <p:ext uri="{D42A27DB-BD31-4B8C-83A1-F6EECF244321}">
                <p14:modId xmlns:p14="http://schemas.microsoft.com/office/powerpoint/2010/main" val="302883274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D1B8E3FE-9D4B-08F7-AF48-ABAC054D26DE}"/>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89FD5C1F-5E38-97D1-B406-4424D41F5B79}"/>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B8013EDE-41C6-3871-D896-787851EA4376}"/>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2D3384D-C156-61F0-8254-F5D077FB9AAD}"/>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94506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741" y="620392"/>
            <a:ext cx="3808268" cy="5504688"/>
          </a:xfrm>
        </p:spPr>
        <p:txBody>
          <a:bodyPr>
            <a:normAutofit/>
          </a:bodyPr>
          <a:lstStyle/>
          <a:p>
            <a:r>
              <a:rPr lang="en-GB" sz="6000">
                <a:solidFill>
                  <a:schemeClr val="accent5"/>
                </a:solidFill>
              </a:rPr>
              <a:t>ASEAN</a:t>
            </a:r>
          </a:p>
        </p:txBody>
      </p:sp>
      <p:graphicFrame>
        <p:nvGraphicFramePr>
          <p:cNvPr id="5" name="Content Placeholder 2">
            <a:extLst>
              <a:ext uri="{FF2B5EF4-FFF2-40B4-BE49-F238E27FC236}">
                <a16:creationId xmlns:a16="http://schemas.microsoft.com/office/drawing/2014/main" id="{27E3A1FE-053C-EA62-992C-1E47E0A1D4C9}"/>
              </a:ext>
            </a:extLst>
          </p:cNvPr>
          <p:cNvGraphicFramePr>
            <a:graphicFrameLocks noGrp="1"/>
          </p:cNvGraphicFramePr>
          <p:nvPr>
            <p:ph idx="1"/>
            <p:extLst>
              <p:ext uri="{D42A27DB-BD31-4B8C-83A1-F6EECF244321}">
                <p14:modId xmlns:p14="http://schemas.microsoft.com/office/powerpoint/2010/main" val="1082190599"/>
              </p:ext>
            </p:extLst>
          </p:nvPr>
        </p:nvGraphicFramePr>
        <p:xfrm>
          <a:off x="3971775" y="620392"/>
          <a:ext cx="7385073"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2000283-6679-7C12-4F96-45137CFA89ED}"/>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9065BD42-CE14-86FB-D5DE-297AB47BDF0A}"/>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44133A2-87EE-B506-41D0-EC598FC3EB7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6E944DB-B001-E116-C3B0-8442CA0C7B8B}"/>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39880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741" y="620392"/>
            <a:ext cx="3808268" cy="5504688"/>
          </a:xfrm>
        </p:spPr>
        <p:txBody>
          <a:bodyPr>
            <a:normAutofit/>
          </a:bodyPr>
          <a:lstStyle/>
          <a:p>
            <a:r>
              <a:rPr lang="en-GB" sz="6000">
                <a:solidFill>
                  <a:schemeClr val="accent5"/>
                </a:solidFill>
              </a:rPr>
              <a:t>NAFTA</a:t>
            </a:r>
          </a:p>
        </p:txBody>
      </p:sp>
      <p:graphicFrame>
        <p:nvGraphicFramePr>
          <p:cNvPr id="5" name="Content Placeholder 2">
            <a:extLst>
              <a:ext uri="{FF2B5EF4-FFF2-40B4-BE49-F238E27FC236}">
                <a16:creationId xmlns:a16="http://schemas.microsoft.com/office/drawing/2014/main" id="{BF28A45A-5448-0597-F668-2BF8ED8173E5}"/>
              </a:ext>
            </a:extLst>
          </p:cNvPr>
          <p:cNvGraphicFramePr>
            <a:graphicFrameLocks noGrp="1"/>
          </p:cNvGraphicFramePr>
          <p:nvPr>
            <p:ph idx="1"/>
            <p:extLst>
              <p:ext uri="{D42A27DB-BD31-4B8C-83A1-F6EECF244321}">
                <p14:modId xmlns:p14="http://schemas.microsoft.com/office/powerpoint/2010/main" val="1182271459"/>
              </p:ext>
            </p:extLst>
          </p:nvPr>
        </p:nvGraphicFramePr>
        <p:xfrm>
          <a:off x="4072416" y="620392"/>
          <a:ext cx="7284432"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17BA8CB-1108-B9F9-EFB7-1F0AAB41D24F}"/>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0D5F0982-0152-A899-9F8A-8D817C327890}"/>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37A1C9D1-C400-92A6-4AEA-E526162278A0}"/>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8E9B13E-59FA-2AE0-DC38-6A8D63B3ADBB}"/>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8008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83616"/>
            <a:ext cx="3722141" cy="5520579"/>
          </a:xfrm>
        </p:spPr>
        <p:txBody>
          <a:bodyPr>
            <a:normAutofit/>
          </a:bodyPr>
          <a:lstStyle/>
          <a:p>
            <a:r>
              <a:rPr lang="en-GB">
                <a:solidFill>
                  <a:srgbClr val="FFFFFF"/>
                </a:solidFill>
              </a:rPr>
              <a:t>Impact on firms of trading blocs</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934269" y="583616"/>
            <a:ext cx="6594189" cy="5520579"/>
          </a:xfrm>
        </p:spPr>
        <p:txBody>
          <a:bodyPr anchor="ctr">
            <a:normAutofit/>
          </a:bodyPr>
          <a:lstStyle/>
          <a:p>
            <a:r>
              <a:rPr lang="en-GB">
                <a:solidFill>
                  <a:srgbClr val="FFFFFF"/>
                </a:solidFill>
              </a:rPr>
              <a:t>There are a large number of potential impacts, both positive and negative. Some of these include:</a:t>
            </a:r>
          </a:p>
          <a:p>
            <a:pPr lvl="1"/>
            <a:r>
              <a:rPr lang="en-GB">
                <a:solidFill>
                  <a:srgbClr val="FFFFFF"/>
                </a:solidFill>
              </a:rPr>
              <a:t>Free trade within the bloc encouraging specialisation and trade</a:t>
            </a:r>
          </a:p>
          <a:p>
            <a:pPr lvl="1"/>
            <a:r>
              <a:rPr lang="en-GB">
                <a:solidFill>
                  <a:srgbClr val="FFFFFF"/>
                </a:solidFill>
              </a:rPr>
              <a:t>Easier access to knowledge, workers and components</a:t>
            </a:r>
          </a:p>
          <a:p>
            <a:pPr lvl="1"/>
            <a:r>
              <a:rPr lang="en-GB">
                <a:solidFill>
                  <a:srgbClr val="FFFFFF"/>
                </a:solidFill>
              </a:rPr>
              <a:t>Economies of scale</a:t>
            </a:r>
          </a:p>
          <a:p>
            <a:pPr lvl="1"/>
            <a:r>
              <a:rPr lang="en-GB">
                <a:solidFill>
                  <a:srgbClr val="FFFFFF"/>
                </a:solidFill>
              </a:rPr>
              <a:t>Take advantage of favourable differences between members e.g. taxes or labour costs</a:t>
            </a:r>
          </a:p>
          <a:p>
            <a:pPr lvl="1"/>
            <a:r>
              <a:rPr lang="en-GB">
                <a:solidFill>
                  <a:srgbClr val="FFFFFF"/>
                </a:solidFill>
              </a:rPr>
              <a:t>May reduce trade with countries outside of the bloc</a:t>
            </a:r>
          </a:p>
          <a:p>
            <a:pPr lvl="1"/>
            <a:r>
              <a:rPr lang="en-GB">
                <a:solidFill>
                  <a:srgbClr val="FFFFFF"/>
                </a:solidFill>
              </a:rPr>
              <a:t>Not all members may have same power</a:t>
            </a:r>
          </a:p>
          <a:p>
            <a:pPr lvl="1"/>
            <a:r>
              <a:rPr lang="en-GB">
                <a:solidFill>
                  <a:srgbClr val="FFFFFF"/>
                </a:solidFill>
              </a:rPr>
              <a:t>May damage domestic industries</a:t>
            </a:r>
          </a:p>
          <a:p>
            <a:endParaRPr lang="en-GB">
              <a:solidFill>
                <a:srgbClr val="FFFFFF"/>
              </a:solidFill>
            </a:endParaRPr>
          </a:p>
        </p:txBody>
      </p:sp>
      <p:pic>
        <p:nvPicPr>
          <p:cNvPr id="4" name="Picture 3">
            <a:extLst>
              <a:ext uri="{FF2B5EF4-FFF2-40B4-BE49-F238E27FC236}">
                <a16:creationId xmlns:a16="http://schemas.microsoft.com/office/drawing/2014/main" id="{DDC1BC8C-95DA-64C6-FE19-52850923B255}"/>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03ACBA60-D4B3-EB85-A5DE-264C7F8EF32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25BC99F4-E72A-30B2-77EE-22F38191007D}"/>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36B88D5-22E1-56CC-F662-68AB731B9B3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809059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201" y="365125"/>
            <a:ext cx="5251316" cy="1807305"/>
          </a:xfrm>
          <a:prstGeom prst="roundRect">
            <a:avLst/>
          </a:prstGeom>
        </p:spPr>
        <p:txBody>
          <a:bodyPr vert="horz" lIns="91440" tIns="45720" rIns="91440" bIns="45720" rtlCol="0" anchor="ctr">
            <a:normAutofit/>
          </a:bodyPr>
          <a:lstStyle/>
          <a:p>
            <a:r>
              <a:rPr lang="en-US"/>
              <a:t>Activity 5</a:t>
            </a:r>
          </a:p>
        </p:txBody>
      </p:sp>
      <p:sp>
        <p:nvSpPr>
          <p:cNvPr id="8" name="Content Placeholder 2"/>
          <p:cNvSpPr txBox="1">
            <a:spLocks/>
          </p:cNvSpPr>
          <p:nvPr/>
        </p:nvSpPr>
        <p:spPr>
          <a:xfrm>
            <a:off x="838200" y="2333297"/>
            <a:ext cx="4619621" cy="384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Identify 4 pieces of information about </a:t>
            </a:r>
            <a:r>
              <a:rPr kumimoji="0" lang="en-US" sz="2000" b="1" i="0" u="none" strike="noStrike" cap="none" spc="0" normalizeH="0" baseline="0" noProof="0">
                <a:ln>
                  <a:noFill/>
                </a:ln>
                <a:effectLst/>
                <a:uLnTx/>
                <a:uFillTx/>
              </a:rPr>
              <a:t>ASEAN.</a:t>
            </a:r>
          </a:p>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Explain 2 positive impacts of trading blocs on individual firms operating outside of member states.</a:t>
            </a:r>
          </a:p>
        </p:txBody>
      </p:sp>
      <p:pic>
        <p:nvPicPr>
          <p:cNvPr id="10" name="Picture 9">
            <a:extLst>
              <a:ext uri="{FF2B5EF4-FFF2-40B4-BE49-F238E27FC236}">
                <a16:creationId xmlns:a16="http://schemas.microsoft.com/office/drawing/2014/main" id="{D338EDB9-1158-962F-7D33-12D770C428DC}"/>
              </a:ext>
            </a:extLst>
          </p:cNvPr>
          <p:cNvPicPr>
            <a:picLocks noChangeAspect="1"/>
          </p:cNvPicPr>
          <p:nvPr/>
        </p:nvPicPr>
        <p:blipFill rotWithShape="1">
          <a:blip r:embed="rId3"/>
          <a:srcRect l="10356" r="40736"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4EB819DE-77AA-D28D-19BB-56AEBE9110D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B6B02532-9DB7-1E69-8101-39A0BC3D66F9}"/>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F391B1D5-1C5F-67E3-EF7B-041505DA08D1}"/>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A8236A-9CFA-0AE5-8249-D39F528967C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901661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201" y="365125"/>
            <a:ext cx="5251316" cy="1807305"/>
          </a:xfrm>
          <a:prstGeom prst="roundRect">
            <a:avLst/>
          </a:prstGeom>
        </p:spPr>
        <p:txBody>
          <a:bodyPr vert="horz" lIns="91440" tIns="45720" rIns="91440" bIns="45720" rtlCol="0" anchor="ctr">
            <a:normAutofit/>
          </a:bodyPr>
          <a:lstStyle/>
          <a:p>
            <a:r>
              <a:rPr lang="en-US"/>
              <a:t>Activity 6</a:t>
            </a:r>
          </a:p>
        </p:txBody>
      </p:sp>
      <p:sp>
        <p:nvSpPr>
          <p:cNvPr id="8" name="Content Placeholder 2"/>
          <p:cNvSpPr txBox="1">
            <a:spLocks/>
          </p:cNvSpPr>
          <p:nvPr/>
        </p:nvSpPr>
        <p:spPr>
          <a:xfrm>
            <a:off x="838200" y="2333297"/>
            <a:ext cx="4619621" cy="384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Identify 4 pieces of information about </a:t>
            </a:r>
            <a:r>
              <a:rPr kumimoji="0" lang="en-US" sz="2000" b="1" i="0" u="none" strike="noStrike" cap="none" spc="0" normalizeH="0" baseline="0" noProof="0">
                <a:ln>
                  <a:noFill/>
                </a:ln>
                <a:effectLst/>
                <a:uLnTx/>
                <a:uFillTx/>
              </a:rPr>
              <a:t>NAFTA</a:t>
            </a:r>
            <a:r>
              <a:rPr kumimoji="0" lang="en-US" sz="2000" b="0" i="0" u="none" strike="noStrike" cap="none" spc="0" normalizeH="0" baseline="0" noProof="0">
                <a:ln>
                  <a:noFill/>
                </a:ln>
                <a:effectLst/>
                <a:uLnTx/>
                <a:uFillTx/>
              </a:rPr>
              <a:t>.</a:t>
            </a:r>
          </a:p>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Explain 2 negative impacts of trading blocs on individual firms operating in member states.</a:t>
            </a:r>
          </a:p>
          <a:p>
            <a:pPr marL="228600" marR="0" lvl="0" fontAlgn="auto">
              <a:spcBef>
                <a:spcPts val="1000"/>
              </a:spcBef>
              <a:spcAft>
                <a:spcPts val="0"/>
              </a:spcAft>
              <a:buClrTx/>
              <a:buSzTx/>
              <a:tabLst/>
              <a:defRPr/>
            </a:pPr>
            <a:endParaRPr kumimoji="0" lang="en-US" sz="2000" b="1" i="0" u="none" strike="noStrike" cap="none" spc="0" normalizeH="0" baseline="0" noProof="0">
              <a:ln>
                <a:noFill/>
              </a:ln>
              <a:effectLst/>
              <a:uLnTx/>
              <a:uFillTx/>
            </a:endParaRPr>
          </a:p>
        </p:txBody>
      </p:sp>
      <p:pic>
        <p:nvPicPr>
          <p:cNvPr id="10" name="Picture 9">
            <a:extLst>
              <a:ext uri="{FF2B5EF4-FFF2-40B4-BE49-F238E27FC236}">
                <a16:creationId xmlns:a16="http://schemas.microsoft.com/office/drawing/2014/main" id="{074AC712-3BE8-DD95-E572-14028F8EDBB3}"/>
              </a:ext>
            </a:extLst>
          </p:cNvPr>
          <p:cNvPicPr>
            <a:picLocks noChangeAspect="1"/>
          </p:cNvPicPr>
          <p:nvPr/>
        </p:nvPicPr>
        <p:blipFill rotWithShape="1">
          <a:blip r:embed="rId3"/>
          <a:srcRect l="31930" r="20651" b="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7ABA296B-B06B-F966-12FC-697014488F0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F118948E-874B-23DC-DA2E-877AC4903B2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D0208186-FF19-26AE-BF77-D26DF0B14CDE}"/>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8A57801-D67A-B27E-BB85-3C1A04D22C22}"/>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09231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BA40F49-6490-49E1-AB89-4B5946083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30" y="1"/>
            <a:ext cx="12191695" cy="6847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04672" y="798445"/>
            <a:ext cx="4803636" cy="1311664"/>
          </a:xfrm>
          <a:prstGeom prst="roundRect">
            <a:avLst/>
          </a:prstGeom>
        </p:spPr>
        <p:txBody>
          <a:bodyPr vert="horz" lIns="91440" tIns="45720" rIns="91440" bIns="45720" rtlCol="0" anchor="b">
            <a:normAutofit/>
          </a:bodyPr>
          <a:lstStyle/>
          <a:p>
            <a:r>
              <a:rPr lang="en-US" sz="3600" kern="1200">
                <a:solidFill>
                  <a:schemeClr val="tx2"/>
                </a:solidFill>
                <a:latin typeface="+mj-lt"/>
                <a:ea typeface="+mj-ea"/>
                <a:cs typeface="+mj-cs"/>
              </a:rPr>
              <a:t>Activity 7</a:t>
            </a:r>
          </a:p>
        </p:txBody>
      </p:sp>
      <p:sp>
        <p:nvSpPr>
          <p:cNvPr id="8" name="Content Placeholder 2"/>
          <p:cNvSpPr txBox="1">
            <a:spLocks/>
          </p:cNvSpPr>
          <p:nvPr/>
        </p:nvSpPr>
        <p:spPr>
          <a:xfrm>
            <a:off x="804672" y="2272143"/>
            <a:ext cx="4803637" cy="3788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800" b="0" i="0" u="none" strike="noStrike" cap="none" spc="0" normalizeH="0" baseline="0" noProof="0">
                <a:ln>
                  <a:noFill/>
                </a:ln>
                <a:solidFill>
                  <a:schemeClr val="tx2"/>
                </a:solidFill>
                <a:effectLst/>
                <a:uLnTx/>
                <a:uFillTx/>
              </a:rPr>
              <a:t>What is the forecast trend growth rate of ASEAN countries between 2017 &amp; 2021?</a:t>
            </a:r>
          </a:p>
          <a:p>
            <a:pPr lvl="0"/>
            <a:r>
              <a:rPr lang="en-US" sz="1800">
                <a:solidFill>
                  <a:schemeClr val="tx2"/>
                </a:solidFill>
              </a:rPr>
              <a:t>What is the forecast trend growth rate of EU countries between 2017 and 2021?</a:t>
            </a:r>
          </a:p>
          <a:p>
            <a:r>
              <a:rPr kumimoji="0" lang="en-US" sz="1800" b="0" i="0" u="none" strike="noStrike" cap="none" spc="0" normalizeH="0" baseline="0" noProof="0">
                <a:ln>
                  <a:noFill/>
                </a:ln>
                <a:solidFill>
                  <a:schemeClr val="tx2"/>
                </a:solidFill>
                <a:effectLst/>
                <a:uLnTx/>
                <a:uFillTx/>
              </a:rPr>
              <a:t>Explain why the ASEAN GDP growth is forecast to be higher than that of the EU.</a:t>
            </a:r>
          </a:p>
          <a:p>
            <a:pPr lvl="0"/>
            <a:endParaRPr lang="en-US" sz="1800">
              <a:solidFill>
                <a:schemeClr val="tx2"/>
              </a:solidFill>
            </a:endParaRPr>
          </a:p>
          <a:p>
            <a:pPr marL="228600" marR="0" lvl="0" fontAlgn="auto">
              <a:spcBef>
                <a:spcPts val="1000"/>
              </a:spcBef>
              <a:spcAft>
                <a:spcPts val="0"/>
              </a:spcAft>
              <a:buClrTx/>
              <a:buSzTx/>
              <a:tabLst/>
              <a:defRPr/>
            </a:pPr>
            <a:endParaRPr kumimoji="0" lang="en-US" sz="1800" b="0" i="0" u="none" strike="noStrike" cap="none" spc="0" normalizeH="0" baseline="0" noProof="0">
              <a:ln>
                <a:noFill/>
              </a:ln>
              <a:solidFill>
                <a:schemeClr val="tx2"/>
              </a:solidFill>
              <a:effectLst/>
              <a:uLnTx/>
              <a:uFillTx/>
            </a:endParaRPr>
          </a:p>
        </p:txBody>
      </p:sp>
      <p:pic>
        <p:nvPicPr>
          <p:cNvPr id="10" name="Picture 9">
            <a:extLst>
              <a:ext uri="{FF2B5EF4-FFF2-40B4-BE49-F238E27FC236}">
                <a16:creationId xmlns:a16="http://schemas.microsoft.com/office/drawing/2014/main" id="{B157BA2B-2A23-6363-85C7-362522F673D6}"/>
              </a:ext>
            </a:extLst>
          </p:cNvPr>
          <p:cNvPicPr>
            <a:picLocks noChangeAspect="1"/>
          </p:cNvPicPr>
          <p:nvPr/>
        </p:nvPicPr>
        <p:blipFill rotWithShape="1">
          <a:blip r:embed="rId3"/>
          <a:srcRect t="15319" r="-1" b="21527"/>
          <a:stretch/>
        </p:blipFill>
        <p:spPr>
          <a:xfrm>
            <a:off x="6181744" y="136525"/>
            <a:ext cx="6010069" cy="3359093"/>
          </a:xfrm>
          <a:prstGeom prst="rect">
            <a:avLst/>
          </a:prstGeom>
        </p:spPr>
      </p:pic>
      <p:pic>
        <p:nvPicPr>
          <p:cNvPr id="3" name="Picture 5" descr="Chart, line chart&#10;&#10;Description automatically generated">
            <a:extLst>
              <a:ext uri="{FF2B5EF4-FFF2-40B4-BE49-F238E27FC236}">
                <a16:creationId xmlns:a16="http://schemas.microsoft.com/office/drawing/2014/main" id="{E2D6855D-CE97-DD48-02C9-392370E212E4}"/>
              </a:ext>
            </a:extLst>
          </p:cNvPr>
          <p:cNvPicPr>
            <a:picLocks noChangeAspect="1"/>
          </p:cNvPicPr>
          <p:nvPr/>
        </p:nvPicPr>
        <p:blipFill rotWithShape="1">
          <a:blip r:embed="rId4"/>
          <a:srcRect t="7022" r="-1" b="-1"/>
          <a:stretch/>
        </p:blipFill>
        <p:spPr>
          <a:xfrm>
            <a:off x="6181744" y="3495618"/>
            <a:ext cx="6010069" cy="3359093"/>
          </a:xfrm>
          <a:prstGeom prst="rect">
            <a:avLst/>
          </a:prstGeom>
        </p:spPr>
      </p:pic>
      <p:grpSp>
        <p:nvGrpSpPr>
          <p:cNvPr id="21" name="Group 20">
            <a:extLst>
              <a:ext uri="{FF2B5EF4-FFF2-40B4-BE49-F238E27FC236}">
                <a16:creationId xmlns:a16="http://schemas.microsoft.com/office/drawing/2014/main" id="{DC406F5B-6AB1-4F59-BBBB-3488A390D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68760" y="15796"/>
            <a:ext cx="6423053" cy="6838915"/>
            <a:chOff x="5742280" y="15796"/>
            <a:chExt cx="6423053" cy="6838915"/>
          </a:xfrm>
        </p:grpSpPr>
        <p:sp>
          <p:nvSpPr>
            <p:cNvPr id="22" name="Freeform: Shape 21">
              <a:extLst>
                <a:ext uri="{FF2B5EF4-FFF2-40B4-BE49-F238E27FC236}">
                  <a16:creationId xmlns:a16="http://schemas.microsoft.com/office/drawing/2014/main" id="{C3E373B8-6DB0-44E7-9D9A-501B6FDFC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57719" y="75800"/>
              <a:ext cx="6007612" cy="6778911"/>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2B7F0B0-E102-4757-9055-800A572A4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9360" y="75800"/>
              <a:ext cx="6025971" cy="6778911"/>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5AB4BAB0-028A-4315-907B-73C93ECCB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6634" y="56513"/>
              <a:ext cx="6028697" cy="679819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25" name="Freeform: Shape 24">
              <a:extLst>
                <a:ext uri="{FF2B5EF4-FFF2-40B4-BE49-F238E27FC236}">
                  <a16:creationId xmlns:a16="http://schemas.microsoft.com/office/drawing/2014/main" id="{D9C0146C-E4E0-4055-8429-E93F25CA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0215" y="15796"/>
              <a:ext cx="6165116" cy="6838915"/>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26" name="Freeform: Shape 25">
              <a:extLst>
                <a:ext uri="{FF2B5EF4-FFF2-40B4-BE49-F238E27FC236}">
                  <a16:creationId xmlns:a16="http://schemas.microsoft.com/office/drawing/2014/main" id="{4D7E2836-120A-433B-84C1-FA3AC0D65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2280" y="15796"/>
              <a:ext cx="6423053" cy="6838915"/>
            </a:xfrm>
            <a:custGeom>
              <a:avLst/>
              <a:gdLst>
                <a:gd name="connsiteX0" fmla="*/ 5953481 w 6423053"/>
                <a:gd name="connsiteY0" fmla="*/ 0 h 6858000"/>
                <a:gd name="connsiteX1" fmla="*/ 6423053 w 6423053"/>
                <a:gd name="connsiteY1" fmla="*/ 0 h 6858000"/>
                <a:gd name="connsiteX2" fmla="*/ 6423053 w 6423053"/>
                <a:gd name="connsiteY2" fmla="*/ 198945 h 6858000"/>
                <a:gd name="connsiteX3" fmla="*/ 6376812 w 6423053"/>
                <a:gd name="connsiteY3" fmla="*/ 175262 h 6858000"/>
                <a:gd name="connsiteX4" fmla="*/ 5997696 w 6423053"/>
                <a:gd name="connsiteY4" fmla="*/ 14961 h 6858000"/>
                <a:gd name="connsiteX5" fmla="*/ 0 w 6423053"/>
                <a:gd name="connsiteY5" fmla="*/ 0 h 6858000"/>
                <a:gd name="connsiteX6" fmla="*/ 3135749 w 6423053"/>
                <a:gd name="connsiteY6" fmla="*/ 0 h 6858000"/>
                <a:gd name="connsiteX7" fmla="*/ 3091534 w 6423053"/>
                <a:gd name="connsiteY7" fmla="*/ 14961 h 6858000"/>
                <a:gd name="connsiteX8" fmla="*/ 318496 w 6423053"/>
                <a:gd name="connsiteY8" fmla="*/ 3984640 h 6858000"/>
                <a:gd name="connsiteX9" fmla="*/ 1283537 w 6423053"/>
                <a:gd name="connsiteY9" fmla="*/ 6672844 h 6858000"/>
                <a:gd name="connsiteX10" fmla="*/ 1451818 w 6423053"/>
                <a:gd name="connsiteY10" fmla="*/ 6858000 h 6858000"/>
                <a:gd name="connsiteX11" fmla="*/ 0 w 642305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53" h="6858000">
                  <a:moveTo>
                    <a:pt x="5953481" y="0"/>
                  </a:moveTo>
                  <a:lnTo>
                    <a:pt x="6423053" y="0"/>
                  </a:lnTo>
                  <a:lnTo>
                    <a:pt x="6423053" y="198945"/>
                  </a:lnTo>
                  <a:lnTo>
                    <a:pt x="6376812" y="175262"/>
                  </a:lnTo>
                  <a:cubicBezTo>
                    <a:pt x="6253642" y="115913"/>
                    <a:pt x="6127152" y="62361"/>
                    <a:pt x="5997696" y="14961"/>
                  </a:cubicBezTo>
                  <a:close/>
                  <a:moveTo>
                    <a:pt x="0" y="0"/>
                  </a:moveTo>
                  <a:lnTo>
                    <a:pt x="3135749" y="0"/>
                  </a:lnTo>
                  <a:lnTo>
                    <a:pt x="3091534" y="14961"/>
                  </a:lnTo>
                  <a:cubicBezTo>
                    <a:pt x="1473341" y="607461"/>
                    <a:pt x="318496" y="2161186"/>
                    <a:pt x="318496" y="3984640"/>
                  </a:cubicBezTo>
                  <a:cubicBezTo>
                    <a:pt x="318496" y="5005774"/>
                    <a:pt x="680656" y="5942322"/>
                    <a:pt x="1283537" y="6672844"/>
                  </a:cubicBezTo>
                  <a:lnTo>
                    <a:pt x="145181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pic>
        <p:nvPicPr>
          <p:cNvPr id="4" name="Picture 3">
            <a:extLst>
              <a:ext uri="{FF2B5EF4-FFF2-40B4-BE49-F238E27FC236}">
                <a16:creationId xmlns:a16="http://schemas.microsoft.com/office/drawing/2014/main" id="{7F8B98AD-5536-2361-71C6-3A5D21E8851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6A2309B7-D94B-1A3B-B832-93D9CA8CD8CC}"/>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221298CE-8C6C-4B6C-0993-2BC27E0EC14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365DBCA-F34A-3623-3A4F-5A5DB6422D6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
        <p:nvSpPr>
          <p:cNvPr id="9" name="Rectangle 8">
            <a:extLst>
              <a:ext uri="{FF2B5EF4-FFF2-40B4-BE49-F238E27FC236}">
                <a16:creationId xmlns:a16="http://schemas.microsoft.com/office/drawing/2014/main" id="{BD4615BF-8E61-FE6C-DA4B-0068A9929127}"/>
              </a:ext>
            </a:extLst>
          </p:cNvPr>
          <p:cNvSpPr/>
          <p:nvPr/>
        </p:nvSpPr>
        <p:spPr>
          <a:xfrm>
            <a:off x="11071412" y="6436659"/>
            <a:ext cx="923364" cy="284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custDataLst>
      <p:tags r:id="rId1"/>
    </p:custDataLst>
    <p:extLst>
      <p:ext uri="{BB962C8B-B14F-4D97-AF65-F5344CB8AC3E}">
        <p14:creationId xmlns:p14="http://schemas.microsoft.com/office/powerpoint/2010/main" val="355080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40080" y="325369"/>
            <a:ext cx="4368602" cy="1956841"/>
          </a:xfrm>
          <a:prstGeom prst="roundRect">
            <a:avLst/>
          </a:prstGeom>
        </p:spPr>
        <p:txBody>
          <a:bodyPr vert="horz" lIns="91440" tIns="45720" rIns="91440" bIns="45720" rtlCol="0" anchor="b">
            <a:normAutofit/>
          </a:bodyPr>
          <a:lstStyle/>
          <a:p>
            <a:r>
              <a:rPr lang="en-US" sz="5400"/>
              <a:t>Starter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200" b="0" i="0" u="none" strike="noStrike" cap="none" spc="0" normalizeH="0" baseline="0" noProof="0">
                <a:ln>
                  <a:noFill/>
                </a:ln>
                <a:effectLst/>
                <a:uLnTx/>
                <a:uFillTx/>
              </a:rPr>
              <a:t>What is the definition of ‘Trade blocs’?</a:t>
            </a:r>
          </a:p>
          <a:p>
            <a:pPr>
              <a:defRPr/>
            </a:pPr>
            <a:r>
              <a:rPr lang="en-US" sz="2200"/>
              <a:t>Name 3 trade blocs.</a:t>
            </a:r>
          </a:p>
          <a:p>
            <a:pPr>
              <a:defRPr/>
            </a:pPr>
            <a:r>
              <a:rPr lang="en-US" sz="2200"/>
              <a:t>What is meant by a ‘level playing field’?</a:t>
            </a:r>
          </a:p>
          <a:p>
            <a:pPr>
              <a:defRPr/>
            </a:pPr>
            <a:r>
              <a:rPr lang="en-US" sz="2200"/>
              <a:t>Explain why a country might want to join a trade bloc.</a:t>
            </a:r>
          </a:p>
          <a:p>
            <a:pPr>
              <a:defRPr/>
            </a:pPr>
            <a:endParaRPr lang="en-US" sz="2200"/>
          </a:p>
          <a:p>
            <a:pPr>
              <a:defRPr/>
            </a:pPr>
            <a:endParaRPr lang="en-US" sz="2200"/>
          </a:p>
          <a:p>
            <a:pPr>
              <a:defRPr/>
            </a:pPr>
            <a:endParaRPr lang="en-US" sz="2200"/>
          </a:p>
        </p:txBody>
      </p:sp>
      <p:pic>
        <p:nvPicPr>
          <p:cNvPr id="13" name="Picture 9">
            <a:extLst>
              <a:ext uri="{FF2B5EF4-FFF2-40B4-BE49-F238E27FC236}">
                <a16:creationId xmlns:a16="http://schemas.microsoft.com/office/drawing/2014/main" id="{1840376A-A609-39FE-31FB-C154370E9B82}"/>
              </a:ext>
            </a:extLst>
          </p:cNvPr>
          <p:cNvPicPr>
            <a:picLocks noChangeAspect="1"/>
          </p:cNvPicPr>
          <p:nvPr/>
        </p:nvPicPr>
        <p:blipFill rotWithShape="1">
          <a:blip r:embed="rId3"/>
          <a:srcRect l="10106" r="14331" b="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a:extLst>
              <a:ext uri="{FF2B5EF4-FFF2-40B4-BE49-F238E27FC236}">
                <a16:creationId xmlns:a16="http://schemas.microsoft.com/office/drawing/2014/main" id="{547E55AD-5DC1-F0C3-2649-F0C4CB579B8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F0CA3C22-EAAC-B8EE-6BDA-F10DE5C61AE3}"/>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E30DA3EE-5FA1-0022-CB00-08FED68A6D69}"/>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C9AAC5-AF91-653B-8F5A-9B0356F1CF9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4012325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6900" y="1188637"/>
            <a:ext cx="3141430" cy="4480726"/>
          </a:xfrm>
        </p:spPr>
        <p:txBody>
          <a:bodyPr>
            <a:normAutofit/>
          </a:bodyPr>
          <a:lstStyle/>
          <a:p>
            <a:pPr algn="r"/>
            <a:r>
              <a:rPr lang="en-GB" sz="3100"/>
              <a:t>Growing interdependence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5138928" y="1338729"/>
            <a:ext cx="4795584" cy="4180542"/>
          </a:xfrm>
        </p:spPr>
        <p:txBody>
          <a:bodyPr anchor="ctr">
            <a:normAutofit/>
          </a:bodyPr>
          <a:lstStyle/>
          <a:p>
            <a:r>
              <a:rPr lang="en-GB" sz="2000"/>
              <a:t>Trading blocs create growing interdependence between member states as it is easier to trade with them</a:t>
            </a:r>
          </a:p>
          <a:p>
            <a:r>
              <a:rPr lang="en-GB" sz="2000"/>
              <a:t>This leads to a growing relationship with more imports to and exports from member states</a:t>
            </a:r>
          </a:p>
          <a:p>
            <a:r>
              <a:rPr lang="en-GB" sz="2000"/>
              <a:t>Closer contacts with economic agents leads to greater vulnerability as the impact on one member state has a greater impact on others</a:t>
            </a:r>
          </a:p>
          <a:p>
            <a:r>
              <a:rPr lang="en-GB" sz="2000"/>
              <a:t>This can be seen with the impact on the rest of the EU with the financial problems caused by the Greek debt crisis</a:t>
            </a:r>
          </a:p>
          <a:p>
            <a:endParaRPr lang="en-GB" sz="2000"/>
          </a:p>
        </p:txBody>
      </p:sp>
      <p:pic>
        <p:nvPicPr>
          <p:cNvPr id="3" name="Picture 2">
            <a:extLst>
              <a:ext uri="{FF2B5EF4-FFF2-40B4-BE49-F238E27FC236}">
                <a16:creationId xmlns:a16="http://schemas.microsoft.com/office/drawing/2014/main" id="{0CBD3569-83A0-75A1-2562-0BEBA9541179}"/>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8B927D07-AC09-A576-02D0-A322D3EBC67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B37F9FAB-AA7D-AED3-48E3-1278CB91392A}"/>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F41EF72-63AD-E5FC-E73C-2A70E7BE1BA4}"/>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8382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2221" y="877208"/>
            <a:ext cx="10876312" cy="5299755"/>
          </a:xfrm>
        </p:spPr>
        <p:txBody>
          <a:bodyPr>
            <a:normAutofit lnSpcReduction="10000"/>
          </a:bodyPr>
          <a:lstStyle/>
          <a:p>
            <a:pPr marL="0" indent="0">
              <a:buNone/>
            </a:pPr>
            <a:r>
              <a:rPr lang="en-GB" sz="2400"/>
              <a:t>The most significant trading blocs currently are:</a:t>
            </a:r>
          </a:p>
          <a:p>
            <a:pPr marL="0" indent="0">
              <a:buNone/>
            </a:pPr>
            <a:endParaRPr lang="en-GB" sz="2400"/>
          </a:p>
          <a:p>
            <a:pPr lvl="1"/>
            <a:r>
              <a:rPr lang="en-GB"/>
              <a:t>European Union (EU) – a customs union, a single market and now with a single currency</a:t>
            </a:r>
          </a:p>
          <a:p>
            <a:pPr lvl="1"/>
            <a:r>
              <a:rPr lang="en-GB"/>
              <a:t>European Free Trade Area (EFTA)</a:t>
            </a:r>
          </a:p>
          <a:p>
            <a:pPr lvl="1"/>
            <a:r>
              <a:rPr lang="en-GB"/>
              <a:t>North American Free Trade Agreement (NAFTA) between the USA, Canada and Mexico</a:t>
            </a:r>
          </a:p>
          <a:p>
            <a:pPr lvl="1"/>
            <a:r>
              <a:rPr lang="en-GB"/>
              <a:t>Mercosur - a customs union between Brazil, Argentina, Uruguay, Paraguay and Venezuela</a:t>
            </a:r>
          </a:p>
          <a:p>
            <a:pPr lvl="1"/>
            <a:r>
              <a:rPr lang="en-GB"/>
              <a:t>Association of Southeast Asian Nations (ASEAN) Free Trade Area (AFTA)</a:t>
            </a:r>
          </a:p>
          <a:p>
            <a:pPr lvl="1"/>
            <a:r>
              <a:rPr lang="en-GB"/>
              <a:t>Common Market of Eastern and Southern Africa (COMESA)</a:t>
            </a:r>
          </a:p>
          <a:p>
            <a:pPr lvl="1"/>
            <a:r>
              <a:rPr lang="en-GB"/>
              <a:t>South Asian Free Trade Area (SAFTA) created in 2006 with countries such as India and Pakistan</a:t>
            </a:r>
          </a:p>
          <a:p>
            <a:pPr lvl="1"/>
            <a:r>
              <a:rPr lang="en-GB"/>
              <a:t>Pacific Alliance – 2013 – a regional trade agreement between Chile, Colombia, Mexico and Peru</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6A4C740-5322-6572-256C-48474CD50DB7}"/>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B72CBAB5-E348-C0CD-B5F8-BAC44B14E1B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863E91C9-22F5-7E78-18DE-F260FC5E80A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4607A1-A1E6-BB02-1F31-24BAAC38F503}"/>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292121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GB" sz="3800"/>
              <a:t>Examples of Regional Trade Agreements (RTAs):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8037" y="2297585"/>
            <a:ext cx="10129291" cy="3737455"/>
          </a:xfrm>
        </p:spPr>
        <p:txBody>
          <a:bodyPr anchor="ctr">
            <a:normAutofit/>
          </a:bodyPr>
          <a:lstStyle/>
          <a:p>
            <a:r>
              <a:rPr lang="en-GB" sz="1900"/>
              <a:t>The number of RTAs has risen from around 70 in 1990 to over 300 now </a:t>
            </a:r>
          </a:p>
          <a:p>
            <a:r>
              <a:rPr lang="en-GB" sz="1900"/>
              <a:t>The World Trade Organisation permits trade blocs, provided that they result in lower protection against outside countries than existed before the creation of the trade bloc</a:t>
            </a:r>
          </a:p>
          <a:p>
            <a:pPr lvl="1"/>
            <a:r>
              <a:rPr lang="en-GB" sz="1900"/>
              <a:t>North American Free Trade Agreement (1994) – USA, Canada and Mexico</a:t>
            </a:r>
          </a:p>
          <a:p>
            <a:pPr lvl="1"/>
            <a:r>
              <a:rPr lang="en-GB" sz="1900"/>
              <a:t>Mercosur – Brazil, Argentina, Uruguay, Paraguay and Venezuela</a:t>
            </a:r>
          </a:p>
          <a:p>
            <a:pPr lvl="1"/>
            <a:r>
              <a:rPr lang="en-GB" sz="1900"/>
              <a:t>Association of Southeast Asian Nations Free Trade Area</a:t>
            </a:r>
          </a:p>
          <a:p>
            <a:pPr lvl="1"/>
            <a:r>
              <a:rPr lang="en-GB" sz="1900"/>
              <a:t>Common Market of Eastern and Southern Africa (COMESA) includes Zambia, Rwanda, Swaziland, Ethiopia and Kenya</a:t>
            </a:r>
          </a:p>
          <a:p>
            <a:pPr lvl="1"/>
            <a:r>
              <a:rPr lang="en-GB" sz="1900"/>
              <a:t>Trans-Pacific Partnership – an agreement negotiated between Australia, Brunei, Chile, Canada, Japan, Malaysia, Mexico, New Zealand, Peru, Singapore, the United States, and Vietnam. (The USA under Trump has decided to leave TPP)</a:t>
            </a:r>
          </a:p>
        </p:txBody>
      </p:sp>
      <p:pic>
        <p:nvPicPr>
          <p:cNvPr id="4" name="Picture 3">
            <a:extLst>
              <a:ext uri="{FF2B5EF4-FFF2-40B4-BE49-F238E27FC236}">
                <a16:creationId xmlns:a16="http://schemas.microsoft.com/office/drawing/2014/main" id="{37B6A071-86F2-DC16-EB91-0692DD5739A6}"/>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4D7EADAB-ED43-97DC-BC3C-301CD0C9049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0CC1000F-D715-167A-75B9-974A8D36E45B}"/>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851D84B-F238-C2B9-355F-A9B57006F1CD}"/>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01489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A130CA-991E-4C92-A494-EB7D8666E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C3C749F-9A26-4B1E-BC2E-572D03DF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98D51C6-1188-49B8-B829-31D2C2813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456BA586-8922-4113-BD35-BBF1EB1A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909"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61739"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23102"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idx="4294967295"/>
          </p:nvPr>
        </p:nvSpPr>
        <p:spPr>
          <a:xfrm>
            <a:off x="1738683" y="2721789"/>
            <a:ext cx="3618284" cy="1345720"/>
          </a:xfrm>
          <a:prstGeom prst="roundRect">
            <a:avLst/>
          </a:prstGeo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Activity 8</a:t>
            </a:r>
          </a:p>
        </p:txBody>
      </p:sp>
      <p:graphicFrame>
        <p:nvGraphicFramePr>
          <p:cNvPr id="12" name="Table 11"/>
          <p:cNvGraphicFramePr>
            <a:graphicFrameLocks noGrp="1"/>
          </p:cNvGraphicFramePr>
          <p:nvPr>
            <p:extLst>
              <p:ext uri="{D42A27DB-BD31-4B8C-83A1-F6EECF244321}">
                <p14:modId xmlns:p14="http://schemas.microsoft.com/office/powerpoint/2010/main" val="2849272099"/>
              </p:ext>
            </p:extLst>
          </p:nvPr>
        </p:nvGraphicFramePr>
        <p:xfrm>
          <a:off x="6879772" y="1283833"/>
          <a:ext cx="4990495" cy="4290337"/>
        </p:xfrm>
        <a:graphic>
          <a:graphicData uri="http://schemas.openxmlformats.org/drawingml/2006/table">
            <a:tbl>
              <a:tblPr firstRow="1" bandRow="1"/>
              <a:tblGrid>
                <a:gridCol w="1264069">
                  <a:extLst>
                    <a:ext uri="{9D8B030D-6E8A-4147-A177-3AD203B41FA5}">
                      <a16:colId xmlns:a16="http://schemas.microsoft.com/office/drawing/2014/main" val="20000"/>
                    </a:ext>
                  </a:extLst>
                </a:gridCol>
                <a:gridCol w="1895256">
                  <a:extLst>
                    <a:ext uri="{9D8B030D-6E8A-4147-A177-3AD203B41FA5}">
                      <a16:colId xmlns:a16="http://schemas.microsoft.com/office/drawing/2014/main" val="20001"/>
                    </a:ext>
                  </a:extLst>
                </a:gridCol>
                <a:gridCol w="1831170">
                  <a:extLst>
                    <a:ext uri="{9D8B030D-6E8A-4147-A177-3AD203B41FA5}">
                      <a16:colId xmlns:a16="http://schemas.microsoft.com/office/drawing/2014/main" val="20002"/>
                    </a:ext>
                  </a:extLst>
                </a:gridCol>
              </a:tblGrid>
              <a:tr h="6546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GB" sz="1800"/>
                        <a:t>Trading Bloc</a:t>
                      </a:r>
                    </a:p>
                  </a:txBody>
                  <a:tcPr marL="69648" marR="69648" marT="34824" marB="3482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A7A7A"/>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GB" sz="1800"/>
                        <a:t>How</a:t>
                      </a:r>
                      <a:r>
                        <a:rPr lang="en-GB" sz="1800" baseline="0"/>
                        <a:t> it functions</a:t>
                      </a:r>
                      <a:endParaRPr lang="en-GB" sz="1800"/>
                    </a:p>
                  </a:txBody>
                  <a:tcPr marL="69648" marR="69648" marT="34824" marB="3482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A7A7A"/>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GB" sz="1800"/>
                        <a:t>Successes and failures</a:t>
                      </a:r>
                    </a:p>
                  </a:txBody>
                  <a:tcPr marL="69648" marR="69648" marT="34824" marB="3482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A7A7A"/>
                    </a:solidFill>
                  </a:tcPr>
                </a:tc>
                <a:extLst>
                  <a:ext uri="{0D108BD9-81ED-4DB2-BD59-A6C34878D82A}">
                    <a16:rowId xmlns:a16="http://schemas.microsoft.com/office/drawing/2014/main" val="10000"/>
                  </a:ext>
                </a:extLst>
              </a:tr>
              <a:tr h="121188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800"/>
                        <a:t>European</a:t>
                      </a:r>
                      <a:r>
                        <a:rPr lang="en-GB" sz="1800" baseline="0"/>
                        <a:t> Union</a:t>
                      </a:r>
                      <a:endParaRPr lang="en-GB" sz="1800"/>
                    </a:p>
                  </a:txBody>
                  <a:tcPr marL="69648" marR="69648" marT="34824" marB="3482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p>
                      <a:endParaRPr lang="en-GB" sz="1800"/>
                    </a:p>
                    <a:p>
                      <a:endParaRPr lang="en-GB" sz="1800"/>
                    </a:p>
                    <a:p>
                      <a:endParaRPr lang="en-GB" sz="1800"/>
                    </a:p>
                  </a:txBody>
                  <a:tcPr marL="69648" marR="69648" marT="34824" marB="3482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txBody>
                  <a:tcPr marL="69648" marR="69648" marT="34824" marB="3482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extLst>
                  <a:ext uri="{0D108BD9-81ED-4DB2-BD59-A6C34878D82A}">
                    <a16:rowId xmlns:a16="http://schemas.microsoft.com/office/drawing/2014/main" val="10001"/>
                  </a:ext>
                </a:extLst>
              </a:tr>
              <a:tr h="121188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800"/>
                        <a:t>ASEAN</a:t>
                      </a:r>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p>
                      <a:endParaRPr lang="en-GB" sz="1800"/>
                    </a:p>
                    <a:p>
                      <a:endParaRPr lang="en-GB" sz="1800"/>
                    </a:p>
                    <a:p>
                      <a:endParaRPr lang="en-GB" sz="1800"/>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extLst>
                  <a:ext uri="{0D108BD9-81ED-4DB2-BD59-A6C34878D82A}">
                    <a16:rowId xmlns:a16="http://schemas.microsoft.com/office/drawing/2014/main" val="10002"/>
                  </a:ext>
                </a:extLst>
              </a:tr>
              <a:tr h="121188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GB" sz="1800"/>
                        <a:t>NAFTA</a:t>
                      </a:r>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p>
                      <a:endParaRPr lang="en-GB" sz="1800"/>
                    </a:p>
                    <a:p>
                      <a:endParaRPr lang="en-GB" sz="1800"/>
                    </a:p>
                    <a:p>
                      <a:endParaRPr lang="en-GB" sz="1800"/>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GB" sz="1800"/>
                    </a:p>
                  </a:txBody>
                  <a:tcPr marL="69648" marR="69648" marT="34824" marB="3482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76C90329-1B53-5133-DC9F-CC2F4AFAAE6B}"/>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DD3FB9D9-EE26-3D3F-19CC-D65D30775CB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F36D05C2-24FC-7543-5666-E1392CE82C56}"/>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346566-898C-466D-24D0-B908A19AA377}"/>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3514008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idx="4294967295"/>
          </p:nvPr>
        </p:nvSpPr>
        <p:spPr>
          <a:xfrm>
            <a:off x="838200" y="365125"/>
            <a:ext cx="10515600" cy="1325563"/>
          </a:xfrm>
          <a:prstGeom prst="roundRect">
            <a:avLst/>
          </a:prstGeom>
        </p:spPr>
        <p:txBody>
          <a:bodyPr vert="horz" lIns="91440" tIns="45720" rIns="91440" bIns="45720" rtlCol="0" anchor="ctr">
            <a:normAutofit/>
          </a:bodyPr>
          <a:lstStyle/>
          <a:p>
            <a:r>
              <a:rPr lang="en-US" kern="1200" dirty="0">
                <a:solidFill>
                  <a:schemeClr val="tx1"/>
                </a:solidFill>
                <a:latin typeface="+mj-lt"/>
                <a:ea typeface="+mj-ea"/>
                <a:cs typeface="+mj-cs"/>
              </a:rPr>
              <a:t>Homework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964947"/>
              </p:ext>
            </p:extLst>
          </p:nvPr>
        </p:nvGraphicFramePr>
        <p:xfrm>
          <a:off x="1337949" y="2002965"/>
          <a:ext cx="9516104" cy="4160838"/>
        </p:xfrm>
        <a:graphic>
          <a:graphicData uri="http://schemas.openxmlformats.org/drawingml/2006/table">
            <a:tbl>
              <a:tblPr firstRow="1" firstCol="1" bandRow="1">
                <a:tableStyleId>{5940675A-B579-460E-94D1-54222C63F5DA}</a:tableStyleId>
              </a:tblPr>
              <a:tblGrid>
                <a:gridCol w="1710742">
                  <a:extLst>
                    <a:ext uri="{9D8B030D-6E8A-4147-A177-3AD203B41FA5}">
                      <a16:colId xmlns:a16="http://schemas.microsoft.com/office/drawing/2014/main" val="1934838001"/>
                    </a:ext>
                  </a:extLst>
                </a:gridCol>
                <a:gridCol w="1647988">
                  <a:extLst>
                    <a:ext uri="{9D8B030D-6E8A-4147-A177-3AD203B41FA5}">
                      <a16:colId xmlns:a16="http://schemas.microsoft.com/office/drawing/2014/main" val="3982137353"/>
                    </a:ext>
                  </a:extLst>
                </a:gridCol>
                <a:gridCol w="934767">
                  <a:extLst>
                    <a:ext uri="{9D8B030D-6E8A-4147-A177-3AD203B41FA5}">
                      <a16:colId xmlns:a16="http://schemas.microsoft.com/office/drawing/2014/main" val="3386497577"/>
                    </a:ext>
                  </a:extLst>
                </a:gridCol>
                <a:gridCol w="1267274">
                  <a:extLst>
                    <a:ext uri="{9D8B030D-6E8A-4147-A177-3AD203B41FA5}">
                      <a16:colId xmlns:a16="http://schemas.microsoft.com/office/drawing/2014/main" val="495550659"/>
                    </a:ext>
                  </a:extLst>
                </a:gridCol>
                <a:gridCol w="1300400">
                  <a:extLst>
                    <a:ext uri="{9D8B030D-6E8A-4147-A177-3AD203B41FA5}">
                      <a16:colId xmlns:a16="http://schemas.microsoft.com/office/drawing/2014/main" val="1798429656"/>
                    </a:ext>
                  </a:extLst>
                </a:gridCol>
                <a:gridCol w="2654933">
                  <a:extLst>
                    <a:ext uri="{9D8B030D-6E8A-4147-A177-3AD203B41FA5}">
                      <a16:colId xmlns:a16="http://schemas.microsoft.com/office/drawing/2014/main" val="2044408040"/>
                    </a:ext>
                  </a:extLst>
                </a:gridCol>
              </a:tblGrid>
              <a:tr h="641128">
                <a:tc>
                  <a:txBody>
                    <a:bodyPr/>
                    <a:lstStyle/>
                    <a:p>
                      <a:pPr algn="ctr">
                        <a:lnSpc>
                          <a:spcPct val="115000"/>
                        </a:lnSpc>
                        <a:spcAft>
                          <a:spcPts val="0"/>
                        </a:spcAft>
                      </a:pPr>
                      <a:r>
                        <a:rPr lang="en-GB" sz="1400" cap="none" spc="0" dirty="0">
                          <a:effectLst/>
                        </a:rPr>
                        <a:t>Type of Trading bloc</a:t>
                      </a:r>
                    </a:p>
                  </a:txBody>
                  <a:tcPr marL="57389" marR="33810" marT="16397" marB="122977" anchor="b"/>
                </a:tc>
                <a:tc>
                  <a:txBody>
                    <a:bodyPr/>
                    <a:lstStyle/>
                    <a:p>
                      <a:pPr algn="ctr">
                        <a:lnSpc>
                          <a:spcPct val="115000"/>
                        </a:lnSpc>
                        <a:spcAft>
                          <a:spcPts val="0"/>
                        </a:spcAft>
                      </a:pPr>
                      <a:r>
                        <a:rPr lang="en-GB" sz="1400" cap="none" spc="0">
                          <a:effectLst/>
                        </a:rPr>
                        <a:t>Description</a:t>
                      </a:r>
                    </a:p>
                  </a:txBody>
                  <a:tcPr marL="57389" marR="33810" marT="16397" marB="122977" anchor="b"/>
                </a:tc>
                <a:tc>
                  <a:txBody>
                    <a:bodyPr/>
                    <a:lstStyle/>
                    <a:p>
                      <a:pPr algn="ctr">
                        <a:lnSpc>
                          <a:spcPct val="115000"/>
                        </a:lnSpc>
                        <a:spcAft>
                          <a:spcPts val="0"/>
                        </a:spcAft>
                      </a:pPr>
                      <a:r>
                        <a:rPr lang="en-GB" sz="1400" cap="none" spc="0">
                          <a:effectLst/>
                        </a:rPr>
                        <a:t>Costs</a:t>
                      </a:r>
                    </a:p>
                  </a:txBody>
                  <a:tcPr marL="57389" marR="33810" marT="16397" marB="122977" anchor="b"/>
                </a:tc>
                <a:tc>
                  <a:txBody>
                    <a:bodyPr/>
                    <a:lstStyle/>
                    <a:p>
                      <a:pPr algn="ctr">
                        <a:lnSpc>
                          <a:spcPct val="115000"/>
                        </a:lnSpc>
                        <a:spcAft>
                          <a:spcPts val="0"/>
                        </a:spcAft>
                      </a:pPr>
                      <a:r>
                        <a:rPr lang="en-GB" sz="1400" cap="none" spc="0">
                          <a:effectLst/>
                        </a:rPr>
                        <a:t>Benefits</a:t>
                      </a:r>
                    </a:p>
                  </a:txBody>
                  <a:tcPr marL="57389" marR="33810" marT="16397" marB="122977" anchor="b"/>
                </a:tc>
                <a:tc>
                  <a:txBody>
                    <a:bodyPr/>
                    <a:lstStyle/>
                    <a:p>
                      <a:pPr algn="ctr">
                        <a:lnSpc>
                          <a:spcPct val="115000"/>
                        </a:lnSpc>
                        <a:spcAft>
                          <a:spcPts val="0"/>
                        </a:spcAft>
                      </a:pPr>
                      <a:r>
                        <a:rPr lang="en-GB" sz="1400" cap="none" spc="0">
                          <a:effectLst/>
                        </a:rPr>
                        <a:t>Example</a:t>
                      </a:r>
                    </a:p>
                  </a:txBody>
                  <a:tcPr marL="57389" marR="33810" marT="16397" marB="122977" anchor="b"/>
                </a:tc>
                <a:tc>
                  <a:txBody>
                    <a:bodyPr/>
                    <a:lstStyle/>
                    <a:p>
                      <a:pPr algn="ctr">
                        <a:lnSpc>
                          <a:spcPct val="115000"/>
                        </a:lnSpc>
                        <a:spcAft>
                          <a:spcPts val="0"/>
                        </a:spcAft>
                      </a:pPr>
                      <a:r>
                        <a:rPr lang="en-GB" sz="1400" cap="none" spc="0">
                          <a:effectLst/>
                        </a:rPr>
                        <a:t>Necessary</a:t>
                      </a:r>
                      <a:r>
                        <a:rPr lang="en-GB" sz="1400" cap="none" spc="0" baseline="0">
                          <a:effectLst/>
                        </a:rPr>
                        <a:t> </a:t>
                      </a:r>
                      <a:r>
                        <a:rPr lang="en-GB" sz="1400" cap="none" spc="0">
                          <a:effectLst/>
                        </a:rPr>
                        <a:t>conditions for success</a:t>
                      </a:r>
                    </a:p>
                  </a:txBody>
                  <a:tcPr marL="57389" marR="33810" marT="16397" marB="122977" anchor="b"/>
                </a:tc>
                <a:extLst>
                  <a:ext uri="{0D108BD9-81ED-4DB2-BD59-A6C34878D82A}">
                    <a16:rowId xmlns:a16="http://schemas.microsoft.com/office/drawing/2014/main" val="625126606"/>
                  </a:ext>
                </a:extLst>
              </a:tr>
              <a:tr h="547610">
                <a:tc>
                  <a:txBody>
                    <a:bodyPr/>
                    <a:lstStyle/>
                    <a:p>
                      <a:pPr algn="ctr">
                        <a:lnSpc>
                          <a:spcPct val="115000"/>
                        </a:lnSpc>
                        <a:spcAft>
                          <a:spcPts val="0"/>
                        </a:spcAft>
                      </a:pPr>
                      <a:r>
                        <a:rPr lang="en-GB" sz="1100" cap="none" spc="0">
                          <a:effectLst/>
                        </a:rPr>
                        <a:t>Bilateral trade agreement</a:t>
                      </a:r>
                    </a:p>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extLst>
                  <a:ext uri="{0D108BD9-81ED-4DB2-BD59-A6C34878D82A}">
                    <a16:rowId xmlns:a16="http://schemas.microsoft.com/office/drawing/2014/main" val="2972221770"/>
                  </a:ext>
                </a:extLst>
              </a:tr>
              <a:tr h="743025">
                <a:tc>
                  <a:txBody>
                    <a:bodyPr/>
                    <a:lstStyle/>
                    <a:p>
                      <a:pPr algn="ctr">
                        <a:lnSpc>
                          <a:spcPct val="115000"/>
                        </a:lnSpc>
                        <a:spcAft>
                          <a:spcPts val="0"/>
                        </a:spcAft>
                      </a:pPr>
                      <a:r>
                        <a:rPr lang="en-GB" sz="1100" cap="none" spc="0">
                          <a:effectLst/>
                        </a:rPr>
                        <a:t>Free trade area</a:t>
                      </a:r>
                    </a:p>
                    <a:p>
                      <a:pPr algn="ctr">
                        <a:lnSpc>
                          <a:spcPct val="115000"/>
                        </a:lnSpc>
                        <a:spcAft>
                          <a:spcPts val="0"/>
                        </a:spcAft>
                      </a:pPr>
                      <a:endParaRPr lang="en-GB" sz="1100" cap="none" spc="0">
                        <a:effectLst/>
                      </a:endParaRPr>
                    </a:p>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extLst>
                  <a:ext uri="{0D108BD9-81ED-4DB2-BD59-A6C34878D82A}">
                    <a16:rowId xmlns:a16="http://schemas.microsoft.com/office/drawing/2014/main" val="3108931285"/>
                  </a:ext>
                </a:extLst>
              </a:tr>
              <a:tr h="743025">
                <a:tc>
                  <a:txBody>
                    <a:bodyPr/>
                    <a:lstStyle/>
                    <a:p>
                      <a:pPr algn="ctr">
                        <a:lnSpc>
                          <a:spcPct val="115000"/>
                        </a:lnSpc>
                        <a:spcAft>
                          <a:spcPts val="0"/>
                        </a:spcAft>
                      </a:pPr>
                      <a:r>
                        <a:rPr lang="en-GB" sz="1100" cap="none" spc="0">
                          <a:effectLst/>
                        </a:rPr>
                        <a:t>Customs union</a:t>
                      </a:r>
                    </a:p>
                    <a:p>
                      <a:pPr algn="ctr">
                        <a:lnSpc>
                          <a:spcPct val="115000"/>
                        </a:lnSpc>
                        <a:spcAft>
                          <a:spcPts val="0"/>
                        </a:spcAft>
                      </a:pPr>
                      <a:endParaRPr lang="en-GB" sz="1100" cap="none" spc="0">
                        <a:effectLst/>
                      </a:endParaRPr>
                    </a:p>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extLst>
                  <a:ext uri="{0D108BD9-81ED-4DB2-BD59-A6C34878D82A}">
                    <a16:rowId xmlns:a16="http://schemas.microsoft.com/office/drawing/2014/main" val="1507438548"/>
                  </a:ext>
                </a:extLst>
              </a:tr>
              <a:tr h="743025">
                <a:tc>
                  <a:txBody>
                    <a:bodyPr/>
                    <a:lstStyle/>
                    <a:p>
                      <a:pPr algn="ctr">
                        <a:lnSpc>
                          <a:spcPct val="115000"/>
                        </a:lnSpc>
                        <a:spcAft>
                          <a:spcPts val="0"/>
                        </a:spcAft>
                      </a:pPr>
                      <a:r>
                        <a:rPr lang="en-GB" sz="1100" cap="none" spc="0">
                          <a:effectLst/>
                        </a:rPr>
                        <a:t>Common market</a:t>
                      </a:r>
                    </a:p>
                    <a:p>
                      <a:pPr algn="ctr">
                        <a:lnSpc>
                          <a:spcPct val="115000"/>
                        </a:lnSpc>
                        <a:spcAft>
                          <a:spcPts val="0"/>
                        </a:spcAft>
                      </a:pPr>
                      <a:endParaRPr lang="en-GB" sz="1100" cap="none" spc="0">
                        <a:effectLst/>
                      </a:endParaRPr>
                    </a:p>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extLst>
                  <a:ext uri="{0D108BD9-81ED-4DB2-BD59-A6C34878D82A}">
                    <a16:rowId xmlns:a16="http://schemas.microsoft.com/office/drawing/2014/main" val="3508295067"/>
                  </a:ext>
                </a:extLst>
              </a:tr>
              <a:tr h="743025">
                <a:tc>
                  <a:txBody>
                    <a:bodyPr/>
                    <a:lstStyle/>
                    <a:p>
                      <a:pPr algn="ctr">
                        <a:lnSpc>
                          <a:spcPct val="115000"/>
                        </a:lnSpc>
                        <a:spcAft>
                          <a:spcPts val="0"/>
                        </a:spcAft>
                      </a:pPr>
                      <a:r>
                        <a:rPr lang="en-GB" sz="1100" cap="none" spc="0">
                          <a:effectLst/>
                        </a:rPr>
                        <a:t>Monetary union</a:t>
                      </a:r>
                    </a:p>
                    <a:p>
                      <a:pPr algn="ctr">
                        <a:lnSpc>
                          <a:spcPct val="115000"/>
                        </a:lnSpc>
                        <a:spcAft>
                          <a:spcPts val="0"/>
                        </a:spcAft>
                      </a:pPr>
                      <a:endParaRPr lang="en-GB" sz="1100" cap="none" spc="0">
                        <a:effectLst/>
                      </a:endParaRPr>
                    </a:p>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a:effectLst/>
                      </a:endParaRPr>
                    </a:p>
                  </a:txBody>
                  <a:tcPr marL="57389" marR="33810" marT="16397" marB="122977" anchor="ctr"/>
                </a:tc>
                <a:tc>
                  <a:txBody>
                    <a:bodyPr/>
                    <a:lstStyle/>
                    <a:p>
                      <a:pPr algn="ctr">
                        <a:lnSpc>
                          <a:spcPct val="115000"/>
                        </a:lnSpc>
                        <a:spcAft>
                          <a:spcPts val="0"/>
                        </a:spcAft>
                      </a:pPr>
                      <a:endParaRPr lang="en-GB" sz="1100" cap="none" spc="0" dirty="0">
                        <a:effectLst/>
                      </a:endParaRPr>
                    </a:p>
                  </a:txBody>
                  <a:tcPr marL="57389" marR="33810" marT="16397" marB="122977" anchor="ctr"/>
                </a:tc>
                <a:extLst>
                  <a:ext uri="{0D108BD9-81ED-4DB2-BD59-A6C34878D82A}">
                    <a16:rowId xmlns:a16="http://schemas.microsoft.com/office/drawing/2014/main" val="3652110670"/>
                  </a:ext>
                </a:extLst>
              </a:tr>
            </a:tbl>
          </a:graphicData>
        </a:graphic>
      </p:graphicFrame>
      <p:pic>
        <p:nvPicPr>
          <p:cNvPr id="3" name="Picture 2">
            <a:extLst>
              <a:ext uri="{FF2B5EF4-FFF2-40B4-BE49-F238E27FC236}">
                <a16:creationId xmlns:a16="http://schemas.microsoft.com/office/drawing/2014/main" id="{C8C147FE-69F0-8EDF-0E2E-CA82F855DC98}"/>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855F2900-DD02-638F-04EF-C0AFBC1336B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5FC3FCBA-F34C-BAE3-921B-C926B8982CF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B7FBC5-3CAD-C8E8-D0B6-2E94B49013B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23436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4E74A9-C678-03C8-2410-F332D1D6548E}"/>
              </a:ext>
            </a:extLst>
          </p:cNvPr>
          <p:cNvPicPr>
            <a:picLocks noChangeAspect="1"/>
          </p:cNvPicPr>
          <p:nvPr/>
        </p:nvPicPr>
        <p:blipFill rotWithShape="1">
          <a:blip r:embed="rId3"/>
          <a:srcRect l="1370" r="42884" b="6"/>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 name="Title 1"/>
          <p:cNvSpPr>
            <a:spLocks noGrp="1"/>
          </p:cNvSpPr>
          <p:nvPr>
            <p:ph type="title" idx="4294967295"/>
          </p:nvPr>
        </p:nvSpPr>
        <p:spPr>
          <a:xfrm>
            <a:off x="6801436" y="1396289"/>
            <a:ext cx="4819952" cy="1325563"/>
          </a:xfrm>
          <a:prstGeom prst="roundRect">
            <a:avLst/>
          </a:prstGeom>
        </p:spPr>
        <p:txBody>
          <a:bodyPr vert="horz" lIns="91440" tIns="45720" rIns="91440" bIns="45720" rtlCol="0" anchor="ctr">
            <a:normAutofit/>
          </a:bodyPr>
          <a:lstStyle/>
          <a:p>
            <a:r>
              <a:rPr lang="en-US" dirty="0"/>
              <a:t>Home Learning</a:t>
            </a:r>
          </a:p>
        </p:txBody>
      </p:sp>
      <p:sp>
        <p:nvSpPr>
          <p:cNvPr id="8" name="Content Placeholder 2"/>
          <p:cNvSpPr txBox="1">
            <a:spLocks/>
          </p:cNvSpPr>
          <p:nvPr/>
        </p:nvSpPr>
        <p:spPr>
          <a:xfrm>
            <a:off x="6801435" y="2871982"/>
            <a:ext cx="4819951"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400" b="0" i="0" u="none" strike="noStrike" cap="none" spc="0" normalizeH="0" baseline="0" noProof="0" dirty="0">
                <a:ln>
                  <a:noFill/>
                </a:ln>
                <a:effectLst/>
                <a:uLnTx/>
                <a:uFillTx/>
              </a:rPr>
              <a:t>Trading Bloc Questions</a:t>
            </a:r>
          </a:p>
          <a:p>
            <a:pPr marL="228600" marR="0" lvl="0" fontAlgn="auto">
              <a:spcBef>
                <a:spcPts val="1000"/>
              </a:spcBef>
              <a:spcAft>
                <a:spcPts val="0"/>
              </a:spcAft>
              <a:buClrTx/>
              <a:buSzTx/>
              <a:tabLst/>
              <a:defRPr/>
            </a:pPr>
            <a:endParaRPr kumimoji="0" lang="en-US" sz="24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endParaRPr kumimoji="0" lang="en-US" sz="24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endParaRPr kumimoji="0" lang="en-US" sz="2400" b="0" i="0" u="none" strike="noStrike" cap="none" spc="0" normalizeH="0" baseline="0" noProof="0" dirty="0">
              <a:ln>
                <a:noFill/>
              </a:ln>
              <a:effectLst/>
              <a:uLnTx/>
              <a:uFillTx/>
            </a:endParaRPr>
          </a:p>
        </p:txBody>
      </p:sp>
      <p:pic>
        <p:nvPicPr>
          <p:cNvPr id="3" name="Picture 2">
            <a:extLst>
              <a:ext uri="{FF2B5EF4-FFF2-40B4-BE49-F238E27FC236}">
                <a16:creationId xmlns:a16="http://schemas.microsoft.com/office/drawing/2014/main" id="{8C4E0773-161E-53AB-1587-4E8C73794FE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4A3C7A0B-79D4-794B-4C1B-C9ED4BFE80DF}"/>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5918C602-78C0-5A71-5D4B-15B1B49732AC}"/>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5875676-0238-F2D1-EFB3-B6C7F10BFEC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2259352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4E74A9-C678-03C8-2410-F332D1D6548E}"/>
              </a:ext>
            </a:extLst>
          </p:cNvPr>
          <p:cNvPicPr>
            <a:picLocks noChangeAspect="1"/>
          </p:cNvPicPr>
          <p:nvPr/>
        </p:nvPicPr>
        <p:blipFill rotWithShape="1">
          <a:blip r:embed="rId3"/>
          <a:srcRect l="1370" r="42884" b="6"/>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4" name="Freeform: Shape 1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idx="4294967295"/>
          </p:nvPr>
        </p:nvSpPr>
        <p:spPr>
          <a:xfrm>
            <a:off x="6801436" y="1396289"/>
            <a:ext cx="4819952" cy="1325563"/>
          </a:xfrm>
          <a:prstGeom prst="roundRect">
            <a:avLst/>
          </a:prstGeom>
        </p:spPr>
        <p:txBody>
          <a:bodyPr vert="horz" lIns="91440" tIns="45720" rIns="91440" bIns="45720" rtlCol="0" anchor="ctr">
            <a:normAutofit/>
          </a:bodyPr>
          <a:lstStyle/>
          <a:p>
            <a:r>
              <a:rPr lang="en-US" dirty="0"/>
              <a:t>Plenary</a:t>
            </a:r>
          </a:p>
        </p:txBody>
      </p:sp>
      <p:sp>
        <p:nvSpPr>
          <p:cNvPr id="8" name="Content Placeholder 2"/>
          <p:cNvSpPr txBox="1">
            <a:spLocks/>
          </p:cNvSpPr>
          <p:nvPr/>
        </p:nvSpPr>
        <p:spPr>
          <a:xfrm>
            <a:off x="6801435" y="2871982"/>
            <a:ext cx="4819951"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400" b="0" i="0" u="none" strike="noStrike" cap="none" spc="0" normalizeH="0" baseline="0" noProof="0">
                <a:ln>
                  <a:noFill/>
                </a:ln>
                <a:effectLst/>
                <a:uLnTx/>
                <a:uFillTx/>
              </a:rPr>
              <a:t>Define trade creation.</a:t>
            </a:r>
          </a:p>
          <a:p>
            <a:pPr>
              <a:defRPr/>
            </a:pPr>
            <a:r>
              <a:rPr kumimoji="0" lang="en-US" sz="2400" b="0" i="0" u="none" strike="noStrike" cap="none" spc="0" normalizeH="0" baseline="0" noProof="0">
                <a:ln>
                  <a:noFill/>
                </a:ln>
                <a:effectLst/>
                <a:uLnTx/>
                <a:uFillTx/>
              </a:rPr>
              <a:t>Name one famous trading</a:t>
            </a:r>
            <a:r>
              <a:rPr kumimoji="0" lang="en-US" sz="2400" b="0" i="0" u="none" strike="noStrike" cap="none" spc="0" normalizeH="0" noProof="0">
                <a:ln>
                  <a:noFill/>
                </a:ln>
                <a:effectLst/>
                <a:uLnTx/>
                <a:uFillTx/>
              </a:rPr>
              <a:t> bloc.</a:t>
            </a:r>
          </a:p>
          <a:p>
            <a:pPr marL="228600" marR="0" lvl="0" fontAlgn="auto">
              <a:spcBef>
                <a:spcPts val="1000"/>
              </a:spcBef>
              <a:spcAft>
                <a:spcPts val="0"/>
              </a:spcAft>
              <a:buClrTx/>
              <a:buSzTx/>
              <a:tabLst/>
              <a:defRPr/>
            </a:pPr>
            <a:r>
              <a:rPr kumimoji="0" lang="en-US" sz="2400" b="0" i="0" u="none" strike="noStrike" cap="none" spc="0" normalizeH="0" baseline="0" noProof="0">
                <a:ln>
                  <a:noFill/>
                </a:ln>
                <a:effectLst/>
                <a:uLnTx/>
                <a:uFillTx/>
              </a:rPr>
              <a:t>State 4 pieces</a:t>
            </a:r>
            <a:r>
              <a:rPr kumimoji="0" lang="en-US" sz="2400" b="0" i="0" u="none" strike="noStrike" cap="none" spc="0" normalizeH="0" noProof="0">
                <a:ln>
                  <a:noFill/>
                </a:ln>
                <a:effectLst/>
                <a:uLnTx/>
                <a:uFillTx/>
              </a:rPr>
              <a:t> of information about this bloc</a:t>
            </a:r>
            <a:r>
              <a:rPr kumimoji="0" lang="en-US" sz="2400" b="0" i="0" u="none" strike="noStrike" cap="none" spc="0" normalizeH="0" baseline="0" noProof="0">
                <a:ln>
                  <a:noFill/>
                </a:ln>
                <a:effectLst/>
                <a:uLnTx/>
                <a:uFillTx/>
              </a:rPr>
              <a:t>.</a:t>
            </a:r>
          </a:p>
          <a:p>
            <a:pPr marL="228600" marR="0" lvl="0" fontAlgn="auto">
              <a:spcBef>
                <a:spcPts val="1000"/>
              </a:spcBef>
              <a:spcAft>
                <a:spcPts val="0"/>
              </a:spcAft>
              <a:buClrTx/>
              <a:buSzTx/>
              <a:tabLst/>
              <a:defRPr/>
            </a:pPr>
            <a:endParaRPr kumimoji="0" lang="en-US" sz="2400" b="0" i="0" u="none" strike="noStrike" cap="none" spc="0" normalizeH="0" baseline="0" noProof="0">
              <a:ln>
                <a:noFill/>
              </a:ln>
              <a:effectLst/>
              <a:uLnTx/>
              <a:uFillTx/>
            </a:endParaRPr>
          </a:p>
          <a:p>
            <a:pPr marL="228600" marR="0" lvl="0" fontAlgn="auto">
              <a:spcBef>
                <a:spcPts val="1000"/>
              </a:spcBef>
              <a:spcAft>
                <a:spcPts val="0"/>
              </a:spcAft>
              <a:buClrTx/>
              <a:buSzTx/>
              <a:tabLst/>
              <a:defRPr/>
            </a:pPr>
            <a:endParaRPr kumimoji="0" lang="en-US" sz="2400" b="0" i="0" u="none" strike="noStrike" cap="none" spc="0" normalizeH="0" baseline="0" noProof="0">
              <a:ln>
                <a:noFill/>
              </a:ln>
              <a:effectLst/>
              <a:uLnTx/>
              <a:uFillTx/>
            </a:endParaRPr>
          </a:p>
          <a:p>
            <a:pPr marL="228600" marR="0" lvl="0" fontAlgn="auto">
              <a:spcBef>
                <a:spcPts val="1000"/>
              </a:spcBef>
              <a:spcAft>
                <a:spcPts val="0"/>
              </a:spcAft>
              <a:buClrTx/>
              <a:buSzTx/>
              <a:tabLst/>
              <a:defRPr/>
            </a:pPr>
            <a:endParaRPr kumimoji="0" lang="en-US" sz="2400" b="0"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0550960D-C43F-75AB-BAEC-A9BDD2EF6E4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F967E85D-C345-E092-B47E-A78BCADDD81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5" name="Footer Placeholder 2">
            <a:extLst>
              <a:ext uri="{FF2B5EF4-FFF2-40B4-BE49-F238E27FC236}">
                <a16:creationId xmlns:a16="http://schemas.microsoft.com/office/drawing/2014/main" id="{033D6CD9-1338-F9D4-3DE0-3A267FE89034}"/>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0D98A99-815C-48ED-1712-98BB4CA0A03B}"/>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custDataLst>
      <p:tags r:id="rId1"/>
    </p:custDataLst>
    <p:extLst>
      <p:ext uri="{BB962C8B-B14F-4D97-AF65-F5344CB8AC3E}">
        <p14:creationId xmlns:p14="http://schemas.microsoft.com/office/powerpoint/2010/main" val="191318210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2E8F4E-1E37-465E-AFB7-F461965C4D85}"/>
              </a:ext>
            </a:extLst>
          </p:cNvPr>
          <p:cNvSpPr>
            <a:spLocks noGrp="1"/>
          </p:cNvSpPr>
          <p:nvPr>
            <p:ph type="title"/>
          </p:nvPr>
        </p:nvSpPr>
        <p:spPr/>
        <p:txBody>
          <a:bodyPr/>
          <a:lstStyle/>
          <a:p>
            <a:r>
              <a:rPr lang="en-GB" dirty="0"/>
              <a:t>Questions</a:t>
            </a:r>
          </a:p>
        </p:txBody>
      </p:sp>
      <p:sp>
        <p:nvSpPr>
          <p:cNvPr id="6" name="Content Placeholder 5">
            <a:extLst>
              <a:ext uri="{FF2B5EF4-FFF2-40B4-BE49-F238E27FC236}">
                <a16:creationId xmlns:a16="http://schemas.microsoft.com/office/drawing/2014/main" id="{9FF0A549-7E44-4E84-A9AB-61C0136CE039}"/>
              </a:ext>
            </a:extLst>
          </p:cNvPr>
          <p:cNvSpPr>
            <a:spLocks noGrp="1"/>
          </p:cNvSpPr>
          <p:nvPr>
            <p:ph idx="1"/>
          </p:nvPr>
        </p:nvSpPr>
        <p:spPr/>
        <p:txBody>
          <a:bodyPr>
            <a:normAutofit fontScale="62500" lnSpcReduction="20000"/>
          </a:bodyPr>
          <a:lstStyle/>
          <a:p>
            <a:pPr algn="l">
              <a:buFont typeface="+mj-lt"/>
              <a:buAutoNum type="arabicPeriod"/>
            </a:pPr>
            <a:r>
              <a:rPr lang="en-GB" b="0" i="0" dirty="0">
                <a:solidFill>
                  <a:srgbClr val="374151"/>
                </a:solidFill>
                <a:effectLst/>
                <a:latin typeface="Söhne"/>
              </a:rPr>
              <a:t>What are the main benefits and drawbacks of forming a trading bloc?</a:t>
            </a:r>
          </a:p>
          <a:p>
            <a:pPr algn="l">
              <a:buFont typeface="+mj-lt"/>
              <a:buAutoNum type="arabicPeriod"/>
            </a:pPr>
            <a:r>
              <a:rPr lang="en-GB" b="0" i="0" dirty="0">
                <a:solidFill>
                  <a:srgbClr val="374151"/>
                </a:solidFill>
                <a:effectLst/>
                <a:latin typeface="Söhne"/>
              </a:rPr>
              <a:t>How do trading blocs affect the flow of goods and services between member countries?</a:t>
            </a:r>
          </a:p>
          <a:p>
            <a:pPr algn="l">
              <a:buFont typeface="+mj-lt"/>
              <a:buAutoNum type="arabicPeriod"/>
            </a:pPr>
            <a:r>
              <a:rPr lang="en-GB" b="0" i="0" dirty="0">
                <a:solidFill>
                  <a:srgbClr val="374151"/>
                </a:solidFill>
                <a:effectLst/>
                <a:latin typeface="Söhne"/>
              </a:rPr>
              <a:t>How does the formation of a trading bloc impact the member countries' relationships with non-member countries?</a:t>
            </a:r>
          </a:p>
          <a:p>
            <a:pPr algn="l">
              <a:buFont typeface="+mj-lt"/>
              <a:buAutoNum type="arabicPeriod"/>
            </a:pPr>
            <a:r>
              <a:rPr lang="en-GB" b="0" i="0" dirty="0">
                <a:solidFill>
                  <a:srgbClr val="374151"/>
                </a:solidFill>
                <a:effectLst/>
                <a:latin typeface="Söhne"/>
              </a:rPr>
              <a:t>What are some examples of trading blocs in the world today and how do they differ in terms of membership and trade agreements?</a:t>
            </a:r>
          </a:p>
          <a:p>
            <a:pPr algn="l">
              <a:buFont typeface="+mj-lt"/>
              <a:buAutoNum type="arabicPeriod"/>
            </a:pPr>
            <a:r>
              <a:rPr lang="en-GB" b="0" i="0" dirty="0">
                <a:solidFill>
                  <a:srgbClr val="374151"/>
                </a:solidFill>
                <a:effectLst/>
                <a:latin typeface="Söhne"/>
              </a:rPr>
              <a:t>How do trading blocs affect the competitiveness of member countries in the global market?</a:t>
            </a:r>
          </a:p>
          <a:p>
            <a:pPr algn="l">
              <a:buFont typeface="+mj-lt"/>
              <a:buAutoNum type="arabicPeriod"/>
            </a:pPr>
            <a:r>
              <a:rPr lang="en-GB" b="0" i="0" dirty="0">
                <a:solidFill>
                  <a:srgbClr val="374151"/>
                </a:solidFill>
                <a:effectLst/>
                <a:latin typeface="Söhne"/>
              </a:rPr>
              <a:t>How do trading blocs impact the balance of trade and the exchange rates of member countries?</a:t>
            </a:r>
          </a:p>
          <a:p>
            <a:pPr algn="l">
              <a:buFont typeface="+mj-lt"/>
              <a:buAutoNum type="arabicPeriod"/>
            </a:pPr>
            <a:r>
              <a:rPr lang="en-GB" b="0" i="0" dirty="0">
                <a:solidFill>
                  <a:srgbClr val="374151"/>
                </a:solidFill>
                <a:effectLst/>
                <a:latin typeface="Söhne"/>
              </a:rPr>
              <a:t>How do trading blocs affect the economic growth and development of member countries?</a:t>
            </a:r>
          </a:p>
          <a:p>
            <a:pPr algn="l">
              <a:buFont typeface="+mj-lt"/>
              <a:buAutoNum type="arabicPeriod"/>
            </a:pPr>
            <a:r>
              <a:rPr lang="en-GB" b="0" i="0" dirty="0">
                <a:solidFill>
                  <a:srgbClr val="374151"/>
                </a:solidFill>
                <a:effectLst/>
                <a:latin typeface="Söhne"/>
              </a:rPr>
              <a:t>How do trading blocs impact the distribution of benefits and costs among member countries?</a:t>
            </a:r>
          </a:p>
          <a:p>
            <a:pPr algn="l">
              <a:buFont typeface="+mj-lt"/>
              <a:buAutoNum type="arabicPeriod"/>
            </a:pPr>
            <a:r>
              <a:rPr lang="en-GB" b="0" i="0" dirty="0">
                <a:solidFill>
                  <a:srgbClr val="374151"/>
                </a:solidFill>
                <a:effectLst/>
                <a:latin typeface="Söhne"/>
              </a:rPr>
              <a:t>How do trading blocs impact the movement of </a:t>
            </a:r>
            <a:r>
              <a:rPr lang="en-GB" b="0" i="0" dirty="0" err="1">
                <a:solidFill>
                  <a:srgbClr val="374151"/>
                </a:solidFill>
                <a:effectLst/>
                <a:latin typeface="Söhne"/>
              </a:rPr>
              <a:t>labor</a:t>
            </a:r>
            <a:r>
              <a:rPr lang="en-GB" b="0" i="0" dirty="0">
                <a:solidFill>
                  <a:srgbClr val="374151"/>
                </a:solidFill>
                <a:effectLst/>
                <a:latin typeface="Söhne"/>
              </a:rPr>
              <a:t> and capital between member countries?</a:t>
            </a:r>
          </a:p>
          <a:p>
            <a:pPr algn="l">
              <a:buFont typeface="+mj-lt"/>
              <a:buAutoNum type="arabicPeriod"/>
            </a:pPr>
            <a:r>
              <a:rPr lang="en-GB" b="0" i="0">
                <a:solidFill>
                  <a:srgbClr val="374151"/>
                </a:solidFill>
                <a:effectLst/>
                <a:latin typeface="Söhne"/>
              </a:rPr>
              <a:t>What are the major challenges facing trading blocs today and how might they be addressed?</a:t>
            </a:r>
          </a:p>
          <a:p>
            <a:endParaRPr lang="en-GB" dirty="0"/>
          </a:p>
        </p:txBody>
      </p:sp>
      <p:pic>
        <p:nvPicPr>
          <p:cNvPr id="2" name="Picture 1">
            <a:extLst>
              <a:ext uri="{FF2B5EF4-FFF2-40B4-BE49-F238E27FC236}">
                <a16:creationId xmlns:a16="http://schemas.microsoft.com/office/drawing/2014/main" id="{63CE4441-D4CB-23C1-7312-C9B7E698CD78}"/>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3" name="Picture 2">
            <a:extLst>
              <a:ext uri="{FF2B5EF4-FFF2-40B4-BE49-F238E27FC236}">
                <a16:creationId xmlns:a16="http://schemas.microsoft.com/office/drawing/2014/main" id="{9DDD08A6-0254-1CA2-32D9-21075DB1163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4" name="Footer Placeholder 2">
            <a:extLst>
              <a:ext uri="{FF2B5EF4-FFF2-40B4-BE49-F238E27FC236}">
                <a16:creationId xmlns:a16="http://schemas.microsoft.com/office/drawing/2014/main" id="{5DE1AC24-43CF-7504-A2C4-4089827F1B95}"/>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9B0258-9370-0485-D24C-F3D57078350A}"/>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62850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484" y="1188637"/>
            <a:ext cx="3707101" cy="4480726"/>
          </a:xfrm>
        </p:spPr>
        <p:txBody>
          <a:bodyPr>
            <a:normAutofit/>
          </a:bodyPr>
          <a:lstStyle/>
          <a:p>
            <a:r>
              <a:rPr lang="en-GB" sz="6600" dirty="0"/>
              <a:t>Learning Objectives</a:t>
            </a:r>
            <a:endParaRPr lang="en-US"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4702848" cy="3560260"/>
          </a:xfrm>
        </p:spPr>
        <p:txBody>
          <a:bodyPr anchor="ctr">
            <a:normAutofit/>
          </a:bodyPr>
          <a:lstStyle/>
          <a:p>
            <a:r>
              <a:rPr lang="en-GB" sz="2400" dirty="0"/>
              <a:t>Are you able to explain the difference between trade creation and trade diversion?</a:t>
            </a:r>
          </a:p>
          <a:p>
            <a:r>
              <a:rPr lang="en-GB" sz="2400" dirty="0"/>
              <a:t>Are you able to analyse the different  trading blocs?</a:t>
            </a:r>
          </a:p>
          <a:p>
            <a:r>
              <a:rPr lang="en-GB" sz="2400" dirty="0"/>
              <a:t>Are you able to evaluate the impact on firms of trading blocs?</a:t>
            </a:r>
          </a:p>
        </p:txBody>
      </p:sp>
      <p:pic>
        <p:nvPicPr>
          <p:cNvPr id="4" name="Picture 3">
            <a:extLst>
              <a:ext uri="{FF2B5EF4-FFF2-40B4-BE49-F238E27FC236}">
                <a16:creationId xmlns:a16="http://schemas.microsoft.com/office/drawing/2014/main" id="{6E9D9B1F-B45F-79EF-372D-398EC634B443}"/>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AB32BFF5-BAF7-5979-8977-F6F9A37F840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3279E07C-755F-2D12-3C04-B1ABEE21A717}"/>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C8E8885-7581-9062-2C63-A7A7D0B459B5}"/>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718465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5400"/>
              <a:t>Trading blocs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GB" sz="1900" dirty="0"/>
              <a:t>Trading blocs are when the governments of a  group of countries agree to trade together freely i.e. normally with no trade barriers</a:t>
            </a:r>
          </a:p>
          <a:p>
            <a:r>
              <a:rPr lang="en-GB" sz="1900" dirty="0"/>
              <a:t>The countries are normally grouped together geographically e.g. the European Union (EU)</a:t>
            </a:r>
          </a:p>
          <a:p>
            <a:r>
              <a:rPr lang="en-GB" sz="1900" dirty="0"/>
              <a:t>The members of a trading bloc make preferential economic, and sometimes political, arrangements to boost trade within the member states</a:t>
            </a:r>
          </a:p>
          <a:p>
            <a:endParaRPr lang="en-GB" sz="19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9" r="411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7639BB8-40BC-7240-10F6-D3F83352224C}"/>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6" name="Picture 5">
            <a:extLst>
              <a:ext uri="{FF2B5EF4-FFF2-40B4-BE49-F238E27FC236}">
                <a16:creationId xmlns:a16="http://schemas.microsoft.com/office/drawing/2014/main" id="{355F8679-56A4-277E-F4A0-6CA526D562E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7" name="Footer Placeholder 2">
            <a:extLst>
              <a:ext uri="{FF2B5EF4-FFF2-40B4-BE49-F238E27FC236}">
                <a16:creationId xmlns:a16="http://schemas.microsoft.com/office/drawing/2014/main" id="{85A3F61B-C467-5AAE-577D-F74CAEE0B7EC}"/>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C205AA2-8544-CF81-312A-E2EB0C479AFE}"/>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89151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6900" y="1188637"/>
            <a:ext cx="3141430" cy="4480726"/>
          </a:xfrm>
        </p:spPr>
        <p:txBody>
          <a:bodyPr>
            <a:normAutofit/>
          </a:bodyPr>
          <a:lstStyle/>
          <a:p>
            <a:pPr algn="r"/>
            <a:r>
              <a:rPr lang="en-GB" sz="6600"/>
              <a:t>Trade creation</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38928" y="1338729"/>
            <a:ext cx="4795584" cy="4180542"/>
          </a:xfrm>
        </p:spPr>
        <p:txBody>
          <a:bodyPr anchor="ctr">
            <a:normAutofit/>
          </a:bodyPr>
          <a:lstStyle/>
          <a:p>
            <a:r>
              <a:rPr lang="en-GB" sz="2400" dirty="0"/>
              <a:t>Trade creation is when trade shifts as a result of membership of a trading bloc from a high cost producer to a low cost producer</a:t>
            </a:r>
          </a:p>
          <a:p>
            <a:pPr marL="0" indent="0">
              <a:buNone/>
            </a:pPr>
            <a:endParaRPr lang="en-GB" sz="2400" dirty="0"/>
          </a:p>
          <a:p>
            <a:pPr lvl="1"/>
            <a:r>
              <a:rPr lang="en-GB" dirty="0"/>
              <a:t>Membership allows the business to buy from the most efficient producer, that is also a member, without having to pay tariffs</a:t>
            </a:r>
          </a:p>
        </p:txBody>
      </p:sp>
      <p:pic>
        <p:nvPicPr>
          <p:cNvPr id="4" name="Picture 3">
            <a:extLst>
              <a:ext uri="{FF2B5EF4-FFF2-40B4-BE49-F238E27FC236}">
                <a16:creationId xmlns:a16="http://schemas.microsoft.com/office/drawing/2014/main" id="{D7AF7421-779F-49B2-C484-7D713546F830}"/>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C51BB97B-8643-72F9-7B6A-41EEAC1A990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A7216E9D-39D6-DA5C-29B7-293BCA29C25A}"/>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1DF4387-7504-A360-E911-7327993E8498}"/>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67336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GB" sz="5200"/>
              <a:t>Types of trading blocs</a:t>
            </a:r>
          </a:p>
        </p:txBody>
      </p:sp>
      <p:graphicFrame>
        <p:nvGraphicFramePr>
          <p:cNvPr id="5" name="Content Placeholder 2">
            <a:extLst>
              <a:ext uri="{FF2B5EF4-FFF2-40B4-BE49-F238E27FC236}">
                <a16:creationId xmlns:a16="http://schemas.microsoft.com/office/drawing/2014/main" id="{92C663CE-4093-59B5-A501-D134D2445601}"/>
              </a:ext>
            </a:extLst>
          </p:cNvPr>
          <p:cNvGraphicFramePr>
            <a:graphicFrameLocks noGrp="1"/>
          </p:cNvGraphicFramePr>
          <p:nvPr>
            <p:ph idx="1"/>
            <p:extLst>
              <p:ext uri="{D42A27DB-BD31-4B8C-83A1-F6EECF244321}">
                <p14:modId xmlns:p14="http://schemas.microsoft.com/office/powerpoint/2010/main" val="39953894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594006B-A928-2A7E-9D96-467CC413CA63}"/>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4" name="Picture 3">
            <a:extLst>
              <a:ext uri="{FF2B5EF4-FFF2-40B4-BE49-F238E27FC236}">
                <a16:creationId xmlns:a16="http://schemas.microsoft.com/office/drawing/2014/main" id="{1DD95DFC-7B77-1E9D-EC29-0831675B19FA}"/>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571ACAAD-07AC-A3CF-AB2A-AE8ECE8AE370}"/>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FB2FCE4-22B3-42E4-E573-60347B27189D}"/>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34575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A4034-B6DD-4C42-BD5C-3E71F4A0E428}"/>
              </a:ext>
            </a:extLst>
          </p:cNvPr>
          <p:cNvSpPr>
            <a:spLocks noGrp="1"/>
          </p:cNvSpPr>
          <p:nvPr>
            <p:ph type="title"/>
          </p:nvPr>
        </p:nvSpPr>
        <p:spPr>
          <a:xfrm>
            <a:off x="1075767" y="1188637"/>
            <a:ext cx="2988234" cy="4480726"/>
          </a:xfrm>
        </p:spPr>
        <p:txBody>
          <a:bodyPr>
            <a:normAutofit/>
          </a:bodyPr>
          <a:lstStyle/>
          <a:p>
            <a:pPr algn="r"/>
            <a:r>
              <a:rPr lang="en-GB" sz="5600"/>
              <a:t>Trade diversion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D39612-CEBE-421E-AFD8-D5DE6ABBDB68}"/>
              </a:ext>
            </a:extLst>
          </p:cNvPr>
          <p:cNvSpPr>
            <a:spLocks noGrp="1"/>
          </p:cNvSpPr>
          <p:nvPr>
            <p:ph idx="1"/>
          </p:nvPr>
        </p:nvSpPr>
        <p:spPr>
          <a:xfrm>
            <a:off x="5255260" y="1648870"/>
            <a:ext cx="4702848" cy="3560260"/>
          </a:xfrm>
        </p:spPr>
        <p:txBody>
          <a:bodyPr anchor="ctr">
            <a:normAutofit/>
          </a:bodyPr>
          <a:lstStyle/>
          <a:p>
            <a:pPr marL="0" indent="0">
              <a:buNone/>
            </a:pPr>
            <a:r>
              <a:rPr lang="en-GB" sz="2200" dirty="0"/>
              <a:t>Trade diversion is when trade shifts as a result of membership of a trading bloc from a low cost producer to a high cost producer</a:t>
            </a:r>
          </a:p>
          <a:p>
            <a:pPr marL="0" indent="0">
              <a:buNone/>
            </a:pPr>
            <a:endParaRPr lang="en-GB" sz="2200" dirty="0"/>
          </a:p>
          <a:p>
            <a:pPr marL="0" indent="0">
              <a:buNone/>
            </a:pPr>
            <a:r>
              <a:rPr lang="en-GB" sz="2200" dirty="0"/>
              <a:t>A member shifts from buying from a low cost supplier outside of the trading bloc to a high cost producer within the trading bloc. This is due to not having to pay tariffs to that producer</a:t>
            </a:r>
          </a:p>
          <a:p>
            <a:endParaRPr lang="en-GB" sz="2200" dirty="0"/>
          </a:p>
        </p:txBody>
      </p:sp>
      <p:pic>
        <p:nvPicPr>
          <p:cNvPr id="4" name="Picture 3">
            <a:extLst>
              <a:ext uri="{FF2B5EF4-FFF2-40B4-BE49-F238E27FC236}">
                <a16:creationId xmlns:a16="http://schemas.microsoft.com/office/drawing/2014/main" id="{16FAC58C-9974-1CD5-5397-45891602B852}"/>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1F1311AE-549C-2695-E945-A8FF63B1BD06}"/>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7A05793A-1A40-4531-6CD0-3030DB7E341D}"/>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63BFB4-E885-1F0D-4DC1-B3ACF24C784D}"/>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33053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GB" dirty="0"/>
              <a:t>Types of trading blocs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a:bodyPr>
          <a:lstStyle/>
          <a:p>
            <a:pPr marL="0" indent="0">
              <a:buNone/>
            </a:pPr>
            <a:r>
              <a:rPr lang="en-GB" sz="2400" dirty="0"/>
              <a:t>Common markets</a:t>
            </a:r>
          </a:p>
          <a:p>
            <a:pPr lvl="1"/>
            <a:r>
              <a:rPr lang="en-GB" dirty="0"/>
              <a:t>Members agree to the removal of trade barriers as well as the freedom of movement of factors of production within the bloc</a:t>
            </a:r>
          </a:p>
          <a:p>
            <a:pPr lvl="1"/>
            <a:r>
              <a:rPr lang="en-GB" dirty="0"/>
              <a:t>Often also involves the agreement of common economic policies</a:t>
            </a:r>
          </a:p>
          <a:p>
            <a:pPr marL="457200" lvl="1" indent="0">
              <a:buNone/>
            </a:pPr>
            <a:endParaRPr lang="en-GB" dirty="0"/>
          </a:p>
          <a:p>
            <a:pPr marL="0" indent="0">
              <a:buNone/>
            </a:pPr>
            <a:r>
              <a:rPr lang="en-GB" sz="2400" dirty="0"/>
              <a:t>Economic unions</a:t>
            </a:r>
          </a:p>
          <a:p>
            <a:pPr lvl="1"/>
            <a:r>
              <a:rPr lang="en-GB" dirty="0"/>
              <a:t>Comprises of the features of both a customs union and a common market, including common economic policies</a:t>
            </a:r>
          </a:p>
          <a:p>
            <a:endParaRPr lang="en-GB" sz="2400" dirty="0"/>
          </a:p>
        </p:txBody>
      </p:sp>
      <p:pic>
        <p:nvPicPr>
          <p:cNvPr id="4" name="Picture 3">
            <a:extLst>
              <a:ext uri="{FF2B5EF4-FFF2-40B4-BE49-F238E27FC236}">
                <a16:creationId xmlns:a16="http://schemas.microsoft.com/office/drawing/2014/main" id="{D290B383-32C3-87B0-E1F1-C6EF86CAD377}"/>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666821" y="1991317"/>
            <a:ext cx="7695738" cy="3098355"/>
          </a:xfrm>
          <a:prstGeom prst="rect">
            <a:avLst/>
          </a:prstGeom>
        </p:spPr>
      </p:pic>
      <p:pic>
        <p:nvPicPr>
          <p:cNvPr id="5" name="Picture 4">
            <a:extLst>
              <a:ext uri="{FF2B5EF4-FFF2-40B4-BE49-F238E27FC236}">
                <a16:creationId xmlns:a16="http://schemas.microsoft.com/office/drawing/2014/main" id="{8AEDD826-0F9C-B836-705B-D475F4AA172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042521" y="108244"/>
            <a:ext cx="933411" cy="375797"/>
          </a:xfrm>
          <a:prstGeom prst="rect">
            <a:avLst/>
          </a:prstGeom>
        </p:spPr>
      </p:pic>
      <p:sp>
        <p:nvSpPr>
          <p:cNvPr id="6" name="Footer Placeholder 2">
            <a:extLst>
              <a:ext uri="{FF2B5EF4-FFF2-40B4-BE49-F238E27FC236}">
                <a16:creationId xmlns:a16="http://schemas.microsoft.com/office/drawing/2014/main" id="{1D73FABD-6676-9DB7-BC4D-C6180F681BCE}"/>
              </a:ext>
            </a:extLst>
          </p:cNvPr>
          <p:cNvSpPr txBox="1">
            <a:spLocks/>
          </p:cNvSpPr>
          <p:nvPr/>
        </p:nvSpPr>
        <p:spPr>
          <a:xfrm>
            <a:off x="1677884" y="659491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1275716-B74B-24F5-A766-F4F37FA73C89}"/>
              </a:ext>
            </a:extLst>
          </p:cNvPr>
          <p:cNvSpPr txBox="1"/>
          <p:nvPr/>
        </p:nvSpPr>
        <p:spPr>
          <a:xfrm>
            <a:off x="6501055" y="662715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78580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84A75E0906B746AD86FFF1C921A020" ma:contentTypeVersion="4" ma:contentTypeDescription="Create a new document." ma:contentTypeScope="" ma:versionID="a850d5f888a9ec41e14e41896a93c94e">
  <xsd:schema xmlns:xsd="http://www.w3.org/2001/XMLSchema" xmlns:xs="http://www.w3.org/2001/XMLSchema" xmlns:p="http://schemas.microsoft.com/office/2006/metadata/properties" xmlns:ns2="9b804e1a-4032-4a0b-be1a-b2a6a492fb65" targetNamespace="http://schemas.microsoft.com/office/2006/metadata/properties" ma:root="true" ma:fieldsID="2a25a19b7db88778982c906852de0dd9" ns2:_="">
    <xsd:import namespace="9b804e1a-4032-4a0b-be1a-b2a6a492fb6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04e1a-4032-4a0b-be1a-b2a6a492f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1A2116-63C5-4086-BCE5-19A75DCD92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804e1a-4032-4a0b-be1a-b2a6a492fb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93CEA5-7803-4E19-9522-6C21C9CEF3C8}">
  <ds:schemaRefs>
    <ds:schemaRef ds:uri="http://schemas.microsoft.com/sharepoint/v3/contenttype/forms"/>
  </ds:schemaRefs>
</ds:datastoreItem>
</file>

<file path=customXml/itemProps3.xml><?xml version="1.0" encoding="utf-8"?>
<ds:datastoreItem xmlns:ds="http://schemas.openxmlformats.org/officeDocument/2006/customXml" ds:itemID="{B08F1DC8-C8B0-4CCF-BD89-68BDCBBFD9A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250</TotalTime>
  <Words>3350</Words>
  <Application>Microsoft Office PowerPoint</Application>
  <PresentationFormat>Widescreen</PresentationFormat>
  <Paragraphs>323</Paragraphs>
  <Slides>37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gg sans</vt:lpstr>
      <vt:lpstr>inherit</vt:lpstr>
      <vt:lpstr>Söhne</vt:lpstr>
      <vt:lpstr>Times New Roman</vt:lpstr>
      <vt:lpstr>Office Theme</vt:lpstr>
      <vt:lpstr>3.1.3 Trading blocs 3.1Globalisation </vt:lpstr>
      <vt:lpstr>Recall Activity</vt:lpstr>
      <vt:lpstr>Starter</vt:lpstr>
      <vt:lpstr>Learning Objectives</vt:lpstr>
      <vt:lpstr>Trading blocs</vt:lpstr>
      <vt:lpstr>Trade creation</vt:lpstr>
      <vt:lpstr>Types of trading blocs</vt:lpstr>
      <vt:lpstr>Trade diversion</vt:lpstr>
      <vt:lpstr>Types of trading blocs</vt:lpstr>
      <vt:lpstr>Activity 1</vt:lpstr>
      <vt:lpstr>Activity 2</vt:lpstr>
      <vt:lpstr>The Single European Market</vt:lpstr>
      <vt:lpstr>  The Single European Market   </vt:lpstr>
      <vt:lpstr>Customs unions</vt:lpstr>
      <vt:lpstr>Customs unions</vt:lpstr>
      <vt:lpstr>Different stages of economic integration</vt:lpstr>
      <vt:lpstr>Activity 3</vt:lpstr>
      <vt:lpstr>Activity 4</vt:lpstr>
      <vt:lpstr>Identify ways in which a Customs Union differs from a Single Market</vt:lpstr>
      <vt:lpstr>How does a trading bloc differ from a customs union?</vt:lpstr>
      <vt:lpstr>EU enlargement</vt:lpstr>
      <vt:lpstr>EU enlargement</vt:lpstr>
      <vt:lpstr>ASEAN</vt:lpstr>
      <vt:lpstr>ASEAN</vt:lpstr>
      <vt:lpstr>NAFTA</vt:lpstr>
      <vt:lpstr>Impact on firms of trading blocs</vt:lpstr>
      <vt:lpstr>Activity 5</vt:lpstr>
      <vt:lpstr>Activity 6</vt:lpstr>
      <vt:lpstr>Activity 7</vt:lpstr>
      <vt:lpstr>Growing interdependence</vt:lpstr>
      <vt:lpstr>PowerPoint Presentation</vt:lpstr>
      <vt:lpstr>Examples of Regional Trade Agreements (RTAs):</vt:lpstr>
      <vt:lpstr>Activity 8</vt:lpstr>
      <vt:lpstr>Homework</vt:lpstr>
      <vt:lpstr>Home Learning</vt:lpstr>
      <vt:lpstr>Plenary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 The economic problem</dc:title>
  <dc:creator>Mr B Pieters</dc:creator>
  <cp:lastModifiedBy>Chezka Mae Madrona</cp:lastModifiedBy>
  <cp:revision>104</cp:revision>
  <dcterms:created xsi:type="dcterms:W3CDTF">2019-07-31T17:05:48Z</dcterms:created>
  <dcterms:modified xsi:type="dcterms:W3CDTF">2025-03-18T09:13:59Z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0x0101009984A75E0906B746AD86FFF1C921A020</vt:lpwstr>
  </property>
</Properties>
</file>